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vsdx" ContentType="application/vnd.ms-visio.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33.jpg" ContentType="image/jpeg"/>
  <Override PartName="/ppt/media/image134.jpg" ContentType="image/jpeg"/>
  <Override PartName="/ppt/media/image135.jpg" ContentType="image/jpeg"/>
  <Override PartName="/ppt/media/image140.jpg" ContentType="image/jpeg"/>
  <Override PartName="/ppt/media/image141.jpg" ContentType="image/jpeg"/>
  <Override PartName="/ppt/media/image144.jpg" ContentType="image/jpeg"/>
  <Override PartName="/ppt/media/image146.jpg" ContentType="image/jpeg"/>
  <Override PartName="/ppt/media/image151.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37.jpg" ContentType="image/jpeg"/>
  <Override PartName="/ppt/media/image240.jpg" ContentType="image/jpeg"/>
  <Override PartName="/ppt/media/image241.jpg" ContentType="image/jpeg"/>
  <Override PartName="/ppt/media/image242.jpg" ContentType="image/jpeg"/>
  <Override PartName="/ppt/media/image244.jpg" ContentType="image/jpeg"/>
  <Override PartName="/ppt/media/image246.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160"/>
  </p:notesMasterIdLst>
  <p:sldIdLst>
    <p:sldId id="256" r:id="rId5"/>
    <p:sldId id="257" r:id="rId6"/>
    <p:sldId id="258" r:id="rId7"/>
    <p:sldId id="259" r:id="rId8"/>
    <p:sldId id="260" r:id="rId9"/>
    <p:sldId id="261" r:id="rId10"/>
    <p:sldId id="262" r:id="rId11"/>
    <p:sldId id="263" r:id="rId12"/>
    <p:sldId id="264" r:id="rId13"/>
    <p:sldId id="1611" r:id="rId14"/>
    <p:sldId id="265" r:id="rId15"/>
    <p:sldId id="266" r:id="rId16"/>
    <p:sldId id="4852" r:id="rId17"/>
    <p:sldId id="5881" r:id="rId18"/>
    <p:sldId id="5882" r:id="rId19"/>
    <p:sldId id="5883" r:id="rId20"/>
    <p:sldId id="2516" r:id="rId21"/>
    <p:sldId id="5886" r:id="rId22"/>
    <p:sldId id="5337" r:id="rId23"/>
    <p:sldId id="4418" r:id="rId24"/>
    <p:sldId id="4686" r:id="rId25"/>
    <p:sldId id="268" r:id="rId26"/>
    <p:sldId id="1661" r:id="rId27"/>
    <p:sldId id="269" r:id="rId28"/>
    <p:sldId id="1660" r:id="rId29"/>
    <p:sldId id="270" r:id="rId30"/>
    <p:sldId id="4760" r:id="rId31"/>
    <p:sldId id="271" r:id="rId32"/>
    <p:sldId id="272" r:id="rId33"/>
    <p:sldId id="5317" r:id="rId34"/>
    <p:sldId id="1859" r:id="rId35"/>
    <p:sldId id="405" r:id="rId36"/>
    <p:sldId id="4747" r:id="rId37"/>
    <p:sldId id="4729" r:id="rId38"/>
    <p:sldId id="1250" r:id="rId39"/>
    <p:sldId id="1252" r:id="rId40"/>
    <p:sldId id="4748" r:id="rId41"/>
    <p:sldId id="273" r:id="rId42"/>
    <p:sldId id="274" r:id="rId43"/>
    <p:sldId id="275" r:id="rId44"/>
    <p:sldId id="276" r:id="rId45"/>
    <p:sldId id="277" r:id="rId46"/>
    <p:sldId id="278" r:id="rId47"/>
    <p:sldId id="5877" r:id="rId48"/>
    <p:sldId id="284" r:id="rId49"/>
    <p:sldId id="285" r:id="rId50"/>
    <p:sldId id="286" r:id="rId51"/>
    <p:sldId id="287" r:id="rId52"/>
    <p:sldId id="288" r:id="rId53"/>
    <p:sldId id="1258" r:id="rId54"/>
    <p:sldId id="5338" r:id="rId55"/>
    <p:sldId id="5713" r:id="rId56"/>
    <p:sldId id="5714" r:id="rId57"/>
    <p:sldId id="381" r:id="rId58"/>
    <p:sldId id="354" r:id="rId59"/>
    <p:sldId id="382" r:id="rId60"/>
    <p:sldId id="380" r:id="rId61"/>
    <p:sldId id="5887" r:id="rId62"/>
    <p:sldId id="1257" r:id="rId63"/>
    <p:sldId id="5770" r:id="rId64"/>
    <p:sldId id="5786" r:id="rId65"/>
    <p:sldId id="5771" r:id="rId66"/>
    <p:sldId id="5874" r:id="rId67"/>
    <p:sldId id="5873" r:id="rId68"/>
    <p:sldId id="5339" r:id="rId69"/>
    <p:sldId id="289" r:id="rId70"/>
    <p:sldId id="290" r:id="rId71"/>
    <p:sldId id="291" r:id="rId72"/>
    <p:sldId id="292" r:id="rId73"/>
    <p:sldId id="293" r:id="rId74"/>
    <p:sldId id="294" r:id="rId75"/>
    <p:sldId id="5768" r:id="rId76"/>
    <p:sldId id="391" r:id="rId77"/>
    <p:sldId id="5879" r:id="rId78"/>
    <p:sldId id="5878" r:id="rId79"/>
    <p:sldId id="774" r:id="rId80"/>
    <p:sldId id="320" r:id="rId81"/>
    <p:sldId id="778" r:id="rId82"/>
    <p:sldId id="786" r:id="rId83"/>
    <p:sldId id="784" r:id="rId84"/>
    <p:sldId id="785" r:id="rId85"/>
    <p:sldId id="787" r:id="rId86"/>
    <p:sldId id="5875" r:id="rId87"/>
    <p:sldId id="5791" r:id="rId88"/>
    <p:sldId id="5821" r:id="rId89"/>
    <p:sldId id="5822" r:id="rId90"/>
    <p:sldId id="5789" r:id="rId91"/>
    <p:sldId id="5790" r:id="rId92"/>
    <p:sldId id="5876" r:id="rId93"/>
    <p:sldId id="5827" r:id="rId94"/>
    <p:sldId id="5828" r:id="rId95"/>
    <p:sldId id="5829" r:id="rId96"/>
    <p:sldId id="5830" r:id="rId97"/>
    <p:sldId id="5831" r:id="rId98"/>
    <p:sldId id="5832" r:id="rId99"/>
    <p:sldId id="5833" r:id="rId100"/>
    <p:sldId id="5834" r:id="rId101"/>
    <p:sldId id="5835" r:id="rId102"/>
    <p:sldId id="5836" r:id="rId103"/>
    <p:sldId id="5845" r:id="rId104"/>
    <p:sldId id="5823" r:id="rId105"/>
    <p:sldId id="5853" r:id="rId106"/>
    <p:sldId id="5854" r:id="rId107"/>
    <p:sldId id="5855" r:id="rId108"/>
    <p:sldId id="5849" r:id="rId109"/>
    <p:sldId id="5850" r:id="rId110"/>
    <p:sldId id="5851" r:id="rId111"/>
    <p:sldId id="5799" r:id="rId112"/>
    <p:sldId id="5272" r:id="rId113"/>
    <p:sldId id="5273" r:id="rId114"/>
    <p:sldId id="5274" r:id="rId115"/>
    <p:sldId id="5275" r:id="rId116"/>
    <p:sldId id="5276" r:id="rId117"/>
    <p:sldId id="5277" r:id="rId118"/>
    <p:sldId id="5278" r:id="rId119"/>
    <p:sldId id="5279" r:id="rId120"/>
    <p:sldId id="296" r:id="rId121"/>
    <p:sldId id="5864" r:id="rId122"/>
    <p:sldId id="5866" r:id="rId123"/>
    <p:sldId id="5867" r:id="rId124"/>
    <p:sldId id="5868" r:id="rId125"/>
    <p:sldId id="5872" r:id="rId126"/>
    <p:sldId id="5280" r:id="rId127"/>
    <p:sldId id="5342" r:id="rId128"/>
    <p:sldId id="5263" r:id="rId129"/>
    <p:sldId id="5264" r:id="rId130"/>
    <p:sldId id="267" r:id="rId131"/>
    <p:sldId id="5265" r:id="rId132"/>
    <p:sldId id="5266" r:id="rId133"/>
    <p:sldId id="5267" r:id="rId134"/>
    <p:sldId id="5268" r:id="rId135"/>
    <p:sldId id="5269" r:id="rId136"/>
    <p:sldId id="5270" r:id="rId137"/>
    <p:sldId id="6217" r:id="rId138"/>
    <p:sldId id="6218" r:id="rId139"/>
    <p:sldId id="298" r:id="rId140"/>
    <p:sldId id="5341" r:id="rId141"/>
    <p:sldId id="6219" r:id="rId142"/>
    <p:sldId id="6221" r:id="rId143"/>
    <p:sldId id="5346" r:id="rId144"/>
    <p:sldId id="299" r:id="rId145"/>
    <p:sldId id="316" r:id="rId146"/>
    <p:sldId id="318" r:id="rId147"/>
    <p:sldId id="6223" r:id="rId148"/>
    <p:sldId id="5348" r:id="rId149"/>
    <p:sldId id="6211" r:id="rId150"/>
    <p:sldId id="6213" r:id="rId151"/>
    <p:sldId id="7979" r:id="rId152"/>
    <p:sldId id="8085" r:id="rId153"/>
    <p:sldId id="5848" r:id="rId154"/>
    <p:sldId id="8087" r:id="rId155"/>
    <p:sldId id="5885" r:id="rId156"/>
    <p:sldId id="304" r:id="rId157"/>
    <p:sldId id="7978" r:id="rId158"/>
    <p:sldId id="1255" r:id="rId159"/>
  </p:sldIdLst>
  <p:sldSz cx="9144000" cy="6858000" type="screen4x3"/>
  <p:notesSz cx="10234613" cy="7099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87822" autoAdjust="0"/>
  </p:normalViewPr>
  <p:slideViewPr>
    <p:cSldViewPr>
      <p:cViewPr varScale="1">
        <p:scale>
          <a:sx n="53" d="100"/>
          <a:sy n="53" d="100"/>
        </p:scale>
        <p:origin x="1592" y="38"/>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4998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notesMaster" Target="notesMasters/notesMaster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434999" cy="356609"/>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5797838" y="0"/>
            <a:ext cx="4434999" cy="356609"/>
          </a:xfrm>
          <a:prstGeom prst="rect">
            <a:avLst/>
          </a:prstGeom>
        </p:spPr>
        <p:txBody>
          <a:bodyPr vert="horz" lIns="99048" tIns="49524" rIns="99048" bIns="49524" rtlCol="0"/>
          <a:lstStyle>
            <a:lvl1pPr algn="r">
              <a:defRPr sz="1300"/>
            </a:lvl1pPr>
          </a:lstStyle>
          <a:p>
            <a:fld id="{EABBDFD0-F222-4A06-94E8-17BF5F9584E6}" type="datetimeFigureOut">
              <a:rPr kumimoji="1" lang="ja-JP" altLang="en-US" smtClean="0"/>
              <a:t>2025/7/26</a:t>
            </a:fld>
            <a:endParaRPr kumimoji="1" lang="ja-JP" altLang="en-US"/>
          </a:p>
        </p:txBody>
      </p:sp>
      <p:sp>
        <p:nvSpPr>
          <p:cNvPr id="4" name="スライド イメージ プレースホルダー 3"/>
          <p:cNvSpPr>
            <a:spLocks noGrp="1" noRot="1" noChangeAspect="1"/>
          </p:cNvSpPr>
          <p:nvPr>
            <p:ph type="sldImg" idx="2"/>
          </p:nvPr>
        </p:nvSpPr>
        <p:spPr>
          <a:xfrm>
            <a:off x="3519488" y="887413"/>
            <a:ext cx="3195637" cy="2395537"/>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1023462" y="3416539"/>
            <a:ext cx="8187690" cy="279534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742693"/>
            <a:ext cx="4434999" cy="356608"/>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797838" y="6742693"/>
            <a:ext cx="4434999" cy="356608"/>
          </a:xfrm>
          <a:prstGeom prst="rect">
            <a:avLst/>
          </a:prstGeom>
        </p:spPr>
        <p:txBody>
          <a:bodyPr vert="horz" lIns="99048" tIns="49524" rIns="99048" bIns="49524" rtlCol="0" anchor="b"/>
          <a:lstStyle>
            <a:lvl1pPr algn="r">
              <a:defRPr sz="1300"/>
            </a:lvl1pPr>
          </a:lstStyle>
          <a:p>
            <a:fld id="{78B97F20-69AE-4706-9DDF-F6A262BCC78E}" type="slidenum">
              <a:rPr kumimoji="1" lang="ja-JP" altLang="en-US" smtClean="0"/>
              <a:t>‹#›</a:t>
            </a:fld>
            <a:endParaRPr kumimoji="1" lang="ja-JP" altLang="en-US"/>
          </a:p>
        </p:txBody>
      </p:sp>
    </p:spTree>
    <p:extLst>
      <p:ext uri="{BB962C8B-B14F-4D97-AF65-F5344CB8AC3E}">
        <p14:creationId xmlns:p14="http://schemas.microsoft.com/office/powerpoint/2010/main" val="42391021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FF4D707-3481-4A28-8709-DBFA3C5B0D51}" type="slidenum">
              <a:rPr kumimoji="1" lang="ja-JP" altLang="en-US" smtClean="0"/>
              <a:t>10</a:t>
            </a:fld>
            <a:endParaRPr kumimoji="1" lang="ja-JP" altLang="en-US" dirty="0"/>
          </a:p>
        </p:txBody>
      </p:sp>
    </p:spTree>
    <p:extLst>
      <p:ext uri="{BB962C8B-B14F-4D97-AF65-F5344CB8AC3E}">
        <p14:creationId xmlns:p14="http://schemas.microsoft.com/office/powerpoint/2010/main" val="130892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B97F20-69AE-4706-9DDF-F6A262BCC78E}" type="slidenum">
              <a:rPr kumimoji="1" lang="ja-JP" altLang="en-US" smtClean="0"/>
              <a:t>37</a:t>
            </a:fld>
            <a:endParaRPr kumimoji="1" lang="ja-JP" altLang="en-US"/>
          </a:p>
        </p:txBody>
      </p:sp>
    </p:spTree>
    <p:extLst>
      <p:ext uri="{BB962C8B-B14F-4D97-AF65-F5344CB8AC3E}">
        <p14:creationId xmlns:p14="http://schemas.microsoft.com/office/powerpoint/2010/main" val="1614185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B97F20-69AE-4706-9DDF-F6A262BCC78E}" type="slidenum">
              <a:rPr kumimoji="1" lang="ja-JP" altLang="en-US" smtClean="0"/>
              <a:t>38</a:t>
            </a:fld>
            <a:endParaRPr kumimoji="1" lang="ja-JP" altLang="en-US"/>
          </a:p>
        </p:txBody>
      </p:sp>
    </p:spTree>
    <p:extLst>
      <p:ext uri="{BB962C8B-B14F-4D97-AF65-F5344CB8AC3E}">
        <p14:creationId xmlns:p14="http://schemas.microsoft.com/office/powerpoint/2010/main" val="2103545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B97F20-69AE-4706-9DDF-F6A262BCC78E}" type="slidenum">
              <a:rPr kumimoji="1" lang="ja-JP" altLang="en-US" smtClean="0"/>
              <a:t>48</a:t>
            </a:fld>
            <a:endParaRPr kumimoji="1" lang="ja-JP" altLang="en-US"/>
          </a:p>
        </p:txBody>
      </p:sp>
    </p:spTree>
    <p:extLst>
      <p:ext uri="{BB962C8B-B14F-4D97-AF65-F5344CB8AC3E}">
        <p14:creationId xmlns:p14="http://schemas.microsoft.com/office/powerpoint/2010/main" val="472190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B97F20-69AE-4706-9DDF-F6A262BCC78E}" type="slidenum">
              <a:rPr kumimoji="1" lang="ja-JP" altLang="en-US" smtClean="0"/>
              <a:t>55</a:t>
            </a:fld>
            <a:endParaRPr kumimoji="1" lang="ja-JP" altLang="en-US"/>
          </a:p>
        </p:txBody>
      </p:sp>
    </p:spTree>
    <p:extLst>
      <p:ext uri="{BB962C8B-B14F-4D97-AF65-F5344CB8AC3E}">
        <p14:creationId xmlns:p14="http://schemas.microsoft.com/office/powerpoint/2010/main" val="1083610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B97F20-69AE-4706-9DDF-F6A262BCC78E}" type="slidenum">
              <a:rPr kumimoji="1" lang="ja-JP" altLang="en-US" smtClean="0"/>
              <a:t>69</a:t>
            </a:fld>
            <a:endParaRPr kumimoji="1" lang="ja-JP" altLang="en-US"/>
          </a:p>
        </p:txBody>
      </p:sp>
    </p:spTree>
    <p:extLst>
      <p:ext uri="{BB962C8B-B14F-4D97-AF65-F5344CB8AC3E}">
        <p14:creationId xmlns:p14="http://schemas.microsoft.com/office/powerpoint/2010/main" val="3384841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en-US" altLang="ja-JP" sz="1200" dirty="0">
                <a:latin typeface="+mj-lt"/>
                <a:ea typeface="+mj-ea"/>
              </a:rPr>
              <a:t>Coexistence class 8</a:t>
            </a:r>
          </a:p>
          <a:p>
            <a:pPr marL="171450" indent="-171450">
              <a:buFont typeface="Arial" panose="020B0604020202020204" pitchFamily="34" charset="0"/>
              <a:buChar char="•"/>
            </a:pPr>
            <a:r>
              <a:rPr kumimoji="1" lang="en-US" altLang="ja-JP" dirty="0"/>
              <a:t>Hybrid ARQ is utilized</a:t>
            </a:r>
          </a:p>
          <a:p>
            <a:pPr marL="171450" indent="-171450">
              <a:buFont typeface="Arial" panose="020B0604020202020204" pitchFamily="34" charset="0"/>
              <a:buChar char="•"/>
            </a:pPr>
            <a:r>
              <a:rPr kumimoji="1" lang="en-US" altLang="ja-JP" dirty="0"/>
              <a:t>Table #1 and #2 are shared by One drive</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61DE7-94E4-4B6C-893E-B16DAA432C0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23080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Page </a:t>
            </a:r>
            <a:fld id="{00000000-1234-1234-1234-123412341234}" type="slidenum">
              <a:rPr kumimoji="0" lang="en-US" sz="1200" b="0" i="0" u="none" strike="noStrike" kern="0" cap="none" spc="0" normalizeH="0" baseline="0" noProof="0" smtClean="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90</a:t>
            </a:fld>
            <a:endParaRPr kumimoji="0" sz="1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2065420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Page </a:t>
            </a:r>
            <a:fld id="{00000000-1234-1234-1234-123412341234}" type="slidenum">
              <a:rPr kumimoji="0" lang="en-US" sz="1200" b="0" i="0" u="none" strike="noStrike" kern="0" cap="none" spc="0" normalizeH="0" baseline="0" noProof="0" smtClean="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98</a:t>
            </a:fld>
            <a:endParaRPr kumimoji="0" sz="1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1452269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Page </a:t>
            </a:r>
            <a:fld id="{00000000-1234-1234-1234-123412341234}" type="slidenum">
              <a:rPr kumimoji="0" lang="en-US" sz="1200" b="0" i="0" u="none" strike="noStrike" kern="0" cap="none" spc="0" normalizeH="0" baseline="0" noProof="0" smtClean="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99</a:t>
            </a:fld>
            <a:endParaRPr kumimoji="0" sz="1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661166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B97F20-69AE-4706-9DDF-F6A262BCC78E}" type="slidenum">
              <a:rPr kumimoji="1" lang="ja-JP" altLang="en-US" smtClean="0"/>
              <a:t>124</a:t>
            </a:fld>
            <a:endParaRPr kumimoji="1" lang="ja-JP" altLang="en-US"/>
          </a:p>
        </p:txBody>
      </p:sp>
    </p:spTree>
    <p:extLst>
      <p:ext uri="{BB962C8B-B14F-4D97-AF65-F5344CB8AC3E}">
        <p14:creationId xmlns:p14="http://schemas.microsoft.com/office/powerpoint/2010/main" val="3214041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ｲﾗｽﾄ</a:t>
            </a:r>
            <a:endParaRPr kumimoji="1" lang="en-US" altLang="ja-JP" dirty="0"/>
          </a:p>
          <a:p>
            <a:r>
              <a:rPr kumimoji="1" lang="en-US" altLang="ja-JP" dirty="0"/>
              <a:t>https://illust8.com/contents/6134</a:t>
            </a:r>
          </a:p>
          <a:p>
            <a:r>
              <a:rPr kumimoji="1" lang="en-US" altLang="ja-JP" dirty="0"/>
              <a:t>http://tech-pic.com/materials/13/24/307</a:t>
            </a:r>
          </a:p>
          <a:p>
            <a:r>
              <a:rPr kumimoji="1" lang="en-US" altLang="ja-JP" dirty="0"/>
              <a:t>http://mangatop.info/sozai/senior/3822/</a:t>
            </a:r>
          </a:p>
          <a:p>
            <a:r>
              <a:rPr kumimoji="1" lang="en-US" altLang="ja-JP" dirty="0"/>
              <a:t>https://illustimage.com/?id=2001</a:t>
            </a:r>
          </a:p>
          <a:p>
            <a:r>
              <a:rPr kumimoji="1" lang="en-US" altLang="ja-JP" dirty="0"/>
              <a:t>https://free-designer.net/archive/entry30752.html</a:t>
            </a:r>
            <a:endParaRPr kumimoji="1" lang="ja-JP" altLang="en-US" dirty="0"/>
          </a:p>
        </p:txBody>
      </p:sp>
      <p:sp>
        <p:nvSpPr>
          <p:cNvPr id="4" name="スライド番号プレースホルダー 3"/>
          <p:cNvSpPr>
            <a:spLocks noGrp="1"/>
          </p:cNvSpPr>
          <p:nvPr>
            <p:ph type="sldNum" sz="quarter" idx="10"/>
          </p:nvPr>
        </p:nvSpPr>
        <p:spPr/>
        <p:txBody>
          <a:bodyPr/>
          <a:lstStyle/>
          <a:p>
            <a:fld id="{0EE58E0D-920D-40AE-80D0-6E392DD31A64}" type="slidenum">
              <a:rPr kumimoji="1" lang="ja-JP" altLang="en-US" smtClean="0"/>
              <a:t>13</a:t>
            </a:fld>
            <a:endParaRPr kumimoji="1" lang="ja-JP" altLang="en-US"/>
          </a:p>
        </p:txBody>
      </p:sp>
    </p:spTree>
    <p:extLst>
      <p:ext uri="{BB962C8B-B14F-4D97-AF65-F5344CB8AC3E}">
        <p14:creationId xmlns:p14="http://schemas.microsoft.com/office/powerpoint/2010/main" val="718971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B97F20-69AE-4706-9DDF-F6A262BCC78E}" type="slidenum">
              <a:rPr kumimoji="1" lang="ja-JP" altLang="en-US" smtClean="0"/>
              <a:t>135</a:t>
            </a:fld>
            <a:endParaRPr kumimoji="1" lang="ja-JP" altLang="en-US"/>
          </a:p>
        </p:txBody>
      </p:sp>
    </p:spTree>
    <p:extLst>
      <p:ext uri="{BB962C8B-B14F-4D97-AF65-F5344CB8AC3E}">
        <p14:creationId xmlns:p14="http://schemas.microsoft.com/office/powerpoint/2010/main" val="147670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350051-D29B-4BA1-8001-3F6B646E31E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2288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doc.: IEEE 802.15-&lt;doc#&gt;</a:t>
            </a:r>
            <a:endParaRPr kumimoji="1" lang="en-US" altLang="ja-JP" sz="13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p:cNvSpPr>
            <a:spLocks noGrp="1"/>
          </p:cNvSpPr>
          <p:nvPr>
            <p:ph type="ftr" sz="quarter" idx="11"/>
          </p:nvPr>
        </p:nvSpPr>
        <p:spPr/>
        <p:txBody>
          <a:bodyPr/>
          <a:lstStyle/>
          <a:p>
            <a:pPr marL="1828800" marR="0" lvl="4"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Shoichi Kitazawa (ATR)</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2E3F-5094-4468-9CC9-C689E0F636B7}"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1" lang="ja-JP" altLang="en-US" sz="13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95017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a:xfrm>
            <a:off x="914400" y="746125"/>
            <a:ext cx="4903788" cy="3678238"/>
          </a:xfrm>
          <a:ln/>
        </p:spPr>
      </p:sp>
      <p:sp>
        <p:nvSpPr>
          <p:cNvPr id="1945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dirty="0">
              <a:latin typeface="Times New Roman" pitchFamily="18" charset="0"/>
              <a:ea typeface="ＭＳ Ｐゴシック" charset="-128"/>
            </a:endParaRPr>
          </a:p>
        </p:txBody>
      </p:sp>
      <p:sp>
        <p:nvSpPr>
          <p:cNvPr id="19460" name="日付プレースホルダー 3"/>
          <p:cNvSpPr>
            <a:spLocks noGrp="1"/>
          </p:cNvSpPr>
          <p:nvPr>
            <p:ph type="dt" sz="quarter"/>
          </p:nvPr>
        </p:nvSpPr>
        <p:spPr>
          <a:xfrm>
            <a:off x="3815373" y="1"/>
            <a:ext cx="2918831" cy="4934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9pPr>
          </a:lstStyle>
          <a:p>
            <a:pPr eaLnBrk="1" hangingPunct="1">
              <a:spcBef>
                <a:spcPct val="0"/>
              </a:spcBef>
            </a:pPr>
            <a:r>
              <a:rPr lang="en-US" altLang="ja-JP" sz="1400" dirty="0">
                <a:ea typeface="Arial Unicode MS" pitchFamily="50" charset="-128"/>
                <a:cs typeface="Arial Unicode MS" pitchFamily="50" charset="-128"/>
              </a:rPr>
              <a:t>07/12/10</a:t>
            </a:r>
          </a:p>
        </p:txBody>
      </p:sp>
      <p:sp>
        <p:nvSpPr>
          <p:cNvPr id="19461" name="スライド番号プレースホルダー 4"/>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9pPr>
          </a:lstStyle>
          <a:p>
            <a:pPr eaLnBrk="1" hangingPunct="1">
              <a:spcBef>
                <a:spcPct val="0"/>
              </a:spcBef>
            </a:pPr>
            <a:r>
              <a:rPr lang="en-US" altLang="ja-JP" sz="2400" dirty="0"/>
              <a:t>Page </a:t>
            </a:r>
            <a:fld id="{28B1BE53-0473-474E-A0A8-8E2CBAF09E75}" type="slidenum">
              <a:rPr lang="en-US" altLang="ja-JP" sz="2400" smtClean="0"/>
              <a:pPr eaLnBrk="1" hangingPunct="1">
                <a:spcBef>
                  <a:spcPct val="0"/>
                </a:spcBef>
              </a:pPr>
              <a:t>155</a:t>
            </a:fld>
            <a:endParaRPr lang="en-US" altLang="ja-JP" sz="2400" dirty="0"/>
          </a:p>
        </p:txBody>
      </p:sp>
    </p:spTree>
    <p:extLst>
      <p:ext uri="{BB962C8B-B14F-4D97-AF65-F5344CB8AC3E}">
        <p14:creationId xmlns:p14="http://schemas.microsoft.com/office/powerpoint/2010/main" val="4058453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Chronical Disease, Diabetes,  etc.</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8EB443-849B-4BF6-A726-0502052512F7}" type="slidenum">
              <a:rPr kumimoji="1" lang="ja-JP" altLang="en-US" sz="11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4552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B97F20-69AE-4706-9DDF-F6A262BCC78E}" type="slidenum">
              <a:rPr kumimoji="1" lang="ja-JP" altLang="en-US" smtClean="0"/>
              <a:t>18</a:t>
            </a:fld>
            <a:endParaRPr kumimoji="1" lang="ja-JP" altLang="en-US"/>
          </a:p>
        </p:txBody>
      </p:sp>
    </p:spTree>
    <p:extLst>
      <p:ext uri="{BB962C8B-B14F-4D97-AF65-F5344CB8AC3E}">
        <p14:creationId xmlns:p14="http://schemas.microsoft.com/office/powerpoint/2010/main" val="4083488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B97F20-69AE-4706-9DDF-F6A262BCC78E}" type="slidenum">
              <a:rPr kumimoji="1" lang="ja-JP" altLang="en-US" smtClean="0"/>
              <a:t>19</a:t>
            </a:fld>
            <a:endParaRPr kumimoji="1" lang="ja-JP" altLang="en-US"/>
          </a:p>
        </p:txBody>
      </p:sp>
    </p:spTree>
    <p:extLst>
      <p:ext uri="{BB962C8B-B14F-4D97-AF65-F5344CB8AC3E}">
        <p14:creationId xmlns:p14="http://schemas.microsoft.com/office/powerpoint/2010/main" val="1849577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B97F20-69AE-4706-9DDF-F6A262BCC78E}" type="slidenum">
              <a:rPr kumimoji="1" lang="ja-JP" altLang="en-US" smtClean="0"/>
              <a:t>28</a:t>
            </a:fld>
            <a:endParaRPr kumimoji="1" lang="ja-JP" altLang="en-US"/>
          </a:p>
        </p:txBody>
      </p:sp>
    </p:spTree>
    <p:extLst>
      <p:ext uri="{BB962C8B-B14F-4D97-AF65-F5344CB8AC3E}">
        <p14:creationId xmlns:p14="http://schemas.microsoft.com/office/powerpoint/2010/main" val="2332588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E2631D-CE53-4352-AD47-EA2978F9F2B1}" type="slidenum">
              <a:rPr kumimoji="1" lang="ja-JP" altLang="en-US" smtClean="0"/>
              <a:t>30</a:t>
            </a:fld>
            <a:endParaRPr kumimoji="1" lang="ja-JP" altLang="en-US"/>
          </a:p>
        </p:txBody>
      </p:sp>
    </p:spTree>
    <p:extLst>
      <p:ext uri="{BB962C8B-B14F-4D97-AF65-F5344CB8AC3E}">
        <p14:creationId xmlns:p14="http://schemas.microsoft.com/office/powerpoint/2010/main" val="387415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4580" eaLnBrk="0" hangingPunct="0">
              <a:defRPr kumimoji="1" sz="2800">
                <a:solidFill>
                  <a:schemeClr val="tx1"/>
                </a:solidFill>
                <a:latin typeface="Arial" pitchFamily="34" charset="0"/>
                <a:ea typeface="ＭＳ Ｐゴシック" pitchFamily="50" charset="-128"/>
              </a:defRPr>
            </a:lvl1pPr>
            <a:lvl2pPr marL="871582" indent="-335224" defTabSz="1074580" eaLnBrk="0" hangingPunct="0">
              <a:defRPr kumimoji="1" sz="2800">
                <a:solidFill>
                  <a:schemeClr val="tx1"/>
                </a:solidFill>
                <a:latin typeface="Arial" pitchFamily="34" charset="0"/>
                <a:ea typeface="ＭＳ Ｐゴシック" pitchFamily="50" charset="-128"/>
              </a:defRPr>
            </a:lvl2pPr>
            <a:lvl3pPr marL="1340897" indent="-268180" defTabSz="1074580" eaLnBrk="0" hangingPunct="0">
              <a:defRPr kumimoji="1" sz="2800">
                <a:solidFill>
                  <a:schemeClr val="tx1"/>
                </a:solidFill>
                <a:latin typeface="Arial" pitchFamily="34" charset="0"/>
                <a:ea typeface="ＭＳ Ｐゴシック" pitchFamily="50" charset="-128"/>
              </a:defRPr>
            </a:lvl3pPr>
            <a:lvl4pPr marL="1877257" indent="-268180" defTabSz="1074580" eaLnBrk="0" hangingPunct="0">
              <a:defRPr kumimoji="1" sz="2800">
                <a:solidFill>
                  <a:schemeClr val="tx1"/>
                </a:solidFill>
                <a:latin typeface="Arial" pitchFamily="34" charset="0"/>
                <a:ea typeface="ＭＳ Ｐゴシック" pitchFamily="50" charset="-128"/>
              </a:defRPr>
            </a:lvl4pPr>
            <a:lvl5pPr marL="2413615" indent="-268180" defTabSz="1074580" eaLnBrk="0" hangingPunct="0">
              <a:defRPr kumimoji="1" sz="2800">
                <a:solidFill>
                  <a:schemeClr val="tx1"/>
                </a:solidFill>
                <a:latin typeface="Arial" pitchFamily="34" charset="0"/>
                <a:ea typeface="ＭＳ Ｐゴシック" pitchFamily="50" charset="-128"/>
              </a:defRPr>
            </a:lvl5pPr>
            <a:lvl6pPr marL="2949974" indent="-268180" defTabSz="1074580" eaLnBrk="0" fontAlgn="base" hangingPunct="0">
              <a:spcBef>
                <a:spcPct val="0"/>
              </a:spcBef>
              <a:spcAft>
                <a:spcPct val="0"/>
              </a:spcAft>
              <a:defRPr kumimoji="1" sz="2800">
                <a:solidFill>
                  <a:schemeClr val="tx1"/>
                </a:solidFill>
                <a:latin typeface="Arial" pitchFamily="34" charset="0"/>
                <a:ea typeface="ＭＳ Ｐゴシック" pitchFamily="50" charset="-128"/>
              </a:defRPr>
            </a:lvl6pPr>
            <a:lvl7pPr marL="3486332" indent="-268180" defTabSz="1074580" eaLnBrk="0" fontAlgn="base" hangingPunct="0">
              <a:spcBef>
                <a:spcPct val="0"/>
              </a:spcBef>
              <a:spcAft>
                <a:spcPct val="0"/>
              </a:spcAft>
              <a:defRPr kumimoji="1" sz="2800">
                <a:solidFill>
                  <a:schemeClr val="tx1"/>
                </a:solidFill>
                <a:latin typeface="Arial" pitchFamily="34" charset="0"/>
                <a:ea typeface="ＭＳ Ｐゴシック" pitchFamily="50" charset="-128"/>
              </a:defRPr>
            </a:lvl7pPr>
            <a:lvl8pPr marL="4022690" indent="-268180" defTabSz="1074580" eaLnBrk="0" fontAlgn="base" hangingPunct="0">
              <a:spcBef>
                <a:spcPct val="0"/>
              </a:spcBef>
              <a:spcAft>
                <a:spcPct val="0"/>
              </a:spcAft>
              <a:defRPr kumimoji="1" sz="2800">
                <a:solidFill>
                  <a:schemeClr val="tx1"/>
                </a:solidFill>
                <a:latin typeface="Arial" pitchFamily="34" charset="0"/>
                <a:ea typeface="ＭＳ Ｐゴシック" pitchFamily="50" charset="-128"/>
              </a:defRPr>
            </a:lvl8pPr>
            <a:lvl9pPr marL="4559050" indent="-268180" defTabSz="1074580" eaLnBrk="0" fontAlgn="base" hangingPunct="0">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fld id="{553D48A2-4DE4-41D6-9E86-CA6CE313B6E7}" type="slidenum">
              <a:rPr lang="en-US" altLang="ja-JP" sz="1400">
                <a:solidFill>
                  <a:srgbClr val="000000"/>
                </a:solidFill>
                <a:latin typeface="Times New Roman" pitchFamily="18" charset="0"/>
              </a:rPr>
              <a:pPr eaLnBrk="1" hangingPunct="1"/>
              <a:t>32</a:t>
            </a:fld>
            <a:endParaRPr lang="en-US" altLang="ja-JP" sz="1400" dirty="0">
              <a:solidFill>
                <a:srgbClr val="000000"/>
              </a:solidFill>
              <a:latin typeface="Times New Roman" pitchFamily="18" charset="0"/>
            </a:endParaRPr>
          </a:p>
        </p:txBody>
      </p:sp>
      <p:sp>
        <p:nvSpPr>
          <p:cNvPr id="215043" name="Rectangle 6"/>
          <p:cNvSpPr txBox="1">
            <a:spLocks noGrp="1" noChangeArrowheads="1"/>
          </p:cNvSpPr>
          <p:nvPr/>
        </p:nvSpPr>
        <p:spPr bwMode="auto">
          <a:xfrm>
            <a:off x="3" y="10880387"/>
            <a:ext cx="3184605" cy="57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65" tIns="53231" rIns="106465" bIns="53231" anchor="b"/>
          <a:lstStyle>
            <a:lvl1pPr defTabSz="906463" eaLnBrk="0" hangingPunct="0">
              <a:defRPr kumimoji="1" sz="2400">
                <a:solidFill>
                  <a:schemeClr val="tx1"/>
                </a:solidFill>
                <a:latin typeface="Arial" pitchFamily="34" charset="0"/>
                <a:ea typeface="ＭＳ Ｐゴシック" pitchFamily="50" charset="-128"/>
              </a:defRPr>
            </a:lvl1pPr>
            <a:lvl2pPr marL="742950" indent="-285750" defTabSz="906463" eaLnBrk="0" hangingPunct="0">
              <a:defRPr kumimoji="1" sz="2400">
                <a:solidFill>
                  <a:schemeClr val="tx1"/>
                </a:solidFill>
                <a:latin typeface="Arial" pitchFamily="34" charset="0"/>
                <a:ea typeface="ＭＳ Ｐゴシック" pitchFamily="50" charset="-128"/>
              </a:defRPr>
            </a:lvl2pPr>
            <a:lvl3pPr marL="1143000" indent="-228600" defTabSz="906463" eaLnBrk="0" hangingPunct="0">
              <a:defRPr kumimoji="1" sz="2400">
                <a:solidFill>
                  <a:schemeClr val="tx1"/>
                </a:solidFill>
                <a:latin typeface="Arial" pitchFamily="34" charset="0"/>
                <a:ea typeface="ＭＳ Ｐゴシック" pitchFamily="50" charset="-128"/>
              </a:defRPr>
            </a:lvl3pPr>
            <a:lvl4pPr marL="1600200" indent="-228600" defTabSz="906463" eaLnBrk="0" hangingPunct="0">
              <a:defRPr kumimoji="1" sz="2400">
                <a:solidFill>
                  <a:schemeClr val="tx1"/>
                </a:solidFill>
                <a:latin typeface="Arial" pitchFamily="34" charset="0"/>
                <a:ea typeface="ＭＳ Ｐゴシック" pitchFamily="50" charset="-128"/>
              </a:defRPr>
            </a:lvl4pPr>
            <a:lvl5pPr marL="2057400" indent="-228600" defTabSz="906463" eaLnBrk="0" hangingPunct="0">
              <a:defRPr kumimoji="1" sz="2400">
                <a:solidFill>
                  <a:schemeClr val="tx1"/>
                </a:solidFill>
                <a:latin typeface="Arial" pitchFamily="34" charset="0"/>
                <a:ea typeface="ＭＳ Ｐゴシック" pitchFamily="50" charset="-128"/>
              </a:defRPr>
            </a:lvl5pPr>
            <a:lvl6pPr marL="2514600" indent="-228600" defTabSz="906463"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defTabSz="906463"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defTabSz="906463"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defTabSz="906463"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1300" dirty="0">
                <a:solidFill>
                  <a:srgbClr val="000000"/>
                </a:solidFill>
              </a:rPr>
              <a:t>1</a:t>
            </a:r>
          </a:p>
        </p:txBody>
      </p:sp>
      <p:sp>
        <p:nvSpPr>
          <p:cNvPr id="215044" name="Rectangle 7"/>
          <p:cNvSpPr txBox="1">
            <a:spLocks noGrp="1" noChangeArrowheads="1"/>
          </p:cNvSpPr>
          <p:nvPr/>
        </p:nvSpPr>
        <p:spPr bwMode="auto">
          <a:xfrm>
            <a:off x="4162787" y="10880387"/>
            <a:ext cx="3184605" cy="57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65" tIns="53231" rIns="106465" bIns="53231" anchor="b"/>
          <a:lstStyle>
            <a:lvl1pPr defTabSz="906463" eaLnBrk="0" hangingPunct="0">
              <a:defRPr kumimoji="1" sz="2400">
                <a:solidFill>
                  <a:schemeClr val="tx1"/>
                </a:solidFill>
                <a:latin typeface="Arial" pitchFamily="34" charset="0"/>
                <a:ea typeface="ＭＳ Ｐゴシック" pitchFamily="50" charset="-128"/>
              </a:defRPr>
            </a:lvl1pPr>
            <a:lvl2pPr marL="742950" indent="-285750" defTabSz="906463" eaLnBrk="0" hangingPunct="0">
              <a:defRPr kumimoji="1" sz="2400">
                <a:solidFill>
                  <a:schemeClr val="tx1"/>
                </a:solidFill>
                <a:latin typeface="Arial" pitchFamily="34" charset="0"/>
                <a:ea typeface="ＭＳ Ｐゴシック" pitchFamily="50" charset="-128"/>
              </a:defRPr>
            </a:lvl2pPr>
            <a:lvl3pPr marL="1143000" indent="-228600" defTabSz="906463" eaLnBrk="0" hangingPunct="0">
              <a:defRPr kumimoji="1" sz="2400">
                <a:solidFill>
                  <a:schemeClr val="tx1"/>
                </a:solidFill>
                <a:latin typeface="Arial" pitchFamily="34" charset="0"/>
                <a:ea typeface="ＭＳ Ｐゴシック" pitchFamily="50" charset="-128"/>
              </a:defRPr>
            </a:lvl3pPr>
            <a:lvl4pPr marL="1600200" indent="-228600" defTabSz="906463" eaLnBrk="0" hangingPunct="0">
              <a:defRPr kumimoji="1" sz="2400">
                <a:solidFill>
                  <a:schemeClr val="tx1"/>
                </a:solidFill>
                <a:latin typeface="Arial" pitchFamily="34" charset="0"/>
                <a:ea typeface="ＭＳ Ｐゴシック" pitchFamily="50" charset="-128"/>
              </a:defRPr>
            </a:lvl4pPr>
            <a:lvl5pPr marL="2057400" indent="-228600" defTabSz="906463" eaLnBrk="0" hangingPunct="0">
              <a:defRPr kumimoji="1" sz="2400">
                <a:solidFill>
                  <a:schemeClr val="tx1"/>
                </a:solidFill>
                <a:latin typeface="Arial" pitchFamily="34" charset="0"/>
                <a:ea typeface="ＭＳ Ｐゴシック" pitchFamily="50" charset="-128"/>
              </a:defRPr>
            </a:lvl5pPr>
            <a:lvl6pPr marL="2514600" indent="-228600" defTabSz="906463"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defTabSz="906463"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defTabSz="906463"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defTabSz="906463"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lgn="r" eaLnBrk="1" fontAlgn="base" hangingPunct="1">
              <a:spcBef>
                <a:spcPct val="0"/>
              </a:spcBef>
              <a:spcAft>
                <a:spcPct val="0"/>
              </a:spcAft>
            </a:pPr>
            <a:fld id="{1B307908-BABD-4B88-A57E-B974B2D38ED3}" type="slidenum">
              <a:rPr lang="en-US" altLang="ja-JP" sz="1300">
                <a:solidFill>
                  <a:srgbClr val="000000"/>
                </a:solidFill>
              </a:rPr>
              <a:pPr algn="r" eaLnBrk="1" fontAlgn="base" hangingPunct="1">
                <a:spcBef>
                  <a:spcPct val="0"/>
                </a:spcBef>
                <a:spcAft>
                  <a:spcPct val="0"/>
                </a:spcAft>
              </a:pPr>
              <a:t>32</a:t>
            </a:fld>
            <a:endParaRPr lang="en-US" altLang="ja-JP" sz="1300" dirty="0">
              <a:solidFill>
                <a:srgbClr val="000000"/>
              </a:solidFill>
            </a:endParaRPr>
          </a:p>
        </p:txBody>
      </p:sp>
      <p:sp>
        <p:nvSpPr>
          <p:cNvPr id="215045" name="Rectangle 2"/>
          <p:cNvSpPr>
            <a:spLocks noGrp="1" noRot="1" noChangeAspect="1" noChangeArrowheads="1" noTextEdit="1"/>
          </p:cNvSpPr>
          <p:nvPr>
            <p:ph type="sldImg"/>
          </p:nvPr>
        </p:nvSpPr>
        <p:spPr>
          <a:xfrm>
            <a:off x="814388" y="862013"/>
            <a:ext cx="5722937" cy="4292600"/>
          </a:xfrm>
          <a:ln/>
        </p:spPr>
      </p:sp>
      <p:sp>
        <p:nvSpPr>
          <p:cNvPr id="215046" name="Rectangle 3"/>
          <p:cNvSpPr>
            <a:spLocks noGrp="1" noChangeArrowheads="1"/>
          </p:cNvSpPr>
          <p:nvPr>
            <p:ph type="body" idx="1"/>
          </p:nvPr>
        </p:nvSpPr>
        <p:spPr>
          <a:xfrm>
            <a:off x="736615" y="5440194"/>
            <a:ext cx="5875869" cy="51555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65" tIns="53231" rIns="106465" bIns="53231"/>
          <a:lstStyle/>
          <a:p>
            <a:endParaRPr lang="ja-JP" altLang="ja-JP" dirty="0">
              <a:ea typeface="ＭＳ Ｐゴシック" pitchFamily="50" charset="-128"/>
            </a:endParaRPr>
          </a:p>
        </p:txBody>
      </p:sp>
    </p:spTree>
    <p:extLst>
      <p:ext uri="{BB962C8B-B14F-4D97-AF65-F5344CB8AC3E}">
        <p14:creationId xmlns:p14="http://schemas.microsoft.com/office/powerpoint/2010/main" val="1915483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219" eaLnBrk="0" hangingPunct="0">
              <a:defRPr kumimoji="1" sz="2500">
                <a:solidFill>
                  <a:schemeClr val="tx1"/>
                </a:solidFill>
                <a:latin typeface="Arial" pitchFamily="34" charset="0"/>
                <a:ea typeface="ＭＳ Ｐゴシック" pitchFamily="50" charset="-128"/>
              </a:defRPr>
            </a:lvl1pPr>
            <a:lvl2pPr marL="756369" indent="-290911" defTabSz="921219" eaLnBrk="0" hangingPunct="0">
              <a:defRPr kumimoji="1" sz="2500">
                <a:solidFill>
                  <a:schemeClr val="tx1"/>
                </a:solidFill>
                <a:latin typeface="Arial" pitchFamily="34" charset="0"/>
                <a:ea typeface="ＭＳ Ｐゴシック" pitchFamily="50" charset="-128"/>
              </a:defRPr>
            </a:lvl2pPr>
            <a:lvl3pPr marL="1163646" indent="-232730" defTabSz="921219" eaLnBrk="0" hangingPunct="0">
              <a:defRPr kumimoji="1" sz="2500">
                <a:solidFill>
                  <a:schemeClr val="tx1"/>
                </a:solidFill>
                <a:latin typeface="Arial" pitchFamily="34" charset="0"/>
                <a:ea typeface="ＭＳ Ｐゴシック" pitchFamily="50" charset="-128"/>
              </a:defRPr>
            </a:lvl3pPr>
            <a:lvl4pPr marL="1629104" indent="-232730" defTabSz="921219" eaLnBrk="0" hangingPunct="0">
              <a:defRPr kumimoji="1" sz="2500">
                <a:solidFill>
                  <a:schemeClr val="tx1"/>
                </a:solidFill>
                <a:latin typeface="Arial" pitchFamily="34" charset="0"/>
                <a:ea typeface="ＭＳ Ｐゴシック" pitchFamily="50" charset="-128"/>
              </a:defRPr>
            </a:lvl4pPr>
            <a:lvl5pPr marL="2094563" indent="-232730" defTabSz="921219" eaLnBrk="0" hangingPunct="0">
              <a:defRPr kumimoji="1" sz="2500">
                <a:solidFill>
                  <a:schemeClr val="tx1"/>
                </a:solidFill>
                <a:latin typeface="Arial" pitchFamily="34" charset="0"/>
                <a:ea typeface="ＭＳ Ｐゴシック" pitchFamily="50" charset="-128"/>
              </a:defRPr>
            </a:lvl5pPr>
            <a:lvl6pPr marL="2560020" indent="-232730" defTabSz="921219" eaLnBrk="0" fontAlgn="base" hangingPunct="0">
              <a:spcBef>
                <a:spcPct val="0"/>
              </a:spcBef>
              <a:spcAft>
                <a:spcPct val="0"/>
              </a:spcAft>
              <a:defRPr kumimoji="1" sz="2500">
                <a:solidFill>
                  <a:schemeClr val="tx1"/>
                </a:solidFill>
                <a:latin typeface="Arial" pitchFamily="34" charset="0"/>
                <a:ea typeface="ＭＳ Ｐゴシック" pitchFamily="50" charset="-128"/>
              </a:defRPr>
            </a:lvl6pPr>
            <a:lvl7pPr marL="3025479" indent="-232730" defTabSz="921219" eaLnBrk="0" fontAlgn="base" hangingPunct="0">
              <a:spcBef>
                <a:spcPct val="0"/>
              </a:spcBef>
              <a:spcAft>
                <a:spcPct val="0"/>
              </a:spcAft>
              <a:defRPr kumimoji="1" sz="2500">
                <a:solidFill>
                  <a:schemeClr val="tx1"/>
                </a:solidFill>
                <a:latin typeface="Arial" pitchFamily="34" charset="0"/>
                <a:ea typeface="ＭＳ Ｐゴシック" pitchFamily="50" charset="-128"/>
              </a:defRPr>
            </a:lvl7pPr>
            <a:lvl8pPr marL="3490936" indent="-232730" defTabSz="921219" eaLnBrk="0" fontAlgn="base" hangingPunct="0">
              <a:spcBef>
                <a:spcPct val="0"/>
              </a:spcBef>
              <a:spcAft>
                <a:spcPct val="0"/>
              </a:spcAft>
              <a:defRPr kumimoji="1" sz="2500">
                <a:solidFill>
                  <a:schemeClr val="tx1"/>
                </a:solidFill>
                <a:latin typeface="Arial" pitchFamily="34" charset="0"/>
                <a:ea typeface="ＭＳ Ｐゴシック" pitchFamily="50" charset="-128"/>
              </a:defRPr>
            </a:lvl8pPr>
            <a:lvl9pPr marL="3956395" indent="-232730" defTabSz="921219" eaLnBrk="0" fontAlgn="base" hangingPunct="0">
              <a:spcBef>
                <a:spcPct val="0"/>
              </a:spcBef>
              <a:spcAft>
                <a:spcPct val="0"/>
              </a:spcAft>
              <a:defRPr kumimoji="1" sz="2500">
                <a:solidFill>
                  <a:schemeClr val="tx1"/>
                </a:solidFill>
                <a:latin typeface="Arial" pitchFamily="34" charset="0"/>
                <a:ea typeface="ＭＳ Ｐゴシック" pitchFamily="50" charset="-128"/>
              </a:defRPr>
            </a:lvl9pPr>
          </a:lstStyle>
          <a:p>
            <a:pPr eaLnBrk="1" hangingPunct="1"/>
            <a:fld id="{92DF8C92-07A4-4710-B98C-7D8B90A1C8B6}" type="slidenum">
              <a:rPr lang="en-US" altLang="ja-JP" sz="1300">
                <a:solidFill>
                  <a:prstClr val="black"/>
                </a:solidFill>
                <a:latin typeface="Times New Roman" pitchFamily="18" charset="0"/>
              </a:rPr>
              <a:pPr eaLnBrk="1" hangingPunct="1"/>
              <a:t>35</a:t>
            </a:fld>
            <a:endParaRPr lang="en-US" altLang="ja-JP" sz="1300" dirty="0">
              <a:solidFill>
                <a:prstClr val="black"/>
              </a:solidFill>
              <a:latin typeface="Times New Roman" pitchFamily="18" charset="0"/>
            </a:endParaRPr>
          </a:p>
        </p:txBody>
      </p:sp>
      <p:sp>
        <p:nvSpPr>
          <p:cNvPr id="413699" name="Rectangle 2"/>
          <p:cNvSpPr>
            <a:spLocks noGrp="1" noRot="1" noChangeAspect="1" noChangeArrowheads="1" noTextEdit="1"/>
          </p:cNvSpPr>
          <p:nvPr>
            <p:ph type="sldImg"/>
          </p:nvPr>
        </p:nvSpPr>
        <p:spPr>
          <a:xfrm>
            <a:off x="906463" y="741363"/>
            <a:ext cx="4929187" cy="3698875"/>
          </a:xfrm>
          <a:ln/>
        </p:spPr>
      </p:sp>
      <p:sp>
        <p:nvSpPr>
          <p:cNvPr id="413700" name="Rectangle 3"/>
          <p:cNvSpPr>
            <a:spLocks noGrp="1" noChangeArrowheads="1"/>
          </p:cNvSpPr>
          <p:nvPr>
            <p:ph type="body" idx="1"/>
          </p:nvPr>
        </p:nvSpPr>
        <p:spPr>
          <a:xfrm>
            <a:off x="895860" y="4685932"/>
            <a:ext cx="4944046" cy="44403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dirty="0"/>
          </a:p>
        </p:txBody>
      </p:sp>
    </p:spTree>
    <p:extLst>
      <p:ext uri="{BB962C8B-B14F-4D97-AF65-F5344CB8AC3E}">
        <p14:creationId xmlns:p14="http://schemas.microsoft.com/office/powerpoint/2010/main" val="366739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dirty="0"/>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6" name="スライド番号プレースホルダー 5"/>
          <p:cNvSpPr>
            <a:spLocks noGrp="1"/>
          </p:cNvSpPr>
          <p:nvPr>
            <p:ph type="sldNum" sz="quarter" idx="12"/>
          </p:nvPr>
        </p:nvSpPr>
        <p:spPr/>
        <p:txBody>
          <a:bodyPr/>
          <a:lstStyle>
            <a:lvl1pPr>
              <a:defRPr/>
            </a:lvl1pPr>
          </a:lstStyle>
          <a:p>
            <a:r>
              <a:rPr lang="en-US" altLang="ja-JP" dirty="0"/>
              <a:t>Slide </a:t>
            </a:r>
            <a:fld id="{018E0977-DC1B-42DD-B45E-59C02A783531}" type="slidenum">
              <a:rPr lang="en-US" altLang="ja-JP"/>
              <a:pPr/>
              <a:t>‹#›</a:t>
            </a:fld>
            <a:endParaRPr lang="en-US" altLang="ja-JP" dirty="0"/>
          </a:p>
        </p:txBody>
      </p:sp>
      <p:sp>
        <p:nvSpPr>
          <p:cNvPr id="8" name="Rectangle 4"/>
          <p:cNvSpPr>
            <a:spLocks noGrp="1" noChangeArrowheads="1"/>
          </p:cNvSpPr>
          <p:nvPr>
            <p:ph type="dt" sz="half" idx="2"/>
          </p:nvPr>
        </p:nvSpPr>
        <p:spPr bwMode="auto">
          <a:xfrm>
            <a:off x="684483" y="394156"/>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ea typeface="ＭＳ Ｐゴシック" charset="-128"/>
              </a:defRPr>
            </a:lvl1pPr>
          </a:lstStyle>
          <a:p>
            <a:r>
              <a:rPr lang="en-US" altLang="ja-JP"/>
              <a:t>July 2025</a:t>
            </a:r>
            <a:endParaRPr lang="en-US" altLang="ja-JP" dirty="0"/>
          </a:p>
        </p:txBody>
      </p:sp>
      <p:sp>
        <p:nvSpPr>
          <p:cNvPr id="7" name="Rectangle 5">
            <a:extLst>
              <a:ext uri="{FF2B5EF4-FFF2-40B4-BE49-F238E27FC236}">
                <a16:creationId xmlns:a16="http://schemas.microsoft.com/office/drawing/2014/main" id="{4900B3EB-094F-4448-A1B4-477052B47CA1}"/>
              </a:ext>
            </a:extLst>
          </p:cNvPr>
          <p:cNvSpPr>
            <a:spLocks noGrp="1" noChangeArrowheads="1"/>
          </p:cNvSpPr>
          <p:nvPr>
            <p:ph type="ftr" sz="quarter" idx="3"/>
          </p:nvPr>
        </p:nvSpPr>
        <p:spPr bwMode="auto">
          <a:xfrm>
            <a:off x="5076056" y="6475412"/>
            <a:ext cx="381642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defRPr>
                <a:ea typeface="ＭＳ Ｐゴシック" charset="-128"/>
              </a:defRPr>
            </a:lvl1pPr>
          </a:lstStyle>
          <a:p>
            <a:r>
              <a:rPr lang="en-US" altLang="ja-JP"/>
              <a:t>Ryuji Kohno’ (YNU/YRP-IAI)</a:t>
            </a:r>
            <a:endParaRPr lang="en-US" altLang="ja-JP" dirty="0"/>
          </a:p>
        </p:txBody>
      </p:sp>
    </p:spTree>
    <p:extLst>
      <p:ext uri="{BB962C8B-B14F-4D97-AF65-F5344CB8AC3E}">
        <p14:creationId xmlns:p14="http://schemas.microsoft.com/office/powerpoint/2010/main" val="3486027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userDrawn="1">
  <p:cSld name="1_Blank">
    <p:spTree>
      <p:nvGrpSpPr>
        <p:cNvPr id="1" name="Shape 22"/>
        <p:cNvGrpSpPr/>
        <p:nvPr/>
      </p:nvGrpSpPr>
      <p:grpSpPr>
        <a:xfrm>
          <a:off x="0" y="0"/>
          <a:ext cx="0" cy="0"/>
          <a:chOff x="0" y="0"/>
          <a:chExt cx="0" cy="0"/>
        </a:xfrm>
      </p:grpSpPr>
      <p:sp>
        <p:nvSpPr>
          <p:cNvPr id="23" name="Google Shape;23;p2"/>
          <p:cNvSpPr txBox="1">
            <a:spLocks noGrp="1"/>
          </p:cNvSpPr>
          <p:nvPr>
            <p:ph type="dt" idx="10"/>
          </p:nvPr>
        </p:nvSpPr>
        <p:spPr>
          <a:xfrm>
            <a:off x="685800" y="377825"/>
            <a:ext cx="1600200" cy="2159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400" b="1"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9pPr>
          </a:lstStyle>
          <a:p>
            <a:r>
              <a:rPr lang="en-US" altLang="ja-JP"/>
              <a:t>July 2025</a:t>
            </a:r>
            <a:endParaRPr dirty="0"/>
          </a:p>
        </p:txBody>
      </p:sp>
      <p:sp>
        <p:nvSpPr>
          <p:cNvPr id="24" name="Google Shape;24;p2"/>
          <p:cNvSpPr txBox="1">
            <a:spLocks noGrp="1"/>
          </p:cNvSpPr>
          <p:nvPr>
            <p:ph type="ftr" idx="11"/>
          </p:nvPr>
        </p:nvSpPr>
        <p:spPr>
          <a:xfrm>
            <a:off x="4878387" y="6475413"/>
            <a:ext cx="4157547" cy="282834"/>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9pPr>
          </a:lstStyle>
          <a:p>
            <a:r>
              <a:rPr lang="en-US"/>
              <a:t>Ryuji Kohno’ (YNU/YRP-IAI)</a:t>
            </a:r>
            <a:endParaRPr dirty="0"/>
          </a:p>
        </p:txBody>
      </p:sp>
      <p:sp>
        <p:nvSpPr>
          <p:cNvPr id="25" name="Google Shape;25;p2"/>
          <p:cNvSpPr txBox="1">
            <a:spLocks noGrp="1"/>
          </p:cNvSpPr>
          <p:nvPr>
            <p:ph type="sldNum" idx="12"/>
          </p:nvPr>
        </p:nvSpPr>
        <p:spPr>
          <a:xfrm>
            <a:off x="4341813" y="6475413"/>
            <a:ext cx="536575" cy="184150"/>
          </a:xfrm>
          <a:prstGeom prst="rect">
            <a:avLst/>
          </a:prstGeom>
          <a:noFill/>
          <a:ln>
            <a:noFill/>
          </a:ln>
        </p:spPr>
        <p:txBody>
          <a:bodyPr spcFirstLastPara="1" wrap="square" lIns="0" tIns="0" rIns="0" bIns="0" anchor="t" anchorCtr="0">
            <a:noAutofit/>
          </a:bodyPr>
          <a:lstStyle>
            <a:lvl1pPr marL="0" marR="0" lvl="0" indent="0" algn="ctr" rtl="0">
              <a:spcBef>
                <a:spcPts val="0"/>
              </a:spcBef>
              <a:spcAft>
                <a:spcPts val="0"/>
              </a:spcAft>
              <a:buNone/>
              <a:defRPr sz="1200" b="0" i="0" u="none" strike="noStrike" cap="none">
                <a:solidFill>
                  <a:schemeClr val="dk1"/>
                </a:solidFill>
                <a:latin typeface="Times New Roman"/>
                <a:ea typeface="Times New Roman"/>
                <a:cs typeface="Times New Roman"/>
                <a:sym typeface="Times New Roman"/>
              </a:defRPr>
            </a:lvl1pPr>
            <a:lvl2pPr marL="0" marR="0" lvl="1" indent="0" algn="ctr" rtl="0">
              <a:spcBef>
                <a:spcPts val="0"/>
              </a:spcBef>
              <a:spcAft>
                <a:spcPts val="0"/>
              </a:spcAft>
              <a:buNone/>
              <a:defRPr sz="1200" b="0" i="0" u="none" strike="noStrike" cap="none">
                <a:solidFill>
                  <a:schemeClr val="dk1"/>
                </a:solidFill>
                <a:latin typeface="Times New Roman"/>
                <a:ea typeface="Times New Roman"/>
                <a:cs typeface="Times New Roman"/>
                <a:sym typeface="Times New Roman"/>
              </a:defRPr>
            </a:lvl2pPr>
            <a:lvl3pPr marL="0" marR="0" lvl="2" indent="0" algn="ctr" rtl="0">
              <a:spcBef>
                <a:spcPts val="0"/>
              </a:spcBef>
              <a:spcAft>
                <a:spcPts val="0"/>
              </a:spcAft>
              <a:buNone/>
              <a:defRPr sz="1200" b="0" i="0" u="none" strike="noStrike" cap="none">
                <a:solidFill>
                  <a:schemeClr val="dk1"/>
                </a:solidFill>
                <a:latin typeface="Times New Roman"/>
                <a:ea typeface="Times New Roman"/>
                <a:cs typeface="Times New Roman"/>
                <a:sym typeface="Times New Roman"/>
              </a:defRPr>
            </a:lvl3pPr>
            <a:lvl4pPr marL="0" marR="0" lvl="3" indent="0" algn="ctr" rtl="0">
              <a:spcBef>
                <a:spcPts val="0"/>
              </a:spcBef>
              <a:spcAft>
                <a:spcPts val="0"/>
              </a:spcAft>
              <a:buNone/>
              <a:defRPr sz="1200" b="0" i="0" u="none" strike="noStrike" cap="none">
                <a:solidFill>
                  <a:schemeClr val="dk1"/>
                </a:solidFill>
                <a:latin typeface="Times New Roman"/>
                <a:ea typeface="Times New Roman"/>
                <a:cs typeface="Times New Roman"/>
                <a:sym typeface="Times New Roman"/>
              </a:defRPr>
            </a:lvl4pPr>
            <a:lvl5pPr marL="0" marR="0" lvl="4" indent="0" algn="ctr" rtl="0">
              <a:spcBef>
                <a:spcPts val="0"/>
              </a:spcBef>
              <a:spcAft>
                <a:spcPts val="0"/>
              </a:spcAft>
              <a:buNone/>
              <a:defRPr sz="1200" b="0" i="0" u="none" strike="noStrike" cap="none">
                <a:solidFill>
                  <a:schemeClr val="dk1"/>
                </a:solidFill>
                <a:latin typeface="Times New Roman"/>
                <a:ea typeface="Times New Roman"/>
                <a:cs typeface="Times New Roman"/>
                <a:sym typeface="Times New Roman"/>
              </a:defRPr>
            </a:lvl5pPr>
            <a:lvl6pPr marL="0" marR="0" lvl="5" indent="0" algn="ctr" rtl="0">
              <a:spcBef>
                <a:spcPts val="0"/>
              </a:spcBef>
              <a:spcAft>
                <a:spcPts val="0"/>
              </a:spcAft>
              <a:buNone/>
              <a:defRPr sz="1200" b="0" i="0" u="none" strike="noStrike" cap="none">
                <a:solidFill>
                  <a:schemeClr val="dk1"/>
                </a:solidFill>
                <a:latin typeface="Times New Roman"/>
                <a:ea typeface="Times New Roman"/>
                <a:cs typeface="Times New Roman"/>
                <a:sym typeface="Times New Roman"/>
              </a:defRPr>
            </a:lvl6pPr>
            <a:lvl7pPr marL="0" marR="0" lvl="6" indent="0" algn="ctr" rtl="0">
              <a:spcBef>
                <a:spcPts val="0"/>
              </a:spcBef>
              <a:spcAft>
                <a:spcPts val="0"/>
              </a:spcAft>
              <a:buNone/>
              <a:defRPr sz="1200" b="0" i="0" u="none" strike="noStrike" cap="none">
                <a:solidFill>
                  <a:schemeClr val="dk1"/>
                </a:solidFill>
                <a:latin typeface="Times New Roman"/>
                <a:ea typeface="Times New Roman"/>
                <a:cs typeface="Times New Roman"/>
                <a:sym typeface="Times New Roman"/>
              </a:defRPr>
            </a:lvl7pPr>
            <a:lvl8pPr marL="0" marR="0" lvl="7" indent="0" algn="ctr" rtl="0">
              <a:spcBef>
                <a:spcPts val="0"/>
              </a:spcBef>
              <a:spcAft>
                <a:spcPts val="0"/>
              </a:spcAft>
              <a:buNone/>
              <a:defRPr sz="1200" b="0" i="0" u="none" strike="noStrike" cap="none">
                <a:solidFill>
                  <a:schemeClr val="dk1"/>
                </a:solidFill>
                <a:latin typeface="Times New Roman"/>
                <a:ea typeface="Times New Roman"/>
                <a:cs typeface="Times New Roman"/>
                <a:sym typeface="Times New Roman"/>
              </a:defRPr>
            </a:lvl8pPr>
            <a:lvl9pPr marL="0" marR="0" lvl="8" indent="0" algn="ctr" rtl="0">
              <a:spcBef>
                <a:spcPts val="0"/>
              </a:spcBef>
              <a:spcAft>
                <a:spcPts val="0"/>
              </a:spcAft>
              <a:buNone/>
              <a:defRPr sz="1200" b="0" i="0" u="none" strike="noStrike" cap="none">
                <a:solidFill>
                  <a:schemeClr val="dk1"/>
                </a:solidFill>
                <a:latin typeface="Times New Roman"/>
                <a:ea typeface="Times New Roman"/>
                <a:cs typeface="Times New Roman"/>
                <a:sym typeface="Times New Roman"/>
              </a:defRPr>
            </a:lvl9pPr>
          </a:lstStyle>
          <a:p>
            <a:pPr marL="0" lvl="0" indent="0" algn="ctr" rtl="0">
              <a:spcBef>
                <a:spcPts val="0"/>
              </a:spcBef>
              <a:spcAft>
                <a:spcPts val="0"/>
              </a:spcAft>
              <a:buNone/>
            </a:pPr>
            <a:r>
              <a:rPr lang="en-US" dirty="0"/>
              <a:t>Slide </a:t>
            </a:r>
            <a:fld id="{00000000-1234-1234-1234-123412341234}" type="slidenum">
              <a:rPr lang="en-US"/>
              <a:t>‹#›</a:t>
            </a:fld>
            <a:endParaRPr dirty="0"/>
          </a:p>
        </p:txBody>
      </p:sp>
      <p:sp>
        <p:nvSpPr>
          <p:cNvPr id="5" name="Google Shape;45;p6">
            <a:extLst>
              <a:ext uri="{FF2B5EF4-FFF2-40B4-BE49-F238E27FC236}">
                <a16:creationId xmlns:a16="http://schemas.microsoft.com/office/drawing/2014/main" id="{CD34F962-FBD7-403A-849E-8022E1552C17}"/>
              </a:ext>
            </a:extLst>
          </p:cNvPr>
          <p:cNvSpPr txBox="1">
            <a:spLocks noGrp="1"/>
          </p:cNvSpPr>
          <p:nvPr>
            <p:ph type="title"/>
          </p:nvPr>
        </p:nvSpPr>
        <p:spPr>
          <a:xfrm>
            <a:off x="685800" y="685799"/>
            <a:ext cx="7772400" cy="511233"/>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2740793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4" name="Rectangle 4"/>
          <p:cNvSpPr>
            <a:spLocks noGrp="1" noChangeArrowheads="1"/>
          </p:cNvSpPr>
          <p:nvPr>
            <p:ph type="ftr" sz="quarter" idx="11"/>
          </p:nvPr>
        </p:nvSpPr>
        <p:spPr>
          <a:xfrm>
            <a:off x="6781800" y="6567746"/>
            <a:ext cx="3528987" cy="476250"/>
          </a:xfrm>
          <a:prstGeom prst="rect">
            <a:avLst/>
          </a:prstGeom>
          <a:ln/>
        </p:spPr>
        <p:txBody>
          <a:bodyPr/>
          <a:lstStyle>
            <a:lvl1pPr>
              <a:defRPr/>
            </a:lvl1pPr>
          </a:lstStyle>
          <a:p>
            <a:pPr>
              <a:defRPr/>
            </a:pPr>
            <a:r>
              <a:rPr lang="fi-FI" altLang="ja-JP" dirty="0">
                <a:solidFill>
                  <a:srgbClr val="000000"/>
                </a:solidFill>
              </a:rPr>
              <a:t>Ryuji Kohno’ (YNU/YRP-IAI)</a:t>
            </a:r>
          </a:p>
        </p:txBody>
      </p:sp>
      <p:sp>
        <p:nvSpPr>
          <p:cNvPr id="5" name="Rectangle 5"/>
          <p:cNvSpPr>
            <a:spLocks noGrp="1" noChangeArrowheads="1"/>
          </p:cNvSpPr>
          <p:nvPr>
            <p:ph type="sldNum" sz="quarter" idx="12"/>
          </p:nvPr>
        </p:nvSpPr>
        <p:spPr>
          <a:xfrm>
            <a:off x="4324767" y="6475413"/>
            <a:ext cx="570669" cy="184666"/>
          </a:xfrm>
          <a:ln/>
        </p:spPr>
        <p:txBody>
          <a:bodyPr/>
          <a:lstStyle>
            <a:lvl1pPr>
              <a:defRPr/>
            </a:lvl1pPr>
          </a:lstStyle>
          <a:p>
            <a:pPr>
              <a:defRPr/>
            </a:pPr>
            <a:r>
              <a:rPr lang="fi-FI" altLang="ja-JP" dirty="0" err="1">
                <a:solidFill>
                  <a:prstClr val="black"/>
                </a:solidFill>
              </a:rPr>
              <a:t>Slide</a:t>
            </a:r>
            <a:r>
              <a:rPr lang="fi-FI" altLang="ja-JP" dirty="0">
                <a:solidFill>
                  <a:prstClr val="black"/>
                </a:solidFill>
              </a:rPr>
              <a:t> </a:t>
            </a:r>
            <a:fld id="{5E89CF21-2769-4752-881D-3034E5A4E6B0}" type="slidenum">
              <a:rPr lang="fi-FI" altLang="ja-JP" smtClean="0">
                <a:solidFill>
                  <a:prstClr val="black"/>
                </a:solidFill>
              </a:rPr>
              <a:pPr>
                <a:defRPr/>
              </a:pPr>
              <a:t>‹#›</a:t>
            </a:fld>
            <a:endParaRPr lang="fi-FI" altLang="ja-JP" dirty="0">
              <a:solidFill>
                <a:prstClr val="black"/>
              </a:solidFill>
            </a:endParaRPr>
          </a:p>
        </p:txBody>
      </p:sp>
      <p:sp>
        <p:nvSpPr>
          <p:cNvPr id="6" name="Content Placeholder 2"/>
          <p:cNvSpPr>
            <a:spLocks noGrp="1"/>
          </p:cNvSpPr>
          <p:nvPr>
            <p:ph idx="1"/>
          </p:nvPr>
        </p:nvSpPr>
        <p:spPr>
          <a:xfrm>
            <a:off x="468313" y="1844675"/>
            <a:ext cx="8229600" cy="406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Holder 6">
            <a:extLst>
              <a:ext uri="{FF2B5EF4-FFF2-40B4-BE49-F238E27FC236}">
                <a16:creationId xmlns:a16="http://schemas.microsoft.com/office/drawing/2014/main" id="{3E29CCD1-EB15-1184-4A2D-70CECBAC8D22}"/>
              </a:ext>
            </a:extLst>
          </p:cNvPr>
          <p:cNvSpPr txBox="1">
            <a:spLocks/>
          </p:cNvSpPr>
          <p:nvPr userDrawn="1"/>
        </p:nvSpPr>
        <p:spPr bwMode="auto">
          <a:xfrm>
            <a:off x="684482" y="394156"/>
            <a:ext cx="228731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defPPr>
              <a:defRPr lang="ja-JP"/>
            </a:defPPr>
            <a:lvl1pPr marL="0" algn="l" defTabSz="914400" rtl="0" eaLnBrk="1" latinLnBrk="0" hangingPunct="1">
              <a:defRPr kumimoji="1" sz="1100" b="0" i="0" kern="1200">
                <a:solidFill>
                  <a:schemeClr val="tx1"/>
                </a:solidFill>
                <a:latin typeface="Arial"/>
                <a:ea typeface="ＭＳ Ｐゴシック" charset="-128"/>
                <a:cs typeface="Aria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2700"/>
            <a:r>
              <a:rPr lang="en-US" altLang="ja-JP" sz="1400" dirty="0"/>
              <a:t>January 2025</a:t>
            </a:r>
            <a:endParaRPr lang="en-US" sz="1400" dirty="0"/>
          </a:p>
        </p:txBody>
      </p:sp>
    </p:spTree>
    <p:extLst>
      <p:ext uri="{BB962C8B-B14F-4D97-AF65-F5344CB8AC3E}">
        <p14:creationId xmlns:p14="http://schemas.microsoft.com/office/powerpoint/2010/main" val="28893602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D47F7B-EC8D-4028-92E0-030291F30576}"/>
              </a:ext>
            </a:extLst>
          </p:cNvPr>
          <p:cNvSpPr>
            <a:spLocks noGrp="1"/>
          </p:cNvSpPr>
          <p:nvPr>
            <p:ph type="title"/>
          </p:nvPr>
        </p:nvSpPr>
        <p:spPr>
          <a:xfrm>
            <a:off x="685800" y="685799"/>
            <a:ext cx="7772400" cy="731520"/>
          </a:xfrm>
        </p:spPr>
        <p:txBody>
          <a:bodyPr lIns="0" tIns="0" rIns="0" bIns="0"/>
          <a:lstStyle/>
          <a:p>
            <a:r>
              <a:rPr lang="en-US" dirty="0"/>
              <a:t>Click to edit Master title style</a:t>
            </a:r>
          </a:p>
        </p:txBody>
      </p:sp>
      <p:sp>
        <p:nvSpPr>
          <p:cNvPr id="7" name="Date Placeholder 6">
            <a:extLst>
              <a:ext uri="{FF2B5EF4-FFF2-40B4-BE49-F238E27FC236}">
                <a16:creationId xmlns:a16="http://schemas.microsoft.com/office/drawing/2014/main" id="{2FFB7F70-CD6E-41B9-BC6F-7981E3AE73F8}"/>
              </a:ext>
            </a:extLst>
          </p:cNvPr>
          <p:cNvSpPr>
            <a:spLocks noGrp="1"/>
          </p:cNvSpPr>
          <p:nvPr>
            <p:ph type="dt" idx="10"/>
          </p:nvPr>
        </p:nvSpPr>
        <p:spPr/>
        <p:txBody>
          <a:bodyPr/>
          <a:lstStyle/>
          <a:p>
            <a:r>
              <a:rPr lang="en-US" altLang="ja-JP"/>
              <a:t>July 2025</a:t>
            </a:r>
            <a:endParaRPr lang="en-US" dirty="0"/>
          </a:p>
        </p:txBody>
      </p:sp>
      <p:sp>
        <p:nvSpPr>
          <p:cNvPr id="8" name="Footer Placeholder 7">
            <a:extLst>
              <a:ext uri="{FF2B5EF4-FFF2-40B4-BE49-F238E27FC236}">
                <a16:creationId xmlns:a16="http://schemas.microsoft.com/office/drawing/2014/main" id="{90DAEF3D-3907-4271-8E8D-81AEAA4761C6}"/>
              </a:ext>
            </a:extLst>
          </p:cNvPr>
          <p:cNvSpPr>
            <a:spLocks noGrp="1"/>
          </p:cNvSpPr>
          <p:nvPr>
            <p:ph type="ftr" idx="11"/>
          </p:nvPr>
        </p:nvSpPr>
        <p:spPr/>
        <p:txBody>
          <a:bodyPr/>
          <a:lstStyle/>
          <a:p>
            <a:r>
              <a:rPr lang="en-US"/>
              <a:t>Ryuji Kohno’ (YNU/YRP-IAI)</a:t>
            </a:r>
            <a:endParaRPr lang="en-US" dirty="0"/>
          </a:p>
        </p:txBody>
      </p:sp>
      <p:sp>
        <p:nvSpPr>
          <p:cNvPr id="9" name="Slide Number Placeholder 8">
            <a:extLst>
              <a:ext uri="{FF2B5EF4-FFF2-40B4-BE49-F238E27FC236}">
                <a16:creationId xmlns:a16="http://schemas.microsoft.com/office/drawing/2014/main" id="{03437DD0-8ABB-4C04-8AC4-48674B5415CB}"/>
              </a:ext>
            </a:extLst>
          </p:cNvPr>
          <p:cNvSpPr>
            <a:spLocks noGrp="1"/>
          </p:cNvSpPr>
          <p:nvPr>
            <p:ph type="sldNum" idx="12"/>
          </p:nvPr>
        </p:nvSpPr>
        <p:spPr/>
        <p:txBody>
          <a:bodyPr/>
          <a:lstStyle/>
          <a:p>
            <a:pPr marL="0" lvl="0" indent="0" algn="ctr" rtl="0">
              <a:spcBef>
                <a:spcPts val="0"/>
              </a:spcBef>
              <a:spcAft>
                <a:spcPts val="0"/>
              </a:spcAft>
              <a:buNone/>
            </a:pPr>
            <a:r>
              <a:rPr lang="en-US"/>
              <a:t>Slide </a:t>
            </a:r>
            <a:fld id="{00000000-1234-1234-1234-123412341234}" type="slidenum">
              <a:rPr lang="en-US" smtClean="0"/>
              <a:t>‹#›</a:t>
            </a:fld>
            <a:endParaRPr dirty="0"/>
          </a:p>
        </p:txBody>
      </p:sp>
      <p:sp>
        <p:nvSpPr>
          <p:cNvPr id="11" name="Content Placeholder 10">
            <a:extLst>
              <a:ext uri="{FF2B5EF4-FFF2-40B4-BE49-F238E27FC236}">
                <a16:creationId xmlns:a16="http://schemas.microsoft.com/office/drawing/2014/main" id="{1CCD3CA8-6078-480D-881A-6D3946ECD2E6}"/>
              </a:ext>
            </a:extLst>
          </p:cNvPr>
          <p:cNvSpPr>
            <a:spLocks noGrp="1"/>
          </p:cNvSpPr>
          <p:nvPr>
            <p:ph sz="quarter" idx="13"/>
          </p:nvPr>
        </p:nvSpPr>
        <p:spPr>
          <a:xfrm>
            <a:off x="685799" y="1509393"/>
            <a:ext cx="7772401" cy="4966021"/>
          </a:xfrm>
        </p:spPr>
        <p:txBody>
          <a:bodyPr lIns="0" tIns="0" rIns="0" bIns="0"/>
          <a:lstStyle>
            <a:lvl1pPr marL="368300" indent="-365760">
              <a:buFont typeface="Arial" panose="020B0604020202020204" pitchFamily="34" charset="0"/>
              <a:buChar char="•"/>
              <a:defRPr sz="2400">
                <a:latin typeface="+mn-lt"/>
              </a:defRPr>
            </a:lvl1pPr>
            <a:lvl2pPr marL="731520" indent="-365760">
              <a:defRPr sz="2000">
                <a:latin typeface="+mn-lt"/>
              </a:defRPr>
            </a:lvl2pPr>
            <a:lvl3pPr marL="1097280" indent="-365760">
              <a:defRPr sz="2000">
                <a:latin typeface="+mn-lt"/>
              </a:defRPr>
            </a:lvl3pPr>
            <a:lvl4pPr marL="1463040" indent="-365760">
              <a:defRPr sz="2000">
                <a:latin typeface="+mn-lt"/>
              </a:defRPr>
            </a:lvl4pPr>
            <a:lvl5pPr marL="1828800" indent="-365760">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659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lvl1pPr marL="171450" indent="-171450">
              <a:spcBef>
                <a:spcPts val="1200"/>
              </a:spcBef>
              <a:buFont typeface="Wingdings" panose="05000000000000000000" pitchFamily="2" charset="2"/>
              <a:buChar char="u"/>
              <a:defRPr/>
            </a:lvl1pPr>
            <a:lvl2pPr marL="514350" indent="-171450">
              <a:spcBef>
                <a:spcPts val="1200"/>
              </a:spcBef>
              <a:buFont typeface="Wingdings" panose="05000000000000000000" pitchFamily="2" charset="2"/>
              <a:buChar char="Ø"/>
              <a:defRPr/>
            </a:lvl2pPr>
            <a:lvl3pPr marL="857250" indent="-171450">
              <a:spcBef>
                <a:spcPts val="1200"/>
              </a:spcBef>
              <a:buFont typeface="Wingdings" panose="05000000000000000000" pitchFamily="2" charset="2"/>
              <a:buChar char="ü"/>
              <a:defRPr/>
            </a:lvl3pPr>
            <a:lvl4pPr>
              <a:spcBef>
                <a:spcPts val="1200"/>
              </a:spcBef>
              <a:defRPr/>
            </a:lvl4pPr>
            <a:lvl5pPr>
              <a:spcBef>
                <a:spcPts val="1200"/>
              </a:spcBef>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8" name="タイトル 17"/>
          <p:cNvSpPr>
            <a:spLocks noGrp="1"/>
          </p:cNvSpPr>
          <p:nvPr>
            <p:ph type="title"/>
          </p:nvPr>
        </p:nvSpPr>
        <p:spPr/>
        <p:txBody>
          <a:bodyPr/>
          <a:lstStyle>
            <a:lvl1pPr>
              <a:defRPr b="1"/>
            </a:lvl1pPr>
          </a:lstStyle>
          <a:p>
            <a:r>
              <a:rPr kumimoji="1" lang="ja-JP" altLang="en-US"/>
              <a:t>マスター タイトルの書式設定</a:t>
            </a:r>
            <a:endParaRPr kumimoji="1" lang="ja-JP" altLang="en-US" dirty="0"/>
          </a:p>
        </p:txBody>
      </p:sp>
      <p:sp>
        <p:nvSpPr>
          <p:cNvPr id="2" name="日付プレースホルダー 1"/>
          <p:cNvSpPr>
            <a:spLocks noGrp="1"/>
          </p:cNvSpPr>
          <p:nvPr>
            <p:ph type="dt" sz="half" idx="10"/>
          </p:nvPr>
        </p:nvSpPr>
        <p:spPr/>
        <p:txBody>
          <a:bodyPr/>
          <a:lstStyle/>
          <a:p>
            <a:r>
              <a:rPr lang="en-US" altLang="ja-JP"/>
              <a:t>July 2025</a:t>
            </a:r>
            <a:endParaRPr lang="ja-JP" altLang="en-US" dirty="0"/>
          </a:p>
        </p:txBody>
      </p:sp>
      <p:sp>
        <p:nvSpPr>
          <p:cNvPr id="4" name="フッター プレースホルダー 3"/>
          <p:cNvSpPr>
            <a:spLocks noGrp="1"/>
          </p:cNvSpPr>
          <p:nvPr>
            <p:ph type="ftr" sz="quarter" idx="11"/>
          </p:nvPr>
        </p:nvSpPr>
        <p:spPr>
          <a:xfrm>
            <a:off x="6553200" y="6553201"/>
            <a:ext cx="2438400" cy="228600"/>
          </a:xfrm>
        </p:spPr>
        <p:txBody>
          <a:bodyPr/>
          <a:lstStyle>
            <a:lvl1pPr>
              <a:defRPr>
                <a:solidFill>
                  <a:schemeClr val="tx1"/>
                </a:solidFill>
              </a:defRPr>
            </a:lvl1pPr>
          </a:lstStyle>
          <a:p>
            <a:r>
              <a:rPr lang="en-US" altLang="ja-JP"/>
              <a:t>Ryuji Kohno’ (YNU/YRP-IAI)</a:t>
            </a:r>
            <a:endParaRPr lang="ja-JP" altLang="en-US" dirty="0"/>
          </a:p>
        </p:txBody>
      </p:sp>
      <p:sp>
        <p:nvSpPr>
          <p:cNvPr id="5" name="スライド番号プレースホルダー 4"/>
          <p:cNvSpPr>
            <a:spLocks noGrp="1"/>
          </p:cNvSpPr>
          <p:nvPr>
            <p:ph type="sldNum" sz="quarter" idx="12"/>
          </p:nvPr>
        </p:nvSpPr>
        <p:spPr>
          <a:xfrm>
            <a:off x="4400966" y="6553201"/>
            <a:ext cx="570669" cy="184666"/>
          </a:xfrm>
        </p:spPr>
        <p:txBody>
          <a:bodyPr/>
          <a:lstStyle/>
          <a:p>
            <a:r>
              <a:rPr lang="en-US" altLang="ja-JP" dirty="0"/>
              <a:t>Slide </a:t>
            </a:r>
            <a:fld id="{EA116F86-812A-4319-ABC4-0D99E5901A41}" type="slidenum">
              <a:rPr lang="ja-JP" altLang="en-US" smtClean="0"/>
              <a:pPr/>
              <a:t>‹#›</a:t>
            </a:fld>
            <a:endParaRPr lang="ja-JP" altLang="en-US" dirty="0"/>
          </a:p>
        </p:txBody>
      </p:sp>
    </p:spTree>
    <p:extLst>
      <p:ext uri="{BB962C8B-B14F-4D97-AF65-F5344CB8AC3E}">
        <p14:creationId xmlns:p14="http://schemas.microsoft.com/office/powerpoint/2010/main" val="2687441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4342399" y="6475413"/>
            <a:ext cx="535403" cy="184666"/>
          </a:xfrm>
          <a:ln/>
        </p:spPr>
        <p:txBody>
          <a:bodyPr/>
          <a:lstStyle>
            <a:lvl1pPr>
              <a:defRPr sz="1200">
                <a:latin typeface="+mj-lt"/>
              </a:defRPr>
            </a:lvl1pPr>
          </a:lstStyle>
          <a:p>
            <a:pPr>
              <a:defRPr/>
            </a:pPr>
            <a:r>
              <a:rPr lang="en-US">
                <a:solidFill>
                  <a:srgbClr val="000000"/>
                </a:solidFill>
              </a:rPr>
              <a:t>Slide </a:t>
            </a:r>
            <a:fld id="{C65D8D74-25E4-4A14-9B13-1C1CBE0663D9}" type="slidenum">
              <a:rPr lang="en-US" smtClean="0">
                <a:solidFill>
                  <a:srgbClr val="000000"/>
                </a:solidFill>
              </a:rPr>
              <a:pPr>
                <a:defRPr/>
              </a:pPr>
              <a:t>‹#›</a:t>
            </a:fld>
            <a:endParaRPr lang="en-US" dirty="0">
              <a:solidFill>
                <a:srgbClr val="000000"/>
              </a:solidFill>
              <a:latin typeface="+mj-lt"/>
            </a:endParaRPr>
          </a:p>
        </p:txBody>
      </p:sp>
      <p:sp>
        <p:nvSpPr>
          <p:cNvPr id="5" name="タイトル 4"/>
          <p:cNvSpPr>
            <a:spLocks noGrp="1"/>
          </p:cNvSpPr>
          <p:nvPr>
            <p:ph type="title"/>
          </p:nvPr>
        </p:nvSpPr>
        <p:spPr/>
        <p:txBody>
          <a:bodyPr/>
          <a:lstStyle/>
          <a:p>
            <a:r>
              <a:rPr kumimoji="1" lang="ja-JP" altLang="en-US"/>
              <a:t>マスタ タイトルの書式設定</a:t>
            </a:r>
          </a:p>
        </p:txBody>
      </p:sp>
      <p:sp>
        <p:nvSpPr>
          <p:cNvPr id="8" name="Rectangle 4">
            <a:extLst>
              <a:ext uri="{FF2B5EF4-FFF2-40B4-BE49-F238E27FC236}">
                <a16:creationId xmlns:a16="http://schemas.microsoft.com/office/drawing/2014/main" id="{8B7B025E-5AD3-4FC8-8538-2264AD38BF1A}"/>
              </a:ext>
            </a:extLst>
          </p:cNvPr>
          <p:cNvSpPr>
            <a:spLocks noGrp="1" noChangeArrowheads="1"/>
          </p:cNvSpPr>
          <p:nvPr>
            <p:ph type="dt" sz="half" idx="2"/>
          </p:nvPr>
        </p:nvSpPr>
        <p:spPr bwMode="auto">
          <a:xfrm>
            <a:off x="762000" y="381000"/>
            <a:ext cx="1600200" cy="215444"/>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eaLnBrk="0" hangingPunct="0">
              <a:defRPr sz="1400" b="1"/>
            </a:lvl1pPr>
          </a:lstStyle>
          <a:p>
            <a:pPr fontAlgn="base">
              <a:spcBef>
                <a:spcPct val="0"/>
              </a:spcBef>
              <a:spcAft>
                <a:spcPct val="0"/>
              </a:spcAft>
            </a:pPr>
            <a:r>
              <a:rPr kumimoji="0" lang="en-US" altLang="ja-JP">
                <a:solidFill>
                  <a:srgbClr val="000000"/>
                </a:solidFill>
                <a:latin typeface="Times New Roman" pitchFamily="18" charset="0"/>
              </a:rPr>
              <a:t>July 2025</a:t>
            </a:r>
            <a:endParaRPr kumimoji="0" lang="en-US" altLang="ja-JP" dirty="0">
              <a:solidFill>
                <a:srgbClr val="000000"/>
              </a:solidFill>
              <a:latin typeface="Times New Roman" pitchFamily="18" charset="0"/>
            </a:endParaRPr>
          </a:p>
        </p:txBody>
      </p:sp>
      <p:sp>
        <p:nvSpPr>
          <p:cNvPr id="9" name="フッター プレースホルダー 4">
            <a:extLst>
              <a:ext uri="{FF2B5EF4-FFF2-40B4-BE49-F238E27FC236}">
                <a16:creationId xmlns:a16="http://schemas.microsoft.com/office/drawing/2014/main" id="{674B2FA7-A919-49FF-9D77-45873A0BBCFE}"/>
              </a:ext>
            </a:extLst>
          </p:cNvPr>
          <p:cNvSpPr>
            <a:spLocks noGrp="1"/>
          </p:cNvSpPr>
          <p:nvPr>
            <p:ph type="ftr" sz="quarter" idx="3"/>
          </p:nvPr>
        </p:nvSpPr>
        <p:spPr>
          <a:xfrm>
            <a:off x="6477000" y="6532602"/>
            <a:ext cx="2487488" cy="553998"/>
          </a:xfrm>
        </p:spPr>
        <p:txBody>
          <a:bodyPr/>
          <a:lstStyle>
            <a:lvl1pPr>
              <a:defRPr>
                <a:latin typeface="+mj-lt"/>
              </a:defRPr>
            </a:lvl1pPr>
          </a:lstStyle>
          <a:p>
            <a:r>
              <a:rPr lang="en-US" altLang="ja-JP" sz="1200" dirty="0">
                <a:solidFill>
                  <a:srgbClr val="000000"/>
                </a:solidFill>
              </a:rPr>
              <a:t>Ryuji Kohno’ (YNU/YRP-IAI)</a:t>
            </a:r>
          </a:p>
        </p:txBody>
      </p:sp>
    </p:spTree>
    <p:extLst>
      <p:ext uri="{BB962C8B-B14F-4D97-AF65-F5344CB8AC3E}">
        <p14:creationId xmlns:p14="http://schemas.microsoft.com/office/powerpoint/2010/main" val="523233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0" i="0">
                <a:solidFill>
                  <a:schemeClr val="tx1"/>
                </a:solidFill>
                <a:latin typeface="Arial"/>
                <a:cs typeface="Arial"/>
              </a:defRPr>
            </a:lvl1pPr>
          </a:lstStyle>
          <a:p>
            <a:pPr marL="12700">
              <a:lnSpc>
                <a:spcPts val="1425"/>
              </a:lnSpc>
            </a:pPr>
            <a:r>
              <a:rPr lang="en-US" spc="-10"/>
              <a:t>Ryuji Kohno’ (YNU/YRP-IAI)</a:t>
            </a:r>
            <a:endParaRPr spc="-5" dirty="0"/>
          </a:p>
        </p:txBody>
      </p:sp>
      <p:sp>
        <p:nvSpPr>
          <p:cNvPr id="4" name="Holder 4"/>
          <p:cNvSpPr>
            <a:spLocks noGrp="1"/>
          </p:cNvSpPr>
          <p:nvPr>
            <p:ph type="dt" sz="half" idx="6"/>
          </p:nvPr>
        </p:nvSpPr>
        <p:spPr>
          <a:xfrm>
            <a:off x="684482" y="394156"/>
            <a:ext cx="2287317" cy="215444"/>
          </a:xfrm>
        </p:spPr>
        <p:txBody>
          <a:bodyPr lIns="0" tIns="0" rIns="0" bIns="0"/>
          <a:lstStyle>
            <a:lvl1pPr>
              <a:defRPr sz="1400" b="0" i="0">
                <a:solidFill>
                  <a:schemeClr val="tx1"/>
                </a:solidFill>
                <a:latin typeface="Arial"/>
                <a:cs typeface="Arial"/>
              </a:defRPr>
            </a:lvl1pPr>
          </a:lstStyle>
          <a:p>
            <a:pPr marL="12700"/>
            <a:r>
              <a:rPr lang="en-US" altLang="ja-JP"/>
              <a:t>July 2025</a:t>
            </a:r>
            <a:endParaRPr lang="en-US" dirty="0"/>
          </a:p>
        </p:txBody>
      </p:sp>
      <p:sp>
        <p:nvSpPr>
          <p:cNvPr id="5" name="Holder 5"/>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12700">
              <a:lnSpc>
                <a:spcPts val="1425"/>
              </a:lnSpc>
            </a:pPr>
            <a:r>
              <a:rPr spc="5" dirty="0"/>
              <a:t>Slide</a:t>
            </a:r>
            <a:r>
              <a:rPr spc="-155" dirty="0"/>
              <a:t> </a:t>
            </a:r>
            <a:fld id="{81D60167-4931-47E6-BA6A-407CBD079E47}" type="slidenum">
              <a:rPr spc="-5" dirty="0"/>
              <a:t>‹#›</a:t>
            </a:fld>
            <a:endParaRPr spc="-5" dirty="0"/>
          </a:p>
        </p:txBody>
      </p:sp>
    </p:spTree>
    <p:extLst>
      <p:ext uri="{BB962C8B-B14F-4D97-AF65-F5344CB8AC3E}">
        <p14:creationId xmlns:p14="http://schemas.microsoft.com/office/powerpoint/2010/main" val="1975531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rgbClr val="FFFFFF"/>
        </a:solidFill>
        <a:effectLst/>
      </p:bgPr>
    </p:bg>
    <p:spTree>
      <p:nvGrpSpPr>
        <p:cNvPr id="1" name=""/>
        <p:cNvGrpSpPr/>
        <p:nvPr/>
      </p:nvGrpSpPr>
      <p:grpSpPr>
        <a:xfrm>
          <a:off x="0" y="0"/>
          <a:ext cx="0" cy="0"/>
          <a:chOff x="0" y="0"/>
          <a:chExt cx="0" cy="0"/>
        </a:xfrm>
      </p:grpSpPr>
      <p:sp>
        <p:nvSpPr>
          <p:cNvPr id="2" name="bk object 16">
            <a:extLst>
              <a:ext uri="{FF2B5EF4-FFF2-40B4-BE49-F238E27FC236}">
                <a16:creationId xmlns:a16="http://schemas.microsoft.com/office/drawing/2014/main" id="{6FDE935F-DD6B-4A0C-8043-47398FE4D17C}"/>
              </a:ext>
            </a:extLst>
          </p:cNvPr>
          <p:cNvSpPr/>
          <p:nvPr/>
        </p:nvSpPr>
        <p:spPr>
          <a:xfrm>
            <a:off x="686184" y="609977"/>
            <a:ext cx="7772400" cy="0"/>
          </a:xfrm>
          <a:custGeom>
            <a:avLst/>
            <a:gdLst>
              <a:gd name="f0" fmla="val w"/>
              <a:gd name="f1" fmla="val h"/>
              <a:gd name="f2" fmla="val ss"/>
              <a:gd name="f3" fmla="val 0"/>
              <a:gd name="f4" fmla="val 7772400"/>
              <a:gd name="f5" fmla="abs f0"/>
              <a:gd name="f6" fmla="abs f1"/>
              <a:gd name="f7" fmla="abs f2"/>
              <a:gd name="f8" fmla="*/ f0 1 7772400"/>
              <a:gd name="f9" fmla="val f3"/>
              <a:gd name="f10" fmla="+- f3 0 f3"/>
              <a:gd name="f11" fmla="+- f4 0 f3"/>
              <a:gd name="f12" fmla="?: f5 f0 1"/>
              <a:gd name="f13" fmla="?: f6 f1 1"/>
              <a:gd name="f14" fmla="?: f7 f2 1"/>
              <a:gd name="f15" fmla="*/ f11 1 7772400"/>
              <a:gd name="f16" fmla="*/ f10 1 0"/>
              <a:gd name="f17" fmla="*/ f12 1 7772400"/>
              <a:gd name="f18" fmla="*/ f13 1 21600"/>
              <a:gd name="f19" fmla="*/ 21600 f13 1"/>
              <a:gd name="f20" fmla="*/ 0 1 f15"/>
              <a:gd name="f21" fmla="*/ 7772400 1 f15"/>
              <a:gd name="f22" fmla="*/ 0 1 f16"/>
              <a:gd name="f23" fmla="*/ 1 1 f16"/>
              <a:gd name="f24" fmla="min f18 f17"/>
              <a:gd name="f25" fmla="*/ f19 1 f14"/>
              <a:gd name="f26" fmla="*/ f20 f8 1"/>
              <a:gd name="f27" fmla="*/ f21 f8 1"/>
              <a:gd name="f28" fmla="val f25"/>
              <a:gd name="f29" fmla="*/ f3 f24 1"/>
              <a:gd name="f30" fmla="+- f28 0 f9"/>
              <a:gd name="f31" fmla="*/ f30 1 0"/>
              <a:gd name="f32" fmla="*/ f23 f31 1"/>
              <a:gd name="f33" fmla="*/ f22 f31 1"/>
              <a:gd name="f34" fmla="*/ f33 f24 1"/>
              <a:gd name="f35" fmla="*/ f32 f24 1"/>
            </a:gdLst>
            <a:ahLst/>
            <a:cxnLst>
              <a:cxn ang="3cd4">
                <a:pos x="hc" y="t"/>
              </a:cxn>
              <a:cxn ang="0">
                <a:pos x="r" y="vc"/>
              </a:cxn>
              <a:cxn ang="cd4">
                <a:pos x="hc" y="b"/>
              </a:cxn>
              <a:cxn ang="cd2">
                <a:pos x="l" y="vc"/>
              </a:cxn>
            </a:cxnLst>
            <a:rect l="f26" t="f34" r="f27" b="f35"/>
            <a:pathLst>
              <a:path w="7772400">
                <a:moveTo>
                  <a:pt x="f3" y="f29"/>
                </a:moveTo>
                <a:lnTo>
                  <a:pt x="f4" y="f29"/>
                </a:lnTo>
              </a:path>
            </a:pathLst>
          </a:custGeom>
          <a:noFill/>
          <a:ln w="12957"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游ゴシック"/>
              <a:ea typeface="游ゴシック" pitchFamily="50"/>
            </a:endParaRPr>
          </a:p>
        </p:txBody>
      </p:sp>
      <p:sp>
        <p:nvSpPr>
          <p:cNvPr id="3" name="Holder 2">
            <a:extLst>
              <a:ext uri="{FF2B5EF4-FFF2-40B4-BE49-F238E27FC236}">
                <a16:creationId xmlns:a16="http://schemas.microsoft.com/office/drawing/2014/main" id="{E7AB3011-790F-4810-A148-CA005E046749}"/>
              </a:ext>
            </a:extLst>
          </p:cNvPr>
          <p:cNvSpPr txBox="1">
            <a:spLocks noGrp="1"/>
          </p:cNvSpPr>
          <p:nvPr>
            <p:ph type="title"/>
          </p:nvPr>
        </p:nvSpPr>
        <p:spPr/>
        <p:txBody>
          <a:bodyPr lIns="0" tIns="0" rIns="0" bIns="0"/>
          <a:lstStyle>
            <a:lvl1pPr>
              <a:defRPr sz="2400" b="1">
                <a:latin typeface="Arial"/>
                <a:cs typeface="Arial"/>
              </a:defRPr>
            </a:lvl1pPr>
          </a:lstStyle>
          <a:p>
            <a:pPr lvl="0"/>
            <a:endParaRPr lang="ja-JP"/>
          </a:p>
        </p:txBody>
      </p:sp>
      <p:sp>
        <p:nvSpPr>
          <p:cNvPr id="4" name="Holder 3">
            <a:extLst>
              <a:ext uri="{FF2B5EF4-FFF2-40B4-BE49-F238E27FC236}">
                <a16:creationId xmlns:a16="http://schemas.microsoft.com/office/drawing/2014/main" id="{7AE61CC1-17D5-4581-AAC5-6FECB1B5D807}"/>
              </a:ext>
            </a:extLst>
          </p:cNvPr>
          <p:cNvSpPr txBox="1">
            <a:spLocks noGrp="1"/>
          </p:cNvSpPr>
          <p:nvPr>
            <p:ph idx="1"/>
          </p:nvPr>
        </p:nvSpPr>
        <p:spPr>
          <a:xfrm>
            <a:off x="457200" y="1577340"/>
            <a:ext cx="3977639" cy="4526280"/>
          </a:xfrm>
        </p:spPr>
        <p:txBody>
          <a:bodyPr lIns="0" tIns="0" rIns="0" bIns="0">
            <a:spAutoFit/>
          </a:bodyPr>
          <a:lstStyle>
            <a:lvl1pPr>
              <a:defRPr/>
            </a:lvl1pPr>
          </a:lstStyle>
          <a:p>
            <a:pPr lvl="0"/>
            <a:endParaRPr lang="ja-JP"/>
          </a:p>
        </p:txBody>
      </p:sp>
      <p:sp>
        <p:nvSpPr>
          <p:cNvPr id="5" name="Holder 4">
            <a:extLst>
              <a:ext uri="{FF2B5EF4-FFF2-40B4-BE49-F238E27FC236}">
                <a16:creationId xmlns:a16="http://schemas.microsoft.com/office/drawing/2014/main" id="{551FD912-E770-4886-8678-EACDE5C75414}"/>
              </a:ext>
            </a:extLst>
          </p:cNvPr>
          <p:cNvSpPr txBox="1">
            <a:spLocks noGrp="1"/>
          </p:cNvSpPr>
          <p:nvPr>
            <p:ph idx="4294967295"/>
          </p:nvPr>
        </p:nvSpPr>
        <p:spPr>
          <a:xfrm>
            <a:off x="4709159" y="1577340"/>
            <a:ext cx="3977639" cy="4526280"/>
          </a:xfrm>
        </p:spPr>
        <p:txBody>
          <a:bodyPr lIns="0" tIns="0" rIns="0" bIns="0">
            <a:spAutoFit/>
          </a:bodyPr>
          <a:lstStyle>
            <a:lvl1pPr>
              <a:defRPr/>
            </a:lvl1pPr>
          </a:lstStyle>
          <a:p>
            <a:pPr lvl="0"/>
            <a:endParaRPr lang="ja-JP"/>
          </a:p>
        </p:txBody>
      </p:sp>
      <p:sp>
        <p:nvSpPr>
          <p:cNvPr id="6" name="Holder 5">
            <a:extLst>
              <a:ext uri="{FF2B5EF4-FFF2-40B4-BE49-F238E27FC236}">
                <a16:creationId xmlns:a16="http://schemas.microsoft.com/office/drawing/2014/main" id="{F49312CA-9732-42B0-A005-E9B7A92F594E}"/>
              </a:ext>
            </a:extLst>
          </p:cNvPr>
          <p:cNvSpPr txBox="1">
            <a:spLocks noGrp="1"/>
          </p:cNvSpPr>
          <p:nvPr>
            <p:ph type="ftr" sz="quarter" idx="9"/>
          </p:nvPr>
        </p:nvSpPr>
        <p:spPr/>
        <p:txBody>
          <a:bodyPr lIns="0" tIns="0" rIns="0" bIns="0"/>
          <a:lstStyle>
            <a:lvl1pPr marL="12701">
              <a:lnSpc>
                <a:spcPts val="1425"/>
              </a:lnSpc>
              <a:defRPr b="0" spc="-5">
                <a:solidFill>
                  <a:srgbClr val="000000"/>
                </a:solidFill>
                <a:latin typeface="Arial"/>
                <a:cs typeface="Arial"/>
              </a:defRPr>
            </a:lvl1pPr>
          </a:lstStyle>
          <a:p>
            <a:pPr lvl="0"/>
            <a:r>
              <a:rPr lang="en-US"/>
              <a:t>Ryuji Kohno’ (YNU/YRP-IAI)</a:t>
            </a:r>
          </a:p>
        </p:txBody>
      </p:sp>
      <p:sp>
        <p:nvSpPr>
          <p:cNvPr id="7" name="Holder 6">
            <a:extLst>
              <a:ext uri="{FF2B5EF4-FFF2-40B4-BE49-F238E27FC236}">
                <a16:creationId xmlns:a16="http://schemas.microsoft.com/office/drawing/2014/main" id="{0D3169BF-9653-473F-B901-6B704705863F}"/>
              </a:ext>
            </a:extLst>
          </p:cNvPr>
          <p:cNvSpPr txBox="1">
            <a:spLocks noGrp="1"/>
          </p:cNvSpPr>
          <p:nvPr>
            <p:ph type="sldNum" sz="quarter" idx="8"/>
          </p:nvPr>
        </p:nvSpPr>
        <p:spPr>
          <a:xfrm>
            <a:off x="4281293" y="6472580"/>
            <a:ext cx="4725033" cy="179533"/>
          </a:xfrm>
        </p:spPr>
        <p:txBody>
          <a:bodyPr lIns="0" tIns="0" rIns="0" bIns="0">
            <a:spAutoFit/>
          </a:bodyPr>
          <a:lstStyle>
            <a:lvl1pPr marL="12701">
              <a:lnSpc>
                <a:spcPts val="1425"/>
              </a:lnSpc>
              <a:defRPr b="0" spc="-5">
                <a:solidFill>
                  <a:srgbClr val="000000"/>
                </a:solidFill>
                <a:latin typeface="Arial"/>
                <a:cs typeface="Arial"/>
              </a:defRPr>
            </a:lvl1pPr>
          </a:lstStyle>
          <a:p>
            <a:pPr lvl="0"/>
            <a:r>
              <a:rPr lang="en-US"/>
              <a:t>Slide </a:t>
            </a:r>
            <a:fld id="{70E2581C-A150-4364-B2DF-CD34A5D41B6F}" type="slidenum">
              <a:t>‹#›</a:t>
            </a:fld>
            <a:r>
              <a:rPr lang="en-US"/>
              <a:t> Masayuki Hirata(Osaka University), Takafumi Suzuki(NICT)</a:t>
            </a:r>
          </a:p>
        </p:txBody>
      </p:sp>
    </p:spTree>
    <p:extLst>
      <p:ext uri="{BB962C8B-B14F-4D97-AF65-F5344CB8AC3E}">
        <p14:creationId xmlns:p14="http://schemas.microsoft.com/office/powerpoint/2010/main" val="494154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6" name="スライド番号プレースホルダー 5"/>
          <p:cNvSpPr>
            <a:spLocks noGrp="1"/>
          </p:cNvSpPr>
          <p:nvPr>
            <p:ph type="sldNum" sz="quarter" idx="12"/>
          </p:nvPr>
        </p:nvSpPr>
        <p:spPr/>
        <p:txBody>
          <a:bodyPr/>
          <a:lstStyle>
            <a:lvl1pPr>
              <a:defRPr/>
            </a:lvl1pPr>
          </a:lstStyle>
          <a:p>
            <a:r>
              <a:rPr lang="en-US" altLang="ja-JP" dirty="0"/>
              <a:t>Slide </a:t>
            </a:r>
            <a:fld id="{74847ECA-0452-41E3-B15B-04905DA18685}" type="slidenum">
              <a:rPr lang="en-US" altLang="ja-JP"/>
              <a:pPr/>
              <a:t>‹#›</a:t>
            </a:fld>
            <a:endParaRPr lang="en-US" altLang="ja-JP" dirty="0"/>
          </a:p>
        </p:txBody>
      </p:sp>
      <p:sp>
        <p:nvSpPr>
          <p:cNvPr id="7" name="Rectangle 5">
            <a:extLst>
              <a:ext uri="{FF2B5EF4-FFF2-40B4-BE49-F238E27FC236}">
                <a16:creationId xmlns:a16="http://schemas.microsoft.com/office/drawing/2014/main" id="{1F3C9B97-54FD-4B73-A403-71443ABF7346}"/>
              </a:ext>
            </a:extLst>
          </p:cNvPr>
          <p:cNvSpPr>
            <a:spLocks noGrp="1" noChangeArrowheads="1"/>
          </p:cNvSpPr>
          <p:nvPr>
            <p:ph type="ftr" sz="quarter" idx="3"/>
          </p:nvPr>
        </p:nvSpPr>
        <p:spPr bwMode="auto">
          <a:xfrm>
            <a:off x="5076056" y="6475412"/>
            <a:ext cx="381642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defRPr>
                <a:ea typeface="ＭＳ Ｐゴシック" charset="-128"/>
              </a:defRPr>
            </a:lvl1pPr>
          </a:lstStyle>
          <a:p>
            <a:r>
              <a:rPr lang="en-US" altLang="ja-JP"/>
              <a:t>Ryuji Kohno’ (YNU/YRP-IAI)</a:t>
            </a:r>
            <a:endParaRPr lang="en-US" altLang="ja-JP" dirty="0"/>
          </a:p>
        </p:txBody>
      </p:sp>
      <p:sp>
        <p:nvSpPr>
          <p:cNvPr id="9" name="Rectangle 4">
            <a:extLst>
              <a:ext uri="{FF2B5EF4-FFF2-40B4-BE49-F238E27FC236}">
                <a16:creationId xmlns:a16="http://schemas.microsoft.com/office/drawing/2014/main" id="{7A8094A5-9854-4997-A198-F86A7BEBC23F}"/>
              </a:ext>
            </a:extLst>
          </p:cNvPr>
          <p:cNvSpPr>
            <a:spLocks noGrp="1" noChangeArrowheads="1"/>
          </p:cNvSpPr>
          <p:nvPr>
            <p:ph type="dt" sz="half" idx="2"/>
          </p:nvPr>
        </p:nvSpPr>
        <p:spPr bwMode="auto">
          <a:xfrm>
            <a:off x="684483" y="394156"/>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ea typeface="ＭＳ Ｐゴシック" charset="-128"/>
              </a:defRPr>
            </a:lvl1pPr>
          </a:lstStyle>
          <a:p>
            <a:r>
              <a:rPr lang="en-US" altLang="ja-JP"/>
              <a:t>July 2025</a:t>
            </a:r>
            <a:endParaRPr lang="en-US" altLang="ja-JP" dirty="0"/>
          </a:p>
        </p:txBody>
      </p:sp>
    </p:spTree>
    <p:extLst>
      <p:ext uri="{BB962C8B-B14F-4D97-AF65-F5344CB8AC3E}">
        <p14:creationId xmlns:p14="http://schemas.microsoft.com/office/powerpoint/2010/main" val="6924485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スライド番号プレースホルダー 6"/>
          <p:cNvSpPr>
            <a:spLocks noGrp="1"/>
          </p:cNvSpPr>
          <p:nvPr>
            <p:ph type="sldNum" sz="quarter" idx="12"/>
          </p:nvPr>
        </p:nvSpPr>
        <p:spPr/>
        <p:txBody>
          <a:bodyPr/>
          <a:lstStyle>
            <a:lvl1pPr>
              <a:defRPr/>
            </a:lvl1pPr>
          </a:lstStyle>
          <a:p>
            <a:r>
              <a:rPr lang="en-US" altLang="ja-JP" dirty="0"/>
              <a:t>Slide </a:t>
            </a:r>
            <a:fld id="{BC763230-8612-4F82-9598-E8DB08C9F578}" type="slidenum">
              <a:rPr lang="en-US" altLang="ja-JP"/>
              <a:pPr/>
              <a:t>‹#›</a:t>
            </a:fld>
            <a:endParaRPr lang="en-US" altLang="ja-JP" dirty="0"/>
          </a:p>
        </p:txBody>
      </p:sp>
      <p:sp>
        <p:nvSpPr>
          <p:cNvPr id="8" name="Rectangle 5">
            <a:extLst>
              <a:ext uri="{FF2B5EF4-FFF2-40B4-BE49-F238E27FC236}">
                <a16:creationId xmlns:a16="http://schemas.microsoft.com/office/drawing/2014/main" id="{973CDD3C-4A6E-43B1-A08D-D8A63ACB6D14}"/>
              </a:ext>
            </a:extLst>
          </p:cNvPr>
          <p:cNvSpPr>
            <a:spLocks noGrp="1" noChangeArrowheads="1"/>
          </p:cNvSpPr>
          <p:nvPr>
            <p:ph type="ftr" sz="quarter" idx="3"/>
          </p:nvPr>
        </p:nvSpPr>
        <p:spPr bwMode="auto">
          <a:xfrm>
            <a:off x="5076056" y="6475412"/>
            <a:ext cx="381642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defRPr>
                <a:ea typeface="ＭＳ Ｐゴシック" charset="-128"/>
              </a:defRPr>
            </a:lvl1pPr>
          </a:lstStyle>
          <a:p>
            <a:r>
              <a:rPr lang="en-US" altLang="ja-JP"/>
              <a:t>Ryuji Kohno’ (YNU/YRP-IAI)</a:t>
            </a:r>
            <a:endParaRPr lang="en-US" altLang="ja-JP" dirty="0"/>
          </a:p>
        </p:txBody>
      </p:sp>
      <p:sp>
        <p:nvSpPr>
          <p:cNvPr id="10" name="Rectangle 4">
            <a:extLst>
              <a:ext uri="{FF2B5EF4-FFF2-40B4-BE49-F238E27FC236}">
                <a16:creationId xmlns:a16="http://schemas.microsoft.com/office/drawing/2014/main" id="{AAF77D5D-6C5D-4DD5-B494-B645091FCAFB}"/>
              </a:ext>
            </a:extLst>
          </p:cNvPr>
          <p:cNvSpPr>
            <a:spLocks noGrp="1" noChangeArrowheads="1"/>
          </p:cNvSpPr>
          <p:nvPr>
            <p:ph type="dt" sz="half" idx="13"/>
          </p:nvPr>
        </p:nvSpPr>
        <p:spPr bwMode="auto">
          <a:xfrm>
            <a:off x="684483" y="394156"/>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ea typeface="ＭＳ Ｐゴシック" charset="-128"/>
              </a:defRPr>
            </a:lvl1pPr>
          </a:lstStyle>
          <a:p>
            <a:r>
              <a:rPr lang="en-US" altLang="ja-JP"/>
              <a:t>July 2025</a:t>
            </a:r>
            <a:endParaRPr lang="en-US" altLang="ja-JP" dirty="0"/>
          </a:p>
        </p:txBody>
      </p:sp>
    </p:spTree>
    <p:extLst>
      <p:ext uri="{BB962C8B-B14F-4D97-AF65-F5344CB8AC3E}">
        <p14:creationId xmlns:p14="http://schemas.microsoft.com/office/powerpoint/2010/main" val="18174559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5" name="スライド番号プレースホルダー 4"/>
          <p:cNvSpPr>
            <a:spLocks noGrp="1"/>
          </p:cNvSpPr>
          <p:nvPr>
            <p:ph type="sldNum" sz="quarter" idx="12"/>
          </p:nvPr>
        </p:nvSpPr>
        <p:spPr/>
        <p:txBody>
          <a:bodyPr/>
          <a:lstStyle>
            <a:lvl1pPr>
              <a:defRPr/>
            </a:lvl1pPr>
          </a:lstStyle>
          <a:p>
            <a:r>
              <a:rPr lang="en-US" altLang="ja-JP" dirty="0"/>
              <a:t>Slide </a:t>
            </a:r>
            <a:fld id="{F80C6039-A5FA-4F5B-9853-58798A63706D}" type="slidenum">
              <a:rPr lang="en-US" altLang="ja-JP"/>
              <a:pPr/>
              <a:t>‹#›</a:t>
            </a:fld>
            <a:endParaRPr lang="en-US" altLang="ja-JP" dirty="0"/>
          </a:p>
        </p:txBody>
      </p:sp>
      <p:sp>
        <p:nvSpPr>
          <p:cNvPr id="6" name="Rectangle 5">
            <a:extLst>
              <a:ext uri="{FF2B5EF4-FFF2-40B4-BE49-F238E27FC236}">
                <a16:creationId xmlns:a16="http://schemas.microsoft.com/office/drawing/2014/main" id="{EB3A8EF3-0E6D-4A1A-950A-5D9E18B76CC9}"/>
              </a:ext>
            </a:extLst>
          </p:cNvPr>
          <p:cNvSpPr>
            <a:spLocks noGrp="1" noChangeArrowheads="1"/>
          </p:cNvSpPr>
          <p:nvPr>
            <p:ph type="ftr" sz="quarter" idx="3"/>
          </p:nvPr>
        </p:nvSpPr>
        <p:spPr bwMode="auto">
          <a:xfrm>
            <a:off x="5076056" y="6475412"/>
            <a:ext cx="381642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defRPr>
                <a:ea typeface="ＭＳ Ｐゴシック" charset="-128"/>
              </a:defRPr>
            </a:lvl1pPr>
          </a:lstStyle>
          <a:p>
            <a:r>
              <a:rPr lang="en-US" altLang="ja-JP"/>
              <a:t>Ryuji Kohno’ (YNU/YRP-IAI)</a:t>
            </a:r>
            <a:endParaRPr lang="en-US" altLang="ja-JP" dirty="0"/>
          </a:p>
        </p:txBody>
      </p:sp>
      <p:sp>
        <p:nvSpPr>
          <p:cNvPr id="8" name="Rectangle 4">
            <a:extLst>
              <a:ext uri="{FF2B5EF4-FFF2-40B4-BE49-F238E27FC236}">
                <a16:creationId xmlns:a16="http://schemas.microsoft.com/office/drawing/2014/main" id="{CEF252AD-9861-4529-8BF1-D424A9D77656}"/>
              </a:ext>
            </a:extLst>
          </p:cNvPr>
          <p:cNvSpPr>
            <a:spLocks noGrp="1" noChangeArrowheads="1"/>
          </p:cNvSpPr>
          <p:nvPr>
            <p:ph type="dt" sz="half" idx="2"/>
          </p:nvPr>
        </p:nvSpPr>
        <p:spPr bwMode="auto">
          <a:xfrm>
            <a:off x="684483" y="394156"/>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ea typeface="ＭＳ Ｐゴシック" charset="-128"/>
              </a:defRPr>
            </a:lvl1pPr>
          </a:lstStyle>
          <a:p>
            <a:r>
              <a:rPr lang="en-US" altLang="ja-JP"/>
              <a:t>July 2025</a:t>
            </a:r>
            <a:endParaRPr lang="en-US" altLang="ja-JP" dirty="0"/>
          </a:p>
        </p:txBody>
      </p:sp>
    </p:spTree>
    <p:extLst>
      <p:ext uri="{BB962C8B-B14F-4D97-AF65-F5344CB8AC3E}">
        <p14:creationId xmlns:p14="http://schemas.microsoft.com/office/powerpoint/2010/main" val="2452755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lvl1pPr>
              <a:defRPr/>
            </a:lvl1pPr>
          </a:lstStyle>
          <a:p>
            <a:r>
              <a:rPr lang="en-US" altLang="ja-JP" dirty="0"/>
              <a:t>Slide </a:t>
            </a:r>
            <a:fld id="{266A080E-4E30-4968-B029-7CF782D6220C}" type="slidenum">
              <a:rPr lang="en-US" altLang="ja-JP"/>
              <a:pPr/>
              <a:t>‹#›</a:t>
            </a:fld>
            <a:endParaRPr lang="en-US" altLang="ja-JP" dirty="0"/>
          </a:p>
        </p:txBody>
      </p:sp>
      <p:sp>
        <p:nvSpPr>
          <p:cNvPr id="6" name="Rectangle 5">
            <a:extLst>
              <a:ext uri="{FF2B5EF4-FFF2-40B4-BE49-F238E27FC236}">
                <a16:creationId xmlns:a16="http://schemas.microsoft.com/office/drawing/2014/main" id="{4733A917-AB10-413C-905B-BCEDBC732A62}"/>
              </a:ext>
            </a:extLst>
          </p:cNvPr>
          <p:cNvSpPr>
            <a:spLocks noGrp="1" noChangeArrowheads="1"/>
          </p:cNvSpPr>
          <p:nvPr>
            <p:ph type="ftr" sz="quarter" idx="3"/>
          </p:nvPr>
        </p:nvSpPr>
        <p:spPr bwMode="auto">
          <a:xfrm>
            <a:off x="5076056" y="6475412"/>
            <a:ext cx="381642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defRPr>
                <a:ea typeface="ＭＳ Ｐゴシック" charset="-128"/>
              </a:defRPr>
            </a:lvl1pPr>
          </a:lstStyle>
          <a:p>
            <a:r>
              <a:rPr lang="en-US" altLang="ja-JP"/>
              <a:t>Ryuji Kohno’ (YNU/YRP-IAI)</a:t>
            </a:r>
            <a:endParaRPr lang="en-US" altLang="ja-JP" dirty="0"/>
          </a:p>
        </p:txBody>
      </p:sp>
      <p:sp>
        <p:nvSpPr>
          <p:cNvPr id="7" name="Rectangle 4">
            <a:extLst>
              <a:ext uri="{FF2B5EF4-FFF2-40B4-BE49-F238E27FC236}">
                <a16:creationId xmlns:a16="http://schemas.microsoft.com/office/drawing/2014/main" id="{0756CC2A-6C3C-4AD3-B30B-D918765CB095}"/>
              </a:ext>
            </a:extLst>
          </p:cNvPr>
          <p:cNvSpPr>
            <a:spLocks noGrp="1" noChangeArrowheads="1"/>
          </p:cNvSpPr>
          <p:nvPr>
            <p:ph type="dt" sz="half" idx="2"/>
          </p:nvPr>
        </p:nvSpPr>
        <p:spPr bwMode="auto">
          <a:xfrm>
            <a:off x="684483" y="394156"/>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ea typeface="ＭＳ Ｐゴシック" charset="-128"/>
              </a:defRPr>
            </a:lvl1pPr>
          </a:lstStyle>
          <a:p>
            <a:r>
              <a:rPr lang="en-US" altLang="ja-JP"/>
              <a:t>July 2025</a:t>
            </a:r>
            <a:endParaRPr lang="en-US" altLang="ja-JP" dirty="0"/>
          </a:p>
        </p:txBody>
      </p:sp>
    </p:spTree>
    <p:extLst>
      <p:ext uri="{BB962C8B-B14F-4D97-AF65-F5344CB8AC3E}">
        <p14:creationId xmlns:p14="http://schemas.microsoft.com/office/powerpoint/2010/main" val="3753607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696668-893F-4CF0-A202-913ECC14A197}"/>
              </a:ext>
            </a:extLst>
          </p:cNvPr>
          <p:cNvSpPr>
            <a:spLocks noGrp="1"/>
          </p:cNvSpPr>
          <p:nvPr>
            <p:ph type="title"/>
          </p:nvPr>
        </p:nvSpPr>
        <p:spPr/>
        <p:txBody>
          <a:bodyPr/>
          <a:lstStyle/>
          <a:p>
            <a:r>
              <a:rPr kumimoji="1" lang="ja-JP" altLang="en-US"/>
              <a:t>マスター タイトルの書式設定</a:t>
            </a:r>
          </a:p>
        </p:txBody>
      </p:sp>
      <p:sp>
        <p:nvSpPr>
          <p:cNvPr id="3" name="スライド番号プレースホルダー 2">
            <a:extLst>
              <a:ext uri="{FF2B5EF4-FFF2-40B4-BE49-F238E27FC236}">
                <a16:creationId xmlns:a16="http://schemas.microsoft.com/office/drawing/2014/main" id="{3C9D5FCA-E16D-4801-B7E6-629F06F5B330}"/>
              </a:ext>
            </a:extLst>
          </p:cNvPr>
          <p:cNvSpPr>
            <a:spLocks noGrp="1"/>
          </p:cNvSpPr>
          <p:nvPr>
            <p:ph type="sldNum" sz="quarter" idx="10"/>
          </p:nvPr>
        </p:nvSpPr>
        <p:spPr/>
        <p:txBody>
          <a:bodyPr/>
          <a:lstStyle/>
          <a:p>
            <a:r>
              <a:rPr lang="en-US" altLang="ja-JP"/>
              <a:t>Slide </a:t>
            </a:r>
            <a:fld id="{EAFD9030-C83D-42D9-9BFB-ADDEB84EB1F4}" type="slidenum">
              <a:rPr lang="en-US" altLang="ja-JP" smtClean="0"/>
              <a:pPr/>
              <a:t>‹#›</a:t>
            </a:fld>
            <a:endParaRPr lang="en-US" altLang="ja-JP" dirty="0"/>
          </a:p>
        </p:txBody>
      </p:sp>
      <p:sp>
        <p:nvSpPr>
          <p:cNvPr id="4" name="日付プレースホルダー 3">
            <a:extLst>
              <a:ext uri="{FF2B5EF4-FFF2-40B4-BE49-F238E27FC236}">
                <a16:creationId xmlns:a16="http://schemas.microsoft.com/office/drawing/2014/main" id="{94C4FE3D-0CAB-4BCC-9D25-05B62C8757DE}"/>
              </a:ext>
            </a:extLst>
          </p:cNvPr>
          <p:cNvSpPr>
            <a:spLocks noGrp="1"/>
          </p:cNvSpPr>
          <p:nvPr>
            <p:ph type="dt" sz="half" idx="11"/>
          </p:nvPr>
        </p:nvSpPr>
        <p:spPr>
          <a:xfrm>
            <a:off x="684482" y="394156"/>
            <a:ext cx="2287317" cy="215444"/>
          </a:xfrm>
        </p:spPr>
        <p:txBody>
          <a:bodyPr/>
          <a:lstStyle>
            <a:lvl1pPr>
              <a:defRPr sz="1400"/>
            </a:lvl1pPr>
          </a:lstStyle>
          <a:p>
            <a:r>
              <a:rPr lang="en-US" altLang="ja-JP"/>
              <a:t>July 2025</a:t>
            </a:r>
            <a:endParaRPr lang="en-US" altLang="ja-JP" dirty="0"/>
          </a:p>
        </p:txBody>
      </p:sp>
      <p:sp>
        <p:nvSpPr>
          <p:cNvPr id="5" name="フッター プレースホルダー 4">
            <a:extLst>
              <a:ext uri="{FF2B5EF4-FFF2-40B4-BE49-F238E27FC236}">
                <a16:creationId xmlns:a16="http://schemas.microsoft.com/office/drawing/2014/main" id="{4C754F0C-6C4A-4F55-A62E-6D33194AB7E3}"/>
              </a:ext>
            </a:extLst>
          </p:cNvPr>
          <p:cNvSpPr>
            <a:spLocks noGrp="1"/>
          </p:cNvSpPr>
          <p:nvPr>
            <p:ph type="ftr" sz="quarter" idx="12"/>
          </p:nvPr>
        </p:nvSpPr>
        <p:spPr>
          <a:xfrm>
            <a:off x="6921796" y="6481822"/>
            <a:ext cx="1993834" cy="269852"/>
          </a:xfrm>
        </p:spPr>
        <p:txBody>
          <a:bodyPr/>
          <a:lstStyle/>
          <a:p>
            <a:r>
              <a:rPr lang="en-US" altLang="ja-JP"/>
              <a:t>Ryuji Kohno’ (YNU/YRP-IAI)</a:t>
            </a:r>
            <a:endParaRPr lang="en-US" altLang="ja-JP" dirty="0"/>
          </a:p>
        </p:txBody>
      </p:sp>
    </p:spTree>
    <p:extLst>
      <p:ext uri="{BB962C8B-B14F-4D97-AF65-F5344CB8AC3E}">
        <p14:creationId xmlns:p14="http://schemas.microsoft.com/office/powerpoint/2010/main" val="19608994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Rectangle 5"/>
          <p:cNvSpPr>
            <a:spLocks noGrp="1" noChangeArrowheads="1"/>
          </p:cNvSpPr>
          <p:nvPr>
            <p:ph type="sldNum" sz="quarter" idx="12"/>
          </p:nvPr>
        </p:nvSpPr>
        <p:spPr>
          <a:xfrm>
            <a:off x="4384506" y="6512207"/>
            <a:ext cx="527388" cy="184666"/>
          </a:xfrm>
          <a:prstGeom prst="rect">
            <a:avLst/>
          </a:prstGeom>
          <a:ln/>
        </p:spPr>
        <p:txBody>
          <a:bodyPr/>
          <a:lstStyle>
            <a:lvl1pPr>
              <a:defRPr/>
            </a:lvl1pPr>
          </a:lstStyle>
          <a:p>
            <a:pPr>
              <a:defRPr/>
            </a:pPr>
            <a:r>
              <a:rPr lang="fi-FI" altLang="ja-JP" dirty="0" err="1"/>
              <a:t>Slide</a:t>
            </a:r>
            <a:fld id="{B10F4D1D-F4F9-4A4B-B50F-B046AC901C27}" type="slidenum">
              <a:rPr lang="fi-FI" altLang="ja-JP" smtClean="0"/>
              <a:pPr>
                <a:defRPr/>
              </a:pPr>
              <a:t>‹#›</a:t>
            </a:fld>
            <a:endParaRPr lang="fi-FI" altLang="ja-JP" dirty="0"/>
          </a:p>
        </p:txBody>
      </p:sp>
      <p:sp>
        <p:nvSpPr>
          <p:cNvPr id="5" name="Rectangle 4">
            <a:extLst>
              <a:ext uri="{FF2B5EF4-FFF2-40B4-BE49-F238E27FC236}">
                <a16:creationId xmlns:a16="http://schemas.microsoft.com/office/drawing/2014/main" id="{05F7C6E5-F3E4-C9C6-F84E-6D02729958D8}"/>
              </a:ext>
            </a:extLst>
          </p:cNvPr>
          <p:cNvSpPr>
            <a:spLocks noGrp="1" noChangeArrowheads="1"/>
          </p:cNvSpPr>
          <p:nvPr>
            <p:ph type="dt" sz="half" idx="13"/>
          </p:nvPr>
        </p:nvSpPr>
        <p:spPr bwMode="auto">
          <a:xfrm>
            <a:off x="684483" y="394156"/>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ea typeface="ＭＳ Ｐゴシック" charset="-128"/>
              </a:defRPr>
            </a:lvl1pPr>
          </a:lstStyle>
          <a:p>
            <a:r>
              <a:rPr lang="en-US" altLang="ja-JP"/>
              <a:t>July 2025</a:t>
            </a:r>
            <a:endParaRPr lang="en-US" altLang="ja-JP" dirty="0"/>
          </a:p>
        </p:txBody>
      </p:sp>
      <p:sp>
        <p:nvSpPr>
          <p:cNvPr id="7" name="Rectangle 5">
            <a:extLst>
              <a:ext uri="{FF2B5EF4-FFF2-40B4-BE49-F238E27FC236}">
                <a16:creationId xmlns:a16="http://schemas.microsoft.com/office/drawing/2014/main" id="{2BE8EFCA-BD0C-0E77-AA8D-9CA13FCFD12B}"/>
              </a:ext>
            </a:extLst>
          </p:cNvPr>
          <p:cNvSpPr>
            <a:spLocks noGrp="1" noChangeArrowheads="1"/>
          </p:cNvSpPr>
          <p:nvPr>
            <p:ph type="ftr" sz="quarter" idx="3"/>
          </p:nvPr>
        </p:nvSpPr>
        <p:spPr bwMode="auto">
          <a:xfrm>
            <a:off x="6400800" y="6481823"/>
            <a:ext cx="251482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a:defRPr sz="1200">
                <a:ea typeface="ＭＳ Ｐゴシック" charset="-128"/>
              </a:defRPr>
            </a:lvl1pPr>
          </a:lstStyle>
          <a:p>
            <a:r>
              <a:rPr lang="en-US" altLang="ja-JP"/>
              <a:t>Ryuji Kohno’ (YNU/YRP-IAI)</a:t>
            </a:r>
            <a:endParaRPr lang="en-US" altLang="ja-JP" dirty="0"/>
          </a:p>
        </p:txBody>
      </p:sp>
    </p:spTree>
    <p:extLst>
      <p:ext uri="{BB962C8B-B14F-4D97-AF65-F5344CB8AC3E}">
        <p14:creationId xmlns:p14="http://schemas.microsoft.com/office/powerpoint/2010/main" val="102313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6629400" y="6481822"/>
            <a:ext cx="2286229" cy="299978"/>
          </a:xfrm>
        </p:spPr>
        <p:txBody>
          <a:bodyPr lIns="0" tIns="0" rIns="0" bIns="0"/>
          <a:lstStyle>
            <a:lvl1pPr>
              <a:defRPr sz="1200" b="1" i="0">
                <a:solidFill>
                  <a:srgbClr val="808080"/>
                </a:solidFill>
                <a:latin typeface="+mn-lt"/>
                <a:cs typeface="ＭＳ Ｐゴシック"/>
              </a:defRPr>
            </a:lvl1pPr>
          </a:lstStyle>
          <a:p>
            <a:pPr marL="12700"/>
            <a:r>
              <a:rPr lang="en-US" spc="-10"/>
              <a:t>Ryuji Kohno’ (YNU/YRP-IAI)</a:t>
            </a:r>
            <a:endParaRPr lang="en-US" spc="-5" dirty="0"/>
          </a:p>
        </p:txBody>
      </p:sp>
      <p:sp>
        <p:nvSpPr>
          <p:cNvPr id="4" name="Holder 4"/>
          <p:cNvSpPr>
            <a:spLocks noGrp="1"/>
          </p:cNvSpPr>
          <p:nvPr>
            <p:ph type="sldNum" sz="quarter" idx="7"/>
          </p:nvPr>
        </p:nvSpPr>
        <p:spPr>
          <a:xfrm>
            <a:off x="4345926" y="6475413"/>
            <a:ext cx="528350" cy="153888"/>
          </a:xfrm>
        </p:spPr>
        <p:txBody>
          <a:bodyPr lIns="0" tIns="0" rIns="0" bIns="0"/>
          <a:lstStyle>
            <a:lvl1pPr>
              <a:defRPr sz="1000" b="0" i="0">
                <a:solidFill>
                  <a:schemeClr val="tx1"/>
                </a:solidFill>
                <a:latin typeface="メイリオ"/>
                <a:cs typeface="メイリオ"/>
              </a:defRPr>
            </a:lvl1pPr>
          </a:lstStyle>
          <a:p>
            <a:pPr marL="25400">
              <a:lnSpc>
                <a:spcPct val="100000"/>
              </a:lnSpc>
            </a:pPr>
            <a:r>
              <a:rPr lang="fi-FI" spc="-10" dirty="0" err="1"/>
              <a:t>Slide</a:t>
            </a:r>
            <a:fld id="{81D60167-4931-47E6-BA6A-407CBD079E47}" type="slidenum">
              <a:rPr lang="fi-FI" spc="-10" smtClean="0"/>
              <a:pPr marL="25400"/>
              <a:t>‹#›</a:t>
            </a:fld>
            <a:endParaRPr spc="-10" dirty="0"/>
          </a:p>
        </p:txBody>
      </p:sp>
      <p:sp>
        <p:nvSpPr>
          <p:cNvPr id="5" name="Rectangle 4">
            <a:extLst>
              <a:ext uri="{FF2B5EF4-FFF2-40B4-BE49-F238E27FC236}">
                <a16:creationId xmlns:a16="http://schemas.microsoft.com/office/drawing/2014/main" id="{41E35370-3728-02C2-A318-674C3154A04C}"/>
              </a:ext>
            </a:extLst>
          </p:cNvPr>
          <p:cNvSpPr>
            <a:spLocks noGrp="1" noChangeArrowheads="1"/>
          </p:cNvSpPr>
          <p:nvPr>
            <p:ph type="dt" sz="half" idx="13"/>
          </p:nvPr>
        </p:nvSpPr>
        <p:spPr bwMode="auto">
          <a:xfrm>
            <a:off x="684483" y="381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ea typeface="ＭＳ Ｐゴシック" charset="-128"/>
              </a:defRPr>
            </a:lvl1pPr>
          </a:lstStyle>
          <a:p>
            <a:r>
              <a:rPr lang="en-US" altLang="ja-JP"/>
              <a:t>July 2025</a:t>
            </a:r>
            <a:endParaRPr lang="en-US" altLang="ja-JP" dirty="0"/>
          </a:p>
        </p:txBody>
      </p:sp>
    </p:spTree>
    <p:extLst>
      <p:ext uri="{BB962C8B-B14F-4D97-AF65-F5344CB8AC3E}">
        <p14:creationId xmlns:p14="http://schemas.microsoft.com/office/powerpoint/2010/main" val="3937073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chemeClr val="tx1"/>
                </a:solidFill>
                <a:latin typeface="Arial"/>
                <a:cs typeface="Arial"/>
              </a:defRPr>
            </a:lvl1pPr>
          </a:lstStyle>
          <a:p>
            <a:pPr marL="12700">
              <a:lnSpc>
                <a:spcPts val="1425"/>
              </a:lnSpc>
            </a:pPr>
            <a:r>
              <a:rPr lang="en-US" spc="-10"/>
              <a:t>Ryuji Kohno’ (YNU/YRP-IAI)</a:t>
            </a:r>
            <a:endParaRPr spc="-5" dirty="0"/>
          </a:p>
        </p:txBody>
      </p:sp>
      <p:sp>
        <p:nvSpPr>
          <p:cNvPr id="6" name="Holder 6"/>
          <p:cNvSpPr>
            <a:spLocks noGrp="1"/>
          </p:cNvSpPr>
          <p:nvPr>
            <p:ph type="dt" sz="half" idx="6"/>
          </p:nvPr>
        </p:nvSpPr>
        <p:spPr/>
        <p:txBody>
          <a:bodyPr lIns="0" tIns="0" rIns="0" bIns="0"/>
          <a:lstStyle>
            <a:lvl1pPr>
              <a:defRPr sz="1100" b="0" i="0">
                <a:solidFill>
                  <a:schemeClr val="tx1"/>
                </a:solidFill>
                <a:latin typeface="Arial"/>
                <a:cs typeface="Arial"/>
              </a:defRPr>
            </a:lvl1pPr>
          </a:lstStyle>
          <a:p>
            <a:pPr marL="12700">
              <a:lnSpc>
                <a:spcPct val="100000"/>
              </a:lnSpc>
            </a:pPr>
            <a:r>
              <a:rPr lang="en-US" altLang="ja-JP"/>
              <a:t>July 2025</a:t>
            </a:r>
            <a:endParaRPr dirty="0"/>
          </a:p>
        </p:txBody>
      </p:sp>
      <p:sp>
        <p:nvSpPr>
          <p:cNvPr id="7" name="Holder 7"/>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12700">
              <a:lnSpc>
                <a:spcPts val="1425"/>
              </a:lnSpc>
            </a:pPr>
            <a:r>
              <a:rPr spc="5" dirty="0"/>
              <a:t>Slide</a:t>
            </a:r>
            <a:r>
              <a:rPr spc="-155" dirty="0"/>
              <a:t> </a:t>
            </a:r>
            <a:fld id="{81D60167-4931-47E6-BA6A-407CBD079E47}" type="slidenum">
              <a:rPr spc="-5" dirty="0"/>
              <a:t>‹#›</a:t>
            </a:fld>
            <a:endParaRPr spc="-5" dirty="0"/>
          </a:p>
        </p:txBody>
      </p:sp>
    </p:spTree>
    <p:extLst>
      <p:ext uri="{BB962C8B-B14F-4D97-AF65-F5344CB8AC3E}">
        <p14:creationId xmlns:p14="http://schemas.microsoft.com/office/powerpoint/2010/main" val="18019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ja-JP" altLang="en-US" dirty="0"/>
              <a:t>マスター タイトルの書式設定</a:t>
            </a:r>
            <a:endParaRPr lang="en-US" altLang="ja-JP"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altLang="ja-JP" dirty="0"/>
          </a:p>
        </p:txBody>
      </p:sp>
      <p:sp>
        <p:nvSpPr>
          <p:cNvPr id="1030" name="Rectangle 6"/>
          <p:cNvSpPr>
            <a:spLocks noGrp="1" noChangeArrowheads="1"/>
          </p:cNvSpPr>
          <p:nvPr>
            <p:ph type="sldNum" sz="quarter" idx="4"/>
          </p:nvPr>
        </p:nvSpPr>
        <p:spPr bwMode="auto">
          <a:xfrm>
            <a:off x="4324766" y="6475413"/>
            <a:ext cx="57066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ctr">
              <a:defRPr sz="1200">
                <a:ea typeface="ＭＳ Ｐゴシック" charset="-128"/>
              </a:defRPr>
            </a:lvl1pPr>
          </a:lstStyle>
          <a:p>
            <a:r>
              <a:rPr lang="en-US" altLang="ja-JP"/>
              <a:t>Slide </a:t>
            </a:r>
            <a:fld id="{EAFD9030-C83D-42D9-9BFB-ADDEB84EB1F4}" type="slidenum">
              <a:rPr lang="en-US" altLang="ja-JP" smtClean="0"/>
              <a:pPr/>
              <a:t>‹#›</a:t>
            </a:fld>
            <a:endParaRPr lang="en-US" altLang="ja-JP" dirty="0"/>
          </a:p>
        </p:txBody>
      </p:sp>
      <p:sp>
        <p:nvSpPr>
          <p:cNvPr id="1031" name="Rectangle 7"/>
          <p:cNvSpPr>
            <a:spLocks noChangeArrowheads="1"/>
          </p:cNvSpPr>
          <p:nvPr/>
        </p:nvSpPr>
        <p:spPr bwMode="auto">
          <a:xfrm>
            <a:off x="4495800" y="394156"/>
            <a:ext cx="3962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712788" lvl="4" indent="0" algn="r"/>
            <a:r>
              <a:rPr lang="en-US" altLang="ja-JP" sz="1400" b="1" dirty="0">
                <a:ea typeface="ＭＳ Ｐゴシック" charset="-128"/>
              </a:rPr>
              <a:t>doc.: IEEE 802.15-25-0033-02-06ma</a:t>
            </a:r>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ja-JP" dirty="0"/>
          </a:p>
        </p:txBody>
      </p:sp>
      <p:sp>
        <p:nvSpPr>
          <p:cNvPr id="1033" name="Rectangle 9"/>
          <p:cNvSpPr>
            <a:spLocks noChangeArrowheads="1"/>
          </p:cNvSpPr>
          <p:nvPr/>
        </p:nvSpPr>
        <p:spPr bwMode="auto">
          <a:xfrm>
            <a:off x="685800" y="6475412"/>
            <a:ext cx="907026"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US" altLang="ja-JP" sz="1100" dirty="0">
                <a:ea typeface="ＭＳ Ｐゴシック" charset="-128"/>
              </a:rPr>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11" name="Rectangle 4"/>
          <p:cNvSpPr>
            <a:spLocks noGrp="1" noChangeArrowheads="1"/>
          </p:cNvSpPr>
          <p:nvPr>
            <p:ph type="dt" sz="half" idx="2"/>
          </p:nvPr>
        </p:nvSpPr>
        <p:spPr bwMode="auto">
          <a:xfrm>
            <a:off x="684482" y="363379"/>
            <a:ext cx="22873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600" b="1">
                <a:ea typeface="ＭＳ Ｐゴシック" charset="-128"/>
              </a:defRPr>
            </a:lvl1pPr>
          </a:lstStyle>
          <a:p>
            <a:r>
              <a:rPr lang="en-US" altLang="ja-JP"/>
              <a:t>July 2025</a:t>
            </a:r>
            <a:endParaRPr lang="en-US" altLang="ja-JP" dirty="0"/>
          </a:p>
        </p:txBody>
      </p:sp>
      <p:sp>
        <p:nvSpPr>
          <p:cNvPr id="12" name="Rectangle 5">
            <a:extLst>
              <a:ext uri="{FF2B5EF4-FFF2-40B4-BE49-F238E27FC236}">
                <a16:creationId xmlns:a16="http://schemas.microsoft.com/office/drawing/2014/main" id="{2BC45AD9-9BF0-47C6-AC9A-04B3BB126B1B}"/>
              </a:ext>
            </a:extLst>
          </p:cNvPr>
          <p:cNvSpPr>
            <a:spLocks noGrp="1" noChangeArrowheads="1"/>
          </p:cNvSpPr>
          <p:nvPr>
            <p:ph type="ftr" sz="quarter" idx="3"/>
          </p:nvPr>
        </p:nvSpPr>
        <p:spPr bwMode="auto">
          <a:xfrm>
            <a:off x="6553200" y="6481823"/>
            <a:ext cx="2362429" cy="18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a:defRPr sz="1200">
                <a:ea typeface="ＭＳ Ｐゴシック" charset="-128"/>
              </a:defRPr>
            </a:lvl1pPr>
          </a:lstStyle>
          <a:p>
            <a:r>
              <a:rPr lang="en-US" altLang="ja-JP" dirty="0"/>
              <a:t>Ryuji Kohno’ (YNU/YRP-IAI)</a:t>
            </a:r>
          </a:p>
        </p:txBody>
      </p:sp>
    </p:spTree>
    <p:extLst>
      <p:ext uri="{BB962C8B-B14F-4D97-AF65-F5344CB8AC3E}">
        <p14:creationId xmlns:p14="http://schemas.microsoft.com/office/powerpoint/2010/main" val="314410646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7" r:id="rId9"/>
    <p:sldLayoutId id="2147483679" r:id="rId10"/>
    <p:sldLayoutId id="2147483681" r:id="rId11"/>
    <p:sldLayoutId id="2147483682" r:id="rId12"/>
    <p:sldLayoutId id="2147483684" r:id="rId13"/>
    <p:sldLayoutId id="2147483685" r:id="rId14"/>
    <p:sldLayoutId id="2147483686" r:id="rId15"/>
    <p:sldLayoutId id="2147483687" r:id="rId16"/>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p:txStyles>
    <p:title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emf"/><Relationship Id="rId3" Type="http://schemas.openxmlformats.org/officeDocument/2006/relationships/image" Target="../media/image64.jpe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1.xml"/><Relationship Id="rId16"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67.wmf"/><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320.svg"/><Relationship Id="rId2" Type="http://schemas.openxmlformats.org/officeDocument/2006/relationships/image" Target="../media/image319.png"/><Relationship Id="rId1" Type="http://schemas.openxmlformats.org/officeDocument/2006/relationships/slideLayout" Target="../slideLayouts/slideLayout7.xml"/><Relationship Id="rId5" Type="http://schemas.openxmlformats.org/officeDocument/2006/relationships/image" Target="../media/image322.svg"/><Relationship Id="rId4" Type="http://schemas.openxmlformats.org/officeDocument/2006/relationships/image" Target="../media/image32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hyperlink" Target="http://publicdomainq.net/climber-old-couple-0006014/" TargetMode="External"/><Relationship Id="rId3" Type="http://schemas.microsoft.com/office/2007/relationships/hdphoto" Target="../media/hdphoto1.wdp"/><Relationship Id="rId7" Type="http://schemas.openxmlformats.org/officeDocument/2006/relationships/image" Target="../media/image83.png"/><Relationship Id="rId12" Type="http://schemas.openxmlformats.org/officeDocument/2006/relationships/image" Target="../media/image87.png"/><Relationship Id="rId17" Type="http://schemas.openxmlformats.org/officeDocument/2006/relationships/hyperlink" Target="https://publicdomainq.net/senior-people-talking-0013642/" TargetMode="External"/><Relationship Id="rId2" Type="http://schemas.openxmlformats.org/officeDocument/2006/relationships/image" Target="../media/image79.pn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hyperlink" Target="http://gahag.net/004492-agriculture-rotary-tiller/" TargetMode="External"/><Relationship Id="rId5" Type="http://schemas.openxmlformats.org/officeDocument/2006/relationships/image" Target="../media/image81.png"/><Relationship Id="rId15" Type="http://schemas.openxmlformats.org/officeDocument/2006/relationships/hyperlink" Target="https://publicdomainq.net/old-couple-drive-car-0035250/" TargetMode="External"/><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88.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284.png"/><Relationship Id="rId1" Type="http://schemas.openxmlformats.org/officeDocument/2006/relationships/slideLayout" Target="../slideLayouts/slideLayout12.xml"/><Relationship Id="rId4" Type="http://schemas.openxmlformats.org/officeDocument/2006/relationships/image" Target="../media/image327.png"/></Relationships>
</file>

<file path=ppt/slides/_rels/slide113.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284.png"/><Relationship Id="rId1" Type="http://schemas.openxmlformats.org/officeDocument/2006/relationships/slideLayout" Target="../slideLayouts/slideLayout12.xml"/><Relationship Id="rId4" Type="http://schemas.openxmlformats.org/officeDocument/2006/relationships/image" Target="../media/image32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331.jpg"/><Relationship Id="rId2" Type="http://schemas.openxmlformats.org/officeDocument/2006/relationships/image" Target="../media/image330.pn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2.jpg"/><Relationship Id="rId1" Type="http://schemas.openxmlformats.org/officeDocument/2006/relationships/slideLayout" Target="../slideLayouts/slideLayout7.xml"/><Relationship Id="rId4" Type="http://schemas.openxmlformats.org/officeDocument/2006/relationships/image" Target="../media/image334.png"/></Relationships>
</file>

<file path=ppt/slides/_rels/slide119.xml.rels><?xml version="1.0" encoding="UTF-8" standalone="yes"?>
<Relationships xmlns="http://schemas.openxmlformats.org/package/2006/relationships"><Relationship Id="rId3" Type="http://schemas.openxmlformats.org/officeDocument/2006/relationships/image" Target="../media/image336.jpg"/><Relationship Id="rId2" Type="http://schemas.openxmlformats.org/officeDocument/2006/relationships/image" Target="../media/image33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1.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jpg"/><Relationship Id="rId2" Type="http://schemas.openxmlformats.org/officeDocument/2006/relationships/image" Target="../media/image90.png"/><Relationship Id="rId16" Type="http://schemas.openxmlformats.org/officeDocument/2006/relationships/image" Target="../media/image103.jpg"/><Relationship Id="rId1" Type="http://schemas.openxmlformats.org/officeDocument/2006/relationships/slideLayout" Target="../slideLayouts/slideLayout8.xml"/><Relationship Id="rId6" Type="http://schemas.openxmlformats.org/officeDocument/2006/relationships/image" Target="../media/image93.jpg"/><Relationship Id="rId11" Type="http://schemas.openxmlformats.org/officeDocument/2006/relationships/image" Target="../media/image98.jp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jpg"/><Relationship Id="rId4" Type="http://schemas.openxmlformats.org/officeDocument/2006/relationships/image" Target="../media/image11.jpg"/><Relationship Id="rId9" Type="http://schemas.openxmlformats.org/officeDocument/2006/relationships/image" Target="../media/image96.png"/><Relationship Id="rId14" Type="http://schemas.openxmlformats.org/officeDocument/2006/relationships/image" Target="../media/image101.png"/></Relationships>
</file>

<file path=ppt/slides/_rels/slide120.xml.rels><?xml version="1.0" encoding="UTF-8" standalone="yes"?>
<Relationships xmlns="http://schemas.openxmlformats.org/package/2006/relationships"><Relationship Id="rId3" Type="http://schemas.openxmlformats.org/officeDocument/2006/relationships/image" Target="../media/image338.jpg"/><Relationship Id="rId2" Type="http://schemas.openxmlformats.org/officeDocument/2006/relationships/image" Target="../media/image337.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340.jpg"/><Relationship Id="rId2" Type="http://schemas.openxmlformats.org/officeDocument/2006/relationships/image" Target="../media/image339.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341.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7.jpe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06.png"/><Relationship Id="rId9" Type="http://schemas.openxmlformats.org/officeDocument/2006/relationships/image" Target="../media/image10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345.emf"/><Relationship Id="rId2" Type="http://schemas.openxmlformats.org/officeDocument/2006/relationships/package" Target="../embeddings/Microsoft_Visio_Drawing2.vsdx"/><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346.emf"/><Relationship Id="rId2" Type="http://schemas.openxmlformats.org/officeDocument/2006/relationships/package" Target="../embeddings/Microsoft_Visio_Drawing3.vsdx"/><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3" Type="http://schemas.openxmlformats.org/officeDocument/2006/relationships/image" Target="../media/image347.emf"/><Relationship Id="rId2" Type="http://schemas.openxmlformats.org/officeDocument/2006/relationships/package" Target="../embeddings/Microsoft_Visio_Drawing4.vsdx"/><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50.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3.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5.png"/><Relationship Id="rId11" Type="http://schemas.openxmlformats.org/officeDocument/2006/relationships/image" Target="../media/image120.jpeg"/><Relationship Id="rId5" Type="http://schemas.openxmlformats.org/officeDocument/2006/relationships/image" Target="../media/image73.png"/><Relationship Id="rId10" Type="http://schemas.openxmlformats.org/officeDocument/2006/relationships/image" Target="../media/image119.jpeg"/><Relationship Id="rId4" Type="http://schemas.openxmlformats.org/officeDocument/2006/relationships/image" Target="../media/image114.png"/><Relationship Id="rId9" Type="http://schemas.openxmlformats.org/officeDocument/2006/relationships/image" Target="../media/image118.png"/></Relationships>
</file>

<file path=ppt/slides/_rels/slide18.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8.png"/><Relationship Id="rId3" Type="http://schemas.openxmlformats.org/officeDocument/2006/relationships/image" Target="../media/image79.png"/><Relationship Id="rId7" Type="http://schemas.openxmlformats.org/officeDocument/2006/relationships/image" Target="../media/image82.png"/><Relationship Id="rId12" Type="http://schemas.openxmlformats.org/officeDocument/2006/relationships/hyperlink" Target="https://publicdomainq.net/old-couple-drive-car-0035250/" TargetMode="External"/><Relationship Id="rId17" Type="http://schemas.openxmlformats.org/officeDocument/2006/relationships/hyperlink" Target="https://publicdomainq.net/blind-woman-guide-dog-0007195/" TargetMode="External"/><Relationship Id="rId2" Type="http://schemas.openxmlformats.org/officeDocument/2006/relationships/notesSlide" Target="../notesSlides/notesSlide4.xml"/><Relationship Id="rId16" Type="http://schemas.openxmlformats.org/officeDocument/2006/relationships/image" Target="../media/image130.png"/><Relationship Id="rId1" Type="http://schemas.openxmlformats.org/officeDocument/2006/relationships/slideLayout" Target="../slideLayouts/slideLayout8.xml"/><Relationship Id="rId6" Type="http://schemas.openxmlformats.org/officeDocument/2006/relationships/image" Target="../media/image123.png"/><Relationship Id="rId11" Type="http://schemas.openxmlformats.org/officeDocument/2006/relationships/image" Target="../media/image127.jpeg"/><Relationship Id="rId5" Type="http://schemas.openxmlformats.org/officeDocument/2006/relationships/image" Target="../media/image122.png"/><Relationship Id="rId15" Type="http://schemas.openxmlformats.org/officeDocument/2006/relationships/image" Target="../media/image129.png"/><Relationship Id="rId10" Type="http://schemas.openxmlformats.org/officeDocument/2006/relationships/image" Target="../media/image126.png"/><Relationship Id="rId4" Type="http://schemas.microsoft.com/office/2007/relationships/hdphoto" Target="../media/hdphoto1.wdp"/><Relationship Id="rId9" Type="http://schemas.openxmlformats.org/officeDocument/2006/relationships/image" Target="../media/image125.png"/><Relationship Id="rId14" Type="http://schemas.openxmlformats.org/officeDocument/2006/relationships/hyperlink" Target="https://publicdomainq.net/senior-people-talking-001364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jp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image" Target="../media/image133.jpg"/><Relationship Id="rId1" Type="http://schemas.openxmlformats.org/officeDocument/2006/relationships/slideLayout" Target="../slideLayouts/slideLayout8.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jpg"/><Relationship Id="rId4" Type="http://schemas.openxmlformats.org/officeDocument/2006/relationships/image" Target="../media/image135.jpg"/><Relationship Id="rId9" Type="http://schemas.openxmlformats.org/officeDocument/2006/relationships/image" Target="../media/image140.jpg"/></Relationships>
</file>

<file path=ppt/slides/_rels/slide21.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18" Type="http://schemas.openxmlformats.org/officeDocument/2006/relationships/image" Target="../media/image160.png"/><Relationship Id="rId3" Type="http://schemas.openxmlformats.org/officeDocument/2006/relationships/image" Target="../media/image145.png"/><Relationship Id="rId21" Type="http://schemas.openxmlformats.org/officeDocument/2006/relationships/image" Target="../media/image163.png"/><Relationship Id="rId7" Type="http://schemas.openxmlformats.org/officeDocument/2006/relationships/image" Target="../media/image149.png"/><Relationship Id="rId12" Type="http://schemas.openxmlformats.org/officeDocument/2006/relationships/image" Target="../media/image154.png"/><Relationship Id="rId17" Type="http://schemas.openxmlformats.org/officeDocument/2006/relationships/image" Target="../media/image159.png"/><Relationship Id="rId2" Type="http://schemas.openxmlformats.org/officeDocument/2006/relationships/image" Target="../media/image144.jpg"/><Relationship Id="rId16" Type="http://schemas.openxmlformats.org/officeDocument/2006/relationships/image" Target="../media/image158.png"/><Relationship Id="rId20" Type="http://schemas.openxmlformats.org/officeDocument/2006/relationships/image" Target="../media/image162.png"/><Relationship Id="rId1" Type="http://schemas.openxmlformats.org/officeDocument/2006/relationships/slideLayout" Target="../slideLayouts/slideLayout16.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5" Type="http://schemas.openxmlformats.org/officeDocument/2006/relationships/image" Target="../media/image157.png"/><Relationship Id="rId10" Type="http://schemas.openxmlformats.org/officeDocument/2006/relationships/image" Target="../media/image152.png"/><Relationship Id="rId19" Type="http://schemas.openxmlformats.org/officeDocument/2006/relationships/image" Target="../media/image161.png"/><Relationship Id="rId4" Type="http://schemas.openxmlformats.org/officeDocument/2006/relationships/image" Target="../media/image146.jpg"/><Relationship Id="rId9" Type="http://schemas.openxmlformats.org/officeDocument/2006/relationships/image" Target="../media/image151.jpg"/><Relationship Id="rId14" Type="http://schemas.openxmlformats.org/officeDocument/2006/relationships/image" Target="../media/image156.png"/><Relationship Id="rId22" Type="http://schemas.openxmlformats.org/officeDocument/2006/relationships/image" Target="../media/image164.png"/></Relationships>
</file>

<file path=ppt/slides/_rels/slide2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8.xml"/><Relationship Id="rId5" Type="http://schemas.openxmlformats.org/officeDocument/2006/relationships/image" Target="../media/image168.png"/><Relationship Id="rId4" Type="http://schemas.openxmlformats.org/officeDocument/2006/relationships/image" Target="../media/image167.png"/></Relationships>
</file>

<file path=ppt/slides/_rels/slide23.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9.jpg"/><Relationship Id="rId1" Type="http://schemas.openxmlformats.org/officeDocument/2006/relationships/slideLayout" Target="../slideLayouts/slideLayout13.xml"/><Relationship Id="rId6" Type="http://schemas.openxmlformats.org/officeDocument/2006/relationships/image" Target="../media/image173.jpg"/><Relationship Id="rId5" Type="http://schemas.openxmlformats.org/officeDocument/2006/relationships/image" Target="../media/image172.png"/><Relationship Id="rId4" Type="http://schemas.openxmlformats.org/officeDocument/2006/relationships/image" Target="../media/image171.jpg"/><Relationship Id="rId9" Type="http://schemas.openxmlformats.org/officeDocument/2006/relationships/image" Target="../media/image176.png"/></Relationships>
</file>

<file path=ppt/slides/_rels/slide24.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18" Type="http://schemas.openxmlformats.org/officeDocument/2006/relationships/image" Target="../media/image193.png"/><Relationship Id="rId3" Type="http://schemas.openxmlformats.org/officeDocument/2006/relationships/image" Target="../media/image178.png"/><Relationship Id="rId21" Type="http://schemas.openxmlformats.org/officeDocument/2006/relationships/image" Target="../media/image196.jpg"/><Relationship Id="rId7" Type="http://schemas.openxmlformats.org/officeDocument/2006/relationships/image" Target="../media/image182.png"/><Relationship Id="rId12" Type="http://schemas.openxmlformats.org/officeDocument/2006/relationships/image" Target="../media/image187.png"/><Relationship Id="rId17" Type="http://schemas.openxmlformats.org/officeDocument/2006/relationships/image" Target="../media/image192.png"/><Relationship Id="rId2" Type="http://schemas.openxmlformats.org/officeDocument/2006/relationships/image" Target="../media/image177.png"/><Relationship Id="rId16" Type="http://schemas.openxmlformats.org/officeDocument/2006/relationships/image" Target="../media/image191.png"/><Relationship Id="rId20" Type="http://schemas.openxmlformats.org/officeDocument/2006/relationships/image" Target="../media/image195.jpg"/><Relationship Id="rId1" Type="http://schemas.openxmlformats.org/officeDocument/2006/relationships/slideLayout" Target="../slideLayouts/slideLayout8.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80.png"/><Relationship Id="rId15" Type="http://schemas.openxmlformats.org/officeDocument/2006/relationships/image" Target="../media/image190.png"/><Relationship Id="rId10" Type="http://schemas.openxmlformats.org/officeDocument/2006/relationships/image" Target="../media/image185.png"/><Relationship Id="rId19" Type="http://schemas.openxmlformats.org/officeDocument/2006/relationships/image" Target="../media/image194.png"/><Relationship Id="rId4" Type="http://schemas.openxmlformats.org/officeDocument/2006/relationships/image" Target="../media/image179.png"/><Relationship Id="rId9" Type="http://schemas.openxmlformats.org/officeDocument/2006/relationships/image" Target="../media/image184.png"/><Relationship Id="rId14" Type="http://schemas.openxmlformats.org/officeDocument/2006/relationships/image" Target="../media/image189.png"/><Relationship Id="rId22" Type="http://schemas.openxmlformats.org/officeDocument/2006/relationships/image" Target="../media/image197.jpg"/></Relationships>
</file>

<file path=ppt/slides/_rels/slide25.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png"/><Relationship Id="rId1" Type="http://schemas.openxmlformats.org/officeDocument/2006/relationships/slideLayout" Target="../slideLayouts/slideLayout4.xml"/><Relationship Id="rId5" Type="http://schemas.openxmlformats.org/officeDocument/2006/relationships/image" Target="../media/image201.jpg"/><Relationship Id="rId4" Type="http://schemas.openxmlformats.org/officeDocument/2006/relationships/image" Target="../media/image200.jpg"/></Relationships>
</file>

<file path=ppt/slides/_rels/slide26.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18" Type="http://schemas.openxmlformats.org/officeDocument/2006/relationships/image" Target="../media/image193.png"/><Relationship Id="rId3" Type="http://schemas.openxmlformats.org/officeDocument/2006/relationships/image" Target="../media/image178.png"/><Relationship Id="rId21" Type="http://schemas.openxmlformats.org/officeDocument/2006/relationships/image" Target="../media/image204.png"/><Relationship Id="rId7" Type="http://schemas.openxmlformats.org/officeDocument/2006/relationships/image" Target="../media/image182.png"/><Relationship Id="rId12" Type="http://schemas.openxmlformats.org/officeDocument/2006/relationships/image" Target="../media/image187.png"/><Relationship Id="rId17" Type="http://schemas.openxmlformats.org/officeDocument/2006/relationships/image" Target="../media/image192.png"/><Relationship Id="rId2" Type="http://schemas.openxmlformats.org/officeDocument/2006/relationships/image" Target="../media/image177.png"/><Relationship Id="rId16" Type="http://schemas.openxmlformats.org/officeDocument/2006/relationships/image" Target="../media/image191.png"/><Relationship Id="rId20" Type="http://schemas.openxmlformats.org/officeDocument/2006/relationships/image" Target="../media/image203.png"/><Relationship Id="rId1" Type="http://schemas.openxmlformats.org/officeDocument/2006/relationships/slideLayout" Target="../slideLayouts/slideLayout7.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202.png"/><Relationship Id="rId15" Type="http://schemas.openxmlformats.org/officeDocument/2006/relationships/image" Target="../media/image190.png"/><Relationship Id="rId10" Type="http://schemas.openxmlformats.org/officeDocument/2006/relationships/image" Target="../media/image185.png"/><Relationship Id="rId19" Type="http://schemas.openxmlformats.org/officeDocument/2006/relationships/image" Target="../media/image194.png"/><Relationship Id="rId4" Type="http://schemas.openxmlformats.org/officeDocument/2006/relationships/image" Target="../media/image179.png"/><Relationship Id="rId9" Type="http://schemas.openxmlformats.org/officeDocument/2006/relationships/image" Target="../media/image184.png"/><Relationship Id="rId14" Type="http://schemas.openxmlformats.org/officeDocument/2006/relationships/image" Target="../media/image189.png"/><Relationship Id="rId22" Type="http://schemas.openxmlformats.org/officeDocument/2006/relationships/image" Target="../media/image205.jpg"/></Relationships>
</file>

<file path=ppt/slides/_rels/slide27.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7.png"/><Relationship Id="rId3" Type="http://schemas.openxmlformats.org/officeDocument/2006/relationships/image" Target="../media/image207.png"/><Relationship Id="rId7" Type="http://schemas.openxmlformats.org/officeDocument/2006/relationships/image" Target="../media/image211.png"/><Relationship Id="rId12" Type="http://schemas.openxmlformats.org/officeDocument/2006/relationships/image" Target="../media/image216.png"/><Relationship Id="rId2" Type="http://schemas.openxmlformats.org/officeDocument/2006/relationships/image" Target="../media/image206.png"/><Relationship Id="rId16" Type="http://schemas.openxmlformats.org/officeDocument/2006/relationships/image" Target="../media/image220.png"/><Relationship Id="rId1" Type="http://schemas.openxmlformats.org/officeDocument/2006/relationships/slideLayout" Target="../slideLayouts/slideLayout13.xml"/><Relationship Id="rId6" Type="http://schemas.openxmlformats.org/officeDocument/2006/relationships/image" Target="../media/image210.png"/><Relationship Id="rId11" Type="http://schemas.openxmlformats.org/officeDocument/2006/relationships/image" Target="../media/image215.jpeg"/><Relationship Id="rId5" Type="http://schemas.openxmlformats.org/officeDocument/2006/relationships/image" Target="../media/image209.png"/><Relationship Id="rId15" Type="http://schemas.openxmlformats.org/officeDocument/2006/relationships/image" Target="../media/image219.png"/><Relationship Id="rId10" Type="http://schemas.openxmlformats.org/officeDocument/2006/relationships/image" Target="../media/image214.jpeg"/><Relationship Id="rId4" Type="http://schemas.openxmlformats.org/officeDocument/2006/relationships/image" Target="../media/image208.png"/><Relationship Id="rId9" Type="http://schemas.openxmlformats.org/officeDocument/2006/relationships/image" Target="../media/image213.png"/><Relationship Id="rId14" Type="http://schemas.openxmlformats.org/officeDocument/2006/relationships/image" Target="../media/image218.png"/></Relationships>
</file>

<file path=ppt/slides/_rels/slide28.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image" Target="../media/image222.jpg"/><Relationship Id="rId1" Type="http://schemas.openxmlformats.org/officeDocument/2006/relationships/slideLayout" Target="../slideLayouts/slideLayout8.xml"/><Relationship Id="rId4" Type="http://schemas.openxmlformats.org/officeDocument/2006/relationships/image" Target="../media/image2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png"/><Relationship Id="rId18" Type="http://schemas.openxmlformats.org/officeDocument/2006/relationships/image" Target="../media/image236.emf"/><Relationship Id="rId3" Type="http://schemas.openxmlformats.org/officeDocument/2006/relationships/image" Target="../media/image225.jpeg"/><Relationship Id="rId21" Type="http://schemas.openxmlformats.org/officeDocument/2006/relationships/image" Target="../media/image238.png"/><Relationship Id="rId7" Type="http://schemas.openxmlformats.org/officeDocument/2006/relationships/hyperlink" Target="https://en.wikipedia.org/wiki/Antenna_(radio)" TargetMode="External"/><Relationship Id="rId12" Type="http://schemas.openxmlformats.org/officeDocument/2006/relationships/image" Target="../media/image232.png"/><Relationship Id="rId17" Type="http://schemas.openxmlformats.org/officeDocument/2006/relationships/image" Target="../media/image196.jpg"/><Relationship Id="rId2" Type="http://schemas.openxmlformats.org/officeDocument/2006/relationships/notesSlide" Target="../notesSlides/notesSlide7.xml"/><Relationship Id="rId16" Type="http://schemas.openxmlformats.org/officeDocument/2006/relationships/image" Target="../media/image197.jpg"/><Relationship Id="rId20" Type="http://schemas.openxmlformats.org/officeDocument/2006/relationships/hyperlink" Target="https://en.wikipedia.org/wiki/Atmospheric_satellite" TargetMode="External"/><Relationship Id="rId1" Type="http://schemas.openxmlformats.org/officeDocument/2006/relationships/slideLayout" Target="../slideLayouts/slideLayout5.xml"/><Relationship Id="rId6" Type="http://schemas.openxmlformats.org/officeDocument/2006/relationships/image" Target="../media/image227.jpeg"/><Relationship Id="rId11" Type="http://schemas.openxmlformats.org/officeDocument/2006/relationships/image" Target="../media/image231.jpeg"/><Relationship Id="rId5" Type="http://schemas.openxmlformats.org/officeDocument/2006/relationships/image" Target="../media/image226.png"/><Relationship Id="rId15" Type="http://schemas.openxmlformats.org/officeDocument/2006/relationships/image" Target="../media/image235.emf"/><Relationship Id="rId10" Type="http://schemas.openxmlformats.org/officeDocument/2006/relationships/image" Target="../media/image230.png"/><Relationship Id="rId19" Type="http://schemas.openxmlformats.org/officeDocument/2006/relationships/image" Target="../media/image237.jpg"/><Relationship Id="rId4" Type="http://schemas.openxmlformats.org/officeDocument/2006/relationships/hyperlink" Target="https://ja.m.wikipedia.org/wiki/AN/SPS-49" TargetMode="External"/><Relationship Id="rId9" Type="http://schemas.openxmlformats.org/officeDocument/2006/relationships/image" Target="../media/image229.png"/><Relationship Id="rId14" Type="http://schemas.openxmlformats.org/officeDocument/2006/relationships/image" Target="../media/image234.png"/><Relationship Id="rId22" Type="http://schemas.openxmlformats.org/officeDocument/2006/relationships/image" Target="../media/image239.png"/></Relationships>
</file>

<file path=ppt/slides/_rels/slide31.xml.rels><?xml version="1.0" encoding="UTF-8" standalone="yes"?>
<Relationships xmlns="http://schemas.openxmlformats.org/package/2006/relationships"><Relationship Id="rId8" Type="http://schemas.openxmlformats.org/officeDocument/2006/relationships/image" Target="../media/image243.jpeg"/><Relationship Id="rId13" Type="http://schemas.openxmlformats.org/officeDocument/2006/relationships/hyperlink" Target="http://wikivisually.com/wiki/Australian_Paralympic_Athletics_Team" TargetMode="External"/><Relationship Id="rId3" Type="http://schemas.openxmlformats.org/officeDocument/2006/relationships/hyperlink" Target="http://ja.wikipedia.org/wiki/%E3%83%81%E3%82%A7%E3%82%A2%E3%82%B9%E3%82%AD%E3%83%BC" TargetMode="External"/><Relationship Id="rId7" Type="http://schemas.openxmlformats.org/officeDocument/2006/relationships/hyperlink" Target="https://ja.wikipedia.org/wiki/%E3%82%A2%E3%82%A4%E3%82%B9%E3%82%B9%E3%83%AC%E3%83%83%E3%82%B8%E3%83%9B%E3%83%83%E3%82%B1%E3%83%BC" TargetMode="External"/><Relationship Id="rId12" Type="http://schemas.openxmlformats.org/officeDocument/2006/relationships/image" Target="../media/image245.jpeg"/><Relationship Id="rId17" Type="http://schemas.openxmlformats.org/officeDocument/2006/relationships/hyperlink" Target="https://commons.wikimedia.org/wiki/File:Women%27s_wheelchair,_London_Marathon_2011.jpg" TargetMode="External"/><Relationship Id="rId2" Type="http://schemas.openxmlformats.org/officeDocument/2006/relationships/image" Target="../media/image240.jpg"/><Relationship Id="rId16" Type="http://schemas.openxmlformats.org/officeDocument/2006/relationships/image" Target="../media/image247.jpeg"/><Relationship Id="rId1" Type="http://schemas.openxmlformats.org/officeDocument/2006/relationships/slideLayout" Target="../slideLayouts/slideLayout5.xml"/><Relationship Id="rId6" Type="http://schemas.openxmlformats.org/officeDocument/2006/relationships/image" Target="../media/image242.jpg"/><Relationship Id="rId11" Type="http://schemas.openxmlformats.org/officeDocument/2006/relationships/hyperlink" Target="https://fr.wikipedia.org/wiki/Disciplines_paralympiques" TargetMode="External"/><Relationship Id="rId5" Type="http://schemas.openxmlformats.org/officeDocument/2006/relationships/hyperlink" Target="https://fr.wikipedia.org/wiki/Oscar_Pistorius" TargetMode="External"/><Relationship Id="rId15" Type="http://schemas.openxmlformats.org/officeDocument/2006/relationships/hyperlink" Target="http://tkss.jp/pjn/archives/2005/12/20/" TargetMode="External"/><Relationship Id="rId10" Type="http://schemas.openxmlformats.org/officeDocument/2006/relationships/image" Target="../media/image244.jpg"/><Relationship Id="rId4" Type="http://schemas.openxmlformats.org/officeDocument/2006/relationships/image" Target="../media/image241.jpg"/><Relationship Id="rId9" Type="http://schemas.openxmlformats.org/officeDocument/2006/relationships/hyperlink" Target="https://en.wikipedia.org/wiki/Paralympic_Nordic_skiing" TargetMode="External"/><Relationship Id="rId14" Type="http://schemas.openxmlformats.org/officeDocument/2006/relationships/image" Target="../media/image246.jpg"/></Relationships>
</file>

<file path=ppt/slides/_rels/slide32.xml.rels><?xml version="1.0" encoding="UTF-8" standalone="yes"?>
<Relationships xmlns="http://schemas.openxmlformats.org/package/2006/relationships"><Relationship Id="rId8" Type="http://schemas.openxmlformats.org/officeDocument/2006/relationships/image" Target="../media/image253.jpeg"/><Relationship Id="rId13" Type="http://schemas.openxmlformats.org/officeDocument/2006/relationships/image" Target="../media/image258.png"/><Relationship Id="rId3" Type="http://schemas.openxmlformats.org/officeDocument/2006/relationships/image" Target="../media/image248.png"/><Relationship Id="rId7" Type="http://schemas.openxmlformats.org/officeDocument/2006/relationships/image" Target="../media/image252.png"/><Relationship Id="rId12" Type="http://schemas.openxmlformats.org/officeDocument/2006/relationships/image" Target="../media/image25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1.png"/><Relationship Id="rId11" Type="http://schemas.openxmlformats.org/officeDocument/2006/relationships/image" Target="../media/image256.png"/><Relationship Id="rId5" Type="http://schemas.openxmlformats.org/officeDocument/2006/relationships/image" Target="../media/image250.png"/><Relationship Id="rId10" Type="http://schemas.openxmlformats.org/officeDocument/2006/relationships/image" Target="../media/image255.png"/><Relationship Id="rId4" Type="http://schemas.openxmlformats.org/officeDocument/2006/relationships/image" Target="../media/image249.jpeg"/><Relationship Id="rId9" Type="http://schemas.openxmlformats.org/officeDocument/2006/relationships/image" Target="../media/image254.png"/></Relationships>
</file>

<file path=ppt/slides/_rels/slide3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268.jpeg"/><Relationship Id="rId3" Type="http://schemas.openxmlformats.org/officeDocument/2006/relationships/image" Target="../media/image263.jpeg"/><Relationship Id="rId7" Type="http://schemas.openxmlformats.org/officeDocument/2006/relationships/image" Target="../media/image267.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66.png"/><Relationship Id="rId5" Type="http://schemas.openxmlformats.org/officeDocument/2006/relationships/image" Target="../media/image265.jpeg"/><Relationship Id="rId10" Type="http://schemas.openxmlformats.org/officeDocument/2006/relationships/image" Target="../media/image270.gif"/><Relationship Id="rId4" Type="http://schemas.openxmlformats.org/officeDocument/2006/relationships/image" Target="../media/image264.jpeg"/><Relationship Id="rId9" Type="http://schemas.openxmlformats.org/officeDocument/2006/relationships/image" Target="../media/image26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7.xml"/><Relationship Id="rId4" Type="http://schemas.openxmlformats.org/officeDocument/2006/relationships/image" Target="../media/image2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76.jpg"/><Relationship Id="rId2" Type="http://schemas.openxmlformats.org/officeDocument/2006/relationships/image" Target="../media/image275.png"/><Relationship Id="rId1" Type="http://schemas.openxmlformats.org/officeDocument/2006/relationships/slideLayout" Target="../slideLayouts/slideLayout11.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jpg"/></Relationships>
</file>

<file path=ppt/slides/_rels/slide52.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13.xml"/><Relationship Id="rId4" Type="http://schemas.openxmlformats.org/officeDocument/2006/relationships/image" Target="../media/image28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86.png"/><Relationship Id="rId4" Type="http://schemas.openxmlformats.org/officeDocument/2006/relationships/image" Target="../media/image285.png"/></Relationships>
</file>

<file path=ppt/slides/_rels/slide56.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7.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91.WMF"/><Relationship Id="rId2" Type="http://schemas.openxmlformats.org/officeDocument/2006/relationships/image" Target="../media/image290.png"/><Relationship Id="rId1" Type="http://schemas.openxmlformats.org/officeDocument/2006/relationships/slideLayout" Target="../slideLayouts/slideLayout12.xml"/><Relationship Id="rId4" Type="http://schemas.openxmlformats.org/officeDocument/2006/relationships/image" Target="../media/image29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8.xml"/><Relationship Id="rId4" Type="http://schemas.openxmlformats.org/officeDocument/2006/relationships/image" Target="../media/image29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8.xml"/><Relationship Id="rId4" Type="http://schemas.openxmlformats.org/officeDocument/2006/relationships/image" Target="../media/image294.png"/></Relationships>
</file>

<file path=ppt/slides/_rels/slide6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299.png"/><Relationship Id="rId7" Type="http://schemas.openxmlformats.org/officeDocument/2006/relationships/image" Target="../media/image30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0.png"/><Relationship Id="rId5" Type="http://schemas.openxmlformats.org/officeDocument/2006/relationships/image" Target="../media/image294.png"/><Relationship Id="rId4" Type="http://schemas.openxmlformats.org/officeDocument/2006/relationships/image" Target="../media/image29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g"/><Relationship Id="rId18" Type="http://schemas.openxmlformats.org/officeDocument/2006/relationships/image" Target="../media/image27.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jpg"/><Relationship Id="rId17" Type="http://schemas.openxmlformats.org/officeDocument/2006/relationships/image" Target="../media/image26.wmf"/><Relationship Id="rId2" Type="http://schemas.openxmlformats.org/officeDocument/2006/relationships/image" Target="../media/image11.jp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8.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308.emf"/><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309.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jp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80.xml.rels><?xml version="1.0" encoding="UTF-8" standalone="yes"?>
<Relationships xmlns="http://schemas.openxmlformats.org/package/2006/relationships"><Relationship Id="rId3" Type="http://schemas.openxmlformats.org/officeDocument/2006/relationships/image" Target="../media/image311.emf"/><Relationship Id="rId2" Type="http://schemas.openxmlformats.org/officeDocument/2006/relationships/image" Target="../media/image310.emf"/><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313.emf"/><Relationship Id="rId2" Type="http://schemas.openxmlformats.org/officeDocument/2006/relationships/image" Target="../media/image312.emf"/><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315.emf"/><Relationship Id="rId2" Type="http://schemas.openxmlformats.org/officeDocument/2006/relationships/image" Target="../media/image314.emf"/><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317.emf"/><Relationship Id="rId2" Type="http://schemas.openxmlformats.org/officeDocument/2006/relationships/image" Target="../media/image316.emf"/><Relationship Id="rId1" Type="http://schemas.openxmlformats.org/officeDocument/2006/relationships/slideLayout" Target="../slideLayouts/slideLayout7.xml"/><Relationship Id="rId4" Type="http://schemas.openxmlformats.org/officeDocument/2006/relationships/image" Target="../media/image318.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jp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image" Target="../media/image47.jpg"/><Relationship Id="rId16" Type="http://schemas.openxmlformats.org/officeDocument/2006/relationships/image" Target="../media/image61.png"/><Relationship Id="rId1" Type="http://schemas.openxmlformats.org/officeDocument/2006/relationships/slideLayout" Target="../slideLayouts/slideLayout9.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320.svg"/><Relationship Id="rId2" Type="http://schemas.openxmlformats.org/officeDocument/2006/relationships/image" Target="../media/image319.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322.svg"/><Relationship Id="rId2" Type="http://schemas.openxmlformats.org/officeDocument/2006/relationships/image" Target="../media/image321.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24.svg"/></Relationships>
</file>

<file path=ppt/slides/_rels/slide99.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24.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3" name="object 3"/>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 name="object 5"/>
          <p:cNvSpPr txBox="1"/>
          <p:nvPr/>
        </p:nvSpPr>
        <p:spPr>
          <a:xfrm>
            <a:off x="405130" y="319980"/>
            <a:ext cx="8510270" cy="6232475"/>
          </a:xfrm>
          <a:prstGeom prst="rect">
            <a:avLst/>
          </a:prstGeom>
        </p:spPr>
        <p:txBody>
          <a:bodyPr vert="horz" wrap="square" lIns="0" tIns="0" rIns="0" bIns="0" rtlCol="0">
            <a:spAutoFit/>
          </a:bodyPr>
          <a:lstStyle/>
          <a:p>
            <a:pPr marL="262255">
              <a:lnSpc>
                <a:spcPct val="100000"/>
              </a:lnSpc>
              <a:tabLst>
                <a:tab pos="5146040" algn="l"/>
              </a:tabLst>
            </a:pPr>
            <a:r>
              <a:rPr lang="ja-JP" altLang="en-US" sz="1400" b="1" spc="-15" dirty="0">
                <a:latin typeface="Arial"/>
                <a:cs typeface="Arial"/>
              </a:rPr>
              <a:t>	</a:t>
            </a:r>
            <a:r>
              <a:rPr sz="1400" b="1" spc="-15" dirty="0">
                <a:latin typeface="Arial"/>
                <a:cs typeface="Arial"/>
              </a:rPr>
              <a:t>doc.: </a:t>
            </a:r>
            <a:r>
              <a:rPr sz="1400" b="1" spc="-5" dirty="0">
                <a:latin typeface="Arial"/>
                <a:cs typeface="Arial"/>
              </a:rPr>
              <a:t>IEEE</a:t>
            </a:r>
            <a:r>
              <a:rPr sz="1400" b="1" spc="60" dirty="0">
                <a:latin typeface="Arial"/>
                <a:cs typeface="Arial"/>
              </a:rPr>
              <a:t> </a:t>
            </a:r>
            <a:r>
              <a:rPr sz="1400" b="1" spc="-15" dirty="0">
                <a:latin typeface="Arial"/>
                <a:cs typeface="Arial"/>
              </a:rPr>
              <a:t>802.15-</a:t>
            </a:r>
            <a:r>
              <a:rPr lang="en-US" sz="1400" b="1" spc="-15" dirty="0">
                <a:latin typeface="Arial"/>
                <a:cs typeface="Arial"/>
              </a:rPr>
              <a:t>25-0033-02-06ma</a:t>
            </a:r>
            <a:endParaRPr lang="en-US" sz="1400" dirty="0">
              <a:latin typeface="Arial"/>
              <a:cs typeface="Arial"/>
            </a:endParaRPr>
          </a:p>
          <a:p>
            <a:pPr marL="12700" marR="62230" indent="213360" algn="just">
              <a:lnSpc>
                <a:spcPct val="100000"/>
              </a:lnSpc>
              <a:spcBef>
                <a:spcPts val="640"/>
              </a:spcBef>
            </a:pPr>
            <a:r>
              <a:rPr lang="en-US" sz="1600" b="1" u="sng" spc="-5" dirty="0">
                <a:latin typeface="Arial"/>
                <a:cs typeface="Arial"/>
              </a:rPr>
              <a:t>Project: </a:t>
            </a:r>
            <a:r>
              <a:rPr lang="en-US" sz="1600" b="1" u="sng" spc="5" dirty="0">
                <a:latin typeface="Arial"/>
                <a:cs typeface="Arial"/>
              </a:rPr>
              <a:t>IEEE </a:t>
            </a:r>
            <a:r>
              <a:rPr lang="en-US" sz="1600" b="1" u="sng" spc="-5" dirty="0">
                <a:latin typeface="Arial"/>
                <a:cs typeface="Arial"/>
              </a:rPr>
              <a:t>P802.15 </a:t>
            </a:r>
            <a:r>
              <a:rPr lang="en-US" sz="1600" b="1" u="sng" spc="5" dirty="0">
                <a:latin typeface="Arial"/>
                <a:cs typeface="Arial"/>
              </a:rPr>
              <a:t>Working </a:t>
            </a:r>
            <a:r>
              <a:rPr lang="en-US" sz="1600" b="1" u="sng" dirty="0">
                <a:latin typeface="Arial"/>
                <a:cs typeface="Arial"/>
              </a:rPr>
              <a:t>Group for Wireless Personal </a:t>
            </a:r>
            <a:r>
              <a:rPr lang="en-US" sz="1600" b="1" u="sng" spc="-25" dirty="0">
                <a:latin typeface="Arial"/>
                <a:cs typeface="Arial"/>
              </a:rPr>
              <a:t>Area </a:t>
            </a:r>
            <a:r>
              <a:rPr lang="en-US" sz="1600" b="1" u="sng" dirty="0">
                <a:latin typeface="Arial"/>
                <a:cs typeface="Arial"/>
              </a:rPr>
              <a:t>Networks </a:t>
            </a:r>
            <a:r>
              <a:rPr lang="en-US" sz="1600" b="1" u="sng" spc="-25" dirty="0">
                <a:latin typeface="Arial"/>
                <a:cs typeface="Arial"/>
              </a:rPr>
              <a:t>(WPANs)  </a:t>
            </a:r>
            <a:r>
              <a:rPr lang="en-US" sz="1400" b="1" spc="-15" dirty="0">
                <a:latin typeface="Arial"/>
                <a:cs typeface="Arial"/>
              </a:rPr>
              <a:t>Submission Title: </a:t>
            </a:r>
            <a:r>
              <a:rPr lang="en-US" sz="1400" spc="-15" dirty="0">
                <a:latin typeface="Arial"/>
                <a:cs typeface="Arial"/>
              </a:rPr>
              <a:t>[Overview of Activity of IEEE802.15 TG15.6ma </a:t>
            </a:r>
            <a:r>
              <a:rPr lang="en-US" sz="1400" spc="-10" dirty="0">
                <a:latin typeface="Arial"/>
                <a:cs typeface="Arial"/>
              </a:rPr>
              <a:t>for Revision of IEEE802.</a:t>
            </a:r>
            <a:r>
              <a:rPr lang="en-US" sz="1400" spc="-15" dirty="0">
                <a:latin typeface="Arial"/>
                <a:cs typeface="Arial"/>
              </a:rPr>
              <a:t>15.6-2012 Wireless </a:t>
            </a:r>
            <a:r>
              <a:rPr lang="en-US" sz="1400" spc="-5" dirty="0">
                <a:latin typeface="Arial"/>
                <a:cs typeface="Arial"/>
              </a:rPr>
              <a:t>BAN </a:t>
            </a:r>
            <a:r>
              <a:rPr lang="en-US" sz="1400" spc="-15" dirty="0">
                <a:latin typeface="Arial"/>
                <a:cs typeface="Arial"/>
              </a:rPr>
              <a:t>with Enhanced Dependability]  </a:t>
            </a:r>
          </a:p>
          <a:p>
            <a:pPr marL="12700" marR="62230" indent="-12700" algn="just">
              <a:lnSpc>
                <a:spcPct val="100000"/>
              </a:lnSpc>
              <a:spcBef>
                <a:spcPts val="640"/>
              </a:spcBef>
            </a:pPr>
            <a:r>
              <a:rPr lang="en-US" sz="1400" b="1" spc="-10" dirty="0">
                <a:latin typeface="Arial"/>
                <a:cs typeface="Arial"/>
              </a:rPr>
              <a:t>Date </a:t>
            </a:r>
            <a:r>
              <a:rPr lang="en-US" sz="1400" b="1" spc="-15" dirty="0">
                <a:latin typeface="Arial"/>
                <a:cs typeface="Arial"/>
              </a:rPr>
              <a:t>Submitted: </a:t>
            </a:r>
            <a:r>
              <a:rPr lang="en-US" sz="1400" spc="-10" dirty="0">
                <a:latin typeface="Arial"/>
                <a:cs typeface="Arial"/>
              </a:rPr>
              <a:t>[July 25</a:t>
            </a:r>
            <a:r>
              <a:rPr lang="en-US" sz="1400" spc="-10" baseline="30000" dirty="0">
                <a:latin typeface="Arial"/>
                <a:cs typeface="Arial"/>
              </a:rPr>
              <a:t>th</a:t>
            </a:r>
            <a:r>
              <a:rPr lang="en-US" sz="1400" spc="-10" dirty="0">
                <a:latin typeface="Arial"/>
                <a:cs typeface="Arial"/>
              </a:rPr>
              <a:t> 2025</a:t>
            </a:r>
            <a:r>
              <a:rPr lang="en-US" altLang="ja-JP" sz="1400" spc="-10" dirty="0">
                <a:latin typeface="Arial"/>
                <a:cs typeface="Arial"/>
              </a:rPr>
              <a:t>]</a:t>
            </a:r>
            <a:endParaRPr lang="en-US" sz="1400" dirty="0">
              <a:latin typeface="Arial"/>
              <a:cs typeface="Arial"/>
            </a:endParaRPr>
          </a:p>
          <a:p>
            <a:pPr marL="12700" marR="342265" indent="-635">
              <a:lnSpc>
                <a:spcPct val="100000"/>
              </a:lnSpc>
            </a:pPr>
            <a:r>
              <a:rPr sz="1400" b="1" spc="-10" dirty="0">
                <a:latin typeface="Arial"/>
                <a:cs typeface="Arial"/>
              </a:rPr>
              <a:t>Source: </a:t>
            </a:r>
            <a:r>
              <a:rPr sz="1400" spc="-15" dirty="0">
                <a:latin typeface="Arial"/>
                <a:cs typeface="Arial"/>
              </a:rPr>
              <a:t>[Ryuji Kohno] </a:t>
            </a:r>
            <a:r>
              <a:rPr sz="1400" spc="-20" dirty="0">
                <a:latin typeface="Arial"/>
                <a:cs typeface="Arial"/>
              </a:rPr>
              <a:t>[1;Yokohama </a:t>
            </a:r>
            <a:r>
              <a:rPr sz="1400" spc="-10" dirty="0">
                <a:latin typeface="Arial"/>
                <a:cs typeface="Arial"/>
              </a:rPr>
              <a:t>National University(YNU), </a:t>
            </a:r>
            <a:r>
              <a:rPr sz="1400" spc="-15" dirty="0">
                <a:latin typeface="Arial"/>
                <a:cs typeface="Arial"/>
              </a:rPr>
              <a:t>2;YRP International  </a:t>
            </a:r>
            <a:r>
              <a:rPr sz="1400" spc="-10" dirty="0">
                <a:latin typeface="Arial"/>
                <a:cs typeface="Arial"/>
              </a:rPr>
              <a:t>Alliance</a:t>
            </a:r>
            <a:r>
              <a:rPr sz="1400" spc="-25" dirty="0">
                <a:latin typeface="Arial"/>
                <a:cs typeface="Arial"/>
              </a:rPr>
              <a:t> </a:t>
            </a:r>
            <a:r>
              <a:rPr sz="1400" spc="-10" dirty="0">
                <a:latin typeface="Arial"/>
                <a:cs typeface="Arial"/>
              </a:rPr>
              <a:t>Instiitute(YRP-IAI)]</a:t>
            </a:r>
            <a:endParaRPr sz="1400" dirty="0">
              <a:latin typeface="Arial"/>
              <a:cs typeface="Arial"/>
            </a:endParaRPr>
          </a:p>
          <a:p>
            <a:pPr marL="12700">
              <a:lnSpc>
                <a:spcPct val="100000"/>
              </a:lnSpc>
            </a:pPr>
            <a:r>
              <a:rPr sz="1400" spc="-10" dirty="0">
                <a:latin typeface="Arial"/>
                <a:cs typeface="Arial"/>
              </a:rPr>
              <a:t>Address [1; </a:t>
            </a:r>
            <a:r>
              <a:rPr sz="1400" spc="-15" dirty="0">
                <a:latin typeface="Arial"/>
                <a:cs typeface="Arial"/>
              </a:rPr>
              <a:t>79-5 </a:t>
            </a:r>
            <a:r>
              <a:rPr sz="1400" spc="-25" dirty="0">
                <a:latin typeface="Arial"/>
                <a:cs typeface="Arial"/>
              </a:rPr>
              <a:t>Tokiwadai, </a:t>
            </a:r>
            <a:r>
              <a:rPr sz="1400" spc="-15" dirty="0">
                <a:latin typeface="Arial"/>
                <a:cs typeface="Arial"/>
              </a:rPr>
              <a:t>Hodogaya-ku, </a:t>
            </a:r>
            <a:r>
              <a:rPr sz="1400" spc="-25" dirty="0">
                <a:latin typeface="Arial"/>
                <a:cs typeface="Arial"/>
              </a:rPr>
              <a:t>Yokohama, </a:t>
            </a:r>
            <a:r>
              <a:rPr sz="1400" spc="-15" dirty="0">
                <a:latin typeface="Arial"/>
                <a:cs typeface="Arial"/>
              </a:rPr>
              <a:t>Japan</a:t>
            </a:r>
            <a:r>
              <a:rPr sz="1400" spc="260" dirty="0">
                <a:latin typeface="Arial"/>
                <a:cs typeface="Arial"/>
              </a:rPr>
              <a:t> </a:t>
            </a:r>
            <a:r>
              <a:rPr sz="1400" spc="-15" dirty="0">
                <a:latin typeface="Arial"/>
                <a:cs typeface="Arial"/>
              </a:rPr>
              <a:t>240-8501</a:t>
            </a:r>
            <a:endParaRPr sz="1400" dirty="0">
              <a:latin typeface="Arial"/>
              <a:cs typeface="Arial"/>
            </a:endParaRPr>
          </a:p>
          <a:p>
            <a:pPr marL="12700" marR="1657985" indent="737235">
              <a:lnSpc>
                <a:spcPct val="100000"/>
              </a:lnSpc>
            </a:pPr>
            <a:r>
              <a:rPr sz="1400" spc="-10" dirty="0">
                <a:latin typeface="Arial"/>
                <a:cs typeface="Arial"/>
              </a:rPr>
              <a:t>2; YRP1 Blg., </a:t>
            </a:r>
            <a:r>
              <a:rPr sz="1400" spc="-15" dirty="0">
                <a:latin typeface="Arial"/>
                <a:cs typeface="Arial"/>
              </a:rPr>
              <a:t>3-4 </a:t>
            </a:r>
            <a:r>
              <a:rPr sz="1400" spc="-10" dirty="0">
                <a:latin typeface="Arial"/>
                <a:cs typeface="Arial"/>
              </a:rPr>
              <a:t>HikarinoOka, </a:t>
            </a:r>
            <a:r>
              <a:rPr sz="1400" spc="-30" dirty="0">
                <a:latin typeface="Arial"/>
                <a:cs typeface="Arial"/>
              </a:rPr>
              <a:t>Yokosuka-City, </a:t>
            </a:r>
            <a:r>
              <a:rPr sz="1400" spc="-15" dirty="0">
                <a:latin typeface="Arial"/>
                <a:cs typeface="Arial"/>
              </a:rPr>
              <a:t>Kanagawa, Japan 239-0847 </a:t>
            </a:r>
            <a:r>
              <a:rPr sz="1400" spc="-5" dirty="0">
                <a:latin typeface="Arial"/>
                <a:cs typeface="Arial"/>
              </a:rPr>
              <a:t>]  </a:t>
            </a:r>
            <a:r>
              <a:rPr sz="1400" spc="-20" dirty="0">
                <a:latin typeface="Arial"/>
                <a:cs typeface="Arial"/>
              </a:rPr>
              <a:t>Voice:[1; +81-90-5408-0611], </a:t>
            </a:r>
            <a:r>
              <a:rPr sz="1400" spc="-40" dirty="0">
                <a:latin typeface="Arial"/>
                <a:cs typeface="Arial"/>
              </a:rPr>
              <a:t>FAX:</a:t>
            </a:r>
            <a:r>
              <a:rPr sz="1400" spc="254" dirty="0">
                <a:latin typeface="Arial"/>
                <a:cs typeface="Arial"/>
              </a:rPr>
              <a:t> </a:t>
            </a:r>
            <a:r>
              <a:rPr sz="1400" spc="-15" dirty="0">
                <a:latin typeface="Arial"/>
                <a:cs typeface="Arial"/>
              </a:rPr>
              <a:t>[+81-45-383-5528],</a:t>
            </a:r>
            <a:endParaRPr sz="1400" dirty="0">
              <a:latin typeface="Arial"/>
              <a:cs typeface="Arial"/>
            </a:endParaRPr>
          </a:p>
          <a:p>
            <a:pPr marL="12700" marR="106045" indent="-635">
              <a:lnSpc>
                <a:spcPct val="100000"/>
              </a:lnSpc>
            </a:pPr>
            <a:r>
              <a:rPr sz="1400" spc="-5" dirty="0">
                <a:latin typeface="Arial"/>
                <a:cs typeface="Arial"/>
              </a:rPr>
              <a:t>Email:[1: </a:t>
            </a:r>
            <a:r>
              <a:rPr sz="1400" spc="-15" dirty="0">
                <a:latin typeface="Arial"/>
                <a:cs typeface="Arial"/>
              </a:rPr>
              <a:t>kohno@ynu.ac.jp,</a:t>
            </a:r>
            <a:r>
              <a:rPr sz="1400" spc="-10" dirty="0">
                <a:latin typeface="Arial"/>
                <a:cs typeface="Arial"/>
              </a:rPr>
              <a:t> 2:kohno@yrp-iai.jp</a:t>
            </a:r>
            <a:r>
              <a:rPr lang="en-US" sz="1400" spc="-10" dirty="0">
                <a:latin typeface="Arial"/>
                <a:cs typeface="Arial"/>
              </a:rPr>
              <a:t>]</a:t>
            </a:r>
            <a:endParaRPr sz="1400" dirty="0">
              <a:latin typeface="Arial"/>
              <a:cs typeface="Arial"/>
            </a:endParaRPr>
          </a:p>
          <a:p>
            <a:pPr marL="12700" marR="19050">
              <a:lnSpc>
                <a:spcPct val="100000"/>
              </a:lnSpc>
              <a:spcBef>
                <a:spcPts val="595"/>
              </a:spcBef>
              <a:tabLst>
                <a:tab pos="927100" algn="l"/>
                <a:tab pos="8034020" algn="l"/>
              </a:tabLst>
            </a:pPr>
            <a:r>
              <a:rPr sz="1400" b="1" spc="-15" dirty="0">
                <a:latin typeface="Arial"/>
                <a:cs typeface="Arial"/>
              </a:rPr>
              <a:t>Abstract:	</a:t>
            </a:r>
            <a:r>
              <a:rPr sz="1400" spc="-5" dirty="0">
                <a:latin typeface="Arial"/>
                <a:cs typeface="Arial"/>
              </a:rPr>
              <a:t>[This </a:t>
            </a:r>
            <a:r>
              <a:rPr sz="1400" spc="-10" dirty="0">
                <a:latin typeface="Arial"/>
                <a:cs typeface="Arial"/>
              </a:rPr>
              <a:t>document  summarizes </a:t>
            </a:r>
            <a:r>
              <a:rPr lang="en-US" sz="1400" spc="-10" dirty="0">
                <a:latin typeface="Arial"/>
                <a:cs typeface="Arial"/>
              </a:rPr>
              <a:t>standardization activity of IEEE802.15 Task Group(TG)6ma </a:t>
            </a:r>
            <a:r>
              <a:rPr sz="1400" spc="-10" dirty="0">
                <a:latin typeface="Arial"/>
                <a:cs typeface="Arial"/>
              </a:rPr>
              <a:t>for </a:t>
            </a:r>
            <a:r>
              <a:rPr lang="en-US" sz="1400" spc="-10" dirty="0">
                <a:latin typeface="Arial"/>
                <a:cs typeface="Arial"/>
              </a:rPr>
              <a:t>revision </a:t>
            </a:r>
            <a:r>
              <a:rPr sz="1400" spc="-10" dirty="0">
                <a:latin typeface="Arial"/>
                <a:cs typeface="Arial"/>
              </a:rPr>
              <a:t>of</a:t>
            </a:r>
            <a:r>
              <a:rPr sz="1400" spc="345" dirty="0">
                <a:latin typeface="Arial"/>
                <a:cs typeface="Arial"/>
              </a:rPr>
              <a:t> </a:t>
            </a:r>
            <a:r>
              <a:rPr sz="1400" spc="-15" dirty="0">
                <a:latin typeface="Arial"/>
                <a:cs typeface="Arial"/>
              </a:rPr>
              <a:t>IEEE802.15.6</a:t>
            </a:r>
            <a:r>
              <a:rPr sz="1400" spc="80" dirty="0">
                <a:latin typeface="Arial"/>
                <a:cs typeface="Arial"/>
              </a:rPr>
              <a:t> </a:t>
            </a:r>
            <a:r>
              <a:rPr sz="1400" spc="-5" dirty="0">
                <a:latin typeface="Arial"/>
                <a:cs typeface="Arial"/>
              </a:rPr>
              <a:t>-  </a:t>
            </a:r>
            <a:r>
              <a:rPr sz="1400" spc="-15" dirty="0">
                <a:latin typeface="Arial"/>
                <a:cs typeface="Arial"/>
              </a:rPr>
              <a:t>2012 Medical </a:t>
            </a:r>
            <a:r>
              <a:rPr sz="1400" spc="-10" dirty="0">
                <a:latin typeface="Arial"/>
                <a:cs typeface="Arial"/>
              </a:rPr>
              <a:t>Body Area Network(BAN) </a:t>
            </a:r>
            <a:r>
              <a:rPr sz="1400" spc="-15" dirty="0">
                <a:latin typeface="Arial"/>
                <a:cs typeface="Arial"/>
              </a:rPr>
              <a:t>corresponding </a:t>
            </a:r>
            <a:r>
              <a:rPr sz="1400" spc="-10" dirty="0">
                <a:latin typeface="Arial"/>
                <a:cs typeface="Arial"/>
              </a:rPr>
              <a:t>to increasing for </a:t>
            </a:r>
            <a:r>
              <a:rPr sz="1400" spc="-15" dirty="0">
                <a:latin typeface="Arial"/>
                <a:cs typeface="Arial"/>
              </a:rPr>
              <a:t>enhanced dependability </a:t>
            </a:r>
            <a:r>
              <a:rPr sz="1400" spc="-5" dirty="0">
                <a:latin typeface="Arial"/>
                <a:cs typeface="Arial"/>
              </a:rPr>
              <a:t>in  </a:t>
            </a:r>
            <a:r>
              <a:rPr sz="1400" spc="-35" dirty="0">
                <a:latin typeface="Arial"/>
                <a:cs typeface="Arial"/>
              </a:rPr>
              <a:t>w</a:t>
            </a:r>
            <a:r>
              <a:rPr sz="1400" spc="-5" dirty="0">
                <a:latin typeface="Arial"/>
                <a:cs typeface="Arial"/>
              </a:rPr>
              <a:t>i</a:t>
            </a:r>
            <a:r>
              <a:rPr sz="1400" spc="-15" dirty="0">
                <a:latin typeface="Arial"/>
                <a:cs typeface="Arial"/>
              </a:rPr>
              <a:t>re</a:t>
            </a:r>
            <a:r>
              <a:rPr sz="1400" spc="-5" dirty="0">
                <a:latin typeface="Arial"/>
                <a:cs typeface="Arial"/>
              </a:rPr>
              <a:t>l</a:t>
            </a:r>
            <a:r>
              <a:rPr sz="1400" spc="-15" dirty="0">
                <a:latin typeface="Arial"/>
                <a:cs typeface="Arial"/>
              </a:rPr>
              <a:t>e</a:t>
            </a:r>
            <a:r>
              <a:rPr sz="1400" spc="-5" dirty="0">
                <a:latin typeface="Arial"/>
                <a:cs typeface="Arial"/>
              </a:rPr>
              <a:t>ss</a:t>
            </a:r>
            <a:r>
              <a:rPr sz="1400" spc="65" dirty="0">
                <a:latin typeface="Arial"/>
                <a:cs typeface="Arial"/>
              </a:rPr>
              <a:t> </a:t>
            </a:r>
            <a:r>
              <a:rPr sz="1400" spc="-5" dirty="0">
                <a:latin typeface="Arial"/>
                <a:cs typeface="Arial"/>
              </a:rPr>
              <a:t>s</a:t>
            </a:r>
            <a:r>
              <a:rPr sz="1400" spc="-15" dirty="0">
                <a:latin typeface="Arial"/>
                <a:cs typeface="Arial"/>
              </a:rPr>
              <a:t>en</a:t>
            </a:r>
            <a:r>
              <a:rPr sz="1400" spc="-5" dirty="0">
                <a:latin typeface="Arial"/>
                <a:cs typeface="Arial"/>
              </a:rPr>
              <a:t>si</a:t>
            </a:r>
            <a:r>
              <a:rPr sz="1400" spc="-15" dirty="0">
                <a:latin typeface="Arial"/>
                <a:cs typeface="Arial"/>
              </a:rPr>
              <a:t>n</a:t>
            </a:r>
            <a:r>
              <a:rPr sz="1400" spc="-5" dirty="0">
                <a:latin typeface="Arial"/>
                <a:cs typeface="Arial"/>
              </a:rPr>
              <a:t>g</a:t>
            </a:r>
            <a:r>
              <a:rPr sz="1400" spc="10" dirty="0">
                <a:latin typeface="Arial"/>
                <a:cs typeface="Arial"/>
              </a:rPr>
              <a:t> </a:t>
            </a:r>
            <a:r>
              <a:rPr sz="1400" spc="-15" dirty="0">
                <a:latin typeface="Arial"/>
                <a:cs typeface="Arial"/>
              </a:rPr>
              <a:t>an</a:t>
            </a:r>
            <a:r>
              <a:rPr sz="1400" spc="-5" dirty="0">
                <a:latin typeface="Arial"/>
                <a:cs typeface="Arial"/>
              </a:rPr>
              <a:t>d</a:t>
            </a:r>
            <a:r>
              <a:rPr sz="1400" spc="10" dirty="0">
                <a:latin typeface="Arial"/>
                <a:cs typeface="Arial"/>
              </a:rPr>
              <a:t> </a:t>
            </a:r>
            <a:r>
              <a:rPr sz="1400" spc="-5" dirty="0">
                <a:latin typeface="Arial"/>
                <a:cs typeface="Arial"/>
              </a:rPr>
              <a:t>c</a:t>
            </a:r>
            <a:r>
              <a:rPr sz="1400" spc="-15" dirty="0">
                <a:latin typeface="Arial"/>
                <a:cs typeface="Arial"/>
              </a:rPr>
              <a:t>on</a:t>
            </a:r>
            <a:r>
              <a:rPr sz="1400" spc="-10" dirty="0">
                <a:latin typeface="Arial"/>
                <a:cs typeface="Arial"/>
              </a:rPr>
              <a:t>t</a:t>
            </a:r>
            <a:r>
              <a:rPr sz="1400" spc="-15" dirty="0">
                <a:latin typeface="Arial"/>
                <a:cs typeface="Arial"/>
              </a:rPr>
              <a:t>ro</a:t>
            </a:r>
            <a:r>
              <a:rPr sz="1400" spc="-5" dirty="0">
                <a:latin typeface="Arial"/>
                <a:cs typeface="Arial"/>
              </a:rPr>
              <a:t>lli</a:t>
            </a:r>
            <a:r>
              <a:rPr sz="1400" spc="-15" dirty="0">
                <a:latin typeface="Arial"/>
                <a:cs typeface="Arial"/>
              </a:rPr>
              <a:t>n</a:t>
            </a:r>
            <a:r>
              <a:rPr sz="1400" spc="-5" dirty="0">
                <a:latin typeface="Arial"/>
                <a:cs typeface="Arial"/>
              </a:rPr>
              <a:t>g</a:t>
            </a:r>
            <a:r>
              <a:rPr sz="1400" spc="60" dirty="0">
                <a:latin typeface="Arial"/>
                <a:cs typeface="Arial"/>
              </a:rPr>
              <a:t> </a:t>
            </a:r>
            <a:r>
              <a:rPr sz="1400" spc="-15" dirty="0">
                <a:latin typeface="Arial"/>
                <a:cs typeface="Arial"/>
              </a:rPr>
              <a:t>hu</a:t>
            </a:r>
            <a:r>
              <a:rPr sz="1400" spc="0" dirty="0">
                <a:latin typeface="Arial"/>
                <a:cs typeface="Arial"/>
              </a:rPr>
              <a:t>m</a:t>
            </a:r>
            <a:r>
              <a:rPr sz="1400" spc="-15" dirty="0">
                <a:latin typeface="Arial"/>
                <a:cs typeface="Arial"/>
              </a:rPr>
              <a:t>a</a:t>
            </a:r>
            <a:r>
              <a:rPr sz="1400" spc="-5" dirty="0">
                <a:latin typeface="Arial"/>
                <a:cs typeface="Arial"/>
              </a:rPr>
              <a:t>n</a:t>
            </a:r>
            <a:r>
              <a:rPr sz="1400" spc="-15" dirty="0">
                <a:latin typeface="Arial"/>
                <a:cs typeface="Arial"/>
              </a:rPr>
              <a:t> an</a:t>
            </a:r>
            <a:r>
              <a:rPr sz="1400" spc="-5" dirty="0">
                <a:latin typeface="Arial"/>
                <a:cs typeface="Arial"/>
              </a:rPr>
              <a:t>d</a:t>
            </a:r>
            <a:r>
              <a:rPr lang="en-US" sz="1400" spc="-5" dirty="0">
                <a:latin typeface="Arial"/>
                <a:cs typeface="Arial"/>
              </a:rPr>
              <a:t> vehicle </a:t>
            </a:r>
            <a:r>
              <a:rPr sz="1400" spc="-15" dirty="0">
                <a:latin typeface="Arial"/>
                <a:cs typeface="Arial"/>
              </a:rPr>
              <a:t>bod</a:t>
            </a:r>
            <a:r>
              <a:rPr sz="1400" spc="-5" dirty="0">
                <a:latin typeface="Arial"/>
                <a:cs typeface="Arial"/>
              </a:rPr>
              <a:t>i</a:t>
            </a:r>
            <a:r>
              <a:rPr sz="1400" spc="-15" dirty="0">
                <a:latin typeface="Arial"/>
                <a:cs typeface="Arial"/>
              </a:rPr>
              <a:t>e</a:t>
            </a:r>
            <a:r>
              <a:rPr sz="1400" spc="-5" dirty="0">
                <a:latin typeface="Arial"/>
                <a:cs typeface="Arial"/>
              </a:rPr>
              <a:t>s</a:t>
            </a:r>
            <a:r>
              <a:rPr sz="1400" spc="40" dirty="0">
                <a:latin typeface="Arial"/>
                <a:cs typeface="Arial"/>
              </a:rPr>
              <a:t> </a:t>
            </a:r>
            <a:r>
              <a:rPr sz="1400" spc="-10" dirty="0">
                <a:latin typeface="Arial"/>
                <a:cs typeface="Arial"/>
              </a:rPr>
              <a:t>f</a:t>
            </a:r>
            <a:r>
              <a:rPr sz="1400" spc="-15" dirty="0">
                <a:latin typeface="Arial"/>
                <a:cs typeface="Arial"/>
              </a:rPr>
              <a:t>o</a:t>
            </a:r>
            <a:r>
              <a:rPr sz="1400" spc="-5" dirty="0">
                <a:latin typeface="Arial"/>
                <a:cs typeface="Arial"/>
              </a:rPr>
              <a:t>r</a:t>
            </a:r>
            <a:r>
              <a:rPr sz="1400" spc="10" dirty="0">
                <a:latin typeface="Arial"/>
                <a:cs typeface="Arial"/>
              </a:rPr>
              <a:t> </a:t>
            </a:r>
            <a:r>
              <a:rPr sz="1400" spc="0" dirty="0">
                <a:latin typeface="Arial"/>
                <a:cs typeface="Arial"/>
              </a:rPr>
              <a:t>m</a:t>
            </a:r>
            <a:r>
              <a:rPr sz="1400" spc="-15" dirty="0">
                <a:latin typeface="Arial"/>
                <a:cs typeface="Arial"/>
              </a:rPr>
              <a:t>ed</a:t>
            </a:r>
            <a:r>
              <a:rPr sz="1400" spc="-5" dirty="0">
                <a:latin typeface="Arial"/>
                <a:cs typeface="Arial"/>
              </a:rPr>
              <a:t>ic</a:t>
            </a:r>
            <a:r>
              <a:rPr sz="1400" spc="-15" dirty="0">
                <a:latin typeface="Arial"/>
                <a:cs typeface="Arial"/>
              </a:rPr>
              <a:t>a</a:t>
            </a:r>
            <a:r>
              <a:rPr sz="1400" spc="-5" dirty="0">
                <a:latin typeface="Arial"/>
                <a:cs typeface="Arial"/>
              </a:rPr>
              <a:t>l </a:t>
            </a:r>
            <a:r>
              <a:rPr sz="1400" spc="-15" dirty="0">
                <a:latin typeface="Arial"/>
                <a:cs typeface="Arial"/>
              </a:rPr>
              <a:t>hea</a:t>
            </a:r>
            <a:r>
              <a:rPr sz="1400" spc="-5" dirty="0">
                <a:latin typeface="Arial"/>
                <a:cs typeface="Arial"/>
              </a:rPr>
              <a:t>l</a:t>
            </a:r>
            <a:r>
              <a:rPr sz="1400" spc="-10" dirty="0">
                <a:latin typeface="Arial"/>
                <a:cs typeface="Arial"/>
              </a:rPr>
              <a:t>t</a:t>
            </a:r>
            <a:r>
              <a:rPr sz="1400" spc="-15" dirty="0">
                <a:latin typeface="Arial"/>
                <a:cs typeface="Arial"/>
              </a:rPr>
              <a:t>h</a:t>
            </a:r>
            <a:r>
              <a:rPr sz="1400" spc="-5" dirty="0">
                <a:latin typeface="Arial"/>
                <a:cs typeface="Arial"/>
              </a:rPr>
              <a:t>c</a:t>
            </a:r>
            <a:r>
              <a:rPr sz="1400" spc="-15" dirty="0">
                <a:latin typeface="Arial"/>
                <a:cs typeface="Arial"/>
              </a:rPr>
              <a:t>ar</a:t>
            </a:r>
            <a:r>
              <a:rPr sz="1400" spc="-5" dirty="0">
                <a:latin typeface="Arial"/>
                <a:cs typeface="Arial"/>
              </a:rPr>
              <a:t>e</a:t>
            </a:r>
            <a:r>
              <a:rPr sz="1400" spc="60" dirty="0">
                <a:latin typeface="Arial"/>
                <a:cs typeface="Arial"/>
              </a:rPr>
              <a:t> </a:t>
            </a:r>
            <a:r>
              <a:rPr sz="1400" spc="-15" dirty="0">
                <a:latin typeface="Arial"/>
                <a:cs typeface="Arial"/>
              </a:rPr>
              <a:t>an</a:t>
            </a:r>
            <a:r>
              <a:rPr sz="1400" spc="-5" dirty="0">
                <a:latin typeface="Arial"/>
                <a:cs typeface="Arial"/>
              </a:rPr>
              <a:t>d</a:t>
            </a:r>
            <a:r>
              <a:rPr sz="1400" spc="10" dirty="0">
                <a:latin typeface="Arial"/>
                <a:cs typeface="Arial"/>
              </a:rPr>
              <a:t> </a:t>
            </a:r>
            <a:r>
              <a:rPr sz="1400" spc="-15" dirty="0">
                <a:latin typeface="Arial"/>
                <a:cs typeface="Arial"/>
              </a:rPr>
              <a:t>au</a:t>
            </a:r>
            <a:r>
              <a:rPr sz="1400" spc="-10" dirty="0">
                <a:latin typeface="Arial"/>
                <a:cs typeface="Arial"/>
              </a:rPr>
              <a:t>t</a:t>
            </a:r>
            <a:r>
              <a:rPr sz="1400" spc="-15" dirty="0">
                <a:latin typeface="Arial"/>
                <a:cs typeface="Arial"/>
              </a:rPr>
              <a:t>o</a:t>
            </a:r>
            <a:r>
              <a:rPr sz="1400" spc="0" dirty="0">
                <a:latin typeface="Arial"/>
                <a:cs typeface="Arial"/>
              </a:rPr>
              <a:t>m</a:t>
            </a:r>
            <a:r>
              <a:rPr sz="1400" spc="-15" dirty="0">
                <a:latin typeface="Arial"/>
                <a:cs typeface="Arial"/>
              </a:rPr>
              <a:t>o</a:t>
            </a:r>
            <a:r>
              <a:rPr sz="1400" spc="-10" dirty="0">
                <a:latin typeface="Arial"/>
                <a:cs typeface="Arial"/>
              </a:rPr>
              <a:t>t</a:t>
            </a:r>
            <a:r>
              <a:rPr sz="1400" spc="-5" dirty="0">
                <a:latin typeface="Arial"/>
                <a:cs typeface="Arial"/>
              </a:rPr>
              <a:t>ive</a:t>
            </a:r>
            <a:r>
              <a:rPr sz="1400" spc="10" dirty="0">
                <a:latin typeface="Arial"/>
                <a:cs typeface="Arial"/>
              </a:rPr>
              <a:t> </a:t>
            </a:r>
            <a:r>
              <a:rPr sz="1400" spc="-15" dirty="0">
                <a:latin typeface="Arial"/>
                <a:cs typeface="Arial"/>
              </a:rPr>
              <a:t>u</a:t>
            </a:r>
            <a:r>
              <a:rPr sz="1400" spc="-5" dirty="0">
                <a:latin typeface="Arial"/>
                <a:cs typeface="Arial"/>
              </a:rPr>
              <a:t>s</a:t>
            </a:r>
            <a:r>
              <a:rPr sz="1400" spc="-15" dirty="0">
                <a:latin typeface="Arial"/>
                <a:cs typeface="Arial"/>
              </a:rPr>
              <a:t>e</a:t>
            </a:r>
            <a:r>
              <a:rPr sz="1400" spc="-5" dirty="0">
                <a:latin typeface="Arial"/>
                <a:cs typeface="Arial"/>
              </a:rPr>
              <a:t>s.</a:t>
            </a:r>
            <a:r>
              <a:rPr lang="en-US" sz="1400" spc="-5" dirty="0">
                <a:latin typeface="Arial"/>
                <a:cs typeface="Arial"/>
              </a:rPr>
              <a:t> </a:t>
            </a:r>
            <a:r>
              <a:rPr sz="1400" spc="-5" dirty="0">
                <a:latin typeface="Arial"/>
                <a:cs typeface="Arial"/>
              </a:rPr>
              <a:t>A</a:t>
            </a:r>
            <a:r>
              <a:rPr sz="1400" spc="-10" dirty="0">
                <a:latin typeface="Arial"/>
                <a:cs typeface="Arial"/>
              </a:rPr>
              <a:t>ft</a:t>
            </a:r>
            <a:r>
              <a:rPr sz="1400" spc="-15" dirty="0">
                <a:latin typeface="Arial"/>
                <a:cs typeface="Arial"/>
              </a:rPr>
              <a:t>er </a:t>
            </a:r>
            <a:r>
              <a:rPr sz="1400" spc="-10" dirty="0">
                <a:latin typeface="Arial"/>
                <a:cs typeface="Arial"/>
              </a:rPr>
              <a:t>quick overview of </a:t>
            </a:r>
            <a:r>
              <a:rPr sz="1400" spc="-15" dirty="0">
                <a:latin typeface="Arial"/>
                <a:cs typeface="Arial"/>
              </a:rPr>
              <a:t>IEEE802.15.6 -2012, </a:t>
            </a:r>
            <a:r>
              <a:rPr sz="1400" spc="-10" dirty="0">
                <a:latin typeface="Arial"/>
                <a:cs typeface="Arial"/>
              </a:rPr>
              <a:t>necessity of the</a:t>
            </a:r>
            <a:r>
              <a:rPr lang="en-US" sz="1400" spc="-10" dirty="0">
                <a:latin typeface="Arial"/>
                <a:cs typeface="Arial"/>
              </a:rPr>
              <a:t> revision</a:t>
            </a:r>
            <a:r>
              <a:rPr sz="1400" spc="-10" dirty="0">
                <a:latin typeface="Arial"/>
                <a:cs typeface="Arial"/>
              </a:rPr>
              <a:t> </a:t>
            </a:r>
            <a:r>
              <a:rPr sz="1400" spc="-5" dirty="0">
                <a:latin typeface="Arial"/>
                <a:cs typeface="Arial"/>
              </a:rPr>
              <a:t>is </a:t>
            </a:r>
            <a:r>
              <a:rPr sz="1400" spc="-10" dirty="0">
                <a:latin typeface="Arial"/>
                <a:cs typeface="Arial"/>
              </a:rPr>
              <a:t>described </a:t>
            </a:r>
            <a:r>
              <a:rPr sz="1400" spc="-5" dirty="0">
                <a:latin typeface="Arial"/>
                <a:cs typeface="Arial"/>
              </a:rPr>
              <a:t>in </a:t>
            </a:r>
            <a:r>
              <a:rPr sz="1400" spc="-10" dirty="0">
                <a:latin typeface="Arial"/>
                <a:cs typeface="Arial"/>
              </a:rPr>
              <a:t>such critical use </a:t>
            </a:r>
            <a:r>
              <a:rPr sz="1400" spc="-15" dirty="0">
                <a:latin typeface="Arial"/>
                <a:cs typeface="Arial"/>
              </a:rPr>
              <a:t>cases  </a:t>
            </a:r>
            <a:r>
              <a:rPr sz="1400" spc="-10" dirty="0">
                <a:latin typeface="Arial"/>
                <a:cs typeface="Arial"/>
              </a:rPr>
              <a:t>that various </a:t>
            </a:r>
            <a:r>
              <a:rPr sz="1400" spc="-20" dirty="0">
                <a:latin typeface="Arial"/>
                <a:cs typeface="Arial"/>
              </a:rPr>
              <a:t>types </a:t>
            </a:r>
            <a:r>
              <a:rPr sz="1400" spc="-10" dirty="0">
                <a:latin typeface="Arial"/>
                <a:cs typeface="Arial"/>
              </a:rPr>
              <a:t>of </a:t>
            </a:r>
            <a:r>
              <a:rPr sz="1400" spc="-15" dirty="0">
                <a:latin typeface="Arial"/>
                <a:cs typeface="Arial"/>
              </a:rPr>
              <a:t>interference </a:t>
            </a:r>
            <a:r>
              <a:rPr sz="1400" spc="-10" dirty="0">
                <a:latin typeface="Arial"/>
                <a:cs typeface="Arial"/>
              </a:rPr>
              <a:t>such as intra </a:t>
            </a:r>
            <a:r>
              <a:rPr sz="1400" spc="-5" dirty="0">
                <a:latin typeface="Arial"/>
                <a:cs typeface="Arial"/>
              </a:rPr>
              <a:t>BAN </a:t>
            </a:r>
            <a:r>
              <a:rPr sz="1400" spc="-15" dirty="0">
                <a:latin typeface="Arial"/>
                <a:cs typeface="Arial"/>
              </a:rPr>
              <a:t>interference </a:t>
            </a:r>
            <a:r>
              <a:rPr sz="1400" spc="-5" dirty="0">
                <a:latin typeface="Arial"/>
                <a:cs typeface="Arial"/>
              </a:rPr>
              <a:t>in multiple </a:t>
            </a:r>
            <a:r>
              <a:rPr sz="1400" spc="-10" dirty="0">
                <a:latin typeface="Arial"/>
                <a:cs typeface="Arial"/>
              </a:rPr>
              <a:t>overlaid </a:t>
            </a:r>
            <a:r>
              <a:rPr sz="1400" spc="-5" dirty="0">
                <a:latin typeface="Arial"/>
                <a:cs typeface="Arial"/>
              </a:rPr>
              <a:t>BANs, </a:t>
            </a:r>
            <a:r>
              <a:rPr sz="1400" spc="-15" dirty="0">
                <a:latin typeface="Arial"/>
                <a:cs typeface="Arial"/>
              </a:rPr>
              <a:t>interference </a:t>
            </a:r>
            <a:r>
              <a:rPr sz="1400" spc="-10" dirty="0">
                <a:latin typeface="Arial"/>
                <a:cs typeface="Arial"/>
              </a:rPr>
              <a:t>among </a:t>
            </a:r>
            <a:r>
              <a:rPr sz="1400" spc="-5" dirty="0">
                <a:latin typeface="Arial"/>
                <a:cs typeface="Arial"/>
              </a:rPr>
              <a:t>BAN </a:t>
            </a:r>
            <a:r>
              <a:rPr sz="1400" spc="-15" dirty="0">
                <a:latin typeface="Arial"/>
                <a:cs typeface="Arial"/>
              </a:rPr>
              <a:t>and other </a:t>
            </a:r>
            <a:r>
              <a:rPr lang="en-US" sz="1400" spc="-15" dirty="0">
                <a:latin typeface="Arial"/>
                <a:cs typeface="Arial"/>
              </a:rPr>
              <a:t>network</a:t>
            </a:r>
            <a:r>
              <a:rPr sz="1400" spc="-30" dirty="0">
                <a:latin typeface="Arial"/>
                <a:cs typeface="Arial"/>
              </a:rPr>
              <a:t>s </a:t>
            </a:r>
            <a:r>
              <a:rPr sz="1400" spc="-5" dirty="0">
                <a:latin typeface="Arial"/>
                <a:cs typeface="Arial"/>
              </a:rPr>
              <a:t>in some </a:t>
            </a:r>
            <a:r>
              <a:rPr sz="1400" spc="-10" dirty="0">
                <a:latin typeface="Arial"/>
                <a:cs typeface="Arial"/>
              </a:rPr>
              <a:t>overlaid </a:t>
            </a:r>
            <a:r>
              <a:rPr sz="1400" spc="-15" dirty="0">
                <a:latin typeface="Arial"/>
                <a:cs typeface="Arial"/>
              </a:rPr>
              <a:t>frequency band </a:t>
            </a:r>
            <a:r>
              <a:rPr sz="1400" spc="-10" dirty="0">
                <a:latin typeface="Arial"/>
                <a:cs typeface="Arial"/>
              </a:rPr>
              <a:t>etc. </a:t>
            </a:r>
            <a:r>
              <a:rPr sz="1400" spc="-15" dirty="0">
                <a:latin typeface="Arial"/>
                <a:cs typeface="Arial"/>
              </a:rPr>
              <a:t>Extension </a:t>
            </a:r>
            <a:r>
              <a:rPr sz="1400" spc="-10" dirty="0">
                <a:latin typeface="Arial"/>
                <a:cs typeface="Arial"/>
              </a:rPr>
              <a:t>of </a:t>
            </a:r>
            <a:r>
              <a:rPr sz="1400" spc="-5" dirty="0">
                <a:latin typeface="Arial"/>
                <a:cs typeface="Arial"/>
              </a:rPr>
              <a:t>BAN </a:t>
            </a:r>
            <a:r>
              <a:rPr sz="1400" spc="-15" dirty="0">
                <a:latin typeface="Arial"/>
                <a:cs typeface="Arial"/>
              </a:rPr>
              <a:t>from </a:t>
            </a:r>
            <a:r>
              <a:rPr sz="1400" spc="-10" dirty="0">
                <a:latin typeface="Arial"/>
                <a:cs typeface="Arial"/>
              </a:rPr>
              <a:t>human </a:t>
            </a:r>
            <a:r>
              <a:rPr sz="1400" spc="-15" dirty="0">
                <a:latin typeface="Arial"/>
                <a:cs typeface="Arial"/>
              </a:rPr>
              <a:t>body for  </a:t>
            </a:r>
            <a:r>
              <a:rPr sz="1400" spc="-10" dirty="0">
                <a:latin typeface="Arial"/>
                <a:cs typeface="Arial"/>
              </a:rPr>
              <a:t>medical </a:t>
            </a:r>
            <a:r>
              <a:rPr sz="1400" spc="-15" dirty="0">
                <a:latin typeface="Arial"/>
                <a:cs typeface="Arial"/>
              </a:rPr>
              <a:t>healthcare </a:t>
            </a:r>
            <a:r>
              <a:rPr sz="1400" spc="-10" dirty="0">
                <a:latin typeface="Arial"/>
                <a:cs typeface="Arial"/>
              </a:rPr>
              <a:t>to car </a:t>
            </a:r>
            <a:r>
              <a:rPr sz="1400" spc="-15" dirty="0">
                <a:latin typeface="Arial"/>
                <a:cs typeface="Arial"/>
              </a:rPr>
              <a:t>body </a:t>
            </a:r>
            <a:r>
              <a:rPr sz="1400" spc="-10" dirty="0">
                <a:latin typeface="Arial"/>
                <a:cs typeface="Arial"/>
              </a:rPr>
              <a:t>for automotive uses </a:t>
            </a:r>
            <a:r>
              <a:rPr sz="1400" spc="-15" dirty="0">
                <a:latin typeface="Arial"/>
                <a:cs typeface="Arial"/>
              </a:rPr>
              <a:t>and </a:t>
            </a:r>
            <a:r>
              <a:rPr sz="1400" spc="-10" dirty="0">
                <a:latin typeface="Arial"/>
                <a:cs typeface="Arial"/>
              </a:rPr>
              <a:t>their combination</a:t>
            </a:r>
            <a:r>
              <a:rPr lang="en-US" sz="1400" spc="-10" dirty="0">
                <a:latin typeface="Arial"/>
                <a:cs typeface="Arial"/>
              </a:rPr>
              <a:t> makes a larger market and a new application in medical and automotive industries with</a:t>
            </a:r>
            <a:r>
              <a:rPr sz="1400" spc="-10" dirty="0">
                <a:latin typeface="Arial"/>
                <a:cs typeface="Arial"/>
              </a:rPr>
              <a:t> </a:t>
            </a:r>
            <a:r>
              <a:rPr sz="1400" spc="-5" dirty="0">
                <a:latin typeface="Arial"/>
                <a:cs typeface="Arial"/>
              </a:rPr>
              <a:t>a </a:t>
            </a:r>
            <a:r>
              <a:rPr sz="1400" spc="-10" dirty="0">
                <a:latin typeface="Arial"/>
                <a:cs typeface="Arial"/>
              </a:rPr>
              <a:t>common </a:t>
            </a:r>
            <a:r>
              <a:rPr sz="1400" spc="-15" dirty="0">
                <a:latin typeface="Arial"/>
                <a:cs typeface="Arial"/>
              </a:rPr>
              <a:t>standard.</a:t>
            </a:r>
            <a:r>
              <a:rPr lang="en-US" sz="1400" spc="-15" dirty="0">
                <a:latin typeface="Arial"/>
                <a:cs typeface="Arial"/>
              </a:rPr>
              <a:t>]</a:t>
            </a:r>
          </a:p>
          <a:p>
            <a:pPr marL="12700" marR="19050">
              <a:lnSpc>
                <a:spcPct val="100000"/>
              </a:lnSpc>
              <a:spcBef>
                <a:spcPts val="595"/>
              </a:spcBef>
              <a:tabLst>
                <a:tab pos="927100" algn="l"/>
                <a:tab pos="8034020" algn="l"/>
              </a:tabLst>
            </a:pPr>
            <a:r>
              <a:rPr sz="1400" b="1" spc="-15" dirty="0">
                <a:latin typeface="Arial"/>
                <a:cs typeface="Arial"/>
              </a:rPr>
              <a:t>Purpose:	</a:t>
            </a:r>
            <a:r>
              <a:rPr sz="1400" spc="-10" dirty="0">
                <a:latin typeface="Arial"/>
                <a:cs typeface="Arial"/>
              </a:rPr>
              <a:t>[information]</a:t>
            </a:r>
            <a:endParaRPr sz="1400" dirty="0">
              <a:latin typeface="Arial"/>
              <a:cs typeface="Arial"/>
            </a:endParaRPr>
          </a:p>
          <a:p>
            <a:pPr marL="12700" marR="5080">
              <a:lnSpc>
                <a:spcPct val="100000"/>
              </a:lnSpc>
              <a:spcBef>
                <a:spcPts val="595"/>
              </a:spcBef>
              <a:tabLst>
                <a:tab pos="927100" algn="l"/>
              </a:tabLst>
            </a:pPr>
            <a:r>
              <a:rPr sz="1400" b="1" spc="-15" dirty="0">
                <a:latin typeface="Arial"/>
                <a:cs typeface="Arial"/>
              </a:rPr>
              <a:t>Notice:	</a:t>
            </a:r>
            <a:r>
              <a:rPr sz="1400" spc="-5" dirty="0">
                <a:latin typeface="Arial"/>
                <a:cs typeface="Arial"/>
              </a:rPr>
              <a:t>This </a:t>
            </a:r>
            <a:r>
              <a:rPr sz="1400" spc="-10" dirty="0">
                <a:latin typeface="Arial"/>
                <a:cs typeface="Arial"/>
              </a:rPr>
              <a:t>document </a:t>
            </a:r>
            <a:r>
              <a:rPr sz="1400" spc="-15" dirty="0">
                <a:latin typeface="Arial"/>
                <a:cs typeface="Arial"/>
              </a:rPr>
              <a:t>has been prepared </a:t>
            </a:r>
            <a:r>
              <a:rPr sz="1400" spc="-10" dirty="0">
                <a:latin typeface="Arial"/>
                <a:cs typeface="Arial"/>
              </a:rPr>
              <a:t>to assist the IEEE </a:t>
            </a:r>
            <a:r>
              <a:rPr sz="1400" spc="-15" dirty="0">
                <a:latin typeface="Arial"/>
                <a:cs typeface="Arial"/>
              </a:rPr>
              <a:t>P802.15.  </a:t>
            </a:r>
            <a:r>
              <a:rPr sz="1400" spc="-20" dirty="0">
                <a:latin typeface="Arial"/>
                <a:cs typeface="Arial"/>
              </a:rPr>
              <a:t>It </a:t>
            </a:r>
            <a:r>
              <a:rPr sz="1400" spc="-5" dirty="0">
                <a:latin typeface="Arial"/>
                <a:cs typeface="Arial"/>
              </a:rPr>
              <a:t>is </a:t>
            </a:r>
            <a:r>
              <a:rPr sz="1400" spc="-15" dirty="0">
                <a:latin typeface="Arial"/>
                <a:cs typeface="Arial"/>
              </a:rPr>
              <a:t>offered </a:t>
            </a:r>
            <a:r>
              <a:rPr sz="1400" spc="-10" dirty="0">
                <a:latin typeface="Arial"/>
                <a:cs typeface="Arial"/>
              </a:rPr>
              <a:t>as </a:t>
            </a:r>
            <a:r>
              <a:rPr sz="1400" spc="-5" dirty="0">
                <a:latin typeface="Arial"/>
                <a:cs typeface="Arial"/>
              </a:rPr>
              <a:t>a </a:t>
            </a:r>
            <a:r>
              <a:rPr sz="1400" spc="125" dirty="0">
                <a:latin typeface="Arial"/>
                <a:cs typeface="Arial"/>
              </a:rPr>
              <a:t> </a:t>
            </a:r>
            <a:r>
              <a:rPr sz="1400" spc="-10" dirty="0">
                <a:latin typeface="Arial"/>
                <a:cs typeface="Arial"/>
              </a:rPr>
              <a:t>basis</a:t>
            </a:r>
            <a:r>
              <a:rPr sz="1400" spc="15" dirty="0">
                <a:latin typeface="Arial"/>
                <a:cs typeface="Arial"/>
              </a:rPr>
              <a:t> </a:t>
            </a:r>
            <a:r>
              <a:rPr sz="1400" spc="-15" dirty="0">
                <a:latin typeface="Arial"/>
                <a:cs typeface="Arial"/>
              </a:rPr>
              <a:t>for  </a:t>
            </a:r>
            <a:r>
              <a:rPr sz="1400" spc="-10" dirty="0">
                <a:latin typeface="Arial"/>
                <a:cs typeface="Arial"/>
              </a:rPr>
              <a:t>discussion </a:t>
            </a:r>
            <a:r>
              <a:rPr sz="1400" spc="-15" dirty="0">
                <a:latin typeface="Arial"/>
                <a:cs typeface="Arial"/>
              </a:rPr>
              <a:t>and </a:t>
            </a:r>
            <a:r>
              <a:rPr sz="1400" spc="-5" dirty="0">
                <a:latin typeface="Arial"/>
                <a:cs typeface="Arial"/>
              </a:rPr>
              <a:t>is </a:t>
            </a:r>
            <a:r>
              <a:rPr sz="1400" spc="-15" dirty="0">
                <a:latin typeface="Arial"/>
                <a:cs typeface="Arial"/>
              </a:rPr>
              <a:t>not </a:t>
            </a:r>
            <a:r>
              <a:rPr sz="1400" spc="-10" dirty="0">
                <a:latin typeface="Arial"/>
                <a:cs typeface="Arial"/>
              </a:rPr>
              <a:t>binding on the contributing individual(s) or </a:t>
            </a:r>
            <a:r>
              <a:rPr sz="1400" spc="-15" dirty="0">
                <a:latin typeface="Arial"/>
                <a:cs typeface="Arial"/>
              </a:rPr>
              <a:t>organization(s). </a:t>
            </a:r>
            <a:r>
              <a:rPr sz="1400" spc="-5" dirty="0">
                <a:latin typeface="Arial"/>
                <a:cs typeface="Arial"/>
              </a:rPr>
              <a:t>The </a:t>
            </a:r>
            <a:r>
              <a:rPr sz="1400" spc="-10" dirty="0">
                <a:latin typeface="Arial"/>
                <a:cs typeface="Arial"/>
              </a:rPr>
              <a:t>material </a:t>
            </a:r>
            <a:r>
              <a:rPr sz="1400" spc="-5" dirty="0">
                <a:latin typeface="Arial"/>
                <a:cs typeface="Arial"/>
              </a:rPr>
              <a:t>in </a:t>
            </a:r>
            <a:r>
              <a:rPr sz="1400" spc="-10" dirty="0">
                <a:latin typeface="Arial"/>
                <a:cs typeface="Arial"/>
              </a:rPr>
              <a:t>this  document </a:t>
            </a:r>
            <a:r>
              <a:rPr sz="1400" spc="-5" dirty="0">
                <a:latin typeface="Arial"/>
                <a:cs typeface="Arial"/>
              </a:rPr>
              <a:t>is </a:t>
            </a:r>
            <a:r>
              <a:rPr sz="1400" spc="-10" dirty="0">
                <a:latin typeface="Arial"/>
                <a:cs typeface="Arial"/>
              </a:rPr>
              <a:t>subject to </a:t>
            </a:r>
            <a:r>
              <a:rPr sz="1400" spc="-15" dirty="0">
                <a:latin typeface="Arial"/>
                <a:cs typeface="Arial"/>
              </a:rPr>
              <a:t>change </a:t>
            </a:r>
            <a:r>
              <a:rPr sz="1400" spc="-5" dirty="0">
                <a:latin typeface="Arial"/>
                <a:cs typeface="Arial"/>
              </a:rPr>
              <a:t>in </a:t>
            </a:r>
            <a:r>
              <a:rPr sz="1400" spc="-15" dirty="0">
                <a:latin typeface="Arial"/>
                <a:cs typeface="Arial"/>
              </a:rPr>
              <a:t>form and content </a:t>
            </a:r>
            <a:r>
              <a:rPr sz="1400" spc="-10" dirty="0">
                <a:latin typeface="Arial"/>
                <a:cs typeface="Arial"/>
              </a:rPr>
              <a:t>after </a:t>
            </a:r>
            <a:r>
              <a:rPr sz="1400" spc="-15" dirty="0">
                <a:latin typeface="Arial"/>
                <a:cs typeface="Arial"/>
              </a:rPr>
              <a:t>further </a:t>
            </a:r>
            <a:r>
              <a:rPr sz="1400" spc="-35" dirty="0">
                <a:latin typeface="Arial"/>
                <a:cs typeface="Arial"/>
              </a:rPr>
              <a:t>study. </a:t>
            </a:r>
            <a:r>
              <a:rPr sz="1400" spc="-5" dirty="0">
                <a:latin typeface="Arial"/>
                <a:cs typeface="Arial"/>
              </a:rPr>
              <a:t>The </a:t>
            </a:r>
            <a:r>
              <a:rPr sz="1400" spc="-15" dirty="0">
                <a:latin typeface="Arial"/>
                <a:cs typeface="Arial"/>
              </a:rPr>
              <a:t>contributor(s) </a:t>
            </a:r>
            <a:r>
              <a:rPr sz="1400" spc="-10" dirty="0">
                <a:latin typeface="Arial"/>
                <a:cs typeface="Arial"/>
              </a:rPr>
              <a:t>reserve(s) the </a:t>
            </a:r>
            <a:r>
              <a:rPr sz="1400" spc="-15" dirty="0">
                <a:latin typeface="Arial"/>
                <a:cs typeface="Arial"/>
              </a:rPr>
              <a:t>right  </a:t>
            </a:r>
            <a:r>
              <a:rPr sz="1400" spc="-10" dirty="0">
                <a:latin typeface="Arial"/>
                <a:cs typeface="Arial"/>
              </a:rPr>
              <a:t>to </a:t>
            </a:r>
            <a:r>
              <a:rPr sz="1400" spc="-15" dirty="0">
                <a:latin typeface="Arial"/>
                <a:cs typeface="Arial"/>
              </a:rPr>
              <a:t>add, </a:t>
            </a:r>
            <a:r>
              <a:rPr sz="1400" spc="-10" dirty="0">
                <a:latin typeface="Arial"/>
                <a:cs typeface="Arial"/>
              </a:rPr>
              <a:t>amend or </a:t>
            </a:r>
            <a:r>
              <a:rPr sz="1400" spc="-15" dirty="0">
                <a:latin typeface="Arial"/>
                <a:cs typeface="Arial"/>
              </a:rPr>
              <a:t>withdraw </a:t>
            </a:r>
            <a:r>
              <a:rPr sz="1400" spc="-10" dirty="0">
                <a:latin typeface="Arial"/>
                <a:cs typeface="Arial"/>
              </a:rPr>
              <a:t>material contained</a:t>
            </a:r>
            <a:r>
              <a:rPr sz="1400" spc="204" dirty="0">
                <a:latin typeface="Arial"/>
                <a:cs typeface="Arial"/>
              </a:rPr>
              <a:t> </a:t>
            </a:r>
            <a:r>
              <a:rPr sz="1400" spc="-15" dirty="0">
                <a:latin typeface="Arial"/>
                <a:cs typeface="Arial"/>
              </a:rPr>
              <a:t>herein.</a:t>
            </a:r>
            <a:endParaRPr sz="1400" dirty="0">
              <a:latin typeface="Arial"/>
              <a:cs typeface="Arial"/>
            </a:endParaRPr>
          </a:p>
          <a:p>
            <a:pPr marL="12700" marR="81915">
              <a:lnSpc>
                <a:spcPct val="100000"/>
              </a:lnSpc>
              <a:tabLst>
                <a:tab pos="927100" algn="l"/>
              </a:tabLst>
            </a:pPr>
            <a:r>
              <a:rPr sz="1400" b="1" spc="-15" dirty="0">
                <a:latin typeface="Arial"/>
                <a:cs typeface="Arial"/>
              </a:rPr>
              <a:t>Release:	</a:t>
            </a:r>
            <a:r>
              <a:rPr sz="1400" spc="-5" dirty="0">
                <a:latin typeface="Arial"/>
                <a:cs typeface="Arial"/>
              </a:rPr>
              <a:t>The </a:t>
            </a:r>
            <a:r>
              <a:rPr sz="1400" spc="-10" dirty="0">
                <a:latin typeface="Arial"/>
                <a:cs typeface="Arial"/>
              </a:rPr>
              <a:t>contributor </a:t>
            </a:r>
            <a:r>
              <a:rPr sz="1400" spc="-15" dirty="0">
                <a:latin typeface="Arial"/>
                <a:cs typeface="Arial"/>
              </a:rPr>
              <a:t>acknowledges and </a:t>
            </a:r>
            <a:r>
              <a:rPr sz="1400" spc="-10" dirty="0">
                <a:latin typeface="Arial"/>
                <a:cs typeface="Arial"/>
              </a:rPr>
              <a:t>accepts that this contribution becomes the </a:t>
            </a:r>
            <a:r>
              <a:rPr sz="1400" spc="-15" dirty="0">
                <a:latin typeface="Arial"/>
                <a:cs typeface="Arial"/>
              </a:rPr>
              <a:t>property </a:t>
            </a:r>
            <a:r>
              <a:rPr sz="1400" spc="50" dirty="0">
                <a:latin typeface="Arial"/>
                <a:cs typeface="Arial"/>
              </a:rPr>
              <a:t> </a:t>
            </a:r>
            <a:r>
              <a:rPr sz="1400" spc="-10" dirty="0">
                <a:latin typeface="Arial"/>
                <a:cs typeface="Arial"/>
              </a:rPr>
              <a:t>of</a:t>
            </a:r>
            <a:r>
              <a:rPr sz="1400" spc="15" dirty="0">
                <a:latin typeface="Arial"/>
                <a:cs typeface="Arial"/>
              </a:rPr>
              <a:t> </a:t>
            </a:r>
            <a:r>
              <a:rPr sz="1400" spc="-10" dirty="0">
                <a:latin typeface="Arial"/>
                <a:cs typeface="Arial"/>
              </a:rPr>
              <a:t>IEEE </a:t>
            </a:r>
            <a:r>
              <a:rPr sz="1400" spc="-5" dirty="0">
                <a:latin typeface="Arial"/>
                <a:cs typeface="Arial"/>
              </a:rPr>
              <a:t> </a:t>
            </a:r>
            <a:r>
              <a:rPr sz="1400" spc="-15" dirty="0">
                <a:latin typeface="Arial"/>
                <a:cs typeface="Arial"/>
              </a:rPr>
              <a:t>and </a:t>
            </a:r>
            <a:r>
              <a:rPr sz="1400" spc="-5" dirty="0">
                <a:latin typeface="Arial"/>
                <a:cs typeface="Arial"/>
              </a:rPr>
              <a:t>may </a:t>
            </a:r>
            <a:r>
              <a:rPr sz="1400" spc="-10" dirty="0">
                <a:latin typeface="Arial"/>
                <a:cs typeface="Arial"/>
              </a:rPr>
              <a:t>be made publicly available by</a:t>
            </a:r>
            <a:r>
              <a:rPr sz="1400" spc="125" dirty="0">
                <a:latin typeface="Arial"/>
                <a:cs typeface="Arial"/>
              </a:rPr>
              <a:t> </a:t>
            </a:r>
            <a:r>
              <a:rPr sz="1400" spc="-15" dirty="0">
                <a:latin typeface="Arial"/>
                <a:cs typeface="Arial"/>
              </a:rPr>
              <a:t>P802.15.</a:t>
            </a:r>
            <a:endParaRPr sz="1400" dirty="0">
              <a:latin typeface="Arial"/>
              <a:cs typeface="Arial"/>
            </a:endParaRPr>
          </a:p>
        </p:txBody>
      </p:sp>
      <p:sp>
        <p:nvSpPr>
          <p:cNvPr id="7" name="object 7"/>
          <p:cNvSpPr txBox="1"/>
          <p:nvPr/>
        </p:nvSpPr>
        <p:spPr>
          <a:xfrm>
            <a:off x="4364228" y="6474100"/>
            <a:ext cx="501015" cy="196215"/>
          </a:xfrm>
          <a:prstGeom prst="rect">
            <a:avLst/>
          </a:prstGeom>
        </p:spPr>
        <p:txBody>
          <a:bodyPr vert="horz" wrap="square" lIns="0" tIns="0" rIns="0" bIns="0" rtlCol="0">
            <a:spAutoFit/>
          </a:bodyPr>
          <a:lstStyle/>
          <a:p>
            <a:pPr marL="12700">
              <a:lnSpc>
                <a:spcPts val="1425"/>
              </a:lnSpc>
            </a:pPr>
            <a:r>
              <a:rPr sz="1200" spc="5" dirty="0">
                <a:latin typeface="Arial"/>
                <a:cs typeface="Arial"/>
              </a:rPr>
              <a:t>Slide</a:t>
            </a:r>
            <a:r>
              <a:rPr sz="1200" spc="-160" dirty="0">
                <a:latin typeface="Arial"/>
                <a:cs typeface="Arial"/>
              </a:rPr>
              <a:t> </a:t>
            </a:r>
            <a:fld id="{81D60167-4931-47E6-BA6A-407CBD079E47}" type="slidenum">
              <a:rPr sz="1200" spc="-5" dirty="0">
                <a:latin typeface="Arial"/>
                <a:cs typeface="Arial"/>
              </a:rPr>
              <a:t>1</a:t>
            </a:fld>
            <a:endParaRPr sz="1200" dirty="0">
              <a:latin typeface="Arial"/>
              <a:cs typeface="Arial"/>
            </a:endParaRPr>
          </a:p>
        </p:txBody>
      </p:sp>
      <p:sp>
        <p:nvSpPr>
          <p:cNvPr id="8" name="object 8"/>
          <p:cNvSpPr txBox="1"/>
          <p:nvPr/>
        </p:nvSpPr>
        <p:spPr>
          <a:xfrm>
            <a:off x="6248400" y="6473210"/>
            <a:ext cx="2374900"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6" name="日付プレースホルダー 5">
            <a:extLst>
              <a:ext uri="{FF2B5EF4-FFF2-40B4-BE49-F238E27FC236}">
                <a16:creationId xmlns:a16="http://schemas.microsoft.com/office/drawing/2014/main" id="{DB92C3CB-7005-B3F9-2A45-B6656AB9E8EF}"/>
              </a:ext>
            </a:extLst>
          </p:cNvPr>
          <p:cNvSpPr>
            <a:spLocks noGrp="1"/>
          </p:cNvSpPr>
          <p:nvPr>
            <p:ph type="dt" sz="half" idx="13"/>
          </p:nvPr>
        </p:nvSpPr>
        <p:spPr>
          <a:xfrm>
            <a:off x="685800" y="394156"/>
            <a:ext cx="1600200" cy="215444"/>
          </a:xfrm>
        </p:spPr>
        <p:txBody>
          <a:bodyPr/>
          <a:lstStyle/>
          <a:p>
            <a:r>
              <a:rPr lang="en-US" altLang="ja-JP"/>
              <a:t>July 2025</a:t>
            </a:r>
            <a:endParaRPr lang="en-US" altLang="ja-JP" dirty="0"/>
          </a:p>
        </p:txBody>
      </p:sp>
      <p:sp>
        <p:nvSpPr>
          <p:cNvPr id="9" name="object 2">
            <a:extLst>
              <a:ext uri="{FF2B5EF4-FFF2-40B4-BE49-F238E27FC236}">
                <a16:creationId xmlns:a16="http://schemas.microsoft.com/office/drawing/2014/main" id="{CEA7D584-DF86-D939-5AD3-50FDB2045CE4}"/>
              </a:ext>
            </a:extLst>
          </p:cNvPr>
          <p:cNvSpPr txBox="1"/>
          <p:nvPr/>
        </p:nvSpPr>
        <p:spPr>
          <a:xfrm>
            <a:off x="673100" y="6477000"/>
            <a:ext cx="753745" cy="169277"/>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45527" y="635571"/>
            <a:ext cx="8159314" cy="811360"/>
          </a:xfrm>
          <a:prstGeom prst="rect">
            <a:avLst/>
          </a:prstGeom>
          <a:noFill/>
          <a:ln w="28575" algn="ctr">
            <a:noFill/>
            <a:miter lim="800000"/>
            <a:headEnd/>
            <a:tailEnd/>
          </a:ln>
          <a:effectLst/>
        </p:spPr>
        <p:txBody>
          <a:bodyPr wrap="square" lIns="36000" tIns="35993" rIns="36000" bIns="36000" anchor="ctr">
            <a:spAutoFit/>
          </a:bodyPr>
          <a:lstStyle/>
          <a:p>
            <a:r>
              <a:rPr lang="en-US" altLang="ja-JP" sz="2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Integrated Platform among Wireless BAN, 5G/6G Cloud Network and AI Data Servers</a:t>
            </a:r>
          </a:p>
        </p:txBody>
      </p:sp>
      <p:grpSp>
        <p:nvGrpSpPr>
          <p:cNvPr id="23" name="グループ化 22">
            <a:extLst>
              <a:ext uri="{FF2B5EF4-FFF2-40B4-BE49-F238E27FC236}">
                <a16:creationId xmlns:a16="http://schemas.microsoft.com/office/drawing/2014/main" id="{257F86CC-E0F4-467A-8C14-590487A1849D}"/>
              </a:ext>
            </a:extLst>
          </p:cNvPr>
          <p:cNvGrpSpPr/>
          <p:nvPr/>
        </p:nvGrpSpPr>
        <p:grpSpPr>
          <a:xfrm>
            <a:off x="45600" y="680499"/>
            <a:ext cx="9239399" cy="5792710"/>
            <a:chOff x="63571" y="836712"/>
            <a:chExt cx="9239399" cy="6061630"/>
          </a:xfrm>
        </p:grpSpPr>
        <p:sp>
          <p:nvSpPr>
            <p:cNvPr id="6" name="コンテンツ プレースホルダー 3"/>
            <p:cNvSpPr txBox="1">
              <a:spLocks/>
            </p:cNvSpPr>
            <p:nvPr/>
          </p:nvSpPr>
          <p:spPr>
            <a:xfrm>
              <a:off x="302207" y="836712"/>
              <a:ext cx="8568952" cy="5472112"/>
            </a:xfrm>
            <a:prstGeom prst="rect">
              <a:avLst/>
            </a:prstGeom>
          </p:spPr>
          <p:txBody>
            <a:bodyPr/>
            <a:lstStyle>
              <a:lvl1pPr marL="287338" indent="-287338" algn="l" rtl="0" fontAlgn="base">
                <a:spcBef>
                  <a:spcPct val="0"/>
                </a:spcBef>
                <a:spcAft>
                  <a:spcPct val="25000"/>
                </a:spcAft>
                <a:buChar char="•"/>
                <a:defRPr kumimoji="1" sz="2400" b="1">
                  <a:solidFill>
                    <a:schemeClr val="tx1"/>
                  </a:solidFill>
                  <a:latin typeface="+mn-lt"/>
                  <a:ea typeface="+mn-ea"/>
                  <a:cs typeface="+mn-cs"/>
                </a:defRPr>
              </a:lvl1pPr>
              <a:lvl2pPr marL="573088" indent="-284163" algn="l" rtl="0" fontAlgn="base">
                <a:spcBef>
                  <a:spcPct val="0"/>
                </a:spcBef>
                <a:spcAft>
                  <a:spcPct val="25000"/>
                </a:spcAft>
                <a:buChar char="–"/>
                <a:defRPr kumimoji="1" sz="2000">
                  <a:solidFill>
                    <a:schemeClr val="tx1"/>
                  </a:solidFill>
                  <a:latin typeface="+mn-lt"/>
                  <a:ea typeface="+mn-ea"/>
                </a:defRPr>
              </a:lvl2pPr>
              <a:lvl3pPr marL="857250" indent="-282575" algn="l" rtl="0" fontAlgn="base">
                <a:spcBef>
                  <a:spcPct val="0"/>
                </a:spcBef>
                <a:spcAft>
                  <a:spcPct val="25000"/>
                </a:spcAft>
                <a:buFont typeface="Helvetica" pitchFamily="34" charset="0"/>
                <a:buChar char="•"/>
                <a:defRPr kumimoji="1" sz="2000">
                  <a:solidFill>
                    <a:schemeClr val="tx1"/>
                  </a:solidFill>
                  <a:latin typeface="+mn-lt"/>
                  <a:ea typeface="+mn-ea"/>
                </a:defRPr>
              </a:lvl3pPr>
              <a:lvl4pPr marL="1138238" indent="-279400" algn="l" rtl="0" fontAlgn="base">
                <a:spcBef>
                  <a:spcPct val="0"/>
                </a:spcBef>
                <a:spcAft>
                  <a:spcPct val="25000"/>
                </a:spcAft>
                <a:buChar char="–"/>
                <a:defRPr kumimoji="1" sz="2000">
                  <a:solidFill>
                    <a:schemeClr val="tx1"/>
                  </a:solidFill>
                  <a:latin typeface="+mn-lt"/>
                  <a:ea typeface="+mn-ea"/>
                </a:defRPr>
              </a:lvl4pPr>
              <a:lvl5pPr marL="1425575" indent="-284163" algn="l" rtl="0" fontAlgn="base">
                <a:spcBef>
                  <a:spcPct val="0"/>
                </a:spcBef>
                <a:spcAft>
                  <a:spcPct val="25000"/>
                </a:spcAft>
                <a:buChar char="•"/>
                <a:defRPr kumimoji="1" sz="2000">
                  <a:solidFill>
                    <a:schemeClr val="tx1"/>
                  </a:solidFill>
                  <a:latin typeface="+mn-lt"/>
                  <a:ea typeface="+mn-ea"/>
                </a:defRPr>
              </a:lvl5pPr>
              <a:lvl6pPr marL="1882775" indent="-284163" algn="l" rtl="0" fontAlgn="base">
                <a:spcBef>
                  <a:spcPct val="0"/>
                </a:spcBef>
                <a:spcAft>
                  <a:spcPct val="25000"/>
                </a:spcAft>
                <a:buChar char="•"/>
                <a:defRPr kumimoji="1" sz="2000">
                  <a:solidFill>
                    <a:schemeClr val="tx1"/>
                  </a:solidFill>
                  <a:latin typeface="+mn-lt"/>
                  <a:ea typeface="+mn-ea"/>
                </a:defRPr>
              </a:lvl6pPr>
              <a:lvl7pPr marL="2339975" indent="-284163" algn="l" rtl="0" fontAlgn="base">
                <a:spcBef>
                  <a:spcPct val="0"/>
                </a:spcBef>
                <a:spcAft>
                  <a:spcPct val="25000"/>
                </a:spcAft>
                <a:buChar char="•"/>
                <a:defRPr kumimoji="1" sz="2000">
                  <a:solidFill>
                    <a:schemeClr val="tx1"/>
                  </a:solidFill>
                  <a:latin typeface="+mn-lt"/>
                  <a:ea typeface="+mn-ea"/>
                </a:defRPr>
              </a:lvl7pPr>
              <a:lvl8pPr marL="2797175" indent="-284163" algn="l" rtl="0" fontAlgn="base">
                <a:spcBef>
                  <a:spcPct val="0"/>
                </a:spcBef>
                <a:spcAft>
                  <a:spcPct val="25000"/>
                </a:spcAft>
                <a:buChar char="•"/>
                <a:defRPr kumimoji="1" sz="2000">
                  <a:solidFill>
                    <a:schemeClr val="tx1"/>
                  </a:solidFill>
                  <a:latin typeface="+mn-lt"/>
                  <a:ea typeface="+mn-ea"/>
                </a:defRPr>
              </a:lvl8pPr>
              <a:lvl9pPr marL="3254375" indent="-284163" algn="l" rtl="0" fontAlgn="base">
                <a:spcBef>
                  <a:spcPct val="0"/>
                </a:spcBef>
                <a:spcAft>
                  <a:spcPct val="25000"/>
                </a:spcAft>
                <a:buChar char="•"/>
                <a:defRPr kumimoji="1" sz="2000">
                  <a:solidFill>
                    <a:schemeClr val="tx1"/>
                  </a:solidFill>
                  <a:latin typeface="+mn-lt"/>
                  <a:ea typeface="+mn-ea"/>
                </a:defRPr>
              </a:lvl9pPr>
            </a:lstStyle>
            <a:p>
              <a:pPr marL="0" indent="0" eaLnBrk="1" hangingPunct="1">
                <a:buNone/>
              </a:pPr>
              <a:endParaRPr lang="en-US" altLang="ja-JP" kern="0" dirty="0"/>
            </a:p>
          </p:txBody>
        </p:sp>
        <p:grpSp>
          <p:nvGrpSpPr>
            <p:cNvPr id="8" name="グループ化 7">
              <a:extLst>
                <a:ext uri="{FF2B5EF4-FFF2-40B4-BE49-F238E27FC236}">
                  <a16:creationId xmlns:a16="http://schemas.microsoft.com/office/drawing/2014/main" id="{66EF515E-4ED6-4B03-9082-A3FB7AD11C54}"/>
                </a:ext>
              </a:extLst>
            </p:cNvPr>
            <p:cNvGrpSpPr/>
            <p:nvPr/>
          </p:nvGrpSpPr>
          <p:grpSpPr>
            <a:xfrm>
              <a:off x="140503" y="1140892"/>
              <a:ext cx="9162467" cy="5757450"/>
              <a:chOff x="16758" y="1140555"/>
              <a:chExt cx="9162467" cy="575745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3124" y="2060848"/>
                <a:ext cx="1220924" cy="1220924"/>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1165" y="3574510"/>
                <a:ext cx="720536" cy="720536"/>
              </a:xfrm>
              <a:prstGeom prst="rect">
                <a:avLst/>
              </a:prstGeom>
            </p:spPr>
          </p:pic>
          <p:cxnSp>
            <p:nvCxnSpPr>
              <p:cNvPr id="14" name="直線矢印コネクタ 13"/>
              <p:cNvCxnSpPr/>
              <p:nvPr/>
            </p:nvCxnSpPr>
            <p:spPr bwMode="auto">
              <a:xfrm>
                <a:off x="1002582" y="2131783"/>
                <a:ext cx="1326598" cy="351742"/>
              </a:xfrm>
              <a:prstGeom prst="straightConnector1">
                <a:avLst/>
              </a:prstGeom>
              <a:noFill/>
              <a:ln w="9525" cap="flat" cmpd="sng" algn="ctr">
                <a:solidFill>
                  <a:schemeClr val="tx1"/>
                </a:solidFill>
                <a:prstDash val="solid"/>
                <a:round/>
                <a:headEnd type="none" w="med" len="med"/>
                <a:tailEnd type="triangle"/>
              </a:ln>
              <a:effectLst/>
            </p:spPr>
          </p:cxnSp>
          <p:cxnSp>
            <p:nvCxnSpPr>
              <p:cNvPr id="16" name="直線矢印コネクタ 15"/>
              <p:cNvCxnSpPr>
                <a:cxnSpLocks/>
              </p:cNvCxnSpPr>
              <p:nvPr/>
            </p:nvCxnSpPr>
            <p:spPr bwMode="auto">
              <a:xfrm flipV="1">
                <a:off x="1002582" y="2742246"/>
                <a:ext cx="1326598" cy="295566"/>
              </a:xfrm>
              <a:prstGeom prst="straightConnector1">
                <a:avLst/>
              </a:prstGeom>
              <a:noFill/>
              <a:ln w="9525" cap="flat" cmpd="sng" algn="ctr">
                <a:solidFill>
                  <a:schemeClr val="tx1"/>
                </a:solidFill>
                <a:prstDash val="solid"/>
                <a:round/>
                <a:headEnd type="none" w="med" len="med"/>
                <a:tailEnd type="triangle"/>
              </a:ln>
              <a:effectLst/>
            </p:spPr>
          </p:cxnSp>
          <p:cxnSp>
            <p:nvCxnSpPr>
              <p:cNvPr id="24" name="直線矢印コネクタ 23"/>
              <p:cNvCxnSpPr/>
              <p:nvPr/>
            </p:nvCxnSpPr>
            <p:spPr bwMode="auto">
              <a:xfrm flipV="1">
                <a:off x="1393076" y="3071686"/>
                <a:ext cx="936104" cy="681979"/>
              </a:xfrm>
              <a:prstGeom prst="straightConnector1">
                <a:avLst/>
              </a:prstGeom>
              <a:noFill/>
              <a:ln w="9525" cap="flat" cmpd="sng" algn="ctr">
                <a:solidFill>
                  <a:schemeClr val="tx1"/>
                </a:solidFill>
                <a:prstDash val="solid"/>
                <a:round/>
                <a:headEnd type="none" w="med" len="med"/>
                <a:tailEnd type="triangle"/>
              </a:ln>
              <a:effectLst/>
            </p:spPr>
          </p:cxnSp>
          <p:cxnSp>
            <p:nvCxnSpPr>
              <p:cNvPr id="33" name="直線矢印コネクタ 32"/>
              <p:cNvCxnSpPr>
                <a:cxnSpLocks/>
              </p:cNvCxnSpPr>
              <p:nvPr/>
            </p:nvCxnSpPr>
            <p:spPr bwMode="auto">
              <a:xfrm>
                <a:off x="1089357" y="5011554"/>
                <a:ext cx="1346357" cy="179774"/>
              </a:xfrm>
              <a:prstGeom prst="straightConnector1">
                <a:avLst/>
              </a:prstGeom>
              <a:noFill/>
              <a:ln w="9525" cap="flat" cmpd="sng" algn="ctr">
                <a:solidFill>
                  <a:schemeClr val="tx1"/>
                </a:solidFill>
                <a:prstDash val="solid"/>
                <a:round/>
                <a:headEnd type="none" w="med" len="med"/>
                <a:tailEnd type="triangle"/>
              </a:ln>
              <a:effectLst/>
            </p:spPr>
          </p:cxnSp>
          <p:cxnSp>
            <p:nvCxnSpPr>
              <p:cNvPr id="34" name="直線矢印コネクタ 33"/>
              <p:cNvCxnSpPr>
                <a:cxnSpLocks/>
              </p:cNvCxnSpPr>
              <p:nvPr/>
            </p:nvCxnSpPr>
            <p:spPr bwMode="auto">
              <a:xfrm flipV="1">
                <a:off x="1233752" y="5334534"/>
                <a:ext cx="1146115" cy="252965"/>
              </a:xfrm>
              <a:prstGeom prst="straightConnector1">
                <a:avLst/>
              </a:prstGeom>
              <a:noFill/>
              <a:ln w="9525" cap="flat" cmpd="sng" algn="ctr">
                <a:solidFill>
                  <a:schemeClr val="tx1"/>
                </a:solidFill>
                <a:prstDash val="solid"/>
                <a:round/>
                <a:headEnd type="none" w="med" len="med"/>
                <a:tailEnd type="triangle"/>
              </a:ln>
              <a:effectLst/>
            </p:spPr>
          </p:cxnSp>
          <p:cxnSp>
            <p:nvCxnSpPr>
              <p:cNvPr id="36" name="直線矢印コネクタ 35"/>
              <p:cNvCxnSpPr>
                <a:cxnSpLocks/>
              </p:cNvCxnSpPr>
              <p:nvPr/>
            </p:nvCxnSpPr>
            <p:spPr bwMode="auto">
              <a:xfrm flipV="1">
                <a:off x="1292597" y="5453447"/>
                <a:ext cx="1183137" cy="433356"/>
              </a:xfrm>
              <a:prstGeom prst="straightConnector1">
                <a:avLst/>
              </a:prstGeom>
              <a:noFill/>
              <a:ln w="9525" cap="flat" cmpd="sng" algn="ctr">
                <a:solidFill>
                  <a:schemeClr val="tx1"/>
                </a:solidFill>
                <a:prstDash val="solid"/>
                <a:round/>
                <a:headEnd type="none" w="med" len="med"/>
                <a:tailEnd type="triangle"/>
              </a:ln>
              <a:effectLst/>
            </p:spPr>
          </p:cxnSp>
          <p:sp>
            <p:nvSpPr>
              <p:cNvPr id="44" name="テキスト ボックス 43"/>
              <p:cNvSpPr txBox="1"/>
              <p:nvPr/>
            </p:nvSpPr>
            <p:spPr>
              <a:xfrm>
                <a:off x="2555901" y="5672447"/>
                <a:ext cx="1095172" cy="276999"/>
              </a:xfrm>
              <a:prstGeom prst="rect">
                <a:avLst/>
              </a:prstGeom>
              <a:noFill/>
            </p:spPr>
            <p:txBody>
              <a:bodyPr wrap="none" rtlCol="0">
                <a:spAutoFit/>
              </a:bodyPr>
              <a:lstStyle/>
              <a:p>
                <a:r>
                  <a:rPr lang="en-US" altLang="ja-JP" sz="1200" dirty="0"/>
                  <a:t>Coordinator</a:t>
                </a:r>
                <a:endParaRPr lang="ja-JP" altLang="en-US" sz="1800" dirty="0"/>
              </a:p>
            </p:txBody>
          </p:sp>
          <p:sp>
            <p:nvSpPr>
              <p:cNvPr id="46" name="テキスト ボックス 45"/>
              <p:cNvSpPr txBox="1"/>
              <p:nvPr/>
            </p:nvSpPr>
            <p:spPr>
              <a:xfrm>
                <a:off x="5544016" y="4047455"/>
                <a:ext cx="1070742" cy="954107"/>
              </a:xfrm>
              <a:prstGeom prst="rect">
                <a:avLst/>
              </a:prstGeom>
              <a:noFill/>
            </p:spPr>
            <p:txBody>
              <a:bodyPr wrap="none" rtlCol="0">
                <a:spAutoFit/>
              </a:bodyPr>
              <a:lstStyle/>
              <a:p>
                <a:r>
                  <a:rPr kumimoji="1" lang="en-US" altLang="ja-JP" sz="1400" b="1" dirty="0"/>
                  <a:t>4G, 5G, 6G</a:t>
                </a:r>
              </a:p>
              <a:p>
                <a:r>
                  <a:rPr kumimoji="1" lang="en-US" altLang="ja-JP" sz="1400" b="1" dirty="0"/>
                  <a:t>Cellular</a:t>
                </a:r>
              </a:p>
              <a:p>
                <a:r>
                  <a:rPr kumimoji="1" lang="en-US" altLang="ja-JP" sz="1400" b="1" dirty="0"/>
                  <a:t>Wi-Fi</a:t>
                </a:r>
                <a:endParaRPr lang="en-US" altLang="ja-JP" sz="1400" b="1" dirty="0"/>
              </a:p>
              <a:p>
                <a:r>
                  <a:rPr kumimoji="1" lang="en-US" altLang="ja-JP" sz="1400" b="1" dirty="0"/>
                  <a:t>WiMAX etc.</a:t>
                </a:r>
                <a:endParaRPr kumimoji="1" lang="ja-JP" altLang="en-US" sz="1400" b="1" dirty="0"/>
              </a:p>
            </p:txBody>
          </p:sp>
          <p:sp>
            <p:nvSpPr>
              <p:cNvPr id="47" name="円/楕円 46"/>
              <p:cNvSpPr/>
              <p:nvPr/>
            </p:nvSpPr>
            <p:spPr bwMode="auto">
              <a:xfrm>
                <a:off x="32367" y="1665855"/>
                <a:ext cx="3344536" cy="2356028"/>
              </a:xfrm>
              <a:prstGeom prst="ellipse">
                <a:avLst/>
              </a:prstGeom>
              <a:noFill/>
              <a:ln w="3492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48" name="テキスト ボックス 47"/>
              <p:cNvSpPr txBox="1"/>
              <p:nvPr/>
            </p:nvSpPr>
            <p:spPr>
              <a:xfrm>
                <a:off x="894190" y="2325355"/>
                <a:ext cx="1686601" cy="577081"/>
              </a:xfrm>
              <a:prstGeom prst="rect">
                <a:avLst/>
              </a:prstGeom>
              <a:noFill/>
            </p:spPr>
            <p:txBody>
              <a:bodyPr wrap="square" rtlCol="0">
                <a:spAutoFit/>
              </a:bodyPr>
              <a:lstStyle/>
              <a:p>
                <a:r>
                  <a:rPr kumimoji="1" lang="en-US" altLang="ja-JP" sz="1050" b="1" dirty="0">
                    <a:solidFill>
                      <a:srgbClr val="FF0000"/>
                    </a:solidFill>
                  </a:rPr>
                  <a:t>Individual Wireless Connection for each a sensor</a:t>
                </a:r>
                <a:endParaRPr kumimoji="1" lang="ja-JP" altLang="en-US" sz="1050" b="1" dirty="0">
                  <a:solidFill>
                    <a:srgbClr val="FF0000"/>
                  </a:solidFill>
                </a:endParaRPr>
              </a:p>
            </p:txBody>
          </p:sp>
          <p:sp>
            <p:nvSpPr>
              <p:cNvPr id="49" name="テキスト ボックス 48"/>
              <p:cNvSpPr txBox="1"/>
              <p:nvPr/>
            </p:nvSpPr>
            <p:spPr>
              <a:xfrm rot="951652">
                <a:off x="1269916" y="2075422"/>
                <a:ext cx="898003" cy="276999"/>
              </a:xfrm>
              <a:prstGeom prst="rect">
                <a:avLst/>
              </a:prstGeom>
              <a:noFill/>
            </p:spPr>
            <p:txBody>
              <a:bodyPr wrap="none" rtlCol="0">
                <a:spAutoFit/>
              </a:bodyPr>
              <a:lstStyle/>
              <a:p>
                <a:r>
                  <a:rPr kumimoji="1" lang="en-US" altLang="ja-JP" sz="1200" b="1" dirty="0">
                    <a:solidFill>
                      <a:srgbClr val="0000CC"/>
                    </a:solidFill>
                  </a:rPr>
                  <a:t>Bluetooth</a:t>
                </a:r>
                <a:endParaRPr kumimoji="1" lang="ja-JP" altLang="en-US" sz="1200" b="1" dirty="0">
                  <a:solidFill>
                    <a:srgbClr val="0000CC"/>
                  </a:solidFill>
                </a:endParaRPr>
              </a:p>
            </p:txBody>
          </p:sp>
          <p:sp>
            <p:nvSpPr>
              <p:cNvPr id="50" name="テキスト ボックス 49"/>
              <p:cNvSpPr txBox="1"/>
              <p:nvPr/>
            </p:nvSpPr>
            <p:spPr>
              <a:xfrm rot="419498">
                <a:off x="1492591" y="4881524"/>
                <a:ext cx="633443" cy="276999"/>
              </a:xfrm>
              <a:prstGeom prst="rect">
                <a:avLst/>
              </a:prstGeom>
              <a:noFill/>
            </p:spPr>
            <p:txBody>
              <a:bodyPr wrap="none" rtlCol="0">
                <a:spAutoFit/>
              </a:bodyPr>
              <a:lstStyle/>
              <a:p>
                <a:r>
                  <a:rPr kumimoji="1" lang="en-US" altLang="ja-JP" sz="1200" b="1" dirty="0">
                    <a:solidFill>
                      <a:srgbClr val="0000CC"/>
                    </a:solidFill>
                  </a:rPr>
                  <a:t>BT, BLE</a:t>
                </a:r>
                <a:endParaRPr kumimoji="1" lang="ja-JP" altLang="en-US" sz="1200" b="1" dirty="0">
                  <a:solidFill>
                    <a:srgbClr val="0000CC"/>
                  </a:solidFill>
                </a:endParaRPr>
              </a:p>
            </p:txBody>
          </p:sp>
          <p:sp>
            <p:nvSpPr>
              <p:cNvPr id="51" name="テキスト ボックス 50"/>
              <p:cNvSpPr txBox="1"/>
              <p:nvPr/>
            </p:nvSpPr>
            <p:spPr>
              <a:xfrm rot="20837245">
                <a:off x="1330413" y="5240591"/>
                <a:ext cx="968470" cy="276999"/>
              </a:xfrm>
              <a:prstGeom prst="rect">
                <a:avLst/>
              </a:prstGeom>
              <a:noFill/>
            </p:spPr>
            <p:txBody>
              <a:bodyPr wrap="none" rtlCol="0">
                <a:spAutoFit/>
              </a:bodyPr>
              <a:lstStyle/>
              <a:p>
                <a:r>
                  <a:rPr kumimoji="1" lang="en-US" altLang="ja-JP" sz="1200" b="1" dirty="0">
                    <a:solidFill>
                      <a:srgbClr val="0000CC"/>
                    </a:solidFill>
                  </a:rPr>
                  <a:t>BLE, BT, USB</a:t>
                </a:r>
                <a:endParaRPr kumimoji="1" lang="ja-JP" altLang="en-US" sz="1200" b="1" dirty="0">
                  <a:solidFill>
                    <a:srgbClr val="0000CC"/>
                  </a:solidFill>
                </a:endParaRPr>
              </a:p>
            </p:txBody>
          </p:sp>
          <p:sp>
            <p:nvSpPr>
              <p:cNvPr id="52" name="テキスト ボックス 51"/>
              <p:cNvSpPr txBox="1"/>
              <p:nvPr/>
            </p:nvSpPr>
            <p:spPr>
              <a:xfrm rot="20837245">
                <a:off x="1382340" y="2676572"/>
                <a:ext cx="425116" cy="276999"/>
              </a:xfrm>
              <a:prstGeom prst="rect">
                <a:avLst/>
              </a:prstGeom>
              <a:noFill/>
            </p:spPr>
            <p:txBody>
              <a:bodyPr wrap="none" rtlCol="0">
                <a:spAutoFit/>
              </a:bodyPr>
              <a:lstStyle/>
              <a:p>
                <a:r>
                  <a:rPr kumimoji="1" lang="en-US" altLang="ja-JP" sz="1200" b="1" dirty="0">
                    <a:solidFill>
                      <a:srgbClr val="0000CC"/>
                    </a:solidFill>
                  </a:rPr>
                  <a:t>BLE</a:t>
                </a:r>
                <a:endParaRPr kumimoji="1" lang="ja-JP" altLang="en-US" sz="1200" b="1" dirty="0">
                  <a:solidFill>
                    <a:srgbClr val="0000CC"/>
                  </a:solidFill>
                </a:endParaRPr>
              </a:p>
            </p:txBody>
          </p:sp>
          <p:sp>
            <p:nvSpPr>
              <p:cNvPr id="53" name="テキスト ボックス 52"/>
              <p:cNvSpPr txBox="1"/>
              <p:nvPr/>
            </p:nvSpPr>
            <p:spPr>
              <a:xfrm rot="20381172">
                <a:off x="1619864" y="5761267"/>
                <a:ext cx="511679" cy="276999"/>
              </a:xfrm>
              <a:prstGeom prst="rect">
                <a:avLst/>
              </a:prstGeom>
              <a:noFill/>
            </p:spPr>
            <p:txBody>
              <a:bodyPr wrap="none" rtlCol="0">
                <a:spAutoFit/>
              </a:bodyPr>
              <a:lstStyle/>
              <a:p>
                <a:r>
                  <a:rPr kumimoji="1" lang="en-US" altLang="ja-JP" sz="1200" b="1" dirty="0">
                    <a:solidFill>
                      <a:srgbClr val="0000CC"/>
                    </a:solidFill>
                  </a:rPr>
                  <a:t>UWB</a:t>
                </a:r>
                <a:endParaRPr kumimoji="1" lang="ja-JP" altLang="en-US" sz="1200" b="1" dirty="0">
                  <a:solidFill>
                    <a:srgbClr val="0000CC"/>
                  </a:solidFill>
                </a:endParaRPr>
              </a:p>
            </p:txBody>
          </p:sp>
          <p:sp>
            <p:nvSpPr>
              <p:cNvPr id="54" name="テキスト ボックス 53"/>
              <p:cNvSpPr txBox="1"/>
              <p:nvPr/>
            </p:nvSpPr>
            <p:spPr>
              <a:xfrm rot="19442749">
                <a:off x="1495212" y="3237418"/>
                <a:ext cx="521297" cy="276999"/>
              </a:xfrm>
              <a:prstGeom prst="rect">
                <a:avLst/>
              </a:prstGeom>
              <a:noFill/>
            </p:spPr>
            <p:txBody>
              <a:bodyPr wrap="none" rtlCol="0">
                <a:spAutoFit/>
              </a:bodyPr>
              <a:lstStyle/>
              <a:p>
                <a:r>
                  <a:rPr kumimoji="1" lang="en-US" altLang="ja-JP" sz="1200" b="1" dirty="0">
                    <a:solidFill>
                      <a:srgbClr val="0000CC"/>
                    </a:solidFill>
                  </a:rPr>
                  <a:t>UWB</a:t>
                </a:r>
                <a:endParaRPr kumimoji="1" lang="ja-JP" altLang="en-US" sz="1200" b="1" dirty="0">
                  <a:solidFill>
                    <a:srgbClr val="0000CC"/>
                  </a:solidFill>
                </a:endParaRPr>
              </a:p>
            </p:txBody>
          </p:sp>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1872" y="4923177"/>
                <a:ext cx="1044983" cy="863963"/>
              </a:xfrm>
              <a:prstGeom prst="rect">
                <a:avLst/>
              </a:prstGeom>
            </p:spPr>
          </p:pic>
          <p:sp>
            <p:nvSpPr>
              <p:cNvPr id="10" name="右矢印 9"/>
              <p:cNvSpPr/>
              <p:nvPr/>
            </p:nvSpPr>
            <p:spPr bwMode="auto">
              <a:xfrm>
                <a:off x="4932040" y="2614943"/>
                <a:ext cx="348375" cy="24680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37" name="右矢印 36"/>
              <p:cNvSpPr/>
              <p:nvPr/>
            </p:nvSpPr>
            <p:spPr bwMode="auto">
              <a:xfrm>
                <a:off x="4932040" y="3844301"/>
                <a:ext cx="348375" cy="24680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38" name="右矢印 37"/>
              <p:cNvSpPr/>
              <p:nvPr/>
            </p:nvSpPr>
            <p:spPr bwMode="auto">
              <a:xfrm>
                <a:off x="5004048" y="5243235"/>
                <a:ext cx="348375" cy="24680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39" name="右矢印 38"/>
              <p:cNvSpPr/>
              <p:nvPr/>
            </p:nvSpPr>
            <p:spPr bwMode="auto">
              <a:xfrm rot="19800000">
                <a:off x="3674261" y="4507673"/>
                <a:ext cx="348375" cy="24680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11" name="テキスト ボックス 10"/>
              <p:cNvSpPr txBox="1"/>
              <p:nvPr/>
            </p:nvSpPr>
            <p:spPr>
              <a:xfrm>
                <a:off x="5508104" y="3284984"/>
                <a:ext cx="1016304" cy="557204"/>
              </a:xfrm>
              <a:prstGeom prst="rect">
                <a:avLst/>
              </a:prstGeom>
              <a:noFill/>
            </p:spPr>
            <p:txBody>
              <a:bodyPr wrap="none" rtlCol="0">
                <a:spAutoFit/>
              </a:bodyPr>
              <a:lstStyle/>
              <a:p>
                <a:pPr>
                  <a:lnSpc>
                    <a:spcPts val="1800"/>
                  </a:lnSpc>
                </a:pPr>
                <a:r>
                  <a:rPr kumimoji="1" lang="en-US" altLang="ja-JP" b="1" dirty="0"/>
                  <a:t>Cloud </a:t>
                </a:r>
              </a:p>
              <a:p>
                <a:pPr>
                  <a:lnSpc>
                    <a:spcPts val="1800"/>
                  </a:lnSpc>
                </a:pPr>
                <a:r>
                  <a:rPr kumimoji="1" lang="en-US" altLang="ja-JP" b="1" dirty="0"/>
                  <a:t>Network</a:t>
                </a:r>
                <a:endParaRPr kumimoji="1" lang="ja-JP" altLang="en-US" b="1" dirty="0"/>
              </a:p>
            </p:txBody>
          </p:sp>
          <p:sp>
            <p:nvSpPr>
              <p:cNvPr id="40" name="右矢印 39"/>
              <p:cNvSpPr/>
              <p:nvPr/>
            </p:nvSpPr>
            <p:spPr bwMode="auto">
              <a:xfrm rot="1800000" flipV="1">
                <a:off x="3598624" y="2491449"/>
                <a:ext cx="348375" cy="24680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59" name="テキスト ボックス 58"/>
              <p:cNvSpPr txBox="1"/>
              <p:nvPr/>
            </p:nvSpPr>
            <p:spPr>
              <a:xfrm>
                <a:off x="3312297" y="3547592"/>
                <a:ext cx="450764" cy="276999"/>
              </a:xfrm>
              <a:prstGeom prst="rect">
                <a:avLst/>
              </a:prstGeom>
              <a:noFill/>
            </p:spPr>
            <p:txBody>
              <a:bodyPr wrap="none" rtlCol="0">
                <a:spAutoFit/>
              </a:bodyPr>
              <a:lstStyle/>
              <a:p>
                <a:r>
                  <a:rPr lang="en-US" altLang="ja-JP" sz="1200" dirty="0"/>
                  <a:t>USB</a:t>
                </a:r>
                <a:endParaRPr lang="ja-JP" altLang="en-US" sz="1800" dirty="0"/>
              </a:p>
            </p:txBody>
          </p:sp>
          <p:sp>
            <p:nvSpPr>
              <p:cNvPr id="43" name="テキスト ボックス 42"/>
              <p:cNvSpPr txBox="1"/>
              <p:nvPr/>
            </p:nvSpPr>
            <p:spPr>
              <a:xfrm>
                <a:off x="2453588" y="3032956"/>
                <a:ext cx="1095172" cy="276999"/>
              </a:xfrm>
              <a:prstGeom prst="rect">
                <a:avLst/>
              </a:prstGeom>
              <a:noFill/>
            </p:spPr>
            <p:txBody>
              <a:bodyPr wrap="none" rtlCol="0">
                <a:spAutoFit/>
              </a:bodyPr>
              <a:lstStyle/>
              <a:p>
                <a:r>
                  <a:rPr lang="en-US" altLang="ja-JP" sz="1200" dirty="0"/>
                  <a:t>Coordinator</a:t>
                </a:r>
                <a:endParaRPr lang="ja-JP" altLang="en-US" sz="1800" dirty="0"/>
              </a:p>
            </p:txBody>
          </p:sp>
          <p:sp>
            <p:nvSpPr>
              <p:cNvPr id="61" name="テキスト ボックス 60"/>
              <p:cNvSpPr txBox="1"/>
              <p:nvPr/>
            </p:nvSpPr>
            <p:spPr>
              <a:xfrm>
                <a:off x="3955734" y="3046991"/>
                <a:ext cx="851515" cy="276999"/>
              </a:xfrm>
              <a:prstGeom prst="rect">
                <a:avLst/>
              </a:prstGeom>
              <a:noFill/>
            </p:spPr>
            <p:txBody>
              <a:bodyPr wrap="none" rtlCol="0">
                <a:spAutoFit/>
              </a:bodyPr>
              <a:lstStyle/>
              <a:p>
                <a:r>
                  <a:rPr lang="en-US" altLang="ja-JP" sz="1200" dirty="0"/>
                  <a:t>Windows</a:t>
                </a:r>
                <a:endParaRPr lang="ja-JP" altLang="en-US" sz="1800" dirty="0"/>
              </a:p>
            </p:txBody>
          </p:sp>
          <p:sp>
            <p:nvSpPr>
              <p:cNvPr id="62" name="テキスト ボックス 61"/>
              <p:cNvSpPr txBox="1"/>
              <p:nvPr/>
            </p:nvSpPr>
            <p:spPr>
              <a:xfrm>
                <a:off x="4051165" y="4246156"/>
                <a:ext cx="782587" cy="276999"/>
              </a:xfrm>
              <a:prstGeom prst="rect">
                <a:avLst/>
              </a:prstGeom>
              <a:noFill/>
            </p:spPr>
            <p:txBody>
              <a:bodyPr wrap="none" rtlCol="0">
                <a:spAutoFit/>
              </a:bodyPr>
              <a:lstStyle/>
              <a:p>
                <a:r>
                  <a:rPr lang="en-US" altLang="ja-JP" sz="1200" dirty="0"/>
                  <a:t>Android</a:t>
                </a:r>
                <a:endParaRPr lang="ja-JP" altLang="en-US" sz="1800" dirty="0"/>
              </a:p>
            </p:txBody>
          </p:sp>
          <p:sp>
            <p:nvSpPr>
              <p:cNvPr id="63" name="テキスト ボックス 62"/>
              <p:cNvSpPr txBox="1"/>
              <p:nvPr/>
            </p:nvSpPr>
            <p:spPr>
              <a:xfrm>
                <a:off x="4274121" y="5819299"/>
                <a:ext cx="425116" cy="276999"/>
              </a:xfrm>
              <a:prstGeom prst="rect">
                <a:avLst/>
              </a:prstGeom>
              <a:noFill/>
            </p:spPr>
            <p:txBody>
              <a:bodyPr wrap="none" rtlCol="0">
                <a:spAutoFit/>
              </a:bodyPr>
              <a:lstStyle/>
              <a:p>
                <a:r>
                  <a:rPr lang="en-US" altLang="ja-JP" sz="1200" dirty="0"/>
                  <a:t>iOS</a:t>
                </a:r>
                <a:endParaRPr lang="ja-JP" altLang="en-US" sz="1800" dirty="0"/>
              </a:p>
            </p:txBody>
          </p:sp>
          <p:sp>
            <p:nvSpPr>
              <p:cNvPr id="57" name="テキスト ボックス 56"/>
              <p:cNvSpPr txBox="1"/>
              <p:nvPr/>
            </p:nvSpPr>
            <p:spPr>
              <a:xfrm>
                <a:off x="3042969" y="6167203"/>
                <a:ext cx="3291286" cy="276999"/>
              </a:xfrm>
              <a:prstGeom prst="rect">
                <a:avLst/>
              </a:prstGeom>
              <a:noFill/>
            </p:spPr>
            <p:txBody>
              <a:bodyPr wrap="none" rtlCol="0">
                <a:spAutoFit/>
              </a:bodyPr>
              <a:lstStyle/>
              <a:p>
                <a:r>
                  <a:rPr lang="en-US" altLang="ja-JP" sz="1200" dirty="0"/>
                  <a:t>※Coordinator in figure is just an image.</a:t>
                </a:r>
                <a:endParaRPr lang="ja-JP" altLang="en-US" sz="1800" dirty="0"/>
              </a:p>
            </p:txBody>
          </p:sp>
          <p:sp>
            <p:nvSpPr>
              <p:cNvPr id="69" name="雲 68"/>
              <p:cNvSpPr/>
              <p:nvPr/>
            </p:nvSpPr>
            <p:spPr bwMode="auto">
              <a:xfrm rot="16200000">
                <a:off x="4089246" y="3366628"/>
                <a:ext cx="3785485" cy="1235801"/>
              </a:xfrm>
              <a:prstGeom prst="cloud">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pic>
            <p:nvPicPr>
              <p:cNvPr id="70" name="Picture 8" descr="C:\ClipArt\B_t_3\BesTool\clipart\富士通関連\シスラボ"/>
              <p:cNvPicPr>
                <a:picLocks noChangeAspect="1" noChangeArrowheads="1"/>
              </p:cNvPicPr>
              <p:nvPr/>
            </p:nvPicPr>
            <p:blipFill>
              <a:blip r:embed="rId6" cstate="print"/>
              <a:srcRect/>
              <a:stretch>
                <a:fillRect/>
              </a:stretch>
            </p:blipFill>
            <p:spPr bwMode="auto">
              <a:xfrm>
                <a:off x="7783179" y="1245632"/>
                <a:ext cx="1140435" cy="743208"/>
              </a:xfrm>
              <a:prstGeom prst="rect">
                <a:avLst/>
              </a:prstGeom>
              <a:noFill/>
              <a:ln w="9525">
                <a:noFill/>
                <a:miter lim="800000"/>
                <a:headEnd/>
                <a:tailEnd/>
              </a:ln>
              <a:effectLst>
                <a:outerShdw dist="35921" dir="2700000" algn="ctr" rotWithShape="0">
                  <a:srgbClr val="808080">
                    <a:alpha val="50000"/>
                  </a:srgbClr>
                </a:outerShdw>
              </a:effectLst>
            </p:spPr>
          </p:pic>
          <p:grpSp>
            <p:nvGrpSpPr>
              <p:cNvPr id="71" name="グループ化 70"/>
              <p:cNvGrpSpPr>
                <a:grpSpLocks/>
              </p:cNvGrpSpPr>
              <p:nvPr/>
            </p:nvGrpSpPr>
            <p:grpSpPr bwMode="auto">
              <a:xfrm>
                <a:off x="7472352" y="1356969"/>
                <a:ext cx="663589" cy="620156"/>
                <a:chOff x="4129652" y="3830499"/>
                <a:chExt cx="892124" cy="838610"/>
              </a:xfrm>
            </p:grpSpPr>
            <p:sp>
              <p:nvSpPr>
                <p:cNvPr id="72" name="フローチャート : 磁気ディスク 71"/>
                <p:cNvSpPr/>
                <p:nvPr/>
              </p:nvSpPr>
              <p:spPr bwMode="auto">
                <a:xfrm>
                  <a:off x="4129652" y="3830499"/>
                  <a:ext cx="892124" cy="838610"/>
                </a:xfrm>
                <a:prstGeom prst="flowChartMagneticDisk">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path path="circle">
                    <a:fillToRect r="100000" b="100000"/>
                  </a:path>
                  <a:tileRect l="-100000" t="-100000"/>
                </a:gradFill>
                <a:ln w="12700" cap="flat" cmpd="sng" algn="ctr">
                  <a:solidFill>
                    <a:schemeClr val="accent3"/>
                  </a:solidFill>
                  <a:prstDash val="solid"/>
                  <a:round/>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lstStyle/>
                <a:p>
                  <a:pPr fontAlgn="base">
                    <a:spcBef>
                      <a:spcPct val="0"/>
                    </a:spcBef>
                    <a:spcAft>
                      <a:spcPct val="0"/>
                    </a:spcAft>
                    <a:defRPr/>
                  </a:pPr>
                  <a:endParaRPr lang="ja-JP" altLang="en-US" sz="1200" b="1" i="1" dirty="0">
                    <a:solidFill>
                      <a:srgbClr val="FF0066"/>
                    </a:solidFill>
                    <a:effectLst>
                      <a:outerShdw blurRad="38100" dist="38100" dir="2700000" algn="tl">
                        <a:srgbClr val="C0C0C0"/>
                      </a:outerShdw>
                    </a:effectLst>
                    <a:latin typeface="HGP創英角ｺﾞｼｯｸUB" pitchFamily="50" charset="-128"/>
                    <a:ea typeface="HGP創英角ｺﾞｼｯｸUB" pitchFamily="50" charset="-128"/>
                  </a:endParaRPr>
                </a:p>
              </p:txBody>
            </p:sp>
            <p:sp>
              <p:nvSpPr>
                <p:cNvPr id="73" name="Text Box 73"/>
                <p:cNvSpPr txBox="1">
                  <a:spLocks noChangeArrowheads="1"/>
                </p:cNvSpPr>
                <p:nvPr/>
              </p:nvSpPr>
              <p:spPr bwMode="auto">
                <a:xfrm>
                  <a:off x="4200265" y="4020308"/>
                  <a:ext cx="821511" cy="62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i="1">
                      <a:solidFill>
                        <a:schemeClr val="bg2"/>
                      </a:solidFill>
                      <a:latin typeface="ＭＳ Ｐゴシック" pitchFamily="50" charset="-128"/>
                      <a:ea typeface="ＭＳ Ｐゴシック" pitchFamily="50" charset="-128"/>
                    </a:defRPr>
                  </a:lvl1pPr>
                  <a:lvl2pPr marL="742950" indent="-285750" eaLnBrk="0" hangingPunct="0">
                    <a:defRPr kumimoji="1" b="1" i="1">
                      <a:solidFill>
                        <a:schemeClr val="bg2"/>
                      </a:solidFill>
                      <a:latin typeface="ＭＳ Ｐゴシック" pitchFamily="50" charset="-128"/>
                      <a:ea typeface="ＭＳ Ｐゴシック" pitchFamily="50" charset="-128"/>
                    </a:defRPr>
                  </a:lvl2pPr>
                  <a:lvl3pPr marL="1143000" indent="-228600" eaLnBrk="0" hangingPunct="0">
                    <a:defRPr kumimoji="1" b="1" i="1">
                      <a:solidFill>
                        <a:schemeClr val="bg2"/>
                      </a:solidFill>
                      <a:latin typeface="ＭＳ Ｐゴシック" pitchFamily="50" charset="-128"/>
                      <a:ea typeface="ＭＳ Ｐゴシック" pitchFamily="50" charset="-128"/>
                    </a:defRPr>
                  </a:lvl3pPr>
                  <a:lvl4pPr marL="1600200" indent="-228600" eaLnBrk="0" hangingPunct="0">
                    <a:defRPr kumimoji="1" b="1" i="1">
                      <a:solidFill>
                        <a:schemeClr val="bg2"/>
                      </a:solidFill>
                      <a:latin typeface="ＭＳ Ｐゴシック" pitchFamily="50" charset="-128"/>
                      <a:ea typeface="ＭＳ Ｐゴシック" pitchFamily="50" charset="-128"/>
                    </a:defRPr>
                  </a:lvl4pPr>
                  <a:lvl5pPr marL="2057400" indent="-228600" eaLnBrk="0" hangingPunct="0">
                    <a:defRPr kumimoji="1" b="1" i="1">
                      <a:solidFill>
                        <a:schemeClr val="bg2"/>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9pPr>
                </a:lstStyle>
                <a:p>
                  <a:pPr eaLnBrk="1" fontAlgn="base" hangingPunct="1">
                    <a:spcBef>
                      <a:spcPct val="0"/>
                    </a:spcBef>
                    <a:spcAft>
                      <a:spcPct val="0"/>
                    </a:spcAft>
                  </a:pPr>
                  <a:r>
                    <a:rPr lang="en-US" altLang="ja-JP" sz="1200" dirty="0">
                      <a:solidFill>
                        <a:srgbClr val="1F3F53"/>
                      </a:solidFill>
                      <a:latin typeface="HGP創英角ｺﾞｼｯｸUB" pitchFamily="50" charset="-128"/>
                      <a:ea typeface="HGP創英角ｺﾞｼｯｸUB" pitchFamily="50" charset="-128"/>
                    </a:rPr>
                    <a:t>Data </a:t>
                  </a:r>
                </a:p>
                <a:p>
                  <a:pPr eaLnBrk="1" fontAlgn="base" hangingPunct="1">
                    <a:spcBef>
                      <a:spcPct val="0"/>
                    </a:spcBef>
                    <a:spcAft>
                      <a:spcPct val="0"/>
                    </a:spcAft>
                  </a:pPr>
                  <a:r>
                    <a:rPr lang="en-US" altLang="ja-JP" sz="1200" dirty="0">
                      <a:solidFill>
                        <a:srgbClr val="1F3F53"/>
                      </a:solidFill>
                      <a:latin typeface="HGP創英角ｺﾞｼｯｸUB" pitchFamily="50" charset="-128"/>
                      <a:ea typeface="HGP創英角ｺﾞｼｯｸUB" pitchFamily="50" charset="-128"/>
                    </a:rPr>
                    <a:t>Mining</a:t>
                  </a:r>
                </a:p>
              </p:txBody>
            </p:sp>
          </p:grpSp>
          <p:sp>
            <p:nvSpPr>
              <p:cNvPr id="74" name="台形 73"/>
              <p:cNvSpPr/>
              <p:nvPr/>
            </p:nvSpPr>
            <p:spPr bwMode="auto">
              <a:xfrm rot="15140965">
                <a:off x="8219881" y="1098252"/>
                <a:ext cx="71453" cy="156060"/>
              </a:xfrm>
              <a:prstGeom prst="trapezoid">
                <a:avLst>
                  <a:gd name="adj" fmla="val 21138"/>
                </a:avLst>
              </a:prstGeom>
              <a:solidFill>
                <a:schemeClr val="bg1">
                  <a:lumMod val="75000"/>
                </a:schemeClr>
              </a:solidFill>
              <a:ln w="12700" cap="flat" cmpd="sng" algn="ctr">
                <a:noFill/>
                <a:prstDash val="solid"/>
                <a:round/>
                <a:headEnd type="none" w="med" len="med"/>
                <a:tailEnd type="none" w="med" len="med"/>
              </a:ln>
              <a:effectLst/>
            </p:spPr>
            <p:txBody>
              <a:bodyPr wrap="none" anchor="ctr"/>
              <a:lstStyle/>
              <a:p>
                <a:pPr fontAlgn="base">
                  <a:spcBef>
                    <a:spcPct val="0"/>
                  </a:spcBef>
                  <a:spcAft>
                    <a:spcPct val="0"/>
                  </a:spcAft>
                  <a:defRPr/>
                </a:pPr>
                <a:endParaRPr lang="ja-JP" altLang="en-US" sz="1400" b="1" i="1" dirty="0">
                  <a:solidFill>
                    <a:srgbClr val="F2F2F2"/>
                  </a:solidFill>
                  <a:latin typeface="HGP創英角ｺﾞｼｯｸUB" pitchFamily="50" charset="-128"/>
                  <a:ea typeface="HGP創英角ｺﾞｼｯｸUB" pitchFamily="50" charset="-128"/>
                </a:endParaRPr>
              </a:p>
            </p:txBody>
          </p:sp>
          <p:sp>
            <p:nvSpPr>
              <p:cNvPr id="75" name="Text Box 59"/>
              <p:cNvSpPr txBox="1">
                <a:spLocks noChangeArrowheads="1"/>
              </p:cNvSpPr>
              <p:nvPr/>
            </p:nvSpPr>
            <p:spPr bwMode="auto">
              <a:xfrm>
                <a:off x="6959929" y="2454935"/>
                <a:ext cx="1973991" cy="461665"/>
              </a:xfrm>
              <a:prstGeom prst="rect">
                <a:avLst/>
              </a:prstGeom>
              <a:solidFill>
                <a:srgbClr val="FFFFFF"/>
              </a:solidFill>
              <a:ln w="9525" algn="ctr">
                <a:noFill/>
                <a:miter lim="800000"/>
                <a:headEnd/>
                <a:tailEnd/>
              </a:ln>
              <a:effectLst>
                <a:outerShdw dist="38100" dir="5400000" algn="t" rotWithShape="0">
                  <a:srgbClr val="000000">
                    <a:alpha val="39999"/>
                  </a:srgbClr>
                </a:outerShdw>
              </a:effectLst>
            </p:spPr>
            <p:txBody>
              <a:bodyPr wrap="square">
                <a:spAutoFit/>
              </a:bodyPr>
              <a:lstStyle/>
              <a:p>
                <a:pPr fontAlgn="base">
                  <a:spcBef>
                    <a:spcPct val="0"/>
                  </a:spcBef>
                  <a:spcAft>
                    <a:spcPct val="0"/>
                  </a:spcAft>
                  <a:defRPr/>
                </a:pPr>
                <a:r>
                  <a:rPr lang="da-DK" altLang="ja-JP" sz="1200" i="1" dirty="0">
                    <a:solidFill>
                      <a:srgbClr val="CC0000"/>
                    </a:solidFill>
                    <a:latin typeface="Arial" panose="020B0604020202020204" pitchFamily="34" charset="0"/>
                    <a:ea typeface="HGP創英角ｺﾞｼｯｸUB" pitchFamily="50" charset="-128"/>
                    <a:cs typeface="Arial" panose="020B0604020202020204" pitchFamily="34" charset="0"/>
                  </a:rPr>
                  <a:t>Cloud Server/Data Center System  Operation</a:t>
                </a:r>
              </a:p>
            </p:txBody>
          </p:sp>
          <p:sp>
            <p:nvSpPr>
              <p:cNvPr id="76" name="Text Box 59"/>
              <p:cNvSpPr txBox="1">
                <a:spLocks noChangeArrowheads="1"/>
              </p:cNvSpPr>
              <p:nvPr/>
            </p:nvSpPr>
            <p:spPr bwMode="auto">
              <a:xfrm>
                <a:off x="6643492" y="1953794"/>
                <a:ext cx="253099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i="1">
                    <a:solidFill>
                      <a:schemeClr val="bg2"/>
                    </a:solidFill>
                    <a:latin typeface="ＭＳ Ｐゴシック" pitchFamily="50" charset="-128"/>
                    <a:ea typeface="ＭＳ Ｐゴシック" pitchFamily="50" charset="-128"/>
                  </a:defRPr>
                </a:lvl1pPr>
                <a:lvl2pPr marL="742950" indent="-285750" eaLnBrk="0" hangingPunct="0">
                  <a:defRPr kumimoji="1" b="1" i="1">
                    <a:solidFill>
                      <a:schemeClr val="bg2"/>
                    </a:solidFill>
                    <a:latin typeface="ＭＳ Ｐゴシック" pitchFamily="50" charset="-128"/>
                    <a:ea typeface="ＭＳ Ｐゴシック" pitchFamily="50" charset="-128"/>
                  </a:defRPr>
                </a:lvl2pPr>
                <a:lvl3pPr marL="1143000" indent="-228600" eaLnBrk="0" hangingPunct="0">
                  <a:defRPr kumimoji="1" b="1" i="1">
                    <a:solidFill>
                      <a:schemeClr val="bg2"/>
                    </a:solidFill>
                    <a:latin typeface="ＭＳ Ｐゴシック" pitchFamily="50" charset="-128"/>
                    <a:ea typeface="ＭＳ Ｐゴシック" pitchFamily="50" charset="-128"/>
                  </a:defRPr>
                </a:lvl3pPr>
                <a:lvl4pPr marL="1600200" indent="-228600" eaLnBrk="0" hangingPunct="0">
                  <a:defRPr kumimoji="1" b="1" i="1">
                    <a:solidFill>
                      <a:schemeClr val="bg2"/>
                    </a:solidFill>
                    <a:latin typeface="ＭＳ Ｐゴシック" pitchFamily="50" charset="-128"/>
                    <a:ea typeface="ＭＳ Ｐゴシック" pitchFamily="50" charset="-128"/>
                  </a:defRPr>
                </a:lvl4pPr>
                <a:lvl5pPr marL="2057400" indent="-228600" eaLnBrk="0" hangingPunct="0">
                  <a:defRPr kumimoji="1" b="1" i="1">
                    <a:solidFill>
                      <a:schemeClr val="bg2"/>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9pPr>
              </a:lstStyle>
              <a:p>
                <a:pPr algn="ctr" eaLnBrk="1" fontAlgn="base" hangingPunct="1">
                  <a:spcBef>
                    <a:spcPct val="0"/>
                  </a:spcBef>
                  <a:spcAft>
                    <a:spcPct val="0"/>
                  </a:spcAft>
                </a:pPr>
                <a:r>
                  <a:rPr lang="en-US" altLang="ja-JP" sz="1400" dirty="0">
                    <a:solidFill>
                      <a:srgbClr val="500000"/>
                    </a:solidFill>
                    <a:latin typeface="Arial" panose="020B0604020202020204" pitchFamily="34" charset="0"/>
                    <a:ea typeface="HGP創英角ｺﾞｼｯｸUB" pitchFamily="50" charset="-128"/>
                    <a:cs typeface="Arial" panose="020B0604020202020204" pitchFamily="34" charset="0"/>
                  </a:rPr>
                  <a:t>Network Operator</a:t>
                </a:r>
              </a:p>
              <a:p>
                <a:pPr algn="ctr" eaLnBrk="1" fontAlgn="base" hangingPunct="1">
                  <a:spcBef>
                    <a:spcPct val="0"/>
                  </a:spcBef>
                  <a:spcAft>
                    <a:spcPct val="0"/>
                  </a:spcAft>
                </a:pPr>
                <a:r>
                  <a:rPr lang="en-US" altLang="ja-JP" sz="1400" dirty="0">
                    <a:solidFill>
                      <a:srgbClr val="0000FF"/>
                    </a:solidFill>
                    <a:latin typeface="Arial" panose="020B0604020202020204" pitchFamily="34" charset="0"/>
                    <a:ea typeface="HGP創英角ｺﾞｼｯｸUB" pitchFamily="50" charset="-128"/>
                    <a:cs typeface="Arial" panose="020B0604020202020204" pitchFamily="34" charset="0"/>
                  </a:rPr>
                  <a:t>(NTT DoCoMo,etc.)</a:t>
                </a:r>
              </a:p>
              <a:p>
                <a:pPr algn="ctr" eaLnBrk="1" fontAlgn="base" hangingPunct="1">
                  <a:spcBef>
                    <a:spcPct val="0"/>
                  </a:spcBef>
                  <a:spcAft>
                    <a:spcPct val="0"/>
                  </a:spcAft>
                </a:pPr>
                <a:r>
                  <a:rPr lang="en-US" altLang="ja-JP" sz="1400" dirty="0">
                    <a:solidFill>
                      <a:srgbClr val="500000"/>
                    </a:solidFill>
                    <a:latin typeface="Arial" panose="020B0604020202020204" pitchFamily="34" charset="0"/>
                    <a:ea typeface="HGP創英角ｺﾞｼｯｸUB" pitchFamily="50" charset="-128"/>
                    <a:cs typeface="Arial" panose="020B0604020202020204" pitchFamily="34" charset="0"/>
                  </a:rPr>
                  <a:t> </a:t>
                </a:r>
              </a:p>
            </p:txBody>
          </p:sp>
          <p:pic>
            <p:nvPicPr>
              <p:cNvPr id="78" name="Picture 19" descr="\\Elmo\kozaki\くぼいさんへ\11-1　病院ほか\病院.gif"/>
              <p:cNvPicPr>
                <a:picLocks noChangeAspect="1" noChangeArrowheads="1"/>
              </p:cNvPicPr>
              <p:nvPr/>
            </p:nvPicPr>
            <p:blipFill>
              <a:blip r:embed="rId7" cstate="print"/>
              <a:srcRect/>
              <a:stretch>
                <a:fillRect/>
              </a:stretch>
            </p:blipFill>
            <p:spPr bwMode="auto">
              <a:xfrm>
                <a:off x="7663810" y="3332928"/>
                <a:ext cx="721193" cy="500595"/>
              </a:xfrm>
              <a:prstGeom prst="rect">
                <a:avLst/>
              </a:prstGeom>
              <a:noFill/>
              <a:ln w="9525">
                <a:noFill/>
                <a:miter lim="800000"/>
                <a:headEnd/>
                <a:tailEnd/>
              </a:ln>
              <a:effectLst>
                <a:outerShdw dist="45791" dir="2021404" algn="ctr" rotWithShape="0">
                  <a:srgbClr val="808080">
                    <a:alpha val="50000"/>
                  </a:srgbClr>
                </a:outerShdw>
              </a:effectLst>
            </p:spPr>
          </p:pic>
          <p:sp>
            <p:nvSpPr>
              <p:cNvPr id="79" name="Text Box 34"/>
              <p:cNvSpPr txBox="1">
                <a:spLocks noChangeArrowheads="1"/>
              </p:cNvSpPr>
              <p:nvPr/>
            </p:nvSpPr>
            <p:spPr bwMode="auto">
              <a:xfrm>
                <a:off x="7165151" y="3784882"/>
                <a:ext cx="19046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i="1">
                    <a:solidFill>
                      <a:schemeClr val="bg2"/>
                    </a:solidFill>
                    <a:latin typeface="ＭＳ Ｐゴシック" pitchFamily="50" charset="-128"/>
                    <a:ea typeface="ＭＳ Ｐゴシック" pitchFamily="50" charset="-128"/>
                  </a:defRPr>
                </a:lvl1pPr>
                <a:lvl2pPr marL="742950" indent="-285750" eaLnBrk="0" hangingPunct="0">
                  <a:defRPr kumimoji="1" b="1" i="1">
                    <a:solidFill>
                      <a:schemeClr val="bg2"/>
                    </a:solidFill>
                    <a:latin typeface="ＭＳ Ｐゴシック" pitchFamily="50" charset="-128"/>
                    <a:ea typeface="ＭＳ Ｐゴシック" pitchFamily="50" charset="-128"/>
                  </a:defRPr>
                </a:lvl2pPr>
                <a:lvl3pPr marL="1143000" indent="-228600" eaLnBrk="0" hangingPunct="0">
                  <a:defRPr kumimoji="1" b="1" i="1">
                    <a:solidFill>
                      <a:schemeClr val="bg2"/>
                    </a:solidFill>
                    <a:latin typeface="ＭＳ Ｐゴシック" pitchFamily="50" charset="-128"/>
                    <a:ea typeface="ＭＳ Ｐゴシック" pitchFamily="50" charset="-128"/>
                  </a:defRPr>
                </a:lvl3pPr>
                <a:lvl4pPr marL="1600200" indent="-228600" eaLnBrk="0" hangingPunct="0">
                  <a:defRPr kumimoji="1" b="1" i="1">
                    <a:solidFill>
                      <a:schemeClr val="bg2"/>
                    </a:solidFill>
                    <a:latin typeface="ＭＳ Ｐゴシック" pitchFamily="50" charset="-128"/>
                    <a:ea typeface="ＭＳ Ｐゴシック" pitchFamily="50" charset="-128"/>
                  </a:defRPr>
                </a:lvl4pPr>
                <a:lvl5pPr marL="2057400" indent="-228600" eaLnBrk="0" hangingPunct="0">
                  <a:defRPr kumimoji="1" b="1" i="1">
                    <a:solidFill>
                      <a:schemeClr val="bg2"/>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9pPr>
              </a:lstStyle>
              <a:p>
                <a:pPr eaLnBrk="1" fontAlgn="base" hangingPunct="1">
                  <a:spcBef>
                    <a:spcPct val="0"/>
                  </a:spcBef>
                  <a:spcAft>
                    <a:spcPct val="0"/>
                  </a:spcAft>
                </a:pPr>
                <a:r>
                  <a:rPr lang="en-US" altLang="ja-JP" sz="1400" u="sng" dirty="0">
                    <a:solidFill>
                      <a:srgbClr val="500000"/>
                    </a:solidFill>
                    <a:latin typeface="Arial" panose="020B0604020202020204" pitchFamily="34" charset="0"/>
                    <a:ea typeface="HGP創英角ｺﾞｼｯｸUB" pitchFamily="50" charset="-128"/>
                    <a:cs typeface="Arial" panose="020B0604020202020204" pitchFamily="34" charset="0"/>
                  </a:rPr>
                  <a:t>University Hospitals</a:t>
                </a:r>
                <a:endParaRPr lang="ja-JP" altLang="en-US" sz="1400" dirty="0">
                  <a:solidFill>
                    <a:srgbClr val="500000"/>
                  </a:solidFill>
                  <a:latin typeface="Arial" panose="020B0604020202020204" pitchFamily="34" charset="0"/>
                  <a:ea typeface="HGP創英角ｺﾞｼｯｸUB" pitchFamily="50" charset="-128"/>
                  <a:cs typeface="Arial" panose="020B0604020202020204" pitchFamily="34" charset="0"/>
                </a:endParaRPr>
              </a:p>
            </p:txBody>
          </p:sp>
          <p:sp>
            <p:nvSpPr>
              <p:cNvPr id="80" name="台形 64"/>
              <p:cNvSpPr>
                <a:spLocks noChangeArrowheads="1"/>
              </p:cNvSpPr>
              <p:nvPr/>
            </p:nvSpPr>
            <p:spPr bwMode="auto">
              <a:xfrm rot="15140965">
                <a:off x="6693829" y="3263464"/>
                <a:ext cx="68945" cy="156060"/>
              </a:xfrm>
              <a:custGeom>
                <a:avLst/>
                <a:gdLst>
                  <a:gd name="T0" fmla="*/ 0 w 87313"/>
                  <a:gd name="T1" fmla="*/ 0 h 209550"/>
                  <a:gd name="T2" fmla="*/ 0 w 87313"/>
                  <a:gd name="T3" fmla="*/ 0 h 209550"/>
                  <a:gd name="T4" fmla="*/ 0 w 87313"/>
                  <a:gd name="T5" fmla="*/ 0 h 209550"/>
                  <a:gd name="T6" fmla="*/ 0 w 87313"/>
                  <a:gd name="T7" fmla="*/ 0 h 209550"/>
                  <a:gd name="T8" fmla="*/ 17694720 60000 65536"/>
                  <a:gd name="T9" fmla="*/ 11796480 60000 65536"/>
                  <a:gd name="T10" fmla="*/ 5898240 60000 65536"/>
                  <a:gd name="T11" fmla="*/ 0 60000 65536"/>
                  <a:gd name="T12" fmla="*/ 12700 w 87313"/>
                  <a:gd name="T13" fmla="*/ 30163 h 209550"/>
                  <a:gd name="T14" fmla="*/ 74613 w 87313"/>
                  <a:gd name="T15" fmla="*/ 209550 h 209550"/>
                </a:gdLst>
                <a:ahLst/>
                <a:cxnLst>
                  <a:cxn ang="T8">
                    <a:pos x="T0" y="T1"/>
                  </a:cxn>
                  <a:cxn ang="T9">
                    <a:pos x="T2" y="T3"/>
                  </a:cxn>
                  <a:cxn ang="T10">
                    <a:pos x="T4" y="T5"/>
                  </a:cxn>
                  <a:cxn ang="T11">
                    <a:pos x="T6" y="T7"/>
                  </a:cxn>
                </a:cxnLst>
                <a:rect l="T12" t="T13" r="T14" b="T15"/>
                <a:pathLst>
                  <a:path w="87313" h="209550">
                    <a:moveTo>
                      <a:pt x="0" y="209550"/>
                    </a:moveTo>
                    <a:lnTo>
                      <a:pt x="18456" y="0"/>
                    </a:lnTo>
                    <a:lnTo>
                      <a:pt x="68857" y="0"/>
                    </a:lnTo>
                    <a:lnTo>
                      <a:pt x="87313" y="209550"/>
                    </a:lnTo>
                    <a:close/>
                  </a:path>
                </a:pathLst>
              </a:custGeom>
              <a:solidFill>
                <a:srgbClr val="BFBFBF"/>
              </a:solidFill>
              <a:ln>
                <a:noFill/>
              </a:ln>
              <a:extLst>
                <a:ext uri="{91240B29-F687-4F45-9708-019B960494DF}">
                  <a14:hiddenLine xmlns:a14="http://schemas.microsoft.com/office/drawing/2010/main" w="12700" algn="ctr">
                    <a:solidFill>
                      <a:srgbClr val="000000"/>
                    </a:solidFill>
                    <a:round/>
                    <a:headEnd/>
                    <a:tailEnd/>
                  </a14:hiddenLine>
                </a:ext>
              </a:extLst>
            </p:spPr>
            <p:txBody>
              <a:bodyPr vert="eaVert" wrap="none" anchor="ctr"/>
              <a:lstStyle/>
              <a:p>
                <a:pPr fontAlgn="base">
                  <a:spcBef>
                    <a:spcPct val="0"/>
                  </a:spcBef>
                  <a:spcAft>
                    <a:spcPct val="0"/>
                  </a:spcAft>
                </a:pPr>
                <a:endParaRPr lang="ja-JP" altLang="en-US" b="1" i="1" dirty="0">
                  <a:solidFill>
                    <a:srgbClr val="500000"/>
                  </a:solidFill>
                  <a:latin typeface="ＭＳ Ｐゴシック" pitchFamily="50" charset="-128"/>
                </a:endParaRPr>
              </a:p>
            </p:txBody>
          </p:sp>
          <p:sp>
            <p:nvSpPr>
              <p:cNvPr id="81" name="Text Box 59"/>
              <p:cNvSpPr txBox="1">
                <a:spLocks noChangeArrowheads="1"/>
              </p:cNvSpPr>
              <p:nvPr/>
            </p:nvSpPr>
            <p:spPr bwMode="auto">
              <a:xfrm>
                <a:off x="7130226" y="4407495"/>
                <a:ext cx="1991792" cy="523220"/>
              </a:xfrm>
              <a:prstGeom prst="rect">
                <a:avLst/>
              </a:prstGeom>
              <a:solidFill>
                <a:srgbClr val="FFFFFF"/>
              </a:solidFill>
              <a:ln w="9525" algn="ctr">
                <a:noFill/>
                <a:miter lim="800000"/>
                <a:headEnd/>
                <a:tailEnd/>
              </a:ln>
              <a:effectLst>
                <a:outerShdw dist="38100" dir="5400000" algn="t" rotWithShape="0">
                  <a:srgbClr val="000000">
                    <a:alpha val="39999"/>
                  </a:srgbClr>
                </a:outerShdw>
              </a:effectLst>
            </p:spPr>
            <p:txBody>
              <a:bodyPr wrap="square">
                <a:spAutoFit/>
              </a:bodyPr>
              <a:lstStyle/>
              <a:p>
                <a:pPr fontAlgn="base">
                  <a:spcBef>
                    <a:spcPct val="0"/>
                  </a:spcBef>
                  <a:spcAft>
                    <a:spcPct val="0"/>
                  </a:spcAft>
                  <a:defRPr/>
                </a:pPr>
                <a:r>
                  <a:rPr lang="en-US" altLang="ja-JP" sz="1400" i="1" dirty="0">
                    <a:solidFill>
                      <a:srgbClr val="CC0000"/>
                    </a:solidFill>
                    <a:latin typeface="Arial" panose="020B0604020202020204" pitchFamily="34" charset="0"/>
                    <a:ea typeface="HGP創英角ｺﾞｼｯｸUB" pitchFamily="50" charset="-128"/>
                    <a:cs typeface="Arial" panose="020B0604020202020204" pitchFamily="34" charset="0"/>
                  </a:rPr>
                  <a:t>Remote  Clinical Treatment  &amp; Testing</a:t>
                </a:r>
              </a:p>
            </p:txBody>
          </p:sp>
          <p:sp>
            <p:nvSpPr>
              <p:cNvPr id="83" name="Text Box 17"/>
              <p:cNvSpPr txBox="1">
                <a:spLocks noChangeArrowheads="1"/>
              </p:cNvSpPr>
              <p:nvPr/>
            </p:nvSpPr>
            <p:spPr bwMode="auto">
              <a:xfrm>
                <a:off x="7057576" y="4012188"/>
                <a:ext cx="20083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i="1">
                    <a:solidFill>
                      <a:schemeClr val="bg2"/>
                    </a:solidFill>
                    <a:latin typeface="ＭＳ Ｐゴシック" pitchFamily="50" charset="-128"/>
                    <a:ea typeface="ＭＳ Ｐゴシック" pitchFamily="50" charset="-128"/>
                  </a:defRPr>
                </a:lvl1pPr>
                <a:lvl2pPr marL="742950" indent="-285750" eaLnBrk="0" hangingPunct="0">
                  <a:defRPr kumimoji="1" b="1" i="1">
                    <a:solidFill>
                      <a:schemeClr val="bg2"/>
                    </a:solidFill>
                    <a:latin typeface="ＭＳ Ｐゴシック" pitchFamily="50" charset="-128"/>
                    <a:ea typeface="ＭＳ Ｐゴシック" pitchFamily="50" charset="-128"/>
                  </a:defRPr>
                </a:lvl2pPr>
                <a:lvl3pPr marL="1143000" indent="-228600" eaLnBrk="0" hangingPunct="0">
                  <a:defRPr kumimoji="1" b="1" i="1">
                    <a:solidFill>
                      <a:schemeClr val="bg2"/>
                    </a:solidFill>
                    <a:latin typeface="ＭＳ Ｐゴシック" pitchFamily="50" charset="-128"/>
                    <a:ea typeface="ＭＳ Ｐゴシック" pitchFamily="50" charset="-128"/>
                  </a:defRPr>
                </a:lvl3pPr>
                <a:lvl4pPr marL="1600200" indent="-228600" eaLnBrk="0" hangingPunct="0">
                  <a:defRPr kumimoji="1" b="1" i="1">
                    <a:solidFill>
                      <a:schemeClr val="bg2"/>
                    </a:solidFill>
                    <a:latin typeface="ＭＳ Ｐゴシック" pitchFamily="50" charset="-128"/>
                    <a:ea typeface="ＭＳ Ｐゴシック" pitchFamily="50" charset="-128"/>
                  </a:defRPr>
                </a:lvl4pPr>
                <a:lvl5pPr marL="2057400" indent="-228600" eaLnBrk="0" hangingPunct="0">
                  <a:defRPr kumimoji="1" b="1" i="1">
                    <a:solidFill>
                      <a:schemeClr val="bg2"/>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9pPr>
              </a:lstStyle>
              <a:p>
                <a:pPr algn="ctr" eaLnBrk="1" fontAlgn="base" hangingPunct="1">
                  <a:spcBef>
                    <a:spcPct val="0"/>
                  </a:spcBef>
                  <a:spcAft>
                    <a:spcPct val="0"/>
                  </a:spcAft>
                </a:pPr>
                <a:r>
                  <a:rPr lang="en-US" altLang="ja-JP" sz="1400" u="sng" dirty="0">
                    <a:solidFill>
                      <a:srgbClr val="0000FF"/>
                    </a:solidFill>
                    <a:latin typeface="Arial" panose="020B0604020202020204" pitchFamily="34" charset="0"/>
                    <a:ea typeface="HGP創英角ｺﾞｼｯｸUB" pitchFamily="50" charset="-128"/>
                    <a:cs typeface="Arial" panose="020B0604020202020204" pitchFamily="34" charset="0"/>
                  </a:rPr>
                  <a:t>(Yokohama City Univ.</a:t>
                </a:r>
              </a:p>
              <a:p>
                <a:pPr algn="ctr" eaLnBrk="1" fontAlgn="base" hangingPunct="1">
                  <a:spcBef>
                    <a:spcPct val="0"/>
                  </a:spcBef>
                  <a:spcAft>
                    <a:spcPct val="0"/>
                  </a:spcAft>
                </a:pPr>
                <a:r>
                  <a:rPr lang="en-US" altLang="ja-JP" sz="1400" b="0" u="sng" dirty="0">
                    <a:solidFill>
                      <a:srgbClr val="0000FF"/>
                    </a:solidFill>
                    <a:latin typeface="Arial" panose="020B0604020202020204" pitchFamily="34" charset="0"/>
                    <a:ea typeface="HGP創英角ｺﾞｼｯｸUB" pitchFamily="50" charset="-128"/>
                    <a:cs typeface="Arial" panose="020B0604020202020204" pitchFamily="34" charset="0"/>
                  </a:rPr>
                  <a:t>and others</a:t>
                </a:r>
                <a:endParaRPr lang="ja-JP" altLang="en-US" sz="1400" b="0" u="sng" dirty="0">
                  <a:solidFill>
                    <a:srgbClr val="500000"/>
                  </a:solidFill>
                  <a:latin typeface="Arial" panose="020B0604020202020204" pitchFamily="34" charset="0"/>
                  <a:ea typeface="HGP創英角ｺﾞｼｯｸUB" pitchFamily="50" charset="-128"/>
                  <a:cs typeface="Arial" panose="020B0604020202020204" pitchFamily="34" charset="0"/>
                </a:endParaRPr>
              </a:p>
            </p:txBody>
          </p:sp>
          <p:sp>
            <p:nvSpPr>
              <p:cNvPr id="84" name="Text Box 73"/>
              <p:cNvSpPr txBox="1">
                <a:spLocks noChangeArrowheads="1"/>
              </p:cNvSpPr>
              <p:nvPr/>
            </p:nvSpPr>
            <p:spPr bwMode="auto">
              <a:xfrm>
                <a:off x="6299549" y="5564825"/>
                <a:ext cx="28796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i="1">
                    <a:solidFill>
                      <a:schemeClr val="bg2"/>
                    </a:solidFill>
                    <a:latin typeface="ＭＳ Ｐゴシック" pitchFamily="50" charset="-128"/>
                    <a:ea typeface="ＭＳ Ｐゴシック" pitchFamily="50" charset="-128"/>
                  </a:defRPr>
                </a:lvl1pPr>
                <a:lvl2pPr marL="742950" indent="-285750" eaLnBrk="0" hangingPunct="0">
                  <a:defRPr kumimoji="1" b="1" i="1">
                    <a:solidFill>
                      <a:schemeClr val="bg2"/>
                    </a:solidFill>
                    <a:latin typeface="ＭＳ Ｐゴシック" pitchFamily="50" charset="-128"/>
                    <a:ea typeface="ＭＳ Ｐゴシック" pitchFamily="50" charset="-128"/>
                  </a:defRPr>
                </a:lvl2pPr>
                <a:lvl3pPr marL="1143000" indent="-228600" eaLnBrk="0" hangingPunct="0">
                  <a:defRPr kumimoji="1" b="1" i="1">
                    <a:solidFill>
                      <a:schemeClr val="bg2"/>
                    </a:solidFill>
                    <a:latin typeface="ＭＳ Ｐゴシック" pitchFamily="50" charset="-128"/>
                    <a:ea typeface="ＭＳ Ｐゴシック" pitchFamily="50" charset="-128"/>
                  </a:defRPr>
                </a:lvl3pPr>
                <a:lvl4pPr marL="1600200" indent="-228600" eaLnBrk="0" hangingPunct="0">
                  <a:defRPr kumimoji="1" b="1" i="1">
                    <a:solidFill>
                      <a:schemeClr val="bg2"/>
                    </a:solidFill>
                    <a:latin typeface="ＭＳ Ｐゴシック" pitchFamily="50" charset="-128"/>
                    <a:ea typeface="ＭＳ Ｐゴシック" pitchFamily="50" charset="-128"/>
                  </a:defRPr>
                </a:lvl4pPr>
                <a:lvl5pPr marL="2057400" indent="-228600" eaLnBrk="0" hangingPunct="0">
                  <a:defRPr kumimoji="1" b="1" i="1">
                    <a:solidFill>
                      <a:schemeClr val="bg2"/>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b="1" i="1">
                    <a:solidFill>
                      <a:schemeClr val="bg2"/>
                    </a:solidFill>
                    <a:latin typeface="ＭＳ Ｐゴシック" pitchFamily="50" charset="-128"/>
                    <a:ea typeface="ＭＳ Ｐゴシック" pitchFamily="50" charset="-128"/>
                  </a:defRPr>
                </a:lvl9pPr>
              </a:lstStyle>
              <a:p>
                <a:pPr eaLnBrk="1" fontAlgn="base" hangingPunct="1">
                  <a:spcBef>
                    <a:spcPct val="0"/>
                  </a:spcBef>
                  <a:spcAft>
                    <a:spcPct val="0"/>
                  </a:spcAft>
                </a:pPr>
                <a:r>
                  <a:rPr lang="en-US" altLang="ja-JP" sz="1400" dirty="0">
                    <a:solidFill>
                      <a:srgbClr val="0000FF"/>
                    </a:solidFill>
                    <a:latin typeface="Arial" panose="020B0604020202020204" pitchFamily="34" charset="0"/>
                    <a:ea typeface="HGP創英角ｺﾞｼｯｸUB" pitchFamily="50" charset="-128"/>
                    <a:cs typeface="Arial" panose="020B0604020202020204" pitchFamily="34" charset="0"/>
                  </a:rPr>
                  <a:t>YNU Kanagawa Medical Device Regulatory Science Center</a:t>
                </a:r>
                <a:endParaRPr lang="ja-JP" altLang="en-US" sz="1400" dirty="0">
                  <a:solidFill>
                    <a:srgbClr val="0000FF"/>
                  </a:solidFill>
                  <a:latin typeface="Arial" panose="020B0604020202020204" pitchFamily="34" charset="0"/>
                  <a:ea typeface="HGP創英角ｺﾞｼｯｸUB" pitchFamily="50" charset="-128"/>
                  <a:cs typeface="Arial" panose="020B0604020202020204" pitchFamily="34" charset="0"/>
                </a:endParaRPr>
              </a:p>
            </p:txBody>
          </p:sp>
          <p:sp>
            <p:nvSpPr>
              <p:cNvPr id="85" name="Text Box 59"/>
              <p:cNvSpPr txBox="1">
                <a:spLocks noChangeArrowheads="1"/>
              </p:cNvSpPr>
              <p:nvPr/>
            </p:nvSpPr>
            <p:spPr bwMode="auto">
              <a:xfrm>
                <a:off x="6516216" y="6021288"/>
                <a:ext cx="2600094" cy="461665"/>
              </a:xfrm>
              <a:prstGeom prst="rect">
                <a:avLst/>
              </a:prstGeom>
              <a:solidFill>
                <a:srgbClr val="FFFFFF"/>
              </a:solidFill>
              <a:ln w="9525">
                <a:noFill/>
                <a:miter lim="800000"/>
                <a:headEnd/>
                <a:tailEnd/>
              </a:ln>
              <a:effectLst>
                <a:outerShdw dist="38100" dir="5400000" algn="t" rotWithShape="0">
                  <a:srgbClr val="000000">
                    <a:alpha val="39999"/>
                  </a:srgbClr>
                </a:outerShdw>
              </a:effectLst>
            </p:spPr>
            <p:txBody>
              <a:bodyPr wrap="square">
                <a:spAutoFit/>
              </a:bodyPr>
              <a:lstStyle/>
              <a:p>
                <a:pPr fontAlgn="base">
                  <a:spcBef>
                    <a:spcPct val="0"/>
                  </a:spcBef>
                  <a:spcAft>
                    <a:spcPct val="0"/>
                  </a:spcAft>
                  <a:defRPr/>
                </a:pPr>
                <a:r>
                  <a:rPr lang="en-US" altLang="ja-JP" sz="1200" i="1" dirty="0">
                    <a:latin typeface="Arial" panose="020B0604020202020204" pitchFamily="34" charset="0"/>
                    <a:ea typeface="HGP創英角ｺﾞｼｯｸUB" pitchFamily="50" charset="-128"/>
                    <a:cs typeface="Arial" panose="020B0604020202020204" pitchFamily="34" charset="0"/>
                  </a:rPr>
                  <a:t>Regulatory Compliance Test, R&amp;D, Standardization of Healthcare ICT</a:t>
                </a:r>
              </a:p>
            </p:txBody>
          </p:sp>
          <p:pic>
            <p:nvPicPr>
              <p:cNvPr id="86" name="Picture 18" descr="\\Elmo\kozaki\くぼいさんへ\11-1　病院ほか\クリニック.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5784" y="5208393"/>
                <a:ext cx="879380" cy="466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8" name="右矢印 87"/>
              <p:cNvSpPr/>
              <p:nvPr/>
            </p:nvSpPr>
            <p:spPr bwMode="auto">
              <a:xfrm>
                <a:off x="6527881" y="2397192"/>
                <a:ext cx="348375" cy="24680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89" name="右矢印 88"/>
              <p:cNvSpPr/>
              <p:nvPr/>
            </p:nvSpPr>
            <p:spPr bwMode="auto">
              <a:xfrm>
                <a:off x="6599889" y="3996701"/>
                <a:ext cx="348375" cy="24680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90" name="右矢印 89"/>
              <p:cNvSpPr/>
              <p:nvPr/>
            </p:nvSpPr>
            <p:spPr bwMode="auto">
              <a:xfrm>
                <a:off x="6599889" y="5301208"/>
                <a:ext cx="348375" cy="24680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91" name="右矢印 90"/>
              <p:cNvSpPr/>
              <p:nvPr/>
            </p:nvSpPr>
            <p:spPr bwMode="auto">
              <a:xfrm flipH="1">
                <a:off x="6516216" y="2625064"/>
                <a:ext cx="312083" cy="21927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92" name="右矢印 91"/>
              <p:cNvSpPr/>
              <p:nvPr/>
            </p:nvSpPr>
            <p:spPr bwMode="auto">
              <a:xfrm flipH="1">
                <a:off x="6564173" y="3794262"/>
                <a:ext cx="312083" cy="21927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93" name="右矢印 92"/>
              <p:cNvSpPr/>
              <p:nvPr/>
            </p:nvSpPr>
            <p:spPr bwMode="auto">
              <a:xfrm flipH="1">
                <a:off x="6564173" y="5157192"/>
                <a:ext cx="312083" cy="21927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94" name="右矢印 93"/>
              <p:cNvSpPr/>
              <p:nvPr/>
            </p:nvSpPr>
            <p:spPr bwMode="auto">
              <a:xfrm flipH="1">
                <a:off x="4907332" y="2825316"/>
                <a:ext cx="312740" cy="2796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95" name="右矢印 94"/>
              <p:cNvSpPr/>
              <p:nvPr/>
            </p:nvSpPr>
            <p:spPr bwMode="auto">
              <a:xfrm flipH="1">
                <a:off x="4907332" y="4054674"/>
                <a:ext cx="312740" cy="2796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96" name="右矢印 95"/>
              <p:cNvSpPr/>
              <p:nvPr/>
            </p:nvSpPr>
            <p:spPr bwMode="auto">
              <a:xfrm flipH="1">
                <a:off x="4979340" y="5453608"/>
                <a:ext cx="312740" cy="2796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97" name="右矢印 96"/>
              <p:cNvSpPr/>
              <p:nvPr/>
            </p:nvSpPr>
            <p:spPr bwMode="auto">
              <a:xfrm rot="10355485" flipV="1">
                <a:off x="3621423" y="5107217"/>
                <a:ext cx="358913" cy="26518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98" name="右矢印 97"/>
              <p:cNvSpPr/>
              <p:nvPr/>
            </p:nvSpPr>
            <p:spPr bwMode="auto">
              <a:xfrm rot="1800000" flipH="1" flipV="1">
                <a:off x="3545205" y="2785469"/>
                <a:ext cx="374324" cy="25427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99" name="右矢印 98"/>
              <p:cNvSpPr/>
              <p:nvPr/>
            </p:nvSpPr>
            <p:spPr bwMode="auto">
              <a:xfrm rot="20709662">
                <a:off x="3699591" y="5342680"/>
                <a:ext cx="363926" cy="30764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100" name="右矢印 99"/>
              <p:cNvSpPr/>
              <p:nvPr/>
            </p:nvSpPr>
            <p:spPr bwMode="auto">
              <a:xfrm rot="1800000" flipV="1">
                <a:off x="3674261" y="3679581"/>
                <a:ext cx="348375" cy="24680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101" name="右矢印 100"/>
              <p:cNvSpPr/>
              <p:nvPr/>
            </p:nvSpPr>
            <p:spPr bwMode="auto">
              <a:xfrm rot="1800000" flipH="1" flipV="1">
                <a:off x="3697605" y="3458219"/>
                <a:ext cx="374324" cy="25427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102" name="右矢印 101"/>
              <p:cNvSpPr/>
              <p:nvPr/>
            </p:nvSpPr>
            <p:spPr bwMode="auto">
              <a:xfrm rot="19881875" flipH="1" flipV="1">
                <a:off x="3601924" y="4223225"/>
                <a:ext cx="374324" cy="25427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cxnSp>
            <p:nvCxnSpPr>
              <p:cNvPr id="103" name="直線矢印コネクタ 102"/>
              <p:cNvCxnSpPr/>
              <p:nvPr/>
            </p:nvCxnSpPr>
            <p:spPr bwMode="auto">
              <a:xfrm flipH="1">
                <a:off x="1357072" y="3284984"/>
                <a:ext cx="910672" cy="633519"/>
              </a:xfrm>
              <a:prstGeom prst="straightConnector1">
                <a:avLst/>
              </a:prstGeom>
              <a:noFill/>
              <a:ln w="9525" cap="flat" cmpd="sng" algn="ctr">
                <a:solidFill>
                  <a:schemeClr val="tx1"/>
                </a:solidFill>
                <a:prstDash val="solid"/>
                <a:round/>
                <a:headEnd type="none" w="med" len="med"/>
                <a:tailEnd type="triangle"/>
              </a:ln>
              <a:effectLst/>
            </p:spPr>
          </p:cxnSp>
          <p:cxnSp>
            <p:nvCxnSpPr>
              <p:cNvPr id="104" name="直線矢印コネクタ 103"/>
              <p:cNvCxnSpPr>
                <a:cxnSpLocks/>
              </p:cNvCxnSpPr>
              <p:nvPr/>
            </p:nvCxnSpPr>
            <p:spPr bwMode="auto">
              <a:xfrm flipH="1">
                <a:off x="1283322" y="5554302"/>
                <a:ext cx="1143630" cy="433671"/>
              </a:xfrm>
              <a:prstGeom prst="straightConnector1">
                <a:avLst/>
              </a:prstGeom>
              <a:noFill/>
              <a:ln w="9525" cap="flat" cmpd="sng" algn="ctr">
                <a:solidFill>
                  <a:schemeClr val="tx1"/>
                </a:solidFill>
                <a:prstDash val="solid"/>
                <a:round/>
                <a:headEnd type="none" w="med" len="med"/>
                <a:tailEnd type="triangle"/>
              </a:ln>
              <a:effectLst/>
            </p:spPr>
          </p:cxnSp>
          <p:sp>
            <p:nvSpPr>
              <p:cNvPr id="105" name="右矢印 104"/>
              <p:cNvSpPr/>
              <p:nvPr/>
            </p:nvSpPr>
            <p:spPr bwMode="auto">
              <a:xfrm rot="5400000">
                <a:off x="7670646" y="2982440"/>
                <a:ext cx="352545" cy="252544"/>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106" name="右矢印 105"/>
              <p:cNvSpPr/>
              <p:nvPr/>
            </p:nvSpPr>
            <p:spPr bwMode="auto">
              <a:xfrm rot="5400000" flipH="1">
                <a:off x="7907446" y="2987069"/>
                <a:ext cx="372379" cy="22345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107" name="右矢印 106"/>
              <p:cNvSpPr/>
              <p:nvPr/>
            </p:nvSpPr>
            <p:spPr bwMode="auto">
              <a:xfrm rot="5400000">
                <a:off x="7690352" y="4998663"/>
                <a:ext cx="352545" cy="252544"/>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108" name="右矢印 107"/>
              <p:cNvSpPr/>
              <p:nvPr/>
            </p:nvSpPr>
            <p:spPr bwMode="auto">
              <a:xfrm rot="5400000" flipH="1">
                <a:off x="7927152" y="5003292"/>
                <a:ext cx="372379" cy="22345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pic>
            <p:nvPicPr>
              <p:cNvPr id="109" name="Picture 3" descr="\\dmesvr012\DISK-AVS-AVS-01$\プロパーフォルダ\AVS\komori\名称未設定.png">
                <a:extLst>
                  <a:ext uri="{FF2B5EF4-FFF2-40B4-BE49-F238E27FC236}">
                    <a16:creationId xmlns:a16="http://schemas.microsoft.com/office/drawing/2014/main" id="{EDCE97F1-56D2-471A-8FB0-FDDE6CBD75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7474" y="1788001"/>
                <a:ext cx="301485" cy="532892"/>
              </a:xfrm>
              <a:prstGeom prst="rect">
                <a:avLst/>
              </a:prstGeom>
              <a:noFill/>
              <a:extLst>
                <a:ext uri="{909E8E84-426E-40DD-AFC4-6F175D3DCCD1}">
                  <a14:hiddenFill xmlns:a14="http://schemas.microsoft.com/office/drawing/2010/main">
                    <a:solidFill>
                      <a:srgbClr val="FFFFFF"/>
                    </a:solidFill>
                  </a14:hiddenFill>
                </a:ext>
              </a:extLst>
            </p:spPr>
          </p:pic>
          <p:pic>
            <p:nvPicPr>
              <p:cNvPr id="110" name="図 109">
                <a:extLst>
                  <a:ext uri="{FF2B5EF4-FFF2-40B4-BE49-F238E27FC236}">
                    <a16:creationId xmlns:a16="http://schemas.microsoft.com/office/drawing/2014/main" id="{233FDB51-783D-4AC0-A96F-672D72B9AD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353" y="2530704"/>
                <a:ext cx="633262" cy="633262"/>
              </a:xfrm>
              <a:prstGeom prst="rect">
                <a:avLst/>
              </a:prstGeom>
            </p:spPr>
          </p:pic>
          <p:sp>
            <p:nvSpPr>
              <p:cNvPr id="111" name="テキスト ボックス 110">
                <a:extLst>
                  <a:ext uri="{FF2B5EF4-FFF2-40B4-BE49-F238E27FC236}">
                    <a16:creationId xmlns:a16="http://schemas.microsoft.com/office/drawing/2014/main" id="{DFF38368-BA39-4857-A112-2A38AE605CF3}"/>
                  </a:ext>
                </a:extLst>
              </p:cNvPr>
              <p:cNvSpPr txBox="1"/>
              <p:nvPr/>
            </p:nvSpPr>
            <p:spPr>
              <a:xfrm>
                <a:off x="141062" y="2263053"/>
                <a:ext cx="98296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Verdana"/>
                    <a:ea typeface="+mn-ea"/>
                    <a:cs typeface="+mn-cs"/>
                  </a:rPr>
                  <a:t>ECG Sensor</a:t>
                </a:r>
                <a:endParaRPr kumimoji="1" lang="ja-JP" altLang="en-US" sz="10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2" name="テキスト ボックス 111">
                <a:extLst>
                  <a:ext uri="{FF2B5EF4-FFF2-40B4-BE49-F238E27FC236}">
                    <a16:creationId xmlns:a16="http://schemas.microsoft.com/office/drawing/2014/main" id="{226920CF-E06A-4591-B506-28D24D88300D}"/>
                  </a:ext>
                </a:extLst>
              </p:cNvPr>
              <p:cNvSpPr txBox="1"/>
              <p:nvPr/>
            </p:nvSpPr>
            <p:spPr>
              <a:xfrm>
                <a:off x="103407" y="3168067"/>
                <a:ext cx="101983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Verdana"/>
                    <a:ea typeface="+mn-ea"/>
                    <a:cs typeface="+mn-cs"/>
                  </a:rPr>
                  <a:t>Glucose Sensor</a:t>
                </a:r>
                <a:endParaRPr kumimoji="1" lang="ja-JP" altLang="en-US" sz="105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113" name="Picture 6">
                <a:extLst>
                  <a:ext uri="{FF2B5EF4-FFF2-40B4-BE49-F238E27FC236}">
                    <a16:creationId xmlns:a16="http://schemas.microsoft.com/office/drawing/2014/main" id="{F71520A3-8F20-41AE-8B6D-D727CD8191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957" y="5278909"/>
                <a:ext cx="92075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 name="テキスト ボックス 113">
                <a:extLst>
                  <a:ext uri="{FF2B5EF4-FFF2-40B4-BE49-F238E27FC236}">
                    <a16:creationId xmlns:a16="http://schemas.microsoft.com/office/drawing/2014/main" id="{930E84E5-4100-48C6-87C8-DB989CBFDA21}"/>
                  </a:ext>
                </a:extLst>
              </p:cNvPr>
              <p:cNvSpPr txBox="1"/>
              <p:nvPr/>
            </p:nvSpPr>
            <p:spPr>
              <a:xfrm>
                <a:off x="82494" y="4088314"/>
                <a:ext cx="1547218"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Verdana"/>
                    <a:ea typeface="+mn-ea"/>
                    <a:cs typeface="+mn-cs"/>
                  </a:rPr>
                  <a:t>Rehabilitation Robot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rgbClr val="000000"/>
                    </a:solidFill>
                    <a:latin typeface="Verdana"/>
                  </a:rPr>
                  <a:t>&amp; Wheel Chair</a:t>
                </a:r>
                <a:endParaRPr kumimoji="1" lang="ja-JP" altLang="en-US" sz="10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5" name="テキスト ボックス 114">
                <a:extLst>
                  <a:ext uri="{FF2B5EF4-FFF2-40B4-BE49-F238E27FC236}">
                    <a16:creationId xmlns:a16="http://schemas.microsoft.com/office/drawing/2014/main" id="{C79D93DE-13EB-4813-BBBE-5BC481CB9DBB}"/>
                  </a:ext>
                </a:extLst>
              </p:cNvPr>
              <p:cNvSpPr txBox="1"/>
              <p:nvPr/>
            </p:nvSpPr>
            <p:spPr>
              <a:xfrm>
                <a:off x="153805" y="6644089"/>
                <a:ext cx="116089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Verdana"/>
                    <a:ea typeface="+mn-ea"/>
                    <a:cs typeface="+mn-cs"/>
                  </a:rPr>
                  <a:t>Surgery Robot</a:t>
                </a:r>
                <a:endParaRPr kumimoji="1" lang="ja-JP" altLang="en-US" sz="105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116" name="図 115">
                <a:extLst>
                  <a:ext uri="{FF2B5EF4-FFF2-40B4-BE49-F238E27FC236}">
                    <a16:creationId xmlns:a16="http://schemas.microsoft.com/office/drawing/2014/main" id="{616FF39F-C699-44F9-8F7F-3FA520A240BC}"/>
                  </a:ext>
                </a:extLst>
              </p:cNvPr>
              <p:cNvPicPr>
                <a:picLocks noChangeAspect="1"/>
              </p:cNvPicPr>
              <p:nvPr/>
            </p:nvPicPr>
            <p:blipFill>
              <a:blip r:embed="rId12"/>
              <a:stretch>
                <a:fillRect/>
              </a:stretch>
            </p:blipFill>
            <p:spPr>
              <a:xfrm>
                <a:off x="188273" y="3377944"/>
                <a:ext cx="379869" cy="747023"/>
              </a:xfrm>
              <a:prstGeom prst="rect">
                <a:avLst/>
              </a:prstGeom>
            </p:spPr>
          </p:pic>
          <p:pic>
            <p:nvPicPr>
              <p:cNvPr id="117" name="図 116">
                <a:extLst>
                  <a:ext uri="{FF2B5EF4-FFF2-40B4-BE49-F238E27FC236}">
                    <a16:creationId xmlns:a16="http://schemas.microsoft.com/office/drawing/2014/main" id="{8E04EF24-458F-4F7A-B6F7-5F39E2F3ADCB}"/>
                  </a:ext>
                </a:extLst>
              </p:cNvPr>
              <p:cNvPicPr>
                <a:picLocks noChangeAspect="1"/>
              </p:cNvPicPr>
              <p:nvPr/>
            </p:nvPicPr>
            <p:blipFill>
              <a:blip r:embed="rId13"/>
              <a:stretch>
                <a:fillRect/>
              </a:stretch>
            </p:blipFill>
            <p:spPr>
              <a:xfrm>
                <a:off x="259672" y="5932251"/>
                <a:ext cx="959175" cy="752533"/>
              </a:xfrm>
              <a:prstGeom prst="rect">
                <a:avLst/>
              </a:prstGeom>
            </p:spPr>
          </p:pic>
          <p:pic>
            <p:nvPicPr>
              <p:cNvPr id="118" name="図 117">
                <a:extLst>
                  <a:ext uri="{FF2B5EF4-FFF2-40B4-BE49-F238E27FC236}">
                    <a16:creationId xmlns:a16="http://schemas.microsoft.com/office/drawing/2014/main" id="{0E6DF880-212F-467B-9190-7AA1E621FB64}"/>
                  </a:ext>
                </a:extLst>
              </p:cNvPr>
              <p:cNvPicPr>
                <a:picLocks noChangeAspect="1"/>
              </p:cNvPicPr>
              <p:nvPr/>
            </p:nvPicPr>
            <p:blipFill>
              <a:blip r:embed="rId14"/>
              <a:stretch>
                <a:fillRect/>
              </a:stretch>
            </p:blipFill>
            <p:spPr>
              <a:xfrm>
                <a:off x="591798" y="3412675"/>
                <a:ext cx="714139" cy="709561"/>
              </a:xfrm>
              <a:prstGeom prst="rect">
                <a:avLst/>
              </a:prstGeom>
            </p:spPr>
          </p:pic>
          <p:sp>
            <p:nvSpPr>
              <p:cNvPr id="120" name="テキスト ボックス 119">
                <a:extLst>
                  <a:ext uri="{FF2B5EF4-FFF2-40B4-BE49-F238E27FC236}">
                    <a16:creationId xmlns:a16="http://schemas.microsoft.com/office/drawing/2014/main" id="{E46EB3E7-1BE4-445B-8EB0-FE5BE6EA0662}"/>
                  </a:ext>
                </a:extLst>
              </p:cNvPr>
              <p:cNvSpPr txBox="1"/>
              <p:nvPr/>
            </p:nvSpPr>
            <p:spPr>
              <a:xfrm>
                <a:off x="16758" y="5542300"/>
                <a:ext cx="131959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Verdana"/>
                    <a:ea typeface="+mn-ea"/>
                    <a:cs typeface="+mn-cs"/>
                  </a:rPr>
                  <a:t>Multiple Sensor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Verdana"/>
                    <a:ea typeface="+mn-ea"/>
                    <a:cs typeface="+mn-cs"/>
                  </a:rPr>
                  <a:t>(SPo2 EEG, etc.)</a:t>
                </a:r>
                <a:endParaRPr kumimoji="1" lang="ja-JP" altLang="en-US" sz="1050" b="0" i="0" u="none" strike="noStrike" kern="1200" cap="none" spc="0" normalizeH="0" baseline="0" noProof="0" dirty="0">
                  <a:ln>
                    <a:noFill/>
                  </a:ln>
                  <a:solidFill>
                    <a:srgbClr val="000000"/>
                  </a:solidFill>
                  <a:effectLst/>
                  <a:uLnTx/>
                  <a:uFillTx/>
                  <a:latin typeface="Verdana"/>
                  <a:ea typeface="+mn-ea"/>
                  <a:cs typeface="+mn-cs"/>
                </a:endParaRPr>
              </a:p>
            </p:txBody>
          </p:sp>
        </p:grpSp>
        <p:pic>
          <p:nvPicPr>
            <p:cNvPr id="119" name="Picture 3" descr="\\dmesvr012\DISK-AVS-AVS-01$\プロパーフォルダ\AVS\komori\名称未設定.png">
              <a:extLst>
                <a:ext uri="{FF2B5EF4-FFF2-40B4-BE49-F238E27FC236}">
                  <a16:creationId xmlns:a16="http://schemas.microsoft.com/office/drawing/2014/main" id="{12D31612-5CFB-4DB2-8D25-BAEE8F13B10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4122" y="4506300"/>
              <a:ext cx="266359" cy="601850"/>
            </a:xfrm>
            <a:prstGeom prst="rect">
              <a:avLst/>
            </a:prstGeom>
            <a:noFill/>
            <a:extLst>
              <a:ext uri="{909E8E84-426E-40DD-AFC4-6F175D3DCCD1}">
                <a14:hiddenFill xmlns:a14="http://schemas.microsoft.com/office/drawing/2010/main">
                  <a:solidFill>
                    <a:srgbClr val="FFFFFF"/>
                  </a:solidFill>
                </a14:hiddenFill>
              </a:ext>
            </a:extLst>
          </p:spPr>
        </p:pic>
        <p:sp>
          <p:nvSpPr>
            <p:cNvPr id="121" name="テキスト ボックス 120">
              <a:extLst>
                <a:ext uri="{FF2B5EF4-FFF2-40B4-BE49-F238E27FC236}">
                  <a16:creationId xmlns:a16="http://schemas.microsoft.com/office/drawing/2014/main" id="{1AACA2E4-9C4A-4CA0-933D-591C5D072953}"/>
                </a:ext>
              </a:extLst>
            </p:cNvPr>
            <p:cNvSpPr txBox="1"/>
            <p:nvPr/>
          </p:nvSpPr>
          <p:spPr>
            <a:xfrm>
              <a:off x="292666" y="5025330"/>
              <a:ext cx="98296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Verdana"/>
                  <a:ea typeface="+mn-ea"/>
                  <a:cs typeface="+mn-cs"/>
                </a:rPr>
                <a:t>ECG Sensor</a:t>
              </a:r>
              <a:endParaRPr kumimoji="1" lang="ja-JP" altLang="en-US" sz="105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18" name="図 17">
              <a:extLst>
                <a:ext uri="{FF2B5EF4-FFF2-40B4-BE49-F238E27FC236}">
                  <a16:creationId xmlns:a16="http://schemas.microsoft.com/office/drawing/2014/main" id="{C5F041B0-53AD-4022-ABED-6FFFD9A3EF4C}"/>
                </a:ext>
              </a:extLst>
            </p:cNvPr>
            <p:cNvPicPr>
              <a:picLocks noChangeAspect="1"/>
            </p:cNvPicPr>
            <p:nvPr/>
          </p:nvPicPr>
          <p:blipFill>
            <a:blip r:embed="rId16"/>
            <a:stretch>
              <a:fillRect/>
            </a:stretch>
          </p:blipFill>
          <p:spPr>
            <a:xfrm>
              <a:off x="2490862" y="2390473"/>
              <a:ext cx="1130407" cy="687032"/>
            </a:xfrm>
            <a:prstGeom prst="rect">
              <a:avLst/>
            </a:prstGeom>
          </p:spPr>
        </p:pic>
        <p:pic>
          <p:nvPicPr>
            <p:cNvPr id="19" name="図 18">
              <a:extLst>
                <a:ext uri="{FF2B5EF4-FFF2-40B4-BE49-F238E27FC236}">
                  <a16:creationId xmlns:a16="http://schemas.microsoft.com/office/drawing/2014/main" id="{C1C9238A-8AFC-4FBC-BFA3-E228726C4243}"/>
                </a:ext>
              </a:extLst>
            </p:cNvPr>
            <p:cNvPicPr>
              <a:picLocks noChangeAspect="1"/>
            </p:cNvPicPr>
            <p:nvPr/>
          </p:nvPicPr>
          <p:blipFill>
            <a:blip r:embed="rId17"/>
            <a:stretch>
              <a:fillRect/>
            </a:stretch>
          </p:blipFill>
          <p:spPr>
            <a:xfrm>
              <a:off x="2653033" y="4998160"/>
              <a:ext cx="982961" cy="665161"/>
            </a:xfrm>
            <a:prstGeom prst="rect">
              <a:avLst/>
            </a:prstGeom>
          </p:spPr>
        </p:pic>
        <p:sp>
          <p:nvSpPr>
            <p:cNvPr id="122" name="円/楕円 46">
              <a:extLst>
                <a:ext uri="{FF2B5EF4-FFF2-40B4-BE49-F238E27FC236}">
                  <a16:creationId xmlns:a16="http://schemas.microsoft.com/office/drawing/2014/main" id="{3CA8C257-363F-495C-AF4D-D94D8D51769A}"/>
                </a:ext>
              </a:extLst>
            </p:cNvPr>
            <p:cNvSpPr/>
            <p:nvPr/>
          </p:nvSpPr>
          <p:spPr bwMode="auto">
            <a:xfrm>
              <a:off x="63571" y="4579717"/>
              <a:ext cx="3495900" cy="2278283"/>
            </a:xfrm>
            <a:prstGeom prst="ellipse">
              <a:avLst/>
            </a:prstGeom>
            <a:noFill/>
            <a:ln w="3492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Century Gothic" pitchFamily="34" charset="0"/>
                <a:ea typeface="ＭＳ Ｐゴシック" pitchFamily="50" charset="-128"/>
              </a:endParaRPr>
            </a:p>
          </p:txBody>
        </p:sp>
        <p:sp>
          <p:nvSpPr>
            <p:cNvPr id="20" name="テキスト ボックス 19">
              <a:extLst>
                <a:ext uri="{FF2B5EF4-FFF2-40B4-BE49-F238E27FC236}">
                  <a16:creationId xmlns:a16="http://schemas.microsoft.com/office/drawing/2014/main" id="{D44F317E-D705-43BF-AE05-F8CBB87DB1A9}"/>
                </a:ext>
              </a:extLst>
            </p:cNvPr>
            <p:cNvSpPr txBox="1"/>
            <p:nvPr/>
          </p:nvSpPr>
          <p:spPr>
            <a:xfrm>
              <a:off x="1324063" y="1555690"/>
              <a:ext cx="847853" cy="505523"/>
            </a:xfrm>
            <a:prstGeom prst="rect">
              <a:avLst/>
            </a:prstGeom>
            <a:solidFill>
              <a:schemeClr val="bg1"/>
            </a:solidFill>
          </p:spPr>
          <p:txBody>
            <a:bodyPr wrap="square" rtlCol="0">
              <a:spAutoFit/>
            </a:bodyPr>
            <a:lstStyle/>
            <a:p>
              <a:pPr>
                <a:lnSpc>
                  <a:spcPts val="1600"/>
                </a:lnSpc>
              </a:pPr>
              <a:r>
                <a:rPr kumimoji="1" lang="en-US" altLang="ja-JP" sz="1600" b="1" dirty="0">
                  <a:solidFill>
                    <a:srgbClr val="FF0000"/>
                  </a:solidFill>
                </a:rPr>
                <a:t>BAN for User 1</a:t>
              </a:r>
              <a:endParaRPr kumimoji="1" lang="ja-JP" altLang="en-US" sz="1600" b="1" dirty="0">
                <a:solidFill>
                  <a:srgbClr val="FF0000"/>
                </a:solidFill>
              </a:endParaRPr>
            </a:p>
          </p:txBody>
        </p:sp>
        <p:sp>
          <p:nvSpPr>
            <p:cNvPr id="123" name="テキスト ボックス 122">
              <a:extLst>
                <a:ext uri="{FF2B5EF4-FFF2-40B4-BE49-F238E27FC236}">
                  <a16:creationId xmlns:a16="http://schemas.microsoft.com/office/drawing/2014/main" id="{E987C9BA-905E-4536-95B7-C9CDE9E9B63B}"/>
                </a:ext>
              </a:extLst>
            </p:cNvPr>
            <p:cNvSpPr txBox="1"/>
            <p:nvPr/>
          </p:nvSpPr>
          <p:spPr>
            <a:xfrm>
              <a:off x="1334467" y="4411645"/>
              <a:ext cx="847853" cy="505523"/>
            </a:xfrm>
            <a:prstGeom prst="rect">
              <a:avLst/>
            </a:prstGeom>
            <a:solidFill>
              <a:schemeClr val="bg1"/>
            </a:solidFill>
          </p:spPr>
          <p:txBody>
            <a:bodyPr wrap="square" rtlCol="0">
              <a:spAutoFit/>
            </a:bodyPr>
            <a:lstStyle/>
            <a:p>
              <a:pPr>
                <a:lnSpc>
                  <a:spcPts val="1600"/>
                </a:lnSpc>
              </a:pPr>
              <a:r>
                <a:rPr kumimoji="1" lang="en-US" altLang="ja-JP" sz="1600" b="1" dirty="0">
                  <a:solidFill>
                    <a:srgbClr val="FF0000"/>
                  </a:solidFill>
                </a:rPr>
                <a:t>BAN for User 60</a:t>
              </a:r>
              <a:endParaRPr kumimoji="1" lang="ja-JP" altLang="en-US" sz="1600" b="1" dirty="0">
                <a:solidFill>
                  <a:srgbClr val="FF0000"/>
                </a:solidFill>
              </a:endParaRPr>
            </a:p>
          </p:txBody>
        </p:sp>
        <p:sp>
          <p:nvSpPr>
            <p:cNvPr id="22" name="テキスト ボックス 21">
              <a:extLst>
                <a:ext uri="{FF2B5EF4-FFF2-40B4-BE49-F238E27FC236}">
                  <a16:creationId xmlns:a16="http://schemas.microsoft.com/office/drawing/2014/main" id="{47ADAE29-8B24-40A3-A67F-C5860732B772}"/>
                </a:ext>
              </a:extLst>
            </p:cNvPr>
            <p:cNvSpPr txBox="1"/>
            <p:nvPr/>
          </p:nvSpPr>
          <p:spPr>
            <a:xfrm rot="5400000">
              <a:off x="1541011" y="4158749"/>
              <a:ext cx="772290" cy="461665"/>
            </a:xfrm>
            <a:prstGeom prst="rect">
              <a:avLst/>
            </a:prstGeom>
            <a:noFill/>
          </p:spPr>
          <p:txBody>
            <a:bodyPr wrap="square" rtlCol="0">
              <a:spAutoFit/>
            </a:bodyPr>
            <a:lstStyle/>
            <a:p>
              <a:r>
                <a:rPr kumimoji="1" lang="en-US" altLang="ja-JP" sz="2400" dirty="0">
                  <a:solidFill>
                    <a:srgbClr val="FF0000"/>
                  </a:solidFill>
                </a:rPr>
                <a:t>….</a:t>
              </a:r>
              <a:endParaRPr kumimoji="1" lang="ja-JP" altLang="en-US" sz="2400" dirty="0">
                <a:solidFill>
                  <a:srgbClr val="FF0000"/>
                </a:solidFill>
              </a:endParaRPr>
            </a:p>
          </p:txBody>
        </p:sp>
      </p:grpSp>
      <p:sp>
        <p:nvSpPr>
          <p:cNvPr id="125" name="Freeform 231">
            <a:extLst>
              <a:ext uri="{FF2B5EF4-FFF2-40B4-BE49-F238E27FC236}">
                <a16:creationId xmlns:a16="http://schemas.microsoft.com/office/drawing/2014/main" id="{E067E51A-DCE9-4DA0-9BF2-E55C1D82D60E}"/>
              </a:ext>
            </a:extLst>
          </p:cNvPr>
          <p:cNvSpPr>
            <a:spLocks/>
          </p:cNvSpPr>
          <p:nvPr/>
        </p:nvSpPr>
        <p:spPr bwMode="auto">
          <a:xfrm flipV="1">
            <a:off x="7962038" y="3314169"/>
            <a:ext cx="349097" cy="303339"/>
          </a:xfrm>
          <a:custGeom>
            <a:avLst/>
            <a:gdLst>
              <a:gd name="T0" fmla="*/ 2147483647 w 118"/>
              <a:gd name="T1" fmla="*/ 0 h 86"/>
              <a:gd name="T2" fmla="*/ 2147483647 w 118"/>
              <a:gd name="T3" fmla="*/ 2147483647 h 86"/>
              <a:gd name="T4" fmla="*/ 0 w 118"/>
              <a:gd name="T5" fmla="*/ 2147483647 h 86"/>
              <a:gd name="T6" fmla="*/ 0 w 118"/>
              <a:gd name="T7" fmla="*/ 2147483647 h 86"/>
              <a:gd name="T8" fmla="*/ 2147483647 w 118"/>
              <a:gd name="T9" fmla="*/ 2147483647 h 86"/>
              <a:gd name="T10" fmla="*/ 2147483647 w 118"/>
              <a:gd name="T11" fmla="*/ 2147483647 h 86"/>
              <a:gd name="T12" fmla="*/ 2147483647 w 118"/>
              <a:gd name="T13" fmla="*/ 2147483647 h 86"/>
              <a:gd name="T14" fmla="*/ 2147483647 w 118"/>
              <a:gd name="T15" fmla="*/ 2147483647 h 86"/>
              <a:gd name="T16" fmla="*/ 2147483647 w 118"/>
              <a:gd name="T17" fmla="*/ 2147483647 h 86"/>
              <a:gd name="T18" fmla="*/ 2147483647 w 118"/>
              <a:gd name="T19" fmla="*/ 2147483647 h 86"/>
              <a:gd name="T20" fmla="*/ 2147483647 w 118"/>
              <a:gd name="T21" fmla="*/ 2147483647 h 86"/>
              <a:gd name="T22" fmla="*/ 2147483647 w 118"/>
              <a:gd name="T23" fmla="*/ 0 h 86"/>
              <a:gd name="T24" fmla="*/ 2147483647 w 118"/>
              <a:gd name="T25" fmla="*/ 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8"/>
              <a:gd name="T40" fmla="*/ 0 h 86"/>
              <a:gd name="T41" fmla="*/ 118 w 118"/>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8" h="86">
                <a:moveTo>
                  <a:pt x="40" y="0"/>
                </a:moveTo>
                <a:lnTo>
                  <a:pt x="40" y="29"/>
                </a:lnTo>
                <a:lnTo>
                  <a:pt x="0" y="29"/>
                </a:lnTo>
                <a:lnTo>
                  <a:pt x="0" y="58"/>
                </a:lnTo>
                <a:lnTo>
                  <a:pt x="40" y="58"/>
                </a:lnTo>
                <a:lnTo>
                  <a:pt x="40" y="86"/>
                </a:lnTo>
                <a:lnTo>
                  <a:pt x="79" y="86"/>
                </a:lnTo>
                <a:lnTo>
                  <a:pt x="79" y="58"/>
                </a:lnTo>
                <a:lnTo>
                  <a:pt x="118" y="58"/>
                </a:lnTo>
                <a:lnTo>
                  <a:pt x="118" y="29"/>
                </a:lnTo>
                <a:lnTo>
                  <a:pt x="79" y="29"/>
                </a:lnTo>
                <a:lnTo>
                  <a:pt x="79" y="0"/>
                </a:lnTo>
                <a:lnTo>
                  <a:pt x="40" y="0"/>
                </a:lnTo>
                <a:close/>
              </a:path>
            </a:pathLst>
          </a:custGeom>
          <a:solidFill>
            <a:srgbClr val="E929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 name="object 8">
            <a:extLst>
              <a:ext uri="{FF2B5EF4-FFF2-40B4-BE49-F238E27FC236}">
                <a16:creationId xmlns:a16="http://schemas.microsoft.com/office/drawing/2014/main" id="{34ACC9AD-9B63-20A8-5590-1D71982B0BDA}"/>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10</a:t>
            </a:fld>
            <a:endParaRPr sz="1200" dirty="0">
              <a:latin typeface="Times New Roman"/>
              <a:cs typeface="Times New Roman"/>
            </a:endParaRPr>
          </a:p>
        </p:txBody>
      </p:sp>
      <p:sp>
        <p:nvSpPr>
          <p:cNvPr id="12" name="object 10">
            <a:extLst>
              <a:ext uri="{FF2B5EF4-FFF2-40B4-BE49-F238E27FC236}">
                <a16:creationId xmlns:a16="http://schemas.microsoft.com/office/drawing/2014/main" id="{D1671ECB-6743-7B3E-224A-1F1976A82A36}"/>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7" name="日付プレースホルダー 6">
            <a:extLst>
              <a:ext uri="{FF2B5EF4-FFF2-40B4-BE49-F238E27FC236}">
                <a16:creationId xmlns:a16="http://schemas.microsoft.com/office/drawing/2014/main" id="{FDF94474-B4BF-C7A5-C773-DCDBEC9DE2E1}"/>
              </a:ext>
            </a:extLst>
          </p:cNvPr>
          <p:cNvSpPr>
            <a:spLocks noGrp="1"/>
          </p:cNvSpPr>
          <p:nvPr>
            <p:ph type="dt" sz="half" idx="2"/>
          </p:nvPr>
        </p:nvSpPr>
        <p:spPr/>
        <p:txBody>
          <a:bodyPr/>
          <a:lstStyle/>
          <a:p>
            <a:r>
              <a:rPr lang="en-US" altLang="ja-JP"/>
              <a:t>July 2025</a:t>
            </a:r>
            <a:endParaRPr lang="en-US" altLang="ja-JP" dirty="0"/>
          </a:p>
        </p:txBody>
      </p:sp>
    </p:spTree>
    <p:extLst>
      <p:ext uri="{BB962C8B-B14F-4D97-AF65-F5344CB8AC3E}">
        <p14:creationId xmlns:p14="http://schemas.microsoft.com/office/powerpoint/2010/main" val="1877896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6513-5FA5-4DA7-A0CA-8A5713AACD2F}"/>
              </a:ext>
            </a:extLst>
          </p:cNvPr>
          <p:cNvSpPr>
            <a:spLocks noGrp="1"/>
          </p:cNvSpPr>
          <p:nvPr>
            <p:ph type="title"/>
          </p:nvPr>
        </p:nvSpPr>
        <p:spPr>
          <a:xfrm>
            <a:off x="990600" y="640080"/>
            <a:ext cx="7315200" cy="731520"/>
          </a:xfrm>
        </p:spPr>
        <p:txBody>
          <a:bodyPr/>
          <a:lstStyle/>
          <a:p>
            <a:r>
              <a:rPr lang="en-US" sz="3200" b="1" dirty="0">
                <a:latin typeface="+mn-ea"/>
                <a:ea typeface="+mn-ea"/>
              </a:rPr>
              <a:t>(8) List of Frame Type</a:t>
            </a:r>
          </a:p>
        </p:txBody>
      </p:sp>
      <p:graphicFrame>
        <p:nvGraphicFramePr>
          <p:cNvPr id="8" name="Table 4">
            <a:extLst>
              <a:ext uri="{FF2B5EF4-FFF2-40B4-BE49-F238E27FC236}">
                <a16:creationId xmlns:a16="http://schemas.microsoft.com/office/drawing/2014/main" id="{EBDCB845-2D0D-7D20-1A52-EE817321CC0A}"/>
              </a:ext>
            </a:extLst>
          </p:cNvPr>
          <p:cNvGraphicFramePr>
            <a:graphicFrameLocks/>
          </p:cNvGraphicFramePr>
          <p:nvPr>
            <p:extLst>
              <p:ext uri="{D42A27DB-BD31-4B8C-83A1-F6EECF244321}">
                <p14:modId xmlns:p14="http://schemas.microsoft.com/office/powerpoint/2010/main" val="3688571840"/>
              </p:ext>
            </p:extLst>
          </p:nvPr>
        </p:nvGraphicFramePr>
        <p:xfrm>
          <a:off x="609600" y="1417319"/>
          <a:ext cx="8079716" cy="4937760"/>
        </p:xfrm>
        <a:graphic>
          <a:graphicData uri="http://schemas.openxmlformats.org/drawingml/2006/table">
            <a:tbl>
              <a:tblPr firstRow="1" bandRow="1">
                <a:tableStyleId>{D7AC3CCA-C797-4891-BE02-D94E43425B78}</a:tableStyleId>
              </a:tblPr>
              <a:tblGrid>
                <a:gridCol w="810358">
                  <a:extLst>
                    <a:ext uri="{9D8B030D-6E8A-4147-A177-3AD203B41FA5}">
                      <a16:colId xmlns:a16="http://schemas.microsoft.com/office/drawing/2014/main" val="2545107227"/>
                    </a:ext>
                  </a:extLst>
                </a:gridCol>
                <a:gridCol w="1590993">
                  <a:extLst>
                    <a:ext uri="{9D8B030D-6E8A-4147-A177-3AD203B41FA5}">
                      <a16:colId xmlns:a16="http://schemas.microsoft.com/office/drawing/2014/main" val="3467769674"/>
                    </a:ext>
                  </a:extLst>
                </a:gridCol>
                <a:gridCol w="1960685">
                  <a:extLst>
                    <a:ext uri="{9D8B030D-6E8A-4147-A177-3AD203B41FA5}">
                      <a16:colId xmlns:a16="http://schemas.microsoft.com/office/drawing/2014/main" val="3733373911"/>
                    </a:ext>
                  </a:extLst>
                </a:gridCol>
                <a:gridCol w="1311639">
                  <a:extLst>
                    <a:ext uri="{9D8B030D-6E8A-4147-A177-3AD203B41FA5}">
                      <a16:colId xmlns:a16="http://schemas.microsoft.com/office/drawing/2014/main" val="3421933674"/>
                    </a:ext>
                  </a:extLst>
                </a:gridCol>
                <a:gridCol w="2406041">
                  <a:extLst>
                    <a:ext uri="{9D8B030D-6E8A-4147-A177-3AD203B41FA5}">
                      <a16:colId xmlns:a16="http://schemas.microsoft.com/office/drawing/2014/main" val="4033776325"/>
                    </a:ext>
                  </a:extLst>
                </a:gridCol>
              </a:tblGrid>
              <a:tr h="153984">
                <a:tc>
                  <a:txBody>
                    <a:bodyPr/>
                    <a:lstStyle/>
                    <a:p>
                      <a:r>
                        <a:rPr lang="en-US" sz="1200" dirty="0"/>
                        <a:t>Channels</a:t>
                      </a:r>
                    </a:p>
                  </a:txBody>
                  <a:tcPr/>
                </a:tc>
                <a:tc>
                  <a:txBody>
                    <a:bodyPr/>
                    <a:lstStyle/>
                    <a:p>
                      <a:r>
                        <a:rPr lang="en-US" sz="1200" dirty="0"/>
                        <a:t>Periods</a:t>
                      </a:r>
                    </a:p>
                  </a:txBody>
                  <a:tcPr/>
                </a:tc>
                <a:tc>
                  <a:txBody>
                    <a:bodyPr/>
                    <a:lstStyle/>
                    <a:p>
                      <a:r>
                        <a:rPr lang="en-US" sz="1200" dirty="0"/>
                        <a:t>Frames</a:t>
                      </a:r>
                    </a:p>
                  </a:txBody>
                  <a:tcPr/>
                </a:tc>
                <a:tc>
                  <a:txBody>
                    <a:bodyPr/>
                    <a:lstStyle/>
                    <a:p>
                      <a:r>
                        <a:rPr lang="en-US" sz="1200" dirty="0"/>
                        <a:t>Sender</a:t>
                      </a:r>
                    </a:p>
                  </a:txBody>
                  <a:tcPr/>
                </a:tc>
                <a:tc>
                  <a:txBody>
                    <a:bodyPr/>
                    <a:lstStyle/>
                    <a:p>
                      <a:r>
                        <a:rPr lang="en-US" sz="1200" dirty="0"/>
                        <a:t>Receiver</a:t>
                      </a:r>
                    </a:p>
                  </a:txBody>
                  <a:tcPr/>
                </a:tc>
                <a:extLst>
                  <a:ext uri="{0D108BD9-81ED-4DB2-BD59-A6C34878D82A}">
                    <a16:rowId xmlns:a16="http://schemas.microsoft.com/office/drawing/2014/main" val="2721684530"/>
                  </a:ext>
                </a:extLst>
              </a:tr>
              <a:tr h="153984">
                <a:tc rowSpan="2">
                  <a:txBody>
                    <a:bodyPr/>
                    <a:lstStyle/>
                    <a:p>
                      <a:r>
                        <a:rPr lang="en-US" sz="1200" dirty="0"/>
                        <a:t>Control</a:t>
                      </a:r>
                    </a:p>
                  </a:txBody>
                  <a:tcPr/>
                </a:tc>
                <a:tc rowSpan="2">
                  <a:txBody>
                    <a:bodyPr/>
                    <a:lstStyle/>
                    <a:p>
                      <a:r>
                        <a:rPr lang="en-US" sz="1200" dirty="0"/>
                        <a:t>n/a</a:t>
                      </a:r>
                    </a:p>
                  </a:txBody>
                  <a:tcPr/>
                </a:tc>
                <a:tc>
                  <a:txBody>
                    <a:bodyPr/>
                    <a:lstStyle/>
                    <a:p>
                      <a:r>
                        <a:rPr lang="en-US" sz="1200" dirty="0"/>
                        <a:t>Control Beacon</a:t>
                      </a:r>
                    </a:p>
                  </a:txBody>
                  <a:tcPr/>
                </a:tc>
                <a:tc rowSpan="2">
                  <a:txBody>
                    <a:bodyPr/>
                    <a:lstStyle/>
                    <a:p>
                      <a:r>
                        <a:rPr lang="en-US" sz="1200" dirty="0"/>
                        <a:t>Coordinator</a:t>
                      </a:r>
                    </a:p>
                  </a:txBody>
                  <a:tcPr/>
                </a:tc>
                <a:tc>
                  <a:txBody>
                    <a:bodyPr/>
                    <a:lstStyle/>
                    <a:p>
                      <a:r>
                        <a:rPr lang="en-US" sz="1200" dirty="0"/>
                        <a:t>Other Coordinators and Nodes</a:t>
                      </a:r>
                    </a:p>
                  </a:txBody>
                  <a:tcPr/>
                </a:tc>
                <a:extLst>
                  <a:ext uri="{0D108BD9-81ED-4DB2-BD59-A6C34878D82A}">
                    <a16:rowId xmlns:a16="http://schemas.microsoft.com/office/drawing/2014/main" val="1086697752"/>
                  </a:ext>
                </a:extLst>
              </a:tr>
              <a:tr h="153984">
                <a:tc vMerge="1">
                  <a:txBody>
                    <a:bodyPr/>
                    <a:lstStyle/>
                    <a:p>
                      <a:endParaRPr lang="en-US" sz="1400" dirty="0"/>
                    </a:p>
                  </a:txBody>
                  <a:tcPr/>
                </a:tc>
                <a:tc vMerge="1">
                  <a:txBody>
                    <a:bodyPr/>
                    <a:lstStyle/>
                    <a:p>
                      <a:endParaRPr lang="en-US" sz="1400" dirty="0"/>
                    </a:p>
                  </a:txBody>
                  <a:tcPr/>
                </a:tc>
                <a:tc>
                  <a:txBody>
                    <a:bodyPr/>
                    <a:lstStyle/>
                    <a:p>
                      <a:r>
                        <a:rPr lang="en-US" sz="1200" dirty="0"/>
                        <a:t>Coordinator-to-Coordinator</a:t>
                      </a:r>
                    </a:p>
                  </a:txBody>
                  <a:tcPr/>
                </a:tc>
                <a:tc vMerge="1">
                  <a:txBody>
                    <a:bodyPr/>
                    <a:lstStyle/>
                    <a:p>
                      <a:endParaRPr lang="en-US" sz="1400" dirty="0"/>
                    </a:p>
                  </a:txBody>
                  <a:tcPr/>
                </a:tc>
                <a:tc>
                  <a:txBody>
                    <a:bodyPr/>
                    <a:lstStyle/>
                    <a:p>
                      <a:r>
                        <a:rPr lang="en-US" sz="1200" dirty="0"/>
                        <a:t>Other Coordinators</a:t>
                      </a:r>
                    </a:p>
                  </a:txBody>
                  <a:tcPr/>
                </a:tc>
                <a:extLst>
                  <a:ext uri="{0D108BD9-81ED-4DB2-BD59-A6C34878D82A}">
                    <a16:rowId xmlns:a16="http://schemas.microsoft.com/office/drawing/2014/main" val="2012251877"/>
                  </a:ext>
                </a:extLst>
              </a:tr>
              <a:tr h="153984">
                <a:tc rowSpan="13">
                  <a:txBody>
                    <a:bodyPr/>
                    <a:lstStyle/>
                    <a:p>
                      <a:r>
                        <a:rPr lang="en-US" sz="1200" dirty="0"/>
                        <a:t>Data</a:t>
                      </a:r>
                    </a:p>
                  </a:txBody>
                  <a:tcPr/>
                </a:tc>
                <a:tc>
                  <a:txBody>
                    <a:bodyPr/>
                    <a:lstStyle/>
                    <a:p>
                      <a:r>
                        <a:rPr lang="en-US" sz="1200" dirty="0"/>
                        <a:t>Network Management</a:t>
                      </a:r>
                    </a:p>
                  </a:txBody>
                  <a:tcPr/>
                </a:tc>
                <a:tc>
                  <a:txBody>
                    <a:bodyPr/>
                    <a:lstStyle/>
                    <a:p>
                      <a:r>
                        <a:rPr lang="en-US" sz="1200" dirty="0"/>
                        <a:t>Data Beacon</a:t>
                      </a:r>
                    </a:p>
                  </a:txBody>
                  <a:tcPr/>
                </a:tc>
                <a:tc>
                  <a:txBody>
                    <a:bodyPr/>
                    <a:lstStyle/>
                    <a:p>
                      <a:r>
                        <a:rPr lang="en-US" sz="1200" dirty="0"/>
                        <a:t>Coordinator</a:t>
                      </a:r>
                    </a:p>
                  </a:txBody>
                  <a:tcPr/>
                </a:tc>
                <a:tc>
                  <a:txBody>
                    <a:bodyPr/>
                    <a:lstStyle/>
                    <a:p>
                      <a:r>
                        <a:rPr lang="en-US" sz="1200" dirty="0"/>
                        <a:t>Other Coordinators and Nodes</a:t>
                      </a:r>
                    </a:p>
                  </a:txBody>
                  <a:tcPr/>
                </a:tc>
                <a:extLst>
                  <a:ext uri="{0D108BD9-81ED-4DB2-BD59-A6C34878D82A}">
                    <a16:rowId xmlns:a16="http://schemas.microsoft.com/office/drawing/2014/main" val="1709676835"/>
                  </a:ext>
                </a:extLst>
              </a:tr>
              <a:tr h="153984">
                <a:tc vMerge="1">
                  <a:txBody>
                    <a:bodyPr/>
                    <a:lstStyle/>
                    <a:p>
                      <a:endParaRPr lang="en-US" sz="1400" dirty="0"/>
                    </a:p>
                  </a:txBody>
                  <a:tcPr/>
                </a:tc>
                <a:tc rowSpan="8">
                  <a:txBody>
                    <a:bodyPr/>
                    <a:lstStyle/>
                    <a:p>
                      <a:r>
                        <a:rPr lang="en-US" sz="1200" dirty="0"/>
                        <a:t>Contention Free</a:t>
                      </a:r>
                    </a:p>
                  </a:txBody>
                  <a:tcPr/>
                </a:tc>
                <a:tc rowSpan="4">
                  <a:txBody>
                    <a:bodyPr/>
                    <a:lstStyle/>
                    <a:p>
                      <a:r>
                        <a:rPr lang="en-US" sz="1200" dirty="0"/>
                        <a:t>Scheduled Downlink Data</a:t>
                      </a:r>
                    </a:p>
                  </a:txBody>
                  <a:tcPr/>
                </a:tc>
                <a:tc>
                  <a:txBody>
                    <a:bodyPr/>
                    <a:lstStyle/>
                    <a:p>
                      <a:r>
                        <a:rPr lang="en-US" sz="1200" dirty="0"/>
                        <a:t>Coordinator</a:t>
                      </a:r>
                    </a:p>
                  </a:txBody>
                  <a:tcPr/>
                </a:tc>
                <a:tc>
                  <a:txBody>
                    <a:bodyPr/>
                    <a:lstStyle/>
                    <a:p>
                      <a:r>
                        <a:rPr lang="en-US" sz="1200" dirty="0"/>
                        <a:t>Specific Node</a:t>
                      </a:r>
                    </a:p>
                  </a:txBody>
                  <a:tcPr/>
                </a:tc>
                <a:extLst>
                  <a:ext uri="{0D108BD9-81ED-4DB2-BD59-A6C34878D82A}">
                    <a16:rowId xmlns:a16="http://schemas.microsoft.com/office/drawing/2014/main" val="2494980458"/>
                  </a:ext>
                </a:extLst>
              </a:tr>
              <a:tr h="153984">
                <a:tc vMerge="1">
                  <a:txBody>
                    <a:bodyPr/>
                    <a:lstStyle/>
                    <a:p>
                      <a:endParaRPr lang="en-US" sz="1400" dirty="0"/>
                    </a:p>
                  </a:txBody>
                  <a:tcPr/>
                </a:tc>
                <a:tc vMerge="1">
                  <a:txBody>
                    <a:bodyPr/>
                    <a:lstStyle/>
                    <a:p>
                      <a:endParaRPr lang="en-US" sz="1400" dirty="0"/>
                    </a:p>
                  </a:txBody>
                  <a:tcPr/>
                </a:tc>
                <a:tc vMerge="1">
                  <a:txBody>
                    <a:bodyPr/>
                    <a:lstStyle/>
                    <a:p>
                      <a:endParaRPr lang="en-US" sz="1400" dirty="0"/>
                    </a:p>
                  </a:txBody>
                  <a:tcPr/>
                </a:tc>
                <a:tc>
                  <a:txBody>
                    <a:bodyPr/>
                    <a:lstStyle/>
                    <a:p>
                      <a:r>
                        <a:rPr lang="en-US" sz="1200" dirty="0"/>
                        <a:t>Coordinator</a:t>
                      </a:r>
                    </a:p>
                  </a:txBody>
                  <a:tcPr/>
                </a:tc>
                <a:tc>
                  <a:txBody>
                    <a:bodyPr/>
                    <a:lstStyle/>
                    <a:p>
                      <a:r>
                        <a:rPr lang="en-US" sz="1200" dirty="0"/>
                        <a:t>Relay Node</a:t>
                      </a:r>
                    </a:p>
                  </a:txBody>
                  <a:tcPr/>
                </a:tc>
                <a:extLst>
                  <a:ext uri="{0D108BD9-81ED-4DB2-BD59-A6C34878D82A}">
                    <a16:rowId xmlns:a16="http://schemas.microsoft.com/office/drawing/2014/main" val="2571220098"/>
                  </a:ext>
                </a:extLst>
              </a:tr>
              <a:tr h="153984">
                <a:tc vMerge="1">
                  <a:txBody>
                    <a:bodyPr/>
                    <a:lstStyle/>
                    <a:p>
                      <a:endParaRPr lang="en-US" sz="1400" dirty="0"/>
                    </a:p>
                  </a:txBody>
                  <a:tcPr/>
                </a:tc>
                <a:tc vMerge="1">
                  <a:txBody>
                    <a:bodyPr/>
                    <a:lstStyle/>
                    <a:p>
                      <a:endParaRPr lang="en-US"/>
                    </a:p>
                  </a:txBody>
                  <a:tcPr/>
                </a:tc>
                <a:tc vMerge="1">
                  <a:txBody>
                    <a:bodyPr/>
                    <a:lstStyle/>
                    <a:p>
                      <a:endParaRPr lang="en-US"/>
                    </a:p>
                  </a:txBody>
                  <a:tcPr/>
                </a:tc>
                <a:tc>
                  <a:txBody>
                    <a:bodyPr/>
                    <a:lstStyle/>
                    <a:p>
                      <a:r>
                        <a:rPr lang="en-US" sz="1200" dirty="0"/>
                        <a:t>Relay Node</a:t>
                      </a:r>
                    </a:p>
                  </a:txBody>
                  <a:tcPr/>
                </a:tc>
                <a:tc>
                  <a:txBody>
                    <a:bodyPr/>
                    <a:lstStyle/>
                    <a:p>
                      <a:r>
                        <a:rPr lang="en-US" sz="1200" dirty="0"/>
                        <a:t>Relay Node</a:t>
                      </a:r>
                    </a:p>
                  </a:txBody>
                  <a:tcPr/>
                </a:tc>
                <a:extLst>
                  <a:ext uri="{0D108BD9-81ED-4DB2-BD59-A6C34878D82A}">
                    <a16:rowId xmlns:a16="http://schemas.microsoft.com/office/drawing/2014/main" val="2882338678"/>
                  </a:ext>
                </a:extLst>
              </a:tr>
              <a:tr h="153984">
                <a:tc vMerge="1">
                  <a:txBody>
                    <a:bodyPr/>
                    <a:lstStyle/>
                    <a:p>
                      <a:endParaRPr lang="en-US" sz="1400" dirty="0"/>
                    </a:p>
                  </a:txBody>
                  <a:tcPr/>
                </a:tc>
                <a:tc vMerge="1">
                  <a:txBody>
                    <a:bodyPr/>
                    <a:lstStyle/>
                    <a:p>
                      <a:endParaRPr lang="en-US" sz="1400" dirty="0"/>
                    </a:p>
                  </a:txBody>
                  <a:tcPr/>
                </a:tc>
                <a:tc vMerge="1">
                  <a:txBody>
                    <a:bodyPr/>
                    <a:lstStyle/>
                    <a:p>
                      <a:endParaRPr lang="en-US" sz="1400" dirty="0"/>
                    </a:p>
                  </a:txBody>
                  <a:tcPr/>
                </a:tc>
                <a:tc>
                  <a:txBody>
                    <a:bodyPr/>
                    <a:lstStyle/>
                    <a:p>
                      <a:r>
                        <a:rPr lang="en-US" sz="1200" dirty="0"/>
                        <a:t>Relay Node</a:t>
                      </a:r>
                    </a:p>
                  </a:txBody>
                  <a:tcPr/>
                </a:tc>
                <a:tc>
                  <a:txBody>
                    <a:bodyPr/>
                    <a:lstStyle/>
                    <a:p>
                      <a:r>
                        <a:rPr lang="en-US" sz="1200" dirty="0"/>
                        <a:t>Specific Node</a:t>
                      </a:r>
                    </a:p>
                  </a:txBody>
                  <a:tcPr/>
                </a:tc>
                <a:extLst>
                  <a:ext uri="{0D108BD9-81ED-4DB2-BD59-A6C34878D82A}">
                    <a16:rowId xmlns:a16="http://schemas.microsoft.com/office/drawing/2014/main" val="1882134213"/>
                  </a:ext>
                </a:extLst>
              </a:tr>
              <a:tr h="153984">
                <a:tc vMerge="1">
                  <a:txBody>
                    <a:bodyPr/>
                    <a:lstStyle/>
                    <a:p>
                      <a:endParaRPr lang="en-US" sz="1400" dirty="0"/>
                    </a:p>
                  </a:txBody>
                  <a:tcPr/>
                </a:tc>
                <a:tc vMerge="1">
                  <a:txBody>
                    <a:bodyPr/>
                    <a:lstStyle/>
                    <a:p>
                      <a:endParaRPr lang="en-US" sz="1400" dirty="0"/>
                    </a:p>
                  </a:txBody>
                  <a:tcPr/>
                </a:tc>
                <a:tc rowSpan="4">
                  <a:txBody>
                    <a:bodyPr/>
                    <a:lstStyle/>
                    <a:p>
                      <a:r>
                        <a:rPr lang="en-US" sz="1200" dirty="0"/>
                        <a:t>Scheduled Uplink Data</a:t>
                      </a:r>
                    </a:p>
                  </a:txBody>
                  <a:tcPr/>
                </a:tc>
                <a:tc>
                  <a:txBody>
                    <a:bodyPr/>
                    <a:lstStyle/>
                    <a:p>
                      <a:r>
                        <a:rPr lang="en-US" sz="1200" dirty="0"/>
                        <a:t>Node</a:t>
                      </a:r>
                    </a:p>
                  </a:txBody>
                  <a:tcPr/>
                </a:tc>
                <a:tc>
                  <a:txBody>
                    <a:bodyPr/>
                    <a:lstStyle/>
                    <a:p>
                      <a:r>
                        <a:rPr lang="en-US" sz="1200" dirty="0"/>
                        <a:t>Own Coordinator</a:t>
                      </a:r>
                    </a:p>
                  </a:txBody>
                  <a:tcPr/>
                </a:tc>
                <a:extLst>
                  <a:ext uri="{0D108BD9-81ED-4DB2-BD59-A6C34878D82A}">
                    <a16:rowId xmlns:a16="http://schemas.microsoft.com/office/drawing/2014/main" val="3696510692"/>
                  </a:ext>
                </a:extLst>
              </a:tr>
              <a:tr h="153984">
                <a:tc vMerge="1">
                  <a:txBody>
                    <a:bodyPr/>
                    <a:lstStyle/>
                    <a:p>
                      <a:endParaRPr lang="en-US" sz="1400" dirty="0"/>
                    </a:p>
                  </a:txBody>
                  <a:tcPr/>
                </a:tc>
                <a:tc vMerge="1">
                  <a:txBody>
                    <a:bodyPr/>
                    <a:lstStyle/>
                    <a:p>
                      <a:endParaRPr lang="en-US" sz="1400" dirty="0"/>
                    </a:p>
                  </a:txBody>
                  <a:tcPr/>
                </a:tc>
                <a:tc vMerge="1">
                  <a:txBody>
                    <a:bodyPr/>
                    <a:lstStyle/>
                    <a:p>
                      <a:endParaRPr lang="en-US" sz="1400" dirty="0"/>
                    </a:p>
                  </a:txBody>
                  <a:tcPr/>
                </a:tc>
                <a:tc>
                  <a:txBody>
                    <a:bodyPr/>
                    <a:lstStyle/>
                    <a:p>
                      <a:r>
                        <a:rPr lang="en-US" sz="1200" dirty="0"/>
                        <a:t>Node</a:t>
                      </a:r>
                    </a:p>
                  </a:txBody>
                  <a:tcPr/>
                </a:tc>
                <a:tc>
                  <a:txBody>
                    <a:bodyPr/>
                    <a:lstStyle/>
                    <a:p>
                      <a:r>
                        <a:rPr lang="en-US" sz="1200" dirty="0"/>
                        <a:t>Relay Node</a:t>
                      </a:r>
                    </a:p>
                  </a:txBody>
                  <a:tcPr/>
                </a:tc>
                <a:extLst>
                  <a:ext uri="{0D108BD9-81ED-4DB2-BD59-A6C34878D82A}">
                    <a16:rowId xmlns:a16="http://schemas.microsoft.com/office/drawing/2014/main" val="133751659"/>
                  </a:ext>
                </a:extLst>
              </a:tr>
              <a:tr h="153984">
                <a:tc vMerge="1">
                  <a:txBody>
                    <a:bodyPr/>
                    <a:lstStyle/>
                    <a:p>
                      <a:endParaRPr lang="en-US" sz="1400" dirty="0"/>
                    </a:p>
                  </a:txBody>
                  <a:tcPr/>
                </a:tc>
                <a:tc vMerge="1">
                  <a:txBody>
                    <a:bodyPr/>
                    <a:lstStyle/>
                    <a:p>
                      <a:endParaRPr lang="en-US"/>
                    </a:p>
                  </a:txBody>
                  <a:tcPr/>
                </a:tc>
                <a:tc vMerge="1">
                  <a:txBody>
                    <a:bodyPr/>
                    <a:lstStyle/>
                    <a:p>
                      <a:endParaRPr lang="en-US" dirty="0"/>
                    </a:p>
                  </a:txBody>
                  <a:tcPr/>
                </a:tc>
                <a:tc>
                  <a:txBody>
                    <a:bodyPr/>
                    <a:lstStyle/>
                    <a:p>
                      <a:r>
                        <a:rPr lang="en-US" sz="1200" dirty="0"/>
                        <a:t>Relay Node</a:t>
                      </a:r>
                    </a:p>
                  </a:txBody>
                  <a:tcPr/>
                </a:tc>
                <a:tc>
                  <a:txBody>
                    <a:bodyPr/>
                    <a:lstStyle/>
                    <a:p>
                      <a:r>
                        <a:rPr lang="en-US" sz="1200" dirty="0"/>
                        <a:t>Relay Node</a:t>
                      </a:r>
                    </a:p>
                  </a:txBody>
                  <a:tcPr/>
                </a:tc>
                <a:extLst>
                  <a:ext uri="{0D108BD9-81ED-4DB2-BD59-A6C34878D82A}">
                    <a16:rowId xmlns:a16="http://schemas.microsoft.com/office/drawing/2014/main" val="613052971"/>
                  </a:ext>
                </a:extLst>
              </a:tr>
              <a:tr h="153984">
                <a:tc vMerge="1">
                  <a:txBody>
                    <a:bodyPr/>
                    <a:lstStyle/>
                    <a:p>
                      <a:endParaRPr lang="en-US" sz="1400" dirty="0"/>
                    </a:p>
                  </a:txBody>
                  <a:tcPr/>
                </a:tc>
                <a:tc vMerge="1">
                  <a:txBody>
                    <a:bodyPr/>
                    <a:lstStyle/>
                    <a:p>
                      <a:endParaRPr lang="en-US" sz="1400" dirty="0"/>
                    </a:p>
                  </a:txBody>
                  <a:tcPr/>
                </a:tc>
                <a:tc vMerge="1">
                  <a:txBody>
                    <a:bodyPr/>
                    <a:lstStyle/>
                    <a:p>
                      <a:endParaRPr lang="en-US" sz="1400" dirty="0"/>
                    </a:p>
                  </a:txBody>
                  <a:tcPr/>
                </a:tc>
                <a:tc>
                  <a:txBody>
                    <a:bodyPr/>
                    <a:lstStyle/>
                    <a:p>
                      <a:r>
                        <a:rPr lang="en-US" sz="1200" dirty="0"/>
                        <a:t>Relay Node</a:t>
                      </a:r>
                    </a:p>
                  </a:txBody>
                  <a:tcPr/>
                </a:tc>
                <a:tc>
                  <a:txBody>
                    <a:bodyPr/>
                    <a:lstStyle/>
                    <a:p>
                      <a:r>
                        <a:rPr lang="en-US" sz="1200" dirty="0"/>
                        <a:t>Own Coordinator</a:t>
                      </a:r>
                    </a:p>
                  </a:txBody>
                  <a:tcPr/>
                </a:tc>
                <a:extLst>
                  <a:ext uri="{0D108BD9-81ED-4DB2-BD59-A6C34878D82A}">
                    <a16:rowId xmlns:a16="http://schemas.microsoft.com/office/drawing/2014/main" val="1411292369"/>
                  </a:ext>
                </a:extLst>
              </a:tr>
              <a:tr h="153984">
                <a:tc vMerge="1">
                  <a:txBody>
                    <a:bodyPr/>
                    <a:lstStyle/>
                    <a:p>
                      <a:endParaRPr lang="en-US" sz="1400" dirty="0"/>
                    </a:p>
                  </a:txBody>
                  <a:tcPr/>
                </a:tc>
                <a:tc rowSpan="4">
                  <a:txBody>
                    <a:bodyPr/>
                    <a:lstStyle/>
                    <a:p>
                      <a:r>
                        <a:rPr lang="en-US" sz="1200" dirty="0"/>
                        <a:t>Contention Access</a:t>
                      </a:r>
                    </a:p>
                  </a:txBody>
                  <a:tcPr/>
                </a:tc>
                <a:tc>
                  <a:txBody>
                    <a:bodyPr/>
                    <a:lstStyle/>
                    <a:p>
                      <a:r>
                        <a:rPr lang="en-US" sz="1200" dirty="0"/>
                        <a:t>Connection Request</a:t>
                      </a:r>
                    </a:p>
                  </a:txBody>
                  <a:tcPr/>
                </a:tc>
                <a:tc>
                  <a:txBody>
                    <a:bodyPr/>
                    <a:lstStyle/>
                    <a:p>
                      <a:r>
                        <a:rPr lang="en-US" sz="1200" dirty="0"/>
                        <a:t>Node</a:t>
                      </a:r>
                    </a:p>
                  </a:txBody>
                  <a:tcPr/>
                </a:tc>
                <a:tc>
                  <a:txBody>
                    <a:bodyPr/>
                    <a:lstStyle/>
                    <a:p>
                      <a:r>
                        <a:rPr lang="en-US" sz="1200" dirty="0"/>
                        <a:t>Own Coordinator</a:t>
                      </a:r>
                    </a:p>
                  </a:txBody>
                  <a:tcPr/>
                </a:tc>
                <a:extLst>
                  <a:ext uri="{0D108BD9-81ED-4DB2-BD59-A6C34878D82A}">
                    <a16:rowId xmlns:a16="http://schemas.microsoft.com/office/drawing/2014/main" val="292194974"/>
                  </a:ext>
                </a:extLst>
              </a:tr>
              <a:tr h="153984">
                <a:tc vMerge="1">
                  <a:txBody>
                    <a:bodyPr/>
                    <a:lstStyle/>
                    <a:p>
                      <a:endParaRPr lang="en-US" sz="1400" dirty="0"/>
                    </a:p>
                  </a:txBody>
                  <a:tcPr/>
                </a:tc>
                <a:tc vMerge="1">
                  <a:txBody>
                    <a:bodyPr/>
                    <a:lstStyle/>
                    <a:p>
                      <a:endParaRPr lang="en-US" sz="1400" dirty="0"/>
                    </a:p>
                  </a:txBody>
                  <a:tcPr/>
                </a:tc>
                <a:tc>
                  <a:txBody>
                    <a:bodyPr/>
                    <a:lstStyle/>
                    <a:p>
                      <a:r>
                        <a:rPr lang="en-US" sz="1200" dirty="0"/>
                        <a:t>Connection Assignment</a:t>
                      </a:r>
                    </a:p>
                  </a:txBody>
                  <a:tcPr/>
                </a:tc>
                <a:tc>
                  <a:txBody>
                    <a:bodyPr/>
                    <a:lstStyle/>
                    <a:p>
                      <a:r>
                        <a:rPr lang="en-US" sz="1200" dirty="0"/>
                        <a:t>Coordinator</a:t>
                      </a:r>
                    </a:p>
                  </a:txBody>
                  <a:tcPr/>
                </a:tc>
                <a:tc>
                  <a:txBody>
                    <a:bodyPr/>
                    <a:lstStyle/>
                    <a:p>
                      <a:r>
                        <a:rPr lang="en-US" sz="1200" dirty="0"/>
                        <a:t>Specific Node</a:t>
                      </a:r>
                    </a:p>
                  </a:txBody>
                  <a:tcPr/>
                </a:tc>
                <a:extLst>
                  <a:ext uri="{0D108BD9-81ED-4DB2-BD59-A6C34878D82A}">
                    <a16:rowId xmlns:a16="http://schemas.microsoft.com/office/drawing/2014/main" val="1219798559"/>
                  </a:ext>
                </a:extLst>
              </a:tr>
              <a:tr h="153984">
                <a:tc vMerge="1">
                  <a:txBody>
                    <a:bodyPr/>
                    <a:lstStyle/>
                    <a:p>
                      <a:endParaRPr lang="en-US" sz="1400" dirty="0"/>
                    </a:p>
                  </a:txBody>
                  <a:tcPr/>
                </a:tc>
                <a:tc vMerge="1">
                  <a:txBody>
                    <a:bodyPr/>
                    <a:lstStyle/>
                    <a:p>
                      <a:endParaRPr lang="en-US" sz="1400" dirty="0"/>
                    </a:p>
                  </a:txBody>
                  <a:tcPr/>
                </a:tc>
                <a:tc>
                  <a:txBody>
                    <a:bodyPr/>
                    <a:lstStyle/>
                    <a:p>
                      <a:r>
                        <a:rPr lang="en-US" sz="1200" dirty="0"/>
                        <a:t>Disconnection Notification</a:t>
                      </a:r>
                    </a:p>
                  </a:txBody>
                  <a:tcPr/>
                </a:tc>
                <a:tc>
                  <a:txBody>
                    <a:bodyPr/>
                    <a:lstStyle/>
                    <a:p>
                      <a:r>
                        <a:rPr lang="en-US" sz="1200" dirty="0"/>
                        <a:t>Node</a:t>
                      </a:r>
                    </a:p>
                  </a:txBody>
                  <a:tcPr/>
                </a:tc>
                <a:tc>
                  <a:txBody>
                    <a:bodyPr/>
                    <a:lstStyle/>
                    <a:p>
                      <a:r>
                        <a:rPr lang="en-US" sz="1200" dirty="0"/>
                        <a:t>Own Coordinator</a:t>
                      </a:r>
                    </a:p>
                  </a:txBody>
                  <a:tcPr/>
                </a:tc>
                <a:extLst>
                  <a:ext uri="{0D108BD9-81ED-4DB2-BD59-A6C34878D82A}">
                    <a16:rowId xmlns:a16="http://schemas.microsoft.com/office/drawing/2014/main" val="952772228"/>
                  </a:ext>
                </a:extLst>
              </a:tr>
              <a:tr h="153984">
                <a:tc vMerge="1">
                  <a:txBody>
                    <a:bodyPr/>
                    <a:lstStyle/>
                    <a:p>
                      <a:endParaRPr lang="en-US" sz="1400" dirty="0"/>
                    </a:p>
                  </a:txBody>
                  <a:tcPr/>
                </a:tc>
                <a:tc vMerge="1">
                  <a:txBody>
                    <a:bodyPr/>
                    <a:lstStyle/>
                    <a:p>
                      <a:endParaRPr lang="en-US" sz="1400" dirty="0"/>
                    </a:p>
                  </a:txBody>
                  <a:tcPr/>
                </a:tc>
                <a:tc>
                  <a:txBody>
                    <a:bodyPr/>
                    <a:lstStyle/>
                    <a:p>
                      <a:r>
                        <a:rPr lang="en-US" sz="1200" dirty="0"/>
                        <a:t>Unscheduled Uplink Data</a:t>
                      </a:r>
                    </a:p>
                  </a:txBody>
                  <a:tcPr/>
                </a:tc>
                <a:tc>
                  <a:txBody>
                    <a:bodyPr/>
                    <a:lstStyle/>
                    <a:p>
                      <a:r>
                        <a:rPr lang="en-US" sz="1200" dirty="0"/>
                        <a:t>Specific Node</a:t>
                      </a:r>
                    </a:p>
                  </a:txBody>
                  <a:tcPr/>
                </a:tc>
                <a:tc>
                  <a:txBody>
                    <a:bodyPr/>
                    <a:lstStyle/>
                    <a:p>
                      <a:r>
                        <a:rPr lang="en-US" sz="1200" dirty="0"/>
                        <a:t>Own Coordinator</a:t>
                      </a:r>
                    </a:p>
                  </a:txBody>
                  <a:tcPr/>
                </a:tc>
                <a:extLst>
                  <a:ext uri="{0D108BD9-81ED-4DB2-BD59-A6C34878D82A}">
                    <a16:rowId xmlns:a16="http://schemas.microsoft.com/office/drawing/2014/main" val="1707554621"/>
                  </a:ext>
                </a:extLst>
              </a:tr>
            </a:tbl>
          </a:graphicData>
        </a:graphic>
      </p:graphicFrame>
      <p:sp>
        <p:nvSpPr>
          <p:cNvPr id="4" name="日付プレースホルダー 3">
            <a:extLst>
              <a:ext uri="{FF2B5EF4-FFF2-40B4-BE49-F238E27FC236}">
                <a16:creationId xmlns:a16="http://schemas.microsoft.com/office/drawing/2014/main" id="{CD77DE68-0EC3-30CD-EC99-B7B3E1D22969}"/>
              </a:ext>
            </a:extLst>
          </p:cNvPr>
          <p:cNvSpPr>
            <a:spLocks noGrp="1"/>
          </p:cNvSpPr>
          <p:nvPr>
            <p:ph type="dt" idx="10"/>
          </p:nvPr>
        </p:nvSpPr>
        <p:spPr>
          <a:xfrm>
            <a:off x="685800" y="308707"/>
            <a:ext cx="2287317" cy="246221"/>
          </a:xfrm>
        </p:spPr>
        <p:txBody>
          <a:bodyPr/>
          <a:lstStyle/>
          <a:p>
            <a:r>
              <a:rPr lang="en-US" altLang="ja-JP"/>
              <a:t>July 2025</a:t>
            </a:r>
            <a:endParaRPr lang="en-US" dirty="0"/>
          </a:p>
        </p:txBody>
      </p:sp>
      <p:sp>
        <p:nvSpPr>
          <p:cNvPr id="5" name="object 8">
            <a:extLst>
              <a:ext uri="{FF2B5EF4-FFF2-40B4-BE49-F238E27FC236}">
                <a16:creationId xmlns:a16="http://schemas.microsoft.com/office/drawing/2014/main" id="{202EE01B-5AD8-D454-3328-DE2802D502AE}"/>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100</a:t>
            </a:fld>
            <a:endParaRPr sz="1200" dirty="0">
              <a:latin typeface="Times New Roman"/>
              <a:cs typeface="Times New Roman"/>
            </a:endParaRPr>
          </a:p>
        </p:txBody>
      </p:sp>
      <p:sp>
        <p:nvSpPr>
          <p:cNvPr id="6" name="object 10">
            <a:extLst>
              <a:ext uri="{FF2B5EF4-FFF2-40B4-BE49-F238E27FC236}">
                <a16:creationId xmlns:a16="http://schemas.microsoft.com/office/drawing/2014/main" id="{1C902057-E48C-0A6E-83A5-D2F5C23E73CC}"/>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6661036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A10638B-700E-7005-BF0C-33AC20282DE5}"/>
              </a:ext>
            </a:extLst>
          </p:cNvPr>
          <p:cNvSpPr>
            <a:spLocks noGrp="1"/>
          </p:cNvSpPr>
          <p:nvPr>
            <p:ph type="dt" idx="10"/>
          </p:nvPr>
        </p:nvSpPr>
        <p:spPr>
          <a:xfrm>
            <a:off x="685800" y="377825"/>
            <a:ext cx="1600200" cy="215900"/>
          </a:xfrm>
          <a:prstGeom prst="rect">
            <a:avLst/>
          </a:prstGeom>
          <a:noFill/>
          <a:ln>
            <a:noFill/>
          </a:ln>
        </p:spPr>
        <p:txBody>
          <a:bodyPr spcFirstLastPara="1" wrap="square" lIns="0" tIns="0" rIns="0" bIns="0" anchor="b" anchorCtr="0">
            <a:noAutofit/>
          </a:bodyPr>
          <a:lstStyle>
            <a:defPPr>
              <a:defRPr lang="en-US"/>
            </a:defPPr>
            <a:lvl1pPr marL="0" marR="0" lvl="0" indent="0" algn="l" defTabSz="457200" rtl="0" eaLnBrk="1" latinLnBrk="0" hangingPunct="1">
              <a:spcBef>
                <a:spcPts val="0"/>
              </a:spcBef>
              <a:spcAft>
                <a:spcPts val="0"/>
              </a:spcAft>
              <a:buSzPts val="1400"/>
              <a:buNone/>
              <a:defRPr sz="1400" b="1" i="0" u="none" strike="noStrike" kern="1200" cap="none">
                <a:solidFill>
                  <a:schemeClr val="dk1"/>
                </a:solidFill>
                <a:latin typeface="Times New Roman"/>
                <a:ea typeface="Times New Roman"/>
                <a:cs typeface="Times New Roman"/>
                <a:sym typeface="Times New Roman"/>
              </a:defRPr>
            </a:lvl1pPr>
            <a:lvl2pPr marL="457200" marR="0" lvl="1"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2pPr>
            <a:lvl3pPr marL="914400" marR="0" lvl="2"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3pPr>
            <a:lvl4pPr marL="1371600" marR="0" lvl="3"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4pPr>
            <a:lvl5pPr marL="1828800" marR="0" lvl="4"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5pPr>
            <a:lvl6pPr marL="2286000" marR="0" lvl="5"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6pPr>
            <a:lvl7pPr marL="2743200" marR="0" lvl="6"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7pPr>
            <a:lvl8pPr marL="3200400" marR="0" lvl="7"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8pPr>
            <a:lvl9pPr marL="3657600" marR="0" lvl="8"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r>
              <a:rPr lang="en-US" altLang="ja-JP"/>
              <a:t>July 2025</a:t>
            </a:r>
            <a:endParaRPr kumimoji="0" lang="en-US" altLang="ja-JP" sz="1400" b="1" i="0" u="none" strike="noStrike" kern="1200" cap="none" spc="0" normalizeH="0" baseline="0" noProof="0" dirty="0">
              <a:ln>
                <a:noFill/>
              </a:ln>
              <a:solidFill>
                <a:srgbClr val="000000"/>
              </a:solidFill>
              <a:effectLst/>
              <a:uLnTx/>
              <a:uFillTx/>
              <a:latin typeface="Times New Roman"/>
              <a:cs typeface="Times New Roman"/>
              <a:sym typeface="Times New Roman"/>
            </a:endParaRPr>
          </a:p>
        </p:txBody>
      </p:sp>
      <p:sp>
        <p:nvSpPr>
          <p:cNvPr id="5" name="テキスト ボックス 4">
            <a:extLst>
              <a:ext uri="{FF2B5EF4-FFF2-40B4-BE49-F238E27FC236}">
                <a16:creationId xmlns:a16="http://schemas.microsoft.com/office/drawing/2014/main" id="{166563BA-3791-2230-66E0-68E543526E83}"/>
              </a:ext>
            </a:extLst>
          </p:cNvPr>
          <p:cNvSpPr txBox="1"/>
          <p:nvPr/>
        </p:nvSpPr>
        <p:spPr>
          <a:xfrm>
            <a:off x="622005" y="1435396"/>
            <a:ext cx="766607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7.3.2  MAC Mode 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dirty="0">
                <a:solidFill>
                  <a:srgbClr val="000000"/>
                </a:solidFill>
                <a:latin typeface="Arial" panose="020B0604020202020204" pitchFamily="34" charset="0"/>
                <a:cs typeface="Arial" panose="020B0604020202020204" pitchFamily="34" charset="0"/>
              </a:rPr>
              <a:t>T</a:t>
            </a:r>
            <a:r>
              <a:rPr kumimoji="1" lang="en-US" altLang="ja-JP"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 Channels in Time Slots for Control and Data </a:t>
            </a:r>
            <a:r>
              <a:rPr kumimoji="1" lang="en-US" altLang="ja-JP" sz="2400" b="1" dirty="0">
                <a:solidFill>
                  <a:srgbClr val="000000"/>
                </a:solidFill>
                <a:latin typeface="Arial" panose="020B0604020202020204" pitchFamily="34" charset="0"/>
                <a:cs typeface="Arial" panose="020B0604020202020204" pitchFamily="34" charset="0"/>
              </a:rPr>
              <a:t>T</a:t>
            </a:r>
            <a:r>
              <a:rPr kumimoji="1" lang="en-US" altLang="ja-JP"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ransmission</a:t>
            </a:r>
            <a:r>
              <a:rPr kumimoji="1" lang="en-US" altLang="ja-JP"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Using a Single UWB Band </a:t>
            </a:r>
            <a:r>
              <a:rPr kumimoji="1" lang="en-US" altLang="ja-JP" sz="2400" b="1" dirty="0">
                <a:solidFill>
                  <a:srgbClr val="000000"/>
                </a:solidFill>
                <a:latin typeface="Arial" panose="020B0604020202020204" pitchFamily="34" charset="0"/>
                <a:cs typeface="Arial" panose="020B0604020202020204" pitchFamily="34" charset="0"/>
              </a:rPr>
              <a:t>C</a:t>
            </a:r>
            <a:r>
              <a:rPr kumimoji="1" lang="en-US" altLang="ja-JP"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hannel</a:t>
            </a:r>
            <a:r>
              <a:rPr kumimoji="1" lang="en-US" altLang="ja-JP"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1" lang="ja-JP"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テキスト ボックス 6">
            <a:extLst>
              <a:ext uri="{FF2B5EF4-FFF2-40B4-BE49-F238E27FC236}">
                <a16:creationId xmlns:a16="http://schemas.microsoft.com/office/drawing/2014/main" id="{F78FEC99-2EF0-AE20-7DDF-7C74CBAB7332}"/>
              </a:ext>
            </a:extLst>
          </p:cNvPr>
          <p:cNvSpPr txBox="1"/>
          <p:nvPr/>
        </p:nvSpPr>
        <p:spPr>
          <a:xfrm>
            <a:off x="1323126" y="3296606"/>
            <a:ext cx="7110523" cy="267765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effectLst/>
                <a:uLnTx/>
                <a:uFillTx/>
                <a:latin typeface="Times New Roman"/>
                <a:ea typeface="+mn-ea"/>
                <a:cs typeface="Arial"/>
                <a:sym typeface="Arial"/>
              </a:rPr>
              <a:t>MAC Mode 1</a:t>
            </a:r>
            <a:r>
              <a:rPr kumimoji="0" lang="en-US" altLang="ja-JP" sz="2400" b="0" i="0" u="none" strike="noStrike" kern="0" cap="none" spc="0" normalizeH="0" baseline="0" noProof="0" dirty="0">
                <a:ln>
                  <a:noFill/>
                </a:ln>
                <a:solidFill>
                  <a:srgbClr val="000000"/>
                </a:solidFill>
                <a:effectLst/>
                <a:uLnTx/>
                <a:uFillTx/>
                <a:latin typeface="Times New Roman"/>
                <a:ea typeface="+mn-ea"/>
                <a:cs typeface="Arial"/>
                <a:sym typeface="Arial"/>
              </a:rPr>
              <a:t>:  Two channels in frequency bands using two UWB band channels are applied for control channel to manage frames of coexisting networks and data transmission channel. </a:t>
            </a:r>
            <a:endParaRPr lang="en-US" altLang="ja-JP" sz="2400" kern="0" dirty="0">
              <a:solidFill>
                <a:srgbClr val="000000"/>
              </a:solidFill>
              <a:latin typeface="Times New Roman"/>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srgbClr val="FF0000"/>
                </a:solidFill>
                <a:effectLst/>
                <a:uLnTx/>
                <a:uFillTx/>
                <a:latin typeface="Times New Roman"/>
                <a:ea typeface="+mn-ea"/>
                <a:cs typeface="Arial"/>
                <a:sym typeface="Arial"/>
              </a:rPr>
              <a:t>MAC Mode 2</a:t>
            </a:r>
            <a:r>
              <a:rPr kumimoji="0" lang="en-US" altLang="ja-JP" sz="2400" b="0" i="0" u="none" strike="noStrike" kern="0" cap="none" spc="0" normalizeH="0" baseline="0" noProof="0" dirty="0">
                <a:ln>
                  <a:noFill/>
                </a:ln>
                <a:solidFill>
                  <a:srgbClr val="000000"/>
                </a:solidFill>
                <a:effectLst/>
                <a:uLnTx/>
                <a:uFillTx/>
                <a:latin typeface="Times New Roman"/>
                <a:ea typeface="+mn-ea"/>
                <a:cs typeface="Arial"/>
                <a:sym typeface="Arial"/>
              </a:rPr>
              <a:t>:  Another alternative mode is two channels in time slots for control and data transmission using a single UWB band channel.</a:t>
            </a:r>
            <a:endParaRPr kumimoji="0" lang="ja-JP" altLang="en-US"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itle 1">
            <a:extLst>
              <a:ext uri="{FF2B5EF4-FFF2-40B4-BE49-F238E27FC236}">
                <a16:creationId xmlns:a16="http://schemas.microsoft.com/office/drawing/2014/main" id="{357D0880-7E67-5512-5296-24C1B1E78A22}"/>
              </a:ext>
            </a:extLst>
          </p:cNvPr>
          <p:cNvSpPr txBox="1">
            <a:spLocks/>
          </p:cNvSpPr>
          <p:nvPr/>
        </p:nvSpPr>
        <p:spPr>
          <a:xfrm>
            <a:off x="622005" y="739196"/>
            <a:ext cx="7772400" cy="7315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r>
              <a:rPr lang="en-US" sz="2400" b="1" kern="0" dirty="0"/>
              <a:t>7.3  MAC Function</a:t>
            </a:r>
          </a:p>
        </p:txBody>
      </p:sp>
      <p:sp>
        <p:nvSpPr>
          <p:cNvPr id="3" name="object 8">
            <a:extLst>
              <a:ext uri="{FF2B5EF4-FFF2-40B4-BE49-F238E27FC236}">
                <a16:creationId xmlns:a16="http://schemas.microsoft.com/office/drawing/2014/main" id="{B72FFAF8-4740-CE03-2F9A-E5A3DD91E6C8}"/>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101</a:t>
            </a:fld>
            <a:endParaRPr sz="1200" dirty="0">
              <a:latin typeface="Times New Roman"/>
              <a:cs typeface="Times New Roman"/>
            </a:endParaRPr>
          </a:p>
        </p:txBody>
      </p:sp>
      <p:sp>
        <p:nvSpPr>
          <p:cNvPr id="4" name="object 10">
            <a:extLst>
              <a:ext uri="{FF2B5EF4-FFF2-40B4-BE49-F238E27FC236}">
                <a16:creationId xmlns:a16="http://schemas.microsoft.com/office/drawing/2014/main" id="{6438B580-01DD-A9C5-CD44-23A9F022D59D}"/>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8469179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338E-1497-81A3-67EB-1CFB574E236E}"/>
              </a:ext>
            </a:extLst>
          </p:cNvPr>
          <p:cNvSpPr>
            <a:spLocks noGrp="1"/>
          </p:cNvSpPr>
          <p:nvPr>
            <p:ph type="title"/>
          </p:nvPr>
        </p:nvSpPr>
        <p:spPr/>
        <p:txBody>
          <a:bodyPr/>
          <a:lstStyle/>
          <a:p>
            <a:r>
              <a:rPr lang="en-US" sz="2800" b="1" dirty="0">
                <a:latin typeface="+mn-ea"/>
                <a:ea typeface="+mn-ea"/>
              </a:rPr>
              <a:t>(1 )Unifying Control and Data Channels</a:t>
            </a:r>
          </a:p>
        </p:txBody>
      </p:sp>
      <p:sp>
        <p:nvSpPr>
          <p:cNvPr id="48" name="Text Placeholder 2">
            <a:extLst>
              <a:ext uri="{FF2B5EF4-FFF2-40B4-BE49-F238E27FC236}">
                <a16:creationId xmlns:a16="http://schemas.microsoft.com/office/drawing/2014/main" id="{C45DA3E1-BB3F-4B80-F0B0-C040201E4B3A}"/>
              </a:ext>
            </a:extLst>
          </p:cNvPr>
          <p:cNvSpPr>
            <a:spLocks noGrp="1"/>
          </p:cNvSpPr>
          <p:nvPr>
            <p:ph type="body" idx="1"/>
          </p:nvPr>
        </p:nvSpPr>
        <p:spPr>
          <a:xfrm>
            <a:off x="1274068" y="3704234"/>
            <a:ext cx="6375624" cy="758195"/>
          </a:xfrm>
        </p:spPr>
        <p:txBody>
          <a:bodyPr/>
          <a:lstStyle/>
          <a:p>
            <a:pPr marL="25400" indent="0">
              <a:spcBef>
                <a:spcPts val="0"/>
              </a:spcBef>
              <a:buNone/>
            </a:pPr>
            <a:r>
              <a:rPr lang="en-US" sz="1600" dirty="0">
                <a:latin typeface="+mn-lt"/>
              </a:rPr>
              <a:t>Frames for both Control Channel and Data Channels are accommodated into one single channel.</a:t>
            </a:r>
            <a:br>
              <a:rPr lang="en-US" sz="1600" dirty="0">
                <a:latin typeface="+mn-lt"/>
              </a:rPr>
            </a:br>
            <a:r>
              <a:rPr lang="en-US" sz="1600" dirty="0">
                <a:latin typeface="+mn-lt"/>
              </a:rPr>
              <a:t>The time axis is divided into separate time periods for each frame types.</a:t>
            </a:r>
          </a:p>
        </p:txBody>
      </p:sp>
      <p:sp>
        <p:nvSpPr>
          <p:cNvPr id="14" name="Arrow: Down 13" descr="c">
            <a:extLst>
              <a:ext uri="{FF2B5EF4-FFF2-40B4-BE49-F238E27FC236}">
                <a16:creationId xmlns:a16="http://schemas.microsoft.com/office/drawing/2014/main" id="{00131E3D-796B-372B-AF3B-C870A79087E0}"/>
              </a:ext>
            </a:extLst>
          </p:cNvPr>
          <p:cNvSpPr/>
          <p:nvPr/>
        </p:nvSpPr>
        <p:spPr>
          <a:xfrm rot="20091917">
            <a:off x="957684" y="3985564"/>
            <a:ext cx="320047" cy="844495"/>
          </a:xfrm>
          <a:prstGeom prst="downArrow">
            <a:avLst>
              <a:gd name="adj1" fmla="val 25197"/>
              <a:gd name="adj2" fmla="val 5389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Times New Roman"/>
              <a:ea typeface="+mn-ea"/>
              <a:cs typeface="+mn-cs"/>
              <a:sym typeface="Arial"/>
            </a:endParaRPr>
          </a:p>
        </p:txBody>
      </p:sp>
      <p:sp>
        <p:nvSpPr>
          <p:cNvPr id="15" name="Arrow: Down 14" descr="c">
            <a:extLst>
              <a:ext uri="{FF2B5EF4-FFF2-40B4-BE49-F238E27FC236}">
                <a16:creationId xmlns:a16="http://schemas.microsoft.com/office/drawing/2014/main" id="{BF111408-1E26-DB28-2745-6B4FE4DEFE47}"/>
              </a:ext>
            </a:extLst>
          </p:cNvPr>
          <p:cNvSpPr/>
          <p:nvPr/>
        </p:nvSpPr>
        <p:spPr>
          <a:xfrm rot="1873254">
            <a:off x="7298797" y="3988295"/>
            <a:ext cx="396462" cy="915895"/>
          </a:xfrm>
          <a:prstGeom prst="downArrow">
            <a:avLst>
              <a:gd name="adj1" fmla="val 19752"/>
              <a:gd name="adj2" fmla="val 33159"/>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Times New Roman"/>
              <a:ea typeface="+mn-ea"/>
              <a:cs typeface="+mn-cs"/>
              <a:sym typeface="Arial"/>
            </a:endParaRPr>
          </a:p>
        </p:txBody>
      </p:sp>
      <p:cxnSp>
        <p:nvCxnSpPr>
          <p:cNvPr id="17" name="Straight Connector 16">
            <a:extLst>
              <a:ext uri="{FF2B5EF4-FFF2-40B4-BE49-F238E27FC236}">
                <a16:creationId xmlns:a16="http://schemas.microsoft.com/office/drawing/2014/main" id="{D353D32A-31D5-CE44-5554-C259D7683D80}"/>
              </a:ext>
            </a:extLst>
          </p:cNvPr>
          <p:cNvCxnSpPr>
            <a:cxnSpLocks/>
          </p:cNvCxnSpPr>
          <p:nvPr/>
        </p:nvCxnSpPr>
        <p:spPr>
          <a:xfrm>
            <a:off x="503406" y="5069840"/>
            <a:ext cx="8107194" cy="0"/>
          </a:xfrm>
          <a:prstGeom prst="line">
            <a:avLst/>
          </a:prstGeom>
          <a:ln w="28575">
            <a:headEnd type="none"/>
            <a:tailEnd type="triangle" w="lg" len="lg"/>
          </a:ln>
        </p:spPr>
        <p:style>
          <a:lnRef idx="1">
            <a:schemeClr val="dk1"/>
          </a:lnRef>
          <a:fillRef idx="0">
            <a:schemeClr val="dk1"/>
          </a:fillRef>
          <a:effectRef idx="0">
            <a:schemeClr val="dk1"/>
          </a:effectRef>
          <a:fontRef idx="minor">
            <a:schemeClr val="tx1"/>
          </a:fontRef>
        </p:style>
      </p:cxnSp>
      <p:grpSp>
        <p:nvGrpSpPr>
          <p:cNvPr id="20" name="Group 19">
            <a:extLst>
              <a:ext uri="{FF2B5EF4-FFF2-40B4-BE49-F238E27FC236}">
                <a16:creationId xmlns:a16="http://schemas.microsoft.com/office/drawing/2014/main" id="{324660AC-57D7-B749-D99F-8D1A8F422820}"/>
              </a:ext>
            </a:extLst>
          </p:cNvPr>
          <p:cNvGrpSpPr/>
          <p:nvPr/>
        </p:nvGrpSpPr>
        <p:grpSpPr>
          <a:xfrm>
            <a:off x="202989" y="2051515"/>
            <a:ext cx="4348480" cy="1734200"/>
            <a:chOff x="325120" y="1714810"/>
            <a:chExt cx="4348480" cy="1734200"/>
          </a:xfrm>
        </p:grpSpPr>
        <p:pic>
          <p:nvPicPr>
            <p:cNvPr id="12" name="Graphic 1">
              <a:extLst>
                <a:ext uri="{FF2B5EF4-FFF2-40B4-BE49-F238E27FC236}">
                  <a16:creationId xmlns:a16="http://schemas.microsoft.com/office/drawing/2014/main" id="{6894B83A-EAD9-F685-FF5A-3A96878538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937" y="1793753"/>
              <a:ext cx="3950846" cy="1576314"/>
            </a:xfrm>
            <a:prstGeom prst="rect">
              <a:avLst/>
            </a:prstGeom>
          </p:spPr>
        </p:pic>
        <p:sp>
          <p:nvSpPr>
            <p:cNvPr id="18" name="Rectangle 17">
              <a:extLst>
                <a:ext uri="{FF2B5EF4-FFF2-40B4-BE49-F238E27FC236}">
                  <a16:creationId xmlns:a16="http://schemas.microsoft.com/office/drawing/2014/main" id="{064B1B66-55E7-46B6-D19F-F10205BA2ED6}"/>
                </a:ext>
              </a:extLst>
            </p:cNvPr>
            <p:cNvSpPr/>
            <p:nvPr/>
          </p:nvSpPr>
          <p:spPr>
            <a:xfrm>
              <a:off x="325120" y="1714810"/>
              <a:ext cx="4348480" cy="173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Times New Roman"/>
                <a:ea typeface="+mn-ea"/>
                <a:cs typeface="+mn-cs"/>
                <a:sym typeface="Arial"/>
              </a:endParaRPr>
            </a:p>
          </p:txBody>
        </p:sp>
      </p:grpSp>
      <p:grpSp>
        <p:nvGrpSpPr>
          <p:cNvPr id="21" name="Group 20">
            <a:extLst>
              <a:ext uri="{FF2B5EF4-FFF2-40B4-BE49-F238E27FC236}">
                <a16:creationId xmlns:a16="http://schemas.microsoft.com/office/drawing/2014/main" id="{D3C43BFB-67C4-BCBD-D54E-CFE6A37C1E1C}"/>
              </a:ext>
            </a:extLst>
          </p:cNvPr>
          <p:cNvGrpSpPr/>
          <p:nvPr/>
        </p:nvGrpSpPr>
        <p:grpSpPr>
          <a:xfrm>
            <a:off x="4673600" y="2051515"/>
            <a:ext cx="4348480" cy="1734200"/>
            <a:chOff x="4775200" y="1677020"/>
            <a:chExt cx="4348480" cy="1734200"/>
          </a:xfrm>
        </p:grpSpPr>
        <p:pic>
          <p:nvPicPr>
            <p:cNvPr id="13" name="Graphic 5">
              <a:extLst>
                <a:ext uri="{FF2B5EF4-FFF2-40B4-BE49-F238E27FC236}">
                  <a16:creationId xmlns:a16="http://schemas.microsoft.com/office/drawing/2014/main" id="{2A7BEE9E-AE62-C326-ADB3-856FEA5DDC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9462" y="1724944"/>
              <a:ext cx="3859957" cy="1638352"/>
            </a:xfrm>
            <a:prstGeom prst="rect">
              <a:avLst/>
            </a:prstGeom>
          </p:spPr>
        </p:pic>
        <p:sp>
          <p:nvSpPr>
            <p:cNvPr id="19" name="Rectangle 18">
              <a:extLst>
                <a:ext uri="{FF2B5EF4-FFF2-40B4-BE49-F238E27FC236}">
                  <a16:creationId xmlns:a16="http://schemas.microsoft.com/office/drawing/2014/main" id="{1FA50389-0FDA-28F0-4D4B-198B59D6DD05}"/>
                </a:ext>
              </a:extLst>
            </p:cNvPr>
            <p:cNvSpPr/>
            <p:nvPr/>
          </p:nvSpPr>
          <p:spPr>
            <a:xfrm>
              <a:off x="4775200" y="1677020"/>
              <a:ext cx="4348480" cy="173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Times New Roman"/>
                <a:ea typeface="+mn-ea"/>
                <a:cs typeface="+mn-cs"/>
                <a:sym typeface="Arial"/>
              </a:endParaRPr>
            </a:p>
          </p:txBody>
        </p:sp>
      </p:grpSp>
      <p:sp>
        <p:nvSpPr>
          <p:cNvPr id="22" name="TextBox 21">
            <a:extLst>
              <a:ext uri="{FF2B5EF4-FFF2-40B4-BE49-F238E27FC236}">
                <a16:creationId xmlns:a16="http://schemas.microsoft.com/office/drawing/2014/main" id="{5A0C44C6-5148-2F39-FC2E-310F69BCA568}"/>
              </a:ext>
            </a:extLst>
          </p:cNvPr>
          <p:cNvSpPr txBox="1"/>
          <p:nvPr/>
        </p:nvSpPr>
        <p:spPr>
          <a:xfrm>
            <a:off x="202989" y="1753898"/>
            <a:ext cx="14782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Control Channel</a:t>
            </a:r>
          </a:p>
        </p:txBody>
      </p:sp>
      <p:sp>
        <p:nvSpPr>
          <p:cNvPr id="23" name="TextBox 22">
            <a:extLst>
              <a:ext uri="{FF2B5EF4-FFF2-40B4-BE49-F238E27FC236}">
                <a16:creationId xmlns:a16="http://schemas.microsoft.com/office/drawing/2014/main" id="{2A48E7FD-DC4A-C534-6474-49CE8FA96790}"/>
              </a:ext>
            </a:extLst>
          </p:cNvPr>
          <p:cNvSpPr txBox="1"/>
          <p:nvPr/>
        </p:nvSpPr>
        <p:spPr>
          <a:xfrm>
            <a:off x="4564372" y="1776735"/>
            <a:ext cx="12795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Data Channel</a:t>
            </a:r>
          </a:p>
        </p:txBody>
      </p:sp>
      <p:cxnSp>
        <p:nvCxnSpPr>
          <p:cNvPr id="26" name="Straight Connector 25">
            <a:extLst>
              <a:ext uri="{FF2B5EF4-FFF2-40B4-BE49-F238E27FC236}">
                <a16:creationId xmlns:a16="http://schemas.microsoft.com/office/drawing/2014/main" id="{308B6280-3890-60D8-EB34-D5435F717678}"/>
              </a:ext>
            </a:extLst>
          </p:cNvPr>
          <p:cNvCxnSpPr>
            <a:cxnSpLocks/>
          </p:cNvCxnSpPr>
          <p:nvPr/>
        </p:nvCxnSpPr>
        <p:spPr>
          <a:xfrm flipV="1">
            <a:off x="903332" y="4602480"/>
            <a:ext cx="0" cy="1544320"/>
          </a:xfrm>
          <a:prstGeom prst="line">
            <a:avLst/>
          </a:prstGeom>
          <a:ln w="2857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AE6241A8-783C-2C49-E232-12E865A8D6C5}"/>
              </a:ext>
            </a:extLst>
          </p:cNvPr>
          <p:cNvCxnSpPr>
            <a:cxnSpLocks/>
          </p:cNvCxnSpPr>
          <p:nvPr/>
        </p:nvCxnSpPr>
        <p:spPr>
          <a:xfrm flipV="1">
            <a:off x="2458509" y="4602480"/>
            <a:ext cx="0" cy="934720"/>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FA58940-4C95-1288-FD7C-2039E80FFFF6}"/>
              </a:ext>
            </a:extLst>
          </p:cNvPr>
          <p:cNvCxnSpPr>
            <a:cxnSpLocks/>
          </p:cNvCxnSpPr>
          <p:nvPr/>
        </p:nvCxnSpPr>
        <p:spPr>
          <a:xfrm flipV="1">
            <a:off x="7630160" y="4602480"/>
            <a:ext cx="0" cy="1544320"/>
          </a:xfrm>
          <a:prstGeom prst="line">
            <a:avLst/>
          </a:prstGeom>
          <a:ln w="28575"/>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A2F14A1F-592D-5133-6F8E-CE0D0BF82B46}"/>
              </a:ext>
            </a:extLst>
          </p:cNvPr>
          <p:cNvSpPr txBox="1"/>
          <p:nvPr/>
        </p:nvSpPr>
        <p:spPr>
          <a:xfrm>
            <a:off x="7928518" y="5230471"/>
            <a:ext cx="9509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Time axis</a:t>
            </a:r>
          </a:p>
        </p:txBody>
      </p:sp>
      <p:sp>
        <p:nvSpPr>
          <p:cNvPr id="32" name="TextBox 31">
            <a:extLst>
              <a:ext uri="{FF2B5EF4-FFF2-40B4-BE49-F238E27FC236}">
                <a16:creationId xmlns:a16="http://schemas.microsoft.com/office/drawing/2014/main" id="{51BD2734-524F-E2F2-E99E-31298F679331}"/>
              </a:ext>
            </a:extLst>
          </p:cNvPr>
          <p:cNvSpPr txBox="1"/>
          <p:nvPr/>
        </p:nvSpPr>
        <p:spPr>
          <a:xfrm>
            <a:off x="1025010" y="5348913"/>
            <a:ext cx="14478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Time period</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1400" b="0" i="0" u="none" strike="noStrike" kern="0" cap="none" spc="0" normalizeH="0" baseline="0" noProof="0" dirty="0">
                <a:ln>
                  <a:noFill/>
                </a:ln>
                <a:solidFill>
                  <a:srgbClr val="000000"/>
                </a:solidFill>
                <a:effectLst/>
                <a:uLnTx/>
                <a:uFillTx/>
                <a:latin typeface="Arial"/>
                <a:cs typeface="Arial"/>
                <a:sym typeface="Arial"/>
              </a:rPr>
              <a:t>for C2C frames</a:t>
            </a:r>
          </a:p>
        </p:txBody>
      </p:sp>
      <p:sp>
        <p:nvSpPr>
          <p:cNvPr id="33" name="TextBox 32">
            <a:extLst>
              <a:ext uri="{FF2B5EF4-FFF2-40B4-BE49-F238E27FC236}">
                <a16:creationId xmlns:a16="http://schemas.microsoft.com/office/drawing/2014/main" id="{90B46C43-423F-F179-D8E6-B52DC67DFAC9}"/>
              </a:ext>
            </a:extLst>
          </p:cNvPr>
          <p:cNvSpPr txBox="1"/>
          <p:nvPr/>
        </p:nvSpPr>
        <p:spPr>
          <a:xfrm>
            <a:off x="3639917" y="5348913"/>
            <a:ext cx="27590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Time period</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1400" b="0" i="0" u="none" strike="noStrike" kern="0" cap="none" spc="0" normalizeH="0" baseline="0" noProof="0" dirty="0">
                <a:ln>
                  <a:noFill/>
                </a:ln>
                <a:solidFill>
                  <a:srgbClr val="000000"/>
                </a:solidFill>
                <a:effectLst/>
                <a:uLnTx/>
                <a:uFillTx/>
                <a:latin typeface="Arial"/>
                <a:cs typeface="Arial"/>
                <a:sym typeface="Arial"/>
              </a:rPr>
              <a:t>for Coordinator-to-Nodes frames</a:t>
            </a:r>
          </a:p>
        </p:txBody>
      </p:sp>
      <p:cxnSp>
        <p:nvCxnSpPr>
          <p:cNvPr id="37" name="Straight Arrow Connector 36">
            <a:extLst>
              <a:ext uri="{FF2B5EF4-FFF2-40B4-BE49-F238E27FC236}">
                <a16:creationId xmlns:a16="http://schemas.microsoft.com/office/drawing/2014/main" id="{5318AE73-827A-D3A3-26E4-495F68AD936D}"/>
              </a:ext>
            </a:extLst>
          </p:cNvPr>
          <p:cNvCxnSpPr>
            <a:cxnSpLocks/>
          </p:cNvCxnSpPr>
          <p:nvPr/>
        </p:nvCxnSpPr>
        <p:spPr>
          <a:xfrm>
            <a:off x="903332" y="5301591"/>
            <a:ext cx="1555177" cy="0"/>
          </a:xfrm>
          <a:prstGeom prst="straightConnector1">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1F5287D-95DD-0C14-CE26-E9D23448897A}"/>
              </a:ext>
            </a:extLst>
          </p:cNvPr>
          <p:cNvCxnSpPr>
            <a:cxnSpLocks/>
          </p:cNvCxnSpPr>
          <p:nvPr/>
        </p:nvCxnSpPr>
        <p:spPr>
          <a:xfrm>
            <a:off x="2472842" y="5301591"/>
            <a:ext cx="5157318" cy="0"/>
          </a:xfrm>
          <a:prstGeom prst="straightConnector1">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968B263-BDF3-D21A-47A2-439D5F06B16C}"/>
              </a:ext>
            </a:extLst>
          </p:cNvPr>
          <p:cNvCxnSpPr>
            <a:cxnSpLocks/>
          </p:cNvCxnSpPr>
          <p:nvPr/>
        </p:nvCxnSpPr>
        <p:spPr>
          <a:xfrm>
            <a:off x="903332" y="6002631"/>
            <a:ext cx="6726828" cy="0"/>
          </a:xfrm>
          <a:prstGeom prst="straightConnector1">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D69883C-96F6-7310-CA93-0BC5A7D16B0A}"/>
              </a:ext>
            </a:extLst>
          </p:cNvPr>
          <p:cNvSpPr txBox="1"/>
          <p:nvPr/>
        </p:nvSpPr>
        <p:spPr>
          <a:xfrm>
            <a:off x="3436524" y="6037137"/>
            <a:ext cx="1119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Superframe</a:t>
            </a:r>
          </a:p>
        </p:txBody>
      </p:sp>
      <p:sp>
        <p:nvSpPr>
          <p:cNvPr id="3" name="テキスト ボックス 2">
            <a:extLst>
              <a:ext uri="{FF2B5EF4-FFF2-40B4-BE49-F238E27FC236}">
                <a16:creationId xmlns:a16="http://schemas.microsoft.com/office/drawing/2014/main" id="{62417CA2-439B-A731-C5D9-FE2FC6FC2F92}"/>
              </a:ext>
            </a:extLst>
          </p:cNvPr>
          <p:cNvSpPr txBox="1"/>
          <p:nvPr/>
        </p:nvSpPr>
        <p:spPr>
          <a:xfrm flipH="1">
            <a:off x="3962399" y="627325"/>
            <a:ext cx="4497117" cy="369332"/>
          </a:xfrm>
          <a:prstGeom prst="rect">
            <a:avLst/>
          </a:prstGeom>
          <a:noFill/>
        </p:spPr>
        <p:txBody>
          <a:bodyPr wrap="square" rtlCol="0">
            <a:spAutoFit/>
          </a:bodyPr>
          <a:lstStyle/>
          <a:p>
            <a:r>
              <a:rPr kumimoji="1" lang="en-US" altLang="ja-JP" b="1" dirty="0">
                <a:solidFill>
                  <a:srgbClr val="FF0000"/>
                </a:solidFill>
              </a:rPr>
              <a:t>Doc.#802.15-23-0387-00-06a (July 2023)</a:t>
            </a:r>
            <a:endParaRPr kumimoji="1" lang="ja-JP" altLang="en-US" b="1" dirty="0">
              <a:solidFill>
                <a:srgbClr val="FF0000"/>
              </a:solidFill>
            </a:endParaRPr>
          </a:p>
        </p:txBody>
      </p:sp>
      <p:sp>
        <p:nvSpPr>
          <p:cNvPr id="4" name="日付プレースホルダー 3">
            <a:extLst>
              <a:ext uri="{FF2B5EF4-FFF2-40B4-BE49-F238E27FC236}">
                <a16:creationId xmlns:a16="http://schemas.microsoft.com/office/drawing/2014/main" id="{8A1FC186-A61A-6EE2-8867-A68D25F7D611}"/>
              </a:ext>
            </a:extLst>
          </p:cNvPr>
          <p:cNvSpPr>
            <a:spLocks noGrp="1"/>
          </p:cNvSpPr>
          <p:nvPr>
            <p:ph type="dt" sz="half" idx="13"/>
          </p:nvPr>
        </p:nvSpPr>
        <p:spPr>
          <a:xfrm>
            <a:off x="609600" y="2189"/>
            <a:ext cx="1676400" cy="531211"/>
          </a:xfrm>
        </p:spPr>
        <p:txBody>
          <a:bodyPr/>
          <a:lstStyle/>
          <a:p>
            <a:r>
              <a:rPr lang="en-US" altLang="ja-JP"/>
              <a:t>July 2025</a:t>
            </a:r>
            <a:endParaRPr lang="en-US" altLang="ja-JP" dirty="0"/>
          </a:p>
        </p:txBody>
      </p:sp>
      <p:sp>
        <p:nvSpPr>
          <p:cNvPr id="5" name="object 8">
            <a:extLst>
              <a:ext uri="{FF2B5EF4-FFF2-40B4-BE49-F238E27FC236}">
                <a16:creationId xmlns:a16="http://schemas.microsoft.com/office/drawing/2014/main" id="{8ACF910F-FF07-609A-D4AE-87551D4A0132}"/>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102</a:t>
            </a:fld>
            <a:endParaRPr sz="1200" dirty="0">
              <a:latin typeface="Times New Roman"/>
              <a:cs typeface="Times New Roman"/>
            </a:endParaRPr>
          </a:p>
        </p:txBody>
      </p:sp>
      <p:sp>
        <p:nvSpPr>
          <p:cNvPr id="6" name="object 10">
            <a:extLst>
              <a:ext uri="{FF2B5EF4-FFF2-40B4-BE49-F238E27FC236}">
                <a16:creationId xmlns:a16="http://schemas.microsoft.com/office/drawing/2014/main" id="{7BCCCB80-5F89-BBEB-9E3A-4949F209B6CC}"/>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873481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338E-1497-81A3-67EB-1CFB574E236E}"/>
              </a:ext>
            </a:extLst>
          </p:cNvPr>
          <p:cNvSpPr>
            <a:spLocks noGrp="1"/>
          </p:cNvSpPr>
          <p:nvPr>
            <p:ph type="title"/>
          </p:nvPr>
        </p:nvSpPr>
        <p:spPr/>
        <p:txBody>
          <a:bodyPr/>
          <a:lstStyle/>
          <a:p>
            <a:r>
              <a:rPr lang="en-US" sz="3200" b="1" dirty="0">
                <a:latin typeface="+mn-ea"/>
                <a:ea typeface="+mn-ea"/>
              </a:rPr>
              <a:t>(2) Channel usage strategy</a:t>
            </a:r>
          </a:p>
        </p:txBody>
      </p:sp>
      <p:sp>
        <p:nvSpPr>
          <p:cNvPr id="3" name="Text Placeholder 2">
            <a:extLst>
              <a:ext uri="{FF2B5EF4-FFF2-40B4-BE49-F238E27FC236}">
                <a16:creationId xmlns:a16="http://schemas.microsoft.com/office/drawing/2014/main" id="{F9ED226B-D20C-E84C-1EF4-FE6145823FB1}"/>
              </a:ext>
            </a:extLst>
          </p:cNvPr>
          <p:cNvSpPr>
            <a:spLocks noGrp="1"/>
          </p:cNvSpPr>
          <p:nvPr>
            <p:ph type="body" idx="1"/>
          </p:nvPr>
        </p:nvSpPr>
        <p:spPr>
          <a:xfrm>
            <a:off x="685800" y="5635302"/>
            <a:ext cx="8072120" cy="758195"/>
          </a:xfrm>
        </p:spPr>
        <p:txBody>
          <a:bodyPr/>
          <a:lstStyle/>
          <a:p>
            <a:pPr>
              <a:spcBef>
                <a:spcPts val="0"/>
              </a:spcBef>
            </a:pPr>
            <a:r>
              <a:rPr lang="en-US" sz="2000" dirty="0">
                <a:latin typeface="+mn-lt"/>
              </a:rPr>
              <a:t>All channels carry both Coordinator-to-Coordinator Frames</a:t>
            </a:r>
            <a:br>
              <a:rPr lang="en-US" sz="2000" dirty="0">
                <a:latin typeface="+mn-lt"/>
              </a:rPr>
            </a:br>
            <a:r>
              <a:rPr lang="en-US" sz="2000" dirty="0">
                <a:latin typeface="+mn-lt"/>
              </a:rPr>
              <a:t>and Coordinator-to-Node Frames.</a:t>
            </a:r>
          </a:p>
        </p:txBody>
      </p:sp>
      <p:graphicFrame>
        <p:nvGraphicFramePr>
          <p:cNvPr id="7" name="Content Placeholder 5">
            <a:extLst>
              <a:ext uri="{FF2B5EF4-FFF2-40B4-BE49-F238E27FC236}">
                <a16:creationId xmlns:a16="http://schemas.microsoft.com/office/drawing/2014/main" id="{BFD3D558-C987-7ACB-9C2E-2B8C949B21B1}"/>
              </a:ext>
            </a:extLst>
          </p:cNvPr>
          <p:cNvGraphicFramePr>
            <a:graphicFrameLocks/>
          </p:cNvGraphicFramePr>
          <p:nvPr/>
        </p:nvGraphicFramePr>
        <p:xfrm>
          <a:off x="685801" y="2062078"/>
          <a:ext cx="7772399" cy="1444099"/>
        </p:xfrm>
        <a:graphic>
          <a:graphicData uri="http://schemas.openxmlformats.org/drawingml/2006/table">
            <a:tbl>
              <a:tblPr firstRow="1" firstCol="1" bandRow="1">
                <a:tableStyleId>{5940675A-B579-460E-94D1-54222C63F5DA}</a:tableStyleId>
              </a:tblPr>
              <a:tblGrid>
                <a:gridCol w="768793">
                  <a:extLst>
                    <a:ext uri="{9D8B030D-6E8A-4147-A177-3AD203B41FA5}">
                      <a16:colId xmlns:a16="http://schemas.microsoft.com/office/drawing/2014/main" val="1521290653"/>
                    </a:ext>
                  </a:extLst>
                </a:gridCol>
                <a:gridCol w="986014">
                  <a:extLst>
                    <a:ext uri="{9D8B030D-6E8A-4147-A177-3AD203B41FA5}">
                      <a16:colId xmlns:a16="http://schemas.microsoft.com/office/drawing/2014/main" val="4241708084"/>
                    </a:ext>
                  </a:extLst>
                </a:gridCol>
                <a:gridCol w="1140130">
                  <a:extLst>
                    <a:ext uri="{9D8B030D-6E8A-4147-A177-3AD203B41FA5}">
                      <a16:colId xmlns:a16="http://schemas.microsoft.com/office/drawing/2014/main" val="1826506401"/>
                    </a:ext>
                  </a:extLst>
                </a:gridCol>
                <a:gridCol w="1137569">
                  <a:extLst>
                    <a:ext uri="{9D8B030D-6E8A-4147-A177-3AD203B41FA5}">
                      <a16:colId xmlns:a16="http://schemas.microsoft.com/office/drawing/2014/main" val="1189475924"/>
                    </a:ext>
                  </a:extLst>
                </a:gridCol>
                <a:gridCol w="1502189">
                  <a:extLst>
                    <a:ext uri="{9D8B030D-6E8A-4147-A177-3AD203B41FA5}">
                      <a16:colId xmlns:a16="http://schemas.microsoft.com/office/drawing/2014/main" val="3505678578"/>
                    </a:ext>
                  </a:extLst>
                </a:gridCol>
                <a:gridCol w="1204130">
                  <a:extLst>
                    <a:ext uri="{9D8B030D-6E8A-4147-A177-3AD203B41FA5}">
                      <a16:colId xmlns:a16="http://schemas.microsoft.com/office/drawing/2014/main" val="4071166485"/>
                    </a:ext>
                  </a:extLst>
                </a:gridCol>
                <a:gridCol w="1033574">
                  <a:extLst>
                    <a:ext uri="{9D8B030D-6E8A-4147-A177-3AD203B41FA5}">
                      <a16:colId xmlns:a16="http://schemas.microsoft.com/office/drawing/2014/main" val="3366600948"/>
                    </a:ext>
                  </a:extLst>
                </a:gridCol>
              </a:tblGrid>
              <a:tr h="722050">
                <a:tc>
                  <a:txBody>
                    <a:bodyPr/>
                    <a:lstStyle/>
                    <a:p>
                      <a:pPr marL="0" marR="0" algn="ctr">
                        <a:spcBef>
                          <a:spcPts val="0"/>
                        </a:spcBef>
                        <a:spcAft>
                          <a:spcPts val="0"/>
                        </a:spcAft>
                      </a:pPr>
                      <a:r>
                        <a:rPr lang="en-US" sz="1400" b="1" dirty="0">
                          <a:effectLst/>
                        </a:rPr>
                        <a:t>Band group</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75000"/>
                      </a:schemeClr>
                    </a:solidFill>
                  </a:tcPr>
                </a:tc>
                <a:tc>
                  <a:txBody>
                    <a:bodyPr/>
                    <a:lstStyle/>
                    <a:p>
                      <a:pPr marL="0" marR="0" algn="ctr">
                        <a:spcBef>
                          <a:spcPts val="0"/>
                        </a:spcBef>
                        <a:spcAft>
                          <a:spcPts val="0"/>
                        </a:spcAft>
                      </a:pPr>
                      <a:r>
                        <a:rPr lang="en-US" sz="1400" b="1" dirty="0">
                          <a:effectLst/>
                        </a:rPr>
                        <a:t>Channel number</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75000"/>
                      </a:schemeClr>
                    </a:solidFill>
                  </a:tcPr>
                </a:tc>
                <a:tc>
                  <a:txBody>
                    <a:bodyPr/>
                    <a:lstStyle/>
                    <a:p>
                      <a:pPr marL="0" marR="0" algn="ctr">
                        <a:spcBef>
                          <a:spcPts val="0"/>
                        </a:spcBef>
                        <a:spcAft>
                          <a:spcPts val="0"/>
                        </a:spcAft>
                      </a:pPr>
                      <a:r>
                        <a:rPr lang="en-US" sz="1400" b="1" dirty="0">
                          <a:effectLst/>
                        </a:rPr>
                        <a:t>Central frequency (MHz)</a:t>
                      </a:r>
                      <a:endParaRPr lang="en-US" sz="1400" b="1"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75000"/>
                      </a:schemeClr>
                    </a:solidFill>
                  </a:tcPr>
                </a:tc>
                <a:tc>
                  <a:txBody>
                    <a:bodyPr/>
                    <a:lstStyle/>
                    <a:p>
                      <a:pPr marL="0" marR="0" algn="ctr">
                        <a:spcBef>
                          <a:spcPts val="0"/>
                        </a:spcBef>
                        <a:spcAft>
                          <a:spcPts val="0"/>
                        </a:spcAft>
                      </a:pPr>
                      <a:r>
                        <a:rPr lang="en-US" sz="1400" b="1" dirty="0">
                          <a:effectLst/>
                        </a:rPr>
                        <a:t>Bandwidth (MHz)</a:t>
                      </a:r>
                      <a:endParaRPr lang="en-US" sz="1400" b="1"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75000"/>
                      </a:schemeClr>
                    </a:solidFill>
                  </a:tcPr>
                </a:tc>
                <a:tc>
                  <a:txBody>
                    <a:bodyPr/>
                    <a:lstStyle/>
                    <a:p>
                      <a:pPr marL="0" marR="0" algn="ctr">
                        <a:spcBef>
                          <a:spcPts val="0"/>
                        </a:spcBef>
                        <a:spcAft>
                          <a:spcPts val="0"/>
                        </a:spcAft>
                      </a:pPr>
                      <a:r>
                        <a:rPr lang="en-US" sz="1400" b="1" dirty="0">
                          <a:effectLst/>
                        </a:rPr>
                        <a:t>Channel attribute</a:t>
                      </a:r>
                      <a:br>
                        <a:rPr lang="en-US" sz="1400" b="1" dirty="0">
                          <a:effectLst/>
                        </a:rPr>
                      </a:br>
                      <a:r>
                        <a:rPr lang="en-US" sz="1400" b="1" dirty="0">
                          <a:effectLst/>
                        </a:rPr>
                        <a:t>in 802.15.6-2012</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75000"/>
                      </a:schemeClr>
                    </a:solidFill>
                  </a:tcPr>
                </a:tc>
                <a:tc gridSpan="2">
                  <a:txBody>
                    <a:bodyPr/>
                    <a:lstStyle/>
                    <a:p>
                      <a:pPr marL="0" marR="0" algn="ctr">
                        <a:spcBef>
                          <a:spcPts val="0"/>
                        </a:spcBef>
                        <a:spcAft>
                          <a:spcPts val="0"/>
                        </a:spcAft>
                      </a:pPr>
                      <a:r>
                        <a:rPr lang="en-US" sz="1400" b="1" dirty="0">
                          <a:effectLst/>
                        </a:rPr>
                        <a:t>Channel attribute</a:t>
                      </a:r>
                      <a:br>
                        <a:rPr lang="en-US" sz="1400" b="1" dirty="0">
                          <a:effectLst/>
                        </a:rPr>
                      </a:br>
                      <a:r>
                        <a:rPr lang="en-US" sz="1400" b="1" dirty="0">
                          <a:effectLst/>
                        </a:rPr>
                        <a:t>for the revision</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75000"/>
                      </a:schemeClr>
                    </a:solidFill>
                  </a:tcPr>
                </a:tc>
                <a:tc hMerge="1">
                  <a:txBody>
                    <a:bodyPr/>
                    <a:lstStyle/>
                    <a:p>
                      <a:endParaRPr lang="en-US"/>
                    </a:p>
                  </a:txBody>
                  <a:tcPr/>
                </a:tc>
                <a:extLst>
                  <a:ext uri="{0D108BD9-81ED-4DB2-BD59-A6C34878D82A}">
                    <a16:rowId xmlns:a16="http://schemas.microsoft.com/office/drawing/2014/main" val="2731804553"/>
                  </a:ext>
                </a:extLst>
              </a:tr>
              <a:tr h="240683">
                <a:tc rowSpan="3">
                  <a:txBody>
                    <a:bodyPr/>
                    <a:lstStyle/>
                    <a:p>
                      <a:pPr marL="0" marR="0" algn="ctr">
                        <a:spcBef>
                          <a:spcPts val="0"/>
                        </a:spcBef>
                        <a:spcAft>
                          <a:spcPts val="0"/>
                        </a:spcAft>
                      </a:pPr>
                      <a:r>
                        <a:rPr lang="en-US" sz="1400" dirty="0">
                          <a:effectLst/>
                        </a:rPr>
                        <a:t>Low band</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dirty="0">
                          <a:effectLst/>
                        </a:rPr>
                        <a:t>0</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dirty="0">
                          <a:effectLst/>
                        </a:rPr>
                        <a:t>3494.4</a:t>
                      </a:r>
                      <a:endParaRPr lang="en-US" sz="1400"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95000"/>
                      </a:schemeClr>
                    </a:solidFill>
                  </a:tcPr>
                </a:tc>
                <a:tc>
                  <a:txBody>
                    <a:bodyPr/>
                    <a:lstStyle/>
                    <a:p>
                      <a:pPr marL="0" marR="0" algn="ctr">
                        <a:spcBef>
                          <a:spcPts val="0"/>
                        </a:spcBef>
                        <a:spcAft>
                          <a:spcPts val="0"/>
                        </a:spcAft>
                      </a:pPr>
                      <a:r>
                        <a:rPr lang="en-US" sz="1400" dirty="0">
                          <a:effectLst/>
                        </a:rPr>
                        <a:t>499.2</a:t>
                      </a:r>
                      <a:endParaRPr lang="en-US" sz="1400"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95000"/>
                      </a:schemeClr>
                    </a:solidFill>
                  </a:tcPr>
                </a:tc>
                <a:tc>
                  <a:txBody>
                    <a:bodyPr/>
                    <a:lstStyle/>
                    <a:p>
                      <a:pPr marL="0" marR="0" algn="ctr">
                        <a:spcBef>
                          <a:spcPts val="0"/>
                        </a:spcBef>
                        <a:spcAft>
                          <a:spcPts val="0"/>
                        </a:spcAft>
                      </a:pPr>
                      <a:r>
                        <a:rPr lang="en-US" sz="1400">
                          <a:effectLst/>
                        </a:rPr>
                        <a:t>Optional</a:t>
                      </a:r>
                      <a:endParaRPr lang="en-US" sz="140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b="1" dirty="0">
                          <a:effectLst/>
                        </a:rPr>
                        <a:t>Control</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dirty="0">
                          <a:effectLst/>
                        </a:rPr>
                        <a:t>Optional</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extLst>
                  <a:ext uri="{0D108BD9-81ED-4DB2-BD59-A6C34878D82A}">
                    <a16:rowId xmlns:a16="http://schemas.microsoft.com/office/drawing/2014/main" val="3011408418"/>
                  </a:ext>
                </a:extLst>
              </a:tr>
              <a:tr h="240683">
                <a:tc vMerge="1">
                  <a:txBody>
                    <a:bodyPr/>
                    <a:lstStyle/>
                    <a:p>
                      <a:endParaRPr lang="en-US"/>
                    </a:p>
                  </a:txBody>
                  <a:tcPr/>
                </a:tc>
                <a:tc>
                  <a:txBody>
                    <a:bodyPr/>
                    <a:lstStyle/>
                    <a:p>
                      <a:pPr marL="0" marR="0" algn="ctr">
                        <a:spcBef>
                          <a:spcPts val="0"/>
                        </a:spcBef>
                        <a:spcAft>
                          <a:spcPts val="0"/>
                        </a:spcAft>
                      </a:pPr>
                      <a:r>
                        <a:rPr lang="en-US" sz="1400" dirty="0">
                          <a:effectLst/>
                        </a:rPr>
                        <a:t>1</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a:effectLst/>
                        </a:rPr>
                        <a:t>3993.6</a:t>
                      </a:r>
                      <a:endParaRPr lang="en-US" sz="140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95000"/>
                      </a:schemeClr>
                    </a:solidFill>
                  </a:tcPr>
                </a:tc>
                <a:tc>
                  <a:txBody>
                    <a:bodyPr/>
                    <a:lstStyle/>
                    <a:p>
                      <a:pPr marL="0" marR="0" algn="ctr">
                        <a:spcBef>
                          <a:spcPts val="0"/>
                        </a:spcBef>
                        <a:spcAft>
                          <a:spcPts val="0"/>
                        </a:spcAft>
                      </a:pPr>
                      <a:r>
                        <a:rPr lang="en-US" sz="1400" dirty="0">
                          <a:effectLst/>
                        </a:rPr>
                        <a:t>499.2</a:t>
                      </a:r>
                      <a:endParaRPr lang="en-US" sz="1400"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95000"/>
                      </a:schemeClr>
                    </a:solidFill>
                  </a:tcPr>
                </a:tc>
                <a:tc>
                  <a:txBody>
                    <a:bodyPr/>
                    <a:lstStyle/>
                    <a:p>
                      <a:pPr marL="0" marR="0" algn="ctr">
                        <a:spcBef>
                          <a:spcPts val="0"/>
                        </a:spcBef>
                        <a:spcAft>
                          <a:spcPts val="0"/>
                        </a:spcAft>
                      </a:pPr>
                      <a:r>
                        <a:rPr lang="en-US" sz="1400" b="1" dirty="0">
                          <a:effectLst/>
                        </a:rPr>
                        <a:t>Mandatory</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b="0" dirty="0">
                          <a:effectLst/>
                        </a:rPr>
                        <a:t>Control/Data</a:t>
                      </a:r>
                      <a:endParaRPr lang="en-US" sz="1400" b="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b="1" dirty="0">
                          <a:effectLst/>
                        </a:rPr>
                        <a:t>Mandatory</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extLst>
                  <a:ext uri="{0D108BD9-81ED-4DB2-BD59-A6C34878D82A}">
                    <a16:rowId xmlns:a16="http://schemas.microsoft.com/office/drawing/2014/main" val="2330008570"/>
                  </a:ext>
                </a:extLst>
              </a:tr>
              <a:tr h="240683">
                <a:tc vMerge="1">
                  <a:txBody>
                    <a:bodyPr/>
                    <a:lstStyle/>
                    <a:p>
                      <a:endParaRPr lang="en-US"/>
                    </a:p>
                  </a:txBody>
                  <a:tcPr/>
                </a:tc>
                <a:tc>
                  <a:txBody>
                    <a:bodyPr/>
                    <a:lstStyle/>
                    <a:p>
                      <a:pPr marL="0" marR="0" algn="ctr">
                        <a:spcBef>
                          <a:spcPts val="0"/>
                        </a:spcBef>
                        <a:spcAft>
                          <a:spcPts val="0"/>
                        </a:spcAft>
                      </a:pPr>
                      <a:r>
                        <a:rPr lang="en-US" sz="1400" dirty="0">
                          <a:effectLst/>
                        </a:rPr>
                        <a:t>2</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dirty="0">
                          <a:effectLst/>
                        </a:rPr>
                        <a:t>4492.8</a:t>
                      </a:r>
                      <a:endParaRPr lang="en-US" sz="1400"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95000"/>
                      </a:schemeClr>
                    </a:solidFill>
                  </a:tcPr>
                </a:tc>
                <a:tc>
                  <a:txBody>
                    <a:bodyPr/>
                    <a:lstStyle/>
                    <a:p>
                      <a:pPr marL="0" marR="0" algn="ctr">
                        <a:spcBef>
                          <a:spcPts val="0"/>
                        </a:spcBef>
                        <a:spcAft>
                          <a:spcPts val="0"/>
                        </a:spcAft>
                      </a:pPr>
                      <a:r>
                        <a:rPr lang="en-US" sz="1400">
                          <a:effectLst/>
                        </a:rPr>
                        <a:t>499.2</a:t>
                      </a:r>
                      <a:endParaRPr lang="en-US" sz="140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95000"/>
                      </a:schemeClr>
                    </a:solidFill>
                  </a:tcPr>
                </a:tc>
                <a:tc>
                  <a:txBody>
                    <a:bodyPr/>
                    <a:lstStyle/>
                    <a:p>
                      <a:pPr marL="0" marR="0" algn="ctr">
                        <a:spcBef>
                          <a:spcPts val="0"/>
                        </a:spcBef>
                        <a:spcAft>
                          <a:spcPts val="0"/>
                        </a:spcAft>
                      </a:pPr>
                      <a:r>
                        <a:rPr lang="en-US" sz="1400" dirty="0">
                          <a:effectLst/>
                        </a:rPr>
                        <a:t>Optional</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effectLst/>
                        </a:rPr>
                        <a:t>Control/Data</a:t>
                      </a:r>
                      <a:endParaRPr lang="en-US" sz="1400" b="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dirty="0">
                          <a:effectLst/>
                        </a:rPr>
                        <a:t>Optional</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extLst>
                  <a:ext uri="{0D108BD9-81ED-4DB2-BD59-A6C34878D82A}">
                    <a16:rowId xmlns:a16="http://schemas.microsoft.com/office/drawing/2014/main" val="3328999887"/>
                  </a:ext>
                </a:extLst>
              </a:tr>
            </a:tbl>
          </a:graphicData>
        </a:graphic>
      </p:graphicFrame>
      <p:graphicFrame>
        <p:nvGraphicFramePr>
          <p:cNvPr id="8" name="Content Placeholder 5">
            <a:extLst>
              <a:ext uri="{FF2B5EF4-FFF2-40B4-BE49-F238E27FC236}">
                <a16:creationId xmlns:a16="http://schemas.microsoft.com/office/drawing/2014/main" id="{13367A82-19C2-1637-CB05-8557472A318A}"/>
              </a:ext>
            </a:extLst>
          </p:cNvPr>
          <p:cNvGraphicFramePr>
            <a:graphicFrameLocks/>
          </p:cNvGraphicFramePr>
          <p:nvPr/>
        </p:nvGraphicFramePr>
        <p:xfrm>
          <a:off x="685801" y="4105522"/>
          <a:ext cx="7772399" cy="1444099"/>
        </p:xfrm>
        <a:graphic>
          <a:graphicData uri="http://schemas.openxmlformats.org/drawingml/2006/table">
            <a:tbl>
              <a:tblPr firstRow="1" firstCol="1" bandRow="1">
                <a:tableStyleId>{5940675A-B579-460E-94D1-54222C63F5DA}</a:tableStyleId>
              </a:tblPr>
              <a:tblGrid>
                <a:gridCol w="768793">
                  <a:extLst>
                    <a:ext uri="{9D8B030D-6E8A-4147-A177-3AD203B41FA5}">
                      <a16:colId xmlns:a16="http://schemas.microsoft.com/office/drawing/2014/main" val="1521290653"/>
                    </a:ext>
                  </a:extLst>
                </a:gridCol>
                <a:gridCol w="986014">
                  <a:extLst>
                    <a:ext uri="{9D8B030D-6E8A-4147-A177-3AD203B41FA5}">
                      <a16:colId xmlns:a16="http://schemas.microsoft.com/office/drawing/2014/main" val="4241708084"/>
                    </a:ext>
                  </a:extLst>
                </a:gridCol>
                <a:gridCol w="1140130">
                  <a:extLst>
                    <a:ext uri="{9D8B030D-6E8A-4147-A177-3AD203B41FA5}">
                      <a16:colId xmlns:a16="http://schemas.microsoft.com/office/drawing/2014/main" val="1826506401"/>
                    </a:ext>
                  </a:extLst>
                </a:gridCol>
                <a:gridCol w="1137569">
                  <a:extLst>
                    <a:ext uri="{9D8B030D-6E8A-4147-A177-3AD203B41FA5}">
                      <a16:colId xmlns:a16="http://schemas.microsoft.com/office/drawing/2014/main" val="1189475924"/>
                    </a:ext>
                  </a:extLst>
                </a:gridCol>
                <a:gridCol w="1502189">
                  <a:extLst>
                    <a:ext uri="{9D8B030D-6E8A-4147-A177-3AD203B41FA5}">
                      <a16:colId xmlns:a16="http://schemas.microsoft.com/office/drawing/2014/main" val="3505678578"/>
                    </a:ext>
                  </a:extLst>
                </a:gridCol>
                <a:gridCol w="1204130">
                  <a:extLst>
                    <a:ext uri="{9D8B030D-6E8A-4147-A177-3AD203B41FA5}">
                      <a16:colId xmlns:a16="http://schemas.microsoft.com/office/drawing/2014/main" val="4071166485"/>
                    </a:ext>
                  </a:extLst>
                </a:gridCol>
                <a:gridCol w="1033574">
                  <a:extLst>
                    <a:ext uri="{9D8B030D-6E8A-4147-A177-3AD203B41FA5}">
                      <a16:colId xmlns:a16="http://schemas.microsoft.com/office/drawing/2014/main" val="3366600948"/>
                    </a:ext>
                  </a:extLst>
                </a:gridCol>
              </a:tblGrid>
              <a:tr h="722050">
                <a:tc>
                  <a:txBody>
                    <a:bodyPr/>
                    <a:lstStyle/>
                    <a:p>
                      <a:pPr marL="0" marR="0" algn="ctr">
                        <a:spcBef>
                          <a:spcPts val="0"/>
                        </a:spcBef>
                        <a:spcAft>
                          <a:spcPts val="0"/>
                        </a:spcAft>
                      </a:pPr>
                      <a:r>
                        <a:rPr lang="en-US" sz="1400" b="1" dirty="0">
                          <a:effectLst/>
                        </a:rPr>
                        <a:t>Band group</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75000"/>
                      </a:schemeClr>
                    </a:solidFill>
                  </a:tcPr>
                </a:tc>
                <a:tc>
                  <a:txBody>
                    <a:bodyPr/>
                    <a:lstStyle/>
                    <a:p>
                      <a:pPr marL="0" marR="0" algn="ctr">
                        <a:spcBef>
                          <a:spcPts val="0"/>
                        </a:spcBef>
                        <a:spcAft>
                          <a:spcPts val="0"/>
                        </a:spcAft>
                      </a:pPr>
                      <a:r>
                        <a:rPr lang="en-US" sz="1400" b="1" dirty="0">
                          <a:effectLst/>
                        </a:rPr>
                        <a:t>Channel number</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75000"/>
                      </a:schemeClr>
                    </a:solidFill>
                  </a:tcPr>
                </a:tc>
                <a:tc>
                  <a:txBody>
                    <a:bodyPr/>
                    <a:lstStyle/>
                    <a:p>
                      <a:pPr marL="0" marR="0" algn="ctr">
                        <a:spcBef>
                          <a:spcPts val="0"/>
                        </a:spcBef>
                        <a:spcAft>
                          <a:spcPts val="0"/>
                        </a:spcAft>
                      </a:pPr>
                      <a:r>
                        <a:rPr lang="en-US" sz="1400" b="1" dirty="0">
                          <a:effectLst/>
                        </a:rPr>
                        <a:t>Central frequency (MHz)</a:t>
                      </a:r>
                      <a:endParaRPr lang="en-US" sz="1400" b="1"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75000"/>
                      </a:schemeClr>
                    </a:solidFill>
                  </a:tcPr>
                </a:tc>
                <a:tc>
                  <a:txBody>
                    <a:bodyPr/>
                    <a:lstStyle/>
                    <a:p>
                      <a:pPr marL="0" marR="0" algn="ctr">
                        <a:spcBef>
                          <a:spcPts val="0"/>
                        </a:spcBef>
                        <a:spcAft>
                          <a:spcPts val="0"/>
                        </a:spcAft>
                      </a:pPr>
                      <a:r>
                        <a:rPr lang="en-US" sz="1400" b="1" dirty="0">
                          <a:effectLst/>
                        </a:rPr>
                        <a:t>Bandwidth (MHz)</a:t>
                      </a:r>
                      <a:endParaRPr lang="en-US" sz="1400" b="1"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75000"/>
                      </a:schemeClr>
                    </a:solidFill>
                  </a:tcPr>
                </a:tc>
                <a:tc>
                  <a:txBody>
                    <a:bodyPr/>
                    <a:lstStyle/>
                    <a:p>
                      <a:pPr marL="0" marR="0" algn="ctr">
                        <a:spcBef>
                          <a:spcPts val="0"/>
                        </a:spcBef>
                        <a:spcAft>
                          <a:spcPts val="0"/>
                        </a:spcAft>
                      </a:pPr>
                      <a:r>
                        <a:rPr lang="en-US" sz="1400" b="1" dirty="0">
                          <a:effectLst/>
                        </a:rPr>
                        <a:t>Channel attribute</a:t>
                      </a:r>
                      <a:br>
                        <a:rPr lang="en-US" sz="1400" b="1" dirty="0">
                          <a:effectLst/>
                        </a:rPr>
                      </a:br>
                      <a:r>
                        <a:rPr lang="en-US" sz="1400" b="1" dirty="0">
                          <a:effectLst/>
                        </a:rPr>
                        <a:t>in 802.15.6-2012</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75000"/>
                      </a:schemeClr>
                    </a:solidFill>
                  </a:tcPr>
                </a:tc>
                <a:tc gridSpan="2">
                  <a:txBody>
                    <a:bodyPr/>
                    <a:lstStyle/>
                    <a:p>
                      <a:pPr marL="0" marR="0" algn="ctr">
                        <a:spcBef>
                          <a:spcPts val="0"/>
                        </a:spcBef>
                        <a:spcAft>
                          <a:spcPts val="0"/>
                        </a:spcAft>
                      </a:pPr>
                      <a:r>
                        <a:rPr lang="en-US" sz="1400" b="1" dirty="0">
                          <a:effectLst/>
                        </a:rPr>
                        <a:t>Channel attribute</a:t>
                      </a:r>
                      <a:br>
                        <a:rPr lang="en-US" sz="1400" b="1" dirty="0">
                          <a:effectLst/>
                        </a:rPr>
                      </a:br>
                      <a:r>
                        <a:rPr lang="en-US" sz="1400" b="1" dirty="0">
                          <a:effectLst/>
                        </a:rPr>
                        <a:t>for the revision</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75000"/>
                      </a:schemeClr>
                    </a:solidFill>
                  </a:tcPr>
                </a:tc>
                <a:tc hMerge="1">
                  <a:txBody>
                    <a:bodyPr/>
                    <a:lstStyle/>
                    <a:p>
                      <a:endParaRPr lang="en-US"/>
                    </a:p>
                  </a:txBody>
                  <a:tcPr/>
                </a:tc>
                <a:extLst>
                  <a:ext uri="{0D108BD9-81ED-4DB2-BD59-A6C34878D82A}">
                    <a16:rowId xmlns:a16="http://schemas.microsoft.com/office/drawing/2014/main" val="2731804553"/>
                  </a:ext>
                </a:extLst>
              </a:tr>
              <a:tr h="240683">
                <a:tc rowSpan="3">
                  <a:txBody>
                    <a:bodyPr/>
                    <a:lstStyle/>
                    <a:p>
                      <a:pPr marL="0" marR="0" algn="ctr">
                        <a:spcBef>
                          <a:spcPts val="0"/>
                        </a:spcBef>
                        <a:spcAft>
                          <a:spcPts val="0"/>
                        </a:spcAft>
                      </a:pPr>
                      <a:r>
                        <a:rPr lang="en-US" sz="1400" dirty="0">
                          <a:effectLst/>
                        </a:rPr>
                        <a:t>Low band</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dirty="0">
                          <a:effectLst/>
                        </a:rPr>
                        <a:t>0</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dirty="0">
                          <a:effectLst/>
                        </a:rPr>
                        <a:t>3494.4</a:t>
                      </a:r>
                      <a:endParaRPr lang="en-US" sz="1400"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95000"/>
                      </a:schemeClr>
                    </a:solidFill>
                  </a:tcPr>
                </a:tc>
                <a:tc>
                  <a:txBody>
                    <a:bodyPr/>
                    <a:lstStyle/>
                    <a:p>
                      <a:pPr marL="0" marR="0" algn="ctr">
                        <a:spcBef>
                          <a:spcPts val="0"/>
                        </a:spcBef>
                        <a:spcAft>
                          <a:spcPts val="0"/>
                        </a:spcAft>
                      </a:pPr>
                      <a:r>
                        <a:rPr lang="en-US" sz="1400" dirty="0">
                          <a:effectLst/>
                        </a:rPr>
                        <a:t>499.2</a:t>
                      </a:r>
                      <a:endParaRPr lang="en-US" sz="1400"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95000"/>
                      </a:schemeClr>
                    </a:solidFill>
                  </a:tcPr>
                </a:tc>
                <a:tc>
                  <a:txBody>
                    <a:bodyPr/>
                    <a:lstStyle/>
                    <a:p>
                      <a:pPr marL="0" marR="0" algn="ctr">
                        <a:spcBef>
                          <a:spcPts val="0"/>
                        </a:spcBef>
                        <a:spcAft>
                          <a:spcPts val="0"/>
                        </a:spcAft>
                      </a:pPr>
                      <a:r>
                        <a:rPr lang="en-US" sz="1400" dirty="0">
                          <a:effectLst/>
                        </a:rPr>
                        <a:t>Optional</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b="1" dirty="0">
                          <a:solidFill>
                            <a:srgbClr val="FF0000"/>
                          </a:solidFill>
                          <a:effectLst/>
                        </a:rPr>
                        <a:t>Control/Data</a:t>
                      </a:r>
                      <a:endParaRPr lang="en-US" sz="1400" b="1" dirty="0">
                        <a:solidFill>
                          <a:srgbClr val="FF0000"/>
                        </a:solidFill>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dirty="0">
                          <a:effectLst/>
                        </a:rPr>
                        <a:t>Optional</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extLst>
                  <a:ext uri="{0D108BD9-81ED-4DB2-BD59-A6C34878D82A}">
                    <a16:rowId xmlns:a16="http://schemas.microsoft.com/office/drawing/2014/main" val="3011408418"/>
                  </a:ext>
                </a:extLst>
              </a:tr>
              <a:tr h="240683">
                <a:tc vMerge="1">
                  <a:txBody>
                    <a:bodyPr/>
                    <a:lstStyle/>
                    <a:p>
                      <a:endParaRPr lang="en-US"/>
                    </a:p>
                  </a:txBody>
                  <a:tcPr/>
                </a:tc>
                <a:tc>
                  <a:txBody>
                    <a:bodyPr/>
                    <a:lstStyle/>
                    <a:p>
                      <a:pPr marL="0" marR="0" algn="ctr">
                        <a:spcBef>
                          <a:spcPts val="0"/>
                        </a:spcBef>
                        <a:spcAft>
                          <a:spcPts val="0"/>
                        </a:spcAft>
                      </a:pPr>
                      <a:r>
                        <a:rPr lang="en-US" sz="1400" dirty="0">
                          <a:effectLst/>
                        </a:rPr>
                        <a:t>1</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a:effectLst/>
                        </a:rPr>
                        <a:t>3993.6</a:t>
                      </a:r>
                      <a:endParaRPr lang="en-US" sz="140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95000"/>
                      </a:schemeClr>
                    </a:solidFill>
                  </a:tcPr>
                </a:tc>
                <a:tc>
                  <a:txBody>
                    <a:bodyPr/>
                    <a:lstStyle/>
                    <a:p>
                      <a:pPr marL="0" marR="0" algn="ctr">
                        <a:spcBef>
                          <a:spcPts val="0"/>
                        </a:spcBef>
                        <a:spcAft>
                          <a:spcPts val="0"/>
                        </a:spcAft>
                      </a:pPr>
                      <a:r>
                        <a:rPr lang="en-US" sz="1400" dirty="0">
                          <a:effectLst/>
                        </a:rPr>
                        <a:t>499.2</a:t>
                      </a:r>
                      <a:endParaRPr lang="en-US" sz="1400"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95000"/>
                      </a:schemeClr>
                    </a:solidFill>
                  </a:tcPr>
                </a:tc>
                <a:tc>
                  <a:txBody>
                    <a:bodyPr/>
                    <a:lstStyle/>
                    <a:p>
                      <a:pPr marL="0" marR="0" algn="ctr">
                        <a:spcBef>
                          <a:spcPts val="0"/>
                        </a:spcBef>
                        <a:spcAft>
                          <a:spcPts val="0"/>
                        </a:spcAft>
                      </a:pPr>
                      <a:r>
                        <a:rPr lang="en-US" sz="1400" b="1" dirty="0">
                          <a:effectLst/>
                        </a:rPr>
                        <a:t>Mandatory</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b="0" dirty="0">
                          <a:effectLst/>
                        </a:rPr>
                        <a:t>Control/Data</a:t>
                      </a:r>
                      <a:endParaRPr lang="en-US" sz="1400" b="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b="1" dirty="0">
                          <a:effectLst/>
                        </a:rPr>
                        <a:t>Mandatory</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extLst>
                  <a:ext uri="{0D108BD9-81ED-4DB2-BD59-A6C34878D82A}">
                    <a16:rowId xmlns:a16="http://schemas.microsoft.com/office/drawing/2014/main" val="2330008570"/>
                  </a:ext>
                </a:extLst>
              </a:tr>
              <a:tr h="240683">
                <a:tc vMerge="1">
                  <a:txBody>
                    <a:bodyPr/>
                    <a:lstStyle/>
                    <a:p>
                      <a:endParaRPr lang="en-US"/>
                    </a:p>
                  </a:txBody>
                  <a:tcPr/>
                </a:tc>
                <a:tc>
                  <a:txBody>
                    <a:bodyPr/>
                    <a:lstStyle/>
                    <a:p>
                      <a:pPr marL="0" marR="0" algn="ctr">
                        <a:spcBef>
                          <a:spcPts val="0"/>
                        </a:spcBef>
                        <a:spcAft>
                          <a:spcPts val="0"/>
                        </a:spcAft>
                      </a:pPr>
                      <a:r>
                        <a:rPr lang="en-US" sz="1400" dirty="0">
                          <a:effectLst/>
                        </a:rPr>
                        <a:t>2</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dirty="0">
                          <a:effectLst/>
                        </a:rPr>
                        <a:t>4492.8</a:t>
                      </a:r>
                      <a:endParaRPr lang="en-US" sz="1400"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95000"/>
                      </a:schemeClr>
                    </a:solidFill>
                  </a:tcPr>
                </a:tc>
                <a:tc>
                  <a:txBody>
                    <a:bodyPr/>
                    <a:lstStyle/>
                    <a:p>
                      <a:pPr marL="0" marR="0" algn="ctr">
                        <a:spcBef>
                          <a:spcPts val="0"/>
                        </a:spcBef>
                        <a:spcAft>
                          <a:spcPts val="0"/>
                        </a:spcAft>
                      </a:pPr>
                      <a:r>
                        <a:rPr lang="en-US" sz="1400">
                          <a:effectLst/>
                        </a:rPr>
                        <a:t>499.2</a:t>
                      </a:r>
                      <a:endParaRPr lang="en-US" sz="140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95000"/>
                      </a:schemeClr>
                    </a:solidFill>
                  </a:tcPr>
                </a:tc>
                <a:tc>
                  <a:txBody>
                    <a:bodyPr/>
                    <a:lstStyle/>
                    <a:p>
                      <a:pPr marL="0" marR="0" algn="ctr">
                        <a:spcBef>
                          <a:spcPts val="0"/>
                        </a:spcBef>
                        <a:spcAft>
                          <a:spcPts val="0"/>
                        </a:spcAft>
                      </a:pPr>
                      <a:r>
                        <a:rPr lang="en-US" sz="1400" dirty="0">
                          <a:effectLst/>
                        </a:rPr>
                        <a:t>Optional</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effectLst/>
                        </a:rPr>
                        <a:t>Control/Data</a:t>
                      </a:r>
                      <a:endParaRPr lang="en-US" sz="1400" b="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dirty="0">
                          <a:effectLst/>
                        </a:rPr>
                        <a:t>Optional</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extLst>
                  <a:ext uri="{0D108BD9-81ED-4DB2-BD59-A6C34878D82A}">
                    <a16:rowId xmlns:a16="http://schemas.microsoft.com/office/drawing/2014/main" val="3328999887"/>
                  </a:ext>
                </a:extLst>
              </a:tr>
            </a:tbl>
          </a:graphicData>
        </a:graphic>
      </p:graphicFrame>
      <p:sp>
        <p:nvSpPr>
          <p:cNvPr id="9" name="Arrow: Down 8">
            <a:extLst>
              <a:ext uri="{FF2B5EF4-FFF2-40B4-BE49-F238E27FC236}">
                <a16:creationId xmlns:a16="http://schemas.microsoft.com/office/drawing/2014/main" id="{8322D123-5A57-A07F-432E-6B958652D6EA}"/>
              </a:ext>
            </a:extLst>
          </p:cNvPr>
          <p:cNvSpPr/>
          <p:nvPr/>
        </p:nvSpPr>
        <p:spPr>
          <a:xfrm>
            <a:off x="4332950" y="3618083"/>
            <a:ext cx="478101" cy="37553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Times New Roman"/>
              <a:ea typeface="+mn-ea"/>
              <a:cs typeface="+mn-cs"/>
              <a:sym typeface="Arial"/>
            </a:endParaRPr>
          </a:p>
        </p:txBody>
      </p:sp>
      <p:sp>
        <p:nvSpPr>
          <p:cNvPr id="10" name="Rectangle 9">
            <a:extLst>
              <a:ext uri="{FF2B5EF4-FFF2-40B4-BE49-F238E27FC236}">
                <a16:creationId xmlns:a16="http://schemas.microsoft.com/office/drawing/2014/main" id="{AF13DB38-17AD-3DEF-3AAE-D7E56E4768BC}"/>
              </a:ext>
            </a:extLst>
          </p:cNvPr>
          <p:cNvSpPr/>
          <p:nvPr/>
        </p:nvSpPr>
        <p:spPr>
          <a:xfrm>
            <a:off x="568960" y="1928813"/>
            <a:ext cx="8128000" cy="378269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Times New Roman"/>
              <a:ea typeface="+mn-ea"/>
              <a:cs typeface="+mn-cs"/>
              <a:sym typeface="Arial"/>
            </a:endParaRPr>
          </a:p>
        </p:txBody>
      </p:sp>
      <p:sp>
        <p:nvSpPr>
          <p:cNvPr id="11" name="TextBox 10">
            <a:extLst>
              <a:ext uri="{FF2B5EF4-FFF2-40B4-BE49-F238E27FC236}">
                <a16:creationId xmlns:a16="http://schemas.microsoft.com/office/drawing/2014/main" id="{17DF7846-F03E-F5F9-4F7C-83FE8560B603}"/>
              </a:ext>
            </a:extLst>
          </p:cNvPr>
          <p:cNvSpPr txBox="1"/>
          <p:nvPr/>
        </p:nvSpPr>
        <p:spPr>
          <a:xfrm>
            <a:off x="508000" y="1640306"/>
            <a:ext cx="37064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Case of low band, according to this proposal</a:t>
            </a:r>
          </a:p>
        </p:txBody>
      </p:sp>
      <p:sp>
        <p:nvSpPr>
          <p:cNvPr id="4" name="日付プレースホルダー 3">
            <a:extLst>
              <a:ext uri="{FF2B5EF4-FFF2-40B4-BE49-F238E27FC236}">
                <a16:creationId xmlns:a16="http://schemas.microsoft.com/office/drawing/2014/main" id="{0D3F6A97-C84C-7B49-1C3E-D7B7647B12A9}"/>
              </a:ext>
            </a:extLst>
          </p:cNvPr>
          <p:cNvSpPr>
            <a:spLocks noGrp="1"/>
          </p:cNvSpPr>
          <p:nvPr>
            <p:ph type="dt" sz="half" idx="13"/>
          </p:nvPr>
        </p:nvSpPr>
        <p:spPr>
          <a:xfrm>
            <a:off x="685800" y="317956"/>
            <a:ext cx="1600200" cy="215444"/>
          </a:xfrm>
        </p:spPr>
        <p:txBody>
          <a:bodyPr/>
          <a:lstStyle/>
          <a:p>
            <a:r>
              <a:rPr lang="en-US" altLang="ja-JP"/>
              <a:t>July 2025</a:t>
            </a:r>
            <a:endParaRPr lang="en-US" altLang="ja-JP" dirty="0"/>
          </a:p>
        </p:txBody>
      </p:sp>
      <p:sp>
        <p:nvSpPr>
          <p:cNvPr id="5" name="object 8">
            <a:extLst>
              <a:ext uri="{FF2B5EF4-FFF2-40B4-BE49-F238E27FC236}">
                <a16:creationId xmlns:a16="http://schemas.microsoft.com/office/drawing/2014/main" id="{DC0105B2-5F4A-86AE-14F1-E526A8838D91}"/>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103</a:t>
            </a:fld>
            <a:endParaRPr sz="1200" dirty="0">
              <a:latin typeface="Times New Roman"/>
              <a:cs typeface="Times New Roman"/>
            </a:endParaRPr>
          </a:p>
        </p:txBody>
      </p:sp>
      <p:sp>
        <p:nvSpPr>
          <p:cNvPr id="6" name="object 10">
            <a:extLst>
              <a:ext uri="{FF2B5EF4-FFF2-40B4-BE49-F238E27FC236}">
                <a16:creationId xmlns:a16="http://schemas.microsoft.com/office/drawing/2014/main" id="{B31BAE5D-5682-D1CD-7479-CD7564DAE923}"/>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3294229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A9F59-E41C-F4C7-2411-29F2915C5AD8}"/>
              </a:ext>
            </a:extLst>
          </p:cNvPr>
          <p:cNvSpPr>
            <a:spLocks noGrp="1"/>
          </p:cNvSpPr>
          <p:nvPr>
            <p:ph type="title"/>
          </p:nvPr>
        </p:nvSpPr>
        <p:spPr/>
        <p:txBody>
          <a:bodyPr/>
          <a:lstStyle/>
          <a:p>
            <a:r>
              <a:rPr lang="en-US" sz="3200" b="1" dirty="0">
                <a:latin typeface="+mn-ea"/>
                <a:ea typeface="+mn-ea"/>
              </a:rPr>
              <a:t>(3) Motivation</a:t>
            </a:r>
          </a:p>
        </p:txBody>
      </p:sp>
      <p:sp>
        <p:nvSpPr>
          <p:cNvPr id="3" name="Text Placeholder 2">
            <a:extLst>
              <a:ext uri="{FF2B5EF4-FFF2-40B4-BE49-F238E27FC236}">
                <a16:creationId xmlns:a16="http://schemas.microsoft.com/office/drawing/2014/main" id="{CF1C4B21-8E0A-D4E7-EEAA-02D1D60B4460}"/>
              </a:ext>
            </a:extLst>
          </p:cNvPr>
          <p:cNvSpPr>
            <a:spLocks noGrp="1"/>
          </p:cNvSpPr>
          <p:nvPr>
            <p:ph type="body" idx="1"/>
          </p:nvPr>
        </p:nvSpPr>
        <p:spPr/>
        <p:txBody>
          <a:bodyPr/>
          <a:lstStyle/>
          <a:p>
            <a:r>
              <a:rPr lang="en-US" sz="2400" dirty="0">
                <a:latin typeface="+mn-lt"/>
              </a:rPr>
              <a:t>Low implementation difficulties</a:t>
            </a:r>
          </a:p>
          <a:p>
            <a:pPr lvl="1"/>
            <a:r>
              <a:rPr lang="en-US" sz="2400" dirty="0">
                <a:latin typeface="+mn-lt"/>
              </a:rPr>
              <a:t>Requires only one UWB RF.</a:t>
            </a:r>
          </a:p>
          <a:p>
            <a:r>
              <a:rPr lang="en-US" sz="2400" dirty="0">
                <a:latin typeface="+mn-lt"/>
              </a:rPr>
              <a:t>Increase channel efficiency</a:t>
            </a:r>
          </a:p>
          <a:p>
            <a:pPr lvl="1"/>
            <a:r>
              <a:rPr lang="en-US" sz="2000" dirty="0">
                <a:latin typeface="+mn-lt"/>
              </a:rPr>
              <a:t>All channel can carry Coordinator-to-Node frames.</a:t>
            </a:r>
          </a:p>
          <a:p>
            <a:pPr lvl="1"/>
            <a:r>
              <a:rPr lang="en-US" sz="2000" dirty="0">
                <a:latin typeface="+mn-lt"/>
              </a:rPr>
              <a:t>Previously we had 1 control channel and </a:t>
            </a:r>
            <a:r>
              <a:rPr lang="en-US" sz="2000" i="1" dirty="0">
                <a:latin typeface="+mn-lt"/>
              </a:rPr>
              <a:t>n </a:t>
            </a:r>
            <a:r>
              <a:rPr lang="en-US" sz="2000" dirty="0">
                <a:latin typeface="+mn-lt"/>
              </a:rPr>
              <a:t>data channels.</a:t>
            </a:r>
            <a:br>
              <a:rPr lang="en-US" sz="2000" dirty="0">
                <a:latin typeface="+mn-lt"/>
              </a:rPr>
            </a:br>
            <a:r>
              <a:rPr lang="en-US" sz="2000" dirty="0">
                <a:latin typeface="+mn-lt"/>
              </a:rPr>
              <a:t>Now we have </a:t>
            </a:r>
            <a:r>
              <a:rPr lang="en-US" sz="2000" i="1" dirty="0">
                <a:latin typeface="+mn-lt"/>
              </a:rPr>
              <a:t>n</a:t>
            </a:r>
            <a:r>
              <a:rPr lang="en-US" sz="2000" dirty="0">
                <a:latin typeface="+mn-lt"/>
              </a:rPr>
              <a:t>+1 channels.</a:t>
            </a:r>
            <a:endParaRPr lang="en-US" sz="2400" dirty="0">
              <a:latin typeface="+mn-lt"/>
            </a:endParaRPr>
          </a:p>
        </p:txBody>
      </p:sp>
      <p:sp>
        <p:nvSpPr>
          <p:cNvPr id="4" name="日付プレースホルダー 3">
            <a:extLst>
              <a:ext uri="{FF2B5EF4-FFF2-40B4-BE49-F238E27FC236}">
                <a16:creationId xmlns:a16="http://schemas.microsoft.com/office/drawing/2014/main" id="{DDCABEEC-6521-10D0-F7AC-1AB7EF928C7F}"/>
              </a:ext>
            </a:extLst>
          </p:cNvPr>
          <p:cNvSpPr>
            <a:spLocks noGrp="1"/>
          </p:cNvSpPr>
          <p:nvPr>
            <p:ph type="dt" sz="half" idx="13"/>
          </p:nvPr>
        </p:nvSpPr>
        <p:spPr/>
        <p:txBody>
          <a:bodyPr/>
          <a:lstStyle/>
          <a:p>
            <a:r>
              <a:rPr lang="en-US" altLang="ja-JP"/>
              <a:t>July 2025</a:t>
            </a:r>
            <a:endParaRPr lang="en-US" altLang="ja-JP" dirty="0"/>
          </a:p>
        </p:txBody>
      </p:sp>
      <p:sp>
        <p:nvSpPr>
          <p:cNvPr id="5" name="object 8">
            <a:extLst>
              <a:ext uri="{FF2B5EF4-FFF2-40B4-BE49-F238E27FC236}">
                <a16:creationId xmlns:a16="http://schemas.microsoft.com/office/drawing/2014/main" id="{F599F8EB-01C9-CB86-2765-563336D29EF6}"/>
              </a:ext>
            </a:extLst>
          </p:cNvPr>
          <p:cNvSpPr txBox="1"/>
          <p:nvPr/>
        </p:nvSpPr>
        <p:spPr>
          <a:xfrm>
            <a:off x="4038600" y="6526064"/>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104</a:t>
            </a:fld>
            <a:endParaRPr sz="1200" dirty="0">
              <a:latin typeface="Times New Roman"/>
              <a:cs typeface="Times New Roman"/>
            </a:endParaRPr>
          </a:p>
        </p:txBody>
      </p:sp>
      <p:sp>
        <p:nvSpPr>
          <p:cNvPr id="6" name="object 10">
            <a:extLst>
              <a:ext uri="{FF2B5EF4-FFF2-40B4-BE49-F238E27FC236}">
                <a16:creationId xmlns:a16="http://schemas.microsoft.com/office/drawing/2014/main" id="{383D64A3-9E3D-E475-DA30-AA03F5A419BD}"/>
              </a:ext>
            </a:extLst>
          </p:cNvPr>
          <p:cNvSpPr txBox="1"/>
          <p:nvPr/>
        </p:nvSpPr>
        <p:spPr>
          <a:xfrm>
            <a:off x="6400800" y="6487983"/>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40097375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6513-5FA5-4DA7-A0CA-8A5713AACD2F}"/>
              </a:ext>
            </a:extLst>
          </p:cNvPr>
          <p:cNvSpPr>
            <a:spLocks noGrp="1"/>
          </p:cNvSpPr>
          <p:nvPr>
            <p:ph type="title"/>
          </p:nvPr>
        </p:nvSpPr>
        <p:spPr>
          <a:xfrm>
            <a:off x="228600" y="668626"/>
            <a:ext cx="8569497" cy="1066800"/>
          </a:xfrm>
        </p:spPr>
        <p:txBody>
          <a:bodyPr/>
          <a:lstStyle/>
          <a:p>
            <a:r>
              <a:rPr lang="en-US" sz="2200" b="1" dirty="0">
                <a:latin typeface="+mn-ea"/>
                <a:ea typeface="+mn-ea"/>
              </a:rPr>
              <a:t>MAC Protocol Proposal for Multiple BAN Environment (Class 1),</a:t>
            </a:r>
            <a:br>
              <a:rPr lang="en-US" sz="2200" b="1" dirty="0">
                <a:latin typeface="+mn-ea"/>
                <a:ea typeface="+mn-ea"/>
              </a:rPr>
            </a:br>
            <a:r>
              <a:rPr lang="en-US" sz="2200" b="1" dirty="0">
                <a:latin typeface="+mn-ea"/>
                <a:ea typeface="+mn-ea"/>
              </a:rPr>
              <a:t>Proposal of control and data channels unification for 6ma MAC</a:t>
            </a:r>
            <a:br>
              <a:rPr lang="en-US" sz="2200" dirty="0"/>
            </a:br>
            <a:r>
              <a:rPr lang="en-US" sz="2200" dirty="0"/>
              <a:t># 15-22-0639, #15-23-0387</a:t>
            </a:r>
          </a:p>
        </p:txBody>
      </p:sp>
      <p:sp>
        <p:nvSpPr>
          <p:cNvPr id="3" name="Content Placeholder 2">
            <a:extLst>
              <a:ext uri="{FF2B5EF4-FFF2-40B4-BE49-F238E27FC236}">
                <a16:creationId xmlns:a16="http://schemas.microsoft.com/office/drawing/2014/main" id="{ADEC6DEF-E1AE-49CB-A157-A2376B1E8308}"/>
              </a:ext>
            </a:extLst>
          </p:cNvPr>
          <p:cNvSpPr>
            <a:spLocks noGrp="1"/>
          </p:cNvSpPr>
          <p:nvPr>
            <p:ph sz="quarter" idx="13"/>
          </p:nvPr>
        </p:nvSpPr>
        <p:spPr>
          <a:xfrm>
            <a:off x="685800" y="4232748"/>
            <a:ext cx="7772400" cy="2112166"/>
          </a:xfrm>
          <a:prstGeom prst="rect">
            <a:avLst/>
          </a:prstGeom>
        </p:spPr>
        <p:txBody>
          <a:bodyPr/>
          <a:lstStyle/>
          <a:p>
            <a:pPr>
              <a:buFont typeface="+mj-lt"/>
              <a:buAutoNum type="arabicPeriod"/>
            </a:pPr>
            <a:r>
              <a:rPr lang="en-US" sz="1800" dirty="0"/>
              <a:t>Unifying control and data channels into a single channel, instead of utilizing Control Channel, is proposed.</a:t>
            </a:r>
          </a:p>
          <a:p>
            <a:pPr>
              <a:buFont typeface="+mj-lt"/>
              <a:buAutoNum type="arabicPeriod"/>
            </a:pPr>
            <a:r>
              <a:rPr lang="en-US" sz="1800" dirty="0"/>
              <a:t>Frames for Coordinator to Coordinator link, previously carried by control channel, is carried by newly defined time period in the single channel.</a:t>
            </a:r>
          </a:p>
          <a:p>
            <a:pPr>
              <a:buFont typeface="+mj-lt"/>
              <a:buAutoNum type="arabicPeriod"/>
            </a:pPr>
            <a:r>
              <a:rPr lang="en-US" sz="1800" dirty="0"/>
              <a:t>For networks require higher dependability, feature of simultaneously utilizing multiple channel may still remain as optional.</a:t>
            </a:r>
            <a:endParaRPr lang="en-US" sz="1400" dirty="0"/>
          </a:p>
        </p:txBody>
      </p:sp>
      <p:grpSp>
        <p:nvGrpSpPr>
          <p:cNvPr id="29" name="Group 28">
            <a:extLst>
              <a:ext uri="{FF2B5EF4-FFF2-40B4-BE49-F238E27FC236}">
                <a16:creationId xmlns:a16="http://schemas.microsoft.com/office/drawing/2014/main" id="{E09B587B-0279-2251-229B-A4C6C7A26C7D}"/>
              </a:ext>
            </a:extLst>
          </p:cNvPr>
          <p:cNvGrpSpPr/>
          <p:nvPr/>
        </p:nvGrpSpPr>
        <p:grpSpPr>
          <a:xfrm>
            <a:off x="422093" y="2350520"/>
            <a:ext cx="8376013" cy="1742434"/>
            <a:chOff x="503406" y="4602480"/>
            <a:chExt cx="8376013" cy="1742434"/>
          </a:xfrm>
        </p:grpSpPr>
        <p:cxnSp>
          <p:nvCxnSpPr>
            <p:cNvPr id="30" name="Straight Connector 29">
              <a:extLst>
                <a:ext uri="{FF2B5EF4-FFF2-40B4-BE49-F238E27FC236}">
                  <a16:creationId xmlns:a16="http://schemas.microsoft.com/office/drawing/2014/main" id="{009C636E-BED8-A2AD-24EA-02EEB82C1CF7}"/>
                </a:ext>
              </a:extLst>
            </p:cNvPr>
            <p:cNvCxnSpPr>
              <a:cxnSpLocks/>
            </p:cNvCxnSpPr>
            <p:nvPr/>
          </p:nvCxnSpPr>
          <p:spPr>
            <a:xfrm>
              <a:off x="503406" y="5069840"/>
              <a:ext cx="8107194" cy="0"/>
            </a:xfrm>
            <a:prstGeom prst="line">
              <a:avLst/>
            </a:prstGeom>
            <a:ln w="28575">
              <a:headEnd type="none"/>
              <a:tailEnd type="triangle" w="lg" len="lg"/>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790504F-9001-73EA-7DF5-A747D38EAB0C}"/>
                </a:ext>
              </a:extLst>
            </p:cNvPr>
            <p:cNvCxnSpPr>
              <a:cxnSpLocks/>
            </p:cNvCxnSpPr>
            <p:nvPr/>
          </p:nvCxnSpPr>
          <p:spPr>
            <a:xfrm flipV="1">
              <a:off x="903332" y="4602480"/>
              <a:ext cx="0" cy="1544320"/>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D382C78E-3AE4-62DB-7CD0-C83CAB36B2E8}"/>
                </a:ext>
              </a:extLst>
            </p:cNvPr>
            <p:cNvCxnSpPr>
              <a:cxnSpLocks/>
            </p:cNvCxnSpPr>
            <p:nvPr/>
          </p:nvCxnSpPr>
          <p:spPr>
            <a:xfrm flipV="1">
              <a:off x="2458509" y="4602480"/>
              <a:ext cx="0" cy="934720"/>
            </a:xfrm>
            <a:prstGeom prst="line">
              <a:avLst/>
            </a:prstGeom>
            <a:ln w="2857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EEAD81A3-885F-0F07-633B-CC101AE81490}"/>
                </a:ext>
              </a:extLst>
            </p:cNvPr>
            <p:cNvCxnSpPr>
              <a:cxnSpLocks/>
            </p:cNvCxnSpPr>
            <p:nvPr/>
          </p:nvCxnSpPr>
          <p:spPr>
            <a:xfrm flipV="1">
              <a:off x="7630160" y="4602480"/>
              <a:ext cx="0" cy="1544320"/>
            </a:xfrm>
            <a:prstGeom prst="line">
              <a:avLst/>
            </a:prstGeom>
            <a:ln w="28575"/>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09EF50C9-248A-959B-1D69-5ADA74903BFF}"/>
                </a:ext>
              </a:extLst>
            </p:cNvPr>
            <p:cNvSpPr txBox="1"/>
            <p:nvPr/>
          </p:nvSpPr>
          <p:spPr>
            <a:xfrm>
              <a:off x="7928518" y="5230471"/>
              <a:ext cx="9509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Time axis</a:t>
              </a:r>
            </a:p>
          </p:txBody>
        </p:sp>
        <p:sp>
          <p:nvSpPr>
            <p:cNvPr id="35" name="TextBox 34">
              <a:extLst>
                <a:ext uri="{FF2B5EF4-FFF2-40B4-BE49-F238E27FC236}">
                  <a16:creationId xmlns:a16="http://schemas.microsoft.com/office/drawing/2014/main" id="{3185AEEA-72A2-782C-5570-1D4D77FA992B}"/>
                </a:ext>
              </a:extLst>
            </p:cNvPr>
            <p:cNvSpPr txBox="1"/>
            <p:nvPr/>
          </p:nvSpPr>
          <p:spPr>
            <a:xfrm>
              <a:off x="1025010" y="5348913"/>
              <a:ext cx="14478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Time period</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1400" b="0" i="0" u="none" strike="noStrike" kern="0" cap="none" spc="0" normalizeH="0" baseline="0" noProof="0" dirty="0">
                  <a:ln>
                    <a:noFill/>
                  </a:ln>
                  <a:solidFill>
                    <a:srgbClr val="000000"/>
                  </a:solidFill>
                  <a:effectLst/>
                  <a:uLnTx/>
                  <a:uFillTx/>
                  <a:latin typeface="Arial"/>
                  <a:cs typeface="Arial"/>
                  <a:sym typeface="Arial"/>
                </a:rPr>
                <a:t>for C2C frames</a:t>
              </a:r>
            </a:p>
          </p:txBody>
        </p:sp>
        <p:sp>
          <p:nvSpPr>
            <p:cNvPr id="36" name="TextBox 35">
              <a:extLst>
                <a:ext uri="{FF2B5EF4-FFF2-40B4-BE49-F238E27FC236}">
                  <a16:creationId xmlns:a16="http://schemas.microsoft.com/office/drawing/2014/main" id="{B8BF9A20-1516-2E2E-5917-64369CF6E5B5}"/>
                </a:ext>
              </a:extLst>
            </p:cNvPr>
            <p:cNvSpPr txBox="1"/>
            <p:nvPr/>
          </p:nvSpPr>
          <p:spPr>
            <a:xfrm>
              <a:off x="3639917" y="5348913"/>
              <a:ext cx="27590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Time period</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1400" b="0" i="0" u="none" strike="noStrike" kern="0" cap="none" spc="0" normalizeH="0" baseline="0" noProof="0" dirty="0">
                  <a:ln>
                    <a:noFill/>
                  </a:ln>
                  <a:solidFill>
                    <a:srgbClr val="000000"/>
                  </a:solidFill>
                  <a:effectLst/>
                  <a:uLnTx/>
                  <a:uFillTx/>
                  <a:latin typeface="Arial"/>
                  <a:cs typeface="Arial"/>
                  <a:sym typeface="Arial"/>
                </a:rPr>
                <a:t>for Coordinator-to-Nodes frames</a:t>
              </a:r>
            </a:p>
          </p:txBody>
        </p:sp>
        <p:cxnSp>
          <p:nvCxnSpPr>
            <p:cNvPr id="37" name="Straight Arrow Connector 36">
              <a:extLst>
                <a:ext uri="{FF2B5EF4-FFF2-40B4-BE49-F238E27FC236}">
                  <a16:creationId xmlns:a16="http://schemas.microsoft.com/office/drawing/2014/main" id="{8BCC7248-0042-62AB-EF58-76A8AFB65ECB}"/>
                </a:ext>
              </a:extLst>
            </p:cNvPr>
            <p:cNvCxnSpPr>
              <a:cxnSpLocks/>
            </p:cNvCxnSpPr>
            <p:nvPr/>
          </p:nvCxnSpPr>
          <p:spPr>
            <a:xfrm>
              <a:off x="903332" y="5301591"/>
              <a:ext cx="1555177" cy="0"/>
            </a:xfrm>
            <a:prstGeom prst="straightConnector1">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C886036-91C1-A255-3235-BD4F70FC2C3D}"/>
                </a:ext>
              </a:extLst>
            </p:cNvPr>
            <p:cNvCxnSpPr>
              <a:cxnSpLocks/>
            </p:cNvCxnSpPr>
            <p:nvPr/>
          </p:nvCxnSpPr>
          <p:spPr>
            <a:xfrm>
              <a:off x="2472842" y="5301591"/>
              <a:ext cx="5157318" cy="0"/>
            </a:xfrm>
            <a:prstGeom prst="straightConnector1">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F2473DE-3637-26C9-9012-926AD3DA4671}"/>
                </a:ext>
              </a:extLst>
            </p:cNvPr>
            <p:cNvCxnSpPr>
              <a:cxnSpLocks/>
            </p:cNvCxnSpPr>
            <p:nvPr/>
          </p:nvCxnSpPr>
          <p:spPr>
            <a:xfrm>
              <a:off x="903332" y="6002631"/>
              <a:ext cx="6726828" cy="0"/>
            </a:xfrm>
            <a:prstGeom prst="straightConnector1">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6F4AD27-D475-F073-7F18-81C0FEC4B375}"/>
                </a:ext>
              </a:extLst>
            </p:cNvPr>
            <p:cNvSpPr txBox="1"/>
            <p:nvPr/>
          </p:nvSpPr>
          <p:spPr>
            <a:xfrm>
              <a:off x="3436524" y="6037137"/>
              <a:ext cx="1119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Superframe</a:t>
              </a:r>
            </a:p>
          </p:txBody>
        </p:sp>
      </p:grpSp>
      <p:sp>
        <p:nvSpPr>
          <p:cNvPr id="7" name="テキスト ボックス 6">
            <a:extLst>
              <a:ext uri="{FF2B5EF4-FFF2-40B4-BE49-F238E27FC236}">
                <a16:creationId xmlns:a16="http://schemas.microsoft.com/office/drawing/2014/main" id="{4A923D4D-BAAF-AA92-C484-C4538960352A}"/>
              </a:ext>
            </a:extLst>
          </p:cNvPr>
          <p:cNvSpPr txBox="1"/>
          <p:nvPr/>
        </p:nvSpPr>
        <p:spPr>
          <a:xfrm flipH="1">
            <a:off x="4474428" y="1820558"/>
            <a:ext cx="4167963" cy="369332"/>
          </a:xfrm>
          <a:prstGeom prst="rect">
            <a:avLst/>
          </a:prstGeom>
          <a:noFill/>
        </p:spPr>
        <p:txBody>
          <a:bodyPr wrap="square" rtlCol="0">
            <a:spAutoFit/>
          </a:bodyPr>
          <a:lstStyle/>
          <a:p>
            <a:r>
              <a:rPr kumimoji="1" lang="en-US" altLang="ja-JP" b="1" dirty="0">
                <a:solidFill>
                  <a:srgbClr val="FF0000"/>
                </a:solidFill>
              </a:rPr>
              <a:t>Doc.#802.15-23-0408-01-06a (July 2023)</a:t>
            </a:r>
            <a:endParaRPr kumimoji="1" lang="ja-JP" altLang="en-US" b="1" dirty="0">
              <a:solidFill>
                <a:srgbClr val="FF0000"/>
              </a:solidFill>
            </a:endParaRPr>
          </a:p>
        </p:txBody>
      </p:sp>
      <p:sp>
        <p:nvSpPr>
          <p:cNvPr id="4" name="日付プレースホルダー 3">
            <a:extLst>
              <a:ext uri="{FF2B5EF4-FFF2-40B4-BE49-F238E27FC236}">
                <a16:creationId xmlns:a16="http://schemas.microsoft.com/office/drawing/2014/main" id="{5902831F-E1EE-B5ED-E963-35C18859AF1B}"/>
              </a:ext>
            </a:extLst>
          </p:cNvPr>
          <p:cNvSpPr>
            <a:spLocks noGrp="1"/>
          </p:cNvSpPr>
          <p:nvPr>
            <p:ph type="dt" idx="10"/>
          </p:nvPr>
        </p:nvSpPr>
        <p:spPr>
          <a:xfrm>
            <a:off x="684482" y="287179"/>
            <a:ext cx="2287317" cy="246221"/>
          </a:xfrm>
        </p:spPr>
        <p:txBody>
          <a:bodyPr/>
          <a:lstStyle/>
          <a:p>
            <a:r>
              <a:rPr lang="en-US" altLang="ja-JP"/>
              <a:t>July 2025</a:t>
            </a:r>
            <a:endParaRPr lang="en-US" dirty="0"/>
          </a:p>
        </p:txBody>
      </p:sp>
      <p:sp>
        <p:nvSpPr>
          <p:cNvPr id="5" name="object 8">
            <a:extLst>
              <a:ext uri="{FF2B5EF4-FFF2-40B4-BE49-F238E27FC236}">
                <a16:creationId xmlns:a16="http://schemas.microsoft.com/office/drawing/2014/main" id="{7CC92E6B-6D58-1120-4FC2-8A7740BC9369}"/>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105</a:t>
            </a:fld>
            <a:endParaRPr sz="1200" dirty="0">
              <a:latin typeface="Times New Roman"/>
              <a:cs typeface="Times New Roman"/>
            </a:endParaRPr>
          </a:p>
        </p:txBody>
      </p:sp>
      <p:sp>
        <p:nvSpPr>
          <p:cNvPr id="6" name="object 10">
            <a:extLst>
              <a:ext uri="{FF2B5EF4-FFF2-40B4-BE49-F238E27FC236}">
                <a16:creationId xmlns:a16="http://schemas.microsoft.com/office/drawing/2014/main" id="{D606648B-616B-D8D2-3078-3D40960D0C20}"/>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15193170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6513-5FA5-4DA7-A0CA-8A5713AACD2F}"/>
              </a:ext>
            </a:extLst>
          </p:cNvPr>
          <p:cNvSpPr>
            <a:spLocks noGrp="1"/>
          </p:cNvSpPr>
          <p:nvPr>
            <p:ph type="title"/>
          </p:nvPr>
        </p:nvSpPr>
        <p:spPr>
          <a:xfrm>
            <a:off x="76200" y="602940"/>
            <a:ext cx="8839200" cy="1521372"/>
          </a:xfrm>
        </p:spPr>
        <p:txBody>
          <a:bodyPr/>
          <a:lstStyle/>
          <a:p>
            <a:r>
              <a:rPr lang="en-US" sz="2000" b="1" dirty="0">
                <a:latin typeface="+mn-ea"/>
                <a:ea typeface="+mn-ea"/>
              </a:rPr>
              <a:t>Proposed text for 6ma MAC – General framework elements, Beacon Access Phase, Frames and IEs for dependable BAN, and Interference Avoidance</a:t>
            </a:r>
            <a:br>
              <a:rPr lang="en-US" sz="2000" b="1" dirty="0">
                <a:latin typeface="+mn-ea"/>
                <a:ea typeface="+mn-ea"/>
              </a:rPr>
            </a:br>
            <a:r>
              <a:rPr lang="en-US" sz="2200" dirty="0"/>
              <a:t># 15-23-0322, # 15-23-0367, # 15-23-0369, # 15-23-0324</a:t>
            </a:r>
          </a:p>
        </p:txBody>
      </p:sp>
      <p:sp>
        <p:nvSpPr>
          <p:cNvPr id="3" name="Content Placeholder 2">
            <a:extLst>
              <a:ext uri="{FF2B5EF4-FFF2-40B4-BE49-F238E27FC236}">
                <a16:creationId xmlns:a16="http://schemas.microsoft.com/office/drawing/2014/main" id="{ADEC6DEF-E1AE-49CB-A157-A2376B1E8308}"/>
              </a:ext>
            </a:extLst>
          </p:cNvPr>
          <p:cNvSpPr>
            <a:spLocks noGrp="1"/>
          </p:cNvSpPr>
          <p:nvPr>
            <p:ph sz="quarter" idx="13"/>
          </p:nvPr>
        </p:nvSpPr>
        <p:spPr>
          <a:xfrm>
            <a:off x="762000" y="2057400"/>
            <a:ext cx="7772400" cy="4038600"/>
          </a:xfrm>
          <a:prstGeom prst="rect">
            <a:avLst/>
          </a:prstGeom>
        </p:spPr>
        <p:txBody>
          <a:bodyPr/>
          <a:lstStyle/>
          <a:p>
            <a:pPr>
              <a:lnSpc>
                <a:spcPts val="1600"/>
              </a:lnSpc>
              <a:buFont typeface="+mj-lt"/>
              <a:buAutoNum type="arabicPeriod"/>
            </a:pPr>
            <a:r>
              <a:rPr lang="en-US" sz="1800" dirty="0"/>
              <a:t>New terms are defined.</a:t>
            </a:r>
          </a:p>
          <a:p>
            <a:pPr lvl="1">
              <a:lnSpc>
                <a:spcPts val="1200"/>
              </a:lnSpc>
            </a:pPr>
            <a:r>
              <a:rPr lang="en-US" sz="1400" dirty="0"/>
              <a:t>beacon access phase (BAP), coordinator hub, dependable BAN, dependable BAN group, leaf hub.</a:t>
            </a:r>
          </a:p>
          <a:p>
            <a:pPr>
              <a:lnSpc>
                <a:spcPts val="1600"/>
              </a:lnSpc>
              <a:buFont typeface="+mj-lt"/>
              <a:buAutoNum type="arabicPeriod"/>
            </a:pPr>
            <a:r>
              <a:rPr lang="en-US" sz="1800" dirty="0"/>
              <a:t>General explanation are modified according to new scope/features.</a:t>
            </a:r>
          </a:p>
          <a:p>
            <a:pPr lvl="1">
              <a:lnSpc>
                <a:spcPts val="1600"/>
              </a:lnSpc>
            </a:pPr>
            <a:r>
              <a:rPr lang="en-US" sz="1400" dirty="0"/>
              <a:t>The revised standard will specify access coordination at the MAC sublayer between BANs.</a:t>
            </a:r>
          </a:p>
          <a:p>
            <a:pPr>
              <a:lnSpc>
                <a:spcPts val="1600"/>
              </a:lnSpc>
              <a:buFont typeface="+mj-lt"/>
              <a:buAutoNum type="arabicPeriod"/>
            </a:pPr>
            <a:r>
              <a:rPr lang="en-US" sz="1800" dirty="0"/>
              <a:t>Classes (1-3) of dependable BANs are defined.</a:t>
            </a:r>
          </a:p>
          <a:p>
            <a:pPr lvl="1">
              <a:lnSpc>
                <a:spcPts val="1600"/>
              </a:lnSpc>
            </a:pPr>
            <a:r>
              <a:rPr lang="en-US" sz="1400" dirty="0"/>
              <a:t>In terms of bounded latency, probability of loss, update rate.</a:t>
            </a:r>
          </a:p>
          <a:p>
            <a:pPr>
              <a:lnSpc>
                <a:spcPts val="1600"/>
              </a:lnSpc>
              <a:buFont typeface="+mj-lt"/>
              <a:buAutoNum type="arabicPeriod"/>
            </a:pPr>
            <a:r>
              <a:rPr lang="en-US" sz="1800" dirty="0"/>
              <a:t>Length of superframe should be multiple times of fixed Basic Superframe Length.</a:t>
            </a:r>
          </a:p>
          <a:p>
            <a:pPr>
              <a:lnSpc>
                <a:spcPts val="1600"/>
              </a:lnSpc>
              <a:buFont typeface="+mj-lt"/>
              <a:buAutoNum type="arabicPeriod"/>
            </a:pPr>
            <a:r>
              <a:rPr lang="en-US" sz="1800" dirty="0"/>
              <a:t>Beacon Access Phase (BAP) is introduced.</a:t>
            </a:r>
          </a:p>
          <a:p>
            <a:pPr lvl="1">
              <a:lnSpc>
                <a:spcPts val="1600"/>
              </a:lnSpc>
            </a:pPr>
            <a:r>
              <a:rPr lang="en-US" sz="1400" dirty="0"/>
              <a:t>A coordinator hub (a.k.a. super-coordinator or coordinator of coordinators) manage beacon slot allocation for leaf hubs. The last slot of BAP is reserved for a BAN of the original std.</a:t>
            </a:r>
          </a:p>
          <a:p>
            <a:pPr>
              <a:lnSpc>
                <a:spcPts val="1600"/>
              </a:lnSpc>
              <a:buFont typeface="+mj-lt"/>
              <a:buAutoNum type="arabicPeriod"/>
            </a:pPr>
            <a:r>
              <a:rPr lang="en-US" sz="1800" dirty="0"/>
              <a:t>New features such as Access offset, Access Phase shifting are introduced.</a:t>
            </a:r>
          </a:p>
          <a:p>
            <a:pPr lvl="1">
              <a:lnSpc>
                <a:spcPts val="1600"/>
              </a:lnSpc>
            </a:pPr>
            <a:r>
              <a:rPr lang="en-US" sz="1400" dirty="0"/>
              <a:t>For mitigating the interference among coexisting dependable BANs, the start of access phase can be set differently.</a:t>
            </a:r>
          </a:p>
          <a:p>
            <a:pPr>
              <a:lnSpc>
                <a:spcPts val="1600"/>
              </a:lnSpc>
              <a:buFont typeface="+mj-lt"/>
              <a:buAutoNum type="arabicPeriod"/>
            </a:pPr>
            <a:r>
              <a:rPr lang="en-US" sz="1800" dirty="0"/>
              <a:t>Information Elements (IE) are added/defined according to the new features.</a:t>
            </a:r>
            <a:endParaRPr lang="en-US" sz="1400" dirty="0"/>
          </a:p>
        </p:txBody>
      </p:sp>
      <p:sp>
        <p:nvSpPr>
          <p:cNvPr id="4" name="日付プレースホルダー 3">
            <a:extLst>
              <a:ext uri="{FF2B5EF4-FFF2-40B4-BE49-F238E27FC236}">
                <a16:creationId xmlns:a16="http://schemas.microsoft.com/office/drawing/2014/main" id="{49E7CDFB-2750-CD86-91A1-1E7996A70865}"/>
              </a:ext>
            </a:extLst>
          </p:cNvPr>
          <p:cNvSpPr>
            <a:spLocks noGrp="1"/>
          </p:cNvSpPr>
          <p:nvPr>
            <p:ph type="dt" idx="10"/>
          </p:nvPr>
        </p:nvSpPr>
        <p:spPr>
          <a:xfrm>
            <a:off x="684482" y="363379"/>
            <a:ext cx="2287317" cy="246221"/>
          </a:xfrm>
        </p:spPr>
        <p:txBody>
          <a:bodyPr/>
          <a:lstStyle/>
          <a:p>
            <a:r>
              <a:rPr lang="en-US" altLang="ja-JP"/>
              <a:t>July 2025</a:t>
            </a:r>
            <a:endParaRPr lang="en-US" dirty="0"/>
          </a:p>
        </p:txBody>
      </p:sp>
      <p:sp>
        <p:nvSpPr>
          <p:cNvPr id="5" name="object 8">
            <a:extLst>
              <a:ext uri="{FF2B5EF4-FFF2-40B4-BE49-F238E27FC236}">
                <a16:creationId xmlns:a16="http://schemas.microsoft.com/office/drawing/2014/main" id="{8FBC1197-DEA0-0056-A6E7-5773562123AE}"/>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106</a:t>
            </a:fld>
            <a:endParaRPr sz="1200" dirty="0">
              <a:latin typeface="Times New Roman"/>
              <a:cs typeface="Times New Roman"/>
            </a:endParaRPr>
          </a:p>
        </p:txBody>
      </p:sp>
      <p:sp>
        <p:nvSpPr>
          <p:cNvPr id="6" name="object 10">
            <a:extLst>
              <a:ext uri="{FF2B5EF4-FFF2-40B4-BE49-F238E27FC236}">
                <a16:creationId xmlns:a16="http://schemas.microsoft.com/office/drawing/2014/main" id="{5EB21906-1D27-5752-9E51-3F2CA41EF1A2}"/>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4007326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6513-5FA5-4DA7-A0CA-8A5713AACD2F}"/>
              </a:ext>
            </a:extLst>
          </p:cNvPr>
          <p:cNvSpPr>
            <a:spLocks noGrp="1"/>
          </p:cNvSpPr>
          <p:nvPr>
            <p:ph type="title"/>
          </p:nvPr>
        </p:nvSpPr>
        <p:spPr>
          <a:xfrm>
            <a:off x="685800" y="685800"/>
            <a:ext cx="7772400" cy="906517"/>
          </a:xfrm>
        </p:spPr>
        <p:txBody>
          <a:bodyPr/>
          <a:lstStyle/>
          <a:p>
            <a:r>
              <a:rPr lang="en-US" sz="2200" b="1" dirty="0">
                <a:latin typeface="+mn-ea"/>
                <a:ea typeface="+mn-ea"/>
              </a:rPr>
              <a:t>Convergence</a:t>
            </a:r>
          </a:p>
        </p:txBody>
      </p:sp>
      <p:sp>
        <p:nvSpPr>
          <p:cNvPr id="3" name="Content Placeholder 2">
            <a:extLst>
              <a:ext uri="{FF2B5EF4-FFF2-40B4-BE49-F238E27FC236}">
                <a16:creationId xmlns:a16="http://schemas.microsoft.com/office/drawing/2014/main" id="{ADEC6DEF-E1AE-49CB-A157-A2376B1E8308}"/>
              </a:ext>
            </a:extLst>
          </p:cNvPr>
          <p:cNvSpPr>
            <a:spLocks noGrp="1"/>
          </p:cNvSpPr>
          <p:nvPr>
            <p:ph sz="quarter" idx="13"/>
          </p:nvPr>
        </p:nvSpPr>
        <p:spPr>
          <a:xfrm>
            <a:off x="685800" y="1797269"/>
            <a:ext cx="7772400" cy="4507279"/>
          </a:xfrm>
          <a:prstGeom prst="rect">
            <a:avLst/>
          </a:prstGeom>
        </p:spPr>
        <p:txBody>
          <a:bodyPr/>
          <a:lstStyle/>
          <a:p>
            <a:pPr>
              <a:buFont typeface="+mj-lt"/>
              <a:buAutoNum type="arabicPeriod"/>
            </a:pPr>
            <a:r>
              <a:rPr lang="en-US" sz="1800" dirty="0"/>
              <a:t>Proposal # 15-22-0639 is going to be modified. the MAC will be able to use single channel too.</a:t>
            </a:r>
          </a:p>
          <a:p>
            <a:pPr lvl="1"/>
            <a:r>
              <a:rPr lang="en-US" sz="1400" dirty="0"/>
              <a:t>The fundamental difference of # 15-22-0639 and # 15-23-0322 series is already converged.</a:t>
            </a:r>
          </a:p>
          <a:p>
            <a:pPr lvl="1"/>
            <a:r>
              <a:rPr lang="en-US" sz="1400" dirty="0"/>
              <a:t>The detailed differences need to be examined more deeply</a:t>
            </a:r>
            <a:r>
              <a:rPr lang="en-US" altLang="ko-KR" sz="1400" dirty="0"/>
              <a:t>,</a:t>
            </a:r>
            <a:r>
              <a:rPr lang="ko-KR" altLang="en-US" sz="1400" dirty="0"/>
              <a:t> </a:t>
            </a:r>
            <a:r>
              <a:rPr lang="en-US" altLang="ko-KR" sz="1400" dirty="0"/>
              <a:t>but the convergence of such differences will be much easier.</a:t>
            </a:r>
          </a:p>
          <a:p>
            <a:pPr>
              <a:buFont typeface="+mj-lt"/>
              <a:buAutoNum type="arabicPeriod"/>
            </a:pPr>
            <a:r>
              <a:rPr lang="en-US" sz="1800" dirty="0"/>
              <a:t>The differences in terminology will be also converged.</a:t>
            </a:r>
          </a:p>
          <a:p>
            <a:pPr lvl="1"/>
            <a:r>
              <a:rPr lang="en-US" sz="1400" dirty="0"/>
              <a:t>The two proposals have become very similar, but there are still many differences in terminology</a:t>
            </a:r>
            <a:r>
              <a:rPr lang="en-US" altLang="ko-KR" sz="1400" dirty="0"/>
              <a:t>.</a:t>
            </a:r>
            <a:endParaRPr lang="en-US" sz="1400" dirty="0"/>
          </a:p>
          <a:p>
            <a:pPr>
              <a:buFont typeface="+mj-lt"/>
              <a:buAutoNum type="arabicPeriod"/>
            </a:pPr>
            <a:r>
              <a:rPr lang="en-US" sz="1800" dirty="0"/>
              <a:t>The convergence process will continue via teleconference prior to the September interim session, in order to complete the draft within the timeline.</a:t>
            </a:r>
            <a:endParaRPr lang="en-US" sz="1400" dirty="0"/>
          </a:p>
        </p:txBody>
      </p:sp>
      <p:sp>
        <p:nvSpPr>
          <p:cNvPr id="4" name="日付プレースホルダー 3">
            <a:extLst>
              <a:ext uri="{FF2B5EF4-FFF2-40B4-BE49-F238E27FC236}">
                <a16:creationId xmlns:a16="http://schemas.microsoft.com/office/drawing/2014/main" id="{1AA37BDB-2940-24EB-317B-C0E4CC288A90}"/>
              </a:ext>
            </a:extLst>
          </p:cNvPr>
          <p:cNvSpPr>
            <a:spLocks noGrp="1"/>
          </p:cNvSpPr>
          <p:nvPr>
            <p:ph type="dt" idx="10"/>
          </p:nvPr>
        </p:nvSpPr>
        <p:spPr>
          <a:xfrm>
            <a:off x="674985" y="304800"/>
            <a:ext cx="2287317" cy="246221"/>
          </a:xfrm>
        </p:spPr>
        <p:txBody>
          <a:bodyPr/>
          <a:lstStyle/>
          <a:p>
            <a:r>
              <a:rPr lang="en-US" altLang="ja-JP"/>
              <a:t>July 2025</a:t>
            </a:r>
            <a:endParaRPr lang="en-US" dirty="0"/>
          </a:p>
        </p:txBody>
      </p:sp>
      <p:sp>
        <p:nvSpPr>
          <p:cNvPr id="5" name="object 8">
            <a:extLst>
              <a:ext uri="{FF2B5EF4-FFF2-40B4-BE49-F238E27FC236}">
                <a16:creationId xmlns:a16="http://schemas.microsoft.com/office/drawing/2014/main" id="{41FEA760-5311-4322-F7EF-DE5843E67D97}"/>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107</a:t>
            </a:fld>
            <a:endParaRPr sz="1200" dirty="0">
              <a:latin typeface="Times New Roman"/>
              <a:cs typeface="Times New Roman"/>
            </a:endParaRPr>
          </a:p>
        </p:txBody>
      </p:sp>
      <p:sp>
        <p:nvSpPr>
          <p:cNvPr id="6" name="object 10">
            <a:extLst>
              <a:ext uri="{FF2B5EF4-FFF2-40B4-BE49-F238E27FC236}">
                <a16:creationId xmlns:a16="http://schemas.microsoft.com/office/drawing/2014/main" id="{AC6FDD04-D93A-D6DA-9DC7-BC145B4673FF}"/>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40731083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27432" y="6477000"/>
            <a:ext cx="8997950" cy="0"/>
          </a:xfrm>
          <a:custGeom>
            <a:avLst/>
            <a:gdLst/>
            <a:ahLst/>
            <a:cxnLst/>
            <a:rect l="l" t="t" r="r" b="b"/>
            <a:pathLst>
              <a:path w="8997950">
                <a:moveTo>
                  <a:pt x="0" y="0"/>
                </a:moveTo>
                <a:lnTo>
                  <a:pt x="8997696" y="0"/>
                </a:lnTo>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txBox="1">
            <a:spLocks noGrp="1"/>
          </p:cNvSpPr>
          <p:nvPr>
            <p:ph type="body" idx="1"/>
          </p:nvPr>
        </p:nvSpPr>
        <p:spPr>
          <a:xfrm>
            <a:off x="304800" y="1371599"/>
            <a:ext cx="8534400" cy="1879884"/>
          </a:xfrm>
          <a:prstGeom prst="rect">
            <a:avLst/>
          </a:prstGeom>
        </p:spPr>
        <p:txBody>
          <a:bodyPr vert="horz" wrap="square" lIns="0" tIns="581551" rIns="0" bIns="0" rtlCol="0">
            <a:spAutoFit/>
          </a:bodyPr>
          <a:lstStyle/>
          <a:p>
            <a:pPr marL="0" marR="5080" indent="0" algn="ctr">
              <a:lnSpc>
                <a:spcPct val="100000"/>
              </a:lnSpc>
              <a:spcBef>
                <a:spcPts val="100"/>
              </a:spcBef>
              <a:buNone/>
            </a:pPr>
            <a:r>
              <a:rPr lang="en-US" sz="2800" b="1" dirty="0">
                <a:latin typeface="+mn-ea"/>
                <a:cs typeface="Times New Roman"/>
              </a:rPr>
              <a:t>7.4 </a:t>
            </a:r>
            <a:r>
              <a:rPr sz="2800" b="1" dirty="0">
                <a:latin typeface="+mn-ea"/>
                <a:cs typeface="Times New Roman"/>
              </a:rPr>
              <a:t>MAC</a:t>
            </a:r>
            <a:r>
              <a:rPr sz="2800" b="1" spc="5" dirty="0">
                <a:latin typeface="+mn-ea"/>
                <a:cs typeface="Times New Roman"/>
              </a:rPr>
              <a:t> </a:t>
            </a:r>
            <a:r>
              <a:rPr sz="2800" b="1" dirty="0">
                <a:latin typeface="+mn-ea"/>
                <a:cs typeface="Times New Roman"/>
              </a:rPr>
              <a:t>Protocol</a:t>
            </a:r>
            <a:r>
              <a:rPr sz="2800" b="1" spc="-5" dirty="0">
                <a:latin typeface="+mn-ea"/>
                <a:cs typeface="Times New Roman"/>
              </a:rPr>
              <a:t> </a:t>
            </a:r>
            <a:r>
              <a:rPr sz="2800" b="1" dirty="0">
                <a:latin typeface="+mn-ea"/>
                <a:cs typeface="Times New Roman"/>
              </a:rPr>
              <a:t>Using</a:t>
            </a:r>
            <a:r>
              <a:rPr sz="2800" b="1" spc="10" dirty="0">
                <a:latin typeface="+mn-ea"/>
                <a:cs typeface="Times New Roman"/>
              </a:rPr>
              <a:t> </a:t>
            </a:r>
            <a:r>
              <a:rPr sz="2800" b="1" dirty="0">
                <a:latin typeface="+mn-ea"/>
                <a:cs typeface="Times New Roman"/>
              </a:rPr>
              <a:t>Negotiation</a:t>
            </a:r>
            <a:r>
              <a:rPr sz="2800" b="1" spc="-40" dirty="0">
                <a:latin typeface="+mn-ea"/>
                <a:cs typeface="Times New Roman"/>
              </a:rPr>
              <a:t> </a:t>
            </a:r>
            <a:r>
              <a:rPr sz="2800" b="1" spc="-20" dirty="0">
                <a:latin typeface="+mn-ea"/>
                <a:cs typeface="Times New Roman"/>
              </a:rPr>
              <a:t>among </a:t>
            </a:r>
            <a:r>
              <a:rPr sz="2800" b="1" dirty="0">
                <a:latin typeface="+mn-ea"/>
                <a:cs typeface="Times New Roman"/>
              </a:rPr>
              <a:t>Coordinators</a:t>
            </a:r>
            <a:r>
              <a:rPr sz="2800" b="1" spc="-15" dirty="0">
                <a:latin typeface="+mn-ea"/>
                <a:cs typeface="Times New Roman"/>
              </a:rPr>
              <a:t> </a:t>
            </a:r>
            <a:r>
              <a:rPr sz="2800" b="1" dirty="0">
                <a:latin typeface="+mn-ea"/>
                <a:cs typeface="Times New Roman"/>
              </a:rPr>
              <a:t>in</a:t>
            </a:r>
            <a:r>
              <a:rPr sz="2800" b="1" spc="-5" dirty="0">
                <a:latin typeface="+mn-ea"/>
                <a:cs typeface="Times New Roman"/>
              </a:rPr>
              <a:t> </a:t>
            </a:r>
            <a:r>
              <a:rPr sz="2800" b="1" dirty="0">
                <a:latin typeface="+mn-ea"/>
                <a:cs typeface="Times New Roman"/>
              </a:rPr>
              <a:t>Coexistence</a:t>
            </a:r>
            <a:r>
              <a:rPr sz="2800" b="1" spc="-20" dirty="0">
                <a:latin typeface="+mn-ea"/>
                <a:cs typeface="Times New Roman"/>
              </a:rPr>
              <a:t> </a:t>
            </a:r>
            <a:r>
              <a:rPr sz="2800" b="1" dirty="0">
                <a:latin typeface="+mn-ea"/>
                <a:cs typeface="Times New Roman"/>
              </a:rPr>
              <a:t>of</a:t>
            </a:r>
            <a:r>
              <a:rPr sz="2800" b="1" spc="-5" dirty="0">
                <a:latin typeface="+mn-ea"/>
                <a:cs typeface="Times New Roman"/>
              </a:rPr>
              <a:t> </a:t>
            </a:r>
            <a:r>
              <a:rPr sz="2800" b="1" spc="-10" dirty="0">
                <a:latin typeface="+mn-ea"/>
                <a:cs typeface="Times New Roman"/>
              </a:rPr>
              <a:t>Multiple </a:t>
            </a:r>
            <a:r>
              <a:rPr sz="2800" b="1" dirty="0">
                <a:latin typeface="+mn-ea"/>
                <a:cs typeface="Times New Roman"/>
              </a:rPr>
              <a:t>Wireless </a:t>
            </a:r>
            <a:r>
              <a:rPr sz="2800" b="1" spc="-20" dirty="0">
                <a:latin typeface="+mn-ea"/>
                <a:cs typeface="Times New Roman"/>
              </a:rPr>
              <a:t>BANs</a:t>
            </a:r>
            <a:endParaRPr sz="2800" b="1" dirty="0">
              <a:latin typeface="+mn-ea"/>
              <a:cs typeface="Times New Roman"/>
            </a:endParaRPr>
          </a:p>
        </p:txBody>
      </p:sp>
      <p:sp>
        <p:nvSpPr>
          <p:cNvPr id="11" name="テキスト ボックス 10">
            <a:extLst>
              <a:ext uri="{FF2B5EF4-FFF2-40B4-BE49-F238E27FC236}">
                <a16:creationId xmlns:a16="http://schemas.microsoft.com/office/drawing/2014/main" id="{A23A6408-8654-5D3A-7713-418ABDCA95F6}"/>
              </a:ext>
            </a:extLst>
          </p:cNvPr>
          <p:cNvSpPr txBox="1"/>
          <p:nvPr/>
        </p:nvSpPr>
        <p:spPr>
          <a:xfrm flipH="1">
            <a:off x="3774557" y="627326"/>
            <a:ext cx="4684959" cy="369332"/>
          </a:xfrm>
          <a:prstGeom prst="rect">
            <a:avLst/>
          </a:prstGeom>
          <a:noFill/>
        </p:spPr>
        <p:txBody>
          <a:bodyPr wrap="square" rtlCol="0">
            <a:spAutoFit/>
          </a:bodyPr>
          <a:lstStyle/>
          <a:p>
            <a:r>
              <a:rPr kumimoji="1" lang="en-US" altLang="ja-JP" b="1" dirty="0">
                <a:solidFill>
                  <a:srgbClr val="FF0000"/>
                </a:solidFill>
              </a:rPr>
              <a:t>Doc.#802.15-22-0633-00-06a (November 2022)</a:t>
            </a:r>
            <a:endParaRPr kumimoji="1" lang="ja-JP" altLang="en-US" b="1" dirty="0">
              <a:solidFill>
                <a:srgbClr val="FF0000"/>
              </a:solidFill>
            </a:endParaRPr>
          </a:p>
        </p:txBody>
      </p:sp>
      <p:sp>
        <p:nvSpPr>
          <p:cNvPr id="8" name="object 8">
            <a:extLst>
              <a:ext uri="{FF2B5EF4-FFF2-40B4-BE49-F238E27FC236}">
                <a16:creationId xmlns:a16="http://schemas.microsoft.com/office/drawing/2014/main" id="{31822F86-12AF-06B0-AA9F-F6BDFFD2DBDC}"/>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108</a:t>
            </a:fld>
            <a:endParaRPr sz="1200" dirty="0">
              <a:latin typeface="Times New Roman"/>
              <a:cs typeface="Times New Roman"/>
            </a:endParaRPr>
          </a:p>
        </p:txBody>
      </p:sp>
      <p:sp>
        <p:nvSpPr>
          <p:cNvPr id="9" name="object 10">
            <a:extLst>
              <a:ext uri="{FF2B5EF4-FFF2-40B4-BE49-F238E27FC236}">
                <a16:creationId xmlns:a16="http://schemas.microsoft.com/office/drawing/2014/main" id="{0A8E1F49-EA9C-26B7-2296-D9F086977C1E}"/>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2" name="日付プレースホルダー 1">
            <a:extLst>
              <a:ext uri="{FF2B5EF4-FFF2-40B4-BE49-F238E27FC236}">
                <a16:creationId xmlns:a16="http://schemas.microsoft.com/office/drawing/2014/main" id="{897A6E20-81A2-8613-10F9-931F81A1274B}"/>
              </a:ext>
            </a:extLst>
          </p:cNvPr>
          <p:cNvSpPr>
            <a:spLocks noGrp="1"/>
          </p:cNvSpPr>
          <p:nvPr>
            <p:ph type="dt" sz="half" idx="13"/>
          </p:nvPr>
        </p:nvSpPr>
        <p:spPr/>
        <p:txBody>
          <a:bodyPr/>
          <a:lstStyle/>
          <a:p>
            <a:r>
              <a:rPr lang="en-US" altLang="ja-JP"/>
              <a:t>July 2025</a:t>
            </a:r>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8EC2-33CE-4E4F-A5A9-FB725C22DB9B}"/>
              </a:ext>
            </a:extLst>
          </p:cNvPr>
          <p:cNvSpPr>
            <a:spLocks noGrp="1"/>
          </p:cNvSpPr>
          <p:nvPr>
            <p:ph type="title"/>
          </p:nvPr>
        </p:nvSpPr>
        <p:spPr>
          <a:xfrm>
            <a:off x="457200" y="685799"/>
            <a:ext cx="8001000" cy="731520"/>
          </a:xfrm>
        </p:spPr>
        <p:txBody>
          <a:bodyPr/>
          <a:lstStyle/>
          <a:p>
            <a:r>
              <a:rPr lang="en-US" sz="3200" dirty="0"/>
              <a:t>7.4.1 Coordinator-to-coordinator communication</a:t>
            </a:r>
          </a:p>
        </p:txBody>
      </p:sp>
      <p:sp>
        <p:nvSpPr>
          <p:cNvPr id="3" name="Date Placeholder 2">
            <a:extLst>
              <a:ext uri="{FF2B5EF4-FFF2-40B4-BE49-F238E27FC236}">
                <a16:creationId xmlns:a16="http://schemas.microsoft.com/office/drawing/2014/main" id="{4432E90F-3D8F-44A7-B399-D35BCE2F2997}"/>
              </a:ext>
            </a:extLst>
          </p:cNvPr>
          <p:cNvSpPr>
            <a:spLocks noGrp="1"/>
          </p:cNvSpPr>
          <p:nvPr>
            <p:ph type="dt" idx="10"/>
          </p:nvPr>
        </p:nvSpPr>
        <p:spPr>
          <a:xfrm>
            <a:off x="684482" y="394156"/>
            <a:ext cx="2287317" cy="215444"/>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b="1" i="0" u="none" strike="noStrike" kern="0" cap="none" spc="0" normalizeH="0" baseline="0" noProof="0">
                <a:ln>
                  <a:noFill/>
                </a:ln>
                <a:solidFill>
                  <a:srgbClr val="000000"/>
                </a:solidFill>
                <a:effectLst/>
                <a:uLnTx/>
                <a:uFillTx/>
                <a:latin typeface="Times New Roman"/>
                <a:cs typeface="Times New Roman"/>
                <a:sym typeface="Times New Roman"/>
              </a:rPr>
              <a:t>July 2025</a:t>
            </a:r>
            <a:endParaRPr kumimoji="0" lang="en-US" sz="1400" b="1" i="0" u="none" strike="noStrike" kern="0" cap="none" spc="0" normalizeH="0" baseline="0" noProof="0" dirty="0">
              <a:ln>
                <a:noFill/>
              </a:ln>
              <a:solidFill>
                <a:srgbClr val="000000"/>
              </a:solidFill>
              <a:effectLst/>
              <a:uLnTx/>
              <a:uFillTx/>
              <a:latin typeface="Times New Roman"/>
              <a:cs typeface="Times New Roman"/>
              <a:sym typeface="Times New Roman"/>
            </a:endParaRPr>
          </a:p>
        </p:txBody>
      </p:sp>
      <p:sp>
        <p:nvSpPr>
          <p:cNvPr id="6" name="Content Placeholder 5">
            <a:extLst>
              <a:ext uri="{FF2B5EF4-FFF2-40B4-BE49-F238E27FC236}">
                <a16:creationId xmlns:a16="http://schemas.microsoft.com/office/drawing/2014/main" id="{88B67641-FFD8-4234-9F4F-21DABC8FDD88}"/>
              </a:ext>
            </a:extLst>
          </p:cNvPr>
          <p:cNvSpPr>
            <a:spLocks noGrp="1"/>
          </p:cNvSpPr>
          <p:nvPr>
            <p:ph sz="quarter" idx="13"/>
          </p:nvPr>
        </p:nvSpPr>
        <p:spPr/>
        <p:txBody>
          <a:bodyPr/>
          <a:lstStyle/>
          <a:p>
            <a:r>
              <a:rPr lang="en-US" sz="2000" dirty="0">
                <a:latin typeface="+mn-lt"/>
                <a:cs typeface="Arial" panose="020B0604020202020204" pitchFamily="34" charset="0"/>
              </a:rPr>
              <a:t>Coordinator-to-coordinator (C2C) communication is performed through a link between BAN Coordinators, separate from links between a BAN Coordinator and BAN Nodes.</a:t>
            </a:r>
          </a:p>
          <a:p>
            <a:r>
              <a:rPr lang="en-US" sz="2000" dirty="0">
                <a:latin typeface="+mn-lt"/>
                <a:cs typeface="Arial" panose="020B0604020202020204" pitchFamily="34" charset="0"/>
              </a:rPr>
              <a:t>To avoid complexity, it would be preferable to use the same PHY as the link between a BAN Coordinator and BAN Nodes.</a:t>
            </a:r>
          </a:p>
          <a:p>
            <a:endParaRPr lang="en-US" sz="2000" dirty="0">
              <a:latin typeface="+mn-lt"/>
              <a:cs typeface="Arial" panose="020B0604020202020204" pitchFamily="34" charset="0"/>
            </a:endParaRPr>
          </a:p>
        </p:txBody>
      </p:sp>
      <p:sp>
        <p:nvSpPr>
          <p:cNvPr id="25" name="Oval 24">
            <a:extLst>
              <a:ext uri="{FF2B5EF4-FFF2-40B4-BE49-F238E27FC236}">
                <a16:creationId xmlns:a16="http://schemas.microsoft.com/office/drawing/2014/main" id="{070B4AAE-1189-4C59-B19E-AEA64F2473FD}"/>
              </a:ext>
            </a:extLst>
          </p:cNvPr>
          <p:cNvSpPr/>
          <p:nvPr/>
        </p:nvSpPr>
        <p:spPr>
          <a:xfrm>
            <a:off x="1171530" y="3695021"/>
            <a:ext cx="2807617" cy="27250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Times New Roman"/>
              <a:ea typeface="+mn-ea"/>
              <a:cs typeface="+mn-cs"/>
              <a:sym typeface="Arial"/>
            </a:endParaRPr>
          </a:p>
        </p:txBody>
      </p:sp>
      <p:sp>
        <p:nvSpPr>
          <p:cNvPr id="26" name="Rectangle 25">
            <a:extLst>
              <a:ext uri="{FF2B5EF4-FFF2-40B4-BE49-F238E27FC236}">
                <a16:creationId xmlns:a16="http://schemas.microsoft.com/office/drawing/2014/main" id="{6F5CF2F7-0E2D-4D2A-964F-E8F1B5352CD2}"/>
              </a:ext>
            </a:extLst>
          </p:cNvPr>
          <p:cNvSpPr/>
          <p:nvPr/>
        </p:nvSpPr>
        <p:spPr>
          <a:xfrm>
            <a:off x="771934" y="4716837"/>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Node</a:t>
            </a:r>
          </a:p>
        </p:txBody>
      </p:sp>
      <p:sp>
        <p:nvSpPr>
          <p:cNvPr id="27" name="Rectangle 26">
            <a:extLst>
              <a:ext uri="{FF2B5EF4-FFF2-40B4-BE49-F238E27FC236}">
                <a16:creationId xmlns:a16="http://schemas.microsoft.com/office/drawing/2014/main" id="{EB3CEFC4-9757-4601-A96C-FC26BA143FA6}"/>
              </a:ext>
            </a:extLst>
          </p:cNvPr>
          <p:cNvSpPr/>
          <p:nvPr/>
        </p:nvSpPr>
        <p:spPr>
          <a:xfrm>
            <a:off x="2555240" y="5637367"/>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Node</a:t>
            </a:r>
          </a:p>
        </p:txBody>
      </p:sp>
      <p:sp>
        <p:nvSpPr>
          <p:cNvPr id="28" name="Rectangle 27">
            <a:extLst>
              <a:ext uri="{FF2B5EF4-FFF2-40B4-BE49-F238E27FC236}">
                <a16:creationId xmlns:a16="http://schemas.microsoft.com/office/drawing/2014/main" id="{073A2D8F-36C8-46AE-BFC8-2600557ED381}"/>
              </a:ext>
            </a:extLst>
          </p:cNvPr>
          <p:cNvSpPr/>
          <p:nvPr/>
        </p:nvSpPr>
        <p:spPr>
          <a:xfrm>
            <a:off x="2022259" y="4692505"/>
            <a:ext cx="146304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Coordinator</a:t>
            </a:r>
          </a:p>
        </p:txBody>
      </p:sp>
      <p:cxnSp>
        <p:nvCxnSpPr>
          <p:cNvPr id="29" name="Straight Connector 28">
            <a:extLst>
              <a:ext uri="{FF2B5EF4-FFF2-40B4-BE49-F238E27FC236}">
                <a16:creationId xmlns:a16="http://schemas.microsoft.com/office/drawing/2014/main" id="{696FE223-A35E-4941-A439-501293860898}"/>
              </a:ext>
            </a:extLst>
          </p:cNvPr>
          <p:cNvCxnSpPr>
            <a:cxnSpLocks/>
            <a:stCxn id="26" idx="3"/>
            <a:endCxn id="28" idx="1"/>
          </p:cNvCxnSpPr>
          <p:nvPr/>
        </p:nvCxnSpPr>
        <p:spPr>
          <a:xfrm flipV="1">
            <a:off x="1818414" y="4946505"/>
            <a:ext cx="203845" cy="24332"/>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4465F16-AA99-4EBA-A5A1-ABAD75B92CC0}"/>
              </a:ext>
            </a:extLst>
          </p:cNvPr>
          <p:cNvCxnSpPr>
            <a:cxnSpLocks/>
            <a:stCxn id="27" idx="0"/>
            <a:endCxn id="28" idx="2"/>
          </p:cNvCxnSpPr>
          <p:nvPr/>
        </p:nvCxnSpPr>
        <p:spPr>
          <a:xfrm flipH="1" flipV="1">
            <a:off x="2753779" y="5200505"/>
            <a:ext cx="324701" cy="436862"/>
          </a:xfrm>
          <a:prstGeom prst="line">
            <a:avLst/>
          </a:prstGeom>
          <a:ln w="38100">
            <a:prstDash val="solid"/>
          </a:ln>
        </p:spPr>
        <p:style>
          <a:lnRef idx="1">
            <a:schemeClr val="dk1"/>
          </a:lnRef>
          <a:fillRef idx="0">
            <a:schemeClr val="dk1"/>
          </a:fillRef>
          <a:effectRef idx="0">
            <a:schemeClr val="dk1"/>
          </a:effectRef>
          <a:fontRef idx="minor">
            <a:schemeClr val="tx1"/>
          </a:fontRef>
        </p:style>
      </p:cxnSp>
      <p:sp>
        <p:nvSpPr>
          <p:cNvPr id="31" name="Rectangle 30">
            <a:extLst>
              <a:ext uri="{FF2B5EF4-FFF2-40B4-BE49-F238E27FC236}">
                <a16:creationId xmlns:a16="http://schemas.microsoft.com/office/drawing/2014/main" id="{3F4B6929-87BC-4287-A8C3-267E81B80CC1}"/>
              </a:ext>
            </a:extLst>
          </p:cNvPr>
          <p:cNvSpPr/>
          <p:nvPr/>
        </p:nvSpPr>
        <p:spPr>
          <a:xfrm>
            <a:off x="2409428" y="3654892"/>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Node</a:t>
            </a:r>
          </a:p>
        </p:txBody>
      </p:sp>
      <p:cxnSp>
        <p:nvCxnSpPr>
          <p:cNvPr id="32" name="Straight Connector 31">
            <a:extLst>
              <a:ext uri="{FF2B5EF4-FFF2-40B4-BE49-F238E27FC236}">
                <a16:creationId xmlns:a16="http://schemas.microsoft.com/office/drawing/2014/main" id="{E8001C5F-5CC4-4774-9B2B-6DCAA87ED90A}"/>
              </a:ext>
            </a:extLst>
          </p:cNvPr>
          <p:cNvCxnSpPr>
            <a:cxnSpLocks/>
            <a:stCxn id="31" idx="2"/>
            <a:endCxn id="28" idx="0"/>
          </p:cNvCxnSpPr>
          <p:nvPr/>
        </p:nvCxnSpPr>
        <p:spPr>
          <a:xfrm flipH="1">
            <a:off x="2753779" y="4162892"/>
            <a:ext cx="178889" cy="529613"/>
          </a:xfrm>
          <a:prstGeom prst="line">
            <a:avLst/>
          </a:prstGeom>
          <a:ln w="38100">
            <a:prstDash val="solid"/>
          </a:ln>
        </p:spPr>
        <p:style>
          <a:lnRef idx="1">
            <a:schemeClr val="dk1"/>
          </a:lnRef>
          <a:fillRef idx="0">
            <a:schemeClr val="dk1"/>
          </a:fillRef>
          <a:effectRef idx="0">
            <a:schemeClr val="dk1"/>
          </a:effectRef>
          <a:fontRef idx="minor">
            <a:schemeClr val="tx1"/>
          </a:fontRef>
        </p:style>
      </p:cxnSp>
      <p:sp>
        <p:nvSpPr>
          <p:cNvPr id="33" name="Oval 32">
            <a:extLst>
              <a:ext uri="{FF2B5EF4-FFF2-40B4-BE49-F238E27FC236}">
                <a16:creationId xmlns:a16="http://schemas.microsoft.com/office/drawing/2014/main" id="{A6F8A023-705B-42F9-8010-31B155236349}"/>
              </a:ext>
            </a:extLst>
          </p:cNvPr>
          <p:cNvSpPr/>
          <p:nvPr/>
        </p:nvSpPr>
        <p:spPr>
          <a:xfrm>
            <a:off x="5179536" y="3654891"/>
            <a:ext cx="2792933" cy="276518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Times New Roman"/>
              <a:ea typeface="+mn-ea"/>
              <a:cs typeface="+mn-cs"/>
              <a:sym typeface="Arial"/>
            </a:endParaRPr>
          </a:p>
        </p:txBody>
      </p:sp>
      <p:sp>
        <p:nvSpPr>
          <p:cNvPr id="34" name="Rectangle 33">
            <a:extLst>
              <a:ext uri="{FF2B5EF4-FFF2-40B4-BE49-F238E27FC236}">
                <a16:creationId xmlns:a16="http://schemas.microsoft.com/office/drawing/2014/main" id="{8003FD6F-B348-47F1-8A7B-CAC333D7A674}"/>
              </a:ext>
            </a:extLst>
          </p:cNvPr>
          <p:cNvSpPr/>
          <p:nvPr/>
        </p:nvSpPr>
        <p:spPr>
          <a:xfrm>
            <a:off x="7412333" y="4704671"/>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Node</a:t>
            </a:r>
          </a:p>
        </p:txBody>
      </p:sp>
      <p:sp>
        <p:nvSpPr>
          <p:cNvPr id="35" name="Rectangle 34">
            <a:extLst>
              <a:ext uri="{FF2B5EF4-FFF2-40B4-BE49-F238E27FC236}">
                <a16:creationId xmlns:a16="http://schemas.microsoft.com/office/drawing/2014/main" id="{D2376004-D09C-4EB7-8594-1F575092E7A7}"/>
              </a:ext>
            </a:extLst>
          </p:cNvPr>
          <p:cNvSpPr/>
          <p:nvPr/>
        </p:nvSpPr>
        <p:spPr>
          <a:xfrm>
            <a:off x="6028958" y="5721676"/>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Node</a:t>
            </a:r>
          </a:p>
        </p:txBody>
      </p:sp>
      <p:sp>
        <p:nvSpPr>
          <p:cNvPr id="36" name="Rectangle 35">
            <a:extLst>
              <a:ext uri="{FF2B5EF4-FFF2-40B4-BE49-F238E27FC236}">
                <a16:creationId xmlns:a16="http://schemas.microsoft.com/office/drawing/2014/main" id="{73FF1512-374D-488B-93F3-BAA641BA31A1}"/>
              </a:ext>
            </a:extLst>
          </p:cNvPr>
          <p:cNvSpPr/>
          <p:nvPr/>
        </p:nvSpPr>
        <p:spPr>
          <a:xfrm>
            <a:off x="5723316" y="4692505"/>
            <a:ext cx="146304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Coordinator</a:t>
            </a:r>
          </a:p>
        </p:txBody>
      </p:sp>
      <p:cxnSp>
        <p:nvCxnSpPr>
          <p:cNvPr id="37" name="Straight Connector 36">
            <a:extLst>
              <a:ext uri="{FF2B5EF4-FFF2-40B4-BE49-F238E27FC236}">
                <a16:creationId xmlns:a16="http://schemas.microsoft.com/office/drawing/2014/main" id="{97EB7325-129A-4B0C-AB79-C917A9AB15D0}"/>
              </a:ext>
            </a:extLst>
          </p:cNvPr>
          <p:cNvCxnSpPr>
            <a:cxnSpLocks/>
            <a:stCxn id="34" idx="1"/>
            <a:endCxn id="36" idx="3"/>
          </p:cNvCxnSpPr>
          <p:nvPr/>
        </p:nvCxnSpPr>
        <p:spPr>
          <a:xfrm flipH="1" flipV="1">
            <a:off x="7186356" y="4946505"/>
            <a:ext cx="225977" cy="12166"/>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F7CF793-DFB3-40D7-9C92-3BFFD901E82F}"/>
              </a:ext>
            </a:extLst>
          </p:cNvPr>
          <p:cNvCxnSpPr>
            <a:cxnSpLocks/>
            <a:stCxn id="35" idx="0"/>
            <a:endCxn id="36" idx="2"/>
          </p:cNvCxnSpPr>
          <p:nvPr/>
        </p:nvCxnSpPr>
        <p:spPr>
          <a:xfrm flipH="1" flipV="1">
            <a:off x="6454836" y="5200505"/>
            <a:ext cx="97362" cy="521171"/>
          </a:xfrm>
          <a:prstGeom prst="line">
            <a:avLst/>
          </a:prstGeom>
          <a:ln w="38100">
            <a:prstDash val="solid"/>
          </a:ln>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id="{E5E8AA9C-2118-47E3-A442-390C92FC8CC5}"/>
              </a:ext>
            </a:extLst>
          </p:cNvPr>
          <p:cNvSpPr/>
          <p:nvPr/>
        </p:nvSpPr>
        <p:spPr>
          <a:xfrm>
            <a:off x="5702776" y="3695522"/>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a:ea typeface="+mn-ea"/>
                <a:cs typeface="+mn-cs"/>
                <a:sym typeface="Arial"/>
              </a:rPr>
              <a:t>Node</a:t>
            </a:r>
          </a:p>
        </p:txBody>
      </p:sp>
      <p:cxnSp>
        <p:nvCxnSpPr>
          <p:cNvPr id="40" name="Straight Connector 39">
            <a:extLst>
              <a:ext uri="{FF2B5EF4-FFF2-40B4-BE49-F238E27FC236}">
                <a16:creationId xmlns:a16="http://schemas.microsoft.com/office/drawing/2014/main" id="{63BA310F-5007-4761-82E0-E402DB3CD2A9}"/>
              </a:ext>
            </a:extLst>
          </p:cNvPr>
          <p:cNvCxnSpPr>
            <a:cxnSpLocks/>
            <a:stCxn id="39" idx="2"/>
            <a:endCxn id="36" idx="0"/>
          </p:cNvCxnSpPr>
          <p:nvPr/>
        </p:nvCxnSpPr>
        <p:spPr>
          <a:xfrm>
            <a:off x="6226016" y="4203522"/>
            <a:ext cx="228820" cy="488983"/>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48A8605F-1FC1-47F8-8C19-16BBAA62BEB2}"/>
              </a:ext>
            </a:extLst>
          </p:cNvPr>
          <p:cNvCxnSpPr>
            <a:cxnSpLocks/>
            <a:stCxn id="28" idx="3"/>
            <a:endCxn id="36" idx="1"/>
          </p:cNvCxnSpPr>
          <p:nvPr/>
        </p:nvCxnSpPr>
        <p:spPr>
          <a:xfrm>
            <a:off x="3485299" y="4946505"/>
            <a:ext cx="2238017"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1AC7658-6C6A-4B3A-8A40-1347DB7A8E8A}"/>
              </a:ext>
            </a:extLst>
          </p:cNvPr>
          <p:cNvSpPr txBox="1"/>
          <p:nvPr/>
        </p:nvSpPr>
        <p:spPr>
          <a:xfrm>
            <a:off x="3524793" y="498729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CC99">
                    <a:lumMod val="50000"/>
                  </a:srgbClr>
                </a:solidFill>
                <a:effectLst/>
                <a:uLnTx/>
                <a:uFillTx/>
                <a:latin typeface="Arial"/>
                <a:cs typeface="Arial"/>
                <a:sym typeface="Arial"/>
              </a:rPr>
              <a:t>Link between Coordinators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CC99">
                    <a:lumMod val="50000"/>
                  </a:srgbClr>
                </a:solidFill>
                <a:effectLst/>
                <a:uLnTx/>
                <a:uFillTx/>
                <a:latin typeface="Arial"/>
                <a:cs typeface="Arial"/>
                <a:sym typeface="Arial"/>
              </a:rPr>
              <a:t>to talk to each other</a:t>
            </a:r>
          </a:p>
        </p:txBody>
      </p:sp>
    </p:spTree>
    <p:extLst>
      <p:ext uri="{BB962C8B-B14F-4D97-AF65-F5344CB8AC3E}">
        <p14:creationId xmlns:p14="http://schemas.microsoft.com/office/powerpoint/2010/main" val="3268748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 name="object 5"/>
          <p:cNvSpPr txBox="1">
            <a:spLocks noGrp="1"/>
          </p:cNvSpPr>
          <p:nvPr>
            <p:ph type="title"/>
          </p:nvPr>
        </p:nvSpPr>
        <p:spPr>
          <a:xfrm>
            <a:off x="-85272" y="643741"/>
            <a:ext cx="9046299" cy="675717"/>
          </a:xfrm>
          <a:prstGeom prst="rect">
            <a:avLst/>
          </a:prstGeom>
        </p:spPr>
        <p:txBody>
          <a:bodyPr vert="horz" wrap="square" lIns="0" tIns="59582" rIns="0" bIns="0" rtlCol="0">
            <a:spAutoFit/>
          </a:bodyPr>
          <a:lstStyle/>
          <a:p>
            <a:pPr marL="556260" marR="5080" indent="-60960">
              <a:lnSpc>
                <a:spcPct val="100000"/>
              </a:lnSpc>
            </a:pPr>
            <a:r>
              <a:rPr sz="2000" b="1" spc="-10" dirty="0">
                <a:latin typeface="+mn-lt"/>
              </a:rPr>
              <a:t>1.6 </a:t>
            </a:r>
            <a:r>
              <a:rPr sz="2000" b="1" spc="-5" dirty="0">
                <a:latin typeface="+mn-lt"/>
              </a:rPr>
              <a:t>Universal </a:t>
            </a:r>
            <a:r>
              <a:rPr sz="2000" b="1" spc="-10" dirty="0">
                <a:latin typeface="+mn-lt"/>
              </a:rPr>
              <a:t>Platform Based </a:t>
            </a:r>
            <a:r>
              <a:rPr sz="2000" b="1" spc="-5" dirty="0">
                <a:latin typeface="+mn-lt"/>
              </a:rPr>
              <a:t>on </a:t>
            </a:r>
            <a:r>
              <a:rPr sz="2000" b="1" spc="-25" dirty="0">
                <a:latin typeface="+mn-lt"/>
              </a:rPr>
              <a:t>BAN, </a:t>
            </a:r>
            <a:r>
              <a:rPr sz="2000" b="1" spc="-5" dirty="0">
                <a:latin typeface="+mn-lt"/>
              </a:rPr>
              <a:t>Cloud Network, and </a:t>
            </a:r>
            <a:r>
              <a:rPr sz="2000" b="1" spc="-45" dirty="0">
                <a:latin typeface="+mn-lt"/>
              </a:rPr>
              <a:t>AI </a:t>
            </a:r>
            <a:r>
              <a:rPr sz="2000" b="1" spc="-5" dirty="0">
                <a:latin typeface="+mn-lt"/>
              </a:rPr>
              <a:t>Data  </a:t>
            </a:r>
            <a:r>
              <a:rPr sz="2000" b="1" spc="-10" dirty="0">
                <a:latin typeface="+mn-lt"/>
              </a:rPr>
              <a:t>Server </a:t>
            </a:r>
            <a:r>
              <a:rPr sz="2000" b="1" spc="-5" dirty="0">
                <a:latin typeface="+mn-lt"/>
              </a:rPr>
              <a:t>for </a:t>
            </a:r>
            <a:r>
              <a:rPr sz="2000" b="1" spc="-10" dirty="0">
                <a:latin typeface="+mn-lt"/>
              </a:rPr>
              <a:t>General Social Infrastructure</a:t>
            </a:r>
            <a:r>
              <a:rPr lang="en-US" sz="2000" b="1" spc="-10" dirty="0">
                <a:latin typeface="+mn-lt"/>
              </a:rPr>
              <a:t> in</a:t>
            </a:r>
            <a:r>
              <a:rPr sz="2000" b="1" spc="-10" dirty="0">
                <a:latin typeface="+mn-lt"/>
              </a:rPr>
              <a:t> </a:t>
            </a:r>
            <a:r>
              <a:rPr sz="2000" b="1" spc="-5" dirty="0">
                <a:latin typeface="+mn-lt"/>
              </a:rPr>
              <a:t>Medical</a:t>
            </a:r>
            <a:r>
              <a:rPr lang="en-US" sz="2000" b="1" spc="-5" dirty="0">
                <a:latin typeface="+mn-lt"/>
              </a:rPr>
              <a:t> Healthcare</a:t>
            </a:r>
            <a:r>
              <a:rPr sz="2000" b="1" spc="229" dirty="0">
                <a:latin typeface="+mn-lt"/>
              </a:rPr>
              <a:t> </a:t>
            </a:r>
            <a:r>
              <a:rPr sz="2000" b="1" spc="-10" dirty="0">
                <a:latin typeface="+mn-lt"/>
              </a:rPr>
              <a:t>Services</a:t>
            </a:r>
            <a:endParaRPr sz="2000" b="1" dirty="0">
              <a:latin typeface="+mn-lt"/>
            </a:endParaRPr>
          </a:p>
        </p:txBody>
      </p:sp>
      <p:sp>
        <p:nvSpPr>
          <p:cNvPr id="13" name="object 3">
            <a:extLst>
              <a:ext uri="{FF2B5EF4-FFF2-40B4-BE49-F238E27FC236}">
                <a16:creationId xmlns:a16="http://schemas.microsoft.com/office/drawing/2014/main" id="{F58FCFFF-14B0-4FC6-8502-05EC1CC0EF99}"/>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5" name="object 3">
            <a:extLst>
              <a:ext uri="{FF2B5EF4-FFF2-40B4-BE49-F238E27FC236}">
                <a16:creationId xmlns:a16="http://schemas.microsoft.com/office/drawing/2014/main" id="{6A0F1C15-15EA-4532-9887-1D98E4DD7242}"/>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1" name="日付プレースホルダー 10">
            <a:extLst>
              <a:ext uri="{FF2B5EF4-FFF2-40B4-BE49-F238E27FC236}">
                <a16:creationId xmlns:a16="http://schemas.microsoft.com/office/drawing/2014/main" id="{42E3E16A-420B-62E6-1217-7948B12FA3AF}"/>
              </a:ext>
            </a:extLst>
          </p:cNvPr>
          <p:cNvSpPr>
            <a:spLocks noGrp="1"/>
          </p:cNvSpPr>
          <p:nvPr>
            <p:ph type="dt" sz="half" idx="13"/>
          </p:nvPr>
        </p:nvSpPr>
        <p:spPr>
          <a:xfrm>
            <a:off x="762000" y="358950"/>
            <a:ext cx="1600200" cy="215444"/>
          </a:xfrm>
        </p:spPr>
        <p:txBody>
          <a:bodyPr/>
          <a:lstStyle/>
          <a:p>
            <a:r>
              <a:rPr lang="en-US" altLang="ja-JP"/>
              <a:t>July 2025</a:t>
            </a:r>
            <a:endParaRPr lang="en-US" altLang="ja-JP" dirty="0"/>
          </a:p>
        </p:txBody>
      </p:sp>
      <p:sp>
        <p:nvSpPr>
          <p:cNvPr id="9" name="object 4">
            <a:extLst>
              <a:ext uri="{FF2B5EF4-FFF2-40B4-BE49-F238E27FC236}">
                <a16:creationId xmlns:a16="http://schemas.microsoft.com/office/drawing/2014/main" id="{76DA63C7-9500-1A33-6670-A47238384878}"/>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0" name="object 9">
            <a:extLst>
              <a:ext uri="{FF2B5EF4-FFF2-40B4-BE49-F238E27FC236}">
                <a16:creationId xmlns:a16="http://schemas.microsoft.com/office/drawing/2014/main" id="{C1B68944-EBD5-6397-B10D-83B11897DFEB}"/>
              </a:ext>
            </a:extLst>
          </p:cNvPr>
          <p:cNvSpPr txBox="1"/>
          <p:nvPr/>
        </p:nvSpPr>
        <p:spPr>
          <a:xfrm>
            <a:off x="4364228" y="6616498"/>
            <a:ext cx="501015"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11</a:t>
            </a:fld>
            <a:endParaRPr sz="1050" dirty="0">
              <a:latin typeface="Arial"/>
              <a:cs typeface="Arial"/>
            </a:endParaRPr>
          </a:p>
        </p:txBody>
      </p:sp>
      <p:sp>
        <p:nvSpPr>
          <p:cNvPr id="12" name="object 10">
            <a:extLst>
              <a:ext uri="{FF2B5EF4-FFF2-40B4-BE49-F238E27FC236}">
                <a16:creationId xmlns:a16="http://schemas.microsoft.com/office/drawing/2014/main" id="{442C04F3-7BE1-233F-70FF-997A19822FF3}"/>
              </a:ext>
            </a:extLst>
          </p:cNvPr>
          <p:cNvSpPr txBox="1"/>
          <p:nvPr/>
        </p:nvSpPr>
        <p:spPr>
          <a:xfrm>
            <a:off x="6421419" y="6602264"/>
            <a:ext cx="2222500"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14" name="object 2">
            <a:extLst>
              <a:ext uri="{FF2B5EF4-FFF2-40B4-BE49-F238E27FC236}">
                <a16:creationId xmlns:a16="http://schemas.microsoft.com/office/drawing/2014/main" id="{52DF9972-A973-473D-2988-0C3B04CD7583}"/>
              </a:ext>
            </a:extLst>
          </p:cNvPr>
          <p:cNvSpPr txBox="1"/>
          <p:nvPr/>
        </p:nvSpPr>
        <p:spPr>
          <a:xfrm>
            <a:off x="673100" y="6472871"/>
            <a:ext cx="753745" cy="169277"/>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grpSp>
        <p:nvGrpSpPr>
          <p:cNvPr id="2" name="グループ化 1">
            <a:extLst>
              <a:ext uri="{FF2B5EF4-FFF2-40B4-BE49-F238E27FC236}">
                <a16:creationId xmlns:a16="http://schemas.microsoft.com/office/drawing/2014/main" id="{CB17544C-7B5B-DA23-695C-BAA9A271DDAF}"/>
              </a:ext>
            </a:extLst>
          </p:cNvPr>
          <p:cNvGrpSpPr/>
          <p:nvPr/>
        </p:nvGrpSpPr>
        <p:grpSpPr>
          <a:xfrm>
            <a:off x="178485" y="1349297"/>
            <a:ext cx="8869889" cy="5213195"/>
            <a:chOff x="178485" y="1455836"/>
            <a:chExt cx="8869889" cy="4355115"/>
          </a:xfrm>
        </p:grpSpPr>
        <p:grpSp>
          <p:nvGrpSpPr>
            <p:cNvPr id="4" name="グループ化 3">
              <a:extLst>
                <a:ext uri="{FF2B5EF4-FFF2-40B4-BE49-F238E27FC236}">
                  <a16:creationId xmlns:a16="http://schemas.microsoft.com/office/drawing/2014/main" id="{3C051CA6-7D11-1592-D0DB-2E7BC3DE5371}"/>
                </a:ext>
              </a:extLst>
            </p:cNvPr>
            <p:cNvGrpSpPr/>
            <p:nvPr/>
          </p:nvGrpSpPr>
          <p:grpSpPr>
            <a:xfrm>
              <a:off x="178485" y="1455836"/>
              <a:ext cx="8869889" cy="4355115"/>
              <a:chOff x="-1388387" y="966115"/>
              <a:chExt cx="11697383" cy="5149644"/>
            </a:xfrm>
          </p:grpSpPr>
          <p:sp>
            <p:nvSpPr>
              <p:cNvPr id="27" name="フリーフォーム: 図形 26">
                <a:extLst>
                  <a:ext uri="{FF2B5EF4-FFF2-40B4-BE49-F238E27FC236}">
                    <a16:creationId xmlns:a16="http://schemas.microsoft.com/office/drawing/2014/main" id="{4782033A-DA8E-AC3D-CFF1-F7EF507A758A}"/>
                  </a:ext>
                </a:extLst>
              </p:cNvPr>
              <p:cNvSpPr/>
              <p:nvPr/>
            </p:nvSpPr>
            <p:spPr>
              <a:xfrm>
                <a:off x="-174982" y="3013040"/>
                <a:ext cx="10036184" cy="2727924"/>
              </a:xfrm>
              <a:custGeom>
                <a:avLst/>
                <a:gdLst>
                  <a:gd name="connsiteX0" fmla="*/ 217438 w 6596273"/>
                  <a:gd name="connsiteY0" fmla="*/ 532682 h 2760985"/>
                  <a:gd name="connsiteX1" fmla="*/ 1886440 w 6596273"/>
                  <a:gd name="connsiteY1" fmla="*/ 22 h 2760985"/>
                  <a:gd name="connsiteX2" fmla="*/ 3022782 w 6596273"/>
                  <a:gd name="connsiteY2" fmla="*/ 550438 h 2760985"/>
                  <a:gd name="connsiteX3" fmla="*/ 3262479 w 6596273"/>
                  <a:gd name="connsiteY3" fmla="*/ 1065342 h 2760985"/>
                  <a:gd name="connsiteX4" fmla="*/ 4682906 w 6596273"/>
                  <a:gd name="connsiteY4" fmla="*/ 1917599 h 2760985"/>
                  <a:gd name="connsiteX5" fmla="*/ 6289764 w 6596273"/>
                  <a:gd name="connsiteY5" fmla="*/ 2006375 h 2760985"/>
                  <a:gd name="connsiteX6" fmla="*/ 6573850 w 6596273"/>
                  <a:gd name="connsiteY6" fmla="*/ 2503525 h 2760985"/>
                  <a:gd name="connsiteX7" fmla="*/ 5970168 w 6596273"/>
                  <a:gd name="connsiteY7" fmla="*/ 2760977 h 2760985"/>
                  <a:gd name="connsiteX8" fmla="*/ 3484421 w 6596273"/>
                  <a:gd name="connsiteY8" fmla="*/ 2512403 h 2760985"/>
                  <a:gd name="connsiteX9" fmla="*/ 1247248 w 6596273"/>
                  <a:gd name="connsiteY9" fmla="*/ 2379238 h 2760985"/>
                  <a:gd name="connsiteX10" fmla="*/ 457135 w 6596273"/>
                  <a:gd name="connsiteY10" fmla="*/ 2237195 h 2760985"/>
                  <a:gd name="connsiteX11" fmla="*/ 48763 w 6596273"/>
                  <a:gd name="connsiteY11" fmla="*/ 1500348 h 2760985"/>
                  <a:gd name="connsiteX12" fmla="*/ 217438 w 6596273"/>
                  <a:gd name="connsiteY12" fmla="*/ 532682 h 2760985"/>
                  <a:gd name="connsiteX0" fmla="*/ 225922 w 6604757"/>
                  <a:gd name="connsiteY0" fmla="*/ 310782 h 2539085"/>
                  <a:gd name="connsiteX1" fmla="*/ 2045844 w 6604757"/>
                  <a:gd name="connsiteY1" fmla="*/ 64 h 2539085"/>
                  <a:gd name="connsiteX2" fmla="*/ 3031266 w 6604757"/>
                  <a:gd name="connsiteY2" fmla="*/ 328538 h 2539085"/>
                  <a:gd name="connsiteX3" fmla="*/ 3270963 w 6604757"/>
                  <a:gd name="connsiteY3" fmla="*/ 843442 h 2539085"/>
                  <a:gd name="connsiteX4" fmla="*/ 4691390 w 6604757"/>
                  <a:gd name="connsiteY4" fmla="*/ 1695699 h 2539085"/>
                  <a:gd name="connsiteX5" fmla="*/ 6298248 w 6604757"/>
                  <a:gd name="connsiteY5" fmla="*/ 1784475 h 2539085"/>
                  <a:gd name="connsiteX6" fmla="*/ 6582334 w 6604757"/>
                  <a:gd name="connsiteY6" fmla="*/ 2281625 h 2539085"/>
                  <a:gd name="connsiteX7" fmla="*/ 5978652 w 6604757"/>
                  <a:gd name="connsiteY7" fmla="*/ 2539077 h 2539085"/>
                  <a:gd name="connsiteX8" fmla="*/ 3492905 w 6604757"/>
                  <a:gd name="connsiteY8" fmla="*/ 2290503 h 2539085"/>
                  <a:gd name="connsiteX9" fmla="*/ 1255732 w 6604757"/>
                  <a:gd name="connsiteY9" fmla="*/ 2157338 h 2539085"/>
                  <a:gd name="connsiteX10" fmla="*/ 465619 w 6604757"/>
                  <a:gd name="connsiteY10" fmla="*/ 2015295 h 2539085"/>
                  <a:gd name="connsiteX11" fmla="*/ 57247 w 6604757"/>
                  <a:gd name="connsiteY11" fmla="*/ 1278448 h 2539085"/>
                  <a:gd name="connsiteX12" fmla="*/ 225922 w 6604757"/>
                  <a:gd name="connsiteY12" fmla="*/ 310782 h 2539085"/>
                  <a:gd name="connsiteX0" fmla="*/ 210419 w 6589254"/>
                  <a:gd name="connsiteY0" fmla="*/ 417284 h 2645587"/>
                  <a:gd name="connsiteX1" fmla="*/ 1746256 w 6589254"/>
                  <a:gd name="connsiteY1" fmla="*/ 34 h 2645587"/>
                  <a:gd name="connsiteX2" fmla="*/ 3015763 w 6589254"/>
                  <a:gd name="connsiteY2" fmla="*/ 435040 h 2645587"/>
                  <a:gd name="connsiteX3" fmla="*/ 3255460 w 6589254"/>
                  <a:gd name="connsiteY3" fmla="*/ 949944 h 2645587"/>
                  <a:gd name="connsiteX4" fmla="*/ 4675887 w 6589254"/>
                  <a:gd name="connsiteY4" fmla="*/ 1802201 h 2645587"/>
                  <a:gd name="connsiteX5" fmla="*/ 6282745 w 6589254"/>
                  <a:gd name="connsiteY5" fmla="*/ 1890977 h 2645587"/>
                  <a:gd name="connsiteX6" fmla="*/ 6566831 w 6589254"/>
                  <a:gd name="connsiteY6" fmla="*/ 2388127 h 2645587"/>
                  <a:gd name="connsiteX7" fmla="*/ 5963149 w 6589254"/>
                  <a:gd name="connsiteY7" fmla="*/ 2645579 h 2645587"/>
                  <a:gd name="connsiteX8" fmla="*/ 3477402 w 6589254"/>
                  <a:gd name="connsiteY8" fmla="*/ 2397005 h 2645587"/>
                  <a:gd name="connsiteX9" fmla="*/ 1240229 w 6589254"/>
                  <a:gd name="connsiteY9" fmla="*/ 2263840 h 2645587"/>
                  <a:gd name="connsiteX10" fmla="*/ 450116 w 6589254"/>
                  <a:gd name="connsiteY10" fmla="*/ 2121797 h 2645587"/>
                  <a:gd name="connsiteX11" fmla="*/ 41744 w 6589254"/>
                  <a:gd name="connsiteY11" fmla="*/ 1384950 h 2645587"/>
                  <a:gd name="connsiteX12" fmla="*/ 210419 w 6589254"/>
                  <a:gd name="connsiteY12" fmla="*/ 417284 h 2645587"/>
                  <a:gd name="connsiteX0" fmla="*/ 210419 w 6589254"/>
                  <a:gd name="connsiteY0" fmla="*/ 417430 h 2645733"/>
                  <a:gd name="connsiteX1" fmla="*/ 1746256 w 6589254"/>
                  <a:gd name="connsiteY1" fmla="*/ 180 h 2645733"/>
                  <a:gd name="connsiteX2" fmla="*/ 2864843 w 6589254"/>
                  <a:gd name="connsiteY2" fmla="*/ 373043 h 2645733"/>
                  <a:gd name="connsiteX3" fmla="*/ 3255460 w 6589254"/>
                  <a:gd name="connsiteY3" fmla="*/ 950090 h 2645733"/>
                  <a:gd name="connsiteX4" fmla="*/ 4675887 w 6589254"/>
                  <a:gd name="connsiteY4" fmla="*/ 1802347 h 2645733"/>
                  <a:gd name="connsiteX5" fmla="*/ 6282745 w 6589254"/>
                  <a:gd name="connsiteY5" fmla="*/ 1891123 h 2645733"/>
                  <a:gd name="connsiteX6" fmla="*/ 6566831 w 6589254"/>
                  <a:gd name="connsiteY6" fmla="*/ 2388273 h 2645733"/>
                  <a:gd name="connsiteX7" fmla="*/ 5963149 w 6589254"/>
                  <a:gd name="connsiteY7" fmla="*/ 2645725 h 2645733"/>
                  <a:gd name="connsiteX8" fmla="*/ 3477402 w 6589254"/>
                  <a:gd name="connsiteY8" fmla="*/ 2397151 h 2645733"/>
                  <a:gd name="connsiteX9" fmla="*/ 1240229 w 6589254"/>
                  <a:gd name="connsiteY9" fmla="*/ 2263986 h 2645733"/>
                  <a:gd name="connsiteX10" fmla="*/ 450116 w 6589254"/>
                  <a:gd name="connsiteY10" fmla="*/ 2121943 h 2645733"/>
                  <a:gd name="connsiteX11" fmla="*/ 41744 w 6589254"/>
                  <a:gd name="connsiteY11" fmla="*/ 1385096 h 2645733"/>
                  <a:gd name="connsiteX12" fmla="*/ 210419 w 6589254"/>
                  <a:gd name="connsiteY12" fmla="*/ 417430 h 2645733"/>
                  <a:gd name="connsiteX0" fmla="*/ 190543 w 6604889"/>
                  <a:gd name="connsiteY0" fmla="*/ 498429 h 2646833"/>
                  <a:gd name="connsiteX1" fmla="*/ 1761891 w 6604889"/>
                  <a:gd name="connsiteY1" fmla="*/ 1280 h 2646833"/>
                  <a:gd name="connsiteX2" fmla="*/ 2880478 w 6604889"/>
                  <a:gd name="connsiteY2" fmla="*/ 374143 h 2646833"/>
                  <a:gd name="connsiteX3" fmla="*/ 3271095 w 6604889"/>
                  <a:gd name="connsiteY3" fmla="*/ 951190 h 2646833"/>
                  <a:gd name="connsiteX4" fmla="*/ 4691522 w 6604889"/>
                  <a:gd name="connsiteY4" fmla="*/ 1803447 h 2646833"/>
                  <a:gd name="connsiteX5" fmla="*/ 6298380 w 6604889"/>
                  <a:gd name="connsiteY5" fmla="*/ 1892223 h 2646833"/>
                  <a:gd name="connsiteX6" fmla="*/ 6582466 w 6604889"/>
                  <a:gd name="connsiteY6" fmla="*/ 2389373 h 2646833"/>
                  <a:gd name="connsiteX7" fmla="*/ 5978784 w 6604889"/>
                  <a:gd name="connsiteY7" fmla="*/ 2646825 h 2646833"/>
                  <a:gd name="connsiteX8" fmla="*/ 3493037 w 6604889"/>
                  <a:gd name="connsiteY8" fmla="*/ 2398251 h 2646833"/>
                  <a:gd name="connsiteX9" fmla="*/ 1255864 w 6604889"/>
                  <a:gd name="connsiteY9" fmla="*/ 2265086 h 2646833"/>
                  <a:gd name="connsiteX10" fmla="*/ 465751 w 6604889"/>
                  <a:gd name="connsiteY10" fmla="*/ 2123043 h 2646833"/>
                  <a:gd name="connsiteX11" fmla="*/ 57379 w 6604889"/>
                  <a:gd name="connsiteY11" fmla="*/ 1386196 h 2646833"/>
                  <a:gd name="connsiteX12" fmla="*/ 190543 w 6604889"/>
                  <a:gd name="connsiteY12" fmla="*/ 498429 h 2646833"/>
                  <a:gd name="connsiteX0" fmla="*/ 187396 w 6601742"/>
                  <a:gd name="connsiteY0" fmla="*/ 498429 h 2646833"/>
                  <a:gd name="connsiteX1" fmla="*/ 1758744 w 6601742"/>
                  <a:gd name="connsiteY1" fmla="*/ 1280 h 2646833"/>
                  <a:gd name="connsiteX2" fmla="*/ 2877331 w 6601742"/>
                  <a:gd name="connsiteY2" fmla="*/ 374143 h 2646833"/>
                  <a:gd name="connsiteX3" fmla="*/ 3267948 w 6601742"/>
                  <a:gd name="connsiteY3" fmla="*/ 951190 h 2646833"/>
                  <a:gd name="connsiteX4" fmla="*/ 4688375 w 6601742"/>
                  <a:gd name="connsiteY4" fmla="*/ 1803447 h 2646833"/>
                  <a:gd name="connsiteX5" fmla="*/ 6295233 w 6601742"/>
                  <a:gd name="connsiteY5" fmla="*/ 1892223 h 2646833"/>
                  <a:gd name="connsiteX6" fmla="*/ 6579319 w 6601742"/>
                  <a:gd name="connsiteY6" fmla="*/ 2389373 h 2646833"/>
                  <a:gd name="connsiteX7" fmla="*/ 5975637 w 6601742"/>
                  <a:gd name="connsiteY7" fmla="*/ 2646825 h 2646833"/>
                  <a:gd name="connsiteX8" fmla="*/ 3489890 w 6601742"/>
                  <a:gd name="connsiteY8" fmla="*/ 2398251 h 2646833"/>
                  <a:gd name="connsiteX9" fmla="*/ 1252717 w 6601742"/>
                  <a:gd name="connsiteY9" fmla="*/ 2265086 h 2646833"/>
                  <a:gd name="connsiteX10" fmla="*/ 462604 w 6601742"/>
                  <a:gd name="connsiteY10" fmla="*/ 2123043 h 2646833"/>
                  <a:gd name="connsiteX11" fmla="*/ 54232 w 6601742"/>
                  <a:gd name="connsiteY11" fmla="*/ 1386196 h 2646833"/>
                  <a:gd name="connsiteX12" fmla="*/ 187396 w 6601742"/>
                  <a:gd name="connsiteY12" fmla="*/ 498429 h 2646833"/>
                  <a:gd name="connsiteX0" fmla="*/ 187396 w 6601742"/>
                  <a:gd name="connsiteY0" fmla="*/ 498429 h 2646836"/>
                  <a:gd name="connsiteX1" fmla="*/ 1758744 w 6601742"/>
                  <a:gd name="connsiteY1" fmla="*/ 1280 h 2646836"/>
                  <a:gd name="connsiteX2" fmla="*/ 2877331 w 6601742"/>
                  <a:gd name="connsiteY2" fmla="*/ 374143 h 2646836"/>
                  <a:gd name="connsiteX3" fmla="*/ 3267948 w 6601742"/>
                  <a:gd name="connsiteY3" fmla="*/ 951190 h 2646836"/>
                  <a:gd name="connsiteX4" fmla="*/ 4688375 w 6601742"/>
                  <a:gd name="connsiteY4" fmla="*/ 1803447 h 2646836"/>
                  <a:gd name="connsiteX5" fmla="*/ 6295233 w 6601742"/>
                  <a:gd name="connsiteY5" fmla="*/ 1892223 h 2646836"/>
                  <a:gd name="connsiteX6" fmla="*/ 6579319 w 6601742"/>
                  <a:gd name="connsiteY6" fmla="*/ 2389373 h 2646836"/>
                  <a:gd name="connsiteX7" fmla="*/ 5975637 w 6601742"/>
                  <a:gd name="connsiteY7" fmla="*/ 2646825 h 2646836"/>
                  <a:gd name="connsiteX8" fmla="*/ 3489890 w 6601742"/>
                  <a:gd name="connsiteY8" fmla="*/ 2398251 h 2646836"/>
                  <a:gd name="connsiteX9" fmla="*/ 1252717 w 6601742"/>
                  <a:gd name="connsiteY9" fmla="*/ 2265086 h 2646836"/>
                  <a:gd name="connsiteX10" fmla="*/ 462604 w 6601742"/>
                  <a:gd name="connsiteY10" fmla="*/ 2123043 h 2646836"/>
                  <a:gd name="connsiteX11" fmla="*/ 54232 w 6601742"/>
                  <a:gd name="connsiteY11" fmla="*/ 1386196 h 2646836"/>
                  <a:gd name="connsiteX12" fmla="*/ 187396 w 6601742"/>
                  <a:gd name="connsiteY12" fmla="*/ 498429 h 2646836"/>
                  <a:gd name="connsiteX0" fmla="*/ 187396 w 6611369"/>
                  <a:gd name="connsiteY0" fmla="*/ 498429 h 2646836"/>
                  <a:gd name="connsiteX1" fmla="*/ 1758744 w 6611369"/>
                  <a:gd name="connsiteY1" fmla="*/ 1280 h 2646836"/>
                  <a:gd name="connsiteX2" fmla="*/ 2877331 w 6611369"/>
                  <a:gd name="connsiteY2" fmla="*/ 374143 h 2646836"/>
                  <a:gd name="connsiteX3" fmla="*/ 3267948 w 6611369"/>
                  <a:gd name="connsiteY3" fmla="*/ 951190 h 2646836"/>
                  <a:gd name="connsiteX4" fmla="*/ 4688375 w 6611369"/>
                  <a:gd name="connsiteY4" fmla="*/ 1803447 h 2646836"/>
                  <a:gd name="connsiteX5" fmla="*/ 6330744 w 6611369"/>
                  <a:gd name="connsiteY5" fmla="*/ 1918856 h 2646836"/>
                  <a:gd name="connsiteX6" fmla="*/ 6579319 w 6611369"/>
                  <a:gd name="connsiteY6" fmla="*/ 2389373 h 2646836"/>
                  <a:gd name="connsiteX7" fmla="*/ 5975637 w 6611369"/>
                  <a:gd name="connsiteY7" fmla="*/ 2646825 h 2646836"/>
                  <a:gd name="connsiteX8" fmla="*/ 3489890 w 6611369"/>
                  <a:gd name="connsiteY8" fmla="*/ 2398251 h 2646836"/>
                  <a:gd name="connsiteX9" fmla="*/ 1252717 w 6611369"/>
                  <a:gd name="connsiteY9" fmla="*/ 2265086 h 2646836"/>
                  <a:gd name="connsiteX10" fmla="*/ 462604 w 6611369"/>
                  <a:gd name="connsiteY10" fmla="*/ 2123043 h 2646836"/>
                  <a:gd name="connsiteX11" fmla="*/ 54232 w 6611369"/>
                  <a:gd name="connsiteY11" fmla="*/ 1386196 h 2646836"/>
                  <a:gd name="connsiteX12" fmla="*/ 187396 w 6611369"/>
                  <a:gd name="connsiteY12" fmla="*/ 498429 h 2646836"/>
                  <a:gd name="connsiteX0" fmla="*/ 187396 w 6611369"/>
                  <a:gd name="connsiteY0" fmla="*/ 498194 h 2646601"/>
                  <a:gd name="connsiteX1" fmla="*/ 1758744 w 6611369"/>
                  <a:gd name="connsiteY1" fmla="*/ 1045 h 2646601"/>
                  <a:gd name="connsiteX2" fmla="*/ 2877331 w 6611369"/>
                  <a:gd name="connsiteY2" fmla="*/ 373908 h 2646601"/>
                  <a:gd name="connsiteX3" fmla="*/ 3267948 w 6611369"/>
                  <a:gd name="connsiteY3" fmla="*/ 604726 h 2646601"/>
                  <a:gd name="connsiteX4" fmla="*/ 4688375 w 6611369"/>
                  <a:gd name="connsiteY4" fmla="*/ 1803212 h 2646601"/>
                  <a:gd name="connsiteX5" fmla="*/ 6330744 w 6611369"/>
                  <a:gd name="connsiteY5" fmla="*/ 1918621 h 2646601"/>
                  <a:gd name="connsiteX6" fmla="*/ 6579319 w 6611369"/>
                  <a:gd name="connsiteY6" fmla="*/ 2389138 h 2646601"/>
                  <a:gd name="connsiteX7" fmla="*/ 5975637 w 6611369"/>
                  <a:gd name="connsiteY7" fmla="*/ 2646590 h 2646601"/>
                  <a:gd name="connsiteX8" fmla="*/ 3489890 w 6611369"/>
                  <a:gd name="connsiteY8" fmla="*/ 2398016 h 2646601"/>
                  <a:gd name="connsiteX9" fmla="*/ 1252717 w 6611369"/>
                  <a:gd name="connsiteY9" fmla="*/ 2264851 h 2646601"/>
                  <a:gd name="connsiteX10" fmla="*/ 462604 w 6611369"/>
                  <a:gd name="connsiteY10" fmla="*/ 2122808 h 2646601"/>
                  <a:gd name="connsiteX11" fmla="*/ 54232 w 6611369"/>
                  <a:gd name="connsiteY11" fmla="*/ 1385961 h 2646601"/>
                  <a:gd name="connsiteX12" fmla="*/ 187396 w 6611369"/>
                  <a:gd name="connsiteY12" fmla="*/ 498194 h 2646601"/>
                  <a:gd name="connsiteX0" fmla="*/ 187396 w 6591335"/>
                  <a:gd name="connsiteY0" fmla="*/ 498194 h 2646601"/>
                  <a:gd name="connsiteX1" fmla="*/ 1758744 w 6591335"/>
                  <a:gd name="connsiteY1" fmla="*/ 1045 h 2646601"/>
                  <a:gd name="connsiteX2" fmla="*/ 2877331 w 6591335"/>
                  <a:gd name="connsiteY2" fmla="*/ 373908 h 2646601"/>
                  <a:gd name="connsiteX3" fmla="*/ 3267948 w 6591335"/>
                  <a:gd name="connsiteY3" fmla="*/ 604726 h 2646601"/>
                  <a:gd name="connsiteX4" fmla="*/ 5762573 w 6591335"/>
                  <a:gd name="connsiteY4" fmla="*/ 800036 h 2646601"/>
                  <a:gd name="connsiteX5" fmla="*/ 6330744 w 6591335"/>
                  <a:gd name="connsiteY5" fmla="*/ 1918621 h 2646601"/>
                  <a:gd name="connsiteX6" fmla="*/ 6579319 w 6591335"/>
                  <a:gd name="connsiteY6" fmla="*/ 2389138 h 2646601"/>
                  <a:gd name="connsiteX7" fmla="*/ 5975637 w 6591335"/>
                  <a:gd name="connsiteY7" fmla="*/ 2646590 h 2646601"/>
                  <a:gd name="connsiteX8" fmla="*/ 3489890 w 6591335"/>
                  <a:gd name="connsiteY8" fmla="*/ 2398016 h 2646601"/>
                  <a:gd name="connsiteX9" fmla="*/ 1252717 w 6591335"/>
                  <a:gd name="connsiteY9" fmla="*/ 2264851 h 2646601"/>
                  <a:gd name="connsiteX10" fmla="*/ 462604 w 6591335"/>
                  <a:gd name="connsiteY10" fmla="*/ 2122808 h 2646601"/>
                  <a:gd name="connsiteX11" fmla="*/ 54232 w 6591335"/>
                  <a:gd name="connsiteY11" fmla="*/ 1385961 h 2646601"/>
                  <a:gd name="connsiteX12" fmla="*/ 187396 w 6591335"/>
                  <a:gd name="connsiteY12" fmla="*/ 498194 h 2646601"/>
                  <a:gd name="connsiteX0" fmla="*/ 149820 w 6553759"/>
                  <a:gd name="connsiteY0" fmla="*/ 400914 h 2549321"/>
                  <a:gd name="connsiteX1" fmla="*/ 789012 w 6553759"/>
                  <a:gd name="connsiteY1" fmla="*/ 1419 h 2549321"/>
                  <a:gd name="connsiteX2" fmla="*/ 2839755 w 6553759"/>
                  <a:gd name="connsiteY2" fmla="*/ 276628 h 2549321"/>
                  <a:gd name="connsiteX3" fmla="*/ 3230372 w 6553759"/>
                  <a:gd name="connsiteY3" fmla="*/ 507446 h 2549321"/>
                  <a:gd name="connsiteX4" fmla="*/ 5724997 w 6553759"/>
                  <a:gd name="connsiteY4" fmla="*/ 702756 h 2549321"/>
                  <a:gd name="connsiteX5" fmla="*/ 6293168 w 6553759"/>
                  <a:gd name="connsiteY5" fmla="*/ 1821341 h 2549321"/>
                  <a:gd name="connsiteX6" fmla="*/ 6541743 w 6553759"/>
                  <a:gd name="connsiteY6" fmla="*/ 2291858 h 2549321"/>
                  <a:gd name="connsiteX7" fmla="*/ 5938061 w 6553759"/>
                  <a:gd name="connsiteY7" fmla="*/ 2549310 h 2549321"/>
                  <a:gd name="connsiteX8" fmla="*/ 3452314 w 6553759"/>
                  <a:gd name="connsiteY8" fmla="*/ 2300736 h 2549321"/>
                  <a:gd name="connsiteX9" fmla="*/ 1215141 w 6553759"/>
                  <a:gd name="connsiteY9" fmla="*/ 2167571 h 2549321"/>
                  <a:gd name="connsiteX10" fmla="*/ 425028 w 6553759"/>
                  <a:gd name="connsiteY10" fmla="*/ 2025528 h 2549321"/>
                  <a:gd name="connsiteX11" fmla="*/ 16656 w 6553759"/>
                  <a:gd name="connsiteY11" fmla="*/ 1288681 h 2549321"/>
                  <a:gd name="connsiteX12" fmla="*/ 149820 w 6553759"/>
                  <a:gd name="connsiteY12" fmla="*/ 400914 h 2549321"/>
                  <a:gd name="connsiteX0" fmla="*/ 149820 w 8293213"/>
                  <a:gd name="connsiteY0" fmla="*/ 400914 h 2549321"/>
                  <a:gd name="connsiteX1" fmla="*/ 789012 w 8293213"/>
                  <a:gd name="connsiteY1" fmla="*/ 1419 h 2549321"/>
                  <a:gd name="connsiteX2" fmla="*/ 2839755 w 8293213"/>
                  <a:gd name="connsiteY2" fmla="*/ 276628 h 2549321"/>
                  <a:gd name="connsiteX3" fmla="*/ 3230372 w 8293213"/>
                  <a:gd name="connsiteY3" fmla="*/ 507446 h 2549321"/>
                  <a:gd name="connsiteX4" fmla="*/ 8215278 w 8293213"/>
                  <a:gd name="connsiteY4" fmla="*/ 634663 h 2549321"/>
                  <a:gd name="connsiteX5" fmla="*/ 6293168 w 8293213"/>
                  <a:gd name="connsiteY5" fmla="*/ 1821341 h 2549321"/>
                  <a:gd name="connsiteX6" fmla="*/ 6541743 w 8293213"/>
                  <a:gd name="connsiteY6" fmla="*/ 2291858 h 2549321"/>
                  <a:gd name="connsiteX7" fmla="*/ 5938061 w 8293213"/>
                  <a:gd name="connsiteY7" fmla="*/ 2549310 h 2549321"/>
                  <a:gd name="connsiteX8" fmla="*/ 3452314 w 8293213"/>
                  <a:gd name="connsiteY8" fmla="*/ 2300736 h 2549321"/>
                  <a:gd name="connsiteX9" fmla="*/ 1215141 w 8293213"/>
                  <a:gd name="connsiteY9" fmla="*/ 2167571 h 2549321"/>
                  <a:gd name="connsiteX10" fmla="*/ 425028 w 8293213"/>
                  <a:gd name="connsiteY10" fmla="*/ 2025528 h 2549321"/>
                  <a:gd name="connsiteX11" fmla="*/ 16656 w 8293213"/>
                  <a:gd name="connsiteY11" fmla="*/ 1288681 h 2549321"/>
                  <a:gd name="connsiteX12" fmla="*/ 149820 w 8293213"/>
                  <a:gd name="connsiteY12" fmla="*/ 400914 h 2549321"/>
                  <a:gd name="connsiteX0" fmla="*/ 149820 w 8668599"/>
                  <a:gd name="connsiteY0" fmla="*/ 400914 h 2549321"/>
                  <a:gd name="connsiteX1" fmla="*/ 789012 w 8668599"/>
                  <a:gd name="connsiteY1" fmla="*/ 1419 h 2549321"/>
                  <a:gd name="connsiteX2" fmla="*/ 2839755 w 8668599"/>
                  <a:gd name="connsiteY2" fmla="*/ 276628 h 2549321"/>
                  <a:gd name="connsiteX3" fmla="*/ 3230372 w 8668599"/>
                  <a:gd name="connsiteY3" fmla="*/ 507446 h 2549321"/>
                  <a:gd name="connsiteX4" fmla="*/ 8215278 w 8668599"/>
                  <a:gd name="connsiteY4" fmla="*/ 634663 h 2549321"/>
                  <a:gd name="connsiteX5" fmla="*/ 8248427 w 8668599"/>
                  <a:gd name="connsiteY5" fmla="*/ 2181265 h 2549321"/>
                  <a:gd name="connsiteX6" fmla="*/ 6541743 w 8668599"/>
                  <a:gd name="connsiteY6" fmla="*/ 2291858 h 2549321"/>
                  <a:gd name="connsiteX7" fmla="*/ 5938061 w 8668599"/>
                  <a:gd name="connsiteY7" fmla="*/ 2549310 h 2549321"/>
                  <a:gd name="connsiteX8" fmla="*/ 3452314 w 8668599"/>
                  <a:gd name="connsiteY8" fmla="*/ 2300736 h 2549321"/>
                  <a:gd name="connsiteX9" fmla="*/ 1215141 w 8668599"/>
                  <a:gd name="connsiteY9" fmla="*/ 2167571 h 2549321"/>
                  <a:gd name="connsiteX10" fmla="*/ 425028 w 8668599"/>
                  <a:gd name="connsiteY10" fmla="*/ 2025528 h 2549321"/>
                  <a:gd name="connsiteX11" fmla="*/ 16656 w 8668599"/>
                  <a:gd name="connsiteY11" fmla="*/ 1288681 h 2549321"/>
                  <a:gd name="connsiteX12" fmla="*/ 149820 w 8668599"/>
                  <a:gd name="connsiteY12" fmla="*/ 400914 h 2549321"/>
                  <a:gd name="connsiteX0" fmla="*/ 149820 w 8666246"/>
                  <a:gd name="connsiteY0" fmla="*/ 400914 h 2552065"/>
                  <a:gd name="connsiteX1" fmla="*/ 789012 w 8666246"/>
                  <a:gd name="connsiteY1" fmla="*/ 1419 h 2552065"/>
                  <a:gd name="connsiteX2" fmla="*/ 2839755 w 8666246"/>
                  <a:gd name="connsiteY2" fmla="*/ 276628 h 2552065"/>
                  <a:gd name="connsiteX3" fmla="*/ 3230372 w 8666246"/>
                  <a:gd name="connsiteY3" fmla="*/ 507446 h 2552065"/>
                  <a:gd name="connsiteX4" fmla="*/ 8215278 w 8666246"/>
                  <a:gd name="connsiteY4" fmla="*/ 634663 h 2552065"/>
                  <a:gd name="connsiteX5" fmla="*/ 8248427 w 8666246"/>
                  <a:gd name="connsiteY5" fmla="*/ 2181265 h 2552065"/>
                  <a:gd name="connsiteX6" fmla="*/ 6590382 w 8666246"/>
                  <a:gd name="connsiteY6" fmla="*/ 2418317 h 2552065"/>
                  <a:gd name="connsiteX7" fmla="*/ 5938061 w 8666246"/>
                  <a:gd name="connsiteY7" fmla="*/ 2549310 h 2552065"/>
                  <a:gd name="connsiteX8" fmla="*/ 3452314 w 8666246"/>
                  <a:gd name="connsiteY8" fmla="*/ 2300736 h 2552065"/>
                  <a:gd name="connsiteX9" fmla="*/ 1215141 w 8666246"/>
                  <a:gd name="connsiteY9" fmla="*/ 2167571 h 2552065"/>
                  <a:gd name="connsiteX10" fmla="*/ 425028 w 8666246"/>
                  <a:gd name="connsiteY10" fmla="*/ 2025528 h 2552065"/>
                  <a:gd name="connsiteX11" fmla="*/ 16656 w 8666246"/>
                  <a:gd name="connsiteY11" fmla="*/ 1288681 h 2552065"/>
                  <a:gd name="connsiteX12" fmla="*/ 149820 w 8666246"/>
                  <a:gd name="connsiteY12" fmla="*/ 400914 h 2552065"/>
                  <a:gd name="connsiteX0" fmla="*/ 149820 w 8666246"/>
                  <a:gd name="connsiteY0" fmla="*/ 400914 h 2550852"/>
                  <a:gd name="connsiteX1" fmla="*/ 789012 w 8666246"/>
                  <a:gd name="connsiteY1" fmla="*/ 1419 h 2550852"/>
                  <a:gd name="connsiteX2" fmla="*/ 2839755 w 8666246"/>
                  <a:gd name="connsiteY2" fmla="*/ 276628 h 2550852"/>
                  <a:gd name="connsiteX3" fmla="*/ 3230372 w 8666246"/>
                  <a:gd name="connsiteY3" fmla="*/ 507446 h 2550852"/>
                  <a:gd name="connsiteX4" fmla="*/ 8215278 w 8666246"/>
                  <a:gd name="connsiteY4" fmla="*/ 634663 h 2550852"/>
                  <a:gd name="connsiteX5" fmla="*/ 8248427 w 8666246"/>
                  <a:gd name="connsiteY5" fmla="*/ 2181265 h 2550852"/>
                  <a:gd name="connsiteX6" fmla="*/ 6590382 w 8666246"/>
                  <a:gd name="connsiteY6" fmla="*/ 2418317 h 2550852"/>
                  <a:gd name="connsiteX7" fmla="*/ 5938061 w 8666246"/>
                  <a:gd name="connsiteY7" fmla="*/ 2549310 h 2550852"/>
                  <a:gd name="connsiteX8" fmla="*/ 3267488 w 8666246"/>
                  <a:gd name="connsiteY8" fmla="*/ 2446650 h 2550852"/>
                  <a:gd name="connsiteX9" fmla="*/ 1215141 w 8666246"/>
                  <a:gd name="connsiteY9" fmla="*/ 2167571 h 2550852"/>
                  <a:gd name="connsiteX10" fmla="*/ 425028 w 8666246"/>
                  <a:gd name="connsiteY10" fmla="*/ 2025528 h 2550852"/>
                  <a:gd name="connsiteX11" fmla="*/ 16656 w 8666246"/>
                  <a:gd name="connsiteY11" fmla="*/ 1288681 h 2550852"/>
                  <a:gd name="connsiteX12" fmla="*/ 149820 w 8666246"/>
                  <a:gd name="connsiteY12" fmla="*/ 400914 h 2550852"/>
                  <a:gd name="connsiteX0" fmla="*/ 149820 w 8666246"/>
                  <a:gd name="connsiteY0" fmla="*/ 473443 h 2623381"/>
                  <a:gd name="connsiteX1" fmla="*/ 789012 w 8666246"/>
                  <a:gd name="connsiteY1" fmla="*/ 73948 h 2623381"/>
                  <a:gd name="connsiteX2" fmla="*/ 1886445 w 8666246"/>
                  <a:gd name="connsiteY2" fmla="*/ 47600 h 2623381"/>
                  <a:gd name="connsiteX3" fmla="*/ 3230372 w 8666246"/>
                  <a:gd name="connsiteY3" fmla="*/ 579975 h 2623381"/>
                  <a:gd name="connsiteX4" fmla="*/ 8215278 w 8666246"/>
                  <a:gd name="connsiteY4" fmla="*/ 707192 h 2623381"/>
                  <a:gd name="connsiteX5" fmla="*/ 8248427 w 8666246"/>
                  <a:gd name="connsiteY5" fmla="*/ 2253794 h 2623381"/>
                  <a:gd name="connsiteX6" fmla="*/ 6590382 w 8666246"/>
                  <a:gd name="connsiteY6" fmla="*/ 2490846 h 2623381"/>
                  <a:gd name="connsiteX7" fmla="*/ 5938061 w 8666246"/>
                  <a:gd name="connsiteY7" fmla="*/ 2621839 h 2623381"/>
                  <a:gd name="connsiteX8" fmla="*/ 3267488 w 8666246"/>
                  <a:gd name="connsiteY8" fmla="*/ 2519179 h 2623381"/>
                  <a:gd name="connsiteX9" fmla="*/ 1215141 w 8666246"/>
                  <a:gd name="connsiteY9" fmla="*/ 2240100 h 2623381"/>
                  <a:gd name="connsiteX10" fmla="*/ 425028 w 8666246"/>
                  <a:gd name="connsiteY10" fmla="*/ 2098057 h 2623381"/>
                  <a:gd name="connsiteX11" fmla="*/ 16656 w 8666246"/>
                  <a:gd name="connsiteY11" fmla="*/ 1361210 h 2623381"/>
                  <a:gd name="connsiteX12" fmla="*/ 149820 w 8666246"/>
                  <a:gd name="connsiteY12" fmla="*/ 473443 h 2623381"/>
                  <a:gd name="connsiteX0" fmla="*/ 149820 w 8697800"/>
                  <a:gd name="connsiteY0" fmla="*/ 479771 h 2629709"/>
                  <a:gd name="connsiteX1" fmla="*/ 789012 w 8697800"/>
                  <a:gd name="connsiteY1" fmla="*/ 80276 h 2629709"/>
                  <a:gd name="connsiteX2" fmla="*/ 1886445 w 8697800"/>
                  <a:gd name="connsiteY2" fmla="*/ 53928 h 2629709"/>
                  <a:gd name="connsiteX3" fmla="*/ 2792627 w 8697800"/>
                  <a:gd name="connsiteY3" fmla="*/ 673852 h 2629709"/>
                  <a:gd name="connsiteX4" fmla="*/ 8215278 w 8697800"/>
                  <a:gd name="connsiteY4" fmla="*/ 713520 h 2629709"/>
                  <a:gd name="connsiteX5" fmla="*/ 8248427 w 8697800"/>
                  <a:gd name="connsiteY5" fmla="*/ 2260122 h 2629709"/>
                  <a:gd name="connsiteX6" fmla="*/ 6590382 w 8697800"/>
                  <a:gd name="connsiteY6" fmla="*/ 2497174 h 2629709"/>
                  <a:gd name="connsiteX7" fmla="*/ 5938061 w 8697800"/>
                  <a:gd name="connsiteY7" fmla="*/ 2628167 h 2629709"/>
                  <a:gd name="connsiteX8" fmla="*/ 3267488 w 8697800"/>
                  <a:gd name="connsiteY8" fmla="*/ 2525507 h 2629709"/>
                  <a:gd name="connsiteX9" fmla="*/ 1215141 w 8697800"/>
                  <a:gd name="connsiteY9" fmla="*/ 2246428 h 2629709"/>
                  <a:gd name="connsiteX10" fmla="*/ 425028 w 8697800"/>
                  <a:gd name="connsiteY10" fmla="*/ 2104385 h 2629709"/>
                  <a:gd name="connsiteX11" fmla="*/ 16656 w 8697800"/>
                  <a:gd name="connsiteY11" fmla="*/ 1367538 h 2629709"/>
                  <a:gd name="connsiteX12" fmla="*/ 149820 w 8697800"/>
                  <a:gd name="connsiteY12" fmla="*/ 479771 h 2629709"/>
                  <a:gd name="connsiteX0" fmla="*/ 146851 w 8694831"/>
                  <a:gd name="connsiteY0" fmla="*/ 479771 h 2629709"/>
                  <a:gd name="connsiteX1" fmla="*/ 786043 w 8694831"/>
                  <a:gd name="connsiteY1" fmla="*/ 80276 h 2629709"/>
                  <a:gd name="connsiteX2" fmla="*/ 1883476 w 8694831"/>
                  <a:gd name="connsiteY2" fmla="*/ 53928 h 2629709"/>
                  <a:gd name="connsiteX3" fmla="*/ 2789658 w 8694831"/>
                  <a:gd name="connsiteY3" fmla="*/ 673852 h 2629709"/>
                  <a:gd name="connsiteX4" fmla="*/ 8212309 w 8694831"/>
                  <a:gd name="connsiteY4" fmla="*/ 713520 h 2629709"/>
                  <a:gd name="connsiteX5" fmla="*/ 8245458 w 8694831"/>
                  <a:gd name="connsiteY5" fmla="*/ 2260122 h 2629709"/>
                  <a:gd name="connsiteX6" fmla="*/ 6587413 w 8694831"/>
                  <a:gd name="connsiteY6" fmla="*/ 2497174 h 2629709"/>
                  <a:gd name="connsiteX7" fmla="*/ 5935092 w 8694831"/>
                  <a:gd name="connsiteY7" fmla="*/ 2628167 h 2629709"/>
                  <a:gd name="connsiteX8" fmla="*/ 3264519 w 8694831"/>
                  <a:gd name="connsiteY8" fmla="*/ 2525507 h 2629709"/>
                  <a:gd name="connsiteX9" fmla="*/ 1212172 w 8694831"/>
                  <a:gd name="connsiteY9" fmla="*/ 2246428 h 2629709"/>
                  <a:gd name="connsiteX10" fmla="*/ 139957 w 8694831"/>
                  <a:gd name="connsiteY10" fmla="*/ 2250300 h 2629709"/>
                  <a:gd name="connsiteX11" fmla="*/ 13687 w 8694831"/>
                  <a:gd name="connsiteY11" fmla="*/ 1367538 h 2629709"/>
                  <a:gd name="connsiteX12" fmla="*/ 146851 w 8694831"/>
                  <a:gd name="connsiteY12" fmla="*/ 479771 h 2629709"/>
                  <a:gd name="connsiteX0" fmla="*/ 146851 w 8694831"/>
                  <a:gd name="connsiteY0" fmla="*/ 479771 h 2628361"/>
                  <a:gd name="connsiteX1" fmla="*/ 786043 w 8694831"/>
                  <a:gd name="connsiteY1" fmla="*/ 80276 h 2628361"/>
                  <a:gd name="connsiteX2" fmla="*/ 1883476 w 8694831"/>
                  <a:gd name="connsiteY2" fmla="*/ 53928 h 2628361"/>
                  <a:gd name="connsiteX3" fmla="*/ 2789658 w 8694831"/>
                  <a:gd name="connsiteY3" fmla="*/ 673852 h 2628361"/>
                  <a:gd name="connsiteX4" fmla="*/ 8212309 w 8694831"/>
                  <a:gd name="connsiteY4" fmla="*/ 713520 h 2628361"/>
                  <a:gd name="connsiteX5" fmla="*/ 8245458 w 8694831"/>
                  <a:gd name="connsiteY5" fmla="*/ 2260122 h 2628361"/>
                  <a:gd name="connsiteX6" fmla="*/ 6587413 w 8694831"/>
                  <a:gd name="connsiteY6" fmla="*/ 2497174 h 2628361"/>
                  <a:gd name="connsiteX7" fmla="*/ 5935092 w 8694831"/>
                  <a:gd name="connsiteY7" fmla="*/ 2628167 h 2628361"/>
                  <a:gd name="connsiteX8" fmla="*/ 3264519 w 8694831"/>
                  <a:gd name="connsiteY8" fmla="*/ 2525507 h 2628361"/>
                  <a:gd name="connsiteX9" fmla="*/ 1494274 w 8694831"/>
                  <a:gd name="connsiteY9" fmla="*/ 2479892 h 2628361"/>
                  <a:gd name="connsiteX10" fmla="*/ 139957 w 8694831"/>
                  <a:gd name="connsiteY10" fmla="*/ 2250300 h 2628361"/>
                  <a:gd name="connsiteX11" fmla="*/ 13687 w 8694831"/>
                  <a:gd name="connsiteY11" fmla="*/ 1367538 h 2628361"/>
                  <a:gd name="connsiteX12" fmla="*/ 146851 w 8694831"/>
                  <a:gd name="connsiteY12" fmla="*/ 479771 h 2628361"/>
                  <a:gd name="connsiteX0" fmla="*/ 146851 w 8672901"/>
                  <a:gd name="connsiteY0" fmla="*/ 479771 h 2630082"/>
                  <a:gd name="connsiteX1" fmla="*/ 786043 w 8672901"/>
                  <a:gd name="connsiteY1" fmla="*/ 80276 h 2630082"/>
                  <a:gd name="connsiteX2" fmla="*/ 1883476 w 8672901"/>
                  <a:gd name="connsiteY2" fmla="*/ 53928 h 2630082"/>
                  <a:gd name="connsiteX3" fmla="*/ 2789658 w 8672901"/>
                  <a:gd name="connsiteY3" fmla="*/ 673852 h 2630082"/>
                  <a:gd name="connsiteX4" fmla="*/ 8212309 w 8672901"/>
                  <a:gd name="connsiteY4" fmla="*/ 713520 h 2630082"/>
                  <a:gd name="connsiteX5" fmla="*/ 8245458 w 8672901"/>
                  <a:gd name="connsiteY5" fmla="*/ 2260122 h 2630082"/>
                  <a:gd name="connsiteX6" fmla="*/ 7064068 w 8672901"/>
                  <a:gd name="connsiteY6" fmla="*/ 2565268 h 2630082"/>
                  <a:gd name="connsiteX7" fmla="*/ 5935092 w 8672901"/>
                  <a:gd name="connsiteY7" fmla="*/ 2628167 h 2630082"/>
                  <a:gd name="connsiteX8" fmla="*/ 3264519 w 8672901"/>
                  <a:gd name="connsiteY8" fmla="*/ 2525507 h 2630082"/>
                  <a:gd name="connsiteX9" fmla="*/ 1494274 w 8672901"/>
                  <a:gd name="connsiteY9" fmla="*/ 2479892 h 2630082"/>
                  <a:gd name="connsiteX10" fmla="*/ 139957 w 8672901"/>
                  <a:gd name="connsiteY10" fmla="*/ 2250300 h 2630082"/>
                  <a:gd name="connsiteX11" fmla="*/ 13687 w 8672901"/>
                  <a:gd name="connsiteY11" fmla="*/ 1367538 h 2630082"/>
                  <a:gd name="connsiteX12" fmla="*/ 146851 w 8672901"/>
                  <a:gd name="connsiteY12" fmla="*/ 479771 h 2630082"/>
                  <a:gd name="connsiteX0" fmla="*/ 46611 w 8786670"/>
                  <a:gd name="connsiteY0" fmla="*/ 398463 h 2626595"/>
                  <a:gd name="connsiteX1" fmla="*/ 899812 w 8786670"/>
                  <a:gd name="connsiteY1" fmla="*/ 76789 h 2626595"/>
                  <a:gd name="connsiteX2" fmla="*/ 1997245 w 8786670"/>
                  <a:gd name="connsiteY2" fmla="*/ 50441 h 2626595"/>
                  <a:gd name="connsiteX3" fmla="*/ 2903427 w 8786670"/>
                  <a:gd name="connsiteY3" fmla="*/ 670365 h 2626595"/>
                  <a:gd name="connsiteX4" fmla="*/ 8326078 w 8786670"/>
                  <a:gd name="connsiteY4" fmla="*/ 710033 h 2626595"/>
                  <a:gd name="connsiteX5" fmla="*/ 8359227 w 8786670"/>
                  <a:gd name="connsiteY5" fmla="*/ 2256635 h 2626595"/>
                  <a:gd name="connsiteX6" fmla="*/ 7177837 w 8786670"/>
                  <a:gd name="connsiteY6" fmla="*/ 2561781 h 2626595"/>
                  <a:gd name="connsiteX7" fmla="*/ 6048861 w 8786670"/>
                  <a:gd name="connsiteY7" fmla="*/ 2624680 h 2626595"/>
                  <a:gd name="connsiteX8" fmla="*/ 3378288 w 8786670"/>
                  <a:gd name="connsiteY8" fmla="*/ 2522020 h 2626595"/>
                  <a:gd name="connsiteX9" fmla="*/ 1608043 w 8786670"/>
                  <a:gd name="connsiteY9" fmla="*/ 2476405 h 2626595"/>
                  <a:gd name="connsiteX10" fmla="*/ 253726 w 8786670"/>
                  <a:gd name="connsiteY10" fmla="*/ 2246813 h 2626595"/>
                  <a:gd name="connsiteX11" fmla="*/ 127456 w 8786670"/>
                  <a:gd name="connsiteY11" fmla="*/ 1364051 h 2626595"/>
                  <a:gd name="connsiteX12" fmla="*/ 46611 w 8786670"/>
                  <a:gd name="connsiteY12" fmla="*/ 398463 h 2626595"/>
                  <a:gd name="connsiteX0" fmla="*/ 19636 w 8759695"/>
                  <a:gd name="connsiteY0" fmla="*/ 438823 h 2666955"/>
                  <a:gd name="connsiteX1" fmla="*/ 211356 w 8759695"/>
                  <a:gd name="connsiteY1" fmla="*/ 39327 h 2666955"/>
                  <a:gd name="connsiteX2" fmla="*/ 1970270 w 8759695"/>
                  <a:gd name="connsiteY2" fmla="*/ 90801 h 2666955"/>
                  <a:gd name="connsiteX3" fmla="*/ 2876452 w 8759695"/>
                  <a:gd name="connsiteY3" fmla="*/ 710725 h 2666955"/>
                  <a:gd name="connsiteX4" fmla="*/ 8299103 w 8759695"/>
                  <a:gd name="connsiteY4" fmla="*/ 750393 h 2666955"/>
                  <a:gd name="connsiteX5" fmla="*/ 8332252 w 8759695"/>
                  <a:gd name="connsiteY5" fmla="*/ 2296995 h 2666955"/>
                  <a:gd name="connsiteX6" fmla="*/ 7150862 w 8759695"/>
                  <a:gd name="connsiteY6" fmla="*/ 2602141 h 2666955"/>
                  <a:gd name="connsiteX7" fmla="*/ 6021886 w 8759695"/>
                  <a:gd name="connsiteY7" fmla="*/ 2665040 h 2666955"/>
                  <a:gd name="connsiteX8" fmla="*/ 3351313 w 8759695"/>
                  <a:gd name="connsiteY8" fmla="*/ 2562380 h 2666955"/>
                  <a:gd name="connsiteX9" fmla="*/ 1581068 w 8759695"/>
                  <a:gd name="connsiteY9" fmla="*/ 2516765 h 2666955"/>
                  <a:gd name="connsiteX10" fmla="*/ 226751 w 8759695"/>
                  <a:gd name="connsiteY10" fmla="*/ 2287173 h 2666955"/>
                  <a:gd name="connsiteX11" fmla="*/ 100481 w 8759695"/>
                  <a:gd name="connsiteY11" fmla="*/ 1404411 h 2666955"/>
                  <a:gd name="connsiteX12" fmla="*/ 19636 w 8759695"/>
                  <a:gd name="connsiteY12" fmla="*/ 438823 h 2666955"/>
                  <a:gd name="connsiteX0" fmla="*/ 2016 w 8800440"/>
                  <a:gd name="connsiteY0" fmla="*/ 480474 h 2669695"/>
                  <a:gd name="connsiteX1" fmla="*/ 252101 w 8800440"/>
                  <a:gd name="connsiteY1" fmla="*/ 42067 h 2669695"/>
                  <a:gd name="connsiteX2" fmla="*/ 2011015 w 8800440"/>
                  <a:gd name="connsiteY2" fmla="*/ 93541 h 2669695"/>
                  <a:gd name="connsiteX3" fmla="*/ 2917197 w 8800440"/>
                  <a:gd name="connsiteY3" fmla="*/ 713465 h 2669695"/>
                  <a:gd name="connsiteX4" fmla="*/ 8339848 w 8800440"/>
                  <a:gd name="connsiteY4" fmla="*/ 753133 h 2669695"/>
                  <a:gd name="connsiteX5" fmla="*/ 8372997 w 8800440"/>
                  <a:gd name="connsiteY5" fmla="*/ 2299735 h 2669695"/>
                  <a:gd name="connsiteX6" fmla="*/ 7191607 w 8800440"/>
                  <a:gd name="connsiteY6" fmla="*/ 2604881 h 2669695"/>
                  <a:gd name="connsiteX7" fmla="*/ 6062631 w 8800440"/>
                  <a:gd name="connsiteY7" fmla="*/ 2667780 h 2669695"/>
                  <a:gd name="connsiteX8" fmla="*/ 3392058 w 8800440"/>
                  <a:gd name="connsiteY8" fmla="*/ 2565120 h 2669695"/>
                  <a:gd name="connsiteX9" fmla="*/ 1621813 w 8800440"/>
                  <a:gd name="connsiteY9" fmla="*/ 2519505 h 2669695"/>
                  <a:gd name="connsiteX10" fmla="*/ 267496 w 8800440"/>
                  <a:gd name="connsiteY10" fmla="*/ 2289913 h 2669695"/>
                  <a:gd name="connsiteX11" fmla="*/ 141226 w 8800440"/>
                  <a:gd name="connsiteY11" fmla="*/ 1407151 h 2669695"/>
                  <a:gd name="connsiteX12" fmla="*/ 2016 w 8800440"/>
                  <a:gd name="connsiteY12" fmla="*/ 480474 h 2669695"/>
                  <a:gd name="connsiteX0" fmla="*/ 30532 w 8828956"/>
                  <a:gd name="connsiteY0" fmla="*/ 480474 h 2669695"/>
                  <a:gd name="connsiteX1" fmla="*/ 280617 w 8828956"/>
                  <a:gd name="connsiteY1" fmla="*/ 42067 h 2669695"/>
                  <a:gd name="connsiteX2" fmla="*/ 2039531 w 8828956"/>
                  <a:gd name="connsiteY2" fmla="*/ 93541 h 2669695"/>
                  <a:gd name="connsiteX3" fmla="*/ 2945713 w 8828956"/>
                  <a:gd name="connsiteY3" fmla="*/ 713465 h 2669695"/>
                  <a:gd name="connsiteX4" fmla="*/ 8368364 w 8828956"/>
                  <a:gd name="connsiteY4" fmla="*/ 753133 h 2669695"/>
                  <a:gd name="connsiteX5" fmla="*/ 8401513 w 8828956"/>
                  <a:gd name="connsiteY5" fmla="*/ 2299735 h 2669695"/>
                  <a:gd name="connsiteX6" fmla="*/ 7220123 w 8828956"/>
                  <a:gd name="connsiteY6" fmla="*/ 2604881 h 2669695"/>
                  <a:gd name="connsiteX7" fmla="*/ 6091147 w 8828956"/>
                  <a:gd name="connsiteY7" fmla="*/ 2667780 h 2669695"/>
                  <a:gd name="connsiteX8" fmla="*/ 3420574 w 8828956"/>
                  <a:gd name="connsiteY8" fmla="*/ 2565120 h 2669695"/>
                  <a:gd name="connsiteX9" fmla="*/ 1650329 w 8828956"/>
                  <a:gd name="connsiteY9" fmla="*/ 2519505 h 2669695"/>
                  <a:gd name="connsiteX10" fmla="*/ 296012 w 8828956"/>
                  <a:gd name="connsiteY10" fmla="*/ 2289913 h 2669695"/>
                  <a:gd name="connsiteX11" fmla="*/ 33555 w 8828956"/>
                  <a:gd name="connsiteY11" fmla="*/ 1562794 h 2669695"/>
                  <a:gd name="connsiteX12" fmla="*/ 30532 w 8828956"/>
                  <a:gd name="connsiteY12" fmla="*/ 480474 h 2669695"/>
                  <a:gd name="connsiteX0" fmla="*/ 16677 w 8815101"/>
                  <a:gd name="connsiteY0" fmla="*/ 480474 h 2669695"/>
                  <a:gd name="connsiteX1" fmla="*/ 266762 w 8815101"/>
                  <a:gd name="connsiteY1" fmla="*/ 42067 h 2669695"/>
                  <a:gd name="connsiteX2" fmla="*/ 2025676 w 8815101"/>
                  <a:gd name="connsiteY2" fmla="*/ 93541 h 2669695"/>
                  <a:gd name="connsiteX3" fmla="*/ 2931858 w 8815101"/>
                  <a:gd name="connsiteY3" fmla="*/ 713465 h 2669695"/>
                  <a:gd name="connsiteX4" fmla="*/ 8354509 w 8815101"/>
                  <a:gd name="connsiteY4" fmla="*/ 753133 h 2669695"/>
                  <a:gd name="connsiteX5" fmla="*/ 8387658 w 8815101"/>
                  <a:gd name="connsiteY5" fmla="*/ 2299735 h 2669695"/>
                  <a:gd name="connsiteX6" fmla="*/ 7206268 w 8815101"/>
                  <a:gd name="connsiteY6" fmla="*/ 2604881 h 2669695"/>
                  <a:gd name="connsiteX7" fmla="*/ 6077292 w 8815101"/>
                  <a:gd name="connsiteY7" fmla="*/ 2667780 h 2669695"/>
                  <a:gd name="connsiteX8" fmla="*/ 3406719 w 8815101"/>
                  <a:gd name="connsiteY8" fmla="*/ 2565120 h 2669695"/>
                  <a:gd name="connsiteX9" fmla="*/ 1636474 w 8815101"/>
                  <a:gd name="connsiteY9" fmla="*/ 2519505 h 2669695"/>
                  <a:gd name="connsiteX10" fmla="*/ 282157 w 8815101"/>
                  <a:gd name="connsiteY10" fmla="*/ 2289913 h 2669695"/>
                  <a:gd name="connsiteX11" fmla="*/ 19700 w 8815101"/>
                  <a:gd name="connsiteY11" fmla="*/ 1562794 h 2669695"/>
                  <a:gd name="connsiteX12" fmla="*/ 16677 w 8815101"/>
                  <a:gd name="connsiteY12" fmla="*/ 480474 h 2669695"/>
                  <a:gd name="connsiteX0" fmla="*/ 16677 w 8807996"/>
                  <a:gd name="connsiteY0" fmla="*/ 475737 h 2664958"/>
                  <a:gd name="connsiteX1" fmla="*/ 266762 w 8807996"/>
                  <a:gd name="connsiteY1" fmla="*/ 37330 h 2664958"/>
                  <a:gd name="connsiteX2" fmla="*/ 2025676 w 8807996"/>
                  <a:gd name="connsiteY2" fmla="*/ 88804 h 2664958"/>
                  <a:gd name="connsiteX3" fmla="*/ 3029135 w 8807996"/>
                  <a:gd name="connsiteY3" fmla="*/ 611451 h 2664958"/>
                  <a:gd name="connsiteX4" fmla="*/ 8354509 w 8807996"/>
                  <a:gd name="connsiteY4" fmla="*/ 748396 h 2664958"/>
                  <a:gd name="connsiteX5" fmla="*/ 8387658 w 8807996"/>
                  <a:gd name="connsiteY5" fmla="*/ 2294998 h 2664958"/>
                  <a:gd name="connsiteX6" fmla="*/ 7206268 w 8807996"/>
                  <a:gd name="connsiteY6" fmla="*/ 2600144 h 2664958"/>
                  <a:gd name="connsiteX7" fmla="*/ 6077292 w 8807996"/>
                  <a:gd name="connsiteY7" fmla="*/ 2663043 h 2664958"/>
                  <a:gd name="connsiteX8" fmla="*/ 3406719 w 8807996"/>
                  <a:gd name="connsiteY8" fmla="*/ 2560383 h 2664958"/>
                  <a:gd name="connsiteX9" fmla="*/ 1636474 w 8807996"/>
                  <a:gd name="connsiteY9" fmla="*/ 2514768 h 2664958"/>
                  <a:gd name="connsiteX10" fmla="*/ 282157 w 8807996"/>
                  <a:gd name="connsiteY10" fmla="*/ 2285176 h 2664958"/>
                  <a:gd name="connsiteX11" fmla="*/ 19700 w 8807996"/>
                  <a:gd name="connsiteY11" fmla="*/ 1558057 h 2664958"/>
                  <a:gd name="connsiteX12" fmla="*/ 16677 w 8807996"/>
                  <a:gd name="connsiteY12" fmla="*/ 475737 h 2664958"/>
                  <a:gd name="connsiteX0" fmla="*/ 16677 w 8671010"/>
                  <a:gd name="connsiteY0" fmla="*/ 475737 h 2664958"/>
                  <a:gd name="connsiteX1" fmla="*/ 266762 w 8671010"/>
                  <a:gd name="connsiteY1" fmla="*/ 37330 h 2664958"/>
                  <a:gd name="connsiteX2" fmla="*/ 2025676 w 8671010"/>
                  <a:gd name="connsiteY2" fmla="*/ 88804 h 2664958"/>
                  <a:gd name="connsiteX3" fmla="*/ 3029135 w 8671010"/>
                  <a:gd name="connsiteY3" fmla="*/ 611451 h 2664958"/>
                  <a:gd name="connsiteX4" fmla="*/ 4920650 w 8671010"/>
                  <a:gd name="connsiteY4" fmla="*/ 639383 h 2664958"/>
                  <a:gd name="connsiteX5" fmla="*/ 8354509 w 8671010"/>
                  <a:gd name="connsiteY5" fmla="*/ 748396 h 2664958"/>
                  <a:gd name="connsiteX6" fmla="*/ 8387658 w 8671010"/>
                  <a:gd name="connsiteY6" fmla="*/ 2294998 h 2664958"/>
                  <a:gd name="connsiteX7" fmla="*/ 7206268 w 8671010"/>
                  <a:gd name="connsiteY7" fmla="*/ 2600144 h 2664958"/>
                  <a:gd name="connsiteX8" fmla="*/ 6077292 w 8671010"/>
                  <a:gd name="connsiteY8" fmla="*/ 2663043 h 2664958"/>
                  <a:gd name="connsiteX9" fmla="*/ 3406719 w 8671010"/>
                  <a:gd name="connsiteY9" fmla="*/ 2560383 h 2664958"/>
                  <a:gd name="connsiteX10" fmla="*/ 1636474 w 8671010"/>
                  <a:gd name="connsiteY10" fmla="*/ 2514768 h 2664958"/>
                  <a:gd name="connsiteX11" fmla="*/ 282157 w 8671010"/>
                  <a:gd name="connsiteY11" fmla="*/ 2285176 h 2664958"/>
                  <a:gd name="connsiteX12" fmla="*/ 19700 w 8671010"/>
                  <a:gd name="connsiteY12" fmla="*/ 1558057 h 2664958"/>
                  <a:gd name="connsiteX13" fmla="*/ 16677 w 8671010"/>
                  <a:gd name="connsiteY13" fmla="*/ 475737 h 2664958"/>
                  <a:gd name="connsiteX0" fmla="*/ 16677 w 8671010"/>
                  <a:gd name="connsiteY0" fmla="*/ 475737 h 2664958"/>
                  <a:gd name="connsiteX1" fmla="*/ 266762 w 8671010"/>
                  <a:gd name="connsiteY1" fmla="*/ 37330 h 2664958"/>
                  <a:gd name="connsiteX2" fmla="*/ 2025676 w 8671010"/>
                  <a:gd name="connsiteY2" fmla="*/ 88804 h 2664958"/>
                  <a:gd name="connsiteX3" fmla="*/ 3029135 w 8671010"/>
                  <a:gd name="connsiteY3" fmla="*/ 611451 h 2664958"/>
                  <a:gd name="connsiteX4" fmla="*/ 4920650 w 8671010"/>
                  <a:gd name="connsiteY4" fmla="*/ 717204 h 2664958"/>
                  <a:gd name="connsiteX5" fmla="*/ 8354509 w 8671010"/>
                  <a:gd name="connsiteY5" fmla="*/ 748396 h 2664958"/>
                  <a:gd name="connsiteX6" fmla="*/ 8387658 w 8671010"/>
                  <a:gd name="connsiteY6" fmla="*/ 2294998 h 2664958"/>
                  <a:gd name="connsiteX7" fmla="*/ 7206268 w 8671010"/>
                  <a:gd name="connsiteY7" fmla="*/ 2600144 h 2664958"/>
                  <a:gd name="connsiteX8" fmla="*/ 6077292 w 8671010"/>
                  <a:gd name="connsiteY8" fmla="*/ 2663043 h 2664958"/>
                  <a:gd name="connsiteX9" fmla="*/ 3406719 w 8671010"/>
                  <a:gd name="connsiteY9" fmla="*/ 2560383 h 2664958"/>
                  <a:gd name="connsiteX10" fmla="*/ 1636474 w 8671010"/>
                  <a:gd name="connsiteY10" fmla="*/ 2514768 h 2664958"/>
                  <a:gd name="connsiteX11" fmla="*/ 282157 w 8671010"/>
                  <a:gd name="connsiteY11" fmla="*/ 2285176 h 2664958"/>
                  <a:gd name="connsiteX12" fmla="*/ 19700 w 8671010"/>
                  <a:gd name="connsiteY12" fmla="*/ 1558057 h 2664958"/>
                  <a:gd name="connsiteX13" fmla="*/ 16677 w 8671010"/>
                  <a:gd name="connsiteY13" fmla="*/ 475737 h 2664958"/>
                  <a:gd name="connsiteX0" fmla="*/ 16677 w 8664757"/>
                  <a:gd name="connsiteY0" fmla="*/ 475737 h 2664958"/>
                  <a:gd name="connsiteX1" fmla="*/ 266762 w 8664757"/>
                  <a:gd name="connsiteY1" fmla="*/ 37330 h 2664958"/>
                  <a:gd name="connsiteX2" fmla="*/ 2025676 w 8664757"/>
                  <a:gd name="connsiteY2" fmla="*/ 88804 h 2664958"/>
                  <a:gd name="connsiteX3" fmla="*/ 3029135 w 8664757"/>
                  <a:gd name="connsiteY3" fmla="*/ 611451 h 2664958"/>
                  <a:gd name="connsiteX4" fmla="*/ 4920650 w 8664757"/>
                  <a:gd name="connsiteY4" fmla="*/ 717204 h 2664958"/>
                  <a:gd name="connsiteX5" fmla="*/ 5008199 w 8664757"/>
                  <a:gd name="connsiteY5" fmla="*/ 736659 h 2664958"/>
                  <a:gd name="connsiteX6" fmla="*/ 8354509 w 8664757"/>
                  <a:gd name="connsiteY6" fmla="*/ 748396 h 2664958"/>
                  <a:gd name="connsiteX7" fmla="*/ 8387658 w 8664757"/>
                  <a:gd name="connsiteY7" fmla="*/ 2294998 h 2664958"/>
                  <a:gd name="connsiteX8" fmla="*/ 7206268 w 8664757"/>
                  <a:gd name="connsiteY8" fmla="*/ 2600144 h 2664958"/>
                  <a:gd name="connsiteX9" fmla="*/ 6077292 w 8664757"/>
                  <a:gd name="connsiteY9" fmla="*/ 2663043 h 2664958"/>
                  <a:gd name="connsiteX10" fmla="*/ 3406719 w 8664757"/>
                  <a:gd name="connsiteY10" fmla="*/ 2560383 h 2664958"/>
                  <a:gd name="connsiteX11" fmla="*/ 1636474 w 8664757"/>
                  <a:gd name="connsiteY11" fmla="*/ 2514768 h 2664958"/>
                  <a:gd name="connsiteX12" fmla="*/ 282157 w 8664757"/>
                  <a:gd name="connsiteY12" fmla="*/ 2285176 h 2664958"/>
                  <a:gd name="connsiteX13" fmla="*/ 19700 w 8664757"/>
                  <a:gd name="connsiteY13" fmla="*/ 1558057 h 2664958"/>
                  <a:gd name="connsiteX14" fmla="*/ 16677 w 8664757"/>
                  <a:gd name="connsiteY14" fmla="*/ 475737 h 2664958"/>
                  <a:gd name="connsiteX0" fmla="*/ 16677 w 8915966"/>
                  <a:gd name="connsiteY0" fmla="*/ 475737 h 2664958"/>
                  <a:gd name="connsiteX1" fmla="*/ 266762 w 8915966"/>
                  <a:gd name="connsiteY1" fmla="*/ 37330 h 2664958"/>
                  <a:gd name="connsiteX2" fmla="*/ 2025676 w 8915966"/>
                  <a:gd name="connsiteY2" fmla="*/ 88804 h 2664958"/>
                  <a:gd name="connsiteX3" fmla="*/ 3029135 w 8915966"/>
                  <a:gd name="connsiteY3" fmla="*/ 611451 h 2664958"/>
                  <a:gd name="connsiteX4" fmla="*/ 4920650 w 8915966"/>
                  <a:gd name="connsiteY4" fmla="*/ 717204 h 2664958"/>
                  <a:gd name="connsiteX5" fmla="*/ 5008199 w 8915966"/>
                  <a:gd name="connsiteY5" fmla="*/ 736659 h 2664958"/>
                  <a:gd name="connsiteX6" fmla="*/ 8685250 w 8915966"/>
                  <a:gd name="connsiteY6" fmla="*/ 719213 h 2664958"/>
                  <a:gd name="connsiteX7" fmla="*/ 8387658 w 8915966"/>
                  <a:gd name="connsiteY7" fmla="*/ 2294998 h 2664958"/>
                  <a:gd name="connsiteX8" fmla="*/ 7206268 w 8915966"/>
                  <a:gd name="connsiteY8" fmla="*/ 2600144 h 2664958"/>
                  <a:gd name="connsiteX9" fmla="*/ 6077292 w 8915966"/>
                  <a:gd name="connsiteY9" fmla="*/ 2663043 h 2664958"/>
                  <a:gd name="connsiteX10" fmla="*/ 3406719 w 8915966"/>
                  <a:gd name="connsiteY10" fmla="*/ 2560383 h 2664958"/>
                  <a:gd name="connsiteX11" fmla="*/ 1636474 w 8915966"/>
                  <a:gd name="connsiteY11" fmla="*/ 2514768 h 2664958"/>
                  <a:gd name="connsiteX12" fmla="*/ 282157 w 8915966"/>
                  <a:gd name="connsiteY12" fmla="*/ 2285176 h 2664958"/>
                  <a:gd name="connsiteX13" fmla="*/ 19700 w 8915966"/>
                  <a:gd name="connsiteY13" fmla="*/ 1558057 h 2664958"/>
                  <a:gd name="connsiteX14" fmla="*/ 16677 w 8915966"/>
                  <a:gd name="connsiteY14" fmla="*/ 475737 h 2664958"/>
                  <a:gd name="connsiteX0" fmla="*/ 16677 w 8920250"/>
                  <a:gd name="connsiteY0" fmla="*/ 475737 h 2664958"/>
                  <a:gd name="connsiteX1" fmla="*/ 266762 w 8920250"/>
                  <a:gd name="connsiteY1" fmla="*/ 37330 h 2664958"/>
                  <a:gd name="connsiteX2" fmla="*/ 2025676 w 8920250"/>
                  <a:gd name="connsiteY2" fmla="*/ 88804 h 2664958"/>
                  <a:gd name="connsiteX3" fmla="*/ 3029135 w 8920250"/>
                  <a:gd name="connsiteY3" fmla="*/ 611451 h 2664958"/>
                  <a:gd name="connsiteX4" fmla="*/ 4920650 w 8920250"/>
                  <a:gd name="connsiteY4" fmla="*/ 717204 h 2664958"/>
                  <a:gd name="connsiteX5" fmla="*/ 5008199 w 8920250"/>
                  <a:gd name="connsiteY5" fmla="*/ 736659 h 2664958"/>
                  <a:gd name="connsiteX6" fmla="*/ 8685250 w 8920250"/>
                  <a:gd name="connsiteY6" fmla="*/ 719213 h 2664958"/>
                  <a:gd name="connsiteX7" fmla="*/ 8387658 w 8920250"/>
                  <a:gd name="connsiteY7" fmla="*/ 2294998 h 2664958"/>
                  <a:gd name="connsiteX8" fmla="*/ 7206268 w 8920250"/>
                  <a:gd name="connsiteY8" fmla="*/ 2600144 h 2664958"/>
                  <a:gd name="connsiteX9" fmla="*/ 6077292 w 8920250"/>
                  <a:gd name="connsiteY9" fmla="*/ 2663043 h 2664958"/>
                  <a:gd name="connsiteX10" fmla="*/ 3406719 w 8920250"/>
                  <a:gd name="connsiteY10" fmla="*/ 2560383 h 2664958"/>
                  <a:gd name="connsiteX11" fmla="*/ 1636474 w 8920250"/>
                  <a:gd name="connsiteY11" fmla="*/ 2514768 h 2664958"/>
                  <a:gd name="connsiteX12" fmla="*/ 282157 w 8920250"/>
                  <a:gd name="connsiteY12" fmla="*/ 2285176 h 2664958"/>
                  <a:gd name="connsiteX13" fmla="*/ 19700 w 8920250"/>
                  <a:gd name="connsiteY13" fmla="*/ 1558057 h 2664958"/>
                  <a:gd name="connsiteX14" fmla="*/ 16677 w 8920250"/>
                  <a:gd name="connsiteY14" fmla="*/ 475737 h 2664958"/>
                  <a:gd name="connsiteX0" fmla="*/ 16677 w 9014425"/>
                  <a:gd name="connsiteY0" fmla="*/ 475737 h 2663842"/>
                  <a:gd name="connsiteX1" fmla="*/ 266762 w 9014425"/>
                  <a:gd name="connsiteY1" fmla="*/ 37330 h 2663842"/>
                  <a:gd name="connsiteX2" fmla="*/ 2025676 w 9014425"/>
                  <a:gd name="connsiteY2" fmla="*/ 88804 h 2663842"/>
                  <a:gd name="connsiteX3" fmla="*/ 3029135 w 9014425"/>
                  <a:gd name="connsiteY3" fmla="*/ 611451 h 2663842"/>
                  <a:gd name="connsiteX4" fmla="*/ 4920650 w 9014425"/>
                  <a:gd name="connsiteY4" fmla="*/ 717204 h 2663842"/>
                  <a:gd name="connsiteX5" fmla="*/ 5008199 w 9014425"/>
                  <a:gd name="connsiteY5" fmla="*/ 736659 h 2663842"/>
                  <a:gd name="connsiteX6" fmla="*/ 8685250 w 9014425"/>
                  <a:gd name="connsiteY6" fmla="*/ 719213 h 2663842"/>
                  <a:gd name="connsiteX7" fmla="*/ 8669761 w 9014425"/>
                  <a:gd name="connsiteY7" fmla="*/ 2460368 h 2663842"/>
                  <a:gd name="connsiteX8" fmla="*/ 7206268 w 9014425"/>
                  <a:gd name="connsiteY8" fmla="*/ 2600144 h 2663842"/>
                  <a:gd name="connsiteX9" fmla="*/ 6077292 w 9014425"/>
                  <a:gd name="connsiteY9" fmla="*/ 2663043 h 2663842"/>
                  <a:gd name="connsiteX10" fmla="*/ 3406719 w 9014425"/>
                  <a:gd name="connsiteY10" fmla="*/ 2560383 h 2663842"/>
                  <a:gd name="connsiteX11" fmla="*/ 1636474 w 9014425"/>
                  <a:gd name="connsiteY11" fmla="*/ 2514768 h 2663842"/>
                  <a:gd name="connsiteX12" fmla="*/ 282157 w 9014425"/>
                  <a:gd name="connsiteY12" fmla="*/ 2285176 h 2663842"/>
                  <a:gd name="connsiteX13" fmla="*/ 19700 w 9014425"/>
                  <a:gd name="connsiteY13" fmla="*/ 1558057 h 2663842"/>
                  <a:gd name="connsiteX14" fmla="*/ 16677 w 9014425"/>
                  <a:gd name="connsiteY14" fmla="*/ 475737 h 2663842"/>
                  <a:gd name="connsiteX0" fmla="*/ 16677 w 8978085"/>
                  <a:gd name="connsiteY0" fmla="*/ 475737 h 2663842"/>
                  <a:gd name="connsiteX1" fmla="*/ 266762 w 8978085"/>
                  <a:gd name="connsiteY1" fmla="*/ 37330 h 2663842"/>
                  <a:gd name="connsiteX2" fmla="*/ 2025676 w 8978085"/>
                  <a:gd name="connsiteY2" fmla="*/ 88804 h 2663842"/>
                  <a:gd name="connsiteX3" fmla="*/ 3029135 w 8978085"/>
                  <a:gd name="connsiteY3" fmla="*/ 611451 h 2663842"/>
                  <a:gd name="connsiteX4" fmla="*/ 4920650 w 8978085"/>
                  <a:gd name="connsiteY4" fmla="*/ 717204 h 2663842"/>
                  <a:gd name="connsiteX5" fmla="*/ 5008199 w 8978085"/>
                  <a:gd name="connsiteY5" fmla="*/ 736659 h 2663842"/>
                  <a:gd name="connsiteX6" fmla="*/ 8685250 w 8978085"/>
                  <a:gd name="connsiteY6" fmla="*/ 719213 h 2663842"/>
                  <a:gd name="connsiteX7" fmla="*/ 8669761 w 8978085"/>
                  <a:gd name="connsiteY7" fmla="*/ 2460368 h 2663842"/>
                  <a:gd name="connsiteX8" fmla="*/ 7206268 w 8978085"/>
                  <a:gd name="connsiteY8" fmla="*/ 2600144 h 2663842"/>
                  <a:gd name="connsiteX9" fmla="*/ 6077292 w 8978085"/>
                  <a:gd name="connsiteY9" fmla="*/ 2663043 h 2663842"/>
                  <a:gd name="connsiteX10" fmla="*/ 3406719 w 8978085"/>
                  <a:gd name="connsiteY10" fmla="*/ 2560383 h 2663842"/>
                  <a:gd name="connsiteX11" fmla="*/ 1636474 w 8978085"/>
                  <a:gd name="connsiteY11" fmla="*/ 2514768 h 2663842"/>
                  <a:gd name="connsiteX12" fmla="*/ 282157 w 8978085"/>
                  <a:gd name="connsiteY12" fmla="*/ 2285176 h 2663842"/>
                  <a:gd name="connsiteX13" fmla="*/ 19700 w 8978085"/>
                  <a:gd name="connsiteY13" fmla="*/ 1558057 h 2663842"/>
                  <a:gd name="connsiteX14" fmla="*/ 16677 w 8978085"/>
                  <a:gd name="connsiteY14" fmla="*/ 475737 h 2663842"/>
                  <a:gd name="connsiteX0" fmla="*/ 16677 w 8857076"/>
                  <a:gd name="connsiteY0" fmla="*/ 475737 h 2663842"/>
                  <a:gd name="connsiteX1" fmla="*/ 266762 w 8857076"/>
                  <a:gd name="connsiteY1" fmla="*/ 37330 h 2663842"/>
                  <a:gd name="connsiteX2" fmla="*/ 2025676 w 8857076"/>
                  <a:gd name="connsiteY2" fmla="*/ 88804 h 2663842"/>
                  <a:gd name="connsiteX3" fmla="*/ 3029135 w 8857076"/>
                  <a:gd name="connsiteY3" fmla="*/ 611451 h 2663842"/>
                  <a:gd name="connsiteX4" fmla="*/ 4920650 w 8857076"/>
                  <a:gd name="connsiteY4" fmla="*/ 717204 h 2663842"/>
                  <a:gd name="connsiteX5" fmla="*/ 5008199 w 8857076"/>
                  <a:gd name="connsiteY5" fmla="*/ 736659 h 2663842"/>
                  <a:gd name="connsiteX6" fmla="*/ 8432330 w 8857076"/>
                  <a:gd name="connsiteY6" fmla="*/ 699758 h 2663842"/>
                  <a:gd name="connsiteX7" fmla="*/ 8669761 w 8857076"/>
                  <a:gd name="connsiteY7" fmla="*/ 2460368 h 2663842"/>
                  <a:gd name="connsiteX8" fmla="*/ 7206268 w 8857076"/>
                  <a:gd name="connsiteY8" fmla="*/ 2600144 h 2663842"/>
                  <a:gd name="connsiteX9" fmla="*/ 6077292 w 8857076"/>
                  <a:gd name="connsiteY9" fmla="*/ 2663043 h 2663842"/>
                  <a:gd name="connsiteX10" fmla="*/ 3406719 w 8857076"/>
                  <a:gd name="connsiteY10" fmla="*/ 2560383 h 2663842"/>
                  <a:gd name="connsiteX11" fmla="*/ 1636474 w 8857076"/>
                  <a:gd name="connsiteY11" fmla="*/ 2514768 h 2663842"/>
                  <a:gd name="connsiteX12" fmla="*/ 282157 w 8857076"/>
                  <a:gd name="connsiteY12" fmla="*/ 2285176 h 2663842"/>
                  <a:gd name="connsiteX13" fmla="*/ 19700 w 8857076"/>
                  <a:gd name="connsiteY13" fmla="*/ 1558057 h 2663842"/>
                  <a:gd name="connsiteX14" fmla="*/ 16677 w 8857076"/>
                  <a:gd name="connsiteY14" fmla="*/ 475737 h 2663842"/>
                  <a:gd name="connsiteX0" fmla="*/ 16677 w 8799790"/>
                  <a:gd name="connsiteY0" fmla="*/ 475737 h 2663842"/>
                  <a:gd name="connsiteX1" fmla="*/ 266762 w 8799790"/>
                  <a:gd name="connsiteY1" fmla="*/ 37330 h 2663842"/>
                  <a:gd name="connsiteX2" fmla="*/ 2025676 w 8799790"/>
                  <a:gd name="connsiteY2" fmla="*/ 88804 h 2663842"/>
                  <a:gd name="connsiteX3" fmla="*/ 3029135 w 8799790"/>
                  <a:gd name="connsiteY3" fmla="*/ 611451 h 2663842"/>
                  <a:gd name="connsiteX4" fmla="*/ 4920650 w 8799790"/>
                  <a:gd name="connsiteY4" fmla="*/ 717204 h 2663842"/>
                  <a:gd name="connsiteX5" fmla="*/ 5008199 w 8799790"/>
                  <a:gd name="connsiteY5" fmla="*/ 736659 h 2663842"/>
                  <a:gd name="connsiteX6" fmla="*/ 8432330 w 8799790"/>
                  <a:gd name="connsiteY6" fmla="*/ 699758 h 2663842"/>
                  <a:gd name="connsiteX7" fmla="*/ 8669761 w 8799790"/>
                  <a:gd name="connsiteY7" fmla="*/ 2460368 h 2663842"/>
                  <a:gd name="connsiteX8" fmla="*/ 7206268 w 8799790"/>
                  <a:gd name="connsiteY8" fmla="*/ 2600144 h 2663842"/>
                  <a:gd name="connsiteX9" fmla="*/ 6077292 w 8799790"/>
                  <a:gd name="connsiteY9" fmla="*/ 2663043 h 2663842"/>
                  <a:gd name="connsiteX10" fmla="*/ 3406719 w 8799790"/>
                  <a:gd name="connsiteY10" fmla="*/ 2560383 h 2663842"/>
                  <a:gd name="connsiteX11" fmla="*/ 1636474 w 8799790"/>
                  <a:gd name="connsiteY11" fmla="*/ 2514768 h 2663842"/>
                  <a:gd name="connsiteX12" fmla="*/ 282157 w 8799790"/>
                  <a:gd name="connsiteY12" fmla="*/ 2285176 h 2663842"/>
                  <a:gd name="connsiteX13" fmla="*/ 19700 w 8799790"/>
                  <a:gd name="connsiteY13" fmla="*/ 1558057 h 2663842"/>
                  <a:gd name="connsiteX14" fmla="*/ 16677 w 8799790"/>
                  <a:gd name="connsiteY14" fmla="*/ 475737 h 2663842"/>
                  <a:gd name="connsiteX0" fmla="*/ 16677 w 8899225"/>
                  <a:gd name="connsiteY0" fmla="*/ 475737 h 2663873"/>
                  <a:gd name="connsiteX1" fmla="*/ 266762 w 8899225"/>
                  <a:gd name="connsiteY1" fmla="*/ 37330 h 2663873"/>
                  <a:gd name="connsiteX2" fmla="*/ 2025676 w 8899225"/>
                  <a:gd name="connsiteY2" fmla="*/ 88804 h 2663873"/>
                  <a:gd name="connsiteX3" fmla="*/ 3029135 w 8899225"/>
                  <a:gd name="connsiteY3" fmla="*/ 611451 h 2663873"/>
                  <a:gd name="connsiteX4" fmla="*/ 4920650 w 8899225"/>
                  <a:gd name="connsiteY4" fmla="*/ 717204 h 2663873"/>
                  <a:gd name="connsiteX5" fmla="*/ 5008199 w 8899225"/>
                  <a:gd name="connsiteY5" fmla="*/ 736659 h 2663873"/>
                  <a:gd name="connsiteX6" fmla="*/ 8432330 w 8899225"/>
                  <a:gd name="connsiteY6" fmla="*/ 699758 h 2663873"/>
                  <a:gd name="connsiteX7" fmla="*/ 8737854 w 8899225"/>
                  <a:gd name="connsiteY7" fmla="*/ 2450640 h 2663873"/>
                  <a:gd name="connsiteX8" fmla="*/ 7206268 w 8899225"/>
                  <a:gd name="connsiteY8" fmla="*/ 2600144 h 2663873"/>
                  <a:gd name="connsiteX9" fmla="*/ 6077292 w 8899225"/>
                  <a:gd name="connsiteY9" fmla="*/ 2663043 h 2663873"/>
                  <a:gd name="connsiteX10" fmla="*/ 3406719 w 8899225"/>
                  <a:gd name="connsiteY10" fmla="*/ 2560383 h 2663873"/>
                  <a:gd name="connsiteX11" fmla="*/ 1636474 w 8899225"/>
                  <a:gd name="connsiteY11" fmla="*/ 2514768 h 2663873"/>
                  <a:gd name="connsiteX12" fmla="*/ 282157 w 8899225"/>
                  <a:gd name="connsiteY12" fmla="*/ 2285176 h 2663873"/>
                  <a:gd name="connsiteX13" fmla="*/ 19700 w 8899225"/>
                  <a:gd name="connsiteY13" fmla="*/ 1558057 h 2663873"/>
                  <a:gd name="connsiteX14" fmla="*/ 16677 w 8899225"/>
                  <a:gd name="connsiteY14" fmla="*/ 475737 h 266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99225" h="2663873">
                    <a:moveTo>
                      <a:pt x="16677" y="475737"/>
                    </a:moveTo>
                    <a:cubicBezTo>
                      <a:pt x="57854" y="222283"/>
                      <a:pt x="-68071" y="101819"/>
                      <a:pt x="266762" y="37330"/>
                    </a:cubicBezTo>
                    <a:cubicBezTo>
                      <a:pt x="601595" y="-27159"/>
                      <a:pt x="1565281" y="-6883"/>
                      <a:pt x="2025676" y="88804"/>
                    </a:cubicBezTo>
                    <a:cubicBezTo>
                      <a:pt x="2486071" y="184491"/>
                      <a:pt x="2546639" y="506718"/>
                      <a:pt x="3029135" y="611451"/>
                    </a:cubicBezTo>
                    <a:cubicBezTo>
                      <a:pt x="3511631" y="716184"/>
                      <a:pt x="4594049" y="699579"/>
                      <a:pt x="4920650" y="717204"/>
                    </a:cubicBezTo>
                    <a:cubicBezTo>
                      <a:pt x="5247251" y="734829"/>
                      <a:pt x="4435889" y="731460"/>
                      <a:pt x="5008199" y="736659"/>
                    </a:cubicBezTo>
                    <a:cubicBezTo>
                      <a:pt x="5580509" y="741858"/>
                      <a:pt x="7810721" y="414095"/>
                      <a:pt x="8432330" y="699758"/>
                    </a:cubicBezTo>
                    <a:cubicBezTo>
                      <a:pt x="9053939" y="985421"/>
                      <a:pt x="8942198" y="2133909"/>
                      <a:pt x="8737854" y="2450640"/>
                    </a:cubicBezTo>
                    <a:cubicBezTo>
                      <a:pt x="8533510" y="2767371"/>
                      <a:pt x="7649695" y="2564744"/>
                      <a:pt x="7206268" y="2600144"/>
                    </a:cubicBezTo>
                    <a:cubicBezTo>
                      <a:pt x="6762841" y="2635544"/>
                      <a:pt x="6710550" y="2669670"/>
                      <a:pt x="6077292" y="2663043"/>
                    </a:cubicBezTo>
                    <a:cubicBezTo>
                      <a:pt x="5444034" y="2656416"/>
                      <a:pt x="4146855" y="2585095"/>
                      <a:pt x="3406719" y="2560383"/>
                    </a:cubicBezTo>
                    <a:cubicBezTo>
                      <a:pt x="2666583" y="2535671"/>
                      <a:pt x="2157234" y="2560636"/>
                      <a:pt x="1636474" y="2514768"/>
                    </a:cubicBezTo>
                    <a:cubicBezTo>
                      <a:pt x="1115714" y="2468900"/>
                      <a:pt x="481905" y="2431658"/>
                      <a:pt x="282157" y="2285176"/>
                    </a:cubicBezTo>
                    <a:cubicBezTo>
                      <a:pt x="82410" y="2138694"/>
                      <a:pt x="15308" y="1879085"/>
                      <a:pt x="19700" y="1558057"/>
                    </a:cubicBezTo>
                    <a:cubicBezTo>
                      <a:pt x="24092" y="1237029"/>
                      <a:pt x="-24500" y="729192"/>
                      <a:pt x="16677" y="475737"/>
                    </a:cubicBezTo>
                    <a:close/>
                  </a:path>
                </a:pathLst>
              </a:custGeom>
              <a:solidFill>
                <a:srgbClr val="FFC000">
                  <a:lumMod val="20000"/>
                  <a:lumOff val="80000"/>
                </a:srgbClr>
              </a:solidFill>
              <a:ln w="57150" cap="flat" cmpd="sng" algn="ctr">
                <a:solidFill>
                  <a:srgbClr val="FF0000"/>
                </a:solidFill>
                <a:prstDash val="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788" b="1" i="0" u="none" strike="noStrike" kern="0" cap="none" spc="0" normalizeH="0" baseline="0" noProof="0" dirty="0">
                  <a:ln>
                    <a:noFill/>
                  </a:ln>
                  <a:solidFill>
                    <a:prstClr val="black"/>
                  </a:solidFill>
                  <a:effectLst/>
                  <a:uLnTx/>
                  <a:uFillTx/>
                  <a:ea typeface="游ゴシック" panose="020B0400000000000000" pitchFamily="50" charset="-128"/>
                  <a:cs typeface="Arial" panose="020B0604020202020204" pitchFamily="34" charset="0"/>
                </a:endParaRPr>
              </a:p>
            </p:txBody>
          </p:sp>
          <p:sp>
            <p:nvSpPr>
              <p:cNvPr id="28" name="楕円 27">
                <a:extLst>
                  <a:ext uri="{FF2B5EF4-FFF2-40B4-BE49-F238E27FC236}">
                    <a16:creationId xmlns:a16="http://schemas.microsoft.com/office/drawing/2014/main" id="{449927C2-1A1B-5A3A-51FD-895AF7FA7D78}"/>
                  </a:ext>
                </a:extLst>
              </p:cNvPr>
              <p:cNvSpPr/>
              <p:nvPr/>
            </p:nvSpPr>
            <p:spPr>
              <a:xfrm>
                <a:off x="347302" y="1100636"/>
                <a:ext cx="7995515" cy="904333"/>
              </a:xfrm>
              <a:prstGeom prst="ellipse">
                <a:avLst/>
              </a:prstGeom>
              <a:solidFill>
                <a:srgbClr val="CCFF99"/>
              </a:solidFill>
              <a:ln w="254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endParaRPr>
              </a:p>
            </p:txBody>
          </p:sp>
          <p:sp>
            <p:nvSpPr>
              <p:cNvPr id="29" name="CasellaDiTesto 9">
                <a:extLst>
                  <a:ext uri="{FF2B5EF4-FFF2-40B4-BE49-F238E27FC236}">
                    <a16:creationId xmlns:a16="http://schemas.microsoft.com/office/drawing/2014/main" id="{222014B0-78B9-4D8C-4DA4-09B09055933B}"/>
                  </a:ext>
                </a:extLst>
              </p:cNvPr>
              <p:cNvSpPr txBox="1"/>
              <p:nvPr/>
            </p:nvSpPr>
            <p:spPr>
              <a:xfrm>
                <a:off x="3947895" y="980095"/>
                <a:ext cx="1736397" cy="354828"/>
              </a:xfrm>
              <a:prstGeom prst="rect">
                <a:avLst/>
              </a:prstGeom>
              <a:gradFill flip="none" rotWithShape="1">
                <a:gsLst>
                  <a:gs pos="0">
                    <a:srgbClr val="00FF00"/>
                  </a:gs>
                  <a:gs pos="50000">
                    <a:srgbClr val="99FF99"/>
                  </a:gs>
                  <a:gs pos="100000">
                    <a:srgbClr val="5B9BD5">
                      <a:tint val="23500"/>
                      <a:satMod val="160000"/>
                    </a:srgbClr>
                  </a:gs>
                </a:gsLst>
                <a:lin ang="2700000" scaled="1"/>
                <a:tileRect/>
              </a:gradFill>
              <a:ln w="38100" cap="flat" cmpd="sng" algn="ctr">
                <a:solidFill>
                  <a:srgbClr val="FF0000"/>
                </a:solidFill>
                <a:prstDash val="solid"/>
                <a:miter lim="800000"/>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35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ea typeface="游ゴシック" panose="020B0400000000000000" pitchFamily="50" charset="-128"/>
                    <a:cs typeface="Arial" panose="020B0604020202020204" pitchFamily="34" charset="0"/>
                  </a:rPr>
                  <a:t>Analysis </a:t>
                </a:r>
                <a:r>
                  <a:rPr kumimoji="0" lang="it-IT" sz="105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cs typeface="Arial" panose="020B0604020202020204" pitchFamily="34" charset="0"/>
                  </a:rPr>
                  <a:t>Layer</a:t>
                </a:r>
              </a:p>
            </p:txBody>
          </p:sp>
          <p:pic>
            <p:nvPicPr>
              <p:cNvPr id="30" name="図 29">
                <a:extLst>
                  <a:ext uri="{FF2B5EF4-FFF2-40B4-BE49-F238E27FC236}">
                    <a16:creationId xmlns:a16="http://schemas.microsoft.com/office/drawing/2014/main" id="{3BC25E39-B0DD-424D-92FE-DD413B675D8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7873441" y="3996266"/>
                <a:ext cx="982025" cy="1245749"/>
              </a:xfrm>
              <a:prstGeom prst="rect">
                <a:avLst/>
              </a:prstGeom>
              <a:solidFill>
                <a:srgbClr val="FFC000"/>
              </a:solidFill>
            </p:spPr>
          </p:pic>
          <p:sp>
            <p:nvSpPr>
              <p:cNvPr id="31" name="楕円 30">
                <a:extLst>
                  <a:ext uri="{FF2B5EF4-FFF2-40B4-BE49-F238E27FC236}">
                    <a16:creationId xmlns:a16="http://schemas.microsoft.com/office/drawing/2014/main" id="{4CD48C3D-2226-E6D8-84C3-4A32D37526BF}"/>
                  </a:ext>
                </a:extLst>
              </p:cNvPr>
              <p:cNvSpPr/>
              <p:nvPr/>
            </p:nvSpPr>
            <p:spPr>
              <a:xfrm>
                <a:off x="347302" y="2028511"/>
                <a:ext cx="9123358" cy="1503204"/>
              </a:xfrm>
              <a:prstGeom prst="ellipse">
                <a:avLst/>
              </a:prstGeom>
              <a:solidFill>
                <a:srgbClr val="5B9BD5">
                  <a:lumMod val="20000"/>
                  <a:lumOff val="80000"/>
                </a:srgbClr>
              </a:solidFill>
              <a:ln w="254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endParaRPr>
              </a:p>
            </p:txBody>
          </p:sp>
          <p:sp>
            <p:nvSpPr>
              <p:cNvPr id="32" name="楕円 31">
                <a:extLst>
                  <a:ext uri="{FF2B5EF4-FFF2-40B4-BE49-F238E27FC236}">
                    <a16:creationId xmlns:a16="http://schemas.microsoft.com/office/drawing/2014/main" id="{9D2DB3B0-195F-CA3A-FBA9-5DBBD36132B7}"/>
                  </a:ext>
                </a:extLst>
              </p:cNvPr>
              <p:cNvSpPr/>
              <p:nvPr/>
            </p:nvSpPr>
            <p:spPr>
              <a:xfrm>
                <a:off x="3059702" y="2811594"/>
                <a:ext cx="1782525" cy="465729"/>
              </a:xfrm>
              <a:prstGeom prst="ellipse">
                <a:avLst/>
              </a:prstGeom>
              <a:solidFill>
                <a:srgbClr val="FFFF00"/>
              </a:solidFill>
              <a:ln w="12700" cap="flat" cmpd="sng" algn="ctr">
                <a:solidFill>
                  <a:srgbClr val="0000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000FF"/>
                    </a:solidFill>
                    <a:effectLst/>
                    <a:uLnTx/>
                    <a:uFillTx/>
                    <a:ea typeface="游ゴシック" panose="020B0400000000000000" pitchFamily="50" charset="-128"/>
                    <a:cs typeface="Arial" panose="020B0604020202020204" pitchFamily="34" charset="0"/>
                  </a:rPr>
                  <a:t>gateway</a:t>
                </a:r>
                <a:endParaRPr kumimoji="0" lang="ja-JP" altLang="en-US" sz="1200" b="1" i="0" u="none" strike="noStrike" kern="0" cap="none" spc="0" normalizeH="0" baseline="0" noProof="0" dirty="0">
                  <a:ln>
                    <a:noFill/>
                  </a:ln>
                  <a:solidFill>
                    <a:srgbClr val="0000FF"/>
                  </a:solidFill>
                  <a:effectLst/>
                  <a:uLnTx/>
                  <a:uFillTx/>
                  <a:ea typeface="游ゴシック" panose="020B0400000000000000" pitchFamily="50" charset="-128"/>
                  <a:cs typeface="Arial" panose="020B0604020202020204" pitchFamily="34" charset="0"/>
                </a:endParaRPr>
              </a:p>
            </p:txBody>
          </p:sp>
          <p:cxnSp>
            <p:nvCxnSpPr>
              <p:cNvPr id="33" name="直線矢印コネクタ 32">
                <a:extLst>
                  <a:ext uri="{FF2B5EF4-FFF2-40B4-BE49-F238E27FC236}">
                    <a16:creationId xmlns:a16="http://schemas.microsoft.com/office/drawing/2014/main" id="{1C0BB821-05F2-546A-6357-9CE4D4987BB7}"/>
                  </a:ext>
                </a:extLst>
              </p:cNvPr>
              <p:cNvCxnSpPr>
                <a:cxnSpLocks/>
              </p:cNvCxnSpPr>
              <p:nvPr/>
            </p:nvCxnSpPr>
            <p:spPr>
              <a:xfrm flipV="1">
                <a:off x="4439255" y="1717424"/>
                <a:ext cx="1028754" cy="1083090"/>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34" name="直線矢印コネクタ 33">
                <a:extLst>
                  <a:ext uri="{FF2B5EF4-FFF2-40B4-BE49-F238E27FC236}">
                    <a16:creationId xmlns:a16="http://schemas.microsoft.com/office/drawing/2014/main" id="{C401B7F8-C622-3CF1-55DD-F661E83087FC}"/>
                  </a:ext>
                </a:extLst>
              </p:cNvPr>
              <p:cNvCxnSpPr>
                <a:cxnSpLocks/>
              </p:cNvCxnSpPr>
              <p:nvPr/>
            </p:nvCxnSpPr>
            <p:spPr>
              <a:xfrm flipV="1">
                <a:off x="4591154" y="1808595"/>
                <a:ext cx="1009968" cy="1026423"/>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35" name="直線矢印コネクタ 34">
                <a:extLst>
                  <a:ext uri="{FF2B5EF4-FFF2-40B4-BE49-F238E27FC236}">
                    <a16:creationId xmlns:a16="http://schemas.microsoft.com/office/drawing/2014/main" id="{CD42AF99-9B40-B385-1101-F97940307C2C}"/>
                  </a:ext>
                </a:extLst>
              </p:cNvPr>
              <p:cNvCxnSpPr/>
              <p:nvPr/>
            </p:nvCxnSpPr>
            <p:spPr>
              <a:xfrm>
                <a:off x="6666281" y="1822107"/>
                <a:ext cx="855847" cy="835774"/>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36" name="直線矢印コネクタ 35">
                <a:extLst>
                  <a:ext uri="{FF2B5EF4-FFF2-40B4-BE49-F238E27FC236}">
                    <a16:creationId xmlns:a16="http://schemas.microsoft.com/office/drawing/2014/main" id="{BD7DF9F0-4A98-4C0C-089E-BB57E240ADA7}"/>
                  </a:ext>
                </a:extLst>
              </p:cNvPr>
              <p:cNvCxnSpPr>
                <a:cxnSpLocks/>
              </p:cNvCxnSpPr>
              <p:nvPr/>
            </p:nvCxnSpPr>
            <p:spPr>
              <a:xfrm>
                <a:off x="6487546" y="1893447"/>
                <a:ext cx="976559" cy="820667"/>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37" name="直線矢印コネクタ 36">
                <a:extLst>
                  <a:ext uri="{FF2B5EF4-FFF2-40B4-BE49-F238E27FC236}">
                    <a16:creationId xmlns:a16="http://schemas.microsoft.com/office/drawing/2014/main" id="{898DED3A-99E0-5738-8FA7-96C317A48F3D}"/>
                  </a:ext>
                </a:extLst>
              </p:cNvPr>
              <p:cNvCxnSpPr>
                <a:cxnSpLocks/>
              </p:cNvCxnSpPr>
              <p:nvPr/>
            </p:nvCxnSpPr>
            <p:spPr>
              <a:xfrm>
                <a:off x="4867925" y="3047034"/>
                <a:ext cx="300960" cy="79523"/>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38" name="直線矢印コネクタ 37">
                <a:extLst>
                  <a:ext uri="{FF2B5EF4-FFF2-40B4-BE49-F238E27FC236}">
                    <a16:creationId xmlns:a16="http://schemas.microsoft.com/office/drawing/2014/main" id="{7F94525B-BA7A-0736-9C9B-19FE018217FA}"/>
                  </a:ext>
                </a:extLst>
              </p:cNvPr>
              <p:cNvCxnSpPr>
                <a:cxnSpLocks/>
              </p:cNvCxnSpPr>
              <p:nvPr/>
            </p:nvCxnSpPr>
            <p:spPr>
              <a:xfrm>
                <a:off x="4796902" y="3140536"/>
                <a:ext cx="265209" cy="105369"/>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39" name="直線矢印コネクタ 38">
                <a:extLst>
                  <a:ext uri="{FF2B5EF4-FFF2-40B4-BE49-F238E27FC236}">
                    <a16:creationId xmlns:a16="http://schemas.microsoft.com/office/drawing/2014/main" id="{C0E34F2F-62E1-B0B3-6832-14CDB1DAB798}"/>
                  </a:ext>
                </a:extLst>
              </p:cNvPr>
              <p:cNvCxnSpPr>
                <a:cxnSpLocks/>
              </p:cNvCxnSpPr>
              <p:nvPr/>
            </p:nvCxnSpPr>
            <p:spPr>
              <a:xfrm>
                <a:off x="4141918" y="1482779"/>
                <a:ext cx="1196819" cy="0"/>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40" name="直線矢印コネクタ 39">
                <a:extLst>
                  <a:ext uri="{FF2B5EF4-FFF2-40B4-BE49-F238E27FC236}">
                    <a16:creationId xmlns:a16="http://schemas.microsoft.com/office/drawing/2014/main" id="{0EE8A59F-8CB2-DD3D-6904-CC16215B2632}"/>
                  </a:ext>
                </a:extLst>
              </p:cNvPr>
              <p:cNvCxnSpPr>
                <a:cxnSpLocks/>
              </p:cNvCxnSpPr>
              <p:nvPr/>
            </p:nvCxnSpPr>
            <p:spPr>
              <a:xfrm>
                <a:off x="4201256" y="1576664"/>
                <a:ext cx="1137481" cy="0"/>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41" name="直線矢印コネクタ 40">
                <a:extLst>
                  <a:ext uri="{FF2B5EF4-FFF2-40B4-BE49-F238E27FC236}">
                    <a16:creationId xmlns:a16="http://schemas.microsoft.com/office/drawing/2014/main" id="{68BCFDBF-F39F-1FC2-7C0B-FD37572CE808}"/>
                  </a:ext>
                </a:extLst>
              </p:cNvPr>
              <p:cNvCxnSpPr>
                <a:cxnSpLocks/>
              </p:cNvCxnSpPr>
              <p:nvPr/>
            </p:nvCxnSpPr>
            <p:spPr>
              <a:xfrm flipH="1">
                <a:off x="2041504" y="4047420"/>
                <a:ext cx="265507" cy="232801"/>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42" name="直線矢印コネクタ 41">
                <a:extLst>
                  <a:ext uri="{FF2B5EF4-FFF2-40B4-BE49-F238E27FC236}">
                    <a16:creationId xmlns:a16="http://schemas.microsoft.com/office/drawing/2014/main" id="{EB405D45-61FB-C90E-71A8-D83F79DF0E6E}"/>
                  </a:ext>
                </a:extLst>
              </p:cNvPr>
              <p:cNvCxnSpPr>
                <a:cxnSpLocks/>
              </p:cNvCxnSpPr>
              <p:nvPr/>
            </p:nvCxnSpPr>
            <p:spPr>
              <a:xfrm flipH="1" flipV="1">
                <a:off x="3209035" y="3996823"/>
                <a:ext cx="161816" cy="512809"/>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43" name="直線矢印コネクタ 42">
                <a:extLst>
                  <a:ext uri="{FF2B5EF4-FFF2-40B4-BE49-F238E27FC236}">
                    <a16:creationId xmlns:a16="http://schemas.microsoft.com/office/drawing/2014/main" id="{129F2469-AB58-37EF-1861-EC8FF3C6637E}"/>
                  </a:ext>
                </a:extLst>
              </p:cNvPr>
              <p:cNvCxnSpPr>
                <a:cxnSpLocks/>
              </p:cNvCxnSpPr>
              <p:nvPr/>
            </p:nvCxnSpPr>
            <p:spPr>
              <a:xfrm>
                <a:off x="3575193" y="4049824"/>
                <a:ext cx="497358" cy="588350"/>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44" name="直線矢印コネクタ 43">
                <a:extLst>
                  <a:ext uri="{FF2B5EF4-FFF2-40B4-BE49-F238E27FC236}">
                    <a16:creationId xmlns:a16="http://schemas.microsoft.com/office/drawing/2014/main" id="{7B43C724-F9A4-9B87-2E53-B921B229413C}"/>
                  </a:ext>
                </a:extLst>
              </p:cNvPr>
              <p:cNvCxnSpPr/>
              <p:nvPr/>
            </p:nvCxnSpPr>
            <p:spPr>
              <a:xfrm flipV="1">
                <a:off x="3192736" y="3224919"/>
                <a:ext cx="466838" cy="378318"/>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45" name="直線矢印コネクタ 44">
                <a:extLst>
                  <a:ext uri="{FF2B5EF4-FFF2-40B4-BE49-F238E27FC236}">
                    <a16:creationId xmlns:a16="http://schemas.microsoft.com/office/drawing/2014/main" id="{8DE9F551-155C-7FEC-6AEC-3BF0030AC0D5}"/>
                  </a:ext>
                </a:extLst>
              </p:cNvPr>
              <p:cNvCxnSpPr>
                <a:cxnSpLocks/>
              </p:cNvCxnSpPr>
              <p:nvPr/>
            </p:nvCxnSpPr>
            <p:spPr>
              <a:xfrm>
                <a:off x="5027834" y="4193446"/>
                <a:ext cx="88892" cy="347835"/>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46" name="直線矢印コネクタ 45">
                <a:extLst>
                  <a:ext uri="{FF2B5EF4-FFF2-40B4-BE49-F238E27FC236}">
                    <a16:creationId xmlns:a16="http://schemas.microsoft.com/office/drawing/2014/main" id="{AC81A4E9-84D2-5DAE-693E-D7C2F4A39318}"/>
                  </a:ext>
                </a:extLst>
              </p:cNvPr>
              <p:cNvCxnSpPr>
                <a:cxnSpLocks/>
              </p:cNvCxnSpPr>
              <p:nvPr/>
            </p:nvCxnSpPr>
            <p:spPr>
              <a:xfrm>
                <a:off x="6449802" y="3443725"/>
                <a:ext cx="563671" cy="337346"/>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47" name="直線矢印コネクタ 46">
                <a:extLst>
                  <a:ext uri="{FF2B5EF4-FFF2-40B4-BE49-F238E27FC236}">
                    <a16:creationId xmlns:a16="http://schemas.microsoft.com/office/drawing/2014/main" id="{DD555994-DCC0-17F3-67A8-4D4C8BA68BF3}"/>
                  </a:ext>
                </a:extLst>
              </p:cNvPr>
              <p:cNvCxnSpPr/>
              <p:nvPr/>
            </p:nvCxnSpPr>
            <p:spPr>
              <a:xfrm flipH="1">
                <a:off x="3390675" y="3288405"/>
                <a:ext cx="429634" cy="348169"/>
              </a:xfrm>
              <a:prstGeom prst="straightConnector1">
                <a:avLst/>
              </a:prstGeom>
              <a:noFill/>
              <a:ln w="25400" cap="flat" cmpd="sng" algn="ctr">
                <a:solidFill>
                  <a:srgbClr val="0000FF"/>
                </a:solidFill>
                <a:prstDash val="solid"/>
                <a:miter lim="800000"/>
                <a:headEnd w="med" len="lg"/>
                <a:tailEnd type="arrow" w="med" len="lg"/>
              </a:ln>
              <a:effectLst/>
            </p:spPr>
          </p:cxnSp>
          <p:sp>
            <p:nvSpPr>
              <p:cNvPr id="48" name="楕円 47">
                <a:extLst>
                  <a:ext uri="{FF2B5EF4-FFF2-40B4-BE49-F238E27FC236}">
                    <a16:creationId xmlns:a16="http://schemas.microsoft.com/office/drawing/2014/main" id="{C34F3E04-FF21-4CC2-EA5D-C5B05187514B}"/>
                  </a:ext>
                </a:extLst>
              </p:cNvPr>
              <p:cNvSpPr/>
              <p:nvPr/>
            </p:nvSpPr>
            <p:spPr>
              <a:xfrm>
                <a:off x="1611728" y="3520815"/>
                <a:ext cx="2603407" cy="579023"/>
              </a:xfrm>
              <a:prstGeom prst="ellipse">
                <a:avLst/>
              </a:prstGeom>
              <a:solidFill>
                <a:srgbClr val="FFFF00"/>
              </a:solidFill>
              <a:ln w="12700" cap="flat" cmpd="sng" algn="ctr">
                <a:solidFill>
                  <a:srgbClr val="0000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0000FF"/>
                    </a:solidFill>
                    <a:effectLst/>
                    <a:uLnTx/>
                    <a:uFillTx/>
                    <a:ea typeface="游ゴシック" panose="020B0400000000000000" pitchFamily="50" charset="-128"/>
                    <a:cs typeface="Arial" panose="020B0604020202020204" pitchFamily="34" charset="0"/>
                  </a:rPr>
                  <a:t>BAN Coordinator</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FF0000"/>
                    </a:solidFill>
                    <a:effectLst/>
                    <a:uLnTx/>
                    <a:uFillTx/>
                    <a:ea typeface="游ゴシック" panose="020B0400000000000000" pitchFamily="50" charset="-128"/>
                    <a:cs typeface="Arial" panose="020B0604020202020204" pitchFamily="34" charset="0"/>
                  </a:rPr>
                  <a:t>Embedded Processor for Deep Learning</a:t>
                </a:r>
                <a:endParaRPr kumimoji="0" lang="ja-JP" altLang="en-US" sz="1050" b="1" i="0" u="none" strike="noStrike" kern="0" cap="none" spc="0" normalizeH="0" baseline="0" noProof="0" dirty="0">
                  <a:ln>
                    <a:noFill/>
                  </a:ln>
                  <a:solidFill>
                    <a:srgbClr val="0000FF"/>
                  </a:solidFill>
                  <a:effectLst/>
                  <a:uLnTx/>
                  <a:uFillTx/>
                  <a:ea typeface="游ゴシック" panose="020B0400000000000000" pitchFamily="50" charset="-128"/>
                  <a:cs typeface="Arial" panose="020B0604020202020204" pitchFamily="34" charset="0"/>
                </a:endParaRPr>
              </a:p>
            </p:txBody>
          </p:sp>
          <p:cxnSp>
            <p:nvCxnSpPr>
              <p:cNvPr id="49" name="直線矢印コネクタ 48">
                <a:extLst>
                  <a:ext uri="{FF2B5EF4-FFF2-40B4-BE49-F238E27FC236}">
                    <a16:creationId xmlns:a16="http://schemas.microsoft.com/office/drawing/2014/main" id="{C96DBC6F-1511-B8F8-F685-10F802A8BAE7}"/>
                  </a:ext>
                </a:extLst>
              </p:cNvPr>
              <p:cNvCxnSpPr>
                <a:cxnSpLocks/>
              </p:cNvCxnSpPr>
              <p:nvPr/>
            </p:nvCxnSpPr>
            <p:spPr>
              <a:xfrm flipH="1" flipV="1">
                <a:off x="3201390" y="1984440"/>
                <a:ext cx="381687" cy="891636"/>
              </a:xfrm>
              <a:prstGeom prst="straightConnector1">
                <a:avLst/>
              </a:prstGeom>
              <a:noFill/>
              <a:ln w="25400" cap="flat" cmpd="sng" algn="ctr">
                <a:solidFill>
                  <a:srgbClr val="70AD47">
                    <a:lumMod val="75000"/>
                  </a:srgbClr>
                </a:solidFill>
                <a:prstDash val="solid"/>
                <a:miter lim="800000"/>
                <a:headEnd w="med" len="lg"/>
                <a:tailEnd type="arrow" w="med" len="lg"/>
              </a:ln>
              <a:effectLst/>
            </p:spPr>
          </p:cxnSp>
          <p:cxnSp>
            <p:nvCxnSpPr>
              <p:cNvPr id="50" name="直線矢印コネクタ 49">
                <a:extLst>
                  <a:ext uri="{FF2B5EF4-FFF2-40B4-BE49-F238E27FC236}">
                    <a16:creationId xmlns:a16="http://schemas.microsoft.com/office/drawing/2014/main" id="{19AEAA98-9ADB-EFFF-89E7-5696159E7C89}"/>
                  </a:ext>
                </a:extLst>
              </p:cNvPr>
              <p:cNvCxnSpPr>
                <a:cxnSpLocks/>
              </p:cNvCxnSpPr>
              <p:nvPr/>
            </p:nvCxnSpPr>
            <p:spPr>
              <a:xfrm>
                <a:off x="3401503" y="1991115"/>
                <a:ext cx="375798" cy="877879"/>
              </a:xfrm>
              <a:prstGeom prst="straightConnector1">
                <a:avLst/>
              </a:prstGeom>
              <a:noFill/>
              <a:ln w="25400" cap="flat" cmpd="sng" algn="ctr">
                <a:solidFill>
                  <a:srgbClr val="70AD47">
                    <a:lumMod val="75000"/>
                  </a:srgbClr>
                </a:solidFill>
                <a:prstDash val="solid"/>
                <a:miter lim="800000"/>
                <a:headEnd w="med" len="lg"/>
                <a:tailEnd type="arrow" w="med" len="lg"/>
              </a:ln>
              <a:effectLst/>
            </p:spPr>
          </p:cxnSp>
          <p:sp>
            <p:nvSpPr>
              <p:cNvPr id="51" name="フリーフォーム 54">
                <a:extLst>
                  <a:ext uri="{FF2B5EF4-FFF2-40B4-BE49-F238E27FC236}">
                    <a16:creationId xmlns:a16="http://schemas.microsoft.com/office/drawing/2014/main" id="{07187344-8E28-0E79-25C6-55829B45474C}"/>
                  </a:ext>
                </a:extLst>
              </p:cNvPr>
              <p:cNvSpPr/>
              <p:nvPr/>
            </p:nvSpPr>
            <p:spPr>
              <a:xfrm>
                <a:off x="4568627" y="3244894"/>
                <a:ext cx="2738372" cy="422068"/>
              </a:xfrm>
              <a:custGeom>
                <a:avLst/>
                <a:gdLst>
                  <a:gd name="connsiteX0" fmla="*/ 2914650 w 2914650"/>
                  <a:gd name="connsiteY0" fmla="*/ 876300 h 1080041"/>
                  <a:gd name="connsiteX1" fmla="*/ 628650 w 2914650"/>
                  <a:gd name="connsiteY1" fmla="*/ 1019175 h 1080041"/>
                  <a:gd name="connsiteX2" fmla="*/ 0 w 2914650"/>
                  <a:gd name="connsiteY2" fmla="*/ 0 h 1080041"/>
                  <a:gd name="connsiteX0" fmla="*/ 3128180 w 3128180"/>
                  <a:gd name="connsiteY0" fmla="*/ 244300 h 1037377"/>
                  <a:gd name="connsiteX1" fmla="*/ 628650 w 3128180"/>
                  <a:gd name="connsiteY1" fmla="*/ 1019175 h 1037377"/>
                  <a:gd name="connsiteX2" fmla="*/ 0 w 3128180"/>
                  <a:gd name="connsiteY2" fmla="*/ 0 h 1037377"/>
                  <a:gd name="connsiteX0" fmla="*/ 3128180 w 3128180"/>
                  <a:gd name="connsiteY0" fmla="*/ 244300 h 584023"/>
                  <a:gd name="connsiteX1" fmla="*/ 1249826 w 3128180"/>
                  <a:gd name="connsiteY1" fmla="*/ 545175 h 584023"/>
                  <a:gd name="connsiteX2" fmla="*/ 0 w 3128180"/>
                  <a:gd name="connsiteY2" fmla="*/ 0 h 584023"/>
                  <a:gd name="connsiteX0" fmla="*/ 3128180 w 3128180"/>
                  <a:gd name="connsiteY0" fmla="*/ 244300 h 546924"/>
                  <a:gd name="connsiteX1" fmla="*/ 1249826 w 3128180"/>
                  <a:gd name="connsiteY1" fmla="*/ 545175 h 546924"/>
                  <a:gd name="connsiteX2" fmla="*/ 0 w 3128180"/>
                  <a:gd name="connsiteY2" fmla="*/ 0 h 546924"/>
                  <a:gd name="connsiteX0" fmla="*/ 3128180 w 3128180"/>
                  <a:gd name="connsiteY0" fmla="*/ 244300 h 552701"/>
                  <a:gd name="connsiteX1" fmla="*/ 1249826 w 3128180"/>
                  <a:gd name="connsiteY1" fmla="*/ 545175 h 552701"/>
                  <a:gd name="connsiteX2" fmla="*/ 0 w 3128180"/>
                  <a:gd name="connsiteY2" fmla="*/ 0 h 552701"/>
                  <a:gd name="connsiteX0" fmla="*/ 3128180 w 3128258"/>
                  <a:gd name="connsiteY0" fmla="*/ 244300 h 555550"/>
                  <a:gd name="connsiteX1" fmla="*/ 1249826 w 3128258"/>
                  <a:gd name="connsiteY1" fmla="*/ 545175 h 555550"/>
                  <a:gd name="connsiteX2" fmla="*/ 0 w 3128258"/>
                  <a:gd name="connsiteY2" fmla="*/ 0 h 555550"/>
                  <a:gd name="connsiteX0" fmla="*/ 3108768 w 3108850"/>
                  <a:gd name="connsiteY0" fmla="*/ 119563 h 547564"/>
                  <a:gd name="connsiteX1" fmla="*/ 1249826 w 3108850"/>
                  <a:gd name="connsiteY1" fmla="*/ 545175 h 547564"/>
                  <a:gd name="connsiteX2" fmla="*/ 0 w 3108850"/>
                  <a:gd name="connsiteY2" fmla="*/ 0 h 547564"/>
                  <a:gd name="connsiteX0" fmla="*/ 3108768 w 3108886"/>
                  <a:gd name="connsiteY0" fmla="*/ 119563 h 539404"/>
                  <a:gd name="connsiteX1" fmla="*/ 1667179 w 3108886"/>
                  <a:gd name="connsiteY1" fmla="*/ 536859 h 539404"/>
                  <a:gd name="connsiteX2" fmla="*/ 0 w 3108886"/>
                  <a:gd name="connsiteY2" fmla="*/ 0 h 539404"/>
                  <a:gd name="connsiteX0" fmla="*/ 3108768 w 3108897"/>
                  <a:gd name="connsiteY0" fmla="*/ 119563 h 536959"/>
                  <a:gd name="connsiteX1" fmla="*/ 1667179 w 3108897"/>
                  <a:gd name="connsiteY1" fmla="*/ 536859 h 536959"/>
                  <a:gd name="connsiteX2" fmla="*/ 0 w 3108897"/>
                  <a:gd name="connsiteY2" fmla="*/ 0 h 536959"/>
                  <a:gd name="connsiteX0" fmla="*/ 3108768 w 3108768"/>
                  <a:gd name="connsiteY0" fmla="*/ 119563 h 536983"/>
                  <a:gd name="connsiteX1" fmla="*/ 1667179 w 3108768"/>
                  <a:gd name="connsiteY1" fmla="*/ 536859 h 536983"/>
                  <a:gd name="connsiteX2" fmla="*/ 0 w 3108768"/>
                  <a:gd name="connsiteY2" fmla="*/ 0 h 536983"/>
                </a:gdLst>
                <a:ahLst/>
                <a:cxnLst>
                  <a:cxn ang="0">
                    <a:pos x="connsiteX0" y="connsiteY0"/>
                  </a:cxn>
                  <a:cxn ang="0">
                    <a:pos x="connsiteX1" y="connsiteY1"/>
                  </a:cxn>
                  <a:cxn ang="0">
                    <a:pos x="connsiteX2" y="connsiteY2"/>
                  </a:cxn>
                </a:cxnLst>
                <a:rect l="l" t="t" r="r" b="b"/>
                <a:pathLst>
                  <a:path w="3108768" h="536983">
                    <a:moveTo>
                      <a:pt x="3108768" y="119563"/>
                    </a:moveTo>
                    <a:cubicBezTo>
                      <a:pt x="3014244" y="480236"/>
                      <a:pt x="2262954" y="540154"/>
                      <a:pt x="1667179" y="536859"/>
                    </a:cubicBezTo>
                    <a:cubicBezTo>
                      <a:pt x="1071404" y="533564"/>
                      <a:pt x="71437" y="436562"/>
                      <a:pt x="0" y="0"/>
                    </a:cubicBezTo>
                  </a:path>
                </a:pathLst>
              </a:custGeom>
              <a:noFill/>
              <a:ln w="25400" cap="flat" cmpd="sng" algn="ctr">
                <a:solidFill>
                  <a:srgbClr val="70AD47">
                    <a:lumMod val="75000"/>
                  </a:srgbClr>
                </a:solidFill>
                <a:prstDash val="solid"/>
                <a:miter lim="800000"/>
                <a:headEnd type="none"/>
                <a:tailEnd type="arrow"/>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52" name="フリーフォーム 54">
                <a:extLst>
                  <a:ext uri="{FF2B5EF4-FFF2-40B4-BE49-F238E27FC236}">
                    <a16:creationId xmlns:a16="http://schemas.microsoft.com/office/drawing/2014/main" id="{D2179D1E-616C-3A59-5678-8DC92D60BA65}"/>
                  </a:ext>
                </a:extLst>
              </p:cNvPr>
              <p:cNvSpPr/>
              <p:nvPr/>
            </p:nvSpPr>
            <p:spPr>
              <a:xfrm flipH="1">
                <a:off x="4394324" y="3342416"/>
                <a:ext cx="3076665" cy="425348"/>
              </a:xfrm>
              <a:custGeom>
                <a:avLst/>
                <a:gdLst>
                  <a:gd name="connsiteX0" fmla="*/ 2914650 w 2914650"/>
                  <a:gd name="connsiteY0" fmla="*/ 876300 h 1080041"/>
                  <a:gd name="connsiteX1" fmla="*/ 628650 w 2914650"/>
                  <a:gd name="connsiteY1" fmla="*/ 1019175 h 1080041"/>
                  <a:gd name="connsiteX2" fmla="*/ 0 w 2914650"/>
                  <a:gd name="connsiteY2" fmla="*/ 0 h 1080041"/>
                  <a:gd name="connsiteX0" fmla="*/ 3128180 w 3128180"/>
                  <a:gd name="connsiteY0" fmla="*/ 244300 h 1037377"/>
                  <a:gd name="connsiteX1" fmla="*/ 628650 w 3128180"/>
                  <a:gd name="connsiteY1" fmla="*/ 1019175 h 1037377"/>
                  <a:gd name="connsiteX2" fmla="*/ 0 w 3128180"/>
                  <a:gd name="connsiteY2" fmla="*/ 0 h 1037377"/>
                  <a:gd name="connsiteX0" fmla="*/ 3128180 w 3128180"/>
                  <a:gd name="connsiteY0" fmla="*/ 244300 h 584023"/>
                  <a:gd name="connsiteX1" fmla="*/ 1249826 w 3128180"/>
                  <a:gd name="connsiteY1" fmla="*/ 545175 h 584023"/>
                  <a:gd name="connsiteX2" fmla="*/ 0 w 3128180"/>
                  <a:gd name="connsiteY2" fmla="*/ 0 h 584023"/>
                  <a:gd name="connsiteX0" fmla="*/ 3128180 w 3128180"/>
                  <a:gd name="connsiteY0" fmla="*/ 244300 h 546924"/>
                  <a:gd name="connsiteX1" fmla="*/ 1249826 w 3128180"/>
                  <a:gd name="connsiteY1" fmla="*/ 545175 h 546924"/>
                  <a:gd name="connsiteX2" fmla="*/ 0 w 3128180"/>
                  <a:gd name="connsiteY2" fmla="*/ 0 h 546924"/>
                  <a:gd name="connsiteX0" fmla="*/ 3128180 w 3128180"/>
                  <a:gd name="connsiteY0" fmla="*/ 244300 h 552701"/>
                  <a:gd name="connsiteX1" fmla="*/ 1249826 w 3128180"/>
                  <a:gd name="connsiteY1" fmla="*/ 545175 h 552701"/>
                  <a:gd name="connsiteX2" fmla="*/ 0 w 3128180"/>
                  <a:gd name="connsiteY2" fmla="*/ 0 h 552701"/>
                  <a:gd name="connsiteX0" fmla="*/ 3128180 w 3128258"/>
                  <a:gd name="connsiteY0" fmla="*/ 244300 h 555550"/>
                  <a:gd name="connsiteX1" fmla="*/ 1249826 w 3128258"/>
                  <a:gd name="connsiteY1" fmla="*/ 545175 h 555550"/>
                  <a:gd name="connsiteX2" fmla="*/ 0 w 3128258"/>
                  <a:gd name="connsiteY2" fmla="*/ 0 h 555550"/>
                  <a:gd name="connsiteX0" fmla="*/ 3108768 w 3108850"/>
                  <a:gd name="connsiteY0" fmla="*/ 119563 h 547564"/>
                  <a:gd name="connsiteX1" fmla="*/ 1249826 w 3108850"/>
                  <a:gd name="connsiteY1" fmla="*/ 545175 h 547564"/>
                  <a:gd name="connsiteX2" fmla="*/ 0 w 3108850"/>
                  <a:gd name="connsiteY2" fmla="*/ 0 h 547564"/>
                  <a:gd name="connsiteX0" fmla="*/ 3108768 w 3108886"/>
                  <a:gd name="connsiteY0" fmla="*/ 119563 h 539404"/>
                  <a:gd name="connsiteX1" fmla="*/ 1667179 w 3108886"/>
                  <a:gd name="connsiteY1" fmla="*/ 536859 h 539404"/>
                  <a:gd name="connsiteX2" fmla="*/ 0 w 3108886"/>
                  <a:gd name="connsiteY2" fmla="*/ 0 h 539404"/>
                  <a:gd name="connsiteX0" fmla="*/ 3108768 w 3108897"/>
                  <a:gd name="connsiteY0" fmla="*/ 119563 h 536959"/>
                  <a:gd name="connsiteX1" fmla="*/ 1667179 w 3108897"/>
                  <a:gd name="connsiteY1" fmla="*/ 536859 h 536959"/>
                  <a:gd name="connsiteX2" fmla="*/ 0 w 3108897"/>
                  <a:gd name="connsiteY2" fmla="*/ 0 h 536959"/>
                  <a:gd name="connsiteX0" fmla="*/ 3108768 w 3108768"/>
                  <a:gd name="connsiteY0" fmla="*/ 119563 h 536983"/>
                  <a:gd name="connsiteX1" fmla="*/ 1667179 w 3108768"/>
                  <a:gd name="connsiteY1" fmla="*/ 536859 h 536983"/>
                  <a:gd name="connsiteX2" fmla="*/ 0 w 3108768"/>
                  <a:gd name="connsiteY2" fmla="*/ 0 h 536983"/>
                  <a:gd name="connsiteX0" fmla="*/ 3763000 w 3763000"/>
                  <a:gd name="connsiteY0" fmla="*/ 0 h 425605"/>
                  <a:gd name="connsiteX1" fmla="*/ 2321411 w 3763000"/>
                  <a:gd name="connsiteY1" fmla="*/ 417296 h 425605"/>
                  <a:gd name="connsiteX2" fmla="*/ 0 w 3763000"/>
                  <a:gd name="connsiteY2" fmla="*/ 53396 h 425605"/>
                  <a:gd name="connsiteX0" fmla="*/ 3763000 w 3763000"/>
                  <a:gd name="connsiteY0" fmla="*/ 0 h 484194"/>
                  <a:gd name="connsiteX1" fmla="*/ 1667179 w 3763000"/>
                  <a:gd name="connsiteY1" fmla="*/ 482156 h 484194"/>
                  <a:gd name="connsiteX2" fmla="*/ 0 w 3763000"/>
                  <a:gd name="connsiteY2" fmla="*/ 53396 h 484194"/>
                  <a:gd name="connsiteX0" fmla="*/ 3763000 w 3763000"/>
                  <a:gd name="connsiteY0" fmla="*/ 0 h 470512"/>
                  <a:gd name="connsiteX1" fmla="*/ 1798026 w 3763000"/>
                  <a:gd name="connsiteY1" fmla="*/ 467743 h 470512"/>
                  <a:gd name="connsiteX2" fmla="*/ 0 w 3763000"/>
                  <a:gd name="connsiteY2" fmla="*/ 53396 h 470512"/>
                  <a:gd name="connsiteX0" fmla="*/ 3622088 w 3622088"/>
                  <a:gd name="connsiteY0" fmla="*/ 0 h 469122"/>
                  <a:gd name="connsiteX1" fmla="*/ 1657114 w 3622088"/>
                  <a:gd name="connsiteY1" fmla="*/ 467743 h 469122"/>
                  <a:gd name="connsiteX2" fmla="*/ 0 w 3622088"/>
                  <a:gd name="connsiteY2" fmla="*/ 38983 h 469122"/>
                  <a:gd name="connsiteX0" fmla="*/ 3622088 w 3622088"/>
                  <a:gd name="connsiteY0" fmla="*/ 0 h 468975"/>
                  <a:gd name="connsiteX1" fmla="*/ 1657114 w 3622088"/>
                  <a:gd name="connsiteY1" fmla="*/ 467743 h 468975"/>
                  <a:gd name="connsiteX2" fmla="*/ 0 w 3622088"/>
                  <a:gd name="connsiteY2" fmla="*/ 38983 h 468975"/>
                </a:gdLst>
                <a:ahLst/>
                <a:cxnLst>
                  <a:cxn ang="0">
                    <a:pos x="connsiteX0" y="connsiteY0"/>
                  </a:cxn>
                  <a:cxn ang="0">
                    <a:pos x="connsiteX1" y="connsiteY1"/>
                  </a:cxn>
                  <a:cxn ang="0">
                    <a:pos x="connsiteX2" y="connsiteY2"/>
                  </a:cxn>
                </a:cxnLst>
                <a:rect l="l" t="t" r="r" b="b"/>
                <a:pathLst>
                  <a:path w="3622088" h="468975">
                    <a:moveTo>
                      <a:pt x="3622088" y="0"/>
                    </a:moveTo>
                    <a:cubicBezTo>
                      <a:pt x="3527564" y="360673"/>
                      <a:pt x="2230600" y="482866"/>
                      <a:pt x="1657114" y="467743"/>
                    </a:cubicBezTo>
                    <a:cubicBezTo>
                      <a:pt x="1083628" y="452620"/>
                      <a:pt x="71437" y="475545"/>
                      <a:pt x="0" y="38983"/>
                    </a:cubicBezTo>
                  </a:path>
                </a:pathLst>
              </a:custGeom>
              <a:noFill/>
              <a:ln w="25400" cap="flat" cmpd="sng" algn="ctr">
                <a:solidFill>
                  <a:srgbClr val="70AD47">
                    <a:lumMod val="75000"/>
                  </a:srgbClr>
                </a:solidFill>
                <a:prstDash val="solid"/>
                <a:miter lim="800000"/>
                <a:headEnd type="none"/>
                <a:tailEnd type="arrow"/>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cxnSp>
            <p:nvCxnSpPr>
              <p:cNvPr id="53" name="直線矢印コネクタ 52">
                <a:extLst>
                  <a:ext uri="{FF2B5EF4-FFF2-40B4-BE49-F238E27FC236}">
                    <a16:creationId xmlns:a16="http://schemas.microsoft.com/office/drawing/2014/main" id="{90393D08-3E16-BB91-A030-D11AAC1EA84B}"/>
                  </a:ext>
                </a:extLst>
              </p:cNvPr>
              <p:cNvCxnSpPr>
                <a:cxnSpLocks/>
              </p:cNvCxnSpPr>
              <p:nvPr/>
            </p:nvCxnSpPr>
            <p:spPr>
              <a:xfrm flipV="1">
                <a:off x="2595375" y="4052247"/>
                <a:ext cx="101203" cy="337389"/>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54" name="直線矢印コネクタ 53">
                <a:extLst>
                  <a:ext uri="{FF2B5EF4-FFF2-40B4-BE49-F238E27FC236}">
                    <a16:creationId xmlns:a16="http://schemas.microsoft.com/office/drawing/2014/main" id="{063C20CB-478F-A3FF-DF54-2B2EA9D9D457}"/>
                  </a:ext>
                </a:extLst>
              </p:cNvPr>
              <p:cNvCxnSpPr>
                <a:cxnSpLocks/>
              </p:cNvCxnSpPr>
              <p:nvPr/>
            </p:nvCxnSpPr>
            <p:spPr>
              <a:xfrm flipH="1">
                <a:off x="2686410" y="4106932"/>
                <a:ext cx="117808" cy="295054"/>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55" name="直線矢印コネクタ 54">
                <a:extLst>
                  <a:ext uri="{FF2B5EF4-FFF2-40B4-BE49-F238E27FC236}">
                    <a16:creationId xmlns:a16="http://schemas.microsoft.com/office/drawing/2014/main" id="{74018F83-0883-7FF1-8A5C-B3079F1481F3}"/>
                  </a:ext>
                </a:extLst>
              </p:cNvPr>
              <p:cNvCxnSpPr>
                <a:cxnSpLocks/>
              </p:cNvCxnSpPr>
              <p:nvPr/>
            </p:nvCxnSpPr>
            <p:spPr>
              <a:xfrm>
                <a:off x="3944864" y="3306429"/>
                <a:ext cx="661678" cy="539407"/>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56" name="直線矢印コネクタ 55">
                <a:extLst>
                  <a:ext uri="{FF2B5EF4-FFF2-40B4-BE49-F238E27FC236}">
                    <a16:creationId xmlns:a16="http://schemas.microsoft.com/office/drawing/2014/main" id="{AE2E72E3-5AE3-F775-3959-E5527D19875D}"/>
                  </a:ext>
                </a:extLst>
              </p:cNvPr>
              <p:cNvCxnSpPr>
                <a:cxnSpLocks/>
              </p:cNvCxnSpPr>
              <p:nvPr/>
            </p:nvCxnSpPr>
            <p:spPr>
              <a:xfrm flipH="1" flipV="1">
                <a:off x="4072551" y="3301236"/>
                <a:ext cx="656810" cy="511949"/>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57" name="直線矢印コネクタ 56">
                <a:extLst>
                  <a:ext uri="{FF2B5EF4-FFF2-40B4-BE49-F238E27FC236}">
                    <a16:creationId xmlns:a16="http://schemas.microsoft.com/office/drawing/2014/main" id="{4373BD81-56BC-2C25-DB1D-13CA328EF099}"/>
                  </a:ext>
                </a:extLst>
              </p:cNvPr>
              <p:cNvCxnSpPr>
                <a:cxnSpLocks/>
              </p:cNvCxnSpPr>
              <p:nvPr/>
            </p:nvCxnSpPr>
            <p:spPr>
              <a:xfrm>
                <a:off x="3342038" y="4054339"/>
                <a:ext cx="157485" cy="468748"/>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58" name="直線矢印コネクタ 57">
                <a:extLst>
                  <a:ext uri="{FF2B5EF4-FFF2-40B4-BE49-F238E27FC236}">
                    <a16:creationId xmlns:a16="http://schemas.microsoft.com/office/drawing/2014/main" id="{FF60A377-4C8B-47C7-6538-0CFDA70E38BE}"/>
                  </a:ext>
                </a:extLst>
              </p:cNvPr>
              <p:cNvCxnSpPr>
                <a:cxnSpLocks/>
              </p:cNvCxnSpPr>
              <p:nvPr/>
            </p:nvCxnSpPr>
            <p:spPr>
              <a:xfrm flipH="1" flipV="1">
                <a:off x="3671829" y="4000272"/>
                <a:ext cx="528454" cy="635547"/>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59" name="直線矢印コネクタ 58">
                <a:extLst>
                  <a:ext uri="{FF2B5EF4-FFF2-40B4-BE49-F238E27FC236}">
                    <a16:creationId xmlns:a16="http://schemas.microsoft.com/office/drawing/2014/main" id="{0838D81F-026D-D8A5-0106-CA34F54162E3}"/>
                  </a:ext>
                </a:extLst>
              </p:cNvPr>
              <p:cNvCxnSpPr>
                <a:cxnSpLocks/>
              </p:cNvCxnSpPr>
              <p:nvPr/>
            </p:nvCxnSpPr>
            <p:spPr>
              <a:xfrm>
                <a:off x="7803075" y="4031437"/>
                <a:ext cx="447439" cy="319220"/>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60" name="直線矢印コネクタ 59">
                <a:extLst>
                  <a:ext uri="{FF2B5EF4-FFF2-40B4-BE49-F238E27FC236}">
                    <a16:creationId xmlns:a16="http://schemas.microsoft.com/office/drawing/2014/main" id="{876FE880-6C4A-6CB3-CAB2-891E7542A8FE}"/>
                  </a:ext>
                </a:extLst>
              </p:cNvPr>
              <p:cNvCxnSpPr>
                <a:cxnSpLocks/>
              </p:cNvCxnSpPr>
              <p:nvPr/>
            </p:nvCxnSpPr>
            <p:spPr>
              <a:xfrm flipH="1" flipV="1">
                <a:off x="6629956" y="3400519"/>
                <a:ext cx="566190" cy="349708"/>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61" name="直線矢印コネクタ 60">
                <a:extLst>
                  <a:ext uri="{FF2B5EF4-FFF2-40B4-BE49-F238E27FC236}">
                    <a16:creationId xmlns:a16="http://schemas.microsoft.com/office/drawing/2014/main" id="{383E3780-AFE9-CCE7-0DD2-3A3B8D2CC737}"/>
                  </a:ext>
                </a:extLst>
              </p:cNvPr>
              <p:cNvCxnSpPr>
                <a:cxnSpLocks/>
              </p:cNvCxnSpPr>
              <p:nvPr/>
            </p:nvCxnSpPr>
            <p:spPr>
              <a:xfrm flipH="1" flipV="1">
                <a:off x="7942685" y="3996266"/>
                <a:ext cx="352190" cy="288992"/>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62" name="直線矢印コネクタ 61">
                <a:extLst>
                  <a:ext uri="{FF2B5EF4-FFF2-40B4-BE49-F238E27FC236}">
                    <a16:creationId xmlns:a16="http://schemas.microsoft.com/office/drawing/2014/main" id="{66D80210-0585-A319-501E-826655F17333}"/>
                  </a:ext>
                </a:extLst>
              </p:cNvPr>
              <p:cNvCxnSpPr>
                <a:cxnSpLocks/>
              </p:cNvCxnSpPr>
              <p:nvPr/>
            </p:nvCxnSpPr>
            <p:spPr>
              <a:xfrm flipV="1">
                <a:off x="6764671" y="2902381"/>
                <a:ext cx="721553" cy="256984"/>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63" name="直線矢印コネクタ 62">
                <a:extLst>
                  <a:ext uri="{FF2B5EF4-FFF2-40B4-BE49-F238E27FC236}">
                    <a16:creationId xmlns:a16="http://schemas.microsoft.com/office/drawing/2014/main" id="{484A79F6-474F-4FEF-3635-D6DCBB061FD2}"/>
                  </a:ext>
                </a:extLst>
              </p:cNvPr>
              <p:cNvCxnSpPr>
                <a:cxnSpLocks/>
              </p:cNvCxnSpPr>
              <p:nvPr/>
            </p:nvCxnSpPr>
            <p:spPr>
              <a:xfrm flipV="1">
                <a:off x="6852836" y="3013040"/>
                <a:ext cx="669292" cy="251986"/>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64" name="直線矢印コネクタ 63">
                <a:extLst>
                  <a:ext uri="{FF2B5EF4-FFF2-40B4-BE49-F238E27FC236}">
                    <a16:creationId xmlns:a16="http://schemas.microsoft.com/office/drawing/2014/main" id="{6D6C244E-C91E-E81A-DF6B-F547460FEFCD}"/>
                  </a:ext>
                </a:extLst>
              </p:cNvPr>
              <p:cNvCxnSpPr>
                <a:cxnSpLocks/>
              </p:cNvCxnSpPr>
              <p:nvPr/>
            </p:nvCxnSpPr>
            <p:spPr>
              <a:xfrm flipH="1" flipV="1">
                <a:off x="4912911" y="4164145"/>
                <a:ext cx="97257" cy="471674"/>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65" name="直線矢印コネクタ 64">
                <a:extLst>
                  <a:ext uri="{FF2B5EF4-FFF2-40B4-BE49-F238E27FC236}">
                    <a16:creationId xmlns:a16="http://schemas.microsoft.com/office/drawing/2014/main" id="{F291FFA0-C7DF-A9BE-4588-F069A132F200}"/>
                  </a:ext>
                </a:extLst>
              </p:cNvPr>
              <p:cNvCxnSpPr>
                <a:cxnSpLocks/>
              </p:cNvCxnSpPr>
              <p:nvPr/>
            </p:nvCxnSpPr>
            <p:spPr>
              <a:xfrm>
                <a:off x="5563661" y="4174879"/>
                <a:ext cx="147682" cy="196436"/>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66" name="直線矢印コネクタ 65">
                <a:extLst>
                  <a:ext uri="{FF2B5EF4-FFF2-40B4-BE49-F238E27FC236}">
                    <a16:creationId xmlns:a16="http://schemas.microsoft.com/office/drawing/2014/main" id="{B31166E2-E295-B944-8EFF-204935AF6024}"/>
                  </a:ext>
                </a:extLst>
              </p:cNvPr>
              <p:cNvCxnSpPr>
                <a:cxnSpLocks/>
              </p:cNvCxnSpPr>
              <p:nvPr/>
            </p:nvCxnSpPr>
            <p:spPr>
              <a:xfrm flipH="1" flipV="1">
                <a:off x="5692299" y="4153845"/>
                <a:ext cx="109848" cy="192581"/>
              </a:xfrm>
              <a:prstGeom prst="straightConnector1">
                <a:avLst/>
              </a:prstGeom>
              <a:noFill/>
              <a:ln w="25400" cap="flat" cmpd="sng" algn="ctr">
                <a:solidFill>
                  <a:srgbClr val="0000FF"/>
                </a:solidFill>
                <a:prstDash val="solid"/>
                <a:miter lim="800000"/>
                <a:headEnd w="med" len="lg"/>
                <a:tailEnd type="arrow" w="med" len="lg"/>
              </a:ln>
              <a:effectLst/>
            </p:spPr>
          </p:cxnSp>
          <p:sp>
            <p:nvSpPr>
              <p:cNvPr id="67" name="角丸四角形 37">
                <a:extLst>
                  <a:ext uri="{FF2B5EF4-FFF2-40B4-BE49-F238E27FC236}">
                    <a16:creationId xmlns:a16="http://schemas.microsoft.com/office/drawing/2014/main" id="{0C547F3E-5FE3-4427-B2AD-02C7086FB223}"/>
                  </a:ext>
                </a:extLst>
              </p:cNvPr>
              <p:cNvSpPr/>
              <p:nvPr/>
            </p:nvSpPr>
            <p:spPr>
              <a:xfrm>
                <a:off x="3663697" y="4225064"/>
                <a:ext cx="1130191" cy="245005"/>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rPr>
                  <a:t>Rehabilitation Advise</a:t>
                </a:r>
                <a:endParaRPr kumimoji="0" lang="ja-JP" altLang="en-US"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endParaRPr>
              </a:p>
            </p:txBody>
          </p:sp>
          <p:sp>
            <p:nvSpPr>
              <p:cNvPr id="68" name="角丸四角形 39">
                <a:extLst>
                  <a:ext uri="{FF2B5EF4-FFF2-40B4-BE49-F238E27FC236}">
                    <a16:creationId xmlns:a16="http://schemas.microsoft.com/office/drawing/2014/main" id="{1EDE5BC2-5082-5A95-B1A2-406CEC4B71EB}"/>
                  </a:ext>
                </a:extLst>
              </p:cNvPr>
              <p:cNvSpPr/>
              <p:nvPr/>
            </p:nvSpPr>
            <p:spPr>
              <a:xfrm>
                <a:off x="7950590" y="5235699"/>
                <a:ext cx="1660562" cy="266161"/>
              </a:xfrm>
              <a:prstGeom prst="roundRect">
                <a:avLst/>
              </a:prstGeom>
              <a:solidFill>
                <a:sysClr val="window" lastClr="FFFFFF"/>
              </a:solidFill>
              <a:ln w="9525" cap="flat" cmpd="sng" algn="ctr">
                <a:solidFill>
                  <a:srgbClr val="0000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825" b="1" i="0" u="none" strike="noStrike" kern="0" cap="none" spc="0" normalizeH="0" baseline="0" noProof="0" dirty="0">
                    <a:ln>
                      <a:noFill/>
                    </a:ln>
                    <a:solidFill>
                      <a:prstClr val="black"/>
                    </a:solidFill>
                    <a:effectLst/>
                    <a:uLnTx/>
                    <a:uFillTx/>
                    <a:ea typeface="游ゴシック" panose="020B0400000000000000" pitchFamily="50" charset="-128"/>
                    <a:cs typeface="Arial" panose="020B0604020202020204" pitchFamily="34" charset="0"/>
                  </a:rPr>
                  <a:t>Cyber Physical Home Care</a:t>
                </a:r>
              </a:p>
            </p:txBody>
          </p:sp>
          <p:grpSp>
            <p:nvGrpSpPr>
              <p:cNvPr id="69" name="グループ化 68">
                <a:extLst>
                  <a:ext uri="{FF2B5EF4-FFF2-40B4-BE49-F238E27FC236}">
                    <a16:creationId xmlns:a16="http://schemas.microsoft.com/office/drawing/2014/main" id="{1A68AD95-0837-18EF-37D1-8F8553695B6D}"/>
                  </a:ext>
                </a:extLst>
              </p:cNvPr>
              <p:cNvGrpSpPr/>
              <p:nvPr/>
            </p:nvGrpSpPr>
            <p:grpSpPr>
              <a:xfrm>
                <a:off x="4491971" y="2085062"/>
                <a:ext cx="2710931" cy="1056211"/>
                <a:chOff x="3878309" y="2142900"/>
                <a:chExt cx="2710931" cy="1287640"/>
              </a:xfrm>
            </p:grpSpPr>
            <p:sp>
              <p:nvSpPr>
                <p:cNvPr id="111" name="雲 110">
                  <a:extLst>
                    <a:ext uri="{FF2B5EF4-FFF2-40B4-BE49-F238E27FC236}">
                      <a16:creationId xmlns:a16="http://schemas.microsoft.com/office/drawing/2014/main" id="{FC3CD348-CAB4-F5D8-19E0-6732D80D4682}"/>
                    </a:ext>
                  </a:extLst>
                </p:cNvPr>
                <p:cNvSpPr/>
                <p:nvPr/>
              </p:nvSpPr>
              <p:spPr>
                <a:xfrm>
                  <a:off x="3878309" y="2218325"/>
                  <a:ext cx="880382" cy="560258"/>
                </a:xfrm>
                <a:prstGeom prst="cloud">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ea typeface="游ゴシック" panose="020B0400000000000000" pitchFamily="50" charset="-128"/>
                    <a:cs typeface="Arial" panose="020B0604020202020204" pitchFamily="34" charset="0"/>
                  </a:endParaRPr>
                </a:p>
              </p:txBody>
            </p:sp>
            <p:sp>
              <p:nvSpPr>
                <p:cNvPr id="112" name="雲 111">
                  <a:extLst>
                    <a:ext uri="{FF2B5EF4-FFF2-40B4-BE49-F238E27FC236}">
                      <a16:creationId xmlns:a16="http://schemas.microsoft.com/office/drawing/2014/main" id="{E6658C96-DB7D-36C3-699C-0A460E9CE000}"/>
                    </a:ext>
                  </a:extLst>
                </p:cNvPr>
                <p:cNvSpPr/>
                <p:nvPr/>
              </p:nvSpPr>
              <p:spPr>
                <a:xfrm>
                  <a:off x="5708858" y="2142900"/>
                  <a:ext cx="880382" cy="560259"/>
                </a:xfrm>
                <a:prstGeom prst="cloud">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ea typeface="游ゴシック" panose="020B0400000000000000" pitchFamily="50" charset="-128"/>
                    <a:cs typeface="Arial" panose="020B0604020202020204" pitchFamily="34" charset="0"/>
                  </a:endParaRPr>
                </a:p>
              </p:txBody>
            </p:sp>
            <p:sp>
              <p:nvSpPr>
                <p:cNvPr id="113" name="雲 112">
                  <a:extLst>
                    <a:ext uri="{FF2B5EF4-FFF2-40B4-BE49-F238E27FC236}">
                      <a16:creationId xmlns:a16="http://schemas.microsoft.com/office/drawing/2014/main" id="{515241E0-A917-983E-055F-75FF74925FFA}"/>
                    </a:ext>
                  </a:extLst>
                </p:cNvPr>
                <p:cNvSpPr/>
                <p:nvPr/>
              </p:nvSpPr>
              <p:spPr>
                <a:xfrm>
                  <a:off x="4929701" y="2870279"/>
                  <a:ext cx="880382" cy="560261"/>
                </a:xfrm>
                <a:prstGeom prst="cloud">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ea typeface="游ゴシック" panose="020B0400000000000000" pitchFamily="50" charset="-128"/>
                    <a:cs typeface="Arial" panose="020B0604020202020204" pitchFamily="34" charset="0"/>
                  </a:endParaRPr>
                </a:p>
              </p:txBody>
            </p:sp>
            <p:sp>
              <p:nvSpPr>
                <p:cNvPr id="114" name="雲 113">
                  <a:extLst>
                    <a:ext uri="{FF2B5EF4-FFF2-40B4-BE49-F238E27FC236}">
                      <a16:creationId xmlns:a16="http://schemas.microsoft.com/office/drawing/2014/main" id="{9CF229B6-A4EE-C2C1-39DB-9192AE3DCFF5}"/>
                    </a:ext>
                  </a:extLst>
                </p:cNvPr>
                <p:cNvSpPr/>
                <p:nvPr/>
              </p:nvSpPr>
              <p:spPr>
                <a:xfrm>
                  <a:off x="4065770" y="2369497"/>
                  <a:ext cx="2395918" cy="871908"/>
                </a:xfrm>
                <a:prstGeom prst="cloud">
                  <a:avLst/>
                </a:prstGeom>
                <a:gradFill flip="none" rotWithShape="1">
                  <a:gsLst>
                    <a:gs pos="0">
                      <a:srgbClr val="E7E6E6"/>
                    </a:gs>
                    <a:gs pos="63000">
                      <a:srgbClr val="E7E6E6"/>
                    </a:gs>
                    <a:gs pos="100000">
                      <a:srgbClr val="E7E6E6">
                        <a:lumMod val="50000"/>
                      </a:srgbClr>
                    </a:gs>
                  </a:gsLst>
                  <a:path path="circle">
                    <a:fillToRect l="50000" t="-80000" r="50000" b="180000"/>
                  </a:path>
                  <a:tileRect/>
                </a:gradFill>
                <a:ln w="63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ja-JP" sz="9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ea typeface="HGSｺﾞｼｯｸE" panose="020B0900000000000000" pitchFamily="50" charset="-128"/>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ea typeface="HGSｺﾞｼｯｸE" panose="020B0900000000000000" pitchFamily="50" charset="-128"/>
                      <a:cs typeface="Arial" panose="020B0604020202020204" pitchFamily="34" charset="0"/>
                    </a:rPr>
                    <a:t>e.g. 4G,5G,WiFi,</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ea typeface="HGSｺﾞｼｯｸE" panose="020B0900000000000000" pitchFamily="50" charset="-128"/>
                      <a:cs typeface="Arial" panose="020B0604020202020204" pitchFamily="34" charset="0"/>
                    </a:rPr>
                    <a:t>Edge Computing</a:t>
                  </a:r>
                </a:p>
              </p:txBody>
            </p:sp>
          </p:grpSp>
          <p:sp>
            <p:nvSpPr>
              <p:cNvPr id="70" name="CasellaDiTesto 25">
                <a:extLst>
                  <a:ext uri="{FF2B5EF4-FFF2-40B4-BE49-F238E27FC236}">
                    <a16:creationId xmlns:a16="http://schemas.microsoft.com/office/drawing/2014/main" id="{159C6B92-FFA8-7615-D507-5670725A8B04}"/>
                  </a:ext>
                </a:extLst>
              </p:cNvPr>
              <p:cNvSpPr txBox="1"/>
              <p:nvPr/>
            </p:nvSpPr>
            <p:spPr>
              <a:xfrm>
                <a:off x="1853341" y="2545936"/>
                <a:ext cx="1486337" cy="354828"/>
              </a:xfrm>
              <a:prstGeom prst="rect">
                <a:avLst/>
              </a:prstGeom>
              <a:gradFill rotWithShape="1">
                <a:gsLst>
                  <a:gs pos="100000">
                    <a:srgbClr val="9BF3FF"/>
                  </a:gs>
                  <a:gs pos="38000">
                    <a:srgbClr val="9BF3FF"/>
                  </a:gs>
                  <a:gs pos="0">
                    <a:sysClr val="window" lastClr="FFFFFF"/>
                  </a:gs>
                </a:gsLst>
                <a:lin ang="5400000" scaled="0"/>
              </a:gradFill>
              <a:ln w="38100" cap="flat" cmpd="sng" algn="ctr">
                <a:solidFill>
                  <a:srgbClr val="FF0000"/>
                </a:solidFill>
                <a:prstDash val="solid"/>
                <a:miter lim="800000"/>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35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cs typeface="Arial" panose="020B0604020202020204" pitchFamily="34" charset="0"/>
                  </a:rPr>
                  <a:t>Cloud </a:t>
                </a:r>
                <a:r>
                  <a:rPr kumimoji="0" lang="it-IT" sz="105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cs typeface="Arial" panose="020B0604020202020204" pitchFamily="34" charset="0"/>
                  </a:rPr>
                  <a:t>Layer</a:t>
                </a:r>
                <a:endParaRPr kumimoji="0" lang="it-IT" sz="135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cs typeface="Arial" panose="020B0604020202020204" pitchFamily="34" charset="0"/>
                </a:endParaRPr>
              </a:p>
            </p:txBody>
          </p:sp>
          <p:sp>
            <p:nvSpPr>
              <p:cNvPr id="71" name="正方形/長方形 70">
                <a:extLst>
                  <a:ext uri="{FF2B5EF4-FFF2-40B4-BE49-F238E27FC236}">
                    <a16:creationId xmlns:a16="http://schemas.microsoft.com/office/drawing/2014/main" id="{63B24F7A-DDAA-8C78-AB64-AE548E1DA9F7}"/>
                  </a:ext>
                </a:extLst>
              </p:cNvPr>
              <p:cNvSpPr/>
              <p:nvPr/>
            </p:nvSpPr>
            <p:spPr>
              <a:xfrm>
                <a:off x="2826150" y="2041827"/>
                <a:ext cx="1752929" cy="327534"/>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altLang="ja-JP" sz="1200" b="1" i="0" u="none" strike="noStrike" kern="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ea typeface="游ゴシック" panose="020B0400000000000000" pitchFamily="50" charset="-128"/>
                    <a:cs typeface="Arial" panose="020B0604020202020204" pitchFamily="34" charset="0"/>
                  </a:rPr>
                  <a:t>Private network</a:t>
                </a:r>
                <a:endParaRPr kumimoji="0" lang="ja-JP" altLang="en-US" sz="825" b="0" i="0" u="none" strike="noStrike" kern="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endParaRPr>
              </a:p>
            </p:txBody>
          </p:sp>
          <p:sp>
            <p:nvSpPr>
              <p:cNvPr id="72" name="正方形/長方形 71">
                <a:extLst>
                  <a:ext uri="{FF2B5EF4-FFF2-40B4-BE49-F238E27FC236}">
                    <a16:creationId xmlns:a16="http://schemas.microsoft.com/office/drawing/2014/main" id="{D456B516-3334-BE85-B939-F05DFB4F7375}"/>
                  </a:ext>
                </a:extLst>
              </p:cNvPr>
              <p:cNvSpPr/>
              <p:nvPr/>
            </p:nvSpPr>
            <p:spPr>
              <a:xfrm>
                <a:off x="3020565" y="2227108"/>
                <a:ext cx="1402005" cy="272944"/>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altLang="ja-JP" sz="900" b="1" i="0" u="none" strike="noStrike" kern="0" cap="none" spc="0" normalizeH="0" baseline="0" noProof="0" dirty="0">
                    <a:ln>
                      <a:noFill/>
                    </a:ln>
                    <a:solidFill>
                      <a:prstClr val="black"/>
                    </a:solidFill>
                    <a:effectLst/>
                    <a:uLnTx/>
                    <a:uFillTx/>
                    <a:ea typeface="游ゴシック" panose="020B0400000000000000" pitchFamily="50" charset="-128"/>
                    <a:cs typeface="Arial" panose="020B0604020202020204" pitchFamily="34" charset="0"/>
                  </a:rPr>
                  <a:t>(closed, secure)</a:t>
                </a:r>
                <a:endParaRPr kumimoji="0" lang="ja-JP" altLang="en-US" sz="900"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73" name="正方形/長方形 72">
                <a:extLst>
                  <a:ext uri="{FF2B5EF4-FFF2-40B4-BE49-F238E27FC236}">
                    <a16:creationId xmlns:a16="http://schemas.microsoft.com/office/drawing/2014/main" id="{8744E914-8452-7E34-7C23-497DA96C9735}"/>
                  </a:ext>
                </a:extLst>
              </p:cNvPr>
              <p:cNvSpPr/>
              <p:nvPr/>
            </p:nvSpPr>
            <p:spPr>
              <a:xfrm>
                <a:off x="4859938" y="3378647"/>
                <a:ext cx="1752929" cy="327534"/>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altLang="ja-JP" sz="1200" b="1" i="0" u="none" strike="noStrike" kern="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ea typeface="游ゴシック" panose="020B0400000000000000" pitchFamily="50" charset="-128"/>
                    <a:cs typeface="Arial" panose="020B0604020202020204" pitchFamily="34" charset="0"/>
                  </a:rPr>
                  <a:t>Private network</a:t>
                </a:r>
                <a:endParaRPr kumimoji="0" lang="ja-JP" altLang="en-US" sz="825" b="0" i="0" u="none" strike="noStrike" kern="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endParaRPr>
              </a:p>
            </p:txBody>
          </p:sp>
          <p:sp>
            <p:nvSpPr>
              <p:cNvPr id="74" name="正方形/長方形 73">
                <a:extLst>
                  <a:ext uri="{FF2B5EF4-FFF2-40B4-BE49-F238E27FC236}">
                    <a16:creationId xmlns:a16="http://schemas.microsoft.com/office/drawing/2014/main" id="{C1763BF9-09BD-4089-7215-0EEB3D7FD89C}"/>
                  </a:ext>
                </a:extLst>
              </p:cNvPr>
              <p:cNvSpPr/>
              <p:nvPr/>
            </p:nvSpPr>
            <p:spPr>
              <a:xfrm>
                <a:off x="4481743" y="3536652"/>
                <a:ext cx="1402005" cy="272944"/>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altLang="ja-JP" sz="900" b="1" i="0" u="none" strike="noStrike" kern="0" cap="none" spc="0" normalizeH="0" baseline="0" noProof="0" dirty="0">
                    <a:ln>
                      <a:noFill/>
                    </a:ln>
                    <a:solidFill>
                      <a:prstClr val="black"/>
                    </a:solidFill>
                    <a:effectLst/>
                    <a:uLnTx/>
                    <a:uFillTx/>
                    <a:ea typeface="游ゴシック" panose="020B0400000000000000" pitchFamily="50" charset="-128"/>
                    <a:cs typeface="Arial" panose="020B0604020202020204" pitchFamily="34" charset="0"/>
                  </a:rPr>
                  <a:t>(closed, secure)</a:t>
                </a:r>
                <a:endParaRPr kumimoji="0" lang="ja-JP" altLang="en-US" sz="900"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75" name="角丸四角形 37">
                <a:extLst>
                  <a:ext uri="{FF2B5EF4-FFF2-40B4-BE49-F238E27FC236}">
                    <a16:creationId xmlns:a16="http://schemas.microsoft.com/office/drawing/2014/main" id="{AA788A34-0110-EFAF-A376-5E3A35C22AE0}"/>
                  </a:ext>
                </a:extLst>
              </p:cNvPr>
              <p:cNvSpPr/>
              <p:nvPr/>
            </p:nvSpPr>
            <p:spPr>
              <a:xfrm>
                <a:off x="7340025" y="4198077"/>
                <a:ext cx="744490" cy="315612"/>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rPr>
                  <a:t>Remote  Control</a:t>
                </a:r>
                <a:endParaRPr kumimoji="0" lang="ja-JP" altLang="en-US"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endParaRPr>
              </a:p>
            </p:txBody>
          </p:sp>
          <p:sp>
            <p:nvSpPr>
              <p:cNvPr id="76" name="四角形: 角を丸くする 75">
                <a:extLst>
                  <a:ext uri="{FF2B5EF4-FFF2-40B4-BE49-F238E27FC236}">
                    <a16:creationId xmlns:a16="http://schemas.microsoft.com/office/drawing/2014/main" id="{4DCF78CA-9591-A703-D3AE-AD809382A7FA}"/>
                  </a:ext>
                </a:extLst>
              </p:cNvPr>
              <p:cNvSpPr/>
              <p:nvPr/>
            </p:nvSpPr>
            <p:spPr>
              <a:xfrm>
                <a:off x="4302821" y="5282116"/>
                <a:ext cx="1176633" cy="210625"/>
              </a:xfrm>
              <a:prstGeom prst="roundRect">
                <a:avLst/>
              </a:prstGeom>
              <a:solidFill>
                <a:sysClr val="window" lastClr="FFFFFF"/>
              </a:solidFill>
              <a:ln w="9525" cap="flat" cmpd="sng" algn="ctr">
                <a:solidFill>
                  <a:srgbClr val="0000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788" b="1" i="0" u="none" strike="noStrike" kern="0" cap="none" spc="0" normalizeH="0" baseline="0" noProof="0" dirty="0">
                    <a:ln>
                      <a:noFill/>
                    </a:ln>
                    <a:solidFill>
                      <a:prstClr val="black"/>
                    </a:solidFill>
                    <a:effectLst/>
                    <a:uLnTx/>
                    <a:uFillTx/>
                    <a:ea typeface="游ゴシック" panose="020B0400000000000000" pitchFamily="50" charset="-128"/>
                    <a:cs typeface="Arial" panose="020B0604020202020204" pitchFamily="34" charset="0"/>
                  </a:rPr>
                  <a:t>Home Farming</a:t>
                </a:r>
                <a:endParaRPr kumimoji="0" lang="ja-JP" altLang="en-US" sz="788" b="1" i="0" u="none" strike="noStrike" kern="0" cap="none" spc="0" normalizeH="0" baseline="0" noProof="0" dirty="0">
                  <a:ln>
                    <a:noFill/>
                  </a:ln>
                  <a:solidFill>
                    <a:prstClr val="black"/>
                  </a:solidFill>
                  <a:effectLst/>
                  <a:uLnTx/>
                  <a:uFillTx/>
                  <a:ea typeface="游ゴシック" panose="020B0400000000000000" pitchFamily="50" charset="-128"/>
                  <a:cs typeface="Arial" panose="020B0604020202020204" pitchFamily="34" charset="0"/>
                </a:endParaRPr>
              </a:p>
            </p:txBody>
          </p:sp>
          <p:pic>
            <p:nvPicPr>
              <p:cNvPr id="77" name="図 76">
                <a:extLst>
                  <a:ext uri="{FF2B5EF4-FFF2-40B4-BE49-F238E27FC236}">
                    <a16:creationId xmlns:a16="http://schemas.microsoft.com/office/drawing/2014/main" id="{6BC1DA27-489C-8D3A-78E3-86F13A126B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3697" y="2228586"/>
                <a:ext cx="758895" cy="967977"/>
              </a:xfrm>
              <a:prstGeom prst="rect">
                <a:avLst/>
              </a:prstGeom>
            </p:spPr>
          </p:pic>
          <p:sp>
            <p:nvSpPr>
              <p:cNvPr id="78" name="正方形/長方形 77">
                <a:extLst>
                  <a:ext uri="{FF2B5EF4-FFF2-40B4-BE49-F238E27FC236}">
                    <a16:creationId xmlns:a16="http://schemas.microsoft.com/office/drawing/2014/main" id="{973DD6CF-6460-7D97-15AD-2C3688235797}"/>
                  </a:ext>
                </a:extLst>
              </p:cNvPr>
              <p:cNvSpPr/>
              <p:nvPr/>
            </p:nvSpPr>
            <p:spPr>
              <a:xfrm>
                <a:off x="-1388387" y="3929061"/>
                <a:ext cx="1619068" cy="992433"/>
              </a:xfrm>
              <a:prstGeom prst="rect">
                <a:avLst/>
              </a:prstGeom>
              <a:solidFill>
                <a:srgbClr val="FFEBFF"/>
              </a:solidFill>
              <a:ln w="2540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ea typeface="游ゴシック" panose="020B0400000000000000" pitchFamily="50" charset="-128"/>
                    <a:cs typeface="Arial" panose="020B0604020202020204" pitchFamily="34" charset="0"/>
                  </a:rPr>
                  <a:t>IEEE 802.15.6 Wireless Body Area Network (BAN) for Human &amp; Car Bodies</a:t>
                </a:r>
                <a:endParaRPr kumimoji="0" lang="ja-JP" altLang="en-US" sz="105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ea typeface="游ゴシック" panose="020B0400000000000000" pitchFamily="50" charset="-128"/>
                  <a:cs typeface="Arial" panose="020B0604020202020204" pitchFamily="34" charset="0"/>
                </a:endParaRPr>
              </a:p>
            </p:txBody>
          </p:sp>
          <p:sp>
            <p:nvSpPr>
              <p:cNvPr id="79" name="角丸四角形 1">
                <a:extLst>
                  <a:ext uri="{FF2B5EF4-FFF2-40B4-BE49-F238E27FC236}">
                    <a16:creationId xmlns:a16="http://schemas.microsoft.com/office/drawing/2014/main" id="{A4EAA279-C466-3A76-A744-2DDD691C01E4}"/>
                  </a:ext>
                </a:extLst>
              </p:cNvPr>
              <p:cNvSpPr/>
              <p:nvPr/>
            </p:nvSpPr>
            <p:spPr>
              <a:xfrm>
                <a:off x="1459372" y="4280221"/>
                <a:ext cx="1096898" cy="174776"/>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750"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Car Body Care</a:t>
                </a:r>
                <a:endParaRPr kumimoji="0" lang="ja-JP" altLang="en-US" sz="750"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80" name="正方形/長方形 79">
                <a:extLst>
                  <a:ext uri="{FF2B5EF4-FFF2-40B4-BE49-F238E27FC236}">
                    <a16:creationId xmlns:a16="http://schemas.microsoft.com/office/drawing/2014/main" id="{3907FD69-CD42-F0A9-4DA8-765106183638}"/>
                  </a:ext>
                </a:extLst>
              </p:cNvPr>
              <p:cNvSpPr/>
              <p:nvPr/>
            </p:nvSpPr>
            <p:spPr>
              <a:xfrm>
                <a:off x="4200283" y="5740964"/>
                <a:ext cx="5660919" cy="37479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825" b="0" i="0" u="none" strike="noStrike" kern="0" cap="none" spc="0" normalizeH="0" baseline="0" noProof="0" dirty="0">
                    <a:ln>
                      <a:noFill/>
                    </a:ln>
                    <a:solidFill>
                      <a:prstClr val="black"/>
                    </a:solidFill>
                    <a:effectLst/>
                    <a:uLnTx/>
                    <a:uFillTx/>
                    <a:ea typeface="ＭＳ ゴシック" panose="020B0609070205080204" pitchFamily="49" charset="-128"/>
                    <a:cs typeface="Arial" panose="020B0604020202020204" pitchFamily="34" charset="0"/>
                  </a:rPr>
                  <a:t>BAN-base Universal Platform to Guarantee  Valuable QoL for individual Elderly People</a:t>
                </a: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825" b="0" i="0" u="none" strike="noStrike" kern="0" cap="none" spc="0" normalizeH="0" baseline="0" noProof="0" dirty="0">
                    <a:ln>
                      <a:noFill/>
                    </a:ln>
                    <a:solidFill>
                      <a:prstClr val="black"/>
                    </a:solidFill>
                    <a:effectLst/>
                    <a:uLnTx/>
                    <a:uFillTx/>
                    <a:ea typeface="ＭＳ ゴシック" panose="020B0609070205080204" pitchFamily="49" charset="-128"/>
                    <a:cs typeface="Arial" panose="020B0604020202020204" pitchFamily="34" charset="0"/>
                  </a:rPr>
                  <a:t>by Sensing their Vital, Living Environment Information and Feedback Controlling Systems</a:t>
                </a:r>
              </a:p>
            </p:txBody>
          </p:sp>
          <p:sp>
            <p:nvSpPr>
              <p:cNvPr id="81" name="角丸四角形 39">
                <a:extLst>
                  <a:ext uri="{FF2B5EF4-FFF2-40B4-BE49-F238E27FC236}">
                    <a16:creationId xmlns:a16="http://schemas.microsoft.com/office/drawing/2014/main" id="{A6F49264-DC1D-C8A6-8B21-A7D94797DD2A}"/>
                  </a:ext>
                </a:extLst>
              </p:cNvPr>
              <p:cNvSpPr/>
              <p:nvPr/>
            </p:nvSpPr>
            <p:spPr>
              <a:xfrm>
                <a:off x="1354369" y="5292148"/>
                <a:ext cx="1501734" cy="158640"/>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Elderly Driver</a:t>
                </a:r>
                <a:r>
                  <a:rPr kumimoji="0" lang="ja-JP" altLang="en-US"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 </a:t>
                </a:r>
                <a:r>
                  <a:rPr kumimoji="0" lang="en-US" altLang="ja-JP"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Care</a:t>
                </a:r>
                <a:endParaRPr kumimoji="0" lang="ja-JP" altLang="en-US"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82" name="四角形: 角を丸くする 81">
                <a:extLst>
                  <a:ext uri="{FF2B5EF4-FFF2-40B4-BE49-F238E27FC236}">
                    <a16:creationId xmlns:a16="http://schemas.microsoft.com/office/drawing/2014/main" id="{CACEA93E-F3CA-030F-A932-76D54176F9D8}"/>
                  </a:ext>
                </a:extLst>
              </p:cNvPr>
              <p:cNvSpPr/>
              <p:nvPr/>
            </p:nvSpPr>
            <p:spPr>
              <a:xfrm>
                <a:off x="5468496" y="5376041"/>
                <a:ext cx="1277853" cy="309402"/>
              </a:xfrm>
              <a:prstGeom prst="roundRect">
                <a:avLst/>
              </a:prstGeom>
              <a:solidFill>
                <a:sysClr val="window" lastClr="FFFFFF"/>
              </a:solidFill>
              <a:ln w="9525" cap="flat" cmpd="sng" algn="ctr">
                <a:solidFill>
                  <a:srgbClr val="0000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675" b="1" i="0" u="none" strike="noStrike" kern="0" cap="none" spc="0" normalizeH="0" baseline="0" noProof="0" dirty="0">
                    <a:ln>
                      <a:noFill/>
                    </a:ln>
                    <a:solidFill>
                      <a:prstClr val="black"/>
                    </a:solidFill>
                    <a:effectLst/>
                    <a:uLnTx/>
                    <a:uFillTx/>
                    <a:ea typeface="游ゴシック" panose="020B0400000000000000" pitchFamily="50" charset="-128"/>
                    <a:cs typeface="Arial" panose="020B0604020202020204" pitchFamily="34" charset="0"/>
                  </a:rPr>
                  <a:t>Cyber Physical Elderly Community</a:t>
                </a:r>
                <a:endParaRPr kumimoji="0" lang="ja-JP" altLang="en-US" sz="675" b="1" i="0" u="none" strike="noStrike" kern="0" cap="none" spc="0" normalizeH="0" baseline="0" noProof="0" dirty="0">
                  <a:ln>
                    <a:noFill/>
                  </a:ln>
                  <a:solidFill>
                    <a:prstClr val="black"/>
                  </a:solidFill>
                  <a:effectLst/>
                  <a:uLnTx/>
                  <a:uFillTx/>
                  <a:ea typeface="游ゴシック" panose="020B0400000000000000" pitchFamily="50" charset="-128"/>
                  <a:cs typeface="Arial" panose="020B0604020202020204" pitchFamily="34" charset="0"/>
                </a:endParaRPr>
              </a:p>
            </p:txBody>
          </p:sp>
          <p:pic>
            <p:nvPicPr>
              <p:cNvPr id="83" name="図 82">
                <a:extLst>
                  <a:ext uri="{FF2B5EF4-FFF2-40B4-BE49-F238E27FC236}">
                    <a16:creationId xmlns:a16="http://schemas.microsoft.com/office/drawing/2014/main" id="{C6B559B8-3F65-92DB-A7D0-16FC8DB97A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598" y="1111300"/>
                <a:ext cx="1171598" cy="606797"/>
              </a:xfrm>
              <a:prstGeom prst="rect">
                <a:avLst/>
              </a:prstGeom>
            </p:spPr>
          </p:pic>
          <p:pic>
            <p:nvPicPr>
              <p:cNvPr id="84" name="図 83">
                <a:extLst>
                  <a:ext uri="{FF2B5EF4-FFF2-40B4-BE49-F238E27FC236}">
                    <a16:creationId xmlns:a16="http://schemas.microsoft.com/office/drawing/2014/main" id="{D5640BB2-7119-DD84-AE24-24FBA1BA4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2055" y="1223096"/>
                <a:ext cx="856018" cy="636533"/>
              </a:xfrm>
              <a:prstGeom prst="rect">
                <a:avLst/>
              </a:prstGeom>
            </p:spPr>
          </p:pic>
          <p:sp>
            <p:nvSpPr>
              <p:cNvPr id="85" name="角丸四角形 37">
                <a:extLst>
                  <a:ext uri="{FF2B5EF4-FFF2-40B4-BE49-F238E27FC236}">
                    <a16:creationId xmlns:a16="http://schemas.microsoft.com/office/drawing/2014/main" id="{C5C766A5-3988-A3C5-4B25-7BFB3D10322E}"/>
                  </a:ext>
                </a:extLst>
              </p:cNvPr>
              <p:cNvSpPr/>
              <p:nvPr/>
            </p:nvSpPr>
            <p:spPr>
              <a:xfrm>
                <a:off x="6652459" y="4203508"/>
                <a:ext cx="696986" cy="254965"/>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rPr>
                  <a:t>Vital Sensor</a:t>
                </a:r>
                <a:endParaRPr kumimoji="0" lang="ja-JP" altLang="en-US" sz="180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endParaRPr>
              </a:p>
            </p:txBody>
          </p:sp>
          <p:sp>
            <p:nvSpPr>
              <p:cNvPr id="86" name="四角形: 角を丸くする 85">
                <a:extLst>
                  <a:ext uri="{FF2B5EF4-FFF2-40B4-BE49-F238E27FC236}">
                    <a16:creationId xmlns:a16="http://schemas.microsoft.com/office/drawing/2014/main" id="{EA40A74F-07E1-EEE5-10C6-1FEF6EB0437C}"/>
                  </a:ext>
                </a:extLst>
              </p:cNvPr>
              <p:cNvSpPr/>
              <p:nvPr/>
            </p:nvSpPr>
            <p:spPr>
              <a:xfrm>
                <a:off x="6844293" y="5382236"/>
                <a:ext cx="1029149" cy="262128"/>
              </a:xfrm>
              <a:prstGeom prst="roundRect">
                <a:avLst/>
              </a:prstGeom>
              <a:solidFill>
                <a:sysClr val="window" lastClr="FFFFFF"/>
              </a:solidFill>
              <a:ln w="9525" cap="flat" cmpd="sng" algn="ctr">
                <a:solidFill>
                  <a:srgbClr val="0000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675" b="1" i="0" u="none" strike="noStrike" kern="0" cap="none" spc="0" normalizeH="0" baseline="0" noProof="0" dirty="0">
                    <a:ln>
                      <a:noFill/>
                    </a:ln>
                    <a:solidFill>
                      <a:prstClr val="black"/>
                    </a:solidFill>
                    <a:effectLst/>
                    <a:uLnTx/>
                    <a:uFillTx/>
                    <a:ea typeface="游ゴシック" panose="020B0400000000000000" pitchFamily="50" charset="-128"/>
                    <a:cs typeface="Arial" panose="020B0604020202020204" pitchFamily="34" charset="0"/>
                  </a:rPr>
                  <a:t>Disable</a:t>
                </a:r>
                <a:r>
                  <a:rPr kumimoji="0" lang="ja-JP" altLang="en-US" sz="675" b="1" i="0" u="none" strike="noStrike" kern="0" cap="none" spc="0" normalizeH="0" baseline="0" noProof="0" dirty="0">
                    <a:ln>
                      <a:noFill/>
                    </a:ln>
                    <a:solidFill>
                      <a:prstClr val="black"/>
                    </a:solidFill>
                    <a:effectLst/>
                    <a:uLnTx/>
                    <a:uFillTx/>
                    <a:ea typeface="游ゴシック" panose="020B0400000000000000" pitchFamily="50" charset="-128"/>
                    <a:cs typeface="Arial" panose="020B0604020202020204" pitchFamily="34" charset="0"/>
                  </a:rPr>
                  <a:t> </a:t>
                </a:r>
                <a:r>
                  <a:rPr kumimoji="0" lang="en-US" altLang="ja-JP" sz="675" b="1" i="0" u="none" strike="noStrike" kern="0" cap="none" spc="0" normalizeH="0" baseline="0" noProof="0" dirty="0">
                    <a:ln>
                      <a:noFill/>
                    </a:ln>
                    <a:solidFill>
                      <a:prstClr val="black"/>
                    </a:solidFill>
                    <a:effectLst/>
                    <a:uLnTx/>
                    <a:uFillTx/>
                    <a:ea typeface="游ゴシック" panose="020B0400000000000000" pitchFamily="50" charset="-128"/>
                    <a:cs typeface="Arial" panose="020B0604020202020204" pitchFamily="34" charset="0"/>
                  </a:rPr>
                  <a:t>Elderly Support</a:t>
                </a:r>
                <a:endParaRPr kumimoji="0" lang="ja-JP" altLang="en-US" sz="675" b="1" i="0" u="none" strike="noStrike" kern="0" cap="none" spc="0" normalizeH="0" baseline="0" noProof="0" dirty="0">
                  <a:ln>
                    <a:noFill/>
                  </a:ln>
                  <a:solidFill>
                    <a:prstClr val="black"/>
                  </a:solidFill>
                  <a:effectLst/>
                  <a:uLnTx/>
                  <a:uFillTx/>
                  <a:ea typeface="游ゴシック" panose="020B0400000000000000" pitchFamily="50" charset="-128"/>
                  <a:cs typeface="Arial" panose="020B0604020202020204" pitchFamily="34" charset="0"/>
                </a:endParaRPr>
              </a:p>
            </p:txBody>
          </p:sp>
          <p:pic>
            <p:nvPicPr>
              <p:cNvPr id="87" name="図 86">
                <a:extLst>
                  <a:ext uri="{FF2B5EF4-FFF2-40B4-BE49-F238E27FC236}">
                    <a16:creationId xmlns:a16="http://schemas.microsoft.com/office/drawing/2014/main" id="{9A639D6D-2E14-85E8-47C1-8A88327EEF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8433" y="4381666"/>
                <a:ext cx="689591" cy="1061523"/>
              </a:xfrm>
              <a:prstGeom prst="rect">
                <a:avLst/>
              </a:prstGeom>
            </p:spPr>
          </p:pic>
          <p:sp>
            <p:nvSpPr>
              <p:cNvPr id="88" name="角丸四角形 1026">
                <a:extLst>
                  <a:ext uri="{FF2B5EF4-FFF2-40B4-BE49-F238E27FC236}">
                    <a16:creationId xmlns:a16="http://schemas.microsoft.com/office/drawing/2014/main" id="{829A3F42-B63B-CDEF-F5F1-429A86087EE0}"/>
                  </a:ext>
                </a:extLst>
              </p:cNvPr>
              <p:cNvSpPr/>
              <p:nvPr/>
            </p:nvSpPr>
            <p:spPr>
              <a:xfrm>
                <a:off x="369356" y="4005490"/>
                <a:ext cx="1033826" cy="131138"/>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75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rPr>
                  <a:t>Vital Sensor</a:t>
                </a:r>
                <a:endParaRPr kumimoji="0" lang="ja-JP" altLang="en-US" sz="150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endParaRPr>
              </a:p>
            </p:txBody>
          </p:sp>
          <p:pic>
            <p:nvPicPr>
              <p:cNvPr id="89" name="図 88">
                <a:extLst>
                  <a:ext uri="{FF2B5EF4-FFF2-40B4-BE49-F238E27FC236}">
                    <a16:creationId xmlns:a16="http://schemas.microsoft.com/office/drawing/2014/main" id="{B9C722E4-BB9F-D031-3EEB-F9E6AE6D55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3934" y="1906439"/>
                <a:ext cx="837170" cy="876310"/>
              </a:xfrm>
              <a:prstGeom prst="rect">
                <a:avLst/>
              </a:prstGeom>
            </p:spPr>
          </p:pic>
          <p:cxnSp>
            <p:nvCxnSpPr>
              <p:cNvPr id="90" name="直線矢印コネクタ 89">
                <a:extLst>
                  <a:ext uri="{FF2B5EF4-FFF2-40B4-BE49-F238E27FC236}">
                    <a16:creationId xmlns:a16="http://schemas.microsoft.com/office/drawing/2014/main" id="{66B8368D-FBFE-72F1-3ED2-6B7F69D5E2FF}"/>
                  </a:ext>
                </a:extLst>
              </p:cNvPr>
              <p:cNvCxnSpPr>
                <a:cxnSpLocks/>
              </p:cNvCxnSpPr>
              <p:nvPr/>
            </p:nvCxnSpPr>
            <p:spPr>
              <a:xfrm flipV="1">
                <a:off x="1860563" y="4011686"/>
                <a:ext cx="294454" cy="228125"/>
              </a:xfrm>
              <a:prstGeom prst="straightConnector1">
                <a:avLst/>
              </a:prstGeom>
              <a:noFill/>
              <a:ln w="25400" cap="flat" cmpd="sng" algn="ctr">
                <a:solidFill>
                  <a:srgbClr val="0000FF"/>
                </a:solidFill>
                <a:prstDash val="solid"/>
                <a:miter lim="800000"/>
                <a:headEnd w="med" len="lg"/>
                <a:tailEnd type="arrow" w="med" len="lg"/>
              </a:ln>
              <a:effectLst/>
            </p:spPr>
          </p:cxnSp>
          <p:sp>
            <p:nvSpPr>
              <p:cNvPr id="91" name="正方形/長方形 90">
                <a:extLst>
                  <a:ext uri="{FF2B5EF4-FFF2-40B4-BE49-F238E27FC236}">
                    <a16:creationId xmlns:a16="http://schemas.microsoft.com/office/drawing/2014/main" id="{7CCB56FD-559F-4AB1-93A2-D73AB9DC4EE6}"/>
                  </a:ext>
                </a:extLst>
              </p:cNvPr>
              <p:cNvSpPr/>
              <p:nvPr/>
            </p:nvSpPr>
            <p:spPr>
              <a:xfrm>
                <a:off x="5142467" y="2308201"/>
                <a:ext cx="1495021" cy="300239"/>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ea typeface="HGSｺﾞｼｯｸE" panose="020B0900000000000000" pitchFamily="50" charset="-128"/>
                    <a:cs typeface="Arial" panose="020B0604020202020204" pitchFamily="34" charset="0"/>
                  </a:rPr>
                  <a:t>Network Cloud</a:t>
                </a:r>
              </a:p>
            </p:txBody>
          </p:sp>
          <p:sp>
            <p:nvSpPr>
              <p:cNvPr id="92" name="CasellaDiTesto 10">
                <a:extLst>
                  <a:ext uri="{FF2B5EF4-FFF2-40B4-BE49-F238E27FC236}">
                    <a16:creationId xmlns:a16="http://schemas.microsoft.com/office/drawing/2014/main" id="{74313E93-27B7-DAC8-0453-A1EFC6A97579}"/>
                  </a:ext>
                </a:extLst>
              </p:cNvPr>
              <p:cNvSpPr txBox="1"/>
              <p:nvPr/>
            </p:nvSpPr>
            <p:spPr>
              <a:xfrm>
                <a:off x="-11794" y="3509083"/>
                <a:ext cx="1597151" cy="382122"/>
              </a:xfrm>
              <a:prstGeom prst="rect">
                <a:avLst/>
              </a:prstGeom>
              <a:gradFill rotWithShape="1">
                <a:gsLst>
                  <a:gs pos="100000">
                    <a:srgbClr val="ED7D31">
                      <a:lumMod val="20000"/>
                      <a:lumOff val="80000"/>
                    </a:srgbClr>
                  </a:gs>
                  <a:gs pos="0">
                    <a:srgbClr val="FF887B"/>
                  </a:gs>
                </a:gsLst>
                <a:lin ang="5400000" scaled="0"/>
              </a:gradFill>
              <a:ln w="38100" cap="flat" cmpd="sng" algn="ctr">
                <a:solidFill>
                  <a:srgbClr val="FF0000"/>
                </a:solidFill>
                <a:prstDash val="solid"/>
                <a:miter lim="800000"/>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5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ea typeface="游ゴシック" panose="020B0400000000000000" pitchFamily="50" charset="-128"/>
                    <a:cs typeface="Arial" panose="020B0604020202020204" pitchFamily="34" charset="0"/>
                  </a:rPr>
                  <a:t>BAN</a:t>
                </a:r>
                <a:r>
                  <a:rPr kumimoji="0" lang="it-IT" sz="15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cs typeface="Arial" panose="020B0604020202020204" pitchFamily="34" charset="0"/>
                  </a:rPr>
                  <a:t> </a:t>
                </a:r>
                <a:r>
                  <a:rPr kumimoji="0" lang="it-IT" sz="1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cs typeface="Arial" panose="020B0604020202020204" pitchFamily="34" charset="0"/>
                  </a:rPr>
                  <a:t>Layer</a:t>
                </a:r>
              </a:p>
            </p:txBody>
          </p:sp>
          <p:sp>
            <p:nvSpPr>
              <p:cNvPr id="93" name="角丸四角形 39">
                <a:extLst>
                  <a:ext uri="{FF2B5EF4-FFF2-40B4-BE49-F238E27FC236}">
                    <a16:creationId xmlns:a16="http://schemas.microsoft.com/office/drawing/2014/main" id="{2BD0AB8A-8D31-9ED3-431C-815DE3751B54}"/>
                  </a:ext>
                </a:extLst>
              </p:cNvPr>
              <p:cNvSpPr/>
              <p:nvPr/>
            </p:nvSpPr>
            <p:spPr>
              <a:xfrm>
                <a:off x="2780335" y="5242015"/>
                <a:ext cx="1507057" cy="402349"/>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900" b="1" i="0" u="sng"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Rehabilitation patient</a:t>
                </a:r>
                <a:endParaRPr kumimoji="0" lang="ja-JP" altLang="en-US" sz="900"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pic>
            <p:nvPicPr>
              <p:cNvPr id="94" name="図 93">
                <a:extLst>
                  <a:ext uri="{FF2B5EF4-FFF2-40B4-BE49-F238E27FC236}">
                    <a16:creationId xmlns:a16="http://schemas.microsoft.com/office/drawing/2014/main" id="{E62E07DE-900B-B03E-3A6F-E42EF809F5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0204" y="4479533"/>
                <a:ext cx="1126161" cy="1013207"/>
              </a:xfrm>
              <a:prstGeom prst="rect">
                <a:avLst/>
              </a:prstGeom>
            </p:spPr>
          </p:pic>
          <p:sp>
            <p:nvSpPr>
              <p:cNvPr id="95" name="角丸四角形 37">
                <a:extLst>
                  <a:ext uri="{FF2B5EF4-FFF2-40B4-BE49-F238E27FC236}">
                    <a16:creationId xmlns:a16="http://schemas.microsoft.com/office/drawing/2014/main" id="{B101B811-60BF-897A-5751-E8BCF176E421}"/>
                  </a:ext>
                </a:extLst>
              </p:cNvPr>
              <p:cNvSpPr/>
              <p:nvPr/>
            </p:nvSpPr>
            <p:spPr>
              <a:xfrm>
                <a:off x="5459050" y="4310452"/>
                <a:ext cx="1266372" cy="441444"/>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rPr>
                  <a:t>Smart Communication Tool</a:t>
                </a:r>
                <a:endParaRPr kumimoji="0" lang="ja-JP" altLang="en-US"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endParaRPr>
              </a:p>
            </p:txBody>
          </p:sp>
          <p:sp>
            <p:nvSpPr>
              <p:cNvPr id="96" name="角丸四角形 37">
                <a:extLst>
                  <a:ext uri="{FF2B5EF4-FFF2-40B4-BE49-F238E27FC236}">
                    <a16:creationId xmlns:a16="http://schemas.microsoft.com/office/drawing/2014/main" id="{2B50B5B4-183D-3A5D-0B47-E538F317818D}"/>
                  </a:ext>
                </a:extLst>
              </p:cNvPr>
              <p:cNvSpPr/>
              <p:nvPr/>
            </p:nvSpPr>
            <p:spPr>
              <a:xfrm>
                <a:off x="8772081" y="4225064"/>
                <a:ext cx="1114958" cy="447256"/>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675"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rPr>
                  <a:t>Environmental Sensing &amp; Controlling </a:t>
                </a:r>
                <a:r>
                  <a:rPr kumimoji="0" lang="en-US" altLang="ja-JP" sz="675" b="1" i="0" u="none" strike="noStrike" kern="0" cap="none" spc="0" normalizeH="0" baseline="0" noProof="0" dirty="0" err="1">
                    <a:ln>
                      <a:noFill/>
                    </a:ln>
                    <a:solidFill>
                      <a:prstClr val="white"/>
                    </a:solidFill>
                    <a:effectLst/>
                    <a:uLnTx/>
                    <a:uFillTx/>
                    <a:latin typeface="游ゴシック" panose="020F0502020204030204"/>
                    <a:ea typeface="游ゴシック" panose="020B0400000000000000" pitchFamily="50" charset="-128"/>
                  </a:rPr>
                  <a:t>Equipes</a:t>
                </a:r>
                <a:endParaRPr kumimoji="0" lang="ja-JP" altLang="en-US" sz="675"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endParaRPr>
              </a:p>
            </p:txBody>
          </p:sp>
          <p:sp>
            <p:nvSpPr>
              <p:cNvPr id="97" name="楕円 96">
                <a:extLst>
                  <a:ext uri="{FF2B5EF4-FFF2-40B4-BE49-F238E27FC236}">
                    <a16:creationId xmlns:a16="http://schemas.microsoft.com/office/drawing/2014/main" id="{1EFEF2DA-3699-089E-56A0-5B93BA08BF34}"/>
                  </a:ext>
                </a:extLst>
              </p:cNvPr>
              <p:cNvSpPr/>
              <p:nvPr/>
            </p:nvSpPr>
            <p:spPr>
              <a:xfrm>
                <a:off x="6764364" y="3718565"/>
                <a:ext cx="2631793" cy="284799"/>
              </a:xfrm>
              <a:prstGeom prst="ellipse">
                <a:avLst/>
              </a:prstGeom>
              <a:solidFill>
                <a:srgbClr val="FFFF00"/>
              </a:solidFill>
              <a:ln w="12700" cap="flat" cmpd="sng" algn="ctr">
                <a:solidFill>
                  <a:srgbClr val="0000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0000FF"/>
                    </a:solidFill>
                    <a:effectLst/>
                    <a:uLnTx/>
                    <a:uFillTx/>
                    <a:ea typeface="游ゴシック" panose="020B0400000000000000" pitchFamily="50" charset="-128"/>
                    <a:cs typeface="Arial" panose="020B0604020202020204" pitchFamily="34" charset="0"/>
                  </a:rPr>
                  <a:t>BAN Coordinator</a:t>
                </a:r>
                <a:endParaRPr kumimoji="0" lang="ja-JP" altLang="en-US" sz="1050" b="1" i="0" u="none" strike="noStrike" kern="0" cap="none" spc="0" normalizeH="0" baseline="0" noProof="0" dirty="0">
                  <a:ln>
                    <a:noFill/>
                  </a:ln>
                  <a:solidFill>
                    <a:srgbClr val="0000FF"/>
                  </a:solidFill>
                  <a:effectLst/>
                  <a:uLnTx/>
                  <a:uFillTx/>
                  <a:ea typeface="游ゴシック" panose="020B0400000000000000" pitchFamily="50" charset="-128"/>
                  <a:cs typeface="Arial" panose="020B0604020202020204" pitchFamily="34" charset="0"/>
                </a:endParaRPr>
              </a:p>
            </p:txBody>
          </p:sp>
          <p:sp>
            <p:nvSpPr>
              <p:cNvPr id="98" name="角丸四角形 37">
                <a:extLst>
                  <a:ext uri="{FF2B5EF4-FFF2-40B4-BE49-F238E27FC236}">
                    <a16:creationId xmlns:a16="http://schemas.microsoft.com/office/drawing/2014/main" id="{D9975710-355A-93E8-7F1E-B3492D731151}"/>
                  </a:ext>
                </a:extLst>
              </p:cNvPr>
              <p:cNvSpPr/>
              <p:nvPr/>
            </p:nvSpPr>
            <p:spPr>
              <a:xfrm>
                <a:off x="8780871" y="4711927"/>
                <a:ext cx="1012750" cy="427173"/>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675"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rPr>
                  <a:t>Vital Sensing &amp; Remote Therapy</a:t>
                </a:r>
                <a:endParaRPr kumimoji="0" lang="ja-JP" altLang="en-US" sz="675"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endParaRPr>
              </a:p>
            </p:txBody>
          </p:sp>
          <p:sp>
            <p:nvSpPr>
              <p:cNvPr id="99" name="正方形/長方形 55">
                <a:extLst>
                  <a:ext uri="{FF2B5EF4-FFF2-40B4-BE49-F238E27FC236}">
                    <a16:creationId xmlns:a16="http://schemas.microsoft.com/office/drawing/2014/main" id="{9B9311FE-D156-83ED-E7C2-250D735C3BCB}"/>
                  </a:ext>
                </a:extLst>
              </p:cNvPr>
              <p:cNvSpPr>
                <a:spLocks noChangeArrowheads="1"/>
              </p:cNvSpPr>
              <p:nvPr/>
            </p:nvSpPr>
            <p:spPr bwMode="auto">
              <a:xfrm>
                <a:off x="8298160" y="966115"/>
                <a:ext cx="2010836" cy="9280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marL="0" marR="0" lvl="0" indent="0" defTabSz="342900" eaLnBrk="1" fontAlgn="auto" latinLnBrk="0" hangingPunct="1">
                  <a:lnSpc>
                    <a:spcPct val="100000"/>
                  </a:lnSpc>
                  <a:spcBef>
                    <a:spcPts val="0"/>
                  </a:spcBef>
                  <a:spcAft>
                    <a:spcPts val="0"/>
                  </a:spcAft>
                  <a:buClrTx/>
                  <a:buSzTx/>
                  <a:buFontTx/>
                  <a:buNone/>
                  <a:tabLst/>
                  <a:defRPr/>
                </a:pPr>
                <a:r>
                  <a:rPr kumimoji="1" lang="en-US" altLang="ja-JP" sz="9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Elderly People Living</a:t>
                </a:r>
              </a:p>
              <a:p>
                <a:pPr marL="0" marR="0" lvl="0" indent="0" defTabSz="342900" eaLnBrk="1" fontAlgn="auto" latinLnBrk="0" hangingPunct="1">
                  <a:lnSpc>
                    <a:spcPct val="100000"/>
                  </a:lnSpc>
                  <a:spcBef>
                    <a:spcPts val="0"/>
                  </a:spcBef>
                  <a:spcAft>
                    <a:spcPts val="0"/>
                  </a:spcAft>
                  <a:buClrTx/>
                  <a:buSzTx/>
                  <a:buFontTx/>
                  <a:buNone/>
                  <a:tabLst/>
                  <a:defRPr/>
                </a:pPr>
                <a:r>
                  <a:rPr kumimoji="1" lang="en-US" altLang="ja-JP" sz="9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Big Data Safety and </a:t>
                </a:r>
              </a:p>
              <a:p>
                <a:pPr marL="0" marR="0" lvl="0" indent="0" defTabSz="342900" eaLnBrk="1" fontAlgn="auto" latinLnBrk="0" hangingPunct="1">
                  <a:lnSpc>
                    <a:spcPct val="100000"/>
                  </a:lnSpc>
                  <a:spcBef>
                    <a:spcPts val="0"/>
                  </a:spcBef>
                  <a:spcAft>
                    <a:spcPts val="0"/>
                  </a:spcAft>
                  <a:buClrTx/>
                  <a:buSzTx/>
                  <a:buFontTx/>
                  <a:buNone/>
                  <a:tabLst/>
                  <a:defRPr/>
                </a:pPr>
                <a:r>
                  <a:rPr kumimoji="1" lang="en-US" altLang="ja-JP" sz="9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Ambient Analysis and</a:t>
                </a:r>
              </a:p>
              <a:p>
                <a:pPr marL="0" marR="0" lvl="0" indent="0" defTabSz="342900" eaLnBrk="1" fontAlgn="auto" latinLnBrk="0" hangingPunct="1">
                  <a:lnSpc>
                    <a:spcPct val="100000"/>
                  </a:lnSpc>
                  <a:spcBef>
                    <a:spcPts val="0"/>
                  </a:spcBef>
                  <a:spcAft>
                    <a:spcPts val="0"/>
                  </a:spcAft>
                  <a:buClrTx/>
                  <a:buSzTx/>
                  <a:buFontTx/>
                  <a:buNone/>
                  <a:tabLst/>
                  <a:defRPr/>
                </a:pPr>
                <a:r>
                  <a:rPr kumimoji="1" lang="en-US" altLang="ja-JP" sz="9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Regulatory Compliance </a:t>
                </a:r>
              </a:p>
              <a:p>
                <a:pPr marL="0" marR="0" lvl="0" indent="0" defTabSz="342900" eaLnBrk="1" fontAlgn="auto" latinLnBrk="0" hangingPunct="1">
                  <a:lnSpc>
                    <a:spcPct val="100000"/>
                  </a:lnSpc>
                  <a:spcBef>
                    <a:spcPts val="0"/>
                  </a:spcBef>
                  <a:spcAft>
                    <a:spcPts val="0"/>
                  </a:spcAft>
                  <a:buClrTx/>
                  <a:buSzTx/>
                  <a:buFontTx/>
                  <a:buNone/>
                  <a:tabLst/>
                  <a:defRPr/>
                </a:pPr>
                <a:r>
                  <a:rPr kumimoji="1" lang="en-US" altLang="ja-JP" sz="9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For Safety &amp; Security</a:t>
                </a:r>
                <a:endParaRPr kumimoji="1" lang="ja-JP" altLang="en-US" sz="9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00" name="楕円 99">
                <a:extLst>
                  <a:ext uri="{FF2B5EF4-FFF2-40B4-BE49-F238E27FC236}">
                    <a16:creationId xmlns:a16="http://schemas.microsoft.com/office/drawing/2014/main" id="{6B8B2AB3-CE59-98CC-9799-DB10DC4F1246}"/>
                  </a:ext>
                </a:extLst>
              </p:cNvPr>
              <p:cNvSpPr/>
              <p:nvPr/>
            </p:nvSpPr>
            <p:spPr bwMode="auto">
              <a:xfrm>
                <a:off x="5365081" y="1138109"/>
                <a:ext cx="2302124" cy="770381"/>
              </a:xfrm>
              <a:prstGeom prst="ellipse">
                <a:avLst/>
              </a:prstGeom>
              <a:solidFill>
                <a:sysClr val="window" lastClr="FFFFFF"/>
              </a:solidFill>
              <a:ln w="28575" cap="flat" cmpd="sng" algn="ctr">
                <a:solidFill>
                  <a:srgbClr val="3333FF"/>
                </a:solidFill>
                <a:prstDash val="solid"/>
                <a:miter lim="800000"/>
              </a:ln>
              <a:effectLst/>
            </p:spPr>
            <p:txBody>
              <a:bodyPr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3333FF"/>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Healthcare Medical</a:t>
                </a:r>
                <a:r>
                  <a:rPr kumimoji="0" lang="ja-JP" altLang="en-US" sz="900" b="1" i="0" u="none" strike="noStrike" kern="0" cap="none" spc="0" normalizeH="0" baseline="0" noProof="0" dirty="0">
                    <a:ln>
                      <a:noFill/>
                    </a:ln>
                    <a:solidFill>
                      <a:srgbClr val="3333FF"/>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　</a:t>
                </a:r>
                <a:r>
                  <a:rPr kumimoji="0" lang="en-US" altLang="ja-JP" sz="900" b="1" i="0" u="none" strike="noStrike" kern="0" cap="none" spc="0" normalizeH="0" baseline="0" noProof="0" dirty="0">
                    <a:ln>
                      <a:noFill/>
                    </a:ln>
                    <a:solidFill>
                      <a:srgbClr val="3333FF"/>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Personal  Database, Repository</a:t>
                </a:r>
              </a:p>
            </p:txBody>
          </p:sp>
          <p:sp>
            <p:nvSpPr>
              <p:cNvPr id="101" name="楕円 100">
                <a:extLst>
                  <a:ext uri="{FF2B5EF4-FFF2-40B4-BE49-F238E27FC236}">
                    <a16:creationId xmlns:a16="http://schemas.microsoft.com/office/drawing/2014/main" id="{7C1D747F-BEFA-E0FE-CEBD-2C045EC7EBAB}"/>
                  </a:ext>
                </a:extLst>
              </p:cNvPr>
              <p:cNvSpPr/>
              <p:nvPr/>
            </p:nvSpPr>
            <p:spPr bwMode="auto">
              <a:xfrm>
                <a:off x="1026144" y="1121683"/>
                <a:ext cx="3076896" cy="769855"/>
              </a:xfrm>
              <a:prstGeom prst="ellipse">
                <a:avLst/>
              </a:prstGeom>
              <a:solidFill>
                <a:sysClr val="window" lastClr="FFFFFF"/>
              </a:solidFill>
              <a:ln w="28575" cap="flat" cmpd="sng" algn="ctr">
                <a:solidFill>
                  <a:srgbClr val="3333FF"/>
                </a:solidFill>
                <a:prstDash val="solid"/>
                <a:miter lim="800000"/>
              </a:ln>
              <a:effectLst/>
            </p:spPr>
            <p:txBody>
              <a:bodyPr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3333FF"/>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AI Data mining of Medical Big Data with Deep Learning Ex. Watson</a:t>
                </a:r>
              </a:p>
            </p:txBody>
          </p:sp>
          <p:sp>
            <p:nvSpPr>
              <p:cNvPr id="102" name="楕円 101">
                <a:extLst>
                  <a:ext uri="{FF2B5EF4-FFF2-40B4-BE49-F238E27FC236}">
                    <a16:creationId xmlns:a16="http://schemas.microsoft.com/office/drawing/2014/main" id="{046BDE03-2257-460A-475E-D47BB6D5D659}"/>
                  </a:ext>
                </a:extLst>
              </p:cNvPr>
              <p:cNvSpPr/>
              <p:nvPr/>
            </p:nvSpPr>
            <p:spPr bwMode="auto">
              <a:xfrm>
                <a:off x="7383985" y="2533069"/>
                <a:ext cx="1831388" cy="673064"/>
              </a:xfrm>
              <a:prstGeom prst="ellipse">
                <a:avLst/>
              </a:prstGeom>
              <a:solidFill>
                <a:sysClr val="window" lastClr="FFFFFF"/>
              </a:solidFill>
              <a:ln w="28575" cap="flat" cmpd="sng" algn="ctr">
                <a:solidFill>
                  <a:srgbClr val="3333FF"/>
                </a:solidFill>
                <a:prstDash val="solid"/>
                <a:miter lim="800000"/>
              </a:ln>
              <a:effectLst/>
            </p:spPr>
            <p:txBody>
              <a:bodyPr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3333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University Hospital,</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3333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Daycare Center</a:t>
                </a:r>
                <a:endParaRPr kumimoji="0" lang="ja-JP" altLang="en-US" sz="1050" b="1" i="0" u="none" strike="noStrike" kern="0" cap="none" spc="0" normalizeH="0" baseline="0" noProof="0" dirty="0">
                  <a:ln>
                    <a:noFill/>
                  </a:ln>
                  <a:solidFill>
                    <a:srgbClr val="3333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103" name="角丸四角形 39">
                <a:extLst>
                  <a:ext uri="{FF2B5EF4-FFF2-40B4-BE49-F238E27FC236}">
                    <a16:creationId xmlns:a16="http://schemas.microsoft.com/office/drawing/2014/main" id="{B3AB1374-EB41-E12B-CB8D-F27C806D59B9}"/>
                  </a:ext>
                </a:extLst>
              </p:cNvPr>
              <p:cNvSpPr/>
              <p:nvPr/>
            </p:nvSpPr>
            <p:spPr>
              <a:xfrm>
                <a:off x="7569783" y="2255937"/>
                <a:ext cx="1308718" cy="280880"/>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825" b="1" i="0" u="none" strike="noStrike" kern="0" cap="none" spc="0" normalizeH="0" baseline="0" noProof="0" dirty="0">
                    <a:ln>
                      <a:noFill/>
                    </a:ln>
                    <a:solidFill>
                      <a:prstClr val="black"/>
                    </a:solidFill>
                    <a:effectLst/>
                    <a:uLnTx/>
                    <a:uFillTx/>
                    <a:ea typeface="HGSｺﾞｼｯｸE" panose="020B0900000000000000" pitchFamily="50" charset="-128"/>
                    <a:cs typeface="Arial" panose="020B0604020202020204" pitchFamily="34" charset="0"/>
                  </a:rPr>
                  <a:t>Clinician, Nurse, Care Giver</a:t>
                </a:r>
                <a:endParaRPr kumimoji="0" lang="ja-JP" altLang="en-US" sz="825"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104" name="テキスト ボックス 103">
                <a:extLst>
                  <a:ext uri="{FF2B5EF4-FFF2-40B4-BE49-F238E27FC236}">
                    <a16:creationId xmlns:a16="http://schemas.microsoft.com/office/drawing/2014/main" id="{98A6F60B-65AA-A2C9-C96E-7562FE19F12D}"/>
                  </a:ext>
                </a:extLst>
              </p:cNvPr>
              <p:cNvSpPr txBox="1"/>
              <p:nvPr/>
            </p:nvSpPr>
            <p:spPr>
              <a:xfrm>
                <a:off x="241170" y="5635286"/>
                <a:ext cx="4002929" cy="436711"/>
              </a:xfrm>
              <a:prstGeom prst="rect">
                <a:avLst/>
              </a:prstGeom>
              <a:noFill/>
            </p:spPr>
            <p:txBody>
              <a:bodyPr wrap="squar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FF33CC"/>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rPr>
                  <a:t>WP2, 5, 6, 8 &amp; 10;</a:t>
                </a:r>
                <a:r>
                  <a:rPr kumimoji="0" lang="ja-JP" altLang="en-US" sz="900" b="1" i="0" u="none" strike="noStrike" kern="0" cap="none" spc="0" normalizeH="0" baseline="0" noProof="0" dirty="0">
                    <a:ln>
                      <a:noFill/>
                    </a:ln>
                    <a:solidFill>
                      <a:srgbClr val="FF33CC"/>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rPr>
                  <a:t> </a:t>
                </a:r>
                <a:r>
                  <a:rPr kumimoji="0" lang="en-US" altLang="ja-JP" sz="900" b="1" i="0" u="none" strike="noStrike" kern="0" cap="none" spc="0" normalizeH="0" baseline="0" noProof="0" dirty="0">
                    <a:ln>
                      <a:noFill/>
                    </a:ln>
                    <a:solidFill>
                      <a:srgbClr val="FF33CC"/>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rPr>
                  <a:t>YNU,</a:t>
                </a:r>
                <a:r>
                  <a:rPr kumimoji="0" lang="ja-JP" altLang="en-US" sz="900" b="1" i="0" u="none" strike="noStrike" kern="0" cap="none" spc="0" normalizeH="0" baseline="0" noProof="0" dirty="0">
                    <a:ln>
                      <a:noFill/>
                    </a:ln>
                    <a:solidFill>
                      <a:srgbClr val="FF33CC"/>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rPr>
                  <a:t> </a:t>
                </a:r>
                <a:r>
                  <a:rPr kumimoji="0" lang="en-US" altLang="ja-JP" sz="900" b="1" i="0" u="none" strike="noStrike" kern="0" cap="none" spc="0" normalizeH="0" baseline="0" noProof="0" dirty="0">
                    <a:ln>
                      <a:noFill/>
                    </a:ln>
                    <a:solidFill>
                      <a:srgbClr val="FF33CC"/>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rPr>
                  <a:t>MTC,</a:t>
                </a:r>
                <a:r>
                  <a:rPr kumimoji="0" lang="ja-JP" altLang="en-US" sz="900" b="1" i="0" u="none" strike="noStrike" kern="0" cap="none" spc="0" normalizeH="0" baseline="0" noProof="0" dirty="0">
                    <a:ln>
                      <a:noFill/>
                    </a:ln>
                    <a:solidFill>
                      <a:srgbClr val="FF33CC"/>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rPr>
                  <a:t> </a:t>
                </a:r>
                <a:r>
                  <a:rPr kumimoji="0" lang="en-US" altLang="ja-JP" sz="900" b="1" i="0" u="none" strike="noStrike" kern="0" cap="none" spc="0" normalizeH="0" baseline="0" noProof="0" dirty="0">
                    <a:ln>
                      <a:noFill/>
                    </a:ln>
                    <a:solidFill>
                      <a:srgbClr val="FF33CC"/>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rPr>
                  <a:t>FST, HSC, LMA, YCU, HCU</a:t>
                </a:r>
              </a:p>
              <a:p>
                <a:pPr marL="0" marR="0" lvl="0" indent="0" defTabSz="3429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FF33CC"/>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rPr>
                  <a:t>                                 UOUU, UNIFI, IMT, LUZ, UEDIN</a:t>
                </a:r>
                <a:endParaRPr kumimoji="0" lang="ja-JP" altLang="en-US" sz="900" b="1" i="0" u="none" strike="noStrike" kern="0" cap="none" spc="0" normalizeH="0" baseline="0" noProof="0" dirty="0">
                  <a:ln>
                    <a:noFill/>
                  </a:ln>
                  <a:solidFill>
                    <a:srgbClr val="FF33CC"/>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endParaRPr>
              </a:p>
            </p:txBody>
          </p:sp>
          <p:sp>
            <p:nvSpPr>
              <p:cNvPr id="105" name="正方形/長方形 104">
                <a:extLst>
                  <a:ext uri="{FF2B5EF4-FFF2-40B4-BE49-F238E27FC236}">
                    <a16:creationId xmlns:a16="http://schemas.microsoft.com/office/drawing/2014/main" id="{66DF5346-EA6B-0771-1247-A6C384FBD837}"/>
                  </a:ext>
                </a:extLst>
              </p:cNvPr>
              <p:cNvSpPr/>
              <p:nvPr/>
            </p:nvSpPr>
            <p:spPr bwMode="auto">
              <a:xfrm>
                <a:off x="-918189" y="2884768"/>
                <a:ext cx="2668603" cy="600478"/>
              </a:xfrm>
              <a:prstGeom prst="rect">
                <a:avLst/>
              </a:prstGeom>
              <a:ln>
                <a:noFill/>
              </a:ln>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Deep Learning and Analysis</a:t>
                </a: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For Feedback Sensing and Control</a:t>
                </a: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Smart Environment for Elderly People</a:t>
                </a:r>
                <a:endParaRPr kumimoji="0" lang="ja-JP" altLang="en-US" sz="9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106" name="正方形/長方形 105">
                <a:extLst>
                  <a:ext uri="{FF2B5EF4-FFF2-40B4-BE49-F238E27FC236}">
                    <a16:creationId xmlns:a16="http://schemas.microsoft.com/office/drawing/2014/main" id="{F5D49394-733B-2946-A2A3-62CCC30BAD4F}"/>
                  </a:ext>
                </a:extLst>
              </p:cNvPr>
              <p:cNvSpPr/>
              <p:nvPr/>
            </p:nvSpPr>
            <p:spPr>
              <a:xfrm>
                <a:off x="3802701" y="1631776"/>
                <a:ext cx="1640122" cy="436711"/>
              </a:xfrm>
              <a:prstGeom prst="rect">
                <a:avLst/>
              </a:prstGeom>
            </p:spPr>
            <p:txBody>
              <a:bodyPr wrap="square">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FF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rPr>
                  <a:t>WP4, 6 ,&amp; 7: FST, YNU, MEDEA, INOV, UEDIN</a:t>
                </a:r>
                <a:endParaRPr kumimoji="0" lang="ja-JP" altLang="en-US" sz="900" b="1" i="0" u="none" strike="noStrike" kern="0" cap="none" spc="0" normalizeH="0" baseline="0" noProof="0" dirty="0">
                  <a:ln>
                    <a:noFill/>
                  </a:ln>
                  <a:solidFill>
                    <a:srgbClr val="FF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endParaRPr>
              </a:p>
            </p:txBody>
          </p:sp>
          <p:sp>
            <p:nvSpPr>
              <p:cNvPr id="107" name="正方形/長方形 106">
                <a:extLst>
                  <a:ext uri="{FF2B5EF4-FFF2-40B4-BE49-F238E27FC236}">
                    <a16:creationId xmlns:a16="http://schemas.microsoft.com/office/drawing/2014/main" id="{07BD80A0-099D-7D3C-7F47-62B84926FD4D}"/>
                  </a:ext>
                </a:extLst>
              </p:cNvPr>
              <p:cNvSpPr/>
              <p:nvPr/>
            </p:nvSpPr>
            <p:spPr>
              <a:xfrm>
                <a:off x="1111171" y="2926780"/>
                <a:ext cx="2063511" cy="436711"/>
              </a:xfrm>
              <a:prstGeom prst="rect">
                <a:avLst/>
              </a:prstGeom>
            </p:spPr>
            <p:txBody>
              <a:bodyPr wrap="square">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FF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rPr>
                  <a:t>WP2,</a:t>
                </a:r>
                <a:r>
                  <a:rPr kumimoji="0" lang="ja-JP" altLang="en-US" sz="900" b="1" i="0" u="none" strike="noStrike" kern="0" cap="none" spc="0" normalizeH="0" baseline="0" noProof="0" dirty="0">
                    <a:ln>
                      <a:noFill/>
                    </a:ln>
                    <a:solidFill>
                      <a:srgbClr val="FF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rPr>
                  <a:t> </a:t>
                </a:r>
                <a:r>
                  <a:rPr kumimoji="0" lang="en-US" altLang="ja-JP" sz="900" b="1" i="0" u="none" strike="noStrike" kern="0" cap="none" spc="0" normalizeH="0" baseline="0" noProof="0" dirty="0">
                    <a:ln>
                      <a:noFill/>
                    </a:ln>
                    <a:solidFill>
                      <a:srgbClr val="FF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rPr>
                  <a:t>5 &amp; 8 ;  MTC,  FST, YNU</a:t>
                </a:r>
              </a:p>
              <a:p>
                <a:pPr marL="0" marR="0" lvl="0" indent="0" defTabSz="3429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FF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rPr>
                  <a:t>                        INOV, UOULU</a:t>
                </a:r>
                <a:endParaRPr kumimoji="0" lang="ja-JP" altLang="en-US" sz="900" b="1" i="0" u="none" strike="noStrike" kern="0" cap="none" spc="0" normalizeH="0" baseline="0" noProof="0" dirty="0">
                  <a:ln>
                    <a:noFill/>
                  </a:ln>
                  <a:solidFill>
                    <a:srgbClr val="FF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endParaRPr>
              </a:p>
            </p:txBody>
          </p:sp>
          <p:sp>
            <p:nvSpPr>
              <p:cNvPr id="108" name="テキスト ボックス 107">
                <a:extLst>
                  <a:ext uri="{FF2B5EF4-FFF2-40B4-BE49-F238E27FC236}">
                    <a16:creationId xmlns:a16="http://schemas.microsoft.com/office/drawing/2014/main" id="{365910C7-D9B7-4B41-D12E-83FBCF6EB018}"/>
                  </a:ext>
                </a:extLst>
              </p:cNvPr>
              <p:cNvSpPr txBox="1"/>
              <p:nvPr/>
            </p:nvSpPr>
            <p:spPr>
              <a:xfrm>
                <a:off x="8373350" y="3207946"/>
                <a:ext cx="1740095" cy="600478"/>
              </a:xfrm>
              <a:prstGeom prst="rect">
                <a:avLst/>
              </a:prstGeom>
              <a:noFill/>
            </p:spPr>
            <p:txBody>
              <a:bodyPr wrap="squar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FF33CC"/>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rPr>
                  <a:t>WP3, 4, 9, 10 &amp; 11;  YCU, MTC, HSC, LMC, LUZ, </a:t>
                </a:r>
                <a:endParaRPr kumimoji="0" lang="ja-JP" altLang="en-US" sz="900" b="1" i="0" u="none" strike="noStrike" kern="0" cap="none" spc="0" normalizeH="0" baseline="0" noProof="0" dirty="0">
                  <a:ln>
                    <a:noFill/>
                  </a:ln>
                  <a:solidFill>
                    <a:srgbClr val="FF33CC"/>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endParaRPr>
              </a:p>
            </p:txBody>
          </p:sp>
          <p:sp>
            <p:nvSpPr>
              <p:cNvPr id="109" name="楕円 108">
                <a:extLst>
                  <a:ext uri="{FF2B5EF4-FFF2-40B4-BE49-F238E27FC236}">
                    <a16:creationId xmlns:a16="http://schemas.microsoft.com/office/drawing/2014/main" id="{FF537C48-B686-5043-156A-4F3F7AED3E1A}"/>
                  </a:ext>
                </a:extLst>
              </p:cNvPr>
              <p:cNvSpPr/>
              <p:nvPr/>
            </p:nvSpPr>
            <p:spPr>
              <a:xfrm>
                <a:off x="4168261" y="3811930"/>
                <a:ext cx="2574638" cy="357637"/>
              </a:xfrm>
              <a:prstGeom prst="ellipse">
                <a:avLst/>
              </a:prstGeom>
              <a:solidFill>
                <a:srgbClr val="FFFF00"/>
              </a:solidFill>
              <a:ln w="12700" cap="flat" cmpd="sng" algn="ctr">
                <a:solidFill>
                  <a:srgbClr val="0000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0000FF"/>
                    </a:solidFill>
                    <a:effectLst/>
                    <a:uLnTx/>
                    <a:uFillTx/>
                    <a:ea typeface="游ゴシック" panose="020B0400000000000000" pitchFamily="50" charset="-128"/>
                    <a:cs typeface="Arial" panose="020B0604020202020204" pitchFamily="34" charset="0"/>
                  </a:rPr>
                  <a:t>BAN Coordinator</a:t>
                </a:r>
                <a:endParaRPr kumimoji="0" lang="ja-JP" altLang="en-US" sz="1050" b="1" i="0" u="none" strike="noStrike" kern="0" cap="none" spc="0" normalizeH="0" baseline="0" noProof="0" dirty="0">
                  <a:ln>
                    <a:noFill/>
                  </a:ln>
                  <a:solidFill>
                    <a:srgbClr val="0000FF"/>
                  </a:solidFill>
                  <a:effectLst/>
                  <a:uLnTx/>
                  <a:uFillTx/>
                  <a:ea typeface="游ゴシック" panose="020B0400000000000000" pitchFamily="50" charset="-128"/>
                  <a:cs typeface="Arial" panose="020B0604020202020204" pitchFamily="34" charset="0"/>
                </a:endParaRPr>
              </a:p>
            </p:txBody>
          </p:sp>
          <p:sp>
            <p:nvSpPr>
              <p:cNvPr id="110" name="角丸四角形 1026">
                <a:extLst>
                  <a:ext uri="{FF2B5EF4-FFF2-40B4-BE49-F238E27FC236}">
                    <a16:creationId xmlns:a16="http://schemas.microsoft.com/office/drawing/2014/main" id="{735CB7D7-6A1F-846C-7F1B-432F37151095}"/>
                  </a:ext>
                </a:extLst>
              </p:cNvPr>
              <p:cNvSpPr/>
              <p:nvPr/>
            </p:nvSpPr>
            <p:spPr>
              <a:xfrm>
                <a:off x="263809" y="4167100"/>
                <a:ext cx="1197491" cy="303751"/>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825"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rPr>
                  <a:t>Environmental Sensor</a:t>
                </a:r>
                <a:endParaRPr kumimoji="0" lang="ja-JP" altLang="en-US" sz="210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endParaRPr>
              </a:p>
            </p:txBody>
          </p:sp>
        </p:grpSp>
        <p:pic>
          <p:nvPicPr>
            <p:cNvPr id="6" name="図 5">
              <a:extLst>
                <a:ext uri="{FF2B5EF4-FFF2-40B4-BE49-F238E27FC236}">
                  <a16:creationId xmlns:a16="http://schemas.microsoft.com/office/drawing/2014/main" id="{767555A6-2A81-5445-FC4D-DF4E940E35AA}"/>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427961" y="4445854"/>
              <a:ext cx="906706" cy="675999"/>
            </a:xfrm>
            <a:prstGeom prst="rect">
              <a:avLst/>
            </a:prstGeom>
          </p:spPr>
        </p:pic>
        <p:pic>
          <p:nvPicPr>
            <p:cNvPr id="7" name="図 6" descr="時計, 部屋 が含まれている画像&#10;&#10;自動的に生成された説明">
              <a:extLst>
                <a:ext uri="{FF2B5EF4-FFF2-40B4-BE49-F238E27FC236}">
                  <a16:creationId xmlns:a16="http://schemas.microsoft.com/office/drawing/2014/main" id="{3F9F6105-CD84-EA92-FCA9-C3AD73CF84F9}"/>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389732" y="4413303"/>
              <a:ext cx="1058996" cy="891657"/>
            </a:xfrm>
            <a:prstGeom prst="rect">
              <a:avLst/>
            </a:prstGeom>
          </p:spPr>
        </p:pic>
        <p:pic>
          <p:nvPicPr>
            <p:cNvPr id="16" name="図 15" descr="挿絵 が含まれている画像&#10;&#10;自動的に生成された説明">
              <a:extLst>
                <a:ext uri="{FF2B5EF4-FFF2-40B4-BE49-F238E27FC236}">
                  <a16:creationId xmlns:a16="http://schemas.microsoft.com/office/drawing/2014/main" id="{1AE8AA41-FC9C-6FCF-7315-8D39D12CC35C}"/>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2470900" y="4409454"/>
              <a:ext cx="773573" cy="707845"/>
            </a:xfrm>
            <a:prstGeom prst="rect">
              <a:avLst/>
            </a:prstGeom>
          </p:spPr>
        </p:pic>
        <p:pic>
          <p:nvPicPr>
            <p:cNvPr id="17" name="図 16" descr="おもちゃ, 人形, レゴ, 食品 が含まれている画像&#10;&#10;自動的に生成された説明">
              <a:extLst>
                <a:ext uri="{FF2B5EF4-FFF2-40B4-BE49-F238E27FC236}">
                  <a16:creationId xmlns:a16="http://schemas.microsoft.com/office/drawing/2014/main" id="{244B65E3-2352-F8C6-E375-301F07CE7940}"/>
                </a:ext>
              </a:extLst>
            </p:cNvPr>
            <p:cNvPicPr>
              <a:picLocks noChangeAspect="1"/>
            </p:cNvPicPr>
            <p:nvPr/>
          </p:nvPicPr>
          <p:blipFill>
            <a:blip r:embed="rId16" cstate="print">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flipH="1">
              <a:off x="5444731" y="4581880"/>
              <a:ext cx="1096154" cy="690806"/>
            </a:xfrm>
            <a:prstGeom prst="rect">
              <a:avLst/>
            </a:prstGeom>
          </p:spPr>
        </p:pic>
        <p:sp>
          <p:nvSpPr>
            <p:cNvPr id="18" name="角丸四角形 39">
              <a:extLst>
                <a:ext uri="{FF2B5EF4-FFF2-40B4-BE49-F238E27FC236}">
                  <a16:creationId xmlns:a16="http://schemas.microsoft.com/office/drawing/2014/main" id="{2502EE3D-F38C-D998-0DD8-0E9B751D4C3C}"/>
                </a:ext>
              </a:extLst>
            </p:cNvPr>
            <p:cNvSpPr/>
            <p:nvPr/>
          </p:nvSpPr>
          <p:spPr>
            <a:xfrm>
              <a:off x="1174074" y="5219981"/>
              <a:ext cx="1138735" cy="128150"/>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Elderly Hiker</a:t>
              </a:r>
              <a:r>
                <a:rPr kumimoji="0" lang="ja-JP" altLang="en-US"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 </a:t>
              </a:r>
              <a:r>
                <a:rPr kumimoji="0" lang="en-US" altLang="ja-JP"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Care</a:t>
              </a:r>
              <a:endParaRPr kumimoji="0" lang="ja-JP" altLang="en-US"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19" name="角丸四角形 37">
              <a:extLst>
                <a:ext uri="{FF2B5EF4-FFF2-40B4-BE49-F238E27FC236}">
                  <a16:creationId xmlns:a16="http://schemas.microsoft.com/office/drawing/2014/main" id="{38B2EF98-015F-86CE-BA37-EC81BEE1EDDD}"/>
                </a:ext>
              </a:extLst>
            </p:cNvPr>
            <p:cNvSpPr/>
            <p:nvPr/>
          </p:nvSpPr>
          <p:spPr>
            <a:xfrm>
              <a:off x="4116218" y="4606283"/>
              <a:ext cx="866963" cy="127979"/>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rPr>
                <a:t>Vital Sensing</a:t>
              </a:r>
              <a:endParaRPr kumimoji="0" lang="ja-JP" altLang="en-US"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endParaRPr>
            </a:p>
          </p:txBody>
        </p:sp>
        <p:sp>
          <p:nvSpPr>
            <p:cNvPr id="20" name="角丸四角形 1026">
              <a:extLst>
                <a:ext uri="{FF2B5EF4-FFF2-40B4-BE49-F238E27FC236}">
                  <a16:creationId xmlns:a16="http://schemas.microsoft.com/office/drawing/2014/main" id="{A9CEEB24-8577-DF32-1550-C14622B2F595}"/>
                </a:ext>
              </a:extLst>
            </p:cNvPr>
            <p:cNvSpPr/>
            <p:nvPr/>
          </p:nvSpPr>
          <p:spPr>
            <a:xfrm>
              <a:off x="3162103" y="4327379"/>
              <a:ext cx="501956" cy="371449"/>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75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rPr>
                <a:t>Driver Vital Sensor</a:t>
              </a:r>
              <a:endParaRPr kumimoji="0" lang="ja-JP" altLang="en-US" sz="150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endParaRPr>
            </a:p>
          </p:txBody>
        </p:sp>
        <p:sp>
          <p:nvSpPr>
            <p:cNvPr id="21" name="角丸四角形 1026">
              <a:extLst>
                <a:ext uri="{FF2B5EF4-FFF2-40B4-BE49-F238E27FC236}">
                  <a16:creationId xmlns:a16="http://schemas.microsoft.com/office/drawing/2014/main" id="{BC26AC3C-38E5-1379-DCFF-FA281F388E72}"/>
                </a:ext>
              </a:extLst>
            </p:cNvPr>
            <p:cNvSpPr/>
            <p:nvPr/>
          </p:nvSpPr>
          <p:spPr>
            <a:xfrm>
              <a:off x="3175419" y="4719441"/>
              <a:ext cx="635143" cy="279007"/>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675"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rPr>
                <a:t>Car Drive Controlling</a:t>
              </a:r>
              <a:endParaRPr kumimoji="0" lang="ja-JP" altLang="en-US" sz="135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endParaRPr>
            </a:p>
          </p:txBody>
        </p:sp>
        <p:cxnSp>
          <p:nvCxnSpPr>
            <p:cNvPr id="22" name="直線矢印コネクタ 21">
              <a:extLst>
                <a:ext uri="{FF2B5EF4-FFF2-40B4-BE49-F238E27FC236}">
                  <a16:creationId xmlns:a16="http://schemas.microsoft.com/office/drawing/2014/main" id="{24354F3A-071D-AD1C-90F3-DE314E4B1F7B}"/>
                </a:ext>
              </a:extLst>
            </p:cNvPr>
            <p:cNvCxnSpPr>
              <a:cxnSpLocks/>
            </p:cNvCxnSpPr>
            <p:nvPr/>
          </p:nvCxnSpPr>
          <p:spPr>
            <a:xfrm flipH="1">
              <a:off x="6795706" y="4009912"/>
              <a:ext cx="201329" cy="196883"/>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23" name="直線矢印コネクタ 22">
              <a:extLst>
                <a:ext uri="{FF2B5EF4-FFF2-40B4-BE49-F238E27FC236}">
                  <a16:creationId xmlns:a16="http://schemas.microsoft.com/office/drawing/2014/main" id="{5C88DB6F-E480-9BC7-2904-DDEF3ED0872B}"/>
                </a:ext>
              </a:extLst>
            </p:cNvPr>
            <p:cNvCxnSpPr>
              <a:cxnSpLocks/>
            </p:cNvCxnSpPr>
            <p:nvPr/>
          </p:nvCxnSpPr>
          <p:spPr>
            <a:xfrm flipV="1">
              <a:off x="6650429" y="4000139"/>
              <a:ext cx="223279" cy="192928"/>
            </a:xfrm>
            <a:prstGeom prst="straightConnector1">
              <a:avLst/>
            </a:prstGeom>
            <a:noFill/>
            <a:ln w="25400" cap="flat" cmpd="sng" algn="ctr">
              <a:solidFill>
                <a:srgbClr val="0000FF"/>
              </a:solidFill>
              <a:prstDash val="solid"/>
              <a:miter lim="800000"/>
              <a:headEnd w="med" len="lg"/>
              <a:tailEnd type="arrow" w="med" len="lg"/>
            </a:ln>
            <a:effectLst/>
          </p:spPr>
        </p:cxnSp>
        <p:sp>
          <p:nvSpPr>
            <p:cNvPr id="24" name="楕円 23">
              <a:extLst>
                <a:ext uri="{FF2B5EF4-FFF2-40B4-BE49-F238E27FC236}">
                  <a16:creationId xmlns:a16="http://schemas.microsoft.com/office/drawing/2014/main" id="{0BAD6E6E-6A7B-7B49-895C-F8E30B49BD95}"/>
                </a:ext>
              </a:extLst>
            </p:cNvPr>
            <p:cNvSpPr/>
            <p:nvPr/>
          </p:nvSpPr>
          <p:spPr>
            <a:xfrm>
              <a:off x="5069767" y="3186944"/>
              <a:ext cx="1351652" cy="393872"/>
            </a:xfrm>
            <a:prstGeom prst="ellipse">
              <a:avLst/>
            </a:prstGeom>
            <a:solidFill>
              <a:srgbClr val="FFFF00"/>
            </a:solidFill>
            <a:ln w="12700" cap="flat" cmpd="sng" algn="ctr">
              <a:solidFill>
                <a:srgbClr val="0000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0000FF"/>
                  </a:solidFill>
                  <a:effectLst/>
                  <a:uLnTx/>
                  <a:uFillTx/>
                  <a:ea typeface="游ゴシック" panose="020B0400000000000000" pitchFamily="50" charset="-128"/>
                  <a:cs typeface="Arial" panose="020B0604020202020204" pitchFamily="34" charset="0"/>
                </a:rPr>
                <a:t>gateway</a:t>
              </a:r>
              <a:endParaRPr kumimoji="0" lang="ja-JP" altLang="en-US" sz="1050" b="1" i="0" u="none" strike="noStrike" kern="0" cap="none" spc="0" normalizeH="0" baseline="0" noProof="0" dirty="0">
                <a:ln>
                  <a:noFill/>
                </a:ln>
                <a:solidFill>
                  <a:srgbClr val="0000FF"/>
                </a:solidFill>
                <a:effectLst/>
                <a:uLnTx/>
                <a:uFillTx/>
                <a:ea typeface="游ゴシック" panose="020B0400000000000000" pitchFamily="50" charset="-128"/>
                <a:cs typeface="Arial" panose="020B0604020202020204" pitchFamily="34" charset="0"/>
              </a:endParaRPr>
            </a:p>
          </p:txBody>
        </p:sp>
        <p:sp>
          <p:nvSpPr>
            <p:cNvPr id="25" name="正方形/長方形 24">
              <a:extLst>
                <a:ext uri="{FF2B5EF4-FFF2-40B4-BE49-F238E27FC236}">
                  <a16:creationId xmlns:a16="http://schemas.microsoft.com/office/drawing/2014/main" id="{9CAD3F07-332F-5740-7355-4C3A7C9F28AE}"/>
                </a:ext>
              </a:extLst>
            </p:cNvPr>
            <p:cNvSpPr/>
            <p:nvPr/>
          </p:nvSpPr>
          <p:spPr bwMode="auto">
            <a:xfrm>
              <a:off x="582568" y="2113944"/>
              <a:ext cx="2023549" cy="507831"/>
            </a:xfrm>
            <a:prstGeom prst="rect">
              <a:avLst/>
            </a:prstGeom>
            <a:ln>
              <a:noFill/>
            </a:ln>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Deep Learning and Analysis</a:t>
              </a: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For Feedback Sensing and Control</a:t>
              </a: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Smart Environment for Elderly People</a:t>
              </a:r>
              <a:endParaRPr kumimoji="0" lang="ja-JP" altLang="en-US" sz="9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26" name="正方形/長方形 25">
              <a:extLst>
                <a:ext uri="{FF2B5EF4-FFF2-40B4-BE49-F238E27FC236}">
                  <a16:creationId xmlns:a16="http://schemas.microsoft.com/office/drawing/2014/main" id="{2BF2AAB0-E746-5D08-C755-E2B7E05BF19E}"/>
                </a:ext>
              </a:extLst>
            </p:cNvPr>
            <p:cNvSpPr/>
            <p:nvPr/>
          </p:nvSpPr>
          <p:spPr bwMode="auto">
            <a:xfrm>
              <a:off x="6818221" y="2167907"/>
              <a:ext cx="1097765" cy="369332"/>
            </a:xfrm>
            <a:prstGeom prst="rect">
              <a:avLst/>
            </a:prstGeom>
            <a:ln>
              <a:noFill/>
            </a:ln>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Security Protection</a:t>
              </a: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against DOS Attach</a:t>
              </a:r>
              <a:endParaRPr kumimoji="0" lang="ja-JP" altLang="en-US" sz="9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290B-E4B8-4B16-8AF9-DA90D8502B8D}"/>
              </a:ext>
            </a:extLst>
          </p:cNvPr>
          <p:cNvSpPr>
            <a:spLocks noGrp="1"/>
          </p:cNvSpPr>
          <p:nvPr>
            <p:ph type="title"/>
          </p:nvPr>
        </p:nvSpPr>
        <p:spPr/>
        <p:txBody>
          <a:bodyPr/>
          <a:lstStyle/>
          <a:p>
            <a:r>
              <a:rPr lang="en-US" dirty="0"/>
              <a:t>7.4.2 Need for C2C communication</a:t>
            </a:r>
          </a:p>
        </p:txBody>
      </p:sp>
      <p:sp>
        <p:nvSpPr>
          <p:cNvPr id="3" name="Date Placeholder 2">
            <a:extLst>
              <a:ext uri="{FF2B5EF4-FFF2-40B4-BE49-F238E27FC236}">
                <a16:creationId xmlns:a16="http://schemas.microsoft.com/office/drawing/2014/main" id="{A54A2C42-D0D5-4F3B-B78F-8BE3A7BA0DD6}"/>
              </a:ext>
            </a:extLst>
          </p:cNvPr>
          <p:cNvSpPr>
            <a:spLocks noGrp="1"/>
          </p:cNvSpPr>
          <p:nvPr>
            <p:ph type="dt" idx="10"/>
          </p:nvPr>
        </p:nvSpPr>
        <p:spPr>
          <a:xfrm>
            <a:off x="684482" y="394156"/>
            <a:ext cx="2287317" cy="215444"/>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b="1" i="0" u="none" strike="noStrike" kern="0" cap="none" spc="0" normalizeH="0" baseline="0" noProof="0">
                <a:ln>
                  <a:noFill/>
                </a:ln>
                <a:solidFill>
                  <a:srgbClr val="000000"/>
                </a:solidFill>
                <a:effectLst/>
                <a:uLnTx/>
                <a:uFillTx/>
                <a:latin typeface="Times New Roman"/>
                <a:cs typeface="Times New Roman"/>
                <a:sym typeface="Times New Roman"/>
              </a:rPr>
              <a:t>July 2025</a:t>
            </a:r>
            <a:endParaRPr kumimoji="0" lang="en-US" altLang="ja-JP" sz="1400" b="1" i="0" u="none" strike="noStrike" kern="0" cap="none" spc="0" normalizeH="0" baseline="0" noProof="0" dirty="0">
              <a:ln>
                <a:noFill/>
              </a:ln>
              <a:solidFill>
                <a:srgbClr val="000000"/>
              </a:solidFill>
              <a:effectLst/>
              <a:uLnTx/>
              <a:uFillTx/>
              <a:latin typeface="Times New Roman"/>
              <a:cs typeface="Times New Roman"/>
              <a:sym typeface="Times New Roman"/>
            </a:endParaRPr>
          </a:p>
        </p:txBody>
      </p:sp>
      <p:sp>
        <p:nvSpPr>
          <p:cNvPr id="6" name="Content Placeholder 5">
            <a:extLst>
              <a:ext uri="{FF2B5EF4-FFF2-40B4-BE49-F238E27FC236}">
                <a16:creationId xmlns:a16="http://schemas.microsoft.com/office/drawing/2014/main" id="{F0B535CE-2460-4DBD-A6A5-242D2B1B3A59}"/>
              </a:ext>
            </a:extLst>
          </p:cNvPr>
          <p:cNvSpPr>
            <a:spLocks noGrp="1"/>
          </p:cNvSpPr>
          <p:nvPr>
            <p:ph sz="quarter" idx="13"/>
          </p:nvPr>
        </p:nvSpPr>
        <p:spPr/>
        <p:txBody>
          <a:bodyPr/>
          <a:lstStyle/>
          <a:p>
            <a:r>
              <a:rPr lang="en-US" sz="2400" dirty="0">
                <a:latin typeface="+mn-lt"/>
              </a:rPr>
              <a:t>Interference and collisions in dense situations</a:t>
            </a:r>
          </a:p>
          <a:p>
            <a:pPr marL="996950" lvl="1" indent="-514350"/>
            <a:r>
              <a:rPr lang="en-US" sz="2000" dirty="0">
                <a:latin typeface="+mn-lt"/>
              </a:rPr>
              <a:t>Links between coordinators can be utilized to control channel access between 2 or more BANs to reduce collisions and interference, especially in situations where BANs are densely located.</a:t>
            </a:r>
          </a:p>
        </p:txBody>
      </p:sp>
      <p:grpSp>
        <p:nvGrpSpPr>
          <p:cNvPr id="85" name="Group 84">
            <a:extLst>
              <a:ext uri="{FF2B5EF4-FFF2-40B4-BE49-F238E27FC236}">
                <a16:creationId xmlns:a16="http://schemas.microsoft.com/office/drawing/2014/main" id="{319B457C-B613-4150-B580-9B4AEFC8B0EA}"/>
              </a:ext>
            </a:extLst>
          </p:cNvPr>
          <p:cNvGrpSpPr/>
          <p:nvPr/>
        </p:nvGrpSpPr>
        <p:grpSpPr>
          <a:xfrm>
            <a:off x="4930323" y="3651527"/>
            <a:ext cx="1460145" cy="2510790"/>
            <a:chOff x="7247131" y="2112135"/>
            <a:chExt cx="1686252" cy="2899592"/>
          </a:xfrm>
        </p:grpSpPr>
        <p:sp>
          <p:nvSpPr>
            <p:cNvPr id="86" name="Oval 85">
              <a:extLst>
                <a:ext uri="{FF2B5EF4-FFF2-40B4-BE49-F238E27FC236}">
                  <a16:creationId xmlns:a16="http://schemas.microsoft.com/office/drawing/2014/main" id="{D51667F8-C9D1-4FC6-B99C-DC6F65169922}"/>
                </a:ext>
              </a:extLst>
            </p:cNvPr>
            <p:cNvSpPr/>
            <p:nvPr/>
          </p:nvSpPr>
          <p:spPr>
            <a:xfrm>
              <a:off x="7701566" y="2112135"/>
              <a:ext cx="799340" cy="799340"/>
            </a:xfrm>
            <a:prstGeom prst="ellipse">
              <a:avLst/>
            </a:prstGeom>
            <a:no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Times New Roman"/>
                <a:ea typeface="+mn-ea"/>
                <a:cs typeface="+mn-cs"/>
                <a:sym typeface="Arial"/>
              </a:endParaRPr>
            </a:p>
          </p:txBody>
        </p:sp>
        <p:cxnSp>
          <p:nvCxnSpPr>
            <p:cNvPr id="87" name="Straight Connector 86">
              <a:extLst>
                <a:ext uri="{FF2B5EF4-FFF2-40B4-BE49-F238E27FC236}">
                  <a16:creationId xmlns:a16="http://schemas.microsoft.com/office/drawing/2014/main" id="{DE1AD8CE-618A-43F4-9B9A-3D0447CD71D8}"/>
                </a:ext>
              </a:extLst>
            </p:cNvPr>
            <p:cNvCxnSpPr>
              <a:cxnSpLocks/>
              <a:stCxn id="86" idx="4"/>
            </p:cNvCxnSpPr>
            <p:nvPr/>
          </p:nvCxnSpPr>
          <p:spPr>
            <a:xfrm>
              <a:off x="8101236" y="2911475"/>
              <a:ext cx="0" cy="879102"/>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D5EC833-6039-43CE-84C5-EB44C46F4E0A}"/>
                </a:ext>
              </a:extLst>
            </p:cNvPr>
            <p:cNvCxnSpPr>
              <a:cxnSpLocks/>
            </p:cNvCxnSpPr>
            <p:nvPr/>
          </p:nvCxnSpPr>
          <p:spPr>
            <a:xfrm flipH="1">
              <a:off x="7701566" y="3755745"/>
              <a:ext cx="402066" cy="1255982"/>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561D500-6E00-4375-8F5E-3646B4242BF7}"/>
                </a:ext>
              </a:extLst>
            </p:cNvPr>
            <p:cNvCxnSpPr>
              <a:cxnSpLocks/>
            </p:cNvCxnSpPr>
            <p:nvPr/>
          </p:nvCxnSpPr>
          <p:spPr>
            <a:xfrm>
              <a:off x="8101236" y="3790577"/>
              <a:ext cx="387107" cy="1221150"/>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6492B2C-2ADD-4908-957F-416322C5464E}"/>
                </a:ext>
              </a:extLst>
            </p:cNvPr>
            <p:cNvCxnSpPr>
              <a:cxnSpLocks/>
            </p:cNvCxnSpPr>
            <p:nvPr/>
          </p:nvCxnSpPr>
          <p:spPr>
            <a:xfrm flipH="1" flipV="1">
              <a:off x="7247131" y="3065996"/>
              <a:ext cx="822130" cy="147259"/>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E1C3D80-6081-40DB-8349-AAF46F790D86}"/>
                </a:ext>
              </a:extLst>
            </p:cNvPr>
            <p:cNvCxnSpPr>
              <a:cxnSpLocks/>
            </p:cNvCxnSpPr>
            <p:nvPr/>
          </p:nvCxnSpPr>
          <p:spPr>
            <a:xfrm flipH="1">
              <a:off x="8069261" y="3065995"/>
              <a:ext cx="864122" cy="153006"/>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73FE380E-01D3-41AF-B92A-8D2A629577F4}"/>
              </a:ext>
            </a:extLst>
          </p:cNvPr>
          <p:cNvGrpSpPr/>
          <p:nvPr/>
        </p:nvGrpSpPr>
        <p:grpSpPr>
          <a:xfrm>
            <a:off x="2703343" y="3583831"/>
            <a:ext cx="1460145" cy="2510790"/>
            <a:chOff x="7247131" y="2112135"/>
            <a:chExt cx="1686252" cy="2899592"/>
          </a:xfrm>
        </p:grpSpPr>
        <p:sp>
          <p:nvSpPr>
            <p:cNvPr id="69" name="Oval 68">
              <a:extLst>
                <a:ext uri="{FF2B5EF4-FFF2-40B4-BE49-F238E27FC236}">
                  <a16:creationId xmlns:a16="http://schemas.microsoft.com/office/drawing/2014/main" id="{E371D400-8CC7-4553-8BAE-8F32EF0C5A78}"/>
                </a:ext>
              </a:extLst>
            </p:cNvPr>
            <p:cNvSpPr/>
            <p:nvPr/>
          </p:nvSpPr>
          <p:spPr>
            <a:xfrm>
              <a:off x="7701566" y="2112135"/>
              <a:ext cx="799340" cy="799340"/>
            </a:xfrm>
            <a:prstGeom prst="ellipse">
              <a:avLst/>
            </a:prstGeom>
            <a:no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Times New Roman"/>
                <a:ea typeface="+mn-ea"/>
                <a:cs typeface="+mn-cs"/>
                <a:sym typeface="Arial"/>
              </a:endParaRPr>
            </a:p>
          </p:txBody>
        </p:sp>
        <p:cxnSp>
          <p:nvCxnSpPr>
            <p:cNvPr id="71" name="Straight Connector 70">
              <a:extLst>
                <a:ext uri="{FF2B5EF4-FFF2-40B4-BE49-F238E27FC236}">
                  <a16:creationId xmlns:a16="http://schemas.microsoft.com/office/drawing/2014/main" id="{C128DD82-9BC3-4A4A-973C-16F1915C7642}"/>
                </a:ext>
              </a:extLst>
            </p:cNvPr>
            <p:cNvCxnSpPr>
              <a:cxnSpLocks/>
              <a:stCxn id="69" idx="4"/>
            </p:cNvCxnSpPr>
            <p:nvPr/>
          </p:nvCxnSpPr>
          <p:spPr>
            <a:xfrm>
              <a:off x="8101236" y="2911475"/>
              <a:ext cx="0" cy="879102"/>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11B55EA-92F0-44F6-9800-EAA36EA4D176}"/>
                </a:ext>
              </a:extLst>
            </p:cNvPr>
            <p:cNvCxnSpPr>
              <a:cxnSpLocks/>
            </p:cNvCxnSpPr>
            <p:nvPr/>
          </p:nvCxnSpPr>
          <p:spPr>
            <a:xfrm flipH="1">
              <a:off x="7701566" y="3755745"/>
              <a:ext cx="402066" cy="1255982"/>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446057B-D023-4F1E-90F2-F14D75FEC5F9}"/>
                </a:ext>
              </a:extLst>
            </p:cNvPr>
            <p:cNvCxnSpPr>
              <a:cxnSpLocks/>
            </p:cNvCxnSpPr>
            <p:nvPr/>
          </p:nvCxnSpPr>
          <p:spPr>
            <a:xfrm>
              <a:off x="8101236" y="3790577"/>
              <a:ext cx="387107" cy="1221150"/>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EA4F437-B5E1-47D1-8413-0D946BFB152A}"/>
                </a:ext>
              </a:extLst>
            </p:cNvPr>
            <p:cNvCxnSpPr>
              <a:cxnSpLocks/>
            </p:cNvCxnSpPr>
            <p:nvPr/>
          </p:nvCxnSpPr>
          <p:spPr>
            <a:xfrm flipH="1" flipV="1">
              <a:off x="7247131" y="3065996"/>
              <a:ext cx="822130" cy="147259"/>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F28DE90-60B3-4A7B-AB4B-2D8C2B744A5D}"/>
                </a:ext>
              </a:extLst>
            </p:cNvPr>
            <p:cNvCxnSpPr>
              <a:cxnSpLocks/>
            </p:cNvCxnSpPr>
            <p:nvPr/>
          </p:nvCxnSpPr>
          <p:spPr>
            <a:xfrm flipH="1">
              <a:off x="8069261" y="3065995"/>
              <a:ext cx="864122" cy="153006"/>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9" name="Oval 18">
            <a:extLst>
              <a:ext uri="{FF2B5EF4-FFF2-40B4-BE49-F238E27FC236}">
                <a16:creationId xmlns:a16="http://schemas.microsoft.com/office/drawing/2014/main" id="{92C3F5A6-FD9F-4981-8B41-4F11FF452A45}"/>
              </a:ext>
            </a:extLst>
          </p:cNvPr>
          <p:cNvSpPr/>
          <p:nvPr/>
        </p:nvSpPr>
        <p:spPr>
          <a:xfrm>
            <a:off x="2119394" y="3583832"/>
            <a:ext cx="2666791" cy="2588368"/>
          </a:xfrm>
          <a:prstGeom prst="ellipse">
            <a:avLst/>
          </a:prstGeom>
          <a:noFill/>
          <a:ln w="38100">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Times New Roman"/>
              <a:ea typeface="+mn-ea"/>
              <a:cs typeface="+mn-cs"/>
              <a:sym typeface="Arial"/>
            </a:endParaRPr>
          </a:p>
        </p:txBody>
      </p:sp>
      <p:sp>
        <p:nvSpPr>
          <p:cNvPr id="20" name="Rectangle 19">
            <a:extLst>
              <a:ext uri="{FF2B5EF4-FFF2-40B4-BE49-F238E27FC236}">
                <a16:creationId xmlns:a16="http://schemas.microsoft.com/office/drawing/2014/main" id="{8D8FB6DD-634A-4CD4-BA63-664C986259D2}"/>
              </a:ext>
            </a:extLst>
          </p:cNvPr>
          <p:cNvSpPr/>
          <p:nvPr/>
        </p:nvSpPr>
        <p:spPr>
          <a:xfrm>
            <a:off x="1912490" y="4244683"/>
            <a:ext cx="769680" cy="373631"/>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Node</a:t>
            </a:r>
          </a:p>
        </p:txBody>
      </p:sp>
      <p:sp>
        <p:nvSpPr>
          <p:cNvPr id="21" name="Rectangle 20">
            <a:extLst>
              <a:ext uri="{FF2B5EF4-FFF2-40B4-BE49-F238E27FC236}">
                <a16:creationId xmlns:a16="http://schemas.microsoft.com/office/drawing/2014/main" id="{A6206D00-02A8-4C45-828D-30E622185139}"/>
              </a:ext>
            </a:extLst>
          </p:cNvPr>
          <p:cNvSpPr/>
          <p:nvPr/>
        </p:nvSpPr>
        <p:spPr>
          <a:xfrm>
            <a:off x="2835575" y="5507867"/>
            <a:ext cx="769680" cy="373631"/>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Node</a:t>
            </a:r>
          </a:p>
        </p:txBody>
      </p:sp>
      <p:sp>
        <p:nvSpPr>
          <p:cNvPr id="22" name="Rectangle 21">
            <a:extLst>
              <a:ext uri="{FF2B5EF4-FFF2-40B4-BE49-F238E27FC236}">
                <a16:creationId xmlns:a16="http://schemas.microsoft.com/office/drawing/2014/main" id="{176363C0-3790-4035-8433-A0544FAC8D59}"/>
              </a:ext>
            </a:extLst>
          </p:cNvPr>
          <p:cNvSpPr/>
          <p:nvPr/>
        </p:nvSpPr>
        <p:spPr>
          <a:xfrm>
            <a:off x="2742174" y="4613139"/>
            <a:ext cx="1076057" cy="373631"/>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Coordinator</a:t>
            </a:r>
          </a:p>
        </p:txBody>
      </p:sp>
      <p:sp>
        <p:nvSpPr>
          <p:cNvPr id="25" name="Rectangle 24">
            <a:extLst>
              <a:ext uri="{FF2B5EF4-FFF2-40B4-BE49-F238E27FC236}">
                <a16:creationId xmlns:a16="http://schemas.microsoft.com/office/drawing/2014/main" id="{661A1311-1F09-45D4-9C74-2B6514B3C5AB}"/>
              </a:ext>
            </a:extLst>
          </p:cNvPr>
          <p:cNvSpPr/>
          <p:nvPr/>
        </p:nvSpPr>
        <p:spPr>
          <a:xfrm>
            <a:off x="3645700" y="3684360"/>
            <a:ext cx="769680" cy="373631"/>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Node</a:t>
            </a:r>
          </a:p>
        </p:txBody>
      </p:sp>
      <p:cxnSp>
        <p:nvCxnSpPr>
          <p:cNvPr id="26" name="Straight Connector 25">
            <a:extLst>
              <a:ext uri="{FF2B5EF4-FFF2-40B4-BE49-F238E27FC236}">
                <a16:creationId xmlns:a16="http://schemas.microsoft.com/office/drawing/2014/main" id="{20906775-6D8F-4CA4-9CD1-CB657CEFC7A8}"/>
              </a:ext>
            </a:extLst>
          </p:cNvPr>
          <p:cNvCxnSpPr>
            <a:cxnSpLocks/>
            <a:stCxn id="25" idx="2"/>
            <a:endCxn id="22" idx="0"/>
          </p:cNvCxnSpPr>
          <p:nvPr/>
        </p:nvCxnSpPr>
        <p:spPr>
          <a:xfrm flipH="1">
            <a:off x="3280203" y="4057991"/>
            <a:ext cx="750337" cy="555148"/>
          </a:xfrm>
          <a:prstGeom prst="line">
            <a:avLst/>
          </a:prstGeom>
          <a:ln w="63500">
            <a:solidFill>
              <a:srgbClr val="C00000"/>
            </a:solidFill>
            <a:prstDash val="solid"/>
            <a:headEnd type="stealth" w="lg" len="lg"/>
          </a:ln>
        </p:spPr>
        <p:style>
          <a:lnRef idx="1">
            <a:schemeClr val="dk1"/>
          </a:lnRef>
          <a:fillRef idx="0">
            <a:schemeClr val="dk1"/>
          </a:fillRef>
          <a:effectRef idx="0">
            <a:schemeClr val="dk1"/>
          </a:effectRef>
          <a:fontRef idx="minor">
            <a:schemeClr val="tx1"/>
          </a:fontRef>
        </p:style>
      </p:cxnSp>
      <p:sp>
        <p:nvSpPr>
          <p:cNvPr id="28" name="Oval 27">
            <a:extLst>
              <a:ext uri="{FF2B5EF4-FFF2-40B4-BE49-F238E27FC236}">
                <a16:creationId xmlns:a16="http://schemas.microsoft.com/office/drawing/2014/main" id="{9F65B67F-FEFE-42A6-863D-7D76F42DDD3F}"/>
              </a:ext>
            </a:extLst>
          </p:cNvPr>
          <p:cNvSpPr/>
          <p:nvPr/>
        </p:nvSpPr>
        <p:spPr>
          <a:xfrm>
            <a:off x="4288852" y="3583832"/>
            <a:ext cx="2666791" cy="2588368"/>
          </a:xfrm>
          <a:prstGeom prst="ellipse">
            <a:avLst/>
          </a:prstGeom>
          <a:noFill/>
          <a:ln w="38100">
            <a:solidFill>
              <a:srgbClr val="7DA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Times New Roman"/>
              <a:ea typeface="+mn-ea"/>
              <a:cs typeface="+mn-cs"/>
              <a:sym typeface="Arial"/>
            </a:endParaRPr>
          </a:p>
        </p:txBody>
      </p:sp>
      <p:sp>
        <p:nvSpPr>
          <p:cNvPr id="29" name="Rectangle 28">
            <a:extLst>
              <a:ext uri="{FF2B5EF4-FFF2-40B4-BE49-F238E27FC236}">
                <a16:creationId xmlns:a16="http://schemas.microsoft.com/office/drawing/2014/main" id="{90977727-77AA-4B9C-A8D4-13DAA78FF3BC}"/>
              </a:ext>
            </a:extLst>
          </p:cNvPr>
          <p:cNvSpPr/>
          <p:nvPr/>
        </p:nvSpPr>
        <p:spPr>
          <a:xfrm>
            <a:off x="4258707" y="4481880"/>
            <a:ext cx="769680" cy="373631"/>
          </a:xfrm>
          <a:prstGeom prst="rect">
            <a:avLst/>
          </a:prstGeom>
          <a:solidFill>
            <a:srgbClr val="7DA8FF"/>
          </a:solidFill>
          <a:ln w="28575">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Node</a:t>
            </a:r>
          </a:p>
        </p:txBody>
      </p:sp>
      <p:sp>
        <p:nvSpPr>
          <p:cNvPr id="30" name="Rectangle 29">
            <a:extLst>
              <a:ext uri="{FF2B5EF4-FFF2-40B4-BE49-F238E27FC236}">
                <a16:creationId xmlns:a16="http://schemas.microsoft.com/office/drawing/2014/main" id="{A97B3B8B-F06D-4AC5-9E0A-6F3ED7D49DC7}"/>
              </a:ext>
            </a:extLst>
          </p:cNvPr>
          <p:cNvSpPr/>
          <p:nvPr/>
        </p:nvSpPr>
        <p:spPr>
          <a:xfrm>
            <a:off x="5511777" y="5587750"/>
            <a:ext cx="769680" cy="373631"/>
          </a:xfrm>
          <a:prstGeom prst="rect">
            <a:avLst/>
          </a:prstGeom>
          <a:solidFill>
            <a:srgbClr val="7DA8FF"/>
          </a:solidFill>
          <a:ln w="28575">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Node</a:t>
            </a:r>
          </a:p>
        </p:txBody>
      </p:sp>
      <p:sp>
        <p:nvSpPr>
          <p:cNvPr id="31" name="Rectangle 30">
            <a:extLst>
              <a:ext uri="{FF2B5EF4-FFF2-40B4-BE49-F238E27FC236}">
                <a16:creationId xmlns:a16="http://schemas.microsoft.com/office/drawing/2014/main" id="{FBC52CEC-7FF1-48D4-84F7-F36D49D185A7}"/>
              </a:ext>
            </a:extLst>
          </p:cNvPr>
          <p:cNvSpPr/>
          <p:nvPr/>
        </p:nvSpPr>
        <p:spPr>
          <a:xfrm>
            <a:off x="5554723" y="4623132"/>
            <a:ext cx="1076057" cy="373631"/>
          </a:xfrm>
          <a:prstGeom prst="rect">
            <a:avLst/>
          </a:prstGeom>
          <a:solidFill>
            <a:srgbClr val="7DA8FF"/>
          </a:solidFill>
          <a:ln w="28575">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Coordinator</a:t>
            </a:r>
          </a:p>
        </p:txBody>
      </p:sp>
      <p:sp>
        <p:nvSpPr>
          <p:cNvPr id="34" name="Rectangle 33">
            <a:extLst>
              <a:ext uri="{FF2B5EF4-FFF2-40B4-BE49-F238E27FC236}">
                <a16:creationId xmlns:a16="http://schemas.microsoft.com/office/drawing/2014/main" id="{9517428B-32FA-4115-B758-4809A47DAF45}"/>
              </a:ext>
            </a:extLst>
          </p:cNvPr>
          <p:cNvSpPr/>
          <p:nvPr/>
        </p:nvSpPr>
        <p:spPr>
          <a:xfrm>
            <a:off x="5791946" y="3810790"/>
            <a:ext cx="769680" cy="373631"/>
          </a:xfrm>
          <a:prstGeom prst="rect">
            <a:avLst/>
          </a:prstGeom>
          <a:solidFill>
            <a:srgbClr val="7DA8FF"/>
          </a:solidFill>
          <a:ln w="28575">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Node</a:t>
            </a:r>
          </a:p>
        </p:txBody>
      </p:sp>
      <p:cxnSp>
        <p:nvCxnSpPr>
          <p:cNvPr id="50" name="Straight Connector 49">
            <a:extLst>
              <a:ext uri="{FF2B5EF4-FFF2-40B4-BE49-F238E27FC236}">
                <a16:creationId xmlns:a16="http://schemas.microsoft.com/office/drawing/2014/main" id="{5EA33395-98FC-4424-9C8F-5C2F47CF22A4}"/>
              </a:ext>
            </a:extLst>
          </p:cNvPr>
          <p:cNvCxnSpPr>
            <a:cxnSpLocks/>
            <a:stCxn id="29" idx="1"/>
            <a:endCxn id="22" idx="3"/>
          </p:cNvCxnSpPr>
          <p:nvPr/>
        </p:nvCxnSpPr>
        <p:spPr>
          <a:xfrm flipH="1">
            <a:off x="3818231" y="4668696"/>
            <a:ext cx="440476" cy="131259"/>
          </a:xfrm>
          <a:prstGeom prst="line">
            <a:avLst/>
          </a:prstGeom>
          <a:ln w="63500">
            <a:solidFill>
              <a:srgbClr val="C00000"/>
            </a:solidFill>
            <a:prstDash val="sysDot"/>
            <a:headEnd type="stealth" w="lg" len="lg"/>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0D4A3FD2-3867-4CF2-A56D-F5B46F96338A}"/>
              </a:ext>
            </a:extLst>
          </p:cNvPr>
          <p:cNvSpPr txBox="1"/>
          <p:nvPr/>
        </p:nvSpPr>
        <p:spPr>
          <a:xfrm>
            <a:off x="2711876" y="4106881"/>
            <a:ext cx="10374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cs typeface="Arial"/>
                <a:sym typeface="Arial"/>
              </a:rPr>
              <a:t>desired signal</a:t>
            </a:r>
          </a:p>
        </p:txBody>
      </p:sp>
      <p:cxnSp>
        <p:nvCxnSpPr>
          <p:cNvPr id="58" name="Straight Connector 57">
            <a:extLst>
              <a:ext uri="{FF2B5EF4-FFF2-40B4-BE49-F238E27FC236}">
                <a16:creationId xmlns:a16="http://schemas.microsoft.com/office/drawing/2014/main" id="{5CEC0B29-ACAA-42DB-B596-F1309D24D0CE}"/>
              </a:ext>
            </a:extLst>
          </p:cNvPr>
          <p:cNvCxnSpPr>
            <a:cxnSpLocks/>
            <a:stCxn id="29" idx="3"/>
            <a:endCxn id="31" idx="1"/>
          </p:cNvCxnSpPr>
          <p:nvPr/>
        </p:nvCxnSpPr>
        <p:spPr>
          <a:xfrm>
            <a:off x="5028387" y="4668696"/>
            <a:ext cx="526336" cy="141252"/>
          </a:xfrm>
          <a:prstGeom prst="line">
            <a:avLst/>
          </a:prstGeom>
          <a:ln w="63500">
            <a:solidFill>
              <a:srgbClr val="002060"/>
            </a:solidFill>
            <a:prstDash val="solid"/>
            <a:headEnd type="stealth" w="lg" len="lg"/>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A1945DED-CB41-43D0-B243-692498516273}"/>
              </a:ext>
            </a:extLst>
          </p:cNvPr>
          <p:cNvSpPr txBox="1"/>
          <p:nvPr/>
        </p:nvSpPr>
        <p:spPr>
          <a:xfrm>
            <a:off x="5015721" y="4352128"/>
            <a:ext cx="10374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cs typeface="Arial"/>
                <a:sym typeface="Arial"/>
              </a:rPr>
              <a:t>desired signal</a:t>
            </a:r>
          </a:p>
        </p:txBody>
      </p:sp>
      <p:grpSp>
        <p:nvGrpSpPr>
          <p:cNvPr id="12" name="Group 11">
            <a:extLst>
              <a:ext uri="{FF2B5EF4-FFF2-40B4-BE49-F238E27FC236}">
                <a16:creationId xmlns:a16="http://schemas.microsoft.com/office/drawing/2014/main" id="{93E83B78-9193-4E2F-B5BF-A65DE96C4EBD}"/>
              </a:ext>
            </a:extLst>
          </p:cNvPr>
          <p:cNvGrpSpPr/>
          <p:nvPr/>
        </p:nvGrpSpPr>
        <p:grpSpPr>
          <a:xfrm>
            <a:off x="4628964" y="4712238"/>
            <a:ext cx="1076057" cy="834598"/>
            <a:chOff x="4659108" y="4792622"/>
            <a:chExt cx="1076057" cy="834598"/>
          </a:xfrm>
        </p:grpSpPr>
        <p:sp>
          <p:nvSpPr>
            <p:cNvPr id="66" name="Explosion: 8 Points 65">
              <a:extLst>
                <a:ext uri="{FF2B5EF4-FFF2-40B4-BE49-F238E27FC236}">
                  <a16:creationId xmlns:a16="http://schemas.microsoft.com/office/drawing/2014/main" id="{5DDCF5DF-901A-438A-9416-103816D1F03E}"/>
                </a:ext>
              </a:extLst>
            </p:cNvPr>
            <p:cNvSpPr/>
            <p:nvPr/>
          </p:nvSpPr>
          <p:spPr>
            <a:xfrm>
              <a:off x="4659108" y="4792622"/>
              <a:ext cx="1076057" cy="834598"/>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Times New Roman"/>
                <a:ea typeface="+mn-ea"/>
                <a:cs typeface="+mn-cs"/>
                <a:sym typeface="Arial"/>
              </a:endParaRPr>
            </a:p>
          </p:txBody>
        </p:sp>
        <p:sp>
          <p:nvSpPr>
            <p:cNvPr id="57" name="TextBox 56">
              <a:extLst>
                <a:ext uri="{FF2B5EF4-FFF2-40B4-BE49-F238E27FC236}">
                  <a16:creationId xmlns:a16="http://schemas.microsoft.com/office/drawing/2014/main" id="{9BF8B6E0-274D-4489-B6E5-5867EDA11633}"/>
                </a:ext>
              </a:extLst>
            </p:cNvPr>
            <p:cNvSpPr txBox="1"/>
            <p:nvPr/>
          </p:nvSpPr>
          <p:spPr>
            <a:xfrm>
              <a:off x="4828125" y="5031011"/>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cs typeface="Arial"/>
                  <a:sym typeface="Arial"/>
                </a:rPr>
                <a:t>collision</a:t>
              </a:r>
            </a:p>
          </p:txBody>
        </p:sp>
      </p:grpSp>
      <p:sp>
        <p:nvSpPr>
          <p:cNvPr id="67" name="TextBox 66">
            <a:extLst>
              <a:ext uri="{FF2B5EF4-FFF2-40B4-BE49-F238E27FC236}">
                <a16:creationId xmlns:a16="http://schemas.microsoft.com/office/drawing/2014/main" id="{05051B3E-F759-4F78-9D8D-6043914199C2}"/>
              </a:ext>
            </a:extLst>
          </p:cNvPr>
          <p:cNvSpPr txBox="1"/>
          <p:nvPr/>
        </p:nvSpPr>
        <p:spPr>
          <a:xfrm>
            <a:off x="3761384" y="4848556"/>
            <a:ext cx="9236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cs typeface="Arial"/>
                <a:sym typeface="Arial"/>
              </a:rPr>
              <a:t>interference</a:t>
            </a:r>
          </a:p>
        </p:txBody>
      </p:sp>
    </p:spTree>
    <p:extLst>
      <p:ext uri="{BB962C8B-B14F-4D97-AF65-F5344CB8AC3E}">
        <p14:creationId xmlns:p14="http://schemas.microsoft.com/office/powerpoint/2010/main" val="38858915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8A59-0390-40AD-B550-463637A96396}"/>
              </a:ext>
            </a:extLst>
          </p:cNvPr>
          <p:cNvSpPr>
            <a:spLocks noGrp="1"/>
          </p:cNvSpPr>
          <p:nvPr>
            <p:ph type="title"/>
          </p:nvPr>
        </p:nvSpPr>
        <p:spPr/>
        <p:txBody>
          <a:bodyPr/>
          <a:lstStyle/>
          <a:p>
            <a:r>
              <a:rPr lang="en-US" dirty="0"/>
              <a:t>7.4.3 Possible Scenarios</a:t>
            </a:r>
          </a:p>
        </p:txBody>
      </p:sp>
      <p:sp>
        <p:nvSpPr>
          <p:cNvPr id="3" name="Date Placeholder 2">
            <a:extLst>
              <a:ext uri="{FF2B5EF4-FFF2-40B4-BE49-F238E27FC236}">
                <a16:creationId xmlns:a16="http://schemas.microsoft.com/office/drawing/2014/main" id="{3719F348-590E-4985-BA9B-7658D903223B}"/>
              </a:ext>
            </a:extLst>
          </p:cNvPr>
          <p:cNvSpPr>
            <a:spLocks noGrp="1"/>
          </p:cNvSpPr>
          <p:nvPr>
            <p:ph type="dt" idx="10"/>
          </p:nvPr>
        </p:nvSpPr>
        <p:spPr>
          <a:xfrm>
            <a:off x="838200" y="367854"/>
            <a:ext cx="2287317" cy="215444"/>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b="1" i="0" u="none" strike="noStrike" kern="0" cap="none" spc="0" normalizeH="0" baseline="0" noProof="0">
                <a:ln>
                  <a:noFill/>
                </a:ln>
                <a:solidFill>
                  <a:srgbClr val="000000"/>
                </a:solidFill>
                <a:effectLst/>
                <a:uLnTx/>
                <a:uFillTx/>
                <a:latin typeface="Times New Roman"/>
                <a:cs typeface="Times New Roman"/>
                <a:sym typeface="Times New Roman"/>
              </a:rPr>
              <a:t>July 2025</a:t>
            </a:r>
            <a:endParaRPr kumimoji="0" lang="en-US" altLang="ja-JP" sz="1400" b="1" i="0" u="none" strike="noStrike" kern="0" cap="none" spc="0" normalizeH="0" baseline="0" noProof="0" dirty="0">
              <a:ln>
                <a:noFill/>
              </a:ln>
              <a:solidFill>
                <a:srgbClr val="000000"/>
              </a:solidFill>
              <a:effectLst/>
              <a:uLnTx/>
              <a:uFillTx/>
              <a:latin typeface="Times New Roman"/>
              <a:cs typeface="Times New Roman"/>
              <a:sym typeface="Times New Roman"/>
            </a:endParaRPr>
          </a:p>
        </p:txBody>
      </p:sp>
      <p:sp>
        <p:nvSpPr>
          <p:cNvPr id="6" name="Content Placeholder 5">
            <a:extLst>
              <a:ext uri="{FF2B5EF4-FFF2-40B4-BE49-F238E27FC236}">
                <a16:creationId xmlns:a16="http://schemas.microsoft.com/office/drawing/2014/main" id="{2AAD1B68-FDA7-4C90-94B9-39488FFBE7F3}"/>
              </a:ext>
            </a:extLst>
          </p:cNvPr>
          <p:cNvSpPr>
            <a:spLocks noGrp="1"/>
          </p:cNvSpPr>
          <p:nvPr>
            <p:ph sz="quarter" idx="13"/>
          </p:nvPr>
        </p:nvSpPr>
        <p:spPr/>
        <p:txBody>
          <a:bodyPr/>
          <a:lstStyle/>
          <a:p>
            <a:pPr marL="539750" indent="-514350">
              <a:buFont typeface="+mj-lt"/>
              <a:buAutoNum type="arabicPeriod"/>
            </a:pPr>
            <a:r>
              <a:rPr lang="en-US" sz="2400" dirty="0">
                <a:latin typeface="+mn-lt"/>
              </a:rPr>
              <a:t>Vehicle BAN and multiple Human BANs (n &lt;= 5)</a:t>
            </a:r>
          </a:p>
          <a:p>
            <a:pPr marL="996950" lvl="1" indent="-514350"/>
            <a:r>
              <a:rPr lang="en-US" sz="2000" dirty="0">
                <a:latin typeface="+mn-lt"/>
              </a:rPr>
              <a:t>As passengers are in the confined space, the probability of collision and the need for interference management increase.</a:t>
            </a:r>
          </a:p>
          <a:p>
            <a:pPr marL="996950" lvl="1" indent="-514350"/>
            <a:r>
              <a:rPr lang="en-US" sz="2000" dirty="0">
                <a:latin typeface="+mn-lt"/>
              </a:rPr>
              <a:t>If a star topology is applied, Vehicle BAN can be a super-coordinator and perform central management.</a:t>
            </a:r>
          </a:p>
          <a:p>
            <a:pPr marL="996950" lvl="1" indent="-514350"/>
            <a:r>
              <a:rPr lang="en-US" sz="2000" dirty="0">
                <a:latin typeface="+mn-lt"/>
              </a:rPr>
              <a:t>A Vehicle BAN coordinator may support up to 5 Human BAN coordinators for a passenger vehicle, such as sedan, pickup, SUV, utility vehicle.</a:t>
            </a:r>
          </a:p>
        </p:txBody>
      </p:sp>
      <p:pic>
        <p:nvPicPr>
          <p:cNvPr id="49" name="図 6" descr="アイコン&#10;&#10;自動的に生成された説明">
            <a:extLst>
              <a:ext uri="{FF2B5EF4-FFF2-40B4-BE49-F238E27FC236}">
                <a16:creationId xmlns:a16="http://schemas.microsoft.com/office/drawing/2014/main" id="{CA51FEB0-865A-4D5B-88C0-C579FE162A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5563" y="4501985"/>
            <a:ext cx="5276675" cy="1973427"/>
          </a:xfrm>
          <a:prstGeom prst="rect">
            <a:avLst/>
          </a:prstGeom>
        </p:spPr>
      </p:pic>
      <p:sp>
        <p:nvSpPr>
          <p:cNvPr id="50" name="Rectangle 49">
            <a:extLst>
              <a:ext uri="{FF2B5EF4-FFF2-40B4-BE49-F238E27FC236}">
                <a16:creationId xmlns:a16="http://schemas.microsoft.com/office/drawing/2014/main" id="{59E6DF61-211E-4910-8860-A2C5738A5DE4}"/>
              </a:ext>
            </a:extLst>
          </p:cNvPr>
          <p:cNvSpPr/>
          <p:nvPr/>
        </p:nvSpPr>
        <p:spPr>
          <a:xfrm>
            <a:off x="5058987" y="5333207"/>
            <a:ext cx="1076057" cy="373631"/>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Human 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Coordinator</a:t>
            </a:r>
          </a:p>
        </p:txBody>
      </p:sp>
      <p:sp>
        <p:nvSpPr>
          <p:cNvPr id="51" name="Rectangle 50">
            <a:extLst>
              <a:ext uri="{FF2B5EF4-FFF2-40B4-BE49-F238E27FC236}">
                <a16:creationId xmlns:a16="http://schemas.microsoft.com/office/drawing/2014/main" id="{77029E1D-DB42-458C-A548-A792EAFC3BE6}"/>
              </a:ext>
            </a:extLst>
          </p:cNvPr>
          <p:cNvSpPr/>
          <p:nvPr/>
        </p:nvSpPr>
        <p:spPr>
          <a:xfrm>
            <a:off x="4688432" y="4360687"/>
            <a:ext cx="1076057" cy="373631"/>
          </a:xfrm>
          <a:prstGeom prst="rect">
            <a:avLst/>
          </a:prstGeom>
          <a:solidFill>
            <a:srgbClr val="7DA8FF"/>
          </a:solidFill>
          <a:ln w="28575">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Vehicle 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Coordinator</a:t>
            </a:r>
          </a:p>
        </p:txBody>
      </p:sp>
      <p:sp>
        <p:nvSpPr>
          <p:cNvPr id="52" name="Rectangle 51">
            <a:extLst>
              <a:ext uri="{FF2B5EF4-FFF2-40B4-BE49-F238E27FC236}">
                <a16:creationId xmlns:a16="http://schemas.microsoft.com/office/drawing/2014/main" id="{EE7C7164-B761-49FB-A5CC-69F34B5D5742}"/>
              </a:ext>
            </a:extLst>
          </p:cNvPr>
          <p:cNvSpPr/>
          <p:nvPr/>
        </p:nvSpPr>
        <p:spPr>
          <a:xfrm>
            <a:off x="3515292" y="5333207"/>
            <a:ext cx="1076057" cy="373631"/>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Human 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Coordinator</a:t>
            </a:r>
          </a:p>
        </p:txBody>
      </p:sp>
      <p:cxnSp>
        <p:nvCxnSpPr>
          <p:cNvPr id="53" name="Straight Connector 52">
            <a:extLst>
              <a:ext uri="{FF2B5EF4-FFF2-40B4-BE49-F238E27FC236}">
                <a16:creationId xmlns:a16="http://schemas.microsoft.com/office/drawing/2014/main" id="{4F5BE186-ABFC-42D4-920F-03876BAA89D8}"/>
              </a:ext>
            </a:extLst>
          </p:cNvPr>
          <p:cNvCxnSpPr>
            <a:cxnSpLocks/>
            <a:stCxn id="51" idx="2"/>
            <a:endCxn id="52" idx="0"/>
          </p:cNvCxnSpPr>
          <p:nvPr/>
        </p:nvCxnSpPr>
        <p:spPr>
          <a:xfrm flipH="1">
            <a:off x="4053321" y="4734318"/>
            <a:ext cx="1173140" cy="598889"/>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B3B882B1-25E5-49C0-BFE2-CFFFBD1D9B46}"/>
              </a:ext>
            </a:extLst>
          </p:cNvPr>
          <p:cNvCxnSpPr>
            <a:cxnSpLocks/>
            <a:stCxn id="51" idx="2"/>
            <a:endCxn id="50" idx="0"/>
          </p:cNvCxnSpPr>
          <p:nvPr/>
        </p:nvCxnSpPr>
        <p:spPr>
          <a:xfrm>
            <a:off x="5226461" y="4734318"/>
            <a:ext cx="370555" cy="598889"/>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14346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8A59-0390-40AD-B550-463637A96396}"/>
              </a:ext>
            </a:extLst>
          </p:cNvPr>
          <p:cNvSpPr>
            <a:spLocks noGrp="1"/>
          </p:cNvSpPr>
          <p:nvPr>
            <p:ph type="title"/>
          </p:nvPr>
        </p:nvSpPr>
        <p:spPr/>
        <p:txBody>
          <a:bodyPr/>
          <a:lstStyle/>
          <a:p>
            <a:r>
              <a:rPr lang="en-US" dirty="0"/>
              <a:t>7.4.3 Possible Scenarios</a:t>
            </a:r>
          </a:p>
        </p:txBody>
      </p:sp>
      <p:sp>
        <p:nvSpPr>
          <p:cNvPr id="3" name="Date Placeholder 2">
            <a:extLst>
              <a:ext uri="{FF2B5EF4-FFF2-40B4-BE49-F238E27FC236}">
                <a16:creationId xmlns:a16="http://schemas.microsoft.com/office/drawing/2014/main" id="{3719F348-590E-4985-BA9B-7658D903223B}"/>
              </a:ext>
            </a:extLst>
          </p:cNvPr>
          <p:cNvSpPr>
            <a:spLocks noGrp="1"/>
          </p:cNvSpPr>
          <p:nvPr>
            <p:ph type="dt" idx="10"/>
          </p:nvPr>
        </p:nvSpPr>
        <p:spPr>
          <a:xfrm>
            <a:off x="684482" y="394156"/>
            <a:ext cx="2287317" cy="215444"/>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b="1" i="0" u="none" strike="noStrike" kern="0" cap="none" spc="0" normalizeH="0" baseline="0" noProof="0">
                <a:ln>
                  <a:noFill/>
                </a:ln>
                <a:solidFill>
                  <a:srgbClr val="000000"/>
                </a:solidFill>
                <a:effectLst/>
                <a:uLnTx/>
                <a:uFillTx/>
                <a:latin typeface="Times New Roman"/>
                <a:cs typeface="Times New Roman"/>
                <a:sym typeface="Times New Roman"/>
              </a:rPr>
              <a:t>July 2025</a:t>
            </a:r>
            <a:endParaRPr kumimoji="0" lang="en-US" altLang="ja-JP" sz="1400" b="1" i="0" u="none" strike="noStrike" kern="0" cap="none" spc="0" normalizeH="0" baseline="0" noProof="0" dirty="0">
              <a:ln>
                <a:noFill/>
              </a:ln>
              <a:solidFill>
                <a:srgbClr val="000000"/>
              </a:solidFill>
              <a:effectLst/>
              <a:uLnTx/>
              <a:uFillTx/>
              <a:latin typeface="Times New Roman"/>
              <a:cs typeface="Times New Roman"/>
              <a:sym typeface="Times New Roman"/>
            </a:endParaRPr>
          </a:p>
        </p:txBody>
      </p:sp>
      <p:sp>
        <p:nvSpPr>
          <p:cNvPr id="6" name="Content Placeholder 5">
            <a:extLst>
              <a:ext uri="{FF2B5EF4-FFF2-40B4-BE49-F238E27FC236}">
                <a16:creationId xmlns:a16="http://schemas.microsoft.com/office/drawing/2014/main" id="{2AAD1B68-FDA7-4C90-94B9-39488FFBE7F3}"/>
              </a:ext>
            </a:extLst>
          </p:cNvPr>
          <p:cNvSpPr>
            <a:spLocks noGrp="1"/>
          </p:cNvSpPr>
          <p:nvPr>
            <p:ph sz="quarter" idx="13"/>
          </p:nvPr>
        </p:nvSpPr>
        <p:spPr/>
        <p:txBody>
          <a:bodyPr/>
          <a:lstStyle/>
          <a:p>
            <a:pPr marL="539750" indent="-514350">
              <a:buFont typeface="+mj-lt"/>
              <a:buAutoNum type="arabicPeriod" startAt="2"/>
            </a:pPr>
            <a:r>
              <a:rPr lang="en-US" sz="2400" dirty="0">
                <a:latin typeface="+mn-lt"/>
              </a:rPr>
              <a:t>Vehicle BAN and multiple Human BANs (n &gt; 5)</a:t>
            </a:r>
          </a:p>
          <a:p>
            <a:pPr marL="996950" lvl="1" indent="-514350"/>
            <a:r>
              <a:rPr lang="en-US" sz="2000" dirty="0">
                <a:latin typeface="+mn-lt"/>
              </a:rPr>
              <a:t>For a van or a bus that can accommodate more than 5 people, </a:t>
            </a:r>
            <a:r>
              <a:rPr lang="en-US" dirty="0"/>
              <a:t>its</a:t>
            </a:r>
            <a:r>
              <a:rPr lang="en-US" sz="2000" dirty="0">
                <a:latin typeface="+mn-lt"/>
              </a:rPr>
              <a:t> Vehicle BAN should be able to accommodate more Human BANs. (for instance, up to 15 Human BAN coordinators)</a:t>
            </a:r>
          </a:p>
          <a:p>
            <a:pPr marL="996950" lvl="1" indent="-514350"/>
            <a:r>
              <a:rPr lang="en-US" sz="2000" dirty="0">
                <a:latin typeface="+mn-lt"/>
              </a:rPr>
              <a:t>The communication range of the Vehicle BAN should also be considered along with the size of the vehicle.</a:t>
            </a:r>
          </a:p>
        </p:txBody>
      </p:sp>
      <p:grpSp>
        <p:nvGrpSpPr>
          <p:cNvPr id="73" name="Group 72">
            <a:extLst>
              <a:ext uri="{FF2B5EF4-FFF2-40B4-BE49-F238E27FC236}">
                <a16:creationId xmlns:a16="http://schemas.microsoft.com/office/drawing/2014/main" id="{EF668B9B-9E80-4A50-AE29-FE79456B7961}"/>
              </a:ext>
            </a:extLst>
          </p:cNvPr>
          <p:cNvGrpSpPr/>
          <p:nvPr/>
        </p:nvGrpSpPr>
        <p:grpSpPr>
          <a:xfrm>
            <a:off x="1267214" y="4099690"/>
            <a:ext cx="7058051" cy="2359353"/>
            <a:chOff x="1778942" y="3829843"/>
            <a:chExt cx="7058051" cy="2359353"/>
          </a:xfrm>
        </p:grpSpPr>
        <p:grpSp>
          <p:nvGrpSpPr>
            <p:cNvPr id="7" name="Group 6">
              <a:extLst>
                <a:ext uri="{FF2B5EF4-FFF2-40B4-BE49-F238E27FC236}">
                  <a16:creationId xmlns:a16="http://schemas.microsoft.com/office/drawing/2014/main" id="{3C5AFC87-81B1-4D16-8776-975C5E2941F0}"/>
                </a:ext>
              </a:extLst>
            </p:cNvPr>
            <p:cNvGrpSpPr/>
            <p:nvPr/>
          </p:nvGrpSpPr>
          <p:grpSpPr>
            <a:xfrm>
              <a:off x="1778942" y="3930287"/>
              <a:ext cx="6022340" cy="2202049"/>
              <a:chOff x="1778942" y="4215513"/>
              <a:chExt cx="6022340" cy="2202049"/>
            </a:xfrm>
          </p:grpSpPr>
          <p:pic>
            <p:nvPicPr>
              <p:cNvPr id="13" name="図 107" descr="図形 が含まれている画像&#10;&#10;自動的に生成された説明">
                <a:extLst>
                  <a:ext uri="{FF2B5EF4-FFF2-40B4-BE49-F238E27FC236}">
                    <a16:creationId xmlns:a16="http://schemas.microsoft.com/office/drawing/2014/main" id="{A12BBA4B-E0C3-45CC-BDFD-46838B5E570F}"/>
                  </a:ext>
                </a:extLst>
              </p:cNvPr>
              <p:cNvPicPr>
                <a:picLocks noChangeAspect="1"/>
              </p:cNvPicPr>
              <p:nvPr/>
            </p:nvPicPr>
            <p:blipFill rotWithShape="1">
              <a:blip r:embed="rId2">
                <a:extLst>
                  <a:ext uri="{28A0092B-C50C-407E-A947-70E740481C1C}">
                    <a14:useLocalDpi xmlns:a14="http://schemas.microsoft.com/office/drawing/2010/main" val="0"/>
                  </a:ext>
                </a:extLst>
              </a:blip>
              <a:srcRect l="-910" t="-1499" r="38428" b="68441"/>
              <a:stretch/>
            </p:blipFill>
            <p:spPr>
              <a:xfrm>
                <a:off x="1778942" y="4215513"/>
                <a:ext cx="6022340" cy="2202049"/>
              </a:xfrm>
              <a:prstGeom prst="rect">
                <a:avLst/>
              </a:prstGeom>
            </p:spPr>
          </p:pic>
          <p:pic>
            <p:nvPicPr>
              <p:cNvPr id="14" name="図 159" descr="アイコン&#10;&#10;自動的に生成された説明">
                <a:extLst>
                  <a:ext uri="{FF2B5EF4-FFF2-40B4-BE49-F238E27FC236}">
                    <a16:creationId xmlns:a16="http://schemas.microsoft.com/office/drawing/2014/main" id="{E4CAA43B-A3BE-4569-9348-31C1DFAC1F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10" t="10645" r="44617" b="28057"/>
              <a:stretch/>
            </p:blipFill>
            <p:spPr>
              <a:xfrm>
                <a:off x="2089564" y="4793975"/>
                <a:ext cx="669708" cy="759870"/>
              </a:xfrm>
              <a:prstGeom prst="rect">
                <a:avLst/>
              </a:prstGeom>
            </p:spPr>
          </p:pic>
          <p:pic>
            <p:nvPicPr>
              <p:cNvPr id="15" name="図 110" descr="図形&#10;&#10;中程度の精度で自動的に生成された説明">
                <a:extLst>
                  <a:ext uri="{FF2B5EF4-FFF2-40B4-BE49-F238E27FC236}">
                    <a16:creationId xmlns:a16="http://schemas.microsoft.com/office/drawing/2014/main" id="{A272C911-4531-41A3-BC8E-5D7796C596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2813675" y="4372131"/>
                <a:ext cx="548111" cy="1397177"/>
              </a:xfrm>
              <a:prstGeom prst="rect">
                <a:avLst/>
              </a:prstGeom>
            </p:spPr>
          </p:pic>
          <p:pic>
            <p:nvPicPr>
              <p:cNvPr id="16" name="図 110" descr="図形&#10;&#10;中程度の精度で自動的に生成された説明">
                <a:extLst>
                  <a:ext uri="{FF2B5EF4-FFF2-40B4-BE49-F238E27FC236}">
                    <a16:creationId xmlns:a16="http://schemas.microsoft.com/office/drawing/2014/main" id="{A272C911-4531-41A3-BC8E-5D7796C596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3528895" y="4372131"/>
                <a:ext cx="548111" cy="1397177"/>
              </a:xfrm>
              <a:prstGeom prst="rect">
                <a:avLst/>
              </a:prstGeom>
            </p:spPr>
          </p:pic>
          <p:pic>
            <p:nvPicPr>
              <p:cNvPr id="17" name="図 110" descr="図形&#10;&#10;中程度の精度で自動的に生成された説明">
                <a:extLst>
                  <a:ext uri="{FF2B5EF4-FFF2-40B4-BE49-F238E27FC236}">
                    <a16:creationId xmlns:a16="http://schemas.microsoft.com/office/drawing/2014/main" id="{A272C911-4531-41A3-BC8E-5D7796C596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4244115" y="4372131"/>
                <a:ext cx="548111" cy="1397177"/>
              </a:xfrm>
              <a:prstGeom prst="rect">
                <a:avLst/>
              </a:prstGeom>
            </p:spPr>
          </p:pic>
          <p:pic>
            <p:nvPicPr>
              <p:cNvPr id="18" name="図 110" descr="図形&#10;&#10;中程度の精度で自動的に生成された説明">
                <a:extLst>
                  <a:ext uri="{FF2B5EF4-FFF2-40B4-BE49-F238E27FC236}">
                    <a16:creationId xmlns:a16="http://schemas.microsoft.com/office/drawing/2014/main" id="{A272C911-4531-41A3-BC8E-5D7796C596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4959335" y="4372131"/>
                <a:ext cx="548111" cy="1397177"/>
              </a:xfrm>
              <a:prstGeom prst="rect">
                <a:avLst/>
              </a:prstGeom>
            </p:spPr>
          </p:pic>
          <p:pic>
            <p:nvPicPr>
              <p:cNvPr id="19" name="図 110" descr="図形&#10;&#10;中程度の精度で自動的に生成された説明">
                <a:extLst>
                  <a:ext uri="{FF2B5EF4-FFF2-40B4-BE49-F238E27FC236}">
                    <a16:creationId xmlns:a16="http://schemas.microsoft.com/office/drawing/2014/main" id="{A272C911-4531-41A3-BC8E-5D7796C596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5674555" y="4372131"/>
                <a:ext cx="548111" cy="1397177"/>
              </a:xfrm>
              <a:prstGeom prst="rect">
                <a:avLst/>
              </a:prstGeom>
            </p:spPr>
          </p:pic>
          <p:pic>
            <p:nvPicPr>
              <p:cNvPr id="20" name="図 110" descr="図形&#10;&#10;中程度の精度で自動的に生成された説明">
                <a:extLst>
                  <a:ext uri="{FF2B5EF4-FFF2-40B4-BE49-F238E27FC236}">
                    <a16:creationId xmlns:a16="http://schemas.microsoft.com/office/drawing/2014/main" id="{A272C911-4531-41A3-BC8E-5D7796C596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6389775" y="4372131"/>
                <a:ext cx="548111" cy="1397177"/>
              </a:xfrm>
              <a:prstGeom prst="rect">
                <a:avLst/>
              </a:prstGeom>
            </p:spPr>
          </p:pic>
          <p:pic>
            <p:nvPicPr>
              <p:cNvPr id="21" name="図 110" descr="図形&#10;&#10;中程度の精度で自動的に生成された説明">
                <a:extLst>
                  <a:ext uri="{FF2B5EF4-FFF2-40B4-BE49-F238E27FC236}">
                    <a16:creationId xmlns:a16="http://schemas.microsoft.com/office/drawing/2014/main" id="{A272C911-4531-41A3-BC8E-5D7796C596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7104994" y="4372131"/>
                <a:ext cx="548111" cy="1397177"/>
              </a:xfrm>
              <a:prstGeom prst="rect">
                <a:avLst/>
              </a:prstGeom>
            </p:spPr>
          </p:pic>
        </p:grpSp>
        <p:sp>
          <p:nvSpPr>
            <p:cNvPr id="23" name="Rectangle 22">
              <a:extLst>
                <a:ext uri="{FF2B5EF4-FFF2-40B4-BE49-F238E27FC236}">
                  <a16:creationId xmlns:a16="http://schemas.microsoft.com/office/drawing/2014/main" id="{97FB1BFF-BC07-46C8-9BF6-BBB8DDF03069}"/>
                </a:ext>
              </a:extLst>
            </p:cNvPr>
            <p:cNvSpPr/>
            <p:nvPr/>
          </p:nvSpPr>
          <p:spPr>
            <a:xfrm>
              <a:off x="2928501" y="4798281"/>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24" name="Rectangle 23">
              <a:extLst>
                <a:ext uri="{FF2B5EF4-FFF2-40B4-BE49-F238E27FC236}">
                  <a16:creationId xmlns:a16="http://schemas.microsoft.com/office/drawing/2014/main" id="{DFA88A2D-E667-444A-B05F-AC05BCA173C9}"/>
                </a:ext>
              </a:extLst>
            </p:cNvPr>
            <p:cNvSpPr/>
            <p:nvPr/>
          </p:nvSpPr>
          <p:spPr>
            <a:xfrm>
              <a:off x="3635535" y="4798281"/>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25" name="Rectangle 24">
              <a:extLst>
                <a:ext uri="{FF2B5EF4-FFF2-40B4-BE49-F238E27FC236}">
                  <a16:creationId xmlns:a16="http://schemas.microsoft.com/office/drawing/2014/main" id="{49F21028-95C4-4488-9589-BFF52F3530C0}"/>
                </a:ext>
              </a:extLst>
            </p:cNvPr>
            <p:cNvSpPr/>
            <p:nvPr/>
          </p:nvSpPr>
          <p:spPr>
            <a:xfrm>
              <a:off x="4342569" y="4798281"/>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26" name="Rectangle 25">
              <a:extLst>
                <a:ext uri="{FF2B5EF4-FFF2-40B4-BE49-F238E27FC236}">
                  <a16:creationId xmlns:a16="http://schemas.microsoft.com/office/drawing/2014/main" id="{ACB8BB8E-122A-43C2-B769-8269EC4AF3D4}"/>
                </a:ext>
              </a:extLst>
            </p:cNvPr>
            <p:cNvSpPr/>
            <p:nvPr/>
          </p:nvSpPr>
          <p:spPr>
            <a:xfrm>
              <a:off x="5049603" y="4798281"/>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27" name="Rectangle 26">
              <a:extLst>
                <a:ext uri="{FF2B5EF4-FFF2-40B4-BE49-F238E27FC236}">
                  <a16:creationId xmlns:a16="http://schemas.microsoft.com/office/drawing/2014/main" id="{873F6A8D-01F5-47F6-ABE4-97DCE85E71C1}"/>
                </a:ext>
              </a:extLst>
            </p:cNvPr>
            <p:cNvSpPr/>
            <p:nvPr/>
          </p:nvSpPr>
          <p:spPr>
            <a:xfrm>
              <a:off x="5756637" y="4798281"/>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28" name="Rectangle 27">
              <a:extLst>
                <a:ext uri="{FF2B5EF4-FFF2-40B4-BE49-F238E27FC236}">
                  <a16:creationId xmlns:a16="http://schemas.microsoft.com/office/drawing/2014/main" id="{5CA7C4F8-2F4D-48AE-BECD-D70BD392170E}"/>
                </a:ext>
              </a:extLst>
            </p:cNvPr>
            <p:cNvSpPr/>
            <p:nvPr/>
          </p:nvSpPr>
          <p:spPr>
            <a:xfrm>
              <a:off x="6463671" y="4798281"/>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29" name="Rectangle 28">
              <a:extLst>
                <a:ext uri="{FF2B5EF4-FFF2-40B4-BE49-F238E27FC236}">
                  <a16:creationId xmlns:a16="http://schemas.microsoft.com/office/drawing/2014/main" id="{5ED19B37-D28E-41B2-9AC8-C5EB73E608F3}"/>
                </a:ext>
              </a:extLst>
            </p:cNvPr>
            <p:cNvSpPr/>
            <p:nvPr/>
          </p:nvSpPr>
          <p:spPr>
            <a:xfrm>
              <a:off x="7170706" y="4798281"/>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30" name="Rectangle 29">
              <a:extLst>
                <a:ext uri="{FF2B5EF4-FFF2-40B4-BE49-F238E27FC236}">
                  <a16:creationId xmlns:a16="http://schemas.microsoft.com/office/drawing/2014/main" id="{AB2EB73B-CBE6-472B-B57E-933CBB0DF621}"/>
                </a:ext>
              </a:extLst>
            </p:cNvPr>
            <p:cNvSpPr/>
            <p:nvPr/>
          </p:nvSpPr>
          <p:spPr>
            <a:xfrm>
              <a:off x="2255535" y="4889017"/>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31" name="Rectangle 30">
              <a:extLst>
                <a:ext uri="{FF2B5EF4-FFF2-40B4-BE49-F238E27FC236}">
                  <a16:creationId xmlns:a16="http://schemas.microsoft.com/office/drawing/2014/main" id="{E8838032-BD03-420F-B335-C0CE26F3E45E}"/>
                </a:ext>
              </a:extLst>
            </p:cNvPr>
            <p:cNvSpPr/>
            <p:nvPr/>
          </p:nvSpPr>
          <p:spPr>
            <a:xfrm>
              <a:off x="4027325" y="3829843"/>
              <a:ext cx="1831591" cy="244667"/>
            </a:xfrm>
            <a:prstGeom prst="rect">
              <a:avLst/>
            </a:prstGeom>
            <a:solidFill>
              <a:srgbClr val="7DA8FF"/>
            </a:solidFill>
            <a:ln w="28575">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Vehicle BAN Coordinator</a:t>
              </a:r>
            </a:p>
          </p:txBody>
        </p:sp>
        <p:cxnSp>
          <p:nvCxnSpPr>
            <p:cNvPr id="32" name="Straight Connector 31">
              <a:extLst>
                <a:ext uri="{FF2B5EF4-FFF2-40B4-BE49-F238E27FC236}">
                  <a16:creationId xmlns:a16="http://schemas.microsoft.com/office/drawing/2014/main" id="{B842A2D0-ADE3-4178-A72C-FB56B45A3741}"/>
                </a:ext>
              </a:extLst>
            </p:cNvPr>
            <p:cNvCxnSpPr>
              <a:cxnSpLocks/>
              <a:stCxn id="31" idx="1"/>
              <a:endCxn id="30" idx="0"/>
            </p:cNvCxnSpPr>
            <p:nvPr/>
          </p:nvCxnSpPr>
          <p:spPr>
            <a:xfrm flipH="1">
              <a:off x="2488095" y="3952177"/>
              <a:ext cx="1539230" cy="936840"/>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2459E433-C3A4-4876-96DB-430DECEA5B05}"/>
                </a:ext>
              </a:extLst>
            </p:cNvPr>
            <p:cNvCxnSpPr>
              <a:cxnSpLocks/>
              <a:stCxn id="31" idx="1"/>
              <a:endCxn id="23" idx="0"/>
            </p:cNvCxnSpPr>
            <p:nvPr/>
          </p:nvCxnSpPr>
          <p:spPr>
            <a:xfrm flipH="1">
              <a:off x="3161061" y="3952177"/>
              <a:ext cx="866264" cy="846104"/>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7282C9EC-46D7-478B-8CC9-C0C953BCCBD4}"/>
                </a:ext>
              </a:extLst>
            </p:cNvPr>
            <p:cNvCxnSpPr>
              <a:cxnSpLocks/>
              <a:stCxn id="31" idx="2"/>
              <a:endCxn id="24" idx="0"/>
            </p:cNvCxnSpPr>
            <p:nvPr/>
          </p:nvCxnSpPr>
          <p:spPr>
            <a:xfrm flipH="1">
              <a:off x="3868095" y="4074510"/>
              <a:ext cx="1075026" cy="723771"/>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E44FDCB3-D350-4805-9260-EA9F9094CAC7}"/>
                </a:ext>
              </a:extLst>
            </p:cNvPr>
            <p:cNvCxnSpPr>
              <a:cxnSpLocks/>
              <a:stCxn id="31" idx="2"/>
              <a:endCxn id="25" idx="0"/>
            </p:cNvCxnSpPr>
            <p:nvPr/>
          </p:nvCxnSpPr>
          <p:spPr>
            <a:xfrm flipH="1">
              <a:off x="4575129" y="4074510"/>
              <a:ext cx="367992" cy="723771"/>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6AF7B810-ACA9-4139-BB30-628C259E88E4}"/>
                </a:ext>
              </a:extLst>
            </p:cNvPr>
            <p:cNvCxnSpPr>
              <a:cxnSpLocks/>
              <a:stCxn id="31" idx="2"/>
              <a:endCxn id="26" idx="0"/>
            </p:cNvCxnSpPr>
            <p:nvPr/>
          </p:nvCxnSpPr>
          <p:spPr>
            <a:xfrm>
              <a:off x="4943121" y="4074510"/>
              <a:ext cx="339042" cy="723771"/>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9AE7E331-D32B-4F77-B910-D3CC38CED5B3}"/>
                </a:ext>
              </a:extLst>
            </p:cNvPr>
            <p:cNvCxnSpPr>
              <a:cxnSpLocks/>
              <a:stCxn id="31" idx="2"/>
              <a:endCxn id="27" idx="0"/>
            </p:cNvCxnSpPr>
            <p:nvPr/>
          </p:nvCxnSpPr>
          <p:spPr>
            <a:xfrm>
              <a:off x="4943121" y="4074510"/>
              <a:ext cx="1046076" cy="723771"/>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0F3D2E0B-A753-485D-A239-11094CE102C2}"/>
                </a:ext>
              </a:extLst>
            </p:cNvPr>
            <p:cNvCxnSpPr>
              <a:cxnSpLocks/>
              <a:stCxn id="31" idx="3"/>
              <a:endCxn id="28" idx="0"/>
            </p:cNvCxnSpPr>
            <p:nvPr/>
          </p:nvCxnSpPr>
          <p:spPr>
            <a:xfrm>
              <a:off x="5858916" y="3952177"/>
              <a:ext cx="837315" cy="846104"/>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DD74F405-D219-4BB1-86B0-2DB64AA725C9}"/>
                </a:ext>
              </a:extLst>
            </p:cNvPr>
            <p:cNvCxnSpPr>
              <a:cxnSpLocks/>
              <a:stCxn id="31" idx="3"/>
              <a:endCxn id="29" idx="0"/>
            </p:cNvCxnSpPr>
            <p:nvPr/>
          </p:nvCxnSpPr>
          <p:spPr>
            <a:xfrm>
              <a:off x="5858916" y="3952177"/>
              <a:ext cx="1544350" cy="846104"/>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C19B5E00-CDB1-4ED1-87CD-31EB551AC2F5}"/>
                </a:ext>
              </a:extLst>
            </p:cNvPr>
            <p:cNvSpPr txBox="1"/>
            <p:nvPr/>
          </p:nvSpPr>
          <p:spPr>
            <a:xfrm>
              <a:off x="6757578" y="5912197"/>
              <a:ext cx="2079415"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cs typeface="Arial"/>
                  <a:sym typeface="Arial"/>
                </a:rPr>
                <a:t>HC: Human BAN Coordinator</a:t>
              </a:r>
            </a:p>
          </p:txBody>
        </p:sp>
      </p:grpSp>
    </p:spTree>
    <p:extLst>
      <p:ext uri="{BB962C8B-B14F-4D97-AF65-F5344CB8AC3E}">
        <p14:creationId xmlns:p14="http://schemas.microsoft.com/office/powerpoint/2010/main" val="10081476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Content Placeholder 192">
            <a:extLst>
              <a:ext uri="{FF2B5EF4-FFF2-40B4-BE49-F238E27FC236}">
                <a16:creationId xmlns:a16="http://schemas.microsoft.com/office/drawing/2014/main" id="{5D3F08A6-492F-4991-A581-99CEA166E5B3}"/>
              </a:ext>
            </a:extLst>
          </p:cNvPr>
          <p:cNvSpPr>
            <a:spLocks noGrp="1"/>
          </p:cNvSpPr>
          <p:nvPr>
            <p:ph sz="quarter" idx="13"/>
          </p:nvPr>
        </p:nvSpPr>
        <p:spPr/>
        <p:txBody>
          <a:bodyPr/>
          <a:lstStyle/>
          <a:p>
            <a:pPr marL="539750" indent="-514350">
              <a:buFont typeface="+mj-lt"/>
              <a:buAutoNum type="arabicPeriod" startAt="2"/>
            </a:pPr>
            <a:r>
              <a:rPr lang="en-US" sz="2400" dirty="0">
                <a:latin typeface="+mn-lt"/>
              </a:rPr>
              <a:t>Vehicle BAN and multiple Human BANs (n &gt; 5)</a:t>
            </a:r>
          </a:p>
          <a:p>
            <a:pPr marL="996950" lvl="1" indent="-514350"/>
            <a:r>
              <a:rPr lang="en-US" sz="2000" dirty="0">
                <a:latin typeface="+mn-lt"/>
              </a:rPr>
              <a:t>Grouping Human BANs </a:t>
            </a:r>
            <a:r>
              <a:rPr lang="en-US" dirty="0"/>
              <a:t>can also be considered.</a:t>
            </a:r>
            <a:endParaRPr lang="en-US" sz="2000" dirty="0">
              <a:latin typeface="+mn-lt"/>
            </a:endParaRPr>
          </a:p>
        </p:txBody>
      </p:sp>
      <p:sp>
        <p:nvSpPr>
          <p:cNvPr id="2" name="Title 1">
            <a:extLst>
              <a:ext uri="{FF2B5EF4-FFF2-40B4-BE49-F238E27FC236}">
                <a16:creationId xmlns:a16="http://schemas.microsoft.com/office/drawing/2014/main" id="{96CC8A59-0390-40AD-B550-463637A96396}"/>
              </a:ext>
            </a:extLst>
          </p:cNvPr>
          <p:cNvSpPr>
            <a:spLocks noGrp="1"/>
          </p:cNvSpPr>
          <p:nvPr>
            <p:ph type="title"/>
          </p:nvPr>
        </p:nvSpPr>
        <p:spPr/>
        <p:txBody>
          <a:bodyPr/>
          <a:lstStyle/>
          <a:p>
            <a:r>
              <a:rPr lang="en-US" dirty="0"/>
              <a:t>7.4.3 Possible Scenarios</a:t>
            </a:r>
          </a:p>
        </p:txBody>
      </p:sp>
      <p:sp>
        <p:nvSpPr>
          <p:cNvPr id="3" name="Date Placeholder 2">
            <a:extLst>
              <a:ext uri="{FF2B5EF4-FFF2-40B4-BE49-F238E27FC236}">
                <a16:creationId xmlns:a16="http://schemas.microsoft.com/office/drawing/2014/main" id="{3719F348-590E-4985-BA9B-7658D903223B}"/>
              </a:ext>
            </a:extLst>
          </p:cNvPr>
          <p:cNvSpPr>
            <a:spLocks noGrp="1"/>
          </p:cNvSpPr>
          <p:nvPr>
            <p:ph type="dt" idx="10"/>
          </p:nvPr>
        </p:nvSpPr>
        <p:spPr>
          <a:xfrm>
            <a:off x="684482" y="394156"/>
            <a:ext cx="2287317" cy="215444"/>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b="1" i="0" u="none" strike="noStrike" kern="0" cap="none" spc="0" normalizeH="0" baseline="0" noProof="0">
                <a:ln>
                  <a:noFill/>
                </a:ln>
                <a:solidFill>
                  <a:srgbClr val="000000"/>
                </a:solidFill>
                <a:effectLst/>
                <a:uLnTx/>
                <a:uFillTx/>
                <a:latin typeface="Times New Roman"/>
                <a:cs typeface="Times New Roman"/>
                <a:sym typeface="Times New Roman"/>
              </a:rPr>
              <a:t>July 2025</a:t>
            </a:r>
            <a:endParaRPr kumimoji="0" lang="en-US" altLang="ja-JP" sz="1400" b="1" i="0" u="none" strike="noStrike" kern="0" cap="none" spc="0" normalizeH="0" baseline="0" noProof="0" dirty="0">
              <a:ln>
                <a:noFill/>
              </a:ln>
              <a:solidFill>
                <a:srgbClr val="000000"/>
              </a:solidFill>
              <a:effectLst/>
              <a:uLnTx/>
              <a:uFillTx/>
              <a:latin typeface="Times New Roman"/>
              <a:cs typeface="Times New Roman"/>
              <a:sym typeface="Times New Roman"/>
            </a:endParaRPr>
          </a:p>
        </p:txBody>
      </p:sp>
      <p:grpSp>
        <p:nvGrpSpPr>
          <p:cNvPr id="174" name="Group 173">
            <a:extLst>
              <a:ext uri="{FF2B5EF4-FFF2-40B4-BE49-F238E27FC236}">
                <a16:creationId xmlns:a16="http://schemas.microsoft.com/office/drawing/2014/main" id="{69A6DD2F-467B-4CC0-92E5-E1DFABEC1E13}"/>
              </a:ext>
            </a:extLst>
          </p:cNvPr>
          <p:cNvGrpSpPr/>
          <p:nvPr/>
        </p:nvGrpSpPr>
        <p:grpSpPr>
          <a:xfrm>
            <a:off x="2564114" y="2503114"/>
            <a:ext cx="5931591" cy="2058616"/>
            <a:chOff x="1267214" y="3955159"/>
            <a:chExt cx="7218545" cy="2505266"/>
          </a:xfrm>
        </p:grpSpPr>
        <p:grpSp>
          <p:nvGrpSpPr>
            <p:cNvPr id="165" name="Group 164">
              <a:extLst>
                <a:ext uri="{FF2B5EF4-FFF2-40B4-BE49-F238E27FC236}">
                  <a16:creationId xmlns:a16="http://schemas.microsoft.com/office/drawing/2014/main" id="{9D689C40-B6CA-416A-9AAC-7C3F38059B76}"/>
                </a:ext>
              </a:extLst>
            </p:cNvPr>
            <p:cNvGrpSpPr/>
            <p:nvPr/>
          </p:nvGrpSpPr>
          <p:grpSpPr>
            <a:xfrm>
              <a:off x="2301909" y="3955159"/>
              <a:ext cx="4072345" cy="257789"/>
              <a:chOff x="2629569" y="3932299"/>
              <a:chExt cx="4072345" cy="257789"/>
            </a:xfrm>
          </p:grpSpPr>
          <p:cxnSp>
            <p:nvCxnSpPr>
              <p:cNvPr id="140" name="Straight Connector 139">
                <a:extLst>
                  <a:ext uri="{FF2B5EF4-FFF2-40B4-BE49-F238E27FC236}">
                    <a16:creationId xmlns:a16="http://schemas.microsoft.com/office/drawing/2014/main" id="{2FA7B6D2-A62F-4916-9F71-E09FCD135152}"/>
                  </a:ext>
                </a:extLst>
              </p:cNvPr>
              <p:cNvCxnSpPr>
                <a:cxnSpLocks/>
              </p:cNvCxnSpPr>
              <p:nvPr/>
            </p:nvCxnSpPr>
            <p:spPr>
              <a:xfrm>
                <a:off x="2807314" y="4190088"/>
                <a:ext cx="37113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326760D5-0A9B-44EA-90A7-32006B82339E}"/>
                  </a:ext>
                </a:extLst>
              </p:cNvPr>
              <p:cNvGrpSpPr/>
              <p:nvPr/>
            </p:nvGrpSpPr>
            <p:grpSpPr>
              <a:xfrm>
                <a:off x="6304728" y="3932299"/>
                <a:ext cx="397186" cy="257789"/>
                <a:chOff x="7714939" y="4147297"/>
                <a:chExt cx="397186" cy="257789"/>
              </a:xfrm>
            </p:grpSpPr>
            <p:cxnSp>
              <p:nvCxnSpPr>
                <p:cNvPr id="146" name="Straight Connector 145">
                  <a:extLst>
                    <a:ext uri="{FF2B5EF4-FFF2-40B4-BE49-F238E27FC236}">
                      <a16:creationId xmlns:a16="http://schemas.microsoft.com/office/drawing/2014/main" id="{5C4D5CD0-1CEA-41BF-9CCA-F35B897DDDA7}"/>
                    </a:ext>
                  </a:extLst>
                </p:cNvPr>
                <p:cNvCxnSpPr>
                  <a:cxnSpLocks/>
                </p:cNvCxnSpPr>
                <p:nvPr/>
              </p:nvCxnSpPr>
              <p:spPr>
                <a:xfrm flipH="1">
                  <a:off x="7908053" y="4147297"/>
                  <a:ext cx="204072" cy="1738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540C03F-8FA0-4FB0-A02F-B7312A1942A7}"/>
                    </a:ext>
                  </a:extLst>
                </p:cNvPr>
                <p:cNvCxnSpPr>
                  <a:cxnSpLocks/>
                </p:cNvCxnSpPr>
                <p:nvPr/>
              </p:nvCxnSpPr>
              <p:spPr>
                <a:xfrm>
                  <a:off x="7714939" y="4147297"/>
                  <a:ext cx="193113" cy="1738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2132C6C3-2746-4785-8779-29DADDF5F42C}"/>
                    </a:ext>
                  </a:extLst>
                </p:cNvPr>
                <p:cNvCxnSpPr>
                  <a:cxnSpLocks/>
                </p:cNvCxnSpPr>
                <p:nvPr/>
              </p:nvCxnSpPr>
              <p:spPr>
                <a:xfrm flipV="1">
                  <a:off x="7714939" y="4147297"/>
                  <a:ext cx="39718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4B09797-EF18-4385-BDAC-83D14A158489}"/>
                    </a:ext>
                  </a:extLst>
                </p:cNvPr>
                <p:cNvCxnSpPr>
                  <a:cxnSpLocks/>
                </p:cNvCxnSpPr>
                <p:nvPr/>
              </p:nvCxnSpPr>
              <p:spPr>
                <a:xfrm flipH="1">
                  <a:off x="7908052" y="4147297"/>
                  <a:ext cx="1" cy="2577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A0386D87-28AD-461B-91CA-61A38EF14D9E}"/>
                  </a:ext>
                </a:extLst>
              </p:cNvPr>
              <p:cNvGrpSpPr/>
              <p:nvPr/>
            </p:nvGrpSpPr>
            <p:grpSpPr>
              <a:xfrm>
                <a:off x="2629569" y="3932299"/>
                <a:ext cx="397186" cy="257789"/>
                <a:chOff x="7714939" y="4147297"/>
                <a:chExt cx="397186" cy="257789"/>
              </a:xfrm>
            </p:grpSpPr>
            <p:cxnSp>
              <p:nvCxnSpPr>
                <p:cNvPr id="160" name="Straight Connector 159">
                  <a:extLst>
                    <a:ext uri="{FF2B5EF4-FFF2-40B4-BE49-F238E27FC236}">
                      <a16:creationId xmlns:a16="http://schemas.microsoft.com/office/drawing/2014/main" id="{36EC7BCE-49E1-4F7F-9A00-F10FF63BA60D}"/>
                    </a:ext>
                  </a:extLst>
                </p:cNvPr>
                <p:cNvCxnSpPr>
                  <a:cxnSpLocks/>
                </p:cNvCxnSpPr>
                <p:nvPr/>
              </p:nvCxnSpPr>
              <p:spPr>
                <a:xfrm flipH="1">
                  <a:off x="7908053" y="4147297"/>
                  <a:ext cx="204072" cy="1738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E6E0B129-3570-4D41-BFC5-FA7214D74D0E}"/>
                    </a:ext>
                  </a:extLst>
                </p:cNvPr>
                <p:cNvCxnSpPr>
                  <a:cxnSpLocks/>
                </p:cNvCxnSpPr>
                <p:nvPr/>
              </p:nvCxnSpPr>
              <p:spPr>
                <a:xfrm>
                  <a:off x="7714939" y="4147297"/>
                  <a:ext cx="193113" cy="1738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D4F6046-5068-41B0-9CD4-93D1B888FF26}"/>
                    </a:ext>
                  </a:extLst>
                </p:cNvPr>
                <p:cNvCxnSpPr>
                  <a:cxnSpLocks/>
                </p:cNvCxnSpPr>
                <p:nvPr/>
              </p:nvCxnSpPr>
              <p:spPr>
                <a:xfrm flipV="1">
                  <a:off x="7714939" y="4147297"/>
                  <a:ext cx="39718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1754F74-16B4-4867-994E-808D1891E05D}"/>
                    </a:ext>
                  </a:extLst>
                </p:cNvPr>
                <p:cNvCxnSpPr>
                  <a:cxnSpLocks/>
                </p:cNvCxnSpPr>
                <p:nvPr/>
              </p:nvCxnSpPr>
              <p:spPr>
                <a:xfrm flipH="1">
                  <a:off x="7908052" y="4147297"/>
                  <a:ext cx="1" cy="2577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3C5AFC87-81B1-4D16-8776-975C5E2941F0}"/>
                </a:ext>
              </a:extLst>
            </p:cNvPr>
            <p:cNvGrpSpPr/>
            <p:nvPr/>
          </p:nvGrpSpPr>
          <p:grpSpPr>
            <a:xfrm>
              <a:off x="1267214" y="4200134"/>
              <a:ext cx="6022340" cy="2202049"/>
              <a:chOff x="1778942" y="4215513"/>
              <a:chExt cx="6022340" cy="2202049"/>
            </a:xfrm>
          </p:grpSpPr>
          <p:pic>
            <p:nvPicPr>
              <p:cNvPr id="13" name="図 107" descr="図形 が含まれている画像&#10;&#10;自動的に生成された説明">
                <a:extLst>
                  <a:ext uri="{FF2B5EF4-FFF2-40B4-BE49-F238E27FC236}">
                    <a16:creationId xmlns:a16="http://schemas.microsoft.com/office/drawing/2014/main" id="{A12BBA4B-E0C3-45CC-BDFD-46838B5E570F}"/>
                  </a:ext>
                </a:extLst>
              </p:cNvPr>
              <p:cNvPicPr>
                <a:picLocks noChangeAspect="1"/>
              </p:cNvPicPr>
              <p:nvPr/>
            </p:nvPicPr>
            <p:blipFill rotWithShape="1">
              <a:blip r:embed="rId2">
                <a:extLst>
                  <a:ext uri="{28A0092B-C50C-407E-A947-70E740481C1C}">
                    <a14:useLocalDpi xmlns:a14="http://schemas.microsoft.com/office/drawing/2010/main" val="0"/>
                  </a:ext>
                </a:extLst>
              </a:blip>
              <a:srcRect l="-910" t="-1499" r="38428" b="68441"/>
              <a:stretch/>
            </p:blipFill>
            <p:spPr>
              <a:xfrm>
                <a:off x="1778942" y="4215513"/>
                <a:ext cx="6022340" cy="2202049"/>
              </a:xfrm>
              <a:prstGeom prst="rect">
                <a:avLst/>
              </a:prstGeom>
            </p:spPr>
          </p:pic>
          <p:pic>
            <p:nvPicPr>
              <p:cNvPr id="14" name="図 159" descr="アイコン&#10;&#10;自動的に生成された説明">
                <a:extLst>
                  <a:ext uri="{FF2B5EF4-FFF2-40B4-BE49-F238E27FC236}">
                    <a16:creationId xmlns:a16="http://schemas.microsoft.com/office/drawing/2014/main" id="{E4CAA43B-A3BE-4569-9348-31C1DFAC1F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10" t="10645" r="44617" b="28057"/>
              <a:stretch/>
            </p:blipFill>
            <p:spPr>
              <a:xfrm>
                <a:off x="2089564" y="4793975"/>
                <a:ext cx="669708" cy="759870"/>
              </a:xfrm>
              <a:prstGeom prst="rect">
                <a:avLst/>
              </a:prstGeom>
            </p:spPr>
          </p:pic>
          <p:pic>
            <p:nvPicPr>
              <p:cNvPr id="15" name="図 110" descr="図形&#10;&#10;中程度の精度で自動的に生成された説明">
                <a:extLst>
                  <a:ext uri="{FF2B5EF4-FFF2-40B4-BE49-F238E27FC236}">
                    <a16:creationId xmlns:a16="http://schemas.microsoft.com/office/drawing/2014/main" id="{A272C911-4531-41A3-BC8E-5D7796C596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2813675" y="4372131"/>
                <a:ext cx="548111" cy="1397177"/>
              </a:xfrm>
              <a:prstGeom prst="rect">
                <a:avLst/>
              </a:prstGeom>
            </p:spPr>
          </p:pic>
          <p:pic>
            <p:nvPicPr>
              <p:cNvPr id="16" name="図 110" descr="図形&#10;&#10;中程度の精度で自動的に生成された説明">
                <a:extLst>
                  <a:ext uri="{FF2B5EF4-FFF2-40B4-BE49-F238E27FC236}">
                    <a16:creationId xmlns:a16="http://schemas.microsoft.com/office/drawing/2014/main" id="{A272C911-4531-41A3-BC8E-5D7796C596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3528895" y="4372131"/>
                <a:ext cx="548111" cy="1397177"/>
              </a:xfrm>
              <a:prstGeom prst="rect">
                <a:avLst/>
              </a:prstGeom>
            </p:spPr>
          </p:pic>
          <p:pic>
            <p:nvPicPr>
              <p:cNvPr id="17" name="図 110" descr="図形&#10;&#10;中程度の精度で自動的に生成された説明">
                <a:extLst>
                  <a:ext uri="{FF2B5EF4-FFF2-40B4-BE49-F238E27FC236}">
                    <a16:creationId xmlns:a16="http://schemas.microsoft.com/office/drawing/2014/main" id="{A272C911-4531-41A3-BC8E-5D7796C596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4244115" y="4372131"/>
                <a:ext cx="548111" cy="1397177"/>
              </a:xfrm>
              <a:prstGeom prst="rect">
                <a:avLst/>
              </a:prstGeom>
            </p:spPr>
          </p:pic>
          <p:pic>
            <p:nvPicPr>
              <p:cNvPr id="18" name="図 110" descr="図形&#10;&#10;中程度の精度で自動的に生成された説明">
                <a:extLst>
                  <a:ext uri="{FF2B5EF4-FFF2-40B4-BE49-F238E27FC236}">
                    <a16:creationId xmlns:a16="http://schemas.microsoft.com/office/drawing/2014/main" id="{A272C911-4531-41A3-BC8E-5D7796C596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4959335" y="4372131"/>
                <a:ext cx="548111" cy="1397177"/>
              </a:xfrm>
              <a:prstGeom prst="rect">
                <a:avLst/>
              </a:prstGeom>
            </p:spPr>
          </p:pic>
          <p:pic>
            <p:nvPicPr>
              <p:cNvPr id="19" name="図 110" descr="図形&#10;&#10;中程度の精度で自動的に生成された説明">
                <a:extLst>
                  <a:ext uri="{FF2B5EF4-FFF2-40B4-BE49-F238E27FC236}">
                    <a16:creationId xmlns:a16="http://schemas.microsoft.com/office/drawing/2014/main" id="{A272C911-4531-41A3-BC8E-5D7796C596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5674555" y="4372131"/>
                <a:ext cx="548111" cy="1397177"/>
              </a:xfrm>
              <a:prstGeom prst="rect">
                <a:avLst/>
              </a:prstGeom>
            </p:spPr>
          </p:pic>
          <p:pic>
            <p:nvPicPr>
              <p:cNvPr id="20" name="図 110" descr="図形&#10;&#10;中程度の精度で自動的に生成された説明">
                <a:extLst>
                  <a:ext uri="{FF2B5EF4-FFF2-40B4-BE49-F238E27FC236}">
                    <a16:creationId xmlns:a16="http://schemas.microsoft.com/office/drawing/2014/main" id="{A272C911-4531-41A3-BC8E-5D7796C596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6389775" y="4372131"/>
                <a:ext cx="548111" cy="1397177"/>
              </a:xfrm>
              <a:prstGeom prst="rect">
                <a:avLst/>
              </a:prstGeom>
            </p:spPr>
          </p:pic>
          <p:pic>
            <p:nvPicPr>
              <p:cNvPr id="21" name="図 110" descr="図形&#10;&#10;中程度の精度で自動的に生成された説明">
                <a:extLst>
                  <a:ext uri="{FF2B5EF4-FFF2-40B4-BE49-F238E27FC236}">
                    <a16:creationId xmlns:a16="http://schemas.microsoft.com/office/drawing/2014/main" id="{A272C911-4531-41A3-BC8E-5D7796C596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7104994" y="4372131"/>
                <a:ext cx="548111" cy="1397177"/>
              </a:xfrm>
              <a:prstGeom prst="rect">
                <a:avLst/>
              </a:prstGeom>
            </p:spPr>
          </p:pic>
        </p:grpSp>
        <p:sp>
          <p:nvSpPr>
            <p:cNvPr id="23" name="Rectangle 22">
              <a:extLst>
                <a:ext uri="{FF2B5EF4-FFF2-40B4-BE49-F238E27FC236}">
                  <a16:creationId xmlns:a16="http://schemas.microsoft.com/office/drawing/2014/main" id="{97FB1BFF-BC07-46C8-9BF6-BBB8DDF03069}"/>
                </a:ext>
              </a:extLst>
            </p:cNvPr>
            <p:cNvSpPr/>
            <p:nvPr/>
          </p:nvSpPr>
          <p:spPr>
            <a:xfrm>
              <a:off x="2416773" y="5068128"/>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24" name="Rectangle 23">
              <a:extLst>
                <a:ext uri="{FF2B5EF4-FFF2-40B4-BE49-F238E27FC236}">
                  <a16:creationId xmlns:a16="http://schemas.microsoft.com/office/drawing/2014/main" id="{DFA88A2D-E667-444A-B05F-AC05BCA173C9}"/>
                </a:ext>
              </a:extLst>
            </p:cNvPr>
            <p:cNvSpPr/>
            <p:nvPr/>
          </p:nvSpPr>
          <p:spPr>
            <a:xfrm>
              <a:off x="3123807" y="5068128"/>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25" name="Rectangle 24">
              <a:extLst>
                <a:ext uri="{FF2B5EF4-FFF2-40B4-BE49-F238E27FC236}">
                  <a16:creationId xmlns:a16="http://schemas.microsoft.com/office/drawing/2014/main" id="{49F21028-95C4-4488-9589-BFF52F3530C0}"/>
                </a:ext>
              </a:extLst>
            </p:cNvPr>
            <p:cNvSpPr/>
            <p:nvPr/>
          </p:nvSpPr>
          <p:spPr>
            <a:xfrm>
              <a:off x="3830841" y="5068128"/>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26" name="Rectangle 25">
              <a:extLst>
                <a:ext uri="{FF2B5EF4-FFF2-40B4-BE49-F238E27FC236}">
                  <a16:creationId xmlns:a16="http://schemas.microsoft.com/office/drawing/2014/main" id="{ACB8BB8E-122A-43C2-B769-8269EC4AF3D4}"/>
                </a:ext>
              </a:extLst>
            </p:cNvPr>
            <p:cNvSpPr/>
            <p:nvPr/>
          </p:nvSpPr>
          <p:spPr>
            <a:xfrm>
              <a:off x="4537875" y="5068128"/>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27" name="Rectangle 26">
              <a:extLst>
                <a:ext uri="{FF2B5EF4-FFF2-40B4-BE49-F238E27FC236}">
                  <a16:creationId xmlns:a16="http://schemas.microsoft.com/office/drawing/2014/main" id="{873F6A8D-01F5-47F6-ABE4-97DCE85E71C1}"/>
                </a:ext>
              </a:extLst>
            </p:cNvPr>
            <p:cNvSpPr/>
            <p:nvPr/>
          </p:nvSpPr>
          <p:spPr>
            <a:xfrm>
              <a:off x="5244909" y="5068128"/>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28" name="Rectangle 27">
              <a:extLst>
                <a:ext uri="{FF2B5EF4-FFF2-40B4-BE49-F238E27FC236}">
                  <a16:creationId xmlns:a16="http://schemas.microsoft.com/office/drawing/2014/main" id="{5CA7C4F8-2F4D-48AE-BECD-D70BD392170E}"/>
                </a:ext>
              </a:extLst>
            </p:cNvPr>
            <p:cNvSpPr/>
            <p:nvPr/>
          </p:nvSpPr>
          <p:spPr>
            <a:xfrm>
              <a:off x="5951943" y="5068128"/>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29" name="Rectangle 28">
              <a:extLst>
                <a:ext uri="{FF2B5EF4-FFF2-40B4-BE49-F238E27FC236}">
                  <a16:creationId xmlns:a16="http://schemas.microsoft.com/office/drawing/2014/main" id="{5ED19B37-D28E-41B2-9AC8-C5EB73E608F3}"/>
                </a:ext>
              </a:extLst>
            </p:cNvPr>
            <p:cNvSpPr/>
            <p:nvPr/>
          </p:nvSpPr>
          <p:spPr>
            <a:xfrm>
              <a:off x="6658978" y="5068128"/>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30" name="Rectangle 29">
              <a:extLst>
                <a:ext uri="{FF2B5EF4-FFF2-40B4-BE49-F238E27FC236}">
                  <a16:creationId xmlns:a16="http://schemas.microsoft.com/office/drawing/2014/main" id="{AB2EB73B-CBE6-472B-B57E-933CBB0DF621}"/>
                </a:ext>
              </a:extLst>
            </p:cNvPr>
            <p:cNvSpPr/>
            <p:nvPr/>
          </p:nvSpPr>
          <p:spPr>
            <a:xfrm>
              <a:off x="1743807" y="5158864"/>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31" name="Rectangle 30">
              <a:extLst>
                <a:ext uri="{FF2B5EF4-FFF2-40B4-BE49-F238E27FC236}">
                  <a16:creationId xmlns:a16="http://schemas.microsoft.com/office/drawing/2014/main" id="{E8838032-BD03-420F-B335-C0CE26F3E45E}"/>
                </a:ext>
              </a:extLst>
            </p:cNvPr>
            <p:cNvSpPr/>
            <p:nvPr/>
          </p:nvSpPr>
          <p:spPr>
            <a:xfrm>
              <a:off x="3368500" y="4083991"/>
              <a:ext cx="1959101" cy="260367"/>
            </a:xfrm>
            <a:prstGeom prst="rect">
              <a:avLst/>
            </a:prstGeom>
            <a:solidFill>
              <a:srgbClr val="7DA8FF"/>
            </a:solidFill>
            <a:ln w="28575">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Vehicle BAN Coordinator</a:t>
              </a:r>
            </a:p>
          </p:txBody>
        </p:sp>
        <p:cxnSp>
          <p:nvCxnSpPr>
            <p:cNvPr id="32" name="Straight Connector 31">
              <a:extLst>
                <a:ext uri="{FF2B5EF4-FFF2-40B4-BE49-F238E27FC236}">
                  <a16:creationId xmlns:a16="http://schemas.microsoft.com/office/drawing/2014/main" id="{B842A2D0-ADE3-4178-A72C-FB56B45A3741}"/>
                </a:ext>
              </a:extLst>
            </p:cNvPr>
            <p:cNvCxnSpPr>
              <a:cxnSpLocks/>
              <a:endCxn id="30" idx="0"/>
            </p:cNvCxnSpPr>
            <p:nvPr/>
          </p:nvCxnSpPr>
          <p:spPr>
            <a:xfrm flipH="1">
              <a:off x="1976367" y="4129037"/>
              <a:ext cx="398533" cy="1029827"/>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2459E433-C3A4-4876-96DB-430DECEA5B05}"/>
                </a:ext>
              </a:extLst>
            </p:cNvPr>
            <p:cNvCxnSpPr>
              <a:cxnSpLocks/>
              <a:endCxn id="23" idx="0"/>
            </p:cNvCxnSpPr>
            <p:nvPr/>
          </p:nvCxnSpPr>
          <p:spPr>
            <a:xfrm>
              <a:off x="2479654" y="4200134"/>
              <a:ext cx="169679" cy="867994"/>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7282C9EC-46D7-478B-8CC9-C0C953BCCBD4}"/>
                </a:ext>
              </a:extLst>
            </p:cNvPr>
            <p:cNvCxnSpPr>
              <a:cxnSpLocks/>
              <a:endCxn id="24" idx="0"/>
            </p:cNvCxnSpPr>
            <p:nvPr/>
          </p:nvCxnSpPr>
          <p:spPr>
            <a:xfrm>
              <a:off x="2574755" y="4200134"/>
              <a:ext cx="781612" cy="867994"/>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E44FDCB3-D350-4805-9260-EA9F9094CAC7}"/>
                </a:ext>
              </a:extLst>
            </p:cNvPr>
            <p:cNvCxnSpPr>
              <a:cxnSpLocks/>
              <a:endCxn id="25" idx="0"/>
            </p:cNvCxnSpPr>
            <p:nvPr/>
          </p:nvCxnSpPr>
          <p:spPr>
            <a:xfrm>
              <a:off x="2649333" y="4111778"/>
              <a:ext cx="1414068" cy="956350"/>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6AF7B810-ACA9-4139-BB30-628C259E88E4}"/>
                </a:ext>
              </a:extLst>
            </p:cNvPr>
            <p:cNvCxnSpPr>
              <a:cxnSpLocks/>
              <a:endCxn id="26" idx="0"/>
            </p:cNvCxnSpPr>
            <p:nvPr/>
          </p:nvCxnSpPr>
          <p:spPr>
            <a:xfrm flipH="1">
              <a:off x="4770435" y="4099690"/>
              <a:ext cx="1206633" cy="968438"/>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9AE7E331-D32B-4F77-B910-D3CC38CED5B3}"/>
                </a:ext>
              </a:extLst>
            </p:cNvPr>
            <p:cNvCxnSpPr>
              <a:cxnSpLocks/>
              <a:endCxn id="27" idx="0"/>
            </p:cNvCxnSpPr>
            <p:nvPr/>
          </p:nvCxnSpPr>
          <p:spPr>
            <a:xfrm flipH="1">
              <a:off x="5477469" y="4175191"/>
              <a:ext cx="596306" cy="892937"/>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0F3D2E0B-A753-485D-A239-11094CE102C2}"/>
                </a:ext>
              </a:extLst>
            </p:cNvPr>
            <p:cNvCxnSpPr>
              <a:cxnSpLocks/>
              <a:endCxn id="28" idx="0"/>
            </p:cNvCxnSpPr>
            <p:nvPr/>
          </p:nvCxnSpPr>
          <p:spPr>
            <a:xfrm>
              <a:off x="6184503" y="4175191"/>
              <a:ext cx="0" cy="892937"/>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DD74F405-D219-4BB1-86B0-2DB64AA725C9}"/>
                </a:ext>
              </a:extLst>
            </p:cNvPr>
            <p:cNvCxnSpPr>
              <a:cxnSpLocks/>
              <a:endCxn id="29" idx="0"/>
            </p:cNvCxnSpPr>
            <p:nvPr/>
          </p:nvCxnSpPr>
          <p:spPr>
            <a:xfrm>
              <a:off x="6283325" y="4151782"/>
              <a:ext cx="608213" cy="916346"/>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C19B5E00-CDB1-4ED1-87CD-31EB551AC2F5}"/>
                </a:ext>
              </a:extLst>
            </p:cNvPr>
            <p:cNvSpPr txBox="1"/>
            <p:nvPr/>
          </p:nvSpPr>
          <p:spPr>
            <a:xfrm>
              <a:off x="6245850" y="6151418"/>
              <a:ext cx="2239909" cy="30900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cs typeface="Arial"/>
                  <a:sym typeface="Arial"/>
                </a:rPr>
                <a:t>HC: Human BAN Coordinator</a:t>
              </a:r>
            </a:p>
          </p:txBody>
        </p:sp>
      </p:grpSp>
      <p:grpSp>
        <p:nvGrpSpPr>
          <p:cNvPr id="143" name="Group 142">
            <a:extLst>
              <a:ext uri="{FF2B5EF4-FFF2-40B4-BE49-F238E27FC236}">
                <a16:creationId xmlns:a16="http://schemas.microsoft.com/office/drawing/2014/main" id="{2539B09C-B86B-4BBD-9212-7D69AB8B7BC9}"/>
              </a:ext>
            </a:extLst>
          </p:cNvPr>
          <p:cNvGrpSpPr/>
          <p:nvPr/>
        </p:nvGrpSpPr>
        <p:grpSpPr>
          <a:xfrm>
            <a:off x="1163151" y="4502035"/>
            <a:ext cx="5931592" cy="1961274"/>
            <a:chOff x="1192636" y="1645428"/>
            <a:chExt cx="7218544" cy="2386804"/>
          </a:xfrm>
        </p:grpSpPr>
        <p:pic>
          <p:nvPicPr>
            <p:cNvPr id="101" name="図 107" descr="図形 が含まれている画像&#10;&#10;自動的に生成された説明">
              <a:extLst>
                <a:ext uri="{FF2B5EF4-FFF2-40B4-BE49-F238E27FC236}">
                  <a16:creationId xmlns:a16="http://schemas.microsoft.com/office/drawing/2014/main" id="{B97150A2-4971-4B0C-B8B9-CBF9C5CDD9B8}"/>
                </a:ext>
              </a:extLst>
            </p:cNvPr>
            <p:cNvPicPr>
              <a:picLocks noChangeAspect="1"/>
            </p:cNvPicPr>
            <p:nvPr/>
          </p:nvPicPr>
          <p:blipFill rotWithShape="1">
            <a:blip r:embed="rId2">
              <a:extLst>
                <a:ext uri="{28A0092B-C50C-407E-A947-70E740481C1C}">
                  <a14:useLocalDpi xmlns:a14="http://schemas.microsoft.com/office/drawing/2010/main" val="0"/>
                </a:ext>
              </a:extLst>
            </a:blip>
            <a:srcRect l="-910" t="-1499" r="38428" b="68441"/>
            <a:stretch/>
          </p:blipFill>
          <p:spPr>
            <a:xfrm>
              <a:off x="1192636" y="1771941"/>
              <a:ext cx="6022340" cy="2202049"/>
            </a:xfrm>
            <a:prstGeom prst="rect">
              <a:avLst/>
            </a:prstGeom>
          </p:spPr>
        </p:pic>
        <p:pic>
          <p:nvPicPr>
            <p:cNvPr id="102" name="図 159" descr="アイコン&#10;&#10;自動的に生成された説明">
              <a:extLst>
                <a:ext uri="{FF2B5EF4-FFF2-40B4-BE49-F238E27FC236}">
                  <a16:creationId xmlns:a16="http://schemas.microsoft.com/office/drawing/2014/main" id="{0566CD6B-08F9-44EC-B405-7C6440A0F4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10" t="10645" r="44617" b="28057"/>
            <a:stretch/>
          </p:blipFill>
          <p:spPr>
            <a:xfrm>
              <a:off x="1503258" y="2350403"/>
              <a:ext cx="669708" cy="759870"/>
            </a:xfrm>
            <a:prstGeom prst="rect">
              <a:avLst/>
            </a:prstGeom>
          </p:spPr>
        </p:pic>
        <p:pic>
          <p:nvPicPr>
            <p:cNvPr id="103" name="図 110" descr="図形&#10;&#10;中程度の精度で自動的に生成された説明">
              <a:extLst>
                <a:ext uri="{FF2B5EF4-FFF2-40B4-BE49-F238E27FC236}">
                  <a16:creationId xmlns:a16="http://schemas.microsoft.com/office/drawing/2014/main" id="{4CE109B8-E936-4C2F-8147-047A4C9E3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2227369" y="1928559"/>
              <a:ext cx="548111" cy="1397177"/>
            </a:xfrm>
            <a:prstGeom prst="rect">
              <a:avLst/>
            </a:prstGeom>
          </p:spPr>
        </p:pic>
        <p:pic>
          <p:nvPicPr>
            <p:cNvPr id="104" name="図 110" descr="図形&#10;&#10;中程度の精度で自動的に生成された説明">
              <a:extLst>
                <a:ext uri="{FF2B5EF4-FFF2-40B4-BE49-F238E27FC236}">
                  <a16:creationId xmlns:a16="http://schemas.microsoft.com/office/drawing/2014/main" id="{F9FCA51B-318D-4E48-A5AD-02D0E710CB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2942589" y="1928559"/>
              <a:ext cx="548111" cy="1397177"/>
            </a:xfrm>
            <a:prstGeom prst="rect">
              <a:avLst/>
            </a:prstGeom>
          </p:spPr>
        </p:pic>
        <p:pic>
          <p:nvPicPr>
            <p:cNvPr id="105" name="図 110" descr="図形&#10;&#10;中程度の精度で自動的に生成された説明">
              <a:extLst>
                <a:ext uri="{FF2B5EF4-FFF2-40B4-BE49-F238E27FC236}">
                  <a16:creationId xmlns:a16="http://schemas.microsoft.com/office/drawing/2014/main" id="{D4D3D7CD-B1A6-41FC-B0F3-F614A26EDE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3657809" y="1928559"/>
              <a:ext cx="548111" cy="1397177"/>
            </a:xfrm>
            <a:prstGeom prst="rect">
              <a:avLst/>
            </a:prstGeom>
          </p:spPr>
        </p:pic>
        <p:pic>
          <p:nvPicPr>
            <p:cNvPr id="106" name="図 110" descr="図形&#10;&#10;中程度の精度で自動的に生成された説明">
              <a:extLst>
                <a:ext uri="{FF2B5EF4-FFF2-40B4-BE49-F238E27FC236}">
                  <a16:creationId xmlns:a16="http://schemas.microsoft.com/office/drawing/2014/main" id="{71C5CA73-6BA4-4247-84D0-162D1A4ACA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4373029" y="1928559"/>
              <a:ext cx="548111" cy="1397177"/>
            </a:xfrm>
            <a:prstGeom prst="rect">
              <a:avLst/>
            </a:prstGeom>
          </p:spPr>
        </p:pic>
        <p:pic>
          <p:nvPicPr>
            <p:cNvPr id="107" name="図 110" descr="図形&#10;&#10;中程度の精度で自動的に生成された説明">
              <a:extLst>
                <a:ext uri="{FF2B5EF4-FFF2-40B4-BE49-F238E27FC236}">
                  <a16:creationId xmlns:a16="http://schemas.microsoft.com/office/drawing/2014/main" id="{D7257007-8B42-4399-9CFC-DAAEFB9DF0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5088249" y="1928559"/>
              <a:ext cx="548111" cy="1397177"/>
            </a:xfrm>
            <a:prstGeom prst="rect">
              <a:avLst/>
            </a:prstGeom>
          </p:spPr>
        </p:pic>
        <p:pic>
          <p:nvPicPr>
            <p:cNvPr id="108" name="図 110" descr="図形&#10;&#10;中程度の精度で自動的に生成された説明">
              <a:extLst>
                <a:ext uri="{FF2B5EF4-FFF2-40B4-BE49-F238E27FC236}">
                  <a16:creationId xmlns:a16="http://schemas.microsoft.com/office/drawing/2014/main" id="{DEA94CB7-214D-43F8-9990-6526570DAD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5803469" y="1928559"/>
              <a:ext cx="548111" cy="1397177"/>
            </a:xfrm>
            <a:prstGeom prst="rect">
              <a:avLst/>
            </a:prstGeom>
          </p:spPr>
        </p:pic>
        <p:pic>
          <p:nvPicPr>
            <p:cNvPr id="109" name="図 110" descr="図形&#10;&#10;中程度の精度で自動的に生成された説明">
              <a:extLst>
                <a:ext uri="{FF2B5EF4-FFF2-40B4-BE49-F238E27FC236}">
                  <a16:creationId xmlns:a16="http://schemas.microsoft.com/office/drawing/2014/main" id="{27377FFB-FB7D-4620-8FEE-3B974BB641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6518688" y="1928559"/>
              <a:ext cx="548111" cy="1397177"/>
            </a:xfrm>
            <a:prstGeom prst="rect">
              <a:avLst/>
            </a:prstGeom>
          </p:spPr>
        </p:pic>
        <p:sp>
          <p:nvSpPr>
            <p:cNvPr id="83" name="Rectangle 82">
              <a:extLst>
                <a:ext uri="{FF2B5EF4-FFF2-40B4-BE49-F238E27FC236}">
                  <a16:creationId xmlns:a16="http://schemas.microsoft.com/office/drawing/2014/main" id="{74EADB9F-A170-4346-879B-410D3BAFD75E}"/>
                </a:ext>
              </a:extLst>
            </p:cNvPr>
            <p:cNvSpPr/>
            <p:nvPr/>
          </p:nvSpPr>
          <p:spPr>
            <a:xfrm>
              <a:off x="2342195" y="2639935"/>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84" name="Rectangle 83">
              <a:extLst>
                <a:ext uri="{FF2B5EF4-FFF2-40B4-BE49-F238E27FC236}">
                  <a16:creationId xmlns:a16="http://schemas.microsoft.com/office/drawing/2014/main" id="{9BC3E5BF-4E2F-40B3-9853-22F6DE971EAA}"/>
                </a:ext>
              </a:extLst>
            </p:cNvPr>
            <p:cNvSpPr/>
            <p:nvPr/>
          </p:nvSpPr>
          <p:spPr>
            <a:xfrm>
              <a:off x="3049229" y="2639935"/>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85" name="Rectangle 84">
              <a:extLst>
                <a:ext uri="{FF2B5EF4-FFF2-40B4-BE49-F238E27FC236}">
                  <a16:creationId xmlns:a16="http://schemas.microsoft.com/office/drawing/2014/main" id="{C48AEBD0-2EFE-4E5A-A36F-8FB5D8973AC0}"/>
                </a:ext>
              </a:extLst>
            </p:cNvPr>
            <p:cNvSpPr/>
            <p:nvPr/>
          </p:nvSpPr>
          <p:spPr>
            <a:xfrm>
              <a:off x="3756263" y="2639935"/>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86" name="Rectangle 85">
              <a:extLst>
                <a:ext uri="{FF2B5EF4-FFF2-40B4-BE49-F238E27FC236}">
                  <a16:creationId xmlns:a16="http://schemas.microsoft.com/office/drawing/2014/main" id="{BC780714-0A0F-4A7B-923B-0082138E46F9}"/>
                </a:ext>
              </a:extLst>
            </p:cNvPr>
            <p:cNvSpPr/>
            <p:nvPr/>
          </p:nvSpPr>
          <p:spPr>
            <a:xfrm>
              <a:off x="4463297" y="2639935"/>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87" name="Rectangle 86">
              <a:extLst>
                <a:ext uri="{FF2B5EF4-FFF2-40B4-BE49-F238E27FC236}">
                  <a16:creationId xmlns:a16="http://schemas.microsoft.com/office/drawing/2014/main" id="{585CD6A9-796D-43EB-9A10-AB3BDE995188}"/>
                </a:ext>
              </a:extLst>
            </p:cNvPr>
            <p:cNvSpPr/>
            <p:nvPr/>
          </p:nvSpPr>
          <p:spPr>
            <a:xfrm>
              <a:off x="5170331" y="2639935"/>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88" name="Rectangle 87">
              <a:extLst>
                <a:ext uri="{FF2B5EF4-FFF2-40B4-BE49-F238E27FC236}">
                  <a16:creationId xmlns:a16="http://schemas.microsoft.com/office/drawing/2014/main" id="{15BA0084-AE64-4E2C-BA7A-096772EE1CF9}"/>
                </a:ext>
              </a:extLst>
            </p:cNvPr>
            <p:cNvSpPr/>
            <p:nvPr/>
          </p:nvSpPr>
          <p:spPr>
            <a:xfrm>
              <a:off x="5877365" y="2639935"/>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89" name="Rectangle 88">
              <a:extLst>
                <a:ext uri="{FF2B5EF4-FFF2-40B4-BE49-F238E27FC236}">
                  <a16:creationId xmlns:a16="http://schemas.microsoft.com/office/drawing/2014/main" id="{97477C10-20FB-40D4-AABF-920FB51C9F20}"/>
                </a:ext>
              </a:extLst>
            </p:cNvPr>
            <p:cNvSpPr/>
            <p:nvPr/>
          </p:nvSpPr>
          <p:spPr>
            <a:xfrm>
              <a:off x="6584400" y="2639935"/>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90" name="Rectangle 89">
              <a:extLst>
                <a:ext uri="{FF2B5EF4-FFF2-40B4-BE49-F238E27FC236}">
                  <a16:creationId xmlns:a16="http://schemas.microsoft.com/office/drawing/2014/main" id="{D00915E8-9439-482F-A7D6-A96340485E6D}"/>
                </a:ext>
              </a:extLst>
            </p:cNvPr>
            <p:cNvSpPr/>
            <p:nvPr/>
          </p:nvSpPr>
          <p:spPr>
            <a:xfrm>
              <a:off x="1669229" y="2730671"/>
              <a:ext cx="465119" cy="314842"/>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HC</a:t>
              </a:r>
            </a:p>
          </p:txBody>
        </p:sp>
        <p:sp>
          <p:nvSpPr>
            <p:cNvPr id="91" name="Rectangle 90">
              <a:extLst>
                <a:ext uri="{FF2B5EF4-FFF2-40B4-BE49-F238E27FC236}">
                  <a16:creationId xmlns:a16="http://schemas.microsoft.com/office/drawing/2014/main" id="{C9681D95-E26F-4AC5-B7BD-67BD90526454}"/>
                </a:ext>
              </a:extLst>
            </p:cNvPr>
            <p:cNvSpPr/>
            <p:nvPr/>
          </p:nvSpPr>
          <p:spPr>
            <a:xfrm>
              <a:off x="1929024" y="1645428"/>
              <a:ext cx="1991921" cy="230895"/>
            </a:xfrm>
            <a:prstGeom prst="rect">
              <a:avLst/>
            </a:prstGeom>
            <a:solidFill>
              <a:srgbClr val="7DA8FF"/>
            </a:solidFill>
            <a:ln w="28575">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Vehicle BAN Coordinator</a:t>
              </a:r>
            </a:p>
          </p:txBody>
        </p:sp>
        <p:cxnSp>
          <p:nvCxnSpPr>
            <p:cNvPr id="92" name="Straight Connector 91">
              <a:extLst>
                <a:ext uri="{FF2B5EF4-FFF2-40B4-BE49-F238E27FC236}">
                  <a16:creationId xmlns:a16="http://schemas.microsoft.com/office/drawing/2014/main" id="{5E7B73A9-34F6-46CC-A8FC-AB734F712329}"/>
                </a:ext>
              </a:extLst>
            </p:cNvPr>
            <p:cNvCxnSpPr>
              <a:cxnSpLocks/>
              <a:stCxn id="91" idx="2"/>
              <a:endCxn id="90" idx="0"/>
            </p:cNvCxnSpPr>
            <p:nvPr/>
          </p:nvCxnSpPr>
          <p:spPr>
            <a:xfrm flipH="1">
              <a:off x="1901789" y="1876323"/>
              <a:ext cx="1023197" cy="854349"/>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E2C54169-746F-42BD-A92A-E3C12EB46788}"/>
                </a:ext>
              </a:extLst>
            </p:cNvPr>
            <p:cNvCxnSpPr>
              <a:cxnSpLocks/>
              <a:stCxn id="91" idx="2"/>
              <a:endCxn id="83" idx="0"/>
            </p:cNvCxnSpPr>
            <p:nvPr/>
          </p:nvCxnSpPr>
          <p:spPr>
            <a:xfrm flipH="1">
              <a:off x="2574755" y="1876323"/>
              <a:ext cx="350231" cy="763612"/>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B655D0F3-E32B-477E-8EC0-B7E1FEAF25FC}"/>
                </a:ext>
              </a:extLst>
            </p:cNvPr>
            <p:cNvCxnSpPr>
              <a:cxnSpLocks/>
              <a:stCxn id="91" idx="2"/>
              <a:endCxn id="84" idx="0"/>
            </p:cNvCxnSpPr>
            <p:nvPr/>
          </p:nvCxnSpPr>
          <p:spPr>
            <a:xfrm>
              <a:off x="2924986" y="1876323"/>
              <a:ext cx="356803" cy="763612"/>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39252181-672C-4BA0-B994-B4BB57AB52A6}"/>
                </a:ext>
              </a:extLst>
            </p:cNvPr>
            <p:cNvCxnSpPr>
              <a:cxnSpLocks/>
              <a:stCxn id="91" idx="2"/>
              <a:endCxn id="85" idx="0"/>
            </p:cNvCxnSpPr>
            <p:nvPr/>
          </p:nvCxnSpPr>
          <p:spPr>
            <a:xfrm>
              <a:off x="2924986" y="1876323"/>
              <a:ext cx="1063837" cy="763612"/>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017C5368-F004-4638-AA14-02E8A222CE11}"/>
                </a:ext>
              </a:extLst>
            </p:cNvPr>
            <p:cNvCxnSpPr>
              <a:cxnSpLocks/>
              <a:stCxn id="110" idx="2"/>
              <a:endCxn id="86" idx="0"/>
            </p:cNvCxnSpPr>
            <p:nvPr/>
          </p:nvCxnSpPr>
          <p:spPr>
            <a:xfrm flipH="1">
              <a:off x="4695857" y="1876323"/>
              <a:ext cx="1014612" cy="763612"/>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A905E8FF-AA78-41C7-9B52-3A6B641F6B17}"/>
                </a:ext>
              </a:extLst>
            </p:cNvPr>
            <p:cNvCxnSpPr>
              <a:cxnSpLocks/>
              <a:stCxn id="110" idx="2"/>
              <a:endCxn id="87" idx="0"/>
            </p:cNvCxnSpPr>
            <p:nvPr/>
          </p:nvCxnSpPr>
          <p:spPr>
            <a:xfrm flipH="1">
              <a:off x="5402891" y="1876323"/>
              <a:ext cx="307578" cy="763612"/>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8D63B4A2-3956-441D-B66E-DCC16AD8588F}"/>
                </a:ext>
              </a:extLst>
            </p:cNvPr>
            <p:cNvCxnSpPr>
              <a:cxnSpLocks/>
              <a:stCxn id="110" idx="2"/>
              <a:endCxn id="88" idx="0"/>
            </p:cNvCxnSpPr>
            <p:nvPr/>
          </p:nvCxnSpPr>
          <p:spPr>
            <a:xfrm>
              <a:off x="5710469" y="1876323"/>
              <a:ext cx="399456" cy="763612"/>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DC2395CE-5326-44EA-A7A0-9F5CED609D49}"/>
                </a:ext>
              </a:extLst>
            </p:cNvPr>
            <p:cNvCxnSpPr>
              <a:cxnSpLocks/>
              <a:stCxn id="110" idx="2"/>
              <a:endCxn id="89" idx="0"/>
            </p:cNvCxnSpPr>
            <p:nvPr/>
          </p:nvCxnSpPr>
          <p:spPr>
            <a:xfrm>
              <a:off x="5710469" y="1876323"/>
              <a:ext cx="1106491" cy="763612"/>
            </a:xfrm>
            <a:prstGeom prst="line">
              <a:avLst/>
            </a:prstGeom>
            <a:ln w="53975">
              <a:solidFill>
                <a:srgbClr val="FF0000"/>
              </a:solidFill>
              <a:prstDash val="solid"/>
              <a:headEnd type="stealth" w="lg" len="lg"/>
              <a:tailEnd type="stealth" w="lg" len="lg"/>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02BDA053-D0AA-4157-B70F-B6D3D4A71EC8}"/>
                </a:ext>
              </a:extLst>
            </p:cNvPr>
            <p:cNvSpPr txBox="1"/>
            <p:nvPr/>
          </p:nvSpPr>
          <p:spPr>
            <a:xfrm>
              <a:off x="6171272" y="3723225"/>
              <a:ext cx="2239908" cy="30900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cs typeface="Arial"/>
                  <a:sym typeface="Arial"/>
                </a:rPr>
                <a:t>HC: Human BAN Coordinator</a:t>
              </a:r>
            </a:p>
          </p:txBody>
        </p:sp>
        <p:sp>
          <p:nvSpPr>
            <p:cNvPr id="110" name="Rectangle 109">
              <a:extLst>
                <a:ext uri="{FF2B5EF4-FFF2-40B4-BE49-F238E27FC236}">
                  <a16:creationId xmlns:a16="http://schemas.microsoft.com/office/drawing/2014/main" id="{21CF2F2E-C5FB-4877-ABEB-B59004CB9915}"/>
                </a:ext>
              </a:extLst>
            </p:cNvPr>
            <p:cNvSpPr/>
            <p:nvPr/>
          </p:nvSpPr>
          <p:spPr>
            <a:xfrm>
              <a:off x="4714509" y="1647314"/>
              <a:ext cx="1991920" cy="229009"/>
            </a:xfrm>
            <a:prstGeom prst="rect">
              <a:avLst/>
            </a:prstGeom>
            <a:solidFill>
              <a:srgbClr val="7DA8FF"/>
            </a:solidFill>
            <a:ln w="28575">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Times New Roman"/>
                  <a:ea typeface="+mn-ea"/>
                  <a:cs typeface="+mn-cs"/>
                  <a:sym typeface="Arial"/>
                </a:rPr>
                <a:t>Vehicle BAN Coordinator</a:t>
              </a:r>
            </a:p>
          </p:txBody>
        </p:sp>
      </p:grpSp>
    </p:spTree>
    <p:extLst>
      <p:ext uri="{BB962C8B-B14F-4D97-AF65-F5344CB8AC3E}">
        <p14:creationId xmlns:p14="http://schemas.microsoft.com/office/powerpoint/2010/main" val="21533681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00CFB-51CF-459B-90CE-9A0F54E09F9F}"/>
              </a:ext>
            </a:extLst>
          </p:cNvPr>
          <p:cNvSpPr>
            <a:spLocks noGrp="1"/>
          </p:cNvSpPr>
          <p:nvPr>
            <p:ph type="title"/>
          </p:nvPr>
        </p:nvSpPr>
        <p:spPr/>
        <p:txBody>
          <a:bodyPr/>
          <a:lstStyle/>
          <a:p>
            <a:r>
              <a:rPr lang="en-US" dirty="0"/>
              <a:t>7.4.3 Possible Scenarios</a:t>
            </a:r>
          </a:p>
        </p:txBody>
      </p:sp>
      <p:sp>
        <p:nvSpPr>
          <p:cNvPr id="3" name="Date Placeholder 2">
            <a:extLst>
              <a:ext uri="{FF2B5EF4-FFF2-40B4-BE49-F238E27FC236}">
                <a16:creationId xmlns:a16="http://schemas.microsoft.com/office/drawing/2014/main" id="{7E8D5E75-9007-4CA9-B7EC-8EE3FB0FC19E}"/>
              </a:ext>
            </a:extLst>
          </p:cNvPr>
          <p:cNvSpPr>
            <a:spLocks noGrp="1"/>
          </p:cNvSpPr>
          <p:nvPr>
            <p:ph type="dt" idx="10"/>
          </p:nvPr>
        </p:nvSpPr>
        <p:spPr>
          <a:xfrm>
            <a:off x="684482" y="394156"/>
            <a:ext cx="2287317" cy="215444"/>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kern="0">
                <a:solidFill>
                  <a:srgbClr val="000000"/>
                </a:solidFill>
                <a:latin typeface="Times New Roman"/>
                <a:cs typeface="Times New Roman"/>
                <a:sym typeface="Times New Roman"/>
              </a:rPr>
              <a:t>July 2025</a:t>
            </a:r>
            <a:endParaRPr kumimoji="0" lang="en-US" sz="1400" b="1" i="0" u="none" strike="noStrike" kern="0" cap="none" spc="0" normalizeH="0" baseline="0" noProof="0" dirty="0">
              <a:ln>
                <a:noFill/>
              </a:ln>
              <a:solidFill>
                <a:srgbClr val="000000"/>
              </a:solidFill>
              <a:effectLst/>
              <a:uLnTx/>
              <a:uFillTx/>
              <a:latin typeface="Times New Roman"/>
              <a:cs typeface="Times New Roman"/>
              <a:sym typeface="Times New Roman"/>
            </a:endParaRPr>
          </a:p>
        </p:txBody>
      </p:sp>
      <p:sp>
        <p:nvSpPr>
          <p:cNvPr id="6" name="Content Placeholder 5">
            <a:extLst>
              <a:ext uri="{FF2B5EF4-FFF2-40B4-BE49-F238E27FC236}">
                <a16:creationId xmlns:a16="http://schemas.microsoft.com/office/drawing/2014/main" id="{5FAC2AB6-D83F-4875-80A5-E5BEAB570995}"/>
              </a:ext>
            </a:extLst>
          </p:cNvPr>
          <p:cNvSpPr>
            <a:spLocks noGrp="1"/>
          </p:cNvSpPr>
          <p:nvPr>
            <p:ph sz="quarter" idx="13"/>
          </p:nvPr>
        </p:nvSpPr>
        <p:spPr/>
        <p:txBody>
          <a:bodyPr/>
          <a:lstStyle/>
          <a:p>
            <a:pPr marL="482600" indent="-457200">
              <a:buFont typeface="+mj-lt"/>
              <a:buAutoNum type="arabicPeriod" startAt="3"/>
            </a:pPr>
            <a:r>
              <a:rPr lang="en-US" sz="2400" dirty="0">
                <a:latin typeface="+mn-lt"/>
              </a:rPr>
              <a:t>Multiple Human BANs</a:t>
            </a:r>
          </a:p>
          <a:p>
            <a:pPr lvl="1"/>
            <a:r>
              <a:rPr lang="en-US" sz="2000" dirty="0">
                <a:latin typeface="+mn-lt"/>
              </a:rPr>
              <a:t>A star topology may be undesirable.</a:t>
            </a:r>
          </a:p>
          <a:p>
            <a:pPr lvl="2"/>
            <a:r>
              <a:rPr lang="en-US" dirty="0"/>
              <a:t>U</a:t>
            </a:r>
            <a:r>
              <a:rPr lang="en-US" sz="2000" dirty="0">
                <a:latin typeface="+mn-lt"/>
              </a:rPr>
              <a:t>nlike the case of Vehicle BAN, it is difficult to determine a super-coordinator, because there is no superiority or inferiority between Human BANs.</a:t>
            </a:r>
          </a:p>
          <a:p>
            <a:pPr lvl="2"/>
            <a:r>
              <a:rPr lang="en-US" sz="2000" dirty="0">
                <a:latin typeface="+mn-lt"/>
              </a:rPr>
              <a:t>Even if a super-coordinator is selected, it cannot cover the wider area of multiple Human BANs.</a:t>
            </a:r>
          </a:p>
          <a:p>
            <a:pPr lvl="1"/>
            <a:r>
              <a:rPr lang="en-US" sz="2000" dirty="0">
                <a:latin typeface="+mn-lt"/>
              </a:rPr>
              <a:t>If there is no Vehicle BAN, peer-to-peer (P2P) communication is the only option.</a:t>
            </a:r>
          </a:p>
          <a:p>
            <a:pPr lvl="2"/>
            <a:r>
              <a:rPr lang="en-US" sz="2000" dirty="0">
                <a:latin typeface="+mn-lt"/>
              </a:rPr>
              <a:t>However, distributed control increases complexity and communication overhead.</a:t>
            </a:r>
          </a:p>
        </p:txBody>
      </p:sp>
    </p:spTree>
    <p:extLst>
      <p:ext uri="{BB962C8B-B14F-4D97-AF65-F5344CB8AC3E}">
        <p14:creationId xmlns:p14="http://schemas.microsoft.com/office/powerpoint/2010/main" val="21598136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00CFB-51CF-459B-90CE-9A0F54E09F9F}"/>
              </a:ext>
            </a:extLst>
          </p:cNvPr>
          <p:cNvSpPr>
            <a:spLocks noGrp="1"/>
          </p:cNvSpPr>
          <p:nvPr>
            <p:ph type="title"/>
          </p:nvPr>
        </p:nvSpPr>
        <p:spPr/>
        <p:txBody>
          <a:bodyPr/>
          <a:lstStyle/>
          <a:p>
            <a:r>
              <a:rPr lang="en-US" dirty="0"/>
              <a:t>7.4.3 Possible Scenarios</a:t>
            </a:r>
          </a:p>
        </p:txBody>
      </p:sp>
      <p:sp>
        <p:nvSpPr>
          <p:cNvPr id="3" name="Date Placeholder 2">
            <a:extLst>
              <a:ext uri="{FF2B5EF4-FFF2-40B4-BE49-F238E27FC236}">
                <a16:creationId xmlns:a16="http://schemas.microsoft.com/office/drawing/2014/main" id="{7E8D5E75-9007-4CA9-B7EC-8EE3FB0FC19E}"/>
              </a:ext>
            </a:extLst>
          </p:cNvPr>
          <p:cNvSpPr>
            <a:spLocks noGrp="1"/>
          </p:cNvSpPr>
          <p:nvPr>
            <p:ph type="dt" idx="10"/>
          </p:nvPr>
        </p:nvSpPr>
        <p:spPr>
          <a:xfrm>
            <a:off x="684482" y="394156"/>
            <a:ext cx="2287317" cy="215444"/>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b="1" i="0" u="none" strike="noStrike" kern="0" cap="none" spc="0" normalizeH="0" baseline="0" noProof="0">
                <a:ln>
                  <a:noFill/>
                </a:ln>
                <a:solidFill>
                  <a:srgbClr val="000000"/>
                </a:solidFill>
                <a:effectLst/>
                <a:uLnTx/>
                <a:uFillTx/>
                <a:latin typeface="Times New Roman"/>
                <a:cs typeface="Times New Roman"/>
                <a:sym typeface="Times New Roman"/>
              </a:rPr>
              <a:t>July 2025</a:t>
            </a:r>
            <a:endParaRPr kumimoji="0" lang="en-US" sz="1400" b="1" i="0" u="none" strike="noStrike" kern="0" cap="none" spc="0" normalizeH="0" baseline="0" noProof="0" dirty="0">
              <a:ln>
                <a:noFill/>
              </a:ln>
              <a:solidFill>
                <a:srgbClr val="000000"/>
              </a:solidFill>
              <a:effectLst/>
              <a:uLnTx/>
              <a:uFillTx/>
              <a:latin typeface="Times New Roman"/>
              <a:cs typeface="Times New Roman"/>
              <a:sym typeface="Times New Roman"/>
            </a:endParaRPr>
          </a:p>
        </p:txBody>
      </p:sp>
      <p:sp>
        <p:nvSpPr>
          <p:cNvPr id="6" name="Content Placeholder 5">
            <a:extLst>
              <a:ext uri="{FF2B5EF4-FFF2-40B4-BE49-F238E27FC236}">
                <a16:creationId xmlns:a16="http://schemas.microsoft.com/office/drawing/2014/main" id="{5FAC2AB6-D83F-4875-80A5-E5BEAB570995}"/>
              </a:ext>
            </a:extLst>
          </p:cNvPr>
          <p:cNvSpPr>
            <a:spLocks noGrp="1"/>
          </p:cNvSpPr>
          <p:nvPr>
            <p:ph sz="quarter" idx="13"/>
          </p:nvPr>
        </p:nvSpPr>
        <p:spPr/>
        <p:txBody>
          <a:bodyPr/>
          <a:lstStyle/>
          <a:p>
            <a:pPr marL="482600" indent="-457200">
              <a:buFont typeface="+mj-lt"/>
              <a:buAutoNum type="arabicPeriod" startAt="3"/>
            </a:pPr>
            <a:r>
              <a:rPr lang="en-US" sz="2400" dirty="0">
                <a:latin typeface="+mn-lt"/>
              </a:rPr>
              <a:t>Multiple Human BANs</a:t>
            </a:r>
          </a:p>
          <a:p>
            <a:pPr lvl="1"/>
            <a:r>
              <a:rPr lang="en-US" sz="2000" dirty="0">
                <a:latin typeface="+mn-lt"/>
              </a:rPr>
              <a:t>If peer-to-peer communication should be employed, it should be limited to BAN Coordinators, excluding links between BAN Coordinator and BAN Nodes, to reduce overheads.</a:t>
            </a:r>
          </a:p>
          <a:p>
            <a:pPr lvl="1"/>
            <a:r>
              <a:rPr lang="en-US" sz="2000" dirty="0">
                <a:latin typeface="+mn-lt"/>
              </a:rPr>
              <a:t>Careful considerations are required.</a:t>
            </a:r>
          </a:p>
        </p:txBody>
      </p:sp>
      <p:grpSp>
        <p:nvGrpSpPr>
          <p:cNvPr id="67" name="Group 66">
            <a:extLst>
              <a:ext uri="{FF2B5EF4-FFF2-40B4-BE49-F238E27FC236}">
                <a16:creationId xmlns:a16="http://schemas.microsoft.com/office/drawing/2014/main" id="{89EB59EA-F425-4356-8080-64729E0AC8F2}"/>
              </a:ext>
            </a:extLst>
          </p:cNvPr>
          <p:cNvGrpSpPr/>
          <p:nvPr/>
        </p:nvGrpSpPr>
        <p:grpSpPr>
          <a:xfrm>
            <a:off x="5372353" y="3088089"/>
            <a:ext cx="2133069" cy="2103734"/>
            <a:chOff x="686183" y="3925824"/>
            <a:chExt cx="2133069" cy="2103734"/>
          </a:xfrm>
        </p:grpSpPr>
        <p:grpSp>
          <p:nvGrpSpPr>
            <p:cNvPr id="68" name="Group 67">
              <a:extLst>
                <a:ext uri="{FF2B5EF4-FFF2-40B4-BE49-F238E27FC236}">
                  <a16:creationId xmlns:a16="http://schemas.microsoft.com/office/drawing/2014/main" id="{EC27A74A-E84E-4054-991A-95B636B93DE5}"/>
                </a:ext>
              </a:extLst>
            </p:cNvPr>
            <p:cNvGrpSpPr/>
            <p:nvPr/>
          </p:nvGrpSpPr>
          <p:grpSpPr>
            <a:xfrm>
              <a:off x="1199107" y="4025731"/>
              <a:ext cx="1107221" cy="1903920"/>
              <a:chOff x="7247131" y="2112135"/>
              <a:chExt cx="1686252" cy="2899592"/>
            </a:xfrm>
          </p:grpSpPr>
          <p:sp>
            <p:nvSpPr>
              <p:cNvPr id="71" name="Oval 70">
                <a:extLst>
                  <a:ext uri="{FF2B5EF4-FFF2-40B4-BE49-F238E27FC236}">
                    <a16:creationId xmlns:a16="http://schemas.microsoft.com/office/drawing/2014/main" id="{5D6F5A6B-0584-4497-8499-569D32294452}"/>
                  </a:ext>
                </a:extLst>
              </p:cNvPr>
              <p:cNvSpPr/>
              <p:nvPr/>
            </p:nvSpPr>
            <p:spPr>
              <a:xfrm>
                <a:off x="7701566" y="2112135"/>
                <a:ext cx="799340" cy="799340"/>
              </a:xfrm>
              <a:prstGeom prst="ellipse">
                <a:avLst/>
              </a:prstGeom>
              <a:no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Times New Roman"/>
                  <a:ea typeface="+mn-ea"/>
                  <a:cs typeface="+mn-cs"/>
                  <a:sym typeface="Arial"/>
                </a:endParaRPr>
              </a:p>
            </p:txBody>
          </p:sp>
          <p:cxnSp>
            <p:nvCxnSpPr>
              <p:cNvPr id="72" name="Straight Connector 71">
                <a:extLst>
                  <a:ext uri="{FF2B5EF4-FFF2-40B4-BE49-F238E27FC236}">
                    <a16:creationId xmlns:a16="http://schemas.microsoft.com/office/drawing/2014/main" id="{6C90198D-3FD4-4E19-B92E-53E1C4AF2747}"/>
                  </a:ext>
                </a:extLst>
              </p:cNvPr>
              <p:cNvCxnSpPr>
                <a:cxnSpLocks/>
                <a:stCxn id="71" idx="4"/>
              </p:cNvCxnSpPr>
              <p:nvPr/>
            </p:nvCxnSpPr>
            <p:spPr>
              <a:xfrm>
                <a:off x="8101236" y="2911475"/>
                <a:ext cx="0" cy="879102"/>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5CCDB28-A478-4C1C-97C9-04CD42C06992}"/>
                  </a:ext>
                </a:extLst>
              </p:cNvPr>
              <p:cNvCxnSpPr>
                <a:cxnSpLocks/>
              </p:cNvCxnSpPr>
              <p:nvPr/>
            </p:nvCxnSpPr>
            <p:spPr>
              <a:xfrm flipH="1">
                <a:off x="7701566" y="3755745"/>
                <a:ext cx="402066" cy="1255982"/>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B63A407-E1B3-4312-9040-103B80BFD2B0}"/>
                  </a:ext>
                </a:extLst>
              </p:cNvPr>
              <p:cNvCxnSpPr>
                <a:cxnSpLocks/>
              </p:cNvCxnSpPr>
              <p:nvPr/>
            </p:nvCxnSpPr>
            <p:spPr>
              <a:xfrm>
                <a:off x="8101236" y="3790577"/>
                <a:ext cx="387107" cy="1221150"/>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AE937CD-2A6E-4982-9357-4A8E069F0ED5}"/>
                  </a:ext>
                </a:extLst>
              </p:cNvPr>
              <p:cNvCxnSpPr>
                <a:cxnSpLocks/>
              </p:cNvCxnSpPr>
              <p:nvPr/>
            </p:nvCxnSpPr>
            <p:spPr>
              <a:xfrm flipH="1" flipV="1">
                <a:off x="7247131" y="3065996"/>
                <a:ext cx="822130" cy="147259"/>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243638E-E8DC-43E1-89F3-6790697BEC97}"/>
                  </a:ext>
                </a:extLst>
              </p:cNvPr>
              <p:cNvCxnSpPr>
                <a:cxnSpLocks/>
              </p:cNvCxnSpPr>
              <p:nvPr/>
            </p:nvCxnSpPr>
            <p:spPr>
              <a:xfrm flipH="1">
                <a:off x="8069261" y="3065995"/>
                <a:ext cx="864122" cy="153006"/>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9" name="Oval 68">
              <a:extLst>
                <a:ext uri="{FF2B5EF4-FFF2-40B4-BE49-F238E27FC236}">
                  <a16:creationId xmlns:a16="http://schemas.microsoft.com/office/drawing/2014/main" id="{C192B753-EB5A-4E5A-8863-3DE7BCA8D4FB}"/>
                </a:ext>
              </a:extLst>
            </p:cNvPr>
            <p:cNvSpPr/>
            <p:nvPr/>
          </p:nvSpPr>
          <p:spPr>
            <a:xfrm>
              <a:off x="686183" y="3925824"/>
              <a:ext cx="2133069" cy="2103734"/>
            </a:xfrm>
            <a:prstGeom prst="ellipse">
              <a:avLst/>
            </a:prstGeom>
            <a:noFill/>
            <a:ln w="38100">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Times New Roman"/>
                <a:ea typeface="+mn-ea"/>
                <a:cs typeface="+mn-cs"/>
                <a:sym typeface="Arial"/>
              </a:endParaRPr>
            </a:p>
          </p:txBody>
        </p:sp>
        <p:sp>
          <p:nvSpPr>
            <p:cNvPr id="70" name="Rectangle 69">
              <a:extLst>
                <a:ext uri="{FF2B5EF4-FFF2-40B4-BE49-F238E27FC236}">
                  <a16:creationId xmlns:a16="http://schemas.microsoft.com/office/drawing/2014/main" id="{3C90C49B-A44B-4F41-AA16-06F8610B7DEE}"/>
                </a:ext>
              </a:extLst>
            </p:cNvPr>
            <p:cNvSpPr/>
            <p:nvPr/>
          </p:nvSpPr>
          <p:spPr>
            <a:xfrm>
              <a:off x="1214689" y="4790876"/>
              <a:ext cx="1076057" cy="373631"/>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Coordinator</a:t>
              </a:r>
            </a:p>
          </p:txBody>
        </p:sp>
      </p:grpSp>
      <p:grpSp>
        <p:nvGrpSpPr>
          <p:cNvPr id="77" name="Group 76">
            <a:extLst>
              <a:ext uri="{FF2B5EF4-FFF2-40B4-BE49-F238E27FC236}">
                <a16:creationId xmlns:a16="http://schemas.microsoft.com/office/drawing/2014/main" id="{3502BE45-2B40-4D44-8298-D606C9DBD4A8}"/>
              </a:ext>
            </a:extLst>
          </p:cNvPr>
          <p:cNvGrpSpPr/>
          <p:nvPr/>
        </p:nvGrpSpPr>
        <p:grpSpPr>
          <a:xfrm>
            <a:off x="2885273" y="3655820"/>
            <a:ext cx="2133069" cy="2103734"/>
            <a:chOff x="686183" y="3925824"/>
            <a:chExt cx="2133069" cy="2103734"/>
          </a:xfrm>
        </p:grpSpPr>
        <p:grpSp>
          <p:nvGrpSpPr>
            <p:cNvPr id="78" name="Group 77">
              <a:extLst>
                <a:ext uri="{FF2B5EF4-FFF2-40B4-BE49-F238E27FC236}">
                  <a16:creationId xmlns:a16="http://schemas.microsoft.com/office/drawing/2014/main" id="{1F34A2A3-D183-4134-9B1B-34C0A0897611}"/>
                </a:ext>
              </a:extLst>
            </p:cNvPr>
            <p:cNvGrpSpPr/>
            <p:nvPr/>
          </p:nvGrpSpPr>
          <p:grpSpPr>
            <a:xfrm>
              <a:off x="1199107" y="4025731"/>
              <a:ext cx="1107221" cy="1903920"/>
              <a:chOff x="7247131" y="2112135"/>
              <a:chExt cx="1686252" cy="2899592"/>
            </a:xfrm>
          </p:grpSpPr>
          <p:sp>
            <p:nvSpPr>
              <p:cNvPr id="81" name="Oval 80">
                <a:extLst>
                  <a:ext uri="{FF2B5EF4-FFF2-40B4-BE49-F238E27FC236}">
                    <a16:creationId xmlns:a16="http://schemas.microsoft.com/office/drawing/2014/main" id="{6019A0C7-87AD-49CE-845A-0EC4AEB9FBDE}"/>
                  </a:ext>
                </a:extLst>
              </p:cNvPr>
              <p:cNvSpPr/>
              <p:nvPr/>
            </p:nvSpPr>
            <p:spPr>
              <a:xfrm>
                <a:off x="7701566" y="2112135"/>
                <a:ext cx="799340" cy="799340"/>
              </a:xfrm>
              <a:prstGeom prst="ellipse">
                <a:avLst/>
              </a:prstGeom>
              <a:no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Times New Roman"/>
                  <a:ea typeface="+mn-ea"/>
                  <a:cs typeface="+mn-cs"/>
                  <a:sym typeface="Arial"/>
                </a:endParaRPr>
              </a:p>
            </p:txBody>
          </p:sp>
          <p:cxnSp>
            <p:nvCxnSpPr>
              <p:cNvPr id="82" name="Straight Connector 81">
                <a:extLst>
                  <a:ext uri="{FF2B5EF4-FFF2-40B4-BE49-F238E27FC236}">
                    <a16:creationId xmlns:a16="http://schemas.microsoft.com/office/drawing/2014/main" id="{3EBA3C23-B774-4B9E-A2E3-EC6D84CBE19C}"/>
                  </a:ext>
                </a:extLst>
              </p:cNvPr>
              <p:cNvCxnSpPr>
                <a:cxnSpLocks/>
                <a:stCxn id="81" idx="4"/>
              </p:cNvCxnSpPr>
              <p:nvPr/>
            </p:nvCxnSpPr>
            <p:spPr>
              <a:xfrm>
                <a:off x="8101236" y="2911475"/>
                <a:ext cx="0" cy="879102"/>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AC0B000-73C4-47FA-9760-F4DBFE23AF33}"/>
                  </a:ext>
                </a:extLst>
              </p:cNvPr>
              <p:cNvCxnSpPr>
                <a:cxnSpLocks/>
              </p:cNvCxnSpPr>
              <p:nvPr/>
            </p:nvCxnSpPr>
            <p:spPr>
              <a:xfrm flipH="1">
                <a:off x="7701566" y="3755745"/>
                <a:ext cx="402066" cy="1255982"/>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724C53B-1F0F-4333-B133-33A1552C23FB}"/>
                  </a:ext>
                </a:extLst>
              </p:cNvPr>
              <p:cNvCxnSpPr>
                <a:cxnSpLocks/>
              </p:cNvCxnSpPr>
              <p:nvPr/>
            </p:nvCxnSpPr>
            <p:spPr>
              <a:xfrm>
                <a:off x="8101236" y="3790577"/>
                <a:ext cx="387107" cy="1221150"/>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CAA4E53-AC60-4554-A31E-994FDEA3BB2B}"/>
                  </a:ext>
                </a:extLst>
              </p:cNvPr>
              <p:cNvCxnSpPr>
                <a:cxnSpLocks/>
              </p:cNvCxnSpPr>
              <p:nvPr/>
            </p:nvCxnSpPr>
            <p:spPr>
              <a:xfrm flipH="1" flipV="1">
                <a:off x="7247131" y="3065996"/>
                <a:ext cx="822130" cy="147259"/>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07F1768-F79B-4D1E-B10C-A10F77F11ADA}"/>
                  </a:ext>
                </a:extLst>
              </p:cNvPr>
              <p:cNvCxnSpPr>
                <a:cxnSpLocks/>
              </p:cNvCxnSpPr>
              <p:nvPr/>
            </p:nvCxnSpPr>
            <p:spPr>
              <a:xfrm flipH="1">
                <a:off x="8069261" y="3065995"/>
                <a:ext cx="864122" cy="153006"/>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9" name="Oval 78">
              <a:extLst>
                <a:ext uri="{FF2B5EF4-FFF2-40B4-BE49-F238E27FC236}">
                  <a16:creationId xmlns:a16="http://schemas.microsoft.com/office/drawing/2014/main" id="{8F12B189-90C7-4746-B8E3-034224EB1DE7}"/>
                </a:ext>
              </a:extLst>
            </p:cNvPr>
            <p:cNvSpPr/>
            <p:nvPr/>
          </p:nvSpPr>
          <p:spPr>
            <a:xfrm>
              <a:off x="686183" y="3925824"/>
              <a:ext cx="2133069" cy="2103734"/>
            </a:xfrm>
            <a:prstGeom prst="ellipse">
              <a:avLst/>
            </a:prstGeom>
            <a:noFill/>
            <a:ln w="38100">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Times New Roman"/>
                <a:ea typeface="+mn-ea"/>
                <a:cs typeface="+mn-cs"/>
                <a:sym typeface="Arial"/>
              </a:endParaRPr>
            </a:p>
          </p:txBody>
        </p:sp>
        <p:sp>
          <p:nvSpPr>
            <p:cNvPr id="80" name="Rectangle 79">
              <a:extLst>
                <a:ext uri="{FF2B5EF4-FFF2-40B4-BE49-F238E27FC236}">
                  <a16:creationId xmlns:a16="http://schemas.microsoft.com/office/drawing/2014/main" id="{5FAC8465-B24F-4CBF-94C9-BFC1F8B9AFFC}"/>
                </a:ext>
              </a:extLst>
            </p:cNvPr>
            <p:cNvSpPr/>
            <p:nvPr/>
          </p:nvSpPr>
          <p:spPr>
            <a:xfrm>
              <a:off x="1214689" y="4790876"/>
              <a:ext cx="1076057" cy="373631"/>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Coordinator</a:t>
              </a:r>
            </a:p>
          </p:txBody>
        </p:sp>
      </p:grpSp>
      <p:grpSp>
        <p:nvGrpSpPr>
          <p:cNvPr id="87" name="Group 86">
            <a:extLst>
              <a:ext uri="{FF2B5EF4-FFF2-40B4-BE49-F238E27FC236}">
                <a16:creationId xmlns:a16="http://schemas.microsoft.com/office/drawing/2014/main" id="{55F856C8-AF86-49E5-A7C9-E30D67C225BA}"/>
              </a:ext>
            </a:extLst>
          </p:cNvPr>
          <p:cNvGrpSpPr/>
          <p:nvPr/>
        </p:nvGrpSpPr>
        <p:grpSpPr>
          <a:xfrm>
            <a:off x="1496418" y="4176284"/>
            <a:ext cx="2133069" cy="2103734"/>
            <a:chOff x="686183" y="3925824"/>
            <a:chExt cx="2133069" cy="2103734"/>
          </a:xfrm>
        </p:grpSpPr>
        <p:grpSp>
          <p:nvGrpSpPr>
            <p:cNvPr id="88" name="Group 87">
              <a:extLst>
                <a:ext uri="{FF2B5EF4-FFF2-40B4-BE49-F238E27FC236}">
                  <a16:creationId xmlns:a16="http://schemas.microsoft.com/office/drawing/2014/main" id="{2F7FC09B-9554-425D-9BA0-6956A2F7BBC8}"/>
                </a:ext>
              </a:extLst>
            </p:cNvPr>
            <p:cNvGrpSpPr/>
            <p:nvPr/>
          </p:nvGrpSpPr>
          <p:grpSpPr>
            <a:xfrm>
              <a:off x="1199107" y="4025731"/>
              <a:ext cx="1107221" cy="1903920"/>
              <a:chOff x="7247131" y="2112135"/>
              <a:chExt cx="1686252" cy="2899592"/>
            </a:xfrm>
          </p:grpSpPr>
          <p:sp>
            <p:nvSpPr>
              <p:cNvPr id="91" name="Oval 90">
                <a:extLst>
                  <a:ext uri="{FF2B5EF4-FFF2-40B4-BE49-F238E27FC236}">
                    <a16:creationId xmlns:a16="http://schemas.microsoft.com/office/drawing/2014/main" id="{32FD7E30-669D-428C-84D4-5F5324057EA1}"/>
                  </a:ext>
                </a:extLst>
              </p:cNvPr>
              <p:cNvSpPr/>
              <p:nvPr/>
            </p:nvSpPr>
            <p:spPr>
              <a:xfrm>
                <a:off x="7701566" y="2112135"/>
                <a:ext cx="799340" cy="799340"/>
              </a:xfrm>
              <a:prstGeom prst="ellipse">
                <a:avLst/>
              </a:prstGeom>
              <a:no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Times New Roman"/>
                  <a:ea typeface="+mn-ea"/>
                  <a:cs typeface="+mn-cs"/>
                  <a:sym typeface="Arial"/>
                </a:endParaRPr>
              </a:p>
            </p:txBody>
          </p:sp>
          <p:cxnSp>
            <p:nvCxnSpPr>
              <p:cNvPr id="92" name="Straight Connector 91">
                <a:extLst>
                  <a:ext uri="{FF2B5EF4-FFF2-40B4-BE49-F238E27FC236}">
                    <a16:creationId xmlns:a16="http://schemas.microsoft.com/office/drawing/2014/main" id="{3DC79074-1394-45F5-8504-90878F4E09F8}"/>
                  </a:ext>
                </a:extLst>
              </p:cNvPr>
              <p:cNvCxnSpPr>
                <a:cxnSpLocks/>
                <a:stCxn id="91" idx="4"/>
              </p:cNvCxnSpPr>
              <p:nvPr/>
            </p:nvCxnSpPr>
            <p:spPr>
              <a:xfrm>
                <a:off x="8101236" y="2911475"/>
                <a:ext cx="0" cy="879102"/>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04123E3-FA2F-4F3F-8C07-35DD80978050}"/>
                  </a:ext>
                </a:extLst>
              </p:cNvPr>
              <p:cNvCxnSpPr>
                <a:cxnSpLocks/>
              </p:cNvCxnSpPr>
              <p:nvPr/>
            </p:nvCxnSpPr>
            <p:spPr>
              <a:xfrm flipH="1">
                <a:off x="7701566" y="3755745"/>
                <a:ext cx="402066" cy="1255982"/>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75DA943-228B-48E8-9C91-9549402C786D}"/>
                  </a:ext>
                </a:extLst>
              </p:cNvPr>
              <p:cNvCxnSpPr>
                <a:cxnSpLocks/>
              </p:cNvCxnSpPr>
              <p:nvPr/>
            </p:nvCxnSpPr>
            <p:spPr>
              <a:xfrm>
                <a:off x="8101236" y="3790577"/>
                <a:ext cx="387107" cy="1221150"/>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240C7EE-579F-4C13-AD0B-D5CEC0D39C1B}"/>
                  </a:ext>
                </a:extLst>
              </p:cNvPr>
              <p:cNvCxnSpPr>
                <a:cxnSpLocks/>
              </p:cNvCxnSpPr>
              <p:nvPr/>
            </p:nvCxnSpPr>
            <p:spPr>
              <a:xfrm flipH="1" flipV="1">
                <a:off x="7247131" y="3065996"/>
                <a:ext cx="822130" cy="147259"/>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D4B7B07-D172-42DC-AB45-93DBEE0208A2}"/>
                  </a:ext>
                </a:extLst>
              </p:cNvPr>
              <p:cNvCxnSpPr>
                <a:cxnSpLocks/>
              </p:cNvCxnSpPr>
              <p:nvPr/>
            </p:nvCxnSpPr>
            <p:spPr>
              <a:xfrm flipH="1">
                <a:off x="8069261" y="3065995"/>
                <a:ext cx="864122" cy="153006"/>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9" name="Oval 88">
              <a:extLst>
                <a:ext uri="{FF2B5EF4-FFF2-40B4-BE49-F238E27FC236}">
                  <a16:creationId xmlns:a16="http://schemas.microsoft.com/office/drawing/2014/main" id="{FE3DD3DB-66A6-4BF6-A638-3FB30146ADE9}"/>
                </a:ext>
              </a:extLst>
            </p:cNvPr>
            <p:cNvSpPr/>
            <p:nvPr/>
          </p:nvSpPr>
          <p:spPr>
            <a:xfrm>
              <a:off x="686183" y="3925824"/>
              <a:ext cx="2133069" cy="2103734"/>
            </a:xfrm>
            <a:prstGeom prst="ellipse">
              <a:avLst/>
            </a:prstGeom>
            <a:noFill/>
            <a:ln w="38100">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Times New Roman"/>
                <a:ea typeface="+mn-ea"/>
                <a:cs typeface="+mn-cs"/>
                <a:sym typeface="Arial"/>
              </a:endParaRPr>
            </a:p>
          </p:txBody>
        </p:sp>
        <p:sp>
          <p:nvSpPr>
            <p:cNvPr id="90" name="Rectangle 89">
              <a:extLst>
                <a:ext uri="{FF2B5EF4-FFF2-40B4-BE49-F238E27FC236}">
                  <a16:creationId xmlns:a16="http://schemas.microsoft.com/office/drawing/2014/main" id="{13CEEB24-8502-4D5E-BF8E-9EF72FD48A62}"/>
                </a:ext>
              </a:extLst>
            </p:cNvPr>
            <p:cNvSpPr/>
            <p:nvPr/>
          </p:nvSpPr>
          <p:spPr>
            <a:xfrm>
              <a:off x="1214689" y="4790876"/>
              <a:ext cx="1076057" cy="373631"/>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Coordinator</a:t>
              </a:r>
            </a:p>
          </p:txBody>
        </p:sp>
      </p:grpSp>
      <p:grpSp>
        <p:nvGrpSpPr>
          <p:cNvPr id="97" name="Group 96">
            <a:extLst>
              <a:ext uri="{FF2B5EF4-FFF2-40B4-BE49-F238E27FC236}">
                <a16:creationId xmlns:a16="http://schemas.microsoft.com/office/drawing/2014/main" id="{B96C9034-2B9D-4FDB-9EA5-995BF98307A7}"/>
              </a:ext>
            </a:extLst>
          </p:cNvPr>
          <p:cNvGrpSpPr/>
          <p:nvPr/>
        </p:nvGrpSpPr>
        <p:grpSpPr>
          <a:xfrm>
            <a:off x="4333493" y="4303529"/>
            <a:ext cx="2133069" cy="2103734"/>
            <a:chOff x="686183" y="3925824"/>
            <a:chExt cx="2133069" cy="2103734"/>
          </a:xfrm>
        </p:grpSpPr>
        <p:grpSp>
          <p:nvGrpSpPr>
            <p:cNvPr id="98" name="Group 97">
              <a:extLst>
                <a:ext uri="{FF2B5EF4-FFF2-40B4-BE49-F238E27FC236}">
                  <a16:creationId xmlns:a16="http://schemas.microsoft.com/office/drawing/2014/main" id="{F1C50FF7-7A56-4DB0-9880-128E3271FCC6}"/>
                </a:ext>
              </a:extLst>
            </p:cNvPr>
            <p:cNvGrpSpPr/>
            <p:nvPr/>
          </p:nvGrpSpPr>
          <p:grpSpPr>
            <a:xfrm>
              <a:off x="1199107" y="4025731"/>
              <a:ext cx="1107221" cy="1903920"/>
              <a:chOff x="7247131" y="2112135"/>
              <a:chExt cx="1686252" cy="2899592"/>
            </a:xfrm>
          </p:grpSpPr>
          <p:sp>
            <p:nvSpPr>
              <p:cNvPr id="101" name="Oval 100">
                <a:extLst>
                  <a:ext uri="{FF2B5EF4-FFF2-40B4-BE49-F238E27FC236}">
                    <a16:creationId xmlns:a16="http://schemas.microsoft.com/office/drawing/2014/main" id="{8CA20272-7AAE-40EE-B2BB-646E6BC9E014}"/>
                  </a:ext>
                </a:extLst>
              </p:cNvPr>
              <p:cNvSpPr/>
              <p:nvPr/>
            </p:nvSpPr>
            <p:spPr>
              <a:xfrm>
                <a:off x="7701566" y="2112135"/>
                <a:ext cx="799340" cy="799340"/>
              </a:xfrm>
              <a:prstGeom prst="ellipse">
                <a:avLst/>
              </a:prstGeom>
              <a:no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Times New Roman"/>
                  <a:ea typeface="+mn-ea"/>
                  <a:cs typeface="+mn-cs"/>
                  <a:sym typeface="Arial"/>
                </a:endParaRPr>
              </a:p>
            </p:txBody>
          </p:sp>
          <p:cxnSp>
            <p:nvCxnSpPr>
              <p:cNvPr id="102" name="Straight Connector 101">
                <a:extLst>
                  <a:ext uri="{FF2B5EF4-FFF2-40B4-BE49-F238E27FC236}">
                    <a16:creationId xmlns:a16="http://schemas.microsoft.com/office/drawing/2014/main" id="{FD2501F9-54D9-4888-97B2-8D46322D0ACA}"/>
                  </a:ext>
                </a:extLst>
              </p:cNvPr>
              <p:cNvCxnSpPr>
                <a:cxnSpLocks/>
                <a:stCxn id="101" idx="4"/>
              </p:cNvCxnSpPr>
              <p:nvPr/>
            </p:nvCxnSpPr>
            <p:spPr>
              <a:xfrm>
                <a:off x="8101236" y="2911475"/>
                <a:ext cx="0" cy="879102"/>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A48BBA1-2BC6-4BCC-B186-40889EB07C4D}"/>
                  </a:ext>
                </a:extLst>
              </p:cNvPr>
              <p:cNvCxnSpPr>
                <a:cxnSpLocks/>
              </p:cNvCxnSpPr>
              <p:nvPr/>
            </p:nvCxnSpPr>
            <p:spPr>
              <a:xfrm flipH="1">
                <a:off x="7701566" y="3755745"/>
                <a:ext cx="402066" cy="1255982"/>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8678B58-D131-4CB0-B4BE-AC799C185E23}"/>
                  </a:ext>
                </a:extLst>
              </p:cNvPr>
              <p:cNvCxnSpPr>
                <a:cxnSpLocks/>
              </p:cNvCxnSpPr>
              <p:nvPr/>
            </p:nvCxnSpPr>
            <p:spPr>
              <a:xfrm>
                <a:off x="8101236" y="3790577"/>
                <a:ext cx="387107" cy="1221150"/>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9E61992-2011-4D5F-94CB-00732EBD8590}"/>
                  </a:ext>
                </a:extLst>
              </p:cNvPr>
              <p:cNvCxnSpPr>
                <a:cxnSpLocks/>
              </p:cNvCxnSpPr>
              <p:nvPr/>
            </p:nvCxnSpPr>
            <p:spPr>
              <a:xfrm flipH="1" flipV="1">
                <a:off x="7247131" y="3065996"/>
                <a:ext cx="822130" cy="147259"/>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CB15A9D-5760-4B6C-8036-904A5A091859}"/>
                  </a:ext>
                </a:extLst>
              </p:cNvPr>
              <p:cNvCxnSpPr>
                <a:cxnSpLocks/>
              </p:cNvCxnSpPr>
              <p:nvPr/>
            </p:nvCxnSpPr>
            <p:spPr>
              <a:xfrm flipH="1">
                <a:off x="8069261" y="3065995"/>
                <a:ext cx="864122" cy="153006"/>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9" name="Oval 98">
              <a:extLst>
                <a:ext uri="{FF2B5EF4-FFF2-40B4-BE49-F238E27FC236}">
                  <a16:creationId xmlns:a16="http://schemas.microsoft.com/office/drawing/2014/main" id="{68428EAA-173C-4BC1-A1F3-E51C44FDDAA4}"/>
                </a:ext>
              </a:extLst>
            </p:cNvPr>
            <p:cNvSpPr/>
            <p:nvPr/>
          </p:nvSpPr>
          <p:spPr>
            <a:xfrm>
              <a:off x="686183" y="3925824"/>
              <a:ext cx="2133069" cy="2103734"/>
            </a:xfrm>
            <a:prstGeom prst="ellipse">
              <a:avLst/>
            </a:prstGeom>
            <a:noFill/>
            <a:ln w="38100">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Times New Roman"/>
                <a:ea typeface="+mn-ea"/>
                <a:cs typeface="+mn-cs"/>
                <a:sym typeface="Arial"/>
              </a:endParaRPr>
            </a:p>
          </p:txBody>
        </p:sp>
        <p:sp>
          <p:nvSpPr>
            <p:cNvPr id="100" name="Rectangle 99">
              <a:extLst>
                <a:ext uri="{FF2B5EF4-FFF2-40B4-BE49-F238E27FC236}">
                  <a16:creationId xmlns:a16="http://schemas.microsoft.com/office/drawing/2014/main" id="{BC86D290-B36F-4DD5-BDFF-175136935544}"/>
                </a:ext>
              </a:extLst>
            </p:cNvPr>
            <p:cNvSpPr/>
            <p:nvPr/>
          </p:nvSpPr>
          <p:spPr>
            <a:xfrm>
              <a:off x="1214689" y="4790876"/>
              <a:ext cx="1076057" cy="373631"/>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Coordinator</a:t>
              </a:r>
            </a:p>
          </p:txBody>
        </p:sp>
      </p:grpSp>
      <p:grpSp>
        <p:nvGrpSpPr>
          <p:cNvPr id="107" name="Group 106">
            <a:extLst>
              <a:ext uri="{FF2B5EF4-FFF2-40B4-BE49-F238E27FC236}">
                <a16:creationId xmlns:a16="http://schemas.microsoft.com/office/drawing/2014/main" id="{975A6C59-1B66-4DC1-B552-4D301B8B9989}"/>
              </a:ext>
            </a:extLst>
          </p:cNvPr>
          <p:cNvGrpSpPr/>
          <p:nvPr/>
        </p:nvGrpSpPr>
        <p:grpSpPr>
          <a:xfrm>
            <a:off x="6097087" y="4188460"/>
            <a:ext cx="2133069" cy="2103734"/>
            <a:chOff x="686183" y="3925824"/>
            <a:chExt cx="2133069" cy="2103734"/>
          </a:xfrm>
        </p:grpSpPr>
        <p:grpSp>
          <p:nvGrpSpPr>
            <p:cNvPr id="108" name="Group 107">
              <a:extLst>
                <a:ext uri="{FF2B5EF4-FFF2-40B4-BE49-F238E27FC236}">
                  <a16:creationId xmlns:a16="http://schemas.microsoft.com/office/drawing/2014/main" id="{BF680FAC-6216-4AB3-B78E-4223B0DD6DE6}"/>
                </a:ext>
              </a:extLst>
            </p:cNvPr>
            <p:cNvGrpSpPr/>
            <p:nvPr/>
          </p:nvGrpSpPr>
          <p:grpSpPr>
            <a:xfrm>
              <a:off x="1199107" y="4025731"/>
              <a:ext cx="1107221" cy="1903920"/>
              <a:chOff x="7247131" y="2112135"/>
              <a:chExt cx="1686252" cy="2899592"/>
            </a:xfrm>
          </p:grpSpPr>
          <p:sp>
            <p:nvSpPr>
              <p:cNvPr id="111" name="Oval 110">
                <a:extLst>
                  <a:ext uri="{FF2B5EF4-FFF2-40B4-BE49-F238E27FC236}">
                    <a16:creationId xmlns:a16="http://schemas.microsoft.com/office/drawing/2014/main" id="{744CE8E0-45ED-437B-934E-F1C931237044}"/>
                  </a:ext>
                </a:extLst>
              </p:cNvPr>
              <p:cNvSpPr/>
              <p:nvPr/>
            </p:nvSpPr>
            <p:spPr>
              <a:xfrm>
                <a:off x="7701566" y="2112135"/>
                <a:ext cx="799340" cy="799340"/>
              </a:xfrm>
              <a:prstGeom prst="ellipse">
                <a:avLst/>
              </a:prstGeom>
              <a:no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Times New Roman"/>
                  <a:ea typeface="+mn-ea"/>
                  <a:cs typeface="+mn-cs"/>
                  <a:sym typeface="Arial"/>
                </a:endParaRPr>
              </a:p>
            </p:txBody>
          </p:sp>
          <p:cxnSp>
            <p:nvCxnSpPr>
              <p:cNvPr id="112" name="Straight Connector 111">
                <a:extLst>
                  <a:ext uri="{FF2B5EF4-FFF2-40B4-BE49-F238E27FC236}">
                    <a16:creationId xmlns:a16="http://schemas.microsoft.com/office/drawing/2014/main" id="{0C2D016E-96BA-4989-ADA4-F19CA13B0B26}"/>
                  </a:ext>
                </a:extLst>
              </p:cNvPr>
              <p:cNvCxnSpPr>
                <a:cxnSpLocks/>
                <a:stCxn id="111" idx="4"/>
              </p:cNvCxnSpPr>
              <p:nvPr/>
            </p:nvCxnSpPr>
            <p:spPr>
              <a:xfrm>
                <a:off x="8101236" y="2911475"/>
                <a:ext cx="0" cy="879102"/>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D51B71-E89C-41E5-BAF9-F376D35B0F55}"/>
                  </a:ext>
                </a:extLst>
              </p:cNvPr>
              <p:cNvCxnSpPr>
                <a:cxnSpLocks/>
              </p:cNvCxnSpPr>
              <p:nvPr/>
            </p:nvCxnSpPr>
            <p:spPr>
              <a:xfrm flipH="1">
                <a:off x="7701566" y="3755745"/>
                <a:ext cx="402066" cy="1255982"/>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1478F07-58C8-4CFF-AD22-DB170AFF3C2D}"/>
                  </a:ext>
                </a:extLst>
              </p:cNvPr>
              <p:cNvCxnSpPr>
                <a:cxnSpLocks/>
              </p:cNvCxnSpPr>
              <p:nvPr/>
            </p:nvCxnSpPr>
            <p:spPr>
              <a:xfrm>
                <a:off x="8101236" y="3790577"/>
                <a:ext cx="387107" cy="1221150"/>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9BA9B80-6FF8-4891-9290-4B1AC3D9D729}"/>
                  </a:ext>
                </a:extLst>
              </p:cNvPr>
              <p:cNvCxnSpPr>
                <a:cxnSpLocks/>
              </p:cNvCxnSpPr>
              <p:nvPr/>
            </p:nvCxnSpPr>
            <p:spPr>
              <a:xfrm flipH="1" flipV="1">
                <a:off x="7247131" y="3065996"/>
                <a:ext cx="822130" cy="147259"/>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E49A707-A264-4297-A381-4F454DBF4587}"/>
                  </a:ext>
                </a:extLst>
              </p:cNvPr>
              <p:cNvCxnSpPr>
                <a:cxnSpLocks/>
              </p:cNvCxnSpPr>
              <p:nvPr/>
            </p:nvCxnSpPr>
            <p:spPr>
              <a:xfrm flipH="1">
                <a:off x="8069261" y="3065995"/>
                <a:ext cx="864122" cy="153006"/>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Oval 108">
              <a:extLst>
                <a:ext uri="{FF2B5EF4-FFF2-40B4-BE49-F238E27FC236}">
                  <a16:creationId xmlns:a16="http://schemas.microsoft.com/office/drawing/2014/main" id="{A30C07A6-035A-4F5F-8B17-2A82FAA7D74E}"/>
                </a:ext>
              </a:extLst>
            </p:cNvPr>
            <p:cNvSpPr/>
            <p:nvPr/>
          </p:nvSpPr>
          <p:spPr>
            <a:xfrm>
              <a:off x="686183" y="3925824"/>
              <a:ext cx="2133069" cy="2103734"/>
            </a:xfrm>
            <a:prstGeom prst="ellipse">
              <a:avLst/>
            </a:prstGeom>
            <a:noFill/>
            <a:ln w="38100">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Times New Roman"/>
                <a:ea typeface="+mn-ea"/>
                <a:cs typeface="+mn-cs"/>
                <a:sym typeface="Arial"/>
              </a:endParaRPr>
            </a:p>
          </p:txBody>
        </p:sp>
        <p:sp>
          <p:nvSpPr>
            <p:cNvPr id="110" name="Rectangle 109">
              <a:extLst>
                <a:ext uri="{FF2B5EF4-FFF2-40B4-BE49-F238E27FC236}">
                  <a16:creationId xmlns:a16="http://schemas.microsoft.com/office/drawing/2014/main" id="{2E2A332C-0DD2-4002-A256-43287EE01576}"/>
                </a:ext>
              </a:extLst>
            </p:cNvPr>
            <p:cNvSpPr/>
            <p:nvPr/>
          </p:nvSpPr>
          <p:spPr>
            <a:xfrm>
              <a:off x="1214689" y="4790876"/>
              <a:ext cx="1076057" cy="373631"/>
            </a:xfrm>
            <a:prstGeom prst="rect">
              <a:avLst/>
            </a:prstGeom>
            <a:solidFill>
              <a:srgbClr val="FF8585"/>
            </a:solid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mn-ea"/>
                  <a:cs typeface="+mn-cs"/>
                  <a:sym typeface="Arial"/>
                </a:rPr>
                <a:t>Coordinator</a:t>
              </a:r>
            </a:p>
          </p:txBody>
        </p:sp>
      </p:grpSp>
      <p:cxnSp>
        <p:nvCxnSpPr>
          <p:cNvPr id="117" name="Straight Connector 116">
            <a:extLst>
              <a:ext uri="{FF2B5EF4-FFF2-40B4-BE49-F238E27FC236}">
                <a16:creationId xmlns:a16="http://schemas.microsoft.com/office/drawing/2014/main" id="{DD67A748-37C9-4F35-8F3F-97FE2894A3AE}"/>
              </a:ext>
            </a:extLst>
          </p:cNvPr>
          <p:cNvCxnSpPr>
            <a:cxnSpLocks/>
            <a:stCxn id="80" idx="1"/>
            <a:endCxn id="90" idx="0"/>
          </p:cNvCxnSpPr>
          <p:nvPr/>
        </p:nvCxnSpPr>
        <p:spPr>
          <a:xfrm flipH="1">
            <a:off x="2562953" y="4707688"/>
            <a:ext cx="850826" cy="33364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B76D1CE-3E6E-467B-BAAB-6676D0107744}"/>
              </a:ext>
            </a:extLst>
          </p:cNvPr>
          <p:cNvCxnSpPr>
            <a:cxnSpLocks/>
            <a:stCxn id="100" idx="1"/>
            <a:endCxn id="90" idx="3"/>
          </p:cNvCxnSpPr>
          <p:nvPr/>
        </p:nvCxnSpPr>
        <p:spPr>
          <a:xfrm flipH="1" flipV="1">
            <a:off x="3100981" y="5228152"/>
            <a:ext cx="1761018" cy="12724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2626E6-EE4F-4DC4-AC42-BA71CDC0EB15}"/>
              </a:ext>
            </a:extLst>
          </p:cNvPr>
          <p:cNvCxnSpPr>
            <a:cxnSpLocks/>
            <a:stCxn id="110" idx="1"/>
            <a:endCxn id="90" idx="3"/>
          </p:cNvCxnSpPr>
          <p:nvPr/>
        </p:nvCxnSpPr>
        <p:spPr>
          <a:xfrm flipH="1" flipV="1">
            <a:off x="3100981" y="5228152"/>
            <a:ext cx="3524612" cy="12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63D77F8-6571-42DD-83A1-E0877CCD2A2A}"/>
              </a:ext>
            </a:extLst>
          </p:cNvPr>
          <p:cNvCxnSpPr>
            <a:cxnSpLocks/>
            <a:stCxn id="80" idx="3"/>
            <a:endCxn id="70" idx="1"/>
          </p:cNvCxnSpPr>
          <p:nvPr/>
        </p:nvCxnSpPr>
        <p:spPr>
          <a:xfrm flipV="1">
            <a:off x="4489836" y="4139957"/>
            <a:ext cx="1411023" cy="56773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47CB677-7D57-40DB-AE13-F05356AC94FA}"/>
              </a:ext>
            </a:extLst>
          </p:cNvPr>
          <p:cNvCxnSpPr>
            <a:cxnSpLocks/>
            <a:stCxn id="80" idx="2"/>
            <a:endCxn id="100" idx="0"/>
          </p:cNvCxnSpPr>
          <p:nvPr/>
        </p:nvCxnSpPr>
        <p:spPr>
          <a:xfrm>
            <a:off x="3951808" y="4894503"/>
            <a:ext cx="1448220" cy="27407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DB36E64-A9B6-4C8E-A45D-A3530F0B9EBC}"/>
              </a:ext>
            </a:extLst>
          </p:cNvPr>
          <p:cNvCxnSpPr>
            <a:cxnSpLocks/>
            <a:stCxn id="80" idx="3"/>
            <a:endCxn id="110" idx="1"/>
          </p:cNvCxnSpPr>
          <p:nvPr/>
        </p:nvCxnSpPr>
        <p:spPr>
          <a:xfrm>
            <a:off x="4489836" y="4707688"/>
            <a:ext cx="2135757" cy="53264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56DA237-651A-4496-8E46-8C24243071FF}"/>
              </a:ext>
            </a:extLst>
          </p:cNvPr>
          <p:cNvCxnSpPr>
            <a:cxnSpLocks/>
            <a:stCxn id="70" idx="2"/>
            <a:endCxn id="100" idx="0"/>
          </p:cNvCxnSpPr>
          <p:nvPr/>
        </p:nvCxnSpPr>
        <p:spPr>
          <a:xfrm flipH="1">
            <a:off x="5400028" y="4326772"/>
            <a:ext cx="1038860" cy="84180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F5E3F25-569B-4BB3-8C10-FF59DDAB101A}"/>
              </a:ext>
            </a:extLst>
          </p:cNvPr>
          <p:cNvCxnSpPr>
            <a:cxnSpLocks/>
            <a:stCxn id="70" idx="2"/>
            <a:endCxn id="110" idx="0"/>
          </p:cNvCxnSpPr>
          <p:nvPr/>
        </p:nvCxnSpPr>
        <p:spPr>
          <a:xfrm>
            <a:off x="6438888" y="4326772"/>
            <a:ext cx="724734" cy="72674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B67CDC8-4167-407E-9687-FF76120CF79D}"/>
              </a:ext>
            </a:extLst>
          </p:cNvPr>
          <p:cNvCxnSpPr>
            <a:cxnSpLocks/>
            <a:stCxn id="110" idx="1"/>
            <a:endCxn id="100" idx="3"/>
          </p:cNvCxnSpPr>
          <p:nvPr/>
        </p:nvCxnSpPr>
        <p:spPr>
          <a:xfrm flipH="1">
            <a:off x="5938056" y="5240328"/>
            <a:ext cx="687537" cy="11506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12B23F7-FED1-4FEF-AEFD-47E27ADB0BED}"/>
              </a:ext>
            </a:extLst>
          </p:cNvPr>
          <p:cNvCxnSpPr>
            <a:cxnSpLocks/>
            <a:stCxn id="70" idx="1"/>
            <a:endCxn id="90" idx="3"/>
          </p:cNvCxnSpPr>
          <p:nvPr/>
        </p:nvCxnSpPr>
        <p:spPr>
          <a:xfrm flipH="1">
            <a:off x="3100981" y="4139957"/>
            <a:ext cx="2799878" cy="108819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6520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00CFB-51CF-459B-90CE-9A0F54E09F9F}"/>
              </a:ext>
            </a:extLst>
          </p:cNvPr>
          <p:cNvSpPr>
            <a:spLocks noGrp="1"/>
          </p:cNvSpPr>
          <p:nvPr>
            <p:ph type="title"/>
          </p:nvPr>
        </p:nvSpPr>
        <p:spPr/>
        <p:txBody>
          <a:bodyPr/>
          <a:lstStyle/>
          <a:p>
            <a:r>
              <a:rPr lang="en-US" dirty="0"/>
              <a:t>7.4.4 Detecting other BANs</a:t>
            </a:r>
          </a:p>
        </p:txBody>
      </p:sp>
      <p:sp>
        <p:nvSpPr>
          <p:cNvPr id="3" name="Date Placeholder 2">
            <a:extLst>
              <a:ext uri="{FF2B5EF4-FFF2-40B4-BE49-F238E27FC236}">
                <a16:creationId xmlns:a16="http://schemas.microsoft.com/office/drawing/2014/main" id="{7E8D5E75-9007-4CA9-B7EC-8EE3FB0FC19E}"/>
              </a:ext>
            </a:extLst>
          </p:cNvPr>
          <p:cNvSpPr>
            <a:spLocks noGrp="1"/>
          </p:cNvSpPr>
          <p:nvPr>
            <p:ph type="dt" idx="10"/>
          </p:nvPr>
        </p:nvSpPr>
        <p:spPr>
          <a:xfrm>
            <a:off x="684482" y="394156"/>
            <a:ext cx="2287317" cy="215444"/>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b="1" i="0" u="none" strike="noStrike" kern="0" cap="none" spc="0" normalizeH="0" baseline="0" noProof="0">
                <a:ln>
                  <a:noFill/>
                </a:ln>
                <a:solidFill>
                  <a:srgbClr val="000000"/>
                </a:solidFill>
                <a:effectLst/>
                <a:uLnTx/>
                <a:uFillTx/>
                <a:latin typeface="Times New Roman"/>
                <a:cs typeface="Times New Roman"/>
                <a:sym typeface="Times New Roman"/>
              </a:rPr>
              <a:t>July 2025</a:t>
            </a:r>
            <a:endParaRPr kumimoji="0" lang="en-US" sz="1400" b="1" i="0" u="none" strike="noStrike" kern="0" cap="none" spc="0" normalizeH="0" baseline="0" noProof="0" dirty="0">
              <a:ln>
                <a:noFill/>
              </a:ln>
              <a:solidFill>
                <a:srgbClr val="000000"/>
              </a:solidFill>
              <a:effectLst/>
              <a:uLnTx/>
              <a:uFillTx/>
              <a:latin typeface="Times New Roman"/>
              <a:cs typeface="Times New Roman"/>
              <a:sym typeface="Times New Roman"/>
            </a:endParaRPr>
          </a:p>
        </p:txBody>
      </p:sp>
      <p:sp>
        <p:nvSpPr>
          <p:cNvPr id="6" name="Content Placeholder 5">
            <a:extLst>
              <a:ext uri="{FF2B5EF4-FFF2-40B4-BE49-F238E27FC236}">
                <a16:creationId xmlns:a16="http://schemas.microsoft.com/office/drawing/2014/main" id="{5FAC2AB6-D83F-4875-80A5-E5BEAB570995}"/>
              </a:ext>
            </a:extLst>
          </p:cNvPr>
          <p:cNvSpPr>
            <a:spLocks noGrp="1"/>
          </p:cNvSpPr>
          <p:nvPr>
            <p:ph sz="quarter" idx="13"/>
          </p:nvPr>
        </p:nvSpPr>
        <p:spPr/>
        <p:txBody>
          <a:bodyPr/>
          <a:lstStyle/>
          <a:p>
            <a:r>
              <a:rPr lang="en-US" sz="2000" dirty="0">
                <a:latin typeface="+mn-lt"/>
              </a:rPr>
              <a:t>Clear Channel Assessment (CCA) mechanisms that can also accommodate C2C communications should be considered.</a:t>
            </a:r>
          </a:p>
          <a:p>
            <a:pPr lvl="1"/>
            <a:r>
              <a:rPr lang="en-US" dirty="0">
                <a:latin typeface="+mn-lt"/>
              </a:rPr>
              <a:t>If the same PHY as that of the link within a single BAN is used, special </a:t>
            </a:r>
            <a:r>
              <a:rPr lang="en-US" dirty="0"/>
              <a:t>time periods reserved for C2C communication may be required in a </a:t>
            </a:r>
            <a:r>
              <a:rPr lang="en-US" dirty="0" err="1"/>
              <a:t>superframe</a:t>
            </a:r>
            <a:r>
              <a:rPr lang="en-US" dirty="0"/>
              <a:t>.</a:t>
            </a:r>
          </a:p>
          <a:p>
            <a:r>
              <a:rPr lang="en-US" sz="2000" dirty="0"/>
              <a:t>It should be also noted that Vehicle BAN and Human BAN have different mobility characteristics.</a:t>
            </a:r>
          </a:p>
          <a:p>
            <a:pPr lvl="1"/>
            <a:r>
              <a:rPr lang="en-US" dirty="0"/>
              <a:t>Vehicle BAN coordinators and nodes are fixed on the vehicle, while Human BAN coordinators and nodes are mobile. </a:t>
            </a:r>
            <a:endParaRPr lang="en-US" dirty="0">
              <a:latin typeface="+mn-lt"/>
            </a:endParaRPr>
          </a:p>
        </p:txBody>
      </p:sp>
    </p:spTree>
    <p:extLst>
      <p:ext uri="{BB962C8B-B14F-4D97-AF65-F5344CB8AC3E}">
        <p14:creationId xmlns:p14="http://schemas.microsoft.com/office/powerpoint/2010/main" val="21860549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5" name="object 5"/>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6" name="object 6"/>
          <p:cNvSpPr txBox="1"/>
          <p:nvPr/>
        </p:nvSpPr>
        <p:spPr>
          <a:xfrm>
            <a:off x="1290922" y="718826"/>
            <a:ext cx="7167277" cy="1061829"/>
          </a:xfrm>
          <a:prstGeom prst="rect">
            <a:avLst/>
          </a:prstGeom>
        </p:spPr>
        <p:txBody>
          <a:bodyPr vert="horz" wrap="square" lIns="0" tIns="0" rIns="0" bIns="0" rtlCol="0">
            <a:spAutoFit/>
          </a:bodyPr>
          <a:lstStyle/>
          <a:p>
            <a:pPr marL="205104">
              <a:lnSpc>
                <a:spcPct val="100000"/>
              </a:lnSpc>
            </a:pPr>
            <a:r>
              <a:rPr lang="en-US" sz="2800" b="1" spc="5" dirty="0">
                <a:latin typeface="Arial"/>
                <a:cs typeface="Arial"/>
              </a:rPr>
              <a:t>7.4.5</a:t>
            </a:r>
            <a:r>
              <a:rPr sz="2800" b="1" spc="5" dirty="0">
                <a:latin typeface="Arial"/>
                <a:cs typeface="Arial"/>
              </a:rPr>
              <a:t> </a:t>
            </a:r>
            <a:r>
              <a:rPr sz="2800" b="1" spc="-5" dirty="0">
                <a:latin typeface="Arial"/>
                <a:cs typeface="Arial"/>
              </a:rPr>
              <a:t>Contention among </a:t>
            </a:r>
            <a:r>
              <a:rPr sz="2800" b="1" dirty="0">
                <a:latin typeface="Arial"/>
                <a:cs typeface="Arial"/>
              </a:rPr>
              <a:t>Overlaid</a:t>
            </a:r>
            <a:r>
              <a:rPr sz="2800" b="1" spc="-70" dirty="0">
                <a:latin typeface="Arial"/>
                <a:cs typeface="Arial"/>
              </a:rPr>
              <a:t> </a:t>
            </a:r>
            <a:r>
              <a:rPr sz="2800" b="1" spc="-30" dirty="0">
                <a:latin typeface="Arial"/>
                <a:cs typeface="Arial"/>
              </a:rPr>
              <a:t>BANs</a:t>
            </a:r>
            <a:endParaRPr sz="2800" dirty="0">
              <a:latin typeface="Arial"/>
              <a:cs typeface="Arial"/>
            </a:endParaRPr>
          </a:p>
          <a:p>
            <a:pPr marL="299085" marR="5080" indent="-286385">
              <a:lnSpc>
                <a:spcPct val="100000"/>
              </a:lnSpc>
              <a:spcBef>
                <a:spcPts val="570"/>
              </a:spcBef>
              <a:buClr>
                <a:srgbClr val="00CC99"/>
              </a:buClr>
              <a:buChar char="•"/>
              <a:tabLst>
                <a:tab pos="299085" algn="l"/>
                <a:tab pos="299720" algn="l"/>
              </a:tabLst>
            </a:pPr>
            <a:r>
              <a:rPr sz="1800" dirty="0">
                <a:latin typeface="Arial"/>
                <a:cs typeface="Arial"/>
              </a:rPr>
              <a:t>Interference problem in the </a:t>
            </a:r>
            <a:r>
              <a:rPr sz="1800" spc="5" dirty="0">
                <a:latin typeface="Arial"/>
                <a:cs typeface="Arial"/>
              </a:rPr>
              <a:t>case </a:t>
            </a:r>
            <a:r>
              <a:rPr sz="1800" spc="-5" dirty="0">
                <a:latin typeface="Arial"/>
                <a:cs typeface="Arial"/>
              </a:rPr>
              <a:t>where </a:t>
            </a:r>
            <a:r>
              <a:rPr sz="1800" dirty="0">
                <a:latin typeface="Arial"/>
                <a:cs typeface="Arial"/>
              </a:rPr>
              <a:t>multiple </a:t>
            </a:r>
            <a:r>
              <a:rPr sz="1800" spc="-5" dirty="0">
                <a:latin typeface="Arial"/>
                <a:cs typeface="Arial"/>
              </a:rPr>
              <a:t>BANs</a:t>
            </a:r>
            <a:r>
              <a:rPr sz="1800" spc="-190" dirty="0">
                <a:latin typeface="Arial"/>
                <a:cs typeface="Arial"/>
              </a:rPr>
              <a:t> </a:t>
            </a:r>
            <a:r>
              <a:rPr sz="1800" dirty="0">
                <a:latin typeface="Arial"/>
                <a:cs typeface="Arial"/>
              </a:rPr>
              <a:t>overlap  </a:t>
            </a:r>
            <a:r>
              <a:rPr sz="1800" spc="-10" dirty="0">
                <a:latin typeface="Arial"/>
                <a:cs typeface="Arial"/>
              </a:rPr>
              <a:t>(specifically, </a:t>
            </a:r>
            <a:r>
              <a:rPr sz="1800" dirty="0">
                <a:latin typeface="Arial"/>
                <a:cs typeface="Arial"/>
              </a:rPr>
              <a:t>situations </a:t>
            </a:r>
            <a:r>
              <a:rPr sz="1800" spc="-5" dirty="0">
                <a:latin typeface="Arial"/>
                <a:cs typeface="Arial"/>
              </a:rPr>
              <a:t>where </a:t>
            </a:r>
            <a:r>
              <a:rPr sz="1800" dirty="0">
                <a:latin typeface="Arial"/>
                <a:cs typeface="Arial"/>
              </a:rPr>
              <a:t>people </a:t>
            </a:r>
            <a:r>
              <a:rPr sz="1800" spc="-10" dirty="0">
                <a:latin typeface="Arial"/>
                <a:cs typeface="Arial"/>
              </a:rPr>
              <a:t>with </a:t>
            </a:r>
            <a:r>
              <a:rPr sz="1800" spc="-5" dirty="0">
                <a:latin typeface="Arial"/>
                <a:cs typeface="Arial"/>
              </a:rPr>
              <a:t>BAN</a:t>
            </a:r>
            <a:r>
              <a:rPr sz="1800" spc="-65" dirty="0">
                <a:latin typeface="Arial"/>
                <a:cs typeface="Arial"/>
              </a:rPr>
              <a:t> </a:t>
            </a:r>
            <a:r>
              <a:rPr sz="1800" dirty="0">
                <a:latin typeface="Arial"/>
                <a:cs typeface="Arial"/>
              </a:rPr>
              <a:t>approaching)</a:t>
            </a:r>
          </a:p>
        </p:txBody>
      </p:sp>
      <p:sp>
        <p:nvSpPr>
          <p:cNvPr id="7" name="object 7"/>
          <p:cNvSpPr txBox="1"/>
          <p:nvPr/>
        </p:nvSpPr>
        <p:spPr>
          <a:xfrm>
            <a:off x="1290923" y="1766608"/>
            <a:ext cx="7758430" cy="564515"/>
          </a:xfrm>
          <a:prstGeom prst="rect">
            <a:avLst/>
          </a:prstGeom>
        </p:spPr>
        <p:txBody>
          <a:bodyPr vert="horz" wrap="square" lIns="0" tIns="0" rIns="0" bIns="0" rtlCol="0">
            <a:spAutoFit/>
          </a:bodyPr>
          <a:lstStyle/>
          <a:p>
            <a:pPr marL="299085" marR="5080" indent="-286385">
              <a:lnSpc>
                <a:spcPct val="100000"/>
              </a:lnSpc>
              <a:buClr>
                <a:srgbClr val="00CC99"/>
              </a:buClr>
              <a:buFont typeface="Wingdings"/>
              <a:buChar char=""/>
              <a:tabLst>
                <a:tab pos="299720" algn="l"/>
              </a:tabLst>
            </a:pPr>
            <a:r>
              <a:rPr sz="1800" dirty="0">
                <a:latin typeface="Arial"/>
                <a:cs typeface="Arial"/>
              </a:rPr>
              <a:t>Because </a:t>
            </a:r>
            <a:r>
              <a:rPr sz="1800" dirty="0">
                <a:solidFill>
                  <a:srgbClr val="FF0000"/>
                </a:solidFill>
                <a:latin typeface="Arial"/>
                <a:cs typeface="Arial"/>
              </a:rPr>
              <a:t>the </a:t>
            </a:r>
            <a:r>
              <a:rPr sz="1800" spc="5" dirty="0">
                <a:solidFill>
                  <a:srgbClr val="FF0000"/>
                </a:solidFill>
                <a:latin typeface="Arial"/>
                <a:cs typeface="Arial"/>
              </a:rPr>
              <a:t>schedule adjustment </a:t>
            </a:r>
            <a:r>
              <a:rPr sz="1800" spc="-5" dirty="0">
                <a:solidFill>
                  <a:srgbClr val="FF0000"/>
                </a:solidFill>
                <a:latin typeface="Arial"/>
                <a:cs typeface="Arial"/>
              </a:rPr>
              <a:t>between </a:t>
            </a:r>
            <a:r>
              <a:rPr sz="1800" dirty="0">
                <a:solidFill>
                  <a:srgbClr val="FF0000"/>
                </a:solidFill>
                <a:latin typeface="Arial"/>
                <a:cs typeface="Arial"/>
              </a:rPr>
              <a:t>the coordinators has not</a:t>
            </a:r>
            <a:r>
              <a:rPr sz="1800" spc="-315" dirty="0">
                <a:solidFill>
                  <a:srgbClr val="FF0000"/>
                </a:solidFill>
                <a:latin typeface="Arial"/>
                <a:cs typeface="Arial"/>
              </a:rPr>
              <a:t> </a:t>
            </a:r>
            <a:r>
              <a:rPr sz="1800" dirty="0">
                <a:solidFill>
                  <a:srgbClr val="FF0000"/>
                </a:solidFill>
                <a:latin typeface="Arial"/>
                <a:cs typeface="Arial"/>
              </a:rPr>
              <a:t>been  done</a:t>
            </a:r>
            <a:endParaRPr sz="1800" dirty="0">
              <a:latin typeface="Arial"/>
              <a:cs typeface="Arial"/>
            </a:endParaRPr>
          </a:p>
        </p:txBody>
      </p:sp>
      <p:sp>
        <p:nvSpPr>
          <p:cNvPr id="8" name="object 8"/>
          <p:cNvSpPr txBox="1"/>
          <p:nvPr/>
        </p:nvSpPr>
        <p:spPr>
          <a:xfrm>
            <a:off x="341375" y="1295400"/>
            <a:ext cx="853440" cy="307975"/>
          </a:xfrm>
          <a:prstGeom prst="rect">
            <a:avLst/>
          </a:prstGeom>
          <a:solidFill>
            <a:srgbClr val="EEF9F4"/>
          </a:solidFill>
          <a:ln w="25399">
            <a:solidFill>
              <a:srgbClr val="00956F"/>
            </a:solidFill>
          </a:ln>
        </p:spPr>
        <p:txBody>
          <a:bodyPr vert="horz" wrap="square" lIns="0" tIns="0" rIns="0" bIns="0" rtlCol="0">
            <a:spAutoFit/>
          </a:bodyPr>
          <a:lstStyle/>
          <a:p>
            <a:pPr marL="198120">
              <a:lnSpc>
                <a:spcPts val="2150"/>
              </a:lnSpc>
            </a:pPr>
            <a:r>
              <a:rPr sz="1800" spc="5" dirty="0">
                <a:latin typeface="Arial"/>
                <a:cs typeface="Arial"/>
              </a:rPr>
              <a:t>Issue</a:t>
            </a:r>
            <a:endParaRPr sz="1800" dirty="0">
              <a:latin typeface="Arial"/>
              <a:cs typeface="Arial"/>
            </a:endParaRPr>
          </a:p>
        </p:txBody>
      </p:sp>
      <p:sp>
        <p:nvSpPr>
          <p:cNvPr id="9" name="object 9"/>
          <p:cNvSpPr txBox="1"/>
          <p:nvPr/>
        </p:nvSpPr>
        <p:spPr>
          <a:xfrm>
            <a:off x="295656" y="2395727"/>
            <a:ext cx="1127760" cy="307975"/>
          </a:xfrm>
          <a:prstGeom prst="rect">
            <a:avLst/>
          </a:prstGeom>
          <a:solidFill>
            <a:srgbClr val="EEF9F4"/>
          </a:solidFill>
          <a:ln w="25400">
            <a:solidFill>
              <a:srgbClr val="00956F"/>
            </a:solidFill>
          </a:ln>
        </p:spPr>
        <p:txBody>
          <a:bodyPr vert="horz" wrap="square" lIns="0" tIns="0" rIns="0" bIns="0" rtlCol="0">
            <a:spAutoFit/>
          </a:bodyPr>
          <a:lstStyle/>
          <a:p>
            <a:pPr marL="90805">
              <a:lnSpc>
                <a:spcPts val="2039"/>
              </a:lnSpc>
            </a:pPr>
            <a:r>
              <a:rPr sz="1800" dirty="0">
                <a:latin typeface="Arial"/>
                <a:cs typeface="Arial"/>
              </a:rPr>
              <a:t>Solution</a:t>
            </a:r>
          </a:p>
        </p:txBody>
      </p:sp>
      <p:sp>
        <p:nvSpPr>
          <p:cNvPr id="10" name="object 10"/>
          <p:cNvSpPr/>
          <p:nvPr/>
        </p:nvSpPr>
        <p:spPr>
          <a:xfrm>
            <a:off x="4066032" y="2066544"/>
            <a:ext cx="862965" cy="271780"/>
          </a:xfrm>
          <a:custGeom>
            <a:avLst/>
            <a:gdLst/>
            <a:ahLst/>
            <a:cxnLst/>
            <a:rect l="l" t="t" r="r" b="b"/>
            <a:pathLst>
              <a:path w="862964" h="271780">
                <a:moveTo>
                  <a:pt x="862584" y="135636"/>
                </a:moveTo>
                <a:lnTo>
                  <a:pt x="0" y="135636"/>
                </a:lnTo>
                <a:lnTo>
                  <a:pt x="431292" y="271272"/>
                </a:lnTo>
                <a:lnTo>
                  <a:pt x="862584" y="135636"/>
                </a:lnTo>
                <a:close/>
              </a:path>
              <a:path w="862964" h="271780">
                <a:moveTo>
                  <a:pt x="646938" y="0"/>
                </a:moveTo>
                <a:lnTo>
                  <a:pt x="215646" y="0"/>
                </a:lnTo>
                <a:lnTo>
                  <a:pt x="215646" y="135636"/>
                </a:lnTo>
                <a:lnTo>
                  <a:pt x="646938" y="135636"/>
                </a:lnTo>
                <a:lnTo>
                  <a:pt x="646938" y="0"/>
                </a:lnTo>
                <a:close/>
              </a:path>
            </a:pathLst>
          </a:custGeom>
          <a:solidFill>
            <a:srgbClr val="00CC99"/>
          </a:solidFill>
        </p:spPr>
        <p:txBody>
          <a:bodyPr wrap="square" lIns="0" tIns="0" rIns="0" bIns="0" rtlCol="0"/>
          <a:lstStyle/>
          <a:p>
            <a:endParaRPr dirty="0"/>
          </a:p>
        </p:txBody>
      </p:sp>
      <p:sp>
        <p:nvSpPr>
          <p:cNvPr id="11" name="object 11"/>
          <p:cNvSpPr/>
          <p:nvPr/>
        </p:nvSpPr>
        <p:spPr>
          <a:xfrm>
            <a:off x="4066032" y="2066544"/>
            <a:ext cx="862965" cy="271780"/>
          </a:xfrm>
          <a:custGeom>
            <a:avLst/>
            <a:gdLst/>
            <a:ahLst/>
            <a:cxnLst/>
            <a:rect l="l" t="t" r="r" b="b"/>
            <a:pathLst>
              <a:path w="862964" h="271780">
                <a:moveTo>
                  <a:pt x="0" y="135636"/>
                </a:moveTo>
                <a:lnTo>
                  <a:pt x="215646" y="135636"/>
                </a:lnTo>
                <a:lnTo>
                  <a:pt x="215646" y="0"/>
                </a:lnTo>
                <a:lnTo>
                  <a:pt x="646938" y="0"/>
                </a:lnTo>
                <a:lnTo>
                  <a:pt x="646938" y="135636"/>
                </a:lnTo>
                <a:lnTo>
                  <a:pt x="862584" y="135636"/>
                </a:lnTo>
                <a:lnTo>
                  <a:pt x="431292" y="271272"/>
                </a:lnTo>
                <a:lnTo>
                  <a:pt x="0" y="135636"/>
                </a:lnTo>
                <a:close/>
              </a:path>
            </a:pathLst>
          </a:custGeom>
          <a:ln w="25400">
            <a:solidFill>
              <a:srgbClr val="00956F"/>
            </a:solidFill>
          </a:ln>
        </p:spPr>
        <p:txBody>
          <a:bodyPr wrap="square" lIns="0" tIns="0" rIns="0" bIns="0" rtlCol="0"/>
          <a:lstStyle/>
          <a:p>
            <a:endParaRPr dirty="0"/>
          </a:p>
        </p:txBody>
      </p:sp>
      <p:sp>
        <p:nvSpPr>
          <p:cNvPr id="12" name="object 12"/>
          <p:cNvSpPr txBox="1"/>
          <p:nvPr/>
        </p:nvSpPr>
        <p:spPr>
          <a:xfrm>
            <a:off x="1447323" y="2367117"/>
            <a:ext cx="7459345" cy="564515"/>
          </a:xfrm>
          <a:prstGeom prst="rect">
            <a:avLst/>
          </a:prstGeom>
        </p:spPr>
        <p:txBody>
          <a:bodyPr vert="horz" wrap="square" lIns="0" tIns="0" rIns="0" bIns="0" rtlCol="0">
            <a:spAutoFit/>
          </a:bodyPr>
          <a:lstStyle/>
          <a:p>
            <a:pPr marL="299085" marR="5080" indent="-286385">
              <a:lnSpc>
                <a:spcPct val="100000"/>
              </a:lnSpc>
              <a:buClr>
                <a:srgbClr val="00CC99"/>
              </a:buClr>
              <a:buChar char="•"/>
              <a:tabLst>
                <a:tab pos="299085" algn="l"/>
                <a:tab pos="299720" algn="l"/>
              </a:tabLst>
            </a:pPr>
            <a:r>
              <a:rPr sz="1800" dirty="0">
                <a:solidFill>
                  <a:srgbClr val="FF0000"/>
                </a:solidFill>
                <a:latin typeface="Arial"/>
                <a:cs typeface="Arial"/>
              </a:rPr>
              <a:t>Negotiation </a:t>
            </a:r>
            <a:r>
              <a:rPr sz="1800" spc="-5" dirty="0">
                <a:solidFill>
                  <a:srgbClr val="FF0000"/>
                </a:solidFill>
                <a:latin typeface="Arial"/>
                <a:cs typeface="Arial"/>
              </a:rPr>
              <a:t>between </a:t>
            </a:r>
            <a:r>
              <a:rPr sz="1800" dirty="0">
                <a:solidFill>
                  <a:srgbClr val="FF0000"/>
                </a:solidFill>
                <a:latin typeface="Arial"/>
                <a:cs typeface="Arial"/>
              </a:rPr>
              <a:t>coordinators</a:t>
            </a:r>
            <a:r>
              <a:rPr sz="1800" dirty="0">
                <a:latin typeface="Arial"/>
                <a:cs typeface="Arial"/>
              </a:rPr>
              <a:t>, </a:t>
            </a:r>
            <a:r>
              <a:rPr sz="1800" spc="5" dirty="0">
                <a:latin typeface="Arial"/>
                <a:cs typeface="Arial"/>
              </a:rPr>
              <a:t>scheduling </a:t>
            </a:r>
            <a:r>
              <a:rPr sz="1800" spc="-5" dirty="0">
                <a:latin typeface="Arial"/>
                <a:cs typeface="Arial"/>
              </a:rPr>
              <a:t>between </a:t>
            </a:r>
            <a:r>
              <a:rPr sz="1800" dirty="0">
                <a:latin typeface="Arial"/>
                <a:cs typeface="Arial"/>
              </a:rPr>
              <a:t>different</a:t>
            </a:r>
            <a:r>
              <a:rPr sz="1800" spc="-265" dirty="0">
                <a:latin typeface="Arial"/>
                <a:cs typeface="Arial"/>
              </a:rPr>
              <a:t> </a:t>
            </a:r>
            <a:r>
              <a:rPr sz="1800" spc="-5" dirty="0">
                <a:latin typeface="Arial"/>
                <a:cs typeface="Arial"/>
              </a:rPr>
              <a:t>BANs,  </a:t>
            </a:r>
            <a:r>
              <a:rPr sz="1800" dirty="0">
                <a:latin typeface="Arial"/>
                <a:cs typeface="Arial"/>
              </a:rPr>
              <a:t>to prevent deterioration due to </a:t>
            </a:r>
            <a:r>
              <a:rPr sz="1800" spc="-5" dirty="0">
                <a:latin typeface="Arial"/>
                <a:cs typeface="Arial"/>
              </a:rPr>
              <a:t>inter-BAN</a:t>
            </a:r>
            <a:r>
              <a:rPr sz="1800" spc="-125" dirty="0">
                <a:latin typeface="Arial"/>
                <a:cs typeface="Arial"/>
              </a:rPr>
              <a:t> </a:t>
            </a:r>
            <a:r>
              <a:rPr sz="1800" dirty="0">
                <a:latin typeface="Arial"/>
                <a:cs typeface="Arial"/>
              </a:rPr>
              <a:t>interference</a:t>
            </a:r>
          </a:p>
        </p:txBody>
      </p:sp>
      <p:sp>
        <p:nvSpPr>
          <p:cNvPr id="13" name="object 13"/>
          <p:cNvSpPr txBox="1"/>
          <p:nvPr/>
        </p:nvSpPr>
        <p:spPr>
          <a:xfrm>
            <a:off x="6749377" y="3067015"/>
            <a:ext cx="2123440" cy="503555"/>
          </a:xfrm>
          <a:prstGeom prst="rect">
            <a:avLst/>
          </a:prstGeom>
        </p:spPr>
        <p:txBody>
          <a:bodyPr vert="horz" wrap="square" lIns="0" tIns="0" rIns="0" bIns="0" rtlCol="0">
            <a:spAutoFit/>
          </a:bodyPr>
          <a:lstStyle/>
          <a:p>
            <a:pPr marL="299085" marR="5080" indent="-286385">
              <a:lnSpc>
                <a:spcPct val="100000"/>
              </a:lnSpc>
              <a:buClr>
                <a:srgbClr val="00CC99"/>
              </a:buClr>
              <a:buChar char="•"/>
              <a:tabLst>
                <a:tab pos="299085" algn="l"/>
                <a:tab pos="299720" algn="l"/>
              </a:tabLst>
            </a:pPr>
            <a:r>
              <a:rPr sz="1600" spc="15" dirty="0">
                <a:latin typeface="Arial"/>
                <a:cs typeface="Arial"/>
              </a:rPr>
              <a:t>What </a:t>
            </a:r>
            <a:r>
              <a:rPr sz="1600" dirty="0">
                <a:latin typeface="Arial"/>
                <a:cs typeface="Arial"/>
              </a:rPr>
              <a:t>is</a:t>
            </a:r>
            <a:r>
              <a:rPr sz="1600" spc="-140" dirty="0">
                <a:latin typeface="Arial"/>
                <a:cs typeface="Arial"/>
              </a:rPr>
              <a:t> </a:t>
            </a:r>
            <a:r>
              <a:rPr sz="1600" spc="-5" dirty="0">
                <a:latin typeface="Arial"/>
                <a:cs typeface="Arial"/>
              </a:rPr>
              <a:t>interference  at </a:t>
            </a:r>
            <a:r>
              <a:rPr sz="1600" dirty="0">
                <a:latin typeface="Arial"/>
                <a:cs typeface="Arial"/>
              </a:rPr>
              <a:t>the MAC</a:t>
            </a:r>
            <a:r>
              <a:rPr sz="1600" spc="-60" dirty="0">
                <a:latin typeface="Arial"/>
                <a:cs typeface="Arial"/>
              </a:rPr>
              <a:t> </a:t>
            </a:r>
            <a:r>
              <a:rPr sz="1600" spc="-10" dirty="0">
                <a:latin typeface="Arial"/>
                <a:cs typeface="Arial"/>
              </a:rPr>
              <a:t>layer</a:t>
            </a:r>
            <a:endParaRPr sz="1600" dirty="0">
              <a:latin typeface="Arial"/>
              <a:cs typeface="Arial"/>
            </a:endParaRPr>
          </a:p>
        </p:txBody>
      </p:sp>
      <p:sp>
        <p:nvSpPr>
          <p:cNvPr id="14" name="object 14"/>
          <p:cNvSpPr txBox="1"/>
          <p:nvPr/>
        </p:nvSpPr>
        <p:spPr>
          <a:xfrm>
            <a:off x="6749377" y="3554683"/>
            <a:ext cx="2141220" cy="2210435"/>
          </a:xfrm>
          <a:prstGeom prst="rect">
            <a:avLst/>
          </a:prstGeom>
        </p:spPr>
        <p:txBody>
          <a:bodyPr vert="horz" wrap="square" lIns="0" tIns="0" rIns="0" bIns="0" rtlCol="0">
            <a:spAutoFit/>
          </a:bodyPr>
          <a:lstStyle/>
          <a:p>
            <a:pPr marL="299085" marR="5080" indent="-286385">
              <a:lnSpc>
                <a:spcPct val="100000"/>
              </a:lnSpc>
              <a:buClr>
                <a:srgbClr val="00CC99"/>
              </a:buClr>
              <a:buFont typeface="Wingdings"/>
              <a:buChar char=""/>
              <a:tabLst>
                <a:tab pos="299720" algn="l"/>
              </a:tabLst>
            </a:pPr>
            <a:r>
              <a:rPr sz="1600" dirty="0">
                <a:latin typeface="Arial"/>
                <a:cs typeface="Arial"/>
              </a:rPr>
              <a:t>Sensor </a:t>
            </a:r>
            <a:r>
              <a:rPr sz="1600" spc="-5" dirty="0">
                <a:latin typeface="Arial"/>
                <a:cs typeface="Arial"/>
              </a:rPr>
              <a:t>nodes</a:t>
            </a:r>
            <a:r>
              <a:rPr sz="1600" spc="-95" dirty="0">
                <a:latin typeface="Arial"/>
                <a:cs typeface="Arial"/>
              </a:rPr>
              <a:t> </a:t>
            </a:r>
            <a:r>
              <a:rPr sz="1600" spc="-5" dirty="0">
                <a:latin typeface="Arial"/>
                <a:cs typeface="Arial"/>
              </a:rPr>
              <a:t>within  </a:t>
            </a:r>
            <a:r>
              <a:rPr sz="1600" dirty="0">
                <a:latin typeface="Arial"/>
                <a:cs typeface="Arial"/>
              </a:rPr>
              <a:t>the communication  </a:t>
            </a:r>
            <a:r>
              <a:rPr sz="1600" spc="-5" dirty="0">
                <a:latin typeface="Arial"/>
                <a:cs typeface="Arial"/>
              </a:rPr>
              <a:t>range </a:t>
            </a:r>
            <a:r>
              <a:rPr sz="1600" dirty="0">
                <a:latin typeface="Arial"/>
                <a:cs typeface="Arial"/>
              </a:rPr>
              <a:t>try </a:t>
            </a:r>
            <a:r>
              <a:rPr sz="1600" spc="5" dirty="0">
                <a:latin typeface="Arial"/>
                <a:cs typeface="Arial"/>
              </a:rPr>
              <a:t>to </a:t>
            </a:r>
            <a:r>
              <a:rPr sz="1600" dirty="0">
                <a:latin typeface="Arial"/>
                <a:cs typeface="Arial"/>
              </a:rPr>
              <a:t>transmit  packets </a:t>
            </a:r>
            <a:r>
              <a:rPr sz="1600" spc="-5" dirty="0">
                <a:latin typeface="Arial"/>
                <a:cs typeface="Arial"/>
              </a:rPr>
              <a:t>at </a:t>
            </a:r>
            <a:r>
              <a:rPr sz="1600" dirty="0">
                <a:latin typeface="Arial"/>
                <a:cs typeface="Arial"/>
              </a:rPr>
              <a:t>the</a:t>
            </a:r>
            <a:r>
              <a:rPr sz="1600" spc="-105" dirty="0">
                <a:latin typeface="Arial"/>
                <a:cs typeface="Arial"/>
              </a:rPr>
              <a:t> </a:t>
            </a:r>
            <a:r>
              <a:rPr sz="1600" spc="10" dirty="0">
                <a:latin typeface="Arial"/>
                <a:cs typeface="Arial"/>
              </a:rPr>
              <a:t>same  </a:t>
            </a:r>
            <a:r>
              <a:rPr sz="1600" dirty="0">
                <a:latin typeface="Arial"/>
                <a:cs typeface="Arial"/>
              </a:rPr>
              <a:t>timing, causing  collisions, </a:t>
            </a:r>
            <a:r>
              <a:rPr sz="1600" spc="5" dirty="0">
                <a:latin typeface="Arial"/>
                <a:cs typeface="Arial"/>
              </a:rPr>
              <a:t>making </a:t>
            </a:r>
            <a:r>
              <a:rPr sz="1600" dirty="0">
                <a:latin typeface="Arial"/>
                <a:cs typeface="Arial"/>
              </a:rPr>
              <a:t>it  impossible </a:t>
            </a:r>
            <a:r>
              <a:rPr sz="1600" spc="5" dirty="0">
                <a:latin typeface="Arial"/>
                <a:cs typeface="Arial"/>
              </a:rPr>
              <a:t>to  </a:t>
            </a:r>
            <a:r>
              <a:rPr sz="1600" dirty="0">
                <a:latin typeface="Arial"/>
                <a:cs typeface="Arial"/>
              </a:rPr>
              <a:t>communicate  correctly</a:t>
            </a:r>
          </a:p>
        </p:txBody>
      </p:sp>
      <p:sp>
        <p:nvSpPr>
          <p:cNvPr id="15" name="object 15"/>
          <p:cNvSpPr/>
          <p:nvPr/>
        </p:nvSpPr>
        <p:spPr>
          <a:xfrm>
            <a:off x="6787895" y="2938278"/>
            <a:ext cx="2255520" cy="2868295"/>
          </a:xfrm>
          <a:custGeom>
            <a:avLst/>
            <a:gdLst/>
            <a:ahLst/>
            <a:cxnLst/>
            <a:rect l="l" t="t" r="r" b="b"/>
            <a:pathLst>
              <a:path w="2255520" h="2868295">
                <a:moveTo>
                  <a:pt x="0" y="375920"/>
                </a:moveTo>
                <a:lnTo>
                  <a:pt x="2929" y="328764"/>
                </a:lnTo>
                <a:lnTo>
                  <a:pt x="11481" y="283357"/>
                </a:lnTo>
                <a:lnTo>
                  <a:pt x="25304" y="240050"/>
                </a:lnTo>
                <a:lnTo>
                  <a:pt x="44046" y="199196"/>
                </a:lnTo>
                <a:lnTo>
                  <a:pt x="67355" y="161146"/>
                </a:lnTo>
                <a:lnTo>
                  <a:pt x="94877" y="126254"/>
                </a:lnTo>
                <a:lnTo>
                  <a:pt x="126261" y="94872"/>
                </a:lnTo>
                <a:lnTo>
                  <a:pt x="161155" y="67351"/>
                </a:lnTo>
                <a:lnTo>
                  <a:pt x="199205" y="44043"/>
                </a:lnTo>
                <a:lnTo>
                  <a:pt x="240061" y="25303"/>
                </a:lnTo>
                <a:lnTo>
                  <a:pt x="283369" y="11480"/>
                </a:lnTo>
                <a:lnTo>
                  <a:pt x="328776" y="2928"/>
                </a:lnTo>
                <a:lnTo>
                  <a:pt x="375932" y="0"/>
                </a:lnTo>
                <a:lnTo>
                  <a:pt x="1879587" y="0"/>
                </a:lnTo>
                <a:lnTo>
                  <a:pt x="1926743" y="2928"/>
                </a:lnTo>
                <a:lnTo>
                  <a:pt x="1972150" y="11480"/>
                </a:lnTo>
                <a:lnTo>
                  <a:pt x="2015458" y="25303"/>
                </a:lnTo>
                <a:lnTo>
                  <a:pt x="2056314" y="44043"/>
                </a:lnTo>
                <a:lnTo>
                  <a:pt x="2094364" y="67351"/>
                </a:lnTo>
                <a:lnTo>
                  <a:pt x="2129258" y="94872"/>
                </a:lnTo>
                <a:lnTo>
                  <a:pt x="2160642" y="126254"/>
                </a:lnTo>
                <a:lnTo>
                  <a:pt x="2188164" y="161146"/>
                </a:lnTo>
                <a:lnTo>
                  <a:pt x="2211473" y="199196"/>
                </a:lnTo>
                <a:lnTo>
                  <a:pt x="2230215" y="240050"/>
                </a:lnTo>
                <a:lnTo>
                  <a:pt x="2244038" y="283357"/>
                </a:lnTo>
                <a:lnTo>
                  <a:pt x="2252590" y="328764"/>
                </a:lnTo>
                <a:lnTo>
                  <a:pt x="2255520" y="375920"/>
                </a:lnTo>
                <a:lnTo>
                  <a:pt x="2255520" y="2492235"/>
                </a:lnTo>
                <a:lnTo>
                  <a:pt x="2252590" y="2539391"/>
                </a:lnTo>
                <a:lnTo>
                  <a:pt x="2244038" y="2584798"/>
                </a:lnTo>
                <a:lnTo>
                  <a:pt x="2230215" y="2628106"/>
                </a:lnTo>
                <a:lnTo>
                  <a:pt x="2211473" y="2668962"/>
                </a:lnTo>
                <a:lnTo>
                  <a:pt x="2188164" y="2707012"/>
                </a:lnTo>
                <a:lnTo>
                  <a:pt x="2160642" y="2741906"/>
                </a:lnTo>
                <a:lnTo>
                  <a:pt x="2129258" y="2773290"/>
                </a:lnTo>
                <a:lnTo>
                  <a:pt x="2094364" y="2800812"/>
                </a:lnTo>
                <a:lnTo>
                  <a:pt x="2056314" y="2824121"/>
                </a:lnTo>
                <a:lnTo>
                  <a:pt x="2015458" y="2842863"/>
                </a:lnTo>
                <a:lnTo>
                  <a:pt x="1972150" y="2856686"/>
                </a:lnTo>
                <a:lnTo>
                  <a:pt x="1926743" y="2865238"/>
                </a:lnTo>
                <a:lnTo>
                  <a:pt x="1879587" y="2868168"/>
                </a:lnTo>
                <a:lnTo>
                  <a:pt x="375932" y="2868168"/>
                </a:lnTo>
                <a:lnTo>
                  <a:pt x="328776" y="2865238"/>
                </a:lnTo>
                <a:lnTo>
                  <a:pt x="283369" y="2856686"/>
                </a:lnTo>
                <a:lnTo>
                  <a:pt x="240061" y="2842863"/>
                </a:lnTo>
                <a:lnTo>
                  <a:pt x="199205" y="2824121"/>
                </a:lnTo>
                <a:lnTo>
                  <a:pt x="161155" y="2800812"/>
                </a:lnTo>
                <a:lnTo>
                  <a:pt x="126261" y="2773290"/>
                </a:lnTo>
                <a:lnTo>
                  <a:pt x="94877" y="2741906"/>
                </a:lnTo>
                <a:lnTo>
                  <a:pt x="67355" y="2707012"/>
                </a:lnTo>
                <a:lnTo>
                  <a:pt x="44046" y="2668962"/>
                </a:lnTo>
                <a:lnTo>
                  <a:pt x="25304" y="2628106"/>
                </a:lnTo>
                <a:lnTo>
                  <a:pt x="11481" y="2584798"/>
                </a:lnTo>
                <a:lnTo>
                  <a:pt x="2929" y="2539391"/>
                </a:lnTo>
                <a:lnTo>
                  <a:pt x="0" y="2492235"/>
                </a:lnTo>
                <a:lnTo>
                  <a:pt x="0" y="375920"/>
                </a:lnTo>
                <a:close/>
              </a:path>
            </a:pathLst>
          </a:custGeom>
          <a:ln w="25400">
            <a:solidFill>
              <a:srgbClr val="00956F"/>
            </a:solidFill>
          </a:ln>
        </p:spPr>
        <p:txBody>
          <a:bodyPr wrap="square" lIns="0" tIns="0" rIns="0" bIns="0" rtlCol="0"/>
          <a:lstStyle/>
          <a:p>
            <a:endParaRPr dirty="0"/>
          </a:p>
        </p:txBody>
      </p:sp>
      <p:sp>
        <p:nvSpPr>
          <p:cNvPr id="18" name="object 18"/>
          <p:cNvSpPr/>
          <p:nvPr/>
        </p:nvSpPr>
        <p:spPr>
          <a:xfrm>
            <a:off x="3602735" y="3112007"/>
            <a:ext cx="2929127" cy="2112263"/>
          </a:xfrm>
          <a:prstGeom prst="rect">
            <a:avLst/>
          </a:prstGeom>
          <a:blipFill>
            <a:blip r:embed="rId2" cstate="print"/>
            <a:stretch>
              <a:fillRect/>
            </a:stretch>
          </a:blipFill>
        </p:spPr>
        <p:txBody>
          <a:bodyPr wrap="square" lIns="0" tIns="0" rIns="0" bIns="0" rtlCol="0"/>
          <a:lstStyle/>
          <a:p>
            <a:endParaRPr dirty="0"/>
          </a:p>
        </p:txBody>
      </p:sp>
      <p:sp>
        <p:nvSpPr>
          <p:cNvPr id="19" name="object 19"/>
          <p:cNvSpPr txBox="1"/>
          <p:nvPr/>
        </p:nvSpPr>
        <p:spPr>
          <a:xfrm>
            <a:off x="4476826" y="3508714"/>
            <a:ext cx="352425" cy="339090"/>
          </a:xfrm>
          <a:prstGeom prst="rect">
            <a:avLst/>
          </a:prstGeom>
        </p:spPr>
        <p:txBody>
          <a:bodyPr vert="horz" wrap="square" lIns="0" tIns="0" rIns="0" bIns="0" rtlCol="0">
            <a:spAutoFit/>
          </a:bodyPr>
          <a:lstStyle/>
          <a:p>
            <a:pPr marL="12700" marR="5080">
              <a:lnSpc>
                <a:spcPct val="101000"/>
              </a:lnSpc>
            </a:pPr>
            <a:r>
              <a:rPr sz="1050" dirty="0">
                <a:latin typeface="游ゴシック"/>
                <a:cs typeface="游ゴシック"/>
              </a:rPr>
              <a:t>N</a:t>
            </a:r>
            <a:r>
              <a:rPr sz="1050" spc="5" dirty="0">
                <a:latin typeface="游ゴシック"/>
                <a:cs typeface="游ゴシック"/>
              </a:rPr>
              <a:t>o</a:t>
            </a:r>
            <a:r>
              <a:rPr sz="1050" spc="-15" dirty="0">
                <a:latin typeface="游ゴシック"/>
                <a:cs typeface="游ゴシック"/>
              </a:rPr>
              <a:t>de  </a:t>
            </a:r>
            <a:r>
              <a:rPr sz="1050" dirty="0">
                <a:latin typeface="游ゴシック"/>
                <a:cs typeface="游ゴシック"/>
              </a:rPr>
              <a:t>1</a:t>
            </a:r>
          </a:p>
        </p:txBody>
      </p:sp>
      <p:sp>
        <p:nvSpPr>
          <p:cNvPr id="20" name="object 20"/>
          <p:cNvSpPr/>
          <p:nvPr/>
        </p:nvSpPr>
        <p:spPr>
          <a:xfrm>
            <a:off x="234695" y="3112008"/>
            <a:ext cx="2916935" cy="2121407"/>
          </a:xfrm>
          <a:prstGeom prst="rect">
            <a:avLst/>
          </a:prstGeom>
          <a:blipFill>
            <a:blip r:embed="rId3" cstate="print"/>
            <a:stretch>
              <a:fillRect/>
            </a:stretch>
          </a:blipFill>
        </p:spPr>
        <p:txBody>
          <a:bodyPr wrap="square" lIns="0" tIns="0" rIns="0" bIns="0" rtlCol="0"/>
          <a:lstStyle/>
          <a:p>
            <a:endParaRPr dirty="0"/>
          </a:p>
        </p:txBody>
      </p:sp>
      <p:sp>
        <p:nvSpPr>
          <p:cNvPr id="21" name="object 21"/>
          <p:cNvSpPr txBox="1"/>
          <p:nvPr/>
        </p:nvSpPr>
        <p:spPr>
          <a:xfrm>
            <a:off x="935467" y="3021227"/>
            <a:ext cx="545465" cy="339090"/>
          </a:xfrm>
          <a:prstGeom prst="rect">
            <a:avLst/>
          </a:prstGeom>
        </p:spPr>
        <p:txBody>
          <a:bodyPr vert="horz" wrap="square" lIns="0" tIns="0" rIns="0" bIns="0" rtlCol="0">
            <a:spAutoFit/>
          </a:bodyPr>
          <a:lstStyle/>
          <a:p>
            <a:pPr marL="12700" marR="5080">
              <a:lnSpc>
                <a:spcPct val="101000"/>
              </a:lnSpc>
            </a:pPr>
            <a:r>
              <a:rPr sz="1050" dirty="0">
                <a:latin typeface="游ゴシック"/>
                <a:cs typeface="游ゴシック"/>
              </a:rPr>
              <a:t>Desired  </a:t>
            </a:r>
            <a:r>
              <a:rPr sz="1050" spc="5" dirty="0">
                <a:latin typeface="游ゴシック"/>
                <a:cs typeface="游ゴシック"/>
              </a:rPr>
              <a:t>Packet</a:t>
            </a:r>
            <a:endParaRPr sz="1050" dirty="0">
              <a:latin typeface="游ゴシック"/>
              <a:cs typeface="游ゴシック"/>
            </a:endParaRPr>
          </a:p>
        </p:txBody>
      </p:sp>
      <p:sp>
        <p:nvSpPr>
          <p:cNvPr id="22" name="object 22"/>
          <p:cNvSpPr/>
          <p:nvPr/>
        </p:nvSpPr>
        <p:spPr>
          <a:xfrm>
            <a:off x="4096511" y="3008376"/>
            <a:ext cx="680085" cy="402590"/>
          </a:xfrm>
          <a:custGeom>
            <a:avLst/>
            <a:gdLst/>
            <a:ahLst/>
            <a:cxnLst/>
            <a:rect l="l" t="t" r="r" b="b"/>
            <a:pathLst>
              <a:path w="680085" h="402589">
                <a:moveTo>
                  <a:pt x="0" y="0"/>
                </a:moveTo>
                <a:lnTo>
                  <a:pt x="679703" y="0"/>
                </a:lnTo>
                <a:lnTo>
                  <a:pt x="679703" y="402336"/>
                </a:lnTo>
                <a:lnTo>
                  <a:pt x="0" y="402336"/>
                </a:lnTo>
                <a:lnTo>
                  <a:pt x="0" y="0"/>
                </a:lnTo>
                <a:close/>
              </a:path>
            </a:pathLst>
          </a:custGeom>
          <a:solidFill>
            <a:srgbClr val="FFFFFF"/>
          </a:solidFill>
        </p:spPr>
        <p:txBody>
          <a:bodyPr wrap="square" lIns="0" tIns="0" rIns="0" bIns="0" rtlCol="0"/>
          <a:lstStyle/>
          <a:p>
            <a:endParaRPr dirty="0"/>
          </a:p>
        </p:txBody>
      </p:sp>
      <p:sp>
        <p:nvSpPr>
          <p:cNvPr id="23" name="object 23"/>
          <p:cNvSpPr txBox="1"/>
          <p:nvPr/>
        </p:nvSpPr>
        <p:spPr>
          <a:xfrm>
            <a:off x="4176058" y="3039888"/>
            <a:ext cx="545465" cy="339090"/>
          </a:xfrm>
          <a:prstGeom prst="rect">
            <a:avLst/>
          </a:prstGeom>
        </p:spPr>
        <p:txBody>
          <a:bodyPr vert="horz" wrap="square" lIns="0" tIns="0" rIns="0" bIns="0" rtlCol="0">
            <a:spAutoFit/>
          </a:bodyPr>
          <a:lstStyle/>
          <a:p>
            <a:pPr marL="12700" marR="5080">
              <a:lnSpc>
                <a:spcPct val="101000"/>
              </a:lnSpc>
            </a:pPr>
            <a:r>
              <a:rPr sz="1050" dirty="0">
                <a:latin typeface="游ゴシック"/>
                <a:cs typeface="游ゴシック"/>
              </a:rPr>
              <a:t>Desired  </a:t>
            </a:r>
            <a:r>
              <a:rPr sz="1050" spc="5" dirty="0">
                <a:latin typeface="游ゴシック"/>
                <a:cs typeface="游ゴシック"/>
              </a:rPr>
              <a:t>Packet</a:t>
            </a:r>
            <a:endParaRPr sz="1050" dirty="0">
              <a:latin typeface="游ゴシック"/>
              <a:cs typeface="游ゴシック"/>
            </a:endParaRPr>
          </a:p>
        </p:txBody>
      </p:sp>
      <p:sp>
        <p:nvSpPr>
          <p:cNvPr id="24" name="object 24"/>
          <p:cNvSpPr txBox="1"/>
          <p:nvPr/>
        </p:nvSpPr>
        <p:spPr>
          <a:xfrm>
            <a:off x="2237149" y="3021227"/>
            <a:ext cx="713105" cy="339090"/>
          </a:xfrm>
          <a:prstGeom prst="rect">
            <a:avLst/>
          </a:prstGeom>
        </p:spPr>
        <p:txBody>
          <a:bodyPr vert="horz" wrap="square" lIns="0" tIns="0" rIns="0" bIns="0" rtlCol="0">
            <a:spAutoFit/>
          </a:bodyPr>
          <a:lstStyle/>
          <a:p>
            <a:pPr marL="12700" marR="5080">
              <a:lnSpc>
                <a:spcPct val="101000"/>
              </a:lnSpc>
            </a:pPr>
            <a:r>
              <a:rPr sz="1050" dirty="0">
                <a:latin typeface="游ゴシック"/>
                <a:cs typeface="游ゴシック"/>
              </a:rPr>
              <a:t>Interfering  </a:t>
            </a:r>
            <a:r>
              <a:rPr sz="1050" spc="5" dirty="0">
                <a:latin typeface="游ゴシック"/>
                <a:cs typeface="游ゴシック"/>
              </a:rPr>
              <a:t>Packet</a:t>
            </a:r>
            <a:endParaRPr sz="1050" dirty="0">
              <a:latin typeface="游ゴシック"/>
              <a:cs typeface="游ゴシック"/>
            </a:endParaRPr>
          </a:p>
        </p:txBody>
      </p:sp>
      <p:sp>
        <p:nvSpPr>
          <p:cNvPr id="25" name="object 25"/>
          <p:cNvSpPr txBox="1"/>
          <p:nvPr/>
        </p:nvSpPr>
        <p:spPr>
          <a:xfrm>
            <a:off x="5389318" y="3059065"/>
            <a:ext cx="713105" cy="339090"/>
          </a:xfrm>
          <a:prstGeom prst="rect">
            <a:avLst/>
          </a:prstGeom>
        </p:spPr>
        <p:txBody>
          <a:bodyPr vert="horz" wrap="square" lIns="0" tIns="0" rIns="0" bIns="0" rtlCol="0">
            <a:spAutoFit/>
          </a:bodyPr>
          <a:lstStyle/>
          <a:p>
            <a:pPr marL="12700" marR="5080">
              <a:lnSpc>
                <a:spcPct val="101000"/>
              </a:lnSpc>
            </a:pPr>
            <a:r>
              <a:rPr sz="1050" dirty="0">
                <a:latin typeface="游ゴシック"/>
                <a:cs typeface="游ゴシック"/>
              </a:rPr>
              <a:t>Interfering  </a:t>
            </a:r>
            <a:r>
              <a:rPr sz="1050" spc="5" dirty="0">
                <a:latin typeface="游ゴシック"/>
                <a:cs typeface="游ゴシック"/>
              </a:rPr>
              <a:t>Packet</a:t>
            </a:r>
            <a:endParaRPr sz="1050" dirty="0">
              <a:latin typeface="游ゴシック"/>
              <a:cs typeface="游ゴシック"/>
            </a:endParaRPr>
          </a:p>
        </p:txBody>
      </p:sp>
      <p:sp>
        <p:nvSpPr>
          <p:cNvPr id="26" name="object 26"/>
          <p:cNvSpPr txBox="1"/>
          <p:nvPr/>
        </p:nvSpPr>
        <p:spPr>
          <a:xfrm>
            <a:off x="281990" y="4121038"/>
            <a:ext cx="758190" cy="339090"/>
          </a:xfrm>
          <a:prstGeom prst="rect">
            <a:avLst/>
          </a:prstGeom>
        </p:spPr>
        <p:txBody>
          <a:bodyPr vert="horz" wrap="square" lIns="0" tIns="0" rIns="0" bIns="0" rtlCol="0">
            <a:spAutoFit/>
          </a:bodyPr>
          <a:lstStyle/>
          <a:p>
            <a:pPr marL="12700" marR="5080">
              <a:lnSpc>
                <a:spcPct val="101000"/>
              </a:lnSpc>
            </a:pPr>
            <a:r>
              <a:rPr sz="1050" spc="-5" dirty="0">
                <a:latin typeface="游ゴシック"/>
                <a:cs typeface="游ゴシック"/>
              </a:rPr>
              <a:t>C</a:t>
            </a:r>
            <a:r>
              <a:rPr sz="1050" spc="5" dirty="0">
                <a:latin typeface="游ゴシック"/>
                <a:cs typeface="游ゴシック"/>
              </a:rPr>
              <a:t>oo</a:t>
            </a:r>
            <a:r>
              <a:rPr sz="1050" spc="-5" dirty="0">
                <a:latin typeface="游ゴシック"/>
                <a:cs typeface="游ゴシック"/>
              </a:rPr>
              <a:t>r</a:t>
            </a:r>
            <a:r>
              <a:rPr sz="1050" spc="-15" dirty="0">
                <a:latin typeface="游ゴシック"/>
                <a:cs typeface="游ゴシック"/>
              </a:rPr>
              <a:t>d</a:t>
            </a:r>
            <a:r>
              <a:rPr sz="1050" spc="10" dirty="0">
                <a:latin typeface="游ゴシック"/>
                <a:cs typeface="游ゴシック"/>
              </a:rPr>
              <a:t>ina</a:t>
            </a:r>
            <a:r>
              <a:rPr sz="1050" spc="-15" dirty="0">
                <a:latin typeface="游ゴシック"/>
                <a:cs typeface="游ゴシック"/>
              </a:rPr>
              <a:t>t</a:t>
            </a:r>
            <a:r>
              <a:rPr sz="1050" spc="5" dirty="0">
                <a:latin typeface="游ゴシック"/>
                <a:cs typeface="游ゴシック"/>
              </a:rPr>
              <a:t>or  </a:t>
            </a:r>
            <a:r>
              <a:rPr sz="1050" dirty="0">
                <a:latin typeface="游ゴシック"/>
                <a:cs typeface="游ゴシック"/>
              </a:rPr>
              <a:t>1</a:t>
            </a:r>
          </a:p>
        </p:txBody>
      </p:sp>
      <p:sp>
        <p:nvSpPr>
          <p:cNvPr id="27" name="object 27"/>
          <p:cNvSpPr/>
          <p:nvPr/>
        </p:nvSpPr>
        <p:spPr>
          <a:xfrm>
            <a:off x="5018532" y="4671059"/>
            <a:ext cx="585470" cy="238125"/>
          </a:xfrm>
          <a:custGeom>
            <a:avLst/>
            <a:gdLst/>
            <a:ahLst/>
            <a:cxnLst/>
            <a:rect l="l" t="t" r="r" b="b"/>
            <a:pathLst>
              <a:path w="585470" h="238125">
                <a:moveTo>
                  <a:pt x="0" y="0"/>
                </a:moveTo>
                <a:lnTo>
                  <a:pt x="585215" y="0"/>
                </a:lnTo>
                <a:lnTo>
                  <a:pt x="585215" y="237744"/>
                </a:lnTo>
                <a:lnTo>
                  <a:pt x="0" y="237744"/>
                </a:lnTo>
                <a:lnTo>
                  <a:pt x="0" y="0"/>
                </a:lnTo>
                <a:close/>
              </a:path>
            </a:pathLst>
          </a:custGeom>
          <a:ln w="9525">
            <a:solidFill>
              <a:srgbClr val="FFFFFF"/>
            </a:solidFill>
          </a:ln>
        </p:spPr>
        <p:txBody>
          <a:bodyPr wrap="square" lIns="0" tIns="0" rIns="0" bIns="0" rtlCol="0"/>
          <a:lstStyle/>
          <a:p>
            <a:endParaRPr dirty="0"/>
          </a:p>
        </p:txBody>
      </p:sp>
      <p:sp>
        <p:nvSpPr>
          <p:cNvPr id="28" name="object 28"/>
          <p:cNvSpPr txBox="1"/>
          <p:nvPr/>
        </p:nvSpPr>
        <p:spPr>
          <a:xfrm>
            <a:off x="5018532" y="4671059"/>
            <a:ext cx="585470" cy="238125"/>
          </a:xfrm>
          <a:prstGeom prst="rect">
            <a:avLst/>
          </a:prstGeom>
          <a:solidFill>
            <a:srgbClr val="FFFFFF"/>
          </a:solidFill>
        </p:spPr>
        <p:txBody>
          <a:bodyPr vert="horz" wrap="square" lIns="0" tIns="32384" rIns="0" bIns="0" rtlCol="0">
            <a:spAutoFit/>
          </a:bodyPr>
          <a:lstStyle/>
          <a:p>
            <a:pPr marL="90170">
              <a:lnSpc>
                <a:spcPct val="100000"/>
              </a:lnSpc>
              <a:spcBef>
                <a:spcPts val="254"/>
              </a:spcBef>
            </a:pPr>
            <a:r>
              <a:rPr sz="1050" dirty="0">
                <a:latin typeface="游ゴシック"/>
                <a:cs typeface="游ゴシック"/>
              </a:rPr>
              <a:t>Node </a:t>
            </a:r>
          </a:p>
        </p:txBody>
      </p:sp>
      <p:sp>
        <p:nvSpPr>
          <p:cNvPr id="29" name="object 29"/>
          <p:cNvSpPr txBox="1"/>
          <p:nvPr/>
        </p:nvSpPr>
        <p:spPr>
          <a:xfrm>
            <a:off x="3696873" y="4865359"/>
            <a:ext cx="2581275" cy="872490"/>
          </a:xfrm>
          <a:prstGeom prst="rect">
            <a:avLst/>
          </a:prstGeom>
        </p:spPr>
        <p:txBody>
          <a:bodyPr vert="horz" wrap="square" lIns="0" tIns="0" rIns="0" bIns="0" rtlCol="0">
            <a:spAutoFit/>
          </a:bodyPr>
          <a:lstStyle/>
          <a:p>
            <a:pPr marL="317500" algn="ctr">
              <a:lnSpc>
                <a:spcPct val="100000"/>
              </a:lnSpc>
            </a:pPr>
            <a:r>
              <a:rPr sz="1050" dirty="0">
                <a:latin typeface="游ゴシック"/>
                <a:cs typeface="游ゴシック"/>
              </a:rPr>
              <a:t>2</a:t>
            </a:r>
          </a:p>
          <a:p>
            <a:pPr marL="814069">
              <a:lnSpc>
                <a:spcPct val="100000"/>
              </a:lnSpc>
              <a:spcBef>
                <a:spcPts val="430"/>
              </a:spcBef>
            </a:pPr>
            <a:r>
              <a:rPr sz="1050" dirty="0">
                <a:latin typeface="游ゴシック"/>
                <a:cs typeface="游ゴシック"/>
              </a:rPr>
              <a:t>BAN1                   </a:t>
            </a:r>
            <a:r>
              <a:rPr sz="1050" spc="185" dirty="0">
                <a:latin typeface="游ゴシック"/>
                <a:cs typeface="游ゴシック"/>
              </a:rPr>
              <a:t> </a:t>
            </a:r>
            <a:r>
              <a:rPr sz="1050" spc="5" dirty="0">
                <a:latin typeface="游ゴシック"/>
                <a:cs typeface="游ゴシック"/>
              </a:rPr>
              <a:t>BAN2</a:t>
            </a:r>
            <a:endParaRPr sz="1050" dirty="0">
              <a:latin typeface="游ゴシック"/>
              <a:cs typeface="游ゴシック"/>
            </a:endParaRPr>
          </a:p>
          <a:p>
            <a:pPr marL="12700" marR="5080">
              <a:lnSpc>
                <a:spcPct val="100000"/>
              </a:lnSpc>
              <a:spcBef>
                <a:spcPts val="10"/>
              </a:spcBef>
            </a:pPr>
            <a:r>
              <a:rPr sz="1050" spc="5" dirty="0">
                <a:latin typeface="游ゴシック"/>
                <a:cs typeface="游ゴシック"/>
              </a:rPr>
              <a:t>In case </a:t>
            </a:r>
            <a:r>
              <a:rPr sz="1050" dirty="0">
                <a:latin typeface="游ゴシック"/>
                <a:cs typeface="游ゴシック"/>
              </a:rPr>
              <a:t>of </a:t>
            </a:r>
            <a:r>
              <a:rPr sz="1050" spc="5" dirty="0">
                <a:latin typeface="游ゴシック"/>
                <a:cs typeface="游ゴシック"/>
              </a:rPr>
              <a:t>negotiation </a:t>
            </a:r>
            <a:r>
              <a:rPr sz="1050" dirty="0">
                <a:latin typeface="游ゴシック"/>
                <a:cs typeface="游ゴシック"/>
              </a:rPr>
              <a:t>of Coordinators of  </a:t>
            </a:r>
            <a:r>
              <a:rPr sz="1050" spc="5" dirty="0">
                <a:latin typeface="游ゴシック"/>
                <a:cs typeface="游ゴシック"/>
              </a:rPr>
              <a:t>overlapped </a:t>
            </a:r>
            <a:r>
              <a:rPr sz="1050" dirty="0">
                <a:latin typeface="游ゴシック"/>
                <a:cs typeface="游ゴシック"/>
              </a:rPr>
              <a:t>BANs, </a:t>
            </a:r>
            <a:r>
              <a:rPr sz="1050" spc="5" dirty="0">
                <a:latin typeface="游ゴシック"/>
                <a:cs typeface="游ゴシック"/>
              </a:rPr>
              <a:t>contention </a:t>
            </a:r>
            <a:r>
              <a:rPr sz="1050" spc="10" dirty="0">
                <a:latin typeface="游ゴシック"/>
                <a:cs typeface="游ゴシック"/>
              </a:rPr>
              <a:t>can be  </a:t>
            </a:r>
            <a:r>
              <a:rPr sz="1050" spc="5" dirty="0">
                <a:latin typeface="游ゴシック"/>
                <a:cs typeface="游ゴシック"/>
              </a:rPr>
              <a:t>resolved</a:t>
            </a:r>
            <a:endParaRPr sz="1050" dirty="0">
              <a:latin typeface="游ゴシック"/>
              <a:cs typeface="游ゴシック"/>
            </a:endParaRPr>
          </a:p>
        </p:txBody>
      </p:sp>
      <p:sp>
        <p:nvSpPr>
          <p:cNvPr id="30" name="object 30"/>
          <p:cNvSpPr/>
          <p:nvPr/>
        </p:nvSpPr>
        <p:spPr>
          <a:xfrm>
            <a:off x="1060703" y="4066032"/>
            <a:ext cx="253365" cy="271780"/>
          </a:xfrm>
          <a:custGeom>
            <a:avLst/>
            <a:gdLst/>
            <a:ahLst/>
            <a:cxnLst/>
            <a:rect l="l" t="t" r="r" b="b"/>
            <a:pathLst>
              <a:path w="253365" h="271779">
                <a:moveTo>
                  <a:pt x="0" y="0"/>
                </a:moveTo>
                <a:lnTo>
                  <a:pt x="252984" y="0"/>
                </a:lnTo>
                <a:lnTo>
                  <a:pt x="252984" y="271272"/>
                </a:lnTo>
                <a:lnTo>
                  <a:pt x="0" y="271272"/>
                </a:lnTo>
                <a:lnTo>
                  <a:pt x="0" y="0"/>
                </a:lnTo>
                <a:close/>
              </a:path>
            </a:pathLst>
          </a:custGeom>
          <a:solidFill>
            <a:srgbClr val="4472C4"/>
          </a:solidFill>
        </p:spPr>
        <p:txBody>
          <a:bodyPr wrap="square" lIns="0" tIns="0" rIns="0" bIns="0" rtlCol="0"/>
          <a:lstStyle/>
          <a:p>
            <a:endParaRPr dirty="0"/>
          </a:p>
        </p:txBody>
      </p:sp>
      <p:sp>
        <p:nvSpPr>
          <p:cNvPr id="31" name="object 31"/>
          <p:cNvSpPr/>
          <p:nvPr/>
        </p:nvSpPr>
        <p:spPr>
          <a:xfrm>
            <a:off x="1060703" y="4066032"/>
            <a:ext cx="253365" cy="271780"/>
          </a:xfrm>
          <a:custGeom>
            <a:avLst/>
            <a:gdLst/>
            <a:ahLst/>
            <a:cxnLst/>
            <a:rect l="l" t="t" r="r" b="b"/>
            <a:pathLst>
              <a:path w="253365" h="271779">
                <a:moveTo>
                  <a:pt x="0" y="0"/>
                </a:moveTo>
                <a:lnTo>
                  <a:pt x="252984" y="0"/>
                </a:lnTo>
                <a:lnTo>
                  <a:pt x="252984" y="271272"/>
                </a:lnTo>
                <a:lnTo>
                  <a:pt x="0" y="271272"/>
                </a:lnTo>
                <a:lnTo>
                  <a:pt x="0" y="0"/>
                </a:lnTo>
                <a:close/>
              </a:path>
            </a:pathLst>
          </a:custGeom>
          <a:ln w="12700">
            <a:solidFill>
              <a:srgbClr val="2F528F"/>
            </a:solidFill>
          </a:ln>
        </p:spPr>
        <p:txBody>
          <a:bodyPr wrap="square" lIns="0" tIns="0" rIns="0" bIns="0" rtlCol="0"/>
          <a:lstStyle/>
          <a:p>
            <a:endParaRPr dirty="0"/>
          </a:p>
        </p:txBody>
      </p:sp>
      <p:sp>
        <p:nvSpPr>
          <p:cNvPr id="32" name="object 32"/>
          <p:cNvSpPr/>
          <p:nvPr/>
        </p:nvSpPr>
        <p:spPr>
          <a:xfrm>
            <a:off x="3602735" y="4078223"/>
            <a:ext cx="868680" cy="241300"/>
          </a:xfrm>
          <a:custGeom>
            <a:avLst/>
            <a:gdLst/>
            <a:ahLst/>
            <a:cxnLst/>
            <a:rect l="l" t="t" r="r" b="b"/>
            <a:pathLst>
              <a:path w="868679" h="241300">
                <a:moveTo>
                  <a:pt x="0" y="240792"/>
                </a:moveTo>
                <a:lnTo>
                  <a:pt x="868679" y="240792"/>
                </a:lnTo>
                <a:lnTo>
                  <a:pt x="868679" y="0"/>
                </a:lnTo>
                <a:lnTo>
                  <a:pt x="0" y="0"/>
                </a:lnTo>
                <a:lnTo>
                  <a:pt x="0" y="240792"/>
                </a:lnTo>
                <a:close/>
              </a:path>
            </a:pathLst>
          </a:custGeom>
          <a:solidFill>
            <a:srgbClr val="FFFFFF"/>
          </a:solidFill>
        </p:spPr>
        <p:txBody>
          <a:bodyPr wrap="square" lIns="0" tIns="0" rIns="0" bIns="0" rtlCol="0"/>
          <a:lstStyle/>
          <a:p>
            <a:endParaRPr dirty="0"/>
          </a:p>
        </p:txBody>
      </p:sp>
      <p:sp>
        <p:nvSpPr>
          <p:cNvPr id="33" name="object 33"/>
          <p:cNvSpPr txBox="1"/>
          <p:nvPr/>
        </p:nvSpPr>
        <p:spPr>
          <a:xfrm>
            <a:off x="3680081" y="4111685"/>
            <a:ext cx="758190" cy="339090"/>
          </a:xfrm>
          <a:prstGeom prst="rect">
            <a:avLst/>
          </a:prstGeom>
        </p:spPr>
        <p:txBody>
          <a:bodyPr vert="horz" wrap="square" lIns="0" tIns="0" rIns="0" bIns="0" rtlCol="0">
            <a:spAutoFit/>
          </a:bodyPr>
          <a:lstStyle/>
          <a:p>
            <a:pPr marL="12700" marR="5080">
              <a:lnSpc>
                <a:spcPct val="101000"/>
              </a:lnSpc>
            </a:pPr>
            <a:r>
              <a:rPr sz="1050" spc="-5" dirty="0">
                <a:latin typeface="游ゴシック"/>
                <a:cs typeface="游ゴシック"/>
              </a:rPr>
              <a:t>C</a:t>
            </a:r>
            <a:r>
              <a:rPr sz="1050" spc="5" dirty="0">
                <a:latin typeface="游ゴシック"/>
                <a:cs typeface="游ゴシック"/>
              </a:rPr>
              <a:t>oo</a:t>
            </a:r>
            <a:r>
              <a:rPr sz="1050" spc="-5" dirty="0">
                <a:latin typeface="游ゴシック"/>
                <a:cs typeface="游ゴシック"/>
              </a:rPr>
              <a:t>r</a:t>
            </a:r>
            <a:r>
              <a:rPr sz="1050" spc="-15" dirty="0">
                <a:latin typeface="游ゴシック"/>
                <a:cs typeface="游ゴシック"/>
              </a:rPr>
              <a:t>d</a:t>
            </a:r>
            <a:r>
              <a:rPr sz="1050" spc="10" dirty="0">
                <a:latin typeface="游ゴシック"/>
                <a:cs typeface="游ゴシック"/>
              </a:rPr>
              <a:t>ina</a:t>
            </a:r>
            <a:r>
              <a:rPr sz="1050" spc="-15" dirty="0">
                <a:latin typeface="游ゴシック"/>
                <a:cs typeface="游ゴシック"/>
              </a:rPr>
              <a:t>t</a:t>
            </a:r>
            <a:r>
              <a:rPr sz="1050" spc="5" dirty="0">
                <a:latin typeface="游ゴシック"/>
                <a:cs typeface="游ゴシック"/>
              </a:rPr>
              <a:t>or  </a:t>
            </a:r>
            <a:r>
              <a:rPr sz="1050" dirty="0">
                <a:latin typeface="游ゴシック"/>
                <a:cs typeface="游ゴシック"/>
              </a:rPr>
              <a:t>1</a:t>
            </a:r>
          </a:p>
        </p:txBody>
      </p:sp>
      <p:sp>
        <p:nvSpPr>
          <p:cNvPr id="34" name="object 34"/>
          <p:cNvSpPr txBox="1"/>
          <p:nvPr/>
        </p:nvSpPr>
        <p:spPr>
          <a:xfrm>
            <a:off x="2375470" y="4111978"/>
            <a:ext cx="758190" cy="339090"/>
          </a:xfrm>
          <a:prstGeom prst="rect">
            <a:avLst/>
          </a:prstGeom>
        </p:spPr>
        <p:txBody>
          <a:bodyPr vert="horz" wrap="square" lIns="0" tIns="0" rIns="0" bIns="0" rtlCol="0">
            <a:spAutoFit/>
          </a:bodyPr>
          <a:lstStyle/>
          <a:p>
            <a:pPr marL="12700" marR="5080">
              <a:lnSpc>
                <a:spcPct val="101000"/>
              </a:lnSpc>
            </a:pPr>
            <a:r>
              <a:rPr sz="1050" spc="-5" dirty="0">
                <a:latin typeface="游ゴシック"/>
                <a:cs typeface="游ゴシック"/>
              </a:rPr>
              <a:t>C</a:t>
            </a:r>
            <a:r>
              <a:rPr sz="1050" spc="5" dirty="0">
                <a:latin typeface="游ゴシック"/>
                <a:cs typeface="游ゴシック"/>
              </a:rPr>
              <a:t>oo</a:t>
            </a:r>
            <a:r>
              <a:rPr sz="1050" spc="-5" dirty="0">
                <a:latin typeface="游ゴシック"/>
                <a:cs typeface="游ゴシック"/>
              </a:rPr>
              <a:t>r</a:t>
            </a:r>
            <a:r>
              <a:rPr sz="1050" spc="-15" dirty="0">
                <a:latin typeface="游ゴシック"/>
                <a:cs typeface="游ゴシック"/>
              </a:rPr>
              <a:t>d</a:t>
            </a:r>
            <a:r>
              <a:rPr sz="1050" spc="10" dirty="0">
                <a:latin typeface="游ゴシック"/>
                <a:cs typeface="游ゴシック"/>
              </a:rPr>
              <a:t>ina</a:t>
            </a:r>
            <a:r>
              <a:rPr sz="1050" spc="-15" dirty="0">
                <a:latin typeface="游ゴシック"/>
                <a:cs typeface="游ゴシック"/>
              </a:rPr>
              <a:t>t</a:t>
            </a:r>
            <a:r>
              <a:rPr sz="1050" spc="5" dirty="0">
                <a:latin typeface="游ゴシック"/>
                <a:cs typeface="游ゴシック"/>
              </a:rPr>
              <a:t>or  </a:t>
            </a:r>
            <a:r>
              <a:rPr sz="1050" dirty="0">
                <a:latin typeface="游ゴシック"/>
                <a:cs typeface="游ゴシック"/>
              </a:rPr>
              <a:t>2</a:t>
            </a:r>
          </a:p>
        </p:txBody>
      </p:sp>
      <p:sp>
        <p:nvSpPr>
          <p:cNvPr id="35" name="object 35"/>
          <p:cNvSpPr/>
          <p:nvPr/>
        </p:nvSpPr>
        <p:spPr>
          <a:xfrm>
            <a:off x="2097023" y="4056888"/>
            <a:ext cx="253365" cy="271780"/>
          </a:xfrm>
          <a:custGeom>
            <a:avLst/>
            <a:gdLst/>
            <a:ahLst/>
            <a:cxnLst/>
            <a:rect l="l" t="t" r="r" b="b"/>
            <a:pathLst>
              <a:path w="253364" h="271779">
                <a:moveTo>
                  <a:pt x="0" y="0"/>
                </a:moveTo>
                <a:lnTo>
                  <a:pt x="252984" y="0"/>
                </a:lnTo>
                <a:lnTo>
                  <a:pt x="252984" y="271272"/>
                </a:lnTo>
                <a:lnTo>
                  <a:pt x="0" y="271272"/>
                </a:lnTo>
                <a:lnTo>
                  <a:pt x="0" y="0"/>
                </a:lnTo>
                <a:close/>
              </a:path>
            </a:pathLst>
          </a:custGeom>
          <a:solidFill>
            <a:srgbClr val="FFD966"/>
          </a:solidFill>
        </p:spPr>
        <p:txBody>
          <a:bodyPr wrap="square" lIns="0" tIns="0" rIns="0" bIns="0" rtlCol="0"/>
          <a:lstStyle/>
          <a:p>
            <a:endParaRPr dirty="0"/>
          </a:p>
        </p:txBody>
      </p:sp>
      <p:sp>
        <p:nvSpPr>
          <p:cNvPr id="36" name="object 36"/>
          <p:cNvSpPr/>
          <p:nvPr/>
        </p:nvSpPr>
        <p:spPr>
          <a:xfrm>
            <a:off x="2097023" y="4056888"/>
            <a:ext cx="253365" cy="271780"/>
          </a:xfrm>
          <a:custGeom>
            <a:avLst/>
            <a:gdLst/>
            <a:ahLst/>
            <a:cxnLst/>
            <a:rect l="l" t="t" r="r" b="b"/>
            <a:pathLst>
              <a:path w="253364" h="271779">
                <a:moveTo>
                  <a:pt x="0" y="0"/>
                </a:moveTo>
                <a:lnTo>
                  <a:pt x="252984" y="0"/>
                </a:lnTo>
                <a:lnTo>
                  <a:pt x="252984" y="271272"/>
                </a:lnTo>
                <a:lnTo>
                  <a:pt x="0" y="271272"/>
                </a:lnTo>
                <a:lnTo>
                  <a:pt x="0" y="0"/>
                </a:lnTo>
                <a:close/>
              </a:path>
            </a:pathLst>
          </a:custGeom>
          <a:ln w="12700">
            <a:solidFill>
              <a:srgbClr val="2F528F"/>
            </a:solidFill>
          </a:ln>
        </p:spPr>
        <p:txBody>
          <a:bodyPr wrap="square" lIns="0" tIns="0" rIns="0" bIns="0" rtlCol="0"/>
          <a:lstStyle/>
          <a:p>
            <a:endParaRPr dirty="0"/>
          </a:p>
        </p:txBody>
      </p:sp>
      <p:sp>
        <p:nvSpPr>
          <p:cNvPr id="37" name="object 37"/>
          <p:cNvSpPr/>
          <p:nvPr/>
        </p:nvSpPr>
        <p:spPr>
          <a:xfrm>
            <a:off x="4471415" y="4069079"/>
            <a:ext cx="250190" cy="268605"/>
          </a:xfrm>
          <a:custGeom>
            <a:avLst/>
            <a:gdLst/>
            <a:ahLst/>
            <a:cxnLst/>
            <a:rect l="l" t="t" r="r" b="b"/>
            <a:pathLst>
              <a:path w="250189" h="268604">
                <a:moveTo>
                  <a:pt x="0" y="0"/>
                </a:moveTo>
                <a:lnTo>
                  <a:pt x="249936" y="0"/>
                </a:lnTo>
                <a:lnTo>
                  <a:pt x="249936" y="268224"/>
                </a:lnTo>
                <a:lnTo>
                  <a:pt x="0" y="268224"/>
                </a:lnTo>
                <a:lnTo>
                  <a:pt x="0" y="0"/>
                </a:lnTo>
                <a:close/>
              </a:path>
            </a:pathLst>
          </a:custGeom>
          <a:solidFill>
            <a:srgbClr val="4472C4"/>
          </a:solidFill>
        </p:spPr>
        <p:txBody>
          <a:bodyPr wrap="square" lIns="0" tIns="0" rIns="0" bIns="0" rtlCol="0"/>
          <a:lstStyle/>
          <a:p>
            <a:endParaRPr dirty="0"/>
          </a:p>
        </p:txBody>
      </p:sp>
      <p:sp>
        <p:nvSpPr>
          <p:cNvPr id="38" name="object 38"/>
          <p:cNvSpPr/>
          <p:nvPr/>
        </p:nvSpPr>
        <p:spPr>
          <a:xfrm>
            <a:off x="4471415" y="4069079"/>
            <a:ext cx="250190" cy="268605"/>
          </a:xfrm>
          <a:custGeom>
            <a:avLst/>
            <a:gdLst/>
            <a:ahLst/>
            <a:cxnLst/>
            <a:rect l="l" t="t" r="r" b="b"/>
            <a:pathLst>
              <a:path w="250189" h="268604">
                <a:moveTo>
                  <a:pt x="0" y="0"/>
                </a:moveTo>
                <a:lnTo>
                  <a:pt x="249936" y="0"/>
                </a:lnTo>
                <a:lnTo>
                  <a:pt x="249936" y="268224"/>
                </a:lnTo>
                <a:lnTo>
                  <a:pt x="0" y="268224"/>
                </a:lnTo>
                <a:lnTo>
                  <a:pt x="0" y="0"/>
                </a:lnTo>
                <a:close/>
              </a:path>
            </a:pathLst>
          </a:custGeom>
          <a:ln w="12700">
            <a:solidFill>
              <a:srgbClr val="2F528F"/>
            </a:solidFill>
          </a:ln>
        </p:spPr>
        <p:txBody>
          <a:bodyPr wrap="square" lIns="0" tIns="0" rIns="0" bIns="0" rtlCol="0"/>
          <a:lstStyle/>
          <a:p>
            <a:endParaRPr dirty="0"/>
          </a:p>
        </p:txBody>
      </p:sp>
      <p:sp>
        <p:nvSpPr>
          <p:cNvPr id="39" name="object 39"/>
          <p:cNvSpPr/>
          <p:nvPr/>
        </p:nvSpPr>
        <p:spPr>
          <a:xfrm>
            <a:off x="3230879" y="4029455"/>
            <a:ext cx="390525" cy="384175"/>
          </a:xfrm>
          <a:custGeom>
            <a:avLst/>
            <a:gdLst/>
            <a:ahLst/>
            <a:cxnLst/>
            <a:rect l="l" t="t" r="r" b="b"/>
            <a:pathLst>
              <a:path w="390525" h="384175">
                <a:moveTo>
                  <a:pt x="200507" y="0"/>
                </a:moveTo>
                <a:lnTo>
                  <a:pt x="200507" y="96012"/>
                </a:lnTo>
                <a:lnTo>
                  <a:pt x="0" y="96012"/>
                </a:lnTo>
                <a:lnTo>
                  <a:pt x="0" y="288036"/>
                </a:lnTo>
                <a:lnTo>
                  <a:pt x="200507" y="288036"/>
                </a:lnTo>
                <a:lnTo>
                  <a:pt x="200507" y="384048"/>
                </a:lnTo>
                <a:lnTo>
                  <a:pt x="390144" y="192024"/>
                </a:lnTo>
                <a:lnTo>
                  <a:pt x="200507" y="0"/>
                </a:lnTo>
                <a:close/>
              </a:path>
            </a:pathLst>
          </a:custGeom>
          <a:solidFill>
            <a:srgbClr val="FFFFFF"/>
          </a:solidFill>
        </p:spPr>
        <p:txBody>
          <a:bodyPr wrap="square" lIns="0" tIns="0" rIns="0" bIns="0" rtlCol="0"/>
          <a:lstStyle/>
          <a:p>
            <a:endParaRPr dirty="0"/>
          </a:p>
        </p:txBody>
      </p:sp>
      <p:sp>
        <p:nvSpPr>
          <p:cNvPr id="40" name="object 40"/>
          <p:cNvSpPr/>
          <p:nvPr/>
        </p:nvSpPr>
        <p:spPr>
          <a:xfrm>
            <a:off x="3230879" y="4029455"/>
            <a:ext cx="390525" cy="384175"/>
          </a:xfrm>
          <a:custGeom>
            <a:avLst/>
            <a:gdLst/>
            <a:ahLst/>
            <a:cxnLst/>
            <a:rect l="l" t="t" r="r" b="b"/>
            <a:pathLst>
              <a:path w="390525" h="384175">
                <a:moveTo>
                  <a:pt x="0" y="96012"/>
                </a:moveTo>
                <a:lnTo>
                  <a:pt x="200507" y="96012"/>
                </a:lnTo>
                <a:lnTo>
                  <a:pt x="200507" y="0"/>
                </a:lnTo>
                <a:lnTo>
                  <a:pt x="390144" y="192024"/>
                </a:lnTo>
                <a:lnTo>
                  <a:pt x="200507" y="384048"/>
                </a:lnTo>
                <a:lnTo>
                  <a:pt x="200507" y="288036"/>
                </a:lnTo>
                <a:lnTo>
                  <a:pt x="0" y="288036"/>
                </a:lnTo>
                <a:lnTo>
                  <a:pt x="0" y="96012"/>
                </a:lnTo>
                <a:close/>
              </a:path>
            </a:pathLst>
          </a:custGeom>
          <a:ln w="12700">
            <a:solidFill>
              <a:srgbClr val="2F528F"/>
            </a:solidFill>
          </a:ln>
        </p:spPr>
        <p:txBody>
          <a:bodyPr wrap="square" lIns="0" tIns="0" rIns="0" bIns="0" rtlCol="0"/>
          <a:lstStyle/>
          <a:p>
            <a:endParaRPr dirty="0"/>
          </a:p>
        </p:txBody>
      </p:sp>
      <p:sp>
        <p:nvSpPr>
          <p:cNvPr id="41" name="object 41"/>
          <p:cNvSpPr txBox="1"/>
          <p:nvPr/>
        </p:nvSpPr>
        <p:spPr>
          <a:xfrm>
            <a:off x="5780750" y="4120737"/>
            <a:ext cx="758190" cy="339090"/>
          </a:xfrm>
          <a:prstGeom prst="rect">
            <a:avLst/>
          </a:prstGeom>
        </p:spPr>
        <p:txBody>
          <a:bodyPr vert="horz" wrap="square" lIns="0" tIns="0" rIns="0" bIns="0" rtlCol="0">
            <a:spAutoFit/>
          </a:bodyPr>
          <a:lstStyle/>
          <a:p>
            <a:pPr marL="12700" marR="5080">
              <a:lnSpc>
                <a:spcPct val="101000"/>
              </a:lnSpc>
            </a:pPr>
            <a:r>
              <a:rPr sz="1050" spc="-5" dirty="0">
                <a:latin typeface="游ゴシック"/>
                <a:cs typeface="游ゴシック"/>
              </a:rPr>
              <a:t>C</a:t>
            </a:r>
            <a:r>
              <a:rPr sz="1050" spc="5" dirty="0">
                <a:latin typeface="游ゴシック"/>
                <a:cs typeface="游ゴシック"/>
              </a:rPr>
              <a:t>oo</a:t>
            </a:r>
            <a:r>
              <a:rPr sz="1050" spc="-5" dirty="0">
                <a:latin typeface="游ゴシック"/>
                <a:cs typeface="游ゴシック"/>
              </a:rPr>
              <a:t>r</a:t>
            </a:r>
            <a:r>
              <a:rPr sz="1050" spc="-15" dirty="0">
                <a:latin typeface="游ゴシック"/>
                <a:cs typeface="游ゴシック"/>
              </a:rPr>
              <a:t>d</a:t>
            </a:r>
            <a:r>
              <a:rPr sz="1050" spc="10" dirty="0">
                <a:latin typeface="游ゴシック"/>
                <a:cs typeface="游ゴシック"/>
              </a:rPr>
              <a:t>ina</a:t>
            </a:r>
            <a:r>
              <a:rPr sz="1050" spc="-15" dirty="0">
                <a:latin typeface="游ゴシック"/>
                <a:cs typeface="游ゴシック"/>
              </a:rPr>
              <a:t>t</a:t>
            </a:r>
            <a:r>
              <a:rPr sz="1050" spc="5" dirty="0">
                <a:latin typeface="游ゴシック"/>
                <a:cs typeface="游ゴシック"/>
              </a:rPr>
              <a:t>or  </a:t>
            </a:r>
            <a:r>
              <a:rPr sz="1050" dirty="0">
                <a:latin typeface="游ゴシック"/>
                <a:cs typeface="游ゴシック"/>
              </a:rPr>
              <a:t>2</a:t>
            </a:r>
          </a:p>
        </p:txBody>
      </p:sp>
      <p:sp>
        <p:nvSpPr>
          <p:cNvPr id="42" name="object 42"/>
          <p:cNvSpPr/>
          <p:nvPr/>
        </p:nvSpPr>
        <p:spPr>
          <a:xfrm>
            <a:off x="5495544" y="4090415"/>
            <a:ext cx="250190" cy="271780"/>
          </a:xfrm>
          <a:custGeom>
            <a:avLst/>
            <a:gdLst/>
            <a:ahLst/>
            <a:cxnLst/>
            <a:rect l="l" t="t" r="r" b="b"/>
            <a:pathLst>
              <a:path w="250189" h="271779">
                <a:moveTo>
                  <a:pt x="0" y="0"/>
                </a:moveTo>
                <a:lnTo>
                  <a:pt x="249936" y="0"/>
                </a:lnTo>
                <a:lnTo>
                  <a:pt x="249936" y="271271"/>
                </a:lnTo>
                <a:lnTo>
                  <a:pt x="0" y="271271"/>
                </a:lnTo>
                <a:lnTo>
                  <a:pt x="0" y="0"/>
                </a:lnTo>
                <a:close/>
              </a:path>
            </a:pathLst>
          </a:custGeom>
          <a:solidFill>
            <a:srgbClr val="FFD966"/>
          </a:solidFill>
        </p:spPr>
        <p:txBody>
          <a:bodyPr wrap="square" lIns="0" tIns="0" rIns="0" bIns="0" rtlCol="0"/>
          <a:lstStyle/>
          <a:p>
            <a:endParaRPr dirty="0"/>
          </a:p>
        </p:txBody>
      </p:sp>
      <p:sp>
        <p:nvSpPr>
          <p:cNvPr id="43" name="object 43"/>
          <p:cNvSpPr/>
          <p:nvPr/>
        </p:nvSpPr>
        <p:spPr>
          <a:xfrm>
            <a:off x="5495544" y="4090415"/>
            <a:ext cx="250190" cy="271780"/>
          </a:xfrm>
          <a:custGeom>
            <a:avLst/>
            <a:gdLst/>
            <a:ahLst/>
            <a:cxnLst/>
            <a:rect l="l" t="t" r="r" b="b"/>
            <a:pathLst>
              <a:path w="250189" h="271779">
                <a:moveTo>
                  <a:pt x="0" y="0"/>
                </a:moveTo>
                <a:lnTo>
                  <a:pt x="249936" y="0"/>
                </a:lnTo>
                <a:lnTo>
                  <a:pt x="249936" y="271271"/>
                </a:lnTo>
                <a:lnTo>
                  <a:pt x="0" y="271271"/>
                </a:lnTo>
                <a:lnTo>
                  <a:pt x="0" y="0"/>
                </a:lnTo>
                <a:close/>
              </a:path>
            </a:pathLst>
          </a:custGeom>
          <a:ln w="12699">
            <a:solidFill>
              <a:srgbClr val="2F528F"/>
            </a:solidFill>
          </a:ln>
        </p:spPr>
        <p:txBody>
          <a:bodyPr wrap="square" lIns="0" tIns="0" rIns="0" bIns="0" rtlCol="0"/>
          <a:lstStyle/>
          <a:p>
            <a:endParaRPr dirty="0"/>
          </a:p>
        </p:txBody>
      </p:sp>
      <p:sp>
        <p:nvSpPr>
          <p:cNvPr id="44" name="object 44"/>
          <p:cNvSpPr txBox="1"/>
          <p:nvPr/>
        </p:nvSpPr>
        <p:spPr>
          <a:xfrm>
            <a:off x="1017638" y="3543405"/>
            <a:ext cx="352425" cy="339090"/>
          </a:xfrm>
          <a:prstGeom prst="rect">
            <a:avLst/>
          </a:prstGeom>
        </p:spPr>
        <p:txBody>
          <a:bodyPr vert="horz" wrap="square" lIns="0" tIns="0" rIns="0" bIns="0" rtlCol="0">
            <a:spAutoFit/>
          </a:bodyPr>
          <a:lstStyle/>
          <a:p>
            <a:pPr marL="12700" marR="5080">
              <a:lnSpc>
                <a:spcPct val="101000"/>
              </a:lnSpc>
            </a:pPr>
            <a:r>
              <a:rPr sz="1050" dirty="0">
                <a:latin typeface="游ゴシック"/>
                <a:cs typeface="游ゴシック"/>
              </a:rPr>
              <a:t>N</a:t>
            </a:r>
            <a:r>
              <a:rPr sz="1050" spc="5" dirty="0">
                <a:latin typeface="游ゴシック"/>
                <a:cs typeface="游ゴシック"/>
              </a:rPr>
              <a:t>o</a:t>
            </a:r>
            <a:r>
              <a:rPr sz="1050" spc="-15" dirty="0">
                <a:latin typeface="游ゴシック"/>
                <a:cs typeface="游ゴシック"/>
              </a:rPr>
              <a:t>de  </a:t>
            </a:r>
            <a:r>
              <a:rPr sz="1050" dirty="0">
                <a:latin typeface="游ゴシック"/>
                <a:cs typeface="游ゴシック"/>
              </a:rPr>
              <a:t>1</a:t>
            </a:r>
          </a:p>
        </p:txBody>
      </p:sp>
      <p:sp>
        <p:nvSpPr>
          <p:cNvPr id="45" name="object 45"/>
          <p:cNvSpPr txBox="1"/>
          <p:nvPr/>
        </p:nvSpPr>
        <p:spPr>
          <a:xfrm>
            <a:off x="550565" y="4725981"/>
            <a:ext cx="2590800" cy="983615"/>
          </a:xfrm>
          <a:prstGeom prst="rect">
            <a:avLst/>
          </a:prstGeom>
        </p:spPr>
        <p:txBody>
          <a:bodyPr vert="horz" wrap="square" lIns="0" tIns="0" rIns="0" bIns="0" rtlCol="0">
            <a:spAutoFit/>
          </a:bodyPr>
          <a:lstStyle/>
          <a:p>
            <a:pPr marL="1120775" marR="1094105">
              <a:lnSpc>
                <a:spcPct val="101000"/>
              </a:lnSpc>
            </a:pPr>
            <a:r>
              <a:rPr sz="1050" dirty="0">
                <a:latin typeface="游ゴシック"/>
                <a:cs typeface="游ゴシック"/>
              </a:rPr>
              <a:t>Node  2</a:t>
            </a:r>
          </a:p>
          <a:p>
            <a:pPr marL="545465">
              <a:lnSpc>
                <a:spcPct val="100000"/>
              </a:lnSpc>
              <a:spcBef>
                <a:spcPts val="15"/>
              </a:spcBef>
            </a:pPr>
            <a:r>
              <a:rPr sz="1050" dirty="0">
                <a:latin typeface="游ゴシック"/>
                <a:cs typeface="游ゴシック"/>
              </a:rPr>
              <a:t>BAN1                  </a:t>
            </a:r>
            <a:r>
              <a:rPr sz="1050" spc="200" dirty="0">
                <a:latin typeface="游ゴシック"/>
                <a:cs typeface="游ゴシック"/>
              </a:rPr>
              <a:t> </a:t>
            </a:r>
            <a:r>
              <a:rPr sz="1050" spc="5" dirty="0">
                <a:latin typeface="游ゴシック"/>
                <a:cs typeface="游ゴシック"/>
              </a:rPr>
              <a:t>BAN2</a:t>
            </a:r>
            <a:endParaRPr sz="1050" dirty="0">
              <a:latin typeface="游ゴシック"/>
              <a:cs typeface="游ゴシック"/>
            </a:endParaRPr>
          </a:p>
          <a:p>
            <a:pPr marL="12700" marR="5080" algn="just">
              <a:lnSpc>
                <a:spcPct val="100000"/>
              </a:lnSpc>
              <a:spcBef>
                <a:spcPts val="10"/>
              </a:spcBef>
            </a:pPr>
            <a:r>
              <a:rPr sz="1050" spc="5" dirty="0">
                <a:latin typeface="游ゴシック"/>
                <a:cs typeface="游ゴシック"/>
              </a:rPr>
              <a:t>In case </a:t>
            </a:r>
            <a:r>
              <a:rPr sz="1050" dirty="0">
                <a:latin typeface="游ゴシック"/>
                <a:cs typeface="游ゴシック"/>
              </a:rPr>
              <a:t>of </a:t>
            </a:r>
            <a:r>
              <a:rPr sz="1050" spc="10" dirty="0">
                <a:latin typeface="游ゴシック"/>
                <a:cs typeface="游ゴシック"/>
              </a:rPr>
              <a:t>no </a:t>
            </a:r>
            <a:r>
              <a:rPr sz="1050" spc="5" dirty="0">
                <a:latin typeface="游ゴシック"/>
                <a:cs typeface="游ゴシック"/>
              </a:rPr>
              <a:t>negotiation </a:t>
            </a:r>
            <a:r>
              <a:rPr sz="1050" dirty="0">
                <a:latin typeface="游ゴシック"/>
                <a:cs typeface="游ゴシック"/>
              </a:rPr>
              <a:t>of Coordinators  of </a:t>
            </a:r>
            <a:r>
              <a:rPr sz="1050" spc="5" dirty="0">
                <a:latin typeface="游ゴシック"/>
                <a:cs typeface="游ゴシック"/>
              </a:rPr>
              <a:t>overlapped </a:t>
            </a:r>
            <a:r>
              <a:rPr sz="1050" dirty="0">
                <a:latin typeface="游ゴシック"/>
                <a:cs typeface="游ゴシック"/>
              </a:rPr>
              <a:t>BANs, </a:t>
            </a:r>
            <a:r>
              <a:rPr sz="1050" spc="5" dirty="0">
                <a:latin typeface="游ゴシック"/>
                <a:cs typeface="游ゴシック"/>
              </a:rPr>
              <a:t>contention </a:t>
            </a:r>
            <a:r>
              <a:rPr sz="1050" spc="10" dirty="0">
                <a:latin typeface="游ゴシック"/>
                <a:cs typeface="游ゴシック"/>
              </a:rPr>
              <a:t>happens  </a:t>
            </a:r>
            <a:r>
              <a:rPr sz="1050" spc="5" dirty="0">
                <a:latin typeface="游ゴシック"/>
                <a:cs typeface="游ゴシック"/>
              </a:rPr>
              <a:t>among </a:t>
            </a:r>
            <a:r>
              <a:rPr sz="1050" dirty="0">
                <a:latin typeface="游ゴシック"/>
                <a:cs typeface="游ゴシック"/>
              </a:rPr>
              <a:t>packets from nodes of </a:t>
            </a:r>
            <a:r>
              <a:rPr sz="1050" spc="-5" dirty="0">
                <a:latin typeface="游ゴシック"/>
                <a:cs typeface="游ゴシック"/>
              </a:rPr>
              <a:t>f </a:t>
            </a:r>
            <a:r>
              <a:rPr sz="1050" dirty="0">
                <a:latin typeface="游ゴシック"/>
                <a:cs typeface="游ゴシック"/>
              </a:rPr>
              <a:t>the</a:t>
            </a:r>
            <a:r>
              <a:rPr sz="1050" spc="-135" dirty="0">
                <a:latin typeface="游ゴシック"/>
                <a:cs typeface="游ゴシック"/>
              </a:rPr>
              <a:t> </a:t>
            </a:r>
            <a:r>
              <a:rPr sz="1050" spc="5" dirty="0">
                <a:latin typeface="游ゴシック"/>
                <a:cs typeface="游ゴシック"/>
              </a:rPr>
              <a:t>BANs</a:t>
            </a:r>
            <a:endParaRPr sz="1050" dirty="0">
              <a:latin typeface="游ゴシック"/>
              <a:cs typeface="游ゴシック"/>
            </a:endParaRPr>
          </a:p>
        </p:txBody>
      </p:sp>
      <p:sp>
        <p:nvSpPr>
          <p:cNvPr id="46" name="object 46"/>
          <p:cNvSpPr txBox="1"/>
          <p:nvPr/>
        </p:nvSpPr>
        <p:spPr>
          <a:xfrm>
            <a:off x="775642" y="5785379"/>
            <a:ext cx="8037195" cy="655955"/>
          </a:xfrm>
          <a:prstGeom prst="rect">
            <a:avLst/>
          </a:prstGeom>
        </p:spPr>
        <p:txBody>
          <a:bodyPr vert="horz" wrap="square" lIns="0" tIns="0" rIns="0" bIns="0" rtlCol="0">
            <a:spAutoFit/>
          </a:bodyPr>
          <a:lstStyle/>
          <a:p>
            <a:pPr marL="12700" marR="5080">
              <a:lnSpc>
                <a:spcPct val="100000"/>
              </a:lnSpc>
            </a:pPr>
            <a:r>
              <a:rPr sz="1400" spc="-10" dirty="0">
                <a:latin typeface="Century"/>
                <a:cs typeface="Century"/>
              </a:rPr>
              <a:t>Ref. R.Kohno, S.Ogawa, </a:t>
            </a:r>
            <a:r>
              <a:rPr sz="1400" spc="-5" dirty="0">
                <a:latin typeface="Century"/>
                <a:cs typeface="Century"/>
              </a:rPr>
              <a:t>“MAC Protocol </a:t>
            </a:r>
            <a:r>
              <a:rPr sz="1400" spc="-10" dirty="0">
                <a:latin typeface="Century"/>
                <a:cs typeface="Century"/>
              </a:rPr>
              <a:t>with </a:t>
            </a:r>
            <a:r>
              <a:rPr sz="1400" spc="-5" dirty="0">
                <a:latin typeface="Century"/>
                <a:cs typeface="Century"/>
              </a:rPr>
              <a:t>Interference </a:t>
            </a:r>
            <a:r>
              <a:rPr sz="1400" spc="-10" dirty="0">
                <a:latin typeface="Century"/>
                <a:cs typeface="Century"/>
              </a:rPr>
              <a:t>Mitigation </a:t>
            </a:r>
            <a:r>
              <a:rPr sz="1400" spc="-15" dirty="0">
                <a:latin typeface="Century"/>
                <a:cs typeface="Century"/>
              </a:rPr>
              <a:t>Using </a:t>
            </a:r>
            <a:r>
              <a:rPr sz="1400" spc="-10" dirty="0">
                <a:latin typeface="Century"/>
                <a:cs typeface="Century"/>
              </a:rPr>
              <a:t>Negotiation among  Coordinators in Multiple </a:t>
            </a:r>
            <a:r>
              <a:rPr sz="1400" spc="-15" dirty="0">
                <a:latin typeface="Century"/>
                <a:cs typeface="Century"/>
              </a:rPr>
              <a:t>Wireless </a:t>
            </a:r>
            <a:r>
              <a:rPr sz="1400" spc="-10" dirty="0">
                <a:latin typeface="Century"/>
                <a:cs typeface="Century"/>
              </a:rPr>
              <a:t>Body </a:t>
            </a:r>
            <a:r>
              <a:rPr sz="1400" spc="-5" dirty="0">
                <a:latin typeface="Century"/>
                <a:cs typeface="Century"/>
              </a:rPr>
              <a:t>Area </a:t>
            </a:r>
            <a:r>
              <a:rPr sz="1400" spc="-10" dirty="0">
                <a:latin typeface="Century"/>
                <a:cs typeface="Century"/>
              </a:rPr>
              <a:t>Networks (BANs),” IEEE802.15 </a:t>
            </a:r>
            <a:r>
              <a:rPr sz="1400" spc="-20" dirty="0">
                <a:latin typeface="Century"/>
                <a:cs typeface="Century"/>
              </a:rPr>
              <a:t>doc.#15-19-0119-00-  </a:t>
            </a:r>
            <a:r>
              <a:rPr sz="1400" spc="-15" dirty="0">
                <a:latin typeface="Century"/>
                <a:cs typeface="Century"/>
              </a:rPr>
              <a:t>0dep-ig-dep, </a:t>
            </a:r>
            <a:r>
              <a:rPr sz="1400" spc="-30" dirty="0">
                <a:latin typeface="Century"/>
                <a:cs typeface="Century"/>
              </a:rPr>
              <a:t>Vancouver, </a:t>
            </a:r>
            <a:r>
              <a:rPr sz="1400" spc="-15" dirty="0">
                <a:latin typeface="Century"/>
                <a:cs typeface="Century"/>
              </a:rPr>
              <a:t>Canada, </a:t>
            </a:r>
            <a:r>
              <a:rPr sz="1400" spc="-5" dirty="0">
                <a:latin typeface="Century"/>
                <a:cs typeface="Century"/>
              </a:rPr>
              <a:t>March </a:t>
            </a:r>
            <a:r>
              <a:rPr sz="1400" spc="-15" dirty="0">
                <a:latin typeface="Century"/>
                <a:cs typeface="Century"/>
              </a:rPr>
              <a:t>12,</a:t>
            </a:r>
            <a:r>
              <a:rPr sz="1400" spc="225" dirty="0">
                <a:latin typeface="Century"/>
                <a:cs typeface="Century"/>
              </a:rPr>
              <a:t> </a:t>
            </a:r>
            <a:r>
              <a:rPr sz="1400" spc="-15" dirty="0">
                <a:latin typeface="Century"/>
                <a:cs typeface="Century"/>
              </a:rPr>
              <a:t>2019</a:t>
            </a:r>
            <a:endParaRPr sz="1400" dirty="0">
              <a:latin typeface="Century"/>
              <a:cs typeface="Century"/>
            </a:endParaRPr>
          </a:p>
        </p:txBody>
      </p:sp>
      <p:sp>
        <p:nvSpPr>
          <p:cNvPr id="51" name="object 3">
            <a:extLst>
              <a:ext uri="{FF2B5EF4-FFF2-40B4-BE49-F238E27FC236}">
                <a16:creationId xmlns:a16="http://schemas.microsoft.com/office/drawing/2014/main" id="{2475BE25-DF8C-40FF-9DA6-1ACE672533DF}"/>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53" name="object 3">
            <a:extLst>
              <a:ext uri="{FF2B5EF4-FFF2-40B4-BE49-F238E27FC236}">
                <a16:creationId xmlns:a16="http://schemas.microsoft.com/office/drawing/2014/main" id="{2FECA5B4-B01A-43C0-884D-BAF806E3F675}"/>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55" name="object 2">
            <a:extLst>
              <a:ext uri="{FF2B5EF4-FFF2-40B4-BE49-F238E27FC236}">
                <a16:creationId xmlns:a16="http://schemas.microsoft.com/office/drawing/2014/main" id="{91777A05-2430-4C5F-E19B-4924AF837CEF}"/>
              </a:ext>
            </a:extLst>
          </p:cNvPr>
          <p:cNvSpPr txBox="1"/>
          <p:nvPr/>
        </p:nvSpPr>
        <p:spPr>
          <a:xfrm>
            <a:off x="5471481" y="373570"/>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802.15-25-0033-02-06ma</a:t>
            </a:r>
            <a:endParaRPr sz="1400" dirty="0">
              <a:latin typeface="Arial"/>
              <a:cs typeface="Arial"/>
            </a:endParaRPr>
          </a:p>
        </p:txBody>
      </p:sp>
      <p:sp>
        <p:nvSpPr>
          <p:cNvPr id="49" name="日付プレースホルダー 48">
            <a:extLst>
              <a:ext uri="{FF2B5EF4-FFF2-40B4-BE49-F238E27FC236}">
                <a16:creationId xmlns:a16="http://schemas.microsoft.com/office/drawing/2014/main" id="{147502D1-7B13-7D88-83D4-FCADA4EC7D49}"/>
              </a:ext>
            </a:extLst>
          </p:cNvPr>
          <p:cNvSpPr>
            <a:spLocks noGrp="1"/>
          </p:cNvSpPr>
          <p:nvPr>
            <p:ph type="dt" sz="half" idx="13"/>
          </p:nvPr>
        </p:nvSpPr>
        <p:spPr>
          <a:xfrm>
            <a:off x="993501" y="371057"/>
            <a:ext cx="1600200" cy="215444"/>
          </a:xfrm>
        </p:spPr>
        <p:txBody>
          <a:bodyPr/>
          <a:lstStyle/>
          <a:p>
            <a:r>
              <a:rPr lang="en-US" altLang="ja-JP"/>
              <a:t>July 2025</a:t>
            </a:r>
            <a:endParaRPr lang="en-US" altLang="ja-JP" dirty="0"/>
          </a:p>
        </p:txBody>
      </p:sp>
      <p:sp>
        <p:nvSpPr>
          <p:cNvPr id="2" name="object 4">
            <a:extLst>
              <a:ext uri="{FF2B5EF4-FFF2-40B4-BE49-F238E27FC236}">
                <a16:creationId xmlns:a16="http://schemas.microsoft.com/office/drawing/2014/main" id="{B3EAE21E-F6DD-24BC-3920-CB1E10A23E18}"/>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3" name="object 5">
            <a:extLst>
              <a:ext uri="{FF2B5EF4-FFF2-40B4-BE49-F238E27FC236}">
                <a16:creationId xmlns:a16="http://schemas.microsoft.com/office/drawing/2014/main" id="{976A2E07-6354-EBA1-3B9F-EE8597179C30}"/>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0" name="object 4">
            <a:extLst>
              <a:ext uri="{FF2B5EF4-FFF2-40B4-BE49-F238E27FC236}">
                <a16:creationId xmlns:a16="http://schemas.microsoft.com/office/drawing/2014/main" id="{CA308133-38E2-5389-E7AD-4FDC3188F304}"/>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2" name="object 9">
            <a:extLst>
              <a:ext uri="{FF2B5EF4-FFF2-40B4-BE49-F238E27FC236}">
                <a16:creationId xmlns:a16="http://schemas.microsoft.com/office/drawing/2014/main" id="{0ABA049F-3860-F11E-7045-25C5D6C93E23}"/>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117</a:t>
            </a:fld>
            <a:endParaRPr sz="1050" dirty="0">
              <a:latin typeface="Arial"/>
              <a:cs typeface="Arial"/>
            </a:endParaRPr>
          </a:p>
        </p:txBody>
      </p:sp>
      <p:sp>
        <p:nvSpPr>
          <p:cNvPr id="54" name="object 10">
            <a:extLst>
              <a:ext uri="{FF2B5EF4-FFF2-40B4-BE49-F238E27FC236}">
                <a16:creationId xmlns:a16="http://schemas.microsoft.com/office/drawing/2014/main" id="{6A7FD817-9AE9-2B5E-AC94-788B0EFD119F}"/>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7432" y="6477000"/>
            <a:ext cx="8997950" cy="0"/>
          </a:xfrm>
          <a:custGeom>
            <a:avLst/>
            <a:gdLst/>
            <a:ahLst/>
            <a:cxnLst/>
            <a:rect l="l" t="t" r="r" b="b"/>
            <a:pathLst>
              <a:path w="8997950">
                <a:moveTo>
                  <a:pt x="0" y="0"/>
                </a:moveTo>
                <a:lnTo>
                  <a:pt x="8997696" y="0"/>
                </a:lnTo>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title"/>
          </p:nvPr>
        </p:nvSpPr>
        <p:spPr>
          <a:xfrm>
            <a:off x="684483" y="693985"/>
            <a:ext cx="7337548" cy="443711"/>
          </a:xfrm>
          <a:prstGeom prst="rect">
            <a:avLst/>
          </a:prstGeom>
        </p:spPr>
        <p:txBody>
          <a:bodyPr vert="horz" wrap="square" lIns="0" tIns="12700" rIns="0" bIns="0" rtlCol="0">
            <a:spAutoFit/>
          </a:bodyPr>
          <a:lstStyle/>
          <a:p>
            <a:pPr marL="12700">
              <a:lnSpc>
                <a:spcPct val="100000"/>
              </a:lnSpc>
              <a:spcBef>
                <a:spcPts val="100"/>
              </a:spcBef>
            </a:pPr>
            <a:r>
              <a:rPr lang="en-US" sz="2800" b="1" dirty="0">
                <a:latin typeface="+mn-ea"/>
                <a:ea typeface="+mn-ea"/>
                <a:cs typeface="Times New Roman"/>
              </a:rPr>
              <a:t>7.4.6 </a:t>
            </a:r>
            <a:r>
              <a:rPr sz="2800" b="1" spc="-30" dirty="0">
                <a:latin typeface="+mn-ea"/>
                <a:ea typeface="+mn-ea"/>
                <a:cs typeface="Times New Roman"/>
              </a:rPr>
              <a:t> </a:t>
            </a:r>
            <a:r>
              <a:rPr sz="2800" b="1" dirty="0">
                <a:latin typeface="+mn-ea"/>
                <a:ea typeface="+mn-ea"/>
                <a:cs typeface="Times New Roman"/>
              </a:rPr>
              <a:t>Outline</a:t>
            </a:r>
            <a:r>
              <a:rPr sz="2800" b="1" spc="-10" dirty="0">
                <a:latin typeface="+mn-ea"/>
                <a:ea typeface="+mn-ea"/>
                <a:cs typeface="Times New Roman"/>
              </a:rPr>
              <a:t> </a:t>
            </a:r>
            <a:r>
              <a:rPr sz="2800" b="1" dirty="0">
                <a:latin typeface="+mn-ea"/>
                <a:ea typeface="+mn-ea"/>
                <a:cs typeface="Times New Roman"/>
              </a:rPr>
              <a:t>of</a:t>
            </a:r>
            <a:r>
              <a:rPr sz="2800" b="1" spc="-20" dirty="0">
                <a:latin typeface="+mn-ea"/>
                <a:ea typeface="+mn-ea"/>
                <a:cs typeface="Times New Roman"/>
              </a:rPr>
              <a:t> </a:t>
            </a:r>
            <a:r>
              <a:rPr sz="2800" b="1" dirty="0">
                <a:latin typeface="+mn-ea"/>
                <a:ea typeface="+mn-ea"/>
                <a:cs typeface="Times New Roman"/>
              </a:rPr>
              <a:t>proposed</a:t>
            </a:r>
            <a:r>
              <a:rPr sz="2800" b="1" spc="10" dirty="0">
                <a:latin typeface="+mn-ea"/>
                <a:ea typeface="+mn-ea"/>
                <a:cs typeface="Times New Roman"/>
              </a:rPr>
              <a:t> </a:t>
            </a:r>
            <a:r>
              <a:rPr sz="2800" b="1" spc="-10" dirty="0">
                <a:latin typeface="+mn-ea"/>
                <a:ea typeface="+mn-ea"/>
                <a:cs typeface="Times New Roman"/>
              </a:rPr>
              <a:t>method</a:t>
            </a:r>
            <a:endParaRPr sz="2800" b="1" dirty="0">
              <a:latin typeface="+mn-ea"/>
              <a:ea typeface="+mn-ea"/>
              <a:cs typeface="Times New Roman"/>
            </a:endParaRPr>
          </a:p>
        </p:txBody>
      </p:sp>
      <p:sp>
        <p:nvSpPr>
          <p:cNvPr id="5" name="object 5"/>
          <p:cNvSpPr txBox="1"/>
          <p:nvPr/>
        </p:nvSpPr>
        <p:spPr>
          <a:xfrm>
            <a:off x="703986" y="1490614"/>
            <a:ext cx="7821295" cy="574040"/>
          </a:xfrm>
          <a:prstGeom prst="rect">
            <a:avLst/>
          </a:prstGeom>
        </p:spPr>
        <p:txBody>
          <a:bodyPr vert="horz" wrap="square" lIns="0" tIns="12700" rIns="0" bIns="0" rtlCol="0">
            <a:spAutoFit/>
          </a:bodyPr>
          <a:lstStyle/>
          <a:p>
            <a:pPr marL="298450" marR="0" lvl="0" indent="-285750" defTabSz="914400" eaLnBrk="1" fontAlgn="auto" latinLnBrk="0" hangingPunct="1">
              <a:lnSpc>
                <a:spcPct val="100000"/>
              </a:lnSpc>
              <a:spcBef>
                <a:spcPts val="100"/>
              </a:spcBef>
              <a:spcAft>
                <a:spcPts val="0"/>
              </a:spcAft>
              <a:buClr>
                <a:srgbClr val="00CC99"/>
              </a:buClr>
              <a:buSzTx/>
              <a:buFontTx/>
              <a:buChar char="•"/>
              <a:tabLst>
                <a:tab pos="298450"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Increase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the throughput</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of</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each</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BAN</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in case of</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interference</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8450" marR="0" lvl="0" indent="-285750" defTabSz="914400" eaLnBrk="1" fontAlgn="auto" latinLnBrk="0" hangingPunct="1">
              <a:lnSpc>
                <a:spcPct val="100000"/>
              </a:lnSpc>
              <a:spcBef>
                <a:spcPts val="0"/>
              </a:spcBef>
              <a:spcAft>
                <a:spcPts val="0"/>
              </a:spcAft>
              <a:buClr>
                <a:srgbClr val="00CC99"/>
              </a:buClr>
              <a:buSzTx/>
              <a:buFontTx/>
              <a:buChar char="•"/>
              <a:tabLst>
                <a:tab pos="298450"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Communication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should</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be</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guaranteed</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in</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descending</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order of User </a:t>
            </a:r>
            <a:r>
              <a:rPr kumimoji="0" sz="1800" b="0" i="0" u="none" strike="noStrike" kern="0" cap="none" spc="-10" normalizeH="0" baseline="0" noProof="0" dirty="0">
                <a:ln>
                  <a:noFill/>
                </a:ln>
                <a:solidFill>
                  <a:sysClr val="windowText" lastClr="000000"/>
                </a:solidFill>
                <a:effectLst/>
                <a:uLnTx/>
                <a:uFillTx/>
                <a:latin typeface="Arial"/>
                <a:cs typeface="Arial"/>
              </a:rPr>
              <a:t>Priority</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237743" y="1060703"/>
            <a:ext cx="1042669" cy="365760"/>
          </a:xfrm>
          <a:prstGeom prst="rect">
            <a:avLst/>
          </a:prstGeom>
          <a:solidFill>
            <a:srgbClr val="EDF8F4"/>
          </a:solidFill>
          <a:ln w="25400">
            <a:solidFill>
              <a:srgbClr val="00946E"/>
            </a:solidFill>
          </a:ln>
        </p:spPr>
        <p:txBody>
          <a:bodyPr vert="horz" wrap="square" lIns="0" tIns="43180" rIns="0" bIns="0" rtlCol="0">
            <a:spAutoFit/>
          </a:bodyPr>
          <a:lstStyle/>
          <a:p>
            <a:pPr marL="137795" marR="0" lvl="0" indent="0" defTabSz="914400" eaLnBrk="1" fontAlgn="auto" latinLnBrk="0" hangingPunct="1">
              <a:lnSpc>
                <a:spcPct val="100000"/>
              </a:lnSpc>
              <a:spcBef>
                <a:spcPts val="34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Arial"/>
                <a:cs typeface="Arial"/>
              </a:rPr>
              <a:t>Purpose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256031" y="2225039"/>
            <a:ext cx="1024255" cy="365760"/>
          </a:xfrm>
          <a:prstGeom prst="rect">
            <a:avLst/>
          </a:prstGeom>
          <a:solidFill>
            <a:srgbClr val="EDF8F4"/>
          </a:solidFill>
          <a:ln w="25400">
            <a:solidFill>
              <a:srgbClr val="00946E"/>
            </a:solidFill>
          </a:ln>
        </p:spPr>
        <p:txBody>
          <a:bodyPr vert="horz" wrap="square" lIns="0" tIns="47625" rIns="0" bIns="0" rtlCol="0">
            <a:spAutoFit/>
          </a:bodyPr>
          <a:lstStyle/>
          <a:p>
            <a:pPr marL="72390" marR="0" lvl="0" indent="0" defTabSz="914400" eaLnBrk="1" fontAlgn="auto" latinLnBrk="0" hangingPunct="1">
              <a:lnSpc>
                <a:spcPct val="100000"/>
              </a:lnSpc>
              <a:spcBef>
                <a:spcPts val="375"/>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Arial"/>
                <a:cs typeface="Arial"/>
              </a:rPr>
              <a:t>Proposal</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703958" y="2647378"/>
            <a:ext cx="7736205" cy="574040"/>
          </a:xfrm>
          <a:prstGeom prst="rect">
            <a:avLst/>
          </a:prstGeom>
        </p:spPr>
        <p:txBody>
          <a:bodyPr vert="horz" wrap="square" lIns="0" tIns="12700" rIns="0" bIns="0" rtlCol="0">
            <a:spAutoFit/>
          </a:bodyPr>
          <a:lstStyle/>
          <a:p>
            <a:pPr marL="299085" marR="5080" lvl="0" indent="-287020" defTabSz="914400" eaLnBrk="1" fontAlgn="auto" latinLnBrk="0" hangingPunct="1">
              <a:lnSpc>
                <a:spcPct val="100000"/>
              </a:lnSpc>
              <a:spcBef>
                <a:spcPts val="100"/>
              </a:spcBef>
              <a:spcAft>
                <a:spcPts val="0"/>
              </a:spcAft>
              <a:buClr>
                <a:srgbClr val="00CC99"/>
              </a:buClr>
              <a:buSzTx/>
              <a:buFontTx/>
              <a:buChar char="•"/>
              <a:tabLst>
                <a:tab pos="299085"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Negotiate</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between coordinators,</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share</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the</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overlap situation</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of</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the </a:t>
            </a:r>
            <a:r>
              <a:rPr kumimoji="0" sz="1800" b="0" i="0" u="none" strike="noStrike" kern="0" cap="none" spc="-10" normalizeH="0" baseline="0" noProof="0" dirty="0">
                <a:ln>
                  <a:noFill/>
                </a:ln>
                <a:solidFill>
                  <a:sysClr val="windowText" lastClr="000000"/>
                </a:solidFill>
                <a:effectLst/>
                <a:uLnTx/>
                <a:uFillTx/>
                <a:latin typeface="Arial"/>
                <a:cs typeface="Arial"/>
              </a:rPr>
              <a:t>sensor </a:t>
            </a:r>
            <a:r>
              <a:rPr kumimoji="0" sz="1800" b="0" i="0" u="none" strike="noStrike" kern="0" cap="none" spc="0" normalizeH="0" baseline="0" noProof="0" dirty="0">
                <a:ln>
                  <a:noFill/>
                </a:ln>
                <a:solidFill>
                  <a:sysClr val="windowText" lastClr="000000"/>
                </a:solidFill>
                <a:effectLst/>
                <a:uLnTx/>
                <a:uFillTx/>
                <a:latin typeface="Arial"/>
                <a:cs typeface="Arial"/>
              </a:rPr>
              <a:t>nodes,</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and identify</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the sensor</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nodes</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that</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cause</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contention</a:t>
            </a:r>
            <a:endParaRPr kumimoji="0" sz="1800" b="0" i="0" u="none" strike="noStrike" kern="0" cap="none" spc="0" normalizeH="0" baseline="0" noProof="0" dirty="0">
              <a:ln>
                <a:noFill/>
              </a:ln>
              <a:solidFill>
                <a:sysClr val="windowText" lastClr="000000"/>
              </a:solidFill>
              <a:effectLst/>
              <a:uLnTx/>
              <a:uFillTx/>
              <a:latin typeface="Arial"/>
              <a:cs typeface="Arial"/>
            </a:endParaRPr>
          </a:p>
        </p:txBody>
      </p:sp>
      <p:grpSp>
        <p:nvGrpSpPr>
          <p:cNvPr id="9" name="object 9"/>
          <p:cNvGrpSpPr/>
          <p:nvPr/>
        </p:nvGrpSpPr>
        <p:grpSpPr>
          <a:xfrm>
            <a:off x="4184396" y="4504435"/>
            <a:ext cx="497840" cy="665480"/>
            <a:chOff x="4184396" y="4504435"/>
            <a:chExt cx="497840" cy="665480"/>
          </a:xfrm>
        </p:grpSpPr>
        <p:sp>
          <p:nvSpPr>
            <p:cNvPr id="10" name="object 10"/>
            <p:cNvSpPr/>
            <p:nvPr/>
          </p:nvSpPr>
          <p:spPr>
            <a:xfrm>
              <a:off x="4197096" y="4517135"/>
              <a:ext cx="472440" cy="640080"/>
            </a:xfrm>
            <a:custGeom>
              <a:avLst/>
              <a:gdLst/>
              <a:ahLst/>
              <a:cxnLst/>
              <a:rect l="l" t="t" r="r" b="b"/>
              <a:pathLst>
                <a:path w="472439" h="640079">
                  <a:moveTo>
                    <a:pt x="236220" y="0"/>
                  </a:moveTo>
                  <a:lnTo>
                    <a:pt x="236220" y="160019"/>
                  </a:lnTo>
                  <a:lnTo>
                    <a:pt x="0" y="160019"/>
                  </a:lnTo>
                  <a:lnTo>
                    <a:pt x="0" y="480059"/>
                  </a:lnTo>
                  <a:lnTo>
                    <a:pt x="236220" y="480059"/>
                  </a:lnTo>
                  <a:lnTo>
                    <a:pt x="236220" y="640079"/>
                  </a:lnTo>
                  <a:lnTo>
                    <a:pt x="472440" y="320039"/>
                  </a:lnTo>
                  <a:lnTo>
                    <a:pt x="236220" y="0"/>
                  </a:lnTo>
                  <a:close/>
                </a:path>
              </a:pathLst>
            </a:custGeom>
            <a:solidFill>
              <a:srgbClr val="00CC9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4197096" y="4517135"/>
              <a:ext cx="472440" cy="640080"/>
            </a:xfrm>
            <a:custGeom>
              <a:avLst/>
              <a:gdLst/>
              <a:ahLst/>
              <a:cxnLst/>
              <a:rect l="l" t="t" r="r" b="b"/>
              <a:pathLst>
                <a:path w="472439" h="640079">
                  <a:moveTo>
                    <a:pt x="0" y="160019"/>
                  </a:moveTo>
                  <a:lnTo>
                    <a:pt x="236220" y="160019"/>
                  </a:lnTo>
                  <a:lnTo>
                    <a:pt x="236220" y="0"/>
                  </a:lnTo>
                  <a:lnTo>
                    <a:pt x="472440" y="320039"/>
                  </a:lnTo>
                  <a:lnTo>
                    <a:pt x="236220" y="640079"/>
                  </a:lnTo>
                  <a:lnTo>
                    <a:pt x="236220" y="480059"/>
                  </a:lnTo>
                  <a:lnTo>
                    <a:pt x="0" y="480059"/>
                  </a:lnTo>
                  <a:lnTo>
                    <a:pt x="0" y="160019"/>
                  </a:lnTo>
                  <a:close/>
                </a:path>
              </a:pathLst>
            </a:custGeom>
            <a:ln w="25400">
              <a:solidFill>
                <a:srgbClr val="00946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object 12"/>
          <p:cNvGrpSpPr/>
          <p:nvPr/>
        </p:nvGrpSpPr>
        <p:grpSpPr>
          <a:xfrm>
            <a:off x="595375" y="3889450"/>
            <a:ext cx="8073390" cy="2204085"/>
            <a:chOff x="595375" y="3889450"/>
            <a:chExt cx="8073390" cy="2204085"/>
          </a:xfrm>
        </p:grpSpPr>
        <p:pic>
          <p:nvPicPr>
            <p:cNvPr id="13" name="object 13"/>
            <p:cNvPicPr/>
            <p:nvPr/>
          </p:nvPicPr>
          <p:blipFill>
            <a:blip r:embed="rId2" cstate="print"/>
            <a:stretch>
              <a:fillRect/>
            </a:stretch>
          </p:blipFill>
          <p:spPr>
            <a:xfrm>
              <a:off x="595375" y="3946341"/>
              <a:ext cx="3310454" cy="1913688"/>
            </a:xfrm>
            <a:prstGeom prst="rect">
              <a:avLst/>
            </a:prstGeom>
          </p:spPr>
        </p:pic>
        <p:pic>
          <p:nvPicPr>
            <p:cNvPr id="14" name="object 14"/>
            <p:cNvPicPr/>
            <p:nvPr/>
          </p:nvPicPr>
          <p:blipFill>
            <a:blip r:embed="rId3" cstate="print"/>
            <a:stretch>
              <a:fillRect/>
            </a:stretch>
          </p:blipFill>
          <p:spPr>
            <a:xfrm>
              <a:off x="5326268" y="3889450"/>
              <a:ext cx="3249402" cy="1015135"/>
            </a:xfrm>
            <a:prstGeom prst="rect">
              <a:avLst/>
            </a:prstGeom>
          </p:spPr>
        </p:pic>
        <p:pic>
          <p:nvPicPr>
            <p:cNvPr id="15" name="object 15"/>
            <p:cNvPicPr/>
            <p:nvPr/>
          </p:nvPicPr>
          <p:blipFill>
            <a:blip r:embed="rId4" cstate="print"/>
            <a:stretch>
              <a:fillRect/>
            </a:stretch>
          </p:blipFill>
          <p:spPr>
            <a:xfrm>
              <a:off x="5233428" y="4895100"/>
              <a:ext cx="3435082" cy="1197851"/>
            </a:xfrm>
            <a:prstGeom prst="rect">
              <a:avLst/>
            </a:prstGeom>
          </p:spPr>
        </p:pic>
      </p:grpSp>
      <p:sp>
        <p:nvSpPr>
          <p:cNvPr id="16" name="object 16"/>
          <p:cNvSpPr txBox="1"/>
          <p:nvPr/>
        </p:nvSpPr>
        <p:spPr>
          <a:xfrm>
            <a:off x="5003453" y="4147531"/>
            <a:ext cx="275590" cy="198120"/>
          </a:xfrm>
          <a:prstGeom prst="rect">
            <a:avLst/>
          </a:prstGeom>
        </p:spPr>
        <p:txBody>
          <a:bodyPr vert="horz" wrap="square" lIns="0" tIns="0" rIns="0" bIns="0" rtlCol="0">
            <a:spAutoFit/>
          </a:bodyPr>
          <a:lstStyle/>
          <a:p>
            <a:pPr marL="0" marR="0" lvl="0" indent="0" defTabSz="914400" eaLnBrk="1" fontAlgn="auto" latinLnBrk="0" hangingPunct="1">
              <a:lnSpc>
                <a:spcPts val="1540"/>
              </a:lnSpc>
              <a:spcBef>
                <a:spcPts val="0"/>
              </a:spcBef>
              <a:spcAft>
                <a:spcPts val="0"/>
              </a:spcAft>
              <a:buClrTx/>
              <a:buSzTx/>
              <a:buFontTx/>
              <a:buNone/>
              <a:tabLst/>
              <a:defRPr/>
            </a:pPr>
            <a:r>
              <a:rPr kumimoji="0" sz="1400" b="0" i="0" u="none" strike="noStrike" kern="0" cap="none" spc="-20" normalizeH="0" baseline="0" noProof="0" dirty="0">
                <a:ln>
                  <a:noFill/>
                </a:ln>
                <a:solidFill>
                  <a:sysClr val="windowText" lastClr="000000"/>
                </a:solidFill>
                <a:effectLst/>
                <a:uLnTx/>
                <a:uFillTx/>
                <a:latin typeface="ＭＳ ゴシック"/>
                <a:cs typeface="ＭＳ ゴシック"/>
              </a:rPr>
              <a:t>コ</a:t>
            </a:r>
            <a:r>
              <a:rPr kumimoji="0" sz="1400" b="0" i="0" u="none" strike="noStrike" kern="0" cap="none" spc="-50" normalizeH="0" baseline="0" noProof="0" dirty="0">
                <a:ln>
                  <a:noFill/>
                </a:ln>
                <a:solidFill>
                  <a:sysClr val="windowText" lastClr="000000"/>
                </a:solidFill>
                <a:effectLst/>
                <a:uLnTx/>
                <a:uFillTx/>
                <a:latin typeface="Arial"/>
                <a:cs typeface="Arial"/>
              </a:rPr>
              <a:t>1</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703958" y="3196018"/>
            <a:ext cx="4099560" cy="1097280"/>
          </a:xfrm>
          <a:prstGeom prst="rect">
            <a:avLst/>
          </a:prstGeom>
        </p:spPr>
        <p:txBody>
          <a:bodyPr vert="horz" wrap="square" lIns="0" tIns="12700" rIns="0" bIns="0" rtlCol="0">
            <a:spAutoFit/>
          </a:bodyPr>
          <a:lstStyle/>
          <a:p>
            <a:pPr marL="299085" marR="0" lvl="0" indent="-286385" defTabSz="914400" eaLnBrk="1" fontAlgn="auto" latinLnBrk="0" hangingPunct="1">
              <a:lnSpc>
                <a:spcPct val="100000"/>
              </a:lnSpc>
              <a:spcBef>
                <a:spcPts val="100"/>
              </a:spcBef>
              <a:spcAft>
                <a:spcPts val="0"/>
              </a:spcAft>
              <a:buClr>
                <a:srgbClr val="00CC99"/>
              </a:buClr>
              <a:buSzTx/>
              <a:buFont typeface="Wingdings"/>
              <a:buChar char=""/>
              <a:tabLst>
                <a:tab pos="299085"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Do</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not</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send</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them at</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the</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same</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time</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64180" marR="5080" lvl="0" indent="0" defTabSz="914400" eaLnBrk="1" fontAlgn="auto" latinLnBrk="0" hangingPunct="1">
              <a:lnSpc>
                <a:spcPct val="100000"/>
              </a:lnSpc>
              <a:spcBef>
                <a:spcPts val="124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1</a:t>
            </a:r>
            <a:r>
              <a:rPr kumimoji="0" sz="1400" b="0" i="0" u="none" strike="noStrike" kern="0" cap="none" spc="-3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and</a:t>
            </a:r>
            <a:r>
              <a:rPr kumimoji="0" sz="1400" b="0" i="0" u="none" strike="noStrike" kern="0" cap="none" spc="-1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4</a:t>
            </a:r>
            <a:r>
              <a:rPr kumimoji="0" sz="1400" b="0" i="0" u="none" strike="noStrike" kern="0" cap="none" spc="-10" normalizeH="0" baseline="0" noProof="0" dirty="0">
                <a:ln>
                  <a:noFill/>
                </a:ln>
                <a:solidFill>
                  <a:sysClr val="windowText" lastClr="000000"/>
                </a:solidFill>
                <a:effectLst/>
                <a:uLnTx/>
                <a:uFillTx/>
                <a:latin typeface="Arial"/>
                <a:cs typeface="Arial"/>
              </a:rPr>
              <a:t> </a:t>
            </a:r>
            <a:r>
              <a:rPr kumimoji="0" sz="1400" b="0" i="0" u="none" strike="noStrike" kern="0" cap="none" spc="-20" normalizeH="0" baseline="0" noProof="0" dirty="0">
                <a:ln>
                  <a:noFill/>
                </a:ln>
                <a:solidFill>
                  <a:sysClr val="windowText" lastClr="000000"/>
                </a:solidFill>
                <a:effectLst/>
                <a:uLnTx/>
                <a:uFillTx/>
                <a:latin typeface="Arial"/>
                <a:cs typeface="Arial"/>
              </a:rPr>
              <a:t>'are </a:t>
            </a:r>
            <a:r>
              <a:rPr kumimoji="0" sz="1400" b="0" i="0" u="none" strike="noStrike" kern="0" cap="none" spc="0" normalizeH="0" baseline="0" noProof="0" dirty="0">
                <a:ln>
                  <a:noFill/>
                </a:ln>
                <a:solidFill>
                  <a:sysClr val="windowText" lastClr="000000"/>
                </a:solidFill>
                <a:effectLst/>
                <a:uLnTx/>
                <a:uFillTx/>
                <a:latin typeface="Arial"/>
                <a:cs typeface="Arial"/>
              </a:rPr>
              <a:t>not</a:t>
            </a:r>
            <a:r>
              <a:rPr kumimoji="0" sz="1400" b="0"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sent</a:t>
            </a:r>
            <a:r>
              <a:rPr kumimoji="0" sz="1400" b="0" i="0" u="none" strike="noStrike" kern="0" cap="none" spc="-2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at</a:t>
            </a:r>
            <a:r>
              <a:rPr kumimoji="0" sz="1400" b="0" i="0" u="none" strike="noStrike" kern="0" cap="none" spc="-20" normalizeH="0" baseline="0" noProof="0" dirty="0">
                <a:ln>
                  <a:noFill/>
                </a:ln>
                <a:solidFill>
                  <a:sysClr val="windowText" lastClr="000000"/>
                </a:solidFill>
                <a:effectLst/>
                <a:uLnTx/>
                <a:uFillTx/>
                <a:latin typeface="Arial"/>
                <a:cs typeface="Arial"/>
              </a:rPr>
              <a:t> </a:t>
            </a:r>
            <a:r>
              <a:rPr kumimoji="0" sz="1400" b="0" i="0" u="none" strike="noStrike" kern="0" cap="none" spc="-25" normalizeH="0" baseline="0" noProof="0" dirty="0">
                <a:ln>
                  <a:noFill/>
                </a:ln>
                <a:solidFill>
                  <a:sysClr val="windowText" lastClr="000000"/>
                </a:solidFill>
                <a:effectLst/>
                <a:uLnTx/>
                <a:uFillTx/>
                <a:latin typeface="Arial"/>
                <a:cs typeface="Arial"/>
              </a:rPr>
              <a:t>the </a:t>
            </a:r>
            <a:r>
              <a:rPr kumimoji="0" sz="1400" b="0" i="0" u="none" strike="noStrike" kern="0" cap="none" spc="0" normalizeH="0" baseline="0" noProof="0" dirty="0">
                <a:ln>
                  <a:noFill/>
                </a:ln>
                <a:solidFill>
                  <a:sysClr val="windowText" lastClr="000000"/>
                </a:solidFill>
                <a:effectLst/>
                <a:uLnTx/>
                <a:uFillTx/>
                <a:latin typeface="Arial"/>
                <a:cs typeface="Arial"/>
              </a:rPr>
              <a:t>same</a:t>
            </a:r>
            <a:r>
              <a:rPr kumimoji="0" sz="1400" b="0" i="0" u="none" strike="noStrike" kern="0" cap="none" spc="-45" normalizeH="0" baseline="0" noProof="0" dirty="0">
                <a:ln>
                  <a:noFill/>
                </a:ln>
                <a:solidFill>
                  <a:sysClr val="windowText" lastClr="000000"/>
                </a:solidFill>
                <a:effectLst/>
                <a:uLnTx/>
                <a:uFillTx/>
                <a:latin typeface="Arial"/>
                <a:cs typeface="Arial"/>
              </a:rPr>
              <a:t> </a:t>
            </a:r>
            <a:r>
              <a:rPr kumimoji="0" sz="1400" b="0" i="0" u="none" strike="noStrike" kern="0" cap="none" spc="-20" normalizeH="0" baseline="0" noProof="0" dirty="0">
                <a:ln>
                  <a:noFill/>
                </a:ln>
                <a:solidFill>
                  <a:sysClr val="windowText" lastClr="000000"/>
                </a:solidFill>
                <a:effectLst/>
                <a:uLnTx/>
                <a:uFillTx/>
                <a:latin typeface="Arial"/>
                <a:cs typeface="Arial"/>
              </a:rPr>
              <a:t>time</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18" name="object 18"/>
          <p:cNvGrpSpPr/>
          <p:nvPr/>
        </p:nvGrpSpPr>
        <p:grpSpPr>
          <a:xfrm>
            <a:off x="3556508" y="3614422"/>
            <a:ext cx="1757680" cy="812800"/>
            <a:chOff x="3556508" y="3614422"/>
            <a:chExt cx="1757680" cy="812800"/>
          </a:xfrm>
        </p:grpSpPr>
        <p:sp>
          <p:nvSpPr>
            <p:cNvPr id="19" name="object 19"/>
            <p:cNvSpPr/>
            <p:nvPr/>
          </p:nvSpPr>
          <p:spPr>
            <a:xfrm>
              <a:off x="3569208" y="3627122"/>
              <a:ext cx="1344295" cy="688975"/>
            </a:xfrm>
            <a:custGeom>
              <a:avLst/>
              <a:gdLst/>
              <a:ahLst/>
              <a:cxnLst/>
              <a:rect l="l" t="t" r="r" b="b"/>
              <a:pathLst>
                <a:path w="1344295" h="688975">
                  <a:moveTo>
                    <a:pt x="0" y="114808"/>
                  </a:moveTo>
                  <a:lnTo>
                    <a:pt x="9021" y="70117"/>
                  </a:lnTo>
                  <a:lnTo>
                    <a:pt x="33624" y="33624"/>
                  </a:lnTo>
                  <a:lnTo>
                    <a:pt x="70117" y="9021"/>
                  </a:lnTo>
                  <a:lnTo>
                    <a:pt x="114807" y="0"/>
                  </a:lnTo>
                  <a:lnTo>
                    <a:pt x="1229360" y="0"/>
                  </a:lnTo>
                  <a:lnTo>
                    <a:pt x="1274050" y="9021"/>
                  </a:lnTo>
                  <a:lnTo>
                    <a:pt x="1310543" y="33624"/>
                  </a:lnTo>
                  <a:lnTo>
                    <a:pt x="1335146" y="70117"/>
                  </a:lnTo>
                  <a:lnTo>
                    <a:pt x="1344168" y="114808"/>
                  </a:lnTo>
                  <a:lnTo>
                    <a:pt x="1344168" y="574040"/>
                  </a:lnTo>
                  <a:lnTo>
                    <a:pt x="1335146" y="618724"/>
                  </a:lnTo>
                  <a:lnTo>
                    <a:pt x="1310543" y="655218"/>
                  </a:lnTo>
                  <a:lnTo>
                    <a:pt x="1274050" y="679824"/>
                  </a:lnTo>
                  <a:lnTo>
                    <a:pt x="1229360" y="688848"/>
                  </a:lnTo>
                  <a:lnTo>
                    <a:pt x="114807" y="688848"/>
                  </a:lnTo>
                  <a:lnTo>
                    <a:pt x="70117" y="679824"/>
                  </a:lnTo>
                  <a:lnTo>
                    <a:pt x="33624" y="655218"/>
                  </a:lnTo>
                  <a:lnTo>
                    <a:pt x="9021" y="618724"/>
                  </a:lnTo>
                  <a:lnTo>
                    <a:pt x="0" y="574040"/>
                  </a:lnTo>
                  <a:lnTo>
                    <a:pt x="0" y="114808"/>
                  </a:lnTo>
                  <a:close/>
                </a:path>
              </a:pathLst>
            </a:custGeom>
            <a:ln w="25400">
              <a:solidFill>
                <a:srgbClr val="00946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4942332" y="4174235"/>
              <a:ext cx="372110" cy="253365"/>
            </a:xfrm>
            <a:custGeom>
              <a:avLst/>
              <a:gdLst/>
              <a:ahLst/>
              <a:cxnLst/>
              <a:rect l="l" t="t" r="r" b="b"/>
              <a:pathLst>
                <a:path w="372110" h="253364">
                  <a:moveTo>
                    <a:pt x="371856" y="0"/>
                  </a:moveTo>
                  <a:lnTo>
                    <a:pt x="0" y="0"/>
                  </a:lnTo>
                  <a:lnTo>
                    <a:pt x="0" y="252984"/>
                  </a:lnTo>
                  <a:lnTo>
                    <a:pt x="371856" y="252984"/>
                  </a:lnTo>
                  <a:lnTo>
                    <a:pt x="37185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1" name="object 21"/>
          <p:cNvSpPr txBox="1"/>
          <p:nvPr/>
        </p:nvSpPr>
        <p:spPr>
          <a:xfrm>
            <a:off x="1424939" y="4658867"/>
            <a:ext cx="372110" cy="253365"/>
          </a:xfrm>
          <a:prstGeom prst="rect">
            <a:avLst/>
          </a:prstGeom>
          <a:solidFill>
            <a:srgbClr val="FFFFFF"/>
          </a:solidFill>
          <a:ln w="9525">
            <a:solidFill>
              <a:srgbClr val="3333CC"/>
            </a:solidFill>
          </a:ln>
        </p:spPr>
        <p:txBody>
          <a:bodyPr vert="horz" wrap="square" lIns="0" tIns="41910" rIns="0" bIns="0" rtlCol="0">
            <a:spAutoFit/>
          </a:bodyPr>
          <a:lstStyle/>
          <a:p>
            <a:pPr marL="88900" marR="0" lvl="0" indent="0" defTabSz="914400" eaLnBrk="1" fontAlgn="auto" latinLnBrk="0" hangingPunct="1">
              <a:lnSpc>
                <a:spcPct val="100000"/>
              </a:lnSpc>
              <a:spcBef>
                <a:spcPts val="330"/>
              </a:spcBef>
              <a:spcAft>
                <a:spcPts val="0"/>
              </a:spcAft>
              <a:buClrTx/>
              <a:buSzTx/>
              <a:buFontTx/>
              <a:buNone/>
              <a:tabLst/>
              <a:defRPr/>
            </a:pPr>
            <a:r>
              <a:rPr kumimoji="0" sz="1050" b="0" i="0" u="none" strike="noStrike" kern="0" cap="none" spc="-25" normalizeH="0" baseline="0" noProof="0" dirty="0">
                <a:ln>
                  <a:noFill/>
                </a:ln>
                <a:solidFill>
                  <a:sysClr val="windowText" lastClr="000000"/>
                </a:solidFill>
                <a:effectLst/>
                <a:uLnTx/>
                <a:uFillTx/>
                <a:latin typeface="Arial"/>
                <a:cs typeface="Arial"/>
              </a:rPr>
              <a:t>C1</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txBox="1"/>
          <p:nvPr/>
        </p:nvSpPr>
        <p:spPr>
          <a:xfrm>
            <a:off x="2680716" y="4683252"/>
            <a:ext cx="375285" cy="256540"/>
          </a:xfrm>
          <a:prstGeom prst="rect">
            <a:avLst/>
          </a:prstGeom>
          <a:solidFill>
            <a:srgbClr val="FFFFFF"/>
          </a:solidFill>
          <a:ln w="9525">
            <a:solidFill>
              <a:srgbClr val="FFC000"/>
            </a:solidFill>
          </a:ln>
        </p:spPr>
        <p:txBody>
          <a:bodyPr vert="horz" wrap="square" lIns="0" tIns="43180" rIns="0" bIns="0" rtlCol="0">
            <a:spAutoFit/>
          </a:bodyPr>
          <a:lstStyle/>
          <a:p>
            <a:pPr marL="90805" marR="0" lvl="0" indent="0" defTabSz="914400" eaLnBrk="1" fontAlgn="auto" latinLnBrk="0" hangingPunct="1">
              <a:lnSpc>
                <a:spcPct val="100000"/>
              </a:lnSpc>
              <a:spcBef>
                <a:spcPts val="340"/>
              </a:spcBef>
              <a:spcAft>
                <a:spcPts val="0"/>
              </a:spcAft>
              <a:buClrTx/>
              <a:buSzTx/>
              <a:buFontTx/>
              <a:buNone/>
              <a:tabLst/>
              <a:defRPr/>
            </a:pPr>
            <a:r>
              <a:rPr kumimoji="0" sz="1050" b="0" i="0" u="none" strike="noStrike" kern="0" cap="none" spc="-25" normalizeH="0" baseline="0" noProof="0" dirty="0">
                <a:ln>
                  <a:noFill/>
                </a:ln>
                <a:solidFill>
                  <a:sysClr val="windowText" lastClr="000000"/>
                </a:solidFill>
                <a:effectLst/>
                <a:uLnTx/>
                <a:uFillTx/>
                <a:latin typeface="Arial"/>
                <a:cs typeface="Arial"/>
              </a:rPr>
              <a:t>C2</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23"/>
          <p:cNvSpPr txBox="1"/>
          <p:nvPr/>
        </p:nvSpPr>
        <p:spPr>
          <a:xfrm>
            <a:off x="4914900" y="5329428"/>
            <a:ext cx="372110" cy="256540"/>
          </a:xfrm>
          <a:prstGeom prst="rect">
            <a:avLst/>
          </a:prstGeom>
          <a:ln w="9525">
            <a:solidFill>
              <a:srgbClr val="FFC000"/>
            </a:solidFill>
          </a:ln>
        </p:spPr>
        <p:txBody>
          <a:bodyPr vert="horz" wrap="square" lIns="0" tIns="0" rIns="0" bIns="0" rtlCol="0">
            <a:spAutoFit/>
          </a:bodyPr>
          <a:lstStyle/>
          <a:p>
            <a:pPr marL="57785" marR="0" lvl="0" indent="0" defTabSz="914400" eaLnBrk="1" fontAlgn="auto" latinLnBrk="0" hangingPunct="1">
              <a:lnSpc>
                <a:spcPts val="1670"/>
              </a:lnSpc>
              <a:spcBef>
                <a:spcPts val="0"/>
              </a:spcBef>
              <a:spcAft>
                <a:spcPts val="0"/>
              </a:spcAft>
              <a:buClrTx/>
              <a:buSzTx/>
              <a:buFontTx/>
              <a:buNone/>
              <a:tabLst/>
              <a:defRPr/>
            </a:pPr>
            <a:r>
              <a:rPr kumimoji="0" sz="2100" b="0" i="0" u="none" strike="noStrike" kern="0" cap="none" spc="-1754" normalizeH="0" baseline="-9920" noProof="0" dirty="0">
                <a:ln>
                  <a:noFill/>
                </a:ln>
                <a:solidFill>
                  <a:sysClr val="windowText" lastClr="000000"/>
                </a:solidFill>
                <a:effectLst/>
                <a:uLnTx/>
                <a:uFillTx/>
                <a:latin typeface="ＭＳ ゴシック"/>
                <a:cs typeface="ＭＳ ゴシック"/>
              </a:rPr>
              <a:t>コ</a:t>
            </a:r>
            <a:r>
              <a:rPr kumimoji="0" sz="1050" b="0" i="0" u="none" strike="noStrike" kern="0" cap="none" spc="-25" normalizeH="0" baseline="0" noProof="0" dirty="0">
                <a:ln>
                  <a:noFill/>
                </a:ln>
                <a:solidFill>
                  <a:sysClr val="windowText" lastClr="000000"/>
                </a:solidFill>
                <a:effectLst/>
                <a:uLnTx/>
                <a:uFillTx/>
                <a:latin typeface="Arial"/>
                <a:cs typeface="Arial"/>
              </a:rPr>
              <a:t>C2</a:t>
            </a:r>
            <a:r>
              <a:rPr kumimoji="0" sz="2100" b="0" i="0" u="none" strike="noStrike" kern="0" cap="none" spc="-37" normalizeH="0" baseline="-9920" noProof="0" dirty="0">
                <a:ln>
                  <a:noFill/>
                </a:ln>
                <a:solidFill>
                  <a:sysClr val="windowText" lastClr="000000"/>
                </a:solidFill>
                <a:effectLst/>
                <a:uLnTx/>
                <a:uFillTx/>
                <a:latin typeface="Arial"/>
                <a:cs typeface="Arial"/>
              </a:rPr>
              <a:t>2</a:t>
            </a:r>
            <a:endParaRPr kumimoji="0" sz="2100" b="0" i="0" u="none" strike="noStrike" kern="0" cap="none" spc="0" normalizeH="0" baseline="-9920" noProof="0">
              <a:ln>
                <a:noFill/>
              </a:ln>
              <a:solidFill>
                <a:sysClr val="windowText" lastClr="000000"/>
              </a:solidFill>
              <a:effectLst/>
              <a:uLnTx/>
              <a:uFillTx/>
              <a:latin typeface="Arial"/>
              <a:cs typeface="Arial"/>
            </a:endParaRPr>
          </a:p>
        </p:txBody>
      </p:sp>
      <p:sp>
        <p:nvSpPr>
          <p:cNvPr id="24" name="object 24"/>
          <p:cNvSpPr txBox="1"/>
          <p:nvPr/>
        </p:nvSpPr>
        <p:spPr>
          <a:xfrm>
            <a:off x="4942332" y="4174235"/>
            <a:ext cx="372110" cy="253365"/>
          </a:xfrm>
          <a:prstGeom prst="rect">
            <a:avLst/>
          </a:prstGeom>
          <a:ln w="9525">
            <a:solidFill>
              <a:srgbClr val="3333CC"/>
            </a:solidFill>
          </a:ln>
        </p:spPr>
        <p:txBody>
          <a:bodyPr vert="horz" wrap="square" lIns="0" tIns="41275" rIns="0" bIns="0" rtlCol="0">
            <a:spAutoFit/>
          </a:bodyPr>
          <a:lstStyle/>
          <a:p>
            <a:pPr marL="88265" marR="0" lvl="0" indent="0" defTabSz="914400" eaLnBrk="1" fontAlgn="auto" latinLnBrk="0" hangingPunct="1">
              <a:lnSpc>
                <a:spcPct val="100000"/>
              </a:lnSpc>
              <a:spcBef>
                <a:spcPts val="325"/>
              </a:spcBef>
              <a:spcAft>
                <a:spcPts val="0"/>
              </a:spcAft>
              <a:buClrTx/>
              <a:buSzTx/>
              <a:buFontTx/>
              <a:buNone/>
              <a:tabLst/>
              <a:defRPr/>
            </a:pPr>
            <a:r>
              <a:rPr kumimoji="0" sz="1050" b="0" i="0" u="none" strike="noStrike" kern="0" cap="none" spc="-25" normalizeH="0" baseline="0" noProof="0" dirty="0">
                <a:ln>
                  <a:noFill/>
                </a:ln>
                <a:solidFill>
                  <a:sysClr val="windowText" lastClr="000000"/>
                </a:solidFill>
                <a:effectLst/>
                <a:uLnTx/>
                <a:uFillTx/>
                <a:latin typeface="Arial"/>
                <a:cs typeface="Arial"/>
              </a:rPr>
              <a:t>C1</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25" name="object 25"/>
          <p:cNvSpPr/>
          <p:nvPr/>
        </p:nvSpPr>
        <p:spPr>
          <a:xfrm>
            <a:off x="265175" y="5666232"/>
            <a:ext cx="4038600" cy="429895"/>
          </a:xfrm>
          <a:custGeom>
            <a:avLst/>
            <a:gdLst/>
            <a:ahLst/>
            <a:cxnLst/>
            <a:rect l="l" t="t" r="r" b="b"/>
            <a:pathLst>
              <a:path w="4038600" h="429895">
                <a:moveTo>
                  <a:pt x="4038600" y="0"/>
                </a:moveTo>
                <a:lnTo>
                  <a:pt x="0" y="0"/>
                </a:lnTo>
                <a:lnTo>
                  <a:pt x="0" y="429768"/>
                </a:lnTo>
                <a:lnTo>
                  <a:pt x="4038600" y="429768"/>
                </a:lnTo>
                <a:lnTo>
                  <a:pt x="40386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txBox="1"/>
          <p:nvPr/>
        </p:nvSpPr>
        <p:spPr>
          <a:xfrm>
            <a:off x="345183" y="5695142"/>
            <a:ext cx="5460365" cy="756285"/>
          </a:xfrm>
          <a:prstGeom prst="rect">
            <a:avLst/>
          </a:prstGeom>
        </p:spPr>
        <p:txBody>
          <a:bodyPr vert="horz" wrap="square" lIns="0" tIns="12700" rIns="0" bIns="0" rtlCol="0">
            <a:spAutoFit/>
          </a:bodyPr>
          <a:lstStyle/>
          <a:p>
            <a:pPr marL="12700" marR="1588770" lvl="0" indent="-635" defTabSz="914400" eaLnBrk="1" fontAlgn="auto" latinLnBrk="0" hangingPunct="1">
              <a:lnSpc>
                <a:spcPct val="100000"/>
              </a:lnSpc>
              <a:spcBef>
                <a:spcPts val="100"/>
              </a:spcBef>
              <a:spcAft>
                <a:spcPts val="0"/>
              </a:spcAft>
              <a:buClrTx/>
              <a:buSzTx/>
              <a:buFontTx/>
              <a:buNone/>
              <a:tabLst/>
              <a:defRPr/>
            </a:pPr>
            <a:r>
              <a:rPr kumimoji="0" sz="1100" b="0" i="0" u="none" strike="noStrike" kern="0" cap="none" spc="0" normalizeH="0" baseline="0" noProof="0" dirty="0">
                <a:ln>
                  <a:noFill/>
                </a:ln>
                <a:solidFill>
                  <a:sysClr val="windowText" lastClr="000000"/>
                </a:solidFill>
                <a:effectLst/>
                <a:uLnTx/>
                <a:uFillTx/>
                <a:latin typeface="Arial"/>
                <a:cs typeface="Arial"/>
              </a:rPr>
              <a:t>By</a:t>
            </a:r>
            <a:r>
              <a:rPr kumimoji="0" sz="1100" b="0" i="0" u="none" strike="noStrike" kern="0" cap="none" spc="-5" normalizeH="0" baseline="0" noProof="0" dirty="0">
                <a:ln>
                  <a:noFill/>
                </a:ln>
                <a:solidFill>
                  <a:sysClr val="windowText" lastClr="000000"/>
                </a:solidFill>
                <a:effectLst/>
                <a:uLnTx/>
                <a:uFillTx/>
                <a:latin typeface="Arial"/>
                <a:cs typeface="Arial"/>
              </a:rPr>
              <a:t> </a:t>
            </a:r>
            <a:r>
              <a:rPr kumimoji="0" sz="1100" b="0" i="0" u="none" strike="noStrike" kern="0" cap="none" spc="0" normalizeH="0" baseline="0" noProof="0" dirty="0">
                <a:ln>
                  <a:noFill/>
                </a:ln>
                <a:solidFill>
                  <a:sysClr val="windowText" lastClr="000000"/>
                </a:solidFill>
                <a:effectLst/>
                <a:uLnTx/>
                <a:uFillTx/>
                <a:latin typeface="Arial"/>
                <a:cs typeface="Arial"/>
              </a:rPr>
              <a:t>detecting</a:t>
            </a:r>
            <a:r>
              <a:rPr kumimoji="0" sz="1100" b="0" i="0" u="none" strike="noStrike" kern="0" cap="none" spc="-50" normalizeH="0" baseline="0" noProof="0" dirty="0">
                <a:ln>
                  <a:noFill/>
                </a:ln>
                <a:solidFill>
                  <a:sysClr val="windowText" lastClr="000000"/>
                </a:solidFill>
                <a:effectLst/>
                <a:uLnTx/>
                <a:uFillTx/>
                <a:latin typeface="Arial"/>
                <a:cs typeface="Arial"/>
              </a:rPr>
              <a:t> </a:t>
            </a:r>
            <a:r>
              <a:rPr kumimoji="0" sz="1100" b="0" i="0" u="none" strike="noStrike" kern="0" cap="none" spc="0" normalizeH="0" baseline="0" noProof="0" dirty="0">
                <a:ln>
                  <a:noFill/>
                </a:ln>
                <a:solidFill>
                  <a:sysClr val="windowText" lastClr="000000"/>
                </a:solidFill>
                <a:effectLst/>
                <a:uLnTx/>
                <a:uFillTx/>
                <a:latin typeface="Arial"/>
                <a:cs typeface="Arial"/>
              </a:rPr>
              <a:t>overlapped</a:t>
            </a:r>
            <a:r>
              <a:rPr kumimoji="0" sz="1100" b="0" i="0" u="none" strike="noStrike" kern="0" cap="none" spc="-65" normalizeH="0" baseline="0" noProof="0" dirty="0">
                <a:ln>
                  <a:noFill/>
                </a:ln>
                <a:solidFill>
                  <a:sysClr val="windowText" lastClr="000000"/>
                </a:solidFill>
                <a:effectLst/>
                <a:uLnTx/>
                <a:uFillTx/>
                <a:latin typeface="Arial"/>
                <a:cs typeface="Arial"/>
              </a:rPr>
              <a:t> </a:t>
            </a:r>
            <a:r>
              <a:rPr kumimoji="0" sz="1100" b="0" i="0" u="none" strike="noStrike" kern="0" cap="none" spc="0" normalizeH="0" baseline="0" noProof="0" dirty="0">
                <a:ln>
                  <a:noFill/>
                </a:ln>
                <a:solidFill>
                  <a:sysClr val="windowText" lastClr="000000"/>
                </a:solidFill>
                <a:effectLst/>
                <a:uLnTx/>
                <a:uFillTx/>
                <a:latin typeface="Arial"/>
                <a:cs typeface="Arial"/>
              </a:rPr>
              <a:t>nodes,</a:t>
            </a:r>
            <a:r>
              <a:rPr kumimoji="0" sz="1100" b="0" i="0" u="none" strike="noStrike" kern="0" cap="none" spc="-50" normalizeH="0" baseline="0" noProof="0" dirty="0">
                <a:ln>
                  <a:noFill/>
                </a:ln>
                <a:solidFill>
                  <a:sysClr val="windowText" lastClr="000000"/>
                </a:solidFill>
                <a:effectLst/>
                <a:uLnTx/>
                <a:uFillTx/>
                <a:latin typeface="Arial"/>
                <a:cs typeface="Arial"/>
              </a:rPr>
              <a:t> </a:t>
            </a:r>
            <a:r>
              <a:rPr kumimoji="0" sz="1100" b="0" i="0" u="none" strike="noStrike" kern="0" cap="none" spc="0" normalizeH="0" baseline="0" noProof="0" dirty="0">
                <a:ln>
                  <a:noFill/>
                </a:ln>
                <a:solidFill>
                  <a:sysClr val="windowText" lastClr="000000"/>
                </a:solidFill>
                <a:effectLst/>
                <a:uLnTx/>
                <a:uFillTx/>
                <a:latin typeface="Arial"/>
                <a:cs typeface="Arial"/>
              </a:rPr>
              <a:t>e.g.</a:t>
            </a:r>
            <a:r>
              <a:rPr kumimoji="0" sz="1100" b="0" i="0" u="none" strike="noStrike" kern="0" cap="none" spc="-25" normalizeH="0" baseline="0" noProof="0" dirty="0">
                <a:ln>
                  <a:noFill/>
                </a:ln>
                <a:solidFill>
                  <a:sysClr val="windowText" lastClr="000000"/>
                </a:solidFill>
                <a:effectLst/>
                <a:uLnTx/>
                <a:uFillTx/>
                <a:latin typeface="Arial"/>
                <a:cs typeface="Arial"/>
              </a:rPr>
              <a:t> </a:t>
            </a:r>
            <a:r>
              <a:rPr kumimoji="0" sz="1100" b="0" i="0" u="none" strike="noStrike" kern="0" cap="none" spc="0" normalizeH="0" baseline="0" noProof="0" dirty="0">
                <a:ln>
                  <a:noFill/>
                </a:ln>
                <a:solidFill>
                  <a:sysClr val="windowText" lastClr="000000"/>
                </a:solidFill>
                <a:effectLst/>
                <a:uLnTx/>
                <a:uFillTx/>
                <a:latin typeface="Arial"/>
                <a:cs typeface="Arial"/>
              </a:rPr>
              <a:t>1</a:t>
            </a:r>
            <a:r>
              <a:rPr kumimoji="0" sz="1100" b="0" i="0" u="none" strike="noStrike" kern="0" cap="none" spc="5" normalizeH="0" baseline="0" noProof="0" dirty="0">
                <a:ln>
                  <a:noFill/>
                </a:ln>
                <a:solidFill>
                  <a:sysClr val="windowText" lastClr="000000"/>
                </a:solidFill>
                <a:effectLst/>
                <a:uLnTx/>
                <a:uFillTx/>
                <a:latin typeface="Arial"/>
                <a:cs typeface="Arial"/>
              </a:rPr>
              <a:t> </a:t>
            </a:r>
            <a:r>
              <a:rPr kumimoji="0" sz="1100" b="0" i="0" u="none" strike="noStrike" kern="0" cap="none" spc="0" normalizeH="0" baseline="0" noProof="0" dirty="0">
                <a:ln>
                  <a:noFill/>
                </a:ln>
                <a:solidFill>
                  <a:sysClr val="windowText" lastClr="000000"/>
                </a:solidFill>
                <a:effectLst/>
                <a:uLnTx/>
                <a:uFillTx/>
                <a:latin typeface="Arial"/>
                <a:cs typeface="Arial"/>
              </a:rPr>
              <a:t>and</a:t>
            </a:r>
            <a:r>
              <a:rPr kumimoji="0" sz="1100" b="0" i="0" u="none" strike="noStrike" kern="0" cap="none" spc="-20" normalizeH="0" baseline="0" noProof="0" dirty="0">
                <a:ln>
                  <a:noFill/>
                </a:ln>
                <a:solidFill>
                  <a:sysClr val="windowText" lastClr="000000"/>
                </a:solidFill>
                <a:effectLst/>
                <a:uLnTx/>
                <a:uFillTx/>
                <a:latin typeface="Arial"/>
                <a:cs typeface="Arial"/>
              </a:rPr>
              <a:t> </a:t>
            </a:r>
            <a:r>
              <a:rPr kumimoji="0" sz="1100" b="0" i="0" u="none" strike="noStrike" kern="0" cap="none" spc="0" normalizeH="0" baseline="0" noProof="0" dirty="0">
                <a:ln>
                  <a:noFill/>
                </a:ln>
                <a:solidFill>
                  <a:sysClr val="windowText" lastClr="000000"/>
                </a:solidFill>
                <a:effectLst/>
                <a:uLnTx/>
                <a:uFillTx/>
                <a:latin typeface="Arial"/>
                <a:cs typeface="Arial"/>
              </a:rPr>
              <a:t>4,</a:t>
            </a:r>
            <a:r>
              <a:rPr kumimoji="0" sz="1100" b="0" i="0" u="none" strike="noStrike" kern="0" cap="none" spc="-25" normalizeH="0" baseline="0" noProof="0" dirty="0">
                <a:ln>
                  <a:noFill/>
                </a:ln>
                <a:solidFill>
                  <a:sysClr val="windowText" lastClr="000000"/>
                </a:solidFill>
                <a:effectLst/>
                <a:uLnTx/>
                <a:uFillTx/>
                <a:latin typeface="Arial"/>
                <a:cs typeface="Arial"/>
              </a:rPr>
              <a:t> </a:t>
            </a:r>
            <a:r>
              <a:rPr kumimoji="0" sz="1100" b="0" i="0" u="none" strike="noStrike" kern="0" cap="none" spc="0" normalizeH="0" baseline="0" noProof="0" dirty="0">
                <a:ln>
                  <a:noFill/>
                </a:ln>
                <a:solidFill>
                  <a:sysClr val="windowText" lastClr="000000"/>
                </a:solidFill>
                <a:effectLst/>
                <a:uLnTx/>
                <a:uFillTx/>
                <a:latin typeface="Arial"/>
                <a:cs typeface="Arial"/>
              </a:rPr>
              <a:t>coordinators</a:t>
            </a:r>
            <a:r>
              <a:rPr kumimoji="0" sz="1100" b="0" i="0" u="none" strike="noStrike" kern="0" cap="none" spc="-55" normalizeH="0" baseline="0" noProof="0" dirty="0">
                <a:ln>
                  <a:noFill/>
                </a:ln>
                <a:solidFill>
                  <a:sysClr val="windowText" lastClr="000000"/>
                </a:solidFill>
                <a:effectLst/>
                <a:uLnTx/>
                <a:uFillTx/>
                <a:latin typeface="Arial"/>
                <a:cs typeface="Arial"/>
              </a:rPr>
              <a:t> </a:t>
            </a:r>
            <a:r>
              <a:rPr kumimoji="0" sz="1100" b="0" i="0" u="none" strike="noStrike" kern="0" cap="none" spc="-20" normalizeH="0" baseline="0" noProof="0" dirty="0">
                <a:ln>
                  <a:noFill/>
                </a:ln>
                <a:solidFill>
                  <a:sysClr val="windowText" lastClr="000000"/>
                </a:solidFill>
                <a:effectLst/>
                <a:uLnTx/>
                <a:uFillTx/>
                <a:latin typeface="Arial"/>
                <a:cs typeface="Arial"/>
              </a:rPr>
              <a:t>e.g. </a:t>
            </a:r>
            <a:r>
              <a:rPr kumimoji="0" sz="1100" b="0" i="0" u="none" strike="noStrike" kern="0" cap="none" spc="0" normalizeH="0" baseline="0" noProof="0" dirty="0">
                <a:ln>
                  <a:noFill/>
                </a:ln>
                <a:solidFill>
                  <a:sysClr val="windowText" lastClr="000000"/>
                </a:solidFill>
                <a:effectLst/>
                <a:uLnTx/>
                <a:uFillTx/>
                <a:latin typeface="Arial"/>
                <a:cs typeface="Arial"/>
              </a:rPr>
              <a:t>C1</a:t>
            </a:r>
            <a:r>
              <a:rPr kumimoji="0" sz="1100" b="0" i="0" u="none" strike="noStrike" kern="0" cap="none" spc="-15" normalizeH="0" baseline="0" noProof="0" dirty="0">
                <a:ln>
                  <a:noFill/>
                </a:ln>
                <a:solidFill>
                  <a:sysClr val="windowText" lastClr="000000"/>
                </a:solidFill>
                <a:effectLst/>
                <a:uLnTx/>
                <a:uFillTx/>
                <a:latin typeface="Arial"/>
                <a:cs typeface="Arial"/>
              </a:rPr>
              <a:t> </a:t>
            </a:r>
            <a:r>
              <a:rPr kumimoji="0" sz="1100" b="0" i="0" u="none" strike="noStrike" kern="0" cap="none" spc="0" normalizeH="0" baseline="0" noProof="0" dirty="0">
                <a:ln>
                  <a:noFill/>
                </a:ln>
                <a:solidFill>
                  <a:sysClr val="windowText" lastClr="000000"/>
                </a:solidFill>
                <a:effectLst/>
                <a:uLnTx/>
                <a:uFillTx/>
                <a:latin typeface="Arial"/>
                <a:cs typeface="Arial"/>
              </a:rPr>
              <a:t>and</a:t>
            </a:r>
            <a:r>
              <a:rPr kumimoji="0" sz="1100" b="0" i="0" u="none" strike="noStrike" kern="0" cap="none" spc="-35" normalizeH="0" baseline="0" noProof="0" dirty="0">
                <a:ln>
                  <a:noFill/>
                </a:ln>
                <a:solidFill>
                  <a:sysClr val="windowText" lastClr="000000"/>
                </a:solidFill>
                <a:effectLst/>
                <a:uLnTx/>
                <a:uFillTx/>
                <a:latin typeface="Arial"/>
                <a:cs typeface="Arial"/>
              </a:rPr>
              <a:t> </a:t>
            </a:r>
            <a:r>
              <a:rPr kumimoji="0" sz="1100" b="0" i="0" u="none" strike="noStrike" kern="0" cap="none" spc="0" normalizeH="0" baseline="0" noProof="0" dirty="0">
                <a:ln>
                  <a:noFill/>
                </a:ln>
                <a:solidFill>
                  <a:sysClr val="windowText" lastClr="000000"/>
                </a:solidFill>
                <a:effectLst/>
                <a:uLnTx/>
                <a:uFillTx/>
                <a:latin typeface="Arial"/>
                <a:cs typeface="Arial"/>
              </a:rPr>
              <a:t>C2</a:t>
            </a:r>
            <a:r>
              <a:rPr kumimoji="0" sz="1100" b="0" i="0" u="none" strike="noStrike" kern="0" cap="none" spc="15" normalizeH="0" baseline="0" noProof="0" dirty="0">
                <a:ln>
                  <a:noFill/>
                </a:ln>
                <a:solidFill>
                  <a:sysClr val="windowText" lastClr="000000"/>
                </a:solidFill>
                <a:effectLst/>
                <a:uLnTx/>
                <a:uFillTx/>
                <a:latin typeface="Arial"/>
                <a:cs typeface="Arial"/>
              </a:rPr>
              <a:t> </a:t>
            </a:r>
            <a:r>
              <a:rPr kumimoji="0" sz="1100" b="0" i="0" u="none" strike="noStrike" kern="0" cap="none" spc="0" normalizeH="0" baseline="0" noProof="0" dirty="0">
                <a:ln>
                  <a:noFill/>
                </a:ln>
                <a:solidFill>
                  <a:sysClr val="windowText" lastClr="000000"/>
                </a:solidFill>
                <a:effectLst/>
                <a:uLnTx/>
                <a:uFillTx/>
                <a:latin typeface="Arial"/>
                <a:cs typeface="Arial"/>
              </a:rPr>
              <a:t>negotiate</a:t>
            </a:r>
            <a:r>
              <a:rPr kumimoji="0" sz="1100" b="0" i="0" u="none" strike="noStrike" kern="0" cap="none" spc="-80" normalizeH="0" baseline="0" noProof="0" dirty="0">
                <a:ln>
                  <a:noFill/>
                </a:ln>
                <a:solidFill>
                  <a:sysClr val="windowText" lastClr="000000"/>
                </a:solidFill>
                <a:effectLst/>
                <a:uLnTx/>
                <a:uFillTx/>
                <a:latin typeface="Arial"/>
                <a:cs typeface="Arial"/>
              </a:rPr>
              <a:t> </a:t>
            </a:r>
            <a:r>
              <a:rPr kumimoji="0" sz="1100" b="0" i="0" u="none" strike="noStrike" kern="0" cap="none" spc="0" normalizeH="0" baseline="0" noProof="0" dirty="0">
                <a:ln>
                  <a:noFill/>
                </a:ln>
                <a:solidFill>
                  <a:sysClr val="windowText" lastClr="000000"/>
                </a:solidFill>
                <a:effectLst/>
                <a:uLnTx/>
                <a:uFillTx/>
                <a:latin typeface="Arial"/>
                <a:cs typeface="Arial"/>
              </a:rPr>
              <a:t>in</a:t>
            </a:r>
            <a:r>
              <a:rPr kumimoji="0" sz="1100" b="0" i="0" u="none" strike="noStrike" kern="0" cap="none" spc="-10" normalizeH="0" baseline="0" noProof="0" dirty="0">
                <a:ln>
                  <a:noFill/>
                </a:ln>
                <a:solidFill>
                  <a:sysClr val="windowText" lastClr="000000"/>
                </a:solidFill>
                <a:effectLst/>
                <a:uLnTx/>
                <a:uFillTx/>
                <a:latin typeface="Arial"/>
                <a:cs typeface="Arial"/>
              </a:rPr>
              <a:t> </a:t>
            </a:r>
            <a:r>
              <a:rPr kumimoji="0" sz="1100" b="0" i="0" u="none" strike="noStrike" kern="0" cap="none" spc="0" normalizeH="0" baseline="0" noProof="0" dirty="0">
                <a:ln>
                  <a:noFill/>
                </a:ln>
                <a:solidFill>
                  <a:sysClr val="windowText" lastClr="000000"/>
                </a:solidFill>
                <a:effectLst/>
                <a:uLnTx/>
                <a:uFillTx/>
                <a:latin typeface="Arial"/>
                <a:cs typeface="Arial"/>
              </a:rPr>
              <a:t>order</a:t>
            </a:r>
            <a:r>
              <a:rPr kumimoji="0" sz="1100" b="0" i="0" u="none" strike="noStrike" kern="0" cap="none" spc="-30" normalizeH="0" baseline="0" noProof="0" dirty="0">
                <a:ln>
                  <a:noFill/>
                </a:ln>
                <a:solidFill>
                  <a:sysClr val="windowText" lastClr="000000"/>
                </a:solidFill>
                <a:effectLst/>
                <a:uLnTx/>
                <a:uFillTx/>
                <a:latin typeface="Arial"/>
                <a:cs typeface="Arial"/>
              </a:rPr>
              <a:t> </a:t>
            </a:r>
            <a:r>
              <a:rPr kumimoji="0" sz="1100" b="0" i="0" u="none" strike="noStrike" kern="0" cap="none" spc="0" normalizeH="0" baseline="0" noProof="0" dirty="0">
                <a:ln>
                  <a:noFill/>
                </a:ln>
                <a:solidFill>
                  <a:sysClr val="windowText" lastClr="000000"/>
                </a:solidFill>
                <a:effectLst/>
                <a:uLnTx/>
                <a:uFillTx/>
                <a:latin typeface="Arial"/>
                <a:cs typeface="Arial"/>
              </a:rPr>
              <a:t>to</a:t>
            </a:r>
            <a:r>
              <a:rPr kumimoji="0" sz="1100" b="0" i="0" u="none" strike="noStrike" kern="0" cap="none" spc="-35" normalizeH="0" baseline="0" noProof="0" dirty="0">
                <a:ln>
                  <a:noFill/>
                </a:ln>
                <a:solidFill>
                  <a:sysClr val="windowText" lastClr="000000"/>
                </a:solidFill>
                <a:effectLst/>
                <a:uLnTx/>
                <a:uFillTx/>
                <a:latin typeface="Arial"/>
                <a:cs typeface="Arial"/>
              </a:rPr>
              <a:t> </a:t>
            </a:r>
            <a:r>
              <a:rPr kumimoji="0" sz="1100" b="0" i="0" u="none" strike="noStrike" kern="0" cap="none" spc="0" normalizeH="0" baseline="0" noProof="0" dirty="0">
                <a:ln>
                  <a:noFill/>
                </a:ln>
                <a:solidFill>
                  <a:sysClr val="windowText" lastClr="000000"/>
                </a:solidFill>
                <a:effectLst/>
                <a:uLnTx/>
                <a:uFillTx/>
                <a:latin typeface="Arial"/>
                <a:cs typeface="Arial"/>
              </a:rPr>
              <a:t>minimize</a:t>
            </a:r>
            <a:r>
              <a:rPr kumimoji="0" sz="1100" b="0" i="0" u="none" strike="noStrike" kern="0" cap="none" spc="15" normalizeH="0" baseline="0" noProof="0" dirty="0">
                <a:ln>
                  <a:noFill/>
                </a:ln>
                <a:solidFill>
                  <a:sysClr val="windowText" lastClr="000000"/>
                </a:solidFill>
                <a:effectLst/>
                <a:uLnTx/>
                <a:uFillTx/>
                <a:latin typeface="Arial"/>
                <a:cs typeface="Arial"/>
              </a:rPr>
              <a:t> </a:t>
            </a:r>
            <a:r>
              <a:rPr kumimoji="0" sz="1100" b="0" i="0" u="none" strike="noStrike" kern="0" cap="none" spc="-10" normalizeH="0" baseline="0" noProof="0" dirty="0">
                <a:ln>
                  <a:noFill/>
                </a:ln>
                <a:solidFill>
                  <a:sysClr val="windowText" lastClr="000000"/>
                </a:solidFill>
                <a:effectLst/>
                <a:uLnTx/>
                <a:uFillTx/>
                <a:latin typeface="Arial"/>
                <a:cs typeface="Arial"/>
              </a:rPr>
              <a:t>contentions</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40"/>
              </a:spcBef>
              <a:spcAft>
                <a:spcPts val="0"/>
              </a:spcAft>
              <a:buClrTx/>
              <a:buSzTx/>
              <a:buFontTx/>
              <a:buNone/>
              <a:tabLst/>
              <a:defRPr/>
            </a:pPr>
            <a:endParaRPr kumimoji="0" sz="1000" b="0" i="0" u="none" strike="noStrike" kern="0" cap="none" spc="0" normalizeH="0" baseline="0" noProof="0">
              <a:ln>
                <a:noFill/>
              </a:ln>
              <a:solidFill>
                <a:sysClr val="windowText" lastClr="000000"/>
              </a:solidFill>
              <a:effectLst/>
              <a:uLnTx/>
              <a:uFillTx/>
              <a:latin typeface="Arial"/>
              <a:cs typeface="Arial"/>
            </a:endParaRPr>
          </a:p>
          <a:p>
            <a:pPr marL="2426335"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Arial"/>
                <a:cs typeface="Arial"/>
              </a:rPr>
              <a:t>Fig3.</a:t>
            </a:r>
            <a:r>
              <a:rPr kumimoji="0" sz="1600" b="0" i="0" u="none" strike="noStrike" kern="0" cap="none" spc="-3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Outline</a:t>
            </a:r>
            <a:r>
              <a:rPr kumimoji="0" sz="1600" b="0" i="0" u="none" strike="noStrike" kern="0" cap="none" spc="-6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of</a:t>
            </a:r>
            <a:r>
              <a:rPr kumimoji="0" sz="1600" b="0" i="0" u="none" strike="noStrike" kern="0" cap="none" spc="-1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proposed</a:t>
            </a:r>
            <a:r>
              <a:rPr kumimoji="0" sz="1600" b="0" i="0" u="none" strike="noStrike" kern="0" cap="none" spc="-40"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method</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8">
            <a:extLst>
              <a:ext uri="{FF2B5EF4-FFF2-40B4-BE49-F238E27FC236}">
                <a16:creationId xmlns:a16="http://schemas.microsoft.com/office/drawing/2014/main" id="{7DAF8272-2D02-CCCD-7D8C-CE1B1CFE2CB4}"/>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118</a:t>
            </a:fld>
            <a:endParaRPr sz="1200" dirty="0">
              <a:latin typeface="Times New Roman"/>
              <a:cs typeface="Times New Roman"/>
            </a:endParaRPr>
          </a:p>
        </p:txBody>
      </p:sp>
      <p:sp>
        <p:nvSpPr>
          <p:cNvPr id="30" name="object 10">
            <a:extLst>
              <a:ext uri="{FF2B5EF4-FFF2-40B4-BE49-F238E27FC236}">
                <a16:creationId xmlns:a16="http://schemas.microsoft.com/office/drawing/2014/main" id="{E68B798E-005C-2252-EA47-B447B16012C5}"/>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2" name="日付プレースホルダー 1">
            <a:extLst>
              <a:ext uri="{FF2B5EF4-FFF2-40B4-BE49-F238E27FC236}">
                <a16:creationId xmlns:a16="http://schemas.microsoft.com/office/drawing/2014/main" id="{28379604-9475-8FD7-8B8D-8F157B19E1B0}"/>
              </a:ext>
            </a:extLst>
          </p:cNvPr>
          <p:cNvSpPr>
            <a:spLocks noGrp="1"/>
          </p:cNvSpPr>
          <p:nvPr>
            <p:ph type="dt" sz="half" idx="13"/>
          </p:nvPr>
        </p:nvSpPr>
        <p:spPr/>
        <p:txBody>
          <a:bodyPr/>
          <a:lstStyle/>
          <a:p>
            <a:r>
              <a:rPr lang="en-US" altLang="ja-JP"/>
              <a:t>July 2025</a:t>
            </a:r>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7432" y="6477000"/>
            <a:ext cx="8997950" cy="0"/>
          </a:xfrm>
          <a:custGeom>
            <a:avLst/>
            <a:gdLst/>
            <a:ahLst/>
            <a:cxnLst/>
            <a:rect l="l" t="t" r="r" b="b"/>
            <a:pathLst>
              <a:path w="8997950">
                <a:moveTo>
                  <a:pt x="0" y="0"/>
                </a:moveTo>
                <a:lnTo>
                  <a:pt x="8997696" y="0"/>
                </a:lnTo>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title"/>
          </p:nvPr>
        </p:nvSpPr>
        <p:spPr>
          <a:xfrm>
            <a:off x="250107" y="733712"/>
            <a:ext cx="8552600" cy="380873"/>
          </a:xfrm>
          <a:prstGeom prst="rect">
            <a:avLst/>
          </a:prstGeom>
        </p:spPr>
        <p:txBody>
          <a:bodyPr vert="horz" wrap="square" lIns="0" tIns="11430" rIns="0" bIns="0" rtlCol="0">
            <a:spAutoFit/>
          </a:bodyPr>
          <a:lstStyle/>
          <a:p>
            <a:pPr marL="12700">
              <a:lnSpc>
                <a:spcPct val="100000"/>
              </a:lnSpc>
              <a:spcBef>
                <a:spcPts val="90"/>
              </a:spcBef>
            </a:pPr>
            <a:r>
              <a:rPr lang="en-US" sz="2400" b="1" dirty="0">
                <a:latin typeface="+mn-ea"/>
                <a:ea typeface="+mn-ea"/>
                <a:cs typeface="Times New Roman"/>
              </a:rPr>
              <a:t>7.4.7</a:t>
            </a:r>
            <a:r>
              <a:rPr sz="2400" b="1" spc="-60" dirty="0">
                <a:latin typeface="+mn-ea"/>
                <a:ea typeface="+mn-ea"/>
                <a:cs typeface="Times New Roman"/>
              </a:rPr>
              <a:t> </a:t>
            </a:r>
            <a:r>
              <a:rPr sz="2400" b="1" dirty="0">
                <a:latin typeface="+mn-ea"/>
                <a:ea typeface="+mn-ea"/>
                <a:cs typeface="Times New Roman"/>
              </a:rPr>
              <a:t>procedure</a:t>
            </a:r>
            <a:r>
              <a:rPr sz="2400" b="1" spc="-45" dirty="0">
                <a:latin typeface="+mn-ea"/>
                <a:ea typeface="+mn-ea"/>
                <a:cs typeface="Times New Roman"/>
              </a:rPr>
              <a:t> </a:t>
            </a:r>
            <a:r>
              <a:rPr sz="2400" b="1" dirty="0">
                <a:latin typeface="+mn-ea"/>
                <a:ea typeface="+mn-ea"/>
                <a:cs typeface="Times New Roman"/>
              </a:rPr>
              <a:t>of</a:t>
            </a:r>
            <a:r>
              <a:rPr sz="2400" b="1" spc="-75" dirty="0">
                <a:latin typeface="+mn-ea"/>
                <a:ea typeface="+mn-ea"/>
                <a:cs typeface="Times New Roman"/>
              </a:rPr>
              <a:t> </a:t>
            </a:r>
            <a:r>
              <a:rPr sz="2400" b="1" dirty="0">
                <a:latin typeface="+mn-ea"/>
                <a:ea typeface="+mn-ea"/>
                <a:cs typeface="Times New Roman"/>
              </a:rPr>
              <a:t>how</a:t>
            </a:r>
            <a:r>
              <a:rPr sz="2400" b="1" spc="-65" dirty="0">
                <a:latin typeface="+mn-ea"/>
                <a:ea typeface="+mn-ea"/>
                <a:cs typeface="Times New Roman"/>
              </a:rPr>
              <a:t> </a:t>
            </a:r>
            <a:r>
              <a:rPr sz="2400" b="1" dirty="0">
                <a:latin typeface="+mn-ea"/>
                <a:ea typeface="+mn-ea"/>
                <a:cs typeface="Times New Roman"/>
              </a:rPr>
              <a:t>to</a:t>
            </a:r>
            <a:r>
              <a:rPr sz="2400" b="1" spc="-60" dirty="0">
                <a:latin typeface="+mn-ea"/>
                <a:ea typeface="+mn-ea"/>
                <a:cs typeface="Times New Roman"/>
              </a:rPr>
              <a:t> </a:t>
            </a:r>
            <a:r>
              <a:rPr sz="2400" b="1" dirty="0">
                <a:latin typeface="+mn-ea"/>
                <a:ea typeface="+mn-ea"/>
                <a:cs typeface="Times New Roman"/>
              </a:rPr>
              <a:t>identify</a:t>
            </a:r>
            <a:r>
              <a:rPr sz="2400" b="1" spc="-80" dirty="0">
                <a:latin typeface="+mn-ea"/>
                <a:ea typeface="+mn-ea"/>
                <a:cs typeface="Times New Roman"/>
              </a:rPr>
              <a:t> </a:t>
            </a:r>
            <a:r>
              <a:rPr sz="2400" b="1" dirty="0">
                <a:latin typeface="+mn-ea"/>
                <a:ea typeface="+mn-ea"/>
                <a:cs typeface="Times New Roman"/>
              </a:rPr>
              <a:t>overlap</a:t>
            </a:r>
            <a:r>
              <a:rPr sz="2400" b="1" spc="-60" dirty="0">
                <a:latin typeface="+mn-ea"/>
                <a:ea typeface="+mn-ea"/>
                <a:cs typeface="Times New Roman"/>
              </a:rPr>
              <a:t> </a:t>
            </a:r>
            <a:r>
              <a:rPr sz="2400" b="1" spc="-10" dirty="0">
                <a:latin typeface="+mn-ea"/>
                <a:ea typeface="+mn-ea"/>
                <a:cs typeface="Times New Roman"/>
              </a:rPr>
              <a:t>situations</a:t>
            </a:r>
            <a:endParaRPr sz="2400" b="1" dirty="0">
              <a:latin typeface="+mn-ea"/>
              <a:ea typeface="+mn-ea"/>
              <a:cs typeface="Times New Roman"/>
            </a:endParaRPr>
          </a:p>
        </p:txBody>
      </p:sp>
      <p:sp>
        <p:nvSpPr>
          <p:cNvPr id="5" name="object 5"/>
          <p:cNvSpPr txBox="1">
            <a:spLocks noGrp="1"/>
          </p:cNvSpPr>
          <p:nvPr>
            <p:ph type="body" idx="1"/>
          </p:nvPr>
        </p:nvSpPr>
        <p:spPr>
          <a:xfrm>
            <a:off x="685800" y="1292172"/>
            <a:ext cx="7772400" cy="3273973"/>
          </a:xfrm>
          <a:prstGeom prst="rect">
            <a:avLst/>
          </a:prstGeom>
        </p:spPr>
        <p:txBody>
          <a:bodyPr vert="horz" wrap="square" lIns="0" tIns="11430" rIns="0" bIns="0" rtlCol="0">
            <a:spAutoFit/>
          </a:bodyPr>
          <a:lstStyle/>
          <a:p>
            <a:pPr marL="356870" marR="283845" indent="-344805">
              <a:lnSpc>
                <a:spcPct val="100000"/>
              </a:lnSpc>
              <a:spcBef>
                <a:spcPts val="90"/>
              </a:spcBef>
              <a:buClr>
                <a:srgbClr val="00CC99"/>
              </a:buClr>
              <a:buAutoNum type="arabicPeriod"/>
              <a:tabLst>
                <a:tab pos="356870" algn="l"/>
              </a:tabLst>
            </a:pPr>
            <a:r>
              <a:rPr sz="2400" dirty="0"/>
              <a:t>Since</a:t>
            </a:r>
            <a:r>
              <a:rPr sz="2400" spc="-45" dirty="0"/>
              <a:t> </a:t>
            </a:r>
            <a:r>
              <a:rPr sz="2400" dirty="0"/>
              <a:t>BAN</a:t>
            </a:r>
            <a:r>
              <a:rPr sz="2400" spc="25" dirty="0"/>
              <a:t> </a:t>
            </a:r>
            <a:r>
              <a:rPr sz="2400" dirty="0"/>
              <a:t>uses</a:t>
            </a:r>
            <a:r>
              <a:rPr sz="2400" spc="-20" dirty="0"/>
              <a:t> </a:t>
            </a:r>
            <a:r>
              <a:rPr sz="2400" dirty="0"/>
              <a:t>UWB</a:t>
            </a:r>
            <a:r>
              <a:rPr sz="2400" spc="-60" dirty="0"/>
              <a:t> </a:t>
            </a:r>
            <a:r>
              <a:rPr sz="2400" spc="-10" dirty="0"/>
              <a:t>communication,</a:t>
            </a:r>
            <a:r>
              <a:rPr sz="2400" spc="-65" dirty="0"/>
              <a:t> </a:t>
            </a:r>
            <a:r>
              <a:rPr sz="2400" dirty="0"/>
              <a:t>it</a:t>
            </a:r>
            <a:r>
              <a:rPr sz="2400" spc="-55" dirty="0"/>
              <a:t> </a:t>
            </a:r>
            <a:r>
              <a:rPr sz="2400" dirty="0"/>
              <a:t>uses</a:t>
            </a:r>
            <a:r>
              <a:rPr sz="2400" spc="-45" dirty="0"/>
              <a:t> </a:t>
            </a:r>
            <a:r>
              <a:rPr sz="2400" dirty="0"/>
              <a:t>physical</a:t>
            </a:r>
            <a:r>
              <a:rPr sz="2400" spc="-20" dirty="0"/>
              <a:t> </a:t>
            </a:r>
            <a:r>
              <a:rPr sz="2400" spc="-10" dirty="0"/>
              <a:t>layer </a:t>
            </a:r>
            <a:r>
              <a:rPr sz="2400" dirty="0"/>
              <a:t>information</a:t>
            </a:r>
            <a:r>
              <a:rPr sz="2400" spc="-70" dirty="0"/>
              <a:t> </a:t>
            </a:r>
            <a:r>
              <a:rPr sz="2400" dirty="0"/>
              <a:t>that</a:t>
            </a:r>
            <a:r>
              <a:rPr sz="2400" spc="-85" dirty="0"/>
              <a:t> </a:t>
            </a:r>
            <a:r>
              <a:rPr sz="2400" dirty="0"/>
              <a:t>indicates</a:t>
            </a:r>
            <a:r>
              <a:rPr sz="2400" spc="-55" dirty="0"/>
              <a:t> </a:t>
            </a:r>
            <a:r>
              <a:rPr sz="2400" dirty="0"/>
              <a:t>the</a:t>
            </a:r>
            <a:r>
              <a:rPr sz="2400" spc="-75" dirty="0"/>
              <a:t> </a:t>
            </a:r>
            <a:r>
              <a:rPr sz="2400" dirty="0"/>
              <a:t>distance</a:t>
            </a:r>
            <a:r>
              <a:rPr sz="2400" spc="-55" dirty="0"/>
              <a:t> </a:t>
            </a:r>
            <a:r>
              <a:rPr sz="2400" dirty="0"/>
              <a:t>(between</a:t>
            </a:r>
            <a:r>
              <a:rPr sz="2400" spc="-90" dirty="0"/>
              <a:t> </a:t>
            </a:r>
            <a:r>
              <a:rPr sz="2400" spc="-10" dirty="0"/>
              <a:t>coordinators </a:t>
            </a:r>
            <a:r>
              <a:rPr sz="2400" dirty="0"/>
              <a:t>and</a:t>
            </a:r>
            <a:r>
              <a:rPr sz="2400" spc="-55" dirty="0"/>
              <a:t> </a:t>
            </a:r>
            <a:r>
              <a:rPr sz="2400" dirty="0"/>
              <a:t>sensor</a:t>
            </a:r>
            <a:r>
              <a:rPr sz="2400" spc="-20" dirty="0"/>
              <a:t> </a:t>
            </a:r>
            <a:r>
              <a:rPr sz="2400" spc="-10" dirty="0"/>
              <a:t>nodes)</a:t>
            </a:r>
          </a:p>
          <a:p>
            <a:pPr marL="299085" marR="5080" lvl="1" indent="-287020">
              <a:lnSpc>
                <a:spcPct val="100000"/>
              </a:lnSpc>
              <a:spcBef>
                <a:spcPts val="10"/>
              </a:spcBef>
              <a:buClr>
                <a:srgbClr val="00CC99"/>
              </a:buClr>
              <a:buFont typeface="Wingdings"/>
              <a:buChar char=""/>
              <a:tabLst>
                <a:tab pos="299085" algn="l"/>
              </a:tabLst>
            </a:pPr>
            <a:r>
              <a:rPr sz="1400" dirty="0">
                <a:latin typeface="Arial"/>
                <a:cs typeface="Arial"/>
              </a:rPr>
              <a:t>By</a:t>
            </a:r>
            <a:r>
              <a:rPr sz="1400" spc="-10" dirty="0">
                <a:latin typeface="Arial"/>
                <a:cs typeface="Arial"/>
              </a:rPr>
              <a:t> </a:t>
            </a:r>
            <a:r>
              <a:rPr sz="1400" dirty="0">
                <a:latin typeface="Arial"/>
                <a:cs typeface="Arial"/>
              </a:rPr>
              <a:t>knowing</a:t>
            </a:r>
            <a:r>
              <a:rPr sz="1400" spc="-10" dirty="0">
                <a:latin typeface="Arial"/>
                <a:cs typeface="Arial"/>
              </a:rPr>
              <a:t> </a:t>
            </a:r>
            <a:r>
              <a:rPr sz="1400" dirty="0">
                <a:latin typeface="Arial"/>
                <a:cs typeface="Arial"/>
              </a:rPr>
              <a:t>the</a:t>
            </a:r>
            <a:r>
              <a:rPr sz="1400" spc="-10" dirty="0">
                <a:latin typeface="Arial"/>
                <a:cs typeface="Arial"/>
              </a:rPr>
              <a:t> </a:t>
            </a:r>
            <a:r>
              <a:rPr sz="1400" dirty="0">
                <a:latin typeface="Arial"/>
                <a:cs typeface="Arial"/>
              </a:rPr>
              <a:t>distance</a:t>
            </a:r>
            <a:r>
              <a:rPr sz="1400" spc="-60" dirty="0">
                <a:latin typeface="Arial"/>
                <a:cs typeface="Arial"/>
              </a:rPr>
              <a:t> </a:t>
            </a:r>
            <a:r>
              <a:rPr sz="1400" dirty="0">
                <a:latin typeface="Arial"/>
                <a:cs typeface="Arial"/>
              </a:rPr>
              <a:t>between</a:t>
            </a:r>
            <a:r>
              <a:rPr sz="1400" spc="-15" dirty="0">
                <a:latin typeface="Arial"/>
                <a:cs typeface="Arial"/>
              </a:rPr>
              <a:t> </a:t>
            </a:r>
            <a:r>
              <a:rPr sz="1400" dirty="0">
                <a:latin typeface="Arial"/>
                <a:cs typeface="Arial"/>
              </a:rPr>
              <a:t>a</a:t>
            </a:r>
            <a:r>
              <a:rPr sz="1400" spc="15" dirty="0">
                <a:latin typeface="Arial"/>
                <a:cs typeface="Arial"/>
              </a:rPr>
              <a:t> </a:t>
            </a:r>
            <a:r>
              <a:rPr sz="1400" dirty="0">
                <a:latin typeface="Arial"/>
                <a:cs typeface="Arial"/>
              </a:rPr>
              <a:t>sensor</a:t>
            </a:r>
            <a:r>
              <a:rPr sz="1400" spc="-40" dirty="0">
                <a:latin typeface="Arial"/>
                <a:cs typeface="Arial"/>
              </a:rPr>
              <a:t> </a:t>
            </a:r>
            <a:r>
              <a:rPr sz="1400" dirty="0">
                <a:latin typeface="Arial"/>
                <a:cs typeface="Arial"/>
              </a:rPr>
              <a:t>node</a:t>
            </a:r>
            <a:r>
              <a:rPr sz="1400" spc="-35" dirty="0">
                <a:latin typeface="Arial"/>
                <a:cs typeface="Arial"/>
              </a:rPr>
              <a:t> </a:t>
            </a:r>
            <a:r>
              <a:rPr sz="1400" dirty="0">
                <a:latin typeface="Arial"/>
                <a:cs typeface="Arial"/>
              </a:rPr>
              <a:t>and</a:t>
            </a:r>
            <a:r>
              <a:rPr sz="1400" spc="-15" dirty="0">
                <a:latin typeface="Arial"/>
                <a:cs typeface="Arial"/>
              </a:rPr>
              <a:t> </a:t>
            </a:r>
            <a:r>
              <a:rPr sz="1400" dirty="0">
                <a:latin typeface="Arial"/>
                <a:cs typeface="Arial"/>
              </a:rPr>
              <a:t>the</a:t>
            </a:r>
            <a:r>
              <a:rPr sz="1400" spc="-10" dirty="0">
                <a:latin typeface="Arial"/>
                <a:cs typeface="Arial"/>
              </a:rPr>
              <a:t> </a:t>
            </a:r>
            <a:r>
              <a:rPr sz="1400" dirty="0">
                <a:latin typeface="Arial"/>
                <a:cs typeface="Arial"/>
              </a:rPr>
              <a:t>coordinator,</a:t>
            </a:r>
            <a:r>
              <a:rPr sz="1400" spc="-60" dirty="0">
                <a:latin typeface="Arial"/>
                <a:cs typeface="Arial"/>
              </a:rPr>
              <a:t> </a:t>
            </a:r>
            <a:r>
              <a:rPr sz="1400" dirty="0">
                <a:latin typeface="Arial"/>
                <a:cs typeface="Arial"/>
              </a:rPr>
              <a:t>it</a:t>
            </a:r>
            <a:r>
              <a:rPr sz="1400" spc="-15" dirty="0">
                <a:latin typeface="Arial"/>
                <a:cs typeface="Arial"/>
              </a:rPr>
              <a:t> </a:t>
            </a:r>
            <a:r>
              <a:rPr sz="1400" spc="-25" dirty="0">
                <a:latin typeface="Arial"/>
                <a:cs typeface="Arial"/>
              </a:rPr>
              <a:t>is </a:t>
            </a:r>
            <a:r>
              <a:rPr sz="1400" dirty="0">
                <a:latin typeface="Arial"/>
                <a:cs typeface="Arial"/>
              </a:rPr>
              <a:t>possible</a:t>
            </a:r>
            <a:r>
              <a:rPr sz="1400" spc="-55" dirty="0">
                <a:latin typeface="Arial"/>
                <a:cs typeface="Arial"/>
              </a:rPr>
              <a:t> </a:t>
            </a:r>
            <a:r>
              <a:rPr sz="1400" dirty="0">
                <a:latin typeface="Arial"/>
                <a:cs typeface="Arial"/>
              </a:rPr>
              <a:t>to</a:t>
            </a:r>
            <a:r>
              <a:rPr sz="1400" spc="-5" dirty="0">
                <a:latin typeface="Arial"/>
                <a:cs typeface="Arial"/>
              </a:rPr>
              <a:t> </a:t>
            </a:r>
            <a:r>
              <a:rPr sz="1400" dirty="0">
                <a:latin typeface="Arial"/>
                <a:cs typeface="Arial"/>
              </a:rPr>
              <a:t>identify</a:t>
            </a:r>
            <a:r>
              <a:rPr sz="1400" spc="-25" dirty="0">
                <a:latin typeface="Arial"/>
                <a:cs typeface="Arial"/>
              </a:rPr>
              <a:t> </a:t>
            </a:r>
            <a:r>
              <a:rPr sz="1400" dirty="0">
                <a:latin typeface="Arial"/>
                <a:cs typeface="Arial"/>
              </a:rPr>
              <a:t>whether</a:t>
            </a:r>
            <a:r>
              <a:rPr sz="1400" spc="-5" dirty="0">
                <a:latin typeface="Arial"/>
                <a:cs typeface="Arial"/>
              </a:rPr>
              <a:t> </a:t>
            </a:r>
            <a:r>
              <a:rPr sz="1400" dirty="0">
                <a:latin typeface="Arial"/>
                <a:cs typeface="Arial"/>
              </a:rPr>
              <a:t>or</a:t>
            </a:r>
            <a:r>
              <a:rPr sz="1400" spc="10" dirty="0">
                <a:latin typeface="Arial"/>
                <a:cs typeface="Arial"/>
              </a:rPr>
              <a:t> </a:t>
            </a:r>
            <a:r>
              <a:rPr sz="1400" dirty="0">
                <a:latin typeface="Arial"/>
                <a:cs typeface="Arial"/>
              </a:rPr>
              <a:t>not</a:t>
            </a:r>
            <a:r>
              <a:rPr sz="1400" spc="-5" dirty="0">
                <a:latin typeface="Arial"/>
                <a:cs typeface="Arial"/>
              </a:rPr>
              <a:t> </a:t>
            </a:r>
            <a:r>
              <a:rPr sz="1400" dirty="0">
                <a:latin typeface="Arial"/>
                <a:cs typeface="Arial"/>
              </a:rPr>
              <a:t>the</a:t>
            </a:r>
            <a:r>
              <a:rPr sz="1400" spc="-5" dirty="0">
                <a:latin typeface="Arial"/>
                <a:cs typeface="Arial"/>
              </a:rPr>
              <a:t> </a:t>
            </a:r>
            <a:r>
              <a:rPr sz="1400" dirty="0">
                <a:latin typeface="Arial"/>
                <a:cs typeface="Arial"/>
              </a:rPr>
              <a:t>node</a:t>
            </a:r>
            <a:r>
              <a:rPr sz="1400" spc="-30" dirty="0">
                <a:latin typeface="Arial"/>
                <a:cs typeface="Arial"/>
              </a:rPr>
              <a:t> </a:t>
            </a:r>
            <a:r>
              <a:rPr sz="1400" dirty="0">
                <a:latin typeface="Arial"/>
                <a:cs typeface="Arial"/>
              </a:rPr>
              <a:t>is</a:t>
            </a:r>
            <a:r>
              <a:rPr sz="1400" spc="5" dirty="0">
                <a:latin typeface="Arial"/>
                <a:cs typeface="Arial"/>
              </a:rPr>
              <a:t> </a:t>
            </a:r>
            <a:r>
              <a:rPr sz="1400" dirty="0">
                <a:latin typeface="Arial"/>
                <a:cs typeface="Arial"/>
              </a:rPr>
              <a:t>within</a:t>
            </a:r>
            <a:r>
              <a:rPr sz="1400" spc="20" dirty="0">
                <a:latin typeface="Arial"/>
                <a:cs typeface="Arial"/>
              </a:rPr>
              <a:t> </a:t>
            </a:r>
            <a:r>
              <a:rPr sz="1400" dirty="0">
                <a:latin typeface="Arial"/>
                <a:cs typeface="Arial"/>
              </a:rPr>
              <a:t>its</a:t>
            </a:r>
            <a:r>
              <a:rPr sz="1400" spc="-25" dirty="0">
                <a:latin typeface="Arial"/>
                <a:cs typeface="Arial"/>
              </a:rPr>
              <a:t> </a:t>
            </a:r>
            <a:r>
              <a:rPr sz="1400" dirty="0">
                <a:latin typeface="Arial"/>
                <a:cs typeface="Arial"/>
              </a:rPr>
              <a:t>communication</a:t>
            </a:r>
            <a:r>
              <a:rPr sz="1400" spc="-75" dirty="0">
                <a:latin typeface="Arial"/>
                <a:cs typeface="Arial"/>
              </a:rPr>
              <a:t> </a:t>
            </a:r>
            <a:r>
              <a:rPr sz="1400" spc="-10" dirty="0">
                <a:latin typeface="Arial"/>
                <a:cs typeface="Arial"/>
              </a:rPr>
              <a:t>range</a:t>
            </a:r>
            <a:endParaRPr sz="1400" dirty="0">
              <a:latin typeface="Arial"/>
              <a:cs typeface="Arial"/>
            </a:endParaRPr>
          </a:p>
          <a:p>
            <a:pPr>
              <a:lnSpc>
                <a:spcPct val="100000"/>
              </a:lnSpc>
              <a:spcBef>
                <a:spcPts val="20"/>
              </a:spcBef>
            </a:pPr>
            <a:endParaRPr sz="1600" dirty="0">
              <a:latin typeface="Arial"/>
              <a:cs typeface="Arial"/>
            </a:endParaRPr>
          </a:p>
          <a:p>
            <a:pPr marL="356870" indent="-344170">
              <a:lnSpc>
                <a:spcPct val="100000"/>
              </a:lnSpc>
              <a:spcBef>
                <a:spcPts val="5"/>
              </a:spcBef>
              <a:buClr>
                <a:srgbClr val="00CC99"/>
              </a:buClr>
              <a:buAutoNum type="arabicPeriod" startAt="2"/>
              <a:tabLst>
                <a:tab pos="356870" algn="l"/>
              </a:tabLst>
            </a:pPr>
            <a:r>
              <a:rPr sz="2400" dirty="0"/>
              <a:t>Use</a:t>
            </a:r>
            <a:r>
              <a:rPr sz="2400" spc="-30" dirty="0"/>
              <a:t> </a:t>
            </a:r>
            <a:r>
              <a:rPr sz="2400" dirty="0"/>
              <a:t>the</a:t>
            </a:r>
            <a:r>
              <a:rPr sz="2400" spc="-50" dirty="0"/>
              <a:t> </a:t>
            </a:r>
            <a:r>
              <a:rPr sz="2400" dirty="0"/>
              <a:t>address of</a:t>
            </a:r>
            <a:r>
              <a:rPr sz="2400" spc="-60" dirty="0"/>
              <a:t> </a:t>
            </a:r>
            <a:r>
              <a:rPr sz="2400" dirty="0"/>
              <a:t>the</a:t>
            </a:r>
            <a:r>
              <a:rPr sz="2400" spc="-50" dirty="0"/>
              <a:t> </a:t>
            </a:r>
            <a:r>
              <a:rPr sz="2400" dirty="0"/>
              <a:t>sensor</a:t>
            </a:r>
            <a:r>
              <a:rPr sz="2400" spc="-10" dirty="0"/>
              <a:t> </a:t>
            </a:r>
            <a:r>
              <a:rPr sz="2400" dirty="0"/>
              <a:t>node</a:t>
            </a:r>
            <a:r>
              <a:rPr sz="2400" spc="-45" dirty="0"/>
              <a:t> </a:t>
            </a:r>
            <a:r>
              <a:rPr sz="2400" dirty="0"/>
              <a:t>given</a:t>
            </a:r>
            <a:r>
              <a:rPr sz="2400" spc="-45" dirty="0"/>
              <a:t> </a:t>
            </a:r>
            <a:r>
              <a:rPr sz="2400" dirty="0"/>
              <a:t>for</a:t>
            </a:r>
            <a:r>
              <a:rPr sz="2400" spc="-70" dirty="0"/>
              <a:t> </a:t>
            </a:r>
            <a:r>
              <a:rPr sz="2400" dirty="0"/>
              <a:t>each</a:t>
            </a:r>
            <a:r>
              <a:rPr sz="2400" spc="-20" dirty="0"/>
              <a:t> </a:t>
            </a:r>
            <a:r>
              <a:rPr sz="2400" spc="-25" dirty="0"/>
              <a:t>BAN</a:t>
            </a:r>
          </a:p>
          <a:p>
            <a:pPr marL="299085" marR="521334" lvl="1" indent="-287020">
              <a:lnSpc>
                <a:spcPct val="100000"/>
              </a:lnSpc>
              <a:spcBef>
                <a:spcPts val="5"/>
              </a:spcBef>
              <a:buClr>
                <a:srgbClr val="00CC99"/>
              </a:buClr>
              <a:buFont typeface="Wingdings"/>
              <a:buChar char=""/>
              <a:tabLst>
                <a:tab pos="299085" algn="l"/>
              </a:tabLst>
            </a:pPr>
            <a:r>
              <a:rPr sz="1400" dirty="0">
                <a:latin typeface="Arial"/>
                <a:cs typeface="Arial"/>
              </a:rPr>
              <a:t>By</a:t>
            </a:r>
            <a:r>
              <a:rPr sz="1400" spc="5" dirty="0">
                <a:latin typeface="Arial"/>
                <a:cs typeface="Arial"/>
              </a:rPr>
              <a:t> </a:t>
            </a:r>
            <a:r>
              <a:rPr sz="1400" dirty="0">
                <a:latin typeface="Arial"/>
                <a:cs typeface="Arial"/>
              </a:rPr>
              <a:t>sharing</a:t>
            </a:r>
            <a:r>
              <a:rPr sz="1400" spc="-20" dirty="0">
                <a:latin typeface="Arial"/>
                <a:cs typeface="Arial"/>
              </a:rPr>
              <a:t> </a:t>
            </a:r>
            <a:r>
              <a:rPr sz="1400" dirty="0">
                <a:latin typeface="Arial"/>
                <a:cs typeface="Arial"/>
              </a:rPr>
              <a:t>this</a:t>
            </a:r>
            <a:r>
              <a:rPr sz="1400" spc="10" dirty="0">
                <a:latin typeface="Arial"/>
                <a:cs typeface="Arial"/>
              </a:rPr>
              <a:t> </a:t>
            </a:r>
            <a:r>
              <a:rPr sz="1400" dirty="0">
                <a:latin typeface="Arial"/>
                <a:cs typeface="Arial"/>
              </a:rPr>
              <a:t>address</a:t>
            </a:r>
            <a:r>
              <a:rPr sz="1400" spc="-45" dirty="0">
                <a:latin typeface="Arial"/>
                <a:cs typeface="Arial"/>
              </a:rPr>
              <a:t> </a:t>
            </a:r>
            <a:r>
              <a:rPr sz="1400" dirty="0">
                <a:latin typeface="Arial"/>
                <a:cs typeface="Arial"/>
              </a:rPr>
              <a:t>among</a:t>
            </a:r>
            <a:r>
              <a:rPr sz="1400" spc="-20" dirty="0">
                <a:latin typeface="Arial"/>
                <a:cs typeface="Arial"/>
              </a:rPr>
              <a:t> </a:t>
            </a:r>
            <a:r>
              <a:rPr sz="1400" dirty="0">
                <a:latin typeface="Arial"/>
                <a:cs typeface="Arial"/>
              </a:rPr>
              <a:t>the</a:t>
            </a:r>
            <a:r>
              <a:rPr sz="1400" spc="5" dirty="0">
                <a:latin typeface="Arial"/>
                <a:cs typeface="Arial"/>
              </a:rPr>
              <a:t> </a:t>
            </a:r>
            <a:r>
              <a:rPr sz="1400" dirty="0">
                <a:latin typeface="Arial"/>
                <a:cs typeface="Arial"/>
              </a:rPr>
              <a:t>coordinators,</a:t>
            </a:r>
            <a:r>
              <a:rPr sz="1400" spc="-75" dirty="0">
                <a:latin typeface="Arial"/>
                <a:cs typeface="Arial"/>
              </a:rPr>
              <a:t> </a:t>
            </a:r>
            <a:r>
              <a:rPr sz="1400" dirty="0">
                <a:latin typeface="Arial"/>
                <a:cs typeface="Arial"/>
              </a:rPr>
              <a:t>it</a:t>
            </a:r>
            <a:r>
              <a:rPr sz="1400" spc="25" dirty="0">
                <a:latin typeface="Arial"/>
                <a:cs typeface="Arial"/>
              </a:rPr>
              <a:t> </a:t>
            </a:r>
            <a:r>
              <a:rPr sz="1400" dirty="0">
                <a:latin typeface="Arial"/>
                <a:cs typeface="Arial"/>
              </a:rPr>
              <a:t>is</a:t>
            </a:r>
            <a:r>
              <a:rPr sz="1400" spc="10" dirty="0">
                <a:latin typeface="Arial"/>
                <a:cs typeface="Arial"/>
              </a:rPr>
              <a:t> </a:t>
            </a:r>
            <a:r>
              <a:rPr sz="1400" dirty="0">
                <a:latin typeface="Arial"/>
                <a:cs typeface="Arial"/>
              </a:rPr>
              <a:t>possible</a:t>
            </a:r>
            <a:r>
              <a:rPr sz="1400" spc="-75" dirty="0">
                <a:latin typeface="Arial"/>
                <a:cs typeface="Arial"/>
              </a:rPr>
              <a:t> </a:t>
            </a:r>
            <a:r>
              <a:rPr sz="1400" dirty="0">
                <a:latin typeface="Arial"/>
                <a:cs typeface="Arial"/>
              </a:rPr>
              <a:t>to</a:t>
            </a:r>
            <a:r>
              <a:rPr sz="1400" spc="35" dirty="0">
                <a:latin typeface="Arial"/>
                <a:cs typeface="Arial"/>
              </a:rPr>
              <a:t> </a:t>
            </a:r>
            <a:r>
              <a:rPr sz="1400" spc="-10" dirty="0">
                <a:latin typeface="Arial"/>
                <a:cs typeface="Arial"/>
              </a:rPr>
              <a:t>identify </a:t>
            </a:r>
            <a:r>
              <a:rPr sz="1400" dirty="0">
                <a:latin typeface="Arial"/>
                <a:cs typeface="Arial"/>
              </a:rPr>
              <a:t>whether</a:t>
            </a:r>
            <a:r>
              <a:rPr sz="1400" spc="5" dirty="0">
                <a:latin typeface="Arial"/>
                <a:cs typeface="Arial"/>
              </a:rPr>
              <a:t> </a:t>
            </a:r>
            <a:r>
              <a:rPr sz="1400" dirty="0">
                <a:latin typeface="Arial"/>
                <a:cs typeface="Arial"/>
              </a:rPr>
              <a:t>a</a:t>
            </a:r>
            <a:r>
              <a:rPr sz="1400" spc="-10" dirty="0">
                <a:latin typeface="Arial"/>
                <a:cs typeface="Arial"/>
              </a:rPr>
              <a:t> </a:t>
            </a:r>
            <a:r>
              <a:rPr sz="1400" dirty="0">
                <a:latin typeface="Arial"/>
                <a:cs typeface="Arial"/>
              </a:rPr>
              <a:t>sensor</a:t>
            </a:r>
            <a:r>
              <a:rPr sz="1400" spc="-35" dirty="0">
                <a:latin typeface="Arial"/>
                <a:cs typeface="Arial"/>
              </a:rPr>
              <a:t> </a:t>
            </a:r>
            <a:r>
              <a:rPr sz="1400" dirty="0">
                <a:latin typeface="Arial"/>
                <a:cs typeface="Arial"/>
              </a:rPr>
              <a:t>node</a:t>
            </a:r>
            <a:r>
              <a:rPr sz="1400" spc="-35" dirty="0">
                <a:latin typeface="Arial"/>
                <a:cs typeface="Arial"/>
              </a:rPr>
              <a:t> </a:t>
            </a:r>
            <a:r>
              <a:rPr sz="1400" dirty="0">
                <a:latin typeface="Arial"/>
                <a:cs typeface="Arial"/>
              </a:rPr>
              <a:t>within</a:t>
            </a:r>
            <a:r>
              <a:rPr sz="1400" spc="15" dirty="0">
                <a:latin typeface="Arial"/>
                <a:cs typeface="Arial"/>
              </a:rPr>
              <a:t> </a:t>
            </a:r>
            <a:r>
              <a:rPr sz="1400" dirty="0">
                <a:latin typeface="Arial"/>
                <a:cs typeface="Arial"/>
              </a:rPr>
              <a:t>the</a:t>
            </a:r>
            <a:r>
              <a:rPr sz="1400" spc="-5" dirty="0">
                <a:latin typeface="Arial"/>
                <a:cs typeface="Arial"/>
              </a:rPr>
              <a:t> </a:t>
            </a:r>
            <a:r>
              <a:rPr sz="1400" dirty="0">
                <a:latin typeface="Arial"/>
                <a:cs typeface="Arial"/>
              </a:rPr>
              <a:t>trust</a:t>
            </a:r>
            <a:r>
              <a:rPr sz="1400" spc="-15" dirty="0">
                <a:latin typeface="Arial"/>
                <a:cs typeface="Arial"/>
              </a:rPr>
              <a:t> </a:t>
            </a:r>
            <a:r>
              <a:rPr sz="1400" dirty="0">
                <a:latin typeface="Arial"/>
                <a:cs typeface="Arial"/>
              </a:rPr>
              <a:t>range</a:t>
            </a:r>
            <a:r>
              <a:rPr sz="1400" spc="-30" dirty="0">
                <a:latin typeface="Arial"/>
                <a:cs typeface="Arial"/>
              </a:rPr>
              <a:t> </a:t>
            </a:r>
            <a:r>
              <a:rPr sz="1400" dirty="0">
                <a:latin typeface="Arial"/>
                <a:cs typeface="Arial"/>
              </a:rPr>
              <a:t>is</a:t>
            </a:r>
            <a:r>
              <a:rPr sz="1400" spc="-5" dirty="0">
                <a:latin typeface="Arial"/>
                <a:cs typeface="Arial"/>
              </a:rPr>
              <a:t> </a:t>
            </a:r>
            <a:r>
              <a:rPr sz="1400" dirty="0">
                <a:latin typeface="Arial"/>
                <a:cs typeface="Arial"/>
              </a:rPr>
              <a:t>under</a:t>
            </a:r>
            <a:r>
              <a:rPr sz="1400" spc="-15" dirty="0">
                <a:latin typeface="Arial"/>
                <a:cs typeface="Arial"/>
              </a:rPr>
              <a:t> </a:t>
            </a:r>
            <a:r>
              <a:rPr sz="1400" dirty="0">
                <a:latin typeface="Arial"/>
                <a:cs typeface="Arial"/>
              </a:rPr>
              <a:t>its</a:t>
            </a:r>
            <a:r>
              <a:rPr sz="1400" spc="-25" dirty="0">
                <a:latin typeface="Arial"/>
                <a:cs typeface="Arial"/>
              </a:rPr>
              <a:t> </a:t>
            </a:r>
            <a:r>
              <a:rPr sz="1400" dirty="0">
                <a:latin typeface="Arial"/>
                <a:cs typeface="Arial"/>
              </a:rPr>
              <a:t>own</a:t>
            </a:r>
            <a:r>
              <a:rPr sz="1400" spc="35" dirty="0">
                <a:latin typeface="Arial"/>
                <a:cs typeface="Arial"/>
              </a:rPr>
              <a:t> </a:t>
            </a:r>
            <a:r>
              <a:rPr sz="1400" dirty="0">
                <a:latin typeface="Arial"/>
                <a:cs typeface="Arial"/>
              </a:rPr>
              <a:t>control</a:t>
            </a:r>
            <a:r>
              <a:rPr sz="1400" spc="-30" dirty="0">
                <a:latin typeface="Arial"/>
                <a:cs typeface="Arial"/>
              </a:rPr>
              <a:t> </a:t>
            </a:r>
            <a:r>
              <a:rPr sz="1400" spc="-25" dirty="0">
                <a:latin typeface="Arial"/>
                <a:cs typeface="Arial"/>
              </a:rPr>
              <a:t>or </a:t>
            </a:r>
            <a:r>
              <a:rPr sz="1400" dirty="0">
                <a:latin typeface="Arial"/>
                <a:cs typeface="Arial"/>
              </a:rPr>
              <a:t>under</a:t>
            </a:r>
            <a:r>
              <a:rPr sz="1400" spc="-5" dirty="0">
                <a:latin typeface="Arial"/>
                <a:cs typeface="Arial"/>
              </a:rPr>
              <a:t> </a:t>
            </a:r>
            <a:r>
              <a:rPr sz="1400" dirty="0">
                <a:latin typeface="Arial"/>
                <a:cs typeface="Arial"/>
              </a:rPr>
              <a:t>the control</a:t>
            </a:r>
            <a:r>
              <a:rPr sz="1400" spc="-45" dirty="0">
                <a:latin typeface="Arial"/>
                <a:cs typeface="Arial"/>
              </a:rPr>
              <a:t> </a:t>
            </a:r>
            <a:r>
              <a:rPr sz="1400" dirty="0">
                <a:latin typeface="Arial"/>
                <a:cs typeface="Arial"/>
              </a:rPr>
              <a:t>of</a:t>
            </a:r>
            <a:r>
              <a:rPr sz="1400" spc="20" dirty="0">
                <a:latin typeface="Arial"/>
                <a:cs typeface="Arial"/>
              </a:rPr>
              <a:t> </a:t>
            </a:r>
            <a:r>
              <a:rPr sz="1400" dirty="0">
                <a:latin typeface="Arial"/>
                <a:cs typeface="Arial"/>
              </a:rPr>
              <a:t>another</a:t>
            </a:r>
            <a:r>
              <a:rPr sz="1400" spc="-25" dirty="0">
                <a:latin typeface="Arial"/>
                <a:cs typeface="Arial"/>
              </a:rPr>
              <a:t> BAN</a:t>
            </a:r>
            <a:endParaRPr sz="1400" dirty="0">
              <a:latin typeface="Arial"/>
              <a:cs typeface="Arial"/>
            </a:endParaRPr>
          </a:p>
        </p:txBody>
      </p:sp>
      <p:pic>
        <p:nvPicPr>
          <p:cNvPr id="6" name="object 6"/>
          <p:cNvPicPr/>
          <p:nvPr/>
        </p:nvPicPr>
        <p:blipFill>
          <a:blip r:embed="rId2" cstate="print"/>
          <a:stretch>
            <a:fillRect/>
          </a:stretch>
        </p:blipFill>
        <p:spPr>
          <a:xfrm>
            <a:off x="824152" y="4341481"/>
            <a:ext cx="2659242" cy="1885591"/>
          </a:xfrm>
          <a:prstGeom prst="rect">
            <a:avLst/>
          </a:prstGeom>
        </p:spPr>
      </p:pic>
      <p:pic>
        <p:nvPicPr>
          <p:cNvPr id="7" name="object 7"/>
          <p:cNvPicPr/>
          <p:nvPr/>
        </p:nvPicPr>
        <p:blipFill>
          <a:blip r:embed="rId3" cstate="print"/>
          <a:stretch>
            <a:fillRect/>
          </a:stretch>
        </p:blipFill>
        <p:spPr>
          <a:xfrm>
            <a:off x="5013384" y="4352028"/>
            <a:ext cx="2820551" cy="1896518"/>
          </a:xfrm>
          <a:prstGeom prst="rect">
            <a:avLst/>
          </a:prstGeom>
        </p:spPr>
      </p:pic>
      <p:grpSp>
        <p:nvGrpSpPr>
          <p:cNvPr id="8" name="object 8"/>
          <p:cNvGrpSpPr/>
          <p:nvPr/>
        </p:nvGrpSpPr>
        <p:grpSpPr>
          <a:xfrm>
            <a:off x="3974084" y="5037835"/>
            <a:ext cx="519430" cy="476884"/>
            <a:chOff x="3974084" y="5037835"/>
            <a:chExt cx="519430" cy="476884"/>
          </a:xfrm>
        </p:grpSpPr>
        <p:sp>
          <p:nvSpPr>
            <p:cNvPr id="9" name="object 9"/>
            <p:cNvSpPr/>
            <p:nvPr/>
          </p:nvSpPr>
          <p:spPr>
            <a:xfrm>
              <a:off x="3986784" y="5050535"/>
              <a:ext cx="494030" cy="451484"/>
            </a:xfrm>
            <a:custGeom>
              <a:avLst/>
              <a:gdLst/>
              <a:ahLst/>
              <a:cxnLst/>
              <a:rect l="l" t="t" r="r" b="b"/>
              <a:pathLst>
                <a:path w="494029" h="451485">
                  <a:moveTo>
                    <a:pt x="268224" y="0"/>
                  </a:moveTo>
                  <a:lnTo>
                    <a:pt x="268224" y="112775"/>
                  </a:lnTo>
                  <a:lnTo>
                    <a:pt x="0" y="112775"/>
                  </a:lnTo>
                  <a:lnTo>
                    <a:pt x="0" y="338327"/>
                  </a:lnTo>
                  <a:lnTo>
                    <a:pt x="268224" y="338327"/>
                  </a:lnTo>
                  <a:lnTo>
                    <a:pt x="268224" y="451103"/>
                  </a:lnTo>
                  <a:lnTo>
                    <a:pt x="493776" y="225551"/>
                  </a:lnTo>
                  <a:lnTo>
                    <a:pt x="268224" y="0"/>
                  </a:lnTo>
                  <a:close/>
                </a:path>
              </a:pathLst>
            </a:custGeom>
            <a:solidFill>
              <a:srgbClr val="00CC9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3986784" y="5050535"/>
              <a:ext cx="494030" cy="451484"/>
            </a:xfrm>
            <a:custGeom>
              <a:avLst/>
              <a:gdLst/>
              <a:ahLst/>
              <a:cxnLst/>
              <a:rect l="l" t="t" r="r" b="b"/>
              <a:pathLst>
                <a:path w="494029" h="451485">
                  <a:moveTo>
                    <a:pt x="0" y="112775"/>
                  </a:moveTo>
                  <a:lnTo>
                    <a:pt x="268224" y="112775"/>
                  </a:lnTo>
                  <a:lnTo>
                    <a:pt x="268224" y="0"/>
                  </a:lnTo>
                  <a:lnTo>
                    <a:pt x="493776" y="225551"/>
                  </a:lnTo>
                  <a:lnTo>
                    <a:pt x="268224" y="451103"/>
                  </a:lnTo>
                  <a:lnTo>
                    <a:pt x="268224" y="338327"/>
                  </a:lnTo>
                  <a:lnTo>
                    <a:pt x="0" y="338327"/>
                  </a:lnTo>
                  <a:lnTo>
                    <a:pt x="0" y="112775"/>
                  </a:lnTo>
                  <a:close/>
                </a:path>
              </a:pathLst>
            </a:custGeom>
            <a:ln w="25400">
              <a:solidFill>
                <a:srgbClr val="00946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p:nvPr/>
        </p:nvSpPr>
        <p:spPr>
          <a:xfrm>
            <a:off x="2872572" y="6197967"/>
            <a:ext cx="3025775" cy="238125"/>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Fig4.</a:t>
            </a:r>
            <a:r>
              <a:rPr kumimoji="0" sz="1400" b="0" i="0" u="none" strike="noStrike" kern="0" cap="none" spc="-4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how</a:t>
            </a:r>
            <a:r>
              <a:rPr kumimoji="0" sz="1400" b="0" i="0" u="none" strike="noStrike" kern="0" cap="none" spc="-4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to</a:t>
            </a:r>
            <a:r>
              <a:rPr kumimoji="0" sz="1400" b="0" i="0" u="none" strike="noStrike" kern="0" cap="none" spc="-5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identify</a:t>
            </a:r>
            <a:r>
              <a:rPr kumimoji="0" sz="1400" b="0" i="0" u="none" strike="noStrike" kern="0" cap="none" spc="-4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overlap</a:t>
            </a:r>
            <a:r>
              <a:rPr kumimoji="0" sz="1400" b="0"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situations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8">
            <a:extLst>
              <a:ext uri="{FF2B5EF4-FFF2-40B4-BE49-F238E27FC236}">
                <a16:creationId xmlns:a16="http://schemas.microsoft.com/office/drawing/2014/main" id="{2B51218F-9DD6-380F-2766-D3FAAAD8B5FF}"/>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119</a:t>
            </a:fld>
            <a:endParaRPr sz="1200" dirty="0">
              <a:latin typeface="Times New Roman"/>
              <a:cs typeface="Times New Roman"/>
            </a:endParaRPr>
          </a:p>
        </p:txBody>
      </p:sp>
      <p:sp>
        <p:nvSpPr>
          <p:cNvPr id="16" name="object 10">
            <a:extLst>
              <a:ext uri="{FF2B5EF4-FFF2-40B4-BE49-F238E27FC236}">
                <a16:creationId xmlns:a16="http://schemas.microsoft.com/office/drawing/2014/main" id="{C3494A91-C7DE-52DE-8588-E709FAA20D95}"/>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2" name="日付プレースホルダー 1">
            <a:extLst>
              <a:ext uri="{FF2B5EF4-FFF2-40B4-BE49-F238E27FC236}">
                <a16:creationId xmlns:a16="http://schemas.microsoft.com/office/drawing/2014/main" id="{768D2145-7553-D26E-71B8-FD8BE0E38D7B}"/>
              </a:ext>
            </a:extLst>
          </p:cNvPr>
          <p:cNvSpPr>
            <a:spLocks noGrp="1"/>
          </p:cNvSpPr>
          <p:nvPr>
            <p:ph type="dt" sz="half" idx="13"/>
          </p:nvPr>
        </p:nvSpPr>
        <p:spPr/>
        <p:txBody>
          <a:bodyPr/>
          <a:lstStyle/>
          <a:p>
            <a:r>
              <a:rPr lang="en-US" altLang="ja-JP"/>
              <a:t>July 2025</a:t>
            </a:r>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 name="object 5"/>
          <p:cNvSpPr txBox="1"/>
          <p:nvPr/>
        </p:nvSpPr>
        <p:spPr>
          <a:xfrm>
            <a:off x="874775" y="596659"/>
            <a:ext cx="7975715" cy="840740"/>
          </a:xfrm>
          <a:prstGeom prst="rect">
            <a:avLst/>
          </a:prstGeom>
        </p:spPr>
        <p:txBody>
          <a:bodyPr vert="horz" wrap="square" lIns="0" tIns="0" rIns="0" bIns="0" rtlCol="0">
            <a:spAutoFit/>
          </a:bodyPr>
          <a:lstStyle/>
          <a:p>
            <a:pPr marL="2042160" marR="5080" indent="-2030095">
              <a:lnSpc>
                <a:spcPts val="3290"/>
              </a:lnSpc>
            </a:pPr>
            <a:r>
              <a:rPr sz="2400" b="1" spc="5" dirty="0">
                <a:latin typeface="Arial"/>
                <a:cs typeface="Arial"/>
              </a:rPr>
              <a:t>1.7 </a:t>
            </a:r>
            <a:r>
              <a:rPr sz="2400" b="1" spc="-5" dirty="0">
                <a:latin typeface="Arial"/>
                <a:cs typeface="Arial"/>
              </a:rPr>
              <a:t>Extension of Use Cases of </a:t>
            </a:r>
            <a:r>
              <a:rPr sz="2400" b="1" spc="-30" dirty="0">
                <a:latin typeface="Arial"/>
                <a:cs typeface="Arial"/>
              </a:rPr>
              <a:t>BAN </a:t>
            </a:r>
            <a:r>
              <a:rPr sz="2400" b="1" spc="-20" dirty="0">
                <a:latin typeface="Arial"/>
                <a:cs typeface="Arial"/>
              </a:rPr>
              <a:t>beyond </a:t>
            </a:r>
            <a:r>
              <a:rPr sz="2400" b="1" spc="5" dirty="0">
                <a:latin typeface="Arial"/>
                <a:cs typeface="Arial"/>
              </a:rPr>
              <a:t>Medical</a:t>
            </a:r>
            <a:r>
              <a:rPr lang="en-US" sz="2400" b="1" spc="-135" dirty="0">
                <a:latin typeface="Arial"/>
                <a:cs typeface="Arial"/>
              </a:rPr>
              <a:t> </a:t>
            </a:r>
            <a:r>
              <a:rPr sz="2400" b="1" dirty="0">
                <a:latin typeface="Arial"/>
                <a:cs typeface="Arial"/>
              </a:rPr>
              <a:t>Healthcare</a:t>
            </a:r>
            <a:endParaRPr sz="2400" dirty="0">
              <a:latin typeface="Arial"/>
              <a:cs typeface="Arial"/>
            </a:endParaRPr>
          </a:p>
        </p:txBody>
      </p:sp>
      <p:sp>
        <p:nvSpPr>
          <p:cNvPr id="6" name="object 6"/>
          <p:cNvSpPr/>
          <p:nvPr/>
        </p:nvSpPr>
        <p:spPr>
          <a:xfrm>
            <a:off x="5760148" y="4078954"/>
            <a:ext cx="1711070" cy="1721961"/>
          </a:xfrm>
          <a:prstGeom prst="rect">
            <a:avLst/>
          </a:prstGeom>
          <a:blipFill>
            <a:blip r:embed="rId2" cstate="print"/>
            <a:stretch>
              <a:fillRect/>
            </a:stretch>
          </a:blipFill>
        </p:spPr>
        <p:txBody>
          <a:bodyPr wrap="square" lIns="0" tIns="0" rIns="0" bIns="0" rtlCol="0"/>
          <a:lstStyle/>
          <a:p>
            <a:endParaRPr dirty="0"/>
          </a:p>
        </p:txBody>
      </p:sp>
      <p:sp>
        <p:nvSpPr>
          <p:cNvPr id="7" name="object 7"/>
          <p:cNvSpPr txBox="1"/>
          <p:nvPr/>
        </p:nvSpPr>
        <p:spPr>
          <a:xfrm>
            <a:off x="7363320" y="4422447"/>
            <a:ext cx="1487170" cy="327025"/>
          </a:xfrm>
          <a:prstGeom prst="rect">
            <a:avLst/>
          </a:prstGeom>
        </p:spPr>
        <p:txBody>
          <a:bodyPr vert="horz" wrap="square" lIns="0" tIns="0" rIns="0" bIns="0" rtlCol="0">
            <a:spAutoFit/>
          </a:bodyPr>
          <a:lstStyle/>
          <a:p>
            <a:pPr marL="12700" marR="5080">
              <a:lnSpc>
                <a:spcPts val="1250"/>
              </a:lnSpc>
            </a:pPr>
            <a:r>
              <a:rPr sz="1050" spc="-5" dirty="0">
                <a:latin typeface="Arial"/>
                <a:cs typeface="Arial"/>
              </a:rPr>
              <a:t>On </a:t>
            </a:r>
            <a:r>
              <a:rPr sz="1050" dirty="0">
                <a:latin typeface="Arial"/>
                <a:cs typeface="Arial"/>
              </a:rPr>
              <a:t>Chip </a:t>
            </a:r>
            <a:r>
              <a:rPr sz="1050" spc="-10" dirty="0">
                <a:latin typeface="Arial"/>
                <a:cs typeface="Arial"/>
              </a:rPr>
              <a:t>Antenna </a:t>
            </a:r>
            <a:r>
              <a:rPr sz="1050" spc="-15" dirty="0">
                <a:latin typeface="Arial"/>
                <a:cs typeface="Arial"/>
              </a:rPr>
              <a:t>and  </a:t>
            </a:r>
            <a:r>
              <a:rPr sz="1050" spc="5" dirty="0">
                <a:latin typeface="Arial"/>
                <a:cs typeface="Arial"/>
              </a:rPr>
              <a:t>Wireless </a:t>
            </a:r>
            <a:r>
              <a:rPr sz="1050" dirty="0">
                <a:latin typeface="Arial"/>
                <a:cs typeface="Arial"/>
              </a:rPr>
              <a:t>Network in</a:t>
            </a:r>
            <a:r>
              <a:rPr sz="1050" spc="-185" dirty="0">
                <a:latin typeface="Arial"/>
                <a:cs typeface="Arial"/>
              </a:rPr>
              <a:t> </a:t>
            </a:r>
            <a:r>
              <a:rPr sz="1050" dirty="0">
                <a:latin typeface="Arial"/>
                <a:cs typeface="Arial"/>
              </a:rPr>
              <a:t>chio</a:t>
            </a:r>
          </a:p>
        </p:txBody>
      </p:sp>
      <p:sp>
        <p:nvSpPr>
          <p:cNvPr id="8" name="object 8"/>
          <p:cNvSpPr txBox="1"/>
          <p:nvPr/>
        </p:nvSpPr>
        <p:spPr>
          <a:xfrm>
            <a:off x="5424194" y="4354271"/>
            <a:ext cx="643255" cy="333375"/>
          </a:xfrm>
          <a:prstGeom prst="rect">
            <a:avLst/>
          </a:prstGeom>
        </p:spPr>
        <p:txBody>
          <a:bodyPr vert="horz" wrap="square" lIns="0" tIns="0" rIns="0" bIns="0" rtlCol="0">
            <a:spAutoFit/>
          </a:bodyPr>
          <a:lstStyle/>
          <a:p>
            <a:pPr marL="3175" algn="ctr">
              <a:lnSpc>
                <a:spcPts val="1255"/>
              </a:lnSpc>
            </a:pPr>
            <a:r>
              <a:rPr sz="1050" dirty="0">
                <a:latin typeface="Arial"/>
                <a:cs typeface="Arial"/>
              </a:rPr>
              <a:t>MMIC</a:t>
            </a:r>
          </a:p>
          <a:p>
            <a:pPr algn="ctr">
              <a:lnSpc>
                <a:spcPts val="1255"/>
              </a:lnSpc>
            </a:pPr>
            <a:r>
              <a:rPr sz="1050" spc="5" dirty="0">
                <a:latin typeface="Arial"/>
                <a:cs typeface="Arial"/>
              </a:rPr>
              <a:t>(Flip</a:t>
            </a:r>
            <a:r>
              <a:rPr sz="1050" spc="-120" dirty="0">
                <a:latin typeface="Arial"/>
                <a:cs typeface="Arial"/>
              </a:rPr>
              <a:t> </a:t>
            </a:r>
            <a:r>
              <a:rPr sz="1050" dirty="0">
                <a:latin typeface="Arial"/>
                <a:cs typeface="Arial"/>
              </a:rPr>
              <a:t>Chip)</a:t>
            </a:r>
          </a:p>
        </p:txBody>
      </p:sp>
      <p:sp>
        <p:nvSpPr>
          <p:cNvPr id="9" name="object 9"/>
          <p:cNvSpPr txBox="1"/>
          <p:nvPr/>
        </p:nvSpPr>
        <p:spPr>
          <a:xfrm>
            <a:off x="7426755" y="5132255"/>
            <a:ext cx="956310" cy="174625"/>
          </a:xfrm>
          <a:prstGeom prst="rect">
            <a:avLst/>
          </a:prstGeom>
        </p:spPr>
        <p:txBody>
          <a:bodyPr vert="horz" wrap="square" lIns="0" tIns="0" rIns="0" bIns="0" rtlCol="0">
            <a:spAutoFit/>
          </a:bodyPr>
          <a:lstStyle/>
          <a:p>
            <a:pPr marL="12700">
              <a:lnSpc>
                <a:spcPct val="100000"/>
              </a:lnSpc>
            </a:pPr>
            <a:r>
              <a:rPr sz="1050" spc="-5" dirty="0">
                <a:latin typeface="Arial"/>
                <a:cs typeface="Arial"/>
              </a:rPr>
              <a:t>Multi-layer</a:t>
            </a:r>
            <a:r>
              <a:rPr sz="1050" spc="-45" dirty="0">
                <a:latin typeface="Arial"/>
                <a:cs typeface="Arial"/>
              </a:rPr>
              <a:t> </a:t>
            </a:r>
            <a:r>
              <a:rPr sz="1050" dirty="0">
                <a:latin typeface="Arial"/>
                <a:cs typeface="Arial"/>
              </a:rPr>
              <a:t>BCB</a:t>
            </a:r>
          </a:p>
        </p:txBody>
      </p:sp>
      <p:sp>
        <p:nvSpPr>
          <p:cNvPr id="10" name="object 10"/>
          <p:cNvSpPr txBox="1"/>
          <p:nvPr/>
        </p:nvSpPr>
        <p:spPr>
          <a:xfrm>
            <a:off x="5472609" y="5202127"/>
            <a:ext cx="761365" cy="174625"/>
          </a:xfrm>
          <a:prstGeom prst="rect">
            <a:avLst/>
          </a:prstGeom>
        </p:spPr>
        <p:txBody>
          <a:bodyPr vert="horz" wrap="square" lIns="0" tIns="0" rIns="0" bIns="0" rtlCol="0">
            <a:spAutoFit/>
          </a:bodyPr>
          <a:lstStyle/>
          <a:p>
            <a:pPr marL="12700">
              <a:lnSpc>
                <a:spcPct val="100000"/>
              </a:lnSpc>
            </a:pPr>
            <a:r>
              <a:rPr sz="1050" dirty="0">
                <a:latin typeface="Arial"/>
                <a:cs typeface="Arial"/>
              </a:rPr>
              <a:t>Silicon</a:t>
            </a:r>
            <a:r>
              <a:rPr sz="1050" spc="-80" dirty="0">
                <a:latin typeface="Arial"/>
                <a:cs typeface="Arial"/>
              </a:rPr>
              <a:t> </a:t>
            </a:r>
            <a:r>
              <a:rPr sz="1050" spc="-5" dirty="0">
                <a:latin typeface="Arial"/>
                <a:cs typeface="Arial"/>
              </a:rPr>
              <a:t>Base</a:t>
            </a:r>
            <a:endParaRPr sz="1050" dirty="0">
              <a:latin typeface="Arial"/>
              <a:cs typeface="Arial"/>
            </a:endParaRPr>
          </a:p>
        </p:txBody>
      </p:sp>
      <p:sp>
        <p:nvSpPr>
          <p:cNvPr id="11" name="object 11"/>
          <p:cNvSpPr/>
          <p:nvPr/>
        </p:nvSpPr>
        <p:spPr>
          <a:xfrm>
            <a:off x="345913" y="4044886"/>
            <a:ext cx="4213547" cy="2813113"/>
          </a:xfrm>
          <a:prstGeom prst="rect">
            <a:avLst/>
          </a:prstGeom>
          <a:blipFill>
            <a:blip r:embed="rId3" cstate="print"/>
            <a:stretch>
              <a:fillRect/>
            </a:stretch>
          </a:blipFill>
        </p:spPr>
        <p:txBody>
          <a:bodyPr wrap="square" lIns="0" tIns="0" rIns="0" bIns="0" rtlCol="0"/>
          <a:lstStyle/>
          <a:p>
            <a:endParaRPr dirty="0"/>
          </a:p>
        </p:txBody>
      </p:sp>
      <p:sp>
        <p:nvSpPr>
          <p:cNvPr id="12" name="object 12"/>
          <p:cNvSpPr/>
          <p:nvPr/>
        </p:nvSpPr>
        <p:spPr>
          <a:xfrm>
            <a:off x="313943" y="3639308"/>
            <a:ext cx="2554605" cy="2508885"/>
          </a:xfrm>
          <a:custGeom>
            <a:avLst/>
            <a:gdLst/>
            <a:ahLst/>
            <a:cxnLst/>
            <a:rect l="l" t="t" r="r" b="b"/>
            <a:pathLst>
              <a:path w="2554605" h="2508885">
                <a:moveTo>
                  <a:pt x="2136127" y="0"/>
                </a:moveTo>
                <a:lnTo>
                  <a:pt x="418096" y="0"/>
                </a:lnTo>
                <a:lnTo>
                  <a:pt x="369337" y="2812"/>
                </a:lnTo>
                <a:lnTo>
                  <a:pt x="322230" y="11042"/>
                </a:lnTo>
                <a:lnTo>
                  <a:pt x="277088" y="24374"/>
                </a:lnTo>
                <a:lnTo>
                  <a:pt x="234227" y="42495"/>
                </a:lnTo>
                <a:lnTo>
                  <a:pt x="193958" y="65091"/>
                </a:lnTo>
                <a:lnTo>
                  <a:pt x="156597" y="91850"/>
                </a:lnTo>
                <a:lnTo>
                  <a:pt x="122456" y="122456"/>
                </a:lnTo>
                <a:lnTo>
                  <a:pt x="91850" y="156597"/>
                </a:lnTo>
                <a:lnTo>
                  <a:pt x="65091" y="193958"/>
                </a:lnTo>
                <a:lnTo>
                  <a:pt x="42495" y="234227"/>
                </a:lnTo>
                <a:lnTo>
                  <a:pt x="24374" y="277088"/>
                </a:lnTo>
                <a:lnTo>
                  <a:pt x="11042" y="322230"/>
                </a:lnTo>
                <a:lnTo>
                  <a:pt x="2812" y="369337"/>
                </a:lnTo>
                <a:lnTo>
                  <a:pt x="0" y="418096"/>
                </a:lnTo>
                <a:lnTo>
                  <a:pt x="0" y="2090420"/>
                </a:lnTo>
                <a:lnTo>
                  <a:pt x="2812" y="2139176"/>
                </a:lnTo>
                <a:lnTo>
                  <a:pt x="11042" y="2186281"/>
                </a:lnTo>
                <a:lnTo>
                  <a:pt x="24374" y="2231421"/>
                </a:lnTo>
                <a:lnTo>
                  <a:pt x="42495" y="2274281"/>
                </a:lnTo>
                <a:lnTo>
                  <a:pt x="65091" y="2314548"/>
                </a:lnTo>
                <a:lnTo>
                  <a:pt x="91850" y="2351909"/>
                </a:lnTo>
                <a:lnTo>
                  <a:pt x="122456" y="2386049"/>
                </a:lnTo>
                <a:lnTo>
                  <a:pt x="156597" y="2416654"/>
                </a:lnTo>
                <a:lnTo>
                  <a:pt x="193958" y="2443412"/>
                </a:lnTo>
                <a:lnTo>
                  <a:pt x="234227" y="2466008"/>
                </a:lnTo>
                <a:lnTo>
                  <a:pt x="277088" y="2484129"/>
                </a:lnTo>
                <a:lnTo>
                  <a:pt x="322230" y="2497461"/>
                </a:lnTo>
                <a:lnTo>
                  <a:pt x="369337" y="2505691"/>
                </a:lnTo>
                <a:lnTo>
                  <a:pt x="418096" y="2508504"/>
                </a:lnTo>
                <a:lnTo>
                  <a:pt x="2136127" y="2508504"/>
                </a:lnTo>
                <a:lnTo>
                  <a:pt x="2184886" y="2505691"/>
                </a:lnTo>
                <a:lnTo>
                  <a:pt x="2231993" y="2497461"/>
                </a:lnTo>
                <a:lnTo>
                  <a:pt x="2277135" y="2484129"/>
                </a:lnTo>
                <a:lnTo>
                  <a:pt x="2319996" y="2466008"/>
                </a:lnTo>
                <a:lnTo>
                  <a:pt x="2360265" y="2443412"/>
                </a:lnTo>
                <a:lnTo>
                  <a:pt x="2397626" y="2416654"/>
                </a:lnTo>
                <a:lnTo>
                  <a:pt x="2431767" y="2386049"/>
                </a:lnTo>
                <a:lnTo>
                  <a:pt x="2462373" y="2351909"/>
                </a:lnTo>
                <a:lnTo>
                  <a:pt x="2489132" y="2314548"/>
                </a:lnTo>
                <a:lnTo>
                  <a:pt x="2511728" y="2274281"/>
                </a:lnTo>
                <a:lnTo>
                  <a:pt x="2529849" y="2231421"/>
                </a:lnTo>
                <a:lnTo>
                  <a:pt x="2543181" y="2186281"/>
                </a:lnTo>
                <a:lnTo>
                  <a:pt x="2551411" y="2139176"/>
                </a:lnTo>
                <a:lnTo>
                  <a:pt x="2554224" y="2090420"/>
                </a:lnTo>
                <a:lnTo>
                  <a:pt x="2554224" y="418096"/>
                </a:lnTo>
                <a:lnTo>
                  <a:pt x="2551411" y="369337"/>
                </a:lnTo>
                <a:lnTo>
                  <a:pt x="2543181" y="322230"/>
                </a:lnTo>
                <a:lnTo>
                  <a:pt x="2529849" y="277088"/>
                </a:lnTo>
                <a:lnTo>
                  <a:pt x="2511728" y="234227"/>
                </a:lnTo>
                <a:lnTo>
                  <a:pt x="2489132" y="193958"/>
                </a:lnTo>
                <a:lnTo>
                  <a:pt x="2462373" y="156597"/>
                </a:lnTo>
                <a:lnTo>
                  <a:pt x="2431767" y="122456"/>
                </a:lnTo>
                <a:lnTo>
                  <a:pt x="2397626" y="91850"/>
                </a:lnTo>
                <a:lnTo>
                  <a:pt x="2360265" y="65091"/>
                </a:lnTo>
                <a:lnTo>
                  <a:pt x="2319996" y="42495"/>
                </a:lnTo>
                <a:lnTo>
                  <a:pt x="2277135" y="24374"/>
                </a:lnTo>
                <a:lnTo>
                  <a:pt x="2231993" y="11042"/>
                </a:lnTo>
                <a:lnTo>
                  <a:pt x="2184886" y="2812"/>
                </a:lnTo>
                <a:lnTo>
                  <a:pt x="2136127" y="0"/>
                </a:lnTo>
                <a:close/>
              </a:path>
            </a:pathLst>
          </a:custGeom>
          <a:solidFill>
            <a:srgbClr val="FFFFFF"/>
          </a:solidFill>
        </p:spPr>
        <p:txBody>
          <a:bodyPr wrap="square" lIns="0" tIns="0" rIns="0" bIns="0" rtlCol="0"/>
          <a:lstStyle/>
          <a:p>
            <a:endParaRPr dirty="0"/>
          </a:p>
        </p:txBody>
      </p:sp>
      <p:sp>
        <p:nvSpPr>
          <p:cNvPr id="13" name="object 13"/>
          <p:cNvSpPr/>
          <p:nvPr/>
        </p:nvSpPr>
        <p:spPr>
          <a:xfrm>
            <a:off x="2740151" y="3639318"/>
            <a:ext cx="2124710" cy="2508885"/>
          </a:xfrm>
          <a:custGeom>
            <a:avLst/>
            <a:gdLst/>
            <a:ahLst/>
            <a:cxnLst/>
            <a:rect l="l" t="t" r="r" b="b"/>
            <a:pathLst>
              <a:path w="2124710" h="2508885">
                <a:moveTo>
                  <a:pt x="1770367" y="0"/>
                </a:moveTo>
                <a:lnTo>
                  <a:pt x="354088" y="0"/>
                </a:lnTo>
                <a:lnTo>
                  <a:pt x="306041" y="3232"/>
                </a:lnTo>
                <a:lnTo>
                  <a:pt x="259959" y="12647"/>
                </a:lnTo>
                <a:lnTo>
                  <a:pt x="216262" y="27824"/>
                </a:lnTo>
                <a:lnTo>
                  <a:pt x="175374" y="48340"/>
                </a:lnTo>
                <a:lnTo>
                  <a:pt x="137717" y="73775"/>
                </a:lnTo>
                <a:lnTo>
                  <a:pt x="103711" y="103705"/>
                </a:lnTo>
                <a:lnTo>
                  <a:pt x="73779" y="137709"/>
                </a:lnTo>
                <a:lnTo>
                  <a:pt x="48344" y="175365"/>
                </a:lnTo>
                <a:lnTo>
                  <a:pt x="27826" y="216252"/>
                </a:lnTo>
                <a:lnTo>
                  <a:pt x="12648" y="259947"/>
                </a:lnTo>
                <a:lnTo>
                  <a:pt x="3232" y="306029"/>
                </a:lnTo>
                <a:lnTo>
                  <a:pt x="0" y="354075"/>
                </a:lnTo>
                <a:lnTo>
                  <a:pt x="0" y="2154415"/>
                </a:lnTo>
                <a:lnTo>
                  <a:pt x="3232" y="2202462"/>
                </a:lnTo>
                <a:lnTo>
                  <a:pt x="12648" y="2248544"/>
                </a:lnTo>
                <a:lnTo>
                  <a:pt x="27826" y="2292241"/>
                </a:lnTo>
                <a:lnTo>
                  <a:pt x="48344" y="2333129"/>
                </a:lnTo>
                <a:lnTo>
                  <a:pt x="73779" y="2370786"/>
                </a:lnTo>
                <a:lnTo>
                  <a:pt x="103711" y="2404792"/>
                </a:lnTo>
                <a:lnTo>
                  <a:pt x="137717" y="2434724"/>
                </a:lnTo>
                <a:lnTo>
                  <a:pt x="175374" y="2460159"/>
                </a:lnTo>
                <a:lnTo>
                  <a:pt x="216262" y="2480677"/>
                </a:lnTo>
                <a:lnTo>
                  <a:pt x="259959" y="2495855"/>
                </a:lnTo>
                <a:lnTo>
                  <a:pt x="306041" y="2505271"/>
                </a:lnTo>
                <a:lnTo>
                  <a:pt x="354088" y="2508504"/>
                </a:lnTo>
                <a:lnTo>
                  <a:pt x="1770367" y="2508504"/>
                </a:lnTo>
                <a:lnTo>
                  <a:pt x="1818414" y="2505271"/>
                </a:lnTo>
                <a:lnTo>
                  <a:pt x="1864496" y="2495855"/>
                </a:lnTo>
                <a:lnTo>
                  <a:pt x="1908193" y="2480677"/>
                </a:lnTo>
                <a:lnTo>
                  <a:pt x="1949081" y="2460159"/>
                </a:lnTo>
                <a:lnTo>
                  <a:pt x="1986738" y="2434724"/>
                </a:lnTo>
                <a:lnTo>
                  <a:pt x="2020744" y="2404792"/>
                </a:lnTo>
                <a:lnTo>
                  <a:pt x="2050676" y="2370786"/>
                </a:lnTo>
                <a:lnTo>
                  <a:pt x="2076111" y="2333129"/>
                </a:lnTo>
                <a:lnTo>
                  <a:pt x="2096629" y="2292241"/>
                </a:lnTo>
                <a:lnTo>
                  <a:pt x="2111807" y="2248544"/>
                </a:lnTo>
                <a:lnTo>
                  <a:pt x="2121223" y="2202462"/>
                </a:lnTo>
                <a:lnTo>
                  <a:pt x="2124456" y="2154415"/>
                </a:lnTo>
                <a:lnTo>
                  <a:pt x="2124456" y="354075"/>
                </a:lnTo>
                <a:lnTo>
                  <a:pt x="2121223" y="306029"/>
                </a:lnTo>
                <a:lnTo>
                  <a:pt x="2111807" y="259947"/>
                </a:lnTo>
                <a:lnTo>
                  <a:pt x="2096629" y="216252"/>
                </a:lnTo>
                <a:lnTo>
                  <a:pt x="2076111" y="175365"/>
                </a:lnTo>
                <a:lnTo>
                  <a:pt x="2050676" y="137709"/>
                </a:lnTo>
                <a:lnTo>
                  <a:pt x="2020744" y="103705"/>
                </a:lnTo>
                <a:lnTo>
                  <a:pt x="1986738" y="73775"/>
                </a:lnTo>
                <a:lnTo>
                  <a:pt x="1949081" y="48340"/>
                </a:lnTo>
                <a:lnTo>
                  <a:pt x="1908193" y="27824"/>
                </a:lnTo>
                <a:lnTo>
                  <a:pt x="1864496" y="12647"/>
                </a:lnTo>
                <a:lnTo>
                  <a:pt x="1818414" y="3232"/>
                </a:lnTo>
                <a:lnTo>
                  <a:pt x="1770367" y="0"/>
                </a:lnTo>
                <a:close/>
              </a:path>
            </a:pathLst>
          </a:custGeom>
          <a:solidFill>
            <a:srgbClr val="FFFFFF"/>
          </a:solidFill>
        </p:spPr>
        <p:txBody>
          <a:bodyPr wrap="square" lIns="0" tIns="0" rIns="0" bIns="0" rtlCol="0"/>
          <a:lstStyle/>
          <a:p>
            <a:endParaRPr dirty="0"/>
          </a:p>
        </p:txBody>
      </p:sp>
      <p:sp>
        <p:nvSpPr>
          <p:cNvPr id="14" name="object 14"/>
          <p:cNvSpPr/>
          <p:nvPr/>
        </p:nvSpPr>
        <p:spPr>
          <a:xfrm>
            <a:off x="1584960" y="3642359"/>
            <a:ext cx="2282951" cy="2502407"/>
          </a:xfrm>
          <a:prstGeom prst="rect">
            <a:avLst/>
          </a:prstGeom>
          <a:blipFill>
            <a:blip r:embed="rId4" cstate="print"/>
            <a:stretch>
              <a:fillRect/>
            </a:stretch>
          </a:blipFill>
        </p:spPr>
        <p:txBody>
          <a:bodyPr wrap="square" lIns="0" tIns="0" rIns="0" bIns="0" rtlCol="0"/>
          <a:lstStyle/>
          <a:p>
            <a:endParaRPr dirty="0"/>
          </a:p>
        </p:txBody>
      </p:sp>
      <p:sp>
        <p:nvSpPr>
          <p:cNvPr id="15" name="object 15"/>
          <p:cNvSpPr/>
          <p:nvPr/>
        </p:nvSpPr>
        <p:spPr>
          <a:xfrm>
            <a:off x="3267457" y="5391911"/>
            <a:ext cx="192405" cy="116205"/>
          </a:xfrm>
          <a:custGeom>
            <a:avLst/>
            <a:gdLst/>
            <a:ahLst/>
            <a:cxnLst/>
            <a:rect l="l" t="t" r="r" b="b"/>
            <a:pathLst>
              <a:path w="192404" h="116204">
                <a:moveTo>
                  <a:pt x="75323" y="0"/>
                </a:moveTo>
                <a:lnTo>
                  <a:pt x="0" y="21247"/>
                </a:lnTo>
                <a:lnTo>
                  <a:pt x="67894" y="44627"/>
                </a:lnTo>
                <a:lnTo>
                  <a:pt x="44551" y="52069"/>
                </a:lnTo>
                <a:lnTo>
                  <a:pt x="109270" y="74383"/>
                </a:lnTo>
                <a:lnTo>
                  <a:pt x="89115" y="79692"/>
                </a:lnTo>
                <a:lnTo>
                  <a:pt x="192023" y="115823"/>
                </a:lnTo>
                <a:lnTo>
                  <a:pt x="131546" y="69075"/>
                </a:lnTo>
                <a:lnTo>
                  <a:pt x="147459" y="64820"/>
                </a:lnTo>
                <a:lnTo>
                  <a:pt x="98666" y="37185"/>
                </a:lnTo>
                <a:lnTo>
                  <a:pt x="114579" y="32943"/>
                </a:lnTo>
                <a:lnTo>
                  <a:pt x="75323" y="0"/>
                </a:lnTo>
                <a:close/>
              </a:path>
            </a:pathLst>
          </a:custGeom>
          <a:solidFill>
            <a:srgbClr val="FFFF66"/>
          </a:solidFill>
        </p:spPr>
        <p:txBody>
          <a:bodyPr wrap="square" lIns="0" tIns="0" rIns="0" bIns="0" rtlCol="0"/>
          <a:lstStyle/>
          <a:p>
            <a:endParaRPr dirty="0"/>
          </a:p>
        </p:txBody>
      </p:sp>
      <p:sp>
        <p:nvSpPr>
          <p:cNvPr id="16" name="object 16"/>
          <p:cNvSpPr/>
          <p:nvPr/>
        </p:nvSpPr>
        <p:spPr>
          <a:xfrm>
            <a:off x="3268981" y="5393435"/>
            <a:ext cx="192405" cy="116205"/>
          </a:xfrm>
          <a:custGeom>
            <a:avLst/>
            <a:gdLst/>
            <a:ahLst/>
            <a:cxnLst/>
            <a:rect l="l" t="t" r="r" b="b"/>
            <a:pathLst>
              <a:path w="192404" h="116204">
                <a:moveTo>
                  <a:pt x="75323" y="0"/>
                </a:moveTo>
                <a:lnTo>
                  <a:pt x="0" y="21247"/>
                </a:lnTo>
                <a:lnTo>
                  <a:pt x="67894" y="44627"/>
                </a:lnTo>
                <a:lnTo>
                  <a:pt x="44551" y="52069"/>
                </a:lnTo>
                <a:lnTo>
                  <a:pt x="109270" y="74383"/>
                </a:lnTo>
                <a:lnTo>
                  <a:pt x="89115" y="79692"/>
                </a:lnTo>
                <a:lnTo>
                  <a:pt x="192023" y="115823"/>
                </a:lnTo>
                <a:lnTo>
                  <a:pt x="131546" y="69075"/>
                </a:lnTo>
                <a:lnTo>
                  <a:pt x="147459" y="64820"/>
                </a:lnTo>
                <a:lnTo>
                  <a:pt x="98666" y="37185"/>
                </a:lnTo>
                <a:lnTo>
                  <a:pt x="114579" y="32943"/>
                </a:lnTo>
                <a:lnTo>
                  <a:pt x="75323" y="0"/>
                </a:lnTo>
                <a:close/>
              </a:path>
            </a:pathLst>
          </a:custGeom>
          <a:ln w="7937">
            <a:solidFill>
              <a:srgbClr val="000000"/>
            </a:solidFill>
          </a:ln>
        </p:spPr>
        <p:txBody>
          <a:bodyPr wrap="square" lIns="0" tIns="0" rIns="0" bIns="0" rtlCol="0"/>
          <a:lstStyle/>
          <a:p>
            <a:endParaRPr dirty="0"/>
          </a:p>
        </p:txBody>
      </p:sp>
      <p:sp>
        <p:nvSpPr>
          <p:cNvPr id="17" name="object 17"/>
          <p:cNvSpPr/>
          <p:nvPr/>
        </p:nvSpPr>
        <p:spPr>
          <a:xfrm>
            <a:off x="2080139" y="4010489"/>
            <a:ext cx="1159298" cy="1578939"/>
          </a:xfrm>
          <a:prstGeom prst="rect">
            <a:avLst/>
          </a:prstGeom>
          <a:blipFill>
            <a:blip r:embed="rId5" cstate="print"/>
            <a:stretch>
              <a:fillRect/>
            </a:stretch>
          </a:blipFill>
        </p:spPr>
        <p:txBody>
          <a:bodyPr wrap="square" lIns="0" tIns="0" rIns="0" bIns="0" rtlCol="0"/>
          <a:lstStyle/>
          <a:p>
            <a:endParaRPr dirty="0"/>
          </a:p>
        </p:txBody>
      </p:sp>
      <p:sp>
        <p:nvSpPr>
          <p:cNvPr id="18" name="object 18"/>
          <p:cNvSpPr/>
          <p:nvPr/>
        </p:nvSpPr>
        <p:spPr>
          <a:xfrm>
            <a:off x="1000896" y="5192942"/>
            <a:ext cx="257175" cy="388620"/>
          </a:xfrm>
          <a:custGeom>
            <a:avLst/>
            <a:gdLst/>
            <a:ahLst/>
            <a:cxnLst/>
            <a:rect l="l" t="t" r="r" b="b"/>
            <a:pathLst>
              <a:path w="257175" h="388620">
                <a:moveTo>
                  <a:pt x="256623" y="952"/>
                </a:moveTo>
                <a:lnTo>
                  <a:pt x="206593" y="0"/>
                </a:lnTo>
                <a:lnTo>
                  <a:pt x="159463" y="7256"/>
                </a:lnTo>
                <a:lnTo>
                  <a:pt x="116346" y="22086"/>
                </a:lnTo>
                <a:lnTo>
                  <a:pt x="78355" y="43851"/>
                </a:lnTo>
                <a:lnTo>
                  <a:pt x="46603" y="71916"/>
                </a:lnTo>
                <a:lnTo>
                  <a:pt x="22203" y="105644"/>
                </a:lnTo>
                <a:lnTo>
                  <a:pt x="6267" y="144398"/>
                </a:lnTo>
                <a:lnTo>
                  <a:pt x="0" y="190218"/>
                </a:lnTo>
                <a:lnTo>
                  <a:pt x="5696" y="236022"/>
                </a:lnTo>
                <a:lnTo>
                  <a:pt x="22562" y="280269"/>
                </a:lnTo>
                <a:lnTo>
                  <a:pt x="49798" y="321417"/>
                </a:lnTo>
                <a:lnTo>
                  <a:pt x="86610" y="357925"/>
                </a:lnTo>
                <a:lnTo>
                  <a:pt x="132201" y="388251"/>
                </a:lnTo>
              </a:path>
            </a:pathLst>
          </a:custGeom>
          <a:ln w="28575">
            <a:solidFill>
              <a:srgbClr val="00CC66"/>
            </a:solidFill>
          </a:ln>
        </p:spPr>
        <p:txBody>
          <a:bodyPr wrap="square" lIns="0" tIns="0" rIns="0" bIns="0" rtlCol="0"/>
          <a:lstStyle/>
          <a:p>
            <a:endParaRPr dirty="0"/>
          </a:p>
        </p:txBody>
      </p:sp>
      <p:sp>
        <p:nvSpPr>
          <p:cNvPr id="19" name="object 19"/>
          <p:cNvSpPr/>
          <p:nvPr/>
        </p:nvSpPr>
        <p:spPr>
          <a:xfrm>
            <a:off x="1094365" y="5237862"/>
            <a:ext cx="224154" cy="330835"/>
          </a:xfrm>
          <a:custGeom>
            <a:avLst/>
            <a:gdLst/>
            <a:ahLst/>
            <a:cxnLst/>
            <a:rect l="l" t="t" r="r" b="b"/>
            <a:pathLst>
              <a:path w="224155" h="330835">
                <a:moveTo>
                  <a:pt x="223915" y="793"/>
                </a:moveTo>
                <a:lnTo>
                  <a:pt x="172870" y="0"/>
                </a:lnTo>
                <a:lnTo>
                  <a:pt x="125571" y="8695"/>
                </a:lnTo>
                <a:lnTo>
                  <a:pt x="83573" y="26025"/>
                </a:lnTo>
                <a:lnTo>
                  <a:pt x="48429" y="51133"/>
                </a:lnTo>
                <a:lnTo>
                  <a:pt x="21692" y="83165"/>
                </a:lnTo>
                <a:lnTo>
                  <a:pt x="4916" y="121265"/>
                </a:lnTo>
                <a:lnTo>
                  <a:pt x="0" y="168320"/>
                </a:lnTo>
                <a:lnTo>
                  <a:pt x="10072" y="215077"/>
                </a:lnTo>
                <a:lnTo>
                  <a:pt x="33889" y="259233"/>
                </a:lnTo>
                <a:lnTo>
                  <a:pt x="70211" y="298482"/>
                </a:lnTo>
                <a:lnTo>
                  <a:pt x="117793" y="330523"/>
                </a:lnTo>
              </a:path>
            </a:pathLst>
          </a:custGeom>
          <a:ln w="28575">
            <a:solidFill>
              <a:srgbClr val="00CC66"/>
            </a:solidFill>
          </a:ln>
        </p:spPr>
        <p:txBody>
          <a:bodyPr wrap="square" lIns="0" tIns="0" rIns="0" bIns="0" rtlCol="0"/>
          <a:lstStyle/>
          <a:p>
            <a:endParaRPr dirty="0"/>
          </a:p>
        </p:txBody>
      </p:sp>
      <p:sp>
        <p:nvSpPr>
          <p:cNvPr id="20" name="object 20"/>
          <p:cNvSpPr/>
          <p:nvPr/>
        </p:nvSpPr>
        <p:spPr>
          <a:xfrm>
            <a:off x="1210644" y="5294643"/>
            <a:ext cx="202565" cy="275590"/>
          </a:xfrm>
          <a:custGeom>
            <a:avLst/>
            <a:gdLst/>
            <a:ahLst/>
            <a:cxnLst/>
            <a:rect l="l" t="t" r="r" b="b"/>
            <a:pathLst>
              <a:path w="202565" h="275589">
                <a:moveTo>
                  <a:pt x="202301" y="1456"/>
                </a:moveTo>
                <a:lnTo>
                  <a:pt x="146249" y="0"/>
                </a:lnTo>
                <a:lnTo>
                  <a:pt x="95873" y="9992"/>
                </a:lnTo>
                <a:lnTo>
                  <a:pt x="53629" y="30256"/>
                </a:lnTo>
                <a:lnTo>
                  <a:pt x="21972" y="59613"/>
                </a:lnTo>
                <a:lnTo>
                  <a:pt x="3355" y="96884"/>
                </a:lnTo>
                <a:lnTo>
                  <a:pt x="0" y="136302"/>
                </a:lnTo>
                <a:lnTo>
                  <a:pt x="10489" y="175818"/>
                </a:lnTo>
                <a:lnTo>
                  <a:pt x="33609" y="213454"/>
                </a:lnTo>
                <a:lnTo>
                  <a:pt x="68144" y="247234"/>
                </a:lnTo>
                <a:lnTo>
                  <a:pt x="112880" y="275179"/>
                </a:lnTo>
              </a:path>
            </a:pathLst>
          </a:custGeom>
          <a:ln w="28575">
            <a:solidFill>
              <a:srgbClr val="00CC66"/>
            </a:solidFill>
          </a:ln>
        </p:spPr>
        <p:txBody>
          <a:bodyPr wrap="square" lIns="0" tIns="0" rIns="0" bIns="0" rtlCol="0"/>
          <a:lstStyle/>
          <a:p>
            <a:endParaRPr dirty="0"/>
          </a:p>
        </p:txBody>
      </p:sp>
      <p:sp>
        <p:nvSpPr>
          <p:cNvPr id="21" name="object 21"/>
          <p:cNvSpPr/>
          <p:nvPr/>
        </p:nvSpPr>
        <p:spPr>
          <a:xfrm>
            <a:off x="1297111" y="5340750"/>
            <a:ext cx="206375" cy="250190"/>
          </a:xfrm>
          <a:custGeom>
            <a:avLst/>
            <a:gdLst/>
            <a:ahLst/>
            <a:cxnLst/>
            <a:rect l="l" t="t" r="r" b="b"/>
            <a:pathLst>
              <a:path w="206375" h="250189">
                <a:moveTo>
                  <a:pt x="206015" y="3554"/>
                </a:moveTo>
                <a:lnTo>
                  <a:pt x="147499" y="0"/>
                </a:lnTo>
                <a:lnTo>
                  <a:pt x="95313" y="7180"/>
                </a:lnTo>
                <a:lnTo>
                  <a:pt x="51987" y="24107"/>
                </a:lnTo>
                <a:lnTo>
                  <a:pt x="20048" y="49791"/>
                </a:lnTo>
                <a:lnTo>
                  <a:pt x="0" y="119096"/>
                </a:lnTo>
                <a:lnTo>
                  <a:pt x="12323" y="155556"/>
                </a:lnTo>
                <a:lnTo>
                  <a:pt x="37673" y="190785"/>
                </a:lnTo>
                <a:lnTo>
                  <a:pt x="74722" y="222939"/>
                </a:lnTo>
                <a:lnTo>
                  <a:pt x="122145" y="250175"/>
                </a:lnTo>
              </a:path>
            </a:pathLst>
          </a:custGeom>
          <a:ln w="28574">
            <a:solidFill>
              <a:srgbClr val="00CC66"/>
            </a:solidFill>
          </a:ln>
        </p:spPr>
        <p:txBody>
          <a:bodyPr wrap="square" lIns="0" tIns="0" rIns="0" bIns="0" rtlCol="0"/>
          <a:lstStyle/>
          <a:p>
            <a:endParaRPr dirty="0"/>
          </a:p>
        </p:txBody>
      </p:sp>
      <p:sp>
        <p:nvSpPr>
          <p:cNvPr id="22" name="object 22"/>
          <p:cNvSpPr/>
          <p:nvPr/>
        </p:nvSpPr>
        <p:spPr>
          <a:xfrm>
            <a:off x="1374335" y="5374804"/>
            <a:ext cx="177800" cy="219710"/>
          </a:xfrm>
          <a:custGeom>
            <a:avLst/>
            <a:gdLst/>
            <a:ahLst/>
            <a:cxnLst/>
            <a:rect l="l" t="t" r="r" b="b"/>
            <a:pathLst>
              <a:path w="177800" h="219710">
                <a:moveTo>
                  <a:pt x="177680" y="2322"/>
                </a:moveTo>
                <a:lnTo>
                  <a:pt x="115013" y="0"/>
                </a:lnTo>
                <a:lnTo>
                  <a:pt x="61670" y="12115"/>
                </a:lnTo>
                <a:lnTo>
                  <a:pt x="21984" y="36950"/>
                </a:lnTo>
                <a:lnTo>
                  <a:pt x="286" y="72782"/>
                </a:lnTo>
                <a:lnTo>
                  <a:pt x="0" y="112551"/>
                </a:lnTo>
                <a:lnTo>
                  <a:pt x="18936" y="152404"/>
                </a:lnTo>
                <a:lnTo>
                  <a:pt x="54790" y="189114"/>
                </a:lnTo>
                <a:lnTo>
                  <a:pt x="105252" y="219454"/>
                </a:lnTo>
              </a:path>
            </a:pathLst>
          </a:custGeom>
          <a:ln w="28575">
            <a:solidFill>
              <a:srgbClr val="00CC66"/>
            </a:solidFill>
          </a:ln>
        </p:spPr>
        <p:txBody>
          <a:bodyPr wrap="square" lIns="0" tIns="0" rIns="0" bIns="0" rtlCol="0"/>
          <a:lstStyle/>
          <a:p>
            <a:endParaRPr dirty="0"/>
          </a:p>
        </p:txBody>
      </p:sp>
      <p:sp>
        <p:nvSpPr>
          <p:cNvPr id="23" name="object 23"/>
          <p:cNvSpPr/>
          <p:nvPr/>
        </p:nvSpPr>
        <p:spPr>
          <a:xfrm>
            <a:off x="1460742" y="5413295"/>
            <a:ext cx="162560" cy="184150"/>
          </a:xfrm>
          <a:custGeom>
            <a:avLst/>
            <a:gdLst/>
            <a:ahLst/>
            <a:cxnLst/>
            <a:rect l="l" t="t" r="r" b="b"/>
            <a:pathLst>
              <a:path w="162559" h="184150">
                <a:moveTo>
                  <a:pt x="162115" y="3372"/>
                </a:moveTo>
                <a:lnTo>
                  <a:pt x="104095" y="0"/>
                </a:lnTo>
                <a:lnTo>
                  <a:pt x="55121" y="8923"/>
                </a:lnTo>
                <a:lnTo>
                  <a:pt x="19115" y="28812"/>
                </a:lnTo>
                <a:lnTo>
                  <a:pt x="0" y="58337"/>
                </a:lnTo>
                <a:lnTo>
                  <a:pt x="688" y="91574"/>
                </a:lnTo>
                <a:lnTo>
                  <a:pt x="18992" y="125409"/>
                </a:lnTo>
                <a:lnTo>
                  <a:pt x="52756" y="157124"/>
                </a:lnTo>
                <a:lnTo>
                  <a:pt x="99822" y="184004"/>
                </a:lnTo>
              </a:path>
            </a:pathLst>
          </a:custGeom>
          <a:ln w="28575">
            <a:solidFill>
              <a:srgbClr val="00CC66"/>
            </a:solidFill>
          </a:ln>
        </p:spPr>
        <p:txBody>
          <a:bodyPr wrap="square" lIns="0" tIns="0" rIns="0" bIns="0" rtlCol="0"/>
          <a:lstStyle/>
          <a:p>
            <a:endParaRPr dirty="0"/>
          </a:p>
        </p:txBody>
      </p:sp>
      <p:sp>
        <p:nvSpPr>
          <p:cNvPr id="24" name="object 24"/>
          <p:cNvSpPr/>
          <p:nvPr/>
        </p:nvSpPr>
        <p:spPr>
          <a:xfrm>
            <a:off x="1554044" y="5456090"/>
            <a:ext cx="144780" cy="165735"/>
          </a:xfrm>
          <a:custGeom>
            <a:avLst/>
            <a:gdLst/>
            <a:ahLst/>
            <a:cxnLst/>
            <a:rect l="l" t="t" r="r" b="b"/>
            <a:pathLst>
              <a:path w="144780" h="165735">
                <a:moveTo>
                  <a:pt x="144729" y="2849"/>
                </a:moveTo>
                <a:lnTo>
                  <a:pt x="92918" y="0"/>
                </a:lnTo>
                <a:lnTo>
                  <a:pt x="49209" y="8126"/>
                </a:lnTo>
                <a:lnTo>
                  <a:pt x="17077" y="26034"/>
                </a:lnTo>
                <a:lnTo>
                  <a:pt x="0" y="52531"/>
                </a:lnTo>
                <a:lnTo>
                  <a:pt x="566" y="82370"/>
                </a:lnTo>
                <a:lnTo>
                  <a:pt x="16875" y="112737"/>
                </a:lnTo>
                <a:lnTo>
                  <a:pt x="47009" y="141201"/>
                </a:lnTo>
                <a:lnTo>
                  <a:pt x="89052" y="165332"/>
                </a:lnTo>
              </a:path>
            </a:pathLst>
          </a:custGeom>
          <a:ln w="28575">
            <a:solidFill>
              <a:srgbClr val="00CC66"/>
            </a:solidFill>
          </a:ln>
        </p:spPr>
        <p:txBody>
          <a:bodyPr wrap="square" lIns="0" tIns="0" rIns="0" bIns="0" rtlCol="0"/>
          <a:lstStyle/>
          <a:p>
            <a:endParaRPr dirty="0"/>
          </a:p>
        </p:txBody>
      </p:sp>
      <p:sp>
        <p:nvSpPr>
          <p:cNvPr id="25" name="object 25"/>
          <p:cNvSpPr/>
          <p:nvPr/>
        </p:nvSpPr>
        <p:spPr>
          <a:xfrm>
            <a:off x="1635056" y="5476999"/>
            <a:ext cx="127635" cy="142875"/>
          </a:xfrm>
          <a:custGeom>
            <a:avLst/>
            <a:gdLst/>
            <a:ahLst/>
            <a:cxnLst/>
            <a:rect l="l" t="t" r="r" b="b"/>
            <a:pathLst>
              <a:path w="127635" h="142875">
                <a:moveTo>
                  <a:pt x="127431" y="2861"/>
                </a:moveTo>
                <a:lnTo>
                  <a:pt x="81778" y="0"/>
                </a:lnTo>
                <a:lnTo>
                  <a:pt x="43256" y="6736"/>
                </a:lnTo>
                <a:lnTo>
                  <a:pt x="14964" y="22047"/>
                </a:lnTo>
                <a:lnTo>
                  <a:pt x="0" y="44910"/>
                </a:lnTo>
                <a:lnTo>
                  <a:pt x="644" y="70701"/>
                </a:lnTo>
                <a:lnTo>
                  <a:pt x="15138" y="97000"/>
                </a:lnTo>
                <a:lnTo>
                  <a:pt x="41776" y="121688"/>
                </a:lnTo>
                <a:lnTo>
                  <a:pt x="78854" y="142650"/>
                </a:lnTo>
              </a:path>
            </a:pathLst>
          </a:custGeom>
          <a:ln w="28575">
            <a:solidFill>
              <a:srgbClr val="00CC66"/>
            </a:solidFill>
          </a:ln>
        </p:spPr>
        <p:txBody>
          <a:bodyPr wrap="square" lIns="0" tIns="0" rIns="0" bIns="0" rtlCol="0"/>
          <a:lstStyle/>
          <a:p>
            <a:endParaRPr dirty="0"/>
          </a:p>
        </p:txBody>
      </p:sp>
      <p:sp>
        <p:nvSpPr>
          <p:cNvPr id="26" name="object 26"/>
          <p:cNvSpPr/>
          <p:nvPr/>
        </p:nvSpPr>
        <p:spPr>
          <a:xfrm>
            <a:off x="1711238" y="5505200"/>
            <a:ext cx="106045" cy="109855"/>
          </a:xfrm>
          <a:custGeom>
            <a:avLst/>
            <a:gdLst/>
            <a:ahLst/>
            <a:cxnLst/>
            <a:rect l="l" t="t" r="r" b="b"/>
            <a:pathLst>
              <a:path w="106044" h="109854">
                <a:moveTo>
                  <a:pt x="105651" y="3005"/>
                </a:moveTo>
                <a:lnTo>
                  <a:pt x="67383" y="0"/>
                </a:lnTo>
                <a:lnTo>
                  <a:pt x="35328" y="4467"/>
                </a:lnTo>
                <a:lnTo>
                  <a:pt x="12021" y="15691"/>
                </a:lnTo>
                <a:lnTo>
                  <a:pt x="0" y="32952"/>
                </a:lnTo>
                <a:lnTo>
                  <a:pt x="1041" y="52764"/>
                </a:lnTo>
                <a:lnTo>
                  <a:pt x="13654" y="73270"/>
                </a:lnTo>
                <a:lnTo>
                  <a:pt x="36384" y="92825"/>
                </a:lnTo>
                <a:lnTo>
                  <a:pt x="67779" y="109787"/>
                </a:lnTo>
              </a:path>
            </a:pathLst>
          </a:custGeom>
          <a:ln w="28575">
            <a:solidFill>
              <a:srgbClr val="00CC66"/>
            </a:solidFill>
          </a:ln>
        </p:spPr>
        <p:txBody>
          <a:bodyPr wrap="square" lIns="0" tIns="0" rIns="0" bIns="0" rtlCol="0"/>
          <a:lstStyle/>
          <a:p>
            <a:endParaRPr dirty="0"/>
          </a:p>
        </p:txBody>
      </p:sp>
      <p:sp>
        <p:nvSpPr>
          <p:cNvPr id="27" name="object 27"/>
          <p:cNvSpPr/>
          <p:nvPr/>
        </p:nvSpPr>
        <p:spPr>
          <a:xfrm>
            <a:off x="1775436" y="5540178"/>
            <a:ext cx="66675" cy="82550"/>
          </a:xfrm>
          <a:custGeom>
            <a:avLst/>
            <a:gdLst/>
            <a:ahLst/>
            <a:cxnLst/>
            <a:rect l="l" t="t" r="r" b="b"/>
            <a:pathLst>
              <a:path w="66675" h="82550">
                <a:moveTo>
                  <a:pt x="66146" y="824"/>
                </a:moveTo>
                <a:lnTo>
                  <a:pt x="23109" y="4631"/>
                </a:lnTo>
                <a:lnTo>
                  <a:pt x="0" y="42521"/>
                </a:lnTo>
                <a:lnTo>
                  <a:pt x="6839" y="57413"/>
                </a:lnTo>
                <a:lnTo>
                  <a:pt x="19890" y="71103"/>
                </a:lnTo>
                <a:lnTo>
                  <a:pt x="38320" y="82396"/>
                </a:lnTo>
              </a:path>
            </a:pathLst>
          </a:custGeom>
          <a:ln w="28575">
            <a:solidFill>
              <a:srgbClr val="00CC66"/>
            </a:solidFill>
          </a:ln>
        </p:spPr>
        <p:txBody>
          <a:bodyPr wrap="square" lIns="0" tIns="0" rIns="0" bIns="0" rtlCol="0"/>
          <a:lstStyle/>
          <a:p>
            <a:endParaRPr dirty="0"/>
          </a:p>
        </p:txBody>
      </p:sp>
      <p:sp>
        <p:nvSpPr>
          <p:cNvPr id="28" name="object 28"/>
          <p:cNvSpPr/>
          <p:nvPr/>
        </p:nvSpPr>
        <p:spPr>
          <a:xfrm>
            <a:off x="3493008" y="4431791"/>
            <a:ext cx="216407" cy="283463"/>
          </a:xfrm>
          <a:prstGeom prst="rect">
            <a:avLst/>
          </a:prstGeom>
          <a:blipFill>
            <a:blip r:embed="rId6" cstate="print"/>
            <a:stretch>
              <a:fillRect/>
            </a:stretch>
          </a:blipFill>
        </p:spPr>
        <p:txBody>
          <a:bodyPr wrap="square" lIns="0" tIns="0" rIns="0" bIns="0" rtlCol="0"/>
          <a:lstStyle/>
          <a:p>
            <a:endParaRPr dirty="0"/>
          </a:p>
        </p:txBody>
      </p:sp>
      <p:sp>
        <p:nvSpPr>
          <p:cNvPr id="29" name="object 29"/>
          <p:cNvSpPr/>
          <p:nvPr/>
        </p:nvSpPr>
        <p:spPr>
          <a:xfrm>
            <a:off x="3320796" y="4954778"/>
            <a:ext cx="817244" cy="436245"/>
          </a:xfrm>
          <a:custGeom>
            <a:avLst/>
            <a:gdLst/>
            <a:ahLst/>
            <a:cxnLst/>
            <a:rect l="l" t="t" r="r" b="b"/>
            <a:pathLst>
              <a:path w="817245" h="436245">
                <a:moveTo>
                  <a:pt x="816863" y="27020"/>
                </a:moveTo>
                <a:lnTo>
                  <a:pt x="763762" y="14539"/>
                </a:lnTo>
                <a:lnTo>
                  <a:pt x="711983" y="4663"/>
                </a:lnTo>
                <a:lnTo>
                  <a:pt x="662851" y="0"/>
                </a:lnTo>
                <a:lnTo>
                  <a:pt x="617689" y="3154"/>
                </a:lnTo>
                <a:lnTo>
                  <a:pt x="577822" y="16732"/>
                </a:lnTo>
                <a:lnTo>
                  <a:pt x="544576" y="43340"/>
                </a:lnTo>
                <a:lnTo>
                  <a:pt x="522141" y="108332"/>
                </a:lnTo>
                <a:lnTo>
                  <a:pt x="518071" y="154287"/>
                </a:lnTo>
                <a:lnTo>
                  <a:pt x="516478" y="205038"/>
                </a:lnTo>
                <a:lnTo>
                  <a:pt x="515648" y="257454"/>
                </a:lnTo>
                <a:lnTo>
                  <a:pt x="513864" y="308402"/>
                </a:lnTo>
                <a:lnTo>
                  <a:pt x="509412" y="354749"/>
                </a:lnTo>
                <a:lnTo>
                  <a:pt x="500576" y="393364"/>
                </a:lnTo>
                <a:lnTo>
                  <a:pt x="462889" y="434868"/>
                </a:lnTo>
                <a:lnTo>
                  <a:pt x="435844" y="436037"/>
                </a:lnTo>
                <a:lnTo>
                  <a:pt x="404502" y="429668"/>
                </a:lnTo>
                <a:lnTo>
                  <a:pt x="330652" y="397332"/>
                </a:lnTo>
                <a:lnTo>
                  <a:pt x="289001" y="372873"/>
                </a:lnTo>
                <a:lnTo>
                  <a:pt x="244773" y="343891"/>
                </a:lnTo>
                <a:lnTo>
                  <a:pt x="198396" y="311140"/>
                </a:lnTo>
                <a:lnTo>
                  <a:pt x="150301" y="275375"/>
                </a:lnTo>
                <a:lnTo>
                  <a:pt x="100917" y="237348"/>
                </a:lnTo>
                <a:lnTo>
                  <a:pt x="50673" y="197814"/>
                </a:lnTo>
                <a:lnTo>
                  <a:pt x="0" y="157526"/>
                </a:lnTo>
              </a:path>
            </a:pathLst>
          </a:custGeom>
          <a:ln w="28575">
            <a:solidFill>
              <a:srgbClr val="00CCFF"/>
            </a:solidFill>
          </a:ln>
        </p:spPr>
        <p:txBody>
          <a:bodyPr wrap="square" lIns="0" tIns="0" rIns="0" bIns="0" rtlCol="0"/>
          <a:lstStyle/>
          <a:p>
            <a:endParaRPr dirty="0"/>
          </a:p>
        </p:txBody>
      </p:sp>
      <p:sp>
        <p:nvSpPr>
          <p:cNvPr id="30" name="object 30"/>
          <p:cNvSpPr/>
          <p:nvPr/>
        </p:nvSpPr>
        <p:spPr>
          <a:xfrm>
            <a:off x="3678938" y="4629911"/>
            <a:ext cx="109855" cy="79375"/>
          </a:xfrm>
          <a:custGeom>
            <a:avLst/>
            <a:gdLst/>
            <a:ahLst/>
            <a:cxnLst/>
            <a:rect l="l" t="t" r="r" b="b"/>
            <a:pathLst>
              <a:path w="109854" h="79375">
                <a:moveTo>
                  <a:pt x="43040" y="0"/>
                </a:moveTo>
                <a:lnTo>
                  <a:pt x="0" y="14541"/>
                </a:lnTo>
                <a:lnTo>
                  <a:pt x="38798" y="30530"/>
                </a:lnTo>
                <a:lnTo>
                  <a:pt x="25463" y="35623"/>
                </a:lnTo>
                <a:lnTo>
                  <a:pt x="62445" y="50888"/>
                </a:lnTo>
                <a:lnTo>
                  <a:pt x="50927" y="54533"/>
                </a:lnTo>
                <a:lnTo>
                  <a:pt x="109728" y="79248"/>
                </a:lnTo>
                <a:lnTo>
                  <a:pt x="75171" y="47256"/>
                </a:lnTo>
                <a:lnTo>
                  <a:pt x="84264" y="44348"/>
                </a:lnTo>
                <a:lnTo>
                  <a:pt x="56375" y="25450"/>
                </a:lnTo>
                <a:lnTo>
                  <a:pt x="65468" y="22542"/>
                </a:lnTo>
                <a:lnTo>
                  <a:pt x="43040" y="0"/>
                </a:lnTo>
                <a:close/>
              </a:path>
            </a:pathLst>
          </a:custGeom>
          <a:solidFill>
            <a:srgbClr val="FFFF66"/>
          </a:solidFill>
        </p:spPr>
        <p:txBody>
          <a:bodyPr wrap="square" lIns="0" tIns="0" rIns="0" bIns="0" rtlCol="0"/>
          <a:lstStyle/>
          <a:p>
            <a:endParaRPr dirty="0"/>
          </a:p>
        </p:txBody>
      </p:sp>
      <p:sp>
        <p:nvSpPr>
          <p:cNvPr id="31" name="object 31"/>
          <p:cNvSpPr/>
          <p:nvPr/>
        </p:nvSpPr>
        <p:spPr>
          <a:xfrm>
            <a:off x="3680461" y="4631435"/>
            <a:ext cx="109855" cy="79375"/>
          </a:xfrm>
          <a:custGeom>
            <a:avLst/>
            <a:gdLst/>
            <a:ahLst/>
            <a:cxnLst/>
            <a:rect l="l" t="t" r="r" b="b"/>
            <a:pathLst>
              <a:path w="109854" h="79375">
                <a:moveTo>
                  <a:pt x="43040" y="0"/>
                </a:moveTo>
                <a:lnTo>
                  <a:pt x="0" y="14541"/>
                </a:lnTo>
                <a:lnTo>
                  <a:pt x="38798" y="30530"/>
                </a:lnTo>
                <a:lnTo>
                  <a:pt x="25463" y="35623"/>
                </a:lnTo>
                <a:lnTo>
                  <a:pt x="62445" y="50888"/>
                </a:lnTo>
                <a:lnTo>
                  <a:pt x="50927" y="54533"/>
                </a:lnTo>
                <a:lnTo>
                  <a:pt x="109728" y="79248"/>
                </a:lnTo>
                <a:lnTo>
                  <a:pt x="75171" y="47256"/>
                </a:lnTo>
                <a:lnTo>
                  <a:pt x="84264" y="44348"/>
                </a:lnTo>
                <a:lnTo>
                  <a:pt x="56375" y="25450"/>
                </a:lnTo>
                <a:lnTo>
                  <a:pt x="65468" y="22542"/>
                </a:lnTo>
                <a:lnTo>
                  <a:pt x="43040" y="0"/>
                </a:lnTo>
                <a:close/>
              </a:path>
            </a:pathLst>
          </a:custGeom>
          <a:ln w="7937">
            <a:solidFill>
              <a:srgbClr val="000000"/>
            </a:solidFill>
          </a:ln>
        </p:spPr>
        <p:txBody>
          <a:bodyPr wrap="square" lIns="0" tIns="0" rIns="0" bIns="0" rtlCol="0"/>
          <a:lstStyle/>
          <a:p>
            <a:endParaRPr dirty="0"/>
          </a:p>
        </p:txBody>
      </p:sp>
      <p:sp>
        <p:nvSpPr>
          <p:cNvPr id="32" name="object 32"/>
          <p:cNvSpPr/>
          <p:nvPr/>
        </p:nvSpPr>
        <p:spPr>
          <a:xfrm>
            <a:off x="3357373" y="4808220"/>
            <a:ext cx="228600" cy="55244"/>
          </a:xfrm>
          <a:custGeom>
            <a:avLst/>
            <a:gdLst/>
            <a:ahLst/>
            <a:cxnLst/>
            <a:rect l="l" t="t" r="r" b="b"/>
            <a:pathLst>
              <a:path w="228600" h="55245">
                <a:moveTo>
                  <a:pt x="53162" y="22745"/>
                </a:moveTo>
                <a:lnTo>
                  <a:pt x="0" y="54863"/>
                </a:lnTo>
                <a:lnTo>
                  <a:pt x="94805" y="52692"/>
                </a:lnTo>
                <a:lnTo>
                  <a:pt x="80765" y="42595"/>
                </a:lnTo>
                <a:lnTo>
                  <a:pt x="70878" y="42595"/>
                </a:lnTo>
                <a:lnTo>
                  <a:pt x="62026" y="36461"/>
                </a:lnTo>
                <a:lnTo>
                  <a:pt x="69762" y="34683"/>
                </a:lnTo>
                <a:lnTo>
                  <a:pt x="53162" y="22745"/>
                </a:lnTo>
                <a:close/>
              </a:path>
              <a:path w="228600" h="55245">
                <a:moveTo>
                  <a:pt x="78360" y="40866"/>
                </a:moveTo>
                <a:lnTo>
                  <a:pt x="70878" y="42595"/>
                </a:lnTo>
                <a:lnTo>
                  <a:pt x="80765" y="42595"/>
                </a:lnTo>
                <a:lnTo>
                  <a:pt x="78360" y="40866"/>
                </a:lnTo>
                <a:close/>
              </a:path>
              <a:path w="228600" h="55245">
                <a:moveTo>
                  <a:pt x="220624" y="0"/>
                </a:moveTo>
                <a:lnTo>
                  <a:pt x="69762" y="34683"/>
                </a:lnTo>
                <a:lnTo>
                  <a:pt x="78360" y="40866"/>
                </a:lnTo>
                <a:lnTo>
                  <a:pt x="228600" y="6134"/>
                </a:lnTo>
                <a:lnTo>
                  <a:pt x="220624" y="0"/>
                </a:lnTo>
                <a:close/>
              </a:path>
            </a:pathLst>
          </a:custGeom>
          <a:solidFill>
            <a:srgbClr val="CC00CC"/>
          </a:solidFill>
        </p:spPr>
        <p:txBody>
          <a:bodyPr wrap="square" lIns="0" tIns="0" rIns="0" bIns="0" rtlCol="0"/>
          <a:lstStyle/>
          <a:p>
            <a:endParaRPr dirty="0"/>
          </a:p>
        </p:txBody>
      </p:sp>
      <p:sp>
        <p:nvSpPr>
          <p:cNvPr id="33" name="object 33"/>
          <p:cNvSpPr/>
          <p:nvPr/>
        </p:nvSpPr>
        <p:spPr>
          <a:xfrm>
            <a:off x="3419400" y="4808220"/>
            <a:ext cx="167005" cy="43180"/>
          </a:xfrm>
          <a:custGeom>
            <a:avLst/>
            <a:gdLst/>
            <a:ahLst/>
            <a:cxnLst/>
            <a:rect l="l" t="t" r="r" b="b"/>
            <a:pathLst>
              <a:path w="167004" h="43179">
                <a:moveTo>
                  <a:pt x="158597" y="0"/>
                </a:moveTo>
                <a:lnTo>
                  <a:pt x="0" y="36461"/>
                </a:lnTo>
                <a:lnTo>
                  <a:pt x="8851" y="42595"/>
                </a:lnTo>
                <a:lnTo>
                  <a:pt x="166573" y="6134"/>
                </a:lnTo>
                <a:lnTo>
                  <a:pt x="158597" y="0"/>
                </a:lnTo>
                <a:close/>
              </a:path>
            </a:pathLst>
          </a:custGeom>
          <a:ln w="3175">
            <a:solidFill>
              <a:srgbClr val="CC00CC"/>
            </a:solidFill>
          </a:ln>
        </p:spPr>
        <p:txBody>
          <a:bodyPr wrap="square" lIns="0" tIns="0" rIns="0" bIns="0" rtlCol="0"/>
          <a:lstStyle/>
          <a:p>
            <a:endParaRPr dirty="0"/>
          </a:p>
        </p:txBody>
      </p:sp>
      <p:sp>
        <p:nvSpPr>
          <p:cNvPr id="34" name="object 34"/>
          <p:cNvSpPr/>
          <p:nvPr/>
        </p:nvSpPr>
        <p:spPr>
          <a:xfrm>
            <a:off x="3357373" y="4830965"/>
            <a:ext cx="95250" cy="32384"/>
          </a:xfrm>
          <a:custGeom>
            <a:avLst/>
            <a:gdLst/>
            <a:ahLst/>
            <a:cxnLst/>
            <a:rect l="l" t="t" r="r" b="b"/>
            <a:pathLst>
              <a:path w="95250" h="32385">
                <a:moveTo>
                  <a:pt x="53162" y="0"/>
                </a:moveTo>
                <a:lnTo>
                  <a:pt x="0" y="32118"/>
                </a:lnTo>
                <a:lnTo>
                  <a:pt x="94805" y="29946"/>
                </a:lnTo>
                <a:lnTo>
                  <a:pt x="53162" y="0"/>
                </a:lnTo>
                <a:close/>
              </a:path>
            </a:pathLst>
          </a:custGeom>
          <a:ln w="3175">
            <a:solidFill>
              <a:srgbClr val="CC00CC"/>
            </a:solidFill>
          </a:ln>
        </p:spPr>
        <p:txBody>
          <a:bodyPr wrap="square" lIns="0" tIns="0" rIns="0" bIns="0" rtlCol="0"/>
          <a:lstStyle/>
          <a:p>
            <a:endParaRPr dirty="0"/>
          </a:p>
        </p:txBody>
      </p:sp>
      <p:sp>
        <p:nvSpPr>
          <p:cNvPr id="35" name="object 35"/>
          <p:cNvSpPr/>
          <p:nvPr/>
        </p:nvSpPr>
        <p:spPr>
          <a:xfrm>
            <a:off x="874775" y="4437888"/>
            <a:ext cx="3864863" cy="926579"/>
          </a:xfrm>
          <a:prstGeom prst="rect">
            <a:avLst/>
          </a:prstGeom>
          <a:blipFill>
            <a:blip r:embed="rId7" cstate="print"/>
            <a:stretch>
              <a:fillRect/>
            </a:stretch>
          </a:blipFill>
        </p:spPr>
        <p:txBody>
          <a:bodyPr wrap="square" lIns="0" tIns="0" rIns="0" bIns="0" rtlCol="0"/>
          <a:lstStyle/>
          <a:p>
            <a:endParaRPr dirty="0"/>
          </a:p>
        </p:txBody>
      </p:sp>
      <p:sp>
        <p:nvSpPr>
          <p:cNvPr id="36" name="object 36"/>
          <p:cNvSpPr/>
          <p:nvPr/>
        </p:nvSpPr>
        <p:spPr>
          <a:xfrm>
            <a:off x="3893820" y="5009388"/>
            <a:ext cx="55244" cy="472440"/>
          </a:xfrm>
          <a:custGeom>
            <a:avLst/>
            <a:gdLst/>
            <a:ahLst/>
            <a:cxnLst/>
            <a:rect l="l" t="t" r="r" b="b"/>
            <a:pathLst>
              <a:path w="55245" h="472439">
                <a:moveTo>
                  <a:pt x="54863" y="0"/>
                </a:moveTo>
                <a:lnTo>
                  <a:pt x="0" y="51854"/>
                </a:lnTo>
                <a:lnTo>
                  <a:pt x="0" y="472440"/>
                </a:lnTo>
                <a:lnTo>
                  <a:pt x="54863" y="420585"/>
                </a:lnTo>
                <a:lnTo>
                  <a:pt x="54863" y="0"/>
                </a:lnTo>
                <a:close/>
              </a:path>
            </a:pathLst>
          </a:custGeom>
          <a:solidFill>
            <a:srgbClr val="DAF298"/>
          </a:solidFill>
        </p:spPr>
        <p:txBody>
          <a:bodyPr wrap="square" lIns="0" tIns="0" rIns="0" bIns="0" rtlCol="0"/>
          <a:lstStyle/>
          <a:p>
            <a:endParaRPr dirty="0"/>
          </a:p>
        </p:txBody>
      </p:sp>
      <p:sp>
        <p:nvSpPr>
          <p:cNvPr id="37" name="object 37"/>
          <p:cNvSpPr/>
          <p:nvPr/>
        </p:nvSpPr>
        <p:spPr>
          <a:xfrm>
            <a:off x="3893820" y="5009388"/>
            <a:ext cx="55244" cy="472440"/>
          </a:xfrm>
          <a:custGeom>
            <a:avLst/>
            <a:gdLst/>
            <a:ahLst/>
            <a:cxnLst/>
            <a:rect l="l" t="t" r="r" b="b"/>
            <a:pathLst>
              <a:path w="55245" h="472439">
                <a:moveTo>
                  <a:pt x="54863" y="0"/>
                </a:moveTo>
                <a:lnTo>
                  <a:pt x="0" y="51854"/>
                </a:lnTo>
                <a:lnTo>
                  <a:pt x="0" y="472440"/>
                </a:lnTo>
                <a:lnTo>
                  <a:pt x="54863" y="420585"/>
                </a:lnTo>
                <a:lnTo>
                  <a:pt x="54863" y="0"/>
                </a:lnTo>
                <a:close/>
              </a:path>
            </a:pathLst>
          </a:custGeom>
          <a:ln w="9525">
            <a:solidFill>
              <a:srgbClr val="3333CC"/>
            </a:solidFill>
          </a:ln>
        </p:spPr>
        <p:txBody>
          <a:bodyPr wrap="square" lIns="0" tIns="0" rIns="0" bIns="0" rtlCol="0"/>
          <a:lstStyle/>
          <a:p>
            <a:endParaRPr dirty="0"/>
          </a:p>
        </p:txBody>
      </p:sp>
      <p:sp>
        <p:nvSpPr>
          <p:cNvPr id="38" name="object 38"/>
          <p:cNvSpPr/>
          <p:nvPr/>
        </p:nvSpPr>
        <p:spPr>
          <a:xfrm>
            <a:off x="3552444" y="4867567"/>
            <a:ext cx="386080" cy="151130"/>
          </a:xfrm>
          <a:custGeom>
            <a:avLst/>
            <a:gdLst/>
            <a:ahLst/>
            <a:cxnLst/>
            <a:rect l="l" t="t" r="r" b="b"/>
            <a:pathLst>
              <a:path w="386079" h="151129">
                <a:moveTo>
                  <a:pt x="0" y="0"/>
                </a:moveTo>
                <a:lnTo>
                  <a:pt x="385660" y="0"/>
                </a:lnTo>
                <a:lnTo>
                  <a:pt x="385660" y="150964"/>
                </a:lnTo>
                <a:lnTo>
                  <a:pt x="0" y="150964"/>
                </a:lnTo>
                <a:lnTo>
                  <a:pt x="0" y="0"/>
                </a:lnTo>
                <a:close/>
              </a:path>
            </a:pathLst>
          </a:custGeom>
          <a:solidFill>
            <a:srgbClr val="F1F9C3"/>
          </a:solidFill>
        </p:spPr>
        <p:txBody>
          <a:bodyPr wrap="square" lIns="0" tIns="0" rIns="0" bIns="0" rtlCol="0"/>
          <a:lstStyle/>
          <a:p>
            <a:endParaRPr dirty="0"/>
          </a:p>
        </p:txBody>
      </p:sp>
      <p:sp>
        <p:nvSpPr>
          <p:cNvPr id="39" name="object 39"/>
          <p:cNvSpPr/>
          <p:nvPr/>
        </p:nvSpPr>
        <p:spPr>
          <a:xfrm>
            <a:off x="3943393" y="4856989"/>
            <a:ext cx="0" cy="161925"/>
          </a:xfrm>
          <a:custGeom>
            <a:avLst/>
            <a:gdLst/>
            <a:ahLst/>
            <a:cxnLst/>
            <a:rect l="l" t="t" r="r" b="b"/>
            <a:pathLst>
              <a:path h="161925">
                <a:moveTo>
                  <a:pt x="0" y="0"/>
                </a:moveTo>
                <a:lnTo>
                  <a:pt x="0" y="161543"/>
                </a:lnTo>
              </a:path>
            </a:pathLst>
          </a:custGeom>
          <a:ln w="10579">
            <a:solidFill>
              <a:srgbClr val="C2C89D"/>
            </a:solidFill>
          </a:ln>
        </p:spPr>
        <p:txBody>
          <a:bodyPr wrap="square" lIns="0" tIns="0" rIns="0" bIns="0" rtlCol="0"/>
          <a:lstStyle/>
          <a:p>
            <a:endParaRPr dirty="0"/>
          </a:p>
        </p:txBody>
      </p:sp>
      <p:sp>
        <p:nvSpPr>
          <p:cNvPr id="40" name="object 40"/>
          <p:cNvSpPr/>
          <p:nvPr/>
        </p:nvSpPr>
        <p:spPr>
          <a:xfrm>
            <a:off x="3552450" y="4862273"/>
            <a:ext cx="396240" cy="0"/>
          </a:xfrm>
          <a:custGeom>
            <a:avLst/>
            <a:gdLst/>
            <a:ahLst/>
            <a:cxnLst/>
            <a:rect l="l" t="t" r="r" b="b"/>
            <a:pathLst>
              <a:path w="396239">
                <a:moveTo>
                  <a:pt x="0" y="0"/>
                </a:moveTo>
                <a:lnTo>
                  <a:pt x="396239" y="0"/>
                </a:lnTo>
              </a:path>
            </a:pathLst>
          </a:custGeom>
          <a:ln w="10579">
            <a:solidFill>
              <a:srgbClr val="F4FACF"/>
            </a:solidFill>
          </a:ln>
        </p:spPr>
        <p:txBody>
          <a:bodyPr wrap="square" lIns="0" tIns="0" rIns="0" bIns="0" rtlCol="0"/>
          <a:lstStyle/>
          <a:p>
            <a:endParaRPr dirty="0"/>
          </a:p>
        </p:txBody>
      </p:sp>
      <p:sp>
        <p:nvSpPr>
          <p:cNvPr id="41" name="object 41"/>
          <p:cNvSpPr/>
          <p:nvPr/>
        </p:nvSpPr>
        <p:spPr>
          <a:xfrm>
            <a:off x="3552444" y="4856984"/>
            <a:ext cx="396240" cy="161925"/>
          </a:xfrm>
          <a:custGeom>
            <a:avLst/>
            <a:gdLst/>
            <a:ahLst/>
            <a:cxnLst/>
            <a:rect l="l" t="t" r="r" b="b"/>
            <a:pathLst>
              <a:path w="396239" h="161925">
                <a:moveTo>
                  <a:pt x="0" y="10579"/>
                </a:moveTo>
                <a:lnTo>
                  <a:pt x="10579" y="0"/>
                </a:lnTo>
                <a:lnTo>
                  <a:pt x="396240" y="0"/>
                </a:lnTo>
                <a:lnTo>
                  <a:pt x="396240" y="150977"/>
                </a:lnTo>
                <a:lnTo>
                  <a:pt x="385660" y="161543"/>
                </a:lnTo>
                <a:lnTo>
                  <a:pt x="0" y="161543"/>
                </a:lnTo>
                <a:lnTo>
                  <a:pt x="0" y="10579"/>
                </a:lnTo>
                <a:close/>
              </a:path>
            </a:pathLst>
          </a:custGeom>
          <a:ln w="9525">
            <a:solidFill>
              <a:srgbClr val="3333CC"/>
            </a:solidFill>
          </a:ln>
        </p:spPr>
        <p:txBody>
          <a:bodyPr wrap="square" lIns="0" tIns="0" rIns="0" bIns="0" rtlCol="0"/>
          <a:lstStyle/>
          <a:p>
            <a:endParaRPr dirty="0"/>
          </a:p>
        </p:txBody>
      </p:sp>
      <p:sp>
        <p:nvSpPr>
          <p:cNvPr id="42" name="object 42"/>
          <p:cNvSpPr/>
          <p:nvPr/>
        </p:nvSpPr>
        <p:spPr>
          <a:xfrm>
            <a:off x="3552444" y="4856984"/>
            <a:ext cx="396240" cy="10795"/>
          </a:xfrm>
          <a:custGeom>
            <a:avLst/>
            <a:gdLst/>
            <a:ahLst/>
            <a:cxnLst/>
            <a:rect l="l" t="t" r="r" b="b"/>
            <a:pathLst>
              <a:path w="396239" h="10795">
                <a:moveTo>
                  <a:pt x="0" y="10579"/>
                </a:moveTo>
                <a:lnTo>
                  <a:pt x="385660" y="10579"/>
                </a:lnTo>
                <a:lnTo>
                  <a:pt x="396240" y="0"/>
                </a:lnTo>
              </a:path>
            </a:pathLst>
          </a:custGeom>
          <a:ln w="9525">
            <a:solidFill>
              <a:srgbClr val="3333CC"/>
            </a:solidFill>
          </a:ln>
        </p:spPr>
        <p:txBody>
          <a:bodyPr wrap="square" lIns="0" tIns="0" rIns="0" bIns="0" rtlCol="0"/>
          <a:lstStyle/>
          <a:p>
            <a:endParaRPr dirty="0"/>
          </a:p>
        </p:txBody>
      </p:sp>
      <p:sp>
        <p:nvSpPr>
          <p:cNvPr id="43" name="object 43"/>
          <p:cNvSpPr/>
          <p:nvPr/>
        </p:nvSpPr>
        <p:spPr>
          <a:xfrm>
            <a:off x="3938104" y="4867563"/>
            <a:ext cx="0" cy="151130"/>
          </a:xfrm>
          <a:custGeom>
            <a:avLst/>
            <a:gdLst/>
            <a:ahLst/>
            <a:cxnLst/>
            <a:rect l="l" t="t" r="r" b="b"/>
            <a:pathLst>
              <a:path h="151129">
                <a:moveTo>
                  <a:pt x="0" y="0"/>
                </a:moveTo>
                <a:lnTo>
                  <a:pt x="0" y="150964"/>
                </a:lnTo>
              </a:path>
            </a:pathLst>
          </a:custGeom>
          <a:ln w="9525">
            <a:solidFill>
              <a:srgbClr val="3333CC"/>
            </a:solidFill>
          </a:ln>
        </p:spPr>
        <p:txBody>
          <a:bodyPr wrap="square" lIns="0" tIns="0" rIns="0" bIns="0" rtlCol="0"/>
          <a:lstStyle/>
          <a:p>
            <a:endParaRPr dirty="0"/>
          </a:p>
        </p:txBody>
      </p:sp>
      <p:sp>
        <p:nvSpPr>
          <p:cNvPr id="44" name="object 44"/>
          <p:cNvSpPr/>
          <p:nvPr/>
        </p:nvSpPr>
        <p:spPr>
          <a:xfrm>
            <a:off x="3491484" y="5055108"/>
            <a:ext cx="402590" cy="429895"/>
          </a:xfrm>
          <a:custGeom>
            <a:avLst/>
            <a:gdLst/>
            <a:ahLst/>
            <a:cxnLst/>
            <a:rect l="l" t="t" r="r" b="b"/>
            <a:pathLst>
              <a:path w="402589" h="429895">
                <a:moveTo>
                  <a:pt x="0" y="0"/>
                </a:moveTo>
                <a:lnTo>
                  <a:pt x="402336" y="0"/>
                </a:lnTo>
                <a:lnTo>
                  <a:pt x="402336" y="429768"/>
                </a:lnTo>
                <a:lnTo>
                  <a:pt x="0" y="429768"/>
                </a:lnTo>
                <a:lnTo>
                  <a:pt x="0" y="0"/>
                </a:lnTo>
                <a:close/>
              </a:path>
            </a:pathLst>
          </a:custGeom>
          <a:solidFill>
            <a:srgbClr val="F1F9C3"/>
          </a:solidFill>
        </p:spPr>
        <p:txBody>
          <a:bodyPr wrap="square" lIns="0" tIns="0" rIns="0" bIns="0" rtlCol="0"/>
          <a:lstStyle/>
          <a:p>
            <a:endParaRPr dirty="0"/>
          </a:p>
        </p:txBody>
      </p:sp>
      <p:sp>
        <p:nvSpPr>
          <p:cNvPr id="45" name="object 45"/>
          <p:cNvSpPr/>
          <p:nvPr/>
        </p:nvSpPr>
        <p:spPr>
          <a:xfrm>
            <a:off x="3491484" y="5055108"/>
            <a:ext cx="402590" cy="429895"/>
          </a:xfrm>
          <a:custGeom>
            <a:avLst/>
            <a:gdLst/>
            <a:ahLst/>
            <a:cxnLst/>
            <a:rect l="l" t="t" r="r" b="b"/>
            <a:pathLst>
              <a:path w="402589" h="429895">
                <a:moveTo>
                  <a:pt x="0" y="0"/>
                </a:moveTo>
                <a:lnTo>
                  <a:pt x="402336" y="0"/>
                </a:lnTo>
                <a:lnTo>
                  <a:pt x="402336" y="429768"/>
                </a:lnTo>
                <a:lnTo>
                  <a:pt x="0" y="429768"/>
                </a:lnTo>
                <a:lnTo>
                  <a:pt x="0" y="0"/>
                </a:lnTo>
                <a:close/>
              </a:path>
            </a:pathLst>
          </a:custGeom>
          <a:ln w="9524">
            <a:solidFill>
              <a:srgbClr val="3333CC"/>
            </a:solidFill>
          </a:ln>
        </p:spPr>
        <p:txBody>
          <a:bodyPr wrap="square" lIns="0" tIns="0" rIns="0" bIns="0" rtlCol="0"/>
          <a:lstStyle/>
          <a:p>
            <a:endParaRPr dirty="0"/>
          </a:p>
        </p:txBody>
      </p:sp>
      <p:sp>
        <p:nvSpPr>
          <p:cNvPr id="46" name="object 46"/>
          <p:cNvSpPr/>
          <p:nvPr/>
        </p:nvSpPr>
        <p:spPr>
          <a:xfrm>
            <a:off x="3593591" y="5187696"/>
            <a:ext cx="173990" cy="0"/>
          </a:xfrm>
          <a:custGeom>
            <a:avLst/>
            <a:gdLst/>
            <a:ahLst/>
            <a:cxnLst/>
            <a:rect l="l" t="t" r="r" b="b"/>
            <a:pathLst>
              <a:path w="173989">
                <a:moveTo>
                  <a:pt x="0" y="0"/>
                </a:moveTo>
                <a:lnTo>
                  <a:pt x="173736" y="0"/>
                </a:lnTo>
              </a:path>
            </a:pathLst>
          </a:custGeom>
          <a:ln w="36575">
            <a:solidFill>
              <a:srgbClr val="00FFFF"/>
            </a:solidFill>
          </a:ln>
        </p:spPr>
        <p:txBody>
          <a:bodyPr wrap="square" lIns="0" tIns="0" rIns="0" bIns="0" rtlCol="0"/>
          <a:lstStyle/>
          <a:p>
            <a:endParaRPr dirty="0"/>
          </a:p>
        </p:txBody>
      </p:sp>
      <p:sp>
        <p:nvSpPr>
          <p:cNvPr id="47" name="object 47"/>
          <p:cNvSpPr/>
          <p:nvPr/>
        </p:nvSpPr>
        <p:spPr>
          <a:xfrm>
            <a:off x="3593591" y="5169408"/>
            <a:ext cx="173990" cy="36830"/>
          </a:xfrm>
          <a:custGeom>
            <a:avLst/>
            <a:gdLst/>
            <a:ahLst/>
            <a:cxnLst/>
            <a:rect l="l" t="t" r="r" b="b"/>
            <a:pathLst>
              <a:path w="173989" h="36829">
                <a:moveTo>
                  <a:pt x="0" y="0"/>
                </a:moveTo>
                <a:lnTo>
                  <a:pt x="173736" y="0"/>
                </a:lnTo>
                <a:lnTo>
                  <a:pt x="173736" y="36576"/>
                </a:lnTo>
                <a:lnTo>
                  <a:pt x="0" y="36576"/>
                </a:lnTo>
                <a:lnTo>
                  <a:pt x="0" y="0"/>
                </a:lnTo>
                <a:close/>
              </a:path>
            </a:pathLst>
          </a:custGeom>
          <a:ln w="12700">
            <a:solidFill>
              <a:srgbClr val="FFFFFF"/>
            </a:solidFill>
          </a:ln>
        </p:spPr>
        <p:txBody>
          <a:bodyPr wrap="square" lIns="0" tIns="0" rIns="0" bIns="0" rtlCol="0"/>
          <a:lstStyle/>
          <a:p>
            <a:endParaRPr dirty="0"/>
          </a:p>
        </p:txBody>
      </p:sp>
      <p:sp>
        <p:nvSpPr>
          <p:cNvPr id="48" name="object 48"/>
          <p:cNvSpPr/>
          <p:nvPr/>
        </p:nvSpPr>
        <p:spPr>
          <a:xfrm>
            <a:off x="3608832" y="5193791"/>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49" name="object 49"/>
          <p:cNvSpPr/>
          <p:nvPr/>
        </p:nvSpPr>
        <p:spPr>
          <a:xfrm>
            <a:off x="3627120" y="5193791"/>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50" name="object 50"/>
          <p:cNvSpPr/>
          <p:nvPr/>
        </p:nvSpPr>
        <p:spPr>
          <a:xfrm>
            <a:off x="3648455" y="5193791"/>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51" name="object 51"/>
          <p:cNvSpPr/>
          <p:nvPr/>
        </p:nvSpPr>
        <p:spPr>
          <a:xfrm>
            <a:off x="3672840" y="5193791"/>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52" name="object 52"/>
          <p:cNvSpPr/>
          <p:nvPr/>
        </p:nvSpPr>
        <p:spPr>
          <a:xfrm>
            <a:off x="3694176" y="5193791"/>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53" name="object 53"/>
          <p:cNvSpPr/>
          <p:nvPr/>
        </p:nvSpPr>
        <p:spPr>
          <a:xfrm>
            <a:off x="3614928" y="5196840"/>
            <a:ext cx="0" cy="9525"/>
          </a:xfrm>
          <a:custGeom>
            <a:avLst/>
            <a:gdLst/>
            <a:ahLst/>
            <a:cxnLst/>
            <a:rect l="l" t="t" r="r" b="b"/>
            <a:pathLst>
              <a:path h="9525">
                <a:moveTo>
                  <a:pt x="-6350" y="4572"/>
                </a:moveTo>
                <a:lnTo>
                  <a:pt x="6350" y="4572"/>
                </a:lnTo>
              </a:path>
            </a:pathLst>
          </a:custGeom>
          <a:ln w="9143">
            <a:solidFill>
              <a:srgbClr val="FFFFFF"/>
            </a:solidFill>
          </a:ln>
        </p:spPr>
        <p:txBody>
          <a:bodyPr wrap="square" lIns="0" tIns="0" rIns="0" bIns="0" rtlCol="0"/>
          <a:lstStyle/>
          <a:p>
            <a:endParaRPr dirty="0"/>
          </a:p>
        </p:txBody>
      </p:sp>
      <p:sp>
        <p:nvSpPr>
          <p:cNvPr id="54" name="object 54"/>
          <p:cNvSpPr/>
          <p:nvPr/>
        </p:nvSpPr>
        <p:spPr>
          <a:xfrm>
            <a:off x="3621023" y="5196840"/>
            <a:ext cx="0" cy="9525"/>
          </a:xfrm>
          <a:custGeom>
            <a:avLst/>
            <a:gdLst/>
            <a:ahLst/>
            <a:cxnLst/>
            <a:rect l="l" t="t" r="r" b="b"/>
            <a:pathLst>
              <a:path h="9525">
                <a:moveTo>
                  <a:pt x="-6350" y="4572"/>
                </a:moveTo>
                <a:lnTo>
                  <a:pt x="6350" y="4572"/>
                </a:lnTo>
              </a:path>
            </a:pathLst>
          </a:custGeom>
          <a:ln w="9143">
            <a:solidFill>
              <a:srgbClr val="FFFFFF"/>
            </a:solidFill>
          </a:ln>
        </p:spPr>
        <p:txBody>
          <a:bodyPr wrap="square" lIns="0" tIns="0" rIns="0" bIns="0" rtlCol="0"/>
          <a:lstStyle/>
          <a:p>
            <a:endParaRPr dirty="0"/>
          </a:p>
        </p:txBody>
      </p:sp>
      <p:sp>
        <p:nvSpPr>
          <p:cNvPr id="55" name="object 55"/>
          <p:cNvSpPr/>
          <p:nvPr/>
        </p:nvSpPr>
        <p:spPr>
          <a:xfrm>
            <a:off x="3636264" y="5196840"/>
            <a:ext cx="0" cy="9525"/>
          </a:xfrm>
          <a:custGeom>
            <a:avLst/>
            <a:gdLst/>
            <a:ahLst/>
            <a:cxnLst/>
            <a:rect l="l" t="t" r="r" b="b"/>
            <a:pathLst>
              <a:path h="9525">
                <a:moveTo>
                  <a:pt x="-6350" y="4572"/>
                </a:moveTo>
                <a:lnTo>
                  <a:pt x="6350" y="4572"/>
                </a:lnTo>
              </a:path>
            </a:pathLst>
          </a:custGeom>
          <a:ln w="9143">
            <a:solidFill>
              <a:srgbClr val="FFFFFF"/>
            </a:solidFill>
          </a:ln>
        </p:spPr>
        <p:txBody>
          <a:bodyPr wrap="square" lIns="0" tIns="0" rIns="0" bIns="0" rtlCol="0"/>
          <a:lstStyle/>
          <a:p>
            <a:endParaRPr dirty="0"/>
          </a:p>
        </p:txBody>
      </p:sp>
      <p:sp>
        <p:nvSpPr>
          <p:cNvPr id="56" name="object 56"/>
          <p:cNvSpPr/>
          <p:nvPr/>
        </p:nvSpPr>
        <p:spPr>
          <a:xfrm>
            <a:off x="3642359" y="5196840"/>
            <a:ext cx="0" cy="9525"/>
          </a:xfrm>
          <a:custGeom>
            <a:avLst/>
            <a:gdLst/>
            <a:ahLst/>
            <a:cxnLst/>
            <a:rect l="l" t="t" r="r" b="b"/>
            <a:pathLst>
              <a:path h="9525">
                <a:moveTo>
                  <a:pt x="-6350" y="4572"/>
                </a:moveTo>
                <a:lnTo>
                  <a:pt x="6350" y="4572"/>
                </a:lnTo>
              </a:path>
            </a:pathLst>
          </a:custGeom>
          <a:ln w="9143">
            <a:solidFill>
              <a:srgbClr val="FFFFFF"/>
            </a:solidFill>
          </a:ln>
        </p:spPr>
        <p:txBody>
          <a:bodyPr wrap="square" lIns="0" tIns="0" rIns="0" bIns="0" rtlCol="0"/>
          <a:lstStyle/>
          <a:p>
            <a:endParaRPr dirty="0"/>
          </a:p>
        </p:txBody>
      </p:sp>
      <p:sp>
        <p:nvSpPr>
          <p:cNvPr id="57" name="object 57"/>
          <p:cNvSpPr/>
          <p:nvPr/>
        </p:nvSpPr>
        <p:spPr>
          <a:xfrm>
            <a:off x="3657600" y="5196840"/>
            <a:ext cx="0" cy="9525"/>
          </a:xfrm>
          <a:custGeom>
            <a:avLst/>
            <a:gdLst/>
            <a:ahLst/>
            <a:cxnLst/>
            <a:rect l="l" t="t" r="r" b="b"/>
            <a:pathLst>
              <a:path h="9525">
                <a:moveTo>
                  <a:pt x="-6350" y="4572"/>
                </a:moveTo>
                <a:lnTo>
                  <a:pt x="6350" y="4572"/>
                </a:lnTo>
              </a:path>
            </a:pathLst>
          </a:custGeom>
          <a:ln w="9143">
            <a:solidFill>
              <a:srgbClr val="FFFFFF"/>
            </a:solidFill>
          </a:ln>
        </p:spPr>
        <p:txBody>
          <a:bodyPr wrap="square" lIns="0" tIns="0" rIns="0" bIns="0" rtlCol="0"/>
          <a:lstStyle/>
          <a:p>
            <a:endParaRPr dirty="0"/>
          </a:p>
        </p:txBody>
      </p:sp>
      <p:sp>
        <p:nvSpPr>
          <p:cNvPr id="58" name="object 58"/>
          <p:cNvSpPr/>
          <p:nvPr/>
        </p:nvSpPr>
        <p:spPr>
          <a:xfrm>
            <a:off x="3663696" y="5196840"/>
            <a:ext cx="0" cy="9525"/>
          </a:xfrm>
          <a:custGeom>
            <a:avLst/>
            <a:gdLst/>
            <a:ahLst/>
            <a:cxnLst/>
            <a:rect l="l" t="t" r="r" b="b"/>
            <a:pathLst>
              <a:path h="9525">
                <a:moveTo>
                  <a:pt x="-6350" y="4572"/>
                </a:moveTo>
                <a:lnTo>
                  <a:pt x="6350" y="4572"/>
                </a:lnTo>
              </a:path>
            </a:pathLst>
          </a:custGeom>
          <a:ln w="9143">
            <a:solidFill>
              <a:srgbClr val="FFFFFF"/>
            </a:solidFill>
          </a:ln>
        </p:spPr>
        <p:txBody>
          <a:bodyPr wrap="square" lIns="0" tIns="0" rIns="0" bIns="0" rtlCol="0"/>
          <a:lstStyle/>
          <a:p>
            <a:endParaRPr dirty="0"/>
          </a:p>
        </p:txBody>
      </p:sp>
      <p:sp>
        <p:nvSpPr>
          <p:cNvPr id="59" name="object 59"/>
          <p:cNvSpPr/>
          <p:nvPr/>
        </p:nvSpPr>
        <p:spPr>
          <a:xfrm>
            <a:off x="3678935" y="5196840"/>
            <a:ext cx="0" cy="9525"/>
          </a:xfrm>
          <a:custGeom>
            <a:avLst/>
            <a:gdLst/>
            <a:ahLst/>
            <a:cxnLst/>
            <a:rect l="l" t="t" r="r" b="b"/>
            <a:pathLst>
              <a:path h="9525">
                <a:moveTo>
                  <a:pt x="-6350" y="4572"/>
                </a:moveTo>
                <a:lnTo>
                  <a:pt x="6350" y="4572"/>
                </a:lnTo>
              </a:path>
            </a:pathLst>
          </a:custGeom>
          <a:ln w="9143">
            <a:solidFill>
              <a:srgbClr val="FFFFFF"/>
            </a:solidFill>
          </a:ln>
        </p:spPr>
        <p:txBody>
          <a:bodyPr wrap="square" lIns="0" tIns="0" rIns="0" bIns="0" rtlCol="0"/>
          <a:lstStyle/>
          <a:p>
            <a:endParaRPr dirty="0"/>
          </a:p>
        </p:txBody>
      </p:sp>
      <p:sp>
        <p:nvSpPr>
          <p:cNvPr id="60" name="object 60"/>
          <p:cNvSpPr/>
          <p:nvPr/>
        </p:nvSpPr>
        <p:spPr>
          <a:xfrm>
            <a:off x="3688079" y="5196840"/>
            <a:ext cx="0" cy="9525"/>
          </a:xfrm>
          <a:custGeom>
            <a:avLst/>
            <a:gdLst/>
            <a:ahLst/>
            <a:cxnLst/>
            <a:rect l="l" t="t" r="r" b="b"/>
            <a:pathLst>
              <a:path h="9525">
                <a:moveTo>
                  <a:pt x="-6350" y="4572"/>
                </a:moveTo>
                <a:lnTo>
                  <a:pt x="6350" y="4572"/>
                </a:lnTo>
              </a:path>
            </a:pathLst>
          </a:custGeom>
          <a:ln w="9143">
            <a:solidFill>
              <a:srgbClr val="FFFFFF"/>
            </a:solidFill>
          </a:ln>
        </p:spPr>
        <p:txBody>
          <a:bodyPr wrap="square" lIns="0" tIns="0" rIns="0" bIns="0" rtlCol="0"/>
          <a:lstStyle/>
          <a:p>
            <a:endParaRPr dirty="0"/>
          </a:p>
        </p:txBody>
      </p:sp>
      <p:sp>
        <p:nvSpPr>
          <p:cNvPr id="61" name="object 61"/>
          <p:cNvSpPr/>
          <p:nvPr/>
        </p:nvSpPr>
        <p:spPr>
          <a:xfrm>
            <a:off x="3700271" y="5196840"/>
            <a:ext cx="0" cy="9525"/>
          </a:xfrm>
          <a:custGeom>
            <a:avLst/>
            <a:gdLst/>
            <a:ahLst/>
            <a:cxnLst/>
            <a:rect l="l" t="t" r="r" b="b"/>
            <a:pathLst>
              <a:path h="9525">
                <a:moveTo>
                  <a:pt x="-6350" y="4572"/>
                </a:moveTo>
                <a:lnTo>
                  <a:pt x="6350" y="4572"/>
                </a:lnTo>
              </a:path>
            </a:pathLst>
          </a:custGeom>
          <a:ln w="9143">
            <a:solidFill>
              <a:srgbClr val="FFFFFF"/>
            </a:solidFill>
          </a:ln>
        </p:spPr>
        <p:txBody>
          <a:bodyPr wrap="square" lIns="0" tIns="0" rIns="0" bIns="0" rtlCol="0"/>
          <a:lstStyle/>
          <a:p>
            <a:endParaRPr dirty="0"/>
          </a:p>
        </p:txBody>
      </p:sp>
      <p:sp>
        <p:nvSpPr>
          <p:cNvPr id="62" name="object 62"/>
          <p:cNvSpPr/>
          <p:nvPr/>
        </p:nvSpPr>
        <p:spPr>
          <a:xfrm>
            <a:off x="3706367" y="5196840"/>
            <a:ext cx="0" cy="9525"/>
          </a:xfrm>
          <a:custGeom>
            <a:avLst/>
            <a:gdLst/>
            <a:ahLst/>
            <a:cxnLst/>
            <a:rect l="l" t="t" r="r" b="b"/>
            <a:pathLst>
              <a:path h="9525">
                <a:moveTo>
                  <a:pt x="-6350" y="4572"/>
                </a:moveTo>
                <a:lnTo>
                  <a:pt x="6350" y="4572"/>
                </a:lnTo>
              </a:path>
            </a:pathLst>
          </a:custGeom>
          <a:ln w="9143">
            <a:solidFill>
              <a:srgbClr val="FFFFFF"/>
            </a:solidFill>
          </a:ln>
        </p:spPr>
        <p:txBody>
          <a:bodyPr wrap="square" lIns="0" tIns="0" rIns="0" bIns="0" rtlCol="0"/>
          <a:lstStyle/>
          <a:p>
            <a:endParaRPr dirty="0"/>
          </a:p>
        </p:txBody>
      </p:sp>
      <p:sp>
        <p:nvSpPr>
          <p:cNvPr id="63" name="object 63"/>
          <p:cNvSpPr/>
          <p:nvPr/>
        </p:nvSpPr>
        <p:spPr>
          <a:xfrm>
            <a:off x="3715511" y="5193791"/>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64" name="object 64"/>
          <p:cNvSpPr/>
          <p:nvPr/>
        </p:nvSpPr>
        <p:spPr>
          <a:xfrm>
            <a:off x="3578352" y="5169408"/>
            <a:ext cx="15240" cy="36830"/>
          </a:xfrm>
          <a:custGeom>
            <a:avLst/>
            <a:gdLst/>
            <a:ahLst/>
            <a:cxnLst/>
            <a:rect l="l" t="t" r="r" b="b"/>
            <a:pathLst>
              <a:path w="15239" h="36829">
                <a:moveTo>
                  <a:pt x="15239" y="0"/>
                </a:moveTo>
                <a:lnTo>
                  <a:pt x="3809" y="0"/>
                </a:lnTo>
                <a:lnTo>
                  <a:pt x="0" y="18288"/>
                </a:lnTo>
                <a:lnTo>
                  <a:pt x="3809" y="36576"/>
                </a:lnTo>
                <a:lnTo>
                  <a:pt x="15239" y="36576"/>
                </a:lnTo>
                <a:lnTo>
                  <a:pt x="15239" y="0"/>
                </a:lnTo>
                <a:close/>
              </a:path>
            </a:pathLst>
          </a:custGeom>
          <a:solidFill>
            <a:srgbClr val="00FFFF"/>
          </a:solidFill>
        </p:spPr>
        <p:txBody>
          <a:bodyPr wrap="square" lIns="0" tIns="0" rIns="0" bIns="0" rtlCol="0"/>
          <a:lstStyle/>
          <a:p>
            <a:endParaRPr dirty="0"/>
          </a:p>
        </p:txBody>
      </p:sp>
      <p:sp>
        <p:nvSpPr>
          <p:cNvPr id="65" name="object 65"/>
          <p:cNvSpPr/>
          <p:nvPr/>
        </p:nvSpPr>
        <p:spPr>
          <a:xfrm>
            <a:off x="3578352" y="5169408"/>
            <a:ext cx="15240" cy="36830"/>
          </a:xfrm>
          <a:custGeom>
            <a:avLst/>
            <a:gdLst/>
            <a:ahLst/>
            <a:cxnLst/>
            <a:rect l="l" t="t" r="r" b="b"/>
            <a:pathLst>
              <a:path w="15239" h="36829">
                <a:moveTo>
                  <a:pt x="15239" y="0"/>
                </a:moveTo>
                <a:lnTo>
                  <a:pt x="3809" y="0"/>
                </a:lnTo>
                <a:lnTo>
                  <a:pt x="0" y="18288"/>
                </a:lnTo>
                <a:lnTo>
                  <a:pt x="3809" y="36576"/>
                </a:lnTo>
                <a:lnTo>
                  <a:pt x="15239" y="36576"/>
                </a:lnTo>
                <a:lnTo>
                  <a:pt x="15239" y="0"/>
                </a:lnTo>
                <a:close/>
              </a:path>
            </a:pathLst>
          </a:custGeom>
          <a:ln w="12700">
            <a:solidFill>
              <a:srgbClr val="FFFFFF"/>
            </a:solidFill>
          </a:ln>
        </p:spPr>
        <p:txBody>
          <a:bodyPr wrap="square" lIns="0" tIns="0" rIns="0" bIns="0" rtlCol="0"/>
          <a:lstStyle/>
          <a:p>
            <a:endParaRPr dirty="0"/>
          </a:p>
        </p:txBody>
      </p:sp>
      <p:sp>
        <p:nvSpPr>
          <p:cNvPr id="66" name="object 66"/>
          <p:cNvSpPr/>
          <p:nvPr/>
        </p:nvSpPr>
        <p:spPr>
          <a:xfrm>
            <a:off x="3590544" y="5187696"/>
            <a:ext cx="6350" cy="0"/>
          </a:xfrm>
          <a:custGeom>
            <a:avLst/>
            <a:gdLst/>
            <a:ahLst/>
            <a:cxnLst/>
            <a:rect l="l" t="t" r="r" b="b"/>
            <a:pathLst>
              <a:path w="6350">
                <a:moveTo>
                  <a:pt x="0" y="0"/>
                </a:moveTo>
                <a:lnTo>
                  <a:pt x="6108" y="0"/>
                </a:lnTo>
              </a:path>
            </a:pathLst>
          </a:custGeom>
          <a:ln w="36575">
            <a:solidFill>
              <a:srgbClr val="00FFFF"/>
            </a:solidFill>
          </a:ln>
        </p:spPr>
        <p:txBody>
          <a:bodyPr wrap="square" lIns="0" tIns="0" rIns="0" bIns="0" rtlCol="0"/>
          <a:lstStyle/>
          <a:p>
            <a:endParaRPr dirty="0"/>
          </a:p>
        </p:txBody>
      </p:sp>
      <p:sp>
        <p:nvSpPr>
          <p:cNvPr id="67" name="object 67"/>
          <p:cNvSpPr/>
          <p:nvPr/>
        </p:nvSpPr>
        <p:spPr>
          <a:xfrm>
            <a:off x="3584194" y="5187696"/>
            <a:ext cx="19050" cy="0"/>
          </a:xfrm>
          <a:custGeom>
            <a:avLst/>
            <a:gdLst/>
            <a:ahLst/>
            <a:cxnLst/>
            <a:rect l="l" t="t" r="r" b="b"/>
            <a:pathLst>
              <a:path w="19050">
                <a:moveTo>
                  <a:pt x="0" y="0"/>
                </a:moveTo>
                <a:lnTo>
                  <a:pt x="18796" y="0"/>
                </a:lnTo>
              </a:path>
            </a:pathLst>
          </a:custGeom>
          <a:ln w="49275">
            <a:solidFill>
              <a:srgbClr val="FFFFFF"/>
            </a:solidFill>
          </a:ln>
        </p:spPr>
        <p:txBody>
          <a:bodyPr wrap="square" lIns="0" tIns="0" rIns="0" bIns="0" rtlCol="0"/>
          <a:lstStyle/>
          <a:p>
            <a:endParaRPr dirty="0"/>
          </a:p>
        </p:txBody>
      </p:sp>
      <p:sp>
        <p:nvSpPr>
          <p:cNvPr id="68" name="object 68"/>
          <p:cNvSpPr/>
          <p:nvPr/>
        </p:nvSpPr>
        <p:spPr>
          <a:xfrm>
            <a:off x="3584447" y="5169408"/>
            <a:ext cx="15240" cy="0"/>
          </a:xfrm>
          <a:custGeom>
            <a:avLst/>
            <a:gdLst/>
            <a:ahLst/>
            <a:cxnLst/>
            <a:rect l="l" t="t" r="r" b="b"/>
            <a:pathLst>
              <a:path w="15239">
                <a:moveTo>
                  <a:pt x="0" y="0"/>
                </a:moveTo>
                <a:lnTo>
                  <a:pt x="15240" y="0"/>
                </a:lnTo>
              </a:path>
            </a:pathLst>
          </a:custGeom>
          <a:ln w="12700">
            <a:solidFill>
              <a:srgbClr val="FFFFFF"/>
            </a:solidFill>
          </a:ln>
        </p:spPr>
        <p:txBody>
          <a:bodyPr wrap="square" lIns="0" tIns="0" rIns="0" bIns="0" rtlCol="0"/>
          <a:lstStyle/>
          <a:p>
            <a:endParaRPr dirty="0"/>
          </a:p>
        </p:txBody>
      </p:sp>
      <p:sp>
        <p:nvSpPr>
          <p:cNvPr id="69" name="object 69"/>
          <p:cNvSpPr/>
          <p:nvPr/>
        </p:nvSpPr>
        <p:spPr>
          <a:xfrm>
            <a:off x="3584447" y="5205984"/>
            <a:ext cx="15240" cy="0"/>
          </a:xfrm>
          <a:custGeom>
            <a:avLst/>
            <a:gdLst/>
            <a:ahLst/>
            <a:cxnLst/>
            <a:rect l="l" t="t" r="r" b="b"/>
            <a:pathLst>
              <a:path w="15239">
                <a:moveTo>
                  <a:pt x="0" y="0"/>
                </a:moveTo>
                <a:lnTo>
                  <a:pt x="15240" y="0"/>
                </a:lnTo>
              </a:path>
            </a:pathLst>
          </a:custGeom>
          <a:ln w="12700">
            <a:solidFill>
              <a:srgbClr val="FFFFFF"/>
            </a:solidFill>
          </a:ln>
        </p:spPr>
        <p:txBody>
          <a:bodyPr wrap="square" lIns="0" tIns="0" rIns="0" bIns="0" rtlCol="0"/>
          <a:lstStyle/>
          <a:p>
            <a:endParaRPr dirty="0"/>
          </a:p>
        </p:txBody>
      </p:sp>
      <p:sp>
        <p:nvSpPr>
          <p:cNvPr id="70" name="object 70"/>
          <p:cNvSpPr/>
          <p:nvPr/>
        </p:nvSpPr>
        <p:spPr>
          <a:xfrm>
            <a:off x="3834384" y="5184647"/>
            <a:ext cx="3175" cy="0"/>
          </a:xfrm>
          <a:custGeom>
            <a:avLst/>
            <a:gdLst/>
            <a:ahLst/>
            <a:cxnLst/>
            <a:rect l="l" t="t" r="r" b="b"/>
            <a:pathLst>
              <a:path w="3175">
                <a:moveTo>
                  <a:pt x="0" y="0"/>
                </a:moveTo>
                <a:lnTo>
                  <a:pt x="3035" y="0"/>
                </a:lnTo>
              </a:path>
            </a:pathLst>
          </a:custGeom>
          <a:ln w="36575">
            <a:solidFill>
              <a:srgbClr val="00FFFF"/>
            </a:solidFill>
          </a:ln>
        </p:spPr>
        <p:txBody>
          <a:bodyPr wrap="square" lIns="0" tIns="0" rIns="0" bIns="0" rtlCol="0"/>
          <a:lstStyle/>
          <a:p>
            <a:endParaRPr dirty="0"/>
          </a:p>
        </p:txBody>
      </p:sp>
      <p:sp>
        <p:nvSpPr>
          <p:cNvPr id="71" name="object 71"/>
          <p:cNvSpPr/>
          <p:nvPr/>
        </p:nvSpPr>
        <p:spPr>
          <a:xfrm>
            <a:off x="3828034" y="5160009"/>
            <a:ext cx="15875" cy="49530"/>
          </a:xfrm>
          <a:custGeom>
            <a:avLst/>
            <a:gdLst/>
            <a:ahLst/>
            <a:cxnLst/>
            <a:rect l="l" t="t" r="r" b="b"/>
            <a:pathLst>
              <a:path w="15875" h="49529">
                <a:moveTo>
                  <a:pt x="0" y="49275"/>
                </a:moveTo>
                <a:lnTo>
                  <a:pt x="15748" y="49275"/>
                </a:lnTo>
                <a:lnTo>
                  <a:pt x="15748" y="0"/>
                </a:lnTo>
                <a:lnTo>
                  <a:pt x="0" y="0"/>
                </a:lnTo>
                <a:lnTo>
                  <a:pt x="0" y="49275"/>
                </a:lnTo>
                <a:close/>
              </a:path>
            </a:pathLst>
          </a:custGeom>
          <a:solidFill>
            <a:srgbClr val="FFFFFF"/>
          </a:solidFill>
        </p:spPr>
        <p:txBody>
          <a:bodyPr wrap="square" lIns="0" tIns="0" rIns="0" bIns="0" rtlCol="0"/>
          <a:lstStyle/>
          <a:p>
            <a:endParaRPr dirty="0"/>
          </a:p>
        </p:txBody>
      </p:sp>
      <p:sp>
        <p:nvSpPr>
          <p:cNvPr id="72" name="object 72"/>
          <p:cNvSpPr/>
          <p:nvPr/>
        </p:nvSpPr>
        <p:spPr>
          <a:xfrm>
            <a:off x="3770376" y="5157215"/>
            <a:ext cx="0" cy="58419"/>
          </a:xfrm>
          <a:custGeom>
            <a:avLst/>
            <a:gdLst/>
            <a:ahLst/>
            <a:cxnLst/>
            <a:rect l="l" t="t" r="r" b="b"/>
            <a:pathLst>
              <a:path h="58420">
                <a:moveTo>
                  <a:pt x="0" y="0"/>
                </a:moveTo>
                <a:lnTo>
                  <a:pt x="0" y="57912"/>
                </a:lnTo>
              </a:path>
            </a:pathLst>
          </a:custGeom>
          <a:ln w="6096">
            <a:solidFill>
              <a:srgbClr val="00FFFF"/>
            </a:solidFill>
          </a:ln>
        </p:spPr>
        <p:txBody>
          <a:bodyPr wrap="square" lIns="0" tIns="0" rIns="0" bIns="0" rtlCol="0"/>
          <a:lstStyle/>
          <a:p>
            <a:endParaRPr dirty="0"/>
          </a:p>
        </p:txBody>
      </p:sp>
      <p:sp>
        <p:nvSpPr>
          <p:cNvPr id="73" name="object 73"/>
          <p:cNvSpPr/>
          <p:nvPr/>
        </p:nvSpPr>
        <p:spPr>
          <a:xfrm>
            <a:off x="3770376" y="5150865"/>
            <a:ext cx="0" cy="71120"/>
          </a:xfrm>
          <a:custGeom>
            <a:avLst/>
            <a:gdLst/>
            <a:ahLst/>
            <a:cxnLst/>
            <a:rect l="l" t="t" r="r" b="b"/>
            <a:pathLst>
              <a:path h="71120">
                <a:moveTo>
                  <a:pt x="0" y="0"/>
                </a:moveTo>
                <a:lnTo>
                  <a:pt x="0" y="70611"/>
                </a:lnTo>
              </a:path>
            </a:pathLst>
          </a:custGeom>
          <a:ln w="18796">
            <a:solidFill>
              <a:srgbClr val="FFFFFF"/>
            </a:solidFill>
          </a:ln>
        </p:spPr>
        <p:txBody>
          <a:bodyPr wrap="square" lIns="0" tIns="0" rIns="0" bIns="0" rtlCol="0"/>
          <a:lstStyle/>
          <a:p>
            <a:endParaRPr dirty="0"/>
          </a:p>
        </p:txBody>
      </p:sp>
      <p:sp>
        <p:nvSpPr>
          <p:cNvPr id="74" name="object 74"/>
          <p:cNvSpPr/>
          <p:nvPr/>
        </p:nvSpPr>
        <p:spPr>
          <a:xfrm>
            <a:off x="3773423" y="5172455"/>
            <a:ext cx="60960" cy="3175"/>
          </a:xfrm>
          <a:custGeom>
            <a:avLst/>
            <a:gdLst/>
            <a:ahLst/>
            <a:cxnLst/>
            <a:rect l="l" t="t" r="r" b="b"/>
            <a:pathLst>
              <a:path w="60960" h="3175">
                <a:moveTo>
                  <a:pt x="0" y="0"/>
                </a:moveTo>
                <a:lnTo>
                  <a:pt x="60960" y="3048"/>
                </a:lnTo>
              </a:path>
            </a:pathLst>
          </a:custGeom>
          <a:ln w="12699">
            <a:solidFill>
              <a:srgbClr val="FFFFFF"/>
            </a:solidFill>
          </a:ln>
        </p:spPr>
        <p:txBody>
          <a:bodyPr wrap="square" lIns="0" tIns="0" rIns="0" bIns="0" rtlCol="0"/>
          <a:lstStyle/>
          <a:p>
            <a:endParaRPr dirty="0"/>
          </a:p>
        </p:txBody>
      </p:sp>
      <p:sp>
        <p:nvSpPr>
          <p:cNvPr id="75" name="object 75"/>
          <p:cNvSpPr/>
          <p:nvPr/>
        </p:nvSpPr>
        <p:spPr>
          <a:xfrm>
            <a:off x="3773423" y="5187696"/>
            <a:ext cx="60960" cy="0"/>
          </a:xfrm>
          <a:custGeom>
            <a:avLst/>
            <a:gdLst/>
            <a:ahLst/>
            <a:cxnLst/>
            <a:rect l="l" t="t" r="r" b="b"/>
            <a:pathLst>
              <a:path w="60960">
                <a:moveTo>
                  <a:pt x="0" y="0"/>
                </a:moveTo>
                <a:lnTo>
                  <a:pt x="60960" y="0"/>
                </a:lnTo>
              </a:path>
            </a:pathLst>
          </a:custGeom>
          <a:ln w="12700">
            <a:solidFill>
              <a:srgbClr val="FFFFFF"/>
            </a:solidFill>
          </a:ln>
        </p:spPr>
        <p:txBody>
          <a:bodyPr wrap="square" lIns="0" tIns="0" rIns="0" bIns="0" rtlCol="0"/>
          <a:lstStyle/>
          <a:p>
            <a:endParaRPr dirty="0"/>
          </a:p>
        </p:txBody>
      </p:sp>
      <p:sp>
        <p:nvSpPr>
          <p:cNvPr id="76" name="object 76"/>
          <p:cNvSpPr/>
          <p:nvPr/>
        </p:nvSpPr>
        <p:spPr>
          <a:xfrm>
            <a:off x="3773423" y="5196840"/>
            <a:ext cx="60960" cy="3175"/>
          </a:xfrm>
          <a:custGeom>
            <a:avLst/>
            <a:gdLst/>
            <a:ahLst/>
            <a:cxnLst/>
            <a:rect l="l" t="t" r="r" b="b"/>
            <a:pathLst>
              <a:path w="60960" h="3175">
                <a:moveTo>
                  <a:pt x="0" y="3048"/>
                </a:moveTo>
                <a:lnTo>
                  <a:pt x="60960" y="0"/>
                </a:lnTo>
              </a:path>
            </a:pathLst>
          </a:custGeom>
          <a:ln w="12699">
            <a:solidFill>
              <a:srgbClr val="FFFFFF"/>
            </a:solidFill>
          </a:ln>
        </p:spPr>
        <p:txBody>
          <a:bodyPr wrap="square" lIns="0" tIns="0" rIns="0" bIns="0" rtlCol="0"/>
          <a:lstStyle/>
          <a:p>
            <a:endParaRPr dirty="0"/>
          </a:p>
        </p:txBody>
      </p:sp>
      <p:sp>
        <p:nvSpPr>
          <p:cNvPr id="77" name="object 77"/>
          <p:cNvSpPr/>
          <p:nvPr/>
        </p:nvSpPr>
        <p:spPr>
          <a:xfrm>
            <a:off x="3550920" y="5181600"/>
            <a:ext cx="27940" cy="12700"/>
          </a:xfrm>
          <a:custGeom>
            <a:avLst/>
            <a:gdLst/>
            <a:ahLst/>
            <a:cxnLst/>
            <a:rect l="l" t="t" r="r" b="b"/>
            <a:pathLst>
              <a:path w="27939" h="12700">
                <a:moveTo>
                  <a:pt x="0" y="12192"/>
                </a:moveTo>
                <a:lnTo>
                  <a:pt x="27432" y="12192"/>
                </a:lnTo>
                <a:lnTo>
                  <a:pt x="27432" y="0"/>
                </a:lnTo>
                <a:lnTo>
                  <a:pt x="0" y="0"/>
                </a:lnTo>
                <a:lnTo>
                  <a:pt x="0" y="12192"/>
                </a:lnTo>
                <a:close/>
              </a:path>
            </a:pathLst>
          </a:custGeom>
          <a:solidFill>
            <a:srgbClr val="00FFFF"/>
          </a:solidFill>
        </p:spPr>
        <p:txBody>
          <a:bodyPr wrap="square" lIns="0" tIns="0" rIns="0" bIns="0" rtlCol="0"/>
          <a:lstStyle/>
          <a:p>
            <a:endParaRPr dirty="0"/>
          </a:p>
        </p:txBody>
      </p:sp>
      <p:sp>
        <p:nvSpPr>
          <p:cNvPr id="78" name="object 78"/>
          <p:cNvSpPr/>
          <p:nvPr/>
        </p:nvSpPr>
        <p:spPr>
          <a:xfrm>
            <a:off x="3544570" y="5175250"/>
            <a:ext cx="40640" cy="25400"/>
          </a:xfrm>
          <a:custGeom>
            <a:avLst/>
            <a:gdLst/>
            <a:ahLst/>
            <a:cxnLst/>
            <a:rect l="l" t="t" r="r" b="b"/>
            <a:pathLst>
              <a:path w="40639" h="25400">
                <a:moveTo>
                  <a:pt x="0" y="24892"/>
                </a:moveTo>
                <a:lnTo>
                  <a:pt x="40132" y="24892"/>
                </a:lnTo>
                <a:lnTo>
                  <a:pt x="40132" y="0"/>
                </a:lnTo>
                <a:lnTo>
                  <a:pt x="0" y="0"/>
                </a:lnTo>
                <a:lnTo>
                  <a:pt x="0" y="24892"/>
                </a:lnTo>
                <a:close/>
              </a:path>
            </a:pathLst>
          </a:custGeom>
          <a:solidFill>
            <a:srgbClr val="FFFFFF"/>
          </a:solidFill>
        </p:spPr>
        <p:txBody>
          <a:bodyPr wrap="square" lIns="0" tIns="0" rIns="0" bIns="0" rtlCol="0"/>
          <a:lstStyle/>
          <a:p>
            <a:endParaRPr dirty="0"/>
          </a:p>
        </p:txBody>
      </p:sp>
      <p:sp>
        <p:nvSpPr>
          <p:cNvPr id="79" name="object 79"/>
          <p:cNvSpPr/>
          <p:nvPr/>
        </p:nvSpPr>
        <p:spPr>
          <a:xfrm>
            <a:off x="3593591" y="5263896"/>
            <a:ext cx="173990" cy="0"/>
          </a:xfrm>
          <a:custGeom>
            <a:avLst/>
            <a:gdLst/>
            <a:ahLst/>
            <a:cxnLst/>
            <a:rect l="l" t="t" r="r" b="b"/>
            <a:pathLst>
              <a:path w="173989">
                <a:moveTo>
                  <a:pt x="0" y="0"/>
                </a:moveTo>
                <a:lnTo>
                  <a:pt x="173736" y="0"/>
                </a:lnTo>
              </a:path>
            </a:pathLst>
          </a:custGeom>
          <a:ln w="36575">
            <a:solidFill>
              <a:srgbClr val="FFFF99"/>
            </a:solidFill>
          </a:ln>
        </p:spPr>
        <p:txBody>
          <a:bodyPr wrap="square" lIns="0" tIns="0" rIns="0" bIns="0" rtlCol="0"/>
          <a:lstStyle/>
          <a:p>
            <a:endParaRPr dirty="0"/>
          </a:p>
        </p:txBody>
      </p:sp>
      <p:sp>
        <p:nvSpPr>
          <p:cNvPr id="80" name="object 80"/>
          <p:cNvSpPr/>
          <p:nvPr/>
        </p:nvSpPr>
        <p:spPr>
          <a:xfrm>
            <a:off x="3593591" y="5245608"/>
            <a:ext cx="173990" cy="36830"/>
          </a:xfrm>
          <a:custGeom>
            <a:avLst/>
            <a:gdLst/>
            <a:ahLst/>
            <a:cxnLst/>
            <a:rect l="l" t="t" r="r" b="b"/>
            <a:pathLst>
              <a:path w="173989" h="36829">
                <a:moveTo>
                  <a:pt x="0" y="0"/>
                </a:moveTo>
                <a:lnTo>
                  <a:pt x="173736" y="0"/>
                </a:lnTo>
                <a:lnTo>
                  <a:pt x="173736" y="36575"/>
                </a:lnTo>
                <a:lnTo>
                  <a:pt x="0" y="36575"/>
                </a:lnTo>
                <a:lnTo>
                  <a:pt x="0" y="0"/>
                </a:lnTo>
                <a:close/>
              </a:path>
            </a:pathLst>
          </a:custGeom>
          <a:ln w="12700">
            <a:solidFill>
              <a:srgbClr val="3333CC"/>
            </a:solidFill>
          </a:ln>
        </p:spPr>
        <p:txBody>
          <a:bodyPr wrap="square" lIns="0" tIns="0" rIns="0" bIns="0" rtlCol="0"/>
          <a:lstStyle/>
          <a:p>
            <a:endParaRPr dirty="0"/>
          </a:p>
        </p:txBody>
      </p:sp>
      <p:sp>
        <p:nvSpPr>
          <p:cNvPr id="81" name="object 81"/>
          <p:cNvSpPr/>
          <p:nvPr/>
        </p:nvSpPr>
        <p:spPr>
          <a:xfrm>
            <a:off x="3608832" y="5269991"/>
            <a:ext cx="0" cy="12700"/>
          </a:xfrm>
          <a:custGeom>
            <a:avLst/>
            <a:gdLst/>
            <a:ahLst/>
            <a:cxnLst/>
            <a:rect l="l" t="t" r="r" b="b"/>
            <a:pathLst>
              <a:path h="12700">
                <a:moveTo>
                  <a:pt x="-6350" y="6096"/>
                </a:moveTo>
                <a:lnTo>
                  <a:pt x="6350" y="6096"/>
                </a:lnTo>
              </a:path>
            </a:pathLst>
          </a:custGeom>
          <a:ln w="12191">
            <a:solidFill>
              <a:srgbClr val="FFFFFF"/>
            </a:solidFill>
          </a:ln>
        </p:spPr>
        <p:txBody>
          <a:bodyPr wrap="square" lIns="0" tIns="0" rIns="0" bIns="0" rtlCol="0"/>
          <a:lstStyle/>
          <a:p>
            <a:endParaRPr dirty="0"/>
          </a:p>
        </p:txBody>
      </p:sp>
      <p:sp>
        <p:nvSpPr>
          <p:cNvPr id="82" name="object 82"/>
          <p:cNvSpPr/>
          <p:nvPr/>
        </p:nvSpPr>
        <p:spPr>
          <a:xfrm>
            <a:off x="3627120" y="5269991"/>
            <a:ext cx="0" cy="12700"/>
          </a:xfrm>
          <a:custGeom>
            <a:avLst/>
            <a:gdLst/>
            <a:ahLst/>
            <a:cxnLst/>
            <a:rect l="l" t="t" r="r" b="b"/>
            <a:pathLst>
              <a:path h="12700">
                <a:moveTo>
                  <a:pt x="-6350" y="6096"/>
                </a:moveTo>
                <a:lnTo>
                  <a:pt x="6350" y="6096"/>
                </a:lnTo>
              </a:path>
            </a:pathLst>
          </a:custGeom>
          <a:ln w="12191">
            <a:solidFill>
              <a:srgbClr val="FFFFFF"/>
            </a:solidFill>
          </a:ln>
        </p:spPr>
        <p:txBody>
          <a:bodyPr wrap="square" lIns="0" tIns="0" rIns="0" bIns="0" rtlCol="0"/>
          <a:lstStyle/>
          <a:p>
            <a:endParaRPr dirty="0"/>
          </a:p>
        </p:txBody>
      </p:sp>
      <p:sp>
        <p:nvSpPr>
          <p:cNvPr id="83" name="object 83"/>
          <p:cNvSpPr/>
          <p:nvPr/>
        </p:nvSpPr>
        <p:spPr>
          <a:xfrm>
            <a:off x="3648455" y="5269991"/>
            <a:ext cx="0" cy="12700"/>
          </a:xfrm>
          <a:custGeom>
            <a:avLst/>
            <a:gdLst/>
            <a:ahLst/>
            <a:cxnLst/>
            <a:rect l="l" t="t" r="r" b="b"/>
            <a:pathLst>
              <a:path h="12700">
                <a:moveTo>
                  <a:pt x="-6350" y="6096"/>
                </a:moveTo>
                <a:lnTo>
                  <a:pt x="6350" y="6096"/>
                </a:lnTo>
              </a:path>
            </a:pathLst>
          </a:custGeom>
          <a:ln w="12191">
            <a:solidFill>
              <a:srgbClr val="FFFFFF"/>
            </a:solidFill>
          </a:ln>
        </p:spPr>
        <p:txBody>
          <a:bodyPr wrap="square" lIns="0" tIns="0" rIns="0" bIns="0" rtlCol="0"/>
          <a:lstStyle/>
          <a:p>
            <a:endParaRPr dirty="0"/>
          </a:p>
        </p:txBody>
      </p:sp>
      <p:sp>
        <p:nvSpPr>
          <p:cNvPr id="84" name="object 84"/>
          <p:cNvSpPr/>
          <p:nvPr/>
        </p:nvSpPr>
        <p:spPr>
          <a:xfrm>
            <a:off x="3672840" y="5269991"/>
            <a:ext cx="0" cy="12700"/>
          </a:xfrm>
          <a:custGeom>
            <a:avLst/>
            <a:gdLst/>
            <a:ahLst/>
            <a:cxnLst/>
            <a:rect l="l" t="t" r="r" b="b"/>
            <a:pathLst>
              <a:path h="12700">
                <a:moveTo>
                  <a:pt x="-6350" y="6096"/>
                </a:moveTo>
                <a:lnTo>
                  <a:pt x="6350" y="6096"/>
                </a:lnTo>
              </a:path>
            </a:pathLst>
          </a:custGeom>
          <a:ln w="12191">
            <a:solidFill>
              <a:srgbClr val="FFFFFF"/>
            </a:solidFill>
          </a:ln>
        </p:spPr>
        <p:txBody>
          <a:bodyPr wrap="square" lIns="0" tIns="0" rIns="0" bIns="0" rtlCol="0"/>
          <a:lstStyle/>
          <a:p>
            <a:endParaRPr dirty="0"/>
          </a:p>
        </p:txBody>
      </p:sp>
      <p:sp>
        <p:nvSpPr>
          <p:cNvPr id="85" name="object 85"/>
          <p:cNvSpPr/>
          <p:nvPr/>
        </p:nvSpPr>
        <p:spPr>
          <a:xfrm>
            <a:off x="3694176" y="5269991"/>
            <a:ext cx="0" cy="12700"/>
          </a:xfrm>
          <a:custGeom>
            <a:avLst/>
            <a:gdLst/>
            <a:ahLst/>
            <a:cxnLst/>
            <a:rect l="l" t="t" r="r" b="b"/>
            <a:pathLst>
              <a:path h="12700">
                <a:moveTo>
                  <a:pt x="-6350" y="6096"/>
                </a:moveTo>
                <a:lnTo>
                  <a:pt x="6350" y="6096"/>
                </a:lnTo>
              </a:path>
            </a:pathLst>
          </a:custGeom>
          <a:ln w="12191">
            <a:solidFill>
              <a:srgbClr val="FFFFFF"/>
            </a:solidFill>
          </a:ln>
        </p:spPr>
        <p:txBody>
          <a:bodyPr wrap="square" lIns="0" tIns="0" rIns="0" bIns="0" rtlCol="0"/>
          <a:lstStyle/>
          <a:p>
            <a:endParaRPr dirty="0"/>
          </a:p>
        </p:txBody>
      </p:sp>
      <p:sp>
        <p:nvSpPr>
          <p:cNvPr id="86" name="object 86"/>
          <p:cNvSpPr/>
          <p:nvPr/>
        </p:nvSpPr>
        <p:spPr>
          <a:xfrm>
            <a:off x="3614928" y="5276088"/>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87" name="object 87"/>
          <p:cNvSpPr/>
          <p:nvPr/>
        </p:nvSpPr>
        <p:spPr>
          <a:xfrm>
            <a:off x="3621023" y="5276088"/>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88" name="object 88"/>
          <p:cNvSpPr/>
          <p:nvPr/>
        </p:nvSpPr>
        <p:spPr>
          <a:xfrm>
            <a:off x="3636264" y="5276088"/>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89" name="object 89"/>
          <p:cNvSpPr/>
          <p:nvPr/>
        </p:nvSpPr>
        <p:spPr>
          <a:xfrm>
            <a:off x="3642359" y="5276088"/>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90" name="object 90"/>
          <p:cNvSpPr/>
          <p:nvPr/>
        </p:nvSpPr>
        <p:spPr>
          <a:xfrm>
            <a:off x="3657600" y="5276088"/>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91" name="object 91"/>
          <p:cNvSpPr/>
          <p:nvPr/>
        </p:nvSpPr>
        <p:spPr>
          <a:xfrm>
            <a:off x="3663696" y="5276088"/>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92" name="object 92"/>
          <p:cNvSpPr/>
          <p:nvPr/>
        </p:nvSpPr>
        <p:spPr>
          <a:xfrm>
            <a:off x="3678935" y="5276088"/>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93" name="object 93"/>
          <p:cNvSpPr/>
          <p:nvPr/>
        </p:nvSpPr>
        <p:spPr>
          <a:xfrm>
            <a:off x="3688079" y="5276088"/>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94" name="object 94"/>
          <p:cNvSpPr/>
          <p:nvPr/>
        </p:nvSpPr>
        <p:spPr>
          <a:xfrm>
            <a:off x="3700271" y="5276088"/>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95" name="object 95"/>
          <p:cNvSpPr/>
          <p:nvPr/>
        </p:nvSpPr>
        <p:spPr>
          <a:xfrm>
            <a:off x="3706367" y="5276088"/>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96" name="object 96"/>
          <p:cNvSpPr/>
          <p:nvPr/>
        </p:nvSpPr>
        <p:spPr>
          <a:xfrm>
            <a:off x="3715511" y="5269991"/>
            <a:ext cx="0" cy="12700"/>
          </a:xfrm>
          <a:custGeom>
            <a:avLst/>
            <a:gdLst/>
            <a:ahLst/>
            <a:cxnLst/>
            <a:rect l="l" t="t" r="r" b="b"/>
            <a:pathLst>
              <a:path h="12700">
                <a:moveTo>
                  <a:pt x="-6350" y="6096"/>
                </a:moveTo>
                <a:lnTo>
                  <a:pt x="6350" y="6096"/>
                </a:lnTo>
              </a:path>
            </a:pathLst>
          </a:custGeom>
          <a:ln w="12191">
            <a:solidFill>
              <a:srgbClr val="FFFFFF"/>
            </a:solidFill>
          </a:ln>
        </p:spPr>
        <p:txBody>
          <a:bodyPr wrap="square" lIns="0" tIns="0" rIns="0" bIns="0" rtlCol="0"/>
          <a:lstStyle/>
          <a:p>
            <a:endParaRPr dirty="0"/>
          </a:p>
        </p:txBody>
      </p:sp>
      <p:sp>
        <p:nvSpPr>
          <p:cNvPr id="97" name="object 97"/>
          <p:cNvSpPr/>
          <p:nvPr/>
        </p:nvSpPr>
        <p:spPr>
          <a:xfrm>
            <a:off x="3578352" y="5245608"/>
            <a:ext cx="15240" cy="36830"/>
          </a:xfrm>
          <a:custGeom>
            <a:avLst/>
            <a:gdLst/>
            <a:ahLst/>
            <a:cxnLst/>
            <a:rect l="l" t="t" r="r" b="b"/>
            <a:pathLst>
              <a:path w="15239" h="36829">
                <a:moveTo>
                  <a:pt x="15239" y="0"/>
                </a:moveTo>
                <a:lnTo>
                  <a:pt x="3809" y="0"/>
                </a:lnTo>
                <a:lnTo>
                  <a:pt x="0" y="18287"/>
                </a:lnTo>
                <a:lnTo>
                  <a:pt x="3809" y="36575"/>
                </a:lnTo>
                <a:lnTo>
                  <a:pt x="15239" y="36575"/>
                </a:lnTo>
                <a:lnTo>
                  <a:pt x="15239" y="0"/>
                </a:lnTo>
                <a:close/>
              </a:path>
            </a:pathLst>
          </a:custGeom>
          <a:solidFill>
            <a:srgbClr val="FFFF99"/>
          </a:solidFill>
        </p:spPr>
        <p:txBody>
          <a:bodyPr wrap="square" lIns="0" tIns="0" rIns="0" bIns="0" rtlCol="0"/>
          <a:lstStyle/>
          <a:p>
            <a:endParaRPr dirty="0"/>
          </a:p>
        </p:txBody>
      </p:sp>
      <p:sp>
        <p:nvSpPr>
          <p:cNvPr id="98" name="object 98"/>
          <p:cNvSpPr/>
          <p:nvPr/>
        </p:nvSpPr>
        <p:spPr>
          <a:xfrm>
            <a:off x="3578352" y="5245608"/>
            <a:ext cx="15240" cy="36830"/>
          </a:xfrm>
          <a:custGeom>
            <a:avLst/>
            <a:gdLst/>
            <a:ahLst/>
            <a:cxnLst/>
            <a:rect l="l" t="t" r="r" b="b"/>
            <a:pathLst>
              <a:path w="15239" h="36829">
                <a:moveTo>
                  <a:pt x="15239" y="0"/>
                </a:moveTo>
                <a:lnTo>
                  <a:pt x="3809" y="0"/>
                </a:lnTo>
                <a:lnTo>
                  <a:pt x="0" y="18287"/>
                </a:lnTo>
                <a:lnTo>
                  <a:pt x="3809" y="36575"/>
                </a:lnTo>
                <a:lnTo>
                  <a:pt x="15239" y="36575"/>
                </a:lnTo>
                <a:lnTo>
                  <a:pt x="15239" y="0"/>
                </a:lnTo>
                <a:close/>
              </a:path>
            </a:pathLst>
          </a:custGeom>
          <a:ln w="12700">
            <a:solidFill>
              <a:srgbClr val="FFFFFF"/>
            </a:solidFill>
          </a:ln>
        </p:spPr>
        <p:txBody>
          <a:bodyPr wrap="square" lIns="0" tIns="0" rIns="0" bIns="0" rtlCol="0"/>
          <a:lstStyle/>
          <a:p>
            <a:endParaRPr dirty="0"/>
          </a:p>
        </p:txBody>
      </p:sp>
      <p:sp>
        <p:nvSpPr>
          <p:cNvPr id="99" name="object 99"/>
          <p:cNvSpPr/>
          <p:nvPr/>
        </p:nvSpPr>
        <p:spPr>
          <a:xfrm>
            <a:off x="3590544" y="5263896"/>
            <a:ext cx="6350" cy="0"/>
          </a:xfrm>
          <a:custGeom>
            <a:avLst/>
            <a:gdLst/>
            <a:ahLst/>
            <a:cxnLst/>
            <a:rect l="l" t="t" r="r" b="b"/>
            <a:pathLst>
              <a:path w="6350">
                <a:moveTo>
                  <a:pt x="0" y="0"/>
                </a:moveTo>
                <a:lnTo>
                  <a:pt x="6108" y="0"/>
                </a:lnTo>
              </a:path>
            </a:pathLst>
          </a:custGeom>
          <a:ln w="36575">
            <a:solidFill>
              <a:srgbClr val="FFFF99"/>
            </a:solidFill>
          </a:ln>
        </p:spPr>
        <p:txBody>
          <a:bodyPr wrap="square" lIns="0" tIns="0" rIns="0" bIns="0" rtlCol="0"/>
          <a:lstStyle/>
          <a:p>
            <a:endParaRPr dirty="0"/>
          </a:p>
        </p:txBody>
      </p:sp>
      <p:sp>
        <p:nvSpPr>
          <p:cNvPr id="100" name="object 100"/>
          <p:cNvSpPr/>
          <p:nvPr/>
        </p:nvSpPr>
        <p:spPr>
          <a:xfrm>
            <a:off x="3584194" y="5263896"/>
            <a:ext cx="19050" cy="0"/>
          </a:xfrm>
          <a:custGeom>
            <a:avLst/>
            <a:gdLst/>
            <a:ahLst/>
            <a:cxnLst/>
            <a:rect l="l" t="t" r="r" b="b"/>
            <a:pathLst>
              <a:path w="19050">
                <a:moveTo>
                  <a:pt x="0" y="0"/>
                </a:moveTo>
                <a:lnTo>
                  <a:pt x="18796" y="0"/>
                </a:lnTo>
              </a:path>
            </a:pathLst>
          </a:custGeom>
          <a:ln w="49275">
            <a:solidFill>
              <a:srgbClr val="FFFFFF"/>
            </a:solidFill>
          </a:ln>
        </p:spPr>
        <p:txBody>
          <a:bodyPr wrap="square" lIns="0" tIns="0" rIns="0" bIns="0" rtlCol="0"/>
          <a:lstStyle/>
          <a:p>
            <a:endParaRPr dirty="0"/>
          </a:p>
        </p:txBody>
      </p:sp>
      <p:sp>
        <p:nvSpPr>
          <p:cNvPr id="101" name="object 101"/>
          <p:cNvSpPr/>
          <p:nvPr/>
        </p:nvSpPr>
        <p:spPr>
          <a:xfrm>
            <a:off x="3584447" y="5245608"/>
            <a:ext cx="15240" cy="0"/>
          </a:xfrm>
          <a:custGeom>
            <a:avLst/>
            <a:gdLst/>
            <a:ahLst/>
            <a:cxnLst/>
            <a:rect l="l" t="t" r="r" b="b"/>
            <a:pathLst>
              <a:path w="15239">
                <a:moveTo>
                  <a:pt x="0" y="0"/>
                </a:moveTo>
                <a:lnTo>
                  <a:pt x="15240" y="0"/>
                </a:lnTo>
              </a:path>
            </a:pathLst>
          </a:custGeom>
          <a:ln w="12700">
            <a:solidFill>
              <a:srgbClr val="3333CC"/>
            </a:solidFill>
          </a:ln>
        </p:spPr>
        <p:txBody>
          <a:bodyPr wrap="square" lIns="0" tIns="0" rIns="0" bIns="0" rtlCol="0"/>
          <a:lstStyle/>
          <a:p>
            <a:endParaRPr dirty="0"/>
          </a:p>
        </p:txBody>
      </p:sp>
      <p:sp>
        <p:nvSpPr>
          <p:cNvPr id="102" name="object 102"/>
          <p:cNvSpPr/>
          <p:nvPr/>
        </p:nvSpPr>
        <p:spPr>
          <a:xfrm>
            <a:off x="3584447" y="5282184"/>
            <a:ext cx="15240" cy="0"/>
          </a:xfrm>
          <a:custGeom>
            <a:avLst/>
            <a:gdLst/>
            <a:ahLst/>
            <a:cxnLst/>
            <a:rect l="l" t="t" r="r" b="b"/>
            <a:pathLst>
              <a:path w="15239">
                <a:moveTo>
                  <a:pt x="0" y="0"/>
                </a:moveTo>
                <a:lnTo>
                  <a:pt x="15240" y="0"/>
                </a:lnTo>
              </a:path>
            </a:pathLst>
          </a:custGeom>
          <a:ln w="12700">
            <a:solidFill>
              <a:srgbClr val="FFFFFF"/>
            </a:solidFill>
          </a:ln>
        </p:spPr>
        <p:txBody>
          <a:bodyPr wrap="square" lIns="0" tIns="0" rIns="0" bIns="0" rtlCol="0"/>
          <a:lstStyle/>
          <a:p>
            <a:endParaRPr dirty="0"/>
          </a:p>
        </p:txBody>
      </p:sp>
      <p:sp>
        <p:nvSpPr>
          <p:cNvPr id="103" name="object 103"/>
          <p:cNvSpPr/>
          <p:nvPr/>
        </p:nvSpPr>
        <p:spPr>
          <a:xfrm>
            <a:off x="3770376" y="5233428"/>
            <a:ext cx="0" cy="58419"/>
          </a:xfrm>
          <a:custGeom>
            <a:avLst/>
            <a:gdLst/>
            <a:ahLst/>
            <a:cxnLst/>
            <a:rect l="l" t="t" r="r" b="b"/>
            <a:pathLst>
              <a:path h="58420">
                <a:moveTo>
                  <a:pt x="0" y="0"/>
                </a:moveTo>
                <a:lnTo>
                  <a:pt x="0" y="57899"/>
                </a:lnTo>
              </a:path>
            </a:pathLst>
          </a:custGeom>
          <a:ln w="6096">
            <a:solidFill>
              <a:srgbClr val="FFFF99"/>
            </a:solidFill>
          </a:ln>
        </p:spPr>
        <p:txBody>
          <a:bodyPr wrap="square" lIns="0" tIns="0" rIns="0" bIns="0" rtlCol="0"/>
          <a:lstStyle/>
          <a:p>
            <a:endParaRPr dirty="0"/>
          </a:p>
        </p:txBody>
      </p:sp>
      <p:sp>
        <p:nvSpPr>
          <p:cNvPr id="104" name="object 104"/>
          <p:cNvSpPr/>
          <p:nvPr/>
        </p:nvSpPr>
        <p:spPr>
          <a:xfrm>
            <a:off x="3770376" y="5227065"/>
            <a:ext cx="0" cy="71120"/>
          </a:xfrm>
          <a:custGeom>
            <a:avLst/>
            <a:gdLst/>
            <a:ahLst/>
            <a:cxnLst/>
            <a:rect l="l" t="t" r="r" b="b"/>
            <a:pathLst>
              <a:path h="71120">
                <a:moveTo>
                  <a:pt x="0" y="0"/>
                </a:moveTo>
                <a:lnTo>
                  <a:pt x="0" y="70612"/>
                </a:lnTo>
              </a:path>
            </a:pathLst>
          </a:custGeom>
          <a:ln w="18796">
            <a:solidFill>
              <a:srgbClr val="3333CC"/>
            </a:solidFill>
          </a:ln>
        </p:spPr>
        <p:txBody>
          <a:bodyPr wrap="square" lIns="0" tIns="0" rIns="0" bIns="0" rtlCol="0"/>
          <a:lstStyle/>
          <a:p>
            <a:endParaRPr dirty="0"/>
          </a:p>
        </p:txBody>
      </p:sp>
      <p:sp>
        <p:nvSpPr>
          <p:cNvPr id="105" name="object 105"/>
          <p:cNvSpPr/>
          <p:nvPr/>
        </p:nvSpPr>
        <p:spPr>
          <a:xfrm>
            <a:off x="3773423" y="5251703"/>
            <a:ext cx="60960" cy="3175"/>
          </a:xfrm>
          <a:custGeom>
            <a:avLst/>
            <a:gdLst/>
            <a:ahLst/>
            <a:cxnLst/>
            <a:rect l="l" t="t" r="r" b="b"/>
            <a:pathLst>
              <a:path w="60960" h="3175">
                <a:moveTo>
                  <a:pt x="0" y="0"/>
                </a:moveTo>
                <a:lnTo>
                  <a:pt x="60960" y="3048"/>
                </a:lnTo>
              </a:path>
            </a:pathLst>
          </a:custGeom>
          <a:ln w="12699">
            <a:solidFill>
              <a:srgbClr val="FFFFFF"/>
            </a:solidFill>
          </a:ln>
        </p:spPr>
        <p:txBody>
          <a:bodyPr wrap="square" lIns="0" tIns="0" rIns="0" bIns="0" rtlCol="0"/>
          <a:lstStyle/>
          <a:p>
            <a:endParaRPr dirty="0"/>
          </a:p>
        </p:txBody>
      </p:sp>
      <p:sp>
        <p:nvSpPr>
          <p:cNvPr id="106" name="object 106"/>
          <p:cNvSpPr/>
          <p:nvPr/>
        </p:nvSpPr>
        <p:spPr>
          <a:xfrm>
            <a:off x="3773423" y="5276088"/>
            <a:ext cx="60960" cy="3175"/>
          </a:xfrm>
          <a:custGeom>
            <a:avLst/>
            <a:gdLst/>
            <a:ahLst/>
            <a:cxnLst/>
            <a:rect l="l" t="t" r="r" b="b"/>
            <a:pathLst>
              <a:path w="60960" h="3175">
                <a:moveTo>
                  <a:pt x="0" y="3048"/>
                </a:moveTo>
                <a:lnTo>
                  <a:pt x="60960" y="0"/>
                </a:lnTo>
              </a:path>
            </a:pathLst>
          </a:custGeom>
          <a:ln w="12699">
            <a:solidFill>
              <a:srgbClr val="FFFFFF"/>
            </a:solidFill>
          </a:ln>
        </p:spPr>
        <p:txBody>
          <a:bodyPr wrap="square" lIns="0" tIns="0" rIns="0" bIns="0" rtlCol="0"/>
          <a:lstStyle/>
          <a:p>
            <a:endParaRPr dirty="0"/>
          </a:p>
        </p:txBody>
      </p:sp>
      <p:sp>
        <p:nvSpPr>
          <p:cNvPr id="107" name="object 107"/>
          <p:cNvSpPr/>
          <p:nvPr/>
        </p:nvSpPr>
        <p:spPr>
          <a:xfrm>
            <a:off x="3550920" y="5265420"/>
            <a:ext cx="27940" cy="0"/>
          </a:xfrm>
          <a:custGeom>
            <a:avLst/>
            <a:gdLst/>
            <a:ahLst/>
            <a:cxnLst/>
            <a:rect l="l" t="t" r="r" b="b"/>
            <a:pathLst>
              <a:path w="27939">
                <a:moveTo>
                  <a:pt x="0" y="0"/>
                </a:moveTo>
                <a:lnTo>
                  <a:pt x="27432" y="0"/>
                </a:lnTo>
              </a:path>
            </a:pathLst>
          </a:custGeom>
          <a:ln w="9143">
            <a:solidFill>
              <a:srgbClr val="FFFF99"/>
            </a:solidFill>
          </a:ln>
        </p:spPr>
        <p:txBody>
          <a:bodyPr wrap="square" lIns="0" tIns="0" rIns="0" bIns="0" rtlCol="0"/>
          <a:lstStyle/>
          <a:p>
            <a:endParaRPr dirty="0"/>
          </a:p>
        </p:txBody>
      </p:sp>
      <p:sp>
        <p:nvSpPr>
          <p:cNvPr id="108" name="object 108"/>
          <p:cNvSpPr/>
          <p:nvPr/>
        </p:nvSpPr>
        <p:spPr>
          <a:xfrm>
            <a:off x="3544570" y="5265420"/>
            <a:ext cx="40640" cy="0"/>
          </a:xfrm>
          <a:custGeom>
            <a:avLst/>
            <a:gdLst/>
            <a:ahLst/>
            <a:cxnLst/>
            <a:rect l="l" t="t" r="r" b="b"/>
            <a:pathLst>
              <a:path w="40639">
                <a:moveTo>
                  <a:pt x="0" y="0"/>
                </a:moveTo>
                <a:lnTo>
                  <a:pt x="40132" y="0"/>
                </a:lnTo>
              </a:path>
            </a:pathLst>
          </a:custGeom>
          <a:ln w="21843">
            <a:solidFill>
              <a:srgbClr val="3333CC"/>
            </a:solidFill>
          </a:ln>
        </p:spPr>
        <p:txBody>
          <a:bodyPr wrap="square" lIns="0" tIns="0" rIns="0" bIns="0" rtlCol="0"/>
          <a:lstStyle/>
          <a:p>
            <a:endParaRPr dirty="0"/>
          </a:p>
        </p:txBody>
      </p:sp>
      <p:sp>
        <p:nvSpPr>
          <p:cNvPr id="109" name="object 109"/>
          <p:cNvSpPr/>
          <p:nvPr/>
        </p:nvSpPr>
        <p:spPr>
          <a:xfrm>
            <a:off x="3593591" y="5343144"/>
            <a:ext cx="173990" cy="0"/>
          </a:xfrm>
          <a:custGeom>
            <a:avLst/>
            <a:gdLst/>
            <a:ahLst/>
            <a:cxnLst/>
            <a:rect l="l" t="t" r="r" b="b"/>
            <a:pathLst>
              <a:path w="173989">
                <a:moveTo>
                  <a:pt x="0" y="0"/>
                </a:moveTo>
                <a:lnTo>
                  <a:pt x="173736" y="0"/>
                </a:lnTo>
              </a:path>
            </a:pathLst>
          </a:custGeom>
          <a:ln w="36575">
            <a:solidFill>
              <a:srgbClr val="FFCCFF"/>
            </a:solidFill>
          </a:ln>
        </p:spPr>
        <p:txBody>
          <a:bodyPr wrap="square" lIns="0" tIns="0" rIns="0" bIns="0" rtlCol="0"/>
          <a:lstStyle/>
          <a:p>
            <a:endParaRPr dirty="0"/>
          </a:p>
        </p:txBody>
      </p:sp>
      <p:sp>
        <p:nvSpPr>
          <p:cNvPr id="110" name="object 110"/>
          <p:cNvSpPr/>
          <p:nvPr/>
        </p:nvSpPr>
        <p:spPr>
          <a:xfrm>
            <a:off x="3593591" y="5324855"/>
            <a:ext cx="173990" cy="36830"/>
          </a:xfrm>
          <a:custGeom>
            <a:avLst/>
            <a:gdLst/>
            <a:ahLst/>
            <a:cxnLst/>
            <a:rect l="l" t="t" r="r" b="b"/>
            <a:pathLst>
              <a:path w="173989" h="36829">
                <a:moveTo>
                  <a:pt x="0" y="0"/>
                </a:moveTo>
                <a:lnTo>
                  <a:pt x="173736" y="0"/>
                </a:lnTo>
                <a:lnTo>
                  <a:pt x="173736" y="36576"/>
                </a:lnTo>
                <a:lnTo>
                  <a:pt x="0" y="36576"/>
                </a:lnTo>
                <a:lnTo>
                  <a:pt x="0" y="0"/>
                </a:lnTo>
                <a:close/>
              </a:path>
            </a:pathLst>
          </a:custGeom>
          <a:ln w="12700">
            <a:solidFill>
              <a:srgbClr val="FFFFFF"/>
            </a:solidFill>
          </a:ln>
        </p:spPr>
        <p:txBody>
          <a:bodyPr wrap="square" lIns="0" tIns="0" rIns="0" bIns="0" rtlCol="0"/>
          <a:lstStyle/>
          <a:p>
            <a:endParaRPr dirty="0"/>
          </a:p>
        </p:txBody>
      </p:sp>
      <p:sp>
        <p:nvSpPr>
          <p:cNvPr id="111" name="object 111"/>
          <p:cNvSpPr/>
          <p:nvPr/>
        </p:nvSpPr>
        <p:spPr>
          <a:xfrm>
            <a:off x="3608832" y="5349240"/>
            <a:ext cx="0" cy="9525"/>
          </a:xfrm>
          <a:custGeom>
            <a:avLst/>
            <a:gdLst/>
            <a:ahLst/>
            <a:cxnLst/>
            <a:rect l="l" t="t" r="r" b="b"/>
            <a:pathLst>
              <a:path h="9525">
                <a:moveTo>
                  <a:pt x="-6350" y="4572"/>
                </a:moveTo>
                <a:lnTo>
                  <a:pt x="6350" y="4572"/>
                </a:lnTo>
              </a:path>
            </a:pathLst>
          </a:custGeom>
          <a:ln w="9143">
            <a:solidFill>
              <a:srgbClr val="FFFFFF"/>
            </a:solidFill>
          </a:ln>
        </p:spPr>
        <p:txBody>
          <a:bodyPr wrap="square" lIns="0" tIns="0" rIns="0" bIns="0" rtlCol="0"/>
          <a:lstStyle/>
          <a:p>
            <a:endParaRPr dirty="0"/>
          </a:p>
        </p:txBody>
      </p:sp>
      <p:sp>
        <p:nvSpPr>
          <p:cNvPr id="112" name="object 112"/>
          <p:cNvSpPr/>
          <p:nvPr/>
        </p:nvSpPr>
        <p:spPr>
          <a:xfrm>
            <a:off x="3627120" y="5349240"/>
            <a:ext cx="0" cy="9525"/>
          </a:xfrm>
          <a:custGeom>
            <a:avLst/>
            <a:gdLst/>
            <a:ahLst/>
            <a:cxnLst/>
            <a:rect l="l" t="t" r="r" b="b"/>
            <a:pathLst>
              <a:path h="9525">
                <a:moveTo>
                  <a:pt x="-6350" y="4572"/>
                </a:moveTo>
                <a:lnTo>
                  <a:pt x="6350" y="4572"/>
                </a:lnTo>
              </a:path>
            </a:pathLst>
          </a:custGeom>
          <a:ln w="9143">
            <a:solidFill>
              <a:srgbClr val="FFFFFF"/>
            </a:solidFill>
          </a:ln>
        </p:spPr>
        <p:txBody>
          <a:bodyPr wrap="square" lIns="0" tIns="0" rIns="0" bIns="0" rtlCol="0"/>
          <a:lstStyle/>
          <a:p>
            <a:endParaRPr dirty="0"/>
          </a:p>
        </p:txBody>
      </p:sp>
      <p:sp>
        <p:nvSpPr>
          <p:cNvPr id="113" name="object 113"/>
          <p:cNvSpPr/>
          <p:nvPr/>
        </p:nvSpPr>
        <p:spPr>
          <a:xfrm>
            <a:off x="3648455" y="5349240"/>
            <a:ext cx="0" cy="9525"/>
          </a:xfrm>
          <a:custGeom>
            <a:avLst/>
            <a:gdLst/>
            <a:ahLst/>
            <a:cxnLst/>
            <a:rect l="l" t="t" r="r" b="b"/>
            <a:pathLst>
              <a:path h="9525">
                <a:moveTo>
                  <a:pt x="-6350" y="4572"/>
                </a:moveTo>
                <a:lnTo>
                  <a:pt x="6350" y="4572"/>
                </a:lnTo>
              </a:path>
            </a:pathLst>
          </a:custGeom>
          <a:ln w="9143">
            <a:solidFill>
              <a:srgbClr val="FFFFFF"/>
            </a:solidFill>
          </a:ln>
        </p:spPr>
        <p:txBody>
          <a:bodyPr wrap="square" lIns="0" tIns="0" rIns="0" bIns="0" rtlCol="0"/>
          <a:lstStyle/>
          <a:p>
            <a:endParaRPr dirty="0"/>
          </a:p>
        </p:txBody>
      </p:sp>
      <p:sp>
        <p:nvSpPr>
          <p:cNvPr id="114" name="object 114"/>
          <p:cNvSpPr/>
          <p:nvPr/>
        </p:nvSpPr>
        <p:spPr>
          <a:xfrm>
            <a:off x="3672840" y="5349240"/>
            <a:ext cx="0" cy="9525"/>
          </a:xfrm>
          <a:custGeom>
            <a:avLst/>
            <a:gdLst/>
            <a:ahLst/>
            <a:cxnLst/>
            <a:rect l="l" t="t" r="r" b="b"/>
            <a:pathLst>
              <a:path h="9525">
                <a:moveTo>
                  <a:pt x="-6350" y="4572"/>
                </a:moveTo>
                <a:lnTo>
                  <a:pt x="6350" y="4572"/>
                </a:lnTo>
              </a:path>
            </a:pathLst>
          </a:custGeom>
          <a:ln w="9143">
            <a:solidFill>
              <a:srgbClr val="FFFFFF"/>
            </a:solidFill>
          </a:ln>
        </p:spPr>
        <p:txBody>
          <a:bodyPr wrap="square" lIns="0" tIns="0" rIns="0" bIns="0" rtlCol="0"/>
          <a:lstStyle/>
          <a:p>
            <a:endParaRPr dirty="0"/>
          </a:p>
        </p:txBody>
      </p:sp>
      <p:sp>
        <p:nvSpPr>
          <p:cNvPr id="115" name="object 115"/>
          <p:cNvSpPr/>
          <p:nvPr/>
        </p:nvSpPr>
        <p:spPr>
          <a:xfrm>
            <a:off x="3694176" y="5349240"/>
            <a:ext cx="0" cy="9525"/>
          </a:xfrm>
          <a:custGeom>
            <a:avLst/>
            <a:gdLst/>
            <a:ahLst/>
            <a:cxnLst/>
            <a:rect l="l" t="t" r="r" b="b"/>
            <a:pathLst>
              <a:path h="9525">
                <a:moveTo>
                  <a:pt x="-6350" y="4572"/>
                </a:moveTo>
                <a:lnTo>
                  <a:pt x="6350" y="4572"/>
                </a:lnTo>
              </a:path>
            </a:pathLst>
          </a:custGeom>
          <a:ln w="9143">
            <a:solidFill>
              <a:srgbClr val="FFFFFF"/>
            </a:solidFill>
          </a:ln>
        </p:spPr>
        <p:txBody>
          <a:bodyPr wrap="square" lIns="0" tIns="0" rIns="0" bIns="0" rtlCol="0"/>
          <a:lstStyle/>
          <a:p>
            <a:endParaRPr dirty="0"/>
          </a:p>
        </p:txBody>
      </p:sp>
      <p:sp>
        <p:nvSpPr>
          <p:cNvPr id="116" name="object 116"/>
          <p:cNvSpPr/>
          <p:nvPr/>
        </p:nvSpPr>
        <p:spPr>
          <a:xfrm>
            <a:off x="3614928" y="5352288"/>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117" name="object 117"/>
          <p:cNvSpPr/>
          <p:nvPr/>
        </p:nvSpPr>
        <p:spPr>
          <a:xfrm>
            <a:off x="3621023" y="5352288"/>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118" name="object 118"/>
          <p:cNvSpPr/>
          <p:nvPr/>
        </p:nvSpPr>
        <p:spPr>
          <a:xfrm>
            <a:off x="3636264" y="5352288"/>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119" name="object 119"/>
          <p:cNvSpPr/>
          <p:nvPr/>
        </p:nvSpPr>
        <p:spPr>
          <a:xfrm>
            <a:off x="3642359" y="5352288"/>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120" name="object 120"/>
          <p:cNvSpPr/>
          <p:nvPr/>
        </p:nvSpPr>
        <p:spPr>
          <a:xfrm>
            <a:off x="3657600" y="5352288"/>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121" name="object 121"/>
          <p:cNvSpPr/>
          <p:nvPr/>
        </p:nvSpPr>
        <p:spPr>
          <a:xfrm>
            <a:off x="3663696" y="5352288"/>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122" name="object 122"/>
          <p:cNvSpPr/>
          <p:nvPr/>
        </p:nvSpPr>
        <p:spPr>
          <a:xfrm>
            <a:off x="3678935" y="5352288"/>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123" name="object 123"/>
          <p:cNvSpPr/>
          <p:nvPr/>
        </p:nvSpPr>
        <p:spPr>
          <a:xfrm>
            <a:off x="3688079" y="5352288"/>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124" name="object 124"/>
          <p:cNvSpPr/>
          <p:nvPr/>
        </p:nvSpPr>
        <p:spPr>
          <a:xfrm>
            <a:off x="3700271" y="5352288"/>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125" name="object 125"/>
          <p:cNvSpPr/>
          <p:nvPr/>
        </p:nvSpPr>
        <p:spPr>
          <a:xfrm>
            <a:off x="3706367" y="5352288"/>
            <a:ext cx="0" cy="9525"/>
          </a:xfrm>
          <a:custGeom>
            <a:avLst/>
            <a:gdLst/>
            <a:ahLst/>
            <a:cxnLst/>
            <a:rect l="l" t="t" r="r" b="b"/>
            <a:pathLst>
              <a:path h="9525">
                <a:moveTo>
                  <a:pt x="-6350" y="4571"/>
                </a:moveTo>
                <a:lnTo>
                  <a:pt x="6350" y="4571"/>
                </a:lnTo>
              </a:path>
            </a:pathLst>
          </a:custGeom>
          <a:ln w="9143">
            <a:solidFill>
              <a:srgbClr val="FFFFFF"/>
            </a:solidFill>
          </a:ln>
        </p:spPr>
        <p:txBody>
          <a:bodyPr wrap="square" lIns="0" tIns="0" rIns="0" bIns="0" rtlCol="0"/>
          <a:lstStyle/>
          <a:p>
            <a:endParaRPr dirty="0"/>
          </a:p>
        </p:txBody>
      </p:sp>
      <p:sp>
        <p:nvSpPr>
          <p:cNvPr id="126" name="object 126"/>
          <p:cNvSpPr/>
          <p:nvPr/>
        </p:nvSpPr>
        <p:spPr>
          <a:xfrm>
            <a:off x="3715511" y="5349240"/>
            <a:ext cx="0" cy="9525"/>
          </a:xfrm>
          <a:custGeom>
            <a:avLst/>
            <a:gdLst/>
            <a:ahLst/>
            <a:cxnLst/>
            <a:rect l="l" t="t" r="r" b="b"/>
            <a:pathLst>
              <a:path h="9525">
                <a:moveTo>
                  <a:pt x="-6350" y="4572"/>
                </a:moveTo>
                <a:lnTo>
                  <a:pt x="6350" y="4572"/>
                </a:lnTo>
              </a:path>
            </a:pathLst>
          </a:custGeom>
          <a:ln w="9143">
            <a:solidFill>
              <a:srgbClr val="3333CC"/>
            </a:solidFill>
          </a:ln>
        </p:spPr>
        <p:txBody>
          <a:bodyPr wrap="square" lIns="0" tIns="0" rIns="0" bIns="0" rtlCol="0"/>
          <a:lstStyle/>
          <a:p>
            <a:endParaRPr dirty="0"/>
          </a:p>
        </p:txBody>
      </p:sp>
      <p:sp>
        <p:nvSpPr>
          <p:cNvPr id="127" name="object 127"/>
          <p:cNvSpPr/>
          <p:nvPr/>
        </p:nvSpPr>
        <p:spPr>
          <a:xfrm>
            <a:off x="3578352" y="5324855"/>
            <a:ext cx="15240" cy="36830"/>
          </a:xfrm>
          <a:custGeom>
            <a:avLst/>
            <a:gdLst/>
            <a:ahLst/>
            <a:cxnLst/>
            <a:rect l="l" t="t" r="r" b="b"/>
            <a:pathLst>
              <a:path w="15239" h="36829">
                <a:moveTo>
                  <a:pt x="15239" y="0"/>
                </a:moveTo>
                <a:lnTo>
                  <a:pt x="3809" y="0"/>
                </a:lnTo>
                <a:lnTo>
                  <a:pt x="0" y="18288"/>
                </a:lnTo>
                <a:lnTo>
                  <a:pt x="3809" y="36576"/>
                </a:lnTo>
                <a:lnTo>
                  <a:pt x="15239" y="36576"/>
                </a:lnTo>
                <a:lnTo>
                  <a:pt x="15239" y="0"/>
                </a:lnTo>
                <a:close/>
              </a:path>
            </a:pathLst>
          </a:custGeom>
          <a:solidFill>
            <a:srgbClr val="FFCCFF"/>
          </a:solidFill>
        </p:spPr>
        <p:txBody>
          <a:bodyPr wrap="square" lIns="0" tIns="0" rIns="0" bIns="0" rtlCol="0"/>
          <a:lstStyle/>
          <a:p>
            <a:endParaRPr dirty="0"/>
          </a:p>
        </p:txBody>
      </p:sp>
      <p:sp>
        <p:nvSpPr>
          <p:cNvPr id="128" name="object 128"/>
          <p:cNvSpPr/>
          <p:nvPr/>
        </p:nvSpPr>
        <p:spPr>
          <a:xfrm>
            <a:off x="3578352" y="5324855"/>
            <a:ext cx="15240" cy="36830"/>
          </a:xfrm>
          <a:custGeom>
            <a:avLst/>
            <a:gdLst/>
            <a:ahLst/>
            <a:cxnLst/>
            <a:rect l="l" t="t" r="r" b="b"/>
            <a:pathLst>
              <a:path w="15239" h="36829">
                <a:moveTo>
                  <a:pt x="15239" y="0"/>
                </a:moveTo>
                <a:lnTo>
                  <a:pt x="3809" y="0"/>
                </a:lnTo>
                <a:lnTo>
                  <a:pt x="0" y="18288"/>
                </a:lnTo>
                <a:lnTo>
                  <a:pt x="3809" y="36576"/>
                </a:lnTo>
                <a:lnTo>
                  <a:pt x="15239" y="36576"/>
                </a:lnTo>
                <a:lnTo>
                  <a:pt x="15239" y="0"/>
                </a:lnTo>
                <a:close/>
              </a:path>
            </a:pathLst>
          </a:custGeom>
          <a:ln w="12700">
            <a:solidFill>
              <a:srgbClr val="FFFFFF"/>
            </a:solidFill>
          </a:ln>
        </p:spPr>
        <p:txBody>
          <a:bodyPr wrap="square" lIns="0" tIns="0" rIns="0" bIns="0" rtlCol="0"/>
          <a:lstStyle/>
          <a:p>
            <a:endParaRPr dirty="0"/>
          </a:p>
        </p:txBody>
      </p:sp>
      <p:sp>
        <p:nvSpPr>
          <p:cNvPr id="129" name="object 129"/>
          <p:cNvSpPr/>
          <p:nvPr/>
        </p:nvSpPr>
        <p:spPr>
          <a:xfrm>
            <a:off x="3590544" y="5343144"/>
            <a:ext cx="6350" cy="0"/>
          </a:xfrm>
          <a:custGeom>
            <a:avLst/>
            <a:gdLst/>
            <a:ahLst/>
            <a:cxnLst/>
            <a:rect l="l" t="t" r="r" b="b"/>
            <a:pathLst>
              <a:path w="6350">
                <a:moveTo>
                  <a:pt x="0" y="0"/>
                </a:moveTo>
                <a:lnTo>
                  <a:pt x="6108" y="0"/>
                </a:lnTo>
              </a:path>
            </a:pathLst>
          </a:custGeom>
          <a:ln w="36575">
            <a:solidFill>
              <a:srgbClr val="FFCCFF"/>
            </a:solidFill>
          </a:ln>
        </p:spPr>
        <p:txBody>
          <a:bodyPr wrap="square" lIns="0" tIns="0" rIns="0" bIns="0" rtlCol="0"/>
          <a:lstStyle/>
          <a:p>
            <a:endParaRPr dirty="0"/>
          </a:p>
        </p:txBody>
      </p:sp>
      <p:sp>
        <p:nvSpPr>
          <p:cNvPr id="130" name="object 130"/>
          <p:cNvSpPr/>
          <p:nvPr/>
        </p:nvSpPr>
        <p:spPr>
          <a:xfrm>
            <a:off x="3584194" y="5343144"/>
            <a:ext cx="19050" cy="0"/>
          </a:xfrm>
          <a:custGeom>
            <a:avLst/>
            <a:gdLst/>
            <a:ahLst/>
            <a:cxnLst/>
            <a:rect l="l" t="t" r="r" b="b"/>
            <a:pathLst>
              <a:path w="19050">
                <a:moveTo>
                  <a:pt x="0" y="0"/>
                </a:moveTo>
                <a:lnTo>
                  <a:pt x="18796" y="0"/>
                </a:lnTo>
              </a:path>
            </a:pathLst>
          </a:custGeom>
          <a:ln w="49275">
            <a:solidFill>
              <a:srgbClr val="FFFFFF"/>
            </a:solidFill>
          </a:ln>
        </p:spPr>
        <p:txBody>
          <a:bodyPr wrap="square" lIns="0" tIns="0" rIns="0" bIns="0" rtlCol="0"/>
          <a:lstStyle/>
          <a:p>
            <a:endParaRPr dirty="0"/>
          </a:p>
        </p:txBody>
      </p:sp>
      <p:sp>
        <p:nvSpPr>
          <p:cNvPr id="131" name="object 131"/>
          <p:cNvSpPr/>
          <p:nvPr/>
        </p:nvSpPr>
        <p:spPr>
          <a:xfrm>
            <a:off x="3584447" y="5324855"/>
            <a:ext cx="15240" cy="0"/>
          </a:xfrm>
          <a:custGeom>
            <a:avLst/>
            <a:gdLst/>
            <a:ahLst/>
            <a:cxnLst/>
            <a:rect l="l" t="t" r="r" b="b"/>
            <a:pathLst>
              <a:path w="15239">
                <a:moveTo>
                  <a:pt x="0" y="0"/>
                </a:moveTo>
                <a:lnTo>
                  <a:pt x="15240" y="0"/>
                </a:lnTo>
              </a:path>
            </a:pathLst>
          </a:custGeom>
          <a:ln w="12700">
            <a:solidFill>
              <a:srgbClr val="FFFFFF"/>
            </a:solidFill>
          </a:ln>
        </p:spPr>
        <p:txBody>
          <a:bodyPr wrap="square" lIns="0" tIns="0" rIns="0" bIns="0" rtlCol="0"/>
          <a:lstStyle/>
          <a:p>
            <a:endParaRPr dirty="0"/>
          </a:p>
        </p:txBody>
      </p:sp>
      <p:sp>
        <p:nvSpPr>
          <p:cNvPr id="132" name="object 132"/>
          <p:cNvSpPr/>
          <p:nvPr/>
        </p:nvSpPr>
        <p:spPr>
          <a:xfrm>
            <a:off x="3584447" y="5361432"/>
            <a:ext cx="15240" cy="0"/>
          </a:xfrm>
          <a:custGeom>
            <a:avLst/>
            <a:gdLst/>
            <a:ahLst/>
            <a:cxnLst/>
            <a:rect l="l" t="t" r="r" b="b"/>
            <a:pathLst>
              <a:path w="15239">
                <a:moveTo>
                  <a:pt x="0" y="0"/>
                </a:moveTo>
                <a:lnTo>
                  <a:pt x="15240" y="0"/>
                </a:lnTo>
              </a:path>
            </a:pathLst>
          </a:custGeom>
          <a:ln w="12700">
            <a:solidFill>
              <a:srgbClr val="FFFFFF"/>
            </a:solidFill>
          </a:ln>
        </p:spPr>
        <p:txBody>
          <a:bodyPr wrap="square" lIns="0" tIns="0" rIns="0" bIns="0" rtlCol="0"/>
          <a:lstStyle/>
          <a:p>
            <a:endParaRPr dirty="0"/>
          </a:p>
        </p:txBody>
      </p:sp>
      <p:sp>
        <p:nvSpPr>
          <p:cNvPr id="133" name="object 133"/>
          <p:cNvSpPr/>
          <p:nvPr/>
        </p:nvSpPr>
        <p:spPr>
          <a:xfrm>
            <a:off x="3834384" y="5340096"/>
            <a:ext cx="3175" cy="0"/>
          </a:xfrm>
          <a:custGeom>
            <a:avLst/>
            <a:gdLst/>
            <a:ahLst/>
            <a:cxnLst/>
            <a:rect l="l" t="t" r="r" b="b"/>
            <a:pathLst>
              <a:path w="3175">
                <a:moveTo>
                  <a:pt x="0" y="0"/>
                </a:moveTo>
                <a:lnTo>
                  <a:pt x="3035" y="0"/>
                </a:lnTo>
              </a:path>
            </a:pathLst>
          </a:custGeom>
          <a:ln w="36575">
            <a:solidFill>
              <a:srgbClr val="FFCCFF"/>
            </a:solidFill>
          </a:ln>
        </p:spPr>
        <p:txBody>
          <a:bodyPr wrap="square" lIns="0" tIns="0" rIns="0" bIns="0" rtlCol="0"/>
          <a:lstStyle/>
          <a:p>
            <a:endParaRPr dirty="0"/>
          </a:p>
        </p:txBody>
      </p:sp>
      <p:sp>
        <p:nvSpPr>
          <p:cNvPr id="134" name="object 134"/>
          <p:cNvSpPr/>
          <p:nvPr/>
        </p:nvSpPr>
        <p:spPr>
          <a:xfrm>
            <a:off x="3828034" y="5315458"/>
            <a:ext cx="15875" cy="49530"/>
          </a:xfrm>
          <a:custGeom>
            <a:avLst/>
            <a:gdLst/>
            <a:ahLst/>
            <a:cxnLst/>
            <a:rect l="l" t="t" r="r" b="b"/>
            <a:pathLst>
              <a:path w="15875" h="49529">
                <a:moveTo>
                  <a:pt x="0" y="49275"/>
                </a:moveTo>
                <a:lnTo>
                  <a:pt x="15748" y="49275"/>
                </a:lnTo>
                <a:lnTo>
                  <a:pt x="15748" y="0"/>
                </a:lnTo>
                <a:lnTo>
                  <a:pt x="0" y="0"/>
                </a:lnTo>
                <a:lnTo>
                  <a:pt x="0" y="49275"/>
                </a:lnTo>
                <a:close/>
              </a:path>
            </a:pathLst>
          </a:custGeom>
          <a:solidFill>
            <a:srgbClr val="FFFFFF"/>
          </a:solidFill>
        </p:spPr>
        <p:txBody>
          <a:bodyPr wrap="square" lIns="0" tIns="0" rIns="0" bIns="0" rtlCol="0"/>
          <a:lstStyle/>
          <a:p>
            <a:endParaRPr dirty="0"/>
          </a:p>
        </p:txBody>
      </p:sp>
      <p:sp>
        <p:nvSpPr>
          <p:cNvPr id="135" name="object 135"/>
          <p:cNvSpPr/>
          <p:nvPr/>
        </p:nvSpPr>
        <p:spPr>
          <a:xfrm>
            <a:off x="3770376" y="5312664"/>
            <a:ext cx="0" cy="58419"/>
          </a:xfrm>
          <a:custGeom>
            <a:avLst/>
            <a:gdLst/>
            <a:ahLst/>
            <a:cxnLst/>
            <a:rect l="l" t="t" r="r" b="b"/>
            <a:pathLst>
              <a:path h="58420">
                <a:moveTo>
                  <a:pt x="0" y="0"/>
                </a:moveTo>
                <a:lnTo>
                  <a:pt x="0" y="57912"/>
                </a:lnTo>
              </a:path>
            </a:pathLst>
          </a:custGeom>
          <a:ln w="6096">
            <a:solidFill>
              <a:srgbClr val="FFCCFF"/>
            </a:solidFill>
          </a:ln>
        </p:spPr>
        <p:txBody>
          <a:bodyPr wrap="square" lIns="0" tIns="0" rIns="0" bIns="0" rtlCol="0"/>
          <a:lstStyle/>
          <a:p>
            <a:endParaRPr dirty="0"/>
          </a:p>
        </p:txBody>
      </p:sp>
      <p:sp>
        <p:nvSpPr>
          <p:cNvPr id="136" name="object 136"/>
          <p:cNvSpPr/>
          <p:nvPr/>
        </p:nvSpPr>
        <p:spPr>
          <a:xfrm>
            <a:off x="3770376" y="5306314"/>
            <a:ext cx="0" cy="71120"/>
          </a:xfrm>
          <a:custGeom>
            <a:avLst/>
            <a:gdLst/>
            <a:ahLst/>
            <a:cxnLst/>
            <a:rect l="l" t="t" r="r" b="b"/>
            <a:pathLst>
              <a:path h="71120">
                <a:moveTo>
                  <a:pt x="0" y="0"/>
                </a:moveTo>
                <a:lnTo>
                  <a:pt x="0" y="70612"/>
                </a:lnTo>
              </a:path>
            </a:pathLst>
          </a:custGeom>
          <a:ln w="18796">
            <a:solidFill>
              <a:srgbClr val="FFFFFF"/>
            </a:solidFill>
          </a:ln>
        </p:spPr>
        <p:txBody>
          <a:bodyPr wrap="square" lIns="0" tIns="0" rIns="0" bIns="0" rtlCol="0"/>
          <a:lstStyle/>
          <a:p>
            <a:endParaRPr dirty="0"/>
          </a:p>
        </p:txBody>
      </p:sp>
      <p:sp>
        <p:nvSpPr>
          <p:cNvPr id="137" name="object 137"/>
          <p:cNvSpPr/>
          <p:nvPr/>
        </p:nvSpPr>
        <p:spPr>
          <a:xfrm>
            <a:off x="3773423" y="5327903"/>
            <a:ext cx="60960" cy="6350"/>
          </a:xfrm>
          <a:custGeom>
            <a:avLst/>
            <a:gdLst/>
            <a:ahLst/>
            <a:cxnLst/>
            <a:rect l="l" t="t" r="r" b="b"/>
            <a:pathLst>
              <a:path w="60960" h="6350">
                <a:moveTo>
                  <a:pt x="0" y="0"/>
                </a:moveTo>
                <a:lnTo>
                  <a:pt x="60960" y="6096"/>
                </a:lnTo>
              </a:path>
            </a:pathLst>
          </a:custGeom>
          <a:ln w="12700">
            <a:solidFill>
              <a:srgbClr val="FFFFFF"/>
            </a:solidFill>
          </a:ln>
        </p:spPr>
        <p:txBody>
          <a:bodyPr wrap="square" lIns="0" tIns="0" rIns="0" bIns="0" rtlCol="0"/>
          <a:lstStyle/>
          <a:p>
            <a:endParaRPr dirty="0"/>
          </a:p>
        </p:txBody>
      </p:sp>
      <p:sp>
        <p:nvSpPr>
          <p:cNvPr id="138" name="object 138"/>
          <p:cNvSpPr/>
          <p:nvPr/>
        </p:nvSpPr>
        <p:spPr>
          <a:xfrm>
            <a:off x="3773423" y="5343144"/>
            <a:ext cx="60960" cy="0"/>
          </a:xfrm>
          <a:custGeom>
            <a:avLst/>
            <a:gdLst/>
            <a:ahLst/>
            <a:cxnLst/>
            <a:rect l="l" t="t" r="r" b="b"/>
            <a:pathLst>
              <a:path w="60960">
                <a:moveTo>
                  <a:pt x="0" y="0"/>
                </a:moveTo>
                <a:lnTo>
                  <a:pt x="60960" y="0"/>
                </a:lnTo>
              </a:path>
            </a:pathLst>
          </a:custGeom>
          <a:ln w="12700">
            <a:solidFill>
              <a:srgbClr val="FFFFFF"/>
            </a:solidFill>
          </a:ln>
        </p:spPr>
        <p:txBody>
          <a:bodyPr wrap="square" lIns="0" tIns="0" rIns="0" bIns="0" rtlCol="0"/>
          <a:lstStyle/>
          <a:p>
            <a:endParaRPr dirty="0"/>
          </a:p>
        </p:txBody>
      </p:sp>
      <p:sp>
        <p:nvSpPr>
          <p:cNvPr id="139" name="object 139"/>
          <p:cNvSpPr/>
          <p:nvPr/>
        </p:nvSpPr>
        <p:spPr>
          <a:xfrm>
            <a:off x="3773423" y="5352288"/>
            <a:ext cx="60960" cy="3175"/>
          </a:xfrm>
          <a:custGeom>
            <a:avLst/>
            <a:gdLst/>
            <a:ahLst/>
            <a:cxnLst/>
            <a:rect l="l" t="t" r="r" b="b"/>
            <a:pathLst>
              <a:path w="60960" h="3175">
                <a:moveTo>
                  <a:pt x="0" y="3048"/>
                </a:moveTo>
                <a:lnTo>
                  <a:pt x="60960" y="0"/>
                </a:lnTo>
              </a:path>
            </a:pathLst>
          </a:custGeom>
          <a:ln w="12699">
            <a:solidFill>
              <a:srgbClr val="FFFFFF"/>
            </a:solidFill>
          </a:ln>
        </p:spPr>
        <p:txBody>
          <a:bodyPr wrap="square" lIns="0" tIns="0" rIns="0" bIns="0" rtlCol="0"/>
          <a:lstStyle/>
          <a:p>
            <a:endParaRPr dirty="0"/>
          </a:p>
        </p:txBody>
      </p:sp>
      <p:sp>
        <p:nvSpPr>
          <p:cNvPr id="140" name="object 140"/>
          <p:cNvSpPr/>
          <p:nvPr/>
        </p:nvSpPr>
        <p:spPr>
          <a:xfrm>
            <a:off x="3550920" y="5337047"/>
            <a:ext cx="27940" cy="12700"/>
          </a:xfrm>
          <a:custGeom>
            <a:avLst/>
            <a:gdLst/>
            <a:ahLst/>
            <a:cxnLst/>
            <a:rect l="l" t="t" r="r" b="b"/>
            <a:pathLst>
              <a:path w="27939" h="12700">
                <a:moveTo>
                  <a:pt x="0" y="12191"/>
                </a:moveTo>
                <a:lnTo>
                  <a:pt x="27432" y="12191"/>
                </a:lnTo>
                <a:lnTo>
                  <a:pt x="27432" y="0"/>
                </a:lnTo>
                <a:lnTo>
                  <a:pt x="0" y="0"/>
                </a:lnTo>
                <a:lnTo>
                  <a:pt x="0" y="12191"/>
                </a:lnTo>
                <a:close/>
              </a:path>
            </a:pathLst>
          </a:custGeom>
          <a:solidFill>
            <a:srgbClr val="FFCCFF"/>
          </a:solidFill>
        </p:spPr>
        <p:txBody>
          <a:bodyPr wrap="square" lIns="0" tIns="0" rIns="0" bIns="0" rtlCol="0"/>
          <a:lstStyle/>
          <a:p>
            <a:endParaRPr dirty="0"/>
          </a:p>
        </p:txBody>
      </p:sp>
      <p:sp>
        <p:nvSpPr>
          <p:cNvPr id="141" name="object 141"/>
          <p:cNvSpPr/>
          <p:nvPr/>
        </p:nvSpPr>
        <p:spPr>
          <a:xfrm>
            <a:off x="3544570" y="5330697"/>
            <a:ext cx="40640" cy="25400"/>
          </a:xfrm>
          <a:custGeom>
            <a:avLst/>
            <a:gdLst/>
            <a:ahLst/>
            <a:cxnLst/>
            <a:rect l="l" t="t" r="r" b="b"/>
            <a:pathLst>
              <a:path w="40639" h="25400">
                <a:moveTo>
                  <a:pt x="0" y="24891"/>
                </a:moveTo>
                <a:lnTo>
                  <a:pt x="40132" y="24891"/>
                </a:lnTo>
                <a:lnTo>
                  <a:pt x="40132" y="0"/>
                </a:lnTo>
                <a:lnTo>
                  <a:pt x="0" y="0"/>
                </a:lnTo>
                <a:lnTo>
                  <a:pt x="0" y="24891"/>
                </a:lnTo>
                <a:close/>
              </a:path>
            </a:pathLst>
          </a:custGeom>
          <a:solidFill>
            <a:srgbClr val="3333CC"/>
          </a:solidFill>
        </p:spPr>
        <p:txBody>
          <a:bodyPr wrap="square" lIns="0" tIns="0" rIns="0" bIns="0" rtlCol="0"/>
          <a:lstStyle/>
          <a:p>
            <a:endParaRPr dirty="0"/>
          </a:p>
        </p:txBody>
      </p:sp>
      <p:sp>
        <p:nvSpPr>
          <p:cNvPr id="142" name="object 142"/>
          <p:cNvSpPr/>
          <p:nvPr/>
        </p:nvSpPr>
        <p:spPr>
          <a:xfrm>
            <a:off x="3593591" y="5420867"/>
            <a:ext cx="173990" cy="0"/>
          </a:xfrm>
          <a:custGeom>
            <a:avLst/>
            <a:gdLst/>
            <a:ahLst/>
            <a:cxnLst/>
            <a:rect l="l" t="t" r="r" b="b"/>
            <a:pathLst>
              <a:path w="173989">
                <a:moveTo>
                  <a:pt x="0" y="0"/>
                </a:moveTo>
                <a:lnTo>
                  <a:pt x="173736" y="0"/>
                </a:lnTo>
              </a:path>
            </a:pathLst>
          </a:custGeom>
          <a:ln w="33528">
            <a:solidFill>
              <a:srgbClr val="CCFFCC"/>
            </a:solidFill>
          </a:ln>
        </p:spPr>
        <p:txBody>
          <a:bodyPr wrap="square" lIns="0" tIns="0" rIns="0" bIns="0" rtlCol="0"/>
          <a:lstStyle/>
          <a:p>
            <a:endParaRPr dirty="0"/>
          </a:p>
        </p:txBody>
      </p:sp>
      <p:sp>
        <p:nvSpPr>
          <p:cNvPr id="143" name="object 143"/>
          <p:cNvSpPr/>
          <p:nvPr/>
        </p:nvSpPr>
        <p:spPr>
          <a:xfrm>
            <a:off x="3593591" y="5404103"/>
            <a:ext cx="173990" cy="33655"/>
          </a:xfrm>
          <a:custGeom>
            <a:avLst/>
            <a:gdLst/>
            <a:ahLst/>
            <a:cxnLst/>
            <a:rect l="l" t="t" r="r" b="b"/>
            <a:pathLst>
              <a:path w="173989" h="33654">
                <a:moveTo>
                  <a:pt x="0" y="0"/>
                </a:moveTo>
                <a:lnTo>
                  <a:pt x="173736" y="0"/>
                </a:lnTo>
                <a:lnTo>
                  <a:pt x="173736" y="33528"/>
                </a:lnTo>
                <a:lnTo>
                  <a:pt x="0" y="33528"/>
                </a:lnTo>
                <a:lnTo>
                  <a:pt x="0" y="0"/>
                </a:lnTo>
                <a:close/>
              </a:path>
            </a:pathLst>
          </a:custGeom>
          <a:ln w="12700">
            <a:solidFill>
              <a:srgbClr val="3333CC"/>
            </a:solidFill>
          </a:ln>
        </p:spPr>
        <p:txBody>
          <a:bodyPr wrap="square" lIns="0" tIns="0" rIns="0" bIns="0" rtlCol="0"/>
          <a:lstStyle/>
          <a:p>
            <a:endParaRPr dirty="0"/>
          </a:p>
        </p:txBody>
      </p:sp>
      <p:sp>
        <p:nvSpPr>
          <p:cNvPr id="144" name="object 144"/>
          <p:cNvSpPr/>
          <p:nvPr/>
        </p:nvSpPr>
        <p:spPr>
          <a:xfrm>
            <a:off x="3608832" y="5425440"/>
            <a:ext cx="0" cy="12700"/>
          </a:xfrm>
          <a:custGeom>
            <a:avLst/>
            <a:gdLst/>
            <a:ahLst/>
            <a:cxnLst/>
            <a:rect l="l" t="t" r="r" b="b"/>
            <a:pathLst>
              <a:path h="12700">
                <a:moveTo>
                  <a:pt x="-6350" y="6096"/>
                </a:moveTo>
                <a:lnTo>
                  <a:pt x="6350" y="6096"/>
                </a:lnTo>
              </a:path>
            </a:pathLst>
          </a:custGeom>
          <a:ln w="12191">
            <a:solidFill>
              <a:srgbClr val="FFFFFF"/>
            </a:solidFill>
          </a:ln>
        </p:spPr>
        <p:txBody>
          <a:bodyPr wrap="square" lIns="0" tIns="0" rIns="0" bIns="0" rtlCol="0"/>
          <a:lstStyle/>
          <a:p>
            <a:endParaRPr dirty="0"/>
          </a:p>
        </p:txBody>
      </p:sp>
      <p:sp>
        <p:nvSpPr>
          <p:cNvPr id="145" name="object 145"/>
          <p:cNvSpPr/>
          <p:nvPr/>
        </p:nvSpPr>
        <p:spPr>
          <a:xfrm>
            <a:off x="3627120" y="5425440"/>
            <a:ext cx="0" cy="12700"/>
          </a:xfrm>
          <a:custGeom>
            <a:avLst/>
            <a:gdLst/>
            <a:ahLst/>
            <a:cxnLst/>
            <a:rect l="l" t="t" r="r" b="b"/>
            <a:pathLst>
              <a:path h="12700">
                <a:moveTo>
                  <a:pt x="-6350" y="6096"/>
                </a:moveTo>
                <a:lnTo>
                  <a:pt x="6350" y="6096"/>
                </a:lnTo>
              </a:path>
            </a:pathLst>
          </a:custGeom>
          <a:ln w="12191">
            <a:solidFill>
              <a:srgbClr val="FFFFFF"/>
            </a:solidFill>
          </a:ln>
        </p:spPr>
        <p:txBody>
          <a:bodyPr wrap="square" lIns="0" tIns="0" rIns="0" bIns="0" rtlCol="0"/>
          <a:lstStyle/>
          <a:p>
            <a:endParaRPr dirty="0"/>
          </a:p>
        </p:txBody>
      </p:sp>
      <p:sp>
        <p:nvSpPr>
          <p:cNvPr id="146" name="object 146"/>
          <p:cNvSpPr/>
          <p:nvPr/>
        </p:nvSpPr>
        <p:spPr>
          <a:xfrm>
            <a:off x="3648455" y="5425440"/>
            <a:ext cx="0" cy="12700"/>
          </a:xfrm>
          <a:custGeom>
            <a:avLst/>
            <a:gdLst/>
            <a:ahLst/>
            <a:cxnLst/>
            <a:rect l="l" t="t" r="r" b="b"/>
            <a:pathLst>
              <a:path h="12700">
                <a:moveTo>
                  <a:pt x="-6350" y="6096"/>
                </a:moveTo>
                <a:lnTo>
                  <a:pt x="6350" y="6096"/>
                </a:lnTo>
              </a:path>
            </a:pathLst>
          </a:custGeom>
          <a:ln w="12191">
            <a:solidFill>
              <a:srgbClr val="FFFFFF"/>
            </a:solidFill>
          </a:ln>
        </p:spPr>
        <p:txBody>
          <a:bodyPr wrap="square" lIns="0" tIns="0" rIns="0" bIns="0" rtlCol="0"/>
          <a:lstStyle/>
          <a:p>
            <a:endParaRPr dirty="0"/>
          </a:p>
        </p:txBody>
      </p:sp>
      <p:sp>
        <p:nvSpPr>
          <p:cNvPr id="147" name="object 147"/>
          <p:cNvSpPr/>
          <p:nvPr/>
        </p:nvSpPr>
        <p:spPr>
          <a:xfrm>
            <a:off x="3672840" y="5425440"/>
            <a:ext cx="0" cy="12700"/>
          </a:xfrm>
          <a:custGeom>
            <a:avLst/>
            <a:gdLst/>
            <a:ahLst/>
            <a:cxnLst/>
            <a:rect l="l" t="t" r="r" b="b"/>
            <a:pathLst>
              <a:path h="12700">
                <a:moveTo>
                  <a:pt x="-6350" y="6096"/>
                </a:moveTo>
                <a:lnTo>
                  <a:pt x="6350" y="6096"/>
                </a:lnTo>
              </a:path>
            </a:pathLst>
          </a:custGeom>
          <a:ln w="12191">
            <a:solidFill>
              <a:srgbClr val="FFFFFF"/>
            </a:solidFill>
          </a:ln>
        </p:spPr>
        <p:txBody>
          <a:bodyPr wrap="square" lIns="0" tIns="0" rIns="0" bIns="0" rtlCol="0"/>
          <a:lstStyle/>
          <a:p>
            <a:endParaRPr dirty="0"/>
          </a:p>
        </p:txBody>
      </p:sp>
      <p:sp>
        <p:nvSpPr>
          <p:cNvPr id="148" name="object 148"/>
          <p:cNvSpPr/>
          <p:nvPr/>
        </p:nvSpPr>
        <p:spPr>
          <a:xfrm>
            <a:off x="3694176" y="5425440"/>
            <a:ext cx="0" cy="12700"/>
          </a:xfrm>
          <a:custGeom>
            <a:avLst/>
            <a:gdLst/>
            <a:ahLst/>
            <a:cxnLst/>
            <a:rect l="l" t="t" r="r" b="b"/>
            <a:pathLst>
              <a:path h="12700">
                <a:moveTo>
                  <a:pt x="-6350" y="6096"/>
                </a:moveTo>
                <a:lnTo>
                  <a:pt x="6350" y="6096"/>
                </a:lnTo>
              </a:path>
            </a:pathLst>
          </a:custGeom>
          <a:ln w="12191">
            <a:solidFill>
              <a:srgbClr val="FFFFFF"/>
            </a:solidFill>
          </a:ln>
        </p:spPr>
        <p:txBody>
          <a:bodyPr wrap="square" lIns="0" tIns="0" rIns="0" bIns="0" rtlCol="0"/>
          <a:lstStyle/>
          <a:p>
            <a:endParaRPr dirty="0"/>
          </a:p>
        </p:txBody>
      </p:sp>
      <p:sp>
        <p:nvSpPr>
          <p:cNvPr id="149" name="object 149"/>
          <p:cNvSpPr/>
          <p:nvPr/>
        </p:nvSpPr>
        <p:spPr>
          <a:xfrm>
            <a:off x="3614928" y="5431535"/>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150" name="object 150"/>
          <p:cNvSpPr/>
          <p:nvPr/>
        </p:nvSpPr>
        <p:spPr>
          <a:xfrm>
            <a:off x="3621023" y="5431535"/>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151" name="object 151"/>
          <p:cNvSpPr/>
          <p:nvPr/>
        </p:nvSpPr>
        <p:spPr>
          <a:xfrm>
            <a:off x="3636264" y="5431535"/>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152" name="object 152"/>
          <p:cNvSpPr/>
          <p:nvPr/>
        </p:nvSpPr>
        <p:spPr>
          <a:xfrm>
            <a:off x="3642359" y="5431535"/>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153" name="object 153"/>
          <p:cNvSpPr/>
          <p:nvPr/>
        </p:nvSpPr>
        <p:spPr>
          <a:xfrm>
            <a:off x="3657600" y="5431535"/>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154" name="object 154"/>
          <p:cNvSpPr/>
          <p:nvPr/>
        </p:nvSpPr>
        <p:spPr>
          <a:xfrm>
            <a:off x="3663696" y="5431535"/>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155" name="object 155"/>
          <p:cNvSpPr/>
          <p:nvPr/>
        </p:nvSpPr>
        <p:spPr>
          <a:xfrm>
            <a:off x="3678935" y="5431535"/>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156" name="object 156"/>
          <p:cNvSpPr/>
          <p:nvPr/>
        </p:nvSpPr>
        <p:spPr>
          <a:xfrm>
            <a:off x="3688079" y="5431535"/>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157" name="object 157"/>
          <p:cNvSpPr/>
          <p:nvPr/>
        </p:nvSpPr>
        <p:spPr>
          <a:xfrm>
            <a:off x="3700271" y="5431535"/>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158" name="object 158"/>
          <p:cNvSpPr/>
          <p:nvPr/>
        </p:nvSpPr>
        <p:spPr>
          <a:xfrm>
            <a:off x="3706367" y="5431535"/>
            <a:ext cx="0" cy="6350"/>
          </a:xfrm>
          <a:custGeom>
            <a:avLst/>
            <a:gdLst/>
            <a:ahLst/>
            <a:cxnLst/>
            <a:rect l="l" t="t" r="r" b="b"/>
            <a:pathLst>
              <a:path h="6350">
                <a:moveTo>
                  <a:pt x="-6350" y="3048"/>
                </a:moveTo>
                <a:lnTo>
                  <a:pt x="6350" y="3048"/>
                </a:lnTo>
              </a:path>
            </a:pathLst>
          </a:custGeom>
          <a:ln w="6096">
            <a:solidFill>
              <a:srgbClr val="FFFFFF"/>
            </a:solidFill>
          </a:ln>
        </p:spPr>
        <p:txBody>
          <a:bodyPr wrap="square" lIns="0" tIns="0" rIns="0" bIns="0" rtlCol="0"/>
          <a:lstStyle/>
          <a:p>
            <a:endParaRPr dirty="0"/>
          </a:p>
        </p:txBody>
      </p:sp>
      <p:sp>
        <p:nvSpPr>
          <p:cNvPr id="159" name="object 159"/>
          <p:cNvSpPr/>
          <p:nvPr/>
        </p:nvSpPr>
        <p:spPr>
          <a:xfrm>
            <a:off x="3715511" y="5425440"/>
            <a:ext cx="0" cy="12700"/>
          </a:xfrm>
          <a:custGeom>
            <a:avLst/>
            <a:gdLst/>
            <a:ahLst/>
            <a:cxnLst/>
            <a:rect l="l" t="t" r="r" b="b"/>
            <a:pathLst>
              <a:path h="12700">
                <a:moveTo>
                  <a:pt x="-6350" y="6096"/>
                </a:moveTo>
                <a:lnTo>
                  <a:pt x="6350" y="6096"/>
                </a:lnTo>
              </a:path>
            </a:pathLst>
          </a:custGeom>
          <a:ln w="12191">
            <a:solidFill>
              <a:srgbClr val="FFFFFF"/>
            </a:solidFill>
          </a:ln>
        </p:spPr>
        <p:txBody>
          <a:bodyPr wrap="square" lIns="0" tIns="0" rIns="0" bIns="0" rtlCol="0"/>
          <a:lstStyle/>
          <a:p>
            <a:endParaRPr dirty="0"/>
          </a:p>
        </p:txBody>
      </p:sp>
      <p:sp>
        <p:nvSpPr>
          <p:cNvPr id="160" name="object 160"/>
          <p:cNvSpPr/>
          <p:nvPr/>
        </p:nvSpPr>
        <p:spPr>
          <a:xfrm>
            <a:off x="3578352" y="5404103"/>
            <a:ext cx="15240" cy="33655"/>
          </a:xfrm>
          <a:custGeom>
            <a:avLst/>
            <a:gdLst/>
            <a:ahLst/>
            <a:cxnLst/>
            <a:rect l="l" t="t" r="r" b="b"/>
            <a:pathLst>
              <a:path w="15239" h="33654">
                <a:moveTo>
                  <a:pt x="15239" y="0"/>
                </a:moveTo>
                <a:lnTo>
                  <a:pt x="3809" y="0"/>
                </a:lnTo>
                <a:lnTo>
                  <a:pt x="0" y="16764"/>
                </a:lnTo>
                <a:lnTo>
                  <a:pt x="3809" y="33528"/>
                </a:lnTo>
                <a:lnTo>
                  <a:pt x="15239" y="33528"/>
                </a:lnTo>
                <a:lnTo>
                  <a:pt x="15239" y="0"/>
                </a:lnTo>
                <a:close/>
              </a:path>
            </a:pathLst>
          </a:custGeom>
          <a:solidFill>
            <a:srgbClr val="CCFFCC"/>
          </a:solidFill>
        </p:spPr>
        <p:txBody>
          <a:bodyPr wrap="square" lIns="0" tIns="0" rIns="0" bIns="0" rtlCol="0"/>
          <a:lstStyle/>
          <a:p>
            <a:endParaRPr dirty="0"/>
          </a:p>
        </p:txBody>
      </p:sp>
      <p:sp>
        <p:nvSpPr>
          <p:cNvPr id="161" name="object 161"/>
          <p:cNvSpPr/>
          <p:nvPr/>
        </p:nvSpPr>
        <p:spPr>
          <a:xfrm>
            <a:off x="3578352" y="5404103"/>
            <a:ext cx="15240" cy="33655"/>
          </a:xfrm>
          <a:custGeom>
            <a:avLst/>
            <a:gdLst/>
            <a:ahLst/>
            <a:cxnLst/>
            <a:rect l="l" t="t" r="r" b="b"/>
            <a:pathLst>
              <a:path w="15239" h="33654">
                <a:moveTo>
                  <a:pt x="15239" y="0"/>
                </a:moveTo>
                <a:lnTo>
                  <a:pt x="3809" y="0"/>
                </a:lnTo>
                <a:lnTo>
                  <a:pt x="0" y="16764"/>
                </a:lnTo>
                <a:lnTo>
                  <a:pt x="3809" y="33528"/>
                </a:lnTo>
                <a:lnTo>
                  <a:pt x="15239" y="33528"/>
                </a:lnTo>
                <a:lnTo>
                  <a:pt x="15239" y="0"/>
                </a:lnTo>
                <a:close/>
              </a:path>
            </a:pathLst>
          </a:custGeom>
          <a:ln w="12700">
            <a:solidFill>
              <a:srgbClr val="FFFFFF"/>
            </a:solidFill>
          </a:ln>
        </p:spPr>
        <p:txBody>
          <a:bodyPr wrap="square" lIns="0" tIns="0" rIns="0" bIns="0" rtlCol="0"/>
          <a:lstStyle/>
          <a:p>
            <a:endParaRPr dirty="0"/>
          </a:p>
        </p:txBody>
      </p:sp>
      <p:sp>
        <p:nvSpPr>
          <p:cNvPr id="162" name="object 162"/>
          <p:cNvSpPr/>
          <p:nvPr/>
        </p:nvSpPr>
        <p:spPr>
          <a:xfrm>
            <a:off x="3590544" y="5420867"/>
            <a:ext cx="6350" cy="0"/>
          </a:xfrm>
          <a:custGeom>
            <a:avLst/>
            <a:gdLst/>
            <a:ahLst/>
            <a:cxnLst/>
            <a:rect l="l" t="t" r="r" b="b"/>
            <a:pathLst>
              <a:path w="6350">
                <a:moveTo>
                  <a:pt x="0" y="0"/>
                </a:moveTo>
                <a:lnTo>
                  <a:pt x="6108" y="0"/>
                </a:lnTo>
              </a:path>
            </a:pathLst>
          </a:custGeom>
          <a:ln w="33528">
            <a:solidFill>
              <a:srgbClr val="CCFFCC"/>
            </a:solidFill>
          </a:ln>
        </p:spPr>
        <p:txBody>
          <a:bodyPr wrap="square" lIns="0" tIns="0" rIns="0" bIns="0" rtlCol="0"/>
          <a:lstStyle/>
          <a:p>
            <a:endParaRPr dirty="0"/>
          </a:p>
        </p:txBody>
      </p:sp>
      <p:sp>
        <p:nvSpPr>
          <p:cNvPr id="163" name="object 163"/>
          <p:cNvSpPr/>
          <p:nvPr/>
        </p:nvSpPr>
        <p:spPr>
          <a:xfrm>
            <a:off x="3584194" y="5397753"/>
            <a:ext cx="19050" cy="46355"/>
          </a:xfrm>
          <a:custGeom>
            <a:avLst/>
            <a:gdLst/>
            <a:ahLst/>
            <a:cxnLst/>
            <a:rect l="l" t="t" r="r" b="b"/>
            <a:pathLst>
              <a:path w="19050" h="46354">
                <a:moveTo>
                  <a:pt x="0" y="46228"/>
                </a:moveTo>
                <a:lnTo>
                  <a:pt x="18796" y="46228"/>
                </a:lnTo>
                <a:lnTo>
                  <a:pt x="18796" y="0"/>
                </a:lnTo>
                <a:lnTo>
                  <a:pt x="0" y="0"/>
                </a:lnTo>
                <a:lnTo>
                  <a:pt x="0" y="46228"/>
                </a:lnTo>
                <a:close/>
              </a:path>
            </a:pathLst>
          </a:custGeom>
          <a:solidFill>
            <a:srgbClr val="3333CC"/>
          </a:solidFill>
        </p:spPr>
        <p:txBody>
          <a:bodyPr wrap="square" lIns="0" tIns="0" rIns="0" bIns="0" rtlCol="0"/>
          <a:lstStyle/>
          <a:p>
            <a:endParaRPr dirty="0"/>
          </a:p>
        </p:txBody>
      </p:sp>
      <p:sp>
        <p:nvSpPr>
          <p:cNvPr id="164" name="object 164"/>
          <p:cNvSpPr/>
          <p:nvPr/>
        </p:nvSpPr>
        <p:spPr>
          <a:xfrm>
            <a:off x="3584447" y="5397753"/>
            <a:ext cx="15240" cy="12700"/>
          </a:xfrm>
          <a:custGeom>
            <a:avLst/>
            <a:gdLst/>
            <a:ahLst/>
            <a:cxnLst/>
            <a:rect l="l" t="t" r="r" b="b"/>
            <a:pathLst>
              <a:path w="15239" h="12700">
                <a:moveTo>
                  <a:pt x="0" y="12700"/>
                </a:moveTo>
                <a:lnTo>
                  <a:pt x="15240" y="12700"/>
                </a:lnTo>
                <a:lnTo>
                  <a:pt x="15240" y="0"/>
                </a:lnTo>
                <a:lnTo>
                  <a:pt x="0" y="0"/>
                </a:lnTo>
                <a:lnTo>
                  <a:pt x="0" y="12700"/>
                </a:lnTo>
                <a:close/>
              </a:path>
            </a:pathLst>
          </a:custGeom>
          <a:solidFill>
            <a:srgbClr val="FFFFFF"/>
          </a:solidFill>
        </p:spPr>
        <p:txBody>
          <a:bodyPr wrap="square" lIns="0" tIns="0" rIns="0" bIns="0" rtlCol="0"/>
          <a:lstStyle/>
          <a:p>
            <a:endParaRPr dirty="0"/>
          </a:p>
        </p:txBody>
      </p:sp>
      <p:sp>
        <p:nvSpPr>
          <p:cNvPr id="165" name="object 165"/>
          <p:cNvSpPr/>
          <p:nvPr/>
        </p:nvSpPr>
        <p:spPr>
          <a:xfrm>
            <a:off x="3584447" y="5431282"/>
            <a:ext cx="15240" cy="12700"/>
          </a:xfrm>
          <a:custGeom>
            <a:avLst/>
            <a:gdLst/>
            <a:ahLst/>
            <a:cxnLst/>
            <a:rect l="l" t="t" r="r" b="b"/>
            <a:pathLst>
              <a:path w="15239" h="12700">
                <a:moveTo>
                  <a:pt x="0" y="12700"/>
                </a:moveTo>
                <a:lnTo>
                  <a:pt x="15240" y="12700"/>
                </a:lnTo>
                <a:lnTo>
                  <a:pt x="15240" y="0"/>
                </a:lnTo>
                <a:lnTo>
                  <a:pt x="0" y="0"/>
                </a:lnTo>
                <a:lnTo>
                  <a:pt x="0" y="12700"/>
                </a:lnTo>
                <a:close/>
              </a:path>
            </a:pathLst>
          </a:custGeom>
          <a:solidFill>
            <a:srgbClr val="FFFFFF"/>
          </a:solidFill>
        </p:spPr>
        <p:txBody>
          <a:bodyPr wrap="square" lIns="0" tIns="0" rIns="0" bIns="0" rtlCol="0"/>
          <a:lstStyle/>
          <a:p>
            <a:endParaRPr dirty="0"/>
          </a:p>
        </p:txBody>
      </p:sp>
      <p:sp>
        <p:nvSpPr>
          <p:cNvPr id="166" name="object 166"/>
          <p:cNvSpPr/>
          <p:nvPr/>
        </p:nvSpPr>
        <p:spPr>
          <a:xfrm>
            <a:off x="3834384" y="5419344"/>
            <a:ext cx="3175" cy="0"/>
          </a:xfrm>
          <a:custGeom>
            <a:avLst/>
            <a:gdLst/>
            <a:ahLst/>
            <a:cxnLst/>
            <a:rect l="l" t="t" r="r" b="b"/>
            <a:pathLst>
              <a:path w="3175">
                <a:moveTo>
                  <a:pt x="0" y="0"/>
                </a:moveTo>
                <a:lnTo>
                  <a:pt x="3035" y="0"/>
                </a:lnTo>
              </a:path>
            </a:pathLst>
          </a:custGeom>
          <a:ln w="36575">
            <a:solidFill>
              <a:srgbClr val="CCFFCC"/>
            </a:solidFill>
          </a:ln>
        </p:spPr>
        <p:txBody>
          <a:bodyPr wrap="square" lIns="0" tIns="0" rIns="0" bIns="0" rtlCol="0"/>
          <a:lstStyle/>
          <a:p>
            <a:endParaRPr dirty="0"/>
          </a:p>
        </p:txBody>
      </p:sp>
      <p:sp>
        <p:nvSpPr>
          <p:cNvPr id="167" name="object 167"/>
          <p:cNvSpPr/>
          <p:nvPr/>
        </p:nvSpPr>
        <p:spPr>
          <a:xfrm>
            <a:off x="3828034" y="5394705"/>
            <a:ext cx="15875" cy="49530"/>
          </a:xfrm>
          <a:custGeom>
            <a:avLst/>
            <a:gdLst/>
            <a:ahLst/>
            <a:cxnLst/>
            <a:rect l="l" t="t" r="r" b="b"/>
            <a:pathLst>
              <a:path w="15875" h="49529">
                <a:moveTo>
                  <a:pt x="0" y="49276"/>
                </a:moveTo>
                <a:lnTo>
                  <a:pt x="15748" y="49276"/>
                </a:lnTo>
                <a:lnTo>
                  <a:pt x="15748" y="0"/>
                </a:lnTo>
                <a:lnTo>
                  <a:pt x="0" y="0"/>
                </a:lnTo>
                <a:lnTo>
                  <a:pt x="0" y="49276"/>
                </a:lnTo>
                <a:close/>
              </a:path>
            </a:pathLst>
          </a:custGeom>
          <a:solidFill>
            <a:srgbClr val="FFFFFF"/>
          </a:solidFill>
        </p:spPr>
        <p:txBody>
          <a:bodyPr wrap="square" lIns="0" tIns="0" rIns="0" bIns="0" rtlCol="0"/>
          <a:lstStyle/>
          <a:p>
            <a:endParaRPr dirty="0"/>
          </a:p>
        </p:txBody>
      </p:sp>
      <p:sp>
        <p:nvSpPr>
          <p:cNvPr id="168" name="object 168"/>
          <p:cNvSpPr/>
          <p:nvPr/>
        </p:nvSpPr>
        <p:spPr>
          <a:xfrm>
            <a:off x="3770376" y="5391911"/>
            <a:ext cx="0" cy="55244"/>
          </a:xfrm>
          <a:custGeom>
            <a:avLst/>
            <a:gdLst/>
            <a:ahLst/>
            <a:cxnLst/>
            <a:rect l="l" t="t" r="r" b="b"/>
            <a:pathLst>
              <a:path h="55245">
                <a:moveTo>
                  <a:pt x="0" y="0"/>
                </a:moveTo>
                <a:lnTo>
                  <a:pt x="0" y="54863"/>
                </a:lnTo>
              </a:path>
            </a:pathLst>
          </a:custGeom>
          <a:ln w="6096">
            <a:solidFill>
              <a:srgbClr val="CCFFCC"/>
            </a:solidFill>
          </a:ln>
        </p:spPr>
        <p:txBody>
          <a:bodyPr wrap="square" lIns="0" tIns="0" rIns="0" bIns="0" rtlCol="0"/>
          <a:lstStyle/>
          <a:p>
            <a:endParaRPr dirty="0"/>
          </a:p>
        </p:txBody>
      </p:sp>
      <p:sp>
        <p:nvSpPr>
          <p:cNvPr id="169" name="object 169"/>
          <p:cNvSpPr/>
          <p:nvPr/>
        </p:nvSpPr>
        <p:spPr>
          <a:xfrm>
            <a:off x="3770376" y="5385561"/>
            <a:ext cx="0" cy="67945"/>
          </a:xfrm>
          <a:custGeom>
            <a:avLst/>
            <a:gdLst/>
            <a:ahLst/>
            <a:cxnLst/>
            <a:rect l="l" t="t" r="r" b="b"/>
            <a:pathLst>
              <a:path h="67945">
                <a:moveTo>
                  <a:pt x="0" y="0"/>
                </a:moveTo>
                <a:lnTo>
                  <a:pt x="0" y="67563"/>
                </a:lnTo>
              </a:path>
            </a:pathLst>
          </a:custGeom>
          <a:ln w="18796">
            <a:solidFill>
              <a:srgbClr val="3333CC"/>
            </a:solidFill>
          </a:ln>
        </p:spPr>
        <p:txBody>
          <a:bodyPr wrap="square" lIns="0" tIns="0" rIns="0" bIns="0" rtlCol="0"/>
          <a:lstStyle/>
          <a:p>
            <a:endParaRPr dirty="0"/>
          </a:p>
        </p:txBody>
      </p:sp>
      <p:sp>
        <p:nvSpPr>
          <p:cNvPr id="170" name="object 170"/>
          <p:cNvSpPr/>
          <p:nvPr/>
        </p:nvSpPr>
        <p:spPr>
          <a:xfrm>
            <a:off x="3773423" y="5407152"/>
            <a:ext cx="60960" cy="3175"/>
          </a:xfrm>
          <a:custGeom>
            <a:avLst/>
            <a:gdLst/>
            <a:ahLst/>
            <a:cxnLst/>
            <a:rect l="l" t="t" r="r" b="b"/>
            <a:pathLst>
              <a:path w="60960" h="3175">
                <a:moveTo>
                  <a:pt x="0" y="0"/>
                </a:moveTo>
                <a:lnTo>
                  <a:pt x="60960" y="3048"/>
                </a:lnTo>
              </a:path>
            </a:pathLst>
          </a:custGeom>
          <a:ln w="12699">
            <a:solidFill>
              <a:srgbClr val="FFFFFF"/>
            </a:solidFill>
          </a:ln>
        </p:spPr>
        <p:txBody>
          <a:bodyPr wrap="square" lIns="0" tIns="0" rIns="0" bIns="0" rtlCol="0"/>
          <a:lstStyle/>
          <a:p>
            <a:endParaRPr dirty="0"/>
          </a:p>
        </p:txBody>
      </p:sp>
      <p:sp>
        <p:nvSpPr>
          <p:cNvPr id="171" name="object 171"/>
          <p:cNvSpPr/>
          <p:nvPr/>
        </p:nvSpPr>
        <p:spPr>
          <a:xfrm>
            <a:off x="3773423" y="5422391"/>
            <a:ext cx="60960" cy="0"/>
          </a:xfrm>
          <a:custGeom>
            <a:avLst/>
            <a:gdLst/>
            <a:ahLst/>
            <a:cxnLst/>
            <a:rect l="l" t="t" r="r" b="b"/>
            <a:pathLst>
              <a:path w="60960">
                <a:moveTo>
                  <a:pt x="0" y="0"/>
                </a:moveTo>
                <a:lnTo>
                  <a:pt x="60960" y="0"/>
                </a:lnTo>
              </a:path>
            </a:pathLst>
          </a:custGeom>
          <a:ln w="12700">
            <a:solidFill>
              <a:srgbClr val="FFFFFF"/>
            </a:solidFill>
          </a:ln>
        </p:spPr>
        <p:txBody>
          <a:bodyPr wrap="square" lIns="0" tIns="0" rIns="0" bIns="0" rtlCol="0"/>
          <a:lstStyle/>
          <a:p>
            <a:endParaRPr dirty="0"/>
          </a:p>
        </p:txBody>
      </p:sp>
      <p:sp>
        <p:nvSpPr>
          <p:cNvPr id="172" name="object 172"/>
          <p:cNvSpPr/>
          <p:nvPr/>
        </p:nvSpPr>
        <p:spPr>
          <a:xfrm>
            <a:off x="3773423" y="5431535"/>
            <a:ext cx="60960" cy="3175"/>
          </a:xfrm>
          <a:custGeom>
            <a:avLst/>
            <a:gdLst/>
            <a:ahLst/>
            <a:cxnLst/>
            <a:rect l="l" t="t" r="r" b="b"/>
            <a:pathLst>
              <a:path w="60960" h="3175">
                <a:moveTo>
                  <a:pt x="0" y="3047"/>
                </a:moveTo>
                <a:lnTo>
                  <a:pt x="60960" y="0"/>
                </a:lnTo>
              </a:path>
            </a:pathLst>
          </a:custGeom>
          <a:ln w="12699">
            <a:solidFill>
              <a:srgbClr val="FFFFFF"/>
            </a:solidFill>
          </a:ln>
        </p:spPr>
        <p:txBody>
          <a:bodyPr wrap="square" lIns="0" tIns="0" rIns="0" bIns="0" rtlCol="0"/>
          <a:lstStyle/>
          <a:p>
            <a:endParaRPr dirty="0"/>
          </a:p>
        </p:txBody>
      </p:sp>
      <p:sp>
        <p:nvSpPr>
          <p:cNvPr id="173" name="object 173"/>
          <p:cNvSpPr/>
          <p:nvPr/>
        </p:nvSpPr>
        <p:spPr>
          <a:xfrm>
            <a:off x="3550920" y="5420867"/>
            <a:ext cx="27940" cy="0"/>
          </a:xfrm>
          <a:custGeom>
            <a:avLst/>
            <a:gdLst/>
            <a:ahLst/>
            <a:cxnLst/>
            <a:rect l="l" t="t" r="r" b="b"/>
            <a:pathLst>
              <a:path w="27939">
                <a:moveTo>
                  <a:pt x="0" y="0"/>
                </a:moveTo>
                <a:lnTo>
                  <a:pt x="27432" y="0"/>
                </a:lnTo>
              </a:path>
            </a:pathLst>
          </a:custGeom>
          <a:ln w="9143">
            <a:solidFill>
              <a:srgbClr val="CCFFCC"/>
            </a:solidFill>
          </a:ln>
        </p:spPr>
        <p:txBody>
          <a:bodyPr wrap="square" lIns="0" tIns="0" rIns="0" bIns="0" rtlCol="0"/>
          <a:lstStyle/>
          <a:p>
            <a:endParaRPr dirty="0"/>
          </a:p>
        </p:txBody>
      </p:sp>
      <p:sp>
        <p:nvSpPr>
          <p:cNvPr id="174" name="object 174"/>
          <p:cNvSpPr/>
          <p:nvPr/>
        </p:nvSpPr>
        <p:spPr>
          <a:xfrm>
            <a:off x="3544570" y="5420867"/>
            <a:ext cx="40640" cy="0"/>
          </a:xfrm>
          <a:custGeom>
            <a:avLst/>
            <a:gdLst/>
            <a:ahLst/>
            <a:cxnLst/>
            <a:rect l="l" t="t" r="r" b="b"/>
            <a:pathLst>
              <a:path w="40639">
                <a:moveTo>
                  <a:pt x="0" y="0"/>
                </a:moveTo>
                <a:lnTo>
                  <a:pt x="40132" y="0"/>
                </a:lnTo>
              </a:path>
            </a:pathLst>
          </a:custGeom>
          <a:ln w="21843">
            <a:solidFill>
              <a:srgbClr val="FFFFFF"/>
            </a:solidFill>
          </a:ln>
        </p:spPr>
        <p:txBody>
          <a:bodyPr wrap="square" lIns="0" tIns="0" rIns="0" bIns="0" rtlCol="0"/>
          <a:lstStyle/>
          <a:p>
            <a:endParaRPr dirty="0"/>
          </a:p>
        </p:txBody>
      </p:sp>
      <p:sp>
        <p:nvSpPr>
          <p:cNvPr id="175" name="object 175"/>
          <p:cNvSpPr/>
          <p:nvPr/>
        </p:nvSpPr>
        <p:spPr>
          <a:xfrm>
            <a:off x="3838955" y="5163311"/>
            <a:ext cx="13970" cy="53340"/>
          </a:xfrm>
          <a:custGeom>
            <a:avLst/>
            <a:gdLst/>
            <a:ahLst/>
            <a:cxnLst/>
            <a:rect l="l" t="t" r="r" b="b"/>
            <a:pathLst>
              <a:path w="13970" h="53339">
                <a:moveTo>
                  <a:pt x="0" y="53339"/>
                </a:moveTo>
                <a:lnTo>
                  <a:pt x="13715" y="53339"/>
                </a:lnTo>
                <a:lnTo>
                  <a:pt x="13715" y="0"/>
                </a:lnTo>
                <a:lnTo>
                  <a:pt x="0" y="0"/>
                </a:lnTo>
                <a:lnTo>
                  <a:pt x="0" y="53339"/>
                </a:lnTo>
                <a:close/>
              </a:path>
            </a:pathLst>
          </a:custGeom>
          <a:solidFill>
            <a:srgbClr val="00CC99"/>
          </a:solidFill>
        </p:spPr>
        <p:txBody>
          <a:bodyPr wrap="square" lIns="0" tIns="0" rIns="0" bIns="0" rtlCol="0"/>
          <a:lstStyle/>
          <a:p>
            <a:endParaRPr dirty="0"/>
          </a:p>
        </p:txBody>
      </p:sp>
      <p:sp>
        <p:nvSpPr>
          <p:cNvPr id="176" name="object 176"/>
          <p:cNvSpPr/>
          <p:nvPr/>
        </p:nvSpPr>
        <p:spPr>
          <a:xfrm>
            <a:off x="3854961" y="5158736"/>
            <a:ext cx="0" cy="58419"/>
          </a:xfrm>
          <a:custGeom>
            <a:avLst/>
            <a:gdLst/>
            <a:ahLst/>
            <a:cxnLst/>
            <a:rect l="l" t="t" r="r" b="b"/>
            <a:pathLst>
              <a:path h="58420">
                <a:moveTo>
                  <a:pt x="0" y="0"/>
                </a:moveTo>
                <a:lnTo>
                  <a:pt x="0" y="57911"/>
                </a:lnTo>
              </a:path>
            </a:pathLst>
          </a:custGeom>
          <a:ln w="4572">
            <a:solidFill>
              <a:srgbClr val="00A47B"/>
            </a:solidFill>
          </a:ln>
        </p:spPr>
        <p:txBody>
          <a:bodyPr wrap="square" lIns="0" tIns="0" rIns="0" bIns="0" rtlCol="0"/>
          <a:lstStyle/>
          <a:p>
            <a:endParaRPr dirty="0"/>
          </a:p>
        </p:txBody>
      </p:sp>
      <p:sp>
        <p:nvSpPr>
          <p:cNvPr id="177" name="object 177"/>
          <p:cNvSpPr/>
          <p:nvPr/>
        </p:nvSpPr>
        <p:spPr>
          <a:xfrm>
            <a:off x="3838959" y="5158736"/>
            <a:ext cx="18415" cy="5080"/>
          </a:xfrm>
          <a:custGeom>
            <a:avLst/>
            <a:gdLst/>
            <a:ahLst/>
            <a:cxnLst/>
            <a:rect l="l" t="t" r="r" b="b"/>
            <a:pathLst>
              <a:path w="18414" h="5079">
                <a:moveTo>
                  <a:pt x="18288" y="0"/>
                </a:moveTo>
                <a:lnTo>
                  <a:pt x="4572" y="0"/>
                </a:lnTo>
                <a:lnTo>
                  <a:pt x="0" y="4572"/>
                </a:lnTo>
                <a:lnTo>
                  <a:pt x="13716" y="4572"/>
                </a:lnTo>
                <a:lnTo>
                  <a:pt x="18288" y="0"/>
                </a:lnTo>
                <a:close/>
              </a:path>
            </a:pathLst>
          </a:custGeom>
          <a:solidFill>
            <a:srgbClr val="32D6AD"/>
          </a:solidFill>
        </p:spPr>
        <p:txBody>
          <a:bodyPr wrap="square" lIns="0" tIns="0" rIns="0" bIns="0" rtlCol="0"/>
          <a:lstStyle/>
          <a:p>
            <a:endParaRPr dirty="0"/>
          </a:p>
        </p:txBody>
      </p:sp>
      <p:sp>
        <p:nvSpPr>
          <p:cNvPr id="178" name="object 178"/>
          <p:cNvSpPr/>
          <p:nvPr/>
        </p:nvSpPr>
        <p:spPr>
          <a:xfrm>
            <a:off x="3838955" y="5158740"/>
            <a:ext cx="18415" cy="58419"/>
          </a:xfrm>
          <a:custGeom>
            <a:avLst/>
            <a:gdLst/>
            <a:ahLst/>
            <a:cxnLst/>
            <a:rect l="l" t="t" r="r" b="b"/>
            <a:pathLst>
              <a:path w="18414" h="58420">
                <a:moveTo>
                  <a:pt x="0" y="4572"/>
                </a:moveTo>
                <a:lnTo>
                  <a:pt x="4572" y="0"/>
                </a:lnTo>
                <a:lnTo>
                  <a:pt x="18288" y="0"/>
                </a:lnTo>
                <a:lnTo>
                  <a:pt x="18288" y="53340"/>
                </a:lnTo>
                <a:lnTo>
                  <a:pt x="13716" y="57912"/>
                </a:lnTo>
                <a:lnTo>
                  <a:pt x="0" y="57912"/>
                </a:lnTo>
                <a:lnTo>
                  <a:pt x="0" y="4572"/>
                </a:lnTo>
                <a:close/>
              </a:path>
            </a:pathLst>
          </a:custGeom>
          <a:ln w="9525">
            <a:solidFill>
              <a:srgbClr val="3333CC"/>
            </a:solidFill>
          </a:ln>
        </p:spPr>
        <p:txBody>
          <a:bodyPr wrap="square" lIns="0" tIns="0" rIns="0" bIns="0" rtlCol="0"/>
          <a:lstStyle/>
          <a:p>
            <a:endParaRPr dirty="0"/>
          </a:p>
        </p:txBody>
      </p:sp>
      <p:sp>
        <p:nvSpPr>
          <p:cNvPr id="179" name="object 179"/>
          <p:cNvSpPr/>
          <p:nvPr/>
        </p:nvSpPr>
        <p:spPr>
          <a:xfrm>
            <a:off x="3838955" y="5158740"/>
            <a:ext cx="18415" cy="5080"/>
          </a:xfrm>
          <a:custGeom>
            <a:avLst/>
            <a:gdLst/>
            <a:ahLst/>
            <a:cxnLst/>
            <a:rect l="l" t="t" r="r" b="b"/>
            <a:pathLst>
              <a:path w="18414" h="5079">
                <a:moveTo>
                  <a:pt x="0" y="4572"/>
                </a:moveTo>
                <a:lnTo>
                  <a:pt x="13716" y="4572"/>
                </a:lnTo>
                <a:lnTo>
                  <a:pt x="18288" y="0"/>
                </a:lnTo>
              </a:path>
            </a:pathLst>
          </a:custGeom>
          <a:ln w="9525">
            <a:solidFill>
              <a:srgbClr val="3333CC"/>
            </a:solidFill>
          </a:ln>
        </p:spPr>
        <p:txBody>
          <a:bodyPr wrap="square" lIns="0" tIns="0" rIns="0" bIns="0" rtlCol="0"/>
          <a:lstStyle/>
          <a:p>
            <a:endParaRPr dirty="0"/>
          </a:p>
        </p:txBody>
      </p:sp>
      <p:sp>
        <p:nvSpPr>
          <p:cNvPr id="180" name="object 180"/>
          <p:cNvSpPr/>
          <p:nvPr/>
        </p:nvSpPr>
        <p:spPr>
          <a:xfrm>
            <a:off x="3852671" y="5163311"/>
            <a:ext cx="0" cy="53340"/>
          </a:xfrm>
          <a:custGeom>
            <a:avLst/>
            <a:gdLst/>
            <a:ahLst/>
            <a:cxnLst/>
            <a:rect l="l" t="t" r="r" b="b"/>
            <a:pathLst>
              <a:path h="53339">
                <a:moveTo>
                  <a:pt x="0" y="0"/>
                </a:moveTo>
                <a:lnTo>
                  <a:pt x="0" y="53340"/>
                </a:lnTo>
              </a:path>
            </a:pathLst>
          </a:custGeom>
          <a:ln w="9525">
            <a:solidFill>
              <a:srgbClr val="3333CC"/>
            </a:solidFill>
          </a:ln>
        </p:spPr>
        <p:txBody>
          <a:bodyPr wrap="square" lIns="0" tIns="0" rIns="0" bIns="0" rtlCol="0"/>
          <a:lstStyle/>
          <a:p>
            <a:endParaRPr dirty="0"/>
          </a:p>
        </p:txBody>
      </p:sp>
      <p:sp>
        <p:nvSpPr>
          <p:cNvPr id="181" name="object 181"/>
          <p:cNvSpPr/>
          <p:nvPr/>
        </p:nvSpPr>
        <p:spPr>
          <a:xfrm>
            <a:off x="3838959" y="5234940"/>
            <a:ext cx="18415" cy="5080"/>
          </a:xfrm>
          <a:custGeom>
            <a:avLst/>
            <a:gdLst/>
            <a:ahLst/>
            <a:cxnLst/>
            <a:rect l="l" t="t" r="r" b="b"/>
            <a:pathLst>
              <a:path w="18414" h="5079">
                <a:moveTo>
                  <a:pt x="18288" y="0"/>
                </a:moveTo>
                <a:lnTo>
                  <a:pt x="4572" y="0"/>
                </a:lnTo>
                <a:lnTo>
                  <a:pt x="0" y="4572"/>
                </a:lnTo>
                <a:lnTo>
                  <a:pt x="13716" y="4572"/>
                </a:lnTo>
                <a:lnTo>
                  <a:pt x="18288" y="0"/>
                </a:lnTo>
                <a:close/>
              </a:path>
            </a:pathLst>
          </a:custGeom>
          <a:solidFill>
            <a:srgbClr val="32D6AD"/>
          </a:solidFill>
        </p:spPr>
        <p:txBody>
          <a:bodyPr wrap="square" lIns="0" tIns="0" rIns="0" bIns="0" rtlCol="0"/>
          <a:lstStyle/>
          <a:p>
            <a:endParaRPr dirty="0"/>
          </a:p>
        </p:txBody>
      </p:sp>
      <p:sp>
        <p:nvSpPr>
          <p:cNvPr id="182" name="object 182"/>
          <p:cNvSpPr/>
          <p:nvPr/>
        </p:nvSpPr>
        <p:spPr>
          <a:xfrm>
            <a:off x="3838955" y="5234940"/>
            <a:ext cx="18415" cy="60960"/>
          </a:xfrm>
          <a:custGeom>
            <a:avLst/>
            <a:gdLst/>
            <a:ahLst/>
            <a:cxnLst/>
            <a:rect l="l" t="t" r="r" b="b"/>
            <a:pathLst>
              <a:path w="18414" h="60960">
                <a:moveTo>
                  <a:pt x="0" y="4572"/>
                </a:moveTo>
                <a:lnTo>
                  <a:pt x="4572" y="0"/>
                </a:lnTo>
                <a:lnTo>
                  <a:pt x="18288" y="0"/>
                </a:lnTo>
                <a:lnTo>
                  <a:pt x="18288" y="56388"/>
                </a:lnTo>
                <a:lnTo>
                  <a:pt x="13716" y="60960"/>
                </a:lnTo>
                <a:lnTo>
                  <a:pt x="0" y="60960"/>
                </a:lnTo>
                <a:lnTo>
                  <a:pt x="0" y="4572"/>
                </a:lnTo>
                <a:close/>
              </a:path>
            </a:pathLst>
          </a:custGeom>
          <a:ln w="9525">
            <a:solidFill>
              <a:srgbClr val="FFFFFF"/>
            </a:solidFill>
          </a:ln>
        </p:spPr>
        <p:txBody>
          <a:bodyPr wrap="square" lIns="0" tIns="0" rIns="0" bIns="0" rtlCol="0"/>
          <a:lstStyle/>
          <a:p>
            <a:endParaRPr dirty="0"/>
          </a:p>
        </p:txBody>
      </p:sp>
      <p:sp>
        <p:nvSpPr>
          <p:cNvPr id="183" name="object 183"/>
          <p:cNvSpPr/>
          <p:nvPr/>
        </p:nvSpPr>
        <p:spPr>
          <a:xfrm>
            <a:off x="3838955" y="5234940"/>
            <a:ext cx="18415" cy="5080"/>
          </a:xfrm>
          <a:custGeom>
            <a:avLst/>
            <a:gdLst/>
            <a:ahLst/>
            <a:cxnLst/>
            <a:rect l="l" t="t" r="r" b="b"/>
            <a:pathLst>
              <a:path w="18414" h="5079">
                <a:moveTo>
                  <a:pt x="0" y="4572"/>
                </a:moveTo>
                <a:lnTo>
                  <a:pt x="13716" y="4572"/>
                </a:lnTo>
                <a:lnTo>
                  <a:pt x="18288" y="0"/>
                </a:lnTo>
              </a:path>
            </a:pathLst>
          </a:custGeom>
          <a:ln w="9525">
            <a:solidFill>
              <a:srgbClr val="FFFFFF"/>
            </a:solidFill>
          </a:ln>
        </p:spPr>
        <p:txBody>
          <a:bodyPr wrap="square" lIns="0" tIns="0" rIns="0" bIns="0" rtlCol="0"/>
          <a:lstStyle/>
          <a:p>
            <a:endParaRPr dirty="0"/>
          </a:p>
        </p:txBody>
      </p:sp>
      <p:sp>
        <p:nvSpPr>
          <p:cNvPr id="184" name="object 184"/>
          <p:cNvSpPr/>
          <p:nvPr/>
        </p:nvSpPr>
        <p:spPr>
          <a:xfrm>
            <a:off x="3838955" y="5318759"/>
            <a:ext cx="13970" cy="53340"/>
          </a:xfrm>
          <a:custGeom>
            <a:avLst/>
            <a:gdLst/>
            <a:ahLst/>
            <a:cxnLst/>
            <a:rect l="l" t="t" r="r" b="b"/>
            <a:pathLst>
              <a:path w="13970" h="53339">
                <a:moveTo>
                  <a:pt x="0" y="53339"/>
                </a:moveTo>
                <a:lnTo>
                  <a:pt x="13715" y="53339"/>
                </a:lnTo>
                <a:lnTo>
                  <a:pt x="13715" y="0"/>
                </a:lnTo>
                <a:lnTo>
                  <a:pt x="0" y="0"/>
                </a:lnTo>
                <a:lnTo>
                  <a:pt x="0" y="53339"/>
                </a:lnTo>
                <a:close/>
              </a:path>
            </a:pathLst>
          </a:custGeom>
          <a:solidFill>
            <a:srgbClr val="00CC99"/>
          </a:solidFill>
        </p:spPr>
        <p:txBody>
          <a:bodyPr wrap="square" lIns="0" tIns="0" rIns="0" bIns="0" rtlCol="0"/>
          <a:lstStyle/>
          <a:p>
            <a:endParaRPr dirty="0"/>
          </a:p>
        </p:txBody>
      </p:sp>
      <p:sp>
        <p:nvSpPr>
          <p:cNvPr id="185" name="object 185"/>
          <p:cNvSpPr/>
          <p:nvPr/>
        </p:nvSpPr>
        <p:spPr>
          <a:xfrm>
            <a:off x="3854961" y="5314184"/>
            <a:ext cx="0" cy="58419"/>
          </a:xfrm>
          <a:custGeom>
            <a:avLst/>
            <a:gdLst/>
            <a:ahLst/>
            <a:cxnLst/>
            <a:rect l="l" t="t" r="r" b="b"/>
            <a:pathLst>
              <a:path h="58420">
                <a:moveTo>
                  <a:pt x="0" y="0"/>
                </a:moveTo>
                <a:lnTo>
                  <a:pt x="0" y="57911"/>
                </a:lnTo>
              </a:path>
            </a:pathLst>
          </a:custGeom>
          <a:ln w="4572">
            <a:solidFill>
              <a:srgbClr val="00A47B"/>
            </a:solidFill>
          </a:ln>
        </p:spPr>
        <p:txBody>
          <a:bodyPr wrap="square" lIns="0" tIns="0" rIns="0" bIns="0" rtlCol="0"/>
          <a:lstStyle/>
          <a:p>
            <a:endParaRPr dirty="0"/>
          </a:p>
        </p:txBody>
      </p:sp>
      <p:sp>
        <p:nvSpPr>
          <p:cNvPr id="186" name="object 186"/>
          <p:cNvSpPr/>
          <p:nvPr/>
        </p:nvSpPr>
        <p:spPr>
          <a:xfrm>
            <a:off x="3838959" y="5314184"/>
            <a:ext cx="18415" cy="5080"/>
          </a:xfrm>
          <a:custGeom>
            <a:avLst/>
            <a:gdLst/>
            <a:ahLst/>
            <a:cxnLst/>
            <a:rect l="l" t="t" r="r" b="b"/>
            <a:pathLst>
              <a:path w="18414" h="5079">
                <a:moveTo>
                  <a:pt x="18288" y="0"/>
                </a:moveTo>
                <a:lnTo>
                  <a:pt x="4572" y="0"/>
                </a:lnTo>
                <a:lnTo>
                  <a:pt x="0" y="4571"/>
                </a:lnTo>
                <a:lnTo>
                  <a:pt x="13716" y="4571"/>
                </a:lnTo>
                <a:lnTo>
                  <a:pt x="18288" y="0"/>
                </a:lnTo>
                <a:close/>
              </a:path>
            </a:pathLst>
          </a:custGeom>
          <a:solidFill>
            <a:srgbClr val="32D6AD"/>
          </a:solidFill>
        </p:spPr>
        <p:txBody>
          <a:bodyPr wrap="square" lIns="0" tIns="0" rIns="0" bIns="0" rtlCol="0"/>
          <a:lstStyle/>
          <a:p>
            <a:endParaRPr dirty="0"/>
          </a:p>
        </p:txBody>
      </p:sp>
      <p:sp>
        <p:nvSpPr>
          <p:cNvPr id="187" name="object 187"/>
          <p:cNvSpPr/>
          <p:nvPr/>
        </p:nvSpPr>
        <p:spPr>
          <a:xfrm>
            <a:off x="3838955" y="5314188"/>
            <a:ext cx="18415" cy="58419"/>
          </a:xfrm>
          <a:custGeom>
            <a:avLst/>
            <a:gdLst/>
            <a:ahLst/>
            <a:cxnLst/>
            <a:rect l="l" t="t" r="r" b="b"/>
            <a:pathLst>
              <a:path w="18414" h="58420">
                <a:moveTo>
                  <a:pt x="0" y="4571"/>
                </a:moveTo>
                <a:lnTo>
                  <a:pt x="4572" y="0"/>
                </a:lnTo>
                <a:lnTo>
                  <a:pt x="18288" y="0"/>
                </a:lnTo>
                <a:lnTo>
                  <a:pt x="18288" y="53339"/>
                </a:lnTo>
                <a:lnTo>
                  <a:pt x="13716" y="57911"/>
                </a:lnTo>
                <a:lnTo>
                  <a:pt x="0" y="57911"/>
                </a:lnTo>
                <a:lnTo>
                  <a:pt x="0" y="4571"/>
                </a:lnTo>
                <a:close/>
              </a:path>
            </a:pathLst>
          </a:custGeom>
          <a:ln w="9525">
            <a:solidFill>
              <a:srgbClr val="3333CC"/>
            </a:solidFill>
          </a:ln>
        </p:spPr>
        <p:txBody>
          <a:bodyPr wrap="square" lIns="0" tIns="0" rIns="0" bIns="0" rtlCol="0"/>
          <a:lstStyle/>
          <a:p>
            <a:endParaRPr dirty="0"/>
          </a:p>
        </p:txBody>
      </p:sp>
      <p:sp>
        <p:nvSpPr>
          <p:cNvPr id="188" name="object 188"/>
          <p:cNvSpPr/>
          <p:nvPr/>
        </p:nvSpPr>
        <p:spPr>
          <a:xfrm>
            <a:off x="3838955" y="5314188"/>
            <a:ext cx="18415" cy="5080"/>
          </a:xfrm>
          <a:custGeom>
            <a:avLst/>
            <a:gdLst/>
            <a:ahLst/>
            <a:cxnLst/>
            <a:rect l="l" t="t" r="r" b="b"/>
            <a:pathLst>
              <a:path w="18414" h="5079">
                <a:moveTo>
                  <a:pt x="0" y="4571"/>
                </a:moveTo>
                <a:lnTo>
                  <a:pt x="13716" y="4571"/>
                </a:lnTo>
                <a:lnTo>
                  <a:pt x="18288" y="0"/>
                </a:lnTo>
              </a:path>
            </a:pathLst>
          </a:custGeom>
          <a:ln w="9525">
            <a:solidFill>
              <a:srgbClr val="3333CC"/>
            </a:solidFill>
          </a:ln>
        </p:spPr>
        <p:txBody>
          <a:bodyPr wrap="square" lIns="0" tIns="0" rIns="0" bIns="0" rtlCol="0"/>
          <a:lstStyle/>
          <a:p>
            <a:endParaRPr dirty="0"/>
          </a:p>
        </p:txBody>
      </p:sp>
      <p:sp>
        <p:nvSpPr>
          <p:cNvPr id="189" name="object 189"/>
          <p:cNvSpPr/>
          <p:nvPr/>
        </p:nvSpPr>
        <p:spPr>
          <a:xfrm>
            <a:off x="3852671" y="5318759"/>
            <a:ext cx="0" cy="53340"/>
          </a:xfrm>
          <a:custGeom>
            <a:avLst/>
            <a:gdLst/>
            <a:ahLst/>
            <a:cxnLst/>
            <a:rect l="l" t="t" r="r" b="b"/>
            <a:pathLst>
              <a:path h="53339">
                <a:moveTo>
                  <a:pt x="0" y="0"/>
                </a:moveTo>
                <a:lnTo>
                  <a:pt x="0" y="53339"/>
                </a:lnTo>
              </a:path>
            </a:pathLst>
          </a:custGeom>
          <a:ln w="9525">
            <a:solidFill>
              <a:srgbClr val="3333CC"/>
            </a:solidFill>
          </a:ln>
        </p:spPr>
        <p:txBody>
          <a:bodyPr wrap="square" lIns="0" tIns="0" rIns="0" bIns="0" rtlCol="0"/>
          <a:lstStyle/>
          <a:p>
            <a:endParaRPr dirty="0"/>
          </a:p>
        </p:txBody>
      </p:sp>
      <p:sp>
        <p:nvSpPr>
          <p:cNvPr id="190" name="object 190"/>
          <p:cNvSpPr/>
          <p:nvPr/>
        </p:nvSpPr>
        <p:spPr>
          <a:xfrm>
            <a:off x="3838955" y="5398008"/>
            <a:ext cx="13970" cy="53340"/>
          </a:xfrm>
          <a:custGeom>
            <a:avLst/>
            <a:gdLst/>
            <a:ahLst/>
            <a:cxnLst/>
            <a:rect l="l" t="t" r="r" b="b"/>
            <a:pathLst>
              <a:path w="13970" h="53339">
                <a:moveTo>
                  <a:pt x="0" y="53339"/>
                </a:moveTo>
                <a:lnTo>
                  <a:pt x="13715" y="53339"/>
                </a:lnTo>
                <a:lnTo>
                  <a:pt x="13715" y="0"/>
                </a:lnTo>
                <a:lnTo>
                  <a:pt x="0" y="0"/>
                </a:lnTo>
                <a:lnTo>
                  <a:pt x="0" y="53339"/>
                </a:lnTo>
                <a:close/>
              </a:path>
            </a:pathLst>
          </a:custGeom>
          <a:solidFill>
            <a:srgbClr val="00CC99"/>
          </a:solidFill>
        </p:spPr>
        <p:txBody>
          <a:bodyPr wrap="square" lIns="0" tIns="0" rIns="0" bIns="0" rtlCol="0"/>
          <a:lstStyle/>
          <a:p>
            <a:endParaRPr dirty="0"/>
          </a:p>
        </p:txBody>
      </p:sp>
      <p:sp>
        <p:nvSpPr>
          <p:cNvPr id="191" name="object 191"/>
          <p:cNvSpPr/>
          <p:nvPr/>
        </p:nvSpPr>
        <p:spPr>
          <a:xfrm>
            <a:off x="3854961" y="5393439"/>
            <a:ext cx="0" cy="58419"/>
          </a:xfrm>
          <a:custGeom>
            <a:avLst/>
            <a:gdLst/>
            <a:ahLst/>
            <a:cxnLst/>
            <a:rect l="l" t="t" r="r" b="b"/>
            <a:pathLst>
              <a:path h="58420">
                <a:moveTo>
                  <a:pt x="0" y="0"/>
                </a:moveTo>
                <a:lnTo>
                  <a:pt x="0" y="57899"/>
                </a:lnTo>
              </a:path>
            </a:pathLst>
          </a:custGeom>
          <a:ln w="4572">
            <a:solidFill>
              <a:srgbClr val="00A47B"/>
            </a:solidFill>
          </a:ln>
        </p:spPr>
        <p:txBody>
          <a:bodyPr wrap="square" lIns="0" tIns="0" rIns="0" bIns="0" rtlCol="0"/>
          <a:lstStyle/>
          <a:p>
            <a:endParaRPr dirty="0"/>
          </a:p>
        </p:txBody>
      </p:sp>
      <p:sp>
        <p:nvSpPr>
          <p:cNvPr id="192" name="object 192"/>
          <p:cNvSpPr/>
          <p:nvPr/>
        </p:nvSpPr>
        <p:spPr>
          <a:xfrm>
            <a:off x="3838959" y="5393439"/>
            <a:ext cx="18415" cy="5080"/>
          </a:xfrm>
          <a:custGeom>
            <a:avLst/>
            <a:gdLst/>
            <a:ahLst/>
            <a:cxnLst/>
            <a:rect l="l" t="t" r="r" b="b"/>
            <a:pathLst>
              <a:path w="18414" h="5079">
                <a:moveTo>
                  <a:pt x="18288" y="0"/>
                </a:moveTo>
                <a:lnTo>
                  <a:pt x="4572" y="0"/>
                </a:lnTo>
                <a:lnTo>
                  <a:pt x="0" y="4572"/>
                </a:lnTo>
                <a:lnTo>
                  <a:pt x="13716" y="4572"/>
                </a:lnTo>
                <a:lnTo>
                  <a:pt x="18288" y="0"/>
                </a:lnTo>
                <a:close/>
              </a:path>
            </a:pathLst>
          </a:custGeom>
          <a:solidFill>
            <a:srgbClr val="32D6AD"/>
          </a:solidFill>
        </p:spPr>
        <p:txBody>
          <a:bodyPr wrap="square" lIns="0" tIns="0" rIns="0" bIns="0" rtlCol="0"/>
          <a:lstStyle/>
          <a:p>
            <a:endParaRPr dirty="0"/>
          </a:p>
        </p:txBody>
      </p:sp>
      <p:sp>
        <p:nvSpPr>
          <p:cNvPr id="193" name="object 193"/>
          <p:cNvSpPr/>
          <p:nvPr/>
        </p:nvSpPr>
        <p:spPr>
          <a:xfrm>
            <a:off x="3838955" y="5393435"/>
            <a:ext cx="18415" cy="58419"/>
          </a:xfrm>
          <a:custGeom>
            <a:avLst/>
            <a:gdLst/>
            <a:ahLst/>
            <a:cxnLst/>
            <a:rect l="l" t="t" r="r" b="b"/>
            <a:pathLst>
              <a:path w="18414" h="58420">
                <a:moveTo>
                  <a:pt x="0" y="4571"/>
                </a:moveTo>
                <a:lnTo>
                  <a:pt x="4572" y="0"/>
                </a:lnTo>
                <a:lnTo>
                  <a:pt x="18288" y="0"/>
                </a:lnTo>
                <a:lnTo>
                  <a:pt x="18288" y="53339"/>
                </a:lnTo>
                <a:lnTo>
                  <a:pt x="13716" y="57911"/>
                </a:lnTo>
                <a:lnTo>
                  <a:pt x="0" y="57911"/>
                </a:lnTo>
                <a:lnTo>
                  <a:pt x="0" y="4571"/>
                </a:lnTo>
                <a:close/>
              </a:path>
            </a:pathLst>
          </a:custGeom>
          <a:ln w="9525">
            <a:solidFill>
              <a:srgbClr val="3333CC"/>
            </a:solidFill>
          </a:ln>
        </p:spPr>
        <p:txBody>
          <a:bodyPr wrap="square" lIns="0" tIns="0" rIns="0" bIns="0" rtlCol="0"/>
          <a:lstStyle/>
          <a:p>
            <a:endParaRPr dirty="0"/>
          </a:p>
        </p:txBody>
      </p:sp>
      <p:sp>
        <p:nvSpPr>
          <p:cNvPr id="194" name="object 194"/>
          <p:cNvSpPr/>
          <p:nvPr/>
        </p:nvSpPr>
        <p:spPr>
          <a:xfrm>
            <a:off x="3838955" y="5393435"/>
            <a:ext cx="18415" cy="5080"/>
          </a:xfrm>
          <a:custGeom>
            <a:avLst/>
            <a:gdLst/>
            <a:ahLst/>
            <a:cxnLst/>
            <a:rect l="l" t="t" r="r" b="b"/>
            <a:pathLst>
              <a:path w="18414" h="5079">
                <a:moveTo>
                  <a:pt x="0" y="4571"/>
                </a:moveTo>
                <a:lnTo>
                  <a:pt x="13716" y="4571"/>
                </a:lnTo>
                <a:lnTo>
                  <a:pt x="18288" y="0"/>
                </a:lnTo>
              </a:path>
            </a:pathLst>
          </a:custGeom>
          <a:ln w="9525">
            <a:solidFill>
              <a:srgbClr val="3333CC"/>
            </a:solidFill>
          </a:ln>
        </p:spPr>
        <p:txBody>
          <a:bodyPr wrap="square" lIns="0" tIns="0" rIns="0" bIns="0" rtlCol="0"/>
          <a:lstStyle/>
          <a:p>
            <a:endParaRPr dirty="0"/>
          </a:p>
        </p:txBody>
      </p:sp>
      <p:sp>
        <p:nvSpPr>
          <p:cNvPr id="195" name="object 195"/>
          <p:cNvSpPr/>
          <p:nvPr/>
        </p:nvSpPr>
        <p:spPr>
          <a:xfrm>
            <a:off x="3852671" y="5398008"/>
            <a:ext cx="0" cy="53340"/>
          </a:xfrm>
          <a:custGeom>
            <a:avLst/>
            <a:gdLst/>
            <a:ahLst/>
            <a:cxnLst/>
            <a:rect l="l" t="t" r="r" b="b"/>
            <a:pathLst>
              <a:path h="53339">
                <a:moveTo>
                  <a:pt x="0" y="0"/>
                </a:moveTo>
                <a:lnTo>
                  <a:pt x="0" y="53339"/>
                </a:lnTo>
              </a:path>
            </a:pathLst>
          </a:custGeom>
          <a:ln w="9525">
            <a:solidFill>
              <a:srgbClr val="3333CC"/>
            </a:solidFill>
          </a:ln>
        </p:spPr>
        <p:txBody>
          <a:bodyPr wrap="square" lIns="0" tIns="0" rIns="0" bIns="0" rtlCol="0"/>
          <a:lstStyle/>
          <a:p>
            <a:endParaRPr dirty="0"/>
          </a:p>
        </p:txBody>
      </p:sp>
      <p:sp>
        <p:nvSpPr>
          <p:cNvPr id="196" name="object 196"/>
          <p:cNvSpPr/>
          <p:nvPr/>
        </p:nvSpPr>
        <p:spPr>
          <a:xfrm>
            <a:off x="3616452" y="5109590"/>
            <a:ext cx="162560" cy="0"/>
          </a:xfrm>
          <a:custGeom>
            <a:avLst/>
            <a:gdLst/>
            <a:ahLst/>
            <a:cxnLst/>
            <a:rect l="l" t="t" r="r" b="b"/>
            <a:pathLst>
              <a:path w="162560">
                <a:moveTo>
                  <a:pt x="0" y="0"/>
                </a:moveTo>
                <a:lnTo>
                  <a:pt x="162305" y="0"/>
                </a:lnTo>
              </a:path>
            </a:pathLst>
          </a:custGeom>
          <a:ln w="25145">
            <a:solidFill>
              <a:srgbClr val="00CC99"/>
            </a:solidFill>
          </a:ln>
        </p:spPr>
        <p:txBody>
          <a:bodyPr wrap="square" lIns="0" tIns="0" rIns="0" bIns="0" rtlCol="0"/>
          <a:lstStyle/>
          <a:p>
            <a:endParaRPr dirty="0"/>
          </a:p>
        </p:txBody>
      </p:sp>
      <p:sp>
        <p:nvSpPr>
          <p:cNvPr id="197" name="object 197"/>
          <p:cNvSpPr/>
          <p:nvPr/>
        </p:nvSpPr>
        <p:spPr>
          <a:xfrm>
            <a:off x="3778758" y="5088632"/>
            <a:ext cx="8890" cy="33655"/>
          </a:xfrm>
          <a:custGeom>
            <a:avLst/>
            <a:gdLst/>
            <a:ahLst/>
            <a:cxnLst/>
            <a:rect l="l" t="t" r="r" b="b"/>
            <a:pathLst>
              <a:path w="8889" h="33654">
                <a:moveTo>
                  <a:pt x="8382" y="0"/>
                </a:moveTo>
                <a:lnTo>
                  <a:pt x="0" y="8381"/>
                </a:lnTo>
                <a:lnTo>
                  <a:pt x="0" y="33527"/>
                </a:lnTo>
                <a:lnTo>
                  <a:pt x="8382" y="25145"/>
                </a:lnTo>
                <a:lnTo>
                  <a:pt x="8382" y="0"/>
                </a:lnTo>
                <a:close/>
              </a:path>
            </a:pathLst>
          </a:custGeom>
          <a:solidFill>
            <a:srgbClr val="00A47B"/>
          </a:solidFill>
        </p:spPr>
        <p:txBody>
          <a:bodyPr wrap="square" lIns="0" tIns="0" rIns="0" bIns="0" rtlCol="0"/>
          <a:lstStyle/>
          <a:p>
            <a:endParaRPr dirty="0"/>
          </a:p>
        </p:txBody>
      </p:sp>
      <p:sp>
        <p:nvSpPr>
          <p:cNvPr id="198" name="object 198"/>
          <p:cNvSpPr/>
          <p:nvPr/>
        </p:nvSpPr>
        <p:spPr>
          <a:xfrm>
            <a:off x="3616448" y="5092827"/>
            <a:ext cx="170815" cy="0"/>
          </a:xfrm>
          <a:custGeom>
            <a:avLst/>
            <a:gdLst/>
            <a:ahLst/>
            <a:cxnLst/>
            <a:rect l="l" t="t" r="r" b="b"/>
            <a:pathLst>
              <a:path w="170814">
                <a:moveTo>
                  <a:pt x="0" y="0"/>
                </a:moveTo>
                <a:lnTo>
                  <a:pt x="170687" y="0"/>
                </a:lnTo>
              </a:path>
            </a:pathLst>
          </a:custGeom>
          <a:ln w="8381">
            <a:solidFill>
              <a:srgbClr val="32D6AD"/>
            </a:solidFill>
          </a:ln>
        </p:spPr>
        <p:txBody>
          <a:bodyPr wrap="square" lIns="0" tIns="0" rIns="0" bIns="0" rtlCol="0"/>
          <a:lstStyle/>
          <a:p>
            <a:endParaRPr dirty="0"/>
          </a:p>
        </p:txBody>
      </p:sp>
      <p:sp>
        <p:nvSpPr>
          <p:cNvPr id="199" name="object 199"/>
          <p:cNvSpPr/>
          <p:nvPr/>
        </p:nvSpPr>
        <p:spPr>
          <a:xfrm>
            <a:off x="3616452" y="5088635"/>
            <a:ext cx="170815" cy="33655"/>
          </a:xfrm>
          <a:custGeom>
            <a:avLst/>
            <a:gdLst/>
            <a:ahLst/>
            <a:cxnLst/>
            <a:rect l="l" t="t" r="r" b="b"/>
            <a:pathLst>
              <a:path w="170814" h="33654">
                <a:moveTo>
                  <a:pt x="0" y="8381"/>
                </a:moveTo>
                <a:lnTo>
                  <a:pt x="8382" y="0"/>
                </a:lnTo>
                <a:lnTo>
                  <a:pt x="170688" y="0"/>
                </a:lnTo>
                <a:lnTo>
                  <a:pt x="170688" y="25145"/>
                </a:lnTo>
                <a:lnTo>
                  <a:pt x="162306" y="33527"/>
                </a:lnTo>
                <a:lnTo>
                  <a:pt x="0" y="33527"/>
                </a:lnTo>
                <a:lnTo>
                  <a:pt x="0" y="8381"/>
                </a:lnTo>
                <a:close/>
              </a:path>
            </a:pathLst>
          </a:custGeom>
          <a:ln w="9525">
            <a:solidFill>
              <a:srgbClr val="FFFFFF"/>
            </a:solidFill>
          </a:ln>
        </p:spPr>
        <p:txBody>
          <a:bodyPr wrap="square" lIns="0" tIns="0" rIns="0" bIns="0" rtlCol="0"/>
          <a:lstStyle/>
          <a:p>
            <a:endParaRPr dirty="0"/>
          </a:p>
        </p:txBody>
      </p:sp>
      <p:sp>
        <p:nvSpPr>
          <p:cNvPr id="200" name="object 200"/>
          <p:cNvSpPr/>
          <p:nvPr/>
        </p:nvSpPr>
        <p:spPr>
          <a:xfrm>
            <a:off x="3616452" y="5088635"/>
            <a:ext cx="170815" cy="8890"/>
          </a:xfrm>
          <a:custGeom>
            <a:avLst/>
            <a:gdLst/>
            <a:ahLst/>
            <a:cxnLst/>
            <a:rect l="l" t="t" r="r" b="b"/>
            <a:pathLst>
              <a:path w="170814" h="8889">
                <a:moveTo>
                  <a:pt x="0" y="8381"/>
                </a:moveTo>
                <a:lnTo>
                  <a:pt x="162306" y="8381"/>
                </a:lnTo>
                <a:lnTo>
                  <a:pt x="170688" y="0"/>
                </a:lnTo>
              </a:path>
            </a:pathLst>
          </a:custGeom>
          <a:ln w="9525">
            <a:solidFill>
              <a:srgbClr val="FFFFFF"/>
            </a:solidFill>
          </a:ln>
        </p:spPr>
        <p:txBody>
          <a:bodyPr wrap="square" lIns="0" tIns="0" rIns="0" bIns="0" rtlCol="0"/>
          <a:lstStyle/>
          <a:p>
            <a:endParaRPr dirty="0"/>
          </a:p>
        </p:txBody>
      </p:sp>
      <p:sp>
        <p:nvSpPr>
          <p:cNvPr id="201" name="object 201"/>
          <p:cNvSpPr/>
          <p:nvPr/>
        </p:nvSpPr>
        <p:spPr>
          <a:xfrm>
            <a:off x="3778758" y="5097017"/>
            <a:ext cx="0" cy="25400"/>
          </a:xfrm>
          <a:custGeom>
            <a:avLst/>
            <a:gdLst/>
            <a:ahLst/>
            <a:cxnLst/>
            <a:rect l="l" t="t" r="r" b="b"/>
            <a:pathLst>
              <a:path h="25400">
                <a:moveTo>
                  <a:pt x="0" y="0"/>
                </a:moveTo>
                <a:lnTo>
                  <a:pt x="0" y="25145"/>
                </a:lnTo>
              </a:path>
            </a:pathLst>
          </a:custGeom>
          <a:ln w="9525">
            <a:solidFill>
              <a:srgbClr val="FFFFFF"/>
            </a:solidFill>
          </a:ln>
        </p:spPr>
        <p:txBody>
          <a:bodyPr wrap="square" lIns="0" tIns="0" rIns="0" bIns="0" rtlCol="0"/>
          <a:lstStyle/>
          <a:p>
            <a:endParaRPr dirty="0"/>
          </a:p>
        </p:txBody>
      </p:sp>
      <p:sp>
        <p:nvSpPr>
          <p:cNvPr id="202" name="object 202"/>
          <p:cNvSpPr/>
          <p:nvPr/>
        </p:nvSpPr>
        <p:spPr>
          <a:xfrm>
            <a:off x="3616452" y="5145023"/>
            <a:ext cx="161925" cy="0"/>
          </a:xfrm>
          <a:custGeom>
            <a:avLst/>
            <a:gdLst/>
            <a:ahLst/>
            <a:cxnLst/>
            <a:rect l="l" t="t" r="r" b="b"/>
            <a:pathLst>
              <a:path w="161925">
                <a:moveTo>
                  <a:pt x="0" y="0"/>
                </a:moveTo>
                <a:lnTo>
                  <a:pt x="161544" y="0"/>
                </a:lnTo>
              </a:path>
            </a:pathLst>
          </a:custGeom>
          <a:ln w="27431">
            <a:solidFill>
              <a:srgbClr val="00CC99"/>
            </a:solidFill>
          </a:ln>
        </p:spPr>
        <p:txBody>
          <a:bodyPr wrap="square" lIns="0" tIns="0" rIns="0" bIns="0" rtlCol="0"/>
          <a:lstStyle/>
          <a:p>
            <a:endParaRPr dirty="0"/>
          </a:p>
        </p:txBody>
      </p:sp>
      <p:sp>
        <p:nvSpPr>
          <p:cNvPr id="203" name="object 203"/>
          <p:cNvSpPr/>
          <p:nvPr/>
        </p:nvSpPr>
        <p:spPr>
          <a:xfrm>
            <a:off x="3777992" y="5122160"/>
            <a:ext cx="9525" cy="36830"/>
          </a:xfrm>
          <a:custGeom>
            <a:avLst/>
            <a:gdLst/>
            <a:ahLst/>
            <a:cxnLst/>
            <a:rect l="l" t="t" r="r" b="b"/>
            <a:pathLst>
              <a:path w="9525" h="36829">
                <a:moveTo>
                  <a:pt x="9144" y="0"/>
                </a:moveTo>
                <a:lnTo>
                  <a:pt x="0" y="9143"/>
                </a:lnTo>
                <a:lnTo>
                  <a:pt x="0" y="36575"/>
                </a:lnTo>
                <a:lnTo>
                  <a:pt x="9144" y="27431"/>
                </a:lnTo>
                <a:lnTo>
                  <a:pt x="9144" y="0"/>
                </a:lnTo>
                <a:close/>
              </a:path>
            </a:pathLst>
          </a:custGeom>
          <a:solidFill>
            <a:srgbClr val="00A47B"/>
          </a:solidFill>
        </p:spPr>
        <p:txBody>
          <a:bodyPr wrap="square" lIns="0" tIns="0" rIns="0" bIns="0" rtlCol="0"/>
          <a:lstStyle/>
          <a:p>
            <a:endParaRPr dirty="0"/>
          </a:p>
        </p:txBody>
      </p:sp>
      <p:sp>
        <p:nvSpPr>
          <p:cNvPr id="204" name="object 204"/>
          <p:cNvSpPr/>
          <p:nvPr/>
        </p:nvSpPr>
        <p:spPr>
          <a:xfrm>
            <a:off x="3616452" y="5126732"/>
            <a:ext cx="170815" cy="0"/>
          </a:xfrm>
          <a:custGeom>
            <a:avLst/>
            <a:gdLst/>
            <a:ahLst/>
            <a:cxnLst/>
            <a:rect l="l" t="t" r="r" b="b"/>
            <a:pathLst>
              <a:path w="170814">
                <a:moveTo>
                  <a:pt x="0" y="0"/>
                </a:moveTo>
                <a:lnTo>
                  <a:pt x="170688" y="0"/>
                </a:lnTo>
              </a:path>
            </a:pathLst>
          </a:custGeom>
          <a:ln w="9143">
            <a:solidFill>
              <a:srgbClr val="32D6AD"/>
            </a:solidFill>
          </a:ln>
        </p:spPr>
        <p:txBody>
          <a:bodyPr wrap="square" lIns="0" tIns="0" rIns="0" bIns="0" rtlCol="0"/>
          <a:lstStyle/>
          <a:p>
            <a:endParaRPr dirty="0"/>
          </a:p>
        </p:txBody>
      </p:sp>
      <p:sp>
        <p:nvSpPr>
          <p:cNvPr id="205" name="object 205"/>
          <p:cNvSpPr/>
          <p:nvPr/>
        </p:nvSpPr>
        <p:spPr>
          <a:xfrm>
            <a:off x="3616452" y="5122164"/>
            <a:ext cx="170815" cy="36830"/>
          </a:xfrm>
          <a:custGeom>
            <a:avLst/>
            <a:gdLst/>
            <a:ahLst/>
            <a:cxnLst/>
            <a:rect l="l" t="t" r="r" b="b"/>
            <a:pathLst>
              <a:path w="170814" h="36829">
                <a:moveTo>
                  <a:pt x="0" y="9143"/>
                </a:moveTo>
                <a:lnTo>
                  <a:pt x="9144" y="0"/>
                </a:lnTo>
                <a:lnTo>
                  <a:pt x="170688" y="0"/>
                </a:lnTo>
                <a:lnTo>
                  <a:pt x="170688" y="27431"/>
                </a:lnTo>
                <a:lnTo>
                  <a:pt x="161544" y="36575"/>
                </a:lnTo>
                <a:lnTo>
                  <a:pt x="0" y="36575"/>
                </a:lnTo>
                <a:lnTo>
                  <a:pt x="0" y="9143"/>
                </a:lnTo>
                <a:close/>
              </a:path>
            </a:pathLst>
          </a:custGeom>
          <a:ln w="9525">
            <a:solidFill>
              <a:srgbClr val="3333CC"/>
            </a:solidFill>
          </a:ln>
        </p:spPr>
        <p:txBody>
          <a:bodyPr wrap="square" lIns="0" tIns="0" rIns="0" bIns="0" rtlCol="0"/>
          <a:lstStyle/>
          <a:p>
            <a:endParaRPr dirty="0"/>
          </a:p>
        </p:txBody>
      </p:sp>
      <p:sp>
        <p:nvSpPr>
          <p:cNvPr id="206" name="object 206"/>
          <p:cNvSpPr/>
          <p:nvPr/>
        </p:nvSpPr>
        <p:spPr>
          <a:xfrm>
            <a:off x="3616452" y="5122164"/>
            <a:ext cx="170815" cy="9525"/>
          </a:xfrm>
          <a:custGeom>
            <a:avLst/>
            <a:gdLst/>
            <a:ahLst/>
            <a:cxnLst/>
            <a:rect l="l" t="t" r="r" b="b"/>
            <a:pathLst>
              <a:path w="170814" h="9525">
                <a:moveTo>
                  <a:pt x="0" y="9143"/>
                </a:moveTo>
                <a:lnTo>
                  <a:pt x="161544" y="9143"/>
                </a:lnTo>
                <a:lnTo>
                  <a:pt x="170688" y="0"/>
                </a:lnTo>
              </a:path>
            </a:pathLst>
          </a:custGeom>
          <a:ln w="9524">
            <a:solidFill>
              <a:srgbClr val="3333CC"/>
            </a:solidFill>
          </a:ln>
        </p:spPr>
        <p:txBody>
          <a:bodyPr wrap="square" lIns="0" tIns="0" rIns="0" bIns="0" rtlCol="0"/>
          <a:lstStyle/>
          <a:p>
            <a:endParaRPr dirty="0"/>
          </a:p>
        </p:txBody>
      </p:sp>
      <p:sp>
        <p:nvSpPr>
          <p:cNvPr id="207" name="object 207"/>
          <p:cNvSpPr/>
          <p:nvPr/>
        </p:nvSpPr>
        <p:spPr>
          <a:xfrm>
            <a:off x="3777996" y="5131308"/>
            <a:ext cx="0" cy="27940"/>
          </a:xfrm>
          <a:custGeom>
            <a:avLst/>
            <a:gdLst/>
            <a:ahLst/>
            <a:cxnLst/>
            <a:rect l="l" t="t" r="r" b="b"/>
            <a:pathLst>
              <a:path h="27939">
                <a:moveTo>
                  <a:pt x="0" y="0"/>
                </a:moveTo>
                <a:lnTo>
                  <a:pt x="0" y="27432"/>
                </a:lnTo>
              </a:path>
            </a:pathLst>
          </a:custGeom>
          <a:ln w="9525">
            <a:solidFill>
              <a:srgbClr val="3333CC"/>
            </a:solidFill>
          </a:ln>
        </p:spPr>
        <p:txBody>
          <a:bodyPr wrap="square" lIns="0" tIns="0" rIns="0" bIns="0" rtlCol="0"/>
          <a:lstStyle/>
          <a:p>
            <a:endParaRPr dirty="0"/>
          </a:p>
        </p:txBody>
      </p:sp>
      <p:sp>
        <p:nvSpPr>
          <p:cNvPr id="208" name="object 208"/>
          <p:cNvSpPr/>
          <p:nvPr/>
        </p:nvSpPr>
        <p:spPr>
          <a:xfrm>
            <a:off x="3491484" y="5051843"/>
            <a:ext cx="400050" cy="15875"/>
          </a:xfrm>
          <a:custGeom>
            <a:avLst/>
            <a:gdLst/>
            <a:ahLst/>
            <a:cxnLst/>
            <a:rect l="l" t="t" r="r" b="b"/>
            <a:pathLst>
              <a:path w="400050" h="15875">
                <a:moveTo>
                  <a:pt x="0" y="15455"/>
                </a:moveTo>
                <a:lnTo>
                  <a:pt x="399503" y="15455"/>
                </a:lnTo>
                <a:lnTo>
                  <a:pt x="399503" y="0"/>
                </a:lnTo>
                <a:lnTo>
                  <a:pt x="0" y="0"/>
                </a:lnTo>
                <a:lnTo>
                  <a:pt x="0" y="15455"/>
                </a:lnTo>
                <a:close/>
              </a:path>
            </a:pathLst>
          </a:custGeom>
          <a:solidFill>
            <a:srgbClr val="F1F9C3"/>
          </a:solidFill>
        </p:spPr>
        <p:txBody>
          <a:bodyPr wrap="square" lIns="0" tIns="0" rIns="0" bIns="0" rtlCol="0"/>
          <a:lstStyle/>
          <a:p>
            <a:endParaRPr dirty="0"/>
          </a:p>
        </p:txBody>
      </p:sp>
      <p:sp>
        <p:nvSpPr>
          <p:cNvPr id="209" name="object 209"/>
          <p:cNvSpPr/>
          <p:nvPr/>
        </p:nvSpPr>
        <p:spPr>
          <a:xfrm>
            <a:off x="3890989" y="4994146"/>
            <a:ext cx="57785" cy="73660"/>
          </a:xfrm>
          <a:custGeom>
            <a:avLst/>
            <a:gdLst/>
            <a:ahLst/>
            <a:cxnLst/>
            <a:rect l="l" t="t" r="r" b="b"/>
            <a:pathLst>
              <a:path w="57785" h="73660">
                <a:moveTo>
                  <a:pt x="57696" y="0"/>
                </a:moveTo>
                <a:lnTo>
                  <a:pt x="0" y="57696"/>
                </a:lnTo>
                <a:lnTo>
                  <a:pt x="0" y="73151"/>
                </a:lnTo>
                <a:lnTo>
                  <a:pt x="57696" y="15455"/>
                </a:lnTo>
                <a:lnTo>
                  <a:pt x="57696" y="0"/>
                </a:lnTo>
                <a:close/>
              </a:path>
            </a:pathLst>
          </a:custGeom>
          <a:solidFill>
            <a:srgbClr val="C2C89D"/>
          </a:solidFill>
        </p:spPr>
        <p:txBody>
          <a:bodyPr wrap="square" lIns="0" tIns="0" rIns="0" bIns="0" rtlCol="0"/>
          <a:lstStyle/>
          <a:p>
            <a:endParaRPr dirty="0"/>
          </a:p>
        </p:txBody>
      </p:sp>
      <p:sp>
        <p:nvSpPr>
          <p:cNvPr id="210" name="object 210"/>
          <p:cNvSpPr/>
          <p:nvPr/>
        </p:nvSpPr>
        <p:spPr>
          <a:xfrm>
            <a:off x="3491484" y="4994146"/>
            <a:ext cx="457200" cy="57785"/>
          </a:xfrm>
          <a:custGeom>
            <a:avLst/>
            <a:gdLst/>
            <a:ahLst/>
            <a:cxnLst/>
            <a:rect l="l" t="t" r="r" b="b"/>
            <a:pathLst>
              <a:path w="457200" h="57785">
                <a:moveTo>
                  <a:pt x="457200" y="0"/>
                </a:moveTo>
                <a:lnTo>
                  <a:pt x="57696" y="0"/>
                </a:lnTo>
                <a:lnTo>
                  <a:pt x="0" y="57696"/>
                </a:lnTo>
                <a:lnTo>
                  <a:pt x="399503" y="57696"/>
                </a:lnTo>
                <a:lnTo>
                  <a:pt x="457200" y="0"/>
                </a:lnTo>
                <a:close/>
              </a:path>
            </a:pathLst>
          </a:custGeom>
          <a:solidFill>
            <a:srgbClr val="F4FACF"/>
          </a:solidFill>
        </p:spPr>
        <p:txBody>
          <a:bodyPr wrap="square" lIns="0" tIns="0" rIns="0" bIns="0" rtlCol="0"/>
          <a:lstStyle/>
          <a:p>
            <a:endParaRPr dirty="0"/>
          </a:p>
        </p:txBody>
      </p:sp>
      <p:sp>
        <p:nvSpPr>
          <p:cNvPr id="211" name="object 211"/>
          <p:cNvSpPr/>
          <p:nvPr/>
        </p:nvSpPr>
        <p:spPr>
          <a:xfrm>
            <a:off x="3491484" y="4994146"/>
            <a:ext cx="457200" cy="73660"/>
          </a:xfrm>
          <a:custGeom>
            <a:avLst/>
            <a:gdLst/>
            <a:ahLst/>
            <a:cxnLst/>
            <a:rect l="l" t="t" r="r" b="b"/>
            <a:pathLst>
              <a:path w="457200" h="73660">
                <a:moveTo>
                  <a:pt x="0" y="57696"/>
                </a:moveTo>
                <a:lnTo>
                  <a:pt x="57696" y="0"/>
                </a:lnTo>
                <a:lnTo>
                  <a:pt x="457200" y="0"/>
                </a:lnTo>
                <a:lnTo>
                  <a:pt x="457200" y="15455"/>
                </a:lnTo>
                <a:lnTo>
                  <a:pt x="399503" y="73151"/>
                </a:lnTo>
                <a:lnTo>
                  <a:pt x="0" y="73151"/>
                </a:lnTo>
                <a:lnTo>
                  <a:pt x="0" y="57696"/>
                </a:lnTo>
                <a:close/>
              </a:path>
            </a:pathLst>
          </a:custGeom>
          <a:ln w="9525">
            <a:solidFill>
              <a:srgbClr val="3333CC"/>
            </a:solidFill>
          </a:ln>
        </p:spPr>
        <p:txBody>
          <a:bodyPr wrap="square" lIns="0" tIns="0" rIns="0" bIns="0" rtlCol="0"/>
          <a:lstStyle/>
          <a:p>
            <a:endParaRPr dirty="0"/>
          </a:p>
        </p:txBody>
      </p:sp>
      <p:sp>
        <p:nvSpPr>
          <p:cNvPr id="212" name="object 212"/>
          <p:cNvSpPr/>
          <p:nvPr/>
        </p:nvSpPr>
        <p:spPr>
          <a:xfrm>
            <a:off x="3491484" y="4994146"/>
            <a:ext cx="457200" cy="57785"/>
          </a:xfrm>
          <a:custGeom>
            <a:avLst/>
            <a:gdLst/>
            <a:ahLst/>
            <a:cxnLst/>
            <a:rect l="l" t="t" r="r" b="b"/>
            <a:pathLst>
              <a:path w="457200" h="57785">
                <a:moveTo>
                  <a:pt x="0" y="57696"/>
                </a:moveTo>
                <a:lnTo>
                  <a:pt x="399503" y="57696"/>
                </a:lnTo>
                <a:lnTo>
                  <a:pt x="457200" y="0"/>
                </a:lnTo>
              </a:path>
            </a:pathLst>
          </a:custGeom>
          <a:ln w="9525">
            <a:solidFill>
              <a:srgbClr val="3333CC"/>
            </a:solidFill>
          </a:ln>
        </p:spPr>
        <p:txBody>
          <a:bodyPr wrap="square" lIns="0" tIns="0" rIns="0" bIns="0" rtlCol="0"/>
          <a:lstStyle/>
          <a:p>
            <a:endParaRPr dirty="0"/>
          </a:p>
        </p:txBody>
      </p:sp>
      <p:sp>
        <p:nvSpPr>
          <p:cNvPr id="213" name="object 213"/>
          <p:cNvSpPr/>
          <p:nvPr/>
        </p:nvSpPr>
        <p:spPr>
          <a:xfrm>
            <a:off x="3890988" y="5051842"/>
            <a:ext cx="0" cy="15875"/>
          </a:xfrm>
          <a:custGeom>
            <a:avLst/>
            <a:gdLst/>
            <a:ahLst/>
            <a:cxnLst/>
            <a:rect l="l" t="t" r="r" b="b"/>
            <a:pathLst>
              <a:path h="15875">
                <a:moveTo>
                  <a:pt x="-4762" y="7727"/>
                </a:moveTo>
                <a:lnTo>
                  <a:pt x="4762" y="7727"/>
                </a:lnTo>
              </a:path>
            </a:pathLst>
          </a:custGeom>
          <a:ln w="15455">
            <a:solidFill>
              <a:srgbClr val="3333CC"/>
            </a:solidFill>
          </a:ln>
        </p:spPr>
        <p:txBody>
          <a:bodyPr wrap="square" lIns="0" tIns="0" rIns="0" bIns="0" rtlCol="0"/>
          <a:lstStyle/>
          <a:p>
            <a:endParaRPr dirty="0"/>
          </a:p>
        </p:txBody>
      </p:sp>
      <p:sp>
        <p:nvSpPr>
          <p:cNvPr id="214" name="object 214"/>
          <p:cNvSpPr/>
          <p:nvPr/>
        </p:nvSpPr>
        <p:spPr>
          <a:xfrm>
            <a:off x="3585971" y="4917947"/>
            <a:ext cx="76200" cy="82550"/>
          </a:xfrm>
          <a:custGeom>
            <a:avLst/>
            <a:gdLst/>
            <a:ahLst/>
            <a:cxnLst/>
            <a:rect l="l" t="t" r="r" b="b"/>
            <a:pathLst>
              <a:path w="76200" h="82550">
                <a:moveTo>
                  <a:pt x="0" y="0"/>
                </a:moveTo>
                <a:lnTo>
                  <a:pt x="76200" y="0"/>
                </a:lnTo>
                <a:lnTo>
                  <a:pt x="76200" y="82295"/>
                </a:lnTo>
                <a:lnTo>
                  <a:pt x="0" y="82295"/>
                </a:lnTo>
                <a:lnTo>
                  <a:pt x="0" y="0"/>
                </a:lnTo>
                <a:close/>
              </a:path>
            </a:pathLst>
          </a:custGeom>
          <a:solidFill>
            <a:srgbClr val="CCFFFF"/>
          </a:solidFill>
        </p:spPr>
        <p:txBody>
          <a:bodyPr wrap="square" lIns="0" tIns="0" rIns="0" bIns="0" rtlCol="0"/>
          <a:lstStyle/>
          <a:p>
            <a:endParaRPr dirty="0"/>
          </a:p>
        </p:txBody>
      </p:sp>
      <p:sp>
        <p:nvSpPr>
          <p:cNvPr id="215" name="object 215"/>
          <p:cNvSpPr/>
          <p:nvPr/>
        </p:nvSpPr>
        <p:spPr>
          <a:xfrm>
            <a:off x="3585971" y="4917947"/>
            <a:ext cx="76200" cy="82550"/>
          </a:xfrm>
          <a:custGeom>
            <a:avLst/>
            <a:gdLst/>
            <a:ahLst/>
            <a:cxnLst/>
            <a:rect l="l" t="t" r="r" b="b"/>
            <a:pathLst>
              <a:path w="76200" h="82550">
                <a:moveTo>
                  <a:pt x="0" y="0"/>
                </a:moveTo>
                <a:lnTo>
                  <a:pt x="76200" y="0"/>
                </a:lnTo>
                <a:lnTo>
                  <a:pt x="76200" y="82295"/>
                </a:lnTo>
                <a:lnTo>
                  <a:pt x="0" y="82295"/>
                </a:lnTo>
                <a:lnTo>
                  <a:pt x="0" y="0"/>
                </a:lnTo>
                <a:close/>
              </a:path>
            </a:pathLst>
          </a:custGeom>
          <a:ln w="9525">
            <a:solidFill>
              <a:srgbClr val="FFFFFF"/>
            </a:solidFill>
          </a:ln>
        </p:spPr>
        <p:txBody>
          <a:bodyPr wrap="square" lIns="0" tIns="0" rIns="0" bIns="0" rtlCol="0"/>
          <a:lstStyle/>
          <a:p>
            <a:endParaRPr dirty="0"/>
          </a:p>
        </p:txBody>
      </p:sp>
      <p:sp>
        <p:nvSpPr>
          <p:cNvPr id="216" name="object 216"/>
          <p:cNvSpPr/>
          <p:nvPr/>
        </p:nvSpPr>
        <p:spPr>
          <a:xfrm>
            <a:off x="3595115" y="4930140"/>
            <a:ext cx="0" cy="48895"/>
          </a:xfrm>
          <a:custGeom>
            <a:avLst/>
            <a:gdLst/>
            <a:ahLst/>
            <a:cxnLst/>
            <a:rect l="l" t="t" r="r" b="b"/>
            <a:pathLst>
              <a:path h="48895">
                <a:moveTo>
                  <a:pt x="0" y="0"/>
                </a:moveTo>
                <a:lnTo>
                  <a:pt x="0" y="48768"/>
                </a:lnTo>
              </a:path>
            </a:pathLst>
          </a:custGeom>
          <a:ln w="9525">
            <a:solidFill>
              <a:srgbClr val="FFFFFF"/>
            </a:solidFill>
          </a:ln>
        </p:spPr>
        <p:txBody>
          <a:bodyPr wrap="square" lIns="0" tIns="0" rIns="0" bIns="0" rtlCol="0"/>
          <a:lstStyle/>
          <a:p>
            <a:endParaRPr dirty="0"/>
          </a:p>
        </p:txBody>
      </p:sp>
      <p:sp>
        <p:nvSpPr>
          <p:cNvPr id="217" name="object 217"/>
          <p:cNvSpPr/>
          <p:nvPr/>
        </p:nvSpPr>
        <p:spPr>
          <a:xfrm>
            <a:off x="3595115" y="4930137"/>
            <a:ext cx="52069" cy="38735"/>
          </a:xfrm>
          <a:custGeom>
            <a:avLst/>
            <a:gdLst/>
            <a:ahLst/>
            <a:cxnLst/>
            <a:rect l="l" t="t" r="r" b="b"/>
            <a:pathLst>
              <a:path w="52070" h="38735">
                <a:moveTo>
                  <a:pt x="0" y="7670"/>
                </a:moveTo>
                <a:lnTo>
                  <a:pt x="3886" y="8305"/>
                </a:lnTo>
                <a:lnTo>
                  <a:pt x="7772" y="8953"/>
                </a:lnTo>
                <a:lnTo>
                  <a:pt x="10363" y="7670"/>
                </a:lnTo>
                <a:lnTo>
                  <a:pt x="12954" y="6388"/>
                </a:lnTo>
                <a:lnTo>
                  <a:pt x="13817" y="0"/>
                </a:lnTo>
                <a:lnTo>
                  <a:pt x="15544" y="0"/>
                </a:lnTo>
                <a:lnTo>
                  <a:pt x="17272" y="0"/>
                </a:lnTo>
                <a:lnTo>
                  <a:pt x="17272" y="1282"/>
                </a:lnTo>
                <a:lnTo>
                  <a:pt x="20726" y="7670"/>
                </a:lnTo>
                <a:lnTo>
                  <a:pt x="24005" y="14979"/>
                </a:lnTo>
                <a:lnTo>
                  <a:pt x="28174" y="24925"/>
                </a:lnTo>
                <a:lnTo>
                  <a:pt x="32506" y="33911"/>
                </a:lnTo>
                <a:lnTo>
                  <a:pt x="36271" y="38341"/>
                </a:lnTo>
                <a:lnTo>
                  <a:pt x="39347" y="35828"/>
                </a:lnTo>
                <a:lnTo>
                  <a:pt x="42100" y="28760"/>
                </a:lnTo>
                <a:lnTo>
                  <a:pt x="44529" y="20733"/>
                </a:lnTo>
                <a:lnTo>
                  <a:pt x="46634" y="15341"/>
                </a:lnTo>
                <a:lnTo>
                  <a:pt x="49225" y="11506"/>
                </a:lnTo>
                <a:lnTo>
                  <a:pt x="50520" y="13423"/>
                </a:lnTo>
                <a:lnTo>
                  <a:pt x="51816" y="15341"/>
                </a:lnTo>
              </a:path>
            </a:pathLst>
          </a:custGeom>
          <a:ln w="9525">
            <a:solidFill>
              <a:srgbClr val="3333CC"/>
            </a:solidFill>
          </a:ln>
        </p:spPr>
        <p:txBody>
          <a:bodyPr wrap="square" lIns="0" tIns="0" rIns="0" bIns="0" rtlCol="0"/>
          <a:lstStyle/>
          <a:p>
            <a:endParaRPr dirty="0"/>
          </a:p>
        </p:txBody>
      </p:sp>
      <p:sp>
        <p:nvSpPr>
          <p:cNvPr id="218" name="object 218"/>
          <p:cNvSpPr/>
          <p:nvPr/>
        </p:nvSpPr>
        <p:spPr>
          <a:xfrm>
            <a:off x="3774947" y="4808232"/>
            <a:ext cx="60960" cy="12700"/>
          </a:xfrm>
          <a:custGeom>
            <a:avLst/>
            <a:gdLst/>
            <a:ahLst/>
            <a:cxnLst/>
            <a:rect l="l" t="t" r="r" b="b"/>
            <a:pathLst>
              <a:path w="60960" h="12700">
                <a:moveTo>
                  <a:pt x="0" y="12179"/>
                </a:moveTo>
                <a:lnTo>
                  <a:pt x="60960" y="12179"/>
                </a:lnTo>
                <a:lnTo>
                  <a:pt x="60960" y="0"/>
                </a:lnTo>
                <a:lnTo>
                  <a:pt x="0" y="0"/>
                </a:lnTo>
                <a:lnTo>
                  <a:pt x="0" y="12179"/>
                </a:lnTo>
                <a:close/>
              </a:path>
            </a:pathLst>
          </a:custGeom>
          <a:solidFill>
            <a:srgbClr val="00CC99"/>
          </a:solidFill>
        </p:spPr>
        <p:txBody>
          <a:bodyPr wrap="square" lIns="0" tIns="0" rIns="0" bIns="0" rtlCol="0"/>
          <a:lstStyle/>
          <a:p>
            <a:endParaRPr dirty="0"/>
          </a:p>
        </p:txBody>
      </p:sp>
      <p:sp>
        <p:nvSpPr>
          <p:cNvPr id="219" name="object 219"/>
          <p:cNvSpPr/>
          <p:nvPr/>
        </p:nvSpPr>
        <p:spPr>
          <a:xfrm>
            <a:off x="3770185" y="4803457"/>
            <a:ext cx="70485" cy="22225"/>
          </a:xfrm>
          <a:custGeom>
            <a:avLst/>
            <a:gdLst/>
            <a:ahLst/>
            <a:cxnLst/>
            <a:rect l="l" t="t" r="r" b="b"/>
            <a:pathLst>
              <a:path w="70485" h="22225">
                <a:moveTo>
                  <a:pt x="0" y="21717"/>
                </a:moveTo>
                <a:lnTo>
                  <a:pt x="70485" y="21717"/>
                </a:lnTo>
                <a:lnTo>
                  <a:pt x="70485" y="0"/>
                </a:lnTo>
                <a:lnTo>
                  <a:pt x="0" y="0"/>
                </a:lnTo>
                <a:lnTo>
                  <a:pt x="0" y="21717"/>
                </a:lnTo>
                <a:close/>
              </a:path>
            </a:pathLst>
          </a:custGeom>
          <a:solidFill>
            <a:srgbClr val="FFFFFF"/>
          </a:solidFill>
        </p:spPr>
        <p:txBody>
          <a:bodyPr wrap="square" lIns="0" tIns="0" rIns="0" bIns="0" rtlCol="0"/>
          <a:lstStyle/>
          <a:p>
            <a:endParaRPr dirty="0"/>
          </a:p>
        </p:txBody>
      </p:sp>
      <p:sp>
        <p:nvSpPr>
          <p:cNvPr id="220" name="object 220"/>
          <p:cNvSpPr/>
          <p:nvPr/>
        </p:nvSpPr>
        <p:spPr>
          <a:xfrm>
            <a:off x="3770185" y="4919281"/>
            <a:ext cx="70485" cy="19050"/>
          </a:xfrm>
          <a:custGeom>
            <a:avLst/>
            <a:gdLst/>
            <a:ahLst/>
            <a:cxnLst/>
            <a:rect l="l" t="t" r="r" b="b"/>
            <a:pathLst>
              <a:path w="70485" h="19050">
                <a:moveTo>
                  <a:pt x="0" y="18669"/>
                </a:moveTo>
                <a:lnTo>
                  <a:pt x="70485" y="18669"/>
                </a:lnTo>
                <a:lnTo>
                  <a:pt x="70485" y="0"/>
                </a:lnTo>
                <a:lnTo>
                  <a:pt x="0" y="0"/>
                </a:lnTo>
                <a:lnTo>
                  <a:pt x="0" y="18669"/>
                </a:lnTo>
                <a:close/>
              </a:path>
            </a:pathLst>
          </a:custGeom>
          <a:solidFill>
            <a:srgbClr val="FFFFFF"/>
          </a:solidFill>
        </p:spPr>
        <p:txBody>
          <a:bodyPr wrap="square" lIns="0" tIns="0" rIns="0" bIns="0" rtlCol="0"/>
          <a:lstStyle/>
          <a:p>
            <a:endParaRPr dirty="0"/>
          </a:p>
        </p:txBody>
      </p:sp>
      <p:sp>
        <p:nvSpPr>
          <p:cNvPr id="221" name="object 221"/>
          <p:cNvSpPr/>
          <p:nvPr/>
        </p:nvSpPr>
        <p:spPr>
          <a:xfrm>
            <a:off x="3770185" y="4931473"/>
            <a:ext cx="70485" cy="22225"/>
          </a:xfrm>
          <a:custGeom>
            <a:avLst/>
            <a:gdLst/>
            <a:ahLst/>
            <a:cxnLst/>
            <a:rect l="l" t="t" r="r" b="b"/>
            <a:pathLst>
              <a:path w="70485" h="22225">
                <a:moveTo>
                  <a:pt x="0" y="21717"/>
                </a:moveTo>
                <a:lnTo>
                  <a:pt x="70485" y="21717"/>
                </a:lnTo>
                <a:lnTo>
                  <a:pt x="70485" y="0"/>
                </a:lnTo>
                <a:lnTo>
                  <a:pt x="0" y="0"/>
                </a:lnTo>
                <a:lnTo>
                  <a:pt x="0" y="21717"/>
                </a:lnTo>
                <a:close/>
              </a:path>
            </a:pathLst>
          </a:custGeom>
          <a:solidFill>
            <a:srgbClr val="FFFFFF"/>
          </a:solidFill>
        </p:spPr>
        <p:txBody>
          <a:bodyPr wrap="square" lIns="0" tIns="0" rIns="0" bIns="0" rtlCol="0"/>
          <a:lstStyle/>
          <a:p>
            <a:endParaRPr dirty="0"/>
          </a:p>
        </p:txBody>
      </p:sp>
      <p:sp>
        <p:nvSpPr>
          <p:cNvPr id="222" name="object 222"/>
          <p:cNvSpPr/>
          <p:nvPr/>
        </p:nvSpPr>
        <p:spPr>
          <a:xfrm>
            <a:off x="3770185" y="4946713"/>
            <a:ext cx="70485" cy="22225"/>
          </a:xfrm>
          <a:custGeom>
            <a:avLst/>
            <a:gdLst/>
            <a:ahLst/>
            <a:cxnLst/>
            <a:rect l="l" t="t" r="r" b="b"/>
            <a:pathLst>
              <a:path w="70485" h="22225">
                <a:moveTo>
                  <a:pt x="0" y="21717"/>
                </a:moveTo>
                <a:lnTo>
                  <a:pt x="70485" y="21717"/>
                </a:lnTo>
                <a:lnTo>
                  <a:pt x="70485" y="0"/>
                </a:lnTo>
                <a:lnTo>
                  <a:pt x="0" y="0"/>
                </a:lnTo>
                <a:lnTo>
                  <a:pt x="0" y="21717"/>
                </a:lnTo>
                <a:close/>
              </a:path>
            </a:pathLst>
          </a:custGeom>
          <a:solidFill>
            <a:srgbClr val="FFFFFF"/>
          </a:solidFill>
        </p:spPr>
        <p:txBody>
          <a:bodyPr wrap="square" lIns="0" tIns="0" rIns="0" bIns="0" rtlCol="0"/>
          <a:lstStyle/>
          <a:p>
            <a:endParaRPr dirty="0"/>
          </a:p>
        </p:txBody>
      </p:sp>
      <p:sp>
        <p:nvSpPr>
          <p:cNvPr id="223" name="object 223"/>
          <p:cNvSpPr/>
          <p:nvPr/>
        </p:nvSpPr>
        <p:spPr>
          <a:xfrm>
            <a:off x="3567684" y="5009388"/>
            <a:ext cx="121920" cy="30480"/>
          </a:xfrm>
          <a:custGeom>
            <a:avLst/>
            <a:gdLst/>
            <a:ahLst/>
            <a:cxnLst/>
            <a:rect l="l" t="t" r="r" b="b"/>
            <a:pathLst>
              <a:path w="121920" h="30479">
                <a:moveTo>
                  <a:pt x="121920" y="0"/>
                </a:moveTo>
                <a:lnTo>
                  <a:pt x="28956" y="0"/>
                </a:lnTo>
                <a:lnTo>
                  <a:pt x="0" y="30480"/>
                </a:lnTo>
                <a:lnTo>
                  <a:pt x="92964" y="30480"/>
                </a:lnTo>
                <a:lnTo>
                  <a:pt x="121920" y="0"/>
                </a:lnTo>
                <a:close/>
              </a:path>
            </a:pathLst>
          </a:custGeom>
          <a:solidFill>
            <a:srgbClr val="00CC99"/>
          </a:solidFill>
        </p:spPr>
        <p:txBody>
          <a:bodyPr wrap="square" lIns="0" tIns="0" rIns="0" bIns="0" rtlCol="0"/>
          <a:lstStyle/>
          <a:p>
            <a:endParaRPr dirty="0"/>
          </a:p>
        </p:txBody>
      </p:sp>
      <p:sp>
        <p:nvSpPr>
          <p:cNvPr id="224" name="object 224"/>
          <p:cNvSpPr/>
          <p:nvPr/>
        </p:nvSpPr>
        <p:spPr>
          <a:xfrm>
            <a:off x="3567684" y="5009388"/>
            <a:ext cx="121920" cy="30480"/>
          </a:xfrm>
          <a:custGeom>
            <a:avLst/>
            <a:gdLst/>
            <a:ahLst/>
            <a:cxnLst/>
            <a:rect l="l" t="t" r="r" b="b"/>
            <a:pathLst>
              <a:path w="121920" h="30479">
                <a:moveTo>
                  <a:pt x="0" y="30480"/>
                </a:moveTo>
                <a:lnTo>
                  <a:pt x="28956" y="0"/>
                </a:lnTo>
                <a:lnTo>
                  <a:pt x="121920" y="0"/>
                </a:lnTo>
                <a:lnTo>
                  <a:pt x="92964" y="30480"/>
                </a:lnTo>
                <a:lnTo>
                  <a:pt x="0" y="30480"/>
                </a:lnTo>
                <a:close/>
              </a:path>
            </a:pathLst>
          </a:custGeom>
          <a:ln w="9525">
            <a:solidFill>
              <a:srgbClr val="FFFFFF"/>
            </a:solidFill>
          </a:ln>
        </p:spPr>
        <p:txBody>
          <a:bodyPr wrap="square" lIns="0" tIns="0" rIns="0" bIns="0" rtlCol="0"/>
          <a:lstStyle/>
          <a:p>
            <a:endParaRPr dirty="0"/>
          </a:p>
        </p:txBody>
      </p:sp>
      <p:sp>
        <p:nvSpPr>
          <p:cNvPr id="225" name="object 225"/>
          <p:cNvSpPr/>
          <p:nvPr/>
        </p:nvSpPr>
        <p:spPr>
          <a:xfrm>
            <a:off x="3707891" y="5009388"/>
            <a:ext cx="121920" cy="30480"/>
          </a:xfrm>
          <a:custGeom>
            <a:avLst/>
            <a:gdLst/>
            <a:ahLst/>
            <a:cxnLst/>
            <a:rect l="l" t="t" r="r" b="b"/>
            <a:pathLst>
              <a:path w="121920" h="30479">
                <a:moveTo>
                  <a:pt x="121920" y="0"/>
                </a:moveTo>
                <a:lnTo>
                  <a:pt x="29146" y="0"/>
                </a:lnTo>
                <a:lnTo>
                  <a:pt x="0" y="30480"/>
                </a:lnTo>
                <a:lnTo>
                  <a:pt x="92773" y="30480"/>
                </a:lnTo>
                <a:lnTo>
                  <a:pt x="121920" y="0"/>
                </a:lnTo>
                <a:close/>
              </a:path>
            </a:pathLst>
          </a:custGeom>
          <a:solidFill>
            <a:srgbClr val="00CC99"/>
          </a:solidFill>
        </p:spPr>
        <p:txBody>
          <a:bodyPr wrap="square" lIns="0" tIns="0" rIns="0" bIns="0" rtlCol="0"/>
          <a:lstStyle/>
          <a:p>
            <a:endParaRPr dirty="0"/>
          </a:p>
        </p:txBody>
      </p:sp>
      <p:sp>
        <p:nvSpPr>
          <p:cNvPr id="226" name="object 226"/>
          <p:cNvSpPr/>
          <p:nvPr/>
        </p:nvSpPr>
        <p:spPr>
          <a:xfrm>
            <a:off x="3707891" y="5009388"/>
            <a:ext cx="121920" cy="30480"/>
          </a:xfrm>
          <a:custGeom>
            <a:avLst/>
            <a:gdLst/>
            <a:ahLst/>
            <a:cxnLst/>
            <a:rect l="l" t="t" r="r" b="b"/>
            <a:pathLst>
              <a:path w="121920" h="30479">
                <a:moveTo>
                  <a:pt x="0" y="30480"/>
                </a:moveTo>
                <a:lnTo>
                  <a:pt x="29146" y="0"/>
                </a:lnTo>
                <a:lnTo>
                  <a:pt x="121920" y="0"/>
                </a:lnTo>
                <a:lnTo>
                  <a:pt x="92773" y="30480"/>
                </a:lnTo>
                <a:lnTo>
                  <a:pt x="0" y="30480"/>
                </a:lnTo>
                <a:close/>
              </a:path>
            </a:pathLst>
          </a:custGeom>
          <a:ln w="9525">
            <a:solidFill>
              <a:srgbClr val="3333CC"/>
            </a:solidFill>
          </a:ln>
        </p:spPr>
        <p:txBody>
          <a:bodyPr wrap="square" lIns="0" tIns="0" rIns="0" bIns="0" rtlCol="0"/>
          <a:lstStyle/>
          <a:p>
            <a:endParaRPr dirty="0"/>
          </a:p>
        </p:txBody>
      </p:sp>
      <p:sp>
        <p:nvSpPr>
          <p:cNvPr id="227" name="object 227"/>
          <p:cNvSpPr/>
          <p:nvPr/>
        </p:nvSpPr>
        <p:spPr>
          <a:xfrm>
            <a:off x="3582923" y="5009388"/>
            <a:ext cx="30480" cy="30480"/>
          </a:xfrm>
          <a:custGeom>
            <a:avLst/>
            <a:gdLst/>
            <a:ahLst/>
            <a:cxnLst/>
            <a:rect l="l" t="t" r="r" b="b"/>
            <a:pathLst>
              <a:path w="30479" h="30479">
                <a:moveTo>
                  <a:pt x="30479" y="0"/>
                </a:moveTo>
                <a:lnTo>
                  <a:pt x="0" y="30480"/>
                </a:lnTo>
              </a:path>
            </a:pathLst>
          </a:custGeom>
          <a:ln w="9525">
            <a:solidFill>
              <a:srgbClr val="FFFFFF"/>
            </a:solidFill>
          </a:ln>
        </p:spPr>
        <p:txBody>
          <a:bodyPr wrap="square" lIns="0" tIns="0" rIns="0" bIns="0" rtlCol="0"/>
          <a:lstStyle/>
          <a:p>
            <a:endParaRPr dirty="0"/>
          </a:p>
        </p:txBody>
      </p:sp>
      <p:sp>
        <p:nvSpPr>
          <p:cNvPr id="228" name="object 228"/>
          <p:cNvSpPr/>
          <p:nvPr/>
        </p:nvSpPr>
        <p:spPr>
          <a:xfrm>
            <a:off x="3598164" y="5009388"/>
            <a:ext cx="30480" cy="30480"/>
          </a:xfrm>
          <a:custGeom>
            <a:avLst/>
            <a:gdLst/>
            <a:ahLst/>
            <a:cxnLst/>
            <a:rect l="l" t="t" r="r" b="b"/>
            <a:pathLst>
              <a:path w="30479" h="30479">
                <a:moveTo>
                  <a:pt x="30479" y="0"/>
                </a:moveTo>
                <a:lnTo>
                  <a:pt x="0" y="30480"/>
                </a:lnTo>
              </a:path>
            </a:pathLst>
          </a:custGeom>
          <a:ln w="9525">
            <a:solidFill>
              <a:srgbClr val="FFFFFF"/>
            </a:solidFill>
          </a:ln>
        </p:spPr>
        <p:txBody>
          <a:bodyPr wrap="square" lIns="0" tIns="0" rIns="0" bIns="0" rtlCol="0"/>
          <a:lstStyle/>
          <a:p>
            <a:endParaRPr dirty="0"/>
          </a:p>
        </p:txBody>
      </p:sp>
      <p:sp>
        <p:nvSpPr>
          <p:cNvPr id="229" name="object 229"/>
          <p:cNvSpPr/>
          <p:nvPr/>
        </p:nvSpPr>
        <p:spPr>
          <a:xfrm>
            <a:off x="3613403" y="5009388"/>
            <a:ext cx="30480" cy="30480"/>
          </a:xfrm>
          <a:custGeom>
            <a:avLst/>
            <a:gdLst/>
            <a:ahLst/>
            <a:cxnLst/>
            <a:rect l="l" t="t" r="r" b="b"/>
            <a:pathLst>
              <a:path w="30479" h="30479">
                <a:moveTo>
                  <a:pt x="30479" y="0"/>
                </a:moveTo>
                <a:lnTo>
                  <a:pt x="0" y="30480"/>
                </a:lnTo>
              </a:path>
            </a:pathLst>
          </a:custGeom>
          <a:ln w="9525">
            <a:solidFill>
              <a:srgbClr val="FFFFFF"/>
            </a:solidFill>
          </a:ln>
        </p:spPr>
        <p:txBody>
          <a:bodyPr wrap="square" lIns="0" tIns="0" rIns="0" bIns="0" rtlCol="0"/>
          <a:lstStyle/>
          <a:p>
            <a:endParaRPr dirty="0"/>
          </a:p>
        </p:txBody>
      </p:sp>
      <p:sp>
        <p:nvSpPr>
          <p:cNvPr id="230" name="object 230"/>
          <p:cNvSpPr/>
          <p:nvPr/>
        </p:nvSpPr>
        <p:spPr>
          <a:xfrm>
            <a:off x="3628644" y="5009388"/>
            <a:ext cx="30480" cy="30480"/>
          </a:xfrm>
          <a:custGeom>
            <a:avLst/>
            <a:gdLst/>
            <a:ahLst/>
            <a:cxnLst/>
            <a:rect l="l" t="t" r="r" b="b"/>
            <a:pathLst>
              <a:path w="30479" h="30479">
                <a:moveTo>
                  <a:pt x="30479" y="0"/>
                </a:moveTo>
                <a:lnTo>
                  <a:pt x="0" y="30480"/>
                </a:lnTo>
              </a:path>
            </a:pathLst>
          </a:custGeom>
          <a:ln w="9525">
            <a:solidFill>
              <a:srgbClr val="FFFFFF"/>
            </a:solidFill>
          </a:ln>
        </p:spPr>
        <p:txBody>
          <a:bodyPr wrap="square" lIns="0" tIns="0" rIns="0" bIns="0" rtlCol="0"/>
          <a:lstStyle/>
          <a:p>
            <a:endParaRPr dirty="0"/>
          </a:p>
        </p:txBody>
      </p:sp>
      <p:sp>
        <p:nvSpPr>
          <p:cNvPr id="231" name="object 231"/>
          <p:cNvSpPr/>
          <p:nvPr/>
        </p:nvSpPr>
        <p:spPr>
          <a:xfrm>
            <a:off x="3643884" y="5009388"/>
            <a:ext cx="30480" cy="30480"/>
          </a:xfrm>
          <a:custGeom>
            <a:avLst/>
            <a:gdLst/>
            <a:ahLst/>
            <a:cxnLst/>
            <a:rect l="l" t="t" r="r" b="b"/>
            <a:pathLst>
              <a:path w="30479" h="30479">
                <a:moveTo>
                  <a:pt x="30479" y="0"/>
                </a:moveTo>
                <a:lnTo>
                  <a:pt x="0" y="30480"/>
                </a:lnTo>
              </a:path>
            </a:pathLst>
          </a:custGeom>
          <a:ln w="9525">
            <a:solidFill>
              <a:srgbClr val="FFFFFF"/>
            </a:solidFill>
          </a:ln>
        </p:spPr>
        <p:txBody>
          <a:bodyPr wrap="square" lIns="0" tIns="0" rIns="0" bIns="0" rtlCol="0"/>
          <a:lstStyle/>
          <a:p>
            <a:endParaRPr dirty="0"/>
          </a:p>
        </p:txBody>
      </p:sp>
      <p:sp>
        <p:nvSpPr>
          <p:cNvPr id="232" name="object 232"/>
          <p:cNvSpPr/>
          <p:nvPr/>
        </p:nvSpPr>
        <p:spPr>
          <a:xfrm>
            <a:off x="3582923" y="5027676"/>
            <a:ext cx="91440" cy="0"/>
          </a:xfrm>
          <a:custGeom>
            <a:avLst/>
            <a:gdLst/>
            <a:ahLst/>
            <a:cxnLst/>
            <a:rect l="l" t="t" r="r" b="b"/>
            <a:pathLst>
              <a:path w="91439">
                <a:moveTo>
                  <a:pt x="0" y="0"/>
                </a:moveTo>
                <a:lnTo>
                  <a:pt x="91440" y="0"/>
                </a:lnTo>
              </a:path>
            </a:pathLst>
          </a:custGeom>
          <a:ln w="9525">
            <a:solidFill>
              <a:srgbClr val="3333CC"/>
            </a:solidFill>
          </a:ln>
        </p:spPr>
        <p:txBody>
          <a:bodyPr wrap="square" lIns="0" tIns="0" rIns="0" bIns="0" rtlCol="0"/>
          <a:lstStyle/>
          <a:p>
            <a:endParaRPr dirty="0"/>
          </a:p>
        </p:txBody>
      </p:sp>
      <p:sp>
        <p:nvSpPr>
          <p:cNvPr id="233" name="object 233"/>
          <p:cNvSpPr/>
          <p:nvPr/>
        </p:nvSpPr>
        <p:spPr>
          <a:xfrm>
            <a:off x="3445764" y="5183316"/>
            <a:ext cx="106680" cy="48895"/>
          </a:xfrm>
          <a:custGeom>
            <a:avLst/>
            <a:gdLst/>
            <a:ahLst/>
            <a:cxnLst/>
            <a:rect l="l" t="t" r="r" b="b"/>
            <a:pathLst>
              <a:path w="106679" h="48895">
                <a:moveTo>
                  <a:pt x="106679" y="4162"/>
                </a:moveTo>
                <a:lnTo>
                  <a:pt x="84951" y="1562"/>
                </a:lnTo>
                <a:lnTo>
                  <a:pt x="64293" y="0"/>
                </a:lnTo>
                <a:lnTo>
                  <a:pt x="45779" y="519"/>
                </a:lnTo>
                <a:lnTo>
                  <a:pt x="30479" y="4162"/>
                </a:lnTo>
                <a:lnTo>
                  <a:pt x="18930" y="13184"/>
                </a:lnTo>
                <a:lnTo>
                  <a:pt x="10477" y="26368"/>
                </a:lnTo>
                <a:lnTo>
                  <a:pt x="4405" y="39552"/>
                </a:lnTo>
                <a:lnTo>
                  <a:pt x="0" y="48574"/>
                </a:lnTo>
              </a:path>
            </a:pathLst>
          </a:custGeom>
          <a:ln w="28575">
            <a:solidFill>
              <a:srgbClr val="00CCFF"/>
            </a:solidFill>
          </a:ln>
        </p:spPr>
        <p:txBody>
          <a:bodyPr wrap="square" lIns="0" tIns="0" rIns="0" bIns="0" rtlCol="0"/>
          <a:lstStyle/>
          <a:p>
            <a:endParaRPr dirty="0"/>
          </a:p>
        </p:txBody>
      </p:sp>
      <p:sp>
        <p:nvSpPr>
          <p:cNvPr id="234" name="object 234"/>
          <p:cNvSpPr/>
          <p:nvPr/>
        </p:nvSpPr>
        <p:spPr>
          <a:xfrm>
            <a:off x="3445764" y="5264850"/>
            <a:ext cx="106680" cy="83185"/>
          </a:xfrm>
          <a:custGeom>
            <a:avLst/>
            <a:gdLst/>
            <a:ahLst/>
            <a:cxnLst/>
            <a:rect l="l" t="t" r="r" b="b"/>
            <a:pathLst>
              <a:path w="106679" h="83185">
                <a:moveTo>
                  <a:pt x="106679" y="7100"/>
                </a:moveTo>
                <a:lnTo>
                  <a:pt x="90547" y="2662"/>
                </a:lnTo>
                <a:lnTo>
                  <a:pt x="74771" y="0"/>
                </a:lnTo>
                <a:lnTo>
                  <a:pt x="59709" y="887"/>
                </a:lnTo>
                <a:lnTo>
                  <a:pt x="45719" y="7100"/>
                </a:lnTo>
                <a:lnTo>
                  <a:pt x="33039" y="19825"/>
                </a:lnTo>
                <a:lnTo>
                  <a:pt x="21431" y="37879"/>
                </a:lnTo>
                <a:lnTo>
                  <a:pt x="10537" y="59486"/>
                </a:lnTo>
                <a:lnTo>
                  <a:pt x="0" y="82869"/>
                </a:lnTo>
              </a:path>
            </a:pathLst>
          </a:custGeom>
          <a:ln w="28574">
            <a:solidFill>
              <a:srgbClr val="3333CC"/>
            </a:solidFill>
          </a:ln>
        </p:spPr>
        <p:txBody>
          <a:bodyPr wrap="square" lIns="0" tIns="0" rIns="0" bIns="0" rtlCol="0"/>
          <a:lstStyle/>
          <a:p>
            <a:endParaRPr dirty="0"/>
          </a:p>
        </p:txBody>
      </p:sp>
      <p:sp>
        <p:nvSpPr>
          <p:cNvPr id="235" name="object 235"/>
          <p:cNvSpPr/>
          <p:nvPr/>
        </p:nvSpPr>
        <p:spPr>
          <a:xfrm>
            <a:off x="3445764" y="5345239"/>
            <a:ext cx="121920" cy="54610"/>
          </a:xfrm>
          <a:custGeom>
            <a:avLst/>
            <a:gdLst/>
            <a:ahLst/>
            <a:cxnLst/>
            <a:rect l="l" t="t" r="r" b="b"/>
            <a:pathLst>
              <a:path w="121920" h="54610">
                <a:moveTo>
                  <a:pt x="121920" y="4652"/>
                </a:moveTo>
                <a:lnTo>
                  <a:pt x="103480" y="1743"/>
                </a:lnTo>
                <a:lnTo>
                  <a:pt x="85450" y="0"/>
                </a:lnTo>
                <a:lnTo>
                  <a:pt x="68236" y="582"/>
                </a:lnTo>
                <a:lnTo>
                  <a:pt x="52247" y="4652"/>
                </a:lnTo>
                <a:lnTo>
                  <a:pt x="37756" y="12988"/>
                </a:lnTo>
                <a:lnTo>
                  <a:pt x="24490" y="24817"/>
                </a:lnTo>
                <a:lnTo>
                  <a:pt x="12040" y="38975"/>
                </a:lnTo>
                <a:lnTo>
                  <a:pt x="0" y="54297"/>
                </a:lnTo>
              </a:path>
            </a:pathLst>
          </a:custGeom>
          <a:ln w="28575">
            <a:solidFill>
              <a:srgbClr val="00CCFF"/>
            </a:solidFill>
          </a:ln>
        </p:spPr>
        <p:txBody>
          <a:bodyPr wrap="square" lIns="0" tIns="0" rIns="0" bIns="0" rtlCol="0"/>
          <a:lstStyle/>
          <a:p>
            <a:endParaRPr dirty="0"/>
          </a:p>
        </p:txBody>
      </p:sp>
      <p:sp>
        <p:nvSpPr>
          <p:cNvPr id="236" name="object 236"/>
          <p:cNvSpPr/>
          <p:nvPr/>
        </p:nvSpPr>
        <p:spPr>
          <a:xfrm>
            <a:off x="3442715" y="5426964"/>
            <a:ext cx="109855" cy="24765"/>
          </a:xfrm>
          <a:custGeom>
            <a:avLst/>
            <a:gdLst/>
            <a:ahLst/>
            <a:cxnLst/>
            <a:rect l="l" t="t" r="r" b="b"/>
            <a:pathLst>
              <a:path w="109854" h="24764">
                <a:moveTo>
                  <a:pt x="109727" y="0"/>
                </a:moveTo>
                <a:lnTo>
                  <a:pt x="63436" y="6096"/>
                </a:lnTo>
                <a:lnTo>
                  <a:pt x="16073" y="15240"/>
                </a:lnTo>
                <a:lnTo>
                  <a:pt x="3643" y="21336"/>
                </a:lnTo>
                <a:lnTo>
                  <a:pt x="0" y="24384"/>
                </a:lnTo>
              </a:path>
            </a:pathLst>
          </a:custGeom>
          <a:ln w="28574">
            <a:solidFill>
              <a:srgbClr val="3333CC"/>
            </a:solidFill>
          </a:ln>
        </p:spPr>
        <p:txBody>
          <a:bodyPr wrap="square" lIns="0" tIns="0" rIns="0" bIns="0" rtlCol="0"/>
          <a:lstStyle/>
          <a:p>
            <a:endParaRPr dirty="0"/>
          </a:p>
        </p:txBody>
      </p:sp>
      <p:sp>
        <p:nvSpPr>
          <p:cNvPr id="237" name="object 237"/>
          <p:cNvSpPr/>
          <p:nvPr/>
        </p:nvSpPr>
        <p:spPr>
          <a:xfrm>
            <a:off x="3377178" y="4690871"/>
            <a:ext cx="161925" cy="210820"/>
          </a:xfrm>
          <a:custGeom>
            <a:avLst/>
            <a:gdLst/>
            <a:ahLst/>
            <a:cxnLst/>
            <a:rect l="l" t="t" r="r" b="b"/>
            <a:pathLst>
              <a:path w="161925" h="210820">
                <a:moveTo>
                  <a:pt x="63373" y="0"/>
                </a:moveTo>
                <a:lnTo>
                  <a:pt x="0" y="38595"/>
                </a:lnTo>
                <a:lnTo>
                  <a:pt x="57124" y="81038"/>
                </a:lnTo>
                <a:lnTo>
                  <a:pt x="37490" y="94538"/>
                </a:lnTo>
                <a:lnTo>
                  <a:pt x="91935" y="135064"/>
                </a:lnTo>
                <a:lnTo>
                  <a:pt x="74980" y="144716"/>
                </a:lnTo>
                <a:lnTo>
                  <a:pt x="161544" y="210311"/>
                </a:lnTo>
                <a:lnTo>
                  <a:pt x="110680" y="125412"/>
                </a:lnTo>
                <a:lnTo>
                  <a:pt x="124066" y="117703"/>
                </a:lnTo>
                <a:lnTo>
                  <a:pt x="83007" y="67525"/>
                </a:lnTo>
                <a:lnTo>
                  <a:pt x="96393" y="59817"/>
                </a:lnTo>
                <a:lnTo>
                  <a:pt x="63373" y="0"/>
                </a:lnTo>
                <a:close/>
              </a:path>
            </a:pathLst>
          </a:custGeom>
          <a:solidFill>
            <a:srgbClr val="FFFF66"/>
          </a:solidFill>
        </p:spPr>
        <p:txBody>
          <a:bodyPr wrap="square" lIns="0" tIns="0" rIns="0" bIns="0" rtlCol="0"/>
          <a:lstStyle/>
          <a:p>
            <a:endParaRPr dirty="0"/>
          </a:p>
        </p:txBody>
      </p:sp>
      <p:sp>
        <p:nvSpPr>
          <p:cNvPr id="238" name="object 238"/>
          <p:cNvSpPr/>
          <p:nvPr/>
        </p:nvSpPr>
        <p:spPr>
          <a:xfrm>
            <a:off x="3378703" y="4692396"/>
            <a:ext cx="161925" cy="210820"/>
          </a:xfrm>
          <a:custGeom>
            <a:avLst/>
            <a:gdLst/>
            <a:ahLst/>
            <a:cxnLst/>
            <a:rect l="l" t="t" r="r" b="b"/>
            <a:pathLst>
              <a:path w="161925" h="210820">
                <a:moveTo>
                  <a:pt x="63373" y="0"/>
                </a:moveTo>
                <a:lnTo>
                  <a:pt x="0" y="38595"/>
                </a:lnTo>
                <a:lnTo>
                  <a:pt x="57124" y="81038"/>
                </a:lnTo>
                <a:lnTo>
                  <a:pt x="37490" y="94538"/>
                </a:lnTo>
                <a:lnTo>
                  <a:pt x="91935" y="135064"/>
                </a:lnTo>
                <a:lnTo>
                  <a:pt x="74980" y="144716"/>
                </a:lnTo>
                <a:lnTo>
                  <a:pt x="161544" y="210311"/>
                </a:lnTo>
                <a:lnTo>
                  <a:pt x="110680" y="125412"/>
                </a:lnTo>
                <a:lnTo>
                  <a:pt x="124066" y="117703"/>
                </a:lnTo>
                <a:lnTo>
                  <a:pt x="83007" y="67525"/>
                </a:lnTo>
                <a:lnTo>
                  <a:pt x="96393" y="59816"/>
                </a:lnTo>
                <a:lnTo>
                  <a:pt x="63373" y="0"/>
                </a:lnTo>
                <a:close/>
              </a:path>
            </a:pathLst>
          </a:custGeom>
          <a:ln w="7937">
            <a:solidFill>
              <a:srgbClr val="000000"/>
            </a:solidFill>
          </a:ln>
        </p:spPr>
        <p:txBody>
          <a:bodyPr wrap="square" lIns="0" tIns="0" rIns="0" bIns="0" rtlCol="0"/>
          <a:lstStyle/>
          <a:p>
            <a:endParaRPr dirty="0"/>
          </a:p>
        </p:txBody>
      </p:sp>
      <p:sp>
        <p:nvSpPr>
          <p:cNvPr id="239" name="object 239"/>
          <p:cNvSpPr txBox="1"/>
          <p:nvPr/>
        </p:nvSpPr>
        <p:spPr>
          <a:xfrm>
            <a:off x="323719" y="3613086"/>
            <a:ext cx="2061845" cy="1339215"/>
          </a:xfrm>
          <a:prstGeom prst="rect">
            <a:avLst/>
          </a:prstGeom>
        </p:spPr>
        <p:txBody>
          <a:bodyPr vert="horz" wrap="square" lIns="0" tIns="0" rIns="0" bIns="0" rtlCol="0">
            <a:spAutoFit/>
          </a:bodyPr>
          <a:lstStyle/>
          <a:p>
            <a:pPr marL="169545">
              <a:lnSpc>
                <a:spcPct val="100000"/>
              </a:lnSpc>
            </a:pPr>
            <a:r>
              <a:rPr sz="1800" b="1" spc="-5" dirty="0">
                <a:latin typeface="Arial"/>
                <a:cs typeface="Arial"/>
              </a:rPr>
              <a:t>Wearable</a:t>
            </a:r>
            <a:r>
              <a:rPr sz="1800" b="1" spc="-105" dirty="0">
                <a:latin typeface="Arial"/>
                <a:cs typeface="Arial"/>
              </a:rPr>
              <a:t> </a:t>
            </a:r>
            <a:r>
              <a:rPr sz="1800" b="1" spc="-15" dirty="0">
                <a:latin typeface="Arial"/>
                <a:cs typeface="Arial"/>
              </a:rPr>
              <a:t>BAN</a:t>
            </a:r>
            <a:endParaRPr sz="1800" dirty="0">
              <a:latin typeface="Arial"/>
              <a:cs typeface="Arial"/>
            </a:endParaRPr>
          </a:p>
          <a:p>
            <a:pPr marL="87630">
              <a:lnSpc>
                <a:spcPct val="100000"/>
              </a:lnSpc>
              <a:spcBef>
                <a:spcPts val="310"/>
              </a:spcBef>
            </a:pPr>
            <a:r>
              <a:rPr sz="1400" b="1" spc="-20" dirty="0">
                <a:latin typeface="Arial"/>
                <a:cs typeface="Arial"/>
              </a:rPr>
              <a:t>Tele-metering </a:t>
            </a:r>
            <a:r>
              <a:rPr sz="1400" b="1" spc="-15" dirty="0">
                <a:latin typeface="Arial"/>
                <a:cs typeface="Arial"/>
              </a:rPr>
              <a:t>vital</a:t>
            </a:r>
            <a:r>
              <a:rPr sz="1400" b="1" spc="60" dirty="0">
                <a:latin typeface="Arial"/>
                <a:cs typeface="Arial"/>
              </a:rPr>
              <a:t> </a:t>
            </a:r>
            <a:r>
              <a:rPr sz="1400" b="1" spc="-15" dirty="0">
                <a:latin typeface="Arial"/>
                <a:cs typeface="Arial"/>
              </a:rPr>
              <a:t>data</a:t>
            </a:r>
            <a:endParaRPr sz="1400" dirty="0">
              <a:latin typeface="Arial"/>
              <a:cs typeface="Arial"/>
            </a:endParaRPr>
          </a:p>
          <a:p>
            <a:pPr marL="12700" marR="1728470">
              <a:lnSpc>
                <a:spcPct val="100000"/>
              </a:lnSpc>
              <a:spcBef>
                <a:spcPts val="280"/>
              </a:spcBef>
            </a:pPr>
            <a:r>
              <a:rPr sz="1000" spc="5" dirty="0">
                <a:latin typeface="Arial"/>
                <a:cs typeface="Arial"/>
              </a:rPr>
              <a:t>EE</a:t>
            </a:r>
            <a:r>
              <a:rPr sz="1000" spc="10" dirty="0">
                <a:latin typeface="Arial"/>
                <a:cs typeface="Arial"/>
              </a:rPr>
              <a:t>G</a:t>
            </a:r>
            <a:r>
              <a:rPr sz="1000" dirty="0">
                <a:latin typeface="Arial"/>
                <a:cs typeface="Arial"/>
              </a:rPr>
              <a:t>.  E</a:t>
            </a:r>
            <a:r>
              <a:rPr sz="1000" spc="-5" dirty="0">
                <a:latin typeface="Arial"/>
                <a:cs typeface="Arial"/>
              </a:rPr>
              <a:t>C</a:t>
            </a:r>
            <a:r>
              <a:rPr sz="1000" spc="10" dirty="0">
                <a:latin typeface="Arial"/>
                <a:cs typeface="Arial"/>
              </a:rPr>
              <a:t>G</a:t>
            </a:r>
            <a:r>
              <a:rPr sz="1000" dirty="0">
                <a:latin typeface="Arial"/>
                <a:cs typeface="Arial"/>
              </a:rPr>
              <a:t>,</a:t>
            </a:r>
          </a:p>
          <a:p>
            <a:pPr marL="12700" marR="1250315">
              <a:lnSpc>
                <a:spcPct val="100000"/>
              </a:lnSpc>
            </a:pPr>
            <a:r>
              <a:rPr sz="1000" dirty="0">
                <a:latin typeface="Arial"/>
                <a:cs typeface="Arial"/>
              </a:rPr>
              <a:t>Blad</a:t>
            </a:r>
            <a:r>
              <a:rPr sz="1000" spc="-95" dirty="0">
                <a:latin typeface="Arial"/>
                <a:cs typeface="Arial"/>
              </a:rPr>
              <a:t> </a:t>
            </a:r>
            <a:r>
              <a:rPr sz="1000" spc="-10" dirty="0">
                <a:latin typeface="Arial"/>
                <a:cs typeface="Arial"/>
              </a:rPr>
              <a:t>Pressure  </a:t>
            </a:r>
            <a:r>
              <a:rPr sz="1000" dirty="0">
                <a:latin typeface="Arial"/>
                <a:cs typeface="Arial"/>
              </a:rPr>
              <a:t>Temperatute  MRI</a:t>
            </a:r>
            <a:r>
              <a:rPr sz="1000" spc="-90" dirty="0">
                <a:latin typeface="Arial"/>
                <a:cs typeface="Arial"/>
              </a:rPr>
              <a:t> </a:t>
            </a:r>
            <a:r>
              <a:rPr sz="1000" dirty="0">
                <a:latin typeface="Arial"/>
                <a:cs typeface="Arial"/>
              </a:rPr>
              <a:t>images</a:t>
            </a:r>
          </a:p>
        </p:txBody>
      </p:sp>
      <p:sp>
        <p:nvSpPr>
          <p:cNvPr id="240" name="object 240"/>
          <p:cNvSpPr txBox="1"/>
          <p:nvPr/>
        </p:nvSpPr>
        <p:spPr>
          <a:xfrm>
            <a:off x="3582415" y="4785272"/>
            <a:ext cx="77470" cy="167005"/>
          </a:xfrm>
          <a:prstGeom prst="rect">
            <a:avLst/>
          </a:prstGeom>
        </p:spPr>
        <p:txBody>
          <a:bodyPr vert="horz" wrap="square" lIns="0" tIns="0" rIns="0" bIns="0" rtlCol="0">
            <a:spAutoFit/>
          </a:bodyPr>
          <a:lstStyle/>
          <a:p>
            <a:pPr marL="12700">
              <a:lnSpc>
                <a:spcPct val="100000"/>
              </a:lnSpc>
            </a:pPr>
            <a:r>
              <a:rPr sz="1000" u="sng" dirty="0">
                <a:latin typeface="Arial"/>
                <a:cs typeface="Arial"/>
              </a:rPr>
              <a:t> </a:t>
            </a:r>
            <a:r>
              <a:rPr sz="1000" u="sng" spc="-150" dirty="0">
                <a:latin typeface="Arial"/>
                <a:cs typeface="Arial"/>
              </a:rPr>
              <a:t> </a:t>
            </a:r>
            <a:endParaRPr sz="1000" dirty="0">
              <a:latin typeface="Arial"/>
              <a:cs typeface="Arial"/>
            </a:endParaRPr>
          </a:p>
        </p:txBody>
      </p:sp>
      <p:sp>
        <p:nvSpPr>
          <p:cNvPr id="241" name="object 241"/>
          <p:cNvSpPr txBox="1"/>
          <p:nvPr/>
        </p:nvSpPr>
        <p:spPr>
          <a:xfrm>
            <a:off x="323719" y="4937611"/>
            <a:ext cx="247015" cy="167005"/>
          </a:xfrm>
          <a:prstGeom prst="rect">
            <a:avLst/>
          </a:prstGeom>
        </p:spPr>
        <p:txBody>
          <a:bodyPr vert="horz" wrap="square" lIns="0" tIns="0" rIns="0" bIns="0" rtlCol="0">
            <a:spAutoFit/>
          </a:bodyPr>
          <a:lstStyle/>
          <a:p>
            <a:pPr marL="12700">
              <a:lnSpc>
                <a:spcPct val="100000"/>
              </a:lnSpc>
            </a:pPr>
            <a:r>
              <a:rPr sz="1000" spc="5" dirty="0">
                <a:latin typeface="Arial"/>
                <a:cs typeface="Arial"/>
              </a:rPr>
              <a:t>Et</a:t>
            </a:r>
            <a:r>
              <a:rPr sz="1000" dirty="0">
                <a:latin typeface="Arial"/>
                <a:cs typeface="Arial"/>
              </a:rPr>
              <a:t>c.</a:t>
            </a:r>
          </a:p>
        </p:txBody>
      </p:sp>
      <p:sp>
        <p:nvSpPr>
          <p:cNvPr id="242" name="object 242"/>
          <p:cNvSpPr/>
          <p:nvPr/>
        </p:nvSpPr>
        <p:spPr>
          <a:xfrm>
            <a:off x="1087615" y="4141355"/>
            <a:ext cx="1697329" cy="1441170"/>
          </a:xfrm>
          <a:prstGeom prst="rect">
            <a:avLst/>
          </a:prstGeom>
          <a:blipFill>
            <a:blip r:embed="rId8" cstate="print"/>
            <a:stretch>
              <a:fillRect/>
            </a:stretch>
          </a:blipFill>
        </p:spPr>
        <p:txBody>
          <a:bodyPr wrap="square" lIns="0" tIns="0" rIns="0" bIns="0" rtlCol="0"/>
          <a:lstStyle/>
          <a:p>
            <a:endParaRPr dirty="0"/>
          </a:p>
        </p:txBody>
      </p:sp>
      <p:sp>
        <p:nvSpPr>
          <p:cNvPr id="243" name="object 243"/>
          <p:cNvSpPr/>
          <p:nvPr/>
        </p:nvSpPr>
        <p:spPr>
          <a:xfrm>
            <a:off x="1490472" y="4681728"/>
            <a:ext cx="323087" cy="365759"/>
          </a:xfrm>
          <a:prstGeom prst="rect">
            <a:avLst/>
          </a:prstGeom>
          <a:blipFill>
            <a:blip r:embed="rId9" cstate="print"/>
            <a:stretch>
              <a:fillRect/>
            </a:stretch>
          </a:blipFill>
        </p:spPr>
        <p:txBody>
          <a:bodyPr wrap="square" lIns="0" tIns="0" rIns="0" bIns="0" rtlCol="0"/>
          <a:lstStyle/>
          <a:p>
            <a:endParaRPr dirty="0"/>
          </a:p>
        </p:txBody>
      </p:sp>
      <p:sp>
        <p:nvSpPr>
          <p:cNvPr id="244" name="object 244"/>
          <p:cNvSpPr txBox="1"/>
          <p:nvPr/>
        </p:nvSpPr>
        <p:spPr>
          <a:xfrm>
            <a:off x="1213379" y="4974208"/>
            <a:ext cx="699770" cy="327025"/>
          </a:xfrm>
          <a:prstGeom prst="rect">
            <a:avLst/>
          </a:prstGeom>
        </p:spPr>
        <p:txBody>
          <a:bodyPr vert="horz" wrap="square" lIns="0" tIns="0" rIns="0" bIns="0" rtlCol="0">
            <a:spAutoFit/>
          </a:bodyPr>
          <a:lstStyle/>
          <a:p>
            <a:pPr marL="100965" marR="5080" indent="-88900">
              <a:lnSpc>
                <a:spcPts val="1250"/>
              </a:lnSpc>
            </a:pPr>
            <a:r>
              <a:rPr sz="1050" spc="-10" dirty="0">
                <a:latin typeface="Arial"/>
                <a:cs typeface="Arial"/>
              </a:rPr>
              <a:t>P</a:t>
            </a:r>
            <a:r>
              <a:rPr sz="1050" spc="-15" dirty="0">
                <a:latin typeface="Arial"/>
                <a:cs typeface="Arial"/>
              </a:rPr>
              <a:t>a</a:t>
            </a:r>
            <a:r>
              <a:rPr sz="1050" dirty="0">
                <a:latin typeface="Arial"/>
                <a:cs typeface="Arial"/>
              </a:rPr>
              <a:t>c</a:t>
            </a:r>
            <a:r>
              <a:rPr sz="1050" spc="-15" dirty="0">
                <a:latin typeface="Arial"/>
                <a:cs typeface="Arial"/>
              </a:rPr>
              <a:t>e</a:t>
            </a:r>
            <a:r>
              <a:rPr sz="1050" spc="30" dirty="0">
                <a:latin typeface="Arial"/>
                <a:cs typeface="Arial"/>
              </a:rPr>
              <a:t>m</a:t>
            </a:r>
            <a:r>
              <a:rPr sz="1050" spc="-15" dirty="0">
                <a:latin typeface="Arial"/>
                <a:cs typeface="Arial"/>
              </a:rPr>
              <a:t>a</a:t>
            </a:r>
            <a:r>
              <a:rPr sz="1050" dirty="0">
                <a:latin typeface="Arial"/>
                <a:cs typeface="Arial"/>
              </a:rPr>
              <a:t>k</a:t>
            </a:r>
            <a:r>
              <a:rPr sz="1050" spc="-15" dirty="0">
                <a:latin typeface="Arial"/>
                <a:cs typeface="Arial"/>
              </a:rPr>
              <a:t>er  </a:t>
            </a:r>
            <a:r>
              <a:rPr sz="1050" spc="5" dirty="0">
                <a:latin typeface="Arial"/>
                <a:cs typeface="Arial"/>
              </a:rPr>
              <a:t>with</a:t>
            </a:r>
            <a:r>
              <a:rPr sz="1050" spc="-125" dirty="0">
                <a:latin typeface="Arial"/>
                <a:cs typeface="Arial"/>
              </a:rPr>
              <a:t> </a:t>
            </a:r>
            <a:r>
              <a:rPr sz="1050" spc="-5" dirty="0">
                <a:latin typeface="Arial"/>
                <a:cs typeface="Arial"/>
              </a:rPr>
              <a:t>IAD</a:t>
            </a:r>
            <a:endParaRPr sz="1050" dirty="0">
              <a:latin typeface="Arial"/>
              <a:cs typeface="Arial"/>
            </a:endParaRPr>
          </a:p>
        </p:txBody>
      </p:sp>
      <p:sp>
        <p:nvSpPr>
          <p:cNvPr id="245" name="object 245"/>
          <p:cNvSpPr/>
          <p:nvPr/>
        </p:nvSpPr>
        <p:spPr>
          <a:xfrm>
            <a:off x="1319783" y="5757671"/>
            <a:ext cx="2338070" cy="332740"/>
          </a:xfrm>
          <a:custGeom>
            <a:avLst/>
            <a:gdLst/>
            <a:ahLst/>
            <a:cxnLst/>
            <a:rect l="l" t="t" r="r" b="b"/>
            <a:pathLst>
              <a:path w="2338070" h="332739">
                <a:moveTo>
                  <a:pt x="2282444" y="0"/>
                </a:moveTo>
                <a:lnTo>
                  <a:pt x="55372" y="0"/>
                </a:lnTo>
                <a:lnTo>
                  <a:pt x="33818" y="4351"/>
                </a:lnTo>
                <a:lnTo>
                  <a:pt x="16217" y="16217"/>
                </a:lnTo>
                <a:lnTo>
                  <a:pt x="4351" y="33818"/>
                </a:lnTo>
                <a:lnTo>
                  <a:pt x="0" y="55371"/>
                </a:lnTo>
                <a:lnTo>
                  <a:pt x="0" y="276859"/>
                </a:lnTo>
                <a:lnTo>
                  <a:pt x="4351" y="298413"/>
                </a:lnTo>
                <a:lnTo>
                  <a:pt x="16217" y="316014"/>
                </a:lnTo>
                <a:lnTo>
                  <a:pt x="33818" y="327880"/>
                </a:lnTo>
                <a:lnTo>
                  <a:pt x="55372" y="332231"/>
                </a:lnTo>
                <a:lnTo>
                  <a:pt x="2282444" y="332231"/>
                </a:lnTo>
                <a:lnTo>
                  <a:pt x="2303997" y="327880"/>
                </a:lnTo>
                <a:lnTo>
                  <a:pt x="2321598" y="316014"/>
                </a:lnTo>
                <a:lnTo>
                  <a:pt x="2333464" y="298413"/>
                </a:lnTo>
                <a:lnTo>
                  <a:pt x="2337816" y="276859"/>
                </a:lnTo>
                <a:lnTo>
                  <a:pt x="2337816" y="55371"/>
                </a:lnTo>
                <a:lnTo>
                  <a:pt x="2333464" y="33818"/>
                </a:lnTo>
                <a:lnTo>
                  <a:pt x="2321598" y="16217"/>
                </a:lnTo>
                <a:lnTo>
                  <a:pt x="2303997" y="4351"/>
                </a:lnTo>
                <a:lnTo>
                  <a:pt x="2282444" y="0"/>
                </a:lnTo>
                <a:close/>
              </a:path>
            </a:pathLst>
          </a:custGeom>
          <a:solidFill>
            <a:srgbClr val="CCFFFF"/>
          </a:solidFill>
        </p:spPr>
        <p:txBody>
          <a:bodyPr wrap="square" lIns="0" tIns="0" rIns="0" bIns="0" rtlCol="0"/>
          <a:lstStyle/>
          <a:p>
            <a:endParaRPr dirty="0"/>
          </a:p>
        </p:txBody>
      </p:sp>
      <p:sp>
        <p:nvSpPr>
          <p:cNvPr id="246" name="object 246"/>
          <p:cNvSpPr txBox="1"/>
          <p:nvPr/>
        </p:nvSpPr>
        <p:spPr>
          <a:xfrm>
            <a:off x="1277292" y="5738130"/>
            <a:ext cx="2421890" cy="380365"/>
          </a:xfrm>
          <a:prstGeom prst="rect">
            <a:avLst/>
          </a:prstGeom>
        </p:spPr>
        <p:txBody>
          <a:bodyPr vert="horz" wrap="square" lIns="0" tIns="0" rIns="0" bIns="0" rtlCol="0">
            <a:spAutoFit/>
          </a:bodyPr>
          <a:lstStyle/>
          <a:p>
            <a:pPr marL="271145" marR="5080" indent="-259079">
              <a:lnSpc>
                <a:spcPct val="100000"/>
              </a:lnSpc>
            </a:pPr>
            <a:r>
              <a:rPr sz="1200" b="1" dirty="0">
                <a:latin typeface="Arial"/>
                <a:cs typeface="Arial"/>
              </a:rPr>
              <a:t>Dependable </a:t>
            </a:r>
            <a:r>
              <a:rPr sz="1200" b="1" spc="-5" dirty="0">
                <a:latin typeface="Arial"/>
                <a:cs typeface="Arial"/>
              </a:rPr>
              <a:t>Network among</a:t>
            </a:r>
            <a:r>
              <a:rPr sz="1200" b="1" spc="-95" dirty="0">
                <a:latin typeface="Arial"/>
                <a:cs typeface="Arial"/>
              </a:rPr>
              <a:t> </a:t>
            </a:r>
            <a:r>
              <a:rPr sz="1200" b="1" spc="-5" dirty="0">
                <a:latin typeface="Arial"/>
                <a:cs typeface="Arial"/>
              </a:rPr>
              <a:t>vital  sensors, actuators,</a:t>
            </a:r>
            <a:r>
              <a:rPr sz="1200" b="1" spc="-60" dirty="0">
                <a:latin typeface="Arial"/>
                <a:cs typeface="Arial"/>
              </a:rPr>
              <a:t> </a:t>
            </a:r>
            <a:r>
              <a:rPr sz="1200" b="1" dirty="0">
                <a:latin typeface="Arial"/>
                <a:cs typeface="Arial"/>
              </a:rPr>
              <a:t>robots</a:t>
            </a:r>
            <a:endParaRPr sz="1200" dirty="0">
              <a:latin typeface="Arial"/>
              <a:cs typeface="Arial"/>
            </a:endParaRPr>
          </a:p>
        </p:txBody>
      </p:sp>
      <p:sp>
        <p:nvSpPr>
          <p:cNvPr id="247" name="object 247"/>
          <p:cNvSpPr/>
          <p:nvPr/>
        </p:nvSpPr>
        <p:spPr>
          <a:xfrm>
            <a:off x="490727" y="5593079"/>
            <a:ext cx="816863" cy="509016"/>
          </a:xfrm>
          <a:prstGeom prst="rect">
            <a:avLst/>
          </a:prstGeom>
          <a:blipFill>
            <a:blip r:embed="rId10" cstate="print"/>
            <a:stretch>
              <a:fillRect/>
            </a:stretch>
          </a:blipFill>
        </p:spPr>
        <p:txBody>
          <a:bodyPr wrap="square" lIns="0" tIns="0" rIns="0" bIns="0" rtlCol="0"/>
          <a:lstStyle/>
          <a:p>
            <a:endParaRPr dirty="0"/>
          </a:p>
        </p:txBody>
      </p:sp>
      <p:sp>
        <p:nvSpPr>
          <p:cNvPr id="248" name="object 248"/>
          <p:cNvSpPr/>
          <p:nvPr/>
        </p:nvSpPr>
        <p:spPr>
          <a:xfrm>
            <a:off x="3919728" y="5501640"/>
            <a:ext cx="871727" cy="521207"/>
          </a:xfrm>
          <a:prstGeom prst="rect">
            <a:avLst/>
          </a:prstGeom>
          <a:blipFill>
            <a:blip r:embed="rId11" cstate="print"/>
            <a:stretch>
              <a:fillRect/>
            </a:stretch>
          </a:blipFill>
        </p:spPr>
        <p:txBody>
          <a:bodyPr wrap="square" lIns="0" tIns="0" rIns="0" bIns="0" rtlCol="0"/>
          <a:lstStyle/>
          <a:p>
            <a:endParaRPr dirty="0"/>
          </a:p>
        </p:txBody>
      </p:sp>
      <p:sp>
        <p:nvSpPr>
          <p:cNvPr id="249" name="object 249"/>
          <p:cNvSpPr txBox="1"/>
          <p:nvPr/>
        </p:nvSpPr>
        <p:spPr>
          <a:xfrm>
            <a:off x="3959440" y="5853683"/>
            <a:ext cx="691515" cy="327025"/>
          </a:xfrm>
          <a:prstGeom prst="rect">
            <a:avLst/>
          </a:prstGeom>
        </p:spPr>
        <p:txBody>
          <a:bodyPr vert="horz" wrap="square" lIns="0" tIns="0" rIns="0" bIns="0" rtlCol="0">
            <a:spAutoFit/>
          </a:bodyPr>
          <a:lstStyle/>
          <a:p>
            <a:pPr marL="12700" marR="5080" indent="88265">
              <a:lnSpc>
                <a:spcPts val="1250"/>
              </a:lnSpc>
            </a:pPr>
            <a:r>
              <a:rPr sz="1050" dirty="0">
                <a:latin typeface="Arial"/>
                <a:cs typeface="Arial"/>
              </a:rPr>
              <a:t>Capsule  </a:t>
            </a:r>
            <a:r>
              <a:rPr sz="1050" spc="-10" dirty="0">
                <a:latin typeface="Arial"/>
                <a:cs typeface="Arial"/>
              </a:rPr>
              <a:t>E</a:t>
            </a:r>
            <a:r>
              <a:rPr sz="1050" spc="-15" dirty="0">
                <a:latin typeface="Arial"/>
                <a:cs typeface="Arial"/>
              </a:rPr>
              <a:t>ndo</a:t>
            </a:r>
            <a:r>
              <a:rPr sz="1050" dirty="0">
                <a:latin typeface="Arial"/>
                <a:cs typeface="Arial"/>
              </a:rPr>
              <a:t>sc</a:t>
            </a:r>
            <a:r>
              <a:rPr sz="1050" spc="-15" dirty="0">
                <a:latin typeface="Arial"/>
                <a:cs typeface="Arial"/>
              </a:rPr>
              <a:t>o</a:t>
            </a:r>
            <a:r>
              <a:rPr sz="1050" spc="10" dirty="0">
                <a:latin typeface="Arial"/>
                <a:cs typeface="Arial"/>
              </a:rPr>
              <a:t>p</a:t>
            </a:r>
            <a:r>
              <a:rPr sz="1050" dirty="0">
                <a:latin typeface="Arial"/>
                <a:cs typeface="Arial"/>
              </a:rPr>
              <a:t>e</a:t>
            </a:r>
          </a:p>
        </p:txBody>
      </p:sp>
      <p:sp>
        <p:nvSpPr>
          <p:cNvPr id="250" name="object 250"/>
          <p:cNvSpPr/>
          <p:nvPr/>
        </p:nvSpPr>
        <p:spPr>
          <a:xfrm>
            <a:off x="3732276" y="4402839"/>
            <a:ext cx="1487805" cy="1115695"/>
          </a:xfrm>
          <a:custGeom>
            <a:avLst/>
            <a:gdLst/>
            <a:ahLst/>
            <a:cxnLst/>
            <a:rect l="l" t="t" r="r" b="b"/>
            <a:pathLst>
              <a:path w="1487804" h="1115695">
                <a:moveTo>
                  <a:pt x="1301496" y="0"/>
                </a:moveTo>
                <a:lnTo>
                  <a:pt x="185928" y="0"/>
                </a:lnTo>
                <a:lnTo>
                  <a:pt x="136502" y="6641"/>
                </a:lnTo>
                <a:lnTo>
                  <a:pt x="92089" y="25383"/>
                </a:lnTo>
                <a:lnTo>
                  <a:pt x="54459" y="54454"/>
                </a:lnTo>
                <a:lnTo>
                  <a:pt x="25385" y="92083"/>
                </a:lnTo>
                <a:lnTo>
                  <a:pt x="6641" y="136498"/>
                </a:lnTo>
                <a:lnTo>
                  <a:pt x="0" y="185928"/>
                </a:lnTo>
                <a:lnTo>
                  <a:pt x="0" y="929627"/>
                </a:lnTo>
                <a:lnTo>
                  <a:pt x="6641" y="979057"/>
                </a:lnTo>
                <a:lnTo>
                  <a:pt x="25385" y="1023475"/>
                </a:lnTo>
                <a:lnTo>
                  <a:pt x="54459" y="1061107"/>
                </a:lnTo>
                <a:lnTo>
                  <a:pt x="92089" y="1090181"/>
                </a:lnTo>
                <a:lnTo>
                  <a:pt x="136502" y="1108926"/>
                </a:lnTo>
                <a:lnTo>
                  <a:pt x="185928" y="1115568"/>
                </a:lnTo>
                <a:lnTo>
                  <a:pt x="1301496" y="1115568"/>
                </a:lnTo>
                <a:lnTo>
                  <a:pt x="1350921" y="1108926"/>
                </a:lnTo>
                <a:lnTo>
                  <a:pt x="1395334" y="1090181"/>
                </a:lnTo>
                <a:lnTo>
                  <a:pt x="1432964" y="1061107"/>
                </a:lnTo>
                <a:lnTo>
                  <a:pt x="1462038" y="1023475"/>
                </a:lnTo>
                <a:lnTo>
                  <a:pt x="1480782" y="979057"/>
                </a:lnTo>
                <a:lnTo>
                  <a:pt x="1487424" y="929627"/>
                </a:lnTo>
                <a:lnTo>
                  <a:pt x="1487424" y="185928"/>
                </a:lnTo>
                <a:lnTo>
                  <a:pt x="1480782" y="136498"/>
                </a:lnTo>
                <a:lnTo>
                  <a:pt x="1462038" y="92083"/>
                </a:lnTo>
                <a:lnTo>
                  <a:pt x="1432964" y="54454"/>
                </a:lnTo>
                <a:lnTo>
                  <a:pt x="1395334" y="25383"/>
                </a:lnTo>
                <a:lnTo>
                  <a:pt x="1350921" y="6641"/>
                </a:lnTo>
                <a:lnTo>
                  <a:pt x="1301496" y="0"/>
                </a:lnTo>
                <a:close/>
              </a:path>
            </a:pathLst>
          </a:custGeom>
          <a:solidFill>
            <a:srgbClr val="FFFFFF"/>
          </a:solidFill>
        </p:spPr>
        <p:txBody>
          <a:bodyPr wrap="square" lIns="0" tIns="0" rIns="0" bIns="0" rtlCol="0"/>
          <a:lstStyle/>
          <a:p>
            <a:endParaRPr dirty="0"/>
          </a:p>
        </p:txBody>
      </p:sp>
      <p:sp>
        <p:nvSpPr>
          <p:cNvPr id="251" name="object 251"/>
          <p:cNvSpPr/>
          <p:nvPr/>
        </p:nvSpPr>
        <p:spPr>
          <a:xfrm>
            <a:off x="3732276" y="4402839"/>
            <a:ext cx="1487805" cy="1115695"/>
          </a:xfrm>
          <a:custGeom>
            <a:avLst/>
            <a:gdLst/>
            <a:ahLst/>
            <a:cxnLst/>
            <a:rect l="l" t="t" r="r" b="b"/>
            <a:pathLst>
              <a:path w="1487804" h="1115695">
                <a:moveTo>
                  <a:pt x="0" y="185928"/>
                </a:moveTo>
                <a:lnTo>
                  <a:pt x="6641" y="136498"/>
                </a:lnTo>
                <a:lnTo>
                  <a:pt x="25385" y="92083"/>
                </a:lnTo>
                <a:lnTo>
                  <a:pt x="54459" y="54454"/>
                </a:lnTo>
                <a:lnTo>
                  <a:pt x="92089" y="25383"/>
                </a:lnTo>
                <a:lnTo>
                  <a:pt x="136502" y="6641"/>
                </a:lnTo>
                <a:lnTo>
                  <a:pt x="185928" y="0"/>
                </a:lnTo>
                <a:lnTo>
                  <a:pt x="1301496" y="0"/>
                </a:lnTo>
                <a:lnTo>
                  <a:pt x="1350921" y="6641"/>
                </a:lnTo>
                <a:lnTo>
                  <a:pt x="1395334" y="25383"/>
                </a:lnTo>
                <a:lnTo>
                  <a:pt x="1432964" y="54454"/>
                </a:lnTo>
                <a:lnTo>
                  <a:pt x="1462038" y="92083"/>
                </a:lnTo>
                <a:lnTo>
                  <a:pt x="1480782" y="136498"/>
                </a:lnTo>
                <a:lnTo>
                  <a:pt x="1487424" y="185928"/>
                </a:lnTo>
                <a:lnTo>
                  <a:pt x="1487424" y="929627"/>
                </a:lnTo>
                <a:lnTo>
                  <a:pt x="1480782" y="979057"/>
                </a:lnTo>
                <a:lnTo>
                  <a:pt x="1462038" y="1023475"/>
                </a:lnTo>
                <a:lnTo>
                  <a:pt x="1432964" y="1061107"/>
                </a:lnTo>
                <a:lnTo>
                  <a:pt x="1395334" y="1090181"/>
                </a:lnTo>
                <a:lnTo>
                  <a:pt x="1350921" y="1108926"/>
                </a:lnTo>
                <a:lnTo>
                  <a:pt x="1301496" y="1115568"/>
                </a:lnTo>
                <a:lnTo>
                  <a:pt x="185928" y="1115568"/>
                </a:lnTo>
                <a:lnTo>
                  <a:pt x="136502" y="1108926"/>
                </a:lnTo>
                <a:lnTo>
                  <a:pt x="92089" y="1090181"/>
                </a:lnTo>
                <a:lnTo>
                  <a:pt x="54459" y="1061107"/>
                </a:lnTo>
                <a:lnTo>
                  <a:pt x="25385" y="1023475"/>
                </a:lnTo>
                <a:lnTo>
                  <a:pt x="6641" y="979057"/>
                </a:lnTo>
                <a:lnTo>
                  <a:pt x="0" y="929627"/>
                </a:lnTo>
                <a:lnTo>
                  <a:pt x="0" y="185928"/>
                </a:lnTo>
                <a:close/>
              </a:path>
            </a:pathLst>
          </a:custGeom>
          <a:ln w="9525">
            <a:solidFill>
              <a:srgbClr val="000000"/>
            </a:solidFill>
          </a:ln>
        </p:spPr>
        <p:txBody>
          <a:bodyPr wrap="square" lIns="0" tIns="0" rIns="0" bIns="0" rtlCol="0"/>
          <a:lstStyle/>
          <a:p>
            <a:endParaRPr dirty="0"/>
          </a:p>
        </p:txBody>
      </p:sp>
      <p:sp>
        <p:nvSpPr>
          <p:cNvPr id="252" name="object 252"/>
          <p:cNvSpPr txBox="1"/>
          <p:nvPr/>
        </p:nvSpPr>
        <p:spPr>
          <a:xfrm>
            <a:off x="3054464" y="3632289"/>
            <a:ext cx="1879600" cy="1064895"/>
          </a:xfrm>
          <a:prstGeom prst="rect">
            <a:avLst/>
          </a:prstGeom>
        </p:spPr>
        <p:txBody>
          <a:bodyPr vert="horz" wrap="square" lIns="0" tIns="0" rIns="0" bIns="0" rtlCol="0">
            <a:spAutoFit/>
          </a:bodyPr>
          <a:lstStyle/>
          <a:p>
            <a:pPr marL="12700">
              <a:lnSpc>
                <a:spcPct val="100000"/>
              </a:lnSpc>
            </a:pPr>
            <a:r>
              <a:rPr sz="1800" b="1" dirty="0">
                <a:latin typeface="Arial"/>
                <a:cs typeface="Arial"/>
              </a:rPr>
              <a:t>Implant</a:t>
            </a:r>
            <a:r>
              <a:rPr sz="1800" b="1" spc="-105" dirty="0">
                <a:latin typeface="Arial"/>
                <a:cs typeface="Arial"/>
              </a:rPr>
              <a:t> </a:t>
            </a:r>
            <a:r>
              <a:rPr sz="1800" b="1" spc="-15" dirty="0">
                <a:latin typeface="Arial"/>
                <a:cs typeface="Arial"/>
              </a:rPr>
              <a:t>BAN</a:t>
            </a:r>
            <a:endParaRPr sz="1800" dirty="0">
              <a:latin typeface="Arial"/>
              <a:cs typeface="Arial"/>
            </a:endParaRPr>
          </a:p>
          <a:p>
            <a:pPr marL="336550" marR="215900" indent="-92075">
              <a:lnSpc>
                <a:spcPct val="100000"/>
              </a:lnSpc>
              <a:spcBef>
                <a:spcPts val="380"/>
              </a:spcBef>
            </a:pPr>
            <a:r>
              <a:rPr sz="1400" b="1" spc="-20" dirty="0">
                <a:latin typeface="Arial"/>
                <a:cs typeface="Arial"/>
              </a:rPr>
              <a:t>Tele-controlling  </a:t>
            </a:r>
            <a:r>
              <a:rPr sz="1400" b="1" spc="-10" dirty="0">
                <a:latin typeface="Arial"/>
                <a:cs typeface="Arial"/>
              </a:rPr>
              <a:t>implant</a:t>
            </a:r>
            <a:r>
              <a:rPr sz="1400" b="1" spc="-45" dirty="0">
                <a:latin typeface="Arial"/>
                <a:cs typeface="Arial"/>
              </a:rPr>
              <a:t> </a:t>
            </a:r>
            <a:r>
              <a:rPr sz="1400" b="1" spc="-20" dirty="0">
                <a:latin typeface="Arial"/>
                <a:cs typeface="Arial"/>
              </a:rPr>
              <a:t>devices</a:t>
            </a:r>
            <a:endParaRPr sz="1400" dirty="0">
              <a:latin typeface="Arial"/>
              <a:cs typeface="Arial"/>
            </a:endParaRPr>
          </a:p>
          <a:p>
            <a:pPr marL="821690">
              <a:lnSpc>
                <a:spcPct val="100000"/>
              </a:lnSpc>
              <a:spcBef>
                <a:spcPts val="919"/>
              </a:spcBef>
            </a:pPr>
            <a:r>
              <a:rPr sz="1200" spc="20" dirty="0">
                <a:latin typeface="Arial"/>
                <a:cs typeface="Arial"/>
              </a:rPr>
              <a:t>UWB </a:t>
            </a:r>
            <a:r>
              <a:rPr sz="1200" spc="-5" dirty="0">
                <a:latin typeface="Arial"/>
                <a:cs typeface="Arial"/>
              </a:rPr>
              <a:t>can</a:t>
            </a:r>
            <a:r>
              <a:rPr sz="1200" spc="-165" dirty="0">
                <a:latin typeface="Arial"/>
                <a:cs typeface="Arial"/>
              </a:rPr>
              <a:t> </a:t>
            </a:r>
            <a:r>
              <a:rPr sz="1200" dirty="0">
                <a:latin typeface="Arial"/>
                <a:cs typeface="Arial"/>
              </a:rPr>
              <a:t>solve</a:t>
            </a:r>
          </a:p>
        </p:txBody>
      </p:sp>
      <p:sp>
        <p:nvSpPr>
          <p:cNvPr id="253" name="object 253"/>
          <p:cNvSpPr txBox="1"/>
          <p:nvPr/>
        </p:nvSpPr>
        <p:spPr>
          <a:xfrm>
            <a:off x="3906428" y="4682583"/>
            <a:ext cx="1116330" cy="197485"/>
          </a:xfrm>
          <a:prstGeom prst="rect">
            <a:avLst/>
          </a:prstGeom>
        </p:spPr>
        <p:txBody>
          <a:bodyPr vert="horz" wrap="square" lIns="0" tIns="0" rIns="0" bIns="0" rtlCol="0">
            <a:spAutoFit/>
          </a:bodyPr>
          <a:lstStyle/>
          <a:p>
            <a:pPr marL="12700">
              <a:lnSpc>
                <a:spcPct val="100000"/>
              </a:lnSpc>
            </a:pPr>
            <a:r>
              <a:rPr sz="1200" dirty="0">
                <a:latin typeface="Arial"/>
                <a:cs typeface="Arial"/>
              </a:rPr>
              <a:t>such  </a:t>
            </a:r>
            <a:r>
              <a:rPr sz="1200" spc="-5" dirty="0">
                <a:latin typeface="Arial"/>
                <a:cs typeface="Arial"/>
              </a:rPr>
              <a:t>a</a:t>
            </a:r>
            <a:r>
              <a:rPr sz="1200" spc="-85" dirty="0">
                <a:latin typeface="Arial"/>
                <a:cs typeface="Arial"/>
              </a:rPr>
              <a:t> </a:t>
            </a:r>
            <a:r>
              <a:rPr sz="1200" dirty="0">
                <a:latin typeface="Arial"/>
                <a:cs typeface="Arial"/>
              </a:rPr>
              <a:t>problem</a:t>
            </a:r>
          </a:p>
        </p:txBody>
      </p:sp>
      <p:sp>
        <p:nvSpPr>
          <p:cNvPr id="254" name="object 254"/>
          <p:cNvSpPr txBox="1"/>
          <p:nvPr/>
        </p:nvSpPr>
        <p:spPr>
          <a:xfrm>
            <a:off x="3762247" y="4865464"/>
            <a:ext cx="1532890" cy="197485"/>
          </a:xfrm>
          <a:prstGeom prst="rect">
            <a:avLst/>
          </a:prstGeom>
        </p:spPr>
        <p:txBody>
          <a:bodyPr vert="horz" wrap="square" lIns="0" tIns="0" rIns="0" bIns="0" rtlCol="0">
            <a:spAutoFit/>
          </a:bodyPr>
          <a:lstStyle/>
          <a:p>
            <a:pPr marL="12700">
              <a:lnSpc>
                <a:spcPct val="100000"/>
              </a:lnSpc>
            </a:pPr>
            <a:r>
              <a:rPr sz="1500" u="dbl" baseline="47222" dirty="0">
                <a:latin typeface="Arial"/>
                <a:cs typeface="Arial"/>
              </a:rPr>
              <a:t> </a:t>
            </a:r>
            <a:r>
              <a:rPr sz="1500" u="dbl" spc="-120" baseline="47222" dirty="0">
                <a:latin typeface="Arial"/>
                <a:cs typeface="Arial"/>
              </a:rPr>
              <a:t> </a:t>
            </a:r>
            <a:r>
              <a:rPr sz="1500" baseline="47222" dirty="0">
                <a:latin typeface="Arial"/>
                <a:cs typeface="Arial"/>
              </a:rPr>
              <a:t> </a:t>
            </a:r>
            <a:r>
              <a:rPr sz="1500" spc="-15" baseline="47222" dirty="0">
                <a:latin typeface="Arial"/>
                <a:cs typeface="Arial"/>
              </a:rPr>
              <a:t> </a:t>
            </a:r>
            <a:r>
              <a:rPr sz="1200" dirty="0">
                <a:latin typeface="Arial"/>
                <a:cs typeface="Arial"/>
              </a:rPr>
              <a:t>that  radio</a:t>
            </a:r>
            <a:r>
              <a:rPr sz="1200" spc="-110" dirty="0">
                <a:latin typeface="Arial"/>
                <a:cs typeface="Arial"/>
              </a:rPr>
              <a:t> </a:t>
            </a:r>
            <a:r>
              <a:rPr sz="1200" dirty="0">
                <a:latin typeface="Arial"/>
                <a:cs typeface="Arial"/>
              </a:rPr>
              <a:t>interferes</a:t>
            </a:r>
          </a:p>
        </p:txBody>
      </p:sp>
      <p:sp>
        <p:nvSpPr>
          <p:cNvPr id="255" name="object 255"/>
          <p:cNvSpPr txBox="1"/>
          <p:nvPr/>
        </p:nvSpPr>
        <p:spPr>
          <a:xfrm>
            <a:off x="3863756" y="5048343"/>
            <a:ext cx="1330325" cy="197485"/>
          </a:xfrm>
          <a:prstGeom prst="rect">
            <a:avLst/>
          </a:prstGeom>
        </p:spPr>
        <p:txBody>
          <a:bodyPr vert="horz" wrap="square" lIns="0" tIns="0" rIns="0" bIns="0" rtlCol="0">
            <a:spAutoFit/>
          </a:bodyPr>
          <a:lstStyle/>
          <a:p>
            <a:pPr marL="12700">
              <a:lnSpc>
                <a:spcPct val="100000"/>
              </a:lnSpc>
            </a:pPr>
            <a:r>
              <a:rPr sz="1200" spc="-5" dirty="0">
                <a:latin typeface="Arial"/>
                <a:cs typeface="Arial"/>
              </a:rPr>
              <a:t>a </a:t>
            </a:r>
            <a:r>
              <a:rPr sz="1200" spc="-10" dirty="0">
                <a:latin typeface="Arial"/>
                <a:cs typeface="Arial"/>
              </a:rPr>
              <a:t>human </a:t>
            </a:r>
            <a:r>
              <a:rPr sz="1200" spc="-5" dirty="0">
                <a:latin typeface="Arial"/>
                <a:cs typeface="Arial"/>
              </a:rPr>
              <a:t>body</a:t>
            </a:r>
            <a:r>
              <a:rPr sz="1200" spc="285" dirty="0">
                <a:latin typeface="Arial"/>
                <a:cs typeface="Arial"/>
              </a:rPr>
              <a:t> </a:t>
            </a:r>
            <a:r>
              <a:rPr sz="1200" spc="-5" dirty="0">
                <a:latin typeface="Arial"/>
                <a:cs typeface="Arial"/>
              </a:rPr>
              <a:t>and</a:t>
            </a:r>
            <a:endParaRPr sz="1200" dirty="0">
              <a:latin typeface="Arial"/>
              <a:cs typeface="Arial"/>
            </a:endParaRPr>
          </a:p>
        </p:txBody>
      </p:sp>
      <p:sp>
        <p:nvSpPr>
          <p:cNvPr id="256" name="object 256"/>
          <p:cNvSpPr txBox="1"/>
          <p:nvPr/>
        </p:nvSpPr>
        <p:spPr>
          <a:xfrm>
            <a:off x="3760723" y="5126379"/>
            <a:ext cx="1482090" cy="302260"/>
          </a:xfrm>
          <a:prstGeom prst="rect">
            <a:avLst/>
          </a:prstGeom>
        </p:spPr>
        <p:txBody>
          <a:bodyPr vert="horz" wrap="square" lIns="0" tIns="0" rIns="0" bIns="0" rtlCol="0">
            <a:spAutoFit/>
          </a:bodyPr>
          <a:lstStyle/>
          <a:p>
            <a:pPr marL="12700">
              <a:lnSpc>
                <a:spcPts val="1045"/>
              </a:lnSpc>
            </a:pPr>
            <a:r>
              <a:rPr sz="1050" u="sng" dirty="0">
                <a:latin typeface="Arial"/>
                <a:cs typeface="Arial"/>
              </a:rPr>
              <a:t> </a:t>
            </a:r>
            <a:r>
              <a:rPr sz="1050" u="sng" spc="75" dirty="0">
                <a:latin typeface="Arial"/>
                <a:cs typeface="Arial"/>
              </a:rPr>
              <a:t> </a:t>
            </a:r>
            <a:endParaRPr sz="1050" dirty="0">
              <a:latin typeface="Arial"/>
              <a:cs typeface="Arial"/>
            </a:endParaRPr>
          </a:p>
          <a:p>
            <a:pPr marL="115570">
              <a:lnSpc>
                <a:spcPts val="1225"/>
              </a:lnSpc>
            </a:pPr>
            <a:r>
              <a:rPr sz="1200" spc="-5" dirty="0">
                <a:latin typeface="Arial"/>
                <a:cs typeface="Arial"/>
              </a:rPr>
              <a:t>medical</a:t>
            </a:r>
            <a:r>
              <a:rPr sz="1200" spc="-85" dirty="0">
                <a:latin typeface="Arial"/>
                <a:cs typeface="Arial"/>
              </a:rPr>
              <a:t> </a:t>
            </a:r>
            <a:r>
              <a:rPr sz="1200" spc="-5" dirty="0">
                <a:latin typeface="Arial"/>
                <a:cs typeface="Arial"/>
              </a:rPr>
              <a:t>equipments</a:t>
            </a:r>
            <a:endParaRPr sz="1200" dirty="0">
              <a:latin typeface="Arial"/>
              <a:cs typeface="Arial"/>
            </a:endParaRPr>
          </a:p>
        </p:txBody>
      </p:sp>
      <p:sp>
        <p:nvSpPr>
          <p:cNvPr id="257" name="object 257"/>
          <p:cNvSpPr/>
          <p:nvPr/>
        </p:nvSpPr>
        <p:spPr>
          <a:xfrm>
            <a:off x="606551" y="2334766"/>
            <a:ext cx="3328670" cy="241300"/>
          </a:xfrm>
          <a:custGeom>
            <a:avLst/>
            <a:gdLst/>
            <a:ahLst/>
            <a:cxnLst/>
            <a:rect l="l" t="t" r="r" b="b"/>
            <a:pathLst>
              <a:path w="3328670" h="241300">
                <a:moveTo>
                  <a:pt x="3288284" y="0"/>
                </a:moveTo>
                <a:lnTo>
                  <a:pt x="40132" y="0"/>
                </a:lnTo>
                <a:lnTo>
                  <a:pt x="24511" y="3154"/>
                </a:lnTo>
                <a:lnTo>
                  <a:pt x="11755" y="11755"/>
                </a:lnTo>
                <a:lnTo>
                  <a:pt x="3154" y="24511"/>
                </a:lnTo>
                <a:lnTo>
                  <a:pt x="0" y="40132"/>
                </a:lnTo>
                <a:lnTo>
                  <a:pt x="0" y="200660"/>
                </a:lnTo>
                <a:lnTo>
                  <a:pt x="3154" y="216280"/>
                </a:lnTo>
                <a:lnTo>
                  <a:pt x="11755" y="229036"/>
                </a:lnTo>
                <a:lnTo>
                  <a:pt x="24511" y="237637"/>
                </a:lnTo>
                <a:lnTo>
                  <a:pt x="40132" y="240792"/>
                </a:lnTo>
                <a:lnTo>
                  <a:pt x="3288284" y="240792"/>
                </a:lnTo>
                <a:lnTo>
                  <a:pt x="3303904" y="237637"/>
                </a:lnTo>
                <a:lnTo>
                  <a:pt x="3316660" y="229036"/>
                </a:lnTo>
                <a:lnTo>
                  <a:pt x="3325261" y="216280"/>
                </a:lnTo>
                <a:lnTo>
                  <a:pt x="3328416" y="200660"/>
                </a:lnTo>
                <a:lnTo>
                  <a:pt x="3328416" y="40132"/>
                </a:lnTo>
                <a:lnTo>
                  <a:pt x="3325261" y="24511"/>
                </a:lnTo>
                <a:lnTo>
                  <a:pt x="3316660" y="11755"/>
                </a:lnTo>
                <a:lnTo>
                  <a:pt x="3303904" y="3154"/>
                </a:lnTo>
                <a:lnTo>
                  <a:pt x="3288284" y="0"/>
                </a:lnTo>
                <a:close/>
              </a:path>
            </a:pathLst>
          </a:custGeom>
          <a:solidFill>
            <a:srgbClr val="C1C1C1">
              <a:alpha val="50195"/>
            </a:srgbClr>
          </a:solidFill>
        </p:spPr>
        <p:txBody>
          <a:bodyPr wrap="square" lIns="0" tIns="0" rIns="0" bIns="0" rtlCol="0"/>
          <a:lstStyle/>
          <a:p>
            <a:endParaRPr dirty="0"/>
          </a:p>
        </p:txBody>
      </p:sp>
      <p:sp>
        <p:nvSpPr>
          <p:cNvPr id="258" name="object 258"/>
          <p:cNvSpPr/>
          <p:nvPr/>
        </p:nvSpPr>
        <p:spPr>
          <a:xfrm>
            <a:off x="606551" y="2167127"/>
            <a:ext cx="3331845" cy="219710"/>
          </a:xfrm>
          <a:custGeom>
            <a:avLst/>
            <a:gdLst/>
            <a:ahLst/>
            <a:cxnLst/>
            <a:rect l="l" t="t" r="r" b="b"/>
            <a:pathLst>
              <a:path w="3331845" h="219710">
                <a:moveTo>
                  <a:pt x="0" y="0"/>
                </a:moveTo>
                <a:lnTo>
                  <a:pt x="3331464" y="0"/>
                </a:lnTo>
                <a:lnTo>
                  <a:pt x="3331464" y="219455"/>
                </a:lnTo>
                <a:lnTo>
                  <a:pt x="0" y="219455"/>
                </a:lnTo>
                <a:lnTo>
                  <a:pt x="0" y="0"/>
                </a:lnTo>
                <a:close/>
              </a:path>
            </a:pathLst>
          </a:custGeom>
          <a:solidFill>
            <a:srgbClr val="C1C1C1">
              <a:alpha val="50195"/>
            </a:srgbClr>
          </a:solidFill>
        </p:spPr>
        <p:txBody>
          <a:bodyPr wrap="square" lIns="0" tIns="0" rIns="0" bIns="0" rtlCol="0"/>
          <a:lstStyle/>
          <a:p>
            <a:endParaRPr dirty="0"/>
          </a:p>
        </p:txBody>
      </p:sp>
      <p:sp>
        <p:nvSpPr>
          <p:cNvPr id="259" name="object 259"/>
          <p:cNvSpPr/>
          <p:nvPr/>
        </p:nvSpPr>
        <p:spPr>
          <a:xfrm>
            <a:off x="1845564" y="2857502"/>
            <a:ext cx="94615" cy="198120"/>
          </a:xfrm>
          <a:custGeom>
            <a:avLst/>
            <a:gdLst/>
            <a:ahLst/>
            <a:cxnLst/>
            <a:rect l="l" t="t" r="r" b="b"/>
            <a:pathLst>
              <a:path w="94614" h="198119">
                <a:moveTo>
                  <a:pt x="94487" y="183070"/>
                </a:moveTo>
                <a:lnTo>
                  <a:pt x="80225" y="198120"/>
                </a:lnTo>
                <a:lnTo>
                  <a:pt x="75476" y="198120"/>
                </a:lnTo>
                <a:lnTo>
                  <a:pt x="19011" y="198120"/>
                </a:lnTo>
                <a:lnTo>
                  <a:pt x="14262" y="198120"/>
                </a:lnTo>
                <a:lnTo>
                  <a:pt x="9512" y="196608"/>
                </a:lnTo>
                <a:lnTo>
                  <a:pt x="5943" y="194106"/>
                </a:lnTo>
                <a:lnTo>
                  <a:pt x="2971" y="191096"/>
                </a:lnTo>
                <a:lnTo>
                  <a:pt x="1193" y="187083"/>
                </a:lnTo>
                <a:lnTo>
                  <a:pt x="0" y="183070"/>
                </a:lnTo>
                <a:lnTo>
                  <a:pt x="0" y="15049"/>
                </a:lnTo>
                <a:lnTo>
                  <a:pt x="14262" y="0"/>
                </a:lnTo>
                <a:lnTo>
                  <a:pt x="19011" y="0"/>
                </a:lnTo>
                <a:lnTo>
                  <a:pt x="75476" y="0"/>
                </a:lnTo>
                <a:lnTo>
                  <a:pt x="80225" y="0"/>
                </a:lnTo>
                <a:lnTo>
                  <a:pt x="84391" y="2006"/>
                </a:lnTo>
                <a:lnTo>
                  <a:pt x="88544" y="4013"/>
                </a:lnTo>
                <a:lnTo>
                  <a:pt x="92113" y="7518"/>
                </a:lnTo>
                <a:lnTo>
                  <a:pt x="93891" y="11036"/>
                </a:lnTo>
                <a:lnTo>
                  <a:pt x="94487" y="15049"/>
                </a:lnTo>
                <a:lnTo>
                  <a:pt x="94487" y="183070"/>
                </a:lnTo>
                <a:close/>
              </a:path>
            </a:pathLst>
          </a:custGeom>
          <a:ln w="9525">
            <a:solidFill>
              <a:srgbClr val="C1C1C1"/>
            </a:solidFill>
          </a:ln>
        </p:spPr>
        <p:txBody>
          <a:bodyPr wrap="square" lIns="0" tIns="0" rIns="0" bIns="0" rtlCol="0"/>
          <a:lstStyle/>
          <a:p>
            <a:endParaRPr dirty="0"/>
          </a:p>
        </p:txBody>
      </p:sp>
      <p:sp>
        <p:nvSpPr>
          <p:cNvPr id="260" name="object 260"/>
          <p:cNvSpPr/>
          <p:nvPr/>
        </p:nvSpPr>
        <p:spPr>
          <a:xfrm>
            <a:off x="1863851" y="2918460"/>
            <a:ext cx="3175" cy="48895"/>
          </a:xfrm>
          <a:custGeom>
            <a:avLst/>
            <a:gdLst/>
            <a:ahLst/>
            <a:cxnLst/>
            <a:rect l="l" t="t" r="r" b="b"/>
            <a:pathLst>
              <a:path w="3175" h="48894">
                <a:moveTo>
                  <a:pt x="0" y="0"/>
                </a:moveTo>
                <a:lnTo>
                  <a:pt x="3048" y="48768"/>
                </a:lnTo>
              </a:path>
            </a:pathLst>
          </a:custGeom>
          <a:ln w="3175">
            <a:solidFill>
              <a:srgbClr val="C1C1C1"/>
            </a:solidFill>
          </a:ln>
        </p:spPr>
        <p:txBody>
          <a:bodyPr wrap="square" lIns="0" tIns="0" rIns="0" bIns="0" rtlCol="0"/>
          <a:lstStyle/>
          <a:p>
            <a:endParaRPr dirty="0"/>
          </a:p>
        </p:txBody>
      </p:sp>
      <p:sp>
        <p:nvSpPr>
          <p:cNvPr id="261" name="object 261"/>
          <p:cNvSpPr/>
          <p:nvPr/>
        </p:nvSpPr>
        <p:spPr>
          <a:xfrm>
            <a:off x="1924811" y="2918460"/>
            <a:ext cx="3175" cy="48895"/>
          </a:xfrm>
          <a:custGeom>
            <a:avLst/>
            <a:gdLst/>
            <a:ahLst/>
            <a:cxnLst/>
            <a:rect l="l" t="t" r="r" b="b"/>
            <a:pathLst>
              <a:path w="3175" h="48894">
                <a:moveTo>
                  <a:pt x="0" y="0"/>
                </a:moveTo>
                <a:lnTo>
                  <a:pt x="3048" y="48768"/>
                </a:lnTo>
              </a:path>
            </a:pathLst>
          </a:custGeom>
          <a:ln w="3175">
            <a:solidFill>
              <a:srgbClr val="C1C1C1"/>
            </a:solidFill>
          </a:ln>
        </p:spPr>
        <p:txBody>
          <a:bodyPr wrap="square" lIns="0" tIns="0" rIns="0" bIns="0" rtlCol="0"/>
          <a:lstStyle/>
          <a:p>
            <a:endParaRPr dirty="0"/>
          </a:p>
        </p:txBody>
      </p:sp>
      <p:sp>
        <p:nvSpPr>
          <p:cNvPr id="262" name="object 262"/>
          <p:cNvSpPr/>
          <p:nvPr/>
        </p:nvSpPr>
        <p:spPr>
          <a:xfrm>
            <a:off x="1924811" y="2912364"/>
            <a:ext cx="15240" cy="6350"/>
          </a:xfrm>
          <a:custGeom>
            <a:avLst/>
            <a:gdLst/>
            <a:ahLst/>
            <a:cxnLst/>
            <a:rect l="l" t="t" r="r" b="b"/>
            <a:pathLst>
              <a:path w="15239" h="6350">
                <a:moveTo>
                  <a:pt x="0" y="6096"/>
                </a:moveTo>
                <a:lnTo>
                  <a:pt x="9601" y="0"/>
                </a:lnTo>
                <a:lnTo>
                  <a:pt x="15240" y="1016"/>
                </a:lnTo>
              </a:path>
            </a:pathLst>
          </a:custGeom>
          <a:ln w="3175">
            <a:solidFill>
              <a:srgbClr val="C1C1C1"/>
            </a:solidFill>
          </a:ln>
        </p:spPr>
        <p:txBody>
          <a:bodyPr wrap="square" lIns="0" tIns="0" rIns="0" bIns="0" rtlCol="0"/>
          <a:lstStyle/>
          <a:p>
            <a:endParaRPr dirty="0"/>
          </a:p>
        </p:txBody>
      </p:sp>
      <p:sp>
        <p:nvSpPr>
          <p:cNvPr id="263" name="object 263"/>
          <p:cNvSpPr/>
          <p:nvPr/>
        </p:nvSpPr>
        <p:spPr>
          <a:xfrm>
            <a:off x="1924811" y="2945892"/>
            <a:ext cx="15240" cy="3175"/>
          </a:xfrm>
          <a:custGeom>
            <a:avLst/>
            <a:gdLst/>
            <a:ahLst/>
            <a:cxnLst/>
            <a:rect l="l" t="t" r="r" b="b"/>
            <a:pathLst>
              <a:path w="15239" h="3175">
                <a:moveTo>
                  <a:pt x="0" y="0"/>
                </a:moveTo>
                <a:lnTo>
                  <a:pt x="9601" y="3048"/>
                </a:lnTo>
                <a:lnTo>
                  <a:pt x="15240" y="3048"/>
                </a:lnTo>
              </a:path>
            </a:pathLst>
          </a:custGeom>
          <a:ln w="3175">
            <a:solidFill>
              <a:srgbClr val="C1C1C1"/>
            </a:solidFill>
          </a:ln>
        </p:spPr>
        <p:txBody>
          <a:bodyPr wrap="square" lIns="0" tIns="0" rIns="0" bIns="0" rtlCol="0"/>
          <a:lstStyle/>
          <a:p>
            <a:endParaRPr dirty="0"/>
          </a:p>
        </p:txBody>
      </p:sp>
      <p:sp>
        <p:nvSpPr>
          <p:cNvPr id="264" name="object 264"/>
          <p:cNvSpPr/>
          <p:nvPr/>
        </p:nvSpPr>
        <p:spPr>
          <a:xfrm>
            <a:off x="1845564" y="2912364"/>
            <a:ext cx="18415" cy="6350"/>
          </a:xfrm>
          <a:custGeom>
            <a:avLst/>
            <a:gdLst/>
            <a:ahLst/>
            <a:cxnLst/>
            <a:rect l="l" t="t" r="r" b="b"/>
            <a:pathLst>
              <a:path w="18414" h="6350">
                <a:moveTo>
                  <a:pt x="18287" y="6096"/>
                </a:moveTo>
                <a:lnTo>
                  <a:pt x="6527" y="0"/>
                </a:lnTo>
                <a:lnTo>
                  <a:pt x="0" y="1016"/>
                </a:lnTo>
              </a:path>
            </a:pathLst>
          </a:custGeom>
          <a:ln w="3175">
            <a:solidFill>
              <a:srgbClr val="C1C1C1"/>
            </a:solidFill>
          </a:ln>
        </p:spPr>
        <p:txBody>
          <a:bodyPr wrap="square" lIns="0" tIns="0" rIns="0" bIns="0" rtlCol="0"/>
          <a:lstStyle/>
          <a:p>
            <a:endParaRPr dirty="0"/>
          </a:p>
        </p:txBody>
      </p:sp>
      <p:sp>
        <p:nvSpPr>
          <p:cNvPr id="265" name="object 265"/>
          <p:cNvSpPr/>
          <p:nvPr/>
        </p:nvSpPr>
        <p:spPr>
          <a:xfrm>
            <a:off x="1845564" y="2945892"/>
            <a:ext cx="18415" cy="3175"/>
          </a:xfrm>
          <a:custGeom>
            <a:avLst/>
            <a:gdLst/>
            <a:ahLst/>
            <a:cxnLst/>
            <a:rect l="l" t="t" r="r" b="b"/>
            <a:pathLst>
              <a:path w="18414" h="3175">
                <a:moveTo>
                  <a:pt x="18287" y="0"/>
                </a:moveTo>
                <a:lnTo>
                  <a:pt x="6527" y="3048"/>
                </a:lnTo>
                <a:lnTo>
                  <a:pt x="0" y="3048"/>
                </a:lnTo>
              </a:path>
            </a:pathLst>
          </a:custGeom>
          <a:ln w="3175">
            <a:solidFill>
              <a:srgbClr val="C1C1C1"/>
            </a:solidFill>
          </a:ln>
        </p:spPr>
        <p:txBody>
          <a:bodyPr wrap="square" lIns="0" tIns="0" rIns="0" bIns="0" rtlCol="0"/>
          <a:lstStyle/>
          <a:p>
            <a:endParaRPr dirty="0"/>
          </a:p>
        </p:txBody>
      </p:sp>
      <p:sp>
        <p:nvSpPr>
          <p:cNvPr id="266" name="object 266"/>
          <p:cNvSpPr/>
          <p:nvPr/>
        </p:nvSpPr>
        <p:spPr>
          <a:xfrm>
            <a:off x="1845564" y="2967227"/>
            <a:ext cx="18415" cy="27940"/>
          </a:xfrm>
          <a:custGeom>
            <a:avLst/>
            <a:gdLst/>
            <a:ahLst/>
            <a:cxnLst/>
            <a:rect l="l" t="t" r="r" b="b"/>
            <a:pathLst>
              <a:path w="18414" h="27939">
                <a:moveTo>
                  <a:pt x="18287" y="0"/>
                </a:moveTo>
                <a:lnTo>
                  <a:pt x="6527" y="24142"/>
                </a:lnTo>
                <a:lnTo>
                  <a:pt x="0" y="27432"/>
                </a:lnTo>
              </a:path>
            </a:pathLst>
          </a:custGeom>
          <a:ln w="3175">
            <a:solidFill>
              <a:srgbClr val="C1C1C1"/>
            </a:solidFill>
          </a:ln>
        </p:spPr>
        <p:txBody>
          <a:bodyPr wrap="square" lIns="0" tIns="0" rIns="0" bIns="0" rtlCol="0"/>
          <a:lstStyle/>
          <a:p>
            <a:endParaRPr dirty="0"/>
          </a:p>
        </p:txBody>
      </p:sp>
      <p:sp>
        <p:nvSpPr>
          <p:cNvPr id="267" name="object 267"/>
          <p:cNvSpPr/>
          <p:nvPr/>
        </p:nvSpPr>
        <p:spPr>
          <a:xfrm>
            <a:off x="1924811" y="2967227"/>
            <a:ext cx="15240" cy="27940"/>
          </a:xfrm>
          <a:custGeom>
            <a:avLst/>
            <a:gdLst/>
            <a:ahLst/>
            <a:cxnLst/>
            <a:rect l="l" t="t" r="r" b="b"/>
            <a:pathLst>
              <a:path w="15239" h="27939">
                <a:moveTo>
                  <a:pt x="0" y="0"/>
                </a:moveTo>
                <a:lnTo>
                  <a:pt x="9601" y="24206"/>
                </a:lnTo>
                <a:lnTo>
                  <a:pt x="15240" y="23672"/>
                </a:lnTo>
                <a:lnTo>
                  <a:pt x="15240" y="27432"/>
                </a:lnTo>
              </a:path>
            </a:pathLst>
          </a:custGeom>
          <a:ln w="3175">
            <a:solidFill>
              <a:srgbClr val="C1C1C1"/>
            </a:solidFill>
          </a:ln>
        </p:spPr>
        <p:txBody>
          <a:bodyPr wrap="square" lIns="0" tIns="0" rIns="0" bIns="0" rtlCol="0"/>
          <a:lstStyle/>
          <a:p>
            <a:endParaRPr dirty="0"/>
          </a:p>
        </p:txBody>
      </p:sp>
      <p:sp>
        <p:nvSpPr>
          <p:cNvPr id="268" name="object 268"/>
          <p:cNvSpPr/>
          <p:nvPr/>
        </p:nvSpPr>
        <p:spPr>
          <a:xfrm>
            <a:off x="1921764" y="3003804"/>
            <a:ext cx="12700" cy="52069"/>
          </a:xfrm>
          <a:custGeom>
            <a:avLst/>
            <a:gdLst/>
            <a:ahLst/>
            <a:cxnLst/>
            <a:rect l="l" t="t" r="r" b="b"/>
            <a:pathLst>
              <a:path w="12700" h="52069">
                <a:moveTo>
                  <a:pt x="12192" y="0"/>
                </a:moveTo>
                <a:lnTo>
                  <a:pt x="0" y="51816"/>
                </a:lnTo>
              </a:path>
            </a:pathLst>
          </a:custGeom>
          <a:ln w="3175">
            <a:solidFill>
              <a:srgbClr val="C1C1C1"/>
            </a:solidFill>
          </a:ln>
        </p:spPr>
        <p:txBody>
          <a:bodyPr wrap="square" lIns="0" tIns="0" rIns="0" bIns="0" rtlCol="0"/>
          <a:lstStyle/>
          <a:p>
            <a:endParaRPr dirty="0"/>
          </a:p>
        </p:txBody>
      </p:sp>
      <p:sp>
        <p:nvSpPr>
          <p:cNvPr id="269" name="object 269"/>
          <p:cNvSpPr/>
          <p:nvPr/>
        </p:nvSpPr>
        <p:spPr>
          <a:xfrm>
            <a:off x="1851660" y="3003804"/>
            <a:ext cx="15240" cy="52069"/>
          </a:xfrm>
          <a:custGeom>
            <a:avLst/>
            <a:gdLst/>
            <a:ahLst/>
            <a:cxnLst/>
            <a:rect l="l" t="t" r="r" b="b"/>
            <a:pathLst>
              <a:path w="15239" h="52069">
                <a:moveTo>
                  <a:pt x="0" y="0"/>
                </a:moveTo>
                <a:lnTo>
                  <a:pt x="15240" y="51816"/>
                </a:lnTo>
              </a:path>
            </a:pathLst>
          </a:custGeom>
          <a:ln w="3175">
            <a:solidFill>
              <a:srgbClr val="C1C1C1"/>
            </a:solidFill>
          </a:ln>
        </p:spPr>
        <p:txBody>
          <a:bodyPr wrap="square" lIns="0" tIns="0" rIns="0" bIns="0" rtlCol="0"/>
          <a:lstStyle/>
          <a:p>
            <a:endParaRPr dirty="0"/>
          </a:p>
        </p:txBody>
      </p:sp>
      <p:sp>
        <p:nvSpPr>
          <p:cNvPr id="270" name="object 270"/>
          <p:cNvSpPr/>
          <p:nvPr/>
        </p:nvSpPr>
        <p:spPr>
          <a:xfrm>
            <a:off x="1857755" y="2860548"/>
            <a:ext cx="73660" cy="30480"/>
          </a:xfrm>
          <a:custGeom>
            <a:avLst/>
            <a:gdLst/>
            <a:ahLst/>
            <a:cxnLst/>
            <a:rect l="l" t="t" r="r" b="b"/>
            <a:pathLst>
              <a:path w="73660" h="30480">
                <a:moveTo>
                  <a:pt x="0" y="0"/>
                </a:moveTo>
                <a:lnTo>
                  <a:pt x="0" y="30480"/>
                </a:lnTo>
                <a:lnTo>
                  <a:pt x="72580" y="30480"/>
                </a:lnTo>
                <a:lnTo>
                  <a:pt x="73152" y="0"/>
                </a:lnTo>
              </a:path>
            </a:pathLst>
          </a:custGeom>
          <a:ln w="3175">
            <a:solidFill>
              <a:srgbClr val="C1C1C1"/>
            </a:solidFill>
          </a:ln>
        </p:spPr>
        <p:txBody>
          <a:bodyPr wrap="square" lIns="0" tIns="0" rIns="0" bIns="0" rtlCol="0"/>
          <a:lstStyle/>
          <a:p>
            <a:endParaRPr dirty="0"/>
          </a:p>
        </p:txBody>
      </p:sp>
      <p:sp>
        <p:nvSpPr>
          <p:cNvPr id="271" name="object 271"/>
          <p:cNvSpPr/>
          <p:nvPr/>
        </p:nvSpPr>
        <p:spPr>
          <a:xfrm>
            <a:off x="1845564" y="2857502"/>
            <a:ext cx="94615" cy="198120"/>
          </a:xfrm>
          <a:custGeom>
            <a:avLst/>
            <a:gdLst/>
            <a:ahLst/>
            <a:cxnLst/>
            <a:rect l="l" t="t" r="r" b="b"/>
            <a:pathLst>
              <a:path w="94614" h="198119">
                <a:moveTo>
                  <a:pt x="94487" y="183070"/>
                </a:moveTo>
                <a:lnTo>
                  <a:pt x="80225" y="198120"/>
                </a:lnTo>
                <a:lnTo>
                  <a:pt x="75476" y="198120"/>
                </a:lnTo>
                <a:lnTo>
                  <a:pt x="19011" y="198120"/>
                </a:lnTo>
                <a:lnTo>
                  <a:pt x="14262" y="198120"/>
                </a:lnTo>
                <a:lnTo>
                  <a:pt x="9512" y="196608"/>
                </a:lnTo>
                <a:lnTo>
                  <a:pt x="5943" y="194106"/>
                </a:lnTo>
                <a:lnTo>
                  <a:pt x="2971" y="191096"/>
                </a:lnTo>
                <a:lnTo>
                  <a:pt x="1193" y="187083"/>
                </a:lnTo>
                <a:lnTo>
                  <a:pt x="0" y="183070"/>
                </a:lnTo>
                <a:lnTo>
                  <a:pt x="0" y="15049"/>
                </a:lnTo>
                <a:lnTo>
                  <a:pt x="14262" y="0"/>
                </a:lnTo>
                <a:lnTo>
                  <a:pt x="19011" y="0"/>
                </a:lnTo>
                <a:lnTo>
                  <a:pt x="75476" y="0"/>
                </a:lnTo>
                <a:lnTo>
                  <a:pt x="80225" y="0"/>
                </a:lnTo>
                <a:lnTo>
                  <a:pt x="84391" y="2006"/>
                </a:lnTo>
                <a:lnTo>
                  <a:pt x="88544" y="4013"/>
                </a:lnTo>
                <a:lnTo>
                  <a:pt x="92113" y="7518"/>
                </a:lnTo>
                <a:lnTo>
                  <a:pt x="93891" y="11036"/>
                </a:lnTo>
                <a:lnTo>
                  <a:pt x="94487" y="15049"/>
                </a:lnTo>
                <a:lnTo>
                  <a:pt x="94487" y="183070"/>
                </a:lnTo>
              </a:path>
            </a:pathLst>
          </a:custGeom>
          <a:ln w="3175">
            <a:solidFill>
              <a:srgbClr val="C1C1C1"/>
            </a:solidFill>
          </a:ln>
        </p:spPr>
        <p:txBody>
          <a:bodyPr wrap="square" lIns="0" tIns="0" rIns="0" bIns="0" rtlCol="0"/>
          <a:lstStyle/>
          <a:p>
            <a:endParaRPr dirty="0"/>
          </a:p>
        </p:txBody>
      </p:sp>
      <p:sp>
        <p:nvSpPr>
          <p:cNvPr id="272" name="object 272"/>
          <p:cNvSpPr/>
          <p:nvPr/>
        </p:nvSpPr>
        <p:spPr>
          <a:xfrm>
            <a:off x="1851660" y="2894070"/>
            <a:ext cx="82550" cy="121920"/>
          </a:xfrm>
          <a:custGeom>
            <a:avLst/>
            <a:gdLst/>
            <a:ahLst/>
            <a:cxnLst/>
            <a:rect l="l" t="t" r="r" b="b"/>
            <a:pathLst>
              <a:path w="82550" h="121919">
                <a:moveTo>
                  <a:pt x="8877" y="83502"/>
                </a:moveTo>
                <a:lnTo>
                  <a:pt x="0" y="102971"/>
                </a:lnTo>
                <a:lnTo>
                  <a:pt x="0" y="110655"/>
                </a:lnTo>
                <a:lnTo>
                  <a:pt x="11836" y="121920"/>
                </a:lnTo>
                <a:lnTo>
                  <a:pt x="70459" y="121920"/>
                </a:lnTo>
                <a:lnTo>
                  <a:pt x="74599" y="121412"/>
                </a:lnTo>
                <a:lnTo>
                  <a:pt x="77558" y="119875"/>
                </a:lnTo>
                <a:lnTo>
                  <a:pt x="80517" y="117309"/>
                </a:lnTo>
                <a:lnTo>
                  <a:pt x="82295" y="113728"/>
                </a:lnTo>
                <a:lnTo>
                  <a:pt x="82295" y="102971"/>
                </a:lnTo>
                <a:lnTo>
                  <a:pt x="79724" y="97332"/>
                </a:lnTo>
                <a:lnTo>
                  <a:pt x="20726" y="97332"/>
                </a:lnTo>
                <a:lnTo>
                  <a:pt x="16573" y="96824"/>
                </a:lnTo>
                <a:lnTo>
                  <a:pt x="13030" y="95288"/>
                </a:lnTo>
                <a:lnTo>
                  <a:pt x="10655" y="92722"/>
                </a:lnTo>
                <a:lnTo>
                  <a:pt x="9474" y="89649"/>
                </a:lnTo>
                <a:lnTo>
                  <a:pt x="8877" y="86067"/>
                </a:lnTo>
                <a:lnTo>
                  <a:pt x="8877" y="83502"/>
                </a:lnTo>
                <a:close/>
              </a:path>
              <a:path w="82550" h="121919">
                <a:moveTo>
                  <a:pt x="73418" y="83502"/>
                </a:moveTo>
                <a:lnTo>
                  <a:pt x="73418" y="86067"/>
                </a:lnTo>
                <a:lnTo>
                  <a:pt x="72821" y="89649"/>
                </a:lnTo>
                <a:lnTo>
                  <a:pt x="71043" y="92722"/>
                </a:lnTo>
                <a:lnTo>
                  <a:pt x="68681" y="95288"/>
                </a:lnTo>
                <a:lnTo>
                  <a:pt x="65125" y="96824"/>
                </a:lnTo>
                <a:lnTo>
                  <a:pt x="61569" y="97332"/>
                </a:lnTo>
                <a:lnTo>
                  <a:pt x="79724" y="97332"/>
                </a:lnTo>
                <a:lnTo>
                  <a:pt x="73418" y="83502"/>
                </a:lnTo>
                <a:close/>
              </a:path>
              <a:path w="82550" h="121919">
                <a:moveTo>
                  <a:pt x="8877" y="54305"/>
                </a:moveTo>
                <a:lnTo>
                  <a:pt x="0" y="57378"/>
                </a:lnTo>
                <a:lnTo>
                  <a:pt x="0" y="94259"/>
                </a:lnTo>
                <a:lnTo>
                  <a:pt x="8877" y="74282"/>
                </a:lnTo>
                <a:lnTo>
                  <a:pt x="8877" y="54305"/>
                </a:lnTo>
                <a:close/>
              </a:path>
              <a:path w="82550" h="121919">
                <a:moveTo>
                  <a:pt x="73418" y="54305"/>
                </a:moveTo>
                <a:lnTo>
                  <a:pt x="73418" y="74282"/>
                </a:lnTo>
                <a:lnTo>
                  <a:pt x="82295" y="94259"/>
                </a:lnTo>
                <a:lnTo>
                  <a:pt x="82295" y="57378"/>
                </a:lnTo>
                <a:lnTo>
                  <a:pt x="73418" y="54305"/>
                </a:lnTo>
                <a:close/>
              </a:path>
              <a:path w="82550" h="121919">
                <a:moveTo>
                  <a:pt x="0" y="20497"/>
                </a:moveTo>
                <a:lnTo>
                  <a:pt x="0" y="54305"/>
                </a:lnTo>
                <a:lnTo>
                  <a:pt x="8877" y="51739"/>
                </a:lnTo>
                <a:lnTo>
                  <a:pt x="8877" y="26136"/>
                </a:lnTo>
                <a:lnTo>
                  <a:pt x="0" y="20497"/>
                </a:lnTo>
                <a:close/>
              </a:path>
              <a:path w="82550" h="121919">
                <a:moveTo>
                  <a:pt x="82295" y="20497"/>
                </a:moveTo>
                <a:lnTo>
                  <a:pt x="73418" y="26136"/>
                </a:lnTo>
                <a:lnTo>
                  <a:pt x="73418" y="51739"/>
                </a:lnTo>
                <a:lnTo>
                  <a:pt x="82295" y="54305"/>
                </a:lnTo>
                <a:lnTo>
                  <a:pt x="82295" y="20497"/>
                </a:lnTo>
                <a:close/>
              </a:path>
              <a:path w="82550" h="121919">
                <a:moveTo>
                  <a:pt x="70459" y="0"/>
                </a:moveTo>
                <a:lnTo>
                  <a:pt x="11836" y="0"/>
                </a:lnTo>
                <a:lnTo>
                  <a:pt x="8293" y="1028"/>
                </a:lnTo>
                <a:lnTo>
                  <a:pt x="4737" y="2565"/>
                </a:lnTo>
                <a:lnTo>
                  <a:pt x="2362" y="5130"/>
                </a:lnTo>
                <a:lnTo>
                  <a:pt x="596" y="8204"/>
                </a:lnTo>
                <a:lnTo>
                  <a:pt x="0" y="11785"/>
                </a:lnTo>
                <a:lnTo>
                  <a:pt x="0" y="14351"/>
                </a:lnTo>
                <a:lnTo>
                  <a:pt x="8877" y="22034"/>
                </a:lnTo>
                <a:lnTo>
                  <a:pt x="9474" y="19469"/>
                </a:lnTo>
                <a:lnTo>
                  <a:pt x="11836" y="16916"/>
                </a:lnTo>
                <a:lnTo>
                  <a:pt x="14211" y="15379"/>
                </a:lnTo>
                <a:lnTo>
                  <a:pt x="17170" y="14351"/>
                </a:lnTo>
                <a:lnTo>
                  <a:pt x="61569" y="14351"/>
                </a:lnTo>
                <a:lnTo>
                  <a:pt x="65125" y="13843"/>
                </a:lnTo>
                <a:lnTo>
                  <a:pt x="82295" y="13843"/>
                </a:lnTo>
                <a:lnTo>
                  <a:pt x="82295" y="11785"/>
                </a:lnTo>
                <a:lnTo>
                  <a:pt x="81699" y="8204"/>
                </a:lnTo>
                <a:lnTo>
                  <a:pt x="79933" y="5130"/>
                </a:lnTo>
                <a:lnTo>
                  <a:pt x="77558" y="2565"/>
                </a:lnTo>
                <a:lnTo>
                  <a:pt x="74002" y="1028"/>
                </a:lnTo>
                <a:lnTo>
                  <a:pt x="70459" y="0"/>
                </a:lnTo>
                <a:close/>
              </a:path>
              <a:path w="82550" h="121919">
                <a:moveTo>
                  <a:pt x="82295" y="13843"/>
                </a:moveTo>
                <a:lnTo>
                  <a:pt x="65125" y="13843"/>
                </a:lnTo>
                <a:lnTo>
                  <a:pt x="68681" y="14859"/>
                </a:lnTo>
                <a:lnTo>
                  <a:pt x="71640" y="16916"/>
                </a:lnTo>
                <a:lnTo>
                  <a:pt x="73418" y="19989"/>
                </a:lnTo>
                <a:lnTo>
                  <a:pt x="82295" y="14351"/>
                </a:lnTo>
                <a:lnTo>
                  <a:pt x="82295" y="13843"/>
                </a:lnTo>
                <a:close/>
              </a:path>
            </a:pathLst>
          </a:custGeom>
          <a:solidFill>
            <a:srgbClr val="FFFFFF"/>
          </a:solidFill>
        </p:spPr>
        <p:txBody>
          <a:bodyPr wrap="square" lIns="0" tIns="0" rIns="0" bIns="0" rtlCol="0"/>
          <a:lstStyle/>
          <a:p>
            <a:endParaRPr dirty="0"/>
          </a:p>
        </p:txBody>
      </p:sp>
      <p:sp>
        <p:nvSpPr>
          <p:cNvPr id="273" name="object 273"/>
          <p:cNvSpPr/>
          <p:nvPr/>
        </p:nvSpPr>
        <p:spPr>
          <a:xfrm>
            <a:off x="1851660" y="2977573"/>
            <a:ext cx="82550" cy="38735"/>
          </a:xfrm>
          <a:custGeom>
            <a:avLst/>
            <a:gdLst/>
            <a:ahLst/>
            <a:cxnLst/>
            <a:rect l="l" t="t" r="r" b="b"/>
            <a:pathLst>
              <a:path w="82550" h="38735">
                <a:moveTo>
                  <a:pt x="82295" y="19469"/>
                </a:moveTo>
                <a:lnTo>
                  <a:pt x="82295" y="27152"/>
                </a:lnTo>
                <a:lnTo>
                  <a:pt x="82295" y="30226"/>
                </a:lnTo>
                <a:lnTo>
                  <a:pt x="80517" y="33807"/>
                </a:lnTo>
                <a:lnTo>
                  <a:pt x="77558" y="36372"/>
                </a:lnTo>
                <a:lnTo>
                  <a:pt x="74599" y="37909"/>
                </a:lnTo>
                <a:lnTo>
                  <a:pt x="70459" y="38417"/>
                </a:lnTo>
                <a:lnTo>
                  <a:pt x="11836" y="38417"/>
                </a:lnTo>
                <a:lnTo>
                  <a:pt x="0" y="27152"/>
                </a:lnTo>
                <a:lnTo>
                  <a:pt x="0" y="19469"/>
                </a:lnTo>
                <a:lnTo>
                  <a:pt x="8877" y="0"/>
                </a:lnTo>
                <a:lnTo>
                  <a:pt x="8877" y="2565"/>
                </a:lnTo>
                <a:lnTo>
                  <a:pt x="9474" y="6146"/>
                </a:lnTo>
                <a:lnTo>
                  <a:pt x="10655" y="9220"/>
                </a:lnTo>
                <a:lnTo>
                  <a:pt x="13030" y="11785"/>
                </a:lnTo>
                <a:lnTo>
                  <a:pt x="16573" y="13322"/>
                </a:lnTo>
                <a:lnTo>
                  <a:pt x="20726" y="13830"/>
                </a:lnTo>
                <a:lnTo>
                  <a:pt x="61569" y="13830"/>
                </a:lnTo>
                <a:lnTo>
                  <a:pt x="73418" y="2565"/>
                </a:lnTo>
                <a:lnTo>
                  <a:pt x="73418" y="0"/>
                </a:lnTo>
                <a:lnTo>
                  <a:pt x="82295" y="19469"/>
                </a:lnTo>
                <a:close/>
              </a:path>
            </a:pathLst>
          </a:custGeom>
          <a:ln w="3175">
            <a:solidFill>
              <a:srgbClr val="C1C1C1"/>
            </a:solidFill>
          </a:ln>
        </p:spPr>
        <p:txBody>
          <a:bodyPr wrap="square" lIns="0" tIns="0" rIns="0" bIns="0" rtlCol="0"/>
          <a:lstStyle/>
          <a:p>
            <a:endParaRPr dirty="0"/>
          </a:p>
        </p:txBody>
      </p:sp>
      <p:sp>
        <p:nvSpPr>
          <p:cNvPr id="274" name="object 274"/>
          <p:cNvSpPr/>
          <p:nvPr/>
        </p:nvSpPr>
        <p:spPr>
          <a:xfrm>
            <a:off x="1851660" y="2948376"/>
            <a:ext cx="8890" cy="40005"/>
          </a:xfrm>
          <a:custGeom>
            <a:avLst/>
            <a:gdLst/>
            <a:ahLst/>
            <a:cxnLst/>
            <a:rect l="l" t="t" r="r" b="b"/>
            <a:pathLst>
              <a:path w="8889" h="40005">
                <a:moveTo>
                  <a:pt x="0" y="39954"/>
                </a:moveTo>
                <a:lnTo>
                  <a:pt x="0" y="3073"/>
                </a:lnTo>
                <a:lnTo>
                  <a:pt x="8877" y="0"/>
                </a:lnTo>
                <a:lnTo>
                  <a:pt x="8877" y="19977"/>
                </a:lnTo>
                <a:lnTo>
                  <a:pt x="0" y="39954"/>
                </a:lnTo>
                <a:close/>
              </a:path>
            </a:pathLst>
          </a:custGeom>
          <a:ln w="3175">
            <a:solidFill>
              <a:srgbClr val="C1C1C1"/>
            </a:solidFill>
          </a:ln>
        </p:spPr>
        <p:txBody>
          <a:bodyPr wrap="square" lIns="0" tIns="0" rIns="0" bIns="0" rtlCol="0"/>
          <a:lstStyle/>
          <a:p>
            <a:endParaRPr dirty="0"/>
          </a:p>
        </p:txBody>
      </p:sp>
      <p:sp>
        <p:nvSpPr>
          <p:cNvPr id="275" name="object 275"/>
          <p:cNvSpPr/>
          <p:nvPr/>
        </p:nvSpPr>
        <p:spPr>
          <a:xfrm>
            <a:off x="1851660" y="2914568"/>
            <a:ext cx="8890" cy="34290"/>
          </a:xfrm>
          <a:custGeom>
            <a:avLst/>
            <a:gdLst/>
            <a:ahLst/>
            <a:cxnLst/>
            <a:rect l="l" t="t" r="r" b="b"/>
            <a:pathLst>
              <a:path w="8889" h="34289">
                <a:moveTo>
                  <a:pt x="0" y="33807"/>
                </a:moveTo>
                <a:lnTo>
                  <a:pt x="0" y="0"/>
                </a:lnTo>
                <a:lnTo>
                  <a:pt x="8877" y="5638"/>
                </a:lnTo>
                <a:lnTo>
                  <a:pt x="8877" y="31241"/>
                </a:lnTo>
                <a:lnTo>
                  <a:pt x="0" y="33807"/>
                </a:lnTo>
                <a:close/>
              </a:path>
            </a:pathLst>
          </a:custGeom>
          <a:ln w="3175">
            <a:solidFill>
              <a:srgbClr val="C1C1C1"/>
            </a:solidFill>
          </a:ln>
        </p:spPr>
        <p:txBody>
          <a:bodyPr wrap="square" lIns="0" tIns="0" rIns="0" bIns="0" rtlCol="0"/>
          <a:lstStyle/>
          <a:p>
            <a:endParaRPr dirty="0"/>
          </a:p>
        </p:txBody>
      </p:sp>
      <p:sp>
        <p:nvSpPr>
          <p:cNvPr id="276" name="object 276"/>
          <p:cNvSpPr/>
          <p:nvPr/>
        </p:nvSpPr>
        <p:spPr>
          <a:xfrm>
            <a:off x="1851660" y="2894070"/>
            <a:ext cx="82550" cy="22225"/>
          </a:xfrm>
          <a:custGeom>
            <a:avLst/>
            <a:gdLst/>
            <a:ahLst/>
            <a:cxnLst/>
            <a:rect l="l" t="t" r="r" b="b"/>
            <a:pathLst>
              <a:path w="82550" h="22225">
                <a:moveTo>
                  <a:pt x="0" y="14351"/>
                </a:moveTo>
                <a:lnTo>
                  <a:pt x="0" y="11785"/>
                </a:lnTo>
                <a:lnTo>
                  <a:pt x="596" y="8204"/>
                </a:lnTo>
                <a:lnTo>
                  <a:pt x="2362" y="5130"/>
                </a:lnTo>
                <a:lnTo>
                  <a:pt x="4737" y="2565"/>
                </a:lnTo>
                <a:lnTo>
                  <a:pt x="8293" y="1028"/>
                </a:lnTo>
                <a:lnTo>
                  <a:pt x="11836" y="0"/>
                </a:lnTo>
                <a:lnTo>
                  <a:pt x="70459" y="0"/>
                </a:lnTo>
                <a:lnTo>
                  <a:pt x="82295" y="11785"/>
                </a:lnTo>
                <a:lnTo>
                  <a:pt x="82295" y="14351"/>
                </a:lnTo>
                <a:lnTo>
                  <a:pt x="73418" y="19989"/>
                </a:lnTo>
                <a:lnTo>
                  <a:pt x="71640" y="16916"/>
                </a:lnTo>
                <a:lnTo>
                  <a:pt x="68681" y="14859"/>
                </a:lnTo>
                <a:lnTo>
                  <a:pt x="65125" y="13843"/>
                </a:lnTo>
                <a:lnTo>
                  <a:pt x="61569" y="14351"/>
                </a:lnTo>
                <a:lnTo>
                  <a:pt x="20726" y="14351"/>
                </a:lnTo>
                <a:lnTo>
                  <a:pt x="17170" y="14351"/>
                </a:lnTo>
                <a:lnTo>
                  <a:pt x="14211" y="15379"/>
                </a:lnTo>
                <a:lnTo>
                  <a:pt x="11836" y="16916"/>
                </a:lnTo>
                <a:lnTo>
                  <a:pt x="9474" y="19469"/>
                </a:lnTo>
                <a:lnTo>
                  <a:pt x="8877" y="22034"/>
                </a:lnTo>
                <a:lnTo>
                  <a:pt x="0" y="14351"/>
                </a:lnTo>
                <a:close/>
              </a:path>
            </a:pathLst>
          </a:custGeom>
          <a:ln w="3175">
            <a:solidFill>
              <a:srgbClr val="C1C1C1"/>
            </a:solidFill>
          </a:ln>
        </p:spPr>
        <p:txBody>
          <a:bodyPr wrap="square" lIns="0" tIns="0" rIns="0" bIns="0" rtlCol="0"/>
          <a:lstStyle/>
          <a:p>
            <a:endParaRPr dirty="0"/>
          </a:p>
        </p:txBody>
      </p:sp>
      <p:sp>
        <p:nvSpPr>
          <p:cNvPr id="277" name="object 277"/>
          <p:cNvSpPr/>
          <p:nvPr/>
        </p:nvSpPr>
        <p:spPr>
          <a:xfrm>
            <a:off x="1925078" y="2914568"/>
            <a:ext cx="8890" cy="34290"/>
          </a:xfrm>
          <a:custGeom>
            <a:avLst/>
            <a:gdLst/>
            <a:ahLst/>
            <a:cxnLst/>
            <a:rect l="l" t="t" r="r" b="b"/>
            <a:pathLst>
              <a:path w="8889" h="34289">
                <a:moveTo>
                  <a:pt x="8877" y="0"/>
                </a:moveTo>
                <a:lnTo>
                  <a:pt x="8877" y="33807"/>
                </a:lnTo>
                <a:lnTo>
                  <a:pt x="0" y="31241"/>
                </a:lnTo>
                <a:lnTo>
                  <a:pt x="0" y="5638"/>
                </a:lnTo>
                <a:lnTo>
                  <a:pt x="8877" y="0"/>
                </a:lnTo>
                <a:close/>
              </a:path>
            </a:pathLst>
          </a:custGeom>
          <a:ln w="3175">
            <a:solidFill>
              <a:srgbClr val="C1C1C1"/>
            </a:solidFill>
          </a:ln>
        </p:spPr>
        <p:txBody>
          <a:bodyPr wrap="square" lIns="0" tIns="0" rIns="0" bIns="0" rtlCol="0"/>
          <a:lstStyle/>
          <a:p>
            <a:endParaRPr dirty="0"/>
          </a:p>
        </p:txBody>
      </p:sp>
      <p:sp>
        <p:nvSpPr>
          <p:cNvPr id="278" name="object 278"/>
          <p:cNvSpPr/>
          <p:nvPr/>
        </p:nvSpPr>
        <p:spPr>
          <a:xfrm>
            <a:off x="1925078" y="2948376"/>
            <a:ext cx="8890" cy="40005"/>
          </a:xfrm>
          <a:custGeom>
            <a:avLst/>
            <a:gdLst/>
            <a:ahLst/>
            <a:cxnLst/>
            <a:rect l="l" t="t" r="r" b="b"/>
            <a:pathLst>
              <a:path w="8889" h="40005">
                <a:moveTo>
                  <a:pt x="8877" y="3073"/>
                </a:moveTo>
                <a:lnTo>
                  <a:pt x="8877" y="39954"/>
                </a:lnTo>
                <a:lnTo>
                  <a:pt x="0" y="19977"/>
                </a:lnTo>
                <a:lnTo>
                  <a:pt x="0" y="0"/>
                </a:lnTo>
                <a:lnTo>
                  <a:pt x="8877" y="3073"/>
                </a:lnTo>
                <a:close/>
              </a:path>
            </a:pathLst>
          </a:custGeom>
          <a:ln w="3175">
            <a:solidFill>
              <a:srgbClr val="C1C1C1"/>
            </a:solidFill>
          </a:ln>
        </p:spPr>
        <p:txBody>
          <a:bodyPr wrap="square" lIns="0" tIns="0" rIns="0" bIns="0" rtlCol="0"/>
          <a:lstStyle/>
          <a:p>
            <a:endParaRPr dirty="0"/>
          </a:p>
        </p:txBody>
      </p:sp>
      <p:sp>
        <p:nvSpPr>
          <p:cNvPr id="279" name="object 279"/>
          <p:cNvSpPr/>
          <p:nvPr/>
        </p:nvSpPr>
        <p:spPr>
          <a:xfrm>
            <a:off x="601980" y="2269235"/>
            <a:ext cx="3335020" cy="216535"/>
          </a:xfrm>
          <a:custGeom>
            <a:avLst/>
            <a:gdLst/>
            <a:ahLst/>
            <a:cxnLst/>
            <a:rect l="l" t="t" r="r" b="b"/>
            <a:pathLst>
              <a:path w="3335020" h="216535">
                <a:moveTo>
                  <a:pt x="0" y="0"/>
                </a:moveTo>
                <a:lnTo>
                  <a:pt x="3334512" y="0"/>
                </a:lnTo>
                <a:lnTo>
                  <a:pt x="3334512" y="216408"/>
                </a:lnTo>
                <a:lnTo>
                  <a:pt x="0" y="216408"/>
                </a:lnTo>
                <a:lnTo>
                  <a:pt x="0" y="0"/>
                </a:lnTo>
                <a:close/>
              </a:path>
            </a:pathLst>
          </a:custGeom>
          <a:ln w="9525">
            <a:solidFill>
              <a:srgbClr val="000000"/>
            </a:solidFill>
          </a:ln>
        </p:spPr>
        <p:txBody>
          <a:bodyPr wrap="square" lIns="0" tIns="0" rIns="0" bIns="0" rtlCol="0"/>
          <a:lstStyle/>
          <a:p>
            <a:endParaRPr dirty="0"/>
          </a:p>
        </p:txBody>
      </p:sp>
      <p:sp>
        <p:nvSpPr>
          <p:cNvPr id="280" name="object 280"/>
          <p:cNvSpPr/>
          <p:nvPr/>
        </p:nvSpPr>
        <p:spPr>
          <a:xfrm>
            <a:off x="2008632" y="2362200"/>
            <a:ext cx="1923414" cy="0"/>
          </a:xfrm>
          <a:custGeom>
            <a:avLst/>
            <a:gdLst/>
            <a:ahLst/>
            <a:cxnLst/>
            <a:rect l="l" t="t" r="r" b="b"/>
            <a:pathLst>
              <a:path w="1923414">
                <a:moveTo>
                  <a:pt x="0" y="0"/>
                </a:moveTo>
                <a:lnTo>
                  <a:pt x="1923288" y="0"/>
                </a:lnTo>
              </a:path>
            </a:pathLst>
          </a:custGeom>
          <a:ln w="25400">
            <a:solidFill>
              <a:srgbClr val="979797"/>
            </a:solidFill>
            <a:prstDash val="lgDash"/>
          </a:ln>
        </p:spPr>
        <p:txBody>
          <a:bodyPr wrap="square" lIns="0" tIns="0" rIns="0" bIns="0" rtlCol="0"/>
          <a:lstStyle/>
          <a:p>
            <a:endParaRPr dirty="0"/>
          </a:p>
        </p:txBody>
      </p:sp>
      <p:sp>
        <p:nvSpPr>
          <p:cNvPr id="281" name="object 281"/>
          <p:cNvSpPr/>
          <p:nvPr/>
        </p:nvSpPr>
        <p:spPr>
          <a:xfrm>
            <a:off x="600456" y="2362200"/>
            <a:ext cx="984885" cy="0"/>
          </a:xfrm>
          <a:custGeom>
            <a:avLst/>
            <a:gdLst/>
            <a:ahLst/>
            <a:cxnLst/>
            <a:rect l="l" t="t" r="r" b="b"/>
            <a:pathLst>
              <a:path w="984885">
                <a:moveTo>
                  <a:pt x="0" y="0"/>
                </a:moveTo>
                <a:lnTo>
                  <a:pt x="984504" y="0"/>
                </a:lnTo>
              </a:path>
            </a:pathLst>
          </a:custGeom>
          <a:ln w="25400">
            <a:solidFill>
              <a:srgbClr val="979797"/>
            </a:solidFill>
            <a:prstDash val="lgDash"/>
          </a:ln>
        </p:spPr>
        <p:txBody>
          <a:bodyPr wrap="square" lIns="0" tIns="0" rIns="0" bIns="0" rtlCol="0"/>
          <a:lstStyle/>
          <a:p>
            <a:endParaRPr dirty="0"/>
          </a:p>
        </p:txBody>
      </p:sp>
      <p:sp>
        <p:nvSpPr>
          <p:cNvPr id="282" name="object 282"/>
          <p:cNvSpPr/>
          <p:nvPr/>
        </p:nvSpPr>
        <p:spPr>
          <a:xfrm>
            <a:off x="2001011" y="2171700"/>
            <a:ext cx="1932939" cy="0"/>
          </a:xfrm>
          <a:custGeom>
            <a:avLst/>
            <a:gdLst/>
            <a:ahLst/>
            <a:cxnLst/>
            <a:rect l="l" t="t" r="r" b="b"/>
            <a:pathLst>
              <a:path w="1932939">
                <a:moveTo>
                  <a:pt x="0" y="0"/>
                </a:moveTo>
                <a:lnTo>
                  <a:pt x="1932432" y="0"/>
                </a:lnTo>
              </a:path>
            </a:pathLst>
          </a:custGeom>
          <a:ln w="38100">
            <a:solidFill>
              <a:srgbClr val="979797"/>
            </a:solidFill>
          </a:ln>
        </p:spPr>
        <p:txBody>
          <a:bodyPr wrap="square" lIns="0" tIns="0" rIns="0" bIns="0" rtlCol="0"/>
          <a:lstStyle/>
          <a:p>
            <a:endParaRPr dirty="0"/>
          </a:p>
        </p:txBody>
      </p:sp>
      <p:sp>
        <p:nvSpPr>
          <p:cNvPr id="283" name="object 283"/>
          <p:cNvSpPr/>
          <p:nvPr/>
        </p:nvSpPr>
        <p:spPr>
          <a:xfrm>
            <a:off x="2007107" y="2558795"/>
            <a:ext cx="1926589" cy="0"/>
          </a:xfrm>
          <a:custGeom>
            <a:avLst/>
            <a:gdLst/>
            <a:ahLst/>
            <a:cxnLst/>
            <a:rect l="l" t="t" r="r" b="b"/>
            <a:pathLst>
              <a:path w="1926589">
                <a:moveTo>
                  <a:pt x="0" y="0"/>
                </a:moveTo>
                <a:lnTo>
                  <a:pt x="1926336" y="0"/>
                </a:lnTo>
              </a:path>
            </a:pathLst>
          </a:custGeom>
          <a:ln w="38100">
            <a:solidFill>
              <a:srgbClr val="979797"/>
            </a:solidFill>
          </a:ln>
        </p:spPr>
        <p:txBody>
          <a:bodyPr wrap="square" lIns="0" tIns="0" rIns="0" bIns="0" rtlCol="0"/>
          <a:lstStyle/>
          <a:p>
            <a:endParaRPr dirty="0"/>
          </a:p>
        </p:txBody>
      </p:sp>
      <p:sp>
        <p:nvSpPr>
          <p:cNvPr id="284" name="object 284"/>
          <p:cNvSpPr/>
          <p:nvPr/>
        </p:nvSpPr>
        <p:spPr>
          <a:xfrm>
            <a:off x="1792224" y="1453895"/>
            <a:ext cx="0" cy="822960"/>
          </a:xfrm>
          <a:custGeom>
            <a:avLst/>
            <a:gdLst/>
            <a:ahLst/>
            <a:cxnLst/>
            <a:rect l="l" t="t" r="r" b="b"/>
            <a:pathLst>
              <a:path h="822960">
                <a:moveTo>
                  <a:pt x="0" y="0"/>
                </a:moveTo>
                <a:lnTo>
                  <a:pt x="0" y="822959"/>
                </a:lnTo>
              </a:path>
            </a:pathLst>
          </a:custGeom>
          <a:ln w="25400">
            <a:solidFill>
              <a:srgbClr val="979797"/>
            </a:solidFill>
            <a:prstDash val="lgDash"/>
          </a:ln>
        </p:spPr>
        <p:txBody>
          <a:bodyPr wrap="square" lIns="0" tIns="0" rIns="0" bIns="0" rtlCol="0"/>
          <a:lstStyle/>
          <a:p>
            <a:endParaRPr dirty="0"/>
          </a:p>
        </p:txBody>
      </p:sp>
      <p:sp>
        <p:nvSpPr>
          <p:cNvPr id="285" name="object 285"/>
          <p:cNvSpPr txBox="1"/>
          <p:nvPr/>
        </p:nvSpPr>
        <p:spPr>
          <a:xfrm>
            <a:off x="2151857" y="1502068"/>
            <a:ext cx="2007235" cy="319405"/>
          </a:xfrm>
          <a:prstGeom prst="rect">
            <a:avLst/>
          </a:prstGeom>
        </p:spPr>
        <p:txBody>
          <a:bodyPr vert="horz" wrap="square" lIns="0" tIns="0" rIns="0" bIns="0" rtlCol="0">
            <a:spAutoFit/>
          </a:bodyPr>
          <a:lstStyle/>
          <a:p>
            <a:pPr marL="12700" marR="5080">
              <a:lnSpc>
                <a:spcPct val="100000"/>
              </a:lnSpc>
            </a:pPr>
            <a:r>
              <a:rPr sz="1000" b="1" spc="5" dirty="0">
                <a:latin typeface="Arial"/>
                <a:cs typeface="Arial"/>
              </a:rPr>
              <a:t>Collision </a:t>
            </a:r>
            <a:r>
              <a:rPr sz="1000" b="1" spc="-5" dirty="0">
                <a:latin typeface="Arial"/>
                <a:cs typeface="Arial"/>
              </a:rPr>
              <a:t>Avoidance </a:t>
            </a:r>
            <a:r>
              <a:rPr sz="1000" b="1" dirty="0">
                <a:latin typeface="Arial"/>
                <a:cs typeface="Arial"/>
              </a:rPr>
              <a:t>and </a:t>
            </a:r>
            <a:r>
              <a:rPr sz="1000" b="1" spc="-5" dirty="0">
                <a:latin typeface="Arial"/>
                <a:cs typeface="Arial"/>
              </a:rPr>
              <a:t>safe  </a:t>
            </a:r>
            <a:r>
              <a:rPr sz="1000" b="1" dirty="0">
                <a:latin typeface="Arial"/>
                <a:cs typeface="Arial"/>
              </a:rPr>
              <a:t>driving </a:t>
            </a:r>
            <a:r>
              <a:rPr sz="1000" b="1" spc="5" dirty="0">
                <a:latin typeface="Arial"/>
                <a:cs typeface="Arial"/>
              </a:rPr>
              <a:t>by </a:t>
            </a:r>
            <a:r>
              <a:rPr sz="1000" b="1" dirty="0">
                <a:latin typeface="Arial"/>
                <a:cs typeface="Arial"/>
              </a:rPr>
              <a:t>inter-vehicle</a:t>
            </a:r>
            <a:r>
              <a:rPr sz="1000" b="1" spc="-200" dirty="0">
                <a:latin typeface="Arial"/>
                <a:cs typeface="Arial"/>
              </a:rPr>
              <a:t> </a:t>
            </a:r>
            <a:r>
              <a:rPr sz="1000" b="1" dirty="0">
                <a:latin typeface="Arial"/>
                <a:cs typeface="Arial"/>
              </a:rPr>
              <a:t>networks</a:t>
            </a:r>
            <a:endParaRPr sz="1000" dirty="0">
              <a:latin typeface="Arial"/>
              <a:cs typeface="Arial"/>
            </a:endParaRPr>
          </a:p>
        </p:txBody>
      </p:sp>
      <p:sp>
        <p:nvSpPr>
          <p:cNvPr id="286" name="object 286"/>
          <p:cNvSpPr/>
          <p:nvPr/>
        </p:nvSpPr>
        <p:spPr>
          <a:xfrm>
            <a:off x="1310449" y="1432370"/>
            <a:ext cx="3030092" cy="1932811"/>
          </a:xfrm>
          <a:prstGeom prst="rect">
            <a:avLst/>
          </a:prstGeom>
          <a:blipFill>
            <a:blip r:embed="rId12" cstate="print"/>
            <a:stretch>
              <a:fillRect/>
            </a:stretch>
          </a:blipFill>
        </p:spPr>
        <p:txBody>
          <a:bodyPr wrap="square" lIns="0" tIns="0" rIns="0" bIns="0" rtlCol="0"/>
          <a:lstStyle/>
          <a:p>
            <a:endParaRPr dirty="0"/>
          </a:p>
        </p:txBody>
      </p:sp>
      <p:sp>
        <p:nvSpPr>
          <p:cNvPr id="287" name="object 287"/>
          <p:cNvSpPr/>
          <p:nvPr/>
        </p:nvSpPr>
        <p:spPr>
          <a:xfrm>
            <a:off x="-3238" y="1392746"/>
            <a:ext cx="3751273" cy="1600389"/>
          </a:xfrm>
          <a:prstGeom prst="rect">
            <a:avLst/>
          </a:prstGeom>
          <a:blipFill>
            <a:blip r:embed="rId13" cstate="print"/>
            <a:stretch>
              <a:fillRect/>
            </a:stretch>
          </a:blipFill>
        </p:spPr>
        <p:txBody>
          <a:bodyPr wrap="square" lIns="0" tIns="0" rIns="0" bIns="0" rtlCol="0"/>
          <a:lstStyle/>
          <a:p>
            <a:endParaRPr dirty="0"/>
          </a:p>
        </p:txBody>
      </p:sp>
      <p:sp>
        <p:nvSpPr>
          <p:cNvPr id="288" name="object 288"/>
          <p:cNvSpPr/>
          <p:nvPr/>
        </p:nvSpPr>
        <p:spPr>
          <a:xfrm>
            <a:off x="3433375" y="2541523"/>
            <a:ext cx="419100" cy="182245"/>
          </a:xfrm>
          <a:custGeom>
            <a:avLst/>
            <a:gdLst/>
            <a:ahLst/>
            <a:cxnLst/>
            <a:rect l="l" t="t" r="r" b="b"/>
            <a:pathLst>
              <a:path w="419100" h="182244">
                <a:moveTo>
                  <a:pt x="0" y="0"/>
                </a:moveTo>
                <a:lnTo>
                  <a:pt x="271335" y="181749"/>
                </a:lnTo>
                <a:lnTo>
                  <a:pt x="264833" y="78905"/>
                </a:lnTo>
                <a:lnTo>
                  <a:pt x="418490" y="176669"/>
                </a:lnTo>
              </a:path>
            </a:pathLst>
          </a:custGeom>
          <a:ln w="28575">
            <a:solidFill>
              <a:srgbClr val="FF0000"/>
            </a:solidFill>
          </a:ln>
        </p:spPr>
        <p:txBody>
          <a:bodyPr wrap="square" lIns="0" tIns="0" rIns="0" bIns="0" rtlCol="0"/>
          <a:lstStyle/>
          <a:p>
            <a:endParaRPr dirty="0"/>
          </a:p>
        </p:txBody>
      </p:sp>
      <p:sp>
        <p:nvSpPr>
          <p:cNvPr id="289" name="object 289"/>
          <p:cNvSpPr/>
          <p:nvPr/>
        </p:nvSpPr>
        <p:spPr>
          <a:xfrm>
            <a:off x="3816791" y="2674369"/>
            <a:ext cx="95885" cy="82550"/>
          </a:xfrm>
          <a:custGeom>
            <a:avLst/>
            <a:gdLst/>
            <a:ahLst/>
            <a:cxnLst/>
            <a:rect l="l" t="t" r="r" b="b"/>
            <a:pathLst>
              <a:path w="95885" h="82550">
                <a:moveTo>
                  <a:pt x="46024" y="0"/>
                </a:moveTo>
                <a:lnTo>
                  <a:pt x="0" y="72326"/>
                </a:lnTo>
                <a:lnTo>
                  <a:pt x="95338" y="82181"/>
                </a:lnTo>
                <a:lnTo>
                  <a:pt x="46024" y="0"/>
                </a:lnTo>
                <a:close/>
              </a:path>
            </a:pathLst>
          </a:custGeom>
          <a:solidFill>
            <a:srgbClr val="FF0000"/>
          </a:solidFill>
        </p:spPr>
        <p:txBody>
          <a:bodyPr wrap="square" lIns="0" tIns="0" rIns="0" bIns="0" rtlCol="0"/>
          <a:lstStyle/>
          <a:p>
            <a:endParaRPr dirty="0"/>
          </a:p>
        </p:txBody>
      </p:sp>
      <p:sp>
        <p:nvSpPr>
          <p:cNvPr id="290" name="object 290"/>
          <p:cNvSpPr txBox="1"/>
          <p:nvPr/>
        </p:nvSpPr>
        <p:spPr>
          <a:xfrm>
            <a:off x="1239293" y="2214896"/>
            <a:ext cx="245110" cy="168275"/>
          </a:xfrm>
          <a:prstGeom prst="rect">
            <a:avLst/>
          </a:prstGeom>
        </p:spPr>
        <p:txBody>
          <a:bodyPr vert="horz" wrap="square" lIns="0" tIns="0" rIns="0" bIns="0" rtlCol="0">
            <a:spAutoFit/>
          </a:bodyPr>
          <a:lstStyle/>
          <a:p>
            <a:pPr marL="12700">
              <a:lnSpc>
                <a:spcPct val="100000"/>
              </a:lnSpc>
            </a:pPr>
            <a:r>
              <a:rPr sz="1000" b="1" spc="-5" dirty="0">
                <a:latin typeface="Times New Roman"/>
                <a:cs typeface="Times New Roman"/>
              </a:rPr>
              <a:t>A</a:t>
            </a:r>
            <a:r>
              <a:rPr sz="1000" b="1" spc="5" dirty="0">
                <a:latin typeface="游ゴシック"/>
                <a:cs typeface="游ゴシック"/>
              </a:rPr>
              <a:t>車</a:t>
            </a:r>
            <a:endParaRPr sz="1000" dirty="0">
              <a:latin typeface="游ゴシック"/>
              <a:cs typeface="游ゴシック"/>
            </a:endParaRPr>
          </a:p>
        </p:txBody>
      </p:sp>
      <p:sp>
        <p:nvSpPr>
          <p:cNvPr id="291" name="object 291"/>
          <p:cNvSpPr txBox="1"/>
          <p:nvPr/>
        </p:nvSpPr>
        <p:spPr>
          <a:xfrm>
            <a:off x="109908" y="1470756"/>
            <a:ext cx="1298575" cy="174625"/>
          </a:xfrm>
          <a:prstGeom prst="rect">
            <a:avLst/>
          </a:prstGeom>
        </p:spPr>
        <p:txBody>
          <a:bodyPr vert="horz" wrap="square" lIns="0" tIns="0" rIns="0" bIns="0" rtlCol="0">
            <a:spAutoFit/>
          </a:bodyPr>
          <a:lstStyle/>
          <a:p>
            <a:pPr marL="12700">
              <a:lnSpc>
                <a:spcPct val="100000"/>
              </a:lnSpc>
            </a:pPr>
            <a:r>
              <a:rPr sz="1050" b="1" spc="-5" dirty="0">
                <a:latin typeface="Arial"/>
                <a:cs typeface="Arial"/>
              </a:rPr>
              <a:t>Collision</a:t>
            </a:r>
            <a:r>
              <a:rPr sz="1050" b="1" spc="-80" dirty="0">
                <a:latin typeface="Arial"/>
                <a:cs typeface="Arial"/>
              </a:rPr>
              <a:t> </a:t>
            </a:r>
            <a:r>
              <a:rPr sz="1050" b="1" spc="-5" dirty="0">
                <a:latin typeface="Arial"/>
                <a:cs typeface="Arial"/>
              </a:rPr>
              <a:t>Avoidance</a:t>
            </a:r>
            <a:endParaRPr sz="1050" dirty="0">
              <a:latin typeface="Arial"/>
              <a:cs typeface="Arial"/>
            </a:endParaRPr>
          </a:p>
        </p:txBody>
      </p:sp>
      <p:sp>
        <p:nvSpPr>
          <p:cNvPr id="292" name="object 292"/>
          <p:cNvSpPr txBox="1"/>
          <p:nvPr/>
        </p:nvSpPr>
        <p:spPr>
          <a:xfrm>
            <a:off x="109908" y="1629276"/>
            <a:ext cx="1527810" cy="174625"/>
          </a:xfrm>
          <a:prstGeom prst="rect">
            <a:avLst/>
          </a:prstGeom>
        </p:spPr>
        <p:txBody>
          <a:bodyPr vert="horz" wrap="square" lIns="0" tIns="0" rIns="0" bIns="0" rtlCol="0">
            <a:spAutoFit/>
          </a:bodyPr>
          <a:lstStyle/>
          <a:p>
            <a:pPr marL="12700">
              <a:lnSpc>
                <a:spcPct val="100000"/>
              </a:lnSpc>
            </a:pPr>
            <a:r>
              <a:rPr sz="1050" b="1" spc="-5" dirty="0">
                <a:latin typeface="Arial"/>
                <a:cs typeface="Arial"/>
              </a:rPr>
              <a:t>Using  inter-vehicle</a:t>
            </a:r>
            <a:r>
              <a:rPr sz="1050" b="1" spc="-65" dirty="0">
                <a:latin typeface="Arial"/>
                <a:cs typeface="Arial"/>
              </a:rPr>
              <a:t> </a:t>
            </a:r>
            <a:r>
              <a:rPr sz="1050" b="1" spc="-5" dirty="0">
                <a:latin typeface="Arial"/>
                <a:cs typeface="Arial"/>
              </a:rPr>
              <a:t>and</a:t>
            </a:r>
            <a:endParaRPr sz="1050" dirty="0">
              <a:latin typeface="Arial"/>
              <a:cs typeface="Arial"/>
            </a:endParaRPr>
          </a:p>
        </p:txBody>
      </p:sp>
      <p:sp>
        <p:nvSpPr>
          <p:cNvPr id="293" name="object 293"/>
          <p:cNvSpPr txBox="1"/>
          <p:nvPr/>
        </p:nvSpPr>
        <p:spPr>
          <a:xfrm>
            <a:off x="110042" y="1790881"/>
            <a:ext cx="1205230" cy="174625"/>
          </a:xfrm>
          <a:prstGeom prst="rect">
            <a:avLst/>
          </a:prstGeom>
        </p:spPr>
        <p:txBody>
          <a:bodyPr vert="horz" wrap="square" lIns="0" tIns="0" rIns="0" bIns="0" rtlCol="0">
            <a:spAutoFit/>
          </a:bodyPr>
          <a:lstStyle/>
          <a:p>
            <a:pPr marL="12700">
              <a:lnSpc>
                <a:spcPct val="100000"/>
              </a:lnSpc>
            </a:pPr>
            <a:r>
              <a:rPr sz="1050" b="1" spc="-5" dirty="0">
                <a:latin typeface="Arial"/>
                <a:cs typeface="Arial"/>
              </a:rPr>
              <a:t>roadside</a:t>
            </a:r>
            <a:r>
              <a:rPr sz="1050" b="1" spc="-60" dirty="0">
                <a:latin typeface="Arial"/>
                <a:cs typeface="Arial"/>
              </a:rPr>
              <a:t> </a:t>
            </a:r>
            <a:r>
              <a:rPr sz="1050" b="1" spc="-5" dirty="0">
                <a:latin typeface="Arial"/>
                <a:cs typeface="Arial"/>
              </a:rPr>
              <a:t>networks</a:t>
            </a:r>
            <a:endParaRPr sz="1050" dirty="0">
              <a:latin typeface="Arial"/>
              <a:cs typeface="Arial"/>
            </a:endParaRPr>
          </a:p>
        </p:txBody>
      </p:sp>
      <p:sp>
        <p:nvSpPr>
          <p:cNvPr id="294" name="object 294"/>
          <p:cNvSpPr/>
          <p:nvPr/>
        </p:nvSpPr>
        <p:spPr>
          <a:xfrm>
            <a:off x="1429511" y="2624328"/>
            <a:ext cx="185915" cy="164591"/>
          </a:xfrm>
          <a:prstGeom prst="rect">
            <a:avLst/>
          </a:prstGeom>
          <a:blipFill>
            <a:blip r:embed="rId14" cstate="print"/>
            <a:stretch>
              <a:fillRect/>
            </a:stretch>
          </a:blipFill>
        </p:spPr>
        <p:txBody>
          <a:bodyPr wrap="square" lIns="0" tIns="0" rIns="0" bIns="0" rtlCol="0"/>
          <a:lstStyle/>
          <a:p>
            <a:endParaRPr dirty="0"/>
          </a:p>
        </p:txBody>
      </p:sp>
      <p:sp>
        <p:nvSpPr>
          <p:cNvPr id="295" name="object 295"/>
          <p:cNvSpPr/>
          <p:nvPr/>
        </p:nvSpPr>
        <p:spPr>
          <a:xfrm>
            <a:off x="1923288" y="1950720"/>
            <a:ext cx="185915" cy="164591"/>
          </a:xfrm>
          <a:prstGeom prst="rect">
            <a:avLst/>
          </a:prstGeom>
          <a:blipFill>
            <a:blip r:embed="rId15" cstate="print"/>
            <a:stretch>
              <a:fillRect/>
            </a:stretch>
          </a:blipFill>
        </p:spPr>
        <p:txBody>
          <a:bodyPr wrap="square" lIns="0" tIns="0" rIns="0" bIns="0" rtlCol="0"/>
          <a:lstStyle/>
          <a:p>
            <a:endParaRPr dirty="0"/>
          </a:p>
        </p:txBody>
      </p:sp>
      <p:sp>
        <p:nvSpPr>
          <p:cNvPr id="296" name="object 296"/>
          <p:cNvSpPr/>
          <p:nvPr/>
        </p:nvSpPr>
        <p:spPr>
          <a:xfrm>
            <a:off x="6586740" y="1435608"/>
            <a:ext cx="2456675" cy="1911083"/>
          </a:xfrm>
          <a:prstGeom prst="rect">
            <a:avLst/>
          </a:prstGeom>
          <a:blipFill>
            <a:blip r:embed="rId16" cstate="print"/>
            <a:stretch>
              <a:fillRect/>
            </a:stretch>
          </a:blipFill>
        </p:spPr>
        <p:txBody>
          <a:bodyPr wrap="square" lIns="0" tIns="0" rIns="0" bIns="0" rtlCol="0"/>
          <a:lstStyle/>
          <a:p>
            <a:endParaRPr dirty="0"/>
          </a:p>
        </p:txBody>
      </p:sp>
      <p:sp>
        <p:nvSpPr>
          <p:cNvPr id="297" name="object 297"/>
          <p:cNvSpPr/>
          <p:nvPr/>
        </p:nvSpPr>
        <p:spPr>
          <a:xfrm>
            <a:off x="6970236" y="2094395"/>
            <a:ext cx="331470" cy="557530"/>
          </a:xfrm>
          <a:custGeom>
            <a:avLst/>
            <a:gdLst/>
            <a:ahLst/>
            <a:cxnLst/>
            <a:rect l="l" t="t" r="r" b="b"/>
            <a:pathLst>
              <a:path w="331470" h="557530">
                <a:moveTo>
                  <a:pt x="0" y="0"/>
                </a:moveTo>
                <a:lnTo>
                  <a:pt x="331343" y="557453"/>
                </a:lnTo>
              </a:path>
            </a:pathLst>
          </a:custGeom>
          <a:ln w="38100">
            <a:solidFill>
              <a:srgbClr val="FFFF00"/>
            </a:solidFill>
          </a:ln>
        </p:spPr>
        <p:txBody>
          <a:bodyPr wrap="square" lIns="0" tIns="0" rIns="0" bIns="0" rtlCol="0"/>
          <a:lstStyle/>
          <a:p>
            <a:endParaRPr dirty="0"/>
          </a:p>
        </p:txBody>
      </p:sp>
      <p:sp>
        <p:nvSpPr>
          <p:cNvPr id="298" name="object 298"/>
          <p:cNvSpPr/>
          <p:nvPr/>
        </p:nvSpPr>
        <p:spPr>
          <a:xfrm>
            <a:off x="7185859" y="2519532"/>
            <a:ext cx="116205" cy="132715"/>
          </a:xfrm>
          <a:custGeom>
            <a:avLst/>
            <a:gdLst/>
            <a:ahLst/>
            <a:cxnLst/>
            <a:rect l="l" t="t" r="r" b="b"/>
            <a:pathLst>
              <a:path w="116204" h="132714">
                <a:moveTo>
                  <a:pt x="0" y="68135"/>
                </a:moveTo>
                <a:lnTo>
                  <a:pt x="115722" y="132321"/>
                </a:lnTo>
                <a:lnTo>
                  <a:pt x="114630" y="0"/>
                </a:lnTo>
              </a:path>
            </a:pathLst>
          </a:custGeom>
          <a:ln w="38100">
            <a:solidFill>
              <a:srgbClr val="FFFF00"/>
            </a:solidFill>
          </a:ln>
        </p:spPr>
        <p:txBody>
          <a:bodyPr wrap="square" lIns="0" tIns="0" rIns="0" bIns="0" rtlCol="0"/>
          <a:lstStyle/>
          <a:p>
            <a:endParaRPr dirty="0"/>
          </a:p>
        </p:txBody>
      </p:sp>
      <p:sp>
        <p:nvSpPr>
          <p:cNvPr id="299" name="object 299"/>
          <p:cNvSpPr/>
          <p:nvPr/>
        </p:nvSpPr>
        <p:spPr>
          <a:xfrm>
            <a:off x="6970237" y="2094402"/>
            <a:ext cx="116205" cy="132715"/>
          </a:xfrm>
          <a:custGeom>
            <a:avLst/>
            <a:gdLst/>
            <a:ahLst/>
            <a:cxnLst/>
            <a:rect l="l" t="t" r="r" b="b"/>
            <a:pathLst>
              <a:path w="116204" h="132714">
                <a:moveTo>
                  <a:pt x="115709" y="64185"/>
                </a:moveTo>
                <a:lnTo>
                  <a:pt x="0" y="0"/>
                </a:lnTo>
                <a:lnTo>
                  <a:pt x="1079" y="132321"/>
                </a:lnTo>
              </a:path>
            </a:pathLst>
          </a:custGeom>
          <a:ln w="38100">
            <a:solidFill>
              <a:srgbClr val="FFFF00"/>
            </a:solidFill>
          </a:ln>
        </p:spPr>
        <p:txBody>
          <a:bodyPr wrap="square" lIns="0" tIns="0" rIns="0" bIns="0" rtlCol="0"/>
          <a:lstStyle/>
          <a:p>
            <a:endParaRPr dirty="0"/>
          </a:p>
        </p:txBody>
      </p:sp>
      <p:sp>
        <p:nvSpPr>
          <p:cNvPr id="300" name="object 300"/>
          <p:cNvSpPr/>
          <p:nvPr/>
        </p:nvSpPr>
        <p:spPr>
          <a:xfrm>
            <a:off x="7857564" y="2518297"/>
            <a:ext cx="732155" cy="301625"/>
          </a:xfrm>
          <a:custGeom>
            <a:avLst/>
            <a:gdLst/>
            <a:ahLst/>
            <a:cxnLst/>
            <a:rect l="l" t="t" r="r" b="b"/>
            <a:pathLst>
              <a:path w="732154" h="301625">
                <a:moveTo>
                  <a:pt x="731939" y="0"/>
                </a:moveTo>
                <a:lnTo>
                  <a:pt x="0" y="301472"/>
                </a:lnTo>
              </a:path>
            </a:pathLst>
          </a:custGeom>
          <a:ln w="38100">
            <a:solidFill>
              <a:srgbClr val="FFFF00"/>
            </a:solidFill>
          </a:ln>
        </p:spPr>
        <p:txBody>
          <a:bodyPr wrap="square" lIns="0" tIns="0" rIns="0" bIns="0" rtlCol="0"/>
          <a:lstStyle/>
          <a:p>
            <a:endParaRPr dirty="0"/>
          </a:p>
        </p:txBody>
      </p:sp>
      <p:sp>
        <p:nvSpPr>
          <p:cNvPr id="301" name="object 301"/>
          <p:cNvSpPr/>
          <p:nvPr/>
        </p:nvSpPr>
        <p:spPr>
          <a:xfrm>
            <a:off x="7857567" y="2714581"/>
            <a:ext cx="131445" cy="123825"/>
          </a:xfrm>
          <a:custGeom>
            <a:avLst/>
            <a:gdLst/>
            <a:ahLst/>
            <a:cxnLst/>
            <a:rect l="l" t="t" r="r" b="b"/>
            <a:pathLst>
              <a:path w="131445" h="123825">
                <a:moveTo>
                  <a:pt x="80289" y="0"/>
                </a:moveTo>
                <a:lnTo>
                  <a:pt x="0" y="105181"/>
                </a:lnTo>
                <a:lnTo>
                  <a:pt x="131076" y="123304"/>
                </a:lnTo>
              </a:path>
            </a:pathLst>
          </a:custGeom>
          <a:ln w="38100">
            <a:solidFill>
              <a:srgbClr val="FFFF00"/>
            </a:solidFill>
          </a:ln>
        </p:spPr>
        <p:txBody>
          <a:bodyPr wrap="square" lIns="0" tIns="0" rIns="0" bIns="0" rtlCol="0"/>
          <a:lstStyle/>
          <a:p>
            <a:endParaRPr dirty="0"/>
          </a:p>
        </p:txBody>
      </p:sp>
      <p:sp>
        <p:nvSpPr>
          <p:cNvPr id="302" name="object 302"/>
          <p:cNvSpPr/>
          <p:nvPr/>
        </p:nvSpPr>
        <p:spPr>
          <a:xfrm>
            <a:off x="8458430" y="2500168"/>
            <a:ext cx="131445" cy="123825"/>
          </a:xfrm>
          <a:custGeom>
            <a:avLst/>
            <a:gdLst/>
            <a:ahLst/>
            <a:cxnLst/>
            <a:rect l="l" t="t" r="r" b="b"/>
            <a:pathLst>
              <a:path w="131445" h="123825">
                <a:moveTo>
                  <a:pt x="50774" y="123304"/>
                </a:moveTo>
                <a:lnTo>
                  <a:pt x="131076" y="18122"/>
                </a:lnTo>
                <a:lnTo>
                  <a:pt x="0" y="0"/>
                </a:lnTo>
              </a:path>
            </a:pathLst>
          </a:custGeom>
          <a:ln w="38100">
            <a:solidFill>
              <a:srgbClr val="FFFF00"/>
            </a:solidFill>
          </a:ln>
        </p:spPr>
        <p:txBody>
          <a:bodyPr wrap="square" lIns="0" tIns="0" rIns="0" bIns="0" rtlCol="0"/>
          <a:lstStyle/>
          <a:p>
            <a:endParaRPr dirty="0"/>
          </a:p>
        </p:txBody>
      </p:sp>
      <p:sp>
        <p:nvSpPr>
          <p:cNvPr id="303" name="object 303"/>
          <p:cNvSpPr/>
          <p:nvPr/>
        </p:nvSpPr>
        <p:spPr>
          <a:xfrm>
            <a:off x="1817159" y="2385315"/>
            <a:ext cx="873760" cy="305435"/>
          </a:xfrm>
          <a:custGeom>
            <a:avLst/>
            <a:gdLst/>
            <a:ahLst/>
            <a:cxnLst/>
            <a:rect l="l" t="t" r="r" b="b"/>
            <a:pathLst>
              <a:path w="873760" h="305435">
                <a:moveTo>
                  <a:pt x="873353" y="0"/>
                </a:moveTo>
                <a:lnTo>
                  <a:pt x="0" y="305308"/>
                </a:lnTo>
              </a:path>
            </a:pathLst>
          </a:custGeom>
          <a:ln w="38100">
            <a:solidFill>
              <a:srgbClr val="3333CC"/>
            </a:solidFill>
          </a:ln>
        </p:spPr>
        <p:txBody>
          <a:bodyPr wrap="square" lIns="0" tIns="0" rIns="0" bIns="0" rtlCol="0"/>
          <a:lstStyle/>
          <a:p>
            <a:endParaRPr dirty="0"/>
          </a:p>
        </p:txBody>
      </p:sp>
      <p:sp>
        <p:nvSpPr>
          <p:cNvPr id="304" name="object 304"/>
          <p:cNvSpPr/>
          <p:nvPr/>
        </p:nvSpPr>
        <p:spPr>
          <a:xfrm>
            <a:off x="1817161" y="2589956"/>
            <a:ext cx="130175" cy="126364"/>
          </a:xfrm>
          <a:custGeom>
            <a:avLst/>
            <a:gdLst/>
            <a:ahLst/>
            <a:cxnLst/>
            <a:rect l="l" t="t" r="r" b="b"/>
            <a:pathLst>
              <a:path w="130175" h="126364">
                <a:moveTo>
                  <a:pt x="85890" y="0"/>
                </a:moveTo>
                <a:lnTo>
                  <a:pt x="0" y="100660"/>
                </a:lnTo>
                <a:lnTo>
                  <a:pt x="129895" y="125882"/>
                </a:lnTo>
              </a:path>
            </a:pathLst>
          </a:custGeom>
          <a:ln w="38099">
            <a:solidFill>
              <a:srgbClr val="3333CC"/>
            </a:solidFill>
          </a:ln>
        </p:spPr>
        <p:txBody>
          <a:bodyPr wrap="square" lIns="0" tIns="0" rIns="0" bIns="0" rtlCol="0"/>
          <a:lstStyle/>
          <a:p>
            <a:endParaRPr dirty="0"/>
          </a:p>
        </p:txBody>
      </p:sp>
      <p:sp>
        <p:nvSpPr>
          <p:cNvPr id="305" name="object 305"/>
          <p:cNvSpPr/>
          <p:nvPr/>
        </p:nvSpPr>
        <p:spPr>
          <a:xfrm>
            <a:off x="2560607" y="2360085"/>
            <a:ext cx="130175" cy="126364"/>
          </a:xfrm>
          <a:custGeom>
            <a:avLst/>
            <a:gdLst/>
            <a:ahLst/>
            <a:cxnLst/>
            <a:rect l="l" t="t" r="r" b="b"/>
            <a:pathLst>
              <a:path w="130175" h="126364">
                <a:moveTo>
                  <a:pt x="44005" y="125882"/>
                </a:moveTo>
                <a:lnTo>
                  <a:pt x="129908" y="25222"/>
                </a:lnTo>
                <a:lnTo>
                  <a:pt x="0" y="0"/>
                </a:lnTo>
              </a:path>
            </a:pathLst>
          </a:custGeom>
          <a:ln w="38100">
            <a:solidFill>
              <a:srgbClr val="3333CC"/>
            </a:solidFill>
          </a:ln>
        </p:spPr>
        <p:txBody>
          <a:bodyPr wrap="square" lIns="0" tIns="0" rIns="0" bIns="0" rtlCol="0"/>
          <a:lstStyle/>
          <a:p>
            <a:endParaRPr dirty="0"/>
          </a:p>
        </p:txBody>
      </p:sp>
      <p:sp>
        <p:nvSpPr>
          <p:cNvPr id="306" name="object 306"/>
          <p:cNvSpPr txBox="1"/>
          <p:nvPr/>
        </p:nvSpPr>
        <p:spPr>
          <a:xfrm>
            <a:off x="329565" y="2588005"/>
            <a:ext cx="940435" cy="441959"/>
          </a:xfrm>
          <a:prstGeom prst="rect">
            <a:avLst/>
          </a:prstGeom>
        </p:spPr>
        <p:txBody>
          <a:bodyPr vert="horz" wrap="square" lIns="0" tIns="0" rIns="0" bIns="0" rtlCol="0">
            <a:spAutoFit/>
          </a:bodyPr>
          <a:lstStyle/>
          <a:p>
            <a:pPr marL="12700" marR="5080">
              <a:lnSpc>
                <a:spcPct val="100000"/>
              </a:lnSpc>
            </a:pPr>
            <a:r>
              <a:rPr sz="1400" spc="-10" dirty="0">
                <a:latin typeface="Arial"/>
                <a:cs typeface="Arial"/>
              </a:rPr>
              <a:t>Road to</a:t>
            </a:r>
            <a:r>
              <a:rPr sz="1400" spc="-45" dirty="0">
                <a:latin typeface="Arial"/>
                <a:cs typeface="Arial"/>
              </a:rPr>
              <a:t> </a:t>
            </a:r>
            <a:r>
              <a:rPr sz="1400" spc="-15" dirty="0">
                <a:latin typeface="Arial"/>
                <a:cs typeface="Arial"/>
              </a:rPr>
              <a:t>car  networks</a:t>
            </a:r>
            <a:endParaRPr sz="1400" dirty="0">
              <a:latin typeface="Arial"/>
              <a:cs typeface="Arial"/>
            </a:endParaRPr>
          </a:p>
        </p:txBody>
      </p:sp>
      <p:sp>
        <p:nvSpPr>
          <p:cNvPr id="307" name="object 307"/>
          <p:cNvSpPr txBox="1"/>
          <p:nvPr/>
        </p:nvSpPr>
        <p:spPr>
          <a:xfrm>
            <a:off x="2347200" y="2749940"/>
            <a:ext cx="1793875" cy="227965"/>
          </a:xfrm>
          <a:prstGeom prst="rect">
            <a:avLst/>
          </a:prstGeom>
        </p:spPr>
        <p:txBody>
          <a:bodyPr vert="horz" wrap="square" lIns="0" tIns="0" rIns="0" bIns="0" rtlCol="0">
            <a:spAutoFit/>
          </a:bodyPr>
          <a:lstStyle/>
          <a:p>
            <a:pPr marL="12700">
              <a:lnSpc>
                <a:spcPct val="100000"/>
              </a:lnSpc>
            </a:pPr>
            <a:r>
              <a:rPr sz="1400" spc="-15" dirty="0">
                <a:latin typeface="Arial"/>
                <a:cs typeface="Arial"/>
              </a:rPr>
              <a:t>Inter-vehicle </a:t>
            </a:r>
            <a:r>
              <a:rPr sz="1400" spc="85" dirty="0">
                <a:latin typeface="Arial"/>
                <a:cs typeface="Arial"/>
              </a:rPr>
              <a:t> </a:t>
            </a:r>
            <a:r>
              <a:rPr sz="1400" spc="-15" dirty="0">
                <a:latin typeface="Arial"/>
                <a:cs typeface="Arial"/>
              </a:rPr>
              <a:t>networks</a:t>
            </a:r>
            <a:endParaRPr sz="1400" dirty="0">
              <a:latin typeface="Arial"/>
              <a:cs typeface="Arial"/>
            </a:endParaRPr>
          </a:p>
        </p:txBody>
      </p:sp>
      <p:sp>
        <p:nvSpPr>
          <p:cNvPr id="308" name="object 308"/>
          <p:cNvSpPr txBox="1"/>
          <p:nvPr/>
        </p:nvSpPr>
        <p:spPr>
          <a:xfrm>
            <a:off x="7171105" y="2011336"/>
            <a:ext cx="1842770" cy="441959"/>
          </a:xfrm>
          <a:prstGeom prst="rect">
            <a:avLst/>
          </a:prstGeom>
        </p:spPr>
        <p:txBody>
          <a:bodyPr vert="horz" wrap="square" lIns="0" tIns="0" rIns="0" bIns="0" rtlCol="0">
            <a:spAutoFit/>
          </a:bodyPr>
          <a:lstStyle/>
          <a:p>
            <a:pPr marL="12700" marR="5080">
              <a:lnSpc>
                <a:spcPct val="100000"/>
              </a:lnSpc>
            </a:pPr>
            <a:r>
              <a:rPr sz="1400" b="1" spc="-15" dirty="0">
                <a:solidFill>
                  <a:srgbClr val="FFFF00"/>
                </a:solidFill>
                <a:latin typeface="Arial"/>
                <a:cs typeface="Arial"/>
              </a:rPr>
              <a:t>Inter-module </a:t>
            </a:r>
            <a:r>
              <a:rPr sz="1400" b="1" spc="-10" dirty="0">
                <a:solidFill>
                  <a:srgbClr val="FFFF00"/>
                </a:solidFill>
                <a:latin typeface="Arial"/>
                <a:cs typeface="Arial"/>
              </a:rPr>
              <a:t>wireless  </a:t>
            </a:r>
            <a:r>
              <a:rPr sz="1400" b="1" spc="-15" dirty="0">
                <a:solidFill>
                  <a:srgbClr val="FFFF00"/>
                </a:solidFill>
                <a:latin typeface="Arial"/>
                <a:cs typeface="Arial"/>
              </a:rPr>
              <a:t>Networks</a:t>
            </a:r>
            <a:endParaRPr sz="1400" dirty="0">
              <a:latin typeface="Arial"/>
              <a:cs typeface="Arial"/>
            </a:endParaRPr>
          </a:p>
        </p:txBody>
      </p:sp>
      <p:sp>
        <p:nvSpPr>
          <p:cNvPr id="309" name="object 309"/>
          <p:cNvSpPr txBox="1"/>
          <p:nvPr/>
        </p:nvSpPr>
        <p:spPr>
          <a:xfrm>
            <a:off x="6134586" y="3327670"/>
            <a:ext cx="2823210" cy="949325"/>
          </a:xfrm>
          <a:prstGeom prst="rect">
            <a:avLst/>
          </a:prstGeom>
        </p:spPr>
        <p:txBody>
          <a:bodyPr vert="horz" wrap="square" lIns="0" tIns="0" rIns="0" bIns="0" rtlCol="0">
            <a:spAutoFit/>
          </a:bodyPr>
          <a:lstStyle/>
          <a:p>
            <a:pPr marL="293370" marR="5080">
              <a:lnSpc>
                <a:spcPct val="100000"/>
              </a:lnSpc>
            </a:pPr>
            <a:r>
              <a:rPr sz="1400" b="1" spc="-15" dirty="0">
                <a:latin typeface="Arial"/>
                <a:cs typeface="Arial"/>
              </a:rPr>
              <a:t>Dependable Wireless Sensing  </a:t>
            </a:r>
            <a:r>
              <a:rPr sz="1400" b="1" spc="-10" dirty="0">
                <a:latin typeface="Arial"/>
                <a:cs typeface="Arial"/>
              </a:rPr>
              <a:t>&amp; </a:t>
            </a:r>
            <a:r>
              <a:rPr sz="1400" b="1" spc="-15" dirty="0">
                <a:latin typeface="Arial"/>
                <a:cs typeface="Arial"/>
              </a:rPr>
              <a:t>Controlling for  Manufacturing</a:t>
            </a:r>
            <a:r>
              <a:rPr sz="1400" b="1" spc="10" dirty="0">
                <a:latin typeface="Arial"/>
                <a:cs typeface="Arial"/>
              </a:rPr>
              <a:t> </a:t>
            </a:r>
            <a:r>
              <a:rPr sz="1400" b="1" spc="-5" dirty="0">
                <a:latin typeface="Arial"/>
                <a:cs typeface="Arial"/>
              </a:rPr>
              <a:t>(CIM)</a:t>
            </a:r>
            <a:endParaRPr sz="1400" dirty="0">
              <a:latin typeface="Arial"/>
              <a:cs typeface="Arial"/>
            </a:endParaRPr>
          </a:p>
          <a:p>
            <a:pPr marL="12700">
              <a:lnSpc>
                <a:spcPct val="100000"/>
              </a:lnSpc>
              <a:spcBef>
                <a:spcPts val="1055"/>
              </a:spcBef>
            </a:pPr>
            <a:r>
              <a:rPr sz="1050" dirty="0">
                <a:latin typeface="Arial"/>
                <a:cs typeface="Arial"/>
              </a:rPr>
              <a:t>Silicon</a:t>
            </a:r>
            <a:r>
              <a:rPr sz="1050" spc="-75" dirty="0">
                <a:latin typeface="Arial"/>
                <a:cs typeface="Arial"/>
              </a:rPr>
              <a:t> </a:t>
            </a:r>
            <a:r>
              <a:rPr sz="1050" spc="-10" dirty="0">
                <a:latin typeface="Arial"/>
                <a:cs typeface="Arial"/>
              </a:rPr>
              <a:t>Bsee</a:t>
            </a:r>
            <a:endParaRPr sz="1050" dirty="0">
              <a:latin typeface="Arial"/>
              <a:cs typeface="Arial"/>
            </a:endParaRPr>
          </a:p>
        </p:txBody>
      </p:sp>
      <p:sp>
        <p:nvSpPr>
          <p:cNvPr id="310" name="object 310"/>
          <p:cNvSpPr txBox="1"/>
          <p:nvPr/>
        </p:nvSpPr>
        <p:spPr>
          <a:xfrm>
            <a:off x="5082579" y="5778299"/>
            <a:ext cx="3225165" cy="654685"/>
          </a:xfrm>
          <a:prstGeom prst="rect">
            <a:avLst/>
          </a:prstGeom>
        </p:spPr>
        <p:txBody>
          <a:bodyPr vert="horz" wrap="square" lIns="0" tIns="0" rIns="0" bIns="0" rtlCol="0">
            <a:spAutoFit/>
          </a:bodyPr>
          <a:lstStyle/>
          <a:p>
            <a:pPr marL="1155065">
              <a:lnSpc>
                <a:spcPct val="100000"/>
              </a:lnSpc>
            </a:pPr>
            <a:r>
              <a:rPr sz="1050" dirty="0">
                <a:latin typeface="Arial"/>
                <a:cs typeface="Arial"/>
              </a:rPr>
              <a:t>Micor </a:t>
            </a:r>
            <a:r>
              <a:rPr sz="1050" spc="-5" dirty="0">
                <a:latin typeface="Arial"/>
                <a:cs typeface="Arial"/>
              </a:rPr>
              <a:t>Machine</a:t>
            </a:r>
            <a:r>
              <a:rPr sz="1050" spc="-45" dirty="0">
                <a:latin typeface="Arial"/>
                <a:cs typeface="Arial"/>
              </a:rPr>
              <a:t> </a:t>
            </a:r>
            <a:r>
              <a:rPr sz="1050" spc="-5" dirty="0">
                <a:latin typeface="Arial"/>
                <a:cs typeface="Arial"/>
              </a:rPr>
              <a:t>Fablication</a:t>
            </a:r>
            <a:endParaRPr sz="1050" dirty="0">
              <a:latin typeface="Arial"/>
              <a:cs typeface="Arial"/>
            </a:endParaRPr>
          </a:p>
          <a:p>
            <a:pPr marL="12700" marR="5080">
              <a:lnSpc>
                <a:spcPct val="100000"/>
              </a:lnSpc>
              <a:spcBef>
                <a:spcPts val="415"/>
              </a:spcBef>
            </a:pPr>
            <a:r>
              <a:rPr sz="1400" b="1" spc="-15" dirty="0">
                <a:latin typeface="Arial"/>
                <a:cs typeface="Arial"/>
              </a:rPr>
              <a:t>Dependable Wireless </a:t>
            </a:r>
            <a:r>
              <a:rPr sz="1400" b="1" spc="-20" dirty="0">
                <a:latin typeface="Arial"/>
                <a:cs typeface="Arial"/>
              </a:rPr>
              <a:t>System </a:t>
            </a:r>
            <a:r>
              <a:rPr sz="1400" b="1" spc="-15" dirty="0">
                <a:latin typeface="Arial"/>
                <a:cs typeface="Arial"/>
              </a:rPr>
              <a:t>Clock </a:t>
            </a:r>
            <a:r>
              <a:rPr sz="1400" b="1" spc="-10" dirty="0">
                <a:latin typeface="Arial"/>
                <a:cs typeface="Arial"/>
              </a:rPr>
              <a:t>in  </a:t>
            </a:r>
            <a:r>
              <a:rPr sz="1400" b="1" spc="-5" dirty="0">
                <a:latin typeface="Arial"/>
                <a:cs typeface="Arial"/>
              </a:rPr>
              <a:t>Micro </a:t>
            </a:r>
            <a:r>
              <a:rPr sz="1400" b="1" spc="-10" dirty="0">
                <a:latin typeface="Arial"/>
                <a:cs typeface="Arial"/>
              </a:rPr>
              <a:t>Circuit  &amp; Network in</a:t>
            </a:r>
            <a:r>
              <a:rPr sz="1400" b="1" spc="75" dirty="0">
                <a:latin typeface="Arial"/>
                <a:cs typeface="Arial"/>
              </a:rPr>
              <a:t> </a:t>
            </a:r>
            <a:r>
              <a:rPr sz="1400" b="1" spc="-20" dirty="0">
                <a:latin typeface="Arial"/>
                <a:cs typeface="Arial"/>
              </a:rPr>
              <a:t>Devices</a:t>
            </a:r>
            <a:endParaRPr sz="1400" dirty="0">
              <a:latin typeface="Arial"/>
              <a:cs typeface="Arial"/>
            </a:endParaRPr>
          </a:p>
        </p:txBody>
      </p:sp>
      <p:sp>
        <p:nvSpPr>
          <p:cNvPr id="311" name="object 311"/>
          <p:cNvSpPr txBox="1"/>
          <p:nvPr/>
        </p:nvSpPr>
        <p:spPr>
          <a:xfrm>
            <a:off x="259155" y="3347167"/>
            <a:ext cx="4846955" cy="259715"/>
          </a:xfrm>
          <a:prstGeom prst="rect">
            <a:avLst/>
          </a:prstGeom>
        </p:spPr>
        <p:txBody>
          <a:bodyPr vert="horz" wrap="square" lIns="0" tIns="0" rIns="0" bIns="0" rtlCol="0">
            <a:spAutoFit/>
          </a:bodyPr>
          <a:lstStyle/>
          <a:p>
            <a:pPr marL="12700">
              <a:lnSpc>
                <a:spcPct val="100000"/>
              </a:lnSpc>
            </a:pPr>
            <a:r>
              <a:rPr sz="1600" b="1" dirty="0">
                <a:latin typeface="Arial"/>
                <a:cs typeface="Arial"/>
              </a:rPr>
              <a:t>Dependable Wireless Networks for</a:t>
            </a:r>
            <a:r>
              <a:rPr sz="1600" b="1" spc="-165" dirty="0">
                <a:latin typeface="Arial"/>
                <a:cs typeface="Arial"/>
              </a:rPr>
              <a:t> </a:t>
            </a:r>
            <a:r>
              <a:rPr sz="1600" b="1" spc="-10" dirty="0">
                <a:latin typeface="Arial"/>
                <a:cs typeface="Arial"/>
              </a:rPr>
              <a:t>Transportation</a:t>
            </a:r>
            <a:endParaRPr sz="1600" dirty="0">
              <a:latin typeface="Arial"/>
              <a:cs typeface="Arial"/>
            </a:endParaRPr>
          </a:p>
        </p:txBody>
      </p:sp>
      <p:sp>
        <p:nvSpPr>
          <p:cNvPr id="312" name="object 312"/>
          <p:cNvSpPr/>
          <p:nvPr/>
        </p:nvSpPr>
        <p:spPr>
          <a:xfrm>
            <a:off x="4242815" y="1392936"/>
            <a:ext cx="2215895" cy="1557514"/>
          </a:xfrm>
          <a:prstGeom prst="rect">
            <a:avLst/>
          </a:prstGeom>
          <a:blipFill>
            <a:blip r:embed="rId17" cstate="print"/>
            <a:stretch>
              <a:fillRect/>
            </a:stretch>
          </a:blipFill>
        </p:spPr>
        <p:txBody>
          <a:bodyPr wrap="square" lIns="0" tIns="0" rIns="0" bIns="0" rtlCol="0"/>
          <a:lstStyle/>
          <a:p>
            <a:endParaRPr dirty="0"/>
          </a:p>
        </p:txBody>
      </p:sp>
      <p:sp>
        <p:nvSpPr>
          <p:cNvPr id="313" name="object 313"/>
          <p:cNvSpPr/>
          <p:nvPr/>
        </p:nvSpPr>
        <p:spPr>
          <a:xfrm>
            <a:off x="6266688" y="3057144"/>
            <a:ext cx="2700655" cy="307975"/>
          </a:xfrm>
          <a:custGeom>
            <a:avLst/>
            <a:gdLst/>
            <a:ahLst/>
            <a:cxnLst/>
            <a:rect l="l" t="t" r="r" b="b"/>
            <a:pathLst>
              <a:path w="2700654" h="307975">
                <a:moveTo>
                  <a:pt x="0" y="0"/>
                </a:moveTo>
                <a:lnTo>
                  <a:pt x="2700527" y="0"/>
                </a:lnTo>
                <a:lnTo>
                  <a:pt x="2700527" y="307848"/>
                </a:lnTo>
                <a:lnTo>
                  <a:pt x="0" y="307848"/>
                </a:lnTo>
                <a:lnTo>
                  <a:pt x="0" y="0"/>
                </a:lnTo>
                <a:close/>
              </a:path>
            </a:pathLst>
          </a:custGeom>
          <a:solidFill>
            <a:srgbClr val="FFFFFF"/>
          </a:solidFill>
        </p:spPr>
        <p:txBody>
          <a:bodyPr wrap="square" lIns="0" tIns="0" rIns="0" bIns="0" rtlCol="0"/>
          <a:lstStyle/>
          <a:p>
            <a:endParaRPr dirty="0"/>
          </a:p>
        </p:txBody>
      </p:sp>
      <p:sp>
        <p:nvSpPr>
          <p:cNvPr id="314" name="object 314"/>
          <p:cNvSpPr txBox="1"/>
          <p:nvPr/>
        </p:nvSpPr>
        <p:spPr>
          <a:xfrm>
            <a:off x="6578591" y="3098736"/>
            <a:ext cx="2080895" cy="227965"/>
          </a:xfrm>
          <a:prstGeom prst="rect">
            <a:avLst/>
          </a:prstGeom>
        </p:spPr>
        <p:txBody>
          <a:bodyPr vert="horz" wrap="square" lIns="0" tIns="0" rIns="0" bIns="0" rtlCol="0">
            <a:spAutoFit/>
          </a:bodyPr>
          <a:lstStyle/>
          <a:p>
            <a:pPr marL="12700">
              <a:lnSpc>
                <a:spcPct val="100000"/>
              </a:lnSpc>
            </a:pPr>
            <a:r>
              <a:rPr sz="1400" b="1" spc="-15" dirty="0">
                <a:latin typeface="Arial"/>
                <a:cs typeface="Arial"/>
              </a:rPr>
              <a:t>Factory Automation</a:t>
            </a:r>
            <a:r>
              <a:rPr sz="1400" b="1" spc="20" dirty="0">
                <a:latin typeface="Arial"/>
                <a:cs typeface="Arial"/>
              </a:rPr>
              <a:t> </a:t>
            </a:r>
            <a:r>
              <a:rPr sz="1400" b="1" spc="-35" dirty="0">
                <a:latin typeface="Arial"/>
                <a:cs typeface="Arial"/>
              </a:rPr>
              <a:t>(FA)</a:t>
            </a:r>
            <a:endParaRPr sz="1400" dirty="0">
              <a:latin typeface="Arial"/>
              <a:cs typeface="Arial"/>
            </a:endParaRPr>
          </a:p>
        </p:txBody>
      </p:sp>
      <p:sp>
        <p:nvSpPr>
          <p:cNvPr id="315" name="object 315"/>
          <p:cNvSpPr/>
          <p:nvPr/>
        </p:nvSpPr>
        <p:spPr>
          <a:xfrm>
            <a:off x="94488" y="3048000"/>
            <a:ext cx="4584700" cy="307975"/>
          </a:xfrm>
          <a:custGeom>
            <a:avLst/>
            <a:gdLst/>
            <a:ahLst/>
            <a:cxnLst/>
            <a:rect l="l" t="t" r="r" b="b"/>
            <a:pathLst>
              <a:path w="4584700" h="307975">
                <a:moveTo>
                  <a:pt x="0" y="0"/>
                </a:moveTo>
                <a:lnTo>
                  <a:pt x="4584192" y="0"/>
                </a:lnTo>
                <a:lnTo>
                  <a:pt x="4584192" y="307848"/>
                </a:lnTo>
                <a:lnTo>
                  <a:pt x="0" y="307848"/>
                </a:lnTo>
                <a:lnTo>
                  <a:pt x="0" y="0"/>
                </a:lnTo>
                <a:close/>
              </a:path>
            </a:pathLst>
          </a:custGeom>
          <a:solidFill>
            <a:srgbClr val="FFFFFF"/>
          </a:solidFill>
        </p:spPr>
        <p:txBody>
          <a:bodyPr wrap="square" lIns="0" tIns="0" rIns="0" bIns="0" rtlCol="0"/>
          <a:lstStyle/>
          <a:p>
            <a:endParaRPr dirty="0"/>
          </a:p>
        </p:txBody>
      </p:sp>
      <p:sp>
        <p:nvSpPr>
          <p:cNvPr id="316" name="object 316"/>
          <p:cNvSpPr txBox="1"/>
          <p:nvPr/>
        </p:nvSpPr>
        <p:spPr>
          <a:xfrm>
            <a:off x="174707" y="3090871"/>
            <a:ext cx="3730625" cy="227965"/>
          </a:xfrm>
          <a:prstGeom prst="rect">
            <a:avLst/>
          </a:prstGeom>
        </p:spPr>
        <p:txBody>
          <a:bodyPr vert="horz" wrap="square" lIns="0" tIns="0" rIns="0" bIns="0" rtlCol="0">
            <a:spAutoFit/>
          </a:bodyPr>
          <a:lstStyle/>
          <a:p>
            <a:pPr marL="12700">
              <a:lnSpc>
                <a:spcPct val="100000"/>
              </a:lnSpc>
            </a:pPr>
            <a:r>
              <a:rPr sz="1400" b="1" spc="-10" dirty="0">
                <a:latin typeface="Arial"/>
                <a:cs typeface="Arial"/>
              </a:rPr>
              <a:t>Car </a:t>
            </a:r>
            <a:r>
              <a:rPr sz="1400" b="1" spc="-15" dirty="0">
                <a:latin typeface="Arial"/>
                <a:cs typeface="Arial"/>
              </a:rPr>
              <a:t>Navigation </a:t>
            </a:r>
            <a:r>
              <a:rPr sz="1400" b="1" spc="-10" dirty="0">
                <a:latin typeface="Arial"/>
                <a:cs typeface="Arial"/>
              </a:rPr>
              <a:t>&amp; </a:t>
            </a:r>
            <a:r>
              <a:rPr sz="1400" b="1" spc="-15" dirty="0">
                <a:latin typeface="Arial"/>
                <a:cs typeface="Arial"/>
              </a:rPr>
              <a:t>Collision </a:t>
            </a:r>
            <a:r>
              <a:rPr sz="1400" b="1" spc="-25" dirty="0">
                <a:latin typeface="Arial"/>
                <a:cs typeface="Arial"/>
              </a:rPr>
              <a:t>Avoidance</a:t>
            </a:r>
            <a:r>
              <a:rPr sz="1400" b="1" spc="225" dirty="0">
                <a:latin typeface="Arial"/>
                <a:cs typeface="Arial"/>
              </a:rPr>
              <a:t> </a:t>
            </a:r>
            <a:r>
              <a:rPr sz="1400" b="1" spc="-15" dirty="0">
                <a:latin typeface="Arial"/>
                <a:cs typeface="Arial"/>
              </a:rPr>
              <a:t>Radar</a:t>
            </a:r>
            <a:endParaRPr sz="1400" dirty="0">
              <a:latin typeface="Arial"/>
              <a:cs typeface="Arial"/>
            </a:endParaRPr>
          </a:p>
        </p:txBody>
      </p:sp>
      <p:sp>
        <p:nvSpPr>
          <p:cNvPr id="317" name="object 317"/>
          <p:cNvSpPr txBox="1"/>
          <p:nvPr/>
        </p:nvSpPr>
        <p:spPr>
          <a:xfrm>
            <a:off x="4193538" y="2947499"/>
            <a:ext cx="2437130" cy="227965"/>
          </a:xfrm>
          <a:prstGeom prst="rect">
            <a:avLst/>
          </a:prstGeom>
        </p:spPr>
        <p:txBody>
          <a:bodyPr vert="horz" wrap="square" lIns="0" tIns="0" rIns="0" bIns="0" rtlCol="0">
            <a:spAutoFit/>
          </a:bodyPr>
          <a:lstStyle/>
          <a:p>
            <a:pPr marL="12700">
              <a:lnSpc>
                <a:spcPct val="100000"/>
              </a:lnSpc>
            </a:pPr>
            <a:r>
              <a:rPr sz="1400" b="1" spc="-10" dirty="0">
                <a:latin typeface="Arial"/>
                <a:cs typeface="Arial"/>
              </a:rPr>
              <a:t>Car </a:t>
            </a:r>
            <a:r>
              <a:rPr sz="1400" b="1" spc="-20" dirty="0">
                <a:latin typeface="Arial"/>
                <a:cs typeface="Arial"/>
              </a:rPr>
              <a:t>LAN </a:t>
            </a:r>
            <a:r>
              <a:rPr sz="1400" b="1" spc="-10" dirty="0">
                <a:latin typeface="Arial"/>
                <a:cs typeface="Arial"/>
              </a:rPr>
              <a:t>&amp; </a:t>
            </a:r>
            <a:r>
              <a:rPr sz="1400" b="1" spc="-15" dirty="0">
                <a:latin typeface="Arial"/>
                <a:cs typeface="Arial"/>
              </a:rPr>
              <a:t>Wireless</a:t>
            </a:r>
            <a:r>
              <a:rPr sz="1400" b="1" spc="114" dirty="0">
                <a:latin typeface="Arial"/>
                <a:cs typeface="Arial"/>
              </a:rPr>
              <a:t> </a:t>
            </a:r>
            <a:r>
              <a:rPr sz="1400" b="1" spc="-15" dirty="0">
                <a:latin typeface="Arial"/>
                <a:cs typeface="Arial"/>
              </a:rPr>
              <a:t>Harness</a:t>
            </a:r>
            <a:endParaRPr sz="1400" dirty="0">
              <a:latin typeface="Arial"/>
              <a:cs typeface="Arial"/>
            </a:endParaRPr>
          </a:p>
        </p:txBody>
      </p:sp>
      <p:sp>
        <p:nvSpPr>
          <p:cNvPr id="318" name="object 318"/>
          <p:cNvSpPr txBox="1"/>
          <p:nvPr/>
        </p:nvSpPr>
        <p:spPr>
          <a:xfrm>
            <a:off x="366572" y="6227429"/>
            <a:ext cx="4179570" cy="441959"/>
          </a:xfrm>
          <a:prstGeom prst="rect">
            <a:avLst/>
          </a:prstGeom>
        </p:spPr>
        <p:txBody>
          <a:bodyPr vert="horz" wrap="square" lIns="0" tIns="0" rIns="0" bIns="0" rtlCol="0">
            <a:spAutoFit/>
          </a:bodyPr>
          <a:lstStyle/>
          <a:p>
            <a:pPr marL="12700">
              <a:lnSpc>
                <a:spcPts val="1920"/>
              </a:lnSpc>
            </a:pPr>
            <a:r>
              <a:rPr sz="1600" b="1" dirty="0">
                <a:latin typeface="Arial"/>
                <a:cs typeface="Arial"/>
              </a:rPr>
              <a:t>Dependable </a:t>
            </a:r>
            <a:r>
              <a:rPr sz="1600" b="1" spc="-30" dirty="0">
                <a:latin typeface="Arial"/>
                <a:cs typeface="Arial"/>
              </a:rPr>
              <a:t>BAN </a:t>
            </a:r>
            <a:r>
              <a:rPr sz="1600" b="1" dirty="0">
                <a:latin typeface="Arial"/>
                <a:cs typeface="Arial"/>
              </a:rPr>
              <a:t>for Medical</a:t>
            </a:r>
            <a:r>
              <a:rPr sz="1600" b="1" spc="-5" dirty="0">
                <a:latin typeface="Arial"/>
                <a:cs typeface="Arial"/>
              </a:rPr>
              <a:t> Healthcare</a:t>
            </a:r>
            <a:endParaRPr sz="1600" dirty="0">
              <a:latin typeface="Arial"/>
              <a:cs typeface="Arial"/>
            </a:endParaRPr>
          </a:p>
          <a:p>
            <a:pPr marL="318770">
              <a:lnSpc>
                <a:spcPts val="1440"/>
              </a:lnSpc>
              <a:tabLst>
                <a:tab pos="3672204" algn="l"/>
              </a:tabLst>
            </a:pPr>
            <a:r>
              <a:rPr sz="1650" baseline="5050" dirty="0">
                <a:latin typeface="Arial"/>
                <a:cs typeface="Arial"/>
              </a:rPr>
              <a:t>Submission	</a:t>
            </a:r>
            <a:r>
              <a:rPr sz="1200" spc="-20" dirty="0">
                <a:latin typeface="Times New Roman"/>
                <a:cs typeface="Times New Roman"/>
              </a:rPr>
              <a:t>Slide</a:t>
            </a:r>
            <a:r>
              <a:rPr sz="1200" spc="-5" dirty="0">
                <a:latin typeface="Times New Roman"/>
                <a:cs typeface="Times New Roman"/>
              </a:rPr>
              <a:t> </a:t>
            </a:r>
            <a:r>
              <a:rPr sz="1200" spc="-50" dirty="0">
                <a:latin typeface="Times New Roman"/>
                <a:cs typeface="Times New Roman"/>
              </a:rPr>
              <a:t>11</a:t>
            </a:r>
            <a:endParaRPr sz="1200" dirty="0">
              <a:latin typeface="Times New Roman"/>
              <a:cs typeface="Times New Roman"/>
            </a:endParaRPr>
          </a:p>
        </p:txBody>
      </p:sp>
      <p:sp>
        <p:nvSpPr>
          <p:cNvPr id="320" name="object 320"/>
          <p:cNvSpPr txBox="1"/>
          <p:nvPr/>
        </p:nvSpPr>
        <p:spPr>
          <a:xfrm>
            <a:off x="5964555" y="6484722"/>
            <a:ext cx="3179445" cy="184666"/>
          </a:xfrm>
          <a:prstGeom prst="rect">
            <a:avLst/>
          </a:prstGeom>
        </p:spPr>
        <p:txBody>
          <a:bodyPr vert="horz" wrap="square" lIns="0" tIns="0" rIns="0" bIns="0" rtlCol="0">
            <a:spAutoFit/>
          </a:bodyPr>
          <a:lstStyle/>
          <a:p>
            <a:pPr marL="12700">
              <a:lnSpc>
                <a:spcPct val="100000"/>
              </a:lnSpc>
            </a:pPr>
            <a:r>
              <a:rPr sz="1200" spc="-10" dirty="0">
                <a:latin typeface="Arial"/>
                <a:cs typeface="Arial"/>
              </a:rPr>
              <a:t>Ryuji </a:t>
            </a:r>
            <a:r>
              <a:rPr sz="1200" spc="-5" dirty="0">
                <a:latin typeface="Arial"/>
                <a:cs typeface="Arial"/>
              </a:rPr>
              <a:t>Kohno(YNU/YRP-IAI)</a:t>
            </a:r>
            <a:endParaRPr sz="1200" dirty="0">
              <a:latin typeface="Arial"/>
              <a:cs typeface="Arial"/>
            </a:endParaRPr>
          </a:p>
        </p:txBody>
      </p:sp>
      <p:sp>
        <p:nvSpPr>
          <p:cNvPr id="328" name="object 3">
            <a:extLst>
              <a:ext uri="{FF2B5EF4-FFF2-40B4-BE49-F238E27FC236}">
                <a16:creationId xmlns:a16="http://schemas.microsoft.com/office/drawing/2014/main" id="{84B3EF06-987B-4743-9DC1-2D8487B4BE5B}"/>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329" name="object 2">
            <a:extLst>
              <a:ext uri="{FF2B5EF4-FFF2-40B4-BE49-F238E27FC236}">
                <a16:creationId xmlns:a16="http://schemas.microsoft.com/office/drawing/2014/main" id="{3040522E-C1EC-4CC0-A0A8-34470F715F1A}"/>
              </a:ext>
            </a:extLst>
          </p:cNvPr>
          <p:cNvSpPr txBox="1"/>
          <p:nvPr/>
        </p:nvSpPr>
        <p:spPr>
          <a:xfrm>
            <a:off x="5555996" y="392176"/>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802.15-25-0033-02-06ma</a:t>
            </a:r>
            <a:endParaRPr sz="1400" dirty="0">
              <a:latin typeface="Arial"/>
              <a:cs typeface="Arial"/>
            </a:endParaRPr>
          </a:p>
        </p:txBody>
      </p:sp>
      <p:sp>
        <p:nvSpPr>
          <p:cNvPr id="330" name="object 3">
            <a:extLst>
              <a:ext uri="{FF2B5EF4-FFF2-40B4-BE49-F238E27FC236}">
                <a16:creationId xmlns:a16="http://schemas.microsoft.com/office/drawing/2014/main" id="{3E9411D9-7F4A-4A38-B7B1-CA054E4DF355}"/>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321" name="日付プレースホルダー 320">
            <a:extLst>
              <a:ext uri="{FF2B5EF4-FFF2-40B4-BE49-F238E27FC236}">
                <a16:creationId xmlns:a16="http://schemas.microsoft.com/office/drawing/2014/main" id="{11F71C8C-742E-4E7B-03E4-3BEBD641C5CB}"/>
              </a:ext>
            </a:extLst>
          </p:cNvPr>
          <p:cNvSpPr>
            <a:spLocks noGrp="1"/>
          </p:cNvSpPr>
          <p:nvPr>
            <p:ph type="dt" sz="half" idx="13"/>
          </p:nvPr>
        </p:nvSpPr>
        <p:spPr/>
        <p:txBody>
          <a:bodyPr/>
          <a:lstStyle/>
          <a:p>
            <a:r>
              <a:rPr lang="en-US" altLang="ja-JP"/>
              <a:t>July 2025</a:t>
            </a:r>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432" y="6477000"/>
            <a:ext cx="8997950" cy="0"/>
          </a:xfrm>
          <a:custGeom>
            <a:avLst/>
            <a:gdLst/>
            <a:ahLst/>
            <a:cxnLst/>
            <a:rect l="l" t="t" r="r" b="b"/>
            <a:pathLst>
              <a:path w="8997950">
                <a:moveTo>
                  <a:pt x="0" y="0"/>
                </a:moveTo>
                <a:lnTo>
                  <a:pt x="8997696" y="0"/>
                </a:lnTo>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 name="object 3"/>
          <p:cNvPicPr/>
          <p:nvPr/>
        </p:nvPicPr>
        <p:blipFill>
          <a:blip r:embed="rId2" cstate="print"/>
          <a:stretch>
            <a:fillRect/>
          </a:stretch>
        </p:blipFill>
        <p:spPr>
          <a:xfrm>
            <a:off x="4997945" y="3051428"/>
            <a:ext cx="3714393" cy="2438388"/>
          </a:xfrm>
          <a:prstGeom prst="rect">
            <a:avLst/>
          </a:prstGeom>
        </p:spPr>
      </p:pic>
      <p:sp>
        <p:nvSpPr>
          <p:cNvPr id="4" name="object 4"/>
          <p:cNvSpPr txBox="1">
            <a:spLocks noGrp="1"/>
          </p:cNvSpPr>
          <p:nvPr>
            <p:ph type="title"/>
          </p:nvPr>
        </p:nvSpPr>
        <p:spPr>
          <a:xfrm>
            <a:off x="27433" y="612357"/>
            <a:ext cx="8875458" cy="380873"/>
          </a:xfrm>
          <a:prstGeom prst="rect">
            <a:avLst/>
          </a:prstGeom>
        </p:spPr>
        <p:txBody>
          <a:bodyPr vert="horz" wrap="square" lIns="0" tIns="11430" rIns="0" bIns="0" rtlCol="0">
            <a:spAutoFit/>
          </a:bodyPr>
          <a:lstStyle/>
          <a:p>
            <a:pPr marL="12700">
              <a:lnSpc>
                <a:spcPct val="100000"/>
              </a:lnSpc>
              <a:spcBef>
                <a:spcPts val="90"/>
              </a:spcBef>
            </a:pPr>
            <a:r>
              <a:rPr lang="en-US" sz="2400" b="1" dirty="0">
                <a:latin typeface="+mn-ea"/>
                <a:ea typeface="+mn-ea"/>
                <a:cs typeface="Times New Roman"/>
              </a:rPr>
              <a:t>7.4.8</a:t>
            </a:r>
            <a:r>
              <a:rPr sz="2400" b="1" spc="-85" dirty="0">
                <a:latin typeface="+mn-ea"/>
                <a:ea typeface="+mn-ea"/>
                <a:cs typeface="Times New Roman"/>
              </a:rPr>
              <a:t> </a:t>
            </a:r>
            <a:r>
              <a:rPr sz="2400" b="1" dirty="0">
                <a:latin typeface="+mn-ea"/>
                <a:ea typeface="+mn-ea"/>
                <a:cs typeface="Times New Roman"/>
              </a:rPr>
              <a:t>MAC</a:t>
            </a:r>
            <a:r>
              <a:rPr sz="2400" b="1" spc="-45" dirty="0">
                <a:latin typeface="+mn-ea"/>
                <a:ea typeface="+mn-ea"/>
                <a:cs typeface="Times New Roman"/>
              </a:rPr>
              <a:t> </a:t>
            </a:r>
            <a:r>
              <a:rPr sz="2400" b="1" dirty="0">
                <a:latin typeface="+mn-ea"/>
                <a:ea typeface="+mn-ea"/>
                <a:cs typeface="Times New Roman"/>
              </a:rPr>
              <a:t>protocol</a:t>
            </a:r>
            <a:r>
              <a:rPr sz="2400" b="1" spc="-120" dirty="0">
                <a:latin typeface="+mn-ea"/>
                <a:ea typeface="+mn-ea"/>
                <a:cs typeface="Times New Roman"/>
              </a:rPr>
              <a:t> </a:t>
            </a:r>
            <a:r>
              <a:rPr sz="2400" b="1" dirty="0">
                <a:latin typeface="+mn-ea"/>
                <a:ea typeface="+mn-ea"/>
                <a:cs typeface="Times New Roman"/>
              </a:rPr>
              <a:t>of</a:t>
            </a:r>
            <a:r>
              <a:rPr sz="2400" b="1" spc="-95" dirty="0">
                <a:latin typeface="+mn-ea"/>
                <a:ea typeface="+mn-ea"/>
                <a:cs typeface="Times New Roman"/>
              </a:rPr>
              <a:t> </a:t>
            </a:r>
            <a:r>
              <a:rPr sz="2400" b="1" dirty="0">
                <a:latin typeface="+mn-ea"/>
                <a:ea typeface="+mn-ea"/>
                <a:cs typeface="Times New Roman"/>
              </a:rPr>
              <a:t>MAP(Managed</a:t>
            </a:r>
            <a:r>
              <a:rPr sz="2400" b="1" spc="-20" dirty="0">
                <a:latin typeface="+mn-ea"/>
                <a:ea typeface="+mn-ea"/>
                <a:cs typeface="Times New Roman"/>
              </a:rPr>
              <a:t> </a:t>
            </a:r>
            <a:r>
              <a:rPr sz="2400" b="1" dirty="0">
                <a:latin typeface="+mn-ea"/>
                <a:ea typeface="+mn-ea"/>
                <a:cs typeface="Times New Roman"/>
              </a:rPr>
              <a:t>access</a:t>
            </a:r>
            <a:r>
              <a:rPr sz="2400" b="1" spc="-45" dirty="0">
                <a:latin typeface="+mn-ea"/>
                <a:ea typeface="+mn-ea"/>
                <a:cs typeface="Times New Roman"/>
              </a:rPr>
              <a:t> </a:t>
            </a:r>
            <a:r>
              <a:rPr sz="2400" b="1" spc="-10" dirty="0">
                <a:latin typeface="+mn-ea"/>
                <a:ea typeface="+mn-ea"/>
                <a:cs typeface="Times New Roman"/>
              </a:rPr>
              <a:t>period)</a:t>
            </a:r>
            <a:endParaRPr sz="2400" b="1" dirty="0">
              <a:latin typeface="+mn-ea"/>
              <a:ea typeface="+mn-ea"/>
              <a:cs typeface="Times New Roman"/>
            </a:endParaRPr>
          </a:p>
        </p:txBody>
      </p:sp>
      <p:sp>
        <p:nvSpPr>
          <p:cNvPr id="6" name="object 6"/>
          <p:cNvSpPr txBox="1"/>
          <p:nvPr/>
        </p:nvSpPr>
        <p:spPr>
          <a:xfrm>
            <a:off x="329745" y="1539281"/>
            <a:ext cx="8350884" cy="1245870"/>
          </a:xfrm>
          <a:prstGeom prst="rect">
            <a:avLst/>
          </a:prstGeom>
        </p:spPr>
        <p:txBody>
          <a:bodyPr vert="horz" wrap="square" lIns="0" tIns="13335" rIns="0" bIns="0" rtlCol="0">
            <a:spAutoFit/>
          </a:bodyPr>
          <a:lstStyle/>
          <a:p>
            <a:pPr marL="299085" marR="0" lvl="0" indent="-286385" defTabSz="914400" eaLnBrk="1" fontAlgn="auto" latinLnBrk="0" hangingPunct="1">
              <a:lnSpc>
                <a:spcPct val="100000"/>
              </a:lnSpc>
              <a:spcBef>
                <a:spcPts val="105"/>
              </a:spcBef>
              <a:spcAft>
                <a:spcPts val="0"/>
              </a:spcAft>
              <a:buClr>
                <a:srgbClr val="00CC99"/>
              </a:buClr>
              <a:buSzTx/>
              <a:buFontTx/>
              <a:buChar char="•"/>
              <a:tabLst>
                <a:tab pos="299085" algn="l"/>
              </a:tabLst>
              <a:defRPr/>
            </a:pPr>
            <a:r>
              <a:rPr kumimoji="0" sz="1600" b="0" i="0" u="none" strike="noStrike" kern="0" cap="none" spc="0" normalizeH="0" baseline="0" noProof="0" dirty="0">
                <a:ln>
                  <a:noFill/>
                </a:ln>
                <a:solidFill>
                  <a:sysClr val="windowText" lastClr="000000"/>
                </a:solidFill>
                <a:effectLst/>
                <a:uLnTx/>
                <a:uFillTx/>
                <a:latin typeface="Arial"/>
                <a:cs typeface="Arial"/>
              </a:rPr>
              <a:t>Divide</a:t>
            </a:r>
            <a:r>
              <a:rPr kumimoji="0" sz="1600" b="0" i="0" u="none" strike="noStrike" kern="0" cap="none" spc="-4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Superframe's</a:t>
            </a:r>
            <a:r>
              <a:rPr kumimoji="0" sz="1600" b="0" i="0" u="none" strike="noStrike" kern="0" cap="none" spc="-6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MAP</a:t>
            </a:r>
            <a:r>
              <a:rPr kumimoji="0" sz="1600" b="0" i="0" u="none" strike="noStrike" kern="0" cap="none" spc="-5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structure</a:t>
            </a:r>
            <a:r>
              <a:rPr kumimoji="0" sz="1600" b="0" i="0" u="none" strike="noStrike" kern="0" cap="none" spc="-3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into</a:t>
            </a:r>
            <a:r>
              <a:rPr kumimoji="0" sz="1600" b="0" i="0" u="none" strike="noStrike" kern="0" cap="none" spc="-3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two</a:t>
            </a:r>
            <a:r>
              <a:rPr kumimoji="0" sz="1600" b="0" i="0" u="none" strike="noStrike" kern="0" cap="none" spc="-2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parts,</a:t>
            </a:r>
            <a:r>
              <a:rPr kumimoji="0" sz="1600" b="0" i="0" u="none" strike="noStrike" kern="0" cap="none" spc="-2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MAP</a:t>
            </a:r>
            <a:r>
              <a:rPr kumimoji="0" sz="1600" b="0" i="0" u="none" strike="noStrike" kern="0" cap="none" spc="-4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1</a:t>
            </a:r>
            <a:r>
              <a:rPr kumimoji="0" sz="1600" b="0" i="0" u="none" strike="noStrike" kern="0" cap="none" spc="-2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and</a:t>
            </a:r>
            <a:r>
              <a:rPr kumimoji="0" sz="1600" b="0" i="0" u="none" strike="noStrike" kern="0" cap="none" spc="-3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MAP</a:t>
            </a:r>
            <a:r>
              <a:rPr kumimoji="0" sz="1600" b="0" i="0" u="none" strike="noStrike" kern="0" cap="none" spc="-45" normalizeH="0" baseline="0" noProof="0" dirty="0">
                <a:ln>
                  <a:noFill/>
                </a:ln>
                <a:solidFill>
                  <a:sysClr val="windowText" lastClr="000000"/>
                </a:solidFill>
                <a:effectLst/>
                <a:uLnTx/>
                <a:uFillTx/>
                <a:latin typeface="Arial"/>
                <a:cs typeface="Arial"/>
              </a:rPr>
              <a:t> </a:t>
            </a:r>
            <a:r>
              <a:rPr kumimoji="0" sz="1600" b="0" i="0" u="none" strike="noStrike" kern="0" cap="none" spc="-50" normalizeH="0" baseline="0" noProof="0" dirty="0">
                <a:ln>
                  <a:noFill/>
                </a:ln>
                <a:solidFill>
                  <a:sysClr val="windowText" lastClr="000000"/>
                </a:solidFill>
                <a:effectLst/>
                <a:uLnTx/>
                <a:uFillTx/>
                <a:latin typeface="Arial"/>
                <a:cs typeface="Arial"/>
              </a:rPr>
              <a:t>2</a:t>
            </a:r>
            <a:endParaRPr kumimoji="0" sz="1600" b="0" i="0" u="none" strike="noStrike" kern="0" cap="none" spc="0" normalizeH="0" baseline="0" noProof="0">
              <a:ln>
                <a:noFill/>
              </a:ln>
              <a:solidFill>
                <a:sysClr val="windowText" lastClr="000000"/>
              </a:solidFill>
              <a:effectLst/>
              <a:uLnTx/>
              <a:uFillTx/>
              <a:latin typeface="Arial"/>
              <a:cs typeface="Arial"/>
            </a:endParaRPr>
          </a:p>
          <a:p>
            <a:pPr marL="356870" marR="0" lvl="0" indent="-344170" defTabSz="914400" eaLnBrk="1" fontAlgn="auto" latinLnBrk="0" hangingPunct="1">
              <a:lnSpc>
                <a:spcPct val="100000"/>
              </a:lnSpc>
              <a:spcBef>
                <a:spcPts val="0"/>
              </a:spcBef>
              <a:spcAft>
                <a:spcPts val="0"/>
              </a:spcAft>
              <a:buClr>
                <a:srgbClr val="00CC99"/>
              </a:buClr>
              <a:buSzTx/>
              <a:buFontTx/>
              <a:buAutoNum type="arabicPeriod"/>
              <a:tabLst>
                <a:tab pos="356870" algn="l"/>
              </a:tabLst>
              <a:defRPr/>
            </a:pPr>
            <a:r>
              <a:rPr kumimoji="0" sz="1600" b="1" i="0" u="none" strike="noStrike" kern="0" cap="none" spc="0" normalizeH="0" baseline="0" noProof="0" dirty="0">
                <a:ln>
                  <a:noFill/>
                </a:ln>
                <a:solidFill>
                  <a:sysClr val="windowText" lastClr="000000"/>
                </a:solidFill>
                <a:effectLst/>
                <a:uLnTx/>
                <a:uFillTx/>
                <a:latin typeface="Arial"/>
                <a:cs typeface="Arial"/>
              </a:rPr>
              <a:t>In</a:t>
            </a:r>
            <a:r>
              <a:rPr kumimoji="0" sz="1600" b="1" i="0" u="none" strike="noStrike" kern="0" cap="none" spc="-50" normalizeH="0" baseline="0" noProof="0" dirty="0">
                <a:ln>
                  <a:noFill/>
                </a:ln>
                <a:solidFill>
                  <a:sysClr val="windowText" lastClr="000000"/>
                </a:solidFill>
                <a:effectLst/>
                <a:uLnTx/>
                <a:uFillTx/>
                <a:latin typeface="Arial"/>
                <a:cs typeface="Arial"/>
              </a:rPr>
              <a:t> </a:t>
            </a:r>
            <a:r>
              <a:rPr kumimoji="0" sz="1600" b="1" i="0" u="none" strike="noStrike" kern="0" cap="none" spc="0" normalizeH="0" baseline="0" noProof="0" dirty="0">
                <a:ln>
                  <a:noFill/>
                </a:ln>
                <a:solidFill>
                  <a:sysClr val="windowText" lastClr="000000"/>
                </a:solidFill>
                <a:effectLst/>
                <a:uLnTx/>
                <a:uFillTx/>
                <a:latin typeface="Arial"/>
                <a:cs typeface="Arial"/>
              </a:rPr>
              <a:t>MAP</a:t>
            </a:r>
            <a:r>
              <a:rPr kumimoji="0" sz="1600" b="1" i="0" u="none" strike="noStrike" kern="0" cap="none" spc="-10" normalizeH="0" baseline="0" noProof="0" dirty="0">
                <a:ln>
                  <a:noFill/>
                </a:ln>
                <a:solidFill>
                  <a:sysClr val="windowText" lastClr="000000"/>
                </a:solidFill>
                <a:effectLst/>
                <a:uLnTx/>
                <a:uFillTx/>
                <a:latin typeface="Arial"/>
                <a:cs typeface="Arial"/>
              </a:rPr>
              <a:t> </a:t>
            </a:r>
            <a:r>
              <a:rPr kumimoji="0" sz="1600" b="1" i="0" u="none" strike="noStrike" kern="0" cap="none" spc="0" normalizeH="0" baseline="0" noProof="0" dirty="0">
                <a:ln>
                  <a:noFill/>
                </a:ln>
                <a:solidFill>
                  <a:sysClr val="windowText" lastClr="000000"/>
                </a:solidFill>
                <a:effectLst/>
                <a:uLnTx/>
                <a:uFillTx/>
                <a:latin typeface="Arial"/>
                <a:cs typeface="Arial"/>
              </a:rPr>
              <a:t>1,</a:t>
            </a:r>
            <a:r>
              <a:rPr kumimoji="0" sz="1600" b="1" i="0" u="none" strike="noStrike" kern="0" cap="none" spc="-30" normalizeH="0" baseline="0" noProof="0" dirty="0">
                <a:ln>
                  <a:noFill/>
                </a:ln>
                <a:solidFill>
                  <a:sysClr val="windowText" lastClr="000000"/>
                </a:solidFill>
                <a:effectLst/>
                <a:uLnTx/>
                <a:uFillTx/>
                <a:latin typeface="Arial"/>
                <a:cs typeface="Arial"/>
              </a:rPr>
              <a:t> </a:t>
            </a:r>
            <a:r>
              <a:rPr kumimoji="0" sz="1600" b="1" i="0" u="none" strike="noStrike" kern="0" cap="none" spc="0" normalizeH="0" baseline="0" noProof="0" dirty="0">
                <a:ln>
                  <a:noFill/>
                </a:ln>
                <a:solidFill>
                  <a:sysClr val="windowText" lastClr="000000"/>
                </a:solidFill>
                <a:effectLst/>
                <a:uLnTx/>
                <a:uFillTx/>
                <a:latin typeface="Arial"/>
                <a:cs typeface="Arial"/>
              </a:rPr>
              <a:t>sensor</a:t>
            </a:r>
            <a:r>
              <a:rPr kumimoji="0" sz="1600" b="1" i="0" u="none" strike="noStrike" kern="0" cap="none" spc="-35" normalizeH="0" baseline="0" noProof="0" dirty="0">
                <a:ln>
                  <a:noFill/>
                </a:ln>
                <a:solidFill>
                  <a:sysClr val="windowText" lastClr="000000"/>
                </a:solidFill>
                <a:effectLst/>
                <a:uLnTx/>
                <a:uFillTx/>
                <a:latin typeface="Arial"/>
                <a:cs typeface="Arial"/>
              </a:rPr>
              <a:t> </a:t>
            </a:r>
            <a:r>
              <a:rPr kumimoji="0" sz="1600" b="1" i="0" u="none" strike="noStrike" kern="0" cap="none" spc="0" normalizeH="0" baseline="0" noProof="0" dirty="0">
                <a:ln>
                  <a:noFill/>
                </a:ln>
                <a:solidFill>
                  <a:sysClr val="windowText" lastClr="000000"/>
                </a:solidFill>
                <a:effectLst/>
                <a:uLnTx/>
                <a:uFillTx/>
                <a:latin typeface="Arial"/>
                <a:cs typeface="Arial"/>
              </a:rPr>
              <a:t>nodes</a:t>
            </a:r>
            <a:r>
              <a:rPr kumimoji="0" sz="1600" b="1" i="0" u="none" strike="noStrike" kern="0" cap="none" spc="-45" normalizeH="0" baseline="0" noProof="0" dirty="0">
                <a:ln>
                  <a:noFill/>
                </a:ln>
                <a:solidFill>
                  <a:sysClr val="windowText" lastClr="000000"/>
                </a:solidFill>
                <a:effectLst/>
                <a:uLnTx/>
                <a:uFillTx/>
                <a:latin typeface="Arial"/>
                <a:cs typeface="Arial"/>
              </a:rPr>
              <a:t> </a:t>
            </a:r>
            <a:r>
              <a:rPr kumimoji="0" sz="1600" b="1" i="0" u="none" strike="noStrike" kern="0" cap="none" spc="0" normalizeH="0" baseline="0" noProof="0" dirty="0">
                <a:ln>
                  <a:noFill/>
                </a:ln>
                <a:solidFill>
                  <a:srgbClr val="FF0000"/>
                </a:solidFill>
                <a:effectLst/>
                <a:uLnTx/>
                <a:uFillTx/>
                <a:latin typeface="Arial"/>
                <a:cs typeface="Arial"/>
              </a:rPr>
              <a:t>not</a:t>
            </a:r>
            <a:r>
              <a:rPr kumimoji="0" sz="1600" b="1" i="0" u="none" strike="noStrike" kern="0" cap="none" spc="-40" normalizeH="0" baseline="0" noProof="0" dirty="0">
                <a:ln>
                  <a:noFill/>
                </a:ln>
                <a:solidFill>
                  <a:srgbClr val="FF0000"/>
                </a:solidFill>
                <a:effectLst/>
                <a:uLnTx/>
                <a:uFillTx/>
                <a:latin typeface="Arial"/>
                <a:cs typeface="Arial"/>
              </a:rPr>
              <a:t> </a:t>
            </a:r>
            <a:r>
              <a:rPr kumimoji="0" sz="1600" b="1" i="0" u="none" strike="noStrike" kern="0" cap="none" spc="0" normalizeH="0" baseline="0" noProof="0" dirty="0">
                <a:ln>
                  <a:noFill/>
                </a:ln>
                <a:solidFill>
                  <a:srgbClr val="FF0000"/>
                </a:solidFill>
                <a:effectLst/>
                <a:uLnTx/>
                <a:uFillTx/>
                <a:latin typeface="Arial"/>
                <a:cs typeface="Arial"/>
              </a:rPr>
              <a:t>related</a:t>
            </a:r>
            <a:r>
              <a:rPr kumimoji="0" sz="1600" b="1" i="0" u="none" strike="noStrike" kern="0" cap="none" spc="-15" normalizeH="0" baseline="0" noProof="0" dirty="0">
                <a:ln>
                  <a:noFill/>
                </a:ln>
                <a:solidFill>
                  <a:srgbClr val="FF0000"/>
                </a:solidFill>
                <a:effectLst/>
                <a:uLnTx/>
                <a:uFillTx/>
                <a:latin typeface="Arial"/>
                <a:cs typeface="Arial"/>
              </a:rPr>
              <a:t> </a:t>
            </a:r>
            <a:r>
              <a:rPr kumimoji="0" sz="1600" b="1" i="0" u="none" strike="noStrike" kern="0" cap="none" spc="0" normalizeH="0" baseline="0" noProof="0" dirty="0">
                <a:ln>
                  <a:noFill/>
                </a:ln>
                <a:solidFill>
                  <a:srgbClr val="FF0000"/>
                </a:solidFill>
                <a:effectLst/>
                <a:uLnTx/>
                <a:uFillTx/>
                <a:latin typeface="Arial"/>
                <a:cs typeface="Arial"/>
              </a:rPr>
              <a:t>to</a:t>
            </a:r>
            <a:r>
              <a:rPr kumimoji="0" sz="1600" b="1" i="0" u="none" strike="noStrike" kern="0" cap="none" spc="-40" normalizeH="0" baseline="0" noProof="0" dirty="0">
                <a:ln>
                  <a:noFill/>
                </a:ln>
                <a:solidFill>
                  <a:srgbClr val="FF0000"/>
                </a:solidFill>
                <a:effectLst/>
                <a:uLnTx/>
                <a:uFillTx/>
                <a:latin typeface="Arial"/>
                <a:cs typeface="Arial"/>
              </a:rPr>
              <a:t> </a:t>
            </a:r>
            <a:r>
              <a:rPr kumimoji="0" sz="1600" b="1" i="0" u="none" strike="noStrike" kern="0" cap="none" spc="0" normalizeH="0" baseline="0" noProof="0" dirty="0">
                <a:ln>
                  <a:noFill/>
                </a:ln>
                <a:solidFill>
                  <a:srgbClr val="FF0000"/>
                </a:solidFill>
                <a:effectLst/>
                <a:uLnTx/>
                <a:uFillTx/>
                <a:latin typeface="Arial"/>
                <a:cs typeface="Arial"/>
              </a:rPr>
              <a:t>interference</a:t>
            </a:r>
            <a:r>
              <a:rPr kumimoji="0" sz="1600" b="1" i="0" u="none" strike="noStrike" kern="0" cap="none" spc="-25" normalizeH="0" baseline="0" noProof="0" dirty="0">
                <a:ln>
                  <a:noFill/>
                </a:ln>
                <a:solidFill>
                  <a:srgbClr val="FF0000"/>
                </a:solidFill>
                <a:effectLst/>
                <a:uLnTx/>
                <a:uFillTx/>
                <a:latin typeface="Arial"/>
                <a:cs typeface="Arial"/>
              </a:rPr>
              <a:t> </a:t>
            </a:r>
            <a:r>
              <a:rPr kumimoji="0" sz="1600" b="1" i="0" u="none" strike="noStrike" kern="0" cap="none" spc="0" normalizeH="0" baseline="0" noProof="0" dirty="0">
                <a:ln>
                  <a:noFill/>
                </a:ln>
                <a:solidFill>
                  <a:sysClr val="windowText" lastClr="000000"/>
                </a:solidFill>
                <a:effectLst/>
                <a:uLnTx/>
                <a:uFillTx/>
                <a:latin typeface="Arial"/>
                <a:cs typeface="Arial"/>
              </a:rPr>
              <a:t>are</a:t>
            </a:r>
            <a:r>
              <a:rPr kumimoji="0" sz="1600" b="1" i="0" u="none" strike="noStrike" kern="0" cap="none" spc="-15" normalizeH="0" baseline="0" noProof="0" dirty="0">
                <a:ln>
                  <a:noFill/>
                </a:ln>
                <a:solidFill>
                  <a:sysClr val="windowText" lastClr="000000"/>
                </a:solidFill>
                <a:effectLst/>
                <a:uLnTx/>
                <a:uFillTx/>
                <a:latin typeface="Arial"/>
                <a:cs typeface="Arial"/>
              </a:rPr>
              <a:t> </a:t>
            </a:r>
            <a:r>
              <a:rPr kumimoji="0" sz="1600" b="1" i="0" u="none" strike="noStrike" kern="0" cap="none" spc="-10" normalizeH="0" baseline="0" noProof="0" dirty="0">
                <a:ln>
                  <a:noFill/>
                </a:ln>
                <a:solidFill>
                  <a:sysClr val="windowText" lastClr="000000"/>
                </a:solidFill>
                <a:effectLst/>
                <a:uLnTx/>
                <a:uFillTx/>
                <a:latin typeface="Arial"/>
                <a:cs typeface="Arial"/>
              </a:rPr>
              <a:t>allocated</a:t>
            </a:r>
            <a:endParaRPr kumimoji="0" sz="1600" b="0" i="0" u="none" strike="noStrike" kern="0" cap="none" spc="0" normalizeH="0" baseline="0" noProof="0">
              <a:ln>
                <a:noFill/>
              </a:ln>
              <a:solidFill>
                <a:sysClr val="windowText" lastClr="000000"/>
              </a:solidFill>
              <a:effectLst/>
              <a:uLnTx/>
              <a:uFillTx/>
              <a:latin typeface="Arial"/>
              <a:cs typeface="Arial"/>
            </a:endParaRPr>
          </a:p>
          <a:p>
            <a:pPr marL="298450" marR="0" lvl="1" indent="-285750" defTabSz="914400" eaLnBrk="1" fontAlgn="auto" latinLnBrk="0" hangingPunct="1">
              <a:lnSpc>
                <a:spcPct val="100000"/>
              </a:lnSpc>
              <a:spcBef>
                <a:spcPts val="0"/>
              </a:spcBef>
              <a:spcAft>
                <a:spcPts val="0"/>
              </a:spcAft>
              <a:buClr>
                <a:srgbClr val="00CC99"/>
              </a:buClr>
              <a:buSzTx/>
              <a:buFont typeface="Wingdings"/>
              <a:buChar char=""/>
              <a:tabLst>
                <a:tab pos="298450" algn="l"/>
              </a:tabLst>
              <a:defRPr/>
            </a:pPr>
            <a:r>
              <a:rPr kumimoji="0" sz="1600" b="0" i="0" u="none" strike="noStrike" kern="0" cap="none" spc="0" normalizeH="0" baseline="0" noProof="0" dirty="0">
                <a:ln>
                  <a:noFill/>
                </a:ln>
                <a:solidFill>
                  <a:sysClr val="windowText" lastClr="000000"/>
                </a:solidFill>
                <a:effectLst/>
                <a:uLnTx/>
                <a:uFillTx/>
                <a:latin typeface="Arial"/>
                <a:cs typeface="Arial"/>
              </a:rPr>
              <a:t>Send</a:t>
            </a:r>
            <a:r>
              <a:rPr kumimoji="0" sz="1600" b="0" i="0" u="none" strike="noStrike" kern="0" cap="none" spc="-2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at</a:t>
            </a:r>
            <a:r>
              <a:rPr kumimoji="0" sz="1600" b="0" i="0" u="none" strike="noStrike" kern="0" cap="none" spc="-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the same</a:t>
            </a:r>
            <a:r>
              <a:rPr kumimoji="0" sz="1600" b="0" i="0" u="none" strike="noStrike" kern="0" cap="none" spc="-45" normalizeH="0" baseline="0" noProof="0" dirty="0">
                <a:ln>
                  <a:noFill/>
                </a:ln>
                <a:solidFill>
                  <a:sysClr val="windowText" lastClr="000000"/>
                </a:solidFill>
                <a:effectLst/>
                <a:uLnTx/>
                <a:uFillTx/>
                <a:latin typeface="Arial"/>
                <a:cs typeface="Arial"/>
              </a:rPr>
              <a:t> </a:t>
            </a:r>
            <a:r>
              <a:rPr kumimoji="0" sz="1600" b="0" i="0" u="none" strike="noStrike" kern="0" cap="none" spc="-20" normalizeH="0" baseline="0" noProof="0" dirty="0">
                <a:ln>
                  <a:noFill/>
                </a:ln>
                <a:solidFill>
                  <a:sysClr val="windowText" lastClr="000000"/>
                </a:solidFill>
                <a:effectLst/>
                <a:uLnTx/>
                <a:uFillTx/>
                <a:latin typeface="Arial"/>
                <a:cs typeface="Arial"/>
              </a:rPr>
              <a:t>time</a:t>
            </a:r>
            <a:endParaRPr kumimoji="0" sz="1600" b="0" i="0" u="none" strike="noStrike" kern="0" cap="none" spc="0" normalizeH="0" baseline="0" noProof="0">
              <a:ln>
                <a:noFill/>
              </a:ln>
              <a:solidFill>
                <a:sysClr val="windowText" lastClr="000000"/>
              </a:solidFill>
              <a:effectLst/>
              <a:uLnTx/>
              <a:uFillTx/>
              <a:latin typeface="Arial"/>
              <a:cs typeface="Arial"/>
            </a:endParaRPr>
          </a:p>
          <a:p>
            <a:pPr marL="356870" marR="0" lvl="0" indent="-344170" defTabSz="914400" eaLnBrk="1" fontAlgn="auto" latinLnBrk="0" hangingPunct="1">
              <a:lnSpc>
                <a:spcPct val="100000"/>
              </a:lnSpc>
              <a:spcBef>
                <a:spcPts val="0"/>
              </a:spcBef>
              <a:spcAft>
                <a:spcPts val="0"/>
              </a:spcAft>
              <a:buClr>
                <a:srgbClr val="00CC99"/>
              </a:buClr>
              <a:buSzTx/>
              <a:buFontTx/>
              <a:buAutoNum type="arabicPeriod" startAt="2"/>
              <a:tabLst>
                <a:tab pos="356870" algn="l"/>
              </a:tabLst>
              <a:defRPr/>
            </a:pPr>
            <a:r>
              <a:rPr kumimoji="0" sz="1600" b="1" i="0" u="none" strike="noStrike" kern="0" cap="none" spc="0" normalizeH="0" baseline="0" noProof="0" dirty="0">
                <a:ln>
                  <a:noFill/>
                </a:ln>
                <a:solidFill>
                  <a:sysClr val="windowText" lastClr="000000"/>
                </a:solidFill>
                <a:effectLst/>
                <a:uLnTx/>
                <a:uFillTx/>
                <a:latin typeface="Arial"/>
                <a:cs typeface="Arial"/>
              </a:rPr>
              <a:t>In</a:t>
            </a:r>
            <a:r>
              <a:rPr kumimoji="0" sz="1600" b="1" i="0" u="none" strike="noStrike" kern="0" cap="none" spc="-45" normalizeH="0" baseline="0" noProof="0" dirty="0">
                <a:ln>
                  <a:noFill/>
                </a:ln>
                <a:solidFill>
                  <a:sysClr val="windowText" lastClr="000000"/>
                </a:solidFill>
                <a:effectLst/>
                <a:uLnTx/>
                <a:uFillTx/>
                <a:latin typeface="Arial"/>
                <a:cs typeface="Arial"/>
              </a:rPr>
              <a:t> </a:t>
            </a:r>
            <a:r>
              <a:rPr kumimoji="0" sz="1600" b="1" i="0" u="none" strike="noStrike" kern="0" cap="none" spc="0" normalizeH="0" baseline="0" noProof="0" dirty="0">
                <a:ln>
                  <a:noFill/>
                </a:ln>
                <a:solidFill>
                  <a:sysClr val="windowText" lastClr="000000"/>
                </a:solidFill>
                <a:effectLst/>
                <a:uLnTx/>
                <a:uFillTx/>
                <a:latin typeface="Arial"/>
                <a:cs typeface="Arial"/>
              </a:rPr>
              <a:t>MAP</a:t>
            </a:r>
            <a:r>
              <a:rPr kumimoji="0" sz="1600" b="1" i="0" u="none" strike="noStrike" kern="0" cap="none" spc="-10" normalizeH="0" baseline="0" noProof="0" dirty="0">
                <a:ln>
                  <a:noFill/>
                </a:ln>
                <a:solidFill>
                  <a:sysClr val="windowText" lastClr="000000"/>
                </a:solidFill>
                <a:effectLst/>
                <a:uLnTx/>
                <a:uFillTx/>
                <a:latin typeface="Arial"/>
                <a:cs typeface="Arial"/>
              </a:rPr>
              <a:t> </a:t>
            </a:r>
            <a:r>
              <a:rPr kumimoji="0" sz="1600" b="1" i="0" u="none" strike="noStrike" kern="0" cap="none" spc="0" normalizeH="0" baseline="0" noProof="0" dirty="0">
                <a:ln>
                  <a:noFill/>
                </a:ln>
                <a:solidFill>
                  <a:sysClr val="windowText" lastClr="000000"/>
                </a:solidFill>
                <a:effectLst/>
                <a:uLnTx/>
                <a:uFillTx/>
                <a:latin typeface="Arial"/>
                <a:cs typeface="Arial"/>
              </a:rPr>
              <a:t>2,</a:t>
            </a:r>
            <a:r>
              <a:rPr kumimoji="0" sz="1600" b="1" i="0" u="none" strike="noStrike" kern="0" cap="none" spc="-30" normalizeH="0" baseline="0" noProof="0" dirty="0">
                <a:ln>
                  <a:noFill/>
                </a:ln>
                <a:solidFill>
                  <a:sysClr val="windowText" lastClr="000000"/>
                </a:solidFill>
                <a:effectLst/>
                <a:uLnTx/>
                <a:uFillTx/>
                <a:latin typeface="Arial"/>
                <a:cs typeface="Arial"/>
              </a:rPr>
              <a:t> </a:t>
            </a:r>
            <a:r>
              <a:rPr kumimoji="0" sz="1600" b="1" i="0" u="none" strike="noStrike" kern="0" cap="none" spc="0" normalizeH="0" baseline="0" noProof="0" dirty="0">
                <a:ln>
                  <a:noFill/>
                </a:ln>
                <a:solidFill>
                  <a:sysClr val="windowText" lastClr="000000"/>
                </a:solidFill>
                <a:effectLst/>
                <a:uLnTx/>
                <a:uFillTx/>
                <a:latin typeface="Arial"/>
                <a:cs typeface="Arial"/>
              </a:rPr>
              <a:t>sensor</a:t>
            </a:r>
            <a:r>
              <a:rPr kumimoji="0" sz="1600" b="1" i="0" u="none" strike="noStrike" kern="0" cap="none" spc="-40" normalizeH="0" baseline="0" noProof="0" dirty="0">
                <a:ln>
                  <a:noFill/>
                </a:ln>
                <a:solidFill>
                  <a:sysClr val="windowText" lastClr="000000"/>
                </a:solidFill>
                <a:effectLst/>
                <a:uLnTx/>
                <a:uFillTx/>
                <a:latin typeface="Arial"/>
                <a:cs typeface="Arial"/>
              </a:rPr>
              <a:t> </a:t>
            </a:r>
            <a:r>
              <a:rPr kumimoji="0" sz="1600" b="1" i="0" u="none" strike="noStrike" kern="0" cap="none" spc="0" normalizeH="0" baseline="0" noProof="0" dirty="0">
                <a:ln>
                  <a:noFill/>
                </a:ln>
                <a:solidFill>
                  <a:sysClr val="windowText" lastClr="000000"/>
                </a:solidFill>
                <a:effectLst/>
                <a:uLnTx/>
                <a:uFillTx/>
                <a:latin typeface="Arial"/>
                <a:cs typeface="Arial"/>
              </a:rPr>
              <a:t>nodes</a:t>
            </a:r>
            <a:r>
              <a:rPr kumimoji="0" sz="1600" b="1" i="0" u="none" strike="noStrike" kern="0" cap="none" spc="-50" normalizeH="0" baseline="0" noProof="0" dirty="0">
                <a:ln>
                  <a:noFill/>
                </a:ln>
                <a:solidFill>
                  <a:sysClr val="windowText" lastClr="000000"/>
                </a:solidFill>
                <a:effectLst/>
                <a:uLnTx/>
                <a:uFillTx/>
                <a:latin typeface="Arial"/>
                <a:cs typeface="Arial"/>
              </a:rPr>
              <a:t> </a:t>
            </a:r>
            <a:r>
              <a:rPr kumimoji="0" sz="1600" b="1" i="0" u="none" strike="noStrike" kern="0" cap="none" spc="0" normalizeH="0" baseline="0" noProof="0" dirty="0">
                <a:ln>
                  <a:noFill/>
                </a:ln>
                <a:solidFill>
                  <a:srgbClr val="FF0000"/>
                </a:solidFill>
                <a:effectLst/>
                <a:uLnTx/>
                <a:uFillTx/>
                <a:latin typeface="Arial"/>
                <a:cs typeface="Arial"/>
              </a:rPr>
              <a:t>related</a:t>
            </a:r>
            <a:r>
              <a:rPr kumimoji="0" sz="1600" b="1" i="0" u="none" strike="noStrike" kern="0" cap="none" spc="-40" normalizeH="0" baseline="0" noProof="0" dirty="0">
                <a:ln>
                  <a:noFill/>
                </a:ln>
                <a:solidFill>
                  <a:srgbClr val="FF0000"/>
                </a:solidFill>
                <a:effectLst/>
                <a:uLnTx/>
                <a:uFillTx/>
                <a:latin typeface="Arial"/>
                <a:cs typeface="Arial"/>
              </a:rPr>
              <a:t> </a:t>
            </a:r>
            <a:r>
              <a:rPr kumimoji="0" sz="1600" b="1" i="0" u="none" strike="noStrike" kern="0" cap="none" spc="0" normalizeH="0" baseline="0" noProof="0" dirty="0">
                <a:ln>
                  <a:noFill/>
                </a:ln>
                <a:solidFill>
                  <a:srgbClr val="FF0000"/>
                </a:solidFill>
                <a:effectLst/>
                <a:uLnTx/>
                <a:uFillTx/>
                <a:latin typeface="Arial"/>
                <a:cs typeface="Arial"/>
              </a:rPr>
              <a:t>to</a:t>
            </a:r>
            <a:r>
              <a:rPr kumimoji="0" sz="1600" b="1" i="0" u="none" strike="noStrike" kern="0" cap="none" spc="-15" normalizeH="0" baseline="0" noProof="0" dirty="0">
                <a:ln>
                  <a:noFill/>
                </a:ln>
                <a:solidFill>
                  <a:srgbClr val="FF0000"/>
                </a:solidFill>
                <a:effectLst/>
                <a:uLnTx/>
                <a:uFillTx/>
                <a:latin typeface="Arial"/>
                <a:cs typeface="Arial"/>
              </a:rPr>
              <a:t> </a:t>
            </a:r>
            <a:r>
              <a:rPr kumimoji="0" sz="1600" b="1" i="0" u="none" strike="noStrike" kern="0" cap="none" spc="0" normalizeH="0" baseline="0" noProof="0" dirty="0">
                <a:ln>
                  <a:noFill/>
                </a:ln>
                <a:solidFill>
                  <a:srgbClr val="FF0000"/>
                </a:solidFill>
                <a:effectLst/>
                <a:uLnTx/>
                <a:uFillTx/>
                <a:latin typeface="Arial"/>
                <a:cs typeface="Arial"/>
              </a:rPr>
              <a:t>interference</a:t>
            </a:r>
            <a:r>
              <a:rPr kumimoji="0" sz="1600" b="1" i="0" u="none" strike="noStrike" kern="0" cap="none" spc="-45" normalizeH="0" baseline="0" noProof="0" dirty="0">
                <a:ln>
                  <a:noFill/>
                </a:ln>
                <a:solidFill>
                  <a:srgbClr val="FF0000"/>
                </a:solidFill>
                <a:effectLst/>
                <a:uLnTx/>
                <a:uFillTx/>
                <a:latin typeface="Arial"/>
                <a:cs typeface="Arial"/>
              </a:rPr>
              <a:t> </a:t>
            </a:r>
            <a:r>
              <a:rPr kumimoji="0" sz="1600" b="1" i="0" u="none" strike="noStrike" kern="0" cap="none" spc="0" normalizeH="0" baseline="0" noProof="0" dirty="0">
                <a:ln>
                  <a:noFill/>
                </a:ln>
                <a:solidFill>
                  <a:sysClr val="windowText" lastClr="000000"/>
                </a:solidFill>
                <a:effectLst/>
                <a:uLnTx/>
                <a:uFillTx/>
                <a:latin typeface="Arial"/>
                <a:cs typeface="Arial"/>
              </a:rPr>
              <a:t>are</a:t>
            </a:r>
            <a:r>
              <a:rPr kumimoji="0" sz="1600" b="1" i="0" u="none" strike="noStrike" kern="0" cap="none" spc="-20" normalizeH="0" baseline="0" noProof="0" dirty="0">
                <a:ln>
                  <a:noFill/>
                </a:ln>
                <a:solidFill>
                  <a:sysClr val="windowText" lastClr="000000"/>
                </a:solidFill>
                <a:effectLst/>
                <a:uLnTx/>
                <a:uFillTx/>
                <a:latin typeface="Arial"/>
                <a:cs typeface="Arial"/>
              </a:rPr>
              <a:t> </a:t>
            </a:r>
            <a:r>
              <a:rPr kumimoji="0" sz="1600" b="1" i="0" u="none" strike="noStrike" kern="0" cap="none" spc="-10" normalizeH="0" baseline="0" noProof="0" dirty="0">
                <a:ln>
                  <a:noFill/>
                </a:ln>
                <a:solidFill>
                  <a:sysClr val="windowText" lastClr="000000"/>
                </a:solidFill>
                <a:effectLst/>
                <a:uLnTx/>
                <a:uFillTx/>
                <a:latin typeface="Arial"/>
                <a:cs typeface="Arial"/>
              </a:rPr>
              <a:t>allocated</a:t>
            </a:r>
            <a:endParaRPr kumimoji="0" sz="1600" b="0" i="0" u="none" strike="noStrike" kern="0" cap="none" spc="0" normalizeH="0" baseline="0" noProof="0">
              <a:ln>
                <a:noFill/>
              </a:ln>
              <a:solidFill>
                <a:sysClr val="windowText" lastClr="000000"/>
              </a:solidFill>
              <a:effectLst/>
              <a:uLnTx/>
              <a:uFillTx/>
              <a:latin typeface="Arial"/>
              <a:cs typeface="Arial"/>
            </a:endParaRPr>
          </a:p>
          <a:p>
            <a:pPr marL="298450" marR="0" lvl="1" indent="-285750" defTabSz="914400" eaLnBrk="1" fontAlgn="auto" latinLnBrk="0" hangingPunct="1">
              <a:lnSpc>
                <a:spcPct val="100000"/>
              </a:lnSpc>
              <a:spcBef>
                <a:spcPts val="0"/>
              </a:spcBef>
              <a:spcAft>
                <a:spcPts val="0"/>
              </a:spcAft>
              <a:buClr>
                <a:srgbClr val="00CC99"/>
              </a:buClr>
              <a:buSzTx/>
              <a:buFont typeface="Wingdings"/>
              <a:buChar char=""/>
              <a:tabLst>
                <a:tab pos="298450" algn="l"/>
              </a:tabLst>
              <a:defRPr/>
            </a:pPr>
            <a:r>
              <a:rPr kumimoji="0" sz="1600" b="0" i="0" u="none" strike="noStrike" kern="0" cap="none" spc="0" normalizeH="0" baseline="0" noProof="0" dirty="0">
                <a:ln>
                  <a:noFill/>
                </a:ln>
                <a:solidFill>
                  <a:sysClr val="windowText" lastClr="000000"/>
                </a:solidFill>
                <a:effectLst/>
                <a:uLnTx/>
                <a:uFillTx/>
                <a:latin typeface="Arial"/>
                <a:cs typeface="Arial"/>
              </a:rPr>
              <a:t>When</a:t>
            </a:r>
            <a:r>
              <a:rPr kumimoji="0" sz="1600" b="0" i="0" u="none" strike="noStrike" kern="0" cap="none" spc="-8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one</a:t>
            </a:r>
            <a:r>
              <a:rPr kumimoji="0" sz="1600" b="0" i="0" u="none" strike="noStrike" kern="0" cap="none" spc="-2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BAN</a:t>
            </a:r>
            <a:r>
              <a:rPr kumimoji="0" sz="1600" b="0" i="0" u="none" strike="noStrike" kern="0" cap="none" spc="-3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attempts</a:t>
            </a:r>
            <a:r>
              <a:rPr kumimoji="0" sz="1600" b="0" i="0" u="none" strike="noStrike" kern="0" cap="none" spc="-5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to</a:t>
            </a:r>
            <a:r>
              <a:rPr kumimoji="0" sz="1600" b="0" i="0" u="none" strike="noStrike" kern="0" cap="none" spc="-2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transmit</a:t>
            </a:r>
            <a:r>
              <a:rPr kumimoji="0" sz="1600" b="0" i="0" u="none" strike="noStrike" kern="0" cap="none" spc="-5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at</a:t>
            </a:r>
            <a:r>
              <a:rPr kumimoji="0" sz="1600" b="0" i="0" u="none" strike="noStrike" kern="0" cap="none" spc="1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MAP</a:t>
            </a:r>
            <a:r>
              <a:rPr kumimoji="0" sz="1600" b="0" i="0" u="none" strike="noStrike" kern="0" cap="none" spc="-3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2,</a:t>
            </a:r>
            <a:r>
              <a:rPr kumimoji="0" sz="1600" b="0" i="0" u="none" strike="noStrike" kern="0" cap="none" spc="-1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the other</a:t>
            </a:r>
            <a:r>
              <a:rPr kumimoji="0" sz="1600" b="0" i="0" u="none" strike="noStrike" kern="0" cap="none" spc="-2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BAN</a:t>
            </a:r>
            <a:r>
              <a:rPr kumimoji="0" sz="1600" b="0" i="0" u="none" strike="noStrike" kern="0" cap="none" spc="-2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is</a:t>
            </a:r>
            <a:r>
              <a:rPr kumimoji="0" sz="1600" b="0" i="0" u="none" strike="noStrike" kern="0" cap="none" spc="-3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placed</a:t>
            </a:r>
            <a:r>
              <a:rPr kumimoji="0" sz="1600" b="0" i="0" u="none" strike="noStrike" kern="0" cap="none" spc="-2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in</a:t>
            </a:r>
            <a:r>
              <a:rPr kumimoji="0" sz="1600" b="0" i="0" u="none" strike="noStrike" kern="0" cap="none" spc="-2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a standby</a:t>
            </a:r>
            <a:r>
              <a:rPr kumimoji="0" sz="1600" b="0" i="0" u="none" strike="noStrike" kern="0" cap="none" spc="-25"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state</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268224" y="1115567"/>
            <a:ext cx="1045844" cy="365760"/>
          </a:xfrm>
          <a:prstGeom prst="rect">
            <a:avLst/>
          </a:prstGeom>
          <a:solidFill>
            <a:srgbClr val="EDF8F4"/>
          </a:solidFill>
          <a:ln w="25400">
            <a:solidFill>
              <a:srgbClr val="00946E"/>
            </a:solidFill>
          </a:ln>
        </p:spPr>
        <p:txBody>
          <a:bodyPr vert="horz" wrap="square" lIns="0" tIns="46990" rIns="0" bIns="0" rtlCol="0">
            <a:spAutoFit/>
          </a:bodyPr>
          <a:lstStyle/>
          <a:p>
            <a:pPr marL="71120" marR="0" lvl="0" indent="0" defTabSz="914400" eaLnBrk="1" fontAlgn="auto" latinLnBrk="0" hangingPunct="1">
              <a:lnSpc>
                <a:spcPct val="100000"/>
              </a:lnSpc>
              <a:spcBef>
                <a:spcPts val="37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Arial"/>
                <a:cs typeface="Arial"/>
              </a:rPr>
              <a:t>Proposal</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pic>
        <p:nvPicPr>
          <p:cNvPr id="8" name="object 8"/>
          <p:cNvPicPr/>
          <p:nvPr/>
        </p:nvPicPr>
        <p:blipFill>
          <a:blip r:embed="rId3" cstate="print"/>
          <a:stretch>
            <a:fillRect/>
          </a:stretch>
        </p:blipFill>
        <p:spPr>
          <a:xfrm>
            <a:off x="389789" y="3196611"/>
            <a:ext cx="3697163" cy="2076786"/>
          </a:xfrm>
          <a:prstGeom prst="rect">
            <a:avLst/>
          </a:prstGeom>
        </p:spPr>
      </p:pic>
      <p:grpSp>
        <p:nvGrpSpPr>
          <p:cNvPr id="9" name="object 9"/>
          <p:cNvGrpSpPr/>
          <p:nvPr/>
        </p:nvGrpSpPr>
        <p:grpSpPr>
          <a:xfrm>
            <a:off x="4263644" y="3989323"/>
            <a:ext cx="565150" cy="598805"/>
            <a:chOff x="4263644" y="3989323"/>
            <a:chExt cx="565150" cy="598805"/>
          </a:xfrm>
        </p:grpSpPr>
        <p:sp>
          <p:nvSpPr>
            <p:cNvPr id="10" name="object 10"/>
            <p:cNvSpPr/>
            <p:nvPr/>
          </p:nvSpPr>
          <p:spPr>
            <a:xfrm>
              <a:off x="4276344" y="4002023"/>
              <a:ext cx="539750" cy="573405"/>
            </a:xfrm>
            <a:custGeom>
              <a:avLst/>
              <a:gdLst/>
              <a:ahLst/>
              <a:cxnLst/>
              <a:rect l="l" t="t" r="r" b="b"/>
              <a:pathLst>
                <a:path w="539750" h="573404">
                  <a:moveTo>
                    <a:pt x="269748" y="0"/>
                  </a:moveTo>
                  <a:lnTo>
                    <a:pt x="269748" y="143256"/>
                  </a:lnTo>
                  <a:lnTo>
                    <a:pt x="0" y="143256"/>
                  </a:lnTo>
                  <a:lnTo>
                    <a:pt x="0" y="429768"/>
                  </a:lnTo>
                  <a:lnTo>
                    <a:pt x="269748" y="429768"/>
                  </a:lnTo>
                  <a:lnTo>
                    <a:pt x="269748" y="573024"/>
                  </a:lnTo>
                  <a:lnTo>
                    <a:pt x="539496" y="286512"/>
                  </a:lnTo>
                  <a:lnTo>
                    <a:pt x="269748" y="0"/>
                  </a:lnTo>
                  <a:close/>
                </a:path>
              </a:pathLst>
            </a:custGeom>
            <a:solidFill>
              <a:srgbClr val="00CC9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4276344" y="4002023"/>
              <a:ext cx="539750" cy="573405"/>
            </a:xfrm>
            <a:custGeom>
              <a:avLst/>
              <a:gdLst/>
              <a:ahLst/>
              <a:cxnLst/>
              <a:rect l="l" t="t" r="r" b="b"/>
              <a:pathLst>
                <a:path w="539750" h="573404">
                  <a:moveTo>
                    <a:pt x="0" y="143256"/>
                  </a:moveTo>
                  <a:lnTo>
                    <a:pt x="269748" y="143256"/>
                  </a:lnTo>
                  <a:lnTo>
                    <a:pt x="269748" y="0"/>
                  </a:lnTo>
                  <a:lnTo>
                    <a:pt x="539496" y="286512"/>
                  </a:lnTo>
                  <a:lnTo>
                    <a:pt x="269748" y="573024"/>
                  </a:lnTo>
                  <a:lnTo>
                    <a:pt x="269748" y="429768"/>
                  </a:lnTo>
                  <a:lnTo>
                    <a:pt x="0" y="429768"/>
                  </a:lnTo>
                  <a:lnTo>
                    <a:pt x="0" y="143256"/>
                  </a:lnTo>
                  <a:close/>
                </a:path>
              </a:pathLst>
            </a:custGeom>
            <a:ln w="25400">
              <a:solidFill>
                <a:srgbClr val="00946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402300" y="5269122"/>
            <a:ext cx="8304530" cy="895350"/>
          </a:xfrm>
          <a:prstGeom prst="rect">
            <a:avLst/>
          </a:prstGeom>
        </p:spPr>
        <p:txBody>
          <a:bodyPr vert="horz" wrap="square" lIns="0" tIns="49530" rIns="0" bIns="0" rtlCol="0">
            <a:spAutoFit/>
          </a:bodyPr>
          <a:lstStyle/>
          <a:p>
            <a:pPr marL="2461895" marR="0" lvl="0" indent="0" defTabSz="914400" eaLnBrk="1" fontAlgn="auto" latinLnBrk="0" hangingPunct="1">
              <a:lnSpc>
                <a:spcPct val="100000"/>
              </a:lnSpc>
              <a:spcBef>
                <a:spcPts val="39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Arial"/>
                <a:cs typeface="Arial"/>
              </a:rPr>
              <a:t>Fig4.</a:t>
            </a:r>
            <a:r>
              <a:rPr kumimoji="0" sz="1600" b="0" i="0" u="none" strike="noStrike" kern="0" cap="none" spc="-2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MAC</a:t>
            </a:r>
            <a:r>
              <a:rPr kumimoji="0" sz="1600" b="0" i="0" u="none" strike="noStrike" kern="0" cap="none" spc="-4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protocol</a:t>
            </a:r>
            <a:r>
              <a:rPr kumimoji="0" sz="1600" b="0" i="0" u="none" strike="noStrike" kern="0" cap="none" spc="-3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of </a:t>
            </a:r>
            <a:r>
              <a:rPr kumimoji="0" sz="1600" b="0" i="0" u="none" strike="noStrike" kern="0" cap="none" spc="-25" normalizeH="0" baseline="0" noProof="0" dirty="0">
                <a:ln>
                  <a:noFill/>
                </a:ln>
                <a:solidFill>
                  <a:sysClr val="windowText" lastClr="000000"/>
                </a:solidFill>
                <a:effectLst/>
                <a:uLnTx/>
                <a:uFillTx/>
                <a:latin typeface="Arial"/>
                <a:cs typeface="Arial"/>
              </a:rPr>
              <a:t>MAP</a:t>
            </a:r>
            <a:endParaRPr kumimoji="0" sz="1600" b="0" i="0" u="none" strike="noStrike" kern="0" cap="none" spc="0" normalizeH="0" baseline="0" noProof="0">
              <a:ln>
                <a:noFill/>
              </a:ln>
              <a:solidFill>
                <a:sysClr val="windowText" lastClr="000000"/>
              </a:solidFill>
              <a:effectLst/>
              <a:uLnTx/>
              <a:uFillTx/>
              <a:latin typeface="Arial"/>
              <a:cs typeface="Arial"/>
            </a:endParaRPr>
          </a:p>
          <a:p>
            <a:pPr marL="299085" marR="5080" lvl="0" indent="-287020" defTabSz="914400" eaLnBrk="1" fontAlgn="auto" latinLnBrk="0" hangingPunct="1">
              <a:lnSpc>
                <a:spcPct val="100000"/>
              </a:lnSpc>
              <a:spcBef>
                <a:spcPts val="315"/>
              </a:spcBef>
              <a:spcAft>
                <a:spcPts val="0"/>
              </a:spcAft>
              <a:buClr>
                <a:srgbClr val="00CC99"/>
              </a:buClr>
              <a:buSzTx/>
              <a:buFont typeface="Wingdings"/>
              <a:buChar char=""/>
              <a:tabLst>
                <a:tab pos="299085" algn="l"/>
              </a:tabLst>
              <a:defRPr/>
            </a:pP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By</a:t>
            </a:r>
            <a:r>
              <a:rPr kumimoji="0" sz="1800" b="1" i="0" u="sng" strike="noStrike" kern="0" cap="none" spc="2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separating</a:t>
            </a:r>
            <a:r>
              <a:rPr kumimoji="0" sz="1800" b="1" i="0" u="sng" strike="noStrike" kern="0" cap="none" spc="-3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by</a:t>
            </a:r>
            <a:r>
              <a:rPr kumimoji="0" sz="1800" b="1" i="0" u="sng" strike="noStrike" kern="0" cap="none" spc="-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interference</a:t>
            </a:r>
            <a:r>
              <a:rPr kumimoji="0" sz="1800" b="1" i="0" u="sng" strike="noStrike" kern="0" cap="none" spc="-3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and</a:t>
            </a:r>
            <a:r>
              <a:rPr kumimoji="0" sz="1800" b="1" i="0" u="sng" strike="noStrike" kern="0" cap="none" spc="-1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non-interference,</a:t>
            </a:r>
            <a:r>
              <a:rPr kumimoji="0" sz="1800" b="1" i="0" u="sng" strike="noStrike" kern="0" cap="none" spc="-3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packet</a:t>
            </a:r>
            <a:r>
              <a:rPr kumimoji="0" sz="1800" b="1" i="0" u="sng" strike="noStrike" kern="0" cap="none" spc="-3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collision</a:t>
            </a:r>
            <a:r>
              <a:rPr kumimoji="0" sz="1800" b="1" i="0" u="sng" strike="noStrike" kern="0" cap="none" spc="-3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20" normalizeH="0" baseline="0" noProof="0" dirty="0">
                <a:ln>
                  <a:noFill/>
                </a:ln>
                <a:solidFill>
                  <a:sysClr val="windowText" lastClr="000000"/>
                </a:solidFill>
                <a:effectLst/>
                <a:uLnTx/>
                <a:uFill>
                  <a:solidFill>
                    <a:srgbClr val="000000"/>
                  </a:solidFill>
                </a:uFill>
                <a:latin typeface="Arial"/>
                <a:cs typeface="Arial"/>
              </a:rPr>
              <a:t>does</a:t>
            </a:r>
            <a:r>
              <a:rPr kumimoji="0" sz="1800" b="1" i="0" u="none" strike="noStrike" kern="0" cap="none" spc="-20" normalizeH="0" baseline="0" noProof="0" dirty="0">
                <a:ln>
                  <a:noFill/>
                </a:ln>
                <a:solidFill>
                  <a:sysClr val="windowText" lastClr="000000"/>
                </a:solidFill>
                <a:effectLst/>
                <a:uLnTx/>
                <a:uFillTx/>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not</a:t>
            </a:r>
            <a:r>
              <a:rPr kumimoji="0" sz="1800" b="1" i="0" u="sng" strike="noStrike" kern="0" cap="none" spc="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occur</a:t>
            </a:r>
            <a:r>
              <a:rPr kumimoji="0" sz="1800" b="1" i="0" u="sng" strike="noStrike" kern="0" cap="none" spc="-1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and</a:t>
            </a:r>
            <a:r>
              <a:rPr kumimoji="0" sz="1800" b="1" i="0" u="sng" strike="noStrike" kern="0" cap="none" spc="-1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efficient</a:t>
            </a:r>
            <a:r>
              <a:rPr kumimoji="0" sz="1800" b="1" i="0" u="sng" strike="noStrike" kern="0" cap="none" spc="-4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transmission</a:t>
            </a:r>
            <a:r>
              <a:rPr kumimoji="0" sz="1800" b="1" i="0" u="sng" strike="noStrike" kern="0" cap="none" spc="-3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can</a:t>
            </a:r>
            <a:r>
              <a:rPr kumimoji="0" sz="1800" b="1" i="0" u="sng" strike="noStrike" kern="0" cap="none" spc="-1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be</a:t>
            </a:r>
            <a:r>
              <a:rPr kumimoji="0" sz="1800" b="1" i="0" u="sng" strike="noStrike" kern="0" cap="none" spc="-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20" normalizeH="0" baseline="0" noProof="0" dirty="0">
                <a:ln>
                  <a:noFill/>
                </a:ln>
                <a:solidFill>
                  <a:sysClr val="windowText" lastClr="000000"/>
                </a:solidFill>
                <a:effectLst/>
                <a:uLnTx/>
                <a:uFill>
                  <a:solidFill>
                    <a:srgbClr val="000000"/>
                  </a:solidFill>
                </a:uFill>
                <a:latin typeface="Arial"/>
                <a:cs typeface="Arial"/>
              </a:rPr>
              <a:t>done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1689202" y="1122434"/>
            <a:ext cx="238506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(Adopt</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polling</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for</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MAP)</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1324355" y="4104132"/>
            <a:ext cx="372110" cy="256540"/>
          </a:xfrm>
          <a:prstGeom prst="rect">
            <a:avLst/>
          </a:prstGeom>
          <a:solidFill>
            <a:srgbClr val="FFFFFF"/>
          </a:solidFill>
          <a:ln w="9525">
            <a:solidFill>
              <a:srgbClr val="3333CC"/>
            </a:solidFill>
          </a:ln>
        </p:spPr>
        <p:txBody>
          <a:bodyPr vert="horz" wrap="square" lIns="0" tIns="42545" rIns="0" bIns="0" rtlCol="0">
            <a:spAutoFit/>
          </a:bodyPr>
          <a:lstStyle/>
          <a:p>
            <a:pPr marL="88900" marR="0" lvl="0" indent="0" defTabSz="914400" eaLnBrk="1" fontAlgn="auto" latinLnBrk="0" hangingPunct="1">
              <a:lnSpc>
                <a:spcPct val="100000"/>
              </a:lnSpc>
              <a:spcBef>
                <a:spcPts val="335"/>
              </a:spcBef>
              <a:spcAft>
                <a:spcPts val="0"/>
              </a:spcAft>
              <a:buClrTx/>
              <a:buSzTx/>
              <a:buFontTx/>
              <a:buNone/>
              <a:tabLst/>
              <a:defRPr/>
            </a:pPr>
            <a:r>
              <a:rPr kumimoji="0" sz="1050" b="0" i="0" u="none" strike="noStrike" kern="0" cap="none" spc="-25" normalizeH="0" baseline="0" noProof="0" dirty="0">
                <a:ln>
                  <a:noFill/>
                </a:ln>
                <a:solidFill>
                  <a:sysClr val="windowText" lastClr="000000"/>
                </a:solidFill>
                <a:effectLst/>
                <a:uLnTx/>
                <a:uFillTx/>
                <a:latin typeface="Arial"/>
                <a:cs typeface="Arial"/>
              </a:rPr>
              <a:t>C1</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p:nvPr/>
        </p:nvSpPr>
        <p:spPr>
          <a:xfrm>
            <a:off x="4939284" y="3567684"/>
            <a:ext cx="372110" cy="253365"/>
          </a:xfrm>
          <a:custGeom>
            <a:avLst/>
            <a:gdLst/>
            <a:ahLst/>
            <a:cxnLst/>
            <a:rect l="l" t="t" r="r" b="b"/>
            <a:pathLst>
              <a:path w="372110" h="253364">
                <a:moveTo>
                  <a:pt x="371856" y="0"/>
                </a:moveTo>
                <a:lnTo>
                  <a:pt x="0" y="0"/>
                </a:lnTo>
                <a:lnTo>
                  <a:pt x="0" y="252984"/>
                </a:lnTo>
                <a:lnTo>
                  <a:pt x="371856" y="252984"/>
                </a:lnTo>
                <a:lnTo>
                  <a:pt x="37185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txBox="1"/>
          <p:nvPr/>
        </p:nvSpPr>
        <p:spPr>
          <a:xfrm>
            <a:off x="4939284" y="3567684"/>
            <a:ext cx="372110" cy="253365"/>
          </a:xfrm>
          <a:prstGeom prst="rect">
            <a:avLst/>
          </a:prstGeom>
          <a:ln w="9525">
            <a:solidFill>
              <a:srgbClr val="3333CC"/>
            </a:solidFill>
          </a:ln>
        </p:spPr>
        <p:txBody>
          <a:bodyPr vert="horz" wrap="square" lIns="0" tIns="42544" rIns="0" bIns="0" rtlCol="0">
            <a:spAutoFit/>
          </a:bodyPr>
          <a:lstStyle/>
          <a:p>
            <a:pPr marL="89535" marR="0" lvl="0" indent="0" defTabSz="914400" eaLnBrk="1" fontAlgn="auto" latinLnBrk="0" hangingPunct="1">
              <a:lnSpc>
                <a:spcPct val="100000"/>
              </a:lnSpc>
              <a:spcBef>
                <a:spcPts val="334"/>
              </a:spcBef>
              <a:spcAft>
                <a:spcPts val="0"/>
              </a:spcAft>
              <a:buClrTx/>
              <a:buSzTx/>
              <a:buFontTx/>
              <a:buNone/>
              <a:tabLst/>
              <a:defRPr/>
            </a:pPr>
            <a:r>
              <a:rPr kumimoji="0" sz="1050" b="0" i="0" u="none" strike="noStrike" kern="0" cap="none" spc="-25" normalizeH="0" baseline="0" noProof="0" dirty="0">
                <a:ln>
                  <a:noFill/>
                </a:ln>
                <a:solidFill>
                  <a:sysClr val="windowText" lastClr="000000"/>
                </a:solidFill>
                <a:effectLst/>
                <a:uLnTx/>
                <a:uFillTx/>
                <a:latin typeface="Arial"/>
                <a:cs typeface="Arial"/>
              </a:rPr>
              <a:t>C1</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2799588" y="4113276"/>
            <a:ext cx="372110" cy="256540"/>
          </a:xfrm>
          <a:prstGeom prst="rect">
            <a:avLst/>
          </a:prstGeom>
          <a:solidFill>
            <a:srgbClr val="FFFFFF"/>
          </a:solidFill>
          <a:ln w="9525">
            <a:solidFill>
              <a:srgbClr val="FFC000"/>
            </a:solidFill>
          </a:ln>
        </p:spPr>
        <p:txBody>
          <a:bodyPr vert="horz" wrap="square" lIns="0" tIns="42545" rIns="0" bIns="0" rtlCol="0">
            <a:spAutoFit/>
          </a:bodyPr>
          <a:lstStyle/>
          <a:p>
            <a:pPr marL="89535" marR="0" lvl="0" indent="0" defTabSz="914400" eaLnBrk="1" fontAlgn="auto" latinLnBrk="0" hangingPunct="1">
              <a:lnSpc>
                <a:spcPct val="100000"/>
              </a:lnSpc>
              <a:spcBef>
                <a:spcPts val="335"/>
              </a:spcBef>
              <a:spcAft>
                <a:spcPts val="0"/>
              </a:spcAft>
              <a:buClrTx/>
              <a:buSzTx/>
              <a:buFontTx/>
              <a:buNone/>
              <a:tabLst/>
              <a:defRPr/>
            </a:pPr>
            <a:r>
              <a:rPr kumimoji="0" sz="1050" b="0" i="0" u="none" strike="noStrike" kern="0" cap="none" spc="-25" normalizeH="0" baseline="0" noProof="0" dirty="0">
                <a:ln>
                  <a:noFill/>
                </a:ln>
                <a:solidFill>
                  <a:sysClr val="windowText" lastClr="000000"/>
                </a:solidFill>
                <a:effectLst/>
                <a:uLnTx/>
                <a:uFillTx/>
                <a:latin typeface="Arial"/>
                <a:cs typeface="Arial"/>
              </a:rPr>
              <a:t>C2</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p:nvPr/>
        </p:nvSpPr>
        <p:spPr>
          <a:xfrm>
            <a:off x="4930140" y="4634484"/>
            <a:ext cx="372110" cy="253365"/>
          </a:xfrm>
          <a:custGeom>
            <a:avLst/>
            <a:gdLst/>
            <a:ahLst/>
            <a:cxnLst/>
            <a:rect l="l" t="t" r="r" b="b"/>
            <a:pathLst>
              <a:path w="372110" h="253364">
                <a:moveTo>
                  <a:pt x="371856" y="0"/>
                </a:moveTo>
                <a:lnTo>
                  <a:pt x="0" y="0"/>
                </a:lnTo>
                <a:lnTo>
                  <a:pt x="0" y="252984"/>
                </a:lnTo>
                <a:lnTo>
                  <a:pt x="371856" y="252984"/>
                </a:lnTo>
                <a:lnTo>
                  <a:pt x="37185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txBox="1"/>
          <p:nvPr/>
        </p:nvSpPr>
        <p:spPr>
          <a:xfrm>
            <a:off x="4930140" y="4634484"/>
            <a:ext cx="372110" cy="253365"/>
          </a:xfrm>
          <a:prstGeom prst="rect">
            <a:avLst/>
          </a:prstGeom>
          <a:ln w="9525">
            <a:solidFill>
              <a:srgbClr val="FFC000"/>
            </a:solidFill>
          </a:ln>
        </p:spPr>
        <p:txBody>
          <a:bodyPr vert="horz" wrap="square" lIns="0" tIns="41275" rIns="0" bIns="0" rtlCol="0">
            <a:spAutoFit/>
          </a:bodyPr>
          <a:lstStyle/>
          <a:p>
            <a:pPr marL="89535" marR="0" lvl="0" indent="0" defTabSz="914400" eaLnBrk="1" fontAlgn="auto" latinLnBrk="0" hangingPunct="1">
              <a:lnSpc>
                <a:spcPct val="100000"/>
              </a:lnSpc>
              <a:spcBef>
                <a:spcPts val="325"/>
              </a:spcBef>
              <a:spcAft>
                <a:spcPts val="0"/>
              </a:spcAft>
              <a:buClrTx/>
              <a:buSzTx/>
              <a:buFontTx/>
              <a:buNone/>
              <a:tabLst/>
              <a:defRPr/>
            </a:pPr>
            <a:r>
              <a:rPr kumimoji="0" sz="1050" b="0" i="0" u="none" strike="noStrike" kern="0" cap="none" spc="-25" normalizeH="0" baseline="0" noProof="0" dirty="0">
                <a:ln>
                  <a:noFill/>
                </a:ln>
                <a:solidFill>
                  <a:sysClr val="windowText" lastClr="000000"/>
                </a:solidFill>
                <a:effectLst/>
                <a:uLnTx/>
                <a:uFillTx/>
                <a:latin typeface="Arial"/>
                <a:cs typeface="Arial"/>
              </a:rPr>
              <a:t>C2</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5861303" y="3203448"/>
            <a:ext cx="1405255" cy="207645"/>
          </a:xfrm>
          <a:prstGeom prst="rect">
            <a:avLst/>
          </a:prstGeom>
          <a:solidFill>
            <a:srgbClr val="FFFFFF"/>
          </a:solidFill>
        </p:spPr>
        <p:txBody>
          <a:bodyPr vert="horz" wrap="square" lIns="0" tIns="19050" rIns="0" bIns="0" rtlCol="0">
            <a:spAutoFit/>
          </a:bodyPr>
          <a:lstStyle/>
          <a:p>
            <a:pPr marL="90170" marR="0" lvl="0" indent="0" defTabSz="914400" eaLnBrk="1" fontAlgn="auto" latinLnBrk="0" hangingPunct="1">
              <a:lnSpc>
                <a:spcPct val="100000"/>
              </a:lnSpc>
              <a:spcBef>
                <a:spcPts val="150"/>
              </a:spcBef>
              <a:spcAft>
                <a:spcPts val="0"/>
              </a:spcAft>
              <a:buClrTx/>
              <a:buSzTx/>
              <a:buFontTx/>
              <a:buNone/>
              <a:tabLst/>
              <a:defRPr/>
            </a:pPr>
            <a:r>
              <a:rPr kumimoji="0" sz="900" b="0" i="0" u="none" strike="noStrike" kern="0" cap="none" spc="0" normalizeH="0" baseline="0" noProof="0" dirty="0">
                <a:ln>
                  <a:noFill/>
                </a:ln>
                <a:solidFill>
                  <a:sysClr val="windowText" lastClr="000000"/>
                </a:solidFill>
                <a:effectLst/>
                <a:uLnTx/>
                <a:uFillTx/>
                <a:latin typeface="Arial"/>
                <a:cs typeface="Arial"/>
              </a:rPr>
              <a:t>Non</a:t>
            </a:r>
            <a:r>
              <a:rPr kumimoji="0" sz="900" b="0" i="0" u="none" strike="noStrike" kern="0" cap="none" spc="-20" normalizeH="0" baseline="0" noProof="0" dirty="0">
                <a:ln>
                  <a:noFill/>
                </a:ln>
                <a:solidFill>
                  <a:sysClr val="windowText" lastClr="000000"/>
                </a:solidFill>
                <a:effectLst/>
                <a:uLnTx/>
                <a:uFillTx/>
                <a:latin typeface="Arial"/>
                <a:cs typeface="Arial"/>
              </a:rPr>
              <a:t> </a:t>
            </a:r>
            <a:r>
              <a:rPr kumimoji="0" sz="900" b="0" i="0" u="none" strike="noStrike" kern="0" cap="none" spc="0" normalizeH="0" baseline="0" noProof="0" dirty="0">
                <a:ln>
                  <a:noFill/>
                </a:ln>
                <a:solidFill>
                  <a:sysClr val="windowText" lastClr="000000"/>
                </a:solidFill>
                <a:effectLst/>
                <a:uLnTx/>
                <a:uFillTx/>
                <a:latin typeface="Arial"/>
                <a:cs typeface="Arial"/>
              </a:rPr>
              <a:t>Overlapped</a:t>
            </a:r>
            <a:r>
              <a:rPr kumimoji="0" sz="900" b="0" i="0" u="none" strike="noStrike" kern="0" cap="none" spc="-45" normalizeH="0" baseline="0" noProof="0" dirty="0">
                <a:ln>
                  <a:noFill/>
                </a:ln>
                <a:solidFill>
                  <a:sysClr val="windowText" lastClr="000000"/>
                </a:solidFill>
                <a:effectLst/>
                <a:uLnTx/>
                <a:uFillTx/>
                <a:latin typeface="Arial"/>
                <a:cs typeface="Arial"/>
              </a:rPr>
              <a:t> </a:t>
            </a:r>
            <a:r>
              <a:rPr kumimoji="0" sz="900" b="0" i="0" u="none" strike="noStrike" kern="0" cap="none" spc="-20" normalizeH="0" baseline="0" noProof="0" dirty="0">
                <a:ln>
                  <a:noFill/>
                </a:ln>
                <a:solidFill>
                  <a:sysClr val="windowText" lastClr="000000"/>
                </a:solidFill>
                <a:effectLst/>
                <a:uLnTx/>
                <a:uFillTx/>
                <a:latin typeface="Arial"/>
                <a:cs typeface="Arial"/>
              </a:rPr>
              <a:t>Nodes</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1" name="object 21"/>
          <p:cNvSpPr txBox="1"/>
          <p:nvPr/>
        </p:nvSpPr>
        <p:spPr>
          <a:xfrm>
            <a:off x="7403592" y="3215639"/>
            <a:ext cx="1164590" cy="207645"/>
          </a:xfrm>
          <a:prstGeom prst="rect">
            <a:avLst/>
          </a:prstGeom>
          <a:solidFill>
            <a:srgbClr val="FFFFFF"/>
          </a:solidFill>
        </p:spPr>
        <p:txBody>
          <a:bodyPr vert="horz" wrap="square" lIns="0" tIns="20320" rIns="0" bIns="0" rtlCol="0">
            <a:spAutoFit/>
          </a:bodyPr>
          <a:lstStyle/>
          <a:p>
            <a:pPr marL="91440" marR="0" lvl="0" indent="0" defTabSz="914400" eaLnBrk="1" fontAlgn="auto" latinLnBrk="0" hangingPunct="1">
              <a:lnSpc>
                <a:spcPct val="100000"/>
              </a:lnSpc>
              <a:spcBef>
                <a:spcPts val="160"/>
              </a:spcBef>
              <a:spcAft>
                <a:spcPts val="0"/>
              </a:spcAft>
              <a:buClrTx/>
              <a:buSzTx/>
              <a:buFontTx/>
              <a:buNone/>
              <a:tabLst/>
              <a:defRPr/>
            </a:pPr>
            <a:r>
              <a:rPr kumimoji="0" sz="900" b="0" i="0" u="none" strike="noStrike" kern="0" cap="none" spc="0" normalizeH="0" baseline="0" noProof="0" dirty="0">
                <a:ln>
                  <a:noFill/>
                </a:ln>
                <a:solidFill>
                  <a:sysClr val="windowText" lastClr="000000"/>
                </a:solidFill>
                <a:effectLst/>
                <a:uLnTx/>
                <a:uFillTx/>
                <a:latin typeface="Arial"/>
                <a:cs typeface="Arial"/>
              </a:rPr>
              <a:t>Overlapped</a:t>
            </a:r>
            <a:r>
              <a:rPr kumimoji="0" sz="900" b="0" i="0" u="none" strike="noStrike" kern="0" cap="none" spc="-45" normalizeH="0" baseline="0" noProof="0" dirty="0">
                <a:ln>
                  <a:noFill/>
                </a:ln>
                <a:solidFill>
                  <a:sysClr val="windowText" lastClr="000000"/>
                </a:solidFill>
                <a:effectLst/>
                <a:uLnTx/>
                <a:uFillTx/>
                <a:latin typeface="Arial"/>
                <a:cs typeface="Arial"/>
              </a:rPr>
              <a:t> </a:t>
            </a:r>
            <a:r>
              <a:rPr kumimoji="0" sz="900" b="0" i="0" u="none" strike="noStrike" kern="0" cap="none" spc="-20" normalizeH="0" baseline="0" noProof="0" dirty="0">
                <a:ln>
                  <a:noFill/>
                </a:ln>
                <a:solidFill>
                  <a:sysClr val="windowText" lastClr="000000"/>
                </a:solidFill>
                <a:effectLst/>
                <a:uLnTx/>
                <a:uFillTx/>
                <a:latin typeface="Arial"/>
                <a:cs typeface="Arial"/>
              </a:rPr>
              <a:t>Nodes</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2" name="日付プレースホルダー 21">
            <a:extLst>
              <a:ext uri="{FF2B5EF4-FFF2-40B4-BE49-F238E27FC236}">
                <a16:creationId xmlns:a16="http://schemas.microsoft.com/office/drawing/2014/main" id="{16DD3386-7E0D-6089-81DF-598DBD073490}"/>
              </a:ext>
            </a:extLst>
          </p:cNvPr>
          <p:cNvSpPr>
            <a:spLocks noGrp="1"/>
          </p:cNvSpPr>
          <p:nvPr>
            <p:ph type="dt" sz="half" idx="13"/>
          </p:nvPr>
        </p:nvSpPr>
        <p:spPr/>
        <p:txBody>
          <a:bodyPr/>
          <a:lstStyle/>
          <a:p>
            <a:r>
              <a:rPr lang="en-US" altLang="ja-JP"/>
              <a:t>July 2025</a:t>
            </a:r>
            <a:endParaRPr lang="en-US" altLang="ja-JP" dirty="0"/>
          </a:p>
        </p:txBody>
      </p:sp>
      <p:sp>
        <p:nvSpPr>
          <p:cNvPr id="23" name="object 8">
            <a:extLst>
              <a:ext uri="{FF2B5EF4-FFF2-40B4-BE49-F238E27FC236}">
                <a16:creationId xmlns:a16="http://schemas.microsoft.com/office/drawing/2014/main" id="{AA9BBAE3-2528-1C66-6F4B-23E082F1FB19}"/>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120</a:t>
            </a:fld>
            <a:endParaRPr sz="1200" dirty="0">
              <a:latin typeface="Times New Roman"/>
              <a:cs typeface="Times New Roman"/>
            </a:endParaRPr>
          </a:p>
        </p:txBody>
      </p:sp>
      <p:sp>
        <p:nvSpPr>
          <p:cNvPr id="24" name="object 10">
            <a:extLst>
              <a:ext uri="{FF2B5EF4-FFF2-40B4-BE49-F238E27FC236}">
                <a16:creationId xmlns:a16="http://schemas.microsoft.com/office/drawing/2014/main" id="{557D31CB-BE35-4554-59A1-F6E959186C69}"/>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432" y="6477000"/>
            <a:ext cx="8997950" cy="0"/>
          </a:xfrm>
          <a:custGeom>
            <a:avLst/>
            <a:gdLst/>
            <a:ahLst/>
            <a:cxnLst/>
            <a:rect l="l" t="t" r="r" b="b"/>
            <a:pathLst>
              <a:path w="8997950">
                <a:moveTo>
                  <a:pt x="0" y="0"/>
                </a:moveTo>
                <a:lnTo>
                  <a:pt x="8997696" y="0"/>
                </a:lnTo>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txBox="1">
            <a:spLocks noGrp="1"/>
          </p:cNvSpPr>
          <p:nvPr>
            <p:ph type="title"/>
          </p:nvPr>
        </p:nvSpPr>
        <p:spPr>
          <a:xfrm>
            <a:off x="203980" y="700572"/>
            <a:ext cx="8787620" cy="380873"/>
          </a:xfrm>
          <a:prstGeom prst="rect">
            <a:avLst/>
          </a:prstGeom>
        </p:spPr>
        <p:txBody>
          <a:bodyPr vert="horz" wrap="square" lIns="0" tIns="11430" rIns="0" bIns="0" rtlCol="0">
            <a:spAutoFit/>
          </a:bodyPr>
          <a:lstStyle/>
          <a:p>
            <a:pPr marL="12700">
              <a:lnSpc>
                <a:spcPct val="100000"/>
              </a:lnSpc>
              <a:spcBef>
                <a:spcPts val="90"/>
              </a:spcBef>
            </a:pPr>
            <a:r>
              <a:rPr lang="en-US" sz="2400" b="1" dirty="0">
                <a:latin typeface="+mn-ea"/>
                <a:ea typeface="+mn-ea"/>
                <a:cs typeface="Times New Roman"/>
              </a:rPr>
              <a:t>7.4.9</a:t>
            </a:r>
            <a:r>
              <a:rPr sz="2400" b="1" spc="-80" dirty="0">
                <a:latin typeface="+mn-ea"/>
                <a:ea typeface="+mn-ea"/>
                <a:cs typeface="Times New Roman"/>
              </a:rPr>
              <a:t> </a:t>
            </a:r>
            <a:r>
              <a:rPr sz="2400" b="1" dirty="0">
                <a:latin typeface="+mn-ea"/>
                <a:ea typeface="+mn-ea"/>
                <a:cs typeface="Times New Roman"/>
              </a:rPr>
              <a:t>MAC</a:t>
            </a:r>
            <a:r>
              <a:rPr sz="2400" b="1" spc="-40" dirty="0">
                <a:latin typeface="+mn-ea"/>
                <a:ea typeface="+mn-ea"/>
                <a:cs typeface="Times New Roman"/>
              </a:rPr>
              <a:t> </a:t>
            </a:r>
            <a:r>
              <a:rPr sz="2400" b="1" dirty="0">
                <a:latin typeface="+mn-ea"/>
                <a:ea typeface="+mn-ea"/>
                <a:cs typeface="Times New Roman"/>
              </a:rPr>
              <a:t>protocol</a:t>
            </a:r>
            <a:r>
              <a:rPr sz="2400" b="1" spc="-110" dirty="0">
                <a:latin typeface="+mn-ea"/>
                <a:ea typeface="+mn-ea"/>
                <a:cs typeface="Times New Roman"/>
              </a:rPr>
              <a:t> </a:t>
            </a:r>
            <a:r>
              <a:rPr sz="2400" b="1" dirty="0">
                <a:latin typeface="+mn-ea"/>
                <a:ea typeface="+mn-ea"/>
                <a:cs typeface="Times New Roman"/>
              </a:rPr>
              <a:t>of</a:t>
            </a:r>
            <a:r>
              <a:rPr sz="2400" b="1" spc="-90" dirty="0">
                <a:latin typeface="+mn-ea"/>
                <a:ea typeface="+mn-ea"/>
                <a:cs typeface="Times New Roman"/>
              </a:rPr>
              <a:t> </a:t>
            </a:r>
            <a:r>
              <a:rPr sz="2400" b="1" dirty="0">
                <a:latin typeface="+mn-ea"/>
                <a:ea typeface="+mn-ea"/>
                <a:cs typeface="Times New Roman"/>
              </a:rPr>
              <a:t>RAP(Random</a:t>
            </a:r>
            <a:r>
              <a:rPr sz="2400" b="1" spc="-80" dirty="0">
                <a:latin typeface="+mn-ea"/>
                <a:ea typeface="+mn-ea"/>
                <a:cs typeface="Times New Roman"/>
              </a:rPr>
              <a:t> </a:t>
            </a:r>
            <a:r>
              <a:rPr sz="2400" b="1" dirty="0">
                <a:latin typeface="+mn-ea"/>
                <a:ea typeface="+mn-ea"/>
                <a:cs typeface="Times New Roman"/>
              </a:rPr>
              <a:t>Access</a:t>
            </a:r>
            <a:r>
              <a:rPr sz="2400" b="1" spc="-35" dirty="0">
                <a:latin typeface="+mn-ea"/>
                <a:ea typeface="+mn-ea"/>
                <a:cs typeface="Times New Roman"/>
              </a:rPr>
              <a:t> </a:t>
            </a:r>
            <a:r>
              <a:rPr sz="2400" b="1" spc="-10" dirty="0">
                <a:latin typeface="+mn-ea"/>
                <a:ea typeface="+mn-ea"/>
                <a:cs typeface="Times New Roman"/>
              </a:rPr>
              <a:t>Period)</a:t>
            </a:r>
            <a:endParaRPr sz="2400" b="1" dirty="0">
              <a:latin typeface="+mn-ea"/>
              <a:ea typeface="+mn-ea"/>
              <a:cs typeface="Times New Roman"/>
            </a:endParaRPr>
          </a:p>
        </p:txBody>
      </p:sp>
      <p:sp>
        <p:nvSpPr>
          <p:cNvPr id="5" name="object 5"/>
          <p:cNvSpPr txBox="1"/>
          <p:nvPr/>
        </p:nvSpPr>
        <p:spPr>
          <a:xfrm>
            <a:off x="455996" y="1507554"/>
            <a:ext cx="8133080" cy="1799589"/>
          </a:xfrm>
          <a:prstGeom prst="rect">
            <a:avLst/>
          </a:prstGeom>
        </p:spPr>
        <p:txBody>
          <a:bodyPr vert="horz" wrap="square" lIns="0" tIns="12700" rIns="0" bIns="0" rtlCol="0">
            <a:spAutoFit/>
          </a:bodyPr>
          <a:lstStyle/>
          <a:p>
            <a:pPr marL="298450" marR="0" lvl="0" indent="-286385" defTabSz="914400" eaLnBrk="1" fontAlgn="auto" latinLnBrk="0" hangingPunct="1">
              <a:lnSpc>
                <a:spcPct val="100000"/>
              </a:lnSpc>
              <a:spcBef>
                <a:spcPts val="100"/>
              </a:spcBef>
              <a:spcAft>
                <a:spcPts val="0"/>
              </a:spcAft>
              <a:buClr>
                <a:srgbClr val="00CC99"/>
              </a:buClr>
              <a:buSzTx/>
              <a:buFontTx/>
              <a:buChar char="•"/>
              <a:tabLst>
                <a:tab pos="298450"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The</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Superframe's</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RAP</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protocol</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is</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as </a:t>
            </a:r>
            <a:r>
              <a:rPr kumimoji="0" sz="1800" b="0" i="0" u="none" strike="noStrike" kern="0" cap="none" spc="-10" normalizeH="0" baseline="0" noProof="0" dirty="0">
                <a:ln>
                  <a:noFill/>
                </a:ln>
                <a:solidFill>
                  <a:sysClr val="windowText" lastClr="000000"/>
                </a:solidFill>
                <a:effectLst/>
                <a:uLnTx/>
                <a:uFillTx/>
                <a:latin typeface="Arial"/>
                <a:cs typeface="Arial"/>
              </a:rPr>
              <a:t>follows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56870" marR="5080" lvl="0" indent="-344805" defTabSz="914400" eaLnBrk="1" fontAlgn="auto" latinLnBrk="0" hangingPunct="1">
              <a:lnSpc>
                <a:spcPct val="100000"/>
              </a:lnSpc>
              <a:spcBef>
                <a:spcPts val="0"/>
              </a:spcBef>
              <a:spcAft>
                <a:spcPts val="0"/>
              </a:spcAft>
              <a:buClr>
                <a:srgbClr val="00CC99"/>
              </a:buClr>
              <a:buSzTx/>
              <a:buFontTx/>
              <a:buAutoNum type="arabicPeriod"/>
              <a:tabLst>
                <a:tab pos="356870" algn="l"/>
              </a:tabLst>
              <a:defRPr/>
            </a:pPr>
            <a:r>
              <a:rPr kumimoji="0" sz="1800" b="1" i="0" u="none" strike="noStrike" kern="0" cap="none" spc="0" normalizeH="0" baseline="0" noProof="0" dirty="0">
                <a:ln>
                  <a:noFill/>
                </a:ln>
                <a:solidFill>
                  <a:sysClr val="windowText" lastClr="000000"/>
                </a:solidFill>
                <a:effectLst/>
                <a:uLnTx/>
                <a:uFillTx/>
                <a:latin typeface="Arial"/>
                <a:cs typeface="Arial"/>
              </a:rPr>
              <a:t>If</a:t>
            </a:r>
            <a:r>
              <a:rPr kumimoji="0" sz="1800" b="1" i="0" u="none" strike="noStrike" kern="0" cap="none" spc="-1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the</a:t>
            </a:r>
            <a:r>
              <a:rPr kumimoji="0" sz="1800" b="1" i="0" u="none" strike="noStrike" kern="0" cap="none" spc="-1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interfering</a:t>
            </a:r>
            <a:r>
              <a:rPr kumimoji="0" sz="1800" b="1" i="0" u="none" strike="noStrike" kern="0" cap="none" spc="-1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node</a:t>
            </a:r>
            <a:r>
              <a:rPr kumimoji="0" sz="1800" b="1" i="0" u="none" strike="noStrike" kern="0" cap="none" spc="-1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is</a:t>
            </a:r>
            <a:r>
              <a:rPr kumimoji="0" sz="1800" b="1" i="0" u="none" strike="noStrike" kern="0" cap="none" spc="-1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low</a:t>
            </a:r>
            <a:r>
              <a:rPr kumimoji="0" sz="1800" b="1" i="0" u="none" strike="noStrike" kern="0" cap="none" spc="-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UP</a:t>
            </a:r>
            <a:r>
              <a:rPr kumimoji="0" sz="1800" b="1" i="0" u="none" strike="noStrike" kern="0" cap="none" spc="-4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(4</a:t>
            </a:r>
            <a:r>
              <a:rPr kumimoji="0" sz="1800" b="1" i="0" u="none" strike="noStrike" kern="0" cap="none" spc="1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or</a:t>
            </a:r>
            <a:r>
              <a:rPr kumimoji="0" sz="1800" b="1" i="0" u="none" strike="noStrike" kern="0" cap="none" spc="-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less),</a:t>
            </a:r>
            <a:r>
              <a:rPr kumimoji="0" sz="1800" b="1" i="0" u="none" strike="noStrike" kern="0" cap="none" spc="-4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do</a:t>
            </a:r>
            <a:r>
              <a:rPr kumimoji="0" sz="1800" b="1" i="0" u="none" strike="noStrike" kern="0" cap="none" spc="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not</a:t>
            </a:r>
            <a:r>
              <a:rPr kumimoji="0" sz="1800" b="1" i="0" u="none" strike="noStrike" kern="0" cap="none" spc="-2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conflict</a:t>
            </a:r>
            <a:r>
              <a:rPr kumimoji="0" sz="1800" b="1" i="0" u="none" strike="noStrike" kern="0" cap="none" spc="-15" normalizeH="0" baseline="0" noProof="0" dirty="0">
                <a:ln>
                  <a:noFill/>
                </a:ln>
                <a:solidFill>
                  <a:sysClr val="windowText" lastClr="000000"/>
                </a:solidFill>
                <a:effectLst/>
                <a:uLnTx/>
                <a:uFillTx/>
                <a:latin typeface="Arial"/>
                <a:cs typeface="Arial"/>
              </a:rPr>
              <a:t> </a:t>
            </a:r>
            <a:r>
              <a:rPr kumimoji="0" sz="1800" b="1" i="0" u="none" strike="noStrike" kern="0" cap="none" spc="-10" normalizeH="0" baseline="0" noProof="0" dirty="0">
                <a:ln>
                  <a:noFill/>
                </a:ln>
                <a:solidFill>
                  <a:sysClr val="windowText" lastClr="000000"/>
                </a:solidFill>
                <a:effectLst/>
                <a:uLnTx/>
                <a:uFillTx/>
                <a:latin typeface="Arial"/>
                <a:cs typeface="Arial"/>
              </a:rPr>
              <a:t>transmission </a:t>
            </a:r>
            <a:r>
              <a:rPr kumimoji="0" sz="1800" b="1" i="0" u="none" strike="noStrike" kern="0" cap="none" spc="0" normalizeH="0" baseline="0" noProof="0" dirty="0">
                <a:ln>
                  <a:noFill/>
                </a:ln>
                <a:solidFill>
                  <a:sysClr val="windowText" lastClr="000000"/>
                </a:solidFill>
                <a:effectLst/>
                <a:uLnTx/>
                <a:uFillTx/>
                <a:latin typeface="Arial"/>
                <a:cs typeface="Arial"/>
              </a:rPr>
              <a:t>rights</a:t>
            </a:r>
            <a:r>
              <a:rPr kumimoji="0" sz="1800" b="1" i="0" u="none" strike="noStrike" kern="0" cap="none" spc="-1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(those</a:t>
            </a:r>
            <a:r>
              <a:rPr kumimoji="0" sz="1800" b="1" i="0" u="none" strike="noStrike" kern="0" cap="none" spc="-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with</a:t>
            </a:r>
            <a:r>
              <a:rPr kumimoji="0" sz="1800" b="1" i="0" u="none" strike="noStrike" kern="0" cap="none" spc="-3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lower</a:t>
            </a:r>
            <a:r>
              <a:rPr kumimoji="0" sz="1800" b="1" i="0" u="none" strike="noStrike" kern="0" cap="none" spc="-4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UP</a:t>
            </a:r>
            <a:r>
              <a:rPr kumimoji="0" sz="1800" b="1" i="0" u="none" strike="noStrike" kern="0" cap="none" spc="-3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than</a:t>
            </a:r>
            <a:r>
              <a:rPr kumimoji="0" sz="1800" b="1" i="0" u="none" strike="noStrike" kern="0" cap="none" spc="-1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competing</a:t>
            </a:r>
            <a:r>
              <a:rPr kumimoji="0" sz="1800" b="1" i="0" u="none" strike="noStrike" kern="0" cap="none" spc="-3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nodes</a:t>
            </a:r>
            <a:r>
              <a:rPr kumimoji="0" sz="1800" b="1" i="0" u="none" strike="noStrike" kern="0" cap="none" spc="-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do</a:t>
            </a:r>
            <a:r>
              <a:rPr kumimoji="0" sz="1800" b="1" i="0" u="none" strike="noStrike" kern="0" cap="none" spc="-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not</a:t>
            </a:r>
            <a:r>
              <a:rPr kumimoji="0" sz="1800" b="1" i="0" u="none" strike="noStrike" kern="0" cap="none" spc="10" normalizeH="0" baseline="0" noProof="0" dirty="0">
                <a:ln>
                  <a:noFill/>
                </a:ln>
                <a:solidFill>
                  <a:sysClr val="windowText" lastClr="000000"/>
                </a:solidFill>
                <a:effectLst/>
                <a:uLnTx/>
                <a:uFillTx/>
                <a:latin typeface="Arial"/>
                <a:cs typeface="Arial"/>
              </a:rPr>
              <a:t> </a:t>
            </a:r>
            <a:r>
              <a:rPr kumimoji="0" sz="1800" b="1" i="0" u="none" strike="noStrike" kern="0" cap="none" spc="-10" normalizeH="0" baseline="0" noProof="0" dirty="0">
                <a:ln>
                  <a:noFill/>
                </a:ln>
                <a:solidFill>
                  <a:sysClr val="windowText" lastClr="000000"/>
                </a:solidFill>
                <a:effectLst/>
                <a:uLnTx/>
                <a:uFillTx/>
                <a:latin typeface="Arial"/>
                <a:cs typeface="Arial"/>
              </a:rPr>
              <a:t>compete)</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56870" marR="245110" lvl="0" indent="-344805" defTabSz="914400" eaLnBrk="1" fontAlgn="auto" latinLnBrk="0" hangingPunct="1">
              <a:lnSpc>
                <a:spcPct val="100000"/>
              </a:lnSpc>
              <a:spcBef>
                <a:spcPts val="0"/>
              </a:spcBef>
              <a:spcAft>
                <a:spcPts val="0"/>
              </a:spcAft>
              <a:buClr>
                <a:srgbClr val="00CC99"/>
              </a:buClr>
              <a:buSzTx/>
              <a:buFontTx/>
              <a:buAutoNum type="arabicPeriod"/>
              <a:tabLst>
                <a:tab pos="356870" algn="l"/>
              </a:tabLst>
              <a:defRPr/>
            </a:pPr>
            <a:r>
              <a:rPr kumimoji="0" sz="1800" b="1" i="0" u="none" strike="noStrike" kern="0" cap="none" spc="0" normalizeH="0" baseline="0" noProof="0" dirty="0">
                <a:ln>
                  <a:noFill/>
                </a:ln>
                <a:solidFill>
                  <a:sysClr val="windowText" lastClr="000000"/>
                </a:solidFill>
                <a:effectLst/>
                <a:uLnTx/>
                <a:uFillTx/>
                <a:latin typeface="Arial"/>
                <a:cs typeface="Arial"/>
              </a:rPr>
              <a:t>If</a:t>
            </a:r>
            <a:r>
              <a:rPr kumimoji="0" sz="1800" b="1" i="0" u="none" strike="noStrike" kern="0" cap="none" spc="-1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the</a:t>
            </a:r>
            <a:r>
              <a:rPr kumimoji="0" sz="1800" b="1" i="0" u="none" strike="noStrike" kern="0" cap="none" spc="-1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interference</a:t>
            </a:r>
            <a:r>
              <a:rPr kumimoji="0" sz="1800" b="1" i="0" u="none" strike="noStrike" kern="0" cap="none" spc="-3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node</a:t>
            </a:r>
            <a:r>
              <a:rPr kumimoji="0" sz="1800" b="1" i="0" u="none" strike="noStrike" kern="0" cap="none" spc="-1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is</a:t>
            </a:r>
            <a:r>
              <a:rPr kumimoji="0" sz="1800" b="1" i="0" u="none" strike="noStrike" kern="0" cap="none" spc="-1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high</a:t>
            </a:r>
            <a:r>
              <a:rPr kumimoji="0" sz="1800" b="1" i="0" u="none" strike="noStrike" kern="0" cap="none" spc="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UP</a:t>
            </a:r>
            <a:r>
              <a:rPr kumimoji="0" sz="1800" b="1" i="0" u="none" strike="noStrike" kern="0" cap="none" spc="-4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(5</a:t>
            </a:r>
            <a:r>
              <a:rPr kumimoji="0" sz="1800" b="1" i="0" u="none" strike="noStrike" kern="0" cap="none" spc="1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or</a:t>
            </a:r>
            <a:r>
              <a:rPr kumimoji="0" sz="1800" b="1" i="0" u="none" strike="noStrike" kern="0" cap="none" spc="-2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more),</a:t>
            </a:r>
            <a:r>
              <a:rPr kumimoji="0" sz="1800" b="1" i="0" u="none" strike="noStrike" kern="0" cap="none" spc="-2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compete</a:t>
            </a:r>
            <a:r>
              <a:rPr kumimoji="0" sz="1800" b="1" i="0" u="none" strike="noStrike" kern="0" cap="none" spc="-10" normalizeH="0" baseline="0" noProof="0" dirty="0">
                <a:ln>
                  <a:noFill/>
                </a:ln>
                <a:solidFill>
                  <a:sysClr val="windowText" lastClr="000000"/>
                </a:solidFill>
                <a:effectLst/>
                <a:uLnTx/>
                <a:uFillTx/>
                <a:latin typeface="Arial"/>
                <a:cs typeface="Arial"/>
              </a:rPr>
              <a:t> transmission </a:t>
            </a:r>
            <a:r>
              <a:rPr kumimoji="0" sz="1800" b="1" i="0" u="none" strike="noStrike" kern="0" cap="none" spc="0" normalizeH="0" baseline="0" noProof="0" dirty="0">
                <a:ln>
                  <a:noFill/>
                </a:ln>
                <a:solidFill>
                  <a:sysClr val="windowText" lastClr="000000"/>
                </a:solidFill>
                <a:effectLst/>
                <a:uLnTx/>
                <a:uFillTx/>
                <a:latin typeface="Arial"/>
                <a:cs typeface="Arial"/>
              </a:rPr>
              <a:t>rights</a:t>
            </a:r>
            <a:r>
              <a:rPr kumimoji="0" sz="1800" b="1" i="0" u="none" strike="noStrike" kern="0" cap="none" spc="-1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of normal</a:t>
            </a:r>
            <a:r>
              <a:rPr kumimoji="0" sz="1800" b="1" i="0" u="none" strike="noStrike" kern="0" cap="none" spc="-20" normalizeH="0" baseline="0" noProof="0" dirty="0">
                <a:ln>
                  <a:noFill/>
                </a:ln>
                <a:solidFill>
                  <a:sysClr val="windowText" lastClr="000000"/>
                </a:solidFill>
                <a:effectLst/>
                <a:uLnTx/>
                <a:uFillTx/>
                <a:latin typeface="Arial"/>
                <a:cs typeface="Arial"/>
              </a:rPr>
              <a:t> </a:t>
            </a:r>
            <a:r>
              <a:rPr kumimoji="0" sz="1800" b="1" i="0" u="none" strike="noStrike" kern="0" cap="none" spc="-10" normalizeH="0" baseline="0" noProof="0" dirty="0">
                <a:ln>
                  <a:noFill/>
                </a:ln>
                <a:solidFill>
                  <a:sysClr val="windowText" lastClr="000000"/>
                </a:solidFill>
                <a:effectLst/>
                <a:uLnTx/>
                <a:uFillTx/>
                <a:latin typeface="Arial"/>
                <a:cs typeface="Arial"/>
              </a:rPr>
              <a:t>CSMA/CA</a:t>
            </a:r>
            <a:endParaRPr kumimoji="0" sz="1800" b="0" i="0" u="none" strike="noStrike" kern="0" cap="none" spc="0" normalizeH="0" baseline="0" noProof="0">
              <a:ln>
                <a:noFill/>
              </a:ln>
              <a:solidFill>
                <a:sysClr val="windowText" lastClr="000000"/>
              </a:solidFill>
              <a:effectLst/>
              <a:uLnTx/>
              <a:uFillTx/>
              <a:latin typeface="Arial"/>
              <a:cs typeface="Arial"/>
            </a:endParaRPr>
          </a:p>
          <a:p>
            <a:pPr marL="579755" marR="0" lvl="0" indent="0" defTabSz="914400" eaLnBrk="1" fontAlgn="auto" latinLnBrk="0" hangingPunct="1">
              <a:lnSpc>
                <a:spcPct val="100000"/>
              </a:lnSpc>
              <a:spcBef>
                <a:spcPts val="101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Although</a:t>
            </a:r>
            <a:r>
              <a:rPr kumimoji="0" sz="1800" b="0" i="0" u="none" strike="noStrike" kern="0" cap="none" spc="-3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contention</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occur,</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it</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guarantee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in</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descending</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order</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of</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UP</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pic>
        <p:nvPicPr>
          <p:cNvPr id="6" name="object 6"/>
          <p:cNvPicPr/>
          <p:nvPr/>
        </p:nvPicPr>
        <p:blipFill>
          <a:blip r:embed="rId2" cstate="print"/>
          <a:stretch>
            <a:fillRect/>
          </a:stretch>
        </p:blipFill>
        <p:spPr>
          <a:xfrm>
            <a:off x="681182" y="3361433"/>
            <a:ext cx="3395653" cy="1915954"/>
          </a:xfrm>
          <a:prstGeom prst="rect">
            <a:avLst/>
          </a:prstGeom>
        </p:spPr>
      </p:pic>
      <p:pic>
        <p:nvPicPr>
          <p:cNvPr id="7" name="object 7"/>
          <p:cNvPicPr/>
          <p:nvPr/>
        </p:nvPicPr>
        <p:blipFill>
          <a:blip r:embed="rId3" cstate="print"/>
          <a:stretch>
            <a:fillRect/>
          </a:stretch>
        </p:blipFill>
        <p:spPr>
          <a:xfrm>
            <a:off x="5000549" y="3346431"/>
            <a:ext cx="3390188" cy="1911628"/>
          </a:xfrm>
          <a:prstGeom prst="rect">
            <a:avLst/>
          </a:prstGeom>
        </p:spPr>
      </p:pic>
      <p:grpSp>
        <p:nvGrpSpPr>
          <p:cNvPr id="8" name="object 8"/>
          <p:cNvGrpSpPr/>
          <p:nvPr/>
        </p:nvGrpSpPr>
        <p:grpSpPr>
          <a:xfrm>
            <a:off x="4352035" y="4126484"/>
            <a:ext cx="440055" cy="556260"/>
            <a:chOff x="4352035" y="4126484"/>
            <a:chExt cx="440055" cy="556260"/>
          </a:xfrm>
        </p:grpSpPr>
        <p:sp>
          <p:nvSpPr>
            <p:cNvPr id="9" name="object 9"/>
            <p:cNvSpPr/>
            <p:nvPr/>
          </p:nvSpPr>
          <p:spPr>
            <a:xfrm>
              <a:off x="4364735" y="4139184"/>
              <a:ext cx="414655" cy="530860"/>
            </a:xfrm>
            <a:custGeom>
              <a:avLst/>
              <a:gdLst/>
              <a:ahLst/>
              <a:cxnLst/>
              <a:rect l="l" t="t" r="r" b="b"/>
              <a:pathLst>
                <a:path w="414654" h="530860">
                  <a:moveTo>
                    <a:pt x="207264" y="0"/>
                  </a:moveTo>
                  <a:lnTo>
                    <a:pt x="207264" y="132587"/>
                  </a:lnTo>
                  <a:lnTo>
                    <a:pt x="0" y="132587"/>
                  </a:lnTo>
                  <a:lnTo>
                    <a:pt x="0" y="397763"/>
                  </a:lnTo>
                  <a:lnTo>
                    <a:pt x="207264" y="397763"/>
                  </a:lnTo>
                  <a:lnTo>
                    <a:pt x="207264" y="530352"/>
                  </a:lnTo>
                  <a:lnTo>
                    <a:pt x="414528" y="265175"/>
                  </a:lnTo>
                  <a:lnTo>
                    <a:pt x="207264" y="0"/>
                  </a:lnTo>
                  <a:close/>
                </a:path>
              </a:pathLst>
            </a:custGeom>
            <a:solidFill>
              <a:srgbClr val="00CC9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4364735" y="4139184"/>
              <a:ext cx="414655" cy="530860"/>
            </a:xfrm>
            <a:custGeom>
              <a:avLst/>
              <a:gdLst/>
              <a:ahLst/>
              <a:cxnLst/>
              <a:rect l="l" t="t" r="r" b="b"/>
              <a:pathLst>
                <a:path w="414654" h="530860">
                  <a:moveTo>
                    <a:pt x="0" y="132587"/>
                  </a:moveTo>
                  <a:lnTo>
                    <a:pt x="207264" y="132587"/>
                  </a:lnTo>
                  <a:lnTo>
                    <a:pt x="207264" y="0"/>
                  </a:lnTo>
                  <a:lnTo>
                    <a:pt x="414528" y="265175"/>
                  </a:lnTo>
                  <a:lnTo>
                    <a:pt x="207264" y="530352"/>
                  </a:lnTo>
                  <a:lnTo>
                    <a:pt x="207264" y="397763"/>
                  </a:lnTo>
                  <a:lnTo>
                    <a:pt x="0" y="397763"/>
                  </a:lnTo>
                  <a:lnTo>
                    <a:pt x="0" y="132587"/>
                  </a:lnTo>
                  <a:close/>
                </a:path>
              </a:pathLst>
            </a:custGeom>
            <a:ln w="25400">
              <a:solidFill>
                <a:srgbClr val="00946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p:nvPr/>
        </p:nvSpPr>
        <p:spPr>
          <a:xfrm>
            <a:off x="510989" y="5241205"/>
            <a:ext cx="8022590" cy="926465"/>
          </a:xfrm>
          <a:prstGeom prst="rect">
            <a:avLst/>
          </a:prstGeom>
        </p:spPr>
        <p:txBody>
          <a:bodyPr vert="horz" wrap="square" lIns="0" tIns="64135" rIns="0" bIns="0" rtlCol="0">
            <a:spAutoFit/>
          </a:bodyPr>
          <a:lstStyle/>
          <a:p>
            <a:pPr marL="0" marR="88900" lvl="0" indent="0" algn="ctr" defTabSz="914400" eaLnBrk="1" fontAlgn="auto" latinLnBrk="0" hangingPunct="1">
              <a:lnSpc>
                <a:spcPct val="100000"/>
              </a:lnSpc>
              <a:spcBef>
                <a:spcPts val="50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Arial"/>
                <a:cs typeface="Arial"/>
              </a:rPr>
              <a:t>Fig5.</a:t>
            </a:r>
            <a:r>
              <a:rPr kumimoji="0" sz="1600" b="0" i="0" u="none" strike="noStrike" kern="0" cap="none" spc="-2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MAC</a:t>
            </a:r>
            <a:r>
              <a:rPr kumimoji="0" sz="1600" b="0" i="0" u="none" strike="noStrike" kern="0" cap="none" spc="-4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protocol</a:t>
            </a:r>
            <a:r>
              <a:rPr kumimoji="0" sz="1600" b="0" i="0" u="none" strike="noStrike" kern="0" cap="none" spc="-3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of </a:t>
            </a:r>
            <a:r>
              <a:rPr kumimoji="0" sz="1600" b="0" i="0" u="none" strike="noStrike" kern="0" cap="none" spc="-25" normalizeH="0" baseline="0" noProof="0" dirty="0">
                <a:ln>
                  <a:noFill/>
                </a:ln>
                <a:solidFill>
                  <a:sysClr val="windowText" lastClr="000000"/>
                </a:solidFill>
                <a:effectLst/>
                <a:uLnTx/>
                <a:uFillTx/>
                <a:latin typeface="Arial"/>
                <a:cs typeface="Arial"/>
              </a:rPr>
              <a:t>RAP</a:t>
            </a:r>
            <a:endParaRPr kumimoji="0" sz="1600" b="0" i="0" u="none" strike="noStrike" kern="0" cap="none" spc="0" normalizeH="0" baseline="0" noProof="0">
              <a:ln>
                <a:noFill/>
              </a:ln>
              <a:solidFill>
                <a:sysClr val="windowText" lastClr="000000"/>
              </a:solidFill>
              <a:effectLst/>
              <a:uLnTx/>
              <a:uFillTx/>
              <a:latin typeface="Arial"/>
              <a:cs typeface="Arial"/>
            </a:endParaRPr>
          </a:p>
          <a:p>
            <a:pPr marL="297815" marR="5080" lvl="0" indent="-285750" defTabSz="914400" eaLnBrk="1" fontAlgn="auto" latinLnBrk="0" hangingPunct="1">
              <a:lnSpc>
                <a:spcPct val="100000"/>
              </a:lnSpc>
              <a:spcBef>
                <a:spcPts val="445"/>
              </a:spcBef>
              <a:spcAft>
                <a:spcPts val="0"/>
              </a:spcAft>
              <a:buClr>
                <a:srgbClr val="00CC99"/>
              </a:buClr>
              <a:buSzTx/>
              <a:buFont typeface="Wingdings"/>
              <a:buChar char=""/>
              <a:tabLst>
                <a:tab pos="299085" algn="l"/>
              </a:tabLst>
              <a:defRPr/>
            </a:pP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It</a:t>
            </a:r>
            <a:r>
              <a:rPr kumimoji="0" sz="1800" b="1" i="0" u="sng" strike="noStrike" kern="0" cap="none" spc="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is</a:t>
            </a:r>
            <a:r>
              <a:rPr kumimoji="0" sz="1800" b="1" i="0" u="sng" strike="noStrike" kern="0" cap="none" spc="-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possible</a:t>
            </a:r>
            <a:r>
              <a:rPr kumimoji="0" sz="1800" b="1" i="0" u="sng" strike="noStrike" kern="0" cap="none" spc="-3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to</a:t>
            </a:r>
            <a:r>
              <a:rPr kumimoji="0" sz="1800" b="1" i="0" u="sng" strike="noStrike" kern="0" cap="none" spc="1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reduce</a:t>
            </a:r>
            <a:r>
              <a:rPr kumimoji="0" sz="1800" b="1" i="0" u="sng" strike="noStrike" kern="0" cap="none" spc="-3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the</a:t>
            </a:r>
            <a:r>
              <a:rPr kumimoji="0" sz="1800" b="1" i="0" u="sng" strike="noStrike" kern="0" cap="none" spc="2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contention</a:t>
            </a:r>
            <a:r>
              <a:rPr kumimoji="0" sz="1800" b="1" i="0" u="sng" strike="noStrike" kern="0" cap="none" spc="-3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of</a:t>
            </a:r>
            <a:r>
              <a:rPr kumimoji="0" sz="1800" b="1" i="0" u="sng" strike="noStrike" kern="0" cap="none" spc="1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packets</a:t>
            </a:r>
            <a:r>
              <a:rPr kumimoji="0" sz="1800" b="1" i="0" u="sng" strike="noStrike" kern="0" cap="none" spc="-3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while</a:t>
            </a:r>
            <a:r>
              <a:rPr kumimoji="0" sz="1800" b="1" i="0" u="sng" strike="noStrike" kern="0" cap="none" spc="-5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guaranteeing</a:t>
            </a:r>
            <a:r>
              <a:rPr kumimoji="0" sz="1800" b="1" i="0" u="sng" strike="noStrike" kern="0" cap="none" spc="-3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25" normalizeH="0" baseline="0" noProof="0" dirty="0">
                <a:ln>
                  <a:noFill/>
                </a:ln>
                <a:solidFill>
                  <a:sysClr val="windowText" lastClr="000000"/>
                </a:solidFill>
                <a:effectLst/>
                <a:uLnTx/>
                <a:uFill>
                  <a:solidFill>
                    <a:srgbClr val="000000"/>
                  </a:solidFill>
                </a:uFill>
                <a:latin typeface="Arial"/>
                <a:cs typeface="Arial"/>
              </a:rPr>
              <a:t>in</a:t>
            </a:r>
            <a:r>
              <a:rPr kumimoji="0" sz="1800" b="1" i="0" u="none" strike="noStrike" kern="0" cap="none" spc="-25" normalizeH="0" baseline="0" noProof="0" dirty="0">
                <a:ln>
                  <a:noFill/>
                </a:ln>
                <a:solidFill>
                  <a:sysClr val="windowText" lastClr="000000"/>
                </a:solidFill>
                <a:effectLst/>
                <a:uLnTx/>
                <a:uFillTx/>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descending</a:t>
            </a:r>
            <a:r>
              <a:rPr kumimoji="0" sz="1800" b="1" i="0" u="sng" strike="noStrike" kern="0" cap="none" spc="-3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order</a:t>
            </a:r>
            <a:r>
              <a:rPr kumimoji="0" sz="1800" b="1" i="0" u="sng" strike="noStrike" kern="0" cap="none" spc="-2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of</a:t>
            </a:r>
            <a:r>
              <a:rPr kumimoji="0" sz="1800" b="1" i="0" u="sng" strike="noStrike" kern="0" cap="none" spc="1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25" normalizeH="0" baseline="0" noProof="0" dirty="0">
                <a:ln>
                  <a:noFill/>
                </a:ln>
                <a:solidFill>
                  <a:sysClr val="windowText" lastClr="000000"/>
                </a:solidFill>
                <a:effectLst/>
                <a:uLnTx/>
                <a:uFill>
                  <a:solidFill>
                    <a:srgbClr val="000000"/>
                  </a:solidFill>
                </a:uFill>
                <a:latin typeface="Arial"/>
                <a:cs typeface="Arial"/>
              </a:rPr>
              <a:t>UP</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268224" y="1115567"/>
            <a:ext cx="1071245" cy="365760"/>
          </a:xfrm>
          <a:prstGeom prst="rect">
            <a:avLst/>
          </a:prstGeom>
          <a:solidFill>
            <a:srgbClr val="EDF8F4"/>
          </a:solidFill>
          <a:ln w="25400">
            <a:solidFill>
              <a:srgbClr val="00946E"/>
            </a:solidFill>
          </a:ln>
        </p:spPr>
        <p:txBody>
          <a:bodyPr vert="horz" wrap="square" lIns="0" tIns="46990" rIns="0" bIns="0" rtlCol="0">
            <a:spAutoFit/>
          </a:bodyPr>
          <a:lstStyle/>
          <a:p>
            <a:pPr marL="146685" marR="0" lvl="0" indent="0" defTabSz="914400" eaLnBrk="1" fontAlgn="auto" latinLnBrk="0" hangingPunct="1">
              <a:lnSpc>
                <a:spcPct val="100000"/>
              </a:lnSpc>
              <a:spcBef>
                <a:spcPts val="37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Arial"/>
                <a:cs typeface="Arial"/>
              </a:rPr>
              <a:t>Proposal</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1561988" y="1138237"/>
            <a:ext cx="284543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(Adopt</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CSMA</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 CA</a:t>
            </a:r>
            <a:r>
              <a:rPr kumimoji="0" sz="1800" b="0" i="0" u="none" strike="noStrike" kern="0" cap="none" spc="-10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for</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RAP)</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1516380" y="4198620"/>
            <a:ext cx="372110" cy="253365"/>
          </a:xfrm>
          <a:prstGeom prst="rect">
            <a:avLst/>
          </a:prstGeom>
          <a:solidFill>
            <a:srgbClr val="FFFFFF"/>
          </a:solidFill>
          <a:ln w="9525">
            <a:solidFill>
              <a:srgbClr val="3333CC"/>
            </a:solidFill>
          </a:ln>
        </p:spPr>
        <p:txBody>
          <a:bodyPr vert="horz" wrap="square" lIns="0" tIns="40640" rIns="0" bIns="0" rtlCol="0">
            <a:spAutoFit/>
          </a:bodyPr>
          <a:lstStyle/>
          <a:p>
            <a:pPr marL="90170" marR="0" lvl="0" indent="0" defTabSz="914400" eaLnBrk="1" fontAlgn="auto" latinLnBrk="0" hangingPunct="1">
              <a:lnSpc>
                <a:spcPct val="100000"/>
              </a:lnSpc>
              <a:spcBef>
                <a:spcPts val="320"/>
              </a:spcBef>
              <a:spcAft>
                <a:spcPts val="0"/>
              </a:spcAft>
              <a:buClrTx/>
              <a:buSzTx/>
              <a:buFontTx/>
              <a:buNone/>
              <a:tabLst/>
              <a:defRPr/>
            </a:pPr>
            <a:r>
              <a:rPr kumimoji="0" sz="1050" b="0" i="0" u="none" strike="noStrike" kern="0" cap="none" spc="-25" normalizeH="0" baseline="0" noProof="0" dirty="0">
                <a:ln>
                  <a:noFill/>
                </a:ln>
                <a:solidFill>
                  <a:sysClr val="windowText" lastClr="000000"/>
                </a:solidFill>
                <a:effectLst/>
                <a:uLnTx/>
                <a:uFillTx/>
                <a:latin typeface="Arial"/>
                <a:cs typeface="Arial"/>
              </a:rPr>
              <a:t>C1</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5820155" y="4180332"/>
            <a:ext cx="372110" cy="253365"/>
          </a:xfrm>
          <a:prstGeom prst="rect">
            <a:avLst/>
          </a:prstGeom>
          <a:solidFill>
            <a:srgbClr val="FFFFFF"/>
          </a:solidFill>
          <a:ln w="9525">
            <a:solidFill>
              <a:srgbClr val="3333CC"/>
            </a:solidFill>
          </a:ln>
        </p:spPr>
        <p:txBody>
          <a:bodyPr vert="horz" wrap="square" lIns="0" tIns="41910" rIns="0" bIns="0" rtlCol="0">
            <a:spAutoFit/>
          </a:bodyPr>
          <a:lstStyle/>
          <a:p>
            <a:pPr marL="89535" marR="0" lvl="0" indent="0" defTabSz="914400" eaLnBrk="1" fontAlgn="auto" latinLnBrk="0" hangingPunct="1">
              <a:lnSpc>
                <a:spcPct val="100000"/>
              </a:lnSpc>
              <a:spcBef>
                <a:spcPts val="330"/>
              </a:spcBef>
              <a:spcAft>
                <a:spcPts val="0"/>
              </a:spcAft>
              <a:buClrTx/>
              <a:buSzTx/>
              <a:buFontTx/>
              <a:buNone/>
              <a:tabLst/>
              <a:defRPr/>
            </a:pPr>
            <a:r>
              <a:rPr kumimoji="0" sz="1050" b="0" i="0" u="none" strike="noStrike" kern="0" cap="none" spc="-25" normalizeH="0" baseline="0" noProof="0" dirty="0">
                <a:ln>
                  <a:noFill/>
                </a:ln>
                <a:solidFill>
                  <a:sysClr val="windowText" lastClr="000000"/>
                </a:solidFill>
                <a:effectLst/>
                <a:uLnTx/>
                <a:uFillTx/>
                <a:latin typeface="Arial"/>
                <a:cs typeface="Arial"/>
              </a:rPr>
              <a:t>C1</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2857500" y="4189476"/>
            <a:ext cx="372110" cy="253365"/>
          </a:xfrm>
          <a:prstGeom prst="rect">
            <a:avLst/>
          </a:prstGeom>
          <a:solidFill>
            <a:srgbClr val="FFFFFF"/>
          </a:solidFill>
          <a:ln w="9525">
            <a:solidFill>
              <a:srgbClr val="FFC000"/>
            </a:solidFill>
          </a:ln>
        </p:spPr>
        <p:txBody>
          <a:bodyPr vert="horz" wrap="square" lIns="0" tIns="41910" rIns="0" bIns="0" rtlCol="0">
            <a:spAutoFit/>
          </a:bodyPr>
          <a:lstStyle/>
          <a:p>
            <a:pPr marL="90170" marR="0" lvl="0" indent="0" defTabSz="914400" eaLnBrk="1" fontAlgn="auto" latinLnBrk="0" hangingPunct="1">
              <a:lnSpc>
                <a:spcPct val="100000"/>
              </a:lnSpc>
              <a:spcBef>
                <a:spcPts val="330"/>
              </a:spcBef>
              <a:spcAft>
                <a:spcPts val="0"/>
              </a:spcAft>
              <a:buClrTx/>
              <a:buSzTx/>
              <a:buFontTx/>
              <a:buNone/>
              <a:tabLst/>
              <a:defRPr/>
            </a:pPr>
            <a:r>
              <a:rPr kumimoji="0" sz="1050" b="0" i="0" u="none" strike="noStrike" kern="0" cap="none" spc="-25" normalizeH="0" baseline="0" noProof="0" dirty="0">
                <a:ln>
                  <a:noFill/>
                </a:ln>
                <a:solidFill>
                  <a:sysClr val="windowText" lastClr="000000"/>
                </a:solidFill>
                <a:effectLst/>
                <a:uLnTx/>
                <a:uFillTx/>
                <a:latin typeface="Arial"/>
                <a:cs typeface="Arial"/>
              </a:rPr>
              <a:t>C2</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7213092" y="4174235"/>
            <a:ext cx="372110" cy="253365"/>
          </a:xfrm>
          <a:prstGeom prst="rect">
            <a:avLst/>
          </a:prstGeom>
          <a:solidFill>
            <a:srgbClr val="FFFFFF"/>
          </a:solidFill>
          <a:ln w="9525">
            <a:solidFill>
              <a:srgbClr val="FFC000"/>
            </a:solidFill>
          </a:ln>
        </p:spPr>
        <p:txBody>
          <a:bodyPr vert="horz" wrap="square" lIns="0" tIns="40005" rIns="0" bIns="0" rtlCol="0">
            <a:spAutoFit/>
          </a:bodyPr>
          <a:lstStyle/>
          <a:p>
            <a:pPr marL="88900" marR="0" lvl="0" indent="0" defTabSz="914400" eaLnBrk="1" fontAlgn="auto" latinLnBrk="0" hangingPunct="1">
              <a:lnSpc>
                <a:spcPct val="100000"/>
              </a:lnSpc>
              <a:spcBef>
                <a:spcPts val="315"/>
              </a:spcBef>
              <a:spcAft>
                <a:spcPts val="0"/>
              </a:spcAft>
              <a:buClrTx/>
              <a:buSzTx/>
              <a:buFontTx/>
              <a:buNone/>
              <a:tabLst/>
              <a:defRPr/>
            </a:pPr>
            <a:r>
              <a:rPr kumimoji="0" sz="1050" b="0" i="0" u="none" strike="noStrike" kern="0" cap="none" spc="-25" normalizeH="0" baseline="0" noProof="0" dirty="0">
                <a:ln>
                  <a:noFill/>
                </a:ln>
                <a:solidFill>
                  <a:sysClr val="windowText" lastClr="000000"/>
                </a:solidFill>
                <a:effectLst/>
                <a:uLnTx/>
                <a:uFillTx/>
                <a:latin typeface="Arial"/>
                <a:cs typeface="Arial"/>
              </a:rPr>
              <a:t>C2</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18" name="日付プレースホルダー 17">
            <a:extLst>
              <a:ext uri="{FF2B5EF4-FFF2-40B4-BE49-F238E27FC236}">
                <a16:creationId xmlns:a16="http://schemas.microsoft.com/office/drawing/2014/main" id="{7F8E6E34-3D0D-03BB-62BA-B4506B6AA104}"/>
              </a:ext>
            </a:extLst>
          </p:cNvPr>
          <p:cNvSpPr>
            <a:spLocks noGrp="1"/>
          </p:cNvSpPr>
          <p:nvPr>
            <p:ph type="dt" sz="half" idx="13"/>
          </p:nvPr>
        </p:nvSpPr>
        <p:spPr/>
        <p:txBody>
          <a:bodyPr/>
          <a:lstStyle/>
          <a:p>
            <a:r>
              <a:rPr lang="en-US" altLang="ja-JP"/>
              <a:t>July 2025</a:t>
            </a:r>
            <a:endParaRPr lang="en-US" altLang="ja-JP" dirty="0"/>
          </a:p>
        </p:txBody>
      </p:sp>
      <p:sp>
        <p:nvSpPr>
          <p:cNvPr id="19" name="object 8">
            <a:extLst>
              <a:ext uri="{FF2B5EF4-FFF2-40B4-BE49-F238E27FC236}">
                <a16:creationId xmlns:a16="http://schemas.microsoft.com/office/drawing/2014/main" id="{E331244E-D955-0359-087F-34F5E6827F5F}"/>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121</a:t>
            </a:fld>
            <a:endParaRPr sz="1200" dirty="0">
              <a:latin typeface="Times New Roman"/>
              <a:cs typeface="Times New Roman"/>
            </a:endParaRPr>
          </a:p>
        </p:txBody>
      </p:sp>
      <p:sp>
        <p:nvSpPr>
          <p:cNvPr id="20" name="object 10">
            <a:extLst>
              <a:ext uri="{FF2B5EF4-FFF2-40B4-BE49-F238E27FC236}">
                <a16:creationId xmlns:a16="http://schemas.microsoft.com/office/drawing/2014/main" id="{6CF211B7-7F0A-A108-6C85-5E43FCE73CD7}"/>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432" y="6477000"/>
            <a:ext cx="8997950" cy="0"/>
          </a:xfrm>
          <a:custGeom>
            <a:avLst/>
            <a:gdLst/>
            <a:ahLst/>
            <a:cxnLst/>
            <a:rect l="l" t="t" r="r" b="b"/>
            <a:pathLst>
              <a:path w="8997950">
                <a:moveTo>
                  <a:pt x="0" y="0"/>
                </a:moveTo>
                <a:lnTo>
                  <a:pt x="8997696" y="0"/>
                </a:lnTo>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4720844" y="1733804"/>
            <a:ext cx="4317365" cy="3811270"/>
            <a:chOff x="4720844" y="1733804"/>
            <a:chExt cx="4317365" cy="3811270"/>
          </a:xfrm>
        </p:grpSpPr>
        <p:sp>
          <p:nvSpPr>
            <p:cNvPr id="4" name="object 4"/>
            <p:cNvSpPr/>
            <p:nvPr/>
          </p:nvSpPr>
          <p:spPr>
            <a:xfrm>
              <a:off x="4733544" y="1880616"/>
              <a:ext cx="4291965" cy="3651885"/>
            </a:xfrm>
            <a:custGeom>
              <a:avLst/>
              <a:gdLst/>
              <a:ahLst/>
              <a:cxnLst/>
              <a:rect l="l" t="t" r="r" b="b"/>
              <a:pathLst>
                <a:path w="4291965" h="3651885">
                  <a:moveTo>
                    <a:pt x="0" y="0"/>
                  </a:moveTo>
                  <a:lnTo>
                    <a:pt x="4291584" y="0"/>
                  </a:lnTo>
                  <a:lnTo>
                    <a:pt x="4291584" y="3651504"/>
                  </a:lnTo>
                  <a:lnTo>
                    <a:pt x="0" y="3651504"/>
                  </a:lnTo>
                  <a:lnTo>
                    <a:pt x="0" y="0"/>
                  </a:lnTo>
                  <a:close/>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4904232" y="1746504"/>
              <a:ext cx="1271270" cy="307975"/>
            </a:xfrm>
            <a:custGeom>
              <a:avLst/>
              <a:gdLst/>
              <a:ahLst/>
              <a:cxnLst/>
              <a:rect l="l" t="t" r="r" b="b"/>
              <a:pathLst>
                <a:path w="1271270" h="307975">
                  <a:moveTo>
                    <a:pt x="1271015" y="0"/>
                  </a:moveTo>
                  <a:lnTo>
                    <a:pt x="0" y="0"/>
                  </a:lnTo>
                  <a:lnTo>
                    <a:pt x="0" y="307848"/>
                  </a:lnTo>
                  <a:lnTo>
                    <a:pt x="1271015" y="307848"/>
                  </a:lnTo>
                  <a:lnTo>
                    <a:pt x="1271015"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4904232" y="1746504"/>
              <a:ext cx="1271270" cy="307975"/>
            </a:xfrm>
            <a:custGeom>
              <a:avLst/>
              <a:gdLst/>
              <a:ahLst/>
              <a:cxnLst/>
              <a:rect l="l" t="t" r="r" b="b"/>
              <a:pathLst>
                <a:path w="1271270" h="307975">
                  <a:moveTo>
                    <a:pt x="0" y="0"/>
                  </a:moveTo>
                  <a:lnTo>
                    <a:pt x="1271015" y="0"/>
                  </a:lnTo>
                  <a:lnTo>
                    <a:pt x="1271015" y="307848"/>
                  </a:lnTo>
                  <a:lnTo>
                    <a:pt x="0" y="307848"/>
                  </a:lnTo>
                  <a:lnTo>
                    <a:pt x="0" y="0"/>
                  </a:lnTo>
                  <a:close/>
                </a:path>
              </a:pathLst>
            </a:custGeom>
            <a:ln w="25400">
              <a:solidFill>
                <a:srgbClr val="00946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a:spLocks noGrp="1"/>
          </p:cNvSpPr>
          <p:nvPr>
            <p:ph type="title"/>
          </p:nvPr>
        </p:nvSpPr>
        <p:spPr>
          <a:xfrm>
            <a:off x="304801" y="626684"/>
            <a:ext cx="7951052" cy="443711"/>
          </a:xfrm>
          <a:prstGeom prst="rect">
            <a:avLst/>
          </a:prstGeom>
        </p:spPr>
        <p:txBody>
          <a:bodyPr vert="horz" wrap="square" lIns="0" tIns="12700" rIns="0" bIns="0" rtlCol="0">
            <a:spAutoFit/>
          </a:bodyPr>
          <a:lstStyle/>
          <a:p>
            <a:pPr marL="12700">
              <a:lnSpc>
                <a:spcPct val="100000"/>
              </a:lnSpc>
              <a:spcBef>
                <a:spcPts val="100"/>
              </a:spcBef>
            </a:pPr>
            <a:r>
              <a:rPr lang="en-US" sz="2800" b="1" dirty="0">
                <a:latin typeface="+mn-ea"/>
                <a:ea typeface="+mn-ea"/>
                <a:cs typeface="Times New Roman"/>
              </a:rPr>
              <a:t>7.4.10</a:t>
            </a:r>
            <a:r>
              <a:rPr sz="2800" b="1" spc="-20" dirty="0">
                <a:latin typeface="+mn-ea"/>
                <a:ea typeface="+mn-ea"/>
                <a:cs typeface="Times New Roman"/>
              </a:rPr>
              <a:t> </a:t>
            </a:r>
            <a:r>
              <a:rPr sz="2800" b="1" dirty="0">
                <a:latin typeface="+mn-ea"/>
                <a:ea typeface="+mn-ea"/>
                <a:cs typeface="Times New Roman"/>
              </a:rPr>
              <a:t>Control to</a:t>
            </a:r>
            <a:r>
              <a:rPr sz="2800" b="1" spc="-10" dirty="0">
                <a:latin typeface="+mn-ea"/>
                <a:ea typeface="+mn-ea"/>
                <a:cs typeface="Times New Roman"/>
              </a:rPr>
              <a:t> </a:t>
            </a:r>
            <a:r>
              <a:rPr sz="2800" b="1" dirty="0">
                <a:latin typeface="+mn-ea"/>
                <a:ea typeface="+mn-ea"/>
                <a:cs typeface="Times New Roman"/>
              </a:rPr>
              <a:t>make</a:t>
            </a:r>
            <a:r>
              <a:rPr sz="2800" b="1" spc="25" dirty="0">
                <a:latin typeface="+mn-ea"/>
                <a:ea typeface="+mn-ea"/>
                <a:cs typeface="Times New Roman"/>
              </a:rPr>
              <a:t> </a:t>
            </a:r>
            <a:r>
              <a:rPr sz="2800" b="1" dirty="0">
                <a:latin typeface="+mn-ea"/>
                <a:ea typeface="+mn-ea"/>
                <a:cs typeface="Times New Roman"/>
              </a:rPr>
              <a:t>the</a:t>
            </a:r>
            <a:r>
              <a:rPr sz="2800" b="1" spc="-25" dirty="0">
                <a:latin typeface="+mn-ea"/>
                <a:ea typeface="+mn-ea"/>
                <a:cs typeface="Times New Roman"/>
              </a:rPr>
              <a:t> </a:t>
            </a:r>
            <a:r>
              <a:rPr sz="2800" b="1" dirty="0">
                <a:latin typeface="+mn-ea"/>
                <a:ea typeface="+mn-ea"/>
                <a:cs typeface="Times New Roman"/>
              </a:rPr>
              <a:t>priority</a:t>
            </a:r>
            <a:r>
              <a:rPr sz="2800" b="1" spc="-10" dirty="0">
                <a:latin typeface="+mn-ea"/>
                <a:ea typeface="+mn-ea"/>
                <a:cs typeface="Times New Roman"/>
              </a:rPr>
              <a:t> higher</a:t>
            </a:r>
            <a:endParaRPr sz="2800" b="1" dirty="0">
              <a:latin typeface="+mn-ea"/>
              <a:ea typeface="+mn-ea"/>
              <a:cs typeface="Times New Roman"/>
            </a:endParaRPr>
          </a:p>
        </p:txBody>
      </p:sp>
      <p:sp>
        <p:nvSpPr>
          <p:cNvPr id="9" name="object 9"/>
          <p:cNvSpPr txBox="1"/>
          <p:nvPr/>
        </p:nvSpPr>
        <p:spPr>
          <a:xfrm>
            <a:off x="535207" y="1129610"/>
            <a:ext cx="8161655" cy="574040"/>
          </a:xfrm>
          <a:prstGeom prst="rect">
            <a:avLst/>
          </a:prstGeom>
        </p:spPr>
        <p:txBody>
          <a:bodyPr vert="horz" wrap="square" lIns="0" tIns="12700" rIns="0" bIns="0" rtlCol="0">
            <a:spAutoFit/>
          </a:bodyPr>
          <a:lstStyle/>
          <a:p>
            <a:pPr marL="299085" marR="5080" lvl="0" indent="-287020" defTabSz="914400" eaLnBrk="1" fontAlgn="auto" latinLnBrk="0" hangingPunct="1">
              <a:lnSpc>
                <a:spcPct val="100000"/>
              </a:lnSpc>
              <a:spcBef>
                <a:spcPts val="100"/>
              </a:spcBef>
              <a:spcAft>
                <a:spcPts val="0"/>
              </a:spcAft>
              <a:buClr>
                <a:srgbClr val="00CC99"/>
              </a:buClr>
              <a:buSzTx/>
              <a:buFontTx/>
              <a:buChar char="•"/>
              <a:tabLst>
                <a:tab pos="299085"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We</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propose</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a</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MAC</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protocol not only</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giving</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average</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performance</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as</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a</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whole, </a:t>
            </a:r>
            <a:r>
              <a:rPr kumimoji="0" sz="1800" b="0" i="0" u="none" strike="noStrike" kern="0" cap="none" spc="0" normalizeH="0" baseline="0" noProof="0" dirty="0">
                <a:ln>
                  <a:noFill/>
                </a:ln>
                <a:solidFill>
                  <a:sysClr val="windowText" lastClr="000000"/>
                </a:solidFill>
                <a:effectLst/>
                <a:uLnTx/>
                <a:uFillTx/>
                <a:latin typeface="Arial"/>
                <a:cs typeface="Arial"/>
              </a:rPr>
              <a:t>but</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also</a:t>
            </a:r>
            <a:r>
              <a:rPr kumimoji="0" sz="1800" b="0" i="0" u="none" strike="noStrike" kern="0" cap="none" spc="-3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rgbClr val="FF0000"/>
                </a:solidFill>
                <a:effectLst/>
                <a:uLnTx/>
                <a:uFillTx/>
                <a:latin typeface="Arial"/>
                <a:cs typeface="Arial"/>
              </a:rPr>
              <a:t>differentiating</a:t>
            </a:r>
            <a:r>
              <a:rPr kumimoji="0" sz="1800" b="0" i="0" u="none" strike="noStrike" kern="0" cap="none" spc="-60"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rgbClr val="FF0000"/>
                </a:solidFill>
                <a:effectLst/>
                <a:uLnTx/>
                <a:uFillTx/>
                <a:latin typeface="Arial"/>
                <a:cs typeface="Arial"/>
              </a:rPr>
              <a:t>between</a:t>
            </a:r>
            <a:r>
              <a:rPr kumimoji="0" sz="1800" b="0" i="0" u="none" strike="noStrike" kern="0" cap="none" spc="-10"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rgbClr val="FF0000"/>
                </a:solidFill>
                <a:effectLst/>
                <a:uLnTx/>
                <a:uFillTx/>
                <a:latin typeface="Arial"/>
                <a:cs typeface="Arial"/>
              </a:rPr>
              <a:t>high</a:t>
            </a:r>
            <a:r>
              <a:rPr kumimoji="0" sz="1800" b="0" i="0" u="none" strike="noStrike" kern="0" cap="none" spc="-35"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rgbClr val="FF0000"/>
                </a:solidFill>
                <a:effectLst/>
                <a:uLnTx/>
                <a:uFillTx/>
                <a:latin typeface="Arial"/>
                <a:cs typeface="Arial"/>
              </a:rPr>
              <a:t>UP</a:t>
            </a:r>
            <a:r>
              <a:rPr kumimoji="0" sz="1800" b="0" i="0" u="none" strike="noStrike" kern="0" cap="none" spc="-20"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rgbClr val="FF0000"/>
                </a:solidFill>
                <a:effectLst/>
                <a:uLnTx/>
                <a:uFillTx/>
                <a:latin typeface="Arial"/>
                <a:cs typeface="Arial"/>
              </a:rPr>
              <a:t>and</a:t>
            </a:r>
            <a:r>
              <a:rPr kumimoji="0" sz="1800" b="0" i="0" u="none" strike="noStrike" kern="0" cap="none" spc="-10"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rgbClr val="FF0000"/>
                </a:solidFill>
                <a:effectLst/>
                <a:uLnTx/>
                <a:uFillTx/>
                <a:latin typeface="Arial"/>
                <a:cs typeface="Arial"/>
              </a:rPr>
              <a:t>low</a:t>
            </a:r>
            <a:r>
              <a:rPr kumimoji="0" sz="1800" b="0" i="0" u="none" strike="noStrike" kern="0" cap="none" spc="-15" normalizeH="0" baseline="0" noProof="0" dirty="0">
                <a:ln>
                  <a:noFill/>
                </a:ln>
                <a:solidFill>
                  <a:srgbClr val="FF0000"/>
                </a:solidFill>
                <a:effectLst/>
                <a:uLnTx/>
                <a:uFillTx/>
                <a:latin typeface="Arial"/>
                <a:cs typeface="Arial"/>
              </a:rPr>
              <a:t> </a:t>
            </a:r>
            <a:r>
              <a:rPr kumimoji="0" sz="1800" b="0" i="0" u="none" strike="noStrike" kern="0" cap="none" spc="-25" normalizeH="0" baseline="0" noProof="0" dirty="0">
                <a:ln>
                  <a:noFill/>
                </a:ln>
                <a:solidFill>
                  <a:srgbClr val="FF0000"/>
                </a:solidFill>
                <a:effectLst/>
                <a:uLnTx/>
                <a:uFillTx/>
                <a:latin typeface="Arial"/>
                <a:cs typeface="Arial"/>
              </a:rPr>
              <a:t>UP</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4916932" y="1893316"/>
            <a:ext cx="1245870" cy="148590"/>
          </a:xfrm>
          <a:prstGeom prst="rect">
            <a:avLst/>
          </a:prstGeom>
          <a:solidFill>
            <a:srgbClr val="FFFFFF"/>
          </a:solidFill>
        </p:spPr>
        <p:txBody>
          <a:bodyPr vert="horz" wrap="square" lIns="0" tIns="0" rIns="0" bIns="0" rtlCol="0">
            <a:spAutoFit/>
          </a:bodyPr>
          <a:lstStyle/>
          <a:p>
            <a:pPr marL="450850" marR="0" lvl="0" indent="0" defTabSz="914400" eaLnBrk="1" fontAlgn="auto" latinLnBrk="0" hangingPunct="1">
              <a:lnSpc>
                <a:spcPts val="1080"/>
              </a:lnSpc>
              <a:spcBef>
                <a:spcPts val="0"/>
              </a:spcBef>
              <a:spcAft>
                <a:spcPts val="0"/>
              </a:spcAft>
              <a:buClrTx/>
              <a:buSzTx/>
              <a:buFontTx/>
              <a:buNone/>
              <a:tabLst/>
              <a:defRPr/>
            </a:pPr>
            <a:r>
              <a:rPr kumimoji="0" sz="1800" b="0" i="0" u="none" strike="noStrike" kern="0" cap="none" spc="-25" normalizeH="0" baseline="0" noProof="0" dirty="0">
                <a:ln>
                  <a:noFill/>
                </a:ln>
                <a:solidFill>
                  <a:sysClr val="windowText" lastClr="000000"/>
                </a:solidFill>
                <a:effectLst/>
                <a:uLnTx/>
                <a:uFillTx/>
                <a:latin typeface="Arial"/>
                <a:cs typeface="Arial"/>
              </a:rPr>
              <a:t>MAP</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1123363" y="3842667"/>
            <a:ext cx="856615" cy="255904"/>
          </a:xfrm>
          <a:prstGeom prst="rect">
            <a:avLst/>
          </a:prstGeom>
        </p:spPr>
        <p:txBody>
          <a:bodyPr vert="horz" wrap="square" lIns="0" tIns="0" rIns="0" bIns="0" rtlCol="0">
            <a:spAutoFit/>
          </a:bodyPr>
          <a:lstStyle/>
          <a:p>
            <a:pPr marL="0" marR="0" lvl="0" indent="0" defTabSz="914400" eaLnBrk="1" fontAlgn="auto" latinLnBrk="0" hangingPunct="1">
              <a:lnSpc>
                <a:spcPts val="1989"/>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as</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usual</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12" name="object 12"/>
          <p:cNvGrpSpPr/>
          <p:nvPr/>
        </p:nvGrpSpPr>
        <p:grpSpPr>
          <a:xfrm>
            <a:off x="4973828" y="2157476"/>
            <a:ext cx="3838575" cy="1052830"/>
            <a:chOff x="4973828" y="2157476"/>
            <a:chExt cx="3838575" cy="1052830"/>
          </a:xfrm>
        </p:grpSpPr>
        <p:sp>
          <p:nvSpPr>
            <p:cNvPr id="13" name="object 13"/>
            <p:cNvSpPr/>
            <p:nvPr/>
          </p:nvSpPr>
          <p:spPr>
            <a:xfrm>
              <a:off x="4986528" y="2420112"/>
              <a:ext cx="3813175" cy="777240"/>
            </a:xfrm>
            <a:custGeom>
              <a:avLst/>
              <a:gdLst/>
              <a:ahLst/>
              <a:cxnLst/>
              <a:rect l="l" t="t" r="r" b="b"/>
              <a:pathLst>
                <a:path w="3813175" h="777239">
                  <a:moveTo>
                    <a:pt x="0" y="0"/>
                  </a:moveTo>
                  <a:lnTo>
                    <a:pt x="3813048" y="0"/>
                  </a:lnTo>
                  <a:lnTo>
                    <a:pt x="3813048" y="777239"/>
                  </a:lnTo>
                  <a:lnTo>
                    <a:pt x="0" y="777239"/>
                  </a:lnTo>
                  <a:lnTo>
                    <a:pt x="0" y="0"/>
                  </a:lnTo>
                  <a:close/>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5117592" y="2170176"/>
              <a:ext cx="3505200" cy="353695"/>
            </a:xfrm>
            <a:custGeom>
              <a:avLst/>
              <a:gdLst/>
              <a:ahLst/>
              <a:cxnLst/>
              <a:rect l="l" t="t" r="r" b="b"/>
              <a:pathLst>
                <a:path w="3505200" h="353694">
                  <a:moveTo>
                    <a:pt x="3505200" y="0"/>
                  </a:moveTo>
                  <a:lnTo>
                    <a:pt x="0" y="0"/>
                  </a:lnTo>
                  <a:lnTo>
                    <a:pt x="0" y="353567"/>
                  </a:lnTo>
                  <a:lnTo>
                    <a:pt x="3505200" y="353567"/>
                  </a:lnTo>
                  <a:lnTo>
                    <a:pt x="3505200" y="0"/>
                  </a:lnTo>
                  <a:close/>
                </a:path>
              </a:pathLst>
            </a:custGeom>
            <a:solidFill>
              <a:srgbClr val="CCCC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5117592" y="2170176"/>
              <a:ext cx="3505200" cy="353695"/>
            </a:xfrm>
            <a:custGeom>
              <a:avLst/>
              <a:gdLst/>
              <a:ahLst/>
              <a:cxnLst/>
              <a:rect l="l" t="t" r="r" b="b"/>
              <a:pathLst>
                <a:path w="3505200" h="353694">
                  <a:moveTo>
                    <a:pt x="0" y="0"/>
                  </a:moveTo>
                  <a:lnTo>
                    <a:pt x="3505200" y="0"/>
                  </a:lnTo>
                  <a:lnTo>
                    <a:pt x="3505200" y="353567"/>
                  </a:lnTo>
                  <a:lnTo>
                    <a:pt x="0" y="353567"/>
                  </a:lnTo>
                  <a:lnTo>
                    <a:pt x="0" y="0"/>
                  </a:lnTo>
                  <a:close/>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p:nvPr/>
        </p:nvSpPr>
        <p:spPr>
          <a:xfrm>
            <a:off x="5117591" y="2170176"/>
            <a:ext cx="3505200" cy="250190"/>
          </a:xfrm>
          <a:prstGeom prst="rect">
            <a:avLst/>
          </a:prstGeom>
          <a:solidFill>
            <a:srgbClr val="CCCCCC"/>
          </a:solidFill>
          <a:ln w="25400">
            <a:solidFill>
              <a:srgbClr val="000000"/>
            </a:solidFill>
          </a:ln>
        </p:spPr>
        <p:txBody>
          <a:bodyPr vert="horz" wrap="square" lIns="0" tIns="25400" rIns="0" bIns="0" rtlCol="0">
            <a:spAutoFit/>
          </a:bodyPr>
          <a:lstStyle/>
          <a:p>
            <a:pPr marL="52705" marR="0" lvl="0" indent="0" defTabSz="914400" eaLnBrk="1" fontAlgn="auto" latinLnBrk="0" hangingPunct="1">
              <a:lnSpc>
                <a:spcPts val="1770"/>
              </a:lnSpc>
              <a:spcBef>
                <a:spcPts val="2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How</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 assign</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transmission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rights</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4986528" y="2523744"/>
            <a:ext cx="3813175" cy="673735"/>
          </a:xfrm>
          <a:prstGeom prst="rect">
            <a:avLst/>
          </a:prstGeom>
          <a:ln w="25400">
            <a:solidFill>
              <a:srgbClr val="000000"/>
            </a:solidFill>
          </a:ln>
        </p:spPr>
        <p:txBody>
          <a:bodyPr vert="horz" wrap="square" lIns="0" tIns="33655" rIns="0" bIns="0" rtlCol="0">
            <a:spAutoFit/>
          </a:bodyPr>
          <a:lstStyle/>
          <a:p>
            <a:pPr marL="604520" marR="716915" lvl="0" indent="0" defTabSz="914400" eaLnBrk="1" fontAlgn="auto" latinLnBrk="0" hangingPunct="1">
              <a:lnSpc>
                <a:spcPct val="100000"/>
              </a:lnSpc>
              <a:spcBef>
                <a:spcPts val="265"/>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The one</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with</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the</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largest </a:t>
            </a:r>
            <a:r>
              <a:rPr kumimoji="0" sz="1800" b="0" i="0" u="none" strike="noStrike" kern="0" cap="none" spc="0" normalizeH="0" baseline="0" noProof="0" dirty="0">
                <a:ln>
                  <a:noFill/>
                </a:ln>
                <a:solidFill>
                  <a:srgbClr val="FF0000"/>
                </a:solidFill>
                <a:effectLst/>
                <a:uLnTx/>
                <a:uFillTx/>
                <a:latin typeface="Arial"/>
                <a:cs typeface="Arial"/>
              </a:rPr>
              <a:t>UP</a:t>
            </a:r>
            <a:r>
              <a:rPr kumimoji="0" sz="1800" b="0" i="0" u="none" strike="noStrike" kern="0" cap="none" spc="-20"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rgbClr val="FF0000"/>
                </a:solidFill>
                <a:effectLst/>
                <a:uLnTx/>
                <a:uFillTx/>
                <a:latin typeface="Arial"/>
                <a:cs typeface="Arial"/>
              </a:rPr>
              <a:t>value</a:t>
            </a:r>
            <a:r>
              <a:rPr kumimoji="0" sz="1800" b="0" i="0" u="none" strike="noStrike" kern="0" cap="none" spc="-5"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rgbClr val="FF0000"/>
                </a:solidFill>
                <a:effectLst/>
                <a:uLnTx/>
                <a:uFillTx/>
                <a:latin typeface="Arial"/>
                <a:cs typeface="Arial"/>
              </a:rPr>
              <a:t>×</a:t>
            </a:r>
            <a:r>
              <a:rPr kumimoji="0" sz="1800" b="0" i="0" u="none" strike="noStrike" kern="0" cap="none" spc="-15"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rgbClr val="FF0000"/>
                </a:solidFill>
                <a:effectLst/>
                <a:uLnTx/>
                <a:uFillTx/>
                <a:latin typeface="Arial"/>
                <a:cs typeface="Arial"/>
              </a:rPr>
              <a:t>elapsed</a:t>
            </a:r>
            <a:r>
              <a:rPr kumimoji="0" sz="1800" b="0" i="0" u="none" strike="noStrike" kern="0" cap="none" spc="-30" normalizeH="0" baseline="0" noProof="0" dirty="0">
                <a:ln>
                  <a:noFill/>
                </a:ln>
                <a:solidFill>
                  <a:srgbClr val="FF0000"/>
                </a:solidFill>
                <a:effectLst/>
                <a:uLnTx/>
                <a:uFillTx/>
                <a:latin typeface="Arial"/>
                <a:cs typeface="Arial"/>
              </a:rPr>
              <a:t> </a:t>
            </a:r>
            <a:r>
              <a:rPr kumimoji="0" sz="1800" b="0" i="0" u="none" strike="noStrike" kern="0" cap="none" spc="-20" normalizeH="0" baseline="0" noProof="0" dirty="0">
                <a:ln>
                  <a:noFill/>
                </a:ln>
                <a:solidFill>
                  <a:srgbClr val="FF0000"/>
                </a:solidFill>
                <a:effectLst/>
                <a:uLnTx/>
                <a:uFillTx/>
                <a:latin typeface="Arial"/>
                <a:cs typeface="Arial"/>
              </a:rPr>
              <a:t>time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5190744" y="4242815"/>
            <a:ext cx="3371215" cy="612775"/>
          </a:xfrm>
          <a:prstGeom prst="rect">
            <a:avLst/>
          </a:prstGeom>
          <a:ln w="25400">
            <a:solidFill>
              <a:srgbClr val="000000"/>
            </a:solidFill>
          </a:ln>
        </p:spPr>
        <p:txBody>
          <a:bodyPr vert="horz" wrap="square" lIns="0" tIns="46355" rIns="0" bIns="0" rtlCol="0">
            <a:spAutoFit/>
          </a:bodyPr>
          <a:lstStyle/>
          <a:p>
            <a:pPr marL="389255" marR="282575" lvl="0" indent="0" defTabSz="914400" eaLnBrk="1" fontAlgn="auto" latinLnBrk="0" hangingPunct="1">
              <a:lnSpc>
                <a:spcPct val="100000"/>
              </a:lnSpc>
              <a:spcBef>
                <a:spcPts val="365"/>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We</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changed</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the</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weighting </a:t>
            </a:r>
            <a:r>
              <a:rPr kumimoji="0" sz="1800" b="0" i="0" u="none" strike="noStrike" kern="0" cap="none" spc="0" normalizeH="0" baseline="0" noProof="0" dirty="0">
                <a:ln>
                  <a:noFill/>
                </a:ln>
                <a:solidFill>
                  <a:sysClr val="windowText" lastClr="000000"/>
                </a:solidFill>
                <a:effectLst/>
                <a:uLnTx/>
                <a:uFillTx/>
                <a:latin typeface="Arial"/>
                <a:cs typeface="Arial"/>
              </a:rPr>
              <a:t>value</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called</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UP</a:t>
            </a:r>
            <a:r>
              <a:rPr kumimoji="0" sz="1800" b="0" i="0" u="none" strike="noStrike" kern="0" cap="none" spc="-3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value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19" name="object 19"/>
          <p:cNvGrpSpPr/>
          <p:nvPr/>
        </p:nvGrpSpPr>
        <p:grpSpPr>
          <a:xfrm>
            <a:off x="6482588" y="3407155"/>
            <a:ext cx="873125" cy="656590"/>
            <a:chOff x="6482588" y="3407155"/>
            <a:chExt cx="873125" cy="656590"/>
          </a:xfrm>
        </p:grpSpPr>
        <p:sp>
          <p:nvSpPr>
            <p:cNvPr id="20" name="object 20"/>
            <p:cNvSpPr/>
            <p:nvPr/>
          </p:nvSpPr>
          <p:spPr>
            <a:xfrm>
              <a:off x="6495288" y="3419855"/>
              <a:ext cx="847725" cy="631190"/>
            </a:xfrm>
            <a:custGeom>
              <a:avLst/>
              <a:gdLst/>
              <a:ahLst/>
              <a:cxnLst/>
              <a:rect l="l" t="t" r="r" b="b"/>
              <a:pathLst>
                <a:path w="847725" h="631189">
                  <a:moveTo>
                    <a:pt x="635508" y="0"/>
                  </a:moveTo>
                  <a:lnTo>
                    <a:pt x="211836" y="0"/>
                  </a:lnTo>
                  <a:lnTo>
                    <a:pt x="211836" y="315467"/>
                  </a:lnTo>
                  <a:lnTo>
                    <a:pt x="0" y="315467"/>
                  </a:lnTo>
                  <a:lnTo>
                    <a:pt x="423672" y="630935"/>
                  </a:lnTo>
                  <a:lnTo>
                    <a:pt x="847344" y="315467"/>
                  </a:lnTo>
                  <a:lnTo>
                    <a:pt x="635508" y="315467"/>
                  </a:lnTo>
                  <a:lnTo>
                    <a:pt x="635508" y="0"/>
                  </a:lnTo>
                  <a:close/>
                </a:path>
              </a:pathLst>
            </a:custGeom>
            <a:solidFill>
              <a:srgbClr val="00CC9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6495288" y="3419855"/>
              <a:ext cx="847725" cy="631190"/>
            </a:xfrm>
            <a:custGeom>
              <a:avLst/>
              <a:gdLst/>
              <a:ahLst/>
              <a:cxnLst/>
              <a:rect l="l" t="t" r="r" b="b"/>
              <a:pathLst>
                <a:path w="847725" h="631189">
                  <a:moveTo>
                    <a:pt x="0" y="315467"/>
                  </a:moveTo>
                  <a:lnTo>
                    <a:pt x="211836" y="315467"/>
                  </a:lnTo>
                  <a:lnTo>
                    <a:pt x="211836" y="0"/>
                  </a:lnTo>
                  <a:lnTo>
                    <a:pt x="635508" y="0"/>
                  </a:lnTo>
                  <a:lnTo>
                    <a:pt x="635508" y="315467"/>
                  </a:lnTo>
                  <a:lnTo>
                    <a:pt x="847344" y="315467"/>
                  </a:lnTo>
                  <a:lnTo>
                    <a:pt x="423672" y="630935"/>
                  </a:lnTo>
                  <a:lnTo>
                    <a:pt x="0" y="315467"/>
                  </a:lnTo>
                  <a:close/>
                </a:path>
              </a:pathLst>
            </a:custGeom>
            <a:ln w="25400">
              <a:solidFill>
                <a:srgbClr val="00946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2" name="object 22"/>
          <p:cNvPicPr/>
          <p:nvPr/>
        </p:nvPicPr>
        <p:blipFill>
          <a:blip r:embed="rId2" cstate="print"/>
          <a:stretch>
            <a:fillRect/>
          </a:stretch>
        </p:blipFill>
        <p:spPr>
          <a:xfrm>
            <a:off x="1088369" y="3934732"/>
            <a:ext cx="2653002" cy="1351538"/>
          </a:xfrm>
          <a:prstGeom prst="rect">
            <a:avLst/>
          </a:prstGeom>
        </p:spPr>
      </p:pic>
      <p:sp>
        <p:nvSpPr>
          <p:cNvPr id="23" name="object 23"/>
          <p:cNvSpPr txBox="1"/>
          <p:nvPr/>
        </p:nvSpPr>
        <p:spPr>
          <a:xfrm>
            <a:off x="640448" y="4935666"/>
            <a:ext cx="8120380" cy="1244600"/>
          </a:xfrm>
          <a:prstGeom prst="rect">
            <a:avLst/>
          </a:prstGeom>
        </p:spPr>
        <p:txBody>
          <a:bodyPr vert="horz" wrap="square" lIns="0" tIns="12700" rIns="0" bIns="0" rtlCol="0">
            <a:spAutoFit/>
          </a:bodyPr>
          <a:lstStyle/>
          <a:p>
            <a:pPr marL="4501515" marR="508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Weighting</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make</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the</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priority</a:t>
            </a:r>
            <a:r>
              <a:rPr kumimoji="0" sz="1800" b="0" i="0" u="none" strike="noStrike" kern="0" cap="none" spc="-20" normalizeH="0" baseline="0" noProof="0" dirty="0">
                <a:ln>
                  <a:noFill/>
                </a:ln>
                <a:solidFill>
                  <a:sysClr val="windowText" lastClr="000000"/>
                </a:solidFill>
                <a:effectLst/>
                <a:uLnTx/>
                <a:uFillTx/>
                <a:latin typeface="Arial"/>
                <a:cs typeface="Arial"/>
              </a:rPr>
              <a:t> more </a:t>
            </a:r>
            <a:r>
              <a:rPr kumimoji="0" sz="1800" b="0" i="0" u="none" strike="noStrike" kern="0" cap="none" spc="-10" normalizeH="0" baseline="0" noProof="0" dirty="0">
                <a:ln>
                  <a:noFill/>
                </a:ln>
                <a:solidFill>
                  <a:sysClr val="windowText" lastClr="000000"/>
                </a:solidFill>
                <a:effectLst/>
                <a:uLnTx/>
                <a:uFillTx/>
                <a:latin typeface="Arial"/>
                <a:cs typeface="Arial"/>
              </a:rPr>
              <a:t>dominant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217804" lvl="0" indent="-287020" defTabSz="914400" eaLnBrk="1" fontAlgn="auto" latinLnBrk="0" hangingPunct="1">
              <a:lnSpc>
                <a:spcPct val="100000"/>
              </a:lnSpc>
              <a:spcBef>
                <a:spcPts val="955"/>
              </a:spcBef>
              <a:spcAft>
                <a:spcPts val="0"/>
              </a:spcAft>
              <a:buClr>
                <a:srgbClr val="00CC99"/>
              </a:buClr>
              <a:buSzTx/>
              <a:buFont typeface="Wingdings"/>
              <a:buChar char=""/>
              <a:tabLst>
                <a:tab pos="299085" algn="l"/>
              </a:tabLst>
              <a:defRPr/>
            </a:pP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By</a:t>
            </a:r>
            <a:r>
              <a:rPr kumimoji="0" sz="1800" b="1" i="0" u="sng" strike="noStrike" kern="0" cap="none" spc="2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changing</a:t>
            </a:r>
            <a:r>
              <a:rPr kumimoji="0" sz="1800" b="1" i="0" u="sng" strike="noStrike" kern="0" cap="none" spc="-3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parameters,</a:t>
            </a:r>
            <a:r>
              <a:rPr kumimoji="0" sz="1800" b="1" i="0" u="sng" strike="noStrike" kern="0" cap="none" spc="-3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we</a:t>
            </a:r>
            <a:r>
              <a:rPr kumimoji="0" sz="1800" b="1" i="0" u="sng" strike="noStrike" kern="0" cap="none" spc="-2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can</a:t>
            </a:r>
            <a:r>
              <a:rPr kumimoji="0" sz="1800" b="1" i="0" u="sng" strike="noStrike" kern="0" cap="none" spc="-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cope</a:t>
            </a:r>
            <a:r>
              <a:rPr kumimoji="0" sz="1800" b="1" i="0" u="sng" strike="noStrike" kern="0" cap="none" spc="-3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with</a:t>
            </a:r>
            <a:r>
              <a:rPr kumimoji="0" sz="1800" b="1" i="0" u="sng" strike="noStrike" kern="0" cap="none" spc="-2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each</a:t>
            </a:r>
            <a:r>
              <a:rPr kumimoji="0" sz="1800" b="1" i="0" u="sng" strike="noStrike" kern="0" cap="none" spc="-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design</a:t>
            </a:r>
            <a:r>
              <a:rPr kumimoji="0" sz="1800" b="1" i="0" u="sng" strike="noStrike" kern="0" cap="none" spc="-2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policy </a:t>
            </a:r>
            <a:r>
              <a:rPr kumimoji="0" sz="1800" b="1" i="0" u="sng" strike="noStrike" kern="0" cap="none" spc="-10" normalizeH="0" baseline="0" noProof="0" dirty="0">
                <a:ln>
                  <a:noFill/>
                </a:ln>
                <a:solidFill>
                  <a:sysClr val="windowText" lastClr="000000"/>
                </a:solidFill>
                <a:effectLst/>
                <a:uLnTx/>
                <a:uFill>
                  <a:solidFill>
                    <a:srgbClr val="000000"/>
                  </a:solidFill>
                </a:uFill>
                <a:latin typeface="Arial"/>
                <a:cs typeface="Arial"/>
              </a:rPr>
              <a:t>(giving</a:t>
            </a:r>
            <a:r>
              <a:rPr kumimoji="0" sz="1800" b="1" i="0" u="none" strike="noStrike" kern="0" cap="none" spc="-10" normalizeH="0" baseline="0" noProof="0" dirty="0">
                <a:ln>
                  <a:noFill/>
                </a:ln>
                <a:solidFill>
                  <a:sysClr val="windowText" lastClr="000000"/>
                </a:solidFill>
                <a:effectLst/>
                <a:uLnTx/>
                <a:uFillTx/>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average</a:t>
            </a:r>
            <a:r>
              <a:rPr kumimoji="0" sz="1800" b="1" i="0" u="sng" strike="noStrike" kern="0" cap="none" spc="-1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performance</a:t>
            </a:r>
            <a:r>
              <a:rPr kumimoji="0" sz="1800" b="1" i="0" u="sng" strike="noStrike" kern="0" cap="none" spc="-3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a:t>
            </a:r>
            <a:r>
              <a:rPr kumimoji="0" sz="1800" b="1" i="0" u="sng" strike="noStrike" kern="0" cap="none" spc="1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differentiating</a:t>
            </a:r>
            <a:r>
              <a:rPr kumimoji="0" sz="1800" b="1" i="0" u="sng" strike="noStrike" kern="0" cap="none" spc="-3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between</a:t>
            </a:r>
            <a:r>
              <a:rPr kumimoji="0" sz="1800" b="1" i="0" u="sng" strike="noStrike" kern="0" cap="none" spc="-6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high</a:t>
            </a:r>
            <a:r>
              <a:rPr kumimoji="0" sz="1800" b="1" i="0" u="sng" strike="noStrike" kern="0" cap="none" spc="-1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UP</a:t>
            </a:r>
            <a:r>
              <a:rPr kumimoji="0" sz="1800" b="1" i="0" u="sng" strike="noStrike" kern="0" cap="none" spc="-3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and</a:t>
            </a:r>
            <a:r>
              <a:rPr kumimoji="0" sz="1800" b="1" i="0" u="sng" strike="noStrike" kern="0" cap="none" spc="-10"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0" normalizeH="0" baseline="0" noProof="0" dirty="0">
                <a:ln>
                  <a:noFill/>
                </a:ln>
                <a:solidFill>
                  <a:sysClr val="windowText" lastClr="000000"/>
                </a:solidFill>
                <a:effectLst/>
                <a:uLnTx/>
                <a:uFill>
                  <a:solidFill>
                    <a:srgbClr val="000000"/>
                  </a:solidFill>
                </a:uFill>
                <a:latin typeface="Arial"/>
                <a:cs typeface="Arial"/>
              </a:rPr>
              <a:t>low</a:t>
            </a:r>
            <a:r>
              <a:rPr kumimoji="0" sz="1800" b="1" i="0" u="sng" strike="noStrike" kern="0" cap="none" spc="5" normalizeH="0" baseline="0" noProof="0" dirty="0">
                <a:ln>
                  <a:noFill/>
                </a:ln>
                <a:solidFill>
                  <a:sysClr val="windowText" lastClr="000000"/>
                </a:solidFill>
                <a:effectLst/>
                <a:uLnTx/>
                <a:uFill>
                  <a:solidFill>
                    <a:srgbClr val="000000"/>
                  </a:solidFill>
                </a:uFill>
                <a:latin typeface="Arial"/>
                <a:cs typeface="Arial"/>
              </a:rPr>
              <a:t> </a:t>
            </a:r>
            <a:r>
              <a:rPr kumimoji="0" sz="1800" b="1" i="0" u="sng" strike="noStrike" kern="0" cap="none" spc="-25" normalizeH="0" baseline="0" noProof="0" dirty="0">
                <a:ln>
                  <a:noFill/>
                </a:ln>
                <a:solidFill>
                  <a:sysClr val="windowText" lastClr="000000"/>
                </a:solidFill>
                <a:effectLst/>
                <a:uLnTx/>
                <a:uFill>
                  <a:solidFill>
                    <a:srgbClr val="000000"/>
                  </a:solidFill>
                </a:uFill>
                <a:latin typeface="Arial"/>
                <a:cs typeface="Arial"/>
              </a:rPr>
              <a:t>UP)</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24" name="object 24"/>
          <p:cNvGrpSpPr/>
          <p:nvPr/>
        </p:nvGrpSpPr>
        <p:grpSpPr>
          <a:xfrm>
            <a:off x="1654873" y="4477321"/>
            <a:ext cx="1487805" cy="281305"/>
            <a:chOff x="1654873" y="4477321"/>
            <a:chExt cx="1487805" cy="281305"/>
          </a:xfrm>
        </p:grpSpPr>
        <p:sp>
          <p:nvSpPr>
            <p:cNvPr id="25" name="object 25"/>
            <p:cNvSpPr/>
            <p:nvPr/>
          </p:nvSpPr>
          <p:spPr>
            <a:xfrm>
              <a:off x="2766059" y="4482084"/>
              <a:ext cx="372110" cy="256540"/>
            </a:xfrm>
            <a:custGeom>
              <a:avLst/>
              <a:gdLst/>
              <a:ahLst/>
              <a:cxnLst/>
              <a:rect l="l" t="t" r="r" b="b"/>
              <a:pathLst>
                <a:path w="372110" h="256539">
                  <a:moveTo>
                    <a:pt x="371856" y="0"/>
                  </a:moveTo>
                  <a:lnTo>
                    <a:pt x="0" y="0"/>
                  </a:lnTo>
                  <a:lnTo>
                    <a:pt x="0" y="256032"/>
                  </a:lnTo>
                  <a:lnTo>
                    <a:pt x="371856" y="256032"/>
                  </a:lnTo>
                  <a:lnTo>
                    <a:pt x="37185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2766059" y="4482084"/>
              <a:ext cx="372110" cy="256540"/>
            </a:xfrm>
            <a:custGeom>
              <a:avLst/>
              <a:gdLst/>
              <a:ahLst/>
              <a:cxnLst/>
              <a:rect l="l" t="t" r="r" b="b"/>
              <a:pathLst>
                <a:path w="372110" h="256539">
                  <a:moveTo>
                    <a:pt x="0" y="0"/>
                  </a:moveTo>
                  <a:lnTo>
                    <a:pt x="371856" y="0"/>
                  </a:lnTo>
                  <a:lnTo>
                    <a:pt x="371856" y="256032"/>
                  </a:lnTo>
                  <a:lnTo>
                    <a:pt x="0" y="256032"/>
                  </a:lnTo>
                  <a:lnTo>
                    <a:pt x="0" y="0"/>
                  </a:lnTo>
                  <a:close/>
                </a:path>
              </a:pathLst>
            </a:custGeom>
            <a:ln w="9525">
              <a:solidFill>
                <a:srgbClr val="FFC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1659635" y="4500372"/>
              <a:ext cx="372110" cy="253365"/>
            </a:xfrm>
            <a:custGeom>
              <a:avLst/>
              <a:gdLst/>
              <a:ahLst/>
              <a:cxnLst/>
              <a:rect l="l" t="t" r="r" b="b"/>
              <a:pathLst>
                <a:path w="372110" h="253364">
                  <a:moveTo>
                    <a:pt x="0" y="0"/>
                  </a:moveTo>
                  <a:lnTo>
                    <a:pt x="371856" y="0"/>
                  </a:lnTo>
                  <a:lnTo>
                    <a:pt x="371856" y="252984"/>
                  </a:lnTo>
                  <a:lnTo>
                    <a:pt x="0" y="252984"/>
                  </a:lnTo>
                  <a:lnTo>
                    <a:pt x="0" y="0"/>
                  </a:lnTo>
                  <a:close/>
                </a:path>
              </a:pathLst>
            </a:custGeom>
            <a:ln w="9525">
              <a:solidFill>
                <a:srgbClr val="3333C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aphicFrame>
        <p:nvGraphicFramePr>
          <p:cNvPr id="28" name="object 28"/>
          <p:cNvGraphicFramePr>
            <a:graphicFrameLocks noGrp="1"/>
          </p:cNvGraphicFramePr>
          <p:nvPr/>
        </p:nvGraphicFramePr>
        <p:xfrm>
          <a:off x="81788" y="1752092"/>
          <a:ext cx="4508500" cy="3805555"/>
        </p:xfrm>
        <a:graphic>
          <a:graphicData uri="http://schemas.openxmlformats.org/drawingml/2006/table">
            <a:tbl>
              <a:tblPr firstRow="1" bandRow="1">
                <a:tableStyleId>{2D5ABB26-0587-4C30-8999-92F81FD0307C}</a:tableStyleId>
              </a:tblPr>
              <a:tblGrid>
                <a:gridCol w="274320">
                  <a:extLst>
                    <a:ext uri="{9D8B030D-6E8A-4147-A177-3AD203B41FA5}">
                      <a16:colId xmlns:a16="http://schemas.microsoft.com/office/drawing/2014/main" val="20000"/>
                    </a:ext>
                  </a:extLst>
                </a:gridCol>
                <a:gridCol w="1271270">
                  <a:extLst>
                    <a:ext uri="{9D8B030D-6E8A-4147-A177-3AD203B41FA5}">
                      <a16:colId xmlns:a16="http://schemas.microsoft.com/office/drawing/2014/main" val="20001"/>
                    </a:ext>
                  </a:extLst>
                </a:gridCol>
                <a:gridCol w="2962910">
                  <a:extLst>
                    <a:ext uri="{9D8B030D-6E8A-4147-A177-3AD203B41FA5}">
                      <a16:colId xmlns:a16="http://schemas.microsoft.com/office/drawing/2014/main" val="20002"/>
                    </a:ext>
                  </a:extLst>
                </a:gridCol>
              </a:tblGrid>
              <a:tr h="115570">
                <a:tc>
                  <a:txBody>
                    <a:bodyPr/>
                    <a:lstStyle/>
                    <a:p>
                      <a:pPr>
                        <a:lnSpc>
                          <a:spcPct val="100000"/>
                        </a:lnSpc>
                      </a:pPr>
                      <a:endParaRPr sz="600">
                        <a:latin typeface="Times New Roman"/>
                        <a:cs typeface="Times New Roman"/>
                      </a:endParaRPr>
                    </a:p>
                  </a:txBody>
                  <a:tcPr marL="0" marR="0" marT="0" marB="0">
                    <a:lnR w="28575">
                      <a:solidFill>
                        <a:srgbClr val="00946E"/>
                      </a:solidFill>
                      <a:prstDash val="solid"/>
                    </a:lnR>
                    <a:lnB w="28575">
                      <a:solidFill>
                        <a:srgbClr val="00946E"/>
                      </a:solidFill>
                      <a:prstDash val="solid"/>
                    </a:lnB>
                  </a:tcPr>
                </a:tc>
                <a:tc>
                  <a:txBody>
                    <a:bodyPr/>
                    <a:lstStyle/>
                    <a:p>
                      <a:pPr>
                        <a:lnSpc>
                          <a:spcPct val="100000"/>
                        </a:lnSpc>
                      </a:pPr>
                      <a:endParaRPr sz="600">
                        <a:latin typeface="Times New Roman"/>
                        <a:cs typeface="Times New Roman"/>
                      </a:endParaRPr>
                    </a:p>
                  </a:txBody>
                  <a:tcPr marL="0" marR="0" marT="0" marB="0">
                    <a:lnL w="28575">
                      <a:solidFill>
                        <a:srgbClr val="00946E"/>
                      </a:solidFill>
                      <a:prstDash val="solid"/>
                    </a:lnL>
                    <a:lnR w="28575">
                      <a:solidFill>
                        <a:srgbClr val="00946E"/>
                      </a:solidFill>
                      <a:prstDash val="solid"/>
                    </a:lnR>
                    <a:lnT w="28575">
                      <a:solidFill>
                        <a:srgbClr val="00946E"/>
                      </a:solidFill>
                      <a:prstDash val="solid"/>
                    </a:lnT>
                    <a:lnB w="28575">
                      <a:solidFill>
                        <a:srgbClr val="00946E"/>
                      </a:solidFill>
                      <a:prstDash val="solid"/>
                    </a:lnB>
                    <a:solidFill>
                      <a:srgbClr val="EDF8F4"/>
                    </a:solidFill>
                  </a:tcPr>
                </a:tc>
                <a:tc>
                  <a:txBody>
                    <a:bodyPr/>
                    <a:lstStyle/>
                    <a:p>
                      <a:pPr>
                        <a:lnSpc>
                          <a:spcPct val="100000"/>
                        </a:lnSpc>
                      </a:pPr>
                      <a:endParaRPr sz="600">
                        <a:latin typeface="Times New Roman"/>
                        <a:cs typeface="Times New Roman"/>
                      </a:endParaRPr>
                    </a:p>
                  </a:txBody>
                  <a:tcPr marL="0" marR="0" marT="0" marB="0">
                    <a:lnL w="28575">
                      <a:solidFill>
                        <a:srgbClr val="00946E"/>
                      </a:solidFill>
                      <a:prstDash val="solid"/>
                    </a:lnL>
                    <a:lnB w="28575">
                      <a:solidFill>
                        <a:srgbClr val="00946E"/>
                      </a:solidFill>
                      <a:prstDash val="solid"/>
                    </a:lnB>
                  </a:tcPr>
                </a:tc>
                <a:extLst>
                  <a:ext uri="{0D108BD9-81ED-4DB2-BD59-A6C34878D82A}">
                    <a16:rowId xmlns:a16="http://schemas.microsoft.com/office/drawing/2014/main" val="10000"/>
                  </a:ext>
                </a:extLst>
              </a:tr>
              <a:tr h="191770">
                <a:tc>
                  <a:txBody>
                    <a:bodyPr/>
                    <a:lstStyle/>
                    <a:p>
                      <a:pPr>
                        <a:lnSpc>
                          <a:spcPct val="100000"/>
                        </a:lnSpc>
                      </a:pPr>
                      <a:endParaRPr sz="1100">
                        <a:latin typeface="Times New Roman"/>
                        <a:cs typeface="Times New Roman"/>
                      </a:endParaRPr>
                    </a:p>
                  </a:txBody>
                  <a:tcPr marL="0" marR="0" marT="0" marB="0">
                    <a:lnL w="28575">
                      <a:solidFill>
                        <a:srgbClr val="00946E"/>
                      </a:solidFill>
                      <a:prstDash val="solid"/>
                    </a:lnL>
                    <a:lnR w="28575">
                      <a:solidFill>
                        <a:srgbClr val="00946E"/>
                      </a:solidFill>
                      <a:prstDash val="solid"/>
                    </a:lnR>
                    <a:lnT w="28575">
                      <a:solidFill>
                        <a:srgbClr val="00946E"/>
                      </a:solidFill>
                      <a:prstDash val="solid"/>
                    </a:lnT>
                  </a:tcPr>
                </a:tc>
                <a:tc>
                  <a:txBody>
                    <a:bodyPr/>
                    <a:lstStyle/>
                    <a:p>
                      <a:pPr marL="462280">
                        <a:lnSpc>
                          <a:spcPts val="1330"/>
                        </a:lnSpc>
                      </a:pPr>
                      <a:r>
                        <a:rPr sz="1800" spc="-25" dirty="0">
                          <a:latin typeface="Arial"/>
                          <a:cs typeface="Arial"/>
                        </a:rPr>
                        <a:t>RAP</a:t>
                      </a:r>
                      <a:endParaRPr sz="1800">
                        <a:latin typeface="Arial"/>
                        <a:cs typeface="Arial"/>
                      </a:endParaRPr>
                    </a:p>
                  </a:txBody>
                  <a:tcPr marL="0" marR="0" marT="0" marB="0">
                    <a:lnL w="28575">
                      <a:solidFill>
                        <a:srgbClr val="00946E"/>
                      </a:solidFill>
                      <a:prstDash val="solid"/>
                    </a:lnL>
                    <a:lnR w="28575">
                      <a:solidFill>
                        <a:srgbClr val="00946E"/>
                      </a:solidFill>
                      <a:prstDash val="solid"/>
                    </a:lnR>
                    <a:lnT w="28575">
                      <a:solidFill>
                        <a:srgbClr val="00946E"/>
                      </a:solidFill>
                      <a:prstDash val="solid"/>
                    </a:lnT>
                    <a:lnB w="28575">
                      <a:solidFill>
                        <a:srgbClr val="00946E"/>
                      </a:solidFill>
                      <a:prstDash val="solid"/>
                    </a:lnB>
                    <a:solidFill>
                      <a:srgbClr val="EDF8F4"/>
                    </a:solidFill>
                  </a:tcPr>
                </a:tc>
                <a:tc>
                  <a:txBody>
                    <a:bodyPr/>
                    <a:lstStyle/>
                    <a:p>
                      <a:pPr>
                        <a:lnSpc>
                          <a:spcPct val="100000"/>
                        </a:lnSpc>
                      </a:pPr>
                      <a:endParaRPr sz="1100">
                        <a:latin typeface="Times New Roman"/>
                        <a:cs typeface="Times New Roman"/>
                      </a:endParaRPr>
                    </a:p>
                  </a:txBody>
                  <a:tcPr marL="0" marR="0" marT="0" marB="0">
                    <a:lnL w="28575">
                      <a:solidFill>
                        <a:srgbClr val="00946E"/>
                      </a:solidFill>
                      <a:prstDash val="solid"/>
                    </a:lnL>
                    <a:lnR w="28575">
                      <a:solidFill>
                        <a:srgbClr val="00946E"/>
                      </a:solidFill>
                      <a:prstDash val="solid"/>
                    </a:lnR>
                    <a:lnT w="28575">
                      <a:solidFill>
                        <a:srgbClr val="00946E"/>
                      </a:solidFill>
                      <a:prstDash val="solid"/>
                    </a:lnT>
                  </a:tcPr>
                </a:tc>
                <a:extLst>
                  <a:ext uri="{0D108BD9-81ED-4DB2-BD59-A6C34878D82A}">
                    <a16:rowId xmlns:a16="http://schemas.microsoft.com/office/drawing/2014/main" val="10001"/>
                  </a:ext>
                </a:extLst>
              </a:tr>
              <a:tr h="3459479">
                <a:tc gridSpan="3">
                  <a:txBody>
                    <a:bodyPr/>
                    <a:lstStyle/>
                    <a:p>
                      <a:pPr marL="519430" marR="344805" indent="-344805">
                        <a:lnSpc>
                          <a:spcPct val="100000"/>
                        </a:lnSpc>
                        <a:spcBef>
                          <a:spcPts val="805"/>
                        </a:spcBef>
                        <a:buClr>
                          <a:srgbClr val="00CC99"/>
                        </a:buClr>
                        <a:buAutoNum type="arabicPeriod"/>
                        <a:tabLst>
                          <a:tab pos="519430" algn="l"/>
                        </a:tabLst>
                      </a:pPr>
                      <a:r>
                        <a:rPr sz="1800" dirty="0">
                          <a:latin typeface="Arial"/>
                          <a:cs typeface="Arial"/>
                        </a:rPr>
                        <a:t>If it</a:t>
                      </a:r>
                      <a:r>
                        <a:rPr sz="1800" spc="-15" dirty="0">
                          <a:latin typeface="Arial"/>
                          <a:cs typeface="Arial"/>
                        </a:rPr>
                        <a:t> </a:t>
                      </a:r>
                      <a:r>
                        <a:rPr sz="1800" dirty="0">
                          <a:latin typeface="Arial"/>
                          <a:cs typeface="Arial"/>
                        </a:rPr>
                        <a:t>is</a:t>
                      </a:r>
                      <a:r>
                        <a:rPr sz="1800" spc="-5" dirty="0">
                          <a:latin typeface="Arial"/>
                          <a:cs typeface="Arial"/>
                        </a:rPr>
                        <a:t> </a:t>
                      </a:r>
                      <a:r>
                        <a:rPr sz="1800" dirty="0">
                          <a:latin typeface="Arial"/>
                          <a:cs typeface="Arial"/>
                        </a:rPr>
                        <a:t>low</a:t>
                      </a:r>
                      <a:r>
                        <a:rPr sz="1800" spc="-15" dirty="0">
                          <a:latin typeface="Arial"/>
                          <a:cs typeface="Arial"/>
                        </a:rPr>
                        <a:t> </a:t>
                      </a:r>
                      <a:r>
                        <a:rPr sz="1800" dirty="0">
                          <a:latin typeface="Arial"/>
                          <a:cs typeface="Arial"/>
                        </a:rPr>
                        <a:t>UP</a:t>
                      </a:r>
                      <a:r>
                        <a:rPr sz="1800" spc="-20" dirty="0">
                          <a:latin typeface="Arial"/>
                          <a:cs typeface="Arial"/>
                        </a:rPr>
                        <a:t> </a:t>
                      </a:r>
                      <a:r>
                        <a:rPr sz="1800" dirty="0">
                          <a:latin typeface="Arial"/>
                          <a:cs typeface="Arial"/>
                        </a:rPr>
                        <a:t>(4</a:t>
                      </a:r>
                      <a:r>
                        <a:rPr sz="1800" spc="-10" dirty="0">
                          <a:latin typeface="Arial"/>
                          <a:cs typeface="Arial"/>
                        </a:rPr>
                        <a:t> </a:t>
                      </a:r>
                      <a:r>
                        <a:rPr sz="1800" dirty="0">
                          <a:latin typeface="Arial"/>
                          <a:cs typeface="Arial"/>
                        </a:rPr>
                        <a:t>or</a:t>
                      </a:r>
                      <a:r>
                        <a:rPr sz="1800" spc="5" dirty="0">
                          <a:latin typeface="Arial"/>
                          <a:cs typeface="Arial"/>
                        </a:rPr>
                        <a:t> </a:t>
                      </a:r>
                      <a:r>
                        <a:rPr sz="1800" dirty="0">
                          <a:latin typeface="Arial"/>
                          <a:cs typeface="Arial"/>
                        </a:rPr>
                        <a:t>less)</a:t>
                      </a:r>
                      <a:r>
                        <a:rPr sz="1800" spc="-35" dirty="0">
                          <a:latin typeface="Arial"/>
                          <a:cs typeface="Arial"/>
                        </a:rPr>
                        <a:t> </a:t>
                      </a:r>
                      <a:r>
                        <a:rPr sz="1800" spc="-10" dirty="0">
                          <a:solidFill>
                            <a:srgbClr val="FF0000"/>
                          </a:solidFill>
                          <a:latin typeface="Arial"/>
                          <a:cs typeface="Arial"/>
                        </a:rPr>
                        <a:t>irrespective </a:t>
                      </a:r>
                      <a:r>
                        <a:rPr sz="1800" dirty="0">
                          <a:solidFill>
                            <a:srgbClr val="FF0000"/>
                          </a:solidFill>
                          <a:latin typeface="Arial"/>
                          <a:cs typeface="Arial"/>
                        </a:rPr>
                        <a:t>of</a:t>
                      </a:r>
                      <a:r>
                        <a:rPr sz="1800" spc="-10" dirty="0">
                          <a:solidFill>
                            <a:srgbClr val="FF0000"/>
                          </a:solidFill>
                          <a:latin typeface="Arial"/>
                          <a:cs typeface="Arial"/>
                        </a:rPr>
                        <a:t> </a:t>
                      </a:r>
                      <a:r>
                        <a:rPr sz="1800" dirty="0">
                          <a:solidFill>
                            <a:srgbClr val="FF0000"/>
                          </a:solidFill>
                          <a:latin typeface="Arial"/>
                          <a:cs typeface="Arial"/>
                        </a:rPr>
                        <a:t>interference</a:t>
                      </a:r>
                      <a:r>
                        <a:rPr sz="1800" spc="-45" dirty="0">
                          <a:solidFill>
                            <a:srgbClr val="FF0000"/>
                          </a:solidFill>
                          <a:latin typeface="Arial"/>
                          <a:cs typeface="Arial"/>
                        </a:rPr>
                        <a:t> </a:t>
                      </a:r>
                      <a:r>
                        <a:rPr sz="1800" dirty="0">
                          <a:solidFill>
                            <a:srgbClr val="FF0000"/>
                          </a:solidFill>
                          <a:latin typeface="Arial"/>
                          <a:cs typeface="Arial"/>
                        </a:rPr>
                        <a:t>or</a:t>
                      </a:r>
                      <a:r>
                        <a:rPr sz="1800" spc="25" dirty="0">
                          <a:solidFill>
                            <a:srgbClr val="FF0000"/>
                          </a:solidFill>
                          <a:latin typeface="Arial"/>
                          <a:cs typeface="Arial"/>
                        </a:rPr>
                        <a:t> </a:t>
                      </a:r>
                      <a:r>
                        <a:rPr sz="1800" dirty="0">
                          <a:solidFill>
                            <a:srgbClr val="FF0000"/>
                          </a:solidFill>
                          <a:latin typeface="Arial"/>
                          <a:cs typeface="Arial"/>
                        </a:rPr>
                        <a:t>non-</a:t>
                      </a:r>
                      <a:r>
                        <a:rPr sz="1800" spc="-10" dirty="0">
                          <a:solidFill>
                            <a:srgbClr val="FF0000"/>
                          </a:solidFill>
                          <a:latin typeface="Arial"/>
                          <a:cs typeface="Arial"/>
                        </a:rPr>
                        <a:t>interference</a:t>
                      </a:r>
                      <a:r>
                        <a:rPr sz="1800" spc="-10" dirty="0">
                          <a:latin typeface="Arial"/>
                          <a:cs typeface="Arial"/>
                        </a:rPr>
                        <a:t>, </a:t>
                      </a:r>
                      <a:r>
                        <a:rPr sz="1800" dirty="0">
                          <a:latin typeface="Arial"/>
                          <a:cs typeface="Arial"/>
                        </a:rPr>
                        <a:t>do</a:t>
                      </a:r>
                      <a:r>
                        <a:rPr sz="1800" spc="5" dirty="0">
                          <a:latin typeface="Arial"/>
                          <a:cs typeface="Arial"/>
                        </a:rPr>
                        <a:t> </a:t>
                      </a:r>
                      <a:r>
                        <a:rPr sz="1800" dirty="0">
                          <a:latin typeface="Arial"/>
                          <a:cs typeface="Arial"/>
                        </a:rPr>
                        <a:t>not</a:t>
                      </a:r>
                      <a:r>
                        <a:rPr sz="1800" spc="5" dirty="0">
                          <a:latin typeface="Arial"/>
                          <a:cs typeface="Arial"/>
                        </a:rPr>
                        <a:t> </a:t>
                      </a:r>
                      <a:r>
                        <a:rPr sz="1800" dirty="0">
                          <a:latin typeface="Arial"/>
                          <a:cs typeface="Arial"/>
                        </a:rPr>
                        <a:t>compete</a:t>
                      </a:r>
                      <a:r>
                        <a:rPr sz="1800" spc="-20" dirty="0">
                          <a:latin typeface="Arial"/>
                          <a:cs typeface="Arial"/>
                        </a:rPr>
                        <a:t> </a:t>
                      </a:r>
                      <a:r>
                        <a:rPr sz="1800" dirty="0">
                          <a:latin typeface="Arial"/>
                          <a:cs typeface="Arial"/>
                        </a:rPr>
                        <a:t>transmission</a:t>
                      </a:r>
                      <a:r>
                        <a:rPr sz="1800" spc="-65" dirty="0">
                          <a:latin typeface="Arial"/>
                          <a:cs typeface="Arial"/>
                        </a:rPr>
                        <a:t> </a:t>
                      </a:r>
                      <a:r>
                        <a:rPr sz="1800" spc="-10" dirty="0">
                          <a:latin typeface="Arial"/>
                          <a:cs typeface="Arial"/>
                        </a:rPr>
                        <a:t>right</a:t>
                      </a:r>
                      <a:endParaRPr sz="1800">
                        <a:latin typeface="Arial"/>
                        <a:cs typeface="Arial"/>
                      </a:endParaRPr>
                    </a:p>
                    <a:p>
                      <a:pPr marL="519430" marR="414020" indent="-344805">
                        <a:lnSpc>
                          <a:spcPct val="100000"/>
                        </a:lnSpc>
                        <a:buClr>
                          <a:srgbClr val="00CC99"/>
                        </a:buClr>
                        <a:buAutoNum type="arabicPeriod"/>
                        <a:tabLst>
                          <a:tab pos="519430" algn="l"/>
                        </a:tabLst>
                      </a:pPr>
                      <a:r>
                        <a:rPr sz="1800" dirty="0">
                          <a:latin typeface="Arial"/>
                          <a:cs typeface="Arial"/>
                        </a:rPr>
                        <a:t>If</a:t>
                      </a:r>
                      <a:r>
                        <a:rPr sz="1800" spc="5" dirty="0">
                          <a:latin typeface="Arial"/>
                          <a:cs typeface="Arial"/>
                        </a:rPr>
                        <a:t> </a:t>
                      </a:r>
                      <a:r>
                        <a:rPr sz="1800" dirty="0">
                          <a:latin typeface="Arial"/>
                          <a:cs typeface="Arial"/>
                        </a:rPr>
                        <a:t>it</a:t>
                      </a:r>
                      <a:r>
                        <a:rPr sz="1800" spc="-15" dirty="0">
                          <a:latin typeface="Arial"/>
                          <a:cs typeface="Arial"/>
                        </a:rPr>
                        <a:t> </a:t>
                      </a:r>
                      <a:r>
                        <a:rPr sz="1800" dirty="0">
                          <a:latin typeface="Arial"/>
                          <a:cs typeface="Arial"/>
                        </a:rPr>
                        <a:t>is</a:t>
                      </a:r>
                      <a:r>
                        <a:rPr sz="1800" spc="-5" dirty="0">
                          <a:latin typeface="Arial"/>
                          <a:cs typeface="Arial"/>
                        </a:rPr>
                        <a:t> </a:t>
                      </a:r>
                      <a:r>
                        <a:rPr sz="1800" dirty="0">
                          <a:latin typeface="Arial"/>
                          <a:cs typeface="Arial"/>
                        </a:rPr>
                        <a:t>high</a:t>
                      </a:r>
                      <a:r>
                        <a:rPr sz="1800" spc="-40" dirty="0">
                          <a:latin typeface="Arial"/>
                          <a:cs typeface="Arial"/>
                        </a:rPr>
                        <a:t> </a:t>
                      </a:r>
                      <a:r>
                        <a:rPr sz="1800" dirty="0">
                          <a:latin typeface="Arial"/>
                          <a:cs typeface="Arial"/>
                        </a:rPr>
                        <a:t>UP</a:t>
                      </a:r>
                      <a:r>
                        <a:rPr sz="1800" spc="-20" dirty="0">
                          <a:latin typeface="Arial"/>
                          <a:cs typeface="Arial"/>
                        </a:rPr>
                        <a:t> </a:t>
                      </a:r>
                      <a:r>
                        <a:rPr sz="1800" dirty="0">
                          <a:latin typeface="Arial"/>
                          <a:cs typeface="Arial"/>
                        </a:rPr>
                        <a:t>(5</a:t>
                      </a:r>
                      <a:r>
                        <a:rPr sz="1800" spc="-10" dirty="0">
                          <a:latin typeface="Arial"/>
                          <a:cs typeface="Arial"/>
                        </a:rPr>
                        <a:t> </a:t>
                      </a:r>
                      <a:r>
                        <a:rPr sz="1800" dirty="0">
                          <a:latin typeface="Arial"/>
                          <a:cs typeface="Arial"/>
                        </a:rPr>
                        <a:t>or</a:t>
                      </a:r>
                      <a:r>
                        <a:rPr sz="1800" spc="5" dirty="0">
                          <a:latin typeface="Arial"/>
                          <a:cs typeface="Arial"/>
                        </a:rPr>
                        <a:t> </a:t>
                      </a:r>
                      <a:r>
                        <a:rPr sz="1800" spc="-20" dirty="0">
                          <a:latin typeface="Arial"/>
                          <a:cs typeface="Arial"/>
                        </a:rPr>
                        <a:t>more) </a:t>
                      </a:r>
                      <a:r>
                        <a:rPr sz="1800" dirty="0">
                          <a:solidFill>
                            <a:srgbClr val="FF0000"/>
                          </a:solidFill>
                          <a:latin typeface="Arial"/>
                          <a:cs typeface="Arial"/>
                        </a:rPr>
                        <a:t>irrespective</a:t>
                      </a:r>
                      <a:r>
                        <a:rPr sz="1800" spc="-50" dirty="0">
                          <a:solidFill>
                            <a:srgbClr val="FF0000"/>
                          </a:solidFill>
                          <a:latin typeface="Arial"/>
                          <a:cs typeface="Arial"/>
                        </a:rPr>
                        <a:t> </a:t>
                      </a:r>
                      <a:r>
                        <a:rPr sz="1800" dirty="0">
                          <a:solidFill>
                            <a:srgbClr val="FF0000"/>
                          </a:solidFill>
                          <a:latin typeface="Arial"/>
                          <a:cs typeface="Arial"/>
                        </a:rPr>
                        <a:t>of</a:t>
                      </a:r>
                      <a:r>
                        <a:rPr sz="1800" spc="30" dirty="0">
                          <a:solidFill>
                            <a:srgbClr val="FF0000"/>
                          </a:solidFill>
                          <a:latin typeface="Arial"/>
                          <a:cs typeface="Arial"/>
                        </a:rPr>
                        <a:t> </a:t>
                      </a:r>
                      <a:r>
                        <a:rPr sz="1800" dirty="0">
                          <a:solidFill>
                            <a:srgbClr val="FF0000"/>
                          </a:solidFill>
                          <a:latin typeface="Arial"/>
                          <a:cs typeface="Arial"/>
                        </a:rPr>
                        <a:t>interference</a:t>
                      </a:r>
                      <a:r>
                        <a:rPr sz="1800" spc="-75" dirty="0">
                          <a:solidFill>
                            <a:srgbClr val="FF0000"/>
                          </a:solidFill>
                          <a:latin typeface="Arial"/>
                          <a:cs typeface="Arial"/>
                        </a:rPr>
                        <a:t> </a:t>
                      </a:r>
                      <a:r>
                        <a:rPr sz="1800" dirty="0">
                          <a:solidFill>
                            <a:srgbClr val="FF0000"/>
                          </a:solidFill>
                          <a:latin typeface="Arial"/>
                          <a:cs typeface="Arial"/>
                        </a:rPr>
                        <a:t>or</a:t>
                      </a:r>
                      <a:r>
                        <a:rPr sz="1800" spc="25" dirty="0">
                          <a:solidFill>
                            <a:srgbClr val="FF0000"/>
                          </a:solidFill>
                          <a:latin typeface="Arial"/>
                          <a:cs typeface="Arial"/>
                        </a:rPr>
                        <a:t> </a:t>
                      </a:r>
                      <a:r>
                        <a:rPr sz="1800" spc="-20" dirty="0">
                          <a:solidFill>
                            <a:srgbClr val="FF0000"/>
                          </a:solidFill>
                          <a:latin typeface="Arial"/>
                          <a:cs typeface="Arial"/>
                        </a:rPr>
                        <a:t>non- </a:t>
                      </a:r>
                      <a:r>
                        <a:rPr sz="1800" dirty="0">
                          <a:solidFill>
                            <a:srgbClr val="FF0000"/>
                          </a:solidFill>
                          <a:latin typeface="Arial"/>
                          <a:cs typeface="Arial"/>
                        </a:rPr>
                        <a:t>interference</a:t>
                      </a:r>
                      <a:r>
                        <a:rPr sz="1800" dirty="0">
                          <a:latin typeface="Arial"/>
                          <a:cs typeface="Arial"/>
                        </a:rPr>
                        <a:t>,</a:t>
                      </a:r>
                      <a:r>
                        <a:rPr sz="1800" spc="-25" dirty="0">
                          <a:latin typeface="Arial"/>
                          <a:cs typeface="Arial"/>
                        </a:rPr>
                        <a:t> </a:t>
                      </a:r>
                      <a:r>
                        <a:rPr sz="1800" dirty="0">
                          <a:latin typeface="Arial"/>
                          <a:cs typeface="Arial"/>
                        </a:rPr>
                        <a:t>compete</a:t>
                      </a:r>
                      <a:r>
                        <a:rPr sz="1800" spc="-25" dirty="0">
                          <a:latin typeface="Arial"/>
                          <a:cs typeface="Arial"/>
                        </a:rPr>
                        <a:t> </a:t>
                      </a:r>
                      <a:r>
                        <a:rPr sz="1800" spc="-10" dirty="0">
                          <a:latin typeface="Arial"/>
                          <a:cs typeface="Arial"/>
                        </a:rPr>
                        <a:t>transmission right</a:t>
                      </a:r>
                      <a:endParaRPr sz="1800">
                        <a:latin typeface="Arial"/>
                        <a:cs typeface="Arial"/>
                      </a:endParaRPr>
                    </a:p>
                    <a:p>
                      <a:pPr>
                        <a:lnSpc>
                          <a:spcPct val="100000"/>
                        </a:lnSpc>
                        <a:spcBef>
                          <a:spcPts val="50"/>
                        </a:spcBef>
                      </a:pPr>
                      <a:endParaRPr sz="2900">
                        <a:latin typeface="Times New Roman"/>
                        <a:cs typeface="Times New Roman"/>
                      </a:endParaRPr>
                    </a:p>
                    <a:p>
                      <a:pPr marL="80645" algn="ctr">
                        <a:lnSpc>
                          <a:spcPct val="100000"/>
                        </a:lnSpc>
                        <a:tabLst>
                          <a:tab pos="1187450" algn="l"/>
                        </a:tabLst>
                      </a:pPr>
                      <a:r>
                        <a:rPr sz="1575" spc="-37" baseline="-7936" dirty="0">
                          <a:latin typeface="Arial"/>
                          <a:cs typeface="Arial"/>
                        </a:rPr>
                        <a:t>C1</a:t>
                      </a:r>
                      <a:r>
                        <a:rPr sz="1575" baseline="-7936" dirty="0">
                          <a:latin typeface="Arial"/>
                          <a:cs typeface="Arial"/>
                        </a:rPr>
                        <a:t>	</a:t>
                      </a:r>
                      <a:r>
                        <a:rPr sz="1050" spc="-25" dirty="0">
                          <a:latin typeface="Arial"/>
                          <a:cs typeface="Arial"/>
                        </a:rPr>
                        <a:t>C2</a:t>
                      </a:r>
                      <a:endParaRPr sz="1050">
                        <a:latin typeface="Arial"/>
                        <a:cs typeface="Arial"/>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spcBef>
                          <a:spcPts val="50"/>
                        </a:spcBef>
                      </a:pPr>
                      <a:endParaRPr sz="1550">
                        <a:latin typeface="Times New Roman"/>
                        <a:cs typeface="Times New Roman"/>
                      </a:endParaRPr>
                    </a:p>
                    <a:p>
                      <a:pPr marL="377825" algn="ctr">
                        <a:lnSpc>
                          <a:spcPts val="1745"/>
                        </a:lnSpc>
                        <a:spcBef>
                          <a:spcPts val="5"/>
                        </a:spcBef>
                      </a:pPr>
                      <a:r>
                        <a:rPr sz="1600" dirty="0">
                          <a:latin typeface="Arial"/>
                          <a:cs typeface="Arial"/>
                        </a:rPr>
                        <a:t>Fig8.</a:t>
                      </a:r>
                      <a:r>
                        <a:rPr sz="1600" spc="-25" dirty="0">
                          <a:latin typeface="Arial"/>
                          <a:cs typeface="Arial"/>
                        </a:rPr>
                        <a:t> RAP</a:t>
                      </a:r>
                      <a:endParaRPr sz="1600">
                        <a:latin typeface="Arial"/>
                        <a:cs typeface="Arial"/>
                      </a:endParaRPr>
                    </a:p>
                  </a:txBody>
                  <a:tcPr marL="0" marR="0" marT="102235" marB="0">
                    <a:lnL w="28575">
                      <a:solidFill>
                        <a:srgbClr val="00946E"/>
                      </a:solidFill>
                      <a:prstDash val="solid"/>
                    </a:lnL>
                    <a:lnR w="28575">
                      <a:solidFill>
                        <a:srgbClr val="00946E"/>
                      </a:solidFill>
                      <a:prstDash val="solid"/>
                    </a:lnR>
                    <a:lnB w="28575">
                      <a:solidFill>
                        <a:srgbClr val="00946E"/>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
        <p:nvSpPr>
          <p:cNvPr id="31" name="object 8">
            <a:extLst>
              <a:ext uri="{FF2B5EF4-FFF2-40B4-BE49-F238E27FC236}">
                <a16:creationId xmlns:a16="http://schemas.microsoft.com/office/drawing/2014/main" id="{77EF55A8-E9E7-8C6E-D8B5-5D22D490E402}"/>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122</a:t>
            </a:fld>
            <a:endParaRPr sz="1200" dirty="0">
              <a:latin typeface="Times New Roman"/>
              <a:cs typeface="Times New Roman"/>
            </a:endParaRPr>
          </a:p>
        </p:txBody>
      </p:sp>
      <p:sp>
        <p:nvSpPr>
          <p:cNvPr id="32" name="object 10">
            <a:extLst>
              <a:ext uri="{FF2B5EF4-FFF2-40B4-BE49-F238E27FC236}">
                <a16:creationId xmlns:a16="http://schemas.microsoft.com/office/drawing/2014/main" id="{2C6FFAA5-75EB-7DD4-FDA8-E9F2BBEE449D}"/>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8" name="日付プレースホルダー 7">
            <a:extLst>
              <a:ext uri="{FF2B5EF4-FFF2-40B4-BE49-F238E27FC236}">
                <a16:creationId xmlns:a16="http://schemas.microsoft.com/office/drawing/2014/main" id="{366C4994-2463-4241-B513-833DF3C465E3}"/>
              </a:ext>
            </a:extLst>
          </p:cNvPr>
          <p:cNvSpPr>
            <a:spLocks noGrp="1"/>
          </p:cNvSpPr>
          <p:nvPr>
            <p:ph type="dt" sz="half" idx="13"/>
          </p:nvPr>
        </p:nvSpPr>
        <p:spPr/>
        <p:txBody>
          <a:bodyPr/>
          <a:lstStyle/>
          <a:p>
            <a:r>
              <a:rPr lang="en-US" altLang="ja-JP"/>
              <a:t>July 2025</a:t>
            </a:r>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46F2-F6AE-44A9-ACF8-C12F7EB0869A}"/>
              </a:ext>
            </a:extLst>
          </p:cNvPr>
          <p:cNvSpPr>
            <a:spLocks noGrp="1"/>
          </p:cNvSpPr>
          <p:nvPr>
            <p:ph type="title"/>
          </p:nvPr>
        </p:nvSpPr>
        <p:spPr/>
        <p:txBody>
          <a:bodyPr/>
          <a:lstStyle/>
          <a:p>
            <a:r>
              <a:rPr lang="en-US" dirty="0"/>
              <a:t>7.4.11 Summary</a:t>
            </a:r>
          </a:p>
        </p:txBody>
      </p:sp>
      <p:sp>
        <p:nvSpPr>
          <p:cNvPr id="3" name="Date Placeholder 2">
            <a:extLst>
              <a:ext uri="{FF2B5EF4-FFF2-40B4-BE49-F238E27FC236}">
                <a16:creationId xmlns:a16="http://schemas.microsoft.com/office/drawing/2014/main" id="{70562457-727A-45D1-92A7-28C4D1695122}"/>
              </a:ext>
            </a:extLst>
          </p:cNvPr>
          <p:cNvSpPr>
            <a:spLocks noGrp="1"/>
          </p:cNvSpPr>
          <p:nvPr>
            <p:ph type="dt" idx="10"/>
          </p:nvPr>
        </p:nvSpPr>
        <p:spPr>
          <a:xfrm>
            <a:off x="684482" y="394156"/>
            <a:ext cx="2287317" cy="215444"/>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b="1" i="0" u="none" strike="noStrike" kern="0" cap="none" spc="0" normalizeH="0" baseline="0" noProof="0">
                <a:ln>
                  <a:noFill/>
                </a:ln>
                <a:solidFill>
                  <a:srgbClr val="000000"/>
                </a:solidFill>
                <a:effectLst/>
                <a:uLnTx/>
                <a:uFillTx/>
                <a:latin typeface="Times New Roman"/>
                <a:cs typeface="Times New Roman"/>
                <a:sym typeface="Times New Roman"/>
              </a:rPr>
              <a:t>July 2025</a:t>
            </a:r>
            <a:endParaRPr kumimoji="0" lang="en-US" sz="1400" b="1" i="0" u="none" strike="noStrike" kern="0" cap="none" spc="0" normalizeH="0" baseline="0" noProof="0" dirty="0">
              <a:ln>
                <a:noFill/>
              </a:ln>
              <a:solidFill>
                <a:srgbClr val="000000"/>
              </a:solidFill>
              <a:effectLst/>
              <a:uLnTx/>
              <a:uFillTx/>
              <a:latin typeface="Times New Roman"/>
              <a:cs typeface="Times New Roman"/>
              <a:sym typeface="Times New Roman"/>
            </a:endParaRPr>
          </a:p>
        </p:txBody>
      </p:sp>
      <p:sp>
        <p:nvSpPr>
          <p:cNvPr id="6" name="Content Placeholder 5">
            <a:extLst>
              <a:ext uri="{FF2B5EF4-FFF2-40B4-BE49-F238E27FC236}">
                <a16:creationId xmlns:a16="http://schemas.microsoft.com/office/drawing/2014/main" id="{C9F58200-0A84-44C4-9E01-D0BA2780F20C}"/>
              </a:ext>
            </a:extLst>
          </p:cNvPr>
          <p:cNvSpPr>
            <a:spLocks noGrp="1"/>
          </p:cNvSpPr>
          <p:nvPr>
            <p:ph sz="quarter" idx="13"/>
          </p:nvPr>
        </p:nvSpPr>
        <p:spPr/>
        <p:txBody>
          <a:bodyPr/>
          <a:lstStyle/>
          <a:p>
            <a:r>
              <a:rPr lang="en-US" sz="2000" dirty="0"/>
              <a:t>Coordinator-to-coordinator (C2C) communication is proposed to reduce collisions and interference, especially in situations where BANs are densely located.</a:t>
            </a:r>
          </a:p>
          <a:p>
            <a:r>
              <a:rPr lang="en-US" sz="2000" dirty="0"/>
              <a:t>Scenarios representing several cases in which multiple Human BANs and/or Vehicle BAN are densely located are presented. </a:t>
            </a:r>
          </a:p>
          <a:p>
            <a:r>
              <a:rPr lang="en-US" sz="2000" dirty="0"/>
              <a:t>A star topology was suggested for a scenario where a Vehicle BAN and Human BANs coexist, and a peer-to-peer topology where only Human BANs coexist.</a:t>
            </a:r>
          </a:p>
          <a:p>
            <a:r>
              <a:rPr lang="en-US" sz="2000" dirty="0"/>
              <a:t>We need careful consideration of the mentioned topologies, and how to detect other BANs.</a:t>
            </a:r>
          </a:p>
        </p:txBody>
      </p:sp>
    </p:spTree>
    <p:extLst>
      <p:ext uri="{BB962C8B-B14F-4D97-AF65-F5344CB8AC3E}">
        <p14:creationId xmlns:p14="http://schemas.microsoft.com/office/powerpoint/2010/main" val="4859966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5726-25EE-462A-BD4B-31F2A65953FA}"/>
              </a:ext>
            </a:extLst>
          </p:cNvPr>
          <p:cNvSpPr>
            <a:spLocks noGrp="1"/>
          </p:cNvSpPr>
          <p:nvPr>
            <p:ph type="title"/>
          </p:nvPr>
        </p:nvSpPr>
        <p:spPr/>
        <p:txBody>
          <a:bodyPr/>
          <a:lstStyle/>
          <a:p>
            <a:r>
              <a:rPr lang="en-US" sz="2800" b="1" dirty="0">
                <a:latin typeface="+mn-lt"/>
              </a:rPr>
              <a:t>8. TSN Possibility in WBAN 15.6ma</a:t>
            </a:r>
          </a:p>
        </p:txBody>
      </p:sp>
      <p:sp>
        <p:nvSpPr>
          <p:cNvPr id="6" name="Content Placeholder 5">
            <a:extLst>
              <a:ext uri="{FF2B5EF4-FFF2-40B4-BE49-F238E27FC236}">
                <a16:creationId xmlns:a16="http://schemas.microsoft.com/office/drawing/2014/main" id="{B41C7832-45E7-4B5C-A28D-8FA3436784C8}"/>
              </a:ext>
            </a:extLst>
          </p:cNvPr>
          <p:cNvSpPr>
            <a:spLocks noGrp="1"/>
          </p:cNvSpPr>
          <p:nvPr>
            <p:ph sz="quarter" idx="13"/>
          </p:nvPr>
        </p:nvSpPr>
        <p:spPr/>
        <p:txBody>
          <a:bodyPr/>
          <a:lstStyle/>
          <a:p>
            <a:r>
              <a:rPr lang="en-US" dirty="0"/>
              <a:t>802.15.6 has BAN coordinator (hub) which can perform MAC bridge which connects two separate networks as </a:t>
            </a:r>
            <a:r>
              <a:rPr lang="en-US" dirty="0">
                <a:solidFill>
                  <a:srgbClr val="FF0000"/>
                </a:solidFill>
              </a:rPr>
              <a:t>802.1 TSN</a:t>
            </a:r>
            <a:r>
              <a:rPr lang="en-US" dirty="0"/>
              <a:t>(Time Sensitive Network).</a:t>
            </a:r>
          </a:p>
          <a:p>
            <a:r>
              <a:rPr lang="en-US" dirty="0"/>
              <a:t>A coordinator connects to nodes in its own network.</a:t>
            </a:r>
          </a:p>
          <a:p>
            <a:pPr lvl="1"/>
            <a:r>
              <a:rPr lang="en-US" dirty="0"/>
              <a:t>Not only same nodes operate on the same PHY, but also different </a:t>
            </a:r>
            <a:r>
              <a:rPr lang="en-US" dirty="0" err="1"/>
              <a:t>PHYs.</a:t>
            </a:r>
            <a:endParaRPr lang="en-US" dirty="0"/>
          </a:p>
          <a:p>
            <a:endParaRPr lang="en-US" dirty="0"/>
          </a:p>
          <a:p>
            <a:r>
              <a:rPr lang="en-US" dirty="0"/>
              <a:t>The revision may enable a coordinator to connect to other coordinators, to avoid interference and enhance dependability.</a:t>
            </a:r>
          </a:p>
          <a:p>
            <a:pPr lvl="1"/>
            <a:r>
              <a:rPr lang="en-US" dirty="0"/>
              <a:t>Unlike wired network, wireless network shares same medium and collision occurs which plays significant role in dependability. </a:t>
            </a:r>
          </a:p>
          <a:p>
            <a:endParaRPr lang="en-US" dirty="0"/>
          </a:p>
          <a:p>
            <a:endParaRPr lang="en-US" dirty="0"/>
          </a:p>
          <a:p>
            <a:endParaRPr lang="en-US" dirty="0"/>
          </a:p>
        </p:txBody>
      </p:sp>
      <p:sp>
        <p:nvSpPr>
          <p:cNvPr id="7" name="日付プレースホルダー 6">
            <a:extLst>
              <a:ext uri="{FF2B5EF4-FFF2-40B4-BE49-F238E27FC236}">
                <a16:creationId xmlns:a16="http://schemas.microsoft.com/office/drawing/2014/main" id="{9AE84B05-F655-7B04-92A8-0B1BB1194FC2}"/>
              </a:ext>
            </a:extLst>
          </p:cNvPr>
          <p:cNvSpPr>
            <a:spLocks noGrp="1"/>
          </p:cNvSpPr>
          <p:nvPr>
            <p:ph type="dt" idx="10"/>
          </p:nvPr>
        </p:nvSpPr>
        <p:spPr>
          <a:xfrm>
            <a:off x="684482" y="363379"/>
            <a:ext cx="2287317" cy="246221"/>
          </a:xfrm>
        </p:spPr>
        <p:txBody>
          <a:bodyPr/>
          <a:lstStyle/>
          <a:p>
            <a:r>
              <a:rPr lang="en-US" altLang="ja-JP" sz="1600" b="0"/>
              <a:t>July 2025</a:t>
            </a:r>
            <a:endParaRPr lang="en-US" sz="1600" b="0" dirty="0"/>
          </a:p>
        </p:txBody>
      </p:sp>
      <p:sp>
        <p:nvSpPr>
          <p:cNvPr id="4" name="object 8">
            <a:extLst>
              <a:ext uri="{FF2B5EF4-FFF2-40B4-BE49-F238E27FC236}">
                <a16:creationId xmlns:a16="http://schemas.microsoft.com/office/drawing/2014/main" id="{EB0AA8AF-C267-C787-EBF5-7425D6E61551}"/>
              </a:ext>
            </a:extLst>
          </p:cNvPr>
          <p:cNvSpPr txBox="1"/>
          <p:nvPr/>
        </p:nvSpPr>
        <p:spPr>
          <a:xfrm>
            <a:off x="4114800" y="6511290"/>
            <a:ext cx="7727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124</a:t>
            </a:fld>
            <a:endParaRPr sz="1200" dirty="0">
              <a:latin typeface="Times New Roman"/>
              <a:cs typeface="Times New Roman"/>
            </a:endParaRPr>
          </a:p>
        </p:txBody>
      </p:sp>
      <p:sp>
        <p:nvSpPr>
          <p:cNvPr id="8" name="object 10">
            <a:extLst>
              <a:ext uri="{FF2B5EF4-FFF2-40B4-BE49-F238E27FC236}">
                <a16:creationId xmlns:a16="http://schemas.microsoft.com/office/drawing/2014/main" id="{94A92824-9E2A-8CBB-3CE9-C9A806C43C5A}"/>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95964181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7C9E-432D-473F-858D-65201E52C7D9}"/>
              </a:ext>
            </a:extLst>
          </p:cNvPr>
          <p:cNvSpPr>
            <a:spLocks noGrp="1"/>
          </p:cNvSpPr>
          <p:nvPr>
            <p:ph type="title"/>
          </p:nvPr>
        </p:nvSpPr>
        <p:spPr>
          <a:xfrm>
            <a:off x="685800" y="382629"/>
            <a:ext cx="7772400" cy="1066800"/>
          </a:xfrm>
        </p:spPr>
        <p:txBody>
          <a:bodyPr/>
          <a:lstStyle/>
          <a:p>
            <a:r>
              <a:rPr lang="en-US" dirty="0"/>
              <a:t>8.1 Link between Coordinators</a:t>
            </a:r>
          </a:p>
        </p:txBody>
      </p:sp>
      <p:sp>
        <p:nvSpPr>
          <p:cNvPr id="22" name="Oval 21">
            <a:extLst>
              <a:ext uri="{FF2B5EF4-FFF2-40B4-BE49-F238E27FC236}">
                <a16:creationId xmlns:a16="http://schemas.microsoft.com/office/drawing/2014/main" id="{50020362-72EF-4AB2-88E6-94E309FDE1FD}"/>
              </a:ext>
            </a:extLst>
          </p:cNvPr>
          <p:cNvSpPr/>
          <p:nvPr/>
        </p:nvSpPr>
        <p:spPr>
          <a:xfrm>
            <a:off x="628650" y="1213145"/>
            <a:ext cx="3625850" cy="351922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CB34451-FA83-414E-9833-9960BCE5AAFA}"/>
              </a:ext>
            </a:extLst>
          </p:cNvPr>
          <p:cNvSpPr/>
          <p:nvPr/>
        </p:nvSpPr>
        <p:spPr>
          <a:xfrm>
            <a:off x="793751" y="2718757"/>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5" name="Rectangle 4">
            <a:extLst>
              <a:ext uri="{FF2B5EF4-FFF2-40B4-BE49-F238E27FC236}">
                <a16:creationId xmlns:a16="http://schemas.microsoft.com/office/drawing/2014/main" id="{00248C2F-65BC-498A-9082-906E0F9FA846}"/>
              </a:ext>
            </a:extLst>
          </p:cNvPr>
          <p:cNvSpPr/>
          <p:nvPr/>
        </p:nvSpPr>
        <p:spPr>
          <a:xfrm>
            <a:off x="2579354" y="3888941"/>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6" name="Rectangle 5">
            <a:extLst>
              <a:ext uri="{FF2B5EF4-FFF2-40B4-BE49-F238E27FC236}">
                <a16:creationId xmlns:a16="http://schemas.microsoft.com/office/drawing/2014/main" id="{B47CF418-7A9D-4073-A652-29B974C533FF}"/>
              </a:ext>
            </a:extLst>
          </p:cNvPr>
          <p:cNvSpPr/>
          <p:nvPr/>
        </p:nvSpPr>
        <p:spPr>
          <a:xfrm>
            <a:off x="2162794" y="2677321"/>
            <a:ext cx="146304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Coordinator</a:t>
            </a:r>
          </a:p>
        </p:txBody>
      </p:sp>
      <p:cxnSp>
        <p:nvCxnSpPr>
          <p:cNvPr id="9" name="Straight Connector 8">
            <a:extLst>
              <a:ext uri="{FF2B5EF4-FFF2-40B4-BE49-F238E27FC236}">
                <a16:creationId xmlns:a16="http://schemas.microsoft.com/office/drawing/2014/main" id="{DF11A257-90D0-4846-84CA-C8B4D594190F}"/>
              </a:ext>
            </a:extLst>
          </p:cNvPr>
          <p:cNvCxnSpPr>
            <a:cxnSpLocks/>
            <a:stCxn id="4" idx="3"/>
            <a:endCxn id="6" idx="1"/>
          </p:cNvCxnSpPr>
          <p:nvPr/>
        </p:nvCxnSpPr>
        <p:spPr>
          <a:xfrm flipV="1">
            <a:off x="1840231" y="2931321"/>
            <a:ext cx="322563" cy="41436"/>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558340E6-0BE4-48D6-A169-4C7DC2BCF940}"/>
              </a:ext>
            </a:extLst>
          </p:cNvPr>
          <p:cNvCxnSpPr>
            <a:cxnSpLocks/>
            <a:stCxn id="5" idx="0"/>
            <a:endCxn id="6" idx="2"/>
          </p:cNvCxnSpPr>
          <p:nvPr/>
        </p:nvCxnSpPr>
        <p:spPr>
          <a:xfrm flipH="1" flipV="1">
            <a:off x="2894314" y="3185321"/>
            <a:ext cx="208280" cy="703620"/>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23527360-1E13-4CAE-910D-438D3DF2D913}"/>
              </a:ext>
            </a:extLst>
          </p:cNvPr>
          <p:cNvSpPr/>
          <p:nvPr/>
        </p:nvSpPr>
        <p:spPr>
          <a:xfrm>
            <a:off x="2816510" y="1728829"/>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cxnSp>
        <p:nvCxnSpPr>
          <p:cNvPr id="34" name="Straight Connector 33">
            <a:extLst>
              <a:ext uri="{FF2B5EF4-FFF2-40B4-BE49-F238E27FC236}">
                <a16:creationId xmlns:a16="http://schemas.microsoft.com/office/drawing/2014/main" id="{BCB09812-E4D8-40E1-AB90-AD021AD024A7}"/>
              </a:ext>
            </a:extLst>
          </p:cNvPr>
          <p:cNvCxnSpPr>
            <a:cxnSpLocks/>
            <a:stCxn id="33" idx="2"/>
            <a:endCxn id="6" idx="0"/>
          </p:cNvCxnSpPr>
          <p:nvPr/>
        </p:nvCxnSpPr>
        <p:spPr>
          <a:xfrm flipH="1">
            <a:off x="2894314" y="2236829"/>
            <a:ext cx="445436" cy="440492"/>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E41D02D6-9ED5-4F88-B6ED-92A773AFDF74}"/>
              </a:ext>
            </a:extLst>
          </p:cNvPr>
          <p:cNvSpPr/>
          <p:nvPr/>
        </p:nvSpPr>
        <p:spPr>
          <a:xfrm>
            <a:off x="4986020" y="1291146"/>
            <a:ext cx="3625850" cy="351922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19ECD85-11B4-4FA6-9C7E-14EA19B21EE8}"/>
              </a:ext>
            </a:extLst>
          </p:cNvPr>
          <p:cNvSpPr/>
          <p:nvPr/>
        </p:nvSpPr>
        <p:spPr>
          <a:xfrm>
            <a:off x="7302850" y="2791493"/>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23" name="Rectangle 22">
            <a:extLst>
              <a:ext uri="{FF2B5EF4-FFF2-40B4-BE49-F238E27FC236}">
                <a16:creationId xmlns:a16="http://schemas.microsoft.com/office/drawing/2014/main" id="{1A133584-A74A-46C5-AE84-2E0E61A5F823}"/>
              </a:ext>
            </a:extLst>
          </p:cNvPr>
          <p:cNvSpPr/>
          <p:nvPr/>
        </p:nvSpPr>
        <p:spPr>
          <a:xfrm>
            <a:off x="6192236" y="4018671"/>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24" name="Rectangle 23">
            <a:extLst>
              <a:ext uri="{FF2B5EF4-FFF2-40B4-BE49-F238E27FC236}">
                <a16:creationId xmlns:a16="http://schemas.microsoft.com/office/drawing/2014/main" id="{70A73E54-E8DE-4150-AF1E-C11758290DF9}"/>
              </a:ext>
            </a:extLst>
          </p:cNvPr>
          <p:cNvSpPr/>
          <p:nvPr/>
        </p:nvSpPr>
        <p:spPr>
          <a:xfrm>
            <a:off x="5417059" y="2708621"/>
            <a:ext cx="146304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Coordinator</a:t>
            </a:r>
          </a:p>
        </p:txBody>
      </p:sp>
      <p:cxnSp>
        <p:nvCxnSpPr>
          <p:cNvPr id="25" name="Straight Connector 24">
            <a:extLst>
              <a:ext uri="{FF2B5EF4-FFF2-40B4-BE49-F238E27FC236}">
                <a16:creationId xmlns:a16="http://schemas.microsoft.com/office/drawing/2014/main" id="{A0D65C0B-AF02-481E-BE01-C30E25866708}"/>
              </a:ext>
            </a:extLst>
          </p:cNvPr>
          <p:cNvCxnSpPr>
            <a:cxnSpLocks/>
            <a:stCxn id="21" idx="1"/>
            <a:endCxn id="24" idx="3"/>
          </p:cNvCxnSpPr>
          <p:nvPr/>
        </p:nvCxnSpPr>
        <p:spPr>
          <a:xfrm flipH="1" flipV="1">
            <a:off x="6880099" y="2962621"/>
            <a:ext cx="422751" cy="82872"/>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04E0DD7-6077-42B8-AEF3-76DFCDFE4E43}"/>
              </a:ext>
            </a:extLst>
          </p:cNvPr>
          <p:cNvCxnSpPr>
            <a:cxnSpLocks/>
            <a:stCxn id="23" idx="0"/>
            <a:endCxn id="24" idx="2"/>
          </p:cNvCxnSpPr>
          <p:nvPr/>
        </p:nvCxnSpPr>
        <p:spPr>
          <a:xfrm flipH="1" flipV="1">
            <a:off x="6148579" y="3216621"/>
            <a:ext cx="566897" cy="802050"/>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426983E9-2E00-4191-B40F-079063DEBD1A}"/>
              </a:ext>
            </a:extLst>
          </p:cNvPr>
          <p:cNvSpPr/>
          <p:nvPr/>
        </p:nvSpPr>
        <p:spPr>
          <a:xfrm>
            <a:off x="6141146" y="1647416"/>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cxnSp>
        <p:nvCxnSpPr>
          <p:cNvPr id="28" name="Straight Connector 27">
            <a:extLst>
              <a:ext uri="{FF2B5EF4-FFF2-40B4-BE49-F238E27FC236}">
                <a16:creationId xmlns:a16="http://schemas.microsoft.com/office/drawing/2014/main" id="{DDB7B0B4-B98C-402C-99DE-98D52BFAF1E1}"/>
              </a:ext>
            </a:extLst>
          </p:cNvPr>
          <p:cNvCxnSpPr>
            <a:cxnSpLocks/>
            <a:stCxn id="27" idx="2"/>
            <a:endCxn id="24" idx="0"/>
          </p:cNvCxnSpPr>
          <p:nvPr/>
        </p:nvCxnSpPr>
        <p:spPr>
          <a:xfrm flipH="1">
            <a:off x="6148579" y="2155416"/>
            <a:ext cx="515807" cy="553205"/>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F63DF2D7-AA7F-4E94-B4A8-7367490670C4}"/>
              </a:ext>
            </a:extLst>
          </p:cNvPr>
          <p:cNvCxnSpPr>
            <a:cxnSpLocks/>
            <a:stCxn id="6" idx="3"/>
            <a:endCxn id="24" idx="1"/>
          </p:cNvCxnSpPr>
          <p:nvPr/>
        </p:nvCxnSpPr>
        <p:spPr>
          <a:xfrm>
            <a:off x="3625834" y="2931321"/>
            <a:ext cx="1791225" cy="3130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1739557-951B-41E2-8DFC-841C7BCDF722}"/>
              </a:ext>
            </a:extLst>
          </p:cNvPr>
          <p:cNvSpPr txBox="1"/>
          <p:nvPr/>
        </p:nvSpPr>
        <p:spPr>
          <a:xfrm>
            <a:off x="3566719" y="3218444"/>
            <a:ext cx="218777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Link for Coordinators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to talk to each other</a:t>
            </a:r>
          </a:p>
        </p:txBody>
      </p:sp>
      <p:sp>
        <p:nvSpPr>
          <p:cNvPr id="57" name="Content Placeholder 2">
            <a:extLst>
              <a:ext uri="{FF2B5EF4-FFF2-40B4-BE49-F238E27FC236}">
                <a16:creationId xmlns:a16="http://schemas.microsoft.com/office/drawing/2014/main" id="{375D02B9-5DD9-410B-99F7-77BADB1E83A1}"/>
              </a:ext>
            </a:extLst>
          </p:cNvPr>
          <p:cNvSpPr>
            <a:spLocks noGrp="1"/>
          </p:cNvSpPr>
          <p:nvPr>
            <p:ph idx="1"/>
          </p:nvPr>
        </p:nvSpPr>
        <p:spPr>
          <a:xfrm>
            <a:off x="628650" y="4552310"/>
            <a:ext cx="7886700" cy="2003476"/>
          </a:xfrm>
        </p:spPr>
        <p:txBody>
          <a:bodyPr>
            <a:normAutofit fontScale="55000" lnSpcReduction="20000"/>
          </a:bodyPr>
          <a:lstStyle/>
          <a:p>
            <a:r>
              <a:rPr lang="en-US" dirty="0"/>
              <a:t>P2P connection seems appropriate.</a:t>
            </a:r>
          </a:p>
          <a:p>
            <a:pPr lvl="1"/>
            <a:r>
              <a:rPr lang="en-US" b="1" dirty="0">
                <a:solidFill>
                  <a:srgbClr val="FF0000"/>
                </a:solidFill>
              </a:rPr>
              <a:t>IEEE 802.15.8 Peer Aware Communication (PAC) can be adopted.</a:t>
            </a:r>
          </a:p>
          <a:p>
            <a:r>
              <a:rPr lang="en-US" dirty="0"/>
              <a:t>Star topology seems to be not plausible.</a:t>
            </a:r>
          </a:p>
          <a:p>
            <a:pPr lvl="1"/>
            <a:r>
              <a:rPr lang="en-US" dirty="0"/>
              <a:t>Additional type of terminal (for say, coordinator of coordinators) should be defined.</a:t>
            </a:r>
          </a:p>
          <a:p>
            <a:pPr lvl="1"/>
            <a:r>
              <a:rPr lang="en-US" dirty="0"/>
              <a:t>This new type of terminal should be able to cover a wide area in which multiple BANs are deployed.</a:t>
            </a:r>
          </a:p>
          <a:p>
            <a:r>
              <a:rPr lang="en-US" b="1" dirty="0"/>
              <a:t>By allowing P2P communication </a:t>
            </a:r>
            <a:r>
              <a:rPr lang="en-US" b="1" u="sng" dirty="0"/>
              <a:t>only for between coordinators</a:t>
            </a:r>
            <a:r>
              <a:rPr lang="en-US" b="1" dirty="0"/>
              <a:t>, overhead due to P2P can be reduced. </a:t>
            </a:r>
          </a:p>
        </p:txBody>
      </p:sp>
      <p:sp>
        <p:nvSpPr>
          <p:cNvPr id="3" name="日付プレースホルダー 7">
            <a:extLst>
              <a:ext uri="{FF2B5EF4-FFF2-40B4-BE49-F238E27FC236}">
                <a16:creationId xmlns:a16="http://schemas.microsoft.com/office/drawing/2014/main" id="{594F4427-FC98-A134-FE3D-C2770B316F29}"/>
              </a:ext>
            </a:extLst>
          </p:cNvPr>
          <p:cNvSpPr>
            <a:spLocks noGrp="1"/>
          </p:cNvSpPr>
          <p:nvPr>
            <p:ph type="dt" sz="half" idx="13"/>
          </p:nvPr>
        </p:nvSpPr>
        <p:spPr>
          <a:xfrm>
            <a:off x="684483" y="394156"/>
            <a:ext cx="1600200" cy="215444"/>
          </a:xfrm>
        </p:spPr>
        <p:txBody>
          <a:bodyPr/>
          <a:lstStyle/>
          <a:p>
            <a:r>
              <a:rPr lang="en-US" altLang="ja-JP"/>
              <a:t>July 2025</a:t>
            </a:r>
            <a:endParaRPr lang="en-US" altLang="ja-JP" dirty="0"/>
          </a:p>
        </p:txBody>
      </p:sp>
    </p:spTree>
    <p:extLst>
      <p:ext uri="{BB962C8B-B14F-4D97-AF65-F5344CB8AC3E}">
        <p14:creationId xmlns:p14="http://schemas.microsoft.com/office/powerpoint/2010/main" val="1777593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640A3-8F93-446B-8947-31091BC253F5}"/>
              </a:ext>
            </a:extLst>
          </p:cNvPr>
          <p:cNvSpPr>
            <a:spLocks noGrp="1"/>
          </p:cNvSpPr>
          <p:nvPr>
            <p:ph type="title"/>
          </p:nvPr>
        </p:nvSpPr>
        <p:spPr>
          <a:xfrm>
            <a:off x="647700" y="609600"/>
            <a:ext cx="7848600" cy="1066800"/>
          </a:xfrm>
        </p:spPr>
        <p:txBody>
          <a:bodyPr/>
          <a:lstStyle/>
          <a:p>
            <a:r>
              <a:rPr lang="en-US" sz="3200" dirty="0"/>
              <a:t>8.2 C2C of Coexisting Multiple BANs as P2P </a:t>
            </a:r>
          </a:p>
        </p:txBody>
      </p:sp>
      <p:sp>
        <p:nvSpPr>
          <p:cNvPr id="3" name="Content Placeholder 2">
            <a:extLst>
              <a:ext uri="{FF2B5EF4-FFF2-40B4-BE49-F238E27FC236}">
                <a16:creationId xmlns:a16="http://schemas.microsoft.com/office/drawing/2014/main" id="{66239E7F-6264-4BAE-B587-21B850352BA4}"/>
              </a:ext>
            </a:extLst>
          </p:cNvPr>
          <p:cNvSpPr>
            <a:spLocks noGrp="1"/>
          </p:cNvSpPr>
          <p:nvPr>
            <p:ph idx="1"/>
          </p:nvPr>
        </p:nvSpPr>
        <p:spPr>
          <a:xfrm>
            <a:off x="585938" y="1524000"/>
            <a:ext cx="7924800" cy="4800600"/>
          </a:xfrm>
        </p:spPr>
        <p:txBody>
          <a:bodyPr>
            <a:normAutofit fontScale="92500"/>
          </a:bodyPr>
          <a:lstStyle/>
          <a:p>
            <a:r>
              <a:rPr lang="en-US" sz="2000" dirty="0"/>
              <a:t>The target use case is one VBAN and 1,2,3 HBANs.  </a:t>
            </a:r>
          </a:p>
          <a:p>
            <a:r>
              <a:rPr lang="en-US" sz="2000" dirty="0"/>
              <a:t>The idea of a link between coordinators is to control channel access between 2 or more BANs to reduce collisions, interference and to pass management and emergency messages. </a:t>
            </a:r>
          </a:p>
          <a:p>
            <a:r>
              <a:rPr lang="en-US" sz="2000" dirty="0"/>
              <a:t>The configuration with coordinators may be P2P, mesh, or star if one coo</a:t>
            </a:r>
            <a:r>
              <a:rPr lang="en-US" sz="1600" dirty="0"/>
              <a:t>r</a:t>
            </a:r>
            <a:r>
              <a:rPr lang="en-US" sz="2000" dirty="0"/>
              <a:t>dinator (VBAN) takes over as super-coordinator and the other coordinators (HBAN) as super-nodes. </a:t>
            </a:r>
          </a:p>
          <a:p>
            <a:r>
              <a:rPr lang="en-US" altLang="ja-JP" sz="2000" dirty="0"/>
              <a:t>In P2P, nodes talk to each other without the need for central control.</a:t>
            </a:r>
          </a:p>
          <a:p>
            <a:r>
              <a:rPr lang="en-US" altLang="ja-JP" sz="2000" dirty="0"/>
              <a:t>In our case, it means a multicast session between the VBAN coordinator and HBAN coordinators.  It requires distributed control. </a:t>
            </a:r>
          </a:p>
          <a:p>
            <a:r>
              <a:rPr lang="en-US" altLang="ja-JP" sz="2000" dirty="0"/>
              <a:t>In the star case, it would be a superset of the star topology. The super-coordinator is the central control. </a:t>
            </a:r>
          </a:p>
          <a:p>
            <a:r>
              <a:rPr lang="en-US" altLang="ja-JP" sz="2000" dirty="0"/>
              <a:t>We need careful consideration due to the advantages and disadvantages of these topologies.</a:t>
            </a:r>
          </a:p>
        </p:txBody>
      </p:sp>
      <p:sp>
        <p:nvSpPr>
          <p:cNvPr id="4" name="日付プレースホルダー 7">
            <a:extLst>
              <a:ext uri="{FF2B5EF4-FFF2-40B4-BE49-F238E27FC236}">
                <a16:creationId xmlns:a16="http://schemas.microsoft.com/office/drawing/2014/main" id="{854DC3C6-2570-2910-6ED0-1549FC0D2383}"/>
              </a:ext>
            </a:extLst>
          </p:cNvPr>
          <p:cNvSpPr>
            <a:spLocks noGrp="1"/>
          </p:cNvSpPr>
          <p:nvPr>
            <p:ph type="dt" sz="half" idx="13"/>
          </p:nvPr>
        </p:nvSpPr>
        <p:spPr>
          <a:xfrm>
            <a:off x="684483" y="394156"/>
            <a:ext cx="1600200" cy="215444"/>
          </a:xfrm>
        </p:spPr>
        <p:txBody>
          <a:bodyPr/>
          <a:lstStyle/>
          <a:p>
            <a:r>
              <a:rPr lang="en-US" altLang="ja-JP"/>
              <a:t>July 2025</a:t>
            </a:r>
            <a:endParaRPr lang="en-US" altLang="ja-JP" dirty="0"/>
          </a:p>
        </p:txBody>
      </p:sp>
    </p:spTree>
    <p:extLst>
      <p:ext uri="{BB962C8B-B14F-4D97-AF65-F5344CB8AC3E}">
        <p14:creationId xmlns:p14="http://schemas.microsoft.com/office/powerpoint/2010/main" val="379989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A7A90-EB3C-4604-A139-29BCFB1746EE}"/>
              </a:ext>
            </a:extLst>
          </p:cNvPr>
          <p:cNvSpPr>
            <a:spLocks noGrp="1"/>
          </p:cNvSpPr>
          <p:nvPr>
            <p:ph type="title"/>
          </p:nvPr>
        </p:nvSpPr>
        <p:spPr/>
        <p:txBody>
          <a:bodyPr/>
          <a:lstStyle/>
          <a:p>
            <a:r>
              <a:rPr lang="en-US" altLang="ja-JP" sz="3200" dirty="0"/>
              <a:t>8.2 C2C of Coexisting Multiple BANs as P2P </a:t>
            </a:r>
            <a:endParaRPr lang="en-US" sz="3200" dirty="0"/>
          </a:p>
        </p:txBody>
      </p:sp>
      <p:sp>
        <p:nvSpPr>
          <p:cNvPr id="3" name="Content Placeholder 2">
            <a:extLst>
              <a:ext uri="{FF2B5EF4-FFF2-40B4-BE49-F238E27FC236}">
                <a16:creationId xmlns:a16="http://schemas.microsoft.com/office/drawing/2014/main" id="{E561A6BA-EEDB-4DEA-8F36-DFE8ADD8A2C9}"/>
              </a:ext>
            </a:extLst>
          </p:cNvPr>
          <p:cNvSpPr>
            <a:spLocks noGrp="1"/>
          </p:cNvSpPr>
          <p:nvPr>
            <p:ph idx="1"/>
          </p:nvPr>
        </p:nvSpPr>
        <p:spPr>
          <a:xfrm>
            <a:off x="685800" y="1676400"/>
            <a:ext cx="8001000" cy="5105400"/>
          </a:xfrm>
        </p:spPr>
        <p:txBody>
          <a:bodyPr>
            <a:normAutofit fontScale="70000" lnSpcReduction="20000"/>
          </a:bodyPr>
          <a:lstStyle/>
          <a:p>
            <a:r>
              <a:rPr lang="en-US" altLang="ja-JP" sz="2400" dirty="0"/>
              <a:t>Using 15.8 is an option, but it is not straightforward.  </a:t>
            </a:r>
          </a:p>
          <a:p>
            <a:r>
              <a:rPr lang="en-US" altLang="ja-JP" sz="2400" dirty="0"/>
              <a:t>The PHY and MAC mechanisms for UWB are fixed. </a:t>
            </a:r>
          </a:p>
          <a:p>
            <a:r>
              <a:rPr lang="en-US" altLang="ja-JP" sz="2400" dirty="0"/>
              <a:t>If the novelty of 15.6a means to propose a novel PHY and simplified 15.6 MAC, 15.6a coordinators would need to have 2 PHYs and 2 MACs. </a:t>
            </a:r>
          </a:p>
          <a:p>
            <a:r>
              <a:rPr lang="en-US" altLang="ja-JP" sz="2400" dirty="0"/>
              <a:t>Also, using 15.8 implies that synchronization among coordinators must be distributed. It will increase the complexity of 15.6a implementations. </a:t>
            </a:r>
            <a:endParaRPr lang="en-US" sz="2400" dirty="0"/>
          </a:p>
          <a:p>
            <a:r>
              <a:rPr lang="en-US" sz="2400" dirty="0"/>
              <a:t>Mesh has an additional routing layer through which VBAN and HBAN coordinators talk to each other. </a:t>
            </a:r>
          </a:p>
          <a:p>
            <a:r>
              <a:rPr lang="en-US" sz="2400" dirty="0"/>
              <a:t>The mesh configuration would be an option if the objective is that all BAN coordinators ( VBAN and HBANs) talk to each other.</a:t>
            </a:r>
          </a:p>
          <a:p>
            <a:r>
              <a:rPr lang="en-US" sz="2400" dirty="0"/>
              <a:t>The use case we indicated in the PAR is VBAN to HBAN. Although, it is up to you.</a:t>
            </a:r>
          </a:p>
          <a:p>
            <a:r>
              <a:rPr lang="en-US" sz="2400" dirty="0"/>
              <a:t>Using a super-star topology, the VBAN coordinator (super-coordinator) would synchronize the other HBANs coordinators (super-nodes) and control the channel access.</a:t>
            </a:r>
          </a:p>
          <a:p>
            <a:r>
              <a:rPr lang="en-US" sz="2400" dirty="0"/>
              <a:t> Advantage: it is an extension of the BAN star topology.</a:t>
            </a:r>
          </a:p>
          <a:p>
            <a:r>
              <a:rPr lang="en-US" sz="2400" dirty="0"/>
              <a:t>Careful consideration of the mentioned topologies, and what option is better for 15.6a</a:t>
            </a:r>
          </a:p>
        </p:txBody>
      </p:sp>
      <p:sp>
        <p:nvSpPr>
          <p:cNvPr id="4" name="日付プレースホルダー 7">
            <a:extLst>
              <a:ext uri="{FF2B5EF4-FFF2-40B4-BE49-F238E27FC236}">
                <a16:creationId xmlns:a16="http://schemas.microsoft.com/office/drawing/2014/main" id="{868BA712-8640-CCC3-A501-464CF5F6BD79}"/>
              </a:ext>
            </a:extLst>
          </p:cNvPr>
          <p:cNvSpPr>
            <a:spLocks noGrp="1"/>
          </p:cNvSpPr>
          <p:nvPr>
            <p:ph type="dt" sz="half" idx="13"/>
          </p:nvPr>
        </p:nvSpPr>
        <p:spPr>
          <a:xfrm>
            <a:off x="684483" y="394156"/>
            <a:ext cx="1600200" cy="215444"/>
          </a:xfrm>
        </p:spPr>
        <p:txBody>
          <a:bodyPr/>
          <a:lstStyle/>
          <a:p>
            <a:r>
              <a:rPr lang="en-US" altLang="ja-JP"/>
              <a:t>July 2025</a:t>
            </a:r>
            <a:endParaRPr lang="en-US" altLang="ja-JP" dirty="0"/>
          </a:p>
        </p:txBody>
      </p:sp>
    </p:spTree>
    <p:extLst>
      <p:ext uri="{BB962C8B-B14F-4D97-AF65-F5344CB8AC3E}">
        <p14:creationId xmlns:p14="http://schemas.microsoft.com/office/powerpoint/2010/main" val="16112590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0082E-A63E-49C1-B4E3-161362C98977}"/>
              </a:ext>
            </a:extLst>
          </p:cNvPr>
          <p:cNvSpPr>
            <a:spLocks noGrp="1"/>
          </p:cNvSpPr>
          <p:nvPr>
            <p:ph type="title"/>
          </p:nvPr>
        </p:nvSpPr>
        <p:spPr>
          <a:xfrm>
            <a:off x="685800" y="762000"/>
            <a:ext cx="7772400" cy="1066800"/>
          </a:xfrm>
        </p:spPr>
        <p:txBody>
          <a:bodyPr>
            <a:normAutofit/>
          </a:bodyPr>
          <a:lstStyle/>
          <a:p>
            <a:r>
              <a:rPr lang="en-US" dirty="0"/>
              <a:t>8.3 IEEE 802.15.8 PAC Topology</a:t>
            </a:r>
          </a:p>
        </p:txBody>
      </p:sp>
      <p:pic>
        <p:nvPicPr>
          <p:cNvPr id="5" name="Content Placeholder 4">
            <a:extLst>
              <a:ext uri="{FF2B5EF4-FFF2-40B4-BE49-F238E27FC236}">
                <a16:creationId xmlns:a16="http://schemas.microsoft.com/office/drawing/2014/main" id="{F040634A-4D9A-422B-9E30-849D1BDFDB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752600"/>
            <a:ext cx="5479480" cy="4662970"/>
          </a:xfrm>
        </p:spPr>
      </p:pic>
      <p:sp>
        <p:nvSpPr>
          <p:cNvPr id="3" name="日付プレースホルダー 7">
            <a:extLst>
              <a:ext uri="{FF2B5EF4-FFF2-40B4-BE49-F238E27FC236}">
                <a16:creationId xmlns:a16="http://schemas.microsoft.com/office/drawing/2014/main" id="{B396E32B-30A1-8D2C-E340-FF0A85E73795}"/>
              </a:ext>
            </a:extLst>
          </p:cNvPr>
          <p:cNvSpPr>
            <a:spLocks noGrp="1"/>
          </p:cNvSpPr>
          <p:nvPr>
            <p:ph type="dt" sz="half" idx="13"/>
          </p:nvPr>
        </p:nvSpPr>
        <p:spPr>
          <a:xfrm>
            <a:off x="684483" y="394156"/>
            <a:ext cx="1600200" cy="215444"/>
          </a:xfrm>
        </p:spPr>
        <p:txBody>
          <a:bodyPr/>
          <a:lstStyle/>
          <a:p>
            <a:r>
              <a:rPr lang="en-US" altLang="ja-JP"/>
              <a:t>July 2025</a:t>
            </a:r>
            <a:endParaRPr lang="en-US" altLang="ja-JP" dirty="0"/>
          </a:p>
        </p:txBody>
      </p:sp>
    </p:spTree>
    <p:extLst>
      <p:ext uri="{BB962C8B-B14F-4D97-AF65-F5344CB8AC3E}">
        <p14:creationId xmlns:p14="http://schemas.microsoft.com/office/powerpoint/2010/main" val="19733187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0082E-A63E-49C1-B4E3-161362C98977}"/>
              </a:ext>
            </a:extLst>
          </p:cNvPr>
          <p:cNvSpPr>
            <a:spLocks noGrp="1"/>
          </p:cNvSpPr>
          <p:nvPr>
            <p:ph type="title"/>
          </p:nvPr>
        </p:nvSpPr>
        <p:spPr>
          <a:xfrm>
            <a:off x="685800" y="685800"/>
            <a:ext cx="7772400" cy="515511"/>
          </a:xfrm>
        </p:spPr>
        <p:txBody>
          <a:bodyPr>
            <a:normAutofit fontScale="90000"/>
          </a:bodyPr>
          <a:lstStyle/>
          <a:p>
            <a:r>
              <a:rPr lang="en-US" dirty="0"/>
              <a:t>8.4 Adoption of PAC in BAN</a:t>
            </a:r>
          </a:p>
        </p:txBody>
      </p:sp>
      <p:pic>
        <p:nvPicPr>
          <p:cNvPr id="5" name="Content Placeholder 4">
            <a:extLst>
              <a:ext uri="{FF2B5EF4-FFF2-40B4-BE49-F238E27FC236}">
                <a16:creationId xmlns:a16="http://schemas.microsoft.com/office/drawing/2014/main" id="{F040634A-4D9A-422B-9E30-849D1BDFDB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4469" y="1418528"/>
            <a:ext cx="6039943" cy="4656829"/>
          </a:xfrm>
        </p:spPr>
      </p:pic>
      <p:sp>
        <p:nvSpPr>
          <p:cNvPr id="4" name="Oval 3">
            <a:extLst>
              <a:ext uri="{FF2B5EF4-FFF2-40B4-BE49-F238E27FC236}">
                <a16:creationId xmlns:a16="http://schemas.microsoft.com/office/drawing/2014/main" id="{8111C5B4-C57B-4187-9F60-BE15FA3A3DA8}"/>
              </a:ext>
            </a:extLst>
          </p:cNvPr>
          <p:cNvSpPr/>
          <p:nvPr/>
        </p:nvSpPr>
        <p:spPr>
          <a:xfrm>
            <a:off x="881425" y="2783925"/>
            <a:ext cx="2703191" cy="2374350"/>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BB83790-0198-496E-BC1A-9932C84A9564}"/>
              </a:ext>
            </a:extLst>
          </p:cNvPr>
          <p:cNvSpPr/>
          <p:nvPr/>
        </p:nvSpPr>
        <p:spPr>
          <a:xfrm>
            <a:off x="866840" y="4325940"/>
            <a:ext cx="780186" cy="342738"/>
          </a:xfrm>
          <a:prstGeom prst="rect">
            <a:avLst/>
          </a:prstGeom>
          <a:ln w="28575">
            <a:solidFill>
              <a:schemeClr val="accent4">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7" name="Rectangle 6">
            <a:extLst>
              <a:ext uri="{FF2B5EF4-FFF2-40B4-BE49-F238E27FC236}">
                <a16:creationId xmlns:a16="http://schemas.microsoft.com/office/drawing/2014/main" id="{0036DFF8-A48F-4F85-828C-F5878E01381C}"/>
              </a:ext>
            </a:extLst>
          </p:cNvPr>
          <p:cNvSpPr/>
          <p:nvPr/>
        </p:nvSpPr>
        <p:spPr>
          <a:xfrm>
            <a:off x="2524585" y="4995332"/>
            <a:ext cx="780186" cy="342738"/>
          </a:xfrm>
          <a:prstGeom prst="rect">
            <a:avLst/>
          </a:prstGeom>
          <a:ln w="28575">
            <a:solidFill>
              <a:schemeClr val="accent4">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8" name="Rectangle 7">
            <a:extLst>
              <a:ext uri="{FF2B5EF4-FFF2-40B4-BE49-F238E27FC236}">
                <a16:creationId xmlns:a16="http://schemas.microsoft.com/office/drawing/2014/main" id="{0F04801B-5B53-4485-BA07-9954561F224C}"/>
              </a:ext>
            </a:extLst>
          </p:cNvPr>
          <p:cNvSpPr/>
          <p:nvPr/>
        </p:nvSpPr>
        <p:spPr>
          <a:xfrm>
            <a:off x="1960433" y="4062771"/>
            <a:ext cx="1090744" cy="342738"/>
          </a:xfrm>
          <a:prstGeom prst="rect">
            <a:avLst/>
          </a:prstGeom>
          <a:ln w="28575">
            <a:solidFill>
              <a:schemeClr val="accent4">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Coordinator</a:t>
            </a:r>
          </a:p>
        </p:txBody>
      </p:sp>
      <p:cxnSp>
        <p:nvCxnSpPr>
          <p:cNvPr id="9" name="Straight Connector 8">
            <a:extLst>
              <a:ext uri="{FF2B5EF4-FFF2-40B4-BE49-F238E27FC236}">
                <a16:creationId xmlns:a16="http://schemas.microsoft.com/office/drawing/2014/main" id="{58E481B1-A8E3-4232-AFCD-1D469F2AEDE7}"/>
              </a:ext>
            </a:extLst>
          </p:cNvPr>
          <p:cNvCxnSpPr>
            <a:cxnSpLocks/>
            <a:stCxn id="6" idx="3"/>
            <a:endCxn id="8" idx="1"/>
          </p:cNvCxnSpPr>
          <p:nvPr/>
        </p:nvCxnSpPr>
        <p:spPr>
          <a:xfrm flipV="1">
            <a:off x="1647026" y="4234140"/>
            <a:ext cx="313407" cy="263169"/>
          </a:xfrm>
          <a:prstGeom prst="line">
            <a:avLst/>
          </a:prstGeom>
          <a:ln w="38100">
            <a:solidFill>
              <a:schemeClr val="accent4">
                <a:lumMod val="60000"/>
                <a:lumOff val="40000"/>
              </a:schemeClr>
            </a:solidFill>
            <a:prstDash val="sysDot"/>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E409BBE-1571-41EE-B77B-406DEA826A22}"/>
              </a:ext>
            </a:extLst>
          </p:cNvPr>
          <p:cNvCxnSpPr>
            <a:cxnSpLocks/>
            <a:stCxn id="7" idx="0"/>
            <a:endCxn id="8" idx="2"/>
          </p:cNvCxnSpPr>
          <p:nvPr/>
        </p:nvCxnSpPr>
        <p:spPr>
          <a:xfrm flipH="1" flipV="1">
            <a:off x="2505805" y="4405509"/>
            <a:ext cx="408873" cy="589823"/>
          </a:xfrm>
          <a:prstGeom prst="line">
            <a:avLst/>
          </a:prstGeom>
          <a:ln w="38100">
            <a:solidFill>
              <a:schemeClr val="accent4">
                <a:lumMod val="60000"/>
                <a:lumOff val="40000"/>
              </a:schemeClr>
            </a:solidFill>
            <a:prstDash val="sysDot"/>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02DFF774-622F-41BF-BB2D-3E61F0B4156B}"/>
              </a:ext>
            </a:extLst>
          </p:cNvPr>
          <p:cNvSpPr/>
          <p:nvPr/>
        </p:nvSpPr>
        <p:spPr>
          <a:xfrm>
            <a:off x="1649337" y="3080861"/>
            <a:ext cx="780186" cy="342738"/>
          </a:xfrm>
          <a:prstGeom prst="rect">
            <a:avLst/>
          </a:prstGeom>
          <a:ln w="28575">
            <a:solidFill>
              <a:schemeClr val="accent4">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cxnSp>
        <p:nvCxnSpPr>
          <p:cNvPr id="12" name="Straight Connector 11">
            <a:extLst>
              <a:ext uri="{FF2B5EF4-FFF2-40B4-BE49-F238E27FC236}">
                <a16:creationId xmlns:a16="http://schemas.microsoft.com/office/drawing/2014/main" id="{6105D083-0ABA-43DE-9FE3-E5664BDD879B}"/>
              </a:ext>
            </a:extLst>
          </p:cNvPr>
          <p:cNvCxnSpPr>
            <a:cxnSpLocks/>
            <a:stCxn id="11" idx="2"/>
            <a:endCxn id="8" idx="0"/>
          </p:cNvCxnSpPr>
          <p:nvPr/>
        </p:nvCxnSpPr>
        <p:spPr>
          <a:xfrm>
            <a:off x="2039430" y="3423599"/>
            <a:ext cx="466375" cy="639172"/>
          </a:xfrm>
          <a:prstGeom prst="line">
            <a:avLst/>
          </a:prstGeom>
          <a:ln w="38100">
            <a:solidFill>
              <a:schemeClr val="accent4">
                <a:lumMod val="60000"/>
                <a:lumOff val="40000"/>
              </a:schemeClr>
            </a:solidFill>
            <a:prstDash val="sysDot"/>
          </a:ln>
        </p:spPr>
        <p:style>
          <a:lnRef idx="1">
            <a:schemeClr val="dk1"/>
          </a:lnRef>
          <a:fillRef idx="0">
            <a:schemeClr val="dk1"/>
          </a:fillRef>
          <a:effectRef idx="0">
            <a:schemeClr val="dk1"/>
          </a:effectRef>
          <a:fontRef idx="minor">
            <a:schemeClr val="tx1"/>
          </a:fontRef>
        </p:style>
      </p:cxnSp>
      <p:sp>
        <p:nvSpPr>
          <p:cNvPr id="21" name="Oval 20">
            <a:extLst>
              <a:ext uri="{FF2B5EF4-FFF2-40B4-BE49-F238E27FC236}">
                <a16:creationId xmlns:a16="http://schemas.microsoft.com/office/drawing/2014/main" id="{626E15D6-2379-4579-AD92-7397BB389712}"/>
              </a:ext>
            </a:extLst>
          </p:cNvPr>
          <p:cNvSpPr/>
          <p:nvPr/>
        </p:nvSpPr>
        <p:spPr>
          <a:xfrm>
            <a:off x="3441390" y="3566839"/>
            <a:ext cx="2703191" cy="2374350"/>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3CFFF2A-9BB0-41A1-9E26-ADEB33ED5EB3}"/>
              </a:ext>
            </a:extLst>
          </p:cNvPr>
          <p:cNvSpPr/>
          <p:nvPr/>
        </p:nvSpPr>
        <p:spPr>
          <a:xfrm>
            <a:off x="3251967" y="4845684"/>
            <a:ext cx="780186" cy="342738"/>
          </a:xfrm>
          <a:prstGeom prst="rect">
            <a:avLst/>
          </a:prstGeom>
          <a:ln w="28575">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23" name="Rectangle 22">
            <a:extLst>
              <a:ext uri="{FF2B5EF4-FFF2-40B4-BE49-F238E27FC236}">
                <a16:creationId xmlns:a16="http://schemas.microsoft.com/office/drawing/2014/main" id="{09FAC67A-7C29-4ADB-9FF7-85014DC5D447}"/>
              </a:ext>
            </a:extLst>
          </p:cNvPr>
          <p:cNvSpPr/>
          <p:nvPr/>
        </p:nvSpPr>
        <p:spPr>
          <a:xfrm>
            <a:off x="4981266" y="5628601"/>
            <a:ext cx="780186" cy="342738"/>
          </a:xfrm>
          <a:prstGeom prst="rect">
            <a:avLst/>
          </a:prstGeom>
          <a:ln w="28575">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24" name="Rectangle 23">
            <a:extLst>
              <a:ext uri="{FF2B5EF4-FFF2-40B4-BE49-F238E27FC236}">
                <a16:creationId xmlns:a16="http://schemas.microsoft.com/office/drawing/2014/main" id="{234DC987-CFD0-453C-BAE5-DB50764BC0CB}"/>
              </a:ext>
            </a:extLst>
          </p:cNvPr>
          <p:cNvSpPr/>
          <p:nvPr/>
        </p:nvSpPr>
        <p:spPr>
          <a:xfrm>
            <a:off x="4529399" y="4845685"/>
            <a:ext cx="1090744" cy="342738"/>
          </a:xfrm>
          <a:prstGeom prst="rect">
            <a:avLst/>
          </a:prstGeom>
          <a:ln w="28575">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Coordinator</a:t>
            </a:r>
          </a:p>
        </p:txBody>
      </p:sp>
      <p:cxnSp>
        <p:nvCxnSpPr>
          <p:cNvPr id="25" name="Straight Connector 24">
            <a:extLst>
              <a:ext uri="{FF2B5EF4-FFF2-40B4-BE49-F238E27FC236}">
                <a16:creationId xmlns:a16="http://schemas.microsoft.com/office/drawing/2014/main" id="{975A36F5-4645-4642-B698-1D3752E4F6AA}"/>
              </a:ext>
            </a:extLst>
          </p:cNvPr>
          <p:cNvCxnSpPr>
            <a:cxnSpLocks/>
            <a:stCxn id="22" idx="3"/>
            <a:endCxn id="24" idx="1"/>
          </p:cNvCxnSpPr>
          <p:nvPr/>
        </p:nvCxnSpPr>
        <p:spPr>
          <a:xfrm>
            <a:off x="4032153" y="5017053"/>
            <a:ext cx="497246" cy="1"/>
          </a:xfrm>
          <a:prstGeom prst="line">
            <a:avLst/>
          </a:prstGeom>
          <a:ln w="38100">
            <a:solidFill>
              <a:schemeClr val="accent6">
                <a:lumMod val="60000"/>
                <a:lumOff val="40000"/>
              </a:schemeClr>
            </a:solidFill>
            <a:prstDash val="sysDot"/>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D18C0A2D-9FBA-45E6-A29A-43B1A2D55871}"/>
              </a:ext>
            </a:extLst>
          </p:cNvPr>
          <p:cNvCxnSpPr>
            <a:cxnSpLocks/>
            <a:stCxn id="23" idx="0"/>
            <a:endCxn id="24" idx="2"/>
          </p:cNvCxnSpPr>
          <p:nvPr/>
        </p:nvCxnSpPr>
        <p:spPr>
          <a:xfrm flipH="1" flipV="1">
            <a:off x="5074771" y="5188423"/>
            <a:ext cx="296588" cy="440178"/>
          </a:xfrm>
          <a:prstGeom prst="line">
            <a:avLst/>
          </a:prstGeom>
          <a:ln w="38100">
            <a:solidFill>
              <a:schemeClr val="accent6">
                <a:lumMod val="60000"/>
                <a:lumOff val="40000"/>
              </a:schemeClr>
            </a:solidFill>
            <a:prstDash val="sysDot"/>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E37CCBE9-6474-4959-AA9B-B108E4D2E099}"/>
              </a:ext>
            </a:extLst>
          </p:cNvPr>
          <p:cNvSpPr/>
          <p:nvPr/>
        </p:nvSpPr>
        <p:spPr>
          <a:xfrm>
            <a:off x="5077922" y="3670299"/>
            <a:ext cx="780186" cy="342738"/>
          </a:xfrm>
          <a:prstGeom prst="rect">
            <a:avLst/>
          </a:prstGeom>
          <a:ln w="28575">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cxnSp>
        <p:nvCxnSpPr>
          <p:cNvPr id="28" name="Straight Connector 27">
            <a:extLst>
              <a:ext uri="{FF2B5EF4-FFF2-40B4-BE49-F238E27FC236}">
                <a16:creationId xmlns:a16="http://schemas.microsoft.com/office/drawing/2014/main" id="{CC07A4E7-C8D9-45E5-ACC9-96316D2DA998}"/>
              </a:ext>
            </a:extLst>
          </p:cNvPr>
          <p:cNvCxnSpPr>
            <a:cxnSpLocks/>
            <a:stCxn id="27" idx="2"/>
            <a:endCxn id="24" idx="0"/>
          </p:cNvCxnSpPr>
          <p:nvPr/>
        </p:nvCxnSpPr>
        <p:spPr>
          <a:xfrm flipH="1">
            <a:off x="5074771" y="4013037"/>
            <a:ext cx="393244" cy="832648"/>
          </a:xfrm>
          <a:prstGeom prst="line">
            <a:avLst/>
          </a:prstGeom>
          <a:ln w="38100">
            <a:solidFill>
              <a:schemeClr val="accent6">
                <a:lumMod val="60000"/>
                <a:lumOff val="40000"/>
              </a:schemeClr>
            </a:solidFill>
            <a:prstDash val="sysDot"/>
          </a:ln>
        </p:spPr>
        <p:style>
          <a:lnRef idx="1">
            <a:schemeClr val="dk1"/>
          </a:lnRef>
          <a:fillRef idx="0">
            <a:schemeClr val="dk1"/>
          </a:fillRef>
          <a:effectRef idx="0">
            <a:schemeClr val="dk1"/>
          </a:effectRef>
          <a:fontRef idx="minor">
            <a:schemeClr val="tx1"/>
          </a:fontRef>
        </p:style>
      </p:cxnSp>
      <p:sp>
        <p:nvSpPr>
          <p:cNvPr id="31" name="Oval 30">
            <a:extLst>
              <a:ext uri="{FF2B5EF4-FFF2-40B4-BE49-F238E27FC236}">
                <a16:creationId xmlns:a16="http://schemas.microsoft.com/office/drawing/2014/main" id="{993F4F1F-FEF8-4E80-AA37-EFFDDFA52A09}"/>
              </a:ext>
            </a:extLst>
          </p:cNvPr>
          <p:cNvSpPr/>
          <p:nvPr/>
        </p:nvSpPr>
        <p:spPr>
          <a:xfrm>
            <a:off x="5428060" y="1824282"/>
            <a:ext cx="2703191" cy="2374350"/>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03B60D0F-A0BC-4381-8D2C-31C3EB98AFAE}"/>
              </a:ext>
            </a:extLst>
          </p:cNvPr>
          <p:cNvSpPr/>
          <p:nvPr/>
        </p:nvSpPr>
        <p:spPr>
          <a:xfrm>
            <a:off x="5846842" y="4075152"/>
            <a:ext cx="780186" cy="342738"/>
          </a:xfrm>
          <a:prstGeom prst="rect">
            <a:avLst/>
          </a:prstGeom>
          <a:ln w="28575">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33" name="Rectangle 32">
            <a:extLst>
              <a:ext uri="{FF2B5EF4-FFF2-40B4-BE49-F238E27FC236}">
                <a16:creationId xmlns:a16="http://schemas.microsoft.com/office/drawing/2014/main" id="{95D81CA8-BCBF-4FD3-B1D8-F42A982E4CB9}"/>
              </a:ext>
            </a:extLst>
          </p:cNvPr>
          <p:cNvSpPr/>
          <p:nvPr/>
        </p:nvSpPr>
        <p:spPr>
          <a:xfrm>
            <a:off x="6967936" y="3886044"/>
            <a:ext cx="780186" cy="342738"/>
          </a:xfrm>
          <a:prstGeom prst="rect">
            <a:avLst/>
          </a:prstGeom>
          <a:ln w="28575">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34" name="Rectangle 33">
            <a:extLst>
              <a:ext uri="{FF2B5EF4-FFF2-40B4-BE49-F238E27FC236}">
                <a16:creationId xmlns:a16="http://schemas.microsoft.com/office/drawing/2014/main" id="{23A29AF0-E425-4275-B151-49031D8852E7}"/>
              </a:ext>
            </a:extLst>
          </p:cNvPr>
          <p:cNvSpPr/>
          <p:nvPr/>
        </p:nvSpPr>
        <p:spPr>
          <a:xfrm>
            <a:off x="6516069" y="3103128"/>
            <a:ext cx="1090744" cy="342738"/>
          </a:xfrm>
          <a:prstGeom prst="rect">
            <a:avLst/>
          </a:prstGeom>
          <a:ln w="28575">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Coordinator</a:t>
            </a:r>
          </a:p>
        </p:txBody>
      </p:sp>
      <p:cxnSp>
        <p:nvCxnSpPr>
          <p:cNvPr id="35" name="Straight Connector 34">
            <a:extLst>
              <a:ext uri="{FF2B5EF4-FFF2-40B4-BE49-F238E27FC236}">
                <a16:creationId xmlns:a16="http://schemas.microsoft.com/office/drawing/2014/main" id="{5D5C68CE-C133-4949-82FE-6779509E661E}"/>
              </a:ext>
            </a:extLst>
          </p:cNvPr>
          <p:cNvCxnSpPr>
            <a:cxnSpLocks/>
            <a:stCxn id="32" idx="3"/>
            <a:endCxn id="34" idx="1"/>
          </p:cNvCxnSpPr>
          <p:nvPr/>
        </p:nvCxnSpPr>
        <p:spPr>
          <a:xfrm flipH="1" flipV="1">
            <a:off x="6516069" y="3274497"/>
            <a:ext cx="110959" cy="972024"/>
          </a:xfrm>
          <a:prstGeom prst="line">
            <a:avLst/>
          </a:prstGeom>
          <a:ln w="38100">
            <a:solidFill>
              <a:schemeClr val="accent2">
                <a:lumMod val="60000"/>
                <a:lumOff val="40000"/>
              </a:schemeClr>
            </a:solidFill>
            <a:prstDash val="sysDot"/>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612AD3A0-9EAF-4FC0-A527-AEF28150E756}"/>
              </a:ext>
            </a:extLst>
          </p:cNvPr>
          <p:cNvCxnSpPr>
            <a:cxnSpLocks/>
            <a:stCxn id="33" idx="0"/>
            <a:endCxn id="34" idx="2"/>
          </p:cNvCxnSpPr>
          <p:nvPr/>
        </p:nvCxnSpPr>
        <p:spPr>
          <a:xfrm flipH="1" flipV="1">
            <a:off x="7061441" y="3445866"/>
            <a:ext cx="296588" cy="440178"/>
          </a:xfrm>
          <a:prstGeom prst="line">
            <a:avLst/>
          </a:prstGeom>
          <a:ln w="38100">
            <a:solidFill>
              <a:schemeClr val="accent2">
                <a:lumMod val="60000"/>
                <a:lumOff val="40000"/>
              </a:schemeClr>
            </a:solidFill>
            <a:prstDash val="sysDot"/>
          </a:ln>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D921176E-D955-4592-A65A-1C08F11E1234}"/>
              </a:ext>
            </a:extLst>
          </p:cNvPr>
          <p:cNvSpPr/>
          <p:nvPr/>
        </p:nvSpPr>
        <p:spPr>
          <a:xfrm>
            <a:off x="6204973" y="2121218"/>
            <a:ext cx="780186" cy="342738"/>
          </a:xfrm>
          <a:prstGeom prst="rect">
            <a:avLst/>
          </a:prstGeom>
          <a:ln w="28575">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cxnSp>
        <p:nvCxnSpPr>
          <p:cNvPr id="38" name="Straight Connector 37">
            <a:extLst>
              <a:ext uri="{FF2B5EF4-FFF2-40B4-BE49-F238E27FC236}">
                <a16:creationId xmlns:a16="http://schemas.microsoft.com/office/drawing/2014/main" id="{795AED1E-DC35-467A-8381-B32CAC04BBC8}"/>
              </a:ext>
            </a:extLst>
          </p:cNvPr>
          <p:cNvCxnSpPr>
            <a:cxnSpLocks/>
            <a:stCxn id="37" idx="2"/>
            <a:endCxn id="34" idx="0"/>
          </p:cNvCxnSpPr>
          <p:nvPr/>
        </p:nvCxnSpPr>
        <p:spPr>
          <a:xfrm>
            <a:off x="6595066" y="2463956"/>
            <a:ext cx="466375" cy="639172"/>
          </a:xfrm>
          <a:prstGeom prst="line">
            <a:avLst/>
          </a:prstGeom>
          <a:ln w="38100">
            <a:solidFill>
              <a:schemeClr val="accent2">
                <a:lumMod val="60000"/>
                <a:lumOff val="40000"/>
              </a:schemeClr>
            </a:solidFill>
            <a:prstDash val="sysDot"/>
          </a:ln>
        </p:spPr>
        <p:style>
          <a:lnRef idx="1">
            <a:schemeClr val="dk1"/>
          </a:lnRef>
          <a:fillRef idx="0">
            <a:schemeClr val="dk1"/>
          </a:fillRef>
          <a:effectRef idx="0">
            <a:schemeClr val="dk1"/>
          </a:effectRef>
          <a:fontRef idx="minor">
            <a:schemeClr val="tx1"/>
          </a:fontRef>
        </p:style>
      </p:cxnSp>
      <p:sp>
        <p:nvSpPr>
          <p:cNvPr id="56" name="Oval 55">
            <a:extLst>
              <a:ext uri="{FF2B5EF4-FFF2-40B4-BE49-F238E27FC236}">
                <a16:creationId xmlns:a16="http://schemas.microsoft.com/office/drawing/2014/main" id="{809D79BE-112E-4EA0-A6F8-D93CEE607720}"/>
              </a:ext>
            </a:extLst>
          </p:cNvPr>
          <p:cNvSpPr/>
          <p:nvPr/>
        </p:nvSpPr>
        <p:spPr>
          <a:xfrm>
            <a:off x="5452474" y="3797850"/>
            <a:ext cx="2703191" cy="2374350"/>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38255828-52F2-4A81-A8C6-187C0A235B44}"/>
              </a:ext>
            </a:extLst>
          </p:cNvPr>
          <p:cNvSpPr/>
          <p:nvPr/>
        </p:nvSpPr>
        <p:spPr>
          <a:xfrm>
            <a:off x="5647538" y="5253254"/>
            <a:ext cx="780186" cy="342738"/>
          </a:xfrm>
          <a:prstGeom prst="rect">
            <a:avLst/>
          </a:prstGeom>
          <a:ln w="28575">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58" name="Rectangle 57">
            <a:extLst>
              <a:ext uri="{FF2B5EF4-FFF2-40B4-BE49-F238E27FC236}">
                <a16:creationId xmlns:a16="http://schemas.microsoft.com/office/drawing/2014/main" id="{303F21FA-73AB-4917-8791-70CC9FE29297}"/>
              </a:ext>
            </a:extLst>
          </p:cNvPr>
          <p:cNvSpPr/>
          <p:nvPr/>
        </p:nvSpPr>
        <p:spPr>
          <a:xfrm>
            <a:off x="7214319" y="6075357"/>
            <a:ext cx="780186" cy="342738"/>
          </a:xfrm>
          <a:prstGeom prst="rect">
            <a:avLst/>
          </a:prstGeom>
          <a:ln w="28575">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59" name="Rectangle 58">
            <a:extLst>
              <a:ext uri="{FF2B5EF4-FFF2-40B4-BE49-F238E27FC236}">
                <a16:creationId xmlns:a16="http://schemas.microsoft.com/office/drawing/2014/main" id="{508BC694-7395-404F-85C6-950ED6AFBBAF}"/>
              </a:ext>
            </a:extLst>
          </p:cNvPr>
          <p:cNvSpPr/>
          <p:nvPr/>
        </p:nvSpPr>
        <p:spPr>
          <a:xfrm>
            <a:off x="6690618" y="5076697"/>
            <a:ext cx="1090744" cy="342738"/>
          </a:xfrm>
          <a:prstGeom prst="rect">
            <a:avLst/>
          </a:prstGeom>
          <a:ln w="28575">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Coordinator</a:t>
            </a:r>
          </a:p>
        </p:txBody>
      </p:sp>
      <p:cxnSp>
        <p:nvCxnSpPr>
          <p:cNvPr id="60" name="Straight Connector 59">
            <a:extLst>
              <a:ext uri="{FF2B5EF4-FFF2-40B4-BE49-F238E27FC236}">
                <a16:creationId xmlns:a16="http://schemas.microsoft.com/office/drawing/2014/main" id="{C95E546E-03C9-465A-9883-F6990876EC1D}"/>
              </a:ext>
            </a:extLst>
          </p:cNvPr>
          <p:cNvCxnSpPr>
            <a:cxnSpLocks/>
            <a:stCxn id="57" idx="3"/>
            <a:endCxn id="59" idx="1"/>
          </p:cNvCxnSpPr>
          <p:nvPr/>
        </p:nvCxnSpPr>
        <p:spPr>
          <a:xfrm flipV="1">
            <a:off x="6427724" y="5248066"/>
            <a:ext cx="262894" cy="176557"/>
          </a:xfrm>
          <a:prstGeom prst="line">
            <a:avLst/>
          </a:prstGeom>
          <a:ln w="38100">
            <a:solidFill>
              <a:schemeClr val="accent1">
                <a:lumMod val="60000"/>
                <a:lumOff val="40000"/>
              </a:schemeClr>
            </a:solidFill>
            <a:prstDash val="sysDot"/>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CB51061B-6F28-4864-8277-F9004D40908F}"/>
              </a:ext>
            </a:extLst>
          </p:cNvPr>
          <p:cNvCxnSpPr>
            <a:cxnSpLocks/>
            <a:stCxn id="58" idx="0"/>
            <a:endCxn id="59" idx="2"/>
          </p:cNvCxnSpPr>
          <p:nvPr/>
        </p:nvCxnSpPr>
        <p:spPr>
          <a:xfrm flipH="1" flipV="1">
            <a:off x="7235990" y="5419435"/>
            <a:ext cx="368422" cy="655922"/>
          </a:xfrm>
          <a:prstGeom prst="line">
            <a:avLst/>
          </a:prstGeom>
          <a:ln w="38100">
            <a:solidFill>
              <a:schemeClr val="accent1">
                <a:lumMod val="60000"/>
                <a:lumOff val="40000"/>
              </a:schemeClr>
            </a:solidFill>
            <a:prstDash val="sysDot"/>
          </a:ln>
        </p:spPr>
        <p:style>
          <a:lnRef idx="1">
            <a:schemeClr val="dk1"/>
          </a:lnRef>
          <a:fillRef idx="0">
            <a:schemeClr val="dk1"/>
          </a:fillRef>
          <a:effectRef idx="0">
            <a:schemeClr val="dk1"/>
          </a:effectRef>
          <a:fontRef idx="minor">
            <a:schemeClr val="tx1"/>
          </a:fontRef>
        </p:style>
      </p:cxnSp>
      <p:sp>
        <p:nvSpPr>
          <p:cNvPr id="62" name="Rectangle 61">
            <a:extLst>
              <a:ext uri="{FF2B5EF4-FFF2-40B4-BE49-F238E27FC236}">
                <a16:creationId xmlns:a16="http://schemas.microsoft.com/office/drawing/2014/main" id="{38752E66-1613-4D47-846E-C81B6D55ED58}"/>
              </a:ext>
            </a:extLst>
          </p:cNvPr>
          <p:cNvSpPr/>
          <p:nvPr/>
        </p:nvSpPr>
        <p:spPr>
          <a:xfrm>
            <a:off x="6757042" y="4420096"/>
            <a:ext cx="780186" cy="342738"/>
          </a:xfrm>
          <a:prstGeom prst="rect">
            <a:avLst/>
          </a:prstGeom>
          <a:ln w="28575">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cxnSp>
        <p:nvCxnSpPr>
          <p:cNvPr id="63" name="Straight Connector 62">
            <a:extLst>
              <a:ext uri="{FF2B5EF4-FFF2-40B4-BE49-F238E27FC236}">
                <a16:creationId xmlns:a16="http://schemas.microsoft.com/office/drawing/2014/main" id="{C37B99DD-9F27-4691-A76B-5571FFB52148}"/>
              </a:ext>
            </a:extLst>
          </p:cNvPr>
          <p:cNvCxnSpPr>
            <a:cxnSpLocks/>
            <a:stCxn id="62" idx="2"/>
            <a:endCxn id="59" idx="0"/>
          </p:cNvCxnSpPr>
          <p:nvPr/>
        </p:nvCxnSpPr>
        <p:spPr>
          <a:xfrm>
            <a:off x="7147135" y="4762834"/>
            <a:ext cx="88855" cy="313863"/>
          </a:xfrm>
          <a:prstGeom prst="line">
            <a:avLst/>
          </a:prstGeom>
          <a:ln w="38100">
            <a:solidFill>
              <a:schemeClr val="accent1">
                <a:lumMod val="60000"/>
                <a:lumOff val="40000"/>
              </a:schemeClr>
            </a:solidFill>
            <a:prstDash val="sysDot"/>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A031CCEA-8448-4BCE-99AC-939DB795DA03}"/>
              </a:ext>
            </a:extLst>
          </p:cNvPr>
          <p:cNvCxnSpPr>
            <a:cxnSpLocks/>
            <a:stCxn id="8" idx="3"/>
            <a:endCxn id="24" idx="1"/>
          </p:cNvCxnSpPr>
          <p:nvPr/>
        </p:nvCxnSpPr>
        <p:spPr>
          <a:xfrm>
            <a:off x="3051177" y="4234140"/>
            <a:ext cx="1478222" cy="7829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469C6A8-4C61-4DC9-B7BC-82C951AE5AE0}"/>
              </a:ext>
            </a:extLst>
          </p:cNvPr>
          <p:cNvCxnSpPr>
            <a:cxnSpLocks/>
            <a:stCxn id="34" idx="1"/>
            <a:endCxn id="24" idx="0"/>
          </p:cNvCxnSpPr>
          <p:nvPr/>
        </p:nvCxnSpPr>
        <p:spPr>
          <a:xfrm flipH="1">
            <a:off x="5074771" y="3274497"/>
            <a:ext cx="1441298" cy="15711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3E48E17-96EB-4585-BA6B-084EE3947697}"/>
              </a:ext>
            </a:extLst>
          </p:cNvPr>
          <p:cNvCxnSpPr>
            <a:cxnSpLocks/>
            <a:stCxn id="24" idx="3"/>
          </p:cNvCxnSpPr>
          <p:nvPr/>
        </p:nvCxnSpPr>
        <p:spPr>
          <a:xfrm>
            <a:off x="5620143" y="5017054"/>
            <a:ext cx="1039946" cy="29233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76F1CCD-D568-4EE1-81BB-BFEA0926A272}"/>
              </a:ext>
            </a:extLst>
          </p:cNvPr>
          <p:cNvCxnSpPr>
            <a:cxnSpLocks/>
            <a:stCxn id="34" idx="2"/>
            <a:endCxn id="59" idx="0"/>
          </p:cNvCxnSpPr>
          <p:nvPr/>
        </p:nvCxnSpPr>
        <p:spPr>
          <a:xfrm>
            <a:off x="7061441" y="3445866"/>
            <a:ext cx="174549" cy="163083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日付プレースホルダー 7">
            <a:extLst>
              <a:ext uri="{FF2B5EF4-FFF2-40B4-BE49-F238E27FC236}">
                <a16:creationId xmlns:a16="http://schemas.microsoft.com/office/drawing/2014/main" id="{F873E977-03E0-BC04-C882-9AA72C4D8C08}"/>
              </a:ext>
            </a:extLst>
          </p:cNvPr>
          <p:cNvSpPr>
            <a:spLocks noGrp="1"/>
          </p:cNvSpPr>
          <p:nvPr>
            <p:ph type="dt" sz="half" idx="13"/>
          </p:nvPr>
        </p:nvSpPr>
        <p:spPr>
          <a:xfrm>
            <a:off x="684483" y="394156"/>
            <a:ext cx="1600200" cy="215444"/>
          </a:xfrm>
        </p:spPr>
        <p:txBody>
          <a:bodyPr/>
          <a:lstStyle/>
          <a:p>
            <a:r>
              <a:rPr lang="en-US" altLang="ja-JP"/>
              <a:t>July 2025</a:t>
            </a:r>
            <a:endParaRPr lang="en-US" altLang="ja-JP" dirty="0"/>
          </a:p>
        </p:txBody>
      </p:sp>
    </p:spTree>
    <p:extLst>
      <p:ext uri="{BB962C8B-B14F-4D97-AF65-F5344CB8AC3E}">
        <p14:creationId xmlns:p14="http://schemas.microsoft.com/office/powerpoint/2010/main" val="30381490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9BDC0FC0-A476-4BA3-8481-849985364E6A}"/>
              </a:ext>
            </a:extLst>
          </p:cNvPr>
          <p:cNvPicPr>
            <a:picLocks noChangeAspect="1"/>
          </p:cNvPicPr>
          <p:nvPr/>
        </p:nvPicPr>
        <p:blipFill>
          <a:blip r:embed="rId3"/>
          <a:stretch>
            <a:fillRect/>
          </a:stretch>
        </p:blipFill>
        <p:spPr>
          <a:xfrm>
            <a:off x="232782" y="1444285"/>
            <a:ext cx="5301120" cy="3254439"/>
          </a:xfrm>
          <a:prstGeom prst="rect">
            <a:avLst/>
          </a:prstGeom>
        </p:spPr>
      </p:pic>
      <p:pic>
        <p:nvPicPr>
          <p:cNvPr id="95" name="図 94"/>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38958" y1="32292" x2="38958" y2="32292"/>
                      </a14:backgroundRemoval>
                    </a14:imgEffect>
                  </a14:imgLayer>
                </a14:imgProps>
              </a:ext>
            </a:extLst>
          </a:blip>
          <a:srcRect l="31525" t="14281" r="15443" b="34265"/>
          <a:stretch/>
        </p:blipFill>
        <p:spPr>
          <a:xfrm flipH="1">
            <a:off x="1178316" y="2868582"/>
            <a:ext cx="616616" cy="598267"/>
          </a:xfrm>
          <a:prstGeom prst="rect">
            <a:avLst/>
          </a:prstGeom>
        </p:spPr>
      </p:pic>
      <p:pic>
        <p:nvPicPr>
          <p:cNvPr id="54" name="図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9382" y="4975792"/>
            <a:ext cx="1006227" cy="930563"/>
          </a:xfrm>
          <a:prstGeom prst="rect">
            <a:avLst/>
          </a:prstGeom>
        </p:spPr>
      </p:pic>
      <p:sp>
        <p:nvSpPr>
          <p:cNvPr id="23" name="雲形吹き出し 22"/>
          <p:cNvSpPr/>
          <p:nvPr/>
        </p:nvSpPr>
        <p:spPr>
          <a:xfrm>
            <a:off x="6577684" y="1665637"/>
            <a:ext cx="2553441" cy="2145743"/>
          </a:xfrm>
          <a:prstGeom prst="cloudCallout">
            <a:avLst>
              <a:gd name="adj1" fmla="val -21736"/>
              <a:gd name="adj2" fmla="val 3810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500" b="1" dirty="0">
              <a:solidFill>
                <a:schemeClr val="tx1"/>
              </a:solidFill>
            </a:endParaRPr>
          </a:p>
          <a:p>
            <a:pPr algn="ctr"/>
            <a:endParaRPr lang="en-US" altLang="ja-JP" sz="1500" b="1" dirty="0">
              <a:solidFill>
                <a:schemeClr val="tx1"/>
              </a:solidFill>
            </a:endParaRPr>
          </a:p>
          <a:p>
            <a:pPr algn="ctr"/>
            <a:endParaRPr lang="en-US" altLang="ja-JP" sz="1500" b="1" dirty="0">
              <a:solidFill>
                <a:schemeClr val="tx1"/>
              </a:solidFill>
            </a:endParaRPr>
          </a:p>
          <a:p>
            <a:pPr algn="ctr"/>
            <a:endParaRPr lang="ja-JP" altLang="en-US" sz="1500" b="1" dirty="0">
              <a:solidFill>
                <a:schemeClr val="tx1"/>
              </a:solidFill>
            </a:endParaRPr>
          </a:p>
        </p:txBody>
      </p:sp>
      <p:cxnSp>
        <p:nvCxnSpPr>
          <p:cNvPr id="24" name="直線矢印コネクタ 23"/>
          <p:cNvCxnSpPr>
            <a:cxnSpLocks/>
            <a:stCxn id="9" idx="5"/>
          </p:cNvCxnSpPr>
          <p:nvPr/>
        </p:nvCxnSpPr>
        <p:spPr>
          <a:xfrm flipV="1">
            <a:off x="5098596" y="2612530"/>
            <a:ext cx="1717419" cy="264049"/>
          </a:xfrm>
          <a:prstGeom prst="straightConnector1">
            <a:avLst/>
          </a:prstGeom>
          <a:ln w="6350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5651135" y="2706877"/>
            <a:ext cx="1045685" cy="507831"/>
          </a:xfrm>
          <a:prstGeom prst="rect">
            <a:avLst/>
          </a:prstGeom>
          <a:noFill/>
        </p:spPr>
        <p:txBody>
          <a:bodyPr wrap="square" rtlCol="0">
            <a:spAutoFit/>
          </a:bodyPr>
          <a:lstStyle/>
          <a:p>
            <a:r>
              <a:rPr lang="en-US" altLang="ja-JP" sz="1350" dirty="0"/>
              <a:t>Integrated Data</a:t>
            </a:r>
            <a:endParaRPr lang="ja-JP" altLang="en-US" sz="1350" dirty="0"/>
          </a:p>
        </p:txBody>
      </p:sp>
      <p:sp>
        <p:nvSpPr>
          <p:cNvPr id="26" name="テキスト ボックス 25"/>
          <p:cNvSpPr txBox="1"/>
          <p:nvPr/>
        </p:nvSpPr>
        <p:spPr>
          <a:xfrm>
            <a:off x="5642761" y="3185019"/>
            <a:ext cx="1397897" cy="715581"/>
          </a:xfrm>
          <a:prstGeom prst="rect">
            <a:avLst/>
          </a:prstGeom>
          <a:noFill/>
        </p:spPr>
        <p:txBody>
          <a:bodyPr wrap="square" rtlCol="0">
            <a:spAutoFit/>
          </a:bodyPr>
          <a:lstStyle/>
          <a:p>
            <a:r>
              <a:rPr lang="en-US" altLang="ja-JP" sz="1350" dirty="0"/>
              <a:t>Remote Therapy and mental care keeping  distance</a:t>
            </a:r>
            <a:endParaRPr lang="ja-JP" altLang="en-US" sz="1350" dirty="0"/>
          </a:p>
        </p:txBody>
      </p:sp>
      <p:sp>
        <p:nvSpPr>
          <p:cNvPr id="34" name="テキスト ボックス 33"/>
          <p:cNvSpPr txBox="1"/>
          <p:nvPr/>
        </p:nvSpPr>
        <p:spPr>
          <a:xfrm>
            <a:off x="6905451" y="1225056"/>
            <a:ext cx="2233961" cy="584775"/>
          </a:xfrm>
          <a:prstGeom prst="rect">
            <a:avLst/>
          </a:prstGeom>
          <a:noFill/>
        </p:spPr>
        <p:txBody>
          <a:bodyPr wrap="square" rtlCol="0">
            <a:spAutoFit/>
          </a:bodyPr>
          <a:lstStyle/>
          <a:p>
            <a:r>
              <a:rPr lang="en-US" altLang="ja-JP" sz="1600" b="1" dirty="0"/>
              <a:t>Data Collection and Analysis</a:t>
            </a:r>
            <a:endParaRPr lang="ja-JP" altLang="en-US" sz="1600" b="1" dirty="0"/>
          </a:p>
        </p:txBody>
      </p:sp>
      <p:sp>
        <p:nvSpPr>
          <p:cNvPr id="9" name="直方体 8"/>
          <p:cNvSpPr/>
          <p:nvPr/>
        </p:nvSpPr>
        <p:spPr>
          <a:xfrm>
            <a:off x="4782545" y="2717697"/>
            <a:ext cx="316051" cy="39677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3863786" y="2297297"/>
            <a:ext cx="1609637" cy="307777"/>
          </a:xfrm>
          <a:prstGeom prst="rect">
            <a:avLst/>
          </a:prstGeom>
          <a:noFill/>
        </p:spPr>
        <p:txBody>
          <a:bodyPr wrap="square" rtlCol="0">
            <a:spAutoFit/>
          </a:bodyPr>
          <a:lstStyle/>
          <a:p>
            <a:r>
              <a:rPr lang="en-US" altLang="ja-JP" sz="1400" b="1" dirty="0">
                <a:solidFill>
                  <a:srgbClr val="FF0000"/>
                </a:solidFill>
              </a:rPr>
              <a:t>BAN</a:t>
            </a:r>
            <a:r>
              <a:rPr lang="ja-JP" altLang="en-US" sz="1400" b="1" dirty="0">
                <a:solidFill>
                  <a:srgbClr val="FF0000"/>
                </a:solidFill>
              </a:rPr>
              <a:t>　</a:t>
            </a:r>
            <a:r>
              <a:rPr lang="en-US" altLang="ja-JP" sz="1400" b="1" dirty="0">
                <a:solidFill>
                  <a:srgbClr val="FF0000"/>
                </a:solidFill>
              </a:rPr>
              <a:t>Coordinator</a:t>
            </a:r>
            <a:endParaRPr lang="ja-JP" altLang="en-US" sz="1400" b="1" dirty="0">
              <a:solidFill>
                <a:srgbClr val="FF0000"/>
              </a:solidFill>
            </a:endParaRPr>
          </a:p>
        </p:txBody>
      </p:sp>
      <p:sp>
        <p:nvSpPr>
          <p:cNvPr id="42" name="テキスト ボックス 41"/>
          <p:cNvSpPr txBox="1"/>
          <p:nvPr/>
        </p:nvSpPr>
        <p:spPr>
          <a:xfrm>
            <a:off x="6547527" y="5933939"/>
            <a:ext cx="2482059" cy="507831"/>
          </a:xfrm>
          <a:prstGeom prst="rect">
            <a:avLst/>
          </a:prstGeom>
          <a:noFill/>
        </p:spPr>
        <p:txBody>
          <a:bodyPr wrap="square" rtlCol="0">
            <a:spAutoFit/>
          </a:bodyPr>
          <a:lstStyle/>
          <a:p>
            <a:r>
              <a:rPr lang="en-US" altLang="ja-JP" sz="1350" dirty="0"/>
              <a:t>Medical Care Center and</a:t>
            </a:r>
          </a:p>
          <a:p>
            <a:r>
              <a:rPr lang="en-US" altLang="ja-JP" sz="1350" dirty="0"/>
              <a:t>Government Control Center</a:t>
            </a:r>
          </a:p>
        </p:txBody>
      </p:sp>
      <p:cxnSp>
        <p:nvCxnSpPr>
          <p:cNvPr id="48" name="直線矢印コネクタ 47"/>
          <p:cNvCxnSpPr>
            <a:cxnSpLocks/>
          </p:cNvCxnSpPr>
          <p:nvPr/>
        </p:nvCxnSpPr>
        <p:spPr>
          <a:xfrm flipV="1">
            <a:off x="1724498" y="3291739"/>
            <a:ext cx="2949404" cy="57713"/>
          </a:xfrm>
          <a:prstGeom prst="straightConnector1">
            <a:avLst/>
          </a:prstGeom>
          <a:ln w="63500">
            <a:headEnd type="none"/>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6503323" y="4073275"/>
            <a:ext cx="1524490" cy="300082"/>
          </a:xfrm>
          <a:prstGeom prst="rect">
            <a:avLst/>
          </a:prstGeom>
          <a:noFill/>
        </p:spPr>
        <p:txBody>
          <a:bodyPr wrap="square" rtlCol="0">
            <a:spAutoFit/>
          </a:bodyPr>
          <a:lstStyle/>
          <a:p>
            <a:r>
              <a:rPr lang="en-US" altLang="ja-JP" sz="1350" dirty="0"/>
              <a:t>Analyzed results </a:t>
            </a:r>
            <a:endParaRPr lang="ja-JP" altLang="en-US" sz="1350" dirty="0"/>
          </a:p>
        </p:txBody>
      </p:sp>
      <p:cxnSp>
        <p:nvCxnSpPr>
          <p:cNvPr id="56" name="直線矢印コネクタ 55"/>
          <p:cNvCxnSpPr>
            <a:cxnSpLocks/>
          </p:cNvCxnSpPr>
          <p:nvPr/>
        </p:nvCxnSpPr>
        <p:spPr>
          <a:xfrm flipH="1">
            <a:off x="8054905" y="3705596"/>
            <a:ext cx="5532" cy="1187901"/>
          </a:xfrm>
          <a:prstGeom prst="straightConnector1">
            <a:avLst/>
          </a:prstGeom>
          <a:ln w="6350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8060437" y="3883185"/>
            <a:ext cx="950948" cy="715581"/>
          </a:xfrm>
          <a:prstGeom prst="rect">
            <a:avLst/>
          </a:prstGeom>
          <a:noFill/>
        </p:spPr>
        <p:txBody>
          <a:bodyPr wrap="square" rtlCol="0">
            <a:spAutoFit/>
          </a:bodyPr>
          <a:lstStyle/>
          <a:p>
            <a:r>
              <a:rPr lang="en-US" altLang="ja-JP" sz="1350" dirty="0"/>
              <a:t>Command for care  of patients</a:t>
            </a:r>
            <a:endParaRPr lang="ja-JP" altLang="en-US" sz="1350" dirty="0"/>
          </a:p>
        </p:txBody>
      </p:sp>
      <p:sp>
        <p:nvSpPr>
          <p:cNvPr id="35" name="テキスト ボックス 34"/>
          <p:cNvSpPr txBox="1"/>
          <p:nvPr/>
        </p:nvSpPr>
        <p:spPr>
          <a:xfrm>
            <a:off x="213570" y="4693634"/>
            <a:ext cx="5432696" cy="1323439"/>
          </a:xfrm>
          <a:prstGeom prst="rect">
            <a:avLst/>
          </a:prstGeom>
          <a:solidFill>
            <a:schemeClr val="bg1"/>
          </a:solidFill>
        </p:spPr>
        <p:txBody>
          <a:bodyPr wrap="square" rtlCol="0">
            <a:spAutoFit/>
          </a:bodyPr>
          <a:lstStyle/>
          <a:p>
            <a:r>
              <a:rPr lang="en-US" altLang="ja-JP" sz="2000" b="1" dirty="0">
                <a:solidFill>
                  <a:srgbClr val="0000FF"/>
                </a:solidFill>
              </a:rPr>
              <a:t>Remote Maintenance of COVID-19 Patients at Home Using Platform of Integrated Vital Sensors/Wireless BAN/5G Cloud/AI Analysis</a:t>
            </a:r>
            <a:endParaRPr lang="ja-JP" altLang="en-US" sz="2000" b="1" dirty="0">
              <a:solidFill>
                <a:srgbClr val="0000FF"/>
              </a:solidFill>
            </a:endParaRPr>
          </a:p>
        </p:txBody>
      </p:sp>
      <p:cxnSp>
        <p:nvCxnSpPr>
          <p:cNvPr id="39" name="直線矢印コネクタ 38"/>
          <p:cNvCxnSpPr>
            <a:cxnSpLocks/>
          </p:cNvCxnSpPr>
          <p:nvPr/>
        </p:nvCxnSpPr>
        <p:spPr>
          <a:xfrm flipV="1">
            <a:off x="7814384" y="3810000"/>
            <a:ext cx="0" cy="1219785"/>
          </a:xfrm>
          <a:prstGeom prst="straightConnector1">
            <a:avLst/>
          </a:prstGeom>
          <a:ln w="6350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cxnSpLocks/>
          </p:cNvCxnSpPr>
          <p:nvPr/>
        </p:nvCxnSpPr>
        <p:spPr>
          <a:xfrm>
            <a:off x="4216728" y="3705596"/>
            <a:ext cx="2165056" cy="1504038"/>
          </a:xfrm>
          <a:prstGeom prst="straightConnector1">
            <a:avLst/>
          </a:prstGeom>
          <a:ln w="825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a:off x="5651135" y="4445943"/>
            <a:ext cx="1682850" cy="507831"/>
          </a:xfrm>
          <a:prstGeom prst="rect">
            <a:avLst/>
          </a:prstGeom>
          <a:noFill/>
        </p:spPr>
        <p:txBody>
          <a:bodyPr wrap="square" rtlCol="0">
            <a:spAutoFit/>
          </a:bodyPr>
          <a:lstStyle/>
          <a:p>
            <a:r>
              <a:rPr lang="en-US" altLang="ja-JP" sz="1350" dirty="0"/>
              <a:t>Real-time remote monitoring and care</a:t>
            </a:r>
            <a:endParaRPr lang="ja-JP" altLang="en-US" sz="1350" dirty="0"/>
          </a:p>
        </p:txBody>
      </p:sp>
      <p:pic>
        <p:nvPicPr>
          <p:cNvPr id="84" name="図 83"/>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6250" y1="27375" x2="26250" y2="27375"/>
                        <a14:foregroundMark x1="29500" y1="24750" x2="29500" y2="24750"/>
                        <a14:foregroundMark x1="29000" y1="41750" x2="29000" y2="41750"/>
                        <a14:foregroundMark x1="30000" y1="49750" x2="30000" y2="49750"/>
                        <a14:foregroundMark x1="20625" y1="68375" x2="20625" y2="68375"/>
                        <a14:foregroundMark x1="18875" y1="79750" x2="18875" y2="79750"/>
                        <a14:foregroundMark x1="36250" y1="73375" x2="36250" y2="73375"/>
                        <a14:foregroundMark x1="40875" y1="68625" x2="40875" y2="68625"/>
                      </a14:backgroundRemoval>
                    </a14:imgEffect>
                  </a14:imgLayer>
                </a14:imgProps>
              </a:ext>
            </a:extLst>
          </a:blip>
          <a:srcRect l="12661" t="11572" r="13000" b="10692"/>
          <a:stretch/>
        </p:blipFill>
        <p:spPr>
          <a:xfrm>
            <a:off x="919582" y="3410911"/>
            <a:ext cx="570669" cy="596740"/>
          </a:xfrm>
          <a:prstGeom prst="rect">
            <a:avLst/>
          </a:prstGeom>
        </p:spPr>
      </p:pic>
      <p:cxnSp>
        <p:nvCxnSpPr>
          <p:cNvPr id="85" name="直線矢印コネクタ 84"/>
          <p:cNvCxnSpPr>
            <a:cxnSpLocks/>
          </p:cNvCxnSpPr>
          <p:nvPr/>
        </p:nvCxnSpPr>
        <p:spPr>
          <a:xfrm>
            <a:off x="751490" y="2661217"/>
            <a:ext cx="3964443" cy="267493"/>
          </a:xfrm>
          <a:prstGeom prst="straightConnector1">
            <a:avLst/>
          </a:prstGeom>
          <a:ln w="63500">
            <a:headEnd type="none"/>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p:cNvSpPr txBox="1"/>
          <p:nvPr/>
        </p:nvSpPr>
        <p:spPr>
          <a:xfrm>
            <a:off x="803316" y="2373052"/>
            <a:ext cx="1842364" cy="307777"/>
          </a:xfrm>
          <a:prstGeom prst="rect">
            <a:avLst/>
          </a:prstGeom>
          <a:noFill/>
        </p:spPr>
        <p:txBody>
          <a:bodyPr wrap="square" rtlCol="0">
            <a:spAutoFit/>
          </a:bodyPr>
          <a:lstStyle/>
          <a:p>
            <a:r>
              <a:rPr lang="en-US" altLang="ja-JP" sz="1400" b="1" dirty="0">
                <a:solidFill>
                  <a:srgbClr val="FF0000"/>
                </a:solidFill>
              </a:rPr>
              <a:t>Environmental Data</a:t>
            </a:r>
            <a:endParaRPr lang="ja-JP" altLang="en-US" sz="1400" b="1" dirty="0">
              <a:solidFill>
                <a:srgbClr val="FF0000"/>
              </a:solidFill>
            </a:endParaRPr>
          </a:p>
        </p:txBody>
      </p:sp>
      <p:sp>
        <p:nvSpPr>
          <p:cNvPr id="71" name="テキスト ボックス 70"/>
          <p:cNvSpPr txBox="1"/>
          <p:nvPr/>
        </p:nvSpPr>
        <p:spPr>
          <a:xfrm>
            <a:off x="7018672" y="2389258"/>
            <a:ext cx="1981106" cy="1131079"/>
          </a:xfrm>
          <a:prstGeom prst="rect">
            <a:avLst/>
          </a:prstGeom>
          <a:noFill/>
        </p:spPr>
        <p:txBody>
          <a:bodyPr wrap="square" rtlCol="0">
            <a:spAutoFit/>
          </a:bodyPr>
          <a:lstStyle/>
          <a:p>
            <a:r>
              <a:rPr lang="en-US" altLang="ja-JP" sz="1350" dirty="0"/>
              <a:t>Without Clinical Staffs, health condition of  COVID-19 patents can be monitoring and rescue them immediately.</a:t>
            </a:r>
          </a:p>
        </p:txBody>
      </p:sp>
      <p:cxnSp>
        <p:nvCxnSpPr>
          <p:cNvPr id="20" name="直線矢印コネクタ 19"/>
          <p:cNvCxnSpPr>
            <a:cxnSpLocks/>
          </p:cNvCxnSpPr>
          <p:nvPr/>
        </p:nvCxnSpPr>
        <p:spPr>
          <a:xfrm flipV="1">
            <a:off x="5141664" y="2441957"/>
            <a:ext cx="1867397" cy="297856"/>
          </a:xfrm>
          <a:prstGeom prst="straightConnector1">
            <a:avLst/>
          </a:prstGeom>
          <a:ln w="63500">
            <a:headEnd type="none"/>
            <a:tailEnd type="triangle"/>
          </a:ln>
        </p:spPr>
        <p:style>
          <a:lnRef idx="1">
            <a:schemeClr val="accent1"/>
          </a:lnRef>
          <a:fillRef idx="0">
            <a:schemeClr val="accent1"/>
          </a:fillRef>
          <a:effectRef idx="0">
            <a:schemeClr val="accent1"/>
          </a:effectRef>
          <a:fontRef idx="minor">
            <a:schemeClr val="tx1"/>
          </a:fontRef>
        </p:style>
      </p:cxnSp>
      <p:sp>
        <p:nvSpPr>
          <p:cNvPr id="8" name="四角形: 角を丸くする 7">
            <a:extLst>
              <a:ext uri="{FF2B5EF4-FFF2-40B4-BE49-F238E27FC236}">
                <a16:creationId xmlns:a16="http://schemas.microsoft.com/office/drawing/2014/main" id="{F81B8A4D-DBDA-4410-9338-76953387A327}"/>
              </a:ext>
            </a:extLst>
          </p:cNvPr>
          <p:cNvSpPr/>
          <p:nvPr/>
        </p:nvSpPr>
        <p:spPr>
          <a:xfrm>
            <a:off x="6248915" y="4893497"/>
            <a:ext cx="2759514" cy="1548273"/>
          </a:xfrm>
          <a:prstGeom prst="roundRect">
            <a:avLst/>
          </a:prstGeom>
          <a:no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2A922DE5-D81C-43E7-8D9E-08FFCD13F91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850" b="92833" l="4839" r="94355">
                        <a14:foregroundMark x1="27151" y1="9215" x2="27151" y2="9215"/>
                        <a14:foregroundMark x1="49462" y1="9898" x2="49462" y2="9898"/>
                        <a14:foregroundMark x1="80645" y1="11263" x2="80645" y2="11263"/>
                        <a14:foregroundMark x1="91129" y1="16724" x2="91129" y2="16724"/>
                        <a14:foregroundMark x1="91667" y1="40956" x2="91667" y2="40956"/>
                        <a14:foregroundMark x1="89516" y1="59044" x2="89516" y2="59044"/>
                        <a14:foregroundMark x1="90591" y1="82594" x2="90591" y2="82594"/>
                        <a14:foregroundMark x1="81720" y1="86689" x2="81720" y2="86689"/>
                        <a14:foregroundMark x1="83871" y1="68259" x2="83871" y2="68259"/>
                        <a14:foregroundMark x1="90591" y1="51536" x2="90591" y2="51536"/>
                        <a14:foregroundMark x1="89516" y1="44369" x2="89516" y2="44369"/>
                        <a14:foregroundMark x1="17204" y1="37884" x2="17204" y2="37884"/>
                        <a14:foregroundMark x1="20968" y1="22526" x2="20968" y2="22526"/>
                        <a14:foregroundMark x1="30108" y1="9215" x2="30108" y2="9215"/>
                        <a14:foregroundMark x1="53763" y1="12628" x2="53763" y2="12628"/>
                        <a14:foregroundMark x1="89516" y1="13993" x2="89516" y2="13993"/>
                        <a14:foregroundMark x1="91667" y1="21160" x2="91667" y2="21160"/>
                        <a14:foregroundMark x1="91667" y1="28669" x2="91667" y2="28669"/>
                        <a14:foregroundMark x1="88441" y1="44369" x2="88441" y2="44369"/>
                        <a14:foregroundMark x1="86828" y1="65529" x2="86828" y2="65529"/>
                        <a14:foregroundMark x1="90591" y1="72014" x2="90591" y2="72014"/>
                        <a14:foregroundMark x1="87366" y1="81911" x2="87366" y2="81911"/>
                        <a14:foregroundMark x1="80108" y1="89420" x2="80108" y2="89420"/>
                        <a14:foregroundMark x1="50538" y1="82594" x2="50538" y2="82594"/>
                        <a14:foregroundMark x1="19355" y1="81229" x2="19355" y2="81229"/>
                        <a14:foregroundMark x1="7796" y1="77474" x2="7796" y2="77474"/>
                        <a14:foregroundMark x1="7796" y1="72696" x2="7796" y2="72696"/>
                        <a14:foregroundMark x1="8333" y1="68259" x2="8333" y2="68259"/>
                        <a14:foregroundMark x1="13172" y1="78157" x2="13172" y2="78157"/>
                        <a14:foregroundMark x1="21774" y1="81911" x2="21774" y2="81911"/>
                        <a14:foregroundMark x1="30645" y1="81911" x2="30645" y2="81911"/>
                        <a14:foregroundMark x1="46237" y1="82594" x2="46237" y2="82594"/>
                        <a14:foregroundMark x1="76075" y1="91126" x2="76075" y2="91126"/>
                        <a14:foregroundMark x1="83333" y1="88737" x2="83333" y2="88737"/>
                        <a14:foregroundMark x1="87366" y1="71331" x2="87366" y2="71331"/>
                        <a14:foregroundMark x1="78763" y1="92491" x2="78763" y2="92491"/>
                        <a14:foregroundMark x1="75000" y1="92833" x2="75000" y2="92833"/>
                        <a14:foregroundMark x1="66667" y1="91809" x2="66667" y2="91809"/>
                        <a14:foregroundMark x1="61290" y1="90102" x2="61290" y2="90102"/>
                        <a14:foregroundMark x1="41398" y1="86689" x2="41398" y2="86689"/>
                        <a14:foregroundMark x1="32796" y1="84642" x2="32796" y2="84642"/>
                        <a14:foregroundMark x1="10484" y1="60410" x2="10484" y2="60410"/>
                        <a14:foregroundMark x1="23118" y1="17065" x2="23118" y2="17065"/>
                        <a14:foregroundMark x1="26344" y1="9898" x2="26344" y2="9898"/>
                        <a14:foregroundMark x1="33333" y1="8532" x2="33333" y2="8532"/>
                        <a14:foregroundMark x1="54570" y1="9556" x2="54570" y2="9556"/>
                        <a14:foregroundMark x1="63710" y1="9898" x2="63710" y2="9898"/>
                        <a14:foregroundMark x1="70161" y1="9556" x2="70161" y2="9556"/>
                        <a14:foregroundMark x1="74731" y1="9898" x2="74731" y2="9898"/>
                        <a14:foregroundMark x1="84946" y1="10239" x2="84946" y2="10239"/>
                        <a14:foregroundMark x1="90323" y1="12969" x2="90323" y2="12969"/>
                        <a14:foregroundMark x1="87366" y1="19454" x2="87366" y2="19454"/>
                        <a14:foregroundMark x1="94355" y1="12287" x2="94355" y2="12287"/>
                        <a14:foregroundMark x1="6183" y1="71331" x2="6183" y2="71331"/>
                        <a14:foregroundMark x1="6720" y1="68942" x2="6720" y2="68942"/>
                        <a14:foregroundMark x1="5645" y1="72696" x2="5645" y2="72696"/>
                        <a14:foregroundMark x1="52957" y1="25256" x2="52957" y2="25256"/>
                        <a14:foregroundMark x1="49462" y1="25256" x2="48118" y2="26621"/>
                        <a14:foregroundMark x1="45430" y1="31058" x2="45430" y2="31058"/>
                        <a14:foregroundMark x1="86559" y1="38908" x2="86559" y2="38908"/>
                        <a14:foregroundMark x1="4839" y1="76109" x2="4839" y2="76109"/>
                        <a14:foregroundMark x1="5376" y1="77816" x2="5376" y2="77816"/>
                        <a14:foregroundMark x1="4839" y1="76451" x2="4839" y2="76451"/>
                        <a14:foregroundMark x1="6183" y1="70307" x2="6183" y2="70307"/>
                        <a14:foregroundMark x1="6183" y1="70990" x2="6183" y2="70990"/>
                        <a14:foregroundMark x1="7258" y1="68259" x2="7258" y2="68259"/>
                        <a14:foregroundMark x1="7258" y1="67577" x2="7258" y2="67577"/>
                        <a14:foregroundMark x1="8333" y1="65870" x2="8333" y2="65870"/>
                        <a14:foregroundMark x1="7796" y1="65870" x2="7796" y2="65870"/>
                        <a14:foregroundMark x1="13710" y1="55973" x2="13710" y2="55973"/>
                        <a14:foregroundMark x1="14516" y1="52901" x2="14516" y2="52901"/>
                        <a14:foregroundMark x1="15323" y1="51536" x2="15323" y2="51536"/>
                        <a14:foregroundMark x1="15323" y1="52901" x2="15323" y2="52901"/>
                        <a14:foregroundMark x1="15054" y1="57679" x2="15054" y2="57679"/>
                        <a14:foregroundMark x1="14785" y1="59044" x2="14785" y2="59044"/>
                        <a14:foregroundMark x1="14516" y1="56314" x2="14516" y2="56314"/>
                        <a14:foregroundMark x1="14516" y1="55290" x2="14516" y2="55290"/>
                        <a14:foregroundMark x1="14785" y1="52218" x2="14785" y2="52218"/>
                        <a14:foregroundMark x1="15860" y1="50512" x2="15860" y2="50512"/>
                        <a14:foregroundMark x1="16935" y1="45734" x2="17473" y2="44027"/>
                        <a14:foregroundMark x1="18280" y1="41980" x2="18280" y2="41980"/>
                        <a14:foregroundMark x1="18548" y1="38567" x2="18548" y2="38567"/>
                        <a14:foregroundMark x1="20161" y1="35836" x2="20161" y2="35836"/>
                        <a14:foregroundMark x1="20968" y1="32423" x2="20968" y2="32423"/>
                        <a14:foregroundMark x1="21237" y1="32765" x2="21237" y2="32765"/>
                        <a14:foregroundMark x1="24731" y1="31058" x2="24731" y2="31058"/>
                        <a14:foregroundMark x1="25000" y1="32082" x2="25000" y2="32082"/>
                        <a14:foregroundMark x1="5376" y1="77816" x2="5376" y2="77816"/>
                        <a14:foregroundMark x1="8065" y1="78840" x2="8065" y2="78840"/>
                        <a14:foregroundMark x1="8602" y1="80546" x2="8602" y2="80546"/>
                        <a14:foregroundMark x1="8602" y1="80546" x2="8602" y2="80546"/>
                        <a14:foregroundMark x1="10215" y1="80546" x2="10215" y2="80546"/>
                        <a14:foregroundMark x1="11290" y1="80546" x2="12634" y2="80887"/>
                        <a14:foregroundMark x1="14247" y1="81229" x2="14247" y2="81229"/>
                        <a14:foregroundMark x1="15860" y1="82253" x2="15860" y2="82253"/>
                        <a14:foregroundMark x1="16935" y1="83276" x2="16935" y2="83276"/>
                        <a14:foregroundMark x1="19624" y1="83618" x2="19624" y2="83618"/>
                        <a14:foregroundMark x1="22849" y1="83618" x2="24194" y2="83959"/>
                        <a14:foregroundMark x1="27957" y1="84300" x2="30645" y2="84983"/>
                        <a14:foregroundMark x1="37634" y1="86348" x2="40054" y2="86689"/>
                        <a14:foregroundMark x1="47043" y1="87031" x2="47043" y2="87031"/>
                        <a14:foregroundMark x1="53226" y1="88055" x2="53226" y2="88055"/>
                      </a14:backgroundRemoval>
                    </a14:imgEffect>
                  </a14:imgLayer>
                </a14:imgProps>
              </a:ext>
            </a:extLst>
          </a:blip>
          <a:stretch>
            <a:fillRect/>
          </a:stretch>
        </p:blipFill>
        <p:spPr>
          <a:xfrm>
            <a:off x="3264810" y="3496898"/>
            <a:ext cx="1107814" cy="872552"/>
          </a:xfrm>
          <a:prstGeom prst="rect">
            <a:avLst/>
          </a:prstGeom>
        </p:spPr>
      </p:pic>
      <p:sp>
        <p:nvSpPr>
          <p:cNvPr id="15" name="正方形/長方形 14">
            <a:extLst>
              <a:ext uri="{FF2B5EF4-FFF2-40B4-BE49-F238E27FC236}">
                <a16:creationId xmlns:a16="http://schemas.microsoft.com/office/drawing/2014/main" id="{08BF863E-76FF-4D70-9252-73711DA9DBAD}"/>
              </a:ext>
            </a:extLst>
          </p:cNvPr>
          <p:cNvSpPr/>
          <p:nvPr/>
        </p:nvSpPr>
        <p:spPr>
          <a:xfrm>
            <a:off x="94388" y="1371600"/>
            <a:ext cx="5556995" cy="4721875"/>
          </a:xfrm>
          <a:prstGeom prst="rect">
            <a:avLst/>
          </a:pr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D4EBB9E-8D39-496B-AED0-78B83670B6DE}"/>
              </a:ext>
            </a:extLst>
          </p:cNvPr>
          <p:cNvSpPr txBox="1"/>
          <p:nvPr/>
        </p:nvSpPr>
        <p:spPr>
          <a:xfrm>
            <a:off x="1006398" y="3909536"/>
            <a:ext cx="2753545" cy="738664"/>
          </a:xfrm>
          <a:prstGeom prst="rect">
            <a:avLst/>
          </a:prstGeom>
          <a:noFill/>
        </p:spPr>
        <p:txBody>
          <a:bodyPr wrap="square" rtlCol="0">
            <a:spAutoFit/>
          </a:bodyPr>
          <a:lstStyle/>
          <a:p>
            <a:r>
              <a:rPr kumimoji="1" lang="en-US" altLang="ja-JP" sz="1400" dirty="0">
                <a:solidFill>
                  <a:schemeClr val="bg1"/>
                </a:solidFill>
              </a:rPr>
              <a:t>Smart Phone, Tablet,</a:t>
            </a:r>
          </a:p>
          <a:p>
            <a:r>
              <a:rPr kumimoji="1" lang="en-US" altLang="ja-JP" sz="1400" dirty="0">
                <a:solidFill>
                  <a:schemeClr val="bg1"/>
                </a:solidFill>
              </a:rPr>
              <a:t>Camera, Display. Microphone, </a:t>
            </a:r>
          </a:p>
          <a:p>
            <a:r>
              <a:rPr kumimoji="1" lang="en-US" altLang="ja-JP" sz="1400" dirty="0">
                <a:solidFill>
                  <a:schemeClr val="bg1"/>
                </a:solidFill>
              </a:rPr>
              <a:t>Speaker</a:t>
            </a:r>
            <a:endParaRPr kumimoji="1" lang="ja-JP" altLang="en-US" sz="1400" dirty="0">
              <a:solidFill>
                <a:schemeClr val="bg1"/>
              </a:solidFill>
            </a:endParaRPr>
          </a:p>
        </p:txBody>
      </p:sp>
      <p:sp>
        <p:nvSpPr>
          <p:cNvPr id="67" name="テキスト ボックス 66">
            <a:extLst>
              <a:ext uri="{FF2B5EF4-FFF2-40B4-BE49-F238E27FC236}">
                <a16:creationId xmlns:a16="http://schemas.microsoft.com/office/drawing/2014/main" id="{EA4FB91E-067E-4BA6-87D1-28CEF9B4EA73}"/>
              </a:ext>
            </a:extLst>
          </p:cNvPr>
          <p:cNvSpPr txBox="1"/>
          <p:nvPr/>
        </p:nvSpPr>
        <p:spPr>
          <a:xfrm>
            <a:off x="1472400" y="3475640"/>
            <a:ext cx="1824764" cy="523220"/>
          </a:xfrm>
          <a:prstGeom prst="rect">
            <a:avLst/>
          </a:prstGeom>
          <a:noFill/>
        </p:spPr>
        <p:txBody>
          <a:bodyPr wrap="square" rtlCol="0">
            <a:spAutoFit/>
          </a:bodyPr>
          <a:lstStyle/>
          <a:p>
            <a:r>
              <a:rPr lang="en-US" altLang="ja-JP" sz="1400" b="1" dirty="0">
                <a:solidFill>
                  <a:srgbClr val="FFFF00"/>
                </a:solidFill>
              </a:rPr>
              <a:t>Vital Sensors for SpO2, ECG, Temperature etc.</a:t>
            </a:r>
          </a:p>
        </p:txBody>
      </p:sp>
      <p:cxnSp>
        <p:nvCxnSpPr>
          <p:cNvPr id="68" name="直線矢印コネクタ 67">
            <a:extLst>
              <a:ext uri="{FF2B5EF4-FFF2-40B4-BE49-F238E27FC236}">
                <a16:creationId xmlns:a16="http://schemas.microsoft.com/office/drawing/2014/main" id="{F7F425F6-B4B9-4950-94C7-AD35C37860D3}"/>
              </a:ext>
            </a:extLst>
          </p:cNvPr>
          <p:cNvCxnSpPr>
            <a:cxnSpLocks/>
          </p:cNvCxnSpPr>
          <p:nvPr/>
        </p:nvCxnSpPr>
        <p:spPr>
          <a:xfrm>
            <a:off x="4130667" y="3869684"/>
            <a:ext cx="2205212" cy="1604636"/>
          </a:xfrm>
          <a:prstGeom prst="straightConnector1">
            <a:avLst/>
          </a:prstGeom>
          <a:ln w="825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B90BBF5C-6173-4C8D-B5D8-BC96CEAEF4BD}"/>
              </a:ext>
            </a:extLst>
          </p:cNvPr>
          <p:cNvSpPr txBox="1"/>
          <p:nvPr/>
        </p:nvSpPr>
        <p:spPr>
          <a:xfrm>
            <a:off x="5730032" y="5547731"/>
            <a:ext cx="1682850" cy="300082"/>
          </a:xfrm>
          <a:prstGeom prst="rect">
            <a:avLst/>
          </a:prstGeom>
          <a:noFill/>
        </p:spPr>
        <p:txBody>
          <a:bodyPr wrap="square" rtlCol="0">
            <a:spAutoFit/>
          </a:bodyPr>
          <a:lstStyle/>
          <a:p>
            <a:r>
              <a:rPr lang="en-US" altLang="ja-JP" sz="1350" b="1" dirty="0"/>
              <a:t>Dialog</a:t>
            </a:r>
          </a:p>
        </p:txBody>
      </p:sp>
      <p:cxnSp>
        <p:nvCxnSpPr>
          <p:cNvPr id="80" name="直線矢印コネクタ 79">
            <a:extLst>
              <a:ext uri="{FF2B5EF4-FFF2-40B4-BE49-F238E27FC236}">
                <a16:creationId xmlns:a16="http://schemas.microsoft.com/office/drawing/2014/main" id="{9D6906A5-3237-405A-9149-33B739D7C6A6}"/>
              </a:ext>
            </a:extLst>
          </p:cNvPr>
          <p:cNvCxnSpPr>
            <a:cxnSpLocks/>
          </p:cNvCxnSpPr>
          <p:nvPr/>
        </p:nvCxnSpPr>
        <p:spPr>
          <a:xfrm flipV="1">
            <a:off x="4329844" y="3209887"/>
            <a:ext cx="432476" cy="457654"/>
          </a:xfrm>
          <a:prstGeom prst="straightConnector1">
            <a:avLst/>
          </a:prstGeom>
          <a:ln w="6350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0F4AED97-6CED-4223-A2A9-CA6D6E3326BC}"/>
              </a:ext>
            </a:extLst>
          </p:cNvPr>
          <p:cNvSpPr txBox="1"/>
          <p:nvPr/>
        </p:nvSpPr>
        <p:spPr>
          <a:xfrm>
            <a:off x="4285926" y="3614138"/>
            <a:ext cx="1181952" cy="307777"/>
          </a:xfrm>
          <a:prstGeom prst="rect">
            <a:avLst/>
          </a:prstGeom>
          <a:noFill/>
        </p:spPr>
        <p:txBody>
          <a:bodyPr wrap="square" rtlCol="0">
            <a:spAutoFit/>
          </a:bodyPr>
          <a:lstStyle/>
          <a:p>
            <a:r>
              <a:rPr kumimoji="1" lang="en-US" altLang="ja-JP" sz="1400" b="1" dirty="0">
                <a:solidFill>
                  <a:srgbClr val="FFFF00"/>
                </a:solidFill>
              </a:rPr>
              <a:t>Display</a:t>
            </a:r>
            <a:endParaRPr kumimoji="1" lang="ja-JP" altLang="en-US" sz="1400" b="1" dirty="0">
              <a:solidFill>
                <a:srgbClr val="FFFF00"/>
              </a:solidFill>
            </a:endParaRPr>
          </a:p>
        </p:txBody>
      </p:sp>
      <p:cxnSp>
        <p:nvCxnSpPr>
          <p:cNvPr id="83" name="直線矢印コネクタ 82">
            <a:extLst>
              <a:ext uri="{FF2B5EF4-FFF2-40B4-BE49-F238E27FC236}">
                <a16:creationId xmlns:a16="http://schemas.microsoft.com/office/drawing/2014/main" id="{EE0E3C95-0508-4565-854E-8E0786738F2A}"/>
              </a:ext>
            </a:extLst>
          </p:cNvPr>
          <p:cNvCxnSpPr>
            <a:cxnSpLocks/>
          </p:cNvCxnSpPr>
          <p:nvPr/>
        </p:nvCxnSpPr>
        <p:spPr>
          <a:xfrm>
            <a:off x="6556020" y="1517482"/>
            <a:ext cx="390529" cy="350396"/>
          </a:xfrm>
          <a:prstGeom prst="straightConnector1">
            <a:avLst/>
          </a:prstGeom>
          <a:ln w="6350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44788685-3E00-4FC9-84E4-FD6755EC1ED4}"/>
              </a:ext>
            </a:extLst>
          </p:cNvPr>
          <p:cNvSpPr txBox="1"/>
          <p:nvPr/>
        </p:nvSpPr>
        <p:spPr>
          <a:xfrm>
            <a:off x="5879321" y="1333879"/>
            <a:ext cx="1073606" cy="311896"/>
          </a:xfrm>
          <a:prstGeom prst="rect">
            <a:avLst/>
          </a:prstGeom>
          <a:noFill/>
        </p:spPr>
        <p:txBody>
          <a:bodyPr wrap="square" rtlCol="0">
            <a:spAutoFit/>
          </a:bodyPr>
          <a:lstStyle/>
          <a:p>
            <a:r>
              <a:rPr kumimoji="1" lang="en-US" altLang="ja-JP" sz="1400" dirty="0"/>
              <a:t>Family</a:t>
            </a:r>
            <a:endParaRPr kumimoji="1" lang="ja-JP" altLang="en-US" sz="1400" dirty="0"/>
          </a:p>
        </p:txBody>
      </p:sp>
      <p:sp>
        <p:nvSpPr>
          <p:cNvPr id="90" name="テキスト ボックス 89">
            <a:extLst>
              <a:ext uri="{FF2B5EF4-FFF2-40B4-BE49-F238E27FC236}">
                <a16:creationId xmlns:a16="http://schemas.microsoft.com/office/drawing/2014/main" id="{360DAC83-E5B4-4A51-9620-0B373416A307}"/>
              </a:ext>
            </a:extLst>
          </p:cNvPr>
          <p:cNvSpPr txBox="1"/>
          <p:nvPr/>
        </p:nvSpPr>
        <p:spPr>
          <a:xfrm>
            <a:off x="5756867" y="1630725"/>
            <a:ext cx="115802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Analyzed results for health condition</a:t>
            </a:r>
          </a:p>
        </p:txBody>
      </p:sp>
      <p:sp>
        <p:nvSpPr>
          <p:cNvPr id="92" name="テキスト ボックス 91">
            <a:extLst>
              <a:ext uri="{FF2B5EF4-FFF2-40B4-BE49-F238E27FC236}">
                <a16:creationId xmlns:a16="http://schemas.microsoft.com/office/drawing/2014/main" id="{7899079B-80FA-4219-94BC-3E64A0CA07D5}"/>
              </a:ext>
            </a:extLst>
          </p:cNvPr>
          <p:cNvSpPr txBox="1"/>
          <p:nvPr/>
        </p:nvSpPr>
        <p:spPr>
          <a:xfrm>
            <a:off x="6622015" y="1798476"/>
            <a:ext cx="2513433" cy="584775"/>
          </a:xfrm>
          <a:prstGeom prst="rect">
            <a:avLst/>
          </a:prstGeom>
          <a:noFill/>
        </p:spPr>
        <p:txBody>
          <a:bodyPr wrap="square">
            <a:spAutoFit/>
          </a:bodyPr>
          <a:lstStyle/>
          <a:p>
            <a:pPr algn="ctr"/>
            <a:r>
              <a:rPr lang="en-US" altLang="ja-JP" sz="1600" b="1" dirty="0">
                <a:solidFill>
                  <a:schemeClr val="tx1"/>
                </a:solidFill>
              </a:rPr>
              <a:t>Cloud Remote Monitoring Service</a:t>
            </a:r>
          </a:p>
        </p:txBody>
      </p:sp>
      <p:cxnSp>
        <p:nvCxnSpPr>
          <p:cNvPr id="96" name="直線矢印コネクタ 95">
            <a:extLst>
              <a:ext uri="{FF2B5EF4-FFF2-40B4-BE49-F238E27FC236}">
                <a16:creationId xmlns:a16="http://schemas.microsoft.com/office/drawing/2014/main" id="{A255C169-7231-4352-AB93-990CF617BDD0}"/>
              </a:ext>
            </a:extLst>
          </p:cNvPr>
          <p:cNvCxnSpPr>
            <a:cxnSpLocks/>
          </p:cNvCxnSpPr>
          <p:nvPr/>
        </p:nvCxnSpPr>
        <p:spPr>
          <a:xfrm flipV="1">
            <a:off x="4115809" y="3191917"/>
            <a:ext cx="461378" cy="353046"/>
          </a:xfrm>
          <a:prstGeom prst="straightConnector1">
            <a:avLst/>
          </a:prstGeom>
          <a:ln w="63500">
            <a:headEnd type="none"/>
            <a:tailEnd type="triangle"/>
          </a:ln>
        </p:spPr>
        <p:style>
          <a:lnRef idx="1">
            <a:schemeClr val="accent1"/>
          </a:lnRef>
          <a:fillRef idx="0">
            <a:schemeClr val="accent1"/>
          </a:fillRef>
          <a:effectRef idx="0">
            <a:schemeClr val="accent1"/>
          </a:effectRef>
          <a:fontRef idx="minor">
            <a:schemeClr val="tx1"/>
          </a:fontRef>
        </p:style>
      </p:cxnSp>
      <p:sp>
        <p:nvSpPr>
          <p:cNvPr id="97" name="テキスト ボックス 96">
            <a:extLst>
              <a:ext uri="{FF2B5EF4-FFF2-40B4-BE49-F238E27FC236}">
                <a16:creationId xmlns:a16="http://schemas.microsoft.com/office/drawing/2014/main" id="{5E71FA0F-D9CD-4179-AF92-C17365A6D0A5}"/>
              </a:ext>
            </a:extLst>
          </p:cNvPr>
          <p:cNvSpPr txBox="1"/>
          <p:nvPr/>
        </p:nvSpPr>
        <p:spPr>
          <a:xfrm>
            <a:off x="3312885" y="3258737"/>
            <a:ext cx="1181952" cy="307777"/>
          </a:xfrm>
          <a:prstGeom prst="rect">
            <a:avLst/>
          </a:prstGeom>
          <a:noFill/>
        </p:spPr>
        <p:txBody>
          <a:bodyPr wrap="square" rtlCol="0">
            <a:spAutoFit/>
          </a:bodyPr>
          <a:lstStyle/>
          <a:p>
            <a:r>
              <a:rPr kumimoji="1" lang="en-US" altLang="ja-JP" sz="1400" b="1" dirty="0">
                <a:solidFill>
                  <a:srgbClr val="FFFF00"/>
                </a:solidFill>
              </a:rPr>
              <a:t>Data Input</a:t>
            </a:r>
            <a:endParaRPr kumimoji="1" lang="ja-JP" altLang="en-US" sz="1400" b="1" dirty="0">
              <a:solidFill>
                <a:srgbClr val="FFFF00"/>
              </a:solidFill>
            </a:endParaRPr>
          </a:p>
        </p:txBody>
      </p:sp>
      <p:sp>
        <p:nvSpPr>
          <p:cNvPr id="2" name="テキスト ボックス 1">
            <a:extLst>
              <a:ext uri="{FF2B5EF4-FFF2-40B4-BE49-F238E27FC236}">
                <a16:creationId xmlns:a16="http://schemas.microsoft.com/office/drawing/2014/main" id="{C178D2A6-C8BA-CD32-4075-330BB610F535}"/>
              </a:ext>
            </a:extLst>
          </p:cNvPr>
          <p:cNvSpPr txBox="1"/>
          <p:nvPr/>
        </p:nvSpPr>
        <p:spPr>
          <a:xfrm>
            <a:off x="94388" y="558729"/>
            <a:ext cx="8905390" cy="830997"/>
          </a:xfrm>
          <a:prstGeom prst="rect">
            <a:avLst/>
          </a:prstGeom>
          <a:noFill/>
        </p:spPr>
        <p:txBody>
          <a:bodyPr wrap="square" rtlCol="0">
            <a:spAutoFit/>
          </a:bodyPr>
          <a:lstStyle/>
          <a:p>
            <a:r>
              <a:rPr kumimoji="1" lang="en-US" altLang="ja-JP" sz="2400" b="1" dirty="0"/>
              <a:t>(2) BAN Platform Use Cases in Remote Treatment for COVID-19  Patients under Quarantine at Home</a:t>
            </a:r>
            <a:endParaRPr kumimoji="1" lang="ja-JP" altLang="en-US" sz="2400" b="1" dirty="0"/>
          </a:p>
        </p:txBody>
      </p:sp>
      <p:sp>
        <p:nvSpPr>
          <p:cNvPr id="6" name="日付プレースホルダー 5">
            <a:extLst>
              <a:ext uri="{FF2B5EF4-FFF2-40B4-BE49-F238E27FC236}">
                <a16:creationId xmlns:a16="http://schemas.microsoft.com/office/drawing/2014/main" id="{5B968590-C0CB-8D89-B298-0D1B09D8E4BF}"/>
              </a:ext>
            </a:extLst>
          </p:cNvPr>
          <p:cNvSpPr>
            <a:spLocks noGrp="1"/>
          </p:cNvSpPr>
          <p:nvPr>
            <p:ph type="dt" sz="half" idx="2"/>
          </p:nvPr>
        </p:nvSpPr>
        <p:spPr/>
        <p:txBody>
          <a:bodyPr/>
          <a:lstStyle/>
          <a:p>
            <a:r>
              <a:rPr lang="en-US" altLang="ja-JP"/>
              <a:t>July 2025</a:t>
            </a:r>
            <a:endParaRPr lang="en-US" altLang="ja-JP" dirty="0"/>
          </a:p>
        </p:txBody>
      </p:sp>
      <p:sp>
        <p:nvSpPr>
          <p:cNvPr id="4" name="object 4">
            <a:extLst>
              <a:ext uri="{FF2B5EF4-FFF2-40B4-BE49-F238E27FC236}">
                <a16:creationId xmlns:a16="http://schemas.microsoft.com/office/drawing/2014/main" id="{51670EFC-1449-7974-44C3-64D3562C54FC}"/>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7" name="object 320">
            <a:extLst>
              <a:ext uri="{FF2B5EF4-FFF2-40B4-BE49-F238E27FC236}">
                <a16:creationId xmlns:a16="http://schemas.microsoft.com/office/drawing/2014/main" id="{EF567B81-4FAF-46DE-B7C3-745D8DDD424A}"/>
              </a:ext>
            </a:extLst>
          </p:cNvPr>
          <p:cNvSpPr txBox="1"/>
          <p:nvPr/>
        </p:nvSpPr>
        <p:spPr>
          <a:xfrm>
            <a:off x="6503323" y="6484721"/>
            <a:ext cx="2640677" cy="184666"/>
          </a:xfrm>
          <a:prstGeom prst="rect">
            <a:avLst/>
          </a:prstGeom>
        </p:spPr>
        <p:txBody>
          <a:bodyPr vert="horz" wrap="square" lIns="0" tIns="0" rIns="0" bIns="0" rtlCol="0">
            <a:spAutoFit/>
          </a:bodyPr>
          <a:lstStyle/>
          <a:p>
            <a:pPr marL="12700">
              <a:lnSpc>
                <a:spcPct val="100000"/>
              </a:lnSpc>
            </a:pPr>
            <a:r>
              <a:rPr sz="1200" spc="-10" dirty="0">
                <a:latin typeface="Arial"/>
                <a:cs typeface="Arial"/>
              </a:rPr>
              <a:t>Ryuji </a:t>
            </a:r>
            <a:r>
              <a:rPr sz="1200" spc="-5" dirty="0">
                <a:latin typeface="Arial"/>
                <a:cs typeface="Arial"/>
              </a:rPr>
              <a:t>Kohno(YNU/YRP-IAI)</a:t>
            </a:r>
            <a:endParaRPr sz="1200" dirty="0">
              <a:latin typeface="Arial"/>
              <a:cs typeface="Arial"/>
            </a:endParaRPr>
          </a:p>
        </p:txBody>
      </p:sp>
      <p:sp>
        <p:nvSpPr>
          <p:cNvPr id="11" name="object 4">
            <a:extLst>
              <a:ext uri="{FF2B5EF4-FFF2-40B4-BE49-F238E27FC236}">
                <a16:creationId xmlns:a16="http://schemas.microsoft.com/office/drawing/2014/main" id="{F4D596D5-C943-0155-5976-A7814533B927}"/>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2" name="object 9">
            <a:extLst>
              <a:ext uri="{FF2B5EF4-FFF2-40B4-BE49-F238E27FC236}">
                <a16:creationId xmlns:a16="http://schemas.microsoft.com/office/drawing/2014/main" id="{24D4601F-0BA2-8362-42BC-6912FDA5EF37}"/>
              </a:ext>
            </a:extLst>
          </p:cNvPr>
          <p:cNvSpPr txBox="1"/>
          <p:nvPr/>
        </p:nvSpPr>
        <p:spPr>
          <a:xfrm>
            <a:off x="4216728" y="6474100"/>
            <a:ext cx="648515" cy="179536"/>
          </a:xfrm>
          <a:prstGeom prst="rect">
            <a:avLst/>
          </a:prstGeom>
        </p:spPr>
        <p:txBody>
          <a:bodyPr vert="horz" wrap="square" lIns="0" tIns="0" rIns="0" bIns="0" rtlCol="0">
            <a:spAutoFit/>
          </a:bodyPr>
          <a:lstStyle/>
          <a:p>
            <a:pPr marL="12700">
              <a:lnSpc>
                <a:spcPts val="1425"/>
              </a:lnSpc>
            </a:pPr>
            <a:r>
              <a:rPr sz="1200" spc="5" dirty="0">
                <a:latin typeface="Arial"/>
                <a:cs typeface="Arial"/>
              </a:rPr>
              <a:t>Slide</a:t>
            </a:r>
            <a:r>
              <a:rPr sz="1200" spc="-160" dirty="0">
                <a:latin typeface="Arial"/>
                <a:cs typeface="Arial"/>
              </a:rPr>
              <a:t> </a:t>
            </a:r>
            <a:fld id="{81D60167-4931-47E6-BA6A-407CBD079E47}" type="slidenum">
              <a:rPr sz="1200" spc="-5" dirty="0">
                <a:latin typeface="Arial"/>
                <a:cs typeface="Arial"/>
              </a:rPr>
              <a:t>13</a:t>
            </a:fld>
            <a:endParaRPr sz="1200" dirty="0">
              <a:latin typeface="Arial"/>
              <a:cs typeface="Arial"/>
            </a:endParaRPr>
          </a:p>
        </p:txBody>
      </p:sp>
    </p:spTree>
    <p:extLst>
      <p:ext uri="{BB962C8B-B14F-4D97-AF65-F5344CB8AC3E}">
        <p14:creationId xmlns:p14="http://schemas.microsoft.com/office/powerpoint/2010/main" val="9803007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50020362-72EF-4AB2-88E6-94E309FDE1FD}"/>
              </a:ext>
            </a:extLst>
          </p:cNvPr>
          <p:cNvSpPr/>
          <p:nvPr/>
        </p:nvSpPr>
        <p:spPr>
          <a:xfrm>
            <a:off x="208915" y="1770988"/>
            <a:ext cx="3625850" cy="351922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Right 38">
            <a:extLst>
              <a:ext uri="{FF2B5EF4-FFF2-40B4-BE49-F238E27FC236}">
                <a16:creationId xmlns:a16="http://schemas.microsoft.com/office/drawing/2014/main" id="{3DCBDF82-533E-4F92-9ACD-07BC54AF7691}"/>
              </a:ext>
            </a:extLst>
          </p:cNvPr>
          <p:cNvSpPr/>
          <p:nvPr/>
        </p:nvSpPr>
        <p:spPr>
          <a:xfrm>
            <a:off x="2103119" y="2828460"/>
            <a:ext cx="2600961" cy="1404281"/>
          </a:xfrm>
          <a:prstGeom prst="rightArrow">
            <a:avLst>
              <a:gd name="adj1" fmla="val 50000"/>
              <a:gd name="adj2" fmla="val 61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1E7C9E-432D-473F-858D-65201E52C7D9}"/>
              </a:ext>
            </a:extLst>
          </p:cNvPr>
          <p:cNvSpPr>
            <a:spLocks noGrp="1"/>
          </p:cNvSpPr>
          <p:nvPr>
            <p:ph type="title"/>
          </p:nvPr>
        </p:nvSpPr>
        <p:spPr/>
        <p:txBody>
          <a:bodyPr/>
          <a:lstStyle/>
          <a:p>
            <a:r>
              <a:rPr lang="en-US" dirty="0"/>
              <a:t>8.5 MAC Bridge of TSN in 802.15.6ma</a:t>
            </a:r>
          </a:p>
        </p:txBody>
      </p:sp>
      <p:sp>
        <p:nvSpPr>
          <p:cNvPr id="4" name="Rectangle 3">
            <a:extLst>
              <a:ext uri="{FF2B5EF4-FFF2-40B4-BE49-F238E27FC236}">
                <a16:creationId xmlns:a16="http://schemas.microsoft.com/office/drawing/2014/main" id="{2CB34451-FA83-414E-9833-9960BCE5AAFA}"/>
              </a:ext>
            </a:extLst>
          </p:cNvPr>
          <p:cNvSpPr/>
          <p:nvPr/>
        </p:nvSpPr>
        <p:spPr>
          <a:xfrm>
            <a:off x="445770" y="3276600"/>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5" name="Rectangle 4">
            <a:extLst>
              <a:ext uri="{FF2B5EF4-FFF2-40B4-BE49-F238E27FC236}">
                <a16:creationId xmlns:a16="http://schemas.microsoft.com/office/drawing/2014/main" id="{00248C2F-65BC-498A-9082-906E0F9FA846}"/>
              </a:ext>
            </a:extLst>
          </p:cNvPr>
          <p:cNvSpPr/>
          <p:nvPr/>
        </p:nvSpPr>
        <p:spPr>
          <a:xfrm>
            <a:off x="1197609" y="4223547"/>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6" name="Rectangle 5">
            <a:extLst>
              <a:ext uri="{FF2B5EF4-FFF2-40B4-BE49-F238E27FC236}">
                <a16:creationId xmlns:a16="http://schemas.microsoft.com/office/drawing/2014/main" id="{B47CF418-7A9D-4073-A652-29B974C533FF}"/>
              </a:ext>
            </a:extLst>
          </p:cNvPr>
          <p:cNvSpPr/>
          <p:nvPr/>
        </p:nvSpPr>
        <p:spPr>
          <a:xfrm>
            <a:off x="2223770" y="3276600"/>
            <a:ext cx="146304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Coordinator</a:t>
            </a:r>
          </a:p>
        </p:txBody>
      </p:sp>
      <p:sp>
        <p:nvSpPr>
          <p:cNvPr id="7" name="Rectangle 6">
            <a:extLst>
              <a:ext uri="{FF2B5EF4-FFF2-40B4-BE49-F238E27FC236}">
                <a16:creationId xmlns:a16="http://schemas.microsoft.com/office/drawing/2014/main" id="{D0E44082-5504-4929-9939-344B022380F9}"/>
              </a:ext>
            </a:extLst>
          </p:cNvPr>
          <p:cNvSpPr/>
          <p:nvPr/>
        </p:nvSpPr>
        <p:spPr>
          <a:xfrm>
            <a:off x="7184390" y="3057126"/>
            <a:ext cx="1709420" cy="9469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center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 Medical Institute)</a:t>
            </a:r>
          </a:p>
        </p:txBody>
      </p:sp>
      <p:cxnSp>
        <p:nvCxnSpPr>
          <p:cNvPr id="9" name="Straight Connector 8">
            <a:extLst>
              <a:ext uri="{FF2B5EF4-FFF2-40B4-BE49-F238E27FC236}">
                <a16:creationId xmlns:a16="http://schemas.microsoft.com/office/drawing/2014/main" id="{DF11A257-90D0-4846-84CA-C8B4D594190F}"/>
              </a:ext>
            </a:extLst>
          </p:cNvPr>
          <p:cNvCxnSpPr>
            <a:cxnSpLocks/>
            <a:stCxn id="4" idx="3"/>
            <a:endCxn id="6" idx="1"/>
          </p:cNvCxnSpPr>
          <p:nvPr/>
        </p:nvCxnSpPr>
        <p:spPr>
          <a:xfrm>
            <a:off x="1492250" y="3530600"/>
            <a:ext cx="731520" cy="0"/>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558340E6-0BE4-48D6-A169-4C7DC2BCF940}"/>
              </a:ext>
            </a:extLst>
          </p:cNvPr>
          <p:cNvCxnSpPr>
            <a:cxnSpLocks/>
            <a:stCxn id="5" idx="0"/>
            <a:endCxn id="6" idx="2"/>
          </p:cNvCxnSpPr>
          <p:nvPr/>
        </p:nvCxnSpPr>
        <p:spPr>
          <a:xfrm flipV="1">
            <a:off x="1720849" y="3784600"/>
            <a:ext cx="1234441" cy="438947"/>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26BC86B-3895-450A-85C5-11FB77EF5FEB}"/>
              </a:ext>
            </a:extLst>
          </p:cNvPr>
          <p:cNvSpPr/>
          <p:nvPr/>
        </p:nvSpPr>
        <p:spPr>
          <a:xfrm>
            <a:off x="4460240" y="3276600"/>
            <a:ext cx="234696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Wi-Fi Access Point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Cellular Base Station</a:t>
            </a:r>
          </a:p>
        </p:txBody>
      </p:sp>
      <p:cxnSp>
        <p:nvCxnSpPr>
          <p:cNvPr id="16" name="Straight Connector 15">
            <a:extLst>
              <a:ext uri="{FF2B5EF4-FFF2-40B4-BE49-F238E27FC236}">
                <a16:creationId xmlns:a16="http://schemas.microsoft.com/office/drawing/2014/main" id="{9945B166-148E-403A-A91A-B9CA3CB339AE}"/>
              </a:ext>
            </a:extLst>
          </p:cNvPr>
          <p:cNvCxnSpPr>
            <a:stCxn id="6" idx="3"/>
            <a:endCxn id="12" idx="1"/>
          </p:cNvCxnSpPr>
          <p:nvPr/>
        </p:nvCxnSpPr>
        <p:spPr>
          <a:xfrm>
            <a:off x="3686810" y="3530600"/>
            <a:ext cx="773430" cy="0"/>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27AF855E-28A9-4E99-B81A-E73891BDF51C}"/>
              </a:ext>
            </a:extLst>
          </p:cNvPr>
          <p:cNvCxnSpPr>
            <a:cxnSpLocks/>
            <a:stCxn id="12" idx="3"/>
            <a:endCxn id="7" idx="1"/>
          </p:cNvCxnSpPr>
          <p:nvPr/>
        </p:nvCxnSpPr>
        <p:spPr>
          <a:xfrm>
            <a:off x="6807200" y="3530600"/>
            <a:ext cx="377190" cy="0"/>
          </a:xfrm>
          <a:prstGeom prst="line">
            <a:avLst/>
          </a:prstGeom>
          <a:ln w="38100">
            <a:prstDash val="dash"/>
          </a:ln>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23527360-1E13-4CAE-910D-438D3DF2D913}"/>
              </a:ext>
            </a:extLst>
          </p:cNvPr>
          <p:cNvSpPr/>
          <p:nvPr/>
        </p:nvSpPr>
        <p:spPr>
          <a:xfrm>
            <a:off x="1197609" y="2230609"/>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cxnSp>
        <p:nvCxnSpPr>
          <p:cNvPr id="34" name="Straight Connector 33">
            <a:extLst>
              <a:ext uri="{FF2B5EF4-FFF2-40B4-BE49-F238E27FC236}">
                <a16:creationId xmlns:a16="http://schemas.microsoft.com/office/drawing/2014/main" id="{BCB09812-E4D8-40E1-AB90-AD021AD024A7}"/>
              </a:ext>
            </a:extLst>
          </p:cNvPr>
          <p:cNvCxnSpPr>
            <a:cxnSpLocks/>
            <a:stCxn id="33" idx="2"/>
            <a:endCxn id="6" idx="0"/>
          </p:cNvCxnSpPr>
          <p:nvPr/>
        </p:nvCxnSpPr>
        <p:spPr>
          <a:xfrm>
            <a:off x="1720849" y="2738609"/>
            <a:ext cx="1234441" cy="537991"/>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61161AB5-52AB-499F-8536-AE028DC40BB9}"/>
              </a:ext>
            </a:extLst>
          </p:cNvPr>
          <p:cNvSpPr txBox="1"/>
          <p:nvPr/>
        </p:nvSpPr>
        <p:spPr>
          <a:xfrm>
            <a:off x="3936364" y="4022479"/>
            <a:ext cx="518731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As a MAC Bridge,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BAN coordinator may relay frames to outer network.</a:t>
            </a:r>
          </a:p>
        </p:txBody>
      </p:sp>
      <p:sp>
        <p:nvSpPr>
          <p:cNvPr id="3" name="日付プレースホルダー 7">
            <a:extLst>
              <a:ext uri="{FF2B5EF4-FFF2-40B4-BE49-F238E27FC236}">
                <a16:creationId xmlns:a16="http://schemas.microsoft.com/office/drawing/2014/main" id="{0155C43C-C4BF-1DAD-4391-18685C872583}"/>
              </a:ext>
            </a:extLst>
          </p:cNvPr>
          <p:cNvSpPr>
            <a:spLocks noGrp="1"/>
          </p:cNvSpPr>
          <p:nvPr>
            <p:ph type="dt" sz="half" idx="13"/>
          </p:nvPr>
        </p:nvSpPr>
        <p:spPr>
          <a:xfrm>
            <a:off x="684483" y="394156"/>
            <a:ext cx="1600200" cy="215444"/>
          </a:xfrm>
        </p:spPr>
        <p:txBody>
          <a:bodyPr/>
          <a:lstStyle/>
          <a:p>
            <a:r>
              <a:rPr lang="en-US" altLang="ja-JP"/>
              <a:t>July 2025</a:t>
            </a:r>
            <a:endParaRPr lang="en-US" altLang="ja-JP" dirty="0"/>
          </a:p>
        </p:txBody>
      </p:sp>
    </p:spTree>
    <p:extLst>
      <p:ext uri="{BB962C8B-B14F-4D97-AF65-F5344CB8AC3E}">
        <p14:creationId xmlns:p14="http://schemas.microsoft.com/office/powerpoint/2010/main" val="2284515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C2705172-C81D-4E38-BD2B-2F2DCB4E8A2E}"/>
              </a:ext>
            </a:extLst>
          </p:cNvPr>
          <p:cNvSpPr/>
          <p:nvPr/>
        </p:nvSpPr>
        <p:spPr>
          <a:xfrm>
            <a:off x="2244089" y="4105650"/>
            <a:ext cx="3227563" cy="220455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0020362-72EF-4AB2-88E6-94E309FDE1FD}"/>
              </a:ext>
            </a:extLst>
          </p:cNvPr>
          <p:cNvSpPr/>
          <p:nvPr/>
        </p:nvSpPr>
        <p:spPr>
          <a:xfrm>
            <a:off x="208915" y="1295400"/>
            <a:ext cx="3625850" cy="351922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Right 38">
            <a:extLst>
              <a:ext uri="{FF2B5EF4-FFF2-40B4-BE49-F238E27FC236}">
                <a16:creationId xmlns:a16="http://schemas.microsoft.com/office/drawing/2014/main" id="{3DCBDF82-533E-4F92-9ACD-07BC54AF7691}"/>
              </a:ext>
            </a:extLst>
          </p:cNvPr>
          <p:cNvSpPr/>
          <p:nvPr/>
        </p:nvSpPr>
        <p:spPr>
          <a:xfrm>
            <a:off x="2103119" y="2352872"/>
            <a:ext cx="2600961" cy="1404281"/>
          </a:xfrm>
          <a:prstGeom prst="rightArrow">
            <a:avLst>
              <a:gd name="adj1" fmla="val 50000"/>
              <a:gd name="adj2" fmla="val 61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1E7C9E-432D-473F-858D-65201E52C7D9}"/>
              </a:ext>
            </a:extLst>
          </p:cNvPr>
          <p:cNvSpPr>
            <a:spLocks noGrp="1"/>
          </p:cNvSpPr>
          <p:nvPr>
            <p:ph type="title"/>
          </p:nvPr>
        </p:nvSpPr>
        <p:spPr>
          <a:xfrm>
            <a:off x="685800" y="382274"/>
            <a:ext cx="7772400" cy="1066800"/>
          </a:xfrm>
        </p:spPr>
        <p:txBody>
          <a:bodyPr/>
          <a:lstStyle/>
          <a:p>
            <a:r>
              <a:rPr lang="en-US" sz="3200" dirty="0"/>
              <a:t>8.5.1 MAC Bridge of TSN in 802.15.6ma</a:t>
            </a:r>
          </a:p>
        </p:txBody>
      </p:sp>
      <p:sp>
        <p:nvSpPr>
          <p:cNvPr id="4" name="Rectangle 3">
            <a:extLst>
              <a:ext uri="{FF2B5EF4-FFF2-40B4-BE49-F238E27FC236}">
                <a16:creationId xmlns:a16="http://schemas.microsoft.com/office/drawing/2014/main" id="{2CB34451-FA83-414E-9833-9960BCE5AAFA}"/>
              </a:ext>
            </a:extLst>
          </p:cNvPr>
          <p:cNvSpPr/>
          <p:nvPr/>
        </p:nvSpPr>
        <p:spPr>
          <a:xfrm>
            <a:off x="445770" y="2801012"/>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5" name="Rectangle 4">
            <a:extLst>
              <a:ext uri="{FF2B5EF4-FFF2-40B4-BE49-F238E27FC236}">
                <a16:creationId xmlns:a16="http://schemas.microsoft.com/office/drawing/2014/main" id="{00248C2F-65BC-498A-9082-906E0F9FA846}"/>
              </a:ext>
            </a:extLst>
          </p:cNvPr>
          <p:cNvSpPr/>
          <p:nvPr/>
        </p:nvSpPr>
        <p:spPr>
          <a:xfrm>
            <a:off x="1197609" y="3747959"/>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6" name="Rectangle 5">
            <a:extLst>
              <a:ext uri="{FF2B5EF4-FFF2-40B4-BE49-F238E27FC236}">
                <a16:creationId xmlns:a16="http://schemas.microsoft.com/office/drawing/2014/main" id="{B47CF418-7A9D-4073-A652-29B974C533FF}"/>
              </a:ext>
            </a:extLst>
          </p:cNvPr>
          <p:cNvSpPr/>
          <p:nvPr/>
        </p:nvSpPr>
        <p:spPr>
          <a:xfrm>
            <a:off x="2223770" y="2801012"/>
            <a:ext cx="146304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Coordinator</a:t>
            </a:r>
          </a:p>
        </p:txBody>
      </p:sp>
      <p:sp>
        <p:nvSpPr>
          <p:cNvPr id="7" name="Rectangle 6">
            <a:extLst>
              <a:ext uri="{FF2B5EF4-FFF2-40B4-BE49-F238E27FC236}">
                <a16:creationId xmlns:a16="http://schemas.microsoft.com/office/drawing/2014/main" id="{D0E44082-5504-4929-9939-344B022380F9}"/>
              </a:ext>
            </a:extLst>
          </p:cNvPr>
          <p:cNvSpPr/>
          <p:nvPr/>
        </p:nvSpPr>
        <p:spPr>
          <a:xfrm>
            <a:off x="7184390" y="2581538"/>
            <a:ext cx="1709420" cy="9469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center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 Medical Institute)</a:t>
            </a:r>
          </a:p>
        </p:txBody>
      </p:sp>
      <p:cxnSp>
        <p:nvCxnSpPr>
          <p:cNvPr id="9" name="Straight Connector 8">
            <a:extLst>
              <a:ext uri="{FF2B5EF4-FFF2-40B4-BE49-F238E27FC236}">
                <a16:creationId xmlns:a16="http://schemas.microsoft.com/office/drawing/2014/main" id="{DF11A257-90D0-4846-84CA-C8B4D594190F}"/>
              </a:ext>
            </a:extLst>
          </p:cNvPr>
          <p:cNvCxnSpPr>
            <a:cxnSpLocks/>
            <a:stCxn id="4" idx="3"/>
            <a:endCxn id="6" idx="1"/>
          </p:cNvCxnSpPr>
          <p:nvPr/>
        </p:nvCxnSpPr>
        <p:spPr>
          <a:xfrm>
            <a:off x="1492250" y="3055012"/>
            <a:ext cx="731520" cy="0"/>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558340E6-0BE4-48D6-A169-4C7DC2BCF940}"/>
              </a:ext>
            </a:extLst>
          </p:cNvPr>
          <p:cNvCxnSpPr>
            <a:cxnSpLocks/>
            <a:stCxn id="5" idx="0"/>
            <a:endCxn id="6" idx="2"/>
          </p:cNvCxnSpPr>
          <p:nvPr/>
        </p:nvCxnSpPr>
        <p:spPr>
          <a:xfrm flipV="1">
            <a:off x="1720849" y="3309012"/>
            <a:ext cx="1234441" cy="438947"/>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26BC86B-3895-450A-85C5-11FB77EF5FEB}"/>
              </a:ext>
            </a:extLst>
          </p:cNvPr>
          <p:cNvSpPr/>
          <p:nvPr/>
        </p:nvSpPr>
        <p:spPr>
          <a:xfrm>
            <a:off x="4460240" y="2801012"/>
            <a:ext cx="234696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Wi-Fi Access Point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Cellular Base Station</a:t>
            </a:r>
          </a:p>
        </p:txBody>
      </p:sp>
      <p:cxnSp>
        <p:nvCxnSpPr>
          <p:cNvPr id="16" name="Straight Connector 15">
            <a:extLst>
              <a:ext uri="{FF2B5EF4-FFF2-40B4-BE49-F238E27FC236}">
                <a16:creationId xmlns:a16="http://schemas.microsoft.com/office/drawing/2014/main" id="{9945B166-148E-403A-A91A-B9CA3CB339AE}"/>
              </a:ext>
            </a:extLst>
          </p:cNvPr>
          <p:cNvCxnSpPr>
            <a:stCxn id="6" idx="3"/>
            <a:endCxn id="12" idx="1"/>
          </p:cNvCxnSpPr>
          <p:nvPr/>
        </p:nvCxnSpPr>
        <p:spPr>
          <a:xfrm>
            <a:off x="3686810" y="3055012"/>
            <a:ext cx="773430" cy="0"/>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27AF855E-28A9-4E99-B81A-E73891BDF51C}"/>
              </a:ext>
            </a:extLst>
          </p:cNvPr>
          <p:cNvCxnSpPr>
            <a:cxnSpLocks/>
            <a:stCxn id="12" idx="3"/>
            <a:endCxn id="7" idx="1"/>
          </p:cNvCxnSpPr>
          <p:nvPr/>
        </p:nvCxnSpPr>
        <p:spPr>
          <a:xfrm>
            <a:off x="6807200" y="3055012"/>
            <a:ext cx="377190" cy="0"/>
          </a:xfrm>
          <a:prstGeom prst="line">
            <a:avLst/>
          </a:prstGeom>
          <a:ln w="38100">
            <a:prstDash val="dash"/>
          </a:ln>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23527360-1E13-4CAE-910D-438D3DF2D913}"/>
              </a:ext>
            </a:extLst>
          </p:cNvPr>
          <p:cNvSpPr/>
          <p:nvPr/>
        </p:nvSpPr>
        <p:spPr>
          <a:xfrm>
            <a:off x="1197609" y="1755021"/>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cxnSp>
        <p:nvCxnSpPr>
          <p:cNvPr id="34" name="Straight Connector 33">
            <a:extLst>
              <a:ext uri="{FF2B5EF4-FFF2-40B4-BE49-F238E27FC236}">
                <a16:creationId xmlns:a16="http://schemas.microsoft.com/office/drawing/2014/main" id="{BCB09812-E4D8-40E1-AB90-AD021AD024A7}"/>
              </a:ext>
            </a:extLst>
          </p:cNvPr>
          <p:cNvCxnSpPr>
            <a:cxnSpLocks/>
            <a:stCxn id="33" idx="2"/>
            <a:endCxn id="6" idx="0"/>
          </p:cNvCxnSpPr>
          <p:nvPr/>
        </p:nvCxnSpPr>
        <p:spPr>
          <a:xfrm>
            <a:off x="1720849" y="2263021"/>
            <a:ext cx="1234441" cy="537991"/>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E1739557-951B-41E2-8DFC-841C7BCDF722}"/>
              </a:ext>
            </a:extLst>
          </p:cNvPr>
          <p:cNvSpPr txBox="1"/>
          <p:nvPr/>
        </p:nvSpPr>
        <p:spPr>
          <a:xfrm>
            <a:off x="3936364" y="3546891"/>
            <a:ext cx="518731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As a MAC Bridge,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BAN coordinator may relay frames to outer network.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Those frames can be from other BAN coordinator.</a:t>
            </a:r>
          </a:p>
        </p:txBody>
      </p:sp>
      <p:cxnSp>
        <p:nvCxnSpPr>
          <p:cNvPr id="55" name="Straight Connector 54">
            <a:extLst>
              <a:ext uri="{FF2B5EF4-FFF2-40B4-BE49-F238E27FC236}">
                <a16:creationId xmlns:a16="http://schemas.microsoft.com/office/drawing/2014/main" id="{72EF90F6-DC53-4989-8677-4DA1CC378856}"/>
              </a:ext>
            </a:extLst>
          </p:cNvPr>
          <p:cNvCxnSpPr>
            <a:cxnSpLocks/>
            <a:stCxn id="6" idx="2"/>
            <a:endCxn id="31" idx="0"/>
          </p:cNvCxnSpPr>
          <p:nvPr/>
        </p:nvCxnSpPr>
        <p:spPr>
          <a:xfrm>
            <a:off x="2955290" y="3309012"/>
            <a:ext cx="604519" cy="1315404"/>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58" name="Arrow: Right 57">
            <a:extLst>
              <a:ext uri="{FF2B5EF4-FFF2-40B4-BE49-F238E27FC236}">
                <a16:creationId xmlns:a16="http://schemas.microsoft.com/office/drawing/2014/main" id="{8A28D042-DF2F-4556-842F-8796370BD6A1}"/>
              </a:ext>
            </a:extLst>
          </p:cNvPr>
          <p:cNvSpPr/>
          <p:nvPr/>
        </p:nvSpPr>
        <p:spPr>
          <a:xfrm rot="14743905">
            <a:off x="2560453" y="3680851"/>
            <a:ext cx="1512560" cy="832087"/>
          </a:xfrm>
          <a:prstGeom prst="rightArrow">
            <a:avLst>
              <a:gd name="adj1" fmla="val 50000"/>
              <a:gd name="adj2" fmla="val 5942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9FAECE8-7ECF-424A-8F1B-EB9E23D6D21E}"/>
              </a:ext>
            </a:extLst>
          </p:cNvPr>
          <p:cNvSpPr/>
          <p:nvPr/>
        </p:nvSpPr>
        <p:spPr>
          <a:xfrm>
            <a:off x="2955290" y="5516764"/>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sp>
        <p:nvSpPr>
          <p:cNvPr id="31" name="Rectangle 30">
            <a:extLst>
              <a:ext uri="{FF2B5EF4-FFF2-40B4-BE49-F238E27FC236}">
                <a16:creationId xmlns:a16="http://schemas.microsoft.com/office/drawing/2014/main" id="{C7E4EB98-107F-4F89-991A-F0E62C84F4A8}"/>
              </a:ext>
            </a:extLst>
          </p:cNvPr>
          <p:cNvSpPr/>
          <p:nvPr/>
        </p:nvSpPr>
        <p:spPr>
          <a:xfrm>
            <a:off x="2828289" y="4624416"/>
            <a:ext cx="146304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Coordinator</a:t>
            </a:r>
          </a:p>
        </p:txBody>
      </p:sp>
      <p:cxnSp>
        <p:nvCxnSpPr>
          <p:cNvPr id="35" name="Straight Connector 34">
            <a:extLst>
              <a:ext uri="{FF2B5EF4-FFF2-40B4-BE49-F238E27FC236}">
                <a16:creationId xmlns:a16="http://schemas.microsoft.com/office/drawing/2014/main" id="{6511F2FA-8280-4EF2-A8F8-BDE1A63C5190}"/>
              </a:ext>
            </a:extLst>
          </p:cNvPr>
          <p:cNvCxnSpPr>
            <a:cxnSpLocks/>
            <a:stCxn id="30" idx="0"/>
            <a:endCxn id="31" idx="2"/>
          </p:cNvCxnSpPr>
          <p:nvPr/>
        </p:nvCxnSpPr>
        <p:spPr>
          <a:xfrm flipV="1">
            <a:off x="3478530" y="5132416"/>
            <a:ext cx="81279" cy="384348"/>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ED04458F-D8B3-4CF6-9501-4714A3383CB7}"/>
              </a:ext>
            </a:extLst>
          </p:cNvPr>
          <p:cNvSpPr/>
          <p:nvPr/>
        </p:nvSpPr>
        <p:spPr>
          <a:xfrm>
            <a:off x="4257532" y="5211998"/>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Node</a:t>
            </a:r>
          </a:p>
        </p:txBody>
      </p:sp>
      <p:cxnSp>
        <p:nvCxnSpPr>
          <p:cNvPr id="38" name="Straight Connector 37">
            <a:extLst>
              <a:ext uri="{FF2B5EF4-FFF2-40B4-BE49-F238E27FC236}">
                <a16:creationId xmlns:a16="http://schemas.microsoft.com/office/drawing/2014/main" id="{75FF6C34-0206-424C-A5BE-057AEE7D0275}"/>
              </a:ext>
            </a:extLst>
          </p:cNvPr>
          <p:cNvCxnSpPr>
            <a:cxnSpLocks/>
            <a:stCxn id="37" idx="0"/>
            <a:endCxn id="31" idx="3"/>
          </p:cNvCxnSpPr>
          <p:nvPr/>
        </p:nvCxnSpPr>
        <p:spPr>
          <a:xfrm flipH="1" flipV="1">
            <a:off x="4291329" y="4878416"/>
            <a:ext cx="489443" cy="333582"/>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3" name="日付プレースホルダー 7">
            <a:extLst>
              <a:ext uri="{FF2B5EF4-FFF2-40B4-BE49-F238E27FC236}">
                <a16:creationId xmlns:a16="http://schemas.microsoft.com/office/drawing/2014/main" id="{44F990CC-4CAD-929D-9544-7D6712FAE03A}"/>
              </a:ext>
            </a:extLst>
          </p:cNvPr>
          <p:cNvSpPr>
            <a:spLocks noGrp="1"/>
          </p:cNvSpPr>
          <p:nvPr>
            <p:ph type="dt" sz="half" idx="13"/>
          </p:nvPr>
        </p:nvSpPr>
        <p:spPr>
          <a:xfrm>
            <a:off x="684483" y="394156"/>
            <a:ext cx="1600200" cy="215444"/>
          </a:xfrm>
        </p:spPr>
        <p:txBody>
          <a:bodyPr/>
          <a:lstStyle/>
          <a:p>
            <a:r>
              <a:rPr lang="en-US" altLang="ja-JP"/>
              <a:t>July 2025</a:t>
            </a:r>
            <a:endParaRPr lang="en-US" altLang="ja-JP" dirty="0"/>
          </a:p>
        </p:txBody>
      </p:sp>
    </p:spTree>
    <p:extLst>
      <p:ext uri="{BB962C8B-B14F-4D97-AF65-F5344CB8AC3E}">
        <p14:creationId xmlns:p14="http://schemas.microsoft.com/office/powerpoint/2010/main" val="1729679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4AAE8-01A1-4B11-B676-A86E0821720E}"/>
              </a:ext>
            </a:extLst>
          </p:cNvPr>
          <p:cNvSpPr>
            <a:spLocks noGrp="1"/>
          </p:cNvSpPr>
          <p:nvPr>
            <p:ph type="title"/>
          </p:nvPr>
        </p:nvSpPr>
        <p:spPr>
          <a:xfrm>
            <a:off x="685800" y="685800"/>
            <a:ext cx="7772400" cy="914400"/>
          </a:xfrm>
        </p:spPr>
        <p:txBody>
          <a:bodyPr/>
          <a:lstStyle/>
          <a:p>
            <a:r>
              <a:rPr lang="en-US" dirty="0"/>
              <a:t>8.5.2 Bridge operation</a:t>
            </a:r>
          </a:p>
        </p:txBody>
      </p:sp>
      <p:sp>
        <p:nvSpPr>
          <p:cNvPr id="3" name="Content Placeholder 2">
            <a:extLst>
              <a:ext uri="{FF2B5EF4-FFF2-40B4-BE49-F238E27FC236}">
                <a16:creationId xmlns:a16="http://schemas.microsoft.com/office/drawing/2014/main" id="{5BA39CEA-64D4-44B2-803E-824E9E014BF9}"/>
              </a:ext>
            </a:extLst>
          </p:cNvPr>
          <p:cNvSpPr>
            <a:spLocks noGrp="1"/>
          </p:cNvSpPr>
          <p:nvPr>
            <p:ph idx="1"/>
          </p:nvPr>
        </p:nvSpPr>
        <p:spPr>
          <a:xfrm>
            <a:off x="609600" y="1752600"/>
            <a:ext cx="8153400" cy="4114800"/>
          </a:xfrm>
        </p:spPr>
        <p:txBody>
          <a:bodyPr>
            <a:normAutofit fontScale="85000" lnSpcReduction="10000"/>
          </a:bodyPr>
          <a:lstStyle/>
          <a:p>
            <a:pPr marL="0" indent="0">
              <a:buNone/>
            </a:pPr>
            <a:r>
              <a:rPr lang="en-US" dirty="0"/>
              <a:t>(From 802.1Q-2018 Bridges and Bridged Networks)</a:t>
            </a:r>
          </a:p>
          <a:p>
            <a:r>
              <a:rPr lang="en-US" dirty="0"/>
              <a:t>The principal elements of Bridge operation are</a:t>
            </a:r>
          </a:p>
          <a:p>
            <a:pPr marL="971550" lvl="1" indent="-514350">
              <a:buFont typeface="+mj-lt"/>
              <a:buAutoNum type="arabicPeriod"/>
            </a:pPr>
            <a:r>
              <a:rPr lang="en-US" dirty="0"/>
              <a:t>Relay and filtering of frames</a:t>
            </a:r>
          </a:p>
          <a:p>
            <a:pPr marL="1428750" lvl="2" indent="-514350">
              <a:buFont typeface="+mj-lt"/>
              <a:buAutoNum type="alphaLcParenR"/>
            </a:pPr>
            <a:r>
              <a:rPr lang="en-US" dirty="0"/>
              <a:t>Frame reception.</a:t>
            </a:r>
          </a:p>
          <a:p>
            <a:pPr marL="1428750" lvl="2" indent="-514350">
              <a:buFont typeface="+mj-lt"/>
              <a:buAutoNum type="alphaLcParenR"/>
            </a:pPr>
            <a:r>
              <a:rPr lang="en-US" dirty="0"/>
              <a:t>Discard on received frame in error.</a:t>
            </a:r>
          </a:p>
          <a:p>
            <a:pPr marL="1428750" lvl="2" indent="-514350">
              <a:buFont typeface="+mj-lt"/>
              <a:buAutoNum type="alphaLcParenR"/>
            </a:pPr>
            <a:r>
              <a:rPr lang="en-US" dirty="0"/>
              <a:t>...</a:t>
            </a:r>
          </a:p>
          <a:p>
            <a:pPr marL="1428750" lvl="2" indent="-514350">
              <a:buFont typeface="+mj-lt"/>
              <a:buAutoNum type="alphaLcParenR"/>
            </a:pPr>
            <a:r>
              <a:rPr lang="en-US" dirty="0"/>
              <a:t>Frame transmission.</a:t>
            </a:r>
          </a:p>
          <a:p>
            <a:pPr marL="971550" lvl="1" indent="-514350">
              <a:buFont typeface="+mj-lt"/>
              <a:buAutoNum type="arabicPeriod"/>
            </a:pPr>
            <a:r>
              <a:rPr lang="en-US" dirty="0"/>
              <a:t>Maintenance of the information required to make frame filtering and relaying decisions.</a:t>
            </a:r>
          </a:p>
          <a:p>
            <a:pPr marL="971550" lvl="1" indent="-514350">
              <a:buFont typeface="+mj-lt"/>
              <a:buAutoNum type="arabicPeriod"/>
            </a:pPr>
            <a:r>
              <a:rPr lang="en-US" dirty="0"/>
              <a:t>Management of the above.</a:t>
            </a:r>
          </a:p>
          <a:p>
            <a:pPr marL="971550" lvl="1" indent="-514350">
              <a:buFont typeface="+mj-lt"/>
              <a:buAutoNum type="arabicPeriod"/>
            </a:pPr>
            <a:endParaRPr lang="en-US" dirty="0"/>
          </a:p>
          <a:p>
            <a:pPr marL="971550" lvl="1" indent="-514350">
              <a:buFont typeface="+mj-lt"/>
              <a:buAutoNum type="arabicPeriod"/>
            </a:pPr>
            <a:endParaRPr lang="en-US" dirty="0"/>
          </a:p>
        </p:txBody>
      </p:sp>
      <p:sp>
        <p:nvSpPr>
          <p:cNvPr id="4" name="日付プレースホルダー 7">
            <a:extLst>
              <a:ext uri="{FF2B5EF4-FFF2-40B4-BE49-F238E27FC236}">
                <a16:creationId xmlns:a16="http://schemas.microsoft.com/office/drawing/2014/main" id="{5C6859D4-D953-7DF5-E993-CD76D9C016CA}"/>
              </a:ext>
            </a:extLst>
          </p:cNvPr>
          <p:cNvSpPr>
            <a:spLocks noGrp="1"/>
          </p:cNvSpPr>
          <p:nvPr>
            <p:ph type="dt" sz="half" idx="13"/>
          </p:nvPr>
        </p:nvSpPr>
        <p:spPr>
          <a:xfrm>
            <a:off x="684483" y="394156"/>
            <a:ext cx="1600200" cy="215444"/>
          </a:xfrm>
        </p:spPr>
        <p:txBody>
          <a:bodyPr/>
          <a:lstStyle/>
          <a:p>
            <a:r>
              <a:rPr lang="en-US" altLang="ja-JP"/>
              <a:t>July 2025</a:t>
            </a:r>
            <a:endParaRPr lang="en-US" altLang="ja-JP" dirty="0"/>
          </a:p>
        </p:txBody>
      </p:sp>
    </p:spTree>
    <p:extLst>
      <p:ext uri="{BB962C8B-B14F-4D97-AF65-F5344CB8AC3E}">
        <p14:creationId xmlns:p14="http://schemas.microsoft.com/office/powerpoint/2010/main" val="2901651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5876-D81F-406A-AE78-2B43166A0032}"/>
              </a:ext>
            </a:extLst>
          </p:cNvPr>
          <p:cNvSpPr>
            <a:spLocks noGrp="1"/>
          </p:cNvSpPr>
          <p:nvPr>
            <p:ph type="title"/>
          </p:nvPr>
        </p:nvSpPr>
        <p:spPr/>
        <p:txBody>
          <a:bodyPr/>
          <a:lstStyle/>
          <a:p>
            <a:r>
              <a:rPr lang="en-US" dirty="0"/>
              <a:t>8.5.3 How can we accomplish this?</a:t>
            </a:r>
          </a:p>
        </p:txBody>
      </p:sp>
      <p:pic>
        <p:nvPicPr>
          <p:cNvPr id="5" name="Picture 4" descr="A screenshot of a computer&#10;&#10;Description automatically generated with medium confidence">
            <a:extLst>
              <a:ext uri="{FF2B5EF4-FFF2-40B4-BE49-F238E27FC236}">
                <a16:creationId xmlns:a16="http://schemas.microsoft.com/office/drawing/2014/main" id="{B8BE0817-B25B-44A2-8EEB-BCD1749AE07E}"/>
              </a:ext>
            </a:extLst>
          </p:cNvPr>
          <p:cNvPicPr>
            <a:picLocks noChangeAspect="1"/>
          </p:cNvPicPr>
          <p:nvPr/>
        </p:nvPicPr>
        <p:blipFill>
          <a:blip r:embed="rId2"/>
          <a:stretch>
            <a:fillRect/>
          </a:stretch>
        </p:blipFill>
        <p:spPr>
          <a:xfrm>
            <a:off x="628650" y="3624573"/>
            <a:ext cx="8005709" cy="1226827"/>
          </a:xfrm>
          <a:prstGeom prst="rect">
            <a:avLst/>
          </a:prstGeom>
        </p:spPr>
      </p:pic>
      <p:sp>
        <p:nvSpPr>
          <p:cNvPr id="6" name="Left Brace 5">
            <a:extLst>
              <a:ext uri="{FF2B5EF4-FFF2-40B4-BE49-F238E27FC236}">
                <a16:creationId xmlns:a16="http://schemas.microsoft.com/office/drawing/2014/main" id="{C9264065-4838-48C3-B9C0-3A9F496A7BB3}"/>
              </a:ext>
            </a:extLst>
          </p:cNvPr>
          <p:cNvSpPr/>
          <p:nvPr/>
        </p:nvSpPr>
        <p:spPr>
          <a:xfrm rot="16200000">
            <a:off x="4542260" y="452117"/>
            <a:ext cx="701040" cy="6106160"/>
          </a:xfrm>
          <a:prstGeom prst="leftBrace">
            <a:avLst>
              <a:gd name="adj1" fmla="val 8333"/>
              <a:gd name="adj2" fmla="val 4085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0C0BFC7-3645-4064-9CF0-7DE1E4F21C3E}"/>
              </a:ext>
            </a:extLst>
          </p:cNvPr>
          <p:cNvSpPr txBox="1"/>
          <p:nvPr/>
        </p:nvSpPr>
        <p:spPr>
          <a:xfrm>
            <a:off x="1957969" y="3046968"/>
            <a:ext cx="58862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Insert time period for communication between coordinators?</a:t>
            </a:r>
          </a:p>
        </p:txBody>
      </p:sp>
      <p:sp>
        <p:nvSpPr>
          <p:cNvPr id="10" name="Left Brace 9">
            <a:extLst>
              <a:ext uri="{FF2B5EF4-FFF2-40B4-BE49-F238E27FC236}">
                <a16:creationId xmlns:a16="http://schemas.microsoft.com/office/drawing/2014/main" id="{38928B95-5073-44B1-B490-3354D554C0C1}"/>
              </a:ext>
            </a:extLst>
          </p:cNvPr>
          <p:cNvSpPr/>
          <p:nvPr/>
        </p:nvSpPr>
        <p:spPr>
          <a:xfrm rot="5400000">
            <a:off x="3110230" y="1885621"/>
            <a:ext cx="1143000" cy="6106160"/>
          </a:xfrm>
          <a:prstGeom prst="leftBrace">
            <a:avLst>
              <a:gd name="adj1" fmla="val 13986"/>
              <a:gd name="adj2" fmla="val 9476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3842033-C2D2-44D3-9F72-951F3C79D256}"/>
              </a:ext>
            </a:extLst>
          </p:cNvPr>
          <p:cNvSpPr txBox="1"/>
          <p:nvPr/>
        </p:nvSpPr>
        <p:spPr>
          <a:xfrm>
            <a:off x="707019" y="5029110"/>
            <a:ext cx="602273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Expand to accommodate the beacons of multiple coordinators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within coverage? </a:t>
            </a:r>
          </a:p>
        </p:txBody>
      </p:sp>
      <p:sp>
        <p:nvSpPr>
          <p:cNvPr id="12" name="Content Placeholder 2">
            <a:extLst>
              <a:ext uri="{FF2B5EF4-FFF2-40B4-BE49-F238E27FC236}">
                <a16:creationId xmlns:a16="http://schemas.microsoft.com/office/drawing/2014/main" id="{A8E35DE7-94D0-4B67-8801-AF67FF48F48E}"/>
              </a:ext>
            </a:extLst>
          </p:cNvPr>
          <p:cNvSpPr>
            <a:spLocks noGrp="1"/>
          </p:cNvSpPr>
          <p:nvPr>
            <p:ph idx="1"/>
          </p:nvPr>
        </p:nvSpPr>
        <p:spPr>
          <a:xfrm>
            <a:off x="628650" y="1825626"/>
            <a:ext cx="7886700" cy="701042"/>
          </a:xfrm>
        </p:spPr>
        <p:txBody>
          <a:bodyPr>
            <a:normAutofit fontScale="85000" lnSpcReduction="10000"/>
          </a:bodyPr>
          <a:lstStyle/>
          <a:p>
            <a:r>
              <a:rPr lang="en-US" sz="2000" dirty="0"/>
              <a:t>If we assume </a:t>
            </a:r>
            <a:r>
              <a:rPr lang="en-US" sz="2000" b="1" dirty="0">
                <a:solidFill>
                  <a:schemeClr val="accent2">
                    <a:lumMod val="75000"/>
                  </a:schemeClr>
                </a:solidFill>
              </a:rPr>
              <a:t>the communication between coordinators </a:t>
            </a:r>
            <a:r>
              <a:rPr lang="en-US" sz="2000" dirty="0"/>
              <a:t>uses</a:t>
            </a:r>
            <a:br>
              <a:rPr lang="en-US" sz="2000" dirty="0"/>
            </a:br>
            <a:r>
              <a:rPr lang="en-US" sz="2000" dirty="0"/>
              <a:t> same PHY to </a:t>
            </a:r>
            <a:r>
              <a:rPr lang="en-US" sz="2000" b="1" dirty="0"/>
              <a:t>the communication between coordinator and node</a:t>
            </a:r>
            <a:r>
              <a:rPr lang="en-US" sz="2000" dirty="0"/>
              <a:t>,</a:t>
            </a:r>
          </a:p>
        </p:txBody>
      </p:sp>
      <p:sp>
        <p:nvSpPr>
          <p:cNvPr id="3" name="日付プレースホルダー 7">
            <a:extLst>
              <a:ext uri="{FF2B5EF4-FFF2-40B4-BE49-F238E27FC236}">
                <a16:creationId xmlns:a16="http://schemas.microsoft.com/office/drawing/2014/main" id="{CAFD0E8C-A5FC-E8E2-E47C-A471FE794FD1}"/>
              </a:ext>
            </a:extLst>
          </p:cNvPr>
          <p:cNvSpPr>
            <a:spLocks noGrp="1"/>
          </p:cNvSpPr>
          <p:nvPr>
            <p:ph type="dt" sz="half" idx="13"/>
          </p:nvPr>
        </p:nvSpPr>
        <p:spPr>
          <a:xfrm>
            <a:off x="684483" y="394156"/>
            <a:ext cx="1600200" cy="215444"/>
          </a:xfrm>
        </p:spPr>
        <p:txBody>
          <a:bodyPr/>
          <a:lstStyle/>
          <a:p>
            <a:r>
              <a:rPr lang="en-US" altLang="ja-JP"/>
              <a:t>July 2025</a:t>
            </a:r>
            <a:endParaRPr lang="en-US" altLang="ja-JP" dirty="0"/>
          </a:p>
        </p:txBody>
      </p:sp>
    </p:spTree>
    <p:extLst>
      <p:ext uri="{BB962C8B-B14F-4D97-AF65-F5344CB8AC3E}">
        <p14:creationId xmlns:p14="http://schemas.microsoft.com/office/powerpoint/2010/main" val="730798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E577A-C599-40F4-BDB9-9685A3308328}"/>
              </a:ext>
            </a:extLst>
          </p:cNvPr>
          <p:cNvSpPr>
            <a:spLocks noGrp="1"/>
          </p:cNvSpPr>
          <p:nvPr>
            <p:ph type="title"/>
          </p:nvPr>
        </p:nvSpPr>
        <p:spPr/>
        <p:txBody>
          <a:bodyPr/>
          <a:lstStyle/>
          <a:p>
            <a:r>
              <a:rPr lang="en-US" dirty="0"/>
              <a:t>8.5.4 15.6ma MAC </a:t>
            </a:r>
            <a:r>
              <a:rPr lang="en-US" dirty="0" err="1"/>
              <a:t>Superframe</a:t>
            </a:r>
            <a:endParaRPr lang="en-US" dirty="0"/>
          </a:p>
        </p:txBody>
      </p:sp>
      <p:sp>
        <p:nvSpPr>
          <p:cNvPr id="3" name="Content Placeholder 2">
            <a:extLst>
              <a:ext uri="{FF2B5EF4-FFF2-40B4-BE49-F238E27FC236}">
                <a16:creationId xmlns:a16="http://schemas.microsoft.com/office/drawing/2014/main" id="{0FCC3D84-4C02-4F10-A9A3-155769E4786A}"/>
              </a:ext>
            </a:extLst>
          </p:cNvPr>
          <p:cNvSpPr>
            <a:spLocks noGrp="1"/>
          </p:cNvSpPr>
          <p:nvPr>
            <p:ph idx="1"/>
          </p:nvPr>
        </p:nvSpPr>
        <p:spPr>
          <a:xfrm>
            <a:off x="685800" y="1905000"/>
            <a:ext cx="8153400" cy="4114800"/>
          </a:xfrm>
        </p:spPr>
        <p:txBody>
          <a:bodyPr>
            <a:normAutofit lnSpcReduction="10000"/>
          </a:bodyPr>
          <a:lstStyle/>
          <a:p>
            <a:r>
              <a:rPr lang="en-US" sz="2400" dirty="0"/>
              <a:t>The 15.6ma MAC superframe is complex enough to accommodate more options. </a:t>
            </a:r>
          </a:p>
          <a:p>
            <a:r>
              <a:rPr lang="en-US" sz="2400" dirty="0"/>
              <a:t>The 15.6ma simplified MAC requires a new organization of the superframe. The same period, but with new organization. </a:t>
            </a:r>
          </a:p>
          <a:p>
            <a:pPr lvl="1"/>
            <a:r>
              <a:rPr lang="en-US" sz="2000" dirty="0"/>
              <a:t>Contention access period + contention free access period</a:t>
            </a:r>
          </a:p>
          <a:p>
            <a:pPr lvl="1"/>
            <a:r>
              <a:rPr lang="en-US" sz="2000" dirty="0"/>
              <a:t>Contention access and contention free access in the same period</a:t>
            </a:r>
          </a:p>
          <a:p>
            <a:pPr lvl="1"/>
            <a:endParaRPr lang="en-US" sz="2000" dirty="0"/>
          </a:p>
          <a:p>
            <a:r>
              <a:rPr lang="en-US" sz="2400" dirty="0"/>
              <a:t>Where is the UWB PHY used in the 15.6 MAC superframe?</a:t>
            </a:r>
          </a:p>
        </p:txBody>
      </p:sp>
      <p:sp>
        <p:nvSpPr>
          <p:cNvPr id="4" name="日付プレースホルダー 7">
            <a:extLst>
              <a:ext uri="{FF2B5EF4-FFF2-40B4-BE49-F238E27FC236}">
                <a16:creationId xmlns:a16="http://schemas.microsoft.com/office/drawing/2014/main" id="{1F291F24-9EFA-5322-B779-F6DE99B4CB6A}"/>
              </a:ext>
            </a:extLst>
          </p:cNvPr>
          <p:cNvSpPr>
            <a:spLocks noGrp="1"/>
          </p:cNvSpPr>
          <p:nvPr>
            <p:ph type="dt" sz="half" idx="13"/>
          </p:nvPr>
        </p:nvSpPr>
        <p:spPr>
          <a:xfrm>
            <a:off x="684483" y="394156"/>
            <a:ext cx="1600200" cy="215444"/>
          </a:xfrm>
        </p:spPr>
        <p:txBody>
          <a:bodyPr/>
          <a:lstStyle/>
          <a:p>
            <a:r>
              <a:rPr lang="en-US" altLang="ja-JP"/>
              <a:t>July 2025</a:t>
            </a:r>
            <a:endParaRPr lang="en-US" altLang="ja-JP" dirty="0"/>
          </a:p>
        </p:txBody>
      </p:sp>
    </p:spTree>
    <p:extLst>
      <p:ext uri="{BB962C8B-B14F-4D97-AF65-F5344CB8AC3E}">
        <p14:creationId xmlns:p14="http://schemas.microsoft.com/office/powerpoint/2010/main" val="27483383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1152D-C305-4094-A31B-0007B7EC28DB}"/>
              </a:ext>
            </a:extLst>
          </p:cNvPr>
          <p:cNvSpPr>
            <a:spLocks noGrp="1"/>
          </p:cNvSpPr>
          <p:nvPr>
            <p:ph type="title"/>
          </p:nvPr>
        </p:nvSpPr>
        <p:spPr>
          <a:xfrm>
            <a:off x="684482" y="837246"/>
            <a:ext cx="7772400" cy="731520"/>
          </a:xfrm>
        </p:spPr>
        <p:txBody>
          <a:bodyPr/>
          <a:lstStyle/>
          <a:p>
            <a:r>
              <a:rPr lang="en-US" altLang="ja-JP" sz="2800" b="1" i="0" u="none" strike="noStrike" cap="none" dirty="0">
                <a:solidFill>
                  <a:schemeClr val="dk2"/>
                </a:solidFill>
                <a:latin typeface="Times New Roman"/>
                <a:ea typeface="Times New Roman"/>
                <a:cs typeface="Times New Roman"/>
                <a:sym typeface="Times New Roman"/>
              </a:rPr>
              <a:t>8.6 MAC Bridging for Time-Sensitive Networking(TSN) of 802.15.6ma</a:t>
            </a:r>
            <a:endParaRPr lang="en-US" sz="2800" b="1" dirty="0"/>
          </a:p>
        </p:txBody>
      </p:sp>
      <p:sp>
        <p:nvSpPr>
          <p:cNvPr id="6" name="Content Placeholder 5">
            <a:extLst>
              <a:ext uri="{FF2B5EF4-FFF2-40B4-BE49-F238E27FC236}">
                <a16:creationId xmlns:a16="http://schemas.microsoft.com/office/drawing/2014/main" id="{478C0369-5516-4C1B-BFBD-AC14BAEF71A1}"/>
              </a:ext>
            </a:extLst>
          </p:cNvPr>
          <p:cNvSpPr>
            <a:spLocks noGrp="1"/>
          </p:cNvSpPr>
          <p:nvPr>
            <p:ph sz="quarter" idx="13"/>
          </p:nvPr>
        </p:nvSpPr>
        <p:spPr>
          <a:xfrm>
            <a:off x="838200" y="1905000"/>
            <a:ext cx="7772401" cy="3977007"/>
          </a:xfrm>
        </p:spPr>
        <p:txBody>
          <a:bodyPr/>
          <a:lstStyle/>
          <a:p>
            <a:r>
              <a:rPr lang="en-US" sz="2000" dirty="0"/>
              <a:t>Major use cases of 802.15.6 Body Area Networks (BAN) include medical, automobile, and industrial applications.</a:t>
            </a:r>
          </a:p>
          <a:p>
            <a:r>
              <a:rPr lang="en-US" sz="2000" dirty="0"/>
              <a:t>Some of these applications such as vital signs monitoring are similar to the “audio/video (A/V) traffic” defined by IEEE Std 802.1Q-2018: Bridges and Bridged Networks, in that they are sensitive to transmission latency, latency variation, and packet loss.</a:t>
            </a:r>
          </a:p>
          <a:p>
            <a:r>
              <a:rPr lang="en-US" sz="2000" dirty="0"/>
              <a:t>Hence, goals of Time-Sensitive Networking (TSN) such as low latency and reliability are also important for BAN.</a:t>
            </a:r>
          </a:p>
          <a:p>
            <a:r>
              <a:rPr lang="en-US" sz="2000" dirty="0"/>
              <a:t>We present some potential ideas of using concepts of TSN in wireless networks, especially for Human-BAN and Vehicle-BAN.</a:t>
            </a:r>
          </a:p>
        </p:txBody>
      </p:sp>
      <p:sp>
        <p:nvSpPr>
          <p:cNvPr id="7" name="日付プレースホルダー 7">
            <a:extLst>
              <a:ext uri="{FF2B5EF4-FFF2-40B4-BE49-F238E27FC236}">
                <a16:creationId xmlns:a16="http://schemas.microsoft.com/office/drawing/2014/main" id="{C8D5A667-961A-03BD-C21F-20F6A1DCDB21}"/>
              </a:ext>
            </a:extLst>
          </p:cNvPr>
          <p:cNvSpPr txBox="1">
            <a:spLocks/>
          </p:cNvSpPr>
          <p:nvPr/>
        </p:nvSpPr>
        <p:spPr bwMode="auto">
          <a:xfrm>
            <a:off x="684483" y="394156"/>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68300" indent="-365760" algn="l" rtl="0" eaLnBrk="1" fontAlgn="base" hangingPunct="1">
              <a:spcBef>
                <a:spcPct val="20000"/>
              </a:spcBef>
              <a:spcAft>
                <a:spcPct val="0"/>
              </a:spcAft>
              <a:buFont typeface="Arial" panose="020B0604020202020204" pitchFamily="34" charset="0"/>
              <a:buChar char="•"/>
              <a:defRPr kumimoji="1" sz="2400">
                <a:solidFill>
                  <a:schemeClr val="tx1"/>
                </a:solidFill>
                <a:latin typeface="+mn-lt"/>
                <a:ea typeface="+mn-ea"/>
                <a:cs typeface="+mn-cs"/>
              </a:defRPr>
            </a:lvl1pPr>
            <a:lvl2pPr marL="731520" indent="-365760" algn="l" rtl="0" eaLnBrk="1" fontAlgn="base" hangingPunct="1">
              <a:spcBef>
                <a:spcPct val="20000"/>
              </a:spcBef>
              <a:spcAft>
                <a:spcPct val="0"/>
              </a:spcAft>
              <a:buChar char="–"/>
              <a:defRPr kumimoji="1" sz="2000">
                <a:solidFill>
                  <a:schemeClr val="tx1"/>
                </a:solidFill>
                <a:latin typeface="+mn-lt"/>
              </a:defRPr>
            </a:lvl2pPr>
            <a:lvl3pPr marL="1097280" indent="-365760" algn="l" rtl="0" eaLnBrk="1" fontAlgn="base" hangingPunct="1">
              <a:spcBef>
                <a:spcPct val="20000"/>
              </a:spcBef>
              <a:spcAft>
                <a:spcPct val="0"/>
              </a:spcAft>
              <a:buChar char="•"/>
              <a:defRPr kumimoji="1" sz="2000">
                <a:solidFill>
                  <a:schemeClr val="tx1"/>
                </a:solidFill>
                <a:latin typeface="+mn-lt"/>
              </a:defRPr>
            </a:lvl3pPr>
            <a:lvl4pPr marL="1463040" indent="-365760" algn="l" rtl="0" eaLnBrk="1" fontAlgn="base" hangingPunct="1">
              <a:spcBef>
                <a:spcPct val="20000"/>
              </a:spcBef>
              <a:spcAft>
                <a:spcPct val="0"/>
              </a:spcAft>
              <a:buChar char="–"/>
              <a:defRPr kumimoji="1" sz="2000">
                <a:solidFill>
                  <a:schemeClr val="tx1"/>
                </a:solidFill>
                <a:latin typeface="+mn-lt"/>
              </a:defRPr>
            </a:lvl4pPr>
            <a:lvl5pPr marL="1828800" indent="-36576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1400" kern="0"/>
              <a:t>March 2025</a:t>
            </a:r>
            <a:endParaRPr lang="en-US" altLang="ja-JP" sz="1400" kern="0" dirty="0"/>
          </a:p>
        </p:txBody>
      </p:sp>
      <p:sp>
        <p:nvSpPr>
          <p:cNvPr id="3" name="日付プレースホルダー 2">
            <a:extLst>
              <a:ext uri="{FF2B5EF4-FFF2-40B4-BE49-F238E27FC236}">
                <a16:creationId xmlns:a16="http://schemas.microsoft.com/office/drawing/2014/main" id="{9B5B2287-2527-396E-A0B3-29B46633A96E}"/>
              </a:ext>
            </a:extLst>
          </p:cNvPr>
          <p:cNvSpPr>
            <a:spLocks noGrp="1"/>
          </p:cNvSpPr>
          <p:nvPr>
            <p:ph type="dt" idx="10"/>
          </p:nvPr>
        </p:nvSpPr>
        <p:spPr/>
        <p:txBody>
          <a:bodyPr/>
          <a:lstStyle/>
          <a:p>
            <a:r>
              <a:rPr lang="en-US" altLang="ja-JP"/>
              <a:t>July 2025</a:t>
            </a:r>
            <a:endParaRPr lang="en-US" dirty="0"/>
          </a:p>
        </p:txBody>
      </p:sp>
    </p:spTree>
    <p:extLst>
      <p:ext uri="{BB962C8B-B14F-4D97-AF65-F5344CB8AC3E}">
        <p14:creationId xmlns:p14="http://schemas.microsoft.com/office/powerpoint/2010/main" val="29220476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0C752-A3D7-42AC-B4C7-CAB8B52AF0A7}"/>
              </a:ext>
            </a:extLst>
          </p:cNvPr>
          <p:cNvSpPr>
            <a:spLocks noGrp="1"/>
          </p:cNvSpPr>
          <p:nvPr>
            <p:ph type="title"/>
          </p:nvPr>
        </p:nvSpPr>
        <p:spPr/>
        <p:txBody>
          <a:bodyPr/>
          <a:lstStyle/>
          <a:p>
            <a:r>
              <a:rPr lang="en-US" b="1" dirty="0"/>
              <a:t>8.6.1 Bridge operation</a:t>
            </a:r>
          </a:p>
        </p:txBody>
      </p:sp>
      <p:sp>
        <p:nvSpPr>
          <p:cNvPr id="6" name="Content Placeholder 5">
            <a:extLst>
              <a:ext uri="{FF2B5EF4-FFF2-40B4-BE49-F238E27FC236}">
                <a16:creationId xmlns:a16="http://schemas.microsoft.com/office/drawing/2014/main" id="{1A48043A-D9A8-4984-B0D9-B5BD16B7CCB8}"/>
              </a:ext>
            </a:extLst>
          </p:cNvPr>
          <p:cNvSpPr>
            <a:spLocks noGrp="1"/>
          </p:cNvSpPr>
          <p:nvPr>
            <p:ph sz="quarter" idx="13"/>
          </p:nvPr>
        </p:nvSpPr>
        <p:spPr/>
        <p:txBody>
          <a:bodyPr/>
          <a:lstStyle/>
          <a:p>
            <a:pPr marL="2540" indent="0">
              <a:buNone/>
            </a:pPr>
            <a:r>
              <a:rPr lang="en-US" dirty="0"/>
              <a:t>The principal elements of Bridge operation are</a:t>
            </a:r>
          </a:p>
          <a:p>
            <a:pPr marL="822960" lvl="1" indent="-457200">
              <a:buFont typeface="+mj-lt"/>
              <a:buAutoNum type="arabicPeriod"/>
            </a:pPr>
            <a:r>
              <a:rPr lang="en-US" dirty="0"/>
              <a:t>Relay and filtering of frames</a:t>
            </a:r>
          </a:p>
          <a:p>
            <a:pPr marL="1188720" lvl="2" indent="-457200">
              <a:buFont typeface="+mj-lt"/>
              <a:buAutoNum type="alphaLcParenR"/>
            </a:pPr>
            <a:r>
              <a:rPr lang="en-US" dirty="0"/>
              <a:t>Frame reception.</a:t>
            </a:r>
          </a:p>
          <a:p>
            <a:pPr marL="1188720" lvl="2" indent="-457200">
              <a:buFont typeface="+mj-lt"/>
              <a:buAutoNum type="alphaLcParenR"/>
            </a:pPr>
            <a:r>
              <a:rPr lang="en-US" dirty="0"/>
              <a:t>Discard on received frame in error.</a:t>
            </a:r>
          </a:p>
          <a:p>
            <a:pPr marL="1188720" lvl="2" indent="-457200">
              <a:buFont typeface="+mj-lt"/>
              <a:buAutoNum type="alphaLcParenR"/>
            </a:pPr>
            <a:r>
              <a:rPr lang="en-US" dirty="0"/>
              <a:t>...</a:t>
            </a:r>
          </a:p>
          <a:p>
            <a:pPr marL="1188720" lvl="2" indent="-457200">
              <a:buFont typeface="+mj-lt"/>
              <a:buAutoNum type="alphaLcParenR"/>
            </a:pPr>
            <a:r>
              <a:rPr lang="en-US" dirty="0"/>
              <a:t>Frame transmission.</a:t>
            </a:r>
          </a:p>
          <a:p>
            <a:pPr marL="822960" lvl="1" indent="-457200">
              <a:buFont typeface="+mj-lt"/>
              <a:buAutoNum type="arabicPeriod"/>
            </a:pPr>
            <a:r>
              <a:rPr lang="en-US" dirty="0"/>
              <a:t>Maintenance of the information required to make frame filtering and relaying decisions.</a:t>
            </a:r>
          </a:p>
          <a:p>
            <a:pPr marL="822960" lvl="1" indent="-457200">
              <a:buFont typeface="+mj-lt"/>
              <a:buAutoNum type="arabicPeriod"/>
            </a:pPr>
            <a:r>
              <a:rPr lang="en-US" dirty="0"/>
              <a:t>Management of the above.</a:t>
            </a:r>
          </a:p>
          <a:p>
            <a:pPr marL="822960" lvl="1" indent="-457200">
              <a:buFont typeface="+mj-lt"/>
              <a:buAutoNum type="arabicPeriod"/>
            </a:pPr>
            <a:endParaRPr lang="en-US" dirty="0"/>
          </a:p>
          <a:p>
            <a:pPr marL="2540" indent="0" algn="r">
              <a:buNone/>
            </a:pPr>
            <a:r>
              <a:rPr lang="en-US" sz="2000" dirty="0"/>
              <a:t>(From 802.1Q-2018 Bridges and Bridged Networks)</a:t>
            </a:r>
          </a:p>
          <a:p>
            <a:endParaRPr lang="en-US" dirty="0"/>
          </a:p>
          <a:p>
            <a:endParaRPr lang="en-US" dirty="0"/>
          </a:p>
        </p:txBody>
      </p:sp>
      <p:sp>
        <p:nvSpPr>
          <p:cNvPr id="3" name="日付プレースホルダー 2">
            <a:extLst>
              <a:ext uri="{FF2B5EF4-FFF2-40B4-BE49-F238E27FC236}">
                <a16:creationId xmlns:a16="http://schemas.microsoft.com/office/drawing/2014/main" id="{9FF6F969-BD40-3BDF-D332-A36EE3A55F1A}"/>
              </a:ext>
            </a:extLst>
          </p:cNvPr>
          <p:cNvSpPr>
            <a:spLocks noGrp="1"/>
          </p:cNvSpPr>
          <p:nvPr>
            <p:ph type="dt" idx="10"/>
          </p:nvPr>
        </p:nvSpPr>
        <p:spPr/>
        <p:txBody>
          <a:bodyPr/>
          <a:lstStyle/>
          <a:p>
            <a:r>
              <a:rPr lang="en-US" altLang="ja-JP"/>
              <a:t>July 2025</a:t>
            </a:r>
            <a:endParaRPr lang="en-US" dirty="0"/>
          </a:p>
        </p:txBody>
      </p:sp>
    </p:spTree>
    <p:extLst>
      <p:ext uri="{BB962C8B-B14F-4D97-AF65-F5344CB8AC3E}">
        <p14:creationId xmlns:p14="http://schemas.microsoft.com/office/powerpoint/2010/main" val="18069412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a:extLst>
              <a:ext uri="{FF2B5EF4-FFF2-40B4-BE49-F238E27FC236}">
                <a16:creationId xmlns:a16="http://schemas.microsoft.com/office/drawing/2014/main" id="{14766FC1-E4D4-4C03-A28E-D8E86721AE53}"/>
              </a:ext>
            </a:extLst>
          </p:cNvPr>
          <p:cNvSpPr/>
          <p:nvPr/>
        </p:nvSpPr>
        <p:spPr>
          <a:xfrm>
            <a:off x="4788173" y="2060076"/>
            <a:ext cx="4013795" cy="2896915"/>
          </a:xfrm>
          <a:prstGeom prst="ellipse">
            <a:avLst/>
          </a:prstGeom>
          <a:solidFill>
            <a:srgbClr val="00AC1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F6C6"/>
              </a:solidFill>
            </a:endParaRPr>
          </a:p>
        </p:txBody>
      </p:sp>
      <p:sp>
        <p:nvSpPr>
          <p:cNvPr id="25" name="Oval 24">
            <a:extLst>
              <a:ext uri="{FF2B5EF4-FFF2-40B4-BE49-F238E27FC236}">
                <a16:creationId xmlns:a16="http://schemas.microsoft.com/office/drawing/2014/main" id="{A7CBD70B-D63A-4F47-9345-5935967C13B5}"/>
              </a:ext>
            </a:extLst>
          </p:cNvPr>
          <p:cNvSpPr/>
          <p:nvPr/>
        </p:nvSpPr>
        <p:spPr>
          <a:xfrm>
            <a:off x="2219029" y="1905527"/>
            <a:ext cx="4123880" cy="3140151"/>
          </a:xfrm>
          <a:prstGeom prst="ellipse">
            <a:avLst/>
          </a:prstGeom>
          <a:solidFill>
            <a:srgbClr val="7DA8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FE6D04-7AB3-4F48-B110-9913BDC6B862}"/>
              </a:ext>
            </a:extLst>
          </p:cNvPr>
          <p:cNvSpPr>
            <a:spLocks noGrp="1"/>
          </p:cNvSpPr>
          <p:nvPr>
            <p:ph type="title"/>
          </p:nvPr>
        </p:nvSpPr>
        <p:spPr/>
        <p:txBody>
          <a:bodyPr/>
          <a:lstStyle/>
          <a:p>
            <a:r>
              <a:rPr lang="en-US" sz="3200" b="1" dirty="0">
                <a:latin typeface="+mn-lt"/>
              </a:rPr>
              <a:t>8.6.2 Possible bridging in 802.15.6ma</a:t>
            </a:r>
          </a:p>
        </p:txBody>
      </p:sp>
      <p:sp>
        <p:nvSpPr>
          <p:cNvPr id="6" name="Content Placeholder 5">
            <a:extLst>
              <a:ext uri="{FF2B5EF4-FFF2-40B4-BE49-F238E27FC236}">
                <a16:creationId xmlns:a16="http://schemas.microsoft.com/office/drawing/2014/main" id="{8DFC5543-385E-47BB-B946-4052E332CB84}"/>
              </a:ext>
            </a:extLst>
          </p:cNvPr>
          <p:cNvSpPr>
            <a:spLocks noGrp="1"/>
          </p:cNvSpPr>
          <p:nvPr>
            <p:ph sz="quarter" idx="13"/>
          </p:nvPr>
        </p:nvSpPr>
        <p:spPr>
          <a:xfrm>
            <a:off x="685799" y="5187621"/>
            <a:ext cx="7772401" cy="1287793"/>
          </a:xfrm>
        </p:spPr>
        <p:txBody>
          <a:bodyPr/>
          <a:lstStyle/>
          <a:p>
            <a:r>
              <a:rPr lang="en-US" dirty="0"/>
              <a:t>BAN coordinator may relay frames to outer network as a MAC Bridge.</a:t>
            </a:r>
          </a:p>
          <a:p>
            <a:endParaRPr lang="en-US" dirty="0"/>
          </a:p>
        </p:txBody>
      </p:sp>
      <p:sp>
        <p:nvSpPr>
          <p:cNvPr id="7" name="Oval 6">
            <a:extLst>
              <a:ext uri="{FF2B5EF4-FFF2-40B4-BE49-F238E27FC236}">
                <a16:creationId xmlns:a16="http://schemas.microsoft.com/office/drawing/2014/main" id="{CBDC43C1-EDCA-4A88-9F9E-5DB29DBCAA4E}"/>
              </a:ext>
            </a:extLst>
          </p:cNvPr>
          <p:cNvSpPr/>
          <p:nvPr/>
        </p:nvSpPr>
        <p:spPr>
          <a:xfrm>
            <a:off x="307414" y="1923445"/>
            <a:ext cx="3625850" cy="2850189"/>
          </a:xfrm>
          <a:prstGeom prst="ellipse">
            <a:avLst/>
          </a:prstGeom>
          <a:solidFill>
            <a:srgbClr val="FF858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02A51B-3CD3-4D65-A9E1-DEA0030ECCAF}"/>
              </a:ext>
            </a:extLst>
          </p:cNvPr>
          <p:cNvSpPr/>
          <p:nvPr/>
        </p:nvSpPr>
        <p:spPr>
          <a:xfrm>
            <a:off x="697381" y="2865860"/>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BAN</a:t>
            </a:r>
          </a:p>
          <a:p>
            <a:pPr algn="ctr"/>
            <a:r>
              <a:rPr lang="en-US" dirty="0"/>
              <a:t>Node</a:t>
            </a:r>
          </a:p>
        </p:txBody>
      </p:sp>
      <p:sp>
        <p:nvSpPr>
          <p:cNvPr id="10" name="Rectangle 9">
            <a:extLst>
              <a:ext uri="{FF2B5EF4-FFF2-40B4-BE49-F238E27FC236}">
                <a16:creationId xmlns:a16="http://schemas.microsoft.com/office/drawing/2014/main" id="{08B33C68-D82A-4BA8-B14D-C866528385AF}"/>
              </a:ext>
            </a:extLst>
          </p:cNvPr>
          <p:cNvSpPr/>
          <p:nvPr/>
        </p:nvSpPr>
        <p:spPr>
          <a:xfrm>
            <a:off x="697381" y="3633502"/>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BAN</a:t>
            </a:r>
          </a:p>
          <a:p>
            <a:pPr algn="ctr"/>
            <a:r>
              <a:rPr lang="en-US" dirty="0"/>
              <a:t>Node</a:t>
            </a:r>
          </a:p>
        </p:txBody>
      </p:sp>
      <p:sp>
        <p:nvSpPr>
          <p:cNvPr id="11" name="Rectangle 10">
            <a:extLst>
              <a:ext uri="{FF2B5EF4-FFF2-40B4-BE49-F238E27FC236}">
                <a16:creationId xmlns:a16="http://schemas.microsoft.com/office/drawing/2014/main" id="{6208C5A4-C4CD-4B13-9222-A0F179E073A8}"/>
              </a:ext>
            </a:extLst>
          </p:cNvPr>
          <p:cNvSpPr/>
          <p:nvPr/>
        </p:nvSpPr>
        <p:spPr>
          <a:xfrm>
            <a:off x="2339680" y="3012493"/>
            <a:ext cx="1463040" cy="508000"/>
          </a:xfrm>
          <a:prstGeom prst="rect">
            <a:avLst/>
          </a:prstGeom>
          <a:ln cmpd="sng">
            <a:extLst>
              <a:ext uri="{C807C97D-BFC1-408E-A445-0C87EB9F89A2}">
                <ask:lineSketchStyleProps xmlns:ask="http://schemas.microsoft.com/office/drawing/2018/sketchyshapes" sd="1219033472">
                  <a:custGeom>
                    <a:avLst/>
                    <a:gdLst>
                      <a:gd name="connsiteX0" fmla="*/ 0 w 1463040"/>
                      <a:gd name="connsiteY0" fmla="*/ 0 h 508000"/>
                      <a:gd name="connsiteX1" fmla="*/ 516941 w 1463040"/>
                      <a:gd name="connsiteY1" fmla="*/ 0 h 508000"/>
                      <a:gd name="connsiteX2" fmla="*/ 1019251 w 1463040"/>
                      <a:gd name="connsiteY2" fmla="*/ 0 h 508000"/>
                      <a:gd name="connsiteX3" fmla="*/ 1463040 w 1463040"/>
                      <a:gd name="connsiteY3" fmla="*/ 0 h 508000"/>
                      <a:gd name="connsiteX4" fmla="*/ 1463040 w 1463040"/>
                      <a:gd name="connsiteY4" fmla="*/ 508000 h 508000"/>
                      <a:gd name="connsiteX5" fmla="*/ 1004621 w 1463040"/>
                      <a:gd name="connsiteY5" fmla="*/ 508000 h 508000"/>
                      <a:gd name="connsiteX6" fmla="*/ 516941 w 1463040"/>
                      <a:gd name="connsiteY6" fmla="*/ 508000 h 508000"/>
                      <a:gd name="connsiteX7" fmla="*/ 0 w 1463040"/>
                      <a:gd name="connsiteY7" fmla="*/ 508000 h 508000"/>
                      <a:gd name="connsiteX8" fmla="*/ 0 w 1463040"/>
                      <a:gd name="connsiteY8" fmla="*/ 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3040" h="508000" fill="none" extrusionOk="0">
                        <a:moveTo>
                          <a:pt x="0" y="0"/>
                        </a:moveTo>
                        <a:cubicBezTo>
                          <a:pt x="136660" y="-19241"/>
                          <a:pt x="386945" y="8804"/>
                          <a:pt x="516941" y="0"/>
                        </a:cubicBezTo>
                        <a:cubicBezTo>
                          <a:pt x="646937" y="-8804"/>
                          <a:pt x="869028" y="50775"/>
                          <a:pt x="1019251" y="0"/>
                        </a:cubicBezTo>
                        <a:cubicBezTo>
                          <a:pt x="1169474" y="-50775"/>
                          <a:pt x="1277517" y="33212"/>
                          <a:pt x="1463040" y="0"/>
                        </a:cubicBezTo>
                        <a:cubicBezTo>
                          <a:pt x="1520521" y="103369"/>
                          <a:pt x="1408519" y="359960"/>
                          <a:pt x="1463040" y="508000"/>
                        </a:cubicBezTo>
                        <a:cubicBezTo>
                          <a:pt x="1280426" y="554154"/>
                          <a:pt x="1174582" y="505208"/>
                          <a:pt x="1004621" y="508000"/>
                        </a:cubicBezTo>
                        <a:cubicBezTo>
                          <a:pt x="834660" y="510792"/>
                          <a:pt x="753177" y="488220"/>
                          <a:pt x="516941" y="508000"/>
                        </a:cubicBezTo>
                        <a:cubicBezTo>
                          <a:pt x="280705" y="527780"/>
                          <a:pt x="171946" y="482827"/>
                          <a:pt x="0" y="508000"/>
                        </a:cubicBezTo>
                        <a:cubicBezTo>
                          <a:pt x="-25344" y="256525"/>
                          <a:pt x="17473" y="110214"/>
                          <a:pt x="0" y="0"/>
                        </a:cubicBezTo>
                        <a:close/>
                      </a:path>
                      <a:path w="1463040" h="508000" stroke="0" extrusionOk="0">
                        <a:moveTo>
                          <a:pt x="0" y="0"/>
                        </a:moveTo>
                        <a:cubicBezTo>
                          <a:pt x="117783" y="-55411"/>
                          <a:pt x="314389" y="6827"/>
                          <a:pt x="473050" y="0"/>
                        </a:cubicBezTo>
                        <a:cubicBezTo>
                          <a:pt x="631711" y="-6827"/>
                          <a:pt x="802254" y="16964"/>
                          <a:pt x="916838" y="0"/>
                        </a:cubicBezTo>
                        <a:cubicBezTo>
                          <a:pt x="1031422" y="-16964"/>
                          <a:pt x="1274133" y="30966"/>
                          <a:pt x="1463040" y="0"/>
                        </a:cubicBezTo>
                        <a:cubicBezTo>
                          <a:pt x="1502187" y="167181"/>
                          <a:pt x="1409360" y="374382"/>
                          <a:pt x="1463040" y="508000"/>
                        </a:cubicBezTo>
                        <a:cubicBezTo>
                          <a:pt x="1251268" y="516624"/>
                          <a:pt x="1209502" y="470071"/>
                          <a:pt x="1004621" y="508000"/>
                        </a:cubicBezTo>
                        <a:cubicBezTo>
                          <a:pt x="799740" y="545929"/>
                          <a:pt x="712234" y="506873"/>
                          <a:pt x="487680" y="508000"/>
                        </a:cubicBezTo>
                        <a:cubicBezTo>
                          <a:pt x="263126" y="509127"/>
                          <a:pt x="127079" y="505318"/>
                          <a:pt x="0" y="508000"/>
                        </a:cubicBezTo>
                        <a:cubicBezTo>
                          <a:pt x="-56421" y="358389"/>
                          <a:pt x="36541" y="124947"/>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dirty="0"/>
              <a:t>BAN</a:t>
            </a:r>
          </a:p>
          <a:p>
            <a:pPr algn="ctr"/>
            <a:r>
              <a:rPr lang="en-US" dirty="0"/>
              <a:t>Coordinator</a:t>
            </a:r>
          </a:p>
        </p:txBody>
      </p:sp>
      <p:sp>
        <p:nvSpPr>
          <p:cNvPr id="12" name="Rectangle 11">
            <a:extLst>
              <a:ext uri="{FF2B5EF4-FFF2-40B4-BE49-F238E27FC236}">
                <a16:creationId xmlns:a16="http://schemas.microsoft.com/office/drawing/2014/main" id="{AF272875-16EE-45A2-AFE8-BB44924EF896}"/>
              </a:ext>
            </a:extLst>
          </p:cNvPr>
          <p:cNvSpPr/>
          <p:nvPr/>
        </p:nvSpPr>
        <p:spPr>
          <a:xfrm>
            <a:off x="6569618" y="3891290"/>
            <a:ext cx="1709420" cy="6526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Server / </a:t>
            </a:r>
            <a:br>
              <a:rPr lang="en-US" dirty="0"/>
            </a:br>
            <a:r>
              <a:rPr lang="en-US" dirty="0"/>
              <a:t>Nurse station</a:t>
            </a:r>
          </a:p>
        </p:txBody>
      </p:sp>
      <p:cxnSp>
        <p:nvCxnSpPr>
          <p:cNvPr id="13" name="Straight Connector 12">
            <a:extLst>
              <a:ext uri="{FF2B5EF4-FFF2-40B4-BE49-F238E27FC236}">
                <a16:creationId xmlns:a16="http://schemas.microsoft.com/office/drawing/2014/main" id="{B8221E56-6B15-43A8-9EE3-A648476B656A}"/>
              </a:ext>
            </a:extLst>
          </p:cNvPr>
          <p:cNvCxnSpPr>
            <a:cxnSpLocks/>
            <a:stCxn id="9" idx="3"/>
            <a:endCxn id="11" idx="1"/>
          </p:cNvCxnSpPr>
          <p:nvPr/>
        </p:nvCxnSpPr>
        <p:spPr>
          <a:xfrm>
            <a:off x="1743861" y="3119860"/>
            <a:ext cx="595819" cy="146633"/>
          </a:xfrm>
          <a:prstGeom prst="line">
            <a:avLst/>
          </a:prstGeom>
          <a:ln w="38100">
            <a:prstDash val="sysDot"/>
            <a:tailEnd type="triangle" w="med" len="lg"/>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7B6BAA2-943B-4A55-964C-AAE184277C6E}"/>
              </a:ext>
            </a:extLst>
          </p:cNvPr>
          <p:cNvCxnSpPr>
            <a:cxnSpLocks/>
            <a:stCxn id="10" idx="3"/>
            <a:endCxn id="11" idx="1"/>
          </p:cNvCxnSpPr>
          <p:nvPr/>
        </p:nvCxnSpPr>
        <p:spPr>
          <a:xfrm flipV="1">
            <a:off x="1743861" y="3266493"/>
            <a:ext cx="595819" cy="621009"/>
          </a:xfrm>
          <a:prstGeom prst="line">
            <a:avLst/>
          </a:prstGeom>
          <a:ln w="38100">
            <a:prstDash val="sysDot"/>
            <a:tailEnd type="triangle" w="med" len="lg"/>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41C03DD9-6F3F-4561-8FE8-C38C82B9F006}"/>
              </a:ext>
            </a:extLst>
          </p:cNvPr>
          <p:cNvSpPr/>
          <p:nvPr/>
        </p:nvSpPr>
        <p:spPr>
          <a:xfrm>
            <a:off x="4856409" y="3012493"/>
            <a:ext cx="137701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Access Point</a:t>
            </a:r>
          </a:p>
        </p:txBody>
      </p:sp>
      <p:cxnSp>
        <p:nvCxnSpPr>
          <p:cNvPr id="16" name="Straight Connector 15">
            <a:extLst>
              <a:ext uri="{FF2B5EF4-FFF2-40B4-BE49-F238E27FC236}">
                <a16:creationId xmlns:a16="http://schemas.microsoft.com/office/drawing/2014/main" id="{228A4DA5-9A7E-497C-A0F6-0DF6071B6957}"/>
              </a:ext>
            </a:extLst>
          </p:cNvPr>
          <p:cNvCxnSpPr>
            <a:cxnSpLocks/>
            <a:stCxn id="11" idx="3"/>
            <a:endCxn id="15" idx="1"/>
          </p:cNvCxnSpPr>
          <p:nvPr/>
        </p:nvCxnSpPr>
        <p:spPr>
          <a:xfrm>
            <a:off x="3802720" y="3266493"/>
            <a:ext cx="1053689" cy="0"/>
          </a:xfrm>
          <a:prstGeom prst="line">
            <a:avLst/>
          </a:prstGeom>
          <a:ln w="38100">
            <a:prstDash val="dash"/>
            <a:tailEnd type="triangle" w="med" len="lg"/>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228512C9-85AE-4150-A690-AB6920CB24E6}"/>
              </a:ext>
            </a:extLst>
          </p:cNvPr>
          <p:cNvCxnSpPr>
            <a:cxnSpLocks/>
            <a:stCxn id="15" idx="3"/>
            <a:endCxn id="52" idx="1"/>
          </p:cNvCxnSpPr>
          <p:nvPr/>
        </p:nvCxnSpPr>
        <p:spPr>
          <a:xfrm>
            <a:off x="6233419" y="3266493"/>
            <a:ext cx="507254" cy="0"/>
          </a:xfrm>
          <a:prstGeom prst="line">
            <a:avLst/>
          </a:prstGeom>
          <a:ln w="38100">
            <a:prstDash val="solid"/>
            <a:tailEnd type="triangle" w="med" len="lg"/>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1B9E7E76-5203-491A-8FF3-070DBB836402}"/>
              </a:ext>
            </a:extLst>
          </p:cNvPr>
          <p:cNvSpPr txBox="1"/>
          <p:nvPr/>
        </p:nvSpPr>
        <p:spPr>
          <a:xfrm>
            <a:off x="768060" y="2565879"/>
            <a:ext cx="918365" cy="369332"/>
          </a:xfrm>
          <a:prstGeom prst="rect">
            <a:avLst/>
          </a:prstGeom>
          <a:noFill/>
        </p:spPr>
        <p:txBody>
          <a:bodyPr wrap="square" rtlCol="0">
            <a:spAutoFit/>
          </a:bodyPr>
          <a:lstStyle/>
          <a:p>
            <a:pPr algn="ctr"/>
            <a:r>
              <a:rPr lang="en-US" b="1" dirty="0">
                <a:solidFill>
                  <a:schemeClr val="tx1"/>
                </a:solidFill>
              </a:rPr>
              <a:t>Talker</a:t>
            </a:r>
          </a:p>
        </p:txBody>
      </p:sp>
      <p:sp>
        <p:nvSpPr>
          <p:cNvPr id="23" name="TextBox 22">
            <a:extLst>
              <a:ext uri="{FF2B5EF4-FFF2-40B4-BE49-F238E27FC236}">
                <a16:creationId xmlns:a16="http://schemas.microsoft.com/office/drawing/2014/main" id="{B27C60F9-46DB-45E7-B010-59EB553C9D83}"/>
              </a:ext>
            </a:extLst>
          </p:cNvPr>
          <p:cNvSpPr txBox="1"/>
          <p:nvPr/>
        </p:nvSpPr>
        <p:spPr>
          <a:xfrm>
            <a:off x="768060" y="4159090"/>
            <a:ext cx="918365" cy="369332"/>
          </a:xfrm>
          <a:prstGeom prst="rect">
            <a:avLst/>
          </a:prstGeom>
          <a:noFill/>
        </p:spPr>
        <p:txBody>
          <a:bodyPr wrap="square" rtlCol="0">
            <a:spAutoFit/>
          </a:bodyPr>
          <a:lstStyle/>
          <a:p>
            <a:pPr algn="ctr"/>
            <a:r>
              <a:rPr lang="en-US" b="1" dirty="0">
                <a:solidFill>
                  <a:schemeClr val="tx1"/>
                </a:solidFill>
              </a:rPr>
              <a:t>Talker</a:t>
            </a:r>
          </a:p>
        </p:txBody>
      </p:sp>
      <p:sp>
        <p:nvSpPr>
          <p:cNvPr id="24" name="TextBox 23">
            <a:extLst>
              <a:ext uri="{FF2B5EF4-FFF2-40B4-BE49-F238E27FC236}">
                <a16:creationId xmlns:a16="http://schemas.microsoft.com/office/drawing/2014/main" id="{F0666BCD-6B26-4619-BF53-B3A83D9D7A0E}"/>
              </a:ext>
            </a:extLst>
          </p:cNvPr>
          <p:cNvSpPr txBox="1"/>
          <p:nvPr/>
        </p:nvSpPr>
        <p:spPr>
          <a:xfrm>
            <a:off x="6875513" y="4531979"/>
            <a:ext cx="1165555" cy="369332"/>
          </a:xfrm>
          <a:prstGeom prst="rect">
            <a:avLst/>
          </a:prstGeom>
          <a:noFill/>
        </p:spPr>
        <p:txBody>
          <a:bodyPr wrap="square" rtlCol="0">
            <a:spAutoFit/>
          </a:bodyPr>
          <a:lstStyle/>
          <a:p>
            <a:pPr algn="ctr"/>
            <a:r>
              <a:rPr lang="en-US" b="1" dirty="0">
                <a:solidFill>
                  <a:schemeClr val="tx1"/>
                </a:solidFill>
              </a:rPr>
              <a:t>Listener</a:t>
            </a:r>
          </a:p>
        </p:txBody>
      </p:sp>
      <p:sp>
        <p:nvSpPr>
          <p:cNvPr id="26" name="TextBox 25">
            <a:extLst>
              <a:ext uri="{FF2B5EF4-FFF2-40B4-BE49-F238E27FC236}">
                <a16:creationId xmlns:a16="http://schemas.microsoft.com/office/drawing/2014/main" id="{B9C6F38B-D605-4AAB-A40D-F63368634524}"/>
              </a:ext>
            </a:extLst>
          </p:cNvPr>
          <p:cNvSpPr txBox="1"/>
          <p:nvPr/>
        </p:nvSpPr>
        <p:spPr>
          <a:xfrm>
            <a:off x="1364891" y="1921900"/>
            <a:ext cx="1510897" cy="707886"/>
          </a:xfrm>
          <a:prstGeom prst="rect">
            <a:avLst/>
          </a:prstGeom>
          <a:noFill/>
        </p:spPr>
        <p:txBody>
          <a:bodyPr wrap="square" rtlCol="0">
            <a:spAutoFit/>
          </a:bodyPr>
          <a:lstStyle/>
          <a:p>
            <a:pPr algn="ctr"/>
            <a:r>
              <a:rPr lang="en-US" sz="2000" b="1" dirty="0">
                <a:solidFill>
                  <a:srgbClr val="FF8585"/>
                </a:solidFill>
              </a:rPr>
              <a:t>BAN</a:t>
            </a:r>
          </a:p>
          <a:p>
            <a:pPr algn="ctr"/>
            <a:r>
              <a:rPr lang="en-US" sz="2000" b="1" dirty="0">
                <a:solidFill>
                  <a:srgbClr val="FF8585"/>
                </a:solidFill>
              </a:rPr>
              <a:t>(wireless)</a:t>
            </a:r>
          </a:p>
        </p:txBody>
      </p:sp>
      <p:sp>
        <p:nvSpPr>
          <p:cNvPr id="27" name="TextBox 26">
            <a:extLst>
              <a:ext uri="{FF2B5EF4-FFF2-40B4-BE49-F238E27FC236}">
                <a16:creationId xmlns:a16="http://schemas.microsoft.com/office/drawing/2014/main" id="{5C8F23E5-C5B7-4787-B054-5553F54E5CF8}"/>
              </a:ext>
            </a:extLst>
          </p:cNvPr>
          <p:cNvSpPr txBox="1"/>
          <p:nvPr/>
        </p:nvSpPr>
        <p:spPr>
          <a:xfrm>
            <a:off x="3679820" y="1918133"/>
            <a:ext cx="1434120" cy="707886"/>
          </a:xfrm>
          <a:prstGeom prst="rect">
            <a:avLst/>
          </a:prstGeom>
          <a:noFill/>
        </p:spPr>
        <p:txBody>
          <a:bodyPr wrap="square" rtlCol="0">
            <a:spAutoFit/>
          </a:bodyPr>
          <a:lstStyle/>
          <a:p>
            <a:pPr algn="ctr"/>
            <a:r>
              <a:rPr lang="en-US" sz="2000" b="1" dirty="0">
                <a:solidFill>
                  <a:srgbClr val="7DA8FF"/>
                </a:solidFill>
              </a:rPr>
              <a:t>WLAN</a:t>
            </a:r>
          </a:p>
          <a:p>
            <a:pPr algn="ctr"/>
            <a:r>
              <a:rPr lang="en-US" sz="2000" b="1" dirty="0">
                <a:solidFill>
                  <a:srgbClr val="7DA8FF"/>
                </a:solidFill>
              </a:rPr>
              <a:t>(wireless)</a:t>
            </a:r>
          </a:p>
        </p:txBody>
      </p:sp>
      <p:sp>
        <p:nvSpPr>
          <p:cNvPr id="30" name="Rectangle 29">
            <a:extLst>
              <a:ext uri="{FF2B5EF4-FFF2-40B4-BE49-F238E27FC236}">
                <a16:creationId xmlns:a16="http://schemas.microsoft.com/office/drawing/2014/main" id="{F1F01082-D20B-4039-8C7E-1D650264E218}"/>
              </a:ext>
            </a:extLst>
          </p:cNvPr>
          <p:cNvSpPr/>
          <p:nvPr/>
        </p:nvSpPr>
        <p:spPr>
          <a:xfrm>
            <a:off x="3518299" y="4217607"/>
            <a:ext cx="1709420" cy="4617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Vital sign monitor</a:t>
            </a:r>
          </a:p>
        </p:txBody>
      </p:sp>
      <p:cxnSp>
        <p:nvCxnSpPr>
          <p:cNvPr id="31" name="Straight Connector 30">
            <a:extLst>
              <a:ext uri="{FF2B5EF4-FFF2-40B4-BE49-F238E27FC236}">
                <a16:creationId xmlns:a16="http://schemas.microsoft.com/office/drawing/2014/main" id="{9DD36FA5-ED00-4F53-A634-41CCB374278F}"/>
              </a:ext>
            </a:extLst>
          </p:cNvPr>
          <p:cNvCxnSpPr>
            <a:cxnSpLocks/>
            <a:stCxn id="15" idx="2"/>
            <a:endCxn id="30" idx="0"/>
          </p:cNvCxnSpPr>
          <p:nvPr/>
        </p:nvCxnSpPr>
        <p:spPr>
          <a:xfrm flipH="1">
            <a:off x="4373009" y="3520493"/>
            <a:ext cx="1171905" cy="697114"/>
          </a:xfrm>
          <a:prstGeom prst="line">
            <a:avLst/>
          </a:prstGeom>
          <a:ln w="38100">
            <a:prstDash val="dash"/>
            <a:tailEnd type="triangle" w="med" len="lg"/>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6CFF3262-E28C-442B-8938-CCC7338E01A1}"/>
              </a:ext>
            </a:extLst>
          </p:cNvPr>
          <p:cNvSpPr txBox="1"/>
          <p:nvPr/>
        </p:nvSpPr>
        <p:spPr>
          <a:xfrm>
            <a:off x="3655475" y="4667064"/>
            <a:ext cx="1186164" cy="369332"/>
          </a:xfrm>
          <a:prstGeom prst="rect">
            <a:avLst/>
          </a:prstGeom>
          <a:noFill/>
        </p:spPr>
        <p:txBody>
          <a:bodyPr wrap="square" rtlCol="0">
            <a:spAutoFit/>
          </a:bodyPr>
          <a:lstStyle/>
          <a:p>
            <a:pPr algn="ctr"/>
            <a:r>
              <a:rPr lang="en-US" b="1" dirty="0">
                <a:solidFill>
                  <a:schemeClr val="tx1"/>
                </a:solidFill>
              </a:rPr>
              <a:t>Listener</a:t>
            </a:r>
          </a:p>
        </p:txBody>
      </p:sp>
      <p:sp>
        <p:nvSpPr>
          <p:cNvPr id="42" name="TextBox 41">
            <a:extLst>
              <a:ext uri="{FF2B5EF4-FFF2-40B4-BE49-F238E27FC236}">
                <a16:creationId xmlns:a16="http://schemas.microsoft.com/office/drawing/2014/main" id="{5953F11E-9879-4DDD-80BB-8A4B59F520CF}"/>
              </a:ext>
            </a:extLst>
          </p:cNvPr>
          <p:cNvSpPr txBox="1"/>
          <p:nvPr/>
        </p:nvSpPr>
        <p:spPr>
          <a:xfrm>
            <a:off x="6169291" y="2096197"/>
            <a:ext cx="1045494" cy="707886"/>
          </a:xfrm>
          <a:prstGeom prst="rect">
            <a:avLst/>
          </a:prstGeom>
          <a:noFill/>
        </p:spPr>
        <p:txBody>
          <a:bodyPr wrap="square" rtlCol="0">
            <a:spAutoFit/>
          </a:bodyPr>
          <a:lstStyle/>
          <a:p>
            <a:pPr algn="ctr"/>
            <a:r>
              <a:rPr lang="en-US" sz="2000" b="1" dirty="0">
                <a:solidFill>
                  <a:srgbClr val="00AC10"/>
                </a:solidFill>
              </a:rPr>
              <a:t>LAN</a:t>
            </a:r>
          </a:p>
          <a:p>
            <a:pPr algn="ctr"/>
            <a:r>
              <a:rPr lang="en-US" sz="2000" b="1" dirty="0">
                <a:solidFill>
                  <a:srgbClr val="00AC10"/>
                </a:solidFill>
              </a:rPr>
              <a:t>(wired)</a:t>
            </a:r>
          </a:p>
        </p:txBody>
      </p:sp>
      <p:sp>
        <p:nvSpPr>
          <p:cNvPr id="52" name="Rectangle 51">
            <a:extLst>
              <a:ext uri="{FF2B5EF4-FFF2-40B4-BE49-F238E27FC236}">
                <a16:creationId xmlns:a16="http://schemas.microsoft.com/office/drawing/2014/main" id="{B21D2792-8AAB-4F6D-B8EE-1D6826BD4009}"/>
              </a:ext>
            </a:extLst>
          </p:cNvPr>
          <p:cNvSpPr/>
          <p:nvPr/>
        </p:nvSpPr>
        <p:spPr>
          <a:xfrm>
            <a:off x="6740673" y="3012493"/>
            <a:ext cx="137701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Switch / Router</a:t>
            </a:r>
          </a:p>
        </p:txBody>
      </p:sp>
      <p:cxnSp>
        <p:nvCxnSpPr>
          <p:cNvPr id="55" name="Straight Connector 54">
            <a:extLst>
              <a:ext uri="{FF2B5EF4-FFF2-40B4-BE49-F238E27FC236}">
                <a16:creationId xmlns:a16="http://schemas.microsoft.com/office/drawing/2014/main" id="{BC2E5111-61DE-47D8-BBF5-A21BE91230BE}"/>
              </a:ext>
            </a:extLst>
          </p:cNvPr>
          <p:cNvCxnSpPr>
            <a:cxnSpLocks/>
            <a:stCxn id="52" idx="2"/>
            <a:endCxn id="12" idx="0"/>
          </p:cNvCxnSpPr>
          <p:nvPr/>
        </p:nvCxnSpPr>
        <p:spPr>
          <a:xfrm flipH="1">
            <a:off x="7424328" y="3520493"/>
            <a:ext cx="4850" cy="370797"/>
          </a:xfrm>
          <a:prstGeom prst="line">
            <a:avLst/>
          </a:prstGeom>
          <a:ln w="38100">
            <a:prstDash val="solid"/>
            <a:tailEnd type="triangle" w="med" len="lg"/>
          </a:ln>
        </p:spPr>
        <p:style>
          <a:lnRef idx="1">
            <a:schemeClr val="dk1"/>
          </a:lnRef>
          <a:fillRef idx="0">
            <a:schemeClr val="dk1"/>
          </a:fillRef>
          <a:effectRef idx="0">
            <a:schemeClr val="dk1"/>
          </a:effectRef>
          <a:fontRef idx="minor">
            <a:schemeClr val="tx1"/>
          </a:fontRef>
        </p:style>
      </p:cxnSp>
      <p:sp>
        <p:nvSpPr>
          <p:cNvPr id="77" name="TextBox 76">
            <a:extLst>
              <a:ext uri="{FF2B5EF4-FFF2-40B4-BE49-F238E27FC236}">
                <a16:creationId xmlns:a16="http://schemas.microsoft.com/office/drawing/2014/main" id="{7A0E26E6-6B92-44A4-A184-F6AD87584DE3}"/>
              </a:ext>
            </a:extLst>
          </p:cNvPr>
          <p:cNvSpPr txBox="1"/>
          <p:nvPr/>
        </p:nvSpPr>
        <p:spPr>
          <a:xfrm>
            <a:off x="2654188" y="2691477"/>
            <a:ext cx="1001287" cy="369332"/>
          </a:xfrm>
          <a:prstGeom prst="rect">
            <a:avLst/>
          </a:prstGeom>
          <a:noFill/>
        </p:spPr>
        <p:txBody>
          <a:bodyPr wrap="square" rtlCol="0">
            <a:spAutoFit/>
          </a:bodyPr>
          <a:lstStyle/>
          <a:p>
            <a:pPr algn="ctr"/>
            <a:r>
              <a:rPr lang="en-US" b="1" dirty="0">
                <a:solidFill>
                  <a:schemeClr val="tx1"/>
                </a:solidFill>
              </a:rPr>
              <a:t>Bridge</a:t>
            </a:r>
          </a:p>
        </p:txBody>
      </p:sp>
      <p:sp>
        <p:nvSpPr>
          <p:cNvPr id="78" name="TextBox 77">
            <a:extLst>
              <a:ext uri="{FF2B5EF4-FFF2-40B4-BE49-F238E27FC236}">
                <a16:creationId xmlns:a16="http://schemas.microsoft.com/office/drawing/2014/main" id="{2C1EF1FE-C6E3-4A62-A07B-53753930CBA3}"/>
              </a:ext>
            </a:extLst>
          </p:cNvPr>
          <p:cNvSpPr txBox="1"/>
          <p:nvPr/>
        </p:nvSpPr>
        <p:spPr>
          <a:xfrm>
            <a:off x="5127902" y="2691477"/>
            <a:ext cx="928485" cy="369332"/>
          </a:xfrm>
          <a:prstGeom prst="rect">
            <a:avLst/>
          </a:prstGeom>
          <a:noFill/>
        </p:spPr>
        <p:txBody>
          <a:bodyPr wrap="square" rtlCol="0">
            <a:spAutoFit/>
          </a:bodyPr>
          <a:lstStyle/>
          <a:p>
            <a:pPr algn="ctr"/>
            <a:r>
              <a:rPr lang="en-US" b="1" dirty="0">
                <a:solidFill>
                  <a:schemeClr val="tx1"/>
                </a:solidFill>
              </a:rPr>
              <a:t>Bridge</a:t>
            </a:r>
          </a:p>
        </p:txBody>
      </p:sp>
      <p:sp>
        <p:nvSpPr>
          <p:cNvPr id="79" name="TextBox 78">
            <a:extLst>
              <a:ext uri="{FF2B5EF4-FFF2-40B4-BE49-F238E27FC236}">
                <a16:creationId xmlns:a16="http://schemas.microsoft.com/office/drawing/2014/main" id="{E904CC02-5691-4D84-8F60-8599958824DE}"/>
              </a:ext>
            </a:extLst>
          </p:cNvPr>
          <p:cNvSpPr txBox="1"/>
          <p:nvPr/>
        </p:nvSpPr>
        <p:spPr>
          <a:xfrm>
            <a:off x="6875513" y="2681194"/>
            <a:ext cx="1045493" cy="369332"/>
          </a:xfrm>
          <a:prstGeom prst="rect">
            <a:avLst/>
          </a:prstGeom>
          <a:noFill/>
        </p:spPr>
        <p:txBody>
          <a:bodyPr wrap="square" rtlCol="0">
            <a:spAutoFit/>
          </a:bodyPr>
          <a:lstStyle/>
          <a:p>
            <a:pPr algn="ctr"/>
            <a:r>
              <a:rPr lang="en-US" b="1" dirty="0">
                <a:solidFill>
                  <a:schemeClr val="tx1"/>
                </a:solidFill>
              </a:rPr>
              <a:t>Bridge </a:t>
            </a:r>
          </a:p>
        </p:txBody>
      </p:sp>
      <p:sp>
        <p:nvSpPr>
          <p:cNvPr id="8" name="日付プレースホルダー 7">
            <a:extLst>
              <a:ext uri="{FF2B5EF4-FFF2-40B4-BE49-F238E27FC236}">
                <a16:creationId xmlns:a16="http://schemas.microsoft.com/office/drawing/2014/main" id="{ADBF008A-7E13-00F1-6818-A343E18C38C9}"/>
              </a:ext>
            </a:extLst>
          </p:cNvPr>
          <p:cNvSpPr>
            <a:spLocks noGrp="1"/>
          </p:cNvSpPr>
          <p:nvPr>
            <p:ph type="dt" idx="10"/>
          </p:nvPr>
        </p:nvSpPr>
        <p:spPr>
          <a:xfrm>
            <a:off x="684482" y="363379"/>
            <a:ext cx="2287317" cy="246221"/>
          </a:xfrm>
        </p:spPr>
        <p:txBody>
          <a:bodyPr/>
          <a:lstStyle/>
          <a:p>
            <a:r>
              <a:rPr lang="en-US" altLang="ja-JP" sz="1600"/>
              <a:t>July 2025</a:t>
            </a:r>
            <a:endParaRPr lang="en-US" sz="1600" dirty="0"/>
          </a:p>
        </p:txBody>
      </p:sp>
      <p:sp>
        <p:nvSpPr>
          <p:cNvPr id="4" name="object 8">
            <a:extLst>
              <a:ext uri="{FF2B5EF4-FFF2-40B4-BE49-F238E27FC236}">
                <a16:creationId xmlns:a16="http://schemas.microsoft.com/office/drawing/2014/main" id="{9300051A-8AB4-EE9D-17F8-C7422D5FAB60}"/>
              </a:ext>
            </a:extLst>
          </p:cNvPr>
          <p:cNvSpPr txBox="1"/>
          <p:nvPr/>
        </p:nvSpPr>
        <p:spPr>
          <a:xfrm>
            <a:off x="4343400" y="6511290"/>
            <a:ext cx="685800"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137</a:t>
            </a:fld>
            <a:endParaRPr sz="1200" dirty="0">
              <a:latin typeface="Times New Roman"/>
              <a:cs typeface="Times New Roman"/>
            </a:endParaRPr>
          </a:p>
        </p:txBody>
      </p:sp>
      <p:sp>
        <p:nvSpPr>
          <p:cNvPr id="18" name="object 10">
            <a:extLst>
              <a:ext uri="{FF2B5EF4-FFF2-40B4-BE49-F238E27FC236}">
                <a16:creationId xmlns:a16="http://schemas.microsoft.com/office/drawing/2014/main" id="{97782894-5C9D-2C8B-A610-4FEE6D01475A}"/>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17529521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5726-25EE-462A-BD4B-31F2A65953FA}"/>
              </a:ext>
            </a:extLst>
          </p:cNvPr>
          <p:cNvSpPr>
            <a:spLocks noGrp="1"/>
          </p:cNvSpPr>
          <p:nvPr>
            <p:ph type="title"/>
          </p:nvPr>
        </p:nvSpPr>
        <p:spPr/>
        <p:txBody>
          <a:bodyPr/>
          <a:lstStyle/>
          <a:p>
            <a:r>
              <a:rPr lang="en-US" dirty="0"/>
              <a:t>8.6.3  BAN coordinator</a:t>
            </a:r>
          </a:p>
        </p:txBody>
      </p:sp>
      <p:sp>
        <p:nvSpPr>
          <p:cNvPr id="3" name="Date Placeholder 2">
            <a:extLst>
              <a:ext uri="{FF2B5EF4-FFF2-40B4-BE49-F238E27FC236}">
                <a16:creationId xmlns:a16="http://schemas.microsoft.com/office/drawing/2014/main" id="{9808BAD6-F950-4972-97F3-B34D0922BD29}"/>
              </a:ext>
            </a:extLst>
          </p:cNvPr>
          <p:cNvSpPr>
            <a:spLocks noGrp="1"/>
          </p:cNvSpPr>
          <p:nvPr>
            <p:ph type="dt" idx="10"/>
          </p:nvPr>
        </p:nvSpPr>
        <p:spPr>
          <a:xfrm>
            <a:off x="684482" y="394156"/>
            <a:ext cx="2287317" cy="215444"/>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b="1" i="0" u="none" strike="noStrike" kern="0" cap="none" spc="0" normalizeH="0" baseline="0" noProof="0">
                <a:ln>
                  <a:noFill/>
                </a:ln>
                <a:solidFill>
                  <a:srgbClr val="000000"/>
                </a:solidFill>
                <a:effectLst/>
                <a:uLnTx/>
                <a:uFillTx/>
                <a:latin typeface="Times New Roman"/>
                <a:cs typeface="Times New Roman"/>
                <a:sym typeface="Times New Roman"/>
              </a:rPr>
              <a:t>July 2025</a:t>
            </a:r>
            <a:endParaRPr kumimoji="0" lang="en-US" sz="1400" b="1" i="0" u="none" strike="noStrike" kern="0" cap="none" spc="0" normalizeH="0" baseline="0" noProof="0" dirty="0">
              <a:ln>
                <a:noFill/>
              </a:ln>
              <a:solidFill>
                <a:srgbClr val="000000"/>
              </a:solidFill>
              <a:effectLst/>
              <a:uLnTx/>
              <a:uFillTx/>
              <a:latin typeface="Times New Roman"/>
              <a:cs typeface="Times New Roman"/>
              <a:sym typeface="Times New Roman"/>
            </a:endParaRPr>
          </a:p>
        </p:txBody>
      </p:sp>
      <p:sp>
        <p:nvSpPr>
          <p:cNvPr id="6" name="Content Placeholder 5">
            <a:extLst>
              <a:ext uri="{FF2B5EF4-FFF2-40B4-BE49-F238E27FC236}">
                <a16:creationId xmlns:a16="http://schemas.microsoft.com/office/drawing/2014/main" id="{B41C7832-45E7-4B5C-A28D-8FA3436784C8}"/>
              </a:ext>
            </a:extLst>
          </p:cNvPr>
          <p:cNvSpPr>
            <a:spLocks noGrp="1"/>
          </p:cNvSpPr>
          <p:nvPr>
            <p:ph sz="quarter" idx="13"/>
          </p:nvPr>
        </p:nvSpPr>
        <p:spPr/>
        <p:txBody>
          <a:bodyPr/>
          <a:lstStyle/>
          <a:p>
            <a:r>
              <a:rPr lang="en-US" dirty="0"/>
              <a:t>Like 802.1 has MAC bridge which connects two separate networks, 802.15.6 has BAN coordinator (hub).</a:t>
            </a:r>
          </a:p>
          <a:p>
            <a:r>
              <a:rPr lang="en-US" dirty="0"/>
              <a:t>A coordinator connects to nodes in its own network.</a:t>
            </a:r>
          </a:p>
          <a:p>
            <a:pPr lvl="1"/>
            <a:r>
              <a:rPr lang="en-US" dirty="0"/>
              <a:t>Not only same nodes operate on the same PHY, but also different </a:t>
            </a:r>
            <a:r>
              <a:rPr lang="en-US" dirty="0" err="1"/>
              <a:t>PHYs.</a:t>
            </a:r>
            <a:endParaRPr lang="en-US" dirty="0"/>
          </a:p>
          <a:p>
            <a:endParaRPr lang="en-US" dirty="0"/>
          </a:p>
          <a:p>
            <a:r>
              <a:rPr lang="en-US" dirty="0"/>
              <a:t>The amendment may enable a coordinator to connect to other coordinators, to avoid interference and enhance dependability.</a:t>
            </a:r>
          </a:p>
          <a:p>
            <a:pPr lvl="1"/>
            <a:r>
              <a:rPr lang="en-US" dirty="0"/>
              <a:t>Unlike wired network, wireless network shares same medium and collision occurs which plays significant role in dependability. </a:t>
            </a:r>
          </a:p>
          <a:p>
            <a:endParaRPr lang="en-US" dirty="0"/>
          </a:p>
          <a:p>
            <a:endParaRPr lang="en-US" dirty="0"/>
          </a:p>
          <a:p>
            <a:endParaRPr lang="en-US" dirty="0"/>
          </a:p>
        </p:txBody>
      </p:sp>
    </p:spTree>
    <p:extLst>
      <p:ext uri="{BB962C8B-B14F-4D97-AF65-F5344CB8AC3E}">
        <p14:creationId xmlns:p14="http://schemas.microsoft.com/office/powerpoint/2010/main" val="27559186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FBCCD-8D87-4A41-AD8B-C162E3A7E2C1}"/>
              </a:ext>
            </a:extLst>
          </p:cNvPr>
          <p:cNvSpPr>
            <a:spLocks noGrp="1"/>
          </p:cNvSpPr>
          <p:nvPr>
            <p:ph type="title"/>
          </p:nvPr>
        </p:nvSpPr>
        <p:spPr/>
        <p:txBody>
          <a:bodyPr/>
          <a:lstStyle/>
          <a:p>
            <a:r>
              <a:rPr lang="en-US" dirty="0"/>
              <a:t>8.6.4 Two-hop star topology extension</a:t>
            </a:r>
          </a:p>
        </p:txBody>
      </p:sp>
      <p:sp>
        <p:nvSpPr>
          <p:cNvPr id="3" name="Date Placeholder 2">
            <a:extLst>
              <a:ext uri="{FF2B5EF4-FFF2-40B4-BE49-F238E27FC236}">
                <a16:creationId xmlns:a16="http://schemas.microsoft.com/office/drawing/2014/main" id="{F937FEF2-A4C7-4F47-8BFC-45C54C256077}"/>
              </a:ext>
            </a:extLst>
          </p:cNvPr>
          <p:cNvSpPr>
            <a:spLocks noGrp="1"/>
          </p:cNvSpPr>
          <p:nvPr>
            <p:ph type="dt" idx="10"/>
          </p:nvPr>
        </p:nvSpPr>
        <p:spPr>
          <a:xfrm>
            <a:off x="684482" y="394156"/>
            <a:ext cx="2287317" cy="215444"/>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b="1" i="0" u="none" strike="noStrike" kern="0" cap="none" spc="0" normalizeH="0" baseline="0" noProof="0">
                <a:ln>
                  <a:noFill/>
                </a:ln>
                <a:solidFill>
                  <a:srgbClr val="000000"/>
                </a:solidFill>
                <a:effectLst/>
                <a:uLnTx/>
                <a:uFillTx/>
                <a:latin typeface="Times New Roman"/>
                <a:cs typeface="Times New Roman"/>
                <a:sym typeface="Times New Roman"/>
              </a:rPr>
              <a:t>July 2025</a:t>
            </a:r>
            <a:endParaRPr kumimoji="0" lang="en-US" sz="1400" b="1" i="0" u="none" strike="noStrike" kern="0" cap="none" spc="0" normalizeH="0" baseline="0" noProof="0" dirty="0">
              <a:ln>
                <a:noFill/>
              </a:ln>
              <a:solidFill>
                <a:srgbClr val="000000"/>
              </a:solidFill>
              <a:effectLst/>
              <a:uLnTx/>
              <a:uFillTx/>
              <a:latin typeface="Times New Roman"/>
              <a:cs typeface="Times New Roman"/>
              <a:sym typeface="Times New Roman"/>
            </a:endParaRPr>
          </a:p>
        </p:txBody>
      </p:sp>
      <p:sp>
        <p:nvSpPr>
          <p:cNvPr id="6" name="Content Placeholder 5">
            <a:extLst>
              <a:ext uri="{FF2B5EF4-FFF2-40B4-BE49-F238E27FC236}">
                <a16:creationId xmlns:a16="http://schemas.microsoft.com/office/drawing/2014/main" id="{D1EAFAFD-AF4D-4EB7-96D3-2B4B0131E42C}"/>
              </a:ext>
            </a:extLst>
          </p:cNvPr>
          <p:cNvSpPr>
            <a:spLocks noGrp="1"/>
          </p:cNvSpPr>
          <p:nvPr>
            <p:ph sz="quarter" idx="13"/>
          </p:nvPr>
        </p:nvSpPr>
        <p:spPr>
          <a:xfrm>
            <a:off x="685799" y="3621926"/>
            <a:ext cx="7772401" cy="2853487"/>
          </a:xfrm>
        </p:spPr>
        <p:txBody>
          <a:bodyPr/>
          <a:lstStyle/>
          <a:p>
            <a:r>
              <a:rPr lang="en-US" sz="1600" dirty="0"/>
              <a:t>Star topology + one hop (current std.)</a:t>
            </a:r>
          </a:p>
          <a:p>
            <a:pPr lvl="1"/>
            <a:r>
              <a:rPr lang="en-US" sz="1400" dirty="0"/>
              <a:t>Since there is no Line-of-Sight link between back and front of a human body, as well as a vehicular body</a:t>
            </a:r>
          </a:p>
          <a:p>
            <a:r>
              <a:rPr lang="en-US" sz="1600" dirty="0"/>
              <a:t>Star topology + multiple hops (may be introduced in the amendment)</a:t>
            </a:r>
          </a:p>
          <a:p>
            <a:r>
              <a:rPr lang="en-US" sz="1600" dirty="0"/>
              <a:t>TSN concept may be applicable.</a:t>
            </a:r>
          </a:p>
          <a:p>
            <a:pPr lvl="1"/>
            <a:r>
              <a:rPr lang="en-US" sz="1400" b="1" dirty="0"/>
              <a:t>Frame Replication and Elimination (802.1CB)</a:t>
            </a:r>
          </a:p>
          <a:p>
            <a:pPr lvl="2"/>
            <a:r>
              <a:rPr lang="en-US" sz="1400" dirty="0"/>
              <a:t>When the amendment introduces using more than 2 relay nodes simultaneously.</a:t>
            </a:r>
          </a:p>
          <a:p>
            <a:pPr lvl="1"/>
            <a:r>
              <a:rPr lang="en-US" sz="1400" b="1" dirty="0"/>
              <a:t>Link Control (802.1Qca)</a:t>
            </a:r>
          </a:p>
          <a:p>
            <a:r>
              <a:rPr lang="en-US" sz="1400" dirty="0"/>
              <a:t>Note: The relaying described in this slide operates on MAC layer, though corresponding 802.1 </a:t>
            </a:r>
            <a:r>
              <a:rPr lang="en-US" sz="1400" dirty="0" err="1"/>
              <a:t>Stds</a:t>
            </a:r>
            <a:r>
              <a:rPr lang="en-US" sz="1400" dirty="0"/>
              <a:t> define routing in the network layer.</a:t>
            </a:r>
          </a:p>
        </p:txBody>
      </p:sp>
      <p:pic>
        <p:nvPicPr>
          <p:cNvPr id="7" name="Picture 6" descr="A screenshot of a video game&#10;&#10;Description automatically generated with medium confidence">
            <a:extLst>
              <a:ext uri="{FF2B5EF4-FFF2-40B4-BE49-F238E27FC236}">
                <a16:creationId xmlns:a16="http://schemas.microsoft.com/office/drawing/2014/main" id="{B79690C1-EDC6-47A8-92E5-A870BB134222}"/>
              </a:ext>
            </a:extLst>
          </p:cNvPr>
          <p:cNvPicPr>
            <a:picLocks noChangeAspect="1"/>
          </p:cNvPicPr>
          <p:nvPr/>
        </p:nvPicPr>
        <p:blipFill>
          <a:blip r:embed="rId2"/>
          <a:stretch>
            <a:fillRect/>
          </a:stretch>
        </p:blipFill>
        <p:spPr>
          <a:xfrm>
            <a:off x="2622741" y="1596248"/>
            <a:ext cx="3438144" cy="2025679"/>
          </a:xfrm>
          <a:prstGeom prst="rect">
            <a:avLst/>
          </a:prstGeom>
        </p:spPr>
      </p:pic>
    </p:spTree>
    <p:extLst>
      <p:ext uri="{BB962C8B-B14F-4D97-AF65-F5344CB8AC3E}">
        <p14:creationId xmlns:p14="http://schemas.microsoft.com/office/powerpoint/2010/main" val="3251372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1026510-3786-212C-7433-A5E36D554B2D}"/>
              </a:ext>
            </a:extLst>
          </p:cNvPr>
          <p:cNvSpPr>
            <a:spLocks noGrp="1"/>
          </p:cNvSpPr>
          <p:nvPr>
            <p:ph type="dt" sz="half" idx="2"/>
          </p:nvPr>
        </p:nvSpPr>
        <p:spPr/>
        <p:txBody>
          <a:bodyPr/>
          <a:lstStyle/>
          <a:p>
            <a:r>
              <a:rPr lang="en-US" altLang="ja-JP"/>
              <a:t>July 2025</a:t>
            </a:r>
            <a:endParaRPr lang="en-US" altLang="ja-JP" dirty="0"/>
          </a:p>
        </p:txBody>
      </p:sp>
      <p:sp>
        <p:nvSpPr>
          <p:cNvPr id="3" name="タイトル 1">
            <a:extLst>
              <a:ext uri="{FF2B5EF4-FFF2-40B4-BE49-F238E27FC236}">
                <a16:creationId xmlns:a16="http://schemas.microsoft.com/office/drawing/2014/main" id="{3B937FE6-A324-7BD9-3B77-6FC9990D8A7F}"/>
              </a:ext>
            </a:extLst>
          </p:cNvPr>
          <p:cNvSpPr txBox="1">
            <a:spLocks/>
          </p:cNvSpPr>
          <p:nvPr/>
        </p:nvSpPr>
        <p:spPr>
          <a:xfrm>
            <a:off x="255320" y="609600"/>
            <a:ext cx="8633360" cy="1143000"/>
          </a:xfrm>
          <a:prstGeom prst="rect">
            <a:avLst/>
          </a:prstGeom>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US" altLang="ja-JP" sz="2400" b="1" kern="0" dirty="0">
                <a:latin typeface="+mn-lt"/>
              </a:rPr>
              <a:t>(2) Remote Monitoring and Analyzing Vital Signs and  Feedback Using the BAN/Cloud/AI Server Platform</a:t>
            </a:r>
            <a:br>
              <a:rPr lang="en-US" altLang="ja-JP" sz="2400" b="1" kern="0" dirty="0"/>
            </a:br>
            <a:r>
              <a:rPr lang="en-US" altLang="ja-JP" sz="2400" b="1" kern="0" dirty="0"/>
              <a:t>(Use Case 1: at home)</a:t>
            </a:r>
            <a:endParaRPr lang="ja-JP" altLang="en-US" sz="2400" b="1" kern="0" dirty="0"/>
          </a:p>
        </p:txBody>
      </p:sp>
      <p:pic>
        <p:nvPicPr>
          <p:cNvPr id="6" name="図 5">
            <a:extLst>
              <a:ext uri="{FF2B5EF4-FFF2-40B4-BE49-F238E27FC236}">
                <a16:creationId xmlns:a16="http://schemas.microsoft.com/office/drawing/2014/main" id="{C3ABAF47-8530-B23A-2869-39E4CEC68253}"/>
              </a:ext>
            </a:extLst>
          </p:cNvPr>
          <p:cNvPicPr>
            <a:picLocks noChangeAspect="1"/>
          </p:cNvPicPr>
          <p:nvPr/>
        </p:nvPicPr>
        <p:blipFill>
          <a:blip r:embed="rId2"/>
          <a:stretch>
            <a:fillRect/>
          </a:stretch>
        </p:blipFill>
        <p:spPr>
          <a:xfrm>
            <a:off x="49480" y="1371600"/>
            <a:ext cx="8839200" cy="5029201"/>
          </a:xfrm>
          <a:prstGeom prst="rect">
            <a:avLst/>
          </a:prstGeom>
        </p:spPr>
      </p:pic>
      <p:sp>
        <p:nvSpPr>
          <p:cNvPr id="7" name="object 320">
            <a:extLst>
              <a:ext uri="{FF2B5EF4-FFF2-40B4-BE49-F238E27FC236}">
                <a16:creationId xmlns:a16="http://schemas.microsoft.com/office/drawing/2014/main" id="{290232A8-9B30-4DFA-F7C0-79159EBB0639}"/>
              </a:ext>
            </a:extLst>
          </p:cNvPr>
          <p:cNvSpPr txBox="1"/>
          <p:nvPr/>
        </p:nvSpPr>
        <p:spPr>
          <a:xfrm>
            <a:off x="6503323" y="6484721"/>
            <a:ext cx="2640677" cy="184666"/>
          </a:xfrm>
          <a:prstGeom prst="rect">
            <a:avLst/>
          </a:prstGeom>
        </p:spPr>
        <p:txBody>
          <a:bodyPr vert="horz" wrap="square" lIns="0" tIns="0" rIns="0" bIns="0" rtlCol="0">
            <a:spAutoFit/>
          </a:bodyPr>
          <a:lstStyle/>
          <a:p>
            <a:pPr marL="12700">
              <a:lnSpc>
                <a:spcPct val="100000"/>
              </a:lnSpc>
            </a:pPr>
            <a:r>
              <a:rPr sz="1200" spc="-10" dirty="0">
                <a:latin typeface="Arial"/>
                <a:cs typeface="Arial"/>
              </a:rPr>
              <a:t>Ryuji </a:t>
            </a:r>
            <a:r>
              <a:rPr sz="1200" spc="-5" dirty="0">
                <a:latin typeface="Arial"/>
                <a:cs typeface="Arial"/>
              </a:rPr>
              <a:t>Kohno(YNU/YRP-IAI)</a:t>
            </a:r>
            <a:endParaRPr sz="1200" dirty="0">
              <a:latin typeface="Arial"/>
              <a:cs typeface="Arial"/>
            </a:endParaRPr>
          </a:p>
        </p:txBody>
      </p:sp>
      <p:sp>
        <p:nvSpPr>
          <p:cNvPr id="8" name="object 9">
            <a:extLst>
              <a:ext uri="{FF2B5EF4-FFF2-40B4-BE49-F238E27FC236}">
                <a16:creationId xmlns:a16="http://schemas.microsoft.com/office/drawing/2014/main" id="{2C31E25B-9262-9899-BEAA-5C64E6FD3191}"/>
              </a:ext>
            </a:extLst>
          </p:cNvPr>
          <p:cNvSpPr txBox="1"/>
          <p:nvPr/>
        </p:nvSpPr>
        <p:spPr>
          <a:xfrm>
            <a:off x="4216728" y="6474100"/>
            <a:ext cx="648515" cy="179536"/>
          </a:xfrm>
          <a:prstGeom prst="rect">
            <a:avLst/>
          </a:prstGeom>
        </p:spPr>
        <p:txBody>
          <a:bodyPr vert="horz" wrap="square" lIns="0" tIns="0" rIns="0" bIns="0" rtlCol="0">
            <a:spAutoFit/>
          </a:bodyPr>
          <a:lstStyle/>
          <a:p>
            <a:pPr marL="12700">
              <a:lnSpc>
                <a:spcPts val="1425"/>
              </a:lnSpc>
            </a:pPr>
            <a:r>
              <a:rPr sz="1200" spc="5" dirty="0">
                <a:latin typeface="Arial"/>
                <a:cs typeface="Arial"/>
              </a:rPr>
              <a:t>Slide</a:t>
            </a:r>
            <a:r>
              <a:rPr sz="1200" spc="-160" dirty="0">
                <a:latin typeface="Arial"/>
                <a:cs typeface="Arial"/>
              </a:rPr>
              <a:t> </a:t>
            </a:r>
            <a:fld id="{81D60167-4931-47E6-BA6A-407CBD079E47}" type="slidenum">
              <a:rPr sz="1200" spc="-5" dirty="0">
                <a:latin typeface="Arial"/>
                <a:cs typeface="Arial"/>
              </a:rPr>
              <a:t>14</a:t>
            </a:fld>
            <a:endParaRPr sz="1200" dirty="0">
              <a:latin typeface="Arial"/>
              <a:cs typeface="Arial"/>
            </a:endParaRPr>
          </a:p>
        </p:txBody>
      </p:sp>
    </p:spTree>
    <p:extLst>
      <p:ext uri="{BB962C8B-B14F-4D97-AF65-F5344CB8AC3E}">
        <p14:creationId xmlns:p14="http://schemas.microsoft.com/office/powerpoint/2010/main" val="523476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val 52">
            <a:extLst>
              <a:ext uri="{FF2B5EF4-FFF2-40B4-BE49-F238E27FC236}">
                <a16:creationId xmlns:a16="http://schemas.microsoft.com/office/drawing/2014/main" id="{F167612C-248B-45A9-9036-0AC7001BE13C}"/>
              </a:ext>
            </a:extLst>
          </p:cNvPr>
          <p:cNvSpPr/>
          <p:nvPr/>
        </p:nvSpPr>
        <p:spPr>
          <a:xfrm>
            <a:off x="4347211" y="1820547"/>
            <a:ext cx="4736897" cy="2896915"/>
          </a:xfrm>
          <a:prstGeom prst="ellipse">
            <a:avLst/>
          </a:prstGeom>
          <a:solidFill>
            <a:srgbClr val="00AC1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F6C6"/>
              </a:solidFill>
            </a:endParaRPr>
          </a:p>
        </p:txBody>
      </p:sp>
      <p:sp>
        <p:nvSpPr>
          <p:cNvPr id="49" name="Oval 48">
            <a:extLst>
              <a:ext uri="{FF2B5EF4-FFF2-40B4-BE49-F238E27FC236}">
                <a16:creationId xmlns:a16="http://schemas.microsoft.com/office/drawing/2014/main" id="{B840969C-5C8A-497D-B70F-F1B016EFFBE0}"/>
              </a:ext>
            </a:extLst>
          </p:cNvPr>
          <p:cNvSpPr/>
          <p:nvPr/>
        </p:nvSpPr>
        <p:spPr>
          <a:xfrm>
            <a:off x="2244090" y="1509393"/>
            <a:ext cx="4655822" cy="3519224"/>
          </a:xfrm>
          <a:prstGeom prst="ellipse">
            <a:avLst/>
          </a:prstGeom>
          <a:solidFill>
            <a:srgbClr val="7DA8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FE6D04-7AB3-4F48-B110-9913BDC6B862}"/>
              </a:ext>
            </a:extLst>
          </p:cNvPr>
          <p:cNvSpPr>
            <a:spLocks noGrp="1"/>
          </p:cNvSpPr>
          <p:nvPr>
            <p:ph type="title"/>
          </p:nvPr>
        </p:nvSpPr>
        <p:spPr/>
        <p:txBody>
          <a:bodyPr/>
          <a:lstStyle/>
          <a:p>
            <a:r>
              <a:rPr lang="en-US" sz="2800" b="1" dirty="0">
                <a:latin typeface="+mn-lt"/>
              </a:rPr>
              <a:t>8.6.5 Coordinator to Coordinator Bridging</a:t>
            </a:r>
          </a:p>
        </p:txBody>
      </p:sp>
      <p:sp>
        <p:nvSpPr>
          <p:cNvPr id="21" name="Oval 20">
            <a:extLst>
              <a:ext uri="{FF2B5EF4-FFF2-40B4-BE49-F238E27FC236}">
                <a16:creationId xmlns:a16="http://schemas.microsoft.com/office/drawing/2014/main" id="{A3E65C94-4356-44ED-836D-0ED5507F60AE}"/>
              </a:ext>
            </a:extLst>
          </p:cNvPr>
          <p:cNvSpPr/>
          <p:nvPr/>
        </p:nvSpPr>
        <p:spPr>
          <a:xfrm>
            <a:off x="2244089" y="4244363"/>
            <a:ext cx="3227563" cy="2204550"/>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2F886CD0-1083-4840-9DDB-3776A14C2BF5}"/>
              </a:ext>
            </a:extLst>
          </p:cNvPr>
          <p:cNvSpPr/>
          <p:nvPr/>
        </p:nvSpPr>
        <p:spPr>
          <a:xfrm>
            <a:off x="208915" y="1434113"/>
            <a:ext cx="3625850" cy="3519224"/>
          </a:xfrm>
          <a:prstGeom prst="ellipse">
            <a:avLst/>
          </a:prstGeom>
          <a:solidFill>
            <a:srgbClr val="FF858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24DE5EB1-8182-4678-8078-226C3040280E}"/>
              </a:ext>
            </a:extLst>
          </p:cNvPr>
          <p:cNvSpPr/>
          <p:nvPr/>
        </p:nvSpPr>
        <p:spPr>
          <a:xfrm>
            <a:off x="2103119" y="2491585"/>
            <a:ext cx="2600961" cy="1404281"/>
          </a:xfrm>
          <a:prstGeom prst="rightArrow">
            <a:avLst>
              <a:gd name="adj1" fmla="val 50000"/>
              <a:gd name="adj2" fmla="val 61667"/>
            </a:avLst>
          </a:prstGeom>
          <a:solidFill>
            <a:srgbClr val="7030A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07BCB87-F65E-4AA8-B965-05AD6944E4D7}"/>
              </a:ext>
            </a:extLst>
          </p:cNvPr>
          <p:cNvSpPr/>
          <p:nvPr/>
        </p:nvSpPr>
        <p:spPr>
          <a:xfrm>
            <a:off x="445770" y="2939725"/>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BAN</a:t>
            </a:r>
          </a:p>
          <a:p>
            <a:pPr algn="ctr"/>
            <a:r>
              <a:rPr lang="en-US" dirty="0"/>
              <a:t>Node</a:t>
            </a:r>
          </a:p>
        </p:txBody>
      </p:sp>
      <p:sp>
        <p:nvSpPr>
          <p:cNvPr id="25" name="Rectangle 24">
            <a:extLst>
              <a:ext uri="{FF2B5EF4-FFF2-40B4-BE49-F238E27FC236}">
                <a16:creationId xmlns:a16="http://schemas.microsoft.com/office/drawing/2014/main" id="{D049E828-0893-47DA-9A44-E01A93B0C419}"/>
              </a:ext>
            </a:extLst>
          </p:cNvPr>
          <p:cNvSpPr/>
          <p:nvPr/>
        </p:nvSpPr>
        <p:spPr>
          <a:xfrm>
            <a:off x="1197609" y="3886672"/>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BAN</a:t>
            </a:r>
          </a:p>
          <a:p>
            <a:pPr algn="ctr"/>
            <a:r>
              <a:rPr lang="en-US" dirty="0"/>
              <a:t>Node</a:t>
            </a:r>
          </a:p>
        </p:txBody>
      </p:sp>
      <p:sp>
        <p:nvSpPr>
          <p:cNvPr id="26" name="Rectangle 25">
            <a:extLst>
              <a:ext uri="{FF2B5EF4-FFF2-40B4-BE49-F238E27FC236}">
                <a16:creationId xmlns:a16="http://schemas.microsoft.com/office/drawing/2014/main" id="{9DB1E816-AEFD-4CB3-BF5A-17678829C9B6}"/>
              </a:ext>
            </a:extLst>
          </p:cNvPr>
          <p:cNvSpPr/>
          <p:nvPr/>
        </p:nvSpPr>
        <p:spPr>
          <a:xfrm>
            <a:off x="2223770" y="2939725"/>
            <a:ext cx="146304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BAN</a:t>
            </a:r>
          </a:p>
          <a:p>
            <a:pPr algn="ctr"/>
            <a:r>
              <a:rPr lang="en-US" dirty="0"/>
              <a:t>Coordinator</a:t>
            </a:r>
          </a:p>
        </p:txBody>
      </p:sp>
      <p:sp>
        <p:nvSpPr>
          <p:cNvPr id="27" name="Rectangle 26">
            <a:extLst>
              <a:ext uri="{FF2B5EF4-FFF2-40B4-BE49-F238E27FC236}">
                <a16:creationId xmlns:a16="http://schemas.microsoft.com/office/drawing/2014/main" id="{890CE274-4057-4104-9979-D22F5F62E812}"/>
              </a:ext>
            </a:extLst>
          </p:cNvPr>
          <p:cNvSpPr/>
          <p:nvPr/>
        </p:nvSpPr>
        <p:spPr>
          <a:xfrm>
            <a:off x="7184390" y="2720251"/>
            <a:ext cx="1709420" cy="9469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Server,</a:t>
            </a:r>
          </a:p>
          <a:p>
            <a:pPr algn="ctr"/>
            <a:r>
              <a:rPr lang="en-US" dirty="0"/>
              <a:t>Nurse station,</a:t>
            </a:r>
          </a:p>
          <a:p>
            <a:pPr algn="ctr"/>
            <a:r>
              <a:rPr lang="en-US" dirty="0"/>
              <a:t>etc.</a:t>
            </a:r>
          </a:p>
        </p:txBody>
      </p:sp>
      <p:cxnSp>
        <p:nvCxnSpPr>
          <p:cNvPr id="28" name="Straight Connector 27">
            <a:extLst>
              <a:ext uri="{FF2B5EF4-FFF2-40B4-BE49-F238E27FC236}">
                <a16:creationId xmlns:a16="http://schemas.microsoft.com/office/drawing/2014/main" id="{11D93131-9C0B-4B38-ABD7-DF8946EE7CB1}"/>
              </a:ext>
            </a:extLst>
          </p:cNvPr>
          <p:cNvCxnSpPr>
            <a:cxnSpLocks/>
            <a:stCxn id="24" idx="3"/>
            <a:endCxn id="26" idx="1"/>
          </p:cNvCxnSpPr>
          <p:nvPr/>
        </p:nvCxnSpPr>
        <p:spPr>
          <a:xfrm>
            <a:off x="1492250" y="3193725"/>
            <a:ext cx="731520" cy="0"/>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F17D317-6274-4376-B579-5B9C5A650AD8}"/>
              </a:ext>
            </a:extLst>
          </p:cNvPr>
          <p:cNvCxnSpPr>
            <a:cxnSpLocks/>
            <a:stCxn id="25" idx="0"/>
            <a:endCxn id="26" idx="2"/>
          </p:cNvCxnSpPr>
          <p:nvPr/>
        </p:nvCxnSpPr>
        <p:spPr>
          <a:xfrm flipV="1">
            <a:off x="1720849" y="3447725"/>
            <a:ext cx="1234441" cy="438947"/>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C84FCD91-F6A3-47F3-9918-8AA85097D8ED}"/>
              </a:ext>
            </a:extLst>
          </p:cNvPr>
          <p:cNvSpPr/>
          <p:nvPr/>
        </p:nvSpPr>
        <p:spPr>
          <a:xfrm>
            <a:off x="4460240" y="2784907"/>
            <a:ext cx="2279015" cy="644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Wi-Fi Access Point</a:t>
            </a:r>
          </a:p>
          <a:p>
            <a:pPr algn="ctr"/>
            <a:r>
              <a:rPr lang="en-US" sz="1400" dirty="0"/>
              <a:t>(or Cellular Base Station)</a:t>
            </a:r>
          </a:p>
        </p:txBody>
      </p:sp>
      <p:cxnSp>
        <p:nvCxnSpPr>
          <p:cNvPr id="31" name="Straight Connector 30">
            <a:extLst>
              <a:ext uri="{FF2B5EF4-FFF2-40B4-BE49-F238E27FC236}">
                <a16:creationId xmlns:a16="http://schemas.microsoft.com/office/drawing/2014/main" id="{A27C3392-9699-444D-B309-65DCF9BFDB50}"/>
              </a:ext>
            </a:extLst>
          </p:cNvPr>
          <p:cNvCxnSpPr>
            <a:cxnSpLocks/>
            <a:stCxn id="26" idx="3"/>
            <a:endCxn id="30" idx="1"/>
          </p:cNvCxnSpPr>
          <p:nvPr/>
        </p:nvCxnSpPr>
        <p:spPr>
          <a:xfrm flipV="1">
            <a:off x="3686810" y="3106954"/>
            <a:ext cx="773430" cy="86771"/>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6646FED7-6E50-44B4-BB99-7A09D004C24C}"/>
              </a:ext>
            </a:extLst>
          </p:cNvPr>
          <p:cNvCxnSpPr>
            <a:cxnSpLocks/>
            <a:stCxn id="30" idx="3"/>
            <a:endCxn id="27" idx="1"/>
          </p:cNvCxnSpPr>
          <p:nvPr/>
        </p:nvCxnSpPr>
        <p:spPr>
          <a:xfrm>
            <a:off x="6739255" y="3106954"/>
            <a:ext cx="445135" cy="86771"/>
          </a:xfrm>
          <a:prstGeom prst="line">
            <a:avLst/>
          </a:prstGeom>
          <a:ln w="38100">
            <a:prstDash val="dash"/>
          </a:ln>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E15D5CF4-9E96-486C-A9EF-62FA1F6E573C}"/>
              </a:ext>
            </a:extLst>
          </p:cNvPr>
          <p:cNvSpPr/>
          <p:nvPr/>
        </p:nvSpPr>
        <p:spPr>
          <a:xfrm>
            <a:off x="1197609" y="1893734"/>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BAN</a:t>
            </a:r>
          </a:p>
          <a:p>
            <a:pPr algn="ctr"/>
            <a:r>
              <a:rPr lang="en-US" dirty="0"/>
              <a:t>Node</a:t>
            </a:r>
          </a:p>
        </p:txBody>
      </p:sp>
      <p:cxnSp>
        <p:nvCxnSpPr>
          <p:cNvPr id="34" name="Straight Connector 33">
            <a:extLst>
              <a:ext uri="{FF2B5EF4-FFF2-40B4-BE49-F238E27FC236}">
                <a16:creationId xmlns:a16="http://schemas.microsoft.com/office/drawing/2014/main" id="{D7FCE2F5-5009-4373-A36F-52C71A4D24D1}"/>
              </a:ext>
            </a:extLst>
          </p:cNvPr>
          <p:cNvCxnSpPr>
            <a:cxnSpLocks/>
            <a:stCxn id="33" idx="2"/>
            <a:endCxn id="26" idx="0"/>
          </p:cNvCxnSpPr>
          <p:nvPr/>
        </p:nvCxnSpPr>
        <p:spPr>
          <a:xfrm>
            <a:off x="1720849" y="2401734"/>
            <a:ext cx="1234441" cy="537991"/>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D05111CF-393F-421E-A28D-8FCAD90E9DD2}"/>
              </a:ext>
            </a:extLst>
          </p:cNvPr>
          <p:cNvSpPr txBox="1"/>
          <p:nvPr/>
        </p:nvSpPr>
        <p:spPr>
          <a:xfrm>
            <a:off x="4302260" y="3642819"/>
            <a:ext cx="5187316" cy="923330"/>
          </a:xfrm>
          <a:prstGeom prst="rect">
            <a:avLst/>
          </a:prstGeom>
          <a:noFill/>
        </p:spPr>
        <p:txBody>
          <a:bodyPr wrap="square" rtlCol="0">
            <a:spAutoFit/>
          </a:bodyPr>
          <a:lstStyle/>
          <a:p>
            <a:r>
              <a:rPr lang="en-US" b="1" dirty="0">
                <a:solidFill>
                  <a:schemeClr val="accent1">
                    <a:lumMod val="50000"/>
                  </a:schemeClr>
                </a:solidFill>
              </a:rPr>
              <a:t>As a MAC Bridge,</a:t>
            </a:r>
          </a:p>
          <a:p>
            <a:r>
              <a:rPr lang="en-US" b="1" dirty="0">
                <a:solidFill>
                  <a:schemeClr val="accent1">
                    <a:lumMod val="50000"/>
                  </a:schemeClr>
                </a:solidFill>
              </a:rPr>
              <a:t>BAN coordinator may relay frames to outer network.</a:t>
            </a:r>
          </a:p>
          <a:p>
            <a:r>
              <a:rPr lang="en-US" b="1" dirty="0">
                <a:solidFill>
                  <a:schemeClr val="accent2">
                    <a:lumMod val="50000"/>
                  </a:schemeClr>
                </a:solidFill>
              </a:rPr>
              <a:t>Those frames can be from other BAN coordinator.</a:t>
            </a:r>
          </a:p>
        </p:txBody>
      </p:sp>
      <p:cxnSp>
        <p:nvCxnSpPr>
          <p:cNvPr id="36" name="Straight Connector 35">
            <a:extLst>
              <a:ext uri="{FF2B5EF4-FFF2-40B4-BE49-F238E27FC236}">
                <a16:creationId xmlns:a16="http://schemas.microsoft.com/office/drawing/2014/main" id="{F1EC5949-8BA0-4E01-A92A-D3CBDD7FB77B}"/>
              </a:ext>
            </a:extLst>
          </p:cNvPr>
          <p:cNvCxnSpPr>
            <a:cxnSpLocks/>
            <a:stCxn id="26" idx="2"/>
            <a:endCxn id="39" idx="0"/>
          </p:cNvCxnSpPr>
          <p:nvPr/>
        </p:nvCxnSpPr>
        <p:spPr>
          <a:xfrm>
            <a:off x="2955290" y="3447725"/>
            <a:ext cx="604519" cy="1315404"/>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37" name="Arrow: Right 36">
            <a:extLst>
              <a:ext uri="{FF2B5EF4-FFF2-40B4-BE49-F238E27FC236}">
                <a16:creationId xmlns:a16="http://schemas.microsoft.com/office/drawing/2014/main" id="{184AF7C5-385A-4664-B995-26B6335D5302}"/>
              </a:ext>
            </a:extLst>
          </p:cNvPr>
          <p:cNvSpPr/>
          <p:nvPr/>
        </p:nvSpPr>
        <p:spPr>
          <a:xfrm rot="14743905">
            <a:off x="2560453" y="3819564"/>
            <a:ext cx="1512560" cy="832087"/>
          </a:xfrm>
          <a:prstGeom prst="rightArrow">
            <a:avLst>
              <a:gd name="adj1" fmla="val 50000"/>
              <a:gd name="adj2" fmla="val 5942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E625FDB-2404-4486-9456-9DF2ABDEFF84}"/>
              </a:ext>
            </a:extLst>
          </p:cNvPr>
          <p:cNvSpPr/>
          <p:nvPr/>
        </p:nvSpPr>
        <p:spPr>
          <a:xfrm>
            <a:off x="2955290" y="5655477"/>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BAN</a:t>
            </a:r>
          </a:p>
          <a:p>
            <a:pPr algn="ctr"/>
            <a:r>
              <a:rPr lang="en-US" dirty="0"/>
              <a:t>Node</a:t>
            </a:r>
          </a:p>
        </p:txBody>
      </p:sp>
      <p:sp>
        <p:nvSpPr>
          <p:cNvPr id="39" name="Rectangle 38">
            <a:extLst>
              <a:ext uri="{FF2B5EF4-FFF2-40B4-BE49-F238E27FC236}">
                <a16:creationId xmlns:a16="http://schemas.microsoft.com/office/drawing/2014/main" id="{B5A7CD35-0648-4C47-85C5-2C8A9AB6F6FA}"/>
              </a:ext>
            </a:extLst>
          </p:cNvPr>
          <p:cNvSpPr/>
          <p:nvPr/>
        </p:nvSpPr>
        <p:spPr>
          <a:xfrm>
            <a:off x="2828289" y="4763129"/>
            <a:ext cx="146304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BAN</a:t>
            </a:r>
          </a:p>
          <a:p>
            <a:pPr algn="ctr"/>
            <a:r>
              <a:rPr lang="en-US" dirty="0"/>
              <a:t>Coordinator</a:t>
            </a:r>
          </a:p>
        </p:txBody>
      </p:sp>
      <p:cxnSp>
        <p:nvCxnSpPr>
          <p:cNvPr id="40" name="Straight Connector 39">
            <a:extLst>
              <a:ext uri="{FF2B5EF4-FFF2-40B4-BE49-F238E27FC236}">
                <a16:creationId xmlns:a16="http://schemas.microsoft.com/office/drawing/2014/main" id="{5F763A92-1A44-4817-80D9-50951C3931F9}"/>
              </a:ext>
            </a:extLst>
          </p:cNvPr>
          <p:cNvCxnSpPr>
            <a:cxnSpLocks/>
            <a:stCxn id="38" idx="0"/>
            <a:endCxn id="39" idx="2"/>
          </p:cNvCxnSpPr>
          <p:nvPr/>
        </p:nvCxnSpPr>
        <p:spPr>
          <a:xfrm flipV="1">
            <a:off x="3478530" y="5271129"/>
            <a:ext cx="81279" cy="384348"/>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C0F83FE7-5ACE-4D85-B5FE-2E284DA7E5FC}"/>
              </a:ext>
            </a:extLst>
          </p:cNvPr>
          <p:cNvSpPr/>
          <p:nvPr/>
        </p:nvSpPr>
        <p:spPr>
          <a:xfrm>
            <a:off x="4257532" y="5350711"/>
            <a:ext cx="1046480" cy="50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BAN</a:t>
            </a:r>
          </a:p>
          <a:p>
            <a:pPr algn="ctr"/>
            <a:r>
              <a:rPr lang="en-US" dirty="0"/>
              <a:t>Node</a:t>
            </a:r>
          </a:p>
        </p:txBody>
      </p:sp>
      <p:cxnSp>
        <p:nvCxnSpPr>
          <p:cNvPr id="42" name="Straight Connector 41">
            <a:extLst>
              <a:ext uri="{FF2B5EF4-FFF2-40B4-BE49-F238E27FC236}">
                <a16:creationId xmlns:a16="http://schemas.microsoft.com/office/drawing/2014/main" id="{E26AAB57-1224-460C-835F-8372C5ABE3BE}"/>
              </a:ext>
            </a:extLst>
          </p:cNvPr>
          <p:cNvCxnSpPr>
            <a:cxnSpLocks/>
            <a:stCxn id="41" idx="0"/>
            <a:endCxn id="39" idx="3"/>
          </p:cNvCxnSpPr>
          <p:nvPr/>
        </p:nvCxnSpPr>
        <p:spPr>
          <a:xfrm flipH="1" flipV="1">
            <a:off x="4291329" y="5017129"/>
            <a:ext cx="489443" cy="333582"/>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B643A344-0712-47D7-9C01-CADE4E2CB5B0}"/>
              </a:ext>
            </a:extLst>
          </p:cNvPr>
          <p:cNvSpPr txBox="1"/>
          <p:nvPr/>
        </p:nvSpPr>
        <p:spPr>
          <a:xfrm>
            <a:off x="1197609" y="1558867"/>
            <a:ext cx="889000" cy="369332"/>
          </a:xfrm>
          <a:prstGeom prst="rect">
            <a:avLst/>
          </a:prstGeom>
          <a:noFill/>
        </p:spPr>
        <p:txBody>
          <a:bodyPr wrap="square" rtlCol="0">
            <a:spAutoFit/>
          </a:bodyPr>
          <a:lstStyle/>
          <a:p>
            <a:r>
              <a:rPr lang="en-US" b="1" dirty="0">
                <a:solidFill>
                  <a:schemeClr val="tx1"/>
                </a:solidFill>
              </a:rPr>
              <a:t>Talker</a:t>
            </a:r>
          </a:p>
        </p:txBody>
      </p:sp>
      <p:sp>
        <p:nvSpPr>
          <p:cNvPr id="44" name="TextBox 43">
            <a:extLst>
              <a:ext uri="{FF2B5EF4-FFF2-40B4-BE49-F238E27FC236}">
                <a16:creationId xmlns:a16="http://schemas.microsoft.com/office/drawing/2014/main" id="{361BB0AA-5CF8-464D-BA9C-7EAF2588C30C}"/>
              </a:ext>
            </a:extLst>
          </p:cNvPr>
          <p:cNvSpPr txBox="1"/>
          <p:nvPr/>
        </p:nvSpPr>
        <p:spPr>
          <a:xfrm>
            <a:off x="445770" y="2619056"/>
            <a:ext cx="909319" cy="369332"/>
          </a:xfrm>
          <a:prstGeom prst="rect">
            <a:avLst/>
          </a:prstGeom>
          <a:noFill/>
        </p:spPr>
        <p:txBody>
          <a:bodyPr wrap="square" rtlCol="0">
            <a:spAutoFit/>
          </a:bodyPr>
          <a:lstStyle/>
          <a:p>
            <a:r>
              <a:rPr lang="en-US" b="1" dirty="0">
                <a:solidFill>
                  <a:schemeClr val="tx1"/>
                </a:solidFill>
              </a:rPr>
              <a:t>Talker</a:t>
            </a:r>
          </a:p>
        </p:txBody>
      </p:sp>
      <p:sp>
        <p:nvSpPr>
          <p:cNvPr id="45" name="TextBox 44">
            <a:extLst>
              <a:ext uri="{FF2B5EF4-FFF2-40B4-BE49-F238E27FC236}">
                <a16:creationId xmlns:a16="http://schemas.microsoft.com/office/drawing/2014/main" id="{6C833DC5-1B1B-4B02-AF48-385C9A76BC06}"/>
              </a:ext>
            </a:extLst>
          </p:cNvPr>
          <p:cNvSpPr txBox="1"/>
          <p:nvPr/>
        </p:nvSpPr>
        <p:spPr>
          <a:xfrm>
            <a:off x="1197609" y="4412261"/>
            <a:ext cx="905510" cy="369332"/>
          </a:xfrm>
          <a:prstGeom prst="rect">
            <a:avLst/>
          </a:prstGeom>
          <a:noFill/>
        </p:spPr>
        <p:txBody>
          <a:bodyPr wrap="square" rtlCol="0">
            <a:spAutoFit/>
          </a:bodyPr>
          <a:lstStyle/>
          <a:p>
            <a:r>
              <a:rPr lang="en-US" b="1" dirty="0">
                <a:solidFill>
                  <a:schemeClr val="tx1"/>
                </a:solidFill>
              </a:rPr>
              <a:t>Talker</a:t>
            </a:r>
          </a:p>
        </p:txBody>
      </p:sp>
      <p:sp>
        <p:nvSpPr>
          <p:cNvPr id="46" name="TextBox 45">
            <a:extLst>
              <a:ext uri="{FF2B5EF4-FFF2-40B4-BE49-F238E27FC236}">
                <a16:creationId xmlns:a16="http://schemas.microsoft.com/office/drawing/2014/main" id="{A480CFBC-23C6-4BDD-BE32-484A5BBC4016}"/>
              </a:ext>
            </a:extLst>
          </p:cNvPr>
          <p:cNvSpPr txBox="1"/>
          <p:nvPr/>
        </p:nvSpPr>
        <p:spPr>
          <a:xfrm>
            <a:off x="7412358" y="2398459"/>
            <a:ext cx="1108073" cy="369332"/>
          </a:xfrm>
          <a:prstGeom prst="rect">
            <a:avLst/>
          </a:prstGeom>
          <a:noFill/>
        </p:spPr>
        <p:txBody>
          <a:bodyPr wrap="square" rtlCol="0">
            <a:spAutoFit/>
          </a:bodyPr>
          <a:lstStyle/>
          <a:p>
            <a:r>
              <a:rPr lang="en-US" b="1" dirty="0">
                <a:solidFill>
                  <a:schemeClr val="tx1"/>
                </a:solidFill>
              </a:rPr>
              <a:t>Listener</a:t>
            </a:r>
          </a:p>
        </p:txBody>
      </p:sp>
      <p:sp>
        <p:nvSpPr>
          <p:cNvPr id="47" name="TextBox 46">
            <a:extLst>
              <a:ext uri="{FF2B5EF4-FFF2-40B4-BE49-F238E27FC236}">
                <a16:creationId xmlns:a16="http://schemas.microsoft.com/office/drawing/2014/main" id="{09EA4246-89D1-43C9-8B1B-822597C9FF66}"/>
              </a:ext>
            </a:extLst>
          </p:cNvPr>
          <p:cNvSpPr txBox="1"/>
          <p:nvPr/>
        </p:nvSpPr>
        <p:spPr>
          <a:xfrm>
            <a:off x="3032268" y="6141136"/>
            <a:ext cx="956801" cy="369332"/>
          </a:xfrm>
          <a:prstGeom prst="rect">
            <a:avLst/>
          </a:prstGeom>
          <a:noFill/>
        </p:spPr>
        <p:txBody>
          <a:bodyPr wrap="square" rtlCol="0">
            <a:spAutoFit/>
          </a:bodyPr>
          <a:lstStyle/>
          <a:p>
            <a:r>
              <a:rPr lang="en-US" b="1" dirty="0">
                <a:solidFill>
                  <a:schemeClr val="tx1"/>
                </a:solidFill>
              </a:rPr>
              <a:t>Talker</a:t>
            </a:r>
          </a:p>
        </p:txBody>
      </p:sp>
      <p:sp>
        <p:nvSpPr>
          <p:cNvPr id="48" name="TextBox 47">
            <a:extLst>
              <a:ext uri="{FF2B5EF4-FFF2-40B4-BE49-F238E27FC236}">
                <a16:creationId xmlns:a16="http://schemas.microsoft.com/office/drawing/2014/main" id="{29444E2A-C14A-433C-9E0D-D0EB4E14D362}"/>
              </a:ext>
            </a:extLst>
          </p:cNvPr>
          <p:cNvSpPr txBox="1"/>
          <p:nvPr/>
        </p:nvSpPr>
        <p:spPr>
          <a:xfrm>
            <a:off x="4347210" y="5846035"/>
            <a:ext cx="956801" cy="369332"/>
          </a:xfrm>
          <a:prstGeom prst="rect">
            <a:avLst/>
          </a:prstGeom>
          <a:noFill/>
        </p:spPr>
        <p:txBody>
          <a:bodyPr wrap="square" rtlCol="0">
            <a:spAutoFit/>
          </a:bodyPr>
          <a:lstStyle/>
          <a:p>
            <a:r>
              <a:rPr lang="en-US" b="1" dirty="0">
                <a:solidFill>
                  <a:schemeClr val="tx1"/>
                </a:solidFill>
              </a:rPr>
              <a:t>Talker</a:t>
            </a:r>
          </a:p>
        </p:txBody>
      </p:sp>
      <p:sp>
        <p:nvSpPr>
          <p:cNvPr id="50" name="TextBox 49">
            <a:extLst>
              <a:ext uri="{FF2B5EF4-FFF2-40B4-BE49-F238E27FC236}">
                <a16:creationId xmlns:a16="http://schemas.microsoft.com/office/drawing/2014/main" id="{E922B7DA-6450-49CE-97B7-EB9902B5EA01}"/>
              </a:ext>
            </a:extLst>
          </p:cNvPr>
          <p:cNvSpPr txBox="1"/>
          <p:nvPr/>
        </p:nvSpPr>
        <p:spPr>
          <a:xfrm>
            <a:off x="2226410" y="1568797"/>
            <a:ext cx="806451" cy="400110"/>
          </a:xfrm>
          <a:prstGeom prst="rect">
            <a:avLst/>
          </a:prstGeom>
          <a:noFill/>
        </p:spPr>
        <p:txBody>
          <a:bodyPr wrap="square" rtlCol="0">
            <a:spAutoFit/>
          </a:bodyPr>
          <a:lstStyle/>
          <a:p>
            <a:r>
              <a:rPr lang="en-US" sz="2000" b="1" dirty="0">
                <a:solidFill>
                  <a:srgbClr val="FF8585"/>
                </a:solidFill>
              </a:rPr>
              <a:t>BAN</a:t>
            </a:r>
          </a:p>
        </p:txBody>
      </p:sp>
      <p:sp>
        <p:nvSpPr>
          <p:cNvPr id="51" name="TextBox 50">
            <a:extLst>
              <a:ext uri="{FF2B5EF4-FFF2-40B4-BE49-F238E27FC236}">
                <a16:creationId xmlns:a16="http://schemas.microsoft.com/office/drawing/2014/main" id="{89ED95CC-2A26-4043-92FE-71CC3B1A1DC3}"/>
              </a:ext>
            </a:extLst>
          </p:cNvPr>
          <p:cNvSpPr txBox="1"/>
          <p:nvPr/>
        </p:nvSpPr>
        <p:spPr>
          <a:xfrm>
            <a:off x="4387716" y="1668826"/>
            <a:ext cx="1045494" cy="400110"/>
          </a:xfrm>
          <a:prstGeom prst="rect">
            <a:avLst/>
          </a:prstGeom>
          <a:noFill/>
        </p:spPr>
        <p:txBody>
          <a:bodyPr wrap="square" rtlCol="0">
            <a:spAutoFit/>
          </a:bodyPr>
          <a:lstStyle/>
          <a:p>
            <a:r>
              <a:rPr lang="en-US" sz="2000" b="1" dirty="0">
                <a:solidFill>
                  <a:srgbClr val="7DA8FF"/>
                </a:solidFill>
              </a:rPr>
              <a:t>WLAN</a:t>
            </a:r>
          </a:p>
        </p:txBody>
      </p:sp>
      <p:sp>
        <p:nvSpPr>
          <p:cNvPr id="52" name="TextBox 51">
            <a:extLst>
              <a:ext uri="{FF2B5EF4-FFF2-40B4-BE49-F238E27FC236}">
                <a16:creationId xmlns:a16="http://schemas.microsoft.com/office/drawing/2014/main" id="{8F876F89-31A5-46AB-8F27-76DB663436E5}"/>
              </a:ext>
            </a:extLst>
          </p:cNvPr>
          <p:cNvSpPr txBox="1"/>
          <p:nvPr/>
        </p:nvSpPr>
        <p:spPr>
          <a:xfrm>
            <a:off x="2290807" y="5247532"/>
            <a:ext cx="806451" cy="400110"/>
          </a:xfrm>
          <a:prstGeom prst="rect">
            <a:avLst/>
          </a:prstGeom>
          <a:noFill/>
        </p:spPr>
        <p:txBody>
          <a:bodyPr wrap="square" rtlCol="0">
            <a:spAutoFit/>
          </a:bodyPr>
          <a:lstStyle/>
          <a:p>
            <a:r>
              <a:rPr lang="en-US" sz="2000" b="1" dirty="0">
                <a:solidFill>
                  <a:srgbClr val="FFC000"/>
                </a:solidFill>
              </a:rPr>
              <a:t>BAN</a:t>
            </a:r>
          </a:p>
        </p:txBody>
      </p:sp>
      <p:sp>
        <p:nvSpPr>
          <p:cNvPr id="54" name="TextBox 53">
            <a:extLst>
              <a:ext uri="{FF2B5EF4-FFF2-40B4-BE49-F238E27FC236}">
                <a16:creationId xmlns:a16="http://schemas.microsoft.com/office/drawing/2014/main" id="{5ED8F5ED-DE2F-4EEA-ABDD-22C23EDDA5F7}"/>
              </a:ext>
            </a:extLst>
          </p:cNvPr>
          <p:cNvSpPr txBox="1"/>
          <p:nvPr/>
        </p:nvSpPr>
        <p:spPr>
          <a:xfrm>
            <a:off x="6400035" y="1889474"/>
            <a:ext cx="1045494" cy="400110"/>
          </a:xfrm>
          <a:prstGeom prst="rect">
            <a:avLst/>
          </a:prstGeom>
          <a:noFill/>
        </p:spPr>
        <p:txBody>
          <a:bodyPr wrap="square" rtlCol="0">
            <a:spAutoFit/>
          </a:bodyPr>
          <a:lstStyle/>
          <a:p>
            <a:pPr algn="ctr"/>
            <a:r>
              <a:rPr lang="en-US" sz="2000" b="1" dirty="0">
                <a:solidFill>
                  <a:srgbClr val="00AC10"/>
                </a:solidFill>
              </a:rPr>
              <a:t>LAN</a:t>
            </a:r>
          </a:p>
        </p:txBody>
      </p:sp>
      <p:sp>
        <p:nvSpPr>
          <p:cNvPr id="6" name="日付プレースホルダー 5">
            <a:extLst>
              <a:ext uri="{FF2B5EF4-FFF2-40B4-BE49-F238E27FC236}">
                <a16:creationId xmlns:a16="http://schemas.microsoft.com/office/drawing/2014/main" id="{8FA87347-2D46-0BFD-B916-202196901D0D}"/>
              </a:ext>
            </a:extLst>
          </p:cNvPr>
          <p:cNvSpPr>
            <a:spLocks noGrp="1"/>
          </p:cNvSpPr>
          <p:nvPr>
            <p:ph type="dt" idx="10"/>
          </p:nvPr>
        </p:nvSpPr>
        <p:spPr/>
        <p:txBody>
          <a:bodyPr/>
          <a:lstStyle/>
          <a:p>
            <a:r>
              <a:rPr lang="en-US" altLang="ja-JP" sz="1600"/>
              <a:t>July 2025</a:t>
            </a:r>
            <a:endParaRPr lang="en-US" dirty="0"/>
          </a:p>
        </p:txBody>
      </p:sp>
      <p:sp>
        <p:nvSpPr>
          <p:cNvPr id="4" name="object 8">
            <a:extLst>
              <a:ext uri="{FF2B5EF4-FFF2-40B4-BE49-F238E27FC236}">
                <a16:creationId xmlns:a16="http://schemas.microsoft.com/office/drawing/2014/main" id="{5AAFE524-F868-0D24-A1C1-31945C60925E}"/>
              </a:ext>
            </a:extLst>
          </p:cNvPr>
          <p:cNvSpPr txBox="1"/>
          <p:nvPr/>
        </p:nvSpPr>
        <p:spPr>
          <a:xfrm>
            <a:off x="4030162" y="6526064"/>
            <a:ext cx="747086"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140</a:t>
            </a:fld>
            <a:endParaRPr sz="1200" dirty="0">
              <a:latin typeface="Times New Roman"/>
              <a:cs typeface="Times New Roman"/>
            </a:endParaRPr>
          </a:p>
        </p:txBody>
      </p:sp>
      <p:sp>
        <p:nvSpPr>
          <p:cNvPr id="7" name="object 10">
            <a:extLst>
              <a:ext uri="{FF2B5EF4-FFF2-40B4-BE49-F238E27FC236}">
                <a16:creationId xmlns:a16="http://schemas.microsoft.com/office/drawing/2014/main" id="{56BAD264-F048-84D6-98F6-105ED125D338}"/>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58032131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D5265-9D2A-0096-4B02-10539373CA8A}"/>
              </a:ext>
            </a:extLst>
          </p:cNvPr>
          <p:cNvSpPr>
            <a:spLocks noGrp="1"/>
          </p:cNvSpPr>
          <p:nvPr>
            <p:ph type="title" idx="4294967295"/>
          </p:nvPr>
        </p:nvSpPr>
        <p:spPr>
          <a:xfrm>
            <a:off x="568171" y="739066"/>
            <a:ext cx="7772400" cy="1066800"/>
          </a:xfrm>
        </p:spPr>
        <p:txBody>
          <a:bodyPr/>
          <a:lstStyle/>
          <a:p>
            <a:r>
              <a:rPr lang="en-US" sz="2800" b="1" dirty="0">
                <a:latin typeface="+mn-lt"/>
              </a:rPr>
              <a:t>8.6.6 TSN equipment to infrastructure</a:t>
            </a:r>
          </a:p>
        </p:txBody>
      </p:sp>
      <p:graphicFrame>
        <p:nvGraphicFramePr>
          <p:cNvPr id="8" name="Object 7">
            <a:extLst>
              <a:ext uri="{FF2B5EF4-FFF2-40B4-BE49-F238E27FC236}">
                <a16:creationId xmlns:a16="http://schemas.microsoft.com/office/drawing/2014/main" id="{D53DB7B4-DE34-5DE6-83F8-F8D177705AC8}"/>
              </a:ext>
            </a:extLst>
          </p:cNvPr>
          <p:cNvGraphicFramePr>
            <a:graphicFrameLocks noChangeAspect="1"/>
          </p:cNvGraphicFramePr>
          <p:nvPr/>
        </p:nvGraphicFramePr>
        <p:xfrm>
          <a:off x="785274" y="2643795"/>
          <a:ext cx="7573451" cy="1988057"/>
        </p:xfrm>
        <a:graphic>
          <a:graphicData uri="http://schemas.openxmlformats.org/presentationml/2006/ole">
            <mc:AlternateContent xmlns:mc="http://schemas.openxmlformats.org/markup-compatibility/2006">
              <mc:Choice xmlns:v="urn:schemas-microsoft-com:vml" Requires="v">
                <p:oleObj name="Visio" r:id="rId2" imgW="5745409" imgH="1508477" progId="Visio.Drawing.15">
                  <p:embed/>
                </p:oleObj>
              </mc:Choice>
              <mc:Fallback>
                <p:oleObj name="Visio" r:id="rId2" imgW="5745409" imgH="1508477" progId="Visio.Drawing.15">
                  <p:embed/>
                  <p:pic>
                    <p:nvPicPr>
                      <p:cNvPr id="8" name="Object 7">
                        <a:extLst>
                          <a:ext uri="{FF2B5EF4-FFF2-40B4-BE49-F238E27FC236}">
                            <a16:creationId xmlns:a16="http://schemas.microsoft.com/office/drawing/2014/main" id="{D53DB7B4-DE34-5DE6-83F8-F8D177705AC8}"/>
                          </a:ext>
                        </a:extLst>
                      </p:cNvPr>
                      <p:cNvPicPr/>
                      <p:nvPr/>
                    </p:nvPicPr>
                    <p:blipFill>
                      <a:blip r:embed="rId3"/>
                      <a:stretch>
                        <a:fillRect/>
                      </a:stretch>
                    </p:blipFill>
                    <p:spPr>
                      <a:xfrm>
                        <a:off x="785274" y="2643795"/>
                        <a:ext cx="7573451" cy="1988057"/>
                      </a:xfrm>
                      <a:prstGeom prst="rect">
                        <a:avLst/>
                      </a:prstGeom>
                    </p:spPr>
                  </p:pic>
                </p:oleObj>
              </mc:Fallback>
            </mc:AlternateContent>
          </a:graphicData>
        </a:graphic>
      </p:graphicFrame>
      <p:sp>
        <p:nvSpPr>
          <p:cNvPr id="3" name="日付プレースホルダー 2">
            <a:extLst>
              <a:ext uri="{FF2B5EF4-FFF2-40B4-BE49-F238E27FC236}">
                <a16:creationId xmlns:a16="http://schemas.microsoft.com/office/drawing/2014/main" id="{76F0EE0E-594B-831D-580D-37F33B1A6539}"/>
              </a:ext>
            </a:extLst>
          </p:cNvPr>
          <p:cNvSpPr>
            <a:spLocks noGrp="1"/>
          </p:cNvSpPr>
          <p:nvPr>
            <p:ph type="dt" sz="half" idx="13"/>
          </p:nvPr>
        </p:nvSpPr>
        <p:spPr>
          <a:xfrm>
            <a:off x="684483" y="381000"/>
            <a:ext cx="1600200" cy="2154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a:ln>
                  <a:noFill/>
                </a:ln>
                <a:solidFill>
                  <a:srgbClr val="000000"/>
                </a:solidFill>
                <a:effectLst/>
                <a:uLnTx/>
                <a:uFillTx/>
                <a:latin typeface="Arial"/>
                <a:ea typeface="ＭＳ Ｐゴシック" charset="-128"/>
                <a:cs typeface="+mn-cs"/>
              </a:rPr>
              <a:t>July 2025</a:t>
            </a:r>
            <a:endParaRPr kumimoji="1" lang="en-US" altLang="ja-JP" b="1"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4" name="object 8">
            <a:extLst>
              <a:ext uri="{FF2B5EF4-FFF2-40B4-BE49-F238E27FC236}">
                <a16:creationId xmlns:a16="http://schemas.microsoft.com/office/drawing/2014/main" id="{6B63F850-7B38-A04B-6CB6-9FB569EFD1E1}"/>
              </a:ext>
            </a:extLst>
          </p:cNvPr>
          <p:cNvSpPr txBox="1"/>
          <p:nvPr/>
        </p:nvSpPr>
        <p:spPr>
          <a:xfrm>
            <a:off x="4191000" y="6511290"/>
            <a:ext cx="6965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141</a:t>
            </a:fld>
            <a:endParaRPr sz="1200" dirty="0">
              <a:latin typeface="Times New Roman"/>
              <a:cs typeface="Times New Roman"/>
            </a:endParaRPr>
          </a:p>
        </p:txBody>
      </p:sp>
      <p:sp>
        <p:nvSpPr>
          <p:cNvPr id="5" name="object 10">
            <a:extLst>
              <a:ext uri="{FF2B5EF4-FFF2-40B4-BE49-F238E27FC236}">
                <a16:creationId xmlns:a16="http://schemas.microsoft.com/office/drawing/2014/main" id="{6527C9FE-6EE6-1E9E-018F-3B2211DE08EF}"/>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1359931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F951-BD65-BA9C-262F-557C506A62C8}"/>
              </a:ext>
            </a:extLst>
          </p:cNvPr>
          <p:cNvSpPr>
            <a:spLocks noGrp="1"/>
          </p:cNvSpPr>
          <p:nvPr>
            <p:ph type="title" idx="4294967295"/>
          </p:nvPr>
        </p:nvSpPr>
        <p:spPr>
          <a:xfrm>
            <a:off x="650922" y="712433"/>
            <a:ext cx="7772400" cy="699117"/>
          </a:xfrm>
        </p:spPr>
        <p:txBody>
          <a:bodyPr/>
          <a:lstStyle/>
          <a:p>
            <a:r>
              <a:rPr lang="en-US" sz="2800" b="1" dirty="0">
                <a:latin typeface="+mn-lt"/>
              </a:rPr>
              <a:t>8.6.7 TSN in the 15.6ma protocol stack</a:t>
            </a:r>
          </a:p>
        </p:txBody>
      </p:sp>
      <p:graphicFrame>
        <p:nvGraphicFramePr>
          <p:cNvPr id="14" name="Object 13">
            <a:extLst>
              <a:ext uri="{FF2B5EF4-FFF2-40B4-BE49-F238E27FC236}">
                <a16:creationId xmlns:a16="http://schemas.microsoft.com/office/drawing/2014/main" id="{6D055CDA-16C9-41C1-9282-7A8B9158623D}"/>
              </a:ext>
            </a:extLst>
          </p:cNvPr>
          <p:cNvGraphicFramePr>
            <a:graphicFrameLocks noChangeAspect="1"/>
          </p:cNvGraphicFramePr>
          <p:nvPr/>
        </p:nvGraphicFramePr>
        <p:xfrm>
          <a:off x="1397719" y="1966982"/>
          <a:ext cx="5713295" cy="3113326"/>
        </p:xfrm>
        <a:graphic>
          <a:graphicData uri="http://schemas.openxmlformats.org/presentationml/2006/ole">
            <mc:AlternateContent xmlns:mc="http://schemas.openxmlformats.org/markup-compatibility/2006">
              <mc:Choice xmlns:v="urn:schemas-microsoft-com:vml" Requires="v">
                <p:oleObj name="Visio" r:id="rId2" imgW="3550849" imgH="1935229" progId="Visio.Drawing.15">
                  <p:embed/>
                </p:oleObj>
              </mc:Choice>
              <mc:Fallback>
                <p:oleObj name="Visio" r:id="rId2" imgW="3550849" imgH="1935229" progId="Visio.Drawing.15">
                  <p:embed/>
                  <p:pic>
                    <p:nvPicPr>
                      <p:cNvPr id="14" name="Object 13">
                        <a:extLst>
                          <a:ext uri="{FF2B5EF4-FFF2-40B4-BE49-F238E27FC236}">
                            <a16:creationId xmlns:a16="http://schemas.microsoft.com/office/drawing/2014/main" id="{6D055CDA-16C9-41C1-9282-7A8B9158623D}"/>
                          </a:ext>
                        </a:extLst>
                      </p:cNvPr>
                      <p:cNvPicPr/>
                      <p:nvPr/>
                    </p:nvPicPr>
                    <p:blipFill>
                      <a:blip r:embed="rId3"/>
                      <a:stretch>
                        <a:fillRect/>
                      </a:stretch>
                    </p:blipFill>
                    <p:spPr>
                      <a:xfrm>
                        <a:off x="1397719" y="1966982"/>
                        <a:ext cx="5713295" cy="3113326"/>
                      </a:xfrm>
                      <a:prstGeom prst="rect">
                        <a:avLst/>
                      </a:prstGeom>
                    </p:spPr>
                  </p:pic>
                </p:oleObj>
              </mc:Fallback>
            </mc:AlternateContent>
          </a:graphicData>
        </a:graphic>
      </p:graphicFrame>
      <p:sp>
        <p:nvSpPr>
          <p:cNvPr id="3" name="日付プレースホルダー 2">
            <a:extLst>
              <a:ext uri="{FF2B5EF4-FFF2-40B4-BE49-F238E27FC236}">
                <a16:creationId xmlns:a16="http://schemas.microsoft.com/office/drawing/2014/main" id="{2FAE32DD-01D6-6D9C-FE28-804DBC4DCD62}"/>
              </a:ext>
            </a:extLst>
          </p:cNvPr>
          <p:cNvSpPr>
            <a:spLocks noGrp="1"/>
          </p:cNvSpPr>
          <p:nvPr>
            <p:ph type="dt" sz="half"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a:ea typeface="ＭＳ Ｐゴシック" charset="-128"/>
                <a:cs typeface="+mn-cs"/>
              </a:rPr>
              <a:t>July 2025</a:t>
            </a:r>
            <a:endParaRPr kumimoji="1" lang="en-US" altLang="ja-JP" sz="1400" b="1"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4" name="object 8">
            <a:extLst>
              <a:ext uri="{FF2B5EF4-FFF2-40B4-BE49-F238E27FC236}">
                <a16:creationId xmlns:a16="http://schemas.microsoft.com/office/drawing/2014/main" id="{1C1661BD-5593-8CA1-25A1-F5CEE5CF9454}"/>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142</a:t>
            </a:fld>
            <a:endParaRPr sz="1200" dirty="0">
              <a:latin typeface="Times New Roman"/>
              <a:cs typeface="Times New Roman"/>
            </a:endParaRPr>
          </a:p>
        </p:txBody>
      </p:sp>
      <p:sp>
        <p:nvSpPr>
          <p:cNvPr id="5" name="object 10">
            <a:extLst>
              <a:ext uri="{FF2B5EF4-FFF2-40B4-BE49-F238E27FC236}">
                <a16:creationId xmlns:a16="http://schemas.microsoft.com/office/drawing/2014/main" id="{A1432098-2939-2257-6279-2FF5F997F9D6}"/>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794090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C51B-36BF-A796-0419-E672F8F3AD8D}"/>
              </a:ext>
            </a:extLst>
          </p:cNvPr>
          <p:cNvSpPr>
            <a:spLocks noGrp="1"/>
          </p:cNvSpPr>
          <p:nvPr>
            <p:ph type="title" idx="4294967295"/>
          </p:nvPr>
        </p:nvSpPr>
        <p:spPr>
          <a:xfrm>
            <a:off x="685800" y="756821"/>
            <a:ext cx="7772400" cy="912181"/>
          </a:xfrm>
        </p:spPr>
        <p:txBody>
          <a:bodyPr/>
          <a:lstStyle/>
          <a:p>
            <a:r>
              <a:rPr lang="en-US" sz="2800" b="1" dirty="0">
                <a:latin typeface="+mn-lt"/>
              </a:rPr>
              <a:t>8.6.8 TSN switch</a:t>
            </a:r>
          </a:p>
        </p:txBody>
      </p:sp>
      <p:graphicFrame>
        <p:nvGraphicFramePr>
          <p:cNvPr id="7" name="Object 6">
            <a:extLst>
              <a:ext uri="{FF2B5EF4-FFF2-40B4-BE49-F238E27FC236}">
                <a16:creationId xmlns:a16="http://schemas.microsoft.com/office/drawing/2014/main" id="{B1811D54-6C53-E818-D80B-E6354A7C4F61}"/>
              </a:ext>
            </a:extLst>
          </p:cNvPr>
          <p:cNvGraphicFramePr>
            <a:graphicFrameLocks noChangeAspect="1"/>
          </p:cNvGraphicFramePr>
          <p:nvPr/>
        </p:nvGraphicFramePr>
        <p:xfrm>
          <a:off x="2202969" y="3252224"/>
          <a:ext cx="4489488" cy="1222213"/>
        </p:xfrm>
        <a:graphic>
          <a:graphicData uri="http://schemas.openxmlformats.org/presentationml/2006/ole">
            <mc:AlternateContent xmlns:mc="http://schemas.openxmlformats.org/markup-compatibility/2006">
              <mc:Choice xmlns:v="urn:schemas-microsoft-com:vml" Requires="v">
                <p:oleObj name="Visio" r:id="rId2" imgW="2658990" imgH="723696" progId="Visio.Drawing.15">
                  <p:embed/>
                </p:oleObj>
              </mc:Choice>
              <mc:Fallback>
                <p:oleObj name="Visio" r:id="rId2" imgW="2658990" imgH="723696" progId="Visio.Drawing.15">
                  <p:embed/>
                  <p:pic>
                    <p:nvPicPr>
                      <p:cNvPr id="7" name="Object 6">
                        <a:extLst>
                          <a:ext uri="{FF2B5EF4-FFF2-40B4-BE49-F238E27FC236}">
                            <a16:creationId xmlns:a16="http://schemas.microsoft.com/office/drawing/2014/main" id="{B1811D54-6C53-E818-D80B-E6354A7C4F61}"/>
                          </a:ext>
                        </a:extLst>
                      </p:cNvPr>
                      <p:cNvPicPr/>
                      <p:nvPr/>
                    </p:nvPicPr>
                    <p:blipFill>
                      <a:blip r:embed="rId3"/>
                      <a:stretch>
                        <a:fillRect/>
                      </a:stretch>
                    </p:blipFill>
                    <p:spPr>
                      <a:xfrm>
                        <a:off x="2202969" y="3252224"/>
                        <a:ext cx="4489488" cy="1222213"/>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0D8B88A7-9448-8E18-397F-88A960603B73}"/>
              </a:ext>
            </a:extLst>
          </p:cNvPr>
          <p:cNvSpPr txBox="1"/>
          <p:nvPr/>
        </p:nvSpPr>
        <p:spPr>
          <a:xfrm>
            <a:off x="1924426" y="1842894"/>
            <a:ext cx="50465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dirty="0">
                <a:ln>
                  <a:noFill/>
                </a:ln>
                <a:solidFill>
                  <a:srgbClr val="000000"/>
                </a:solidFill>
                <a:effectLst/>
                <a:uLnTx/>
                <a:uFillTx/>
                <a:latin typeface="Arial"/>
                <a:ea typeface="+mn-ea"/>
                <a:cs typeface="+mn-cs"/>
              </a:rPr>
              <a:t>15.6ma should focus on the MAC layer</a:t>
            </a:r>
          </a:p>
        </p:txBody>
      </p:sp>
      <p:sp>
        <p:nvSpPr>
          <p:cNvPr id="9" name="TextBox 8">
            <a:extLst>
              <a:ext uri="{FF2B5EF4-FFF2-40B4-BE49-F238E27FC236}">
                <a16:creationId xmlns:a16="http://schemas.microsoft.com/office/drawing/2014/main" id="{1FC53D24-4F3A-9905-ABC3-EB1095ADC683}"/>
              </a:ext>
            </a:extLst>
          </p:cNvPr>
          <p:cNvSpPr txBox="1"/>
          <p:nvPr/>
        </p:nvSpPr>
        <p:spPr>
          <a:xfrm>
            <a:off x="685800" y="5169303"/>
            <a:ext cx="63225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Arial"/>
                <a:ea typeface="+mn-ea"/>
                <a:cs typeface="+mn-cs"/>
              </a:rPr>
              <a:t>Fortunately, there is no conflict with 802.1 MAC addresses.</a:t>
            </a:r>
          </a:p>
        </p:txBody>
      </p:sp>
      <p:sp>
        <p:nvSpPr>
          <p:cNvPr id="3" name="日付プレースホルダー 2">
            <a:extLst>
              <a:ext uri="{FF2B5EF4-FFF2-40B4-BE49-F238E27FC236}">
                <a16:creationId xmlns:a16="http://schemas.microsoft.com/office/drawing/2014/main" id="{9ADADF7B-D214-B234-FBC4-AFBB986F9599}"/>
              </a:ext>
            </a:extLst>
          </p:cNvPr>
          <p:cNvSpPr>
            <a:spLocks noGrp="1"/>
          </p:cNvSpPr>
          <p:nvPr>
            <p:ph type="dt" sz="half"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a:ea typeface="ＭＳ Ｐゴシック" charset="-128"/>
                <a:cs typeface="+mn-cs"/>
              </a:rPr>
              <a:t>July 2025</a:t>
            </a:r>
            <a:endParaRPr kumimoji="1" lang="en-US" altLang="ja-JP" sz="1400" b="1"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4" name="object 8">
            <a:extLst>
              <a:ext uri="{FF2B5EF4-FFF2-40B4-BE49-F238E27FC236}">
                <a16:creationId xmlns:a16="http://schemas.microsoft.com/office/drawing/2014/main" id="{2C8A3325-3075-340B-8F12-8B1C36C436CE}"/>
              </a:ext>
            </a:extLst>
          </p:cNvPr>
          <p:cNvSpPr txBox="1"/>
          <p:nvPr/>
        </p:nvSpPr>
        <p:spPr>
          <a:xfrm>
            <a:off x="4114800" y="6511290"/>
            <a:ext cx="7727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143</a:t>
            </a:fld>
            <a:endParaRPr sz="1200" dirty="0">
              <a:latin typeface="Times New Roman"/>
              <a:cs typeface="Times New Roman"/>
            </a:endParaRPr>
          </a:p>
        </p:txBody>
      </p:sp>
      <p:sp>
        <p:nvSpPr>
          <p:cNvPr id="5" name="object 10">
            <a:extLst>
              <a:ext uri="{FF2B5EF4-FFF2-40B4-BE49-F238E27FC236}">
                <a16:creationId xmlns:a16="http://schemas.microsoft.com/office/drawing/2014/main" id="{696F1761-A23B-BEB3-EC39-C77B5618A368}"/>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8661853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43A2-28E3-4931-A585-84EA1655C34E}"/>
              </a:ext>
            </a:extLst>
          </p:cNvPr>
          <p:cNvSpPr>
            <a:spLocks noGrp="1"/>
          </p:cNvSpPr>
          <p:nvPr>
            <p:ph type="title"/>
          </p:nvPr>
        </p:nvSpPr>
        <p:spPr/>
        <p:txBody>
          <a:bodyPr/>
          <a:lstStyle/>
          <a:p>
            <a:r>
              <a:rPr lang="en-US" dirty="0">
                <a:solidFill>
                  <a:schemeClr val="tx1"/>
                </a:solidFill>
              </a:rPr>
              <a:t>8.6.9 Summary</a:t>
            </a:r>
            <a:endParaRPr lang="en-US" dirty="0"/>
          </a:p>
        </p:txBody>
      </p:sp>
      <p:sp>
        <p:nvSpPr>
          <p:cNvPr id="3" name="Date Placeholder 2">
            <a:extLst>
              <a:ext uri="{FF2B5EF4-FFF2-40B4-BE49-F238E27FC236}">
                <a16:creationId xmlns:a16="http://schemas.microsoft.com/office/drawing/2014/main" id="{9BC1E4D9-400F-488A-87AE-C9CA68A98750}"/>
              </a:ext>
            </a:extLst>
          </p:cNvPr>
          <p:cNvSpPr>
            <a:spLocks noGrp="1"/>
          </p:cNvSpPr>
          <p:nvPr>
            <p:ph type="dt" idx="10"/>
          </p:nvPr>
        </p:nvSpPr>
        <p:spPr>
          <a:xfrm>
            <a:off x="684482" y="394156"/>
            <a:ext cx="2287317" cy="215444"/>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b="1" i="0" u="none" strike="noStrike" kern="0" cap="none" spc="0" normalizeH="0" baseline="0" noProof="0">
                <a:ln>
                  <a:noFill/>
                </a:ln>
                <a:solidFill>
                  <a:srgbClr val="000000"/>
                </a:solidFill>
                <a:effectLst/>
                <a:uLnTx/>
                <a:uFillTx/>
                <a:latin typeface="Times New Roman"/>
                <a:cs typeface="Times New Roman"/>
                <a:sym typeface="Times New Roman"/>
              </a:rPr>
              <a:t>July 2025</a:t>
            </a:r>
            <a:endParaRPr kumimoji="0" lang="en-US" sz="1400" b="1" i="0" u="none" strike="noStrike" kern="0" cap="none" spc="0" normalizeH="0" baseline="0" noProof="0" dirty="0">
              <a:ln>
                <a:noFill/>
              </a:ln>
              <a:solidFill>
                <a:srgbClr val="000000"/>
              </a:solidFill>
              <a:effectLst/>
              <a:uLnTx/>
              <a:uFillTx/>
              <a:latin typeface="Times New Roman"/>
              <a:cs typeface="Times New Roman"/>
              <a:sym typeface="Times New Roman"/>
            </a:endParaRPr>
          </a:p>
        </p:txBody>
      </p:sp>
      <p:sp>
        <p:nvSpPr>
          <p:cNvPr id="6" name="Content Placeholder 5">
            <a:extLst>
              <a:ext uri="{FF2B5EF4-FFF2-40B4-BE49-F238E27FC236}">
                <a16:creationId xmlns:a16="http://schemas.microsoft.com/office/drawing/2014/main" id="{515C94CE-274F-45A9-A3A7-19F6334039E3}"/>
              </a:ext>
            </a:extLst>
          </p:cNvPr>
          <p:cNvSpPr>
            <a:spLocks noGrp="1"/>
          </p:cNvSpPr>
          <p:nvPr>
            <p:ph sz="quarter" idx="13"/>
          </p:nvPr>
        </p:nvSpPr>
        <p:spPr/>
        <p:txBody>
          <a:bodyPr/>
          <a:lstStyle/>
          <a:p>
            <a:r>
              <a:rPr lang="en-US" sz="2400" dirty="0"/>
              <a:t>TSN concept of 802.1 Bridges may be useful for contention-avoidance among the multiple BANs and PANs to enhance the dependability as 802.15.6ma that is revision of the original 802.15.6-2012.</a:t>
            </a:r>
          </a:p>
          <a:p>
            <a:r>
              <a:rPr lang="en-US" sz="2400" dirty="0"/>
              <a:t>We may extend the star plus 1-hop topology to star plus 2-hops, to guarantee dependable connectivity.</a:t>
            </a:r>
          </a:p>
          <a:p>
            <a:r>
              <a:rPr lang="en-US" sz="2400" dirty="0"/>
              <a:t>We intend to simplify the contention-free/contention-based hybrid MAC of the original 15.6-2012 for feasible implementations with enhanced dependability.</a:t>
            </a:r>
          </a:p>
          <a:p>
            <a:r>
              <a:rPr lang="en-US" sz="2400" dirty="0">
                <a:solidFill>
                  <a:schemeClr val="tx1"/>
                </a:solidFill>
              </a:rPr>
              <a:t>Priority management in original 15.6-2012 could be re-defined in HBAN and newly defined in VBAN for enhanced dependability in IEEE802.15.6ma.</a:t>
            </a:r>
          </a:p>
          <a:p>
            <a:endParaRPr lang="en-US" sz="2400" dirty="0"/>
          </a:p>
          <a:p>
            <a:endParaRPr lang="en-US" dirty="0"/>
          </a:p>
        </p:txBody>
      </p:sp>
    </p:spTree>
    <p:extLst>
      <p:ext uri="{BB962C8B-B14F-4D97-AF65-F5344CB8AC3E}">
        <p14:creationId xmlns:p14="http://schemas.microsoft.com/office/powerpoint/2010/main" val="8554569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 name="object 5"/>
          <p:cNvSpPr txBox="1"/>
          <p:nvPr/>
        </p:nvSpPr>
        <p:spPr>
          <a:xfrm>
            <a:off x="1203282" y="2286000"/>
            <a:ext cx="6813636" cy="369332"/>
          </a:xfrm>
          <a:prstGeom prst="rect">
            <a:avLst/>
          </a:prstGeom>
        </p:spPr>
        <p:txBody>
          <a:bodyPr vert="horz" wrap="square" lIns="0" tIns="0" rIns="0" bIns="0" rtlCol="0">
            <a:spAutoFit/>
          </a:bodyPr>
          <a:lstStyle/>
          <a:p>
            <a:pPr marL="12700" marR="5080">
              <a:lnSpc>
                <a:spcPct val="100000"/>
              </a:lnSpc>
              <a:tabLst>
                <a:tab pos="4191000" algn="l"/>
              </a:tabLst>
            </a:pPr>
            <a:r>
              <a:rPr lang="en-US" sz="2400" b="1" dirty="0">
                <a:latin typeface="Arial"/>
                <a:cs typeface="Arial"/>
              </a:rPr>
              <a:t>9.  Letter Ballot 210 and Timeline of</a:t>
            </a:r>
            <a:r>
              <a:rPr lang="en-US" sz="2400" b="1" spc="-10" dirty="0">
                <a:latin typeface="Arial"/>
                <a:cs typeface="Arial"/>
              </a:rPr>
              <a:t> TG15.6ma</a:t>
            </a:r>
            <a:endParaRPr sz="2400" dirty="0">
              <a:latin typeface="Arial"/>
              <a:cs typeface="Arial"/>
            </a:endParaRPr>
          </a:p>
        </p:txBody>
      </p:sp>
      <p:sp>
        <p:nvSpPr>
          <p:cNvPr id="11" name="object 3">
            <a:extLst>
              <a:ext uri="{FF2B5EF4-FFF2-40B4-BE49-F238E27FC236}">
                <a16:creationId xmlns:a16="http://schemas.microsoft.com/office/drawing/2014/main" id="{61B74188-35E1-4784-8462-4C9B382A46B1}"/>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13" name="object 3">
            <a:extLst>
              <a:ext uri="{FF2B5EF4-FFF2-40B4-BE49-F238E27FC236}">
                <a16:creationId xmlns:a16="http://schemas.microsoft.com/office/drawing/2014/main" id="{E183A09B-2369-44AE-96D9-AA41442A5C02}"/>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3" name="日付プレースホルダー 2">
            <a:extLst>
              <a:ext uri="{FF2B5EF4-FFF2-40B4-BE49-F238E27FC236}">
                <a16:creationId xmlns:a16="http://schemas.microsoft.com/office/drawing/2014/main" id="{FFD8C555-1E02-FD75-14F1-EEE163EC3135}"/>
              </a:ext>
            </a:extLst>
          </p:cNvPr>
          <p:cNvSpPr>
            <a:spLocks noGrp="1"/>
          </p:cNvSpPr>
          <p:nvPr>
            <p:ph type="dt" sz="half" idx="13"/>
          </p:nvPr>
        </p:nvSpPr>
        <p:spPr/>
        <p:txBody>
          <a:bodyPr/>
          <a:lstStyle/>
          <a:p>
            <a:r>
              <a:rPr lang="en-US" altLang="ja-JP"/>
              <a:t>July 2025</a:t>
            </a:r>
            <a:endParaRPr lang="en-US" altLang="ja-JP" dirty="0"/>
          </a:p>
        </p:txBody>
      </p:sp>
      <p:sp>
        <p:nvSpPr>
          <p:cNvPr id="12" name="object 4">
            <a:extLst>
              <a:ext uri="{FF2B5EF4-FFF2-40B4-BE49-F238E27FC236}">
                <a16:creationId xmlns:a16="http://schemas.microsoft.com/office/drawing/2014/main" id="{6CDCA348-01F9-7CA0-44DF-766B72AC9C36}"/>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14" name="object 5">
            <a:extLst>
              <a:ext uri="{FF2B5EF4-FFF2-40B4-BE49-F238E27FC236}">
                <a16:creationId xmlns:a16="http://schemas.microsoft.com/office/drawing/2014/main" id="{1F623D2F-5C42-F55A-5F60-4CD77F2DFE40}"/>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6" name="object 4">
            <a:extLst>
              <a:ext uri="{FF2B5EF4-FFF2-40B4-BE49-F238E27FC236}">
                <a16:creationId xmlns:a16="http://schemas.microsoft.com/office/drawing/2014/main" id="{1F6F4886-D1B1-117D-49B9-A0B04707FAD3}"/>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7" name="object 9">
            <a:extLst>
              <a:ext uri="{FF2B5EF4-FFF2-40B4-BE49-F238E27FC236}">
                <a16:creationId xmlns:a16="http://schemas.microsoft.com/office/drawing/2014/main" id="{4F034110-D325-5F94-7679-D55A9EFDCF6C}"/>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145</a:t>
            </a:fld>
            <a:endParaRPr sz="1050" dirty="0">
              <a:latin typeface="Arial"/>
              <a:cs typeface="Arial"/>
            </a:endParaRPr>
          </a:p>
        </p:txBody>
      </p:sp>
      <p:sp>
        <p:nvSpPr>
          <p:cNvPr id="18" name="object 10">
            <a:extLst>
              <a:ext uri="{FF2B5EF4-FFF2-40B4-BE49-F238E27FC236}">
                <a16:creationId xmlns:a16="http://schemas.microsoft.com/office/drawing/2014/main" id="{3949391C-EC8C-C79F-74C1-10A033CA5C19}"/>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18388959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EE022A-4B22-BF25-FEAA-AA70237BBF44}"/>
              </a:ext>
            </a:extLst>
          </p:cNvPr>
          <p:cNvSpPr>
            <a:spLocks noGrp="1"/>
          </p:cNvSpPr>
          <p:nvPr>
            <p:ph type="title"/>
          </p:nvPr>
        </p:nvSpPr>
        <p:spPr>
          <a:xfrm>
            <a:off x="121868" y="457200"/>
            <a:ext cx="8945932" cy="814864"/>
          </a:xfrm>
        </p:spPr>
        <p:txBody>
          <a:bodyPr>
            <a:normAutofit fontScale="90000"/>
          </a:bodyPr>
          <a:lstStyle/>
          <a:p>
            <a:r>
              <a:rPr lang="en-US" altLang="ja-JP" sz="2400" b="1" dirty="0">
                <a:solidFill>
                  <a:schemeClr val="tx1"/>
                </a:solidFill>
                <a:latin typeface="+mn-ea"/>
                <a:ea typeface="+mn-ea"/>
              </a:rPr>
              <a:t>9.1 Result of Letter Ballot LB210 for the Draft P802.15.6ma_D03</a:t>
            </a:r>
            <a:endParaRPr kumimoji="1" lang="ja-JP" altLang="en-US" dirty="0">
              <a:solidFill>
                <a:schemeClr val="tx1"/>
              </a:solidFill>
              <a:latin typeface="+mn-ea"/>
              <a:ea typeface="+mn-ea"/>
            </a:endParaRPr>
          </a:p>
        </p:txBody>
      </p:sp>
      <p:sp>
        <p:nvSpPr>
          <p:cNvPr id="9" name="テキスト ボックス 8">
            <a:extLst>
              <a:ext uri="{FF2B5EF4-FFF2-40B4-BE49-F238E27FC236}">
                <a16:creationId xmlns:a16="http://schemas.microsoft.com/office/drawing/2014/main" id="{557E635A-3E54-087E-9B5E-616856FC2E5C}"/>
              </a:ext>
            </a:extLst>
          </p:cNvPr>
          <p:cNvSpPr txBox="1"/>
          <p:nvPr/>
        </p:nvSpPr>
        <p:spPr>
          <a:xfrm>
            <a:off x="5203335" y="1505837"/>
            <a:ext cx="3808820" cy="849463"/>
          </a:xfrm>
          <a:prstGeom prst="rect">
            <a:avLst/>
          </a:prstGeom>
          <a:noFill/>
        </p:spPr>
        <p:txBody>
          <a:bodyPr wrap="square">
            <a:spAutoFit/>
          </a:bodyPr>
          <a:lstStyle/>
          <a:p>
            <a:pPr marL="1487488" marR="0" lvl="0" indent="-635000" algn="l" defTabSz="914400" rtl="0" eaLnBrk="0" fontAlgn="b" latinLnBrk="0" hangingPunct="0">
              <a:lnSpc>
                <a:spcPct val="80000"/>
              </a:lnSpc>
              <a:spcBef>
                <a:spcPct val="2000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Arial Rounded MT Bold" pitchFamily="34" charset="0"/>
                <a:ea typeface="ＭＳ Ｐゴシック" charset="0"/>
                <a:cs typeface="Arial" charset="0"/>
              </a:rPr>
              <a:t>Voting members:        	122</a:t>
            </a:r>
          </a:p>
          <a:p>
            <a:pPr marL="1487488" marR="0" lvl="0" indent="-635000" algn="l" defTabSz="914400" rtl="0" eaLnBrk="0" fontAlgn="b" latinLnBrk="0" hangingPunct="0">
              <a:lnSpc>
                <a:spcPct val="80000"/>
              </a:lnSpc>
              <a:spcBef>
                <a:spcPct val="2000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Arial Rounded MT Bold" pitchFamily="34" charset="0"/>
                <a:ea typeface="ＭＳ Ｐゴシック" charset="0"/>
                <a:cs typeface="Arial" charset="0"/>
              </a:rPr>
              <a:t>Nearly voting members:     3</a:t>
            </a:r>
          </a:p>
          <a:p>
            <a:pPr marL="1487488" marR="0" lvl="0" indent="-635000" algn="l" defTabSz="914400" rtl="0" eaLnBrk="0" fontAlgn="b" latinLnBrk="0" hangingPunct="0">
              <a:lnSpc>
                <a:spcPct val="80000"/>
              </a:lnSpc>
              <a:spcBef>
                <a:spcPct val="2000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Arial Rounded MT Bold" pitchFamily="34" charset="0"/>
                <a:ea typeface="ＭＳ Ｐゴシック" charset="0"/>
                <a:cs typeface="Arial" charset="0"/>
              </a:rPr>
              <a:t>Aspirant voting member:   25</a:t>
            </a:r>
          </a:p>
        </p:txBody>
      </p:sp>
      <p:graphicFrame>
        <p:nvGraphicFramePr>
          <p:cNvPr id="3" name="表 2">
            <a:extLst>
              <a:ext uri="{FF2B5EF4-FFF2-40B4-BE49-F238E27FC236}">
                <a16:creationId xmlns:a16="http://schemas.microsoft.com/office/drawing/2014/main" id="{88845344-7D7F-5C2F-8E13-53FF7DAA5C6A}"/>
              </a:ext>
            </a:extLst>
          </p:cNvPr>
          <p:cNvGraphicFramePr>
            <a:graphicFrameLocks noGrp="1"/>
          </p:cNvGraphicFramePr>
          <p:nvPr/>
        </p:nvGraphicFramePr>
        <p:xfrm>
          <a:off x="131846" y="1188586"/>
          <a:ext cx="2884709" cy="2577521"/>
        </p:xfrm>
        <a:graphic>
          <a:graphicData uri="http://schemas.openxmlformats.org/drawingml/2006/table">
            <a:tbl>
              <a:tblPr/>
              <a:tblGrid>
                <a:gridCol w="1923139">
                  <a:extLst>
                    <a:ext uri="{9D8B030D-6E8A-4147-A177-3AD203B41FA5}">
                      <a16:colId xmlns:a16="http://schemas.microsoft.com/office/drawing/2014/main" val="314085224"/>
                    </a:ext>
                  </a:extLst>
                </a:gridCol>
                <a:gridCol w="961570">
                  <a:extLst>
                    <a:ext uri="{9D8B030D-6E8A-4147-A177-3AD203B41FA5}">
                      <a16:colId xmlns:a16="http://schemas.microsoft.com/office/drawing/2014/main" val="327944066"/>
                    </a:ext>
                  </a:extLst>
                </a:gridCol>
              </a:tblGrid>
              <a:tr h="667924">
                <a:tc>
                  <a:txBody>
                    <a:bodyPr/>
                    <a:lstStyle/>
                    <a:p>
                      <a:pPr algn="ctr" fontAlgn="ctr"/>
                      <a:r>
                        <a:rPr lang="fi-FI" sz="2400" b="1" i="0" u="none" strike="noStrike" dirty="0">
                          <a:solidFill>
                            <a:srgbClr val="0000FF"/>
                          </a:solidFill>
                          <a:effectLst/>
                          <a:latin typeface="Yu Gothic" panose="020B0400000000000000" pitchFamily="50" charset="-128"/>
                          <a:ea typeface="Yu Gothic" panose="020B0400000000000000" pitchFamily="50" charset="-128"/>
                        </a:rPr>
                        <a:t>YES</a:t>
                      </a:r>
                    </a:p>
                  </a:txBody>
                  <a:tcPr marL="2815" marR="2815" marT="28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2400" b="1" i="0" u="none" strike="noStrike" dirty="0">
                          <a:solidFill>
                            <a:srgbClr val="0000FF"/>
                          </a:solidFill>
                          <a:effectLst/>
                          <a:latin typeface="Yu Gothic" panose="020B0400000000000000" pitchFamily="50" charset="-128"/>
                          <a:ea typeface="Yu Gothic" panose="020B0400000000000000" pitchFamily="50" charset="-128"/>
                        </a:rPr>
                        <a:t>88</a:t>
                      </a:r>
                    </a:p>
                  </a:txBody>
                  <a:tcPr marL="2815" marR="2815" marT="28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0180375"/>
                  </a:ext>
                </a:extLst>
              </a:tr>
              <a:tr h="667924">
                <a:tc>
                  <a:txBody>
                    <a:bodyPr/>
                    <a:lstStyle/>
                    <a:p>
                      <a:pPr algn="ctr" fontAlgn="ctr"/>
                      <a:r>
                        <a:rPr lang="fi-FI" sz="2400" b="1" i="0" u="none" strike="noStrike" dirty="0">
                          <a:solidFill>
                            <a:srgbClr val="FF0000"/>
                          </a:solidFill>
                          <a:effectLst/>
                          <a:latin typeface="Yu Gothic" panose="020B0400000000000000" pitchFamily="50" charset="-128"/>
                          <a:ea typeface="Yu Gothic" panose="020B0400000000000000" pitchFamily="50" charset="-128"/>
                        </a:rPr>
                        <a:t>NO</a:t>
                      </a:r>
                    </a:p>
                  </a:txBody>
                  <a:tcPr marL="2815" marR="2815" marT="28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2400" b="1" i="0" u="none" strike="noStrike" dirty="0">
                          <a:solidFill>
                            <a:srgbClr val="FF0000"/>
                          </a:solidFill>
                          <a:effectLst/>
                          <a:latin typeface="Yu Gothic" panose="020B0400000000000000" pitchFamily="50" charset="-128"/>
                          <a:ea typeface="Yu Gothic" panose="020B0400000000000000" pitchFamily="50" charset="-128"/>
                        </a:rPr>
                        <a:t>0</a:t>
                      </a:r>
                    </a:p>
                  </a:txBody>
                  <a:tcPr marL="2815" marR="2815" marT="28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7386701"/>
                  </a:ext>
                </a:extLst>
              </a:tr>
              <a:tr h="667924">
                <a:tc>
                  <a:txBody>
                    <a:bodyPr/>
                    <a:lstStyle/>
                    <a:p>
                      <a:pPr algn="ctr" fontAlgn="ctr"/>
                      <a:r>
                        <a:rPr lang="fi-FI" sz="2400" b="1" i="0" u="none" strike="noStrike">
                          <a:solidFill>
                            <a:srgbClr val="00B050"/>
                          </a:solidFill>
                          <a:effectLst/>
                          <a:latin typeface="Yu Gothic" panose="020B0400000000000000" pitchFamily="50" charset="-128"/>
                          <a:ea typeface="Yu Gothic" panose="020B0400000000000000" pitchFamily="50" charset="-128"/>
                        </a:rPr>
                        <a:t>ABSTAIN</a:t>
                      </a:r>
                    </a:p>
                  </a:txBody>
                  <a:tcPr marL="2815" marR="2815" marT="28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altLang="ja-JP" sz="2400" b="1" i="0" u="none" strike="noStrike" dirty="0">
                          <a:solidFill>
                            <a:srgbClr val="00B050"/>
                          </a:solidFill>
                          <a:effectLst/>
                          <a:latin typeface="Yu Gothic" panose="020B0400000000000000" pitchFamily="50" charset="-128"/>
                          <a:ea typeface="Yu Gothic" panose="020B0400000000000000" pitchFamily="50" charset="-128"/>
                        </a:rPr>
                        <a:t>8</a:t>
                      </a:r>
                    </a:p>
                  </a:txBody>
                  <a:tcPr marL="2815" marR="2815" marT="28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7127238"/>
                  </a:ext>
                </a:extLst>
              </a:tr>
              <a:tr h="573749">
                <a:tc>
                  <a:txBody>
                    <a:bodyPr/>
                    <a:lstStyle/>
                    <a:p>
                      <a:pPr algn="ctr" fontAlgn="ctr"/>
                      <a:r>
                        <a:rPr lang="fi-FI" sz="2000" b="1" i="0" u="none" strike="noStrike">
                          <a:solidFill>
                            <a:srgbClr val="000000"/>
                          </a:solidFill>
                          <a:effectLst/>
                          <a:latin typeface="Yu Gothic" panose="020B0400000000000000" pitchFamily="50" charset="-128"/>
                          <a:ea typeface="Yu Gothic" panose="020B0400000000000000" pitchFamily="50" charset="-128"/>
                        </a:rPr>
                        <a:t>total votes</a:t>
                      </a:r>
                    </a:p>
                  </a:txBody>
                  <a:tcPr marL="2815" marR="2815" marT="28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altLang="ja-JP" sz="2000" b="1" i="0" u="none" strike="noStrike" dirty="0">
                          <a:solidFill>
                            <a:srgbClr val="000000"/>
                          </a:solidFill>
                          <a:effectLst/>
                          <a:latin typeface="Yu Gothic" panose="020B0400000000000000" pitchFamily="50" charset="-128"/>
                          <a:ea typeface="Yu Gothic" panose="020B0400000000000000" pitchFamily="50" charset="-128"/>
                        </a:rPr>
                        <a:t>96</a:t>
                      </a:r>
                    </a:p>
                  </a:txBody>
                  <a:tcPr marL="2815" marR="2815" marT="28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4838037"/>
                  </a:ext>
                </a:extLst>
              </a:tr>
            </a:tbl>
          </a:graphicData>
        </a:graphic>
      </p:graphicFrame>
      <p:pic>
        <p:nvPicPr>
          <p:cNvPr id="8" name="図 7">
            <a:extLst>
              <a:ext uri="{FF2B5EF4-FFF2-40B4-BE49-F238E27FC236}">
                <a16:creationId xmlns:a16="http://schemas.microsoft.com/office/drawing/2014/main" id="{8EFE40EB-1321-D0E9-407A-DA798359631B}"/>
              </a:ext>
            </a:extLst>
          </p:cNvPr>
          <p:cNvPicPr>
            <a:picLocks noChangeAspect="1"/>
          </p:cNvPicPr>
          <p:nvPr/>
        </p:nvPicPr>
        <p:blipFill>
          <a:blip r:embed="rId2"/>
          <a:stretch>
            <a:fillRect/>
          </a:stretch>
        </p:blipFill>
        <p:spPr>
          <a:xfrm>
            <a:off x="3031617" y="1127637"/>
            <a:ext cx="2715004" cy="2667730"/>
          </a:xfrm>
          <a:prstGeom prst="rect">
            <a:avLst/>
          </a:prstGeom>
        </p:spPr>
      </p:pic>
      <p:sp>
        <p:nvSpPr>
          <p:cNvPr id="10" name="テキスト ボックス 9">
            <a:extLst>
              <a:ext uri="{FF2B5EF4-FFF2-40B4-BE49-F238E27FC236}">
                <a16:creationId xmlns:a16="http://schemas.microsoft.com/office/drawing/2014/main" id="{DF87A251-3C42-543D-7083-668966F6C898}"/>
              </a:ext>
            </a:extLst>
          </p:cNvPr>
          <p:cNvSpPr txBox="1"/>
          <p:nvPr/>
        </p:nvSpPr>
        <p:spPr>
          <a:xfrm>
            <a:off x="365734" y="3891067"/>
            <a:ext cx="8412531"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effectLst/>
                <a:uLnTx/>
                <a:uFillTx/>
                <a:latin typeface="Calibri"/>
                <a:ea typeface="ＭＳ Ｐゴシック" panose="020B0600070205080204" pitchFamily="50" charset="-128"/>
                <a:cs typeface="+mn-cs"/>
              </a:rPr>
              <a:t>Result of LB210 (Sept.20-Oct.20)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78.69</a:t>
            </a:r>
            <a:r>
              <a:rPr kumimoji="1" lang="en-US" altLang="ja-JP" b="1" dirty="0">
                <a:solidFill>
                  <a:srgbClr val="FF0000"/>
                </a:solidFill>
                <a:latin typeface="Calibri"/>
                <a:ea typeface="ＭＳ Ｐゴシック" panose="020B0600070205080204" pitchFamily="50" charset="-128"/>
              </a:rPr>
              <a:t>% of Voters voted YES which is over</a:t>
            </a:r>
            <a:r>
              <a:rPr kumimoji="1" lang="ja-JP" altLang="en-US" b="1" dirty="0">
                <a:solidFill>
                  <a:srgbClr val="FF0000"/>
                </a:solidFill>
                <a:latin typeface="Calibri"/>
                <a:ea typeface="ＭＳ Ｐゴシック" panose="020B0600070205080204" pitchFamily="50" charset="-128"/>
              </a:rPr>
              <a:t> </a:t>
            </a:r>
            <a:r>
              <a:rPr kumimoji="1" lang="en-US" altLang="ja-JP" b="1" dirty="0">
                <a:solidFill>
                  <a:srgbClr val="FF0000"/>
                </a:solidFill>
                <a:latin typeface="Calibri"/>
                <a:ea typeface="ＭＳ Ｐゴシック" panose="020B0600070205080204" pitchFamily="50" charset="-128"/>
              </a:rPr>
              <a:t>75%. Then  LB210 was officially Approved.</a:t>
            </a:r>
            <a:endPar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Voted YES with and without Comments are 88 while No. of Comments is 113.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b="1" dirty="0">
              <a:solidFill>
                <a:srgbClr val="FF0000"/>
              </a:solidFill>
              <a:latin typeface="Calibri"/>
              <a:ea typeface="ＭＳ Ｐゴシック" panose="020B060007020508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In Vancouver Interim Meeting November 2024</a:t>
            </a:r>
            <a:r>
              <a:rPr kumimoji="1" lang="en-US" altLang="ja-JP" b="1" dirty="0">
                <a:solidFill>
                  <a:srgbClr val="FF0000"/>
                </a:solidFill>
                <a:latin typeface="Calibri"/>
                <a:ea typeface="ＭＳ Ｐゴシック" panose="020B0600070205080204" pitchFamily="50" charset="-128"/>
              </a:rPr>
              <a:t>, </a:t>
            </a: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Comment</a:t>
            </a:r>
            <a:r>
              <a:rPr kumimoji="1" lang="en-US" altLang="ja-JP" b="1" dirty="0">
                <a:solidFill>
                  <a:srgbClr val="FF0000"/>
                </a:solidFill>
                <a:latin typeface="Calibri"/>
                <a:ea typeface="ＭＳ Ｐゴシック" panose="020B0600070205080204" pitchFamily="50" charset="-128"/>
              </a:rPr>
              <a:t>s Resolution was done.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b="1" dirty="0">
              <a:solidFill>
                <a:srgbClr val="FF0000"/>
              </a:solidFill>
              <a:latin typeface="Calibri"/>
              <a:ea typeface="ＭＳ Ｐゴシック" panose="020B060007020508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b="1" dirty="0">
                <a:solidFill>
                  <a:srgbClr val="FF0000"/>
                </a:solidFill>
                <a:latin typeface="Calibri"/>
                <a:ea typeface="ＭＳ Ｐゴシック" panose="020B0600070205080204" pitchFamily="50" charset="-128"/>
              </a:rPr>
              <a:t>In Kobe Interim Meeting January 2025, the Revised Draft P802.15.6ma_D04 will be approved in WG802.15. Then it will be recirculated in LB.</a:t>
            </a:r>
            <a:endParaRPr kumimoji="1" lang="ja-JP" alt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4" name="日付プレースホルダー 2">
            <a:extLst>
              <a:ext uri="{FF2B5EF4-FFF2-40B4-BE49-F238E27FC236}">
                <a16:creationId xmlns:a16="http://schemas.microsoft.com/office/drawing/2014/main" id="{BEE0F7BA-0FD8-340D-C148-AA64E15CD9DF}"/>
              </a:ext>
            </a:extLst>
          </p:cNvPr>
          <p:cNvSpPr>
            <a:spLocks noGrp="1"/>
          </p:cNvSpPr>
          <p:nvPr>
            <p:ph type="dt" sz="half" idx="13"/>
          </p:nvPr>
        </p:nvSpPr>
        <p:spPr>
          <a:xfrm>
            <a:off x="684483" y="381000"/>
            <a:ext cx="1600200" cy="215444"/>
          </a:xfrm>
        </p:spPr>
        <p:txBody>
          <a:bodyPr/>
          <a:lstStyle/>
          <a:p>
            <a:r>
              <a:rPr lang="en-US" altLang="ja-JP"/>
              <a:t>July 2025</a:t>
            </a:r>
            <a:endParaRPr lang="en-US" altLang="ja-JP" dirty="0"/>
          </a:p>
        </p:txBody>
      </p:sp>
      <p:sp>
        <p:nvSpPr>
          <p:cNvPr id="5" name="object 9">
            <a:extLst>
              <a:ext uri="{FF2B5EF4-FFF2-40B4-BE49-F238E27FC236}">
                <a16:creationId xmlns:a16="http://schemas.microsoft.com/office/drawing/2014/main" id="{07D79AAF-7448-2907-C485-E6BE1C4D6404}"/>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146</a:t>
            </a:fld>
            <a:endParaRPr sz="1050" dirty="0">
              <a:latin typeface="Arial"/>
              <a:cs typeface="Arial"/>
            </a:endParaRPr>
          </a:p>
        </p:txBody>
      </p:sp>
      <p:sp>
        <p:nvSpPr>
          <p:cNvPr id="6" name="object 10">
            <a:extLst>
              <a:ext uri="{FF2B5EF4-FFF2-40B4-BE49-F238E27FC236}">
                <a16:creationId xmlns:a16="http://schemas.microsoft.com/office/drawing/2014/main" id="{64A49ED5-EAEB-9B84-5419-1D8CE61A8A39}"/>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902752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7DA23-9562-D8AD-73E6-98C2A3AFD05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6989DD0-CCEC-761B-9FF8-E74C2A6E4D7D}"/>
              </a:ext>
            </a:extLst>
          </p:cNvPr>
          <p:cNvSpPr>
            <a:spLocks noGrp="1"/>
          </p:cNvSpPr>
          <p:nvPr>
            <p:ph type="title"/>
          </p:nvPr>
        </p:nvSpPr>
        <p:spPr>
          <a:xfrm>
            <a:off x="121868" y="533400"/>
            <a:ext cx="8945932" cy="814864"/>
          </a:xfrm>
        </p:spPr>
        <p:txBody>
          <a:bodyPr>
            <a:normAutofit fontScale="90000"/>
          </a:bodyPr>
          <a:lstStyle/>
          <a:p>
            <a:r>
              <a:rPr lang="en-US" altLang="ja-JP" sz="2400" b="1" dirty="0">
                <a:solidFill>
                  <a:schemeClr val="tx1"/>
                </a:solidFill>
                <a:latin typeface="+mn-ea"/>
                <a:ea typeface="+mn-ea"/>
              </a:rPr>
              <a:t>9.2 Result of Letter Ballot LB212 for Recirculation of the Draft P802.15.6ma_D04</a:t>
            </a:r>
            <a:r>
              <a:rPr lang="ja-JP" altLang="en-US" sz="2400" b="1" dirty="0">
                <a:solidFill>
                  <a:schemeClr val="tx1"/>
                </a:solidFill>
                <a:latin typeface="+mn-ea"/>
                <a:ea typeface="+mn-ea"/>
              </a:rPr>
              <a:t>　（</a:t>
            </a:r>
            <a:r>
              <a:rPr lang="en-US" altLang="ja-JP" sz="2400" b="1" dirty="0">
                <a:solidFill>
                  <a:schemeClr val="tx1"/>
                </a:solidFill>
                <a:latin typeface="+mn-ea"/>
                <a:ea typeface="+mn-ea"/>
              </a:rPr>
              <a:t>Feb.18-March 5, 2025)</a:t>
            </a:r>
            <a:endParaRPr kumimoji="1" lang="ja-JP" altLang="en-US" dirty="0">
              <a:solidFill>
                <a:schemeClr val="tx1"/>
              </a:solidFill>
              <a:latin typeface="+mn-ea"/>
              <a:ea typeface="+mn-ea"/>
            </a:endParaRPr>
          </a:p>
        </p:txBody>
      </p:sp>
      <p:sp>
        <p:nvSpPr>
          <p:cNvPr id="9" name="テキスト ボックス 8">
            <a:extLst>
              <a:ext uri="{FF2B5EF4-FFF2-40B4-BE49-F238E27FC236}">
                <a16:creationId xmlns:a16="http://schemas.microsoft.com/office/drawing/2014/main" id="{F88B4F46-C33A-9116-D240-D4B88BEB2A1F}"/>
              </a:ext>
            </a:extLst>
          </p:cNvPr>
          <p:cNvSpPr txBox="1"/>
          <p:nvPr/>
        </p:nvSpPr>
        <p:spPr>
          <a:xfrm>
            <a:off x="-457200" y="3733800"/>
            <a:ext cx="3726231" cy="965392"/>
          </a:xfrm>
          <a:prstGeom prst="rect">
            <a:avLst/>
          </a:prstGeom>
          <a:noFill/>
        </p:spPr>
        <p:txBody>
          <a:bodyPr wrap="square">
            <a:spAutoFit/>
          </a:bodyPr>
          <a:lstStyle/>
          <a:p>
            <a:pPr marL="1487488" marR="0" lvl="0" indent="-635000" algn="l" defTabSz="914400" rtl="0" eaLnBrk="0" fontAlgn="b" latinLnBrk="0" hangingPunct="0">
              <a:lnSpc>
                <a:spcPts val="1000"/>
              </a:lnSpc>
              <a:spcBef>
                <a:spcPct val="2000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Arial Rounded MT Bold" pitchFamily="34" charset="0"/>
                <a:ea typeface="ＭＳ Ｐゴシック" charset="0"/>
                <a:cs typeface="Arial" charset="0"/>
              </a:rPr>
              <a:t>On Jan. 29, 2025</a:t>
            </a:r>
          </a:p>
          <a:p>
            <a:pPr marL="1487488" marR="0" lvl="0" indent="-635000" algn="l" defTabSz="914400" rtl="0" eaLnBrk="0" fontAlgn="b" latinLnBrk="0" hangingPunct="0">
              <a:lnSpc>
                <a:spcPts val="1000"/>
              </a:lnSpc>
              <a:spcBef>
                <a:spcPct val="2000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Arial Rounded MT Bold" pitchFamily="34" charset="0"/>
                <a:ea typeface="ＭＳ Ｐゴシック" charset="0"/>
                <a:cs typeface="Arial" charset="0"/>
              </a:rPr>
              <a:t>Voting members:        	116</a:t>
            </a:r>
          </a:p>
          <a:p>
            <a:pPr marL="1487488" marR="0" lvl="0" indent="-635000" algn="l" defTabSz="914400" rtl="0" eaLnBrk="0" fontAlgn="b" latinLnBrk="0" hangingPunct="0">
              <a:lnSpc>
                <a:spcPts val="1000"/>
              </a:lnSpc>
              <a:spcBef>
                <a:spcPct val="2000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Arial Rounded MT Bold" pitchFamily="34" charset="0"/>
                <a:ea typeface="ＭＳ Ｐゴシック" charset="0"/>
                <a:cs typeface="Arial" charset="0"/>
              </a:rPr>
              <a:t>Nearly voting members:     17</a:t>
            </a:r>
          </a:p>
          <a:p>
            <a:pPr marL="1487488" marR="0" lvl="0" indent="-635000" algn="l" defTabSz="914400" rtl="0" eaLnBrk="0" fontAlgn="b" latinLnBrk="0" hangingPunct="0">
              <a:lnSpc>
                <a:spcPts val="1000"/>
              </a:lnSpc>
              <a:spcBef>
                <a:spcPct val="2000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Arial Rounded MT Bold" pitchFamily="34" charset="0"/>
                <a:ea typeface="ＭＳ Ｐゴシック" charset="0"/>
                <a:cs typeface="Arial" charset="0"/>
              </a:rPr>
              <a:t>Aspirant voting member:   </a:t>
            </a:r>
            <a:r>
              <a:rPr kumimoji="0" lang="en-US" altLang="ja-JP" sz="1400" dirty="0">
                <a:solidFill>
                  <a:srgbClr val="000000"/>
                </a:solidFill>
                <a:latin typeface="Arial Rounded MT Bold" pitchFamily="34" charset="0"/>
                <a:ea typeface="ＭＳ Ｐゴシック" charset="0"/>
                <a:cs typeface="Arial" charset="0"/>
              </a:rPr>
              <a:t>23</a:t>
            </a:r>
            <a:endParaRPr kumimoji="0" lang="en-US" altLang="ja-JP" sz="1400" b="0" i="0" u="none" strike="noStrike" kern="1200" cap="none" spc="0" normalizeH="0" baseline="0" noProof="0" dirty="0">
              <a:ln>
                <a:noFill/>
              </a:ln>
              <a:solidFill>
                <a:srgbClr val="000000"/>
              </a:solidFill>
              <a:effectLst/>
              <a:uLnTx/>
              <a:uFillTx/>
              <a:latin typeface="Arial Rounded MT Bold" pitchFamily="34" charset="0"/>
              <a:ea typeface="ＭＳ Ｐゴシック" charset="0"/>
              <a:cs typeface="Arial" charset="0"/>
            </a:endParaRPr>
          </a:p>
        </p:txBody>
      </p:sp>
      <p:graphicFrame>
        <p:nvGraphicFramePr>
          <p:cNvPr id="3" name="表 2">
            <a:extLst>
              <a:ext uri="{FF2B5EF4-FFF2-40B4-BE49-F238E27FC236}">
                <a16:creationId xmlns:a16="http://schemas.microsoft.com/office/drawing/2014/main" id="{7F09DFB9-7010-7963-4FE3-D9C96761A408}"/>
              </a:ext>
            </a:extLst>
          </p:cNvPr>
          <p:cNvGraphicFramePr>
            <a:graphicFrameLocks noGrp="1"/>
          </p:cNvGraphicFramePr>
          <p:nvPr>
            <p:extLst>
              <p:ext uri="{D42A27DB-BD31-4B8C-83A1-F6EECF244321}">
                <p14:modId xmlns:p14="http://schemas.microsoft.com/office/powerpoint/2010/main" val="202152629"/>
              </p:ext>
            </p:extLst>
          </p:nvPr>
        </p:nvGraphicFramePr>
        <p:xfrm>
          <a:off x="121868" y="1280149"/>
          <a:ext cx="2884709" cy="2377451"/>
        </p:xfrm>
        <a:graphic>
          <a:graphicData uri="http://schemas.openxmlformats.org/drawingml/2006/table">
            <a:tbl>
              <a:tblPr/>
              <a:tblGrid>
                <a:gridCol w="1923139">
                  <a:extLst>
                    <a:ext uri="{9D8B030D-6E8A-4147-A177-3AD203B41FA5}">
                      <a16:colId xmlns:a16="http://schemas.microsoft.com/office/drawing/2014/main" val="314085224"/>
                    </a:ext>
                  </a:extLst>
                </a:gridCol>
                <a:gridCol w="961570">
                  <a:extLst>
                    <a:ext uri="{9D8B030D-6E8A-4147-A177-3AD203B41FA5}">
                      <a16:colId xmlns:a16="http://schemas.microsoft.com/office/drawing/2014/main" val="327944066"/>
                    </a:ext>
                  </a:extLst>
                </a:gridCol>
              </a:tblGrid>
              <a:tr h="616079">
                <a:tc>
                  <a:txBody>
                    <a:bodyPr/>
                    <a:lstStyle/>
                    <a:p>
                      <a:pPr algn="ctr" fontAlgn="ctr"/>
                      <a:r>
                        <a:rPr lang="fi-FI" sz="2400" b="1" i="0" u="none" strike="noStrike" dirty="0">
                          <a:solidFill>
                            <a:srgbClr val="0000FF"/>
                          </a:solidFill>
                          <a:effectLst/>
                          <a:latin typeface="Yu Gothic" panose="020B0400000000000000" pitchFamily="50" charset="-128"/>
                          <a:ea typeface="Yu Gothic" panose="020B0400000000000000" pitchFamily="50" charset="-128"/>
                        </a:rPr>
                        <a:t>YES</a:t>
                      </a:r>
                    </a:p>
                  </a:txBody>
                  <a:tcPr marL="2815" marR="2815" marT="28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2400" b="1" i="0" u="none" strike="noStrike" dirty="0">
                          <a:solidFill>
                            <a:srgbClr val="0000FF"/>
                          </a:solidFill>
                          <a:effectLst/>
                          <a:latin typeface="Yu Gothic" panose="020B0400000000000000" pitchFamily="50" charset="-128"/>
                          <a:ea typeface="Yu Gothic" panose="020B0400000000000000" pitchFamily="50" charset="-128"/>
                        </a:rPr>
                        <a:t>93</a:t>
                      </a:r>
                    </a:p>
                  </a:txBody>
                  <a:tcPr marL="2815" marR="2815" marT="28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0180375"/>
                  </a:ext>
                </a:extLst>
              </a:tr>
              <a:tr h="616079">
                <a:tc>
                  <a:txBody>
                    <a:bodyPr/>
                    <a:lstStyle/>
                    <a:p>
                      <a:pPr algn="ctr" fontAlgn="ctr"/>
                      <a:r>
                        <a:rPr lang="fi-FI" sz="2400" b="1" i="0" u="none" strike="noStrike" dirty="0">
                          <a:solidFill>
                            <a:srgbClr val="FF0000"/>
                          </a:solidFill>
                          <a:effectLst/>
                          <a:latin typeface="Yu Gothic" panose="020B0400000000000000" pitchFamily="50" charset="-128"/>
                          <a:ea typeface="Yu Gothic" panose="020B0400000000000000" pitchFamily="50" charset="-128"/>
                        </a:rPr>
                        <a:t>NO</a:t>
                      </a:r>
                    </a:p>
                  </a:txBody>
                  <a:tcPr marL="2815" marR="2815" marT="28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2400" b="1" i="0" u="none" strike="noStrike" dirty="0">
                          <a:solidFill>
                            <a:srgbClr val="FF0000"/>
                          </a:solidFill>
                          <a:effectLst/>
                          <a:latin typeface="Yu Gothic" panose="020B0400000000000000" pitchFamily="50" charset="-128"/>
                          <a:ea typeface="Yu Gothic" panose="020B0400000000000000" pitchFamily="50" charset="-128"/>
                        </a:rPr>
                        <a:t>2</a:t>
                      </a:r>
                    </a:p>
                  </a:txBody>
                  <a:tcPr marL="2815" marR="2815" marT="28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7386701"/>
                  </a:ext>
                </a:extLst>
              </a:tr>
              <a:tr h="616079">
                <a:tc>
                  <a:txBody>
                    <a:bodyPr/>
                    <a:lstStyle/>
                    <a:p>
                      <a:pPr algn="ctr" fontAlgn="ctr"/>
                      <a:r>
                        <a:rPr lang="fi-FI" sz="2400" b="1" i="0" u="none" strike="noStrike">
                          <a:solidFill>
                            <a:srgbClr val="00B050"/>
                          </a:solidFill>
                          <a:effectLst/>
                          <a:latin typeface="Yu Gothic" panose="020B0400000000000000" pitchFamily="50" charset="-128"/>
                          <a:ea typeface="Yu Gothic" panose="020B0400000000000000" pitchFamily="50" charset="-128"/>
                        </a:rPr>
                        <a:t>ABSTAIN</a:t>
                      </a:r>
                    </a:p>
                  </a:txBody>
                  <a:tcPr marL="2815" marR="2815" marT="28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altLang="ja-JP" sz="2400" b="1" i="0" u="none" strike="noStrike" dirty="0">
                          <a:solidFill>
                            <a:srgbClr val="00B050"/>
                          </a:solidFill>
                          <a:effectLst/>
                          <a:latin typeface="Yu Gothic" panose="020B0400000000000000" pitchFamily="50" charset="-128"/>
                          <a:ea typeface="Yu Gothic" panose="020B0400000000000000" pitchFamily="50" charset="-128"/>
                        </a:rPr>
                        <a:t>7</a:t>
                      </a:r>
                    </a:p>
                  </a:txBody>
                  <a:tcPr marL="2815" marR="2815" marT="28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7127238"/>
                  </a:ext>
                </a:extLst>
              </a:tr>
              <a:tr h="529214">
                <a:tc>
                  <a:txBody>
                    <a:bodyPr/>
                    <a:lstStyle/>
                    <a:p>
                      <a:pPr algn="ctr" fontAlgn="ctr"/>
                      <a:r>
                        <a:rPr lang="fi-FI" sz="2000" b="1" i="0" u="none" strike="noStrike" dirty="0" err="1">
                          <a:solidFill>
                            <a:srgbClr val="000000"/>
                          </a:solidFill>
                          <a:effectLst/>
                          <a:latin typeface="Yu Gothic" panose="020B0400000000000000" pitchFamily="50" charset="-128"/>
                          <a:ea typeface="Yu Gothic" panose="020B0400000000000000" pitchFamily="50" charset="-128"/>
                        </a:rPr>
                        <a:t>total</a:t>
                      </a:r>
                      <a:r>
                        <a:rPr lang="fi-FI" sz="2000" b="1" i="0" u="none" strike="noStrike" dirty="0">
                          <a:solidFill>
                            <a:srgbClr val="000000"/>
                          </a:solidFill>
                          <a:effectLst/>
                          <a:latin typeface="Yu Gothic" panose="020B0400000000000000" pitchFamily="50" charset="-128"/>
                          <a:ea typeface="Yu Gothic" panose="020B0400000000000000" pitchFamily="50" charset="-128"/>
                        </a:rPr>
                        <a:t> </a:t>
                      </a:r>
                      <a:r>
                        <a:rPr lang="fi-FI" sz="2000" b="1" i="0" u="none" strike="noStrike" dirty="0" err="1">
                          <a:solidFill>
                            <a:srgbClr val="000000"/>
                          </a:solidFill>
                          <a:effectLst/>
                          <a:latin typeface="Yu Gothic" panose="020B0400000000000000" pitchFamily="50" charset="-128"/>
                          <a:ea typeface="Yu Gothic" panose="020B0400000000000000" pitchFamily="50" charset="-128"/>
                        </a:rPr>
                        <a:t>votes</a:t>
                      </a:r>
                      <a:endParaRPr lang="fi-FI" sz="2000" b="1" i="0" u="none" strike="noStrike" dirty="0">
                        <a:solidFill>
                          <a:srgbClr val="000000"/>
                        </a:solidFill>
                        <a:effectLst/>
                        <a:latin typeface="Yu Gothic" panose="020B0400000000000000" pitchFamily="50" charset="-128"/>
                        <a:ea typeface="Yu Gothic" panose="020B0400000000000000" pitchFamily="50" charset="-128"/>
                      </a:endParaRPr>
                    </a:p>
                  </a:txBody>
                  <a:tcPr marL="2815" marR="2815" marT="28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altLang="ja-JP" sz="2000" b="1" i="0" u="none" strike="noStrike" dirty="0">
                          <a:solidFill>
                            <a:srgbClr val="000000"/>
                          </a:solidFill>
                          <a:effectLst/>
                          <a:latin typeface="Yu Gothic" panose="020B0400000000000000" pitchFamily="50" charset="-128"/>
                          <a:ea typeface="Yu Gothic" panose="020B0400000000000000" pitchFamily="50" charset="-128"/>
                        </a:rPr>
                        <a:t>102</a:t>
                      </a:r>
                    </a:p>
                  </a:txBody>
                  <a:tcPr marL="2815" marR="2815" marT="28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4838037"/>
                  </a:ext>
                </a:extLst>
              </a:tr>
            </a:tbl>
          </a:graphicData>
        </a:graphic>
      </p:graphicFrame>
      <p:sp>
        <p:nvSpPr>
          <p:cNvPr id="10" name="テキスト ボックス 9">
            <a:extLst>
              <a:ext uri="{FF2B5EF4-FFF2-40B4-BE49-F238E27FC236}">
                <a16:creationId xmlns:a16="http://schemas.microsoft.com/office/drawing/2014/main" id="{6907D789-D08C-9F7E-EDC4-7F4B8E6A82C2}"/>
              </a:ext>
            </a:extLst>
          </p:cNvPr>
          <p:cNvSpPr txBox="1"/>
          <p:nvPr/>
        </p:nvSpPr>
        <p:spPr>
          <a:xfrm>
            <a:off x="426669" y="4648200"/>
            <a:ext cx="8412531"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effectLst/>
                <a:uLnTx/>
                <a:uFillTx/>
                <a:latin typeface="Calibri"/>
                <a:ea typeface="ＭＳ Ｐゴシック" panose="020B0600070205080204" pitchFamily="50" charset="-128"/>
                <a:cs typeface="+mn-cs"/>
              </a:rPr>
              <a:t>Result of LB212 (Fe.18-March 5, 2025)</a:t>
            </a:r>
            <a:r>
              <a:rPr lang="en-US" altLang="ja-JP" b="1" dirty="0">
                <a:solidFill>
                  <a:srgbClr val="FF0000"/>
                </a:solidFill>
                <a:latin typeface="Calibri"/>
                <a:ea typeface="ＭＳ Ｐゴシック" panose="020B0600070205080204" pitchFamily="50" charset="-128"/>
              </a:rPr>
              <a:t>:</a:t>
            </a:r>
            <a:r>
              <a:rPr lang="ja-JP" altLang="en-US" b="1" dirty="0">
                <a:solidFill>
                  <a:srgbClr val="FF0000"/>
                </a:solidFill>
                <a:latin typeface="Calibri"/>
                <a:ea typeface="ＭＳ Ｐゴシック" panose="020B0600070205080204" pitchFamily="50" charset="-128"/>
              </a:rPr>
              <a:t> </a:t>
            </a: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82.26</a:t>
            </a:r>
            <a:r>
              <a:rPr kumimoji="1" lang="en-US" altLang="ja-JP" b="1" dirty="0">
                <a:solidFill>
                  <a:srgbClr val="FF0000"/>
                </a:solidFill>
                <a:latin typeface="Calibri"/>
                <a:ea typeface="ＭＳ Ｐゴシック" panose="020B0600070205080204" pitchFamily="50" charset="-128"/>
              </a:rPr>
              <a:t>% of Voters voted YES in aggregation which is over</a:t>
            </a:r>
            <a:r>
              <a:rPr kumimoji="1" lang="ja-JP" altLang="en-US" b="1" dirty="0">
                <a:solidFill>
                  <a:srgbClr val="FF0000"/>
                </a:solidFill>
                <a:latin typeface="Calibri"/>
                <a:ea typeface="ＭＳ Ｐゴシック" panose="020B0600070205080204" pitchFamily="50" charset="-128"/>
              </a:rPr>
              <a:t> </a:t>
            </a:r>
            <a:r>
              <a:rPr kumimoji="1" lang="en-US" altLang="ja-JP" b="1" dirty="0">
                <a:solidFill>
                  <a:srgbClr val="FF0000"/>
                </a:solidFill>
                <a:latin typeface="Calibri"/>
                <a:ea typeface="ＭＳ Ｐゴシック" panose="020B0600070205080204" pitchFamily="50" charset="-128"/>
              </a:rPr>
              <a:t>75%. Then  LB212 was officially Approved.</a:t>
            </a:r>
            <a:endPar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Voted YES with and without Comments are </a:t>
            </a:r>
            <a:r>
              <a:rPr lang="en-US" altLang="ja-JP" b="1" dirty="0">
                <a:solidFill>
                  <a:srgbClr val="FF0000"/>
                </a:solidFill>
                <a:latin typeface="Calibri"/>
                <a:ea typeface="ＭＳ Ｐゴシック" panose="020B0600070205080204" pitchFamily="50" charset="-128"/>
              </a:rPr>
              <a:t>93</a:t>
            </a: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 while No. of Comments is 254.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In Atlanta Plenary Meeting March 2025</a:t>
            </a:r>
            <a:r>
              <a:rPr kumimoji="1" lang="en-US" altLang="ja-JP" b="1" dirty="0">
                <a:solidFill>
                  <a:srgbClr val="FF0000"/>
                </a:solidFill>
                <a:latin typeface="Calibri"/>
                <a:ea typeface="ＭＳ Ｐゴシック" panose="020B0600070205080204" pitchFamily="50" charset="-128"/>
              </a:rPr>
              <a:t>, </a:t>
            </a: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Comment</a:t>
            </a:r>
            <a:r>
              <a:rPr kumimoji="1" lang="en-US" altLang="ja-JP" b="1" dirty="0">
                <a:solidFill>
                  <a:srgbClr val="FF0000"/>
                </a:solidFill>
                <a:latin typeface="Calibri"/>
                <a:ea typeface="ＭＳ Ｐゴシック" panose="020B0600070205080204" pitchFamily="50" charset="-128"/>
              </a:rPr>
              <a:t>s Resolution was done.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b="1" dirty="0">
                <a:solidFill>
                  <a:srgbClr val="FF0000"/>
                </a:solidFill>
                <a:latin typeface="Calibri"/>
                <a:ea typeface="ＭＳ Ｐゴシック" panose="020B0600070205080204" pitchFamily="50" charset="-128"/>
              </a:rPr>
              <a:t>In </a:t>
            </a:r>
            <a:r>
              <a:rPr kumimoji="1" lang="en-US" altLang="ja-JP" b="1" dirty="0" err="1">
                <a:solidFill>
                  <a:srgbClr val="FF0000"/>
                </a:solidFill>
                <a:latin typeface="Calibri"/>
                <a:ea typeface="ＭＳ Ｐゴシック" panose="020B0600070205080204" pitchFamily="50" charset="-128"/>
              </a:rPr>
              <a:t>Worshow</a:t>
            </a:r>
            <a:r>
              <a:rPr kumimoji="1" lang="en-US" altLang="ja-JP" b="1" dirty="0">
                <a:solidFill>
                  <a:srgbClr val="FF0000"/>
                </a:solidFill>
                <a:latin typeface="Calibri"/>
                <a:ea typeface="ＭＳ Ｐゴシック" panose="020B0600070205080204" pitchFamily="50" charset="-128"/>
              </a:rPr>
              <a:t> Interim Meeting May 2025, the Revised Draft P802.15.6ma_D05 will be approved in WG802.15. Then it will be recirculated in LB.</a:t>
            </a:r>
            <a:endParaRPr kumimoji="1" lang="ja-JP" alt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4" name="日付プレースホルダー 2">
            <a:extLst>
              <a:ext uri="{FF2B5EF4-FFF2-40B4-BE49-F238E27FC236}">
                <a16:creationId xmlns:a16="http://schemas.microsoft.com/office/drawing/2014/main" id="{7C5EF29B-CEA7-2E48-30F4-42471E9AE8FB}"/>
              </a:ext>
            </a:extLst>
          </p:cNvPr>
          <p:cNvSpPr>
            <a:spLocks noGrp="1"/>
          </p:cNvSpPr>
          <p:nvPr>
            <p:ph type="dt" sz="half" idx="13"/>
          </p:nvPr>
        </p:nvSpPr>
        <p:spPr>
          <a:xfrm>
            <a:off x="684483" y="381000"/>
            <a:ext cx="1600200" cy="215444"/>
          </a:xfrm>
        </p:spPr>
        <p:txBody>
          <a:bodyPr/>
          <a:lstStyle/>
          <a:p>
            <a:r>
              <a:rPr lang="en-US" altLang="ja-JP"/>
              <a:t>July 2025</a:t>
            </a:r>
            <a:endParaRPr lang="en-US" altLang="ja-JP" dirty="0"/>
          </a:p>
        </p:txBody>
      </p:sp>
      <p:sp>
        <p:nvSpPr>
          <p:cNvPr id="5" name="object 9">
            <a:extLst>
              <a:ext uri="{FF2B5EF4-FFF2-40B4-BE49-F238E27FC236}">
                <a16:creationId xmlns:a16="http://schemas.microsoft.com/office/drawing/2014/main" id="{71B912C9-6188-7CC6-E5AC-FDA03DB8D7FA}"/>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147</a:t>
            </a:fld>
            <a:endParaRPr sz="1050" dirty="0">
              <a:latin typeface="Arial"/>
              <a:cs typeface="Arial"/>
            </a:endParaRPr>
          </a:p>
        </p:txBody>
      </p:sp>
      <p:sp>
        <p:nvSpPr>
          <p:cNvPr id="6" name="object 10">
            <a:extLst>
              <a:ext uri="{FF2B5EF4-FFF2-40B4-BE49-F238E27FC236}">
                <a16:creationId xmlns:a16="http://schemas.microsoft.com/office/drawing/2014/main" id="{3B47F87C-78B2-40C3-62B2-C35BC0079282}"/>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pic>
        <p:nvPicPr>
          <p:cNvPr id="13" name="図 12">
            <a:extLst>
              <a:ext uri="{FF2B5EF4-FFF2-40B4-BE49-F238E27FC236}">
                <a16:creationId xmlns:a16="http://schemas.microsoft.com/office/drawing/2014/main" id="{2023E99A-3AF7-BF3B-0938-5C119EDA2A58}"/>
              </a:ext>
            </a:extLst>
          </p:cNvPr>
          <p:cNvPicPr>
            <a:picLocks noChangeAspect="1"/>
          </p:cNvPicPr>
          <p:nvPr/>
        </p:nvPicPr>
        <p:blipFill>
          <a:blip r:embed="rId2"/>
          <a:stretch>
            <a:fillRect/>
          </a:stretch>
        </p:blipFill>
        <p:spPr>
          <a:xfrm>
            <a:off x="3072201" y="1280149"/>
            <a:ext cx="5995599" cy="3306432"/>
          </a:xfrm>
          <a:prstGeom prst="rect">
            <a:avLst/>
          </a:prstGeom>
        </p:spPr>
      </p:pic>
    </p:spTree>
    <p:extLst>
      <p:ext uri="{BB962C8B-B14F-4D97-AF65-F5344CB8AC3E}">
        <p14:creationId xmlns:p14="http://schemas.microsoft.com/office/powerpoint/2010/main" val="8013101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7DA23-9562-D8AD-73E6-98C2A3AFD05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6989DD0-CCEC-761B-9FF8-E74C2A6E4D7D}"/>
              </a:ext>
            </a:extLst>
          </p:cNvPr>
          <p:cNvSpPr>
            <a:spLocks noGrp="1"/>
          </p:cNvSpPr>
          <p:nvPr>
            <p:ph type="title"/>
          </p:nvPr>
        </p:nvSpPr>
        <p:spPr>
          <a:xfrm>
            <a:off x="121868" y="533400"/>
            <a:ext cx="8945932" cy="814864"/>
          </a:xfrm>
        </p:spPr>
        <p:txBody>
          <a:bodyPr>
            <a:normAutofit fontScale="90000"/>
          </a:bodyPr>
          <a:lstStyle/>
          <a:p>
            <a:r>
              <a:rPr lang="en-US" altLang="ja-JP" sz="2400" b="1" dirty="0">
                <a:solidFill>
                  <a:schemeClr val="tx1"/>
                </a:solidFill>
                <a:latin typeface="+mn-ea"/>
                <a:ea typeface="+mn-ea"/>
              </a:rPr>
              <a:t> Result of Letter Ballot LB217 for Recirculation of the Draft P802.15.6ma_D05</a:t>
            </a:r>
            <a:r>
              <a:rPr lang="ja-JP" altLang="en-US" sz="2400" b="1" dirty="0">
                <a:solidFill>
                  <a:schemeClr val="tx1"/>
                </a:solidFill>
                <a:latin typeface="+mn-ea"/>
                <a:ea typeface="+mn-ea"/>
              </a:rPr>
              <a:t>　（</a:t>
            </a:r>
            <a:r>
              <a:rPr lang="en-US" altLang="ja-JP" sz="2400" b="1" dirty="0">
                <a:solidFill>
                  <a:schemeClr val="tx1"/>
                </a:solidFill>
                <a:latin typeface="+mn-ea"/>
                <a:ea typeface="+mn-ea"/>
              </a:rPr>
              <a:t>April 25-May 10, 2025)</a:t>
            </a:r>
            <a:endParaRPr kumimoji="1" lang="ja-JP" altLang="en-US" dirty="0">
              <a:solidFill>
                <a:schemeClr val="tx1"/>
              </a:solidFill>
              <a:latin typeface="+mn-ea"/>
              <a:ea typeface="+mn-ea"/>
            </a:endParaRPr>
          </a:p>
        </p:txBody>
      </p:sp>
      <p:graphicFrame>
        <p:nvGraphicFramePr>
          <p:cNvPr id="3" name="表 2">
            <a:extLst>
              <a:ext uri="{FF2B5EF4-FFF2-40B4-BE49-F238E27FC236}">
                <a16:creationId xmlns:a16="http://schemas.microsoft.com/office/drawing/2014/main" id="{7F09DFB9-7010-7963-4FE3-D9C96761A408}"/>
              </a:ext>
            </a:extLst>
          </p:cNvPr>
          <p:cNvGraphicFramePr>
            <a:graphicFrameLocks noGrp="1"/>
          </p:cNvGraphicFramePr>
          <p:nvPr/>
        </p:nvGraphicFramePr>
        <p:xfrm>
          <a:off x="53943" y="1557076"/>
          <a:ext cx="2137891" cy="2272954"/>
        </p:xfrm>
        <a:graphic>
          <a:graphicData uri="http://schemas.openxmlformats.org/drawingml/2006/table">
            <a:tbl>
              <a:tblPr/>
              <a:tblGrid>
                <a:gridCol w="1425260">
                  <a:extLst>
                    <a:ext uri="{9D8B030D-6E8A-4147-A177-3AD203B41FA5}">
                      <a16:colId xmlns:a16="http://schemas.microsoft.com/office/drawing/2014/main" val="314085224"/>
                    </a:ext>
                  </a:extLst>
                </a:gridCol>
                <a:gridCol w="712631">
                  <a:extLst>
                    <a:ext uri="{9D8B030D-6E8A-4147-A177-3AD203B41FA5}">
                      <a16:colId xmlns:a16="http://schemas.microsoft.com/office/drawing/2014/main" val="327944066"/>
                    </a:ext>
                  </a:extLst>
                </a:gridCol>
              </a:tblGrid>
              <a:tr h="616079">
                <a:tc>
                  <a:txBody>
                    <a:bodyPr/>
                    <a:lstStyle/>
                    <a:p>
                      <a:pPr algn="ctr" fontAlgn="ctr"/>
                      <a:r>
                        <a:rPr lang="fi-FI" sz="2000" b="1" i="0" u="none" strike="noStrike" dirty="0">
                          <a:solidFill>
                            <a:srgbClr val="0000FF"/>
                          </a:solidFill>
                          <a:effectLst/>
                          <a:latin typeface="Yu Gothic" panose="020B0400000000000000" pitchFamily="50" charset="-128"/>
                          <a:ea typeface="Yu Gothic" panose="020B0400000000000000" pitchFamily="50" charset="-128"/>
                        </a:rPr>
                        <a:t>YES</a:t>
                      </a:r>
                    </a:p>
                  </a:txBody>
                  <a:tcPr marL="2815" marR="2815" marT="28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2000" b="1" i="0" u="none" strike="noStrike" dirty="0">
                          <a:solidFill>
                            <a:srgbClr val="0000FF"/>
                          </a:solidFill>
                          <a:effectLst/>
                          <a:latin typeface="Yu Gothic" panose="020B0400000000000000" pitchFamily="50" charset="-128"/>
                          <a:ea typeface="Yu Gothic" panose="020B0400000000000000" pitchFamily="50" charset="-128"/>
                        </a:rPr>
                        <a:t>45</a:t>
                      </a:r>
                    </a:p>
                  </a:txBody>
                  <a:tcPr marL="2815" marR="2815" marT="28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0180375"/>
                  </a:ext>
                </a:extLst>
              </a:tr>
              <a:tr h="616079">
                <a:tc>
                  <a:txBody>
                    <a:bodyPr/>
                    <a:lstStyle/>
                    <a:p>
                      <a:pPr algn="ctr" fontAlgn="ctr"/>
                      <a:r>
                        <a:rPr lang="fi-FI" sz="2000" b="1" i="0" u="none" strike="noStrike" dirty="0">
                          <a:solidFill>
                            <a:srgbClr val="FF0000"/>
                          </a:solidFill>
                          <a:effectLst/>
                          <a:latin typeface="Yu Gothic" panose="020B0400000000000000" pitchFamily="50" charset="-128"/>
                          <a:ea typeface="Yu Gothic" panose="020B0400000000000000" pitchFamily="50" charset="-128"/>
                        </a:rPr>
                        <a:t>NO</a:t>
                      </a:r>
                    </a:p>
                  </a:txBody>
                  <a:tcPr marL="2815" marR="2815" marT="28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2000" b="1" i="0" u="none" strike="noStrike" dirty="0">
                          <a:solidFill>
                            <a:srgbClr val="FF0000"/>
                          </a:solidFill>
                          <a:effectLst/>
                          <a:latin typeface="Yu Gothic" panose="020B0400000000000000" pitchFamily="50" charset="-128"/>
                          <a:ea typeface="Yu Gothic" panose="020B0400000000000000" pitchFamily="50" charset="-128"/>
                        </a:rPr>
                        <a:t>0</a:t>
                      </a:r>
                    </a:p>
                  </a:txBody>
                  <a:tcPr marL="2815" marR="2815" marT="28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7386701"/>
                  </a:ext>
                </a:extLst>
              </a:tr>
              <a:tr h="616079">
                <a:tc>
                  <a:txBody>
                    <a:bodyPr/>
                    <a:lstStyle/>
                    <a:p>
                      <a:pPr algn="ctr" fontAlgn="ctr"/>
                      <a:r>
                        <a:rPr lang="fi-FI" sz="2000" b="1" i="0" u="none" strike="noStrike">
                          <a:solidFill>
                            <a:srgbClr val="00B050"/>
                          </a:solidFill>
                          <a:effectLst/>
                          <a:latin typeface="Yu Gothic" panose="020B0400000000000000" pitchFamily="50" charset="-128"/>
                          <a:ea typeface="Yu Gothic" panose="020B0400000000000000" pitchFamily="50" charset="-128"/>
                        </a:rPr>
                        <a:t>ABSTAIN</a:t>
                      </a:r>
                    </a:p>
                  </a:txBody>
                  <a:tcPr marL="2815" marR="2815" marT="28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altLang="ja-JP" sz="2000" b="1" i="0" u="none" strike="noStrike" dirty="0">
                          <a:solidFill>
                            <a:srgbClr val="00B050"/>
                          </a:solidFill>
                          <a:effectLst/>
                          <a:latin typeface="Yu Gothic" panose="020B0400000000000000" pitchFamily="50" charset="-128"/>
                          <a:ea typeface="Yu Gothic" panose="020B0400000000000000" pitchFamily="50" charset="-128"/>
                        </a:rPr>
                        <a:t>4</a:t>
                      </a:r>
                    </a:p>
                  </a:txBody>
                  <a:tcPr marL="2815" marR="2815" marT="28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7127238"/>
                  </a:ext>
                </a:extLst>
              </a:tr>
              <a:tr h="424717">
                <a:tc>
                  <a:txBody>
                    <a:bodyPr/>
                    <a:lstStyle/>
                    <a:p>
                      <a:pPr algn="ctr" fontAlgn="ctr"/>
                      <a:r>
                        <a:rPr lang="fi-FI" sz="1800" b="1" i="0" u="none" strike="noStrike" dirty="0" err="1">
                          <a:solidFill>
                            <a:srgbClr val="000000"/>
                          </a:solidFill>
                          <a:effectLst/>
                          <a:latin typeface="Yu Gothic" panose="020B0400000000000000" pitchFamily="50" charset="-128"/>
                          <a:ea typeface="Yu Gothic" panose="020B0400000000000000" pitchFamily="50" charset="-128"/>
                        </a:rPr>
                        <a:t>total</a:t>
                      </a:r>
                      <a:r>
                        <a:rPr lang="fi-FI" sz="1800" b="1" i="0" u="none" strike="noStrike" dirty="0">
                          <a:solidFill>
                            <a:srgbClr val="000000"/>
                          </a:solidFill>
                          <a:effectLst/>
                          <a:latin typeface="Yu Gothic" panose="020B0400000000000000" pitchFamily="50" charset="-128"/>
                          <a:ea typeface="Yu Gothic" panose="020B0400000000000000" pitchFamily="50" charset="-128"/>
                        </a:rPr>
                        <a:t> </a:t>
                      </a:r>
                      <a:r>
                        <a:rPr lang="fi-FI" sz="1800" b="1" i="0" u="none" strike="noStrike" dirty="0" err="1">
                          <a:solidFill>
                            <a:srgbClr val="000000"/>
                          </a:solidFill>
                          <a:effectLst/>
                          <a:latin typeface="Yu Gothic" panose="020B0400000000000000" pitchFamily="50" charset="-128"/>
                          <a:ea typeface="Yu Gothic" panose="020B0400000000000000" pitchFamily="50" charset="-128"/>
                        </a:rPr>
                        <a:t>votes</a:t>
                      </a:r>
                      <a:endParaRPr lang="fi-FI" sz="1800" b="1" i="0" u="none" strike="noStrike" dirty="0">
                        <a:solidFill>
                          <a:srgbClr val="000000"/>
                        </a:solidFill>
                        <a:effectLst/>
                        <a:latin typeface="Yu Gothic" panose="020B0400000000000000" pitchFamily="50" charset="-128"/>
                        <a:ea typeface="Yu Gothic" panose="020B0400000000000000" pitchFamily="50" charset="-128"/>
                      </a:endParaRPr>
                    </a:p>
                  </a:txBody>
                  <a:tcPr marL="2815" marR="2815" marT="28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altLang="ja-JP" sz="1800" b="1" i="0" u="none" strike="noStrike" dirty="0">
                          <a:solidFill>
                            <a:srgbClr val="000000"/>
                          </a:solidFill>
                          <a:effectLst/>
                          <a:latin typeface="Yu Gothic" panose="020B0400000000000000" pitchFamily="50" charset="-128"/>
                          <a:ea typeface="Yu Gothic" panose="020B0400000000000000" pitchFamily="50" charset="-128"/>
                        </a:rPr>
                        <a:t>49</a:t>
                      </a:r>
                    </a:p>
                  </a:txBody>
                  <a:tcPr marL="2815" marR="2815" marT="28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4838037"/>
                  </a:ext>
                </a:extLst>
              </a:tr>
            </a:tbl>
          </a:graphicData>
        </a:graphic>
      </p:graphicFrame>
      <p:sp>
        <p:nvSpPr>
          <p:cNvPr id="10" name="テキスト ボックス 9">
            <a:extLst>
              <a:ext uri="{FF2B5EF4-FFF2-40B4-BE49-F238E27FC236}">
                <a16:creationId xmlns:a16="http://schemas.microsoft.com/office/drawing/2014/main" id="{6907D789-D08C-9F7E-EDC4-7F4B8E6A82C2}"/>
              </a:ext>
            </a:extLst>
          </p:cNvPr>
          <p:cNvSpPr txBox="1"/>
          <p:nvPr/>
        </p:nvSpPr>
        <p:spPr>
          <a:xfrm>
            <a:off x="426669" y="4648200"/>
            <a:ext cx="8641131"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effectLst/>
                <a:uLnTx/>
                <a:uFillTx/>
                <a:latin typeface="Calibri"/>
                <a:ea typeface="ＭＳ Ｐゴシック" panose="020B0600070205080204" pitchFamily="50" charset="-128"/>
                <a:cs typeface="+mn-cs"/>
              </a:rPr>
              <a:t>Result of LB217(Ap.25-May 10, 2025)</a:t>
            </a:r>
            <a:r>
              <a:rPr lang="en-US" altLang="ja-JP" b="1" dirty="0">
                <a:solidFill>
                  <a:srgbClr val="FF0000"/>
                </a:solidFill>
                <a:latin typeface="Calibri"/>
                <a:ea typeface="ＭＳ Ｐゴシック" panose="020B0600070205080204" pitchFamily="50" charset="-128"/>
              </a:rPr>
              <a:t>:</a:t>
            </a:r>
            <a:r>
              <a:rPr lang="ja-JP" altLang="en-US" b="1" dirty="0">
                <a:solidFill>
                  <a:srgbClr val="FF0000"/>
                </a:solidFill>
                <a:latin typeface="Calibri"/>
                <a:ea typeface="ＭＳ Ｐゴシック" panose="020B0600070205080204" pitchFamily="50" charset="-128"/>
              </a:rPr>
              <a:t> </a:t>
            </a: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82.26</a:t>
            </a:r>
            <a:r>
              <a:rPr kumimoji="1" lang="en-US" altLang="ja-JP" b="1" dirty="0">
                <a:solidFill>
                  <a:srgbClr val="FF0000"/>
                </a:solidFill>
                <a:latin typeface="Calibri"/>
                <a:ea typeface="ＭＳ Ｐゴシック" panose="020B0600070205080204" pitchFamily="50" charset="-128"/>
              </a:rPr>
              <a:t>% of Voters voted YES in aggregation which is over</a:t>
            </a:r>
            <a:r>
              <a:rPr kumimoji="1" lang="ja-JP" altLang="en-US" b="1" dirty="0">
                <a:solidFill>
                  <a:srgbClr val="FF0000"/>
                </a:solidFill>
                <a:latin typeface="Calibri"/>
                <a:ea typeface="ＭＳ Ｐゴシック" panose="020B0600070205080204" pitchFamily="50" charset="-128"/>
              </a:rPr>
              <a:t> </a:t>
            </a:r>
            <a:r>
              <a:rPr kumimoji="1" lang="en-US" altLang="ja-JP" b="1" dirty="0">
                <a:solidFill>
                  <a:srgbClr val="FF0000"/>
                </a:solidFill>
                <a:latin typeface="Calibri"/>
                <a:ea typeface="ＭＳ Ｐゴシック" panose="020B0600070205080204" pitchFamily="50" charset="-128"/>
              </a:rPr>
              <a:t>75%. Then  LB217 was officially Approved.</a:t>
            </a:r>
            <a:endPar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Voted YES with and without Comments are 45 while No. of Comments is 130.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In Atlanta Plenary Meeting March 2025</a:t>
            </a:r>
            <a:r>
              <a:rPr kumimoji="1" lang="en-US" altLang="ja-JP" b="1" dirty="0">
                <a:solidFill>
                  <a:srgbClr val="FF0000"/>
                </a:solidFill>
                <a:latin typeface="Calibri"/>
                <a:ea typeface="ＭＳ Ｐゴシック" panose="020B0600070205080204" pitchFamily="50" charset="-128"/>
              </a:rPr>
              <a:t>, </a:t>
            </a: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Comment</a:t>
            </a:r>
            <a:r>
              <a:rPr kumimoji="1" lang="en-US" altLang="ja-JP" b="1" dirty="0">
                <a:solidFill>
                  <a:srgbClr val="FF0000"/>
                </a:solidFill>
                <a:latin typeface="Calibri"/>
                <a:ea typeface="ＭＳ Ｐゴシック" panose="020B0600070205080204" pitchFamily="50" charset="-128"/>
              </a:rPr>
              <a:t>s Resolution was done.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b="1" dirty="0">
                <a:solidFill>
                  <a:srgbClr val="FF0000"/>
                </a:solidFill>
                <a:latin typeface="Calibri"/>
                <a:ea typeface="ＭＳ Ｐゴシック" panose="020B0600070205080204" pitchFamily="50" charset="-128"/>
              </a:rPr>
              <a:t>In </a:t>
            </a:r>
            <a:r>
              <a:rPr kumimoji="1" lang="en-US" altLang="ja-JP" b="1" dirty="0" err="1">
                <a:solidFill>
                  <a:srgbClr val="FF0000"/>
                </a:solidFill>
                <a:latin typeface="Calibri"/>
                <a:ea typeface="ＭＳ Ｐゴシック" panose="020B0600070205080204" pitchFamily="50" charset="-128"/>
              </a:rPr>
              <a:t>Worshow</a:t>
            </a:r>
            <a:r>
              <a:rPr kumimoji="1" lang="en-US" altLang="ja-JP" b="1" dirty="0">
                <a:solidFill>
                  <a:srgbClr val="FF0000"/>
                </a:solidFill>
                <a:latin typeface="Calibri"/>
                <a:ea typeface="ＭＳ Ｐゴシック" panose="020B0600070205080204" pitchFamily="50" charset="-128"/>
              </a:rPr>
              <a:t> Interim Meeting May 2025, the Revised Draft P802.15.6ma_D05 will be approved in WG802.15. Then it will be recirculated in LB and may move to SA  ballot</a:t>
            </a:r>
            <a:endParaRPr kumimoji="1" lang="ja-JP" alt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4" name="日付プレースホルダー 2">
            <a:extLst>
              <a:ext uri="{FF2B5EF4-FFF2-40B4-BE49-F238E27FC236}">
                <a16:creationId xmlns:a16="http://schemas.microsoft.com/office/drawing/2014/main" id="{7C5EF29B-CEA7-2E48-30F4-42471E9AE8FB}"/>
              </a:ext>
            </a:extLst>
          </p:cNvPr>
          <p:cNvSpPr>
            <a:spLocks noGrp="1"/>
          </p:cNvSpPr>
          <p:nvPr>
            <p:ph type="dt" sz="half" idx="13"/>
          </p:nvPr>
        </p:nvSpPr>
        <p:spPr bwMode="auto">
          <a:xfrm>
            <a:off x="684483" y="394156"/>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defPPr>
              <a:defRPr lang="ja-JP"/>
            </a:defPPr>
            <a:lvl1pPr marL="0" algn="l" defTabSz="914400" rtl="0" eaLnBrk="1" latinLnBrk="0" hangingPunct="1">
              <a:defRPr kumimoji="1" sz="1400" b="1" kern="1200">
                <a:solidFill>
                  <a:schemeClr val="tx1"/>
                </a:solidFill>
                <a:latin typeface="+mn-lt"/>
                <a:ea typeface="ＭＳ Ｐゴシック"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a:t>July 2025</a:t>
            </a:r>
            <a:endParaRPr lang="en-US" altLang="ja-JP" dirty="0"/>
          </a:p>
        </p:txBody>
      </p:sp>
      <p:sp>
        <p:nvSpPr>
          <p:cNvPr id="5" name="object 9">
            <a:extLst>
              <a:ext uri="{FF2B5EF4-FFF2-40B4-BE49-F238E27FC236}">
                <a16:creationId xmlns:a16="http://schemas.microsoft.com/office/drawing/2014/main" id="{71B912C9-6188-7CC6-E5AC-FDA03DB8D7FA}"/>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148</a:t>
            </a:fld>
            <a:endParaRPr sz="1050" dirty="0">
              <a:latin typeface="Arial"/>
              <a:cs typeface="Arial"/>
            </a:endParaRPr>
          </a:p>
        </p:txBody>
      </p:sp>
      <p:pic>
        <p:nvPicPr>
          <p:cNvPr id="7" name="図 6">
            <a:extLst>
              <a:ext uri="{FF2B5EF4-FFF2-40B4-BE49-F238E27FC236}">
                <a16:creationId xmlns:a16="http://schemas.microsoft.com/office/drawing/2014/main" id="{30AC72B0-0535-B297-CB95-B110171A63B7}"/>
              </a:ext>
            </a:extLst>
          </p:cNvPr>
          <p:cNvPicPr>
            <a:picLocks noChangeAspect="1"/>
          </p:cNvPicPr>
          <p:nvPr/>
        </p:nvPicPr>
        <p:blipFill>
          <a:blip r:embed="rId2"/>
          <a:stretch>
            <a:fillRect/>
          </a:stretch>
        </p:blipFill>
        <p:spPr>
          <a:xfrm>
            <a:off x="2264984" y="1383417"/>
            <a:ext cx="5698134" cy="3049832"/>
          </a:xfrm>
          <a:prstGeom prst="rect">
            <a:avLst/>
          </a:prstGeom>
        </p:spPr>
      </p:pic>
      <p:pic>
        <p:nvPicPr>
          <p:cNvPr id="11" name="図 10">
            <a:extLst>
              <a:ext uri="{FF2B5EF4-FFF2-40B4-BE49-F238E27FC236}">
                <a16:creationId xmlns:a16="http://schemas.microsoft.com/office/drawing/2014/main" id="{9976B3E2-EA42-71FF-2C13-DDF849E84CA8}"/>
              </a:ext>
            </a:extLst>
          </p:cNvPr>
          <p:cNvPicPr>
            <a:picLocks noChangeAspect="1"/>
          </p:cNvPicPr>
          <p:nvPr/>
        </p:nvPicPr>
        <p:blipFill>
          <a:blip r:embed="rId3"/>
          <a:stretch>
            <a:fillRect/>
          </a:stretch>
        </p:blipFill>
        <p:spPr>
          <a:xfrm>
            <a:off x="7963119" y="1381090"/>
            <a:ext cx="1180881" cy="3049833"/>
          </a:xfrm>
          <a:prstGeom prst="rect">
            <a:avLst/>
          </a:prstGeom>
        </p:spPr>
      </p:pic>
      <p:sp>
        <p:nvSpPr>
          <p:cNvPr id="8" name="object 10">
            <a:extLst>
              <a:ext uri="{FF2B5EF4-FFF2-40B4-BE49-F238E27FC236}">
                <a16:creationId xmlns:a16="http://schemas.microsoft.com/office/drawing/2014/main" id="{55284622-A0A8-CBD2-D4C7-A6F72B8A1B1F}"/>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42534249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7DA23-9562-D8AD-73E6-98C2A3AFD05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6989DD0-CCEC-761B-9FF8-E74C2A6E4D7D}"/>
              </a:ext>
            </a:extLst>
          </p:cNvPr>
          <p:cNvSpPr>
            <a:spLocks noGrp="1"/>
          </p:cNvSpPr>
          <p:nvPr>
            <p:ph type="title"/>
          </p:nvPr>
        </p:nvSpPr>
        <p:spPr>
          <a:xfrm>
            <a:off x="99034" y="631151"/>
            <a:ext cx="8945932" cy="814864"/>
          </a:xfrm>
        </p:spPr>
        <p:txBody>
          <a:bodyPr>
            <a:noAutofit/>
          </a:bodyPr>
          <a:lstStyle/>
          <a:p>
            <a:r>
              <a:rPr lang="en-US" altLang="ja-JP" sz="2400" b="1" dirty="0">
                <a:solidFill>
                  <a:schemeClr val="tx1"/>
                </a:solidFill>
                <a:latin typeface="+mn-ea"/>
                <a:ea typeface="+mn-ea"/>
              </a:rPr>
              <a:t> Result of Letter Ballots LB210, 212, 217, 221 for the Draft P802.15.6ma_D03, 04, 05, and 06</a:t>
            </a:r>
            <a:r>
              <a:rPr lang="ja-JP" altLang="en-US" sz="2400" b="1" dirty="0">
                <a:solidFill>
                  <a:schemeClr val="tx1"/>
                </a:solidFill>
                <a:latin typeface="+mn-ea"/>
                <a:ea typeface="+mn-ea"/>
              </a:rPr>
              <a:t>　（</a:t>
            </a:r>
            <a:r>
              <a:rPr lang="en-US" altLang="ja-JP" sz="2400" b="1" dirty="0">
                <a:solidFill>
                  <a:schemeClr val="tx1"/>
                </a:solidFill>
                <a:latin typeface="+mn-ea"/>
                <a:ea typeface="+mn-ea"/>
              </a:rPr>
              <a:t>Sept. 2024- July 2025)</a:t>
            </a:r>
            <a:endParaRPr kumimoji="1" lang="ja-JP" altLang="en-US" dirty="0">
              <a:solidFill>
                <a:schemeClr val="tx1"/>
              </a:solidFill>
              <a:latin typeface="+mn-ea"/>
              <a:ea typeface="+mn-ea"/>
            </a:endParaRPr>
          </a:p>
        </p:txBody>
      </p:sp>
      <p:sp>
        <p:nvSpPr>
          <p:cNvPr id="10" name="テキスト ボックス 9">
            <a:extLst>
              <a:ext uri="{FF2B5EF4-FFF2-40B4-BE49-F238E27FC236}">
                <a16:creationId xmlns:a16="http://schemas.microsoft.com/office/drawing/2014/main" id="{6907D789-D08C-9F7E-EDC4-7F4B8E6A82C2}"/>
              </a:ext>
            </a:extLst>
          </p:cNvPr>
          <p:cNvSpPr txBox="1"/>
          <p:nvPr/>
        </p:nvSpPr>
        <p:spPr>
          <a:xfrm>
            <a:off x="671014" y="4852737"/>
            <a:ext cx="8112039"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alibri"/>
                <a:ea typeface="ＭＳ Ｐゴシック" panose="020B0600070205080204" pitchFamily="50" charset="-128"/>
                <a:cs typeface="+mn-cs"/>
              </a:rPr>
              <a:t>Result of LB221(June 20-July 05, 2025)</a:t>
            </a:r>
            <a:r>
              <a:rPr kumimoji="0"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0" lang="ja-JP" alt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83.06% of Voters voted YES in aggregation which is over</a:t>
            </a:r>
            <a:r>
              <a:rPr kumimoji="1" lang="ja-JP" alt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75%. Then  LB221 was officially Approved.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Voted YES with and without Comments are 103 while No. of Comments is 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In </a:t>
            </a:r>
            <a:r>
              <a:rPr kumimoji="1" lang="en-US" altLang="ja-JP" b="1" dirty="0">
                <a:solidFill>
                  <a:srgbClr val="FF0000"/>
                </a:solidFill>
                <a:latin typeface="Calibri"/>
                <a:ea typeface="ＭＳ Ｐゴシック" panose="020B0600070205080204" pitchFamily="50" charset="-128"/>
              </a:rPr>
              <a:t>Madrid</a:t>
            </a: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 Plenary Meeting July 2025, Working Group will approve to submit to SA Ballot. </a:t>
            </a:r>
            <a:endParaRPr kumimoji="1" lang="ja-JP" alt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5" name="object 9">
            <a:extLst>
              <a:ext uri="{FF2B5EF4-FFF2-40B4-BE49-F238E27FC236}">
                <a16:creationId xmlns:a16="http://schemas.microsoft.com/office/drawing/2014/main" id="{71B912C9-6188-7CC6-E5AC-FDA03DB8D7FA}"/>
              </a:ext>
            </a:extLst>
          </p:cNvPr>
          <p:cNvSpPr txBox="1"/>
          <p:nvPr/>
        </p:nvSpPr>
        <p:spPr>
          <a:xfrm>
            <a:off x="4283964" y="6474100"/>
            <a:ext cx="576363" cy="165302"/>
          </a:xfrm>
          <a:prstGeom prst="rect">
            <a:avLst/>
          </a:prstGeom>
        </p:spPr>
        <p:txBody>
          <a:bodyPr vert="horz" wrap="square" lIns="0" tIns="0" rIns="0" bIns="0" rtlCol="0">
            <a:spAutoFit/>
          </a:bodyPr>
          <a:lstStyle/>
          <a:p>
            <a:pPr marL="12700" marR="0" lvl="0" indent="0" algn="l" defTabSz="457200" rtl="0" eaLnBrk="1" fontAlgn="auto" latinLnBrk="0" hangingPunct="1">
              <a:lnSpc>
                <a:spcPts val="1425"/>
              </a:lnSpc>
              <a:spcBef>
                <a:spcPts val="0"/>
              </a:spcBef>
              <a:spcAft>
                <a:spcPts val="0"/>
              </a:spcAft>
              <a:buClrTx/>
              <a:buSzTx/>
              <a:buFontTx/>
              <a:buNone/>
              <a:tabLst/>
              <a:defRPr/>
            </a:pPr>
            <a:r>
              <a:rPr kumimoji="0" sz="1050" b="0" i="0" u="none" strike="noStrike" kern="1200" cap="none" spc="5" normalizeH="0" baseline="0" noProof="0" dirty="0">
                <a:ln>
                  <a:noFill/>
                </a:ln>
                <a:solidFill>
                  <a:srgbClr val="000000"/>
                </a:solidFill>
                <a:effectLst/>
                <a:uLnTx/>
                <a:uFillTx/>
                <a:latin typeface="Arial"/>
                <a:ea typeface="+mn-ea"/>
                <a:cs typeface="Arial"/>
              </a:rPr>
              <a:t>Slide</a:t>
            </a:r>
            <a:r>
              <a:rPr kumimoji="0" sz="1050" b="0" i="0" u="none" strike="noStrike" kern="1200" cap="none" spc="-160" normalizeH="0" baseline="0" noProof="0" dirty="0">
                <a:ln>
                  <a:noFill/>
                </a:ln>
                <a:solidFill>
                  <a:srgbClr val="000000"/>
                </a:solidFill>
                <a:effectLst/>
                <a:uLnTx/>
                <a:uFillTx/>
                <a:latin typeface="Arial"/>
                <a:ea typeface="+mn-ea"/>
                <a:cs typeface="Arial"/>
              </a:rPr>
              <a:t> </a:t>
            </a:r>
            <a:fld id="{81D60167-4931-47E6-BA6A-407CBD079E47}" type="slidenum">
              <a:rPr kumimoji="0" sz="1050" b="0" i="0" u="none" strike="noStrike" kern="1200" cap="none" spc="-5" normalizeH="0" baseline="0" noProof="0" dirty="0">
                <a:ln>
                  <a:noFill/>
                </a:ln>
                <a:solidFill>
                  <a:srgbClr val="000000"/>
                </a:solidFill>
                <a:effectLst/>
                <a:uLnTx/>
                <a:uFillTx/>
                <a:latin typeface="Arial"/>
                <a:ea typeface="+mn-ea"/>
                <a:cs typeface="Arial"/>
              </a:rPr>
              <a:pPr marL="12700" marR="0" lvl="0" indent="0" algn="l" defTabSz="457200" rtl="0" eaLnBrk="1" fontAlgn="auto" latinLnBrk="0" hangingPunct="1">
                <a:lnSpc>
                  <a:spcPts val="1425"/>
                </a:lnSpc>
                <a:spcBef>
                  <a:spcPts val="0"/>
                </a:spcBef>
                <a:spcAft>
                  <a:spcPts val="0"/>
                </a:spcAft>
                <a:buClrTx/>
                <a:buSzTx/>
                <a:buFontTx/>
                <a:buNone/>
                <a:tabLst/>
                <a:defRPr/>
              </a:pPr>
              <a:t>149</a:t>
            </a:fld>
            <a:endParaRPr kumimoji="0" sz="1050" b="0" i="0" u="none" strike="noStrike" kern="1200" cap="none" spc="0" normalizeH="0" baseline="0" noProof="0" dirty="0">
              <a:ln>
                <a:noFill/>
              </a:ln>
              <a:solidFill>
                <a:srgbClr val="000000"/>
              </a:solidFill>
              <a:effectLst/>
              <a:uLnTx/>
              <a:uFillTx/>
              <a:latin typeface="Arial"/>
              <a:ea typeface="+mn-ea"/>
              <a:cs typeface="Arial"/>
            </a:endParaRPr>
          </a:p>
        </p:txBody>
      </p:sp>
      <p:pic>
        <p:nvPicPr>
          <p:cNvPr id="9" name="図 8">
            <a:extLst>
              <a:ext uri="{FF2B5EF4-FFF2-40B4-BE49-F238E27FC236}">
                <a16:creationId xmlns:a16="http://schemas.microsoft.com/office/drawing/2014/main" id="{323BD770-7E10-DFEE-92F8-7BE4AC097E39}"/>
              </a:ext>
            </a:extLst>
          </p:cNvPr>
          <p:cNvPicPr>
            <a:picLocks noChangeAspect="1"/>
          </p:cNvPicPr>
          <p:nvPr/>
        </p:nvPicPr>
        <p:blipFill>
          <a:blip r:embed="rId2"/>
          <a:stretch>
            <a:fillRect/>
          </a:stretch>
        </p:blipFill>
        <p:spPr>
          <a:xfrm>
            <a:off x="0" y="1686339"/>
            <a:ext cx="9144000" cy="2926074"/>
          </a:xfrm>
          <a:prstGeom prst="rect">
            <a:avLst/>
          </a:prstGeom>
        </p:spPr>
      </p:pic>
      <p:sp>
        <p:nvSpPr>
          <p:cNvPr id="3" name="日付プレースホルダー 2">
            <a:extLst>
              <a:ext uri="{FF2B5EF4-FFF2-40B4-BE49-F238E27FC236}">
                <a16:creationId xmlns:a16="http://schemas.microsoft.com/office/drawing/2014/main" id="{182667DC-C416-ED4A-1155-E4F336827D2F}"/>
              </a:ext>
            </a:extLst>
          </p:cNvPr>
          <p:cNvSpPr>
            <a:spLocks noGrp="1"/>
          </p:cNvSpPr>
          <p:nvPr>
            <p:ph type="dt" sz="half" idx="13"/>
          </p:nvPr>
        </p:nvSpPr>
        <p:spPr bwMode="auto">
          <a:xfrm>
            <a:off x="684483" y="394156"/>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defPPr>
              <a:defRPr lang="ja-JP"/>
            </a:defPPr>
            <a:lvl1pPr marL="0" algn="l" defTabSz="914400" rtl="0" eaLnBrk="1" latinLnBrk="0" hangingPunct="1">
              <a:defRPr kumimoji="1" sz="1400" b="1" kern="1200">
                <a:solidFill>
                  <a:schemeClr val="tx1"/>
                </a:solidFill>
                <a:latin typeface="+mn-lt"/>
                <a:ea typeface="ＭＳ Ｐゴシック"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a:t>July 2025</a:t>
            </a:r>
            <a:endParaRPr lang="en-US" altLang="ja-JP" dirty="0"/>
          </a:p>
        </p:txBody>
      </p:sp>
      <p:sp>
        <p:nvSpPr>
          <p:cNvPr id="4" name="object 10">
            <a:extLst>
              <a:ext uri="{FF2B5EF4-FFF2-40B4-BE49-F238E27FC236}">
                <a16:creationId xmlns:a16="http://schemas.microsoft.com/office/drawing/2014/main" id="{3AB72E06-93D5-9581-8E52-3D0E8967F35E}"/>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42825390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A51BD0A-85DF-2499-838B-EF6D9EFD9F4E}"/>
              </a:ext>
            </a:extLst>
          </p:cNvPr>
          <p:cNvSpPr>
            <a:spLocks noGrp="1"/>
          </p:cNvSpPr>
          <p:nvPr>
            <p:ph type="dt" sz="half" idx="2"/>
          </p:nvPr>
        </p:nvSpPr>
        <p:spPr/>
        <p:txBody>
          <a:bodyPr/>
          <a:lstStyle/>
          <a:p>
            <a:r>
              <a:rPr lang="en-US" altLang="ja-JP"/>
              <a:t>July 2025</a:t>
            </a:r>
            <a:endParaRPr lang="en-US" altLang="ja-JP" dirty="0"/>
          </a:p>
        </p:txBody>
      </p:sp>
      <p:pic>
        <p:nvPicPr>
          <p:cNvPr id="3" name="図 2">
            <a:extLst>
              <a:ext uri="{FF2B5EF4-FFF2-40B4-BE49-F238E27FC236}">
                <a16:creationId xmlns:a16="http://schemas.microsoft.com/office/drawing/2014/main" id="{BF8F3EB9-40A7-33AA-2B74-C6CF5C7ABCA1}"/>
              </a:ext>
            </a:extLst>
          </p:cNvPr>
          <p:cNvPicPr>
            <a:picLocks noChangeAspect="1"/>
          </p:cNvPicPr>
          <p:nvPr/>
        </p:nvPicPr>
        <p:blipFill>
          <a:blip r:embed="rId2"/>
          <a:stretch>
            <a:fillRect/>
          </a:stretch>
        </p:blipFill>
        <p:spPr>
          <a:xfrm>
            <a:off x="-228600" y="838200"/>
            <a:ext cx="11353800" cy="5441974"/>
          </a:xfrm>
          <a:prstGeom prst="rect">
            <a:avLst/>
          </a:prstGeom>
        </p:spPr>
      </p:pic>
      <p:sp>
        <p:nvSpPr>
          <p:cNvPr id="4" name="テキスト ボックス 3">
            <a:extLst>
              <a:ext uri="{FF2B5EF4-FFF2-40B4-BE49-F238E27FC236}">
                <a16:creationId xmlns:a16="http://schemas.microsoft.com/office/drawing/2014/main" id="{2C199A83-F863-2AEC-A0E6-04C953D41DE7}"/>
              </a:ext>
            </a:extLst>
          </p:cNvPr>
          <p:cNvSpPr txBox="1"/>
          <p:nvPr/>
        </p:nvSpPr>
        <p:spPr>
          <a:xfrm>
            <a:off x="7620000" y="6096000"/>
            <a:ext cx="1371600" cy="369332"/>
          </a:xfrm>
          <a:prstGeom prst="rect">
            <a:avLst/>
          </a:prstGeom>
          <a:solidFill>
            <a:schemeClr val="bg1"/>
          </a:solidFill>
        </p:spPr>
        <p:txBody>
          <a:bodyPr wrap="square" rtlCol="0">
            <a:spAutoFit/>
          </a:bodyPr>
          <a:lstStyle/>
          <a:p>
            <a:endParaRPr kumimoji="1" lang="ja-JP" altLang="en-US" dirty="0"/>
          </a:p>
        </p:txBody>
      </p:sp>
      <p:sp>
        <p:nvSpPr>
          <p:cNvPr id="6" name="object 320">
            <a:extLst>
              <a:ext uri="{FF2B5EF4-FFF2-40B4-BE49-F238E27FC236}">
                <a16:creationId xmlns:a16="http://schemas.microsoft.com/office/drawing/2014/main" id="{832E7E58-01F4-AFF6-0CC4-26EB4E4E7120}"/>
              </a:ext>
            </a:extLst>
          </p:cNvPr>
          <p:cNvSpPr txBox="1"/>
          <p:nvPr/>
        </p:nvSpPr>
        <p:spPr>
          <a:xfrm>
            <a:off x="6503323" y="6484721"/>
            <a:ext cx="2640677" cy="184666"/>
          </a:xfrm>
          <a:prstGeom prst="rect">
            <a:avLst/>
          </a:prstGeom>
        </p:spPr>
        <p:txBody>
          <a:bodyPr vert="horz" wrap="square" lIns="0" tIns="0" rIns="0" bIns="0" rtlCol="0">
            <a:spAutoFit/>
          </a:bodyPr>
          <a:lstStyle/>
          <a:p>
            <a:pPr marL="12700">
              <a:lnSpc>
                <a:spcPct val="100000"/>
              </a:lnSpc>
            </a:pPr>
            <a:r>
              <a:rPr sz="1200" spc="-10" dirty="0">
                <a:latin typeface="Arial"/>
                <a:cs typeface="Arial"/>
              </a:rPr>
              <a:t>Ryuji </a:t>
            </a:r>
            <a:r>
              <a:rPr sz="1200" spc="-5" dirty="0">
                <a:latin typeface="Arial"/>
                <a:cs typeface="Arial"/>
              </a:rPr>
              <a:t>Kohno(YNU/YRP-IAI)</a:t>
            </a:r>
            <a:endParaRPr sz="1200" dirty="0">
              <a:latin typeface="Arial"/>
              <a:cs typeface="Arial"/>
            </a:endParaRPr>
          </a:p>
        </p:txBody>
      </p:sp>
      <p:sp>
        <p:nvSpPr>
          <p:cNvPr id="7" name="object 9">
            <a:extLst>
              <a:ext uri="{FF2B5EF4-FFF2-40B4-BE49-F238E27FC236}">
                <a16:creationId xmlns:a16="http://schemas.microsoft.com/office/drawing/2014/main" id="{6E8270B0-CF6E-E973-3849-FBB90FD439A2}"/>
              </a:ext>
            </a:extLst>
          </p:cNvPr>
          <p:cNvSpPr txBox="1"/>
          <p:nvPr/>
        </p:nvSpPr>
        <p:spPr>
          <a:xfrm>
            <a:off x="4216728" y="6474100"/>
            <a:ext cx="648515" cy="179536"/>
          </a:xfrm>
          <a:prstGeom prst="rect">
            <a:avLst/>
          </a:prstGeom>
        </p:spPr>
        <p:txBody>
          <a:bodyPr vert="horz" wrap="square" lIns="0" tIns="0" rIns="0" bIns="0" rtlCol="0">
            <a:spAutoFit/>
          </a:bodyPr>
          <a:lstStyle/>
          <a:p>
            <a:pPr marL="12700">
              <a:lnSpc>
                <a:spcPts val="1425"/>
              </a:lnSpc>
            </a:pPr>
            <a:r>
              <a:rPr sz="1200" spc="5" dirty="0">
                <a:latin typeface="Arial"/>
                <a:cs typeface="Arial"/>
              </a:rPr>
              <a:t>Slide</a:t>
            </a:r>
            <a:r>
              <a:rPr sz="1200" spc="-160" dirty="0">
                <a:latin typeface="Arial"/>
                <a:cs typeface="Arial"/>
              </a:rPr>
              <a:t> </a:t>
            </a:r>
            <a:fld id="{81D60167-4931-47E6-BA6A-407CBD079E47}" type="slidenum">
              <a:rPr sz="1200" spc="-5" dirty="0">
                <a:latin typeface="Arial"/>
                <a:cs typeface="Arial"/>
              </a:rPr>
              <a:t>15</a:t>
            </a:fld>
            <a:endParaRPr sz="1200" dirty="0">
              <a:latin typeface="Arial"/>
              <a:cs typeface="Arial"/>
            </a:endParaRPr>
          </a:p>
        </p:txBody>
      </p:sp>
    </p:spTree>
    <p:extLst>
      <p:ext uri="{BB962C8B-B14F-4D97-AF65-F5344CB8AC3E}">
        <p14:creationId xmlns:p14="http://schemas.microsoft.com/office/powerpoint/2010/main" val="42427663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1131A-BD81-1C3D-7DC2-826F7E827630}"/>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534810A-B721-BB97-0CBD-82862C3C8DBE}"/>
              </a:ext>
            </a:extLst>
          </p:cNvPr>
          <p:cNvSpPr>
            <a:spLocks noGrp="1"/>
          </p:cNvSpPr>
          <p:nvPr>
            <p:ph idx="1"/>
          </p:nvPr>
        </p:nvSpPr>
        <p:spPr>
          <a:xfrm>
            <a:off x="530612" y="2133600"/>
            <a:ext cx="8235176" cy="3493605"/>
          </a:xfrm>
        </p:spPr>
        <p:txBody>
          <a:bodyPr/>
          <a:lstStyle/>
          <a:p>
            <a:r>
              <a:rPr kumimoji="1" lang="en-US" altLang="ja-JP" sz="2000" dirty="0"/>
              <a:t>For comments in Letter Ballot and Supponsor Ballot, CRG(Comment Resolution Group) must be coordinated. CRG consists of about 4-6 voters of whom </a:t>
            </a:r>
            <a:r>
              <a:rPr lang="en-US" altLang="ja-JP" sz="2000" dirty="0"/>
              <a:t>members in the same a</a:t>
            </a:r>
            <a:r>
              <a:rPr kumimoji="1" lang="en-US" altLang="ja-JP" sz="2000" dirty="0"/>
              <a:t>ffiliation should not be beyond 20%. TG Chair must be a member.</a:t>
            </a:r>
          </a:p>
          <a:p>
            <a:endParaRPr kumimoji="1" lang="en-US" altLang="ja-JP" sz="2000" dirty="0"/>
          </a:p>
          <a:p>
            <a:r>
              <a:rPr lang="en-US" altLang="ja-JP" sz="2000" dirty="0"/>
              <a:t>CRG Members</a:t>
            </a:r>
            <a:endParaRPr kumimoji="1" lang="en-US" altLang="ja-JP" sz="2000" dirty="0"/>
          </a:p>
          <a:p>
            <a:pPr marL="514350" indent="-514350">
              <a:buFont typeface="+mj-lt"/>
              <a:buAutoNum type="arabicPeriod"/>
            </a:pPr>
            <a:r>
              <a:rPr kumimoji="1" lang="en-US" altLang="ja-JP" sz="2000" dirty="0"/>
              <a:t>Ryuji Kohno (YNU/YRP-IAI)</a:t>
            </a:r>
          </a:p>
          <a:p>
            <a:pPr marL="514350" indent="-514350">
              <a:buFont typeface="+mj-lt"/>
              <a:buAutoNum type="arabicPeriod"/>
            </a:pPr>
            <a:r>
              <a:rPr kumimoji="1" lang="en-US" altLang="ja-JP" sz="2000" dirty="0"/>
              <a:t>Huan-Bang Li (NICT)</a:t>
            </a:r>
          </a:p>
          <a:p>
            <a:pPr marL="514350" indent="-514350">
              <a:buFont typeface="+mj-lt"/>
              <a:buAutoNum type="arabicPeriod"/>
            </a:pPr>
            <a:r>
              <a:rPr kumimoji="1" lang="en-US" altLang="ja-JP" sz="2000" dirty="0"/>
              <a:t>Takumi Kobayashi (</a:t>
            </a:r>
            <a:r>
              <a:rPr kumimoji="1" lang="en-US" altLang="ja-JP" sz="2000" dirty="0" err="1"/>
              <a:t>Nitech</a:t>
            </a:r>
            <a:r>
              <a:rPr kumimoji="1" lang="en-US" altLang="ja-JP" sz="2000" dirty="0"/>
              <a:t>)</a:t>
            </a:r>
          </a:p>
          <a:p>
            <a:pPr marL="514350" indent="-514350">
              <a:buFont typeface="+mj-lt"/>
              <a:buAutoNum type="arabicPeriod"/>
            </a:pPr>
            <a:r>
              <a:rPr kumimoji="0" lang="en-US" altLang="ko-KR" sz="2000" dirty="0">
                <a:ea typeface="굴림" charset="-127"/>
              </a:rPr>
              <a:t>Seong-Soon Joo</a:t>
            </a:r>
            <a:r>
              <a:rPr kumimoji="1" lang="en-US" altLang="ja-JP" sz="2000" dirty="0"/>
              <a:t> (KPST)</a:t>
            </a:r>
          </a:p>
          <a:p>
            <a:pPr marL="0" indent="0">
              <a:buNone/>
            </a:pPr>
            <a:endParaRPr lang="en-US" altLang="ja-JP" sz="2000" dirty="0"/>
          </a:p>
          <a:p>
            <a:pPr marL="514350" indent="-514350">
              <a:buFont typeface="+mj-lt"/>
              <a:buAutoNum type="arabicPeriod"/>
            </a:pPr>
            <a:endParaRPr kumimoji="1" lang="en-US" altLang="ja-JP" sz="2000" dirty="0"/>
          </a:p>
        </p:txBody>
      </p:sp>
      <p:sp>
        <p:nvSpPr>
          <p:cNvPr id="3" name="タイトル 2">
            <a:extLst>
              <a:ext uri="{FF2B5EF4-FFF2-40B4-BE49-F238E27FC236}">
                <a16:creationId xmlns:a16="http://schemas.microsoft.com/office/drawing/2014/main" id="{02FB927B-EF61-9C68-D640-6108061782D3}"/>
              </a:ext>
            </a:extLst>
          </p:cNvPr>
          <p:cNvSpPr>
            <a:spLocks noGrp="1"/>
          </p:cNvSpPr>
          <p:nvPr>
            <p:ph type="title"/>
          </p:nvPr>
        </p:nvSpPr>
        <p:spPr>
          <a:xfrm>
            <a:off x="491683" y="1113821"/>
            <a:ext cx="8160633" cy="775820"/>
          </a:xfrm>
        </p:spPr>
        <p:txBody>
          <a:bodyPr/>
          <a:lstStyle/>
          <a:p>
            <a:r>
              <a:rPr lang="en-US" altLang="ja-JP" sz="3200" b="1" dirty="0">
                <a:latin typeface="+mn-lt"/>
              </a:rPr>
              <a:t>9.2 CRG for draft document P802-15-6ma</a:t>
            </a:r>
            <a:endParaRPr kumimoji="1" lang="ja-JP" altLang="en-US" sz="3200" b="1" dirty="0">
              <a:latin typeface="+mn-lt"/>
            </a:endParaRPr>
          </a:p>
        </p:txBody>
      </p:sp>
      <p:sp>
        <p:nvSpPr>
          <p:cNvPr id="5" name="日付プレースホルダー 4">
            <a:extLst>
              <a:ext uri="{FF2B5EF4-FFF2-40B4-BE49-F238E27FC236}">
                <a16:creationId xmlns:a16="http://schemas.microsoft.com/office/drawing/2014/main" id="{73C96724-F60E-0076-92AA-258EC6E33BAF}"/>
              </a:ext>
            </a:extLst>
          </p:cNvPr>
          <p:cNvSpPr>
            <a:spLocks noGrp="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defPPr>
              <a:defRPr lang="en-US"/>
            </a:defPPr>
            <a:lvl1pPr marL="0" algn="l" defTabSz="457200" rtl="0" eaLnBrk="1" latinLnBrk="0" hangingPunct="1">
              <a:defRPr sz="1400" b="1" kern="1200">
                <a:solidFill>
                  <a:schemeClr val="tx1"/>
                </a:solidFill>
                <a:latin typeface="+mn-lt"/>
                <a:ea typeface="ＭＳ Ｐゴシック"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a:t>July 2025</a:t>
            </a:r>
            <a:endParaRPr kumimoji="0" lang="en-US" altLang="ja-JP" sz="1400" b="1"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6" name="object 10">
            <a:extLst>
              <a:ext uri="{FF2B5EF4-FFF2-40B4-BE49-F238E27FC236}">
                <a16:creationId xmlns:a16="http://schemas.microsoft.com/office/drawing/2014/main" id="{519678CB-827C-3B08-DF0C-625A0B91D730}"/>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7118750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a:extLst>
              <a:ext uri="{FF2B5EF4-FFF2-40B4-BE49-F238E27FC236}">
                <a16:creationId xmlns:a16="http://schemas.microsoft.com/office/drawing/2014/main" id="{8B2AC054-8654-E6EA-986F-05225075DF1E}"/>
              </a:ext>
            </a:extLst>
          </p:cNvPr>
          <p:cNvSpPr txBox="1"/>
          <p:nvPr/>
        </p:nvSpPr>
        <p:spPr>
          <a:xfrm>
            <a:off x="4670324" y="5854490"/>
            <a:ext cx="4111741"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mn-cs"/>
              </a:rPr>
              <a:t>Notes:  SASB/RevCom scheduled for 2024 a guess</a:t>
            </a:r>
            <a:r>
              <a:rPr kumimoji="0" lang="en-US" sz="1400" b="0" i="0" u="none" strike="noStrike" kern="1200" cap="none" spc="0" normalizeH="0" baseline="0" noProof="0" dirty="0">
                <a:ln>
                  <a:noFill/>
                </a:ln>
                <a:solidFill>
                  <a:srgbClr val="000000"/>
                </a:solidFill>
                <a:effectLst/>
                <a:highlight>
                  <a:srgbClr val="FFFF00"/>
                </a:highlight>
                <a:uLnTx/>
                <a:uFillTx/>
                <a:latin typeface="Arial"/>
                <a:ea typeface="+mn-ea"/>
                <a:cs typeface="+mn-cs"/>
              </a:rPr>
              <a:t> </a:t>
            </a:r>
          </a:p>
        </p:txBody>
      </p:sp>
      <p:sp>
        <p:nvSpPr>
          <p:cNvPr id="27" name="矢印: 右 26">
            <a:extLst>
              <a:ext uri="{FF2B5EF4-FFF2-40B4-BE49-F238E27FC236}">
                <a16:creationId xmlns:a16="http://schemas.microsoft.com/office/drawing/2014/main" id="{50FB6FC7-3A03-F5D6-B90B-637CFD3C1644}"/>
              </a:ext>
            </a:extLst>
          </p:cNvPr>
          <p:cNvSpPr/>
          <p:nvPr/>
        </p:nvSpPr>
        <p:spPr bwMode="auto">
          <a:xfrm>
            <a:off x="137566" y="2749828"/>
            <a:ext cx="9150949" cy="1422813"/>
          </a:xfrm>
          <a:prstGeom prst="rightArrow">
            <a:avLst>
              <a:gd name="adj1" fmla="val 50000"/>
              <a:gd name="adj2" fmla="val 35511"/>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8" name="グループ化 27">
            <a:extLst>
              <a:ext uri="{FF2B5EF4-FFF2-40B4-BE49-F238E27FC236}">
                <a16:creationId xmlns:a16="http://schemas.microsoft.com/office/drawing/2014/main" id="{975F2817-83BE-D3AA-5C65-0C754D7D69BC}"/>
              </a:ext>
            </a:extLst>
          </p:cNvPr>
          <p:cNvGrpSpPr/>
          <p:nvPr/>
        </p:nvGrpSpPr>
        <p:grpSpPr>
          <a:xfrm>
            <a:off x="8202016" y="1264031"/>
            <a:ext cx="1015012" cy="2021768"/>
            <a:chOff x="7739699" y="331512"/>
            <a:chExt cx="1015012" cy="2021768"/>
          </a:xfrm>
        </p:grpSpPr>
        <p:sp>
          <p:nvSpPr>
            <p:cNvPr id="29" name="正方形/長方形 28">
              <a:extLst>
                <a:ext uri="{FF2B5EF4-FFF2-40B4-BE49-F238E27FC236}">
                  <a16:creationId xmlns:a16="http://schemas.microsoft.com/office/drawing/2014/main" id="{E05673CC-FC66-4B17-99D6-77C90DB1F55B}"/>
                </a:ext>
              </a:extLst>
            </p:cNvPr>
            <p:cNvSpPr/>
            <p:nvPr/>
          </p:nvSpPr>
          <p:spPr>
            <a:xfrm>
              <a:off x="7739699" y="331512"/>
              <a:ext cx="598174" cy="1526511"/>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30" name="テキスト ボックス 29">
              <a:extLst>
                <a:ext uri="{FF2B5EF4-FFF2-40B4-BE49-F238E27FC236}">
                  <a16:creationId xmlns:a16="http://schemas.microsoft.com/office/drawing/2014/main" id="{16566BB0-0DED-6D69-826B-750B9BC23D54}"/>
                </a:ext>
              </a:extLst>
            </p:cNvPr>
            <p:cNvSpPr txBox="1"/>
            <p:nvPr/>
          </p:nvSpPr>
          <p:spPr>
            <a:xfrm>
              <a:off x="7905164" y="826769"/>
              <a:ext cx="849547" cy="15265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err="1">
                  <a:ln>
                    <a:noFill/>
                  </a:ln>
                  <a:solidFill>
                    <a:srgbClr val="000000">
                      <a:hueOff val="0"/>
                      <a:satOff val="0"/>
                      <a:lumOff val="0"/>
                      <a:alphaOff val="0"/>
                    </a:srgbClr>
                  </a:solidFill>
                  <a:effectLst/>
                  <a:uLnTx/>
                  <a:uFillTx/>
                  <a:latin typeface="Times New Roman"/>
                  <a:ea typeface="+mn-ea"/>
                  <a:cs typeface="+mn-cs"/>
                </a:rPr>
                <a:t>Revcom</a:t>
              </a: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 Approve   </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March 2026</a:t>
              </a:r>
            </a:p>
          </p:txBody>
        </p:sp>
      </p:grpSp>
      <p:sp>
        <p:nvSpPr>
          <p:cNvPr id="32" name="テキスト ボックス 31">
            <a:extLst>
              <a:ext uri="{FF2B5EF4-FFF2-40B4-BE49-F238E27FC236}">
                <a16:creationId xmlns:a16="http://schemas.microsoft.com/office/drawing/2014/main" id="{52AE7D25-EE8B-230F-5B5B-7D380BE5E9E5}"/>
              </a:ext>
            </a:extLst>
          </p:cNvPr>
          <p:cNvSpPr txBox="1"/>
          <p:nvPr/>
        </p:nvSpPr>
        <p:spPr>
          <a:xfrm>
            <a:off x="7913396" y="3638685"/>
            <a:ext cx="849547" cy="14433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dirty="0" err="1">
                <a:ln>
                  <a:noFill/>
                </a:ln>
                <a:solidFill>
                  <a:srgbClr val="000000">
                    <a:hueOff val="0"/>
                    <a:satOff val="0"/>
                    <a:lumOff val="0"/>
                    <a:alphaOff val="0"/>
                  </a:srgbClr>
                </a:solidFill>
                <a:effectLst/>
                <a:uLnTx/>
                <a:uFillTx/>
                <a:latin typeface="Times New Roman"/>
                <a:ea typeface="+mn-ea"/>
                <a:cs typeface="+mn-cs"/>
              </a:rPr>
              <a:t>RevcomSubmission</a:t>
            </a:r>
            <a:endParaRPr kumimoji="1" lang="en-US" altLang="ja-JP"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Feb. 2026</a:t>
            </a:r>
          </a:p>
        </p:txBody>
      </p:sp>
      <p:sp>
        <p:nvSpPr>
          <p:cNvPr id="33" name="テキスト ボックス 32">
            <a:extLst>
              <a:ext uri="{FF2B5EF4-FFF2-40B4-BE49-F238E27FC236}">
                <a16:creationId xmlns:a16="http://schemas.microsoft.com/office/drawing/2014/main" id="{B163E589-ED70-6235-3399-1D2A91F825EB}"/>
              </a:ext>
            </a:extLst>
          </p:cNvPr>
          <p:cNvSpPr txBox="1"/>
          <p:nvPr/>
        </p:nvSpPr>
        <p:spPr>
          <a:xfrm>
            <a:off x="6970920" y="1974827"/>
            <a:ext cx="795456" cy="11537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SA recirculation if required</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Oct 2025</a:t>
            </a:r>
          </a:p>
        </p:txBody>
      </p:sp>
      <p:sp>
        <p:nvSpPr>
          <p:cNvPr id="34" name="テキスト ボックス 33">
            <a:extLst>
              <a:ext uri="{FF2B5EF4-FFF2-40B4-BE49-F238E27FC236}">
                <a16:creationId xmlns:a16="http://schemas.microsoft.com/office/drawing/2014/main" id="{CDF008D0-5530-1F6F-0268-778D6A8C227F}"/>
              </a:ext>
            </a:extLst>
          </p:cNvPr>
          <p:cNvSpPr txBox="1"/>
          <p:nvPr/>
        </p:nvSpPr>
        <p:spPr>
          <a:xfrm>
            <a:off x="6706048" y="4365433"/>
            <a:ext cx="772516" cy="12392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Comment Resolution for SA Ballot</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Oct. 20</a:t>
            </a: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25</a:t>
            </a:r>
          </a:p>
        </p:txBody>
      </p:sp>
      <p:sp>
        <p:nvSpPr>
          <p:cNvPr id="35" name="テキスト ボックス 34">
            <a:extLst>
              <a:ext uri="{FF2B5EF4-FFF2-40B4-BE49-F238E27FC236}">
                <a16:creationId xmlns:a16="http://schemas.microsoft.com/office/drawing/2014/main" id="{805FC481-3394-E393-8F82-25D94BED8EF5}"/>
              </a:ext>
            </a:extLst>
          </p:cNvPr>
          <p:cNvSpPr txBox="1"/>
          <p:nvPr/>
        </p:nvSpPr>
        <p:spPr>
          <a:xfrm>
            <a:off x="6214646" y="1627994"/>
            <a:ext cx="895473" cy="15080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SA Ballot</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Sept</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 2025</a:t>
            </a:r>
          </a:p>
        </p:txBody>
      </p:sp>
      <p:grpSp>
        <p:nvGrpSpPr>
          <p:cNvPr id="36" name="グループ化 35">
            <a:extLst>
              <a:ext uri="{FF2B5EF4-FFF2-40B4-BE49-F238E27FC236}">
                <a16:creationId xmlns:a16="http://schemas.microsoft.com/office/drawing/2014/main" id="{52A4B6CD-8960-8129-BB40-344F9BB847F6}"/>
              </a:ext>
            </a:extLst>
          </p:cNvPr>
          <p:cNvGrpSpPr/>
          <p:nvPr/>
        </p:nvGrpSpPr>
        <p:grpSpPr>
          <a:xfrm>
            <a:off x="5800120" y="3818720"/>
            <a:ext cx="1131028" cy="1639857"/>
            <a:chOff x="4734889" y="2176421"/>
            <a:chExt cx="947618" cy="1639857"/>
          </a:xfrm>
        </p:grpSpPr>
        <p:sp>
          <p:nvSpPr>
            <p:cNvPr id="37" name="正方形/長方形 36">
              <a:extLst>
                <a:ext uri="{FF2B5EF4-FFF2-40B4-BE49-F238E27FC236}">
                  <a16:creationId xmlns:a16="http://schemas.microsoft.com/office/drawing/2014/main" id="{6757D758-FA43-451A-8DE8-7CEBF65B5F54}"/>
                </a:ext>
              </a:extLst>
            </p:cNvPr>
            <p:cNvSpPr/>
            <p:nvPr/>
          </p:nvSpPr>
          <p:spPr>
            <a:xfrm>
              <a:off x="4758751" y="2289767"/>
              <a:ext cx="923756" cy="1526511"/>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38" name="テキスト ボックス 37">
              <a:extLst>
                <a:ext uri="{FF2B5EF4-FFF2-40B4-BE49-F238E27FC236}">
                  <a16:creationId xmlns:a16="http://schemas.microsoft.com/office/drawing/2014/main" id="{567AFB51-59F2-318C-B2E2-582386BB81E9}"/>
                </a:ext>
              </a:extLst>
            </p:cNvPr>
            <p:cNvSpPr txBox="1"/>
            <p:nvPr/>
          </p:nvSpPr>
          <p:spPr>
            <a:xfrm>
              <a:off x="4734889" y="2176421"/>
              <a:ext cx="817415" cy="15265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Unconditional approval for Standard Association Ballot (SA)</a:t>
              </a:r>
              <a:endParaRPr kumimoji="1" lang="ja-JP" altLang="ja-JP"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July 2025</a:t>
              </a:r>
              <a:endPar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endParaRPr>
            </a:p>
          </p:txBody>
        </p:sp>
      </p:grpSp>
      <p:grpSp>
        <p:nvGrpSpPr>
          <p:cNvPr id="39" name="グループ化 38">
            <a:extLst>
              <a:ext uri="{FF2B5EF4-FFF2-40B4-BE49-F238E27FC236}">
                <a16:creationId xmlns:a16="http://schemas.microsoft.com/office/drawing/2014/main" id="{397BC963-FCEC-5F39-649B-B16F44B9C6CE}"/>
              </a:ext>
            </a:extLst>
          </p:cNvPr>
          <p:cNvGrpSpPr/>
          <p:nvPr/>
        </p:nvGrpSpPr>
        <p:grpSpPr>
          <a:xfrm>
            <a:off x="2925116" y="1542572"/>
            <a:ext cx="987164" cy="1626596"/>
            <a:chOff x="4240042" y="71418"/>
            <a:chExt cx="894442" cy="1626596"/>
          </a:xfrm>
        </p:grpSpPr>
        <p:sp>
          <p:nvSpPr>
            <p:cNvPr id="40" name="正方形/長方形 39">
              <a:extLst>
                <a:ext uri="{FF2B5EF4-FFF2-40B4-BE49-F238E27FC236}">
                  <a16:creationId xmlns:a16="http://schemas.microsoft.com/office/drawing/2014/main" id="{D8F0863F-64D6-060C-71AC-CECC7D43A9C6}"/>
                </a:ext>
              </a:extLst>
            </p:cNvPr>
            <p:cNvSpPr/>
            <p:nvPr/>
          </p:nvSpPr>
          <p:spPr>
            <a:xfrm>
              <a:off x="4336395" y="171503"/>
              <a:ext cx="637315" cy="1526511"/>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41" name="テキスト ボックス 40">
              <a:extLst>
                <a:ext uri="{FF2B5EF4-FFF2-40B4-BE49-F238E27FC236}">
                  <a16:creationId xmlns:a16="http://schemas.microsoft.com/office/drawing/2014/main" id="{FB7D9B05-6121-DA9D-829A-9D1B0B8795A2}"/>
                </a:ext>
              </a:extLst>
            </p:cNvPr>
            <p:cNvSpPr txBox="1"/>
            <p:nvPr/>
          </p:nvSpPr>
          <p:spPr>
            <a:xfrm>
              <a:off x="4240042" y="71418"/>
              <a:ext cx="894442" cy="15265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Comment </a:t>
              </a:r>
              <a:r>
                <a:rPr kumimoji="1" lang="en-US" altLang="ja-JP" sz="1400" b="0" i="0" u="none" strike="noStrike" kern="1200" cap="none" spc="0" normalizeH="0" baseline="0" noProof="0" dirty="0" err="1">
                  <a:ln>
                    <a:noFill/>
                  </a:ln>
                  <a:solidFill>
                    <a:srgbClr val="000000">
                      <a:hueOff val="0"/>
                      <a:satOff val="0"/>
                      <a:lumOff val="0"/>
                      <a:alphaOff val="0"/>
                    </a:srgbClr>
                  </a:solidFill>
                  <a:effectLst/>
                  <a:uLnTx/>
                  <a:uFillTx/>
                  <a:latin typeface="Times New Roman"/>
                  <a:ea typeface="+mn-ea"/>
                  <a:cs typeface="+mn-cs"/>
                </a:rPr>
                <a:t>Resolutionfor</a:t>
              </a:r>
              <a:r>
                <a:rPr kumimoji="1" lang="en-US" altLang="ja-JP"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 LB210</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Nov. 2024</a:t>
              </a:r>
            </a:p>
          </p:txBody>
        </p:sp>
      </p:grpSp>
      <p:grpSp>
        <p:nvGrpSpPr>
          <p:cNvPr id="42" name="グループ化 41">
            <a:extLst>
              <a:ext uri="{FF2B5EF4-FFF2-40B4-BE49-F238E27FC236}">
                <a16:creationId xmlns:a16="http://schemas.microsoft.com/office/drawing/2014/main" id="{A241D8DA-41AB-0926-A2A2-24567C8339EA}"/>
              </a:ext>
            </a:extLst>
          </p:cNvPr>
          <p:cNvGrpSpPr/>
          <p:nvPr/>
        </p:nvGrpSpPr>
        <p:grpSpPr>
          <a:xfrm>
            <a:off x="2713568" y="3892291"/>
            <a:ext cx="893646" cy="1074145"/>
            <a:chOff x="3821741" y="2742133"/>
            <a:chExt cx="596518" cy="1074145"/>
          </a:xfrm>
        </p:grpSpPr>
        <p:sp>
          <p:nvSpPr>
            <p:cNvPr id="43" name="正方形/長方形 42">
              <a:extLst>
                <a:ext uri="{FF2B5EF4-FFF2-40B4-BE49-F238E27FC236}">
                  <a16:creationId xmlns:a16="http://schemas.microsoft.com/office/drawing/2014/main" id="{94AC8CF5-508F-DE08-8DBF-53651672D460}"/>
                </a:ext>
              </a:extLst>
            </p:cNvPr>
            <p:cNvSpPr/>
            <p:nvPr/>
          </p:nvSpPr>
          <p:spPr>
            <a:xfrm>
              <a:off x="3821741" y="2742133"/>
              <a:ext cx="514525" cy="107414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44" name="テキスト ボックス 43">
              <a:extLst>
                <a:ext uri="{FF2B5EF4-FFF2-40B4-BE49-F238E27FC236}">
                  <a16:creationId xmlns:a16="http://schemas.microsoft.com/office/drawing/2014/main" id="{EE344C53-EBEA-727D-C3E3-9A9770A188DD}"/>
                </a:ext>
              </a:extLst>
            </p:cNvPr>
            <p:cNvSpPr txBox="1"/>
            <p:nvPr/>
          </p:nvSpPr>
          <p:spPr>
            <a:xfrm>
              <a:off x="3835773" y="2742133"/>
              <a:ext cx="582486" cy="107414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1st </a:t>
              </a:r>
              <a:r>
                <a:rPr kumimoji="0" lang="fi-FI"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Letter</a:t>
              </a:r>
              <a:r>
                <a:rPr kumimoji="0" lang="fi-FI"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0" lang="fi-FI"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Ballot</a:t>
              </a:r>
              <a:r>
                <a:rPr kumimoji="0" lang="fi-FI"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(LB210)</a:t>
              </a:r>
              <a:endPar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Sept. 2024</a:t>
              </a:r>
            </a:p>
          </p:txBody>
        </p:sp>
      </p:grpSp>
      <p:grpSp>
        <p:nvGrpSpPr>
          <p:cNvPr id="45" name="グループ化 44">
            <a:extLst>
              <a:ext uri="{FF2B5EF4-FFF2-40B4-BE49-F238E27FC236}">
                <a16:creationId xmlns:a16="http://schemas.microsoft.com/office/drawing/2014/main" id="{F7427775-B397-9951-BCC7-D6D4DA6AC99B}"/>
              </a:ext>
            </a:extLst>
          </p:cNvPr>
          <p:cNvGrpSpPr/>
          <p:nvPr/>
        </p:nvGrpSpPr>
        <p:grpSpPr>
          <a:xfrm>
            <a:off x="2203701" y="1800002"/>
            <a:ext cx="1027394" cy="1355521"/>
            <a:chOff x="2063018" y="89518"/>
            <a:chExt cx="1027394" cy="1355521"/>
          </a:xfrm>
        </p:grpSpPr>
        <p:sp>
          <p:nvSpPr>
            <p:cNvPr id="46" name="正方形/長方形 45">
              <a:extLst>
                <a:ext uri="{FF2B5EF4-FFF2-40B4-BE49-F238E27FC236}">
                  <a16:creationId xmlns:a16="http://schemas.microsoft.com/office/drawing/2014/main" id="{0BF433C0-DE8C-B2DC-B6D8-6DE4718AF654}"/>
                </a:ext>
              </a:extLst>
            </p:cNvPr>
            <p:cNvSpPr/>
            <p:nvPr/>
          </p:nvSpPr>
          <p:spPr>
            <a:xfrm>
              <a:off x="2222243" y="89518"/>
              <a:ext cx="868169" cy="1355521"/>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47" name="テキスト ボックス 46">
              <a:extLst>
                <a:ext uri="{FF2B5EF4-FFF2-40B4-BE49-F238E27FC236}">
                  <a16:creationId xmlns:a16="http://schemas.microsoft.com/office/drawing/2014/main" id="{A97643F3-BE71-E409-3CC4-BCD76282754A}"/>
                </a:ext>
              </a:extLst>
            </p:cNvPr>
            <p:cNvSpPr txBox="1"/>
            <p:nvPr/>
          </p:nvSpPr>
          <p:spPr>
            <a:xfrm>
              <a:off x="2063018" y="89518"/>
              <a:ext cx="963174" cy="13555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marL="0" marR="0" lvl="0" indent="0" algn="ctr" defTabSz="800100" rtl="0" eaLnBrk="1" fontAlgn="auto" latinLnBrk="0" hangingPunct="1">
                <a:lnSpc>
                  <a:spcPct val="100000"/>
                </a:lnSpc>
                <a:spcBef>
                  <a:spcPct val="0"/>
                </a:spcBef>
                <a:spcAft>
                  <a:spcPct val="35000"/>
                </a:spcAft>
                <a:buClrTx/>
                <a:buSzTx/>
                <a:buFontTx/>
                <a:buNone/>
                <a:tabLst/>
                <a:defRPr/>
              </a:pPr>
              <a:r>
                <a:rPr kumimoji="1" lang="en-US" altLang="ja-JP" sz="1800" b="0" i="0" u="none" strike="noStrike" kern="1200" cap="none" spc="0" normalizeH="0" baseline="30000" noProof="0" dirty="0">
                  <a:ln>
                    <a:noFill/>
                  </a:ln>
                  <a:solidFill>
                    <a:srgbClr val="000000">
                      <a:hueOff val="0"/>
                      <a:satOff val="0"/>
                      <a:lumOff val="0"/>
                      <a:alphaOff val="0"/>
                    </a:srgbClr>
                  </a:solidFill>
                  <a:effectLst/>
                  <a:uLnTx/>
                  <a:uFillTx/>
                  <a:latin typeface="Times New Roman"/>
                  <a:ea typeface="+mn-ea"/>
                  <a:cs typeface="+mn-cs"/>
                </a:rPr>
                <a:t>WG       </a:t>
              </a:r>
              <a:r>
                <a:rPr kumimoji="1" lang="en-US" altLang="ja-JP" sz="1800" b="0" i="0" u="none" strike="noStrike" kern="1200" cap="none" spc="0" normalizeH="0" baseline="30000" noProof="0" dirty="0" err="1">
                  <a:ln>
                    <a:noFill/>
                  </a:ln>
                  <a:solidFill>
                    <a:srgbClr val="000000">
                      <a:hueOff val="0"/>
                      <a:satOff val="0"/>
                      <a:lumOff val="0"/>
                      <a:alphaOff val="0"/>
                    </a:srgbClr>
                  </a:solidFill>
                  <a:effectLst/>
                  <a:uLnTx/>
                  <a:uFillTx/>
                  <a:latin typeface="Times New Roman"/>
                  <a:ea typeface="+mn-ea"/>
                  <a:cs typeface="+mn-cs"/>
                </a:rPr>
                <a:t>PreBallot</a:t>
              </a:r>
              <a:r>
                <a:rPr kumimoji="1" lang="en-US" altLang="ja-JP" sz="1800" b="0" i="0" u="none" strike="noStrike" kern="1200" cap="none" spc="0" normalizeH="0" baseline="30000" noProof="0" dirty="0">
                  <a:ln>
                    <a:noFill/>
                  </a:ln>
                  <a:solidFill>
                    <a:srgbClr val="000000">
                      <a:hueOff val="0"/>
                      <a:satOff val="0"/>
                      <a:lumOff val="0"/>
                      <a:alphaOff val="0"/>
                    </a:srgbClr>
                  </a:solidFill>
                  <a:effectLst/>
                  <a:uLnTx/>
                  <a:uFillTx/>
                  <a:latin typeface="Times New Roman"/>
                  <a:ea typeface="+mn-ea"/>
                  <a:cs typeface="+mn-cs"/>
                </a:rPr>
                <a:t> submission for </a:t>
              </a: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Draft2.5 August </a:t>
              </a: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2024</a:t>
              </a:r>
            </a:p>
          </p:txBody>
        </p:sp>
      </p:grpSp>
      <p:grpSp>
        <p:nvGrpSpPr>
          <p:cNvPr id="48" name="グループ化 47">
            <a:extLst>
              <a:ext uri="{FF2B5EF4-FFF2-40B4-BE49-F238E27FC236}">
                <a16:creationId xmlns:a16="http://schemas.microsoft.com/office/drawing/2014/main" id="{B564882E-8793-B4E8-FA32-25D77C6F5827}"/>
              </a:ext>
            </a:extLst>
          </p:cNvPr>
          <p:cNvGrpSpPr/>
          <p:nvPr/>
        </p:nvGrpSpPr>
        <p:grpSpPr>
          <a:xfrm>
            <a:off x="1872384" y="3797431"/>
            <a:ext cx="918520" cy="1526511"/>
            <a:chOff x="2878374" y="2239438"/>
            <a:chExt cx="688887" cy="1526511"/>
          </a:xfrm>
        </p:grpSpPr>
        <p:sp>
          <p:nvSpPr>
            <p:cNvPr id="49" name="正方形/長方形 48">
              <a:extLst>
                <a:ext uri="{FF2B5EF4-FFF2-40B4-BE49-F238E27FC236}">
                  <a16:creationId xmlns:a16="http://schemas.microsoft.com/office/drawing/2014/main" id="{D0865CF4-BF98-9A20-CD50-D1069D244F65}"/>
                </a:ext>
              </a:extLst>
            </p:cNvPr>
            <p:cNvSpPr/>
            <p:nvPr/>
          </p:nvSpPr>
          <p:spPr>
            <a:xfrm>
              <a:off x="2878386" y="2239438"/>
              <a:ext cx="630884" cy="1526511"/>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50" name="テキスト ボックス 49">
              <a:extLst>
                <a:ext uri="{FF2B5EF4-FFF2-40B4-BE49-F238E27FC236}">
                  <a16:creationId xmlns:a16="http://schemas.microsoft.com/office/drawing/2014/main" id="{0BAEA6C0-034B-2510-6597-DCCD12A79BE7}"/>
                </a:ext>
              </a:extLst>
            </p:cNvPr>
            <p:cNvSpPr txBox="1"/>
            <p:nvPr/>
          </p:nvSpPr>
          <p:spPr>
            <a:xfrm>
              <a:off x="2878374" y="2239438"/>
              <a:ext cx="688887" cy="15265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Comment Resolution </a:t>
              </a:r>
              <a:r>
                <a:rPr kumimoji="1" lang="en-US" altLang="ja-JP" sz="1400" b="0" i="0" u="none" strike="noStrike" kern="1200" cap="none" spc="0" normalizeH="0" baseline="0" noProof="0" dirty="0" err="1">
                  <a:ln>
                    <a:noFill/>
                  </a:ln>
                  <a:solidFill>
                    <a:srgbClr val="000000">
                      <a:hueOff val="0"/>
                      <a:satOff val="0"/>
                      <a:lumOff val="0"/>
                      <a:alphaOff val="0"/>
                    </a:srgbClr>
                  </a:solidFill>
                  <a:effectLst/>
                  <a:uLnTx/>
                  <a:uFillTx/>
                  <a:latin typeface="Times New Roman"/>
                  <a:ea typeface="+mn-ea"/>
                  <a:cs typeface="+mn-cs"/>
                </a:rPr>
                <a:t>fo</a:t>
              </a:r>
              <a:r>
                <a:rPr kumimoji="1" lang="en-US" altLang="ja-JP"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 Draft v2.3 on WG for </a:t>
              </a:r>
              <a:r>
                <a:rPr kumimoji="1" lang="en-US" altLang="ja-JP" sz="1400" b="0" i="0" u="none" strike="noStrike" kern="1200" cap="none" spc="0" normalizeH="0" baseline="0" noProof="0" dirty="0" err="1">
                  <a:ln>
                    <a:noFill/>
                  </a:ln>
                  <a:solidFill>
                    <a:srgbClr val="000000">
                      <a:hueOff val="0"/>
                      <a:satOff val="0"/>
                      <a:lumOff val="0"/>
                      <a:alphaOff val="0"/>
                    </a:srgbClr>
                  </a:solidFill>
                  <a:effectLst/>
                  <a:uLnTx/>
                  <a:uFillTx/>
                  <a:latin typeface="Times New Roman"/>
                  <a:ea typeface="+mn-ea"/>
                  <a:cs typeface="+mn-cs"/>
                </a:rPr>
                <a:t>PreBallot</a:t>
              </a:r>
              <a:r>
                <a:rPr kumimoji="1" lang="en-US" altLang="ja-JP"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 </a:t>
              </a:r>
              <a:r>
                <a:rPr kumimoji="1" lang="en-US" altLang="ja-JP"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July </a:t>
              </a: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 2024</a:t>
              </a:r>
            </a:p>
          </p:txBody>
        </p:sp>
      </p:grpSp>
      <p:grpSp>
        <p:nvGrpSpPr>
          <p:cNvPr id="51" name="グループ化 50">
            <a:extLst>
              <a:ext uri="{FF2B5EF4-FFF2-40B4-BE49-F238E27FC236}">
                <a16:creationId xmlns:a16="http://schemas.microsoft.com/office/drawing/2014/main" id="{2E7FCD6E-D478-FA30-BF26-0896189A69D1}"/>
              </a:ext>
            </a:extLst>
          </p:cNvPr>
          <p:cNvGrpSpPr/>
          <p:nvPr/>
        </p:nvGrpSpPr>
        <p:grpSpPr>
          <a:xfrm>
            <a:off x="1299986" y="2129346"/>
            <a:ext cx="2829447" cy="2039217"/>
            <a:chOff x="1379747" y="-1400625"/>
            <a:chExt cx="1672297" cy="2977434"/>
          </a:xfrm>
        </p:grpSpPr>
        <p:sp>
          <p:nvSpPr>
            <p:cNvPr id="52" name="正方形/長方形 51">
              <a:extLst>
                <a:ext uri="{FF2B5EF4-FFF2-40B4-BE49-F238E27FC236}">
                  <a16:creationId xmlns:a16="http://schemas.microsoft.com/office/drawing/2014/main" id="{C3598F90-6AFB-009A-5C49-2021BDDD9001}"/>
                </a:ext>
              </a:extLst>
            </p:cNvPr>
            <p:cNvSpPr/>
            <p:nvPr/>
          </p:nvSpPr>
          <p:spPr>
            <a:xfrm>
              <a:off x="2345962" y="97681"/>
              <a:ext cx="706082" cy="1479128"/>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53" name="テキスト ボックス 52">
              <a:extLst>
                <a:ext uri="{FF2B5EF4-FFF2-40B4-BE49-F238E27FC236}">
                  <a16:creationId xmlns:a16="http://schemas.microsoft.com/office/drawing/2014/main" id="{1AC0FB68-DE59-F703-928D-C2CB1BA9422D}"/>
                </a:ext>
              </a:extLst>
            </p:cNvPr>
            <p:cNvSpPr txBox="1"/>
            <p:nvPr/>
          </p:nvSpPr>
          <p:spPr>
            <a:xfrm>
              <a:off x="1379747" y="-1400625"/>
              <a:ext cx="706082" cy="14791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marL="0" marR="0" lvl="0" indent="0" algn="ctr" defTabSz="800100" rtl="0" eaLnBrk="1" fontAlgn="auto" latinLnBrk="0" hangingPunct="1">
                <a:lnSpc>
                  <a:spcPct val="100000"/>
                </a:lnSpc>
                <a:spcBef>
                  <a:spcPct val="0"/>
                </a:spcBef>
                <a:spcAft>
                  <a:spcPct val="35000"/>
                </a:spcAft>
                <a:buClrTx/>
                <a:buSzTx/>
                <a:buFontTx/>
                <a:buNone/>
                <a:tabLst/>
                <a:defRPr/>
              </a:pPr>
              <a:r>
                <a:rPr kumimoji="1" lang="en-US" altLang="ja-JP" sz="1800" b="0" i="0" u="none" strike="noStrike" kern="1200" cap="none" spc="0" normalizeH="0" baseline="30000" noProof="0" dirty="0">
                  <a:ln>
                    <a:noFill/>
                  </a:ln>
                  <a:solidFill>
                    <a:srgbClr val="000000">
                      <a:hueOff val="0"/>
                      <a:satOff val="0"/>
                      <a:lumOff val="0"/>
                      <a:alphaOff val="0"/>
                    </a:srgbClr>
                  </a:solidFill>
                  <a:effectLst/>
                  <a:uLnTx/>
                  <a:uFillTx/>
                  <a:latin typeface="Times New Roman"/>
                  <a:ea typeface="+mn-ea"/>
                  <a:cs typeface="+mn-cs"/>
                </a:rPr>
                <a:t> Draft V1,18  Com</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May. 2024</a:t>
              </a:r>
            </a:p>
          </p:txBody>
        </p:sp>
      </p:grpSp>
      <p:grpSp>
        <p:nvGrpSpPr>
          <p:cNvPr id="54" name="グループ化 53">
            <a:extLst>
              <a:ext uri="{FF2B5EF4-FFF2-40B4-BE49-F238E27FC236}">
                <a16:creationId xmlns:a16="http://schemas.microsoft.com/office/drawing/2014/main" id="{3C1FA76E-D827-EE56-9F75-2F30C99122F9}"/>
              </a:ext>
            </a:extLst>
          </p:cNvPr>
          <p:cNvGrpSpPr/>
          <p:nvPr/>
        </p:nvGrpSpPr>
        <p:grpSpPr>
          <a:xfrm>
            <a:off x="760126" y="3855627"/>
            <a:ext cx="1147593" cy="1510147"/>
            <a:chOff x="2022891" y="2274853"/>
            <a:chExt cx="713170" cy="1510147"/>
          </a:xfrm>
        </p:grpSpPr>
        <p:sp>
          <p:nvSpPr>
            <p:cNvPr id="55" name="正方形/長方形 54">
              <a:extLst>
                <a:ext uri="{FF2B5EF4-FFF2-40B4-BE49-F238E27FC236}">
                  <a16:creationId xmlns:a16="http://schemas.microsoft.com/office/drawing/2014/main" id="{BFB8DBFA-2938-BDA9-92ED-089C158B0F33}"/>
                </a:ext>
              </a:extLst>
            </p:cNvPr>
            <p:cNvSpPr/>
            <p:nvPr/>
          </p:nvSpPr>
          <p:spPr>
            <a:xfrm>
              <a:off x="2022891" y="2274853"/>
              <a:ext cx="491092" cy="1510147"/>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56" name="テキスト ボックス 55">
              <a:extLst>
                <a:ext uri="{FF2B5EF4-FFF2-40B4-BE49-F238E27FC236}">
                  <a16:creationId xmlns:a16="http://schemas.microsoft.com/office/drawing/2014/main" id="{8867EE47-A141-F89A-BF89-B14070FC8ED3}"/>
                </a:ext>
              </a:extLst>
            </p:cNvPr>
            <p:cNvSpPr txBox="1"/>
            <p:nvPr/>
          </p:nvSpPr>
          <p:spPr>
            <a:xfrm>
              <a:off x="2244969" y="2274853"/>
              <a:ext cx="491092" cy="15101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1" lang="en-US" altLang="ja-JP" sz="12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Std. </a:t>
              </a:r>
              <a:r>
                <a:rPr kumimoji="1" lang="en-US" altLang="ja-JP" sz="1200" b="0" i="0" u="none" strike="noStrike" kern="1200" cap="none" spc="0" normalizeH="0" baseline="0" noProof="0" dirty="0" err="1">
                  <a:ln>
                    <a:noFill/>
                  </a:ln>
                  <a:solidFill>
                    <a:srgbClr val="000000">
                      <a:hueOff val="0"/>
                      <a:satOff val="0"/>
                      <a:lumOff val="0"/>
                      <a:alphaOff val="0"/>
                    </a:srgbClr>
                  </a:solidFill>
                  <a:effectLst/>
                  <a:uLnTx/>
                  <a:uFillTx/>
                  <a:latin typeface="Times New Roman"/>
                  <a:ea typeface="+mn-ea"/>
                  <a:cs typeface="+mn-cs"/>
                </a:rPr>
                <a:t>Draf</a:t>
              </a:r>
              <a:r>
                <a:rPr kumimoji="1" lang="en-US" altLang="ja-JP" sz="12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 V1.9 Proposals</a:t>
              </a:r>
              <a:endParaRPr kumimoji="1" lang="ja-JP" altLang="ja-JP" sz="12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Nov. 2023</a:t>
              </a:r>
            </a:p>
          </p:txBody>
        </p:sp>
      </p:grpSp>
      <p:grpSp>
        <p:nvGrpSpPr>
          <p:cNvPr id="57" name="グループ化 56">
            <a:extLst>
              <a:ext uri="{FF2B5EF4-FFF2-40B4-BE49-F238E27FC236}">
                <a16:creationId xmlns:a16="http://schemas.microsoft.com/office/drawing/2014/main" id="{D988B53A-AEB9-FD2B-6E88-390C27612323}"/>
              </a:ext>
            </a:extLst>
          </p:cNvPr>
          <p:cNvGrpSpPr/>
          <p:nvPr/>
        </p:nvGrpSpPr>
        <p:grpSpPr>
          <a:xfrm>
            <a:off x="765739" y="1577238"/>
            <a:ext cx="790239" cy="1526511"/>
            <a:chOff x="1610119" y="12105"/>
            <a:chExt cx="530336" cy="1526511"/>
          </a:xfrm>
        </p:grpSpPr>
        <p:sp>
          <p:nvSpPr>
            <p:cNvPr id="58" name="正方形/長方形 57">
              <a:extLst>
                <a:ext uri="{FF2B5EF4-FFF2-40B4-BE49-F238E27FC236}">
                  <a16:creationId xmlns:a16="http://schemas.microsoft.com/office/drawing/2014/main" id="{E72AE40E-19A1-A326-7519-1E3458842BA1}"/>
                </a:ext>
              </a:extLst>
            </p:cNvPr>
            <p:cNvSpPr/>
            <p:nvPr/>
          </p:nvSpPr>
          <p:spPr>
            <a:xfrm>
              <a:off x="1610119" y="12105"/>
              <a:ext cx="530336" cy="1526511"/>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59" name="テキスト ボックス 58">
              <a:extLst>
                <a:ext uri="{FF2B5EF4-FFF2-40B4-BE49-F238E27FC236}">
                  <a16:creationId xmlns:a16="http://schemas.microsoft.com/office/drawing/2014/main" id="{30658F7A-8DCA-BC1C-CAFC-DCCBA24380CD}"/>
                </a:ext>
              </a:extLst>
            </p:cNvPr>
            <p:cNvSpPr txBox="1"/>
            <p:nvPr/>
          </p:nvSpPr>
          <p:spPr>
            <a:xfrm>
              <a:off x="1610119" y="12105"/>
              <a:ext cx="530336" cy="15265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232" tIns="78232" rIns="78232" bIns="78232"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Presentation of proposa</a:t>
              </a:r>
              <a:r>
                <a:rPr kumimoji="0" lang="en-US" sz="105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l</a:t>
              </a:r>
              <a:r>
                <a:rPr kumimoji="0" lang="en-US" sz="11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s</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altLang="ja-JP" sz="11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May </a:t>
              </a: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2023</a:t>
              </a:r>
              <a:endPar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endParaRPr>
            </a:p>
          </p:txBody>
        </p:sp>
      </p:grpSp>
      <p:grpSp>
        <p:nvGrpSpPr>
          <p:cNvPr id="60" name="グループ化 59">
            <a:extLst>
              <a:ext uri="{FF2B5EF4-FFF2-40B4-BE49-F238E27FC236}">
                <a16:creationId xmlns:a16="http://schemas.microsoft.com/office/drawing/2014/main" id="{7C05A752-326E-2407-3B40-C6650FFA3A56}"/>
              </a:ext>
            </a:extLst>
          </p:cNvPr>
          <p:cNvGrpSpPr/>
          <p:nvPr/>
        </p:nvGrpSpPr>
        <p:grpSpPr>
          <a:xfrm>
            <a:off x="305816" y="2665744"/>
            <a:ext cx="3700829" cy="2726740"/>
            <a:chOff x="-1931078" y="2289767"/>
            <a:chExt cx="3700829" cy="2726740"/>
          </a:xfrm>
        </p:grpSpPr>
        <p:sp>
          <p:nvSpPr>
            <p:cNvPr id="61" name="正方形/長方形 60">
              <a:extLst>
                <a:ext uri="{FF2B5EF4-FFF2-40B4-BE49-F238E27FC236}">
                  <a16:creationId xmlns:a16="http://schemas.microsoft.com/office/drawing/2014/main" id="{1EC027E2-4934-2A3C-472C-0CA776A51FFD}"/>
                </a:ext>
              </a:extLst>
            </p:cNvPr>
            <p:cNvSpPr/>
            <p:nvPr/>
          </p:nvSpPr>
          <p:spPr>
            <a:xfrm>
              <a:off x="1309200" y="2289767"/>
              <a:ext cx="460551" cy="1526511"/>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62" name="テキスト ボックス 61">
              <a:extLst>
                <a:ext uri="{FF2B5EF4-FFF2-40B4-BE49-F238E27FC236}">
                  <a16:creationId xmlns:a16="http://schemas.microsoft.com/office/drawing/2014/main" id="{1997ED19-1540-2322-F66D-0DF4A9299708}"/>
                </a:ext>
              </a:extLst>
            </p:cNvPr>
            <p:cNvSpPr txBox="1"/>
            <p:nvPr/>
          </p:nvSpPr>
          <p:spPr>
            <a:xfrm>
              <a:off x="-1931078" y="3489996"/>
              <a:ext cx="688838" cy="15265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altLang="ja-JP" sz="12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TRD,CMD</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Call Proposals </a:t>
              </a: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Sept 2022</a:t>
              </a:r>
              <a:endPar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endParaRPr>
            </a:p>
          </p:txBody>
        </p:sp>
      </p:grpSp>
      <p:grpSp>
        <p:nvGrpSpPr>
          <p:cNvPr id="63" name="グループ化 62">
            <a:extLst>
              <a:ext uri="{FF2B5EF4-FFF2-40B4-BE49-F238E27FC236}">
                <a16:creationId xmlns:a16="http://schemas.microsoft.com/office/drawing/2014/main" id="{A673683E-64E1-C810-E1E3-E108E46C7894}"/>
              </a:ext>
            </a:extLst>
          </p:cNvPr>
          <p:cNvGrpSpPr/>
          <p:nvPr/>
        </p:nvGrpSpPr>
        <p:grpSpPr>
          <a:xfrm>
            <a:off x="-94896" y="1615876"/>
            <a:ext cx="670301" cy="1526511"/>
            <a:chOff x="989797" y="0"/>
            <a:chExt cx="426316" cy="1526511"/>
          </a:xfrm>
        </p:grpSpPr>
        <p:sp>
          <p:nvSpPr>
            <p:cNvPr id="64" name="正方形/長方形 63">
              <a:extLst>
                <a:ext uri="{FF2B5EF4-FFF2-40B4-BE49-F238E27FC236}">
                  <a16:creationId xmlns:a16="http://schemas.microsoft.com/office/drawing/2014/main" id="{DD781AD1-617A-AB28-0787-3F014BBCFEB5}"/>
                </a:ext>
              </a:extLst>
            </p:cNvPr>
            <p:cNvSpPr/>
            <p:nvPr/>
          </p:nvSpPr>
          <p:spPr>
            <a:xfrm>
              <a:off x="989797" y="0"/>
              <a:ext cx="426316" cy="1526511"/>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65" name="テキスト ボックス 64">
              <a:extLst>
                <a:ext uri="{FF2B5EF4-FFF2-40B4-BE49-F238E27FC236}">
                  <a16:creationId xmlns:a16="http://schemas.microsoft.com/office/drawing/2014/main" id="{CE6F509E-7727-B022-4B3B-9DD7FE82F573}"/>
                </a:ext>
              </a:extLst>
            </p:cNvPr>
            <p:cNvSpPr txBox="1"/>
            <p:nvPr/>
          </p:nvSpPr>
          <p:spPr>
            <a:xfrm>
              <a:off x="989797" y="0"/>
              <a:ext cx="426316" cy="15265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Tech Req Doc     </a:t>
              </a: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July 2022</a:t>
              </a:r>
              <a:endPar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endParaRPr>
            </a:p>
          </p:txBody>
        </p:sp>
      </p:grpSp>
      <p:sp>
        <p:nvSpPr>
          <p:cNvPr id="66" name="楕円 65">
            <a:extLst>
              <a:ext uri="{FF2B5EF4-FFF2-40B4-BE49-F238E27FC236}">
                <a16:creationId xmlns:a16="http://schemas.microsoft.com/office/drawing/2014/main" id="{4DC75DF1-3F80-FDA4-CAAD-46D807446489}"/>
              </a:ext>
            </a:extLst>
          </p:cNvPr>
          <p:cNvSpPr/>
          <p:nvPr/>
        </p:nvSpPr>
        <p:spPr>
          <a:xfrm>
            <a:off x="8735204" y="3323855"/>
            <a:ext cx="349736" cy="349736"/>
          </a:xfrm>
          <a:prstGeom prst="ellipse">
            <a:avLst/>
          </a:prstGeom>
          <a:solidFill>
            <a:srgbClr val="3333CC">
              <a:hueOff val="-3200000"/>
              <a:satOff val="-13334"/>
              <a:lumOff val="11111"/>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楕円 66">
            <a:extLst>
              <a:ext uri="{FF2B5EF4-FFF2-40B4-BE49-F238E27FC236}">
                <a16:creationId xmlns:a16="http://schemas.microsoft.com/office/drawing/2014/main" id="{6D671A25-1B7D-DCB3-2297-8E0631FF96E7}"/>
              </a:ext>
            </a:extLst>
          </p:cNvPr>
          <p:cNvSpPr/>
          <p:nvPr/>
        </p:nvSpPr>
        <p:spPr>
          <a:xfrm>
            <a:off x="8320336" y="3277423"/>
            <a:ext cx="349736" cy="349736"/>
          </a:xfrm>
          <a:prstGeom prst="ellipse">
            <a:avLst/>
          </a:prstGeom>
          <a:solidFill>
            <a:srgbClr val="3333CC">
              <a:hueOff val="-3200000"/>
              <a:satOff val="-13334"/>
              <a:lumOff val="11111"/>
              <a:alpha val="45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楕円 67">
            <a:extLst>
              <a:ext uri="{FF2B5EF4-FFF2-40B4-BE49-F238E27FC236}">
                <a16:creationId xmlns:a16="http://schemas.microsoft.com/office/drawing/2014/main" id="{1E4707CF-EA59-A6D9-8793-42952C63433E}"/>
              </a:ext>
            </a:extLst>
          </p:cNvPr>
          <p:cNvSpPr/>
          <p:nvPr/>
        </p:nvSpPr>
        <p:spPr>
          <a:xfrm>
            <a:off x="7995407" y="3266766"/>
            <a:ext cx="349736" cy="349736"/>
          </a:xfrm>
          <a:prstGeom prst="ellipse">
            <a:avLst/>
          </a:prstGeom>
          <a:solidFill>
            <a:srgbClr val="3333CC">
              <a:hueOff val="-3200000"/>
              <a:satOff val="-13334"/>
              <a:lumOff val="11111"/>
              <a:alpha val="41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9" name="楕円 68">
            <a:extLst>
              <a:ext uri="{FF2B5EF4-FFF2-40B4-BE49-F238E27FC236}">
                <a16:creationId xmlns:a16="http://schemas.microsoft.com/office/drawing/2014/main" id="{0CE6FC6F-B57A-9680-734B-3EA04AA87354}"/>
              </a:ext>
            </a:extLst>
          </p:cNvPr>
          <p:cNvSpPr/>
          <p:nvPr/>
        </p:nvSpPr>
        <p:spPr>
          <a:xfrm>
            <a:off x="7270956" y="3299622"/>
            <a:ext cx="349736" cy="349736"/>
          </a:xfrm>
          <a:prstGeom prst="ellipse">
            <a:avLst/>
          </a:prstGeom>
          <a:solidFill>
            <a:srgbClr val="3333CC">
              <a:hueOff val="-3200000"/>
              <a:satOff val="-13334"/>
              <a:lumOff val="11111"/>
              <a:alpha val="39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0" name="楕円 69">
            <a:extLst>
              <a:ext uri="{FF2B5EF4-FFF2-40B4-BE49-F238E27FC236}">
                <a16:creationId xmlns:a16="http://schemas.microsoft.com/office/drawing/2014/main" id="{B272743C-BC3F-58B8-F6D1-D7FC143E6A23}"/>
              </a:ext>
            </a:extLst>
          </p:cNvPr>
          <p:cNvSpPr/>
          <p:nvPr/>
        </p:nvSpPr>
        <p:spPr>
          <a:xfrm>
            <a:off x="6386417" y="3292307"/>
            <a:ext cx="349736" cy="349736"/>
          </a:xfrm>
          <a:prstGeom prst="ellipse">
            <a:avLst/>
          </a:prstGeom>
          <a:solidFill>
            <a:srgbClr val="3333CC">
              <a:hueOff val="-3200000"/>
              <a:satOff val="-13334"/>
              <a:lumOff val="11111"/>
              <a:alpha val="39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1" name="楕円 70">
            <a:extLst>
              <a:ext uri="{FF2B5EF4-FFF2-40B4-BE49-F238E27FC236}">
                <a16:creationId xmlns:a16="http://schemas.microsoft.com/office/drawing/2014/main" id="{FE97B252-72D0-9CE3-F921-624BA043D0C0}"/>
              </a:ext>
            </a:extLst>
          </p:cNvPr>
          <p:cNvSpPr/>
          <p:nvPr/>
        </p:nvSpPr>
        <p:spPr>
          <a:xfrm>
            <a:off x="5489822" y="3275155"/>
            <a:ext cx="349736" cy="349736"/>
          </a:xfrm>
          <a:prstGeom prst="ellipse">
            <a:avLst/>
          </a:prstGeom>
          <a:solidFill>
            <a:srgbClr val="3333CC">
              <a:hueOff val="-3200000"/>
              <a:satOff val="-13334"/>
              <a:lumOff val="11111"/>
              <a:alpha val="30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楕円 71">
            <a:extLst>
              <a:ext uri="{FF2B5EF4-FFF2-40B4-BE49-F238E27FC236}">
                <a16:creationId xmlns:a16="http://schemas.microsoft.com/office/drawing/2014/main" id="{2673561F-7801-4CE8-3D08-6A6ACC3E2BDC}"/>
              </a:ext>
            </a:extLst>
          </p:cNvPr>
          <p:cNvSpPr/>
          <p:nvPr/>
        </p:nvSpPr>
        <p:spPr>
          <a:xfrm>
            <a:off x="4581067" y="3282598"/>
            <a:ext cx="349736" cy="349736"/>
          </a:xfrm>
          <a:prstGeom prst="ellipse">
            <a:avLst/>
          </a:prstGeom>
          <a:solidFill>
            <a:srgbClr val="3333CC">
              <a:hueOff val="-3200000"/>
              <a:satOff val="-13334"/>
              <a:lumOff val="11111"/>
              <a:alpha val="35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楕円 72">
            <a:extLst>
              <a:ext uri="{FF2B5EF4-FFF2-40B4-BE49-F238E27FC236}">
                <a16:creationId xmlns:a16="http://schemas.microsoft.com/office/drawing/2014/main" id="{9705AF0A-8FE5-1F34-25E8-F9A86D30961B}"/>
              </a:ext>
            </a:extLst>
          </p:cNvPr>
          <p:cNvSpPr/>
          <p:nvPr/>
        </p:nvSpPr>
        <p:spPr>
          <a:xfrm>
            <a:off x="4125263" y="3282598"/>
            <a:ext cx="349736" cy="349736"/>
          </a:xfrm>
          <a:prstGeom prst="ellipse">
            <a:avLst/>
          </a:prstGeom>
          <a:solidFill>
            <a:srgbClr val="3333CC">
              <a:hueOff val="-3200000"/>
              <a:satOff val="-13334"/>
              <a:lumOff val="11111"/>
              <a:alpha val="28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4" name="楕円 73">
            <a:extLst>
              <a:ext uri="{FF2B5EF4-FFF2-40B4-BE49-F238E27FC236}">
                <a16:creationId xmlns:a16="http://schemas.microsoft.com/office/drawing/2014/main" id="{3DA4BDC2-258D-7BC7-F1A4-E3A155B074F7}"/>
              </a:ext>
            </a:extLst>
          </p:cNvPr>
          <p:cNvSpPr/>
          <p:nvPr/>
        </p:nvSpPr>
        <p:spPr>
          <a:xfrm>
            <a:off x="3698029" y="3290033"/>
            <a:ext cx="349736" cy="349736"/>
          </a:xfrm>
          <a:prstGeom prst="ellipse">
            <a:avLst/>
          </a:prstGeom>
          <a:solidFill>
            <a:srgbClr val="3333CC">
              <a:hueOff val="-3200000"/>
              <a:satOff val="-13334"/>
              <a:lumOff val="11111"/>
              <a:alpha val="18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5" name="楕円 74">
            <a:extLst>
              <a:ext uri="{FF2B5EF4-FFF2-40B4-BE49-F238E27FC236}">
                <a16:creationId xmlns:a16="http://schemas.microsoft.com/office/drawing/2014/main" id="{64ADC48E-E6D3-747D-1B3F-B75A4BB9BC3B}"/>
              </a:ext>
            </a:extLst>
          </p:cNvPr>
          <p:cNvSpPr/>
          <p:nvPr/>
        </p:nvSpPr>
        <p:spPr>
          <a:xfrm>
            <a:off x="3307339" y="3276188"/>
            <a:ext cx="349736" cy="349736"/>
          </a:xfrm>
          <a:prstGeom prst="ellipse">
            <a:avLst/>
          </a:prstGeom>
          <a:solidFill>
            <a:srgbClr val="3333CC">
              <a:hueOff val="-3200000"/>
              <a:satOff val="-13334"/>
              <a:lumOff val="11111"/>
              <a:alpha val="28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6" name="楕円 75">
            <a:extLst>
              <a:ext uri="{FF2B5EF4-FFF2-40B4-BE49-F238E27FC236}">
                <a16:creationId xmlns:a16="http://schemas.microsoft.com/office/drawing/2014/main" id="{723632FA-C6DC-6BDD-F8A6-30A7DED2CB05}"/>
              </a:ext>
            </a:extLst>
          </p:cNvPr>
          <p:cNvSpPr/>
          <p:nvPr/>
        </p:nvSpPr>
        <p:spPr>
          <a:xfrm>
            <a:off x="2568002" y="3281373"/>
            <a:ext cx="349736" cy="349736"/>
          </a:xfrm>
          <a:prstGeom prst="ellipse">
            <a:avLst/>
          </a:prstGeom>
          <a:solidFill>
            <a:srgbClr val="3333CC">
              <a:hueOff val="-3200000"/>
              <a:satOff val="-13334"/>
              <a:lumOff val="11111"/>
              <a:alpha val="28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7" name="楕円 76">
            <a:extLst>
              <a:ext uri="{FF2B5EF4-FFF2-40B4-BE49-F238E27FC236}">
                <a16:creationId xmlns:a16="http://schemas.microsoft.com/office/drawing/2014/main" id="{62ED6C15-E174-2860-BBEF-3073BB75DE4F}"/>
              </a:ext>
            </a:extLst>
          </p:cNvPr>
          <p:cNvSpPr/>
          <p:nvPr/>
        </p:nvSpPr>
        <p:spPr>
          <a:xfrm>
            <a:off x="2186152" y="3268340"/>
            <a:ext cx="349736" cy="349736"/>
          </a:xfrm>
          <a:prstGeom prst="ellipse">
            <a:avLst/>
          </a:prstGeom>
          <a:solidFill>
            <a:srgbClr val="3333CC">
              <a:hueOff val="-3200000"/>
              <a:satOff val="-13334"/>
              <a:lumOff val="11111"/>
              <a:alpha val="28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8" name="楕円 77">
            <a:extLst>
              <a:ext uri="{FF2B5EF4-FFF2-40B4-BE49-F238E27FC236}">
                <a16:creationId xmlns:a16="http://schemas.microsoft.com/office/drawing/2014/main" id="{5AFF632B-C93C-4596-EFE7-18A2967B1DA9}"/>
              </a:ext>
            </a:extLst>
          </p:cNvPr>
          <p:cNvSpPr/>
          <p:nvPr/>
        </p:nvSpPr>
        <p:spPr>
          <a:xfrm>
            <a:off x="1765481" y="3260899"/>
            <a:ext cx="349736" cy="349736"/>
          </a:xfrm>
          <a:prstGeom prst="ellipse">
            <a:avLst/>
          </a:prstGeom>
          <a:solidFill>
            <a:srgbClr val="3333CC">
              <a:hueOff val="-3200000"/>
              <a:satOff val="-13334"/>
              <a:lumOff val="11111"/>
              <a:alpha val="28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9" name="楕円 78">
            <a:extLst>
              <a:ext uri="{FF2B5EF4-FFF2-40B4-BE49-F238E27FC236}">
                <a16:creationId xmlns:a16="http://schemas.microsoft.com/office/drawing/2014/main" id="{59EFCD21-8225-FA80-B898-214F7993DC41}"/>
              </a:ext>
            </a:extLst>
          </p:cNvPr>
          <p:cNvSpPr/>
          <p:nvPr/>
        </p:nvSpPr>
        <p:spPr>
          <a:xfrm>
            <a:off x="1318593" y="3284454"/>
            <a:ext cx="349736" cy="349736"/>
          </a:xfrm>
          <a:prstGeom prst="ellipse">
            <a:avLst/>
          </a:prstGeom>
          <a:solidFill>
            <a:srgbClr val="3333CC">
              <a:hueOff val="-3200000"/>
              <a:satOff val="-13334"/>
              <a:lumOff val="11111"/>
              <a:alpha val="28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0" name="楕円 79">
            <a:extLst>
              <a:ext uri="{FF2B5EF4-FFF2-40B4-BE49-F238E27FC236}">
                <a16:creationId xmlns:a16="http://schemas.microsoft.com/office/drawing/2014/main" id="{672BC2BD-3E38-F25F-027D-6610D936D578}"/>
              </a:ext>
            </a:extLst>
          </p:cNvPr>
          <p:cNvSpPr/>
          <p:nvPr/>
        </p:nvSpPr>
        <p:spPr>
          <a:xfrm>
            <a:off x="66720" y="3272021"/>
            <a:ext cx="349736" cy="349736"/>
          </a:xfrm>
          <a:prstGeom prst="ellipse">
            <a:avLst/>
          </a:prstGeom>
          <a:solidFill>
            <a:srgbClr val="3333CC">
              <a:hueOff val="-3200000"/>
              <a:satOff val="-13334"/>
              <a:lumOff val="11111"/>
              <a:alpha val="28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楕円 1">
            <a:extLst>
              <a:ext uri="{FF2B5EF4-FFF2-40B4-BE49-F238E27FC236}">
                <a16:creationId xmlns:a16="http://schemas.microsoft.com/office/drawing/2014/main" id="{6DAE91D8-7811-E0BB-6405-EDE8067E623A}"/>
              </a:ext>
            </a:extLst>
          </p:cNvPr>
          <p:cNvSpPr/>
          <p:nvPr/>
        </p:nvSpPr>
        <p:spPr>
          <a:xfrm>
            <a:off x="5045852" y="3282598"/>
            <a:ext cx="349736" cy="349736"/>
          </a:xfrm>
          <a:prstGeom prst="ellipse">
            <a:avLst/>
          </a:prstGeom>
          <a:solidFill>
            <a:srgbClr val="3333CC">
              <a:hueOff val="-3200000"/>
              <a:satOff val="-13334"/>
              <a:lumOff val="11111"/>
              <a:alpha val="35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テキスト ボックス 2">
            <a:extLst>
              <a:ext uri="{FF2B5EF4-FFF2-40B4-BE49-F238E27FC236}">
                <a16:creationId xmlns:a16="http://schemas.microsoft.com/office/drawing/2014/main" id="{795C6201-8E75-2DC9-693D-F3839338E9F9}"/>
              </a:ext>
            </a:extLst>
          </p:cNvPr>
          <p:cNvSpPr txBox="1"/>
          <p:nvPr/>
        </p:nvSpPr>
        <p:spPr>
          <a:xfrm>
            <a:off x="3507780" y="3667082"/>
            <a:ext cx="861619" cy="13148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fi-FI"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Recirculation</a:t>
            </a:r>
            <a:r>
              <a:rPr kumimoji="0" lang="fi-FI"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(LB212)</a:t>
            </a:r>
            <a:endPar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Jan. 2025</a:t>
            </a:r>
          </a:p>
        </p:txBody>
      </p:sp>
      <p:sp>
        <p:nvSpPr>
          <p:cNvPr id="5" name="テキスト ボックス 4">
            <a:extLst>
              <a:ext uri="{FF2B5EF4-FFF2-40B4-BE49-F238E27FC236}">
                <a16:creationId xmlns:a16="http://schemas.microsoft.com/office/drawing/2014/main" id="{3066E0AE-9871-B5BB-18C5-3F6BE252F1CE}"/>
              </a:ext>
            </a:extLst>
          </p:cNvPr>
          <p:cNvSpPr txBox="1"/>
          <p:nvPr/>
        </p:nvSpPr>
        <p:spPr>
          <a:xfrm>
            <a:off x="3733619" y="1546943"/>
            <a:ext cx="997151" cy="15265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Comment </a:t>
            </a:r>
            <a:r>
              <a:rPr kumimoji="1" lang="en-US" altLang="ja-JP" sz="1400" b="0" i="0" u="none" strike="noStrike" kern="1200" cap="none" spc="0" normalizeH="0" baseline="0" noProof="0" dirty="0" err="1">
                <a:ln>
                  <a:noFill/>
                </a:ln>
                <a:solidFill>
                  <a:srgbClr val="000000">
                    <a:hueOff val="0"/>
                    <a:satOff val="0"/>
                    <a:lumOff val="0"/>
                    <a:alphaOff val="0"/>
                  </a:srgbClr>
                </a:solidFill>
                <a:effectLst/>
                <a:uLnTx/>
                <a:uFillTx/>
                <a:latin typeface="Times New Roman"/>
                <a:ea typeface="+mn-ea"/>
                <a:cs typeface="+mn-cs"/>
              </a:rPr>
              <a:t>Resolutionfor</a:t>
            </a:r>
            <a:r>
              <a:rPr kumimoji="1" lang="en-US" altLang="ja-JP"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 LB212</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March 2025</a:t>
            </a:r>
          </a:p>
        </p:txBody>
      </p:sp>
      <p:sp>
        <p:nvSpPr>
          <p:cNvPr id="9" name="楕円 8">
            <a:extLst>
              <a:ext uri="{FF2B5EF4-FFF2-40B4-BE49-F238E27FC236}">
                <a16:creationId xmlns:a16="http://schemas.microsoft.com/office/drawing/2014/main" id="{135793AD-CF30-28A8-F1CE-CA4B55ADCA8B}"/>
              </a:ext>
            </a:extLst>
          </p:cNvPr>
          <p:cNvSpPr/>
          <p:nvPr/>
        </p:nvSpPr>
        <p:spPr>
          <a:xfrm>
            <a:off x="5925406" y="3281047"/>
            <a:ext cx="349736" cy="349736"/>
          </a:xfrm>
          <a:prstGeom prst="ellipse">
            <a:avLst/>
          </a:prstGeom>
          <a:solidFill>
            <a:srgbClr val="3333CC">
              <a:hueOff val="-3200000"/>
              <a:satOff val="-13334"/>
              <a:lumOff val="11111"/>
              <a:alpha val="30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テキスト ボックス 6">
            <a:extLst>
              <a:ext uri="{FF2B5EF4-FFF2-40B4-BE49-F238E27FC236}">
                <a16:creationId xmlns:a16="http://schemas.microsoft.com/office/drawing/2014/main" id="{602E375F-9AA1-4559-3749-5F19C9438101}"/>
              </a:ext>
            </a:extLst>
          </p:cNvPr>
          <p:cNvSpPr txBox="1"/>
          <p:nvPr/>
        </p:nvSpPr>
        <p:spPr>
          <a:xfrm>
            <a:off x="4266677" y="3902119"/>
            <a:ext cx="956142" cy="107414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2nd </a:t>
            </a:r>
            <a:r>
              <a:rPr kumimoji="0" lang="fi-FI"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Recirculation</a:t>
            </a:r>
            <a:r>
              <a:rPr kumimoji="0" lang="fi-FI"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(LB217)</a:t>
            </a:r>
            <a:endPar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April 2025</a:t>
            </a:r>
          </a:p>
        </p:txBody>
      </p:sp>
      <p:sp>
        <p:nvSpPr>
          <p:cNvPr id="10" name="テキスト ボックス 9">
            <a:extLst>
              <a:ext uri="{FF2B5EF4-FFF2-40B4-BE49-F238E27FC236}">
                <a16:creationId xmlns:a16="http://schemas.microsoft.com/office/drawing/2014/main" id="{70A9F168-8355-89C9-5EBC-A4FB6DBA4509}"/>
              </a:ext>
            </a:extLst>
          </p:cNvPr>
          <p:cNvSpPr txBox="1"/>
          <p:nvPr/>
        </p:nvSpPr>
        <p:spPr>
          <a:xfrm>
            <a:off x="4653900" y="1593771"/>
            <a:ext cx="997151" cy="15265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Comment </a:t>
            </a:r>
            <a:r>
              <a:rPr kumimoji="1" lang="en-US" altLang="ja-JP" sz="1400" b="0" i="0" u="none" strike="noStrike" kern="1200" cap="none" spc="0" normalizeH="0" baseline="0" noProof="0" dirty="0" err="1">
                <a:ln>
                  <a:noFill/>
                </a:ln>
                <a:solidFill>
                  <a:srgbClr val="000000">
                    <a:hueOff val="0"/>
                    <a:satOff val="0"/>
                    <a:lumOff val="0"/>
                    <a:alphaOff val="0"/>
                  </a:srgbClr>
                </a:solidFill>
                <a:effectLst/>
                <a:uLnTx/>
                <a:uFillTx/>
                <a:latin typeface="Times New Roman"/>
                <a:ea typeface="+mn-ea"/>
                <a:cs typeface="+mn-cs"/>
              </a:rPr>
              <a:t>Resolutionfor</a:t>
            </a:r>
            <a:r>
              <a:rPr kumimoji="1" lang="en-US" altLang="ja-JP"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 LB217</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May </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2025</a:t>
            </a:r>
          </a:p>
        </p:txBody>
      </p:sp>
      <p:sp>
        <p:nvSpPr>
          <p:cNvPr id="11" name="楕円 10">
            <a:extLst>
              <a:ext uri="{FF2B5EF4-FFF2-40B4-BE49-F238E27FC236}">
                <a16:creationId xmlns:a16="http://schemas.microsoft.com/office/drawing/2014/main" id="{D6BE4A91-D065-7160-76BB-A66E03D1C5F1}"/>
              </a:ext>
            </a:extLst>
          </p:cNvPr>
          <p:cNvSpPr/>
          <p:nvPr/>
        </p:nvSpPr>
        <p:spPr>
          <a:xfrm>
            <a:off x="502896" y="3266766"/>
            <a:ext cx="349736" cy="349736"/>
          </a:xfrm>
          <a:prstGeom prst="ellipse">
            <a:avLst/>
          </a:prstGeom>
          <a:solidFill>
            <a:srgbClr val="3333CC">
              <a:hueOff val="-3200000"/>
              <a:satOff val="-13334"/>
              <a:lumOff val="11111"/>
              <a:alpha val="28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楕円 11">
            <a:extLst>
              <a:ext uri="{FF2B5EF4-FFF2-40B4-BE49-F238E27FC236}">
                <a16:creationId xmlns:a16="http://schemas.microsoft.com/office/drawing/2014/main" id="{9C49E052-E495-12E6-A1EE-F90297A2D9BF}"/>
              </a:ext>
            </a:extLst>
          </p:cNvPr>
          <p:cNvSpPr/>
          <p:nvPr/>
        </p:nvSpPr>
        <p:spPr>
          <a:xfrm>
            <a:off x="886523" y="3282535"/>
            <a:ext cx="349736" cy="349736"/>
          </a:xfrm>
          <a:prstGeom prst="ellipse">
            <a:avLst/>
          </a:prstGeom>
          <a:solidFill>
            <a:srgbClr val="3333CC">
              <a:hueOff val="-3200000"/>
              <a:satOff val="-13334"/>
              <a:lumOff val="11111"/>
              <a:alpha val="28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楕円 12">
            <a:extLst>
              <a:ext uri="{FF2B5EF4-FFF2-40B4-BE49-F238E27FC236}">
                <a16:creationId xmlns:a16="http://schemas.microsoft.com/office/drawing/2014/main" id="{8E52E2CB-206D-6277-55AE-1E7C34171BAE}"/>
              </a:ext>
            </a:extLst>
          </p:cNvPr>
          <p:cNvSpPr/>
          <p:nvPr/>
        </p:nvSpPr>
        <p:spPr>
          <a:xfrm>
            <a:off x="2925119" y="3279099"/>
            <a:ext cx="349736" cy="349736"/>
          </a:xfrm>
          <a:prstGeom prst="ellipse">
            <a:avLst/>
          </a:prstGeom>
          <a:solidFill>
            <a:srgbClr val="3333CC">
              <a:hueOff val="-3200000"/>
              <a:satOff val="-13334"/>
              <a:lumOff val="11111"/>
              <a:alpha val="28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テキスト ボックス 13">
            <a:extLst>
              <a:ext uri="{FF2B5EF4-FFF2-40B4-BE49-F238E27FC236}">
                <a16:creationId xmlns:a16="http://schemas.microsoft.com/office/drawing/2014/main" id="{0C056727-40BF-BEAC-78D2-6A28D2A1D0B0}"/>
              </a:ext>
            </a:extLst>
          </p:cNvPr>
          <p:cNvSpPr txBox="1"/>
          <p:nvPr/>
        </p:nvSpPr>
        <p:spPr>
          <a:xfrm>
            <a:off x="5046876" y="3881652"/>
            <a:ext cx="903236" cy="107414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3rd </a:t>
            </a:r>
            <a:r>
              <a:rPr kumimoji="0" lang="fi-FI"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Recirculation</a:t>
            </a:r>
            <a:r>
              <a:rPr kumimoji="0" lang="fi-FI"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(LB)</a:t>
            </a:r>
            <a:endPar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June 2025</a:t>
            </a:r>
          </a:p>
        </p:txBody>
      </p:sp>
      <p:sp>
        <p:nvSpPr>
          <p:cNvPr id="16" name="テキスト ボックス 15">
            <a:extLst>
              <a:ext uri="{FF2B5EF4-FFF2-40B4-BE49-F238E27FC236}">
                <a16:creationId xmlns:a16="http://schemas.microsoft.com/office/drawing/2014/main" id="{04DE81A7-807A-B857-AFB5-B7B0E533C4A7}"/>
              </a:ext>
            </a:extLst>
          </p:cNvPr>
          <p:cNvSpPr txBox="1"/>
          <p:nvPr/>
        </p:nvSpPr>
        <p:spPr>
          <a:xfrm>
            <a:off x="5425003" y="1614242"/>
            <a:ext cx="937950" cy="15265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Comment Resolution for LB217</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July </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rPr>
              <a:t>2025</a:t>
            </a:r>
          </a:p>
        </p:txBody>
      </p:sp>
      <p:sp>
        <p:nvSpPr>
          <p:cNvPr id="17" name="楕円 16">
            <a:extLst>
              <a:ext uri="{FF2B5EF4-FFF2-40B4-BE49-F238E27FC236}">
                <a16:creationId xmlns:a16="http://schemas.microsoft.com/office/drawing/2014/main" id="{5CD337D6-7B38-A017-861A-3F1A404C872D}"/>
              </a:ext>
            </a:extLst>
          </p:cNvPr>
          <p:cNvSpPr/>
          <p:nvPr/>
        </p:nvSpPr>
        <p:spPr>
          <a:xfrm>
            <a:off x="6856719" y="3287371"/>
            <a:ext cx="349736" cy="349736"/>
          </a:xfrm>
          <a:prstGeom prst="ellipse">
            <a:avLst/>
          </a:prstGeom>
          <a:solidFill>
            <a:srgbClr val="3333CC">
              <a:hueOff val="-3200000"/>
              <a:satOff val="-13334"/>
              <a:lumOff val="11111"/>
              <a:alpha val="39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楕円 17">
            <a:extLst>
              <a:ext uri="{FF2B5EF4-FFF2-40B4-BE49-F238E27FC236}">
                <a16:creationId xmlns:a16="http://schemas.microsoft.com/office/drawing/2014/main" id="{D8484EA5-9213-DD96-A76E-DDCDB14F4DFA}"/>
              </a:ext>
            </a:extLst>
          </p:cNvPr>
          <p:cNvSpPr/>
          <p:nvPr/>
        </p:nvSpPr>
        <p:spPr>
          <a:xfrm>
            <a:off x="7679233" y="3309986"/>
            <a:ext cx="349736" cy="349736"/>
          </a:xfrm>
          <a:prstGeom prst="ellipse">
            <a:avLst/>
          </a:prstGeom>
          <a:solidFill>
            <a:srgbClr val="3333CC">
              <a:hueOff val="-3200000"/>
              <a:satOff val="-13334"/>
              <a:lumOff val="11111"/>
              <a:alpha val="4100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テキスト ボックス 19">
            <a:extLst>
              <a:ext uri="{FF2B5EF4-FFF2-40B4-BE49-F238E27FC236}">
                <a16:creationId xmlns:a16="http://schemas.microsoft.com/office/drawing/2014/main" id="{28ACA8A0-027D-936C-8FFE-58949CF35AA3}"/>
              </a:ext>
            </a:extLst>
          </p:cNvPr>
          <p:cNvSpPr txBox="1"/>
          <p:nvPr/>
        </p:nvSpPr>
        <p:spPr>
          <a:xfrm rot="10800000" flipV="1">
            <a:off x="7423845" y="3850995"/>
            <a:ext cx="677541" cy="1815882"/>
          </a:xfrm>
          <a:prstGeom prst="rect">
            <a:avLst/>
          </a:prstGeom>
          <a:noFill/>
        </p:spPr>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Request EC approval for SA Ballot</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Nov. 2026</a:t>
            </a:r>
          </a:p>
        </p:txBody>
      </p:sp>
      <p:sp>
        <p:nvSpPr>
          <p:cNvPr id="22" name="テキスト ボックス 21">
            <a:extLst>
              <a:ext uri="{FF2B5EF4-FFF2-40B4-BE49-F238E27FC236}">
                <a16:creationId xmlns:a16="http://schemas.microsoft.com/office/drawing/2014/main" id="{C2C6A0EB-003E-C92E-E9C6-AE979F081247}"/>
              </a:ext>
            </a:extLst>
          </p:cNvPr>
          <p:cNvSpPr txBox="1"/>
          <p:nvPr/>
        </p:nvSpPr>
        <p:spPr>
          <a:xfrm>
            <a:off x="7653749" y="1390593"/>
            <a:ext cx="734796" cy="1754326"/>
          </a:xfrm>
          <a:prstGeom prst="rect">
            <a:avLst/>
          </a:prstGeom>
          <a:noFill/>
        </p:spPr>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Final SB recirculation, if required. Submission to RevCom</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Jan 2026</a:t>
            </a:r>
          </a:p>
        </p:txBody>
      </p:sp>
      <p:sp>
        <p:nvSpPr>
          <p:cNvPr id="19" name="タイトル 1">
            <a:extLst>
              <a:ext uri="{FF2B5EF4-FFF2-40B4-BE49-F238E27FC236}">
                <a16:creationId xmlns:a16="http://schemas.microsoft.com/office/drawing/2014/main" id="{7439C09F-4585-B791-34D0-8ACBEAF83708}"/>
              </a:ext>
            </a:extLst>
          </p:cNvPr>
          <p:cNvSpPr txBox="1">
            <a:spLocks/>
          </p:cNvSpPr>
          <p:nvPr/>
        </p:nvSpPr>
        <p:spPr>
          <a:xfrm>
            <a:off x="479824" y="782270"/>
            <a:ext cx="8412531" cy="738664"/>
          </a:xfrm>
          <a:prstGeom prst="rect">
            <a:avLst/>
          </a:prstGeom>
        </p:spPr>
        <p:txBody>
          <a:bodyPr>
            <a:normAutofit fontScale="900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400" b="1" dirty="0">
                <a:solidFill>
                  <a:srgbClr val="0000FF"/>
                </a:solidFill>
              </a:rPr>
              <a:t>3.3 Timeline for Starting Global Business with the New Standard IEEE802.15.6ma</a:t>
            </a:r>
            <a:endParaRPr lang="ja-JP" altLang="en-US" dirty="0">
              <a:solidFill>
                <a:srgbClr val="0000FF"/>
              </a:solidFill>
            </a:endParaRPr>
          </a:p>
        </p:txBody>
      </p:sp>
      <p:sp>
        <p:nvSpPr>
          <p:cNvPr id="4" name="Date Placeholder 3">
            <a:extLst>
              <a:ext uri="{FF2B5EF4-FFF2-40B4-BE49-F238E27FC236}">
                <a16:creationId xmlns:a16="http://schemas.microsoft.com/office/drawing/2014/main" id="{672BBF5A-9F18-E810-5F51-EFBCAF2E60B1}"/>
              </a:ext>
            </a:extLst>
          </p:cNvPr>
          <p:cNvSpPr txBox="1">
            <a:spLocks/>
          </p:cNvSpPr>
          <p:nvPr/>
        </p:nvSpPr>
        <p:spPr bwMode="auto">
          <a:xfrm>
            <a:off x="788541" y="460019"/>
            <a:ext cx="16002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91425" rIns="91425" bIns="91425" numCol="1" anchor="b" anchorCtr="0" compatLnSpc="1">
            <a:prstTxWarp prst="textNoShape">
              <a:avLst/>
            </a:prstTxWarp>
            <a:noAutofit/>
          </a:bodyPr>
          <a:lstStyle>
            <a:defPPr>
              <a:defRPr lang="en-US"/>
            </a:defPPr>
            <a:lvl1pPr marL="0" marR="0" lvl="0" indent="0" algn="l" defTabSz="457200" rtl="0" eaLnBrk="1" latinLnBrk="0" hangingPunct="1">
              <a:spcBef>
                <a:spcPts val="0"/>
              </a:spcBef>
              <a:spcAft>
                <a:spcPts val="0"/>
              </a:spcAft>
              <a:buSzPts val="1400"/>
              <a:buNone/>
              <a:defRPr kumimoji="1" sz="1400" b="1" i="0" u="none" strike="noStrike" kern="1200" cap="none">
                <a:solidFill>
                  <a:schemeClr val="dk1"/>
                </a:solidFill>
                <a:latin typeface="Times New Roman"/>
                <a:ea typeface="Times New Roman"/>
                <a:cs typeface="Times New Roman"/>
                <a:sym typeface="Times New Roman"/>
              </a:defRPr>
            </a:lvl1pPr>
            <a:lvl2pPr marL="342900" marR="0" lvl="1" indent="0" algn="l" defTabSz="457200" rtl="0" eaLnBrk="1" latinLnBrk="0" hangingPunct="1">
              <a:spcBef>
                <a:spcPts val="0"/>
              </a:spcBef>
              <a:spcAft>
                <a:spcPts val="0"/>
              </a:spcAft>
              <a:buSzPts val="1400"/>
              <a:buNone/>
              <a:defRPr kumimoji="1" sz="900" b="0" i="0" u="none" strike="noStrike" kern="1200" cap="none">
                <a:solidFill>
                  <a:schemeClr val="dk1"/>
                </a:solidFill>
                <a:latin typeface="Times New Roman"/>
                <a:ea typeface="Times New Roman"/>
                <a:cs typeface="Times New Roman"/>
                <a:sym typeface="Times New Roman"/>
              </a:defRPr>
            </a:lvl2pPr>
            <a:lvl3pPr marL="685800" marR="0" lvl="2" indent="0" algn="l" defTabSz="457200" rtl="0" eaLnBrk="1" latinLnBrk="0" hangingPunct="1">
              <a:spcBef>
                <a:spcPts val="0"/>
              </a:spcBef>
              <a:spcAft>
                <a:spcPts val="0"/>
              </a:spcAft>
              <a:buSzPts val="1400"/>
              <a:buNone/>
              <a:defRPr kumimoji="1" sz="900" b="0" i="0" u="none" strike="noStrike" kern="1200" cap="none">
                <a:solidFill>
                  <a:schemeClr val="dk1"/>
                </a:solidFill>
                <a:latin typeface="Times New Roman"/>
                <a:ea typeface="Times New Roman"/>
                <a:cs typeface="Times New Roman"/>
                <a:sym typeface="Times New Roman"/>
              </a:defRPr>
            </a:lvl3pPr>
            <a:lvl4pPr marL="1028700" marR="0" lvl="3" indent="0" algn="l" defTabSz="457200" rtl="0" eaLnBrk="1" latinLnBrk="0" hangingPunct="1">
              <a:spcBef>
                <a:spcPts val="0"/>
              </a:spcBef>
              <a:spcAft>
                <a:spcPts val="0"/>
              </a:spcAft>
              <a:buSzPts val="1400"/>
              <a:buNone/>
              <a:defRPr kumimoji="1" sz="900" b="0" i="0" u="none" strike="noStrike" kern="1200" cap="none">
                <a:solidFill>
                  <a:schemeClr val="dk1"/>
                </a:solidFill>
                <a:latin typeface="Times New Roman"/>
                <a:ea typeface="Times New Roman"/>
                <a:cs typeface="Times New Roman"/>
                <a:sym typeface="Times New Roman"/>
              </a:defRPr>
            </a:lvl4pPr>
            <a:lvl5pPr marL="1371600" marR="0" lvl="4" indent="0" algn="l" defTabSz="457200" rtl="0" eaLnBrk="1" latinLnBrk="0" hangingPunct="1">
              <a:spcBef>
                <a:spcPts val="0"/>
              </a:spcBef>
              <a:spcAft>
                <a:spcPts val="0"/>
              </a:spcAft>
              <a:buSzPts val="1400"/>
              <a:buNone/>
              <a:defRPr kumimoji="1" sz="900" b="0" i="0" u="none" strike="noStrike" kern="1200" cap="none">
                <a:solidFill>
                  <a:schemeClr val="dk1"/>
                </a:solidFill>
                <a:latin typeface="Times New Roman"/>
                <a:ea typeface="Times New Roman"/>
                <a:cs typeface="Times New Roman"/>
                <a:sym typeface="Times New Roman"/>
              </a:defRPr>
            </a:lvl5pPr>
            <a:lvl6pPr marL="1714500" marR="0" lvl="5" indent="0" algn="l" defTabSz="457200" rtl="0" eaLnBrk="1" latinLnBrk="0" hangingPunct="1">
              <a:spcBef>
                <a:spcPts val="0"/>
              </a:spcBef>
              <a:spcAft>
                <a:spcPts val="0"/>
              </a:spcAft>
              <a:buSzPts val="1400"/>
              <a:buNone/>
              <a:defRPr kumimoji="1" sz="900" b="0" i="0" u="none" strike="noStrike" kern="1200" cap="none">
                <a:solidFill>
                  <a:schemeClr val="dk1"/>
                </a:solidFill>
                <a:latin typeface="Times New Roman"/>
                <a:ea typeface="Times New Roman"/>
                <a:cs typeface="Times New Roman"/>
                <a:sym typeface="Times New Roman"/>
              </a:defRPr>
            </a:lvl6pPr>
            <a:lvl7pPr marL="2057400" marR="0" lvl="6" indent="0" algn="l" defTabSz="457200" rtl="0" eaLnBrk="1" latinLnBrk="0" hangingPunct="1">
              <a:spcBef>
                <a:spcPts val="0"/>
              </a:spcBef>
              <a:spcAft>
                <a:spcPts val="0"/>
              </a:spcAft>
              <a:buSzPts val="1400"/>
              <a:buNone/>
              <a:defRPr kumimoji="1" sz="900" b="0" i="0" u="none" strike="noStrike" kern="1200" cap="none">
                <a:solidFill>
                  <a:schemeClr val="dk1"/>
                </a:solidFill>
                <a:latin typeface="Times New Roman"/>
                <a:ea typeface="Times New Roman"/>
                <a:cs typeface="Times New Roman"/>
                <a:sym typeface="Times New Roman"/>
              </a:defRPr>
            </a:lvl7pPr>
            <a:lvl8pPr marL="2400300" marR="0" lvl="7" indent="0" algn="l" defTabSz="457200" rtl="0" eaLnBrk="1" latinLnBrk="0" hangingPunct="1">
              <a:spcBef>
                <a:spcPts val="0"/>
              </a:spcBef>
              <a:spcAft>
                <a:spcPts val="0"/>
              </a:spcAft>
              <a:buSzPts val="1400"/>
              <a:buNone/>
              <a:defRPr kumimoji="1" sz="900" b="0" i="0" u="none" strike="noStrike" kern="1200" cap="none">
                <a:solidFill>
                  <a:schemeClr val="dk1"/>
                </a:solidFill>
                <a:latin typeface="Times New Roman"/>
                <a:ea typeface="Times New Roman"/>
                <a:cs typeface="Times New Roman"/>
                <a:sym typeface="Times New Roman"/>
              </a:defRPr>
            </a:lvl8pPr>
            <a:lvl9pPr marL="2743200" marR="0" lvl="8" indent="0" algn="l" defTabSz="457200" rtl="0" eaLnBrk="1" latinLnBrk="0" hangingPunct="1">
              <a:spcBef>
                <a:spcPts val="0"/>
              </a:spcBef>
              <a:spcAft>
                <a:spcPts val="0"/>
              </a:spcAft>
              <a:buSzPts val="1400"/>
              <a:buNone/>
              <a:defRPr kumimoji="1" sz="900" b="0" i="0" u="none" strike="noStrike" kern="1200" cap="none">
                <a:solidFill>
                  <a:schemeClr val="dk1"/>
                </a:solidFill>
                <a:latin typeface="Times New Roman"/>
                <a:ea typeface="Times New Roman"/>
                <a:cs typeface="Times New Roman"/>
                <a:sym typeface="Times New Roman"/>
              </a:defRPr>
            </a:lvl9pPr>
          </a:lstStyle>
          <a:p>
            <a:pPr>
              <a:defRPr/>
            </a:pPr>
            <a:r>
              <a:rPr kumimoji="0" lang="en-US" altLang="ja-JP">
                <a:solidFill>
                  <a:srgbClr val="000000"/>
                </a:solidFill>
              </a:rPr>
              <a:t>July 2025</a:t>
            </a:r>
            <a:endParaRPr kumimoji="0" lang="en-US" sz="1600" dirty="0">
              <a:solidFill>
                <a:srgbClr val="000000"/>
              </a:solidFill>
            </a:endParaRPr>
          </a:p>
        </p:txBody>
      </p:sp>
      <p:sp>
        <p:nvSpPr>
          <p:cNvPr id="8" name="日付プレースホルダー 7">
            <a:extLst>
              <a:ext uri="{FF2B5EF4-FFF2-40B4-BE49-F238E27FC236}">
                <a16:creationId xmlns:a16="http://schemas.microsoft.com/office/drawing/2014/main" id="{CF61DBD6-9E6E-69D2-E7EF-63F8B5F04684}"/>
              </a:ext>
            </a:extLst>
          </p:cNvPr>
          <p:cNvSpPr>
            <a:spLocks noGrp="1"/>
          </p:cNvSpPr>
          <p:nvPr>
            <p:ph type="dt" sz="half" idx="13"/>
          </p:nvPr>
        </p:nvSpPr>
        <p:spPr/>
        <p:txBody>
          <a:bodyPr/>
          <a:lstStyle/>
          <a:p>
            <a:r>
              <a:rPr lang="en-US" altLang="ja-JP"/>
              <a:t>July 2025</a:t>
            </a:r>
            <a:endParaRPr lang="en-US" altLang="ja-JP" dirty="0"/>
          </a:p>
        </p:txBody>
      </p:sp>
    </p:spTree>
    <p:extLst>
      <p:ext uri="{BB962C8B-B14F-4D97-AF65-F5344CB8AC3E}">
        <p14:creationId xmlns:p14="http://schemas.microsoft.com/office/powerpoint/2010/main" val="22641209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521436-9E69-889E-4F75-A740886D1DEF}"/>
              </a:ext>
            </a:extLst>
          </p:cNvPr>
          <p:cNvSpPr>
            <a:spLocks noGrp="1"/>
          </p:cNvSpPr>
          <p:nvPr>
            <p:ph type="dt" idx="10"/>
          </p:nvPr>
        </p:nvSpPr>
        <p:spPr bwMode="auto">
          <a:xfrm>
            <a:off x="788541" y="469900"/>
            <a:ext cx="16002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91425" rIns="91425" bIns="91425" numCol="1" anchor="b" anchorCtr="0" compatLnSpc="1">
            <a:prstTxWarp prst="textNoShape">
              <a:avLst/>
            </a:prstTxWarp>
            <a:noAutofit/>
          </a:bodyPr>
          <a:lstStyle>
            <a:defPPr>
              <a:defRPr lang="en-US"/>
            </a:defPPr>
            <a:lvl1pPr marL="0" marR="0" lvl="0" indent="0" algn="l" defTabSz="457200" rtl="0" eaLnBrk="1" latinLnBrk="0" hangingPunct="1">
              <a:spcBef>
                <a:spcPts val="0"/>
              </a:spcBef>
              <a:spcAft>
                <a:spcPts val="0"/>
              </a:spcAft>
              <a:buSzPts val="1400"/>
              <a:buNone/>
              <a:defRPr sz="1400" b="1" i="0" u="none" strike="noStrike" kern="1200" cap="none">
                <a:solidFill>
                  <a:schemeClr val="dk1"/>
                </a:solidFill>
                <a:latin typeface="Times New Roman"/>
                <a:ea typeface="Times New Roman"/>
                <a:cs typeface="Times New Roman"/>
                <a:sym typeface="Times New Roman"/>
              </a:defRPr>
            </a:lvl1pPr>
            <a:lvl2pPr marL="342900" marR="0" lvl="1" indent="0" algn="l" defTabSz="457200" rtl="0" eaLnBrk="1" latinLnBrk="0" hangingPunct="1">
              <a:spcBef>
                <a:spcPts val="0"/>
              </a:spcBef>
              <a:spcAft>
                <a:spcPts val="0"/>
              </a:spcAft>
              <a:buSzPts val="1400"/>
              <a:buNone/>
              <a:defRPr sz="900" b="0" i="0" u="none" strike="noStrike" kern="1200" cap="none">
                <a:solidFill>
                  <a:schemeClr val="dk1"/>
                </a:solidFill>
                <a:latin typeface="Times New Roman"/>
                <a:ea typeface="Times New Roman"/>
                <a:cs typeface="Times New Roman"/>
                <a:sym typeface="Times New Roman"/>
              </a:defRPr>
            </a:lvl2pPr>
            <a:lvl3pPr marL="685800" marR="0" lvl="2" indent="0" algn="l" defTabSz="457200" rtl="0" eaLnBrk="1" latinLnBrk="0" hangingPunct="1">
              <a:spcBef>
                <a:spcPts val="0"/>
              </a:spcBef>
              <a:spcAft>
                <a:spcPts val="0"/>
              </a:spcAft>
              <a:buSzPts val="1400"/>
              <a:buNone/>
              <a:defRPr sz="900" b="0" i="0" u="none" strike="noStrike" kern="1200" cap="none">
                <a:solidFill>
                  <a:schemeClr val="dk1"/>
                </a:solidFill>
                <a:latin typeface="Times New Roman"/>
                <a:ea typeface="Times New Roman"/>
                <a:cs typeface="Times New Roman"/>
                <a:sym typeface="Times New Roman"/>
              </a:defRPr>
            </a:lvl3pPr>
            <a:lvl4pPr marL="1028700" marR="0" lvl="3" indent="0" algn="l" defTabSz="457200" rtl="0" eaLnBrk="1" latinLnBrk="0" hangingPunct="1">
              <a:spcBef>
                <a:spcPts val="0"/>
              </a:spcBef>
              <a:spcAft>
                <a:spcPts val="0"/>
              </a:spcAft>
              <a:buSzPts val="1400"/>
              <a:buNone/>
              <a:defRPr sz="900" b="0" i="0" u="none" strike="noStrike" kern="1200" cap="none">
                <a:solidFill>
                  <a:schemeClr val="dk1"/>
                </a:solidFill>
                <a:latin typeface="Times New Roman"/>
                <a:ea typeface="Times New Roman"/>
                <a:cs typeface="Times New Roman"/>
                <a:sym typeface="Times New Roman"/>
              </a:defRPr>
            </a:lvl4pPr>
            <a:lvl5pPr marL="1371600" marR="0" lvl="4" indent="0" algn="l" defTabSz="457200" rtl="0" eaLnBrk="1" latinLnBrk="0" hangingPunct="1">
              <a:spcBef>
                <a:spcPts val="0"/>
              </a:spcBef>
              <a:spcAft>
                <a:spcPts val="0"/>
              </a:spcAft>
              <a:buSzPts val="1400"/>
              <a:buNone/>
              <a:defRPr sz="900" b="0" i="0" u="none" strike="noStrike" kern="1200" cap="none">
                <a:solidFill>
                  <a:schemeClr val="dk1"/>
                </a:solidFill>
                <a:latin typeface="Times New Roman"/>
                <a:ea typeface="Times New Roman"/>
                <a:cs typeface="Times New Roman"/>
                <a:sym typeface="Times New Roman"/>
              </a:defRPr>
            </a:lvl5pPr>
            <a:lvl6pPr marL="1714500" marR="0" lvl="5" indent="0" algn="l" defTabSz="457200" rtl="0" eaLnBrk="1" latinLnBrk="0" hangingPunct="1">
              <a:spcBef>
                <a:spcPts val="0"/>
              </a:spcBef>
              <a:spcAft>
                <a:spcPts val="0"/>
              </a:spcAft>
              <a:buSzPts val="1400"/>
              <a:buNone/>
              <a:defRPr sz="900" b="0" i="0" u="none" strike="noStrike" kern="1200" cap="none">
                <a:solidFill>
                  <a:schemeClr val="dk1"/>
                </a:solidFill>
                <a:latin typeface="Times New Roman"/>
                <a:ea typeface="Times New Roman"/>
                <a:cs typeface="Times New Roman"/>
                <a:sym typeface="Times New Roman"/>
              </a:defRPr>
            </a:lvl6pPr>
            <a:lvl7pPr marL="2057400" marR="0" lvl="6" indent="0" algn="l" defTabSz="457200" rtl="0" eaLnBrk="1" latinLnBrk="0" hangingPunct="1">
              <a:spcBef>
                <a:spcPts val="0"/>
              </a:spcBef>
              <a:spcAft>
                <a:spcPts val="0"/>
              </a:spcAft>
              <a:buSzPts val="1400"/>
              <a:buNone/>
              <a:defRPr sz="900" b="0" i="0" u="none" strike="noStrike" kern="1200" cap="none">
                <a:solidFill>
                  <a:schemeClr val="dk1"/>
                </a:solidFill>
                <a:latin typeface="Times New Roman"/>
                <a:ea typeface="Times New Roman"/>
                <a:cs typeface="Times New Roman"/>
                <a:sym typeface="Times New Roman"/>
              </a:defRPr>
            </a:lvl7pPr>
            <a:lvl8pPr marL="2400300" marR="0" lvl="7" indent="0" algn="l" defTabSz="457200" rtl="0" eaLnBrk="1" latinLnBrk="0" hangingPunct="1">
              <a:spcBef>
                <a:spcPts val="0"/>
              </a:spcBef>
              <a:spcAft>
                <a:spcPts val="0"/>
              </a:spcAft>
              <a:buSzPts val="1400"/>
              <a:buNone/>
              <a:defRPr sz="900" b="0" i="0" u="none" strike="noStrike" kern="1200" cap="none">
                <a:solidFill>
                  <a:schemeClr val="dk1"/>
                </a:solidFill>
                <a:latin typeface="Times New Roman"/>
                <a:ea typeface="Times New Roman"/>
                <a:cs typeface="Times New Roman"/>
                <a:sym typeface="Times New Roman"/>
              </a:defRPr>
            </a:lvl8pPr>
            <a:lvl9pPr marL="2743200" marR="0" lvl="8" indent="0" algn="l" defTabSz="457200" rtl="0" eaLnBrk="1" latinLnBrk="0" hangingPunct="1">
              <a:spcBef>
                <a:spcPts val="0"/>
              </a:spcBef>
              <a:spcAft>
                <a:spcPts val="0"/>
              </a:spcAft>
              <a:buSzPts val="1400"/>
              <a:buNone/>
              <a:defRPr sz="900" b="0" i="0" u="none" strike="noStrike" kern="1200" cap="none">
                <a:solidFill>
                  <a:schemeClr val="dk1"/>
                </a:solidFill>
                <a:latin typeface="Times New Roman"/>
                <a:ea typeface="Times New Roman"/>
                <a:cs typeface="Times New Roman"/>
                <a:sym typeface="Times New Roman"/>
              </a:defRPr>
            </a:lvl9pPr>
          </a:lstStyle>
          <a:p>
            <a:r>
              <a:rPr lang="en-US" altLang="ja-JP">
                <a:latin typeface="+mn-lt"/>
              </a:rPr>
              <a:t>July 2025</a:t>
            </a:r>
            <a:endParaRPr lang="en-US" sz="1400" dirty="0">
              <a:latin typeface="+mn-lt"/>
            </a:endParaRPr>
          </a:p>
        </p:txBody>
      </p:sp>
      <p:sp>
        <p:nvSpPr>
          <p:cNvPr id="9" name="TextBox 8">
            <a:extLst>
              <a:ext uri="{FF2B5EF4-FFF2-40B4-BE49-F238E27FC236}">
                <a16:creationId xmlns:a16="http://schemas.microsoft.com/office/drawing/2014/main" id="{C92F2013-0BE3-2D37-2527-5FF42FCE904D}"/>
              </a:ext>
            </a:extLst>
          </p:cNvPr>
          <p:cNvSpPr txBox="1"/>
          <p:nvPr/>
        </p:nvSpPr>
        <p:spPr>
          <a:xfrm>
            <a:off x="915876" y="6185965"/>
            <a:ext cx="3425938" cy="300082"/>
          </a:xfrm>
          <a:prstGeom prst="rect">
            <a:avLst/>
          </a:prstGeom>
          <a:noFill/>
        </p:spPr>
        <p:txBody>
          <a:bodyPr wrap="none" rtlCol="0">
            <a:spAutoFit/>
          </a:bodyPr>
          <a:lstStyle/>
          <a:p>
            <a:r>
              <a:rPr lang="en-US" sz="1350" dirty="0"/>
              <a:t>Note: the deadlines are subject to change.</a:t>
            </a:r>
          </a:p>
        </p:txBody>
      </p:sp>
      <p:sp>
        <p:nvSpPr>
          <p:cNvPr id="3" name="TextBox 7">
            <a:extLst>
              <a:ext uri="{FF2B5EF4-FFF2-40B4-BE49-F238E27FC236}">
                <a16:creationId xmlns:a16="http://schemas.microsoft.com/office/drawing/2014/main" id="{0E687580-B60A-2870-4F13-80A6690CFE4D}"/>
              </a:ext>
            </a:extLst>
          </p:cNvPr>
          <p:cNvSpPr txBox="1"/>
          <p:nvPr/>
        </p:nvSpPr>
        <p:spPr>
          <a:xfrm>
            <a:off x="2455399" y="541509"/>
            <a:ext cx="4723601" cy="461665"/>
          </a:xfrm>
          <a:prstGeom prst="rect">
            <a:avLst/>
          </a:prstGeom>
          <a:noFill/>
        </p:spPr>
        <p:txBody>
          <a:bodyPr wrap="none" rtlCol="0">
            <a:spAutoFit/>
          </a:bodyPr>
          <a:lstStyle/>
          <a:p>
            <a:r>
              <a:rPr lang="en-US" sz="2400" b="1" dirty="0"/>
              <a:t> 9.4  Expecting Timeline detail</a:t>
            </a:r>
          </a:p>
        </p:txBody>
      </p:sp>
      <p:sp>
        <p:nvSpPr>
          <p:cNvPr id="8" name="TextBox 15">
            <a:extLst>
              <a:ext uri="{FF2B5EF4-FFF2-40B4-BE49-F238E27FC236}">
                <a16:creationId xmlns:a16="http://schemas.microsoft.com/office/drawing/2014/main" id="{19CB4F6E-861E-62C4-C702-51704F5C2FC1}"/>
              </a:ext>
            </a:extLst>
          </p:cNvPr>
          <p:cNvSpPr txBox="1"/>
          <p:nvPr/>
        </p:nvSpPr>
        <p:spPr>
          <a:xfrm>
            <a:off x="4944094" y="6199605"/>
            <a:ext cx="4111741" cy="307777"/>
          </a:xfrm>
          <a:prstGeom prst="rect">
            <a:avLst/>
          </a:prstGeom>
          <a:noFill/>
        </p:spPr>
        <p:txBody>
          <a:bodyPr wrap="square">
            <a:spAutoFit/>
          </a:bodyPr>
          <a:lstStyle/>
          <a:p>
            <a:r>
              <a:rPr lang="en-US" sz="1400" dirty="0">
                <a:highlight>
                  <a:srgbClr val="FFFF00"/>
                </a:highlight>
              </a:rPr>
              <a:t>Reference: doc.#15-23-0369-09-06ma</a:t>
            </a:r>
          </a:p>
        </p:txBody>
      </p:sp>
      <p:graphicFrame>
        <p:nvGraphicFramePr>
          <p:cNvPr id="7" name="表 6">
            <a:extLst>
              <a:ext uri="{FF2B5EF4-FFF2-40B4-BE49-F238E27FC236}">
                <a16:creationId xmlns:a16="http://schemas.microsoft.com/office/drawing/2014/main" id="{84EB501E-8A8C-6E0A-9449-0F4ACDAAEF60}"/>
              </a:ext>
            </a:extLst>
          </p:cNvPr>
          <p:cNvGraphicFramePr>
            <a:graphicFrameLocks noGrp="1"/>
          </p:cNvGraphicFramePr>
          <p:nvPr/>
        </p:nvGraphicFramePr>
        <p:xfrm>
          <a:off x="88164" y="986445"/>
          <a:ext cx="9055836" cy="5111049"/>
        </p:xfrm>
        <a:graphic>
          <a:graphicData uri="http://schemas.openxmlformats.org/drawingml/2006/table">
            <a:tbl>
              <a:tblPr/>
              <a:tblGrid>
                <a:gridCol w="2646343">
                  <a:extLst>
                    <a:ext uri="{9D8B030D-6E8A-4147-A177-3AD203B41FA5}">
                      <a16:colId xmlns:a16="http://schemas.microsoft.com/office/drawing/2014/main" val="2843118563"/>
                    </a:ext>
                  </a:extLst>
                </a:gridCol>
                <a:gridCol w="695981">
                  <a:extLst>
                    <a:ext uri="{9D8B030D-6E8A-4147-A177-3AD203B41FA5}">
                      <a16:colId xmlns:a16="http://schemas.microsoft.com/office/drawing/2014/main" val="1009682093"/>
                    </a:ext>
                  </a:extLst>
                </a:gridCol>
                <a:gridCol w="2658078">
                  <a:extLst>
                    <a:ext uri="{9D8B030D-6E8A-4147-A177-3AD203B41FA5}">
                      <a16:colId xmlns:a16="http://schemas.microsoft.com/office/drawing/2014/main" val="3527062817"/>
                    </a:ext>
                  </a:extLst>
                </a:gridCol>
                <a:gridCol w="3055434">
                  <a:extLst>
                    <a:ext uri="{9D8B030D-6E8A-4147-A177-3AD203B41FA5}">
                      <a16:colId xmlns:a16="http://schemas.microsoft.com/office/drawing/2014/main" val="279579154"/>
                    </a:ext>
                  </a:extLst>
                </a:gridCol>
              </a:tblGrid>
              <a:tr h="336505">
                <a:tc>
                  <a:txBody>
                    <a:bodyPr/>
                    <a:lstStyle/>
                    <a:p>
                      <a:pPr algn="ctr" fontAlgn="ctr"/>
                      <a:r>
                        <a:rPr lang="fi-FI" sz="1100" b="1" i="0" u="none" strike="noStrike">
                          <a:solidFill>
                            <a:srgbClr val="FFFFFF"/>
                          </a:solidFill>
                          <a:effectLst/>
                          <a:latin typeface="Work Sans" pitchFamily="2" charset="0"/>
                          <a:ea typeface="ＭＳ Ｐゴシック" panose="020B0600070205080204" pitchFamily="50" charset="-128"/>
                        </a:rPr>
                        <a:t>Topic item</a:t>
                      </a:r>
                    </a:p>
                  </a:txBody>
                  <a:tcPr marL="1736" marR="1736" marT="1736" marB="0" anchor="ctr">
                    <a:lnL>
                      <a:noFill/>
                    </a:lnL>
                    <a:lnR>
                      <a:noFill/>
                    </a:lnR>
                    <a:lnT>
                      <a:noFill/>
                    </a:lnT>
                    <a:lnB>
                      <a:noFill/>
                    </a:lnB>
                    <a:solidFill>
                      <a:srgbClr val="00B050"/>
                    </a:solidFill>
                  </a:tcPr>
                </a:tc>
                <a:tc>
                  <a:txBody>
                    <a:bodyPr/>
                    <a:lstStyle/>
                    <a:p>
                      <a:pPr algn="ctr" fontAlgn="ctr"/>
                      <a:r>
                        <a:rPr lang="fi-FI" sz="1100" b="1" i="0" u="none" strike="noStrike">
                          <a:solidFill>
                            <a:srgbClr val="FFFFFF"/>
                          </a:solidFill>
                          <a:effectLst/>
                          <a:latin typeface="Work Sans" pitchFamily="2" charset="0"/>
                          <a:ea typeface="ＭＳ Ｐゴシック" panose="020B0600070205080204" pitchFamily="50" charset="-128"/>
                        </a:rPr>
                        <a:t>Deadline</a:t>
                      </a:r>
                    </a:p>
                  </a:txBody>
                  <a:tcPr marL="1736" marR="1736" marT="1736" marB="0" anchor="ctr">
                    <a:lnL>
                      <a:noFill/>
                    </a:lnL>
                    <a:lnR>
                      <a:noFill/>
                    </a:lnR>
                    <a:lnT>
                      <a:noFill/>
                    </a:lnT>
                    <a:lnB>
                      <a:noFill/>
                    </a:lnB>
                    <a:solidFill>
                      <a:srgbClr val="00B050"/>
                    </a:solidFill>
                  </a:tcPr>
                </a:tc>
                <a:tc>
                  <a:txBody>
                    <a:bodyPr/>
                    <a:lstStyle/>
                    <a:p>
                      <a:pPr algn="ctr" fontAlgn="ctr"/>
                      <a:r>
                        <a:rPr lang="fi-FI" sz="1100" b="1" i="0" u="none" strike="noStrike" dirty="0">
                          <a:solidFill>
                            <a:srgbClr val="FFFFFF"/>
                          </a:solidFill>
                          <a:effectLst/>
                          <a:latin typeface="Work Sans" pitchFamily="2" charset="0"/>
                          <a:ea typeface="ＭＳ Ｐゴシック" panose="020B0600070205080204" pitchFamily="50" charset="-128"/>
                        </a:rPr>
                        <a:t>Action </a:t>
                      </a:r>
                      <a:r>
                        <a:rPr lang="fi-FI" sz="1100" b="1" i="0" u="none" strike="noStrike" dirty="0" err="1">
                          <a:solidFill>
                            <a:srgbClr val="FFFFFF"/>
                          </a:solidFill>
                          <a:effectLst/>
                          <a:latin typeface="Work Sans" pitchFamily="2" charset="0"/>
                          <a:ea typeface="ＭＳ Ｐゴシック" panose="020B0600070205080204" pitchFamily="50" charset="-128"/>
                        </a:rPr>
                        <a:t>items</a:t>
                      </a:r>
                      <a:endParaRPr lang="fi-FI" sz="1100" b="1" i="0" u="none" strike="noStrike" dirty="0">
                        <a:solidFill>
                          <a:srgbClr val="FFFFFF"/>
                        </a:solidFill>
                        <a:effectLst/>
                        <a:latin typeface="Work Sans" pitchFamily="2" charset="0"/>
                        <a:ea typeface="ＭＳ Ｐゴシック" panose="020B0600070205080204" pitchFamily="50" charset="-128"/>
                      </a:endParaRPr>
                    </a:p>
                  </a:txBody>
                  <a:tcPr marL="1736" marR="1736" marT="1736" marB="0" anchor="ctr">
                    <a:lnL>
                      <a:noFill/>
                    </a:lnL>
                    <a:lnR>
                      <a:noFill/>
                    </a:lnR>
                    <a:lnT>
                      <a:noFill/>
                    </a:lnT>
                    <a:lnB>
                      <a:noFill/>
                    </a:lnB>
                    <a:solidFill>
                      <a:srgbClr val="00B050"/>
                    </a:solidFill>
                  </a:tcPr>
                </a:tc>
                <a:tc>
                  <a:txBody>
                    <a:bodyPr/>
                    <a:lstStyle/>
                    <a:p>
                      <a:pPr algn="ctr" fontAlgn="ctr"/>
                      <a:r>
                        <a:rPr lang="fi-FI" sz="1100" b="1" i="0" u="none" strike="noStrike" dirty="0">
                          <a:solidFill>
                            <a:srgbClr val="FFFFFF"/>
                          </a:solidFill>
                          <a:effectLst/>
                          <a:latin typeface="Work Sans" pitchFamily="2" charset="0"/>
                          <a:ea typeface="ＭＳ Ｐゴシック" panose="020B0600070205080204" pitchFamily="50" charset="-128"/>
                        </a:rPr>
                        <a:t>Notes</a:t>
                      </a:r>
                    </a:p>
                  </a:txBody>
                  <a:tcPr marL="1736" marR="1736" marT="1736" marB="0" anchor="ctr">
                    <a:lnL>
                      <a:noFill/>
                    </a:lnL>
                    <a:lnR>
                      <a:noFill/>
                    </a:lnR>
                    <a:lnT>
                      <a:noFill/>
                    </a:lnT>
                    <a:lnB>
                      <a:noFill/>
                    </a:lnB>
                    <a:solidFill>
                      <a:srgbClr val="00B050"/>
                    </a:solidFill>
                  </a:tcPr>
                </a:tc>
                <a:extLst>
                  <a:ext uri="{0D108BD9-81ED-4DB2-BD59-A6C34878D82A}">
                    <a16:rowId xmlns:a16="http://schemas.microsoft.com/office/drawing/2014/main" val="2977210075"/>
                  </a:ext>
                </a:extLst>
              </a:tr>
              <a:tr h="0">
                <a:tc>
                  <a:txBody>
                    <a:bodyPr/>
                    <a:lstStyle/>
                    <a:p>
                      <a:pPr algn="l" fontAlgn="ctr"/>
                      <a:r>
                        <a:rPr lang="en-US" sz="1050" b="0" i="0" u="none" strike="noStrike" dirty="0">
                          <a:solidFill>
                            <a:srgbClr val="000000"/>
                          </a:solidFill>
                          <a:effectLst/>
                          <a:latin typeface="Times New Roman" panose="02020603050405020304" pitchFamily="18" charset="0"/>
                          <a:ea typeface="ＭＳ Ｐゴシック" panose="020B0600070205080204" pitchFamily="50" charset="-128"/>
                        </a:rPr>
                        <a:t>Std Draft D2_3 WG pre-ballot recirculation.</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July/2024</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l" fontAlgn="ctr"/>
                      <a:r>
                        <a:rPr lang="ja-JP" altLang="en-US" sz="1050" b="0" i="0" u="none" strike="noStrike">
                          <a:solidFill>
                            <a:srgbClr val="000000"/>
                          </a:solidFill>
                          <a:effectLst/>
                          <a:latin typeface="Times New Roman" panose="02020603050405020304" pitchFamily="18" charset="0"/>
                          <a:ea typeface="ＭＳ Ｐゴシック" panose="020B0600070205080204" pitchFamily="50" charset="-128"/>
                        </a:rPr>
                        <a:t>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050" b="0" i="0" u="none" strike="noStrike" dirty="0">
                          <a:solidFill>
                            <a:srgbClr val="000000"/>
                          </a:solidFill>
                          <a:effectLst/>
                          <a:latin typeface="Times New Roman" panose="02020603050405020304" pitchFamily="18" charset="0"/>
                          <a:ea typeface="ＭＳ Ｐゴシック" panose="020B0600070205080204" pitchFamily="50" charset="-128"/>
                        </a:rPr>
                        <a:t>Editorial comments from 802.15 technical editor were addressed. Still missing cross-references.</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97500253"/>
                  </a:ext>
                </a:extLst>
              </a:tr>
              <a:tr h="310372">
                <a:tc>
                  <a:txBody>
                    <a:bodyPr/>
                    <a:lstStyle/>
                    <a:p>
                      <a:pPr algn="l" fontAlgn="ctr"/>
                      <a:r>
                        <a:rPr lang="en-US" sz="1050" b="0" i="0" u="none" strike="noStrike" dirty="0">
                          <a:solidFill>
                            <a:srgbClr val="000000"/>
                          </a:solidFill>
                          <a:effectLst/>
                          <a:latin typeface="Times New Roman" panose="02020603050405020304" pitchFamily="18" charset="0"/>
                          <a:ea typeface="ＭＳ Ｐゴシック" panose="020B0600070205080204" pitchFamily="50" charset="-128"/>
                        </a:rPr>
                        <a:t>Towards the July 2024 meeting</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July/2024</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US" sz="1050" b="0" i="0" u="none" strike="noStrike" dirty="0">
                          <a:solidFill>
                            <a:srgbClr val="000000"/>
                          </a:solidFill>
                          <a:effectLst/>
                          <a:latin typeface="Times New Roman" panose="02020603050405020304" pitchFamily="18" charset="0"/>
                          <a:ea typeface="ＭＳ Ｐゴシック" panose="020B0600070205080204" pitchFamily="50" charset="-128"/>
                        </a:rPr>
                        <a:t>Adding MAC text. Revise PHY text.</a:t>
                      </a:r>
                      <a:br>
                        <a:rPr lang="en-US" sz="1050" b="0" i="0" u="none" strike="noStrike" dirty="0">
                          <a:solidFill>
                            <a:srgbClr val="000000"/>
                          </a:solidFill>
                          <a:effectLst/>
                          <a:latin typeface="Times New Roman" panose="02020603050405020304" pitchFamily="18" charset="0"/>
                          <a:ea typeface="ＭＳ Ｐゴシック" panose="020B0600070205080204" pitchFamily="50" charset="-128"/>
                        </a:rPr>
                      </a:br>
                      <a:r>
                        <a:rPr lang="en-US" sz="1050" b="0" i="0" u="none" strike="noStrike" dirty="0">
                          <a:solidFill>
                            <a:srgbClr val="000000"/>
                          </a:solidFill>
                          <a:effectLst/>
                          <a:latin typeface="Times New Roman" panose="02020603050405020304" pitchFamily="18" charset="0"/>
                          <a:ea typeface="ＭＳ Ｐゴシック" panose="020B0600070205080204" pitchFamily="50" charset="-128"/>
                        </a:rPr>
                        <a:t>Editorial revisions.</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050" b="0" i="0" u="none" strike="noStrike">
                          <a:solidFill>
                            <a:srgbClr val="000000"/>
                          </a:solidFill>
                          <a:effectLst/>
                          <a:latin typeface="Times New Roman" panose="02020603050405020304" pitchFamily="18" charset="0"/>
                          <a:ea typeface="ＭＳ Ｐゴシック" panose="020B0600070205080204" pitchFamily="50" charset="-128"/>
                        </a:rPr>
                        <a:t>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3815893"/>
                  </a:ext>
                </a:extLst>
              </a:tr>
              <a:tr h="342441">
                <a:tc>
                  <a:txBody>
                    <a:bodyPr/>
                    <a:lstStyle/>
                    <a:p>
                      <a:pPr algn="l" fontAlgn="ctr"/>
                      <a:r>
                        <a:rPr lang="en-US" sz="1050" b="0" i="0" u="none" strike="noStrike" dirty="0">
                          <a:solidFill>
                            <a:srgbClr val="000000"/>
                          </a:solidFill>
                          <a:effectLst/>
                          <a:latin typeface="Times New Roman" panose="02020603050405020304" pitchFamily="18" charset="0"/>
                          <a:ea typeface="ＭＳ Ｐゴシック" panose="020B0600070205080204" pitchFamily="50" charset="-128"/>
                        </a:rPr>
                        <a:t>Target WG letter ballot (LB) submission: </a:t>
                      </a:r>
                      <a:r>
                        <a:rPr lang="en-US" sz="1050" b="1" i="0" u="none" strike="noStrike" dirty="0">
                          <a:solidFill>
                            <a:srgbClr val="000000"/>
                          </a:solidFill>
                          <a:effectLst/>
                          <a:latin typeface="Times New Roman" panose="02020603050405020304" pitchFamily="18" charset="0"/>
                          <a:ea typeface="ＭＳ Ｐゴシック" panose="020B0600070205080204" pitchFamily="50" charset="-128"/>
                        </a:rPr>
                        <a:t>submit draft to TEG</a:t>
                      </a:r>
                      <a:endParaRPr lang="en-US" sz="1050" b="0" i="0" u="none" strike="noStrike" dirty="0">
                        <a:solidFill>
                          <a:srgbClr val="000000"/>
                        </a:solidFill>
                        <a:effectLst/>
                        <a:latin typeface="Times New Roman" panose="02020603050405020304" pitchFamily="18" charset="0"/>
                        <a:ea typeface="ＭＳ Ｐゴシック" panose="020B0600070205080204" pitchFamily="50" charset="-128"/>
                      </a:endParaRP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August/2024</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Disposition of comments.</a:t>
                      </a:r>
                      <a:br>
                        <a:rPr lang="fi-FI" sz="1050" b="0" i="0" u="none" strike="noStrike">
                          <a:solidFill>
                            <a:srgbClr val="000000"/>
                          </a:solidFill>
                          <a:effectLst/>
                          <a:latin typeface="Times New Roman" panose="02020603050405020304" pitchFamily="18" charset="0"/>
                          <a:ea typeface="ＭＳ Ｐゴシック" panose="020B0600070205080204" pitchFamily="50" charset="-128"/>
                        </a:rPr>
                      </a:br>
                      <a:endParaRPr lang="fi-FI" sz="1050" b="0" i="0" u="none" strike="noStrike">
                        <a:solidFill>
                          <a:srgbClr val="000000"/>
                        </a:solidFill>
                        <a:effectLst/>
                        <a:latin typeface="Times New Roman" panose="02020603050405020304" pitchFamily="18" charset="0"/>
                        <a:ea typeface="ＭＳ Ｐゴシック" panose="020B0600070205080204" pitchFamily="50" charset="-128"/>
                      </a:endParaRP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US" sz="1050" b="1" i="0" u="none" strike="noStrike">
                          <a:solidFill>
                            <a:srgbClr val="000000"/>
                          </a:solidFill>
                          <a:effectLst/>
                          <a:latin typeface="Times New Roman" panose="02020603050405020304" pitchFamily="18" charset="0"/>
                          <a:ea typeface="ＭＳ Ｐゴシック" panose="020B0600070205080204" pitchFamily="50" charset="-128"/>
                        </a:rPr>
                        <a:t>1.</a:t>
                      </a:r>
                      <a:r>
                        <a:rPr lang="en-US" sz="1050" b="0" i="0" u="none" strike="noStrike">
                          <a:solidFill>
                            <a:srgbClr val="000000"/>
                          </a:solidFill>
                          <a:effectLst/>
                          <a:latin typeface="Times New Roman" panose="02020603050405020304" pitchFamily="18" charset="0"/>
                          <a:ea typeface="ＭＳ Ｐゴシック" panose="020B0600070205080204" pitchFamily="50" charset="-128"/>
                        </a:rPr>
                        <a:t> Based on pre-ballot resolutions, prepare Draft D2_4</a:t>
                      </a:r>
                      <a:br>
                        <a:rPr lang="en-US" sz="1050" b="0" i="0" u="none" strike="noStrike">
                          <a:solidFill>
                            <a:srgbClr val="000000"/>
                          </a:solidFill>
                          <a:effectLst/>
                          <a:latin typeface="Times New Roman" panose="02020603050405020304" pitchFamily="18" charset="0"/>
                          <a:ea typeface="ＭＳ Ｐゴシック" panose="020B0600070205080204" pitchFamily="50" charset="-128"/>
                        </a:rPr>
                      </a:br>
                      <a:r>
                        <a:rPr lang="en-US" sz="1050" b="1" i="0" u="none" strike="noStrike">
                          <a:solidFill>
                            <a:srgbClr val="000000"/>
                          </a:solidFill>
                          <a:effectLst/>
                          <a:latin typeface="Times New Roman" panose="02020603050405020304" pitchFamily="18" charset="0"/>
                          <a:ea typeface="ＭＳ Ｐゴシック" panose="020B0600070205080204" pitchFamily="50" charset="-128"/>
                        </a:rPr>
                        <a:t>2.</a:t>
                      </a:r>
                      <a:r>
                        <a:rPr lang="en-US" sz="1050" b="0" i="0" u="none" strike="noStrike">
                          <a:solidFill>
                            <a:srgbClr val="000000"/>
                          </a:solidFill>
                          <a:effectLst/>
                          <a:latin typeface="Times New Roman" panose="02020603050405020304" pitchFamily="18" charset="0"/>
                          <a:ea typeface="ＭＳ Ｐゴシック" panose="020B0600070205080204" pitchFamily="50" charset="-128"/>
                        </a:rPr>
                        <a:t> Request LB submission before the September meeting. Consequently, the July meeting is used to resolve comments.</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3129579"/>
                  </a:ext>
                </a:extLst>
              </a:tr>
              <a:tr h="398607">
                <a:tc>
                  <a:txBody>
                    <a:bodyPr/>
                    <a:lstStyle/>
                    <a:p>
                      <a:pPr algn="l" fontAlgn="ctr"/>
                      <a:r>
                        <a:rPr lang="en-US" sz="1050" b="0" i="0" u="none" strike="noStrike">
                          <a:solidFill>
                            <a:srgbClr val="000000"/>
                          </a:solidFill>
                          <a:effectLst/>
                          <a:latin typeface="Times New Roman" panose="02020603050405020304" pitchFamily="18" charset="0"/>
                          <a:ea typeface="ＭＳ Ｐゴシック" panose="020B0600070205080204" pitchFamily="50" charset="-128"/>
                        </a:rPr>
                        <a:t>TG and WG Motion to letter ballot (LB) submission: submit draft to EC</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Sep/2024</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l" fontAlgn="ctr"/>
                      <a:r>
                        <a:rPr lang="en-US" sz="1050" b="0" i="0" u="none" strike="noStrike">
                          <a:solidFill>
                            <a:srgbClr val="000000"/>
                          </a:solidFill>
                          <a:effectLst/>
                          <a:latin typeface="Times New Roman" panose="02020603050405020304" pitchFamily="18" charset="0"/>
                          <a:ea typeface="ＭＳ Ｐゴシック" panose="020B0600070205080204" pitchFamily="50" charset="-128"/>
                        </a:rPr>
                        <a:t>TG and WG Motion to LB</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050" b="0" i="0" u="none" strike="noStrike">
                          <a:solidFill>
                            <a:srgbClr val="000000"/>
                          </a:solidFill>
                          <a:effectLst/>
                          <a:latin typeface="Times New Roman" panose="02020603050405020304" pitchFamily="18" charset="0"/>
                          <a:ea typeface="ＭＳ Ｐゴシック" panose="020B0600070205080204" pitchFamily="50" charset="-128"/>
                        </a:rPr>
                        <a:t>Prepare all necessary documents: Project Task List, Progress Repor, Coexistence Assurance(CA) document, TG Motion to LB, WG Motion to LB</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468060256"/>
                  </a:ext>
                </a:extLst>
              </a:tr>
              <a:tr h="215365">
                <a:tc>
                  <a:txBody>
                    <a:bodyPr/>
                    <a:lstStyle/>
                    <a:p>
                      <a:pPr algn="l"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1st LB circulation</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Sep/2024</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Times New Roman" panose="02020603050405020304" pitchFamily="18" charset="0"/>
                          <a:ea typeface="ＭＳ Ｐゴシック" panose="020B0600070205080204" pitchFamily="50" charset="-128"/>
                        </a:rPr>
                        <a:t>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Comment-resolutions to LB recirculation.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0050979"/>
                  </a:ext>
                </a:extLst>
              </a:tr>
              <a:tr h="215365">
                <a:tc>
                  <a:txBody>
                    <a:bodyPr/>
                    <a:lstStyle/>
                    <a:p>
                      <a:pPr algn="l"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Comment Resolution for LB</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Nov/2024</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Times New Roman" panose="02020603050405020304" pitchFamily="18" charset="0"/>
                          <a:ea typeface="ＭＳ Ｐゴシック" panose="020B0600070205080204" pitchFamily="50" charset="-128"/>
                        </a:rPr>
                        <a:t>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Comment-resolutions to LB recirculation.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3766934"/>
                  </a:ext>
                </a:extLst>
              </a:tr>
              <a:tr h="215365">
                <a:tc>
                  <a:txBody>
                    <a:bodyPr/>
                    <a:lstStyle/>
                    <a:p>
                      <a:pPr algn="l"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2nd LB recirculation</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Nov/2024</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Times New Roman" panose="02020603050405020304" pitchFamily="18" charset="0"/>
                          <a:ea typeface="ＭＳ Ｐゴシック" panose="020B0600070205080204" pitchFamily="50" charset="-128"/>
                        </a:rPr>
                        <a:t>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Comment-resolutions to LB recirculation.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078576"/>
                  </a:ext>
                </a:extLst>
              </a:tr>
              <a:tr h="321776">
                <a:tc>
                  <a:txBody>
                    <a:bodyPr/>
                    <a:lstStyle/>
                    <a:p>
                      <a:pPr algn="l" fontAlgn="ctr"/>
                      <a:r>
                        <a:rPr lang="en-US" sz="1050" b="0" i="0" u="none" strike="noStrike">
                          <a:solidFill>
                            <a:srgbClr val="000000"/>
                          </a:solidFill>
                          <a:effectLst/>
                          <a:latin typeface="Times New Roman" panose="02020603050405020304" pitchFamily="18" charset="0"/>
                          <a:ea typeface="ＭＳ Ｐゴシック" panose="020B0600070205080204" pitchFamily="50" charset="-128"/>
                        </a:rPr>
                        <a:t>Conditional approval for Sponsor Ballot (SB)</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Nov/2024</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Times New Roman" panose="02020603050405020304" pitchFamily="18" charset="0"/>
                          <a:ea typeface="ＭＳ Ｐゴシック" panose="020B0600070205080204" pitchFamily="50" charset="-128"/>
                        </a:rPr>
                        <a:t>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US" sz="1050" b="0" i="0" u="none" strike="noStrike">
                          <a:solidFill>
                            <a:srgbClr val="000000"/>
                          </a:solidFill>
                          <a:effectLst/>
                          <a:latin typeface="Times New Roman" panose="02020603050405020304" pitchFamily="18" charset="0"/>
                          <a:ea typeface="ＭＳ Ｐゴシック" panose="020B0600070205080204" pitchFamily="50" charset="-128"/>
                        </a:rPr>
                        <a:t>Seek conditional approval for SB by the Executive Committee.</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1373768"/>
                  </a:ext>
                </a:extLst>
              </a:tr>
              <a:tr h="215365">
                <a:tc>
                  <a:txBody>
                    <a:bodyPr/>
                    <a:lstStyle/>
                    <a:p>
                      <a:pPr algn="l"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Final LB recirculation.</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Jan/2025</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Times New Roman" panose="02020603050405020304" pitchFamily="18" charset="0"/>
                          <a:ea typeface="ＭＳ Ｐゴシック" panose="020B0600070205080204" pitchFamily="50" charset="-128"/>
                        </a:rPr>
                        <a:t>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US" sz="1050" b="0" i="0" u="none" strike="noStrike">
                          <a:solidFill>
                            <a:srgbClr val="000000"/>
                          </a:solidFill>
                          <a:effectLst/>
                          <a:latin typeface="Times New Roman" panose="02020603050405020304" pitchFamily="18" charset="0"/>
                          <a:ea typeface="ＭＳ Ｐゴシック" panose="020B0600070205080204" pitchFamily="50" charset="-128"/>
                        </a:rPr>
                        <a:t>WG approval to request SB submission.</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9259402"/>
                  </a:ext>
                </a:extLst>
              </a:tr>
              <a:tr h="321776">
                <a:tc>
                  <a:txBody>
                    <a:bodyPr/>
                    <a:lstStyle/>
                    <a:p>
                      <a:pPr algn="l" fontAlgn="ctr"/>
                      <a:r>
                        <a:rPr lang="en-US" sz="1050" b="0" i="0" u="none" strike="noStrike">
                          <a:solidFill>
                            <a:srgbClr val="000000"/>
                          </a:solidFill>
                          <a:effectLst/>
                          <a:latin typeface="Times New Roman" panose="02020603050405020304" pitchFamily="18" charset="0"/>
                          <a:ea typeface="ＭＳ Ｐゴシック" panose="020B0600070205080204" pitchFamily="50" charset="-128"/>
                        </a:rPr>
                        <a:t>Request EC approval for SB</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Jan/2025</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Times New Roman" panose="02020603050405020304" pitchFamily="18" charset="0"/>
                          <a:ea typeface="ＭＳ Ｐゴシック" panose="020B0600070205080204" pitchFamily="50" charset="-128"/>
                        </a:rPr>
                        <a:t>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US" sz="1050" b="0" i="0" u="none" strike="noStrike">
                          <a:solidFill>
                            <a:srgbClr val="000000"/>
                          </a:solidFill>
                          <a:effectLst/>
                          <a:latin typeface="Times New Roman" panose="02020603050405020304" pitchFamily="18" charset="0"/>
                          <a:ea typeface="ＭＳ Ｐゴシック" panose="020B0600070205080204" pitchFamily="50" charset="-128"/>
                        </a:rPr>
                        <a:t>Request SB approval by the EC (conditional or not)</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1567322"/>
                  </a:ext>
                </a:extLst>
              </a:tr>
              <a:tr h="212721">
                <a:tc>
                  <a:txBody>
                    <a:bodyPr/>
                    <a:lstStyle/>
                    <a:p>
                      <a:pPr algn="l"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IEEE SA Sponsor Ballot submission</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March/2025</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Times New Roman" panose="02020603050405020304" pitchFamily="18" charset="0"/>
                          <a:ea typeface="ＭＳ Ｐゴシック" panose="020B0600070205080204" pitchFamily="50" charset="-128"/>
                        </a:rPr>
                        <a:t>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US" sz="1050" b="0" i="0" u="none" strike="noStrike">
                          <a:solidFill>
                            <a:srgbClr val="000000"/>
                          </a:solidFill>
                          <a:effectLst/>
                          <a:latin typeface="Times New Roman" panose="02020603050405020304" pitchFamily="18" charset="0"/>
                          <a:ea typeface="ＭＳ Ｐゴシック" panose="020B0600070205080204" pitchFamily="50" charset="-128"/>
                        </a:rPr>
                        <a:t>One month for IEEE SA editorial review.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6291027"/>
                  </a:ext>
                </a:extLst>
              </a:tr>
              <a:tr h="215365">
                <a:tc>
                  <a:txBody>
                    <a:bodyPr/>
                    <a:lstStyle/>
                    <a:p>
                      <a:pPr algn="l"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1st SB recirculation</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May/2025</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Times New Roman" panose="02020603050405020304" pitchFamily="18" charset="0"/>
                          <a:ea typeface="ＭＳ Ｐゴシック" panose="020B0600070205080204" pitchFamily="50" charset="-128"/>
                        </a:rPr>
                        <a:t>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US" sz="1050" b="0" i="0" u="none" strike="noStrike">
                          <a:solidFill>
                            <a:srgbClr val="000000"/>
                          </a:solidFill>
                          <a:effectLst/>
                          <a:latin typeface="Times New Roman" panose="02020603050405020304" pitchFamily="18" charset="0"/>
                          <a:ea typeface="ＭＳ Ｐゴシック" panose="020B0600070205080204" pitchFamily="50" charset="-128"/>
                        </a:rPr>
                        <a:t>Comment-resolutions to SB and recirculation.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366230"/>
                  </a:ext>
                </a:extLst>
              </a:tr>
              <a:tr h="215365">
                <a:tc>
                  <a:txBody>
                    <a:bodyPr/>
                    <a:lstStyle/>
                    <a:p>
                      <a:pPr algn="l"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2nd SB recirculation</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Jun/2025</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Times New Roman" panose="02020603050405020304" pitchFamily="18" charset="0"/>
                          <a:ea typeface="ＭＳ Ｐゴシック" panose="020B0600070205080204" pitchFamily="50" charset="-128"/>
                        </a:rPr>
                        <a:t>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US" sz="1050" b="0" i="0" u="none" strike="noStrike">
                          <a:solidFill>
                            <a:srgbClr val="000000"/>
                          </a:solidFill>
                          <a:effectLst/>
                          <a:latin typeface="Times New Roman" panose="02020603050405020304" pitchFamily="18" charset="0"/>
                          <a:ea typeface="ＭＳ Ｐゴシック" panose="020B0600070205080204" pitchFamily="50" charset="-128"/>
                        </a:rPr>
                        <a:t>Comment-resolutions to SB and recirculation.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6664465"/>
                  </a:ext>
                </a:extLst>
              </a:tr>
              <a:tr h="321776">
                <a:tc>
                  <a:txBody>
                    <a:bodyPr/>
                    <a:lstStyle/>
                    <a:p>
                      <a:pPr algn="l" fontAlgn="ctr"/>
                      <a:r>
                        <a:rPr lang="en-US" sz="1050" b="0" i="0" u="none" strike="noStrike">
                          <a:solidFill>
                            <a:srgbClr val="000000"/>
                          </a:solidFill>
                          <a:effectLst/>
                          <a:latin typeface="Times New Roman" panose="02020603050405020304" pitchFamily="18" charset="0"/>
                          <a:ea typeface="ＭＳ Ｐゴシック" panose="020B0600070205080204" pitchFamily="50" charset="-128"/>
                        </a:rPr>
                        <a:t>Request conditional/unconditional approval to RevCom</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Jun/2025</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Times New Roman" panose="02020603050405020304" pitchFamily="18" charset="0"/>
                          <a:ea typeface="ＭＳ Ｐゴシック" panose="020B0600070205080204" pitchFamily="50" charset="-128"/>
                        </a:rPr>
                        <a:t>　</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Submission to SASB agenda</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141726"/>
                  </a:ext>
                </a:extLst>
              </a:tr>
              <a:tr h="245528">
                <a:tc>
                  <a:txBody>
                    <a:bodyPr/>
                    <a:lstStyle/>
                    <a:p>
                      <a:pPr algn="l" fontAlgn="ctr"/>
                      <a:r>
                        <a:rPr lang="en-US" sz="1050" b="0" i="0" u="none" strike="noStrike">
                          <a:solidFill>
                            <a:srgbClr val="000000"/>
                          </a:solidFill>
                          <a:effectLst/>
                          <a:latin typeface="Times New Roman" panose="02020603050405020304" pitchFamily="18" charset="0"/>
                          <a:ea typeface="ＭＳ Ｐゴシック" panose="020B0600070205080204" pitchFamily="50" charset="-128"/>
                        </a:rPr>
                        <a:t>Final SB recirculation, if required. Submission to RevCom</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July/2025</a:t>
                      </a:r>
                    </a:p>
                  </a:txBody>
                  <a:tcPr marL="1736" marR="1736" marT="173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Times New Roman" panose="02020603050405020304" pitchFamily="18" charset="0"/>
                          <a:ea typeface="ＭＳ Ｐゴシック" panose="020B0600070205080204" pitchFamily="50" charset="-128"/>
                        </a:rPr>
                        <a:t>　</a:t>
                      </a:r>
                    </a:p>
                  </a:txBody>
                  <a:tcPr marL="1736" marR="1736" marT="173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Submission to SASB</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8899603"/>
                  </a:ext>
                </a:extLst>
              </a:tr>
              <a:tr h="215365">
                <a:tc>
                  <a:txBody>
                    <a:bodyPr/>
                    <a:lstStyle/>
                    <a:p>
                      <a:pPr algn="l" fontAlgn="ctr"/>
                      <a:r>
                        <a:rPr lang="fi-FI" sz="1050" b="0" i="0" u="none" strike="noStrike">
                          <a:solidFill>
                            <a:srgbClr val="000000"/>
                          </a:solidFill>
                          <a:effectLst/>
                          <a:latin typeface="Times New Roman" panose="02020603050405020304" pitchFamily="18" charset="0"/>
                          <a:ea typeface="ＭＳ Ｐゴシック" panose="020B0600070205080204" pitchFamily="50" charset="-128"/>
                        </a:rPr>
                        <a:t>RevCom submission</a:t>
                      </a: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fi-FI" sz="1050" b="0" i="0" u="none" strike="noStrike" dirty="0" err="1">
                          <a:solidFill>
                            <a:srgbClr val="000000"/>
                          </a:solidFill>
                          <a:effectLst/>
                          <a:latin typeface="Times New Roman" panose="02020603050405020304" pitchFamily="18" charset="0"/>
                          <a:ea typeface="ＭＳ Ｐゴシック" panose="020B0600070205080204" pitchFamily="50" charset="-128"/>
                        </a:rPr>
                        <a:t>July</a:t>
                      </a:r>
                      <a:r>
                        <a:rPr lang="fi-FI" sz="1050" b="0" i="0" u="none" strike="noStrike" dirty="0">
                          <a:solidFill>
                            <a:srgbClr val="000000"/>
                          </a:solidFill>
                          <a:effectLst/>
                          <a:latin typeface="Times New Roman" panose="02020603050405020304" pitchFamily="18" charset="0"/>
                          <a:ea typeface="ＭＳ Ｐゴシック" panose="020B0600070205080204" pitchFamily="50" charset="-128"/>
                        </a:rPr>
                        <a:t>/2025</a:t>
                      </a:r>
                    </a:p>
                  </a:txBody>
                  <a:tcPr marL="1736" marR="1736" marT="173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Times New Roman" panose="02020603050405020304" pitchFamily="18" charset="0"/>
                          <a:ea typeface="ＭＳ Ｐゴシック" panose="020B0600070205080204" pitchFamily="50" charset="-128"/>
                        </a:rPr>
                        <a:t>　</a:t>
                      </a:r>
                    </a:p>
                  </a:txBody>
                  <a:tcPr marL="1736" marR="1736" marT="173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50" b="0" i="0" u="none" strike="noStrike" dirty="0" err="1">
                          <a:solidFill>
                            <a:srgbClr val="000000"/>
                          </a:solidFill>
                          <a:effectLst/>
                          <a:latin typeface="Times New Roman" panose="02020603050405020304" pitchFamily="18" charset="0"/>
                          <a:ea typeface="ＭＳ Ｐゴシック" panose="020B0600070205080204" pitchFamily="50" charset="-128"/>
                        </a:rPr>
                        <a:t>RevCom</a:t>
                      </a:r>
                      <a:r>
                        <a:rPr lang="fi-FI" sz="1050" b="0" i="0" u="none" strike="noStrike" dirty="0">
                          <a:solidFill>
                            <a:srgbClr val="000000"/>
                          </a:solidFill>
                          <a:effectLst/>
                          <a:latin typeface="Times New Roman" panose="02020603050405020304" pitchFamily="18" charset="0"/>
                          <a:ea typeface="ＭＳ Ｐゴシック" panose="020B0600070205080204" pitchFamily="50" charset="-128"/>
                        </a:rPr>
                        <a:t> </a:t>
                      </a:r>
                      <a:r>
                        <a:rPr lang="fi-FI" sz="1050" b="0" i="0" u="none" strike="noStrike" dirty="0" err="1">
                          <a:solidFill>
                            <a:srgbClr val="000000"/>
                          </a:solidFill>
                          <a:effectLst/>
                          <a:latin typeface="Times New Roman" panose="02020603050405020304" pitchFamily="18" charset="0"/>
                          <a:ea typeface="ＭＳ Ｐゴシック" panose="020B0600070205080204" pitchFamily="50" charset="-128"/>
                        </a:rPr>
                        <a:t>approval</a:t>
                      </a:r>
                      <a:endParaRPr lang="fi-FI" sz="1050" b="0" i="0" u="none" strike="noStrike" dirty="0">
                        <a:solidFill>
                          <a:srgbClr val="000000"/>
                        </a:solidFill>
                        <a:effectLst/>
                        <a:latin typeface="Times New Roman" panose="02020603050405020304" pitchFamily="18" charset="0"/>
                        <a:ea typeface="ＭＳ Ｐゴシック" panose="020B0600070205080204" pitchFamily="50" charset="-128"/>
                      </a:endParaRPr>
                    </a:p>
                  </a:txBody>
                  <a:tcPr marL="1736" marR="1736" marT="173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9296439"/>
                  </a:ext>
                </a:extLst>
              </a:tr>
            </a:tbl>
          </a:graphicData>
        </a:graphic>
      </p:graphicFrame>
      <p:sp>
        <p:nvSpPr>
          <p:cNvPr id="2" name="object 10">
            <a:extLst>
              <a:ext uri="{FF2B5EF4-FFF2-40B4-BE49-F238E27FC236}">
                <a16:creationId xmlns:a16="http://schemas.microsoft.com/office/drawing/2014/main" id="{8721E9C9-EDCB-A08B-6D77-220E3A59FBDB}"/>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0837739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a:p>
        </p:txBody>
      </p:sp>
      <p:sp>
        <p:nvSpPr>
          <p:cNvPr id="3" name="object 3"/>
          <p:cNvSpPr txBox="1">
            <a:spLocks noGrp="1"/>
          </p:cNvSpPr>
          <p:nvPr>
            <p:ph type="title"/>
          </p:nvPr>
        </p:nvSpPr>
        <p:spPr>
          <a:xfrm>
            <a:off x="1676400" y="599785"/>
            <a:ext cx="4948046" cy="447238"/>
          </a:xfrm>
          <a:prstGeom prst="rect">
            <a:avLst/>
          </a:prstGeom>
        </p:spPr>
        <p:txBody>
          <a:bodyPr vert="horz" wrap="square" lIns="0" tIns="0" rIns="0" bIns="0" rtlCol="0">
            <a:spAutoFit/>
          </a:bodyPr>
          <a:lstStyle/>
          <a:p>
            <a:pPr marL="12700">
              <a:lnSpc>
                <a:spcPts val="3790"/>
              </a:lnSpc>
            </a:pPr>
            <a:r>
              <a:rPr lang="en-US" sz="2800" b="1" dirty="0">
                <a:latin typeface="+mn-lt"/>
                <a:cs typeface="Times New Roman"/>
              </a:rPr>
              <a:t>10</a:t>
            </a:r>
            <a:r>
              <a:rPr sz="2800" b="1" dirty="0">
                <a:latin typeface="+mn-lt"/>
                <a:cs typeface="Times New Roman"/>
              </a:rPr>
              <a:t>. </a:t>
            </a:r>
            <a:r>
              <a:rPr sz="2800" b="1" spc="-5" dirty="0">
                <a:latin typeface="+mn-lt"/>
                <a:cs typeface="Times New Roman"/>
              </a:rPr>
              <a:t>Concluding</a:t>
            </a:r>
            <a:r>
              <a:rPr sz="2800" b="1" spc="-45" dirty="0">
                <a:latin typeface="+mn-lt"/>
                <a:cs typeface="Times New Roman"/>
              </a:rPr>
              <a:t> </a:t>
            </a:r>
            <a:r>
              <a:rPr sz="2800" b="1" spc="-15" dirty="0">
                <a:latin typeface="+mn-lt"/>
                <a:cs typeface="Times New Roman"/>
              </a:rPr>
              <a:t>Remark</a:t>
            </a:r>
            <a:endParaRPr sz="2800" b="1" dirty="0">
              <a:latin typeface="+mn-lt"/>
              <a:cs typeface="Times New Roman"/>
            </a:endParaRPr>
          </a:p>
        </p:txBody>
      </p:sp>
      <p:sp>
        <p:nvSpPr>
          <p:cNvPr id="8" name="object 8"/>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153</a:t>
            </a:fld>
            <a:endParaRPr sz="1200" dirty="0">
              <a:latin typeface="Times New Roman"/>
              <a:cs typeface="Times New Roman"/>
            </a:endParaRPr>
          </a:p>
        </p:txBody>
      </p:sp>
      <p:sp>
        <p:nvSpPr>
          <p:cNvPr id="4" name="object 4"/>
          <p:cNvSpPr txBox="1"/>
          <p:nvPr/>
        </p:nvSpPr>
        <p:spPr>
          <a:xfrm>
            <a:off x="311709" y="1095238"/>
            <a:ext cx="8585200" cy="5390706"/>
          </a:xfrm>
          <a:prstGeom prst="rect">
            <a:avLst/>
          </a:prstGeom>
        </p:spPr>
        <p:txBody>
          <a:bodyPr vert="horz" wrap="square" lIns="0" tIns="0" rIns="0" bIns="0" rtlCol="0">
            <a:spAutoFit/>
          </a:bodyPr>
          <a:lstStyle/>
          <a:p>
            <a:pPr marL="358140" marR="69850" indent="-345440" algn="just">
              <a:lnSpc>
                <a:spcPct val="87500"/>
              </a:lnSpc>
              <a:buFont typeface="Arial"/>
              <a:buChar char="•"/>
              <a:tabLst>
                <a:tab pos="421640" algn="l"/>
              </a:tabLst>
            </a:pPr>
            <a:r>
              <a:rPr sz="2000" spc="-5" dirty="0">
                <a:latin typeface="Times New Roman"/>
                <a:cs typeface="Times New Roman"/>
              </a:rPr>
              <a:t>Corresponding request </a:t>
            </a:r>
            <a:r>
              <a:rPr sz="2000" spc="-10" dirty="0">
                <a:latin typeface="Times New Roman"/>
                <a:cs typeface="Times New Roman"/>
              </a:rPr>
              <a:t>from </a:t>
            </a:r>
            <a:r>
              <a:rPr sz="2000" dirty="0">
                <a:latin typeface="Times New Roman"/>
                <a:cs typeface="Times New Roman"/>
              </a:rPr>
              <a:t>ETSI </a:t>
            </a:r>
            <a:r>
              <a:rPr sz="2000" spc="-15" dirty="0">
                <a:latin typeface="Times New Roman"/>
                <a:cs typeface="Times New Roman"/>
              </a:rPr>
              <a:t>smart </a:t>
            </a:r>
            <a:r>
              <a:rPr sz="2000" spc="-5" dirty="0">
                <a:latin typeface="Times New Roman"/>
                <a:cs typeface="Times New Roman"/>
              </a:rPr>
              <a:t>BAN </a:t>
            </a:r>
            <a:r>
              <a:rPr sz="2000" spc="-10" dirty="0">
                <a:latin typeface="Times New Roman"/>
                <a:cs typeface="Times New Roman"/>
              </a:rPr>
              <a:t>and smart </a:t>
            </a:r>
            <a:r>
              <a:rPr sz="2000" spc="-5" dirty="0">
                <a:latin typeface="Times New Roman"/>
                <a:cs typeface="Times New Roman"/>
              </a:rPr>
              <a:t>M2M, </a:t>
            </a:r>
            <a:r>
              <a:rPr sz="2000" spc="-10" dirty="0">
                <a:latin typeface="Times New Roman"/>
                <a:cs typeface="Times New Roman"/>
              </a:rPr>
              <a:t>IG-DEP and </a:t>
            </a:r>
            <a:r>
              <a:rPr sz="2000" spc="-25" dirty="0">
                <a:latin typeface="Times New Roman"/>
                <a:cs typeface="Times New Roman"/>
              </a:rPr>
              <a:t>its  </a:t>
            </a:r>
            <a:r>
              <a:rPr sz="2000" spc="-10" dirty="0">
                <a:latin typeface="Times New Roman"/>
                <a:cs typeface="Times New Roman"/>
              </a:rPr>
              <a:t>successive </a:t>
            </a:r>
            <a:r>
              <a:rPr sz="2000" dirty="0">
                <a:latin typeface="Times New Roman"/>
                <a:cs typeface="Times New Roman"/>
              </a:rPr>
              <a:t>SG15.6a </a:t>
            </a:r>
            <a:r>
              <a:rPr sz="2000" spc="-15" dirty="0">
                <a:latin typeface="Times New Roman"/>
                <a:cs typeface="Times New Roman"/>
              </a:rPr>
              <a:t>have </a:t>
            </a:r>
            <a:r>
              <a:rPr sz="2000" spc="-10" dirty="0">
                <a:latin typeface="Times New Roman"/>
                <a:cs typeface="Times New Roman"/>
              </a:rPr>
              <a:t>discussed to focus </a:t>
            </a:r>
            <a:r>
              <a:rPr sz="2000" dirty="0">
                <a:latin typeface="Times New Roman"/>
                <a:cs typeface="Times New Roman"/>
              </a:rPr>
              <a:t>on </a:t>
            </a:r>
            <a:r>
              <a:rPr sz="2000" spc="-10" dirty="0">
                <a:latin typeface="Times New Roman"/>
                <a:cs typeface="Times New Roman"/>
              </a:rPr>
              <a:t>internal </a:t>
            </a:r>
            <a:r>
              <a:rPr sz="2000" spc="-5" dirty="0">
                <a:latin typeface="Times New Roman"/>
                <a:cs typeface="Times New Roman"/>
              </a:rPr>
              <a:t>car </a:t>
            </a:r>
            <a:r>
              <a:rPr sz="2000" spc="-10" dirty="0">
                <a:latin typeface="Times New Roman"/>
                <a:cs typeface="Times New Roman"/>
              </a:rPr>
              <a:t>network for  </a:t>
            </a:r>
            <a:r>
              <a:rPr sz="2000" dirty="0">
                <a:latin typeface="Times New Roman"/>
                <a:cs typeface="Times New Roman"/>
              </a:rPr>
              <a:t>IoT/M2M </a:t>
            </a:r>
            <a:r>
              <a:rPr sz="2000" spc="-10" dirty="0">
                <a:latin typeface="Times New Roman"/>
                <a:cs typeface="Times New Roman"/>
              </a:rPr>
              <a:t>connections that is focused </a:t>
            </a:r>
            <a:r>
              <a:rPr sz="2000" dirty="0">
                <a:latin typeface="Times New Roman"/>
                <a:cs typeface="Times New Roman"/>
              </a:rPr>
              <a:t>on </a:t>
            </a:r>
            <a:r>
              <a:rPr sz="2000" spc="-10" dirty="0">
                <a:latin typeface="Times New Roman"/>
                <a:cs typeface="Times New Roman"/>
              </a:rPr>
              <a:t>BAN for </a:t>
            </a:r>
            <a:r>
              <a:rPr sz="2000" spc="-20" dirty="0">
                <a:latin typeface="Times New Roman"/>
                <a:cs typeface="Times New Roman"/>
              </a:rPr>
              <a:t>human </a:t>
            </a:r>
            <a:r>
              <a:rPr sz="2000" spc="-10" dirty="0">
                <a:latin typeface="Times New Roman"/>
                <a:cs typeface="Times New Roman"/>
              </a:rPr>
              <a:t>and </a:t>
            </a:r>
            <a:r>
              <a:rPr sz="2000" spc="-5" dirty="0">
                <a:latin typeface="Times New Roman"/>
                <a:cs typeface="Times New Roman"/>
              </a:rPr>
              <a:t>car</a:t>
            </a:r>
            <a:r>
              <a:rPr sz="2000" spc="254" dirty="0">
                <a:latin typeface="Times New Roman"/>
                <a:cs typeface="Times New Roman"/>
              </a:rPr>
              <a:t> </a:t>
            </a:r>
            <a:r>
              <a:rPr sz="2000" spc="-5" dirty="0">
                <a:latin typeface="Times New Roman"/>
                <a:cs typeface="Times New Roman"/>
              </a:rPr>
              <a:t>bodies.</a:t>
            </a:r>
            <a:endParaRPr sz="2000" dirty="0">
              <a:latin typeface="Times New Roman"/>
              <a:cs typeface="Times New Roman"/>
            </a:endParaRPr>
          </a:p>
          <a:p>
            <a:pPr marL="358140" indent="-344170">
              <a:lnSpc>
                <a:spcPts val="1945"/>
              </a:lnSpc>
              <a:buFont typeface="Arial"/>
              <a:buChar char="•"/>
              <a:tabLst>
                <a:tab pos="358140" algn="l"/>
                <a:tab pos="358775" algn="l"/>
              </a:tabLst>
            </a:pPr>
            <a:r>
              <a:rPr sz="2000" spc="-5" dirty="0">
                <a:latin typeface="Times New Roman"/>
                <a:cs typeface="Times New Roman"/>
              </a:rPr>
              <a:t>As</a:t>
            </a:r>
            <a:r>
              <a:rPr lang="en-US" sz="2000" spc="-5" dirty="0">
                <a:latin typeface="Times New Roman"/>
                <a:cs typeface="Times New Roman"/>
              </a:rPr>
              <a:t> a</a:t>
            </a:r>
            <a:r>
              <a:rPr sz="2000" spc="-5" dirty="0">
                <a:latin typeface="Times New Roman"/>
                <a:cs typeface="Times New Roman"/>
              </a:rPr>
              <a:t> </a:t>
            </a:r>
            <a:r>
              <a:rPr lang="en-US" sz="2000" spc="-5" dirty="0">
                <a:latin typeface="Times New Roman"/>
                <a:cs typeface="Times New Roman"/>
              </a:rPr>
              <a:t>revision</a:t>
            </a:r>
            <a:r>
              <a:rPr sz="2000" spc="-5" dirty="0">
                <a:latin typeface="Times New Roman"/>
                <a:cs typeface="Times New Roman"/>
              </a:rPr>
              <a:t> </a:t>
            </a:r>
            <a:r>
              <a:rPr sz="2000" spc="10" dirty="0">
                <a:latin typeface="Times New Roman"/>
                <a:cs typeface="Times New Roman"/>
              </a:rPr>
              <a:t>of </a:t>
            </a:r>
            <a:r>
              <a:rPr sz="2000" dirty="0">
                <a:latin typeface="Times New Roman"/>
                <a:cs typeface="Times New Roman"/>
              </a:rPr>
              <a:t>IEEE802.15.6, </a:t>
            </a:r>
            <a:r>
              <a:rPr sz="2000" spc="-15" dirty="0">
                <a:latin typeface="Times New Roman"/>
                <a:cs typeface="Times New Roman"/>
              </a:rPr>
              <a:t>MAC </a:t>
            </a:r>
            <a:r>
              <a:rPr sz="2000" spc="-10" dirty="0">
                <a:latin typeface="Times New Roman"/>
                <a:cs typeface="Times New Roman"/>
              </a:rPr>
              <a:t>for multiple </a:t>
            </a:r>
            <a:r>
              <a:rPr sz="2000" dirty="0">
                <a:latin typeface="Times New Roman"/>
                <a:cs typeface="Times New Roman"/>
              </a:rPr>
              <a:t>BANs </a:t>
            </a:r>
            <a:r>
              <a:rPr sz="2000" spc="-5" dirty="0">
                <a:latin typeface="Times New Roman"/>
                <a:cs typeface="Times New Roman"/>
              </a:rPr>
              <a:t>can </a:t>
            </a:r>
            <a:r>
              <a:rPr sz="2000" dirty="0">
                <a:latin typeface="Times New Roman"/>
                <a:cs typeface="Times New Roman"/>
              </a:rPr>
              <a:t>be </a:t>
            </a:r>
            <a:r>
              <a:rPr sz="2000" spc="-10" dirty="0">
                <a:latin typeface="Times New Roman"/>
                <a:cs typeface="Times New Roman"/>
              </a:rPr>
              <a:t>guaranteed</a:t>
            </a:r>
            <a:r>
              <a:rPr sz="2000" spc="145" dirty="0">
                <a:latin typeface="Times New Roman"/>
                <a:cs typeface="Times New Roman"/>
              </a:rPr>
              <a:t> </a:t>
            </a:r>
            <a:r>
              <a:rPr sz="2000" spc="-10" dirty="0">
                <a:latin typeface="Times New Roman"/>
                <a:cs typeface="Times New Roman"/>
              </a:rPr>
              <a:t>to</a:t>
            </a:r>
            <a:endParaRPr sz="2000" dirty="0">
              <a:latin typeface="Times New Roman"/>
              <a:cs typeface="Times New Roman"/>
            </a:endParaRPr>
          </a:p>
          <a:p>
            <a:pPr marL="358140" marR="70485">
              <a:lnSpc>
                <a:spcPts val="2090"/>
              </a:lnSpc>
              <a:spcBef>
                <a:spcPts val="180"/>
              </a:spcBef>
            </a:pPr>
            <a:r>
              <a:rPr sz="2000" spc="-10" dirty="0">
                <a:latin typeface="Times New Roman"/>
                <a:cs typeface="Times New Roman"/>
              </a:rPr>
              <a:t>satisfy permissible </a:t>
            </a:r>
            <a:r>
              <a:rPr sz="2000" dirty="0">
                <a:latin typeface="Times New Roman"/>
                <a:cs typeface="Times New Roman"/>
              </a:rPr>
              <a:t>delay or </a:t>
            </a:r>
            <a:r>
              <a:rPr sz="2000" spc="-10" dirty="0">
                <a:latin typeface="Times New Roman"/>
                <a:cs typeface="Times New Roman"/>
              </a:rPr>
              <a:t>back-off time </a:t>
            </a:r>
            <a:r>
              <a:rPr sz="2000" spc="-5" dirty="0">
                <a:latin typeface="Times New Roman"/>
                <a:cs typeface="Times New Roman"/>
              </a:rPr>
              <a:t>and </a:t>
            </a:r>
            <a:r>
              <a:rPr sz="2000" spc="-10" dirty="0">
                <a:latin typeface="Times New Roman"/>
                <a:cs typeface="Times New Roman"/>
              </a:rPr>
              <a:t>throughput </a:t>
            </a:r>
            <a:r>
              <a:rPr sz="2000" spc="10" dirty="0">
                <a:latin typeface="Times New Roman"/>
                <a:cs typeface="Times New Roman"/>
              </a:rPr>
              <a:t>of </a:t>
            </a:r>
            <a:r>
              <a:rPr sz="2000" dirty="0">
                <a:latin typeface="Times New Roman"/>
                <a:cs typeface="Times New Roman"/>
              </a:rPr>
              <a:t>high </a:t>
            </a:r>
            <a:r>
              <a:rPr sz="2000" spc="-5" dirty="0">
                <a:latin typeface="Times New Roman"/>
                <a:cs typeface="Times New Roman"/>
              </a:rPr>
              <a:t>QoS packets  </a:t>
            </a:r>
            <a:r>
              <a:rPr sz="2000" spc="-10" dirty="0">
                <a:latin typeface="Times New Roman"/>
                <a:cs typeface="Times New Roman"/>
              </a:rPr>
              <a:t>for </a:t>
            </a:r>
            <a:r>
              <a:rPr sz="2000" spc="-20" dirty="0">
                <a:latin typeface="Times New Roman"/>
                <a:cs typeface="Times New Roman"/>
              </a:rPr>
              <a:t>human </a:t>
            </a:r>
            <a:r>
              <a:rPr sz="2000" spc="-10" dirty="0">
                <a:latin typeface="Times New Roman"/>
                <a:cs typeface="Times New Roman"/>
              </a:rPr>
              <a:t>and vehicle BANs </a:t>
            </a:r>
            <a:r>
              <a:rPr sz="2000" spc="-20" dirty="0">
                <a:latin typeface="Times New Roman"/>
                <a:cs typeface="Times New Roman"/>
              </a:rPr>
              <a:t>while </a:t>
            </a:r>
            <a:r>
              <a:rPr sz="2000" spc="-15" dirty="0">
                <a:latin typeface="Times New Roman"/>
                <a:cs typeface="Times New Roman"/>
              </a:rPr>
              <a:t>maintaining </a:t>
            </a:r>
            <a:r>
              <a:rPr sz="2000" spc="-10" dirty="0">
                <a:latin typeface="Times New Roman"/>
                <a:cs typeface="Times New Roman"/>
              </a:rPr>
              <a:t>average</a:t>
            </a:r>
            <a:r>
              <a:rPr sz="2000" spc="440" dirty="0">
                <a:latin typeface="Times New Roman"/>
                <a:cs typeface="Times New Roman"/>
              </a:rPr>
              <a:t> </a:t>
            </a:r>
            <a:r>
              <a:rPr sz="2000" spc="-10" dirty="0">
                <a:latin typeface="Times New Roman"/>
                <a:cs typeface="Times New Roman"/>
              </a:rPr>
              <a:t>performance.</a:t>
            </a:r>
            <a:endParaRPr sz="2000" dirty="0">
              <a:latin typeface="Times New Roman"/>
              <a:cs typeface="Times New Roman"/>
            </a:endParaRPr>
          </a:p>
          <a:p>
            <a:pPr marL="358140" marR="5080" indent="-344170">
              <a:lnSpc>
                <a:spcPts val="2090"/>
              </a:lnSpc>
              <a:spcBef>
                <a:spcPts val="15"/>
              </a:spcBef>
              <a:buFont typeface="Arial"/>
              <a:buChar char="•"/>
              <a:tabLst>
                <a:tab pos="358140" algn="l"/>
                <a:tab pos="358775" algn="l"/>
                <a:tab pos="1299845" algn="l"/>
                <a:tab pos="2031364" algn="l"/>
                <a:tab pos="3256279" algn="l"/>
                <a:tab pos="3603625" algn="l"/>
                <a:tab pos="4765040" algn="l"/>
                <a:tab pos="6082030" algn="l"/>
                <a:tab pos="6907530" algn="l"/>
                <a:tab pos="7913370" algn="l"/>
              </a:tabLst>
            </a:pPr>
            <a:r>
              <a:rPr sz="2000" spc="-5" dirty="0">
                <a:latin typeface="Times New Roman"/>
                <a:cs typeface="Times New Roman"/>
              </a:rPr>
              <a:t>As </a:t>
            </a:r>
            <a:r>
              <a:rPr lang="en-US" sz="2000" spc="-5" dirty="0">
                <a:latin typeface="Times New Roman"/>
                <a:cs typeface="Times New Roman"/>
              </a:rPr>
              <a:t>a revision</a:t>
            </a:r>
            <a:r>
              <a:rPr sz="2000" spc="-10" dirty="0">
                <a:latin typeface="Times New Roman"/>
                <a:cs typeface="Times New Roman"/>
              </a:rPr>
              <a:t> </a:t>
            </a:r>
            <a:r>
              <a:rPr sz="2000" dirty="0">
                <a:latin typeface="Times New Roman"/>
                <a:cs typeface="Times New Roman"/>
              </a:rPr>
              <a:t>of </a:t>
            </a:r>
            <a:r>
              <a:rPr sz="2000" spc="-5" dirty="0">
                <a:latin typeface="Times New Roman"/>
                <a:cs typeface="Times New Roman"/>
              </a:rPr>
              <a:t>IEEE802.15.6, </a:t>
            </a:r>
            <a:r>
              <a:rPr sz="2000" dirty="0">
                <a:latin typeface="Times New Roman"/>
                <a:cs typeface="Times New Roman"/>
              </a:rPr>
              <a:t>PHY </a:t>
            </a:r>
            <a:r>
              <a:rPr sz="2000" spc="-10" dirty="0">
                <a:latin typeface="Times New Roman"/>
                <a:cs typeface="Times New Roman"/>
              </a:rPr>
              <a:t>for </a:t>
            </a:r>
            <a:r>
              <a:rPr sz="2000" spc="-5" dirty="0">
                <a:latin typeface="Times New Roman"/>
                <a:cs typeface="Times New Roman"/>
              </a:rPr>
              <a:t>UWB radios </a:t>
            </a:r>
            <a:r>
              <a:rPr sz="2000" spc="-10" dirty="0">
                <a:latin typeface="Times New Roman"/>
                <a:cs typeface="Times New Roman"/>
              </a:rPr>
              <a:t>should </a:t>
            </a:r>
            <a:r>
              <a:rPr sz="2000" dirty="0">
                <a:latin typeface="Times New Roman"/>
                <a:cs typeface="Times New Roman"/>
              </a:rPr>
              <a:t>be </a:t>
            </a:r>
            <a:r>
              <a:rPr sz="2000" spc="-10" dirty="0">
                <a:latin typeface="Times New Roman"/>
                <a:cs typeface="Times New Roman"/>
              </a:rPr>
              <a:t>revised </a:t>
            </a:r>
            <a:r>
              <a:rPr sz="2000" spc="-15" dirty="0">
                <a:latin typeface="Times New Roman"/>
                <a:cs typeface="Times New Roman"/>
              </a:rPr>
              <a:t>for  </a:t>
            </a:r>
            <a:r>
              <a:rPr sz="2000" spc="-5" dirty="0">
                <a:latin typeface="Times New Roman"/>
                <a:cs typeface="Times New Roman"/>
              </a:rPr>
              <a:t>updated	UWB	</a:t>
            </a:r>
            <a:r>
              <a:rPr sz="2000" spc="-10" dirty="0">
                <a:latin typeface="Times New Roman"/>
                <a:cs typeface="Times New Roman"/>
              </a:rPr>
              <a:t>regulation.	</a:t>
            </a:r>
            <a:r>
              <a:rPr sz="2000" spc="-5" dirty="0">
                <a:latin typeface="Times New Roman"/>
                <a:cs typeface="Times New Roman"/>
              </a:rPr>
              <a:t>In	</a:t>
            </a:r>
            <a:r>
              <a:rPr sz="2000" spc="-15" dirty="0">
                <a:latin typeface="Times New Roman"/>
                <a:cs typeface="Times New Roman"/>
              </a:rPr>
              <a:t>particular,	</a:t>
            </a:r>
            <a:r>
              <a:rPr sz="2000" spc="-10" dirty="0">
                <a:latin typeface="Times New Roman"/>
                <a:cs typeface="Times New Roman"/>
              </a:rPr>
              <a:t>coexistence	</a:t>
            </a:r>
            <a:r>
              <a:rPr sz="2000" spc="-5" dirty="0">
                <a:latin typeface="Times New Roman"/>
                <a:cs typeface="Times New Roman"/>
              </a:rPr>
              <a:t>among	</a:t>
            </a:r>
            <a:r>
              <a:rPr sz="2000" spc="-10" dirty="0">
                <a:latin typeface="Times New Roman"/>
                <a:cs typeface="Times New Roman"/>
              </a:rPr>
              <a:t>different	</a:t>
            </a:r>
            <a:r>
              <a:rPr sz="2000" spc="-5" dirty="0">
                <a:latin typeface="Times New Roman"/>
                <a:cs typeface="Times New Roman"/>
              </a:rPr>
              <a:t>UWB</a:t>
            </a:r>
            <a:endParaRPr sz="2000" dirty="0">
              <a:latin typeface="Times New Roman"/>
              <a:cs typeface="Times New Roman"/>
            </a:endParaRPr>
          </a:p>
          <a:p>
            <a:pPr marL="358140" marR="5080">
              <a:lnSpc>
                <a:spcPts val="2090"/>
              </a:lnSpc>
              <a:spcBef>
                <a:spcPts val="15"/>
              </a:spcBef>
            </a:pPr>
            <a:r>
              <a:rPr sz="2000" dirty="0">
                <a:latin typeface="Times New Roman"/>
                <a:cs typeface="Times New Roman"/>
              </a:rPr>
              <a:t>radios of </a:t>
            </a:r>
            <a:r>
              <a:rPr sz="2000" spc="-5" dirty="0">
                <a:latin typeface="Times New Roman"/>
                <a:cs typeface="Times New Roman"/>
              </a:rPr>
              <a:t>IEEE802.15 </a:t>
            </a:r>
            <a:r>
              <a:rPr sz="2000" spc="-10" dirty="0">
                <a:latin typeface="Times New Roman"/>
                <a:cs typeface="Times New Roman"/>
              </a:rPr>
              <a:t>such </a:t>
            </a:r>
            <a:r>
              <a:rPr sz="2000" spc="-5" dirty="0">
                <a:latin typeface="Times New Roman"/>
                <a:cs typeface="Times New Roman"/>
              </a:rPr>
              <a:t>as </a:t>
            </a:r>
            <a:r>
              <a:rPr sz="2000" dirty="0">
                <a:latin typeface="Times New Roman"/>
                <a:cs typeface="Times New Roman"/>
              </a:rPr>
              <a:t>15.4a, </a:t>
            </a:r>
            <a:r>
              <a:rPr sz="2000" spc="-5" dirty="0">
                <a:latin typeface="Times New Roman"/>
                <a:cs typeface="Times New Roman"/>
              </a:rPr>
              <a:t>4f, 4z</a:t>
            </a:r>
            <a:r>
              <a:rPr lang="en-US" sz="2000" spc="-5" dirty="0">
                <a:latin typeface="Times New Roman"/>
                <a:cs typeface="Times New Roman"/>
              </a:rPr>
              <a:t>, 4ab</a:t>
            </a:r>
            <a:r>
              <a:rPr sz="2000" spc="-5" dirty="0">
                <a:latin typeface="Times New Roman"/>
                <a:cs typeface="Times New Roman"/>
              </a:rPr>
              <a:t> can </a:t>
            </a:r>
            <a:r>
              <a:rPr sz="2000" dirty="0">
                <a:latin typeface="Times New Roman"/>
                <a:cs typeface="Times New Roman"/>
              </a:rPr>
              <a:t>be </a:t>
            </a:r>
            <a:r>
              <a:rPr sz="2000" spc="-5" dirty="0">
                <a:latin typeface="Times New Roman"/>
                <a:cs typeface="Times New Roman"/>
              </a:rPr>
              <a:t>supported. </a:t>
            </a:r>
            <a:endParaRPr lang="en-US" sz="2000" spc="-5" dirty="0">
              <a:latin typeface="Times New Roman"/>
              <a:cs typeface="Times New Roman"/>
            </a:endParaRPr>
          </a:p>
          <a:p>
            <a:pPr marL="357188" marR="5080" indent="-357188">
              <a:lnSpc>
                <a:spcPts val="2090"/>
              </a:lnSpc>
              <a:spcBef>
                <a:spcPts val="15"/>
              </a:spcBef>
              <a:buFont typeface="Arial" panose="020B0604020202020204" pitchFamily="34" charset="0"/>
              <a:buChar char="•"/>
            </a:pPr>
            <a:r>
              <a:rPr lang="en-US" sz="2000" spc="-65" dirty="0">
                <a:latin typeface="Times New Roman"/>
                <a:cs typeface="Times New Roman"/>
              </a:rPr>
              <a:t>To </a:t>
            </a:r>
            <a:r>
              <a:rPr lang="en-US" sz="2000" spc="-10" dirty="0">
                <a:latin typeface="Times New Roman"/>
                <a:cs typeface="Times New Roman"/>
              </a:rPr>
              <a:t>include </a:t>
            </a:r>
            <a:r>
              <a:rPr lang="en-US" sz="2000" spc="-5" dirty="0">
                <a:latin typeface="Times New Roman"/>
                <a:cs typeface="Times New Roman"/>
              </a:rPr>
              <a:t>new </a:t>
            </a:r>
            <a:r>
              <a:rPr lang="en-US" sz="2000" spc="-15" dirty="0">
                <a:latin typeface="Times New Roman"/>
                <a:cs typeface="Times New Roman"/>
              </a:rPr>
              <a:t>use </a:t>
            </a:r>
            <a:r>
              <a:rPr lang="en-US" sz="2000" spc="-10" dirty="0">
                <a:latin typeface="Times New Roman"/>
                <a:cs typeface="Times New Roman"/>
              </a:rPr>
              <a:t>cases with enhanced </a:t>
            </a:r>
            <a:r>
              <a:rPr lang="en-US" sz="2000" spc="-5" dirty="0">
                <a:latin typeface="Times New Roman"/>
                <a:cs typeface="Times New Roman"/>
              </a:rPr>
              <a:t>dependability </a:t>
            </a:r>
            <a:r>
              <a:rPr lang="en-US" sz="2000" spc="-10" dirty="0">
                <a:latin typeface="Times New Roman"/>
                <a:cs typeface="Times New Roman"/>
              </a:rPr>
              <a:t>such </a:t>
            </a:r>
            <a:r>
              <a:rPr lang="en-US" sz="2000" spc="-5" dirty="0">
                <a:latin typeface="Times New Roman"/>
                <a:cs typeface="Times New Roman"/>
              </a:rPr>
              <a:t>as </a:t>
            </a:r>
            <a:r>
              <a:rPr lang="en-US" sz="2000" dirty="0" err="1">
                <a:latin typeface="Times New Roman"/>
                <a:cs typeface="Times New Roman"/>
              </a:rPr>
              <a:t>ECoG</a:t>
            </a:r>
            <a:r>
              <a:rPr lang="en-US" sz="2000" dirty="0">
                <a:latin typeface="Times New Roman"/>
                <a:cs typeface="Times New Roman"/>
              </a:rPr>
              <a:t> </a:t>
            </a:r>
            <a:r>
              <a:rPr lang="en-US" sz="2000" spc="-10" dirty="0">
                <a:latin typeface="Times New Roman"/>
                <a:cs typeface="Times New Roman"/>
              </a:rPr>
              <a:t>for </a:t>
            </a:r>
            <a:r>
              <a:rPr lang="en-US" sz="2000" spc="-5" dirty="0">
                <a:latin typeface="Times New Roman"/>
                <a:cs typeface="Times New Roman"/>
              </a:rPr>
              <a:t>Brain-Machine-Interface, </a:t>
            </a:r>
            <a:r>
              <a:rPr lang="en-US" sz="2000" spc="-10" dirty="0">
                <a:latin typeface="Times New Roman"/>
                <a:cs typeface="Times New Roman"/>
              </a:rPr>
              <a:t>technical requirement  was </a:t>
            </a:r>
            <a:r>
              <a:rPr lang="en-US" sz="2000" spc="-5" dirty="0">
                <a:latin typeface="Times New Roman"/>
                <a:cs typeface="Times New Roman"/>
              </a:rPr>
              <a:t>updated </a:t>
            </a:r>
            <a:r>
              <a:rPr lang="en-US" sz="2000" spc="-10" dirty="0">
                <a:latin typeface="Times New Roman"/>
                <a:cs typeface="Times New Roman"/>
              </a:rPr>
              <a:t>to </a:t>
            </a:r>
            <a:r>
              <a:rPr lang="en-US" sz="2000" spc="-5" dirty="0">
                <a:latin typeface="Times New Roman"/>
                <a:cs typeface="Times New Roman"/>
              </a:rPr>
              <a:t>cover </a:t>
            </a:r>
            <a:r>
              <a:rPr lang="en-US" sz="2000" spc="-15" dirty="0">
                <a:latin typeface="Times New Roman"/>
                <a:cs typeface="Times New Roman"/>
              </a:rPr>
              <a:t>higher </a:t>
            </a:r>
            <a:r>
              <a:rPr lang="en-US" sz="2000" spc="-5" dirty="0">
                <a:latin typeface="Times New Roman"/>
                <a:cs typeface="Times New Roman"/>
              </a:rPr>
              <a:t>data rate.</a:t>
            </a:r>
            <a:endParaRPr lang="en-US" sz="2000" dirty="0">
              <a:latin typeface="Times New Roman"/>
              <a:cs typeface="Times New Roman"/>
            </a:endParaRPr>
          </a:p>
          <a:p>
            <a:pPr marL="356870" marR="63500" indent="-344170" algn="just">
              <a:lnSpc>
                <a:spcPts val="2090"/>
              </a:lnSpc>
              <a:spcBef>
                <a:spcPts val="40"/>
              </a:spcBef>
              <a:buFont typeface="Arial"/>
              <a:buChar char="•"/>
              <a:tabLst>
                <a:tab pos="357505" algn="l"/>
              </a:tabLst>
            </a:pPr>
            <a:r>
              <a:rPr lang="en-US" sz="2000" dirty="0">
                <a:latin typeface="Times New Roman"/>
                <a:cs typeface="Times New Roman"/>
              </a:rPr>
              <a:t>Core technologies such as multiple channel coding including HARQ corresponding to classes of </a:t>
            </a:r>
            <a:r>
              <a:rPr lang="en-US" sz="2000" dirty="0" err="1">
                <a:latin typeface="Times New Roman"/>
                <a:cs typeface="Times New Roman"/>
              </a:rPr>
              <a:t>cooesistences</a:t>
            </a:r>
            <a:r>
              <a:rPr lang="en-US" sz="2000" dirty="0">
                <a:latin typeface="Times New Roman"/>
                <a:cs typeface="Times New Roman"/>
              </a:rPr>
              <a:t> and QoS levels of packets and </a:t>
            </a:r>
            <a:r>
              <a:rPr lang="en-US" sz="2000" dirty="0" err="1">
                <a:latin typeface="Times New Roman"/>
                <a:cs typeface="Times New Roman"/>
              </a:rPr>
              <a:t>imterference</a:t>
            </a:r>
            <a:r>
              <a:rPr lang="en-US" sz="2000" dirty="0">
                <a:latin typeface="Times New Roman"/>
                <a:cs typeface="Times New Roman"/>
              </a:rPr>
              <a:t> mitigation in PHY layer have been involved in the revision.</a:t>
            </a:r>
          </a:p>
          <a:p>
            <a:pPr marL="356870" marR="63500" indent="-344170" algn="just">
              <a:lnSpc>
                <a:spcPts val="2090"/>
              </a:lnSpc>
              <a:spcBef>
                <a:spcPts val="40"/>
              </a:spcBef>
              <a:buFont typeface="Arial"/>
              <a:buChar char="•"/>
              <a:tabLst>
                <a:tab pos="357505" algn="l"/>
              </a:tabLst>
            </a:pPr>
            <a:r>
              <a:rPr lang="en-US" sz="2000" dirty="0">
                <a:latin typeface="Times New Roman"/>
                <a:cs typeface="Times New Roman"/>
              </a:rPr>
              <a:t>Core technologies in MAC layer have been involved in the revision such as control/data channels, C2C communication and ranging,</a:t>
            </a:r>
          </a:p>
          <a:p>
            <a:pPr marL="356870" marR="63500" indent="-344170" algn="just">
              <a:lnSpc>
                <a:spcPts val="2090"/>
              </a:lnSpc>
              <a:spcBef>
                <a:spcPts val="40"/>
              </a:spcBef>
              <a:buFont typeface="Arial"/>
              <a:buChar char="•"/>
              <a:tabLst>
                <a:tab pos="357505" algn="l"/>
              </a:tabLst>
            </a:pPr>
            <a:r>
              <a:rPr lang="en-US" sz="2000" dirty="0">
                <a:latin typeface="Times New Roman"/>
                <a:cs typeface="Times New Roman"/>
              </a:rPr>
              <a:t>First Letter Ballot210 for draft Std,802.15.6ma_D03 was approved in October. Then Comments Resolution have been proceeded in November Meeting.</a:t>
            </a:r>
          </a:p>
          <a:p>
            <a:pPr marL="356870" marR="63500" indent="-344170" algn="just">
              <a:lnSpc>
                <a:spcPts val="2090"/>
              </a:lnSpc>
              <a:spcBef>
                <a:spcPts val="40"/>
              </a:spcBef>
              <a:buFont typeface="Arial"/>
              <a:buChar char="•"/>
              <a:tabLst>
                <a:tab pos="357505" algn="l"/>
              </a:tabLst>
            </a:pPr>
            <a:r>
              <a:rPr lang="en-US" sz="2000" dirty="0">
                <a:latin typeface="Times New Roman"/>
                <a:cs typeface="Times New Roman"/>
              </a:rPr>
              <a:t>After confirm revised draft 802,15,6ma_D04 by WG Technical Editor and CRG, it will be recirculated after January Meeting,</a:t>
            </a:r>
          </a:p>
        </p:txBody>
      </p:sp>
      <p:sp>
        <p:nvSpPr>
          <p:cNvPr id="11" name="object 3">
            <a:extLst>
              <a:ext uri="{FF2B5EF4-FFF2-40B4-BE49-F238E27FC236}">
                <a16:creationId xmlns:a16="http://schemas.microsoft.com/office/drawing/2014/main" id="{712DEC54-FD05-4E06-828E-5DF79CF51EB0}"/>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12" name="object 3">
            <a:extLst>
              <a:ext uri="{FF2B5EF4-FFF2-40B4-BE49-F238E27FC236}">
                <a16:creationId xmlns:a16="http://schemas.microsoft.com/office/drawing/2014/main" id="{67034D72-8CDE-4F20-953E-8D05DE4829EF}"/>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14" name="object 3">
            <a:extLst>
              <a:ext uri="{FF2B5EF4-FFF2-40B4-BE49-F238E27FC236}">
                <a16:creationId xmlns:a16="http://schemas.microsoft.com/office/drawing/2014/main" id="{8A326FF9-05D3-4C9B-A4C5-7FB0728CE2CF}"/>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9" name="日付プレースホルダー 8">
            <a:extLst>
              <a:ext uri="{FF2B5EF4-FFF2-40B4-BE49-F238E27FC236}">
                <a16:creationId xmlns:a16="http://schemas.microsoft.com/office/drawing/2014/main" id="{C9513836-97BA-8D15-DD9C-A06F0742C000}"/>
              </a:ext>
            </a:extLst>
          </p:cNvPr>
          <p:cNvSpPr>
            <a:spLocks noGrp="1"/>
          </p:cNvSpPr>
          <p:nvPr>
            <p:ph type="dt" sz="half" idx="13"/>
          </p:nvPr>
        </p:nvSpPr>
        <p:spPr>
          <a:xfrm>
            <a:off x="694660" y="394156"/>
            <a:ext cx="1600200" cy="215444"/>
          </a:xfrm>
        </p:spPr>
        <p:txBody>
          <a:bodyPr/>
          <a:lstStyle/>
          <a:p>
            <a:r>
              <a:rPr lang="en-US" altLang="ja-JP"/>
              <a:t>July 2025</a:t>
            </a:r>
            <a:endParaRPr lang="en-US" altLang="ja-JP" dirty="0"/>
          </a:p>
        </p:txBody>
      </p:sp>
      <p:sp>
        <p:nvSpPr>
          <p:cNvPr id="5" name="object 10">
            <a:extLst>
              <a:ext uri="{FF2B5EF4-FFF2-40B4-BE49-F238E27FC236}">
                <a16:creationId xmlns:a16="http://schemas.microsoft.com/office/drawing/2014/main" id="{68C4C088-F630-DB2D-4962-760527870CE8}"/>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671782" y="1326842"/>
            <a:ext cx="8296718" cy="5004852"/>
          </a:xfrm>
        </p:spPr>
        <p:txBody>
          <a:bodyPr/>
          <a:lstStyle/>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1" lang="en-US" altLang="ja-JP" sz="2000" b="0" i="0" u="none" strike="noStrike" kern="0" cap="none" spc="0" normalizeH="0" baseline="0" noProof="0" dirty="0">
                <a:ln>
                  <a:noFill/>
                </a:ln>
                <a:solidFill>
                  <a:srgbClr val="000000"/>
                </a:solidFill>
                <a:effectLst/>
                <a:uLnTx/>
                <a:uFillTx/>
                <a:latin typeface="Arial"/>
              </a:rPr>
              <a:t>Chair; Ryuji Kohno, YNU/YRP-IAI  </a:t>
            </a:r>
          </a:p>
          <a:p>
            <a:pPr marL="0" marR="0" lvl="0" indent="0" algn="l" defTabSz="914400" rtl="0" eaLnBrk="1" fontAlgn="base" latinLnBrk="0" hangingPunct="1">
              <a:lnSpc>
                <a:spcPct val="100000"/>
              </a:lnSpc>
              <a:spcBef>
                <a:spcPct val="20000"/>
              </a:spcBef>
              <a:spcAft>
                <a:spcPct val="0"/>
              </a:spcAft>
              <a:buClrTx/>
              <a:buSzTx/>
              <a:buNone/>
              <a:tabLst/>
              <a:defRPr/>
            </a:pPr>
            <a:r>
              <a:rPr lang="en-US" altLang="ja-JP" sz="2000" dirty="0">
                <a:solidFill>
                  <a:srgbClr val="000000"/>
                </a:solidFill>
                <a:latin typeface="Arial"/>
              </a:rPr>
              <a:t>                 </a:t>
            </a:r>
            <a:r>
              <a:rPr kumimoji="1" lang="en-US" altLang="ja-JP" sz="2000" b="0" i="0" u="none" strike="noStrike" kern="0" cap="none" spc="0" normalizeH="0" baseline="0" noProof="0" dirty="0">
                <a:ln>
                  <a:noFill/>
                </a:ln>
                <a:solidFill>
                  <a:srgbClr val="000000"/>
                </a:solidFill>
                <a:effectLst/>
                <a:uLnTx/>
                <a:uFillTx/>
                <a:latin typeface="Arial"/>
              </a:rPr>
              <a:t> kohno@ynu.ac.jp, kohno@yrp-iai.jp</a:t>
            </a:r>
          </a:p>
          <a:p>
            <a:pPr marL="514350" marR="0" lvl="0" indent="-514350" algn="l" defTabSz="914400" rtl="0" eaLnBrk="1" fontAlgn="base" latinLnBrk="0" hangingPunct="1">
              <a:lnSpc>
                <a:spcPct val="100000"/>
              </a:lnSpc>
              <a:spcBef>
                <a:spcPct val="20000"/>
              </a:spcBef>
              <a:spcAft>
                <a:spcPct val="0"/>
              </a:spcAft>
              <a:buClrTx/>
              <a:buSzTx/>
              <a:buFontTx/>
              <a:buAutoNum type="arabicPeriod" startAt="2"/>
              <a:tabLst/>
              <a:defRPr/>
            </a:pPr>
            <a:r>
              <a:rPr kumimoji="1" lang="en-US" altLang="ja-JP" sz="2000" b="0" i="0" u="none" strike="noStrike" kern="0" cap="none" spc="0" normalizeH="0" baseline="0" noProof="0" dirty="0">
                <a:ln>
                  <a:noFill/>
                </a:ln>
                <a:solidFill>
                  <a:srgbClr val="000000"/>
                </a:solidFill>
                <a:effectLst/>
                <a:uLnTx/>
                <a:uFillTx/>
                <a:latin typeface="Arial"/>
              </a:rPr>
              <a:t>1</a:t>
            </a:r>
            <a:r>
              <a:rPr kumimoji="1" lang="en-US" altLang="ja-JP" sz="2000" b="0" i="0" u="none" strike="noStrike" kern="0" cap="none" spc="0" normalizeH="0" baseline="30000" noProof="0" dirty="0">
                <a:ln>
                  <a:noFill/>
                </a:ln>
                <a:solidFill>
                  <a:srgbClr val="000000"/>
                </a:solidFill>
                <a:effectLst/>
                <a:uLnTx/>
                <a:uFillTx/>
                <a:latin typeface="Arial"/>
              </a:rPr>
              <a:t>st</a:t>
            </a:r>
            <a:r>
              <a:rPr kumimoji="1" lang="en-US" altLang="ja-JP" sz="2000" b="0" i="0" u="none" strike="noStrike" kern="0" cap="none" spc="0" normalizeH="0" baseline="0" noProof="0" dirty="0">
                <a:ln>
                  <a:noFill/>
                </a:ln>
                <a:solidFill>
                  <a:srgbClr val="000000"/>
                </a:solidFill>
                <a:effectLst/>
                <a:uLnTx/>
                <a:uFillTx/>
                <a:latin typeface="Arial"/>
              </a:rPr>
              <a:t> Vice-Chair;   Marco Hernandez, YRP-IAI/CWC</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2000" b="0" i="0" u="none" strike="noStrike" kern="0" cap="none" spc="0" normalizeH="0" baseline="0" noProof="0" dirty="0">
                <a:ln>
                  <a:noFill/>
                </a:ln>
                <a:solidFill>
                  <a:srgbClr val="000000"/>
                </a:solidFill>
                <a:effectLst/>
                <a:uLnTx/>
                <a:uFillTx/>
                <a:latin typeface="Arial"/>
              </a:rPr>
              <a:t>                  m</a:t>
            </a:r>
            <a:r>
              <a:rPr lang="en-US" altLang="ja-JP" sz="2000" dirty="0">
                <a:solidFill>
                  <a:srgbClr val="000000"/>
                </a:solidFill>
                <a:latin typeface="Arial"/>
              </a:rPr>
              <a:t>arco.hernandez@ieee.org</a:t>
            </a:r>
            <a:endParaRPr kumimoji="1" lang="en-US" altLang="ja-JP" sz="2000" b="0" i="0" u="none" strike="noStrike" kern="0" cap="none" spc="0" normalizeH="0" baseline="0" noProof="0" dirty="0">
              <a:ln>
                <a:noFill/>
              </a:ln>
              <a:solidFill>
                <a:srgbClr val="000000"/>
              </a:solidFill>
              <a:effectLst/>
              <a:uLnTx/>
              <a:uFillTx/>
              <a:latin typeface="Arial"/>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ja-JP" sz="2000" dirty="0">
                <a:solidFill>
                  <a:srgbClr val="000000"/>
                </a:solidFill>
                <a:latin typeface="Arial"/>
              </a:rPr>
              <a:t>        2</a:t>
            </a:r>
            <a:r>
              <a:rPr lang="en-US" altLang="ja-JP" sz="2000" baseline="30000" dirty="0">
                <a:solidFill>
                  <a:srgbClr val="000000"/>
                </a:solidFill>
                <a:latin typeface="Arial"/>
              </a:rPr>
              <a:t>nd</a:t>
            </a:r>
            <a:r>
              <a:rPr lang="en-US" altLang="ja-JP" sz="2000" dirty="0">
                <a:solidFill>
                  <a:srgbClr val="000000"/>
                </a:solidFill>
                <a:latin typeface="Arial"/>
              </a:rPr>
              <a:t> Vice-Chair; Daisuke Anzai, Osaka Metropolitan Univ.</a:t>
            </a:r>
            <a:r>
              <a:rPr kumimoji="1" lang="en-US" altLang="ja-JP" sz="2000" b="0" i="0" u="none" strike="noStrike" kern="0" cap="none" spc="0" normalizeH="0" baseline="0" noProof="0" dirty="0">
                <a:ln>
                  <a:noFill/>
                </a:ln>
                <a:solidFill>
                  <a:srgbClr val="000000"/>
                </a:solidFill>
                <a:effectLst/>
                <a:uLnTx/>
                <a:uFillTx/>
                <a:latin typeface="Arial"/>
              </a:rPr>
              <a:t>    </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ja-JP" sz="2000" dirty="0">
                <a:solidFill>
                  <a:srgbClr val="000000"/>
                </a:solidFill>
                <a:latin typeface="Arial"/>
              </a:rPr>
              <a:t>                  d.</a:t>
            </a:r>
            <a:r>
              <a:rPr kumimoji="1" lang="en-US" altLang="ja-JP" sz="2000" b="0" i="0" u="none" strike="noStrike" kern="0" cap="none" spc="0" normalizeH="0" baseline="0" noProof="0" dirty="0">
                <a:ln>
                  <a:noFill/>
                </a:ln>
                <a:solidFill>
                  <a:srgbClr val="000000"/>
                </a:solidFill>
                <a:effectLst/>
                <a:uLnTx/>
                <a:uFillTx/>
                <a:latin typeface="Arial"/>
              </a:rPr>
              <a:t>anzai@omu.ac.jp</a:t>
            </a:r>
          </a:p>
          <a:p>
            <a:pPr marL="457200" marR="0" lvl="0" indent="-457200" algn="l" defTabSz="914400" rtl="0" eaLnBrk="1" fontAlgn="base" latinLnBrk="0" hangingPunct="1">
              <a:lnSpc>
                <a:spcPct val="100000"/>
              </a:lnSpc>
              <a:spcBef>
                <a:spcPct val="20000"/>
              </a:spcBef>
              <a:spcAft>
                <a:spcPct val="0"/>
              </a:spcAft>
              <a:buClrTx/>
              <a:buSzTx/>
              <a:buFontTx/>
              <a:buAutoNum type="arabicPeriod" startAt="3"/>
              <a:tabLst/>
              <a:defRPr/>
            </a:pPr>
            <a:r>
              <a:rPr kumimoji="1" lang="en-US" altLang="ja-JP" sz="2000" b="0" i="0" u="none" strike="noStrike" kern="0" cap="none" spc="0" normalizeH="0" baseline="0" noProof="0" dirty="0">
                <a:ln>
                  <a:noFill/>
                </a:ln>
                <a:solidFill>
                  <a:srgbClr val="000000"/>
                </a:solidFill>
                <a:effectLst/>
                <a:uLnTx/>
                <a:uFillTx/>
                <a:latin typeface="Arial"/>
              </a:rPr>
              <a:t>Secretary;      Takumi Kobayashi, </a:t>
            </a:r>
            <a:r>
              <a:rPr kumimoji="1" lang="en-US" altLang="ja-JP" sz="2000" b="0" i="0" u="none" strike="noStrike" kern="0" cap="none" spc="0" normalizeH="0" baseline="0" noProof="0" dirty="0">
                <a:ln>
                  <a:noFill/>
                </a:ln>
                <a:solidFill>
                  <a:srgbClr val="000000"/>
                </a:solidFill>
                <a:effectLst/>
                <a:uLnTx/>
                <a:uFillTx/>
                <a:latin typeface="Arial"/>
                <a:ea typeface="+mn-ea"/>
                <a:cs typeface="+mn-cs"/>
              </a:rPr>
              <a:t>Osaka Metropolitan Univ./YRP-IAI</a:t>
            </a:r>
            <a:endParaRPr kumimoji="1" lang="en-US" altLang="ja-JP" sz="2000" b="0" i="0" u="none" strike="noStrike" kern="0" cap="none" spc="0" normalizeH="0" baseline="0" noProof="0" dirty="0">
              <a:ln>
                <a:noFill/>
              </a:ln>
              <a:solidFill>
                <a:srgbClr val="000000"/>
              </a:solidFill>
              <a:effectLst/>
              <a:uLnTx/>
              <a:uFillTx/>
              <a:latin typeface="Arial"/>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2000" b="0" i="0" u="none" strike="noStrike" kern="0" cap="none" spc="0" normalizeH="0" baseline="0" noProof="0" dirty="0">
                <a:ln>
                  <a:noFill/>
                </a:ln>
                <a:solidFill>
                  <a:srgbClr val="000000"/>
                </a:solidFill>
                <a:effectLst/>
                <a:uLnTx/>
                <a:uFillTx/>
                <a:latin typeface="Arial"/>
              </a:rPr>
              <a:t>                  kobayashi-takumi@yrp-iai.jp, Kobayashi.takumi@omu.ac.jp</a:t>
            </a:r>
          </a:p>
          <a:p>
            <a:pPr marL="514350" marR="0" lvl="0" indent="-514350" algn="l" defTabSz="914400" rtl="0" eaLnBrk="1" fontAlgn="base" latinLnBrk="0" hangingPunct="1">
              <a:lnSpc>
                <a:spcPct val="100000"/>
              </a:lnSpc>
              <a:spcBef>
                <a:spcPct val="20000"/>
              </a:spcBef>
              <a:spcAft>
                <a:spcPct val="0"/>
              </a:spcAft>
              <a:buClrTx/>
              <a:buSzTx/>
              <a:buFontTx/>
              <a:buAutoNum type="arabicPeriod" startAt="4"/>
              <a:tabLst/>
              <a:defRPr/>
            </a:pPr>
            <a:r>
              <a:rPr kumimoji="1" lang="en-US" altLang="ja-JP" sz="2000" b="0" i="0" u="none" strike="noStrike" kern="0" cap="none" spc="0" normalizeH="0" baseline="0" noProof="0" dirty="0">
                <a:ln>
                  <a:noFill/>
                </a:ln>
                <a:solidFill>
                  <a:srgbClr val="000000"/>
                </a:solidFill>
                <a:effectLst/>
                <a:uLnTx/>
                <a:uFillTx/>
                <a:latin typeface="Arial"/>
              </a:rPr>
              <a:t>Technical Editors;  </a:t>
            </a:r>
          </a:p>
          <a:p>
            <a:pPr marL="0" marR="0" lvl="0" indent="0" algn="l" defTabSz="914400" rtl="0" eaLnBrk="1" fontAlgn="base" latinLnBrk="0" hangingPunct="1">
              <a:lnSpc>
                <a:spcPct val="100000"/>
              </a:lnSpc>
              <a:spcBef>
                <a:spcPct val="20000"/>
              </a:spcBef>
              <a:spcAft>
                <a:spcPct val="0"/>
              </a:spcAft>
              <a:buClrTx/>
              <a:buSzTx/>
              <a:buNone/>
              <a:tabLst/>
              <a:defRPr/>
            </a:pPr>
            <a:r>
              <a:rPr lang="en-US" altLang="ja-JP" sz="2000" dirty="0">
                <a:solidFill>
                  <a:srgbClr val="000000"/>
                </a:solidFill>
                <a:latin typeface="Arial"/>
              </a:rPr>
              <a:t>             </a:t>
            </a:r>
            <a:r>
              <a:rPr kumimoji="1" lang="en-US" altLang="ja-JP" sz="2000" b="0" i="0" u="none" strike="noStrike" kern="0" cap="none" spc="0" normalizeH="0" baseline="0" noProof="0" dirty="0">
                <a:ln>
                  <a:noFill/>
                </a:ln>
                <a:solidFill>
                  <a:srgbClr val="000000"/>
                </a:solidFill>
                <a:effectLst/>
                <a:uLnTx/>
                <a:uFillTx/>
                <a:latin typeface="Arial"/>
              </a:rPr>
              <a:t>Minsoo Kim, YRP-IAI   minsoo@minsookim.com</a:t>
            </a:r>
          </a:p>
          <a:p>
            <a:pPr marL="0" marR="0" lvl="0" indent="0" algn="just" defTabSz="914400" rtl="0" eaLnBrk="1" fontAlgn="base" latinLnBrk="0" hangingPunct="1">
              <a:lnSpc>
                <a:spcPct val="100000"/>
              </a:lnSpc>
              <a:spcBef>
                <a:spcPct val="20000"/>
              </a:spcBef>
              <a:spcAft>
                <a:spcPct val="0"/>
              </a:spcAft>
              <a:buClrTx/>
              <a:buSzTx/>
              <a:buFontTx/>
              <a:buNone/>
              <a:tabLst/>
              <a:defRPr/>
            </a:pPr>
            <a:r>
              <a:rPr lang="en-US" altLang="ja-JP" sz="2000" dirty="0">
                <a:solidFill>
                  <a:srgbClr val="000000"/>
                </a:solidFill>
                <a:latin typeface="Arial"/>
              </a:rPr>
              <a:t>             Seong-Soon Joo, KPST     ssjoo@etri.sci.kr</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1" lang="en-US" altLang="ja-JP" sz="2000" b="0" i="0" u="none" strike="noStrike" kern="0" cap="none" spc="0" normalizeH="0" baseline="0" noProof="0" dirty="0">
                <a:ln>
                  <a:noFill/>
                </a:ln>
                <a:solidFill>
                  <a:srgbClr val="000000"/>
                </a:solidFill>
                <a:effectLst/>
                <a:uLnTx/>
                <a:uFillTx/>
                <a:latin typeface="Arial"/>
              </a:rPr>
              <a:t>             Kento Takabayashi, Toyo U. </a:t>
            </a:r>
            <a:r>
              <a:rPr kumimoji="1" lang="fi-FI" altLang="ja-JP" sz="2000" b="0" i="0" u="none" strike="noStrike" kern="0" cap="none" spc="0" normalizeH="0" baseline="0" noProof="0" dirty="0">
                <a:ln>
                  <a:noFill/>
                </a:ln>
                <a:solidFill>
                  <a:srgbClr val="000000"/>
                </a:solidFill>
                <a:effectLst/>
                <a:uLnTx/>
                <a:uFillTx/>
                <a:latin typeface="Arial"/>
              </a:rPr>
              <a:t>takabayashi@toyo.jp</a:t>
            </a:r>
            <a:endParaRPr kumimoji="1" lang="en-US" altLang="ja-JP" sz="2000" b="0" i="0" u="none" strike="noStrike" kern="0" cap="none" spc="0" normalizeH="0" baseline="0" noProof="0" dirty="0">
              <a:ln>
                <a:noFill/>
              </a:ln>
              <a:solidFill>
                <a:srgbClr val="000000"/>
              </a:solidFill>
              <a:effectLst/>
              <a:uLnTx/>
              <a:uFillTx/>
              <a:latin typeface="Arial"/>
            </a:endParaRPr>
          </a:p>
          <a:p>
            <a:pPr marL="0" lvl="0" indent="0">
              <a:buNone/>
              <a:defRPr/>
            </a:pPr>
            <a:r>
              <a:rPr kumimoji="1" lang="en-US" altLang="ja-JP" sz="2000" dirty="0"/>
              <a:t>             Marco Hernandez, YRP-IAI/CWC</a:t>
            </a:r>
            <a:r>
              <a:rPr lang="ja-JP" altLang="en-US" sz="2000" dirty="0"/>
              <a:t> </a:t>
            </a:r>
            <a:r>
              <a:rPr lang="fi-FI" altLang="ja-JP" sz="2000" dirty="0"/>
              <a:t>marco.hernandez@ieee.org</a:t>
            </a:r>
            <a:endParaRPr kumimoji="1" lang="en-US" altLang="ja-JP" sz="2000" dirty="0"/>
          </a:p>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ja-JP" sz="2000" dirty="0"/>
              <a:t>             </a:t>
            </a:r>
            <a:endParaRPr kumimoji="1" lang="ja-JP" altLang="en-US" sz="2000" dirty="0"/>
          </a:p>
        </p:txBody>
      </p:sp>
      <p:sp>
        <p:nvSpPr>
          <p:cNvPr id="3" name="タイトル 2"/>
          <p:cNvSpPr>
            <a:spLocks noGrp="1"/>
          </p:cNvSpPr>
          <p:nvPr>
            <p:ph type="title"/>
          </p:nvPr>
        </p:nvSpPr>
        <p:spPr>
          <a:xfrm>
            <a:off x="671782" y="618708"/>
            <a:ext cx="7772400" cy="595929"/>
          </a:xfrm>
        </p:spPr>
        <p:txBody>
          <a:bodyPr/>
          <a:lstStyle/>
          <a:p>
            <a:r>
              <a:rPr lang="en-US" altLang="ja-JP" sz="2800" b="1" dirty="0">
                <a:solidFill>
                  <a:schemeClr val="tx1"/>
                </a:solidFill>
                <a:latin typeface="+mn-lt"/>
              </a:rPr>
              <a:t>Contacts and Conference call</a:t>
            </a:r>
            <a:endParaRPr kumimoji="1" lang="ja-JP" altLang="en-US" sz="2800" b="1" dirty="0">
              <a:solidFill>
                <a:schemeClr val="tx1"/>
              </a:solidFill>
              <a:latin typeface="+mn-lt"/>
            </a:endParaRPr>
          </a:p>
        </p:txBody>
      </p:sp>
      <p:sp>
        <p:nvSpPr>
          <p:cNvPr id="4" name="日付プレースホルダー 3">
            <a:extLst>
              <a:ext uri="{FF2B5EF4-FFF2-40B4-BE49-F238E27FC236}">
                <a16:creationId xmlns:a16="http://schemas.microsoft.com/office/drawing/2014/main" id="{AA875E9E-8365-3E7E-65E9-D49D9AC8D131}"/>
              </a:ext>
            </a:extLst>
          </p:cNvPr>
          <p:cNvSpPr>
            <a:spLocks noGrp="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defPPr>
              <a:defRPr lang="en-US"/>
            </a:defPPr>
            <a:lvl1pPr marL="0" algn="l" defTabSz="457200" rtl="0" eaLnBrk="1" latinLnBrk="0" hangingPunct="1">
              <a:defRPr sz="1400" b="1" kern="1200">
                <a:solidFill>
                  <a:schemeClr val="tx1"/>
                </a:solidFill>
                <a:latin typeface="+mn-lt"/>
                <a:ea typeface="ＭＳ Ｐゴシック"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a:t>July 2025</a:t>
            </a:r>
            <a:endParaRPr lang="en-US" altLang="ja-JP" dirty="0"/>
          </a:p>
        </p:txBody>
      </p:sp>
    </p:spTree>
    <p:extLst>
      <p:ext uri="{BB962C8B-B14F-4D97-AF65-F5344CB8AC3E}">
        <p14:creationId xmlns:p14="http://schemas.microsoft.com/office/powerpoint/2010/main" val="4149670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755650" y="2133600"/>
            <a:ext cx="7764463" cy="2878138"/>
          </a:xfrm>
        </p:spPr>
        <p:txBody>
          <a:bodyPr/>
          <a:lstStyle/>
          <a:p>
            <a:pPr algn="ctr"/>
            <a:r>
              <a:rPr lang="en-US" altLang="ja-JP" b="1" dirty="0">
                <a:solidFill>
                  <a:schemeClr val="tx2"/>
                </a:solidFill>
                <a:latin typeface="Times New Roman" pitchFamily="18" charset="0"/>
                <a:ea typeface="ＭＳ Ｐゴシック" charset="-128"/>
              </a:rPr>
              <a:t>Thank You !</a:t>
            </a:r>
          </a:p>
          <a:p>
            <a:pPr algn="ctr"/>
            <a:endParaRPr lang="en-US" altLang="ja-JP" b="1" dirty="0">
              <a:solidFill>
                <a:schemeClr val="tx2"/>
              </a:solidFill>
              <a:latin typeface="Times New Roman" pitchFamily="18" charset="0"/>
              <a:ea typeface="ＭＳ Ｐゴシック" charset="-128"/>
            </a:endParaRPr>
          </a:p>
          <a:p>
            <a:pPr algn="ctr"/>
            <a:r>
              <a:rPr lang="en-US" altLang="ja-JP" b="1" dirty="0">
                <a:solidFill>
                  <a:schemeClr val="tx2"/>
                </a:solidFill>
                <a:latin typeface="Times New Roman" pitchFamily="18" charset="0"/>
                <a:ea typeface="ＭＳ Ｐゴシック" charset="-128"/>
              </a:rPr>
              <a:t>Any Questions ?</a:t>
            </a:r>
          </a:p>
          <a:p>
            <a:endParaRPr lang="en-US" altLang="ja-JP" dirty="0">
              <a:ea typeface="ＭＳ Ｐゴシック" charset="-128"/>
            </a:endParaRPr>
          </a:p>
        </p:txBody>
      </p:sp>
      <p:sp>
        <p:nvSpPr>
          <p:cNvPr id="3" name="日付プレースホルダー 2">
            <a:extLst>
              <a:ext uri="{FF2B5EF4-FFF2-40B4-BE49-F238E27FC236}">
                <a16:creationId xmlns:a16="http://schemas.microsoft.com/office/drawing/2014/main" id="{321BA506-D563-ABFF-457B-ECA69CE49B4B}"/>
              </a:ext>
            </a:extLst>
          </p:cNvPr>
          <p:cNvSpPr>
            <a:spLocks noGrp="1"/>
          </p:cNvSpPr>
          <p:nvPr>
            <p:ph type="dt" sz="half" idx="13"/>
          </p:nvPr>
        </p:nvSpPr>
        <p:spPr/>
        <p:txBody>
          <a:bodyPr/>
          <a:lstStyle/>
          <a:p>
            <a:r>
              <a:rPr lang="en-US" altLang="ja-JP"/>
              <a:t>July 2025</a:t>
            </a:r>
            <a:endParaRPr lang="en-US" altLang="ja-JP" dirty="0"/>
          </a:p>
        </p:txBody>
      </p:sp>
      <p:sp>
        <p:nvSpPr>
          <p:cNvPr id="4" name="object 8">
            <a:extLst>
              <a:ext uri="{FF2B5EF4-FFF2-40B4-BE49-F238E27FC236}">
                <a16:creationId xmlns:a16="http://schemas.microsoft.com/office/drawing/2014/main" id="{3E2EB6FB-9D26-928E-7AB8-D2E6428951F1}"/>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155</a:t>
            </a:fld>
            <a:endParaRPr sz="1200" dirty="0">
              <a:latin typeface="Times New Roman"/>
              <a:cs typeface="Times New Roman"/>
            </a:endParaRPr>
          </a:p>
        </p:txBody>
      </p:sp>
      <p:sp>
        <p:nvSpPr>
          <p:cNvPr id="5" name="object 10">
            <a:extLst>
              <a:ext uri="{FF2B5EF4-FFF2-40B4-BE49-F238E27FC236}">
                <a16:creationId xmlns:a16="http://schemas.microsoft.com/office/drawing/2014/main" id="{E8CCB9DD-0CD9-D75F-BE4F-C056246DE0C0}"/>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427862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5193E3C-3207-B680-EAFB-D416F8672F85}"/>
              </a:ext>
            </a:extLst>
          </p:cNvPr>
          <p:cNvSpPr>
            <a:spLocks noGrp="1"/>
          </p:cNvSpPr>
          <p:nvPr>
            <p:ph type="dt" sz="half" idx="2"/>
          </p:nvPr>
        </p:nvSpPr>
        <p:spPr/>
        <p:txBody>
          <a:bodyPr/>
          <a:lstStyle/>
          <a:p>
            <a:r>
              <a:rPr lang="en-US" altLang="ja-JP"/>
              <a:t>July 2025</a:t>
            </a:r>
            <a:endParaRPr lang="en-US" altLang="ja-JP" dirty="0"/>
          </a:p>
        </p:txBody>
      </p:sp>
      <p:sp>
        <p:nvSpPr>
          <p:cNvPr id="3" name="スライド番号プレースホルダー 4">
            <a:extLst>
              <a:ext uri="{FF2B5EF4-FFF2-40B4-BE49-F238E27FC236}">
                <a16:creationId xmlns:a16="http://schemas.microsoft.com/office/drawing/2014/main" id="{F28DF205-521A-ECD6-CFA5-18FB27D5814B}"/>
              </a:ext>
            </a:extLst>
          </p:cNvPr>
          <p:cNvSpPr txBox="1">
            <a:spLocks/>
          </p:cNvSpPr>
          <p:nvPr/>
        </p:nvSpPr>
        <p:spPr>
          <a:xfrm>
            <a:off x="4400317" y="5780516"/>
            <a:ext cx="494357" cy="163083"/>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5400"/>
            <a:fld id="{81D60167-4931-47E6-BA6A-407CBD079E47}" type="slidenum">
              <a:rPr lang="en-US" altLang="ja-JP" sz="1400" smtClean="0">
                <a:latin typeface="Arial"/>
                <a:cs typeface="Arial"/>
              </a:rPr>
              <a:pPr marL="25400"/>
              <a:t>16</a:t>
            </a:fld>
            <a:endParaRPr lang="ja-JP" altLang="en-US" sz="1400">
              <a:latin typeface="Arial"/>
              <a:cs typeface="Arial"/>
            </a:endParaRPr>
          </a:p>
        </p:txBody>
      </p:sp>
      <p:pic>
        <p:nvPicPr>
          <p:cNvPr id="4" name="図 3">
            <a:extLst>
              <a:ext uri="{FF2B5EF4-FFF2-40B4-BE49-F238E27FC236}">
                <a16:creationId xmlns:a16="http://schemas.microsoft.com/office/drawing/2014/main" id="{983026FF-C2CD-8717-1F23-F3B58B7AE0F5}"/>
              </a:ext>
            </a:extLst>
          </p:cNvPr>
          <p:cNvPicPr>
            <a:picLocks noChangeAspect="1"/>
          </p:cNvPicPr>
          <p:nvPr/>
        </p:nvPicPr>
        <p:blipFill>
          <a:blip r:embed="rId2"/>
          <a:stretch>
            <a:fillRect/>
          </a:stretch>
        </p:blipFill>
        <p:spPr>
          <a:xfrm>
            <a:off x="0" y="1365635"/>
            <a:ext cx="9067800" cy="4434934"/>
          </a:xfrm>
          <a:prstGeom prst="rect">
            <a:avLst/>
          </a:prstGeom>
        </p:spPr>
      </p:pic>
      <p:sp>
        <p:nvSpPr>
          <p:cNvPr id="5" name="object 320">
            <a:extLst>
              <a:ext uri="{FF2B5EF4-FFF2-40B4-BE49-F238E27FC236}">
                <a16:creationId xmlns:a16="http://schemas.microsoft.com/office/drawing/2014/main" id="{9B1C012A-D752-2482-ECD9-C2E789AC4EF6}"/>
              </a:ext>
            </a:extLst>
          </p:cNvPr>
          <p:cNvSpPr txBox="1"/>
          <p:nvPr/>
        </p:nvSpPr>
        <p:spPr>
          <a:xfrm>
            <a:off x="6503323" y="6484721"/>
            <a:ext cx="2640677" cy="184666"/>
          </a:xfrm>
          <a:prstGeom prst="rect">
            <a:avLst/>
          </a:prstGeom>
        </p:spPr>
        <p:txBody>
          <a:bodyPr vert="horz" wrap="square" lIns="0" tIns="0" rIns="0" bIns="0" rtlCol="0">
            <a:spAutoFit/>
          </a:bodyPr>
          <a:lstStyle/>
          <a:p>
            <a:pPr marL="12700">
              <a:lnSpc>
                <a:spcPct val="100000"/>
              </a:lnSpc>
            </a:pPr>
            <a:r>
              <a:rPr sz="1200" spc="-10" dirty="0">
                <a:latin typeface="Arial"/>
                <a:cs typeface="Arial"/>
              </a:rPr>
              <a:t>Ryuji </a:t>
            </a:r>
            <a:r>
              <a:rPr sz="1200" spc="-5" dirty="0">
                <a:latin typeface="Arial"/>
                <a:cs typeface="Arial"/>
              </a:rPr>
              <a:t>Kohno(YNU/YRP-IAI)</a:t>
            </a:r>
            <a:endParaRPr sz="1200" dirty="0">
              <a:latin typeface="Arial"/>
              <a:cs typeface="Arial"/>
            </a:endParaRPr>
          </a:p>
        </p:txBody>
      </p:sp>
      <p:sp>
        <p:nvSpPr>
          <p:cNvPr id="6" name="object 9">
            <a:extLst>
              <a:ext uri="{FF2B5EF4-FFF2-40B4-BE49-F238E27FC236}">
                <a16:creationId xmlns:a16="http://schemas.microsoft.com/office/drawing/2014/main" id="{5022E745-F0DF-C34A-8535-FDB3307148B3}"/>
              </a:ext>
            </a:extLst>
          </p:cNvPr>
          <p:cNvSpPr txBox="1"/>
          <p:nvPr/>
        </p:nvSpPr>
        <p:spPr>
          <a:xfrm>
            <a:off x="4216728" y="6474100"/>
            <a:ext cx="648515" cy="179536"/>
          </a:xfrm>
          <a:prstGeom prst="rect">
            <a:avLst/>
          </a:prstGeom>
        </p:spPr>
        <p:txBody>
          <a:bodyPr vert="horz" wrap="square" lIns="0" tIns="0" rIns="0" bIns="0" rtlCol="0">
            <a:spAutoFit/>
          </a:bodyPr>
          <a:lstStyle/>
          <a:p>
            <a:pPr marL="12700">
              <a:lnSpc>
                <a:spcPts val="1425"/>
              </a:lnSpc>
            </a:pPr>
            <a:r>
              <a:rPr sz="1200" spc="5" dirty="0">
                <a:latin typeface="Arial"/>
                <a:cs typeface="Arial"/>
              </a:rPr>
              <a:t>Slide</a:t>
            </a:r>
            <a:r>
              <a:rPr sz="1200" spc="-160" dirty="0">
                <a:latin typeface="Arial"/>
                <a:cs typeface="Arial"/>
              </a:rPr>
              <a:t> </a:t>
            </a:r>
            <a:fld id="{81D60167-4931-47E6-BA6A-407CBD079E47}" type="slidenum">
              <a:rPr sz="1200" spc="-5" dirty="0">
                <a:latin typeface="Arial"/>
                <a:cs typeface="Arial"/>
              </a:rPr>
              <a:t>16</a:t>
            </a:fld>
            <a:endParaRPr sz="1200" dirty="0">
              <a:latin typeface="Arial"/>
              <a:cs typeface="Arial"/>
            </a:endParaRPr>
          </a:p>
        </p:txBody>
      </p:sp>
    </p:spTree>
    <p:extLst>
      <p:ext uri="{BB962C8B-B14F-4D97-AF65-F5344CB8AC3E}">
        <p14:creationId xmlns:p14="http://schemas.microsoft.com/office/powerpoint/2010/main" val="18444555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テキスト ボックス 74">
            <a:extLst>
              <a:ext uri="{FF2B5EF4-FFF2-40B4-BE49-F238E27FC236}">
                <a16:creationId xmlns:a16="http://schemas.microsoft.com/office/drawing/2014/main" id="{DAE1E83B-A86E-4759-AC64-C65AB33BF9F5}"/>
              </a:ext>
            </a:extLst>
          </p:cNvPr>
          <p:cNvSpPr txBox="1"/>
          <p:nvPr/>
        </p:nvSpPr>
        <p:spPr>
          <a:xfrm>
            <a:off x="-58094" y="638232"/>
            <a:ext cx="9278294" cy="657168"/>
          </a:xfrm>
          <a:prstGeom prst="rect">
            <a:avLst/>
          </a:prstGeom>
          <a:solidFill>
            <a:schemeClr val="bg1"/>
          </a:solidFill>
        </p:spPr>
        <p:txBody>
          <a:bodyPr wrap="square" rtlCol="0">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1" lang="en-US" altLang="ja-JP" sz="2100" b="1" i="0" u="none" strike="noStrike" kern="1200" cap="none" spc="0" normalizeH="0" baseline="0" noProof="0" dirty="0">
                <a:ln>
                  <a:noFill/>
                </a:ln>
                <a:effectLst/>
                <a:uLnTx/>
                <a:uFillTx/>
                <a:latin typeface="Calibri"/>
                <a:ea typeface="ＭＳ Ｐゴシック" panose="020B0600070205080204" pitchFamily="50" charset="-128"/>
                <a:cs typeface="+mn-cs"/>
              </a:rPr>
              <a:t>(3) Universal Platform with Integrated ICT, Robotics and AI by Remote Sensing and Mining of Vital Data for High Quality of Life with Medicine, Wellness, and Sport</a:t>
            </a:r>
          </a:p>
        </p:txBody>
      </p:sp>
      <p:grpSp>
        <p:nvGrpSpPr>
          <p:cNvPr id="79" name="グループ化 78">
            <a:extLst>
              <a:ext uri="{FF2B5EF4-FFF2-40B4-BE49-F238E27FC236}">
                <a16:creationId xmlns:a16="http://schemas.microsoft.com/office/drawing/2014/main" id="{C4326203-3A6F-4055-B99A-A1B85F979BDA}"/>
              </a:ext>
            </a:extLst>
          </p:cNvPr>
          <p:cNvGrpSpPr/>
          <p:nvPr/>
        </p:nvGrpSpPr>
        <p:grpSpPr>
          <a:xfrm>
            <a:off x="167457" y="1295400"/>
            <a:ext cx="8976543" cy="5052985"/>
            <a:chOff x="-30158" y="890517"/>
            <a:chExt cx="9515362" cy="5835257"/>
          </a:xfrm>
        </p:grpSpPr>
        <p:pic>
          <p:nvPicPr>
            <p:cNvPr id="78" name="図 77">
              <a:extLst>
                <a:ext uri="{FF2B5EF4-FFF2-40B4-BE49-F238E27FC236}">
                  <a16:creationId xmlns:a16="http://schemas.microsoft.com/office/drawing/2014/main" id="{D8031AD7-FB3B-471F-80A0-461513171049}"/>
                </a:ext>
              </a:extLst>
            </p:cNvPr>
            <p:cNvPicPr>
              <a:picLocks noChangeAspect="1"/>
            </p:cNvPicPr>
            <p:nvPr/>
          </p:nvPicPr>
          <p:blipFill>
            <a:blip r:embed="rId3"/>
            <a:stretch>
              <a:fillRect/>
            </a:stretch>
          </p:blipFill>
          <p:spPr>
            <a:xfrm>
              <a:off x="6595637" y="4991843"/>
              <a:ext cx="1274895" cy="1431536"/>
            </a:xfrm>
            <a:prstGeom prst="rect">
              <a:avLst/>
            </a:prstGeom>
          </p:spPr>
        </p:pic>
        <p:grpSp>
          <p:nvGrpSpPr>
            <p:cNvPr id="71" name="グループ化 70">
              <a:extLst>
                <a:ext uri="{FF2B5EF4-FFF2-40B4-BE49-F238E27FC236}">
                  <a16:creationId xmlns:a16="http://schemas.microsoft.com/office/drawing/2014/main" id="{178B5369-C1AB-41E1-AB1C-6FBC182EE0C7}"/>
                </a:ext>
              </a:extLst>
            </p:cNvPr>
            <p:cNvGrpSpPr/>
            <p:nvPr/>
          </p:nvGrpSpPr>
          <p:grpSpPr>
            <a:xfrm>
              <a:off x="-30158" y="890517"/>
              <a:ext cx="9515362" cy="5807790"/>
              <a:chOff x="-30158" y="890517"/>
              <a:chExt cx="9515362" cy="5807790"/>
            </a:xfrm>
          </p:grpSpPr>
          <p:cxnSp>
            <p:nvCxnSpPr>
              <p:cNvPr id="94" name="直線矢印コネクタ 93"/>
              <p:cNvCxnSpPr>
                <a:cxnSpLocks/>
                <a:endCxn id="86" idx="1"/>
              </p:cNvCxnSpPr>
              <p:nvPr/>
            </p:nvCxnSpPr>
            <p:spPr bwMode="auto">
              <a:xfrm>
                <a:off x="3146489" y="4081461"/>
                <a:ext cx="3653848" cy="1743920"/>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a:cxnSpLocks/>
                <a:stCxn id="5" idx="5"/>
                <a:endCxn id="85" idx="1"/>
              </p:cNvCxnSpPr>
              <p:nvPr/>
            </p:nvCxnSpPr>
            <p:spPr bwMode="auto">
              <a:xfrm>
                <a:off x="3073484" y="4292066"/>
                <a:ext cx="2486936" cy="1074813"/>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pic>
            <p:nvPicPr>
              <p:cNvPr id="47" name="図 46"/>
              <p:cNvPicPr>
                <a:picLocks noChangeAspect="1"/>
              </p:cNvPicPr>
              <p:nvPr/>
            </p:nvPicPr>
            <p:blipFill>
              <a:blip r:embed="rId4"/>
              <a:stretch>
                <a:fillRect/>
              </a:stretch>
            </p:blipFill>
            <p:spPr>
              <a:xfrm>
                <a:off x="2574642" y="4849452"/>
                <a:ext cx="944998" cy="981685"/>
              </a:xfrm>
              <a:prstGeom prst="rect">
                <a:avLst/>
              </a:prstGeom>
            </p:spPr>
          </p:pic>
          <p:pic>
            <p:nvPicPr>
              <p:cNvPr id="38" name="図 37"/>
              <p:cNvPicPr>
                <a:picLocks noChangeAspect="1"/>
              </p:cNvPicPr>
              <p:nvPr/>
            </p:nvPicPr>
            <p:blipFill>
              <a:blip r:embed="rId5"/>
              <a:stretch>
                <a:fillRect/>
              </a:stretch>
            </p:blipFill>
            <p:spPr>
              <a:xfrm>
                <a:off x="1567125" y="4611548"/>
                <a:ext cx="694761" cy="1430733"/>
              </a:xfrm>
              <a:prstGeom prst="rect">
                <a:avLst/>
              </a:prstGeom>
            </p:spPr>
          </p:pic>
          <p:pic>
            <p:nvPicPr>
              <p:cNvPr id="36" name="図 35"/>
              <p:cNvPicPr>
                <a:picLocks noChangeAspect="1"/>
              </p:cNvPicPr>
              <p:nvPr/>
            </p:nvPicPr>
            <p:blipFill>
              <a:blip r:embed="rId6"/>
              <a:stretch>
                <a:fillRect/>
              </a:stretch>
            </p:blipFill>
            <p:spPr>
              <a:xfrm>
                <a:off x="682532" y="4275534"/>
                <a:ext cx="832466" cy="1758490"/>
              </a:xfrm>
              <a:prstGeom prst="rect">
                <a:avLst/>
              </a:prstGeom>
            </p:spPr>
          </p:pic>
          <p:pic>
            <p:nvPicPr>
              <p:cNvPr id="56" name="図 55"/>
              <p:cNvPicPr>
                <a:picLocks noChangeAspect="1"/>
              </p:cNvPicPr>
              <p:nvPr/>
            </p:nvPicPr>
            <p:blipFill>
              <a:blip r:embed="rId7"/>
              <a:stretch>
                <a:fillRect/>
              </a:stretch>
            </p:blipFill>
            <p:spPr>
              <a:xfrm>
                <a:off x="267578" y="1037991"/>
                <a:ext cx="1137242" cy="646124"/>
              </a:xfrm>
              <a:prstGeom prst="rect">
                <a:avLst/>
              </a:prstGeom>
            </p:spPr>
          </p:pic>
          <p:pic>
            <p:nvPicPr>
              <p:cNvPr id="121" name="図 120"/>
              <p:cNvPicPr>
                <a:picLocks noChangeAspect="1"/>
              </p:cNvPicPr>
              <p:nvPr/>
            </p:nvPicPr>
            <p:blipFill>
              <a:blip r:embed="rId8"/>
              <a:stretch>
                <a:fillRect/>
              </a:stretch>
            </p:blipFill>
            <p:spPr>
              <a:xfrm>
                <a:off x="4639697" y="4240787"/>
                <a:ext cx="724674" cy="2001434"/>
              </a:xfrm>
              <a:prstGeom prst="rect">
                <a:avLst/>
              </a:prstGeom>
            </p:spPr>
          </p:pic>
          <p:sp>
            <p:nvSpPr>
              <p:cNvPr id="1044" name="フリーフォーム 1043"/>
              <p:cNvSpPr/>
              <p:nvPr/>
            </p:nvSpPr>
            <p:spPr bwMode="auto">
              <a:xfrm>
                <a:off x="174650" y="3869641"/>
                <a:ext cx="8846967" cy="2828666"/>
              </a:xfrm>
              <a:custGeom>
                <a:avLst/>
                <a:gdLst>
                  <a:gd name="connsiteX0" fmla="*/ 305795 w 5806092"/>
                  <a:gd name="connsiteY0" fmla="*/ 502205 h 1936596"/>
                  <a:gd name="connsiteX1" fmla="*/ 401045 w 5806092"/>
                  <a:gd name="connsiteY1" fmla="*/ 92630 h 1936596"/>
                  <a:gd name="connsiteX2" fmla="*/ 2677520 w 5806092"/>
                  <a:gd name="connsiteY2" fmla="*/ 73580 h 1936596"/>
                  <a:gd name="connsiteX3" fmla="*/ 3144245 w 5806092"/>
                  <a:gd name="connsiteY3" fmla="*/ 921305 h 1936596"/>
                  <a:gd name="connsiteX4" fmla="*/ 4658720 w 5806092"/>
                  <a:gd name="connsiteY4" fmla="*/ 1111805 h 1936596"/>
                  <a:gd name="connsiteX5" fmla="*/ 5468345 w 5806092"/>
                  <a:gd name="connsiteY5" fmla="*/ 1388030 h 1936596"/>
                  <a:gd name="connsiteX6" fmla="*/ 5373095 w 5806092"/>
                  <a:gd name="connsiteY6" fmla="*/ 1826180 h 1936596"/>
                  <a:gd name="connsiteX7" fmla="*/ 401045 w 5806092"/>
                  <a:gd name="connsiteY7" fmla="*/ 1816655 h 1936596"/>
                  <a:gd name="connsiteX8" fmla="*/ 305795 w 5806092"/>
                  <a:gd name="connsiteY8" fmla="*/ 502205 h 1936596"/>
                  <a:gd name="connsiteX0" fmla="*/ 226352 w 5859999"/>
                  <a:gd name="connsiteY0" fmla="*/ 964042 h 1928106"/>
                  <a:gd name="connsiteX1" fmla="*/ 454952 w 5859999"/>
                  <a:gd name="connsiteY1" fmla="*/ 115852 h 1928106"/>
                  <a:gd name="connsiteX2" fmla="*/ 2731427 w 5859999"/>
                  <a:gd name="connsiteY2" fmla="*/ 96802 h 1928106"/>
                  <a:gd name="connsiteX3" fmla="*/ 3198152 w 5859999"/>
                  <a:gd name="connsiteY3" fmla="*/ 944527 h 1928106"/>
                  <a:gd name="connsiteX4" fmla="*/ 4712627 w 5859999"/>
                  <a:gd name="connsiteY4" fmla="*/ 1135027 h 1928106"/>
                  <a:gd name="connsiteX5" fmla="*/ 5522252 w 5859999"/>
                  <a:gd name="connsiteY5" fmla="*/ 1411252 h 1928106"/>
                  <a:gd name="connsiteX6" fmla="*/ 5427002 w 5859999"/>
                  <a:gd name="connsiteY6" fmla="*/ 1849402 h 1928106"/>
                  <a:gd name="connsiteX7" fmla="*/ 454952 w 5859999"/>
                  <a:gd name="connsiteY7" fmla="*/ 1839877 h 1928106"/>
                  <a:gd name="connsiteX8" fmla="*/ 226352 w 5859999"/>
                  <a:gd name="connsiteY8" fmla="*/ 964042 h 1928106"/>
                  <a:gd name="connsiteX0" fmla="*/ 220828 w 5854475"/>
                  <a:gd name="connsiteY0" fmla="*/ 964042 h 1928105"/>
                  <a:gd name="connsiteX1" fmla="*/ 449428 w 5854475"/>
                  <a:gd name="connsiteY1" fmla="*/ 115852 h 1928105"/>
                  <a:gd name="connsiteX2" fmla="*/ 2725903 w 5854475"/>
                  <a:gd name="connsiteY2" fmla="*/ 96802 h 1928105"/>
                  <a:gd name="connsiteX3" fmla="*/ 3192628 w 5854475"/>
                  <a:gd name="connsiteY3" fmla="*/ 944527 h 1928105"/>
                  <a:gd name="connsiteX4" fmla="*/ 4707103 w 5854475"/>
                  <a:gd name="connsiteY4" fmla="*/ 1135027 h 1928105"/>
                  <a:gd name="connsiteX5" fmla="*/ 5516728 w 5854475"/>
                  <a:gd name="connsiteY5" fmla="*/ 1411252 h 1928105"/>
                  <a:gd name="connsiteX6" fmla="*/ 5421478 w 5854475"/>
                  <a:gd name="connsiteY6" fmla="*/ 1849402 h 1928105"/>
                  <a:gd name="connsiteX7" fmla="*/ 449428 w 5854475"/>
                  <a:gd name="connsiteY7" fmla="*/ 1839877 h 1928105"/>
                  <a:gd name="connsiteX8" fmla="*/ 220828 w 5854475"/>
                  <a:gd name="connsiteY8" fmla="*/ 964042 h 1928105"/>
                  <a:gd name="connsiteX0" fmla="*/ 78817 w 5712464"/>
                  <a:gd name="connsiteY0" fmla="*/ 964042 h 1969292"/>
                  <a:gd name="connsiteX1" fmla="*/ 307417 w 5712464"/>
                  <a:gd name="connsiteY1" fmla="*/ 115852 h 1969292"/>
                  <a:gd name="connsiteX2" fmla="*/ 2583892 w 5712464"/>
                  <a:gd name="connsiteY2" fmla="*/ 96802 h 1969292"/>
                  <a:gd name="connsiteX3" fmla="*/ 3050617 w 5712464"/>
                  <a:gd name="connsiteY3" fmla="*/ 944527 h 1969292"/>
                  <a:gd name="connsiteX4" fmla="*/ 4565092 w 5712464"/>
                  <a:gd name="connsiteY4" fmla="*/ 1135027 h 1969292"/>
                  <a:gd name="connsiteX5" fmla="*/ 5374717 w 5712464"/>
                  <a:gd name="connsiteY5" fmla="*/ 1411252 h 1969292"/>
                  <a:gd name="connsiteX6" fmla="*/ 5279467 w 5712464"/>
                  <a:gd name="connsiteY6" fmla="*/ 1849402 h 1969292"/>
                  <a:gd name="connsiteX7" fmla="*/ 840817 w 5712464"/>
                  <a:gd name="connsiteY7" fmla="*/ 1901283 h 1969292"/>
                  <a:gd name="connsiteX8" fmla="*/ 78817 w 5712464"/>
                  <a:gd name="connsiteY8" fmla="*/ 964042 h 1969292"/>
                  <a:gd name="connsiteX0" fmla="*/ 12776 w 5646423"/>
                  <a:gd name="connsiteY0" fmla="*/ 978601 h 1983851"/>
                  <a:gd name="connsiteX1" fmla="*/ 469976 w 5646423"/>
                  <a:gd name="connsiteY1" fmla="*/ 104095 h 1983851"/>
                  <a:gd name="connsiteX2" fmla="*/ 2517851 w 5646423"/>
                  <a:gd name="connsiteY2" fmla="*/ 111361 h 1983851"/>
                  <a:gd name="connsiteX3" fmla="*/ 2984576 w 5646423"/>
                  <a:gd name="connsiteY3" fmla="*/ 959086 h 1983851"/>
                  <a:gd name="connsiteX4" fmla="*/ 4499051 w 5646423"/>
                  <a:gd name="connsiteY4" fmla="*/ 1149586 h 1983851"/>
                  <a:gd name="connsiteX5" fmla="*/ 5308676 w 5646423"/>
                  <a:gd name="connsiteY5" fmla="*/ 1425811 h 1983851"/>
                  <a:gd name="connsiteX6" fmla="*/ 5213426 w 5646423"/>
                  <a:gd name="connsiteY6" fmla="*/ 1863961 h 1983851"/>
                  <a:gd name="connsiteX7" fmla="*/ 774776 w 5646423"/>
                  <a:gd name="connsiteY7" fmla="*/ 1915842 h 1983851"/>
                  <a:gd name="connsiteX8" fmla="*/ 12776 w 5646423"/>
                  <a:gd name="connsiteY8" fmla="*/ 978601 h 1983851"/>
                  <a:gd name="connsiteX0" fmla="*/ 12776 w 5646423"/>
                  <a:gd name="connsiteY0" fmla="*/ 976487 h 1981737"/>
                  <a:gd name="connsiteX1" fmla="*/ 469976 w 5646423"/>
                  <a:gd name="connsiteY1" fmla="*/ 101981 h 1981737"/>
                  <a:gd name="connsiteX2" fmla="*/ 2517851 w 5646423"/>
                  <a:gd name="connsiteY2" fmla="*/ 109247 h 1981737"/>
                  <a:gd name="connsiteX3" fmla="*/ 2870276 w 5646423"/>
                  <a:gd name="connsiteY3" fmla="*/ 921883 h 1981737"/>
                  <a:gd name="connsiteX4" fmla="*/ 4499051 w 5646423"/>
                  <a:gd name="connsiteY4" fmla="*/ 1147472 h 1981737"/>
                  <a:gd name="connsiteX5" fmla="*/ 5308676 w 5646423"/>
                  <a:gd name="connsiteY5" fmla="*/ 1423697 h 1981737"/>
                  <a:gd name="connsiteX6" fmla="*/ 5213426 w 5646423"/>
                  <a:gd name="connsiteY6" fmla="*/ 1861847 h 1981737"/>
                  <a:gd name="connsiteX7" fmla="*/ 774776 w 5646423"/>
                  <a:gd name="connsiteY7" fmla="*/ 1913728 h 1981737"/>
                  <a:gd name="connsiteX8" fmla="*/ 12776 w 5646423"/>
                  <a:gd name="connsiteY8" fmla="*/ 976487 h 1981737"/>
                  <a:gd name="connsiteX0" fmla="*/ 10144 w 5643791"/>
                  <a:gd name="connsiteY0" fmla="*/ 986219 h 1991469"/>
                  <a:gd name="connsiteX1" fmla="*/ 467344 w 5643791"/>
                  <a:gd name="connsiteY1" fmla="*/ 111713 h 1991469"/>
                  <a:gd name="connsiteX2" fmla="*/ 2229469 w 5643791"/>
                  <a:gd name="connsiteY2" fmla="*/ 101435 h 1991469"/>
                  <a:gd name="connsiteX3" fmla="*/ 2867644 w 5643791"/>
                  <a:gd name="connsiteY3" fmla="*/ 931615 h 1991469"/>
                  <a:gd name="connsiteX4" fmla="*/ 4496419 w 5643791"/>
                  <a:gd name="connsiteY4" fmla="*/ 1157204 h 1991469"/>
                  <a:gd name="connsiteX5" fmla="*/ 5306044 w 5643791"/>
                  <a:gd name="connsiteY5" fmla="*/ 1433429 h 1991469"/>
                  <a:gd name="connsiteX6" fmla="*/ 5210794 w 5643791"/>
                  <a:gd name="connsiteY6" fmla="*/ 1871579 h 1991469"/>
                  <a:gd name="connsiteX7" fmla="*/ 772144 w 5643791"/>
                  <a:gd name="connsiteY7" fmla="*/ 1923460 h 1991469"/>
                  <a:gd name="connsiteX8" fmla="*/ 10144 w 5643791"/>
                  <a:gd name="connsiteY8" fmla="*/ 986219 h 1991469"/>
                  <a:gd name="connsiteX0" fmla="*/ 14485 w 5648132"/>
                  <a:gd name="connsiteY0" fmla="*/ 968287 h 1973537"/>
                  <a:gd name="connsiteX1" fmla="*/ 433585 w 5648132"/>
                  <a:gd name="connsiteY1" fmla="*/ 128870 h 1973537"/>
                  <a:gd name="connsiteX2" fmla="*/ 2233810 w 5648132"/>
                  <a:gd name="connsiteY2" fmla="*/ 83503 h 1973537"/>
                  <a:gd name="connsiteX3" fmla="*/ 2871985 w 5648132"/>
                  <a:gd name="connsiteY3" fmla="*/ 913683 h 1973537"/>
                  <a:gd name="connsiteX4" fmla="*/ 4500760 w 5648132"/>
                  <a:gd name="connsiteY4" fmla="*/ 1139272 h 1973537"/>
                  <a:gd name="connsiteX5" fmla="*/ 5310385 w 5648132"/>
                  <a:gd name="connsiteY5" fmla="*/ 1415497 h 1973537"/>
                  <a:gd name="connsiteX6" fmla="*/ 5215135 w 5648132"/>
                  <a:gd name="connsiteY6" fmla="*/ 1853647 h 1973537"/>
                  <a:gd name="connsiteX7" fmla="*/ 776485 w 5648132"/>
                  <a:gd name="connsiteY7" fmla="*/ 1905528 h 1973537"/>
                  <a:gd name="connsiteX8" fmla="*/ 14485 w 5648132"/>
                  <a:gd name="connsiteY8" fmla="*/ 968287 h 1973537"/>
                  <a:gd name="connsiteX0" fmla="*/ 12413 w 5684160"/>
                  <a:gd name="connsiteY0" fmla="*/ 1079311 h 1971495"/>
                  <a:gd name="connsiteX1" fmla="*/ 469613 w 5684160"/>
                  <a:gd name="connsiteY1" fmla="*/ 134626 h 1971495"/>
                  <a:gd name="connsiteX2" fmla="*/ 2269838 w 5684160"/>
                  <a:gd name="connsiteY2" fmla="*/ 89259 h 1971495"/>
                  <a:gd name="connsiteX3" fmla="*/ 2908013 w 5684160"/>
                  <a:gd name="connsiteY3" fmla="*/ 919439 h 1971495"/>
                  <a:gd name="connsiteX4" fmla="*/ 4536788 w 5684160"/>
                  <a:gd name="connsiteY4" fmla="*/ 1145028 h 1971495"/>
                  <a:gd name="connsiteX5" fmla="*/ 5346413 w 5684160"/>
                  <a:gd name="connsiteY5" fmla="*/ 1421253 h 1971495"/>
                  <a:gd name="connsiteX6" fmla="*/ 5251163 w 5684160"/>
                  <a:gd name="connsiteY6" fmla="*/ 1859403 h 1971495"/>
                  <a:gd name="connsiteX7" fmla="*/ 812513 w 5684160"/>
                  <a:gd name="connsiteY7" fmla="*/ 1911284 h 1971495"/>
                  <a:gd name="connsiteX8" fmla="*/ 12413 w 5684160"/>
                  <a:gd name="connsiteY8" fmla="*/ 1079311 h 1971495"/>
                  <a:gd name="connsiteX0" fmla="*/ 4302 w 5676049"/>
                  <a:gd name="connsiteY0" fmla="*/ 1079311 h 1971495"/>
                  <a:gd name="connsiteX1" fmla="*/ 461502 w 5676049"/>
                  <a:gd name="connsiteY1" fmla="*/ 134626 h 1971495"/>
                  <a:gd name="connsiteX2" fmla="*/ 2261727 w 5676049"/>
                  <a:gd name="connsiteY2" fmla="*/ 89259 h 1971495"/>
                  <a:gd name="connsiteX3" fmla="*/ 2899902 w 5676049"/>
                  <a:gd name="connsiteY3" fmla="*/ 919439 h 1971495"/>
                  <a:gd name="connsiteX4" fmla="*/ 4528677 w 5676049"/>
                  <a:gd name="connsiteY4" fmla="*/ 1145028 h 1971495"/>
                  <a:gd name="connsiteX5" fmla="*/ 5338302 w 5676049"/>
                  <a:gd name="connsiteY5" fmla="*/ 1421253 h 1971495"/>
                  <a:gd name="connsiteX6" fmla="*/ 5243052 w 5676049"/>
                  <a:gd name="connsiteY6" fmla="*/ 1859403 h 1971495"/>
                  <a:gd name="connsiteX7" fmla="*/ 804402 w 5676049"/>
                  <a:gd name="connsiteY7" fmla="*/ 1911284 h 1971495"/>
                  <a:gd name="connsiteX8" fmla="*/ 4302 w 5676049"/>
                  <a:gd name="connsiteY8" fmla="*/ 1079311 h 1971495"/>
                  <a:gd name="connsiteX0" fmla="*/ 6328 w 5678075"/>
                  <a:gd name="connsiteY0" fmla="*/ 1079311 h 1877638"/>
                  <a:gd name="connsiteX1" fmla="*/ 463528 w 5678075"/>
                  <a:gd name="connsiteY1" fmla="*/ 134626 h 1877638"/>
                  <a:gd name="connsiteX2" fmla="*/ 2263753 w 5678075"/>
                  <a:gd name="connsiteY2" fmla="*/ 89259 h 1877638"/>
                  <a:gd name="connsiteX3" fmla="*/ 2901928 w 5678075"/>
                  <a:gd name="connsiteY3" fmla="*/ 919439 h 1877638"/>
                  <a:gd name="connsiteX4" fmla="*/ 4530703 w 5678075"/>
                  <a:gd name="connsiteY4" fmla="*/ 1145028 h 1877638"/>
                  <a:gd name="connsiteX5" fmla="*/ 5340328 w 5678075"/>
                  <a:gd name="connsiteY5" fmla="*/ 1421253 h 1877638"/>
                  <a:gd name="connsiteX6" fmla="*/ 5245078 w 5678075"/>
                  <a:gd name="connsiteY6" fmla="*/ 1859403 h 1877638"/>
                  <a:gd name="connsiteX7" fmla="*/ 682603 w 5678075"/>
                  <a:gd name="connsiteY7" fmla="*/ 1648115 h 1877638"/>
                  <a:gd name="connsiteX8" fmla="*/ 6328 w 5678075"/>
                  <a:gd name="connsiteY8" fmla="*/ 1079311 h 1877638"/>
                  <a:gd name="connsiteX0" fmla="*/ 4945 w 5733842"/>
                  <a:gd name="connsiteY0" fmla="*/ 894436 h 1870720"/>
                  <a:gd name="connsiteX1" fmla="*/ 519295 w 5733842"/>
                  <a:gd name="connsiteY1" fmla="*/ 125197 h 1870720"/>
                  <a:gd name="connsiteX2" fmla="*/ 2319520 w 5733842"/>
                  <a:gd name="connsiteY2" fmla="*/ 79830 h 1870720"/>
                  <a:gd name="connsiteX3" fmla="*/ 2957695 w 5733842"/>
                  <a:gd name="connsiteY3" fmla="*/ 910010 h 1870720"/>
                  <a:gd name="connsiteX4" fmla="*/ 4586470 w 5733842"/>
                  <a:gd name="connsiteY4" fmla="*/ 1135599 h 1870720"/>
                  <a:gd name="connsiteX5" fmla="*/ 5396095 w 5733842"/>
                  <a:gd name="connsiteY5" fmla="*/ 1411824 h 1870720"/>
                  <a:gd name="connsiteX6" fmla="*/ 5300845 w 5733842"/>
                  <a:gd name="connsiteY6" fmla="*/ 1849974 h 1870720"/>
                  <a:gd name="connsiteX7" fmla="*/ 738370 w 5733842"/>
                  <a:gd name="connsiteY7" fmla="*/ 1638686 h 1870720"/>
                  <a:gd name="connsiteX8" fmla="*/ 4945 w 5733842"/>
                  <a:gd name="connsiteY8" fmla="*/ 894436 h 1870720"/>
                  <a:gd name="connsiteX0" fmla="*/ 10200 w 5739097"/>
                  <a:gd name="connsiteY0" fmla="*/ 894436 h 1870720"/>
                  <a:gd name="connsiteX1" fmla="*/ 524550 w 5739097"/>
                  <a:gd name="connsiteY1" fmla="*/ 125197 h 1870720"/>
                  <a:gd name="connsiteX2" fmla="*/ 2324775 w 5739097"/>
                  <a:gd name="connsiteY2" fmla="*/ 79830 h 1870720"/>
                  <a:gd name="connsiteX3" fmla="*/ 2962950 w 5739097"/>
                  <a:gd name="connsiteY3" fmla="*/ 910010 h 1870720"/>
                  <a:gd name="connsiteX4" fmla="*/ 4591725 w 5739097"/>
                  <a:gd name="connsiteY4" fmla="*/ 1135599 h 1870720"/>
                  <a:gd name="connsiteX5" fmla="*/ 5401350 w 5739097"/>
                  <a:gd name="connsiteY5" fmla="*/ 1411824 h 1870720"/>
                  <a:gd name="connsiteX6" fmla="*/ 5306100 w 5739097"/>
                  <a:gd name="connsiteY6" fmla="*/ 1849974 h 1870720"/>
                  <a:gd name="connsiteX7" fmla="*/ 743625 w 5739097"/>
                  <a:gd name="connsiteY7" fmla="*/ 1638686 h 1870720"/>
                  <a:gd name="connsiteX8" fmla="*/ 10200 w 5739097"/>
                  <a:gd name="connsiteY8" fmla="*/ 894436 h 1870720"/>
                  <a:gd name="connsiteX0" fmla="*/ 2974 w 5731871"/>
                  <a:gd name="connsiteY0" fmla="*/ 894436 h 1870720"/>
                  <a:gd name="connsiteX1" fmla="*/ 517324 w 5731871"/>
                  <a:gd name="connsiteY1" fmla="*/ 125197 h 1870720"/>
                  <a:gd name="connsiteX2" fmla="*/ 2317549 w 5731871"/>
                  <a:gd name="connsiteY2" fmla="*/ 79830 h 1870720"/>
                  <a:gd name="connsiteX3" fmla="*/ 2955724 w 5731871"/>
                  <a:gd name="connsiteY3" fmla="*/ 910010 h 1870720"/>
                  <a:gd name="connsiteX4" fmla="*/ 4584499 w 5731871"/>
                  <a:gd name="connsiteY4" fmla="*/ 1135599 h 1870720"/>
                  <a:gd name="connsiteX5" fmla="*/ 5394124 w 5731871"/>
                  <a:gd name="connsiteY5" fmla="*/ 1411824 h 1870720"/>
                  <a:gd name="connsiteX6" fmla="*/ 5298874 w 5731871"/>
                  <a:gd name="connsiteY6" fmla="*/ 1849974 h 1870720"/>
                  <a:gd name="connsiteX7" fmla="*/ 736399 w 5731871"/>
                  <a:gd name="connsiteY7" fmla="*/ 1638686 h 1870720"/>
                  <a:gd name="connsiteX8" fmla="*/ 2974 w 5731871"/>
                  <a:gd name="connsiteY8" fmla="*/ 894436 h 1870720"/>
                  <a:gd name="connsiteX0" fmla="*/ 13063 w 5656235"/>
                  <a:gd name="connsiteY0" fmla="*/ 986771 h 1874009"/>
                  <a:gd name="connsiteX1" fmla="*/ 441688 w 5656235"/>
                  <a:gd name="connsiteY1" fmla="*/ 129809 h 1874009"/>
                  <a:gd name="connsiteX2" fmla="*/ 2241913 w 5656235"/>
                  <a:gd name="connsiteY2" fmla="*/ 84442 h 1874009"/>
                  <a:gd name="connsiteX3" fmla="*/ 2880088 w 5656235"/>
                  <a:gd name="connsiteY3" fmla="*/ 914622 h 1874009"/>
                  <a:gd name="connsiteX4" fmla="*/ 4508863 w 5656235"/>
                  <a:gd name="connsiteY4" fmla="*/ 1140211 h 1874009"/>
                  <a:gd name="connsiteX5" fmla="*/ 5318488 w 5656235"/>
                  <a:gd name="connsiteY5" fmla="*/ 1416436 h 1874009"/>
                  <a:gd name="connsiteX6" fmla="*/ 5223238 w 5656235"/>
                  <a:gd name="connsiteY6" fmla="*/ 1854586 h 1874009"/>
                  <a:gd name="connsiteX7" fmla="*/ 660763 w 5656235"/>
                  <a:gd name="connsiteY7" fmla="*/ 1643298 h 1874009"/>
                  <a:gd name="connsiteX8" fmla="*/ 13063 w 5656235"/>
                  <a:gd name="connsiteY8" fmla="*/ 986771 h 1874009"/>
                  <a:gd name="connsiteX0" fmla="*/ 17207 w 5660379"/>
                  <a:gd name="connsiteY0" fmla="*/ 986771 h 1875762"/>
                  <a:gd name="connsiteX1" fmla="*/ 445832 w 5660379"/>
                  <a:gd name="connsiteY1" fmla="*/ 129809 h 1875762"/>
                  <a:gd name="connsiteX2" fmla="*/ 2246057 w 5660379"/>
                  <a:gd name="connsiteY2" fmla="*/ 84442 h 1875762"/>
                  <a:gd name="connsiteX3" fmla="*/ 2884232 w 5660379"/>
                  <a:gd name="connsiteY3" fmla="*/ 914622 h 1875762"/>
                  <a:gd name="connsiteX4" fmla="*/ 4513007 w 5660379"/>
                  <a:gd name="connsiteY4" fmla="*/ 1140211 h 1875762"/>
                  <a:gd name="connsiteX5" fmla="*/ 5322632 w 5660379"/>
                  <a:gd name="connsiteY5" fmla="*/ 1416436 h 1875762"/>
                  <a:gd name="connsiteX6" fmla="*/ 5227382 w 5660379"/>
                  <a:gd name="connsiteY6" fmla="*/ 1854586 h 1875762"/>
                  <a:gd name="connsiteX7" fmla="*/ 845882 w 5660379"/>
                  <a:gd name="connsiteY7" fmla="*/ 1660842 h 1875762"/>
                  <a:gd name="connsiteX8" fmla="*/ 17207 w 5660379"/>
                  <a:gd name="connsiteY8" fmla="*/ 986771 h 1875762"/>
                  <a:gd name="connsiteX0" fmla="*/ 17207 w 5660379"/>
                  <a:gd name="connsiteY0" fmla="*/ 986771 h 1869334"/>
                  <a:gd name="connsiteX1" fmla="*/ 445832 w 5660379"/>
                  <a:gd name="connsiteY1" fmla="*/ 129809 h 1869334"/>
                  <a:gd name="connsiteX2" fmla="*/ 2246057 w 5660379"/>
                  <a:gd name="connsiteY2" fmla="*/ 84442 h 1869334"/>
                  <a:gd name="connsiteX3" fmla="*/ 2884232 w 5660379"/>
                  <a:gd name="connsiteY3" fmla="*/ 914622 h 1869334"/>
                  <a:gd name="connsiteX4" fmla="*/ 4513007 w 5660379"/>
                  <a:gd name="connsiteY4" fmla="*/ 1140211 h 1869334"/>
                  <a:gd name="connsiteX5" fmla="*/ 5322632 w 5660379"/>
                  <a:gd name="connsiteY5" fmla="*/ 1416436 h 1869334"/>
                  <a:gd name="connsiteX6" fmla="*/ 5227382 w 5660379"/>
                  <a:gd name="connsiteY6" fmla="*/ 1854586 h 1869334"/>
                  <a:gd name="connsiteX7" fmla="*/ 845882 w 5660379"/>
                  <a:gd name="connsiteY7" fmla="*/ 1660842 h 1869334"/>
                  <a:gd name="connsiteX8" fmla="*/ 17207 w 5660379"/>
                  <a:gd name="connsiteY8" fmla="*/ 986771 h 1869334"/>
                  <a:gd name="connsiteX0" fmla="*/ 17207 w 5708659"/>
                  <a:gd name="connsiteY0" fmla="*/ 986771 h 1767327"/>
                  <a:gd name="connsiteX1" fmla="*/ 445832 w 5708659"/>
                  <a:gd name="connsiteY1" fmla="*/ 129809 h 1767327"/>
                  <a:gd name="connsiteX2" fmla="*/ 2246057 w 5708659"/>
                  <a:gd name="connsiteY2" fmla="*/ 84442 h 1767327"/>
                  <a:gd name="connsiteX3" fmla="*/ 2884232 w 5708659"/>
                  <a:gd name="connsiteY3" fmla="*/ 914622 h 1767327"/>
                  <a:gd name="connsiteX4" fmla="*/ 4513007 w 5708659"/>
                  <a:gd name="connsiteY4" fmla="*/ 1140211 h 1767327"/>
                  <a:gd name="connsiteX5" fmla="*/ 5322632 w 5708659"/>
                  <a:gd name="connsiteY5" fmla="*/ 1416436 h 1767327"/>
                  <a:gd name="connsiteX6" fmla="*/ 5294057 w 5708659"/>
                  <a:gd name="connsiteY6" fmla="*/ 1723002 h 1767327"/>
                  <a:gd name="connsiteX7" fmla="*/ 845882 w 5708659"/>
                  <a:gd name="connsiteY7" fmla="*/ 1660842 h 1767327"/>
                  <a:gd name="connsiteX8" fmla="*/ 17207 w 5708659"/>
                  <a:gd name="connsiteY8" fmla="*/ 986771 h 1767327"/>
                  <a:gd name="connsiteX0" fmla="*/ 17207 w 5694496"/>
                  <a:gd name="connsiteY0" fmla="*/ 986771 h 1767327"/>
                  <a:gd name="connsiteX1" fmla="*/ 445832 w 5694496"/>
                  <a:gd name="connsiteY1" fmla="*/ 129809 h 1767327"/>
                  <a:gd name="connsiteX2" fmla="*/ 2246057 w 5694496"/>
                  <a:gd name="connsiteY2" fmla="*/ 84442 h 1767327"/>
                  <a:gd name="connsiteX3" fmla="*/ 2884232 w 5694496"/>
                  <a:gd name="connsiteY3" fmla="*/ 914622 h 1767327"/>
                  <a:gd name="connsiteX4" fmla="*/ 4513007 w 5694496"/>
                  <a:gd name="connsiteY4" fmla="*/ 1140211 h 1767327"/>
                  <a:gd name="connsiteX5" fmla="*/ 5275007 w 5694496"/>
                  <a:gd name="connsiteY5" fmla="*/ 1293624 h 1767327"/>
                  <a:gd name="connsiteX6" fmla="*/ 5294057 w 5694496"/>
                  <a:gd name="connsiteY6" fmla="*/ 1723002 h 1767327"/>
                  <a:gd name="connsiteX7" fmla="*/ 845882 w 5694496"/>
                  <a:gd name="connsiteY7" fmla="*/ 1660842 h 1767327"/>
                  <a:gd name="connsiteX8" fmla="*/ 17207 w 5694496"/>
                  <a:gd name="connsiteY8" fmla="*/ 986771 h 1767327"/>
                  <a:gd name="connsiteX0" fmla="*/ 17207 w 5394298"/>
                  <a:gd name="connsiteY0" fmla="*/ 986771 h 1767327"/>
                  <a:gd name="connsiteX1" fmla="*/ 445832 w 5394298"/>
                  <a:gd name="connsiteY1" fmla="*/ 129809 h 1767327"/>
                  <a:gd name="connsiteX2" fmla="*/ 2246057 w 5394298"/>
                  <a:gd name="connsiteY2" fmla="*/ 84442 h 1767327"/>
                  <a:gd name="connsiteX3" fmla="*/ 2884232 w 5394298"/>
                  <a:gd name="connsiteY3" fmla="*/ 914622 h 1767327"/>
                  <a:gd name="connsiteX4" fmla="*/ 4513007 w 5394298"/>
                  <a:gd name="connsiteY4" fmla="*/ 1140211 h 1767327"/>
                  <a:gd name="connsiteX5" fmla="*/ 5275007 w 5394298"/>
                  <a:gd name="connsiteY5" fmla="*/ 1293624 h 1767327"/>
                  <a:gd name="connsiteX6" fmla="*/ 5294057 w 5394298"/>
                  <a:gd name="connsiteY6" fmla="*/ 1723002 h 1767327"/>
                  <a:gd name="connsiteX7" fmla="*/ 845882 w 5394298"/>
                  <a:gd name="connsiteY7" fmla="*/ 1660842 h 1767327"/>
                  <a:gd name="connsiteX8" fmla="*/ 17207 w 5394298"/>
                  <a:gd name="connsiteY8" fmla="*/ 986771 h 1767327"/>
                  <a:gd name="connsiteX0" fmla="*/ 17207 w 5399078"/>
                  <a:gd name="connsiteY0" fmla="*/ 986771 h 1767327"/>
                  <a:gd name="connsiteX1" fmla="*/ 445832 w 5399078"/>
                  <a:gd name="connsiteY1" fmla="*/ 129809 h 1767327"/>
                  <a:gd name="connsiteX2" fmla="*/ 2246057 w 5399078"/>
                  <a:gd name="connsiteY2" fmla="*/ 84442 h 1767327"/>
                  <a:gd name="connsiteX3" fmla="*/ 2884232 w 5399078"/>
                  <a:gd name="connsiteY3" fmla="*/ 914622 h 1767327"/>
                  <a:gd name="connsiteX4" fmla="*/ 4427282 w 5399078"/>
                  <a:gd name="connsiteY4" fmla="*/ 1263024 h 1767327"/>
                  <a:gd name="connsiteX5" fmla="*/ 5275007 w 5399078"/>
                  <a:gd name="connsiteY5" fmla="*/ 1293624 h 1767327"/>
                  <a:gd name="connsiteX6" fmla="*/ 5294057 w 5399078"/>
                  <a:gd name="connsiteY6" fmla="*/ 1723002 h 1767327"/>
                  <a:gd name="connsiteX7" fmla="*/ 845882 w 5399078"/>
                  <a:gd name="connsiteY7" fmla="*/ 1660842 h 1767327"/>
                  <a:gd name="connsiteX8" fmla="*/ 17207 w 5399078"/>
                  <a:gd name="connsiteY8" fmla="*/ 986771 h 1767327"/>
                  <a:gd name="connsiteX0" fmla="*/ 17207 w 5399078"/>
                  <a:gd name="connsiteY0" fmla="*/ 986771 h 1767327"/>
                  <a:gd name="connsiteX1" fmla="*/ 445832 w 5399078"/>
                  <a:gd name="connsiteY1" fmla="*/ 129809 h 1767327"/>
                  <a:gd name="connsiteX2" fmla="*/ 2246057 w 5399078"/>
                  <a:gd name="connsiteY2" fmla="*/ 84442 h 1767327"/>
                  <a:gd name="connsiteX3" fmla="*/ 2884232 w 5399078"/>
                  <a:gd name="connsiteY3" fmla="*/ 914622 h 1767327"/>
                  <a:gd name="connsiteX4" fmla="*/ 4427282 w 5399078"/>
                  <a:gd name="connsiteY4" fmla="*/ 1263024 h 1767327"/>
                  <a:gd name="connsiteX5" fmla="*/ 5275007 w 5399078"/>
                  <a:gd name="connsiteY5" fmla="*/ 1293624 h 1767327"/>
                  <a:gd name="connsiteX6" fmla="*/ 5294057 w 5399078"/>
                  <a:gd name="connsiteY6" fmla="*/ 1723002 h 1767327"/>
                  <a:gd name="connsiteX7" fmla="*/ 845882 w 5399078"/>
                  <a:gd name="connsiteY7" fmla="*/ 1660842 h 1767327"/>
                  <a:gd name="connsiteX8" fmla="*/ 17207 w 5399078"/>
                  <a:gd name="connsiteY8" fmla="*/ 986771 h 1767327"/>
                  <a:gd name="connsiteX0" fmla="*/ 17207 w 5370901"/>
                  <a:gd name="connsiteY0" fmla="*/ 986771 h 1767327"/>
                  <a:gd name="connsiteX1" fmla="*/ 445832 w 5370901"/>
                  <a:gd name="connsiteY1" fmla="*/ 129809 h 1767327"/>
                  <a:gd name="connsiteX2" fmla="*/ 2246057 w 5370901"/>
                  <a:gd name="connsiteY2" fmla="*/ 84442 h 1767327"/>
                  <a:gd name="connsiteX3" fmla="*/ 2884232 w 5370901"/>
                  <a:gd name="connsiteY3" fmla="*/ 914622 h 1767327"/>
                  <a:gd name="connsiteX4" fmla="*/ 4427282 w 5370901"/>
                  <a:gd name="connsiteY4" fmla="*/ 1263024 h 1767327"/>
                  <a:gd name="connsiteX5" fmla="*/ 5275007 w 5370901"/>
                  <a:gd name="connsiteY5" fmla="*/ 1293624 h 1767327"/>
                  <a:gd name="connsiteX6" fmla="*/ 5294057 w 5370901"/>
                  <a:gd name="connsiteY6" fmla="*/ 1723002 h 1767327"/>
                  <a:gd name="connsiteX7" fmla="*/ 845882 w 5370901"/>
                  <a:gd name="connsiteY7" fmla="*/ 1660842 h 1767327"/>
                  <a:gd name="connsiteX8" fmla="*/ 17207 w 5370901"/>
                  <a:gd name="connsiteY8" fmla="*/ 986771 h 1767327"/>
                  <a:gd name="connsiteX0" fmla="*/ 17207 w 5380171"/>
                  <a:gd name="connsiteY0" fmla="*/ 986771 h 1767327"/>
                  <a:gd name="connsiteX1" fmla="*/ 445832 w 5380171"/>
                  <a:gd name="connsiteY1" fmla="*/ 129809 h 1767327"/>
                  <a:gd name="connsiteX2" fmla="*/ 2246057 w 5380171"/>
                  <a:gd name="connsiteY2" fmla="*/ 84442 h 1767327"/>
                  <a:gd name="connsiteX3" fmla="*/ 2884232 w 5380171"/>
                  <a:gd name="connsiteY3" fmla="*/ 914622 h 1767327"/>
                  <a:gd name="connsiteX4" fmla="*/ 4427282 w 5380171"/>
                  <a:gd name="connsiteY4" fmla="*/ 1263024 h 1767327"/>
                  <a:gd name="connsiteX5" fmla="*/ 5303582 w 5380171"/>
                  <a:gd name="connsiteY5" fmla="*/ 1293624 h 1767327"/>
                  <a:gd name="connsiteX6" fmla="*/ 5294057 w 5380171"/>
                  <a:gd name="connsiteY6" fmla="*/ 1723002 h 1767327"/>
                  <a:gd name="connsiteX7" fmla="*/ 845882 w 5380171"/>
                  <a:gd name="connsiteY7" fmla="*/ 1660842 h 1767327"/>
                  <a:gd name="connsiteX8" fmla="*/ 17207 w 5380171"/>
                  <a:gd name="connsiteY8" fmla="*/ 986771 h 1767327"/>
                  <a:gd name="connsiteX0" fmla="*/ 17207 w 5380171"/>
                  <a:gd name="connsiteY0" fmla="*/ 984953 h 1765509"/>
                  <a:gd name="connsiteX1" fmla="*/ 445832 w 5380171"/>
                  <a:gd name="connsiteY1" fmla="*/ 127991 h 1765509"/>
                  <a:gd name="connsiteX2" fmla="*/ 2246057 w 5380171"/>
                  <a:gd name="connsiteY2" fmla="*/ 82624 h 1765509"/>
                  <a:gd name="connsiteX3" fmla="*/ 2827082 w 5380171"/>
                  <a:gd name="connsiteY3" fmla="*/ 886487 h 1765509"/>
                  <a:gd name="connsiteX4" fmla="*/ 4427282 w 5380171"/>
                  <a:gd name="connsiteY4" fmla="*/ 1261206 h 1765509"/>
                  <a:gd name="connsiteX5" fmla="*/ 5303582 w 5380171"/>
                  <a:gd name="connsiteY5" fmla="*/ 1291806 h 1765509"/>
                  <a:gd name="connsiteX6" fmla="*/ 5294057 w 5380171"/>
                  <a:gd name="connsiteY6" fmla="*/ 1721184 h 1765509"/>
                  <a:gd name="connsiteX7" fmla="*/ 845882 w 5380171"/>
                  <a:gd name="connsiteY7" fmla="*/ 1659024 h 1765509"/>
                  <a:gd name="connsiteX8" fmla="*/ 17207 w 5380171"/>
                  <a:gd name="connsiteY8" fmla="*/ 984953 h 1765509"/>
                  <a:gd name="connsiteX0" fmla="*/ 17207 w 5380171"/>
                  <a:gd name="connsiteY0" fmla="*/ 984953 h 1765509"/>
                  <a:gd name="connsiteX1" fmla="*/ 445832 w 5380171"/>
                  <a:gd name="connsiteY1" fmla="*/ 127991 h 1765509"/>
                  <a:gd name="connsiteX2" fmla="*/ 2246057 w 5380171"/>
                  <a:gd name="connsiteY2" fmla="*/ 82624 h 1765509"/>
                  <a:gd name="connsiteX3" fmla="*/ 2827082 w 5380171"/>
                  <a:gd name="connsiteY3" fmla="*/ 886487 h 1765509"/>
                  <a:gd name="connsiteX4" fmla="*/ 3655759 w 5380171"/>
                  <a:gd name="connsiteY4" fmla="*/ 1138260 h 1765509"/>
                  <a:gd name="connsiteX5" fmla="*/ 4427282 w 5380171"/>
                  <a:gd name="connsiteY5" fmla="*/ 1261206 h 1765509"/>
                  <a:gd name="connsiteX6" fmla="*/ 5303582 w 5380171"/>
                  <a:gd name="connsiteY6" fmla="*/ 1291806 h 1765509"/>
                  <a:gd name="connsiteX7" fmla="*/ 5294057 w 5380171"/>
                  <a:gd name="connsiteY7" fmla="*/ 1721184 h 1765509"/>
                  <a:gd name="connsiteX8" fmla="*/ 845882 w 5380171"/>
                  <a:gd name="connsiteY8" fmla="*/ 1659024 h 1765509"/>
                  <a:gd name="connsiteX9" fmla="*/ 17207 w 5380171"/>
                  <a:gd name="connsiteY9" fmla="*/ 984953 h 1765509"/>
                  <a:gd name="connsiteX0" fmla="*/ 17207 w 5380171"/>
                  <a:gd name="connsiteY0" fmla="*/ 984953 h 1765509"/>
                  <a:gd name="connsiteX1" fmla="*/ 445832 w 5380171"/>
                  <a:gd name="connsiteY1" fmla="*/ 127991 h 1765509"/>
                  <a:gd name="connsiteX2" fmla="*/ 2246057 w 5380171"/>
                  <a:gd name="connsiteY2" fmla="*/ 82624 h 1765509"/>
                  <a:gd name="connsiteX3" fmla="*/ 2827082 w 5380171"/>
                  <a:gd name="connsiteY3" fmla="*/ 886487 h 1765509"/>
                  <a:gd name="connsiteX4" fmla="*/ 3493834 w 5380171"/>
                  <a:gd name="connsiteY4" fmla="*/ 989131 h 1765509"/>
                  <a:gd name="connsiteX5" fmla="*/ 4427282 w 5380171"/>
                  <a:gd name="connsiteY5" fmla="*/ 1261206 h 1765509"/>
                  <a:gd name="connsiteX6" fmla="*/ 5303582 w 5380171"/>
                  <a:gd name="connsiteY6" fmla="*/ 1291806 h 1765509"/>
                  <a:gd name="connsiteX7" fmla="*/ 5294057 w 5380171"/>
                  <a:gd name="connsiteY7" fmla="*/ 1721184 h 1765509"/>
                  <a:gd name="connsiteX8" fmla="*/ 845882 w 5380171"/>
                  <a:gd name="connsiteY8" fmla="*/ 1659024 h 1765509"/>
                  <a:gd name="connsiteX9" fmla="*/ 17207 w 5380171"/>
                  <a:gd name="connsiteY9" fmla="*/ 984953 h 1765509"/>
                  <a:gd name="connsiteX0" fmla="*/ 17207 w 5380171"/>
                  <a:gd name="connsiteY0" fmla="*/ 984953 h 1765509"/>
                  <a:gd name="connsiteX1" fmla="*/ 445832 w 5380171"/>
                  <a:gd name="connsiteY1" fmla="*/ 127991 h 1765509"/>
                  <a:gd name="connsiteX2" fmla="*/ 2246057 w 5380171"/>
                  <a:gd name="connsiteY2" fmla="*/ 82624 h 1765509"/>
                  <a:gd name="connsiteX3" fmla="*/ 2827082 w 5380171"/>
                  <a:gd name="connsiteY3" fmla="*/ 886487 h 1765509"/>
                  <a:gd name="connsiteX4" fmla="*/ 3493834 w 5380171"/>
                  <a:gd name="connsiteY4" fmla="*/ 989131 h 1765509"/>
                  <a:gd name="connsiteX5" fmla="*/ 4427282 w 5380171"/>
                  <a:gd name="connsiteY5" fmla="*/ 1261206 h 1765509"/>
                  <a:gd name="connsiteX6" fmla="*/ 5303582 w 5380171"/>
                  <a:gd name="connsiteY6" fmla="*/ 1291806 h 1765509"/>
                  <a:gd name="connsiteX7" fmla="*/ 5294057 w 5380171"/>
                  <a:gd name="connsiteY7" fmla="*/ 1721184 h 1765509"/>
                  <a:gd name="connsiteX8" fmla="*/ 845882 w 5380171"/>
                  <a:gd name="connsiteY8" fmla="*/ 1659024 h 1765509"/>
                  <a:gd name="connsiteX9" fmla="*/ 17207 w 5380171"/>
                  <a:gd name="connsiteY9" fmla="*/ 984953 h 1765509"/>
                  <a:gd name="connsiteX0" fmla="*/ 17207 w 5451851"/>
                  <a:gd name="connsiteY0" fmla="*/ 984953 h 1765509"/>
                  <a:gd name="connsiteX1" fmla="*/ 445832 w 5451851"/>
                  <a:gd name="connsiteY1" fmla="*/ 127991 h 1765509"/>
                  <a:gd name="connsiteX2" fmla="*/ 2246057 w 5451851"/>
                  <a:gd name="connsiteY2" fmla="*/ 82624 h 1765509"/>
                  <a:gd name="connsiteX3" fmla="*/ 2827082 w 5451851"/>
                  <a:gd name="connsiteY3" fmla="*/ 886487 h 1765509"/>
                  <a:gd name="connsiteX4" fmla="*/ 3493834 w 5451851"/>
                  <a:gd name="connsiteY4" fmla="*/ 989131 h 1765509"/>
                  <a:gd name="connsiteX5" fmla="*/ 3836732 w 5451851"/>
                  <a:gd name="connsiteY5" fmla="*/ 1243661 h 1765509"/>
                  <a:gd name="connsiteX6" fmla="*/ 5303582 w 5451851"/>
                  <a:gd name="connsiteY6" fmla="*/ 1291806 h 1765509"/>
                  <a:gd name="connsiteX7" fmla="*/ 5294057 w 5451851"/>
                  <a:gd name="connsiteY7" fmla="*/ 1721184 h 1765509"/>
                  <a:gd name="connsiteX8" fmla="*/ 845882 w 5451851"/>
                  <a:gd name="connsiteY8" fmla="*/ 1659024 h 1765509"/>
                  <a:gd name="connsiteX9" fmla="*/ 17207 w 5451851"/>
                  <a:gd name="connsiteY9" fmla="*/ 984953 h 1765509"/>
                  <a:gd name="connsiteX0" fmla="*/ 17207 w 5451851"/>
                  <a:gd name="connsiteY0" fmla="*/ 984953 h 1765509"/>
                  <a:gd name="connsiteX1" fmla="*/ 445832 w 5451851"/>
                  <a:gd name="connsiteY1" fmla="*/ 127991 h 1765509"/>
                  <a:gd name="connsiteX2" fmla="*/ 2246057 w 5451851"/>
                  <a:gd name="connsiteY2" fmla="*/ 82624 h 1765509"/>
                  <a:gd name="connsiteX3" fmla="*/ 2827082 w 5451851"/>
                  <a:gd name="connsiteY3" fmla="*/ 886487 h 1765509"/>
                  <a:gd name="connsiteX4" fmla="*/ 3493834 w 5451851"/>
                  <a:gd name="connsiteY4" fmla="*/ 989131 h 1765509"/>
                  <a:gd name="connsiteX5" fmla="*/ 3836732 w 5451851"/>
                  <a:gd name="connsiteY5" fmla="*/ 1243661 h 1765509"/>
                  <a:gd name="connsiteX6" fmla="*/ 5303582 w 5451851"/>
                  <a:gd name="connsiteY6" fmla="*/ 1291806 h 1765509"/>
                  <a:gd name="connsiteX7" fmla="*/ 5294057 w 5451851"/>
                  <a:gd name="connsiteY7" fmla="*/ 1721184 h 1765509"/>
                  <a:gd name="connsiteX8" fmla="*/ 845882 w 5451851"/>
                  <a:gd name="connsiteY8" fmla="*/ 1659024 h 1765509"/>
                  <a:gd name="connsiteX9" fmla="*/ 17207 w 5451851"/>
                  <a:gd name="connsiteY9" fmla="*/ 984953 h 1765509"/>
                  <a:gd name="connsiteX0" fmla="*/ 14998 w 5449642"/>
                  <a:gd name="connsiteY0" fmla="*/ 984953 h 1913410"/>
                  <a:gd name="connsiteX1" fmla="*/ 443623 w 5449642"/>
                  <a:gd name="connsiteY1" fmla="*/ 127991 h 1913410"/>
                  <a:gd name="connsiteX2" fmla="*/ 2243848 w 5449642"/>
                  <a:gd name="connsiteY2" fmla="*/ 82624 h 1913410"/>
                  <a:gd name="connsiteX3" fmla="*/ 2824873 w 5449642"/>
                  <a:gd name="connsiteY3" fmla="*/ 886487 h 1913410"/>
                  <a:gd name="connsiteX4" fmla="*/ 3491625 w 5449642"/>
                  <a:gd name="connsiteY4" fmla="*/ 989131 h 1913410"/>
                  <a:gd name="connsiteX5" fmla="*/ 3834523 w 5449642"/>
                  <a:gd name="connsiteY5" fmla="*/ 1243661 h 1913410"/>
                  <a:gd name="connsiteX6" fmla="*/ 5301373 w 5449642"/>
                  <a:gd name="connsiteY6" fmla="*/ 1291806 h 1913410"/>
                  <a:gd name="connsiteX7" fmla="*/ 5291848 w 5449642"/>
                  <a:gd name="connsiteY7" fmla="*/ 1721184 h 1913410"/>
                  <a:gd name="connsiteX8" fmla="*/ 805573 w 5449642"/>
                  <a:gd name="connsiteY8" fmla="*/ 1875119 h 1913410"/>
                  <a:gd name="connsiteX9" fmla="*/ 14998 w 5449642"/>
                  <a:gd name="connsiteY9" fmla="*/ 984953 h 1913410"/>
                  <a:gd name="connsiteX0" fmla="*/ 14998 w 5449642"/>
                  <a:gd name="connsiteY0" fmla="*/ 984953 h 1987618"/>
                  <a:gd name="connsiteX1" fmla="*/ 443623 w 5449642"/>
                  <a:gd name="connsiteY1" fmla="*/ 127991 h 1987618"/>
                  <a:gd name="connsiteX2" fmla="*/ 2243848 w 5449642"/>
                  <a:gd name="connsiteY2" fmla="*/ 82624 h 1987618"/>
                  <a:gd name="connsiteX3" fmla="*/ 2824873 w 5449642"/>
                  <a:gd name="connsiteY3" fmla="*/ 886487 h 1987618"/>
                  <a:gd name="connsiteX4" fmla="*/ 3491625 w 5449642"/>
                  <a:gd name="connsiteY4" fmla="*/ 989131 h 1987618"/>
                  <a:gd name="connsiteX5" fmla="*/ 3834523 w 5449642"/>
                  <a:gd name="connsiteY5" fmla="*/ 1243661 h 1987618"/>
                  <a:gd name="connsiteX6" fmla="*/ 5301373 w 5449642"/>
                  <a:gd name="connsiteY6" fmla="*/ 1291806 h 1987618"/>
                  <a:gd name="connsiteX7" fmla="*/ 5291848 w 5449642"/>
                  <a:gd name="connsiteY7" fmla="*/ 1928275 h 1987618"/>
                  <a:gd name="connsiteX8" fmla="*/ 805573 w 5449642"/>
                  <a:gd name="connsiteY8" fmla="*/ 1875119 h 1987618"/>
                  <a:gd name="connsiteX9" fmla="*/ 14998 w 5449642"/>
                  <a:gd name="connsiteY9" fmla="*/ 984953 h 1987618"/>
                  <a:gd name="connsiteX0" fmla="*/ 10893 w 5445537"/>
                  <a:gd name="connsiteY0" fmla="*/ 984953 h 1941343"/>
                  <a:gd name="connsiteX1" fmla="*/ 439518 w 5445537"/>
                  <a:gd name="connsiteY1" fmla="*/ 127991 h 1941343"/>
                  <a:gd name="connsiteX2" fmla="*/ 2239743 w 5445537"/>
                  <a:gd name="connsiteY2" fmla="*/ 82624 h 1941343"/>
                  <a:gd name="connsiteX3" fmla="*/ 2820768 w 5445537"/>
                  <a:gd name="connsiteY3" fmla="*/ 886487 h 1941343"/>
                  <a:gd name="connsiteX4" fmla="*/ 3487520 w 5445537"/>
                  <a:gd name="connsiteY4" fmla="*/ 989131 h 1941343"/>
                  <a:gd name="connsiteX5" fmla="*/ 3830418 w 5445537"/>
                  <a:gd name="connsiteY5" fmla="*/ 1243661 h 1941343"/>
                  <a:gd name="connsiteX6" fmla="*/ 5297268 w 5445537"/>
                  <a:gd name="connsiteY6" fmla="*/ 1291806 h 1941343"/>
                  <a:gd name="connsiteX7" fmla="*/ 5287743 w 5445537"/>
                  <a:gd name="connsiteY7" fmla="*/ 1928275 h 1941343"/>
                  <a:gd name="connsiteX8" fmla="*/ 660045 w 5445537"/>
                  <a:gd name="connsiteY8" fmla="*/ 1605001 h 1941343"/>
                  <a:gd name="connsiteX9" fmla="*/ 10893 w 5445537"/>
                  <a:gd name="connsiteY9" fmla="*/ 984953 h 1941343"/>
                  <a:gd name="connsiteX0" fmla="*/ 6402 w 5469331"/>
                  <a:gd name="connsiteY0" fmla="*/ 795575 h 1933403"/>
                  <a:gd name="connsiteX1" fmla="*/ 463312 w 5469331"/>
                  <a:gd name="connsiteY1" fmla="*/ 118692 h 1933403"/>
                  <a:gd name="connsiteX2" fmla="*/ 2263537 w 5469331"/>
                  <a:gd name="connsiteY2" fmla="*/ 73325 h 1933403"/>
                  <a:gd name="connsiteX3" fmla="*/ 2844562 w 5469331"/>
                  <a:gd name="connsiteY3" fmla="*/ 877188 h 1933403"/>
                  <a:gd name="connsiteX4" fmla="*/ 3511314 w 5469331"/>
                  <a:gd name="connsiteY4" fmla="*/ 979832 h 1933403"/>
                  <a:gd name="connsiteX5" fmla="*/ 3854212 w 5469331"/>
                  <a:gd name="connsiteY5" fmla="*/ 1234362 h 1933403"/>
                  <a:gd name="connsiteX6" fmla="*/ 5321062 w 5469331"/>
                  <a:gd name="connsiteY6" fmla="*/ 1282507 h 1933403"/>
                  <a:gd name="connsiteX7" fmla="*/ 5311537 w 5469331"/>
                  <a:gd name="connsiteY7" fmla="*/ 1918976 h 1933403"/>
                  <a:gd name="connsiteX8" fmla="*/ 683839 w 5469331"/>
                  <a:gd name="connsiteY8" fmla="*/ 1595702 h 1933403"/>
                  <a:gd name="connsiteX9" fmla="*/ 6402 w 5469331"/>
                  <a:gd name="connsiteY9" fmla="*/ 795575 h 1933403"/>
                  <a:gd name="connsiteX0" fmla="*/ 25602 w 5488531"/>
                  <a:gd name="connsiteY0" fmla="*/ 795575 h 1933402"/>
                  <a:gd name="connsiteX1" fmla="*/ 482512 w 5488531"/>
                  <a:gd name="connsiteY1" fmla="*/ 118692 h 1933402"/>
                  <a:gd name="connsiteX2" fmla="*/ 2282737 w 5488531"/>
                  <a:gd name="connsiteY2" fmla="*/ 73325 h 1933402"/>
                  <a:gd name="connsiteX3" fmla="*/ 2863762 w 5488531"/>
                  <a:gd name="connsiteY3" fmla="*/ 877188 h 1933402"/>
                  <a:gd name="connsiteX4" fmla="*/ 3530514 w 5488531"/>
                  <a:gd name="connsiteY4" fmla="*/ 979832 h 1933402"/>
                  <a:gd name="connsiteX5" fmla="*/ 3873412 w 5488531"/>
                  <a:gd name="connsiteY5" fmla="*/ 1234362 h 1933402"/>
                  <a:gd name="connsiteX6" fmla="*/ 5340262 w 5488531"/>
                  <a:gd name="connsiteY6" fmla="*/ 1282507 h 1933402"/>
                  <a:gd name="connsiteX7" fmla="*/ 5330737 w 5488531"/>
                  <a:gd name="connsiteY7" fmla="*/ 1918976 h 1933402"/>
                  <a:gd name="connsiteX8" fmla="*/ 703039 w 5488531"/>
                  <a:gd name="connsiteY8" fmla="*/ 1595702 h 1933402"/>
                  <a:gd name="connsiteX9" fmla="*/ 25602 w 5488531"/>
                  <a:gd name="connsiteY9" fmla="*/ 795575 h 1933402"/>
                  <a:gd name="connsiteX0" fmla="*/ 13051 w 5475980"/>
                  <a:gd name="connsiteY0" fmla="*/ 795575 h 1933402"/>
                  <a:gd name="connsiteX1" fmla="*/ 469961 w 5475980"/>
                  <a:gd name="connsiteY1" fmla="*/ 118692 h 1933402"/>
                  <a:gd name="connsiteX2" fmla="*/ 2270186 w 5475980"/>
                  <a:gd name="connsiteY2" fmla="*/ 73325 h 1933402"/>
                  <a:gd name="connsiteX3" fmla="*/ 2851211 w 5475980"/>
                  <a:gd name="connsiteY3" fmla="*/ 877188 h 1933402"/>
                  <a:gd name="connsiteX4" fmla="*/ 3517963 w 5475980"/>
                  <a:gd name="connsiteY4" fmla="*/ 979832 h 1933402"/>
                  <a:gd name="connsiteX5" fmla="*/ 3860861 w 5475980"/>
                  <a:gd name="connsiteY5" fmla="*/ 1234362 h 1933402"/>
                  <a:gd name="connsiteX6" fmla="*/ 5327711 w 5475980"/>
                  <a:gd name="connsiteY6" fmla="*/ 1282507 h 1933402"/>
                  <a:gd name="connsiteX7" fmla="*/ 5318186 w 5475980"/>
                  <a:gd name="connsiteY7" fmla="*/ 1918976 h 1933402"/>
                  <a:gd name="connsiteX8" fmla="*/ 690488 w 5475980"/>
                  <a:gd name="connsiteY8" fmla="*/ 1595702 h 1933402"/>
                  <a:gd name="connsiteX9" fmla="*/ 13051 w 5475980"/>
                  <a:gd name="connsiteY9" fmla="*/ 795575 h 1933402"/>
                  <a:gd name="connsiteX0" fmla="*/ 14978 w 5477907"/>
                  <a:gd name="connsiteY0" fmla="*/ 795575 h 1932115"/>
                  <a:gd name="connsiteX1" fmla="*/ 471888 w 5477907"/>
                  <a:gd name="connsiteY1" fmla="*/ 118692 h 1932115"/>
                  <a:gd name="connsiteX2" fmla="*/ 2272113 w 5477907"/>
                  <a:gd name="connsiteY2" fmla="*/ 73325 h 1932115"/>
                  <a:gd name="connsiteX3" fmla="*/ 2853138 w 5477907"/>
                  <a:gd name="connsiteY3" fmla="*/ 877188 h 1932115"/>
                  <a:gd name="connsiteX4" fmla="*/ 3519890 w 5477907"/>
                  <a:gd name="connsiteY4" fmla="*/ 979832 h 1932115"/>
                  <a:gd name="connsiteX5" fmla="*/ 3862788 w 5477907"/>
                  <a:gd name="connsiteY5" fmla="*/ 1234362 h 1932115"/>
                  <a:gd name="connsiteX6" fmla="*/ 5329638 w 5477907"/>
                  <a:gd name="connsiteY6" fmla="*/ 1282507 h 1932115"/>
                  <a:gd name="connsiteX7" fmla="*/ 5320113 w 5477907"/>
                  <a:gd name="connsiteY7" fmla="*/ 1918976 h 1932115"/>
                  <a:gd name="connsiteX8" fmla="*/ 862124 w 5477907"/>
                  <a:gd name="connsiteY8" fmla="*/ 1568690 h 1932115"/>
                  <a:gd name="connsiteX9" fmla="*/ 14978 w 5477907"/>
                  <a:gd name="connsiteY9" fmla="*/ 795575 h 1932115"/>
                  <a:gd name="connsiteX0" fmla="*/ 14978 w 5477907"/>
                  <a:gd name="connsiteY0" fmla="*/ 795575 h 1918976"/>
                  <a:gd name="connsiteX1" fmla="*/ 471888 w 5477907"/>
                  <a:gd name="connsiteY1" fmla="*/ 118692 h 1918976"/>
                  <a:gd name="connsiteX2" fmla="*/ 2272113 w 5477907"/>
                  <a:gd name="connsiteY2" fmla="*/ 73325 h 1918976"/>
                  <a:gd name="connsiteX3" fmla="*/ 2853138 w 5477907"/>
                  <a:gd name="connsiteY3" fmla="*/ 877188 h 1918976"/>
                  <a:gd name="connsiteX4" fmla="*/ 3519890 w 5477907"/>
                  <a:gd name="connsiteY4" fmla="*/ 979832 h 1918976"/>
                  <a:gd name="connsiteX5" fmla="*/ 3862788 w 5477907"/>
                  <a:gd name="connsiteY5" fmla="*/ 1234362 h 1918976"/>
                  <a:gd name="connsiteX6" fmla="*/ 5329638 w 5477907"/>
                  <a:gd name="connsiteY6" fmla="*/ 1282507 h 1918976"/>
                  <a:gd name="connsiteX7" fmla="*/ 5320113 w 5477907"/>
                  <a:gd name="connsiteY7" fmla="*/ 1918976 h 1918976"/>
                  <a:gd name="connsiteX8" fmla="*/ 862124 w 5477907"/>
                  <a:gd name="connsiteY8" fmla="*/ 1568690 h 1918976"/>
                  <a:gd name="connsiteX9" fmla="*/ 14978 w 5477907"/>
                  <a:gd name="connsiteY9" fmla="*/ 795575 h 1918976"/>
                  <a:gd name="connsiteX0" fmla="*/ 14978 w 5477907"/>
                  <a:gd name="connsiteY0" fmla="*/ 795575 h 1918976"/>
                  <a:gd name="connsiteX1" fmla="*/ 471888 w 5477907"/>
                  <a:gd name="connsiteY1" fmla="*/ 118692 h 1918976"/>
                  <a:gd name="connsiteX2" fmla="*/ 2272113 w 5477907"/>
                  <a:gd name="connsiteY2" fmla="*/ 73325 h 1918976"/>
                  <a:gd name="connsiteX3" fmla="*/ 2853138 w 5477907"/>
                  <a:gd name="connsiteY3" fmla="*/ 877188 h 1918976"/>
                  <a:gd name="connsiteX4" fmla="*/ 3519890 w 5477907"/>
                  <a:gd name="connsiteY4" fmla="*/ 979832 h 1918976"/>
                  <a:gd name="connsiteX5" fmla="*/ 3862788 w 5477907"/>
                  <a:gd name="connsiteY5" fmla="*/ 1234362 h 1918976"/>
                  <a:gd name="connsiteX6" fmla="*/ 5329638 w 5477907"/>
                  <a:gd name="connsiteY6" fmla="*/ 1282507 h 1918976"/>
                  <a:gd name="connsiteX7" fmla="*/ 5320113 w 5477907"/>
                  <a:gd name="connsiteY7" fmla="*/ 1918976 h 1918976"/>
                  <a:gd name="connsiteX8" fmla="*/ 862124 w 5477907"/>
                  <a:gd name="connsiteY8" fmla="*/ 1568690 h 1918976"/>
                  <a:gd name="connsiteX9" fmla="*/ 14978 w 5477907"/>
                  <a:gd name="connsiteY9" fmla="*/ 795575 h 1918976"/>
                  <a:gd name="connsiteX0" fmla="*/ 14978 w 5477907"/>
                  <a:gd name="connsiteY0" fmla="*/ 795575 h 1918976"/>
                  <a:gd name="connsiteX1" fmla="*/ 471888 w 5477907"/>
                  <a:gd name="connsiteY1" fmla="*/ 118692 h 1918976"/>
                  <a:gd name="connsiteX2" fmla="*/ 2272113 w 5477907"/>
                  <a:gd name="connsiteY2" fmla="*/ 73325 h 1918976"/>
                  <a:gd name="connsiteX3" fmla="*/ 2853138 w 5477907"/>
                  <a:gd name="connsiteY3" fmla="*/ 877188 h 1918976"/>
                  <a:gd name="connsiteX4" fmla="*/ 3519890 w 5477907"/>
                  <a:gd name="connsiteY4" fmla="*/ 979832 h 1918976"/>
                  <a:gd name="connsiteX5" fmla="*/ 3862788 w 5477907"/>
                  <a:gd name="connsiteY5" fmla="*/ 1234362 h 1918976"/>
                  <a:gd name="connsiteX6" fmla="*/ 5329638 w 5477907"/>
                  <a:gd name="connsiteY6" fmla="*/ 1282507 h 1918976"/>
                  <a:gd name="connsiteX7" fmla="*/ 5320113 w 5477907"/>
                  <a:gd name="connsiteY7" fmla="*/ 1918976 h 1918976"/>
                  <a:gd name="connsiteX8" fmla="*/ 862124 w 5477907"/>
                  <a:gd name="connsiteY8" fmla="*/ 1568690 h 1918976"/>
                  <a:gd name="connsiteX9" fmla="*/ 14978 w 5477907"/>
                  <a:gd name="connsiteY9" fmla="*/ 795575 h 1918976"/>
                  <a:gd name="connsiteX0" fmla="*/ 14978 w 5579763"/>
                  <a:gd name="connsiteY0" fmla="*/ 795575 h 1918976"/>
                  <a:gd name="connsiteX1" fmla="*/ 471888 w 5579763"/>
                  <a:gd name="connsiteY1" fmla="*/ 118692 h 1918976"/>
                  <a:gd name="connsiteX2" fmla="*/ 2272113 w 5579763"/>
                  <a:gd name="connsiteY2" fmla="*/ 73325 h 1918976"/>
                  <a:gd name="connsiteX3" fmla="*/ 2853138 w 5579763"/>
                  <a:gd name="connsiteY3" fmla="*/ 877188 h 1918976"/>
                  <a:gd name="connsiteX4" fmla="*/ 3519890 w 5579763"/>
                  <a:gd name="connsiteY4" fmla="*/ 979832 h 1918976"/>
                  <a:gd name="connsiteX5" fmla="*/ 3862788 w 5579763"/>
                  <a:gd name="connsiteY5" fmla="*/ 1234362 h 1918976"/>
                  <a:gd name="connsiteX6" fmla="*/ 5329638 w 5579763"/>
                  <a:gd name="connsiteY6" fmla="*/ 1282507 h 1918976"/>
                  <a:gd name="connsiteX7" fmla="*/ 5320113 w 5579763"/>
                  <a:gd name="connsiteY7" fmla="*/ 1918976 h 1918976"/>
                  <a:gd name="connsiteX8" fmla="*/ 2767876 w 5579763"/>
                  <a:gd name="connsiteY8" fmla="*/ 1699254 h 1918976"/>
                  <a:gd name="connsiteX9" fmla="*/ 862124 w 5579763"/>
                  <a:gd name="connsiteY9" fmla="*/ 1568690 h 1918976"/>
                  <a:gd name="connsiteX10" fmla="*/ 14978 w 5579763"/>
                  <a:gd name="connsiteY10" fmla="*/ 795575 h 1918976"/>
                  <a:gd name="connsiteX0" fmla="*/ 14978 w 5579763"/>
                  <a:gd name="connsiteY0" fmla="*/ 795575 h 1918976"/>
                  <a:gd name="connsiteX1" fmla="*/ 471888 w 5579763"/>
                  <a:gd name="connsiteY1" fmla="*/ 118692 h 1918976"/>
                  <a:gd name="connsiteX2" fmla="*/ 2272113 w 5579763"/>
                  <a:gd name="connsiteY2" fmla="*/ 73325 h 1918976"/>
                  <a:gd name="connsiteX3" fmla="*/ 2853138 w 5579763"/>
                  <a:gd name="connsiteY3" fmla="*/ 877188 h 1918976"/>
                  <a:gd name="connsiteX4" fmla="*/ 3519890 w 5579763"/>
                  <a:gd name="connsiteY4" fmla="*/ 979832 h 1918976"/>
                  <a:gd name="connsiteX5" fmla="*/ 3862788 w 5579763"/>
                  <a:gd name="connsiteY5" fmla="*/ 1234362 h 1918976"/>
                  <a:gd name="connsiteX6" fmla="*/ 5329638 w 5579763"/>
                  <a:gd name="connsiteY6" fmla="*/ 1282507 h 1918976"/>
                  <a:gd name="connsiteX7" fmla="*/ 5320113 w 5579763"/>
                  <a:gd name="connsiteY7" fmla="*/ 1918976 h 1918976"/>
                  <a:gd name="connsiteX8" fmla="*/ 1938190 w 5579763"/>
                  <a:gd name="connsiteY8" fmla="*/ 1582203 h 1918976"/>
                  <a:gd name="connsiteX9" fmla="*/ 862124 w 5579763"/>
                  <a:gd name="connsiteY9" fmla="*/ 1568690 h 1918976"/>
                  <a:gd name="connsiteX10" fmla="*/ 14978 w 5579763"/>
                  <a:gd name="connsiteY10" fmla="*/ 795575 h 1918976"/>
                  <a:gd name="connsiteX0" fmla="*/ 229 w 5565014"/>
                  <a:gd name="connsiteY0" fmla="*/ 795575 h 1918976"/>
                  <a:gd name="connsiteX1" fmla="*/ 457139 w 5565014"/>
                  <a:gd name="connsiteY1" fmla="*/ 118692 h 1918976"/>
                  <a:gd name="connsiteX2" fmla="*/ 2257364 w 5565014"/>
                  <a:gd name="connsiteY2" fmla="*/ 73325 h 1918976"/>
                  <a:gd name="connsiteX3" fmla="*/ 2838389 w 5565014"/>
                  <a:gd name="connsiteY3" fmla="*/ 877188 h 1918976"/>
                  <a:gd name="connsiteX4" fmla="*/ 3505141 w 5565014"/>
                  <a:gd name="connsiteY4" fmla="*/ 979832 h 1918976"/>
                  <a:gd name="connsiteX5" fmla="*/ 3848039 w 5565014"/>
                  <a:gd name="connsiteY5" fmla="*/ 1234362 h 1918976"/>
                  <a:gd name="connsiteX6" fmla="*/ 5314889 w 5565014"/>
                  <a:gd name="connsiteY6" fmla="*/ 1282507 h 1918976"/>
                  <a:gd name="connsiteX7" fmla="*/ 5305364 w 5565014"/>
                  <a:gd name="connsiteY7" fmla="*/ 1918976 h 1918976"/>
                  <a:gd name="connsiteX8" fmla="*/ 1923441 w 5565014"/>
                  <a:gd name="connsiteY8" fmla="*/ 1582203 h 1918976"/>
                  <a:gd name="connsiteX9" fmla="*/ 489102 w 5565014"/>
                  <a:gd name="connsiteY9" fmla="*/ 1487654 h 1918976"/>
                  <a:gd name="connsiteX10" fmla="*/ 229 w 5565014"/>
                  <a:gd name="connsiteY10" fmla="*/ 795575 h 1918976"/>
                  <a:gd name="connsiteX0" fmla="*/ 229 w 5533027"/>
                  <a:gd name="connsiteY0" fmla="*/ 795575 h 1918976"/>
                  <a:gd name="connsiteX1" fmla="*/ 457139 w 5533027"/>
                  <a:gd name="connsiteY1" fmla="*/ 118692 h 1918976"/>
                  <a:gd name="connsiteX2" fmla="*/ 2257364 w 5533027"/>
                  <a:gd name="connsiteY2" fmla="*/ 73325 h 1918976"/>
                  <a:gd name="connsiteX3" fmla="*/ 2838389 w 5533027"/>
                  <a:gd name="connsiteY3" fmla="*/ 877188 h 1918976"/>
                  <a:gd name="connsiteX4" fmla="*/ 3505141 w 5533027"/>
                  <a:gd name="connsiteY4" fmla="*/ 979832 h 1918976"/>
                  <a:gd name="connsiteX5" fmla="*/ 3848039 w 5533027"/>
                  <a:gd name="connsiteY5" fmla="*/ 1234362 h 1918976"/>
                  <a:gd name="connsiteX6" fmla="*/ 5314889 w 5533027"/>
                  <a:gd name="connsiteY6" fmla="*/ 1282507 h 1918976"/>
                  <a:gd name="connsiteX7" fmla="*/ 5305364 w 5533027"/>
                  <a:gd name="connsiteY7" fmla="*/ 1918976 h 1918976"/>
                  <a:gd name="connsiteX8" fmla="*/ 3224539 w 5533027"/>
                  <a:gd name="connsiteY8" fmla="*/ 1708258 h 1918976"/>
                  <a:gd name="connsiteX9" fmla="*/ 1923441 w 5533027"/>
                  <a:gd name="connsiteY9" fmla="*/ 1582203 h 1918976"/>
                  <a:gd name="connsiteX10" fmla="*/ 489102 w 5533027"/>
                  <a:gd name="connsiteY10" fmla="*/ 1487654 h 1918976"/>
                  <a:gd name="connsiteX11" fmla="*/ 229 w 5533027"/>
                  <a:gd name="connsiteY11" fmla="*/ 795575 h 1918976"/>
                  <a:gd name="connsiteX0" fmla="*/ 229 w 5533027"/>
                  <a:gd name="connsiteY0" fmla="*/ 795575 h 1918976"/>
                  <a:gd name="connsiteX1" fmla="*/ 457139 w 5533027"/>
                  <a:gd name="connsiteY1" fmla="*/ 118692 h 1918976"/>
                  <a:gd name="connsiteX2" fmla="*/ 2257364 w 5533027"/>
                  <a:gd name="connsiteY2" fmla="*/ 73325 h 1918976"/>
                  <a:gd name="connsiteX3" fmla="*/ 2838389 w 5533027"/>
                  <a:gd name="connsiteY3" fmla="*/ 877188 h 1918976"/>
                  <a:gd name="connsiteX4" fmla="*/ 3505141 w 5533027"/>
                  <a:gd name="connsiteY4" fmla="*/ 979832 h 1918976"/>
                  <a:gd name="connsiteX5" fmla="*/ 3848039 w 5533027"/>
                  <a:gd name="connsiteY5" fmla="*/ 1234362 h 1918976"/>
                  <a:gd name="connsiteX6" fmla="*/ 5314889 w 5533027"/>
                  <a:gd name="connsiteY6" fmla="*/ 1282507 h 1918976"/>
                  <a:gd name="connsiteX7" fmla="*/ 5305364 w 5533027"/>
                  <a:gd name="connsiteY7" fmla="*/ 1918976 h 1918976"/>
                  <a:gd name="connsiteX8" fmla="*/ 4431354 w 5533027"/>
                  <a:gd name="connsiteY8" fmla="*/ 1726266 h 1918976"/>
                  <a:gd name="connsiteX9" fmla="*/ 1923441 w 5533027"/>
                  <a:gd name="connsiteY9" fmla="*/ 1582203 h 1918976"/>
                  <a:gd name="connsiteX10" fmla="*/ 489102 w 5533027"/>
                  <a:gd name="connsiteY10" fmla="*/ 1487654 h 1918976"/>
                  <a:gd name="connsiteX11" fmla="*/ 229 w 5533027"/>
                  <a:gd name="connsiteY11" fmla="*/ 795575 h 1918976"/>
                  <a:gd name="connsiteX0" fmla="*/ 229 w 5533027"/>
                  <a:gd name="connsiteY0" fmla="*/ 795575 h 1747901"/>
                  <a:gd name="connsiteX1" fmla="*/ 457139 w 5533027"/>
                  <a:gd name="connsiteY1" fmla="*/ 118692 h 1747901"/>
                  <a:gd name="connsiteX2" fmla="*/ 2257364 w 5533027"/>
                  <a:gd name="connsiteY2" fmla="*/ 73325 h 1747901"/>
                  <a:gd name="connsiteX3" fmla="*/ 2838389 w 5533027"/>
                  <a:gd name="connsiteY3" fmla="*/ 877188 h 1747901"/>
                  <a:gd name="connsiteX4" fmla="*/ 3505141 w 5533027"/>
                  <a:gd name="connsiteY4" fmla="*/ 979832 h 1747901"/>
                  <a:gd name="connsiteX5" fmla="*/ 3848039 w 5533027"/>
                  <a:gd name="connsiteY5" fmla="*/ 1234362 h 1747901"/>
                  <a:gd name="connsiteX6" fmla="*/ 5314889 w 5533027"/>
                  <a:gd name="connsiteY6" fmla="*/ 1282507 h 1747901"/>
                  <a:gd name="connsiteX7" fmla="*/ 5305364 w 5533027"/>
                  <a:gd name="connsiteY7" fmla="*/ 1747901 h 1747901"/>
                  <a:gd name="connsiteX8" fmla="*/ 4431354 w 5533027"/>
                  <a:gd name="connsiteY8" fmla="*/ 1726266 h 1747901"/>
                  <a:gd name="connsiteX9" fmla="*/ 1923441 w 5533027"/>
                  <a:gd name="connsiteY9" fmla="*/ 1582203 h 1747901"/>
                  <a:gd name="connsiteX10" fmla="*/ 489102 w 5533027"/>
                  <a:gd name="connsiteY10" fmla="*/ 1487654 h 1747901"/>
                  <a:gd name="connsiteX11" fmla="*/ 229 w 5533027"/>
                  <a:gd name="connsiteY11" fmla="*/ 795575 h 1747901"/>
                  <a:gd name="connsiteX0" fmla="*/ 229 w 5533027"/>
                  <a:gd name="connsiteY0" fmla="*/ 795575 h 1825309"/>
                  <a:gd name="connsiteX1" fmla="*/ 457139 w 5533027"/>
                  <a:gd name="connsiteY1" fmla="*/ 118692 h 1825309"/>
                  <a:gd name="connsiteX2" fmla="*/ 2257364 w 5533027"/>
                  <a:gd name="connsiteY2" fmla="*/ 73325 h 1825309"/>
                  <a:gd name="connsiteX3" fmla="*/ 2838389 w 5533027"/>
                  <a:gd name="connsiteY3" fmla="*/ 877188 h 1825309"/>
                  <a:gd name="connsiteX4" fmla="*/ 3505141 w 5533027"/>
                  <a:gd name="connsiteY4" fmla="*/ 979832 h 1825309"/>
                  <a:gd name="connsiteX5" fmla="*/ 3848039 w 5533027"/>
                  <a:gd name="connsiteY5" fmla="*/ 1234362 h 1825309"/>
                  <a:gd name="connsiteX6" fmla="*/ 5314889 w 5533027"/>
                  <a:gd name="connsiteY6" fmla="*/ 1282507 h 1825309"/>
                  <a:gd name="connsiteX7" fmla="*/ 5305364 w 5533027"/>
                  <a:gd name="connsiteY7" fmla="*/ 1747901 h 1825309"/>
                  <a:gd name="connsiteX8" fmla="*/ 4403070 w 5533027"/>
                  <a:gd name="connsiteY8" fmla="*/ 1825309 h 1825309"/>
                  <a:gd name="connsiteX9" fmla="*/ 1923441 w 5533027"/>
                  <a:gd name="connsiteY9" fmla="*/ 1582203 h 1825309"/>
                  <a:gd name="connsiteX10" fmla="*/ 489102 w 5533027"/>
                  <a:gd name="connsiteY10" fmla="*/ 1487654 h 1825309"/>
                  <a:gd name="connsiteX11" fmla="*/ 229 w 5533027"/>
                  <a:gd name="connsiteY11" fmla="*/ 795575 h 1825309"/>
                  <a:gd name="connsiteX0" fmla="*/ 229 w 5521676"/>
                  <a:gd name="connsiteY0" fmla="*/ 795575 h 1825309"/>
                  <a:gd name="connsiteX1" fmla="*/ 457139 w 5521676"/>
                  <a:gd name="connsiteY1" fmla="*/ 118692 h 1825309"/>
                  <a:gd name="connsiteX2" fmla="*/ 2257364 w 5521676"/>
                  <a:gd name="connsiteY2" fmla="*/ 73325 h 1825309"/>
                  <a:gd name="connsiteX3" fmla="*/ 2838389 w 5521676"/>
                  <a:gd name="connsiteY3" fmla="*/ 877188 h 1825309"/>
                  <a:gd name="connsiteX4" fmla="*/ 3505141 w 5521676"/>
                  <a:gd name="connsiteY4" fmla="*/ 979832 h 1825309"/>
                  <a:gd name="connsiteX5" fmla="*/ 3848039 w 5521676"/>
                  <a:gd name="connsiteY5" fmla="*/ 1234362 h 1825309"/>
                  <a:gd name="connsiteX6" fmla="*/ 5314889 w 5521676"/>
                  <a:gd name="connsiteY6" fmla="*/ 1282507 h 1825309"/>
                  <a:gd name="connsiteX7" fmla="*/ 5286508 w 5521676"/>
                  <a:gd name="connsiteY7" fmla="*/ 1819932 h 1825309"/>
                  <a:gd name="connsiteX8" fmla="*/ 4403070 w 5521676"/>
                  <a:gd name="connsiteY8" fmla="*/ 1825309 h 1825309"/>
                  <a:gd name="connsiteX9" fmla="*/ 1923441 w 5521676"/>
                  <a:gd name="connsiteY9" fmla="*/ 1582203 h 1825309"/>
                  <a:gd name="connsiteX10" fmla="*/ 489102 w 5521676"/>
                  <a:gd name="connsiteY10" fmla="*/ 1487654 h 1825309"/>
                  <a:gd name="connsiteX11" fmla="*/ 229 w 5521676"/>
                  <a:gd name="connsiteY11" fmla="*/ 795575 h 182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1676" h="1825309">
                    <a:moveTo>
                      <a:pt x="229" y="795575"/>
                    </a:moveTo>
                    <a:cubicBezTo>
                      <a:pt x="-5098" y="567415"/>
                      <a:pt x="80950" y="239067"/>
                      <a:pt x="457139" y="118692"/>
                    </a:cubicBezTo>
                    <a:cubicBezTo>
                      <a:pt x="833328" y="-1683"/>
                      <a:pt x="1860489" y="-53091"/>
                      <a:pt x="2257364" y="73325"/>
                    </a:cubicBezTo>
                    <a:cubicBezTo>
                      <a:pt x="2654239" y="199741"/>
                      <a:pt x="2630426" y="726104"/>
                      <a:pt x="2838389" y="877188"/>
                    </a:cubicBezTo>
                    <a:cubicBezTo>
                      <a:pt x="3046352" y="1028272"/>
                      <a:pt x="3238441" y="917379"/>
                      <a:pt x="3505141" y="979832"/>
                    </a:cubicBezTo>
                    <a:cubicBezTo>
                      <a:pt x="3714691" y="1103691"/>
                      <a:pt x="3546414" y="1183916"/>
                      <a:pt x="3848039" y="1234362"/>
                    </a:cubicBezTo>
                    <a:cubicBezTo>
                      <a:pt x="4149664" y="1284808"/>
                      <a:pt x="5075144" y="1184912"/>
                      <a:pt x="5314889" y="1282507"/>
                    </a:cubicBezTo>
                    <a:cubicBezTo>
                      <a:pt x="5554634" y="1380102"/>
                      <a:pt x="5634900" y="1748974"/>
                      <a:pt x="5286508" y="1819932"/>
                    </a:cubicBezTo>
                    <a:lnTo>
                      <a:pt x="4403070" y="1825309"/>
                    </a:lnTo>
                    <a:lnTo>
                      <a:pt x="1923441" y="1582203"/>
                    </a:lnTo>
                    <a:cubicBezTo>
                      <a:pt x="1288190" y="1538682"/>
                      <a:pt x="809637" y="1618759"/>
                      <a:pt x="489102" y="1487654"/>
                    </a:cubicBezTo>
                    <a:cubicBezTo>
                      <a:pt x="168567" y="1356549"/>
                      <a:pt x="5556" y="1023735"/>
                      <a:pt x="229" y="795575"/>
                    </a:cubicBezTo>
                    <a:close/>
                  </a:path>
                </a:pathLst>
              </a:custGeom>
              <a:solidFill>
                <a:srgbClr val="FFCCFF">
                  <a:alpha val="31000"/>
                </a:srgbClr>
              </a:solidFill>
              <a:ln w="6350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楕円 5"/>
              <p:cNvSpPr/>
              <p:nvPr/>
            </p:nvSpPr>
            <p:spPr bwMode="auto">
              <a:xfrm>
                <a:off x="6480195" y="2839798"/>
                <a:ext cx="2143398" cy="735819"/>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Hospital,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Day Care Center</a:t>
                </a:r>
              </a:p>
            </p:txBody>
          </p:sp>
          <p:sp>
            <p:nvSpPr>
              <p:cNvPr id="7" name="楕円 6"/>
              <p:cNvSpPr/>
              <p:nvPr/>
            </p:nvSpPr>
            <p:spPr bwMode="auto">
              <a:xfrm>
                <a:off x="2840607" y="2995577"/>
                <a:ext cx="1528027" cy="613403"/>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Gateway</a:t>
                </a:r>
                <a:endParaRPr kumimoji="0" lang="ja-JP" altLang="en-US" sz="1600" b="1"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endParaRPr>
              </a:p>
            </p:txBody>
          </p:sp>
          <p:sp>
            <p:nvSpPr>
              <p:cNvPr id="5" name="楕円 4"/>
              <p:cNvSpPr/>
              <p:nvPr/>
            </p:nvSpPr>
            <p:spPr bwMode="auto">
              <a:xfrm>
                <a:off x="1523731" y="4058402"/>
                <a:ext cx="1815649" cy="273754"/>
              </a:xfrm>
              <a:prstGeom prst="ellipse">
                <a:avLst/>
              </a:prstGeom>
              <a:solidFill>
                <a:srgbClr val="FFCCFF">
                  <a:alpha val="4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Coordinator</a:t>
                </a:r>
                <a:endParaRPr kumimoji="0"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17" name="直線矢印コネクタ 16"/>
              <p:cNvCxnSpPr/>
              <p:nvPr/>
            </p:nvCxnSpPr>
            <p:spPr bwMode="auto">
              <a:xfrm flipV="1">
                <a:off x="3814769" y="1659880"/>
                <a:ext cx="867414" cy="1222193"/>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bwMode="auto">
              <a:xfrm flipV="1">
                <a:off x="3916728" y="1702925"/>
                <a:ext cx="899372" cy="1268313"/>
              </a:xfrm>
              <a:prstGeom prst="straightConnector1">
                <a:avLst/>
              </a:prstGeom>
              <a:ln w="25400">
                <a:solidFill>
                  <a:srgbClr val="0000FF"/>
                </a:solidFill>
                <a:headEnd type="arrow"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bwMode="auto">
              <a:xfrm>
                <a:off x="6086786" y="1707537"/>
                <a:ext cx="865893" cy="1103817"/>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bwMode="auto">
              <a:xfrm>
                <a:off x="5946782" y="1725984"/>
                <a:ext cx="873502" cy="1100743"/>
              </a:xfrm>
              <a:prstGeom prst="straightConnector1">
                <a:avLst/>
              </a:prstGeom>
              <a:ln w="25400">
                <a:solidFill>
                  <a:srgbClr val="0000FF"/>
                </a:solidFill>
                <a:headEnd type="arrow"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bwMode="auto">
              <a:xfrm flipV="1">
                <a:off x="4351194" y="3086704"/>
                <a:ext cx="2168538" cy="45141"/>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bwMode="auto">
              <a:xfrm flipV="1">
                <a:off x="4308949" y="3265111"/>
                <a:ext cx="2182232" cy="52238"/>
              </a:xfrm>
              <a:prstGeom prst="straightConnector1">
                <a:avLst/>
              </a:prstGeom>
              <a:ln w="25400">
                <a:solidFill>
                  <a:srgbClr val="0000FF"/>
                </a:solidFill>
                <a:headEnd type="arrow" w="med" len="lg"/>
                <a:tailEnd type="none" w="med" len="lg"/>
              </a:ln>
            </p:spPr>
            <p:style>
              <a:lnRef idx="1">
                <a:schemeClr val="accent1"/>
              </a:lnRef>
              <a:fillRef idx="0">
                <a:schemeClr val="accent1"/>
              </a:fillRef>
              <a:effectRef idx="0">
                <a:schemeClr val="accent1"/>
              </a:effectRef>
              <a:fontRef idx="minor">
                <a:schemeClr val="tx1"/>
              </a:fontRef>
            </p:style>
          </p:cxnSp>
          <p:sp>
            <p:nvSpPr>
              <p:cNvPr id="29" name="雲 28"/>
              <p:cNvSpPr/>
              <p:nvPr/>
            </p:nvSpPr>
            <p:spPr bwMode="auto">
              <a:xfrm>
                <a:off x="4099846" y="1886422"/>
                <a:ext cx="668062" cy="467354"/>
              </a:xfrm>
              <a:prstGeom prst="cloud">
                <a:avLst/>
              </a:prstGeom>
              <a:ln>
                <a:solidFill>
                  <a:srgbClr val="0000FF"/>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0" name="雲 29"/>
              <p:cNvSpPr/>
              <p:nvPr/>
            </p:nvSpPr>
            <p:spPr bwMode="auto">
              <a:xfrm>
                <a:off x="6018306" y="1862820"/>
                <a:ext cx="668061" cy="467354"/>
              </a:xfrm>
              <a:prstGeom prst="cloud">
                <a:avLst/>
              </a:prstGeom>
              <a:ln>
                <a:solidFill>
                  <a:srgbClr val="0000FF"/>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1" name="雲 30"/>
              <p:cNvSpPr/>
              <p:nvPr/>
            </p:nvSpPr>
            <p:spPr bwMode="auto">
              <a:xfrm>
                <a:off x="5056306" y="3024331"/>
                <a:ext cx="668061" cy="438606"/>
              </a:xfrm>
              <a:prstGeom prst="cloud">
                <a:avLst/>
              </a:prstGeom>
              <a:ln>
                <a:solidFill>
                  <a:srgbClr val="0000FF"/>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 name="雲 17"/>
              <p:cNvSpPr/>
              <p:nvPr/>
            </p:nvSpPr>
            <p:spPr bwMode="auto">
              <a:xfrm>
                <a:off x="4056964" y="1884412"/>
                <a:ext cx="2847153" cy="1412153"/>
              </a:xfrm>
              <a:prstGeom prst="cloud">
                <a:avLst/>
              </a:prstGeom>
              <a:gradFill>
                <a:gsLst>
                  <a:gs pos="0">
                    <a:schemeClr val="dk1">
                      <a:lumMod val="110000"/>
                      <a:satMod val="105000"/>
                      <a:tint val="67000"/>
                    </a:schemeClr>
                  </a:gs>
                  <a:gs pos="37000">
                    <a:schemeClr val="bg1">
                      <a:lumMod val="95000"/>
                    </a:schemeClr>
                  </a:gs>
                  <a:gs pos="99000">
                    <a:schemeClr val="bg1">
                      <a:lumMod val="85000"/>
                    </a:schemeClr>
                  </a:gs>
                </a:gsLst>
              </a:gradFill>
              <a:ln>
                <a:solidFill>
                  <a:srgbClr val="0000FF"/>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5G/6G, Internet for Cloud Network, Edge Computing</a:t>
                </a:r>
                <a:endParaRPr kumimoji="0" lang="ja-JP"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239637" name="Picture 8" descr="http://kids.wanpug.com/illust/illust21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03077" y="2221160"/>
                <a:ext cx="811653" cy="117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直線矢印コネクタ 41"/>
              <p:cNvCxnSpPr/>
              <p:nvPr/>
            </p:nvCxnSpPr>
            <p:spPr bwMode="auto">
              <a:xfrm flipV="1">
                <a:off x="1877542" y="4433335"/>
                <a:ext cx="473273" cy="498102"/>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bwMode="auto">
              <a:xfrm flipH="1">
                <a:off x="2212719" y="4460945"/>
                <a:ext cx="277021" cy="310021"/>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bwMode="auto">
              <a:xfrm flipH="1" flipV="1">
                <a:off x="2896183" y="4423015"/>
                <a:ext cx="199865" cy="406380"/>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endCxn id="81" idx="0"/>
              </p:cNvCxnSpPr>
              <p:nvPr/>
            </p:nvCxnSpPr>
            <p:spPr bwMode="auto">
              <a:xfrm>
                <a:off x="3092835" y="4530109"/>
                <a:ext cx="246545" cy="431300"/>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bwMode="auto">
              <a:xfrm>
                <a:off x="3899988" y="1227883"/>
                <a:ext cx="404793" cy="0"/>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bwMode="auto">
              <a:xfrm>
                <a:off x="3861943" y="1383156"/>
                <a:ext cx="386532" cy="0"/>
              </a:xfrm>
              <a:prstGeom prst="straightConnector1">
                <a:avLst/>
              </a:prstGeom>
              <a:ln w="25400">
                <a:solidFill>
                  <a:srgbClr val="0000FF"/>
                </a:solidFill>
                <a:headEnd type="arrow" w="med" len="lg"/>
                <a:tailEnd type="none" w="med" len="lg"/>
              </a:ln>
            </p:spPr>
            <p:style>
              <a:lnRef idx="1">
                <a:schemeClr val="accent1"/>
              </a:lnRef>
              <a:fillRef idx="0">
                <a:schemeClr val="accent1"/>
              </a:fillRef>
              <a:effectRef idx="0">
                <a:schemeClr val="accent1"/>
              </a:effectRef>
              <a:fontRef idx="minor">
                <a:schemeClr val="tx1"/>
              </a:fontRef>
            </p:style>
          </p:cxnSp>
          <p:pic>
            <p:nvPicPr>
              <p:cNvPr id="1054" name="Picture 18" descr="http://free-designer.net/design_img/0322122005.jpg"/>
              <p:cNvPicPr>
                <a:picLocks noChangeAspect="1" noChangeArrowheads="1"/>
              </p:cNvPicPr>
              <p:nvPr/>
            </p:nvPicPr>
            <p:blipFill>
              <a:blip r:embed="rId10"/>
              <a:srcRect/>
              <a:stretch>
                <a:fillRect/>
              </a:stretch>
            </p:blipFill>
            <p:spPr bwMode="auto">
              <a:xfrm>
                <a:off x="6395707" y="1038833"/>
                <a:ext cx="740126" cy="624625"/>
              </a:xfrm>
              <a:prstGeom prst="rect">
                <a:avLst/>
              </a:prstGeom>
              <a:solidFill>
                <a:schemeClr val="bg1">
                  <a:lumMod val="50000"/>
                </a:schemeClr>
              </a:solidFill>
              <a:ln>
                <a:noFill/>
              </a:ln>
            </p:spPr>
          </p:pic>
          <p:cxnSp>
            <p:nvCxnSpPr>
              <p:cNvPr id="12" name="直線矢印コネクタ 11"/>
              <p:cNvCxnSpPr>
                <a:cxnSpLocks/>
                <a:stCxn id="5" idx="0"/>
                <a:endCxn id="7" idx="3"/>
              </p:cNvCxnSpPr>
              <p:nvPr/>
            </p:nvCxnSpPr>
            <p:spPr bwMode="auto">
              <a:xfrm flipV="1">
                <a:off x="2431555" y="3519148"/>
                <a:ext cx="632826" cy="539254"/>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cxnSpLocks/>
              </p:cNvCxnSpPr>
              <p:nvPr/>
            </p:nvCxnSpPr>
            <p:spPr bwMode="auto">
              <a:xfrm flipH="1">
                <a:off x="2653800" y="3553895"/>
                <a:ext cx="594840" cy="403213"/>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bwMode="auto">
              <a:xfrm>
                <a:off x="6819664" y="2294101"/>
                <a:ext cx="2354120" cy="497594"/>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Efficient and Professional Diagnosis and Therapy</a:t>
                </a:r>
              </a:p>
            </p:txBody>
          </p:sp>
          <p:sp>
            <p:nvSpPr>
              <p:cNvPr id="46" name="正方形/長方形 45"/>
              <p:cNvSpPr/>
              <p:nvPr/>
            </p:nvSpPr>
            <p:spPr bwMode="auto">
              <a:xfrm>
                <a:off x="8123532" y="3377005"/>
                <a:ext cx="1184162" cy="604222"/>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Professional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Clinician</a:t>
                </a:r>
                <a:endParaRPr kumimoji="0" lang="ja-JP"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p:txBody>
          </p:sp>
          <p:sp>
            <p:nvSpPr>
              <p:cNvPr id="239663" name="正方形/長方形 55"/>
              <p:cNvSpPr>
                <a:spLocks noChangeArrowheads="1"/>
              </p:cNvSpPr>
              <p:nvPr/>
            </p:nvSpPr>
            <p:spPr bwMode="auto">
              <a:xfrm>
                <a:off x="7110464" y="992591"/>
                <a:ext cx="2374739" cy="1279529"/>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Arial Black" panose="020B0A04020102020204" pitchFamily="34" charset="0"/>
                    <a:ea typeface="ＭＳ Ｐゴシック" pitchFamily="50" charset="-128"/>
                    <a:cs typeface="Arial" panose="020B0604020202020204" pitchFamily="34" charset="0"/>
                  </a:rPr>
                  <a:t>METI, FCC</a:t>
                </a:r>
                <a:r>
                  <a:rPr kumimoji="1" lang="en-US" altLang="ja-JP"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Arial" panose="020B0604020202020204" pitchFamily="34" charset="0"/>
                  </a:rPr>
                  <a:t>; Supervise of Medical Big Data Processing and Application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Arial Black" panose="020B0A04020102020204" pitchFamily="34" charset="0"/>
                    <a:ea typeface="ＭＳ Ｐゴシック" pitchFamily="50" charset="-128"/>
                    <a:cs typeface="Arial" panose="020B0604020202020204" pitchFamily="34" charset="0"/>
                  </a:rPr>
                  <a:t>PMDA, FDA</a:t>
                </a:r>
                <a:r>
                  <a:rPr kumimoji="1" lang="en-US" altLang="ja-JP"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Arial" panose="020B0604020202020204" pitchFamily="34" charset="0"/>
                  </a:rPr>
                  <a:t>; Clinical Study and Validation of Medicine and Medical Devices</a:t>
                </a:r>
                <a:endParaRPr kumimoji="1" lang="ja-JP" alt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239664" name="正方形/長方形 58"/>
              <p:cNvSpPr>
                <a:spLocks noChangeArrowheads="1"/>
              </p:cNvSpPr>
              <p:nvPr/>
            </p:nvSpPr>
            <p:spPr bwMode="auto">
              <a:xfrm>
                <a:off x="213134" y="6008163"/>
                <a:ext cx="2114433" cy="317273"/>
              </a:xfrm>
              <a:prstGeom prst="rect">
                <a:avLst/>
              </a:prstGeom>
              <a:solidFill>
                <a:srgbClr val="FFFF00"/>
              </a:solidFill>
              <a:ln w="9525">
                <a:solidFill>
                  <a:srgbClr val="0000FF"/>
                </a:solidFill>
                <a:miter lim="800000"/>
                <a:headEnd/>
                <a:tailEnd/>
              </a:ln>
            </p:spPr>
            <p:txBody>
              <a:bodyPr wrap="none">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FF"/>
                    </a:solidFill>
                    <a:effectLst/>
                    <a:uLnTx/>
                    <a:uFillTx/>
                    <a:latin typeface="Tahoma" pitchFamily="34" charset="0"/>
                    <a:ea typeface="ＭＳ Ｐゴシック" pitchFamily="50" charset="-128"/>
                    <a:cs typeface="+mn-cs"/>
                  </a:rPr>
                  <a:t>Rehabilitation Robots</a:t>
                </a:r>
                <a:endParaRPr kumimoji="1" lang="ja-JP" altLang="en-US" sz="1400" b="1" i="0" u="none" strike="noStrike" kern="1200" cap="none" spc="0" normalizeH="0" baseline="0" noProof="0" dirty="0">
                  <a:ln>
                    <a:noFill/>
                  </a:ln>
                  <a:solidFill>
                    <a:srgbClr val="0000FF"/>
                  </a:solidFill>
                  <a:effectLst/>
                  <a:uLnTx/>
                  <a:uFillTx/>
                  <a:latin typeface="Tahoma" pitchFamily="34" charset="0"/>
                  <a:ea typeface="ＭＳ Ｐゴシック" pitchFamily="50" charset="-128"/>
                  <a:cs typeface="+mn-cs"/>
                </a:endParaRPr>
              </a:p>
            </p:txBody>
          </p:sp>
          <p:sp>
            <p:nvSpPr>
              <p:cNvPr id="239665" name="正方形/長方形 60"/>
              <p:cNvSpPr>
                <a:spLocks noChangeArrowheads="1"/>
              </p:cNvSpPr>
              <p:nvPr/>
            </p:nvSpPr>
            <p:spPr bwMode="auto">
              <a:xfrm>
                <a:off x="2369944" y="5836914"/>
                <a:ext cx="1204176" cy="307777"/>
              </a:xfrm>
              <a:prstGeom prst="rect">
                <a:avLst/>
              </a:prstGeom>
              <a:solidFill>
                <a:srgbClr val="FFFF00"/>
              </a:solidFill>
              <a:ln w="9525">
                <a:solidFill>
                  <a:srgbClr val="0000FF"/>
                </a:solidFill>
                <a:miter lim="800000"/>
                <a:headEnd/>
                <a:tailEnd/>
              </a:ln>
            </p:spPr>
            <p:txBody>
              <a:bodyPr wrap="none">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FF"/>
                    </a:solidFill>
                    <a:effectLst/>
                    <a:uLnTx/>
                    <a:uFillTx/>
                    <a:latin typeface="Tahoma" pitchFamily="34" charset="0"/>
                    <a:ea typeface="ＭＳ Ｐゴシック" pitchFamily="50" charset="-128"/>
                    <a:cs typeface="+mn-cs"/>
                  </a:rPr>
                  <a:t>Wheelchair</a:t>
                </a:r>
                <a:endParaRPr kumimoji="1" lang="ja-JP" altLang="en-US" sz="1400" b="1" i="0" u="none" strike="noStrike" kern="1200" cap="none" spc="0" normalizeH="0" baseline="0" noProof="0" dirty="0">
                  <a:ln>
                    <a:noFill/>
                  </a:ln>
                  <a:solidFill>
                    <a:srgbClr val="0000FF"/>
                  </a:solidFill>
                  <a:effectLst/>
                  <a:uLnTx/>
                  <a:uFillTx/>
                  <a:latin typeface="Tahoma" pitchFamily="34" charset="0"/>
                  <a:ea typeface="ＭＳ Ｐゴシック" pitchFamily="50" charset="-128"/>
                  <a:cs typeface="+mn-cs"/>
                </a:endParaRPr>
              </a:p>
            </p:txBody>
          </p:sp>
          <p:sp>
            <p:nvSpPr>
              <p:cNvPr id="65" name="楕円 64"/>
              <p:cNvSpPr/>
              <p:nvPr/>
            </p:nvSpPr>
            <p:spPr bwMode="auto">
              <a:xfrm>
                <a:off x="937644" y="890517"/>
                <a:ext cx="2965388" cy="935644"/>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AI Data mining of Medical Big Data with Deep Learning</a:t>
                </a:r>
              </a:p>
            </p:txBody>
          </p:sp>
          <p:sp>
            <p:nvSpPr>
              <p:cNvPr id="2" name="角丸四角形 1"/>
              <p:cNvSpPr/>
              <p:nvPr/>
            </p:nvSpPr>
            <p:spPr bwMode="auto">
              <a:xfrm>
                <a:off x="499499" y="4889334"/>
                <a:ext cx="2057579" cy="398969"/>
              </a:xfrm>
              <a:prstGeom prst="roundRect">
                <a:avLst>
                  <a:gd name="adj" fmla="val 16667"/>
                </a:avLst>
              </a:prstGeom>
              <a:solidFill>
                <a:schemeClr val="bg1"/>
              </a:solidFill>
              <a:ln>
                <a:solidFill>
                  <a:srgbClr val="0000FF"/>
                </a:solid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Walking Assist Robots (HAL, ReWalk)</a:t>
                </a:r>
                <a:endParaRPr kumimoji="0" lang="ja-JP" alt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1" name="角丸四角形 40"/>
              <p:cNvSpPr/>
              <p:nvPr/>
            </p:nvSpPr>
            <p:spPr bwMode="auto">
              <a:xfrm>
                <a:off x="747920" y="4699003"/>
                <a:ext cx="664344" cy="170469"/>
              </a:xfrm>
              <a:prstGeom prst="roundRect">
                <a:avLst/>
              </a:prstGeom>
              <a:solidFill>
                <a:schemeClr val="tx1"/>
              </a:solidFill>
              <a:ln>
                <a:solidFill>
                  <a:srgbClr val="0000FF"/>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Node</a:t>
                </a:r>
                <a:endParaRPr kumimoji="0" lang="ja-JP" altLang="en-US" sz="3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027" name="角丸四角形 1026"/>
              <p:cNvSpPr/>
              <p:nvPr/>
            </p:nvSpPr>
            <p:spPr bwMode="auto">
              <a:xfrm>
                <a:off x="3915923" y="5172696"/>
                <a:ext cx="640670" cy="199856"/>
              </a:xfrm>
              <a:prstGeom prst="roundRect">
                <a:avLst/>
              </a:prstGeom>
              <a:solidFill>
                <a:schemeClr val="tx1"/>
              </a:solidFill>
              <a:ln>
                <a:solidFill>
                  <a:srgbClr val="0000FF"/>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Node</a:t>
                </a:r>
                <a:endParaRPr kumimoji="0" lang="ja-JP" altLang="en-US" sz="3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2" name="テキスト ボックス 61"/>
              <p:cNvSpPr txBox="1"/>
              <p:nvPr/>
            </p:nvSpPr>
            <p:spPr>
              <a:xfrm>
                <a:off x="2229229" y="3326115"/>
                <a:ext cx="1176647" cy="2696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Vital Data</a:t>
                </a:r>
                <a:endPar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3" name="テキスト ボックス 62"/>
              <p:cNvSpPr txBox="1"/>
              <p:nvPr/>
            </p:nvSpPr>
            <p:spPr>
              <a:xfrm>
                <a:off x="3080503" y="3559672"/>
                <a:ext cx="876500" cy="2533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Command</a:t>
                </a:r>
                <a:endPar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74" name="Picture 2" descr="お医者さんのイラストです。"/>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5227671" y="4402230"/>
                <a:ext cx="1305677" cy="1492765"/>
              </a:xfrm>
              <a:prstGeom prst="rect">
                <a:avLst/>
              </a:prstGeom>
              <a:noFill/>
            </p:spPr>
          </p:pic>
          <p:sp>
            <p:nvSpPr>
              <p:cNvPr id="80" name="角丸四角形 40"/>
              <p:cNvSpPr/>
              <p:nvPr/>
            </p:nvSpPr>
            <p:spPr bwMode="auto">
              <a:xfrm>
                <a:off x="1641456" y="4729915"/>
                <a:ext cx="664344" cy="170469"/>
              </a:xfrm>
              <a:prstGeom prst="roundRect">
                <a:avLst/>
              </a:prstGeom>
              <a:solidFill>
                <a:schemeClr val="tx1"/>
              </a:solidFill>
              <a:ln>
                <a:solidFill>
                  <a:srgbClr val="0000FF"/>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Node</a:t>
                </a:r>
                <a:endParaRPr kumimoji="0" lang="ja-JP" altLang="en-US" sz="3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81" name="角丸四角形 40"/>
              <p:cNvSpPr/>
              <p:nvPr/>
            </p:nvSpPr>
            <p:spPr bwMode="auto">
              <a:xfrm>
                <a:off x="2962699" y="5159943"/>
                <a:ext cx="664344" cy="170469"/>
              </a:xfrm>
              <a:prstGeom prst="roundRect">
                <a:avLst/>
              </a:prstGeom>
              <a:solidFill>
                <a:schemeClr val="tx1"/>
              </a:solidFill>
              <a:ln>
                <a:solidFill>
                  <a:srgbClr val="0000FF"/>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Node</a:t>
                </a:r>
                <a:endParaRPr kumimoji="0" lang="ja-JP" altLang="en-US" sz="3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85" name="角丸四角形 47"/>
              <p:cNvSpPr/>
              <p:nvPr/>
            </p:nvSpPr>
            <p:spPr bwMode="auto">
              <a:xfrm>
                <a:off x="5560420" y="5320641"/>
                <a:ext cx="693981" cy="92477"/>
              </a:xfrm>
              <a:prstGeom prst="roundRect">
                <a:avLst>
                  <a:gd name="adj" fmla="val 50000"/>
                </a:avLst>
              </a:prstGeom>
              <a:solidFill>
                <a:schemeClr val="tx1"/>
              </a:solidFill>
              <a:ln>
                <a:solidFill>
                  <a:srgbClr val="0000FF"/>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Node</a:t>
                </a:r>
                <a:endParaRPr kumimoji="0" lang="ja-JP" altLang="en-US" sz="3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cxnSp>
            <p:nvCxnSpPr>
              <p:cNvPr id="89" name="直線矢印コネクタ 88"/>
              <p:cNvCxnSpPr/>
              <p:nvPr/>
            </p:nvCxnSpPr>
            <p:spPr bwMode="auto">
              <a:xfrm flipH="1">
                <a:off x="1193978" y="4318789"/>
                <a:ext cx="396728" cy="438024"/>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106" name="直線矢印コネクタ 105"/>
              <p:cNvCxnSpPr>
                <a:cxnSpLocks/>
                <a:endCxn id="5" idx="2"/>
              </p:cNvCxnSpPr>
              <p:nvPr/>
            </p:nvCxnSpPr>
            <p:spPr bwMode="auto">
              <a:xfrm flipV="1">
                <a:off x="1080091" y="4195280"/>
                <a:ext cx="443640" cy="582796"/>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sp>
            <p:nvSpPr>
              <p:cNvPr id="109" name="フリーフォーム: 図形 108"/>
              <p:cNvSpPr/>
              <p:nvPr/>
            </p:nvSpPr>
            <p:spPr>
              <a:xfrm>
                <a:off x="4029184" y="3504952"/>
                <a:ext cx="2598540" cy="466891"/>
              </a:xfrm>
              <a:custGeom>
                <a:avLst/>
                <a:gdLst>
                  <a:gd name="connsiteX0" fmla="*/ 0 w 2710761"/>
                  <a:gd name="connsiteY0" fmla="*/ 86160 h 482122"/>
                  <a:gd name="connsiteX1" fmla="*/ 1168923 w 2710761"/>
                  <a:gd name="connsiteY1" fmla="*/ 482086 h 482122"/>
                  <a:gd name="connsiteX2" fmla="*/ 2601798 w 2710761"/>
                  <a:gd name="connsiteY2" fmla="*/ 67307 h 482122"/>
                  <a:gd name="connsiteX3" fmla="*/ 2620651 w 2710761"/>
                  <a:gd name="connsiteY3" fmla="*/ 1319 h 482122"/>
                  <a:gd name="connsiteX4" fmla="*/ 2696066 w 2710761"/>
                  <a:gd name="connsiteY4" fmla="*/ 29599 h 482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761" h="482122">
                    <a:moveTo>
                      <a:pt x="0" y="86160"/>
                    </a:moveTo>
                    <a:cubicBezTo>
                      <a:pt x="367645" y="285694"/>
                      <a:pt x="735290" y="485228"/>
                      <a:pt x="1168923" y="482086"/>
                    </a:cubicBezTo>
                    <a:cubicBezTo>
                      <a:pt x="1602556" y="478944"/>
                      <a:pt x="2359843" y="147435"/>
                      <a:pt x="2601798" y="67307"/>
                    </a:cubicBezTo>
                    <a:cubicBezTo>
                      <a:pt x="2843753" y="-12821"/>
                      <a:pt x="2604940" y="7604"/>
                      <a:pt x="2620651" y="1319"/>
                    </a:cubicBezTo>
                    <a:cubicBezTo>
                      <a:pt x="2636362" y="-4966"/>
                      <a:pt x="2666214" y="12316"/>
                      <a:pt x="2696066" y="2959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cxnSp>
            <p:nvCxnSpPr>
              <p:cNvPr id="111" name="直線矢印コネクタ 110"/>
              <p:cNvCxnSpPr>
                <a:cxnSpLocks/>
                <a:stCxn id="7" idx="0"/>
              </p:cNvCxnSpPr>
              <p:nvPr/>
            </p:nvCxnSpPr>
            <p:spPr>
              <a:xfrm flipH="1" flipV="1">
                <a:off x="3402507" y="1758011"/>
                <a:ext cx="202113" cy="1237566"/>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p:nvPr/>
            </p:nvCxnSpPr>
            <p:spPr>
              <a:xfrm>
                <a:off x="3197603" y="1652034"/>
                <a:ext cx="234522" cy="1287369"/>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4" name="フリーフォーム: 図形 123"/>
              <p:cNvSpPr/>
              <p:nvPr/>
            </p:nvSpPr>
            <p:spPr>
              <a:xfrm>
                <a:off x="3892086" y="3569227"/>
                <a:ext cx="2790819" cy="502854"/>
              </a:xfrm>
              <a:custGeom>
                <a:avLst/>
                <a:gdLst>
                  <a:gd name="connsiteX0" fmla="*/ 3101566 w 3101566"/>
                  <a:gd name="connsiteY0" fmla="*/ 58041 h 604854"/>
                  <a:gd name="connsiteX1" fmla="*/ 1310473 w 3101566"/>
                  <a:gd name="connsiteY1" fmla="*/ 604795 h 604854"/>
                  <a:gd name="connsiteX2" fmla="*/ 66135 w 3101566"/>
                  <a:gd name="connsiteY2" fmla="*/ 29760 h 604854"/>
                  <a:gd name="connsiteX3" fmla="*/ 160403 w 3101566"/>
                  <a:gd name="connsiteY3" fmla="*/ 76894 h 604854"/>
                  <a:gd name="connsiteX4" fmla="*/ 150976 w 3101566"/>
                  <a:gd name="connsiteY4" fmla="*/ 58041 h 6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566" h="604854">
                    <a:moveTo>
                      <a:pt x="3101566" y="58041"/>
                    </a:moveTo>
                    <a:cubicBezTo>
                      <a:pt x="2458972" y="333774"/>
                      <a:pt x="1816378" y="609508"/>
                      <a:pt x="1310473" y="604795"/>
                    </a:cubicBezTo>
                    <a:cubicBezTo>
                      <a:pt x="804568" y="600082"/>
                      <a:pt x="257813" y="117743"/>
                      <a:pt x="66135" y="29760"/>
                    </a:cubicBezTo>
                    <a:cubicBezTo>
                      <a:pt x="-125543" y="-58223"/>
                      <a:pt x="160403" y="76894"/>
                      <a:pt x="160403" y="76894"/>
                    </a:cubicBezTo>
                    <a:cubicBezTo>
                      <a:pt x="174543" y="81607"/>
                      <a:pt x="162759" y="69824"/>
                      <a:pt x="150976" y="58041"/>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cxnSp>
            <p:nvCxnSpPr>
              <p:cNvPr id="126" name="直線矢印コネクタ 125"/>
              <p:cNvCxnSpPr>
                <a:stCxn id="124" idx="3"/>
              </p:cNvCxnSpPr>
              <p:nvPr/>
            </p:nvCxnSpPr>
            <p:spPr>
              <a:xfrm flipH="1" flipV="1">
                <a:off x="3907889" y="3545987"/>
                <a:ext cx="128529" cy="87165"/>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6" name="テキスト ボックス 155"/>
              <p:cNvSpPr txBox="1"/>
              <p:nvPr/>
            </p:nvSpPr>
            <p:spPr>
              <a:xfrm>
                <a:off x="3409266" y="1784144"/>
                <a:ext cx="861313" cy="4759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ＭＳ Ｐゴシック" panose="020B0600070205080204" pitchFamily="50" charset="-128"/>
                    <a:cs typeface="Arial" panose="020B0604020202020204" pitchFamily="34" charset="0"/>
                  </a:rPr>
                  <a:t>Official</a:t>
                </a:r>
                <a:r>
                  <a:rPr kumimoji="0" lang="ja-JP" altLang="en-US" sz="12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0" lang="en-US" altLang="ja-JP" sz="12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ＭＳ Ｐゴシック" panose="020B0600070205080204" pitchFamily="50" charset="-128"/>
                    <a:cs typeface="Arial" panose="020B0604020202020204" pitchFamily="34" charset="0"/>
                  </a:rPr>
                  <a:t>Network</a:t>
                </a:r>
                <a:endParaRPr kumimoji="1" lang="ja-JP" altLang="en-US" sz="12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8" name="テキスト ボックス 157"/>
              <p:cNvSpPr txBox="1"/>
              <p:nvPr/>
            </p:nvSpPr>
            <p:spPr>
              <a:xfrm>
                <a:off x="6966158" y="3812469"/>
                <a:ext cx="2519046" cy="3554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FF"/>
                    </a:solidFill>
                    <a:effectLst/>
                    <a:uLnTx/>
                    <a:uFillTx/>
                    <a:latin typeface="Arial" panose="020B0604020202020204" pitchFamily="34" charset="0"/>
                    <a:ea typeface="ＭＳ Ｐゴシック" panose="020B0600070205080204" pitchFamily="50" charset="-128"/>
                    <a:cs typeface="Arial" panose="020B0604020202020204" pitchFamily="34" charset="0"/>
                  </a:rPr>
                  <a:t>University Hospital</a:t>
                </a:r>
                <a:r>
                  <a:rPr kumimoji="1" lang="en-US" altLang="ja-JP" sz="1400" b="1" dirty="0">
                    <a:solidFill>
                      <a:srgbClr val="FF00FF"/>
                    </a:solidFill>
                    <a:latin typeface="Arial" panose="020B0604020202020204" pitchFamily="34" charset="0"/>
                    <a:ea typeface="ＭＳ Ｐゴシック" panose="020B0600070205080204" pitchFamily="50" charset="-128"/>
                    <a:cs typeface="Arial" panose="020B0604020202020204" pitchFamily="34" charset="0"/>
                  </a:rPr>
                  <a:t>s</a:t>
                </a:r>
                <a:endParaRPr kumimoji="1" lang="ja-JP" altLang="en-US" sz="1400" b="1" i="0" u="none" strike="noStrike" kern="1200" cap="none" spc="0" normalizeH="0" baseline="0" noProof="0" dirty="0">
                  <a:ln>
                    <a:noFill/>
                  </a:ln>
                  <a:solidFill>
                    <a:srgbClr val="FF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60" name="テキスト ボックス 159"/>
              <p:cNvSpPr txBox="1"/>
              <p:nvPr/>
            </p:nvSpPr>
            <p:spPr>
              <a:xfrm>
                <a:off x="4475156" y="3408054"/>
                <a:ext cx="2120481" cy="5331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FF00FF"/>
                    </a:solidFill>
                    <a:effectLst/>
                    <a:uLnTx/>
                    <a:uFillTx/>
                    <a:latin typeface="Calibri"/>
                    <a:ea typeface="ＭＳ Ｐゴシック" panose="020B0600070205080204" pitchFamily="50" charset="-128"/>
                    <a:cs typeface="+mn-cs"/>
                  </a:rPr>
                  <a:t>Telecom Carrier Operator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srgbClr val="FF00FF"/>
                  </a:solidFill>
                  <a:effectLst/>
                  <a:uLnTx/>
                  <a:uFillTx/>
                  <a:latin typeface="Calibri"/>
                  <a:ea typeface="ＭＳ Ｐゴシック" panose="020B0600070205080204" pitchFamily="50" charset="-128"/>
                  <a:cs typeface="+mn-cs"/>
                </a:endParaRPr>
              </a:p>
            </p:txBody>
          </p:sp>
          <p:sp>
            <p:nvSpPr>
              <p:cNvPr id="161" name="テキスト ボックス 160"/>
              <p:cNvSpPr txBox="1"/>
              <p:nvPr/>
            </p:nvSpPr>
            <p:spPr>
              <a:xfrm>
                <a:off x="-8619" y="1852204"/>
                <a:ext cx="3315547" cy="6753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F00FF"/>
                    </a:solidFill>
                    <a:effectLst/>
                    <a:uLnTx/>
                    <a:uFillTx/>
                    <a:latin typeface="Calibri"/>
                    <a:ea typeface="ＭＳ Ｐゴシック" panose="020B0600070205080204" pitchFamily="50" charset="-128"/>
                    <a:cs typeface="+mn-cs"/>
                  </a:rPr>
                  <a:t>University</a:t>
                </a:r>
                <a:r>
                  <a:rPr kumimoji="1" lang="en-US" altLang="ja-JP" sz="1600" b="1" dirty="0">
                    <a:solidFill>
                      <a:srgbClr val="FF00FF"/>
                    </a:solidFill>
                    <a:latin typeface="Calibri"/>
                    <a:ea typeface="ＭＳ Ｐゴシック" panose="020B0600070205080204" pitchFamily="50" charset="-128"/>
                  </a:rPr>
                  <a:t> and</a:t>
                </a:r>
                <a:r>
                  <a:rPr kumimoji="1" lang="en-US" altLang="ja-JP" sz="1600" b="1" i="0" u="none" strike="noStrike" kern="1200" cap="none" spc="0" normalizeH="0" baseline="0" noProof="0" dirty="0">
                    <a:ln>
                      <a:noFill/>
                    </a:ln>
                    <a:solidFill>
                      <a:srgbClr val="FF00FF"/>
                    </a:solidFill>
                    <a:effectLst/>
                    <a:uLnTx/>
                    <a:uFillTx/>
                    <a:latin typeface="Calibri"/>
                    <a:ea typeface="ＭＳ Ｐゴシック" panose="020B0600070205080204" pitchFamily="50" charset="-128"/>
                    <a:cs typeface="+mn-cs"/>
                  </a:rPr>
                  <a:t> Collaborating Universities in a world </a:t>
                </a:r>
                <a:endParaRPr kumimoji="1" lang="ja-JP" altLang="en-US" sz="1600" b="1" i="0" u="none" strike="noStrike" kern="1200" cap="none" spc="0" normalizeH="0" baseline="0" noProof="0" dirty="0">
                  <a:ln>
                    <a:noFill/>
                  </a:ln>
                  <a:solidFill>
                    <a:srgbClr val="FF00FF"/>
                  </a:solidFill>
                  <a:effectLst/>
                  <a:uLnTx/>
                  <a:uFillTx/>
                  <a:latin typeface="Calibri"/>
                  <a:ea typeface="ＭＳ Ｐゴシック" panose="020B0600070205080204" pitchFamily="50" charset="-128"/>
                  <a:cs typeface="+mn-cs"/>
                </a:endParaRPr>
              </a:p>
            </p:txBody>
          </p:sp>
          <p:sp>
            <p:nvSpPr>
              <p:cNvPr id="162" name="テキスト ボックス 161"/>
              <p:cNvSpPr txBox="1"/>
              <p:nvPr/>
            </p:nvSpPr>
            <p:spPr>
              <a:xfrm>
                <a:off x="1683862" y="6382632"/>
                <a:ext cx="3622121" cy="285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Rehabilitation Center</a:t>
                </a:r>
                <a:endParaRPr kumimoji="1" lang="ja-JP" altLang="en-US" sz="12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p:txBody>
          </p:sp>
          <p:sp>
            <p:nvSpPr>
              <p:cNvPr id="76" name="テキスト ボックス 75">
                <a:extLst>
                  <a:ext uri="{FF2B5EF4-FFF2-40B4-BE49-F238E27FC236}">
                    <a16:creationId xmlns:a16="http://schemas.microsoft.com/office/drawing/2014/main" id="{61530DE5-395C-45DB-BDF3-25C7A3335B2D}"/>
                  </a:ext>
                </a:extLst>
              </p:cNvPr>
              <p:cNvSpPr txBox="1"/>
              <p:nvPr/>
            </p:nvSpPr>
            <p:spPr>
              <a:xfrm>
                <a:off x="6077952" y="3746981"/>
                <a:ext cx="861313" cy="4759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ＭＳ Ｐゴシック" panose="020B0600070205080204" pitchFamily="50" charset="-128"/>
                    <a:cs typeface="Arial" panose="020B0604020202020204" pitchFamily="34" charset="0"/>
                  </a:rPr>
                  <a:t>Official</a:t>
                </a:r>
                <a:r>
                  <a:rPr kumimoji="0" lang="ja-JP" altLang="en-US" sz="12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0" lang="en-US" altLang="ja-JP" sz="12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ＭＳ Ｐゴシック" panose="020B0600070205080204" pitchFamily="50" charset="-128"/>
                    <a:cs typeface="Arial" panose="020B0604020202020204" pitchFamily="34" charset="0"/>
                  </a:rPr>
                  <a:t>Network</a:t>
                </a:r>
                <a:endParaRPr kumimoji="1" lang="ja-JP" altLang="en-US" sz="12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39644" name="正方形/長方形 57"/>
              <p:cNvSpPr>
                <a:spLocks noChangeArrowheads="1"/>
              </p:cNvSpPr>
              <p:nvPr/>
            </p:nvSpPr>
            <p:spPr bwMode="auto">
              <a:xfrm>
                <a:off x="5179191" y="5967603"/>
                <a:ext cx="1500010" cy="533137"/>
              </a:xfrm>
              <a:prstGeom prst="rect">
                <a:avLst/>
              </a:prstGeom>
              <a:solidFill>
                <a:srgbClr val="FFFF00"/>
              </a:solidFill>
              <a:ln w="9525">
                <a:solidFill>
                  <a:srgbClr val="0000FF"/>
                </a:solidFill>
                <a:miter lim="800000"/>
                <a:headEnd/>
                <a:tailEnd/>
              </a:ln>
            </p:spPr>
            <p:txBody>
              <a:bodyPr wrap="square">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Tahoma" pitchFamily="34" charset="0"/>
                    <a:ea typeface="ＭＳ Ｐゴシック" pitchFamily="50" charset="-128"/>
                    <a:cs typeface="+mn-cs"/>
                  </a:rPr>
                  <a:t>Clinician, Nurse, Therapist</a:t>
                </a:r>
              </a:p>
            </p:txBody>
          </p:sp>
          <p:sp>
            <p:nvSpPr>
              <p:cNvPr id="86" name="角丸四角形 47"/>
              <p:cNvSpPr/>
              <p:nvPr/>
            </p:nvSpPr>
            <p:spPr bwMode="auto">
              <a:xfrm>
                <a:off x="6800337" y="5724718"/>
                <a:ext cx="618630" cy="201325"/>
              </a:xfrm>
              <a:prstGeom prst="roundRect">
                <a:avLst>
                  <a:gd name="adj" fmla="val 50000"/>
                </a:avLst>
              </a:prstGeom>
              <a:solidFill>
                <a:schemeClr val="tx1"/>
              </a:solidFill>
              <a:ln>
                <a:solidFill>
                  <a:srgbClr val="0000FF"/>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Node</a:t>
                </a:r>
                <a:endParaRPr kumimoji="0" lang="ja-JP" altLang="en-US" sz="3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045" name="正方形/長方形 1044"/>
              <p:cNvSpPr/>
              <p:nvPr/>
            </p:nvSpPr>
            <p:spPr bwMode="auto">
              <a:xfrm>
                <a:off x="-30158" y="3162518"/>
                <a:ext cx="2555671" cy="861774"/>
              </a:xfrm>
              <a:prstGeom prst="rect">
                <a:avLst/>
              </a:prstGeom>
              <a:solidFill>
                <a:srgbClr val="FFCCFF">
                  <a:alpha val="26000"/>
                </a:srgbClr>
              </a:solidFill>
              <a:ln>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International Standard of Medical Body Area Network (BAN) </a:t>
                </a:r>
                <a:r>
                  <a:rPr kumimoji="0" lang="en-US" altLang="ja-JP" sz="1800" b="1"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IEEE802.15.6</a:t>
                </a:r>
                <a:endParaRPr kumimoji="0" lang="ja-JP" altLang="en-US" sz="1800" b="1"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endParaRPr>
              </a:p>
            </p:txBody>
          </p:sp>
          <p:sp>
            <p:nvSpPr>
              <p:cNvPr id="4" name="楕円 3"/>
              <p:cNvSpPr/>
              <p:nvPr/>
            </p:nvSpPr>
            <p:spPr bwMode="auto">
              <a:xfrm>
                <a:off x="4285788" y="952384"/>
                <a:ext cx="2194407" cy="722097"/>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Medical Database, Repository</a:t>
                </a:r>
              </a:p>
            </p:txBody>
          </p:sp>
          <p:cxnSp>
            <p:nvCxnSpPr>
              <p:cNvPr id="97" name="直線矢印コネクタ 96"/>
              <p:cNvCxnSpPr>
                <a:cxnSpLocks/>
                <a:endCxn id="5" idx="6"/>
              </p:cNvCxnSpPr>
              <p:nvPr/>
            </p:nvCxnSpPr>
            <p:spPr bwMode="auto">
              <a:xfrm flipH="1" flipV="1">
                <a:off x="3339380" y="4195280"/>
                <a:ext cx="2843179" cy="1323412"/>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grpSp>
        <p:cxnSp>
          <p:nvCxnSpPr>
            <p:cNvPr id="116" name="直線矢印コネクタ 115">
              <a:extLst>
                <a:ext uri="{FF2B5EF4-FFF2-40B4-BE49-F238E27FC236}">
                  <a16:creationId xmlns:a16="http://schemas.microsoft.com/office/drawing/2014/main" id="{8EBC1854-6B0B-40A7-B9DF-20C82355202B}"/>
                </a:ext>
              </a:extLst>
            </p:cNvPr>
            <p:cNvCxnSpPr>
              <a:cxnSpLocks/>
              <a:stCxn id="114" idx="0"/>
            </p:cNvCxnSpPr>
            <p:nvPr/>
          </p:nvCxnSpPr>
          <p:spPr bwMode="auto">
            <a:xfrm flipH="1" flipV="1">
              <a:off x="3086225" y="4387908"/>
              <a:ext cx="1806550" cy="900394"/>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119" name="直線矢印コネクタ 118">
              <a:extLst>
                <a:ext uri="{FF2B5EF4-FFF2-40B4-BE49-F238E27FC236}">
                  <a16:creationId xmlns:a16="http://schemas.microsoft.com/office/drawing/2014/main" id="{FE6C9059-105E-4BDF-886F-46A355B1B620}"/>
                </a:ext>
              </a:extLst>
            </p:cNvPr>
            <p:cNvCxnSpPr>
              <a:cxnSpLocks/>
              <a:stCxn id="5" idx="6"/>
            </p:cNvCxnSpPr>
            <p:nvPr/>
          </p:nvCxnSpPr>
          <p:spPr bwMode="auto">
            <a:xfrm>
              <a:off x="3339380" y="4195280"/>
              <a:ext cx="1685806" cy="1161706"/>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734C8425-CF95-4A1A-A047-9B378BBADD76}"/>
                </a:ext>
              </a:extLst>
            </p:cNvPr>
            <p:cNvPicPr>
              <a:picLocks noChangeAspect="1"/>
            </p:cNvPicPr>
            <p:nvPr/>
          </p:nvPicPr>
          <p:blipFill>
            <a:blip r:embed="rId12"/>
            <a:stretch>
              <a:fillRect/>
            </a:stretch>
          </p:blipFill>
          <p:spPr>
            <a:xfrm>
              <a:off x="3555797" y="4514158"/>
              <a:ext cx="1085850" cy="1762125"/>
            </a:xfrm>
            <a:prstGeom prst="rect">
              <a:avLst/>
            </a:prstGeom>
          </p:spPr>
        </p:pic>
        <p:sp>
          <p:nvSpPr>
            <p:cNvPr id="77" name="正方形/長方形 76">
              <a:extLst>
                <a:ext uri="{FF2B5EF4-FFF2-40B4-BE49-F238E27FC236}">
                  <a16:creationId xmlns:a16="http://schemas.microsoft.com/office/drawing/2014/main" id="{80C3C540-6490-47D2-8C0E-B895A2216DDA}"/>
                </a:ext>
              </a:extLst>
            </p:cNvPr>
            <p:cNvSpPr/>
            <p:nvPr/>
          </p:nvSpPr>
          <p:spPr bwMode="auto">
            <a:xfrm>
              <a:off x="3686193" y="4124035"/>
              <a:ext cx="2999826" cy="355425"/>
            </a:xfrm>
            <a:prstGeom prst="rect">
              <a:avLst/>
            </a:prstGeom>
            <a:solidFill>
              <a:srgbClr val="FFCCFF">
                <a:alpha val="26000"/>
              </a:srgbClr>
            </a:solidFill>
            <a:ln>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FF0000"/>
                  </a:solidFill>
                  <a:effectLst/>
                  <a:uLnTx/>
                  <a:uFillTx/>
                  <a:latin typeface="Arial Black" panose="020B0A04020102020204" pitchFamily="34" charset="0"/>
                  <a:ea typeface="ＭＳ Ｐゴシック" panose="020B0600070205080204" pitchFamily="50" charset="-128"/>
                  <a:cs typeface="+mn-cs"/>
                </a:rPr>
                <a:t>Body   Area Network (BAN) </a:t>
              </a:r>
              <a:endParaRPr kumimoji="0" lang="ja-JP" altLang="en-US" sz="1600" b="1" i="0" u="none" strike="noStrike" kern="1200" cap="none" spc="0" normalizeH="0" baseline="0" noProof="0" dirty="0">
                <a:ln>
                  <a:noFill/>
                </a:ln>
                <a:solidFill>
                  <a:srgbClr val="0000FF"/>
                </a:solidFill>
                <a:effectLst/>
                <a:uLnTx/>
                <a:uFillTx/>
                <a:latin typeface="Arial Black" panose="020B0A04020102020204" pitchFamily="34" charset="0"/>
                <a:ea typeface="ＭＳ Ｐゴシック" panose="020B0600070205080204" pitchFamily="50" charset="-128"/>
                <a:cs typeface="+mn-cs"/>
              </a:endParaRPr>
            </a:p>
          </p:txBody>
        </p:sp>
        <p:sp>
          <p:nvSpPr>
            <p:cNvPr id="82" name="正方形/長方形 57">
              <a:extLst>
                <a:ext uri="{FF2B5EF4-FFF2-40B4-BE49-F238E27FC236}">
                  <a16:creationId xmlns:a16="http://schemas.microsoft.com/office/drawing/2014/main" id="{76EA555C-3B02-4578-A87B-AEB73CDFE8A1}"/>
                </a:ext>
              </a:extLst>
            </p:cNvPr>
            <p:cNvSpPr>
              <a:spLocks noChangeArrowheads="1"/>
            </p:cNvSpPr>
            <p:nvPr/>
          </p:nvSpPr>
          <p:spPr bwMode="auto">
            <a:xfrm>
              <a:off x="7283206" y="5872755"/>
              <a:ext cx="1781806" cy="853019"/>
            </a:xfrm>
            <a:prstGeom prst="rect">
              <a:avLst/>
            </a:prstGeom>
            <a:solidFill>
              <a:srgbClr val="FFFF00"/>
            </a:solidFill>
            <a:ln w="9525">
              <a:solidFill>
                <a:srgbClr val="0000FF"/>
              </a:solidFill>
              <a:miter lim="800000"/>
              <a:headEnd/>
              <a:tailEnd/>
            </a:ln>
          </p:spPr>
          <p:txBody>
            <a:bodyPr wrap="square">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Tahoma" pitchFamily="34" charset="0"/>
                  <a:ea typeface="ＭＳ Ｐゴシック" pitchFamily="50" charset="-128"/>
                  <a:cs typeface="+mn-cs"/>
                </a:rPr>
                <a:t>Diabetes &amp; Metabolic High Society People</a:t>
              </a:r>
              <a:endParaRPr kumimoji="1" lang="ja-JP" altLang="en-US" sz="1400" b="1" i="0" u="none" strike="noStrike" kern="1200" cap="none" spc="0" normalizeH="0" baseline="0" noProof="0" dirty="0">
                <a:ln>
                  <a:noFill/>
                </a:ln>
                <a:solidFill>
                  <a:prstClr val="black"/>
                </a:solidFill>
                <a:effectLst/>
                <a:uLnTx/>
                <a:uFillTx/>
                <a:latin typeface="Tahoma" pitchFamily="34" charset="0"/>
                <a:ea typeface="ＭＳ Ｐゴシック" pitchFamily="50" charset="-128"/>
                <a:cs typeface="+mn-cs"/>
              </a:endParaRPr>
            </a:p>
          </p:txBody>
        </p:sp>
        <p:sp>
          <p:nvSpPr>
            <p:cNvPr id="83" name="角丸四角形 50">
              <a:extLst>
                <a:ext uri="{FF2B5EF4-FFF2-40B4-BE49-F238E27FC236}">
                  <a16:creationId xmlns:a16="http://schemas.microsoft.com/office/drawing/2014/main" id="{DA5C659E-3EDE-4B81-8078-8A7EADF0D0DB}"/>
                </a:ext>
              </a:extLst>
            </p:cNvPr>
            <p:cNvSpPr/>
            <p:nvPr/>
          </p:nvSpPr>
          <p:spPr bwMode="auto">
            <a:xfrm>
              <a:off x="7603736" y="4889769"/>
              <a:ext cx="1461275" cy="972065"/>
            </a:xfrm>
            <a:prstGeom prst="roundRect">
              <a:avLst/>
            </a:prstGeom>
            <a:solidFill>
              <a:schemeClr val="bg1"/>
            </a:solidFill>
            <a:ln>
              <a:solidFill>
                <a:srgbClr val="0000FF"/>
              </a:solid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Remote Sensing Glucose level &amp; controlling wearable insulin pump by BAN</a:t>
              </a:r>
              <a:endParaRPr kumimoji="0" lang="ja-JP" alt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98" name="角丸四角形 49">
              <a:extLst>
                <a:ext uri="{FF2B5EF4-FFF2-40B4-BE49-F238E27FC236}">
                  <a16:creationId xmlns:a16="http://schemas.microsoft.com/office/drawing/2014/main" id="{C8296D97-5659-4F89-BB71-0161F0142D70}"/>
                </a:ext>
              </a:extLst>
            </p:cNvPr>
            <p:cNvSpPr/>
            <p:nvPr/>
          </p:nvSpPr>
          <p:spPr bwMode="auto">
            <a:xfrm>
              <a:off x="3317232" y="5513421"/>
              <a:ext cx="1341073" cy="459611"/>
            </a:xfrm>
            <a:prstGeom prst="roundRect">
              <a:avLst/>
            </a:prstGeom>
            <a:solidFill>
              <a:schemeClr val="bg1"/>
            </a:solidFill>
            <a:ln>
              <a:solidFill>
                <a:srgbClr val="0000FF"/>
              </a:solid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Sensing Physical and Mental Condition</a:t>
              </a:r>
              <a:endParaRPr kumimoji="0" lang="ja-JP" altLang="en-US" sz="10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99" name="角丸四角形 50">
              <a:extLst>
                <a:ext uri="{FF2B5EF4-FFF2-40B4-BE49-F238E27FC236}">
                  <a16:creationId xmlns:a16="http://schemas.microsoft.com/office/drawing/2014/main" id="{5505D7EF-8029-4D61-915C-66CF0663BE90}"/>
                </a:ext>
              </a:extLst>
            </p:cNvPr>
            <p:cNvSpPr/>
            <p:nvPr/>
          </p:nvSpPr>
          <p:spPr bwMode="auto">
            <a:xfrm>
              <a:off x="4692140" y="5452607"/>
              <a:ext cx="1740820" cy="493250"/>
            </a:xfrm>
            <a:prstGeom prst="roundRect">
              <a:avLst/>
            </a:prstGeom>
            <a:solidFill>
              <a:schemeClr val="bg1"/>
            </a:solidFill>
            <a:ln>
              <a:solidFill>
                <a:srgbClr val="0000FF"/>
              </a:solid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Sensing Mental &amp; Physical Condition for Training</a:t>
              </a:r>
              <a:endParaRPr kumimoji="0" lang="ja-JP" altLang="en-US" sz="10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00" name="正方形/長方形 56">
              <a:extLst>
                <a:ext uri="{FF2B5EF4-FFF2-40B4-BE49-F238E27FC236}">
                  <a16:creationId xmlns:a16="http://schemas.microsoft.com/office/drawing/2014/main" id="{27D7F275-822B-4A2C-A17C-DC1E0D68A336}"/>
                </a:ext>
              </a:extLst>
            </p:cNvPr>
            <p:cNvSpPr>
              <a:spLocks noChangeArrowheads="1"/>
            </p:cNvSpPr>
            <p:nvPr/>
          </p:nvSpPr>
          <p:spPr bwMode="auto">
            <a:xfrm>
              <a:off x="3576350" y="5993983"/>
              <a:ext cx="1547061" cy="533137"/>
            </a:xfrm>
            <a:prstGeom prst="rect">
              <a:avLst/>
            </a:prstGeom>
            <a:solidFill>
              <a:srgbClr val="FFFF00"/>
            </a:solidFill>
            <a:ln w="9525">
              <a:solidFill>
                <a:srgbClr val="0000FF"/>
              </a:solidFill>
              <a:miter lim="800000"/>
              <a:headEnd/>
              <a:tailEnd/>
            </a:ln>
          </p:spPr>
          <p:txBody>
            <a:bodyPr wrap="square">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Tahoma" pitchFamily="34" charset="0"/>
                  <a:ea typeface="ＭＳ Ｐゴシック" pitchFamily="50" charset="-128"/>
                  <a:cs typeface="+mn-cs"/>
                </a:rPr>
                <a:t>Elderly Patient, Sport Athlete</a:t>
              </a:r>
              <a:endParaRPr kumimoji="1" lang="ja-JP" altLang="en-US" sz="1200" b="1" i="0" u="none" strike="noStrike" kern="1200" cap="none" spc="0" normalizeH="0" baseline="0" noProof="0" dirty="0">
                <a:ln>
                  <a:noFill/>
                </a:ln>
                <a:solidFill>
                  <a:prstClr val="black"/>
                </a:solidFill>
                <a:effectLst/>
                <a:uLnTx/>
                <a:uFillTx/>
                <a:latin typeface="Tahoma" pitchFamily="34" charset="0"/>
                <a:ea typeface="ＭＳ Ｐゴシック" pitchFamily="50" charset="-128"/>
                <a:cs typeface="+mn-cs"/>
              </a:endParaRPr>
            </a:p>
          </p:txBody>
        </p:sp>
        <p:cxnSp>
          <p:nvCxnSpPr>
            <p:cNvPr id="107" name="直線矢印コネクタ 106">
              <a:extLst>
                <a:ext uri="{FF2B5EF4-FFF2-40B4-BE49-F238E27FC236}">
                  <a16:creationId xmlns:a16="http://schemas.microsoft.com/office/drawing/2014/main" id="{EF1BBFE6-98FC-49CF-B0D6-AC10C7032B2D}"/>
                </a:ext>
              </a:extLst>
            </p:cNvPr>
            <p:cNvCxnSpPr>
              <a:cxnSpLocks/>
            </p:cNvCxnSpPr>
            <p:nvPr/>
          </p:nvCxnSpPr>
          <p:spPr bwMode="auto">
            <a:xfrm>
              <a:off x="2992255" y="4381343"/>
              <a:ext cx="1045130" cy="989946"/>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108" name="直線矢印コネクタ 107">
              <a:extLst>
                <a:ext uri="{FF2B5EF4-FFF2-40B4-BE49-F238E27FC236}">
                  <a16:creationId xmlns:a16="http://schemas.microsoft.com/office/drawing/2014/main" id="{A686B38D-E176-410E-835D-CF49953C03AA}"/>
                </a:ext>
              </a:extLst>
            </p:cNvPr>
            <p:cNvCxnSpPr>
              <a:cxnSpLocks/>
            </p:cNvCxnSpPr>
            <p:nvPr/>
          </p:nvCxnSpPr>
          <p:spPr bwMode="auto">
            <a:xfrm flipH="1" flipV="1">
              <a:off x="3043869" y="4364361"/>
              <a:ext cx="1044699" cy="961820"/>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sp>
          <p:nvSpPr>
            <p:cNvPr id="113" name="角丸四角形 47">
              <a:extLst>
                <a:ext uri="{FF2B5EF4-FFF2-40B4-BE49-F238E27FC236}">
                  <a16:creationId xmlns:a16="http://schemas.microsoft.com/office/drawing/2014/main" id="{D3698416-0599-4EB5-98A4-D82069261A49}"/>
                </a:ext>
              </a:extLst>
            </p:cNvPr>
            <p:cNvSpPr/>
            <p:nvPr/>
          </p:nvSpPr>
          <p:spPr bwMode="auto">
            <a:xfrm>
              <a:off x="3767977" y="5377642"/>
              <a:ext cx="704585" cy="89709"/>
            </a:xfrm>
            <a:prstGeom prst="roundRect">
              <a:avLst>
                <a:gd name="adj" fmla="val 50000"/>
              </a:avLst>
            </a:prstGeom>
            <a:solidFill>
              <a:schemeClr val="tx1"/>
            </a:solidFill>
            <a:ln>
              <a:solidFill>
                <a:srgbClr val="0000FF"/>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Node</a:t>
              </a:r>
              <a:endParaRPr kumimoji="0" lang="ja-JP" altLang="en-US" sz="3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14" name="角丸四角形 47">
              <a:extLst>
                <a:ext uri="{FF2B5EF4-FFF2-40B4-BE49-F238E27FC236}">
                  <a16:creationId xmlns:a16="http://schemas.microsoft.com/office/drawing/2014/main" id="{E7F743F6-4828-4A6A-B8A9-869765D75D80}"/>
                </a:ext>
              </a:extLst>
            </p:cNvPr>
            <p:cNvSpPr/>
            <p:nvPr/>
          </p:nvSpPr>
          <p:spPr bwMode="auto">
            <a:xfrm>
              <a:off x="4540482" y="5288302"/>
              <a:ext cx="704585" cy="89709"/>
            </a:xfrm>
            <a:prstGeom prst="roundRect">
              <a:avLst>
                <a:gd name="adj" fmla="val 50000"/>
              </a:avLst>
            </a:prstGeom>
            <a:solidFill>
              <a:schemeClr val="tx1"/>
            </a:solidFill>
            <a:ln>
              <a:solidFill>
                <a:srgbClr val="0000FF"/>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Node</a:t>
              </a:r>
              <a:endParaRPr kumimoji="0" lang="ja-JP" altLang="en-US" sz="3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92" name="平行四辺形 91">
            <a:extLst>
              <a:ext uri="{FF2B5EF4-FFF2-40B4-BE49-F238E27FC236}">
                <a16:creationId xmlns:a16="http://schemas.microsoft.com/office/drawing/2014/main" id="{7B718F2C-EF39-42A8-B939-C3ACE631D854}"/>
              </a:ext>
            </a:extLst>
          </p:cNvPr>
          <p:cNvSpPr/>
          <p:nvPr/>
        </p:nvSpPr>
        <p:spPr>
          <a:xfrm>
            <a:off x="6249248" y="4269749"/>
            <a:ext cx="2727295" cy="597505"/>
          </a:xfrm>
          <a:prstGeom prst="parallelogram">
            <a:avLst/>
          </a:prstGeom>
          <a:solidFill>
            <a:srgbClr val="0000FF"/>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400" b="1" dirty="0">
                <a:solidFill>
                  <a:schemeClr val="bg1"/>
                </a:solidFill>
              </a:rPr>
              <a:t>Detect and Prevent Pandemic of COVID-19</a:t>
            </a:r>
            <a:endParaRPr kumimoji="1" lang="ja-JP" altLang="en-US" sz="1400" b="1" dirty="0">
              <a:solidFill>
                <a:schemeClr val="bg1"/>
              </a:solidFill>
            </a:endParaRPr>
          </a:p>
        </p:txBody>
      </p:sp>
      <p:sp>
        <p:nvSpPr>
          <p:cNvPr id="20" name="object 320">
            <a:extLst>
              <a:ext uri="{FF2B5EF4-FFF2-40B4-BE49-F238E27FC236}">
                <a16:creationId xmlns:a16="http://schemas.microsoft.com/office/drawing/2014/main" id="{BDDCDB0A-0DCF-488C-C8F8-E8E6F8FDE94B}"/>
              </a:ext>
            </a:extLst>
          </p:cNvPr>
          <p:cNvSpPr txBox="1"/>
          <p:nvPr/>
        </p:nvSpPr>
        <p:spPr>
          <a:xfrm>
            <a:off x="6503323" y="6484721"/>
            <a:ext cx="2640677" cy="184666"/>
          </a:xfrm>
          <a:prstGeom prst="rect">
            <a:avLst/>
          </a:prstGeom>
        </p:spPr>
        <p:txBody>
          <a:bodyPr vert="horz" wrap="square" lIns="0" tIns="0" rIns="0" bIns="0" rtlCol="0">
            <a:spAutoFit/>
          </a:bodyPr>
          <a:lstStyle/>
          <a:p>
            <a:pPr marL="12700">
              <a:lnSpc>
                <a:spcPct val="100000"/>
              </a:lnSpc>
            </a:pPr>
            <a:r>
              <a:rPr sz="1200" spc="-10" dirty="0">
                <a:latin typeface="Arial"/>
                <a:cs typeface="Arial"/>
              </a:rPr>
              <a:t>Ryuji </a:t>
            </a:r>
            <a:r>
              <a:rPr sz="1200" spc="-5" dirty="0">
                <a:latin typeface="Arial"/>
                <a:cs typeface="Arial"/>
              </a:rPr>
              <a:t>Kohno(YNU/YRP-IAI)</a:t>
            </a:r>
            <a:endParaRPr sz="1200" dirty="0">
              <a:latin typeface="Arial"/>
              <a:cs typeface="Arial"/>
            </a:endParaRPr>
          </a:p>
        </p:txBody>
      </p:sp>
      <p:sp>
        <p:nvSpPr>
          <p:cNvPr id="21" name="object 9">
            <a:extLst>
              <a:ext uri="{FF2B5EF4-FFF2-40B4-BE49-F238E27FC236}">
                <a16:creationId xmlns:a16="http://schemas.microsoft.com/office/drawing/2014/main" id="{79686465-5470-5FA1-943B-A9FA66C018A8}"/>
              </a:ext>
            </a:extLst>
          </p:cNvPr>
          <p:cNvSpPr txBox="1"/>
          <p:nvPr/>
        </p:nvSpPr>
        <p:spPr>
          <a:xfrm>
            <a:off x="4216728" y="6474100"/>
            <a:ext cx="648515" cy="179536"/>
          </a:xfrm>
          <a:prstGeom prst="rect">
            <a:avLst/>
          </a:prstGeom>
        </p:spPr>
        <p:txBody>
          <a:bodyPr vert="horz" wrap="square" lIns="0" tIns="0" rIns="0" bIns="0" rtlCol="0">
            <a:spAutoFit/>
          </a:bodyPr>
          <a:lstStyle/>
          <a:p>
            <a:pPr marL="12700">
              <a:lnSpc>
                <a:spcPts val="1425"/>
              </a:lnSpc>
            </a:pPr>
            <a:r>
              <a:rPr sz="1200" spc="5" dirty="0">
                <a:latin typeface="Arial"/>
                <a:cs typeface="Arial"/>
              </a:rPr>
              <a:t>Slide</a:t>
            </a:r>
            <a:r>
              <a:rPr sz="1200" spc="-160" dirty="0">
                <a:latin typeface="Arial"/>
                <a:cs typeface="Arial"/>
              </a:rPr>
              <a:t> </a:t>
            </a:r>
            <a:fld id="{81D60167-4931-47E6-BA6A-407CBD079E47}" type="slidenum">
              <a:rPr sz="1200" spc="-5" dirty="0">
                <a:latin typeface="Arial"/>
                <a:cs typeface="Arial"/>
              </a:rPr>
              <a:t>17</a:t>
            </a:fld>
            <a:endParaRPr sz="1200" dirty="0">
              <a:latin typeface="Arial"/>
              <a:cs typeface="Arial"/>
            </a:endParaRPr>
          </a:p>
        </p:txBody>
      </p:sp>
      <p:sp>
        <p:nvSpPr>
          <p:cNvPr id="3" name="日付プレースホルダー 2">
            <a:extLst>
              <a:ext uri="{FF2B5EF4-FFF2-40B4-BE49-F238E27FC236}">
                <a16:creationId xmlns:a16="http://schemas.microsoft.com/office/drawing/2014/main" id="{FA43D56C-0DDE-1637-8026-C69AC9675093}"/>
              </a:ext>
            </a:extLst>
          </p:cNvPr>
          <p:cNvSpPr>
            <a:spLocks noGrp="1"/>
          </p:cNvSpPr>
          <p:nvPr>
            <p:ph type="dt" sz="half" idx="2"/>
          </p:nvPr>
        </p:nvSpPr>
        <p:spPr>
          <a:xfrm>
            <a:off x="685800" y="381000"/>
            <a:ext cx="1600200" cy="215444"/>
          </a:xfrm>
        </p:spPr>
        <p:txBody>
          <a:bodyPr/>
          <a:lstStyle/>
          <a:p>
            <a:r>
              <a:rPr lang="en-US" altLang="ja-JP"/>
              <a:t>July 2025</a:t>
            </a:r>
            <a:endParaRPr lang="en-US" altLang="ja-JP" dirty="0"/>
          </a:p>
        </p:txBody>
      </p:sp>
    </p:spTree>
    <p:extLst>
      <p:ext uri="{BB962C8B-B14F-4D97-AF65-F5344CB8AC3E}">
        <p14:creationId xmlns:p14="http://schemas.microsoft.com/office/powerpoint/2010/main" val="41557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グループ化 102">
            <a:extLst>
              <a:ext uri="{FF2B5EF4-FFF2-40B4-BE49-F238E27FC236}">
                <a16:creationId xmlns:a16="http://schemas.microsoft.com/office/drawing/2014/main" id="{097C0EAC-1118-4D24-9E26-FD1749239C19}"/>
              </a:ext>
            </a:extLst>
          </p:cNvPr>
          <p:cNvGrpSpPr/>
          <p:nvPr/>
        </p:nvGrpSpPr>
        <p:grpSpPr>
          <a:xfrm>
            <a:off x="-11950" y="1512772"/>
            <a:ext cx="8867095" cy="4860847"/>
            <a:chOff x="-1548349" y="966115"/>
            <a:chExt cx="11599437" cy="5252264"/>
          </a:xfrm>
        </p:grpSpPr>
        <p:sp>
          <p:nvSpPr>
            <p:cNvPr id="63" name="フリーフォーム: 図形 62">
              <a:extLst>
                <a:ext uri="{FF2B5EF4-FFF2-40B4-BE49-F238E27FC236}">
                  <a16:creationId xmlns:a16="http://schemas.microsoft.com/office/drawing/2014/main" id="{38060D59-3C31-45E2-AD91-DD941B24A968}"/>
                </a:ext>
              </a:extLst>
            </p:cNvPr>
            <p:cNvSpPr/>
            <p:nvPr/>
          </p:nvSpPr>
          <p:spPr>
            <a:xfrm>
              <a:off x="-291057" y="3013040"/>
              <a:ext cx="10038859" cy="2823029"/>
            </a:xfrm>
            <a:custGeom>
              <a:avLst/>
              <a:gdLst>
                <a:gd name="connsiteX0" fmla="*/ 217438 w 6596273"/>
                <a:gd name="connsiteY0" fmla="*/ 532682 h 2760985"/>
                <a:gd name="connsiteX1" fmla="*/ 1886440 w 6596273"/>
                <a:gd name="connsiteY1" fmla="*/ 22 h 2760985"/>
                <a:gd name="connsiteX2" fmla="*/ 3022782 w 6596273"/>
                <a:gd name="connsiteY2" fmla="*/ 550438 h 2760985"/>
                <a:gd name="connsiteX3" fmla="*/ 3262479 w 6596273"/>
                <a:gd name="connsiteY3" fmla="*/ 1065342 h 2760985"/>
                <a:gd name="connsiteX4" fmla="*/ 4682906 w 6596273"/>
                <a:gd name="connsiteY4" fmla="*/ 1917599 h 2760985"/>
                <a:gd name="connsiteX5" fmla="*/ 6289764 w 6596273"/>
                <a:gd name="connsiteY5" fmla="*/ 2006375 h 2760985"/>
                <a:gd name="connsiteX6" fmla="*/ 6573850 w 6596273"/>
                <a:gd name="connsiteY6" fmla="*/ 2503525 h 2760985"/>
                <a:gd name="connsiteX7" fmla="*/ 5970168 w 6596273"/>
                <a:gd name="connsiteY7" fmla="*/ 2760977 h 2760985"/>
                <a:gd name="connsiteX8" fmla="*/ 3484421 w 6596273"/>
                <a:gd name="connsiteY8" fmla="*/ 2512403 h 2760985"/>
                <a:gd name="connsiteX9" fmla="*/ 1247248 w 6596273"/>
                <a:gd name="connsiteY9" fmla="*/ 2379238 h 2760985"/>
                <a:gd name="connsiteX10" fmla="*/ 457135 w 6596273"/>
                <a:gd name="connsiteY10" fmla="*/ 2237195 h 2760985"/>
                <a:gd name="connsiteX11" fmla="*/ 48763 w 6596273"/>
                <a:gd name="connsiteY11" fmla="*/ 1500348 h 2760985"/>
                <a:gd name="connsiteX12" fmla="*/ 217438 w 6596273"/>
                <a:gd name="connsiteY12" fmla="*/ 532682 h 2760985"/>
                <a:gd name="connsiteX0" fmla="*/ 225922 w 6604757"/>
                <a:gd name="connsiteY0" fmla="*/ 310782 h 2539085"/>
                <a:gd name="connsiteX1" fmla="*/ 2045844 w 6604757"/>
                <a:gd name="connsiteY1" fmla="*/ 64 h 2539085"/>
                <a:gd name="connsiteX2" fmla="*/ 3031266 w 6604757"/>
                <a:gd name="connsiteY2" fmla="*/ 328538 h 2539085"/>
                <a:gd name="connsiteX3" fmla="*/ 3270963 w 6604757"/>
                <a:gd name="connsiteY3" fmla="*/ 843442 h 2539085"/>
                <a:gd name="connsiteX4" fmla="*/ 4691390 w 6604757"/>
                <a:gd name="connsiteY4" fmla="*/ 1695699 h 2539085"/>
                <a:gd name="connsiteX5" fmla="*/ 6298248 w 6604757"/>
                <a:gd name="connsiteY5" fmla="*/ 1784475 h 2539085"/>
                <a:gd name="connsiteX6" fmla="*/ 6582334 w 6604757"/>
                <a:gd name="connsiteY6" fmla="*/ 2281625 h 2539085"/>
                <a:gd name="connsiteX7" fmla="*/ 5978652 w 6604757"/>
                <a:gd name="connsiteY7" fmla="*/ 2539077 h 2539085"/>
                <a:gd name="connsiteX8" fmla="*/ 3492905 w 6604757"/>
                <a:gd name="connsiteY8" fmla="*/ 2290503 h 2539085"/>
                <a:gd name="connsiteX9" fmla="*/ 1255732 w 6604757"/>
                <a:gd name="connsiteY9" fmla="*/ 2157338 h 2539085"/>
                <a:gd name="connsiteX10" fmla="*/ 465619 w 6604757"/>
                <a:gd name="connsiteY10" fmla="*/ 2015295 h 2539085"/>
                <a:gd name="connsiteX11" fmla="*/ 57247 w 6604757"/>
                <a:gd name="connsiteY11" fmla="*/ 1278448 h 2539085"/>
                <a:gd name="connsiteX12" fmla="*/ 225922 w 6604757"/>
                <a:gd name="connsiteY12" fmla="*/ 310782 h 2539085"/>
                <a:gd name="connsiteX0" fmla="*/ 210419 w 6589254"/>
                <a:gd name="connsiteY0" fmla="*/ 417284 h 2645587"/>
                <a:gd name="connsiteX1" fmla="*/ 1746256 w 6589254"/>
                <a:gd name="connsiteY1" fmla="*/ 34 h 2645587"/>
                <a:gd name="connsiteX2" fmla="*/ 3015763 w 6589254"/>
                <a:gd name="connsiteY2" fmla="*/ 435040 h 2645587"/>
                <a:gd name="connsiteX3" fmla="*/ 3255460 w 6589254"/>
                <a:gd name="connsiteY3" fmla="*/ 949944 h 2645587"/>
                <a:gd name="connsiteX4" fmla="*/ 4675887 w 6589254"/>
                <a:gd name="connsiteY4" fmla="*/ 1802201 h 2645587"/>
                <a:gd name="connsiteX5" fmla="*/ 6282745 w 6589254"/>
                <a:gd name="connsiteY5" fmla="*/ 1890977 h 2645587"/>
                <a:gd name="connsiteX6" fmla="*/ 6566831 w 6589254"/>
                <a:gd name="connsiteY6" fmla="*/ 2388127 h 2645587"/>
                <a:gd name="connsiteX7" fmla="*/ 5963149 w 6589254"/>
                <a:gd name="connsiteY7" fmla="*/ 2645579 h 2645587"/>
                <a:gd name="connsiteX8" fmla="*/ 3477402 w 6589254"/>
                <a:gd name="connsiteY8" fmla="*/ 2397005 h 2645587"/>
                <a:gd name="connsiteX9" fmla="*/ 1240229 w 6589254"/>
                <a:gd name="connsiteY9" fmla="*/ 2263840 h 2645587"/>
                <a:gd name="connsiteX10" fmla="*/ 450116 w 6589254"/>
                <a:gd name="connsiteY10" fmla="*/ 2121797 h 2645587"/>
                <a:gd name="connsiteX11" fmla="*/ 41744 w 6589254"/>
                <a:gd name="connsiteY11" fmla="*/ 1384950 h 2645587"/>
                <a:gd name="connsiteX12" fmla="*/ 210419 w 6589254"/>
                <a:gd name="connsiteY12" fmla="*/ 417284 h 2645587"/>
                <a:gd name="connsiteX0" fmla="*/ 210419 w 6589254"/>
                <a:gd name="connsiteY0" fmla="*/ 417430 h 2645733"/>
                <a:gd name="connsiteX1" fmla="*/ 1746256 w 6589254"/>
                <a:gd name="connsiteY1" fmla="*/ 180 h 2645733"/>
                <a:gd name="connsiteX2" fmla="*/ 2864843 w 6589254"/>
                <a:gd name="connsiteY2" fmla="*/ 373043 h 2645733"/>
                <a:gd name="connsiteX3" fmla="*/ 3255460 w 6589254"/>
                <a:gd name="connsiteY3" fmla="*/ 950090 h 2645733"/>
                <a:gd name="connsiteX4" fmla="*/ 4675887 w 6589254"/>
                <a:gd name="connsiteY4" fmla="*/ 1802347 h 2645733"/>
                <a:gd name="connsiteX5" fmla="*/ 6282745 w 6589254"/>
                <a:gd name="connsiteY5" fmla="*/ 1891123 h 2645733"/>
                <a:gd name="connsiteX6" fmla="*/ 6566831 w 6589254"/>
                <a:gd name="connsiteY6" fmla="*/ 2388273 h 2645733"/>
                <a:gd name="connsiteX7" fmla="*/ 5963149 w 6589254"/>
                <a:gd name="connsiteY7" fmla="*/ 2645725 h 2645733"/>
                <a:gd name="connsiteX8" fmla="*/ 3477402 w 6589254"/>
                <a:gd name="connsiteY8" fmla="*/ 2397151 h 2645733"/>
                <a:gd name="connsiteX9" fmla="*/ 1240229 w 6589254"/>
                <a:gd name="connsiteY9" fmla="*/ 2263986 h 2645733"/>
                <a:gd name="connsiteX10" fmla="*/ 450116 w 6589254"/>
                <a:gd name="connsiteY10" fmla="*/ 2121943 h 2645733"/>
                <a:gd name="connsiteX11" fmla="*/ 41744 w 6589254"/>
                <a:gd name="connsiteY11" fmla="*/ 1385096 h 2645733"/>
                <a:gd name="connsiteX12" fmla="*/ 210419 w 6589254"/>
                <a:gd name="connsiteY12" fmla="*/ 417430 h 2645733"/>
                <a:gd name="connsiteX0" fmla="*/ 190543 w 6604889"/>
                <a:gd name="connsiteY0" fmla="*/ 498429 h 2646833"/>
                <a:gd name="connsiteX1" fmla="*/ 1761891 w 6604889"/>
                <a:gd name="connsiteY1" fmla="*/ 1280 h 2646833"/>
                <a:gd name="connsiteX2" fmla="*/ 2880478 w 6604889"/>
                <a:gd name="connsiteY2" fmla="*/ 374143 h 2646833"/>
                <a:gd name="connsiteX3" fmla="*/ 3271095 w 6604889"/>
                <a:gd name="connsiteY3" fmla="*/ 951190 h 2646833"/>
                <a:gd name="connsiteX4" fmla="*/ 4691522 w 6604889"/>
                <a:gd name="connsiteY4" fmla="*/ 1803447 h 2646833"/>
                <a:gd name="connsiteX5" fmla="*/ 6298380 w 6604889"/>
                <a:gd name="connsiteY5" fmla="*/ 1892223 h 2646833"/>
                <a:gd name="connsiteX6" fmla="*/ 6582466 w 6604889"/>
                <a:gd name="connsiteY6" fmla="*/ 2389373 h 2646833"/>
                <a:gd name="connsiteX7" fmla="*/ 5978784 w 6604889"/>
                <a:gd name="connsiteY7" fmla="*/ 2646825 h 2646833"/>
                <a:gd name="connsiteX8" fmla="*/ 3493037 w 6604889"/>
                <a:gd name="connsiteY8" fmla="*/ 2398251 h 2646833"/>
                <a:gd name="connsiteX9" fmla="*/ 1255864 w 6604889"/>
                <a:gd name="connsiteY9" fmla="*/ 2265086 h 2646833"/>
                <a:gd name="connsiteX10" fmla="*/ 465751 w 6604889"/>
                <a:gd name="connsiteY10" fmla="*/ 2123043 h 2646833"/>
                <a:gd name="connsiteX11" fmla="*/ 57379 w 6604889"/>
                <a:gd name="connsiteY11" fmla="*/ 1386196 h 2646833"/>
                <a:gd name="connsiteX12" fmla="*/ 190543 w 6604889"/>
                <a:gd name="connsiteY12" fmla="*/ 498429 h 2646833"/>
                <a:gd name="connsiteX0" fmla="*/ 187396 w 6601742"/>
                <a:gd name="connsiteY0" fmla="*/ 498429 h 2646833"/>
                <a:gd name="connsiteX1" fmla="*/ 1758744 w 6601742"/>
                <a:gd name="connsiteY1" fmla="*/ 1280 h 2646833"/>
                <a:gd name="connsiteX2" fmla="*/ 2877331 w 6601742"/>
                <a:gd name="connsiteY2" fmla="*/ 374143 h 2646833"/>
                <a:gd name="connsiteX3" fmla="*/ 3267948 w 6601742"/>
                <a:gd name="connsiteY3" fmla="*/ 951190 h 2646833"/>
                <a:gd name="connsiteX4" fmla="*/ 4688375 w 6601742"/>
                <a:gd name="connsiteY4" fmla="*/ 1803447 h 2646833"/>
                <a:gd name="connsiteX5" fmla="*/ 6295233 w 6601742"/>
                <a:gd name="connsiteY5" fmla="*/ 1892223 h 2646833"/>
                <a:gd name="connsiteX6" fmla="*/ 6579319 w 6601742"/>
                <a:gd name="connsiteY6" fmla="*/ 2389373 h 2646833"/>
                <a:gd name="connsiteX7" fmla="*/ 5975637 w 6601742"/>
                <a:gd name="connsiteY7" fmla="*/ 2646825 h 2646833"/>
                <a:gd name="connsiteX8" fmla="*/ 3489890 w 6601742"/>
                <a:gd name="connsiteY8" fmla="*/ 2398251 h 2646833"/>
                <a:gd name="connsiteX9" fmla="*/ 1252717 w 6601742"/>
                <a:gd name="connsiteY9" fmla="*/ 2265086 h 2646833"/>
                <a:gd name="connsiteX10" fmla="*/ 462604 w 6601742"/>
                <a:gd name="connsiteY10" fmla="*/ 2123043 h 2646833"/>
                <a:gd name="connsiteX11" fmla="*/ 54232 w 6601742"/>
                <a:gd name="connsiteY11" fmla="*/ 1386196 h 2646833"/>
                <a:gd name="connsiteX12" fmla="*/ 187396 w 6601742"/>
                <a:gd name="connsiteY12" fmla="*/ 498429 h 2646833"/>
                <a:gd name="connsiteX0" fmla="*/ 187396 w 6601742"/>
                <a:gd name="connsiteY0" fmla="*/ 498429 h 2646836"/>
                <a:gd name="connsiteX1" fmla="*/ 1758744 w 6601742"/>
                <a:gd name="connsiteY1" fmla="*/ 1280 h 2646836"/>
                <a:gd name="connsiteX2" fmla="*/ 2877331 w 6601742"/>
                <a:gd name="connsiteY2" fmla="*/ 374143 h 2646836"/>
                <a:gd name="connsiteX3" fmla="*/ 3267948 w 6601742"/>
                <a:gd name="connsiteY3" fmla="*/ 951190 h 2646836"/>
                <a:gd name="connsiteX4" fmla="*/ 4688375 w 6601742"/>
                <a:gd name="connsiteY4" fmla="*/ 1803447 h 2646836"/>
                <a:gd name="connsiteX5" fmla="*/ 6295233 w 6601742"/>
                <a:gd name="connsiteY5" fmla="*/ 1892223 h 2646836"/>
                <a:gd name="connsiteX6" fmla="*/ 6579319 w 6601742"/>
                <a:gd name="connsiteY6" fmla="*/ 2389373 h 2646836"/>
                <a:gd name="connsiteX7" fmla="*/ 5975637 w 6601742"/>
                <a:gd name="connsiteY7" fmla="*/ 2646825 h 2646836"/>
                <a:gd name="connsiteX8" fmla="*/ 3489890 w 6601742"/>
                <a:gd name="connsiteY8" fmla="*/ 2398251 h 2646836"/>
                <a:gd name="connsiteX9" fmla="*/ 1252717 w 6601742"/>
                <a:gd name="connsiteY9" fmla="*/ 2265086 h 2646836"/>
                <a:gd name="connsiteX10" fmla="*/ 462604 w 6601742"/>
                <a:gd name="connsiteY10" fmla="*/ 2123043 h 2646836"/>
                <a:gd name="connsiteX11" fmla="*/ 54232 w 6601742"/>
                <a:gd name="connsiteY11" fmla="*/ 1386196 h 2646836"/>
                <a:gd name="connsiteX12" fmla="*/ 187396 w 6601742"/>
                <a:gd name="connsiteY12" fmla="*/ 498429 h 2646836"/>
                <a:gd name="connsiteX0" fmla="*/ 187396 w 6611369"/>
                <a:gd name="connsiteY0" fmla="*/ 498429 h 2646836"/>
                <a:gd name="connsiteX1" fmla="*/ 1758744 w 6611369"/>
                <a:gd name="connsiteY1" fmla="*/ 1280 h 2646836"/>
                <a:gd name="connsiteX2" fmla="*/ 2877331 w 6611369"/>
                <a:gd name="connsiteY2" fmla="*/ 374143 h 2646836"/>
                <a:gd name="connsiteX3" fmla="*/ 3267948 w 6611369"/>
                <a:gd name="connsiteY3" fmla="*/ 951190 h 2646836"/>
                <a:gd name="connsiteX4" fmla="*/ 4688375 w 6611369"/>
                <a:gd name="connsiteY4" fmla="*/ 1803447 h 2646836"/>
                <a:gd name="connsiteX5" fmla="*/ 6330744 w 6611369"/>
                <a:gd name="connsiteY5" fmla="*/ 1918856 h 2646836"/>
                <a:gd name="connsiteX6" fmla="*/ 6579319 w 6611369"/>
                <a:gd name="connsiteY6" fmla="*/ 2389373 h 2646836"/>
                <a:gd name="connsiteX7" fmla="*/ 5975637 w 6611369"/>
                <a:gd name="connsiteY7" fmla="*/ 2646825 h 2646836"/>
                <a:gd name="connsiteX8" fmla="*/ 3489890 w 6611369"/>
                <a:gd name="connsiteY8" fmla="*/ 2398251 h 2646836"/>
                <a:gd name="connsiteX9" fmla="*/ 1252717 w 6611369"/>
                <a:gd name="connsiteY9" fmla="*/ 2265086 h 2646836"/>
                <a:gd name="connsiteX10" fmla="*/ 462604 w 6611369"/>
                <a:gd name="connsiteY10" fmla="*/ 2123043 h 2646836"/>
                <a:gd name="connsiteX11" fmla="*/ 54232 w 6611369"/>
                <a:gd name="connsiteY11" fmla="*/ 1386196 h 2646836"/>
                <a:gd name="connsiteX12" fmla="*/ 187396 w 6611369"/>
                <a:gd name="connsiteY12" fmla="*/ 498429 h 2646836"/>
                <a:gd name="connsiteX0" fmla="*/ 187396 w 6611369"/>
                <a:gd name="connsiteY0" fmla="*/ 498194 h 2646601"/>
                <a:gd name="connsiteX1" fmla="*/ 1758744 w 6611369"/>
                <a:gd name="connsiteY1" fmla="*/ 1045 h 2646601"/>
                <a:gd name="connsiteX2" fmla="*/ 2877331 w 6611369"/>
                <a:gd name="connsiteY2" fmla="*/ 373908 h 2646601"/>
                <a:gd name="connsiteX3" fmla="*/ 3267948 w 6611369"/>
                <a:gd name="connsiteY3" fmla="*/ 604726 h 2646601"/>
                <a:gd name="connsiteX4" fmla="*/ 4688375 w 6611369"/>
                <a:gd name="connsiteY4" fmla="*/ 1803212 h 2646601"/>
                <a:gd name="connsiteX5" fmla="*/ 6330744 w 6611369"/>
                <a:gd name="connsiteY5" fmla="*/ 1918621 h 2646601"/>
                <a:gd name="connsiteX6" fmla="*/ 6579319 w 6611369"/>
                <a:gd name="connsiteY6" fmla="*/ 2389138 h 2646601"/>
                <a:gd name="connsiteX7" fmla="*/ 5975637 w 6611369"/>
                <a:gd name="connsiteY7" fmla="*/ 2646590 h 2646601"/>
                <a:gd name="connsiteX8" fmla="*/ 3489890 w 6611369"/>
                <a:gd name="connsiteY8" fmla="*/ 2398016 h 2646601"/>
                <a:gd name="connsiteX9" fmla="*/ 1252717 w 6611369"/>
                <a:gd name="connsiteY9" fmla="*/ 2264851 h 2646601"/>
                <a:gd name="connsiteX10" fmla="*/ 462604 w 6611369"/>
                <a:gd name="connsiteY10" fmla="*/ 2122808 h 2646601"/>
                <a:gd name="connsiteX11" fmla="*/ 54232 w 6611369"/>
                <a:gd name="connsiteY11" fmla="*/ 1385961 h 2646601"/>
                <a:gd name="connsiteX12" fmla="*/ 187396 w 6611369"/>
                <a:gd name="connsiteY12" fmla="*/ 498194 h 2646601"/>
                <a:gd name="connsiteX0" fmla="*/ 187396 w 6591335"/>
                <a:gd name="connsiteY0" fmla="*/ 498194 h 2646601"/>
                <a:gd name="connsiteX1" fmla="*/ 1758744 w 6591335"/>
                <a:gd name="connsiteY1" fmla="*/ 1045 h 2646601"/>
                <a:gd name="connsiteX2" fmla="*/ 2877331 w 6591335"/>
                <a:gd name="connsiteY2" fmla="*/ 373908 h 2646601"/>
                <a:gd name="connsiteX3" fmla="*/ 3267948 w 6591335"/>
                <a:gd name="connsiteY3" fmla="*/ 604726 h 2646601"/>
                <a:gd name="connsiteX4" fmla="*/ 5762573 w 6591335"/>
                <a:gd name="connsiteY4" fmla="*/ 800036 h 2646601"/>
                <a:gd name="connsiteX5" fmla="*/ 6330744 w 6591335"/>
                <a:gd name="connsiteY5" fmla="*/ 1918621 h 2646601"/>
                <a:gd name="connsiteX6" fmla="*/ 6579319 w 6591335"/>
                <a:gd name="connsiteY6" fmla="*/ 2389138 h 2646601"/>
                <a:gd name="connsiteX7" fmla="*/ 5975637 w 6591335"/>
                <a:gd name="connsiteY7" fmla="*/ 2646590 h 2646601"/>
                <a:gd name="connsiteX8" fmla="*/ 3489890 w 6591335"/>
                <a:gd name="connsiteY8" fmla="*/ 2398016 h 2646601"/>
                <a:gd name="connsiteX9" fmla="*/ 1252717 w 6591335"/>
                <a:gd name="connsiteY9" fmla="*/ 2264851 h 2646601"/>
                <a:gd name="connsiteX10" fmla="*/ 462604 w 6591335"/>
                <a:gd name="connsiteY10" fmla="*/ 2122808 h 2646601"/>
                <a:gd name="connsiteX11" fmla="*/ 54232 w 6591335"/>
                <a:gd name="connsiteY11" fmla="*/ 1385961 h 2646601"/>
                <a:gd name="connsiteX12" fmla="*/ 187396 w 6591335"/>
                <a:gd name="connsiteY12" fmla="*/ 498194 h 2646601"/>
                <a:gd name="connsiteX0" fmla="*/ 149820 w 6553759"/>
                <a:gd name="connsiteY0" fmla="*/ 400914 h 2549321"/>
                <a:gd name="connsiteX1" fmla="*/ 789012 w 6553759"/>
                <a:gd name="connsiteY1" fmla="*/ 1419 h 2549321"/>
                <a:gd name="connsiteX2" fmla="*/ 2839755 w 6553759"/>
                <a:gd name="connsiteY2" fmla="*/ 276628 h 2549321"/>
                <a:gd name="connsiteX3" fmla="*/ 3230372 w 6553759"/>
                <a:gd name="connsiteY3" fmla="*/ 507446 h 2549321"/>
                <a:gd name="connsiteX4" fmla="*/ 5724997 w 6553759"/>
                <a:gd name="connsiteY4" fmla="*/ 702756 h 2549321"/>
                <a:gd name="connsiteX5" fmla="*/ 6293168 w 6553759"/>
                <a:gd name="connsiteY5" fmla="*/ 1821341 h 2549321"/>
                <a:gd name="connsiteX6" fmla="*/ 6541743 w 6553759"/>
                <a:gd name="connsiteY6" fmla="*/ 2291858 h 2549321"/>
                <a:gd name="connsiteX7" fmla="*/ 5938061 w 6553759"/>
                <a:gd name="connsiteY7" fmla="*/ 2549310 h 2549321"/>
                <a:gd name="connsiteX8" fmla="*/ 3452314 w 6553759"/>
                <a:gd name="connsiteY8" fmla="*/ 2300736 h 2549321"/>
                <a:gd name="connsiteX9" fmla="*/ 1215141 w 6553759"/>
                <a:gd name="connsiteY9" fmla="*/ 2167571 h 2549321"/>
                <a:gd name="connsiteX10" fmla="*/ 425028 w 6553759"/>
                <a:gd name="connsiteY10" fmla="*/ 2025528 h 2549321"/>
                <a:gd name="connsiteX11" fmla="*/ 16656 w 6553759"/>
                <a:gd name="connsiteY11" fmla="*/ 1288681 h 2549321"/>
                <a:gd name="connsiteX12" fmla="*/ 149820 w 6553759"/>
                <a:gd name="connsiteY12" fmla="*/ 400914 h 2549321"/>
                <a:gd name="connsiteX0" fmla="*/ 149820 w 8293213"/>
                <a:gd name="connsiteY0" fmla="*/ 400914 h 2549321"/>
                <a:gd name="connsiteX1" fmla="*/ 789012 w 8293213"/>
                <a:gd name="connsiteY1" fmla="*/ 1419 h 2549321"/>
                <a:gd name="connsiteX2" fmla="*/ 2839755 w 8293213"/>
                <a:gd name="connsiteY2" fmla="*/ 276628 h 2549321"/>
                <a:gd name="connsiteX3" fmla="*/ 3230372 w 8293213"/>
                <a:gd name="connsiteY3" fmla="*/ 507446 h 2549321"/>
                <a:gd name="connsiteX4" fmla="*/ 8215278 w 8293213"/>
                <a:gd name="connsiteY4" fmla="*/ 634663 h 2549321"/>
                <a:gd name="connsiteX5" fmla="*/ 6293168 w 8293213"/>
                <a:gd name="connsiteY5" fmla="*/ 1821341 h 2549321"/>
                <a:gd name="connsiteX6" fmla="*/ 6541743 w 8293213"/>
                <a:gd name="connsiteY6" fmla="*/ 2291858 h 2549321"/>
                <a:gd name="connsiteX7" fmla="*/ 5938061 w 8293213"/>
                <a:gd name="connsiteY7" fmla="*/ 2549310 h 2549321"/>
                <a:gd name="connsiteX8" fmla="*/ 3452314 w 8293213"/>
                <a:gd name="connsiteY8" fmla="*/ 2300736 h 2549321"/>
                <a:gd name="connsiteX9" fmla="*/ 1215141 w 8293213"/>
                <a:gd name="connsiteY9" fmla="*/ 2167571 h 2549321"/>
                <a:gd name="connsiteX10" fmla="*/ 425028 w 8293213"/>
                <a:gd name="connsiteY10" fmla="*/ 2025528 h 2549321"/>
                <a:gd name="connsiteX11" fmla="*/ 16656 w 8293213"/>
                <a:gd name="connsiteY11" fmla="*/ 1288681 h 2549321"/>
                <a:gd name="connsiteX12" fmla="*/ 149820 w 8293213"/>
                <a:gd name="connsiteY12" fmla="*/ 400914 h 2549321"/>
                <a:gd name="connsiteX0" fmla="*/ 149820 w 8668599"/>
                <a:gd name="connsiteY0" fmla="*/ 400914 h 2549321"/>
                <a:gd name="connsiteX1" fmla="*/ 789012 w 8668599"/>
                <a:gd name="connsiteY1" fmla="*/ 1419 h 2549321"/>
                <a:gd name="connsiteX2" fmla="*/ 2839755 w 8668599"/>
                <a:gd name="connsiteY2" fmla="*/ 276628 h 2549321"/>
                <a:gd name="connsiteX3" fmla="*/ 3230372 w 8668599"/>
                <a:gd name="connsiteY3" fmla="*/ 507446 h 2549321"/>
                <a:gd name="connsiteX4" fmla="*/ 8215278 w 8668599"/>
                <a:gd name="connsiteY4" fmla="*/ 634663 h 2549321"/>
                <a:gd name="connsiteX5" fmla="*/ 8248427 w 8668599"/>
                <a:gd name="connsiteY5" fmla="*/ 2181265 h 2549321"/>
                <a:gd name="connsiteX6" fmla="*/ 6541743 w 8668599"/>
                <a:gd name="connsiteY6" fmla="*/ 2291858 h 2549321"/>
                <a:gd name="connsiteX7" fmla="*/ 5938061 w 8668599"/>
                <a:gd name="connsiteY7" fmla="*/ 2549310 h 2549321"/>
                <a:gd name="connsiteX8" fmla="*/ 3452314 w 8668599"/>
                <a:gd name="connsiteY8" fmla="*/ 2300736 h 2549321"/>
                <a:gd name="connsiteX9" fmla="*/ 1215141 w 8668599"/>
                <a:gd name="connsiteY9" fmla="*/ 2167571 h 2549321"/>
                <a:gd name="connsiteX10" fmla="*/ 425028 w 8668599"/>
                <a:gd name="connsiteY10" fmla="*/ 2025528 h 2549321"/>
                <a:gd name="connsiteX11" fmla="*/ 16656 w 8668599"/>
                <a:gd name="connsiteY11" fmla="*/ 1288681 h 2549321"/>
                <a:gd name="connsiteX12" fmla="*/ 149820 w 8668599"/>
                <a:gd name="connsiteY12" fmla="*/ 400914 h 2549321"/>
                <a:gd name="connsiteX0" fmla="*/ 149820 w 8666246"/>
                <a:gd name="connsiteY0" fmla="*/ 400914 h 2552065"/>
                <a:gd name="connsiteX1" fmla="*/ 789012 w 8666246"/>
                <a:gd name="connsiteY1" fmla="*/ 1419 h 2552065"/>
                <a:gd name="connsiteX2" fmla="*/ 2839755 w 8666246"/>
                <a:gd name="connsiteY2" fmla="*/ 276628 h 2552065"/>
                <a:gd name="connsiteX3" fmla="*/ 3230372 w 8666246"/>
                <a:gd name="connsiteY3" fmla="*/ 507446 h 2552065"/>
                <a:gd name="connsiteX4" fmla="*/ 8215278 w 8666246"/>
                <a:gd name="connsiteY4" fmla="*/ 634663 h 2552065"/>
                <a:gd name="connsiteX5" fmla="*/ 8248427 w 8666246"/>
                <a:gd name="connsiteY5" fmla="*/ 2181265 h 2552065"/>
                <a:gd name="connsiteX6" fmla="*/ 6590382 w 8666246"/>
                <a:gd name="connsiteY6" fmla="*/ 2418317 h 2552065"/>
                <a:gd name="connsiteX7" fmla="*/ 5938061 w 8666246"/>
                <a:gd name="connsiteY7" fmla="*/ 2549310 h 2552065"/>
                <a:gd name="connsiteX8" fmla="*/ 3452314 w 8666246"/>
                <a:gd name="connsiteY8" fmla="*/ 2300736 h 2552065"/>
                <a:gd name="connsiteX9" fmla="*/ 1215141 w 8666246"/>
                <a:gd name="connsiteY9" fmla="*/ 2167571 h 2552065"/>
                <a:gd name="connsiteX10" fmla="*/ 425028 w 8666246"/>
                <a:gd name="connsiteY10" fmla="*/ 2025528 h 2552065"/>
                <a:gd name="connsiteX11" fmla="*/ 16656 w 8666246"/>
                <a:gd name="connsiteY11" fmla="*/ 1288681 h 2552065"/>
                <a:gd name="connsiteX12" fmla="*/ 149820 w 8666246"/>
                <a:gd name="connsiteY12" fmla="*/ 400914 h 2552065"/>
                <a:gd name="connsiteX0" fmla="*/ 149820 w 8666246"/>
                <a:gd name="connsiteY0" fmla="*/ 400914 h 2550852"/>
                <a:gd name="connsiteX1" fmla="*/ 789012 w 8666246"/>
                <a:gd name="connsiteY1" fmla="*/ 1419 h 2550852"/>
                <a:gd name="connsiteX2" fmla="*/ 2839755 w 8666246"/>
                <a:gd name="connsiteY2" fmla="*/ 276628 h 2550852"/>
                <a:gd name="connsiteX3" fmla="*/ 3230372 w 8666246"/>
                <a:gd name="connsiteY3" fmla="*/ 507446 h 2550852"/>
                <a:gd name="connsiteX4" fmla="*/ 8215278 w 8666246"/>
                <a:gd name="connsiteY4" fmla="*/ 634663 h 2550852"/>
                <a:gd name="connsiteX5" fmla="*/ 8248427 w 8666246"/>
                <a:gd name="connsiteY5" fmla="*/ 2181265 h 2550852"/>
                <a:gd name="connsiteX6" fmla="*/ 6590382 w 8666246"/>
                <a:gd name="connsiteY6" fmla="*/ 2418317 h 2550852"/>
                <a:gd name="connsiteX7" fmla="*/ 5938061 w 8666246"/>
                <a:gd name="connsiteY7" fmla="*/ 2549310 h 2550852"/>
                <a:gd name="connsiteX8" fmla="*/ 3267488 w 8666246"/>
                <a:gd name="connsiteY8" fmla="*/ 2446650 h 2550852"/>
                <a:gd name="connsiteX9" fmla="*/ 1215141 w 8666246"/>
                <a:gd name="connsiteY9" fmla="*/ 2167571 h 2550852"/>
                <a:gd name="connsiteX10" fmla="*/ 425028 w 8666246"/>
                <a:gd name="connsiteY10" fmla="*/ 2025528 h 2550852"/>
                <a:gd name="connsiteX11" fmla="*/ 16656 w 8666246"/>
                <a:gd name="connsiteY11" fmla="*/ 1288681 h 2550852"/>
                <a:gd name="connsiteX12" fmla="*/ 149820 w 8666246"/>
                <a:gd name="connsiteY12" fmla="*/ 400914 h 2550852"/>
                <a:gd name="connsiteX0" fmla="*/ 149820 w 8666246"/>
                <a:gd name="connsiteY0" fmla="*/ 473443 h 2623381"/>
                <a:gd name="connsiteX1" fmla="*/ 789012 w 8666246"/>
                <a:gd name="connsiteY1" fmla="*/ 73948 h 2623381"/>
                <a:gd name="connsiteX2" fmla="*/ 1886445 w 8666246"/>
                <a:gd name="connsiteY2" fmla="*/ 47600 h 2623381"/>
                <a:gd name="connsiteX3" fmla="*/ 3230372 w 8666246"/>
                <a:gd name="connsiteY3" fmla="*/ 579975 h 2623381"/>
                <a:gd name="connsiteX4" fmla="*/ 8215278 w 8666246"/>
                <a:gd name="connsiteY4" fmla="*/ 707192 h 2623381"/>
                <a:gd name="connsiteX5" fmla="*/ 8248427 w 8666246"/>
                <a:gd name="connsiteY5" fmla="*/ 2253794 h 2623381"/>
                <a:gd name="connsiteX6" fmla="*/ 6590382 w 8666246"/>
                <a:gd name="connsiteY6" fmla="*/ 2490846 h 2623381"/>
                <a:gd name="connsiteX7" fmla="*/ 5938061 w 8666246"/>
                <a:gd name="connsiteY7" fmla="*/ 2621839 h 2623381"/>
                <a:gd name="connsiteX8" fmla="*/ 3267488 w 8666246"/>
                <a:gd name="connsiteY8" fmla="*/ 2519179 h 2623381"/>
                <a:gd name="connsiteX9" fmla="*/ 1215141 w 8666246"/>
                <a:gd name="connsiteY9" fmla="*/ 2240100 h 2623381"/>
                <a:gd name="connsiteX10" fmla="*/ 425028 w 8666246"/>
                <a:gd name="connsiteY10" fmla="*/ 2098057 h 2623381"/>
                <a:gd name="connsiteX11" fmla="*/ 16656 w 8666246"/>
                <a:gd name="connsiteY11" fmla="*/ 1361210 h 2623381"/>
                <a:gd name="connsiteX12" fmla="*/ 149820 w 8666246"/>
                <a:gd name="connsiteY12" fmla="*/ 473443 h 2623381"/>
                <a:gd name="connsiteX0" fmla="*/ 149820 w 8697800"/>
                <a:gd name="connsiteY0" fmla="*/ 479771 h 2629709"/>
                <a:gd name="connsiteX1" fmla="*/ 789012 w 8697800"/>
                <a:gd name="connsiteY1" fmla="*/ 80276 h 2629709"/>
                <a:gd name="connsiteX2" fmla="*/ 1886445 w 8697800"/>
                <a:gd name="connsiteY2" fmla="*/ 53928 h 2629709"/>
                <a:gd name="connsiteX3" fmla="*/ 2792627 w 8697800"/>
                <a:gd name="connsiteY3" fmla="*/ 673852 h 2629709"/>
                <a:gd name="connsiteX4" fmla="*/ 8215278 w 8697800"/>
                <a:gd name="connsiteY4" fmla="*/ 713520 h 2629709"/>
                <a:gd name="connsiteX5" fmla="*/ 8248427 w 8697800"/>
                <a:gd name="connsiteY5" fmla="*/ 2260122 h 2629709"/>
                <a:gd name="connsiteX6" fmla="*/ 6590382 w 8697800"/>
                <a:gd name="connsiteY6" fmla="*/ 2497174 h 2629709"/>
                <a:gd name="connsiteX7" fmla="*/ 5938061 w 8697800"/>
                <a:gd name="connsiteY7" fmla="*/ 2628167 h 2629709"/>
                <a:gd name="connsiteX8" fmla="*/ 3267488 w 8697800"/>
                <a:gd name="connsiteY8" fmla="*/ 2525507 h 2629709"/>
                <a:gd name="connsiteX9" fmla="*/ 1215141 w 8697800"/>
                <a:gd name="connsiteY9" fmla="*/ 2246428 h 2629709"/>
                <a:gd name="connsiteX10" fmla="*/ 425028 w 8697800"/>
                <a:gd name="connsiteY10" fmla="*/ 2104385 h 2629709"/>
                <a:gd name="connsiteX11" fmla="*/ 16656 w 8697800"/>
                <a:gd name="connsiteY11" fmla="*/ 1367538 h 2629709"/>
                <a:gd name="connsiteX12" fmla="*/ 149820 w 8697800"/>
                <a:gd name="connsiteY12" fmla="*/ 479771 h 2629709"/>
                <a:gd name="connsiteX0" fmla="*/ 146851 w 8694831"/>
                <a:gd name="connsiteY0" fmla="*/ 479771 h 2629709"/>
                <a:gd name="connsiteX1" fmla="*/ 786043 w 8694831"/>
                <a:gd name="connsiteY1" fmla="*/ 80276 h 2629709"/>
                <a:gd name="connsiteX2" fmla="*/ 1883476 w 8694831"/>
                <a:gd name="connsiteY2" fmla="*/ 53928 h 2629709"/>
                <a:gd name="connsiteX3" fmla="*/ 2789658 w 8694831"/>
                <a:gd name="connsiteY3" fmla="*/ 673852 h 2629709"/>
                <a:gd name="connsiteX4" fmla="*/ 8212309 w 8694831"/>
                <a:gd name="connsiteY4" fmla="*/ 713520 h 2629709"/>
                <a:gd name="connsiteX5" fmla="*/ 8245458 w 8694831"/>
                <a:gd name="connsiteY5" fmla="*/ 2260122 h 2629709"/>
                <a:gd name="connsiteX6" fmla="*/ 6587413 w 8694831"/>
                <a:gd name="connsiteY6" fmla="*/ 2497174 h 2629709"/>
                <a:gd name="connsiteX7" fmla="*/ 5935092 w 8694831"/>
                <a:gd name="connsiteY7" fmla="*/ 2628167 h 2629709"/>
                <a:gd name="connsiteX8" fmla="*/ 3264519 w 8694831"/>
                <a:gd name="connsiteY8" fmla="*/ 2525507 h 2629709"/>
                <a:gd name="connsiteX9" fmla="*/ 1212172 w 8694831"/>
                <a:gd name="connsiteY9" fmla="*/ 2246428 h 2629709"/>
                <a:gd name="connsiteX10" fmla="*/ 139957 w 8694831"/>
                <a:gd name="connsiteY10" fmla="*/ 2250300 h 2629709"/>
                <a:gd name="connsiteX11" fmla="*/ 13687 w 8694831"/>
                <a:gd name="connsiteY11" fmla="*/ 1367538 h 2629709"/>
                <a:gd name="connsiteX12" fmla="*/ 146851 w 8694831"/>
                <a:gd name="connsiteY12" fmla="*/ 479771 h 2629709"/>
                <a:gd name="connsiteX0" fmla="*/ 146851 w 8694831"/>
                <a:gd name="connsiteY0" fmla="*/ 479771 h 2628361"/>
                <a:gd name="connsiteX1" fmla="*/ 786043 w 8694831"/>
                <a:gd name="connsiteY1" fmla="*/ 80276 h 2628361"/>
                <a:gd name="connsiteX2" fmla="*/ 1883476 w 8694831"/>
                <a:gd name="connsiteY2" fmla="*/ 53928 h 2628361"/>
                <a:gd name="connsiteX3" fmla="*/ 2789658 w 8694831"/>
                <a:gd name="connsiteY3" fmla="*/ 673852 h 2628361"/>
                <a:gd name="connsiteX4" fmla="*/ 8212309 w 8694831"/>
                <a:gd name="connsiteY4" fmla="*/ 713520 h 2628361"/>
                <a:gd name="connsiteX5" fmla="*/ 8245458 w 8694831"/>
                <a:gd name="connsiteY5" fmla="*/ 2260122 h 2628361"/>
                <a:gd name="connsiteX6" fmla="*/ 6587413 w 8694831"/>
                <a:gd name="connsiteY6" fmla="*/ 2497174 h 2628361"/>
                <a:gd name="connsiteX7" fmla="*/ 5935092 w 8694831"/>
                <a:gd name="connsiteY7" fmla="*/ 2628167 h 2628361"/>
                <a:gd name="connsiteX8" fmla="*/ 3264519 w 8694831"/>
                <a:gd name="connsiteY8" fmla="*/ 2525507 h 2628361"/>
                <a:gd name="connsiteX9" fmla="*/ 1494274 w 8694831"/>
                <a:gd name="connsiteY9" fmla="*/ 2479892 h 2628361"/>
                <a:gd name="connsiteX10" fmla="*/ 139957 w 8694831"/>
                <a:gd name="connsiteY10" fmla="*/ 2250300 h 2628361"/>
                <a:gd name="connsiteX11" fmla="*/ 13687 w 8694831"/>
                <a:gd name="connsiteY11" fmla="*/ 1367538 h 2628361"/>
                <a:gd name="connsiteX12" fmla="*/ 146851 w 8694831"/>
                <a:gd name="connsiteY12" fmla="*/ 479771 h 2628361"/>
                <a:gd name="connsiteX0" fmla="*/ 146851 w 8672901"/>
                <a:gd name="connsiteY0" fmla="*/ 479771 h 2630082"/>
                <a:gd name="connsiteX1" fmla="*/ 786043 w 8672901"/>
                <a:gd name="connsiteY1" fmla="*/ 80276 h 2630082"/>
                <a:gd name="connsiteX2" fmla="*/ 1883476 w 8672901"/>
                <a:gd name="connsiteY2" fmla="*/ 53928 h 2630082"/>
                <a:gd name="connsiteX3" fmla="*/ 2789658 w 8672901"/>
                <a:gd name="connsiteY3" fmla="*/ 673852 h 2630082"/>
                <a:gd name="connsiteX4" fmla="*/ 8212309 w 8672901"/>
                <a:gd name="connsiteY4" fmla="*/ 713520 h 2630082"/>
                <a:gd name="connsiteX5" fmla="*/ 8245458 w 8672901"/>
                <a:gd name="connsiteY5" fmla="*/ 2260122 h 2630082"/>
                <a:gd name="connsiteX6" fmla="*/ 7064068 w 8672901"/>
                <a:gd name="connsiteY6" fmla="*/ 2565268 h 2630082"/>
                <a:gd name="connsiteX7" fmla="*/ 5935092 w 8672901"/>
                <a:gd name="connsiteY7" fmla="*/ 2628167 h 2630082"/>
                <a:gd name="connsiteX8" fmla="*/ 3264519 w 8672901"/>
                <a:gd name="connsiteY8" fmla="*/ 2525507 h 2630082"/>
                <a:gd name="connsiteX9" fmla="*/ 1494274 w 8672901"/>
                <a:gd name="connsiteY9" fmla="*/ 2479892 h 2630082"/>
                <a:gd name="connsiteX10" fmla="*/ 139957 w 8672901"/>
                <a:gd name="connsiteY10" fmla="*/ 2250300 h 2630082"/>
                <a:gd name="connsiteX11" fmla="*/ 13687 w 8672901"/>
                <a:gd name="connsiteY11" fmla="*/ 1367538 h 2630082"/>
                <a:gd name="connsiteX12" fmla="*/ 146851 w 8672901"/>
                <a:gd name="connsiteY12" fmla="*/ 479771 h 2630082"/>
                <a:gd name="connsiteX0" fmla="*/ 46611 w 8786670"/>
                <a:gd name="connsiteY0" fmla="*/ 398463 h 2626595"/>
                <a:gd name="connsiteX1" fmla="*/ 899812 w 8786670"/>
                <a:gd name="connsiteY1" fmla="*/ 76789 h 2626595"/>
                <a:gd name="connsiteX2" fmla="*/ 1997245 w 8786670"/>
                <a:gd name="connsiteY2" fmla="*/ 50441 h 2626595"/>
                <a:gd name="connsiteX3" fmla="*/ 2903427 w 8786670"/>
                <a:gd name="connsiteY3" fmla="*/ 670365 h 2626595"/>
                <a:gd name="connsiteX4" fmla="*/ 8326078 w 8786670"/>
                <a:gd name="connsiteY4" fmla="*/ 710033 h 2626595"/>
                <a:gd name="connsiteX5" fmla="*/ 8359227 w 8786670"/>
                <a:gd name="connsiteY5" fmla="*/ 2256635 h 2626595"/>
                <a:gd name="connsiteX6" fmla="*/ 7177837 w 8786670"/>
                <a:gd name="connsiteY6" fmla="*/ 2561781 h 2626595"/>
                <a:gd name="connsiteX7" fmla="*/ 6048861 w 8786670"/>
                <a:gd name="connsiteY7" fmla="*/ 2624680 h 2626595"/>
                <a:gd name="connsiteX8" fmla="*/ 3378288 w 8786670"/>
                <a:gd name="connsiteY8" fmla="*/ 2522020 h 2626595"/>
                <a:gd name="connsiteX9" fmla="*/ 1608043 w 8786670"/>
                <a:gd name="connsiteY9" fmla="*/ 2476405 h 2626595"/>
                <a:gd name="connsiteX10" fmla="*/ 253726 w 8786670"/>
                <a:gd name="connsiteY10" fmla="*/ 2246813 h 2626595"/>
                <a:gd name="connsiteX11" fmla="*/ 127456 w 8786670"/>
                <a:gd name="connsiteY11" fmla="*/ 1364051 h 2626595"/>
                <a:gd name="connsiteX12" fmla="*/ 46611 w 8786670"/>
                <a:gd name="connsiteY12" fmla="*/ 398463 h 2626595"/>
                <a:gd name="connsiteX0" fmla="*/ 19636 w 8759695"/>
                <a:gd name="connsiteY0" fmla="*/ 438823 h 2666955"/>
                <a:gd name="connsiteX1" fmla="*/ 211356 w 8759695"/>
                <a:gd name="connsiteY1" fmla="*/ 39327 h 2666955"/>
                <a:gd name="connsiteX2" fmla="*/ 1970270 w 8759695"/>
                <a:gd name="connsiteY2" fmla="*/ 90801 h 2666955"/>
                <a:gd name="connsiteX3" fmla="*/ 2876452 w 8759695"/>
                <a:gd name="connsiteY3" fmla="*/ 710725 h 2666955"/>
                <a:gd name="connsiteX4" fmla="*/ 8299103 w 8759695"/>
                <a:gd name="connsiteY4" fmla="*/ 750393 h 2666955"/>
                <a:gd name="connsiteX5" fmla="*/ 8332252 w 8759695"/>
                <a:gd name="connsiteY5" fmla="*/ 2296995 h 2666955"/>
                <a:gd name="connsiteX6" fmla="*/ 7150862 w 8759695"/>
                <a:gd name="connsiteY6" fmla="*/ 2602141 h 2666955"/>
                <a:gd name="connsiteX7" fmla="*/ 6021886 w 8759695"/>
                <a:gd name="connsiteY7" fmla="*/ 2665040 h 2666955"/>
                <a:gd name="connsiteX8" fmla="*/ 3351313 w 8759695"/>
                <a:gd name="connsiteY8" fmla="*/ 2562380 h 2666955"/>
                <a:gd name="connsiteX9" fmla="*/ 1581068 w 8759695"/>
                <a:gd name="connsiteY9" fmla="*/ 2516765 h 2666955"/>
                <a:gd name="connsiteX10" fmla="*/ 226751 w 8759695"/>
                <a:gd name="connsiteY10" fmla="*/ 2287173 h 2666955"/>
                <a:gd name="connsiteX11" fmla="*/ 100481 w 8759695"/>
                <a:gd name="connsiteY11" fmla="*/ 1404411 h 2666955"/>
                <a:gd name="connsiteX12" fmla="*/ 19636 w 8759695"/>
                <a:gd name="connsiteY12" fmla="*/ 438823 h 2666955"/>
                <a:gd name="connsiteX0" fmla="*/ 2016 w 8800440"/>
                <a:gd name="connsiteY0" fmla="*/ 480474 h 2669695"/>
                <a:gd name="connsiteX1" fmla="*/ 252101 w 8800440"/>
                <a:gd name="connsiteY1" fmla="*/ 42067 h 2669695"/>
                <a:gd name="connsiteX2" fmla="*/ 2011015 w 8800440"/>
                <a:gd name="connsiteY2" fmla="*/ 93541 h 2669695"/>
                <a:gd name="connsiteX3" fmla="*/ 2917197 w 8800440"/>
                <a:gd name="connsiteY3" fmla="*/ 713465 h 2669695"/>
                <a:gd name="connsiteX4" fmla="*/ 8339848 w 8800440"/>
                <a:gd name="connsiteY4" fmla="*/ 753133 h 2669695"/>
                <a:gd name="connsiteX5" fmla="*/ 8372997 w 8800440"/>
                <a:gd name="connsiteY5" fmla="*/ 2299735 h 2669695"/>
                <a:gd name="connsiteX6" fmla="*/ 7191607 w 8800440"/>
                <a:gd name="connsiteY6" fmla="*/ 2604881 h 2669695"/>
                <a:gd name="connsiteX7" fmla="*/ 6062631 w 8800440"/>
                <a:gd name="connsiteY7" fmla="*/ 2667780 h 2669695"/>
                <a:gd name="connsiteX8" fmla="*/ 3392058 w 8800440"/>
                <a:gd name="connsiteY8" fmla="*/ 2565120 h 2669695"/>
                <a:gd name="connsiteX9" fmla="*/ 1621813 w 8800440"/>
                <a:gd name="connsiteY9" fmla="*/ 2519505 h 2669695"/>
                <a:gd name="connsiteX10" fmla="*/ 267496 w 8800440"/>
                <a:gd name="connsiteY10" fmla="*/ 2289913 h 2669695"/>
                <a:gd name="connsiteX11" fmla="*/ 141226 w 8800440"/>
                <a:gd name="connsiteY11" fmla="*/ 1407151 h 2669695"/>
                <a:gd name="connsiteX12" fmla="*/ 2016 w 8800440"/>
                <a:gd name="connsiteY12" fmla="*/ 480474 h 2669695"/>
                <a:gd name="connsiteX0" fmla="*/ 30532 w 8828956"/>
                <a:gd name="connsiteY0" fmla="*/ 480474 h 2669695"/>
                <a:gd name="connsiteX1" fmla="*/ 280617 w 8828956"/>
                <a:gd name="connsiteY1" fmla="*/ 42067 h 2669695"/>
                <a:gd name="connsiteX2" fmla="*/ 2039531 w 8828956"/>
                <a:gd name="connsiteY2" fmla="*/ 93541 h 2669695"/>
                <a:gd name="connsiteX3" fmla="*/ 2945713 w 8828956"/>
                <a:gd name="connsiteY3" fmla="*/ 713465 h 2669695"/>
                <a:gd name="connsiteX4" fmla="*/ 8368364 w 8828956"/>
                <a:gd name="connsiteY4" fmla="*/ 753133 h 2669695"/>
                <a:gd name="connsiteX5" fmla="*/ 8401513 w 8828956"/>
                <a:gd name="connsiteY5" fmla="*/ 2299735 h 2669695"/>
                <a:gd name="connsiteX6" fmla="*/ 7220123 w 8828956"/>
                <a:gd name="connsiteY6" fmla="*/ 2604881 h 2669695"/>
                <a:gd name="connsiteX7" fmla="*/ 6091147 w 8828956"/>
                <a:gd name="connsiteY7" fmla="*/ 2667780 h 2669695"/>
                <a:gd name="connsiteX8" fmla="*/ 3420574 w 8828956"/>
                <a:gd name="connsiteY8" fmla="*/ 2565120 h 2669695"/>
                <a:gd name="connsiteX9" fmla="*/ 1650329 w 8828956"/>
                <a:gd name="connsiteY9" fmla="*/ 2519505 h 2669695"/>
                <a:gd name="connsiteX10" fmla="*/ 296012 w 8828956"/>
                <a:gd name="connsiteY10" fmla="*/ 2289913 h 2669695"/>
                <a:gd name="connsiteX11" fmla="*/ 33555 w 8828956"/>
                <a:gd name="connsiteY11" fmla="*/ 1562794 h 2669695"/>
                <a:gd name="connsiteX12" fmla="*/ 30532 w 8828956"/>
                <a:gd name="connsiteY12" fmla="*/ 480474 h 2669695"/>
                <a:gd name="connsiteX0" fmla="*/ 16677 w 8815101"/>
                <a:gd name="connsiteY0" fmla="*/ 480474 h 2669695"/>
                <a:gd name="connsiteX1" fmla="*/ 266762 w 8815101"/>
                <a:gd name="connsiteY1" fmla="*/ 42067 h 2669695"/>
                <a:gd name="connsiteX2" fmla="*/ 2025676 w 8815101"/>
                <a:gd name="connsiteY2" fmla="*/ 93541 h 2669695"/>
                <a:gd name="connsiteX3" fmla="*/ 2931858 w 8815101"/>
                <a:gd name="connsiteY3" fmla="*/ 713465 h 2669695"/>
                <a:gd name="connsiteX4" fmla="*/ 8354509 w 8815101"/>
                <a:gd name="connsiteY4" fmla="*/ 753133 h 2669695"/>
                <a:gd name="connsiteX5" fmla="*/ 8387658 w 8815101"/>
                <a:gd name="connsiteY5" fmla="*/ 2299735 h 2669695"/>
                <a:gd name="connsiteX6" fmla="*/ 7206268 w 8815101"/>
                <a:gd name="connsiteY6" fmla="*/ 2604881 h 2669695"/>
                <a:gd name="connsiteX7" fmla="*/ 6077292 w 8815101"/>
                <a:gd name="connsiteY7" fmla="*/ 2667780 h 2669695"/>
                <a:gd name="connsiteX8" fmla="*/ 3406719 w 8815101"/>
                <a:gd name="connsiteY8" fmla="*/ 2565120 h 2669695"/>
                <a:gd name="connsiteX9" fmla="*/ 1636474 w 8815101"/>
                <a:gd name="connsiteY9" fmla="*/ 2519505 h 2669695"/>
                <a:gd name="connsiteX10" fmla="*/ 282157 w 8815101"/>
                <a:gd name="connsiteY10" fmla="*/ 2289913 h 2669695"/>
                <a:gd name="connsiteX11" fmla="*/ 19700 w 8815101"/>
                <a:gd name="connsiteY11" fmla="*/ 1562794 h 2669695"/>
                <a:gd name="connsiteX12" fmla="*/ 16677 w 8815101"/>
                <a:gd name="connsiteY12" fmla="*/ 480474 h 2669695"/>
                <a:gd name="connsiteX0" fmla="*/ 16677 w 8807996"/>
                <a:gd name="connsiteY0" fmla="*/ 475737 h 2664958"/>
                <a:gd name="connsiteX1" fmla="*/ 266762 w 8807996"/>
                <a:gd name="connsiteY1" fmla="*/ 37330 h 2664958"/>
                <a:gd name="connsiteX2" fmla="*/ 2025676 w 8807996"/>
                <a:gd name="connsiteY2" fmla="*/ 88804 h 2664958"/>
                <a:gd name="connsiteX3" fmla="*/ 3029135 w 8807996"/>
                <a:gd name="connsiteY3" fmla="*/ 611451 h 2664958"/>
                <a:gd name="connsiteX4" fmla="*/ 8354509 w 8807996"/>
                <a:gd name="connsiteY4" fmla="*/ 748396 h 2664958"/>
                <a:gd name="connsiteX5" fmla="*/ 8387658 w 8807996"/>
                <a:gd name="connsiteY5" fmla="*/ 2294998 h 2664958"/>
                <a:gd name="connsiteX6" fmla="*/ 7206268 w 8807996"/>
                <a:gd name="connsiteY6" fmla="*/ 2600144 h 2664958"/>
                <a:gd name="connsiteX7" fmla="*/ 6077292 w 8807996"/>
                <a:gd name="connsiteY7" fmla="*/ 2663043 h 2664958"/>
                <a:gd name="connsiteX8" fmla="*/ 3406719 w 8807996"/>
                <a:gd name="connsiteY8" fmla="*/ 2560383 h 2664958"/>
                <a:gd name="connsiteX9" fmla="*/ 1636474 w 8807996"/>
                <a:gd name="connsiteY9" fmla="*/ 2514768 h 2664958"/>
                <a:gd name="connsiteX10" fmla="*/ 282157 w 8807996"/>
                <a:gd name="connsiteY10" fmla="*/ 2285176 h 2664958"/>
                <a:gd name="connsiteX11" fmla="*/ 19700 w 8807996"/>
                <a:gd name="connsiteY11" fmla="*/ 1558057 h 2664958"/>
                <a:gd name="connsiteX12" fmla="*/ 16677 w 8807996"/>
                <a:gd name="connsiteY12" fmla="*/ 475737 h 2664958"/>
                <a:gd name="connsiteX0" fmla="*/ 16677 w 8671010"/>
                <a:gd name="connsiteY0" fmla="*/ 475737 h 2664958"/>
                <a:gd name="connsiteX1" fmla="*/ 266762 w 8671010"/>
                <a:gd name="connsiteY1" fmla="*/ 37330 h 2664958"/>
                <a:gd name="connsiteX2" fmla="*/ 2025676 w 8671010"/>
                <a:gd name="connsiteY2" fmla="*/ 88804 h 2664958"/>
                <a:gd name="connsiteX3" fmla="*/ 3029135 w 8671010"/>
                <a:gd name="connsiteY3" fmla="*/ 611451 h 2664958"/>
                <a:gd name="connsiteX4" fmla="*/ 4920650 w 8671010"/>
                <a:gd name="connsiteY4" fmla="*/ 639383 h 2664958"/>
                <a:gd name="connsiteX5" fmla="*/ 8354509 w 8671010"/>
                <a:gd name="connsiteY5" fmla="*/ 748396 h 2664958"/>
                <a:gd name="connsiteX6" fmla="*/ 8387658 w 8671010"/>
                <a:gd name="connsiteY6" fmla="*/ 2294998 h 2664958"/>
                <a:gd name="connsiteX7" fmla="*/ 7206268 w 8671010"/>
                <a:gd name="connsiteY7" fmla="*/ 2600144 h 2664958"/>
                <a:gd name="connsiteX8" fmla="*/ 6077292 w 8671010"/>
                <a:gd name="connsiteY8" fmla="*/ 2663043 h 2664958"/>
                <a:gd name="connsiteX9" fmla="*/ 3406719 w 8671010"/>
                <a:gd name="connsiteY9" fmla="*/ 2560383 h 2664958"/>
                <a:gd name="connsiteX10" fmla="*/ 1636474 w 8671010"/>
                <a:gd name="connsiteY10" fmla="*/ 2514768 h 2664958"/>
                <a:gd name="connsiteX11" fmla="*/ 282157 w 8671010"/>
                <a:gd name="connsiteY11" fmla="*/ 2285176 h 2664958"/>
                <a:gd name="connsiteX12" fmla="*/ 19700 w 8671010"/>
                <a:gd name="connsiteY12" fmla="*/ 1558057 h 2664958"/>
                <a:gd name="connsiteX13" fmla="*/ 16677 w 8671010"/>
                <a:gd name="connsiteY13" fmla="*/ 475737 h 2664958"/>
                <a:gd name="connsiteX0" fmla="*/ 16677 w 8671010"/>
                <a:gd name="connsiteY0" fmla="*/ 475737 h 2664958"/>
                <a:gd name="connsiteX1" fmla="*/ 266762 w 8671010"/>
                <a:gd name="connsiteY1" fmla="*/ 37330 h 2664958"/>
                <a:gd name="connsiteX2" fmla="*/ 2025676 w 8671010"/>
                <a:gd name="connsiteY2" fmla="*/ 88804 h 2664958"/>
                <a:gd name="connsiteX3" fmla="*/ 3029135 w 8671010"/>
                <a:gd name="connsiteY3" fmla="*/ 611451 h 2664958"/>
                <a:gd name="connsiteX4" fmla="*/ 4920650 w 8671010"/>
                <a:gd name="connsiteY4" fmla="*/ 717204 h 2664958"/>
                <a:gd name="connsiteX5" fmla="*/ 8354509 w 8671010"/>
                <a:gd name="connsiteY5" fmla="*/ 748396 h 2664958"/>
                <a:gd name="connsiteX6" fmla="*/ 8387658 w 8671010"/>
                <a:gd name="connsiteY6" fmla="*/ 2294998 h 2664958"/>
                <a:gd name="connsiteX7" fmla="*/ 7206268 w 8671010"/>
                <a:gd name="connsiteY7" fmla="*/ 2600144 h 2664958"/>
                <a:gd name="connsiteX8" fmla="*/ 6077292 w 8671010"/>
                <a:gd name="connsiteY8" fmla="*/ 2663043 h 2664958"/>
                <a:gd name="connsiteX9" fmla="*/ 3406719 w 8671010"/>
                <a:gd name="connsiteY9" fmla="*/ 2560383 h 2664958"/>
                <a:gd name="connsiteX10" fmla="*/ 1636474 w 8671010"/>
                <a:gd name="connsiteY10" fmla="*/ 2514768 h 2664958"/>
                <a:gd name="connsiteX11" fmla="*/ 282157 w 8671010"/>
                <a:gd name="connsiteY11" fmla="*/ 2285176 h 2664958"/>
                <a:gd name="connsiteX12" fmla="*/ 19700 w 8671010"/>
                <a:gd name="connsiteY12" fmla="*/ 1558057 h 2664958"/>
                <a:gd name="connsiteX13" fmla="*/ 16677 w 8671010"/>
                <a:gd name="connsiteY13" fmla="*/ 475737 h 2664958"/>
                <a:gd name="connsiteX0" fmla="*/ 16677 w 8664757"/>
                <a:gd name="connsiteY0" fmla="*/ 475737 h 2664958"/>
                <a:gd name="connsiteX1" fmla="*/ 266762 w 8664757"/>
                <a:gd name="connsiteY1" fmla="*/ 37330 h 2664958"/>
                <a:gd name="connsiteX2" fmla="*/ 2025676 w 8664757"/>
                <a:gd name="connsiteY2" fmla="*/ 88804 h 2664958"/>
                <a:gd name="connsiteX3" fmla="*/ 3029135 w 8664757"/>
                <a:gd name="connsiteY3" fmla="*/ 611451 h 2664958"/>
                <a:gd name="connsiteX4" fmla="*/ 4920650 w 8664757"/>
                <a:gd name="connsiteY4" fmla="*/ 717204 h 2664958"/>
                <a:gd name="connsiteX5" fmla="*/ 5008199 w 8664757"/>
                <a:gd name="connsiteY5" fmla="*/ 736659 h 2664958"/>
                <a:gd name="connsiteX6" fmla="*/ 8354509 w 8664757"/>
                <a:gd name="connsiteY6" fmla="*/ 748396 h 2664958"/>
                <a:gd name="connsiteX7" fmla="*/ 8387658 w 8664757"/>
                <a:gd name="connsiteY7" fmla="*/ 2294998 h 2664958"/>
                <a:gd name="connsiteX8" fmla="*/ 7206268 w 8664757"/>
                <a:gd name="connsiteY8" fmla="*/ 2600144 h 2664958"/>
                <a:gd name="connsiteX9" fmla="*/ 6077292 w 8664757"/>
                <a:gd name="connsiteY9" fmla="*/ 2663043 h 2664958"/>
                <a:gd name="connsiteX10" fmla="*/ 3406719 w 8664757"/>
                <a:gd name="connsiteY10" fmla="*/ 2560383 h 2664958"/>
                <a:gd name="connsiteX11" fmla="*/ 1636474 w 8664757"/>
                <a:gd name="connsiteY11" fmla="*/ 2514768 h 2664958"/>
                <a:gd name="connsiteX12" fmla="*/ 282157 w 8664757"/>
                <a:gd name="connsiteY12" fmla="*/ 2285176 h 2664958"/>
                <a:gd name="connsiteX13" fmla="*/ 19700 w 8664757"/>
                <a:gd name="connsiteY13" fmla="*/ 1558057 h 2664958"/>
                <a:gd name="connsiteX14" fmla="*/ 16677 w 8664757"/>
                <a:gd name="connsiteY14" fmla="*/ 475737 h 2664958"/>
                <a:gd name="connsiteX0" fmla="*/ 16677 w 8915966"/>
                <a:gd name="connsiteY0" fmla="*/ 475737 h 2664958"/>
                <a:gd name="connsiteX1" fmla="*/ 266762 w 8915966"/>
                <a:gd name="connsiteY1" fmla="*/ 37330 h 2664958"/>
                <a:gd name="connsiteX2" fmla="*/ 2025676 w 8915966"/>
                <a:gd name="connsiteY2" fmla="*/ 88804 h 2664958"/>
                <a:gd name="connsiteX3" fmla="*/ 3029135 w 8915966"/>
                <a:gd name="connsiteY3" fmla="*/ 611451 h 2664958"/>
                <a:gd name="connsiteX4" fmla="*/ 4920650 w 8915966"/>
                <a:gd name="connsiteY4" fmla="*/ 717204 h 2664958"/>
                <a:gd name="connsiteX5" fmla="*/ 5008199 w 8915966"/>
                <a:gd name="connsiteY5" fmla="*/ 736659 h 2664958"/>
                <a:gd name="connsiteX6" fmla="*/ 8685250 w 8915966"/>
                <a:gd name="connsiteY6" fmla="*/ 719213 h 2664958"/>
                <a:gd name="connsiteX7" fmla="*/ 8387658 w 8915966"/>
                <a:gd name="connsiteY7" fmla="*/ 2294998 h 2664958"/>
                <a:gd name="connsiteX8" fmla="*/ 7206268 w 8915966"/>
                <a:gd name="connsiteY8" fmla="*/ 2600144 h 2664958"/>
                <a:gd name="connsiteX9" fmla="*/ 6077292 w 8915966"/>
                <a:gd name="connsiteY9" fmla="*/ 2663043 h 2664958"/>
                <a:gd name="connsiteX10" fmla="*/ 3406719 w 8915966"/>
                <a:gd name="connsiteY10" fmla="*/ 2560383 h 2664958"/>
                <a:gd name="connsiteX11" fmla="*/ 1636474 w 8915966"/>
                <a:gd name="connsiteY11" fmla="*/ 2514768 h 2664958"/>
                <a:gd name="connsiteX12" fmla="*/ 282157 w 8915966"/>
                <a:gd name="connsiteY12" fmla="*/ 2285176 h 2664958"/>
                <a:gd name="connsiteX13" fmla="*/ 19700 w 8915966"/>
                <a:gd name="connsiteY13" fmla="*/ 1558057 h 2664958"/>
                <a:gd name="connsiteX14" fmla="*/ 16677 w 8915966"/>
                <a:gd name="connsiteY14" fmla="*/ 475737 h 2664958"/>
                <a:gd name="connsiteX0" fmla="*/ 16677 w 8920250"/>
                <a:gd name="connsiteY0" fmla="*/ 475737 h 2664958"/>
                <a:gd name="connsiteX1" fmla="*/ 266762 w 8920250"/>
                <a:gd name="connsiteY1" fmla="*/ 37330 h 2664958"/>
                <a:gd name="connsiteX2" fmla="*/ 2025676 w 8920250"/>
                <a:gd name="connsiteY2" fmla="*/ 88804 h 2664958"/>
                <a:gd name="connsiteX3" fmla="*/ 3029135 w 8920250"/>
                <a:gd name="connsiteY3" fmla="*/ 611451 h 2664958"/>
                <a:gd name="connsiteX4" fmla="*/ 4920650 w 8920250"/>
                <a:gd name="connsiteY4" fmla="*/ 717204 h 2664958"/>
                <a:gd name="connsiteX5" fmla="*/ 5008199 w 8920250"/>
                <a:gd name="connsiteY5" fmla="*/ 736659 h 2664958"/>
                <a:gd name="connsiteX6" fmla="*/ 8685250 w 8920250"/>
                <a:gd name="connsiteY6" fmla="*/ 719213 h 2664958"/>
                <a:gd name="connsiteX7" fmla="*/ 8387658 w 8920250"/>
                <a:gd name="connsiteY7" fmla="*/ 2294998 h 2664958"/>
                <a:gd name="connsiteX8" fmla="*/ 7206268 w 8920250"/>
                <a:gd name="connsiteY8" fmla="*/ 2600144 h 2664958"/>
                <a:gd name="connsiteX9" fmla="*/ 6077292 w 8920250"/>
                <a:gd name="connsiteY9" fmla="*/ 2663043 h 2664958"/>
                <a:gd name="connsiteX10" fmla="*/ 3406719 w 8920250"/>
                <a:gd name="connsiteY10" fmla="*/ 2560383 h 2664958"/>
                <a:gd name="connsiteX11" fmla="*/ 1636474 w 8920250"/>
                <a:gd name="connsiteY11" fmla="*/ 2514768 h 2664958"/>
                <a:gd name="connsiteX12" fmla="*/ 282157 w 8920250"/>
                <a:gd name="connsiteY12" fmla="*/ 2285176 h 2664958"/>
                <a:gd name="connsiteX13" fmla="*/ 19700 w 8920250"/>
                <a:gd name="connsiteY13" fmla="*/ 1558057 h 2664958"/>
                <a:gd name="connsiteX14" fmla="*/ 16677 w 8920250"/>
                <a:gd name="connsiteY14" fmla="*/ 475737 h 2664958"/>
                <a:gd name="connsiteX0" fmla="*/ 16677 w 9014425"/>
                <a:gd name="connsiteY0" fmla="*/ 475737 h 2663842"/>
                <a:gd name="connsiteX1" fmla="*/ 266762 w 9014425"/>
                <a:gd name="connsiteY1" fmla="*/ 37330 h 2663842"/>
                <a:gd name="connsiteX2" fmla="*/ 2025676 w 9014425"/>
                <a:gd name="connsiteY2" fmla="*/ 88804 h 2663842"/>
                <a:gd name="connsiteX3" fmla="*/ 3029135 w 9014425"/>
                <a:gd name="connsiteY3" fmla="*/ 611451 h 2663842"/>
                <a:gd name="connsiteX4" fmla="*/ 4920650 w 9014425"/>
                <a:gd name="connsiteY4" fmla="*/ 717204 h 2663842"/>
                <a:gd name="connsiteX5" fmla="*/ 5008199 w 9014425"/>
                <a:gd name="connsiteY5" fmla="*/ 736659 h 2663842"/>
                <a:gd name="connsiteX6" fmla="*/ 8685250 w 9014425"/>
                <a:gd name="connsiteY6" fmla="*/ 719213 h 2663842"/>
                <a:gd name="connsiteX7" fmla="*/ 8669761 w 9014425"/>
                <a:gd name="connsiteY7" fmla="*/ 2460368 h 2663842"/>
                <a:gd name="connsiteX8" fmla="*/ 7206268 w 9014425"/>
                <a:gd name="connsiteY8" fmla="*/ 2600144 h 2663842"/>
                <a:gd name="connsiteX9" fmla="*/ 6077292 w 9014425"/>
                <a:gd name="connsiteY9" fmla="*/ 2663043 h 2663842"/>
                <a:gd name="connsiteX10" fmla="*/ 3406719 w 9014425"/>
                <a:gd name="connsiteY10" fmla="*/ 2560383 h 2663842"/>
                <a:gd name="connsiteX11" fmla="*/ 1636474 w 9014425"/>
                <a:gd name="connsiteY11" fmla="*/ 2514768 h 2663842"/>
                <a:gd name="connsiteX12" fmla="*/ 282157 w 9014425"/>
                <a:gd name="connsiteY12" fmla="*/ 2285176 h 2663842"/>
                <a:gd name="connsiteX13" fmla="*/ 19700 w 9014425"/>
                <a:gd name="connsiteY13" fmla="*/ 1558057 h 2663842"/>
                <a:gd name="connsiteX14" fmla="*/ 16677 w 9014425"/>
                <a:gd name="connsiteY14" fmla="*/ 475737 h 2663842"/>
                <a:gd name="connsiteX0" fmla="*/ 16677 w 8978085"/>
                <a:gd name="connsiteY0" fmla="*/ 475737 h 2663842"/>
                <a:gd name="connsiteX1" fmla="*/ 266762 w 8978085"/>
                <a:gd name="connsiteY1" fmla="*/ 37330 h 2663842"/>
                <a:gd name="connsiteX2" fmla="*/ 2025676 w 8978085"/>
                <a:gd name="connsiteY2" fmla="*/ 88804 h 2663842"/>
                <a:gd name="connsiteX3" fmla="*/ 3029135 w 8978085"/>
                <a:gd name="connsiteY3" fmla="*/ 611451 h 2663842"/>
                <a:gd name="connsiteX4" fmla="*/ 4920650 w 8978085"/>
                <a:gd name="connsiteY4" fmla="*/ 717204 h 2663842"/>
                <a:gd name="connsiteX5" fmla="*/ 5008199 w 8978085"/>
                <a:gd name="connsiteY5" fmla="*/ 736659 h 2663842"/>
                <a:gd name="connsiteX6" fmla="*/ 8685250 w 8978085"/>
                <a:gd name="connsiteY6" fmla="*/ 719213 h 2663842"/>
                <a:gd name="connsiteX7" fmla="*/ 8669761 w 8978085"/>
                <a:gd name="connsiteY7" fmla="*/ 2460368 h 2663842"/>
                <a:gd name="connsiteX8" fmla="*/ 7206268 w 8978085"/>
                <a:gd name="connsiteY8" fmla="*/ 2600144 h 2663842"/>
                <a:gd name="connsiteX9" fmla="*/ 6077292 w 8978085"/>
                <a:gd name="connsiteY9" fmla="*/ 2663043 h 2663842"/>
                <a:gd name="connsiteX10" fmla="*/ 3406719 w 8978085"/>
                <a:gd name="connsiteY10" fmla="*/ 2560383 h 2663842"/>
                <a:gd name="connsiteX11" fmla="*/ 1636474 w 8978085"/>
                <a:gd name="connsiteY11" fmla="*/ 2514768 h 2663842"/>
                <a:gd name="connsiteX12" fmla="*/ 282157 w 8978085"/>
                <a:gd name="connsiteY12" fmla="*/ 2285176 h 2663842"/>
                <a:gd name="connsiteX13" fmla="*/ 19700 w 8978085"/>
                <a:gd name="connsiteY13" fmla="*/ 1558057 h 2663842"/>
                <a:gd name="connsiteX14" fmla="*/ 16677 w 8978085"/>
                <a:gd name="connsiteY14" fmla="*/ 475737 h 2663842"/>
                <a:gd name="connsiteX0" fmla="*/ 16677 w 8857076"/>
                <a:gd name="connsiteY0" fmla="*/ 475737 h 2663842"/>
                <a:gd name="connsiteX1" fmla="*/ 266762 w 8857076"/>
                <a:gd name="connsiteY1" fmla="*/ 37330 h 2663842"/>
                <a:gd name="connsiteX2" fmla="*/ 2025676 w 8857076"/>
                <a:gd name="connsiteY2" fmla="*/ 88804 h 2663842"/>
                <a:gd name="connsiteX3" fmla="*/ 3029135 w 8857076"/>
                <a:gd name="connsiteY3" fmla="*/ 611451 h 2663842"/>
                <a:gd name="connsiteX4" fmla="*/ 4920650 w 8857076"/>
                <a:gd name="connsiteY4" fmla="*/ 717204 h 2663842"/>
                <a:gd name="connsiteX5" fmla="*/ 5008199 w 8857076"/>
                <a:gd name="connsiteY5" fmla="*/ 736659 h 2663842"/>
                <a:gd name="connsiteX6" fmla="*/ 8432330 w 8857076"/>
                <a:gd name="connsiteY6" fmla="*/ 699758 h 2663842"/>
                <a:gd name="connsiteX7" fmla="*/ 8669761 w 8857076"/>
                <a:gd name="connsiteY7" fmla="*/ 2460368 h 2663842"/>
                <a:gd name="connsiteX8" fmla="*/ 7206268 w 8857076"/>
                <a:gd name="connsiteY8" fmla="*/ 2600144 h 2663842"/>
                <a:gd name="connsiteX9" fmla="*/ 6077292 w 8857076"/>
                <a:gd name="connsiteY9" fmla="*/ 2663043 h 2663842"/>
                <a:gd name="connsiteX10" fmla="*/ 3406719 w 8857076"/>
                <a:gd name="connsiteY10" fmla="*/ 2560383 h 2663842"/>
                <a:gd name="connsiteX11" fmla="*/ 1636474 w 8857076"/>
                <a:gd name="connsiteY11" fmla="*/ 2514768 h 2663842"/>
                <a:gd name="connsiteX12" fmla="*/ 282157 w 8857076"/>
                <a:gd name="connsiteY12" fmla="*/ 2285176 h 2663842"/>
                <a:gd name="connsiteX13" fmla="*/ 19700 w 8857076"/>
                <a:gd name="connsiteY13" fmla="*/ 1558057 h 2663842"/>
                <a:gd name="connsiteX14" fmla="*/ 16677 w 8857076"/>
                <a:gd name="connsiteY14" fmla="*/ 475737 h 2663842"/>
                <a:gd name="connsiteX0" fmla="*/ 16677 w 8799790"/>
                <a:gd name="connsiteY0" fmla="*/ 475737 h 2663842"/>
                <a:gd name="connsiteX1" fmla="*/ 266762 w 8799790"/>
                <a:gd name="connsiteY1" fmla="*/ 37330 h 2663842"/>
                <a:gd name="connsiteX2" fmla="*/ 2025676 w 8799790"/>
                <a:gd name="connsiteY2" fmla="*/ 88804 h 2663842"/>
                <a:gd name="connsiteX3" fmla="*/ 3029135 w 8799790"/>
                <a:gd name="connsiteY3" fmla="*/ 611451 h 2663842"/>
                <a:gd name="connsiteX4" fmla="*/ 4920650 w 8799790"/>
                <a:gd name="connsiteY4" fmla="*/ 717204 h 2663842"/>
                <a:gd name="connsiteX5" fmla="*/ 5008199 w 8799790"/>
                <a:gd name="connsiteY5" fmla="*/ 736659 h 2663842"/>
                <a:gd name="connsiteX6" fmla="*/ 8432330 w 8799790"/>
                <a:gd name="connsiteY6" fmla="*/ 699758 h 2663842"/>
                <a:gd name="connsiteX7" fmla="*/ 8669761 w 8799790"/>
                <a:gd name="connsiteY7" fmla="*/ 2460368 h 2663842"/>
                <a:gd name="connsiteX8" fmla="*/ 7206268 w 8799790"/>
                <a:gd name="connsiteY8" fmla="*/ 2600144 h 2663842"/>
                <a:gd name="connsiteX9" fmla="*/ 6077292 w 8799790"/>
                <a:gd name="connsiteY9" fmla="*/ 2663043 h 2663842"/>
                <a:gd name="connsiteX10" fmla="*/ 3406719 w 8799790"/>
                <a:gd name="connsiteY10" fmla="*/ 2560383 h 2663842"/>
                <a:gd name="connsiteX11" fmla="*/ 1636474 w 8799790"/>
                <a:gd name="connsiteY11" fmla="*/ 2514768 h 2663842"/>
                <a:gd name="connsiteX12" fmla="*/ 282157 w 8799790"/>
                <a:gd name="connsiteY12" fmla="*/ 2285176 h 2663842"/>
                <a:gd name="connsiteX13" fmla="*/ 19700 w 8799790"/>
                <a:gd name="connsiteY13" fmla="*/ 1558057 h 2663842"/>
                <a:gd name="connsiteX14" fmla="*/ 16677 w 8799790"/>
                <a:gd name="connsiteY14" fmla="*/ 475737 h 2663842"/>
                <a:gd name="connsiteX0" fmla="*/ 16677 w 8899225"/>
                <a:gd name="connsiteY0" fmla="*/ 475737 h 2663873"/>
                <a:gd name="connsiteX1" fmla="*/ 266762 w 8899225"/>
                <a:gd name="connsiteY1" fmla="*/ 37330 h 2663873"/>
                <a:gd name="connsiteX2" fmla="*/ 2025676 w 8899225"/>
                <a:gd name="connsiteY2" fmla="*/ 88804 h 2663873"/>
                <a:gd name="connsiteX3" fmla="*/ 3029135 w 8899225"/>
                <a:gd name="connsiteY3" fmla="*/ 611451 h 2663873"/>
                <a:gd name="connsiteX4" fmla="*/ 4920650 w 8899225"/>
                <a:gd name="connsiteY4" fmla="*/ 717204 h 2663873"/>
                <a:gd name="connsiteX5" fmla="*/ 5008199 w 8899225"/>
                <a:gd name="connsiteY5" fmla="*/ 736659 h 2663873"/>
                <a:gd name="connsiteX6" fmla="*/ 8432330 w 8899225"/>
                <a:gd name="connsiteY6" fmla="*/ 699758 h 2663873"/>
                <a:gd name="connsiteX7" fmla="*/ 8737854 w 8899225"/>
                <a:gd name="connsiteY7" fmla="*/ 2450640 h 2663873"/>
                <a:gd name="connsiteX8" fmla="*/ 7206268 w 8899225"/>
                <a:gd name="connsiteY8" fmla="*/ 2600144 h 2663873"/>
                <a:gd name="connsiteX9" fmla="*/ 6077292 w 8899225"/>
                <a:gd name="connsiteY9" fmla="*/ 2663043 h 2663873"/>
                <a:gd name="connsiteX10" fmla="*/ 3406719 w 8899225"/>
                <a:gd name="connsiteY10" fmla="*/ 2560383 h 2663873"/>
                <a:gd name="connsiteX11" fmla="*/ 1636474 w 8899225"/>
                <a:gd name="connsiteY11" fmla="*/ 2514768 h 2663873"/>
                <a:gd name="connsiteX12" fmla="*/ 282157 w 8899225"/>
                <a:gd name="connsiteY12" fmla="*/ 2285176 h 2663873"/>
                <a:gd name="connsiteX13" fmla="*/ 19700 w 8899225"/>
                <a:gd name="connsiteY13" fmla="*/ 1558057 h 2663873"/>
                <a:gd name="connsiteX14" fmla="*/ 16677 w 8899225"/>
                <a:gd name="connsiteY14" fmla="*/ 475737 h 266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99225" h="2663873">
                  <a:moveTo>
                    <a:pt x="16677" y="475737"/>
                  </a:moveTo>
                  <a:cubicBezTo>
                    <a:pt x="57854" y="222283"/>
                    <a:pt x="-68071" y="101819"/>
                    <a:pt x="266762" y="37330"/>
                  </a:cubicBezTo>
                  <a:cubicBezTo>
                    <a:pt x="601595" y="-27159"/>
                    <a:pt x="1565281" y="-6883"/>
                    <a:pt x="2025676" y="88804"/>
                  </a:cubicBezTo>
                  <a:cubicBezTo>
                    <a:pt x="2486071" y="184491"/>
                    <a:pt x="2546639" y="506718"/>
                    <a:pt x="3029135" y="611451"/>
                  </a:cubicBezTo>
                  <a:cubicBezTo>
                    <a:pt x="3511631" y="716184"/>
                    <a:pt x="4594049" y="699579"/>
                    <a:pt x="4920650" y="717204"/>
                  </a:cubicBezTo>
                  <a:cubicBezTo>
                    <a:pt x="5247251" y="734829"/>
                    <a:pt x="4435889" y="731460"/>
                    <a:pt x="5008199" y="736659"/>
                  </a:cubicBezTo>
                  <a:cubicBezTo>
                    <a:pt x="5580509" y="741858"/>
                    <a:pt x="7810721" y="414095"/>
                    <a:pt x="8432330" y="699758"/>
                  </a:cubicBezTo>
                  <a:cubicBezTo>
                    <a:pt x="9053939" y="985421"/>
                    <a:pt x="8942198" y="2133909"/>
                    <a:pt x="8737854" y="2450640"/>
                  </a:cubicBezTo>
                  <a:cubicBezTo>
                    <a:pt x="8533510" y="2767371"/>
                    <a:pt x="7649695" y="2564744"/>
                    <a:pt x="7206268" y="2600144"/>
                  </a:cubicBezTo>
                  <a:cubicBezTo>
                    <a:pt x="6762841" y="2635544"/>
                    <a:pt x="6710550" y="2669670"/>
                    <a:pt x="6077292" y="2663043"/>
                  </a:cubicBezTo>
                  <a:cubicBezTo>
                    <a:pt x="5444034" y="2656416"/>
                    <a:pt x="4146855" y="2585095"/>
                    <a:pt x="3406719" y="2560383"/>
                  </a:cubicBezTo>
                  <a:cubicBezTo>
                    <a:pt x="2666583" y="2535671"/>
                    <a:pt x="2157234" y="2560636"/>
                    <a:pt x="1636474" y="2514768"/>
                  </a:cubicBezTo>
                  <a:cubicBezTo>
                    <a:pt x="1115714" y="2468900"/>
                    <a:pt x="481905" y="2431658"/>
                    <a:pt x="282157" y="2285176"/>
                  </a:cubicBezTo>
                  <a:cubicBezTo>
                    <a:pt x="82410" y="2138694"/>
                    <a:pt x="15308" y="1879085"/>
                    <a:pt x="19700" y="1558057"/>
                  </a:cubicBezTo>
                  <a:cubicBezTo>
                    <a:pt x="24092" y="1237029"/>
                    <a:pt x="-24500" y="729192"/>
                    <a:pt x="16677" y="475737"/>
                  </a:cubicBezTo>
                  <a:close/>
                </a:path>
              </a:pathLst>
            </a:custGeom>
            <a:solidFill>
              <a:schemeClr val="accent4">
                <a:lumMod val="20000"/>
                <a:lumOff val="80000"/>
              </a:schemeClr>
            </a:solidFill>
            <a:ln w="57150" cap="flat" cmpd="sng" algn="ctr">
              <a:solidFill>
                <a:srgbClr val="FF0000"/>
              </a:solidFill>
              <a:prstDash val="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788" b="1"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2" name="楕円 1">
              <a:extLst>
                <a:ext uri="{FF2B5EF4-FFF2-40B4-BE49-F238E27FC236}">
                  <a16:creationId xmlns:a16="http://schemas.microsoft.com/office/drawing/2014/main" id="{C317D55E-0C56-48CC-9AA0-579D0F74C48F}"/>
                </a:ext>
              </a:extLst>
            </p:cNvPr>
            <p:cNvSpPr/>
            <p:nvPr/>
          </p:nvSpPr>
          <p:spPr>
            <a:xfrm>
              <a:off x="347302" y="1100636"/>
              <a:ext cx="7995515" cy="904333"/>
            </a:xfrm>
            <a:prstGeom prst="ellipse">
              <a:avLst/>
            </a:prstGeom>
            <a:solidFill>
              <a:srgbClr val="CCFF99"/>
            </a:solidFill>
            <a:ln w="254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CasellaDiTesto 9">
              <a:extLst>
                <a:ext uri="{FF2B5EF4-FFF2-40B4-BE49-F238E27FC236}">
                  <a16:creationId xmlns:a16="http://schemas.microsoft.com/office/drawing/2014/main" id="{586E5988-0EB0-4575-9DBE-9E10FBD0ED26}"/>
                </a:ext>
              </a:extLst>
            </p:cNvPr>
            <p:cNvSpPr txBox="1"/>
            <p:nvPr/>
          </p:nvSpPr>
          <p:spPr>
            <a:xfrm>
              <a:off x="3947895" y="980095"/>
              <a:ext cx="1736398" cy="460039"/>
            </a:xfrm>
            <a:prstGeom prst="rect">
              <a:avLst/>
            </a:prstGeom>
            <a:gradFill flip="none" rotWithShape="1">
              <a:gsLst>
                <a:gs pos="0">
                  <a:srgbClr val="00FF00"/>
                </a:gs>
                <a:gs pos="50000">
                  <a:srgbClr val="99FF99"/>
                </a:gs>
                <a:gs pos="100000">
                  <a:srgbClr val="5B9BD5">
                    <a:tint val="23500"/>
                    <a:satMod val="160000"/>
                  </a:srgbClr>
                </a:gs>
              </a:gsLst>
              <a:lin ang="2700000" scaled="1"/>
              <a:tileRect/>
            </a:gradFill>
            <a:ln w="38100" cap="flat" cmpd="sng" algn="ctr">
              <a:solidFill>
                <a:srgbClr val="FF0000"/>
              </a:solidFill>
              <a:prstDash val="solid"/>
              <a:miter lim="800000"/>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35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AI Analysis </a:t>
              </a:r>
              <a:r>
                <a:rPr kumimoji="0" lang="it-IT" sz="105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Layer</a:t>
              </a:r>
            </a:p>
          </p:txBody>
        </p:sp>
        <p:pic>
          <p:nvPicPr>
            <p:cNvPr id="5" name="図 4">
              <a:extLst>
                <a:ext uri="{FF2B5EF4-FFF2-40B4-BE49-F238E27FC236}">
                  <a16:creationId xmlns:a16="http://schemas.microsoft.com/office/drawing/2014/main" id="{29BAF99D-A31F-49F9-A476-2B123FC50F6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7873441" y="4284645"/>
              <a:ext cx="982026" cy="957369"/>
            </a:xfrm>
            <a:prstGeom prst="rect">
              <a:avLst/>
            </a:prstGeom>
            <a:solidFill>
              <a:srgbClr val="FFC000"/>
            </a:solidFill>
          </p:spPr>
        </p:pic>
        <p:sp>
          <p:nvSpPr>
            <p:cNvPr id="7" name="楕円 6">
              <a:extLst>
                <a:ext uri="{FF2B5EF4-FFF2-40B4-BE49-F238E27FC236}">
                  <a16:creationId xmlns:a16="http://schemas.microsoft.com/office/drawing/2014/main" id="{B017FC7F-41A9-40D2-A518-8952ACA6A3F5}"/>
                </a:ext>
              </a:extLst>
            </p:cNvPr>
            <p:cNvSpPr/>
            <p:nvPr/>
          </p:nvSpPr>
          <p:spPr>
            <a:xfrm>
              <a:off x="208318" y="2028625"/>
              <a:ext cx="9123359" cy="1404063"/>
            </a:xfrm>
            <a:prstGeom prst="ellipse">
              <a:avLst/>
            </a:prstGeom>
            <a:solidFill>
              <a:srgbClr val="5B9BD5">
                <a:lumMod val="20000"/>
                <a:lumOff val="80000"/>
              </a:srgbClr>
            </a:solidFill>
            <a:ln w="254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A9072AD4-F498-4E83-AD3B-933887B6ED45}"/>
                </a:ext>
              </a:extLst>
            </p:cNvPr>
            <p:cNvSpPr/>
            <p:nvPr/>
          </p:nvSpPr>
          <p:spPr>
            <a:xfrm>
              <a:off x="3059702" y="2811594"/>
              <a:ext cx="1782525" cy="465729"/>
            </a:xfrm>
            <a:prstGeom prst="ellipse">
              <a:avLst/>
            </a:prstGeom>
            <a:solidFill>
              <a:srgbClr val="FFFF00"/>
            </a:solidFill>
            <a:ln w="12700" cap="flat" cmpd="sng" algn="ctr">
              <a:solidFill>
                <a:srgbClr val="0000FF"/>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gateway</a:t>
              </a:r>
              <a:endParaRPr kumimoji="0" lang="ja-JP" altLang="en-US" sz="1200" b="1" i="0" u="none" strike="noStrike" kern="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10" name="直線矢印コネクタ 9">
              <a:extLst>
                <a:ext uri="{FF2B5EF4-FFF2-40B4-BE49-F238E27FC236}">
                  <a16:creationId xmlns:a16="http://schemas.microsoft.com/office/drawing/2014/main" id="{C0625A73-A4E1-4EDD-B5E6-D400F20919B9}"/>
                </a:ext>
              </a:extLst>
            </p:cNvPr>
            <p:cNvCxnSpPr>
              <a:cxnSpLocks/>
            </p:cNvCxnSpPr>
            <p:nvPr/>
          </p:nvCxnSpPr>
          <p:spPr>
            <a:xfrm flipV="1">
              <a:off x="4439255" y="1717424"/>
              <a:ext cx="1028754" cy="1083090"/>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11" name="直線矢印コネクタ 10">
              <a:extLst>
                <a:ext uri="{FF2B5EF4-FFF2-40B4-BE49-F238E27FC236}">
                  <a16:creationId xmlns:a16="http://schemas.microsoft.com/office/drawing/2014/main" id="{204FED05-8B06-44F0-98E9-EA69C93A95A5}"/>
                </a:ext>
              </a:extLst>
            </p:cNvPr>
            <p:cNvCxnSpPr>
              <a:cxnSpLocks/>
            </p:cNvCxnSpPr>
            <p:nvPr/>
          </p:nvCxnSpPr>
          <p:spPr>
            <a:xfrm flipV="1">
              <a:off x="4591154" y="1808595"/>
              <a:ext cx="1009968" cy="1026423"/>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12" name="直線矢印コネクタ 11">
              <a:extLst>
                <a:ext uri="{FF2B5EF4-FFF2-40B4-BE49-F238E27FC236}">
                  <a16:creationId xmlns:a16="http://schemas.microsoft.com/office/drawing/2014/main" id="{8205877D-5B79-4754-A5F3-65A077EFADAF}"/>
                </a:ext>
              </a:extLst>
            </p:cNvPr>
            <p:cNvCxnSpPr/>
            <p:nvPr/>
          </p:nvCxnSpPr>
          <p:spPr>
            <a:xfrm>
              <a:off x="6666281" y="1822107"/>
              <a:ext cx="855847" cy="835774"/>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13" name="直線矢印コネクタ 12">
              <a:extLst>
                <a:ext uri="{FF2B5EF4-FFF2-40B4-BE49-F238E27FC236}">
                  <a16:creationId xmlns:a16="http://schemas.microsoft.com/office/drawing/2014/main" id="{C96F3843-B783-4898-8920-F8727DC65ECE}"/>
                </a:ext>
              </a:extLst>
            </p:cNvPr>
            <p:cNvCxnSpPr>
              <a:cxnSpLocks/>
            </p:cNvCxnSpPr>
            <p:nvPr/>
          </p:nvCxnSpPr>
          <p:spPr>
            <a:xfrm>
              <a:off x="6487546" y="1893447"/>
              <a:ext cx="976559" cy="820667"/>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14" name="直線矢印コネクタ 13">
              <a:extLst>
                <a:ext uri="{FF2B5EF4-FFF2-40B4-BE49-F238E27FC236}">
                  <a16:creationId xmlns:a16="http://schemas.microsoft.com/office/drawing/2014/main" id="{3700BE74-48F4-40B5-807D-AF0E6ABC918C}"/>
                </a:ext>
              </a:extLst>
            </p:cNvPr>
            <p:cNvCxnSpPr>
              <a:cxnSpLocks/>
            </p:cNvCxnSpPr>
            <p:nvPr/>
          </p:nvCxnSpPr>
          <p:spPr>
            <a:xfrm>
              <a:off x="4867925" y="3047034"/>
              <a:ext cx="300960" cy="79523"/>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15" name="直線矢印コネクタ 14">
              <a:extLst>
                <a:ext uri="{FF2B5EF4-FFF2-40B4-BE49-F238E27FC236}">
                  <a16:creationId xmlns:a16="http://schemas.microsoft.com/office/drawing/2014/main" id="{29CC16CC-34A0-47B1-9D30-03382F07B192}"/>
                </a:ext>
              </a:extLst>
            </p:cNvPr>
            <p:cNvCxnSpPr>
              <a:cxnSpLocks/>
            </p:cNvCxnSpPr>
            <p:nvPr/>
          </p:nvCxnSpPr>
          <p:spPr>
            <a:xfrm>
              <a:off x="4796902" y="3140536"/>
              <a:ext cx="265209" cy="105369"/>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16" name="直線矢印コネクタ 15">
              <a:extLst>
                <a:ext uri="{FF2B5EF4-FFF2-40B4-BE49-F238E27FC236}">
                  <a16:creationId xmlns:a16="http://schemas.microsoft.com/office/drawing/2014/main" id="{45F003B6-E44B-493F-AA39-8166D1EA8205}"/>
                </a:ext>
              </a:extLst>
            </p:cNvPr>
            <p:cNvCxnSpPr>
              <a:cxnSpLocks/>
            </p:cNvCxnSpPr>
            <p:nvPr/>
          </p:nvCxnSpPr>
          <p:spPr>
            <a:xfrm>
              <a:off x="4141918" y="1482779"/>
              <a:ext cx="1196819" cy="0"/>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17" name="直線矢印コネクタ 16">
              <a:extLst>
                <a:ext uri="{FF2B5EF4-FFF2-40B4-BE49-F238E27FC236}">
                  <a16:creationId xmlns:a16="http://schemas.microsoft.com/office/drawing/2014/main" id="{0FE46B88-E8F4-4287-AF0F-05B4BDDE4554}"/>
                </a:ext>
              </a:extLst>
            </p:cNvPr>
            <p:cNvCxnSpPr>
              <a:cxnSpLocks/>
            </p:cNvCxnSpPr>
            <p:nvPr/>
          </p:nvCxnSpPr>
          <p:spPr>
            <a:xfrm>
              <a:off x="4201256" y="1576664"/>
              <a:ext cx="1137481" cy="0"/>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18" name="直線矢印コネクタ 17">
              <a:extLst>
                <a:ext uri="{FF2B5EF4-FFF2-40B4-BE49-F238E27FC236}">
                  <a16:creationId xmlns:a16="http://schemas.microsoft.com/office/drawing/2014/main" id="{5CD4B978-EB99-41A0-BE3D-415E9A50CA2B}"/>
                </a:ext>
              </a:extLst>
            </p:cNvPr>
            <p:cNvCxnSpPr>
              <a:cxnSpLocks/>
            </p:cNvCxnSpPr>
            <p:nvPr/>
          </p:nvCxnSpPr>
          <p:spPr>
            <a:xfrm flipH="1">
              <a:off x="2041504" y="4047420"/>
              <a:ext cx="265507" cy="232801"/>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19" name="直線矢印コネクタ 18">
              <a:extLst>
                <a:ext uri="{FF2B5EF4-FFF2-40B4-BE49-F238E27FC236}">
                  <a16:creationId xmlns:a16="http://schemas.microsoft.com/office/drawing/2014/main" id="{CFAADCCE-0F1D-4C42-9A96-0EC7AF591E9C}"/>
                </a:ext>
              </a:extLst>
            </p:cNvPr>
            <p:cNvCxnSpPr>
              <a:cxnSpLocks/>
            </p:cNvCxnSpPr>
            <p:nvPr/>
          </p:nvCxnSpPr>
          <p:spPr>
            <a:xfrm flipH="1" flipV="1">
              <a:off x="3209035" y="3996823"/>
              <a:ext cx="161816" cy="512809"/>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20" name="直線矢印コネクタ 19">
              <a:extLst>
                <a:ext uri="{FF2B5EF4-FFF2-40B4-BE49-F238E27FC236}">
                  <a16:creationId xmlns:a16="http://schemas.microsoft.com/office/drawing/2014/main" id="{E681AE38-52B9-4B40-B08D-8CE0A831D6A6}"/>
                </a:ext>
              </a:extLst>
            </p:cNvPr>
            <p:cNvCxnSpPr>
              <a:cxnSpLocks/>
            </p:cNvCxnSpPr>
            <p:nvPr/>
          </p:nvCxnSpPr>
          <p:spPr>
            <a:xfrm>
              <a:off x="3575193" y="4049824"/>
              <a:ext cx="497358" cy="588350"/>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21" name="直線矢印コネクタ 20">
              <a:extLst>
                <a:ext uri="{FF2B5EF4-FFF2-40B4-BE49-F238E27FC236}">
                  <a16:creationId xmlns:a16="http://schemas.microsoft.com/office/drawing/2014/main" id="{E604CEFA-D174-433E-A9F8-1F273E04AC10}"/>
                </a:ext>
              </a:extLst>
            </p:cNvPr>
            <p:cNvCxnSpPr/>
            <p:nvPr/>
          </p:nvCxnSpPr>
          <p:spPr>
            <a:xfrm flipV="1">
              <a:off x="3192736" y="3224919"/>
              <a:ext cx="466838" cy="378318"/>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23" name="直線矢印コネクタ 22">
              <a:extLst>
                <a:ext uri="{FF2B5EF4-FFF2-40B4-BE49-F238E27FC236}">
                  <a16:creationId xmlns:a16="http://schemas.microsoft.com/office/drawing/2014/main" id="{81AE0F0B-E146-4ADA-BD5F-D531E359E8A2}"/>
                </a:ext>
              </a:extLst>
            </p:cNvPr>
            <p:cNvCxnSpPr>
              <a:cxnSpLocks/>
            </p:cNvCxnSpPr>
            <p:nvPr/>
          </p:nvCxnSpPr>
          <p:spPr>
            <a:xfrm>
              <a:off x="5027834" y="4193446"/>
              <a:ext cx="88892" cy="347835"/>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24" name="直線矢印コネクタ 23">
              <a:extLst>
                <a:ext uri="{FF2B5EF4-FFF2-40B4-BE49-F238E27FC236}">
                  <a16:creationId xmlns:a16="http://schemas.microsoft.com/office/drawing/2014/main" id="{03E1C37D-8FE3-4161-96F3-CD5CE5DCA9B8}"/>
                </a:ext>
              </a:extLst>
            </p:cNvPr>
            <p:cNvCxnSpPr>
              <a:cxnSpLocks/>
            </p:cNvCxnSpPr>
            <p:nvPr/>
          </p:nvCxnSpPr>
          <p:spPr>
            <a:xfrm>
              <a:off x="6449802" y="3443725"/>
              <a:ext cx="563671" cy="337346"/>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25" name="直線矢印コネクタ 24">
              <a:extLst>
                <a:ext uri="{FF2B5EF4-FFF2-40B4-BE49-F238E27FC236}">
                  <a16:creationId xmlns:a16="http://schemas.microsoft.com/office/drawing/2014/main" id="{F04B69DE-FF5E-4338-89A2-3AB525764E23}"/>
                </a:ext>
              </a:extLst>
            </p:cNvPr>
            <p:cNvCxnSpPr/>
            <p:nvPr/>
          </p:nvCxnSpPr>
          <p:spPr>
            <a:xfrm flipH="1">
              <a:off x="3390675" y="3288405"/>
              <a:ext cx="429634" cy="348169"/>
            </a:xfrm>
            <a:prstGeom prst="straightConnector1">
              <a:avLst/>
            </a:prstGeom>
            <a:noFill/>
            <a:ln w="25400" cap="flat" cmpd="sng" algn="ctr">
              <a:solidFill>
                <a:srgbClr val="0000FF"/>
              </a:solidFill>
              <a:prstDash val="solid"/>
              <a:miter lim="800000"/>
              <a:headEnd w="med" len="lg"/>
              <a:tailEnd type="arrow" w="med" len="lg"/>
            </a:ln>
            <a:effectLst/>
          </p:spPr>
        </p:cxnSp>
        <p:sp>
          <p:nvSpPr>
            <p:cNvPr id="26" name="楕円 25">
              <a:extLst>
                <a:ext uri="{FF2B5EF4-FFF2-40B4-BE49-F238E27FC236}">
                  <a16:creationId xmlns:a16="http://schemas.microsoft.com/office/drawing/2014/main" id="{0DD656C9-D5C4-4491-B80E-FEBCC8DCB4B0}"/>
                </a:ext>
              </a:extLst>
            </p:cNvPr>
            <p:cNvSpPr/>
            <p:nvPr/>
          </p:nvSpPr>
          <p:spPr>
            <a:xfrm>
              <a:off x="1611728" y="3520815"/>
              <a:ext cx="2603407" cy="579023"/>
            </a:xfrm>
            <a:prstGeom prst="ellipse">
              <a:avLst/>
            </a:prstGeom>
            <a:solidFill>
              <a:srgbClr val="FFFF00"/>
            </a:solidFill>
            <a:ln w="12700" cap="flat" cmpd="sng" algn="ctr">
              <a:solidFill>
                <a:srgbClr val="0000FF"/>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0000FF"/>
                  </a:solidFill>
                  <a:effectLst/>
                  <a:uLnTx/>
                  <a:uFillTx/>
                  <a:latin typeface="Arial" panose="020B0604020202020204" pitchFamily="34" charset="0"/>
                  <a:ea typeface="游ゴシック" panose="020B0400000000000000" pitchFamily="50" charset="-128"/>
                  <a:cs typeface="Arial" panose="020B0604020202020204" pitchFamily="34" charset="0"/>
                </a:rPr>
                <a:t>BAN Coordinator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Arial" panose="020B0604020202020204" pitchFamily="34" charset="0"/>
                </a:rPr>
                <a:t>Embedded Processor for Deep Learning</a:t>
              </a:r>
              <a:endParaRPr kumimoji="0" lang="ja-JP" altLang="en-US" sz="1050" b="1" i="0" u="none" strike="noStrike" kern="0" cap="none" spc="0" normalizeH="0" baseline="0" noProof="0" dirty="0">
                <a:ln>
                  <a:noFill/>
                </a:ln>
                <a:solidFill>
                  <a:srgbClr val="0000FF"/>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cxnSp>
          <p:nvCxnSpPr>
            <p:cNvPr id="27" name="直線矢印コネクタ 26">
              <a:extLst>
                <a:ext uri="{FF2B5EF4-FFF2-40B4-BE49-F238E27FC236}">
                  <a16:creationId xmlns:a16="http://schemas.microsoft.com/office/drawing/2014/main" id="{C2B67AB6-10E6-4577-81B4-2810F19F36CF}"/>
                </a:ext>
              </a:extLst>
            </p:cNvPr>
            <p:cNvCxnSpPr>
              <a:cxnSpLocks/>
            </p:cNvCxnSpPr>
            <p:nvPr/>
          </p:nvCxnSpPr>
          <p:spPr>
            <a:xfrm flipH="1" flipV="1">
              <a:off x="3201390" y="1984440"/>
              <a:ext cx="381687" cy="891636"/>
            </a:xfrm>
            <a:prstGeom prst="straightConnector1">
              <a:avLst/>
            </a:prstGeom>
            <a:noFill/>
            <a:ln w="25400" cap="flat" cmpd="sng" algn="ctr">
              <a:solidFill>
                <a:srgbClr val="70AD47">
                  <a:lumMod val="75000"/>
                </a:srgbClr>
              </a:solidFill>
              <a:prstDash val="solid"/>
              <a:miter lim="800000"/>
              <a:headEnd w="med" len="lg"/>
              <a:tailEnd type="arrow" w="med" len="lg"/>
            </a:ln>
            <a:effectLst/>
          </p:spPr>
        </p:cxnSp>
        <p:cxnSp>
          <p:nvCxnSpPr>
            <p:cNvPr id="28" name="直線矢印コネクタ 27">
              <a:extLst>
                <a:ext uri="{FF2B5EF4-FFF2-40B4-BE49-F238E27FC236}">
                  <a16:creationId xmlns:a16="http://schemas.microsoft.com/office/drawing/2014/main" id="{25BB800A-EA8E-432B-9F7B-D8BAE0D6E37B}"/>
                </a:ext>
              </a:extLst>
            </p:cNvPr>
            <p:cNvCxnSpPr>
              <a:cxnSpLocks/>
            </p:cNvCxnSpPr>
            <p:nvPr/>
          </p:nvCxnSpPr>
          <p:spPr>
            <a:xfrm>
              <a:off x="3401503" y="1991115"/>
              <a:ext cx="375798" cy="877879"/>
            </a:xfrm>
            <a:prstGeom prst="straightConnector1">
              <a:avLst/>
            </a:prstGeom>
            <a:noFill/>
            <a:ln w="25400" cap="flat" cmpd="sng" algn="ctr">
              <a:solidFill>
                <a:srgbClr val="70AD47">
                  <a:lumMod val="75000"/>
                </a:srgbClr>
              </a:solidFill>
              <a:prstDash val="solid"/>
              <a:miter lim="800000"/>
              <a:headEnd w="med" len="lg"/>
              <a:tailEnd type="arrow" w="med" len="lg"/>
            </a:ln>
            <a:effectLst/>
          </p:spPr>
        </p:cxnSp>
        <p:sp>
          <p:nvSpPr>
            <p:cNvPr id="29" name="フリーフォーム 54">
              <a:extLst>
                <a:ext uri="{FF2B5EF4-FFF2-40B4-BE49-F238E27FC236}">
                  <a16:creationId xmlns:a16="http://schemas.microsoft.com/office/drawing/2014/main" id="{9EE900A1-9613-4E7A-A766-2095CBFE831E}"/>
                </a:ext>
              </a:extLst>
            </p:cNvPr>
            <p:cNvSpPr/>
            <p:nvPr/>
          </p:nvSpPr>
          <p:spPr>
            <a:xfrm>
              <a:off x="4568627" y="3244894"/>
              <a:ext cx="2738372" cy="422068"/>
            </a:xfrm>
            <a:custGeom>
              <a:avLst/>
              <a:gdLst>
                <a:gd name="connsiteX0" fmla="*/ 2914650 w 2914650"/>
                <a:gd name="connsiteY0" fmla="*/ 876300 h 1080041"/>
                <a:gd name="connsiteX1" fmla="*/ 628650 w 2914650"/>
                <a:gd name="connsiteY1" fmla="*/ 1019175 h 1080041"/>
                <a:gd name="connsiteX2" fmla="*/ 0 w 2914650"/>
                <a:gd name="connsiteY2" fmla="*/ 0 h 1080041"/>
                <a:gd name="connsiteX0" fmla="*/ 3128180 w 3128180"/>
                <a:gd name="connsiteY0" fmla="*/ 244300 h 1037377"/>
                <a:gd name="connsiteX1" fmla="*/ 628650 w 3128180"/>
                <a:gd name="connsiteY1" fmla="*/ 1019175 h 1037377"/>
                <a:gd name="connsiteX2" fmla="*/ 0 w 3128180"/>
                <a:gd name="connsiteY2" fmla="*/ 0 h 1037377"/>
                <a:gd name="connsiteX0" fmla="*/ 3128180 w 3128180"/>
                <a:gd name="connsiteY0" fmla="*/ 244300 h 584023"/>
                <a:gd name="connsiteX1" fmla="*/ 1249826 w 3128180"/>
                <a:gd name="connsiteY1" fmla="*/ 545175 h 584023"/>
                <a:gd name="connsiteX2" fmla="*/ 0 w 3128180"/>
                <a:gd name="connsiteY2" fmla="*/ 0 h 584023"/>
                <a:gd name="connsiteX0" fmla="*/ 3128180 w 3128180"/>
                <a:gd name="connsiteY0" fmla="*/ 244300 h 546924"/>
                <a:gd name="connsiteX1" fmla="*/ 1249826 w 3128180"/>
                <a:gd name="connsiteY1" fmla="*/ 545175 h 546924"/>
                <a:gd name="connsiteX2" fmla="*/ 0 w 3128180"/>
                <a:gd name="connsiteY2" fmla="*/ 0 h 546924"/>
                <a:gd name="connsiteX0" fmla="*/ 3128180 w 3128180"/>
                <a:gd name="connsiteY0" fmla="*/ 244300 h 552701"/>
                <a:gd name="connsiteX1" fmla="*/ 1249826 w 3128180"/>
                <a:gd name="connsiteY1" fmla="*/ 545175 h 552701"/>
                <a:gd name="connsiteX2" fmla="*/ 0 w 3128180"/>
                <a:gd name="connsiteY2" fmla="*/ 0 h 552701"/>
                <a:gd name="connsiteX0" fmla="*/ 3128180 w 3128258"/>
                <a:gd name="connsiteY0" fmla="*/ 244300 h 555550"/>
                <a:gd name="connsiteX1" fmla="*/ 1249826 w 3128258"/>
                <a:gd name="connsiteY1" fmla="*/ 545175 h 555550"/>
                <a:gd name="connsiteX2" fmla="*/ 0 w 3128258"/>
                <a:gd name="connsiteY2" fmla="*/ 0 h 555550"/>
                <a:gd name="connsiteX0" fmla="*/ 3108768 w 3108850"/>
                <a:gd name="connsiteY0" fmla="*/ 119563 h 547564"/>
                <a:gd name="connsiteX1" fmla="*/ 1249826 w 3108850"/>
                <a:gd name="connsiteY1" fmla="*/ 545175 h 547564"/>
                <a:gd name="connsiteX2" fmla="*/ 0 w 3108850"/>
                <a:gd name="connsiteY2" fmla="*/ 0 h 547564"/>
                <a:gd name="connsiteX0" fmla="*/ 3108768 w 3108886"/>
                <a:gd name="connsiteY0" fmla="*/ 119563 h 539404"/>
                <a:gd name="connsiteX1" fmla="*/ 1667179 w 3108886"/>
                <a:gd name="connsiteY1" fmla="*/ 536859 h 539404"/>
                <a:gd name="connsiteX2" fmla="*/ 0 w 3108886"/>
                <a:gd name="connsiteY2" fmla="*/ 0 h 539404"/>
                <a:gd name="connsiteX0" fmla="*/ 3108768 w 3108897"/>
                <a:gd name="connsiteY0" fmla="*/ 119563 h 536959"/>
                <a:gd name="connsiteX1" fmla="*/ 1667179 w 3108897"/>
                <a:gd name="connsiteY1" fmla="*/ 536859 h 536959"/>
                <a:gd name="connsiteX2" fmla="*/ 0 w 3108897"/>
                <a:gd name="connsiteY2" fmla="*/ 0 h 536959"/>
                <a:gd name="connsiteX0" fmla="*/ 3108768 w 3108768"/>
                <a:gd name="connsiteY0" fmla="*/ 119563 h 536983"/>
                <a:gd name="connsiteX1" fmla="*/ 1667179 w 3108768"/>
                <a:gd name="connsiteY1" fmla="*/ 536859 h 536983"/>
                <a:gd name="connsiteX2" fmla="*/ 0 w 3108768"/>
                <a:gd name="connsiteY2" fmla="*/ 0 h 536983"/>
              </a:gdLst>
              <a:ahLst/>
              <a:cxnLst>
                <a:cxn ang="0">
                  <a:pos x="connsiteX0" y="connsiteY0"/>
                </a:cxn>
                <a:cxn ang="0">
                  <a:pos x="connsiteX1" y="connsiteY1"/>
                </a:cxn>
                <a:cxn ang="0">
                  <a:pos x="connsiteX2" y="connsiteY2"/>
                </a:cxn>
              </a:cxnLst>
              <a:rect l="l" t="t" r="r" b="b"/>
              <a:pathLst>
                <a:path w="3108768" h="536983">
                  <a:moveTo>
                    <a:pt x="3108768" y="119563"/>
                  </a:moveTo>
                  <a:cubicBezTo>
                    <a:pt x="3014244" y="480236"/>
                    <a:pt x="2262954" y="540154"/>
                    <a:pt x="1667179" y="536859"/>
                  </a:cubicBezTo>
                  <a:cubicBezTo>
                    <a:pt x="1071404" y="533564"/>
                    <a:pt x="71437" y="436562"/>
                    <a:pt x="0" y="0"/>
                  </a:cubicBezTo>
                </a:path>
              </a:pathLst>
            </a:custGeom>
            <a:noFill/>
            <a:ln w="25400" cap="flat" cmpd="sng" algn="ctr">
              <a:solidFill>
                <a:srgbClr val="70AD47">
                  <a:lumMod val="75000"/>
                </a:srgbClr>
              </a:solidFill>
              <a:prstDash val="solid"/>
              <a:miter lim="800000"/>
              <a:headEnd type="none"/>
              <a:tailEnd type="arrow"/>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0" name="フリーフォーム 54">
              <a:extLst>
                <a:ext uri="{FF2B5EF4-FFF2-40B4-BE49-F238E27FC236}">
                  <a16:creationId xmlns:a16="http://schemas.microsoft.com/office/drawing/2014/main" id="{CC5F043E-F8DE-43E2-B294-0D11E0436AFE}"/>
                </a:ext>
              </a:extLst>
            </p:cNvPr>
            <p:cNvSpPr/>
            <p:nvPr/>
          </p:nvSpPr>
          <p:spPr>
            <a:xfrm flipH="1">
              <a:off x="4394324" y="3342416"/>
              <a:ext cx="3076665" cy="425348"/>
            </a:xfrm>
            <a:custGeom>
              <a:avLst/>
              <a:gdLst>
                <a:gd name="connsiteX0" fmla="*/ 2914650 w 2914650"/>
                <a:gd name="connsiteY0" fmla="*/ 876300 h 1080041"/>
                <a:gd name="connsiteX1" fmla="*/ 628650 w 2914650"/>
                <a:gd name="connsiteY1" fmla="*/ 1019175 h 1080041"/>
                <a:gd name="connsiteX2" fmla="*/ 0 w 2914650"/>
                <a:gd name="connsiteY2" fmla="*/ 0 h 1080041"/>
                <a:gd name="connsiteX0" fmla="*/ 3128180 w 3128180"/>
                <a:gd name="connsiteY0" fmla="*/ 244300 h 1037377"/>
                <a:gd name="connsiteX1" fmla="*/ 628650 w 3128180"/>
                <a:gd name="connsiteY1" fmla="*/ 1019175 h 1037377"/>
                <a:gd name="connsiteX2" fmla="*/ 0 w 3128180"/>
                <a:gd name="connsiteY2" fmla="*/ 0 h 1037377"/>
                <a:gd name="connsiteX0" fmla="*/ 3128180 w 3128180"/>
                <a:gd name="connsiteY0" fmla="*/ 244300 h 584023"/>
                <a:gd name="connsiteX1" fmla="*/ 1249826 w 3128180"/>
                <a:gd name="connsiteY1" fmla="*/ 545175 h 584023"/>
                <a:gd name="connsiteX2" fmla="*/ 0 w 3128180"/>
                <a:gd name="connsiteY2" fmla="*/ 0 h 584023"/>
                <a:gd name="connsiteX0" fmla="*/ 3128180 w 3128180"/>
                <a:gd name="connsiteY0" fmla="*/ 244300 h 546924"/>
                <a:gd name="connsiteX1" fmla="*/ 1249826 w 3128180"/>
                <a:gd name="connsiteY1" fmla="*/ 545175 h 546924"/>
                <a:gd name="connsiteX2" fmla="*/ 0 w 3128180"/>
                <a:gd name="connsiteY2" fmla="*/ 0 h 546924"/>
                <a:gd name="connsiteX0" fmla="*/ 3128180 w 3128180"/>
                <a:gd name="connsiteY0" fmla="*/ 244300 h 552701"/>
                <a:gd name="connsiteX1" fmla="*/ 1249826 w 3128180"/>
                <a:gd name="connsiteY1" fmla="*/ 545175 h 552701"/>
                <a:gd name="connsiteX2" fmla="*/ 0 w 3128180"/>
                <a:gd name="connsiteY2" fmla="*/ 0 h 552701"/>
                <a:gd name="connsiteX0" fmla="*/ 3128180 w 3128258"/>
                <a:gd name="connsiteY0" fmla="*/ 244300 h 555550"/>
                <a:gd name="connsiteX1" fmla="*/ 1249826 w 3128258"/>
                <a:gd name="connsiteY1" fmla="*/ 545175 h 555550"/>
                <a:gd name="connsiteX2" fmla="*/ 0 w 3128258"/>
                <a:gd name="connsiteY2" fmla="*/ 0 h 555550"/>
                <a:gd name="connsiteX0" fmla="*/ 3108768 w 3108850"/>
                <a:gd name="connsiteY0" fmla="*/ 119563 h 547564"/>
                <a:gd name="connsiteX1" fmla="*/ 1249826 w 3108850"/>
                <a:gd name="connsiteY1" fmla="*/ 545175 h 547564"/>
                <a:gd name="connsiteX2" fmla="*/ 0 w 3108850"/>
                <a:gd name="connsiteY2" fmla="*/ 0 h 547564"/>
                <a:gd name="connsiteX0" fmla="*/ 3108768 w 3108886"/>
                <a:gd name="connsiteY0" fmla="*/ 119563 h 539404"/>
                <a:gd name="connsiteX1" fmla="*/ 1667179 w 3108886"/>
                <a:gd name="connsiteY1" fmla="*/ 536859 h 539404"/>
                <a:gd name="connsiteX2" fmla="*/ 0 w 3108886"/>
                <a:gd name="connsiteY2" fmla="*/ 0 h 539404"/>
                <a:gd name="connsiteX0" fmla="*/ 3108768 w 3108897"/>
                <a:gd name="connsiteY0" fmla="*/ 119563 h 536959"/>
                <a:gd name="connsiteX1" fmla="*/ 1667179 w 3108897"/>
                <a:gd name="connsiteY1" fmla="*/ 536859 h 536959"/>
                <a:gd name="connsiteX2" fmla="*/ 0 w 3108897"/>
                <a:gd name="connsiteY2" fmla="*/ 0 h 536959"/>
                <a:gd name="connsiteX0" fmla="*/ 3108768 w 3108768"/>
                <a:gd name="connsiteY0" fmla="*/ 119563 h 536983"/>
                <a:gd name="connsiteX1" fmla="*/ 1667179 w 3108768"/>
                <a:gd name="connsiteY1" fmla="*/ 536859 h 536983"/>
                <a:gd name="connsiteX2" fmla="*/ 0 w 3108768"/>
                <a:gd name="connsiteY2" fmla="*/ 0 h 536983"/>
                <a:gd name="connsiteX0" fmla="*/ 3763000 w 3763000"/>
                <a:gd name="connsiteY0" fmla="*/ 0 h 425605"/>
                <a:gd name="connsiteX1" fmla="*/ 2321411 w 3763000"/>
                <a:gd name="connsiteY1" fmla="*/ 417296 h 425605"/>
                <a:gd name="connsiteX2" fmla="*/ 0 w 3763000"/>
                <a:gd name="connsiteY2" fmla="*/ 53396 h 425605"/>
                <a:gd name="connsiteX0" fmla="*/ 3763000 w 3763000"/>
                <a:gd name="connsiteY0" fmla="*/ 0 h 484194"/>
                <a:gd name="connsiteX1" fmla="*/ 1667179 w 3763000"/>
                <a:gd name="connsiteY1" fmla="*/ 482156 h 484194"/>
                <a:gd name="connsiteX2" fmla="*/ 0 w 3763000"/>
                <a:gd name="connsiteY2" fmla="*/ 53396 h 484194"/>
                <a:gd name="connsiteX0" fmla="*/ 3763000 w 3763000"/>
                <a:gd name="connsiteY0" fmla="*/ 0 h 470512"/>
                <a:gd name="connsiteX1" fmla="*/ 1798026 w 3763000"/>
                <a:gd name="connsiteY1" fmla="*/ 467743 h 470512"/>
                <a:gd name="connsiteX2" fmla="*/ 0 w 3763000"/>
                <a:gd name="connsiteY2" fmla="*/ 53396 h 470512"/>
                <a:gd name="connsiteX0" fmla="*/ 3622088 w 3622088"/>
                <a:gd name="connsiteY0" fmla="*/ 0 h 469122"/>
                <a:gd name="connsiteX1" fmla="*/ 1657114 w 3622088"/>
                <a:gd name="connsiteY1" fmla="*/ 467743 h 469122"/>
                <a:gd name="connsiteX2" fmla="*/ 0 w 3622088"/>
                <a:gd name="connsiteY2" fmla="*/ 38983 h 469122"/>
                <a:gd name="connsiteX0" fmla="*/ 3622088 w 3622088"/>
                <a:gd name="connsiteY0" fmla="*/ 0 h 468975"/>
                <a:gd name="connsiteX1" fmla="*/ 1657114 w 3622088"/>
                <a:gd name="connsiteY1" fmla="*/ 467743 h 468975"/>
                <a:gd name="connsiteX2" fmla="*/ 0 w 3622088"/>
                <a:gd name="connsiteY2" fmla="*/ 38983 h 468975"/>
              </a:gdLst>
              <a:ahLst/>
              <a:cxnLst>
                <a:cxn ang="0">
                  <a:pos x="connsiteX0" y="connsiteY0"/>
                </a:cxn>
                <a:cxn ang="0">
                  <a:pos x="connsiteX1" y="connsiteY1"/>
                </a:cxn>
                <a:cxn ang="0">
                  <a:pos x="connsiteX2" y="connsiteY2"/>
                </a:cxn>
              </a:cxnLst>
              <a:rect l="l" t="t" r="r" b="b"/>
              <a:pathLst>
                <a:path w="3622088" h="468975">
                  <a:moveTo>
                    <a:pt x="3622088" y="0"/>
                  </a:moveTo>
                  <a:cubicBezTo>
                    <a:pt x="3527564" y="360673"/>
                    <a:pt x="2230600" y="482866"/>
                    <a:pt x="1657114" y="467743"/>
                  </a:cubicBezTo>
                  <a:cubicBezTo>
                    <a:pt x="1083628" y="452620"/>
                    <a:pt x="71437" y="475545"/>
                    <a:pt x="0" y="38983"/>
                  </a:cubicBezTo>
                </a:path>
              </a:pathLst>
            </a:custGeom>
            <a:noFill/>
            <a:ln w="25400" cap="flat" cmpd="sng" algn="ctr">
              <a:solidFill>
                <a:srgbClr val="70AD47">
                  <a:lumMod val="75000"/>
                </a:srgbClr>
              </a:solidFill>
              <a:prstDash val="solid"/>
              <a:miter lim="800000"/>
              <a:headEnd type="none"/>
              <a:tailEnd type="arrow"/>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31" name="直線矢印コネクタ 30">
              <a:extLst>
                <a:ext uri="{FF2B5EF4-FFF2-40B4-BE49-F238E27FC236}">
                  <a16:creationId xmlns:a16="http://schemas.microsoft.com/office/drawing/2014/main" id="{6215E8B7-7D93-4F00-AAD0-99B6682A2960}"/>
                </a:ext>
              </a:extLst>
            </p:cNvPr>
            <p:cNvCxnSpPr>
              <a:cxnSpLocks/>
            </p:cNvCxnSpPr>
            <p:nvPr/>
          </p:nvCxnSpPr>
          <p:spPr>
            <a:xfrm flipV="1">
              <a:off x="2595375" y="4052247"/>
              <a:ext cx="101203" cy="337389"/>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32" name="直線矢印コネクタ 31">
              <a:extLst>
                <a:ext uri="{FF2B5EF4-FFF2-40B4-BE49-F238E27FC236}">
                  <a16:creationId xmlns:a16="http://schemas.microsoft.com/office/drawing/2014/main" id="{087F6553-3977-416B-84F8-B618394DC87F}"/>
                </a:ext>
              </a:extLst>
            </p:cNvPr>
            <p:cNvCxnSpPr>
              <a:cxnSpLocks/>
            </p:cNvCxnSpPr>
            <p:nvPr/>
          </p:nvCxnSpPr>
          <p:spPr>
            <a:xfrm flipH="1">
              <a:off x="2686410" y="4106932"/>
              <a:ext cx="117808" cy="295054"/>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34" name="直線矢印コネクタ 33">
              <a:extLst>
                <a:ext uri="{FF2B5EF4-FFF2-40B4-BE49-F238E27FC236}">
                  <a16:creationId xmlns:a16="http://schemas.microsoft.com/office/drawing/2014/main" id="{C691777A-CF15-4A54-8317-86AED4D18891}"/>
                </a:ext>
              </a:extLst>
            </p:cNvPr>
            <p:cNvCxnSpPr>
              <a:cxnSpLocks/>
            </p:cNvCxnSpPr>
            <p:nvPr/>
          </p:nvCxnSpPr>
          <p:spPr>
            <a:xfrm>
              <a:off x="3944864" y="3306429"/>
              <a:ext cx="661678" cy="539407"/>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35" name="直線矢印コネクタ 34">
              <a:extLst>
                <a:ext uri="{FF2B5EF4-FFF2-40B4-BE49-F238E27FC236}">
                  <a16:creationId xmlns:a16="http://schemas.microsoft.com/office/drawing/2014/main" id="{D8A2C2E6-A307-4086-A134-6C00A0011AA3}"/>
                </a:ext>
              </a:extLst>
            </p:cNvPr>
            <p:cNvCxnSpPr>
              <a:cxnSpLocks/>
            </p:cNvCxnSpPr>
            <p:nvPr/>
          </p:nvCxnSpPr>
          <p:spPr>
            <a:xfrm flipH="1" flipV="1">
              <a:off x="4072551" y="3301236"/>
              <a:ext cx="656810" cy="511949"/>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36" name="直線矢印コネクタ 35">
              <a:extLst>
                <a:ext uri="{FF2B5EF4-FFF2-40B4-BE49-F238E27FC236}">
                  <a16:creationId xmlns:a16="http://schemas.microsoft.com/office/drawing/2014/main" id="{CBA8785F-C265-49CE-BBF1-79647365384F}"/>
                </a:ext>
              </a:extLst>
            </p:cNvPr>
            <p:cNvCxnSpPr>
              <a:cxnSpLocks/>
            </p:cNvCxnSpPr>
            <p:nvPr/>
          </p:nvCxnSpPr>
          <p:spPr>
            <a:xfrm>
              <a:off x="3342038" y="4054339"/>
              <a:ext cx="157485" cy="468748"/>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37" name="直線矢印コネクタ 36">
              <a:extLst>
                <a:ext uri="{FF2B5EF4-FFF2-40B4-BE49-F238E27FC236}">
                  <a16:creationId xmlns:a16="http://schemas.microsoft.com/office/drawing/2014/main" id="{9273ADC2-99A1-4754-9479-7C4DBAE9EE98}"/>
                </a:ext>
              </a:extLst>
            </p:cNvPr>
            <p:cNvCxnSpPr>
              <a:cxnSpLocks/>
            </p:cNvCxnSpPr>
            <p:nvPr/>
          </p:nvCxnSpPr>
          <p:spPr>
            <a:xfrm flipH="1" flipV="1">
              <a:off x="3671829" y="4000272"/>
              <a:ext cx="528454" cy="635547"/>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38" name="直線矢印コネクタ 37">
              <a:extLst>
                <a:ext uri="{FF2B5EF4-FFF2-40B4-BE49-F238E27FC236}">
                  <a16:creationId xmlns:a16="http://schemas.microsoft.com/office/drawing/2014/main" id="{9DCF6BC4-0A60-46B9-8B1B-D164D55FEE0B}"/>
                </a:ext>
              </a:extLst>
            </p:cNvPr>
            <p:cNvCxnSpPr>
              <a:cxnSpLocks/>
            </p:cNvCxnSpPr>
            <p:nvPr/>
          </p:nvCxnSpPr>
          <p:spPr>
            <a:xfrm>
              <a:off x="7803075" y="4031437"/>
              <a:ext cx="447439" cy="319220"/>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39" name="直線矢印コネクタ 38">
              <a:extLst>
                <a:ext uri="{FF2B5EF4-FFF2-40B4-BE49-F238E27FC236}">
                  <a16:creationId xmlns:a16="http://schemas.microsoft.com/office/drawing/2014/main" id="{800263D0-F017-42AA-ABB5-4D3DE18C8894}"/>
                </a:ext>
              </a:extLst>
            </p:cNvPr>
            <p:cNvCxnSpPr>
              <a:cxnSpLocks/>
            </p:cNvCxnSpPr>
            <p:nvPr/>
          </p:nvCxnSpPr>
          <p:spPr>
            <a:xfrm flipH="1" flipV="1">
              <a:off x="6629956" y="3400519"/>
              <a:ext cx="566190" cy="349708"/>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40" name="直線矢印コネクタ 39">
              <a:extLst>
                <a:ext uri="{FF2B5EF4-FFF2-40B4-BE49-F238E27FC236}">
                  <a16:creationId xmlns:a16="http://schemas.microsoft.com/office/drawing/2014/main" id="{8E22FE9A-C507-4F9A-8D8F-987AF018F26A}"/>
                </a:ext>
              </a:extLst>
            </p:cNvPr>
            <p:cNvCxnSpPr>
              <a:cxnSpLocks/>
            </p:cNvCxnSpPr>
            <p:nvPr/>
          </p:nvCxnSpPr>
          <p:spPr>
            <a:xfrm flipH="1" flipV="1">
              <a:off x="7942685" y="3996266"/>
              <a:ext cx="352190" cy="288992"/>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41" name="直線矢印コネクタ 40">
              <a:extLst>
                <a:ext uri="{FF2B5EF4-FFF2-40B4-BE49-F238E27FC236}">
                  <a16:creationId xmlns:a16="http://schemas.microsoft.com/office/drawing/2014/main" id="{4A986C76-6540-4156-9161-D5EF2EDDB40A}"/>
                </a:ext>
              </a:extLst>
            </p:cNvPr>
            <p:cNvCxnSpPr>
              <a:cxnSpLocks/>
            </p:cNvCxnSpPr>
            <p:nvPr/>
          </p:nvCxnSpPr>
          <p:spPr>
            <a:xfrm flipV="1">
              <a:off x="6764671" y="2902381"/>
              <a:ext cx="721553" cy="256984"/>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42" name="直線矢印コネクタ 41">
              <a:extLst>
                <a:ext uri="{FF2B5EF4-FFF2-40B4-BE49-F238E27FC236}">
                  <a16:creationId xmlns:a16="http://schemas.microsoft.com/office/drawing/2014/main" id="{8F6CC4CB-16F4-4DDF-94AF-C31D508CCC37}"/>
                </a:ext>
              </a:extLst>
            </p:cNvPr>
            <p:cNvCxnSpPr>
              <a:cxnSpLocks/>
            </p:cNvCxnSpPr>
            <p:nvPr/>
          </p:nvCxnSpPr>
          <p:spPr>
            <a:xfrm flipV="1">
              <a:off x="6852836" y="3013040"/>
              <a:ext cx="669292" cy="251986"/>
            </a:xfrm>
            <a:prstGeom prst="straightConnector1">
              <a:avLst/>
            </a:prstGeom>
            <a:noFill/>
            <a:ln w="25400" cap="flat" cmpd="sng" algn="ctr">
              <a:solidFill>
                <a:srgbClr val="0000FF"/>
              </a:solidFill>
              <a:prstDash val="solid"/>
              <a:miter lim="800000"/>
              <a:headEnd type="arrow" w="med" len="lg"/>
              <a:tailEnd type="none" w="med" len="lg"/>
            </a:ln>
            <a:effectLst/>
          </p:spPr>
        </p:cxnSp>
        <p:cxnSp>
          <p:nvCxnSpPr>
            <p:cNvPr id="43" name="直線矢印コネクタ 42">
              <a:extLst>
                <a:ext uri="{FF2B5EF4-FFF2-40B4-BE49-F238E27FC236}">
                  <a16:creationId xmlns:a16="http://schemas.microsoft.com/office/drawing/2014/main" id="{0BEFC653-22AC-4603-915B-F06119C0C382}"/>
                </a:ext>
              </a:extLst>
            </p:cNvPr>
            <p:cNvCxnSpPr>
              <a:cxnSpLocks/>
            </p:cNvCxnSpPr>
            <p:nvPr/>
          </p:nvCxnSpPr>
          <p:spPr>
            <a:xfrm flipH="1" flipV="1">
              <a:off x="4912911" y="4164145"/>
              <a:ext cx="97257" cy="471674"/>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44" name="直線矢印コネクタ 43">
              <a:extLst>
                <a:ext uri="{FF2B5EF4-FFF2-40B4-BE49-F238E27FC236}">
                  <a16:creationId xmlns:a16="http://schemas.microsoft.com/office/drawing/2014/main" id="{1958D58E-3575-4F27-ADDD-96AF2353A1F2}"/>
                </a:ext>
              </a:extLst>
            </p:cNvPr>
            <p:cNvCxnSpPr>
              <a:cxnSpLocks/>
            </p:cNvCxnSpPr>
            <p:nvPr/>
          </p:nvCxnSpPr>
          <p:spPr>
            <a:xfrm>
              <a:off x="5563661" y="4174879"/>
              <a:ext cx="147682" cy="196436"/>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45" name="直線矢印コネクタ 44">
              <a:extLst>
                <a:ext uri="{FF2B5EF4-FFF2-40B4-BE49-F238E27FC236}">
                  <a16:creationId xmlns:a16="http://schemas.microsoft.com/office/drawing/2014/main" id="{BE61B31C-DC58-4923-9FAB-869F179EFFFD}"/>
                </a:ext>
              </a:extLst>
            </p:cNvPr>
            <p:cNvCxnSpPr>
              <a:cxnSpLocks/>
            </p:cNvCxnSpPr>
            <p:nvPr/>
          </p:nvCxnSpPr>
          <p:spPr>
            <a:xfrm flipH="1" flipV="1">
              <a:off x="5692299" y="4153845"/>
              <a:ext cx="109848" cy="192581"/>
            </a:xfrm>
            <a:prstGeom prst="straightConnector1">
              <a:avLst/>
            </a:prstGeom>
            <a:noFill/>
            <a:ln w="25400" cap="flat" cmpd="sng" algn="ctr">
              <a:solidFill>
                <a:srgbClr val="0000FF"/>
              </a:solidFill>
              <a:prstDash val="solid"/>
              <a:miter lim="800000"/>
              <a:headEnd w="med" len="lg"/>
              <a:tailEnd type="arrow" w="med" len="lg"/>
            </a:ln>
            <a:effectLst/>
          </p:spPr>
        </p:cxnSp>
        <p:sp>
          <p:nvSpPr>
            <p:cNvPr id="48" name="角丸四角形 39">
              <a:extLst>
                <a:ext uri="{FF2B5EF4-FFF2-40B4-BE49-F238E27FC236}">
                  <a16:creationId xmlns:a16="http://schemas.microsoft.com/office/drawing/2014/main" id="{02FD592E-3551-46E3-9072-4273F002A1D1}"/>
                </a:ext>
              </a:extLst>
            </p:cNvPr>
            <p:cNvSpPr/>
            <p:nvPr/>
          </p:nvSpPr>
          <p:spPr>
            <a:xfrm>
              <a:off x="7950590" y="5235699"/>
              <a:ext cx="1660562" cy="266161"/>
            </a:xfrm>
            <a:prstGeom prst="roundRect">
              <a:avLst/>
            </a:prstGeom>
            <a:solidFill>
              <a:sysClr val="window" lastClr="FFFFFF"/>
            </a:solidFill>
            <a:ln w="9525" cap="flat" cmpd="sng" algn="ctr">
              <a:solidFill>
                <a:srgbClr val="0000FF"/>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825" b="1"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Cyber Physical Home Care</a:t>
              </a:r>
            </a:p>
          </p:txBody>
        </p:sp>
        <p:grpSp>
          <p:nvGrpSpPr>
            <p:cNvPr id="49" name="グループ化 48">
              <a:extLst>
                <a:ext uri="{FF2B5EF4-FFF2-40B4-BE49-F238E27FC236}">
                  <a16:creationId xmlns:a16="http://schemas.microsoft.com/office/drawing/2014/main" id="{3388B6CF-9E47-4DD4-AC6C-FBE72BFD5C95}"/>
                </a:ext>
              </a:extLst>
            </p:cNvPr>
            <p:cNvGrpSpPr/>
            <p:nvPr/>
          </p:nvGrpSpPr>
          <p:grpSpPr>
            <a:xfrm>
              <a:off x="4491971" y="2085062"/>
              <a:ext cx="2710931" cy="1056211"/>
              <a:chOff x="3878309" y="2142900"/>
              <a:chExt cx="2710931" cy="1287640"/>
            </a:xfrm>
          </p:grpSpPr>
          <p:sp>
            <p:nvSpPr>
              <p:cNvPr id="50" name="雲 49">
                <a:extLst>
                  <a:ext uri="{FF2B5EF4-FFF2-40B4-BE49-F238E27FC236}">
                    <a16:creationId xmlns:a16="http://schemas.microsoft.com/office/drawing/2014/main" id="{DE1CDCAC-1191-4AB0-A539-92E0487FBB2B}"/>
                  </a:ext>
                </a:extLst>
              </p:cNvPr>
              <p:cNvSpPr/>
              <p:nvPr/>
            </p:nvSpPr>
            <p:spPr>
              <a:xfrm>
                <a:off x="3878309" y="2218325"/>
                <a:ext cx="880382" cy="560258"/>
              </a:xfrm>
              <a:prstGeom prst="cloud">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51" name="雲 50">
                <a:extLst>
                  <a:ext uri="{FF2B5EF4-FFF2-40B4-BE49-F238E27FC236}">
                    <a16:creationId xmlns:a16="http://schemas.microsoft.com/office/drawing/2014/main" id="{35D210F8-02A5-4E29-BB1D-E1BB67B8B132}"/>
                  </a:ext>
                </a:extLst>
              </p:cNvPr>
              <p:cNvSpPr/>
              <p:nvPr/>
            </p:nvSpPr>
            <p:spPr>
              <a:xfrm>
                <a:off x="5708858" y="2142900"/>
                <a:ext cx="880382" cy="560259"/>
              </a:xfrm>
              <a:prstGeom prst="cloud">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52" name="雲 51">
                <a:extLst>
                  <a:ext uri="{FF2B5EF4-FFF2-40B4-BE49-F238E27FC236}">
                    <a16:creationId xmlns:a16="http://schemas.microsoft.com/office/drawing/2014/main" id="{546EE4F1-7AD8-4468-9FEB-DA33B55FFCF5}"/>
                  </a:ext>
                </a:extLst>
              </p:cNvPr>
              <p:cNvSpPr/>
              <p:nvPr/>
            </p:nvSpPr>
            <p:spPr>
              <a:xfrm>
                <a:off x="4929701" y="2870279"/>
                <a:ext cx="880382" cy="560261"/>
              </a:xfrm>
              <a:prstGeom prst="cloud">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53" name="雲 52">
                <a:extLst>
                  <a:ext uri="{FF2B5EF4-FFF2-40B4-BE49-F238E27FC236}">
                    <a16:creationId xmlns:a16="http://schemas.microsoft.com/office/drawing/2014/main" id="{B32575DA-ABE2-4545-8B56-8795D548EF59}"/>
                  </a:ext>
                </a:extLst>
              </p:cNvPr>
              <p:cNvSpPr/>
              <p:nvPr/>
            </p:nvSpPr>
            <p:spPr>
              <a:xfrm>
                <a:off x="4065770" y="2369497"/>
                <a:ext cx="2395918" cy="871908"/>
              </a:xfrm>
              <a:prstGeom prst="cloud">
                <a:avLst/>
              </a:prstGeom>
              <a:gradFill flip="none" rotWithShape="1">
                <a:gsLst>
                  <a:gs pos="0">
                    <a:srgbClr val="E7E6E6"/>
                  </a:gs>
                  <a:gs pos="63000">
                    <a:srgbClr val="E7E6E6"/>
                  </a:gs>
                  <a:gs pos="100000">
                    <a:srgbClr val="E7E6E6">
                      <a:lumMod val="50000"/>
                    </a:srgbClr>
                  </a:gs>
                </a:gsLst>
                <a:path path="circle">
                  <a:fillToRect l="50000" t="-80000" r="50000" b="180000"/>
                </a:path>
                <a:tileRect/>
              </a:gradFill>
              <a:ln w="635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9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HGSｺﾞｼｯｸE" panose="020B0900000000000000" pitchFamily="50" charset="-128"/>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HGSｺﾞｼｯｸE" panose="020B0900000000000000" pitchFamily="50" charset="-128"/>
                    <a:cs typeface="Arial" panose="020B0604020202020204" pitchFamily="34" charset="0"/>
                  </a:rPr>
                  <a:t>e.g. 4G,5G,WiFi,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HGSｺﾞｼｯｸE" panose="020B0900000000000000" pitchFamily="50" charset="-128"/>
                    <a:cs typeface="Arial" panose="020B0604020202020204" pitchFamily="34" charset="0"/>
                  </a:rPr>
                  <a:t>Edge Computing</a:t>
                </a:r>
              </a:p>
            </p:txBody>
          </p:sp>
        </p:grpSp>
        <p:sp>
          <p:nvSpPr>
            <p:cNvPr id="54" name="CasellaDiTesto 25">
              <a:extLst>
                <a:ext uri="{FF2B5EF4-FFF2-40B4-BE49-F238E27FC236}">
                  <a16:creationId xmlns:a16="http://schemas.microsoft.com/office/drawing/2014/main" id="{D82EF868-9DAC-4459-8CA1-28B82157C420}"/>
                </a:ext>
              </a:extLst>
            </p:cNvPr>
            <p:cNvSpPr txBox="1"/>
            <p:nvPr/>
          </p:nvSpPr>
          <p:spPr>
            <a:xfrm>
              <a:off x="1607823" y="2422402"/>
              <a:ext cx="1486337" cy="506043"/>
            </a:xfrm>
            <a:prstGeom prst="rect">
              <a:avLst/>
            </a:prstGeom>
            <a:gradFill rotWithShape="1">
              <a:gsLst>
                <a:gs pos="100000">
                  <a:srgbClr val="9BF3FF"/>
                </a:gs>
                <a:gs pos="38000">
                  <a:srgbClr val="9BF3FF"/>
                </a:gs>
                <a:gs pos="0">
                  <a:sysClr val="window" lastClr="FFFFFF"/>
                </a:gs>
              </a:gsLst>
              <a:lin ang="5400000" scaled="0"/>
            </a:gradFill>
            <a:ln w="38100" cap="flat" cmpd="sng" algn="ctr">
              <a:solidFill>
                <a:srgbClr val="FF0000"/>
              </a:solidFill>
              <a:prstDash val="solid"/>
              <a:miter lim="800000"/>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35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Network Cloud </a:t>
              </a:r>
              <a:r>
                <a:rPr kumimoji="0" lang="it-IT" sz="105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Layer</a:t>
              </a:r>
              <a:endParaRPr kumimoji="0" lang="it-IT" sz="135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55" name="正方形/長方形 54">
              <a:extLst>
                <a:ext uri="{FF2B5EF4-FFF2-40B4-BE49-F238E27FC236}">
                  <a16:creationId xmlns:a16="http://schemas.microsoft.com/office/drawing/2014/main" id="{DD4F3042-5605-40D8-91FB-D7F3F4C27BCD}"/>
                </a:ext>
              </a:extLst>
            </p:cNvPr>
            <p:cNvSpPr/>
            <p:nvPr/>
          </p:nvSpPr>
          <p:spPr>
            <a:xfrm>
              <a:off x="2826150" y="2041827"/>
              <a:ext cx="1752929" cy="32753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altLang="ja-JP" sz="1200" b="1" i="0" u="none" strike="noStrike" kern="1200" cap="none" spc="0" normalizeH="0" baseline="0" noProof="0" dirty="0">
                  <a:ln>
                    <a:noFill/>
                  </a:ln>
                  <a:solidFill>
                    <a:srgbClr val="4F81BD">
                      <a:lumMod val="50000"/>
                    </a:srgbClr>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Private network</a:t>
              </a:r>
              <a:endParaRPr kumimoji="0" lang="ja-JP" altLang="en-US" sz="825" b="0" i="0" u="none" strike="noStrike" kern="1200" cap="none" spc="0" normalizeH="0" baseline="0" noProof="0" dirty="0">
                <a:ln>
                  <a:noFill/>
                </a:ln>
                <a:solidFill>
                  <a:srgbClr val="4F81BD">
                    <a:lumMod val="50000"/>
                  </a:srgbClr>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endParaRPr>
            </a:p>
          </p:txBody>
        </p:sp>
        <p:sp>
          <p:nvSpPr>
            <p:cNvPr id="56" name="正方形/長方形 55">
              <a:extLst>
                <a:ext uri="{FF2B5EF4-FFF2-40B4-BE49-F238E27FC236}">
                  <a16:creationId xmlns:a16="http://schemas.microsoft.com/office/drawing/2014/main" id="{CC4A75B8-0883-43FA-9159-3E4B2E9636A5}"/>
                </a:ext>
              </a:extLst>
            </p:cNvPr>
            <p:cNvSpPr/>
            <p:nvPr/>
          </p:nvSpPr>
          <p:spPr>
            <a:xfrm>
              <a:off x="3020565" y="2227108"/>
              <a:ext cx="1402005" cy="27294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altLang="ja-JP" sz="9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(closed, secure)</a:t>
              </a:r>
              <a:endParaRPr kumimoji="0" lang="ja-JP" altLang="en-US" sz="9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7" name="正方形/長方形 56">
              <a:extLst>
                <a:ext uri="{FF2B5EF4-FFF2-40B4-BE49-F238E27FC236}">
                  <a16:creationId xmlns:a16="http://schemas.microsoft.com/office/drawing/2014/main" id="{BBF542EC-4BD7-4DE0-9D7E-1785BA8D6B73}"/>
                </a:ext>
              </a:extLst>
            </p:cNvPr>
            <p:cNvSpPr/>
            <p:nvPr/>
          </p:nvSpPr>
          <p:spPr>
            <a:xfrm>
              <a:off x="4859938" y="3378647"/>
              <a:ext cx="1752929" cy="32753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altLang="ja-JP" sz="1200" b="1" i="0" u="none" strike="noStrike" kern="1200" cap="none" spc="0" normalizeH="0" baseline="0" noProof="0" dirty="0">
                  <a:ln>
                    <a:noFill/>
                  </a:ln>
                  <a:solidFill>
                    <a:srgbClr val="4F81BD">
                      <a:lumMod val="50000"/>
                    </a:srgbClr>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Private network</a:t>
              </a:r>
              <a:endParaRPr kumimoji="0" lang="ja-JP" altLang="en-US" sz="825" b="0" i="0" u="none" strike="noStrike" kern="1200" cap="none" spc="0" normalizeH="0" baseline="0" noProof="0" dirty="0">
                <a:ln>
                  <a:noFill/>
                </a:ln>
                <a:solidFill>
                  <a:srgbClr val="4F81BD">
                    <a:lumMod val="50000"/>
                  </a:srgbClr>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endParaRPr>
            </a:p>
          </p:txBody>
        </p:sp>
        <p:sp>
          <p:nvSpPr>
            <p:cNvPr id="58" name="正方形/長方形 57">
              <a:extLst>
                <a:ext uri="{FF2B5EF4-FFF2-40B4-BE49-F238E27FC236}">
                  <a16:creationId xmlns:a16="http://schemas.microsoft.com/office/drawing/2014/main" id="{BC8EE486-C553-49B3-ABF6-FB6F3613819F}"/>
                </a:ext>
              </a:extLst>
            </p:cNvPr>
            <p:cNvSpPr/>
            <p:nvPr/>
          </p:nvSpPr>
          <p:spPr>
            <a:xfrm>
              <a:off x="4481743" y="3536652"/>
              <a:ext cx="1402005" cy="27294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altLang="ja-JP" sz="9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(closed, secure)</a:t>
              </a:r>
              <a:endParaRPr kumimoji="0" lang="ja-JP" altLang="en-US" sz="9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62" name="図 61">
              <a:extLst>
                <a:ext uri="{FF2B5EF4-FFF2-40B4-BE49-F238E27FC236}">
                  <a16:creationId xmlns:a16="http://schemas.microsoft.com/office/drawing/2014/main" id="{E567C0C3-F3A0-4FDB-BA95-B872F0BAE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3697" y="2228586"/>
              <a:ext cx="758895" cy="967977"/>
            </a:xfrm>
            <a:prstGeom prst="rect">
              <a:avLst/>
            </a:prstGeom>
          </p:spPr>
        </p:pic>
        <p:sp>
          <p:nvSpPr>
            <p:cNvPr id="64" name="正方形/長方形 63">
              <a:extLst>
                <a:ext uri="{FF2B5EF4-FFF2-40B4-BE49-F238E27FC236}">
                  <a16:creationId xmlns:a16="http://schemas.microsoft.com/office/drawing/2014/main" id="{42CE484A-E009-4A51-814F-4712CA5BF659}"/>
                </a:ext>
              </a:extLst>
            </p:cNvPr>
            <p:cNvSpPr/>
            <p:nvPr/>
          </p:nvSpPr>
          <p:spPr>
            <a:xfrm>
              <a:off x="-1388387" y="3929061"/>
              <a:ext cx="1619068" cy="1248320"/>
            </a:xfrm>
            <a:prstGeom prst="rect">
              <a:avLst/>
            </a:prstGeom>
            <a:solidFill>
              <a:srgbClr val="FFEBFF"/>
            </a:solidFill>
            <a:ln w="254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IEEE 802.15.6 Wireless Body Area Network (BAN) for Human &amp; Car Bodies</a:t>
              </a:r>
              <a:endParaRPr kumimoji="0" lang="ja-JP" altLang="en-US" sz="105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65" name="角丸四角形 1">
              <a:extLst>
                <a:ext uri="{FF2B5EF4-FFF2-40B4-BE49-F238E27FC236}">
                  <a16:creationId xmlns:a16="http://schemas.microsoft.com/office/drawing/2014/main" id="{368A581A-0B06-47A7-8848-BD8E2106F481}"/>
                </a:ext>
              </a:extLst>
            </p:cNvPr>
            <p:cNvSpPr/>
            <p:nvPr/>
          </p:nvSpPr>
          <p:spPr>
            <a:xfrm>
              <a:off x="1461300" y="4318333"/>
              <a:ext cx="1096897" cy="174776"/>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50"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Car Body Care</a:t>
              </a:r>
              <a:endParaRPr kumimoji="0" lang="ja-JP" altLang="en-US" sz="750"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6" name="正方形/長方形 65">
              <a:extLst>
                <a:ext uri="{FF2B5EF4-FFF2-40B4-BE49-F238E27FC236}">
                  <a16:creationId xmlns:a16="http://schemas.microsoft.com/office/drawing/2014/main" id="{8E7BAE3C-2423-40F4-A424-4EB910310D9C}"/>
                </a:ext>
              </a:extLst>
            </p:cNvPr>
            <p:cNvSpPr/>
            <p:nvPr/>
          </p:nvSpPr>
          <p:spPr>
            <a:xfrm>
              <a:off x="4201167" y="5843584"/>
              <a:ext cx="5660919" cy="374795"/>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25" b="0" i="0" u="none" strike="noStrike" kern="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BAN-base Universal Platform to Guarantee  Valuable QoL for individual Disabled People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25" b="0" i="0" u="none" strike="noStrike" kern="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by Sensing their Vital, Living Environment Information and Feedback Controlling Systems</a:t>
              </a:r>
            </a:p>
          </p:txBody>
        </p:sp>
        <p:sp>
          <p:nvSpPr>
            <p:cNvPr id="67" name="角丸四角形 39">
              <a:extLst>
                <a:ext uri="{FF2B5EF4-FFF2-40B4-BE49-F238E27FC236}">
                  <a16:creationId xmlns:a16="http://schemas.microsoft.com/office/drawing/2014/main" id="{58916112-60F0-4432-8219-A68613FCAA8A}"/>
                </a:ext>
              </a:extLst>
            </p:cNvPr>
            <p:cNvSpPr/>
            <p:nvPr/>
          </p:nvSpPr>
          <p:spPr>
            <a:xfrm>
              <a:off x="1635973" y="5292147"/>
              <a:ext cx="1220130" cy="250958"/>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Disabled Driver</a:t>
              </a:r>
              <a:r>
                <a:rPr kumimoji="0" lang="ja-JP" altLang="en-US"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en-US" altLang="ja-JP"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Care</a:t>
              </a:r>
              <a:endParaRPr kumimoji="0" lang="ja-JP" altLang="en-US"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8" name="四角形: 角を丸くする 67">
              <a:extLst>
                <a:ext uri="{FF2B5EF4-FFF2-40B4-BE49-F238E27FC236}">
                  <a16:creationId xmlns:a16="http://schemas.microsoft.com/office/drawing/2014/main" id="{6E1B6C9F-5049-43B5-A47E-2F92F10D0CFB}"/>
                </a:ext>
              </a:extLst>
            </p:cNvPr>
            <p:cNvSpPr/>
            <p:nvPr/>
          </p:nvSpPr>
          <p:spPr>
            <a:xfrm>
              <a:off x="6668072" y="5404102"/>
              <a:ext cx="1277853" cy="309402"/>
            </a:xfrm>
            <a:prstGeom prst="roundRect">
              <a:avLst/>
            </a:prstGeom>
            <a:solidFill>
              <a:sysClr val="window" lastClr="FFFFFF"/>
            </a:solidFill>
            <a:ln w="9525" cap="flat" cmpd="sng" algn="ctr">
              <a:solidFill>
                <a:srgbClr val="0000FF"/>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675" b="1"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Cyber Physical Community</a:t>
              </a:r>
              <a:endParaRPr kumimoji="0" lang="ja-JP" altLang="en-US" sz="675" b="1"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pic>
          <p:nvPicPr>
            <p:cNvPr id="69" name="図 68">
              <a:extLst>
                <a:ext uri="{FF2B5EF4-FFF2-40B4-BE49-F238E27FC236}">
                  <a16:creationId xmlns:a16="http://schemas.microsoft.com/office/drawing/2014/main" id="{FC4935BF-28D1-48CC-A804-BE4BE480EA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598" y="1111300"/>
              <a:ext cx="1171598" cy="606797"/>
            </a:xfrm>
            <a:prstGeom prst="rect">
              <a:avLst/>
            </a:prstGeom>
          </p:spPr>
        </p:pic>
        <p:pic>
          <p:nvPicPr>
            <p:cNvPr id="70" name="図 69">
              <a:extLst>
                <a:ext uri="{FF2B5EF4-FFF2-40B4-BE49-F238E27FC236}">
                  <a16:creationId xmlns:a16="http://schemas.microsoft.com/office/drawing/2014/main" id="{E3CF26AF-7254-4688-A15E-37F7566B83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2055" y="1223096"/>
              <a:ext cx="856018" cy="636533"/>
            </a:xfrm>
            <a:prstGeom prst="rect">
              <a:avLst/>
            </a:prstGeom>
          </p:spPr>
        </p:pic>
        <p:sp>
          <p:nvSpPr>
            <p:cNvPr id="77" name="角丸四角形 1026">
              <a:extLst>
                <a:ext uri="{FF2B5EF4-FFF2-40B4-BE49-F238E27FC236}">
                  <a16:creationId xmlns:a16="http://schemas.microsoft.com/office/drawing/2014/main" id="{E511B1DE-1855-4E55-8179-68F23774DAF5}"/>
                </a:ext>
              </a:extLst>
            </p:cNvPr>
            <p:cNvSpPr/>
            <p:nvPr/>
          </p:nvSpPr>
          <p:spPr>
            <a:xfrm>
              <a:off x="369356" y="4005490"/>
              <a:ext cx="1033826" cy="131138"/>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5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Vital Sensor</a:t>
              </a:r>
              <a:endParaRPr kumimoji="0" lang="ja-JP" altLang="en-US" sz="150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78" name="図 77">
              <a:extLst>
                <a:ext uri="{FF2B5EF4-FFF2-40B4-BE49-F238E27FC236}">
                  <a16:creationId xmlns:a16="http://schemas.microsoft.com/office/drawing/2014/main" id="{6F6B335B-F962-44C7-8303-47E2F9ABC5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3934" y="2028442"/>
              <a:ext cx="837170" cy="754306"/>
            </a:xfrm>
            <a:prstGeom prst="rect">
              <a:avLst/>
            </a:prstGeom>
          </p:spPr>
        </p:pic>
        <p:cxnSp>
          <p:nvCxnSpPr>
            <p:cNvPr id="80" name="直線矢印コネクタ 79">
              <a:extLst>
                <a:ext uri="{FF2B5EF4-FFF2-40B4-BE49-F238E27FC236}">
                  <a16:creationId xmlns:a16="http://schemas.microsoft.com/office/drawing/2014/main" id="{1AB5CB3D-1E3B-4AE8-841A-5EA919421F49}"/>
                </a:ext>
              </a:extLst>
            </p:cNvPr>
            <p:cNvCxnSpPr>
              <a:cxnSpLocks/>
            </p:cNvCxnSpPr>
            <p:nvPr/>
          </p:nvCxnSpPr>
          <p:spPr>
            <a:xfrm flipV="1">
              <a:off x="1860563" y="4011686"/>
              <a:ext cx="294454" cy="228125"/>
            </a:xfrm>
            <a:prstGeom prst="straightConnector1">
              <a:avLst/>
            </a:prstGeom>
            <a:noFill/>
            <a:ln w="25400" cap="flat" cmpd="sng" algn="ctr">
              <a:solidFill>
                <a:srgbClr val="0000FF"/>
              </a:solidFill>
              <a:prstDash val="solid"/>
              <a:miter lim="800000"/>
              <a:headEnd w="med" len="lg"/>
              <a:tailEnd type="arrow" w="med" len="lg"/>
            </a:ln>
            <a:effectLst/>
          </p:spPr>
        </p:cxnSp>
        <p:sp>
          <p:nvSpPr>
            <p:cNvPr id="81" name="正方形/長方形 80">
              <a:extLst>
                <a:ext uri="{FF2B5EF4-FFF2-40B4-BE49-F238E27FC236}">
                  <a16:creationId xmlns:a16="http://schemas.microsoft.com/office/drawing/2014/main" id="{68D0047F-F6C8-490A-B839-41D20A0D6DE0}"/>
                </a:ext>
              </a:extLst>
            </p:cNvPr>
            <p:cNvSpPr/>
            <p:nvPr/>
          </p:nvSpPr>
          <p:spPr>
            <a:xfrm>
              <a:off x="5142467" y="2308201"/>
              <a:ext cx="1495021" cy="30023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HGSｺﾞｼｯｸE" panose="020B0900000000000000" pitchFamily="50" charset="-128"/>
                  <a:cs typeface="Arial" panose="020B0604020202020204" pitchFamily="34" charset="0"/>
                </a:rPr>
                <a:t>Network Cloud</a:t>
              </a:r>
            </a:p>
          </p:txBody>
        </p:sp>
        <p:sp>
          <p:nvSpPr>
            <p:cNvPr id="82" name="CasellaDiTesto 10">
              <a:extLst>
                <a:ext uri="{FF2B5EF4-FFF2-40B4-BE49-F238E27FC236}">
                  <a16:creationId xmlns:a16="http://schemas.microsoft.com/office/drawing/2014/main" id="{BBB2321D-D92E-4772-A23A-69FA77071633}"/>
                </a:ext>
              </a:extLst>
            </p:cNvPr>
            <p:cNvSpPr txBox="1"/>
            <p:nvPr/>
          </p:nvSpPr>
          <p:spPr>
            <a:xfrm>
              <a:off x="-11794" y="3509083"/>
              <a:ext cx="1597151" cy="382122"/>
            </a:xfrm>
            <a:prstGeom prst="rect">
              <a:avLst/>
            </a:prstGeom>
            <a:gradFill rotWithShape="1">
              <a:gsLst>
                <a:gs pos="100000">
                  <a:srgbClr val="ED7D31">
                    <a:lumMod val="20000"/>
                    <a:lumOff val="80000"/>
                  </a:srgbClr>
                </a:gs>
                <a:gs pos="0">
                  <a:srgbClr val="FF887B"/>
                </a:gs>
              </a:gsLst>
              <a:lin ang="5400000" scaled="0"/>
            </a:gradFill>
            <a:ln w="38100" cap="flat" cmpd="sng" algn="ctr">
              <a:solidFill>
                <a:srgbClr val="FF0000"/>
              </a:solidFill>
              <a:prstDash val="solid"/>
              <a:miter lim="800000"/>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5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Arial" panose="020B0604020202020204" pitchFamily="34" charset="0"/>
                </a:rPr>
                <a:t>BAN</a:t>
              </a:r>
              <a:r>
                <a:rPr kumimoji="0" lang="it-IT" sz="15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it-IT" sz="1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Layer</a:t>
              </a:r>
            </a:p>
          </p:txBody>
        </p:sp>
        <p:sp>
          <p:nvSpPr>
            <p:cNvPr id="86" name="角丸四角形 39">
              <a:extLst>
                <a:ext uri="{FF2B5EF4-FFF2-40B4-BE49-F238E27FC236}">
                  <a16:creationId xmlns:a16="http://schemas.microsoft.com/office/drawing/2014/main" id="{6A0FC88F-0D83-4732-AB3B-21F5D4899A5D}"/>
                </a:ext>
              </a:extLst>
            </p:cNvPr>
            <p:cNvSpPr/>
            <p:nvPr/>
          </p:nvSpPr>
          <p:spPr>
            <a:xfrm>
              <a:off x="2954047" y="5307540"/>
              <a:ext cx="1333345" cy="336824"/>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00" b="1" i="0" u="sng"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Rehabilitation  Support</a:t>
              </a:r>
              <a:endParaRPr kumimoji="0" lang="ja-JP" altLang="en-US" sz="900"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87" name="図 86">
              <a:extLst>
                <a:ext uri="{FF2B5EF4-FFF2-40B4-BE49-F238E27FC236}">
                  <a16:creationId xmlns:a16="http://schemas.microsoft.com/office/drawing/2014/main" id="{AE430229-F9F1-440D-965A-C1FABEF8E2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0253" y="4608166"/>
              <a:ext cx="1126161" cy="902881"/>
            </a:xfrm>
            <a:prstGeom prst="rect">
              <a:avLst/>
            </a:prstGeom>
          </p:spPr>
        </p:pic>
        <p:sp>
          <p:nvSpPr>
            <p:cNvPr id="89" name="角丸四角形 37">
              <a:extLst>
                <a:ext uri="{FF2B5EF4-FFF2-40B4-BE49-F238E27FC236}">
                  <a16:creationId xmlns:a16="http://schemas.microsoft.com/office/drawing/2014/main" id="{A00F8380-C2A8-4E11-84CE-AEFDD9C095BB}"/>
                </a:ext>
              </a:extLst>
            </p:cNvPr>
            <p:cNvSpPr/>
            <p:nvPr/>
          </p:nvSpPr>
          <p:spPr>
            <a:xfrm>
              <a:off x="6407218" y="4318017"/>
              <a:ext cx="1433927" cy="441444"/>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Smart Communication Tool</a:t>
              </a:r>
              <a:endParaRPr kumimoji="0" lang="ja-JP" altLang="en-US"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0" name="角丸四角形 37">
              <a:extLst>
                <a:ext uri="{FF2B5EF4-FFF2-40B4-BE49-F238E27FC236}">
                  <a16:creationId xmlns:a16="http://schemas.microsoft.com/office/drawing/2014/main" id="{FBA2D1BC-3B35-4BEC-80AB-C6698080C4A5}"/>
                </a:ext>
              </a:extLst>
            </p:cNvPr>
            <p:cNvSpPr/>
            <p:nvPr/>
          </p:nvSpPr>
          <p:spPr>
            <a:xfrm>
              <a:off x="8772081" y="4225064"/>
              <a:ext cx="1114958" cy="447256"/>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675"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Environmental Sensing &amp; Controlling Equips</a:t>
              </a:r>
              <a:endParaRPr kumimoji="0" lang="ja-JP" altLang="en-US" sz="675"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1" name="楕円 90">
              <a:extLst>
                <a:ext uri="{FF2B5EF4-FFF2-40B4-BE49-F238E27FC236}">
                  <a16:creationId xmlns:a16="http://schemas.microsoft.com/office/drawing/2014/main" id="{C4791F73-5436-404C-B4F6-BF67FCD4BF22}"/>
                </a:ext>
              </a:extLst>
            </p:cNvPr>
            <p:cNvSpPr/>
            <p:nvPr/>
          </p:nvSpPr>
          <p:spPr>
            <a:xfrm>
              <a:off x="6764364" y="3718565"/>
              <a:ext cx="2631793" cy="284799"/>
            </a:xfrm>
            <a:prstGeom prst="ellipse">
              <a:avLst/>
            </a:prstGeom>
            <a:solidFill>
              <a:srgbClr val="FFFF00"/>
            </a:solidFill>
            <a:ln w="12700" cap="flat" cmpd="sng" algn="ctr">
              <a:solidFill>
                <a:srgbClr val="0000FF"/>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0000FF"/>
                  </a:solidFill>
                  <a:effectLst/>
                  <a:uLnTx/>
                  <a:uFillTx/>
                  <a:latin typeface="Arial" panose="020B0604020202020204" pitchFamily="34" charset="0"/>
                  <a:ea typeface="游ゴシック" panose="020B0400000000000000" pitchFamily="50" charset="-128"/>
                  <a:cs typeface="Arial" panose="020B0604020202020204" pitchFamily="34" charset="0"/>
                </a:rPr>
                <a:t>BAN Coordinator</a:t>
              </a:r>
              <a:endParaRPr kumimoji="0" lang="ja-JP" altLang="en-US" sz="1050" b="1" i="0" u="none" strike="noStrike" kern="0" cap="none" spc="0" normalizeH="0" baseline="0" noProof="0" dirty="0">
                <a:ln>
                  <a:noFill/>
                </a:ln>
                <a:solidFill>
                  <a:srgbClr val="0000FF"/>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92" name="角丸四角形 37">
              <a:extLst>
                <a:ext uri="{FF2B5EF4-FFF2-40B4-BE49-F238E27FC236}">
                  <a16:creationId xmlns:a16="http://schemas.microsoft.com/office/drawing/2014/main" id="{3DCDA7A7-06FD-4882-AE17-D5E8C63DBB59}"/>
                </a:ext>
              </a:extLst>
            </p:cNvPr>
            <p:cNvSpPr/>
            <p:nvPr/>
          </p:nvSpPr>
          <p:spPr>
            <a:xfrm>
              <a:off x="8780871" y="4711927"/>
              <a:ext cx="1012750" cy="427173"/>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675"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Vital Sensing &amp; Remote Therapy</a:t>
              </a:r>
              <a:endParaRPr kumimoji="0" lang="ja-JP" altLang="en-US" sz="675"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3" name="正方形/長方形 55">
              <a:extLst>
                <a:ext uri="{FF2B5EF4-FFF2-40B4-BE49-F238E27FC236}">
                  <a16:creationId xmlns:a16="http://schemas.microsoft.com/office/drawing/2014/main" id="{156B2501-3AB5-4D02-8B8B-D290977C4EBA}"/>
                </a:ext>
              </a:extLst>
            </p:cNvPr>
            <p:cNvSpPr>
              <a:spLocks noChangeArrowheads="1"/>
            </p:cNvSpPr>
            <p:nvPr/>
          </p:nvSpPr>
          <p:spPr bwMode="auto">
            <a:xfrm>
              <a:off x="8298160" y="966115"/>
              <a:ext cx="1752928" cy="9280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Elderly People Living</a:t>
              </a:r>
            </a:p>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Big Data Safety and </a:t>
              </a:r>
            </a:p>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Ambient Analysis and</a:t>
              </a:r>
            </a:p>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Regulatory Compliance </a:t>
              </a:r>
            </a:p>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For Safety &amp; Security</a:t>
              </a:r>
              <a:endPar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4" name="楕円 93">
              <a:extLst>
                <a:ext uri="{FF2B5EF4-FFF2-40B4-BE49-F238E27FC236}">
                  <a16:creationId xmlns:a16="http://schemas.microsoft.com/office/drawing/2014/main" id="{A03054DD-6B24-4F02-94C0-8882ADA30A8D}"/>
                </a:ext>
              </a:extLst>
            </p:cNvPr>
            <p:cNvSpPr/>
            <p:nvPr/>
          </p:nvSpPr>
          <p:spPr bwMode="auto">
            <a:xfrm>
              <a:off x="5365081" y="1138109"/>
              <a:ext cx="2302124" cy="770381"/>
            </a:xfrm>
            <a:prstGeom prst="ellipse">
              <a:avLst/>
            </a:prstGeom>
            <a:solidFill>
              <a:schemeClr val="bg1"/>
            </a:solid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Healthcare Medical</a:t>
              </a:r>
              <a:r>
                <a:rPr kumimoji="0" lang="ja-JP" altLang="en-US" sz="9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　</a:t>
              </a:r>
              <a:r>
                <a:rPr kumimoji="0" lang="en-US" altLang="ja-JP" sz="9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Personal  Database, Repository</a:t>
              </a:r>
            </a:p>
          </p:txBody>
        </p:sp>
        <p:sp>
          <p:nvSpPr>
            <p:cNvPr id="95" name="楕円 94">
              <a:extLst>
                <a:ext uri="{FF2B5EF4-FFF2-40B4-BE49-F238E27FC236}">
                  <a16:creationId xmlns:a16="http://schemas.microsoft.com/office/drawing/2014/main" id="{B4044EEC-23C9-48CB-855C-A52DC8EC7C3C}"/>
                </a:ext>
              </a:extLst>
            </p:cNvPr>
            <p:cNvSpPr/>
            <p:nvPr/>
          </p:nvSpPr>
          <p:spPr bwMode="auto">
            <a:xfrm>
              <a:off x="1026144" y="1121683"/>
              <a:ext cx="3076896" cy="769855"/>
            </a:xfrm>
            <a:prstGeom prst="ellipse">
              <a:avLst/>
            </a:prstGeom>
            <a:solidFill>
              <a:schemeClr val="bg1"/>
            </a:solid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AI Data mining of Medical Big Data with Deep Learning Ex. Watson</a:t>
              </a:r>
            </a:p>
          </p:txBody>
        </p:sp>
        <p:sp>
          <p:nvSpPr>
            <p:cNvPr id="96" name="楕円 95">
              <a:extLst>
                <a:ext uri="{FF2B5EF4-FFF2-40B4-BE49-F238E27FC236}">
                  <a16:creationId xmlns:a16="http://schemas.microsoft.com/office/drawing/2014/main" id="{2000B656-3AFA-482F-B64A-C3623B47DDB7}"/>
                </a:ext>
              </a:extLst>
            </p:cNvPr>
            <p:cNvSpPr/>
            <p:nvPr/>
          </p:nvSpPr>
          <p:spPr bwMode="auto">
            <a:xfrm>
              <a:off x="7383985" y="2533069"/>
              <a:ext cx="1831388" cy="673064"/>
            </a:xfrm>
            <a:prstGeom prst="ellipse">
              <a:avLst/>
            </a:prstGeom>
            <a:solidFill>
              <a:schemeClr val="bg1"/>
            </a:solid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University Hospital,</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Daycare Center</a:t>
              </a:r>
              <a:endParaRPr kumimoji="0" lang="ja-JP" altLang="en-US" sz="105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97" name="角丸四角形 39">
              <a:extLst>
                <a:ext uri="{FF2B5EF4-FFF2-40B4-BE49-F238E27FC236}">
                  <a16:creationId xmlns:a16="http://schemas.microsoft.com/office/drawing/2014/main" id="{EAFBB74C-E118-4D08-8C6B-B47F614EB341}"/>
                </a:ext>
              </a:extLst>
            </p:cNvPr>
            <p:cNvSpPr/>
            <p:nvPr/>
          </p:nvSpPr>
          <p:spPr>
            <a:xfrm>
              <a:off x="7569783" y="2255937"/>
              <a:ext cx="1308718" cy="280880"/>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825" b="1" i="0" u="none" strike="noStrike" kern="0" cap="none" spc="0" normalizeH="0" baseline="0" noProof="0" dirty="0">
                  <a:ln>
                    <a:noFill/>
                  </a:ln>
                  <a:solidFill>
                    <a:prstClr val="black"/>
                  </a:solidFill>
                  <a:effectLst/>
                  <a:uLnTx/>
                  <a:uFillTx/>
                  <a:latin typeface="Arial" panose="020B0604020202020204" pitchFamily="34" charset="0"/>
                  <a:ea typeface="HGSｺﾞｼｯｸE" panose="020B0900000000000000" pitchFamily="50" charset="-128"/>
                  <a:cs typeface="Arial" panose="020B0604020202020204" pitchFamily="34" charset="0"/>
                </a:rPr>
                <a:t>Clinician, Nurse, Care Giver</a:t>
              </a:r>
              <a:endParaRPr kumimoji="0" lang="ja-JP" altLang="en-US" sz="825"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0" name="正方形/長方形 99">
              <a:extLst>
                <a:ext uri="{FF2B5EF4-FFF2-40B4-BE49-F238E27FC236}">
                  <a16:creationId xmlns:a16="http://schemas.microsoft.com/office/drawing/2014/main" id="{D96DCA9D-6D26-4259-9984-B8D335B929D2}"/>
                </a:ext>
              </a:extLst>
            </p:cNvPr>
            <p:cNvSpPr/>
            <p:nvPr/>
          </p:nvSpPr>
          <p:spPr bwMode="auto">
            <a:xfrm>
              <a:off x="-1548349" y="2867372"/>
              <a:ext cx="2668605" cy="600478"/>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Deep Learning and Analysis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For Feedback Sensing and Control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Smart Environment for Elderly People</a:t>
              </a:r>
              <a:endParaRPr kumimoji="0"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 name="楕円 32">
              <a:extLst>
                <a:ext uri="{FF2B5EF4-FFF2-40B4-BE49-F238E27FC236}">
                  <a16:creationId xmlns:a16="http://schemas.microsoft.com/office/drawing/2014/main" id="{4409E087-FD3B-4CA1-8BCC-204A4B5E94AA}"/>
                </a:ext>
              </a:extLst>
            </p:cNvPr>
            <p:cNvSpPr/>
            <p:nvPr/>
          </p:nvSpPr>
          <p:spPr>
            <a:xfrm>
              <a:off x="4168261" y="3811930"/>
              <a:ext cx="2574638" cy="357637"/>
            </a:xfrm>
            <a:prstGeom prst="ellipse">
              <a:avLst/>
            </a:prstGeom>
            <a:solidFill>
              <a:srgbClr val="FFFF00"/>
            </a:solidFill>
            <a:ln w="12700" cap="flat" cmpd="sng" algn="ctr">
              <a:solidFill>
                <a:srgbClr val="0000FF"/>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0000FF"/>
                  </a:solidFill>
                  <a:effectLst/>
                  <a:uLnTx/>
                  <a:uFillTx/>
                  <a:latin typeface="Arial" panose="020B0604020202020204" pitchFamily="34" charset="0"/>
                  <a:ea typeface="游ゴシック" panose="020B0400000000000000" pitchFamily="50" charset="-128"/>
                  <a:cs typeface="Arial" panose="020B0604020202020204" pitchFamily="34" charset="0"/>
                </a:rPr>
                <a:t>BAN Coordinator</a:t>
              </a:r>
              <a:endParaRPr kumimoji="0" lang="ja-JP" altLang="en-US" sz="1050" b="1" i="0" u="none" strike="noStrike" kern="0" cap="none" spc="0" normalizeH="0" baseline="0" noProof="0" dirty="0">
                <a:ln>
                  <a:noFill/>
                </a:ln>
                <a:solidFill>
                  <a:srgbClr val="0000FF"/>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76" name="角丸四角形 1026">
              <a:extLst>
                <a:ext uri="{FF2B5EF4-FFF2-40B4-BE49-F238E27FC236}">
                  <a16:creationId xmlns:a16="http://schemas.microsoft.com/office/drawing/2014/main" id="{22A6F407-DA45-4040-A3C7-32B594DF8C99}"/>
                </a:ext>
              </a:extLst>
            </p:cNvPr>
            <p:cNvSpPr/>
            <p:nvPr/>
          </p:nvSpPr>
          <p:spPr>
            <a:xfrm>
              <a:off x="263809" y="4174214"/>
              <a:ext cx="1330759" cy="268061"/>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825"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Environmental Sensor</a:t>
              </a:r>
              <a:endParaRPr kumimoji="0" lang="ja-JP" altLang="en-US" sz="210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 name="四角形: 角を丸くする 60">
              <a:extLst>
                <a:ext uri="{FF2B5EF4-FFF2-40B4-BE49-F238E27FC236}">
                  <a16:creationId xmlns:a16="http://schemas.microsoft.com/office/drawing/2014/main" id="{405FEF9A-ECCC-45C5-B0D0-BBC2B04D9860}"/>
                </a:ext>
              </a:extLst>
            </p:cNvPr>
            <p:cNvSpPr/>
            <p:nvPr/>
          </p:nvSpPr>
          <p:spPr>
            <a:xfrm>
              <a:off x="4491568" y="5537128"/>
              <a:ext cx="1642532" cy="217815"/>
            </a:xfrm>
            <a:prstGeom prst="roundRect">
              <a:avLst/>
            </a:prstGeom>
            <a:solidFill>
              <a:sysClr val="window" lastClr="FFFFFF"/>
            </a:solidFill>
            <a:ln w="9525" cap="flat" cmpd="sng" algn="ctr">
              <a:solidFill>
                <a:srgbClr val="0000FF"/>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88" b="1"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Para-sport Athlete Support </a:t>
              </a:r>
              <a:endParaRPr kumimoji="0" lang="ja-JP" altLang="en-US" sz="788" b="1"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60" name="角丸四角形 37">
              <a:extLst>
                <a:ext uri="{FF2B5EF4-FFF2-40B4-BE49-F238E27FC236}">
                  <a16:creationId xmlns:a16="http://schemas.microsoft.com/office/drawing/2014/main" id="{33553469-CC19-44C0-8717-1FCCD5883B75}"/>
                </a:ext>
              </a:extLst>
            </p:cNvPr>
            <p:cNvSpPr/>
            <p:nvPr/>
          </p:nvSpPr>
          <p:spPr>
            <a:xfrm>
              <a:off x="7497751" y="4292991"/>
              <a:ext cx="937590" cy="245748"/>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Remote  Control</a:t>
              </a:r>
              <a:endParaRPr kumimoji="0" lang="ja-JP" altLang="en-US"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 name="角丸四角形 37">
              <a:extLst>
                <a:ext uri="{FF2B5EF4-FFF2-40B4-BE49-F238E27FC236}">
                  <a16:creationId xmlns:a16="http://schemas.microsoft.com/office/drawing/2014/main" id="{73FCEF50-8221-4B08-B6C2-1784FFB0916E}"/>
                </a:ext>
              </a:extLst>
            </p:cNvPr>
            <p:cNvSpPr/>
            <p:nvPr/>
          </p:nvSpPr>
          <p:spPr>
            <a:xfrm>
              <a:off x="3535902" y="4292429"/>
              <a:ext cx="1161613" cy="212066"/>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Rehabilitation Advise</a:t>
              </a:r>
              <a:endParaRPr kumimoji="0" lang="ja-JP" altLang="en-US"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pic>
        <p:nvPicPr>
          <p:cNvPr id="2050" name="Picture 2" descr="パラリンピック（陸上）｜フリーのイラスト素材「もってけ画廊」">
            <a:extLst>
              <a:ext uri="{FF2B5EF4-FFF2-40B4-BE49-F238E27FC236}">
                <a16:creationId xmlns:a16="http://schemas.microsoft.com/office/drawing/2014/main" id="{4276AF83-43F7-48A7-8152-641C65BCFDA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2051" y="4935609"/>
            <a:ext cx="836814" cy="836814"/>
          </a:xfrm>
          <a:prstGeom prst="rect">
            <a:avLst/>
          </a:prstGeom>
          <a:noFill/>
          <a:extLst>
            <a:ext uri="{909E8E84-426E-40DD-AFC4-6F175D3DCCD1}">
              <a14:hiddenFill xmlns:a14="http://schemas.microsoft.com/office/drawing/2010/main">
                <a:solidFill>
                  <a:srgbClr val="FFFFFF"/>
                </a:solidFill>
              </a14:hiddenFill>
            </a:ext>
          </a:extLst>
        </p:spPr>
      </p:pic>
      <p:pic>
        <p:nvPicPr>
          <p:cNvPr id="107" name="図 106" descr="挿絵 が含まれている画像&#10;&#10;自動的に生成された説明">
            <a:extLst>
              <a:ext uri="{FF2B5EF4-FFF2-40B4-BE49-F238E27FC236}">
                <a16:creationId xmlns:a16="http://schemas.microsoft.com/office/drawing/2014/main" id="{03E55DE1-DE94-478A-95DD-44A0AD4739E1}"/>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421970" y="4761375"/>
            <a:ext cx="773573" cy="707845"/>
          </a:xfrm>
          <a:prstGeom prst="rect">
            <a:avLst/>
          </a:prstGeom>
        </p:spPr>
      </p:pic>
      <p:pic>
        <p:nvPicPr>
          <p:cNvPr id="110" name="図 109" descr="おもちゃ, 人形, レゴ, 食品 が含まれている画像&#10;&#10;自動的に生成された説明">
            <a:extLst>
              <a:ext uri="{FF2B5EF4-FFF2-40B4-BE49-F238E27FC236}">
                <a16:creationId xmlns:a16="http://schemas.microsoft.com/office/drawing/2014/main" id="{31397D98-A7AD-411B-8253-EF2E4E0EA6C2}"/>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flipH="1">
            <a:off x="6255200" y="4973640"/>
            <a:ext cx="1096154" cy="690806"/>
          </a:xfrm>
          <a:prstGeom prst="rect">
            <a:avLst/>
          </a:prstGeom>
        </p:spPr>
      </p:pic>
      <p:sp>
        <p:nvSpPr>
          <p:cNvPr id="115" name="角丸四角形 39">
            <a:extLst>
              <a:ext uri="{FF2B5EF4-FFF2-40B4-BE49-F238E27FC236}">
                <a16:creationId xmlns:a16="http://schemas.microsoft.com/office/drawing/2014/main" id="{981BE4C4-0378-4FBB-B7C0-22B6D91AA47A}"/>
              </a:ext>
            </a:extLst>
          </p:cNvPr>
          <p:cNvSpPr/>
          <p:nvPr/>
        </p:nvSpPr>
        <p:spPr>
          <a:xfrm>
            <a:off x="1173689" y="5677613"/>
            <a:ext cx="1195173" cy="301581"/>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Guide and Service Dog</a:t>
            </a:r>
            <a:r>
              <a:rPr kumimoji="0" lang="ja-JP" altLang="en-US"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en-US" altLang="ja-JP"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Care</a:t>
            </a:r>
            <a:endParaRPr kumimoji="0" lang="ja-JP" altLang="en-US" sz="825"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16" name="テキスト ボックス 115">
            <a:extLst>
              <a:ext uri="{FF2B5EF4-FFF2-40B4-BE49-F238E27FC236}">
                <a16:creationId xmlns:a16="http://schemas.microsoft.com/office/drawing/2014/main" id="{7E19B30C-6644-4255-B870-CFF1CED902A7}"/>
              </a:ext>
            </a:extLst>
          </p:cNvPr>
          <p:cNvSpPr txBox="1"/>
          <p:nvPr/>
        </p:nvSpPr>
        <p:spPr>
          <a:xfrm>
            <a:off x="304800" y="893602"/>
            <a:ext cx="872886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High QoL of Disabled People by Remote Humanitarian and Health Case Using BAN-base Platform with Cloud Network and AI Server</a:t>
            </a:r>
          </a:p>
        </p:txBody>
      </p:sp>
      <p:sp>
        <p:nvSpPr>
          <p:cNvPr id="118" name="角丸四角形 1026">
            <a:extLst>
              <a:ext uri="{FF2B5EF4-FFF2-40B4-BE49-F238E27FC236}">
                <a16:creationId xmlns:a16="http://schemas.microsoft.com/office/drawing/2014/main" id="{33C53017-7482-4C8A-A5E7-F51D9ABA42E4}"/>
              </a:ext>
            </a:extLst>
          </p:cNvPr>
          <p:cNvSpPr/>
          <p:nvPr/>
        </p:nvSpPr>
        <p:spPr>
          <a:xfrm>
            <a:off x="3086323" y="4585261"/>
            <a:ext cx="612220" cy="353009"/>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5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Driver Vital Sensor</a:t>
            </a:r>
            <a:endParaRPr kumimoji="0" lang="ja-JP" altLang="en-US" sz="150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9" name="角丸四角形 1026">
            <a:extLst>
              <a:ext uri="{FF2B5EF4-FFF2-40B4-BE49-F238E27FC236}">
                <a16:creationId xmlns:a16="http://schemas.microsoft.com/office/drawing/2014/main" id="{237FEC32-29C7-49A7-8542-3683519861C6}"/>
              </a:ext>
            </a:extLst>
          </p:cNvPr>
          <p:cNvSpPr/>
          <p:nvPr/>
        </p:nvSpPr>
        <p:spPr>
          <a:xfrm>
            <a:off x="3098331" y="4984769"/>
            <a:ext cx="720406" cy="318979"/>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675"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Car Drive Controlling</a:t>
            </a:r>
            <a:endParaRPr kumimoji="0" lang="ja-JP" altLang="en-US" sz="135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26" name="直線矢印コネクタ 125">
            <a:extLst>
              <a:ext uri="{FF2B5EF4-FFF2-40B4-BE49-F238E27FC236}">
                <a16:creationId xmlns:a16="http://schemas.microsoft.com/office/drawing/2014/main" id="{078C648F-A3BB-4F3C-9365-4B924D501475}"/>
              </a:ext>
            </a:extLst>
          </p:cNvPr>
          <p:cNvCxnSpPr>
            <a:cxnSpLocks/>
          </p:cNvCxnSpPr>
          <p:nvPr/>
        </p:nvCxnSpPr>
        <p:spPr>
          <a:xfrm flipH="1">
            <a:off x="6586156" y="4237379"/>
            <a:ext cx="250717" cy="264691"/>
          </a:xfrm>
          <a:prstGeom prst="straightConnector1">
            <a:avLst/>
          </a:prstGeom>
          <a:noFill/>
          <a:ln w="25400" cap="flat" cmpd="sng" algn="ctr">
            <a:solidFill>
              <a:srgbClr val="0000FF"/>
            </a:solidFill>
            <a:prstDash val="solid"/>
            <a:miter lim="800000"/>
            <a:headEnd w="med" len="lg"/>
            <a:tailEnd type="arrow" w="med" len="lg"/>
          </a:ln>
          <a:effectLst/>
        </p:spPr>
      </p:cxnSp>
      <p:cxnSp>
        <p:nvCxnSpPr>
          <p:cNvPr id="127" name="直線矢印コネクタ 126">
            <a:extLst>
              <a:ext uri="{FF2B5EF4-FFF2-40B4-BE49-F238E27FC236}">
                <a16:creationId xmlns:a16="http://schemas.microsoft.com/office/drawing/2014/main" id="{13ABCDA0-AFF6-4833-816D-2553B72CBC37}"/>
              </a:ext>
            </a:extLst>
          </p:cNvPr>
          <p:cNvCxnSpPr>
            <a:cxnSpLocks/>
          </p:cNvCxnSpPr>
          <p:nvPr/>
        </p:nvCxnSpPr>
        <p:spPr>
          <a:xfrm flipV="1">
            <a:off x="6650429" y="4265420"/>
            <a:ext cx="287108" cy="261022"/>
          </a:xfrm>
          <a:prstGeom prst="straightConnector1">
            <a:avLst/>
          </a:prstGeom>
          <a:noFill/>
          <a:ln w="25400" cap="flat" cmpd="sng" algn="ctr">
            <a:solidFill>
              <a:srgbClr val="0000FF"/>
            </a:solidFill>
            <a:prstDash val="solid"/>
            <a:miter lim="800000"/>
            <a:headEnd w="med" len="lg"/>
            <a:tailEnd type="arrow" w="med" len="lg"/>
          </a:ln>
          <a:effectLst/>
        </p:spPr>
      </p:cxnSp>
      <p:sp>
        <p:nvSpPr>
          <p:cNvPr id="128" name="楕円 127">
            <a:extLst>
              <a:ext uri="{FF2B5EF4-FFF2-40B4-BE49-F238E27FC236}">
                <a16:creationId xmlns:a16="http://schemas.microsoft.com/office/drawing/2014/main" id="{61F8FD2E-DCBA-4C49-A96B-0FCCE395EE02}"/>
              </a:ext>
            </a:extLst>
          </p:cNvPr>
          <p:cNvSpPr/>
          <p:nvPr/>
        </p:nvSpPr>
        <p:spPr>
          <a:xfrm>
            <a:off x="5069767" y="3263144"/>
            <a:ext cx="1351652" cy="393872"/>
          </a:xfrm>
          <a:prstGeom prst="ellipse">
            <a:avLst/>
          </a:prstGeom>
          <a:solidFill>
            <a:srgbClr val="FFFF00"/>
          </a:solidFill>
          <a:ln w="12700" cap="flat" cmpd="sng" algn="ctr">
            <a:solidFill>
              <a:srgbClr val="0000FF"/>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gateway</a:t>
            </a:r>
            <a:endParaRPr kumimoji="0" lang="ja-JP" altLang="en-US" sz="1050" b="1" i="0" u="none" strike="noStrike" kern="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34" name="正方形/長方形 133">
            <a:extLst>
              <a:ext uri="{FF2B5EF4-FFF2-40B4-BE49-F238E27FC236}">
                <a16:creationId xmlns:a16="http://schemas.microsoft.com/office/drawing/2014/main" id="{D08004A9-6BE6-43FA-82D6-3B457F8CCCC2}"/>
              </a:ext>
            </a:extLst>
          </p:cNvPr>
          <p:cNvSpPr/>
          <p:nvPr/>
        </p:nvSpPr>
        <p:spPr bwMode="auto">
          <a:xfrm>
            <a:off x="261134" y="2216021"/>
            <a:ext cx="2023549" cy="507831"/>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Deep Learning and Analysis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For Feedback Sensing and Control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Smart Environment for Elderly People</a:t>
            </a:r>
            <a:endParaRPr kumimoji="0"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5" name="正方形/長方形 134">
            <a:extLst>
              <a:ext uri="{FF2B5EF4-FFF2-40B4-BE49-F238E27FC236}">
                <a16:creationId xmlns:a16="http://schemas.microsoft.com/office/drawing/2014/main" id="{096972D0-0944-49FA-9E9F-B895D24923FE}"/>
              </a:ext>
            </a:extLst>
          </p:cNvPr>
          <p:cNvSpPr/>
          <p:nvPr/>
        </p:nvSpPr>
        <p:spPr bwMode="auto">
          <a:xfrm>
            <a:off x="6937537" y="2285271"/>
            <a:ext cx="1097765" cy="369332"/>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Security Protection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against DOS Attach</a:t>
            </a:r>
            <a:endParaRPr kumimoji="0"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873433E8-FDFC-48C9-8D0F-8375370BF37C}"/>
              </a:ext>
            </a:extLst>
          </p:cNvPr>
          <p:cNvPicPr>
            <a:picLocks noChangeAspect="1"/>
          </p:cNvPicPr>
          <p:nvPr/>
        </p:nvPicPr>
        <p:blipFill>
          <a:blip r:embed="rId15"/>
          <a:stretch>
            <a:fillRect/>
          </a:stretch>
        </p:blipFill>
        <p:spPr>
          <a:xfrm>
            <a:off x="4447940" y="4942966"/>
            <a:ext cx="945059" cy="787549"/>
          </a:xfrm>
          <a:prstGeom prst="rect">
            <a:avLst/>
          </a:prstGeom>
        </p:spPr>
      </p:pic>
      <p:sp>
        <p:nvSpPr>
          <p:cNvPr id="117" name="角丸四角形 37">
            <a:extLst>
              <a:ext uri="{FF2B5EF4-FFF2-40B4-BE49-F238E27FC236}">
                <a16:creationId xmlns:a16="http://schemas.microsoft.com/office/drawing/2014/main" id="{0223CA7B-C990-48CE-AEA5-452AA8DE9791}"/>
              </a:ext>
            </a:extLst>
          </p:cNvPr>
          <p:cNvSpPr/>
          <p:nvPr/>
        </p:nvSpPr>
        <p:spPr>
          <a:xfrm>
            <a:off x="4561569" y="4609807"/>
            <a:ext cx="1587259" cy="313173"/>
          </a:xfrm>
          <a:prstGeom prst="roundRect">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Vital Sensing</a:t>
            </a:r>
            <a:r>
              <a:rPr kumimoji="0" lang="ja-JP" altLang="en-US"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0" lang="en-US" altLang="ja-JP"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Sensing and controlling Equipment</a:t>
            </a:r>
            <a:endParaRPr kumimoji="0" lang="ja-JP" altLang="en-US" sz="788"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47" name="図 46" descr="挿絵 が含まれている画像&#10;&#10;自動的に生成された説明">
            <a:extLst>
              <a:ext uri="{FF2B5EF4-FFF2-40B4-BE49-F238E27FC236}">
                <a16:creationId xmlns:a16="http://schemas.microsoft.com/office/drawing/2014/main" id="{57FD5129-1857-4CFD-8026-1C2BACF4B2F4}"/>
              </a:ext>
            </a:extLst>
          </p:cNvPr>
          <p:cNvPicPr>
            <a:picLocks noChangeAspect="1"/>
          </p:cNvPicPr>
          <p:nvPr/>
        </p:nvPicPr>
        <p:blipFill>
          <a:blip r:embed="rId16" cstate="print">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1492046" y="4695575"/>
            <a:ext cx="699480" cy="974955"/>
          </a:xfrm>
          <a:prstGeom prst="rect">
            <a:avLst/>
          </a:prstGeom>
        </p:spPr>
      </p:pic>
      <p:sp>
        <p:nvSpPr>
          <p:cNvPr id="113" name="テキスト ボックス 5">
            <a:extLst>
              <a:ext uri="{FF2B5EF4-FFF2-40B4-BE49-F238E27FC236}">
                <a16:creationId xmlns:a16="http://schemas.microsoft.com/office/drawing/2014/main" id="{1D09CA49-0369-466D-B3FD-376BAECF77C6}"/>
              </a:ext>
            </a:extLst>
          </p:cNvPr>
          <p:cNvSpPr txBox="1">
            <a:spLocks noChangeArrowheads="1"/>
          </p:cNvSpPr>
          <p:nvPr/>
        </p:nvSpPr>
        <p:spPr bwMode="auto">
          <a:xfrm>
            <a:off x="362312" y="538880"/>
            <a:ext cx="83483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(4) General Platform for Elderly and Disability Care  </a:t>
            </a:r>
            <a:endParaRPr kumimoji="1" lang="ja-JP" altLang="en-US" sz="2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4" name="object 9">
            <a:extLst>
              <a:ext uri="{FF2B5EF4-FFF2-40B4-BE49-F238E27FC236}">
                <a16:creationId xmlns:a16="http://schemas.microsoft.com/office/drawing/2014/main" id="{A6062D7B-63C1-98EF-FA89-4951076C3695}"/>
              </a:ext>
            </a:extLst>
          </p:cNvPr>
          <p:cNvSpPr txBox="1"/>
          <p:nvPr/>
        </p:nvSpPr>
        <p:spPr>
          <a:xfrm>
            <a:off x="4364228" y="6474100"/>
            <a:ext cx="501015"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18</a:t>
            </a:fld>
            <a:endParaRPr sz="1050" dirty="0">
              <a:latin typeface="Arial"/>
              <a:cs typeface="Arial"/>
            </a:endParaRPr>
          </a:p>
        </p:txBody>
      </p:sp>
      <p:sp>
        <p:nvSpPr>
          <p:cNvPr id="6" name="object 10">
            <a:extLst>
              <a:ext uri="{FF2B5EF4-FFF2-40B4-BE49-F238E27FC236}">
                <a16:creationId xmlns:a16="http://schemas.microsoft.com/office/drawing/2014/main" id="{F2DD71B1-DD91-9064-D2D2-FE701BA19A54}"/>
              </a:ext>
            </a:extLst>
          </p:cNvPr>
          <p:cNvSpPr txBox="1"/>
          <p:nvPr/>
        </p:nvSpPr>
        <p:spPr>
          <a:xfrm>
            <a:off x="6400800" y="6473210"/>
            <a:ext cx="2222500"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22" name="日付プレースホルダー 5">
            <a:extLst>
              <a:ext uri="{FF2B5EF4-FFF2-40B4-BE49-F238E27FC236}">
                <a16:creationId xmlns:a16="http://schemas.microsoft.com/office/drawing/2014/main" id="{C0F9B193-FA78-CF29-7D2E-B5C827DE8224}"/>
              </a:ext>
            </a:extLst>
          </p:cNvPr>
          <p:cNvSpPr>
            <a:spLocks noGrp="1"/>
          </p:cNvSpPr>
          <p:nvPr>
            <p:ph type="dt" sz="half" idx="13"/>
          </p:nvPr>
        </p:nvSpPr>
        <p:spPr>
          <a:xfrm>
            <a:off x="684483" y="381000"/>
            <a:ext cx="1600200" cy="215444"/>
          </a:xfrm>
        </p:spPr>
        <p:txBody>
          <a:bodyPr/>
          <a:lstStyle/>
          <a:p>
            <a:r>
              <a:rPr lang="en-US" altLang="ja-JP"/>
              <a:t>July 2025</a:t>
            </a:r>
            <a:endParaRPr lang="en-US" altLang="ja-JP" dirty="0"/>
          </a:p>
        </p:txBody>
      </p:sp>
    </p:spTree>
    <p:extLst>
      <p:ext uri="{BB962C8B-B14F-4D97-AF65-F5344CB8AC3E}">
        <p14:creationId xmlns:p14="http://schemas.microsoft.com/office/powerpoint/2010/main" val="3384130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602C03C-AC6B-8E4C-EFB1-77679A47E724}"/>
              </a:ext>
            </a:extLst>
          </p:cNvPr>
          <p:cNvPicPr>
            <a:picLocks noChangeAspect="1"/>
          </p:cNvPicPr>
          <p:nvPr/>
        </p:nvPicPr>
        <p:blipFill>
          <a:blip r:embed="rId3"/>
          <a:stretch>
            <a:fillRect/>
          </a:stretch>
        </p:blipFill>
        <p:spPr>
          <a:xfrm>
            <a:off x="4607705" y="1662781"/>
            <a:ext cx="4278313" cy="3232150"/>
          </a:xfrm>
          <a:prstGeom prst="rect">
            <a:avLst/>
          </a:prstGeom>
        </p:spPr>
      </p:pic>
      <p:pic>
        <p:nvPicPr>
          <p:cNvPr id="7" name="コンテンツ プレースホルダー 6">
            <a:extLst>
              <a:ext uri="{FF2B5EF4-FFF2-40B4-BE49-F238E27FC236}">
                <a16:creationId xmlns:a16="http://schemas.microsoft.com/office/drawing/2014/main" id="{5C811C4C-FA34-84F8-BAC3-D80582576D5A}"/>
              </a:ext>
            </a:extLst>
          </p:cNvPr>
          <p:cNvPicPr>
            <a:picLocks noGrp="1" noChangeAspect="1"/>
          </p:cNvPicPr>
          <p:nvPr>
            <p:ph idx="1"/>
          </p:nvPr>
        </p:nvPicPr>
        <p:blipFill>
          <a:blip r:embed="rId4"/>
          <a:stretch>
            <a:fillRect/>
          </a:stretch>
        </p:blipFill>
        <p:spPr>
          <a:xfrm>
            <a:off x="457200" y="1662781"/>
            <a:ext cx="3876675" cy="3232150"/>
          </a:xfrm>
          <a:prstGeom prst="rect">
            <a:avLst/>
          </a:prstGeom>
        </p:spPr>
      </p:pic>
      <p:sp>
        <p:nvSpPr>
          <p:cNvPr id="6" name="タイトル 1">
            <a:extLst>
              <a:ext uri="{FF2B5EF4-FFF2-40B4-BE49-F238E27FC236}">
                <a16:creationId xmlns:a16="http://schemas.microsoft.com/office/drawing/2014/main" id="{7C49E7FE-420C-3F20-A922-C6110FA23301}"/>
              </a:ext>
            </a:extLst>
          </p:cNvPr>
          <p:cNvSpPr>
            <a:spLocks noGrp="1"/>
          </p:cNvSpPr>
          <p:nvPr>
            <p:ph type="title"/>
          </p:nvPr>
        </p:nvSpPr>
        <p:spPr>
          <a:xfrm>
            <a:off x="126190" y="580472"/>
            <a:ext cx="8891620" cy="1143000"/>
          </a:xfrm>
        </p:spPr>
        <p:txBody>
          <a:bodyPr anchor="ctr">
            <a:normAutofit/>
          </a:bodyPr>
          <a:lstStyle/>
          <a:p>
            <a:pPr algn="l" eaLnBrk="1" hangingPunct="1">
              <a:lnSpc>
                <a:spcPct val="90000"/>
              </a:lnSpc>
              <a:defRPr/>
            </a:pPr>
            <a:r>
              <a:rPr lang="en-US" altLang="ja-JP" sz="2400" b="1" dirty="0">
                <a:latin typeface="+mn-lt"/>
              </a:rPr>
              <a:t>(5) Brain-Machine-Interface(BMI): Wireless Body Area Network (BAN) with AI Machine-Learning and User-Interface</a:t>
            </a:r>
          </a:p>
        </p:txBody>
      </p:sp>
      <p:sp>
        <p:nvSpPr>
          <p:cNvPr id="9" name="テキスト ボックス 8">
            <a:extLst>
              <a:ext uri="{FF2B5EF4-FFF2-40B4-BE49-F238E27FC236}">
                <a16:creationId xmlns:a16="http://schemas.microsoft.com/office/drawing/2014/main" id="{78A6039D-654C-62B0-DB89-62951BAF18EF}"/>
              </a:ext>
            </a:extLst>
          </p:cNvPr>
          <p:cNvSpPr txBox="1"/>
          <p:nvPr/>
        </p:nvSpPr>
        <p:spPr>
          <a:xfrm>
            <a:off x="594911" y="5354198"/>
            <a:ext cx="3738964" cy="923330"/>
          </a:xfrm>
          <a:prstGeom prst="rect">
            <a:avLst/>
          </a:prstGeom>
          <a:noFill/>
        </p:spPr>
        <p:txBody>
          <a:bodyPr wrap="square" rtlCol="0">
            <a:spAutoFit/>
          </a:bodyPr>
          <a:lstStyle/>
          <a:p>
            <a:r>
              <a:rPr kumimoji="1" lang="en-US" altLang="ja-JP" b="1" dirty="0"/>
              <a:t>Brain-Computer-Interface(BCI) for Understanding Human Contention and Machine Control.</a:t>
            </a:r>
          </a:p>
        </p:txBody>
      </p:sp>
      <p:sp>
        <p:nvSpPr>
          <p:cNvPr id="10" name="テキスト ボックス 9">
            <a:extLst>
              <a:ext uri="{FF2B5EF4-FFF2-40B4-BE49-F238E27FC236}">
                <a16:creationId xmlns:a16="http://schemas.microsoft.com/office/drawing/2014/main" id="{32D487CA-DDC7-1E8D-F125-33FE4832DB6A}"/>
              </a:ext>
            </a:extLst>
          </p:cNvPr>
          <p:cNvSpPr txBox="1"/>
          <p:nvPr/>
        </p:nvSpPr>
        <p:spPr>
          <a:xfrm>
            <a:off x="4781847" y="4724400"/>
            <a:ext cx="4056181" cy="1754326"/>
          </a:xfrm>
          <a:prstGeom prst="rect">
            <a:avLst/>
          </a:prstGeom>
          <a:noFill/>
        </p:spPr>
        <p:txBody>
          <a:bodyPr wrap="square" rtlCol="0">
            <a:spAutoFit/>
          </a:bodyPr>
          <a:lstStyle/>
          <a:p>
            <a:r>
              <a:rPr kumimoji="1" lang="en-US" altLang="ja-JP" b="1" dirty="0"/>
              <a:t>Brain-Computer-Interface(BCI)  and Brain-Machine-Interface(BMI) for Clinical Support to Disability and  More General Use Cases Including for Entertainment, e-Game, and  Heavy Industries.</a:t>
            </a:r>
          </a:p>
        </p:txBody>
      </p:sp>
      <p:sp>
        <p:nvSpPr>
          <p:cNvPr id="3" name="日付プレースホルダー 2">
            <a:extLst>
              <a:ext uri="{FF2B5EF4-FFF2-40B4-BE49-F238E27FC236}">
                <a16:creationId xmlns:a16="http://schemas.microsoft.com/office/drawing/2014/main" id="{B6816E93-B66A-724D-09B4-46BA240DE58C}"/>
              </a:ext>
            </a:extLst>
          </p:cNvPr>
          <p:cNvSpPr>
            <a:spLocks noGrp="1"/>
          </p:cNvSpPr>
          <p:nvPr>
            <p:ph type="dt" sz="half" idx="4294967295"/>
          </p:nvPr>
        </p:nvSpPr>
        <p:spPr>
          <a:xfrm>
            <a:off x="656795" y="381000"/>
            <a:ext cx="2133600" cy="215444"/>
          </a:xfrm>
          <a:solidFill>
            <a:schemeClr val="bg1"/>
          </a:solidFill>
        </p:spPr>
        <p:txBody>
          <a:bodyPr/>
          <a:lstStyle/>
          <a:p>
            <a:pPr>
              <a:defRPr/>
            </a:pPr>
            <a:r>
              <a:rPr lang="en-US" altLang="ja-JP" sz="1400">
                <a:solidFill>
                  <a:prstClr val="black">
                    <a:tint val="75000"/>
                  </a:prstClr>
                </a:solidFill>
              </a:rPr>
              <a:t>July 2025</a:t>
            </a:r>
            <a:endParaRPr lang="fi-FI" altLang="ja-JP" sz="1400" dirty="0">
              <a:solidFill>
                <a:prstClr val="black">
                  <a:tint val="75000"/>
                </a:prstClr>
              </a:solidFill>
            </a:endParaRPr>
          </a:p>
        </p:txBody>
      </p:sp>
      <p:sp>
        <p:nvSpPr>
          <p:cNvPr id="4" name="object 5">
            <a:extLst>
              <a:ext uri="{FF2B5EF4-FFF2-40B4-BE49-F238E27FC236}">
                <a16:creationId xmlns:a16="http://schemas.microsoft.com/office/drawing/2014/main" id="{F9406F9B-5CC2-FEF5-8A85-1F7E1A878020}"/>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1" name="object 4">
            <a:extLst>
              <a:ext uri="{FF2B5EF4-FFF2-40B4-BE49-F238E27FC236}">
                <a16:creationId xmlns:a16="http://schemas.microsoft.com/office/drawing/2014/main" id="{A6724CE8-E7AE-282E-8368-003AF1BA1E91}"/>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2" name="object 9">
            <a:extLst>
              <a:ext uri="{FF2B5EF4-FFF2-40B4-BE49-F238E27FC236}">
                <a16:creationId xmlns:a16="http://schemas.microsoft.com/office/drawing/2014/main" id="{0819A9C1-BDFE-849C-A494-9DB67E44B6E4}"/>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19</a:t>
            </a:fld>
            <a:endParaRPr sz="1050" dirty="0">
              <a:latin typeface="Arial"/>
              <a:cs typeface="Arial"/>
            </a:endParaRPr>
          </a:p>
        </p:txBody>
      </p:sp>
      <p:sp>
        <p:nvSpPr>
          <p:cNvPr id="13" name="object 10">
            <a:extLst>
              <a:ext uri="{FF2B5EF4-FFF2-40B4-BE49-F238E27FC236}">
                <a16:creationId xmlns:a16="http://schemas.microsoft.com/office/drawing/2014/main" id="{1A3A1275-077E-15D2-84A0-17BF0FDDB7DA}"/>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5854085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55996" y="392176"/>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802.15-25-0033-02-06ma</a:t>
            </a:r>
            <a:endParaRPr sz="1400" dirty="0">
              <a:latin typeface="Arial"/>
              <a:cs typeface="Arial"/>
            </a:endParaRPr>
          </a:p>
        </p:txBody>
      </p:sp>
      <p:sp>
        <p:nvSpPr>
          <p:cNvPr id="3" name="object 3"/>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4" name="object 4"/>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 name="object 5"/>
          <p:cNvSpPr txBox="1"/>
          <p:nvPr/>
        </p:nvSpPr>
        <p:spPr>
          <a:xfrm>
            <a:off x="907417" y="1299373"/>
            <a:ext cx="7550783" cy="2215991"/>
          </a:xfrm>
          <a:prstGeom prst="rect">
            <a:avLst/>
          </a:prstGeom>
        </p:spPr>
        <p:txBody>
          <a:bodyPr vert="horz" wrap="square" lIns="0" tIns="0" rIns="0" bIns="0" rtlCol="0">
            <a:spAutoFit/>
          </a:bodyPr>
          <a:lstStyle/>
          <a:p>
            <a:pPr marL="12065" marR="5080" indent="3175" algn="ctr">
              <a:lnSpc>
                <a:spcPct val="100000"/>
              </a:lnSpc>
            </a:pPr>
            <a:r>
              <a:rPr lang="en-US" sz="3600" b="1" spc="-5" dirty="0">
                <a:latin typeface="Arial"/>
                <a:cs typeface="Arial"/>
              </a:rPr>
              <a:t>Overview of Activity of IEEE802.15 TG15.6ma for Revision of IEEE802.15.6-2012 Wireless BAN with Enhanced Dependability</a:t>
            </a:r>
            <a:endParaRPr sz="3600" dirty="0">
              <a:latin typeface="Arial"/>
              <a:cs typeface="Arial"/>
            </a:endParaRPr>
          </a:p>
        </p:txBody>
      </p:sp>
      <p:sp>
        <p:nvSpPr>
          <p:cNvPr id="9" name="object 9"/>
          <p:cNvSpPr txBox="1"/>
          <p:nvPr/>
        </p:nvSpPr>
        <p:spPr>
          <a:xfrm>
            <a:off x="4364228" y="6474100"/>
            <a:ext cx="501015" cy="196215"/>
          </a:xfrm>
          <a:prstGeom prst="rect">
            <a:avLst/>
          </a:prstGeom>
        </p:spPr>
        <p:txBody>
          <a:bodyPr vert="horz" wrap="square" lIns="0" tIns="0" rIns="0" bIns="0" rtlCol="0">
            <a:spAutoFit/>
          </a:bodyPr>
          <a:lstStyle/>
          <a:p>
            <a:pPr marL="12700">
              <a:lnSpc>
                <a:spcPts val="1425"/>
              </a:lnSpc>
            </a:pPr>
            <a:r>
              <a:rPr sz="1200" spc="5" dirty="0">
                <a:latin typeface="Arial"/>
                <a:cs typeface="Arial"/>
              </a:rPr>
              <a:t>Slide</a:t>
            </a:r>
            <a:r>
              <a:rPr sz="1200" spc="-160" dirty="0">
                <a:latin typeface="Arial"/>
                <a:cs typeface="Arial"/>
              </a:rPr>
              <a:t> </a:t>
            </a:r>
            <a:fld id="{81D60167-4931-47E6-BA6A-407CBD079E47}" type="slidenum">
              <a:rPr sz="1200" spc="-5" dirty="0">
                <a:latin typeface="Arial"/>
                <a:cs typeface="Arial"/>
              </a:rPr>
              <a:t>2</a:t>
            </a:fld>
            <a:endParaRPr sz="1200" dirty="0">
              <a:latin typeface="Arial"/>
              <a:cs typeface="Arial"/>
            </a:endParaRPr>
          </a:p>
        </p:txBody>
      </p:sp>
      <p:sp>
        <p:nvSpPr>
          <p:cNvPr id="10" name="object 10"/>
          <p:cNvSpPr txBox="1"/>
          <p:nvPr/>
        </p:nvSpPr>
        <p:spPr>
          <a:xfrm>
            <a:off x="6400800" y="6473210"/>
            <a:ext cx="2222500"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6" name="object 6"/>
          <p:cNvSpPr txBox="1"/>
          <p:nvPr/>
        </p:nvSpPr>
        <p:spPr>
          <a:xfrm>
            <a:off x="152400" y="4726204"/>
            <a:ext cx="8620664" cy="1292662"/>
          </a:xfrm>
          <a:prstGeom prst="rect">
            <a:avLst/>
          </a:prstGeom>
        </p:spPr>
        <p:txBody>
          <a:bodyPr vert="horz" wrap="square" lIns="0" tIns="0" rIns="0" bIns="0" rtlCol="0">
            <a:spAutoFit/>
          </a:bodyPr>
          <a:lstStyle/>
          <a:p>
            <a:pPr marL="619125" marR="615315" indent="855980" algn="ctr">
              <a:lnSpc>
                <a:spcPct val="100000"/>
              </a:lnSpc>
            </a:pPr>
            <a:r>
              <a:rPr sz="2800" spc="-10" dirty="0">
                <a:latin typeface="Times New Roman"/>
                <a:cs typeface="Times New Roman"/>
              </a:rPr>
              <a:t>Ryuji </a:t>
            </a:r>
            <a:r>
              <a:rPr sz="2800" spc="5" dirty="0">
                <a:latin typeface="Times New Roman"/>
                <a:cs typeface="Times New Roman"/>
              </a:rPr>
              <a:t>Kohno</a:t>
            </a:r>
            <a:r>
              <a:rPr lang="en-US" sz="2800" spc="5" dirty="0">
                <a:latin typeface="Times New Roman"/>
                <a:cs typeface="Times New Roman"/>
              </a:rPr>
              <a:t>,</a:t>
            </a:r>
          </a:p>
          <a:p>
            <a:pPr marL="619125" marR="615315" indent="855980" algn="ctr">
              <a:lnSpc>
                <a:spcPct val="100000"/>
              </a:lnSpc>
            </a:pPr>
            <a:r>
              <a:rPr lang="en-US" sz="2800" dirty="0">
                <a:latin typeface="Times New Roman"/>
                <a:cs typeface="Times New Roman"/>
              </a:rPr>
              <a:t>Yokohama National University, Japan(YNU)</a:t>
            </a:r>
          </a:p>
          <a:p>
            <a:pPr marL="12700" algn="ctr">
              <a:lnSpc>
                <a:spcPct val="100000"/>
              </a:lnSpc>
            </a:pPr>
            <a:r>
              <a:rPr lang="en-US" sz="2800" spc="-5" dirty="0">
                <a:latin typeface="Times New Roman"/>
                <a:cs typeface="Times New Roman"/>
              </a:rPr>
              <a:t>YRP </a:t>
            </a:r>
            <a:r>
              <a:rPr lang="en-US" sz="2800" dirty="0">
                <a:latin typeface="Times New Roman"/>
                <a:cs typeface="Times New Roman"/>
              </a:rPr>
              <a:t>International Alliance Institute,</a:t>
            </a:r>
            <a:r>
              <a:rPr lang="en-US" sz="2800" spc="-160" dirty="0">
                <a:latin typeface="Times New Roman"/>
                <a:cs typeface="Times New Roman"/>
              </a:rPr>
              <a:t> </a:t>
            </a:r>
            <a:r>
              <a:rPr lang="en-US" sz="2800" dirty="0">
                <a:latin typeface="Times New Roman"/>
                <a:cs typeface="Times New Roman"/>
              </a:rPr>
              <a:t>Japan(YRP-IAI)</a:t>
            </a:r>
          </a:p>
        </p:txBody>
      </p:sp>
      <p:sp>
        <p:nvSpPr>
          <p:cNvPr id="11" name="日付プレースホルダー 10">
            <a:extLst>
              <a:ext uri="{FF2B5EF4-FFF2-40B4-BE49-F238E27FC236}">
                <a16:creationId xmlns:a16="http://schemas.microsoft.com/office/drawing/2014/main" id="{D0C84055-CBA0-79AC-09C5-FCAE857937E8}"/>
              </a:ext>
            </a:extLst>
          </p:cNvPr>
          <p:cNvSpPr>
            <a:spLocks noGrp="1"/>
          </p:cNvSpPr>
          <p:nvPr>
            <p:ph type="dt" sz="half" idx="13"/>
          </p:nvPr>
        </p:nvSpPr>
        <p:spPr/>
        <p:txBody>
          <a:bodyPr/>
          <a:lstStyle/>
          <a:p>
            <a:r>
              <a:rPr lang="en-US" altLang="ja-JP"/>
              <a:t>July 2025</a:t>
            </a:r>
            <a:endParaRPr lang="en-US" altLang="ja-JP" dirty="0"/>
          </a:p>
        </p:txBody>
      </p:sp>
      <p:sp>
        <p:nvSpPr>
          <p:cNvPr id="8" name="object 2">
            <a:extLst>
              <a:ext uri="{FF2B5EF4-FFF2-40B4-BE49-F238E27FC236}">
                <a16:creationId xmlns:a16="http://schemas.microsoft.com/office/drawing/2014/main" id="{02027738-6DD8-7DFB-B684-E8B0F9CE5921}"/>
              </a:ext>
            </a:extLst>
          </p:cNvPr>
          <p:cNvSpPr txBox="1"/>
          <p:nvPr/>
        </p:nvSpPr>
        <p:spPr>
          <a:xfrm>
            <a:off x="673100" y="6472871"/>
            <a:ext cx="753745" cy="169277"/>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F5084FB3-EA87-489F-8CCC-D16065D7000B}"/>
              </a:ext>
            </a:extLst>
          </p:cNvPr>
          <p:cNvSpPr/>
          <p:nvPr/>
        </p:nvSpPr>
        <p:spPr>
          <a:xfrm>
            <a:off x="686184" y="609977"/>
            <a:ext cx="7772400" cy="0"/>
          </a:xfrm>
          <a:custGeom>
            <a:avLst/>
            <a:gdLst>
              <a:gd name="f0" fmla="val w"/>
              <a:gd name="f1" fmla="val h"/>
              <a:gd name="f2" fmla="val ss"/>
              <a:gd name="f3" fmla="val 0"/>
              <a:gd name="f4" fmla="val 7772400"/>
              <a:gd name="f5" fmla="abs f0"/>
              <a:gd name="f6" fmla="abs f1"/>
              <a:gd name="f7" fmla="abs f2"/>
              <a:gd name="f8" fmla="*/ f0 1 7772400"/>
              <a:gd name="f9" fmla="+- f3 0 f3"/>
              <a:gd name="f10" fmla="+- f4 0 f3"/>
              <a:gd name="f11" fmla="?: f5 f0 1"/>
              <a:gd name="f12" fmla="?: f6 f1 1"/>
              <a:gd name="f13" fmla="?: f7 f2 1"/>
              <a:gd name="f14" fmla="*/ f10 1 7772400"/>
              <a:gd name="f15" fmla="*/ f9 1 0"/>
              <a:gd name="f16" fmla="*/ f11 1 7772400"/>
              <a:gd name="f17" fmla="*/ f12 1 21600"/>
              <a:gd name="f18" fmla="*/ 21600 f12 1"/>
              <a:gd name="f19" fmla="*/ 0 1 f14"/>
              <a:gd name="f20" fmla="*/ 7772400 1 f14"/>
              <a:gd name="f21" fmla="*/ 0 1 f15"/>
              <a:gd name="f22" fmla="*/ 1 1 f15"/>
              <a:gd name="f23" fmla="min f17 f16"/>
              <a:gd name="f24" fmla="*/ f18 1 f13"/>
              <a:gd name="f25" fmla="*/ f19 f8 1"/>
              <a:gd name="f26" fmla="*/ f20 f8 1"/>
              <a:gd name="f27" fmla="val f24"/>
              <a:gd name="f28" fmla="*/ f3 f23 1"/>
              <a:gd name="f29" fmla="+- f27 0 f3"/>
              <a:gd name="f30" fmla="*/ f29 1 0"/>
              <a:gd name="f31" fmla="*/ f22 f30 1"/>
              <a:gd name="f32" fmla="*/ f21 f30 1"/>
              <a:gd name="f33" fmla="*/ f32 f23 1"/>
              <a:gd name="f34" fmla="*/ f31 f23 1"/>
            </a:gdLst>
            <a:ahLst/>
            <a:cxnLst>
              <a:cxn ang="3cd4">
                <a:pos x="hc" y="t"/>
              </a:cxn>
              <a:cxn ang="0">
                <a:pos x="r" y="vc"/>
              </a:cxn>
              <a:cxn ang="cd4">
                <a:pos x="hc" y="b"/>
              </a:cxn>
              <a:cxn ang="cd2">
                <a:pos x="l" y="vc"/>
              </a:cxn>
            </a:cxnLst>
            <a:rect l="f25" t="f33" r="f26" b="f34"/>
            <a:pathLst>
              <a:path w="7772400">
                <a:moveTo>
                  <a:pt x="f3" y="f28"/>
                </a:moveTo>
                <a:lnTo>
                  <a:pt x="f4" y="f28"/>
                </a:lnTo>
              </a:path>
            </a:pathLst>
          </a:custGeom>
          <a:noFill/>
          <a:ln w="12957"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4" name="object 4">
            <a:extLst>
              <a:ext uri="{FF2B5EF4-FFF2-40B4-BE49-F238E27FC236}">
                <a16:creationId xmlns:a16="http://schemas.microsoft.com/office/drawing/2014/main" id="{64434E8A-35B1-45BC-95E4-32CCDEFE09FF}"/>
              </a:ext>
            </a:extLst>
          </p:cNvPr>
          <p:cNvSpPr/>
          <p:nvPr/>
        </p:nvSpPr>
        <p:spPr>
          <a:xfrm>
            <a:off x="29333" y="6477381"/>
            <a:ext cx="8994779" cy="0"/>
          </a:xfrm>
          <a:custGeom>
            <a:avLst/>
            <a:gdLst>
              <a:gd name="f0" fmla="val w"/>
              <a:gd name="f1" fmla="val h"/>
              <a:gd name="f2" fmla="val ss"/>
              <a:gd name="f3" fmla="val 0"/>
              <a:gd name="f4" fmla="val 8994775"/>
              <a:gd name="f5" fmla="val 8994648"/>
              <a:gd name="f6" fmla="abs f0"/>
              <a:gd name="f7" fmla="abs f1"/>
              <a:gd name="f8" fmla="abs f2"/>
              <a:gd name="f9" fmla="*/ f0 1 8994775"/>
              <a:gd name="f10" fmla="+- f3 0 f3"/>
              <a:gd name="f11" fmla="+- f4 0 f3"/>
              <a:gd name="f12" fmla="?: f6 f0 1"/>
              <a:gd name="f13" fmla="?: f7 f1 1"/>
              <a:gd name="f14" fmla="?: f8 f2 1"/>
              <a:gd name="f15" fmla="*/ f11 1 8994775"/>
              <a:gd name="f16" fmla="*/ f10 1 0"/>
              <a:gd name="f17" fmla="*/ f12 1 8994775"/>
              <a:gd name="f18" fmla="*/ f13 1 21600"/>
              <a:gd name="f19" fmla="*/ 21600 f13 1"/>
              <a:gd name="f20" fmla="*/ 0 1 f15"/>
              <a:gd name="f21" fmla="*/ 8994775 1 f15"/>
              <a:gd name="f22" fmla="*/ 0 1 f16"/>
              <a:gd name="f23" fmla="*/ 1 1 f16"/>
              <a:gd name="f24" fmla="min f18 f17"/>
              <a:gd name="f25" fmla="*/ f19 1 f14"/>
              <a:gd name="f26" fmla="*/ f20 f9 1"/>
              <a:gd name="f27" fmla="*/ f21 f9 1"/>
              <a:gd name="f28" fmla="val f25"/>
              <a:gd name="f29" fmla="*/ f3 f24 1"/>
              <a:gd name="f30" fmla="+- f28 0 f3"/>
              <a:gd name="f31" fmla="*/ f30 1 0"/>
              <a:gd name="f32" fmla="*/ f23 f31 1"/>
              <a:gd name="f33" fmla="*/ f22 f31 1"/>
              <a:gd name="f34" fmla="*/ f33 f24 1"/>
              <a:gd name="f35" fmla="*/ f32 f24 1"/>
            </a:gdLst>
            <a:ahLst/>
            <a:cxnLst>
              <a:cxn ang="3cd4">
                <a:pos x="hc" y="t"/>
              </a:cxn>
              <a:cxn ang="0">
                <a:pos x="r" y="vc"/>
              </a:cxn>
              <a:cxn ang="cd4">
                <a:pos x="hc" y="b"/>
              </a:cxn>
              <a:cxn ang="cd2">
                <a:pos x="l" y="vc"/>
              </a:cxn>
            </a:cxnLst>
            <a:rect l="f26" t="f34" r="f27" b="f35"/>
            <a:pathLst>
              <a:path w="8994775">
                <a:moveTo>
                  <a:pt x="f3" y="f29"/>
                </a:moveTo>
                <a:lnTo>
                  <a:pt x="f5" y="f29"/>
                </a:lnTo>
              </a:path>
            </a:pathLst>
          </a:custGeom>
          <a:noFill/>
          <a:ln w="12957"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5" name="object 5">
            <a:extLst>
              <a:ext uri="{FF2B5EF4-FFF2-40B4-BE49-F238E27FC236}">
                <a16:creationId xmlns:a16="http://schemas.microsoft.com/office/drawing/2014/main" id="{364424D7-C91B-444B-93FB-CAAD6885B9E4}"/>
              </a:ext>
            </a:extLst>
          </p:cNvPr>
          <p:cNvSpPr txBox="1"/>
          <p:nvPr/>
        </p:nvSpPr>
        <p:spPr>
          <a:xfrm>
            <a:off x="975266" y="707303"/>
            <a:ext cx="7403367" cy="492443"/>
          </a:xfrm>
          <a:prstGeom prst="rect">
            <a:avLst/>
          </a:prstGeom>
          <a:noFill/>
          <a:ln cap="flat">
            <a:noFill/>
          </a:ln>
        </p:spPr>
        <p:txBody>
          <a:bodyPr vert="horz" wrap="square" lIns="0" tIns="0" rIns="0" bIns="0" anchor="t" anchorCtr="0" compatLnSpc="1">
            <a:spAutoFit/>
          </a:bodyPr>
          <a:lstStyle/>
          <a:p>
            <a:pPr marL="12701"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5" baseline="0" dirty="0">
                <a:solidFill>
                  <a:srgbClr val="000000"/>
                </a:solidFill>
                <a:uFillTx/>
                <a:latin typeface="Arial" pitchFamily="34"/>
                <a:cs typeface="Arial" pitchFamily="34"/>
              </a:rPr>
              <a:t>(5) Electrode</a:t>
            </a:r>
            <a:r>
              <a:rPr lang="en-US" sz="3200" b="1" i="0" u="none" strike="noStrike" kern="1200" cap="none" spc="-50" baseline="0" dirty="0">
                <a:solidFill>
                  <a:srgbClr val="000000"/>
                </a:solidFill>
                <a:uFillTx/>
                <a:latin typeface="Arial" pitchFamily="34"/>
                <a:cs typeface="Arial" pitchFamily="34"/>
              </a:rPr>
              <a:t> </a:t>
            </a:r>
            <a:r>
              <a:rPr lang="en-US" sz="3200" b="1" i="0" u="none" strike="noStrike" kern="1200" cap="none" spc="-5" baseline="0" dirty="0">
                <a:solidFill>
                  <a:srgbClr val="000000"/>
                </a:solidFill>
                <a:uFillTx/>
                <a:latin typeface="Arial" pitchFamily="34"/>
                <a:cs typeface="Arial" pitchFamily="34"/>
              </a:rPr>
              <a:t>Array</a:t>
            </a:r>
            <a:endParaRPr lang="en-US" sz="3200" b="1" i="0" u="none" strike="noStrike" kern="1200" cap="none" spc="0" baseline="0" dirty="0">
              <a:solidFill>
                <a:srgbClr val="000000"/>
              </a:solidFill>
              <a:uFillTx/>
              <a:latin typeface="Arial" pitchFamily="34"/>
              <a:cs typeface="Arial" pitchFamily="34"/>
            </a:endParaRPr>
          </a:p>
        </p:txBody>
      </p:sp>
      <p:sp>
        <p:nvSpPr>
          <p:cNvPr id="6" name="object 6">
            <a:extLst>
              <a:ext uri="{FF2B5EF4-FFF2-40B4-BE49-F238E27FC236}">
                <a16:creationId xmlns:a16="http://schemas.microsoft.com/office/drawing/2014/main" id="{3084886D-8C16-4451-B265-539A946D5A6A}"/>
              </a:ext>
            </a:extLst>
          </p:cNvPr>
          <p:cNvSpPr/>
          <p:nvPr/>
        </p:nvSpPr>
        <p:spPr>
          <a:xfrm>
            <a:off x="170691" y="1341123"/>
            <a:ext cx="2172669" cy="3291840"/>
          </a:xfrm>
          <a:prstGeom prst="rect">
            <a:avLst/>
          </a:prstGeom>
          <a:blipFill>
            <a:blip r:embed="rId2">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7" name="object 7">
            <a:extLst>
              <a:ext uri="{FF2B5EF4-FFF2-40B4-BE49-F238E27FC236}">
                <a16:creationId xmlns:a16="http://schemas.microsoft.com/office/drawing/2014/main" id="{DD138990-7AF3-43A0-82A2-0CE8BF945F55}"/>
              </a:ext>
            </a:extLst>
          </p:cNvPr>
          <p:cNvSpPr txBox="1"/>
          <p:nvPr/>
        </p:nvSpPr>
        <p:spPr>
          <a:xfrm>
            <a:off x="3039941" y="3017584"/>
            <a:ext cx="1663065" cy="102171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5" baseline="0">
                <a:solidFill>
                  <a:srgbClr val="FF0000"/>
                </a:solidFill>
                <a:uFillTx/>
                <a:latin typeface="Arial Narrow"/>
                <a:cs typeface="Arial Narrow"/>
              </a:rPr>
              <a:t>3D-shape</a:t>
            </a:r>
            <a:endParaRPr lang="en-US" sz="2400" b="0" i="0" u="none" strike="noStrike" kern="1200" cap="none" spc="0" baseline="0">
              <a:solidFill>
                <a:srgbClr val="000000"/>
              </a:solidFill>
              <a:uFillTx/>
              <a:latin typeface="Arial Narrow"/>
              <a:cs typeface="Arial Narrow"/>
            </a:endParaRPr>
          </a:p>
          <a:p>
            <a:pPr marL="0" marR="0" lvl="0" indent="0" algn="ctr" defTabSz="914400" rtl="0" fontAlgn="auto" hangingPunct="1">
              <a:lnSpc>
                <a:spcPts val="2155"/>
              </a:lnSpc>
              <a:spcBef>
                <a:spcPts val="10"/>
              </a:spcBef>
              <a:spcAft>
                <a:spcPts val="0"/>
              </a:spcAft>
              <a:buNone/>
              <a:tabLst/>
              <a:defRPr sz="1800" b="0" i="0" u="none" strike="noStrike" kern="0" cap="none" spc="0" baseline="0">
                <a:solidFill>
                  <a:srgbClr val="000000"/>
                </a:solidFill>
                <a:uFillTx/>
              </a:defRPr>
            </a:pPr>
            <a:r>
              <a:rPr lang="en-US" sz="1800" b="0" i="0" u="none" strike="noStrike" kern="1200" cap="none" spc="-5" baseline="0">
                <a:solidFill>
                  <a:srgbClr val="000000"/>
                </a:solidFill>
                <a:uFillTx/>
                <a:latin typeface="Arial Narrow"/>
                <a:cs typeface="Arial Narrow"/>
              </a:rPr>
              <a:t>Individutl  </a:t>
            </a:r>
            <a:r>
              <a:rPr lang="en-US" sz="1800" b="0" i="0" u="none" strike="noStrike" kern="1200" cap="none" spc="0" baseline="0">
                <a:solidFill>
                  <a:srgbClr val="000000"/>
                </a:solidFill>
                <a:uFillTx/>
                <a:latin typeface="Arial Narrow"/>
                <a:cs typeface="Arial Narrow"/>
              </a:rPr>
              <a:t>MRI</a:t>
            </a:r>
            <a:r>
              <a:rPr lang="en-US" sz="1800" b="0" i="0" u="none" strike="noStrike" kern="1200" cap="none" spc="-45" baseline="0">
                <a:solidFill>
                  <a:srgbClr val="000000"/>
                </a:solidFill>
                <a:uFillTx/>
                <a:latin typeface="Arial Narrow"/>
                <a:cs typeface="Arial Narrow"/>
              </a:rPr>
              <a:t> </a:t>
            </a:r>
            <a:r>
              <a:rPr lang="en-US" sz="1800" b="0" i="0" u="none" strike="noStrike" kern="1200" cap="none" spc="-5" baseline="0">
                <a:solidFill>
                  <a:srgbClr val="000000"/>
                </a:solidFill>
                <a:uFillTx/>
                <a:latin typeface="Arial Narrow"/>
                <a:cs typeface="Arial Narrow"/>
              </a:rPr>
              <a:t>Data</a:t>
            </a:r>
            <a:endParaRPr lang="en-US" sz="1800" b="0" i="0" u="none" strike="noStrike" kern="1200" cap="none" spc="0" baseline="0">
              <a:solidFill>
                <a:srgbClr val="000000"/>
              </a:solidFill>
              <a:uFillTx/>
              <a:latin typeface="Arial Narrow"/>
              <a:cs typeface="Arial Narrow"/>
            </a:endParaRPr>
          </a:p>
          <a:p>
            <a:pPr marL="0" marR="0" lvl="0" indent="0" algn="ctr" defTabSz="914400" rtl="0" fontAlgn="auto" hangingPunct="1">
              <a:lnSpc>
                <a:spcPts val="2875"/>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5" baseline="0">
                <a:solidFill>
                  <a:srgbClr val="0070C0"/>
                </a:solidFill>
                <a:uFillTx/>
                <a:latin typeface="Arial Narrow"/>
                <a:cs typeface="Arial Narrow"/>
              </a:rPr>
              <a:t>1</a:t>
            </a:r>
            <a:r>
              <a:rPr lang="en-US" sz="2400" b="0" i="0" u="none" strike="noStrike" kern="1200" cap="none" spc="-7" baseline="24305">
                <a:solidFill>
                  <a:srgbClr val="0070C0"/>
                </a:solidFill>
                <a:uFillTx/>
                <a:latin typeface="Arial Narrow"/>
                <a:cs typeface="Arial Narrow"/>
              </a:rPr>
              <a:t>st</a:t>
            </a:r>
            <a:r>
              <a:rPr lang="en-US" sz="2400" b="0" i="0" u="none" strike="noStrike" kern="1200" cap="none" spc="-82" baseline="24305">
                <a:solidFill>
                  <a:srgbClr val="0070C0"/>
                </a:solidFill>
                <a:uFillTx/>
                <a:latin typeface="Arial Narrow"/>
                <a:cs typeface="Arial Narrow"/>
              </a:rPr>
              <a:t> </a:t>
            </a:r>
            <a:r>
              <a:rPr lang="en-US" sz="2400" b="0" i="0" u="none" strike="noStrike" kern="1200" cap="none" spc="-5" baseline="0">
                <a:solidFill>
                  <a:srgbClr val="0070C0"/>
                </a:solidFill>
                <a:uFillTx/>
                <a:latin typeface="Arial Narrow"/>
                <a:cs typeface="Arial Narrow"/>
              </a:rPr>
              <a:t>Generation</a:t>
            </a:r>
            <a:endParaRPr lang="en-US" sz="2400" b="0" i="0" u="none" strike="noStrike" kern="1200" cap="none" spc="0" baseline="0">
              <a:solidFill>
                <a:srgbClr val="000000"/>
              </a:solidFill>
              <a:uFillTx/>
              <a:latin typeface="Arial Narrow"/>
              <a:cs typeface="Arial Narrow"/>
            </a:endParaRPr>
          </a:p>
        </p:txBody>
      </p:sp>
      <p:sp>
        <p:nvSpPr>
          <p:cNvPr id="8" name="object 8">
            <a:extLst>
              <a:ext uri="{FF2B5EF4-FFF2-40B4-BE49-F238E27FC236}">
                <a16:creationId xmlns:a16="http://schemas.microsoft.com/office/drawing/2014/main" id="{9B5BCE14-AB9A-48FE-B465-04584A377A4A}"/>
              </a:ext>
            </a:extLst>
          </p:cNvPr>
          <p:cNvSpPr txBox="1"/>
          <p:nvPr/>
        </p:nvSpPr>
        <p:spPr>
          <a:xfrm>
            <a:off x="395642" y="4624184"/>
            <a:ext cx="1904366" cy="1113153"/>
          </a:xfrm>
          <a:prstGeom prst="rect">
            <a:avLst/>
          </a:prstGeom>
          <a:noFill/>
          <a:ln cap="flat">
            <a:noFill/>
          </a:ln>
        </p:spPr>
        <p:txBody>
          <a:bodyPr vert="horz" wrap="square" lIns="0" tIns="0" rIns="0" bIns="0" anchor="t" anchorCtr="0" compatLnSpc="1">
            <a:spAutoFit/>
          </a:bodyPr>
          <a:lstStyle/>
          <a:p>
            <a:pPr marL="221613" marR="5084" lvl="0" indent="-209553"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5" baseline="0">
                <a:solidFill>
                  <a:srgbClr val="000000"/>
                </a:solidFill>
                <a:uFillTx/>
                <a:latin typeface="Arial Narrow"/>
                <a:cs typeface="Arial Narrow"/>
              </a:rPr>
              <a:t>Up: </a:t>
            </a:r>
            <a:r>
              <a:rPr lang="en-US" sz="2400" b="0" i="0" u="none" strike="noStrike" kern="1200" cap="none" spc="-5" baseline="0">
                <a:solidFill>
                  <a:srgbClr val="FF0000"/>
                </a:solidFill>
                <a:uFillTx/>
                <a:latin typeface="Arial Narrow"/>
                <a:cs typeface="Arial Narrow"/>
              </a:rPr>
              <a:t>High Density  </a:t>
            </a:r>
            <a:r>
              <a:rPr lang="en-US" sz="2400" b="0" i="0" u="none" strike="noStrike" kern="1200" cap="none" spc="-5" baseline="0">
                <a:solidFill>
                  <a:srgbClr val="000000"/>
                </a:solidFill>
                <a:uFillTx/>
                <a:latin typeface="Arial Narrow"/>
                <a:cs typeface="Arial Narrow"/>
              </a:rPr>
              <a:t>(IED:</a:t>
            </a:r>
            <a:r>
              <a:rPr lang="en-US" sz="2400" b="0" i="0" u="none" strike="noStrike" kern="1200" cap="none" spc="-85" baseline="0">
                <a:solidFill>
                  <a:srgbClr val="000000"/>
                </a:solidFill>
                <a:uFillTx/>
                <a:latin typeface="Arial Narrow"/>
                <a:cs typeface="Arial Narrow"/>
              </a:rPr>
              <a:t> </a:t>
            </a:r>
            <a:r>
              <a:rPr lang="en-US" sz="2400" b="0" i="0" u="none" strike="noStrike" kern="1200" cap="none" spc="-5" baseline="0">
                <a:solidFill>
                  <a:srgbClr val="000000"/>
                </a:solidFill>
                <a:uFillTx/>
                <a:latin typeface="Arial Narrow"/>
                <a:cs typeface="Arial Narrow"/>
              </a:rPr>
              <a:t>2.5mm)</a:t>
            </a:r>
            <a:endParaRPr lang="en-US" sz="2400" b="0" i="0" u="none" strike="noStrike" kern="1200" cap="none" spc="0" baseline="0">
              <a:solidFill>
                <a:srgbClr val="000000"/>
              </a:solidFill>
              <a:uFillTx/>
              <a:latin typeface="Arial Narrow"/>
              <a:cs typeface="Arial Narrow"/>
            </a:endParaRPr>
          </a:p>
          <a:p>
            <a:pPr marL="12701"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5" baseline="0">
                <a:solidFill>
                  <a:srgbClr val="000000"/>
                </a:solidFill>
                <a:uFillTx/>
                <a:latin typeface="Arial Narrow"/>
                <a:cs typeface="Arial Narrow"/>
              </a:rPr>
              <a:t>Down:Clinical</a:t>
            </a:r>
            <a:endParaRPr lang="en-US" sz="2400" b="0" i="0" u="none" strike="noStrike" kern="1200" cap="none" spc="0" baseline="0">
              <a:solidFill>
                <a:srgbClr val="000000"/>
              </a:solidFill>
              <a:uFillTx/>
              <a:latin typeface="Arial Narrow"/>
              <a:cs typeface="Arial Narrow"/>
            </a:endParaRPr>
          </a:p>
        </p:txBody>
      </p:sp>
      <p:sp>
        <p:nvSpPr>
          <p:cNvPr id="9" name="object 9">
            <a:extLst>
              <a:ext uri="{FF2B5EF4-FFF2-40B4-BE49-F238E27FC236}">
                <a16:creationId xmlns:a16="http://schemas.microsoft.com/office/drawing/2014/main" id="{0FC6EF33-A828-40CC-84B9-DA0F45EFD9AE}"/>
              </a:ext>
            </a:extLst>
          </p:cNvPr>
          <p:cNvSpPr txBox="1"/>
          <p:nvPr/>
        </p:nvSpPr>
        <p:spPr>
          <a:xfrm>
            <a:off x="4936552" y="813578"/>
            <a:ext cx="3400425" cy="381633"/>
          </a:xfrm>
          <a:prstGeom prst="rect">
            <a:avLst/>
          </a:prstGeom>
          <a:noFill/>
          <a:ln cap="flat">
            <a:noFill/>
          </a:ln>
        </p:spPr>
        <p:txBody>
          <a:bodyPr vert="horz" wrap="square" lIns="0" tIns="0" rIns="0" bIns="0" anchor="t" anchorCtr="0" compatLnSpc="1">
            <a:spAutoFit/>
          </a:bodyPr>
          <a:lstStyle/>
          <a:p>
            <a:pPr marL="12701"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25" baseline="0" dirty="0">
                <a:solidFill>
                  <a:srgbClr val="000000"/>
                </a:solidFill>
                <a:uFillTx/>
                <a:latin typeface="Arial Narrow"/>
                <a:cs typeface="Arial Narrow"/>
              </a:rPr>
              <a:t>(Safety, </a:t>
            </a:r>
            <a:r>
              <a:rPr lang="en-US" sz="2400" b="0" i="0" u="none" strike="noStrike" kern="1200" cap="none" spc="-5" baseline="0" dirty="0">
                <a:solidFill>
                  <a:srgbClr val="000000"/>
                </a:solidFill>
                <a:uFillTx/>
                <a:latin typeface="Arial Narrow"/>
                <a:cs typeface="Arial Narrow"/>
              </a:rPr>
              <a:t>High </a:t>
            </a:r>
            <a:r>
              <a:rPr lang="en-US" sz="2400" b="0" i="0" u="none" strike="noStrike" kern="1200" cap="none" spc="-25" baseline="0" dirty="0">
                <a:solidFill>
                  <a:srgbClr val="000000"/>
                </a:solidFill>
                <a:uFillTx/>
                <a:latin typeface="Arial Narrow"/>
                <a:cs typeface="Arial Narrow"/>
              </a:rPr>
              <a:t>density,</a:t>
            </a:r>
            <a:r>
              <a:rPr lang="en-US" sz="2400" b="0" i="0" u="none" strike="noStrike" kern="1200" cap="none" spc="114" baseline="0" dirty="0">
                <a:solidFill>
                  <a:srgbClr val="000000"/>
                </a:solidFill>
                <a:uFillTx/>
                <a:latin typeface="Arial Narrow"/>
                <a:cs typeface="Arial Narrow"/>
              </a:rPr>
              <a:t> </a:t>
            </a:r>
            <a:r>
              <a:rPr lang="en-US" sz="2400" b="0" i="0" u="none" strike="noStrike" kern="1200" cap="none" spc="-5" baseline="0" dirty="0">
                <a:solidFill>
                  <a:srgbClr val="000000"/>
                </a:solidFill>
                <a:uFillTx/>
                <a:latin typeface="Arial Narrow"/>
                <a:cs typeface="Arial Narrow"/>
              </a:rPr>
              <a:t>Stability)</a:t>
            </a:r>
            <a:endParaRPr lang="en-US" sz="2400" b="0" i="0" u="none" strike="noStrike" kern="1200" cap="none" spc="0" baseline="0" dirty="0">
              <a:solidFill>
                <a:srgbClr val="000000"/>
              </a:solidFill>
              <a:uFillTx/>
              <a:latin typeface="Arial Narrow"/>
              <a:cs typeface="Arial Narrow"/>
            </a:endParaRPr>
          </a:p>
        </p:txBody>
      </p:sp>
      <p:sp>
        <p:nvSpPr>
          <p:cNvPr id="10" name="object 10">
            <a:extLst>
              <a:ext uri="{FF2B5EF4-FFF2-40B4-BE49-F238E27FC236}">
                <a16:creationId xmlns:a16="http://schemas.microsoft.com/office/drawing/2014/main" id="{EB7DA572-D210-4C1C-8852-7A1EE70DE280}"/>
              </a:ext>
            </a:extLst>
          </p:cNvPr>
          <p:cNvSpPr/>
          <p:nvPr/>
        </p:nvSpPr>
        <p:spPr>
          <a:xfrm>
            <a:off x="2723384" y="4122416"/>
            <a:ext cx="2189229" cy="1521717"/>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1" name="object 11">
            <a:extLst>
              <a:ext uri="{FF2B5EF4-FFF2-40B4-BE49-F238E27FC236}">
                <a16:creationId xmlns:a16="http://schemas.microsoft.com/office/drawing/2014/main" id="{BF46A3C3-63DC-498B-A662-41A2CF32C758}"/>
              </a:ext>
            </a:extLst>
          </p:cNvPr>
          <p:cNvSpPr/>
          <p:nvPr/>
        </p:nvSpPr>
        <p:spPr>
          <a:xfrm>
            <a:off x="2708910" y="1343409"/>
            <a:ext cx="2230377" cy="1677165"/>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2" name="object 12">
            <a:extLst>
              <a:ext uri="{FF2B5EF4-FFF2-40B4-BE49-F238E27FC236}">
                <a16:creationId xmlns:a16="http://schemas.microsoft.com/office/drawing/2014/main" id="{9FCFF905-611C-4FDC-AF34-8C0ECE6A2361}"/>
              </a:ext>
            </a:extLst>
          </p:cNvPr>
          <p:cNvSpPr txBox="1"/>
          <p:nvPr/>
        </p:nvSpPr>
        <p:spPr>
          <a:xfrm>
            <a:off x="2919295" y="5618777"/>
            <a:ext cx="2071372" cy="381633"/>
          </a:xfrm>
          <a:prstGeom prst="rect">
            <a:avLst/>
          </a:prstGeom>
          <a:noFill/>
          <a:ln cap="flat">
            <a:noFill/>
          </a:ln>
        </p:spPr>
        <p:txBody>
          <a:bodyPr vert="horz" wrap="square" lIns="0" tIns="0" rIns="0" bIns="0" anchor="t" anchorCtr="0" compatLnSpc="1">
            <a:spAutoFit/>
          </a:bodyPr>
          <a:lstStyle/>
          <a:p>
            <a:pPr marL="12701"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5" baseline="0">
                <a:solidFill>
                  <a:srgbClr val="FF0000"/>
                </a:solidFill>
                <a:uFillTx/>
                <a:latin typeface="Arial Narrow"/>
                <a:cs typeface="Arial Narrow"/>
              </a:rPr>
              <a:t>3D-double</a:t>
            </a:r>
            <a:r>
              <a:rPr lang="en-US" sz="2400" b="0" i="0" u="none" strike="noStrike" kern="1200" cap="none" spc="-30" baseline="0">
                <a:solidFill>
                  <a:srgbClr val="FF0000"/>
                </a:solidFill>
                <a:uFillTx/>
                <a:latin typeface="Arial Narrow"/>
                <a:cs typeface="Arial Narrow"/>
              </a:rPr>
              <a:t> </a:t>
            </a:r>
            <a:r>
              <a:rPr lang="en-US" sz="2400" b="0" i="0" u="none" strike="noStrike" kern="1200" cap="none" spc="-5" baseline="0">
                <a:solidFill>
                  <a:srgbClr val="FF0000"/>
                </a:solidFill>
                <a:uFillTx/>
                <a:latin typeface="Arial Narrow"/>
                <a:cs typeface="Arial Narrow"/>
              </a:rPr>
              <a:t>surface</a:t>
            </a:r>
            <a:endParaRPr lang="en-US" sz="2400" b="0" i="0" u="none" strike="noStrike" kern="1200" cap="none" spc="0" baseline="0">
              <a:solidFill>
                <a:srgbClr val="000000"/>
              </a:solidFill>
              <a:uFillTx/>
              <a:latin typeface="Arial Narrow"/>
              <a:cs typeface="Arial Narrow"/>
            </a:endParaRPr>
          </a:p>
        </p:txBody>
      </p:sp>
      <p:sp>
        <p:nvSpPr>
          <p:cNvPr id="13" name="object 13">
            <a:extLst>
              <a:ext uri="{FF2B5EF4-FFF2-40B4-BE49-F238E27FC236}">
                <a16:creationId xmlns:a16="http://schemas.microsoft.com/office/drawing/2014/main" id="{FD28C521-0812-430A-9E86-54D71C2ACEE0}"/>
              </a:ext>
            </a:extLst>
          </p:cNvPr>
          <p:cNvSpPr txBox="1"/>
          <p:nvPr/>
        </p:nvSpPr>
        <p:spPr>
          <a:xfrm>
            <a:off x="248652" y="5986055"/>
            <a:ext cx="4298951" cy="502279"/>
          </a:xfrm>
          <a:prstGeom prst="rect">
            <a:avLst/>
          </a:prstGeom>
          <a:noFill/>
          <a:ln cap="flat">
            <a:noFill/>
          </a:ln>
        </p:spPr>
        <p:txBody>
          <a:bodyPr vert="horz" wrap="square" lIns="0" tIns="0" rIns="0" bIns="0" anchor="t" anchorCtr="0" compatLnSpc="1">
            <a:spAutoFit/>
          </a:bodyPr>
          <a:lstStyle/>
          <a:p>
            <a:pPr marL="0" marR="5084" lvl="0" indent="0" algn="r" defTabSz="914400" rtl="0" fontAlgn="auto" hangingPunct="1">
              <a:lnSpc>
                <a:spcPts val="1990"/>
              </a:lnSpc>
              <a:spcBef>
                <a:spcPts val="0"/>
              </a:spcBef>
              <a:spcAft>
                <a:spcPts val="0"/>
              </a:spcAft>
              <a:buNone/>
              <a:tabLst/>
              <a:defRPr sz="1800" b="0" i="0" u="none" strike="noStrike" kern="0" cap="none" spc="0" baseline="0">
                <a:solidFill>
                  <a:srgbClr val="000000"/>
                </a:solidFill>
                <a:uFillTx/>
              </a:defRPr>
            </a:pPr>
            <a:r>
              <a:rPr lang="pt-BR" sz="1800" b="0" i="0" u="none" strike="noStrike" kern="1200" cap="none" spc="-5" baseline="0">
                <a:solidFill>
                  <a:srgbClr val="000000"/>
                </a:solidFill>
                <a:uFillTx/>
                <a:latin typeface="Arial Narrow"/>
                <a:cs typeface="Arial Narrow"/>
              </a:rPr>
              <a:t>for</a:t>
            </a:r>
            <a:r>
              <a:rPr lang="pt-BR" sz="1800" b="0" i="0" u="none" strike="noStrike" kern="1200" cap="none" spc="-40" baseline="0">
                <a:solidFill>
                  <a:srgbClr val="000000"/>
                </a:solidFill>
                <a:uFillTx/>
                <a:latin typeface="Arial Narrow"/>
                <a:cs typeface="Arial Narrow"/>
              </a:rPr>
              <a:t> </a:t>
            </a:r>
            <a:r>
              <a:rPr lang="pt-BR" sz="1800" b="0" i="0" u="none" strike="noStrike" kern="1200" cap="none" spc="-5" baseline="0">
                <a:solidFill>
                  <a:srgbClr val="000000"/>
                </a:solidFill>
                <a:uFillTx/>
                <a:latin typeface="Arial Narrow"/>
                <a:cs typeface="Arial Narrow"/>
              </a:rPr>
              <a:t>intra-sulcus</a:t>
            </a:r>
            <a:endParaRPr lang="pt-BR" sz="1800" b="0" i="0" u="none" strike="noStrike" kern="1200" cap="none" spc="0" baseline="0">
              <a:solidFill>
                <a:srgbClr val="000000"/>
              </a:solidFill>
              <a:uFillTx/>
              <a:latin typeface="Arial Narrow"/>
              <a:cs typeface="Arial Narrow"/>
            </a:endParaRPr>
          </a:p>
          <a:p>
            <a:pPr marL="12701" marR="0" lvl="0" indent="0" algn="l" defTabSz="914400" rtl="0" fontAlgn="auto" hangingPunct="1">
              <a:lnSpc>
                <a:spcPts val="1750"/>
              </a:lnSpc>
              <a:spcBef>
                <a:spcPts val="0"/>
              </a:spcBef>
              <a:spcAft>
                <a:spcPts val="0"/>
              </a:spcAft>
              <a:buNone/>
              <a:tabLst/>
              <a:defRPr sz="1800" b="0" i="0" u="none" strike="noStrike" kern="0" cap="none" spc="0" baseline="0">
                <a:solidFill>
                  <a:srgbClr val="000000"/>
                </a:solidFill>
                <a:uFillTx/>
              </a:defRPr>
            </a:pPr>
            <a:r>
              <a:rPr lang="pt-BR" sz="1600" b="0" i="0" u="none" strike="noStrike" kern="1200" cap="none" spc="-5" baseline="0">
                <a:solidFill>
                  <a:srgbClr val="000000"/>
                </a:solidFill>
                <a:uFillTx/>
                <a:latin typeface="Arial"/>
                <a:cs typeface="Arial"/>
              </a:rPr>
              <a:t>(Hirata M, IEICE Trans Commun,</a:t>
            </a:r>
            <a:r>
              <a:rPr lang="pt-BR" sz="1600" b="0" i="0" u="none" strike="noStrike" kern="1200" cap="none" spc="30" baseline="0">
                <a:solidFill>
                  <a:srgbClr val="000000"/>
                </a:solidFill>
                <a:uFillTx/>
                <a:latin typeface="Arial"/>
                <a:cs typeface="Arial"/>
              </a:rPr>
              <a:t> </a:t>
            </a:r>
            <a:r>
              <a:rPr lang="pt-BR" sz="1600" b="0" i="0" u="none" strike="noStrike" kern="1200" cap="none" spc="-5" baseline="0">
                <a:solidFill>
                  <a:srgbClr val="000000"/>
                </a:solidFill>
                <a:uFillTx/>
                <a:latin typeface="Arial"/>
                <a:cs typeface="Arial"/>
              </a:rPr>
              <a:t>2011)</a:t>
            </a:r>
            <a:endParaRPr lang="pt-BR" sz="1600" b="0" i="0" u="none" strike="noStrike" kern="1200" cap="none" spc="0" baseline="0">
              <a:solidFill>
                <a:srgbClr val="000000"/>
              </a:solidFill>
              <a:uFillTx/>
              <a:latin typeface="Arial"/>
              <a:cs typeface="Arial"/>
            </a:endParaRPr>
          </a:p>
        </p:txBody>
      </p:sp>
      <p:sp>
        <p:nvSpPr>
          <p:cNvPr id="14" name="object 14">
            <a:extLst>
              <a:ext uri="{FF2B5EF4-FFF2-40B4-BE49-F238E27FC236}">
                <a16:creationId xmlns:a16="http://schemas.microsoft.com/office/drawing/2014/main" id="{B775319A-367A-4CFA-8CA1-149F503C322D}"/>
              </a:ext>
            </a:extLst>
          </p:cNvPr>
          <p:cNvSpPr txBox="1"/>
          <p:nvPr/>
        </p:nvSpPr>
        <p:spPr>
          <a:xfrm>
            <a:off x="5426241" y="4008235"/>
            <a:ext cx="3391537" cy="2393954"/>
          </a:xfrm>
          <a:prstGeom prst="rect">
            <a:avLst/>
          </a:prstGeom>
          <a:noFill/>
          <a:ln cap="flat">
            <a:noFill/>
          </a:ln>
        </p:spPr>
        <p:txBody>
          <a:bodyPr vert="horz" wrap="square" lIns="0" tIns="0" rIns="0" bIns="0" anchor="t" anchorCtr="1" compatLnSpc="1">
            <a:spAutoFit/>
          </a:bodyPr>
          <a:lstStyle/>
          <a:p>
            <a:pPr marL="82552"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FF0000"/>
                </a:solidFill>
                <a:uFillTx/>
                <a:latin typeface="Arial Narrow"/>
                <a:cs typeface="Arial Narrow"/>
              </a:rPr>
              <a:t>Flexible </a:t>
            </a:r>
            <a:r>
              <a:rPr lang="en-US" sz="2800" b="0" i="0" u="none" strike="noStrike" kern="1200" cap="none" spc="-5" baseline="0">
                <a:solidFill>
                  <a:srgbClr val="FF0000"/>
                </a:solidFill>
                <a:uFillTx/>
                <a:latin typeface="Arial Narrow"/>
                <a:cs typeface="Arial Narrow"/>
              </a:rPr>
              <a:t>electrode</a:t>
            </a:r>
            <a:r>
              <a:rPr lang="en-US" sz="2800" b="0" i="0" u="none" strike="noStrike" kern="1200" cap="none" spc="-65" baseline="0">
                <a:solidFill>
                  <a:srgbClr val="FF0000"/>
                </a:solidFill>
                <a:uFillTx/>
                <a:latin typeface="Arial Narrow"/>
                <a:cs typeface="Arial Narrow"/>
              </a:rPr>
              <a:t> </a:t>
            </a:r>
            <a:r>
              <a:rPr lang="en-US" sz="2800" b="0" i="0" u="none" strike="noStrike" kern="1200" cap="none" spc="-5" baseline="0">
                <a:solidFill>
                  <a:srgbClr val="FF0000"/>
                </a:solidFill>
                <a:uFillTx/>
                <a:latin typeface="Arial Narrow"/>
                <a:cs typeface="Arial Narrow"/>
              </a:rPr>
              <a:t>array</a:t>
            </a:r>
            <a:endParaRPr lang="en-US" sz="2800" b="0" i="0" u="none" strike="noStrike" kern="1200" cap="none" spc="0" baseline="0">
              <a:solidFill>
                <a:srgbClr val="000000"/>
              </a:solidFill>
              <a:uFillTx/>
              <a:latin typeface="Arial Narrow"/>
              <a:cs typeface="Arial Narrow"/>
            </a:endParaRPr>
          </a:p>
          <a:p>
            <a:pPr marL="70481" marR="60963" lvl="0" indent="0" algn="ctr" defTabSz="914400" rtl="0" fontAlgn="auto" hangingPunct="1">
              <a:lnSpc>
                <a:spcPts val="2380"/>
              </a:lnSpc>
              <a:spcBef>
                <a:spcPts val="13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ＭＳ ゴシック"/>
                <a:cs typeface="ＭＳ ゴシック"/>
              </a:rPr>
              <a:t>・</a:t>
            </a:r>
            <a:r>
              <a:rPr lang="en-US" sz="2000" b="0" i="0" u="none" strike="noStrike" kern="1200" cap="none" spc="-5" baseline="0">
                <a:solidFill>
                  <a:srgbClr val="000000"/>
                </a:solidFill>
                <a:uFillTx/>
                <a:latin typeface="Arial Narrow"/>
                <a:cs typeface="Arial Narrow"/>
              </a:rPr>
              <a:t>Parylene-C</a:t>
            </a:r>
            <a:r>
              <a:rPr lang="en-US" sz="2000" b="0" i="0" u="none" strike="noStrike" kern="1200" cap="none" spc="-5" baseline="0">
                <a:solidFill>
                  <a:srgbClr val="000000"/>
                </a:solidFill>
                <a:uFillTx/>
                <a:latin typeface="ＭＳ ゴシック"/>
                <a:cs typeface="ＭＳ ゴシック"/>
              </a:rPr>
              <a:t>、</a:t>
            </a:r>
            <a:r>
              <a:rPr lang="en-US" sz="2000" b="0" i="0" u="none" strike="noStrike" kern="1200" cap="none" spc="-525" baseline="0">
                <a:solidFill>
                  <a:srgbClr val="000000"/>
                </a:solidFill>
                <a:uFillTx/>
                <a:latin typeface="ＭＳ ゴシック"/>
                <a:cs typeface="ＭＳ ゴシック"/>
              </a:rPr>
              <a:t> </a:t>
            </a:r>
            <a:r>
              <a:rPr lang="en-US" sz="2000" b="0" i="0" u="none" strike="noStrike" kern="1200" cap="none" spc="-5" baseline="0">
                <a:solidFill>
                  <a:srgbClr val="000000"/>
                </a:solidFill>
                <a:uFillTx/>
                <a:latin typeface="Arial Narrow"/>
                <a:cs typeface="Arial Narrow"/>
              </a:rPr>
              <a:t>High</a:t>
            </a:r>
            <a:r>
              <a:rPr lang="en-US" sz="2000" b="0" i="0" u="none" strike="noStrike" kern="1200" cap="none" spc="-10" baseline="0">
                <a:solidFill>
                  <a:srgbClr val="000000"/>
                </a:solidFill>
                <a:uFillTx/>
                <a:latin typeface="Arial Narrow"/>
                <a:cs typeface="Arial Narrow"/>
              </a:rPr>
              <a:t> </a:t>
            </a:r>
            <a:r>
              <a:rPr lang="en-US" sz="2000" b="0" i="0" u="none" strike="noStrike" kern="1200" cap="none" spc="-5" baseline="0">
                <a:solidFill>
                  <a:srgbClr val="000000"/>
                </a:solidFill>
                <a:uFillTx/>
                <a:latin typeface="Arial Narrow"/>
                <a:cs typeface="Arial Narrow"/>
              </a:rPr>
              <a:t>Density:</a:t>
            </a:r>
            <a:r>
              <a:rPr lang="en-US" sz="2000" b="0" i="0" u="none" strike="noStrike" kern="1200" cap="none" spc="-10" baseline="0">
                <a:solidFill>
                  <a:srgbClr val="000000"/>
                </a:solidFill>
                <a:uFillTx/>
                <a:latin typeface="Arial Narrow"/>
                <a:cs typeface="Arial Narrow"/>
              </a:rPr>
              <a:t> </a:t>
            </a:r>
            <a:r>
              <a:rPr lang="en-US" sz="2000" b="0" i="0" u="none" strike="noStrike" kern="1200" cap="none" spc="-5" baseline="0">
                <a:solidFill>
                  <a:srgbClr val="000000"/>
                </a:solidFill>
                <a:uFillTx/>
                <a:latin typeface="Arial Narrow"/>
                <a:cs typeface="Arial Narrow"/>
              </a:rPr>
              <a:t>IED  50</a:t>
            </a:r>
            <a:r>
              <a:rPr lang="el-GR" sz="2000" b="0" i="0" u="none" strike="noStrike" kern="1200" cap="none" spc="-5" baseline="0">
                <a:solidFill>
                  <a:srgbClr val="000000"/>
                </a:solidFill>
                <a:uFillTx/>
                <a:latin typeface="Arial Narrow"/>
                <a:cs typeface="Arial Narrow"/>
              </a:rPr>
              <a:t>μ</a:t>
            </a:r>
            <a:r>
              <a:rPr lang="en-US" sz="2000" b="0" i="0" u="none" strike="noStrike" kern="1200" cap="none" spc="-5" baseline="0">
                <a:solidFill>
                  <a:srgbClr val="000000"/>
                </a:solidFill>
                <a:uFillTx/>
                <a:latin typeface="Arial Narrow"/>
                <a:cs typeface="Arial Narrow"/>
              </a:rPr>
              <a:t>m</a:t>
            </a:r>
            <a:endParaRPr lang="en-US" sz="2000" b="0" i="0" u="none" strike="noStrike" kern="1200" cap="none" spc="0" baseline="0">
              <a:solidFill>
                <a:srgbClr val="000000"/>
              </a:solidFill>
              <a:uFillTx/>
              <a:latin typeface="Arial Narrow"/>
              <a:cs typeface="Arial Narrow"/>
            </a:endParaRPr>
          </a:p>
          <a:p>
            <a:pPr marL="12701" marR="5084" lvl="0" indent="0" algn="ctr" defTabSz="914400" rtl="0" fontAlgn="auto" hangingPunct="1">
              <a:lnSpc>
                <a:spcPts val="2380"/>
              </a:lnSpc>
              <a:spcBef>
                <a:spcPts val="3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ＭＳ ゴシック"/>
                <a:cs typeface="ＭＳ ゴシック"/>
              </a:rPr>
              <a:t>・</a:t>
            </a:r>
            <a:r>
              <a:rPr lang="en-US" sz="2000" b="0" i="0" u="none" strike="noStrike" kern="1200" cap="none" spc="-5" baseline="0">
                <a:solidFill>
                  <a:srgbClr val="000000"/>
                </a:solidFill>
                <a:uFillTx/>
                <a:latin typeface="Arial Narrow"/>
                <a:cs typeface="Arial Narrow"/>
              </a:rPr>
              <a:t>Relationship</a:t>
            </a:r>
            <a:r>
              <a:rPr lang="en-US" sz="2000" b="0" i="0" u="none" strike="noStrike" kern="1200" cap="none" spc="0" baseline="0">
                <a:solidFill>
                  <a:srgbClr val="000000"/>
                </a:solidFill>
                <a:uFillTx/>
                <a:latin typeface="Arial Narrow"/>
                <a:cs typeface="Arial Narrow"/>
              </a:rPr>
              <a:t> </a:t>
            </a:r>
            <a:r>
              <a:rPr lang="en-US" sz="2000" b="0" i="0" u="none" strike="noStrike" kern="1200" cap="none" spc="-5" baseline="0">
                <a:solidFill>
                  <a:srgbClr val="000000"/>
                </a:solidFill>
                <a:uFillTx/>
                <a:latin typeface="Arial Narrow"/>
                <a:cs typeface="Arial Narrow"/>
              </a:rPr>
              <a:t>between</a:t>
            </a:r>
            <a:r>
              <a:rPr lang="en-US" sz="2000" b="0" i="0" u="none" strike="noStrike" kern="1200" cap="none" spc="5" baseline="0">
                <a:solidFill>
                  <a:srgbClr val="000000"/>
                </a:solidFill>
                <a:uFillTx/>
                <a:latin typeface="Arial Narrow"/>
                <a:cs typeface="Arial Narrow"/>
              </a:rPr>
              <a:t> </a:t>
            </a:r>
            <a:r>
              <a:rPr lang="en-US" sz="2000" b="0" i="0" u="none" strike="noStrike" kern="1200" cap="none" spc="-5" baseline="0">
                <a:solidFill>
                  <a:srgbClr val="000000"/>
                </a:solidFill>
                <a:uFillTx/>
                <a:latin typeface="Arial Narrow"/>
                <a:cs typeface="Arial Narrow"/>
              </a:rPr>
              <a:t>intracortical  and</a:t>
            </a:r>
            <a:endParaRPr lang="en-US" sz="2000" b="0" i="0" u="none" strike="noStrike" kern="1200" cap="none" spc="0" baseline="0">
              <a:solidFill>
                <a:srgbClr val="000000"/>
              </a:solidFill>
              <a:uFillTx/>
              <a:latin typeface="Arial Narrow"/>
              <a:cs typeface="Arial Narrow"/>
            </a:endParaRPr>
          </a:p>
          <a:p>
            <a:pPr marL="59051" marR="0" lvl="0" indent="0" algn="ctr" defTabSz="914400" rtl="0" fontAlgn="auto" hangingPunct="1">
              <a:lnSpc>
                <a:spcPts val="2315"/>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5" baseline="0">
                <a:solidFill>
                  <a:srgbClr val="000000"/>
                </a:solidFill>
                <a:uFillTx/>
                <a:latin typeface="Arial Narrow"/>
                <a:cs typeface="Arial Narrow"/>
              </a:rPr>
              <a:t>ECOG</a:t>
            </a:r>
            <a:r>
              <a:rPr lang="en-US" sz="2000" b="0" i="0" u="none" strike="noStrike" kern="1200" cap="none" spc="-70" baseline="0">
                <a:solidFill>
                  <a:srgbClr val="000000"/>
                </a:solidFill>
                <a:uFillTx/>
                <a:latin typeface="Arial Narrow"/>
                <a:cs typeface="Arial Narrow"/>
              </a:rPr>
              <a:t> </a:t>
            </a:r>
            <a:r>
              <a:rPr lang="en-US" sz="2000" b="0" i="0" u="none" strike="noStrike" kern="1200" cap="none" spc="-5" baseline="0">
                <a:solidFill>
                  <a:srgbClr val="000000"/>
                </a:solidFill>
                <a:uFillTx/>
                <a:latin typeface="Arial Narrow"/>
                <a:cs typeface="Arial Narrow"/>
              </a:rPr>
              <a:t>signal</a:t>
            </a:r>
            <a:endParaRPr lang="en-US" sz="2000" b="0" i="0" u="none" strike="noStrike" kern="1200" cap="none" spc="0" baseline="0">
              <a:solidFill>
                <a:srgbClr val="000000"/>
              </a:solidFill>
              <a:uFillTx/>
              <a:latin typeface="Arial Narrow"/>
              <a:cs typeface="Arial Narrow"/>
            </a:endParaRPr>
          </a:p>
          <a:p>
            <a:pPr marL="1901" marR="0" lvl="0" indent="0" algn="ctr" defTabSz="914400" rtl="0" fontAlgn="auto" hangingPunct="1">
              <a:lnSpc>
                <a:spcPts val="335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5" baseline="0">
                <a:solidFill>
                  <a:srgbClr val="0070C0"/>
                </a:solidFill>
                <a:uFillTx/>
                <a:latin typeface="Arial Narrow"/>
                <a:cs typeface="Arial Narrow"/>
              </a:rPr>
              <a:t>2</a:t>
            </a:r>
            <a:r>
              <a:rPr lang="en-US" sz="2775" b="0" i="0" u="none" strike="noStrike" kern="1200" cap="none" spc="7" baseline="25525">
                <a:solidFill>
                  <a:srgbClr val="0070C0"/>
                </a:solidFill>
                <a:uFillTx/>
                <a:latin typeface="Arial Narrow"/>
                <a:cs typeface="Arial Narrow"/>
              </a:rPr>
              <a:t>nd</a:t>
            </a:r>
            <a:r>
              <a:rPr lang="en-US" sz="2775" b="0" i="0" u="none" strike="noStrike" kern="1200" cap="none" spc="-89" baseline="25525">
                <a:solidFill>
                  <a:srgbClr val="0070C0"/>
                </a:solidFill>
                <a:uFillTx/>
                <a:latin typeface="Arial Narrow"/>
                <a:cs typeface="Arial Narrow"/>
              </a:rPr>
              <a:t> </a:t>
            </a:r>
            <a:r>
              <a:rPr lang="en-US" sz="2800" b="0" i="0" u="none" strike="noStrike" kern="1200" cap="none" spc="-5" baseline="0">
                <a:solidFill>
                  <a:srgbClr val="0070C0"/>
                </a:solidFill>
                <a:uFillTx/>
                <a:latin typeface="Arial Narrow"/>
                <a:cs typeface="Arial Narrow"/>
              </a:rPr>
              <a:t>Generation</a:t>
            </a:r>
            <a:endParaRPr lang="en-US" sz="2800" b="0" i="0" u="none" strike="noStrike" kern="1200" cap="none" spc="0" baseline="0">
              <a:solidFill>
                <a:srgbClr val="000000"/>
              </a:solidFill>
              <a:uFillTx/>
              <a:latin typeface="Arial Narrow"/>
              <a:cs typeface="Arial Narrow"/>
            </a:endParaRPr>
          </a:p>
        </p:txBody>
      </p:sp>
      <p:sp>
        <p:nvSpPr>
          <p:cNvPr id="15" name="object 15">
            <a:extLst>
              <a:ext uri="{FF2B5EF4-FFF2-40B4-BE49-F238E27FC236}">
                <a16:creationId xmlns:a16="http://schemas.microsoft.com/office/drawing/2014/main" id="{812B7014-E34B-4B8D-9745-26183D31C194}"/>
              </a:ext>
            </a:extLst>
          </p:cNvPr>
          <p:cNvSpPr/>
          <p:nvPr/>
        </p:nvSpPr>
        <p:spPr>
          <a:xfrm>
            <a:off x="2359910" y="3048765"/>
            <a:ext cx="307073" cy="457200"/>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6" name="object 16">
            <a:extLst>
              <a:ext uri="{FF2B5EF4-FFF2-40B4-BE49-F238E27FC236}">
                <a16:creationId xmlns:a16="http://schemas.microsoft.com/office/drawing/2014/main" id="{AF343D00-C953-44FD-8E45-996D7694668D}"/>
              </a:ext>
            </a:extLst>
          </p:cNvPr>
          <p:cNvSpPr/>
          <p:nvPr/>
        </p:nvSpPr>
        <p:spPr>
          <a:xfrm>
            <a:off x="2406014" y="3071999"/>
            <a:ext cx="214884" cy="365001"/>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7" name="object 17">
            <a:extLst>
              <a:ext uri="{FF2B5EF4-FFF2-40B4-BE49-F238E27FC236}">
                <a16:creationId xmlns:a16="http://schemas.microsoft.com/office/drawing/2014/main" id="{57981867-CF6C-49F9-A97C-C7A0D82ECFE9}"/>
              </a:ext>
            </a:extLst>
          </p:cNvPr>
          <p:cNvSpPr/>
          <p:nvPr/>
        </p:nvSpPr>
        <p:spPr>
          <a:xfrm>
            <a:off x="2406014" y="3071999"/>
            <a:ext cx="215268" cy="365129"/>
          </a:xfrm>
          <a:custGeom>
            <a:avLst/>
            <a:gdLst>
              <a:gd name="f0" fmla="val w"/>
              <a:gd name="f1" fmla="val h"/>
              <a:gd name="f2" fmla="val 0"/>
              <a:gd name="f3" fmla="val 215264"/>
              <a:gd name="f4" fmla="val 365125"/>
              <a:gd name="f5" fmla="val 214884"/>
              <a:gd name="f6" fmla="val 182499"/>
              <a:gd name="f7" fmla="val 364998"/>
              <a:gd name="f8" fmla="*/ f0 1 215264"/>
              <a:gd name="f9" fmla="*/ f1 1 365125"/>
              <a:gd name="f10" fmla="+- f4 0 f2"/>
              <a:gd name="f11" fmla="+- f3 0 f2"/>
              <a:gd name="f12" fmla="*/ f11 1 215264"/>
              <a:gd name="f13" fmla="*/ f10 1 365125"/>
              <a:gd name="f14" fmla="*/ f2 1 f12"/>
              <a:gd name="f15" fmla="*/ f3 1 f12"/>
              <a:gd name="f16" fmla="*/ f2 1 f13"/>
              <a:gd name="f17" fmla="*/ f4 1 f13"/>
              <a:gd name="f18" fmla="*/ f14 f8 1"/>
              <a:gd name="f19" fmla="*/ f15 f8 1"/>
              <a:gd name="f20" fmla="*/ f17 f9 1"/>
              <a:gd name="f21" fmla="*/ f16 f9 1"/>
            </a:gdLst>
            <a:ahLst/>
            <a:cxnLst>
              <a:cxn ang="3cd4">
                <a:pos x="hc" y="t"/>
              </a:cxn>
              <a:cxn ang="0">
                <a:pos x="r" y="vc"/>
              </a:cxn>
              <a:cxn ang="cd4">
                <a:pos x="hc" y="b"/>
              </a:cxn>
              <a:cxn ang="cd2">
                <a:pos x="l" y="vc"/>
              </a:cxn>
            </a:cxnLst>
            <a:rect l="f18" t="f21" r="f19" b="f20"/>
            <a:pathLst>
              <a:path w="215264" h="365125">
                <a:moveTo>
                  <a:pt x="f2" y="f2"/>
                </a:moveTo>
                <a:lnTo>
                  <a:pt x="f5" y="f6"/>
                </a:lnTo>
                <a:lnTo>
                  <a:pt x="f2" y="f7"/>
                </a:lnTo>
                <a:lnTo>
                  <a:pt x="f2" y="f2"/>
                </a:lnTo>
                <a:close/>
              </a:path>
            </a:pathLst>
          </a:custGeom>
          <a:noFill/>
          <a:ln w="9902" cap="flat">
            <a:solidFill>
              <a:srgbClr val="00CC98"/>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8" name="object 18">
            <a:extLst>
              <a:ext uri="{FF2B5EF4-FFF2-40B4-BE49-F238E27FC236}">
                <a16:creationId xmlns:a16="http://schemas.microsoft.com/office/drawing/2014/main" id="{044CA679-E396-4893-A00A-D9FF5458DEA3}"/>
              </a:ext>
            </a:extLst>
          </p:cNvPr>
          <p:cNvSpPr/>
          <p:nvPr/>
        </p:nvSpPr>
        <p:spPr>
          <a:xfrm>
            <a:off x="5353053" y="3184398"/>
            <a:ext cx="297180" cy="435098"/>
          </a:xfrm>
          <a:prstGeom prst="rect">
            <a:avLst/>
          </a:prstGeom>
          <a:blipFill>
            <a:blip r:embed="rId7">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9" name="object 19">
            <a:extLst>
              <a:ext uri="{FF2B5EF4-FFF2-40B4-BE49-F238E27FC236}">
                <a16:creationId xmlns:a16="http://schemas.microsoft.com/office/drawing/2014/main" id="{1D117A98-6E8A-4A3D-8163-AA9C49FA566D}"/>
              </a:ext>
            </a:extLst>
          </p:cNvPr>
          <p:cNvSpPr/>
          <p:nvPr/>
        </p:nvSpPr>
        <p:spPr>
          <a:xfrm>
            <a:off x="5399147" y="3207642"/>
            <a:ext cx="204981" cy="342900"/>
          </a:xfrm>
          <a:prstGeom prst="rect">
            <a:avLst/>
          </a:prstGeom>
          <a:blipFill>
            <a:blip r:embed="rId8">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0" name="object 20">
            <a:extLst>
              <a:ext uri="{FF2B5EF4-FFF2-40B4-BE49-F238E27FC236}">
                <a16:creationId xmlns:a16="http://schemas.microsoft.com/office/drawing/2014/main" id="{C058E5A7-3BDF-4DC1-82D3-08B28E9AD3F5}"/>
              </a:ext>
            </a:extLst>
          </p:cNvPr>
          <p:cNvSpPr/>
          <p:nvPr/>
        </p:nvSpPr>
        <p:spPr>
          <a:xfrm>
            <a:off x="5399147" y="3207642"/>
            <a:ext cx="205099" cy="342900"/>
          </a:xfrm>
          <a:custGeom>
            <a:avLst/>
            <a:gdLst>
              <a:gd name="f0" fmla="val w"/>
              <a:gd name="f1" fmla="val h"/>
              <a:gd name="f2" fmla="val 0"/>
              <a:gd name="f3" fmla="val 205104"/>
              <a:gd name="f4" fmla="val 342900"/>
              <a:gd name="f5" fmla="val 204978"/>
              <a:gd name="f6" fmla="val 171450"/>
              <a:gd name="f7" fmla="*/ f0 1 205104"/>
              <a:gd name="f8" fmla="*/ f1 1 342900"/>
              <a:gd name="f9" fmla="+- f4 0 f2"/>
              <a:gd name="f10" fmla="+- f3 0 f2"/>
              <a:gd name="f11" fmla="*/ f10 1 205104"/>
              <a:gd name="f12" fmla="*/ f9 1 34290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05104" h="342900">
                <a:moveTo>
                  <a:pt x="f2" y="f2"/>
                </a:moveTo>
                <a:lnTo>
                  <a:pt x="f5" y="f6"/>
                </a:lnTo>
                <a:lnTo>
                  <a:pt x="f2" y="f4"/>
                </a:lnTo>
                <a:lnTo>
                  <a:pt x="f2" y="f2"/>
                </a:lnTo>
                <a:close/>
              </a:path>
            </a:pathLst>
          </a:custGeom>
          <a:noFill/>
          <a:ln w="9902" cap="flat">
            <a:solidFill>
              <a:srgbClr val="00CC98"/>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1" name="object 21">
            <a:extLst>
              <a:ext uri="{FF2B5EF4-FFF2-40B4-BE49-F238E27FC236}">
                <a16:creationId xmlns:a16="http://schemas.microsoft.com/office/drawing/2014/main" id="{1FEA9DC7-F9BB-4BA6-9D03-0FC95496E9C2}"/>
              </a:ext>
            </a:extLst>
          </p:cNvPr>
          <p:cNvSpPr/>
          <p:nvPr/>
        </p:nvSpPr>
        <p:spPr>
          <a:xfrm>
            <a:off x="6645401" y="2557275"/>
            <a:ext cx="1590297" cy="1477514"/>
          </a:xfrm>
          <a:prstGeom prst="rect">
            <a:avLst/>
          </a:prstGeom>
          <a:blipFill>
            <a:blip r:embed="rId9">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2" name="object 22">
            <a:extLst>
              <a:ext uri="{FF2B5EF4-FFF2-40B4-BE49-F238E27FC236}">
                <a16:creationId xmlns:a16="http://schemas.microsoft.com/office/drawing/2014/main" id="{E9B4799E-5D02-42CF-B294-F9E5F0F9EFE7}"/>
              </a:ext>
            </a:extLst>
          </p:cNvPr>
          <p:cNvSpPr/>
          <p:nvPr/>
        </p:nvSpPr>
        <p:spPr>
          <a:xfrm>
            <a:off x="6659118" y="1257300"/>
            <a:ext cx="990743" cy="1126239"/>
          </a:xfrm>
          <a:prstGeom prst="rect">
            <a:avLst/>
          </a:prstGeom>
          <a:blipFill>
            <a:blip r:embed="rId10">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3" name="object 23">
            <a:extLst>
              <a:ext uri="{FF2B5EF4-FFF2-40B4-BE49-F238E27FC236}">
                <a16:creationId xmlns:a16="http://schemas.microsoft.com/office/drawing/2014/main" id="{FF7F3540-D52B-47DC-B1DE-AA505394C8DC}"/>
              </a:ext>
            </a:extLst>
          </p:cNvPr>
          <p:cNvSpPr/>
          <p:nvPr/>
        </p:nvSpPr>
        <p:spPr>
          <a:xfrm>
            <a:off x="6517001" y="1364357"/>
            <a:ext cx="271777" cy="285750"/>
          </a:xfrm>
          <a:custGeom>
            <a:avLst/>
            <a:gdLst>
              <a:gd name="f0" fmla="val w"/>
              <a:gd name="f1" fmla="val h"/>
              <a:gd name="f2" fmla="val 0"/>
              <a:gd name="f3" fmla="val 271779"/>
              <a:gd name="f4" fmla="val 285750"/>
              <a:gd name="f5" fmla="val 271272"/>
              <a:gd name="f6" fmla="*/ f0 1 271779"/>
              <a:gd name="f7" fmla="*/ f1 1 285750"/>
              <a:gd name="f8" fmla="+- f4 0 f2"/>
              <a:gd name="f9" fmla="+- f3 0 f2"/>
              <a:gd name="f10" fmla="*/ f9 1 271779"/>
              <a:gd name="f11" fmla="*/ f8 1 28575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71779" h="285750">
                <a:moveTo>
                  <a:pt x="f2" y="f2"/>
                </a:moveTo>
                <a:lnTo>
                  <a:pt x="f5" y="f4"/>
                </a:lnTo>
              </a:path>
            </a:pathLst>
          </a:custGeom>
          <a:noFill/>
          <a:ln w="9902" cap="flat">
            <a:solidFill>
              <a:srgbClr val="FF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4" name="object 24">
            <a:extLst>
              <a:ext uri="{FF2B5EF4-FFF2-40B4-BE49-F238E27FC236}">
                <a16:creationId xmlns:a16="http://schemas.microsoft.com/office/drawing/2014/main" id="{5B76FF44-3EF1-4D18-A588-0D895D92DC25}"/>
              </a:ext>
            </a:extLst>
          </p:cNvPr>
          <p:cNvSpPr/>
          <p:nvPr/>
        </p:nvSpPr>
        <p:spPr>
          <a:xfrm>
            <a:off x="6517001" y="1654679"/>
            <a:ext cx="271777" cy="292095"/>
          </a:xfrm>
          <a:custGeom>
            <a:avLst/>
            <a:gdLst>
              <a:gd name="f0" fmla="val w"/>
              <a:gd name="f1" fmla="val h"/>
              <a:gd name="f2" fmla="val 0"/>
              <a:gd name="f3" fmla="val 271779"/>
              <a:gd name="f4" fmla="val 292100"/>
              <a:gd name="f5" fmla="val 291846"/>
              <a:gd name="f6" fmla="val 271272"/>
              <a:gd name="f7" fmla="*/ f0 1 271779"/>
              <a:gd name="f8" fmla="*/ f1 1 292100"/>
              <a:gd name="f9" fmla="+- f4 0 f2"/>
              <a:gd name="f10" fmla="+- f3 0 f2"/>
              <a:gd name="f11" fmla="*/ f10 1 271779"/>
              <a:gd name="f12" fmla="*/ f9 1 29210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71779" h="292100">
                <a:moveTo>
                  <a:pt x="f2" y="f5"/>
                </a:moveTo>
                <a:lnTo>
                  <a:pt x="f6" y="f2"/>
                </a:lnTo>
              </a:path>
            </a:pathLst>
          </a:custGeom>
          <a:noFill/>
          <a:ln w="9902" cap="flat">
            <a:solidFill>
              <a:srgbClr val="FF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5" name="object 25">
            <a:extLst>
              <a:ext uri="{FF2B5EF4-FFF2-40B4-BE49-F238E27FC236}">
                <a16:creationId xmlns:a16="http://schemas.microsoft.com/office/drawing/2014/main" id="{599D085D-26AD-4461-937E-2D763DB198F8}"/>
              </a:ext>
            </a:extLst>
          </p:cNvPr>
          <p:cNvSpPr/>
          <p:nvPr/>
        </p:nvSpPr>
        <p:spPr>
          <a:xfrm>
            <a:off x="6005321" y="1363983"/>
            <a:ext cx="542888" cy="622550"/>
          </a:xfrm>
          <a:prstGeom prst="rect">
            <a:avLst/>
          </a:prstGeom>
          <a:blipFill>
            <a:blip r:embed="rId11">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6" name="object 26">
            <a:extLst>
              <a:ext uri="{FF2B5EF4-FFF2-40B4-BE49-F238E27FC236}">
                <a16:creationId xmlns:a16="http://schemas.microsoft.com/office/drawing/2014/main" id="{9B8EDA71-BB5F-4E16-9E05-D5F9D2BC8E24}"/>
              </a:ext>
            </a:extLst>
          </p:cNvPr>
          <p:cNvSpPr/>
          <p:nvPr/>
        </p:nvSpPr>
        <p:spPr>
          <a:xfrm>
            <a:off x="7528556" y="1528575"/>
            <a:ext cx="244602" cy="416810"/>
          </a:xfrm>
          <a:prstGeom prst="rect">
            <a:avLst/>
          </a:prstGeom>
          <a:blipFill>
            <a:blip r:embed="rId12">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7" name="object 27">
            <a:extLst>
              <a:ext uri="{FF2B5EF4-FFF2-40B4-BE49-F238E27FC236}">
                <a16:creationId xmlns:a16="http://schemas.microsoft.com/office/drawing/2014/main" id="{88FC7B52-C661-4DF9-93BC-B030EE8EFF02}"/>
              </a:ext>
            </a:extLst>
          </p:cNvPr>
          <p:cNvSpPr/>
          <p:nvPr/>
        </p:nvSpPr>
        <p:spPr>
          <a:xfrm>
            <a:off x="7650281" y="1668395"/>
            <a:ext cx="630" cy="97155"/>
          </a:xfrm>
          <a:custGeom>
            <a:avLst/>
            <a:gdLst>
              <a:gd name="f0" fmla="val w"/>
              <a:gd name="f1" fmla="val h"/>
              <a:gd name="f2" fmla="val 0"/>
              <a:gd name="f3" fmla="val 634"/>
              <a:gd name="f4" fmla="val 97155"/>
              <a:gd name="f5" fmla="val 469"/>
              <a:gd name="f6" fmla="val 96697"/>
              <a:gd name="f7" fmla="*/ f0 1 634"/>
              <a:gd name="f8" fmla="*/ f1 1 97155"/>
              <a:gd name="f9" fmla="+- f4 0 f2"/>
              <a:gd name="f10" fmla="+- f3 0 f2"/>
              <a:gd name="f11" fmla="*/ f10 1 634"/>
              <a:gd name="f12" fmla="*/ f9 1 97155"/>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634" h="97155">
                <a:moveTo>
                  <a:pt x="f5" y="f2"/>
                </a:moveTo>
                <a:lnTo>
                  <a:pt x="f2" y="f6"/>
                </a:lnTo>
              </a:path>
            </a:pathLst>
          </a:custGeom>
          <a:noFill/>
          <a:ln w="19046"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8" name="object 28">
            <a:extLst>
              <a:ext uri="{FF2B5EF4-FFF2-40B4-BE49-F238E27FC236}">
                <a16:creationId xmlns:a16="http://schemas.microsoft.com/office/drawing/2014/main" id="{6513B14A-EE87-4D62-8AB6-8C76F6AFC6B4}"/>
              </a:ext>
            </a:extLst>
          </p:cNvPr>
          <p:cNvSpPr/>
          <p:nvPr/>
        </p:nvSpPr>
        <p:spPr>
          <a:xfrm>
            <a:off x="7612242" y="1752209"/>
            <a:ext cx="76196" cy="51435"/>
          </a:xfrm>
          <a:custGeom>
            <a:avLst/>
            <a:gdLst>
              <a:gd name="f0" fmla="val w"/>
              <a:gd name="f1" fmla="val h"/>
              <a:gd name="f2" fmla="val 0"/>
              <a:gd name="f3" fmla="val 76200"/>
              <a:gd name="f4" fmla="val 51435"/>
              <a:gd name="f5" fmla="val 37846"/>
              <a:gd name="f6" fmla="val 50977"/>
              <a:gd name="f7" fmla="val 368"/>
              <a:gd name="f8" fmla="*/ f0 1 76200"/>
              <a:gd name="f9" fmla="*/ f1 1 51435"/>
              <a:gd name="f10" fmla="+- f4 0 f2"/>
              <a:gd name="f11" fmla="+- f3 0 f2"/>
              <a:gd name="f12" fmla="*/ f11 1 76200"/>
              <a:gd name="f13" fmla="*/ f10 1 51435"/>
              <a:gd name="f14" fmla="*/ f2 1 f12"/>
              <a:gd name="f15" fmla="*/ f3 1 f12"/>
              <a:gd name="f16" fmla="*/ f2 1 f13"/>
              <a:gd name="f17" fmla="*/ f4 1 f13"/>
              <a:gd name="f18" fmla="*/ f14 f8 1"/>
              <a:gd name="f19" fmla="*/ f15 f8 1"/>
              <a:gd name="f20" fmla="*/ f17 f9 1"/>
              <a:gd name="f21" fmla="*/ f16 f9 1"/>
            </a:gdLst>
            <a:ahLst/>
            <a:cxnLst>
              <a:cxn ang="3cd4">
                <a:pos x="hc" y="t"/>
              </a:cxn>
              <a:cxn ang="0">
                <a:pos x="r" y="vc"/>
              </a:cxn>
              <a:cxn ang="cd4">
                <a:pos x="hc" y="b"/>
              </a:cxn>
              <a:cxn ang="cd2">
                <a:pos x="l" y="vc"/>
              </a:cxn>
            </a:cxnLst>
            <a:rect l="f18" t="f21" r="f19" b="f20"/>
            <a:pathLst>
              <a:path w="76200" h="51435">
                <a:moveTo>
                  <a:pt x="f2" y="f2"/>
                </a:moveTo>
                <a:lnTo>
                  <a:pt x="f5" y="f6"/>
                </a:lnTo>
                <a:lnTo>
                  <a:pt x="f3" y="f7"/>
                </a:lnTo>
                <a:lnTo>
                  <a:pt x="f2" y="f2"/>
                </a:lnTo>
                <a:close/>
              </a:path>
            </a:pathLst>
          </a:custGeom>
          <a:solidFill>
            <a:srgbClr val="00000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9" name="object 29">
            <a:extLst>
              <a:ext uri="{FF2B5EF4-FFF2-40B4-BE49-F238E27FC236}">
                <a16:creationId xmlns:a16="http://schemas.microsoft.com/office/drawing/2014/main" id="{150703A4-F221-44E6-A8EC-75687002C398}"/>
              </a:ext>
            </a:extLst>
          </p:cNvPr>
          <p:cNvSpPr/>
          <p:nvPr/>
        </p:nvSpPr>
        <p:spPr>
          <a:xfrm>
            <a:off x="7612590" y="1630292"/>
            <a:ext cx="76196" cy="51435"/>
          </a:xfrm>
          <a:custGeom>
            <a:avLst/>
            <a:gdLst>
              <a:gd name="f0" fmla="val w"/>
              <a:gd name="f1" fmla="val h"/>
              <a:gd name="f2" fmla="val 0"/>
              <a:gd name="f3" fmla="val 76200"/>
              <a:gd name="f4" fmla="val 51435"/>
              <a:gd name="f5" fmla="val 38341"/>
              <a:gd name="f6" fmla="val 50622"/>
              <a:gd name="f7" fmla="val 50990"/>
              <a:gd name="f8" fmla="*/ f0 1 76200"/>
              <a:gd name="f9" fmla="*/ f1 1 51435"/>
              <a:gd name="f10" fmla="+- f4 0 f2"/>
              <a:gd name="f11" fmla="+- f3 0 f2"/>
              <a:gd name="f12" fmla="*/ f11 1 76200"/>
              <a:gd name="f13" fmla="*/ f10 1 51435"/>
              <a:gd name="f14" fmla="*/ f2 1 f12"/>
              <a:gd name="f15" fmla="*/ f3 1 f12"/>
              <a:gd name="f16" fmla="*/ f2 1 f13"/>
              <a:gd name="f17" fmla="*/ f4 1 f13"/>
              <a:gd name="f18" fmla="*/ f14 f8 1"/>
              <a:gd name="f19" fmla="*/ f15 f8 1"/>
              <a:gd name="f20" fmla="*/ f17 f9 1"/>
              <a:gd name="f21" fmla="*/ f16 f9 1"/>
            </a:gdLst>
            <a:ahLst/>
            <a:cxnLst>
              <a:cxn ang="3cd4">
                <a:pos x="hc" y="t"/>
              </a:cxn>
              <a:cxn ang="0">
                <a:pos x="r" y="vc"/>
              </a:cxn>
              <a:cxn ang="cd4">
                <a:pos x="hc" y="b"/>
              </a:cxn>
              <a:cxn ang="cd2">
                <a:pos x="l" y="vc"/>
              </a:cxn>
            </a:cxnLst>
            <a:rect l="f18" t="f21" r="f19" b="f20"/>
            <a:pathLst>
              <a:path w="76200" h="51435">
                <a:moveTo>
                  <a:pt x="f5" y="f2"/>
                </a:moveTo>
                <a:lnTo>
                  <a:pt x="f2" y="f6"/>
                </a:lnTo>
                <a:lnTo>
                  <a:pt x="f3" y="f7"/>
                </a:lnTo>
                <a:lnTo>
                  <a:pt x="f5" y="f2"/>
                </a:lnTo>
                <a:close/>
              </a:path>
            </a:pathLst>
          </a:custGeom>
          <a:solidFill>
            <a:srgbClr val="00000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34" name="日付プレースホルダー 5">
            <a:extLst>
              <a:ext uri="{FF2B5EF4-FFF2-40B4-BE49-F238E27FC236}">
                <a16:creationId xmlns:a16="http://schemas.microsoft.com/office/drawing/2014/main" id="{5D412784-B529-0FF5-8A9B-F2CEC89F9A48}"/>
              </a:ext>
            </a:extLst>
          </p:cNvPr>
          <p:cNvSpPr>
            <a:spLocks noGrp="1"/>
          </p:cNvSpPr>
          <p:nvPr>
            <p:ph type="dt" sz="half" idx="13"/>
          </p:nvPr>
        </p:nvSpPr>
        <p:spPr>
          <a:xfrm>
            <a:off x="684483" y="381000"/>
            <a:ext cx="1600200" cy="215444"/>
          </a:xfrm>
        </p:spPr>
        <p:txBody>
          <a:bodyPr/>
          <a:lstStyle/>
          <a:p>
            <a:r>
              <a:rPr lang="en-US" altLang="ja-JP"/>
              <a:t>July 2025</a:t>
            </a:r>
            <a:endParaRPr lang="en-US" altLang="ja-JP" dirty="0"/>
          </a:p>
        </p:txBody>
      </p:sp>
      <p:sp>
        <p:nvSpPr>
          <p:cNvPr id="35" name="object 9">
            <a:extLst>
              <a:ext uri="{FF2B5EF4-FFF2-40B4-BE49-F238E27FC236}">
                <a16:creationId xmlns:a16="http://schemas.microsoft.com/office/drawing/2014/main" id="{182EED4D-AAB9-5361-9364-C9A56A353C77}"/>
              </a:ext>
            </a:extLst>
          </p:cNvPr>
          <p:cNvSpPr txBox="1"/>
          <p:nvPr/>
        </p:nvSpPr>
        <p:spPr>
          <a:xfrm>
            <a:off x="4364228" y="6474100"/>
            <a:ext cx="588772"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20</a:t>
            </a:fld>
            <a:endParaRPr sz="1050" dirty="0">
              <a:latin typeface="Arial"/>
              <a:cs typeface="Arial"/>
            </a:endParaRPr>
          </a:p>
        </p:txBody>
      </p:sp>
      <p:sp>
        <p:nvSpPr>
          <p:cNvPr id="36" name="object 10">
            <a:extLst>
              <a:ext uri="{FF2B5EF4-FFF2-40B4-BE49-F238E27FC236}">
                <a16:creationId xmlns:a16="http://schemas.microsoft.com/office/drawing/2014/main" id="{A128AF54-2DE7-8819-3CB5-090985D50559}"/>
              </a:ext>
            </a:extLst>
          </p:cNvPr>
          <p:cNvSpPr txBox="1"/>
          <p:nvPr/>
        </p:nvSpPr>
        <p:spPr>
          <a:xfrm>
            <a:off x="6400800" y="6473210"/>
            <a:ext cx="2611790"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725EF05-E394-4875-99B3-9350A2348B3F}"/>
              </a:ext>
            </a:extLst>
          </p:cNvPr>
          <p:cNvSpPr/>
          <p:nvPr/>
        </p:nvSpPr>
        <p:spPr>
          <a:xfrm>
            <a:off x="29333" y="6477381"/>
            <a:ext cx="8994779" cy="0"/>
          </a:xfrm>
          <a:custGeom>
            <a:avLst/>
            <a:gdLst>
              <a:gd name="f0" fmla="val w"/>
              <a:gd name="f1" fmla="val h"/>
              <a:gd name="f2" fmla="val ss"/>
              <a:gd name="f3" fmla="val 0"/>
              <a:gd name="f4" fmla="val 8994775"/>
              <a:gd name="f5" fmla="val 8994648"/>
              <a:gd name="f6" fmla="abs f0"/>
              <a:gd name="f7" fmla="abs f1"/>
              <a:gd name="f8" fmla="abs f2"/>
              <a:gd name="f9" fmla="*/ f0 1 8994775"/>
              <a:gd name="f10" fmla="+- f3 0 f3"/>
              <a:gd name="f11" fmla="+- f4 0 f3"/>
              <a:gd name="f12" fmla="?: f6 f0 1"/>
              <a:gd name="f13" fmla="?: f7 f1 1"/>
              <a:gd name="f14" fmla="?: f8 f2 1"/>
              <a:gd name="f15" fmla="*/ f11 1 8994775"/>
              <a:gd name="f16" fmla="*/ f10 1 0"/>
              <a:gd name="f17" fmla="*/ f12 1 8994775"/>
              <a:gd name="f18" fmla="*/ f13 1 21600"/>
              <a:gd name="f19" fmla="*/ 21600 f13 1"/>
              <a:gd name="f20" fmla="*/ 0 1 f15"/>
              <a:gd name="f21" fmla="*/ 8994775 1 f15"/>
              <a:gd name="f22" fmla="*/ 0 1 f16"/>
              <a:gd name="f23" fmla="*/ 1 1 f16"/>
              <a:gd name="f24" fmla="min f18 f17"/>
              <a:gd name="f25" fmla="*/ f19 1 f14"/>
              <a:gd name="f26" fmla="*/ f20 f9 1"/>
              <a:gd name="f27" fmla="*/ f21 f9 1"/>
              <a:gd name="f28" fmla="val f25"/>
              <a:gd name="f29" fmla="*/ f3 f24 1"/>
              <a:gd name="f30" fmla="+- f28 0 f3"/>
              <a:gd name="f31" fmla="*/ f30 1 0"/>
              <a:gd name="f32" fmla="*/ f23 f31 1"/>
              <a:gd name="f33" fmla="*/ f22 f31 1"/>
              <a:gd name="f34" fmla="*/ f33 f24 1"/>
              <a:gd name="f35" fmla="*/ f32 f24 1"/>
            </a:gdLst>
            <a:ahLst/>
            <a:cxnLst>
              <a:cxn ang="3cd4">
                <a:pos x="hc" y="t"/>
              </a:cxn>
              <a:cxn ang="0">
                <a:pos x="r" y="vc"/>
              </a:cxn>
              <a:cxn ang="cd4">
                <a:pos x="hc" y="b"/>
              </a:cxn>
              <a:cxn ang="cd2">
                <a:pos x="l" y="vc"/>
              </a:cxn>
            </a:cxnLst>
            <a:rect l="f26" t="f34" r="f27" b="f35"/>
            <a:pathLst>
              <a:path w="8994775">
                <a:moveTo>
                  <a:pt x="f3" y="f29"/>
                </a:moveTo>
                <a:lnTo>
                  <a:pt x="f5" y="f29"/>
                </a:lnTo>
              </a:path>
            </a:pathLst>
          </a:custGeom>
          <a:noFill/>
          <a:ln w="12957"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3" name="object 3">
            <a:extLst>
              <a:ext uri="{FF2B5EF4-FFF2-40B4-BE49-F238E27FC236}">
                <a16:creationId xmlns:a16="http://schemas.microsoft.com/office/drawing/2014/main" id="{19AFE6B5-8606-44D3-B632-82A81905DC20}"/>
              </a:ext>
            </a:extLst>
          </p:cNvPr>
          <p:cNvSpPr txBox="1">
            <a:spLocks noGrp="1"/>
          </p:cNvSpPr>
          <p:nvPr>
            <p:ph type="title"/>
          </p:nvPr>
        </p:nvSpPr>
        <p:spPr>
          <a:xfrm>
            <a:off x="29333" y="865717"/>
            <a:ext cx="9068927" cy="430883"/>
          </a:xfrm>
        </p:spPr>
        <p:txBody>
          <a:bodyPr anchorCtr="1">
            <a:spAutoFit/>
          </a:bodyPr>
          <a:lstStyle/>
          <a:p>
            <a:pPr marL="12701" lvl="0" algn="ctr">
              <a:lnSpc>
                <a:spcPct val="100000"/>
              </a:lnSpc>
            </a:pPr>
            <a:r>
              <a:rPr lang="en-US" altLang="ja-JP" sz="2800" spc="-5" dirty="0">
                <a:latin typeface="Arial" pitchFamily="34"/>
                <a:cs typeface="Arial" pitchFamily="34"/>
              </a:rPr>
              <a:t>(5)</a:t>
            </a:r>
            <a:r>
              <a:rPr lang="ja-JP" sz="2800" spc="-5" dirty="0">
                <a:latin typeface="Arial" pitchFamily="34"/>
                <a:cs typeface="Arial" pitchFamily="34"/>
              </a:rPr>
              <a:t>Super multi-channel system </a:t>
            </a:r>
            <a:r>
              <a:rPr lang="ja-JP" sz="2800" spc="-10" dirty="0">
                <a:latin typeface="Arial" pitchFamily="34"/>
                <a:cs typeface="Arial" pitchFamily="34"/>
              </a:rPr>
              <a:t>using</a:t>
            </a:r>
            <a:r>
              <a:rPr lang="ja-JP" sz="2800" spc="40" dirty="0">
                <a:latin typeface="Arial" pitchFamily="34"/>
                <a:cs typeface="Arial" pitchFamily="34"/>
              </a:rPr>
              <a:t> </a:t>
            </a:r>
            <a:r>
              <a:rPr lang="ja-JP" sz="2800" spc="-5" dirty="0">
                <a:latin typeface="Arial" pitchFamily="34"/>
                <a:cs typeface="Arial" pitchFamily="34"/>
              </a:rPr>
              <a:t>UWB</a:t>
            </a:r>
            <a:r>
              <a:rPr lang="en-US" sz="2800" spc="-5" dirty="0">
                <a:latin typeface="Arial" pitchFamily="34"/>
                <a:cs typeface="Arial" pitchFamily="34"/>
              </a:rPr>
              <a:t> </a:t>
            </a:r>
            <a:r>
              <a:rPr lang="ja-JP" spc="-5" dirty="0">
                <a:latin typeface="Arial" pitchFamily="34"/>
                <a:cs typeface="Arial" pitchFamily="34"/>
              </a:rPr>
              <a:t>(4096ch～)</a:t>
            </a:r>
            <a:endParaRPr lang="ja-JP" dirty="0">
              <a:latin typeface="Arial" pitchFamily="34"/>
              <a:cs typeface="Arial" pitchFamily="34"/>
            </a:endParaRPr>
          </a:p>
        </p:txBody>
      </p:sp>
      <p:sp>
        <p:nvSpPr>
          <p:cNvPr id="4" name="object 4">
            <a:extLst>
              <a:ext uri="{FF2B5EF4-FFF2-40B4-BE49-F238E27FC236}">
                <a16:creationId xmlns:a16="http://schemas.microsoft.com/office/drawing/2014/main" id="{3ABA30CA-67C1-48F6-8B5B-E7D7892AA877}"/>
              </a:ext>
            </a:extLst>
          </p:cNvPr>
          <p:cNvSpPr/>
          <p:nvPr/>
        </p:nvSpPr>
        <p:spPr>
          <a:xfrm>
            <a:off x="167636" y="2482596"/>
            <a:ext cx="2738627" cy="3382777"/>
          </a:xfrm>
          <a:prstGeom prst="rect">
            <a:avLst/>
          </a:prstGeom>
          <a:blipFill>
            <a:blip r:embed="rId2">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5" name="object 5">
            <a:extLst>
              <a:ext uri="{FF2B5EF4-FFF2-40B4-BE49-F238E27FC236}">
                <a16:creationId xmlns:a16="http://schemas.microsoft.com/office/drawing/2014/main" id="{254BC39A-983C-4B5A-8D3B-D63AB8205CE5}"/>
              </a:ext>
            </a:extLst>
          </p:cNvPr>
          <p:cNvSpPr/>
          <p:nvPr/>
        </p:nvSpPr>
        <p:spPr>
          <a:xfrm>
            <a:off x="1670307" y="2780534"/>
            <a:ext cx="422910" cy="268220"/>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6" name="object 6">
            <a:extLst>
              <a:ext uri="{FF2B5EF4-FFF2-40B4-BE49-F238E27FC236}">
                <a16:creationId xmlns:a16="http://schemas.microsoft.com/office/drawing/2014/main" id="{0711E27D-C1C0-4416-9F8E-151253A0F7F2}"/>
              </a:ext>
            </a:extLst>
          </p:cNvPr>
          <p:cNvSpPr/>
          <p:nvPr/>
        </p:nvSpPr>
        <p:spPr>
          <a:xfrm>
            <a:off x="1815714" y="2840739"/>
            <a:ext cx="131947" cy="148013"/>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7" name="object 7">
            <a:extLst>
              <a:ext uri="{FF2B5EF4-FFF2-40B4-BE49-F238E27FC236}">
                <a16:creationId xmlns:a16="http://schemas.microsoft.com/office/drawing/2014/main" id="{2CA14A4A-E7E1-4994-802A-60022D47E91D}"/>
              </a:ext>
            </a:extLst>
          </p:cNvPr>
          <p:cNvSpPr/>
          <p:nvPr/>
        </p:nvSpPr>
        <p:spPr>
          <a:xfrm>
            <a:off x="1472184" y="2983988"/>
            <a:ext cx="422910" cy="268220"/>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8" name="object 8">
            <a:extLst>
              <a:ext uri="{FF2B5EF4-FFF2-40B4-BE49-F238E27FC236}">
                <a16:creationId xmlns:a16="http://schemas.microsoft.com/office/drawing/2014/main" id="{A249F7F2-F115-44B2-B021-59F6075E7976}"/>
              </a:ext>
            </a:extLst>
          </p:cNvPr>
          <p:cNvSpPr/>
          <p:nvPr/>
        </p:nvSpPr>
        <p:spPr>
          <a:xfrm>
            <a:off x="1617601" y="3044193"/>
            <a:ext cx="131957" cy="148013"/>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9" name="object 9">
            <a:extLst>
              <a:ext uri="{FF2B5EF4-FFF2-40B4-BE49-F238E27FC236}">
                <a16:creationId xmlns:a16="http://schemas.microsoft.com/office/drawing/2014/main" id="{9FB16887-D554-47E9-A330-0D03F2C6DF4E}"/>
              </a:ext>
            </a:extLst>
          </p:cNvPr>
          <p:cNvSpPr/>
          <p:nvPr/>
        </p:nvSpPr>
        <p:spPr>
          <a:xfrm>
            <a:off x="1274060" y="3187442"/>
            <a:ext cx="422910" cy="268220"/>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0" name="object 10">
            <a:extLst>
              <a:ext uri="{FF2B5EF4-FFF2-40B4-BE49-F238E27FC236}">
                <a16:creationId xmlns:a16="http://schemas.microsoft.com/office/drawing/2014/main" id="{57BAE68D-2C6C-40CA-833F-38FDACBDB8EB}"/>
              </a:ext>
            </a:extLst>
          </p:cNvPr>
          <p:cNvSpPr/>
          <p:nvPr/>
        </p:nvSpPr>
        <p:spPr>
          <a:xfrm>
            <a:off x="1419477" y="3247647"/>
            <a:ext cx="131947" cy="148013"/>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1" name="object 11">
            <a:extLst>
              <a:ext uri="{FF2B5EF4-FFF2-40B4-BE49-F238E27FC236}">
                <a16:creationId xmlns:a16="http://schemas.microsoft.com/office/drawing/2014/main" id="{4ECC13DE-96B5-4B7D-8AF6-47876DA3F816}"/>
              </a:ext>
            </a:extLst>
          </p:cNvPr>
          <p:cNvSpPr/>
          <p:nvPr/>
        </p:nvSpPr>
        <p:spPr>
          <a:xfrm>
            <a:off x="1075947" y="3390896"/>
            <a:ext cx="422910" cy="268220"/>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2" name="object 12">
            <a:extLst>
              <a:ext uri="{FF2B5EF4-FFF2-40B4-BE49-F238E27FC236}">
                <a16:creationId xmlns:a16="http://schemas.microsoft.com/office/drawing/2014/main" id="{C999E0E4-F358-4012-8056-26DD47051BC1}"/>
              </a:ext>
            </a:extLst>
          </p:cNvPr>
          <p:cNvSpPr/>
          <p:nvPr/>
        </p:nvSpPr>
        <p:spPr>
          <a:xfrm>
            <a:off x="1221354" y="3451101"/>
            <a:ext cx="131957" cy="148013"/>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3" name="object 13">
            <a:extLst>
              <a:ext uri="{FF2B5EF4-FFF2-40B4-BE49-F238E27FC236}">
                <a16:creationId xmlns:a16="http://schemas.microsoft.com/office/drawing/2014/main" id="{7853EB1B-E3B0-4B03-BA6E-31EEADD25403}"/>
              </a:ext>
            </a:extLst>
          </p:cNvPr>
          <p:cNvSpPr/>
          <p:nvPr/>
        </p:nvSpPr>
        <p:spPr>
          <a:xfrm>
            <a:off x="877824" y="3594350"/>
            <a:ext cx="422910" cy="268220"/>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4" name="object 14">
            <a:extLst>
              <a:ext uri="{FF2B5EF4-FFF2-40B4-BE49-F238E27FC236}">
                <a16:creationId xmlns:a16="http://schemas.microsoft.com/office/drawing/2014/main" id="{2CAC9A5B-3E26-4BA7-9AB9-F886E37EB695}"/>
              </a:ext>
            </a:extLst>
          </p:cNvPr>
          <p:cNvSpPr/>
          <p:nvPr/>
        </p:nvSpPr>
        <p:spPr>
          <a:xfrm>
            <a:off x="1022472" y="3654555"/>
            <a:ext cx="132716" cy="148013"/>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5" name="object 15">
            <a:extLst>
              <a:ext uri="{FF2B5EF4-FFF2-40B4-BE49-F238E27FC236}">
                <a16:creationId xmlns:a16="http://schemas.microsoft.com/office/drawing/2014/main" id="{5A55F5F8-EAC2-4FA7-9EC5-58029D7E3B13}"/>
              </a:ext>
            </a:extLst>
          </p:cNvPr>
          <p:cNvSpPr/>
          <p:nvPr/>
        </p:nvSpPr>
        <p:spPr>
          <a:xfrm>
            <a:off x="1208535" y="2651001"/>
            <a:ext cx="422910" cy="268220"/>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6" name="object 16">
            <a:extLst>
              <a:ext uri="{FF2B5EF4-FFF2-40B4-BE49-F238E27FC236}">
                <a16:creationId xmlns:a16="http://schemas.microsoft.com/office/drawing/2014/main" id="{FDC99882-13ED-4FB2-A23A-290A7B018A2F}"/>
              </a:ext>
            </a:extLst>
          </p:cNvPr>
          <p:cNvSpPr/>
          <p:nvPr/>
        </p:nvSpPr>
        <p:spPr>
          <a:xfrm>
            <a:off x="1353942" y="2711196"/>
            <a:ext cx="131957" cy="148013"/>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7" name="object 17">
            <a:extLst>
              <a:ext uri="{FF2B5EF4-FFF2-40B4-BE49-F238E27FC236}">
                <a16:creationId xmlns:a16="http://schemas.microsoft.com/office/drawing/2014/main" id="{0102AE77-B341-4107-A01A-F23EE4F05758}"/>
              </a:ext>
            </a:extLst>
          </p:cNvPr>
          <p:cNvSpPr/>
          <p:nvPr/>
        </p:nvSpPr>
        <p:spPr>
          <a:xfrm>
            <a:off x="1010412" y="2854455"/>
            <a:ext cx="422910" cy="268220"/>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8" name="object 18">
            <a:extLst>
              <a:ext uri="{FF2B5EF4-FFF2-40B4-BE49-F238E27FC236}">
                <a16:creationId xmlns:a16="http://schemas.microsoft.com/office/drawing/2014/main" id="{2E0DD483-77AE-4E27-B3C0-642409B88624}"/>
              </a:ext>
            </a:extLst>
          </p:cNvPr>
          <p:cNvSpPr/>
          <p:nvPr/>
        </p:nvSpPr>
        <p:spPr>
          <a:xfrm>
            <a:off x="1155829" y="2914650"/>
            <a:ext cx="131957" cy="148013"/>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19" name="object 19">
            <a:extLst>
              <a:ext uri="{FF2B5EF4-FFF2-40B4-BE49-F238E27FC236}">
                <a16:creationId xmlns:a16="http://schemas.microsoft.com/office/drawing/2014/main" id="{CAD1B7CC-2005-4AE3-AD03-08C8FA04108F}"/>
              </a:ext>
            </a:extLst>
          </p:cNvPr>
          <p:cNvSpPr/>
          <p:nvPr/>
        </p:nvSpPr>
        <p:spPr>
          <a:xfrm>
            <a:off x="812288" y="3057909"/>
            <a:ext cx="422910" cy="268220"/>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0" name="object 20">
            <a:extLst>
              <a:ext uri="{FF2B5EF4-FFF2-40B4-BE49-F238E27FC236}">
                <a16:creationId xmlns:a16="http://schemas.microsoft.com/office/drawing/2014/main" id="{3B4B34A4-3452-4D2A-9ECA-BA294EEC4DE4}"/>
              </a:ext>
            </a:extLst>
          </p:cNvPr>
          <p:cNvSpPr/>
          <p:nvPr/>
        </p:nvSpPr>
        <p:spPr>
          <a:xfrm>
            <a:off x="957705" y="3118103"/>
            <a:ext cx="131957" cy="148013"/>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1" name="object 21">
            <a:extLst>
              <a:ext uri="{FF2B5EF4-FFF2-40B4-BE49-F238E27FC236}">
                <a16:creationId xmlns:a16="http://schemas.microsoft.com/office/drawing/2014/main" id="{295BD644-72AE-4CE7-85A2-944F19271837}"/>
              </a:ext>
            </a:extLst>
          </p:cNvPr>
          <p:cNvSpPr/>
          <p:nvPr/>
        </p:nvSpPr>
        <p:spPr>
          <a:xfrm>
            <a:off x="614175" y="3261363"/>
            <a:ext cx="422910" cy="268220"/>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2" name="object 22">
            <a:extLst>
              <a:ext uri="{FF2B5EF4-FFF2-40B4-BE49-F238E27FC236}">
                <a16:creationId xmlns:a16="http://schemas.microsoft.com/office/drawing/2014/main" id="{BAD142E7-2446-4D84-9C7F-9DDB0F21B8C3}"/>
              </a:ext>
            </a:extLst>
          </p:cNvPr>
          <p:cNvSpPr/>
          <p:nvPr/>
        </p:nvSpPr>
        <p:spPr>
          <a:xfrm>
            <a:off x="759582" y="3321558"/>
            <a:ext cx="131947" cy="148013"/>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3" name="object 23">
            <a:extLst>
              <a:ext uri="{FF2B5EF4-FFF2-40B4-BE49-F238E27FC236}">
                <a16:creationId xmlns:a16="http://schemas.microsoft.com/office/drawing/2014/main" id="{E0C395AC-93E1-41D6-AC49-FC67FE020CE5}"/>
              </a:ext>
            </a:extLst>
          </p:cNvPr>
          <p:cNvSpPr/>
          <p:nvPr/>
        </p:nvSpPr>
        <p:spPr>
          <a:xfrm>
            <a:off x="1664208" y="1797573"/>
            <a:ext cx="2577080" cy="663689"/>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4" name="object 24">
            <a:extLst>
              <a:ext uri="{FF2B5EF4-FFF2-40B4-BE49-F238E27FC236}">
                <a16:creationId xmlns:a16="http://schemas.microsoft.com/office/drawing/2014/main" id="{F80E9FB7-5606-4D57-BB87-F6B4C514684A}"/>
              </a:ext>
            </a:extLst>
          </p:cNvPr>
          <p:cNvSpPr/>
          <p:nvPr/>
        </p:nvSpPr>
        <p:spPr>
          <a:xfrm>
            <a:off x="1710312" y="1823843"/>
            <a:ext cx="2484882" cy="571500"/>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5" name="object 25">
            <a:extLst>
              <a:ext uri="{FF2B5EF4-FFF2-40B4-BE49-F238E27FC236}">
                <a16:creationId xmlns:a16="http://schemas.microsoft.com/office/drawing/2014/main" id="{A4E57F3B-8630-4D91-93C3-7FF8C6AB1814}"/>
              </a:ext>
            </a:extLst>
          </p:cNvPr>
          <p:cNvSpPr/>
          <p:nvPr/>
        </p:nvSpPr>
        <p:spPr>
          <a:xfrm>
            <a:off x="1710312" y="1823843"/>
            <a:ext cx="2485394" cy="571500"/>
          </a:xfrm>
          <a:custGeom>
            <a:avLst/>
            <a:gdLst>
              <a:gd name="f0" fmla="val w"/>
              <a:gd name="f1" fmla="val h"/>
              <a:gd name="f2" fmla="val 0"/>
              <a:gd name="f3" fmla="val 2485390"/>
              <a:gd name="f4" fmla="val 571500"/>
              <a:gd name="f5" fmla="val 95250"/>
              <a:gd name="f6" fmla="val 7485"/>
              <a:gd name="f7" fmla="val 58175"/>
              <a:gd name="f8" fmla="val 27898"/>
              <a:gd name="f9" fmla="val 2389632"/>
              <a:gd name="f10" fmla="val 2426706"/>
              <a:gd name="f11" fmla="val 2456983"/>
              <a:gd name="f12" fmla="val 2477396"/>
              <a:gd name="f13" fmla="val 2484882"/>
              <a:gd name="f14" fmla="val 476250"/>
              <a:gd name="f15" fmla="val 513324"/>
              <a:gd name="f16" fmla="val 543601"/>
              <a:gd name="f17" fmla="val 564014"/>
              <a:gd name="f18" fmla="*/ f0 1 2485390"/>
              <a:gd name="f19" fmla="*/ f1 1 571500"/>
              <a:gd name="f20" fmla="+- f4 0 f2"/>
              <a:gd name="f21" fmla="+- f3 0 f2"/>
              <a:gd name="f22" fmla="*/ f21 1 2485390"/>
              <a:gd name="f23" fmla="*/ f20 1 571500"/>
              <a:gd name="f24" fmla="*/ f2 1 f22"/>
              <a:gd name="f25" fmla="*/ f3 1 f22"/>
              <a:gd name="f26" fmla="*/ f2 1 f23"/>
              <a:gd name="f27" fmla="*/ f4 1 f23"/>
              <a:gd name="f28" fmla="*/ f24 f18 1"/>
              <a:gd name="f29" fmla="*/ f25 f18 1"/>
              <a:gd name="f30" fmla="*/ f27 f19 1"/>
              <a:gd name="f31" fmla="*/ f26 f19 1"/>
            </a:gdLst>
            <a:ahLst/>
            <a:cxnLst>
              <a:cxn ang="3cd4">
                <a:pos x="hc" y="t"/>
              </a:cxn>
              <a:cxn ang="0">
                <a:pos x="r" y="vc"/>
              </a:cxn>
              <a:cxn ang="cd4">
                <a:pos x="hc" y="b"/>
              </a:cxn>
              <a:cxn ang="cd2">
                <a:pos x="l" y="vc"/>
              </a:cxn>
            </a:cxnLst>
            <a:rect l="f28" t="f31" r="f29" b="f30"/>
            <a:pathLst>
              <a:path w="2485390" h="571500">
                <a:moveTo>
                  <a:pt x="f2" y="f5"/>
                </a:moveTo>
                <a:lnTo>
                  <a:pt x="f6" y="f7"/>
                </a:lnTo>
                <a:lnTo>
                  <a:pt x="f8" y="f8"/>
                </a:lnTo>
                <a:lnTo>
                  <a:pt x="f7" y="f6"/>
                </a:lnTo>
                <a:lnTo>
                  <a:pt x="f5" y="f2"/>
                </a:lnTo>
                <a:lnTo>
                  <a:pt x="f9" y="f2"/>
                </a:lnTo>
                <a:lnTo>
                  <a:pt x="f10" y="f6"/>
                </a:lnTo>
                <a:lnTo>
                  <a:pt x="f11" y="f8"/>
                </a:lnTo>
                <a:lnTo>
                  <a:pt x="f12" y="f7"/>
                </a:lnTo>
                <a:lnTo>
                  <a:pt x="f13" y="f5"/>
                </a:lnTo>
                <a:lnTo>
                  <a:pt x="f13" y="f14"/>
                </a:lnTo>
                <a:lnTo>
                  <a:pt x="f12" y="f15"/>
                </a:lnTo>
                <a:lnTo>
                  <a:pt x="f11" y="f16"/>
                </a:lnTo>
                <a:lnTo>
                  <a:pt x="f10" y="f17"/>
                </a:lnTo>
                <a:lnTo>
                  <a:pt x="f9" y="f4"/>
                </a:lnTo>
                <a:lnTo>
                  <a:pt x="f5" y="f4"/>
                </a:lnTo>
                <a:lnTo>
                  <a:pt x="f7" y="f17"/>
                </a:lnTo>
                <a:lnTo>
                  <a:pt x="f8" y="f16"/>
                </a:lnTo>
                <a:lnTo>
                  <a:pt x="f6" y="f15"/>
                </a:lnTo>
                <a:lnTo>
                  <a:pt x="f2" y="f14"/>
                </a:lnTo>
                <a:lnTo>
                  <a:pt x="f2" y="f5"/>
                </a:lnTo>
                <a:close/>
              </a:path>
            </a:pathLst>
          </a:custGeom>
          <a:noFill/>
          <a:ln w="9902" cap="flat">
            <a:solidFill>
              <a:srgbClr val="00CC98"/>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6" name="object 26">
            <a:extLst>
              <a:ext uri="{FF2B5EF4-FFF2-40B4-BE49-F238E27FC236}">
                <a16:creationId xmlns:a16="http://schemas.microsoft.com/office/drawing/2014/main" id="{C53B5B96-7FA1-4B36-ABFE-AB131E902BA4}"/>
              </a:ext>
            </a:extLst>
          </p:cNvPr>
          <p:cNvSpPr/>
          <p:nvPr/>
        </p:nvSpPr>
        <p:spPr>
          <a:xfrm>
            <a:off x="3422142" y="1928625"/>
            <a:ext cx="404622" cy="413766"/>
          </a:xfrm>
          <a:prstGeom prst="rect">
            <a:avLst/>
          </a:prstGeom>
          <a:blipFill>
            <a:blip r:embed="rId7">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7" name="object 27">
            <a:extLst>
              <a:ext uri="{FF2B5EF4-FFF2-40B4-BE49-F238E27FC236}">
                <a16:creationId xmlns:a16="http://schemas.microsoft.com/office/drawing/2014/main" id="{19324322-DEFB-468D-9C4A-B5EC92E78210}"/>
              </a:ext>
            </a:extLst>
          </p:cNvPr>
          <p:cNvSpPr/>
          <p:nvPr/>
        </p:nvSpPr>
        <p:spPr>
          <a:xfrm>
            <a:off x="3763514" y="1928625"/>
            <a:ext cx="403863" cy="413766"/>
          </a:xfrm>
          <a:prstGeom prst="rect">
            <a:avLst/>
          </a:prstGeom>
          <a:blipFill>
            <a:blip r:embed="rId8">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8" name="object 28">
            <a:extLst>
              <a:ext uri="{FF2B5EF4-FFF2-40B4-BE49-F238E27FC236}">
                <a16:creationId xmlns:a16="http://schemas.microsoft.com/office/drawing/2014/main" id="{AF6FCC2B-D14A-443C-82BC-040F38F5570F}"/>
              </a:ext>
            </a:extLst>
          </p:cNvPr>
          <p:cNvSpPr/>
          <p:nvPr/>
        </p:nvSpPr>
        <p:spPr>
          <a:xfrm>
            <a:off x="3678932" y="2021582"/>
            <a:ext cx="232641" cy="228133"/>
          </a:xfrm>
          <a:prstGeom prst="rect">
            <a:avLst/>
          </a:prstGeom>
          <a:blipFill>
            <a:blip r:embed="rId9">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29" name="object 29">
            <a:extLst>
              <a:ext uri="{FF2B5EF4-FFF2-40B4-BE49-F238E27FC236}">
                <a16:creationId xmlns:a16="http://schemas.microsoft.com/office/drawing/2014/main" id="{50CDF8F2-00F7-41A1-924D-B2F40954CBD1}"/>
              </a:ext>
            </a:extLst>
          </p:cNvPr>
          <p:cNvSpPr/>
          <p:nvPr/>
        </p:nvSpPr>
        <p:spPr>
          <a:xfrm>
            <a:off x="1945020" y="2425830"/>
            <a:ext cx="446400" cy="445129"/>
          </a:xfrm>
          <a:custGeom>
            <a:avLst/>
            <a:gdLst>
              <a:gd name="f0" fmla="val w"/>
              <a:gd name="f1" fmla="val h"/>
              <a:gd name="f2" fmla="val 0"/>
              <a:gd name="f3" fmla="val 446405"/>
              <a:gd name="f4" fmla="val 445135"/>
              <a:gd name="f5" fmla="val 446341"/>
              <a:gd name="f6" fmla="val 444881"/>
              <a:gd name="f7" fmla="*/ f0 1 446405"/>
              <a:gd name="f8" fmla="*/ f1 1 445135"/>
              <a:gd name="f9" fmla="+- f4 0 f2"/>
              <a:gd name="f10" fmla="+- f3 0 f2"/>
              <a:gd name="f11" fmla="*/ f10 1 446405"/>
              <a:gd name="f12" fmla="*/ f9 1 445135"/>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446405" h="445135">
                <a:moveTo>
                  <a:pt x="f5" y="f2"/>
                </a:moveTo>
                <a:lnTo>
                  <a:pt x="f2" y="f6"/>
                </a:lnTo>
              </a:path>
            </a:pathLst>
          </a:custGeom>
          <a:noFill/>
          <a:ln w="25146" cap="flat">
            <a:solidFill>
              <a:srgbClr val="CC00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30" name="object 30">
            <a:extLst>
              <a:ext uri="{FF2B5EF4-FFF2-40B4-BE49-F238E27FC236}">
                <a16:creationId xmlns:a16="http://schemas.microsoft.com/office/drawing/2014/main" id="{590509E0-C17F-4AF9-93F1-1F2D899A420C}"/>
              </a:ext>
            </a:extLst>
          </p:cNvPr>
          <p:cNvSpPr/>
          <p:nvPr/>
        </p:nvSpPr>
        <p:spPr>
          <a:xfrm>
            <a:off x="1900050" y="2834749"/>
            <a:ext cx="81281" cy="81281"/>
          </a:xfrm>
          <a:custGeom>
            <a:avLst/>
            <a:gdLst>
              <a:gd name="f0" fmla="val w"/>
              <a:gd name="f1" fmla="val h"/>
              <a:gd name="f2" fmla="val 0"/>
              <a:gd name="f3" fmla="val 81280"/>
              <a:gd name="f4" fmla="val 27063"/>
              <a:gd name="f5" fmla="val 80784"/>
              <a:gd name="f6" fmla="val 80860"/>
              <a:gd name="f7" fmla="val 53962"/>
              <a:gd name="f8" fmla="*/ f0 1 81280"/>
              <a:gd name="f9" fmla="*/ f1 1 81280"/>
              <a:gd name="f10" fmla="+- f3 0 f2"/>
              <a:gd name="f11" fmla="*/ f10 1 81280"/>
              <a:gd name="f12" fmla="*/ f2 1 f11"/>
              <a:gd name="f13" fmla="*/ f3 1 f11"/>
              <a:gd name="f14" fmla="*/ f12 f8 1"/>
              <a:gd name="f15" fmla="*/ f13 f8 1"/>
              <a:gd name="f16" fmla="*/ f13 f9 1"/>
              <a:gd name="f17" fmla="*/ f12 f9 1"/>
            </a:gdLst>
            <a:ahLst/>
            <a:cxnLst>
              <a:cxn ang="3cd4">
                <a:pos x="hc" y="t"/>
              </a:cxn>
              <a:cxn ang="0">
                <a:pos x="r" y="vc"/>
              </a:cxn>
              <a:cxn ang="cd4">
                <a:pos x="hc" y="b"/>
              </a:cxn>
              <a:cxn ang="cd2">
                <a:pos x="l" y="vc"/>
              </a:cxn>
            </a:cxnLst>
            <a:rect l="f14" t="f17" r="f15" b="f16"/>
            <a:pathLst>
              <a:path w="81280" h="81280">
                <a:moveTo>
                  <a:pt x="f4" y="f2"/>
                </a:moveTo>
                <a:lnTo>
                  <a:pt x="f2" y="f5"/>
                </a:lnTo>
                <a:lnTo>
                  <a:pt x="f6" y="f7"/>
                </a:lnTo>
                <a:lnTo>
                  <a:pt x="f4" y="f2"/>
                </a:lnTo>
                <a:close/>
              </a:path>
            </a:pathLst>
          </a:custGeom>
          <a:solidFill>
            <a:srgbClr val="CC00F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31" name="object 31">
            <a:extLst>
              <a:ext uri="{FF2B5EF4-FFF2-40B4-BE49-F238E27FC236}">
                <a16:creationId xmlns:a16="http://schemas.microsoft.com/office/drawing/2014/main" id="{D8E682A2-7554-4752-A3D0-A05E03C50269}"/>
              </a:ext>
            </a:extLst>
          </p:cNvPr>
          <p:cNvSpPr/>
          <p:nvPr/>
        </p:nvSpPr>
        <p:spPr>
          <a:xfrm>
            <a:off x="2090162" y="3714055"/>
            <a:ext cx="2224406" cy="1286505"/>
          </a:xfrm>
          <a:custGeom>
            <a:avLst/>
            <a:gdLst>
              <a:gd name="f0" fmla="val w"/>
              <a:gd name="f1" fmla="val h"/>
              <a:gd name="f2" fmla="val 0"/>
              <a:gd name="f3" fmla="val 2224404"/>
              <a:gd name="f4" fmla="val 1286510"/>
              <a:gd name="f5" fmla="val 399084"/>
              <a:gd name="f6" fmla="val 699236"/>
              <a:gd name="f7" fmla="val 1006487"/>
              <a:gd name="f8" fmla="val 1286065"/>
              <a:gd name="f9" fmla="val 1146390"/>
              <a:gd name="f10" fmla="val 467608"/>
              <a:gd name="f11" fmla="val 1141176"/>
              <a:gd name="f12" fmla="val 535284"/>
              <a:gd name="f13" fmla="val 1135185"/>
              <a:gd name="f14" fmla="val 602081"/>
              <a:gd name="f15" fmla="val 1128428"/>
              <a:gd name="f16" fmla="val 667970"/>
              <a:gd name="f17" fmla="val 1120921"/>
              <a:gd name="f18" fmla="val 732921"/>
              <a:gd name="f19" fmla="val 1112677"/>
              <a:gd name="f20" fmla="val 796906"/>
              <a:gd name="f21" fmla="val 1103709"/>
              <a:gd name="f22" fmla="val 859894"/>
              <a:gd name="f23" fmla="val 1094032"/>
              <a:gd name="f24" fmla="val 921856"/>
              <a:gd name="f25" fmla="val 1083657"/>
              <a:gd name="f26" fmla="val 982763"/>
              <a:gd name="f27" fmla="val 1072600"/>
              <a:gd name="f28" fmla="val 1042585"/>
              <a:gd name="f29" fmla="val 1060874"/>
              <a:gd name="f30" fmla="val 1101291"/>
              <a:gd name="f31" fmla="val 1048491"/>
              <a:gd name="f32" fmla="val 1158854"/>
              <a:gd name="f33" fmla="val 1035467"/>
              <a:gd name="f34" fmla="val 1215243"/>
              <a:gd name="f35" fmla="val 1021814"/>
              <a:gd name="f36" fmla="val 1270429"/>
              <a:gd name="f37" fmla="val 1007546"/>
              <a:gd name="f38" fmla="val 1324381"/>
              <a:gd name="f39" fmla="val 992677"/>
              <a:gd name="f40" fmla="val 1377072"/>
              <a:gd name="f41" fmla="val 977220"/>
              <a:gd name="f42" fmla="val 1428470"/>
              <a:gd name="f43" fmla="val 961188"/>
              <a:gd name="f44" fmla="val 1478548"/>
              <a:gd name="f45" fmla="val 944596"/>
              <a:gd name="f46" fmla="val 1527274"/>
              <a:gd name="f47" fmla="val 927457"/>
              <a:gd name="f48" fmla="val 1574619"/>
              <a:gd name="f49" fmla="val 909784"/>
              <a:gd name="f50" fmla="val 1620555"/>
              <a:gd name="f51" fmla="val 891591"/>
              <a:gd name="f52" fmla="val 1665051"/>
              <a:gd name="f53" fmla="val 872892"/>
              <a:gd name="f54" fmla="val 1708078"/>
              <a:gd name="f55" fmla="val 853700"/>
              <a:gd name="f56" fmla="val 1739300"/>
              <a:gd name="f57" fmla="val 838911"/>
              <a:gd name="f58" fmla="val 2224278"/>
              <a:gd name="f59" fmla="val 2219961"/>
              <a:gd name="f60" fmla="val 53380"/>
              <a:gd name="f61" fmla="val 2207168"/>
              <a:gd name="f62" fmla="val 105984"/>
              <a:gd name="f63" fmla="val 2186136"/>
              <a:gd name="f64" fmla="val 157702"/>
              <a:gd name="f65" fmla="val 2157100"/>
              <a:gd name="f66" fmla="val 208427"/>
              <a:gd name="f67" fmla="val 2120297"/>
              <a:gd name="f68" fmla="val 258049"/>
              <a:gd name="f69" fmla="val 2075964"/>
              <a:gd name="f70" fmla="val 306460"/>
              <a:gd name="f71" fmla="val 2024336"/>
              <a:gd name="f72" fmla="val 353551"/>
              <a:gd name="f73" fmla="val 1965650"/>
              <a:gd name="f74" fmla="val 399214"/>
              <a:gd name="f75" fmla="val 1933734"/>
              <a:gd name="f76" fmla="val 421476"/>
              <a:gd name="f77" fmla="val 1900142"/>
              <a:gd name="f78" fmla="val 443340"/>
              <a:gd name="f79" fmla="val 1864904"/>
              <a:gd name="f80" fmla="val 464793"/>
              <a:gd name="f81" fmla="val 1828049"/>
              <a:gd name="f82" fmla="val 485821"/>
              <a:gd name="f83" fmla="val 1789606"/>
              <a:gd name="f84" fmla="val 506410"/>
              <a:gd name="f85" fmla="val 1749606"/>
              <a:gd name="f86" fmla="val 526547"/>
              <a:gd name="f87" fmla="val 546219"/>
              <a:gd name="f88" fmla="val 565411"/>
              <a:gd name="f89" fmla="val 584110"/>
              <a:gd name="f90" fmla="val 602303"/>
              <a:gd name="f91" fmla="val 619976"/>
              <a:gd name="f92" fmla="val 637116"/>
              <a:gd name="f93" fmla="val 653708"/>
              <a:gd name="f94" fmla="val 669739"/>
              <a:gd name="f95" fmla="val 685197"/>
              <a:gd name="f96" fmla="val 700066"/>
              <a:gd name="f97" fmla="val 714334"/>
              <a:gd name="f98" fmla="val 727987"/>
              <a:gd name="f99" fmla="val 741012"/>
              <a:gd name="f100" fmla="val 753394"/>
              <a:gd name="f101" fmla="val 765120"/>
              <a:gd name="f102" fmla="val 776178"/>
              <a:gd name="f103" fmla="val 786552"/>
              <a:gd name="f104" fmla="val 796230"/>
              <a:gd name="f105" fmla="val 805197"/>
              <a:gd name="f106" fmla="val 813442"/>
              <a:gd name="f107" fmla="val 820949"/>
              <a:gd name="f108" fmla="val 827705"/>
              <a:gd name="f109" fmla="val 833697"/>
              <a:gd name="f110" fmla="val 813892"/>
              <a:gd name="f111" fmla="val 793303"/>
              <a:gd name="f112" fmla="val 772275"/>
              <a:gd name="f113" fmla="val 750823"/>
              <a:gd name="f114" fmla="val 728959"/>
              <a:gd name="f115" fmla="val 706697"/>
              <a:gd name="f116" fmla="val 661035"/>
              <a:gd name="f117" fmla="val 613945"/>
              <a:gd name="f118" fmla="val 2120394"/>
              <a:gd name="f119" fmla="val 515914"/>
              <a:gd name="f120" fmla="val 465190"/>
              <a:gd name="f121" fmla="val 413473"/>
              <a:gd name="f122" fmla="val 360871"/>
              <a:gd name="f123" fmla="val 307492"/>
              <a:gd name="f124" fmla="*/ f0 1 2224404"/>
              <a:gd name="f125" fmla="*/ f1 1 1286510"/>
              <a:gd name="f126" fmla="+- f4 0 f2"/>
              <a:gd name="f127" fmla="+- f3 0 f2"/>
              <a:gd name="f128" fmla="*/ f127 1 2224404"/>
              <a:gd name="f129" fmla="*/ f126 1 1286510"/>
              <a:gd name="f130" fmla="*/ f2 1 f128"/>
              <a:gd name="f131" fmla="*/ f3 1 f128"/>
              <a:gd name="f132" fmla="*/ f2 1 f129"/>
              <a:gd name="f133" fmla="*/ f4 1 f129"/>
              <a:gd name="f134" fmla="*/ f130 f124 1"/>
              <a:gd name="f135" fmla="*/ f131 f124 1"/>
              <a:gd name="f136" fmla="*/ f133 f125 1"/>
              <a:gd name="f137" fmla="*/ f132 f125 1"/>
            </a:gdLst>
            <a:ahLst/>
            <a:cxnLst>
              <a:cxn ang="3cd4">
                <a:pos x="hc" y="t"/>
              </a:cxn>
              <a:cxn ang="0">
                <a:pos x="r" y="vc"/>
              </a:cxn>
              <a:cxn ang="cd4">
                <a:pos x="hc" y="b"/>
              </a:cxn>
              <a:cxn ang="cd2">
                <a:pos x="l" y="vc"/>
              </a:cxn>
            </a:cxnLst>
            <a:rect l="f134" t="f137" r="f135" b="f136"/>
            <a:pathLst>
              <a:path w="2224404" h="1286510">
                <a:moveTo>
                  <a:pt x="f5" y="f6"/>
                </a:moveTo>
                <a:lnTo>
                  <a:pt x="f2" y="f7"/>
                </a:lnTo>
                <a:lnTo>
                  <a:pt x="f5" y="f8"/>
                </a:lnTo>
                <a:lnTo>
                  <a:pt x="f5"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 y="f57"/>
                </a:lnTo>
                <a:lnTo>
                  <a:pt x="f5" y="f6"/>
                </a:lnTo>
                <a:close/>
              </a:path>
              <a:path w="2224404" h="1286510">
                <a:moveTo>
                  <a:pt x="f58" y="f2"/>
                </a:move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54" y="f87"/>
                </a:lnTo>
                <a:lnTo>
                  <a:pt x="f52" y="f88"/>
                </a:lnTo>
                <a:lnTo>
                  <a:pt x="f50" y="f89"/>
                </a:lnTo>
                <a:lnTo>
                  <a:pt x="f48" y="f90"/>
                </a:lnTo>
                <a:lnTo>
                  <a:pt x="f46" y="f91"/>
                </a:lnTo>
                <a:lnTo>
                  <a:pt x="f44" y="f92"/>
                </a:lnTo>
                <a:lnTo>
                  <a:pt x="f42" y="f93"/>
                </a:lnTo>
                <a:lnTo>
                  <a:pt x="f40" y="f94"/>
                </a:lnTo>
                <a:lnTo>
                  <a:pt x="f38" y="f95"/>
                </a:lnTo>
                <a:lnTo>
                  <a:pt x="f36" y="f96"/>
                </a:lnTo>
                <a:lnTo>
                  <a:pt x="f34" y="f97"/>
                </a:lnTo>
                <a:lnTo>
                  <a:pt x="f32" y="f98"/>
                </a:lnTo>
                <a:lnTo>
                  <a:pt x="f30" y="f99"/>
                </a:lnTo>
                <a:lnTo>
                  <a:pt x="f28" y="f100"/>
                </a:lnTo>
                <a:lnTo>
                  <a:pt x="f26" y="f101"/>
                </a:lnTo>
                <a:lnTo>
                  <a:pt x="f24" y="f102"/>
                </a:lnTo>
                <a:lnTo>
                  <a:pt x="f22" y="f103"/>
                </a:lnTo>
                <a:lnTo>
                  <a:pt x="f20" y="f104"/>
                </a:lnTo>
                <a:lnTo>
                  <a:pt x="f18" y="f105"/>
                </a:lnTo>
                <a:lnTo>
                  <a:pt x="f16" y="f106"/>
                </a:lnTo>
                <a:lnTo>
                  <a:pt x="f14" y="f107"/>
                </a:lnTo>
                <a:lnTo>
                  <a:pt x="f12" y="f108"/>
                </a:lnTo>
                <a:lnTo>
                  <a:pt x="f10" y="f109"/>
                </a:lnTo>
                <a:lnTo>
                  <a:pt x="f5" y="f57"/>
                </a:lnTo>
                <a:lnTo>
                  <a:pt x="f56" y="f57"/>
                </a:lnTo>
                <a:lnTo>
                  <a:pt x="f83" y="f110"/>
                </a:lnTo>
                <a:lnTo>
                  <a:pt x="f81" y="f111"/>
                </a:lnTo>
                <a:lnTo>
                  <a:pt x="f79" y="f112"/>
                </a:lnTo>
                <a:lnTo>
                  <a:pt x="f77" y="f113"/>
                </a:lnTo>
                <a:lnTo>
                  <a:pt x="f75" y="f114"/>
                </a:lnTo>
                <a:lnTo>
                  <a:pt x="f73" y="f115"/>
                </a:lnTo>
                <a:lnTo>
                  <a:pt x="f71" y="f116"/>
                </a:lnTo>
                <a:lnTo>
                  <a:pt x="f69" y="f117"/>
                </a:lnTo>
                <a:lnTo>
                  <a:pt x="f118" y="f88"/>
                </a:lnTo>
                <a:lnTo>
                  <a:pt x="f65" y="f119"/>
                </a:lnTo>
                <a:lnTo>
                  <a:pt x="f63" y="f120"/>
                </a:lnTo>
                <a:lnTo>
                  <a:pt x="f61" y="f121"/>
                </a:lnTo>
                <a:lnTo>
                  <a:pt x="f59" y="f122"/>
                </a:lnTo>
                <a:lnTo>
                  <a:pt x="f58" y="f123"/>
                </a:lnTo>
                <a:lnTo>
                  <a:pt x="f58" y="f2"/>
                </a:lnTo>
                <a:close/>
              </a:path>
            </a:pathLst>
          </a:custGeom>
          <a:solidFill>
            <a:srgbClr val="C0C0C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32" name="object 32">
            <a:extLst>
              <a:ext uri="{FF2B5EF4-FFF2-40B4-BE49-F238E27FC236}">
                <a16:creationId xmlns:a16="http://schemas.microsoft.com/office/drawing/2014/main" id="{4BCDF4D5-6AE7-4F11-AAFF-E793C64F6D15}"/>
              </a:ext>
            </a:extLst>
          </p:cNvPr>
          <p:cNvSpPr/>
          <p:nvPr/>
        </p:nvSpPr>
        <p:spPr>
          <a:xfrm>
            <a:off x="2090162" y="2861303"/>
            <a:ext cx="2224406" cy="1007111"/>
          </a:xfrm>
          <a:custGeom>
            <a:avLst/>
            <a:gdLst>
              <a:gd name="f0" fmla="val w"/>
              <a:gd name="f1" fmla="val h"/>
              <a:gd name="f2" fmla="val 0"/>
              <a:gd name="f3" fmla="val 2224404"/>
              <a:gd name="f4" fmla="val 1007110"/>
              <a:gd name="f5" fmla="val 307479"/>
              <a:gd name="f6" fmla="val 65543"/>
              <a:gd name="f7" fmla="val 307845"/>
              <a:gd name="f8" fmla="val 130675"/>
              <a:gd name="f9" fmla="val 308937"/>
              <a:gd name="f10" fmla="val 195365"/>
              <a:gd name="f11" fmla="val 310744"/>
              <a:gd name="f12" fmla="val 259585"/>
              <a:gd name="f13" fmla="val 313259"/>
              <a:gd name="f14" fmla="val 323304"/>
              <a:gd name="f15" fmla="val 316471"/>
              <a:gd name="f16" fmla="val 386494"/>
              <a:gd name="f17" fmla="val 320371"/>
              <a:gd name="f18" fmla="val 449126"/>
              <a:gd name="f19" fmla="val 324951"/>
              <a:gd name="f20" fmla="val 511169"/>
              <a:gd name="f21" fmla="val 330199"/>
              <a:gd name="f22" fmla="val 572596"/>
              <a:gd name="f23" fmla="val 336108"/>
              <a:gd name="f24" fmla="val 633376"/>
              <a:gd name="f25" fmla="val 342668"/>
              <a:gd name="f26" fmla="val 693481"/>
              <a:gd name="f27" fmla="val 349869"/>
              <a:gd name="f28" fmla="val 752881"/>
              <a:gd name="f29" fmla="val 357702"/>
              <a:gd name="f30" fmla="val 811546"/>
              <a:gd name="f31" fmla="val 366158"/>
              <a:gd name="f32" fmla="val 869449"/>
              <a:gd name="f33" fmla="val 375228"/>
              <a:gd name="f34" fmla="val 926559"/>
              <a:gd name="f35" fmla="val 384901"/>
              <a:gd name="f36" fmla="val 982847"/>
              <a:gd name="f37" fmla="val 395169"/>
              <a:gd name="f38" fmla="val 1038284"/>
              <a:gd name="f39" fmla="val 406023"/>
              <a:gd name="f40" fmla="val 1092840"/>
              <a:gd name="f41" fmla="val 417453"/>
              <a:gd name="f42" fmla="val 1146487"/>
              <a:gd name="f43" fmla="val 429449"/>
              <a:gd name="f44" fmla="val 1199195"/>
              <a:gd name="f45" fmla="val 442002"/>
              <a:gd name="f46" fmla="val 1250935"/>
              <a:gd name="f47" fmla="val 455104"/>
              <a:gd name="f48" fmla="val 1301678"/>
              <a:gd name="f49" fmla="val 468744"/>
              <a:gd name="f50" fmla="val 1351394"/>
              <a:gd name="f51" fmla="val 482914"/>
              <a:gd name="f52" fmla="val 1400054"/>
              <a:gd name="f53" fmla="val 497604"/>
              <a:gd name="f54" fmla="val 1447629"/>
              <a:gd name="f55" fmla="val 512804"/>
              <a:gd name="f56" fmla="val 1494090"/>
              <a:gd name="f57" fmla="val 528505"/>
              <a:gd name="f58" fmla="val 1539407"/>
              <a:gd name="f59" fmla="val 544698"/>
              <a:gd name="f60" fmla="val 1583551"/>
              <a:gd name="f61" fmla="val 561374"/>
              <a:gd name="f62" fmla="val 1626493"/>
              <a:gd name="f63" fmla="val 578523"/>
              <a:gd name="f64" fmla="val 1668203"/>
              <a:gd name="f65" fmla="val 596136"/>
              <a:gd name="f66" fmla="val 1708653"/>
              <a:gd name="f67" fmla="val 614204"/>
              <a:gd name="f68" fmla="val 1747813"/>
              <a:gd name="f69" fmla="val 632717"/>
              <a:gd name="f70" fmla="val 1785654"/>
              <a:gd name="f71" fmla="val 651665"/>
              <a:gd name="f72" fmla="val 1822146"/>
              <a:gd name="f73" fmla="val 671040"/>
              <a:gd name="f74" fmla="val 1857261"/>
              <a:gd name="f75" fmla="val 690832"/>
              <a:gd name="f76" fmla="val 1890969"/>
              <a:gd name="f77" fmla="val 711032"/>
              <a:gd name="f78" fmla="val 1923240"/>
              <a:gd name="f79" fmla="val 731630"/>
              <a:gd name="f80" fmla="val 1983358"/>
              <a:gd name="f81" fmla="val 773985"/>
              <a:gd name="f82" fmla="val 2037380"/>
              <a:gd name="f83" fmla="val 817821"/>
              <a:gd name="f84" fmla="val 2085072"/>
              <a:gd name="f85" fmla="val 863065"/>
              <a:gd name="f86" fmla="val 2126200"/>
              <a:gd name="f87" fmla="val 909640"/>
              <a:gd name="f88" fmla="val 2160530"/>
              <a:gd name="f89" fmla="val 957472"/>
              <a:gd name="f90" fmla="val 2187829"/>
              <a:gd name="f91" fmla="val 1006487"/>
              <a:gd name="f92" fmla="val 2203752"/>
              <a:gd name="f93" fmla="val 968318"/>
              <a:gd name="f94" fmla="val 2215145"/>
              <a:gd name="f95" fmla="val 929933"/>
              <a:gd name="f96" fmla="val 2221992"/>
              <a:gd name="f97" fmla="val 891389"/>
              <a:gd name="f98" fmla="val 2224278"/>
              <a:gd name="f99" fmla="val 852741"/>
              <a:gd name="f100" fmla="val 2223258"/>
              <a:gd name="f101" fmla="val 826670"/>
              <a:gd name="f102" fmla="val 2215188"/>
              <a:gd name="f103" fmla="val 775124"/>
              <a:gd name="f104" fmla="val 2199270"/>
              <a:gd name="f105" fmla="val 724446"/>
              <a:gd name="f106" fmla="val 2175738"/>
              <a:gd name="f107" fmla="val 674725"/>
              <a:gd name="f108" fmla="val 2144824"/>
              <a:gd name="f109" fmla="val 626049"/>
              <a:gd name="f110" fmla="val 2106761"/>
              <a:gd name="f111" fmla="val 578509"/>
              <a:gd name="f112" fmla="val 2061781"/>
              <a:gd name="f113" fmla="val 532194"/>
              <a:gd name="f114" fmla="val 2010117"/>
              <a:gd name="f115" fmla="val 487192"/>
              <a:gd name="f116" fmla="val 1952002"/>
              <a:gd name="f117" fmla="val 443593"/>
              <a:gd name="f118" fmla="val 1887668"/>
              <a:gd name="f119" fmla="val 401486"/>
              <a:gd name="f120" fmla="val 1853242"/>
              <a:gd name="f121" fmla="val 381019"/>
              <a:gd name="f122" fmla="val 1817349"/>
              <a:gd name="f123" fmla="val 360960"/>
              <a:gd name="f124" fmla="val 1780017"/>
              <a:gd name="f125" fmla="val 341318"/>
              <a:gd name="f126" fmla="val 1741276"/>
              <a:gd name="f127" fmla="val 322105"/>
              <a:gd name="f128" fmla="val 1701155"/>
              <a:gd name="f129" fmla="val 303331"/>
              <a:gd name="f130" fmla="val 1659682"/>
              <a:gd name="f131" fmla="val 285009"/>
              <a:gd name="f132" fmla="val 1616888"/>
              <a:gd name="f133" fmla="val 267149"/>
              <a:gd name="f134" fmla="val 1572801"/>
              <a:gd name="f135" fmla="val 249762"/>
              <a:gd name="f136" fmla="val 1527450"/>
              <a:gd name="f137" fmla="val 232860"/>
              <a:gd name="f138" fmla="val 1480864"/>
              <a:gd name="f139" fmla="val 216454"/>
              <a:gd name="f140" fmla="val 1433073"/>
              <a:gd name="f141" fmla="val 200554"/>
              <a:gd name="f142" fmla="val 1384105"/>
              <a:gd name="f143" fmla="val 185173"/>
              <a:gd name="f144" fmla="val 1333989"/>
              <a:gd name="f145" fmla="val 170320"/>
              <a:gd name="f146" fmla="val 1282755"/>
              <a:gd name="f147" fmla="val 156008"/>
              <a:gd name="f148" fmla="val 1230432"/>
              <a:gd name="f149" fmla="val 142247"/>
              <a:gd name="f150" fmla="val 1177049"/>
              <a:gd name="f151" fmla="val 129049"/>
              <a:gd name="f152" fmla="val 1122634"/>
              <a:gd name="f153" fmla="val 116424"/>
              <a:gd name="f154" fmla="val 1067218"/>
              <a:gd name="f155" fmla="val 104384"/>
              <a:gd name="f156" fmla="val 1010828"/>
              <a:gd name="f157" fmla="val 92941"/>
              <a:gd name="f158" fmla="val 953495"/>
              <a:gd name="f159" fmla="val 82104"/>
              <a:gd name="f160" fmla="val 895246"/>
              <a:gd name="f161" fmla="val 71886"/>
              <a:gd name="f162" fmla="val 836112"/>
              <a:gd name="f163" fmla="val 62297"/>
              <a:gd name="f164" fmla="val 776121"/>
              <a:gd name="f165" fmla="val 53349"/>
              <a:gd name="f166" fmla="val 715303"/>
              <a:gd name="f167" fmla="val 45053"/>
              <a:gd name="f168" fmla="val 653686"/>
              <a:gd name="f169" fmla="val 37420"/>
              <a:gd name="f170" fmla="val 591300"/>
              <a:gd name="f171" fmla="val 30460"/>
              <a:gd name="f172" fmla="val 528173"/>
              <a:gd name="f173" fmla="val 24186"/>
              <a:gd name="f174" fmla="val 464336"/>
              <a:gd name="f175" fmla="val 18609"/>
              <a:gd name="f176" fmla="val 399816"/>
              <a:gd name="f177" fmla="val 13738"/>
              <a:gd name="f178" fmla="val 334643"/>
              <a:gd name="f179" fmla="val 9587"/>
              <a:gd name="f180" fmla="val 268846"/>
              <a:gd name="f181" fmla="val 6165"/>
              <a:gd name="f182" fmla="val 202454"/>
              <a:gd name="f183" fmla="val 3484"/>
              <a:gd name="f184" fmla="val 135496"/>
              <a:gd name="f185" fmla="val 1556"/>
              <a:gd name="f186" fmla="val 68002"/>
              <a:gd name="f187" fmla="val 390"/>
              <a:gd name="f188" fmla="*/ f0 1 2224404"/>
              <a:gd name="f189" fmla="*/ f1 1 1007110"/>
              <a:gd name="f190" fmla="+- f4 0 f2"/>
              <a:gd name="f191" fmla="+- f3 0 f2"/>
              <a:gd name="f192" fmla="*/ f191 1 2224404"/>
              <a:gd name="f193" fmla="*/ f190 1 1007110"/>
              <a:gd name="f194" fmla="*/ f2 1 f192"/>
              <a:gd name="f195" fmla="*/ f3 1 f192"/>
              <a:gd name="f196" fmla="*/ f2 1 f193"/>
              <a:gd name="f197" fmla="*/ f4 1 f193"/>
              <a:gd name="f198" fmla="*/ f194 f188 1"/>
              <a:gd name="f199" fmla="*/ f195 f188 1"/>
              <a:gd name="f200" fmla="*/ f197 f189 1"/>
              <a:gd name="f201" fmla="*/ f196 f189 1"/>
            </a:gdLst>
            <a:ahLst/>
            <a:cxnLst>
              <a:cxn ang="3cd4">
                <a:pos x="hc" y="t"/>
              </a:cxn>
              <a:cxn ang="0">
                <a:pos x="r" y="vc"/>
              </a:cxn>
              <a:cxn ang="cd4">
                <a:pos x="hc" y="b"/>
              </a:cxn>
              <a:cxn ang="cd2">
                <a:pos x="l" y="vc"/>
              </a:cxn>
            </a:cxnLst>
            <a:rect l="f198" t="f201" r="f199" b="f200"/>
            <a:pathLst>
              <a:path w="2224404" h="1007110">
                <a:moveTo>
                  <a:pt x="f2" y="f2"/>
                </a:moveTo>
                <a:lnTo>
                  <a:pt x="f2" y="f5"/>
                </a:ln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2" y="f2"/>
                </a:lnTo>
                <a:close/>
              </a:path>
            </a:pathLst>
          </a:custGeom>
          <a:solidFill>
            <a:srgbClr val="9B9B9B"/>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33" name="object 33">
            <a:extLst>
              <a:ext uri="{FF2B5EF4-FFF2-40B4-BE49-F238E27FC236}">
                <a16:creationId xmlns:a16="http://schemas.microsoft.com/office/drawing/2014/main" id="{2F4AAA76-C875-448C-A5F5-652AA1231445}"/>
              </a:ext>
            </a:extLst>
          </p:cNvPr>
          <p:cNvSpPr/>
          <p:nvPr/>
        </p:nvSpPr>
        <p:spPr>
          <a:xfrm>
            <a:off x="2475738" y="4645910"/>
            <a:ext cx="2388111" cy="1232154"/>
          </a:xfrm>
          <a:prstGeom prst="rect">
            <a:avLst/>
          </a:prstGeom>
          <a:blipFill>
            <a:blip r:embed="rId10">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34" name="object 34">
            <a:extLst>
              <a:ext uri="{FF2B5EF4-FFF2-40B4-BE49-F238E27FC236}">
                <a16:creationId xmlns:a16="http://schemas.microsoft.com/office/drawing/2014/main" id="{D6211350-F473-4E32-A083-4D97044F6C32}"/>
              </a:ext>
            </a:extLst>
          </p:cNvPr>
          <p:cNvSpPr/>
          <p:nvPr/>
        </p:nvSpPr>
        <p:spPr>
          <a:xfrm>
            <a:off x="2449833" y="4793742"/>
            <a:ext cx="173507" cy="996696"/>
          </a:xfrm>
          <a:prstGeom prst="rect">
            <a:avLst/>
          </a:prstGeom>
          <a:blipFill>
            <a:blip r:embed="rId11">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35" name="object 35">
            <a:extLst>
              <a:ext uri="{FF2B5EF4-FFF2-40B4-BE49-F238E27FC236}">
                <a16:creationId xmlns:a16="http://schemas.microsoft.com/office/drawing/2014/main" id="{2B74B937-E600-42BC-A7D6-5B997EF000AD}"/>
              </a:ext>
            </a:extLst>
          </p:cNvPr>
          <p:cNvSpPr/>
          <p:nvPr/>
        </p:nvSpPr>
        <p:spPr>
          <a:xfrm>
            <a:off x="4716338" y="5755517"/>
            <a:ext cx="46927" cy="34920"/>
          </a:xfrm>
          <a:prstGeom prst="rect">
            <a:avLst/>
          </a:prstGeom>
          <a:blipFill>
            <a:blip r:embed="rId12">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36" name="object 36">
            <a:extLst>
              <a:ext uri="{FF2B5EF4-FFF2-40B4-BE49-F238E27FC236}">
                <a16:creationId xmlns:a16="http://schemas.microsoft.com/office/drawing/2014/main" id="{CE47C6C2-6649-47BA-AECC-0ABCD8988C6D}"/>
              </a:ext>
            </a:extLst>
          </p:cNvPr>
          <p:cNvSpPr/>
          <p:nvPr/>
        </p:nvSpPr>
        <p:spPr>
          <a:xfrm>
            <a:off x="2521842" y="4672199"/>
            <a:ext cx="2295902" cy="1139955"/>
          </a:xfrm>
          <a:prstGeom prst="rect">
            <a:avLst/>
          </a:prstGeom>
          <a:blipFill>
            <a:blip r:embed="rId1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37" name="object 37">
            <a:extLst>
              <a:ext uri="{FF2B5EF4-FFF2-40B4-BE49-F238E27FC236}">
                <a16:creationId xmlns:a16="http://schemas.microsoft.com/office/drawing/2014/main" id="{F3EBFB45-4502-4EF0-BDE8-C837AD5AE226}"/>
              </a:ext>
            </a:extLst>
          </p:cNvPr>
          <p:cNvSpPr/>
          <p:nvPr/>
        </p:nvSpPr>
        <p:spPr>
          <a:xfrm>
            <a:off x="2521842" y="4672209"/>
            <a:ext cx="2296158" cy="1140457"/>
          </a:xfrm>
          <a:custGeom>
            <a:avLst/>
            <a:gdLst>
              <a:gd name="f0" fmla="val w"/>
              <a:gd name="f1" fmla="val h"/>
              <a:gd name="f2" fmla="val 0"/>
              <a:gd name="f3" fmla="val 2296160"/>
              <a:gd name="f4" fmla="val 1140460"/>
              <a:gd name="f5" fmla="val 189992"/>
              <a:gd name="f6" fmla="val 6786"/>
              <a:gd name="f7" fmla="val 139485"/>
              <a:gd name="f8" fmla="val 25939"/>
              <a:gd name="f9" fmla="val 94100"/>
              <a:gd name="f10" fmla="val 55648"/>
              <a:gd name="f11" fmla="val 2105914"/>
              <a:gd name="f12" fmla="val 2156420"/>
              <a:gd name="f13" fmla="val 2201805"/>
              <a:gd name="f14" fmla="val 2240257"/>
              <a:gd name="f15" fmla="val 2269966"/>
              <a:gd name="f16" fmla="val 2289119"/>
              <a:gd name="f17" fmla="val 2295906"/>
              <a:gd name="f18" fmla="val 949960"/>
              <a:gd name="f19" fmla="val 1000466"/>
              <a:gd name="f20" fmla="val 1045851"/>
              <a:gd name="f21" fmla="val 1084303"/>
              <a:gd name="f22" fmla="val 1114012"/>
              <a:gd name="f23" fmla="val 1133165"/>
              <a:gd name="f24" fmla="val 1139952"/>
              <a:gd name="f25" fmla="*/ f0 1 2296160"/>
              <a:gd name="f26" fmla="*/ f1 1 1140460"/>
              <a:gd name="f27" fmla="+- f4 0 f2"/>
              <a:gd name="f28" fmla="+- f3 0 f2"/>
              <a:gd name="f29" fmla="*/ f28 1 2296160"/>
              <a:gd name="f30" fmla="*/ f27 1 1140460"/>
              <a:gd name="f31" fmla="*/ f2 1 f29"/>
              <a:gd name="f32" fmla="*/ f3 1 f29"/>
              <a:gd name="f33" fmla="*/ f2 1 f30"/>
              <a:gd name="f34" fmla="*/ f4 1 f30"/>
              <a:gd name="f35" fmla="*/ f31 f25 1"/>
              <a:gd name="f36" fmla="*/ f32 f25 1"/>
              <a:gd name="f37" fmla="*/ f34 f26 1"/>
              <a:gd name="f38" fmla="*/ f33 f26 1"/>
            </a:gdLst>
            <a:ahLst/>
            <a:cxnLst>
              <a:cxn ang="3cd4">
                <a:pos x="hc" y="t"/>
              </a:cxn>
              <a:cxn ang="0">
                <a:pos x="r" y="vc"/>
              </a:cxn>
              <a:cxn ang="cd4">
                <a:pos x="hc" y="b"/>
              </a:cxn>
              <a:cxn ang="cd2">
                <a:pos x="l" y="vc"/>
              </a:cxn>
            </a:cxnLst>
            <a:rect l="f35" t="f38" r="f36" b="f37"/>
            <a:pathLst>
              <a:path w="2296160" h="1140460">
                <a:moveTo>
                  <a:pt x="f2" y="f5"/>
                </a:moveTo>
                <a:lnTo>
                  <a:pt x="f6" y="f7"/>
                </a:lnTo>
                <a:lnTo>
                  <a:pt x="f8" y="f9"/>
                </a:lnTo>
                <a:lnTo>
                  <a:pt x="f10" y="f10"/>
                </a:lnTo>
                <a:lnTo>
                  <a:pt x="f9" y="f8"/>
                </a:lnTo>
                <a:lnTo>
                  <a:pt x="f7" y="f6"/>
                </a:lnTo>
                <a:lnTo>
                  <a:pt x="f5" y="f2"/>
                </a:lnTo>
                <a:lnTo>
                  <a:pt x="f11" y="f2"/>
                </a:lnTo>
                <a:lnTo>
                  <a:pt x="f12" y="f6"/>
                </a:lnTo>
                <a:lnTo>
                  <a:pt x="f13" y="f8"/>
                </a:lnTo>
                <a:lnTo>
                  <a:pt x="f14" y="f10"/>
                </a:lnTo>
                <a:lnTo>
                  <a:pt x="f15" y="f9"/>
                </a:lnTo>
                <a:lnTo>
                  <a:pt x="f16" y="f7"/>
                </a:lnTo>
                <a:lnTo>
                  <a:pt x="f17" y="f5"/>
                </a:lnTo>
                <a:lnTo>
                  <a:pt x="f17" y="f18"/>
                </a:lnTo>
                <a:lnTo>
                  <a:pt x="f16" y="f19"/>
                </a:lnTo>
                <a:lnTo>
                  <a:pt x="f15" y="f20"/>
                </a:lnTo>
                <a:lnTo>
                  <a:pt x="f14" y="f21"/>
                </a:lnTo>
                <a:lnTo>
                  <a:pt x="f13" y="f22"/>
                </a:lnTo>
                <a:lnTo>
                  <a:pt x="f12" y="f23"/>
                </a:lnTo>
                <a:lnTo>
                  <a:pt x="f11" y="f24"/>
                </a:lnTo>
                <a:lnTo>
                  <a:pt x="f5" y="f24"/>
                </a:lnTo>
                <a:lnTo>
                  <a:pt x="f7" y="f23"/>
                </a:lnTo>
                <a:lnTo>
                  <a:pt x="f9" y="f22"/>
                </a:lnTo>
                <a:lnTo>
                  <a:pt x="f10" y="f21"/>
                </a:lnTo>
                <a:lnTo>
                  <a:pt x="f8" y="f20"/>
                </a:lnTo>
                <a:lnTo>
                  <a:pt x="f6" y="f19"/>
                </a:lnTo>
                <a:lnTo>
                  <a:pt x="f2" y="f18"/>
                </a:lnTo>
                <a:lnTo>
                  <a:pt x="f2" y="f5"/>
                </a:lnTo>
                <a:close/>
              </a:path>
            </a:pathLst>
          </a:custGeom>
          <a:noFill/>
          <a:ln w="9902" cap="flat">
            <a:solidFill>
              <a:srgbClr val="00CC98"/>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38" name="object 38">
            <a:extLst>
              <a:ext uri="{FF2B5EF4-FFF2-40B4-BE49-F238E27FC236}">
                <a16:creationId xmlns:a16="http://schemas.microsoft.com/office/drawing/2014/main" id="{9D0FA014-D884-46AF-BEA6-74698F1545B7}"/>
              </a:ext>
            </a:extLst>
          </p:cNvPr>
          <p:cNvSpPr txBox="1"/>
          <p:nvPr/>
        </p:nvSpPr>
        <p:spPr>
          <a:xfrm>
            <a:off x="2600498" y="4870240"/>
            <a:ext cx="2012310" cy="746763"/>
          </a:xfrm>
          <a:prstGeom prst="rect">
            <a:avLst/>
          </a:prstGeom>
          <a:noFill/>
          <a:ln cap="flat">
            <a:noFill/>
          </a:ln>
        </p:spPr>
        <p:txBody>
          <a:bodyPr vert="horz" wrap="square" lIns="0" tIns="0" rIns="0" bIns="0" anchor="t" anchorCtr="0" compatLnSpc="1">
            <a:spAutoFit/>
          </a:bodyPr>
          <a:lstStyle/>
          <a:p>
            <a:pPr marL="12701"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5" baseline="0">
                <a:solidFill>
                  <a:srgbClr val="000000"/>
                </a:solidFill>
                <a:uFillTx/>
                <a:latin typeface="Arial"/>
                <a:cs typeface="Arial"/>
              </a:rPr>
              <a:t>BMI</a:t>
            </a:r>
            <a:endParaRPr lang="en-US" sz="1600" b="0" i="0" u="none" strike="noStrike" kern="1200" cap="none" spc="0" baseline="0">
              <a:solidFill>
                <a:srgbClr val="000000"/>
              </a:solidFill>
              <a:uFillTx/>
              <a:latin typeface="Arial"/>
              <a:cs typeface="Arial"/>
            </a:endParaRPr>
          </a:p>
          <a:p>
            <a:pPr marL="138431" marR="0" lvl="0" indent="-125730" algn="l" defTabSz="914400" rtl="0" fontAlgn="auto" hangingPunct="1">
              <a:lnSpc>
                <a:spcPct val="100000"/>
              </a:lnSpc>
              <a:spcBef>
                <a:spcPts val="0"/>
              </a:spcBef>
              <a:spcAft>
                <a:spcPts val="0"/>
              </a:spcAft>
              <a:buSzPct val="100000"/>
              <a:buChar char="-"/>
              <a:tabLst>
                <a:tab pos="138431" algn="l"/>
              </a:tabLst>
              <a:defRPr sz="1800" b="0" i="0" u="none" strike="noStrike" kern="0" cap="none" spc="0" baseline="0">
                <a:solidFill>
                  <a:srgbClr val="000000"/>
                </a:solidFill>
                <a:uFillTx/>
              </a:defRPr>
            </a:pPr>
            <a:r>
              <a:rPr lang="en-US" sz="1600" b="0" i="0" u="none" strike="noStrike" kern="1200" cap="none" spc="-5" baseline="0">
                <a:solidFill>
                  <a:srgbClr val="000000"/>
                </a:solidFill>
                <a:uFillTx/>
                <a:latin typeface="Arial"/>
                <a:cs typeface="Arial"/>
              </a:rPr>
              <a:t>Robotic hand</a:t>
            </a:r>
            <a:r>
              <a:rPr lang="en-US" sz="1600" b="0" i="0" u="none" strike="noStrike" kern="1200" cap="none" spc="-70" baseline="0">
                <a:solidFill>
                  <a:srgbClr val="000000"/>
                </a:solidFill>
                <a:uFillTx/>
                <a:latin typeface="Arial"/>
                <a:cs typeface="Arial"/>
              </a:rPr>
              <a:t> </a:t>
            </a:r>
            <a:r>
              <a:rPr lang="en-US" sz="1600" b="0" i="0" u="none" strike="noStrike" kern="1200" cap="none" spc="-5" baseline="0">
                <a:solidFill>
                  <a:srgbClr val="000000"/>
                </a:solidFill>
                <a:uFillTx/>
                <a:latin typeface="Arial"/>
                <a:cs typeface="Arial"/>
              </a:rPr>
              <a:t>control</a:t>
            </a:r>
            <a:endParaRPr lang="en-US" sz="1600" b="0" i="0" u="none" strike="noStrike" kern="1200" cap="none" spc="0" baseline="0">
              <a:solidFill>
                <a:srgbClr val="000000"/>
              </a:solidFill>
              <a:uFillTx/>
              <a:latin typeface="Arial"/>
              <a:cs typeface="Arial"/>
            </a:endParaRPr>
          </a:p>
          <a:p>
            <a:pPr marL="138431" marR="0" lvl="0" indent="-125730" algn="l" defTabSz="914400" rtl="0" fontAlgn="auto" hangingPunct="1">
              <a:lnSpc>
                <a:spcPct val="100000"/>
              </a:lnSpc>
              <a:spcBef>
                <a:spcPts val="0"/>
              </a:spcBef>
              <a:spcAft>
                <a:spcPts val="0"/>
              </a:spcAft>
              <a:buSzPct val="100000"/>
              <a:buChar char="-"/>
              <a:tabLst>
                <a:tab pos="138431" algn="l"/>
              </a:tabLst>
              <a:defRPr sz="1800" b="0" i="0" u="none" strike="noStrike" kern="0" cap="none" spc="0" baseline="0">
                <a:solidFill>
                  <a:srgbClr val="000000"/>
                </a:solidFill>
                <a:uFillTx/>
              </a:defRPr>
            </a:pPr>
            <a:r>
              <a:rPr lang="en-US" sz="1600" b="0" i="0" u="none" strike="noStrike" kern="1200" cap="none" spc="-5" baseline="0">
                <a:solidFill>
                  <a:srgbClr val="000000"/>
                </a:solidFill>
                <a:uFillTx/>
                <a:latin typeface="Arial"/>
                <a:cs typeface="Arial"/>
              </a:rPr>
              <a:t>Feedback</a:t>
            </a:r>
            <a:endParaRPr lang="en-US" sz="1600" b="0" i="0" u="none" strike="noStrike" kern="1200" cap="none" spc="0" baseline="0">
              <a:solidFill>
                <a:srgbClr val="000000"/>
              </a:solidFill>
              <a:uFillTx/>
              <a:latin typeface="Arial"/>
              <a:cs typeface="Arial"/>
            </a:endParaRPr>
          </a:p>
        </p:txBody>
      </p:sp>
      <p:sp>
        <p:nvSpPr>
          <p:cNvPr id="39" name="object 39">
            <a:extLst>
              <a:ext uri="{FF2B5EF4-FFF2-40B4-BE49-F238E27FC236}">
                <a16:creationId xmlns:a16="http://schemas.microsoft.com/office/drawing/2014/main" id="{8FBCC3A7-E5F8-4962-B352-AE7348463224}"/>
              </a:ext>
            </a:extLst>
          </p:cNvPr>
          <p:cNvSpPr/>
          <p:nvPr/>
        </p:nvSpPr>
        <p:spPr>
          <a:xfrm>
            <a:off x="2611370" y="2435367"/>
            <a:ext cx="1367777" cy="693407"/>
          </a:xfrm>
          <a:prstGeom prst="rect">
            <a:avLst/>
          </a:prstGeom>
          <a:blipFill>
            <a:blip r:embed="rId1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40" name="object 40">
            <a:extLst>
              <a:ext uri="{FF2B5EF4-FFF2-40B4-BE49-F238E27FC236}">
                <a16:creationId xmlns:a16="http://schemas.microsoft.com/office/drawing/2014/main" id="{A79E0E7E-1899-4411-812B-0A89D393F843}"/>
              </a:ext>
            </a:extLst>
          </p:cNvPr>
          <p:cNvSpPr/>
          <p:nvPr/>
        </p:nvSpPr>
        <p:spPr>
          <a:xfrm>
            <a:off x="2600709" y="2436117"/>
            <a:ext cx="1387601" cy="752852"/>
          </a:xfrm>
          <a:prstGeom prst="rect">
            <a:avLst/>
          </a:prstGeom>
          <a:blipFill>
            <a:blip r:embed="rId1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41" name="object 41">
            <a:extLst>
              <a:ext uri="{FF2B5EF4-FFF2-40B4-BE49-F238E27FC236}">
                <a16:creationId xmlns:a16="http://schemas.microsoft.com/office/drawing/2014/main" id="{719DC6C3-84C5-40D0-9413-2B306323F03C}"/>
              </a:ext>
            </a:extLst>
          </p:cNvPr>
          <p:cNvSpPr/>
          <p:nvPr/>
        </p:nvSpPr>
        <p:spPr>
          <a:xfrm>
            <a:off x="2657474" y="2461637"/>
            <a:ext cx="1275588" cy="601218"/>
          </a:xfrm>
          <a:prstGeom prst="rect">
            <a:avLst/>
          </a:prstGeom>
          <a:blipFill>
            <a:blip r:embed="rId1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42" name="object 42">
            <a:extLst>
              <a:ext uri="{FF2B5EF4-FFF2-40B4-BE49-F238E27FC236}">
                <a16:creationId xmlns:a16="http://schemas.microsoft.com/office/drawing/2014/main" id="{CFF505D3-23BF-4CB1-B604-F9C2B5CC5251}"/>
              </a:ext>
            </a:extLst>
          </p:cNvPr>
          <p:cNvSpPr/>
          <p:nvPr/>
        </p:nvSpPr>
        <p:spPr>
          <a:xfrm>
            <a:off x="2657474" y="2461637"/>
            <a:ext cx="1275716" cy="601346"/>
          </a:xfrm>
          <a:custGeom>
            <a:avLst/>
            <a:gdLst>
              <a:gd name="f0" fmla="val w"/>
              <a:gd name="f1" fmla="val h"/>
              <a:gd name="f2" fmla="val 0"/>
              <a:gd name="f3" fmla="val 1275714"/>
              <a:gd name="f4" fmla="val 601344"/>
              <a:gd name="f5" fmla="val 100202"/>
              <a:gd name="f6" fmla="val 7875"/>
              <a:gd name="f7" fmla="val 61196"/>
              <a:gd name="f8" fmla="val 29351"/>
              <a:gd name="f9" fmla="val 29346"/>
              <a:gd name="f10" fmla="val 61202"/>
              <a:gd name="f11" fmla="val 7873"/>
              <a:gd name="f12" fmla="val 100203"/>
              <a:gd name="f13" fmla="val 1175385"/>
              <a:gd name="f14" fmla="val 1214385"/>
              <a:gd name="f15" fmla="val 1246236"/>
              <a:gd name="f16" fmla="val 1267712"/>
              <a:gd name="f17" fmla="val 1275588"/>
              <a:gd name="f18" fmla="val 501014"/>
              <a:gd name="f19" fmla="val 540015"/>
              <a:gd name="f20" fmla="val 571866"/>
              <a:gd name="f21" fmla="val 593342"/>
              <a:gd name="f22" fmla="val 601217"/>
              <a:gd name="f23" fmla="*/ f0 1 1275714"/>
              <a:gd name="f24" fmla="*/ f1 1 601344"/>
              <a:gd name="f25" fmla="+- f4 0 f2"/>
              <a:gd name="f26" fmla="+- f3 0 f2"/>
              <a:gd name="f27" fmla="*/ f26 1 1275714"/>
              <a:gd name="f28" fmla="*/ f25 1 601344"/>
              <a:gd name="f29" fmla="*/ f2 1 f27"/>
              <a:gd name="f30" fmla="*/ f3 1 f27"/>
              <a:gd name="f31" fmla="*/ f2 1 f28"/>
              <a:gd name="f32" fmla="*/ f4 1 f28"/>
              <a:gd name="f33" fmla="*/ f29 f23 1"/>
              <a:gd name="f34" fmla="*/ f30 f23 1"/>
              <a:gd name="f35" fmla="*/ f32 f24 1"/>
              <a:gd name="f36" fmla="*/ f31 f24 1"/>
            </a:gdLst>
            <a:ahLst/>
            <a:cxnLst>
              <a:cxn ang="3cd4">
                <a:pos x="hc" y="t"/>
              </a:cxn>
              <a:cxn ang="0">
                <a:pos x="r" y="vc"/>
              </a:cxn>
              <a:cxn ang="cd4">
                <a:pos x="hc" y="b"/>
              </a:cxn>
              <a:cxn ang="cd2">
                <a:pos x="l" y="vc"/>
              </a:cxn>
            </a:cxnLst>
            <a:rect l="f33" t="f36" r="f34" b="f35"/>
            <a:pathLst>
              <a:path w="1275714" h="601344">
                <a:moveTo>
                  <a:pt x="f2" y="f5"/>
                </a:moveTo>
                <a:lnTo>
                  <a:pt x="f6" y="f7"/>
                </a:lnTo>
                <a:lnTo>
                  <a:pt x="f8" y="f9"/>
                </a:lnTo>
                <a:lnTo>
                  <a:pt x="f10" y="f11"/>
                </a:lnTo>
                <a:lnTo>
                  <a:pt x="f12" y="f2"/>
                </a:lnTo>
                <a:lnTo>
                  <a:pt x="f13" y="f2"/>
                </a:lnTo>
                <a:lnTo>
                  <a:pt x="f14" y="f11"/>
                </a:lnTo>
                <a:lnTo>
                  <a:pt x="f15" y="f9"/>
                </a:lnTo>
                <a:lnTo>
                  <a:pt x="f16" y="f7"/>
                </a:lnTo>
                <a:lnTo>
                  <a:pt x="f17" y="f5"/>
                </a:lnTo>
                <a:lnTo>
                  <a:pt x="f17" y="f18"/>
                </a:lnTo>
                <a:lnTo>
                  <a:pt x="f16" y="f19"/>
                </a:lnTo>
                <a:lnTo>
                  <a:pt x="f15" y="f20"/>
                </a:lnTo>
                <a:lnTo>
                  <a:pt x="f14" y="f21"/>
                </a:lnTo>
                <a:lnTo>
                  <a:pt x="f13" y="f22"/>
                </a:lnTo>
                <a:lnTo>
                  <a:pt x="f12" y="f22"/>
                </a:lnTo>
                <a:lnTo>
                  <a:pt x="f10" y="f21"/>
                </a:lnTo>
                <a:lnTo>
                  <a:pt x="f8" y="f20"/>
                </a:lnTo>
                <a:lnTo>
                  <a:pt x="f6" y="f19"/>
                </a:lnTo>
                <a:lnTo>
                  <a:pt x="f2" y="f18"/>
                </a:lnTo>
                <a:lnTo>
                  <a:pt x="f2" y="f5"/>
                </a:lnTo>
                <a:close/>
              </a:path>
            </a:pathLst>
          </a:custGeom>
          <a:noFill/>
          <a:ln w="9902" cap="flat">
            <a:solidFill>
              <a:srgbClr val="00CC98"/>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43" name="object 43">
            <a:extLst>
              <a:ext uri="{FF2B5EF4-FFF2-40B4-BE49-F238E27FC236}">
                <a16:creationId xmlns:a16="http://schemas.microsoft.com/office/drawing/2014/main" id="{CD35CDAC-679E-44A5-B5F4-CE46A9EE52C3}"/>
              </a:ext>
            </a:extLst>
          </p:cNvPr>
          <p:cNvSpPr/>
          <p:nvPr/>
        </p:nvSpPr>
        <p:spPr>
          <a:xfrm>
            <a:off x="3154679" y="3985256"/>
            <a:ext cx="1367028" cy="698757"/>
          </a:xfrm>
          <a:prstGeom prst="rect">
            <a:avLst/>
          </a:prstGeom>
          <a:blipFill>
            <a:blip r:embed="rId17">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44" name="object 44">
            <a:extLst>
              <a:ext uri="{FF2B5EF4-FFF2-40B4-BE49-F238E27FC236}">
                <a16:creationId xmlns:a16="http://schemas.microsoft.com/office/drawing/2014/main" id="{75EFB9C7-79B8-471F-9752-63B8E842611C}"/>
              </a:ext>
            </a:extLst>
          </p:cNvPr>
          <p:cNvSpPr/>
          <p:nvPr/>
        </p:nvSpPr>
        <p:spPr>
          <a:xfrm>
            <a:off x="3240789" y="4597484"/>
            <a:ext cx="1194819" cy="143670"/>
          </a:xfrm>
          <a:prstGeom prst="rect">
            <a:avLst/>
          </a:prstGeom>
          <a:blipFill>
            <a:blip r:embed="rId18">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45" name="object 45">
            <a:extLst>
              <a:ext uri="{FF2B5EF4-FFF2-40B4-BE49-F238E27FC236}">
                <a16:creationId xmlns:a16="http://schemas.microsoft.com/office/drawing/2014/main" id="{6BBEBEE5-5304-4DFC-BC9C-D67AFE90358F}"/>
              </a:ext>
            </a:extLst>
          </p:cNvPr>
          <p:cNvSpPr/>
          <p:nvPr/>
        </p:nvSpPr>
        <p:spPr>
          <a:xfrm>
            <a:off x="3200784" y="4011545"/>
            <a:ext cx="1274829" cy="606548"/>
          </a:xfrm>
          <a:prstGeom prst="rect">
            <a:avLst/>
          </a:prstGeom>
          <a:blipFill>
            <a:blip r:embed="rId19">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46" name="object 46">
            <a:extLst>
              <a:ext uri="{FF2B5EF4-FFF2-40B4-BE49-F238E27FC236}">
                <a16:creationId xmlns:a16="http://schemas.microsoft.com/office/drawing/2014/main" id="{A2AE9723-10CF-4CA1-A7A8-15A92C468746}"/>
              </a:ext>
            </a:extLst>
          </p:cNvPr>
          <p:cNvSpPr/>
          <p:nvPr/>
        </p:nvSpPr>
        <p:spPr>
          <a:xfrm>
            <a:off x="3200784" y="4011545"/>
            <a:ext cx="1275075" cy="607061"/>
          </a:xfrm>
          <a:custGeom>
            <a:avLst/>
            <a:gdLst>
              <a:gd name="f0" fmla="val w"/>
              <a:gd name="f1" fmla="val h"/>
              <a:gd name="f2" fmla="val 0"/>
              <a:gd name="f3" fmla="val 1275079"/>
              <a:gd name="f4" fmla="val 607060"/>
              <a:gd name="f5" fmla="val 101092"/>
              <a:gd name="f6" fmla="val 7944"/>
              <a:gd name="f7" fmla="val 61743"/>
              <a:gd name="f8" fmla="val 29610"/>
              <a:gd name="f9" fmla="val 1173734"/>
              <a:gd name="f10" fmla="val 1213082"/>
              <a:gd name="f11" fmla="val 1245215"/>
              <a:gd name="f12" fmla="val 1266881"/>
              <a:gd name="f13" fmla="val 1274826"/>
              <a:gd name="f14" fmla="val 505460"/>
              <a:gd name="f15" fmla="val 544808"/>
              <a:gd name="f16" fmla="val 576941"/>
              <a:gd name="f17" fmla="val 598607"/>
              <a:gd name="f18" fmla="val 606552"/>
              <a:gd name="f19" fmla="*/ f0 1 1275079"/>
              <a:gd name="f20" fmla="*/ f1 1 607060"/>
              <a:gd name="f21" fmla="+- f4 0 f2"/>
              <a:gd name="f22" fmla="+- f3 0 f2"/>
              <a:gd name="f23" fmla="*/ f22 1 1275079"/>
              <a:gd name="f24" fmla="*/ f21 1 607060"/>
              <a:gd name="f25" fmla="*/ f2 1 f23"/>
              <a:gd name="f26" fmla="*/ f3 1 f23"/>
              <a:gd name="f27" fmla="*/ f2 1 f24"/>
              <a:gd name="f28" fmla="*/ f4 1 f24"/>
              <a:gd name="f29" fmla="*/ f25 f19 1"/>
              <a:gd name="f30" fmla="*/ f26 f19 1"/>
              <a:gd name="f31" fmla="*/ f28 f20 1"/>
              <a:gd name="f32" fmla="*/ f27 f20 1"/>
            </a:gdLst>
            <a:ahLst/>
            <a:cxnLst>
              <a:cxn ang="3cd4">
                <a:pos x="hc" y="t"/>
              </a:cxn>
              <a:cxn ang="0">
                <a:pos x="r" y="vc"/>
              </a:cxn>
              <a:cxn ang="cd4">
                <a:pos x="hc" y="b"/>
              </a:cxn>
              <a:cxn ang="cd2">
                <a:pos x="l" y="vc"/>
              </a:cxn>
            </a:cxnLst>
            <a:rect l="f29" t="f32" r="f30" b="f31"/>
            <a:pathLst>
              <a:path w="1275079" h="607060">
                <a:moveTo>
                  <a:pt x="f2" y="f5"/>
                </a:moveTo>
                <a:lnTo>
                  <a:pt x="f6" y="f7"/>
                </a:lnTo>
                <a:lnTo>
                  <a:pt x="f8" y="f8"/>
                </a:lnTo>
                <a:lnTo>
                  <a:pt x="f7" y="f6"/>
                </a:lnTo>
                <a:lnTo>
                  <a:pt x="f5" y="f2"/>
                </a:lnTo>
                <a:lnTo>
                  <a:pt x="f9" y="f2"/>
                </a:lnTo>
                <a:lnTo>
                  <a:pt x="f10" y="f6"/>
                </a:lnTo>
                <a:lnTo>
                  <a:pt x="f11" y="f8"/>
                </a:lnTo>
                <a:lnTo>
                  <a:pt x="f12" y="f7"/>
                </a:lnTo>
                <a:lnTo>
                  <a:pt x="f13" y="f5"/>
                </a:lnTo>
                <a:lnTo>
                  <a:pt x="f13" y="f14"/>
                </a:lnTo>
                <a:lnTo>
                  <a:pt x="f12" y="f15"/>
                </a:lnTo>
                <a:lnTo>
                  <a:pt x="f11" y="f16"/>
                </a:lnTo>
                <a:lnTo>
                  <a:pt x="f10" y="f17"/>
                </a:lnTo>
                <a:lnTo>
                  <a:pt x="f9" y="f18"/>
                </a:lnTo>
                <a:lnTo>
                  <a:pt x="f5" y="f18"/>
                </a:lnTo>
                <a:lnTo>
                  <a:pt x="f7" y="f17"/>
                </a:lnTo>
                <a:lnTo>
                  <a:pt x="f8" y="f16"/>
                </a:lnTo>
                <a:lnTo>
                  <a:pt x="f6" y="f15"/>
                </a:lnTo>
                <a:lnTo>
                  <a:pt x="f2" y="f14"/>
                </a:lnTo>
                <a:lnTo>
                  <a:pt x="f2" y="f5"/>
                </a:lnTo>
                <a:close/>
              </a:path>
            </a:pathLst>
          </a:custGeom>
          <a:noFill/>
          <a:ln w="9902" cap="flat">
            <a:solidFill>
              <a:srgbClr val="00CC98"/>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47" name="object 47">
            <a:extLst>
              <a:ext uri="{FF2B5EF4-FFF2-40B4-BE49-F238E27FC236}">
                <a16:creationId xmlns:a16="http://schemas.microsoft.com/office/drawing/2014/main" id="{3425850A-F1F0-4FD0-BECC-1E1D7075D4F4}"/>
              </a:ext>
            </a:extLst>
          </p:cNvPr>
          <p:cNvSpPr txBox="1"/>
          <p:nvPr/>
        </p:nvSpPr>
        <p:spPr>
          <a:xfrm>
            <a:off x="3390823" y="4064901"/>
            <a:ext cx="894712" cy="502920"/>
          </a:xfrm>
          <a:prstGeom prst="rect">
            <a:avLst/>
          </a:prstGeom>
          <a:noFill/>
          <a:ln cap="flat">
            <a:noFill/>
          </a:ln>
        </p:spPr>
        <p:txBody>
          <a:bodyPr vert="horz" wrap="square" lIns="0" tIns="0" rIns="0" bIns="0" anchor="t" anchorCtr="0" compatLnSpc="1">
            <a:spAutoFit/>
          </a:bodyPr>
          <a:lstStyle/>
          <a:p>
            <a:pPr marL="17775" marR="5084" lvl="0" indent="-5715"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Arial"/>
                <a:cs typeface="Arial"/>
              </a:rPr>
              <a:t>R</a:t>
            </a:r>
            <a:r>
              <a:rPr lang="en-US" sz="1600" b="0" i="0" u="none" strike="noStrike" kern="1200" cap="none" spc="-5" baseline="0">
                <a:solidFill>
                  <a:srgbClr val="000000"/>
                </a:solidFill>
                <a:uFillTx/>
                <a:latin typeface="Arial"/>
                <a:cs typeface="Arial"/>
              </a:rPr>
              <a:t>eal</a:t>
            </a:r>
            <a:r>
              <a:rPr lang="en-US" sz="1600" b="0" i="0" u="none" strike="noStrike" kern="1200" cap="none" spc="0" baseline="0">
                <a:solidFill>
                  <a:srgbClr val="000000"/>
                </a:solidFill>
                <a:uFillTx/>
                <a:latin typeface="Arial"/>
                <a:cs typeface="Arial"/>
              </a:rPr>
              <a:t>-</a:t>
            </a:r>
            <a:r>
              <a:rPr lang="en-US" sz="1600" b="0" i="0" u="none" strike="noStrike" kern="1200" cap="none" spc="-5" baseline="0">
                <a:solidFill>
                  <a:srgbClr val="000000"/>
                </a:solidFill>
                <a:uFillTx/>
                <a:latin typeface="Arial"/>
                <a:cs typeface="Arial"/>
              </a:rPr>
              <a:t>tim</a:t>
            </a:r>
            <a:r>
              <a:rPr lang="en-US" sz="1600" b="0" i="0" u="none" strike="noStrike" kern="1200" cap="none" spc="0" baseline="0">
                <a:solidFill>
                  <a:srgbClr val="000000"/>
                </a:solidFill>
                <a:uFillTx/>
                <a:latin typeface="Arial"/>
                <a:cs typeface="Arial"/>
              </a:rPr>
              <a:t>e  D</a:t>
            </a:r>
            <a:r>
              <a:rPr lang="en-US" sz="1600" b="0" i="0" u="none" strike="noStrike" kern="1200" cap="none" spc="-5" baseline="0">
                <a:solidFill>
                  <a:srgbClr val="000000"/>
                </a:solidFill>
                <a:uFillTx/>
                <a:latin typeface="Arial"/>
                <a:cs typeface="Arial"/>
              </a:rPr>
              <a:t>e</a:t>
            </a:r>
            <a:r>
              <a:rPr lang="en-US" sz="1600" b="0" i="0" u="none" strike="noStrike" kern="1200" cap="none" spc="0" baseline="0">
                <a:solidFill>
                  <a:srgbClr val="000000"/>
                </a:solidFill>
                <a:uFillTx/>
                <a:latin typeface="Arial"/>
                <a:cs typeface="Arial"/>
              </a:rPr>
              <a:t>c</a:t>
            </a:r>
            <a:r>
              <a:rPr lang="en-US" sz="1600" b="0" i="0" u="none" strike="noStrike" kern="1200" cap="none" spc="-5" baseline="0">
                <a:solidFill>
                  <a:srgbClr val="000000"/>
                </a:solidFill>
                <a:uFillTx/>
                <a:latin typeface="Arial"/>
                <a:cs typeface="Arial"/>
              </a:rPr>
              <a:t>oding</a:t>
            </a:r>
            <a:endParaRPr lang="en-US" sz="1600" b="0" i="0" u="none" strike="noStrike" kern="1200" cap="none" spc="0" baseline="0">
              <a:solidFill>
                <a:srgbClr val="000000"/>
              </a:solidFill>
              <a:uFillTx/>
              <a:latin typeface="Arial"/>
              <a:cs typeface="Arial"/>
            </a:endParaRPr>
          </a:p>
        </p:txBody>
      </p:sp>
      <p:sp>
        <p:nvSpPr>
          <p:cNvPr id="48" name="object 48">
            <a:extLst>
              <a:ext uri="{FF2B5EF4-FFF2-40B4-BE49-F238E27FC236}">
                <a16:creationId xmlns:a16="http://schemas.microsoft.com/office/drawing/2014/main" id="{AF5B33B6-7A53-4F75-B413-C6F41BD13F30}"/>
              </a:ext>
            </a:extLst>
          </p:cNvPr>
          <p:cNvSpPr/>
          <p:nvPr/>
        </p:nvSpPr>
        <p:spPr>
          <a:xfrm>
            <a:off x="3154679" y="3092199"/>
            <a:ext cx="1575812" cy="911355"/>
          </a:xfrm>
          <a:prstGeom prst="rect">
            <a:avLst/>
          </a:prstGeom>
          <a:blipFill>
            <a:blip r:embed="rId20">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49" name="object 49">
            <a:extLst>
              <a:ext uri="{FF2B5EF4-FFF2-40B4-BE49-F238E27FC236}">
                <a16:creationId xmlns:a16="http://schemas.microsoft.com/office/drawing/2014/main" id="{48A9E02F-2EF3-4958-A182-66F7930C21EA}"/>
              </a:ext>
            </a:extLst>
          </p:cNvPr>
          <p:cNvSpPr/>
          <p:nvPr/>
        </p:nvSpPr>
        <p:spPr>
          <a:xfrm>
            <a:off x="3253736" y="3080000"/>
            <a:ext cx="1434080" cy="996696"/>
          </a:xfrm>
          <a:prstGeom prst="rect">
            <a:avLst/>
          </a:prstGeom>
          <a:blipFill>
            <a:blip r:embed="rId21">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50" name="object 50">
            <a:extLst>
              <a:ext uri="{FF2B5EF4-FFF2-40B4-BE49-F238E27FC236}">
                <a16:creationId xmlns:a16="http://schemas.microsoft.com/office/drawing/2014/main" id="{67E79346-8763-4756-9056-8746B95F0AC4}"/>
              </a:ext>
            </a:extLst>
          </p:cNvPr>
          <p:cNvSpPr/>
          <p:nvPr/>
        </p:nvSpPr>
        <p:spPr>
          <a:xfrm>
            <a:off x="3200784" y="3118488"/>
            <a:ext cx="1483614" cy="819146"/>
          </a:xfrm>
          <a:prstGeom prst="rect">
            <a:avLst/>
          </a:prstGeom>
          <a:blipFill>
            <a:blip r:embed="rId22">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51" name="object 51">
            <a:extLst>
              <a:ext uri="{FF2B5EF4-FFF2-40B4-BE49-F238E27FC236}">
                <a16:creationId xmlns:a16="http://schemas.microsoft.com/office/drawing/2014/main" id="{3D41748B-0B6C-4370-8A9D-B886E5FC51AB}"/>
              </a:ext>
            </a:extLst>
          </p:cNvPr>
          <p:cNvSpPr/>
          <p:nvPr/>
        </p:nvSpPr>
        <p:spPr>
          <a:xfrm>
            <a:off x="3200784" y="3118488"/>
            <a:ext cx="1483998" cy="819146"/>
          </a:xfrm>
          <a:custGeom>
            <a:avLst/>
            <a:gdLst>
              <a:gd name="f0" fmla="val w"/>
              <a:gd name="f1" fmla="val h"/>
              <a:gd name="f2" fmla="val 0"/>
              <a:gd name="f3" fmla="val 1483995"/>
              <a:gd name="f4" fmla="val 819150"/>
              <a:gd name="f5" fmla="val 136525"/>
              <a:gd name="f6" fmla="val 6960"/>
              <a:gd name="f7" fmla="val 93372"/>
              <a:gd name="f8" fmla="val 26341"/>
              <a:gd name="f9" fmla="val 55895"/>
              <a:gd name="f10" fmla="val 1347089"/>
              <a:gd name="f11" fmla="val 1390241"/>
              <a:gd name="f12" fmla="val 1427718"/>
              <a:gd name="f13" fmla="val 1457272"/>
              <a:gd name="f14" fmla="val 1476653"/>
              <a:gd name="f15" fmla="val 1483614"/>
              <a:gd name="f16" fmla="val 682612"/>
              <a:gd name="f17" fmla="val 725770"/>
              <a:gd name="f18" fmla="val 763251"/>
              <a:gd name="f19" fmla="val 792807"/>
              <a:gd name="f20" fmla="val 812189"/>
              <a:gd name="f21" fmla="*/ f0 1 1483995"/>
              <a:gd name="f22" fmla="*/ f1 1 819150"/>
              <a:gd name="f23" fmla="+- f4 0 f2"/>
              <a:gd name="f24" fmla="+- f3 0 f2"/>
              <a:gd name="f25" fmla="*/ f24 1 1483995"/>
              <a:gd name="f26" fmla="*/ f23 1 819150"/>
              <a:gd name="f27" fmla="*/ f2 1 f25"/>
              <a:gd name="f28" fmla="*/ f3 1 f25"/>
              <a:gd name="f29" fmla="*/ f2 1 f26"/>
              <a:gd name="f30" fmla="*/ f4 1 f26"/>
              <a:gd name="f31" fmla="*/ f27 f21 1"/>
              <a:gd name="f32" fmla="*/ f28 f21 1"/>
              <a:gd name="f33" fmla="*/ f30 f22 1"/>
              <a:gd name="f34" fmla="*/ f29 f22 1"/>
            </a:gdLst>
            <a:ahLst/>
            <a:cxnLst>
              <a:cxn ang="3cd4">
                <a:pos x="hc" y="t"/>
              </a:cxn>
              <a:cxn ang="0">
                <a:pos x="r" y="vc"/>
              </a:cxn>
              <a:cxn ang="cd4">
                <a:pos x="hc" y="b"/>
              </a:cxn>
              <a:cxn ang="cd2">
                <a:pos x="l" y="vc"/>
              </a:cxn>
            </a:cxnLst>
            <a:rect l="f31" t="f34" r="f32" b="f33"/>
            <a:pathLst>
              <a:path w="1483995" h="819150">
                <a:moveTo>
                  <a:pt x="f2" y="f5"/>
                </a:moveTo>
                <a:lnTo>
                  <a:pt x="f6" y="f7"/>
                </a:lnTo>
                <a:lnTo>
                  <a:pt x="f8" y="f9"/>
                </a:lnTo>
                <a:lnTo>
                  <a:pt x="f9" y="f8"/>
                </a:lnTo>
                <a:lnTo>
                  <a:pt x="f7" y="f6"/>
                </a:lnTo>
                <a:lnTo>
                  <a:pt x="f5" y="f2"/>
                </a:lnTo>
                <a:lnTo>
                  <a:pt x="f10" y="f2"/>
                </a:lnTo>
                <a:lnTo>
                  <a:pt x="f11" y="f6"/>
                </a:lnTo>
                <a:lnTo>
                  <a:pt x="f12" y="f8"/>
                </a:lnTo>
                <a:lnTo>
                  <a:pt x="f13" y="f9"/>
                </a:lnTo>
                <a:lnTo>
                  <a:pt x="f14" y="f7"/>
                </a:lnTo>
                <a:lnTo>
                  <a:pt x="f15" y="f5"/>
                </a:lnTo>
                <a:lnTo>
                  <a:pt x="f15" y="f16"/>
                </a:lnTo>
                <a:lnTo>
                  <a:pt x="f14" y="f17"/>
                </a:lnTo>
                <a:lnTo>
                  <a:pt x="f13" y="f18"/>
                </a:lnTo>
                <a:lnTo>
                  <a:pt x="f12" y="f19"/>
                </a:lnTo>
                <a:lnTo>
                  <a:pt x="f11" y="f20"/>
                </a:lnTo>
                <a:lnTo>
                  <a:pt x="f10" y="f4"/>
                </a:lnTo>
                <a:lnTo>
                  <a:pt x="f5" y="f4"/>
                </a:lnTo>
                <a:lnTo>
                  <a:pt x="f7" y="f20"/>
                </a:lnTo>
                <a:lnTo>
                  <a:pt x="f9" y="f19"/>
                </a:lnTo>
                <a:lnTo>
                  <a:pt x="f8" y="f18"/>
                </a:lnTo>
                <a:lnTo>
                  <a:pt x="f6" y="f17"/>
                </a:lnTo>
                <a:lnTo>
                  <a:pt x="f2" y="f16"/>
                </a:lnTo>
                <a:lnTo>
                  <a:pt x="f2" y="f5"/>
                </a:lnTo>
                <a:close/>
              </a:path>
            </a:pathLst>
          </a:custGeom>
          <a:noFill/>
          <a:ln w="9902" cap="flat">
            <a:solidFill>
              <a:srgbClr val="00CC98"/>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游ゴシック" pitchFamily="50"/>
            </a:endParaRPr>
          </a:p>
        </p:txBody>
      </p:sp>
      <p:sp>
        <p:nvSpPr>
          <p:cNvPr id="52" name="object 52">
            <a:extLst>
              <a:ext uri="{FF2B5EF4-FFF2-40B4-BE49-F238E27FC236}">
                <a16:creationId xmlns:a16="http://schemas.microsoft.com/office/drawing/2014/main" id="{A2307338-4B3A-4ACB-8E46-11ABDC0B4ADC}"/>
              </a:ext>
            </a:extLst>
          </p:cNvPr>
          <p:cNvSpPr txBox="1"/>
          <p:nvPr/>
        </p:nvSpPr>
        <p:spPr>
          <a:xfrm>
            <a:off x="1819089" y="1836736"/>
            <a:ext cx="2660017" cy="2066287"/>
          </a:xfrm>
          <a:prstGeom prst="rect">
            <a:avLst/>
          </a:prstGeom>
          <a:noFill/>
          <a:ln cap="flat">
            <a:noFill/>
          </a:ln>
        </p:spPr>
        <p:txBody>
          <a:bodyPr vert="horz" wrap="square" lIns="0" tIns="0" rIns="0" bIns="0" anchor="t" anchorCtr="0" compatLnSpc="1">
            <a:spAutoFit/>
          </a:bodyPr>
          <a:lstStyle/>
          <a:p>
            <a:pPr marL="191767" marR="1017900" lvl="0" indent="-179707"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5" baseline="0">
                <a:solidFill>
                  <a:srgbClr val="000000"/>
                </a:solidFill>
                <a:uFillTx/>
                <a:latin typeface="Arial"/>
                <a:cs typeface="Arial"/>
              </a:rPr>
              <a:t>Electrode array+</a:t>
            </a:r>
            <a:r>
              <a:rPr lang="en-US" sz="1400" b="0" i="0" u="none" strike="noStrike" kern="1200" cap="none" spc="-85" baseline="0">
                <a:solidFill>
                  <a:srgbClr val="000000"/>
                </a:solidFill>
                <a:uFillTx/>
                <a:latin typeface="Arial"/>
                <a:cs typeface="Arial"/>
              </a:rPr>
              <a:t> </a:t>
            </a:r>
            <a:r>
              <a:rPr lang="en-US" sz="1400" b="0" i="0" u="none" strike="noStrike" kern="1200" cap="none" spc="-5" baseline="0">
                <a:solidFill>
                  <a:srgbClr val="000000"/>
                </a:solidFill>
                <a:uFillTx/>
                <a:latin typeface="Arial"/>
                <a:cs typeface="Arial"/>
              </a:rPr>
              <a:t>LSI  (64ch x</a:t>
            </a:r>
            <a:r>
              <a:rPr lang="en-US" sz="1400" b="0" i="0" u="none" strike="noStrike" kern="1200" cap="none" spc="-75" baseline="0">
                <a:solidFill>
                  <a:srgbClr val="000000"/>
                </a:solidFill>
                <a:uFillTx/>
                <a:latin typeface="Arial"/>
                <a:cs typeface="Arial"/>
              </a:rPr>
              <a:t> </a:t>
            </a:r>
            <a:r>
              <a:rPr lang="en-US" sz="1400" b="0" i="0" u="none" strike="noStrike" kern="1200" cap="none" spc="-5" baseline="0">
                <a:solidFill>
                  <a:srgbClr val="000000"/>
                </a:solidFill>
                <a:uFillTx/>
                <a:latin typeface="Arial"/>
                <a:cs typeface="Arial"/>
              </a:rPr>
              <a:t>64units)</a:t>
            </a:r>
            <a:endParaRPr lang="en-US" sz="1400" b="0" i="0" u="none" strike="noStrike" kern="1200" cap="none" spc="0" baseline="0">
              <a:solidFill>
                <a:srgbClr val="000000"/>
              </a:solidFill>
              <a:uFillTx/>
              <a:latin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700" b="0" i="0" u="none" strike="noStrike" kern="1200" cap="none" spc="0" baseline="0">
              <a:solidFill>
                <a:srgbClr val="000000"/>
              </a:solidFill>
              <a:uFillTx/>
              <a:latin typeface="Times New Roman"/>
              <a:cs typeface="Times New Roman"/>
            </a:endParaRPr>
          </a:p>
          <a:p>
            <a:pPr marL="1012185" marR="645164" lvl="0" indent="-67949" algn="l" defTabSz="914400" rtl="0" fontAlgn="auto" hangingPunct="1">
              <a:lnSpc>
                <a:spcPct val="100000"/>
              </a:lnSpc>
              <a:spcBef>
                <a:spcPts val="5"/>
              </a:spcBef>
              <a:spcAft>
                <a:spcPts val="0"/>
              </a:spcAft>
              <a:buNone/>
              <a:tabLst/>
              <a:defRPr sz="1800" b="0" i="0" u="none" strike="noStrike" kern="0" cap="none" spc="0" baseline="0">
                <a:solidFill>
                  <a:srgbClr val="000000"/>
                </a:solidFill>
                <a:uFillTx/>
              </a:defRPr>
            </a:pPr>
            <a:r>
              <a:rPr lang="en-US" sz="1600" b="0" i="0" u="none" strike="noStrike" kern="1200" cap="none" spc="-5" baseline="0">
                <a:solidFill>
                  <a:srgbClr val="000000"/>
                </a:solidFill>
                <a:uFillTx/>
                <a:latin typeface="Arial"/>
                <a:cs typeface="Arial"/>
              </a:rPr>
              <a:t>La</a:t>
            </a:r>
            <a:r>
              <a:rPr lang="en-US" sz="1600" b="0" i="0" u="none" strike="noStrike" kern="1200" cap="none" spc="0" baseline="0">
                <a:solidFill>
                  <a:srgbClr val="000000"/>
                </a:solidFill>
                <a:uFillTx/>
                <a:latin typeface="Arial"/>
                <a:cs typeface="Arial"/>
              </a:rPr>
              <a:t>r</a:t>
            </a:r>
            <a:r>
              <a:rPr lang="en-US" sz="1600" b="0" i="0" u="none" strike="noStrike" kern="1200" cap="none" spc="-5" baseline="0">
                <a:solidFill>
                  <a:srgbClr val="000000"/>
                </a:solidFill>
                <a:uFillTx/>
                <a:latin typeface="Arial"/>
                <a:cs typeface="Arial"/>
              </a:rPr>
              <a:t>ge</a:t>
            </a:r>
            <a:r>
              <a:rPr lang="en-US" sz="1600" b="0" i="0" u="none" strike="noStrike" kern="1200" cap="none" spc="0" baseline="0">
                <a:solidFill>
                  <a:srgbClr val="000000"/>
                </a:solidFill>
                <a:uFillTx/>
                <a:latin typeface="Arial"/>
                <a:cs typeface="Arial"/>
              </a:rPr>
              <a:t>-sc</a:t>
            </a:r>
            <a:r>
              <a:rPr lang="en-US" sz="1600" b="0" i="0" u="none" strike="noStrike" kern="1200" cap="none" spc="-5" baseline="0">
                <a:solidFill>
                  <a:srgbClr val="000000"/>
                </a:solidFill>
                <a:uFillTx/>
                <a:latin typeface="Arial"/>
                <a:cs typeface="Arial"/>
              </a:rPr>
              <a:t>al</a:t>
            </a:r>
            <a:r>
              <a:rPr lang="en-US" sz="1600" b="0" i="0" u="none" strike="noStrike" kern="1200" cap="none" spc="0" baseline="0">
                <a:solidFill>
                  <a:srgbClr val="000000"/>
                </a:solidFill>
                <a:uFillTx/>
                <a:latin typeface="Arial"/>
                <a:cs typeface="Arial"/>
              </a:rPr>
              <a:t>e  </a:t>
            </a:r>
            <a:r>
              <a:rPr lang="en-US" sz="1600" b="0" i="0" u="none" strike="noStrike" kern="1200" cap="none" spc="-5" baseline="0">
                <a:solidFill>
                  <a:srgbClr val="000000"/>
                </a:solidFill>
                <a:uFillTx/>
                <a:latin typeface="Arial"/>
                <a:cs typeface="Arial"/>
              </a:rPr>
              <a:t>Recording</a:t>
            </a:r>
            <a:endParaRPr lang="en-US" sz="1600" b="0" i="0" u="none" strike="noStrike" kern="1200" cap="none" spc="0" baseline="0">
              <a:solidFill>
                <a:srgbClr val="000000"/>
              </a:solidFill>
              <a:uFillTx/>
              <a:latin typeface="Arial"/>
              <a:cs typeface="Arial"/>
            </a:endParaRPr>
          </a:p>
          <a:p>
            <a:pPr marL="1597657" marR="5084" lvl="0" indent="-630" algn="ctr" defTabSz="914400" rtl="0" fontAlgn="auto" hangingPunct="1">
              <a:lnSpc>
                <a:spcPct val="100000"/>
              </a:lnSpc>
              <a:spcBef>
                <a:spcPts val="1230"/>
              </a:spcBef>
              <a:spcAft>
                <a:spcPts val="0"/>
              </a:spcAft>
              <a:buNone/>
              <a:tabLst/>
              <a:defRPr sz="1800" b="0" i="0" u="none" strike="noStrike" kern="0" cap="none" spc="0" baseline="0">
                <a:solidFill>
                  <a:srgbClr val="000000"/>
                </a:solidFill>
                <a:uFillTx/>
              </a:defRPr>
            </a:pPr>
            <a:r>
              <a:rPr lang="en-US" sz="1600" b="0" i="0" u="none" strike="noStrike" kern="1200" cap="none" spc="-5" baseline="0">
                <a:solidFill>
                  <a:srgbClr val="000000"/>
                </a:solidFill>
                <a:uFillTx/>
                <a:latin typeface="Arial"/>
                <a:cs typeface="Arial"/>
              </a:rPr>
              <a:t>Wireless  t</a:t>
            </a:r>
            <a:r>
              <a:rPr lang="en-US" sz="1600" b="0" i="0" u="none" strike="noStrike" kern="1200" cap="none" spc="0" baseline="0">
                <a:solidFill>
                  <a:srgbClr val="000000"/>
                </a:solidFill>
                <a:uFillTx/>
                <a:latin typeface="Arial"/>
                <a:cs typeface="Arial"/>
              </a:rPr>
              <a:t>r</a:t>
            </a:r>
            <a:r>
              <a:rPr lang="en-US" sz="1600" b="0" i="0" u="none" strike="noStrike" kern="1200" cap="none" spc="-5" baseline="0">
                <a:solidFill>
                  <a:srgbClr val="000000"/>
                </a:solidFill>
                <a:uFillTx/>
                <a:latin typeface="Arial"/>
                <a:cs typeface="Arial"/>
              </a:rPr>
              <a:t>an</a:t>
            </a:r>
            <a:r>
              <a:rPr lang="en-US" sz="1600" b="0" i="0" u="none" strike="noStrike" kern="1200" cap="none" spc="0" baseline="0">
                <a:solidFill>
                  <a:srgbClr val="000000"/>
                </a:solidFill>
                <a:uFillTx/>
                <a:latin typeface="Arial"/>
                <a:cs typeface="Arial"/>
              </a:rPr>
              <a:t>s</a:t>
            </a:r>
            <a:r>
              <a:rPr lang="en-US" sz="1600" b="0" i="0" u="none" strike="noStrike" kern="1200" cap="none" spc="-5" baseline="0">
                <a:solidFill>
                  <a:srgbClr val="000000"/>
                </a:solidFill>
                <a:uFillTx/>
                <a:latin typeface="Arial"/>
                <a:cs typeface="Arial"/>
              </a:rPr>
              <a:t>mitting  </a:t>
            </a:r>
            <a:r>
              <a:rPr lang="en-US" sz="1600" b="0" i="0" u="none" strike="noStrike" kern="1200" cap="none" spc="0" baseline="0">
                <a:solidFill>
                  <a:srgbClr val="000000"/>
                </a:solidFill>
                <a:uFillTx/>
                <a:latin typeface="Arial"/>
                <a:cs typeface="Arial"/>
              </a:rPr>
              <a:t>(UWB)</a:t>
            </a:r>
          </a:p>
        </p:txBody>
      </p:sp>
      <p:sp>
        <p:nvSpPr>
          <p:cNvPr id="53" name="object 53">
            <a:extLst>
              <a:ext uri="{FF2B5EF4-FFF2-40B4-BE49-F238E27FC236}">
                <a16:creationId xmlns:a16="http://schemas.microsoft.com/office/drawing/2014/main" id="{A9FDF7E7-705C-4193-AD36-F048AC72D2D3}"/>
              </a:ext>
            </a:extLst>
          </p:cNvPr>
          <p:cNvSpPr txBox="1"/>
          <p:nvPr/>
        </p:nvSpPr>
        <p:spPr>
          <a:xfrm>
            <a:off x="4886699" y="1609353"/>
            <a:ext cx="4173851" cy="3691889"/>
          </a:xfrm>
          <a:prstGeom prst="rect">
            <a:avLst/>
          </a:prstGeom>
          <a:noFill/>
          <a:ln cap="flat">
            <a:noFill/>
          </a:ln>
        </p:spPr>
        <p:txBody>
          <a:bodyPr vert="horz" wrap="square" lIns="0" tIns="0" rIns="0" bIns="0" anchor="t" anchorCtr="0" compatLnSpc="1">
            <a:spAutoFit/>
          </a:bodyPr>
          <a:lstStyle/>
          <a:p>
            <a:pPr marL="12701"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5" baseline="0">
                <a:solidFill>
                  <a:srgbClr val="000000"/>
                </a:solidFill>
                <a:uFillTx/>
                <a:latin typeface="Arial"/>
                <a:cs typeface="Arial"/>
              </a:rPr>
              <a:t>1</a:t>
            </a:r>
            <a:r>
              <a:rPr lang="en-US" sz="2400" b="0" i="0" u="none" strike="noStrike" kern="1200" cap="none" spc="-7" baseline="24305">
                <a:solidFill>
                  <a:srgbClr val="000000"/>
                </a:solidFill>
                <a:uFillTx/>
                <a:latin typeface="Arial"/>
                <a:cs typeface="Arial"/>
              </a:rPr>
              <a:t>st </a:t>
            </a:r>
            <a:r>
              <a:rPr lang="en-US" sz="2400" b="0" i="0" u="none" strike="noStrike" kern="1200" cap="none" spc="-5" baseline="0">
                <a:solidFill>
                  <a:srgbClr val="000000"/>
                </a:solidFill>
                <a:uFillTx/>
                <a:latin typeface="Arial"/>
                <a:cs typeface="Arial"/>
              </a:rPr>
              <a:t>Generation</a:t>
            </a:r>
            <a:r>
              <a:rPr lang="en-US" sz="2400" b="0" i="0" u="none" strike="noStrike" kern="1200" cap="none" spc="-55" baseline="0">
                <a:solidFill>
                  <a:srgbClr val="000000"/>
                </a:solidFill>
                <a:uFillTx/>
                <a:latin typeface="Arial"/>
                <a:cs typeface="Arial"/>
              </a:rPr>
              <a:t> </a:t>
            </a:r>
            <a:r>
              <a:rPr lang="en-US" sz="2400" b="0" i="0" u="none" strike="noStrike" kern="1200" cap="none" spc="-5" baseline="0">
                <a:solidFill>
                  <a:srgbClr val="000000"/>
                </a:solidFill>
                <a:uFillTx/>
                <a:latin typeface="Arial"/>
                <a:cs typeface="Arial"/>
              </a:rPr>
              <a:t>(128ch)</a:t>
            </a:r>
            <a:endParaRPr lang="en-US" sz="2400" b="0" i="0" u="none" strike="noStrike" kern="1200" cap="none" spc="0" baseline="0">
              <a:solidFill>
                <a:srgbClr val="000000"/>
              </a:solidFill>
              <a:uFillTx/>
              <a:latin typeface="Arial"/>
              <a:cs typeface="Arial"/>
            </a:endParaRPr>
          </a:p>
          <a:p>
            <a:pPr marL="180337" marR="5084" lvl="0" indent="-168277"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5" baseline="0">
                <a:solidFill>
                  <a:srgbClr val="000000"/>
                </a:solidFill>
                <a:uFillTx/>
                <a:latin typeface="Arial"/>
                <a:cs typeface="Arial"/>
              </a:rPr>
              <a:t>-ISM band (2.4GHz) [1.9Mbps]  12bit </a:t>
            </a:r>
            <a:r>
              <a:rPr lang="en-US" sz="2400" b="0" i="0" u="none" strike="noStrike" kern="1200" cap="none" spc="0" baseline="0">
                <a:solidFill>
                  <a:srgbClr val="000000"/>
                </a:solidFill>
                <a:uFillTx/>
                <a:latin typeface="Arial"/>
                <a:cs typeface="Arial"/>
              </a:rPr>
              <a:t>x </a:t>
            </a:r>
            <a:r>
              <a:rPr lang="en-US" sz="2400" b="0" i="0" u="none" strike="noStrike" kern="1200" cap="none" spc="-5" baseline="0">
                <a:solidFill>
                  <a:srgbClr val="000000"/>
                </a:solidFill>
                <a:uFillTx/>
                <a:latin typeface="Arial"/>
                <a:cs typeface="Arial"/>
              </a:rPr>
              <a:t>1kHz </a:t>
            </a:r>
            <a:r>
              <a:rPr lang="en-US" sz="2400" b="0" i="0" u="none" strike="noStrike" kern="1200" cap="none" spc="0" baseline="0">
                <a:solidFill>
                  <a:srgbClr val="000000"/>
                </a:solidFill>
                <a:uFillTx/>
                <a:latin typeface="Arial"/>
                <a:cs typeface="Arial"/>
              </a:rPr>
              <a:t>x</a:t>
            </a:r>
            <a:r>
              <a:rPr lang="en-US" sz="2400" b="0" i="0" u="none" strike="noStrike" kern="1200" cap="none" spc="-60" baseline="0">
                <a:solidFill>
                  <a:srgbClr val="000000"/>
                </a:solidFill>
                <a:uFillTx/>
                <a:latin typeface="Arial"/>
                <a:cs typeface="Arial"/>
              </a:rPr>
              <a:t> </a:t>
            </a:r>
            <a:r>
              <a:rPr lang="en-US" sz="2400" b="0" i="0" u="none" strike="noStrike" kern="1200" cap="none" spc="-5" baseline="0">
                <a:solidFill>
                  <a:srgbClr val="000000"/>
                </a:solidFill>
                <a:uFillTx/>
                <a:latin typeface="Arial"/>
                <a:cs typeface="Arial"/>
              </a:rPr>
              <a:t>128ch</a:t>
            </a:r>
            <a:endParaRPr lang="en-US" sz="2400" b="0" i="0" u="none" strike="noStrike" kern="1200" cap="none" spc="0" baseline="0">
              <a:solidFill>
                <a:srgbClr val="000000"/>
              </a:solidFill>
              <a:uFillTx/>
              <a:latin typeface="Arial"/>
              <a:cs typeface="Arial"/>
            </a:endParaRPr>
          </a:p>
          <a:p>
            <a:pPr marL="264161"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Arial"/>
                <a:cs typeface="Arial"/>
              </a:rPr>
              <a:t>= </a:t>
            </a:r>
            <a:r>
              <a:rPr lang="en-US" sz="2400" b="0" i="0" u="none" strike="noStrike" kern="1200" cap="none" spc="-5" baseline="0">
                <a:solidFill>
                  <a:srgbClr val="000000"/>
                </a:solidFill>
                <a:uFillTx/>
                <a:latin typeface="Arial"/>
                <a:cs typeface="Arial"/>
              </a:rPr>
              <a:t>1.5</a:t>
            </a:r>
            <a:r>
              <a:rPr lang="en-US" sz="2400" b="0" i="0" u="none" strike="noStrike" kern="1200" cap="none" spc="-100" baseline="0">
                <a:solidFill>
                  <a:srgbClr val="000000"/>
                </a:solidFill>
                <a:uFillTx/>
                <a:latin typeface="Arial"/>
                <a:cs typeface="Arial"/>
              </a:rPr>
              <a:t> </a:t>
            </a:r>
            <a:r>
              <a:rPr lang="en-US" sz="2400" b="0" i="0" u="none" strike="noStrike" kern="1200" cap="none" spc="-5" baseline="0">
                <a:solidFill>
                  <a:srgbClr val="000000"/>
                </a:solidFill>
                <a:uFillTx/>
                <a:latin typeface="Arial"/>
                <a:cs typeface="Arial"/>
              </a:rPr>
              <a:t>Mbps</a:t>
            </a:r>
            <a:endParaRPr lang="en-US" sz="2400" b="0" i="0" u="none" strike="noStrike" kern="1200" cap="none" spc="0" baseline="0">
              <a:solidFill>
                <a:srgbClr val="000000"/>
              </a:solidFill>
              <a:uFillTx/>
              <a:latin typeface="Arial"/>
              <a:cs typeface="Arial"/>
            </a:endParaRPr>
          </a:p>
          <a:p>
            <a:pPr marL="180978" marR="701043" lvl="0" indent="-168907" algn="l" defTabSz="914400" rtl="0" fontAlgn="auto" hangingPunct="1">
              <a:lnSpc>
                <a:spcPct val="100000"/>
              </a:lnSpc>
              <a:spcBef>
                <a:spcPts val="2880"/>
              </a:spcBef>
              <a:spcAft>
                <a:spcPts val="0"/>
              </a:spcAft>
              <a:buNone/>
              <a:tabLst/>
              <a:defRPr sz="1800" b="0" i="0" u="none" strike="noStrike" kern="0" cap="none" spc="0" baseline="0">
                <a:solidFill>
                  <a:srgbClr val="000000"/>
                </a:solidFill>
                <a:uFillTx/>
              </a:defRPr>
            </a:pPr>
            <a:r>
              <a:rPr lang="en-US" sz="2400" b="0" i="0" u="none" strike="noStrike" kern="1200" cap="none" spc="-5" baseline="0">
                <a:solidFill>
                  <a:srgbClr val="000000"/>
                </a:solidFill>
                <a:uFillTx/>
                <a:latin typeface="Arial"/>
                <a:cs typeface="Arial"/>
              </a:rPr>
              <a:t>2</a:t>
            </a:r>
            <a:r>
              <a:rPr lang="en-US" sz="2400" b="0" i="0" u="none" strike="noStrike" kern="1200" cap="none" spc="-7" baseline="24305">
                <a:solidFill>
                  <a:srgbClr val="000000"/>
                </a:solidFill>
                <a:uFillTx/>
                <a:latin typeface="Arial"/>
                <a:cs typeface="Arial"/>
              </a:rPr>
              <a:t>nd </a:t>
            </a:r>
            <a:r>
              <a:rPr lang="en-US" sz="2400" b="0" i="0" u="none" strike="noStrike" kern="1200" cap="none" spc="-5" baseline="0">
                <a:solidFill>
                  <a:srgbClr val="000000"/>
                </a:solidFill>
                <a:uFillTx/>
                <a:latin typeface="Arial"/>
                <a:cs typeface="Arial"/>
              </a:rPr>
              <a:t>Generation (&gt;4000ch)  12bit </a:t>
            </a:r>
            <a:r>
              <a:rPr lang="en-US" sz="2400" b="0" i="0" u="none" strike="noStrike" kern="1200" cap="none" spc="0" baseline="0">
                <a:solidFill>
                  <a:srgbClr val="000000"/>
                </a:solidFill>
                <a:uFillTx/>
                <a:latin typeface="Arial"/>
                <a:cs typeface="Arial"/>
              </a:rPr>
              <a:t>x </a:t>
            </a:r>
            <a:r>
              <a:rPr lang="en-US" sz="2400" b="0" i="0" u="none" strike="noStrike" kern="1200" cap="none" spc="-5" baseline="0">
                <a:solidFill>
                  <a:srgbClr val="000000"/>
                </a:solidFill>
                <a:uFillTx/>
                <a:latin typeface="Arial"/>
                <a:cs typeface="Arial"/>
              </a:rPr>
              <a:t>1kHz </a:t>
            </a:r>
            <a:r>
              <a:rPr lang="en-US" sz="2400" b="0" i="0" u="none" strike="noStrike" kern="1200" cap="none" spc="0" baseline="0">
                <a:solidFill>
                  <a:srgbClr val="000000"/>
                </a:solidFill>
                <a:uFillTx/>
                <a:latin typeface="Arial"/>
                <a:cs typeface="Arial"/>
              </a:rPr>
              <a:t>x</a:t>
            </a:r>
            <a:r>
              <a:rPr lang="en-US" sz="2400" b="0" i="0" u="none" strike="noStrike" kern="1200" cap="none" spc="-60" baseline="0">
                <a:solidFill>
                  <a:srgbClr val="000000"/>
                </a:solidFill>
                <a:uFillTx/>
                <a:latin typeface="Arial"/>
                <a:cs typeface="Arial"/>
              </a:rPr>
              <a:t> </a:t>
            </a:r>
            <a:r>
              <a:rPr lang="en-US" sz="2400" b="0" i="0" u="none" strike="noStrike" kern="1200" cap="none" spc="-5" baseline="0">
                <a:solidFill>
                  <a:srgbClr val="000000"/>
                </a:solidFill>
                <a:uFillTx/>
                <a:latin typeface="Arial"/>
                <a:cs typeface="Arial"/>
              </a:rPr>
              <a:t>4096ch</a:t>
            </a:r>
            <a:endParaRPr lang="en-US" sz="2400" b="0" i="0" u="none" strike="noStrike" kern="1200" cap="none" spc="0" baseline="0">
              <a:solidFill>
                <a:srgbClr val="000000"/>
              </a:solidFill>
              <a:uFillTx/>
              <a:latin typeface="Arial"/>
              <a:cs typeface="Arial"/>
            </a:endParaRPr>
          </a:p>
          <a:p>
            <a:pPr marL="433068" marR="1207136" lvl="0" indent="-83823" algn="l" defTabSz="914400" rtl="0" fontAlgn="auto" hangingPunct="1">
              <a:lnSpc>
                <a:spcPct val="100000"/>
              </a:lnSpc>
              <a:spcBef>
                <a:spcPts val="5"/>
              </a:spcBef>
              <a:spcAft>
                <a:spcPts val="0"/>
              </a:spcAft>
              <a:buNone/>
              <a:tabLst>
                <a:tab pos="1864360" algn="l"/>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Arial"/>
                <a:cs typeface="Arial"/>
              </a:rPr>
              <a:t>=</a:t>
            </a:r>
            <a:r>
              <a:rPr lang="en-US" sz="2400" b="0" i="0" u="none" strike="noStrike" kern="1200" cap="none" spc="-15" baseline="0">
                <a:solidFill>
                  <a:srgbClr val="000000"/>
                </a:solidFill>
                <a:uFillTx/>
                <a:latin typeface="Arial"/>
                <a:cs typeface="Arial"/>
              </a:rPr>
              <a:t> </a:t>
            </a:r>
            <a:r>
              <a:rPr lang="en-US" sz="2400" b="0" i="0" u="none" strike="noStrike" kern="1200" cap="none" spc="-5" baseline="0">
                <a:solidFill>
                  <a:srgbClr val="000000"/>
                </a:solidFill>
                <a:uFillTx/>
                <a:latin typeface="Arial"/>
                <a:cs typeface="Arial"/>
              </a:rPr>
              <a:t>49Mbps	</a:t>
            </a:r>
            <a:r>
              <a:rPr lang="en-US" sz="2400" b="0" i="0" u="none" strike="noStrike" kern="1200" cap="none" spc="-5" baseline="0">
                <a:solidFill>
                  <a:srgbClr val="000000"/>
                </a:solidFill>
                <a:uFillTx/>
                <a:cs typeface="Wingdings"/>
              </a:rPr>
              <a:t></a:t>
            </a:r>
            <a:r>
              <a:rPr lang="en-US" sz="2400" b="0" i="0" u="none" strike="noStrike" kern="1200" cap="none" spc="-30" baseline="0">
                <a:solidFill>
                  <a:srgbClr val="000000"/>
                </a:solidFill>
                <a:uFillTx/>
                <a:latin typeface="Times New Roman"/>
                <a:cs typeface="Times New Roman"/>
              </a:rPr>
              <a:t> </a:t>
            </a:r>
            <a:r>
              <a:rPr lang="en-US" sz="2400" b="0" i="0" u="none" strike="noStrike" kern="1200" cap="none" spc="-5" baseline="0">
                <a:solidFill>
                  <a:srgbClr val="FF0000"/>
                </a:solidFill>
                <a:uFillTx/>
                <a:latin typeface="Arial"/>
                <a:cs typeface="Arial"/>
              </a:rPr>
              <a:t>UWB </a:t>
            </a:r>
            <a:r>
              <a:rPr lang="en-US" sz="2400" b="0" i="0" u="none" strike="noStrike" kern="1200" cap="none" spc="0" baseline="0">
                <a:solidFill>
                  <a:srgbClr val="FF0000"/>
                </a:solidFill>
                <a:uFillTx/>
                <a:latin typeface="Arial"/>
                <a:cs typeface="Arial"/>
              </a:rPr>
              <a:t> </a:t>
            </a:r>
            <a:r>
              <a:rPr lang="en-US" sz="2400" b="0" i="0" u="none" strike="noStrike" kern="1200" cap="none" spc="-5" baseline="0">
                <a:solidFill>
                  <a:srgbClr val="000000"/>
                </a:solidFill>
                <a:uFillTx/>
                <a:latin typeface="Arial"/>
                <a:cs typeface="Arial"/>
              </a:rPr>
              <a:t>(Ultra Wide</a:t>
            </a:r>
            <a:r>
              <a:rPr lang="en-US" sz="2400" b="0" i="0" u="none" strike="noStrike" kern="1200" cap="none" spc="-55" baseline="0">
                <a:solidFill>
                  <a:srgbClr val="000000"/>
                </a:solidFill>
                <a:uFillTx/>
                <a:latin typeface="Arial"/>
                <a:cs typeface="Arial"/>
              </a:rPr>
              <a:t> </a:t>
            </a:r>
            <a:r>
              <a:rPr lang="en-US" sz="2400" b="0" i="0" u="none" strike="noStrike" kern="1200" cap="none" spc="-5" baseline="0">
                <a:solidFill>
                  <a:srgbClr val="000000"/>
                </a:solidFill>
                <a:uFillTx/>
                <a:latin typeface="Arial"/>
                <a:cs typeface="Arial"/>
              </a:rPr>
              <a:t>Band)</a:t>
            </a:r>
            <a:endParaRPr lang="en-US" sz="2400" b="0" i="0" u="none" strike="noStrike" kern="1200" cap="none" spc="0" baseline="0">
              <a:solidFill>
                <a:srgbClr val="000000"/>
              </a:solidFill>
              <a:uFillTx/>
              <a:latin typeface="Arial"/>
              <a:cs typeface="Arial"/>
            </a:endParaRPr>
          </a:p>
          <a:p>
            <a:pPr marL="0" marR="1033784"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Arial"/>
                <a:cs typeface="Arial"/>
              </a:rPr>
              <a:t>+ </a:t>
            </a:r>
            <a:r>
              <a:rPr lang="en-US" sz="2400" b="0" i="0" u="none" strike="noStrike" kern="1200" cap="none" spc="-5" baseline="0">
                <a:solidFill>
                  <a:srgbClr val="000000"/>
                </a:solidFill>
                <a:uFillTx/>
                <a:latin typeface="Arial"/>
                <a:cs typeface="Arial"/>
              </a:rPr>
              <a:t>Distributed</a:t>
            </a:r>
            <a:r>
              <a:rPr lang="en-US" sz="2400" b="0" i="0" u="none" strike="noStrike" kern="1200" cap="none" spc="-60" baseline="0">
                <a:solidFill>
                  <a:srgbClr val="000000"/>
                </a:solidFill>
                <a:uFillTx/>
                <a:latin typeface="Arial"/>
                <a:cs typeface="Arial"/>
              </a:rPr>
              <a:t> </a:t>
            </a:r>
            <a:r>
              <a:rPr lang="en-US" sz="2400" b="0" i="0" u="none" strike="noStrike" kern="1200" cap="none" spc="-5" baseline="0">
                <a:solidFill>
                  <a:srgbClr val="000000"/>
                </a:solidFill>
                <a:uFillTx/>
                <a:latin typeface="Arial"/>
                <a:cs typeface="Arial"/>
              </a:rPr>
              <a:t>system</a:t>
            </a:r>
            <a:endParaRPr lang="en-US" sz="2400" b="0" i="0" u="none" strike="noStrike" kern="1200" cap="none" spc="0" baseline="0">
              <a:solidFill>
                <a:srgbClr val="000000"/>
              </a:solidFill>
              <a:uFillTx/>
              <a:latin typeface="Arial"/>
              <a:cs typeface="Arial"/>
            </a:endParaRPr>
          </a:p>
        </p:txBody>
      </p:sp>
      <p:sp>
        <p:nvSpPr>
          <p:cNvPr id="55" name="フッター プレースホルダー 56">
            <a:extLst>
              <a:ext uri="{FF2B5EF4-FFF2-40B4-BE49-F238E27FC236}">
                <a16:creationId xmlns:a16="http://schemas.microsoft.com/office/drawing/2014/main" id="{FB9AECBD-349D-4E54-BF21-84D5F5220B25}"/>
              </a:ext>
            </a:extLst>
          </p:cNvPr>
          <p:cNvSpPr txBox="1"/>
          <p:nvPr/>
        </p:nvSpPr>
        <p:spPr>
          <a:xfrm>
            <a:off x="137916" y="6437678"/>
            <a:ext cx="1383793" cy="397060"/>
          </a:xfrm>
          <a:prstGeom prst="rect">
            <a:avLst/>
          </a:prstGeom>
          <a:noFill/>
          <a:ln cap="flat">
            <a:noFill/>
          </a:ln>
        </p:spPr>
        <p:txBody>
          <a:bodyPr vert="horz" wrap="square" lIns="0" tIns="0" rIns="0" bIns="0" anchor="ctr" anchorCtr="1" compatLnSpc="1">
            <a:noAutofit/>
          </a:bodyPr>
          <a:lstStyle/>
          <a:p>
            <a:pPr marL="12701" marR="0" lvl="0" indent="0" algn="l" defTabSz="914400" rtl="0" fontAlgn="auto" hangingPunct="1">
              <a:lnSpc>
                <a:spcPts val="1425"/>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5" baseline="0">
                <a:solidFill>
                  <a:srgbClr val="000000"/>
                </a:solidFill>
                <a:uFillTx/>
                <a:latin typeface="Arial"/>
                <a:cs typeface="Arial"/>
              </a:rPr>
              <a:t>Submission</a:t>
            </a:r>
          </a:p>
        </p:txBody>
      </p:sp>
      <p:sp>
        <p:nvSpPr>
          <p:cNvPr id="57" name="日付プレースホルダー 5">
            <a:extLst>
              <a:ext uri="{FF2B5EF4-FFF2-40B4-BE49-F238E27FC236}">
                <a16:creationId xmlns:a16="http://schemas.microsoft.com/office/drawing/2014/main" id="{A2C096AC-FB26-DAB3-BEB1-203DB514D227}"/>
              </a:ext>
            </a:extLst>
          </p:cNvPr>
          <p:cNvSpPr txBox="1">
            <a:spLocks/>
          </p:cNvSpPr>
          <p:nvPr/>
        </p:nvSpPr>
        <p:spPr>
          <a:xfrm>
            <a:off x="684483" y="317956"/>
            <a:ext cx="1600200" cy="215444"/>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600" dirty="0"/>
              <a:t>July 2025</a:t>
            </a:r>
          </a:p>
        </p:txBody>
      </p:sp>
      <p:sp>
        <p:nvSpPr>
          <p:cNvPr id="54" name="object 2">
            <a:extLst>
              <a:ext uri="{FF2B5EF4-FFF2-40B4-BE49-F238E27FC236}">
                <a16:creationId xmlns:a16="http://schemas.microsoft.com/office/drawing/2014/main" id="{2366D08A-672C-2DF0-C398-865BDA7D948A}"/>
              </a:ext>
            </a:extLst>
          </p:cNvPr>
          <p:cNvSpPr txBox="1"/>
          <p:nvPr/>
        </p:nvSpPr>
        <p:spPr>
          <a:xfrm>
            <a:off x="5555996" y="392176"/>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802.15-25-0033-03-06ma</a:t>
            </a:r>
            <a:endParaRPr sz="1400" dirty="0">
              <a:latin typeface="Arial"/>
              <a:cs typeface="Arial"/>
            </a:endParaRPr>
          </a:p>
        </p:txBody>
      </p:sp>
      <p:sp>
        <p:nvSpPr>
          <p:cNvPr id="58" name="object 9">
            <a:extLst>
              <a:ext uri="{FF2B5EF4-FFF2-40B4-BE49-F238E27FC236}">
                <a16:creationId xmlns:a16="http://schemas.microsoft.com/office/drawing/2014/main" id="{214B31A7-2BC2-9B36-B9C5-94763E873FA9}"/>
              </a:ext>
            </a:extLst>
          </p:cNvPr>
          <p:cNvSpPr txBox="1"/>
          <p:nvPr/>
        </p:nvSpPr>
        <p:spPr>
          <a:xfrm>
            <a:off x="4364228" y="6474100"/>
            <a:ext cx="588772"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21</a:t>
            </a:fld>
            <a:endParaRPr sz="1050" dirty="0">
              <a:latin typeface="Arial"/>
              <a:cs typeface="Arial"/>
            </a:endParaRPr>
          </a:p>
        </p:txBody>
      </p:sp>
      <p:sp>
        <p:nvSpPr>
          <p:cNvPr id="59" name="object 10">
            <a:extLst>
              <a:ext uri="{FF2B5EF4-FFF2-40B4-BE49-F238E27FC236}">
                <a16:creationId xmlns:a16="http://schemas.microsoft.com/office/drawing/2014/main" id="{75DCD2B3-A469-011D-97BC-2131D958FD31}"/>
              </a:ext>
            </a:extLst>
          </p:cNvPr>
          <p:cNvSpPr txBox="1"/>
          <p:nvPr/>
        </p:nvSpPr>
        <p:spPr>
          <a:xfrm>
            <a:off x="6400800" y="6473210"/>
            <a:ext cx="2611790"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1922757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8" name="object 8"/>
          <p:cNvSpPr/>
          <p:nvPr/>
        </p:nvSpPr>
        <p:spPr>
          <a:xfrm>
            <a:off x="91439" y="2517660"/>
            <a:ext cx="3352799" cy="688835"/>
          </a:xfrm>
          <a:prstGeom prst="rect">
            <a:avLst/>
          </a:prstGeom>
          <a:blipFill>
            <a:blip r:embed="rId2" cstate="print"/>
            <a:stretch>
              <a:fillRect/>
            </a:stretch>
          </a:blipFill>
        </p:spPr>
        <p:txBody>
          <a:bodyPr wrap="square" lIns="0" tIns="0" rIns="0" bIns="0" rtlCol="0"/>
          <a:lstStyle/>
          <a:p>
            <a:endParaRPr dirty="0"/>
          </a:p>
        </p:txBody>
      </p:sp>
      <p:sp>
        <p:nvSpPr>
          <p:cNvPr id="9" name="object 9"/>
          <p:cNvSpPr/>
          <p:nvPr/>
        </p:nvSpPr>
        <p:spPr>
          <a:xfrm>
            <a:off x="786383" y="2676144"/>
            <a:ext cx="1850135" cy="524255"/>
          </a:xfrm>
          <a:prstGeom prst="rect">
            <a:avLst/>
          </a:prstGeom>
          <a:blipFill>
            <a:blip r:embed="rId3" cstate="print"/>
            <a:stretch>
              <a:fillRect/>
            </a:stretch>
          </a:blipFill>
        </p:spPr>
        <p:txBody>
          <a:bodyPr wrap="square" lIns="0" tIns="0" rIns="0" bIns="0" rtlCol="0"/>
          <a:lstStyle/>
          <a:p>
            <a:endParaRPr dirty="0"/>
          </a:p>
        </p:txBody>
      </p:sp>
      <p:sp>
        <p:nvSpPr>
          <p:cNvPr id="10" name="object 10"/>
          <p:cNvSpPr txBox="1"/>
          <p:nvPr/>
        </p:nvSpPr>
        <p:spPr>
          <a:xfrm>
            <a:off x="660170" y="665697"/>
            <a:ext cx="6895465" cy="443865"/>
          </a:xfrm>
          <a:prstGeom prst="rect">
            <a:avLst/>
          </a:prstGeom>
        </p:spPr>
        <p:txBody>
          <a:bodyPr vert="horz" wrap="square" lIns="0" tIns="0" rIns="0" bIns="0" rtlCol="0">
            <a:spAutoFit/>
          </a:bodyPr>
          <a:lstStyle/>
          <a:p>
            <a:pPr marL="12700">
              <a:lnSpc>
                <a:spcPct val="100000"/>
              </a:lnSpc>
            </a:pPr>
            <a:r>
              <a:rPr sz="2800" b="1" spc="5" dirty="0">
                <a:latin typeface="Arial"/>
                <a:cs typeface="Arial"/>
              </a:rPr>
              <a:t>1.8 </a:t>
            </a:r>
            <a:r>
              <a:rPr sz="2800" b="1" spc="-5" dirty="0">
                <a:latin typeface="Arial"/>
                <a:cs typeface="Arial"/>
              </a:rPr>
              <a:t>Demand of </a:t>
            </a:r>
            <a:r>
              <a:rPr sz="2800" b="1" spc="-30" dirty="0">
                <a:latin typeface="Arial"/>
                <a:cs typeface="Arial"/>
              </a:rPr>
              <a:t>BAN </a:t>
            </a:r>
            <a:r>
              <a:rPr sz="2800" b="1" spc="-5" dirty="0">
                <a:latin typeface="Arial"/>
                <a:cs typeface="Arial"/>
              </a:rPr>
              <a:t>for </a:t>
            </a:r>
            <a:r>
              <a:rPr sz="2800" b="1" spc="-15" dirty="0">
                <a:latin typeface="Arial"/>
                <a:cs typeface="Arial"/>
              </a:rPr>
              <a:t>Automotive</a:t>
            </a:r>
            <a:r>
              <a:rPr sz="2800" b="1" spc="95" dirty="0">
                <a:latin typeface="Arial"/>
                <a:cs typeface="Arial"/>
              </a:rPr>
              <a:t> </a:t>
            </a:r>
            <a:r>
              <a:rPr sz="2800" b="1" spc="-5" dirty="0">
                <a:latin typeface="Arial"/>
                <a:cs typeface="Arial"/>
              </a:rPr>
              <a:t>Uses</a:t>
            </a:r>
            <a:endParaRPr sz="2800" dirty="0">
              <a:latin typeface="Arial"/>
              <a:cs typeface="Arial"/>
            </a:endParaRPr>
          </a:p>
        </p:txBody>
      </p:sp>
      <p:sp>
        <p:nvSpPr>
          <p:cNvPr id="11" name="object 11"/>
          <p:cNvSpPr txBox="1"/>
          <p:nvPr/>
        </p:nvSpPr>
        <p:spPr>
          <a:xfrm>
            <a:off x="321563" y="4792979"/>
            <a:ext cx="8647430" cy="1569720"/>
          </a:xfrm>
          <a:prstGeom prst="rect">
            <a:avLst/>
          </a:prstGeom>
          <a:ln w="28574">
            <a:solidFill>
              <a:srgbClr val="000000"/>
            </a:solidFill>
          </a:ln>
        </p:spPr>
        <p:txBody>
          <a:bodyPr vert="horz" wrap="square" lIns="0" tIns="24130" rIns="0" bIns="0" rtlCol="0">
            <a:spAutoFit/>
          </a:bodyPr>
          <a:lstStyle/>
          <a:p>
            <a:pPr marL="74295">
              <a:lnSpc>
                <a:spcPct val="100000"/>
              </a:lnSpc>
              <a:spcBef>
                <a:spcPts val="190"/>
              </a:spcBef>
            </a:pPr>
            <a:r>
              <a:rPr sz="1600" b="1" spc="-5" dirty="0">
                <a:latin typeface="Arial"/>
                <a:cs typeface="Arial"/>
              </a:rPr>
              <a:t>C.</a:t>
            </a:r>
            <a:r>
              <a:rPr sz="1600" b="1" spc="-130" dirty="0">
                <a:latin typeface="Arial"/>
                <a:cs typeface="Arial"/>
              </a:rPr>
              <a:t> </a:t>
            </a:r>
            <a:r>
              <a:rPr sz="1600" b="1" spc="-10" dirty="0">
                <a:latin typeface="Arial"/>
                <a:cs typeface="Arial"/>
              </a:rPr>
              <a:t>Approach:</a:t>
            </a:r>
            <a:endParaRPr sz="1600" dirty="0">
              <a:latin typeface="Arial"/>
              <a:cs typeface="Arial"/>
            </a:endParaRPr>
          </a:p>
          <a:p>
            <a:pPr marL="531495" indent="-457200">
              <a:lnSpc>
                <a:spcPct val="100000"/>
              </a:lnSpc>
              <a:buAutoNum type="arabicParenBoth"/>
              <a:tabLst>
                <a:tab pos="531495" algn="l"/>
                <a:tab pos="532130" algn="l"/>
              </a:tabLst>
            </a:pPr>
            <a:r>
              <a:rPr sz="1600" b="1" spc="-5" dirty="0">
                <a:latin typeface="Arial"/>
                <a:cs typeface="Arial"/>
              </a:rPr>
              <a:t>R&amp;D </a:t>
            </a:r>
            <a:r>
              <a:rPr sz="1600" b="1" dirty="0">
                <a:latin typeface="Arial"/>
                <a:cs typeface="Arial"/>
              </a:rPr>
              <a:t>of Enable </a:t>
            </a:r>
            <a:r>
              <a:rPr sz="1600" b="1" spc="-10" dirty="0">
                <a:latin typeface="Arial"/>
                <a:cs typeface="Arial"/>
              </a:rPr>
              <a:t>Technologies </a:t>
            </a:r>
            <a:r>
              <a:rPr sz="1600" b="1" dirty="0">
                <a:latin typeface="Arial"/>
                <a:cs typeface="Arial"/>
              </a:rPr>
              <a:t>for Smart </a:t>
            </a:r>
            <a:r>
              <a:rPr sz="1600" b="1" spc="-15" dirty="0">
                <a:latin typeface="Arial"/>
                <a:cs typeface="Arial"/>
              </a:rPr>
              <a:t>Vehicle </a:t>
            </a:r>
            <a:r>
              <a:rPr sz="1600" b="1" dirty="0">
                <a:latin typeface="Arial"/>
                <a:cs typeface="Arial"/>
              </a:rPr>
              <a:t>and</a:t>
            </a:r>
            <a:r>
              <a:rPr sz="1600" b="1" spc="-145" dirty="0">
                <a:latin typeface="Arial"/>
                <a:cs typeface="Arial"/>
              </a:rPr>
              <a:t> </a:t>
            </a:r>
            <a:r>
              <a:rPr sz="1600" b="1" dirty="0">
                <a:latin typeface="Arial"/>
                <a:cs typeface="Arial"/>
              </a:rPr>
              <a:t>City</a:t>
            </a:r>
            <a:endParaRPr sz="1600" dirty="0">
              <a:latin typeface="Arial"/>
              <a:cs typeface="Arial"/>
            </a:endParaRPr>
          </a:p>
          <a:p>
            <a:pPr marL="531495" marR="92075" indent="-457200">
              <a:lnSpc>
                <a:spcPts val="1900"/>
              </a:lnSpc>
              <a:spcBef>
                <a:spcPts val="105"/>
              </a:spcBef>
              <a:buAutoNum type="arabicParenBoth"/>
              <a:tabLst>
                <a:tab pos="531495" algn="l"/>
                <a:tab pos="532130" algn="l"/>
              </a:tabLst>
            </a:pPr>
            <a:r>
              <a:rPr sz="1600" b="1" dirty="0">
                <a:latin typeface="Arial"/>
                <a:cs typeface="Arial"/>
              </a:rPr>
              <a:t>Promote International Standard of </a:t>
            </a:r>
            <a:r>
              <a:rPr sz="1600" b="1" dirty="0">
                <a:solidFill>
                  <a:srgbClr val="0000FF"/>
                </a:solidFill>
                <a:latin typeface="Arial"/>
                <a:cs typeface="Arial"/>
              </a:rPr>
              <a:t>Wireless Body </a:t>
            </a:r>
            <a:r>
              <a:rPr sz="1600" b="1" spc="-5" dirty="0">
                <a:solidFill>
                  <a:srgbClr val="0000FF"/>
                </a:solidFill>
                <a:latin typeface="Arial"/>
                <a:cs typeface="Arial"/>
              </a:rPr>
              <a:t>Network</a:t>
            </a:r>
            <a:r>
              <a:rPr sz="1600" b="1" spc="-5" dirty="0">
                <a:solidFill>
                  <a:srgbClr val="0000FF"/>
                </a:solidFill>
                <a:latin typeface="ＭＳ Ｐゴシック"/>
                <a:cs typeface="ＭＳ Ｐゴシック"/>
              </a:rPr>
              <a:t>（</a:t>
            </a:r>
            <a:r>
              <a:rPr sz="1600" b="1" spc="-5" dirty="0">
                <a:solidFill>
                  <a:srgbClr val="0000FF"/>
                </a:solidFill>
                <a:latin typeface="Arial"/>
                <a:cs typeface="Arial"/>
              </a:rPr>
              <a:t>BAN) </a:t>
            </a:r>
            <a:r>
              <a:rPr sz="1600" b="1" dirty="0">
                <a:solidFill>
                  <a:srgbClr val="0000FF"/>
                </a:solidFill>
                <a:latin typeface="Arial"/>
                <a:cs typeface="Arial"/>
              </a:rPr>
              <a:t>and </a:t>
            </a:r>
            <a:r>
              <a:rPr sz="1600" b="1" spc="-5" dirty="0">
                <a:solidFill>
                  <a:srgbClr val="0000FF"/>
                </a:solidFill>
                <a:latin typeface="Arial"/>
                <a:cs typeface="Arial"/>
              </a:rPr>
              <a:t>Integrated  </a:t>
            </a:r>
            <a:r>
              <a:rPr sz="1600" b="1" dirty="0">
                <a:solidFill>
                  <a:srgbClr val="0000FF"/>
                </a:solidFill>
                <a:latin typeface="Arial"/>
                <a:cs typeface="Arial"/>
              </a:rPr>
              <a:t>Platform of </a:t>
            </a:r>
            <a:r>
              <a:rPr sz="1600" b="1" spc="-15" dirty="0">
                <a:solidFill>
                  <a:srgbClr val="0000FF"/>
                </a:solidFill>
                <a:latin typeface="Arial"/>
                <a:cs typeface="Arial"/>
              </a:rPr>
              <a:t>BAN/5G/AI </a:t>
            </a:r>
            <a:r>
              <a:rPr sz="1600" b="1" dirty="0">
                <a:latin typeface="Arial"/>
                <a:cs typeface="Arial"/>
              </a:rPr>
              <a:t>for Global Marketing </a:t>
            </a:r>
            <a:r>
              <a:rPr sz="1600" b="1" dirty="0">
                <a:solidFill>
                  <a:srgbClr val="FF0000"/>
                </a:solidFill>
                <a:latin typeface="Arial"/>
                <a:cs typeface="Arial"/>
              </a:rPr>
              <a:t>for both Medical and </a:t>
            </a:r>
            <a:r>
              <a:rPr sz="1600" b="1" spc="-10" dirty="0">
                <a:solidFill>
                  <a:srgbClr val="FF0000"/>
                </a:solidFill>
                <a:latin typeface="Arial"/>
                <a:cs typeface="Arial"/>
              </a:rPr>
              <a:t>Automotive </a:t>
            </a:r>
            <a:r>
              <a:rPr sz="1600" b="1" spc="35" dirty="0">
                <a:solidFill>
                  <a:srgbClr val="FF0000"/>
                </a:solidFill>
                <a:latin typeface="Arial"/>
                <a:cs typeface="Arial"/>
              </a:rPr>
              <a:t> </a:t>
            </a:r>
            <a:r>
              <a:rPr sz="1600" b="1" spc="-5" dirty="0">
                <a:solidFill>
                  <a:srgbClr val="FF0000"/>
                </a:solidFill>
                <a:latin typeface="Arial"/>
                <a:cs typeface="Arial"/>
              </a:rPr>
              <a:t>uses</a:t>
            </a:r>
            <a:endParaRPr sz="1600" dirty="0">
              <a:latin typeface="Arial"/>
              <a:cs typeface="Arial"/>
            </a:endParaRPr>
          </a:p>
          <a:p>
            <a:pPr marL="436880" indent="-362585">
              <a:lnSpc>
                <a:spcPts val="1860"/>
              </a:lnSpc>
              <a:buAutoNum type="arabicParenBoth"/>
              <a:tabLst>
                <a:tab pos="437515" algn="l"/>
              </a:tabLst>
            </a:pPr>
            <a:r>
              <a:rPr sz="1600" b="1" dirty="0">
                <a:latin typeface="Arial"/>
                <a:cs typeface="Arial"/>
              </a:rPr>
              <a:t>Regulatory Compliance of </a:t>
            </a:r>
            <a:r>
              <a:rPr sz="1600" b="1" spc="-10" dirty="0">
                <a:latin typeface="Arial"/>
                <a:cs typeface="Arial"/>
              </a:rPr>
              <a:t>Devices </a:t>
            </a:r>
            <a:r>
              <a:rPr sz="1600" b="1" spc="5" dirty="0">
                <a:latin typeface="Arial"/>
                <a:cs typeface="Arial"/>
              </a:rPr>
              <a:t>&amp; </a:t>
            </a:r>
            <a:r>
              <a:rPr sz="1600" b="1" spc="-5" dirty="0">
                <a:latin typeface="Arial"/>
                <a:cs typeface="Arial"/>
              </a:rPr>
              <a:t>Services to Ensure </a:t>
            </a:r>
            <a:r>
              <a:rPr sz="1600" b="1" spc="-30" dirty="0">
                <a:latin typeface="Arial"/>
                <a:cs typeface="Arial"/>
              </a:rPr>
              <a:t>Safety, </a:t>
            </a:r>
            <a:r>
              <a:rPr sz="1600" b="1" spc="-15" dirty="0">
                <a:latin typeface="Arial"/>
                <a:cs typeface="Arial"/>
              </a:rPr>
              <a:t>Reliability,</a:t>
            </a:r>
            <a:r>
              <a:rPr sz="1600" b="1" spc="105" dirty="0">
                <a:latin typeface="Arial"/>
                <a:cs typeface="Arial"/>
              </a:rPr>
              <a:t> </a:t>
            </a:r>
            <a:r>
              <a:rPr sz="1600" b="1" spc="-20" dirty="0">
                <a:latin typeface="Arial"/>
                <a:cs typeface="Arial"/>
              </a:rPr>
              <a:t>Security,</a:t>
            </a:r>
            <a:endParaRPr sz="1600" dirty="0">
              <a:latin typeface="Arial"/>
              <a:cs typeface="Arial"/>
            </a:endParaRPr>
          </a:p>
          <a:p>
            <a:pPr marL="74295">
              <a:lnSpc>
                <a:spcPct val="100000"/>
              </a:lnSpc>
            </a:pPr>
            <a:r>
              <a:rPr sz="1600" b="1" dirty="0">
                <a:latin typeface="Arial"/>
                <a:cs typeface="Arial"/>
              </a:rPr>
              <a:t>i.e. Dependability by </a:t>
            </a:r>
            <a:r>
              <a:rPr sz="1600" b="1" dirty="0">
                <a:solidFill>
                  <a:srgbClr val="0000FF"/>
                </a:solidFill>
                <a:latin typeface="Arial"/>
                <a:cs typeface="Arial"/>
              </a:rPr>
              <a:t>Regulatory</a:t>
            </a:r>
            <a:r>
              <a:rPr sz="1600" b="1" spc="-150" dirty="0">
                <a:solidFill>
                  <a:srgbClr val="0000FF"/>
                </a:solidFill>
                <a:latin typeface="Arial"/>
                <a:cs typeface="Arial"/>
              </a:rPr>
              <a:t> </a:t>
            </a:r>
            <a:r>
              <a:rPr sz="1600" b="1" dirty="0">
                <a:solidFill>
                  <a:srgbClr val="0000FF"/>
                </a:solidFill>
                <a:latin typeface="Arial"/>
                <a:cs typeface="Arial"/>
              </a:rPr>
              <a:t>Science</a:t>
            </a:r>
            <a:endParaRPr sz="1600" dirty="0">
              <a:latin typeface="Arial"/>
              <a:cs typeface="Arial"/>
            </a:endParaRPr>
          </a:p>
        </p:txBody>
      </p:sp>
      <p:sp>
        <p:nvSpPr>
          <p:cNvPr id="12" name="object 12"/>
          <p:cNvSpPr/>
          <p:nvPr/>
        </p:nvSpPr>
        <p:spPr>
          <a:xfrm>
            <a:off x="321563" y="1135380"/>
            <a:ext cx="8571230" cy="1323340"/>
          </a:xfrm>
          <a:custGeom>
            <a:avLst/>
            <a:gdLst/>
            <a:ahLst/>
            <a:cxnLst/>
            <a:rect l="l" t="t" r="r" b="b"/>
            <a:pathLst>
              <a:path w="8571230" h="1323339">
                <a:moveTo>
                  <a:pt x="0" y="0"/>
                </a:moveTo>
                <a:lnTo>
                  <a:pt x="8570976" y="0"/>
                </a:lnTo>
                <a:lnTo>
                  <a:pt x="8570976" y="1322831"/>
                </a:lnTo>
                <a:lnTo>
                  <a:pt x="0" y="1322831"/>
                </a:lnTo>
                <a:lnTo>
                  <a:pt x="0" y="0"/>
                </a:lnTo>
                <a:close/>
              </a:path>
            </a:pathLst>
          </a:custGeom>
          <a:ln w="28574">
            <a:solidFill>
              <a:srgbClr val="000000"/>
            </a:solidFill>
          </a:ln>
        </p:spPr>
        <p:txBody>
          <a:bodyPr wrap="square" lIns="0" tIns="0" rIns="0" bIns="0" rtlCol="0"/>
          <a:lstStyle/>
          <a:p>
            <a:endParaRPr dirty="0"/>
          </a:p>
        </p:txBody>
      </p:sp>
      <p:sp>
        <p:nvSpPr>
          <p:cNvPr id="13" name="object 13"/>
          <p:cNvSpPr/>
          <p:nvPr/>
        </p:nvSpPr>
        <p:spPr>
          <a:xfrm>
            <a:off x="3403091" y="2708148"/>
            <a:ext cx="1679575" cy="372110"/>
          </a:xfrm>
          <a:custGeom>
            <a:avLst/>
            <a:gdLst/>
            <a:ahLst/>
            <a:cxnLst/>
            <a:rect l="l" t="t" r="r" b="b"/>
            <a:pathLst>
              <a:path w="1679575" h="372110">
                <a:moveTo>
                  <a:pt x="0" y="185927"/>
                </a:moveTo>
                <a:lnTo>
                  <a:pt x="419862" y="185927"/>
                </a:lnTo>
                <a:lnTo>
                  <a:pt x="419862" y="0"/>
                </a:lnTo>
                <a:lnTo>
                  <a:pt x="1259586" y="0"/>
                </a:lnTo>
                <a:lnTo>
                  <a:pt x="1259586" y="185927"/>
                </a:lnTo>
                <a:lnTo>
                  <a:pt x="1679448" y="185927"/>
                </a:lnTo>
                <a:lnTo>
                  <a:pt x="839724" y="371855"/>
                </a:lnTo>
                <a:lnTo>
                  <a:pt x="0" y="185927"/>
                </a:lnTo>
                <a:close/>
              </a:path>
            </a:pathLst>
          </a:custGeom>
          <a:ln w="28575">
            <a:solidFill>
              <a:srgbClr val="0066FF"/>
            </a:solidFill>
          </a:ln>
        </p:spPr>
        <p:txBody>
          <a:bodyPr wrap="square" lIns="0" tIns="0" rIns="0" bIns="0" rtlCol="0"/>
          <a:lstStyle/>
          <a:p>
            <a:endParaRPr dirty="0"/>
          </a:p>
        </p:txBody>
      </p:sp>
      <p:sp>
        <p:nvSpPr>
          <p:cNvPr id="14" name="object 14"/>
          <p:cNvSpPr/>
          <p:nvPr/>
        </p:nvSpPr>
        <p:spPr>
          <a:xfrm>
            <a:off x="3442715" y="4335781"/>
            <a:ext cx="1679575" cy="341630"/>
          </a:xfrm>
          <a:custGeom>
            <a:avLst/>
            <a:gdLst/>
            <a:ahLst/>
            <a:cxnLst/>
            <a:rect l="l" t="t" r="r" b="b"/>
            <a:pathLst>
              <a:path w="1679575" h="341629">
                <a:moveTo>
                  <a:pt x="0" y="170687"/>
                </a:moveTo>
                <a:lnTo>
                  <a:pt x="419862" y="170687"/>
                </a:lnTo>
                <a:lnTo>
                  <a:pt x="419862" y="0"/>
                </a:lnTo>
                <a:lnTo>
                  <a:pt x="1259586" y="0"/>
                </a:lnTo>
                <a:lnTo>
                  <a:pt x="1259586" y="170687"/>
                </a:lnTo>
                <a:lnTo>
                  <a:pt x="1679448" y="170687"/>
                </a:lnTo>
                <a:lnTo>
                  <a:pt x="839724" y="341375"/>
                </a:lnTo>
                <a:lnTo>
                  <a:pt x="0" y="170687"/>
                </a:lnTo>
                <a:close/>
              </a:path>
            </a:pathLst>
          </a:custGeom>
          <a:ln w="28574">
            <a:solidFill>
              <a:srgbClr val="0066FF"/>
            </a:solidFill>
          </a:ln>
        </p:spPr>
        <p:txBody>
          <a:bodyPr wrap="square" lIns="0" tIns="0" rIns="0" bIns="0" rtlCol="0"/>
          <a:lstStyle/>
          <a:p>
            <a:endParaRPr dirty="0"/>
          </a:p>
        </p:txBody>
      </p:sp>
      <p:sp>
        <p:nvSpPr>
          <p:cNvPr id="15" name="object 15"/>
          <p:cNvSpPr/>
          <p:nvPr/>
        </p:nvSpPr>
        <p:spPr>
          <a:xfrm>
            <a:off x="5288279" y="2523744"/>
            <a:ext cx="3355847" cy="688847"/>
          </a:xfrm>
          <a:prstGeom prst="rect">
            <a:avLst/>
          </a:prstGeom>
          <a:blipFill>
            <a:blip r:embed="rId4" cstate="print"/>
            <a:stretch>
              <a:fillRect/>
            </a:stretch>
          </a:blipFill>
        </p:spPr>
        <p:txBody>
          <a:bodyPr wrap="square" lIns="0" tIns="0" rIns="0" bIns="0" rtlCol="0"/>
          <a:lstStyle/>
          <a:p>
            <a:endParaRPr dirty="0"/>
          </a:p>
        </p:txBody>
      </p:sp>
      <p:sp>
        <p:nvSpPr>
          <p:cNvPr id="16" name="object 16"/>
          <p:cNvSpPr/>
          <p:nvPr/>
        </p:nvSpPr>
        <p:spPr>
          <a:xfrm>
            <a:off x="6196583" y="2676144"/>
            <a:ext cx="1539239" cy="524255"/>
          </a:xfrm>
          <a:prstGeom prst="rect">
            <a:avLst/>
          </a:prstGeom>
          <a:blipFill>
            <a:blip r:embed="rId5" cstate="print"/>
            <a:stretch>
              <a:fillRect/>
            </a:stretch>
          </a:blipFill>
        </p:spPr>
        <p:txBody>
          <a:bodyPr wrap="square" lIns="0" tIns="0" rIns="0" bIns="0" rtlCol="0"/>
          <a:lstStyle/>
          <a:p>
            <a:endParaRPr dirty="0"/>
          </a:p>
        </p:txBody>
      </p:sp>
      <p:sp>
        <p:nvSpPr>
          <p:cNvPr id="17" name="object 17"/>
          <p:cNvSpPr txBox="1"/>
          <p:nvPr/>
        </p:nvSpPr>
        <p:spPr>
          <a:xfrm>
            <a:off x="410391" y="1177584"/>
            <a:ext cx="8198484" cy="1862455"/>
          </a:xfrm>
          <a:prstGeom prst="rect">
            <a:avLst/>
          </a:prstGeom>
        </p:spPr>
        <p:txBody>
          <a:bodyPr vert="horz" wrap="square" lIns="0" tIns="0" rIns="0" bIns="0" rtlCol="0">
            <a:spAutoFit/>
          </a:bodyPr>
          <a:lstStyle/>
          <a:p>
            <a:pPr marL="457200" indent="-457200">
              <a:lnSpc>
                <a:spcPts val="1910"/>
              </a:lnSpc>
              <a:buAutoNum type="alphaUcPeriod"/>
              <a:tabLst>
                <a:tab pos="456565" algn="l"/>
                <a:tab pos="457834" algn="l"/>
              </a:tabLst>
            </a:pPr>
            <a:r>
              <a:rPr sz="1600" b="1" dirty="0">
                <a:latin typeface="Arial"/>
                <a:cs typeface="Arial"/>
              </a:rPr>
              <a:t>Increasing Demands </a:t>
            </a:r>
            <a:r>
              <a:rPr sz="1600" b="1" spc="5" dirty="0">
                <a:latin typeface="Arial"/>
                <a:cs typeface="Arial"/>
              </a:rPr>
              <a:t>in </a:t>
            </a:r>
            <a:r>
              <a:rPr sz="1600" b="1" dirty="0">
                <a:latin typeface="Arial"/>
                <a:cs typeface="Arial"/>
              </a:rPr>
              <a:t>a</a:t>
            </a:r>
            <a:r>
              <a:rPr sz="1600" b="1" spc="-160" dirty="0">
                <a:latin typeface="Arial"/>
                <a:cs typeface="Arial"/>
              </a:rPr>
              <a:t> </a:t>
            </a:r>
            <a:r>
              <a:rPr sz="1600" b="1" spc="5" dirty="0">
                <a:latin typeface="Arial"/>
                <a:cs typeface="Arial"/>
              </a:rPr>
              <a:t>world</a:t>
            </a:r>
            <a:r>
              <a:rPr sz="1600" b="1" spc="5" dirty="0">
                <a:latin typeface="ＭＳ Ｐゴシック"/>
                <a:cs typeface="ＭＳ Ｐゴシック"/>
              </a:rPr>
              <a:t>：</a:t>
            </a:r>
            <a:endParaRPr sz="1600" dirty="0">
              <a:latin typeface="ＭＳ Ｐゴシック"/>
              <a:cs typeface="ＭＳ Ｐゴシック"/>
            </a:endParaRPr>
          </a:p>
          <a:p>
            <a:pPr marL="344170" marR="5080" lvl="1" indent="-164465">
              <a:lnSpc>
                <a:spcPts val="1920"/>
              </a:lnSpc>
              <a:spcBef>
                <a:spcPts val="50"/>
              </a:spcBef>
              <a:buClr>
                <a:srgbClr val="000000"/>
              </a:buClr>
              <a:buFont typeface="Wingdings"/>
              <a:buChar char=""/>
              <a:tabLst>
                <a:tab pos="402590" algn="l"/>
              </a:tabLst>
            </a:pPr>
            <a:r>
              <a:rPr sz="1600" b="1" spc="-5" dirty="0">
                <a:solidFill>
                  <a:srgbClr val="FF0000"/>
                </a:solidFill>
                <a:latin typeface="Arial"/>
                <a:cs typeface="Arial"/>
              </a:rPr>
              <a:t>New </a:t>
            </a:r>
            <a:r>
              <a:rPr sz="1600" b="1" dirty="0">
                <a:solidFill>
                  <a:srgbClr val="FF0000"/>
                </a:solidFill>
                <a:latin typeface="Arial"/>
                <a:cs typeface="Arial"/>
              </a:rPr>
              <a:t>business promotion by </a:t>
            </a:r>
            <a:r>
              <a:rPr sz="1600" b="1" spc="-10" dirty="0">
                <a:solidFill>
                  <a:srgbClr val="FF0000"/>
                </a:solidFill>
                <a:latin typeface="Arial"/>
                <a:cs typeface="Arial"/>
              </a:rPr>
              <a:t>applying </a:t>
            </a:r>
            <a:r>
              <a:rPr sz="1600" b="1" dirty="0">
                <a:solidFill>
                  <a:srgbClr val="FF0000"/>
                </a:solidFill>
                <a:latin typeface="Arial"/>
                <a:cs typeface="Arial"/>
              </a:rPr>
              <a:t>wireless ICT </a:t>
            </a:r>
            <a:r>
              <a:rPr sz="1600" b="1" spc="-5" dirty="0">
                <a:solidFill>
                  <a:srgbClr val="FF0000"/>
                </a:solidFill>
                <a:latin typeface="Arial"/>
                <a:cs typeface="Arial"/>
              </a:rPr>
              <a:t>to </a:t>
            </a:r>
            <a:r>
              <a:rPr sz="1600" b="1" dirty="0">
                <a:solidFill>
                  <a:srgbClr val="FF0000"/>
                </a:solidFill>
                <a:latin typeface="Arial"/>
                <a:cs typeface="Arial"/>
              </a:rPr>
              <a:t>vehicle by </a:t>
            </a:r>
            <a:r>
              <a:rPr sz="1600" b="1" spc="5" dirty="0">
                <a:solidFill>
                  <a:srgbClr val="FF0000"/>
                </a:solidFill>
                <a:latin typeface="Arial"/>
                <a:cs typeface="Arial"/>
              </a:rPr>
              <a:t>huge </a:t>
            </a:r>
            <a:r>
              <a:rPr sz="1600" b="1" dirty="0">
                <a:solidFill>
                  <a:srgbClr val="FF0000"/>
                </a:solidFill>
                <a:latin typeface="Arial"/>
                <a:cs typeface="Arial"/>
              </a:rPr>
              <a:t>alliance  between automotive and </a:t>
            </a:r>
            <a:r>
              <a:rPr sz="1600" b="1" spc="-5" dirty="0">
                <a:solidFill>
                  <a:srgbClr val="FF0000"/>
                </a:solidFill>
                <a:latin typeface="Arial"/>
                <a:cs typeface="Arial"/>
              </a:rPr>
              <a:t>telecom </a:t>
            </a:r>
            <a:r>
              <a:rPr sz="1600" b="1" dirty="0">
                <a:solidFill>
                  <a:srgbClr val="FF0000"/>
                </a:solidFill>
                <a:latin typeface="Arial"/>
                <a:cs typeface="Arial"/>
              </a:rPr>
              <a:t>industries </a:t>
            </a:r>
            <a:r>
              <a:rPr sz="1600" b="1" spc="-5" dirty="0">
                <a:solidFill>
                  <a:srgbClr val="FF0000"/>
                </a:solidFill>
                <a:latin typeface="Arial"/>
                <a:cs typeface="Arial"/>
              </a:rPr>
              <a:t>such as </a:t>
            </a:r>
            <a:r>
              <a:rPr sz="1600" b="1" dirty="0">
                <a:solidFill>
                  <a:srgbClr val="FF0000"/>
                </a:solidFill>
                <a:latin typeface="Arial"/>
                <a:cs typeface="Arial"/>
              </a:rPr>
              <a:t>smart </a:t>
            </a:r>
            <a:r>
              <a:rPr sz="1600" b="1" spc="-55" dirty="0">
                <a:solidFill>
                  <a:srgbClr val="FF0000"/>
                </a:solidFill>
                <a:latin typeface="Arial"/>
                <a:cs typeface="Arial"/>
              </a:rPr>
              <a:t>key,   </a:t>
            </a:r>
            <a:r>
              <a:rPr sz="1600" b="1" dirty="0">
                <a:solidFill>
                  <a:srgbClr val="FF0000"/>
                </a:solidFill>
                <a:latin typeface="Arial"/>
                <a:cs typeface="Arial"/>
              </a:rPr>
              <a:t>wireless</a:t>
            </a:r>
            <a:r>
              <a:rPr sz="1600" b="1" spc="-290" dirty="0">
                <a:solidFill>
                  <a:srgbClr val="FF0000"/>
                </a:solidFill>
                <a:latin typeface="Arial"/>
                <a:cs typeface="Arial"/>
              </a:rPr>
              <a:t> </a:t>
            </a:r>
            <a:r>
              <a:rPr sz="1600" b="1" spc="-5" dirty="0">
                <a:solidFill>
                  <a:srgbClr val="FF0000"/>
                </a:solidFill>
                <a:latin typeface="Arial"/>
                <a:cs typeface="Arial"/>
              </a:rPr>
              <a:t>harness</a:t>
            </a:r>
            <a:endParaRPr sz="1600" dirty="0">
              <a:latin typeface="Arial"/>
              <a:cs typeface="Arial"/>
            </a:endParaRPr>
          </a:p>
          <a:p>
            <a:pPr marL="344170" marR="11430" lvl="1" indent="-164465">
              <a:lnSpc>
                <a:spcPts val="1920"/>
              </a:lnSpc>
              <a:buClr>
                <a:srgbClr val="000000"/>
              </a:buClr>
              <a:buFont typeface="Wingdings"/>
              <a:buChar char=""/>
              <a:tabLst>
                <a:tab pos="393700" algn="l"/>
              </a:tabLst>
            </a:pPr>
            <a:r>
              <a:rPr sz="1600" b="1" spc="-5" dirty="0">
                <a:solidFill>
                  <a:srgbClr val="0000FF"/>
                </a:solidFill>
                <a:latin typeface="Arial"/>
                <a:cs typeface="Arial"/>
              </a:rPr>
              <a:t>Autonomous car </a:t>
            </a:r>
            <a:r>
              <a:rPr sz="1600" b="1" dirty="0">
                <a:solidFill>
                  <a:srgbClr val="0000FF"/>
                </a:solidFill>
                <a:latin typeface="Arial"/>
                <a:cs typeface="Arial"/>
              </a:rPr>
              <a:t>driving and </a:t>
            </a:r>
            <a:r>
              <a:rPr sz="1600" b="1" spc="-5" dirty="0">
                <a:solidFill>
                  <a:srgbClr val="0000FF"/>
                </a:solidFill>
                <a:latin typeface="Arial"/>
                <a:cs typeface="Arial"/>
              </a:rPr>
              <a:t>safety </a:t>
            </a:r>
            <a:r>
              <a:rPr sz="1600" b="1" dirty="0">
                <a:solidFill>
                  <a:srgbClr val="0000FF"/>
                </a:solidFill>
                <a:latin typeface="Arial"/>
                <a:cs typeface="Arial"/>
              </a:rPr>
              <a:t>controlling of elderly drivers by ICT and </a:t>
            </a:r>
            <a:r>
              <a:rPr sz="1600" b="1" spc="-5" dirty="0">
                <a:solidFill>
                  <a:srgbClr val="0000FF"/>
                </a:solidFill>
                <a:latin typeface="Arial"/>
                <a:cs typeface="Arial"/>
              </a:rPr>
              <a:t>data  science</a:t>
            </a:r>
            <a:endParaRPr sz="1600" dirty="0">
              <a:latin typeface="Arial"/>
              <a:cs typeface="Arial"/>
            </a:endParaRPr>
          </a:p>
          <a:p>
            <a:pPr>
              <a:lnSpc>
                <a:spcPct val="100000"/>
              </a:lnSpc>
              <a:spcBef>
                <a:spcPts val="25"/>
              </a:spcBef>
            </a:pPr>
            <a:endParaRPr sz="2250" dirty="0">
              <a:latin typeface="Times New Roman"/>
              <a:cs typeface="Times New Roman"/>
            </a:endParaRPr>
          </a:p>
          <a:p>
            <a:pPr marL="544195">
              <a:lnSpc>
                <a:spcPct val="100000"/>
              </a:lnSpc>
              <a:tabLst>
                <a:tab pos="5956300" algn="l"/>
              </a:tabLst>
            </a:pPr>
            <a:r>
              <a:rPr sz="1600" b="1" spc="5" dirty="0">
                <a:solidFill>
                  <a:srgbClr val="FFFFFF"/>
                </a:solidFill>
                <a:latin typeface="メイリオ"/>
                <a:cs typeface="メイリオ"/>
              </a:rPr>
              <a:t>Smart</a:t>
            </a:r>
            <a:r>
              <a:rPr sz="1600" b="1" spc="-15" dirty="0">
                <a:solidFill>
                  <a:srgbClr val="FFFFFF"/>
                </a:solidFill>
                <a:latin typeface="メイリオ"/>
                <a:cs typeface="メイリオ"/>
              </a:rPr>
              <a:t> </a:t>
            </a:r>
            <a:r>
              <a:rPr sz="1600" b="1" spc="-10" dirty="0">
                <a:solidFill>
                  <a:srgbClr val="FFFFFF"/>
                </a:solidFill>
                <a:latin typeface="メイリオ"/>
                <a:cs typeface="メイリオ"/>
              </a:rPr>
              <a:t>Vehiles	</a:t>
            </a:r>
            <a:r>
              <a:rPr sz="1600" b="1" spc="5" dirty="0">
                <a:solidFill>
                  <a:srgbClr val="FFFFFF"/>
                </a:solidFill>
                <a:latin typeface="メイリオ"/>
                <a:cs typeface="メイリオ"/>
              </a:rPr>
              <a:t>EV and</a:t>
            </a:r>
            <a:r>
              <a:rPr sz="1600" b="1" spc="-110" dirty="0">
                <a:solidFill>
                  <a:srgbClr val="FFFFFF"/>
                </a:solidFill>
                <a:latin typeface="メイリオ"/>
                <a:cs typeface="メイリオ"/>
              </a:rPr>
              <a:t> </a:t>
            </a:r>
            <a:r>
              <a:rPr sz="1600" b="1" dirty="0">
                <a:solidFill>
                  <a:srgbClr val="FFFFFF"/>
                </a:solidFill>
                <a:latin typeface="メイリオ"/>
                <a:cs typeface="メイリオ"/>
              </a:rPr>
              <a:t>HV</a:t>
            </a:r>
            <a:endParaRPr sz="1600" dirty="0">
              <a:latin typeface="メイリオ"/>
              <a:cs typeface="メイリオ"/>
            </a:endParaRPr>
          </a:p>
        </p:txBody>
      </p:sp>
      <p:sp>
        <p:nvSpPr>
          <p:cNvPr id="18" name="object 18"/>
          <p:cNvSpPr txBox="1"/>
          <p:nvPr/>
        </p:nvSpPr>
        <p:spPr>
          <a:xfrm>
            <a:off x="321563" y="3201923"/>
            <a:ext cx="8571230" cy="1079500"/>
          </a:xfrm>
          <a:prstGeom prst="rect">
            <a:avLst/>
          </a:prstGeom>
          <a:ln w="28575">
            <a:solidFill>
              <a:srgbClr val="000000"/>
            </a:solidFill>
          </a:ln>
        </p:spPr>
        <p:txBody>
          <a:bodyPr vert="horz" wrap="square" lIns="0" tIns="25400" rIns="0" bIns="0" rtlCol="0">
            <a:spAutoFit/>
          </a:bodyPr>
          <a:lstStyle/>
          <a:p>
            <a:pPr marL="333375" indent="-259079">
              <a:lnSpc>
                <a:spcPct val="100000"/>
              </a:lnSpc>
              <a:spcBef>
                <a:spcPts val="200"/>
              </a:spcBef>
              <a:buAutoNum type="alphaUcPeriod" startAt="2"/>
              <a:tabLst>
                <a:tab pos="334010" algn="l"/>
              </a:tabLst>
            </a:pPr>
            <a:r>
              <a:rPr sz="1600" b="1" dirty="0">
                <a:latin typeface="Arial"/>
                <a:cs typeface="Arial"/>
              </a:rPr>
              <a:t>Challenging but Feasible</a:t>
            </a:r>
            <a:r>
              <a:rPr sz="1600" b="1" spc="-114" dirty="0">
                <a:latin typeface="Arial"/>
                <a:cs typeface="Arial"/>
              </a:rPr>
              <a:t> </a:t>
            </a:r>
            <a:r>
              <a:rPr sz="1600" b="1" dirty="0">
                <a:latin typeface="Arial"/>
                <a:cs typeface="Arial"/>
              </a:rPr>
              <a:t>Solutions:</a:t>
            </a:r>
            <a:endParaRPr sz="1600" dirty="0">
              <a:latin typeface="Arial"/>
              <a:cs typeface="Arial"/>
            </a:endParaRPr>
          </a:p>
          <a:p>
            <a:pPr marL="531495" lvl="1" indent="-277495">
              <a:lnSpc>
                <a:spcPct val="100000"/>
              </a:lnSpc>
              <a:buFont typeface="Wingdings"/>
              <a:buChar char=""/>
              <a:tabLst>
                <a:tab pos="532130" algn="l"/>
              </a:tabLst>
            </a:pPr>
            <a:r>
              <a:rPr sz="1600" b="1" dirty="0">
                <a:latin typeface="Arial"/>
                <a:cs typeface="Arial"/>
              </a:rPr>
              <a:t>Provide </a:t>
            </a:r>
            <a:r>
              <a:rPr sz="1600" b="1" dirty="0">
                <a:solidFill>
                  <a:srgbClr val="0000FF"/>
                </a:solidFill>
                <a:latin typeface="Arial"/>
                <a:cs typeface="Arial"/>
              </a:rPr>
              <a:t>Remote Sensing and Controlling  Using ICT and</a:t>
            </a:r>
            <a:r>
              <a:rPr sz="1600" b="1" spc="-265" dirty="0">
                <a:solidFill>
                  <a:srgbClr val="0000FF"/>
                </a:solidFill>
                <a:latin typeface="Arial"/>
                <a:cs typeface="Arial"/>
              </a:rPr>
              <a:t> </a:t>
            </a:r>
            <a:r>
              <a:rPr sz="1600" b="1" spc="-40" dirty="0">
                <a:solidFill>
                  <a:srgbClr val="0000FF"/>
                </a:solidFill>
                <a:latin typeface="Arial"/>
                <a:cs typeface="Arial"/>
              </a:rPr>
              <a:t>AI</a:t>
            </a:r>
            <a:endParaRPr sz="1600" dirty="0">
              <a:latin typeface="Arial"/>
              <a:cs typeface="Arial"/>
            </a:endParaRPr>
          </a:p>
          <a:p>
            <a:pPr marL="598170">
              <a:lnSpc>
                <a:spcPct val="100000"/>
              </a:lnSpc>
            </a:pPr>
            <a:r>
              <a:rPr sz="1600" spc="5" dirty="0">
                <a:solidFill>
                  <a:srgbClr val="0000FF"/>
                </a:solidFill>
                <a:latin typeface="Wingdings"/>
                <a:cs typeface="Wingdings"/>
              </a:rPr>
              <a:t></a:t>
            </a:r>
            <a:r>
              <a:rPr sz="1600" spc="5" dirty="0">
                <a:solidFill>
                  <a:srgbClr val="0000FF"/>
                </a:solidFill>
                <a:latin typeface="Times New Roman"/>
                <a:cs typeface="Times New Roman"/>
              </a:rPr>
              <a:t>  </a:t>
            </a:r>
            <a:r>
              <a:rPr sz="1600" b="1" spc="-5" dirty="0">
                <a:solidFill>
                  <a:srgbClr val="0000FF"/>
                </a:solidFill>
                <a:latin typeface="Arial"/>
                <a:cs typeface="Arial"/>
              </a:rPr>
              <a:t>Prevent </a:t>
            </a:r>
            <a:r>
              <a:rPr sz="1600" b="1" spc="-20" dirty="0">
                <a:solidFill>
                  <a:srgbClr val="0000FF"/>
                </a:solidFill>
                <a:latin typeface="Arial"/>
                <a:cs typeface="Arial"/>
              </a:rPr>
              <a:t>Traffic </a:t>
            </a:r>
            <a:r>
              <a:rPr sz="1600" b="1" spc="-10" dirty="0">
                <a:solidFill>
                  <a:srgbClr val="0000FF"/>
                </a:solidFill>
                <a:latin typeface="Arial"/>
                <a:cs typeface="Arial"/>
              </a:rPr>
              <a:t>Accidents </a:t>
            </a:r>
            <a:r>
              <a:rPr sz="1600" b="1" dirty="0">
                <a:solidFill>
                  <a:srgbClr val="0000FF"/>
                </a:solidFill>
                <a:latin typeface="Arial"/>
                <a:cs typeface="Arial"/>
              </a:rPr>
              <a:t>, </a:t>
            </a:r>
            <a:r>
              <a:rPr sz="1600" b="1" spc="-5" dirty="0">
                <a:solidFill>
                  <a:srgbClr val="0000FF"/>
                </a:solidFill>
                <a:latin typeface="Arial"/>
                <a:cs typeface="Arial"/>
              </a:rPr>
              <a:t>Jam </a:t>
            </a:r>
            <a:r>
              <a:rPr sz="1600" b="1" dirty="0">
                <a:solidFill>
                  <a:srgbClr val="0000FF"/>
                </a:solidFill>
                <a:latin typeface="Arial"/>
                <a:cs typeface="Arial"/>
              </a:rPr>
              <a:t>and Co2</a:t>
            </a:r>
            <a:r>
              <a:rPr sz="1600" b="1" spc="75" dirty="0">
                <a:solidFill>
                  <a:srgbClr val="0000FF"/>
                </a:solidFill>
                <a:latin typeface="Arial"/>
                <a:cs typeface="Arial"/>
              </a:rPr>
              <a:t> </a:t>
            </a:r>
            <a:r>
              <a:rPr sz="1600" b="1" spc="5" dirty="0">
                <a:solidFill>
                  <a:srgbClr val="0000FF"/>
                </a:solidFill>
                <a:latin typeface="Arial"/>
                <a:cs typeface="Arial"/>
              </a:rPr>
              <a:t>Emission</a:t>
            </a:r>
            <a:endParaRPr sz="1600" dirty="0">
              <a:latin typeface="Arial"/>
              <a:cs typeface="Arial"/>
            </a:endParaRPr>
          </a:p>
          <a:p>
            <a:pPr marL="254000">
              <a:lnSpc>
                <a:spcPct val="100000"/>
              </a:lnSpc>
            </a:pPr>
            <a:r>
              <a:rPr sz="1600" dirty="0">
                <a:solidFill>
                  <a:srgbClr val="0000FF"/>
                </a:solidFill>
                <a:latin typeface="Wingdings"/>
                <a:cs typeface="Wingdings"/>
              </a:rPr>
              <a:t></a:t>
            </a:r>
            <a:r>
              <a:rPr sz="1600" b="1" dirty="0">
                <a:solidFill>
                  <a:srgbClr val="0000FF"/>
                </a:solidFill>
                <a:latin typeface="Arial"/>
                <a:cs typeface="Arial"/>
              </a:rPr>
              <a:t>Promote a </a:t>
            </a:r>
            <a:r>
              <a:rPr sz="1600" b="1" spc="-5" dirty="0">
                <a:solidFill>
                  <a:srgbClr val="0000FF"/>
                </a:solidFill>
                <a:latin typeface="Arial"/>
                <a:cs typeface="Arial"/>
              </a:rPr>
              <a:t>New </a:t>
            </a:r>
            <a:r>
              <a:rPr sz="1600" b="1" dirty="0">
                <a:solidFill>
                  <a:srgbClr val="0000FF"/>
                </a:solidFill>
                <a:latin typeface="Arial"/>
                <a:cs typeface="Arial"/>
              </a:rPr>
              <a:t>Global Business of  </a:t>
            </a:r>
            <a:r>
              <a:rPr sz="1600" b="1" spc="-10" dirty="0">
                <a:solidFill>
                  <a:srgbClr val="0000FF"/>
                </a:solidFill>
                <a:latin typeface="Arial"/>
                <a:cs typeface="Arial"/>
              </a:rPr>
              <a:t>Automotive </a:t>
            </a:r>
            <a:r>
              <a:rPr sz="1600" b="1" dirty="0">
                <a:solidFill>
                  <a:srgbClr val="0000FF"/>
                </a:solidFill>
                <a:latin typeface="Arial"/>
                <a:cs typeface="Arial"/>
              </a:rPr>
              <a:t>, </a:t>
            </a:r>
            <a:r>
              <a:rPr sz="1600" b="1" spc="-50" dirty="0">
                <a:solidFill>
                  <a:srgbClr val="0000FF"/>
                </a:solidFill>
                <a:latin typeface="Arial"/>
                <a:cs typeface="Arial"/>
              </a:rPr>
              <a:t>ICT, </a:t>
            </a:r>
            <a:r>
              <a:rPr sz="1600" b="1" dirty="0">
                <a:solidFill>
                  <a:srgbClr val="0000FF"/>
                </a:solidFill>
                <a:latin typeface="Arial"/>
                <a:cs typeface="Arial"/>
              </a:rPr>
              <a:t>and</a:t>
            </a:r>
            <a:r>
              <a:rPr sz="1600" b="1" spc="-5" dirty="0">
                <a:solidFill>
                  <a:srgbClr val="0000FF"/>
                </a:solidFill>
                <a:latin typeface="Arial"/>
                <a:cs typeface="Arial"/>
              </a:rPr>
              <a:t> </a:t>
            </a:r>
            <a:r>
              <a:rPr sz="1600" b="1" dirty="0">
                <a:solidFill>
                  <a:srgbClr val="0000FF"/>
                </a:solidFill>
                <a:latin typeface="Arial"/>
                <a:cs typeface="Arial"/>
              </a:rPr>
              <a:t>Electronics</a:t>
            </a:r>
            <a:endParaRPr sz="1600" dirty="0">
              <a:latin typeface="Arial"/>
              <a:cs typeface="Arial"/>
            </a:endParaRPr>
          </a:p>
        </p:txBody>
      </p:sp>
      <p:sp>
        <p:nvSpPr>
          <p:cNvPr id="23" name="object 3">
            <a:extLst>
              <a:ext uri="{FF2B5EF4-FFF2-40B4-BE49-F238E27FC236}">
                <a16:creationId xmlns:a16="http://schemas.microsoft.com/office/drawing/2014/main" id="{716CC14D-7A2A-4BF9-B802-B5C6BE0D1084}"/>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25" name="object 3">
            <a:extLst>
              <a:ext uri="{FF2B5EF4-FFF2-40B4-BE49-F238E27FC236}">
                <a16:creationId xmlns:a16="http://schemas.microsoft.com/office/drawing/2014/main" id="{3B52EB5D-3518-490D-94F6-FA131876883A}"/>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6" name="日付プレースホルダー 5">
            <a:extLst>
              <a:ext uri="{FF2B5EF4-FFF2-40B4-BE49-F238E27FC236}">
                <a16:creationId xmlns:a16="http://schemas.microsoft.com/office/drawing/2014/main" id="{58F34D77-3CA7-55AE-84F1-0B662F8A4F64}"/>
              </a:ext>
            </a:extLst>
          </p:cNvPr>
          <p:cNvSpPr>
            <a:spLocks noGrp="1"/>
          </p:cNvSpPr>
          <p:nvPr>
            <p:ph type="dt" sz="half" idx="13"/>
          </p:nvPr>
        </p:nvSpPr>
        <p:spPr/>
        <p:txBody>
          <a:bodyPr/>
          <a:lstStyle/>
          <a:p>
            <a:r>
              <a:rPr lang="en-US" altLang="ja-JP"/>
              <a:t>July 2025</a:t>
            </a:r>
            <a:endParaRPr lang="en-US" altLang="ja-JP" dirty="0"/>
          </a:p>
        </p:txBody>
      </p:sp>
      <p:sp>
        <p:nvSpPr>
          <p:cNvPr id="3" name="object 4">
            <a:extLst>
              <a:ext uri="{FF2B5EF4-FFF2-40B4-BE49-F238E27FC236}">
                <a16:creationId xmlns:a16="http://schemas.microsoft.com/office/drawing/2014/main" id="{4F27BAEB-F96E-8494-AFDD-51FD81C3E46A}"/>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7" name="object 9">
            <a:extLst>
              <a:ext uri="{FF2B5EF4-FFF2-40B4-BE49-F238E27FC236}">
                <a16:creationId xmlns:a16="http://schemas.microsoft.com/office/drawing/2014/main" id="{E4800309-E873-45BF-371E-B0BC221AA4DE}"/>
              </a:ext>
            </a:extLst>
          </p:cNvPr>
          <p:cNvSpPr txBox="1"/>
          <p:nvPr/>
        </p:nvSpPr>
        <p:spPr>
          <a:xfrm>
            <a:off x="4364228" y="6474100"/>
            <a:ext cx="588772"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22</a:t>
            </a:fld>
            <a:endParaRPr sz="1050" dirty="0">
              <a:latin typeface="Arial"/>
              <a:cs typeface="Arial"/>
            </a:endParaRPr>
          </a:p>
        </p:txBody>
      </p:sp>
      <p:sp>
        <p:nvSpPr>
          <p:cNvPr id="19" name="object 10">
            <a:extLst>
              <a:ext uri="{FF2B5EF4-FFF2-40B4-BE49-F238E27FC236}">
                <a16:creationId xmlns:a16="http://schemas.microsoft.com/office/drawing/2014/main" id="{27E9B250-754E-4185-91BA-298F2F1871E4}"/>
              </a:ext>
            </a:extLst>
          </p:cNvPr>
          <p:cNvSpPr txBox="1"/>
          <p:nvPr/>
        </p:nvSpPr>
        <p:spPr>
          <a:xfrm>
            <a:off x="6400800" y="6473210"/>
            <a:ext cx="2611790"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20" name="object 2">
            <a:extLst>
              <a:ext uri="{FF2B5EF4-FFF2-40B4-BE49-F238E27FC236}">
                <a16:creationId xmlns:a16="http://schemas.microsoft.com/office/drawing/2014/main" id="{14BE251B-19D2-6435-9F55-6E9D2CB115F9}"/>
              </a:ext>
            </a:extLst>
          </p:cNvPr>
          <p:cNvSpPr txBox="1"/>
          <p:nvPr/>
        </p:nvSpPr>
        <p:spPr>
          <a:xfrm>
            <a:off x="673100" y="6472871"/>
            <a:ext cx="753745" cy="169277"/>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2" name="object 2">
            <a:extLst>
              <a:ext uri="{FF2B5EF4-FFF2-40B4-BE49-F238E27FC236}">
                <a16:creationId xmlns:a16="http://schemas.microsoft.com/office/drawing/2014/main" id="{A121A029-CBC3-EA54-BB3F-8F784CE7C1CA}"/>
              </a:ext>
            </a:extLst>
          </p:cNvPr>
          <p:cNvSpPr txBox="1"/>
          <p:nvPr/>
        </p:nvSpPr>
        <p:spPr>
          <a:xfrm>
            <a:off x="5555996" y="392176"/>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802.15-25-0033-02-06ma</a:t>
            </a:r>
            <a:endParaRPr sz="1400" dirty="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5463" y="5897208"/>
            <a:ext cx="0" cy="276999"/>
          </a:xfrm>
          <a:custGeom>
            <a:avLst/>
            <a:gdLst/>
            <a:ahLst/>
            <a:cxnLst/>
            <a:rect l="l" t="t" r="r" b="b"/>
            <a:pathLst>
              <a:path h="554354">
                <a:moveTo>
                  <a:pt x="0" y="0"/>
                </a:moveTo>
                <a:lnTo>
                  <a:pt x="0" y="553974"/>
                </a:lnTo>
              </a:path>
            </a:pathLst>
          </a:custGeom>
          <a:ln w="41910">
            <a:solidFill>
              <a:srgbClr val="333399"/>
            </a:solidFill>
          </a:ln>
        </p:spPr>
        <p:txBody>
          <a:bodyPr wrap="square" lIns="0" tIns="0" rIns="0" bIns="0" rtlCol="0">
            <a:spAutoFit/>
          </a:bodyPr>
          <a:lstStyle/>
          <a:p>
            <a:pPr defTabSz="819143"/>
            <a:endParaRPr>
              <a:solidFill>
                <a:prstClr val="black"/>
              </a:solidFill>
            </a:endParaRPr>
          </a:p>
        </p:txBody>
      </p:sp>
      <p:sp>
        <p:nvSpPr>
          <p:cNvPr id="3" name="object 3"/>
          <p:cNvSpPr txBox="1">
            <a:spLocks noGrp="1"/>
          </p:cNvSpPr>
          <p:nvPr>
            <p:ph type="title"/>
          </p:nvPr>
        </p:nvSpPr>
        <p:spPr>
          <a:xfrm>
            <a:off x="-143260" y="684745"/>
            <a:ext cx="9289032" cy="369332"/>
          </a:xfrm>
          <a:prstGeom prst="rect">
            <a:avLst/>
          </a:prstGeom>
        </p:spPr>
        <p:txBody>
          <a:bodyPr vert="horz" wrap="square" lIns="0" tIns="0" rIns="0" bIns="0" rtlCol="0">
            <a:spAutoFit/>
          </a:bodyPr>
          <a:lstStyle/>
          <a:p>
            <a:pPr marL="114908"/>
            <a:r>
              <a:rPr lang="en-US" sz="2400" b="1" dirty="0">
                <a:solidFill>
                  <a:schemeClr val="tx1"/>
                </a:solidFill>
                <a:latin typeface="+mn-lt"/>
              </a:rPr>
              <a:t>(1)Dependable BAN of Things for </a:t>
            </a:r>
            <a:r>
              <a:rPr sz="2400" b="1" dirty="0">
                <a:solidFill>
                  <a:schemeClr val="tx1"/>
                </a:solidFill>
                <a:latin typeface="+mn-lt"/>
              </a:rPr>
              <a:t>A</a:t>
            </a:r>
            <a:r>
              <a:rPr lang="en-US" sz="2400" b="1" dirty="0">
                <a:solidFill>
                  <a:schemeClr val="tx1"/>
                </a:solidFill>
                <a:latin typeface="+mn-lt"/>
              </a:rPr>
              <a:t>utonomous Driving Cars</a:t>
            </a:r>
            <a:endParaRPr sz="2400" b="1" dirty="0">
              <a:solidFill>
                <a:schemeClr val="tx1"/>
              </a:solidFill>
              <a:latin typeface="+mn-lt"/>
            </a:endParaRPr>
          </a:p>
        </p:txBody>
      </p:sp>
      <p:sp>
        <p:nvSpPr>
          <p:cNvPr id="4" name="object 4"/>
          <p:cNvSpPr txBox="1"/>
          <p:nvPr/>
        </p:nvSpPr>
        <p:spPr>
          <a:xfrm>
            <a:off x="521870" y="1183569"/>
            <a:ext cx="76777" cy="1300356"/>
          </a:xfrm>
          <a:prstGeom prst="rect">
            <a:avLst/>
          </a:prstGeom>
        </p:spPr>
        <p:txBody>
          <a:bodyPr vert="horz" wrap="square" lIns="0" tIns="0" rIns="0" bIns="0" rtlCol="0">
            <a:spAutoFit/>
          </a:bodyPr>
          <a:lstStyle/>
          <a:p>
            <a:pPr marL="11379" defTabSz="819143"/>
            <a:r>
              <a:rPr sz="1200" dirty="0">
                <a:solidFill>
                  <a:prstClr val="black"/>
                </a:solidFill>
                <a:latin typeface="Arial"/>
                <a:cs typeface="Arial"/>
              </a:rPr>
              <a:t>•</a:t>
            </a:r>
            <a:endParaRPr sz="1200">
              <a:solidFill>
                <a:prstClr val="black"/>
              </a:solidFill>
              <a:latin typeface="Arial"/>
              <a:cs typeface="Arial"/>
            </a:endParaRPr>
          </a:p>
          <a:p>
            <a:pPr marL="11379" defTabSz="819143">
              <a:spcBef>
                <a:spcPts val="301"/>
              </a:spcBef>
            </a:pPr>
            <a:r>
              <a:rPr sz="1200" dirty="0">
                <a:solidFill>
                  <a:prstClr val="black"/>
                </a:solidFill>
                <a:latin typeface="Arial"/>
                <a:cs typeface="Arial"/>
              </a:rPr>
              <a:t>•</a:t>
            </a:r>
            <a:endParaRPr sz="1200">
              <a:solidFill>
                <a:prstClr val="black"/>
              </a:solidFill>
              <a:latin typeface="Arial"/>
              <a:cs typeface="Arial"/>
            </a:endParaRPr>
          </a:p>
          <a:p>
            <a:pPr marL="11379" defTabSz="819143">
              <a:spcBef>
                <a:spcPts val="301"/>
              </a:spcBef>
            </a:pPr>
            <a:r>
              <a:rPr sz="1200" dirty="0">
                <a:solidFill>
                  <a:prstClr val="black"/>
                </a:solidFill>
                <a:latin typeface="Arial"/>
                <a:cs typeface="Arial"/>
              </a:rPr>
              <a:t>•</a:t>
            </a:r>
            <a:endParaRPr sz="1200">
              <a:solidFill>
                <a:prstClr val="black"/>
              </a:solidFill>
              <a:latin typeface="Arial"/>
              <a:cs typeface="Arial"/>
            </a:endParaRPr>
          </a:p>
          <a:p>
            <a:pPr marL="11379" defTabSz="819143">
              <a:spcBef>
                <a:spcPts val="301"/>
              </a:spcBef>
            </a:pPr>
            <a:r>
              <a:rPr sz="1200" dirty="0">
                <a:solidFill>
                  <a:prstClr val="black"/>
                </a:solidFill>
                <a:latin typeface="Arial"/>
                <a:cs typeface="Arial"/>
              </a:rPr>
              <a:t>•</a:t>
            </a:r>
            <a:endParaRPr sz="1200">
              <a:solidFill>
                <a:prstClr val="black"/>
              </a:solidFill>
              <a:latin typeface="Arial"/>
              <a:cs typeface="Arial"/>
            </a:endParaRPr>
          </a:p>
          <a:p>
            <a:pPr marL="11379" defTabSz="819143">
              <a:spcBef>
                <a:spcPts val="305"/>
              </a:spcBef>
            </a:pPr>
            <a:r>
              <a:rPr sz="1200" dirty="0">
                <a:solidFill>
                  <a:prstClr val="black"/>
                </a:solidFill>
                <a:latin typeface="Arial"/>
                <a:cs typeface="Arial"/>
              </a:rPr>
              <a:t>•</a:t>
            </a:r>
            <a:endParaRPr sz="1200">
              <a:solidFill>
                <a:prstClr val="black"/>
              </a:solidFill>
              <a:latin typeface="Arial"/>
              <a:cs typeface="Arial"/>
            </a:endParaRPr>
          </a:p>
          <a:p>
            <a:pPr marL="11379" defTabSz="819143">
              <a:spcBef>
                <a:spcPts val="301"/>
              </a:spcBef>
            </a:pPr>
            <a:r>
              <a:rPr sz="1200" dirty="0">
                <a:solidFill>
                  <a:prstClr val="black"/>
                </a:solidFill>
                <a:latin typeface="Arial"/>
                <a:cs typeface="Arial"/>
              </a:rPr>
              <a:t>•</a:t>
            </a:r>
            <a:endParaRPr sz="1200">
              <a:solidFill>
                <a:prstClr val="black"/>
              </a:solidFill>
              <a:latin typeface="Arial"/>
              <a:cs typeface="Arial"/>
            </a:endParaRPr>
          </a:p>
        </p:txBody>
      </p:sp>
      <p:sp>
        <p:nvSpPr>
          <p:cNvPr id="5" name="object 5"/>
          <p:cNvSpPr txBox="1"/>
          <p:nvPr/>
        </p:nvSpPr>
        <p:spPr>
          <a:xfrm>
            <a:off x="864742" y="1183565"/>
            <a:ext cx="3368386" cy="1309076"/>
          </a:xfrm>
          <a:prstGeom prst="rect">
            <a:avLst/>
          </a:prstGeom>
        </p:spPr>
        <p:txBody>
          <a:bodyPr vert="horz" wrap="square" lIns="0" tIns="0" rIns="0" bIns="0" rtlCol="0">
            <a:spAutoFit/>
          </a:bodyPr>
          <a:lstStyle/>
          <a:p>
            <a:pPr marL="11379" defTabSz="819143"/>
            <a:r>
              <a:rPr sz="1200" dirty="0">
                <a:solidFill>
                  <a:prstClr val="black"/>
                </a:solidFill>
                <a:latin typeface="Arial"/>
                <a:cs typeface="Arial"/>
              </a:rPr>
              <a:t>4-</a:t>
            </a:r>
            <a:r>
              <a:rPr sz="1200" spc="4" dirty="0">
                <a:solidFill>
                  <a:prstClr val="black"/>
                </a:solidFill>
                <a:latin typeface="Arial"/>
                <a:cs typeface="Arial"/>
              </a:rPr>
              <a:t>6</a:t>
            </a:r>
            <a:r>
              <a:rPr sz="1200" dirty="0">
                <a:solidFill>
                  <a:prstClr val="black"/>
                </a:solidFill>
                <a:latin typeface="Arial"/>
                <a:cs typeface="Arial"/>
              </a:rPr>
              <a:t> Mon</a:t>
            </a:r>
            <a:r>
              <a:rPr sz="1200" spc="4" dirty="0">
                <a:solidFill>
                  <a:prstClr val="black"/>
                </a:solidFill>
                <a:latin typeface="Arial"/>
                <a:cs typeface="Arial"/>
              </a:rPr>
              <a:t>o</a:t>
            </a:r>
            <a:r>
              <a:rPr sz="1200" dirty="0">
                <a:solidFill>
                  <a:prstClr val="black"/>
                </a:solidFill>
                <a:latin typeface="Arial"/>
                <a:cs typeface="Arial"/>
              </a:rPr>
              <a:t> Cameras</a:t>
            </a:r>
            <a:endParaRPr sz="1200">
              <a:solidFill>
                <a:prstClr val="black"/>
              </a:solidFill>
              <a:latin typeface="Arial"/>
              <a:cs typeface="Arial"/>
            </a:endParaRPr>
          </a:p>
          <a:p>
            <a:pPr marL="11379" defTabSz="819143">
              <a:spcBef>
                <a:spcPts val="301"/>
              </a:spcBef>
            </a:pPr>
            <a:r>
              <a:rPr sz="1200" dirty="0">
                <a:solidFill>
                  <a:prstClr val="black"/>
                </a:solidFill>
                <a:latin typeface="Arial"/>
                <a:cs typeface="Arial"/>
              </a:rPr>
              <a:t>1-</a:t>
            </a:r>
            <a:r>
              <a:rPr sz="1200" spc="4" dirty="0">
                <a:solidFill>
                  <a:prstClr val="black"/>
                </a:solidFill>
                <a:latin typeface="Arial"/>
                <a:cs typeface="Arial"/>
              </a:rPr>
              <a:t>2</a:t>
            </a:r>
            <a:r>
              <a:rPr sz="1200" dirty="0">
                <a:solidFill>
                  <a:prstClr val="black"/>
                </a:solidFill>
                <a:latin typeface="Arial"/>
                <a:cs typeface="Arial"/>
              </a:rPr>
              <a:t> Stere</a:t>
            </a:r>
            <a:r>
              <a:rPr sz="1200" spc="4" dirty="0">
                <a:solidFill>
                  <a:prstClr val="black"/>
                </a:solidFill>
                <a:latin typeface="Arial"/>
                <a:cs typeface="Arial"/>
              </a:rPr>
              <a:t>o</a:t>
            </a:r>
            <a:r>
              <a:rPr sz="1200" dirty="0">
                <a:solidFill>
                  <a:prstClr val="black"/>
                </a:solidFill>
                <a:latin typeface="Arial"/>
                <a:cs typeface="Arial"/>
              </a:rPr>
              <a:t> Cameras</a:t>
            </a:r>
            <a:endParaRPr sz="1200">
              <a:solidFill>
                <a:prstClr val="black"/>
              </a:solidFill>
              <a:latin typeface="Arial"/>
              <a:cs typeface="Arial"/>
            </a:endParaRPr>
          </a:p>
          <a:p>
            <a:pPr marL="11379" marR="1863548" defTabSz="819143">
              <a:lnSpc>
                <a:spcPct val="121500"/>
              </a:lnSpc>
            </a:pPr>
            <a:r>
              <a:rPr sz="1200" dirty="0">
                <a:solidFill>
                  <a:prstClr val="black"/>
                </a:solidFill>
                <a:latin typeface="Arial"/>
                <a:cs typeface="Arial"/>
              </a:rPr>
              <a:t>2-</a:t>
            </a:r>
            <a:r>
              <a:rPr sz="1200" spc="4" dirty="0">
                <a:solidFill>
                  <a:prstClr val="black"/>
                </a:solidFill>
                <a:latin typeface="Arial"/>
                <a:cs typeface="Arial"/>
              </a:rPr>
              <a:t>4</a:t>
            </a:r>
            <a:r>
              <a:rPr sz="1200" dirty="0">
                <a:solidFill>
                  <a:prstClr val="black"/>
                </a:solidFill>
                <a:latin typeface="Arial"/>
                <a:cs typeface="Arial"/>
              </a:rPr>
              <a:t> Mid-Rang</a:t>
            </a:r>
            <a:r>
              <a:rPr sz="1200" spc="4" dirty="0">
                <a:solidFill>
                  <a:prstClr val="black"/>
                </a:solidFill>
                <a:latin typeface="Arial"/>
                <a:cs typeface="Arial"/>
              </a:rPr>
              <a:t>e</a:t>
            </a:r>
            <a:r>
              <a:rPr sz="1200" dirty="0">
                <a:solidFill>
                  <a:prstClr val="black"/>
                </a:solidFill>
                <a:latin typeface="Arial"/>
                <a:cs typeface="Arial"/>
              </a:rPr>
              <a:t> Radar</a:t>
            </a:r>
            <a:r>
              <a:rPr sz="1200" spc="-4" dirty="0">
                <a:solidFill>
                  <a:prstClr val="black"/>
                </a:solidFill>
                <a:latin typeface="Arial"/>
                <a:cs typeface="Arial"/>
              </a:rPr>
              <a:t> </a:t>
            </a:r>
            <a:r>
              <a:rPr sz="1200" spc="4" dirty="0">
                <a:solidFill>
                  <a:prstClr val="black"/>
                </a:solidFill>
                <a:latin typeface="Arial"/>
                <a:cs typeface="Arial"/>
              </a:rPr>
              <a:t>2</a:t>
            </a:r>
            <a:r>
              <a:rPr sz="1200" dirty="0">
                <a:solidFill>
                  <a:prstClr val="black"/>
                </a:solidFill>
                <a:latin typeface="Arial"/>
                <a:cs typeface="Arial"/>
              </a:rPr>
              <a:t> Lon</a:t>
            </a:r>
            <a:r>
              <a:rPr sz="1200" spc="4" dirty="0">
                <a:solidFill>
                  <a:prstClr val="black"/>
                </a:solidFill>
                <a:latin typeface="Arial"/>
                <a:cs typeface="Arial"/>
              </a:rPr>
              <a:t>g</a:t>
            </a:r>
            <a:r>
              <a:rPr sz="1200" dirty="0">
                <a:solidFill>
                  <a:prstClr val="black"/>
                </a:solidFill>
                <a:latin typeface="Arial"/>
                <a:cs typeface="Arial"/>
              </a:rPr>
              <a:t> Rang</a:t>
            </a:r>
            <a:r>
              <a:rPr sz="1200" spc="4" dirty="0">
                <a:solidFill>
                  <a:prstClr val="black"/>
                </a:solidFill>
                <a:latin typeface="Arial"/>
                <a:cs typeface="Arial"/>
              </a:rPr>
              <a:t>e</a:t>
            </a:r>
            <a:r>
              <a:rPr sz="1200" dirty="0">
                <a:solidFill>
                  <a:prstClr val="black"/>
                </a:solidFill>
                <a:latin typeface="Arial"/>
                <a:cs typeface="Arial"/>
              </a:rPr>
              <a:t> Radar</a:t>
            </a:r>
            <a:endParaRPr sz="1200">
              <a:solidFill>
                <a:prstClr val="black"/>
              </a:solidFill>
              <a:latin typeface="Arial"/>
              <a:cs typeface="Arial"/>
            </a:endParaRPr>
          </a:p>
          <a:p>
            <a:pPr marL="11379" marR="5698" defTabSz="819143">
              <a:lnSpc>
                <a:spcPct val="121500"/>
              </a:lnSpc>
              <a:spcBef>
                <a:spcPts val="4"/>
              </a:spcBef>
            </a:pPr>
            <a:r>
              <a:rPr sz="1200" dirty="0">
                <a:solidFill>
                  <a:prstClr val="black"/>
                </a:solidFill>
                <a:latin typeface="Arial"/>
                <a:cs typeface="Arial"/>
              </a:rPr>
              <a:t>8-1</a:t>
            </a:r>
            <a:r>
              <a:rPr sz="1200" spc="4" dirty="0">
                <a:solidFill>
                  <a:prstClr val="black"/>
                </a:solidFill>
                <a:latin typeface="Arial"/>
                <a:cs typeface="Arial"/>
              </a:rPr>
              <a:t>6</a:t>
            </a:r>
            <a:r>
              <a:rPr sz="1200" dirty="0">
                <a:solidFill>
                  <a:prstClr val="black"/>
                </a:solidFill>
                <a:latin typeface="Arial"/>
                <a:cs typeface="Arial"/>
              </a:rPr>
              <a:t> Ultrasoni</a:t>
            </a:r>
            <a:r>
              <a:rPr sz="1200" spc="4" dirty="0">
                <a:solidFill>
                  <a:prstClr val="black"/>
                </a:solidFill>
                <a:latin typeface="Arial"/>
                <a:cs typeface="Arial"/>
              </a:rPr>
              <a:t>c</a:t>
            </a:r>
            <a:r>
              <a:rPr sz="1200" dirty="0">
                <a:solidFill>
                  <a:prstClr val="black"/>
                </a:solidFill>
                <a:latin typeface="Arial"/>
                <a:cs typeface="Arial"/>
              </a:rPr>
              <a:t> Sensors,</a:t>
            </a:r>
            <a:r>
              <a:rPr sz="1200" spc="9" dirty="0">
                <a:solidFill>
                  <a:prstClr val="black"/>
                </a:solidFill>
                <a:latin typeface="Arial"/>
                <a:cs typeface="Arial"/>
              </a:rPr>
              <a:t> </a:t>
            </a:r>
            <a:r>
              <a:rPr sz="1200" spc="4" dirty="0">
                <a:solidFill>
                  <a:prstClr val="black"/>
                </a:solidFill>
                <a:latin typeface="Arial"/>
                <a:cs typeface="Arial"/>
              </a:rPr>
              <a:t>4</a:t>
            </a:r>
            <a:r>
              <a:rPr sz="1200" dirty="0">
                <a:solidFill>
                  <a:prstClr val="black"/>
                </a:solidFill>
                <a:latin typeface="Arial"/>
                <a:cs typeface="Arial"/>
              </a:rPr>
              <a:t> </a:t>
            </a:r>
            <a:r>
              <a:rPr sz="1200" spc="13" dirty="0">
                <a:solidFill>
                  <a:prstClr val="black"/>
                </a:solidFill>
                <a:latin typeface="Arial"/>
                <a:cs typeface="Arial"/>
              </a:rPr>
              <a:t>W</a:t>
            </a:r>
            <a:r>
              <a:rPr sz="1200" dirty="0">
                <a:solidFill>
                  <a:prstClr val="black"/>
                </a:solidFill>
                <a:latin typeface="Arial"/>
                <a:cs typeface="Arial"/>
              </a:rPr>
              <a:t>heel Spee</a:t>
            </a:r>
            <a:r>
              <a:rPr sz="1200" spc="4" dirty="0">
                <a:solidFill>
                  <a:prstClr val="black"/>
                </a:solidFill>
                <a:latin typeface="Arial"/>
                <a:cs typeface="Arial"/>
              </a:rPr>
              <a:t>d</a:t>
            </a:r>
            <a:r>
              <a:rPr sz="1200" dirty="0">
                <a:solidFill>
                  <a:prstClr val="black"/>
                </a:solidFill>
                <a:latin typeface="Arial"/>
                <a:cs typeface="Arial"/>
              </a:rPr>
              <a:t> Sensors</a:t>
            </a:r>
            <a:r>
              <a:rPr sz="1200" spc="-4" dirty="0">
                <a:solidFill>
                  <a:prstClr val="black"/>
                </a:solidFill>
                <a:latin typeface="Arial"/>
                <a:cs typeface="Arial"/>
              </a:rPr>
              <a:t> </a:t>
            </a:r>
            <a:r>
              <a:rPr sz="1200" spc="4" dirty="0">
                <a:solidFill>
                  <a:prstClr val="black"/>
                </a:solidFill>
                <a:latin typeface="Arial"/>
                <a:cs typeface="Arial"/>
              </a:rPr>
              <a:t>R</a:t>
            </a:r>
            <a:r>
              <a:rPr sz="1200" spc="-4" dirty="0">
                <a:solidFill>
                  <a:prstClr val="black"/>
                </a:solidFill>
                <a:latin typeface="Arial"/>
                <a:cs typeface="Arial"/>
              </a:rPr>
              <a:t>edundan</a:t>
            </a:r>
            <a:r>
              <a:rPr sz="1200" dirty="0">
                <a:solidFill>
                  <a:prstClr val="black"/>
                </a:solidFill>
                <a:latin typeface="Arial"/>
                <a:cs typeface="Arial"/>
              </a:rPr>
              <a:t>t</a:t>
            </a:r>
            <a:r>
              <a:rPr sz="1200" spc="9" dirty="0">
                <a:solidFill>
                  <a:prstClr val="black"/>
                </a:solidFill>
                <a:latin typeface="Arial"/>
                <a:cs typeface="Arial"/>
              </a:rPr>
              <a:t> </a:t>
            </a:r>
            <a:r>
              <a:rPr sz="1200" spc="4" dirty="0">
                <a:solidFill>
                  <a:prstClr val="black"/>
                </a:solidFill>
                <a:latin typeface="Arial"/>
                <a:cs typeface="Arial"/>
              </a:rPr>
              <a:t>D</a:t>
            </a:r>
            <a:r>
              <a:rPr sz="1200" dirty="0">
                <a:solidFill>
                  <a:prstClr val="black"/>
                </a:solidFill>
                <a:latin typeface="Arial"/>
                <a:cs typeface="Arial"/>
              </a:rPr>
              <a:t>a</a:t>
            </a:r>
            <a:r>
              <a:rPr sz="1200" spc="-4" dirty="0">
                <a:solidFill>
                  <a:prstClr val="black"/>
                </a:solidFill>
                <a:latin typeface="Arial"/>
                <a:cs typeface="Arial"/>
              </a:rPr>
              <a:t>t</a:t>
            </a:r>
            <a:r>
              <a:rPr sz="1200" spc="4" dirty="0">
                <a:solidFill>
                  <a:prstClr val="black"/>
                </a:solidFill>
                <a:latin typeface="Arial"/>
                <a:cs typeface="Arial"/>
              </a:rPr>
              <a:t>a</a:t>
            </a:r>
            <a:r>
              <a:rPr sz="1200" dirty="0">
                <a:solidFill>
                  <a:prstClr val="black"/>
                </a:solidFill>
                <a:latin typeface="Arial"/>
                <a:cs typeface="Arial"/>
              </a:rPr>
              <a:t> </a:t>
            </a:r>
            <a:r>
              <a:rPr sz="1200" spc="4" dirty="0">
                <a:solidFill>
                  <a:prstClr val="black"/>
                </a:solidFill>
                <a:latin typeface="Arial"/>
                <a:cs typeface="Arial"/>
              </a:rPr>
              <a:t>C</a:t>
            </a:r>
            <a:r>
              <a:rPr sz="1200" spc="-4" dirty="0">
                <a:solidFill>
                  <a:prstClr val="black"/>
                </a:solidFill>
                <a:latin typeface="Arial"/>
                <a:cs typeface="Arial"/>
              </a:rPr>
              <a:t>enter</a:t>
            </a:r>
            <a:endParaRPr sz="1200">
              <a:solidFill>
                <a:prstClr val="black"/>
              </a:solidFill>
              <a:latin typeface="Arial"/>
              <a:cs typeface="Arial"/>
            </a:endParaRPr>
          </a:p>
        </p:txBody>
      </p:sp>
      <p:sp>
        <p:nvSpPr>
          <p:cNvPr id="6" name="object 6"/>
          <p:cNvSpPr txBox="1"/>
          <p:nvPr/>
        </p:nvSpPr>
        <p:spPr>
          <a:xfrm>
            <a:off x="979055" y="2459044"/>
            <a:ext cx="3337791" cy="630942"/>
          </a:xfrm>
          <a:prstGeom prst="rect">
            <a:avLst/>
          </a:prstGeom>
        </p:spPr>
        <p:txBody>
          <a:bodyPr vert="horz" wrap="square" lIns="0" tIns="0" rIns="0" bIns="0" rtlCol="0">
            <a:spAutoFit/>
          </a:bodyPr>
          <a:lstStyle/>
          <a:p>
            <a:pPr marL="292954" indent="-281581" defTabSz="819143">
              <a:buFont typeface="Arial"/>
              <a:buChar char="–"/>
              <a:tabLst>
                <a:tab pos="293522" algn="l"/>
              </a:tabLst>
            </a:pPr>
            <a:r>
              <a:rPr sz="1200" spc="4" dirty="0">
                <a:solidFill>
                  <a:prstClr val="black"/>
                </a:solidFill>
                <a:latin typeface="Arial"/>
                <a:cs typeface="Arial"/>
              </a:rPr>
              <a:t>N</a:t>
            </a:r>
            <a:r>
              <a:rPr sz="1200" dirty="0">
                <a:solidFill>
                  <a:prstClr val="black"/>
                </a:solidFill>
                <a:latin typeface="Arial"/>
                <a:cs typeface="Arial"/>
              </a:rPr>
              <a:t>umber Cruncher</a:t>
            </a:r>
            <a:r>
              <a:rPr sz="1200" spc="4" dirty="0">
                <a:solidFill>
                  <a:prstClr val="black"/>
                </a:solidFill>
                <a:latin typeface="Arial"/>
                <a:cs typeface="Arial"/>
              </a:rPr>
              <a:t>s</a:t>
            </a:r>
            <a:r>
              <a:rPr sz="1200" dirty="0">
                <a:solidFill>
                  <a:prstClr val="black"/>
                </a:solidFill>
                <a:latin typeface="Arial"/>
                <a:cs typeface="Arial"/>
              </a:rPr>
              <a:t> </a:t>
            </a:r>
            <a:r>
              <a:rPr sz="1200" spc="4" dirty="0">
                <a:solidFill>
                  <a:prstClr val="black"/>
                </a:solidFill>
                <a:latin typeface="Arial"/>
                <a:cs typeface="Arial"/>
              </a:rPr>
              <a:t>f</a:t>
            </a:r>
            <a:r>
              <a:rPr sz="1200" dirty="0">
                <a:solidFill>
                  <a:prstClr val="black"/>
                </a:solidFill>
                <a:latin typeface="Arial"/>
                <a:cs typeface="Arial"/>
              </a:rPr>
              <a:t>or Dat</a:t>
            </a:r>
            <a:r>
              <a:rPr sz="1200" spc="4" dirty="0">
                <a:solidFill>
                  <a:prstClr val="black"/>
                </a:solidFill>
                <a:latin typeface="Arial"/>
                <a:cs typeface="Arial"/>
              </a:rPr>
              <a:t>a</a:t>
            </a:r>
            <a:r>
              <a:rPr sz="1200" dirty="0">
                <a:solidFill>
                  <a:prstClr val="black"/>
                </a:solidFill>
                <a:latin typeface="Arial"/>
                <a:cs typeface="Arial"/>
              </a:rPr>
              <a:t> Fusion</a:t>
            </a:r>
            <a:endParaRPr sz="1200">
              <a:solidFill>
                <a:prstClr val="black"/>
              </a:solidFill>
              <a:latin typeface="Arial"/>
              <a:cs typeface="Arial"/>
            </a:endParaRPr>
          </a:p>
          <a:p>
            <a:pPr marL="292954" indent="-281581" defTabSz="819143">
              <a:spcBef>
                <a:spcPts val="301"/>
              </a:spcBef>
              <a:buFont typeface="Arial"/>
              <a:buChar char="–"/>
              <a:tabLst>
                <a:tab pos="293522" algn="l"/>
              </a:tabLst>
            </a:pPr>
            <a:r>
              <a:rPr sz="1200" spc="4" dirty="0">
                <a:solidFill>
                  <a:prstClr val="black"/>
                </a:solidFill>
                <a:latin typeface="Arial"/>
                <a:cs typeface="Arial"/>
              </a:rPr>
              <a:t>ABS, ESP, </a:t>
            </a:r>
            <a:r>
              <a:rPr sz="1200" spc="9" dirty="0">
                <a:solidFill>
                  <a:prstClr val="black"/>
                </a:solidFill>
                <a:latin typeface="Arial"/>
                <a:cs typeface="Arial"/>
              </a:rPr>
              <a:t>…</a:t>
            </a:r>
            <a:endParaRPr sz="1200">
              <a:solidFill>
                <a:prstClr val="black"/>
              </a:solidFill>
              <a:latin typeface="Arial"/>
              <a:cs typeface="Arial"/>
            </a:endParaRPr>
          </a:p>
          <a:p>
            <a:pPr marL="292954" indent="-281581" defTabSz="819143">
              <a:spcBef>
                <a:spcPts val="305"/>
              </a:spcBef>
              <a:buFont typeface="Arial"/>
              <a:buChar char="–"/>
              <a:tabLst>
                <a:tab pos="293522" algn="l"/>
              </a:tabLst>
            </a:pPr>
            <a:r>
              <a:rPr sz="1200" spc="4" dirty="0">
                <a:solidFill>
                  <a:prstClr val="black"/>
                </a:solidFill>
                <a:latin typeface="Arial"/>
                <a:cs typeface="Arial"/>
              </a:rPr>
              <a:t>S</a:t>
            </a:r>
            <a:r>
              <a:rPr sz="1200" dirty="0">
                <a:solidFill>
                  <a:prstClr val="black"/>
                </a:solidFill>
                <a:latin typeface="Arial"/>
                <a:cs typeface="Arial"/>
              </a:rPr>
              <a:t>om</a:t>
            </a:r>
            <a:r>
              <a:rPr sz="1200" spc="4" dirty="0">
                <a:solidFill>
                  <a:prstClr val="black"/>
                </a:solidFill>
                <a:latin typeface="Arial"/>
                <a:cs typeface="Arial"/>
              </a:rPr>
              <a:t>e</a:t>
            </a:r>
            <a:r>
              <a:rPr sz="1200" dirty="0">
                <a:solidFill>
                  <a:prstClr val="black"/>
                </a:solidFill>
                <a:latin typeface="Arial"/>
                <a:cs typeface="Arial"/>
              </a:rPr>
              <a:t> ECU</a:t>
            </a:r>
            <a:r>
              <a:rPr sz="1200" spc="4" dirty="0">
                <a:solidFill>
                  <a:prstClr val="black"/>
                </a:solidFill>
                <a:latin typeface="Arial"/>
                <a:cs typeface="Arial"/>
              </a:rPr>
              <a:t>s</a:t>
            </a:r>
            <a:r>
              <a:rPr sz="1200" dirty="0">
                <a:solidFill>
                  <a:prstClr val="black"/>
                </a:solidFill>
                <a:latin typeface="Arial"/>
                <a:cs typeface="Arial"/>
              </a:rPr>
              <a:t> w</a:t>
            </a:r>
            <a:r>
              <a:rPr sz="1200" spc="4" dirty="0">
                <a:solidFill>
                  <a:prstClr val="black"/>
                </a:solidFill>
                <a:latin typeface="Arial"/>
                <a:cs typeface="Arial"/>
              </a:rPr>
              <a:t>e</a:t>
            </a:r>
            <a:r>
              <a:rPr sz="1200" dirty="0">
                <a:solidFill>
                  <a:prstClr val="black"/>
                </a:solidFill>
                <a:latin typeface="Arial"/>
                <a:cs typeface="Arial"/>
              </a:rPr>
              <a:t> can’t </a:t>
            </a:r>
            <a:r>
              <a:rPr sz="1200" spc="-4" dirty="0">
                <a:solidFill>
                  <a:prstClr val="black"/>
                </a:solidFill>
                <a:latin typeface="Arial"/>
                <a:cs typeface="Arial"/>
              </a:rPr>
              <a:t>tel</a:t>
            </a:r>
            <a:r>
              <a:rPr sz="1200" dirty="0">
                <a:solidFill>
                  <a:prstClr val="black"/>
                </a:solidFill>
                <a:latin typeface="Arial"/>
                <a:cs typeface="Arial"/>
              </a:rPr>
              <a:t>l yo</a:t>
            </a:r>
            <a:r>
              <a:rPr sz="1200" spc="4" dirty="0">
                <a:solidFill>
                  <a:prstClr val="black"/>
                </a:solidFill>
                <a:latin typeface="Arial"/>
                <a:cs typeface="Arial"/>
              </a:rPr>
              <a:t>u</a:t>
            </a:r>
            <a:r>
              <a:rPr sz="1200" dirty="0">
                <a:solidFill>
                  <a:prstClr val="black"/>
                </a:solidFill>
                <a:latin typeface="Arial"/>
                <a:cs typeface="Arial"/>
              </a:rPr>
              <a:t> detail</a:t>
            </a:r>
            <a:r>
              <a:rPr sz="1200" spc="4" dirty="0">
                <a:solidFill>
                  <a:prstClr val="black"/>
                </a:solidFill>
                <a:latin typeface="Arial"/>
                <a:cs typeface="Arial"/>
              </a:rPr>
              <a:t>s</a:t>
            </a:r>
            <a:r>
              <a:rPr sz="1200" dirty="0">
                <a:solidFill>
                  <a:prstClr val="black"/>
                </a:solidFill>
                <a:latin typeface="Arial"/>
                <a:cs typeface="Arial"/>
              </a:rPr>
              <a:t> toda</a:t>
            </a:r>
            <a:r>
              <a:rPr sz="1200" spc="4" dirty="0">
                <a:solidFill>
                  <a:prstClr val="black"/>
                </a:solidFill>
                <a:latin typeface="Arial"/>
                <a:cs typeface="Arial"/>
              </a:rPr>
              <a:t>y </a:t>
            </a:r>
            <a:r>
              <a:rPr sz="1200" spc="9" dirty="0">
                <a:solidFill>
                  <a:prstClr val="black"/>
                </a:solidFill>
                <a:latin typeface="Wingdings"/>
                <a:cs typeface="Wingdings"/>
              </a:rPr>
              <a:t></a:t>
            </a:r>
            <a:endParaRPr sz="1200">
              <a:solidFill>
                <a:prstClr val="black"/>
              </a:solidFill>
              <a:latin typeface="Wingdings"/>
              <a:cs typeface="Wingdings"/>
            </a:endParaRPr>
          </a:p>
        </p:txBody>
      </p:sp>
      <p:sp>
        <p:nvSpPr>
          <p:cNvPr id="7" name="object 7"/>
          <p:cNvSpPr txBox="1"/>
          <p:nvPr/>
        </p:nvSpPr>
        <p:spPr>
          <a:xfrm>
            <a:off x="521870" y="3097118"/>
            <a:ext cx="76777" cy="184666"/>
          </a:xfrm>
          <a:prstGeom prst="rect">
            <a:avLst/>
          </a:prstGeom>
        </p:spPr>
        <p:txBody>
          <a:bodyPr vert="horz" wrap="square" lIns="0" tIns="0" rIns="0" bIns="0" rtlCol="0">
            <a:spAutoFit/>
          </a:bodyPr>
          <a:lstStyle/>
          <a:p>
            <a:pPr marL="11379" defTabSz="819143"/>
            <a:r>
              <a:rPr sz="1200" dirty="0">
                <a:solidFill>
                  <a:prstClr val="black"/>
                </a:solidFill>
                <a:latin typeface="Arial"/>
                <a:cs typeface="Arial"/>
              </a:rPr>
              <a:t>•</a:t>
            </a:r>
            <a:endParaRPr sz="1200">
              <a:solidFill>
                <a:prstClr val="black"/>
              </a:solidFill>
              <a:latin typeface="Arial"/>
              <a:cs typeface="Arial"/>
            </a:endParaRPr>
          </a:p>
        </p:txBody>
      </p:sp>
      <p:sp>
        <p:nvSpPr>
          <p:cNvPr id="8" name="object 8"/>
          <p:cNvSpPr txBox="1"/>
          <p:nvPr/>
        </p:nvSpPr>
        <p:spPr>
          <a:xfrm>
            <a:off x="864745" y="3095023"/>
            <a:ext cx="3655291" cy="373051"/>
          </a:xfrm>
          <a:prstGeom prst="rect">
            <a:avLst/>
          </a:prstGeom>
        </p:spPr>
        <p:txBody>
          <a:bodyPr vert="horz" wrap="square" lIns="0" tIns="0" rIns="0" bIns="0" rtlCol="0">
            <a:spAutoFit/>
          </a:bodyPr>
          <a:lstStyle/>
          <a:p>
            <a:pPr marL="11379" marR="5698" indent="-570" defTabSz="819143">
              <a:lnSpc>
                <a:spcPct val="101200"/>
              </a:lnSpc>
            </a:pPr>
            <a:r>
              <a:rPr sz="1200" dirty="0">
                <a:solidFill>
                  <a:prstClr val="black"/>
                </a:solidFill>
                <a:latin typeface="Arial"/>
                <a:cs typeface="Arial"/>
              </a:rPr>
              <a:t>Interactio</a:t>
            </a:r>
            <a:r>
              <a:rPr sz="1200" spc="4" dirty="0">
                <a:solidFill>
                  <a:prstClr val="black"/>
                </a:solidFill>
                <a:latin typeface="Arial"/>
                <a:cs typeface="Arial"/>
              </a:rPr>
              <a:t>n</a:t>
            </a:r>
            <a:r>
              <a:rPr sz="1200" dirty="0">
                <a:solidFill>
                  <a:prstClr val="black"/>
                </a:solidFill>
                <a:latin typeface="Arial"/>
                <a:cs typeface="Arial"/>
              </a:rPr>
              <a:t> wit</a:t>
            </a:r>
            <a:r>
              <a:rPr sz="1200" spc="4" dirty="0">
                <a:solidFill>
                  <a:prstClr val="black"/>
                </a:solidFill>
                <a:latin typeface="Arial"/>
                <a:cs typeface="Arial"/>
              </a:rPr>
              <a:t>h</a:t>
            </a:r>
            <a:r>
              <a:rPr sz="1200" dirty="0">
                <a:solidFill>
                  <a:prstClr val="black"/>
                </a:solidFill>
                <a:latin typeface="Arial"/>
                <a:cs typeface="Arial"/>
              </a:rPr>
              <a:t> Powertrain, Bod</a:t>
            </a:r>
            <a:r>
              <a:rPr sz="1200" spc="4" dirty="0">
                <a:solidFill>
                  <a:prstClr val="black"/>
                </a:solidFill>
                <a:latin typeface="Arial"/>
                <a:cs typeface="Arial"/>
              </a:rPr>
              <a:t>y</a:t>
            </a:r>
            <a:r>
              <a:rPr sz="1200" dirty="0">
                <a:solidFill>
                  <a:prstClr val="black"/>
                </a:solidFill>
                <a:latin typeface="Arial"/>
                <a:cs typeface="Arial"/>
              </a:rPr>
              <a:t> Domain, Navigation,</a:t>
            </a:r>
            <a:r>
              <a:rPr sz="1200" spc="-4" dirty="0">
                <a:solidFill>
                  <a:prstClr val="black"/>
                </a:solidFill>
                <a:latin typeface="Arial"/>
                <a:cs typeface="Arial"/>
              </a:rPr>
              <a:t> Airba</a:t>
            </a:r>
            <a:r>
              <a:rPr sz="1200" dirty="0">
                <a:solidFill>
                  <a:prstClr val="black"/>
                </a:solidFill>
                <a:latin typeface="Arial"/>
                <a:cs typeface="Arial"/>
              </a:rPr>
              <a:t>g,</a:t>
            </a:r>
            <a:r>
              <a:rPr sz="1200" spc="4" dirty="0">
                <a:solidFill>
                  <a:prstClr val="black"/>
                </a:solidFill>
                <a:latin typeface="Arial"/>
                <a:cs typeface="Arial"/>
              </a:rPr>
              <a:t> </a:t>
            </a:r>
            <a:r>
              <a:rPr sz="1200" dirty="0">
                <a:solidFill>
                  <a:prstClr val="black"/>
                </a:solidFill>
                <a:latin typeface="Arial"/>
                <a:cs typeface="Arial"/>
              </a:rPr>
              <a:t>CAR</a:t>
            </a:r>
            <a:r>
              <a:rPr sz="1200" spc="-4" dirty="0">
                <a:solidFill>
                  <a:prstClr val="black"/>
                </a:solidFill>
                <a:latin typeface="Arial"/>
                <a:cs typeface="Arial"/>
              </a:rPr>
              <a:t>2</a:t>
            </a:r>
            <a:r>
              <a:rPr sz="1200" dirty="0">
                <a:solidFill>
                  <a:prstClr val="black"/>
                </a:solidFill>
                <a:latin typeface="Arial"/>
                <a:cs typeface="Arial"/>
              </a:rPr>
              <a:t>CAR,</a:t>
            </a:r>
            <a:r>
              <a:rPr sz="1200" spc="4" dirty="0">
                <a:solidFill>
                  <a:prstClr val="black"/>
                </a:solidFill>
                <a:latin typeface="Arial"/>
                <a:cs typeface="Arial"/>
              </a:rPr>
              <a:t> </a:t>
            </a:r>
            <a:r>
              <a:rPr sz="1200" dirty="0">
                <a:solidFill>
                  <a:prstClr val="black"/>
                </a:solidFill>
                <a:latin typeface="Arial"/>
                <a:cs typeface="Arial"/>
              </a:rPr>
              <a:t>CAR2Infrastructure</a:t>
            </a:r>
            <a:endParaRPr sz="1200">
              <a:solidFill>
                <a:prstClr val="black"/>
              </a:solidFill>
              <a:latin typeface="Arial"/>
              <a:cs typeface="Arial"/>
            </a:endParaRPr>
          </a:p>
        </p:txBody>
      </p:sp>
      <p:sp>
        <p:nvSpPr>
          <p:cNvPr id="10" name="object 10"/>
          <p:cNvSpPr/>
          <p:nvPr/>
        </p:nvSpPr>
        <p:spPr>
          <a:xfrm>
            <a:off x="5318996" y="3429000"/>
            <a:ext cx="3005989" cy="2257083"/>
          </a:xfrm>
          <a:prstGeom prst="rect">
            <a:avLst/>
          </a:prstGeom>
          <a:blipFill>
            <a:blip r:embed="rId2" cstate="print"/>
            <a:stretch>
              <a:fillRect/>
            </a:stretch>
          </a:blipFill>
        </p:spPr>
        <p:txBody>
          <a:bodyPr wrap="square" lIns="0" tIns="0" rIns="0" bIns="0" rtlCol="0">
            <a:spAutoFit/>
          </a:bodyPr>
          <a:lstStyle/>
          <a:p>
            <a:pPr defTabSz="819143"/>
            <a:endParaRPr>
              <a:solidFill>
                <a:prstClr val="black"/>
              </a:solidFill>
            </a:endParaRPr>
          </a:p>
        </p:txBody>
      </p:sp>
      <p:sp>
        <p:nvSpPr>
          <p:cNvPr id="11" name="object 11"/>
          <p:cNvSpPr/>
          <p:nvPr/>
        </p:nvSpPr>
        <p:spPr>
          <a:xfrm>
            <a:off x="5246023" y="1314453"/>
            <a:ext cx="3097184" cy="276999"/>
          </a:xfrm>
          <a:prstGeom prst="rect">
            <a:avLst/>
          </a:prstGeom>
          <a:blipFill>
            <a:blip r:embed="rId3" cstate="print"/>
            <a:stretch>
              <a:fillRect/>
            </a:stretch>
          </a:blipFill>
        </p:spPr>
        <p:txBody>
          <a:bodyPr wrap="square" lIns="0" tIns="0" rIns="0" bIns="0" rtlCol="0">
            <a:spAutoFit/>
          </a:bodyPr>
          <a:lstStyle/>
          <a:p>
            <a:pPr defTabSz="819143"/>
            <a:endParaRPr>
              <a:solidFill>
                <a:prstClr val="black"/>
              </a:solidFill>
            </a:endParaRPr>
          </a:p>
        </p:txBody>
      </p:sp>
      <p:sp>
        <p:nvSpPr>
          <p:cNvPr id="12" name="object 12"/>
          <p:cNvSpPr/>
          <p:nvPr/>
        </p:nvSpPr>
        <p:spPr>
          <a:xfrm>
            <a:off x="5219699" y="1120991"/>
            <a:ext cx="3123508" cy="2019977"/>
          </a:xfrm>
          <a:prstGeom prst="rect">
            <a:avLst/>
          </a:prstGeom>
          <a:blipFill>
            <a:blip r:embed="rId4" cstate="print"/>
            <a:stretch>
              <a:fillRect/>
            </a:stretch>
          </a:blipFill>
        </p:spPr>
        <p:txBody>
          <a:bodyPr wrap="square" lIns="0" tIns="0" rIns="0" bIns="0" rtlCol="0">
            <a:spAutoFit/>
          </a:bodyPr>
          <a:lstStyle/>
          <a:p>
            <a:pPr defTabSz="819143"/>
            <a:endParaRPr>
              <a:solidFill>
                <a:prstClr val="black"/>
              </a:solidFill>
            </a:endParaRPr>
          </a:p>
        </p:txBody>
      </p:sp>
      <p:sp>
        <p:nvSpPr>
          <p:cNvPr id="13" name="object 13"/>
          <p:cNvSpPr/>
          <p:nvPr/>
        </p:nvSpPr>
        <p:spPr>
          <a:xfrm>
            <a:off x="586753" y="3874099"/>
            <a:ext cx="3537759" cy="276999"/>
          </a:xfrm>
          <a:prstGeom prst="rect">
            <a:avLst/>
          </a:prstGeom>
          <a:blipFill>
            <a:blip r:embed="rId5" cstate="print"/>
            <a:stretch>
              <a:fillRect/>
            </a:stretch>
          </a:blipFill>
        </p:spPr>
        <p:txBody>
          <a:bodyPr wrap="square" lIns="0" tIns="0" rIns="0" bIns="0" rtlCol="0">
            <a:spAutoFit/>
          </a:bodyPr>
          <a:lstStyle/>
          <a:p>
            <a:pPr defTabSz="819143"/>
            <a:endParaRPr>
              <a:solidFill>
                <a:prstClr val="black"/>
              </a:solidFill>
            </a:endParaRPr>
          </a:p>
        </p:txBody>
      </p:sp>
      <p:sp>
        <p:nvSpPr>
          <p:cNvPr id="14" name="object 14"/>
          <p:cNvSpPr/>
          <p:nvPr/>
        </p:nvSpPr>
        <p:spPr>
          <a:xfrm>
            <a:off x="558741" y="3525762"/>
            <a:ext cx="3564079" cy="2180176"/>
          </a:xfrm>
          <a:prstGeom prst="rect">
            <a:avLst/>
          </a:prstGeom>
          <a:blipFill>
            <a:blip r:embed="rId6" cstate="print"/>
            <a:stretch>
              <a:fillRect/>
            </a:stretch>
          </a:blipFill>
        </p:spPr>
        <p:txBody>
          <a:bodyPr wrap="square" lIns="0" tIns="0" rIns="0" bIns="0" rtlCol="0">
            <a:spAutoFit/>
          </a:bodyPr>
          <a:lstStyle/>
          <a:p>
            <a:pPr defTabSz="819143"/>
            <a:endParaRPr>
              <a:solidFill>
                <a:prstClr val="black"/>
              </a:solidFill>
            </a:endParaRPr>
          </a:p>
        </p:txBody>
      </p:sp>
      <p:sp>
        <p:nvSpPr>
          <p:cNvPr id="15" name="object 15"/>
          <p:cNvSpPr/>
          <p:nvPr/>
        </p:nvSpPr>
        <p:spPr>
          <a:xfrm>
            <a:off x="5255912" y="3440033"/>
            <a:ext cx="3132512" cy="276999"/>
          </a:xfrm>
          <a:prstGeom prst="rect">
            <a:avLst/>
          </a:prstGeom>
          <a:blipFill>
            <a:blip r:embed="rId7" cstate="print"/>
            <a:stretch>
              <a:fillRect/>
            </a:stretch>
          </a:blipFill>
        </p:spPr>
        <p:txBody>
          <a:bodyPr wrap="square" lIns="0" tIns="0" rIns="0" bIns="0" rtlCol="0">
            <a:spAutoFit/>
          </a:bodyPr>
          <a:lstStyle/>
          <a:p>
            <a:pPr defTabSz="819143"/>
            <a:endParaRPr>
              <a:solidFill>
                <a:prstClr val="black"/>
              </a:solidFill>
            </a:endParaRPr>
          </a:p>
        </p:txBody>
      </p:sp>
      <p:sp>
        <p:nvSpPr>
          <p:cNvPr id="16" name="object 16"/>
          <p:cNvSpPr txBox="1"/>
          <p:nvPr/>
        </p:nvSpPr>
        <p:spPr>
          <a:xfrm>
            <a:off x="5318996" y="3833311"/>
            <a:ext cx="2643909" cy="184666"/>
          </a:xfrm>
          <a:prstGeom prst="rect">
            <a:avLst/>
          </a:prstGeom>
        </p:spPr>
        <p:txBody>
          <a:bodyPr vert="horz" wrap="square" lIns="0" tIns="0" rIns="0" bIns="0" rtlCol="0">
            <a:spAutoFit/>
          </a:bodyPr>
          <a:lstStyle/>
          <a:p>
            <a:pPr marL="11379" defTabSz="819143"/>
            <a:r>
              <a:rPr sz="1200" dirty="0">
                <a:solidFill>
                  <a:srgbClr val="6E1E1E"/>
                </a:solidFill>
                <a:latin typeface="Arial"/>
                <a:cs typeface="Arial"/>
              </a:rPr>
              <a:t>Doe</a:t>
            </a:r>
            <a:r>
              <a:rPr sz="1200" spc="4" dirty="0">
                <a:solidFill>
                  <a:srgbClr val="6E1E1E"/>
                </a:solidFill>
                <a:latin typeface="Arial"/>
                <a:cs typeface="Arial"/>
              </a:rPr>
              <a:t>s </a:t>
            </a:r>
            <a:r>
              <a:rPr sz="1200" spc="-4" dirty="0">
                <a:solidFill>
                  <a:srgbClr val="6E1E1E"/>
                </a:solidFill>
                <a:latin typeface="Arial"/>
                <a:cs typeface="Arial"/>
              </a:rPr>
              <a:t>thi</a:t>
            </a:r>
            <a:r>
              <a:rPr sz="1200" spc="4" dirty="0">
                <a:solidFill>
                  <a:srgbClr val="6E1E1E"/>
                </a:solidFill>
                <a:latin typeface="Arial"/>
                <a:cs typeface="Arial"/>
              </a:rPr>
              <a:t>s </a:t>
            </a:r>
            <a:r>
              <a:rPr sz="1200" dirty="0">
                <a:solidFill>
                  <a:srgbClr val="6E1E1E"/>
                </a:solidFill>
                <a:latin typeface="Arial"/>
                <a:cs typeface="Arial"/>
              </a:rPr>
              <a:t>loo</a:t>
            </a:r>
            <a:r>
              <a:rPr sz="1200" spc="4" dirty="0">
                <a:solidFill>
                  <a:srgbClr val="6E1E1E"/>
                </a:solidFill>
                <a:latin typeface="Arial"/>
                <a:cs typeface="Arial"/>
              </a:rPr>
              <a:t>k </a:t>
            </a:r>
            <a:r>
              <a:rPr sz="1200" dirty="0">
                <a:solidFill>
                  <a:srgbClr val="6E1E1E"/>
                </a:solidFill>
                <a:latin typeface="Arial"/>
                <a:cs typeface="Arial"/>
              </a:rPr>
              <a:t>familiar</a:t>
            </a:r>
            <a:r>
              <a:rPr sz="1200" spc="4" dirty="0">
                <a:solidFill>
                  <a:srgbClr val="6E1E1E"/>
                </a:solidFill>
                <a:latin typeface="Arial"/>
                <a:cs typeface="Arial"/>
              </a:rPr>
              <a:t> </a:t>
            </a:r>
            <a:r>
              <a:rPr sz="1200" spc="-4" dirty="0">
                <a:solidFill>
                  <a:srgbClr val="6E1E1E"/>
                </a:solidFill>
                <a:latin typeface="Arial"/>
                <a:cs typeface="Arial"/>
              </a:rPr>
              <a:t>t</a:t>
            </a:r>
            <a:r>
              <a:rPr sz="1200" spc="4" dirty="0">
                <a:solidFill>
                  <a:srgbClr val="6E1E1E"/>
                </a:solidFill>
                <a:latin typeface="Arial"/>
                <a:cs typeface="Arial"/>
              </a:rPr>
              <a:t>o </a:t>
            </a:r>
            <a:r>
              <a:rPr sz="1200" dirty="0">
                <a:solidFill>
                  <a:srgbClr val="6E1E1E"/>
                </a:solidFill>
                <a:latin typeface="Arial"/>
                <a:cs typeface="Arial"/>
              </a:rPr>
              <a:t>dat</a:t>
            </a:r>
            <a:r>
              <a:rPr sz="1200" spc="4" dirty="0">
                <a:solidFill>
                  <a:srgbClr val="6E1E1E"/>
                </a:solidFill>
                <a:latin typeface="Arial"/>
                <a:cs typeface="Arial"/>
              </a:rPr>
              <a:t>a </a:t>
            </a:r>
            <a:r>
              <a:rPr sz="1200" dirty="0">
                <a:solidFill>
                  <a:srgbClr val="6E1E1E"/>
                </a:solidFill>
                <a:latin typeface="Arial"/>
                <a:cs typeface="Arial"/>
              </a:rPr>
              <a:t>centers?</a:t>
            </a:r>
            <a:endParaRPr sz="1200">
              <a:solidFill>
                <a:prstClr val="black"/>
              </a:solidFill>
              <a:latin typeface="Arial"/>
              <a:cs typeface="Arial"/>
            </a:endParaRPr>
          </a:p>
        </p:txBody>
      </p:sp>
      <p:sp>
        <p:nvSpPr>
          <p:cNvPr id="17" name="object 17"/>
          <p:cNvSpPr/>
          <p:nvPr/>
        </p:nvSpPr>
        <p:spPr>
          <a:xfrm>
            <a:off x="5219700" y="2862206"/>
            <a:ext cx="3097184" cy="276999"/>
          </a:xfrm>
          <a:prstGeom prst="rect">
            <a:avLst/>
          </a:prstGeom>
          <a:blipFill>
            <a:blip r:embed="rId8" cstate="print"/>
            <a:stretch>
              <a:fillRect/>
            </a:stretch>
          </a:blipFill>
        </p:spPr>
        <p:txBody>
          <a:bodyPr wrap="square" lIns="0" tIns="0" rIns="0" bIns="0" rtlCol="0">
            <a:spAutoFit/>
          </a:bodyPr>
          <a:lstStyle/>
          <a:p>
            <a:pPr defTabSz="819143"/>
            <a:endParaRPr>
              <a:solidFill>
                <a:prstClr val="black"/>
              </a:solidFill>
            </a:endParaRPr>
          </a:p>
        </p:txBody>
      </p:sp>
      <p:sp>
        <p:nvSpPr>
          <p:cNvPr id="18" name="object 18"/>
          <p:cNvSpPr txBox="1"/>
          <p:nvPr/>
        </p:nvSpPr>
        <p:spPr>
          <a:xfrm>
            <a:off x="5368080" y="3227962"/>
            <a:ext cx="2751859" cy="305921"/>
          </a:xfrm>
          <a:prstGeom prst="rect">
            <a:avLst/>
          </a:prstGeom>
        </p:spPr>
        <p:txBody>
          <a:bodyPr vert="horz" wrap="square" lIns="0" tIns="0" rIns="0" bIns="0" rtlCol="0">
            <a:spAutoFit/>
          </a:bodyPr>
          <a:lstStyle/>
          <a:p>
            <a:pPr marL="11379" marR="5698" defTabSz="819143"/>
            <a:r>
              <a:rPr sz="1000" spc="-13" dirty="0">
                <a:solidFill>
                  <a:srgbClr val="6E1E1E"/>
                </a:solidFill>
                <a:latin typeface="Arial"/>
                <a:cs typeface="Arial"/>
              </a:rPr>
              <a:t>A</a:t>
            </a:r>
            <a:r>
              <a:rPr sz="1000" spc="-9" dirty="0">
                <a:solidFill>
                  <a:srgbClr val="6E1E1E"/>
                </a:solidFill>
                <a:latin typeface="Arial"/>
                <a:cs typeface="Arial"/>
              </a:rPr>
              <a:t>uto</a:t>
            </a:r>
            <a:r>
              <a:rPr sz="1000" spc="-13" dirty="0">
                <a:solidFill>
                  <a:srgbClr val="6E1E1E"/>
                </a:solidFill>
                <a:latin typeface="Arial"/>
                <a:cs typeface="Arial"/>
              </a:rPr>
              <a:t>mate</a:t>
            </a:r>
            <a:r>
              <a:rPr sz="1000" spc="-9" dirty="0">
                <a:solidFill>
                  <a:srgbClr val="6E1E1E"/>
                </a:solidFill>
                <a:latin typeface="Arial"/>
                <a:cs typeface="Arial"/>
              </a:rPr>
              <a:t>d</a:t>
            </a:r>
            <a:r>
              <a:rPr sz="1000" spc="-13" dirty="0">
                <a:solidFill>
                  <a:srgbClr val="6E1E1E"/>
                </a:solidFill>
                <a:latin typeface="Arial"/>
                <a:cs typeface="Arial"/>
              </a:rPr>
              <a:t> </a:t>
            </a:r>
            <a:r>
              <a:rPr sz="1000" spc="-4" dirty="0">
                <a:solidFill>
                  <a:srgbClr val="6E1E1E"/>
                </a:solidFill>
                <a:latin typeface="Arial"/>
                <a:cs typeface="Arial"/>
              </a:rPr>
              <a:t>Dr</a:t>
            </a:r>
            <a:r>
              <a:rPr sz="1000" dirty="0">
                <a:solidFill>
                  <a:srgbClr val="6E1E1E"/>
                </a:solidFill>
                <a:latin typeface="Arial"/>
                <a:cs typeface="Arial"/>
              </a:rPr>
              <a:t>i</a:t>
            </a:r>
            <a:r>
              <a:rPr sz="1000" spc="-13" dirty="0">
                <a:solidFill>
                  <a:srgbClr val="6E1E1E"/>
                </a:solidFill>
                <a:latin typeface="Arial"/>
                <a:cs typeface="Arial"/>
              </a:rPr>
              <a:t>v</a:t>
            </a:r>
            <a:r>
              <a:rPr sz="1000" spc="-4" dirty="0">
                <a:solidFill>
                  <a:srgbClr val="6E1E1E"/>
                </a:solidFill>
                <a:latin typeface="Arial"/>
                <a:cs typeface="Arial"/>
              </a:rPr>
              <a:t>ing is </a:t>
            </a:r>
            <a:r>
              <a:rPr sz="1000" spc="-9" dirty="0">
                <a:solidFill>
                  <a:srgbClr val="6E1E1E"/>
                </a:solidFill>
                <a:latin typeface="Arial"/>
                <a:cs typeface="Arial"/>
              </a:rPr>
              <a:t>lea</a:t>
            </a:r>
            <a:r>
              <a:rPr sz="1000" spc="-13" dirty="0">
                <a:solidFill>
                  <a:srgbClr val="6E1E1E"/>
                </a:solidFill>
                <a:latin typeface="Arial"/>
                <a:cs typeface="Arial"/>
              </a:rPr>
              <a:t>v</a:t>
            </a:r>
            <a:r>
              <a:rPr sz="1000" spc="-4" dirty="0">
                <a:solidFill>
                  <a:srgbClr val="6E1E1E"/>
                </a:solidFill>
                <a:latin typeface="Arial"/>
                <a:cs typeface="Arial"/>
              </a:rPr>
              <a:t>i</a:t>
            </a:r>
            <a:r>
              <a:rPr sz="1000" spc="-13" dirty="0">
                <a:solidFill>
                  <a:srgbClr val="6E1E1E"/>
                </a:solidFill>
                <a:latin typeface="Arial"/>
                <a:cs typeface="Arial"/>
              </a:rPr>
              <a:t>n</a:t>
            </a:r>
            <a:r>
              <a:rPr sz="1000" spc="-9" dirty="0">
                <a:solidFill>
                  <a:srgbClr val="6E1E1E"/>
                </a:solidFill>
                <a:latin typeface="Arial"/>
                <a:cs typeface="Arial"/>
              </a:rPr>
              <a:t>g</a:t>
            </a:r>
            <a:r>
              <a:rPr sz="1000" spc="-13" dirty="0">
                <a:solidFill>
                  <a:srgbClr val="6E1E1E"/>
                </a:solidFill>
                <a:latin typeface="Arial"/>
                <a:cs typeface="Arial"/>
              </a:rPr>
              <a:t> </a:t>
            </a:r>
            <a:r>
              <a:rPr sz="1000" spc="-9" dirty="0">
                <a:solidFill>
                  <a:srgbClr val="6E1E1E"/>
                </a:solidFill>
                <a:latin typeface="Arial"/>
                <a:cs typeface="Arial"/>
              </a:rPr>
              <a:t>the</a:t>
            </a:r>
            <a:r>
              <a:rPr sz="1000" spc="-4" dirty="0">
                <a:solidFill>
                  <a:srgbClr val="6E1E1E"/>
                </a:solidFill>
                <a:latin typeface="Arial"/>
                <a:cs typeface="Arial"/>
              </a:rPr>
              <a:t> </a:t>
            </a:r>
            <a:r>
              <a:rPr sz="1000" spc="-13" dirty="0">
                <a:solidFill>
                  <a:srgbClr val="6E1E1E"/>
                </a:solidFill>
                <a:latin typeface="Arial"/>
                <a:cs typeface="Arial"/>
              </a:rPr>
              <a:t>Rese</a:t>
            </a:r>
            <a:r>
              <a:rPr sz="1000" spc="-9" dirty="0">
                <a:solidFill>
                  <a:srgbClr val="6E1E1E"/>
                </a:solidFill>
                <a:latin typeface="Arial"/>
                <a:cs typeface="Arial"/>
              </a:rPr>
              <a:t>arch</a:t>
            </a:r>
            <a:r>
              <a:rPr sz="1000" spc="-13" dirty="0">
                <a:solidFill>
                  <a:srgbClr val="6E1E1E"/>
                </a:solidFill>
                <a:latin typeface="Arial"/>
                <a:cs typeface="Arial"/>
              </a:rPr>
              <a:t> Labs. Soo</a:t>
            </a:r>
            <a:r>
              <a:rPr sz="1000" spc="-9" dirty="0">
                <a:solidFill>
                  <a:srgbClr val="6E1E1E"/>
                </a:solidFill>
                <a:latin typeface="Arial"/>
                <a:cs typeface="Arial"/>
              </a:rPr>
              <a:t>n</a:t>
            </a:r>
            <a:r>
              <a:rPr sz="1000" spc="-4" dirty="0">
                <a:solidFill>
                  <a:srgbClr val="6E1E1E"/>
                </a:solidFill>
                <a:latin typeface="Arial"/>
                <a:cs typeface="Arial"/>
              </a:rPr>
              <a:t> </a:t>
            </a:r>
            <a:r>
              <a:rPr sz="1000" spc="-9" dirty="0">
                <a:solidFill>
                  <a:srgbClr val="6E1E1E"/>
                </a:solidFill>
                <a:latin typeface="Arial"/>
                <a:cs typeface="Arial"/>
              </a:rPr>
              <a:t>i</a:t>
            </a:r>
            <a:r>
              <a:rPr sz="1000" spc="-4" dirty="0">
                <a:solidFill>
                  <a:srgbClr val="6E1E1E"/>
                </a:solidFill>
                <a:latin typeface="Arial"/>
                <a:cs typeface="Arial"/>
              </a:rPr>
              <a:t>t </a:t>
            </a:r>
            <a:r>
              <a:rPr sz="1000" spc="-9" dirty="0">
                <a:solidFill>
                  <a:srgbClr val="6E1E1E"/>
                </a:solidFill>
                <a:latin typeface="Arial"/>
                <a:cs typeface="Arial"/>
              </a:rPr>
              <a:t>wil</a:t>
            </a:r>
            <a:r>
              <a:rPr sz="1000" spc="-4" dirty="0">
                <a:solidFill>
                  <a:srgbClr val="6E1E1E"/>
                </a:solidFill>
                <a:latin typeface="Arial"/>
                <a:cs typeface="Arial"/>
              </a:rPr>
              <a:t>l</a:t>
            </a:r>
            <a:r>
              <a:rPr sz="1000" dirty="0">
                <a:solidFill>
                  <a:srgbClr val="6E1E1E"/>
                </a:solidFill>
                <a:latin typeface="Arial"/>
                <a:cs typeface="Arial"/>
              </a:rPr>
              <a:t> </a:t>
            </a:r>
            <a:r>
              <a:rPr sz="1000" spc="-13" dirty="0">
                <a:solidFill>
                  <a:srgbClr val="6E1E1E"/>
                </a:solidFill>
                <a:latin typeface="Arial"/>
                <a:cs typeface="Arial"/>
              </a:rPr>
              <a:t>b</a:t>
            </a:r>
            <a:r>
              <a:rPr sz="1000" spc="-9" dirty="0">
                <a:solidFill>
                  <a:srgbClr val="6E1E1E"/>
                </a:solidFill>
                <a:latin typeface="Arial"/>
                <a:cs typeface="Arial"/>
              </a:rPr>
              <a:t>e</a:t>
            </a:r>
            <a:r>
              <a:rPr sz="1000" spc="-4" dirty="0">
                <a:solidFill>
                  <a:srgbClr val="6E1E1E"/>
                </a:solidFill>
                <a:latin typeface="Arial"/>
                <a:cs typeface="Arial"/>
              </a:rPr>
              <a:t> </a:t>
            </a:r>
            <a:r>
              <a:rPr sz="1000" spc="-9" dirty="0">
                <a:solidFill>
                  <a:srgbClr val="6E1E1E"/>
                </a:solidFill>
                <a:latin typeface="Arial"/>
                <a:cs typeface="Arial"/>
              </a:rPr>
              <a:t>in</a:t>
            </a:r>
            <a:r>
              <a:rPr sz="1000" spc="-4" dirty="0">
                <a:solidFill>
                  <a:srgbClr val="6E1E1E"/>
                </a:solidFill>
                <a:latin typeface="Arial"/>
                <a:cs typeface="Arial"/>
              </a:rPr>
              <a:t> </a:t>
            </a:r>
            <a:r>
              <a:rPr sz="1000" spc="-13" dirty="0">
                <a:solidFill>
                  <a:srgbClr val="6E1E1E"/>
                </a:solidFill>
                <a:latin typeface="Arial"/>
                <a:cs typeface="Arial"/>
              </a:rPr>
              <a:t>mas</a:t>
            </a:r>
            <a:r>
              <a:rPr sz="1000" spc="-9" dirty="0">
                <a:solidFill>
                  <a:srgbClr val="6E1E1E"/>
                </a:solidFill>
                <a:latin typeface="Arial"/>
                <a:cs typeface="Arial"/>
              </a:rPr>
              <a:t>s production.</a:t>
            </a:r>
            <a:endParaRPr sz="1000" dirty="0">
              <a:solidFill>
                <a:prstClr val="black"/>
              </a:solidFill>
              <a:latin typeface="Arial"/>
              <a:cs typeface="Arial"/>
            </a:endParaRPr>
          </a:p>
        </p:txBody>
      </p:sp>
      <p:sp>
        <p:nvSpPr>
          <p:cNvPr id="19" name="object 19"/>
          <p:cNvSpPr/>
          <p:nvPr/>
        </p:nvSpPr>
        <p:spPr>
          <a:xfrm>
            <a:off x="560416" y="5888305"/>
            <a:ext cx="3564082" cy="276999"/>
          </a:xfrm>
          <a:prstGeom prst="rect">
            <a:avLst/>
          </a:prstGeom>
          <a:blipFill>
            <a:blip r:embed="rId9" cstate="print"/>
            <a:stretch>
              <a:fillRect/>
            </a:stretch>
          </a:blipFill>
        </p:spPr>
        <p:txBody>
          <a:bodyPr wrap="square" lIns="0" tIns="0" rIns="0" bIns="0" rtlCol="0">
            <a:spAutoFit/>
          </a:bodyPr>
          <a:lstStyle/>
          <a:p>
            <a:pPr defTabSz="819143"/>
            <a:endParaRPr>
              <a:solidFill>
                <a:prstClr val="black"/>
              </a:solidFill>
            </a:endParaRPr>
          </a:p>
        </p:txBody>
      </p:sp>
      <p:sp>
        <p:nvSpPr>
          <p:cNvPr id="20" name="object 20"/>
          <p:cNvSpPr txBox="1"/>
          <p:nvPr/>
        </p:nvSpPr>
        <p:spPr>
          <a:xfrm>
            <a:off x="641004" y="5908630"/>
            <a:ext cx="2690091" cy="184666"/>
          </a:xfrm>
          <a:prstGeom prst="rect">
            <a:avLst/>
          </a:prstGeom>
        </p:spPr>
        <p:txBody>
          <a:bodyPr vert="horz" wrap="square" lIns="0" tIns="0" rIns="0" bIns="0" rtlCol="0">
            <a:spAutoFit/>
          </a:bodyPr>
          <a:lstStyle/>
          <a:p>
            <a:pPr marL="11379" defTabSz="819143"/>
            <a:r>
              <a:rPr sz="1200" dirty="0">
                <a:solidFill>
                  <a:srgbClr val="6E1E1E"/>
                </a:solidFill>
                <a:latin typeface="Arial"/>
                <a:cs typeface="Arial"/>
              </a:rPr>
              <a:t>Surroun</a:t>
            </a:r>
            <a:r>
              <a:rPr sz="1200" spc="4" dirty="0">
                <a:solidFill>
                  <a:srgbClr val="6E1E1E"/>
                </a:solidFill>
                <a:latin typeface="Arial"/>
                <a:cs typeface="Arial"/>
              </a:rPr>
              <a:t>d</a:t>
            </a:r>
            <a:r>
              <a:rPr sz="1200" dirty="0">
                <a:solidFill>
                  <a:srgbClr val="6E1E1E"/>
                </a:solidFill>
                <a:latin typeface="Arial"/>
                <a:cs typeface="Arial"/>
              </a:rPr>
              <a:t> visio</a:t>
            </a:r>
            <a:r>
              <a:rPr sz="1200" spc="4" dirty="0">
                <a:solidFill>
                  <a:srgbClr val="6E1E1E"/>
                </a:solidFill>
                <a:latin typeface="Arial"/>
                <a:cs typeface="Arial"/>
              </a:rPr>
              <a:t>n</a:t>
            </a:r>
            <a:r>
              <a:rPr sz="1200" dirty="0">
                <a:solidFill>
                  <a:srgbClr val="6E1E1E"/>
                </a:solidFill>
                <a:latin typeface="Arial"/>
                <a:cs typeface="Arial"/>
              </a:rPr>
              <a:t> wit</a:t>
            </a:r>
            <a:r>
              <a:rPr sz="1200" spc="4" dirty="0">
                <a:solidFill>
                  <a:srgbClr val="6E1E1E"/>
                </a:solidFill>
                <a:latin typeface="Arial"/>
                <a:cs typeface="Arial"/>
              </a:rPr>
              <a:t>h</a:t>
            </a:r>
            <a:r>
              <a:rPr sz="1200" dirty="0">
                <a:solidFill>
                  <a:srgbClr val="6E1E1E"/>
                </a:solidFill>
                <a:latin typeface="Arial"/>
                <a:cs typeface="Arial"/>
              </a:rPr>
              <a:t> redundant</a:t>
            </a:r>
            <a:r>
              <a:rPr sz="1200" spc="4" dirty="0">
                <a:solidFill>
                  <a:srgbClr val="6E1E1E"/>
                </a:solidFill>
                <a:latin typeface="Arial"/>
                <a:cs typeface="Arial"/>
              </a:rPr>
              <a:t> </a:t>
            </a:r>
            <a:r>
              <a:rPr sz="1200" dirty="0">
                <a:solidFill>
                  <a:srgbClr val="6E1E1E"/>
                </a:solidFill>
                <a:latin typeface="Arial"/>
                <a:cs typeface="Arial"/>
              </a:rPr>
              <a:t>sensors</a:t>
            </a:r>
            <a:endParaRPr sz="1200">
              <a:solidFill>
                <a:prstClr val="black"/>
              </a:solidFill>
              <a:latin typeface="Arial"/>
              <a:cs typeface="Arial"/>
            </a:endParaRPr>
          </a:p>
        </p:txBody>
      </p:sp>
      <p:sp>
        <p:nvSpPr>
          <p:cNvPr id="25" name="テキスト ボックス 24"/>
          <p:cNvSpPr txBox="1"/>
          <p:nvPr/>
        </p:nvSpPr>
        <p:spPr>
          <a:xfrm>
            <a:off x="152400" y="5374528"/>
            <a:ext cx="8686223" cy="1015663"/>
          </a:xfrm>
          <a:prstGeom prst="rect">
            <a:avLst/>
          </a:prstGeom>
          <a:solidFill>
            <a:srgbClr val="FFFF00"/>
          </a:solidFill>
        </p:spPr>
        <p:txBody>
          <a:bodyPr wrap="square" rtlCol="0">
            <a:spAutoFit/>
          </a:bodyPr>
          <a:lstStyle/>
          <a:p>
            <a:r>
              <a:rPr lang="en-US" altLang="ja-JP" sz="2000" b="1" dirty="0"/>
              <a:t>For automotive, Inter-vehicle communications(IVC) and Machine-to-Machine(M2M) inside a car like brake-</a:t>
            </a:r>
            <a:r>
              <a:rPr lang="en-US" altLang="ja-JP" sz="2000" b="1" dirty="0" err="1"/>
              <a:t>axcel</a:t>
            </a:r>
            <a:r>
              <a:rPr lang="en-US" altLang="ja-JP" sz="2000" b="1" dirty="0"/>
              <a:t> control must be core applications of Dependable BAN of Things. </a:t>
            </a:r>
            <a:endParaRPr kumimoji="1" lang="ja-JP" altLang="en-US" sz="2000" b="1" dirty="0"/>
          </a:p>
        </p:txBody>
      </p:sp>
      <p:sp>
        <p:nvSpPr>
          <p:cNvPr id="9" name="object 8">
            <a:extLst>
              <a:ext uri="{FF2B5EF4-FFF2-40B4-BE49-F238E27FC236}">
                <a16:creationId xmlns:a16="http://schemas.microsoft.com/office/drawing/2014/main" id="{0B1D5870-16A2-96DE-E688-9B4638F62B3E}"/>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23</a:t>
            </a:fld>
            <a:endParaRPr sz="1200" dirty="0">
              <a:latin typeface="Times New Roman"/>
              <a:cs typeface="Times New Roman"/>
            </a:endParaRPr>
          </a:p>
        </p:txBody>
      </p:sp>
      <p:sp>
        <p:nvSpPr>
          <p:cNvPr id="22" name="object 10">
            <a:extLst>
              <a:ext uri="{FF2B5EF4-FFF2-40B4-BE49-F238E27FC236}">
                <a16:creationId xmlns:a16="http://schemas.microsoft.com/office/drawing/2014/main" id="{6D48E820-7684-C11C-47E7-D63576870DDF}"/>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23" name="日付プレースホルダー 22">
            <a:extLst>
              <a:ext uri="{FF2B5EF4-FFF2-40B4-BE49-F238E27FC236}">
                <a16:creationId xmlns:a16="http://schemas.microsoft.com/office/drawing/2014/main" id="{36685A5F-C46E-765D-36EF-42E662C33234}"/>
              </a:ext>
            </a:extLst>
          </p:cNvPr>
          <p:cNvSpPr>
            <a:spLocks noGrp="1"/>
          </p:cNvSpPr>
          <p:nvPr>
            <p:ph type="dt" sz="half" idx="10"/>
          </p:nvPr>
        </p:nvSpPr>
        <p:spPr/>
        <p:txBody>
          <a:bodyPr/>
          <a:lstStyle/>
          <a:p>
            <a:r>
              <a:rPr lang="en-US" altLang="ja-JP"/>
              <a:t>July 2025</a:t>
            </a:r>
            <a:endParaRPr lang="ja-JP" altLang="en-US" dirty="0"/>
          </a:p>
        </p:txBody>
      </p:sp>
    </p:spTree>
    <p:extLst>
      <p:ext uri="{BB962C8B-B14F-4D97-AF65-F5344CB8AC3E}">
        <p14:creationId xmlns:p14="http://schemas.microsoft.com/office/powerpoint/2010/main" val="32423385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6" name="object 6"/>
          <p:cNvSpPr/>
          <p:nvPr/>
        </p:nvSpPr>
        <p:spPr>
          <a:xfrm>
            <a:off x="85343" y="1563627"/>
            <a:ext cx="8930640" cy="2185670"/>
          </a:xfrm>
          <a:custGeom>
            <a:avLst/>
            <a:gdLst/>
            <a:ahLst/>
            <a:cxnLst/>
            <a:rect l="l" t="t" r="r" b="b"/>
            <a:pathLst>
              <a:path w="8930640" h="2185670">
                <a:moveTo>
                  <a:pt x="0" y="364236"/>
                </a:moveTo>
                <a:lnTo>
                  <a:pt x="3325" y="314810"/>
                </a:lnTo>
                <a:lnTo>
                  <a:pt x="13011" y="267405"/>
                </a:lnTo>
                <a:lnTo>
                  <a:pt x="28624" y="222456"/>
                </a:lnTo>
                <a:lnTo>
                  <a:pt x="49730" y="180396"/>
                </a:lnTo>
                <a:lnTo>
                  <a:pt x="75895" y="141659"/>
                </a:lnTo>
                <a:lnTo>
                  <a:pt x="106684" y="106680"/>
                </a:lnTo>
                <a:lnTo>
                  <a:pt x="141665" y="75891"/>
                </a:lnTo>
                <a:lnTo>
                  <a:pt x="180402" y="49727"/>
                </a:lnTo>
                <a:lnTo>
                  <a:pt x="222461" y="28622"/>
                </a:lnTo>
                <a:lnTo>
                  <a:pt x="267409" y="13010"/>
                </a:lnTo>
                <a:lnTo>
                  <a:pt x="314812" y="3324"/>
                </a:lnTo>
                <a:lnTo>
                  <a:pt x="364236" y="0"/>
                </a:lnTo>
                <a:lnTo>
                  <a:pt x="8566404" y="0"/>
                </a:lnTo>
                <a:lnTo>
                  <a:pt x="8615827" y="3324"/>
                </a:lnTo>
                <a:lnTo>
                  <a:pt x="8663230" y="13010"/>
                </a:lnTo>
                <a:lnTo>
                  <a:pt x="8708178" y="28622"/>
                </a:lnTo>
                <a:lnTo>
                  <a:pt x="8750237" y="49727"/>
                </a:lnTo>
                <a:lnTo>
                  <a:pt x="8788974" y="75891"/>
                </a:lnTo>
                <a:lnTo>
                  <a:pt x="8823955" y="106680"/>
                </a:lnTo>
                <a:lnTo>
                  <a:pt x="8854744" y="141659"/>
                </a:lnTo>
                <a:lnTo>
                  <a:pt x="8880909" y="180396"/>
                </a:lnTo>
                <a:lnTo>
                  <a:pt x="8902015" y="222456"/>
                </a:lnTo>
                <a:lnTo>
                  <a:pt x="8917628" y="267405"/>
                </a:lnTo>
                <a:lnTo>
                  <a:pt x="8927314" y="314810"/>
                </a:lnTo>
                <a:lnTo>
                  <a:pt x="8930640" y="364236"/>
                </a:lnTo>
                <a:lnTo>
                  <a:pt x="8930640" y="1821167"/>
                </a:lnTo>
                <a:lnTo>
                  <a:pt x="8927314" y="1870593"/>
                </a:lnTo>
                <a:lnTo>
                  <a:pt x="8917628" y="1917998"/>
                </a:lnTo>
                <a:lnTo>
                  <a:pt x="8902015" y="1962948"/>
                </a:lnTo>
                <a:lnTo>
                  <a:pt x="8880909" y="2005010"/>
                </a:lnTo>
                <a:lnTo>
                  <a:pt x="8854744" y="2043748"/>
                </a:lnTo>
                <a:lnTo>
                  <a:pt x="8823955" y="2078729"/>
                </a:lnTo>
                <a:lnTo>
                  <a:pt x="8788974" y="2109519"/>
                </a:lnTo>
                <a:lnTo>
                  <a:pt x="8750237" y="2135685"/>
                </a:lnTo>
                <a:lnTo>
                  <a:pt x="8708178" y="2156791"/>
                </a:lnTo>
                <a:lnTo>
                  <a:pt x="8663230" y="2172404"/>
                </a:lnTo>
                <a:lnTo>
                  <a:pt x="8615827" y="2182090"/>
                </a:lnTo>
                <a:lnTo>
                  <a:pt x="8566404" y="2185416"/>
                </a:lnTo>
                <a:lnTo>
                  <a:pt x="364236" y="2185416"/>
                </a:lnTo>
                <a:lnTo>
                  <a:pt x="314812" y="2182090"/>
                </a:lnTo>
                <a:lnTo>
                  <a:pt x="267409" y="2172404"/>
                </a:lnTo>
                <a:lnTo>
                  <a:pt x="222461" y="2156791"/>
                </a:lnTo>
                <a:lnTo>
                  <a:pt x="180402" y="2135685"/>
                </a:lnTo>
                <a:lnTo>
                  <a:pt x="141665" y="2109519"/>
                </a:lnTo>
                <a:lnTo>
                  <a:pt x="106684" y="2078729"/>
                </a:lnTo>
                <a:lnTo>
                  <a:pt x="75895" y="2043748"/>
                </a:lnTo>
                <a:lnTo>
                  <a:pt x="49730" y="2005010"/>
                </a:lnTo>
                <a:lnTo>
                  <a:pt x="28624" y="1962948"/>
                </a:lnTo>
                <a:lnTo>
                  <a:pt x="13011" y="1917998"/>
                </a:lnTo>
                <a:lnTo>
                  <a:pt x="3325" y="1870593"/>
                </a:lnTo>
                <a:lnTo>
                  <a:pt x="0" y="1821167"/>
                </a:lnTo>
                <a:lnTo>
                  <a:pt x="0" y="364236"/>
                </a:lnTo>
                <a:close/>
              </a:path>
            </a:pathLst>
          </a:custGeom>
          <a:ln w="25399">
            <a:solidFill>
              <a:srgbClr val="00CC99"/>
            </a:solidFill>
          </a:ln>
        </p:spPr>
        <p:txBody>
          <a:bodyPr wrap="square" lIns="0" tIns="0" rIns="0" bIns="0" rtlCol="0"/>
          <a:lstStyle/>
          <a:p>
            <a:endParaRPr dirty="0"/>
          </a:p>
        </p:txBody>
      </p:sp>
      <p:sp>
        <p:nvSpPr>
          <p:cNvPr id="7" name="object 7"/>
          <p:cNvSpPr/>
          <p:nvPr/>
        </p:nvSpPr>
        <p:spPr>
          <a:xfrm>
            <a:off x="3087623" y="2048255"/>
            <a:ext cx="2206751" cy="432815"/>
          </a:xfrm>
          <a:prstGeom prst="rect">
            <a:avLst/>
          </a:prstGeom>
          <a:blipFill>
            <a:blip r:embed="rId2" cstate="print"/>
            <a:stretch>
              <a:fillRect/>
            </a:stretch>
          </a:blipFill>
        </p:spPr>
        <p:txBody>
          <a:bodyPr wrap="square" lIns="0" tIns="0" rIns="0" bIns="0" rtlCol="0"/>
          <a:lstStyle/>
          <a:p>
            <a:endParaRPr dirty="0"/>
          </a:p>
        </p:txBody>
      </p:sp>
      <p:sp>
        <p:nvSpPr>
          <p:cNvPr id="8" name="object 8"/>
          <p:cNvSpPr/>
          <p:nvPr/>
        </p:nvSpPr>
        <p:spPr>
          <a:xfrm>
            <a:off x="3134867" y="2241804"/>
            <a:ext cx="1906905" cy="0"/>
          </a:xfrm>
          <a:custGeom>
            <a:avLst/>
            <a:gdLst/>
            <a:ahLst/>
            <a:cxnLst/>
            <a:rect l="l" t="t" r="r" b="b"/>
            <a:pathLst>
              <a:path w="1906904">
                <a:moveTo>
                  <a:pt x="0" y="0"/>
                </a:moveTo>
                <a:lnTo>
                  <a:pt x="1906498" y="0"/>
                </a:lnTo>
              </a:path>
            </a:pathLst>
          </a:custGeom>
          <a:ln w="38100">
            <a:solidFill>
              <a:srgbClr val="000000"/>
            </a:solidFill>
          </a:ln>
        </p:spPr>
        <p:txBody>
          <a:bodyPr wrap="square" lIns="0" tIns="0" rIns="0" bIns="0" rtlCol="0"/>
          <a:lstStyle/>
          <a:p>
            <a:endParaRPr dirty="0"/>
          </a:p>
        </p:txBody>
      </p:sp>
      <p:sp>
        <p:nvSpPr>
          <p:cNvPr id="9" name="object 9"/>
          <p:cNvSpPr/>
          <p:nvPr/>
        </p:nvSpPr>
        <p:spPr>
          <a:xfrm>
            <a:off x="4927067" y="2175122"/>
            <a:ext cx="114300" cy="133350"/>
          </a:xfrm>
          <a:custGeom>
            <a:avLst/>
            <a:gdLst/>
            <a:ahLst/>
            <a:cxnLst/>
            <a:rect l="l" t="t" r="r" b="b"/>
            <a:pathLst>
              <a:path w="114300" h="133350">
                <a:moveTo>
                  <a:pt x="0" y="0"/>
                </a:moveTo>
                <a:lnTo>
                  <a:pt x="114300" y="66675"/>
                </a:lnTo>
                <a:lnTo>
                  <a:pt x="0" y="133350"/>
                </a:lnTo>
              </a:path>
            </a:pathLst>
          </a:custGeom>
          <a:ln w="38100">
            <a:solidFill>
              <a:srgbClr val="000000"/>
            </a:solidFill>
          </a:ln>
        </p:spPr>
        <p:txBody>
          <a:bodyPr wrap="square" lIns="0" tIns="0" rIns="0" bIns="0" rtlCol="0"/>
          <a:lstStyle/>
          <a:p>
            <a:endParaRPr dirty="0"/>
          </a:p>
        </p:txBody>
      </p:sp>
      <p:sp>
        <p:nvSpPr>
          <p:cNvPr id="10" name="object 10"/>
          <p:cNvSpPr/>
          <p:nvPr/>
        </p:nvSpPr>
        <p:spPr>
          <a:xfrm>
            <a:off x="1548383" y="2033016"/>
            <a:ext cx="1728470" cy="365760"/>
          </a:xfrm>
          <a:custGeom>
            <a:avLst/>
            <a:gdLst/>
            <a:ahLst/>
            <a:cxnLst/>
            <a:rect l="l" t="t" r="r" b="b"/>
            <a:pathLst>
              <a:path w="1728470" h="365760">
                <a:moveTo>
                  <a:pt x="1667256" y="0"/>
                </a:moveTo>
                <a:lnTo>
                  <a:pt x="60960" y="0"/>
                </a:lnTo>
                <a:lnTo>
                  <a:pt x="37231" y="4790"/>
                </a:lnTo>
                <a:lnTo>
                  <a:pt x="17854" y="17854"/>
                </a:lnTo>
                <a:lnTo>
                  <a:pt x="4790" y="37231"/>
                </a:lnTo>
                <a:lnTo>
                  <a:pt x="0" y="60960"/>
                </a:lnTo>
                <a:lnTo>
                  <a:pt x="0" y="304800"/>
                </a:lnTo>
                <a:lnTo>
                  <a:pt x="4790" y="328528"/>
                </a:lnTo>
                <a:lnTo>
                  <a:pt x="17854" y="347905"/>
                </a:lnTo>
                <a:lnTo>
                  <a:pt x="37231" y="360969"/>
                </a:lnTo>
                <a:lnTo>
                  <a:pt x="60960" y="365760"/>
                </a:lnTo>
                <a:lnTo>
                  <a:pt x="1667256" y="365760"/>
                </a:lnTo>
                <a:lnTo>
                  <a:pt x="1690984" y="360969"/>
                </a:lnTo>
                <a:lnTo>
                  <a:pt x="1710361" y="347905"/>
                </a:lnTo>
                <a:lnTo>
                  <a:pt x="1723425" y="328528"/>
                </a:lnTo>
                <a:lnTo>
                  <a:pt x="1728216" y="304800"/>
                </a:lnTo>
                <a:lnTo>
                  <a:pt x="1728216" y="60960"/>
                </a:lnTo>
                <a:lnTo>
                  <a:pt x="1723425" y="37231"/>
                </a:lnTo>
                <a:lnTo>
                  <a:pt x="1710361" y="17854"/>
                </a:lnTo>
                <a:lnTo>
                  <a:pt x="1690984" y="4790"/>
                </a:lnTo>
                <a:lnTo>
                  <a:pt x="1667256" y="0"/>
                </a:lnTo>
                <a:close/>
              </a:path>
            </a:pathLst>
          </a:custGeom>
          <a:solidFill>
            <a:srgbClr val="FFFFFF"/>
          </a:solidFill>
        </p:spPr>
        <p:txBody>
          <a:bodyPr wrap="square" lIns="0" tIns="0" rIns="0" bIns="0" rtlCol="0"/>
          <a:lstStyle/>
          <a:p>
            <a:endParaRPr dirty="0"/>
          </a:p>
        </p:txBody>
      </p:sp>
      <p:sp>
        <p:nvSpPr>
          <p:cNvPr id="11" name="object 11"/>
          <p:cNvSpPr/>
          <p:nvPr/>
        </p:nvSpPr>
        <p:spPr>
          <a:xfrm>
            <a:off x="1548383" y="2033016"/>
            <a:ext cx="1728470" cy="365760"/>
          </a:xfrm>
          <a:custGeom>
            <a:avLst/>
            <a:gdLst/>
            <a:ahLst/>
            <a:cxnLst/>
            <a:rect l="l" t="t" r="r" b="b"/>
            <a:pathLst>
              <a:path w="1728470" h="365760">
                <a:moveTo>
                  <a:pt x="0" y="60960"/>
                </a:moveTo>
                <a:lnTo>
                  <a:pt x="4790" y="37231"/>
                </a:lnTo>
                <a:lnTo>
                  <a:pt x="17854" y="17854"/>
                </a:lnTo>
                <a:lnTo>
                  <a:pt x="37231" y="4790"/>
                </a:lnTo>
                <a:lnTo>
                  <a:pt x="60960" y="0"/>
                </a:lnTo>
                <a:lnTo>
                  <a:pt x="1667256" y="0"/>
                </a:lnTo>
                <a:lnTo>
                  <a:pt x="1690984" y="4790"/>
                </a:lnTo>
                <a:lnTo>
                  <a:pt x="1710361" y="17854"/>
                </a:lnTo>
                <a:lnTo>
                  <a:pt x="1723425" y="37231"/>
                </a:lnTo>
                <a:lnTo>
                  <a:pt x="1728216" y="60960"/>
                </a:lnTo>
                <a:lnTo>
                  <a:pt x="1728216" y="304800"/>
                </a:lnTo>
                <a:lnTo>
                  <a:pt x="1723425" y="328528"/>
                </a:lnTo>
                <a:lnTo>
                  <a:pt x="1710361" y="347905"/>
                </a:lnTo>
                <a:lnTo>
                  <a:pt x="1690984" y="360969"/>
                </a:lnTo>
                <a:lnTo>
                  <a:pt x="1667256" y="365760"/>
                </a:lnTo>
                <a:lnTo>
                  <a:pt x="60960" y="365760"/>
                </a:lnTo>
                <a:lnTo>
                  <a:pt x="37231" y="360969"/>
                </a:lnTo>
                <a:lnTo>
                  <a:pt x="17854" y="347905"/>
                </a:lnTo>
                <a:lnTo>
                  <a:pt x="4790" y="328528"/>
                </a:lnTo>
                <a:lnTo>
                  <a:pt x="0" y="304800"/>
                </a:lnTo>
                <a:lnTo>
                  <a:pt x="0" y="60960"/>
                </a:lnTo>
                <a:close/>
              </a:path>
            </a:pathLst>
          </a:custGeom>
          <a:ln w="25400">
            <a:solidFill>
              <a:srgbClr val="000000"/>
            </a:solidFill>
          </a:ln>
        </p:spPr>
        <p:txBody>
          <a:bodyPr wrap="square" lIns="0" tIns="0" rIns="0" bIns="0" rtlCol="0"/>
          <a:lstStyle/>
          <a:p>
            <a:endParaRPr dirty="0"/>
          </a:p>
        </p:txBody>
      </p:sp>
      <p:sp>
        <p:nvSpPr>
          <p:cNvPr id="12" name="object 12"/>
          <p:cNvSpPr txBox="1"/>
          <p:nvPr/>
        </p:nvSpPr>
        <p:spPr>
          <a:xfrm>
            <a:off x="1769996" y="2023292"/>
            <a:ext cx="1283335" cy="382270"/>
          </a:xfrm>
          <a:prstGeom prst="rect">
            <a:avLst/>
          </a:prstGeom>
        </p:spPr>
        <p:txBody>
          <a:bodyPr vert="horz" wrap="square" lIns="0" tIns="0" rIns="0" bIns="0" rtlCol="0">
            <a:spAutoFit/>
          </a:bodyPr>
          <a:lstStyle/>
          <a:p>
            <a:pPr marL="12700">
              <a:lnSpc>
                <a:spcPct val="100000"/>
              </a:lnSpc>
            </a:pPr>
            <a:r>
              <a:rPr sz="2400" dirty="0">
                <a:latin typeface="Arial"/>
                <a:cs typeface="Arial"/>
              </a:rPr>
              <a:t>c</a:t>
            </a:r>
            <a:r>
              <a:rPr sz="2400" spc="5" dirty="0">
                <a:latin typeface="Arial"/>
                <a:cs typeface="Arial"/>
              </a:rPr>
              <a:t>on</a:t>
            </a:r>
            <a:r>
              <a:rPr sz="2400" dirty="0">
                <a:latin typeface="Arial"/>
                <a:cs typeface="Arial"/>
              </a:rPr>
              <a:t>t</a:t>
            </a:r>
            <a:r>
              <a:rPr sz="2400" spc="-10" dirty="0">
                <a:latin typeface="Arial"/>
                <a:cs typeface="Arial"/>
              </a:rPr>
              <a:t>r</a:t>
            </a:r>
            <a:r>
              <a:rPr sz="2400" dirty="0">
                <a:latin typeface="Arial"/>
                <a:cs typeface="Arial"/>
              </a:rPr>
              <a:t>o</a:t>
            </a:r>
            <a:r>
              <a:rPr sz="2400" spc="-10" dirty="0">
                <a:latin typeface="Arial"/>
                <a:cs typeface="Arial"/>
              </a:rPr>
              <a:t>ll</a:t>
            </a:r>
            <a:r>
              <a:rPr sz="2400" dirty="0">
                <a:latin typeface="Arial"/>
                <a:cs typeface="Arial"/>
              </a:rPr>
              <a:t>er</a:t>
            </a:r>
          </a:p>
        </p:txBody>
      </p:sp>
      <p:sp>
        <p:nvSpPr>
          <p:cNvPr id="13" name="object 13"/>
          <p:cNvSpPr txBox="1"/>
          <p:nvPr/>
        </p:nvSpPr>
        <p:spPr>
          <a:xfrm>
            <a:off x="3570620" y="2282059"/>
            <a:ext cx="813435" cy="503555"/>
          </a:xfrm>
          <a:prstGeom prst="rect">
            <a:avLst/>
          </a:prstGeom>
        </p:spPr>
        <p:txBody>
          <a:bodyPr vert="horz" wrap="square" lIns="0" tIns="0" rIns="0" bIns="0" rtlCol="0">
            <a:spAutoFit/>
          </a:bodyPr>
          <a:lstStyle/>
          <a:p>
            <a:pPr marL="12700" marR="5080">
              <a:lnSpc>
                <a:spcPct val="100000"/>
              </a:lnSpc>
            </a:pPr>
            <a:r>
              <a:rPr sz="1600" spc="70" dirty="0">
                <a:latin typeface="Arial"/>
                <a:cs typeface="Arial"/>
              </a:rPr>
              <a:t>W</a:t>
            </a:r>
            <a:r>
              <a:rPr sz="1600" dirty="0">
                <a:latin typeface="Arial"/>
                <a:cs typeface="Arial"/>
              </a:rPr>
              <a:t>i</a:t>
            </a:r>
            <a:r>
              <a:rPr sz="1600" spc="-10" dirty="0">
                <a:latin typeface="Arial"/>
                <a:cs typeface="Arial"/>
              </a:rPr>
              <a:t>re</a:t>
            </a:r>
            <a:r>
              <a:rPr sz="1600" dirty="0">
                <a:latin typeface="Arial"/>
                <a:cs typeface="Arial"/>
              </a:rPr>
              <a:t>l</a:t>
            </a:r>
            <a:r>
              <a:rPr sz="1600" spc="-10" dirty="0">
                <a:latin typeface="Arial"/>
                <a:cs typeface="Arial"/>
              </a:rPr>
              <a:t>e</a:t>
            </a:r>
            <a:r>
              <a:rPr sz="1600" spc="-15" dirty="0">
                <a:latin typeface="Arial"/>
                <a:cs typeface="Arial"/>
              </a:rPr>
              <a:t>s</a:t>
            </a:r>
            <a:r>
              <a:rPr sz="1600" dirty="0">
                <a:latin typeface="Arial"/>
                <a:cs typeface="Arial"/>
              </a:rPr>
              <a:t>s  </a:t>
            </a:r>
            <a:r>
              <a:rPr sz="1600" spc="-5" dirty="0">
                <a:latin typeface="Arial"/>
                <a:cs typeface="Arial"/>
              </a:rPr>
              <a:t>channel</a:t>
            </a:r>
            <a:endParaRPr sz="1600" dirty="0">
              <a:latin typeface="Arial"/>
              <a:cs typeface="Arial"/>
            </a:endParaRPr>
          </a:p>
        </p:txBody>
      </p:sp>
      <p:sp>
        <p:nvSpPr>
          <p:cNvPr id="14" name="object 14"/>
          <p:cNvSpPr/>
          <p:nvPr/>
        </p:nvSpPr>
        <p:spPr>
          <a:xfrm>
            <a:off x="3268979" y="1976627"/>
            <a:ext cx="1584960" cy="1304925"/>
          </a:xfrm>
          <a:custGeom>
            <a:avLst/>
            <a:gdLst/>
            <a:ahLst/>
            <a:cxnLst/>
            <a:rect l="l" t="t" r="r" b="b"/>
            <a:pathLst>
              <a:path w="1584960" h="1304925">
                <a:moveTo>
                  <a:pt x="0" y="0"/>
                </a:moveTo>
                <a:lnTo>
                  <a:pt x="1584960" y="0"/>
                </a:lnTo>
                <a:lnTo>
                  <a:pt x="1584960" y="1304544"/>
                </a:lnTo>
                <a:lnTo>
                  <a:pt x="0" y="1304544"/>
                </a:lnTo>
                <a:lnTo>
                  <a:pt x="0" y="0"/>
                </a:lnTo>
                <a:close/>
              </a:path>
            </a:pathLst>
          </a:custGeom>
          <a:ln w="28575">
            <a:solidFill>
              <a:srgbClr val="000000"/>
            </a:solidFill>
            <a:prstDash val="dash"/>
          </a:ln>
        </p:spPr>
        <p:txBody>
          <a:bodyPr wrap="square" lIns="0" tIns="0" rIns="0" bIns="0" rtlCol="0"/>
          <a:lstStyle/>
          <a:p>
            <a:endParaRPr dirty="0"/>
          </a:p>
        </p:txBody>
      </p:sp>
      <p:sp>
        <p:nvSpPr>
          <p:cNvPr id="15" name="object 15"/>
          <p:cNvSpPr/>
          <p:nvPr/>
        </p:nvSpPr>
        <p:spPr>
          <a:xfrm>
            <a:off x="3702005" y="2546946"/>
            <a:ext cx="834368" cy="824341"/>
          </a:xfrm>
          <a:prstGeom prst="rect">
            <a:avLst/>
          </a:prstGeom>
          <a:blipFill>
            <a:blip r:embed="rId3" cstate="print"/>
            <a:stretch>
              <a:fillRect/>
            </a:stretch>
          </a:blipFill>
        </p:spPr>
        <p:txBody>
          <a:bodyPr wrap="square" lIns="0" tIns="0" rIns="0" bIns="0" rtlCol="0"/>
          <a:lstStyle/>
          <a:p>
            <a:endParaRPr dirty="0"/>
          </a:p>
        </p:txBody>
      </p:sp>
      <p:sp>
        <p:nvSpPr>
          <p:cNvPr id="16" name="object 16"/>
          <p:cNvSpPr/>
          <p:nvPr/>
        </p:nvSpPr>
        <p:spPr>
          <a:xfrm>
            <a:off x="3702012" y="1763867"/>
            <a:ext cx="834362" cy="824342"/>
          </a:xfrm>
          <a:prstGeom prst="rect">
            <a:avLst/>
          </a:prstGeom>
          <a:blipFill>
            <a:blip r:embed="rId3" cstate="print"/>
            <a:stretch>
              <a:fillRect/>
            </a:stretch>
          </a:blipFill>
        </p:spPr>
        <p:txBody>
          <a:bodyPr wrap="square" lIns="0" tIns="0" rIns="0" bIns="0" rtlCol="0"/>
          <a:lstStyle/>
          <a:p>
            <a:endParaRPr dirty="0"/>
          </a:p>
        </p:txBody>
      </p:sp>
      <p:sp>
        <p:nvSpPr>
          <p:cNvPr id="17" name="object 17"/>
          <p:cNvSpPr/>
          <p:nvPr/>
        </p:nvSpPr>
        <p:spPr>
          <a:xfrm>
            <a:off x="5074920" y="2033018"/>
            <a:ext cx="1511935" cy="365760"/>
          </a:xfrm>
          <a:custGeom>
            <a:avLst/>
            <a:gdLst/>
            <a:ahLst/>
            <a:cxnLst/>
            <a:rect l="l" t="t" r="r" b="b"/>
            <a:pathLst>
              <a:path w="1511934" h="365760">
                <a:moveTo>
                  <a:pt x="1450848" y="0"/>
                </a:moveTo>
                <a:lnTo>
                  <a:pt x="60960" y="0"/>
                </a:lnTo>
                <a:lnTo>
                  <a:pt x="37231" y="4790"/>
                </a:lnTo>
                <a:lnTo>
                  <a:pt x="17854" y="17854"/>
                </a:lnTo>
                <a:lnTo>
                  <a:pt x="4790" y="37231"/>
                </a:lnTo>
                <a:lnTo>
                  <a:pt x="0" y="60960"/>
                </a:lnTo>
                <a:lnTo>
                  <a:pt x="0" y="304800"/>
                </a:lnTo>
                <a:lnTo>
                  <a:pt x="4790" y="328528"/>
                </a:lnTo>
                <a:lnTo>
                  <a:pt x="17854" y="347905"/>
                </a:lnTo>
                <a:lnTo>
                  <a:pt x="37231" y="360969"/>
                </a:lnTo>
                <a:lnTo>
                  <a:pt x="60960" y="365760"/>
                </a:lnTo>
                <a:lnTo>
                  <a:pt x="1450848" y="365760"/>
                </a:lnTo>
                <a:lnTo>
                  <a:pt x="1474576" y="360969"/>
                </a:lnTo>
                <a:lnTo>
                  <a:pt x="1493953" y="347905"/>
                </a:lnTo>
                <a:lnTo>
                  <a:pt x="1507017" y="328528"/>
                </a:lnTo>
                <a:lnTo>
                  <a:pt x="1511808" y="304800"/>
                </a:lnTo>
                <a:lnTo>
                  <a:pt x="1511808" y="60960"/>
                </a:lnTo>
                <a:lnTo>
                  <a:pt x="1507017" y="37231"/>
                </a:lnTo>
                <a:lnTo>
                  <a:pt x="1493953" y="17854"/>
                </a:lnTo>
                <a:lnTo>
                  <a:pt x="1474576" y="4790"/>
                </a:lnTo>
                <a:lnTo>
                  <a:pt x="1450848" y="0"/>
                </a:lnTo>
                <a:close/>
              </a:path>
            </a:pathLst>
          </a:custGeom>
          <a:solidFill>
            <a:srgbClr val="FFFFFF"/>
          </a:solidFill>
        </p:spPr>
        <p:txBody>
          <a:bodyPr wrap="square" lIns="0" tIns="0" rIns="0" bIns="0" rtlCol="0"/>
          <a:lstStyle/>
          <a:p>
            <a:endParaRPr dirty="0"/>
          </a:p>
        </p:txBody>
      </p:sp>
      <p:sp>
        <p:nvSpPr>
          <p:cNvPr id="18" name="object 18"/>
          <p:cNvSpPr/>
          <p:nvPr/>
        </p:nvSpPr>
        <p:spPr>
          <a:xfrm>
            <a:off x="5074920" y="2033017"/>
            <a:ext cx="1511935" cy="365760"/>
          </a:xfrm>
          <a:custGeom>
            <a:avLst/>
            <a:gdLst/>
            <a:ahLst/>
            <a:cxnLst/>
            <a:rect l="l" t="t" r="r" b="b"/>
            <a:pathLst>
              <a:path w="1511934" h="365760">
                <a:moveTo>
                  <a:pt x="0" y="60960"/>
                </a:moveTo>
                <a:lnTo>
                  <a:pt x="4790" y="37231"/>
                </a:lnTo>
                <a:lnTo>
                  <a:pt x="17854" y="17854"/>
                </a:lnTo>
                <a:lnTo>
                  <a:pt x="37231" y="4790"/>
                </a:lnTo>
                <a:lnTo>
                  <a:pt x="60960" y="0"/>
                </a:lnTo>
                <a:lnTo>
                  <a:pt x="1450848" y="0"/>
                </a:lnTo>
                <a:lnTo>
                  <a:pt x="1474576" y="4790"/>
                </a:lnTo>
                <a:lnTo>
                  <a:pt x="1493953" y="17854"/>
                </a:lnTo>
                <a:lnTo>
                  <a:pt x="1507017" y="37231"/>
                </a:lnTo>
                <a:lnTo>
                  <a:pt x="1511808" y="60960"/>
                </a:lnTo>
                <a:lnTo>
                  <a:pt x="1511808" y="304800"/>
                </a:lnTo>
                <a:lnTo>
                  <a:pt x="1507017" y="328528"/>
                </a:lnTo>
                <a:lnTo>
                  <a:pt x="1493953" y="347905"/>
                </a:lnTo>
                <a:lnTo>
                  <a:pt x="1474576" y="360969"/>
                </a:lnTo>
                <a:lnTo>
                  <a:pt x="1450848" y="365760"/>
                </a:lnTo>
                <a:lnTo>
                  <a:pt x="60960" y="365760"/>
                </a:lnTo>
                <a:lnTo>
                  <a:pt x="37231" y="360969"/>
                </a:lnTo>
                <a:lnTo>
                  <a:pt x="17854" y="347905"/>
                </a:lnTo>
                <a:lnTo>
                  <a:pt x="4790" y="328528"/>
                </a:lnTo>
                <a:lnTo>
                  <a:pt x="0" y="304800"/>
                </a:lnTo>
                <a:lnTo>
                  <a:pt x="0" y="60960"/>
                </a:lnTo>
                <a:close/>
              </a:path>
            </a:pathLst>
          </a:custGeom>
          <a:ln w="25399">
            <a:solidFill>
              <a:srgbClr val="000000"/>
            </a:solidFill>
          </a:ln>
        </p:spPr>
        <p:txBody>
          <a:bodyPr wrap="square" lIns="0" tIns="0" rIns="0" bIns="0" rtlCol="0"/>
          <a:lstStyle/>
          <a:p>
            <a:endParaRPr dirty="0"/>
          </a:p>
        </p:txBody>
      </p:sp>
      <p:sp>
        <p:nvSpPr>
          <p:cNvPr id="19" name="object 19"/>
          <p:cNvSpPr txBox="1"/>
          <p:nvPr/>
        </p:nvSpPr>
        <p:spPr>
          <a:xfrm>
            <a:off x="5264767" y="2072060"/>
            <a:ext cx="1131570" cy="290195"/>
          </a:xfrm>
          <a:prstGeom prst="rect">
            <a:avLst/>
          </a:prstGeom>
        </p:spPr>
        <p:txBody>
          <a:bodyPr vert="horz" wrap="square" lIns="0" tIns="0" rIns="0" bIns="0" rtlCol="0">
            <a:spAutoFit/>
          </a:bodyPr>
          <a:lstStyle/>
          <a:p>
            <a:pPr marL="12700">
              <a:lnSpc>
                <a:spcPct val="100000"/>
              </a:lnSpc>
            </a:pPr>
            <a:r>
              <a:rPr sz="1800" spc="-5" dirty="0">
                <a:latin typeface="Arial"/>
                <a:cs typeface="Arial"/>
              </a:rPr>
              <a:t>Axel/Brake</a:t>
            </a:r>
            <a:endParaRPr sz="1800" dirty="0">
              <a:latin typeface="Arial"/>
              <a:cs typeface="Arial"/>
            </a:endParaRPr>
          </a:p>
        </p:txBody>
      </p:sp>
      <p:sp>
        <p:nvSpPr>
          <p:cNvPr id="20" name="object 20"/>
          <p:cNvSpPr/>
          <p:nvPr/>
        </p:nvSpPr>
        <p:spPr>
          <a:xfrm>
            <a:off x="1194815" y="2048255"/>
            <a:ext cx="612647" cy="432815"/>
          </a:xfrm>
          <a:prstGeom prst="rect">
            <a:avLst/>
          </a:prstGeom>
          <a:blipFill>
            <a:blip r:embed="rId4" cstate="print"/>
            <a:stretch>
              <a:fillRect/>
            </a:stretch>
          </a:blipFill>
        </p:spPr>
        <p:txBody>
          <a:bodyPr wrap="square" lIns="0" tIns="0" rIns="0" bIns="0" rtlCol="0"/>
          <a:lstStyle/>
          <a:p>
            <a:endParaRPr dirty="0"/>
          </a:p>
        </p:txBody>
      </p:sp>
      <p:sp>
        <p:nvSpPr>
          <p:cNvPr id="21" name="object 21"/>
          <p:cNvSpPr/>
          <p:nvPr/>
        </p:nvSpPr>
        <p:spPr>
          <a:xfrm>
            <a:off x="1242060" y="2241804"/>
            <a:ext cx="312420" cy="0"/>
          </a:xfrm>
          <a:custGeom>
            <a:avLst/>
            <a:gdLst/>
            <a:ahLst/>
            <a:cxnLst/>
            <a:rect l="l" t="t" r="r" b="b"/>
            <a:pathLst>
              <a:path w="312419">
                <a:moveTo>
                  <a:pt x="0" y="0"/>
                </a:moveTo>
                <a:lnTo>
                  <a:pt x="312394" y="0"/>
                </a:lnTo>
              </a:path>
            </a:pathLst>
          </a:custGeom>
          <a:ln w="38100">
            <a:solidFill>
              <a:srgbClr val="000000"/>
            </a:solidFill>
          </a:ln>
        </p:spPr>
        <p:txBody>
          <a:bodyPr wrap="square" lIns="0" tIns="0" rIns="0" bIns="0" rtlCol="0"/>
          <a:lstStyle/>
          <a:p>
            <a:endParaRPr dirty="0"/>
          </a:p>
        </p:txBody>
      </p:sp>
      <p:sp>
        <p:nvSpPr>
          <p:cNvPr id="22" name="object 22"/>
          <p:cNvSpPr/>
          <p:nvPr/>
        </p:nvSpPr>
        <p:spPr>
          <a:xfrm>
            <a:off x="1440148" y="2175122"/>
            <a:ext cx="114935" cy="133350"/>
          </a:xfrm>
          <a:custGeom>
            <a:avLst/>
            <a:gdLst/>
            <a:ahLst/>
            <a:cxnLst/>
            <a:rect l="l" t="t" r="r" b="b"/>
            <a:pathLst>
              <a:path w="114934"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23" name="object 23"/>
          <p:cNvSpPr txBox="1"/>
          <p:nvPr/>
        </p:nvSpPr>
        <p:spPr>
          <a:xfrm>
            <a:off x="343085" y="1737841"/>
            <a:ext cx="1168400" cy="290195"/>
          </a:xfrm>
          <a:prstGeom prst="rect">
            <a:avLst/>
          </a:prstGeom>
        </p:spPr>
        <p:txBody>
          <a:bodyPr vert="horz" wrap="square" lIns="0" tIns="0" rIns="0" bIns="0" rtlCol="0">
            <a:spAutoFit/>
          </a:bodyPr>
          <a:lstStyle/>
          <a:p>
            <a:pPr marL="12700">
              <a:lnSpc>
                <a:spcPct val="100000"/>
              </a:lnSpc>
            </a:pPr>
            <a:r>
              <a:rPr sz="1800" spc="-5" dirty="0">
                <a:latin typeface="Arial"/>
                <a:cs typeface="Arial"/>
              </a:rPr>
              <a:t>Driver </a:t>
            </a:r>
            <a:r>
              <a:rPr sz="1800" dirty="0">
                <a:latin typeface="Arial"/>
                <a:cs typeface="Arial"/>
              </a:rPr>
              <a:t>or</a:t>
            </a:r>
            <a:r>
              <a:rPr sz="1800" spc="-195" dirty="0">
                <a:latin typeface="Arial"/>
                <a:cs typeface="Arial"/>
              </a:rPr>
              <a:t> </a:t>
            </a:r>
            <a:r>
              <a:rPr sz="1800" dirty="0">
                <a:latin typeface="Arial"/>
                <a:cs typeface="Arial"/>
              </a:rPr>
              <a:t>AI</a:t>
            </a:r>
          </a:p>
        </p:txBody>
      </p:sp>
      <p:sp>
        <p:nvSpPr>
          <p:cNvPr id="24" name="object 24"/>
          <p:cNvSpPr txBox="1"/>
          <p:nvPr/>
        </p:nvSpPr>
        <p:spPr>
          <a:xfrm>
            <a:off x="7602964" y="1665832"/>
            <a:ext cx="929005" cy="290195"/>
          </a:xfrm>
          <a:prstGeom prst="rect">
            <a:avLst/>
          </a:prstGeom>
        </p:spPr>
        <p:txBody>
          <a:bodyPr vert="horz" wrap="square" lIns="0" tIns="0" rIns="0" bIns="0" rtlCol="0">
            <a:spAutoFit/>
          </a:bodyPr>
          <a:lstStyle/>
          <a:p>
            <a:pPr marL="12700">
              <a:lnSpc>
                <a:spcPct val="100000"/>
              </a:lnSpc>
            </a:pPr>
            <a:r>
              <a:rPr sz="1800" spc="-15" dirty="0">
                <a:latin typeface="Arial"/>
                <a:cs typeface="Arial"/>
              </a:rPr>
              <a:t>Own</a:t>
            </a:r>
            <a:r>
              <a:rPr sz="1800" spc="-60" dirty="0">
                <a:latin typeface="Arial"/>
                <a:cs typeface="Arial"/>
              </a:rPr>
              <a:t> </a:t>
            </a:r>
            <a:r>
              <a:rPr sz="1800" dirty="0">
                <a:latin typeface="Arial"/>
                <a:cs typeface="Arial"/>
              </a:rPr>
              <a:t>Car</a:t>
            </a:r>
          </a:p>
        </p:txBody>
      </p:sp>
      <p:sp>
        <p:nvSpPr>
          <p:cNvPr id="25" name="object 25"/>
          <p:cNvSpPr/>
          <p:nvPr/>
        </p:nvSpPr>
        <p:spPr>
          <a:xfrm>
            <a:off x="5087111" y="2776729"/>
            <a:ext cx="1295400" cy="365760"/>
          </a:xfrm>
          <a:custGeom>
            <a:avLst/>
            <a:gdLst/>
            <a:ahLst/>
            <a:cxnLst/>
            <a:rect l="l" t="t" r="r" b="b"/>
            <a:pathLst>
              <a:path w="1295400" h="365760">
                <a:moveTo>
                  <a:pt x="0" y="60960"/>
                </a:moveTo>
                <a:lnTo>
                  <a:pt x="4790" y="37231"/>
                </a:lnTo>
                <a:lnTo>
                  <a:pt x="17854" y="17854"/>
                </a:lnTo>
                <a:lnTo>
                  <a:pt x="37231" y="4790"/>
                </a:lnTo>
                <a:lnTo>
                  <a:pt x="60960" y="0"/>
                </a:lnTo>
                <a:lnTo>
                  <a:pt x="1234440" y="0"/>
                </a:lnTo>
                <a:lnTo>
                  <a:pt x="1258168" y="4790"/>
                </a:lnTo>
                <a:lnTo>
                  <a:pt x="1277545" y="17854"/>
                </a:lnTo>
                <a:lnTo>
                  <a:pt x="1290609" y="37231"/>
                </a:lnTo>
                <a:lnTo>
                  <a:pt x="1295400" y="60960"/>
                </a:lnTo>
                <a:lnTo>
                  <a:pt x="1295400" y="304800"/>
                </a:lnTo>
                <a:lnTo>
                  <a:pt x="1290609" y="328528"/>
                </a:lnTo>
                <a:lnTo>
                  <a:pt x="1277545" y="347905"/>
                </a:lnTo>
                <a:lnTo>
                  <a:pt x="1258168" y="360969"/>
                </a:lnTo>
                <a:lnTo>
                  <a:pt x="1234440" y="365760"/>
                </a:lnTo>
                <a:lnTo>
                  <a:pt x="60960" y="365760"/>
                </a:lnTo>
                <a:lnTo>
                  <a:pt x="37231" y="360969"/>
                </a:lnTo>
                <a:lnTo>
                  <a:pt x="17854" y="347905"/>
                </a:lnTo>
                <a:lnTo>
                  <a:pt x="4790" y="328528"/>
                </a:lnTo>
                <a:lnTo>
                  <a:pt x="0" y="304800"/>
                </a:lnTo>
                <a:lnTo>
                  <a:pt x="0" y="60960"/>
                </a:lnTo>
                <a:close/>
              </a:path>
            </a:pathLst>
          </a:custGeom>
          <a:ln w="25399">
            <a:solidFill>
              <a:srgbClr val="000000"/>
            </a:solidFill>
          </a:ln>
        </p:spPr>
        <p:txBody>
          <a:bodyPr wrap="square" lIns="0" tIns="0" rIns="0" bIns="0" rtlCol="0"/>
          <a:lstStyle/>
          <a:p>
            <a:endParaRPr dirty="0"/>
          </a:p>
        </p:txBody>
      </p:sp>
      <p:sp>
        <p:nvSpPr>
          <p:cNvPr id="26" name="object 26"/>
          <p:cNvSpPr txBox="1"/>
          <p:nvPr/>
        </p:nvSpPr>
        <p:spPr>
          <a:xfrm>
            <a:off x="5306950" y="2767090"/>
            <a:ext cx="859790" cy="382270"/>
          </a:xfrm>
          <a:prstGeom prst="rect">
            <a:avLst/>
          </a:prstGeom>
        </p:spPr>
        <p:txBody>
          <a:bodyPr vert="horz" wrap="square" lIns="0" tIns="0" rIns="0" bIns="0" rtlCol="0">
            <a:spAutoFit/>
          </a:bodyPr>
          <a:lstStyle/>
          <a:p>
            <a:pPr marL="12700">
              <a:lnSpc>
                <a:spcPct val="100000"/>
              </a:lnSpc>
            </a:pPr>
            <a:r>
              <a:rPr sz="2400" spc="-10" dirty="0">
                <a:latin typeface="Arial"/>
                <a:cs typeface="Arial"/>
              </a:rPr>
              <a:t>R</a:t>
            </a:r>
            <a:r>
              <a:rPr sz="2400" dirty="0">
                <a:latin typeface="Arial"/>
                <a:cs typeface="Arial"/>
              </a:rPr>
              <a:t>adar</a:t>
            </a:r>
          </a:p>
        </p:txBody>
      </p:sp>
      <p:sp>
        <p:nvSpPr>
          <p:cNvPr id="27" name="object 27"/>
          <p:cNvSpPr/>
          <p:nvPr/>
        </p:nvSpPr>
        <p:spPr>
          <a:xfrm>
            <a:off x="6160008" y="2810268"/>
            <a:ext cx="1895855" cy="432803"/>
          </a:xfrm>
          <a:prstGeom prst="rect">
            <a:avLst/>
          </a:prstGeom>
          <a:blipFill>
            <a:blip r:embed="rId5" cstate="print"/>
            <a:stretch>
              <a:fillRect/>
            </a:stretch>
          </a:blipFill>
        </p:spPr>
        <p:txBody>
          <a:bodyPr wrap="square" lIns="0" tIns="0" rIns="0" bIns="0" rtlCol="0"/>
          <a:lstStyle/>
          <a:p>
            <a:endParaRPr dirty="0"/>
          </a:p>
        </p:txBody>
      </p:sp>
      <p:sp>
        <p:nvSpPr>
          <p:cNvPr id="28" name="object 28"/>
          <p:cNvSpPr/>
          <p:nvPr/>
        </p:nvSpPr>
        <p:spPr>
          <a:xfrm>
            <a:off x="6412615" y="3003804"/>
            <a:ext cx="1598930" cy="0"/>
          </a:xfrm>
          <a:custGeom>
            <a:avLst/>
            <a:gdLst/>
            <a:ahLst/>
            <a:cxnLst/>
            <a:rect l="l" t="t" r="r" b="b"/>
            <a:pathLst>
              <a:path w="1598929">
                <a:moveTo>
                  <a:pt x="1598752" y="0"/>
                </a:moveTo>
                <a:lnTo>
                  <a:pt x="0" y="0"/>
                </a:lnTo>
              </a:path>
            </a:pathLst>
          </a:custGeom>
          <a:ln w="38100">
            <a:solidFill>
              <a:srgbClr val="000000"/>
            </a:solidFill>
          </a:ln>
        </p:spPr>
        <p:txBody>
          <a:bodyPr wrap="square" lIns="0" tIns="0" rIns="0" bIns="0" rtlCol="0"/>
          <a:lstStyle/>
          <a:p>
            <a:endParaRPr dirty="0"/>
          </a:p>
        </p:txBody>
      </p:sp>
      <p:sp>
        <p:nvSpPr>
          <p:cNvPr id="29" name="object 29"/>
          <p:cNvSpPr/>
          <p:nvPr/>
        </p:nvSpPr>
        <p:spPr>
          <a:xfrm>
            <a:off x="6412607" y="2937122"/>
            <a:ext cx="114300" cy="133350"/>
          </a:xfrm>
          <a:custGeom>
            <a:avLst/>
            <a:gdLst/>
            <a:ahLst/>
            <a:cxnLst/>
            <a:rect l="l" t="t" r="r" b="b"/>
            <a:pathLst>
              <a:path w="114300" h="133350">
                <a:moveTo>
                  <a:pt x="114300" y="0"/>
                </a:moveTo>
                <a:lnTo>
                  <a:pt x="0" y="66675"/>
                </a:lnTo>
                <a:lnTo>
                  <a:pt x="114300" y="133350"/>
                </a:lnTo>
              </a:path>
            </a:pathLst>
          </a:custGeom>
          <a:ln w="38100">
            <a:solidFill>
              <a:srgbClr val="000000"/>
            </a:solidFill>
          </a:ln>
        </p:spPr>
        <p:txBody>
          <a:bodyPr wrap="square" lIns="0" tIns="0" rIns="0" bIns="0" rtlCol="0"/>
          <a:lstStyle/>
          <a:p>
            <a:endParaRPr dirty="0"/>
          </a:p>
        </p:txBody>
      </p:sp>
      <p:sp>
        <p:nvSpPr>
          <p:cNvPr id="30" name="object 30"/>
          <p:cNvSpPr/>
          <p:nvPr/>
        </p:nvSpPr>
        <p:spPr>
          <a:xfrm>
            <a:off x="6541007" y="2051303"/>
            <a:ext cx="768095" cy="429767"/>
          </a:xfrm>
          <a:prstGeom prst="rect">
            <a:avLst/>
          </a:prstGeom>
          <a:blipFill>
            <a:blip r:embed="rId6" cstate="print"/>
            <a:stretch>
              <a:fillRect/>
            </a:stretch>
          </a:blipFill>
        </p:spPr>
        <p:txBody>
          <a:bodyPr wrap="square" lIns="0" tIns="0" rIns="0" bIns="0" rtlCol="0"/>
          <a:lstStyle/>
          <a:p>
            <a:endParaRPr dirty="0"/>
          </a:p>
        </p:txBody>
      </p:sp>
      <p:sp>
        <p:nvSpPr>
          <p:cNvPr id="31" name="object 31"/>
          <p:cNvSpPr/>
          <p:nvPr/>
        </p:nvSpPr>
        <p:spPr>
          <a:xfrm>
            <a:off x="6588252" y="2217420"/>
            <a:ext cx="466725" cy="24765"/>
          </a:xfrm>
          <a:custGeom>
            <a:avLst/>
            <a:gdLst/>
            <a:ahLst/>
            <a:cxnLst/>
            <a:rect l="l" t="t" r="r" b="b"/>
            <a:pathLst>
              <a:path w="466725" h="24764">
                <a:moveTo>
                  <a:pt x="0" y="0"/>
                </a:moveTo>
                <a:lnTo>
                  <a:pt x="466382" y="24155"/>
                </a:lnTo>
              </a:path>
            </a:pathLst>
          </a:custGeom>
          <a:ln w="38099">
            <a:solidFill>
              <a:srgbClr val="000000"/>
            </a:solidFill>
          </a:ln>
        </p:spPr>
        <p:txBody>
          <a:bodyPr wrap="square" lIns="0" tIns="0" rIns="0" bIns="0" rtlCol="0"/>
          <a:lstStyle/>
          <a:p>
            <a:endParaRPr dirty="0"/>
          </a:p>
        </p:txBody>
      </p:sp>
      <p:sp>
        <p:nvSpPr>
          <p:cNvPr id="32" name="object 32"/>
          <p:cNvSpPr/>
          <p:nvPr/>
        </p:nvSpPr>
        <p:spPr>
          <a:xfrm>
            <a:off x="6937036" y="2169067"/>
            <a:ext cx="118110" cy="133350"/>
          </a:xfrm>
          <a:custGeom>
            <a:avLst/>
            <a:gdLst/>
            <a:ahLst/>
            <a:cxnLst/>
            <a:rect l="l" t="t" r="r" b="b"/>
            <a:pathLst>
              <a:path w="118109" h="133350">
                <a:moveTo>
                  <a:pt x="6908" y="0"/>
                </a:moveTo>
                <a:lnTo>
                  <a:pt x="117601" y="72504"/>
                </a:lnTo>
                <a:lnTo>
                  <a:pt x="0" y="133172"/>
                </a:lnTo>
              </a:path>
            </a:pathLst>
          </a:custGeom>
          <a:ln w="38100">
            <a:solidFill>
              <a:srgbClr val="000000"/>
            </a:solidFill>
          </a:ln>
        </p:spPr>
        <p:txBody>
          <a:bodyPr wrap="square" lIns="0" tIns="0" rIns="0" bIns="0" rtlCol="0"/>
          <a:lstStyle/>
          <a:p>
            <a:endParaRPr dirty="0"/>
          </a:p>
        </p:txBody>
      </p:sp>
      <p:sp>
        <p:nvSpPr>
          <p:cNvPr id="33" name="object 33"/>
          <p:cNvSpPr txBox="1"/>
          <p:nvPr/>
        </p:nvSpPr>
        <p:spPr>
          <a:xfrm>
            <a:off x="4938772" y="1660900"/>
            <a:ext cx="2204720" cy="259715"/>
          </a:xfrm>
          <a:prstGeom prst="rect">
            <a:avLst/>
          </a:prstGeom>
        </p:spPr>
        <p:txBody>
          <a:bodyPr vert="horz" wrap="square" lIns="0" tIns="0" rIns="0" bIns="0" rtlCol="0">
            <a:spAutoFit/>
          </a:bodyPr>
          <a:lstStyle/>
          <a:p>
            <a:pPr marL="12700">
              <a:lnSpc>
                <a:spcPct val="100000"/>
              </a:lnSpc>
            </a:pPr>
            <a:r>
              <a:rPr sz="1600" dirty="0">
                <a:latin typeface="Arial"/>
                <a:cs typeface="Arial"/>
              </a:rPr>
              <a:t>For Autonomous</a:t>
            </a:r>
            <a:r>
              <a:rPr sz="1600" spc="-225" dirty="0">
                <a:latin typeface="Arial"/>
                <a:cs typeface="Arial"/>
              </a:rPr>
              <a:t> </a:t>
            </a:r>
            <a:r>
              <a:rPr sz="1600" spc="-5" dirty="0">
                <a:latin typeface="Arial"/>
                <a:cs typeface="Arial"/>
              </a:rPr>
              <a:t>Driving</a:t>
            </a:r>
            <a:endParaRPr sz="1600" dirty="0">
              <a:latin typeface="Arial"/>
              <a:cs typeface="Arial"/>
            </a:endParaRPr>
          </a:p>
        </p:txBody>
      </p:sp>
      <p:sp>
        <p:nvSpPr>
          <p:cNvPr id="34" name="object 34"/>
          <p:cNvSpPr txBox="1"/>
          <p:nvPr/>
        </p:nvSpPr>
        <p:spPr>
          <a:xfrm>
            <a:off x="266341" y="3190070"/>
            <a:ext cx="8090534" cy="898525"/>
          </a:xfrm>
          <a:prstGeom prst="rect">
            <a:avLst/>
          </a:prstGeom>
        </p:spPr>
        <p:txBody>
          <a:bodyPr vert="horz" wrap="square" lIns="0" tIns="0" rIns="0" bIns="0" rtlCol="0">
            <a:spAutoFit/>
          </a:bodyPr>
          <a:lstStyle/>
          <a:p>
            <a:pPr marL="4685030" marR="354330">
              <a:lnSpc>
                <a:spcPct val="100000"/>
              </a:lnSpc>
            </a:pPr>
            <a:r>
              <a:rPr sz="1600" dirty="0">
                <a:latin typeface="Arial"/>
                <a:cs typeface="Arial"/>
              </a:rPr>
              <a:t>For Collision </a:t>
            </a:r>
            <a:r>
              <a:rPr sz="1600" spc="-5" dirty="0">
                <a:latin typeface="Arial"/>
                <a:cs typeface="Arial"/>
              </a:rPr>
              <a:t>Avoidance and</a:t>
            </a:r>
            <a:r>
              <a:rPr sz="1600" spc="-260" dirty="0">
                <a:latin typeface="Arial"/>
                <a:cs typeface="Arial"/>
              </a:rPr>
              <a:t> </a:t>
            </a:r>
            <a:r>
              <a:rPr sz="1600" dirty="0">
                <a:latin typeface="Arial"/>
                <a:cs typeface="Arial"/>
              </a:rPr>
              <a:t>Inter-  </a:t>
            </a:r>
            <a:r>
              <a:rPr sz="1600" spc="-15" dirty="0">
                <a:latin typeface="Arial"/>
                <a:cs typeface="Arial"/>
              </a:rPr>
              <a:t>Vehicle</a:t>
            </a:r>
            <a:r>
              <a:rPr sz="1600" spc="-55" dirty="0">
                <a:latin typeface="Arial"/>
                <a:cs typeface="Arial"/>
              </a:rPr>
              <a:t> </a:t>
            </a:r>
            <a:r>
              <a:rPr sz="1600" spc="-5" dirty="0">
                <a:latin typeface="Arial"/>
                <a:cs typeface="Arial"/>
              </a:rPr>
              <a:t>Communication</a:t>
            </a:r>
            <a:endParaRPr sz="1600" dirty="0">
              <a:latin typeface="Arial"/>
              <a:cs typeface="Arial"/>
            </a:endParaRPr>
          </a:p>
          <a:p>
            <a:pPr marL="12700">
              <a:lnSpc>
                <a:spcPct val="100000"/>
              </a:lnSpc>
              <a:spcBef>
                <a:spcPts val="950"/>
              </a:spcBef>
            </a:pPr>
            <a:r>
              <a:rPr sz="1800" b="1" spc="-5" dirty="0">
                <a:latin typeface="Arial"/>
                <a:cs typeface="Arial"/>
              </a:rPr>
              <a:t>Wireless </a:t>
            </a:r>
            <a:r>
              <a:rPr sz="1800" b="1" dirty="0">
                <a:latin typeface="Arial"/>
                <a:cs typeface="Arial"/>
              </a:rPr>
              <a:t>Feedback Sensing and </a:t>
            </a:r>
            <a:r>
              <a:rPr sz="1800" b="1" spc="-5" dirty="0">
                <a:latin typeface="Arial"/>
                <a:cs typeface="Arial"/>
              </a:rPr>
              <a:t>Controlling </a:t>
            </a:r>
            <a:r>
              <a:rPr sz="1800" b="1" dirty="0">
                <a:latin typeface="Arial"/>
                <a:cs typeface="Arial"/>
              </a:rPr>
              <a:t>Loop for </a:t>
            </a:r>
            <a:r>
              <a:rPr sz="1800" b="1" spc="-5" dirty="0">
                <a:latin typeface="Arial"/>
                <a:cs typeface="Arial"/>
              </a:rPr>
              <a:t>Autonomous</a:t>
            </a:r>
            <a:r>
              <a:rPr sz="1800" b="1" spc="-204" dirty="0">
                <a:latin typeface="Arial"/>
                <a:cs typeface="Arial"/>
              </a:rPr>
              <a:t> </a:t>
            </a:r>
            <a:r>
              <a:rPr sz="1800" b="1" spc="-5" dirty="0">
                <a:latin typeface="Arial"/>
                <a:cs typeface="Arial"/>
              </a:rPr>
              <a:t>Driving</a:t>
            </a:r>
            <a:endParaRPr sz="1800" dirty="0">
              <a:latin typeface="Arial"/>
              <a:cs typeface="Arial"/>
            </a:endParaRPr>
          </a:p>
        </p:txBody>
      </p:sp>
      <p:sp>
        <p:nvSpPr>
          <p:cNvPr id="35" name="object 35"/>
          <p:cNvSpPr/>
          <p:nvPr/>
        </p:nvSpPr>
        <p:spPr>
          <a:xfrm>
            <a:off x="704087" y="4754879"/>
            <a:ext cx="786383" cy="432815"/>
          </a:xfrm>
          <a:prstGeom prst="rect">
            <a:avLst/>
          </a:prstGeom>
          <a:blipFill>
            <a:blip r:embed="rId7" cstate="print"/>
            <a:stretch>
              <a:fillRect/>
            </a:stretch>
          </a:blipFill>
        </p:spPr>
        <p:txBody>
          <a:bodyPr wrap="square" lIns="0" tIns="0" rIns="0" bIns="0" rtlCol="0"/>
          <a:lstStyle/>
          <a:p>
            <a:endParaRPr dirty="0"/>
          </a:p>
        </p:txBody>
      </p:sp>
      <p:sp>
        <p:nvSpPr>
          <p:cNvPr id="36" name="object 36"/>
          <p:cNvSpPr/>
          <p:nvPr/>
        </p:nvSpPr>
        <p:spPr>
          <a:xfrm>
            <a:off x="751331" y="4948428"/>
            <a:ext cx="485775" cy="0"/>
          </a:xfrm>
          <a:custGeom>
            <a:avLst/>
            <a:gdLst/>
            <a:ahLst/>
            <a:cxnLst/>
            <a:rect l="l" t="t" r="r" b="b"/>
            <a:pathLst>
              <a:path w="485775">
                <a:moveTo>
                  <a:pt x="0" y="0"/>
                </a:moveTo>
                <a:lnTo>
                  <a:pt x="485419" y="0"/>
                </a:lnTo>
              </a:path>
            </a:pathLst>
          </a:custGeom>
          <a:ln w="38100">
            <a:solidFill>
              <a:srgbClr val="000000"/>
            </a:solidFill>
          </a:ln>
        </p:spPr>
        <p:txBody>
          <a:bodyPr wrap="square" lIns="0" tIns="0" rIns="0" bIns="0" rtlCol="0"/>
          <a:lstStyle/>
          <a:p>
            <a:endParaRPr dirty="0"/>
          </a:p>
        </p:txBody>
      </p:sp>
      <p:sp>
        <p:nvSpPr>
          <p:cNvPr id="37" name="object 37"/>
          <p:cNvSpPr/>
          <p:nvPr/>
        </p:nvSpPr>
        <p:spPr>
          <a:xfrm>
            <a:off x="1122441" y="4881746"/>
            <a:ext cx="114935" cy="133350"/>
          </a:xfrm>
          <a:custGeom>
            <a:avLst/>
            <a:gdLst/>
            <a:ahLst/>
            <a:cxnLst/>
            <a:rect l="l" t="t" r="r" b="b"/>
            <a:pathLst>
              <a:path w="114934"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38" name="object 38"/>
          <p:cNvSpPr/>
          <p:nvPr/>
        </p:nvSpPr>
        <p:spPr>
          <a:xfrm>
            <a:off x="1490472" y="4754879"/>
            <a:ext cx="786383" cy="432815"/>
          </a:xfrm>
          <a:prstGeom prst="rect">
            <a:avLst/>
          </a:prstGeom>
          <a:blipFill>
            <a:blip r:embed="rId7" cstate="print"/>
            <a:stretch>
              <a:fillRect/>
            </a:stretch>
          </a:blipFill>
        </p:spPr>
        <p:txBody>
          <a:bodyPr wrap="square" lIns="0" tIns="0" rIns="0" bIns="0" rtlCol="0"/>
          <a:lstStyle/>
          <a:p>
            <a:endParaRPr dirty="0"/>
          </a:p>
        </p:txBody>
      </p:sp>
      <p:sp>
        <p:nvSpPr>
          <p:cNvPr id="39" name="object 39"/>
          <p:cNvSpPr/>
          <p:nvPr/>
        </p:nvSpPr>
        <p:spPr>
          <a:xfrm>
            <a:off x="1537716" y="4948428"/>
            <a:ext cx="485775" cy="0"/>
          </a:xfrm>
          <a:custGeom>
            <a:avLst/>
            <a:gdLst/>
            <a:ahLst/>
            <a:cxnLst/>
            <a:rect l="l" t="t" r="r" b="b"/>
            <a:pathLst>
              <a:path w="485775">
                <a:moveTo>
                  <a:pt x="0" y="0"/>
                </a:moveTo>
                <a:lnTo>
                  <a:pt x="485419" y="0"/>
                </a:lnTo>
              </a:path>
            </a:pathLst>
          </a:custGeom>
          <a:ln w="38100">
            <a:solidFill>
              <a:srgbClr val="000000"/>
            </a:solidFill>
          </a:ln>
        </p:spPr>
        <p:txBody>
          <a:bodyPr wrap="square" lIns="0" tIns="0" rIns="0" bIns="0" rtlCol="0"/>
          <a:lstStyle/>
          <a:p>
            <a:endParaRPr dirty="0"/>
          </a:p>
        </p:txBody>
      </p:sp>
      <p:sp>
        <p:nvSpPr>
          <p:cNvPr id="40" name="object 40"/>
          <p:cNvSpPr/>
          <p:nvPr/>
        </p:nvSpPr>
        <p:spPr>
          <a:xfrm>
            <a:off x="1908825" y="4881746"/>
            <a:ext cx="114935" cy="133350"/>
          </a:xfrm>
          <a:custGeom>
            <a:avLst/>
            <a:gdLst/>
            <a:ahLst/>
            <a:cxnLst/>
            <a:rect l="l" t="t" r="r" b="b"/>
            <a:pathLst>
              <a:path w="114935"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41" name="object 41"/>
          <p:cNvSpPr/>
          <p:nvPr/>
        </p:nvSpPr>
        <p:spPr>
          <a:xfrm>
            <a:off x="1274063" y="4867655"/>
            <a:ext cx="262255" cy="161925"/>
          </a:xfrm>
          <a:custGeom>
            <a:avLst/>
            <a:gdLst/>
            <a:ahLst/>
            <a:cxnLst/>
            <a:rect l="l" t="t" r="r" b="b"/>
            <a:pathLst>
              <a:path w="262255" h="161925">
                <a:moveTo>
                  <a:pt x="131064" y="0"/>
                </a:moveTo>
                <a:lnTo>
                  <a:pt x="80045" y="6346"/>
                </a:lnTo>
                <a:lnTo>
                  <a:pt x="38385" y="23655"/>
                </a:lnTo>
                <a:lnTo>
                  <a:pt x="10298" y="49329"/>
                </a:lnTo>
                <a:lnTo>
                  <a:pt x="0" y="80772"/>
                </a:lnTo>
                <a:lnTo>
                  <a:pt x="10298" y="112214"/>
                </a:lnTo>
                <a:lnTo>
                  <a:pt x="38385" y="137888"/>
                </a:lnTo>
                <a:lnTo>
                  <a:pt x="80045" y="155197"/>
                </a:lnTo>
                <a:lnTo>
                  <a:pt x="131064" y="161544"/>
                </a:lnTo>
                <a:lnTo>
                  <a:pt x="182082" y="155197"/>
                </a:lnTo>
                <a:lnTo>
                  <a:pt x="223742" y="137888"/>
                </a:lnTo>
                <a:lnTo>
                  <a:pt x="251829" y="112214"/>
                </a:lnTo>
                <a:lnTo>
                  <a:pt x="262128" y="80772"/>
                </a:lnTo>
                <a:lnTo>
                  <a:pt x="251829" y="49329"/>
                </a:lnTo>
                <a:lnTo>
                  <a:pt x="223742" y="23655"/>
                </a:lnTo>
                <a:lnTo>
                  <a:pt x="182082" y="6346"/>
                </a:lnTo>
                <a:lnTo>
                  <a:pt x="131064" y="0"/>
                </a:lnTo>
                <a:close/>
              </a:path>
            </a:pathLst>
          </a:custGeom>
          <a:solidFill>
            <a:srgbClr val="FFFFFF"/>
          </a:solidFill>
        </p:spPr>
        <p:txBody>
          <a:bodyPr wrap="square" lIns="0" tIns="0" rIns="0" bIns="0" rtlCol="0"/>
          <a:lstStyle/>
          <a:p>
            <a:endParaRPr dirty="0"/>
          </a:p>
        </p:txBody>
      </p:sp>
      <p:sp>
        <p:nvSpPr>
          <p:cNvPr id="42" name="object 42"/>
          <p:cNvSpPr/>
          <p:nvPr/>
        </p:nvSpPr>
        <p:spPr>
          <a:xfrm>
            <a:off x="1274063" y="4867655"/>
            <a:ext cx="262255" cy="161925"/>
          </a:xfrm>
          <a:custGeom>
            <a:avLst/>
            <a:gdLst/>
            <a:ahLst/>
            <a:cxnLst/>
            <a:rect l="l" t="t" r="r" b="b"/>
            <a:pathLst>
              <a:path w="262255" h="161925">
                <a:moveTo>
                  <a:pt x="0" y="80772"/>
                </a:moveTo>
                <a:lnTo>
                  <a:pt x="10298" y="49329"/>
                </a:lnTo>
                <a:lnTo>
                  <a:pt x="38385" y="23655"/>
                </a:lnTo>
                <a:lnTo>
                  <a:pt x="80045" y="6346"/>
                </a:lnTo>
                <a:lnTo>
                  <a:pt x="131064" y="0"/>
                </a:lnTo>
                <a:lnTo>
                  <a:pt x="182082" y="6346"/>
                </a:lnTo>
                <a:lnTo>
                  <a:pt x="223742" y="23655"/>
                </a:lnTo>
                <a:lnTo>
                  <a:pt x="251829" y="49329"/>
                </a:lnTo>
                <a:lnTo>
                  <a:pt x="262128" y="80772"/>
                </a:lnTo>
                <a:lnTo>
                  <a:pt x="251829" y="112214"/>
                </a:lnTo>
                <a:lnTo>
                  <a:pt x="223742" y="137888"/>
                </a:lnTo>
                <a:lnTo>
                  <a:pt x="182082" y="155197"/>
                </a:lnTo>
                <a:lnTo>
                  <a:pt x="131064" y="161544"/>
                </a:lnTo>
                <a:lnTo>
                  <a:pt x="80045" y="155197"/>
                </a:lnTo>
                <a:lnTo>
                  <a:pt x="38385" y="137888"/>
                </a:lnTo>
                <a:lnTo>
                  <a:pt x="10298" y="112214"/>
                </a:lnTo>
                <a:lnTo>
                  <a:pt x="0" y="80772"/>
                </a:lnTo>
                <a:close/>
              </a:path>
            </a:pathLst>
          </a:custGeom>
          <a:ln w="25400">
            <a:solidFill>
              <a:srgbClr val="000000"/>
            </a:solidFill>
          </a:ln>
        </p:spPr>
        <p:txBody>
          <a:bodyPr wrap="square" lIns="0" tIns="0" rIns="0" bIns="0" rtlCol="0"/>
          <a:lstStyle/>
          <a:p>
            <a:endParaRPr dirty="0"/>
          </a:p>
        </p:txBody>
      </p:sp>
      <p:sp>
        <p:nvSpPr>
          <p:cNvPr id="43" name="object 43"/>
          <p:cNvSpPr/>
          <p:nvPr/>
        </p:nvSpPr>
        <p:spPr>
          <a:xfrm>
            <a:off x="2057400" y="4706111"/>
            <a:ext cx="719455" cy="485140"/>
          </a:xfrm>
          <a:custGeom>
            <a:avLst/>
            <a:gdLst/>
            <a:ahLst/>
            <a:cxnLst/>
            <a:rect l="l" t="t" r="r" b="b"/>
            <a:pathLst>
              <a:path w="719455" h="485139">
                <a:moveTo>
                  <a:pt x="0" y="0"/>
                </a:moveTo>
                <a:lnTo>
                  <a:pt x="719327" y="0"/>
                </a:lnTo>
                <a:lnTo>
                  <a:pt x="719327" y="484631"/>
                </a:lnTo>
                <a:lnTo>
                  <a:pt x="0" y="484631"/>
                </a:lnTo>
                <a:lnTo>
                  <a:pt x="0" y="0"/>
                </a:lnTo>
                <a:close/>
              </a:path>
            </a:pathLst>
          </a:custGeom>
          <a:ln w="25400">
            <a:solidFill>
              <a:srgbClr val="000000"/>
            </a:solidFill>
          </a:ln>
        </p:spPr>
        <p:txBody>
          <a:bodyPr wrap="square" lIns="0" tIns="0" rIns="0" bIns="0" rtlCol="0"/>
          <a:lstStyle/>
          <a:p>
            <a:endParaRPr dirty="0"/>
          </a:p>
        </p:txBody>
      </p:sp>
      <p:sp>
        <p:nvSpPr>
          <p:cNvPr id="44" name="object 44"/>
          <p:cNvSpPr txBox="1"/>
          <p:nvPr/>
        </p:nvSpPr>
        <p:spPr>
          <a:xfrm>
            <a:off x="2320320" y="4788723"/>
            <a:ext cx="194310" cy="320675"/>
          </a:xfrm>
          <a:prstGeom prst="rect">
            <a:avLst/>
          </a:prstGeom>
        </p:spPr>
        <p:txBody>
          <a:bodyPr vert="horz" wrap="square" lIns="0" tIns="0" rIns="0" bIns="0" rtlCol="0">
            <a:spAutoFit/>
          </a:bodyPr>
          <a:lstStyle/>
          <a:p>
            <a:pPr marL="12700">
              <a:lnSpc>
                <a:spcPct val="100000"/>
              </a:lnSpc>
            </a:pPr>
            <a:r>
              <a:rPr sz="2000" spc="-10" dirty="0">
                <a:latin typeface="Arial"/>
                <a:cs typeface="Arial"/>
              </a:rPr>
              <a:t>K</a:t>
            </a:r>
            <a:endParaRPr sz="2000" dirty="0">
              <a:latin typeface="Arial"/>
              <a:cs typeface="Arial"/>
            </a:endParaRPr>
          </a:p>
        </p:txBody>
      </p:sp>
      <p:sp>
        <p:nvSpPr>
          <p:cNvPr id="45" name="object 45"/>
          <p:cNvSpPr/>
          <p:nvPr/>
        </p:nvSpPr>
        <p:spPr>
          <a:xfrm>
            <a:off x="2731007" y="4754879"/>
            <a:ext cx="786383" cy="432815"/>
          </a:xfrm>
          <a:prstGeom prst="rect">
            <a:avLst/>
          </a:prstGeom>
          <a:blipFill>
            <a:blip r:embed="rId7" cstate="print"/>
            <a:stretch>
              <a:fillRect/>
            </a:stretch>
          </a:blipFill>
        </p:spPr>
        <p:txBody>
          <a:bodyPr wrap="square" lIns="0" tIns="0" rIns="0" bIns="0" rtlCol="0"/>
          <a:lstStyle/>
          <a:p>
            <a:endParaRPr dirty="0"/>
          </a:p>
        </p:txBody>
      </p:sp>
      <p:sp>
        <p:nvSpPr>
          <p:cNvPr id="46" name="object 46"/>
          <p:cNvSpPr/>
          <p:nvPr/>
        </p:nvSpPr>
        <p:spPr>
          <a:xfrm>
            <a:off x="2778251" y="4948428"/>
            <a:ext cx="485775" cy="0"/>
          </a:xfrm>
          <a:custGeom>
            <a:avLst/>
            <a:gdLst/>
            <a:ahLst/>
            <a:cxnLst/>
            <a:rect l="l" t="t" r="r" b="b"/>
            <a:pathLst>
              <a:path w="485775">
                <a:moveTo>
                  <a:pt x="0" y="0"/>
                </a:moveTo>
                <a:lnTo>
                  <a:pt x="485419" y="0"/>
                </a:lnTo>
              </a:path>
            </a:pathLst>
          </a:custGeom>
          <a:ln w="38100">
            <a:solidFill>
              <a:srgbClr val="000000"/>
            </a:solidFill>
          </a:ln>
        </p:spPr>
        <p:txBody>
          <a:bodyPr wrap="square" lIns="0" tIns="0" rIns="0" bIns="0" rtlCol="0"/>
          <a:lstStyle/>
          <a:p>
            <a:endParaRPr dirty="0"/>
          </a:p>
        </p:txBody>
      </p:sp>
      <p:sp>
        <p:nvSpPr>
          <p:cNvPr id="47" name="object 47"/>
          <p:cNvSpPr/>
          <p:nvPr/>
        </p:nvSpPr>
        <p:spPr>
          <a:xfrm>
            <a:off x="3149361" y="4881746"/>
            <a:ext cx="114935" cy="133350"/>
          </a:xfrm>
          <a:custGeom>
            <a:avLst/>
            <a:gdLst/>
            <a:ahLst/>
            <a:cxnLst/>
            <a:rect l="l" t="t" r="r" b="b"/>
            <a:pathLst>
              <a:path w="114935"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48" name="object 48"/>
          <p:cNvSpPr txBox="1"/>
          <p:nvPr/>
        </p:nvSpPr>
        <p:spPr>
          <a:xfrm>
            <a:off x="3346475" y="5231386"/>
            <a:ext cx="911225" cy="564515"/>
          </a:xfrm>
          <a:prstGeom prst="rect">
            <a:avLst/>
          </a:prstGeom>
        </p:spPr>
        <p:txBody>
          <a:bodyPr vert="horz" wrap="square" lIns="0" tIns="0" rIns="0" bIns="0" rtlCol="0">
            <a:spAutoFit/>
          </a:bodyPr>
          <a:lstStyle/>
          <a:p>
            <a:pPr marL="12700" marR="5080">
              <a:lnSpc>
                <a:spcPct val="100000"/>
              </a:lnSpc>
            </a:pPr>
            <a:r>
              <a:rPr sz="1800" spc="75" dirty="0">
                <a:latin typeface="Arial"/>
                <a:cs typeface="Arial"/>
              </a:rPr>
              <a:t>W</a:t>
            </a:r>
            <a:r>
              <a:rPr sz="1800" dirty="0">
                <a:latin typeface="Arial"/>
                <a:cs typeface="Arial"/>
              </a:rPr>
              <a:t>i</a:t>
            </a:r>
            <a:r>
              <a:rPr sz="1800" spc="-5" dirty="0">
                <a:latin typeface="Arial"/>
                <a:cs typeface="Arial"/>
              </a:rPr>
              <a:t>r</a:t>
            </a:r>
            <a:r>
              <a:rPr sz="1800" spc="-25" dirty="0">
                <a:latin typeface="Arial"/>
                <a:cs typeface="Arial"/>
              </a:rPr>
              <a:t>e</a:t>
            </a:r>
            <a:r>
              <a:rPr sz="1800" dirty="0">
                <a:latin typeface="Arial"/>
                <a:cs typeface="Arial"/>
              </a:rPr>
              <a:t>le</a:t>
            </a:r>
            <a:r>
              <a:rPr sz="1800" spc="-15" dirty="0">
                <a:latin typeface="Arial"/>
                <a:cs typeface="Arial"/>
              </a:rPr>
              <a:t>s</a:t>
            </a:r>
            <a:r>
              <a:rPr sz="1800" dirty="0">
                <a:latin typeface="Arial"/>
                <a:cs typeface="Arial"/>
              </a:rPr>
              <a:t>s  </a:t>
            </a:r>
            <a:r>
              <a:rPr sz="1800" spc="5" dirty="0">
                <a:latin typeface="Arial"/>
                <a:cs typeface="Arial"/>
              </a:rPr>
              <a:t>channel</a:t>
            </a:r>
            <a:endParaRPr sz="1800" dirty="0">
              <a:latin typeface="Arial"/>
              <a:cs typeface="Arial"/>
            </a:endParaRPr>
          </a:p>
        </p:txBody>
      </p:sp>
      <p:sp>
        <p:nvSpPr>
          <p:cNvPr id="49" name="object 49"/>
          <p:cNvSpPr/>
          <p:nvPr/>
        </p:nvSpPr>
        <p:spPr>
          <a:xfrm>
            <a:off x="4803647" y="4663440"/>
            <a:ext cx="719455" cy="487680"/>
          </a:xfrm>
          <a:custGeom>
            <a:avLst/>
            <a:gdLst/>
            <a:ahLst/>
            <a:cxnLst/>
            <a:rect l="l" t="t" r="r" b="b"/>
            <a:pathLst>
              <a:path w="719454" h="487679">
                <a:moveTo>
                  <a:pt x="0" y="0"/>
                </a:moveTo>
                <a:lnTo>
                  <a:pt x="719327" y="0"/>
                </a:lnTo>
                <a:lnTo>
                  <a:pt x="719327" y="487680"/>
                </a:lnTo>
                <a:lnTo>
                  <a:pt x="0" y="487680"/>
                </a:lnTo>
                <a:lnTo>
                  <a:pt x="0" y="0"/>
                </a:lnTo>
                <a:close/>
              </a:path>
            </a:pathLst>
          </a:custGeom>
          <a:ln w="25400">
            <a:solidFill>
              <a:srgbClr val="000000"/>
            </a:solidFill>
          </a:ln>
        </p:spPr>
        <p:txBody>
          <a:bodyPr wrap="square" lIns="0" tIns="0" rIns="0" bIns="0" rtlCol="0"/>
          <a:lstStyle/>
          <a:p>
            <a:endParaRPr dirty="0"/>
          </a:p>
        </p:txBody>
      </p:sp>
      <p:sp>
        <p:nvSpPr>
          <p:cNvPr id="50" name="object 50"/>
          <p:cNvSpPr/>
          <p:nvPr/>
        </p:nvSpPr>
        <p:spPr>
          <a:xfrm>
            <a:off x="4236720" y="4754879"/>
            <a:ext cx="786383" cy="432815"/>
          </a:xfrm>
          <a:prstGeom prst="rect">
            <a:avLst/>
          </a:prstGeom>
          <a:blipFill>
            <a:blip r:embed="rId7" cstate="print"/>
            <a:stretch>
              <a:fillRect/>
            </a:stretch>
          </a:blipFill>
        </p:spPr>
        <p:txBody>
          <a:bodyPr wrap="square" lIns="0" tIns="0" rIns="0" bIns="0" rtlCol="0"/>
          <a:lstStyle/>
          <a:p>
            <a:endParaRPr dirty="0"/>
          </a:p>
        </p:txBody>
      </p:sp>
      <p:sp>
        <p:nvSpPr>
          <p:cNvPr id="51" name="object 51"/>
          <p:cNvSpPr/>
          <p:nvPr/>
        </p:nvSpPr>
        <p:spPr>
          <a:xfrm>
            <a:off x="4283964" y="4948428"/>
            <a:ext cx="485775" cy="0"/>
          </a:xfrm>
          <a:custGeom>
            <a:avLst/>
            <a:gdLst/>
            <a:ahLst/>
            <a:cxnLst/>
            <a:rect l="l" t="t" r="r" b="b"/>
            <a:pathLst>
              <a:path w="485775">
                <a:moveTo>
                  <a:pt x="0" y="0"/>
                </a:moveTo>
                <a:lnTo>
                  <a:pt x="485419" y="0"/>
                </a:lnTo>
              </a:path>
            </a:pathLst>
          </a:custGeom>
          <a:ln w="38100">
            <a:solidFill>
              <a:srgbClr val="000000"/>
            </a:solidFill>
          </a:ln>
        </p:spPr>
        <p:txBody>
          <a:bodyPr wrap="square" lIns="0" tIns="0" rIns="0" bIns="0" rtlCol="0"/>
          <a:lstStyle/>
          <a:p>
            <a:endParaRPr dirty="0"/>
          </a:p>
        </p:txBody>
      </p:sp>
      <p:sp>
        <p:nvSpPr>
          <p:cNvPr id="52" name="object 52"/>
          <p:cNvSpPr/>
          <p:nvPr/>
        </p:nvSpPr>
        <p:spPr>
          <a:xfrm>
            <a:off x="4655073" y="4881746"/>
            <a:ext cx="114300" cy="133350"/>
          </a:xfrm>
          <a:custGeom>
            <a:avLst/>
            <a:gdLst/>
            <a:ahLst/>
            <a:cxnLst/>
            <a:rect l="l" t="t" r="r" b="b"/>
            <a:pathLst>
              <a:path w="114300"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53" name="object 53"/>
          <p:cNvSpPr/>
          <p:nvPr/>
        </p:nvSpPr>
        <p:spPr>
          <a:xfrm>
            <a:off x="6065520" y="4754879"/>
            <a:ext cx="588251" cy="432815"/>
          </a:xfrm>
          <a:prstGeom prst="rect">
            <a:avLst/>
          </a:prstGeom>
          <a:blipFill>
            <a:blip r:embed="rId8" cstate="print"/>
            <a:stretch>
              <a:fillRect/>
            </a:stretch>
          </a:blipFill>
        </p:spPr>
        <p:txBody>
          <a:bodyPr wrap="square" lIns="0" tIns="0" rIns="0" bIns="0" rtlCol="0"/>
          <a:lstStyle/>
          <a:p>
            <a:endParaRPr dirty="0"/>
          </a:p>
        </p:txBody>
      </p:sp>
      <p:sp>
        <p:nvSpPr>
          <p:cNvPr id="54" name="object 54"/>
          <p:cNvSpPr/>
          <p:nvPr/>
        </p:nvSpPr>
        <p:spPr>
          <a:xfrm>
            <a:off x="6112764" y="4948428"/>
            <a:ext cx="289560" cy="0"/>
          </a:xfrm>
          <a:custGeom>
            <a:avLst/>
            <a:gdLst/>
            <a:ahLst/>
            <a:cxnLst/>
            <a:rect l="l" t="t" r="r" b="b"/>
            <a:pathLst>
              <a:path w="289560">
                <a:moveTo>
                  <a:pt x="0" y="0"/>
                </a:moveTo>
                <a:lnTo>
                  <a:pt x="289242" y="0"/>
                </a:lnTo>
              </a:path>
            </a:pathLst>
          </a:custGeom>
          <a:ln w="38100">
            <a:solidFill>
              <a:srgbClr val="000000"/>
            </a:solidFill>
          </a:ln>
        </p:spPr>
        <p:txBody>
          <a:bodyPr wrap="square" lIns="0" tIns="0" rIns="0" bIns="0" rtlCol="0"/>
          <a:lstStyle/>
          <a:p>
            <a:endParaRPr dirty="0"/>
          </a:p>
        </p:txBody>
      </p:sp>
      <p:sp>
        <p:nvSpPr>
          <p:cNvPr id="55" name="object 55"/>
          <p:cNvSpPr/>
          <p:nvPr/>
        </p:nvSpPr>
        <p:spPr>
          <a:xfrm>
            <a:off x="6287697" y="4881746"/>
            <a:ext cx="114300" cy="133350"/>
          </a:xfrm>
          <a:custGeom>
            <a:avLst/>
            <a:gdLst/>
            <a:ahLst/>
            <a:cxnLst/>
            <a:rect l="l" t="t" r="r" b="b"/>
            <a:pathLst>
              <a:path w="114300"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56" name="object 56"/>
          <p:cNvSpPr/>
          <p:nvPr/>
        </p:nvSpPr>
        <p:spPr>
          <a:xfrm>
            <a:off x="5852159" y="4867655"/>
            <a:ext cx="259079" cy="161925"/>
          </a:xfrm>
          <a:custGeom>
            <a:avLst/>
            <a:gdLst/>
            <a:ahLst/>
            <a:cxnLst/>
            <a:rect l="l" t="t" r="r" b="b"/>
            <a:pathLst>
              <a:path w="259079" h="161925">
                <a:moveTo>
                  <a:pt x="129539" y="0"/>
                </a:moveTo>
                <a:lnTo>
                  <a:pt x="79118" y="6346"/>
                </a:lnTo>
                <a:lnTo>
                  <a:pt x="37942" y="23655"/>
                </a:lnTo>
                <a:lnTo>
                  <a:pt x="10180" y="49329"/>
                </a:lnTo>
                <a:lnTo>
                  <a:pt x="0" y="80772"/>
                </a:lnTo>
                <a:lnTo>
                  <a:pt x="10180" y="112214"/>
                </a:lnTo>
                <a:lnTo>
                  <a:pt x="37942" y="137888"/>
                </a:lnTo>
                <a:lnTo>
                  <a:pt x="79118" y="155197"/>
                </a:lnTo>
                <a:lnTo>
                  <a:pt x="129539" y="161544"/>
                </a:lnTo>
                <a:lnTo>
                  <a:pt x="179961" y="155197"/>
                </a:lnTo>
                <a:lnTo>
                  <a:pt x="221137" y="137888"/>
                </a:lnTo>
                <a:lnTo>
                  <a:pt x="248899" y="112214"/>
                </a:lnTo>
                <a:lnTo>
                  <a:pt x="259079" y="80772"/>
                </a:lnTo>
                <a:lnTo>
                  <a:pt x="248899" y="49329"/>
                </a:lnTo>
                <a:lnTo>
                  <a:pt x="221137" y="23655"/>
                </a:lnTo>
                <a:lnTo>
                  <a:pt x="179961" y="6346"/>
                </a:lnTo>
                <a:lnTo>
                  <a:pt x="129539" y="0"/>
                </a:lnTo>
                <a:close/>
              </a:path>
            </a:pathLst>
          </a:custGeom>
          <a:solidFill>
            <a:srgbClr val="FFFFFF"/>
          </a:solidFill>
        </p:spPr>
        <p:txBody>
          <a:bodyPr wrap="square" lIns="0" tIns="0" rIns="0" bIns="0" rtlCol="0"/>
          <a:lstStyle/>
          <a:p>
            <a:endParaRPr dirty="0"/>
          </a:p>
        </p:txBody>
      </p:sp>
      <p:sp>
        <p:nvSpPr>
          <p:cNvPr id="57" name="object 57"/>
          <p:cNvSpPr/>
          <p:nvPr/>
        </p:nvSpPr>
        <p:spPr>
          <a:xfrm>
            <a:off x="5852159" y="4867655"/>
            <a:ext cx="259079" cy="161925"/>
          </a:xfrm>
          <a:custGeom>
            <a:avLst/>
            <a:gdLst/>
            <a:ahLst/>
            <a:cxnLst/>
            <a:rect l="l" t="t" r="r" b="b"/>
            <a:pathLst>
              <a:path w="259079" h="161925">
                <a:moveTo>
                  <a:pt x="0" y="80772"/>
                </a:moveTo>
                <a:lnTo>
                  <a:pt x="10180" y="49329"/>
                </a:lnTo>
                <a:lnTo>
                  <a:pt x="37942" y="23655"/>
                </a:lnTo>
                <a:lnTo>
                  <a:pt x="79118" y="6346"/>
                </a:lnTo>
                <a:lnTo>
                  <a:pt x="129539" y="0"/>
                </a:lnTo>
                <a:lnTo>
                  <a:pt x="179961" y="6346"/>
                </a:lnTo>
                <a:lnTo>
                  <a:pt x="221137" y="23655"/>
                </a:lnTo>
                <a:lnTo>
                  <a:pt x="248899" y="49329"/>
                </a:lnTo>
                <a:lnTo>
                  <a:pt x="259079" y="80772"/>
                </a:lnTo>
                <a:lnTo>
                  <a:pt x="248899" y="112214"/>
                </a:lnTo>
                <a:lnTo>
                  <a:pt x="221137" y="137888"/>
                </a:lnTo>
                <a:lnTo>
                  <a:pt x="179961" y="155197"/>
                </a:lnTo>
                <a:lnTo>
                  <a:pt x="129539" y="161544"/>
                </a:lnTo>
                <a:lnTo>
                  <a:pt x="79118" y="155197"/>
                </a:lnTo>
                <a:lnTo>
                  <a:pt x="37942" y="137888"/>
                </a:lnTo>
                <a:lnTo>
                  <a:pt x="10180" y="112214"/>
                </a:lnTo>
                <a:lnTo>
                  <a:pt x="0" y="80772"/>
                </a:lnTo>
                <a:close/>
              </a:path>
            </a:pathLst>
          </a:custGeom>
          <a:ln w="25399">
            <a:solidFill>
              <a:srgbClr val="000000"/>
            </a:solidFill>
          </a:ln>
        </p:spPr>
        <p:txBody>
          <a:bodyPr wrap="square" lIns="0" tIns="0" rIns="0" bIns="0" rtlCol="0"/>
          <a:lstStyle/>
          <a:p>
            <a:endParaRPr dirty="0"/>
          </a:p>
        </p:txBody>
      </p:sp>
      <p:sp>
        <p:nvSpPr>
          <p:cNvPr id="58" name="object 58"/>
          <p:cNvSpPr/>
          <p:nvPr/>
        </p:nvSpPr>
        <p:spPr>
          <a:xfrm>
            <a:off x="5477255" y="4754879"/>
            <a:ext cx="588263" cy="432815"/>
          </a:xfrm>
          <a:prstGeom prst="rect">
            <a:avLst/>
          </a:prstGeom>
          <a:blipFill>
            <a:blip r:embed="rId8" cstate="print"/>
            <a:stretch>
              <a:fillRect/>
            </a:stretch>
          </a:blipFill>
        </p:spPr>
        <p:txBody>
          <a:bodyPr wrap="square" lIns="0" tIns="0" rIns="0" bIns="0" rtlCol="0"/>
          <a:lstStyle/>
          <a:p>
            <a:endParaRPr dirty="0"/>
          </a:p>
        </p:txBody>
      </p:sp>
      <p:sp>
        <p:nvSpPr>
          <p:cNvPr id="59" name="object 59"/>
          <p:cNvSpPr/>
          <p:nvPr/>
        </p:nvSpPr>
        <p:spPr>
          <a:xfrm>
            <a:off x="5524500" y="4948428"/>
            <a:ext cx="289560" cy="0"/>
          </a:xfrm>
          <a:custGeom>
            <a:avLst/>
            <a:gdLst/>
            <a:ahLst/>
            <a:cxnLst/>
            <a:rect l="l" t="t" r="r" b="b"/>
            <a:pathLst>
              <a:path w="289560">
                <a:moveTo>
                  <a:pt x="0" y="0"/>
                </a:moveTo>
                <a:lnTo>
                  <a:pt x="289242" y="0"/>
                </a:lnTo>
              </a:path>
            </a:pathLst>
          </a:custGeom>
          <a:ln w="38100">
            <a:solidFill>
              <a:srgbClr val="000000"/>
            </a:solidFill>
          </a:ln>
        </p:spPr>
        <p:txBody>
          <a:bodyPr wrap="square" lIns="0" tIns="0" rIns="0" bIns="0" rtlCol="0"/>
          <a:lstStyle/>
          <a:p>
            <a:endParaRPr dirty="0"/>
          </a:p>
        </p:txBody>
      </p:sp>
      <p:sp>
        <p:nvSpPr>
          <p:cNvPr id="60" name="object 60"/>
          <p:cNvSpPr/>
          <p:nvPr/>
        </p:nvSpPr>
        <p:spPr>
          <a:xfrm>
            <a:off x="5699433" y="4881746"/>
            <a:ext cx="114300" cy="133350"/>
          </a:xfrm>
          <a:custGeom>
            <a:avLst/>
            <a:gdLst/>
            <a:ahLst/>
            <a:cxnLst/>
            <a:rect l="l" t="t" r="r" b="b"/>
            <a:pathLst>
              <a:path w="114300"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61" name="object 61"/>
          <p:cNvSpPr/>
          <p:nvPr/>
        </p:nvSpPr>
        <p:spPr>
          <a:xfrm>
            <a:off x="6440423" y="4660391"/>
            <a:ext cx="719455" cy="487680"/>
          </a:xfrm>
          <a:custGeom>
            <a:avLst/>
            <a:gdLst/>
            <a:ahLst/>
            <a:cxnLst/>
            <a:rect l="l" t="t" r="r" b="b"/>
            <a:pathLst>
              <a:path w="719454" h="487679">
                <a:moveTo>
                  <a:pt x="0" y="0"/>
                </a:moveTo>
                <a:lnTo>
                  <a:pt x="719327" y="0"/>
                </a:lnTo>
                <a:lnTo>
                  <a:pt x="719327" y="487679"/>
                </a:lnTo>
                <a:lnTo>
                  <a:pt x="0" y="487679"/>
                </a:lnTo>
                <a:lnTo>
                  <a:pt x="0" y="0"/>
                </a:lnTo>
                <a:close/>
              </a:path>
            </a:pathLst>
          </a:custGeom>
          <a:ln w="25400">
            <a:solidFill>
              <a:srgbClr val="000000"/>
            </a:solidFill>
          </a:ln>
        </p:spPr>
        <p:txBody>
          <a:bodyPr wrap="square" lIns="0" tIns="0" rIns="0" bIns="0" rtlCol="0"/>
          <a:lstStyle/>
          <a:p>
            <a:endParaRPr dirty="0"/>
          </a:p>
        </p:txBody>
      </p:sp>
      <p:sp>
        <p:nvSpPr>
          <p:cNvPr id="62" name="object 62"/>
          <p:cNvSpPr txBox="1"/>
          <p:nvPr/>
        </p:nvSpPr>
        <p:spPr>
          <a:xfrm>
            <a:off x="4996726" y="4748136"/>
            <a:ext cx="2005964" cy="320675"/>
          </a:xfrm>
          <a:prstGeom prst="rect">
            <a:avLst/>
          </a:prstGeom>
        </p:spPr>
        <p:txBody>
          <a:bodyPr vert="horz" wrap="square" lIns="0" tIns="0" rIns="0" bIns="0" rtlCol="0">
            <a:spAutoFit/>
          </a:bodyPr>
          <a:lstStyle/>
          <a:p>
            <a:pPr marL="12700">
              <a:lnSpc>
                <a:spcPct val="100000"/>
              </a:lnSpc>
              <a:tabLst>
                <a:tab pos="1613535" algn="l"/>
              </a:tabLst>
            </a:pPr>
            <a:r>
              <a:rPr sz="2000" spc="-20" dirty="0">
                <a:latin typeface="Arial"/>
                <a:cs typeface="Arial"/>
              </a:rPr>
              <a:t>B</a:t>
            </a:r>
            <a:r>
              <a:rPr sz="2000" spc="-5" dirty="0">
                <a:latin typeface="Arial"/>
                <a:cs typeface="Arial"/>
              </a:rPr>
              <a:t>d</a:t>
            </a:r>
            <a:r>
              <a:rPr sz="2000" dirty="0">
                <a:latin typeface="Arial"/>
                <a:cs typeface="Arial"/>
              </a:rPr>
              <a:t>	</a:t>
            </a:r>
            <a:r>
              <a:rPr sz="3000" spc="-15" baseline="1388" dirty="0">
                <a:latin typeface="Arial"/>
                <a:cs typeface="Arial"/>
              </a:rPr>
              <a:t>1/S</a:t>
            </a:r>
            <a:endParaRPr sz="3000" baseline="1388" dirty="0">
              <a:latin typeface="Arial"/>
              <a:cs typeface="Arial"/>
            </a:endParaRPr>
          </a:p>
        </p:txBody>
      </p:sp>
      <p:sp>
        <p:nvSpPr>
          <p:cNvPr id="63" name="object 63"/>
          <p:cNvSpPr/>
          <p:nvPr/>
        </p:nvSpPr>
        <p:spPr>
          <a:xfrm>
            <a:off x="6406896" y="5245608"/>
            <a:ext cx="719455" cy="487680"/>
          </a:xfrm>
          <a:custGeom>
            <a:avLst/>
            <a:gdLst/>
            <a:ahLst/>
            <a:cxnLst/>
            <a:rect l="l" t="t" r="r" b="b"/>
            <a:pathLst>
              <a:path w="719454" h="487679">
                <a:moveTo>
                  <a:pt x="0" y="0"/>
                </a:moveTo>
                <a:lnTo>
                  <a:pt x="719327" y="0"/>
                </a:lnTo>
                <a:lnTo>
                  <a:pt x="719327" y="487679"/>
                </a:lnTo>
                <a:lnTo>
                  <a:pt x="0" y="487679"/>
                </a:lnTo>
                <a:lnTo>
                  <a:pt x="0" y="0"/>
                </a:lnTo>
                <a:close/>
              </a:path>
            </a:pathLst>
          </a:custGeom>
          <a:ln w="25400">
            <a:solidFill>
              <a:srgbClr val="000000"/>
            </a:solidFill>
          </a:ln>
        </p:spPr>
        <p:txBody>
          <a:bodyPr wrap="square" lIns="0" tIns="0" rIns="0" bIns="0" rtlCol="0"/>
          <a:lstStyle/>
          <a:p>
            <a:endParaRPr dirty="0"/>
          </a:p>
        </p:txBody>
      </p:sp>
      <p:sp>
        <p:nvSpPr>
          <p:cNvPr id="64" name="object 64"/>
          <p:cNvSpPr txBox="1"/>
          <p:nvPr/>
        </p:nvSpPr>
        <p:spPr>
          <a:xfrm>
            <a:off x="6598376" y="5330287"/>
            <a:ext cx="334010" cy="320675"/>
          </a:xfrm>
          <a:prstGeom prst="rect">
            <a:avLst/>
          </a:prstGeom>
        </p:spPr>
        <p:txBody>
          <a:bodyPr vert="horz" wrap="square" lIns="0" tIns="0" rIns="0" bIns="0" rtlCol="0">
            <a:spAutoFit/>
          </a:bodyPr>
          <a:lstStyle/>
          <a:p>
            <a:pPr marL="12700">
              <a:lnSpc>
                <a:spcPct val="100000"/>
              </a:lnSpc>
            </a:pPr>
            <a:r>
              <a:rPr sz="2000" spc="-20" dirty="0">
                <a:latin typeface="Arial"/>
                <a:cs typeface="Arial"/>
              </a:rPr>
              <a:t>A</a:t>
            </a:r>
            <a:r>
              <a:rPr sz="2000" spc="-5" dirty="0">
                <a:latin typeface="Arial"/>
                <a:cs typeface="Arial"/>
              </a:rPr>
              <a:t>d</a:t>
            </a:r>
            <a:endParaRPr sz="2000" dirty="0">
              <a:latin typeface="Arial"/>
              <a:cs typeface="Arial"/>
            </a:endParaRPr>
          </a:p>
        </p:txBody>
      </p:sp>
      <p:sp>
        <p:nvSpPr>
          <p:cNvPr id="65" name="object 65"/>
          <p:cNvSpPr/>
          <p:nvPr/>
        </p:nvSpPr>
        <p:spPr>
          <a:xfrm>
            <a:off x="7114031" y="4754879"/>
            <a:ext cx="1112519" cy="432815"/>
          </a:xfrm>
          <a:prstGeom prst="rect">
            <a:avLst/>
          </a:prstGeom>
          <a:blipFill>
            <a:blip r:embed="rId9" cstate="print"/>
            <a:stretch>
              <a:fillRect/>
            </a:stretch>
          </a:blipFill>
        </p:spPr>
        <p:txBody>
          <a:bodyPr wrap="square" lIns="0" tIns="0" rIns="0" bIns="0" rtlCol="0"/>
          <a:lstStyle/>
          <a:p>
            <a:endParaRPr dirty="0"/>
          </a:p>
        </p:txBody>
      </p:sp>
      <p:sp>
        <p:nvSpPr>
          <p:cNvPr id="66" name="object 66"/>
          <p:cNvSpPr/>
          <p:nvPr/>
        </p:nvSpPr>
        <p:spPr>
          <a:xfrm>
            <a:off x="7161276" y="4948428"/>
            <a:ext cx="812800" cy="0"/>
          </a:xfrm>
          <a:custGeom>
            <a:avLst/>
            <a:gdLst/>
            <a:ahLst/>
            <a:cxnLst/>
            <a:rect l="l" t="t" r="r" b="b"/>
            <a:pathLst>
              <a:path w="812800">
                <a:moveTo>
                  <a:pt x="0" y="0"/>
                </a:moveTo>
                <a:lnTo>
                  <a:pt x="812380" y="0"/>
                </a:lnTo>
              </a:path>
            </a:pathLst>
          </a:custGeom>
          <a:ln w="38100">
            <a:solidFill>
              <a:srgbClr val="000000"/>
            </a:solidFill>
          </a:ln>
        </p:spPr>
        <p:txBody>
          <a:bodyPr wrap="square" lIns="0" tIns="0" rIns="0" bIns="0" rtlCol="0"/>
          <a:lstStyle/>
          <a:p>
            <a:endParaRPr dirty="0"/>
          </a:p>
        </p:txBody>
      </p:sp>
      <p:sp>
        <p:nvSpPr>
          <p:cNvPr id="67" name="object 67"/>
          <p:cNvSpPr/>
          <p:nvPr/>
        </p:nvSpPr>
        <p:spPr>
          <a:xfrm>
            <a:off x="7859348" y="4881746"/>
            <a:ext cx="114300" cy="133350"/>
          </a:xfrm>
          <a:custGeom>
            <a:avLst/>
            <a:gdLst/>
            <a:ahLst/>
            <a:cxnLst/>
            <a:rect l="l" t="t" r="r" b="b"/>
            <a:pathLst>
              <a:path w="114300"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68" name="object 68"/>
          <p:cNvSpPr/>
          <p:nvPr/>
        </p:nvSpPr>
        <p:spPr>
          <a:xfrm>
            <a:off x="5766815" y="4837176"/>
            <a:ext cx="432815" cy="734567"/>
          </a:xfrm>
          <a:prstGeom prst="rect">
            <a:avLst/>
          </a:prstGeom>
          <a:blipFill>
            <a:blip r:embed="rId10" cstate="print"/>
            <a:stretch>
              <a:fillRect/>
            </a:stretch>
          </a:blipFill>
        </p:spPr>
        <p:txBody>
          <a:bodyPr wrap="square" lIns="0" tIns="0" rIns="0" bIns="0" rtlCol="0"/>
          <a:lstStyle/>
          <a:p>
            <a:endParaRPr dirty="0"/>
          </a:p>
        </p:txBody>
      </p:sp>
      <p:sp>
        <p:nvSpPr>
          <p:cNvPr id="69" name="object 69"/>
          <p:cNvSpPr/>
          <p:nvPr/>
        </p:nvSpPr>
        <p:spPr>
          <a:xfrm>
            <a:off x="5963411" y="5068410"/>
            <a:ext cx="19050" cy="435609"/>
          </a:xfrm>
          <a:custGeom>
            <a:avLst/>
            <a:gdLst/>
            <a:ahLst/>
            <a:cxnLst/>
            <a:rect l="l" t="t" r="r" b="b"/>
            <a:pathLst>
              <a:path w="19050" h="435610">
                <a:moveTo>
                  <a:pt x="0" y="435190"/>
                </a:moveTo>
                <a:lnTo>
                  <a:pt x="18732" y="0"/>
                </a:lnTo>
              </a:path>
            </a:pathLst>
          </a:custGeom>
          <a:ln w="38100">
            <a:solidFill>
              <a:srgbClr val="000000"/>
            </a:solidFill>
          </a:ln>
        </p:spPr>
        <p:txBody>
          <a:bodyPr wrap="square" lIns="0" tIns="0" rIns="0" bIns="0" rtlCol="0"/>
          <a:lstStyle/>
          <a:p>
            <a:endParaRPr dirty="0"/>
          </a:p>
        </p:txBody>
      </p:sp>
      <p:sp>
        <p:nvSpPr>
          <p:cNvPr id="70" name="object 70"/>
          <p:cNvSpPr/>
          <p:nvPr/>
        </p:nvSpPr>
        <p:spPr>
          <a:xfrm>
            <a:off x="5910625" y="5068411"/>
            <a:ext cx="133350" cy="117475"/>
          </a:xfrm>
          <a:custGeom>
            <a:avLst/>
            <a:gdLst/>
            <a:ahLst/>
            <a:cxnLst/>
            <a:rect l="l" t="t" r="r" b="b"/>
            <a:pathLst>
              <a:path w="133350" h="117475">
                <a:moveTo>
                  <a:pt x="133223" y="117055"/>
                </a:moveTo>
                <a:lnTo>
                  <a:pt x="71513" y="0"/>
                </a:lnTo>
                <a:lnTo>
                  <a:pt x="0" y="111328"/>
                </a:lnTo>
              </a:path>
            </a:pathLst>
          </a:custGeom>
          <a:ln w="38099">
            <a:solidFill>
              <a:srgbClr val="000000"/>
            </a:solidFill>
          </a:ln>
        </p:spPr>
        <p:txBody>
          <a:bodyPr wrap="square" lIns="0" tIns="0" rIns="0" bIns="0" rtlCol="0"/>
          <a:lstStyle/>
          <a:p>
            <a:endParaRPr dirty="0"/>
          </a:p>
        </p:txBody>
      </p:sp>
      <p:sp>
        <p:nvSpPr>
          <p:cNvPr id="71" name="object 71"/>
          <p:cNvSpPr/>
          <p:nvPr/>
        </p:nvSpPr>
        <p:spPr>
          <a:xfrm>
            <a:off x="1191767" y="4837176"/>
            <a:ext cx="429767" cy="1072895"/>
          </a:xfrm>
          <a:prstGeom prst="rect">
            <a:avLst/>
          </a:prstGeom>
          <a:blipFill>
            <a:blip r:embed="rId11" cstate="print"/>
            <a:stretch>
              <a:fillRect/>
            </a:stretch>
          </a:blipFill>
        </p:spPr>
        <p:txBody>
          <a:bodyPr wrap="square" lIns="0" tIns="0" rIns="0" bIns="0" rtlCol="0"/>
          <a:lstStyle/>
          <a:p>
            <a:endParaRPr dirty="0"/>
          </a:p>
        </p:txBody>
      </p:sp>
      <p:sp>
        <p:nvSpPr>
          <p:cNvPr id="72" name="object 72"/>
          <p:cNvSpPr/>
          <p:nvPr/>
        </p:nvSpPr>
        <p:spPr>
          <a:xfrm>
            <a:off x="1406652" y="5068442"/>
            <a:ext cx="0" cy="774065"/>
          </a:xfrm>
          <a:custGeom>
            <a:avLst/>
            <a:gdLst/>
            <a:ahLst/>
            <a:cxnLst/>
            <a:rect l="l" t="t" r="r" b="b"/>
            <a:pathLst>
              <a:path h="774064">
                <a:moveTo>
                  <a:pt x="0" y="774039"/>
                </a:moveTo>
                <a:lnTo>
                  <a:pt x="0" y="0"/>
                </a:lnTo>
              </a:path>
            </a:pathLst>
          </a:custGeom>
          <a:ln w="38100">
            <a:solidFill>
              <a:srgbClr val="000000"/>
            </a:solidFill>
          </a:ln>
        </p:spPr>
        <p:txBody>
          <a:bodyPr wrap="square" lIns="0" tIns="0" rIns="0" bIns="0" rtlCol="0"/>
          <a:lstStyle/>
          <a:p>
            <a:endParaRPr dirty="0"/>
          </a:p>
        </p:txBody>
      </p:sp>
      <p:sp>
        <p:nvSpPr>
          <p:cNvPr id="73" name="object 73"/>
          <p:cNvSpPr/>
          <p:nvPr/>
        </p:nvSpPr>
        <p:spPr>
          <a:xfrm>
            <a:off x="1339984" y="5068440"/>
            <a:ext cx="133350" cy="114300"/>
          </a:xfrm>
          <a:custGeom>
            <a:avLst/>
            <a:gdLst/>
            <a:ahLst/>
            <a:cxnLst/>
            <a:rect l="l" t="t" r="r" b="b"/>
            <a:pathLst>
              <a:path w="133350" h="114300">
                <a:moveTo>
                  <a:pt x="133350" y="114300"/>
                </a:moveTo>
                <a:lnTo>
                  <a:pt x="66675" y="0"/>
                </a:lnTo>
                <a:lnTo>
                  <a:pt x="0" y="114300"/>
                </a:lnTo>
              </a:path>
            </a:pathLst>
          </a:custGeom>
          <a:ln w="38100">
            <a:solidFill>
              <a:srgbClr val="000000"/>
            </a:solidFill>
          </a:ln>
        </p:spPr>
        <p:txBody>
          <a:bodyPr wrap="square" lIns="0" tIns="0" rIns="0" bIns="0" rtlCol="0"/>
          <a:lstStyle/>
          <a:p>
            <a:endParaRPr dirty="0"/>
          </a:p>
        </p:txBody>
      </p:sp>
      <p:sp>
        <p:nvSpPr>
          <p:cNvPr id="74" name="object 74"/>
          <p:cNvSpPr/>
          <p:nvPr/>
        </p:nvSpPr>
        <p:spPr>
          <a:xfrm>
            <a:off x="6931152" y="5324868"/>
            <a:ext cx="652271" cy="432803"/>
          </a:xfrm>
          <a:prstGeom prst="rect">
            <a:avLst/>
          </a:prstGeom>
          <a:blipFill>
            <a:blip r:embed="rId12" cstate="print"/>
            <a:stretch>
              <a:fillRect/>
            </a:stretch>
          </a:blipFill>
        </p:spPr>
        <p:txBody>
          <a:bodyPr wrap="square" lIns="0" tIns="0" rIns="0" bIns="0" rtlCol="0"/>
          <a:lstStyle/>
          <a:p>
            <a:endParaRPr dirty="0"/>
          </a:p>
        </p:txBody>
      </p:sp>
      <p:sp>
        <p:nvSpPr>
          <p:cNvPr id="75" name="object 75"/>
          <p:cNvSpPr/>
          <p:nvPr/>
        </p:nvSpPr>
        <p:spPr>
          <a:xfrm>
            <a:off x="7183755" y="5518403"/>
            <a:ext cx="354965" cy="0"/>
          </a:xfrm>
          <a:custGeom>
            <a:avLst/>
            <a:gdLst/>
            <a:ahLst/>
            <a:cxnLst/>
            <a:rect l="l" t="t" r="r" b="b"/>
            <a:pathLst>
              <a:path w="354965">
                <a:moveTo>
                  <a:pt x="354634" y="0"/>
                </a:moveTo>
                <a:lnTo>
                  <a:pt x="0" y="0"/>
                </a:lnTo>
              </a:path>
            </a:pathLst>
          </a:custGeom>
          <a:ln w="38100">
            <a:solidFill>
              <a:srgbClr val="000000"/>
            </a:solidFill>
          </a:ln>
        </p:spPr>
        <p:txBody>
          <a:bodyPr wrap="square" lIns="0" tIns="0" rIns="0" bIns="0" rtlCol="0"/>
          <a:lstStyle/>
          <a:p>
            <a:endParaRPr dirty="0"/>
          </a:p>
        </p:txBody>
      </p:sp>
      <p:sp>
        <p:nvSpPr>
          <p:cNvPr id="76" name="object 76"/>
          <p:cNvSpPr/>
          <p:nvPr/>
        </p:nvSpPr>
        <p:spPr>
          <a:xfrm>
            <a:off x="7183752" y="5451722"/>
            <a:ext cx="114300" cy="133350"/>
          </a:xfrm>
          <a:custGeom>
            <a:avLst/>
            <a:gdLst/>
            <a:ahLst/>
            <a:cxnLst/>
            <a:rect l="l" t="t" r="r" b="b"/>
            <a:pathLst>
              <a:path w="114300" h="133350">
                <a:moveTo>
                  <a:pt x="114300" y="0"/>
                </a:moveTo>
                <a:lnTo>
                  <a:pt x="0" y="66675"/>
                </a:lnTo>
                <a:lnTo>
                  <a:pt x="114300" y="133350"/>
                </a:lnTo>
              </a:path>
            </a:pathLst>
          </a:custGeom>
          <a:ln w="38100">
            <a:solidFill>
              <a:srgbClr val="000000"/>
            </a:solidFill>
          </a:ln>
        </p:spPr>
        <p:txBody>
          <a:bodyPr wrap="square" lIns="0" tIns="0" rIns="0" bIns="0" rtlCol="0"/>
          <a:lstStyle/>
          <a:p>
            <a:endParaRPr dirty="0"/>
          </a:p>
        </p:txBody>
      </p:sp>
      <p:sp>
        <p:nvSpPr>
          <p:cNvPr id="77" name="object 77"/>
          <p:cNvSpPr/>
          <p:nvPr/>
        </p:nvSpPr>
        <p:spPr>
          <a:xfrm>
            <a:off x="7473695" y="4846320"/>
            <a:ext cx="131051" cy="1085087"/>
          </a:xfrm>
          <a:prstGeom prst="rect">
            <a:avLst/>
          </a:prstGeom>
          <a:blipFill>
            <a:blip r:embed="rId13" cstate="print"/>
            <a:stretch>
              <a:fillRect/>
            </a:stretch>
          </a:blipFill>
        </p:spPr>
        <p:txBody>
          <a:bodyPr wrap="square" lIns="0" tIns="0" rIns="0" bIns="0" rtlCol="0"/>
          <a:lstStyle/>
          <a:p>
            <a:endParaRPr dirty="0"/>
          </a:p>
        </p:txBody>
      </p:sp>
      <p:sp>
        <p:nvSpPr>
          <p:cNvPr id="78" name="object 78"/>
          <p:cNvSpPr/>
          <p:nvPr/>
        </p:nvSpPr>
        <p:spPr>
          <a:xfrm>
            <a:off x="7539228" y="4869179"/>
            <a:ext cx="0" cy="974090"/>
          </a:xfrm>
          <a:custGeom>
            <a:avLst/>
            <a:gdLst/>
            <a:ahLst/>
            <a:cxnLst/>
            <a:rect l="l" t="t" r="r" b="b"/>
            <a:pathLst>
              <a:path h="974089">
                <a:moveTo>
                  <a:pt x="0" y="0"/>
                </a:moveTo>
                <a:lnTo>
                  <a:pt x="0" y="974102"/>
                </a:lnTo>
              </a:path>
            </a:pathLst>
          </a:custGeom>
          <a:ln w="38100">
            <a:solidFill>
              <a:srgbClr val="000000"/>
            </a:solidFill>
          </a:ln>
        </p:spPr>
        <p:txBody>
          <a:bodyPr wrap="square" lIns="0" tIns="0" rIns="0" bIns="0" rtlCol="0"/>
          <a:lstStyle/>
          <a:p>
            <a:endParaRPr dirty="0"/>
          </a:p>
        </p:txBody>
      </p:sp>
      <p:sp>
        <p:nvSpPr>
          <p:cNvPr id="79" name="object 79"/>
          <p:cNvSpPr/>
          <p:nvPr/>
        </p:nvSpPr>
        <p:spPr>
          <a:xfrm>
            <a:off x="5897879" y="5462015"/>
            <a:ext cx="569975" cy="128015"/>
          </a:xfrm>
          <a:prstGeom prst="rect">
            <a:avLst/>
          </a:prstGeom>
          <a:blipFill>
            <a:blip r:embed="rId14" cstate="print"/>
            <a:stretch>
              <a:fillRect/>
            </a:stretch>
          </a:blipFill>
        </p:spPr>
        <p:txBody>
          <a:bodyPr wrap="square" lIns="0" tIns="0" rIns="0" bIns="0" rtlCol="0"/>
          <a:lstStyle/>
          <a:p>
            <a:endParaRPr dirty="0"/>
          </a:p>
        </p:txBody>
      </p:sp>
      <p:sp>
        <p:nvSpPr>
          <p:cNvPr id="80" name="object 80"/>
          <p:cNvSpPr/>
          <p:nvPr/>
        </p:nvSpPr>
        <p:spPr>
          <a:xfrm>
            <a:off x="5963411" y="5503164"/>
            <a:ext cx="457834" cy="0"/>
          </a:xfrm>
          <a:custGeom>
            <a:avLst/>
            <a:gdLst/>
            <a:ahLst/>
            <a:cxnLst/>
            <a:rect l="l" t="t" r="r" b="b"/>
            <a:pathLst>
              <a:path w="457835">
                <a:moveTo>
                  <a:pt x="457746" y="0"/>
                </a:moveTo>
                <a:lnTo>
                  <a:pt x="0" y="0"/>
                </a:lnTo>
              </a:path>
            </a:pathLst>
          </a:custGeom>
          <a:ln w="38100">
            <a:solidFill>
              <a:srgbClr val="000000"/>
            </a:solidFill>
          </a:ln>
        </p:spPr>
        <p:txBody>
          <a:bodyPr wrap="square" lIns="0" tIns="0" rIns="0" bIns="0" rtlCol="0"/>
          <a:lstStyle/>
          <a:p>
            <a:endParaRPr dirty="0"/>
          </a:p>
        </p:txBody>
      </p:sp>
      <p:sp>
        <p:nvSpPr>
          <p:cNvPr id="81" name="object 81"/>
          <p:cNvSpPr/>
          <p:nvPr/>
        </p:nvSpPr>
        <p:spPr>
          <a:xfrm>
            <a:off x="4111751" y="5647944"/>
            <a:ext cx="3529583" cy="432815"/>
          </a:xfrm>
          <a:prstGeom prst="rect">
            <a:avLst/>
          </a:prstGeom>
          <a:blipFill>
            <a:blip r:embed="rId15" cstate="print"/>
            <a:stretch>
              <a:fillRect/>
            </a:stretch>
          </a:blipFill>
        </p:spPr>
        <p:txBody>
          <a:bodyPr wrap="square" lIns="0" tIns="0" rIns="0" bIns="0" rtlCol="0"/>
          <a:lstStyle/>
          <a:p>
            <a:endParaRPr dirty="0"/>
          </a:p>
        </p:txBody>
      </p:sp>
      <p:sp>
        <p:nvSpPr>
          <p:cNvPr id="82" name="object 82"/>
          <p:cNvSpPr/>
          <p:nvPr/>
        </p:nvSpPr>
        <p:spPr>
          <a:xfrm>
            <a:off x="4364353" y="5841491"/>
            <a:ext cx="3232150" cy="0"/>
          </a:xfrm>
          <a:custGeom>
            <a:avLst/>
            <a:gdLst/>
            <a:ahLst/>
            <a:cxnLst/>
            <a:rect l="l" t="t" r="r" b="b"/>
            <a:pathLst>
              <a:path w="3232150">
                <a:moveTo>
                  <a:pt x="3231896" y="0"/>
                </a:moveTo>
                <a:lnTo>
                  <a:pt x="0" y="0"/>
                </a:lnTo>
              </a:path>
            </a:pathLst>
          </a:custGeom>
          <a:ln w="38100">
            <a:solidFill>
              <a:srgbClr val="000000"/>
            </a:solidFill>
          </a:ln>
        </p:spPr>
        <p:txBody>
          <a:bodyPr wrap="square" lIns="0" tIns="0" rIns="0" bIns="0" rtlCol="0"/>
          <a:lstStyle/>
          <a:p>
            <a:endParaRPr dirty="0"/>
          </a:p>
        </p:txBody>
      </p:sp>
      <p:sp>
        <p:nvSpPr>
          <p:cNvPr id="83" name="object 83"/>
          <p:cNvSpPr/>
          <p:nvPr/>
        </p:nvSpPr>
        <p:spPr>
          <a:xfrm>
            <a:off x="4364351" y="5774810"/>
            <a:ext cx="114300" cy="133350"/>
          </a:xfrm>
          <a:custGeom>
            <a:avLst/>
            <a:gdLst/>
            <a:ahLst/>
            <a:cxnLst/>
            <a:rect l="l" t="t" r="r" b="b"/>
            <a:pathLst>
              <a:path w="114300" h="133350">
                <a:moveTo>
                  <a:pt x="114300" y="0"/>
                </a:moveTo>
                <a:lnTo>
                  <a:pt x="0" y="66675"/>
                </a:lnTo>
                <a:lnTo>
                  <a:pt x="114300" y="133350"/>
                </a:lnTo>
              </a:path>
            </a:pathLst>
          </a:custGeom>
          <a:ln w="38100">
            <a:solidFill>
              <a:srgbClr val="000000"/>
            </a:solidFill>
          </a:ln>
        </p:spPr>
        <p:txBody>
          <a:bodyPr wrap="square" lIns="0" tIns="0" rIns="0" bIns="0" rtlCol="0"/>
          <a:lstStyle/>
          <a:p>
            <a:endParaRPr dirty="0"/>
          </a:p>
        </p:txBody>
      </p:sp>
      <p:sp>
        <p:nvSpPr>
          <p:cNvPr id="84" name="object 84"/>
          <p:cNvSpPr/>
          <p:nvPr/>
        </p:nvSpPr>
        <p:spPr>
          <a:xfrm>
            <a:off x="1341119" y="5800344"/>
            <a:ext cx="2072639" cy="128015"/>
          </a:xfrm>
          <a:prstGeom prst="rect">
            <a:avLst/>
          </a:prstGeom>
          <a:blipFill>
            <a:blip r:embed="rId16" cstate="print"/>
            <a:stretch>
              <a:fillRect/>
            </a:stretch>
          </a:blipFill>
        </p:spPr>
        <p:txBody>
          <a:bodyPr wrap="square" lIns="0" tIns="0" rIns="0" bIns="0" rtlCol="0"/>
          <a:lstStyle/>
          <a:p>
            <a:endParaRPr dirty="0"/>
          </a:p>
        </p:txBody>
      </p:sp>
      <p:sp>
        <p:nvSpPr>
          <p:cNvPr id="85" name="object 85"/>
          <p:cNvSpPr/>
          <p:nvPr/>
        </p:nvSpPr>
        <p:spPr>
          <a:xfrm>
            <a:off x="1406652" y="5841491"/>
            <a:ext cx="1962150" cy="0"/>
          </a:xfrm>
          <a:custGeom>
            <a:avLst/>
            <a:gdLst/>
            <a:ahLst/>
            <a:cxnLst/>
            <a:rect l="l" t="t" r="r" b="b"/>
            <a:pathLst>
              <a:path w="1962150">
                <a:moveTo>
                  <a:pt x="1961769" y="0"/>
                </a:moveTo>
                <a:lnTo>
                  <a:pt x="0" y="0"/>
                </a:lnTo>
              </a:path>
            </a:pathLst>
          </a:custGeom>
          <a:ln w="38100">
            <a:solidFill>
              <a:srgbClr val="000000"/>
            </a:solidFill>
          </a:ln>
        </p:spPr>
        <p:txBody>
          <a:bodyPr wrap="square" lIns="0" tIns="0" rIns="0" bIns="0" rtlCol="0"/>
          <a:lstStyle/>
          <a:p>
            <a:endParaRPr dirty="0"/>
          </a:p>
        </p:txBody>
      </p:sp>
      <p:sp>
        <p:nvSpPr>
          <p:cNvPr id="86" name="object 86"/>
          <p:cNvSpPr txBox="1"/>
          <p:nvPr/>
        </p:nvSpPr>
        <p:spPr>
          <a:xfrm>
            <a:off x="2921424" y="4267413"/>
            <a:ext cx="396875" cy="290195"/>
          </a:xfrm>
          <a:prstGeom prst="rect">
            <a:avLst/>
          </a:prstGeom>
        </p:spPr>
        <p:txBody>
          <a:bodyPr vert="horz" wrap="square" lIns="0" tIns="0" rIns="0" bIns="0" rtlCol="0">
            <a:spAutoFit/>
          </a:bodyPr>
          <a:lstStyle/>
          <a:p>
            <a:pPr marL="12700">
              <a:lnSpc>
                <a:spcPct val="100000"/>
              </a:lnSpc>
            </a:pPr>
            <a:r>
              <a:rPr sz="1800" dirty="0">
                <a:latin typeface="Arial"/>
                <a:cs typeface="Arial"/>
              </a:rPr>
              <a:t>u[</a:t>
            </a:r>
            <a:r>
              <a:rPr sz="1800" spc="10" dirty="0">
                <a:latin typeface="Arial"/>
                <a:cs typeface="Arial"/>
              </a:rPr>
              <a:t>k</a:t>
            </a:r>
            <a:r>
              <a:rPr sz="1800" dirty="0">
                <a:latin typeface="Arial"/>
                <a:cs typeface="Arial"/>
              </a:rPr>
              <a:t>]</a:t>
            </a:r>
          </a:p>
        </p:txBody>
      </p:sp>
      <p:sp>
        <p:nvSpPr>
          <p:cNvPr id="87" name="object 87"/>
          <p:cNvSpPr txBox="1"/>
          <p:nvPr/>
        </p:nvSpPr>
        <p:spPr>
          <a:xfrm>
            <a:off x="654397" y="4616028"/>
            <a:ext cx="345440" cy="290195"/>
          </a:xfrm>
          <a:prstGeom prst="rect">
            <a:avLst/>
          </a:prstGeom>
        </p:spPr>
        <p:txBody>
          <a:bodyPr vert="horz" wrap="square" lIns="0" tIns="0" rIns="0" bIns="0" rtlCol="0">
            <a:spAutoFit/>
          </a:bodyPr>
          <a:lstStyle/>
          <a:p>
            <a:pPr marL="12700">
              <a:lnSpc>
                <a:spcPct val="100000"/>
              </a:lnSpc>
            </a:pPr>
            <a:r>
              <a:rPr sz="1800" dirty="0">
                <a:latin typeface="Arial"/>
                <a:cs typeface="Arial"/>
              </a:rPr>
              <a:t>r[</a:t>
            </a:r>
            <a:r>
              <a:rPr sz="1800" spc="10" dirty="0">
                <a:latin typeface="Arial"/>
                <a:cs typeface="Arial"/>
              </a:rPr>
              <a:t>k</a:t>
            </a:r>
            <a:r>
              <a:rPr sz="1800" dirty="0">
                <a:latin typeface="Arial"/>
                <a:cs typeface="Arial"/>
              </a:rPr>
              <a:t>]</a:t>
            </a:r>
          </a:p>
        </p:txBody>
      </p:sp>
      <p:sp>
        <p:nvSpPr>
          <p:cNvPr id="88" name="object 88"/>
          <p:cNvSpPr/>
          <p:nvPr/>
        </p:nvSpPr>
        <p:spPr>
          <a:xfrm>
            <a:off x="3086100" y="4625340"/>
            <a:ext cx="1438910" cy="1338580"/>
          </a:xfrm>
          <a:custGeom>
            <a:avLst/>
            <a:gdLst/>
            <a:ahLst/>
            <a:cxnLst/>
            <a:rect l="l" t="t" r="r" b="b"/>
            <a:pathLst>
              <a:path w="1438910" h="1338579">
                <a:moveTo>
                  <a:pt x="0" y="0"/>
                </a:moveTo>
                <a:lnTo>
                  <a:pt x="1438655" y="0"/>
                </a:lnTo>
                <a:lnTo>
                  <a:pt x="1438655" y="1338072"/>
                </a:lnTo>
                <a:lnTo>
                  <a:pt x="0" y="1338072"/>
                </a:lnTo>
                <a:lnTo>
                  <a:pt x="0" y="0"/>
                </a:lnTo>
                <a:close/>
              </a:path>
            </a:pathLst>
          </a:custGeom>
          <a:ln w="28575">
            <a:solidFill>
              <a:srgbClr val="000000"/>
            </a:solidFill>
            <a:prstDash val="dash"/>
          </a:ln>
        </p:spPr>
        <p:txBody>
          <a:bodyPr wrap="square" lIns="0" tIns="0" rIns="0" bIns="0" rtlCol="0"/>
          <a:lstStyle/>
          <a:p>
            <a:endParaRPr dirty="0"/>
          </a:p>
        </p:txBody>
      </p:sp>
      <p:sp>
        <p:nvSpPr>
          <p:cNvPr id="89" name="object 89"/>
          <p:cNvSpPr txBox="1"/>
          <p:nvPr/>
        </p:nvSpPr>
        <p:spPr>
          <a:xfrm>
            <a:off x="2598210" y="5541858"/>
            <a:ext cx="379095" cy="290195"/>
          </a:xfrm>
          <a:prstGeom prst="rect">
            <a:avLst/>
          </a:prstGeom>
        </p:spPr>
        <p:txBody>
          <a:bodyPr vert="horz" wrap="square" lIns="0" tIns="0" rIns="0" bIns="0" rtlCol="0">
            <a:spAutoFit/>
          </a:bodyPr>
          <a:lstStyle/>
          <a:p>
            <a:pPr marL="12700">
              <a:lnSpc>
                <a:spcPct val="100000"/>
              </a:lnSpc>
            </a:pPr>
            <a:r>
              <a:rPr sz="1800" spc="-40" dirty="0">
                <a:latin typeface="Arial"/>
                <a:cs typeface="Arial"/>
              </a:rPr>
              <a:t>x</a:t>
            </a:r>
            <a:r>
              <a:rPr sz="1800" dirty="0">
                <a:latin typeface="Arial"/>
                <a:cs typeface="Arial"/>
              </a:rPr>
              <a:t>[</a:t>
            </a:r>
            <a:r>
              <a:rPr sz="1800" spc="10" dirty="0">
                <a:latin typeface="Arial"/>
                <a:cs typeface="Arial"/>
              </a:rPr>
              <a:t>k</a:t>
            </a:r>
            <a:r>
              <a:rPr sz="1800" dirty="0">
                <a:latin typeface="Arial"/>
                <a:cs typeface="Arial"/>
              </a:rPr>
              <a:t>]</a:t>
            </a:r>
          </a:p>
        </p:txBody>
      </p:sp>
      <p:sp>
        <p:nvSpPr>
          <p:cNvPr id="90" name="object 90"/>
          <p:cNvSpPr txBox="1"/>
          <p:nvPr/>
        </p:nvSpPr>
        <p:spPr>
          <a:xfrm>
            <a:off x="4730134" y="5474878"/>
            <a:ext cx="379095" cy="290195"/>
          </a:xfrm>
          <a:prstGeom prst="rect">
            <a:avLst/>
          </a:prstGeom>
        </p:spPr>
        <p:txBody>
          <a:bodyPr vert="horz" wrap="square" lIns="0" tIns="0" rIns="0" bIns="0" rtlCol="0">
            <a:spAutoFit/>
          </a:bodyPr>
          <a:lstStyle/>
          <a:p>
            <a:pPr marL="12700">
              <a:lnSpc>
                <a:spcPct val="100000"/>
              </a:lnSpc>
            </a:pPr>
            <a:r>
              <a:rPr sz="1800" spc="-40" dirty="0">
                <a:latin typeface="Arial"/>
                <a:cs typeface="Arial"/>
              </a:rPr>
              <a:t>x</a:t>
            </a:r>
            <a:r>
              <a:rPr sz="1800" dirty="0">
                <a:latin typeface="Arial"/>
                <a:cs typeface="Arial"/>
              </a:rPr>
              <a:t>[</a:t>
            </a:r>
            <a:r>
              <a:rPr sz="1800" spc="10" dirty="0">
                <a:latin typeface="Arial"/>
                <a:cs typeface="Arial"/>
              </a:rPr>
              <a:t>k</a:t>
            </a:r>
            <a:r>
              <a:rPr sz="1800" dirty="0">
                <a:latin typeface="Arial"/>
                <a:cs typeface="Arial"/>
              </a:rPr>
              <a:t>]</a:t>
            </a:r>
          </a:p>
        </p:txBody>
      </p:sp>
      <p:sp>
        <p:nvSpPr>
          <p:cNvPr id="91" name="object 91"/>
          <p:cNvSpPr txBox="1"/>
          <p:nvPr/>
        </p:nvSpPr>
        <p:spPr>
          <a:xfrm>
            <a:off x="7760455" y="4663120"/>
            <a:ext cx="381635" cy="290195"/>
          </a:xfrm>
          <a:prstGeom prst="rect">
            <a:avLst/>
          </a:prstGeom>
        </p:spPr>
        <p:txBody>
          <a:bodyPr vert="horz" wrap="square" lIns="0" tIns="0" rIns="0" bIns="0" rtlCol="0">
            <a:spAutoFit/>
          </a:bodyPr>
          <a:lstStyle/>
          <a:p>
            <a:pPr marL="12700">
              <a:lnSpc>
                <a:spcPct val="100000"/>
              </a:lnSpc>
            </a:pPr>
            <a:r>
              <a:rPr sz="1800" spc="-15" dirty="0">
                <a:latin typeface="Arial"/>
                <a:cs typeface="Arial"/>
              </a:rPr>
              <a:t>y</a:t>
            </a:r>
            <a:r>
              <a:rPr sz="1800" dirty="0">
                <a:latin typeface="Arial"/>
                <a:cs typeface="Arial"/>
              </a:rPr>
              <a:t>[</a:t>
            </a:r>
            <a:r>
              <a:rPr sz="1800" spc="10" dirty="0">
                <a:latin typeface="Arial"/>
                <a:cs typeface="Arial"/>
              </a:rPr>
              <a:t>k</a:t>
            </a:r>
            <a:r>
              <a:rPr sz="1800" dirty="0">
                <a:latin typeface="Arial"/>
                <a:cs typeface="Arial"/>
              </a:rPr>
              <a:t>]</a:t>
            </a:r>
          </a:p>
        </p:txBody>
      </p:sp>
      <p:sp>
        <p:nvSpPr>
          <p:cNvPr id="92" name="object 92"/>
          <p:cNvSpPr txBox="1"/>
          <p:nvPr/>
        </p:nvSpPr>
        <p:spPr>
          <a:xfrm>
            <a:off x="2562548" y="5438302"/>
            <a:ext cx="132715" cy="290195"/>
          </a:xfrm>
          <a:prstGeom prst="rect">
            <a:avLst/>
          </a:prstGeom>
        </p:spPr>
        <p:txBody>
          <a:bodyPr vert="horz" wrap="square" lIns="0" tIns="0" rIns="0" bIns="0" rtlCol="0">
            <a:spAutoFit/>
          </a:bodyPr>
          <a:lstStyle/>
          <a:p>
            <a:pPr marL="12700">
              <a:lnSpc>
                <a:spcPct val="100000"/>
              </a:lnSpc>
            </a:pPr>
            <a:r>
              <a:rPr sz="1800" spc="-5" dirty="0">
                <a:latin typeface="Arial"/>
                <a:cs typeface="Arial"/>
              </a:rPr>
              <a:t>^</a:t>
            </a:r>
            <a:endParaRPr sz="1800" dirty="0">
              <a:latin typeface="Arial"/>
              <a:cs typeface="Arial"/>
            </a:endParaRPr>
          </a:p>
        </p:txBody>
      </p:sp>
      <p:sp>
        <p:nvSpPr>
          <p:cNvPr id="93" name="object 93"/>
          <p:cNvSpPr txBox="1"/>
          <p:nvPr/>
        </p:nvSpPr>
        <p:spPr>
          <a:xfrm>
            <a:off x="4229271" y="4267413"/>
            <a:ext cx="396875" cy="320675"/>
          </a:xfrm>
          <a:prstGeom prst="rect">
            <a:avLst/>
          </a:prstGeom>
        </p:spPr>
        <p:txBody>
          <a:bodyPr vert="horz" wrap="square" lIns="0" tIns="0" rIns="0" bIns="0" rtlCol="0">
            <a:spAutoFit/>
          </a:bodyPr>
          <a:lstStyle/>
          <a:p>
            <a:pPr marL="12700">
              <a:lnSpc>
                <a:spcPct val="100000"/>
              </a:lnSpc>
            </a:pPr>
            <a:r>
              <a:rPr sz="1800" spc="-505" dirty="0">
                <a:latin typeface="Arial"/>
                <a:cs typeface="Arial"/>
              </a:rPr>
              <a:t>u</a:t>
            </a:r>
            <a:r>
              <a:rPr sz="2700" spc="-757" baseline="-7716" dirty="0">
                <a:latin typeface="Arial"/>
                <a:cs typeface="Arial"/>
              </a:rPr>
              <a:t>^</a:t>
            </a:r>
            <a:r>
              <a:rPr sz="2700" spc="-637" baseline="-7716" dirty="0">
                <a:latin typeface="Arial"/>
                <a:cs typeface="Arial"/>
              </a:rPr>
              <a:t> </a:t>
            </a:r>
            <a:r>
              <a:rPr sz="1800" dirty="0">
                <a:latin typeface="Arial"/>
                <a:cs typeface="Arial"/>
              </a:rPr>
              <a:t>[k]</a:t>
            </a:r>
          </a:p>
        </p:txBody>
      </p:sp>
      <p:sp>
        <p:nvSpPr>
          <p:cNvPr id="94" name="object 94"/>
          <p:cNvSpPr txBox="1"/>
          <p:nvPr/>
        </p:nvSpPr>
        <p:spPr>
          <a:xfrm>
            <a:off x="5667851" y="4784963"/>
            <a:ext cx="159385" cy="290195"/>
          </a:xfrm>
          <a:prstGeom prst="rect">
            <a:avLst/>
          </a:prstGeom>
        </p:spPr>
        <p:txBody>
          <a:bodyPr vert="horz" wrap="square" lIns="0" tIns="0" rIns="0" bIns="0" rtlCol="0">
            <a:spAutoFit/>
          </a:bodyPr>
          <a:lstStyle/>
          <a:p>
            <a:pPr marL="12700">
              <a:lnSpc>
                <a:spcPct val="100000"/>
              </a:lnSpc>
            </a:pPr>
            <a:r>
              <a:rPr sz="1800" dirty="0">
                <a:latin typeface="Arial"/>
                <a:cs typeface="Arial"/>
              </a:rPr>
              <a:t>+</a:t>
            </a:r>
          </a:p>
        </p:txBody>
      </p:sp>
      <p:sp>
        <p:nvSpPr>
          <p:cNvPr id="95" name="object 95"/>
          <p:cNvSpPr txBox="1"/>
          <p:nvPr/>
        </p:nvSpPr>
        <p:spPr>
          <a:xfrm>
            <a:off x="5733230" y="5028422"/>
            <a:ext cx="159385" cy="290195"/>
          </a:xfrm>
          <a:prstGeom prst="rect">
            <a:avLst/>
          </a:prstGeom>
        </p:spPr>
        <p:txBody>
          <a:bodyPr vert="horz" wrap="square" lIns="0" tIns="0" rIns="0" bIns="0" rtlCol="0">
            <a:spAutoFit/>
          </a:bodyPr>
          <a:lstStyle/>
          <a:p>
            <a:pPr marL="12700">
              <a:lnSpc>
                <a:spcPct val="100000"/>
              </a:lnSpc>
            </a:pPr>
            <a:r>
              <a:rPr sz="1800" dirty="0">
                <a:latin typeface="Arial"/>
                <a:cs typeface="Arial"/>
              </a:rPr>
              <a:t>+</a:t>
            </a:r>
          </a:p>
        </p:txBody>
      </p:sp>
      <p:sp>
        <p:nvSpPr>
          <p:cNvPr id="96" name="object 96"/>
          <p:cNvSpPr txBox="1"/>
          <p:nvPr/>
        </p:nvSpPr>
        <p:spPr>
          <a:xfrm>
            <a:off x="1155744" y="4703810"/>
            <a:ext cx="159385" cy="290195"/>
          </a:xfrm>
          <a:prstGeom prst="rect">
            <a:avLst/>
          </a:prstGeom>
        </p:spPr>
        <p:txBody>
          <a:bodyPr vert="horz" wrap="square" lIns="0" tIns="0" rIns="0" bIns="0" rtlCol="0">
            <a:spAutoFit/>
          </a:bodyPr>
          <a:lstStyle/>
          <a:p>
            <a:pPr marL="12700">
              <a:lnSpc>
                <a:spcPct val="100000"/>
              </a:lnSpc>
            </a:pPr>
            <a:r>
              <a:rPr sz="1800" dirty="0">
                <a:latin typeface="Arial"/>
                <a:cs typeface="Arial"/>
              </a:rPr>
              <a:t>+</a:t>
            </a:r>
          </a:p>
        </p:txBody>
      </p:sp>
      <p:sp>
        <p:nvSpPr>
          <p:cNvPr id="97" name="object 97"/>
          <p:cNvSpPr txBox="1"/>
          <p:nvPr/>
        </p:nvSpPr>
        <p:spPr>
          <a:xfrm>
            <a:off x="1155744" y="5069113"/>
            <a:ext cx="101600" cy="290195"/>
          </a:xfrm>
          <a:prstGeom prst="rect">
            <a:avLst/>
          </a:prstGeom>
        </p:spPr>
        <p:txBody>
          <a:bodyPr vert="horz" wrap="square" lIns="0" tIns="0" rIns="0" bIns="0" rtlCol="0">
            <a:spAutoFit/>
          </a:bodyPr>
          <a:lstStyle/>
          <a:p>
            <a:pPr marL="12700">
              <a:lnSpc>
                <a:spcPct val="100000"/>
              </a:lnSpc>
            </a:pPr>
            <a:r>
              <a:rPr sz="1800" dirty="0">
                <a:latin typeface="Arial"/>
                <a:cs typeface="Arial"/>
              </a:rPr>
              <a:t>-</a:t>
            </a:r>
          </a:p>
        </p:txBody>
      </p:sp>
      <p:sp>
        <p:nvSpPr>
          <p:cNvPr id="98" name="object 98"/>
          <p:cNvSpPr/>
          <p:nvPr/>
        </p:nvSpPr>
        <p:spPr>
          <a:xfrm>
            <a:off x="4674108" y="4625340"/>
            <a:ext cx="3008630" cy="1338580"/>
          </a:xfrm>
          <a:custGeom>
            <a:avLst/>
            <a:gdLst/>
            <a:ahLst/>
            <a:cxnLst/>
            <a:rect l="l" t="t" r="r" b="b"/>
            <a:pathLst>
              <a:path w="3008629" h="1338579">
                <a:moveTo>
                  <a:pt x="0" y="0"/>
                </a:moveTo>
                <a:lnTo>
                  <a:pt x="3008376" y="0"/>
                </a:lnTo>
                <a:lnTo>
                  <a:pt x="3008376" y="1338072"/>
                </a:lnTo>
                <a:lnTo>
                  <a:pt x="0" y="1338072"/>
                </a:lnTo>
                <a:lnTo>
                  <a:pt x="0" y="0"/>
                </a:lnTo>
                <a:close/>
              </a:path>
            </a:pathLst>
          </a:custGeom>
          <a:ln w="28575">
            <a:solidFill>
              <a:srgbClr val="000000"/>
            </a:solidFill>
            <a:prstDash val="dash"/>
          </a:ln>
        </p:spPr>
        <p:txBody>
          <a:bodyPr wrap="square" lIns="0" tIns="0" rIns="0" bIns="0" rtlCol="0"/>
          <a:lstStyle/>
          <a:p>
            <a:endParaRPr dirty="0"/>
          </a:p>
        </p:txBody>
      </p:sp>
      <p:sp>
        <p:nvSpPr>
          <p:cNvPr id="99" name="object 99"/>
          <p:cNvSpPr/>
          <p:nvPr/>
        </p:nvSpPr>
        <p:spPr>
          <a:xfrm>
            <a:off x="1144524" y="4625340"/>
            <a:ext cx="1765300" cy="1338580"/>
          </a:xfrm>
          <a:custGeom>
            <a:avLst/>
            <a:gdLst/>
            <a:ahLst/>
            <a:cxnLst/>
            <a:rect l="l" t="t" r="r" b="b"/>
            <a:pathLst>
              <a:path w="1765300" h="1338579">
                <a:moveTo>
                  <a:pt x="0" y="0"/>
                </a:moveTo>
                <a:lnTo>
                  <a:pt x="1764792" y="0"/>
                </a:lnTo>
                <a:lnTo>
                  <a:pt x="1764792" y="1338072"/>
                </a:lnTo>
                <a:lnTo>
                  <a:pt x="0" y="1338072"/>
                </a:lnTo>
                <a:lnTo>
                  <a:pt x="0" y="0"/>
                </a:lnTo>
                <a:close/>
              </a:path>
            </a:pathLst>
          </a:custGeom>
          <a:ln w="28575">
            <a:solidFill>
              <a:srgbClr val="000000"/>
            </a:solidFill>
            <a:prstDash val="dash"/>
          </a:ln>
        </p:spPr>
        <p:txBody>
          <a:bodyPr wrap="square" lIns="0" tIns="0" rIns="0" bIns="0" rtlCol="0"/>
          <a:lstStyle/>
          <a:p>
            <a:endParaRPr dirty="0"/>
          </a:p>
        </p:txBody>
      </p:sp>
      <p:sp>
        <p:nvSpPr>
          <p:cNvPr id="100" name="object 100"/>
          <p:cNvSpPr txBox="1"/>
          <p:nvPr/>
        </p:nvSpPr>
        <p:spPr>
          <a:xfrm>
            <a:off x="1417402" y="4288595"/>
            <a:ext cx="1120775" cy="290195"/>
          </a:xfrm>
          <a:prstGeom prst="rect">
            <a:avLst/>
          </a:prstGeom>
        </p:spPr>
        <p:txBody>
          <a:bodyPr vert="horz" wrap="square" lIns="0" tIns="0" rIns="0" bIns="0" rtlCol="0">
            <a:spAutoFit/>
          </a:bodyPr>
          <a:lstStyle/>
          <a:p>
            <a:pPr marL="12700">
              <a:lnSpc>
                <a:spcPct val="100000"/>
              </a:lnSpc>
            </a:pPr>
            <a:r>
              <a:rPr sz="1800" b="1" spc="-5" dirty="0">
                <a:latin typeface="Arial"/>
                <a:cs typeface="Arial"/>
              </a:rPr>
              <a:t>Controller</a:t>
            </a:r>
            <a:endParaRPr sz="1800" dirty="0">
              <a:latin typeface="Arial"/>
              <a:cs typeface="Arial"/>
            </a:endParaRPr>
          </a:p>
        </p:txBody>
      </p:sp>
      <p:sp>
        <p:nvSpPr>
          <p:cNvPr id="101" name="object 101"/>
          <p:cNvSpPr txBox="1"/>
          <p:nvPr/>
        </p:nvSpPr>
        <p:spPr>
          <a:xfrm>
            <a:off x="4809652" y="4297221"/>
            <a:ext cx="3928110" cy="259715"/>
          </a:xfrm>
          <a:prstGeom prst="rect">
            <a:avLst/>
          </a:prstGeom>
        </p:spPr>
        <p:txBody>
          <a:bodyPr vert="horz" wrap="square" lIns="0" tIns="0" rIns="0" bIns="0" rtlCol="0">
            <a:spAutoFit/>
          </a:bodyPr>
          <a:lstStyle/>
          <a:p>
            <a:pPr marL="12700">
              <a:lnSpc>
                <a:spcPct val="100000"/>
              </a:lnSpc>
            </a:pPr>
            <a:r>
              <a:rPr sz="1600" b="1" spc="-5" dirty="0">
                <a:latin typeface="Arial"/>
                <a:cs typeface="Arial"/>
              </a:rPr>
              <a:t>Car </a:t>
            </a:r>
            <a:r>
              <a:rPr sz="1600" b="1" spc="-10" dirty="0">
                <a:latin typeface="Arial"/>
                <a:cs typeface="Arial"/>
              </a:rPr>
              <a:t>Axel/Brake </a:t>
            </a:r>
            <a:r>
              <a:rPr sz="1600" b="1" spc="5" dirty="0">
                <a:latin typeface="Arial"/>
                <a:cs typeface="Arial"/>
              </a:rPr>
              <a:t>Model </a:t>
            </a:r>
            <a:r>
              <a:rPr sz="1600" b="1" dirty="0">
                <a:latin typeface="Arial"/>
                <a:cs typeface="Arial"/>
              </a:rPr>
              <a:t>and </a:t>
            </a:r>
            <a:r>
              <a:rPr sz="1600" b="1" spc="-5" dirty="0">
                <a:latin typeface="Arial"/>
                <a:cs typeface="Arial"/>
              </a:rPr>
              <a:t>Radar</a:t>
            </a:r>
            <a:r>
              <a:rPr sz="1600" b="1" spc="-105" dirty="0">
                <a:latin typeface="Arial"/>
                <a:cs typeface="Arial"/>
              </a:rPr>
              <a:t> </a:t>
            </a:r>
            <a:r>
              <a:rPr sz="1600" b="1" spc="-15" dirty="0">
                <a:latin typeface="Arial"/>
                <a:cs typeface="Arial"/>
              </a:rPr>
              <a:t>System</a:t>
            </a:r>
            <a:endParaRPr sz="1600" dirty="0">
              <a:latin typeface="Arial"/>
              <a:cs typeface="Arial"/>
            </a:endParaRPr>
          </a:p>
        </p:txBody>
      </p:sp>
      <p:sp>
        <p:nvSpPr>
          <p:cNvPr id="102" name="object 102"/>
          <p:cNvSpPr/>
          <p:nvPr/>
        </p:nvSpPr>
        <p:spPr>
          <a:xfrm>
            <a:off x="3514020" y="5482018"/>
            <a:ext cx="712170" cy="697826"/>
          </a:xfrm>
          <a:prstGeom prst="rect">
            <a:avLst/>
          </a:prstGeom>
          <a:blipFill>
            <a:blip r:embed="rId17" cstate="print"/>
            <a:stretch>
              <a:fillRect/>
            </a:stretch>
          </a:blipFill>
        </p:spPr>
        <p:txBody>
          <a:bodyPr wrap="square" lIns="0" tIns="0" rIns="0" bIns="0" rtlCol="0"/>
          <a:lstStyle/>
          <a:p>
            <a:endParaRPr dirty="0"/>
          </a:p>
        </p:txBody>
      </p:sp>
      <p:sp>
        <p:nvSpPr>
          <p:cNvPr id="103" name="object 103"/>
          <p:cNvSpPr/>
          <p:nvPr/>
        </p:nvSpPr>
        <p:spPr>
          <a:xfrm>
            <a:off x="3448634" y="4589081"/>
            <a:ext cx="712165" cy="697826"/>
          </a:xfrm>
          <a:prstGeom prst="rect">
            <a:avLst/>
          </a:prstGeom>
          <a:blipFill>
            <a:blip r:embed="rId17" cstate="print"/>
            <a:stretch>
              <a:fillRect/>
            </a:stretch>
          </a:blipFill>
        </p:spPr>
        <p:txBody>
          <a:bodyPr wrap="square" lIns="0" tIns="0" rIns="0" bIns="0" rtlCol="0"/>
          <a:lstStyle/>
          <a:p>
            <a:endParaRPr dirty="0"/>
          </a:p>
        </p:txBody>
      </p:sp>
      <p:sp>
        <p:nvSpPr>
          <p:cNvPr id="104" name="object 104"/>
          <p:cNvSpPr txBox="1"/>
          <p:nvPr/>
        </p:nvSpPr>
        <p:spPr>
          <a:xfrm>
            <a:off x="911917" y="849788"/>
            <a:ext cx="6737350" cy="418465"/>
          </a:xfrm>
          <a:prstGeom prst="rect">
            <a:avLst/>
          </a:prstGeom>
        </p:spPr>
        <p:txBody>
          <a:bodyPr vert="horz" wrap="square" lIns="0" tIns="0" rIns="0" bIns="0" rtlCol="0">
            <a:spAutoFit/>
          </a:bodyPr>
          <a:lstStyle/>
          <a:p>
            <a:pPr marL="12700">
              <a:lnSpc>
                <a:spcPts val="3295"/>
              </a:lnSpc>
              <a:tabLst>
                <a:tab pos="667385" algn="l"/>
              </a:tabLst>
            </a:pPr>
            <a:r>
              <a:rPr sz="2800" b="1" spc="10" dirty="0">
                <a:latin typeface="ＭＳ Ｐゴシック"/>
                <a:cs typeface="ＭＳ Ｐゴシック"/>
              </a:rPr>
              <a:t>1.9	Use </a:t>
            </a:r>
            <a:r>
              <a:rPr sz="2800" b="1" spc="-5" dirty="0">
                <a:latin typeface="ＭＳ Ｐゴシック"/>
                <a:cs typeface="ＭＳ Ｐゴシック"/>
              </a:rPr>
              <a:t>of </a:t>
            </a:r>
            <a:r>
              <a:rPr sz="2800" b="1" dirty="0">
                <a:latin typeface="ＭＳ Ｐゴシック"/>
                <a:cs typeface="ＭＳ Ｐゴシック"/>
              </a:rPr>
              <a:t>BAN </a:t>
            </a:r>
            <a:r>
              <a:rPr sz="2800" b="1" spc="5" dirty="0">
                <a:latin typeface="ＭＳ Ｐゴシック"/>
                <a:cs typeface="ＭＳ Ｐゴシック"/>
              </a:rPr>
              <a:t>for Autonomous </a:t>
            </a:r>
            <a:r>
              <a:rPr sz="2800" b="1" spc="10" dirty="0">
                <a:latin typeface="ＭＳ Ｐゴシック"/>
                <a:cs typeface="ＭＳ Ｐゴシック"/>
              </a:rPr>
              <a:t>Car</a:t>
            </a:r>
            <a:r>
              <a:rPr sz="2800" b="1" spc="-260" dirty="0">
                <a:latin typeface="ＭＳ Ｐゴシック"/>
                <a:cs typeface="ＭＳ Ｐゴシック"/>
              </a:rPr>
              <a:t> </a:t>
            </a:r>
            <a:r>
              <a:rPr sz="2800" b="1" spc="5" dirty="0">
                <a:latin typeface="ＭＳ Ｐゴシック"/>
                <a:cs typeface="ＭＳ Ｐゴシック"/>
              </a:rPr>
              <a:t>Driving</a:t>
            </a:r>
            <a:endParaRPr sz="2800" dirty="0">
              <a:latin typeface="ＭＳ Ｐゴシック"/>
              <a:cs typeface="ＭＳ Ｐゴシック"/>
            </a:endParaRPr>
          </a:p>
        </p:txBody>
      </p:sp>
      <p:sp>
        <p:nvSpPr>
          <p:cNvPr id="105" name="object 105"/>
          <p:cNvSpPr/>
          <p:nvPr/>
        </p:nvSpPr>
        <p:spPr>
          <a:xfrm>
            <a:off x="2414016" y="2258567"/>
            <a:ext cx="429767" cy="816863"/>
          </a:xfrm>
          <a:prstGeom prst="rect">
            <a:avLst/>
          </a:prstGeom>
          <a:blipFill>
            <a:blip r:embed="rId18" cstate="print"/>
            <a:stretch>
              <a:fillRect/>
            </a:stretch>
          </a:blipFill>
        </p:spPr>
        <p:txBody>
          <a:bodyPr wrap="square" lIns="0" tIns="0" rIns="0" bIns="0" rtlCol="0"/>
          <a:lstStyle/>
          <a:p>
            <a:endParaRPr dirty="0"/>
          </a:p>
        </p:txBody>
      </p:sp>
      <p:sp>
        <p:nvSpPr>
          <p:cNvPr id="106" name="object 106"/>
          <p:cNvSpPr/>
          <p:nvPr/>
        </p:nvSpPr>
        <p:spPr>
          <a:xfrm>
            <a:off x="2628900" y="2489833"/>
            <a:ext cx="0" cy="516255"/>
          </a:xfrm>
          <a:custGeom>
            <a:avLst/>
            <a:gdLst/>
            <a:ahLst/>
            <a:cxnLst/>
            <a:rect l="l" t="t" r="r" b="b"/>
            <a:pathLst>
              <a:path h="516255">
                <a:moveTo>
                  <a:pt x="0" y="515696"/>
                </a:moveTo>
                <a:lnTo>
                  <a:pt x="0" y="0"/>
                </a:lnTo>
              </a:path>
            </a:pathLst>
          </a:custGeom>
          <a:ln w="38100">
            <a:solidFill>
              <a:srgbClr val="000000"/>
            </a:solidFill>
          </a:ln>
        </p:spPr>
        <p:txBody>
          <a:bodyPr wrap="square" lIns="0" tIns="0" rIns="0" bIns="0" rtlCol="0"/>
          <a:lstStyle/>
          <a:p>
            <a:endParaRPr dirty="0"/>
          </a:p>
        </p:txBody>
      </p:sp>
      <p:sp>
        <p:nvSpPr>
          <p:cNvPr id="107" name="object 107"/>
          <p:cNvSpPr/>
          <p:nvPr/>
        </p:nvSpPr>
        <p:spPr>
          <a:xfrm>
            <a:off x="2562232" y="2489831"/>
            <a:ext cx="133350" cy="114300"/>
          </a:xfrm>
          <a:custGeom>
            <a:avLst/>
            <a:gdLst/>
            <a:ahLst/>
            <a:cxnLst/>
            <a:rect l="l" t="t" r="r" b="b"/>
            <a:pathLst>
              <a:path w="133350" h="114300">
                <a:moveTo>
                  <a:pt x="133350" y="114300"/>
                </a:moveTo>
                <a:lnTo>
                  <a:pt x="66675" y="0"/>
                </a:lnTo>
                <a:lnTo>
                  <a:pt x="0" y="114300"/>
                </a:lnTo>
              </a:path>
            </a:pathLst>
          </a:custGeom>
          <a:ln w="38100">
            <a:solidFill>
              <a:srgbClr val="000000"/>
            </a:solidFill>
          </a:ln>
        </p:spPr>
        <p:txBody>
          <a:bodyPr wrap="square" lIns="0" tIns="0" rIns="0" bIns="0" rtlCol="0"/>
          <a:lstStyle/>
          <a:p>
            <a:endParaRPr dirty="0"/>
          </a:p>
        </p:txBody>
      </p:sp>
      <p:sp>
        <p:nvSpPr>
          <p:cNvPr id="108" name="object 108"/>
          <p:cNvSpPr/>
          <p:nvPr/>
        </p:nvSpPr>
        <p:spPr>
          <a:xfrm>
            <a:off x="2581655" y="2962655"/>
            <a:ext cx="2633471" cy="128015"/>
          </a:xfrm>
          <a:prstGeom prst="rect">
            <a:avLst/>
          </a:prstGeom>
          <a:blipFill>
            <a:blip r:embed="rId19" cstate="print"/>
            <a:stretch>
              <a:fillRect/>
            </a:stretch>
          </a:blipFill>
        </p:spPr>
        <p:txBody>
          <a:bodyPr wrap="square" lIns="0" tIns="0" rIns="0" bIns="0" rtlCol="0"/>
          <a:lstStyle/>
          <a:p>
            <a:endParaRPr dirty="0"/>
          </a:p>
        </p:txBody>
      </p:sp>
      <p:sp>
        <p:nvSpPr>
          <p:cNvPr id="109" name="object 109"/>
          <p:cNvSpPr/>
          <p:nvPr/>
        </p:nvSpPr>
        <p:spPr>
          <a:xfrm>
            <a:off x="2628900" y="3003804"/>
            <a:ext cx="2520315" cy="0"/>
          </a:xfrm>
          <a:custGeom>
            <a:avLst/>
            <a:gdLst/>
            <a:ahLst/>
            <a:cxnLst/>
            <a:rect l="l" t="t" r="r" b="b"/>
            <a:pathLst>
              <a:path w="2520315">
                <a:moveTo>
                  <a:pt x="0" y="0"/>
                </a:moveTo>
                <a:lnTo>
                  <a:pt x="2520276" y="0"/>
                </a:lnTo>
              </a:path>
            </a:pathLst>
          </a:custGeom>
          <a:ln w="38100">
            <a:solidFill>
              <a:srgbClr val="000000"/>
            </a:solidFill>
          </a:ln>
        </p:spPr>
        <p:txBody>
          <a:bodyPr wrap="square" lIns="0" tIns="0" rIns="0" bIns="0" rtlCol="0"/>
          <a:lstStyle/>
          <a:p>
            <a:endParaRPr dirty="0"/>
          </a:p>
        </p:txBody>
      </p:sp>
      <p:sp>
        <p:nvSpPr>
          <p:cNvPr id="110" name="object 110"/>
          <p:cNvSpPr txBox="1"/>
          <p:nvPr/>
        </p:nvSpPr>
        <p:spPr>
          <a:xfrm>
            <a:off x="1669430" y="6063198"/>
            <a:ext cx="5478145" cy="290195"/>
          </a:xfrm>
          <a:prstGeom prst="rect">
            <a:avLst/>
          </a:prstGeom>
        </p:spPr>
        <p:txBody>
          <a:bodyPr vert="horz" wrap="square" lIns="0" tIns="0" rIns="0" bIns="0" rtlCol="0">
            <a:spAutoFit/>
          </a:bodyPr>
          <a:lstStyle/>
          <a:p>
            <a:pPr marL="12700">
              <a:lnSpc>
                <a:spcPct val="100000"/>
              </a:lnSpc>
            </a:pPr>
            <a:r>
              <a:rPr sz="1800" b="1" dirty="0">
                <a:latin typeface="Arial"/>
                <a:cs typeface="Arial"/>
              </a:rPr>
              <a:t>Feedback Delay Loop Model </a:t>
            </a:r>
            <a:r>
              <a:rPr sz="1800" b="1" spc="5" dirty="0">
                <a:latin typeface="Arial"/>
                <a:cs typeface="Arial"/>
              </a:rPr>
              <a:t>with </a:t>
            </a:r>
            <a:r>
              <a:rPr sz="1800" b="1" dirty="0">
                <a:latin typeface="Arial"/>
                <a:cs typeface="Arial"/>
              </a:rPr>
              <a:t>Motion</a:t>
            </a:r>
            <a:r>
              <a:rPr sz="1800" b="1" spc="-220" dirty="0">
                <a:latin typeface="Arial"/>
                <a:cs typeface="Arial"/>
              </a:rPr>
              <a:t> </a:t>
            </a:r>
            <a:r>
              <a:rPr sz="1800" b="1" dirty="0">
                <a:latin typeface="Arial"/>
                <a:cs typeface="Arial"/>
              </a:rPr>
              <a:t>Equation</a:t>
            </a:r>
            <a:endParaRPr sz="1800" dirty="0">
              <a:latin typeface="Arial"/>
              <a:cs typeface="Arial"/>
            </a:endParaRPr>
          </a:p>
        </p:txBody>
      </p:sp>
      <p:sp>
        <p:nvSpPr>
          <p:cNvPr id="111" name="object 111"/>
          <p:cNvSpPr/>
          <p:nvPr/>
        </p:nvSpPr>
        <p:spPr>
          <a:xfrm>
            <a:off x="286511" y="2029967"/>
            <a:ext cx="902207" cy="1350263"/>
          </a:xfrm>
          <a:prstGeom prst="rect">
            <a:avLst/>
          </a:prstGeom>
          <a:blipFill>
            <a:blip r:embed="rId20" cstate="print"/>
            <a:stretch>
              <a:fillRect/>
            </a:stretch>
          </a:blipFill>
        </p:spPr>
        <p:txBody>
          <a:bodyPr wrap="square" lIns="0" tIns="0" rIns="0" bIns="0" rtlCol="0"/>
          <a:lstStyle/>
          <a:p>
            <a:endParaRPr dirty="0"/>
          </a:p>
        </p:txBody>
      </p:sp>
      <p:sp>
        <p:nvSpPr>
          <p:cNvPr id="112" name="object 112"/>
          <p:cNvSpPr/>
          <p:nvPr/>
        </p:nvSpPr>
        <p:spPr>
          <a:xfrm>
            <a:off x="8010144" y="2825495"/>
            <a:ext cx="1033271" cy="539495"/>
          </a:xfrm>
          <a:prstGeom prst="rect">
            <a:avLst/>
          </a:prstGeom>
          <a:blipFill>
            <a:blip r:embed="rId21" cstate="print"/>
            <a:stretch>
              <a:fillRect/>
            </a:stretch>
          </a:blipFill>
        </p:spPr>
        <p:txBody>
          <a:bodyPr wrap="square" lIns="0" tIns="0" rIns="0" bIns="0" rtlCol="0"/>
          <a:lstStyle/>
          <a:p>
            <a:endParaRPr dirty="0"/>
          </a:p>
        </p:txBody>
      </p:sp>
      <p:sp>
        <p:nvSpPr>
          <p:cNvPr id="113" name="object 113"/>
          <p:cNvSpPr/>
          <p:nvPr/>
        </p:nvSpPr>
        <p:spPr>
          <a:xfrm>
            <a:off x="7046976" y="1944623"/>
            <a:ext cx="1581911" cy="576071"/>
          </a:xfrm>
          <a:prstGeom prst="rect">
            <a:avLst/>
          </a:prstGeom>
          <a:blipFill>
            <a:blip r:embed="rId22" cstate="print"/>
            <a:stretch>
              <a:fillRect/>
            </a:stretch>
          </a:blipFill>
        </p:spPr>
        <p:txBody>
          <a:bodyPr wrap="square" lIns="0" tIns="0" rIns="0" bIns="0" rtlCol="0"/>
          <a:lstStyle/>
          <a:p>
            <a:endParaRPr dirty="0"/>
          </a:p>
        </p:txBody>
      </p:sp>
      <p:sp>
        <p:nvSpPr>
          <p:cNvPr id="114" name="object 114"/>
          <p:cNvSpPr txBox="1"/>
          <p:nvPr/>
        </p:nvSpPr>
        <p:spPr>
          <a:xfrm>
            <a:off x="6977096" y="2540237"/>
            <a:ext cx="1798955" cy="259715"/>
          </a:xfrm>
          <a:prstGeom prst="rect">
            <a:avLst/>
          </a:prstGeom>
        </p:spPr>
        <p:txBody>
          <a:bodyPr vert="horz" wrap="square" lIns="0" tIns="0" rIns="0" bIns="0" rtlCol="0">
            <a:spAutoFit/>
          </a:bodyPr>
          <a:lstStyle/>
          <a:p>
            <a:pPr marL="12700">
              <a:lnSpc>
                <a:spcPct val="100000"/>
              </a:lnSpc>
            </a:pPr>
            <a:r>
              <a:rPr sz="1600" spc="-5" dirty="0">
                <a:latin typeface="Arial"/>
                <a:cs typeface="Arial"/>
              </a:rPr>
              <a:t>Car Running</a:t>
            </a:r>
            <a:r>
              <a:rPr sz="1600" spc="-160" dirty="0">
                <a:latin typeface="Arial"/>
                <a:cs typeface="Arial"/>
              </a:rPr>
              <a:t> </a:t>
            </a:r>
            <a:r>
              <a:rPr sz="1600" spc="-5" dirty="0">
                <a:latin typeface="Arial"/>
                <a:cs typeface="Arial"/>
              </a:rPr>
              <a:t>Ahead</a:t>
            </a:r>
            <a:endParaRPr sz="1600" dirty="0">
              <a:latin typeface="Arial"/>
              <a:cs typeface="Arial"/>
            </a:endParaRPr>
          </a:p>
        </p:txBody>
      </p:sp>
      <p:sp>
        <p:nvSpPr>
          <p:cNvPr id="121" name="object 3">
            <a:extLst>
              <a:ext uri="{FF2B5EF4-FFF2-40B4-BE49-F238E27FC236}">
                <a16:creationId xmlns:a16="http://schemas.microsoft.com/office/drawing/2014/main" id="{5BBBBA3F-474C-4F36-9918-6DC7CD52B453}"/>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22" name="object 2">
            <a:extLst>
              <a:ext uri="{FF2B5EF4-FFF2-40B4-BE49-F238E27FC236}">
                <a16:creationId xmlns:a16="http://schemas.microsoft.com/office/drawing/2014/main" id="{4ED13122-7661-4FE3-B7E2-8BDBAC3053E9}"/>
              </a:ext>
            </a:extLst>
          </p:cNvPr>
          <p:cNvSpPr txBox="1"/>
          <p:nvPr/>
        </p:nvSpPr>
        <p:spPr>
          <a:xfrm>
            <a:off x="5555996" y="392176"/>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802.15-25-0033-02-06ma</a:t>
            </a:r>
            <a:endParaRPr sz="1400" dirty="0">
              <a:latin typeface="Arial"/>
              <a:cs typeface="Arial"/>
            </a:endParaRPr>
          </a:p>
        </p:txBody>
      </p:sp>
      <p:sp>
        <p:nvSpPr>
          <p:cNvPr id="123" name="object 3">
            <a:extLst>
              <a:ext uri="{FF2B5EF4-FFF2-40B4-BE49-F238E27FC236}">
                <a16:creationId xmlns:a16="http://schemas.microsoft.com/office/drawing/2014/main" id="{66E9BE70-9D8F-4259-8FF6-57E44D2DFA6B}"/>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15" name="日付プレースホルダー 114">
            <a:extLst>
              <a:ext uri="{FF2B5EF4-FFF2-40B4-BE49-F238E27FC236}">
                <a16:creationId xmlns:a16="http://schemas.microsoft.com/office/drawing/2014/main" id="{557BF148-2817-36FC-F21C-718F0B3D8E36}"/>
              </a:ext>
            </a:extLst>
          </p:cNvPr>
          <p:cNvSpPr>
            <a:spLocks noGrp="1"/>
          </p:cNvSpPr>
          <p:nvPr>
            <p:ph type="dt" sz="half" idx="13"/>
          </p:nvPr>
        </p:nvSpPr>
        <p:spPr/>
        <p:txBody>
          <a:bodyPr/>
          <a:lstStyle/>
          <a:p>
            <a:r>
              <a:rPr lang="en-US" altLang="ja-JP"/>
              <a:t>July 2025</a:t>
            </a:r>
            <a:endParaRPr lang="en-US" altLang="ja-JP" dirty="0"/>
          </a:p>
        </p:txBody>
      </p:sp>
      <p:sp>
        <p:nvSpPr>
          <p:cNvPr id="3" name="object 4">
            <a:extLst>
              <a:ext uri="{FF2B5EF4-FFF2-40B4-BE49-F238E27FC236}">
                <a16:creationId xmlns:a16="http://schemas.microsoft.com/office/drawing/2014/main" id="{C3064B29-3A22-ADE9-0AD0-1D25C427DE87}"/>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16" name="object 9">
            <a:extLst>
              <a:ext uri="{FF2B5EF4-FFF2-40B4-BE49-F238E27FC236}">
                <a16:creationId xmlns:a16="http://schemas.microsoft.com/office/drawing/2014/main" id="{C0C52DD6-0F0E-4108-8A6F-86817EF700B9}"/>
              </a:ext>
            </a:extLst>
          </p:cNvPr>
          <p:cNvSpPr txBox="1"/>
          <p:nvPr/>
        </p:nvSpPr>
        <p:spPr>
          <a:xfrm>
            <a:off x="4364228" y="6474100"/>
            <a:ext cx="501015" cy="165302"/>
          </a:xfrm>
          <a:prstGeom prst="rect">
            <a:avLst/>
          </a:prstGeom>
        </p:spPr>
        <p:txBody>
          <a:bodyPr vert="horz" wrap="square" lIns="0" tIns="0" rIns="0" bIns="0" rtlCol="0">
            <a:spAutoFit/>
          </a:bodyPr>
          <a:lstStyle/>
          <a:p>
            <a:pPr marL="12700">
              <a:lnSpc>
                <a:spcPts val="1425"/>
              </a:lnSpc>
            </a:pPr>
            <a:r>
              <a:rPr sz="1000" spc="5" dirty="0">
                <a:latin typeface="Arial"/>
                <a:cs typeface="Arial"/>
              </a:rPr>
              <a:t>Slide</a:t>
            </a:r>
            <a:r>
              <a:rPr sz="1000" spc="-160" dirty="0">
                <a:latin typeface="Arial"/>
                <a:cs typeface="Arial"/>
              </a:rPr>
              <a:t> </a:t>
            </a:r>
            <a:fld id="{81D60167-4931-47E6-BA6A-407CBD079E47}" type="slidenum">
              <a:rPr sz="1000" spc="-5" dirty="0">
                <a:latin typeface="Arial"/>
                <a:cs typeface="Arial"/>
              </a:rPr>
              <a:t>24</a:t>
            </a:fld>
            <a:endParaRPr sz="1000" dirty="0">
              <a:latin typeface="Arial"/>
              <a:cs typeface="Arial"/>
            </a:endParaRPr>
          </a:p>
        </p:txBody>
      </p:sp>
      <p:sp>
        <p:nvSpPr>
          <p:cNvPr id="117" name="object 10">
            <a:extLst>
              <a:ext uri="{FF2B5EF4-FFF2-40B4-BE49-F238E27FC236}">
                <a16:creationId xmlns:a16="http://schemas.microsoft.com/office/drawing/2014/main" id="{9828A27D-CA02-88E6-52FF-6175FAD52A48}"/>
              </a:ext>
            </a:extLst>
          </p:cNvPr>
          <p:cNvSpPr txBox="1"/>
          <p:nvPr/>
        </p:nvSpPr>
        <p:spPr>
          <a:xfrm>
            <a:off x="6400800" y="6473210"/>
            <a:ext cx="2222500"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118" name="object 2">
            <a:extLst>
              <a:ext uri="{FF2B5EF4-FFF2-40B4-BE49-F238E27FC236}">
                <a16:creationId xmlns:a16="http://schemas.microsoft.com/office/drawing/2014/main" id="{0AB013A0-D47D-152C-6DDD-3BF335675284}"/>
              </a:ext>
            </a:extLst>
          </p:cNvPr>
          <p:cNvSpPr txBox="1"/>
          <p:nvPr/>
        </p:nvSpPr>
        <p:spPr>
          <a:xfrm>
            <a:off x="673100" y="6472871"/>
            <a:ext cx="753745" cy="169277"/>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762000" y="1556792"/>
            <a:ext cx="7626424" cy="4082008"/>
            <a:chOff x="323505" y="1052906"/>
            <a:chExt cx="8352937" cy="5328591"/>
          </a:xfrm>
        </p:grpSpPr>
        <p:sp>
          <p:nvSpPr>
            <p:cNvPr id="2" name="object 2"/>
            <p:cNvSpPr/>
            <p:nvPr/>
          </p:nvSpPr>
          <p:spPr>
            <a:xfrm>
              <a:off x="5004049" y="3182315"/>
              <a:ext cx="2880305" cy="3055166"/>
            </a:xfrm>
            <a:prstGeom prst="rect">
              <a:avLst/>
            </a:prstGeom>
            <a:blipFill>
              <a:blip r:embed="rId2" cstate="print"/>
              <a:stretch>
                <a:fillRect/>
              </a:stretch>
            </a:blipFill>
          </p:spPr>
          <p:txBody>
            <a:bodyPr wrap="square" lIns="0" tIns="0" rIns="0" bIns="0" rtlCol="0">
              <a:spAutoFit/>
            </a:bodyPr>
            <a:lstStyle/>
            <a:p>
              <a:pPr defTabSz="818087"/>
              <a:endParaRPr>
                <a:solidFill>
                  <a:prstClr val="black"/>
                </a:solidFill>
              </a:endParaRPr>
            </a:p>
          </p:txBody>
        </p:sp>
        <p:sp>
          <p:nvSpPr>
            <p:cNvPr id="3" name="object 3"/>
            <p:cNvSpPr/>
            <p:nvPr/>
          </p:nvSpPr>
          <p:spPr>
            <a:xfrm>
              <a:off x="323505" y="3638779"/>
              <a:ext cx="4392497" cy="2742718"/>
            </a:xfrm>
            <a:prstGeom prst="rect">
              <a:avLst/>
            </a:prstGeom>
            <a:blipFill>
              <a:blip r:embed="rId3" cstate="print"/>
              <a:stretch>
                <a:fillRect/>
              </a:stretch>
            </a:blipFill>
          </p:spPr>
          <p:txBody>
            <a:bodyPr wrap="square" lIns="0" tIns="0" rIns="0" bIns="0" rtlCol="0">
              <a:spAutoFit/>
            </a:bodyPr>
            <a:lstStyle/>
            <a:p>
              <a:pPr defTabSz="818087"/>
              <a:endParaRPr>
                <a:solidFill>
                  <a:prstClr val="black"/>
                </a:solidFill>
              </a:endParaRPr>
            </a:p>
          </p:txBody>
        </p:sp>
        <p:sp>
          <p:nvSpPr>
            <p:cNvPr id="4" name="object 4"/>
            <p:cNvSpPr/>
            <p:nvPr/>
          </p:nvSpPr>
          <p:spPr>
            <a:xfrm>
              <a:off x="323505" y="1052906"/>
              <a:ext cx="4464519" cy="2448271"/>
            </a:xfrm>
            <a:prstGeom prst="rect">
              <a:avLst/>
            </a:prstGeom>
            <a:blipFill>
              <a:blip r:embed="rId4" cstate="print"/>
              <a:stretch>
                <a:fillRect/>
              </a:stretch>
            </a:blipFill>
          </p:spPr>
          <p:txBody>
            <a:bodyPr wrap="square" lIns="0" tIns="0" rIns="0" bIns="0" rtlCol="0">
              <a:spAutoFit/>
            </a:bodyPr>
            <a:lstStyle/>
            <a:p>
              <a:pPr defTabSz="818087"/>
              <a:endParaRPr>
                <a:solidFill>
                  <a:prstClr val="black"/>
                </a:solidFill>
              </a:endParaRPr>
            </a:p>
          </p:txBody>
        </p:sp>
        <p:sp>
          <p:nvSpPr>
            <p:cNvPr id="5" name="object 5"/>
            <p:cNvSpPr/>
            <p:nvPr/>
          </p:nvSpPr>
          <p:spPr>
            <a:xfrm>
              <a:off x="4866410" y="1055873"/>
              <a:ext cx="3810032" cy="2085264"/>
            </a:xfrm>
            <a:prstGeom prst="rect">
              <a:avLst/>
            </a:prstGeom>
            <a:blipFill>
              <a:blip r:embed="rId5" cstate="print"/>
              <a:stretch>
                <a:fillRect/>
              </a:stretch>
            </a:blipFill>
          </p:spPr>
          <p:txBody>
            <a:bodyPr wrap="square" lIns="0" tIns="0" rIns="0" bIns="0" rtlCol="0">
              <a:spAutoFit/>
            </a:bodyPr>
            <a:lstStyle/>
            <a:p>
              <a:pPr defTabSz="818087"/>
              <a:endParaRPr>
                <a:solidFill>
                  <a:prstClr val="black"/>
                </a:solidFill>
              </a:endParaRPr>
            </a:p>
          </p:txBody>
        </p:sp>
      </p:grpSp>
      <p:sp>
        <p:nvSpPr>
          <p:cNvPr id="6" name="object 6"/>
          <p:cNvSpPr txBox="1">
            <a:spLocks noGrp="1"/>
          </p:cNvSpPr>
          <p:nvPr>
            <p:ph type="title"/>
          </p:nvPr>
        </p:nvSpPr>
        <p:spPr>
          <a:xfrm>
            <a:off x="395536" y="694280"/>
            <a:ext cx="8229600" cy="738664"/>
          </a:xfrm>
          <a:prstGeom prst="rect">
            <a:avLst/>
          </a:prstGeom>
        </p:spPr>
        <p:txBody>
          <a:bodyPr vert="horz" wrap="square" lIns="0" tIns="0" rIns="0" bIns="0" rtlCol="0">
            <a:spAutoFit/>
          </a:bodyPr>
          <a:lstStyle/>
          <a:p>
            <a:pPr marL="117602"/>
            <a:r>
              <a:rPr lang="en-US" sz="2400" b="1" spc="-4" dirty="0">
                <a:solidFill>
                  <a:schemeClr val="tx1"/>
                </a:solidFill>
                <a:latin typeface="+mn-ea"/>
                <a:ea typeface="+mn-ea"/>
              </a:rPr>
              <a:t>(2) Demands for Dependable Wireless Network in Factory</a:t>
            </a:r>
            <a:r>
              <a:rPr sz="2400" b="1" dirty="0">
                <a:solidFill>
                  <a:schemeClr val="tx1"/>
                </a:solidFill>
                <a:latin typeface="+mn-ea"/>
                <a:ea typeface="+mn-ea"/>
              </a:rPr>
              <a:t> </a:t>
            </a:r>
            <a:r>
              <a:rPr sz="2400" b="1" spc="-4" dirty="0">
                <a:solidFill>
                  <a:schemeClr val="tx1"/>
                </a:solidFill>
                <a:latin typeface="+mn-ea"/>
                <a:ea typeface="+mn-ea"/>
              </a:rPr>
              <a:t>Automatio</a:t>
            </a:r>
            <a:r>
              <a:rPr sz="2400" b="1" dirty="0">
                <a:solidFill>
                  <a:schemeClr val="tx1"/>
                </a:solidFill>
                <a:latin typeface="+mn-ea"/>
                <a:ea typeface="+mn-ea"/>
              </a:rPr>
              <a:t>n</a:t>
            </a:r>
            <a:r>
              <a:rPr lang="en-US" altLang="ja-JP" sz="2400" b="1" dirty="0">
                <a:solidFill>
                  <a:schemeClr val="tx1"/>
                </a:solidFill>
                <a:latin typeface="+mn-ea"/>
                <a:ea typeface="+mn-ea"/>
              </a:rPr>
              <a:t>(FA)</a:t>
            </a:r>
            <a:endParaRPr sz="2400" b="1" spc="-4" dirty="0">
              <a:solidFill>
                <a:schemeClr val="tx1"/>
              </a:solidFill>
              <a:latin typeface="+mn-ea"/>
              <a:ea typeface="+mn-ea"/>
            </a:endParaRPr>
          </a:p>
        </p:txBody>
      </p:sp>
      <p:sp>
        <p:nvSpPr>
          <p:cNvPr id="8" name="テキスト ボックス 7"/>
          <p:cNvSpPr txBox="1"/>
          <p:nvPr/>
        </p:nvSpPr>
        <p:spPr>
          <a:xfrm>
            <a:off x="99856" y="5365449"/>
            <a:ext cx="9135515" cy="1015663"/>
          </a:xfrm>
          <a:prstGeom prst="rect">
            <a:avLst/>
          </a:prstGeom>
          <a:solidFill>
            <a:srgbClr val="FFFF00"/>
          </a:solidFill>
        </p:spPr>
        <p:txBody>
          <a:bodyPr wrap="square" rtlCol="0">
            <a:spAutoFit/>
          </a:bodyPr>
          <a:lstStyle/>
          <a:p>
            <a:r>
              <a:rPr lang="en-US" altLang="ja-JP" sz="2000" b="1" dirty="0"/>
              <a:t>Demands for Internet of Things increase but Machine-to-Machine (M2M) should be reliable and secure, so Dependable BAN for Medicine can be applied for Dependable BAN of Things. </a:t>
            </a:r>
            <a:endParaRPr kumimoji="1" lang="ja-JP" altLang="en-US" sz="2000" b="1" dirty="0"/>
          </a:p>
        </p:txBody>
      </p:sp>
      <p:sp>
        <p:nvSpPr>
          <p:cNvPr id="7" name="object 8">
            <a:extLst>
              <a:ext uri="{FF2B5EF4-FFF2-40B4-BE49-F238E27FC236}">
                <a16:creationId xmlns:a16="http://schemas.microsoft.com/office/drawing/2014/main" id="{5590E624-51B9-D249-8E40-29E74EFEF1CE}"/>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25</a:t>
            </a:fld>
            <a:endParaRPr sz="1200" dirty="0">
              <a:latin typeface="Times New Roman"/>
              <a:cs typeface="Times New Roman"/>
            </a:endParaRPr>
          </a:p>
        </p:txBody>
      </p:sp>
      <p:sp>
        <p:nvSpPr>
          <p:cNvPr id="10" name="object 10">
            <a:extLst>
              <a:ext uri="{FF2B5EF4-FFF2-40B4-BE49-F238E27FC236}">
                <a16:creationId xmlns:a16="http://schemas.microsoft.com/office/drawing/2014/main" id="{D513FD8C-3742-340A-1010-9A3975DFB951}"/>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11" name="日付プレースホルダー 10">
            <a:extLst>
              <a:ext uri="{FF2B5EF4-FFF2-40B4-BE49-F238E27FC236}">
                <a16:creationId xmlns:a16="http://schemas.microsoft.com/office/drawing/2014/main" id="{FF193989-4D41-9D04-338C-1ADF821B4F49}"/>
              </a:ext>
            </a:extLst>
          </p:cNvPr>
          <p:cNvSpPr>
            <a:spLocks noGrp="1"/>
          </p:cNvSpPr>
          <p:nvPr>
            <p:ph type="dt" sz="half" idx="2"/>
          </p:nvPr>
        </p:nvSpPr>
        <p:spPr/>
        <p:txBody>
          <a:bodyPr/>
          <a:lstStyle/>
          <a:p>
            <a:r>
              <a:rPr lang="en-US" altLang="ja-JP"/>
              <a:t>July 2025</a:t>
            </a:r>
            <a:endParaRPr lang="en-US" altLang="ja-JP" dirty="0"/>
          </a:p>
        </p:txBody>
      </p:sp>
    </p:spTree>
    <p:extLst>
      <p:ext uri="{BB962C8B-B14F-4D97-AF65-F5344CB8AC3E}">
        <p14:creationId xmlns:p14="http://schemas.microsoft.com/office/powerpoint/2010/main" val="10537689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5343" y="1773939"/>
            <a:ext cx="8930640" cy="2185670"/>
          </a:xfrm>
          <a:custGeom>
            <a:avLst/>
            <a:gdLst/>
            <a:ahLst/>
            <a:cxnLst/>
            <a:rect l="l" t="t" r="r" b="b"/>
            <a:pathLst>
              <a:path w="8930640" h="2185670">
                <a:moveTo>
                  <a:pt x="0" y="364236"/>
                </a:moveTo>
                <a:lnTo>
                  <a:pt x="3325" y="314810"/>
                </a:lnTo>
                <a:lnTo>
                  <a:pt x="13011" y="267405"/>
                </a:lnTo>
                <a:lnTo>
                  <a:pt x="28624" y="222456"/>
                </a:lnTo>
                <a:lnTo>
                  <a:pt x="49730" y="180396"/>
                </a:lnTo>
                <a:lnTo>
                  <a:pt x="75895" y="141659"/>
                </a:lnTo>
                <a:lnTo>
                  <a:pt x="106684" y="106680"/>
                </a:lnTo>
                <a:lnTo>
                  <a:pt x="141665" y="75891"/>
                </a:lnTo>
                <a:lnTo>
                  <a:pt x="180402" y="49727"/>
                </a:lnTo>
                <a:lnTo>
                  <a:pt x="222461" y="28622"/>
                </a:lnTo>
                <a:lnTo>
                  <a:pt x="267409" y="13010"/>
                </a:lnTo>
                <a:lnTo>
                  <a:pt x="314812" y="3324"/>
                </a:lnTo>
                <a:lnTo>
                  <a:pt x="364236" y="0"/>
                </a:lnTo>
                <a:lnTo>
                  <a:pt x="8566404" y="0"/>
                </a:lnTo>
                <a:lnTo>
                  <a:pt x="8615827" y="3324"/>
                </a:lnTo>
                <a:lnTo>
                  <a:pt x="8663230" y="13010"/>
                </a:lnTo>
                <a:lnTo>
                  <a:pt x="8708178" y="28622"/>
                </a:lnTo>
                <a:lnTo>
                  <a:pt x="8750237" y="49727"/>
                </a:lnTo>
                <a:lnTo>
                  <a:pt x="8788974" y="75891"/>
                </a:lnTo>
                <a:lnTo>
                  <a:pt x="8823955" y="106680"/>
                </a:lnTo>
                <a:lnTo>
                  <a:pt x="8854744" y="141659"/>
                </a:lnTo>
                <a:lnTo>
                  <a:pt x="8880909" y="180396"/>
                </a:lnTo>
                <a:lnTo>
                  <a:pt x="8902015" y="222456"/>
                </a:lnTo>
                <a:lnTo>
                  <a:pt x="8917628" y="267405"/>
                </a:lnTo>
                <a:lnTo>
                  <a:pt x="8927314" y="314810"/>
                </a:lnTo>
                <a:lnTo>
                  <a:pt x="8930640" y="364236"/>
                </a:lnTo>
                <a:lnTo>
                  <a:pt x="8930640" y="1821167"/>
                </a:lnTo>
                <a:lnTo>
                  <a:pt x="8927314" y="1870593"/>
                </a:lnTo>
                <a:lnTo>
                  <a:pt x="8917628" y="1917998"/>
                </a:lnTo>
                <a:lnTo>
                  <a:pt x="8902015" y="1962948"/>
                </a:lnTo>
                <a:lnTo>
                  <a:pt x="8880909" y="2005010"/>
                </a:lnTo>
                <a:lnTo>
                  <a:pt x="8854744" y="2043748"/>
                </a:lnTo>
                <a:lnTo>
                  <a:pt x="8823955" y="2078729"/>
                </a:lnTo>
                <a:lnTo>
                  <a:pt x="8788974" y="2109519"/>
                </a:lnTo>
                <a:lnTo>
                  <a:pt x="8750237" y="2135685"/>
                </a:lnTo>
                <a:lnTo>
                  <a:pt x="8708178" y="2156791"/>
                </a:lnTo>
                <a:lnTo>
                  <a:pt x="8663230" y="2172404"/>
                </a:lnTo>
                <a:lnTo>
                  <a:pt x="8615827" y="2182090"/>
                </a:lnTo>
                <a:lnTo>
                  <a:pt x="8566404" y="2185416"/>
                </a:lnTo>
                <a:lnTo>
                  <a:pt x="364236" y="2185416"/>
                </a:lnTo>
                <a:lnTo>
                  <a:pt x="314812" y="2182090"/>
                </a:lnTo>
                <a:lnTo>
                  <a:pt x="267409" y="2172404"/>
                </a:lnTo>
                <a:lnTo>
                  <a:pt x="222461" y="2156791"/>
                </a:lnTo>
                <a:lnTo>
                  <a:pt x="180402" y="2135685"/>
                </a:lnTo>
                <a:lnTo>
                  <a:pt x="141665" y="2109519"/>
                </a:lnTo>
                <a:lnTo>
                  <a:pt x="106684" y="2078729"/>
                </a:lnTo>
                <a:lnTo>
                  <a:pt x="75895" y="2043748"/>
                </a:lnTo>
                <a:lnTo>
                  <a:pt x="49730" y="2005010"/>
                </a:lnTo>
                <a:lnTo>
                  <a:pt x="28624" y="1962948"/>
                </a:lnTo>
                <a:lnTo>
                  <a:pt x="13011" y="1917998"/>
                </a:lnTo>
                <a:lnTo>
                  <a:pt x="3325" y="1870593"/>
                </a:lnTo>
                <a:lnTo>
                  <a:pt x="0" y="1821167"/>
                </a:lnTo>
                <a:lnTo>
                  <a:pt x="0" y="364236"/>
                </a:lnTo>
                <a:close/>
              </a:path>
            </a:pathLst>
          </a:custGeom>
          <a:ln w="25399">
            <a:solidFill>
              <a:srgbClr val="00CC99"/>
            </a:solidFill>
          </a:ln>
        </p:spPr>
        <p:txBody>
          <a:bodyPr wrap="square" lIns="0" tIns="0" rIns="0" bIns="0" rtlCol="0"/>
          <a:lstStyle/>
          <a:p>
            <a:endParaRPr dirty="0"/>
          </a:p>
        </p:txBody>
      </p:sp>
      <p:sp>
        <p:nvSpPr>
          <p:cNvPr id="4" name="object 4"/>
          <p:cNvSpPr/>
          <p:nvPr/>
        </p:nvSpPr>
        <p:spPr>
          <a:xfrm>
            <a:off x="3087623" y="2258567"/>
            <a:ext cx="2206751" cy="432815"/>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3134867" y="2452116"/>
            <a:ext cx="1906905" cy="0"/>
          </a:xfrm>
          <a:custGeom>
            <a:avLst/>
            <a:gdLst/>
            <a:ahLst/>
            <a:cxnLst/>
            <a:rect l="l" t="t" r="r" b="b"/>
            <a:pathLst>
              <a:path w="1906904">
                <a:moveTo>
                  <a:pt x="0" y="0"/>
                </a:moveTo>
                <a:lnTo>
                  <a:pt x="1906498" y="0"/>
                </a:lnTo>
              </a:path>
            </a:pathLst>
          </a:custGeom>
          <a:ln w="38100">
            <a:solidFill>
              <a:srgbClr val="000000"/>
            </a:solidFill>
          </a:ln>
        </p:spPr>
        <p:txBody>
          <a:bodyPr wrap="square" lIns="0" tIns="0" rIns="0" bIns="0" rtlCol="0"/>
          <a:lstStyle/>
          <a:p>
            <a:endParaRPr dirty="0"/>
          </a:p>
        </p:txBody>
      </p:sp>
      <p:sp>
        <p:nvSpPr>
          <p:cNvPr id="6" name="object 6"/>
          <p:cNvSpPr/>
          <p:nvPr/>
        </p:nvSpPr>
        <p:spPr>
          <a:xfrm>
            <a:off x="4927067" y="2385434"/>
            <a:ext cx="114300" cy="133350"/>
          </a:xfrm>
          <a:custGeom>
            <a:avLst/>
            <a:gdLst/>
            <a:ahLst/>
            <a:cxnLst/>
            <a:rect l="l" t="t" r="r" b="b"/>
            <a:pathLst>
              <a:path w="114300" h="133350">
                <a:moveTo>
                  <a:pt x="0" y="0"/>
                </a:moveTo>
                <a:lnTo>
                  <a:pt x="114300" y="66675"/>
                </a:lnTo>
                <a:lnTo>
                  <a:pt x="0" y="133350"/>
                </a:lnTo>
              </a:path>
            </a:pathLst>
          </a:custGeom>
          <a:ln w="38100">
            <a:solidFill>
              <a:srgbClr val="000000"/>
            </a:solidFill>
          </a:ln>
        </p:spPr>
        <p:txBody>
          <a:bodyPr wrap="square" lIns="0" tIns="0" rIns="0" bIns="0" rtlCol="0"/>
          <a:lstStyle/>
          <a:p>
            <a:endParaRPr dirty="0"/>
          </a:p>
        </p:txBody>
      </p:sp>
      <p:sp>
        <p:nvSpPr>
          <p:cNvPr id="7" name="object 7"/>
          <p:cNvSpPr/>
          <p:nvPr/>
        </p:nvSpPr>
        <p:spPr>
          <a:xfrm>
            <a:off x="1548383" y="2243329"/>
            <a:ext cx="1728470" cy="363220"/>
          </a:xfrm>
          <a:custGeom>
            <a:avLst/>
            <a:gdLst/>
            <a:ahLst/>
            <a:cxnLst/>
            <a:rect l="l" t="t" r="r" b="b"/>
            <a:pathLst>
              <a:path w="1728470" h="363219">
                <a:moveTo>
                  <a:pt x="1667764" y="0"/>
                </a:moveTo>
                <a:lnTo>
                  <a:pt x="60452" y="0"/>
                </a:lnTo>
                <a:lnTo>
                  <a:pt x="36920" y="4750"/>
                </a:lnTo>
                <a:lnTo>
                  <a:pt x="17705" y="17705"/>
                </a:lnTo>
                <a:lnTo>
                  <a:pt x="4750" y="36920"/>
                </a:lnTo>
                <a:lnTo>
                  <a:pt x="0" y="60451"/>
                </a:lnTo>
                <a:lnTo>
                  <a:pt x="0" y="302259"/>
                </a:lnTo>
                <a:lnTo>
                  <a:pt x="4750" y="325791"/>
                </a:lnTo>
                <a:lnTo>
                  <a:pt x="17705" y="345006"/>
                </a:lnTo>
                <a:lnTo>
                  <a:pt x="36920" y="357961"/>
                </a:lnTo>
                <a:lnTo>
                  <a:pt x="60452" y="362711"/>
                </a:lnTo>
                <a:lnTo>
                  <a:pt x="1667764" y="362711"/>
                </a:lnTo>
                <a:lnTo>
                  <a:pt x="1691295" y="357961"/>
                </a:lnTo>
                <a:lnTo>
                  <a:pt x="1710510" y="345006"/>
                </a:lnTo>
                <a:lnTo>
                  <a:pt x="1723465" y="325791"/>
                </a:lnTo>
                <a:lnTo>
                  <a:pt x="1728216" y="302259"/>
                </a:lnTo>
                <a:lnTo>
                  <a:pt x="1728216" y="60451"/>
                </a:lnTo>
                <a:lnTo>
                  <a:pt x="1723465" y="36920"/>
                </a:lnTo>
                <a:lnTo>
                  <a:pt x="1710510" y="17705"/>
                </a:lnTo>
                <a:lnTo>
                  <a:pt x="1691295" y="4750"/>
                </a:lnTo>
                <a:lnTo>
                  <a:pt x="1667764" y="0"/>
                </a:lnTo>
                <a:close/>
              </a:path>
            </a:pathLst>
          </a:custGeom>
          <a:solidFill>
            <a:srgbClr val="FFFFFF"/>
          </a:solidFill>
        </p:spPr>
        <p:txBody>
          <a:bodyPr wrap="square" lIns="0" tIns="0" rIns="0" bIns="0" rtlCol="0"/>
          <a:lstStyle/>
          <a:p>
            <a:endParaRPr dirty="0"/>
          </a:p>
        </p:txBody>
      </p:sp>
      <p:sp>
        <p:nvSpPr>
          <p:cNvPr id="8" name="object 8"/>
          <p:cNvSpPr/>
          <p:nvPr/>
        </p:nvSpPr>
        <p:spPr>
          <a:xfrm>
            <a:off x="1548383" y="2243329"/>
            <a:ext cx="1728470" cy="363220"/>
          </a:xfrm>
          <a:custGeom>
            <a:avLst/>
            <a:gdLst/>
            <a:ahLst/>
            <a:cxnLst/>
            <a:rect l="l" t="t" r="r" b="b"/>
            <a:pathLst>
              <a:path w="1728470" h="363219">
                <a:moveTo>
                  <a:pt x="0" y="60451"/>
                </a:moveTo>
                <a:lnTo>
                  <a:pt x="4750" y="36920"/>
                </a:lnTo>
                <a:lnTo>
                  <a:pt x="17705" y="17705"/>
                </a:lnTo>
                <a:lnTo>
                  <a:pt x="36920" y="4750"/>
                </a:lnTo>
                <a:lnTo>
                  <a:pt x="60452" y="0"/>
                </a:lnTo>
                <a:lnTo>
                  <a:pt x="1667764" y="0"/>
                </a:lnTo>
                <a:lnTo>
                  <a:pt x="1691295" y="4750"/>
                </a:lnTo>
                <a:lnTo>
                  <a:pt x="1710510" y="17705"/>
                </a:lnTo>
                <a:lnTo>
                  <a:pt x="1723465" y="36920"/>
                </a:lnTo>
                <a:lnTo>
                  <a:pt x="1728216" y="60451"/>
                </a:lnTo>
                <a:lnTo>
                  <a:pt x="1728216" y="302259"/>
                </a:lnTo>
                <a:lnTo>
                  <a:pt x="1723465" y="325791"/>
                </a:lnTo>
                <a:lnTo>
                  <a:pt x="1710510" y="345006"/>
                </a:lnTo>
                <a:lnTo>
                  <a:pt x="1691295" y="357961"/>
                </a:lnTo>
                <a:lnTo>
                  <a:pt x="1667764" y="362711"/>
                </a:lnTo>
                <a:lnTo>
                  <a:pt x="60452" y="362711"/>
                </a:lnTo>
                <a:lnTo>
                  <a:pt x="36920" y="357961"/>
                </a:lnTo>
                <a:lnTo>
                  <a:pt x="17705" y="345006"/>
                </a:lnTo>
                <a:lnTo>
                  <a:pt x="4750" y="325791"/>
                </a:lnTo>
                <a:lnTo>
                  <a:pt x="0" y="302259"/>
                </a:lnTo>
                <a:lnTo>
                  <a:pt x="0" y="60451"/>
                </a:lnTo>
                <a:close/>
              </a:path>
            </a:pathLst>
          </a:custGeom>
          <a:ln w="25400">
            <a:solidFill>
              <a:srgbClr val="000000"/>
            </a:solidFill>
          </a:ln>
        </p:spPr>
        <p:txBody>
          <a:bodyPr wrap="square" lIns="0" tIns="0" rIns="0" bIns="0" rtlCol="0"/>
          <a:lstStyle/>
          <a:p>
            <a:endParaRPr dirty="0"/>
          </a:p>
        </p:txBody>
      </p:sp>
      <p:sp>
        <p:nvSpPr>
          <p:cNvPr id="9" name="object 9"/>
          <p:cNvSpPr txBox="1"/>
          <p:nvPr/>
        </p:nvSpPr>
        <p:spPr>
          <a:xfrm>
            <a:off x="1769996" y="2232615"/>
            <a:ext cx="1283335" cy="382270"/>
          </a:xfrm>
          <a:prstGeom prst="rect">
            <a:avLst/>
          </a:prstGeom>
        </p:spPr>
        <p:txBody>
          <a:bodyPr vert="horz" wrap="square" lIns="0" tIns="0" rIns="0" bIns="0" rtlCol="0">
            <a:spAutoFit/>
          </a:bodyPr>
          <a:lstStyle/>
          <a:p>
            <a:pPr marL="12700">
              <a:lnSpc>
                <a:spcPct val="100000"/>
              </a:lnSpc>
            </a:pPr>
            <a:r>
              <a:rPr sz="2400" dirty="0">
                <a:latin typeface="Arial"/>
                <a:cs typeface="Arial"/>
              </a:rPr>
              <a:t>c</a:t>
            </a:r>
            <a:r>
              <a:rPr sz="2400" spc="5" dirty="0">
                <a:latin typeface="Arial"/>
                <a:cs typeface="Arial"/>
              </a:rPr>
              <a:t>on</a:t>
            </a:r>
            <a:r>
              <a:rPr sz="2400" dirty="0">
                <a:latin typeface="Arial"/>
                <a:cs typeface="Arial"/>
              </a:rPr>
              <a:t>t</a:t>
            </a:r>
            <a:r>
              <a:rPr sz="2400" spc="-10" dirty="0">
                <a:latin typeface="Arial"/>
                <a:cs typeface="Arial"/>
              </a:rPr>
              <a:t>r</a:t>
            </a:r>
            <a:r>
              <a:rPr sz="2400" dirty="0">
                <a:latin typeface="Arial"/>
                <a:cs typeface="Arial"/>
              </a:rPr>
              <a:t>o</a:t>
            </a:r>
            <a:r>
              <a:rPr sz="2400" spc="-10" dirty="0">
                <a:latin typeface="Arial"/>
                <a:cs typeface="Arial"/>
              </a:rPr>
              <a:t>ll</a:t>
            </a:r>
            <a:r>
              <a:rPr sz="2400" dirty="0">
                <a:latin typeface="Arial"/>
                <a:cs typeface="Arial"/>
              </a:rPr>
              <a:t>er</a:t>
            </a:r>
          </a:p>
        </p:txBody>
      </p:sp>
      <p:sp>
        <p:nvSpPr>
          <p:cNvPr id="10" name="object 10"/>
          <p:cNvSpPr txBox="1"/>
          <p:nvPr/>
        </p:nvSpPr>
        <p:spPr>
          <a:xfrm>
            <a:off x="3570620" y="2491382"/>
            <a:ext cx="813435" cy="503555"/>
          </a:xfrm>
          <a:prstGeom prst="rect">
            <a:avLst/>
          </a:prstGeom>
        </p:spPr>
        <p:txBody>
          <a:bodyPr vert="horz" wrap="square" lIns="0" tIns="0" rIns="0" bIns="0" rtlCol="0">
            <a:spAutoFit/>
          </a:bodyPr>
          <a:lstStyle/>
          <a:p>
            <a:pPr marL="12700" marR="5080">
              <a:lnSpc>
                <a:spcPct val="100000"/>
              </a:lnSpc>
            </a:pPr>
            <a:r>
              <a:rPr sz="1600" spc="70" dirty="0">
                <a:latin typeface="Arial"/>
                <a:cs typeface="Arial"/>
              </a:rPr>
              <a:t>W</a:t>
            </a:r>
            <a:r>
              <a:rPr sz="1600" dirty="0">
                <a:latin typeface="Arial"/>
                <a:cs typeface="Arial"/>
              </a:rPr>
              <a:t>i</a:t>
            </a:r>
            <a:r>
              <a:rPr sz="1600" spc="-10" dirty="0">
                <a:latin typeface="Arial"/>
                <a:cs typeface="Arial"/>
              </a:rPr>
              <a:t>re</a:t>
            </a:r>
            <a:r>
              <a:rPr sz="1600" dirty="0">
                <a:latin typeface="Arial"/>
                <a:cs typeface="Arial"/>
              </a:rPr>
              <a:t>l</a:t>
            </a:r>
            <a:r>
              <a:rPr sz="1600" spc="-10" dirty="0">
                <a:latin typeface="Arial"/>
                <a:cs typeface="Arial"/>
              </a:rPr>
              <a:t>e</a:t>
            </a:r>
            <a:r>
              <a:rPr sz="1600" spc="-15" dirty="0">
                <a:latin typeface="Arial"/>
                <a:cs typeface="Arial"/>
              </a:rPr>
              <a:t>s</a:t>
            </a:r>
            <a:r>
              <a:rPr sz="1600" dirty="0">
                <a:latin typeface="Arial"/>
                <a:cs typeface="Arial"/>
              </a:rPr>
              <a:t>s  </a:t>
            </a:r>
            <a:r>
              <a:rPr sz="1600" spc="-5" dirty="0">
                <a:latin typeface="Arial"/>
                <a:cs typeface="Arial"/>
              </a:rPr>
              <a:t>channel</a:t>
            </a:r>
            <a:endParaRPr sz="1600" dirty="0">
              <a:latin typeface="Arial"/>
              <a:cs typeface="Arial"/>
            </a:endParaRPr>
          </a:p>
        </p:txBody>
      </p:sp>
      <p:sp>
        <p:nvSpPr>
          <p:cNvPr id="11" name="object 11"/>
          <p:cNvSpPr/>
          <p:nvPr/>
        </p:nvSpPr>
        <p:spPr>
          <a:xfrm>
            <a:off x="3268979" y="2186939"/>
            <a:ext cx="1584960" cy="1304925"/>
          </a:xfrm>
          <a:custGeom>
            <a:avLst/>
            <a:gdLst/>
            <a:ahLst/>
            <a:cxnLst/>
            <a:rect l="l" t="t" r="r" b="b"/>
            <a:pathLst>
              <a:path w="1584960" h="1304925">
                <a:moveTo>
                  <a:pt x="0" y="0"/>
                </a:moveTo>
                <a:lnTo>
                  <a:pt x="1584960" y="0"/>
                </a:lnTo>
                <a:lnTo>
                  <a:pt x="1584960" y="1304543"/>
                </a:lnTo>
                <a:lnTo>
                  <a:pt x="0" y="1304543"/>
                </a:lnTo>
                <a:lnTo>
                  <a:pt x="0" y="0"/>
                </a:lnTo>
                <a:close/>
              </a:path>
            </a:pathLst>
          </a:custGeom>
          <a:ln w="28575">
            <a:solidFill>
              <a:srgbClr val="000000"/>
            </a:solidFill>
            <a:prstDash val="dash"/>
          </a:ln>
        </p:spPr>
        <p:txBody>
          <a:bodyPr wrap="square" lIns="0" tIns="0" rIns="0" bIns="0" rtlCol="0"/>
          <a:lstStyle/>
          <a:p>
            <a:endParaRPr dirty="0"/>
          </a:p>
        </p:txBody>
      </p:sp>
      <p:sp>
        <p:nvSpPr>
          <p:cNvPr id="12" name="object 12"/>
          <p:cNvSpPr/>
          <p:nvPr/>
        </p:nvSpPr>
        <p:spPr>
          <a:xfrm>
            <a:off x="3702012" y="2756268"/>
            <a:ext cx="834363" cy="824331"/>
          </a:xfrm>
          <a:prstGeom prst="rect">
            <a:avLst/>
          </a:prstGeom>
          <a:blipFill>
            <a:blip r:embed="rId3" cstate="print"/>
            <a:stretch>
              <a:fillRect/>
            </a:stretch>
          </a:blipFill>
        </p:spPr>
        <p:txBody>
          <a:bodyPr wrap="square" lIns="0" tIns="0" rIns="0" bIns="0" rtlCol="0"/>
          <a:lstStyle/>
          <a:p>
            <a:endParaRPr dirty="0"/>
          </a:p>
        </p:txBody>
      </p:sp>
      <p:sp>
        <p:nvSpPr>
          <p:cNvPr id="13" name="object 13"/>
          <p:cNvSpPr/>
          <p:nvPr/>
        </p:nvSpPr>
        <p:spPr>
          <a:xfrm>
            <a:off x="3702012" y="1973198"/>
            <a:ext cx="834362" cy="824338"/>
          </a:xfrm>
          <a:prstGeom prst="rect">
            <a:avLst/>
          </a:prstGeom>
          <a:blipFill>
            <a:blip r:embed="rId3" cstate="print"/>
            <a:stretch>
              <a:fillRect/>
            </a:stretch>
          </a:blipFill>
        </p:spPr>
        <p:txBody>
          <a:bodyPr wrap="square" lIns="0" tIns="0" rIns="0" bIns="0" rtlCol="0"/>
          <a:lstStyle/>
          <a:p>
            <a:endParaRPr dirty="0"/>
          </a:p>
        </p:txBody>
      </p:sp>
      <p:sp>
        <p:nvSpPr>
          <p:cNvPr id="14" name="object 14"/>
          <p:cNvSpPr/>
          <p:nvPr/>
        </p:nvSpPr>
        <p:spPr>
          <a:xfrm>
            <a:off x="5074920" y="2243329"/>
            <a:ext cx="1511935" cy="363220"/>
          </a:xfrm>
          <a:custGeom>
            <a:avLst/>
            <a:gdLst/>
            <a:ahLst/>
            <a:cxnLst/>
            <a:rect l="l" t="t" r="r" b="b"/>
            <a:pathLst>
              <a:path w="1511934" h="363219">
                <a:moveTo>
                  <a:pt x="1451356" y="0"/>
                </a:moveTo>
                <a:lnTo>
                  <a:pt x="60452" y="0"/>
                </a:lnTo>
                <a:lnTo>
                  <a:pt x="36920" y="4750"/>
                </a:lnTo>
                <a:lnTo>
                  <a:pt x="17705" y="17705"/>
                </a:lnTo>
                <a:lnTo>
                  <a:pt x="4750" y="36920"/>
                </a:lnTo>
                <a:lnTo>
                  <a:pt x="0" y="60451"/>
                </a:lnTo>
                <a:lnTo>
                  <a:pt x="0" y="302259"/>
                </a:lnTo>
                <a:lnTo>
                  <a:pt x="4750" y="325791"/>
                </a:lnTo>
                <a:lnTo>
                  <a:pt x="17705" y="345006"/>
                </a:lnTo>
                <a:lnTo>
                  <a:pt x="36920" y="357961"/>
                </a:lnTo>
                <a:lnTo>
                  <a:pt x="60452" y="362711"/>
                </a:lnTo>
                <a:lnTo>
                  <a:pt x="1451356" y="362711"/>
                </a:lnTo>
                <a:lnTo>
                  <a:pt x="1474887" y="357961"/>
                </a:lnTo>
                <a:lnTo>
                  <a:pt x="1494102" y="345006"/>
                </a:lnTo>
                <a:lnTo>
                  <a:pt x="1507057" y="325791"/>
                </a:lnTo>
                <a:lnTo>
                  <a:pt x="1511808" y="302259"/>
                </a:lnTo>
                <a:lnTo>
                  <a:pt x="1511808" y="60451"/>
                </a:lnTo>
                <a:lnTo>
                  <a:pt x="1507057" y="36920"/>
                </a:lnTo>
                <a:lnTo>
                  <a:pt x="1494102" y="17705"/>
                </a:lnTo>
                <a:lnTo>
                  <a:pt x="1474887" y="4750"/>
                </a:lnTo>
                <a:lnTo>
                  <a:pt x="1451356" y="0"/>
                </a:lnTo>
                <a:close/>
              </a:path>
            </a:pathLst>
          </a:custGeom>
          <a:solidFill>
            <a:srgbClr val="FFFFFF"/>
          </a:solidFill>
        </p:spPr>
        <p:txBody>
          <a:bodyPr wrap="square" lIns="0" tIns="0" rIns="0" bIns="0" rtlCol="0"/>
          <a:lstStyle/>
          <a:p>
            <a:endParaRPr dirty="0"/>
          </a:p>
        </p:txBody>
      </p:sp>
      <p:sp>
        <p:nvSpPr>
          <p:cNvPr id="15" name="object 15"/>
          <p:cNvSpPr/>
          <p:nvPr/>
        </p:nvSpPr>
        <p:spPr>
          <a:xfrm>
            <a:off x="5074920" y="2243327"/>
            <a:ext cx="1511935" cy="363220"/>
          </a:xfrm>
          <a:custGeom>
            <a:avLst/>
            <a:gdLst/>
            <a:ahLst/>
            <a:cxnLst/>
            <a:rect l="l" t="t" r="r" b="b"/>
            <a:pathLst>
              <a:path w="1511934" h="363219">
                <a:moveTo>
                  <a:pt x="0" y="60451"/>
                </a:moveTo>
                <a:lnTo>
                  <a:pt x="4750" y="36920"/>
                </a:lnTo>
                <a:lnTo>
                  <a:pt x="17705" y="17705"/>
                </a:lnTo>
                <a:lnTo>
                  <a:pt x="36920" y="4750"/>
                </a:lnTo>
                <a:lnTo>
                  <a:pt x="60452" y="0"/>
                </a:lnTo>
                <a:lnTo>
                  <a:pt x="1451356" y="0"/>
                </a:lnTo>
                <a:lnTo>
                  <a:pt x="1474887" y="4750"/>
                </a:lnTo>
                <a:lnTo>
                  <a:pt x="1494102" y="17705"/>
                </a:lnTo>
                <a:lnTo>
                  <a:pt x="1507057" y="36920"/>
                </a:lnTo>
                <a:lnTo>
                  <a:pt x="1511808" y="60451"/>
                </a:lnTo>
                <a:lnTo>
                  <a:pt x="1511808" y="302259"/>
                </a:lnTo>
                <a:lnTo>
                  <a:pt x="1507057" y="325791"/>
                </a:lnTo>
                <a:lnTo>
                  <a:pt x="1494102" y="345006"/>
                </a:lnTo>
                <a:lnTo>
                  <a:pt x="1474887" y="357961"/>
                </a:lnTo>
                <a:lnTo>
                  <a:pt x="1451356" y="362711"/>
                </a:lnTo>
                <a:lnTo>
                  <a:pt x="60452" y="362711"/>
                </a:lnTo>
                <a:lnTo>
                  <a:pt x="36920" y="357961"/>
                </a:lnTo>
                <a:lnTo>
                  <a:pt x="17705" y="345006"/>
                </a:lnTo>
                <a:lnTo>
                  <a:pt x="4750" y="325791"/>
                </a:lnTo>
                <a:lnTo>
                  <a:pt x="0" y="302259"/>
                </a:lnTo>
                <a:lnTo>
                  <a:pt x="0" y="60451"/>
                </a:lnTo>
                <a:close/>
              </a:path>
            </a:pathLst>
          </a:custGeom>
          <a:ln w="25400">
            <a:solidFill>
              <a:srgbClr val="000000"/>
            </a:solidFill>
          </a:ln>
        </p:spPr>
        <p:txBody>
          <a:bodyPr wrap="square" lIns="0" tIns="0" rIns="0" bIns="0" rtlCol="0"/>
          <a:lstStyle/>
          <a:p>
            <a:endParaRPr dirty="0"/>
          </a:p>
        </p:txBody>
      </p:sp>
      <p:sp>
        <p:nvSpPr>
          <p:cNvPr id="16" name="object 16"/>
          <p:cNvSpPr txBox="1"/>
          <p:nvPr/>
        </p:nvSpPr>
        <p:spPr>
          <a:xfrm>
            <a:off x="5276959" y="2281383"/>
            <a:ext cx="1110615" cy="290195"/>
          </a:xfrm>
          <a:prstGeom prst="rect">
            <a:avLst/>
          </a:prstGeom>
        </p:spPr>
        <p:txBody>
          <a:bodyPr vert="horz" wrap="square" lIns="0" tIns="0" rIns="0" bIns="0" rtlCol="0">
            <a:spAutoFit/>
          </a:bodyPr>
          <a:lstStyle/>
          <a:p>
            <a:pPr marL="12700">
              <a:lnSpc>
                <a:spcPct val="100000"/>
              </a:lnSpc>
            </a:pPr>
            <a:r>
              <a:rPr sz="1800" spc="-10" dirty="0">
                <a:latin typeface="Arial"/>
                <a:cs typeface="Arial"/>
              </a:rPr>
              <a:t>N</a:t>
            </a:r>
            <a:r>
              <a:rPr sz="1800" dirty="0">
                <a:latin typeface="Arial"/>
                <a:cs typeface="Arial"/>
              </a:rPr>
              <a:t>a</a:t>
            </a:r>
            <a:r>
              <a:rPr sz="1800" spc="-20" dirty="0">
                <a:latin typeface="Arial"/>
                <a:cs typeface="Arial"/>
              </a:rPr>
              <a:t>v</a:t>
            </a:r>
            <a:r>
              <a:rPr sz="1800" dirty="0">
                <a:latin typeface="Arial"/>
                <a:cs typeface="Arial"/>
              </a:rPr>
              <a:t>igation</a:t>
            </a:r>
          </a:p>
        </p:txBody>
      </p:sp>
      <p:sp>
        <p:nvSpPr>
          <p:cNvPr id="17" name="object 17"/>
          <p:cNvSpPr/>
          <p:nvPr/>
        </p:nvSpPr>
        <p:spPr>
          <a:xfrm>
            <a:off x="1194815" y="2258567"/>
            <a:ext cx="612647" cy="432815"/>
          </a:xfrm>
          <a:prstGeom prst="rect">
            <a:avLst/>
          </a:prstGeom>
          <a:blipFill>
            <a:blip r:embed="rId4" cstate="print"/>
            <a:stretch>
              <a:fillRect/>
            </a:stretch>
          </a:blipFill>
        </p:spPr>
        <p:txBody>
          <a:bodyPr wrap="square" lIns="0" tIns="0" rIns="0" bIns="0" rtlCol="0"/>
          <a:lstStyle/>
          <a:p>
            <a:endParaRPr dirty="0"/>
          </a:p>
        </p:txBody>
      </p:sp>
      <p:sp>
        <p:nvSpPr>
          <p:cNvPr id="18" name="object 18"/>
          <p:cNvSpPr/>
          <p:nvPr/>
        </p:nvSpPr>
        <p:spPr>
          <a:xfrm>
            <a:off x="1242060" y="2452116"/>
            <a:ext cx="312420" cy="0"/>
          </a:xfrm>
          <a:custGeom>
            <a:avLst/>
            <a:gdLst/>
            <a:ahLst/>
            <a:cxnLst/>
            <a:rect l="l" t="t" r="r" b="b"/>
            <a:pathLst>
              <a:path w="312419">
                <a:moveTo>
                  <a:pt x="0" y="0"/>
                </a:moveTo>
                <a:lnTo>
                  <a:pt x="312394" y="0"/>
                </a:lnTo>
              </a:path>
            </a:pathLst>
          </a:custGeom>
          <a:ln w="38100">
            <a:solidFill>
              <a:srgbClr val="000000"/>
            </a:solidFill>
          </a:ln>
        </p:spPr>
        <p:txBody>
          <a:bodyPr wrap="square" lIns="0" tIns="0" rIns="0" bIns="0" rtlCol="0"/>
          <a:lstStyle/>
          <a:p>
            <a:endParaRPr dirty="0"/>
          </a:p>
        </p:txBody>
      </p:sp>
      <p:sp>
        <p:nvSpPr>
          <p:cNvPr id="19" name="object 19"/>
          <p:cNvSpPr/>
          <p:nvPr/>
        </p:nvSpPr>
        <p:spPr>
          <a:xfrm>
            <a:off x="1440148" y="2385434"/>
            <a:ext cx="114935" cy="133350"/>
          </a:xfrm>
          <a:custGeom>
            <a:avLst/>
            <a:gdLst/>
            <a:ahLst/>
            <a:cxnLst/>
            <a:rect l="l" t="t" r="r" b="b"/>
            <a:pathLst>
              <a:path w="114934"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20" name="object 20"/>
          <p:cNvSpPr txBox="1"/>
          <p:nvPr/>
        </p:nvSpPr>
        <p:spPr>
          <a:xfrm>
            <a:off x="186244" y="1947164"/>
            <a:ext cx="1421130" cy="290195"/>
          </a:xfrm>
          <a:prstGeom prst="rect">
            <a:avLst/>
          </a:prstGeom>
        </p:spPr>
        <p:txBody>
          <a:bodyPr vert="horz" wrap="square" lIns="0" tIns="0" rIns="0" bIns="0" rtlCol="0">
            <a:spAutoFit/>
          </a:bodyPr>
          <a:lstStyle/>
          <a:p>
            <a:pPr marL="12700">
              <a:lnSpc>
                <a:spcPct val="100000"/>
              </a:lnSpc>
            </a:pPr>
            <a:r>
              <a:rPr sz="1800" dirty="0">
                <a:latin typeface="Arial"/>
                <a:cs typeface="Arial"/>
              </a:rPr>
              <a:t>Rescue</a:t>
            </a:r>
            <a:r>
              <a:rPr sz="1800" spc="-145" dirty="0">
                <a:latin typeface="Arial"/>
                <a:cs typeface="Arial"/>
              </a:rPr>
              <a:t> </a:t>
            </a:r>
            <a:r>
              <a:rPr sz="1800" spc="-50" dirty="0">
                <a:latin typeface="Arial"/>
                <a:cs typeface="Arial"/>
              </a:rPr>
              <a:t>Team</a:t>
            </a:r>
            <a:endParaRPr sz="1800" dirty="0">
              <a:latin typeface="Arial"/>
              <a:cs typeface="Arial"/>
            </a:endParaRPr>
          </a:p>
        </p:txBody>
      </p:sp>
      <p:sp>
        <p:nvSpPr>
          <p:cNvPr id="21" name="object 21"/>
          <p:cNvSpPr txBox="1"/>
          <p:nvPr/>
        </p:nvSpPr>
        <p:spPr>
          <a:xfrm>
            <a:off x="7603066" y="1876172"/>
            <a:ext cx="1245235" cy="259715"/>
          </a:xfrm>
          <a:prstGeom prst="rect">
            <a:avLst/>
          </a:prstGeom>
        </p:spPr>
        <p:txBody>
          <a:bodyPr vert="horz" wrap="square" lIns="0" tIns="0" rIns="0" bIns="0" rtlCol="0">
            <a:spAutoFit/>
          </a:bodyPr>
          <a:lstStyle/>
          <a:p>
            <a:pPr marL="12700">
              <a:lnSpc>
                <a:spcPct val="100000"/>
              </a:lnSpc>
            </a:pPr>
            <a:r>
              <a:rPr sz="1600" spc="-15" dirty="0">
                <a:latin typeface="Arial"/>
                <a:cs typeface="Arial"/>
              </a:rPr>
              <a:t>UAVs/Drones</a:t>
            </a:r>
            <a:endParaRPr sz="1600" dirty="0">
              <a:latin typeface="Arial"/>
              <a:cs typeface="Arial"/>
            </a:endParaRPr>
          </a:p>
        </p:txBody>
      </p:sp>
      <p:sp>
        <p:nvSpPr>
          <p:cNvPr id="22" name="object 22"/>
          <p:cNvSpPr/>
          <p:nvPr/>
        </p:nvSpPr>
        <p:spPr>
          <a:xfrm>
            <a:off x="5087111" y="2987039"/>
            <a:ext cx="1737360" cy="363220"/>
          </a:xfrm>
          <a:custGeom>
            <a:avLst/>
            <a:gdLst/>
            <a:ahLst/>
            <a:cxnLst/>
            <a:rect l="l" t="t" r="r" b="b"/>
            <a:pathLst>
              <a:path w="1737359" h="363220">
                <a:moveTo>
                  <a:pt x="0" y="60451"/>
                </a:moveTo>
                <a:lnTo>
                  <a:pt x="4750" y="36920"/>
                </a:lnTo>
                <a:lnTo>
                  <a:pt x="17705" y="17705"/>
                </a:lnTo>
                <a:lnTo>
                  <a:pt x="36920" y="4750"/>
                </a:lnTo>
                <a:lnTo>
                  <a:pt x="60452" y="0"/>
                </a:lnTo>
                <a:lnTo>
                  <a:pt x="1676908" y="0"/>
                </a:lnTo>
                <a:lnTo>
                  <a:pt x="1700439" y="4750"/>
                </a:lnTo>
                <a:lnTo>
                  <a:pt x="1719654" y="17705"/>
                </a:lnTo>
                <a:lnTo>
                  <a:pt x="1732609" y="36920"/>
                </a:lnTo>
                <a:lnTo>
                  <a:pt x="1737360" y="60451"/>
                </a:lnTo>
                <a:lnTo>
                  <a:pt x="1737360" y="302259"/>
                </a:lnTo>
                <a:lnTo>
                  <a:pt x="1732609" y="325791"/>
                </a:lnTo>
                <a:lnTo>
                  <a:pt x="1719654" y="345006"/>
                </a:lnTo>
                <a:lnTo>
                  <a:pt x="1700439" y="357961"/>
                </a:lnTo>
                <a:lnTo>
                  <a:pt x="1676908" y="362711"/>
                </a:lnTo>
                <a:lnTo>
                  <a:pt x="60452" y="362711"/>
                </a:lnTo>
                <a:lnTo>
                  <a:pt x="36920" y="357961"/>
                </a:lnTo>
                <a:lnTo>
                  <a:pt x="17705" y="345006"/>
                </a:lnTo>
                <a:lnTo>
                  <a:pt x="4750" y="325791"/>
                </a:lnTo>
                <a:lnTo>
                  <a:pt x="0" y="302259"/>
                </a:lnTo>
                <a:lnTo>
                  <a:pt x="0" y="60451"/>
                </a:lnTo>
                <a:close/>
              </a:path>
            </a:pathLst>
          </a:custGeom>
          <a:ln w="25400">
            <a:solidFill>
              <a:srgbClr val="000000"/>
            </a:solidFill>
          </a:ln>
        </p:spPr>
        <p:txBody>
          <a:bodyPr wrap="square" lIns="0" tIns="0" rIns="0" bIns="0" rtlCol="0"/>
          <a:lstStyle/>
          <a:p>
            <a:endParaRPr dirty="0"/>
          </a:p>
        </p:txBody>
      </p:sp>
      <p:sp>
        <p:nvSpPr>
          <p:cNvPr id="23" name="object 23"/>
          <p:cNvSpPr/>
          <p:nvPr/>
        </p:nvSpPr>
        <p:spPr>
          <a:xfrm>
            <a:off x="6577583" y="3020580"/>
            <a:ext cx="1304543" cy="432803"/>
          </a:xfrm>
          <a:prstGeom prst="rect">
            <a:avLst/>
          </a:prstGeom>
          <a:blipFill>
            <a:blip r:embed="rId5" cstate="print"/>
            <a:stretch>
              <a:fillRect/>
            </a:stretch>
          </a:blipFill>
        </p:spPr>
        <p:txBody>
          <a:bodyPr wrap="square" lIns="0" tIns="0" rIns="0" bIns="0" rtlCol="0"/>
          <a:lstStyle/>
          <a:p>
            <a:endParaRPr dirty="0"/>
          </a:p>
        </p:txBody>
      </p:sp>
      <p:sp>
        <p:nvSpPr>
          <p:cNvPr id="24" name="object 24"/>
          <p:cNvSpPr/>
          <p:nvPr/>
        </p:nvSpPr>
        <p:spPr>
          <a:xfrm>
            <a:off x="6830181" y="3214116"/>
            <a:ext cx="1006475" cy="0"/>
          </a:xfrm>
          <a:custGeom>
            <a:avLst/>
            <a:gdLst/>
            <a:ahLst/>
            <a:cxnLst/>
            <a:rect l="l" t="t" r="r" b="b"/>
            <a:pathLst>
              <a:path w="1006475">
                <a:moveTo>
                  <a:pt x="1006106" y="0"/>
                </a:moveTo>
                <a:lnTo>
                  <a:pt x="0" y="0"/>
                </a:lnTo>
              </a:path>
            </a:pathLst>
          </a:custGeom>
          <a:ln w="38100">
            <a:solidFill>
              <a:srgbClr val="000000"/>
            </a:solidFill>
          </a:ln>
        </p:spPr>
        <p:txBody>
          <a:bodyPr wrap="square" lIns="0" tIns="0" rIns="0" bIns="0" rtlCol="0"/>
          <a:lstStyle/>
          <a:p>
            <a:endParaRPr dirty="0"/>
          </a:p>
        </p:txBody>
      </p:sp>
      <p:sp>
        <p:nvSpPr>
          <p:cNvPr id="25" name="object 25"/>
          <p:cNvSpPr/>
          <p:nvPr/>
        </p:nvSpPr>
        <p:spPr>
          <a:xfrm>
            <a:off x="6830183" y="3147434"/>
            <a:ext cx="114300" cy="133350"/>
          </a:xfrm>
          <a:custGeom>
            <a:avLst/>
            <a:gdLst/>
            <a:ahLst/>
            <a:cxnLst/>
            <a:rect l="l" t="t" r="r" b="b"/>
            <a:pathLst>
              <a:path w="114300" h="133350">
                <a:moveTo>
                  <a:pt x="114300" y="0"/>
                </a:moveTo>
                <a:lnTo>
                  <a:pt x="0" y="66675"/>
                </a:lnTo>
                <a:lnTo>
                  <a:pt x="114300" y="133350"/>
                </a:lnTo>
              </a:path>
            </a:pathLst>
          </a:custGeom>
          <a:ln w="38100">
            <a:solidFill>
              <a:srgbClr val="000000"/>
            </a:solidFill>
          </a:ln>
        </p:spPr>
        <p:txBody>
          <a:bodyPr wrap="square" lIns="0" tIns="0" rIns="0" bIns="0" rtlCol="0"/>
          <a:lstStyle/>
          <a:p>
            <a:endParaRPr dirty="0"/>
          </a:p>
        </p:txBody>
      </p:sp>
      <p:sp>
        <p:nvSpPr>
          <p:cNvPr id="26" name="object 26"/>
          <p:cNvSpPr/>
          <p:nvPr/>
        </p:nvSpPr>
        <p:spPr>
          <a:xfrm>
            <a:off x="6541007" y="2258567"/>
            <a:ext cx="768095" cy="429767"/>
          </a:xfrm>
          <a:prstGeom prst="rect">
            <a:avLst/>
          </a:prstGeom>
          <a:blipFill>
            <a:blip r:embed="rId6" cstate="print"/>
            <a:stretch>
              <a:fillRect/>
            </a:stretch>
          </a:blipFill>
        </p:spPr>
        <p:txBody>
          <a:bodyPr wrap="square" lIns="0" tIns="0" rIns="0" bIns="0" rtlCol="0"/>
          <a:lstStyle/>
          <a:p>
            <a:endParaRPr dirty="0"/>
          </a:p>
        </p:txBody>
      </p:sp>
      <p:sp>
        <p:nvSpPr>
          <p:cNvPr id="27" name="object 27"/>
          <p:cNvSpPr/>
          <p:nvPr/>
        </p:nvSpPr>
        <p:spPr>
          <a:xfrm>
            <a:off x="6588252" y="2424683"/>
            <a:ext cx="466725" cy="24765"/>
          </a:xfrm>
          <a:custGeom>
            <a:avLst/>
            <a:gdLst/>
            <a:ahLst/>
            <a:cxnLst/>
            <a:rect l="l" t="t" r="r" b="b"/>
            <a:pathLst>
              <a:path w="466725" h="24764">
                <a:moveTo>
                  <a:pt x="0" y="0"/>
                </a:moveTo>
                <a:lnTo>
                  <a:pt x="466382" y="24155"/>
                </a:lnTo>
              </a:path>
            </a:pathLst>
          </a:custGeom>
          <a:ln w="38099">
            <a:solidFill>
              <a:srgbClr val="000000"/>
            </a:solidFill>
          </a:ln>
        </p:spPr>
        <p:txBody>
          <a:bodyPr wrap="square" lIns="0" tIns="0" rIns="0" bIns="0" rtlCol="0"/>
          <a:lstStyle/>
          <a:p>
            <a:endParaRPr dirty="0"/>
          </a:p>
        </p:txBody>
      </p:sp>
      <p:sp>
        <p:nvSpPr>
          <p:cNvPr id="28" name="object 28"/>
          <p:cNvSpPr/>
          <p:nvPr/>
        </p:nvSpPr>
        <p:spPr>
          <a:xfrm>
            <a:off x="6937036" y="2376331"/>
            <a:ext cx="118110" cy="133350"/>
          </a:xfrm>
          <a:custGeom>
            <a:avLst/>
            <a:gdLst/>
            <a:ahLst/>
            <a:cxnLst/>
            <a:rect l="l" t="t" r="r" b="b"/>
            <a:pathLst>
              <a:path w="118109" h="133350">
                <a:moveTo>
                  <a:pt x="6908" y="0"/>
                </a:moveTo>
                <a:lnTo>
                  <a:pt x="117601" y="72504"/>
                </a:lnTo>
                <a:lnTo>
                  <a:pt x="0" y="133172"/>
                </a:lnTo>
              </a:path>
            </a:pathLst>
          </a:custGeom>
          <a:ln w="38100">
            <a:solidFill>
              <a:srgbClr val="000000"/>
            </a:solidFill>
          </a:ln>
        </p:spPr>
        <p:txBody>
          <a:bodyPr wrap="square" lIns="0" tIns="0" rIns="0" bIns="0" rtlCol="0"/>
          <a:lstStyle/>
          <a:p>
            <a:endParaRPr dirty="0"/>
          </a:p>
        </p:txBody>
      </p:sp>
      <p:sp>
        <p:nvSpPr>
          <p:cNvPr id="29" name="object 29"/>
          <p:cNvSpPr txBox="1"/>
          <p:nvPr/>
        </p:nvSpPr>
        <p:spPr>
          <a:xfrm>
            <a:off x="4938772" y="1746528"/>
            <a:ext cx="2128520" cy="467995"/>
          </a:xfrm>
          <a:prstGeom prst="rect">
            <a:avLst/>
          </a:prstGeom>
        </p:spPr>
        <p:txBody>
          <a:bodyPr vert="horz" wrap="square" lIns="0" tIns="0" rIns="0" bIns="0" rtlCol="0">
            <a:spAutoFit/>
          </a:bodyPr>
          <a:lstStyle/>
          <a:p>
            <a:pPr marL="12700" marR="5080">
              <a:lnSpc>
                <a:spcPts val="1800"/>
              </a:lnSpc>
            </a:pPr>
            <a:r>
              <a:rPr sz="1600" dirty="0">
                <a:latin typeface="Arial"/>
                <a:cs typeface="Arial"/>
              </a:rPr>
              <a:t>For Remote</a:t>
            </a:r>
            <a:r>
              <a:rPr sz="1600" spc="-90" dirty="0">
                <a:latin typeface="Arial"/>
                <a:cs typeface="Arial"/>
              </a:rPr>
              <a:t> </a:t>
            </a:r>
            <a:r>
              <a:rPr sz="1600" spc="-5" dirty="0">
                <a:latin typeface="Arial"/>
                <a:cs typeface="Arial"/>
              </a:rPr>
              <a:t>Controlling  </a:t>
            </a:r>
            <a:r>
              <a:rPr sz="1600" spc="-25" dirty="0">
                <a:latin typeface="Arial"/>
                <a:cs typeface="Arial"/>
              </a:rPr>
              <a:t>UAVs</a:t>
            </a:r>
            <a:endParaRPr sz="1600" dirty="0">
              <a:latin typeface="Arial"/>
              <a:cs typeface="Arial"/>
            </a:endParaRPr>
          </a:p>
        </p:txBody>
      </p:sp>
      <p:sp>
        <p:nvSpPr>
          <p:cNvPr id="30" name="object 30"/>
          <p:cNvSpPr txBox="1"/>
          <p:nvPr/>
        </p:nvSpPr>
        <p:spPr>
          <a:xfrm>
            <a:off x="4938772" y="3008926"/>
            <a:ext cx="2997200" cy="649605"/>
          </a:xfrm>
          <a:prstGeom prst="rect">
            <a:avLst/>
          </a:prstGeom>
        </p:spPr>
        <p:txBody>
          <a:bodyPr vert="horz" wrap="square" lIns="0" tIns="0" rIns="0" bIns="0" rtlCol="0">
            <a:spAutoFit/>
          </a:bodyPr>
          <a:lstStyle/>
          <a:p>
            <a:pPr marL="353060">
              <a:lnSpc>
                <a:spcPct val="100000"/>
              </a:lnSpc>
            </a:pPr>
            <a:r>
              <a:rPr sz="2000" spc="-15" dirty="0">
                <a:latin typeface="Arial"/>
                <a:cs typeface="Arial"/>
              </a:rPr>
              <a:t>Localization</a:t>
            </a:r>
            <a:endParaRPr sz="2000" dirty="0">
              <a:latin typeface="Arial"/>
              <a:cs typeface="Arial"/>
            </a:endParaRPr>
          </a:p>
          <a:p>
            <a:pPr marL="12700">
              <a:lnSpc>
                <a:spcPct val="100000"/>
              </a:lnSpc>
              <a:spcBef>
                <a:spcPts val="675"/>
              </a:spcBef>
            </a:pPr>
            <a:r>
              <a:rPr sz="1600" spc="5" dirty="0">
                <a:latin typeface="Arial"/>
                <a:cs typeface="Arial"/>
              </a:rPr>
              <a:t>By </a:t>
            </a:r>
            <a:r>
              <a:rPr sz="1600" dirty="0">
                <a:latin typeface="Arial"/>
                <a:cs typeface="Arial"/>
              </a:rPr>
              <a:t>Using GNSS </a:t>
            </a:r>
            <a:r>
              <a:rPr sz="1600" spc="-5" dirty="0">
                <a:latin typeface="Arial"/>
                <a:cs typeface="Arial"/>
              </a:rPr>
              <a:t>and</a:t>
            </a:r>
            <a:r>
              <a:rPr sz="1600" spc="-105" dirty="0">
                <a:latin typeface="Arial"/>
                <a:cs typeface="Arial"/>
              </a:rPr>
              <a:t> </a:t>
            </a:r>
            <a:r>
              <a:rPr sz="1600" spc="-5" dirty="0">
                <a:latin typeface="Arial"/>
                <a:cs typeface="Arial"/>
              </a:rPr>
              <a:t>Localization</a:t>
            </a:r>
            <a:endParaRPr sz="1600" dirty="0">
              <a:latin typeface="Arial"/>
              <a:cs typeface="Arial"/>
            </a:endParaRPr>
          </a:p>
        </p:txBody>
      </p:sp>
      <p:sp>
        <p:nvSpPr>
          <p:cNvPr id="31" name="object 31"/>
          <p:cNvSpPr/>
          <p:nvPr/>
        </p:nvSpPr>
        <p:spPr>
          <a:xfrm>
            <a:off x="704087" y="4965191"/>
            <a:ext cx="786383" cy="432815"/>
          </a:xfrm>
          <a:prstGeom prst="rect">
            <a:avLst/>
          </a:prstGeom>
          <a:blipFill>
            <a:blip r:embed="rId7" cstate="print"/>
            <a:stretch>
              <a:fillRect/>
            </a:stretch>
          </a:blipFill>
        </p:spPr>
        <p:txBody>
          <a:bodyPr wrap="square" lIns="0" tIns="0" rIns="0" bIns="0" rtlCol="0"/>
          <a:lstStyle/>
          <a:p>
            <a:endParaRPr dirty="0"/>
          </a:p>
        </p:txBody>
      </p:sp>
      <p:sp>
        <p:nvSpPr>
          <p:cNvPr id="32" name="object 32"/>
          <p:cNvSpPr/>
          <p:nvPr/>
        </p:nvSpPr>
        <p:spPr>
          <a:xfrm>
            <a:off x="751331" y="5158740"/>
            <a:ext cx="485775" cy="0"/>
          </a:xfrm>
          <a:custGeom>
            <a:avLst/>
            <a:gdLst/>
            <a:ahLst/>
            <a:cxnLst/>
            <a:rect l="l" t="t" r="r" b="b"/>
            <a:pathLst>
              <a:path w="485775">
                <a:moveTo>
                  <a:pt x="0" y="0"/>
                </a:moveTo>
                <a:lnTo>
                  <a:pt x="485419" y="0"/>
                </a:lnTo>
              </a:path>
            </a:pathLst>
          </a:custGeom>
          <a:ln w="38100">
            <a:solidFill>
              <a:srgbClr val="000000"/>
            </a:solidFill>
          </a:ln>
        </p:spPr>
        <p:txBody>
          <a:bodyPr wrap="square" lIns="0" tIns="0" rIns="0" bIns="0" rtlCol="0"/>
          <a:lstStyle/>
          <a:p>
            <a:endParaRPr dirty="0"/>
          </a:p>
        </p:txBody>
      </p:sp>
      <p:sp>
        <p:nvSpPr>
          <p:cNvPr id="33" name="object 33"/>
          <p:cNvSpPr/>
          <p:nvPr/>
        </p:nvSpPr>
        <p:spPr>
          <a:xfrm>
            <a:off x="1122441" y="5092058"/>
            <a:ext cx="114935" cy="133350"/>
          </a:xfrm>
          <a:custGeom>
            <a:avLst/>
            <a:gdLst/>
            <a:ahLst/>
            <a:cxnLst/>
            <a:rect l="l" t="t" r="r" b="b"/>
            <a:pathLst>
              <a:path w="114934"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34" name="object 34"/>
          <p:cNvSpPr/>
          <p:nvPr/>
        </p:nvSpPr>
        <p:spPr>
          <a:xfrm>
            <a:off x="1490472" y="4965191"/>
            <a:ext cx="786383" cy="432815"/>
          </a:xfrm>
          <a:prstGeom prst="rect">
            <a:avLst/>
          </a:prstGeom>
          <a:blipFill>
            <a:blip r:embed="rId7" cstate="print"/>
            <a:stretch>
              <a:fillRect/>
            </a:stretch>
          </a:blipFill>
        </p:spPr>
        <p:txBody>
          <a:bodyPr wrap="square" lIns="0" tIns="0" rIns="0" bIns="0" rtlCol="0"/>
          <a:lstStyle/>
          <a:p>
            <a:endParaRPr dirty="0"/>
          </a:p>
        </p:txBody>
      </p:sp>
      <p:sp>
        <p:nvSpPr>
          <p:cNvPr id="35" name="object 35"/>
          <p:cNvSpPr/>
          <p:nvPr/>
        </p:nvSpPr>
        <p:spPr>
          <a:xfrm>
            <a:off x="1537716" y="5158740"/>
            <a:ext cx="485775" cy="0"/>
          </a:xfrm>
          <a:custGeom>
            <a:avLst/>
            <a:gdLst/>
            <a:ahLst/>
            <a:cxnLst/>
            <a:rect l="l" t="t" r="r" b="b"/>
            <a:pathLst>
              <a:path w="485775">
                <a:moveTo>
                  <a:pt x="0" y="0"/>
                </a:moveTo>
                <a:lnTo>
                  <a:pt x="485419" y="0"/>
                </a:lnTo>
              </a:path>
            </a:pathLst>
          </a:custGeom>
          <a:ln w="38100">
            <a:solidFill>
              <a:srgbClr val="000000"/>
            </a:solidFill>
          </a:ln>
        </p:spPr>
        <p:txBody>
          <a:bodyPr wrap="square" lIns="0" tIns="0" rIns="0" bIns="0" rtlCol="0"/>
          <a:lstStyle/>
          <a:p>
            <a:endParaRPr dirty="0"/>
          </a:p>
        </p:txBody>
      </p:sp>
      <p:sp>
        <p:nvSpPr>
          <p:cNvPr id="36" name="object 36"/>
          <p:cNvSpPr/>
          <p:nvPr/>
        </p:nvSpPr>
        <p:spPr>
          <a:xfrm>
            <a:off x="1908825" y="5092058"/>
            <a:ext cx="114935" cy="133350"/>
          </a:xfrm>
          <a:custGeom>
            <a:avLst/>
            <a:gdLst/>
            <a:ahLst/>
            <a:cxnLst/>
            <a:rect l="l" t="t" r="r" b="b"/>
            <a:pathLst>
              <a:path w="114935"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37" name="object 37"/>
          <p:cNvSpPr/>
          <p:nvPr/>
        </p:nvSpPr>
        <p:spPr>
          <a:xfrm>
            <a:off x="1274063" y="5074920"/>
            <a:ext cx="262255" cy="165100"/>
          </a:xfrm>
          <a:custGeom>
            <a:avLst/>
            <a:gdLst/>
            <a:ahLst/>
            <a:cxnLst/>
            <a:rect l="l" t="t" r="r" b="b"/>
            <a:pathLst>
              <a:path w="262255" h="165100">
                <a:moveTo>
                  <a:pt x="131064" y="0"/>
                </a:moveTo>
                <a:lnTo>
                  <a:pt x="80045" y="6466"/>
                </a:lnTo>
                <a:lnTo>
                  <a:pt x="38385" y="24103"/>
                </a:lnTo>
                <a:lnTo>
                  <a:pt x="10298" y="50261"/>
                </a:lnTo>
                <a:lnTo>
                  <a:pt x="0" y="82295"/>
                </a:lnTo>
                <a:lnTo>
                  <a:pt x="10298" y="114330"/>
                </a:lnTo>
                <a:lnTo>
                  <a:pt x="38385" y="140488"/>
                </a:lnTo>
                <a:lnTo>
                  <a:pt x="80045" y="158125"/>
                </a:lnTo>
                <a:lnTo>
                  <a:pt x="131064" y="164591"/>
                </a:lnTo>
                <a:lnTo>
                  <a:pt x="182082" y="158125"/>
                </a:lnTo>
                <a:lnTo>
                  <a:pt x="223742" y="140488"/>
                </a:lnTo>
                <a:lnTo>
                  <a:pt x="251829" y="114330"/>
                </a:lnTo>
                <a:lnTo>
                  <a:pt x="262128" y="82295"/>
                </a:lnTo>
                <a:lnTo>
                  <a:pt x="251829" y="50261"/>
                </a:lnTo>
                <a:lnTo>
                  <a:pt x="223742" y="24103"/>
                </a:lnTo>
                <a:lnTo>
                  <a:pt x="182082" y="6466"/>
                </a:lnTo>
                <a:lnTo>
                  <a:pt x="131064" y="0"/>
                </a:lnTo>
                <a:close/>
              </a:path>
            </a:pathLst>
          </a:custGeom>
          <a:solidFill>
            <a:srgbClr val="FFFFFF"/>
          </a:solidFill>
        </p:spPr>
        <p:txBody>
          <a:bodyPr wrap="square" lIns="0" tIns="0" rIns="0" bIns="0" rtlCol="0"/>
          <a:lstStyle/>
          <a:p>
            <a:endParaRPr dirty="0"/>
          </a:p>
        </p:txBody>
      </p:sp>
      <p:sp>
        <p:nvSpPr>
          <p:cNvPr id="38" name="object 38"/>
          <p:cNvSpPr/>
          <p:nvPr/>
        </p:nvSpPr>
        <p:spPr>
          <a:xfrm>
            <a:off x="1274063" y="5074920"/>
            <a:ext cx="262255" cy="165100"/>
          </a:xfrm>
          <a:custGeom>
            <a:avLst/>
            <a:gdLst/>
            <a:ahLst/>
            <a:cxnLst/>
            <a:rect l="l" t="t" r="r" b="b"/>
            <a:pathLst>
              <a:path w="262255" h="165100">
                <a:moveTo>
                  <a:pt x="0" y="82295"/>
                </a:moveTo>
                <a:lnTo>
                  <a:pt x="10298" y="50261"/>
                </a:lnTo>
                <a:lnTo>
                  <a:pt x="38385" y="24103"/>
                </a:lnTo>
                <a:lnTo>
                  <a:pt x="80045" y="6466"/>
                </a:lnTo>
                <a:lnTo>
                  <a:pt x="131064" y="0"/>
                </a:lnTo>
                <a:lnTo>
                  <a:pt x="182082" y="6466"/>
                </a:lnTo>
                <a:lnTo>
                  <a:pt x="223742" y="24103"/>
                </a:lnTo>
                <a:lnTo>
                  <a:pt x="251829" y="50261"/>
                </a:lnTo>
                <a:lnTo>
                  <a:pt x="262128" y="82295"/>
                </a:lnTo>
                <a:lnTo>
                  <a:pt x="251829" y="114330"/>
                </a:lnTo>
                <a:lnTo>
                  <a:pt x="223742" y="140488"/>
                </a:lnTo>
                <a:lnTo>
                  <a:pt x="182082" y="158125"/>
                </a:lnTo>
                <a:lnTo>
                  <a:pt x="131064" y="164591"/>
                </a:lnTo>
                <a:lnTo>
                  <a:pt x="80045" y="158125"/>
                </a:lnTo>
                <a:lnTo>
                  <a:pt x="38385" y="140488"/>
                </a:lnTo>
                <a:lnTo>
                  <a:pt x="10298" y="114330"/>
                </a:lnTo>
                <a:lnTo>
                  <a:pt x="0" y="82295"/>
                </a:lnTo>
                <a:close/>
              </a:path>
            </a:pathLst>
          </a:custGeom>
          <a:ln w="25400">
            <a:solidFill>
              <a:srgbClr val="000000"/>
            </a:solidFill>
          </a:ln>
        </p:spPr>
        <p:txBody>
          <a:bodyPr wrap="square" lIns="0" tIns="0" rIns="0" bIns="0" rtlCol="0"/>
          <a:lstStyle/>
          <a:p>
            <a:endParaRPr dirty="0"/>
          </a:p>
        </p:txBody>
      </p:sp>
      <p:sp>
        <p:nvSpPr>
          <p:cNvPr id="39" name="object 39"/>
          <p:cNvSpPr/>
          <p:nvPr/>
        </p:nvSpPr>
        <p:spPr>
          <a:xfrm>
            <a:off x="2057400" y="4913376"/>
            <a:ext cx="719455" cy="487680"/>
          </a:xfrm>
          <a:custGeom>
            <a:avLst/>
            <a:gdLst/>
            <a:ahLst/>
            <a:cxnLst/>
            <a:rect l="l" t="t" r="r" b="b"/>
            <a:pathLst>
              <a:path w="719455" h="487679">
                <a:moveTo>
                  <a:pt x="0" y="0"/>
                </a:moveTo>
                <a:lnTo>
                  <a:pt x="719327" y="0"/>
                </a:lnTo>
                <a:lnTo>
                  <a:pt x="719327" y="487680"/>
                </a:lnTo>
                <a:lnTo>
                  <a:pt x="0" y="487680"/>
                </a:lnTo>
                <a:lnTo>
                  <a:pt x="0" y="0"/>
                </a:lnTo>
                <a:close/>
              </a:path>
            </a:pathLst>
          </a:custGeom>
          <a:ln w="25400">
            <a:solidFill>
              <a:srgbClr val="000000"/>
            </a:solidFill>
          </a:ln>
        </p:spPr>
        <p:txBody>
          <a:bodyPr wrap="square" lIns="0" tIns="0" rIns="0" bIns="0" rtlCol="0"/>
          <a:lstStyle/>
          <a:p>
            <a:endParaRPr dirty="0"/>
          </a:p>
        </p:txBody>
      </p:sp>
      <p:sp>
        <p:nvSpPr>
          <p:cNvPr id="40" name="object 40"/>
          <p:cNvSpPr txBox="1"/>
          <p:nvPr/>
        </p:nvSpPr>
        <p:spPr>
          <a:xfrm>
            <a:off x="2320320" y="4998046"/>
            <a:ext cx="194310" cy="320675"/>
          </a:xfrm>
          <a:prstGeom prst="rect">
            <a:avLst/>
          </a:prstGeom>
        </p:spPr>
        <p:txBody>
          <a:bodyPr vert="horz" wrap="square" lIns="0" tIns="0" rIns="0" bIns="0" rtlCol="0">
            <a:spAutoFit/>
          </a:bodyPr>
          <a:lstStyle/>
          <a:p>
            <a:pPr marL="12700">
              <a:lnSpc>
                <a:spcPct val="100000"/>
              </a:lnSpc>
            </a:pPr>
            <a:r>
              <a:rPr sz="2000" spc="-10" dirty="0">
                <a:latin typeface="Arial"/>
                <a:cs typeface="Arial"/>
              </a:rPr>
              <a:t>K</a:t>
            </a:r>
            <a:endParaRPr sz="2000" dirty="0">
              <a:latin typeface="Arial"/>
              <a:cs typeface="Arial"/>
            </a:endParaRPr>
          </a:p>
        </p:txBody>
      </p:sp>
      <p:sp>
        <p:nvSpPr>
          <p:cNvPr id="41" name="object 41"/>
          <p:cNvSpPr/>
          <p:nvPr/>
        </p:nvSpPr>
        <p:spPr>
          <a:xfrm>
            <a:off x="2731007" y="4965191"/>
            <a:ext cx="786383" cy="432815"/>
          </a:xfrm>
          <a:prstGeom prst="rect">
            <a:avLst/>
          </a:prstGeom>
          <a:blipFill>
            <a:blip r:embed="rId7" cstate="print"/>
            <a:stretch>
              <a:fillRect/>
            </a:stretch>
          </a:blipFill>
        </p:spPr>
        <p:txBody>
          <a:bodyPr wrap="square" lIns="0" tIns="0" rIns="0" bIns="0" rtlCol="0"/>
          <a:lstStyle/>
          <a:p>
            <a:endParaRPr dirty="0"/>
          </a:p>
        </p:txBody>
      </p:sp>
      <p:sp>
        <p:nvSpPr>
          <p:cNvPr id="42" name="object 42"/>
          <p:cNvSpPr/>
          <p:nvPr/>
        </p:nvSpPr>
        <p:spPr>
          <a:xfrm>
            <a:off x="2778251" y="5158740"/>
            <a:ext cx="485775" cy="0"/>
          </a:xfrm>
          <a:custGeom>
            <a:avLst/>
            <a:gdLst/>
            <a:ahLst/>
            <a:cxnLst/>
            <a:rect l="l" t="t" r="r" b="b"/>
            <a:pathLst>
              <a:path w="485775">
                <a:moveTo>
                  <a:pt x="0" y="0"/>
                </a:moveTo>
                <a:lnTo>
                  <a:pt x="485419" y="0"/>
                </a:lnTo>
              </a:path>
            </a:pathLst>
          </a:custGeom>
          <a:ln w="38100">
            <a:solidFill>
              <a:srgbClr val="000000"/>
            </a:solidFill>
          </a:ln>
        </p:spPr>
        <p:txBody>
          <a:bodyPr wrap="square" lIns="0" tIns="0" rIns="0" bIns="0" rtlCol="0"/>
          <a:lstStyle/>
          <a:p>
            <a:endParaRPr dirty="0"/>
          </a:p>
        </p:txBody>
      </p:sp>
      <p:sp>
        <p:nvSpPr>
          <p:cNvPr id="43" name="object 43"/>
          <p:cNvSpPr/>
          <p:nvPr/>
        </p:nvSpPr>
        <p:spPr>
          <a:xfrm>
            <a:off x="3149361" y="5092058"/>
            <a:ext cx="114935" cy="133350"/>
          </a:xfrm>
          <a:custGeom>
            <a:avLst/>
            <a:gdLst/>
            <a:ahLst/>
            <a:cxnLst/>
            <a:rect l="l" t="t" r="r" b="b"/>
            <a:pathLst>
              <a:path w="114935"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44" name="object 44"/>
          <p:cNvSpPr txBox="1"/>
          <p:nvPr/>
        </p:nvSpPr>
        <p:spPr>
          <a:xfrm>
            <a:off x="3346475" y="5440710"/>
            <a:ext cx="911225" cy="564515"/>
          </a:xfrm>
          <a:prstGeom prst="rect">
            <a:avLst/>
          </a:prstGeom>
        </p:spPr>
        <p:txBody>
          <a:bodyPr vert="horz" wrap="square" lIns="0" tIns="0" rIns="0" bIns="0" rtlCol="0">
            <a:spAutoFit/>
          </a:bodyPr>
          <a:lstStyle/>
          <a:p>
            <a:pPr marL="12700" marR="5080">
              <a:lnSpc>
                <a:spcPct val="100000"/>
              </a:lnSpc>
            </a:pPr>
            <a:r>
              <a:rPr sz="1800" spc="75" dirty="0">
                <a:latin typeface="Arial"/>
                <a:cs typeface="Arial"/>
              </a:rPr>
              <a:t>W</a:t>
            </a:r>
            <a:r>
              <a:rPr sz="1800" dirty="0">
                <a:latin typeface="Arial"/>
                <a:cs typeface="Arial"/>
              </a:rPr>
              <a:t>i</a:t>
            </a:r>
            <a:r>
              <a:rPr sz="1800" spc="-5" dirty="0">
                <a:latin typeface="Arial"/>
                <a:cs typeface="Arial"/>
              </a:rPr>
              <a:t>r</a:t>
            </a:r>
            <a:r>
              <a:rPr sz="1800" spc="-25" dirty="0">
                <a:latin typeface="Arial"/>
                <a:cs typeface="Arial"/>
              </a:rPr>
              <a:t>e</a:t>
            </a:r>
            <a:r>
              <a:rPr sz="1800" dirty="0">
                <a:latin typeface="Arial"/>
                <a:cs typeface="Arial"/>
              </a:rPr>
              <a:t>le</a:t>
            </a:r>
            <a:r>
              <a:rPr sz="1800" spc="-15" dirty="0">
                <a:latin typeface="Arial"/>
                <a:cs typeface="Arial"/>
              </a:rPr>
              <a:t>s</a:t>
            </a:r>
            <a:r>
              <a:rPr sz="1800" dirty="0">
                <a:latin typeface="Arial"/>
                <a:cs typeface="Arial"/>
              </a:rPr>
              <a:t>s  </a:t>
            </a:r>
            <a:r>
              <a:rPr sz="1800" spc="5" dirty="0">
                <a:latin typeface="Arial"/>
                <a:cs typeface="Arial"/>
              </a:rPr>
              <a:t>channel</a:t>
            </a:r>
            <a:endParaRPr sz="1800" dirty="0">
              <a:latin typeface="Arial"/>
              <a:cs typeface="Arial"/>
            </a:endParaRPr>
          </a:p>
        </p:txBody>
      </p:sp>
      <p:sp>
        <p:nvSpPr>
          <p:cNvPr id="45" name="object 45"/>
          <p:cNvSpPr/>
          <p:nvPr/>
        </p:nvSpPr>
        <p:spPr>
          <a:xfrm>
            <a:off x="4803647" y="4873752"/>
            <a:ext cx="719455" cy="487680"/>
          </a:xfrm>
          <a:custGeom>
            <a:avLst/>
            <a:gdLst/>
            <a:ahLst/>
            <a:cxnLst/>
            <a:rect l="l" t="t" r="r" b="b"/>
            <a:pathLst>
              <a:path w="719454" h="487679">
                <a:moveTo>
                  <a:pt x="0" y="0"/>
                </a:moveTo>
                <a:lnTo>
                  <a:pt x="719327" y="0"/>
                </a:lnTo>
                <a:lnTo>
                  <a:pt x="719327" y="487680"/>
                </a:lnTo>
                <a:lnTo>
                  <a:pt x="0" y="487680"/>
                </a:lnTo>
                <a:lnTo>
                  <a:pt x="0" y="0"/>
                </a:lnTo>
                <a:close/>
              </a:path>
            </a:pathLst>
          </a:custGeom>
          <a:ln w="25400">
            <a:solidFill>
              <a:srgbClr val="000000"/>
            </a:solidFill>
          </a:ln>
        </p:spPr>
        <p:txBody>
          <a:bodyPr wrap="square" lIns="0" tIns="0" rIns="0" bIns="0" rtlCol="0"/>
          <a:lstStyle/>
          <a:p>
            <a:endParaRPr dirty="0"/>
          </a:p>
        </p:txBody>
      </p:sp>
      <p:sp>
        <p:nvSpPr>
          <p:cNvPr id="46" name="object 46"/>
          <p:cNvSpPr/>
          <p:nvPr/>
        </p:nvSpPr>
        <p:spPr>
          <a:xfrm>
            <a:off x="4236720" y="4965191"/>
            <a:ext cx="786383" cy="432815"/>
          </a:xfrm>
          <a:prstGeom prst="rect">
            <a:avLst/>
          </a:prstGeom>
          <a:blipFill>
            <a:blip r:embed="rId7" cstate="print"/>
            <a:stretch>
              <a:fillRect/>
            </a:stretch>
          </a:blipFill>
        </p:spPr>
        <p:txBody>
          <a:bodyPr wrap="square" lIns="0" tIns="0" rIns="0" bIns="0" rtlCol="0"/>
          <a:lstStyle/>
          <a:p>
            <a:endParaRPr dirty="0"/>
          </a:p>
        </p:txBody>
      </p:sp>
      <p:sp>
        <p:nvSpPr>
          <p:cNvPr id="47" name="object 47"/>
          <p:cNvSpPr/>
          <p:nvPr/>
        </p:nvSpPr>
        <p:spPr>
          <a:xfrm>
            <a:off x="4283964" y="5158740"/>
            <a:ext cx="485775" cy="0"/>
          </a:xfrm>
          <a:custGeom>
            <a:avLst/>
            <a:gdLst/>
            <a:ahLst/>
            <a:cxnLst/>
            <a:rect l="l" t="t" r="r" b="b"/>
            <a:pathLst>
              <a:path w="485775">
                <a:moveTo>
                  <a:pt x="0" y="0"/>
                </a:moveTo>
                <a:lnTo>
                  <a:pt x="485419" y="0"/>
                </a:lnTo>
              </a:path>
            </a:pathLst>
          </a:custGeom>
          <a:ln w="38100">
            <a:solidFill>
              <a:srgbClr val="000000"/>
            </a:solidFill>
          </a:ln>
        </p:spPr>
        <p:txBody>
          <a:bodyPr wrap="square" lIns="0" tIns="0" rIns="0" bIns="0" rtlCol="0"/>
          <a:lstStyle/>
          <a:p>
            <a:endParaRPr dirty="0"/>
          </a:p>
        </p:txBody>
      </p:sp>
      <p:sp>
        <p:nvSpPr>
          <p:cNvPr id="48" name="object 48"/>
          <p:cNvSpPr/>
          <p:nvPr/>
        </p:nvSpPr>
        <p:spPr>
          <a:xfrm>
            <a:off x="4655073" y="5092058"/>
            <a:ext cx="114300" cy="133350"/>
          </a:xfrm>
          <a:custGeom>
            <a:avLst/>
            <a:gdLst/>
            <a:ahLst/>
            <a:cxnLst/>
            <a:rect l="l" t="t" r="r" b="b"/>
            <a:pathLst>
              <a:path w="114300"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49" name="object 49"/>
          <p:cNvSpPr/>
          <p:nvPr/>
        </p:nvSpPr>
        <p:spPr>
          <a:xfrm>
            <a:off x="6065520" y="4965191"/>
            <a:ext cx="588251" cy="432815"/>
          </a:xfrm>
          <a:prstGeom prst="rect">
            <a:avLst/>
          </a:prstGeom>
          <a:blipFill>
            <a:blip r:embed="rId8" cstate="print"/>
            <a:stretch>
              <a:fillRect/>
            </a:stretch>
          </a:blipFill>
        </p:spPr>
        <p:txBody>
          <a:bodyPr wrap="square" lIns="0" tIns="0" rIns="0" bIns="0" rtlCol="0"/>
          <a:lstStyle/>
          <a:p>
            <a:endParaRPr dirty="0"/>
          </a:p>
        </p:txBody>
      </p:sp>
      <p:sp>
        <p:nvSpPr>
          <p:cNvPr id="50" name="object 50"/>
          <p:cNvSpPr/>
          <p:nvPr/>
        </p:nvSpPr>
        <p:spPr>
          <a:xfrm>
            <a:off x="6112764" y="5158740"/>
            <a:ext cx="289560" cy="0"/>
          </a:xfrm>
          <a:custGeom>
            <a:avLst/>
            <a:gdLst/>
            <a:ahLst/>
            <a:cxnLst/>
            <a:rect l="l" t="t" r="r" b="b"/>
            <a:pathLst>
              <a:path w="289560">
                <a:moveTo>
                  <a:pt x="0" y="0"/>
                </a:moveTo>
                <a:lnTo>
                  <a:pt x="289242" y="0"/>
                </a:lnTo>
              </a:path>
            </a:pathLst>
          </a:custGeom>
          <a:ln w="38100">
            <a:solidFill>
              <a:srgbClr val="000000"/>
            </a:solidFill>
          </a:ln>
        </p:spPr>
        <p:txBody>
          <a:bodyPr wrap="square" lIns="0" tIns="0" rIns="0" bIns="0" rtlCol="0"/>
          <a:lstStyle/>
          <a:p>
            <a:endParaRPr dirty="0"/>
          </a:p>
        </p:txBody>
      </p:sp>
      <p:sp>
        <p:nvSpPr>
          <p:cNvPr id="51" name="object 51"/>
          <p:cNvSpPr/>
          <p:nvPr/>
        </p:nvSpPr>
        <p:spPr>
          <a:xfrm>
            <a:off x="6287697" y="5092058"/>
            <a:ext cx="114300" cy="133350"/>
          </a:xfrm>
          <a:custGeom>
            <a:avLst/>
            <a:gdLst/>
            <a:ahLst/>
            <a:cxnLst/>
            <a:rect l="l" t="t" r="r" b="b"/>
            <a:pathLst>
              <a:path w="114300"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52" name="object 52"/>
          <p:cNvSpPr/>
          <p:nvPr/>
        </p:nvSpPr>
        <p:spPr>
          <a:xfrm>
            <a:off x="5852159" y="5074920"/>
            <a:ext cx="259079" cy="165100"/>
          </a:xfrm>
          <a:custGeom>
            <a:avLst/>
            <a:gdLst/>
            <a:ahLst/>
            <a:cxnLst/>
            <a:rect l="l" t="t" r="r" b="b"/>
            <a:pathLst>
              <a:path w="259079" h="165100">
                <a:moveTo>
                  <a:pt x="129539" y="0"/>
                </a:moveTo>
                <a:lnTo>
                  <a:pt x="79118" y="6466"/>
                </a:lnTo>
                <a:lnTo>
                  <a:pt x="37942" y="24103"/>
                </a:lnTo>
                <a:lnTo>
                  <a:pt x="10180" y="50261"/>
                </a:lnTo>
                <a:lnTo>
                  <a:pt x="0" y="82295"/>
                </a:lnTo>
                <a:lnTo>
                  <a:pt x="10180" y="114330"/>
                </a:lnTo>
                <a:lnTo>
                  <a:pt x="37942" y="140488"/>
                </a:lnTo>
                <a:lnTo>
                  <a:pt x="79118" y="158125"/>
                </a:lnTo>
                <a:lnTo>
                  <a:pt x="129539" y="164591"/>
                </a:lnTo>
                <a:lnTo>
                  <a:pt x="179961" y="158125"/>
                </a:lnTo>
                <a:lnTo>
                  <a:pt x="221137" y="140488"/>
                </a:lnTo>
                <a:lnTo>
                  <a:pt x="248899" y="114330"/>
                </a:lnTo>
                <a:lnTo>
                  <a:pt x="259079" y="82295"/>
                </a:lnTo>
                <a:lnTo>
                  <a:pt x="248899" y="50261"/>
                </a:lnTo>
                <a:lnTo>
                  <a:pt x="221137" y="24103"/>
                </a:lnTo>
                <a:lnTo>
                  <a:pt x="179961" y="6466"/>
                </a:lnTo>
                <a:lnTo>
                  <a:pt x="129539" y="0"/>
                </a:lnTo>
                <a:close/>
              </a:path>
            </a:pathLst>
          </a:custGeom>
          <a:solidFill>
            <a:srgbClr val="FFFFFF"/>
          </a:solidFill>
        </p:spPr>
        <p:txBody>
          <a:bodyPr wrap="square" lIns="0" tIns="0" rIns="0" bIns="0" rtlCol="0"/>
          <a:lstStyle/>
          <a:p>
            <a:endParaRPr dirty="0"/>
          </a:p>
        </p:txBody>
      </p:sp>
      <p:sp>
        <p:nvSpPr>
          <p:cNvPr id="53" name="object 53"/>
          <p:cNvSpPr/>
          <p:nvPr/>
        </p:nvSpPr>
        <p:spPr>
          <a:xfrm>
            <a:off x="5852159" y="5074920"/>
            <a:ext cx="259079" cy="165100"/>
          </a:xfrm>
          <a:custGeom>
            <a:avLst/>
            <a:gdLst/>
            <a:ahLst/>
            <a:cxnLst/>
            <a:rect l="l" t="t" r="r" b="b"/>
            <a:pathLst>
              <a:path w="259079" h="165100">
                <a:moveTo>
                  <a:pt x="0" y="82295"/>
                </a:moveTo>
                <a:lnTo>
                  <a:pt x="10180" y="50261"/>
                </a:lnTo>
                <a:lnTo>
                  <a:pt x="37942" y="24103"/>
                </a:lnTo>
                <a:lnTo>
                  <a:pt x="79118" y="6466"/>
                </a:lnTo>
                <a:lnTo>
                  <a:pt x="129539" y="0"/>
                </a:lnTo>
                <a:lnTo>
                  <a:pt x="179961" y="6466"/>
                </a:lnTo>
                <a:lnTo>
                  <a:pt x="221137" y="24103"/>
                </a:lnTo>
                <a:lnTo>
                  <a:pt x="248899" y="50261"/>
                </a:lnTo>
                <a:lnTo>
                  <a:pt x="259079" y="82295"/>
                </a:lnTo>
                <a:lnTo>
                  <a:pt x="248899" y="114330"/>
                </a:lnTo>
                <a:lnTo>
                  <a:pt x="221137" y="140488"/>
                </a:lnTo>
                <a:lnTo>
                  <a:pt x="179961" y="158125"/>
                </a:lnTo>
                <a:lnTo>
                  <a:pt x="129539" y="164591"/>
                </a:lnTo>
                <a:lnTo>
                  <a:pt x="79118" y="158125"/>
                </a:lnTo>
                <a:lnTo>
                  <a:pt x="37942" y="140488"/>
                </a:lnTo>
                <a:lnTo>
                  <a:pt x="10180" y="114330"/>
                </a:lnTo>
                <a:lnTo>
                  <a:pt x="0" y="82295"/>
                </a:lnTo>
                <a:close/>
              </a:path>
            </a:pathLst>
          </a:custGeom>
          <a:ln w="25400">
            <a:solidFill>
              <a:srgbClr val="000000"/>
            </a:solidFill>
          </a:ln>
        </p:spPr>
        <p:txBody>
          <a:bodyPr wrap="square" lIns="0" tIns="0" rIns="0" bIns="0" rtlCol="0"/>
          <a:lstStyle/>
          <a:p>
            <a:endParaRPr dirty="0"/>
          </a:p>
        </p:txBody>
      </p:sp>
      <p:sp>
        <p:nvSpPr>
          <p:cNvPr id="54" name="object 54"/>
          <p:cNvSpPr/>
          <p:nvPr/>
        </p:nvSpPr>
        <p:spPr>
          <a:xfrm>
            <a:off x="5477255" y="4965191"/>
            <a:ext cx="588263" cy="432815"/>
          </a:xfrm>
          <a:prstGeom prst="rect">
            <a:avLst/>
          </a:prstGeom>
          <a:blipFill>
            <a:blip r:embed="rId8" cstate="print"/>
            <a:stretch>
              <a:fillRect/>
            </a:stretch>
          </a:blipFill>
        </p:spPr>
        <p:txBody>
          <a:bodyPr wrap="square" lIns="0" tIns="0" rIns="0" bIns="0" rtlCol="0"/>
          <a:lstStyle/>
          <a:p>
            <a:endParaRPr dirty="0"/>
          </a:p>
        </p:txBody>
      </p:sp>
      <p:sp>
        <p:nvSpPr>
          <p:cNvPr id="55" name="object 55"/>
          <p:cNvSpPr/>
          <p:nvPr/>
        </p:nvSpPr>
        <p:spPr>
          <a:xfrm>
            <a:off x="5524500" y="5158740"/>
            <a:ext cx="289560" cy="0"/>
          </a:xfrm>
          <a:custGeom>
            <a:avLst/>
            <a:gdLst/>
            <a:ahLst/>
            <a:cxnLst/>
            <a:rect l="l" t="t" r="r" b="b"/>
            <a:pathLst>
              <a:path w="289560">
                <a:moveTo>
                  <a:pt x="0" y="0"/>
                </a:moveTo>
                <a:lnTo>
                  <a:pt x="289242" y="0"/>
                </a:lnTo>
              </a:path>
            </a:pathLst>
          </a:custGeom>
          <a:ln w="38100">
            <a:solidFill>
              <a:srgbClr val="000000"/>
            </a:solidFill>
          </a:ln>
        </p:spPr>
        <p:txBody>
          <a:bodyPr wrap="square" lIns="0" tIns="0" rIns="0" bIns="0" rtlCol="0"/>
          <a:lstStyle/>
          <a:p>
            <a:endParaRPr dirty="0"/>
          </a:p>
        </p:txBody>
      </p:sp>
      <p:sp>
        <p:nvSpPr>
          <p:cNvPr id="56" name="object 56"/>
          <p:cNvSpPr/>
          <p:nvPr/>
        </p:nvSpPr>
        <p:spPr>
          <a:xfrm>
            <a:off x="5699433" y="5092058"/>
            <a:ext cx="114300" cy="133350"/>
          </a:xfrm>
          <a:custGeom>
            <a:avLst/>
            <a:gdLst/>
            <a:ahLst/>
            <a:cxnLst/>
            <a:rect l="l" t="t" r="r" b="b"/>
            <a:pathLst>
              <a:path w="114300"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57" name="object 57"/>
          <p:cNvSpPr/>
          <p:nvPr/>
        </p:nvSpPr>
        <p:spPr>
          <a:xfrm>
            <a:off x="6440423" y="4870703"/>
            <a:ext cx="719455" cy="485140"/>
          </a:xfrm>
          <a:custGeom>
            <a:avLst/>
            <a:gdLst/>
            <a:ahLst/>
            <a:cxnLst/>
            <a:rect l="l" t="t" r="r" b="b"/>
            <a:pathLst>
              <a:path w="719454" h="485139">
                <a:moveTo>
                  <a:pt x="0" y="0"/>
                </a:moveTo>
                <a:lnTo>
                  <a:pt x="719327" y="0"/>
                </a:lnTo>
                <a:lnTo>
                  <a:pt x="719327" y="484632"/>
                </a:lnTo>
                <a:lnTo>
                  <a:pt x="0" y="484632"/>
                </a:lnTo>
                <a:lnTo>
                  <a:pt x="0" y="0"/>
                </a:lnTo>
                <a:close/>
              </a:path>
            </a:pathLst>
          </a:custGeom>
          <a:ln w="25400">
            <a:solidFill>
              <a:srgbClr val="000000"/>
            </a:solidFill>
          </a:ln>
        </p:spPr>
        <p:txBody>
          <a:bodyPr wrap="square" lIns="0" tIns="0" rIns="0" bIns="0" rtlCol="0"/>
          <a:lstStyle/>
          <a:p>
            <a:endParaRPr dirty="0"/>
          </a:p>
        </p:txBody>
      </p:sp>
      <p:sp>
        <p:nvSpPr>
          <p:cNvPr id="58" name="object 58"/>
          <p:cNvSpPr txBox="1"/>
          <p:nvPr/>
        </p:nvSpPr>
        <p:spPr>
          <a:xfrm>
            <a:off x="4996726" y="4957459"/>
            <a:ext cx="2005964" cy="320675"/>
          </a:xfrm>
          <a:prstGeom prst="rect">
            <a:avLst/>
          </a:prstGeom>
        </p:spPr>
        <p:txBody>
          <a:bodyPr vert="horz" wrap="square" lIns="0" tIns="0" rIns="0" bIns="0" rtlCol="0">
            <a:spAutoFit/>
          </a:bodyPr>
          <a:lstStyle/>
          <a:p>
            <a:pPr marL="12700">
              <a:lnSpc>
                <a:spcPct val="100000"/>
              </a:lnSpc>
              <a:tabLst>
                <a:tab pos="1613535" algn="l"/>
              </a:tabLst>
            </a:pPr>
            <a:r>
              <a:rPr sz="2000" spc="-20" dirty="0">
                <a:latin typeface="Arial"/>
                <a:cs typeface="Arial"/>
              </a:rPr>
              <a:t>B</a:t>
            </a:r>
            <a:r>
              <a:rPr sz="2000" spc="-5" dirty="0">
                <a:latin typeface="Arial"/>
                <a:cs typeface="Arial"/>
              </a:rPr>
              <a:t>d</a:t>
            </a:r>
            <a:r>
              <a:rPr sz="2000" dirty="0">
                <a:latin typeface="Arial"/>
                <a:cs typeface="Arial"/>
              </a:rPr>
              <a:t>	</a:t>
            </a:r>
            <a:r>
              <a:rPr sz="3000" spc="-15" baseline="1388" dirty="0">
                <a:latin typeface="Arial"/>
                <a:cs typeface="Arial"/>
              </a:rPr>
              <a:t>1/S</a:t>
            </a:r>
            <a:endParaRPr sz="3000" baseline="1388" dirty="0">
              <a:latin typeface="Arial"/>
              <a:cs typeface="Arial"/>
            </a:endParaRPr>
          </a:p>
        </p:txBody>
      </p:sp>
      <p:sp>
        <p:nvSpPr>
          <p:cNvPr id="59" name="object 59"/>
          <p:cNvSpPr/>
          <p:nvPr/>
        </p:nvSpPr>
        <p:spPr>
          <a:xfrm>
            <a:off x="6406896" y="5455920"/>
            <a:ext cx="719455" cy="487680"/>
          </a:xfrm>
          <a:custGeom>
            <a:avLst/>
            <a:gdLst/>
            <a:ahLst/>
            <a:cxnLst/>
            <a:rect l="l" t="t" r="r" b="b"/>
            <a:pathLst>
              <a:path w="719454" h="487679">
                <a:moveTo>
                  <a:pt x="0" y="0"/>
                </a:moveTo>
                <a:lnTo>
                  <a:pt x="719327" y="0"/>
                </a:lnTo>
                <a:lnTo>
                  <a:pt x="719327" y="487679"/>
                </a:lnTo>
                <a:lnTo>
                  <a:pt x="0" y="487679"/>
                </a:lnTo>
                <a:lnTo>
                  <a:pt x="0" y="0"/>
                </a:lnTo>
                <a:close/>
              </a:path>
            </a:pathLst>
          </a:custGeom>
          <a:ln w="25400">
            <a:solidFill>
              <a:srgbClr val="000000"/>
            </a:solidFill>
          </a:ln>
        </p:spPr>
        <p:txBody>
          <a:bodyPr wrap="square" lIns="0" tIns="0" rIns="0" bIns="0" rtlCol="0"/>
          <a:lstStyle/>
          <a:p>
            <a:endParaRPr dirty="0"/>
          </a:p>
        </p:txBody>
      </p:sp>
      <p:sp>
        <p:nvSpPr>
          <p:cNvPr id="60" name="object 60"/>
          <p:cNvSpPr txBox="1"/>
          <p:nvPr/>
        </p:nvSpPr>
        <p:spPr>
          <a:xfrm>
            <a:off x="6598375" y="5539609"/>
            <a:ext cx="334010" cy="320675"/>
          </a:xfrm>
          <a:prstGeom prst="rect">
            <a:avLst/>
          </a:prstGeom>
        </p:spPr>
        <p:txBody>
          <a:bodyPr vert="horz" wrap="square" lIns="0" tIns="0" rIns="0" bIns="0" rtlCol="0">
            <a:spAutoFit/>
          </a:bodyPr>
          <a:lstStyle/>
          <a:p>
            <a:pPr marL="12700">
              <a:lnSpc>
                <a:spcPct val="100000"/>
              </a:lnSpc>
            </a:pPr>
            <a:r>
              <a:rPr sz="2000" spc="-20" dirty="0">
                <a:latin typeface="Arial"/>
                <a:cs typeface="Arial"/>
              </a:rPr>
              <a:t>A</a:t>
            </a:r>
            <a:r>
              <a:rPr sz="2000" spc="-5" dirty="0">
                <a:latin typeface="Arial"/>
                <a:cs typeface="Arial"/>
              </a:rPr>
              <a:t>d</a:t>
            </a:r>
            <a:endParaRPr sz="2000" dirty="0">
              <a:latin typeface="Arial"/>
              <a:cs typeface="Arial"/>
            </a:endParaRPr>
          </a:p>
        </p:txBody>
      </p:sp>
      <p:sp>
        <p:nvSpPr>
          <p:cNvPr id="61" name="object 61"/>
          <p:cNvSpPr/>
          <p:nvPr/>
        </p:nvSpPr>
        <p:spPr>
          <a:xfrm>
            <a:off x="7114031" y="4965191"/>
            <a:ext cx="1112519" cy="432815"/>
          </a:xfrm>
          <a:prstGeom prst="rect">
            <a:avLst/>
          </a:prstGeom>
          <a:blipFill>
            <a:blip r:embed="rId9" cstate="print"/>
            <a:stretch>
              <a:fillRect/>
            </a:stretch>
          </a:blipFill>
        </p:spPr>
        <p:txBody>
          <a:bodyPr wrap="square" lIns="0" tIns="0" rIns="0" bIns="0" rtlCol="0"/>
          <a:lstStyle/>
          <a:p>
            <a:endParaRPr dirty="0"/>
          </a:p>
        </p:txBody>
      </p:sp>
      <p:sp>
        <p:nvSpPr>
          <p:cNvPr id="62" name="object 62"/>
          <p:cNvSpPr/>
          <p:nvPr/>
        </p:nvSpPr>
        <p:spPr>
          <a:xfrm>
            <a:off x="7161276" y="5158740"/>
            <a:ext cx="812800" cy="0"/>
          </a:xfrm>
          <a:custGeom>
            <a:avLst/>
            <a:gdLst/>
            <a:ahLst/>
            <a:cxnLst/>
            <a:rect l="l" t="t" r="r" b="b"/>
            <a:pathLst>
              <a:path w="812800">
                <a:moveTo>
                  <a:pt x="0" y="0"/>
                </a:moveTo>
                <a:lnTo>
                  <a:pt x="812380" y="0"/>
                </a:lnTo>
              </a:path>
            </a:pathLst>
          </a:custGeom>
          <a:ln w="38100">
            <a:solidFill>
              <a:srgbClr val="000000"/>
            </a:solidFill>
          </a:ln>
        </p:spPr>
        <p:txBody>
          <a:bodyPr wrap="square" lIns="0" tIns="0" rIns="0" bIns="0" rtlCol="0"/>
          <a:lstStyle/>
          <a:p>
            <a:endParaRPr dirty="0"/>
          </a:p>
        </p:txBody>
      </p:sp>
      <p:sp>
        <p:nvSpPr>
          <p:cNvPr id="63" name="object 63"/>
          <p:cNvSpPr/>
          <p:nvPr/>
        </p:nvSpPr>
        <p:spPr>
          <a:xfrm>
            <a:off x="7859348" y="5092058"/>
            <a:ext cx="114300" cy="133350"/>
          </a:xfrm>
          <a:custGeom>
            <a:avLst/>
            <a:gdLst/>
            <a:ahLst/>
            <a:cxnLst/>
            <a:rect l="l" t="t" r="r" b="b"/>
            <a:pathLst>
              <a:path w="114300" h="133350">
                <a:moveTo>
                  <a:pt x="12" y="0"/>
                </a:moveTo>
                <a:lnTo>
                  <a:pt x="114312" y="66675"/>
                </a:lnTo>
                <a:lnTo>
                  <a:pt x="0" y="133350"/>
                </a:lnTo>
              </a:path>
            </a:pathLst>
          </a:custGeom>
          <a:ln w="38100">
            <a:solidFill>
              <a:srgbClr val="000000"/>
            </a:solidFill>
          </a:ln>
        </p:spPr>
        <p:txBody>
          <a:bodyPr wrap="square" lIns="0" tIns="0" rIns="0" bIns="0" rtlCol="0"/>
          <a:lstStyle/>
          <a:p>
            <a:endParaRPr dirty="0"/>
          </a:p>
        </p:txBody>
      </p:sp>
      <p:sp>
        <p:nvSpPr>
          <p:cNvPr id="64" name="object 64"/>
          <p:cNvSpPr/>
          <p:nvPr/>
        </p:nvSpPr>
        <p:spPr>
          <a:xfrm>
            <a:off x="5766815" y="5047488"/>
            <a:ext cx="432815" cy="734567"/>
          </a:xfrm>
          <a:prstGeom prst="rect">
            <a:avLst/>
          </a:prstGeom>
          <a:blipFill>
            <a:blip r:embed="rId10" cstate="print"/>
            <a:stretch>
              <a:fillRect/>
            </a:stretch>
          </a:blipFill>
        </p:spPr>
        <p:txBody>
          <a:bodyPr wrap="square" lIns="0" tIns="0" rIns="0" bIns="0" rtlCol="0"/>
          <a:lstStyle/>
          <a:p>
            <a:endParaRPr dirty="0"/>
          </a:p>
        </p:txBody>
      </p:sp>
      <p:sp>
        <p:nvSpPr>
          <p:cNvPr id="65" name="object 65"/>
          <p:cNvSpPr/>
          <p:nvPr/>
        </p:nvSpPr>
        <p:spPr>
          <a:xfrm>
            <a:off x="5963411" y="5278721"/>
            <a:ext cx="19050" cy="435609"/>
          </a:xfrm>
          <a:custGeom>
            <a:avLst/>
            <a:gdLst/>
            <a:ahLst/>
            <a:cxnLst/>
            <a:rect l="l" t="t" r="r" b="b"/>
            <a:pathLst>
              <a:path w="19050" h="435610">
                <a:moveTo>
                  <a:pt x="0" y="435190"/>
                </a:moveTo>
                <a:lnTo>
                  <a:pt x="18732" y="0"/>
                </a:lnTo>
              </a:path>
            </a:pathLst>
          </a:custGeom>
          <a:ln w="38100">
            <a:solidFill>
              <a:srgbClr val="000000"/>
            </a:solidFill>
          </a:ln>
        </p:spPr>
        <p:txBody>
          <a:bodyPr wrap="square" lIns="0" tIns="0" rIns="0" bIns="0" rtlCol="0"/>
          <a:lstStyle/>
          <a:p>
            <a:endParaRPr dirty="0"/>
          </a:p>
        </p:txBody>
      </p:sp>
      <p:sp>
        <p:nvSpPr>
          <p:cNvPr id="66" name="object 66"/>
          <p:cNvSpPr/>
          <p:nvPr/>
        </p:nvSpPr>
        <p:spPr>
          <a:xfrm>
            <a:off x="5910625" y="5278723"/>
            <a:ext cx="133350" cy="117475"/>
          </a:xfrm>
          <a:custGeom>
            <a:avLst/>
            <a:gdLst/>
            <a:ahLst/>
            <a:cxnLst/>
            <a:rect l="l" t="t" r="r" b="b"/>
            <a:pathLst>
              <a:path w="133350" h="117475">
                <a:moveTo>
                  <a:pt x="133223" y="117055"/>
                </a:moveTo>
                <a:lnTo>
                  <a:pt x="71513" y="0"/>
                </a:lnTo>
                <a:lnTo>
                  <a:pt x="0" y="111328"/>
                </a:lnTo>
              </a:path>
            </a:pathLst>
          </a:custGeom>
          <a:ln w="38099">
            <a:solidFill>
              <a:srgbClr val="000000"/>
            </a:solidFill>
          </a:ln>
        </p:spPr>
        <p:txBody>
          <a:bodyPr wrap="square" lIns="0" tIns="0" rIns="0" bIns="0" rtlCol="0"/>
          <a:lstStyle/>
          <a:p>
            <a:endParaRPr dirty="0"/>
          </a:p>
        </p:txBody>
      </p:sp>
      <p:sp>
        <p:nvSpPr>
          <p:cNvPr id="67" name="object 67"/>
          <p:cNvSpPr/>
          <p:nvPr/>
        </p:nvSpPr>
        <p:spPr>
          <a:xfrm>
            <a:off x="1191767" y="5047488"/>
            <a:ext cx="429767" cy="1072895"/>
          </a:xfrm>
          <a:prstGeom prst="rect">
            <a:avLst/>
          </a:prstGeom>
          <a:blipFill>
            <a:blip r:embed="rId11" cstate="print"/>
            <a:stretch>
              <a:fillRect/>
            </a:stretch>
          </a:blipFill>
        </p:spPr>
        <p:txBody>
          <a:bodyPr wrap="square" lIns="0" tIns="0" rIns="0" bIns="0" rtlCol="0"/>
          <a:lstStyle/>
          <a:p>
            <a:endParaRPr dirty="0"/>
          </a:p>
        </p:txBody>
      </p:sp>
      <p:sp>
        <p:nvSpPr>
          <p:cNvPr id="68" name="object 68"/>
          <p:cNvSpPr/>
          <p:nvPr/>
        </p:nvSpPr>
        <p:spPr>
          <a:xfrm>
            <a:off x="1406652" y="5278754"/>
            <a:ext cx="0" cy="774065"/>
          </a:xfrm>
          <a:custGeom>
            <a:avLst/>
            <a:gdLst/>
            <a:ahLst/>
            <a:cxnLst/>
            <a:rect l="l" t="t" r="r" b="b"/>
            <a:pathLst>
              <a:path h="774064">
                <a:moveTo>
                  <a:pt x="0" y="774039"/>
                </a:moveTo>
                <a:lnTo>
                  <a:pt x="0" y="0"/>
                </a:lnTo>
              </a:path>
            </a:pathLst>
          </a:custGeom>
          <a:ln w="38100">
            <a:solidFill>
              <a:srgbClr val="000000"/>
            </a:solidFill>
          </a:ln>
        </p:spPr>
        <p:txBody>
          <a:bodyPr wrap="square" lIns="0" tIns="0" rIns="0" bIns="0" rtlCol="0"/>
          <a:lstStyle/>
          <a:p>
            <a:endParaRPr dirty="0"/>
          </a:p>
        </p:txBody>
      </p:sp>
      <p:sp>
        <p:nvSpPr>
          <p:cNvPr id="69" name="object 69"/>
          <p:cNvSpPr/>
          <p:nvPr/>
        </p:nvSpPr>
        <p:spPr>
          <a:xfrm>
            <a:off x="1339984" y="5278752"/>
            <a:ext cx="133350" cy="114300"/>
          </a:xfrm>
          <a:custGeom>
            <a:avLst/>
            <a:gdLst/>
            <a:ahLst/>
            <a:cxnLst/>
            <a:rect l="l" t="t" r="r" b="b"/>
            <a:pathLst>
              <a:path w="133350" h="114300">
                <a:moveTo>
                  <a:pt x="133350" y="114299"/>
                </a:moveTo>
                <a:lnTo>
                  <a:pt x="66675" y="0"/>
                </a:lnTo>
                <a:lnTo>
                  <a:pt x="0" y="114299"/>
                </a:lnTo>
              </a:path>
            </a:pathLst>
          </a:custGeom>
          <a:ln w="38100">
            <a:solidFill>
              <a:srgbClr val="000000"/>
            </a:solidFill>
          </a:ln>
        </p:spPr>
        <p:txBody>
          <a:bodyPr wrap="square" lIns="0" tIns="0" rIns="0" bIns="0" rtlCol="0"/>
          <a:lstStyle/>
          <a:p>
            <a:endParaRPr dirty="0"/>
          </a:p>
        </p:txBody>
      </p:sp>
      <p:sp>
        <p:nvSpPr>
          <p:cNvPr id="70" name="object 70"/>
          <p:cNvSpPr/>
          <p:nvPr/>
        </p:nvSpPr>
        <p:spPr>
          <a:xfrm>
            <a:off x="6931152" y="5535180"/>
            <a:ext cx="652271" cy="432803"/>
          </a:xfrm>
          <a:prstGeom prst="rect">
            <a:avLst/>
          </a:prstGeom>
          <a:blipFill>
            <a:blip r:embed="rId12" cstate="print"/>
            <a:stretch>
              <a:fillRect/>
            </a:stretch>
          </a:blipFill>
        </p:spPr>
        <p:txBody>
          <a:bodyPr wrap="square" lIns="0" tIns="0" rIns="0" bIns="0" rtlCol="0"/>
          <a:lstStyle/>
          <a:p>
            <a:endParaRPr dirty="0"/>
          </a:p>
        </p:txBody>
      </p:sp>
      <p:sp>
        <p:nvSpPr>
          <p:cNvPr id="71" name="object 71"/>
          <p:cNvSpPr/>
          <p:nvPr/>
        </p:nvSpPr>
        <p:spPr>
          <a:xfrm>
            <a:off x="7183755" y="5728715"/>
            <a:ext cx="354965" cy="0"/>
          </a:xfrm>
          <a:custGeom>
            <a:avLst/>
            <a:gdLst/>
            <a:ahLst/>
            <a:cxnLst/>
            <a:rect l="l" t="t" r="r" b="b"/>
            <a:pathLst>
              <a:path w="354965">
                <a:moveTo>
                  <a:pt x="354634" y="0"/>
                </a:moveTo>
                <a:lnTo>
                  <a:pt x="0" y="0"/>
                </a:lnTo>
              </a:path>
            </a:pathLst>
          </a:custGeom>
          <a:ln w="38100">
            <a:solidFill>
              <a:srgbClr val="000000"/>
            </a:solidFill>
          </a:ln>
        </p:spPr>
        <p:txBody>
          <a:bodyPr wrap="square" lIns="0" tIns="0" rIns="0" bIns="0" rtlCol="0"/>
          <a:lstStyle/>
          <a:p>
            <a:endParaRPr dirty="0"/>
          </a:p>
        </p:txBody>
      </p:sp>
      <p:sp>
        <p:nvSpPr>
          <p:cNvPr id="72" name="object 72"/>
          <p:cNvSpPr/>
          <p:nvPr/>
        </p:nvSpPr>
        <p:spPr>
          <a:xfrm>
            <a:off x="7183752" y="5662034"/>
            <a:ext cx="114300" cy="133350"/>
          </a:xfrm>
          <a:custGeom>
            <a:avLst/>
            <a:gdLst/>
            <a:ahLst/>
            <a:cxnLst/>
            <a:rect l="l" t="t" r="r" b="b"/>
            <a:pathLst>
              <a:path w="114300" h="133350">
                <a:moveTo>
                  <a:pt x="114300" y="0"/>
                </a:moveTo>
                <a:lnTo>
                  <a:pt x="0" y="66675"/>
                </a:lnTo>
                <a:lnTo>
                  <a:pt x="114300" y="133350"/>
                </a:lnTo>
              </a:path>
            </a:pathLst>
          </a:custGeom>
          <a:ln w="38100">
            <a:solidFill>
              <a:srgbClr val="000000"/>
            </a:solidFill>
          </a:ln>
        </p:spPr>
        <p:txBody>
          <a:bodyPr wrap="square" lIns="0" tIns="0" rIns="0" bIns="0" rtlCol="0"/>
          <a:lstStyle/>
          <a:p>
            <a:endParaRPr dirty="0"/>
          </a:p>
        </p:txBody>
      </p:sp>
      <p:sp>
        <p:nvSpPr>
          <p:cNvPr id="73" name="object 73"/>
          <p:cNvSpPr/>
          <p:nvPr/>
        </p:nvSpPr>
        <p:spPr>
          <a:xfrm>
            <a:off x="7473695" y="5053583"/>
            <a:ext cx="131051" cy="1085087"/>
          </a:xfrm>
          <a:prstGeom prst="rect">
            <a:avLst/>
          </a:prstGeom>
          <a:blipFill>
            <a:blip r:embed="rId13" cstate="print"/>
            <a:stretch>
              <a:fillRect/>
            </a:stretch>
          </a:blipFill>
        </p:spPr>
        <p:txBody>
          <a:bodyPr wrap="square" lIns="0" tIns="0" rIns="0" bIns="0" rtlCol="0"/>
          <a:lstStyle/>
          <a:p>
            <a:endParaRPr dirty="0"/>
          </a:p>
        </p:txBody>
      </p:sp>
      <p:sp>
        <p:nvSpPr>
          <p:cNvPr id="74" name="object 74"/>
          <p:cNvSpPr/>
          <p:nvPr/>
        </p:nvSpPr>
        <p:spPr>
          <a:xfrm>
            <a:off x="7539228" y="5076444"/>
            <a:ext cx="0" cy="974090"/>
          </a:xfrm>
          <a:custGeom>
            <a:avLst/>
            <a:gdLst/>
            <a:ahLst/>
            <a:cxnLst/>
            <a:rect l="l" t="t" r="r" b="b"/>
            <a:pathLst>
              <a:path h="974089">
                <a:moveTo>
                  <a:pt x="0" y="0"/>
                </a:moveTo>
                <a:lnTo>
                  <a:pt x="0" y="974102"/>
                </a:lnTo>
              </a:path>
            </a:pathLst>
          </a:custGeom>
          <a:ln w="38100">
            <a:solidFill>
              <a:srgbClr val="000000"/>
            </a:solidFill>
          </a:ln>
        </p:spPr>
        <p:txBody>
          <a:bodyPr wrap="square" lIns="0" tIns="0" rIns="0" bIns="0" rtlCol="0"/>
          <a:lstStyle/>
          <a:p>
            <a:endParaRPr dirty="0"/>
          </a:p>
        </p:txBody>
      </p:sp>
      <p:sp>
        <p:nvSpPr>
          <p:cNvPr id="75" name="object 75"/>
          <p:cNvSpPr/>
          <p:nvPr/>
        </p:nvSpPr>
        <p:spPr>
          <a:xfrm>
            <a:off x="5897879" y="5672327"/>
            <a:ext cx="569975" cy="128015"/>
          </a:xfrm>
          <a:prstGeom prst="rect">
            <a:avLst/>
          </a:prstGeom>
          <a:blipFill>
            <a:blip r:embed="rId14" cstate="print"/>
            <a:stretch>
              <a:fillRect/>
            </a:stretch>
          </a:blipFill>
        </p:spPr>
        <p:txBody>
          <a:bodyPr wrap="square" lIns="0" tIns="0" rIns="0" bIns="0" rtlCol="0"/>
          <a:lstStyle/>
          <a:p>
            <a:endParaRPr dirty="0"/>
          </a:p>
        </p:txBody>
      </p:sp>
      <p:sp>
        <p:nvSpPr>
          <p:cNvPr id="76" name="object 76"/>
          <p:cNvSpPr/>
          <p:nvPr/>
        </p:nvSpPr>
        <p:spPr>
          <a:xfrm>
            <a:off x="5963411" y="5713476"/>
            <a:ext cx="457834" cy="0"/>
          </a:xfrm>
          <a:custGeom>
            <a:avLst/>
            <a:gdLst/>
            <a:ahLst/>
            <a:cxnLst/>
            <a:rect l="l" t="t" r="r" b="b"/>
            <a:pathLst>
              <a:path w="457835">
                <a:moveTo>
                  <a:pt x="457746" y="0"/>
                </a:moveTo>
                <a:lnTo>
                  <a:pt x="0" y="0"/>
                </a:lnTo>
              </a:path>
            </a:pathLst>
          </a:custGeom>
          <a:ln w="38100">
            <a:solidFill>
              <a:srgbClr val="000000"/>
            </a:solidFill>
          </a:ln>
        </p:spPr>
        <p:txBody>
          <a:bodyPr wrap="square" lIns="0" tIns="0" rIns="0" bIns="0" rtlCol="0"/>
          <a:lstStyle/>
          <a:p>
            <a:endParaRPr dirty="0"/>
          </a:p>
        </p:txBody>
      </p:sp>
      <p:sp>
        <p:nvSpPr>
          <p:cNvPr id="77" name="object 77"/>
          <p:cNvSpPr/>
          <p:nvPr/>
        </p:nvSpPr>
        <p:spPr>
          <a:xfrm>
            <a:off x="4111751" y="5858255"/>
            <a:ext cx="3529583" cy="432815"/>
          </a:xfrm>
          <a:prstGeom prst="rect">
            <a:avLst/>
          </a:prstGeom>
          <a:blipFill>
            <a:blip r:embed="rId15" cstate="print"/>
            <a:stretch>
              <a:fillRect/>
            </a:stretch>
          </a:blipFill>
        </p:spPr>
        <p:txBody>
          <a:bodyPr wrap="square" lIns="0" tIns="0" rIns="0" bIns="0" rtlCol="0"/>
          <a:lstStyle/>
          <a:p>
            <a:endParaRPr dirty="0"/>
          </a:p>
        </p:txBody>
      </p:sp>
      <p:sp>
        <p:nvSpPr>
          <p:cNvPr id="78" name="object 78"/>
          <p:cNvSpPr/>
          <p:nvPr/>
        </p:nvSpPr>
        <p:spPr>
          <a:xfrm>
            <a:off x="4364353" y="6051803"/>
            <a:ext cx="3232150" cy="0"/>
          </a:xfrm>
          <a:custGeom>
            <a:avLst/>
            <a:gdLst/>
            <a:ahLst/>
            <a:cxnLst/>
            <a:rect l="l" t="t" r="r" b="b"/>
            <a:pathLst>
              <a:path w="3232150">
                <a:moveTo>
                  <a:pt x="3231896" y="0"/>
                </a:moveTo>
                <a:lnTo>
                  <a:pt x="0" y="0"/>
                </a:lnTo>
              </a:path>
            </a:pathLst>
          </a:custGeom>
          <a:ln w="38099">
            <a:solidFill>
              <a:srgbClr val="000000"/>
            </a:solidFill>
          </a:ln>
        </p:spPr>
        <p:txBody>
          <a:bodyPr wrap="square" lIns="0" tIns="0" rIns="0" bIns="0" rtlCol="0"/>
          <a:lstStyle/>
          <a:p>
            <a:endParaRPr dirty="0"/>
          </a:p>
        </p:txBody>
      </p:sp>
      <p:sp>
        <p:nvSpPr>
          <p:cNvPr id="79" name="object 79"/>
          <p:cNvSpPr/>
          <p:nvPr/>
        </p:nvSpPr>
        <p:spPr>
          <a:xfrm>
            <a:off x="4364351" y="5985122"/>
            <a:ext cx="114300" cy="133350"/>
          </a:xfrm>
          <a:custGeom>
            <a:avLst/>
            <a:gdLst/>
            <a:ahLst/>
            <a:cxnLst/>
            <a:rect l="l" t="t" r="r" b="b"/>
            <a:pathLst>
              <a:path w="114300" h="133350">
                <a:moveTo>
                  <a:pt x="114300" y="0"/>
                </a:moveTo>
                <a:lnTo>
                  <a:pt x="0" y="66675"/>
                </a:lnTo>
                <a:lnTo>
                  <a:pt x="114300" y="133350"/>
                </a:lnTo>
              </a:path>
            </a:pathLst>
          </a:custGeom>
          <a:ln w="38100">
            <a:solidFill>
              <a:srgbClr val="000000"/>
            </a:solidFill>
          </a:ln>
        </p:spPr>
        <p:txBody>
          <a:bodyPr wrap="square" lIns="0" tIns="0" rIns="0" bIns="0" rtlCol="0"/>
          <a:lstStyle/>
          <a:p>
            <a:endParaRPr dirty="0"/>
          </a:p>
        </p:txBody>
      </p:sp>
      <p:sp>
        <p:nvSpPr>
          <p:cNvPr id="80" name="object 80"/>
          <p:cNvSpPr/>
          <p:nvPr/>
        </p:nvSpPr>
        <p:spPr>
          <a:xfrm>
            <a:off x="1341119" y="6010655"/>
            <a:ext cx="2072639" cy="128015"/>
          </a:xfrm>
          <a:prstGeom prst="rect">
            <a:avLst/>
          </a:prstGeom>
          <a:blipFill>
            <a:blip r:embed="rId16" cstate="print"/>
            <a:stretch>
              <a:fillRect/>
            </a:stretch>
          </a:blipFill>
        </p:spPr>
        <p:txBody>
          <a:bodyPr wrap="square" lIns="0" tIns="0" rIns="0" bIns="0" rtlCol="0"/>
          <a:lstStyle/>
          <a:p>
            <a:endParaRPr dirty="0"/>
          </a:p>
        </p:txBody>
      </p:sp>
      <p:sp>
        <p:nvSpPr>
          <p:cNvPr id="81" name="object 81"/>
          <p:cNvSpPr/>
          <p:nvPr/>
        </p:nvSpPr>
        <p:spPr>
          <a:xfrm>
            <a:off x="1406652" y="6051803"/>
            <a:ext cx="1962150" cy="0"/>
          </a:xfrm>
          <a:custGeom>
            <a:avLst/>
            <a:gdLst/>
            <a:ahLst/>
            <a:cxnLst/>
            <a:rect l="l" t="t" r="r" b="b"/>
            <a:pathLst>
              <a:path w="1962150">
                <a:moveTo>
                  <a:pt x="1961769" y="0"/>
                </a:moveTo>
                <a:lnTo>
                  <a:pt x="0" y="0"/>
                </a:lnTo>
              </a:path>
            </a:pathLst>
          </a:custGeom>
          <a:ln w="38099">
            <a:solidFill>
              <a:srgbClr val="000000"/>
            </a:solidFill>
          </a:ln>
        </p:spPr>
        <p:txBody>
          <a:bodyPr wrap="square" lIns="0" tIns="0" rIns="0" bIns="0" rtlCol="0"/>
          <a:lstStyle/>
          <a:p>
            <a:endParaRPr dirty="0"/>
          </a:p>
        </p:txBody>
      </p:sp>
      <p:sp>
        <p:nvSpPr>
          <p:cNvPr id="82" name="object 82"/>
          <p:cNvSpPr txBox="1"/>
          <p:nvPr/>
        </p:nvSpPr>
        <p:spPr>
          <a:xfrm>
            <a:off x="2921424" y="4476736"/>
            <a:ext cx="396875" cy="290195"/>
          </a:xfrm>
          <a:prstGeom prst="rect">
            <a:avLst/>
          </a:prstGeom>
        </p:spPr>
        <p:txBody>
          <a:bodyPr vert="horz" wrap="square" lIns="0" tIns="0" rIns="0" bIns="0" rtlCol="0">
            <a:spAutoFit/>
          </a:bodyPr>
          <a:lstStyle/>
          <a:p>
            <a:pPr marL="12700">
              <a:lnSpc>
                <a:spcPct val="100000"/>
              </a:lnSpc>
            </a:pPr>
            <a:r>
              <a:rPr sz="1800" dirty="0">
                <a:latin typeface="Arial"/>
                <a:cs typeface="Arial"/>
              </a:rPr>
              <a:t>u[</a:t>
            </a:r>
            <a:r>
              <a:rPr sz="1800" spc="10" dirty="0">
                <a:latin typeface="Arial"/>
                <a:cs typeface="Arial"/>
              </a:rPr>
              <a:t>k</a:t>
            </a:r>
            <a:r>
              <a:rPr sz="1800" dirty="0">
                <a:latin typeface="Arial"/>
                <a:cs typeface="Arial"/>
              </a:rPr>
              <a:t>]</a:t>
            </a:r>
          </a:p>
        </p:txBody>
      </p:sp>
      <p:sp>
        <p:nvSpPr>
          <p:cNvPr id="83" name="object 83"/>
          <p:cNvSpPr txBox="1"/>
          <p:nvPr/>
        </p:nvSpPr>
        <p:spPr>
          <a:xfrm>
            <a:off x="654397" y="4825351"/>
            <a:ext cx="345440" cy="290195"/>
          </a:xfrm>
          <a:prstGeom prst="rect">
            <a:avLst/>
          </a:prstGeom>
        </p:spPr>
        <p:txBody>
          <a:bodyPr vert="horz" wrap="square" lIns="0" tIns="0" rIns="0" bIns="0" rtlCol="0">
            <a:spAutoFit/>
          </a:bodyPr>
          <a:lstStyle/>
          <a:p>
            <a:pPr marL="12700">
              <a:lnSpc>
                <a:spcPct val="100000"/>
              </a:lnSpc>
            </a:pPr>
            <a:r>
              <a:rPr sz="1800" dirty="0">
                <a:latin typeface="Arial"/>
                <a:cs typeface="Arial"/>
              </a:rPr>
              <a:t>r[</a:t>
            </a:r>
            <a:r>
              <a:rPr sz="1800" spc="10" dirty="0">
                <a:latin typeface="Arial"/>
                <a:cs typeface="Arial"/>
              </a:rPr>
              <a:t>k</a:t>
            </a:r>
            <a:r>
              <a:rPr sz="1800" dirty="0">
                <a:latin typeface="Arial"/>
                <a:cs typeface="Arial"/>
              </a:rPr>
              <a:t>]</a:t>
            </a:r>
          </a:p>
        </p:txBody>
      </p:sp>
      <p:sp>
        <p:nvSpPr>
          <p:cNvPr id="84" name="object 84"/>
          <p:cNvSpPr/>
          <p:nvPr/>
        </p:nvSpPr>
        <p:spPr>
          <a:xfrm>
            <a:off x="3086100" y="4835652"/>
            <a:ext cx="1438910" cy="1338580"/>
          </a:xfrm>
          <a:custGeom>
            <a:avLst/>
            <a:gdLst/>
            <a:ahLst/>
            <a:cxnLst/>
            <a:rect l="l" t="t" r="r" b="b"/>
            <a:pathLst>
              <a:path w="1438910" h="1338579">
                <a:moveTo>
                  <a:pt x="0" y="0"/>
                </a:moveTo>
                <a:lnTo>
                  <a:pt x="1438655" y="0"/>
                </a:lnTo>
                <a:lnTo>
                  <a:pt x="1438655" y="1338072"/>
                </a:lnTo>
                <a:lnTo>
                  <a:pt x="0" y="1338072"/>
                </a:lnTo>
                <a:lnTo>
                  <a:pt x="0" y="0"/>
                </a:lnTo>
                <a:close/>
              </a:path>
            </a:pathLst>
          </a:custGeom>
          <a:ln w="28575">
            <a:solidFill>
              <a:srgbClr val="000000"/>
            </a:solidFill>
            <a:prstDash val="dash"/>
          </a:ln>
        </p:spPr>
        <p:txBody>
          <a:bodyPr wrap="square" lIns="0" tIns="0" rIns="0" bIns="0" rtlCol="0"/>
          <a:lstStyle/>
          <a:p>
            <a:endParaRPr dirty="0"/>
          </a:p>
        </p:txBody>
      </p:sp>
      <p:sp>
        <p:nvSpPr>
          <p:cNvPr id="85" name="object 85"/>
          <p:cNvSpPr txBox="1"/>
          <p:nvPr/>
        </p:nvSpPr>
        <p:spPr>
          <a:xfrm>
            <a:off x="2598210" y="5751181"/>
            <a:ext cx="379095" cy="290195"/>
          </a:xfrm>
          <a:prstGeom prst="rect">
            <a:avLst/>
          </a:prstGeom>
        </p:spPr>
        <p:txBody>
          <a:bodyPr vert="horz" wrap="square" lIns="0" tIns="0" rIns="0" bIns="0" rtlCol="0">
            <a:spAutoFit/>
          </a:bodyPr>
          <a:lstStyle/>
          <a:p>
            <a:pPr marL="12700">
              <a:lnSpc>
                <a:spcPct val="100000"/>
              </a:lnSpc>
            </a:pPr>
            <a:r>
              <a:rPr sz="1800" spc="-40" dirty="0">
                <a:latin typeface="Arial"/>
                <a:cs typeface="Arial"/>
              </a:rPr>
              <a:t>x</a:t>
            </a:r>
            <a:r>
              <a:rPr sz="1800" dirty="0">
                <a:latin typeface="Arial"/>
                <a:cs typeface="Arial"/>
              </a:rPr>
              <a:t>[</a:t>
            </a:r>
            <a:r>
              <a:rPr sz="1800" spc="10" dirty="0">
                <a:latin typeface="Arial"/>
                <a:cs typeface="Arial"/>
              </a:rPr>
              <a:t>k</a:t>
            </a:r>
            <a:r>
              <a:rPr sz="1800" dirty="0">
                <a:latin typeface="Arial"/>
                <a:cs typeface="Arial"/>
              </a:rPr>
              <a:t>]</a:t>
            </a:r>
          </a:p>
        </p:txBody>
      </p:sp>
      <p:sp>
        <p:nvSpPr>
          <p:cNvPr id="86" name="object 86"/>
          <p:cNvSpPr txBox="1"/>
          <p:nvPr/>
        </p:nvSpPr>
        <p:spPr>
          <a:xfrm>
            <a:off x="4730134" y="5684201"/>
            <a:ext cx="379095" cy="290195"/>
          </a:xfrm>
          <a:prstGeom prst="rect">
            <a:avLst/>
          </a:prstGeom>
        </p:spPr>
        <p:txBody>
          <a:bodyPr vert="horz" wrap="square" lIns="0" tIns="0" rIns="0" bIns="0" rtlCol="0">
            <a:spAutoFit/>
          </a:bodyPr>
          <a:lstStyle/>
          <a:p>
            <a:pPr marL="12700">
              <a:lnSpc>
                <a:spcPct val="100000"/>
              </a:lnSpc>
            </a:pPr>
            <a:r>
              <a:rPr sz="1800" spc="-40" dirty="0">
                <a:latin typeface="Arial"/>
                <a:cs typeface="Arial"/>
              </a:rPr>
              <a:t>x</a:t>
            </a:r>
            <a:r>
              <a:rPr sz="1800" dirty="0">
                <a:latin typeface="Arial"/>
                <a:cs typeface="Arial"/>
              </a:rPr>
              <a:t>[</a:t>
            </a:r>
            <a:r>
              <a:rPr sz="1800" spc="10" dirty="0">
                <a:latin typeface="Arial"/>
                <a:cs typeface="Arial"/>
              </a:rPr>
              <a:t>k</a:t>
            </a:r>
            <a:r>
              <a:rPr sz="1800" dirty="0">
                <a:latin typeface="Arial"/>
                <a:cs typeface="Arial"/>
              </a:rPr>
              <a:t>]</a:t>
            </a:r>
          </a:p>
        </p:txBody>
      </p:sp>
      <p:sp>
        <p:nvSpPr>
          <p:cNvPr id="87" name="object 87"/>
          <p:cNvSpPr txBox="1"/>
          <p:nvPr/>
        </p:nvSpPr>
        <p:spPr>
          <a:xfrm>
            <a:off x="7760455" y="4872442"/>
            <a:ext cx="381635" cy="290195"/>
          </a:xfrm>
          <a:prstGeom prst="rect">
            <a:avLst/>
          </a:prstGeom>
        </p:spPr>
        <p:txBody>
          <a:bodyPr vert="horz" wrap="square" lIns="0" tIns="0" rIns="0" bIns="0" rtlCol="0">
            <a:spAutoFit/>
          </a:bodyPr>
          <a:lstStyle/>
          <a:p>
            <a:pPr marL="12700">
              <a:lnSpc>
                <a:spcPct val="100000"/>
              </a:lnSpc>
            </a:pPr>
            <a:r>
              <a:rPr sz="1800" spc="-15" dirty="0">
                <a:latin typeface="Arial"/>
                <a:cs typeface="Arial"/>
              </a:rPr>
              <a:t>y</a:t>
            </a:r>
            <a:r>
              <a:rPr sz="1800" dirty="0">
                <a:latin typeface="Arial"/>
                <a:cs typeface="Arial"/>
              </a:rPr>
              <a:t>[</a:t>
            </a:r>
            <a:r>
              <a:rPr sz="1800" spc="10" dirty="0">
                <a:latin typeface="Arial"/>
                <a:cs typeface="Arial"/>
              </a:rPr>
              <a:t>k</a:t>
            </a:r>
            <a:r>
              <a:rPr sz="1800" dirty="0">
                <a:latin typeface="Arial"/>
                <a:cs typeface="Arial"/>
              </a:rPr>
              <a:t>]</a:t>
            </a:r>
          </a:p>
        </p:txBody>
      </p:sp>
      <p:sp>
        <p:nvSpPr>
          <p:cNvPr id="88" name="object 88"/>
          <p:cNvSpPr txBox="1"/>
          <p:nvPr/>
        </p:nvSpPr>
        <p:spPr>
          <a:xfrm>
            <a:off x="2562548" y="5647625"/>
            <a:ext cx="132715" cy="290195"/>
          </a:xfrm>
          <a:prstGeom prst="rect">
            <a:avLst/>
          </a:prstGeom>
        </p:spPr>
        <p:txBody>
          <a:bodyPr vert="horz" wrap="square" lIns="0" tIns="0" rIns="0" bIns="0" rtlCol="0">
            <a:spAutoFit/>
          </a:bodyPr>
          <a:lstStyle/>
          <a:p>
            <a:pPr marL="12700">
              <a:lnSpc>
                <a:spcPct val="100000"/>
              </a:lnSpc>
            </a:pPr>
            <a:r>
              <a:rPr sz="1800" spc="-5" dirty="0">
                <a:latin typeface="Arial"/>
                <a:cs typeface="Arial"/>
              </a:rPr>
              <a:t>^</a:t>
            </a:r>
            <a:endParaRPr sz="1800" dirty="0">
              <a:latin typeface="Arial"/>
              <a:cs typeface="Arial"/>
            </a:endParaRPr>
          </a:p>
        </p:txBody>
      </p:sp>
      <p:sp>
        <p:nvSpPr>
          <p:cNvPr id="89" name="object 89"/>
          <p:cNvSpPr txBox="1"/>
          <p:nvPr/>
        </p:nvSpPr>
        <p:spPr>
          <a:xfrm>
            <a:off x="4229271" y="4476736"/>
            <a:ext cx="396875" cy="320675"/>
          </a:xfrm>
          <a:prstGeom prst="rect">
            <a:avLst/>
          </a:prstGeom>
        </p:spPr>
        <p:txBody>
          <a:bodyPr vert="horz" wrap="square" lIns="0" tIns="0" rIns="0" bIns="0" rtlCol="0">
            <a:spAutoFit/>
          </a:bodyPr>
          <a:lstStyle/>
          <a:p>
            <a:pPr marL="12700">
              <a:lnSpc>
                <a:spcPct val="100000"/>
              </a:lnSpc>
            </a:pPr>
            <a:r>
              <a:rPr sz="1800" spc="-505" dirty="0">
                <a:latin typeface="Arial"/>
                <a:cs typeface="Arial"/>
              </a:rPr>
              <a:t>u</a:t>
            </a:r>
            <a:r>
              <a:rPr sz="2700" spc="-757" baseline="-7716" dirty="0">
                <a:latin typeface="Arial"/>
                <a:cs typeface="Arial"/>
              </a:rPr>
              <a:t>^</a:t>
            </a:r>
            <a:r>
              <a:rPr sz="2700" spc="-637" baseline="-7716" dirty="0">
                <a:latin typeface="Arial"/>
                <a:cs typeface="Arial"/>
              </a:rPr>
              <a:t> </a:t>
            </a:r>
            <a:r>
              <a:rPr sz="1800" dirty="0">
                <a:latin typeface="Arial"/>
                <a:cs typeface="Arial"/>
              </a:rPr>
              <a:t>[k]</a:t>
            </a:r>
          </a:p>
        </p:txBody>
      </p:sp>
      <p:sp>
        <p:nvSpPr>
          <p:cNvPr id="90" name="object 90"/>
          <p:cNvSpPr txBox="1"/>
          <p:nvPr/>
        </p:nvSpPr>
        <p:spPr>
          <a:xfrm>
            <a:off x="5667851" y="4994286"/>
            <a:ext cx="159385" cy="290195"/>
          </a:xfrm>
          <a:prstGeom prst="rect">
            <a:avLst/>
          </a:prstGeom>
        </p:spPr>
        <p:txBody>
          <a:bodyPr vert="horz" wrap="square" lIns="0" tIns="0" rIns="0" bIns="0" rtlCol="0">
            <a:spAutoFit/>
          </a:bodyPr>
          <a:lstStyle/>
          <a:p>
            <a:pPr marL="12700">
              <a:lnSpc>
                <a:spcPct val="100000"/>
              </a:lnSpc>
            </a:pPr>
            <a:r>
              <a:rPr sz="1800" dirty="0">
                <a:latin typeface="Arial"/>
                <a:cs typeface="Arial"/>
              </a:rPr>
              <a:t>+</a:t>
            </a:r>
          </a:p>
        </p:txBody>
      </p:sp>
      <p:sp>
        <p:nvSpPr>
          <p:cNvPr id="91" name="object 91"/>
          <p:cNvSpPr txBox="1"/>
          <p:nvPr/>
        </p:nvSpPr>
        <p:spPr>
          <a:xfrm>
            <a:off x="5733230" y="5237745"/>
            <a:ext cx="159385" cy="290195"/>
          </a:xfrm>
          <a:prstGeom prst="rect">
            <a:avLst/>
          </a:prstGeom>
        </p:spPr>
        <p:txBody>
          <a:bodyPr vert="horz" wrap="square" lIns="0" tIns="0" rIns="0" bIns="0" rtlCol="0">
            <a:spAutoFit/>
          </a:bodyPr>
          <a:lstStyle/>
          <a:p>
            <a:pPr marL="12700">
              <a:lnSpc>
                <a:spcPct val="100000"/>
              </a:lnSpc>
            </a:pPr>
            <a:r>
              <a:rPr sz="1800" dirty="0">
                <a:latin typeface="Arial"/>
                <a:cs typeface="Arial"/>
              </a:rPr>
              <a:t>+</a:t>
            </a:r>
          </a:p>
        </p:txBody>
      </p:sp>
      <p:sp>
        <p:nvSpPr>
          <p:cNvPr id="92" name="object 92"/>
          <p:cNvSpPr txBox="1"/>
          <p:nvPr/>
        </p:nvSpPr>
        <p:spPr>
          <a:xfrm>
            <a:off x="1155744" y="4913133"/>
            <a:ext cx="159385" cy="290195"/>
          </a:xfrm>
          <a:prstGeom prst="rect">
            <a:avLst/>
          </a:prstGeom>
        </p:spPr>
        <p:txBody>
          <a:bodyPr vert="horz" wrap="square" lIns="0" tIns="0" rIns="0" bIns="0" rtlCol="0">
            <a:spAutoFit/>
          </a:bodyPr>
          <a:lstStyle/>
          <a:p>
            <a:pPr marL="12700">
              <a:lnSpc>
                <a:spcPct val="100000"/>
              </a:lnSpc>
            </a:pPr>
            <a:r>
              <a:rPr sz="1800" dirty="0">
                <a:latin typeface="Arial"/>
                <a:cs typeface="Arial"/>
              </a:rPr>
              <a:t>+</a:t>
            </a:r>
          </a:p>
        </p:txBody>
      </p:sp>
      <p:sp>
        <p:nvSpPr>
          <p:cNvPr id="93" name="object 93"/>
          <p:cNvSpPr txBox="1"/>
          <p:nvPr/>
        </p:nvSpPr>
        <p:spPr>
          <a:xfrm>
            <a:off x="1155744" y="5278436"/>
            <a:ext cx="101600" cy="290195"/>
          </a:xfrm>
          <a:prstGeom prst="rect">
            <a:avLst/>
          </a:prstGeom>
        </p:spPr>
        <p:txBody>
          <a:bodyPr vert="horz" wrap="square" lIns="0" tIns="0" rIns="0" bIns="0" rtlCol="0">
            <a:spAutoFit/>
          </a:bodyPr>
          <a:lstStyle/>
          <a:p>
            <a:pPr marL="12700">
              <a:lnSpc>
                <a:spcPct val="100000"/>
              </a:lnSpc>
            </a:pPr>
            <a:r>
              <a:rPr sz="1800" dirty="0">
                <a:latin typeface="Arial"/>
                <a:cs typeface="Arial"/>
              </a:rPr>
              <a:t>-</a:t>
            </a:r>
          </a:p>
        </p:txBody>
      </p:sp>
      <p:sp>
        <p:nvSpPr>
          <p:cNvPr id="94" name="object 94"/>
          <p:cNvSpPr/>
          <p:nvPr/>
        </p:nvSpPr>
        <p:spPr>
          <a:xfrm>
            <a:off x="4674108" y="4835652"/>
            <a:ext cx="3008630" cy="1338580"/>
          </a:xfrm>
          <a:custGeom>
            <a:avLst/>
            <a:gdLst/>
            <a:ahLst/>
            <a:cxnLst/>
            <a:rect l="l" t="t" r="r" b="b"/>
            <a:pathLst>
              <a:path w="3008629" h="1338579">
                <a:moveTo>
                  <a:pt x="0" y="0"/>
                </a:moveTo>
                <a:lnTo>
                  <a:pt x="3008376" y="0"/>
                </a:lnTo>
                <a:lnTo>
                  <a:pt x="3008376" y="1338072"/>
                </a:lnTo>
                <a:lnTo>
                  <a:pt x="0" y="1338072"/>
                </a:lnTo>
                <a:lnTo>
                  <a:pt x="0" y="0"/>
                </a:lnTo>
                <a:close/>
              </a:path>
            </a:pathLst>
          </a:custGeom>
          <a:ln w="28575">
            <a:solidFill>
              <a:srgbClr val="000000"/>
            </a:solidFill>
            <a:prstDash val="dash"/>
          </a:ln>
        </p:spPr>
        <p:txBody>
          <a:bodyPr wrap="square" lIns="0" tIns="0" rIns="0" bIns="0" rtlCol="0"/>
          <a:lstStyle/>
          <a:p>
            <a:endParaRPr dirty="0"/>
          </a:p>
        </p:txBody>
      </p:sp>
      <p:sp>
        <p:nvSpPr>
          <p:cNvPr id="95" name="object 95"/>
          <p:cNvSpPr/>
          <p:nvPr/>
        </p:nvSpPr>
        <p:spPr>
          <a:xfrm>
            <a:off x="1144524" y="4835652"/>
            <a:ext cx="1765300" cy="1338580"/>
          </a:xfrm>
          <a:custGeom>
            <a:avLst/>
            <a:gdLst/>
            <a:ahLst/>
            <a:cxnLst/>
            <a:rect l="l" t="t" r="r" b="b"/>
            <a:pathLst>
              <a:path w="1765300" h="1338579">
                <a:moveTo>
                  <a:pt x="0" y="0"/>
                </a:moveTo>
                <a:lnTo>
                  <a:pt x="1764792" y="0"/>
                </a:lnTo>
                <a:lnTo>
                  <a:pt x="1764792" y="1338072"/>
                </a:lnTo>
                <a:lnTo>
                  <a:pt x="0" y="1338072"/>
                </a:lnTo>
                <a:lnTo>
                  <a:pt x="0" y="0"/>
                </a:lnTo>
                <a:close/>
              </a:path>
            </a:pathLst>
          </a:custGeom>
          <a:ln w="28575">
            <a:solidFill>
              <a:srgbClr val="000000"/>
            </a:solidFill>
            <a:prstDash val="dash"/>
          </a:ln>
        </p:spPr>
        <p:txBody>
          <a:bodyPr wrap="square" lIns="0" tIns="0" rIns="0" bIns="0" rtlCol="0"/>
          <a:lstStyle/>
          <a:p>
            <a:endParaRPr dirty="0"/>
          </a:p>
        </p:txBody>
      </p:sp>
      <p:sp>
        <p:nvSpPr>
          <p:cNvPr id="96" name="object 96"/>
          <p:cNvSpPr txBox="1"/>
          <p:nvPr/>
        </p:nvSpPr>
        <p:spPr>
          <a:xfrm>
            <a:off x="1417402" y="4497916"/>
            <a:ext cx="1120775" cy="290195"/>
          </a:xfrm>
          <a:prstGeom prst="rect">
            <a:avLst/>
          </a:prstGeom>
        </p:spPr>
        <p:txBody>
          <a:bodyPr vert="horz" wrap="square" lIns="0" tIns="0" rIns="0" bIns="0" rtlCol="0">
            <a:spAutoFit/>
          </a:bodyPr>
          <a:lstStyle/>
          <a:p>
            <a:pPr marL="12700">
              <a:lnSpc>
                <a:spcPct val="100000"/>
              </a:lnSpc>
            </a:pPr>
            <a:r>
              <a:rPr sz="1800" b="1" spc="-5" dirty="0">
                <a:latin typeface="Arial"/>
                <a:cs typeface="Arial"/>
              </a:rPr>
              <a:t>Controller</a:t>
            </a:r>
            <a:endParaRPr sz="1800" dirty="0">
              <a:latin typeface="Arial"/>
              <a:cs typeface="Arial"/>
            </a:endParaRPr>
          </a:p>
        </p:txBody>
      </p:sp>
      <p:sp>
        <p:nvSpPr>
          <p:cNvPr id="97" name="object 97"/>
          <p:cNvSpPr txBox="1"/>
          <p:nvPr/>
        </p:nvSpPr>
        <p:spPr>
          <a:xfrm>
            <a:off x="38779" y="3643183"/>
            <a:ext cx="8198484" cy="934719"/>
          </a:xfrm>
          <a:prstGeom prst="rect">
            <a:avLst/>
          </a:prstGeom>
        </p:spPr>
        <p:txBody>
          <a:bodyPr vert="horz" wrap="square" lIns="0" tIns="0" rIns="0" bIns="0" rtlCol="0">
            <a:spAutoFit/>
          </a:bodyPr>
          <a:lstStyle/>
          <a:p>
            <a:pPr marL="4912360">
              <a:lnSpc>
                <a:spcPct val="100000"/>
              </a:lnSpc>
            </a:pPr>
            <a:r>
              <a:rPr sz="1600" spc="-5" dirty="0">
                <a:latin typeface="Arial"/>
                <a:cs typeface="Arial"/>
              </a:rPr>
              <a:t>of</a:t>
            </a:r>
            <a:r>
              <a:rPr sz="1600" spc="-55" dirty="0">
                <a:latin typeface="Arial"/>
                <a:cs typeface="Arial"/>
              </a:rPr>
              <a:t> </a:t>
            </a:r>
            <a:r>
              <a:rPr sz="1600" spc="-15" dirty="0">
                <a:latin typeface="Arial"/>
                <a:cs typeface="Arial"/>
              </a:rPr>
              <a:t>UAVs/Drones</a:t>
            </a:r>
            <a:endParaRPr sz="1600" dirty="0">
              <a:latin typeface="Arial"/>
              <a:cs typeface="Arial"/>
            </a:endParaRPr>
          </a:p>
          <a:p>
            <a:pPr marL="12700">
              <a:lnSpc>
                <a:spcPct val="100000"/>
              </a:lnSpc>
              <a:spcBef>
                <a:spcPts val="600"/>
              </a:spcBef>
            </a:pPr>
            <a:r>
              <a:rPr sz="1800" b="1" spc="-5" dirty="0">
                <a:solidFill>
                  <a:srgbClr val="0000FF"/>
                </a:solidFill>
                <a:latin typeface="Arial"/>
                <a:cs typeface="Arial"/>
              </a:rPr>
              <a:t>Wireless </a:t>
            </a:r>
            <a:r>
              <a:rPr sz="1800" b="1" dirty="0">
                <a:solidFill>
                  <a:srgbClr val="0000FF"/>
                </a:solidFill>
                <a:latin typeface="Arial"/>
                <a:cs typeface="Arial"/>
              </a:rPr>
              <a:t>Feedback Sensing and </a:t>
            </a:r>
            <a:r>
              <a:rPr sz="1800" b="1" spc="-5" dirty="0">
                <a:solidFill>
                  <a:srgbClr val="0000FF"/>
                </a:solidFill>
                <a:latin typeface="Arial"/>
                <a:cs typeface="Arial"/>
              </a:rPr>
              <a:t>Controlling </a:t>
            </a:r>
            <a:r>
              <a:rPr sz="1800" b="1" dirty="0">
                <a:solidFill>
                  <a:srgbClr val="0000FF"/>
                </a:solidFill>
                <a:latin typeface="Arial"/>
                <a:cs typeface="Arial"/>
              </a:rPr>
              <a:t>Loop for Rescue of</a:t>
            </a:r>
            <a:r>
              <a:rPr sz="1800" b="1" spc="-160" dirty="0">
                <a:solidFill>
                  <a:srgbClr val="0000FF"/>
                </a:solidFill>
                <a:latin typeface="Arial"/>
                <a:cs typeface="Arial"/>
              </a:rPr>
              <a:t> </a:t>
            </a:r>
            <a:r>
              <a:rPr sz="1800" b="1" spc="-5" dirty="0">
                <a:solidFill>
                  <a:srgbClr val="0000FF"/>
                </a:solidFill>
                <a:latin typeface="Arial"/>
                <a:cs typeface="Arial"/>
              </a:rPr>
              <a:t>Victims</a:t>
            </a:r>
            <a:endParaRPr sz="1800" dirty="0">
              <a:latin typeface="Arial"/>
              <a:cs typeface="Arial"/>
            </a:endParaRPr>
          </a:p>
          <a:p>
            <a:pPr marL="4783455">
              <a:lnSpc>
                <a:spcPct val="100000"/>
              </a:lnSpc>
              <a:spcBef>
                <a:spcPts val="635"/>
              </a:spcBef>
            </a:pPr>
            <a:r>
              <a:rPr sz="1600" b="1" spc="-20" dirty="0">
                <a:latin typeface="Arial"/>
                <a:cs typeface="Arial"/>
              </a:rPr>
              <a:t>UAVs/Drones </a:t>
            </a:r>
            <a:r>
              <a:rPr sz="1600" b="1" spc="5" dirty="0">
                <a:latin typeface="Arial"/>
                <a:cs typeface="Arial"/>
              </a:rPr>
              <a:t>Model </a:t>
            </a:r>
            <a:r>
              <a:rPr sz="1600" b="1" dirty="0">
                <a:latin typeface="Arial"/>
                <a:cs typeface="Arial"/>
              </a:rPr>
              <a:t>and</a:t>
            </a:r>
            <a:r>
              <a:rPr sz="1600" b="1" spc="-40" dirty="0">
                <a:latin typeface="Arial"/>
                <a:cs typeface="Arial"/>
              </a:rPr>
              <a:t> </a:t>
            </a:r>
            <a:r>
              <a:rPr sz="1600" b="1" dirty="0">
                <a:latin typeface="Arial"/>
                <a:cs typeface="Arial"/>
              </a:rPr>
              <a:t>Localizing</a:t>
            </a:r>
            <a:endParaRPr sz="1600" dirty="0">
              <a:latin typeface="Arial"/>
              <a:cs typeface="Arial"/>
            </a:endParaRPr>
          </a:p>
        </p:txBody>
      </p:sp>
      <p:sp>
        <p:nvSpPr>
          <p:cNvPr id="98" name="object 98"/>
          <p:cNvSpPr txBox="1"/>
          <p:nvPr/>
        </p:nvSpPr>
        <p:spPr>
          <a:xfrm>
            <a:off x="4809651" y="4547014"/>
            <a:ext cx="739775" cy="259715"/>
          </a:xfrm>
          <a:prstGeom prst="rect">
            <a:avLst/>
          </a:prstGeom>
        </p:spPr>
        <p:txBody>
          <a:bodyPr vert="horz" wrap="square" lIns="0" tIns="0" rIns="0" bIns="0" rtlCol="0">
            <a:spAutoFit/>
          </a:bodyPr>
          <a:lstStyle/>
          <a:p>
            <a:pPr marL="12700">
              <a:lnSpc>
                <a:spcPct val="100000"/>
              </a:lnSpc>
            </a:pPr>
            <a:r>
              <a:rPr sz="1600" b="1" spc="10" dirty="0">
                <a:latin typeface="Arial"/>
                <a:cs typeface="Arial"/>
              </a:rPr>
              <a:t>S</a:t>
            </a:r>
            <a:r>
              <a:rPr sz="1600" b="1" spc="-80" dirty="0">
                <a:latin typeface="Arial"/>
                <a:cs typeface="Arial"/>
              </a:rPr>
              <a:t>y</a:t>
            </a:r>
            <a:r>
              <a:rPr sz="1600" b="1" spc="-10" dirty="0">
                <a:latin typeface="Arial"/>
                <a:cs typeface="Arial"/>
              </a:rPr>
              <a:t>stem</a:t>
            </a:r>
            <a:endParaRPr sz="1600" dirty="0">
              <a:latin typeface="Arial"/>
              <a:cs typeface="Arial"/>
            </a:endParaRPr>
          </a:p>
        </p:txBody>
      </p:sp>
      <p:sp>
        <p:nvSpPr>
          <p:cNvPr id="99" name="object 99"/>
          <p:cNvSpPr/>
          <p:nvPr/>
        </p:nvSpPr>
        <p:spPr>
          <a:xfrm>
            <a:off x="3514026" y="5691339"/>
            <a:ext cx="712165" cy="697826"/>
          </a:xfrm>
          <a:prstGeom prst="rect">
            <a:avLst/>
          </a:prstGeom>
          <a:blipFill>
            <a:blip r:embed="rId17" cstate="print"/>
            <a:stretch>
              <a:fillRect/>
            </a:stretch>
          </a:blipFill>
        </p:spPr>
        <p:txBody>
          <a:bodyPr wrap="square" lIns="0" tIns="0" rIns="0" bIns="0" rtlCol="0"/>
          <a:lstStyle/>
          <a:p>
            <a:endParaRPr dirty="0"/>
          </a:p>
        </p:txBody>
      </p:sp>
      <p:sp>
        <p:nvSpPr>
          <p:cNvPr id="100" name="object 100"/>
          <p:cNvSpPr/>
          <p:nvPr/>
        </p:nvSpPr>
        <p:spPr>
          <a:xfrm>
            <a:off x="3448634" y="4798402"/>
            <a:ext cx="712165" cy="697826"/>
          </a:xfrm>
          <a:prstGeom prst="rect">
            <a:avLst/>
          </a:prstGeom>
          <a:blipFill>
            <a:blip r:embed="rId17" cstate="print"/>
            <a:stretch>
              <a:fillRect/>
            </a:stretch>
          </a:blipFill>
        </p:spPr>
        <p:txBody>
          <a:bodyPr wrap="square" lIns="0" tIns="0" rIns="0" bIns="0" rtlCol="0"/>
          <a:lstStyle/>
          <a:p>
            <a:endParaRPr dirty="0"/>
          </a:p>
        </p:txBody>
      </p:sp>
      <p:sp>
        <p:nvSpPr>
          <p:cNvPr id="101" name="object 101"/>
          <p:cNvSpPr txBox="1">
            <a:spLocks noGrp="1"/>
          </p:cNvSpPr>
          <p:nvPr>
            <p:ph type="title"/>
          </p:nvPr>
        </p:nvSpPr>
        <p:spPr>
          <a:xfrm>
            <a:off x="540273" y="649164"/>
            <a:ext cx="8229600" cy="778751"/>
          </a:xfrm>
          <a:prstGeom prst="rect">
            <a:avLst/>
          </a:prstGeom>
        </p:spPr>
        <p:txBody>
          <a:bodyPr vert="horz" wrap="square" lIns="0" tIns="161620" rIns="0" bIns="0" rtlCol="0">
            <a:spAutoFit/>
          </a:bodyPr>
          <a:lstStyle/>
          <a:p>
            <a:pPr marL="1694814" marR="5080" indent="-1298575" algn="l">
              <a:lnSpc>
                <a:spcPct val="100000"/>
              </a:lnSpc>
            </a:pPr>
            <a:r>
              <a:rPr sz="2000" b="1" dirty="0">
                <a:latin typeface="+mn-lt"/>
                <a:cs typeface="Times New Roman"/>
              </a:rPr>
              <a:t>1.10 </a:t>
            </a:r>
            <a:r>
              <a:rPr sz="2000" b="1" spc="-10" dirty="0">
                <a:latin typeface="+mn-lt"/>
                <a:cs typeface="Times New Roman"/>
              </a:rPr>
              <a:t>Remote </a:t>
            </a:r>
            <a:r>
              <a:rPr sz="2000" b="1" spc="-5" dirty="0">
                <a:latin typeface="+mn-lt"/>
                <a:cs typeface="Times New Roman"/>
              </a:rPr>
              <a:t>Localization </a:t>
            </a:r>
            <a:r>
              <a:rPr sz="2000" b="1" dirty="0">
                <a:latin typeface="+mn-lt"/>
                <a:cs typeface="Times New Roman"/>
              </a:rPr>
              <a:t>and </a:t>
            </a:r>
            <a:r>
              <a:rPr sz="2000" b="1" spc="-5" dirty="0">
                <a:latin typeface="+mn-lt"/>
                <a:cs typeface="Times New Roman"/>
              </a:rPr>
              <a:t>Rescue </a:t>
            </a:r>
            <a:r>
              <a:rPr sz="2000" b="1" dirty="0">
                <a:latin typeface="+mn-lt"/>
                <a:cs typeface="Times New Roman"/>
              </a:rPr>
              <a:t>of Missing </a:t>
            </a:r>
            <a:r>
              <a:rPr sz="2000" b="1" spc="-25" dirty="0">
                <a:latin typeface="+mn-lt"/>
                <a:cs typeface="Times New Roman"/>
              </a:rPr>
              <a:t>Victims </a:t>
            </a:r>
            <a:r>
              <a:rPr sz="2000" b="1" dirty="0">
                <a:latin typeface="+mn-lt"/>
                <a:cs typeface="Times New Roman"/>
              </a:rPr>
              <a:t>Using  </a:t>
            </a:r>
            <a:r>
              <a:rPr sz="2000" b="1" spc="-15" dirty="0">
                <a:latin typeface="+mn-lt"/>
                <a:cs typeface="Times New Roman"/>
              </a:rPr>
              <a:t>Wireless </a:t>
            </a:r>
            <a:r>
              <a:rPr sz="2000" b="1" spc="-5" dirty="0">
                <a:latin typeface="+mn-lt"/>
                <a:cs typeface="Times New Roman"/>
              </a:rPr>
              <a:t>Dependable BAN </a:t>
            </a:r>
            <a:r>
              <a:rPr sz="2000" b="1" dirty="0">
                <a:latin typeface="+mn-lt"/>
                <a:cs typeface="Times New Roman"/>
              </a:rPr>
              <a:t>of</a:t>
            </a:r>
            <a:r>
              <a:rPr sz="2000" b="1" spc="-55" dirty="0">
                <a:latin typeface="+mn-lt"/>
                <a:cs typeface="Times New Roman"/>
              </a:rPr>
              <a:t> </a:t>
            </a:r>
            <a:r>
              <a:rPr sz="2000" b="1" dirty="0">
                <a:latin typeface="+mn-lt"/>
                <a:cs typeface="Times New Roman"/>
              </a:rPr>
              <a:t>Things/M2M</a:t>
            </a:r>
          </a:p>
        </p:txBody>
      </p:sp>
      <p:sp>
        <p:nvSpPr>
          <p:cNvPr id="102" name="object 102"/>
          <p:cNvSpPr/>
          <p:nvPr/>
        </p:nvSpPr>
        <p:spPr>
          <a:xfrm>
            <a:off x="2414016" y="2468879"/>
            <a:ext cx="429767" cy="816863"/>
          </a:xfrm>
          <a:prstGeom prst="rect">
            <a:avLst/>
          </a:prstGeom>
          <a:blipFill>
            <a:blip r:embed="rId18" cstate="print"/>
            <a:stretch>
              <a:fillRect/>
            </a:stretch>
          </a:blipFill>
        </p:spPr>
        <p:txBody>
          <a:bodyPr wrap="square" lIns="0" tIns="0" rIns="0" bIns="0" rtlCol="0"/>
          <a:lstStyle/>
          <a:p>
            <a:endParaRPr dirty="0"/>
          </a:p>
        </p:txBody>
      </p:sp>
      <p:sp>
        <p:nvSpPr>
          <p:cNvPr id="103" name="object 103"/>
          <p:cNvSpPr/>
          <p:nvPr/>
        </p:nvSpPr>
        <p:spPr>
          <a:xfrm>
            <a:off x="2628900" y="2700145"/>
            <a:ext cx="0" cy="516255"/>
          </a:xfrm>
          <a:custGeom>
            <a:avLst/>
            <a:gdLst/>
            <a:ahLst/>
            <a:cxnLst/>
            <a:rect l="l" t="t" r="r" b="b"/>
            <a:pathLst>
              <a:path h="516255">
                <a:moveTo>
                  <a:pt x="0" y="515696"/>
                </a:moveTo>
                <a:lnTo>
                  <a:pt x="0" y="0"/>
                </a:lnTo>
              </a:path>
            </a:pathLst>
          </a:custGeom>
          <a:ln w="38100">
            <a:solidFill>
              <a:srgbClr val="000000"/>
            </a:solidFill>
          </a:ln>
        </p:spPr>
        <p:txBody>
          <a:bodyPr wrap="square" lIns="0" tIns="0" rIns="0" bIns="0" rtlCol="0"/>
          <a:lstStyle/>
          <a:p>
            <a:endParaRPr dirty="0"/>
          </a:p>
        </p:txBody>
      </p:sp>
      <p:sp>
        <p:nvSpPr>
          <p:cNvPr id="104" name="object 104"/>
          <p:cNvSpPr/>
          <p:nvPr/>
        </p:nvSpPr>
        <p:spPr>
          <a:xfrm>
            <a:off x="2562232" y="2700143"/>
            <a:ext cx="133350" cy="114300"/>
          </a:xfrm>
          <a:custGeom>
            <a:avLst/>
            <a:gdLst/>
            <a:ahLst/>
            <a:cxnLst/>
            <a:rect l="l" t="t" r="r" b="b"/>
            <a:pathLst>
              <a:path w="133350" h="114300">
                <a:moveTo>
                  <a:pt x="133350" y="114300"/>
                </a:moveTo>
                <a:lnTo>
                  <a:pt x="66675" y="0"/>
                </a:lnTo>
                <a:lnTo>
                  <a:pt x="0" y="114300"/>
                </a:lnTo>
              </a:path>
            </a:pathLst>
          </a:custGeom>
          <a:ln w="38100">
            <a:solidFill>
              <a:srgbClr val="000000"/>
            </a:solidFill>
          </a:ln>
        </p:spPr>
        <p:txBody>
          <a:bodyPr wrap="square" lIns="0" tIns="0" rIns="0" bIns="0" rtlCol="0"/>
          <a:lstStyle/>
          <a:p>
            <a:endParaRPr dirty="0"/>
          </a:p>
        </p:txBody>
      </p:sp>
      <p:sp>
        <p:nvSpPr>
          <p:cNvPr id="105" name="object 105"/>
          <p:cNvSpPr/>
          <p:nvPr/>
        </p:nvSpPr>
        <p:spPr>
          <a:xfrm>
            <a:off x="2581655" y="3172967"/>
            <a:ext cx="2633471" cy="128015"/>
          </a:xfrm>
          <a:prstGeom prst="rect">
            <a:avLst/>
          </a:prstGeom>
          <a:blipFill>
            <a:blip r:embed="rId19" cstate="print"/>
            <a:stretch>
              <a:fillRect/>
            </a:stretch>
          </a:blipFill>
        </p:spPr>
        <p:txBody>
          <a:bodyPr wrap="square" lIns="0" tIns="0" rIns="0" bIns="0" rtlCol="0"/>
          <a:lstStyle/>
          <a:p>
            <a:endParaRPr dirty="0"/>
          </a:p>
        </p:txBody>
      </p:sp>
      <p:sp>
        <p:nvSpPr>
          <p:cNvPr id="106" name="object 106"/>
          <p:cNvSpPr/>
          <p:nvPr/>
        </p:nvSpPr>
        <p:spPr>
          <a:xfrm>
            <a:off x="2628900" y="3214116"/>
            <a:ext cx="2520315" cy="0"/>
          </a:xfrm>
          <a:custGeom>
            <a:avLst/>
            <a:gdLst/>
            <a:ahLst/>
            <a:cxnLst/>
            <a:rect l="l" t="t" r="r" b="b"/>
            <a:pathLst>
              <a:path w="2520315">
                <a:moveTo>
                  <a:pt x="0" y="0"/>
                </a:moveTo>
                <a:lnTo>
                  <a:pt x="2520276" y="0"/>
                </a:lnTo>
              </a:path>
            </a:pathLst>
          </a:custGeom>
          <a:ln w="38100">
            <a:solidFill>
              <a:srgbClr val="000000"/>
            </a:solidFill>
          </a:ln>
        </p:spPr>
        <p:txBody>
          <a:bodyPr wrap="square" lIns="0" tIns="0" rIns="0" bIns="0" rtlCol="0"/>
          <a:lstStyle/>
          <a:p>
            <a:endParaRPr dirty="0"/>
          </a:p>
        </p:txBody>
      </p:sp>
      <p:sp>
        <p:nvSpPr>
          <p:cNvPr id="107" name="object 107"/>
          <p:cNvSpPr txBox="1"/>
          <p:nvPr/>
        </p:nvSpPr>
        <p:spPr>
          <a:xfrm>
            <a:off x="673100" y="6204927"/>
            <a:ext cx="7874000" cy="290195"/>
          </a:xfrm>
          <a:prstGeom prst="rect">
            <a:avLst/>
          </a:prstGeom>
        </p:spPr>
        <p:txBody>
          <a:bodyPr vert="horz" wrap="square" lIns="0" tIns="0" rIns="0" bIns="0" rtlCol="0">
            <a:spAutoFit/>
          </a:bodyPr>
          <a:lstStyle/>
          <a:p>
            <a:pPr marL="12700">
              <a:lnSpc>
                <a:spcPct val="100000"/>
              </a:lnSpc>
              <a:tabLst>
                <a:tab pos="457834" algn="l"/>
                <a:tab pos="7860665" algn="l"/>
              </a:tabLst>
            </a:pPr>
            <a:r>
              <a:rPr sz="1800" b="1" u="sng" dirty="0">
                <a:solidFill>
                  <a:srgbClr val="0000FF"/>
                </a:solidFill>
                <a:latin typeface="Arial"/>
                <a:cs typeface="Arial"/>
              </a:rPr>
              <a:t> 	Feedback Delay Loop Model </a:t>
            </a:r>
            <a:r>
              <a:rPr sz="1800" b="1" u="sng" spc="5" dirty="0">
                <a:solidFill>
                  <a:srgbClr val="0000FF"/>
                </a:solidFill>
                <a:latin typeface="Arial"/>
                <a:cs typeface="Arial"/>
              </a:rPr>
              <a:t>with </a:t>
            </a:r>
            <a:r>
              <a:rPr sz="1800" b="1" u="sng" dirty="0">
                <a:solidFill>
                  <a:srgbClr val="0000FF"/>
                </a:solidFill>
                <a:latin typeface="Arial"/>
                <a:cs typeface="Arial"/>
              </a:rPr>
              <a:t>Motion</a:t>
            </a:r>
            <a:r>
              <a:rPr sz="1800" b="1" u="sng" spc="-220" dirty="0">
                <a:solidFill>
                  <a:srgbClr val="0000FF"/>
                </a:solidFill>
                <a:latin typeface="Arial"/>
                <a:cs typeface="Arial"/>
              </a:rPr>
              <a:t> </a:t>
            </a:r>
            <a:r>
              <a:rPr sz="1800" b="1" u="sng" dirty="0">
                <a:solidFill>
                  <a:srgbClr val="0000FF"/>
                </a:solidFill>
                <a:latin typeface="Arial"/>
                <a:cs typeface="Arial"/>
              </a:rPr>
              <a:t>Equation	</a:t>
            </a:r>
            <a:endParaRPr sz="1800" dirty="0">
              <a:latin typeface="Arial"/>
              <a:cs typeface="Arial"/>
            </a:endParaRPr>
          </a:p>
        </p:txBody>
      </p:sp>
      <p:sp>
        <p:nvSpPr>
          <p:cNvPr id="108" name="object 108"/>
          <p:cNvSpPr txBox="1"/>
          <p:nvPr/>
        </p:nvSpPr>
        <p:spPr>
          <a:xfrm>
            <a:off x="7450997" y="2770741"/>
            <a:ext cx="1429385" cy="259715"/>
          </a:xfrm>
          <a:prstGeom prst="rect">
            <a:avLst/>
          </a:prstGeom>
        </p:spPr>
        <p:txBody>
          <a:bodyPr vert="horz" wrap="square" lIns="0" tIns="0" rIns="0" bIns="0" rtlCol="0">
            <a:spAutoFit/>
          </a:bodyPr>
          <a:lstStyle/>
          <a:p>
            <a:pPr marL="12700">
              <a:lnSpc>
                <a:spcPct val="100000"/>
              </a:lnSpc>
            </a:pPr>
            <a:r>
              <a:rPr sz="1600" dirty="0">
                <a:latin typeface="Arial"/>
                <a:cs typeface="Arial"/>
              </a:rPr>
              <a:t>Missing</a:t>
            </a:r>
            <a:r>
              <a:rPr sz="1600" spc="-110" dirty="0">
                <a:latin typeface="Arial"/>
                <a:cs typeface="Arial"/>
              </a:rPr>
              <a:t> </a:t>
            </a:r>
            <a:r>
              <a:rPr sz="1600" dirty="0">
                <a:latin typeface="Arial"/>
                <a:cs typeface="Arial"/>
              </a:rPr>
              <a:t>Victims</a:t>
            </a:r>
          </a:p>
        </p:txBody>
      </p:sp>
      <p:sp>
        <p:nvSpPr>
          <p:cNvPr id="109" name="object 109"/>
          <p:cNvSpPr/>
          <p:nvPr/>
        </p:nvSpPr>
        <p:spPr>
          <a:xfrm>
            <a:off x="7193279" y="2276855"/>
            <a:ext cx="402335" cy="402335"/>
          </a:xfrm>
          <a:prstGeom prst="rect">
            <a:avLst/>
          </a:prstGeom>
          <a:blipFill>
            <a:blip r:embed="rId20" cstate="print"/>
            <a:stretch>
              <a:fillRect/>
            </a:stretch>
          </a:blipFill>
        </p:spPr>
        <p:txBody>
          <a:bodyPr wrap="square" lIns="0" tIns="0" rIns="0" bIns="0" rtlCol="0"/>
          <a:lstStyle/>
          <a:p>
            <a:endParaRPr dirty="0"/>
          </a:p>
        </p:txBody>
      </p:sp>
      <p:sp>
        <p:nvSpPr>
          <p:cNvPr id="110" name="object 110"/>
          <p:cNvSpPr/>
          <p:nvPr/>
        </p:nvSpPr>
        <p:spPr>
          <a:xfrm>
            <a:off x="7699247" y="2133600"/>
            <a:ext cx="402335" cy="402335"/>
          </a:xfrm>
          <a:prstGeom prst="rect">
            <a:avLst/>
          </a:prstGeom>
          <a:blipFill>
            <a:blip r:embed="rId20" cstate="print"/>
            <a:stretch>
              <a:fillRect/>
            </a:stretch>
          </a:blipFill>
        </p:spPr>
        <p:txBody>
          <a:bodyPr wrap="square" lIns="0" tIns="0" rIns="0" bIns="0" rtlCol="0"/>
          <a:lstStyle/>
          <a:p>
            <a:endParaRPr dirty="0"/>
          </a:p>
        </p:txBody>
      </p:sp>
      <p:sp>
        <p:nvSpPr>
          <p:cNvPr id="111" name="object 111"/>
          <p:cNvSpPr/>
          <p:nvPr/>
        </p:nvSpPr>
        <p:spPr>
          <a:xfrm>
            <a:off x="8202167" y="2276855"/>
            <a:ext cx="402335" cy="402335"/>
          </a:xfrm>
          <a:prstGeom prst="rect">
            <a:avLst/>
          </a:prstGeom>
          <a:blipFill>
            <a:blip r:embed="rId20" cstate="print"/>
            <a:stretch>
              <a:fillRect/>
            </a:stretch>
          </a:blipFill>
        </p:spPr>
        <p:txBody>
          <a:bodyPr wrap="square" lIns="0" tIns="0" rIns="0" bIns="0" rtlCol="0"/>
          <a:lstStyle/>
          <a:p>
            <a:endParaRPr dirty="0"/>
          </a:p>
        </p:txBody>
      </p:sp>
      <p:sp>
        <p:nvSpPr>
          <p:cNvPr id="112" name="object 112"/>
          <p:cNvSpPr/>
          <p:nvPr/>
        </p:nvSpPr>
        <p:spPr>
          <a:xfrm>
            <a:off x="7955279" y="2996183"/>
            <a:ext cx="530351" cy="530351"/>
          </a:xfrm>
          <a:prstGeom prst="rect">
            <a:avLst/>
          </a:prstGeom>
          <a:blipFill>
            <a:blip r:embed="rId21" cstate="print"/>
            <a:stretch>
              <a:fillRect/>
            </a:stretch>
          </a:blipFill>
        </p:spPr>
        <p:txBody>
          <a:bodyPr wrap="square" lIns="0" tIns="0" rIns="0" bIns="0" rtlCol="0"/>
          <a:lstStyle/>
          <a:p>
            <a:endParaRPr dirty="0"/>
          </a:p>
        </p:txBody>
      </p:sp>
      <p:sp>
        <p:nvSpPr>
          <p:cNvPr id="113" name="object 113"/>
          <p:cNvSpPr/>
          <p:nvPr/>
        </p:nvSpPr>
        <p:spPr>
          <a:xfrm>
            <a:off x="329184" y="2276855"/>
            <a:ext cx="744758" cy="1473582"/>
          </a:xfrm>
          <a:prstGeom prst="rect">
            <a:avLst/>
          </a:prstGeom>
          <a:blipFill>
            <a:blip r:embed="rId22" cstate="print"/>
            <a:stretch>
              <a:fillRect/>
            </a:stretch>
          </a:blipFill>
        </p:spPr>
        <p:txBody>
          <a:bodyPr wrap="square" lIns="0" tIns="0" rIns="0" bIns="0" rtlCol="0"/>
          <a:lstStyle/>
          <a:p>
            <a:endParaRPr dirty="0"/>
          </a:p>
        </p:txBody>
      </p:sp>
      <p:sp>
        <p:nvSpPr>
          <p:cNvPr id="120" name="object 3">
            <a:extLst>
              <a:ext uri="{FF2B5EF4-FFF2-40B4-BE49-F238E27FC236}">
                <a16:creationId xmlns:a16="http://schemas.microsoft.com/office/drawing/2014/main" id="{68D4B1E2-2EFF-4425-B67D-BB0FF479C932}"/>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22" name="object 3">
            <a:extLst>
              <a:ext uri="{FF2B5EF4-FFF2-40B4-BE49-F238E27FC236}">
                <a16:creationId xmlns:a16="http://schemas.microsoft.com/office/drawing/2014/main" id="{EDE0E35F-7C79-4AFC-9D1E-C8A184182D35}"/>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16" name="日付プレースホルダー 115">
            <a:extLst>
              <a:ext uri="{FF2B5EF4-FFF2-40B4-BE49-F238E27FC236}">
                <a16:creationId xmlns:a16="http://schemas.microsoft.com/office/drawing/2014/main" id="{32DD6928-2062-CA85-ED33-017927EB0600}"/>
              </a:ext>
            </a:extLst>
          </p:cNvPr>
          <p:cNvSpPr>
            <a:spLocks noGrp="1"/>
          </p:cNvSpPr>
          <p:nvPr>
            <p:ph type="dt" sz="half" idx="13"/>
          </p:nvPr>
        </p:nvSpPr>
        <p:spPr/>
        <p:txBody>
          <a:bodyPr/>
          <a:lstStyle/>
          <a:p>
            <a:r>
              <a:rPr lang="en-US" altLang="ja-JP"/>
              <a:t>July 2025</a:t>
            </a:r>
            <a:endParaRPr lang="en-US" altLang="ja-JP" dirty="0"/>
          </a:p>
        </p:txBody>
      </p:sp>
      <p:sp>
        <p:nvSpPr>
          <p:cNvPr id="115" name="object 4">
            <a:extLst>
              <a:ext uri="{FF2B5EF4-FFF2-40B4-BE49-F238E27FC236}">
                <a16:creationId xmlns:a16="http://schemas.microsoft.com/office/drawing/2014/main" id="{2E054F50-CE17-2212-9352-1C8FB1F64CB3}"/>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17" name="object 9">
            <a:extLst>
              <a:ext uri="{FF2B5EF4-FFF2-40B4-BE49-F238E27FC236}">
                <a16:creationId xmlns:a16="http://schemas.microsoft.com/office/drawing/2014/main" id="{EB647FB1-0C20-D469-C201-066338EA301A}"/>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26</a:t>
            </a:fld>
            <a:endParaRPr sz="1050" dirty="0">
              <a:latin typeface="Arial"/>
              <a:cs typeface="Arial"/>
            </a:endParaRPr>
          </a:p>
        </p:txBody>
      </p:sp>
      <p:sp>
        <p:nvSpPr>
          <p:cNvPr id="118" name="object 10">
            <a:extLst>
              <a:ext uri="{FF2B5EF4-FFF2-40B4-BE49-F238E27FC236}">
                <a16:creationId xmlns:a16="http://schemas.microsoft.com/office/drawing/2014/main" id="{986ECA17-4D91-57A2-0DCA-66B176CF56D1}"/>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497" y="413233"/>
            <a:ext cx="9144000" cy="1517650"/>
          </a:xfrm>
        </p:spPr>
        <p:txBody>
          <a:bodyPr/>
          <a:lstStyle/>
          <a:p>
            <a:pPr>
              <a:defRPr/>
            </a:pPr>
            <a:r>
              <a:rPr lang="en-US" altLang="ja-JP" sz="2000" b="1" dirty="0">
                <a:solidFill>
                  <a:srgbClr val="808080"/>
                </a:solidFill>
              </a:rPr>
              <a:t>(1) NZ(UC)-Japan(YNU) Joint Project</a:t>
            </a:r>
            <a:r>
              <a:rPr lang="ja-JP" altLang="en-US" sz="2000" b="1" dirty="0">
                <a:solidFill>
                  <a:srgbClr val="808080"/>
                </a:solidFill>
              </a:rPr>
              <a:t>；</a:t>
            </a:r>
            <a:br>
              <a:rPr lang="en-US" altLang="ja-JP" sz="2000" b="1" dirty="0">
                <a:solidFill>
                  <a:srgbClr val="808080"/>
                </a:solidFill>
              </a:rPr>
            </a:br>
            <a:r>
              <a:rPr lang="en-US" altLang="ja-JP" sz="2200" b="1" dirty="0">
                <a:solidFill>
                  <a:schemeClr val="tx1"/>
                </a:solidFill>
              </a:rPr>
              <a:t>Dependable Wireless Body Area Networks to Support Search and Rescue and Medical Treatment in Disaster Scenarios Using Multiple UAVs</a:t>
            </a:r>
            <a:endParaRPr lang="ja-JP" altLang="en-US" sz="2200" dirty="0">
              <a:solidFill>
                <a:schemeClr val="tx1"/>
              </a:solidFill>
            </a:endParaRPr>
          </a:p>
        </p:txBody>
      </p:sp>
      <p:grpSp>
        <p:nvGrpSpPr>
          <p:cNvPr id="350212" name="グループ化 5"/>
          <p:cNvGrpSpPr>
            <a:grpSpLocks/>
          </p:cNvGrpSpPr>
          <p:nvPr/>
        </p:nvGrpSpPr>
        <p:grpSpPr bwMode="auto">
          <a:xfrm rot="-4515039">
            <a:off x="780522" y="2756450"/>
            <a:ext cx="1608137" cy="1441964"/>
            <a:chOff x="7605465" y="865250"/>
            <a:chExt cx="2848677" cy="2307635"/>
          </a:xfrm>
        </p:grpSpPr>
        <p:pic>
          <p:nvPicPr>
            <p:cNvPr id="350275"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732">
              <a:off x="9144617" y="865250"/>
              <a:ext cx="792944" cy="62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7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582407" flipH="1">
              <a:off x="7605465" y="1400070"/>
              <a:ext cx="720858" cy="56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77"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56816">
              <a:off x="9293194" y="2257475"/>
              <a:ext cx="1160948" cy="91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0213" name="図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1167" t="17406" r="21423" b="11977"/>
          <a:stretch>
            <a:fillRect/>
          </a:stretch>
        </p:blipFill>
        <p:spPr bwMode="auto">
          <a:xfrm>
            <a:off x="6977063" y="5460022"/>
            <a:ext cx="396875"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楕円 11"/>
          <p:cNvSpPr/>
          <p:nvPr/>
        </p:nvSpPr>
        <p:spPr>
          <a:xfrm>
            <a:off x="3276600" y="2943834"/>
            <a:ext cx="5592763" cy="2155825"/>
          </a:xfrm>
          <a:prstGeom prst="ellipse">
            <a:avLst/>
          </a:prstGeom>
          <a:solidFill>
            <a:schemeClr val="bg1">
              <a:lumMod val="85000"/>
            </a:schemeClr>
          </a:solidFill>
          <a:ln>
            <a:noFill/>
          </a:ln>
          <a:effectLst/>
        </p:spPr>
        <p:style>
          <a:lnRef idx="1">
            <a:schemeClr val="accent2"/>
          </a:lnRef>
          <a:fillRef idx="2">
            <a:schemeClr val="accent2"/>
          </a:fillRef>
          <a:effectRef idx="1">
            <a:schemeClr val="accent2"/>
          </a:effectRef>
          <a:fontRef idx="minor">
            <a:schemeClr val="dk1"/>
          </a:fontRef>
        </p:style>
        <p:txBody>
          <a:bodyPr anchor="ctr">
            <a:spAutoFit/>
          </a:bodyPr>
          <a:lstStyle/>
          <a:p>
            <a:pPr algn="ctr">
              <a:defRPr/>
            </a:pPr>
            <a:endParaRPr lang="ja-JP" altLang="en-US" dirty="0"/>
          </a:p>
        </p:txBody>
      </p:sp>
      <p:sp>
        <p:nvSpPr>
          <p:cNvPr id="350215" name="テキスト ボックス 12"/>
          <p:cNvSpPr txBox="1">
            <a:spLocks noChangeArrowheads="1"/>
          </p:cNvSpPr>
          <p:nvPr/>
        </p:nvSpPr>
        <p:spPr bwMode="auto">
          <a:xfrm>
            <a:off x="6519863" y="6109309"/>
            <a:ext cx="2540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en-US" altLang="ja-JP" sz="2000" dirty="0"/>
              <a:t>mobile’s base station</a:t>
            </a:r>
            <a:endParaRPr lang="ja-JP" altLang="en-US" sz="2000" dirty="0"/>
          </a:p>
        </p:txBody>
      </p:sp>
      <p:sp>
        <p:nvSpPr>
          <p:cNvPr id="350216" name="テキスト ボックス 13"/>
          <p:cNvSpPr txBox="1">
            <a:spLocks noChangeArrowheads="1"/>
          </p:cNvSpPr>
          <p:nvPr/>
        </p:nvSpPr>
        <p:spPr bwMode="auto">
          <a:xfrm>
            <a:off x="41507" y="1703710"/>
            <a:ext cx="31623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en-US" altLang="ja-JP" sz="2400" dirty="0"/>
              <a:t>GNSS: </a:t>
            </a:r>
            <a:r>
              <a:rPr lang="en-US" altLang="ja-JP" sz="2000" dirty="0"/>
              <a:t>GPS, GLONAS, </a:t>
            </a:r>
          </a:p>
          <a:p>
            <a:pPr>
              <a:spcBef>
                <a:spcPct val="0"/>
              </a:spcBef>
              <a:buClrTx/>
              <a:buSzTx/>
              <a:buFontTx/>
              <a:buNone/>
            </a:pPr>
            <a:r>
              <a:rPr lang="en-US" altLang="ja-JP" sz="2000" dirty="0"/>
              <a:t>BeiDou, QZS</a:t>
            </a:r>
            <a:r>
              <a:rPr lang="ja-JP" altLang="en-US" sz="2000" dirty="0"/>
              <a:t>（</a:t>
            </a:r>
            <a:r>
              <a:rPr lang="en-US" altLang="ja-JP" sz="2000" dirty="0"/>
              <a:t>Quasi-Zenith</a:t>
            </a:r>
          </a:p>
          <a:p>
            <a:pPr>
              <a:spcBef>
                <a:spcPct val="0"/>
              </a:spcBef>
              <a:buClrTx/>
              <a:buSzTx/>
              <a:buFontTx/>
              <a:buNone/>
            </a:pPr>
            <a:r>
              <a:rPr lang="en-US" altLang="ja-JP" sz="2000" dirty="0"/>
              <a:t> Satellite System</a:t>
            </a:r>
            <a:r>
              <a:rPr lang="ja-JP" altLang="en-US" sz="2000" dirty="0"/>
              <a:t>）</a:t>
            </a:r>
            <a:r>
              <a:rPr lang="en-US" altLang="ja-JP" sz="2000" dirty="0"/>
              <a:t>  </a:t>
            </a:r>
            <a:endParaRPr lang="ja-JP" altLang="en-US" sz="2400" dirty="0"/>
          </a:p>
        </p:txBody>
      </p:sp>
      <p:sp>
        <p:nvSpPr>
          <p:cNvPr id="350217" name="テキスト ボックス 14"/>
          <p:cNvSpPr txBox="1">
            <a:spLocks noChangeArrowheads="1"/>
          </p:cNvSpPr>
          <p:nvPr/>
        </p:nvSpPr>
        <p:spPr bwMode="auto">
          <a:xfrm>
            <a:off x="6864350" y="3932847"/>
            <a:ext cx="21367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a:spcBef>
                <a:spcPct val="0"/>
              </a:spcBef>
              <a:buClrTx/>
              <a:buSzTx/>
              <a:buFontTx/>
              <a:buNone/>
            </a:pPr>
            <a:r>
              <a:rPr lang="en-US" altLang="ja-JP" sz="1400" dirty="0"/>
              <a:t>Unexplored area episode bldgs.</a:t>
            </a:r>
            <a:endParaRPr lang="ja-JP" altLang="en-US" sz="1100" dirty="0"/>
          </a:p>
        </p:txBody>
      </p:sp>
      <p:pic>
        <p:nvPicPr>
          <p:cNvPr id="350218" name="図 15" descr="元気 - ピクトグラム - フリー ..."/>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6966" y="5955322"/>
            <a:ext cx="5318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19" name="図 16" descr="白黒のシンプルピクトグラム ..."/>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0763" y="5875947"/>
            <a:ext cx="531812"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20" name="図 17" descr="男の子 - ピクトグラム - フリー ..."/>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9213" y="5400827"/>
            <a:ext cx="44608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21" name="図 18" descr="白黒のシンプルピクトグラム ..."/>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6025" y="3366109"/>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22" name="図 19"/>
          <p:cNvPicPr>
            <a:picLocks noChangeAspect="1"/>
          </p:cNvPicPr>
          <p:nvPr/>
        </p:nvPicPr>
        <p:blipFill>
          <a:blip r:embed="rId10">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4891088" y="4096359"/>
            <a:ext cx="3984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23" name="図 20"/>
          <p:cNvPicPr>
            <a:picLocks noChangeAspect="1"/>
          </p:cNvPicPr>
          <p:nvPr/>
        </p:nvPicPr>
        <p:blipFill>
          <a:blip r:embed="rId10">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5491163" y="3886809"/>
            <a:ext cx="3984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24" name="図 21"/>
          <p:cNvPicPr>
            <a:picLocks noChangeAspect="1"/>
          </p:cNvPicPr>
          <p:nvPr/>
        </p:nvPicPr>
        <p:blipFill>
          <a:blip r:embed="rId10">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5597525" y="3193072"/>
            <a:ext cx="398463"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25" name="図 22"/>
          <p:cNvPicPr>
            <a:picLocks noChangeAspect="1"/>
          </p:cNvPicPr>
          <p:nvPr/>
        </p:nvPicPr>
        <p:blipFill>
          <a:blip r:embed="rId10">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4606925" y="3467709"/>
            <a:ext cx="3984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26" name="図 23"/>
          <p:cNvPicPr>
            <a:picLocks noChangeAspect="1"/>
          </p:cNvPicPr>
          <p:nvPr/>
        </p:nvPicPr>
        <p:blipFill>
          <a:blip r:embed="rId10">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6394450" y="4139222"/>
            <a:ext cx="398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台形 24"/>
          <p:cNvSpPr/>
          <p:nvPr/>
        </p:nvSpPr>
        <p:spPr>
          <a:xfrm rot="15395550">
            <a:off x="6217465" y="3402253"/>
            <a:ext cx="577850" cy="474662"/>
          </a:xfrm>
          <a:prstGeom prst="trapezoid">
            <a:avLst>
              <a:gd name="adj" fmla="val 60871"/>
            </a:avLst>
          </a:prstGeom>
          <a:solidFill>
            <a:srgbClr val="FF00FF">
              <a:alpha val="30000"/>
            </a:srgbClr>
          </a:solidFill>
          <a:ln>
            <a:noFill/>
          </a:ln>
        </p:spPr>
        <p:style>
          <a:lnRef idx="1">
            <a:schemeClr val="accent2"/>
          </a:lnRef>
          <a:fillRef idx="2">
            <a:schemeClr val="accent2"/>
          </a:fillRef>
          <a:effectRef idx="1">
            <a:schemeClr val="accent2"/>
          </a:effectRef>
          <a:fontRef idx="minor">
            <a:schemeClr val="dk1"/>
          </a:fontRef>
        </p:style>
        <p:txBody>
          <a:bodyPr anchor="ctr">
            <a:spAutoFit/>
          </a:bodyPr>
          <a:lstStyle/>
          <a:p>
            <a:pPr algn="ctr">
              <a:defRPr/>
            </a:pPr>
            <a:endParaRPr lang="ja-JP" altLang="en-US" dirty="0"/>
          </a:p>
        </p:txBody>
      </p:sp>
      <p:pic>
        <p:nvPicPr>
          <p:cNvPr id="350228" name="図 25"/>
          <p:cNvPicPr>
            <a:picLocks noChangeAspect="1"/>
          </p:cNvPicPr>
          <p:nvPr/>
        </p:nvPicPr>
        <p:blipFill>
          <a:blip r:embed="rId10">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465513" y="3855059"/>
            <a:ext cx="398462" cy="40005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27" name="稲妻 26"/>
          <p:cNvSpPr/>
          <p:nvPr/>
        </p:nvSpPr>
        <p:spPr>
          <a:xfrm rot="16485676">
            <a:off x="5235575" y="3486759"/>
            <a:ext cx="352425" cy="352425"/>
          </a:xfrm>
          <a:prstGeom prst="lightningBolt">
            <a:avLst/>
          </a:prstGeom>
          <a:solidFill>
            <a:srgbClr val="FFFF00"/>
          </a:solidFill>
          <a:ln w="3175"/>
        </p:spPr>
        <p:style>
          <a:lnRef idx="2">
            <a:schemeClr val="dk1"/>
          </a:lnRef>
          <a:fillRef idx="1">
            <a:schemeClr val="lt1"/>
          </a:fillRef>
          <a:effectRef idx="0">
            <a:schemeClr val="dk1"/>
          </a:effectRef>
          <a:fontRef idx="minor">
            <a:schemeClr val="dk1"/>
          </a:fontRef>
        </p:style>
        <p:txBody>
          <a:bodyPr anchor="ctr">
            <a:spAutoFit/>
          </a:bodyPr>
          <a:lstStyle/>
          <a:p>
            <a:pPr algn="ctr">
              <a:defRPr/>
            </a:pPr>
            <a:endParaRPr lang="ja-JP" altLang="en-US" dirty="0"/>
          </a:p>
        </p:txBody>
      </p:sp>
      <p:sp>
        <p:nvSpPr>
          <p:cNvPr id="28" name="稲妻 27"/>
          <p:cNvSpPr/>
          <p:nvPr/>
        </p:nvSpPr>
        <p:spPr>
          <a:xfrm rot="16787692">
            <a:off x="4624388" y="3834422"/>
            <a:ext cx="352425" cy="352425"/>
          </a:xfrm>
          <a:prstGeom prst="lightningBolt">
            <a:avLst/>
          </a:prstGeom>
          <a:solidFill>
            <a:srgbClr val="FFFF00"/>
          </a:solidFill>
          <a:ln w="3175"/>
        </p:spPr>
        <p:style>
          <a:lnRef idx="2">
            <a:schemeClr val="dk1"/>
          </a:lnRef>
          <a:fillRef idx="1">
            <a:schemeClr val="lt1"/>
          </a:fillRef>
          <a:effectRef idx="0">
            <a:schemeClr val="dk1"/>
          </a:effectRef>
          <a:fontRef idx="minor">
            <a:schemeClr val="dk1"/>
          </a:fontRef>
        </p:style>
        <p:txBody>
          <a:bodyPr anchor="ctr">
            <a:spAutoFit/>
          </a:bodyPr>
          <a:lstStyle/>
          <a:p>
            <a:pPr algn="ctr">
              <a:defRPr/>
            </a:pPr>
            <a:endParaRPr lang="ja-JP" altLang="en-US" dirty="0"/>
          </a:p>
        </p:txBody>
      </p:sp>
      <p:sp>
        <p:nvSpPr>
          <p:cNvPr id="29" name="稲妻 28"/>
          <p:cNvSpPr/>
          <p:nvPr/>
        </p:nvSpPr>
        <p:spPr>
          <a:xfrm rot="16489752">
            <a:off x="2132806" y="5156016"/>
            <a:ext cx="290513" cy="292100"/>
          </a:xfrm>
          <a:prstGeom prst="lightningBolt">
            <a:avLst/>
          </a:prstGeom>
          <a:solidFill>
            <a:srgbClr val="FFFF00"/>
          </a:solidFill>
          <a:ln w="3175"/>
        </p:spPr>
        <p:style>
          <a:lnRef idx="2">
            <a:schemeClr val="dk1"/>
          </a:lnRef>
          <a:fillRef idx="1">
            <a:schemeClr val="lt1"/>
          </a:fillRef>
          <a:effectRef idx="0">
            <a:schemeClr val="dk1"/>
          </a:effectRef>
          <a:fontRef idx="minor">
            <a:schemeClr val="dk1"/>
          </a:fontRef>
        </p:style>
        <p:txBody>
          <a:bodyPr anchor="ctr">
            <a:spAutoFit/>
          </a:bodyPr>
          <a:lstStyle/>
          <a:p>
            <a:pPr algn="ctr">
              <a:defRPr/>
            </a:pPr>
            <a:endParaRPr lang="ja-JP" altLang="en-US" dirty="0"/>
          </a:p>
        </p:txBody>
      </p:sp>
      <p:pic>
        <p:nvPicPr>
          <p:cNvPr id="30" name="図 29"/>
          <p:cNvPicPr>
            <a:picLocks noChangeAspect="1"/>
          </p:cNvPicPr>
          <p:nvPr/>
        </p:nvPicPr>
        <p:blipFill>
          <a:blip r:embed="rId11"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509346" y="4057399"/>
            <a:ext cx="398698" cy="398698"/>
          </a:xfrm>
          <a:prstGeom prst="rect">
            <a:avLst/>
          </a:prstGeom>
          <a:noFill/>
          <a:ln>
            <a:solidFill>
              <a:srgbClr val="FF00FF"/>
            </a:solidFill>
          </a:ln>
        </p:spPr>
      </p:pic>
      <p:pic>
        <p:nvPicPr>
          <p:cNvPr id="31" name="図 30"/>
          <p:cNvPicPr>
            <a:picLocks noChangeAspect="1"/>
          </p:cNvPicPr>
          <p:nvPr/>
        </p:nvPicPr>
        <p:blipFill>
          <a:blip r:embed="rId11"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3237198" y="4849020"/>
            <a:ext cx="398698" cy="398698"/>
          </a:xfrm>
          <a:prstGeom prst="rect">
            <a:avLst/>
          </a:prstGeom>
          <a:noFill/>
          <a:ln>
            <a:solidFill>
              <a:srgbClr val="FF00FF"/>
            </a:solidFill>
          </a:ln>
        </p:spPr>
      </p:pic>
      <p:pic>
        <p:nvPicPr>
          <p:cNvPr id="32" name="図 31"/>
          <p:cNvPicPr>
            <a:picLocks noChangeAspect="1"/>
          </p:cNvPicPr>
          <p:nvPr/>
        </p:nvPicPr>
        <p:blipFill>
          <a:blip r:embed="rId10">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4840288" y="5139347"/>
            <a:ext cx="400050" cy="39846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3" name="稲妻 32"/>
          <p:cNvSpPr/>
          <p:nvPr/>
        </p:nvSpPr>
        <p:spPr>
          <a:xfrm rot="17173591">
            <a:off x="3245644" y="4560703"/>
            <a:ext cx="290512" cy="292100"/>
          </a:xfrm>
          <a:prstGeom prst="lightningBolt">
            <a:avLst/>
          </a:prstGeom>
          <a:solidFill>
            <a:srgbClr val="FFFF00"/>
          </a:solidFill>
          <a:ln w="3175"/>
        </p:spPr>
        <p:style>
          <a:lnRef idx="2">
            <a:schemeClr val="dk1"/>
          </a:lnRef>
          <a:fillRef idx="1">
            <a:schemeClr val="lt1"/>
          </a:fillRef>
          <a:effectRef idx="0">
            <a:schemeClr val="dk1"/>
          </a:effectRef>
          <a:fontRef idx="minor">
            <a:schemeClr val="dk1"/>
          </a:fontRef>
        </p:style>
        <p:txBody>
          <a:bodyPr anchor="ctr">
            <a:spAutoFit/>
          </a:bodyPr>
          <a:lstStyle/>
          <a:p>
            <a:pPr algn="ctr">
              <a:defRPr/>
            </a:pPr>
            <a:endParaRPr lang="ja-JP" altLang="en-US" dirty="0"/>
          </a:p>
        </p:txBody>
      </p:sp>
      <p:pic>
        <p:nvPicPr>
          <p:cNvPr id="350236" name="Picture 2" descr="ILM01_BB01079.JPG (150×150)"/>
          <p:cNvPicPr>
            <a:picLocks noChangeAspect="1" noChangeArrowheads="1"/>
          </p:cNvPicPr>
          <p:nvPr/>
        </p:nvPicPr>
        <p:blipFill>
          <a:blip r:embed="rId12" cstate="print">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1622425" y="5540984"/>
            <a:ext cx="4127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図 34"/>
          <p:cNvPicPr>
            <a:picLocks noChangeAspect="1"/>
          </p:cNvPicPr>
          <p:nvPr/>
        </p:nvPicPr>
        <p:blipFill>
          <a:blip r:embed="rId11"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4296" y="4887678"/>
            <a:ext cx="398698" cy="398698"/>
          </a:xfrm>
          <a:prstGeom prst="rect">
            <a:avLst/>
          </a:prstGeom>
          <a:noFill/>
          <a:ln>
            <a:solidFill>
              <a:srgbClr val="FF00FF"/>
            </a:solidFill>
          </a:ln>
        </p:spPr>
      </p:pic>
      <p:sp>
        <p:nvSpPr>
          <p:cNvPr id="350238" name="テキスト ボックス 35"/>
          <p:cNvSpPr txBox="1">
            <a:spLocks noChangeArrowheads="1"/>
          </p:cNvSpPr>
          <p:nvPr/>
        </p:nvSpPr>
        <p:spPr bwMode="auto">
          <a:xfrm>
            <a:off x="2303463" y="5244122"/>
            <a:ext cx="2039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en-US" altLang="ja-JP" sz="2000" dirty="0">
                <a:solidFill>
                  <a:srgbClr val="FF00FF"/>
                </a:solidFill>
              </a:rPr>
              <a:t>Anchor nodes</a:t>
            </a:r>
            <a:endParaRPr lang="ja-JP" altLang="en-US" sz="2000" dirty="0">
              <a:solidFill>
                <a:srgbClr val="FF00FF"/>
              </a:solidFill>
            </a:endParaRPr>
          </a:p>
        </p:txBody>
      </p:sp>
      <p:sp>
        <p:nvSpPr>
          <p:cNvPr id="350239" name="テキスト ボックス 36"/>
          <p:cNvSpPr txBox="1">
            <a:spLocks noChangeArrowheads="1"/>
          </p:cNvSpPr>
          <p:nvPr/>
        </p:nvSpPr>
        <p:spPr bwMode="auto">
          <a:xfrm>
            <a:off x="6696075" y="3632809"/>
            <a:ext cx="1814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en-US" altLang="ja-JP" sz="2400" dirty="0">
                <a:solidFill>
                  <a:srgbClr val="FF0000"/>
                </a:solidFill>
              </a:rPr>
              <a:t>Victim</a:t>
            </a:r>
            <a:endParaRPr lang="ja-JP" altLang="en-US" sz="2400" dirty="0">
              <a:solidFill>
                <a:srgbClr val="FF0000"/>
              </a:solidFill>
            </a:endParaRPr>
          </a:p>
        </p:txBody>
      </p:sp>
      <p:pic>
        <p:nvPicPr>
          <p:cNvPr id="350240" name="図 3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8879097">
            <a:off x="1999997" y="3320677"/>
            <a:ext cx="70643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41" name="図 3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8022259">
            <a:off x="1183228" y="3219729"/>
            <a:ext cx="5365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42" name="図 4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rot="7671905">
            <a:off x="1328485" y="4009652"/>
            <a:ext cx="4905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43" name="テキスト ボックス 41"/>
          <p:cNvSpPr txBox="1">
            <a:spLocks noChangeArrowheads="1"/>
          </p:cNvSpPr>
          <p:nvPr/>
        </p:nvSpPr>
        <p:spPr bwMode="auto">
          <a:xfrm>
            <a:off x="1854200" y="5733072"/>
            <a:ext cx="1724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en-US" altLang="ja-JP" sz="2000" dirty="0"/>
              <a:t>Base station</a:t>
            </a:r>
            <a:endParaRPr lang="ja-JP" altLang="en-US" sz="2000" dirty="0"/>
          </a:p>
        </p:txBody>
      </p:sp>
      <p:sp>
        <p:nvSpPr>
          <p:cNvPr id="3" name="円/楕円 2"/>
          <p:cNvSpPr/>
          <p:nvPr/>
        </p:nvSpPr>
        <p:spPr>
          <a:xfrm rot="19132444">
            <a:off x="958132" y="1256155"/>
            <a:ext cx="2138363" cy="496199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1" name="テキスト ボックス 10"/>
          <p:cNvSpPr txBox="1">
            <a:spLocks noChangeArrowheads="1"/>
          </p:cNvSpPr>
          <p:nvPr/>
        </p:nvSpPr>
        <p:spPr bwMode="auto">
          <a:xfrm>
            <a:off x="34925" y="4232055"/>
            <a:ext cx="23145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en-US" altLang="ja-JP" sz="2000" dirty="0">
                <a:solidFill>
                  <a:srgbClr val="0000FF"/>
                </a:solidFill>
              </a:rPr>
              <a:t>Step1; Positioning for anchor node UAVs using GNSS</a:t>
            </a:r>
          </a:p>
        </p:txBody>
      </p:sp>
      <p:sp>
        <p:nvSpPr>
          <p:cNvPr id="40" name="円/楕円 39"/>
          <p:cNvSpPr/>
          <p:nvPr/>
        </p:nvSpPr>
        <p:spPr>
          <a:xfrm rot="21069378">
            <a:off x="2444750" y="2902559"/>
            <a:ext cx="6056313" cy="3268663"/>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43" name="テキスト ボックス 42"/>
          <p:cNvSpPr txBox="1">
            <a:spLocks noChangeArrowheads="1"/>
          </p:cNvSpPr>
          <p:nvPr/>
        </p:nvSpPr>
        <p:spPr bwMode="auto">
          <a:xfrm>
            <a:off x="2905606" y="2376303"/>
            <a:ext cx="257016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en-US" altLang="ja-JP" sz="2000" dirty="0">
                <a:solidFill>
                  <a:srgbClr val="FF00FF"/>
                </a:solidFill>
              </a:rPr>
              <a:t>Step2; Expanding UWB ranging area by recursive process</a:t>
            </a:r>
          </a:p>
        </p:txBody>
      </p:sp>
      <p:pic>
        <p:nvPicPr>
          <p:cNvPr id="350248" name="図 43"/>
          <p:cNvPicPr>
            <a:picLocks noChangeAspect="1"/>
          </p:cNvPicPr>
          <p:nvPr/>
        </p:nvPicPr>
        <p:blipFill>
          <a:blip r:embed="rId10">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6840538" y="2943834"/>
            <a:ext cx="3984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直線矢印コネクタ 45"/>
          <p:cNvCxnSpPr/>
          <p:nvPr/>
        </p:nvCxnSpPr>
        <p:spPr>
          <a:xfrm flipV="1">
            <a:off x="2994025" y="4167797"/>
            <a:ext cx="471488" cy="204787"/>
          </a:xfrm>
          <a:prstGeom prst="straightConnector1">
            <a:avLst/>
          </a:prstGeom>
          <a:ln w="28575">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V="1">
            <a:off x="2879725" y="4242409"/>
            <a:ext cx="695325" cy="788988"/>
          </a:xfrm>
          <a:prstGeom prst="straightConnector1">
            <a:avLst/>
          </a:prstGeom>
          <a:ln w="28575">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flipV="1">
            <a:off x="3617913" y="4320197"/>
            <a:ext cx="0" cy="465137"/>
          </a:xfrm>
          <a:prstGeom prst="straightConnector1">
            <a:avLst/>
          </a:prstGeom>
          <a:ln w="28575">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a:off x="3132138" y="4404334"/>
            <a:ext cx="865187" cy="233363"/>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3889375" y="4299559"/>
            <a:ext cx="147638" cy="2428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V="1">
            <a:off x="3722688" y="4786922"/>
            <a:ext cx="288925" cy="22860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a:off x="3852863" y="4064609"/>
            <a:ext cx="395287" cy="6191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p:nvPr/>
        </p:nvCxnSpPr>
        <p:spPr>
          <a:xfrm flipV="1">
            <a:off x="3492500" y="4239234"/>
            <a:ext cx="725488" cy="5857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flipV="1">
            <a:off x="4213225" y="4277334"/>
            <a:ext cx="130175" cy="3603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5929313" y="3429609"/>
            <a:ext cx="342900" cy="161925"/>
          </a:xfrm>
          <a:prstGeom prst="straightConnector1">
            <a:avLst/>
          </a:prstGeom>
          <a:ln w="28575">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flipH="1" flipV="1">
            <a:off x="5997575" y="3366109"/>
            <a:ext cx="331788" cy="144463"/>
          </a:xfrm>
          <a:prstGeom prst="straightConnector1">
            <a:avLst/>
          </a:prstGeom>
          <a:ln w="28575">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flipV="1">
            <a:off x="6594475" y="3807434"/>
            <a:ext cx="0" cy="366713"/>
          </a:xfrm>
          <a:prstGeom prst="straightConnector1">
            <a:avLst/>
          </a:prstGeom>
          <a:ln w="28575">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a:off x="6480175" y="3837597"/>
            <a:ext cx="9525" cy="330200"/>
          </a:xfrm>
          <a:prstGeom prst="straightConnector1">
            <a:avLst/>
          </a:prstGeom>
          <a:ln w="28575">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98" name="直線矢印コネクタ 97"/>
          <p:cNvCxnSpPr/>
          <p:nvPr/>
        </p:nvCxnSpPr>
        <p:spPr>
          <a:xfrm flipH="1">
            <a:off x="6792913" y="3342297"/>
            <a:ext cx="149225" cy="168275"/>
          </a:xfrm>
          <a:prstGeom prst="straightConnector1">
            <a:avLst/>
          </a:prstGeom>
          <a:ln w="28575">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直線矢印コネクタ 100"/>
          <p:cNvCxnSpPr/>
          <p:nvPr/>
        </p:nvCxnSpPr>
        <p:spPr>
          <a:xfrm flipV="1">
            <a:off x="6696075" y="3231172"/>
            <a:ext cx="215900" cy="247650"/>
          </a:xfrm>
          <a:prstGeom prst="straightConnector1">
            <a:avLst/>
          </a:prstGeom>
          <a:ln w="28575">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66" name="円/楕円 65"/>
          <p:cNvSpPr/>
          <p:nvPr/>
        </p:nvSpPr>
        <p:spPr>
          <a:xfrm>
            <a:off x="5411788" y="2870809"/>
            <a:ext cx="2276475" cy="1730375"/>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67" name="テキスト ボックス 66"/>
          <p:cNvSpPr txBox="1">
            <a:spLocks noChangeArrowheads="1"/>
          </p:cNvSpPr>
          <p:nvPr/>
        </p:nvSpPr>
        <p:spPr bwMode="auto">
          <a:xfrm>
            <a:off x="5411788" y="2151672"/>
            <a:ext cx="36972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en-US" altLang="ja-JP" sz="2000" dirty="0">
                <a:solidFill>
                  <a:srgbClr val="008000"/>
                </a:solidFill>
              </a:rPr>
              <a:t>Step3; Localization of victim by TDOA ranging with UWB-BAN</a:t>
            </a:r>
          </a:p>
        </p:txBody>
      </p:sp>
      <p:sp>
        <p:nvSpPr>
          <p:cNvPr id="68" name="円/楕円 67"/>
          <p:cNvSpPr/>
          <p:nvPr/>
        </p:nvSpPr>
        <p:spPr>
          <a:xfrm>
            <a:off x="5292725" y="2764447"/>
            <a:ext cx="2555875" cy="190658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71" name="テキスト ボックス 70"/>
          <p:cNvSpPr txBox="1">
            <a:spLocks noChangeArrowheads="1"/>
          </p:cNvSpPr>
          <p:nvPr/>
        </p:nvSpPr>
        <p:spPr bwMode="auto">
          <a:xfrm>
            <a:off x="5689600" y="4599597"/>
            <a:ext cx="3419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en-US" altLang="ja-JP" sz="2000" dirty="0">
                <a:solidFill>
                  <a:srgbClr val="0000FF"/>
                </a:solidFill>
              </a:rPr>
              <a:t>Step4; Triage using sensed vital signs from UWB-BAN</a:t>
            </a:r>
          </a:p>
        </p:txBody>
      </p:sp>
      <p:sp>
        <p:nvSpPr>
          <p:cNvPr id="74" name="稲妻 73"/>
          <p:cNvSpPr/>
          <p:nvPr/>
        </p:nvSpPr>
        <p:spPr>
          <a:xfrm flipV="1">
            <a:off x="4929188" y="4499584"/>
            <a:ext cx="166687" cy="587375"/>
          </a:xfrm>
          <a:prstGeom prst="lightningBol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75" name="円/楕円 74"/>
          <p:cNvSpPr/>
          <p:nvPr/>
        </p:nvSpPr>
        <p:spPr>
          <a:xfrm>
            <a:off x="4679950" y="3855059"/>
            <a:ext cx="800100" cy="18780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77" name="テキスト ボックス 76"/>
          <p:cNvSpPr txBox="1">
            <a:spLocks noChangeArrowheads="1"/>
          </p:cNvSpPr>
          <p:nvPr/>
        </p:nvSpPr>
        <p:spPr bwMode="auto">
          <a:xfrm>
            <a:off x="3697288" y="5715000"/>
            <a:ext cx="3143250"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nSpc>
                <a:spcPts val="1700"/>
              </a:lnSpc>
              <a:spcBef>
                <a:spcPct val="0"/>
              </a:spcBef>
              <a:buClrTx/>
              <a:buSzTx/>
              <a:buFontTx/>
              <a:buNone/>
            </a:pPr>
            <a:r>
              <a:rPr lang="en-US" altLang="ja-JP" sz="2000" dirty="0">
                <a:solidFill>
                  <a:srgbClr val="FF0000"/>
                </a:solidFill>
              </a:rPr>
              <a:t>Step5; Wireless power transmission to recharge battery of UAVs</a:t>
            </a:r>
          </a:p>
        </p:txBody>
      </p:sp>
      <p:sp>
        <p:nvSpPr>
          <p:cNvPr id="69" name="稲妻 68"/>
          <p:cNvSpPr/>
          <p:nvPr/>
        </p:nvSpPr>
        <p:spPr>
          <a:xfrm flipH="1" flipV="1">
            <a:off x="5400675" y="5428272"/>
            <a:ext cx="1506538" cy="231775"/>
          </a:xfrm>
          <a:prstGeom prst="lightningBol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cxnSp>
        <p:nvCxnSpPr>
          <p:cNvPr id="45" name="直線矢印コネクタ 44"/>
          <p:cNvCxnSpPr>
            <a:cxnSpLocks noChangeShapeType="1"/>
          </p:cNvCxnSpPr>
          <p:nvPr/>
        </p:nvCxnSpPr>
        <p:spPr bwMode="auto">
          <a:xfrm>
            <a:off x="7092950" y="3304197"/>
            <a:ext cx="82550" cy="2092325"/>
          </a:xfrm>
          <a:prstGeom prst="straightConnector1">
            <a:avLst/>
          </a:prstGeom>
          <a:noFill/>
          <a:ln w="28575" algn="ctr">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72" name="直線矢印コネクタ 71"/>
          <p:cNvCxnSpPr>
            <a:cxnSpLocks noChangeShapeType="1"/>
          </p:cNvCxnSpPr>
          <p:nvPr/>
        </p:nvCxnSpPr>
        <p:spPr bwMode="auto">
          <a:xfrm>
            <a:off x="5919788" y="3548672"/>
            <a:ext cx="1039812" cy="1935162"/>
          </a:xfrm>
          <a:prstGeom prst="straightConnector1">
            <a:avLst/>
          </a:prstGeom>
          <a:noFill/>
          <a:ln w="28575" algn="ctr">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78" name="直線矢印コネクタ 77"/>
          <p:cNvCxnSpPr>
            <a:cxnSpLocks noChangeShapeType="1"/>
          </p:cNvCxnSpPr>
          <p:nvPr/>
        </p:nvCxnSpPr>
        <p:spPr bwMode="auto">
          <a:xfrm>
            <a:off x="6748463" y="4493234"/>
            <a:ext cx="285750" cy="925513"/>
          </a:xfrm>
          <a:prstGeom prst="straightConnector1">
            <a:avLst/>
          </a:prstGeom>
          <a:noFill/>
          <a:ln w="28575" algn="ctr">
            <a:solidFill>
              <a:srgbClr val="0000FF"/>
            </a:solidFill>
            <a:round/>
            <a:headEnd/>
            <a:tailEnd type="triangle" w="med" len="med"/>
          </a:ln>
          <a:extLst>
            <a:ext uri="{909E8E84-426E-40DD-AFC4-6F175D3DCCD1}">
              <a14:hiddenFill xmlns:a14="http://schemas.microsoft.com/office/drawing/2010/main">
                <a:noFill/>
              </a14:hiddenFill>
            </a:ext>
          </a:extLst>
        </p:spPr>
      </p:cxnSp>
      <p:pic>
        <p:nvPicPr>
          <p:cNvPr id="82" name="図 81">
            <a:extLst>
              <a:ext uri="{FF2B5EF4-FFF2-40B4-BE49-F238E27FC236}">
                <a16:creationId xmlns:a16="http://schemas.microsoft.com/office/drawing/2014/main" id="{E60B5FEA-F01C-4F73-B70F-9255F0796B8B}"/>
              </a:ext>
            </a:extLst>
          </p:cNvPr>
          <p:cNvPicPr>
            <a:picLocks noChangeAspect="1"/>
          </p:cNvPicPr>
          <p:nvPr/>
        </p:nvPicPr>
        <p:blipFill>
          <a:blip r:embed="rId16"/>
          <a:stretch>
            <a:fillRect/>
          </a:stretch>
        </p:blipFill>
        <p:spPr>
          <a:xfrm>
            <a:off x="8388424" y="-27384"/>
            <a:ext cx="792088" cy="778886"/>
          </a:xfrm>
          <a:prstGeom prst="rect">
            <a:avLst/>
          </a:prstGeom>
        </p:spPr>
      </p:pic>
      <p:sp>
        <p:nvSpPr>
          <p:cNvPr id="5" name="object 8">
            <a:extLst>
              <a:ext uri="{FF2B5EF4-FFF2-40B4-BE49-F238E27FC236}">
                <a16:creationId xmlns:a16="http://schemas.microsoft.com/office/drawing/2014/main" id="{7DF26363-DB58-478A-CB27-3DD965F39DE7}"/>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27</a:t>
            </a:fld>
            <a:endParaRPr sz="1200" dirty="0">
              <a:latin typeface="Times New Roman"/>
              <a:cs typeface="Times New Roman"/>
            </a:endParaRPr>
          </a:p>
        </p:txBody>
      </p:sp>
      <p:sp>
        <p:nvSpPr>
          <p:cNvPr id="7" name="object 10">
            <a:extLst>
              <a:ext uri="{FF2B5EF4-FFF2-40B4-BE49-F238E27FC236}">
                <a16:creationId xmlns:a16="http://schemas.microsoft.com/office/drawing/2014/main" id="{7AE5FA5C-594A-9120-150B-BE6B3FC5DCAB}"/>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4" name="日付プレースホルダー 3">
            <a:extLst>
              <a:ext uri="{FF2B5EF4-FFF2-40B4-BE49-F238E27FC236}">
                <a16:creationId xmlns:a16="http://schemas.microsoft.com/office/drawing/2014/main" id="{848FB800-95FE-8A41-8A85-FB0778201ADD}"/>
              </a:ext>
            </a:extLst>
          </p:cNvPr>
          <p:cNvSpPr>
            <a:spLocks noGrp="1"/>
          </p:cNvSpPr>
          <p:nvPr>
            <p:ph type="dt" sz="half" idx="10"/>
          </p:nvPr>
        </p:nvSpPr>
        <p:spPr/>
        <p:txBody>
          <a:bodyPr/>
          <a:lstStyle/>
          <a:p>
            <a:r>
              <a:rPr lang="en-US" altLang="ja-JP"/>
              <a:t>July 2025</a:t>
            </a:r>
            <a:endParaRPr lang="ja-JP" altLang="en-US" dirty="0"/>
          </a:p>
        </p:txBody>
      </p:sp>
    </p:spTree>
    <p:extLst>
      <p:ext uri="{BB962C8B-B14F-4D97-AF65-F5344CB8AC3E}">
        <p14:creationId xmlns:p14="http://schemas.microsoft.com/office/powerpoint/2010/main" val="14028189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par>
                                <p:cTn id="24" presetID="22" presetClass="entr" presetSubtype="4"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down)">
                                      <p:cBhvr>
                                        <p:cTn id="26" dur="500"/>
                                        <p:tgtEl>
                                          <p:spTgt spid="48"/>
                                        </p:tgtEl>
                                      </p:cBhvr>
                                    </p:animEffect>
                                  </p:childTnLst>
                                </p:cTn>
                              </p:par>
                              <p:par>
                                <p:cTn id="27" presetID="22" presetClass="entr" presetSubtype="4"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down)">
                                      <p:cBhvr>
                                        <p:cTn id="29" dur="500"/>
                                        <p:tgtEl>
                                          <p:spTgt spid="5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path" presetSubtype="0" accel="50000" decel="50000" fill="hold" nodeType="clickEffect">
                                  <p:stCondLst>
                                    <p:cond delay="0"/>
                                  </p:stCondLst>
                                  <p:childTnLst>
                                    <p:animMotion origin="layout" path="M -8.33333E-7 3.33333E-6 L 0.13386 -0.05255 " pathEditMode="relative" rAng="0" ptsTypes="AA">
                                      <p:cBhvr>
                                        <p:cTn id="33" dur="2000" fill="hold"/>
                                        <p:tgtEl>
                                          <p:spTgt spid="35"/>
                                        </p:tgtEl>
                                        <p:attrNameLst>
                                          <p:attrName>ppt_x</p:attrName>
                                          <p:attrName>ppt_y</p:attrName>
                                        </p:attrNameLst>
                                      </p:cBhvr>
                                      <p:rCtr x="6684" y="-2639"/>
                                    </p:animMotion>
                                  </p:childTnLst>
                                </p:cTn>
                              </p:par>
                            </p:childTnLst>
                          </p:cTn>
                        </p:par>
                        <p:par>
                          <p:cTn id="34" fill="hold" nodeType="afterGroup">
                            <p:stCondLst>
                              <p:cond delay="2000"/>
                            </p:stCondLst>
                            <p:childTnLst>
                              <p:par>
                                <p:cTn id="35" presetID="22" presetClass="entr" presetSubtype="4" fill="hold"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down)">
                                      <p:cBhvr>
                                        <p:cTn id="37" dur="500"/>
                                        <p:tgtEl>
                                          <p:spTgt spid="59"/>
                                        </p:tgtEl>
                                      </p:cBhvr>
                                    </p:animEffect>
                                  </p:childTnLst>
                                </p:cTn>
                              </p:par>
                              <p:par>
                                <p:cTn id="38" presetID="22" presetClass="entr" presetSubtype="4" fill="hold"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down)">
                                      <p:cBhvr>
                                        <p:cTn id="40" dur="500"/>
                                        <p:tgtEl>
                                          <p:spTgt spid="63"/>
                                        </p:tgtEl>
                                      </p:cBhvr>
                                    </p:animEffect>
                                  </p:childTnLst>
                                </p:cTn>
                              </p:par>
                              <p:par>
                                <p:cTn id="41" presetID="22" presetClass="entr" presetSubtype="4"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down)">
                                      <p:cBhvr>
                                        <p:cTn id="43" dur="500"/>
                                        <p:tgtEl>
                                          <p:spTgt spid="5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path" presetSubtype="0" accel="50000" decel="50000" fill="hold" nodeType="clickEffect">
                                  <p:stCondLst>
                                    <p:cond delay="0"/>
                                  </p:stCondLst>
                                  <p:childTnLst>
                                    <p:animMotion origin="layout" path="M -5.55556E-7 -1.85185E-6 L 0.15972 -0.02893 " pathEditMode="relative" rAng="0" ptsTypes="AA">
                                      <p:cBhvr>
                                        <p:cTn id="47" dur="2000" fill="hold"/>
                                        <p:tgtEl>
                                          <p:spTgt spid="30"/>
                                        </p:tgtEl>
                                        <p:attrNameLst>
                                          <p:attrName>ppt_x</p:attrName>
                                          <p:attrName>ppt_y</p:attrName>
                                        </p:attrNameLst>
                                      </p:cBhvr>
                                      <p:rCtr x="7986" y="-1458"/>
                                    </p:animMotion>
                                  </p:childTnLst>
                                </p:cTn>
                              </p:par>
                            </p:childTnLst>
                          </p:cTn>
                        </p:par>
                        <p:par>
                          <p:cTn id="48" fill="hold" nodeType="afterGroup">
                            <p:stCondLst>
                              <p:cond delay="2000"/>
                            </p:stCondLst>
                            <p:childTnLst>
                              <p:par>
                                <p:cTn id="49" presetID="22" presetClass="entr" presetSubtype="4" fill="hold" nodeType="after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wipe(down)">
                                      <p:cBhvr>
                                        <p:cTn id="51" dur="500"/>
                                        <p:tgtEl>
                                          <p:spTgt spid="70"/>
                                        </p:tgtEl>
                                      </p:cBhvr>
                                    </p:animEffect>
                                  </p:childTnLst>
                                </p:cTn>
                              </p:par>
                              <p:par>
                                <p:cTn id="52" presetID="22" presetClass="entr" presetSubtype="4" fill="hold" nodeType="with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wipe(down)">
                                      <p:cBhvr>
                                        <p:cTn id="54" dur="500"/>
                                        <p:tgtEl>
                                          <p:spTgt spid="73"/>
                                        </p:tgtEl>
                                      </p:cBhvr>
                                    </p:animEffect>
                                  </p:childTnLst>
                                </p:cTn>
                              </p:par>
                              <p:par>
                                <p:cTn id="55" presetID="22" presetClass="entr" presetSubtype="4"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wipe(down)">
                                      <p:cBhvr>
                                        <p:cTn id="57" dur="500"/>
                                        <p:tgtEl>
                                          <p:spTgt spid="7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500"/>
                                        <p:tgtEl>
                                          <p:spTgt spid="6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childTnLst>
                          </p:cTn>
                        </p:par>
                        <p:par>
                          <p:cTn id="66" fill="hold" nodeType="afterGroup">
                            <p:stCondLst>
                              <p:cond delay="500"/>
                            </p:stCondLst>
                            <p:childTnLst>
                              <p:par>
                                <p:cTn id="67" presetID="22" presetClass="entr" presetSubtype="4" fill="hold" nodeType="after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down)">
                                      <p:cBhvr>
                                        <p:cTn id="69" dur="500"/>
                                        <p:tgtEl>
                                          <p:spTgt spid="81"/>
                                        </p:tgtEl>
                                      </p:cBhvr>
                                    </p:animEffect>
                                  </p:childTnLst>
                                </p:cTn>
                              </p:par>
                              <p:par>
                                <p:cTn id="70" presetID="22" presetClass="entr" presetSubtype="4" fill="hold" nodeType="withEffect">
                                  <p:stCondLst>
                                    <p:cond delay="0"/>
                                  </p:stCondLst>
                                  <p:childTnLst>
                                    <p:set>
                                      <p:cBhvr>
                                        <p:cTn id="71" dur="1" fill="hold">
                                          <p:stCondLst>
                                            <p:cond delay="0"/>
                                          </p:stCondLst>
                                        </p:cTn>
                                        <p:tgtEl>
                                          <p:spTgt spid="79"/>
                                        </p:tgtEl>
                                        <p:attrNameLst>
                                          <p:attrName>style.visibility</p:attrName>
                                        </p:attrNameLst>
                                      </p:cBhvr>
                                      <p:to>
                                        <p:strVal val="visible"/>
                                      </p:to>
                                    </p:set>
                                    <p:animEffect transition="in" filter="wipe(down)">
                                      <p:cBhvr>
                                        <p:cTn id="72" dur="500"/>
                                        <p:tgtEl>
                                          <p:spTgt spid="79"/>
                                        </p:tgtEl>
                                      </p:cBhvr>
                                    </p:animEffect>
                                  </p:childTnLst>
                                </p:cTn>
                              </p:par>
                              <p:par>
                                <p:cTn id="73" presetID="22" presetClass="entr" presetSubtype="4" fill="hold" nodeType="withEffect">
                                  <p:stCondLst>
                                    <p:cond delay="0"/>
                                  </p:stCondLst>
                                  <p:childTnLst>
                                    <p:set>
                                      <p:cBhvr>
                                        <p:cTn id="74" dur="1" fill="hold">
                                          <p:stCondLst>
                                            <p:cond delay="0"/>
                                          </p:stCondLst>
                                        </p:cTn>
                                        <p:tgtEl>
                                          <p:spTgt spid="101"/>
                                        </p:tgtEl>
                                        <p:attrNameLst>
                                          <p:attrName>style.visibility</p:attrName>
                                        </p:attrNameLst>
                                      </p:cBhvr>
                                      <p:to>
                                        <p:strVal val="visible"/>
                                      </p:to>
                                    </p:set>
                                    <p:animEffect transition="in" filter="wipe(down)">
                                      <p:cBhvr>
                                        <p:cTn id="75" dur="500"/>
                                        <p:tgtEl>
                                          <p:spTgt spid="101"/>
                                        </p:tgtEl>
                                      </p:cBhvr>
                                    </p:animEffect>
                                  </p:childTnLst>
                                </p:cTn>
                              </p:par>
                              <p:par>
                                <p:cTn id="76" presetID="22" presetClass="entr" presetSubtype="4" fill="hold" nodeType="withEffect">
                                  <p:stCondLst>
                                    <p:cond delay="0"/>
                                  </p:stCondLst>
                                  <p:childTnLst>
                                    <p:set>
                                      <p:cBhvr>
                                        <p:cTn id="77" dur="1" fill="hold">
                                          <p:stCondLst>
                                            <p:cond delay="0"/>
                                          </p:stCondLst>
                                        </p:cTn>
                                        <p:tgtEl>
                                          <p:spTgt spid="98"/>
                                        </p:tgtEl>
                                        <p:attrNameLst>
                                          <p:attrName>style.visibility</p:attrName>
                                        </p:attrNameLst>
                                      </p:cBhvr>
                                      <p:to>
                                        <p:strVal val="visible"/>
                                      </p:to>
                                    </p:set>
                                    <p:animEffect transition="in" filter="wipe(down)">
                                      <p:cBhvr>
                                        <p:cTn id="78" dur="500"/>
                                        <p:tgtEl>
                                          <p:spTgt spid="98"/>
                                        </p:tgtEl>
                                      </p:cBhvr>
                                    </p:animEffect>
                                  </p:childTnLst>
                                </p:cTn>
                              </p:par>
                              <p:par>
                                <p:cTn id="79" presetID="22" presetClass="entr" presetSubtype="4" fill="hold" nodeType="with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wipe(down)">
                                      <p:cBhvr>
                                        <p:cTn id="81" dur="500"/>
                                        <p:tgtEl>
                                          <p:spTgt spid="86"/>
                                        </p:tgtEl>
                                      </p:cBhvr>
                                    </p:animEffect>
                                  </p:childTnLst>
                                </p:cTn>
                              </p:par>
                              <p:par>
                                <p:cTn id="82" presetID="22" presetClass="entr" presetSubtype="4" fill="hold" nodeType="withEffect">
                                  <p:stCondLst>
                                    <p:cond delay="0"/>
                                  </p:stCondLst>
                                  <p:childTnLst>
                                    <p:set>
                                      <p:cBhvr>
                                        <p:cTn id="83" dur="1" fill="hold">
                                          <p:stCondLst>
                                            <p:cond delay="0"/>
                                          </p:stCondLst>
                                        </p:cTn>
                                        <p:tgtEl>
                                          <p:spTgt spid="93"/>
                                        </p:tgtEl>
                                        <p:attrNameLst>
                                          <p:attrName>style.visibility</p:attrName>
                                        </p:attrNameLst>
                                      </p:cBhvr>
                                      <p:to>
                                        <p:strVal val="visible"/>
                                      </p:to>
                                    </p:set>
                                    <p:animEffect transition="in" filter="wipe(down)">
                                      <p:cBhvr>
                                        <p:cTn id="84" dur="500"/>
                                        <p:tgtEl>
                                          <p:spTgt spid="93"/>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fade">
                                      <p:cBhvr>
                                        <p:cTn id="89" dur="500"/>
                                        <p:tgtEl>
                                          <p:spTgt spid="71"/>
                                        </p:tgtEl>
                                      </p:cBhvr>
                                    </p:animEffect>
                                  </p:childTnLst>
                                </p:cTn>
                              </p:par>
                            </p:childTnLst>
                          </p:cTn>
                        </p:par>
                        <p:par>
                          <p:cTn id="90" fill="hold" nodeType="afterGroup">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68"/>
                                        </p:tgtEl>
                                        <p:attrNameLst>
                                          <p:attrName>style.visibility</p:attrName>
                                        </p:attrNameLst>
                                      </p:cBhvr>
                                      <p:to>
                                        <p:strVal val="visible"/>
                                      </p:to>
                                    </p:set>
                                    <p:animEffect transition="in" filter="fade">
                                      <p:cBhvr>
                                        <p:cTn id="93" dur="500"/>
                                        <p:tgtEl>
                                          <p:spTgt spid="68"/>
                                        </p:tgtEl>
                                      </p:cBhvr>
                                    </p:animEffect>
                                  </p:childTnLst>
                                </p:cTn>
                              </p:par>
                            </p:childTnLst>
                          </p:cTn>
                        </p:par>
                        <p:par>
                          <p:cTn id="94" fill="hold" nodeType="afterGroup">
                            <p:stCondLst>
                              <p:cond delay="1000"/>
                            </p:stCondLst>
                            <p:childTnLst>
                              <p:par>
                                <p:cTn id="95" presetID="10" presetClass="entr" presetSubtype="0" fill="hold" nodeType="after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500"/>
                                        <p:tgtEl>
                                          <p:spTgt spid="45"/>
                                        </p:tgtEl>
                                      </p:cBhvr>
                                    </p:animEffect>
                                  </p:childTnLst>
                                </p:cTn>
                              </p:par>
                              <p:par>
                                <p:cTn id="98" presetID="10" presetClass="entr" presetSubtype="0" fill="hold" nodeType="withEffect">
                                  <p:stCondLst>
                                    <p:cond delay="0"/>
                                  </p:stCondLst>
                                  <p:childTnLst>
                                    <p:set>
                                      <p:cBhvr>
                                        <p:cTn id="99" dur="1" fill="hold">
                                          <p:stCondLst>
                                            <p:cond delay="0"/>
                                          </p:stCondLst>
                                        </p:cTn>
                                        <p:tgtEl>
                                          <p:spTgt spid="78"/>
                                        </p:tgtEl>
                                        <p:attrNameLst>
                                          <p:attrName>style.visibility</p:attrName>
                                        </p:attrNameLst>
                                      </p:cBhvr>
                                      <p:to>
                                        <p:strVal val="visible"/>
                                      </p:to>
                                    </p:set>
                                    <p:animEffect transition="in" filter="fade">
                                      <p:cBhvr>
                                        <p:cTn id="100" dur="500"/>
                                        <p:tgtEl>
                                          <p:spTgt spid="78"/>
                                        </p:tgtEl>
                                      </p:cBhvr>
                                    </p:animEffect>
                                  </p:childTnLst>
                                </p:cTn>
                              </p:par>
                              <p:par>
                                <p:cTn id="101" presetID="10" presetClass="entr" presetSubtype="0" fill="hold" nodeType="with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fade">
                                      <p:cBhvr>
                                        <p:cTn id="103" dur="500"/>
                                        <p:tgtEl>
                                          <p:spTgt spid="72"/>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77"/>
                                        </p:tgtEl>
                                        <p:attrNameLst>
                                          <p:attrName>style.visibility</p:attrName>
                                        </p:attrNameLst>
                                      </p:cBhvr>
                                      <p:to>
                                        <p:strVal val="visible"/>
                                      </p:to>
                                    </p:set>
                                    <p:animEffect transition="in" filter="fade">
                                      <p:cBhvr>
                                        <p:cTn id="108" dur="500"/>
                                        <p:tgtEl>
                                          <p:spTgt spid="77"/>
                                        </p:tgtEl>
                                      </p:cBhvr>
                                    </p:animEffect>
                                  </p:childTnLst>
                                </p:cTn>
                              </p:par>
                            </p:childTnLst>
                          </p:cTn>
                        </p:par>
                        <p:par>
                          <p:cTn id="109" fill="hold" nodeType="afterGroup">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69"/>
                                        </p:tgtEl>
                                        <p:attrNameLst>
                                          <p:attrName>style.visibility</p:attrName>
                                        </p:attrNameLst>
                                      </p:cBhvr>
                                      <p:to>
                                        <p:strVal val="visible"/>
                                      </p:to>
                                    </p:set>
                                    <p:animEffect transition="in" filter="fade">
                                      <p:cBhvr>
                                        <p:cTn id="112" dur="500"/>
                                        <p:tgtEl>
                                          <p:spTgt spid="69"/>
                                        </p:tgtEl>
                                      </p:cBhvr>
                                    </p:animEffect>
                                  </p:childTnLst>
                                </p:cTn>
                              </p:par>
                            </p:childTnLst>
                          </p:cTn>
                        </p:par>
                        <p:par>
                          <p:cTn id="113" fill="hold" nodeType="afterGroup">
                            <p:stCondLst>
                              <p:cond delay="1000"/>
                            </p:stCondLst>
                            <p:childTnLst>
                              <p:par>
                                <p:cTn id="114" presetID="10" presetClass="entr" presetSubtype="0" fill="hold" grpId="0" nodeType="after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fade">
                                      <p:cBhvr>
                                        <p:cTn id="116" dur="500"/>
                                        <p:tgtEl>
                                          <p:spTgt spid="75"/>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74"/>
                                        </p:tgtEl>
                                        <p:attrNameLst>
                                          <p:attrName>style.visibility</p:attrName>
                                        </p:attrNameLst>
                                      </p:cBhvr>
                                      <p:to>
                                        <p:strVal val="visible"/>
                                      </p:to>
                                    </p:set>
                                    <p:animEffect transition="in" filter="fade">
                                      <p:cBhvr>
                                        <p:cTn id="119" dur="500"/>
                                        <p:tgtEl>
                                          <p:spTgt spid="74"/>
                                        </p:tgtEl>
                                      </p:cBhvr>
                                    </p:animEffect>
                                  </p:childTnLst>
                                </p:cTn>
                              </p:par>
                              <p:par>
                                <p:cTn id="120" presetID="10" presetClass="entr" presetSubtype="0" fill="hold" nodeType="with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40" grpId="0" animBg="1"/>
      <p:bldP spid="43" grpId="0"/>
      <p:bldP spid="66" grpId="0" animBg="1"/>
      <p:bldP spid="67" grpId="0"/>
      <p:bldP spid="68" grpId="0" animBg="1"/>
      <p:bldP spid="71" grpId="0"/>
      <p:bldP spid="74" grpId="0" animBg="1"/>
      <p:bldP spid="75" grpId="0" animBg="1"/>
      <p:bldP spid="77" grpId="0"/>
      <p:bldP spid="6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5" name="object 5"/>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9" name="object 9"/>
          <p:cNvSpPr txBox="1"/>
          <p:nvPr/>
        </p:nvSpPr>
        <p:spPr>
          <a:xfrm>
            <a:off x="678932" y="595306"/>
            <a:ext cx="8174757" cy="430887"/>
          </a:xfrm>
          <a:prstGeom prst="rect">
            <a:avLst/>
          </a:prstGeom>
        </p:spPr>
        <p:txBody>
          <a:bodyPr vert="horz" wrap="square" lIns="0" tIns="0" rIns="0" bIns="0" rtlCol="0">
            <a:spAutoFit/>
          </a:bodyPr>
          <a:lstStyle/>
          <a:p>
            <a:pPr marL="12700">
              <a:lnSpc>
                <a:spcPct val="100000"/>
              </a:lnSpc>
            </a:pPr>
            <a:r>
              <a:rPr sz="2800" b="1" spc="5" dirty="0">
                <a:cs typeface="Times New Roman"/>
              </a:rPr>
              <a:t>1.11 </a:t>
            </a:r>
            <a:r>
              <a:rPr sz="2800" b="1" dirty="0">
                <a:cs typeface="Times New Roman"/>
              </a:rPr>
              <a:t>Body Area </a:t>
            </a:r>
            <a:r>
              <a:rPr sz="2800" b="1" spc="-5" dirty="0">
                <a:cs typeface="Times New Roman"/>
              </a:rPr>
              <a:t>Network(BAN) </a:t>
            </a:r>
            <a:r>
              <a:rPr sz="2800" b="1" spc="5" dirty="0">
                <a:cs typeface="Times New Roman"/>
              </a:rPr>
              <a:t>of </a:t>
            </a:r>
            <a:r>
              <a:rPr sz="2800" b="1" dirty="0">
                <a:cs typeface="Times New Roman"/>
              </a:rPr>
              <a:t>Vehicle</a:t>
            </a:r>
            <a:r>
              <a:rPr sz="2800" b="1" spc="-155" dirty="0">
                <a:cs typeface="Times New Roman"/>
              </a:rPr>
              <a:t> </a:t>
            </a:r>
            <a:r>
              <a:rPr sz="2800" b="1" dirty="0">
                <a:cs typeface="Times New Roman"/>
              </a:rPr>
              <a:t>Body</a:t>
            </a:r>
            <a:endParaRPr sz="2800" dirty="0">
              <a:cs typeface="Times New Roman"/>
            </a:endParaRPr>
          </a:p>
        </p:txBody>
      </p:sp>
      <p:sp>
        <p:nvSpPr>
          <p:cNvPr id="10" name="object 10"/>
          <p:cNvSpPr/>
          <p:nvPr/>
        </p:nvSpPr>
        <p:spPr>
          <a:xfrm>
            <a:off x="1578863" y="3797808"/>
            <a:ext cx="6160008" cy="2465832"/>
          </a:xfrm>
          <a:prstGeom prst="rect">
            <a:avLst/>
          </a:prstGeom>
          <a:blipFill>
            <a:blip r:embed="rId3" cstate="print"/>
            <a:stretch>
              <a:fillRect/>
            </a:stretch>
          </a:blipFill>
        </p:spPr>
        <p:txBody>
          <a:bodyPr wrap="square" lIns="0" tIns="0" rIns="0" bIns="0" rtlCol="0"/>
          <a:lstStyle/>
          <a:p>
            <a:endParaRPr dirty="0"/>
          </a:p>
        </p:txBody>
      </p:sp>
      <p:sp>
        <p:nvSpPr>
          <p:cNvPr id="11" name="object 11"/>
          <p:cNvSpPr/>
          <p:nvPr/>
        </p:nvSpPr>
        <p:spPr>
          <a:xfrm>
            <a:off x="4450079" y="4727447"/>
            <a:ext cx="277495" cy="259079"/>
          </a:xfrm>
          <a:custGeom>
            <a:avLst/>
            <a:gdLst/>
            <a:ahLst/>
            <a:cxnLst/>
            <a:rect l="l" t="t" r="r" b="b"/>
            <a:pathLst>
              <a:path w="277495" h="259079">
                <a:moveTo>
                  <a:pt x="138684" y="0"/>
                </a:moveTo>
                <a:lnTo>
                  <a:pt x="94848" y="6604"/>
                </a:lnTo>
                <a:lnTo>
                  <a:pt x="56778" y="24994"/>
                </a:lnTo>
                <a:lnTo>
                  <a:pt x="26757" y="53037"/>
                </a:lnTo>
                <a:lnTo>
                  <a:pt x="7070" y="88596"/>
                </a:lnTo>
                <a:lnTo>
                  <a:pt x="0" y="129539"/>
                </a:lnTo>
                <a:lnTo>
                  <a:pt x="7070" y="170483"/>
                </a:lnTo>
                <a:lnTo>
                  <a:pt x="26757" y="206042"/>
                </a:lnTo>
                <a:lnTo>
                  <a:pt x="56778" y="234085"/>
                </a:lnTo>
                <a:lnTo>
                  <a:pt x="94848" y="252475"/>
                </a:lnTo>
                <a:lnTo>
                  <a:pt x="138684" y="259079"/>
                </a:lnTo>
                <a:lnTo>
                  <a:pt x="182519" y="252475"/>
                </a:lnTo>
                <a:lnTo>
                  <a:pt x="220589" y="234085"/>
                </a:lnTo>
                <a:lnTo>
                  <a:pt x="250610" y="206042"/>
                </a:lnTo>
                <a:lnTo>
                  <a:pt x="270297" y="170483"/>
                </a:lnTo>
                <a:lnTo>
                  <a:pt x="277368" y="129539"/>
                </a:lnTo>
                <a:lnTo>
                  <a:pt x="270297" y="88596"/>
                </a:lnTo>
                <a:lnTo>
                  <a:pt x="250610" y="53037"/>
                </a:lnTo>
                <a:lnTo>
                  <a:pt x="220589" y="24994"/>
                </a:lnTo>
                <a:lnTo>
                  <a:pt x="182519" y="6604"/>
                </a:lnTo>
                <a:lnTo>
                  <a:pt x="138684" y="0"/>
                </a:lnTo>
                <a:close/>
              </a:path>
            </a:pathLst>
          </a:custGeom>
          <a:solidFill>
            <a:srgbClr val="00B0F0"/>
          </a:solidFill>
        </p:spPr>
        <p:txBody>
          <a:bodyPr wrap="square" lIns="0" tIns="0" rIns="0" bIns="0" rtlCol="0"/>
          <a:lstStyle/>
          <a:p>
            <a:endParaRPr dirty="0"/>
          </a:p>
        </p:txBody>
      </p:sp>
      <p:sp>
        <p:nvSpPr>
          <p:cNvPr id="12" name="object 12"/>
          <p:cNvSpPr txBox="1"/>
          <p:nvPr/>
        </p:nvSpPr>
        <p:spPr>
          <a:xfrm>
            <a:off x="4512352" y="4714346"/>
            <a:ext cx="153035" cy="290195"/>
          </a:xfrm>
          <a:prstGeom prst="rect">
            <a:avLst/>
          </a:prstGeom>
        </p:spPr>
        <p:txBody>
          <a:bodyPr vert="horz" wrap="square" lIns="0" tIns="0" rIns="0" bIns="0" rtlCol="0">
            <a:spAutoFit/>
          </a:bodyPr>
          <a:lstStyle/>
          <a:p>
            <a:pPr marL="12700">
              <a:lnSpc>
                <a:spcPct val="100000"/>
              </a:lnSpc>
            </a:pPr>
            <a:r>
              <a:rPr sz="1800" spc="-5" dirty="0">
                <a:latin typeface="Arial"/>
                <a:cs typeface="Arial"/>
              </a:rPr>
              <a:t>5</a:t>
            </a:r>
            <a:endParaRPr sz="1800" dirty="0">
              <a:latin typeface="Arial"/>
              <a:cs typeface="Arial"/>
            </a:endParaRPr>
          </a:p>
        </p:txBody>
      </p:sp>
      <p:sp>
        <p:nvSpPr>
          <p:cNvPr id="13" name="object 13"/>
          <p:cNvSpPr/>
          <p:nvPr/>
        </p:nvSpPr>
        <p:spPr>
          <a:xfrm>
            <a:off x="2627376" y="4986528"/>
            <a:ext cx="277495" cy="262255"/>
          </a:xfrm>
          <a:custGeom>
            <a:avLst/>
            <a:gdLst/>
            <a:ahLst/>
            <a:cxnLst/>
            <a:rect l="l" t="t" r="r" b="b"/>
            <a:pathLst>
              <a:path w="277494" h="262254">
                <a:moveTo>
                  <a:pt x="138684" y="0"/>
                </a:moveTo>
                <a:lnTo>
                  <a:pt x="94848" y="6681"/>
                </a:lnTo>
                <a:lnTo>
                  <a:pt x="56778" y="25286"/>
                </a:lnTo>
                <a:lnTo>
                  <a:pt x="26757" y="53656"/>
                </a:lnTo>
                <a:lnTo>
                  <a:pt x="7070" y="89635"/>
                </a:lnTo>
                <a:lnTo>
                  <a:pt x="0" y="131064"/>
                </a:lnTo>
                <a:lnTo>
                  <a:pt x="7070" y="172492"/>
                </a:lnTo>
                <a:lnTo>
                  <a:pt x="26757" y="208471"/>
                </a:lnTo>
                <a:lnTo>
                  <a:pt x="56778" y="236841"/>
                </a:lnTo>
                <a:lnTo>
                  <a:pt x="94848" y="255446"/>
                </a:lnTo>
                <a:lnTo>
                  <a:pt x="138684" y="262128"/>
                </a:lnTo>
                <a:lnTo>
                  <a:pt x="182519" y="255446"/>
                </a:lnTo>
                <a:lnTo>
                  <a:pt x="220589" y="236841"/>
                </a:lnTo>
                <a:lnTo>
                  <a:pt x="250610" y="208471"/>
                </a:lnTo>
                <a:lnTo>
                  <a:pt x="270297" y="172492"/>
                </a:lnTo>
                <a:lnTo>
                  <a:pt x="277368" y="131064"/>
                </a:lnTo>
                <a:lnTo>
                  <a:pt x="270297" y="89635"/>
                </a:lnTo>
                <a:lnTo>
                  <a:pt x="250610" y="53656"/>
                </a:lnTo>
                <a:lnTo>
                  <a:pt x="220589" y="25286"/>
                </a:lnTo>
                <a:lnTo>
                  <a:pt x="182519" y="6681"/>
                </a:lnTo>
                <a:lnTo>
                  <a:pt x="138684" y="0"/>
                </a:lnTo>
                <a:close/>
              </a:path>
            </a:pathLst>
          </a:custGeom>
          <a:solidFill>
            <a:srgbClr val="FF0000"/>
          </a:solidFill>
        </p:spPr>
        <p:txBody>
          <a:bodyPr wrap="square" lIns="0" tIns="0" rIns="0" bIns="0" rtlCol="0"/>
          <a:lstStyle/>
          <a:p>
            <a:endParaRPr dirty="0"/>
          </a:p>
        </p:txBody>
      </p:sp>
      <p:sp>
        <p:nvSpPr>
          <p:cNvPr id="14" name="object 14"/>
          <p:cNvSpPr txBox="1"/>
          <p:nvPr/>
        </p:nvSpPr>
        <p:spPr>
          <a:xfrm>
            <a:off x="2689484" y="4974271"/>
            <a:ext cx="153035" cy="290195"/>
          </a:xfrm>
          <a:prstGeom prst="rect">
            <a:avLst/>
          </a:prstGeom>
        </p:spPr>
        <p:txBody>
          <a:bodyPr vert="horz" wrap="square" lIns="0" tIns="0" rIns="0" bIns="0" rtlCol="0">
            <a:spAutoFit/>
          </a:bodyPr>
          <a:lstStyle/>
          <a:p>
            <a:pPr marL="12700">
              <a:lnSpc>
                <a:spcPct val="100000"/>
              </a:lnSpc>
            </a:pPr>
            <a:r>
              <a:rPr sz="1800" spc="-5" dirty="0">
                <a:latin typeface="Arial"/>
                <a:cs typeface="Arial"/>
              </a:rPr>
              <a:t>1</a:t>
            </a:r>
            <a:endParaRPr sz="1800" dirty="0">
              <a:latin typeface="Arial"/>
              <a:cs typeface="Arial"/>
            </a:endParaRPr>
          </a:p>
        </p:txBody>
      </p:sp>
      <p:sp>
        <p:nvSpPr>
          <p:cNvPr id="15" name="object 15"/>
          <p:cNvSpPr/>
          <p:nvPr/>
        </p:nvSpPr>
        <p:spPr>
          <a:xfrm>
            <a:off x="3044951" y="4654296"/>
            <a:ext cx="280670" cy="259079"/>
          </a:xfrm>
          <a:custGeom>
            <a:avLst/>
            <a:gdLst/>
            <a:ahLst/>
            <a:cxnLst/>
            <a:rect l="l" t="t" r="r" b="b"/>
            <a:pathLst>
              <a:path w="280670" h="259079">
                <a:moveTo>
                  <a:pt x="140208" y="0"/>
                </a:moveTo>
                <a:lnTo>
                  <a:pt x="95892" y="6604"/>
                </a:lnTo>
                <a:lnTo>
                  <a:pt x="57404" y="24994"/>
                </a:lnTo>
                <a:lnTo>
                  <a:pt x="27052" y="53037"/>
                </a:lnTo>
                <a:lnTo>
                  <a:pt x="7148" y="88596"/>
                </a:lnTo>
                <a:lnTo>
                  <a:pt x="0" y="129539"/>
                </a:lnTo>
                <a:lnTo>
                  <a:pt x="7148" y="170483"/>
                </a:lnTo>
                <a:lnTo>
                  <a:pt x="27052" y="206042"/>
                </a:lnTo>
                <a:lnTo>
                  <a:pt x="57404" y="234085"/>
                </a:lnTo>
                <a:lnTo>
                  <a:pt x="95892" y="252475"/>
                </a:lnTo>
                <a:lnTo>
                  <a:pt x="140208" y="259079"/>
                </a:lnTo>
                <a:lnTo>
                  <a:pt x="184523" y="252475"/>
                </a:lnTo>
                <a:lnTo>
                  <a:pt x="223011" y="234085"/>
                </a:lnTo>
                <a:lnTo>
                  <a:pt x="253363" y="206042"/>
                </a:lnTo>
                <a:lnTo>
                  <a:pt x="273267" y="170483"/>
                </a:lnTo>
                <a:lnTo>
                  <a:pt x="280416" y="129539"/>
                </a:lnTo>
                <a:lnTo>
                  <a:pt x="273267" y="88596"/>
                </a:lnTo>
                <a:lnTo>
                  <a:pt x="253363" y="53037"/>
                </a:lnTo>
                <a:lnTo>
                  <a:pt x="223011" y="24994"/>
                </a:lnTo>
                <a:lnTo>
                  <a:pt x="184523" y="6604"/>
                </a:lnTo>
                <a:lnTo>
                  <a:pt x="140208" y="0"/>
                </a:lnTo>
                <a:close/>
              </a:path>
            </a:pathLst>
          </a:custGeom>
          <a:solidFill>
            <a:srgbClr val="FF0000"/>
          </a:solidFill>
        </p:spPr>
        <p:txBody>
          <a:bodyPr wrap="square" lIns="0" tIns="0" rIns="0" bIns="0" rtlCol="0"/>
          <a:lstStyle/>
          <a:p>
            <a:endParaRPr dirty="0"/>
          </a:p>
        </p:txBody>
      </p:sp>
      <p:sp>
        <p:nvSpPr>
          <p:cNvPr id="16" name="object 16"/>
          <p:cNvSpPr txBox="1"/>
          <p:nvPr/>
        </p:nvSpPr>
        <p:spPr>
          <a:xfrm>
            <a:off x="3108104" y="4639564"/>
            <a:ext cx="153035" cy="290195"/>
          </a:xfrm>
          <a:prstGeom prst="rect">
            <a:avLst/>
          </a:prstGeom>
        </p:spPr>
        <p:txBody>
          <a:bodyPr vert="horz" wrap="square" lIns="0" tIns="0" rIns="0" bIns="0" rtlCol="0">
            <a:spAutoFit/>
          </a:bodyPr>
          <a:lstStyle/>
          <a:p>
            <a:pPr marL="12700">
              <a:lnSpc>
                <a:spcPct val="100000"/>
              </a:lnSpc>
            </a:pPr>
            <a:r>
              <a:rPr sz="1800" spc="-5" dirty="0">
                <a:latin typeface="Arial"/>
                <a:cs typeface="Arial"/>
              </a:rPr>
              <a:t>2</a:t>
            </a:r>
            <a:endParaRPr sz="1800" dirty="0">
              <a:latin typeface="Arial"/>
              <a:cs typeface="Arial"/>
            </a:endParaRPr>
          </a:p>
        </p:txBody>
      </p:sp>
      <p:sp>
        <p:nvSpPr>
          <p:cNvPr id="17" name="object 17"/>
          <p:cNvSpPr/>
          <p:nvPr/>
        </p:nvSpPr>
        <p:spPr>
          <a:xfrm>
            <a:off x="3398520" y="5145023"/>
            <a:ext cx="277495" cy="259079"/>
          </a:xfrm>
          <a:custGeom>
            <a:avLst/>
            <a:gdLst/>
            <a:ahLst/>
            <a:cxnLst/>
            <a:rect l="l" t="t" r="r" b="b"/>
            <a:pathLst>
              <a:path w="277495" h="259079">
                <a:moveTo>
                  <a:pt x="138684" y="0"/>
                </a:moveTo>
                <a:lnTo>
                  <a:pt x="94848" y="6604"/>
                </a:lnTo>
                <a:lnTo>
                  <a:pt x="56778" y="24994"/>
                </a:lnTo>
                <a:lnTo>
                  <a:pt x="26757" y="53037"/>
                </a:lnTo>
                <a:lnTo>
                  <a:pt x="7070" y="88596"/>
                </a:lnTo>
                <a:lnTo>
                  <a:pt x="0" y="129539"/>
                </a:lnTo>
                <a:lnTo>
                  <a:pt x="7070" y="170483"/>
                </a:lnTo>
                <a:lnTo>
                  <a:pt x="26757" y="206042"/>
                </a:lnTo>
                <a:lnTo>
                  <a:pt x="56778" y="234085"/>
                </a:lnTo>
                <a:lnTo>
                  <a:pt x="94848" y="252475"/>
                </a:lnTo>
                <a:lnTo>
                  <a:pt x="138684" y="259079"/>
                </a:lnTo>
                <a:lnTo>
                  <a:pt x="182519" y="252475"/>
                </a:lnTo>
                <a:lnTo>
                  <a:pt x="220589" y="234085"/>
                </a:lnTo>
                <a:lnTo>
                  <a:pt x="250610" y="206042"/>
                </a:lnTo>
                <a:lnTo>
                  <a:pt x="270297" y="170483"/>
                </a:lnTo>
                <a:lnTo>
                  <a:pt x="277368" y="129539"/>
                </a:lnTo>
                <a:lnTo>
                  <a:pt x="270297" y="88596"/>
                </a:lnTo>
                <a:lnTo>
                  <a:pt x="250610" y="53037"/>
                </a:lnTo>
                <a:lnTo>
                  <a:pt x="220589" y="24994"/>
                </a:lnTo>
                <a:lnTo>
                  <a:pt x="182519" y="6604"/>
                </a:lnTo>
                <a:lnTo>
                  <a:pt x="138684" y="0"/>
                </a:lnTo>
                <a:close/>
              </a:path>
            </a:pathLst>
          </a:custGeom>
          <a:solidFill>
            <a:srgbClr val="FF0000"/>
          </a:solidFill>
        </p:spPr>
        <p:txBody>
          <a:bodyPr wrap="square" lIns="0" tIns="0" rIns="0" bIns="0" rtlCol="0"/>
          <a:lstStyle/>
          <a:p>
            <a:endParaRPr dirty="0"/>
          </a:p>
        </p:txBody>
      </p:sp>
      <p:sp>
        <p:nvSpPr>
          <p:cNvPr id="18" name="object 18"/>
          <p:cNvSpPr txBox="1"/>
          <p:nvPr/>
        </p:nvSpPr>
        <p:spPr>
          <a:xfrm>
            <a:off x="3461377" y="5130348"/>
            <a:ext cx="153035" cy="29019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dirty="0">
              <a:latin typeface="Arial"/>
              <a:cs typeface="Arial"/>
            </a:endParaRPr>
          </a:p>
        </p:txBody>
      </p:sp>
      <p:sp>
        <p:nvSpPr>
          <p:cNvPr id="19" name="object 19"/>
          <p:cNvSpPr/>
          <p:nvPr/>
        </p:nvSpPr>
        <p:spPr>
          <a:xfrm>
            <a:off x="3675888" y="4453128"/>
            <a:ext cx="280670" cy="259079"/>
          </a:xfrm>
          <a:custGeom>
            <a:avLst/>
            <a:gdLst/>
            <a:ahLst/>
            <a:cxnLst/>
            <a:rect l="l" t="t" r="r" b="b"/>
            <a:pathLst>
              <a:path w="280670" h="259079">
                <a:moveTo>
                  <a:pt x="140208" y="0"/>
                </a:moveTo>
                <a:lnTo>
                  <a:pt x="95892" y="6604"/>
                </a:lnTo>
                <a:lnTo>
                  <a:pt x="57404" y="24994"/>
                </a:lnTo>
                <a:lnTo>
                  <a:pt x="27052" y="53037"/>
                </a:lnTo>
                <a:lnTo>
                  <a:pt x="7148" y="88596"/>
                </a:lnTo>
                <a:lnTo>
                  <a:pt x="0" y="129540"/>
                </a:lnTo>
                <a:lnTo>
                  <a:pt x="7148" y="170483"/>
                </a:lnTo>
                <a:lnTo>
                  <a:pt x="27052" y="206042"/>
                </a:lnTo>
                <a:lnTo>
                  <a:pt x="57404" y="234085"/>
                </a:lnTo>
                <a:lnTo>
                  <a:pt x="95892" y="252475"/>
                </a:lnTo>
                <a:lnTo>
                  <a:pt x="140208" y="259080"/>
                </a:lnTo>
                <a:lnTo>
                  <a:pt x="184523" y="252475"/>
                </a:lnTo>
                <a:lnTo>
                  <a:pt x="223011" y="234085"/>
                </a:lnTo>
                <a:lnTo>
                  <a:pt x="253363" y="206042"/>
                </a:lnTo>
                <a:lnTo>
                  <a:pt x="273267" y="170483"/>
                </a:lnTo>
                <a:lnTo>
                  <a:pt x="280416" y="129540"/>
                </a:lnTo>
                <a:lnTo>
                  <a:pt x="273267" y="88596"/>
                </a:lnTo>
                <a:lnTo>
                  <a:pt x="253363" y="53037"/>
                </a:lnTo>
                <a:lnTo>
                  <a:pt x="223011" y="24994"/>
                </a:lnTo>
                <a:lnTo>
                  <a:pt x="184523" y="6604"/>
                </a:lnTo>
                <a:lnTo>
                  <a:pt x="140208" y="0"/>
                </a:lnTo>
                <a:close/>
              </a:path>
            </a:pathLst>
          </a:custGeom>
          <a:solidFill>
            <a:srgbClr val="00B0F0"/>
          </a:solidFill>
        </p:spPr>
        <p:txBody>
          <a:bodyPr wrap="square" lIns="0" tIns="0" rIns="0" bIns="0" rtlCol="0"/>
          <a:lstStyle/>
          <a:p>
            <a:endParaRPr dirty="0"/>
          </a:p>
        </p:txBody>
      </p:sp>
      <p:sp>
        <p:nvSpPr>
          <p:cNvPr id="20" name="object 20"/>
          <p:cNvSpPr txBox="1"/>
          <p:nvPr/>
        </p:nvSpPr>
        <p:spPr>
          <a:xfrm>
            <a:off x="3740457" y="4440263"/>
            <a:ext cx="153035" cy="290195"/>
          </a:xfrm>
          <a:prstGeom prst="rect">
            <a:avLst/>
          </a:prstGeom>
        </p:spPr>
        <p:txBody>
          <a:bodyPr vert="horz" wrap="square" lIns="0" tIns="0" rIns="0" bIns="0" rtlCol="0">
            <a:spAutoFit/>
          </a:bodyPr>
          <a:lstStyle/>
          <a:p>
            <a:pPr marL="12700">
              <a:lnSpc>
                <a:spcPct val="100000"/>
              </a:lnSpc>
            </a:pPr>
            <a:r>
              <a:rPr sz="1800" spc="-5" dirty="0">
                <a:latin typeface="Arial"/>
                <a:cs typeface="Arial"/>
              </a:rPr>
              <a:t>4</a:t>
            </a:r>
            <a:endParaRPr sz="1800" dirty="0">
              <a:latin typeface="Arial"/>
              <a:cs typeface="Arial"/>
            </a:endParaRPr>
          </a:p>
        </p:txBody>
      </p:sp>
      <p:sp>
        <p:nvSpPr>
          <p:cNvPr id="21" name="object 21"/>
          <p:cNvSpPr/>
          <p:nvPr/>
        </p:nvSpPr>
        <p:spPr>
          <a:xfrm>
            <a:off x="4517135" y="5285232"/>
            <a:ext cx="280670" cy="262255"/>
          </a:xfrm>
          <a:custGeom>
            <a:avLst/>
            <a:gdLst/>
            <a:ahLst/>
            <a:cxnLst/>
            <a:rect l="l" t="t" r="r" b="b"/>
            <a:pathLst>
              <a:path w="280670" h="262254">
                <a:moveTo>
                  <a:pt x="140208" y="0"/>
                </a:moveTo>
                <a:lnTo>
                  <a:pt x="95892" y="6681"/>
                </a:lnTo>
                <a:lnTo>
                  <a:pt x="57404" y="25286"/>
                </a:lnTo>
                <a:lnTo>
                  <a:pt x="27052" y="53656"/>
                </a:lnTo>
                <a:lnTo>
                  <a:pt x="7148" y="89635"/>
                </a:lnTo>
                <a:lnTo>
                  <a:pt x="0" y="131064"/>
                </a:lnTo>
                <a:lnTo>
                  <a:pt x="7148" y="172492"/>
                </a:lnTo>
                <a:lnTo>
                  <a:pt x="27052" y="208471"/>
                </a:lnTo>
                <a:lnTo>
                  <a:pt x="57404" y="236841"/>
                </a:lnTo>
                <a:lnTo>
                  <a:pt x="95892" y="255446"/>
                </a:lnTo>
                <a:lnTo>
                  <a:pt x="140208" y="262128"/>
                </a:lnTo>
                <a:lnTo>
                  <a:pt x="184523" y="255446"/>
                </a:lnTo>
                <a:lnTo>
                  <a:pt x="223011" y="236841"/>
                </a:lnTo>
                <a:lnTo>
                  <a:pt x="253363" y="208471"/>
                </a:lnTo>
                <a:lnTo>
                  <a:pt x="273267" y="172492"/>
                </a:lnTo>
                <a:lnTo>
                  <a:pt x="280416" y="131064"/>
                </a:lnTo>
                <a:lnTo>
                  <a:pt x="273267" y="89635"/>
                </a:lnTo>
                <a:lnTo>
                  <a:pt x="253363" y="53656"/>
                </a:lnTo>
                <a:lnTo>
                  <a:pt x="223011" y="25286"/>
                </a:lnTo>
                <a:lnTo>
                  <a:pt x="184523" y="6681"/>
                </a:lnTo>
                <a:lnTo>
                  <a:pt x="140208" y="0"/>
                </a:lnTo>
                <a:close/>
              </a:path>
            </a:pathLst>
          </a:custGeom>
          <a:solidFill>
            <a:srgbClr val="00B0F0"/>
          </a:solidFill>
        </p:spPr>
        <p:txBody>
          <a:bodyPr wrap="square" lIns="0" tIns="0" rIns="0" bIns="0" rtlCol="0"/>
          <a:lstStyle/>
          <a:p>
            <a:endParaRPr dirty="0"/>
          </a:p>
        </p:txBody>
      </p:sp>
      <p:sp>
        <p:nvSpPr>
          <p:cNvPr id="22" name="object 22"/>
          <p:cNvSpPr txBox="1"/>
          <p:nvPr/>
        </p:nvSpPr>
        <p:spPr>
          <a:xfrm>
            <a:off x="4581766" y="5273295"/>
            <a:ext cx="153035" cy="290195"/>
          </a:xfrm>
          <a:prstGeom prst="rect">
            <a:avLst/>
          </a:prstGeom>
        </p:spPr>
        <p:txBody>
          <a:bodyPr vert="horz" wrap="square" lIns="0" tIns="0" rIns="0" bIns="0" rtlCol="0">
            <a:spAutoFit/>
          </a:bodyPr>
          <a:lstStyle/>
          <a:p>
            <a:pPr marL="12700">
              <a:lnSpc>
                <a:spcPct val="100000"/>
              </a:lnSpc>
            </a:pPr>
            <a:r>
              <a:rPr sz="1800" spc="-5" dirty="0">
                <a:latin typeface="Arial"/>
                <a:cs typeface="Arial"/>
              </a:rPr>
              <a:t>6</a:t>
            </a:r>
            <a:endParaRPr sz="1800" dirty="0">
              <a:latin typeface="Arial"/>
              <a:cs typeface="Arial"/>
            </a:endParaRPr>
          </a:p>
        </p:txBody>
      </p:sp>
      <p:sp>
        <p:nvSpPr>
          <p:cNvPr id="23" name="object 23"/>
          <p:cNvSpPr txBox="1"/>
          <p:nvPr/>
        </p:nvSpPr>
        <p:spPr>
          <a:xfrm>
            <a:off x="829055" y="1947672"/>
            <a:ext cx="7486015" cy="838200"/>
          </a:xfrm>
          <a:prstGeom prst="rect">
            <a:avLst/>
          </a:prstGeom>
          <a:ln w="25400">
            <a:solidFill>
              <a:srgbClr val="FF0000"/>
            </a:solidFill>
          </a:ln>
        </p:spPr>
        <p:txBody>
          <a:bodyPr vert="horz" wrap="square" lIns="0" tIns="12065" rIns="0" bIns="0" rtlCol="0">
            <a:spAutoFit/>
          </a:bodyPr>
          <a:lstStyle/>
          <a:p>
            <a:pPr marL="544195" indent="-344170">
              <a:lnSpc>
                <a:spcPct val="100000"/>
              </a:lnSpc>
              <a:spcBef>
                <a:spcPts val="95"/>
              </a:spcBef>
              <a:buAutoNum type="arabicPeriod"/>
              <a:tabLst>
                <a:tab pos="544195" algn="l"/>
                <a:tab pos="544830" algn="l"/>
              </a:tabLst>
            </a:pPr>
            <a:r>
              <a:rPr sz="1800" dirty="0">
                <a:latin typeface="Arial"/>
                <a:cs typeface="Arial"/>
              </a:rPr>
              <a:t>Engine diagnostic </a:t>
            </a:r>
            <a:r>
              <a:rPr sz="1800" spc="5" dirty="0">
                <a:latin typeface="Arial"/>
                <a:cs typeface="Arial"/>
              </a:rPr>
              <a:t>sensor </a:t>
            </a:r>
            <a:r>
              <a:rPr sz="1800" dirty="0">
                <a:latin typeface="Arial"/>
                <a:cs typeface="Arial"/>
              </a:rPr>
              <a:t>and</a:t>
            </a:r>
            <a:r>
              <a:rPr sz="1800" spc="-180" dirty="0">
                <a:latin typeface="Arial"/>
                <a:cs typeface="Arial"/>
              </a:rPr>
              <a:t> </a:t>
            </a:r>
            <a:r>
              <a:rPr sz="1800" dirty="0">
                <a:latin typeface="Arial"/>
                <a:cs typeface="Arial"/>
              </a:rPr>
              <a:t>controller</a:t>
            </a:r>
          </a:p>
          <a:p>
            <a:pPr marL="544195" indent="-344170">
              <a:lnSpc>
                <a:spcPct val="100000"/>
              </a:lnSpc>
              <a:buAutoNum type="arabicPeriod"/>
              <a:tabLst>
                <a:tab pos="544195" algn="l"/>
                <a:tab pos="544830" algn="l"/>
              </a:tabLst>
            </a:pPr>
            <a:r>
              <a:rPr sz="1800" spc="-5" dirty="0">
                <a:latin typeface="Arial"/>
                <a:cs typeface="Arial"/>
              </a:rPr>
              <a:t>Air </a:t>
            </a:r>
            <a:r>
              <a:rPr sz="1800" dirty="0">
                <a:latin typeface="Arial"/>
                <a:cs typeface="Arial"/>
              </a:rPr>
              <a:t>pressure </a:t>
            </a:r>
            <a:r>
              <a:rPr sz="1800" spc="-10" dirty="0">
                <a:latin typeface="Arial"/>
                <a:cs typeface="Arial"/>
              </a:rPr>
              <a:t>sensor, </a:t>
            </a:r>
            <a:r>
              <a:rPr sz="1800" spc="-5" dirty="0">
                <a:latin typeface="Arial"/>
                <a:cs typeface="Arial"/>
              </a:rPr>
              <a:t>wheel </a:t>
            </a:r>
            <a:r>
              <a:rPr sz="1800" dirty="0">
                <a:latin typeface="Arial"/>
                <a:cs typeface="Arial"/>
              </a:rPr>
              <a:t>health </a:t>
            </a:r>
            <a:r>
              <a:rPr sz="1800" spc="5" dirty="0">
                <a:latin typeface="Arial"/>
                <a:cs typeface="Arial"/>
              </a:rPr>
              <a:t>sensor </a:t>
            </a:r>
            <a:r>
              <a:rPr sz="1800" dirty="0">
                <a:latin typeface="Arial"/>
                <a:cs typeface="Arial"/>
              </a:rPr>
              <a:t>and</a:t>
            </a:r>
            <a:r>
              <a:rPr sz="1800" spc="-175" dirty="0">
                <a:latin typeface="Arial"/>
                <a:cs typeface="Arial"/>
              </a:rPr>
              <a:t> </a:t>
            </a:r>
            <a:r>
              <a:rPr sz="1800" dirty="0">
                <a:latin typeface="Arial"/>
                <a:cs typeface="Arial"/>
              </a:rPr>
              <a:t>controller</a:t>
            </a:r>
          </a:p>
          <a:p>
            <a:pPr marL="544195" indent="-344170">
              <a:lnSpc>
                <a:spcPts val="1980"/>
              </a:lnSpc>
              <a:buAutoNum type="arabicPeriod"/>
              <a:tabLst>
                <a:tab pos="544195" algn="l"/>
                <a:tab pos="544830" algn="l"/>
              </a:tabLst>
            </a:pPr>
            <a:r>
              <a:rPr sz="1800" spc="-5" dirty="0">
                <a:latin typeface="Arial"/>
                <a:cs typeface="Arial"/>
              </a:rPr>
              <a:t>Transmission </a:t>
            </a:r>
            <a:r>
              <a:rPr sz="1800" dirty="0">
                <a:latin typeface="Arial"/>
                <a:cs typeface="Arial"/>
              </a:rPr>
              <a:t>monitoring </a:t>
            </a:r>
            <a:r>
              <a:rPr sz="1800" spc="5" dirty="0">
                <a:latin typeface="Arial"/>
                <a:cs typeface="Arial"/>
              </a:rPr>
              <a:t>sensor </a:t>
            </a:r>
            <a:r>
              <a:rPr sz="1800" dirty="0">
                <a:latin typeface="Arial"/>
                <a:cs typeface="Arial"/>
              </a:rPr>
              <a:t>and</a:t>
            </a:r>
            <a:r>
              <a:rPr sz="1800" spc="-195" dirty="0">
                <a:latin typeface="Arial"/>
                <a:cs typeface="Arial"/>
              </a:rPr>
              <a:t> </a:t>
            </a:r>
            <a:r>
              <a:rPr sz="1800" dirty="0">
                <a:latin typeface="Arial"/>
                <a:cs typeface="Arial"/>
              </a:rPr>
              <a:t>controller</a:t>
            </a:r>
          </a:p>
        </p:txBody>
      </p:sp>
      <p:sp>
        <p:nvSpPr>
          <p:cNvPr id="24" name="object 24"/>
          <p:cNvSpPr txBox="1"/>
          <p:nvPr/>
        </p:nvSpPr>
        <p:spPr>
          <a:xfrm>
            <a:off x="829055" y="3069335"/>
            <a:ext cx="7486015" cy="835660"/>
          </a:xfrm>
          <a:prstGeom prst="rect">
            <a:avLst/>
          </a:prstGeom>
          <a:ln w="25399">
            <a:solidFill>
              <a:srgbClr val="00B0F0"/>
            </a:solidFill>
          </a:ln>
        </p:spPr>
        <p:txBody>
          <a:bodyPr vert="horz" wrap="square" lIns="0" tIns="0" rIns="0" bIns="0" rtlCol="0">
            <a:spAutoFit/>
          </a:bodyPr>
          <a:lstStyle/>
          <a:p>
            <a:pPr marL="544195" indent="-344170">
              <a:lnSpc>
                <a:spcPts val="2065"/>
              </a:lnSpc>
              <a:buAutoNum type="arabicPeriod" startAt="4"/>
              <a:tabLst>
                <a:tab pos="544195" algn="l"/>
                <a:tab pos="544830" algn="l"/>
              </a:tabLst>
            </a:pPr>
            <a:r>
              <a:rPr sz="1800" dirty="0">
                <a:latin typeface="Arial"/>
                <a:cs typeface="Arial"/>
              </a:rPr>
              <a:t>Cabin environment </a:t>
            </a:r>
            <a:r>
              <a:rPr sz="1800" spc="5" dirty="0">
                <a:latin typeface="Arial"/>
                <a:cs typeface="Arial"/>
              </a:rPr>
              <a:t>sensor </a:t>
            </a:r>
            <a:r>
              <a:rPr sz="1800" dirty="0">
                <a:latin typeface="Arial"/>
                <a:cs typeface="Arial"/>
              </a:rPr>
              <a:t>(temperature, brightness, humidity</a:t>
            </a:r>
            <a:r>
              <a:rPr sz="1800" spc="-270" dirty="0">
                <a:latin typeface="Arial"/>
                <a:cs typeface="Arial"/>
              </a:rPr>
              <a:t> </a:t>
            </a:r>
            <a:r>
              <a:rPr sz="1800" dirty="0">
                <a:latin typeface="Arial"/>
                <a:cs typeface="Arial"/>
              </a:rPr>
              <a:t>etc.)</a:t>
            </a:r>
          </a:p>
          <a:p>
            <a:pPr marL="544195" indent="-344170">
              <a:lnSpc>
                <a:spcPct val="100000"/>
              </a:lnSpc>
              <a:buAutoNum type="arabicPeriod" startAt="4"/>
              <a:tabLst>
                <a:tab pos="544195" algn="l"/>
                <a:tab pos="544830" algn="l"/>
              </a:tabLst>
            </a:pPr>
            <a:r>
              <a:rPr sz="1800" dirty="0">
                <a:latin typeface="Arial"/>
                <a:cs typeface="Arial"/>
              </a:rPr>
              <a:t>Sheet </a:t>
            </a:r>
            <a:r>
              <a:rPr sz="1800" spc="-10" dirty="0">
                <a:latin typeface="Arial"/>
                <a:cs typeface="Arial"/>
              </a:rPr>
              <a:t>sensor, </a:t>
            </a:r>
            <a:r>
              <a:rPr sz="1800" dirty="0">
                <a:latin typeface="Arial"/>
                <a:cs typeface="Arial"/>
              </a:rPr>
              <a:t>health care sensors for</a:t>
            </a:r>
            <a:r>
              <a:rPr sz="1800" spc="-200" dirty="0">
                <a:latin typeface="Arial"/>
                <a:cs typeface="Arial"/>
              </a:rPr>
              <a:t> </a:t>
            </a:r>
            <a:r>
              <a:rPr sz="1800" dirty="0">
                <a:latin typeface="Arial"/>
                <a:cs typeface="Arial"/>
              </a:rPr>
              <a:t>driver</a:t>
            </a:r>
          </a:p>
          <a:p>
            <a:pPr marL="544195" indent="-344170">
              <a:lnSpc>
                <a:spcPts val="2150"/>
              </a:lnSpc>
              <a:buAutoNum type="arabicPeriod" startAt="4"/>
              <a:tabLst>
                <a:tab pos="544195" algn="l"/>
                <a:tab pos="544830" algn="l"/>
              </a:tabLst>
            </a:pPr>
            <a:r>
              <a:rPr sz="1800" dirty="0">
                <a:latin typeface="Arial"/>
                <a:cs typeface="Arial"/>
              </a:rPr>
              <a:t>Sheet </a:t>
            </a:r>
            <a:r>
              <a:rPr sz="1800" spc="-10" dirty="0">
                <a:latin typeface="Arial"/>
                <a:cs typeface="Arial"/>
              </a:rPr>
              <a:t>sensor, </a:t>
            </a:r>
            <a:r>
              <a:rPr sz="1800" dirty="0">
                <a:latin typeface="Arial"/>
                <a:cs typeface="Arial"/>
              </a:rPr>
              <a:t>health care sensors for</a:t>
            </a:r>
            <a:r>
              <a:rPr sz="1800" spc="-200" dirty="0">
                <a:latin typeface="Arial"/>
                <a:cs typeface="Arial"/>
              </a:rPr>
              <a:t> </a:t>
            </a:r>
            <a:r>
              <a:rPr sz="1800" spc="5" dirty="0">
                <a:latin typeface="Arial"/>
                <a:cs typeface="Arial"/>
              </a:rPr>
              <a:t>passenger</a:t>
            </a:r>
            <a:endParaRPr sz="1800" dirty="0">
              <a:latin typeface="Arial"/>
              <a:cs typeface="Arial"/>
            </a:endParaRPr>
          </a:p>
        </p:txBody>
      </p:sp>
      <p:sp>
        <p:nvSpPr>
          <p:cNvPr id="25" name="object 25"/>
          <p:cNvSpPr txBox="1"/>
          <p:nvPr/>
        </p:nvSpPr>
        <p:spPr>
          <a:xfrm>
            <a:off x="524469" y="2774941"/>
            <a:ext cx="6492875" cy="290195"/>
          </a:xfrm>
          <a:prstGeom prst="rect">
            <a:avLst/>
          </a:prstGeom>
        </p:spPr>
        <p:txBody>
          <a:bodyPr vert="horz" wrap="square" lIns="0" tIns="0" rIns="0" bIns="0" rtlCol="0">
            <a:spAutoFit/>
          </a:bodyPr>
          <a:lstStyle/>
          <a:p>
            <a:pPr marL="12700">
              <a:lnSpc>
                <a:spcPct val="100000"/>
              </a:lnSpc>
            </a:pPr>
            <a:r>
              <a:rPr sz="1800" dirty="0">
                <a:solidFill>
                  <a:srgbClr val="00B0F0"/>
                </a:solidFill>
                <a:latin typeface="Arial"/>
                <a:cs typeface="Arial"/>
              </a:rPr>
              <a:t>Use </a:t>
            </a:r>
            <a:r>
              <a:rPr sz="1800" spc="5" dirty="0">
                <a:solidFill>
                  <a:srgbClr val="00B0F0"/>
                </a:solidFill>
                <a:latin typeface="Arial"/>
                <a:cs typeface="Arial"/>
              </a:rPr>
              <a:t>case </a:t>
            </a:r>
            <a:r>
              <a:rPr sz="1800" dirty="0">
                <a:solidFill>
                  <a:srgbClr val="00B0F0"/>
                </a:solidFill>
                <a:latin typeface="Arial"/>
                <a:cs typeface="Arial"/>
              </a:rPr>
              <a:t>of </a:t>
            </a:r>
            <a:r>
              <a:rPr sz="1800" spc="-15" dirty="0">
                <a:solidFill>
                  <a:srgbClr val="00B0F0"/>
                </a:solidFill>
                <a:latin typeface="Arial"/>
                <a:cs typeface="Arial"/>
              </a:rPr>
              <a:t>Vehicle </a:t>
            </a:r>
            <a:r>
              <a:rPr sz="1800" dirty="0">
                <a:solidFill>
                  <a:srgbClr val="00B0F0"/>
                </a:solidFill>
                <a:latin typeface="Arial"/>
                <a:cs typeface="Arial"/>
              </a:rPr>
              <a:t>Body </a:t>
            </a:r>
            <a:r>
              <a:rPr sz="1800" spc="-5" dirty="0">
                <a:solidFill>
                  <a:srgbClr val="00B0F0"/>
                </a:solidFill>
                <a:latin typeface="Arial"/>
                <a:cs typeface="Arial"/>
              </a:rPr>
              <a:t>Area Network(VBAN) </a:t>
            </a:r>
            <a:r>
              <a:rPr sz="1800" dirty="0">
                <a:solidFill>
                  <a:srgbClr val="00B0F0"/>
                </a:solidFill>
                <a:latin typeface="Arial"/>
                <a:cs typeface="Arial"/>
              </a:rPr>
              <a:t>for Cabin</a:t>
            </a:r>
            <a:r>
              <a:rPr sz="1800" spc="-235" dirty="0">
                <a:solidFill>
                  <a:srgbClr val="00B0F0"/>
                </a:solidFill>
                <a:latin typeface="Arial"/>
                <a:cs typeface="Arial"/>
              </a:rPr>
              <a:t> </a:t>
            </a:r>
            <a:r>
              <a:rPr sz="1800" dirty="0">
                <a:solidFill>
                  <a:srgbClr val="00B0F0"/>
                </a:solidFill>
                <a:latin typeface="Arial"/>
                <a:cs typeface="Arial"/>
              </a:rPr>
              <a:t>Room</a:t>
            </a:r>
            <a:endParaRPr sz="1800" dirty="0">
              <a:latin typeface="Arial"/>
              <a:cs typeface="Arial"/>
            </a:endParaRPr>
          </a:p>
        </p:txBody>
      </p:sp>
      <p:sp>
        <p:nvSpPr>
          <p:cNvPr id="26" name="object 26"/>
          <p:cNvSpPr/>
          <p:nvPr/>
        </p:nvSpPr>
        <p:spPr>
          <a:xfrm>
            <a:off x="2450592" y="5846064"/>
            <a:ext cx="6483350" cy="600710"/>
          </a:xfrm>
          <a:custGeom>
            <a:avLst/>
            <a:gdLst/>
            <a:ahLst/>
            <a:cxnLst/>
            <a:rect l="l" t="t" r="r" b="b"/>
            <a:pathLst>
              <a:path w="6483350" h="600710">
                <a:moveTo>
                  <a:pt x="0" y="0"/>
                </a:moveTo>
                <a:lnTo>
                  <a:pt x="6483096" y="0"/>
                </a:lnTo>
                <a:lnTo>
                  <a:pt x="6483096" y="600456"/>
                </a:lnTo>
                <a:lnTo>
                  <a:pt x="0" y="600456"/>
                </a:lnTo>
                <a:lnTo>
                  <a:pt x="0" y="0"/>
                </a:lnTo>
                <a:close/>
              </a:path>
            </a:pathLst>
          </a:custGeom>
          <a:solidFill>
            <a:srgbClr val="FFFFFF"/>
          </a:solidFill>
        </p:spPr>
        <p:txBody>
          <a:bodyPr wrap="square" lIns="0" tIns="0" rIns="0" bIns="0" rtlCol="0"/>
          <a:lstStyle/>
          <a:p>
            <a:endParaRPr dirty="0"/>
          </a:p>
        </p:txBody>
      </p:sp>
      <p:sp>
        <p:nvSpPr>
          <p:cNvPr id="27" name="object 27"/>
          <p:cNvSpPr txBox="1"/>
          <p:nvPr/>
        </p:nvSpPr>
        <p:spPr>
          <a:xfrm>
            <a:off x="2527887" y="5888718"/>
            <a:ext cx="6159500" cy="517525"/>
          </a:xfrm>
          <a:prstGeom prst="rect">
            <a:avLst/>
          </a:prstGeom>
        </p:spPr>
        <p:txBody>
          <a:bodyPr vert="horz" wrap="square" lIns="0" tIns="0" rIns="0" bIns="0" rtlCol="0">
            <a:spAutoFit/>
          </a:bodyPr>
          <a:lstStyle/>
          <a:p>
            <a:pPr marL="12700" marR="5080" algn="just">
              <a:lnSpc>
                <a:spcPct val="100000"/>
              </a:lnSpc>
            </a:pPr>
            <a:r>
              <a:rPr sz="1100" spc="-5" dirty="0">
                <a:latin typeface="Arial"/>
                <a:cs typeface="Arial"/>
              </a:rPr>
              <a:t>https://media.istockphoto.com/photos/transparent-car-design-wire-model3d-illustration-my-own-car-  </a:t>
            </a:r>
            <a:r>
              <a:rPr sz="1100" dirty="0">
                <a:latin typeface="Arial"/>
                <a:cs typeface="Arial"/>
              </a:rPr>
              <a:t>design-picture-id594040008?k=6&amp;m=594040008&amp;s=612x612&amp;w=0&amp;h=XE8LiBjpM51aB4pH2CFt6-  MT6IvALRPnlxPcac0RXhg=</a:t>
            </a:r>
          </a:p>
        </p:txBody>
      </p:sp>
      <p:sp>
        <p:nvSpPr>
          <p:cNvPr id="28" name="object 28"/>
          <p:cNvSpPr/>
          <p:nvPr/>
        </p:nvSpPr>
        <p:spPr>
          <a:xfrm>
            <a:off x="919822" y="1110805"/>
            <a:ext cx="7263765" cy="256540"/>
          </a:xfrm>
          <a:custGeom>
            <a:avLst/>
            <a:gdLst/>
            <a:ahLst/>
            <a:cxnLst/>
            <a:rect l="l" t="t" r="r" b="b"/>
            <a:pathLst>
              <a:path w="7263765" h="256540">
                <a:moveTo>
                  <a:pt x="0" y="0"/>
                </a:moveTo>
                <a:lnTo>
                  <a:pt x="7263383" y="0"/>
                </a:lnTo>
                <a:lnTo>
                  <a:pt x="7263383" y="256032"/>
                </a:lnTo>
                <a:lnTo>
                  <a:pt x="0" y="256032"/>
                </a:lnTo>
                <a:lnTo>
                  <a:pt x="0" y="0"/>
                </a:lnTo>
                <a:close/>
              </a:path>
            </a:pathLst>
          </a:custGeom>
          <a:solidFill>
            <a:srgbClr val="FFFF00"/>
          </a:solidFill>
        </p:spPr>
        <p:txBody>
          <a:bodyPr wrap="square" lIns="0" tIns="0" rIns="0" bIns="0" rtlCol="0"/>
          <a:lstStyle/>
          <a:p>
            <a:endParaRPr dirty="0"/>
          </a:p>
        </p:txBody>
      </p:sp>
      <p:sp>
        <p:nvSpPr>
          <p:cNvPr id="29" name="object 29"/>
          <p:cNvSpPr/>
          <p:nvPr/>
        </p:nvSpPr>
        <p:spPr>
          <a:xfrm>
            <a:off x="919822" y="1385125"/>
            <a:ext cx="1203960" cy="256540"/>
          </a:xfrm>
          <a:custGeom>
            <a:avLst/>
            <a:gdLst/>
            <a:ahLst/>
            <a:cxnLst/>
            <a:rect l="l" t="t" r="r" b="b"/>
            <a:pathLst>
              <a:path w="1203960" h="256539">
                <a:moveTo>
                  <a:pt x="0" y="0"/>
                </a:moveTo>
                <a:lnTo>
                  <a:pt x="1203960" y="0"/>
                </a:lnTo>
                <a:lnTo>
                  <a:pt x="1203960" y="256032"/>
                </a:lnTo>
                <a:lnTo>
                  <a:pt x="0" y="256032"/>
                </a:lnTo>
                <a:lnTo>
                  <a:pt x="0" y="0"/>
                </a:lnTo>
                <a:close/>
              </a:path>
            </a:pathLst>
          </a:custGeom>
          <a:solidFill>
            <a:srgbClr val="FFFF00"/>
          </a:solidFill>
        </p:spPr>
        <p:txBody>
          <a:bodyPr wrap="square" lIns="0" tIns="0" rIns="0" bIns="0" rtlCol="0"/>
          <a:lstStyle/>
          <a:p>
            <a:endParaRPr dirty="0"/>
          </a:p>
        </p:txBody>
      </p:sp>
      <p:sp>
        <p:nvSpPr>
          <p:cNvPr id="30" name="object 30"/>
          <p:cNvSpPr/>
          <p:nvPr/>
        </p:nvSpPr>
        <p:spPr>
          <a:xfrm>
            <a:off x="2151214" y="1385125"/>
            <a:ext cx="0" cy="256540"/>
          </a:xfrm>
          <a:custGeom>
            <a:avLst/>
            <a:gdLst/>
            <a:ahLst/>
            <a:cxnLst/>
            <a:rect l="l" t="t" r="r" b="b"/>
            <a:pathLst>
              <a:path h="256539">
                <a:moveTo>
                  <a:pt x="0" y="0"/>
                </a:moveTo>
                <a:lnTo>
                  <a:pt x="0" y="256032"/>
                </a:lnTo>
              </a:path>
            </a:pathLst>
          </a:custGeom>
          <a:ln w="54863">
            <a:solidFill>
              <a:srgbClr val="FFFF00"/>
            </a:solidFill>
          </a:ln>
        </p:spPr>
        <p:txBody>
          <a:bodyPr wrap="square" lIns="0" tIns="0" rIns="0" bIns="0" rtlCol="0"/>
          <a:lstStyle/>
          <a:p>
            <a:endParaRPr dirty="0"/>
          </a:p>
        </p:txBody>
      </p:sp>
      <p:sp>
        <p:nvSpPr>
          <p:cNvPr id="31" name="object 31"/>
          <p:cNvSpPr/>
          <p:nvPr/>
        </p:nvSpPr>
        <p:spPr>
          <a:xfrm>
            <a:off x="2178646" y="1385125"/>
            <a:ext cx="844550" cy="256540"/>
          </a:xfrm>
          <a:custGeom>
            <a:avLst/>
            <a:gdLst/>
            <a:ahLst/>
            <a:cxnLst/>
            <a:rect l="l" t="t" r="r" b="b"/>
            <a:pathLst>
              <a:path w="844550" h="256539">
                <a:moveTo>
                  <a:pt x="0" y="0"/>
                </a:moveTo>
                <a:lnTo>
                  <a:pt x="844295" y="0"/>
                </a:lnTo>
                <a:lnTo>
                  <a:pt x="844295" y="256032"/>
                </a:lnTo>
                <a:lnTo>
                  <a:pt x="0" y="256032"/>
                </a:lnTo>
                <a:lnTo>
                  <a:pt x="0" y="0"/>
                </a:lnTo>
                <a:close/>
              </a:path>
            </a:pathLst>
          </a:custGeom>
          <a:solidFill>
            <a:srgbClr val="FFFF00"/>
          </a:solidFill>
        </p:spPr>
        <p:txBody>
          <a:bodyPr wrap="square" lIns="0" tIns="0" rIns="0" bIns="0" rtlCol="0"/>
          <a:lstStyle/>
          <a:p>
            <a:endParaRPr dirty="0"/>
          </a:p>
        </p:txBody>
      </p:sp>
      <p:sp>
        <p:nvSpPr>
          <p:cNvPr id="32" name="object 32"/>
          <p:cNvSpPr/>
          <p:nvPr/>
        </p:nvSpPr>
        <p:spPr>
          <a:xfrm>
            <a:off x="3050374" y="1385125"/>
            <a:ext cx="0" cy="256540"/>
          </a:xfrm>
          <a:custGeom>
            <a:avLst/>
            <a:gdLst/>
            <a:ahLst/>
            <a:cxnLst/>
            <a:rect l="l" t="t" r="r" b="b"/>
            <a:pathLst>
              <a:path h="256539">
                <a:moveTo>
                  <a:pt x="0" y="0"/>
                </a:moveTo>
                <a:lnTo>
                  <a:pt x="0" y="256032"/>
                </a:lnTo>
              </a:path>
            </a:pathLst>
          </a:custGeom>
          <a:ln w="54863">
            <a:solidFill>
              <a:srgbClr val="FFFF00"/>
            </a:solidFill>
          </a:ln>
        </p:spPr>
        <p:txBody>
          <a:bodyPr wrap="square" lIns="0" tIns="0" rIns="0" bIns="0" rtlCol="0"/>
          <a:lstStyle/>
          <a:p>
            <a:endParaRPr dirty="0"/>
          </a:p>
        </p:txBody>
      </p:sp>
      <p:sp>
        <p:nvSpPr>
          <p:cNvPr id="33" name="object 33"/>
          <p:cNvSpPr/>
          <p:nvPr/>
        </p:nvSpPr>
        <p:spPr>
          <a:xfrm>
            <a:off x="3077806" y="1385125"/>
            <a:ext cx="241300" cy="256540"/>
          </a:xfrm>
          <a:custGeom>
            <a:avLst/>
            <a:gdLst/>
            <a:ahLst/>
            <a:cxnLst/>
            <a:rect l="l" t="t" r="r" b="b"/>
            <a:pathLst>
              <a:path w="241300" h="256539">
                <a:moveTo>
                  <a:pt x="0" y="0"/>
                </a:moveTo>
                <a:lnTo>
                  <a:pt x="240792" y="0"/>
                </a:lnTo>
                <a:lnTo>
                  <a:pt x="240792" y="256032"/>
                </a:lnTo>
                <a:lnTo>
                  <a:pt x="0" y="256032"/>
                </a:lnTo>
                <a:lnTo>
                  <a:pt x="0" y="0"/>
                </a:lnTo>
                <a:close/>
              </a:path>
            </a:pathLst>
          </a:custGeom>
          <a:solidFill>
            <a:srgbClr val="FFFF00"/>
          </a:solidFill>
        </p:spPr>
        <p:txBody>
          <a:bodyPr wrap="square" lIns="0" tIns="0" rIns="0" bIns="0" rtlCol="0"/>
          <a:lstStyle/>
          <a:p>
            <a:endParaRPr dirty="0"/>
          </a:p>
        </p:txBody>
      </p:sp>
      <p:sp>
        <p:nvSpPr>
          <p:cNvPr id="34" name="object 34"/>
          <p:cNvSpPr/>
          <p:nvPr/>
        </p:nvSpPr>
        <p:spPr>
          <a:xfrm>
            <a:off x="3318598" y="1385125"/>
            <a:ext cx="64135" cy="256540"/>
          </a:xfrm>
          <a:custGeom>
            <a:avLst/>
            <a:gdLst/>
            <a:ahLst/>
            <a:cxnLst/>
            <a:rect l="l" t="t" r="r" b="b"/>
            <a:pathLst>
              <a:path w="64135" h="256539">
                <a:moveTo>
                  <a:pt x="0" y="0"/>
                </a:moveTo>
                <a:lnTo>
                  <a:pt x="64008" y="0"/>
                </a:lnTo>
                <a:lnTo>
                  <a:pt x="64008" y="256032"/>
                </a:lnTo>
                <a:lnTo>
                  <a:pt x="0" y="256032"/>
                </a:lnTo>
                <a:lnTo>
                  <a:pt x="0" y="0"/>
                </a:lnTo>
                <a:close/>
              </a:path>
            </a:pathLst>
          </a:custGeom>
          <a:solidFill>
            <a:srgbClr val="FFFF00"/>
          </a:solidFill>
        </p:spPr>
        <p:txBody>
          <a:bodyPr wrap="square" lIns="0" tIns="0" rIns="0" bIns="0" rtlCol="0"/>
          <a:lstStyle/>
          <a:p>
            <a:endParaRPr dirty="0"/>
          </a:p>
        </p:txBody>
      </p:sp>
      <p:sp>
        <p:nvSpPr>
          <p:cNvPr id="35" name="object 35"/>
          <p:cNvSpPr/>
          <p:nvPr/>
        </p:nvSpPr>
        <p:spPr>
          <a:xfrm>
            <a:off x="3382606" y="1385125"/>
            <a:ext cx="3874135" cy="256540"/>
          </a:xfrm>
          <a:custGeom>
            <a:avLst/>
            <a:gdLst/>
            <a:ahLst/>
            <a:cxnLst/>
            <a:rect l="l" t="t" r="r" b="b"/>
            <a:pathLst>
              <a:path w="3874134" h="256539">
                <a:moveTo>
                  <a:pt x="0" y="0"/>
                </a:moveTo>
                <a:lnTo>
                  <a:pt x="3874007" y="0"/>
                </a:lnTo>
                <a:lnTo>
                  <a:pt x="3874007" y="256032"/>
                </a:lnTo>
                <a:lnTo>
                  <a:pt x="0" y="256032"/>
                </a:lnTo>
                <a:lnTo>
                  <a:pt x="0" y="0"/>
                </a:lnTo>
                <a:close/>
              </a:path>
            </a:pathLst>
          </a:custGeom>
          <a:solidFill>
            <a:srgbClr val="FFFF00"/>
          </a:solidFill>
        </p:spPr>
        <p:txBody>
          <a:bodyPr wrap="square" lIns="0" tIns="0" rIns="0" bIns="0" rtlCol="0"/>
          <a:lstStyle/>
          <a:p>
            <a:endParaRPr dirty="0"/>
          </a:p>
        </p:txBody>
      </p:sp>
      <p:sp>
        <p:nvSpPr>
          <p:cNvPr id="36" name="object 36"/>
          <p:cNvSpPr txBox="1"/>
          <p:nvPr/>
        </p:nvSpPr>
        <p:spPr>
          <a:xfrm>
            <a:off x="526526" y="1086418"/>
            <a:ext cx="7611109" cy="861060"/>
          </a:xfrm>
          <a:prstGeom prst="rect">
            <a:avLst/>
          </a:prstGeom>
        </p:spPr>
        <p:txBody>
          <a:bodyPr vert="horz" wrap="square" lIns="0" tIns="0" rIns="0" bIns="0" rtlCol="0">
            <a:spAutoFit/>
          </a:bodyPr>
          <a:lstStyle/>
          <a:p>
            <a:pPr marL="393065" marR="5080">
              <a:lnSpc>
                <a:spcPct val="100000"/>
              </a:lnSpc>
            </a:pPr>
            <a:r>
              <a:rPr sz="1800" spc="-5" dirty="0">
                <a:latin typeface="Arial"/>
                <a:cs typeface="Arial"/>
              </a:rPr>
              <a:t>Motivation </a:t>
            </a:r>
            <a:r>
              <a:rPr sz="1800" dirty="0">
                <a:latin typeface="Arial"/>
                <a:cs typeface="Arial"/>
              </a:rPr>
              <a:t>to </a:t>
            </a:r>
            <a:r>
              <a:rPr sz="1800" spc="-5" dirty="0">
                <a:latin typeface="Arial"/>
                <a:cs typeface="Arial"/>
              </a:rPr>
              <a:t>extend </a:t>
            </a:r>
            <a:r>
              <a:rPr sz="1800" dirty="0">
                <a:latin typeface="Arial"/>
                <a:cs typeface="Arial"/>
              </a:rPr>
              <a:t>human </a:t>
            </a:r>
            <a:r>
              <a:rPr sz="1800" spc="-5" dirty="0">
                <a:latin typeface="Arial"/>
                <a:cs typeface="Arial"/>
              </a:rPr>
              <a:t>BAN(HBAN) </a:t>
            </a:r>
            <a:r>
              <a:rPr sz="1800" dirty="0">
                <a:latin typeface="Arial"/>
                <a:cs typeface="Arial"/>
              </a:rPr>
              <a:t>to </a:t>
            </a:r>
            <a:r>
              <a:rPr sz="1800" spc="-5" dirty="0">
                <a:latin typeface="Arial"/>
                <a:cs typeface="Arial"/>
              </a:rPr>
              <a:t>VBAN </a:t>
            </a:r>
            <a:r>
              <a:rPr sz="1800" dirty="0">
                <a:latin typeface="Arial"/>
                <a:cs typeface="Arial"/>
              </a:rPr>
              <a:t>is to promote </a:t>
            </a:r>
            <a:r>
              <a:rPr sz="1800" spc="5" dirty="0">
                <a:latin typeface="Arial"/>
                <a:cs typeface="Arial"/>
              </a:rPr>
              <a:t>much  </a:t>
            </a:r>
            <a:r>
              <a:rPr sz="1800" dirty="0">
                <a:latin typeface="Arial"/>
                <a:cs typeface="Arial"/>
              </a:rPr>
              <a:t>dependable services by interaction </a:t>
            </a:r>
            <a:r>
              <a:rPr sz="1800" spc="-5" dirty="0">
                <a:latin typeface="Arial"/>
                <a:cs typeface="Arial"/>
              </a:rPr>
              <a:t>between HBAN </a:t>
            </a:r>
            <a:r>
              <a:rPr sz="1800" dirty="0">
                <a:latin typeface="Arial"/>
                <a:cs typeface="Arial"/>
              </a:rPr>
              <a:t>and</a:t>
            </a:r>
            <a:r>
              <a:rPr sz="1800" spc="-175" dirty="0">
                <a:latin typeface="Arial"/>
                <a:cs typeface="Arial"/>
              </a:rPr>
              <a:t> </a:t>
            </a:r>
            <a:r>
              <a:rPr sz="1800" spc="-5" dirty="0">
                <a:latin typeface="Arial"/>
                <a:cs typeface="Arial"/>
              </a:rPr>
              <a:t>VBAN.</a:t>
            </a:r>
            <a:endParaRPr sz="1800" dirty="0">
              <a:latin typeface="Arial"/>
              <a:cs typeface="Arial"/>
            </a:endParaRPr>
          </a:p>
          <a:p>
            <a:pPr marL="12700">
              <a:lnSpc>
                <a:spcPct val="100000"/>
              </a:lnSpc>
              <a:spcBef>
                <a:spcPts val="175"/>
              </a:spcBef>
              <a:tabLst>
                <a:tab pos="4940935" algn="l"/>
              </a:tabLst>
            </a:pPr>
            <a:r>
              <a:rPr sz="1800" dirty="0">
                <a:solidFill>
                  <a:srgbClr val="FF0000"/>
                </a:solidFill>
                <a:latin typeface="Arial"/>
                <a:cs typeface="Arial"/>
              </a:rPr>
              <a:t>Use </a:t>
            </a:r>
            <a:r>
              <a:rPr sz="1800" spc="5" dirty="0">
                <a:solidFill>
                  <a:srgbClr val="FF0000"/>
                </a:solidFill>
                <a:latin typeface="Arial"/>
                <a:cs typeface="Arial"/>
              </a:rPr>
              <a:t>case </a:t>
            </a:r>
            <a:r>
              <a:rPr sz="1800" dirty="0">
                <a:solidFill>
                  <a:srgbClr val="FF0000"/>
                </a:solidFill>
                <a:latin typeface="Arial"/>
                <a:cs typeface="Arial"/>
              </a:rPr>
              <a:t>of </a:t>
            </a:r>
            <a:r>
              <a:rPr sz="1800" spc="-15" dirty="0">
                <a:solidFill>
                  <a:srgbClr val="FF0000"/>
                </a:solidFill>
                <a:latin typeface="Arial"/>
                <a:cs typeface="Arial"/>
              </a:rPr>
              <a:t>Vehicle </a:t>
            </a:r>
            <a:r>
              <a:rPr sz="1800" dirty="0">
                <a:solidFill>
                  <a:srgbClr val="FF0000"/>
                </a:solidFill>
                <a:latin typeface="Arial"/>
                <a:cs typeface="Arial"/>
              </a:rPr>
              <a:t>Body</a:t>
            </a:r>
            <a:r>
              <a:rPr sz="1800" spc="-150" dirty="0">
                <a:solidFill>
                  <a:srgbClr val="FF0000"/>
                </a:solidFill>
                <a:latin typeface="Arial"/>
                <a:cs typeface="Arial"/>
              </a:rPr>
              <a:t> </a:t>
            </a:r>
            <a:r>
              <a:rPr sz="1800" spc="-5" dirty="0">
                <a:solidFill>
                  <a:srgbClr val="FF0000"/>
                </a:solidFill>
                <a:latin typeface="Arial"/>
                <a:cs typeface="Arial"/>
              </a:rPr>
              <a:t>Area Network(VBAN)	</a:t>
            </a:r>
            <a:r>
              <a:rPr sz="1800" dirty="0">
                <a:solidFill>
                  <a:srgbClr val="FF0000"/>
                </a:solidFill>
                <a:latin typeface="Arial"/>
                <a:cs typeface="Arial"/>
              </a:rPr>
              <a:t>for Engine</a:t>
            </a:r>
            <a:r>
              <a:rPr sz="1800" spc="-135" dirty="0">
                <a:solidFill>
                  <a:srgbClr val="FF0000"/>
                </a:solidFill>
                <a:latin typeface="Arial"/>
                <a:cs typeface="Arial"/>
              </a:rPr>
              <a:t> </a:t>
            </a:r>
            <a:r>
              <a:rPr sz="1800" dirty="0">
                <a:solidFill>
                  <a:srgbClr val="FF0000"/>
                </a:solidFill>
                <a:latin typeface="Arial"/>
                <a:cs typeface="Arial"/>
              </a:rPr>
              <a:t>Room</a:t>
            </a:r>
            <a:endParaRPr sz="1800" dirty="0">
              <a:latin typeface="Arial"/>
              <a:cs typeface="Arial"/>
            </a:endParaRPr>
          </a:p>
        </p:txBody>
      </p:sp>
      <p:sp>
        <p:nvSpPr>
          <p:cNvPr id="41" name="object 3">
            <a:extLst>
              <a:ext uri="{FF2B5EF4-FFF2-40B4-BE49-F238E27FC236}">
                <a16:creationId xmlns:a16="http://schemas.microsoft.com/office/drawing/2014/main" id="{B2AF6FC5-FE73-4348-B54F-F27F66AF92BA}"/>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42" name="object 2">
            <a:extLst>
              <a:ext uri="{FF2B5EF4-FFF2-40B4-BE49-F238E27FC236}">
                <a16:creationId xmlns:a16="http://schemas.microsoft.com/office/drawing/2014/main" id="{7CC7DF14-3C30-40CA-9339-CCB69DE4F4FC}"/>
              </a:ext>
            </a:extLst>
          </p:cNvPr>
          <p:cNvSpPr txBox="1"/>
          <p:nvPr/>
        </p:nvSpPr>
        <p:spPr>
          <a:xfrm>
            <a:off x="5332816" y="369320"/>
            <a:ext cx="3369056"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802.15-25-0033-02-06ma</a:t>
            </a:r>
            <a:endParaRPr sz="1400" dirty="0">
              <a:latin typeface="Arial"/>
              <a:cs typeface="Arial"/>
            </a:endParaRPr>
          </a:p>
        </p:txBody>
      </p:sp>
      <p:sp>
        <p:nvSpPr>
          <p:cNvPr id="43" name="object 3">
            <a:extLst>
              <a:ext uri="{FF2B5EF4-FFF2-40B4-BE49-F238E27FC236}">
                <a16:creationId xmlns:a16="http://schemas.microsoft.com/office/drawing/2014/main" id="{A2BE4EEE-935C-4EAD-B175-AB9453897506}"/>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37" name="日付プレースホルダー 36">
            <a:extLst>
              <a:ext uri="{FF2B5EF4-FFF2-40B4-BE49-F238E27FC236}">
                <a16:creationId xmlns:a16="http://schemas.microsoft.com/office/drawing/2014/main" id="{072328C4-8488-78A8-5DE5-344C43CFA5A3}"/>
              </a:ext>
            </a:extLst>
          </p:cNvPr>
          <p:cNvSpPr>
            <a:spLocks noGrp="1"/>
          </p:cNvSpPr>
          <p:nvPr>
            <p:ph type="dt" sz="half" idx="13"/>
          </p:nvPr>
        </p:nvSpPr>
        <p:spPr/>
        <p:txBody>
          <a:bodyPr/>
          <a:lstStyle/>
          <a:p>
            <a:r>
              <a:rPr lang="en-US" altLang="ja-JP"/>
              <a:t>July 2025</a:t>
            </a:r>
            <a:endParaRPr lang="en-US" altLang="ja-JP" dirty="0"/>
          </a:p>
        </p:txBody>
      </p:sp>
      <p:sp>
        <p:nvSpPr>
          <p:cNvPr id="39" name="object 4">
            <a:extLst>
              <a:ext uri="{FF2B5EF4-FFF2-40B4-BE49-F238E27FC236}">
                <a16:creationId xmlns:a16="http://schemas.microsoft.com/office/drawing/2014/main" id="{CE903DD5-74E8-6306-0839-4B3A4F060C15}"/>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40" name="object 9">
            <a:extLst>
              <a:ext uri="{FF2B5EF4-FFF2-40B4-BE49-F238E27FC236}">
                <a16:creationId xmlns:a16="http://schemas.microsoft.com/office/drawing/2014/main" id="{C886FC9A-2EF4-1E8B-0B57-E4797C3979C9}"/>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28</a:t>
            </a:fld>
            <a:endParaRPr sz="1050" dirty="0">
              <a:latin typeface="Arial"/>
              <a:cs typeface="Arial"/>
            </a:endParaRPr>
          </a:p>
        </p:txBody>
      </p:sp>
      <p:sp>
        <p:nvSpPr>
          <p:cNvPr id="44" name="object 10">
            <a:extLst>
              <a:ext uri="{FF2B5EF4-FFF2-40B4-BE49-F238E27FC236}">
                <a16:creationId xmlns:a16="http://schemas.microsoft.com/office/drawing/2014/main" id="{BFE97F82-7350-87CF-13B5-D71B32223DB9}"/>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6" name="object 6"/>
          <p:cNvSpPr txBox="1"/>
          <p:nvPr/>
        </p:nvSpPr>
        <p:spPr>
          <a:xfrm>
            <a:off x="986296" y="567944"/>
            <a:ext cx="7167880" cy="871219"/>
          </a:xfrm>
          <a:prstGeom prst="rect">
            <a:avLst/>
          </a:prstGeom>
        </p:spPr>
        <p:txBody>
          <a:bodyPr vert="horz" wrap="square" lIns="0" tIns="0" rIns="0" bIns="0" rtlCol="0">
            <a:spAutoFit/>
          </a:bodyPr>
          <a:lstStyle/>
          <a:p>
            <a:pPr marL="12700" marR="5080" indent="176530">
              <a:lnSpc>
                <a:spcPct val="100000"/>
              </a:lnSpc>
              <a:tabLst>
                <a:tab pos="1082040" algn="l"/>
              </a:tabLst>
            </a:pPr>
            <a:r>
              <a:rPr sz="2800" b="1" dirty="0">
                <a:latin typeface="Arial"/>
                <a:cs typeface="Arial"/>
              </a:rPr>
              <a:t>1.12	</a:t>
            </a:r>
            <a:r>
              <a:rPr sz="2800" b="1" spc="-5" dirty="0">
                <a:latin typeface="Arial"/>
                <a:cs typeface="Arial"/>
              </a:rPr>
              <a:t>Use </a:t>
            </a:r>
            <a:r>
              <a:rPr sz="2800" b="1" dirty="0">
                <a:latin typeface="Arial"/>
                <a:cs typeface="Arial"/>
              </a:rPr>
              <a:t>case </a:t>
            </a:r>
            <a:r>
              <a:rPr sz="2800" b="1" spc="5" dirty="0">
                <a:latin typeface="Arial"/>
                <a:cs typeface="Arial"/>
              </a:rPr>
              <a:t>in</a:t>
            </a:r>
            <a:r>
              <a:rPr sz="2800" b="1" spc="-40" dirty="0">
                <a:latin typeface="Arial"/>
                <a:cs typeface="Arial"/>
              </a:rPr>
              <a:t> </a:t>
            </a:r>
            <a:r>
              <a:rPr sz="2800" b="1" spc="-5" dirty="0">
                <a:latin typeface="Arial"/>
                <a:cs typeface="Arial"/>
              </a:rPr>
              <a:t>Factory</a:t>
            </a:r>
            <a:r>
              <a:rPr sz="2800" b="1" spc="-20" dirty="0">
                <a:latin typeface="Arial"/>
                <a:cs typeface="Arial"/>
              </a:rPr>
              <a:t> </a:t>
            </a:r>
            <a:r>
              <a:rPr sz="2800" b="1" dirty="0">
                <a:latin typeface="Arial"/>
                <a:cs typeface="Arial"/>
              </a:rPr>
              <a:t>Manufacturing  </a:t>
            </a:r>
            <a:r>
              <a:rPr sz="2800" b="1" spc="-5" dirty="0">
                <a:latin typeface="Arial"/>
                <a:cs typeface="Arial"/>
              </a:rPr>
              <a:t>Line; </a:t>
            </a:r>
            <a:r>
              <a:rPr sz="2800" b="1" dirty="0">
                <a:latin typeface="Arial"/>
                <a:cs typeface="Arial"/>
              </a:rPr>
              <a:t>Detection </a:t>
            </a:r>
            <a:r>
              <a:rPr sz="2800" b="1" spc="-5" dirty="0">
                <a:latin typeface="Arial"/>
                <a:cs typeface="Arial"/>
              </a:rPr>
              <a:t>of </a:t>
            </a:r>
            <a:r>
              <a:rPr sz="2800" b="1" spc="15" dirty="0">
                <a:latin typeface="Arial"/>
                <a:cs typeface="Arial"/>
              </a:rPr>
              <a:t>Twist </a:t>
            </a:r>
            <a:r>
              <a:rPr sz="2800" b="1" spc="-5" dirty="0">
                <a:latin typeface="Arial"/>
                <a:cs typeface="Arial"/>
              </a:rPr>
              <a:t>and </a:t>
            </a:r>
            <a:r>
              <a:rPr sz="2800" b="1" spc="-10" dirty="0">
                <a:latin typeface="Arial"/>
                <a:cs typeface="Arial"/>
              </a:rPr>
              <a:t>Cut </a:t>
            </a:r>
            <a:r>
              <a:rPr sz="2800" b="1" spc="-5" dirty="0">
                <a:latin typeface="Arial"/>
                <a:cs typeface="Arial"/>
              </a:rPr>
              <a:t>of</a:t>
            </a:r>
            <a:r>
              <a:rPr sz="2800" b="1" spc="-70" dirty="0">
                <a:latin typeface="Arial"/>
                <a:cs typeface="Arial"/>
              </a:rPr>
              <a:t> </a:t>
            </a:r>
            <a:r>
              <a:rPr sz="2800" b="1" spc="-5" dirty="0">
                <a:latin typeface="Arial"/>
                <a:cs typeface="Arial"/>
              </a:rPr>
              <a:t>Cables</a:t>
            </a:r>
            <a:endParaRPr sz="2800" dirty="0">
              <a:latin typeface="Arial"/>
              <a:cs typeface="Arial"/>
            </a:endParaRPr>
          </a:p>
        </p:txBody>
      </p:sp>
      <p:sp>
        <p:nvSpPr>
          <p:cNvPr id="7" name="object 7"/>
          <p:cNvSpPr/>
          <p:nvPr/>
        </p:nvSpPr>
        <p:spPr>
          <a:xfrm>
            <a:off x="1444752" y="2145792"/>
            <a:ext cx="3450335" cy="2947415"/>
          </a:xfrm>
          <a:prstGeom prst="rect">
            <a:avLst/>
          </a:prstGeom>
          <a:blipFill>
            <a:blip r:embed="rId2" cstate="print"/>
            <a:stretch>
              <a:fillRect/>
            </a:stretch>
          </a:blipFill>
        </p:spPr>
        <p:txBody>
          <a:bodyPr wrap="square" lIns="0" tIns="0" rIns="0" bIns="0" rtlCol="0"/>
          <a:lstStyle/>
          <a:p>
            <a:endParaRPr dirty="0"/>
          </a:p>
        </p:txBody>
      </p:sp>
      <p:sp>
        <p:nvSpPr>
          <p:cNvPr id="8" name="object 8"/>
          <p:cNvSpPr/>
          <p:nvPr/>
        </p:nvSpPr>
        <p:spPr>
          <a:xfrm>
            <a:off x="371856" y="1764792"/>
            <a:ext cx="1572767" cy="1225295"/>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1318260" y="2680716"/>
            <a:ext cx="375285" cy="480059"/>
          </a:xfrm>
          <a:custGeom>
            <a:avLst/>
            <a:gdLst/>
            <a:ahLst/>
            <a:cxnLst/>
            <a:rect l="l" t="t" r="r" b="b"/>
            <a:pathLst>
              <a:path w="375285" h="480060">
                <a:moveTo>
                  <a:pt x="0" y="0"/>
                </a:moveTo>
                <a:lnTo>
                  <a:pt x="374700" y="479894"/>
                </a:lnTo>
              </a:path>
            </a:pathLst>
          </a:custGeom>
          <a:ln w="38099">
            <a:solidFill>
              <a:srgbClr val="FF0000"/>
            </a:solidFill>
          </a:ln>
        </p:spPr>
        <p:txBody>
          <a:bodyPr wrap="square" lIns="0" tIns="0" rIns="0" bIns="0" rtlCol="0"/>
          <a:lstStyle/>
          <a:p>
            <a:endParaRPr dirty="0"/>
          </a:p>
        </p:txBody>
      </p:sp>
      <p:sp>
        <p:nvSpPr>
          <p:cNvPr id="10" name="object 10"/>
          <p:cNvSpPr/>
          <p:nvPr/>
        </p:nvSpPr>
        <p:spPr>
          <a:xfrm>
            <a:off x="1570071" y="3029479"/>
            <a:ext cx="123189" cy="131445"/>
          </a:xfrm>
          <a:custGeom>
            <a:avLst/>
            <a:gdLst/>
            <a:ahLst/>
            <a:cxnLst/>
            <a:rect l="l" t="t" r="r" b="b"/>
            <a:pathLst>
              <a:path w="123189" h="131444">
                <a:moveTo>
                  <a:pt x="105105" y="0"/>
                </a:moveTo>
                <a:lnTo>
                  <a:pt x="122885" y="131127"/>
                </a:lnTo>
                <a:lnTo>
                  <a:pt x="0" y="82067"/>
                </a:lnTo>
              </a:path>
            </a:pathLst>
          </a:custGeom>
          <a:ln w="38100">
            <a:solidFill>
              <a:srgbClr val="FF0000"/>
            </a:solidFill>
          </a:ln>
        </p:spPr>
        <p:txBody>
          <a:bodyPr wrap="square" lIns="0" tIns="0" rIns="0" bIns="0" rtlCol="0"/>
          <a:lstStyle/>
          <a:p>
            <a:endParaRPr dirty="0"/>
          </a:p>
        </p:txBody>
      </p:sp>
      <p:sp>
        <p:nvSpPr>
          <p:cNvPr id="11" name="object 11"/>
          <p:cNvSpPr/>
          <p:nvPr/>
        </p:nvSpPr>
        <p:spPr>
          <a:xfrm>
            <a:off x="1519427" y="2680716"/>
            <a:ext cx="807720" cy="732790"/>
          </a:xfrm>
          <a:custGeom>
            <a:avLst/>
            <a:gdLst/>
            <a:ahLst/>
            <a:cxnLst/>
            <a:rect l="l" t="t" r="r" b="b"/>
            <a:pathLst>
              <a:path w="807719" h="732789">
                <a:moveTo>
                  <a:pt x="0" y="0"/>
                </a:moveTo>
                <a:lnTo>
                  <a:pt x="807275" y="732624"/>
                </a:lnTo>
              </a:path>
            </a:pathLst>
          </a:custGeom>
          <a:ln w="38100">
            <a:solidFill>
              <a:srgbClr val="FF0000"/>
            </a:solidFill>
          </a:ln>
        </p:spPr>
        <p:txBody>
          <a:bodyPr wrap="square" lIns="0" tIns="0" rIns="0" bIns="0" rtlCol="0"/>
          <a:lstStyle/>
          <a:p>
            <a:endParaRPr dirty="0"/>
          </a:p>
        </p:txBody>
      </p:sp>
      <p:sp>
        <p:nvSpPr>
          <p:cNvPr id="12" name="object 12"/>
          <p:cNvSpPr/>
          <p:nvPr/>
        </p:nvSpPr>
        <p:spPr>
          <a:xfrm>
            <a:off x="2197252" y="3287153"/>
            <a:ext cx="129539" cy="126364"/>
          </a:xfrm>
          <a:custGeom>
            <a:avLst/>
            <a:gdLst/>
            <a:ahLst/>
            <a:cxnLst/>
            <a:rect l="l" t="t" r="r" b="b"/>
            <a:pathLst>
              <a:path w="129539" h="126364">
                <a:moveTo>
                  <a:pt x="89623" y="0"/>
                </a:moveTo>
                <a:lnTo>
                  <a:pt x="129451" y="126187"/>
                </a:lnTo>
                <a:lnTo>
                  <a:pt x="0" y="98742"/>
                </a:lnTo>
              </a:path>
            </a:pathLst>
          </a:custGeom>
          <a:ln w="38100">
            <a:solidFill>
              <a:srgbClr val="FF0000"/>
            </a:solidFill>
          </a:ln>
        </p:spPr>
        <p:txBody>
          <a:bodyPr wrap="square" lIns="0" tIns="0" rIns="0" bIns="0" rtlCol="0"/>
          <a:lstStyle/>
          <a:p>
            <a:endParaRPr dirty="0"/>
          </a:p>
        </p:txBody>
      </p:sp>
      <p:sp>
        <p:nvSpPr>
          <p:cNvPr id="13" name="object 13"/>
          <p:cNvSpPr/>
          <p:nvPr/>
        </p:nvSpPr>
        <p:spPr>
          <a:xfrm>
            <a:off x="1242060" y="4585715"/>
            <a:ext cx="179070" cy="215265"/>
          </a:xfrm>
          <a:custGeom>
            <a:avLst/>
            <a:gdLst/>
            <a:ahLst/>
            <a:cxnLst/>
            <a:rect l="l" t="t" r="r" b="b"/>
            <a:pathLst>
              <a:path w="179069" h="215264">
                <a:moveTo>
                  <a:pt x="0" y="0"/>
                </a:moveTo>
                <a:lnTo>
                  <a:pt x="178968" y="215061"/>
                </a:lnTo>
              </a:path>
            </a:pathLst>
          </a:custGeom>
          <a:ln w="38100">
            <a:solidFill>
              <a:srgbClr val="FF0000"/>
            </a:solidFill>
          </a:ln>
        </p:spPr>
        <p:txBody>
          <a:bodyPr wrap="square" lIns="0" tIns="0" rIns="0" bIns="0" rtlCol="0"/>
          <a:lstStyle/>
          <a:p>
            <a:endParaRPr dirty="0"/>
          </a:p>
        </p:txBody>
      </p:sp>
      <p:sp>
        <p:nvSpPr>
          <p:cNvPr id="14" name="object 14"/>
          <p:cNvSpPr/>
          <p:nvPr/>
        </p:nvSpPr>
        <p:spPr>
          <a:xfrm>
            <a:off x="1296676" y="4670272"/>
            <a:ext cx="124460" cy="130810"/>
          </a:xfrm>
          <a:custGeom>
            <a:avLst/>
            <a:gdLst/>
            <a:ahLst/>
            <a:cxnLst/>
            <a:rect l="l" t="t" r="r" b="b"/>
            <a:pathLst>
              <a:path w="124459" h="130810">
                <a:moveTo>
                  <a:pt x="102501" y="0"/>
                </a:moveTo>
                <a:lnTo>
                  <a:pt x="124358" y="130505"/>
                </a:lnTo>
                <a:lnTo>
                  <a:pt x="0" y="85293"/>
                </a:lnTo>
              </a:path>
            </a:pathLst>
          </a:custGeom>
          <a:ln w="38099">
            <a:solidFill>
              <a:srgbClr val="FF0000"/>
            </a:solidFill>
          </a:ln>
        </p:spPr>
        <p:txBody>
          <a:bodyPr wrap="square" lIns="0" tIns="0" rIns="0" bIns="0" rtlCol="0"/>
          <a:lstStyle/>
          <a:p>
            <a:endParaRPr dirty="0"/>
          </a:p>
        </p:txBody>
      </p:sp>
      <p:sp>
        <p:nvSpPr>
          <p:cNvPr id="15" name="object 15"/>
          <p:cNvSpPr/>
          <p:nvPr/>
        </p:nvSpPr>
        <p:spPr>
          <a:xfrm>
            <a:off x="1242060" y="2566940"/>
            <a:ext cx="1727835" cy="1697355"/>
          </a:xfrm>
          <a:custGeom>
            <a:avLst/>
            <a:gdLst/>
            <a:ahLst/>
            <a:cxnLst/>
            <a:rect l="l" t="t" r="r" b="b"/>
            <a:pathLst>
              <a:path w="1727835" h="1697354">
                <a:moveTo>
                  <a:pt x="0" y="1697024"/>
                </a:moveTo>
                <a:lnTo>
                  <a:pt x="1727441" y="0"/>
                </a:lnTo>
              </a:path>
            </a:pathLst>
          </a:custGeom>
          <a:ln w="38100">
            <a:solidFill>
              <a:srgbClr val="FF0000"/>
            </a:solidFill>
          </a:ln>
        </p:spPr>
        <p:txBody>
          <a:bodyPr wrap="square" lIns="0" tIns="0" rIns="0" bIns="0" rtlCol="0"/>
          <a:lstStyle/>
          <a:p>
            <a:endParaRPr dirty="0"/>
          </a:p>
        </p:txBody>
      </p:sp>
      <p:sp>
        <p:nvSpPr>
          <p:cNvPr id="16" name="object 16"/>
          <p:cNvSpPr/>
          <p:nvPr/>
        </p:nvSpPr>
        <p:spPr>
          <a:xfrm>
            <a:off x="2841235" y="2566948"/>
            <a:ext cx="128270" cy="128270"/>
          </a:xfrm>
          <a:custGeom>
            <a:avLst/>
            <a:gdLst/>
            <a:ahLst/>
            <a:cxnLst/>
            <a:rect l="l" t="t" r="r" b="b"/>
            <a:pathLst>
              <a:path w="128269" h="128269">
                <a:moveTo>
                  <a:pt x="93459" y="127660"/>
                </a:moveTo>
                <a:lnTo>
                  <a:pt x="128270" y="0"/>
                </a:lnTo>
                <a:lnTo>
                  <a:pt x="0" y="32537"/>
                </a:lnTo>
              </a:path>
            </a:pathLst>
          </a:custGeom>
          <a:ln w="38100">
            <a:solidFill>
              <a:srgbClr val="FF0000"/>
            </a:solidFill>
          </a:ln>
        </p:spPr>
        <p:txBody>
          <a:bodyPr wrap="square" lIns="0" tIns="0" rIns="0" bIns="0" rtlCol="0"/>
          <a:lstStyle/>
          <a:p>
            <a:endParaRPr dirty="0"/>
          </a:p>
        </p:txBody>
      </p:sp>
      <p:sp>
        <p:nvSpPr>
          <p:cNvPr id="17" name="object 17"/>
          <p:cNvSpPr/>
          <p:nvPr/>
        </p:nvSpPr>
        <p:spPr>
          <a:xfrm>
            <a:off x="4547615" y="3438144"/>
            <a:ext cx="4520183" cy="3035807"/>
          </a:xfrm>
          <a:prstGeom prst="rect">
            <a:avLst/>
          </a:prstGeom>
          <a:blipFill>
            <a:blip r:embed="rId4" cstate="print"/>
            <a:stretch>
              <a:fillRect/>
            </a:stretch>
          </a:blipFill>
        </p:spPr>
        <p:txBody>
          <a:bodyPr wrap="square" lIns="0" tIns="0" rIns="0" bIns="0" rtlCol="0"/>
          <a:lstStyle/>
          <a:p>
            <a:endParaRPr dirty="0"/>
          </a:p>
        </p:txBody>
      </p:sp>
      <p:sp>
        <p:nvSpPr>
          <p:cNvPr id="18" name="object 18"/>
          <p:cNvSpPr txBox="1"/>
          <p:nvPr/>
        </p:nvSpPr>
        <p:spPr>
          <a:xfrm>
            <a:off x="138803" y="1920582"/>
            <a:ext cx="8630285" cy="3020695"/>
          </a:xfrm>
          <a:prstGeom prst="rect">
            <a:avLst/>
          </a:prstGeom>
        </p:spPr>
        <p:txBody>
          <a:bodyPr vert="horz" wrap="square" lIns="0" tIns="0" rIns="0" bIns="0" rtlCol="0">
            <a:spAutoFit/>
          </a:bodyPr>
          <a:lstStyle/>
          <a:p>
            <a:pPr marL="5049520" marR="5080">
              <a:lnSpc>
                <a:spcPct val="100000"/>
              </a:lnSpc>
            </a:pPr>
            <a:r>
              <a:rPr sz="1800" dirty="0">
                <a:latin typeface="Times New Roman"/>
                <a:cs typeface="Times New Roman"/>
              </a:rPr>
              <a:t>In order to </a:t>
            </a:r>
            <a:r>
              <a:rPr sz="1800" spc="-5" dirty="0">
                <a:latin typeface="Times New Roman"/>
                <a:cs typeface="Times New Roman"/>
              </a:rPr>
              <a:t>improve </a:t>
            </a:r>
            <a:r>
              <a:rPr sz="1800" dirty="0">
                <a:latin typeface="Times New Roman"/>
                <a:cs typeface="Times New Roman"/>
              </a:rPr>
              <a:t>QoS </a:t>
            </a:r>
            <a:r>
              <a:rPr sz="1800" spc="5" dirty="0">
                <a:latin typeface="Times New Roman"/>
                <a:cs typeface="Times New Roman"/>
              </a:rPr>
              <a:t>of </a:t>
            </a:r>
            <a:r>
              <a:rPr sz="1800" dirty="0">
                <a:latin typeface="Times New Roman"/>
                <a:cs typeface="Times New Roman"/>
              </a:rPr>
              <a:t>controlling  </a:t>
            </a:r>
            <a:r>
              <a:rPr sz="1800" spc="5" dirty="0">
                <a:latin typeface="Times New Roman"/>
                <a:cs typeface="Times New Roman"/>
              </a:rPr>
              <a:t>robots </a:t>
            </a:r>
            <a:r>
              <a:rPr sz="1800" dirty="0">
                <a:latin typeface="Times New Roman"/>
                <a:cs typeface="Times New Roman"/>
              </a:rPr>
              <a:t>in </a:t>
            </a:r>
            <a:r>
              <a:rPr sz="1800" spc="-5" dirty="0">
                <a:latin typeface="Times New Roman"/>
                <a:cs typeface="Times New Roman"/>
              </a:rPr>
              <a:t>factory lines, </a:t>
            </a:r>
            <a:r>
              <a:rPr sz="1800" spc="-10" dirty="0">
                <a:latin typeface="Times New Roman"/>
                <a:cs typeface="Times New Roman"/>
              </a:rPr>
              <a:t>real-time  </a:t>
            </a:r>
            <a:r>
              <a:rPr sz="1800" dirty="0">
                <a:latin typeface="Times New Roman"/>
                <a:cs typeface="Times New Roman"/>
              </a:rPr>
              <a:t>sensing and controlling </a:t>
            </a:r>
            <a:r>
              <a:rPr sz="1800" spc="-10" dirty="0">
                <a:latin typeface="Times New Roman"/>
                <a:cs typeface="Times New Roman"/>
              </a:rPr>
              <a:t>with  </a:t>
            </a:r>
            <a:r>
              <a:rPr sz="1800" spc="-5" dirty="0">
                <a:latin typeface="Times New Roman"/>
                <a:cs typeface="Times New Roman"/>
              </a:rPr>
              <a:t>permissible </a:t>
            </a:r>
            <a:r>
              <a:rPr sz="1800" spc="-10" dirty="0">
                <a:latin typeface="Times New Roman"/>
                <a:cs typeface="Times New Roman"/>
              </a:rPr>
              <a:t>feedback </a:t>
            </a:r>
            <a:r>
              <a:rPr sz="1800" dirty="0">
                <a:latin typeface="Times New Roman"/>
                <a:cs typeface="Times New Roman"/>
              </a:rPr>
              <a:t>control </a:t>
            </a:r>
            <a:r>
              <a:rPr sz="1800" spc="5" dirty="0">
                <a:latin typeface="Times New Roman"/>
                <a:cs typeface="Times New Roman"/>
              </a:rPr>
              <a:t>loop  </a:t>
            </a:r>
            <a:r>
              <a:rPr sz="1800" spc="-10" dirty="0">
                <a:latin typeface="Times New Roman"/>
                <a:cs typeface="Times New Roman"/>
              </a:rPr>
              <a:t>must </a:t>
            </a:r>
            <a:r>
              <a:rPr sz="1800" spc="5" dirty="0">
                <a:latin typeface="Times New Roman"/>
                <a:cs typeface="Times New Roman"/>
              </a:rPr>
              <a:t>be </a:t>
            </a:r>
            <a:r>
              <a:rPr sz="1800" spc="-5" dirty="0">
                <a:latin typeface="Times New Roman"/>
                <a:cs typeface="Times New Roman"/>
              </a:rPr>
              <a:t>important</a:t>
            </a:r>
            <a:r>
              <a:rPr sz="1800" spc="-15" dirty="0">
                <a:latin typeface="Times New Roman"/>
                <a:cs typeface="Times New Roman"/>
              </a:rPr>
              <a:t> </a:t>
            </a:r>
            <a:r>
              <a:rPr sz="1800" spc="-5" dirty="0">
                <a:latin typeface="Times New Roman"/>
                <a:cs typeface="Times New Roman"/>
              </a:rPr>
              <a:t>requirement</a:t>
            </a:r>
            <a:endParaRPr sz="1800" dirty="0">
              <a:latin typeface="Times New Roman"/>
              <a:cs typeface="Times New Roman"/>
            </a:endParaRPr>
          </a:p>
          <a:p>
            <a:pPr marL="12700" marR="7421880">
              <a:lnSpc>
                <a:spcPct val="100000"/>
              </a:lnSpc>
              <a:spcBef>
                <a:spcPts val="1330"/>
              </a:spcBef>
            </a:pPr>
            <a:r>
              <a:rPr sz="1600" dirty="0">
                <a:latin typeface="Times New Roman"/>
                <a:cs typeface="Times New Roman"/>
              </a:rPr>
              <a:t>Prediction</a:t>
            </a:r>
            <a:r>
              <a:rPr sz="1600" spc="-80" dirty="0">
                <a:latin typeface="Times New Roman"/>
                <a:cs typeface="Times New Roman"/>
              </a:rPr>
              <a:t> </a:t>
            </a:r>
            <a:r>
              <a:rPr sz="1600" spc="5" dirty="0">
                <a:latin typeface="Times New Roman"/>
                <a:cs typeface="Times New Roman"/>
              </a:rPr>
              <a:t>and  </a:t>
            </a:r>
            <a:r>
              <a:rPr sz="1600" dirty="0">
                <a:latin typeface="Times New Roman"/>
                <a:cs typeface="Times New Roman"/>
              </a:rPr>
              <a:t>Real-time  </a:t>
            </a:r>
            <a:r>
              <a:rPr sz="1600" spc="-5" dirty="0">
                <a:latin typeface="Times New Roman"/>
                <a:cs typeface="Times New Roman"/>
              </a:rPr>
              <a:t>Detection of  twist </a:t>
            </a:r>
            <a:r>
              <a:rPr sz="1600" spc="5" dirty="0">
                <a:latin typeface="Times New Roman"/>
                <a:cs typeface="Times New Roman"/>
              </a:rPr>
              <a:t>and cut  in </a:t>
            </a:r>
            <a:r>
              <a:rPr sz="1600" dirty="0">
                <a:latin typeface="Times New Roman"/>
                <a:cs typeface="Times New Roman"/>
              </a:rPr>
              <a:t>signal </a:t>
            </a:r>
            <a:r>
              <a:rPr sz="1600" spc="5" dirty="0">
                <a:latin typeface="Times New Roman"/>
                <a:cs typeface="Times New Roman"/>
              </a:rPr>
              <a:t>and  </a:t>
            </a:r>
            <a:r>
              <a:rPr sz="1600" spc="-10" dirty="0">
                <a:latin typeface="Times New Roman"/>
                <a:cs typeface="Times New Roman"/>
              </a:rPr>
              <a:t>power</a:t>
            </a:r>
            <a:r>
              <a:rPr sz="1600" spc="-55" dirty="0">
                <a:latin typeface="Times New Roman"/>
                <a:cs typeface="Times New Roman"/>
              </a:rPr>
              <a:t> </a:t>
            </a:r>
            <a:r>
              <a:rPr sz="1600" spc="-5" dirty="0">
                <a:latin typeface="Times New Roman"/>
                <a:cs typeface="Times New Roman"/>
              </a:rPr>
              <a:t>cables</a:t>
            </a:r>
            <a:endParaRPr sz="1600" dirty="0">
              <a:latin typeface="Times New Roman"/>
              <a:cs typeface="Times New Roman"/>
            </a:endParaRPr>
          </a:p>
        </p:txBody>
      </p:sp>
      <p:sp>
        <p:nvSpPr>
          <p:cNvPr id="23" name="object 3">
            <a:extLst>
              <a:ext uri="{FF2B5EF4-FFF2-40B4-BE49-F238E27FC236}">
                <a16:creationId xmlns:a16="http://schemas.microsoft.com/office/drawing/2014/main" id="{AD1C89C2-58D9-492B-BCC8-113D8923D562}"/>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24" name="object 2">
            <a:extLst>
              <a:ext uri="{FF2B5EF4-FFF2-40B4-BE49-F238E27FC236}">
                <a16:creationId xmlns:a16="http://schemas.microsoft.com/office/drawing/2014/main" id="{CCA0C6FC-E319-4A36-9056-A8B72F6124D5}"/>
              </a:ext>
            </a:extLst>
          </p:cNvPr>
          <p:cNvSpPr txBox="1"/>
          <p:nvPr/>
        </p:nvSpPr>
        <p:spPr>
          <a:xfrm>
            <a:off x="5555996" y="381000"/>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802.15-25-0033-02-06ma</a:t>
            </a:r>
            <a:endParaRPr sz="1400" dirty="0">
              <a:latin typeface="Arial"/>
              <a:cs typeface="Arial"/>
            </a:endParaRPr>
          </a:p>
        </p:txBody>
      </p:sp>
      <p:sp>
        <p:nvSpPr>
          <p:cNvPr id="25" name="object 3">
            <a:extLst>
              <a:ext uri="{FF2B5EF4-FFF2-40B4-BE49-F238E27FC236}">
                <a16:creationId xmlns:a16="http://schemas.microsoft.com/office/drawing/2014/main" id="{B38B2CD1-C59F-4C7B-B1C8-7A90786DCF15}"/>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5" name="日付プレースホルダー 4">
            <a:extLst>
              <a:ext uri="{FF2B5EF4-FFF2-40B4-BE49-F238E27FC236}">
                <a16:creationId xmlns:a16="http://schemas.microsoft.com/office/drawing/2014/main" id="{026BAD16-D726-C52E-298B-BF6434BBFEB6}"/>
              </a:ext>
            </a:extLst>
          </p:cNvPr>
          <p:cNvSpPr>
            <a:spLocks noGrp="1"/>
          </p:cNvSpPr>
          <p:nvPr>
            <p:ph type="dt" sz="half" idx="13"/>
          </p:nvPr>
        </p:nvSpPr>
        <p:spPr/>
        <p:txBody>
          <a:bodyPr/>
          <a:lstStyle/>
          <a:p>
            <a:r>
              <a:rPr lang="en-US" altLang="ja-JP"/>
              <a:t>July 2025</a:t>
            </a:r>
            <a:endParaRPr lang="en-US" altLang="ja-JP" dirty="0"/>
          </a:p>
        </p:txBody>
      </p:sp>
      <p:sp>
        <p:nvSpPr>
          <p:cNvPr id="3" name="object 8">
            <a:extLst>
              <a:ext uri="{FF2B5EF4-FFF2-40B4-BE49-F238E27FC236}">
                <a16:creationId xmlns:a16="http://schemas.microsoft.com/office/drawing/2014/main" id="{4422D237-9BEE-B315-4F46-4FD24247DBE3}"/>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29</a:t>
            </a:fld>
            <a:endParaRPr sz="1200" dirty="0">
              <a:latin typeface="Times New Roman"/>
              <a:cs typeface="Times New Roman"/>
            </a:endParaRPr>
          </a:p>
        </p:txBody>
      </p:sp>
      <p:sp>
        <p:nvSpPr>
          <p:cNvPr id="19" name="object 10">
            <a:extLst>
              <a:ext uri="{FF2B5EF4-FFF2-40B4-BE49-F238E27FC236}">
                <a16:creationId xmlns:a16="http://schemas.microsoft.com/office/drawing/2014/main" id="{4801D166-D227-1337-AF89-6AC6C985A470}"/>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20" name="object 4">
            <a:extLst>
              <a:ext uri="{FF2B5EF4-FFF2-40B4-BE49-F238E27FC236}">
                <a16:creationId xmlns:a16="http://schemas.microsoft.com/office/drawing/2014/main" id="{9C441AF3-FB47-5DCC-7D0D-386820C81009}"/>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4" name="object 4"/>
          <p:cNvSpPr/>
          <p:nvPr/>
        </p:nvSpPr>
        <p:spPr>
          <a:xfrm>
            <a:off x="1523" y="1523"/>
            <a:ext cx="914400" cy="0"/>
          </a:xfrm>
          <a:custGeom>
            <a:avLst/>
            <a:gdLst/>
            <a:ahLst/>
            <a:cxnLst/>
            <a:rect l="l" t="t" r="r" b="b"/>
            <a:pathLst>
              <a:path w="914400">
                <a:moveTo>
                  <a:pt x="0" y="0"/>
                </a:moveTo>
                <a:lnTo>
                  <a:pt x="914400" y="0"/>
                </a:lnTo>
              </a:path>
            </a:pathLst>
          </a:custGeom>
          <a:ln w="3175">
            <a:solidFill>
              <a:srgbClr val="FBFFFF"/>
            </a:solidFill>
          </a:ln>
        </p:spPr>
        <p:txBody>
          <a:bodyPr wrap="square" lIns="0" tIns="0" rIns="0" bIns="0" rtlCol="0"/>
          <a:lstStyle/>
          <a:p>
            <a:endParaRPr dirty="0"/>
          </a:p>
        </p:txBody>
      </p:sp>
      <p:sp>
        <p:nvSpPr>
          <p:cNvPr id="5" name="object 5"/>
          <p:cNvSpPr txBox="1">
            <a:spLocks noGrp="1"/>
          </p:cNvSpPr>
          <p:nvPr>
            <p:ph type="title"/>
          </p:nvPr>
        </p:nvSpPr>
        <p:spPr>
          <a:xfrm>
            <a:off x="4029041" y="637177"/>
            <a:ext cx="1158875" cy="396240"/>
          </a:xfrm>
          <a:prstGeom prst="rect">
            <a:avLst/>
          </a:prstGeom>
        </p:spPr>
        <p:txBody>
          <a:bodyPr vert="horz" wrap="square" lIns="0" tIns="0" rIns="0" bIns="0" rtlCol="0">
            <a:spAutoFit/>
          </a:bodyPr>
          <a:lstStyle/>
          <a:p>
            <a:pPr marL="12700">
              <a:lnSpc>
                <a:spcPct val="100000"/>
              </a:lnSpc>
            </a:pPr>
            <a:r>
              <a:rPr sz="2600" b="0" spc="-15" dirty="0">
                <a:latin typeface="Arial"/>
                <a:cs typeface="Arial"/>
              </a:rPr>
              <a:t>A</a:t>
            </a:r>
            <a:r>
              <a:rPr sz="2600" b="0" spc="-10" dirty="0">
                <a:latin typeface="Arial"/>
                <a:cs typeface="Arial"/>
              </a:rPr>
              <a:t>genda</a:t>
            </a:r>
            <a:endParaRPr sz="2600" dirty="0">
              <a:latin typeface="Arial"/>
              <a:cs typeface="Arial"/>
            </a:endParaRPr>
          </a:p>
        </p:txBody>
      </p:sp>
      <p:sp>
        <p:nvSpPr>
          <p:cNvPr id="6" name="object 6"/>
          <p:cNvSpPr txBox="1"/>
          <p:nvPr/>
        </p:nvSpPr>
        <p:spPr>
          <a:xfrm>
            <a:off x="990600" y="1236936"/>
            <a:ext cx="7684134" cy="5316264"/>
          </a:xfrm>
          <a:prstGeom prst="rect">
            <a:avLst/>
          </a:prstGeom>
        </p:spPr>
        <p:txBody>
          <a:bodyPr vert="horz" wrap="square" lIns="0" tIns="0" rIns="0" bIns="0" rtlCol="0">
            <a:spAutoFit/>
          </a:bodyPr>
          <a:lstStyle/>
          <a:p>
            <a:pPr marL="469900" marR="95885" indent="-457200">
              <a:lnSpc>
                <a:spcPts val="1800"/>
              </a:lnSpc>
              <a:buAutoNum type="arabicPeriod"/>
              <a:tabLst>
                <a:tab pos="469265" algn="l"/>
                <a:tab pos="469900" algn="l"/>
              </a:tabLst>
            </a:pPr>
            <a:r>
              <a:rPr b="1" spc="-10" dirty="0">
                <a:latin typeface="游ゴシック"/>
                <a:cs typeface="游ゴシック"/>
              </a:rPr>
              <a:t>Demand for WBAN </a:t>
            </a:r>
            <a:r>
              <a:rPr b="1" spc="-5" dirty="0">
                <a:latin typeface="游ゴシック"/>
                <a:cs typeface="游ゴシック"/>
              </a:rPr>
              <a:t>for Emergent </a:t>
            </a:r>
            <a:r>
              <a:rPr b="1" spc="-10" dirty="0">
                <a:latin typeface="游ゴシック"/>
                <a:cs typeface="游ゴシック"/>
              </a:rPr>
              <a:t>Medical Healthcare Use  </a:t>
            </a:r>
            <a:r>
              <a:rPr b="1" spc="-15" dirty="0">
                <a:latin typeface="游ゴシック"/>
                <a:cs typeface="游ゴシック"/>
              </a:rPr>
              <a:t>and Huge </a:t>
            </a:r>
            <a:r>
              <a:rPr b="1" spc="-5" dirty="0">
                <a:latin typeface="游ゴシック"/>
                <a:cs typeface="游ゴシック"/>
              </a:rPr>
              <a:t>Market </a:t>
            </a:r>
            <a:r>
              <a:rPr b="1" spc="-10" dirty="0">
                <a:latin typeface="游ゴシック"/>
                <a:cs typeface="游ゴシック"/>
              </a:rPr>
              <a:t>of </a:t>
            </a:r>
            <a:r>
              <a:rPr b="1" spc="-5" dirty="0">
                <a:latin typeface="游ゴシック"/>
                <a:cs typeface="游ゴシック"/>
              </a:rPr>
              <a:t>Automotive</a:t>
            </a:r>
            <a:r>
              <a:rPr b="1" spc="110" dirty="0">
                <a:latin typeface="游ゴシック"/>
                <a:cs typeface="游ゴシック"/>
              </a:rPr>
              <a:t> </a:t>
            </a:r>
            <a:r>
              <a:rPr b="1" spc="-10" dirty="0">
                <a:latin typeface="游ゴシック"/>
                <a:cs typeface="游ゴシック"/>
              </a:rPr>
              <a:t>Use</a:t>
            </a:r>
            <a:r>
              <a:rPr lang="en-US" b="1" spc="-10" dirty="0">
                <a:latin typeface="游ゴシック"/>
                <a:cs typeface="游ゴシック"/>
              </a:rPr>
              <a:t> and </a:t>
            </a:r>
            <a:r>
              <a:rPr lang="en-US" b="1" spc="-15" dirty="0">
                <a:latin typeface="游ゴシック"/>
                <a:cs typeface="游ゴシック"/>
              </a:rPr>
              <a:t>Expecting New Use Cases</a:t>
            </a:r>
          </a:p>
          <a:p>
            <a:pPr marL="12700" marR="95885">
              <a:lnSpc>
                <a:spcPts val="1800"/>
              </a:lnSpc>
              <a:tabLst>
                <a:tab pos="469265" algn="l"/>
                <a:tab pos="469900" algn="l"/>
              </a:tabLst>
            </a:pPr>
            <a:endParaRPr lang="en-US" b="1" spc="-15" dirty="0">
              <a:latin typeface="游ゴシック"/>
              <a:cs typeface="游ゴシック"/>
            </a:endParaRPr>
          </a:p>
          <a:p>
            <a:pPr marL="469900" marR="303530" indent="-457200">
              <a:lnSpc>
                <a:spcPts val="1800"/>
              </a:lnSpc>
              <a:buAutoNum type="arabicPeriod" startAt="2"/>
              <a:tabLst>
                <a:tab pos="469265" algn="l"/>
                <a:tab pos="469900" algn="l"/>
              </a:tabLst>
            </a:pPr>
            <a:r>
              <a:rPr lang="en-US" b="1" spc="-15" dirty="0">
                <a:latin typeface="游ゴシック"/>
                <a:cs typeface="游ゴシック"/>
              </a:rPr>
              <a:t>Short Review of WBAN Standard  IEEE802.15.6-2012</a:t>
            </a:r>
          </a:p>
          <a:p>
            <a:pPr marL="469900" marR="303530" indent="-457200">
              <a:lnSpc>
                <a:spcPts val="1800"/>
              </a:lnSpc>
              <a:buAutoNum type="arabicPeriod" startAt="2"/>
              <a:tabLst>
                <a:tab pos="469265" algn="l"/>
                <a:tab pos="469900" algn="l"/>
              </a:tabLst>
            </a:pPr>
            <a:endParaRPr lang="en-US" b="1" spc="-15" dirty="0">
              <a:latin typeface="游ゴシック"/>
              <a:cs typeface="游ゴシック"/>
            </a:endParaRPr>
          </a:p>
          <a:p>
            <a:pPr marL="469900" marR="303530" indent="-457200">
              <a:lnSpc>
                <a:spcPts val="1800"/>
              </a:lnSpc>
              <a:buAutoNum type="arabicPeriod" startAt="2"/>
              <a:tabLst>
                <a:tab pos="469265" algn="l"/>
                <a:tab pos="469900" algn="l"/>
              </a:tabLst>
            </a:pPr>
            <a:r>
              <a:rPr lang="en-US" b="1" spc="-15" dirty="0">
                <a:latin typeface="游ゴシック"/>
                <a:cs typeface="游ゴシック"/>
              </a:rPr>
              <a:t>Necessity </a:t>
            </a:r>
            <a:r>
              <a:rPr b="1" spc="-15" dirty="0">
                <a:latin typeface="游ゴシック"/>
                <a:cs typeface="游ゴシック"/>
              </a:rPr>
              <a:t>and </a:t>
            </a:r>
            <a:r>
              <a:rPr b="1" spc="-10" dirty="0">
                <a:latin typeface="游ゴシック"/>
                <a:cs typeface="游ゴシック"/>
              </a:rPr>
              <a:t>Uniqueness </a:t>
            </a:r>
            <a:r>
              <a:rPr b="1" spc="-5" dirty="0">
                <a:latin typeface="游ゴシック"/>
                <a:cs typeface="游ゴシック"/>
              </a:rPr>
              <a:t>for </a:t>
            </a:r>
            <a:r>
              <a:rPr lang="en-US" b="1" spc="-5" dirty="0">
                <a:latin typeface="游ゴシック"/>
                <a:cs typeface="游ゴシック"/>
              </a:rPr>
              <a:t>Revision </a:t>
            </a:r>
            <a:r>
              <a:rPr b="1" spc="-15" dirty="0">
                <a:latin typeface="游ゴシック"/>
                <a:cs typeface="游ゴシック"/>
              </a:rPr>
              <a:t>of </a:t>
            </a:r>
            <a:r>
              <a:rPr b="1" spc="-10" dirty="0">
                <a:latin typeface="游ゴシック"/>
                <a:cs typeface="游ゴシック"/>
              </a:rPr>
              <a:t>BAN with  Enhanced</a:t>
            </a:r>
            <a:r>
              <a:rPr b="1" spc="-25" dirty="0">
                <a:latin typeface="游ゴシック"/>
                <a:cs typeface="游ゴシック"/>
              </a:rPr>
              <a:t> </a:t>
            </a:r>
            <a:r>
              <a:rPr b="1" spc="-5" dirty="0">
                <a:latin typeface="游ゴシック"/>
                <a:cs typeface="游ゴシック"/>
              </a:rPr>
              <a:t>Dependability</a:t>
            </a:r>
            <a:endParaRPr lang="en-US" b="1" spc="-5" dirty="0">
              <a:latin typeface="游ゴシック"/>
              <a:cs typeface="游ゴシック"/>
            </a:endParaRPr>
          </a:p>
          <a:p>
            <a:pPr marL="469900" marR="303530" indent="-457200">
              <a:lnSpc>
                <a:spcPts val="1800"/>
              </a:lnSpc>
              <a:buAutoNum type="arabicPeriod" startAt="2"/>
              <a:tabLst>
                <a:tab pos="469265" algn="l"/>
                <a:tab pos="469900" algn="l"/>
              </a:tabLst>
            </a:pPr>
            <a:endParaRPr lang="en-US" b="1" spc="-5" dirty="0">
              <a:latin typeface="游ゴシック"/>
              <a:cs typeface="游ゴシック"/>
            </a:endParaRPr>
          </a:p>
          <a:p>
            <a:pPr marL="469900" marR="303530" indent="-457200">
              <a:lnSpc>
                <a:spcPts val="1800"/>
              </a:lnSpc>
              <a:buAutoNum type="arabicPeriod" startAt="2"/>
              <a:tabLst>
                <a:tab pos="469265" algn="l"/>
                <a:tab pos="469900" algn="l"/>
              </a:tabLst>
            </a:pPr>
            <a:r>
              <a:rPr lang="en-US" b="1" spc="-10" dirty="0">
                <a:latin typeface="游ゴシック"/>
                <a:cs typeface="游ゴシック"/>
              </a:rPr>
              <a:t>Channel and Environment Models for Focused Use Cases in  Human and Vehicle BANs with Enhanced Dependability</a:t>
            </a:r>
          </a:p>
          <a:p>
            <a:pPr marL="469900" marR="303530" indent="-457200">
              <a:lnSpc>
                <a:spcPts val="1800"/>
              </a:lnSpc>
              <a:buAutoNum type="arabicPeriod" startAt="2"/>
              <a:tabLst>
                <a:tab pos="469265" algn="l"/>
                <a:tab pos="469900" algn="l"/>
              </a:tabLst>
            </a:pPr>
            <a:endParaRPr lang="en-US" b="1" spc="-10" dirty="0">
              <a:latin typeface="游ゴシック"/>
              <a:cs typeface="游ゴシック"/>
            </a:endParaRPr>
          </a:p>
          <a:p>
            <a:pPr marL="469900" marR="303530" indent="-457200">
              <a:lnSpc>
                <a:spcPts val="1800"/>
              </a:lnSpc>
              <a:buAutoNum type="arabicPeriod" startAt="2"/>
              <a:tabLst>
                <a:tab pos="469265" algn="l"/>
                <a:tab pos="469900" algn="l"/>
              </a:tabLst>
            </a:pPr>
            <a:r>
              <a:rPr lang="en-US" b="1" spc="-10" dirty="0">
                <a:latin typeface="游ゴシック"/>
                <a:cs typeface="游ゴシック"/>
              </a:rPr>
              <a:t>Requirement for Revision of 15.6 MAC for Human and Vehicle BANs with Enhanced Dependability TG16.6ma</a:t>
            </a:r>
          </a:p>
          <a:p>
            <a:pPr marL="469900" marR="303530" indent="-457200">
              <a:lnSpc>
                <a:spcPts val="1800"/>
              </a:lnSpc>
              <a:buAutoNum type="arabicPeriod" startAt="2"/>
              <a:tabLst>
                <a:tab pos="469265" algn="l"/>
                <a:tab pos="469900" algn="l"/>
              </a:tabLst>
            </a:pPr>
            <a:endParaRPr lang="en-US" b="1" spc="-10" dirty="0">
              <a:latin typeface="游ゴシック"/>
              <a:cs typeface="游ゴシック"/>
            </a:endParaRPr>
          </a:p>
          <a:p>
            <a:pPr marL="469900" marR="303530" indent="-457200">
              <a:lnSpc>
                <a:spcPts val="1800"/>
              </a:lnSpc>
              <a:buAutoNum type="arabicPeriod" startAt="2"/>
              <a:tabLst>
                <a:tab pos="469265" algn="l"/>
                <a:tab pos="469900" algn="l"/>
              </a:tabLst>
            </a:pPr>
            <a:r>
              <a:rPr lang="en-US" b="1" spc="-5" dirty="0">
                <a:latin typeface="游ゴシック"/>
                <a:cs typeface="游ゴシック"/>
              </a:rPr>
              <a:t>Core Technologies in PHY Layer for Enhanced Dependability TG16.6ma</a:t>
            </a:r>
          </a:p>
          <a:p>
            <a:pPr marL="469900" marR="303530" indent="-457200">
              <a:lnSpc>
                <a:spcPts val="1800"/>
              </a:lnSpc>
              <a:buAutoNum type="arabicPeriod" startAt="2"/>
              <a:tabLst>
                <a:tab pos="469265" algn="l"/>
                <a:tab pos="469900" algn="l"/>
              </a:tabLst>
            </a:pPr>
            <a:endParaRPr lang="en-US" b="1" spc="-5" dirty="0">
              <a:latin typeface="游ゴシック"/>
              <a:cs typeface="游ゴシック"/>
            </a:endParaRPr>
          </a:p>
          <a:p>
            <a:pPr marL="469900" marR="303530" indent="-457200">
              <a:lnSpc>
                <a:spcPts val="1800"/>
              </a:lnSpc>
              <a:buFontTx/>
              <a:buAutoNum type="arabicPeriod" startAt="2"/>
              <a:tabLst>
                <a:tab pos="469265" algn="l"/>
                <a:tab pos="469900" algn="l"/>
              </a:tabLst>
            </a:pPr>
            <a:r>
              <a:rPr lang="en-US" altLang="ja-JP" b="1" spc="-5" dirty="0">
                <a:latin typeface="游ゴシック"/>
                <a:cs typeface="游ゴシック"/>
              </a:rPr>
              <a:t>Core Technologies in MAC Layer for Enhanced Dependability TG16.6ma</a:t>
            </a:r>
          </a:p>
          <a:p>
            <a:pPr marL="469900" marR="303530" indent="-457200">
              <a:lnSpc>
                <a:spcPts val="1800"/>
              </a:lnSpc>
              <a:buAutoNum type="arabicPeriod" startAt="2"/>
              <a:tabLst>
                <a:tab pos="469265" algn="l"/>
                <a:tab pos="469900" algn="l"/>
              </a:tabLst>
            </a:pPr>
            <a:endParaRPr lang="en-US" b="1" spc="-5" dirty="0">
              <a:latin typeface="游ゴシック"/>
              <a:cs typeface="游ゴシック"/>
            </a:endParaRPr>
          </a:p>
          <a:p>
            <a:pPr marL="469900" marR="303530" indent="-457200">
              <a:lnSpc>
                <a:spcPts val="1800"/>
              </a:lnSpc>
              <a:buAutoNum type="arabicPeriod" startAt="2"/>
              <a:tabLst>
                <a:tab pos="469265" algn="l"/>
                <a:tab pos="469900" algn="l"/>
              </a:tabLst>
            </a:pPr>
            <a:r>
              <a:rPr lang="en-US" b="1" spc="-5" dirty="0">
                <a:latin typeface="游ゴシック"/>
                <a:cs typeface="游ゴシック"/>
              </a:rPr>
              <a:t>Time Sensitive Network(TSN)</a:t>
            </a:r>
          </a:p>
          <a:p>
            <a:pPr marL="469900" marR="303530" indent="-457200">
              <a:lnSpc>
                <a:spcPts val="1800"/>
              </a:lnSpc>
              <a:buAutoNum type="arabicPeriod" startAt="2"/>
              <a:tabLst>
                <a:tab pos="469265" algn="l"/>
                <a:tab pos="469900" algn="l"/>
              </a:tabLst>
            </a:pPr>
            <a:endParaRPr lang="en-US" b="1" spc="-5" dirty="0">
              <a:latin typeface="游ゴシック"/>
              <a:cs typeface="游ゴシック"/>
            </a:endParaRPr>
          </a:p>
          <a:p>
            <a:pPr marL="469900" marR="303530" indent="-457200">
              <a:lnSpc>
                <a:spcPts val="1800"/>
              </a:lnSpc>
              <a:buAutoNum type="arabicPeriod" startAt="2"/>
              <a:tabLst>
                <a:tab pos="469265" algn="l"/>
                <a:tab pos="469900" algn="l"/>
              </a:tabLst>
            </a:pPr>
            <a:r>
              <a:rPr lang="en-US" b="1" spc="-5" dirty="0">
                <a:latin typeface="游ゴシック"/>
                <a:cs typeface="游ゴシック"/>
              </a:rPr>
              <a:t>Letter Ballot210 and Timeline of TG6ma </a:t>
            </a:r>
            <a:endParaRPr dirty="0">
              <a:latin typeface="游ゴシック"/>
              <a:cs typeface="游ゴシック"/>
            </a:endParaRPr>
          </a:p>
        </p:txBody>
      </p:sp>
      <p:sp>
        <p:nvSpPr>
          <p:cNvPr id="9" name="object 9"/>
          <p:cNvSpPr txBox="1"/>
          <p:nvPr/>
        </p:nvSpPr>
        <p:spPr>
          <a:xfrm>
            <a:off x="6587489" y="6472362"/>
            <a:ext cx="2316727" cy="184666"/>
          </a:xfrm>
          <a:prstGeom prst="rect">
            <a:avLst/>
          </a:prstGeom>
        </p:spPr>
        <p:txBody>
          <a:bodyPr vert="horz" wrap="square" lIns="0" tIns="0" rIns="0" bIns="0" rtlCol="0">
            <a:spAutoFit/>
          </a:bodyPr>
          <a:lstStyle/>
          <a:p>
            <a:pPr marL="12700">
              <a:lnSpc>
                <a:spcPct val="100000"/>
              </a:lnSpc>
            </a:pPr>
            <a:r>
              <a:rPr sz="1200" spc="-10" dirty="0">
                <a:latin typeface="Arial"/>
                <a:cs typeface="Arial"/>
              </a:rPr>
              <a:t>Ryuji </a:t>
            </a:r>
            <a:r>
              <a:rPr sz="1200" spc="-5" dirty="0">
                <a:latin typeface="Arial"/>
                <a:cs typeface="Arial"/>
              </a:rPr>
              <a:t>Kohno</a:t>
            </a:r>
            <a:r>
              <a:rPr lang="en-US" sz="1200" spc="-5" dirty="0">
                <a:latin typeface="Arial"/>
                <a:cs typeface="Arial"/>
              </a:rPr>
              <a:t>(</a:t>
            </a:r>
            <a:r>
              <a:rPr sz="1200" spc="-5" dirty="0">
                <a:latin typeface="Arial"/>
                <a:cs typeface="Arial"/>
              </a:rPr>
              <a:t>YNU/YRP-IAI)</a:t>
            </a:r>
            <a:endParaRPr sz="1200" dirty="0">
              <a:latin typeface="Arial"/>
              <a:cs typeface="Arial"/>
            </a:endParaRPr>
          </a:p>
        </p:txBody>
      </p:sp>
      <p:sp>
        <p:nvSpPr>
          <p:cNvPr id="14" name="object 3">
            <a:extLst>
              <a:ext uri="{FF2B5EF4-FFF2-40B4-BE49-F238E27FC236}">
                <a16:creationId xmlns:a16="http://schemas.microsoft.com/office/drawing/2014/main" id="{D58939EA-4D65-48E9-AE84-D01D21E703BF}"/>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2" name="日付プレースホルダー 11">
            <a:extLst>
              <a:ext uri="{FF2B5EF4-FFF2-40B4-BE49-F238E27FC236}">
                <a16:creationId xmlns:a16="http://schemas.microsoft.com/office/drawing/2014/main" id="{A127383D-2574-C6C7-7613-D6D96D39E792}"/>
              </a:ext>
            </a:extLst>
          </p:cNvPr>
          <p:cNvSpPr>
            <a:spLocks noGrp="1"/>
          </p:cNvSpPr>
          <p:nvPr>
            <p:ph type="dt" sz="half" idx="13"/>
          </p:nvPr>
        </p:nvSpPr>
        <p:spPr>
          <a:xfrm>
            <a:off x="672860" y="350764"/>
            <a:ext cx="1600200" cy="215444"/>
          </a:xfrm>
        </p:spPr>
        <p:txBody>
          <a:bodyPr/>
          <a:lstStyle/>
          <a:p>
            <a:r>
              <a:rPr lang="en-US" altLang="ja-JP"/>
              <a:t>July 2025</a:t>
            </a:r>
            <a:endParaRPr lang="en-US" altLang="ja-JP" dirty="0"/>
          </a:p>
        </p:txBody>
      </p:sp>
      <p:sp>
        <p:nvSpPr>
          <p:cNvPr id="10" name="object 4">
            <a:extLst>
              <a:ext uri="{FF2B5EF4-FFF2-40B4-BE49-F238E27FC236}">
                <a16:creationId xmlns:a16="http://schemas.microsoft.com/office/drawing/2014/main" id="{562D5FB7-5C78-6C51-6F58-AF43C73913E5}"/>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1" name="object 9">
            <a:extLst>
              <a:ext uri="{FF2B5EF4-FFF2-40B4-BE49-F238E27FC236}">
                <a16:creationId xmlns:a16="http://schemas.microsoft.com/office/drawing/2014/main" id="{BBE69371-EB7C-B65D-9E1A-699F171C2A5A}"/>
              </a:ext>
            </a:extLst>
          </p:cNvPr>
          <p:cNvSpPr txBox="1"/>
          <p:nvPr/>
        </p:nvSpPr>
        <p:spPr>
          <a:xfrm>
            <a:off x="4364228" y="6474100"/>
            <a:ext cx="501015" cy="196215"/>
          </a:xfrm>
          <a:prstGeom prst="rect">
            <a:avLst/>
          </a:prstGeom>
        </p:spPr>
        <p:txBody>
          <a:bodyPr vert="horz" wrap="square" lIns="0" tIns="0" rIns="0" bIns="0" rtlCol="0">
            <a:spAutoFit/>
          </a:bodyPr>
          <a:lstStyle/>
          <a:p>
            <a:pPr marL="12700">
              <a:lnSpc>
                <a:spcPts val="1425"/>
              </a:lnSpc>
            </a:pPr>
            <a:r>
              <a:rPr sz="1200" spc="5" dirty="0">
                <a:latin typeface="Arial"/>
                <a:cs typeface="Arial"/>
              </a:rPr>
              <a:t>Slide</a:t>
            </a:r>
            <a:r>
              <a:rPr sz="1200" spc="-160" dirty="0">
                <a:latin typeface="Arial"/>
                <a:cs typeface="Arial"/>
              </a:rPr>
              <a:t> </a:t>
            </a:r>
            <a:fld id="{81D60167-4931-47E6-BA6A-407CBD079E47}" type="slidenum">
              <a:rPr sz="1200" spc="-5" dirty="0">
                <a:latin typeface="Arial"/>
                <a:cs typeface="Arial"/>
              </a:rPr>
              <a:t>3</a:t>
            </a:fld>
            <a:endParaRPr sz="1200" dirty="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タイトル 1">
            <a:extLst>
              <a:ext uri="{FF2B5EF4-FFF2-40B4-BE49-F238E27FC236}">
                <a16:creationId xmlns:a16="http://schemas.microsoft.com/office/drawing/2014/main" id="{E4E4DF98-1591-4FC7-97D1-BB96485959CB}"/>
              </a:ext>
            </a:extLst>
          </p:cNvPr>
          <p:cNvSpPr txBox="1">
            <a:spLocks/>
          </p:cNvSpPr>
          <p:nvPr/>
        </p:nvSpPr>
        <p:spPr>
          <a:xfrm>
            <a:off x="533400" y="609600"/>
            <a:ext cx="8264971" cy="680459"/>
          </a:xfrm>
          <a:prstGeom prst="rect">
            <a:avLst/>
          </a:prstGeom>
          <a:solidFill>
            <a:schemeClr val="bg1"/>
          </a:solidFill>
        </p:spPr>
        <p:txBody>
          <a:bodyP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kumimoji="1" lang="en-US" altLang="ja-JP" sz="2400" b="1" i="0" u="none" strike="noStrike" kern="1200" cap="none" spc="0" normalizeH="0" baseline="0" noProof="0" dirty="0">
                <a:ln>
                  <a:noFill/>
                </a:ln>
                <a:effectLst/>
                <a:uLnTx/>
                <a:uFillTx/>
                <a:latin typeface="Lucida Grande"/>
                <a:ea typeface="ＭＳ Ｐゴシック" panose="020B0600070205080204" pitchFamily="50" charset="-128"/>
              </a:rPr>
              <a:t>1.13 BAN/5G/AI Platform for Safe Aviation of Flying Vehicles as Air-MaaS(Mobility as a Service)</a:t>
            </a:r>
            <a:endParaRPr lang="ja-JP" altLang="en-US" sz="2400" b="1" dirty="0">
              <a:latin typeface="Arial" panose="020B0604020202020204" pitchFamily="34" charset="0"/>
              <a:ea typeface="HGS創英角ｺﾞｼｯｸUB" panose="020B0900000000000000" pitchFamily="50" charset="-128"/>
              <a:cs typeface="Arial" panose="020B0604020202020204" pitchFamily="34" charset="0"/>
            </a:endParaRPr>
          </a:p>
        </p:txBody>
      </p:sp>
      <p:grpSp>
        <p:nvGrpSpPr>
          <p:cNvPr id="8" name="グループ化 7">
            <a:extLst>
              <a:ext uri="{FF2B5EF4-FFF2-40B4-BE49-F238E27FC236}">
                <a16:creationId xmlns:a16="http://schemas.microsoft.com/office/drawing/2014/main" id="{2F6DDA91-4957-F80B-DB52-2230E7C82F48}"/>
              </a:ext>
            </a:extLst>
          </p:cNvPr>
          <p:cNvGrpSpPr/>
          <p:nvPr/>
        </p:nvGrpSpPr>
        <p:grpSpPr>
          <a:xfrm>
            <a:off x="76200" y="1143000"/>
            <a:ext cx="9067799" cy="5323591"/>
            <a:chOff x="228599" y="723901"/>
            <a:chExt cx="9026653" cy="5945912"/>
          </a:xfrm>
        </p:grpSpPr>
        <p:pic>
          <p:nvPicPr>
            <p:cNvPr id="34" name="図 33" descr="屋外, 水, 時計, 船 が含まれている画像&#10;&#10;自動的に生成された説明">
              <a:extLst>
                <a:ext uri="{FF2B5EF4-FFF2-40B4-BE49-F238E27FC236}">
                  <a16:creationId xmlns:a16="http://schemas.microsoft.com/office/drawing/2014/main" id="{57F5EE50-B9C0-4183-A961-055ACB576E3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23227" y="4895988"/>
              <a:ext cx="693667" cy="458559"/>
            </a:xfrm>
            <a:prstGeom prst="rect">
              <a:avLst/>
            </a:prstGeom>
          </p:spPr>
        </p:pic>
        <p:pic>
          <p:nvPicPr>
            <p:cNvPr id="95" name="Picture 2">
              <a:extLst>
                <a:ext uri="{FF2B5EF4-FFF2-40B4-BE49-F238E27FC236}">
                  <a16:creationId xmlns:a16="http://schemas.microsoft.com/office/drawing/2014/main" id="{8096ED9C-910F-4086-98E8-EC0CFF12A8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5483" y="4786285"/>
              <a:ext cx="576269" cy="639042"/>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descr="屋外, 道路, 草, 男 が含まれている画像&#10;&#10;自動的に生成された説明">
              <a:extLst>
                <a:ext uri="{FF2B5EF4-FFF2-40B4-BE49-F238E27FC236}">
                  <a16:creationId xmlns:a16="http://schemas.microsoft.com/office/drawing/2014/main" id="{AE1A65A4-47DC-4E0D-8BE1-9EDB4946966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660555" y="4708898"/>
              <a:ext cx="419062" cy="705876"/>
            </a:xfrm>
            <a:prstGeom prst="rect">
              <a:avLst/>
            </a:prstGeom>
          </p:spPr>
        </p:pic>
        <p:cxnSp>
          <p:nvCxnSpPr>
            <p:cNvPr id="49" name="直線矢印コネクタ 48">
              <a:extLst>
                <a:ext uri="{FF2B5EF4-FFF2-40B4-BE49-F238E27FC236}">
                  <a16:creationId xmlns:a16="http://schemas.microsoft.com/office/drawing/2014/main" id="{6BF02234-F497-450F-8E78-C0D6F29A8DBF}"/>
                </a:ext>
              </a:extLst>
            </p:cNvPr>
            <p:cNvCxnSpPr>
              <a:cxnSpLocks/>
            </p:cNvCxnSpPr>
            <p:nvPr/>
          </p:nvCxnSpPr>
          <p:spPr>
            <a:xfrm flipH="1">
              <a:off x="1942086" y="5457210"/>
              <a:ext cx="1337588" cy="56459"/>
            </a:xfrm>
            <a:prstGeom prst="straightConnector1">
              <a:avLst/>
            </a:prstGeom>
            <a:ln w="571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74" name="四角形: 角を丸くする 73">
              <a:extLst>
                <a:ext uri="{FF2B5EF4-FFF2-40B4-BE49-F238E27FC236}">
                  <a16:creationId xmlns:a16="http://schemas.microsoft.com/office/drawing/2014/main" id="{E4A18A05-D054-4FE1-AC8E-7E26FC6507E3}"/>
                </a:ext>
              </a:extLst>
            </p:cNvPr>
            <p:cNvSpPr/>
            <p:nvPr/>
          </p:nvSpPr>
          <p:spPr>
            <a:xfrm>
              <a:off x="2641929" y="5202810"/>
              <a:ext cx="2502067" cy="1467003"/>
            </a:xfrm>
            <a:prstGeom prst="roundRect">
              <a:avLst/>
            </a:prstGeom>
            <a:solidFill>
              <a:srgbClr val="00B050">
                <a:alpha val="21000"/>
              </a:srgbClr>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73" name="楕円 72">
              <a:extLst>
                <a:ext uri="{FF2B5EF4-FFF2-40B4-BE49-F238E27FC236}">
                  <a16:creationId xmlns:a16="http://schemas.microsoft.com/office/drawing/2014/main" id="{A85A6782-2937-4BBA-B767-39C39C087AD6}"/>
                </a:ext>
              </a:extLst>
            </p:cNvPr>
            <p:cNvSpPr/>
            <p:nvPr/>
          </p:nvSpPr>
          <p:spPr>
            <a:xfrm>
              <a:off x="5268603" y="2656000"/>
              <a:ext cx="1894576" cy="1098538"/>
            </a:xfrm>
            <a:prstGeom prst="ellipse">
              <a:avLst/>
            </a:prstGeom>
            <a:solidFill>
              <a:srgbClr val="FF0000">
                <a:alpha val="14000"/>
              </a:srgbClr>
            </a:solidFill>
            <a:ln w="381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400"/>
            </a:p>
          </p:txBody>
        </p:sp>
        <p:sp>
          <p:nvSpPr>
            <p:cNvPr id="5" name="楕円 4">
              <a:extLst>
                <a:ext uri="{FF2B5EF4-FFF2-40B4-BE49-F238E27FC236}">
                  <a16:creationId xmlns:a16="http://schemas.microsoft.com/office/drawing/2014/main" id="{6F6E2F30-F6D4-45C0-942A-0D7F93DB6743}"/>
                </a:ext>
              </a:extLst>
            </p:cNvPr>
            <p:cNvSpPr/>
            <p:nvPr/>
          </p:nvSpPr>
          <p:spPr>
            <a:xfrm>
              <a:off x="1643461" y="2154311"/>
              <a:ext cx="1966588" cy="1098538"/>
            </a:xfrm>
            <a:prstGeom prst="ellipse">
              <a:avLst/>
            </a:prstGeom>
            <a:solidFill>
              <a:srgbClr val="FF0000">
                <a:alpha val="9000"/>
              </a:srgbClr>
            </a:solidFill>
            <a:ln w="381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400" dirty="0"/>
            </a:p>
          </p:txBody>
        </p:sp>
        <p:sp>
          <p:nvSpPr>
            <p:cNvPr id="79" name="四角形: 角を丸くする 78">
              <a:extLst>
                <a:ext uri="{FF2B5EF4-FFF2-40B4-BE49-F238E27FC236}">
                  <a16:creationId xmlns:a16="http://schemas.microsoft.com/office/drawing/2014/main" id="{65B56A81-2210-4311-ABED-3738B5482B1B}"/>
                </a:ext>
              </a:extLst>
            </p:cNvPr>
            <p:cNvSpPr/>
            <p:nvPr/>
          </p:nvSpPr>
          <p:spPr>
            <a:xfrm>
              <a:off x="3636458" y="2005633"/>
              <a:ext cx="3621099" cy="4257427"/>
            </a:xfrm>
            <a:prstGeom prst="roundRect">
              <a:avLst/>
            </a:prstGeom>
            <a:solidFill>
              <a:srgbClr val="0000FF">
                <a:alpha val="10000"/>
              </a:srgbClr>
            </a:solidFill>
            <a:ln w="38100">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7" name="四角形: 角を丸くする 6">
              <a:extLst>
                <a:ext uri="{FF2B5EF4-FFF2-40B4-BE49-F238E27FC236}">
                  <a16:creationId xmlns:a16="http://schemas.microsoft.com/office/drawing/2014/main" id="{129FCC41-56F6-44B1-884E-82BBF3C8EF65}"/>
                </a:ext>
              </a:extLst>
            </p:cNvPr>
            <p:cNvSpPr/>
            <p:nvPr/>
          </p:nvSpPr>
          <p:spPr>
            <a:xfrm>
              <a:off x="688695" y="2393943"/>
              <a:ext cx="3156302" cy="3889440"/>
            </a:xfrm>
            <a:prstGeom prst="roundRect">
              <a:avLst/>
            </a:prstGeom>
            <a:solidFill>
              <a:srgbClr val="0000FF">
                <a:alpha val="10000"/>
              </a:srgbClr>
            </a:solidFill>
            <a:ln w="38100">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pic>
          <p:nvPicPr>
            <p:cNvPr id="70" name="Picture 2" descr="空飛ぶ車のイラスト（マルチコプター）">
              <a:extLst>
                <a:ext uri="{FF2B5EF4-FFF2-40B4-BE49-F238E27FC236}">
                  <a16:creationId xmlns:a16="http://schemas.microsoft.com/office/drawing/2014/main" id="{6FE7B7CF-1D13-449F-9F75-1940B2F46C9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04147" y="2751937"/>
              <a:ext cx="1123486" cy="895465"/>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直線矢印コネクタ 34">
              <a:extLst>
                <a:ext uri="{FF2B5EF4-FFF2-40B4-BE49-F238E27FC236}">
                  <a16:creationId xmlns:a16="http://schemas.microsoft.com/office/drawing/2014/main" id="{9716A7CD-F6CD-4BD2-8087-4722B80ACBFD}"/>
                </a:ext>
              </a:extLst>
            </p:cNvPr>
            <p:cNvCxnSpPr>
              <a:cxnSpLocks/>
            </p:cNvCxnSpPr>
            <p:nvPr/>
          </p:nvCxnSpPr>
          <p:spPr>
            <a:xfrm>
              <a:off x="3342433" y="3256571"/>
              <a:ext cx="2926232" cy="1446940"/>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2054" name="Picture 6">
              <a:extLst>
                <a:ext uri="{FF2B5EF4-FFF2-40B4-BE49-F238E27FC236}">
                  <a16:creationId xmlns:a16="http://schemas.microsoft.com/office/drawing/2014/main" id="{F1DC1EE2-7C8C-4DC4-B834-7295AFB5AD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037" y="5435941"/>
              <a:ext cx="7076338" cy="729463"/>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a:extLst>
                <a:ext uri="{FF2B5EF4-FFF2-40B4-BE49-F238E27FC236}">
                  <a16:creationId xmlns:a16="http://schemas.microsoft.com/office/drawing/2014/main" id="{D9CD6E42-C863-46BB-BB6C-E5A10812873C}"/>
                </a:ext>
              </a:extLst>
            </p:cNvPr>
            <p:cNvSpPr/>
            <p:nvPr/>
          </p:nvSpPr>
          <p:spPr>
            <a:xfrm>
              <a:off x="4021311" y="2340947"/>
              <a:ext cx="1381539" cy="59513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chemeClr val="bg1"/>
                  </a:solidFill>
                </a:rPr>
                <a:t>Inter AV/UAV remote sensing  &amp; controlling</a:t>
              </a:r>
              <a:endParaRPr kumimoji="1" lang="ja-JP" altLang="en-US" sz="1100" b="1" dirty="0">
                <a:solidFill>
                  <a:schemeClr val="bg1"/>
                </a:solidFill>
              </a:endParaRPr>
            </a:p>
          </p:txBody>
        </p:sp>
        <p:cxnSp>
          <p:nvCxnSpPr>
            <p:cNvPr id="24" name="直線矢印コネクタ 23">
              <a:extLst>
                <a:ext uri="{FF2B5EF4-FFF2-40B4-BE49-F238E27FC236}">
                  <a16:creationId xmlns:a16="http://schemas.microsoft.com/office/drawing/2014/main" id="{979E08B4-9C46-4664-9DA8-CBE35F23E32A}"/>
                </a:ext>
              </a:extLst>
            </p:cNvPr>
            <p:cNvCxnSpPr>
              <a:cxnSpLocks/>
            </p:cNvCxnSpPr>
            <p:nvPr/>
          </p:nvCxnSpPr>
          <p:spPr>
            <a:xfrm flipH="1" flipV="1">
              <a:off x="3200200" y="2846641"/>
              <a:ext cx="2550479" cy="270610"/>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9" name="正方形/長方形 28">
              <a:extLst>
                <a:ext uri="{FF2B5EF4-FFF2-40B4-BE49-F238E27FC236}">
                  <a16:creationId xmlns:a16="http://schemas.microsoft.com/office/drawing/2014/main" id="{B6868D19-994E-43F0-AE20-207AB4E30389}"/>
                </a:ext>
              </a:extLst>
            </p:cNvPr>
            <p:cNvSpPr/>
            <p:nvPr/>
          </p:nvSpPr>
          <p:spPr>
            <a:xfrm>
              <a:off x="2773275" y="2279722"/>
              <a:ext cx="986546" cy="19915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chemeClr val="bg1"/>
                  </a:solidFill>
                </a:rPr>
                <a:t>Self</a:t>
              </a:r>
              <a:r>
                <a:rPr kumimoji="1" lang="ja-JP" altLang="en-US" sz="1100" b="1" dirty="0">
                  <a:solidFill>
                    <a:schemeClr val="bg1"/>
                  </a:solidFill>
                </a:rPr>
                <a:t> </a:t>
              </a:r>
              <a:r>
                <a:rPr kumimoji="1" lang="en-US" altLang="ja-JP" sz="1100" b="1" dirty="0">
                  <a:solidFill>
                    <a:schemeClr val="bg1"/>
                  </a:solidFill>
                </a:rPr>
                <a:t>Control</a:t>
              </a:r>
            </a:p>
          </p:txBody>
        </p:sp>
        <p:sp>
          <p:nvSpPr>
            <p:cNvPr id="31" name="正方形/長方形 30">
              <a:extLst>
                <a:ext uri="{FF2B5EF4-FFF2-40B4-BE49-F238E27FC236}">
                  <a16:creationId xmlns:a16="http://schemas.microsoft.com/office/drawing/2014/main" id="{25E4DBB8-524C-4D18-9FCA-19FD94D15E18}"/>
                </a:ext>
              </a:extLst>
            </p:cNvPr>
            <p:cNvSpPr/>
            <p:nvPr/>
          </p:nvSpPr>
          <p:spPr>
            <a:xfrm>
              <a:off x="5832377" y="2340947"/>
              <a:ext cx="1147250" cy="41098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chemeClr val="bg1"/>
                  </a:solidFill>
                </a:rPr>
                <a:t>Self Navigation</a:t>
              </a:r>
            </a:p>
          </p:txBody>
        </p:sp>
        <p:cxnSp>
          <p:nvCxnSpPr>
            <p:cNvPr id="33" name="直線矢印コネクタ 32">
              <a:extLst>
                <a:ext uri="{FF2B5EF4-FFF2-40B4-BE49-F238E27FC236}">
                  <a16:creationId xmlns:a16="http://schemas.microsoft.com/office/drawing/2014/main" id="{3F1A8279-5B05-4524-9859-F75337B71CD7}"/>
                </a:ext>
              </a:extLst>
            </p:cNvPr>
            <p:cNvCxnSpPr>
              <a:cxnSpLocks/>
            </p:cNvCxnSpPr>
            <p:nvPr/>
          </p:nvCxnSpPr>
          <p:spPr>
            <a:xfrm flipV="1">
              <a:off x="2035501" y="3591279"/>
              <a:ext cx="3861123" cy="1158855"/>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F41D5C8B-440A-4A2A-A546-78C7D917DD04}"/>
                </a:ext>
              </a:extLst>
            </p:cNvPr>
            <p:cNvCxnSpPr>
              <a:cxnSpLocks/>
            </p:cNvCxnSpPr>
            <p:nvPr/>
          </p:nvCxnSpPr>
          <p:spPr>
            <a:xfrm>
              <a:off x="6212900" y="3683324"/>
              <a:ext cx="272583" cy="1163842"/>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id="{C74D113F-8702-4BD5-B1B4-EB63E2E907B6}"/>
                </a:ext>
              </a:extLst>
            </p:cNvPr>
            <p:cNvSpPr/>
            <p:nvPr/>
          </p:nvSpPr>
          <p:spPr>
            <a:xfrm>
              <a:off x="5812496" y="3820389"/>
              <a:ext cx="1318838" cy="47803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chemeClr val="bg1"/>
                  </a:solidFill>
                </a:rPr>
                <a:t>Aviation Control Support </a:t>
              </a:r>
            </a:p>
          </p:txBody>
        </p:sp>
        <p:pic>
          <p:nvPicPr>
            <p:cNvPr id="2058" name="Picture 10" descr="サーバーのイラスト">
              <a:extLst>
                <a:ext uri="{FF2B5EF4-FFF2-40B4-BE49-F238E27FC236}">
                  <a16:creationId xmlns:a16="http://schemas.microsoft.com/office/drawing/2014/main" id="{CA74B9EB-FE0D-417B-B0E3-2E1B8C106A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9493" y="5299507"/>
              <a:ext cx="1025497" cy="1268234"/>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a:extLst>
                <a:ext uri="{FF2B5EF4-FFF2-40B4-BE49-F238E27FC236}">
                  <a16:creationId xmlns:a16="http://schemas.microsoft.com/office/drawing/2014/main" id="{4CD885CB-C7CF-4EC3-AFD8-4859CD8DC1B1}"/>
                </a:ext>
              </a:extLst>
            </p:cNvPr>
            <p:cNvSpPr/>
            <p:nvPr/>
          </p:nvSpPr>
          <p:spPr>
            <a:xfrm>
              <a:off x="2883497" y="6426116"/>
              <a:ext cx="2166954" cy="132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rgbClr val="00B050"/>
                  </a:solidFill>
                </a:rPr>
                <a:t>AI/Data Science Center</a:t>
              </a:r>
              <a:endParaRPr kumimoji="1" lang="ja-JP" altLang="en-US" sz="1400" b="1" dirty="0">
                <a:solidFill>
                  <a:srgbClr val="00B050"/>
                </a:solidFill>
              </a:endParaRPr>
            </a:p>
          </p:txBody>
        </p:sp>
        <p:cxnSp>
          <p:nvCxnSpPr>
            <p:cNvPr id="47" name="直線矢印コネクタ 46">
              <a:extLst>
                <a:ext uri="{FF2B5EF4-FFF2-40B4-BE49-F238E27FC236}">
                  <a16:creationId xmlns:a16="http://schemas.microsoft.com/office/drawing/2014/main" id="{328241EA-5CBC-4AE5-84DE-8FAA18C69638}"/>
                </a:ext>
              </a:extLst>
            </p:cNvPr>
            <p:cNvCxnSpPr>
              <a:cxnSpLocks/>
            </p:cNvCxnSpPr>
            <p:nvPr/>
          </p:nvCxnSpPr>
          <p:spPr>
            <a:xfrm flipH="1">
              <a:off x="4390139" y="5540623"/>
              <a:ext cx="1985812" cy="31406"/>
            </a:xfrm>
            <a:prstGeom prst="straightConnector1">
              <a:avLst/>
            </a:prstGeom>
            <a:ln w="571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2" name="正方形/長方形 51">
              <a:extLst>
                <a:ext uri="{FF2B5EF4-FFF2-40B4-BE49-F238E27FC236}">
                  <a16:creationId xmlns:a16="http://schemas.microsoft.com/office/drawing/2014/main" id="{99DA303C-4DE8-4771-BA4E-35BDF624AC11}"/>
                </a:ext>
              </a:extLst>
            </p:cNvPr>
            <p:cNvSpPr/>
            <p:nvPr/>
          </p:nvSpPr>
          <p:spPr>
            <a:xfrm>
              <a:off x="2997168" y="5660147"/>
              <a:ext cx="2010248" cy="5957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rgbClr val="FF0000"/>
                  </a:solidFill>
                </a:rPr>
                <a:t>AI Deep Learning and Analysis for 3D/2D Traffic Management</a:t>
              </a:r>
            </a:p>
          </p:txBody>
        </p:sp>
        <p:sp>
          <p:nvSpPr>
            <p:cNvPr id="61" name="正方形/長方形 60">
              <a:extLst>
                <a:ext uri="{FF2B5EF4-FFF2-40B4-BE49-F238E27FC236}">
                  <a16:creationId xmlns:a16="http://schemas.microsoft.com/office/drawing/2014/main" id="{1C927327-2960-403D-8785-21BC576BF5F0}"/>
                </a:ext>
              </a:extLst>
            </p:cNvPr>
            <p:cNvSpPr/>
            <p:nvPr/>
          </p:nvSpPr>
          <p:spPr>
            <a:xfrm>
              <a:off x="942131" y="1180522"/>
              <a:ext cx="1106970" cy="3093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rgbClr val="FF0000"/>
                  </a:solidFill>
                </a:rPr>
                <a:t>Function with Hardware</a:t>
              </a:r>
              <a:endParaRPr kumimoji="1" lang="ja-JP" altLang="en-US" sz="1050" b="1" dirty="0">
                <a:solidFill>
                  <a:srgbClr val="FF0000"/>
                </a:solidFill>
              </a:endParaRPr>
            </a:p>
          </p:txBody>
        </p:sp>
        <p:sp>
          <p:nvSpPr>
            <p:cNvPr id="63" name="正方形/長方形 62">
              <a:extLst>
                <a:ext uri="{FF2B5EF4-FFF2-40B4-BE49-F238E27FC236}">
                  <a16:creationId xmlns:a16="http://schemas.microsoft.com/office/drawing/2014/main" id="{A4C36C63-7194-41FD-8CE6-2DCBECC2B3CB}"/>
                </a:ext>
              </a:extLst>
            </p:cNvPr>
            <p:cNvSpPr/>
            <p:nvPr/>
          </p:nvSpPr>
          <p:spPr>
            <a:xfrm>
              <a:off x="934063" y="843275"/>
              <a:ext cx="1115036" cy="30616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solidFill>
                </a:rPr>
                <a:t>Function with Software</a:t>
              </a:r>
            </a:p>
          </p:txBody>
        </p:sp>
        <p:pic>
          <p:nvPicPr>
            <p:cNvPr id="3" name="Picture 2">
              <a:extLst>
                <a:ext uri="{FF2B5EF4-FFF2-40B4-BE49-F238E27FC236}">
                  <a16:creationId xmlns:a16="http://schemas.microsoft.com/office/drawing/2014/main" id="{08ECD5BF-C2A5-4E48-926E-0A8646A67E8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3388" y="2326268"/>
              <a:ext cx="1221509" cy="701365"/>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C4465E4A-E8AB-493C-8088-9A6641E5C3CB}"/>
                </a:ext>
              </a:extLst>
            </p:cNvPr>
            <p:cNvSpPr/>
            <p:nvPr/>
          </p:nvSpPr>
          <p:spPr>
            <a:xfrm>
              <a:off x="265239" y="723901"/>
              <a:ext cx="259421" cy="5529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p>
          </p:txBody>
        </p:sp>
        <p:sp>
          <p:nvSpPr>
            <p:cNvPr id="30" name="正方形/長方形 29">
              <a:extLst>
                <a:ext uri="{FF2B5EF4-FFF2-40B4-BE49-F238E27FC236}">
                  <a16:creationId xmlns:a16="http://schemas.microsoft.com/office/drawing/2014/main" id="{62FC4A31-D6CD-400A-A8EE-B1231E174FA9}"/>
                </a:ext>
              </a:extLst>
            </p:cNvPr>
            <p:cNvSpPr/>
            <p:nvPr/>
          </p:nvSpPr>
          <p:spPr>
            <a:xfrm>
              <a:off x="239356" y="2166360"/>
              <a:ext cx="652967" cy="2596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1100" b="1" dirty="0">
                  <a:solidFill>
                    <a:schemeClr val="tx1"/>
                  </a:solidFill>
                  <a:ea typeface="游ゴシック"/>
                  <a:cs typeface="Calibri"/>
                </a:rPr>
                <a:t>1000m</a:t>
              </a:r>
            </a:p>
          </p:txBody>
        </p:sp>
        <p:sp>
          <p:nvSpPr>
            <p:cNvPr id="60" name="正方形/長方形 59">
              <a:extLst>
                <a:ext uri="{FF2B5EF4-FFF2-40B4-BE49-F238E27FC236}">
                  <a16:creationId xmlns:a16="http://schemas.microsoft.com/office/drawing/2014/main" id="{744599A2-210E-4EB7-B124-A69483567287}"/>
                </a:ext>
              </a:extLst>
            </p:cNvPr>
            <p:cNvSpPr/>
            <p:nvPr/>
          </p:nvSpPr>
          <p:spPr>
            <a:xfrm>
              <a:off x="245744" y="4357153"/>
              <a:ext cx="605986" cy="1586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1100" b="1" dirty="0">
                  <a:solidFill>
                    <a:schemeClr val="tx1"/>
                  </a:solidFill>
                  <a:ea typeface="游ゴシック"/>
                  <a:cs typeface="Calibri"/>
                </a:rPr>
                <a:t>150m</a:t>
              </a:r>
            </a:p>
          </p:txBody>
        </p:sp>
        <p:sp>
          <p:nvSpPr>
            <p:cNvPr id="66" name="正方形/長方形 65">
              <a:extLst>
                <a:ext uri="{FF2B5EF4-FFF2-40B4-BE49-F238E27FC236}">
                  <a16:creationId xmlns:a16="http://schemas.microsoft.com/office/drawing/2014/main" id="{22CC4358-812A-4CCC-BFF4-4C7040DC2A5E}"/>
                </a:ext>
              </a:extLst>
            </p:cNvPr>
            <p:cNvSpPr/>
            <p:nvPr/>
          </p:nvSpPr>
          <p:spPr>
            <a:xfrm>
              <a:off x="239356" y="4813366"/>
              <a:ext cx="605986" cy="1586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1100" b="1" dirty="0">
                  <a:solidFill>
                    <a:schemeClr val="tx1"/>
                  </a:solidFill>
                  <a:ea typeface="游ゴシック"/>
                  <a:cs typeface="Calibri"/>
                </a:rPr>
                <a:t>10m</a:t>
              </a:r>
            </a:p>
          </p:txBody>
        </p:sp>
        <p:sp>
          <p:nvSpPr>
            <p:cNvPr id="67" name="正方形/長方形 66">
              <a:extLst>
                <a:ext uri="{FF2B5EF4-FFF2-40B4-BE49-F238E27FC236}">
                  <a16:creationId xmlns:a16="http://schemas.microsoft.com/office/drawing/2014/main" id="{12BB7695-AF19-4E9C-829D-E7D2D6405400}"/>
                </a:ext>
              </a:extLst>
            </p:cNvPr>
            <p:cNvSpPr/>
            <p:nvPr/>
          </p:nvSpPr>
          <p:spPr>
            <a:xfrm>
              <a:off x="258691" y="6107902"/>
              <a:ext cx="605986" cy="1586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1100" b="1" dirty="0">
                  <a:solidFill>
                    <a:schemeClr val="tx1"/>
                  </a:solidFill>
                  <a:ea typeface="游ゴシック"/>
                  <a:cs typeface="Calibri"/>
                </a:rPr>
                <a:t>0m</a:t>
              </a:r>
            </a:p>
          </p:txBody>
        </p:sp>
        <p:pic>
          <p:nvPicPr>
            <p:cNvPr id="2050" name="Picture 2" descr="空飛ぶ車のイラスト（マルチコプター）">
              <a:extLst>
                <a:ext uri="{FF2B5EF4-FFF2-40B4-BE49-F238E27FC236}">
                  <a16:creationId xmlns:a16="http://schemas.microsoft.com/office/drawing/2014/main" id="{B7B59BD5-FAA7-4FB2-9C5F-E6AA70D27BF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72770" y="2320805"/>
              <a:ext cx="1142112" cy="9103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矢印コネクタ 3">
              <a:extLst>
                <a:ext uri="{FF2B5EF4-FFF2-40B4-BE49-F238E27FC236}">
                  <a16:creationId xmlns:a16="http://schemas.microsoft.com/office/drawing/2014/main" id="{43F1F24F-7A77-44A2-8069-B1E785EE7B15}"/>
                </a:ext>
              </a:extLst>
            </p:cNvPr>
            <p:cNvCxnSpPr>
              <a:cxnSpLocks/>
            </p:cNvCxnSpPr>
            <p:nvPr/>
          </p:nvCxnSpPr>
          <p:spPr>
            <a:xfrm flipV="1">
              <a:off x="1855496" y="3177745"/>
              <a:ext cx="398733" cy="1669420"/>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AFC41599-C63A-4EDE-A4FD-E9B080F2D8F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18803" y="4815142"/>
              <a:ext cx="576269" cy="6206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飛行機・ジャンボジェットのイラスト">
              <a:extLst>
                <a:ext uri="{FF2B5EF4-FFF2-40B4-BE49-F238E27FC236}">
                  <a16:creationId xmlns:a16="http://schemas.microsoft.com/office/drawing/2014/main" id="{602298AE-4D2F-459E-85FB-3388AD77448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67900" y="1057517"/>
              <a:ext cx="915338" cy="543450"/>
            </a:xfrm>
            <a:prstGeom prst="rect">
              <a:avLst/>
            </a:prstGeom>
            <a:noFill/>
            <a:extLst>
              <a:ext uri="{909E8E84-426E-40DD-AFC4-6F175D3DCCD1}">
                <a14:hiddenFill xmlns:a14="http://schemas.microsoft.com/office/drawing/2010/main">
                  <a:solidFill>
                    <a:srgbClr val="FFFFFF"/>
                  </a:solidFill>
                </a14:hiddenFill>
              </a:ext>
            </a:extLst>
          </p:spPr>
        </p:pic>
        <p:sp>
          <p:nvSpPr>
            <p:cNvPr id="80" name="テキスト ボックス 79">
              <a:extLst>
                <a:ext uri="{FF2B5EF4-FFF2-40B4-BE49-F238E27FC236}">
                  <a16:creationId xmlns:a16="http://schemas.microsoft.com/office/drawing/2014/main" id="{8CCAF57D-5FC3-4B52-BB37-FF0D62B253BD}"/>
                </a:ext>
              </a:extLst>
            </p:cNvPr>
            <p:cNvSpPr txBox="1"/>
            <p:nvPr/>
          </p:nvSpPr>
          <p:spPr>
            <a:xfrm>
              <a:off x="5057313" y="1486474"/>
              <a:ext cx="709579" cy="253916"/>
            </a:xfrm>
            <a:prstGeom prst="rect">
              <a:avLst/>
            </a:prstGeom>
            <a:noFill/>
          </p:spPr>
          <p:txBody>
            <a:bodyPr wrap="square">
              <a:spAutoFit/>
            </a:bodyPr>
            <a:lstStyle/>
            <a:p>
              <a:pPr algn="ctr">
                <a:defRPr/>
              </a:pPr>
              <a:r>
                <a:rPr lang="en-US" altLang="ja-JP" sz="1050" b="1" dirty="0">
                  <a:latin typeface="Times New Roman" panose="02020603050405020304" pitchFamily="18" charset="0"/>
                  <a:cs typeface="Times New Roman" panose="02020603050405020304" pitchFamily="18" charset="0"/>
                </a:rPr>
                <a:t>Airplane</a:t>
              </a:r>
              <a:endParaRPr lang="ja-JP" altLang="en-US" sz="1050" b="1" dirty="0">
                <a:latin typeface="Times New Roman" panose="02020603050405020304" pitchFamily="18" charset="0"/>
                <a:cs typeface="Times New Roman" panose="02020603050405020304" pitchFamily="18" charset="0"/>
              </a:endParaRPr>
            </a:p>
          </p:txBody>
        </p:sp>
        <p:cxnSp>
          <p:nvCxnSpPr>
            <p:cNvPr id="87" name="直線矢印コネクタ 86">
              <a:extLst>
                <a:ext uri="{FF2B5EF4-FFF2-40B4-BE49-F238E27FC236}">
                  <a16:creationId xmlns:a16="http://schemas.microsoft.com/office/drawing/2014/main" id="{B50F8518-5322-45E2-AAEB-02FDFFD0FB91}"/>
                </a:ext>
              </a:extLst>
            </p:cNvPr>
            <p:cNvCxnSpPr>
              <a:cxnSpLocks/>
            </p:cNvCxnSpPr>
            <p:nvPr/>
          </p:nvCxnSpPr>
          <p:spPr>
            <a:xfrm flipH="1" flipV="1">
              <a:off x="2167807" y="971163"/>
              <a:ext cx="498749" cy="1"/>
            </a:xfrm>
            <a:prstGeom prst="straightConnector1">
              <a:avLst/>
            </a:prstGeom>
            <a:ln w="190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18FD4E43-A692-4FD8-85B3-CDC5FE3702B9}"/>
                </a:ext>
              </a:extLst>
            </p:cNvPr>
            <p:cNvSpPr txBox="1"/>
            <p:nvPr/>
          </p:nvSpPr>
          <p:spPr>
            <a:xfrm>
              <a:off x="2621783" y="833104"/>
              <a:ext cx="2537341" cy="292192"/>
            </a:xfrm>
            <a:prstGeom prst="rect">
              <a:avLst/>
            </a:prstGeom>
            <a:noFill/>
          </p:spPr>
          <p:txBody>
            <a:bodyPr wrap="square">
              <a:spAutoFit/>
            </a:bodyPr>
            <a:lstStyle/>
            <a:p>
              <a:r>
                <a:rPr kumimoji="1" lang="en-US" altLang="ja-JP" sz="1100" b="1" dirty="0"/>
                <a:t>ICT for self &amp; remote maintenance</a:t>
              </a:r>
              <a:endParaRPr lang="ja-JP" altLang="en-US" sz="1100" dirty="0"/>
            </a:p>
          </p:txBody>
        </p:sp>
        <p:cxnSp>
          <p:nvCxnSpPr>
            <p:cNvPr id="92" name="直線矢印コネクタ 91">
              <a:extLst>
                <a:ext uri="{FF2B5EF4-FFF2-40B4-BE49-F238E27FC236}">
                  <a16:creationId xmlns:a16="http://schemas.microsoft.com/office/drawing/2014/main" id="{A615DEF0-F7B8-4D98-AC39-84508BA54208}"/>
                </a:ext>
              </a:extLst>
            </p:cNvPr>
            <p:cNvCxnSpPr>
              <a:cxnSpLocks/>
            </p:cNvCxnSpPr>
            <p:nvPr/>
          </p:nvCxnSpPr>
          <p:spPr>
            <a:xfrm flipH="1">
              <a:off x="2167807" y="1356465"/>
              <a:ext cx="542018" cy="0"/>
            </a:xfrm>
            <a:prstGeom prst="straightConnector1">
              <a:avLst/>
            </a:prstGeom>
            <a:ln w="19050">
              <a:solidFill>
                <a:schemeClr val="tx1"/>
              </a:solidFill>
              <a:prstDash val="sys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379323AC-96D5-494D-91DA-D70ECFB6DB47}"/>
                </a:ext>
              </a:extLst>
            </p:cNvPr>
            <p:cNvSpPr txBox="1"/>
            <p:nvPr/>
          </p:nvSpPr>
          <p:spPr>
            <a:xfrm>
              <a:off x="2665754" y="1027022"/>
              <a:ext cx="2114099" cy="292633"/>
            </a:xfrm>
            <a:prstGeom prst="rect">
              <a:avLst/>
            </a:prstGeom>
            <a:noFill/>
          </p:spPr>
          <p:txBody>
            <a:bodyPr wrap="square">
              <a:spAutoFit/>
            </a:bodyPr>
            <a:lstStyle/>
            <a:p>
              <a:r>
                <a:rPr lang="en-US" altLang="ja-JP" sz="1100" b="1" dirty="0"/>
                <a:t>3D Ranging &amp; Positioning</a:t>
              </a:r>
              <a:endParaRPr lang="ja-JP" altLang="en-US" sz="1100" b="1" dirty="0"/>
            </a:p>
          </p:txBody>
        </p:sp>
        <p:sp>
          <p:nvSpPr>
            <p:cNvPr id="13" name="テキスト ボックス 12">
              <a:extLst>
                <a:ext uri="{FF2B5EF4-FFF2-40B4-BE49-F238E27FC236}">
                  <a16:creationId xmlns:a16="http://schemas.microsoft.com/office/drawing/2014/main" id="{B68FDD3C-FD27-4ADC-9D42-F84E8B3D9B92}"/>
                </a:ext>
              </a:extLst>
            </p:cNvPr>
            <p:cNvSpPr txBox="1"/>
            <p:nvPr/>
          </p:nvSpPr>
          <p:spPr>
            <a:xfrm>
              <a:off x="2246818" y="2137647"/>
              <a:ext cx="707861" cy="307777"/>
            </a:xfrm>
            <a:prstGeom prst="rect">
              <a:avLst/>
            </a:prstGeom>
            <a:noFill/>
          </p:spPr>
          <p:txBody>
            <a:bodyPr wrap="square" rtlCol="0">
              <a:spAutoFit/>
            </a:bodyPr>
            <a:lstStyle/>
            <a:p>
              <a:r>
                <a:rPr kumimoji="1" lang="en-US" altLang="ja-JP" sz="1400" b="1" dirty="0">
                  <a:solidFill>
                    <a:srgbClr val="FF0000"/>
                  </a:solidFill>
                </a:rPr>
                <a:t>BAN</a:t>
              </a:r>
              <a:r>
                <a:rPr kumimoji="1" lang="ja-JP" altLang="en-US" sz="1400" b="1" dirty="0">
                  <a:solidFill>
                    <a:srgbClr val="FF0000"/>
                  </a:solidFill>
                </a:rPr>
                <a:t>１</a:t>
              </a:r>
            </a:p>
          </p:txBody>
        </p:sp>
        <p:sp>
          <p:nvSpPr>
            <p:cNvPr id="77" name="テキスト ボックス 76">
              <a:extLst>
                <a:ext uri="{FF2B5EF4-FFF2-40B4-BE49-F238E27FC236}">
                  <a16:creationId xmlns:a16="http://schemas.microsoft.com/office/drawing/2014/main" id="{C49A6063-57C4-4B67-8363-B29365FBBD52}"/>
                </a:ext>
              </a:extLst>
            </p:cNvPr>
            <p:cNvSpPr txBox="1"/>
            <p:nvPr/>
          </p:nvSpPr>
          <p:spPr>
            <a:xfrm>
              <a:off x="6448652" y="2941804"/>
              <a:ext cx="740936" cy="307777"/>
            </a:xfrm>
            <a:prstGeom prst="rect">
              <a:avLst/>
            </a:prstGeom>
            <a:noFill/>
          </p:spPr>
          <p:txBody>
            <a:bodyPr wrap="square" rtlCol="0">
              <a:spAutoFit/>
            </a:bodyPr>
            <a:lstStyle/>
            <a:p>
              <a:r>
                <a:rPr kumimoji="1" lang="en-US" altLang="ja-JP" sz="1400" b="1" dirty="0">
                  <a:solidFill>
                    <a:srgbClr val="FF0000"/>
                  </a:solidFill>
                </a:rPr>
                <a:t>BAN2</a:t>
              </a:r>
              <a:endParaRPr kumimoji="1" lang="ja-JP" altLang="en-US" sz="1400" b="1" dirty="0">
                <a:solidFill>
                  <a:srgbClr val="FF0000"/>
                </a:solidFill>
              </a:endParaRPr>
            </a:p>
          </p:txBody>
        </p:sp>
        <p:sp>
          <p:nvSpPr>
            <p:cNvPr id="78" name="テキスト ボックス 77">
              <a:extLst>
                <a:ext uri="{FF2B5EF4-FFF2-40B4-BE49-F238E27FC236}">
                  <a16:creationId xmlns:a16="http://schemas.microsoft.com/office/drawing/2014/main" id="{0D9FE3D3-ABFD-4245-983B-F130E40C3151}"/>
                </a:ext>
              </a:extLst>
            </p:cNvPr>
            <p:cNvSpPr txBox="1"/>
            <p:nvPr/>
          </p:nvSpPr>
          <p:spPr>
            <a:xfrm>
              <a:off x="3006007" y="4657826"/>
              <a:ext cx="2221753" cy="369332"/>
            </a:xfrm>
            <a:prstGeom prst="rect">
              <a:avLst/>
            </a:prstGeom>
            <a:solidFill>
              <a:schemeClr val="accent1">
                <a:lumMod val="20000"/>
                <a:lumOff val="80000"/>
              </a:schemeClr>
            </a:solidFill>
          </p:spPr>
          <p:txBody>
            <a:bodyPr wrap="square" rtlCol="0">
              <a:spAutoFit/>
            </a:bodyPr>
            <a:lstStyle/>
            <a:p>
              <a:r>
                <a:rPr kumimoji="1" lang="en-US" altLang="ja-JP" b="1" dirty="0">
                  <a:solidFill>
                    <a:srgbClr val="0000FF"/>
                  </a:solidFill>
                </a:rPr>
                <a:t>3D Cellular Network</a:t>
              </a:r>
              <a:endParaRPr kumimoji="1" lang="ja-JP" altLang="en-US" b="1" dirty="0">
                <a:solidFill>
                  <a:srgbClr val="0000FF"/>
                </a:solidFill>
              </a:endParaRPr>
            </a:p>
          </p:txBody>
        </p:sp>
        <p:sp>
          <p:nvSpPr>
            <p:cNvPr id="2" name="正方形/長方形 1">
              <a:extLst>
                <a:ext uri="{FF2B5EF4-FFF2-40B4-BE49-F238E27FC236}">
                  <a16:creationId xmlns:a16="http://schemas.microsoft.com/office/drawing/2014/main" id="{BCEAC714-0A69-40F9-80EE-BDA22D9A57FA}"/>
                </a:ext>
              </a:extLst>
            </p:cNvPr>
            <p:cNvSpPr/>
            <p:nvPr/>
          </p:nvSpPr>
          <p:spPr>
            <a:xfrm>
              <a:off x="1723326" y="5006257"/>
              <a:ext cx="1311880" cy="3985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rgbClr val="FF0000"/>
                  </a:solidFill>
                </a:rPr>
                <a:t>3D/2D Cellular Bas Station 1</a:t>
              </a:r>
              <a:endParaRPr kumimoji="1" lang="ja-JP" altLang="en-US" sz="1100" b="1" dirty="0">
                <a:solidFill>
                  <a:srgbClr val="FF0000"/>
                </a:solidFill>
              </a:endParaRPr>
            </a:p>
          </p:txBody>
        </p:sp>
        <p:pic>
          <p:nvPicPr>
            <p:cNvPr id="94" name="Picture 65" descr="役所">
              <a:extLst>
                <a:ext uri="{FF2B5EF4-FFF2-40B4-BE49-F238E27FC236}">
                  <a16:creationId xmlns:a16="http://schemas.microsoft.com/office/drawing/2014/main" id="{BF70FC24-0AA8-4502-9052-F6B376571D81}"/>
                </a:ext>
              </a:extLst>
            </p:cNvPr>
            <p:cNvPicPr>
              <a:picLocks noChangeAspect="1"/>
            </p:cNvPicPr>
            <p:nvPr/>
          </p:nvPicPr>
          <p:blipFill>
            <a:blip r:embed="rId15"/>
            <a:srcRect/>
            <a:stretch>
              <a:fillRect/>
            </a:stretch>
          </p:blipFill>
          <p:spPr>
            <a:xfrm>
              <a:off x="6062752" y="5178184"/>
              <a:ext cx="1216061" cy="924758"/>
            </a:xfrm>
            <a:prstGeom prst="rect">
              <a:avLst/>
            </a:prstGeom>
            <a:noFill/>
            <a:ln cap="flat">
              <a:noFill/>
            </a:ln>
          </p:spPr>
        </p:pic>
        <p:sp>
          <p:nvSpPr>
            <p:cNvPr id="58" name="正方形/長方形 57">
              <a:extLst>
                <a:ext uri="{FF2B5EF4-FFF2-40B4-BE49-F238E27FC236}">
                  <a16:creationId xmlns:a16="http://schemas.microsoft.com/office/drawing/2014/main" id="{7AA3A41D-6E02-4C94-9751-B1341FBA7F21}"/>
                </a:ext>
              </a:extLst>
            </p:cNvPr>
            <p:cNvSpPr/>
            <p:nvPr/>
          </p:nvSpPr>
          <p:spPr>
            <a:xfrm>
              <a:off x="6504745" y="5177597"/>
              <a:ext cx="1005860" cy="397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rgbClr val="FF0000"/>
                  </a:solidFill>
                </a:rPr>
                <a:t>3D Array Sensing</a:t>
              </a:r>
              <a:endParaRPr kumimoji="1" lang="ja-JP" altLang="en-US" sz="1100" b="1" dirty="0">
                <a:solidFill>
                  <a:srgbClr val="FF0000"/>
                </a:solidFill>
              </a:endParaRPr>
            </a:p>
          </p:txBody>
        </p:sp>
        <p:sp>
          <p:nvSpPr>
            <p:cNvPr id="96" name="object 113">
              <a:extLst>
                <a:ext uri="{FF2B5EF4-FFF2-40B4-BE49-F238E27FC236}">
                  <a16:creationId xmlns:a16="http://schemas.microsoft.com/office/drawing/2014/main" id="{BB5191F8-515E-4190-B020-63877BCB61B8}"/>
                </a:ext>
              </a:extLst>
            </p:cNvPr>
            <p:cNvSpPr/>
            <p:nvPr/>
          </p:nvSpPr>
          <p:spPr>
            <a:xfrm>
              <a:off x="6191192" y="6103529"/>
              <a:ext cx="728555" cy="209484"/>
            </a:xfrm>
            <a:prstGeom prst="rect">
              <a:avLst/>
            </a:prstGeom>
            <a:blipFill>
              <a:blip r:embed="rId16"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1" sz="1400" b="0" i="0" u="none" strike="noStrike" kern="0" cap="none" spc="0" normalizeH="0" baseline="0" noProof="0" dirty="0">
                <a:ln>
                  <a:noFill/>
                </a:ln>
                <a:solidFill>
                  <a:prstClr val="black"/>
                </a:solidFill>
                <a:effectLst/>
                <a:uLnTx/>
                <a:uFillTx/>
              </a:endParaRPr>
            </a:p>
          </p:txBody>
        </p:sp>
        <p:grpSp>
          <p:nvGrpSpPr>
            <p:cNvPr id="97" name="Group 723">
              <a:extLst>
                <a:ext uri="{FF2B5EF4-FFF2-40B4-BE49-F238E27FC236}">
                  <a16:creationId xmlns:a16="http://schemas.microsoft.com/office/drawing/2014/main" id="{430C8F30-E571-479E-BD93-5A5B3D04EC86}"/>
                </a:ext>
              </a:extLst>
            </p:cNvPr>
            <p:cNvGrpSpPr>
              <a:grpSpLocks/>
            </p:cNvGrpSpPr>
            <p:nvPr/>
          </p:nvGrpSpPr>
          <p:grpSpPr bwMode="auto">
            <a:xfrm flipH="1">
              <a:off x="5777884" y="5746892"/>
              <a:ext cx="260633" cy="538169"/>
              <a:chOff x="2912" y="3198"/>
              <a:chExt cx="450" cy="862"/>
            </a:xfrm>
          </p:grpSpPr>
          <p:sp>
            <p:nvSpPr>
              <p:cNvPr id="98" name="Freeform 179">
                <a:extLst>
                  <a:ext uri="{FF2B5EF4-FFF2-40B4-BE49-F238E27FC236}">
                    <a16:creationId xmlns:a16="http://schemas.microsoft.com/office/drawing/2014/main" id="{644A20BB-3ADB-45DD-88B7-3FD15ACD1E54}"/>
                  </a:ext>
                </a:extLst>
              </p:cNvPr>
              <p:cNvSpPr>
                <a:spLocks/>
              </p:cNvSpPr>
              <p:nvPr/>
            </p:nvSpPr>
            <p:spPr bwMode="auto">
              <a:xfrm>
                <a:off x="2912" y="3198"/>
                <a:ext cx="450" cy="862"/>
              </a:xfrm>
              <a:custGeom>
                <a:avLst/>
                <a:gdLst>
                  <a:gd name="T0" fmla="*/ 2147483647 w 161"/>
                  <a:gd name="T1" fmla="*/ 2147483647 h 363"/>
                  <a:gd name="T2" fmla="*/ 2147483647 w 161"/>
                  <a:gd name="T3" fmla="*/ 2147483647 h 363"/>
                  <a:gd name="T4" fmla="*/ 2147483647 w 161"/>
                  <a:gd name="T5" fmla="*/ 2147483647 h 363"/>
                  <a:gd name="T6" fmla="*/ 2147483647 w 161"/>
                  <a:gd name="T7" fmla="*/ 2147483647 h 363"/>
                  <a:gd name="T8" fmla="*/ 2147483647 w 161"/>
                  <a:gd name="T9" fmla="*/ 2147483647 h 363"/>
                  <a:gd name="T10" fmla="*/ 2147483647 w 161"/>
                  <a:gd name="T11" fmla="*/ 2147483647 h 363"/>
                  <a:gd name="T12" fmla="*/ 2147483647 w 161"/>
                  <a:gd name="T13" fmla="*/ 2147483647 h 363"/>
                  <a:gd name="T14" fmla="*/ 2147483647 w 161"/>
                  <a:gd name="T15" fmla="*/ 2147483647 h 363"/>
                  <a:gd name="T16" fmla="*/ 2147483647 w 161"/>
                  <a:gd name="T17" fmla="*/ 2147483647 h 363"/>
                  <a:gd name="T18" fmla="*/ 2147483647 w 161"/>
                  <a:gd name="T19" fmla="*/ 2147483647 h 363"/>
                  <a:gd name="T20" fmla="*/ 2147483647 w 161"/>
                  <a:gd name="T21" fmla="*/ 2147483647 h 363"/>
                  <a:gd name="T22" fmla="*/ 2147483647 w 161"/>
                  <a:gd name="T23" fmla="*/ 2147483647 h 363"/>
                  <a:gd name="T24" fmla="*/ 2147483647 w 161"/>
                  <a:gd name="T25" fmla="*/ 2147483647 h 363"/>
                  <a:gd name="T26" fmla="*/ 2147483647 w 161"/>
                  <a:gd name="T27" fmla="*/ 2147483647 h 363"/>
                  <a:gd name="T28" fmla="*/ 2147483647 w 161"/>
                  <a:gd name="T29" fmla="*/ 2147483647 h 363"/>
                  <a:gd name="T30" fmla="*/ 2147483647 w 161"/>
                  <a:gd name="T31" fmla="*/ 2147483647 h 363"/>
                  <a:gd name="T32" fmla="*/ 2147483647 w 161"/>
                  <a:gd name="T33" fmla="*/ 2147483647 h 363"/>
                  <a:gd name="T34" fmla="*/ 2147483647 w 161"/>
                  <a:gd name="T35" fmla="*/ 2147483647 h 363"/>
                  <a:gd name="T36" fmla="*/ 2147483647 w 161"/>
                  <a:gd name="T37" fmla="*/ 2147483647 h 363"/>
                  <a:gd name="T38" fmla="*/ 2147483647 w 161"/>
                  <a:gd name="T39" fmla="*/ 2147483647 h 363"/>
                  <a:gd name="T40" fmla="*/ 2147483647 w 161"/>
                  <a:gd name="T41" fmla="*/ 2147483647 h 363"/>
                  <a:gd name="T42" fmla="*/ 2147483647 w 161"/>
                  <a:gd name="T43" fmla="*/ 2147483647 h 363"/>
                  <a:gd name="T44" fmla="*/ 2147483647 w 161"/>
                  <a:gd name="T45" fmla="*/ 2147483647 h 363"/>
                  <a:gd name="T46" fmla="*/ 2147483647 w 161"/>
                  <a:gd name="T47" fmla="*/ 2147483647 h 363"/>
                  <a:gd name="T48" fmla="*/ 2147483647 w 161"/>
                  <a:gd name="T49" fmla="*/ 2147483647 h 363"/>
                  <a:gd name="T50" fmla="*/ 2147483647 w 161"/>
                  <a:gd name="T51" fmla="*/ 2147483647 h 363"/>
                  <a:gd name="T52" fmla="*/ 2147483647 w 161"/>
                  <a:gd name="T53" fmla="*/ 2147483647 h 363"/>
                  <a:gd name="T54" fmla="*/ 2147483647 w 161"/>
                  <a:gd name="T55" fmla="*/ 2147483647 h 363"/>
                  <a:gd name="T56" fmla="*/ 2147483647 w 161"/>
                  <a:gd name="T57" fmla="*/ 2147483647 h 363"/>
                  <a:gd name="T58" fmla="*/ 2147483647 w 161"/>
                  <a:gd name="T59" fmla="*/ 2147483647 h 363"/>
                  <a:gd name="T60" fmla="*/ 2147483647 w 161"/>
                  <a:gd name="T61" fmla="*/ 2147483647 h 363"/>
                  <a:gd name="T62" fmla="*/ 2147483647 w 161"/>
                  <a:gd name="T63" fmla="*/ 2147483647 h 363"/>
                  <a:gd name="T64" fmla="*/ 2147483647 w 161"/>
                  <a:gd name="T65" fmla="*/ 2147483647 h 363"/>
                  <a:gd name="T66" fmla="*/ 2147483647 w 161"/>
                  <a:gd name="T67" fmla="*/ 2147483647 h 363"/>
                  <a:gd name="T68" fmla="*/ 2147483647 w 161"/>
                  <a:gd name="T69" fmla="*/ 2147483647 h 363"/>
                  <a:gd name="T70" fmla="*/ 2147483647 w 161"/>
                  <a:gd name="T71" fmla="*/ 2147483647 h 363"/>
                  <a:gd name="T72" fmla="*/ 2147483647 w 161"/>
                  <a:gd name="T73" fmla="*/ 2147483647 h 363"/>
                  <a:gd name="T74" fmla="*/ 2147483647 w 161"/>
                  <a:gd name="T75" fmla="*/ 2147483647 h 363"/>
                  <a:gd name="T76" fmla="*/ 2147483647 w 161"/>
                  <a:gd name="T77" fmla="*/ 2147483647 h 363"/>
                  <a:gd name="T78" fmla="*/ 2147483647 w 161"/>
                  <a:gd name="T79" fmla="*/ 2147483647 h 363"/>
                  <a:gd name="T80" fmla="*/ 2147483647 w 161"/>
                  <a:gd name="T81" fmla="*/ 2147483647 h 363"/>
                  <a:gd name="T82" fmla="*/ 2147483647 w 161"/>
                  <a:gd name="T83" fmla="*/ 2147483647 h 363"/>
                  <a:gd name="T84" fmla="*/ 2147483647 w 161"/>
                  <a:gd name="T85" fmla="*/ 2147483647 h 363"/>
                  <a:gd name="T86" fmla="*/ 2147483647 w 161"/>
                  <a:gd name="T87" fmla="*/ 2147483647 h 363"/>
                  <a:gd name="T88" fmla="*/ 2147483647 w 161"/>
                  <a:gd name="T89" fmla="*/ 2147483647 h 363"/>
                  <a:gd name="T90" fmla="*/ 2147483647 w 161"/>
                  <a:gd name="T91" fmla="*/ 2147483647 h 363"/>
                  <a:gd name="T92" fmla="*/ 2147483647 w 161"/>
                  <a:gd name="T93" fmla="*/ 2147483647 h 363"/>
                  <a:gd name="T94" fmla="*/ 2147483647 w 161"/>
                  <a:gd name="T95" fmla="*/ 2147483647 h 363"/>
                  <a:gd name="T96" fmla="*/ 2147483647 w 161"/>
                  <a:gd name="T97" fmla="*/ 2147483647 h 363"/>
                  <a:gd name="T98" fmla="*/ 2147483647 w 161"/>
                  <a:gd name="T99" fmla="*/ 2147483647 h 363"/>
                  <a:gd name="T100" fmla="*/ 2147483647 w 161"/>
                  <a:gd name="T101" fmla="*/ 2147483647 h 363"/>
                  <a:gd name="T102" fmla="*/ 2147483647 w 161"/>
                  <a:gd name="T103" fmla="*/ 2147483647 h 363"/>
                  <a:gd name="T104" fmla="*/ 2147483647 w 161"/>
                  <a:gd name="T105" fmla="*/ 2147483647 h 363"/>
                  <a:gd name="T106" fmla="*/ 2147483647 w 161"/>
                  <a:gd name="T107" fmla="*/ 2147483647 h 363"/>
                  <a:gd name="T108" fmla="*/ 2147483647 w 161"/>
                  <a:gd name="T109" fmla="*/ 2147483647 h 363"/>
                  <a:gd name="T110" fmla="*/ 2147483647 w 161"/>
                  <a:gd name="T111" fmla="*/ 2147483647 h 363"/>
                  <a:gd name="T112" fmla="*/ 2147483647 w 161"/>
                  <a:gd name="T113" fmla="*/ 2147483647 h 363"/>
                  <a:gd name="T114" fmla="*/ 2147483647 w 161"/>
                  <a:gd name="T115" fmla="*/ 2147483647 h 363"/>
                  <a:gd name="T116" fmla="*/ 2147483647 w 161"/>
                  <a:gd name="T117" fmla="*/ 2147483647 h 363"/>
                  <a:gd name="T118" fmla="*/ 2147483647 w 161"/>
                  <a:gd name="T119" fmla="*/ 2147483647 h 3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1"/>
                  <a:gd name="T181" fmla="*/ 0 h 363"/>
                  <a:gd name="T182" fmla="*/ 161 w 161"/>
                  <a:gd name="T183" fmla="*/ 363 h 3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1" h="363">
                    <a:moveTo>
                      <a:pt x="78" y="363"/>
                    </a:moveTo>
                    <a:lnTo>
                      <a:pt x="75" y="363"/>
                    </a:lnTo>
                    <a:lnTo>
                      <a:pt x="72" y="363"/>
                    </a:lnTo>
                    <a:lnTo>
                      <a:pt x="68" y="363"/>
                    </a:lnTo>
                    <a:lnTo>
                      <a:pt x="65" y="363"/>
                    </a:lnTo>
                    <a:lnTo>
                      <a:pt x="62" y="362"/>
                    </a:lnTo>
                    <a:lnTo>
                      <a:pt x="59" y="361"/>
                    </a:lnTo>
                    <a:lnTo>
                      <a:pt x="56" y="359"/>
                    </a:lnTo>
                    <a:lnTo>
                      <a:pt x="54" y="357"/>
                    </a:lnTo>
                    <a:lnTo>
                      <a:pt x="53" y="354"/>
                    </a:lnTo>
                    <a:lnTo>
                      <a:pt x="54" y="352"/>
                    </a:lnTo>
                    <a:lnTo>
                      <a:pt x="54" y="350"/>
                    </a:lnTo>
                    <a:lnTo>
                      <a:pt x="56" y="349"/>
                    </a:lnTo>
                    <a:lnTo>
                      <a:pt x="58" y="348"/>
                    </a:lnTo>
                    <a:lnTo>
                      <a:pt x="60" y="347"/>
                    </a:lnTo>
                    <a:lnTo>
                      <a:pt x="62" y="346"/>
                    </a:lnTo>
                    <a:lnTo>
                      <a:pt x="64" y="345"/>
                    </a:lnTo>
                    <a:lnTo>
                      <a:pt x="63" y="344"/>
                    </a:lnTo>
                    <a:lnTo>
                      <a:pt x="61" y="343"/>
                    </a:lnTo>
                    <a:lnTo>
                      <a:pt x="58" y="343"/>
                    </a:lnTo>
                    <a:lnTo>
                      <a:pt x="56" y="342"/>
                    </a:lnTo>
                    <a:lnTo>
                      <a:pt x="53" y="342"/>
                    </a:lnTo>
                    <a:lnTo>
                      <a:pt x="50" y="342"/>
                    </a:lnTo>
                    <a:lnTo>
                      <a:pt x="48" y="341"/>
                    </a:lnTo>
                    <a:lnTo>
                      <a:pt x="47" y="341"/>
                    </a:lnTo>
                    <a:lnTo>
                      <a:pt x="45" y="339"/>
                    </a:lnTo>
                    <a:lnTo>
                      <a:pt x="44" y="338"/>
                    </a:lnTo>
                    <a:lnTo>
                      <a:pt x="44" y="336"/>
                    </a:lnTo>
                    <a:lnTo>
                      <a:pt x="44" y="333"/>
                    </a:lnTo>
                    <a:lnTo>
                      <a:pt x="45" y="331"/>
                    </a:lnTo>
                    <a:lnTo>
                      <a:pt x="48" y="329"/>
                    </a:lnTo>
                    <a:lnTo>
                      <a:pt x="51" y="327"/>
                    </a:lnTo>
                    <a:lnTo>
                      <a:pt x="55" y="326"/>
                    </a:lnTo>
                    <a:lnTo>
                      <a:pt x="58" y="325"/>
                    </a:lnTo>
                    <a:lnTo>
                      <a:pt x="62" y="324"/>
                    </a:lnTo>
                    <a:lnTo>
                      <a:pt x="65" y="322"/>
                    </a:lnTo>
                    <a:lnTo>
                      <a:pt x="68" y="321"/>
                    </a:lnTo>
                    <a:lnTo>
                      <a:pt x="68" y="320"/>
                    </a:lnTo>
                    <a:lnTo>
                      <a:pt x="67" y="319"/>
                    </a:lnTo>
                    <a:lnTo>
                      <a:pt x="67" y="318"/>
                    </a:lnTo>
                    <a:lnTo>
                      <a:pt x="66" y="318"/>
                    </a:lnTo>
                    <a:lnTo>
                      <a:pt x="66" y="312"/>
                    </a:lnTo>
                    <a:lnTo>
                      <a:pt x="67" y="306"/>
                    </a:lnTo>
                    <a:lnTo>
                      <a:pt x="68" y="301"/>
                    </a:lnTo>
                    <a:lnTo>
                      <a:pt x="69" y="295"/>
                    </a:lnTo>
                    <a:lnTo>
                      <a:pt x="70" y="289"/>
                    </a:lnTo>
                    <a:lnTo>
                      <a:pt x="71" y="283"/>
                    </a:lnTo>
                    <a:lnTo>
                      <a:pt x="72" y="277"/>
                    </a:lnTo>
                    <a:lnTo>
                      <a:pt x="73" y="272"/>
                    </a:lnTo>
                    <a:lnTo>
                      <a:pt x="73" y="266"/>
                    </a:lnTo>
                    <a:lnTo>
                      <a:pt x="74" y="259"/>
                    </a:lnTo>
                    <a:lnTo>
                      <a:pt x="74" y="253"/>
                    </a:lnTo>
                    <a:lnTo>
                      <a:pt x="73" y="247"/>
                    </a:lnTo>
                    <a:lnTo>
                      <a:pt x="73" y="236"/>
                    </a:lnTo>
                    <a:lnTo>
                      <a:pt x="73" y="226"/>
                    </a:lnTo>
                    <a:lnTo>
                      <a:pt x="73" y="215"/>
                    </a:lnTo>
                    <a:lnTo>
                      <a:pt x="72" y="205"/>
                    </a:lnTo>
                    <a:lnTo>
                      <a:pt x="70" y="203"/>
                    </a:lnTo>
                    <a:lnTo>
                      <a:pt x="70" y="202"/>
                    </a:lnTo>
                    <a:lnTo>
                      <a:pt x="69" y="202"/>
                    </a:lnTo>
                    <a:lnTo>
                      <a:pt x="69" y="201"/>
                    </a:lnTo>
                    <a:lnTo>
                      <a:pt x="69" y="189"/>
                    </a:lnTo>
                    <a:lnTo>
                      <a:pt x="70" y="178"/>
                    </a:lnTo>
                    <a:lnTo>
                      <a:pt x="70" y="166"/>
                    </a:lnTo>
                    <a:lnTo>
                      <a:pt x="72" y="155"/>
                    </a:lnTo>
                    <a:lnTo>
                      <a:pt x="69" y="154"/>
                    </a:lnTo>
                    <a:lnTo>
                      <a:pt x="67" y="154"/>
                    </a:lnTo>
                    <a:lnTo>
                      <a:pt x="66" y="153"/>
                    </a:lnTo>
                    <a:lnTo>
                      <a:pt x="65" y="153"/>
                    </a:lnTo>
                    <a:lnTo>
                      <a:pt x="65" y="152"/>
                    </a:lnTo>
                    <a:lnTo>
                      <a:pt x="65" y="151"/>
                    </a:lnTo>
                    <a:lnTo>
                      <a:pt x="64" y="149"/>
                    </a:lnTo>
                    <a:lnTo>
                      <a:pt x="64" y="146"/>
                    </a:lnTo>
                    <a:lnTo>
                      <a:pt x="61" y="147"/>
                    </a:lnTo>
                    <a:lnTo>
                      <a:pt x="57" y="148"/>
                    </a:lnTo>
                    <a:lnTo>
                      <a:pt x="54" y="149"/>
                    </a:lnTo>
                    <a:lnTo>
                      <a:pt x="50" y="149"/>
                    </a:lnTo>
                    <a:lnTo>
                      <a:pt x="46" y="149"/>
                    </a:lnTo>
                    <a:lnTo>
                      <a:pt x="43" y="148"/>
                    </a:lnTo>
                    <a:lnTo>
                      <a:pt x="40" y="147"/>
                    </a:lnTo>
                    <a:lnTo>
                      <a:pt x="38" y="144"/>
                    </a:lnTo>
                    <a:lnTo>
                      <a:pt x="37" y="143"/>
                    </a:lnTo>
                    <a:lnTo>
                      <a:pt x="36" y="141"/>
                    </a:lnTo>
                    <a:lnTo>
                      <a:pt x="35" y="139"/>
                    </a:lnTo>
                    <a:lnTo>
                      <a:pt x="35" y="138"/>
                    </a:lnTo>
                    <a:lnTo>
                      <a:pt x="34" y="136"/>
                    </a:lnTo>
                    <a:lnTo>
                      <a:pt x="33" y="135"/>
                    </a:lnTo>
                    <a:lnTo>
                      <a:pt x="32" y="133"/>
                    </a:lnTo>
                    <a:lnTo>
                      <a:pt x="31" y="132"/>
                    </a:lnTo>
                    <a:lnTo>
                      <a:pt x="29" y="129"/>
                    </a:lnTo>
                    <a:lnTo>
                      <a:pt x="28" y="127"/>
                    </a:lnTo>
                    <a:lnTo>
                      <a:pt x="28" y="125"/>
                    </a:lnTo>
                    <a:lnTo>
                      <a:pt x="29" y="122"/>
                    </a:lnTo>
                    <a:lnTo>
                      <a:pt x="28" y="121"/>
                    </a:lnTo>
                    <a:lnTo>
                      <a:pt x="27" y="120"/>
                    </a:lnTo>
                    <a:lnTo>
                      <a:pt x="26" y="119"/>
                    </a:lnTo>
                    <a:lnTo>
                      <a:pt x="25" y="118"/>
                    </a:lnTo>
                    <a:lnTo>
                      <a:pt x="24" y="118"/>
                    </a:lnTo>
                    <a:lnTo>
                      <a:pt x="23" y="117"/>
                    </a:lnTo>
                    <a:lnTo>
                      <a:pt x="23" y="116"/>
                    </a:lnTo>
                    <a:lnTo>
                      <a:pt x="22" y="115"/>
                    </a:lnTo>
                    <a:lnTo>
                      <a:pt x="19" y="115"/>
                    </a:lnTo>
                    <a:lnTo>
                      <a:pt x="18" y="115"/>
                    </a:lnTo>
                    <a:lnTo>
                      <a:pt x="16" y="116"/>
                    </a:lnTo>
                    <a:lnTo>
                      <a:pt x="15" y="117"/>
                    </a:lnTo>
                    <a:lnTo>
                      <a:pt x="14" y="118"/>
                    </a:lnTo>
                    <a:lnTo>
                      <a:pt x="12" y="119"/>
                    </a:lnTo>
                    <a:lnTo>
                      <a:pt x="12" y="121"/>
                    </a:lnTo>
                    <a:lnTo>
                      <a:pt x="11" y="124"/>
                    </a:lnTo>
                    <a:lnTo>
                      <a:pt x="12" y="124"/>
                    </a:lnTo>
                    <a:lnTo>
                      <a:pt x="13" y="124"/>
                    </a:lnTo>
                    <a:lnTo>
                      <a:pt x="14" y="123"/>
                    </a:lnTo>
                    <a:lnTo>
                      <a:pt x="15" y="123"/>
                    </a:lnTo>
                    <a:lnTo>
                      <a:pt x="15" y="124"/>
                    </a:lnTo>
                    <a:lnTo>
                      <a:pt x="16" y="124"/>
                    </a:lnTo>
                    <a:lnTo>
                      <a:pt x="17" y="124"/>
                    </a:lnTo>
                    <a:lnTo>
                      <a:pt x="18" y="124"/>
                    </a:lnTo>
                    <a:lnTo>
                      <a:pt x="18" y="127"/>
                    </a:lnTo>
                    <a:lnTo>
                      <a:pt x="17" y="131"/>
                    </a:lnTo>
                    <a:lnTo>
                      <a:pt x="16" y="136"/>
                    </a:lnTo>
                    <a:lnTo>
                      <a:pt x="16" y="140"/>
                    </a:lnTo>
                    <a:lnTo>
                      <a:pt x="15" y="141"/>
                    </a:lnTo>
                    <a:lnTo>
                      <a:pt x="13" y="141"/>
                    </a:lnTo>
                    <a:lnTo>
                      <a:pt x="10" y="142"/>
                    </a:lnTo>
                    <a:lnTo>
                      <a:pt x="8" y="142"/>
                    </a:lnTo>
                    <a:lnTo>
                      <a:pt x="5" y="141"/>
                    </a:lnTo>
                    <a:lnTo>
                      <a:pt x="3" y="141"/>
                    </a:lnTo>
                    <a:lnTo>
                      <a:pt x="1" y="141"/>
                    </a:lnTo>
                    <a:lnTo>
                      <a:pt x="0" y="141"/>
                    </a:lnTo>
                    <a:lnTo>
                      <a:pt x="0" y="136"/>
                    </a:lnTo>
                    <a:lnTo>
                      <a:pt x="0" y="132"/>
                    </a:lnTo>
                    <a:lnTo>
                      <a:pt x="1" y="128"/>
                    </a:lnTo>
                    <a:lnTo>
                      <a:pt x="1" y="124"/>
                    </a:lnTo>
                    <a:lnTo>
                      <a:pt x="3" y="124"/>
                    </a:lnTo>
                    <a:lnTo>
                      <a:pt x="4" y="124"/>
                    </a:lnTo>
                    <a:lnTo>
                      <a:pt x="5" y="124"/>
                    </a:lnTo>
                    <a:lnTo>
                      <a:pt x="6" y="124"/>
                    </a:lnTo>
                    <a:lnTo>
                      <a:pt x="7" y="124"/>
                    </a:lnTo>
                    <a:lnTo>
                      <a:pt x="8" y="124"/>
                    </a:lnTo>
                    <a:lnTo>
                      <a:pt x="8" y="123"/>
                    </a:lnTo>
                    <a:lnTo>
                      <a:pt x="9" y="122"/>
                    </a:lnTo>
                    <a:lnTo>
                      <a:pt x="9" y="121"/>
                    </a:lnTo>
                    <a:lnTo>
                      <a:pt x="10" y="119"/>
                    </a:lnTo>
                    <a:lnTo>
                      <a:pt x="11" y="118"/>
                    </a:lnTo>
                    <a:lnTo>
                      <a:pt x="11" y="117"/>
                    </a:lnTo>
                    <a:lnTo>
                      <a:pt x="12" y="116"/>
                    </a:lnTo>
                    <a:lnTo>
                      <a:pt x="13" y="115"/>
                    </a:lnTo>
                    <a:lnTo>
                      <a:pt x="14" y="115"/>
                    </a:lnTo>
                    <a:lnTo>
                      <a:pt x="15" y="115"/>
                    </a:lnTo>
                    <a:lnTo>
                      <a:pt x="16" y="114"/>
                    </a:lnTo>
                    <a:lnTo>
                      <a:pt x="17" y="114"/>
                    </a:lnTo>
                    <a:lnTo>
                      <a:pt x="18" y="113"/>
                    </a:lnTo>
                    <a:lnTo>
                      <a:pt x="17" y="112"/>
                    </a:lnTo>
                    <a:lnTo>
                      <a:pt x="17" y="111"/>
                    </a:lnTo>
                    <a:lnTo>
                      <a:pt x="15" y="110"/>
                    </a:lnTo>
                    <a:lnTo>
                      <a:pt x="16" y="107"/>
                    </a:lnTo>
                    <a:lnTo>
                      <a:pt x="17" y="105"/>
                    </a:lnTo>
                    <a:lnTo>
                      <a:pt x="19" y="103"/>
                    </a:lnTo>
                    <a:lnTo>
                      <a:pt x="19" y="102"/>
                    </a:lnTo>
                    <a:lnTo>
                      <a:pt x="18" y="100"/>
                    </a:lnTo>
                    <a:lnTo>
                      <a:pt x="16" y="99"/>
                    </a:lnTo>
                    <a:lnTo>
                      <a:pt x="15" y="98"/>
                    </a:lnTo>
                    <a:lnTo>
                      <a:pt x="13" y="97"/>
                    </a:lnTo>
                    <a:lnTo>
                      <a:pt x="12" y="95"/>
                    </a:lnTo>
                    <a:lnTo>
                      <a:pt x="10" y="94"/>
                    </a:lnTo>
                    <a:lnTo>
                      <a:pt x="9" y="93"/>
                    </a:lnTo>
                    <a:lnTo>
                      <a:pt x="7" y="91"/>
                    </a:lnTo>
                    <a:lnTo>
                      <a:pt x="6" y="91"/>
                    </a:lnTo>
                    <a:lnTo>
                      <a:pt x="4" y="91"/>
                    </a:lnTo>
                    <a:lnTo>
                      <a:pt x="3" y="91"/>
                    </a:lnTo>
                    <a:lnTo>
                      <a:pt x="2" y="90"/>
                    </a:lnTo>
                    <a:lnTo>
                      <a:pt x="2" y="88"/>
                    </a:lnTo>
                    <a:lnTo>
                      <a:pt x="2" y="87"/>
                    </a:lnTo>
                    <a:lnTo>
                      <a:pt x="3" y="86"/>
                    </a:lnTo>
                    <a:lnTo>
                      <a:pt x="4" y="86"/>
                    </a:lnTo>
                    <a:lnTo>
                      <a:pt x="5" y="86"/>
                    </a:lnTo>
                    <a:lnTo>
                      <a:pt x="6" y="86"/>
                    </a:lnTo>
                    <a:lnTo>
                      <a:pt x="7" y="87"/>
                    </a:lnTo>
                    <a:lnTo>
                      <a:pt x="7" y="88"/>
                    </a:lnTo>
                    <a:lnTo>
                      <a:pt x="7" y="90"/>
                    </a:lnTo>
                    <a:lnTo>
                      <a:pt x="9" y="91"/>
                    </a:lnTo>
                    <a:lnTo>
                      <a:pt x="11" y="92"/>
                    </a:lnTo>
                    <a:lnTo>
                      <a:pt x="12" y="94"/>
                    </a:lnTo>
                    <a:lnTo>
                      <a:pt x="14" y="95"/>
                    </a:lnTo>
                    <a:lnTo>
                      <a:pt x="15" y="96"/>
                    </a:lnTo>
                    <a:lnTo>
                      <a:pt x="17" y="97"/>
                    </a:lnTo>
                    <a:lnTo>
                      <a:pt x="19" y="99"/>
                    </a:lnTo>
                    <a:lnTo>
                      <a:pt x="20" y="100"/>
                    </a:lnTo>
                    <a:lnTo>
                      <a:pt x="21" y="100"/>
                    </a:lnTo>
                    <a:lnTo>
                      <a:pt x="22" y="100"/>
                    </a:lnTo>
                    <a:lnTo>
                      <a:pt x="23" y="99"/>
                    </a:lnTo>
                    <a:lnTo>
                      <a:pt x="25" y="99"/>
                    </a:lnTo>
                    <a:lnTo>
                      <a:pt x="27" y="98"/>
                    </a:lnTo>
                    <a:lnTo>
                      <a:pt x="30" y="98"/>
                    </a:lnTo>
                    <a:lnTo>
                      <a:pt x="34" y="97"/>
                    </a:lnTo>
                    <a:lnTo>
                      <a:pt x="37" y="98"/>
                    </a:lnTo>
                    <a:lnTo>
                      <a:pt x="39" y="100"/>
                    </a:lnTo>
                    <a:lnTo>
                      <a:pt x="42" y="102"/>
                    </a:lnTo>
                    <a:lnTo>
                      <a:pt x="44" y="105"/>
                    </a:lnTo>
                    <a:lnTo>
                      <a:pt x="47" y="108"/>
                    </a:lnTo>
                    <a:lnTo>
                      <a:pt x="49" y="110"/>
                    </a:lnTo>
                    <a:lnTo>
                      <a:pt x="52" y="112"/>
                    </a:lnTo>
                    <a:lnTo>
                      <a:pt x="55" y="114"/>
                    </a:lnTo>
                    <a:lnTo>
                      <a:pt x="56" y="114"/>
                    </a:lnTo>
                    <a:lnTo>
                      <a:pt x="58" y="110"/>
                    </a:lnTo>
                    <a:lnTo>
                      <a:pt x="59" y="105"/>
                    </a:lnTo>
                    <a:lnTo>
                      <a:pt x="61" y="101"/>
                    </a:lnTo>
                    <a:lnTo>
                      <a:pt x="62" y="97"/>
                    </a:lnTo>
                    <a:lnTo>
                      <a:pt x="64" y="93"/>
                    </a:lnTo>
                    <a:lnTo>
                      <a:pt x="65" y="89"/>
                    </a:lnTo>
                    <a:lnTo>
                      <a:pt x="67" y="85"/>
                    </a:lnTo>
                    <a:lnTo>
                      <a:pt x="69" y="81"/>
                    </a:lnTo>
                    <a:lnTo>
                      <a:pt x="70" y="81"/>
                    </a:lnTo>
                    <a:lnTo>
                      <a:pt x="71" y="80"/>
                    </a:lnTo>
                    <a:lnTo>
                      <a:pt x="72" y="80"/>
                    </a:lnTo>
                    <a:lnTo>
                      <a:pt x="73" y="80"/>
                    </a:lnTo>
                    <a:lnTo>
                      <a:pt x="74" y="80"/>
                    </a:lnTo>
                    <a:lnTo>
                      <a:pt x="75" y="79"/>
                    </a:lnTo>
                    <a:lnTo>
                      <a:pt x="76" y="79"/>
                    </a:lnTo>
                    <a:lnTo>
                      <a:pt x="77" y="78"/>
                    </a:lnTo>
                    <a:lnTo>
                      <a:pt x="78" y="75"/>
                    </a:lnTo>
                    <a:lnTo>
                      <a:pt x="79" y="71"/>
                    </a:lnTo>
                    <a:lnTo>
                      <a:pt x="80" y="68"/>
                    </a:lnTo>
                    <a:lnTo>
                      <a:pt x="81" y="64"/>
                    </a:lnTo>
                    <a:lnTo>
                      <a:pt x="83" y="61"/>
                    </a:lnTo>
                    <a:lnTo>
                      <a:pt x="85" y="57"/>
                    </a:lnTo>
                    <a:lnTo>
                      <a:pt x="87" y="55"/>
                    </a:lnTo>
                    <a:lnTo>
                      <a:pt x="89" y="52"/>
                    </a:lnTo>
                    <a:lnTo>
                      <a:pt x="91" y="52"/>
                    </a:lnTo>
                    <a:lnTo>
                      <a:pt x="92" y="52"/>
                    </a:lnTo>
                    <a:lnTo>
                      <a:pt x="92" y="51"/>
                    </a:lnTo>
                    <a:lnTo>
                      <a:pt x="91" y="50"/>
                    </a:lnTo>
                    <a:lnTo>
                      <a:pt x="89" y="49"/>
                    </a:lnTo>
                    <a:lnTo>
                      <a:pt x="88" y="49"/>
                    </a:lnTo>
                    <a:lnTo>
                      <a:pt x="88" y="48"/>
                    </a:lnTo>
                    <a:lnTo>
                      <a:pt x="87" y="48"/>
                    </a:lnTo>
                    <a:lnTo>
                      <a:pt x="87" y="47"/>
                    </a:lnTo>
                    <a:lnTo>
                      <a:pt x="86" y="45"/>
                    </a:lnTo>
                    <a:lnTo>
                      <a:pt x="86" y="43"/>
                    </a:lnTo>
                    <a:lnTo>
                      <a:pt x="87" y="40"/>
                    </a:lnTo>
                    <a:lnTo>
                      <a:pt x="87" y="35"/>
                    </a:lnTo>
                    <a:lnTo>
                      <a:pt x="88" y="30"/>
                    </a:lnTo>
                    <a:lnTo>
                      <a:pt x="87" y="27"/>
                    </a:lnTo>
                    <a:lnTo>
                      <a:pt x="86" y="26"/>
                    </a:lnTo>
                    <a:lnTo>
                      <a:pt x="85" y="26"/>
                    </a:lnTo>
                    <a:lnTo>
                      <a:pt x="84" y="24"/>
                    </a:lnTo>
                    <a:lnTo>
                      <a:pt x="83" y="23"/>
                    </a:lnTo>
                    <a:lnTo>
                      <a:pt x="82" y="22"/>
                    </a:lnTo>
                    <a:lnTo>
                      <a:pt x="82" y="21"/>
                    </a:lnTo>
                    <a:lnTo>
                      <a:pt x="81" y="20"/>
                    </a:lnTo>
                    <a:lnTo>
                      <a:pt x="81" y="18"/>
                    </a:lnTo>
                    <a:lnTo>
                      <a:pt x="82" y="15"/>
                    </a:lnTo>
                    <a:lnTo>
                      <a:pt x="83" y="13"/>
                    </a:lnTo>
                    <a:lnTo>
                      <a:pt x="85" y="11"/>
                    </a:lnTo>
                    <a:lnTo>
                      <a:pt x="88" y="9"/>
                    </a:lnTo>
                    <a:lnTo>
                      <a:pt x="91" y="9"/>
                    </a:lnTo>
                    <a:lnTo>
                      <a:pt x="94" y="8"/>
                    </a:lnTo>
                    <a:lnTo>
                      <a:pt x="97" y="8"/>
                    </a:lnTo>
                    <a:lnTo>
                      <a:pt x="99" y="8"/>
                    </a:lnTo>
                    <a:lnTo>
                      <a:pt x="102" y="6"/>
                    </a:lnTo>
                    <a:lnTo>
                      <a:pt x="103" y="4"/>
                    </a:lnTo>
                    <a:lnTo>
                      <a:pt x="106" y="2"/>
                    </a:lnTo>
                    <a:lnTo>
                      <a:pt x="108" y="1"/>
                    </a:lnTo>
                    <a:lnTo>
                      <a:pt x="110" y="0"/>
                    </a:lnTo>
                    <a:lnTo>
                      <a:pt x="112" y="0"/>
                    </a:lnTo>
                    <a:lnTo>
                      <a:pt x="115" y="0"/>
                    </a:lnTo>
                    <a:lnTo>
                      <a:pt x="118" y="2"/>
                    </a:lnTo>
                    <a:lnTo>
                      <a:pt x="120" y="4"/>
                    </a:lnTo>
                    <a:lnTo>
                      <a:pt x="122" y="7"/>
                    </a:lnTo>
                    <a:lnTo>
                      <a:pt x="123" y="10"/>
                    </a:lnTo>
                    <a:lnTo>
                      <a:pt x="124" y="14"/>
                    </a:lnTo>
                    <a:lnTo>
                      <a:pt x="124" y="17"/>
                    </a:lnTo>
                    <a:lnTo>
                      <a:pt x="125" y="21"/>
                    </a:lnTo>
                    <a:lnTo>
                      <a:pt x="125" y="25"/>
                    </a:lnTo>
                    <a:lnTo>
                      <a:pt x="125" y="28"/>
                    </a:lnTo>
                    <a:lnTo>
                      <a:pt x="127" y="28"/>
                    </a:lnTo>
                    <a:lnTo>
                      <a:pt x="128" y="28"/>
                    </a:lnTo>
                    <a:lnTo>
                      <a:pt x="130" y="28"/>
                    </a:lnTo>
                    <a:lnTo>
                      <a:pt x="130" y="29"/>
                    </a:lnTo>
                    <a:lnTo>
                      <a:pt x="130" y="30"/>
                    </a:lnTo>
                    <a:lnTo>
                      <a:pt x="131" y="31"/>
                    </a:lnTo>
                    <a:lnTo>
                      <a:pt x="131" y="33"/>
                    </a:lnTo>
                    <a:lnTo>
                      <a:pt x="131" y="35"/>
                    </a:lnTo>
                    <a:lnTo>
                      <a:pt x="135" y="36"/>
                    </a:lnTo>
                    <a:lnTo>
                      <a:pt x="136" y="38"/>
                    </a:lnTo>
                    <a:lnTo>
                      <a:pt x="136" y="41"/>
                    </a:lnTo>
                    <a:lnTo>
                      <a:pt x="135" y="43"/>
                    </a:lnTo>
                    <a:lnTo>
                      <a:pt x="133" y="46"/>
                    </a:lnTo>
                    <a:lnTo>
                      <a:pt x="130" y="48"/>
                    </a:lnTo>
                    <a:lnTo>
                      <a:pt x="127" y="50"/>
                    </a:lnTo>
                    <a:lnTo>
                      <a:pt x="125" y="51"/>
                    </a:lnTo>
                    <a:lnTo>
                      <a:pt x="125" y="52"/>
                    </a:lnTo>
                    <a:lnTo>
                      <a:pt x="126" y="52"/>
                    </a:lnTo>
                    <a:lnTo>
                      <a:pt x="127" y="52"/>
                    </a:lnTo>
                    <a:lnTo>
                      <a:pt x="128" y="52"/>
                    </a:lnTo>
                    <a:lnTo>
                      <a:pt x="130" y="52"/>
                    </a:lnTo>
                    <a:lnTo>
                      <a:pt x="131" y="53"/>
                    </a:lnTo>
                    <a:lnTo>
                      <a:pt x="132" y="54"/>
                    </a:lnTo>
                    <a:lnTo>
                      <a:pt x="133" y="56"/>
                    </a:lnTo>
                    <a:lnTo>
                      <a:pt x="134" y="57"/>
                    </a:lnTo>
                    <a:lnTo>
                      <a:pt x="135" y="59"/>
                    </a:lnTo>
                    <a:lnTo>
                      <a:pt x="136" y="61"/>
                    </a:lnTo>
                    <a:lnTo>
                      <a:pt x="136" y="63"/>
                    </a:lnTo>
                    <a:lnTo>
                      <a:pt x="137" y="65"/>
                    </a:lnTo>
                    <a:lnTo>
                      <a:pt x="140" y="67"/>
                    </a:lnTo>
                    <a:lnTo>
                      <a:pt x="144" y="69"/>
                    </a:lnTo>
                    <a:lnTo>
                      <a:pt x="147" y="72"/>
                    </a:lnTo>
                    <a:lnTo>
                      <a:pt x="151" y="75"/>
                    </a:lnTo>
                    <a:lnTo>
                      <a:pt x="154" y="78"/>
                    </a:lnTo>
                    <a:lnTo>
                      <a:pt x="157" y="82"/>
                    </a:lnTo>
                    <a:lnTo>
                      <a:pt x="159" y="86"/>
                    </a:lnTo>
                    <a:lnTo>
                      <a:pt x="160" y="90"/>
                    </a:lnTo>
                    <a:lnTo>
                      <a:pt x="160" y="92"/>
                    </a:lnTo>
                    <a:lnTo>
                      <a:pt x="161" y="93"/>
                    </a:lnTo>
                    <a:lnTo>
                      <a:pt x="161" y="95"/>
                    </a:lnTo>
                    <a:lnTo>
                      <a:pt x="161" y="97"/>
                    </a:lnTo>
                    <a:lnTo>
                      <a:pt x="160" y="103"/>
                    </a:lnTo>
                    <a:lnTo>
                      <a:pt x="159" y="110"/>
                    </a:lnTo>
                    <a:lnTo>
                      <a:pt x="157" y="117"/>
                    </a:lnTo>
                    <a:lnTo>
                      <a:pt x="155" y="123"/>
                    </a:lnTo>
                    <a:lnTo>
                      <a:pt x="153" y="130"/>
                    </a:lnTo>
                    <a:lnTo>
                      <a:pt x="151" y="137"/>
                    </a:lnTo>
                    <a:lnTo>
                      <a:pt x="149" y="143"/>
                    </a:lnTo>
                    <a:lnTo>
                      <a:pt x="147" y="150"/>
                    </a:lnTo>
                    <a:lnTo>
                      <a:pt x="147" y="151"/>
                    </a:lnTo>
                    <a:lnTo>
                      <a:pt x="147" y="152"/>
                    </a:lnTo>
                    <a:lnTo>
                      <a:pt x="148" y="152"/>
                    </a:lnTo>
                    <a:lnTo>
                      <a:pt x="150" y="153"/>
                    </a:lnTo>
                    <a:lnTo>
                      <a:pt x="150" y="154"/>
                    </a:lnTo>
                    <a:lnTo>
                      <a:pt x="151" y="155"/>
                    </a:lnTo>
                    <a:lnTo>
                      <a:pt x="152" y="156"/>
                    </a:lnTo>
                    <a:lnTo>
                      <a:pt x="152" y="158"/>
                    </a:lnTo>
                    <a:lnTo>
                      <a:pt x="153" y="160"/>
                    </a:lnTo>
                    <a:lnTo>
                      <a:pt x="153" y="165"/>
                    </a:lnTo>
                    <a:lnTo>
                      <a:pt x="153" y="171"/>
                    </a:lnTo>
                    <a:lnTo>
                      <a:pt x="153" y="177"/>
                    </a:lnTo>
                    <a:lnTo>
                      <a:pt x="152" y="183"/>
                    </a:lnTo>
                    <a:lnTo>
                      <a:pt x="152" y="188"/>
                    </a:lnTo>
                    <a:lnTo>
                      <a:pt x="151" y="194"/>
                    </a:lnTo>
                    <a:lnTo>
                      <a:pt x="150" y="200"/>
                    </a:lnTo>
                    <a:lnTo>
                      <a:pt x="148" y="206"/>
                    </a:lnTo>
                    <a:lnTo>
                      <a:pt x="147" y="207"/>
                    </a:lnTo>
                    <a:lnTo>
                      <a:pt x="146" y="207"/>
                    </a:lnTo>
                    <a:lnTo>
                      <a:pt x="145" y="208"/>
                    </a:lnTo>
                    <a:lnTo>
                      <a:pt x="144" y="208"/>
                    </a:lnTo>
                    <a:lnTo>
                      <a:pt x="143" y="213"/>
                    </a:lnTo>
                    <a:lnTo>
                      <a:pt x="142" y="217"/>
                    </a:lnTo>
                    <a:lnTo>
                      <a:pt x="142" y="221"/>
                    </a:lnTo>
                    <a:lnTo>
                      <a:pt x="141" y="225"/>
                    </a:lnTo>
                    <a:lnTo>
                      <a:pt x="140" y="230"/>
                    </a:lnTo>
                    <a:lnTo>
                      <a:pt x="139" y="234"/>
                    </a:lnTo>
                    <a:lnTo>
                      <a:pt x="138" y="239"/>
                    </a:lnTo>
                    <a:lnTo>
                      <a:pt x="138" y="243"/>
                    </a:lnTo>
                    <a:lnTo>
                      <a:pt x="140" y="246"/>
                    </a:lnTo>
                    <a:lnTo>
                      <a:pt x="140" y="249"/>
                    </a:lnTo>
                    <a:lnTo>
                      <a:pt x="140" y="252"/>
                    </a:lnTo>
                    <a:lnTo>
                      <a:pt x="139" y="256"/>
                    </a:lnTo>
                    <a:lnTo>
                      <a:pt x="139" y="257"/>
                    </a:lnTo>
                    <a:lnTo>
                      <a:pt x="140" y="259"/>
                    </a:lnTo>
                    <a:lnTo>
                      <a:pt x="140" y="262"/>
                    </a:lnTo>
                    <a:lnTo>
                      <a:pt x="141" y="265"/>
                    </a:lnTo>
                    <a:lnTo>
                      <a:pt x="140" y="272"/>
                    </a:lnTo>
                    <a:lnTo>
                      <a:pt x="140" y="278"/>
                    </a:lnTo>
                    <a:lnTo>
                      <a:pt x="139" y="284"/>
                    </a:lnTo>
                    <a:lnTo>
                      <a:pt x="138" y="291"/>
                    </a:lnTo>
                    <a:lnTo>
                      <a:pt x="136" y="297"/>
                    </a:lnTo>
                    <a:lnTo>
                      <a:pt x="135" y="303"/>
                    </a:lnTo>
                    <a:lnTo>
                      <a:pt x="135" y="310"/>
                    </a:lnTo>
                    <a:lnTo>
                      <a:pt x="134" y="316"/>
                    </a:lnTo>
                    <a:lnTo>
                      <a:pt x="135" y="321"/>
                    </a:lnTo>
                    <a:lnTo>
                      <a:pt x="136" y="328"/>
                    </a:lnTo>
                    <a:lnTo>
                      <a:pt x="136" y="335"/>
                    </a:lnTo>
                    <a:lnTo>
                      <a:pt x="135" y="339"/>
                    </a:lnTo>
                    <a:lnTo>
                      <a:pt x="135" y="344"/>
                    </a:lnTo>
                    <a:lnTo>
                      <a:pt x="135" y="350"/>
                    </a:lnTo>
                    <a:lnTo>
                      <a:pt x="134" y="356"/>
                    </a:lnTo>
                    <a:lnTo>
                      <a:pt x="131" y="360"/>
                    </a:lnTo>
                    <a:lnTo>
                      <a:pt x="129" y="360"/>
                    </a:lnTo>
                    <a:lnTo>
                      <a:pt x="126" y="361"/>
                    </a:lnTo>
                    <a:lnTo>
                      <a:pt x="122" y="362"/>
                    </a:lnTo>
                    <a:lnTo>
                      <a:pt x="118" y="362"/>
                    </a:lnTo>
                    <a:lnTo>
                      <a:pt x="115" y="363"/>
                    </a:lnTo>
                    <a:lnTo>
                      <a:pt x="111" y="363"/>
                    </a:lnTo>
                    <a:lnTo>
                      <a:pt x="109" y="362"/>
                    </a:lnTo>
                    <a:lnTo>
                      <a:pt x="107" y="361"/>
                    </a:lnTo>
                    <a:lnTo>
                      <a:pt x="106" y="360"/>
                    </a:lnTo>
                    <a:lnTo>
                      <a:pt x="106" y="359"/>
                    </a:lnTo>
                    <a:lnTo>
                      <a:pt x="104" y="359"/>
                    </a:lnTo>
                    <a:lnTo>
                      <a:pt x="103" y="359"/>
                    </a:lnTo>
                    <a:lnTo>
                      <a:pt x="101" y="360"/>
                    </a:lnTo>
                    <a:lnTo>
                      <a:pt x="100" y="360"/>
                    </a:lnTo>
                    <a:lnTo>
                      <a:pt x="98" y="361"/>
                    </a:lnTo>
                    <a:lnTo>
                      <a:pt x="97" y="361"/>
                    </a:lnTo>
                    <a:lnTo>
                      <a:pt x="95" y="362"/>
                    </a:lnTo>
                    <a:lnTo>
                      <a:pt x="93" y="363"/>
                    </a:lnTo>
                    <a:lnTo>
                      <a:pt x="92" y="363"/>
                    </a:lnTo>
                    <a:lnTo>
                      <a:pt x="91" y="363"/>
                    </a:lnTo>
                    <a:lnTo>
                      <a:pt x="90" y="363"/>
                    </a:lnTo>
                    <a:lnTo>
                      <a:pt x="88" y="363"/>
                    </a:lnTo>
                    <a:lnTo>
                      <a:pt x="87" y="363"/>
                    </a:lnTo>
                    <a:lnTo>
                      <a:pt x="84" y="363"/>
                    </a:lnTo>
                    <a:lnTo>
                      <a:pt x="82" y="363"/>
                    </a:lnTo>
                    <a:lnTo>
                      <a:pt x="78" y="3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99" name="Freeform 180">
                <a:extLst>
                  <a:ext uri="{FF2B5EF4-FFF2-40B4-BE49-F238E27FC236}">
                    <a16:creationId xmlns:a16="http://schemas.microsoft.com/office/drawing/2014/main" id="{31656A0F-1DD4-4734-AAD8-F0661590D653}"/>
                  </a:ext>
                </a:extLst>
              </p:cNvPr>
              <p:cNvSpPr>
                <a:spLocks/>
              </p:cNvSpPr>
              <p:nvPr/>
            </p:nvSpPr>
            <p:spPr bwMode="auto">
              <a:xfrm>
                <a:off x="3069" y="4001"/>
                <a:ext cx="212" cy="52"/>
              </a:xfrm>
              <a:custGeom>
                <a:avLst/>
                <a:gdLst>
                  <a:gd name="T0" fmla="*/ 2147483647 w 76"/>
                  <a:gd name="T1" fmla="*/ 2147483647 h 22"/>
                  <a:gd name="T2" fmla="*/ 2147483647 w 76"/>
                  <a:gd name="T3" fmla="*/ 2147483647 h 22"/>
                  <a:gd name="T4" fmla="*/ 2147483647 w 76"/>
                  <a:gd name="T5" fmla="*/ 2147483647 h 22"/>
                  <a:gd name="T6" fmla="*/ 2147483647 w 76"/>
                  <a:gd name="T7" fmla="*/ 2147483647 h 22"/>
                  <a:gd name="T8" fmla="*/ 2147483647 w 76"/>
                  <a:gd name="T9" fmla="*/ 2147483647 h 22"/>
                  <a:gd name="T10" fmla="*/ 2147483647 w 76"/>
                  <a:gd name="T11" fmla="*/ 0 h 22"/>
                  <a:gd name="T12" fmla="*/ 2147483647 w 76"/>
                  <a:gd name="T13" fmla="*/ 0 h 22"/>
                  <a:gd name="T14" fmla="*/ 2147483647 w 76"/>
                  <a:gd name="T15" fmla="*/ 2147483647 h 22"/>
                  <a:gd name="T16" fmla="*/ 2147483647 w 76"/>
                  <a:gd name="T17" fmla="*/ 2147483647 h 22"/>
                  <a:gd name="T18" fmla="*/ 2147483647 w 76"/>
                  <a:gd name="T19" fmla="*/ 2147483647 h 22"/>
                  <a:gd name="T20" fmla="*/ 2147483647 w 76"/>
                  <a:gd name="T21" fmla="*/ 2147483647 h 22"/>
                  <a:gd name="T22" fmla="*/ 2147483647 w 76"/>
                  <a:gd name="T23" fmla="*/ 2147483647 h 22"/>
                  <a:gd name="T24" fmla="*/ 2147483647 w 76"/>
                  <a:gd name="T25" fmla="*/ 2147483647 h 22"/>
                  <a:gd name="T26" fmla="*/ 2147483647 w 76"/>
                  <a:gd name="T27" fmla="*/ 2147483647 h 22"/>
                  <a:gd name="T28" fmla="*/ 2147483647 w 76"/>
                  <a:gd name="T29" fmla="*/ 2147483647 h 22"/>
                  <a:gd name="T30" fmla="*/ 2147483647 w 76"/>
                  <a:gd name="T31" fmla="*/ 2147483647 h 22"/>
                  <a:gd name="T32" fmla="*/ 2147483647 w 76"/>
                  <a:gd name="T33" fmla="*/ 2147483647 h 22"/>
                  <a:gd name="T34" fmla="*/ 2147483647 w 76"/>
                  <a:gd name="T35" fmla="*/ 2147483647 h 22"/>
                  <a:gd name="T36" fmla="*/ 2147483647 w 76"/>
                  <a:gd name="T37" fmla="*/ 2147483647 h 22"/>
                  <a:gd name="T38" fmla="*/ 2147483647 w 76"/>
                  <a:gd name="T39" fmla="*/ 2147483647 h 22"/>
                  <a:gd name="T40" fmla="*/ 2147483647 w 76"/>
                  <a:gd name="T41" fmla="*/ 2147483647 h 22"/>
                  <a:gd name="T42" fmla="*/ 2147483647 w 76"/>
                  <a:gd name="T43" fmla="*/ 2147483647 h 22"/>
                  <a:gd name="T44" fmla="*/ 2147483647 w 76"/>
                  <a:gd name="T45" fmla="*/ 2147483647 h 22"/>
                  <a:gd name="T46" fmla="*/ 2147483647 w 76"/>
                  <a:gd name="T47" fmla="*/ 2147483647 h 22"/>
                  <a:gd name="T48" fmla="*/ 2147483647 w 76"/>
                  <a:gd name="T49" fmla="*/ 2147483647 h 22"/>
                  <a:gd name="T50" fmla="*/ 2147483647 w 76"/>
                  <a:gd name="T51" fmla="*/ 2147483647 h 22"/>
                  <a:gd name="T52" fmla="*/ 2147483647 w 76"/>
                  <a:gd name="T53" fmla="*/ 2147483647 h 22"/>
                  <a:gd name="T54" fmla="*/ 2147483647 w 76"/>
                  <a:gd name="T55" fmla="*/ 2147483647 h 22"/>
                  <a:gd name="T56" fmla="*/ 2147483647 w 76"/>
                  <a:gd name="T57" fmla="*/ 2147483647 h 22"/>
                  <a:gd name="T58" fmla="*/ 2147483647 w 76"/>
                  <a:gd name="T59" fmla="*/ 2147483647 h 22"/>
                  <a:gd name="T60" fmla="*/ 2147483647 w 76"/>
                  <a:gd name="T61" fmla="*/ 2147483647 h 22"/>
                  <a:gd name="T62" fmla="*/ 2147483647 w 76"/>
                  <a:gd name="T63" fmla="*/ 2147483647 h 22"/>
                  <a:gd name="T64" fmla="*/ 2147483647 w 76"/>
                  <a:gd name="T65" fmla="*/ 2147483647 h 22"/>
                  <a:gd name="T66" fmla="*/ 2147483647 w 76"/>
                  <a:gd name="T67" fmla="*/ 2147483647 h 22"/>
                  <a:gd name="T68" fmla="*/ 2147483647 w 76"/>
                  <a:gd name="T69" fmla="*/ 2147483647 h 22"/>
                  <a:gd name="T70" fmla="*/ 2147483647 w 76"/>
                  <a:gd name="T71" fmla="*/ 2147483647 h 22"/>
                  <a:gd name="T72" fmla="*/ 2147483647 w 76"/>
                  <a:gd name="T73" fmla="*/ 2147483647 h 22"/>
                  <a:gd name="T74" fmla="*/ 2147483647 w 76"/>
                  <a:gd name="T75" fmla="*/ 2147483647 h 22"/>
                  <a:gd name="T76" fmla="*/ 2147483647 w 76"/>
                  <a:gd name="T77" fmla="*/ 2147483647 h 22"/>
                  <a:gd name="T78" fmla="*/ 2147483647 w 76"/>
                  <a:gd name="T79" fmla="*/ 2147483647 h 22"/>
                  <a:gd name="T80" fmla="*/ 2147483647 w 76"/>
                  <a:gd name="T81" fmla="*/ 2147483647 h 22"/>
                  <a:gd name="T82" fmla="*/ 2147483647 w 76"/>
                  <a:gd name="T83" fmla="*/ 2147483647 h 22"/>
                  <a:gd name="T84" fmla="*/ 2147483647 w 76"/>
                  <a:gd name="T85" fmla="*/ 2147483647 h 22"/>
                  <a:gd name="T86" fmla="*/ 2147483647 w 76"/>
                  <a:gd name="T87" fmla="*/ 2147483647 h 22"/>
                  <a:gd name="T88" fmla="*/ 2147483647 w 76"/>
                  <a:gd name="T89" fmla="*/ 2147483647 h 22"/>
                  <a:gd name="T90" fmla="*/ 2147483647 w 76"/>
                  <a:gd name="T91" fmla="*/ 2147483647 h 22"/>
                  <a:gd name="T92" fmla="*/ 2147483647 w 76"/>
                  <a:gd name="T93" fmla="*/ 2147483647 h 22"/>
                  <a:gd name="T94" fmla="*/ 2147483647 w 76"/>
                  <a:gd name="T95" fmla="*/ 2147483647 h 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6"/>
                  <a:gd name="T145" fmla="*/ 0 h 22"/>
                  <a:gd name="T146" fmla="*/ 76 w 76"/>
                  <a:gd name="T147" fmla="*/ 22 h 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6" h="22">
                    <a:moveTo>
                      <a:pt x="17" y="22"/>
                    </a:moveTo>
                    <a:lnTo>
                      <a:pt x="16" y="22"/>
                    </a:lnTo>
                    <a:lnTo>
                      <a:pt x="13" y="22"/>
                    </a:lnTo>
                    <a:lnTo>
                      <a:pt x="10" y="21"/>
                    </a:lnTo>
                    <a:lnTo>
                      <a:pt x="6" y="20"/>
                    </a:lnTo>
                    <a:lnTo>
                      <a:pt x="3" y="19"/>
                    </a:lnTo>
                    <a:lnTo>
                      <a:pt x="0" y="17"/>
                    </a:lnTo>
                    <a:lnTo>
                      <a:pt x="0" y="16"/>
                    </a:lnTo>
                    <a:lnTo>
                      <a:pt x="2" y="13"/>
                    </a:lnTo>
                    <a:lnTo>
                      <a:pt x="5" y="12"/>
                    </a:lnTo>
                    <a:lnTo>
                      <a:pt x="8" y="11"/>
                    </a:lnTo>
                    <a:lnTo>
                      <a:pt x="12" y="9"/>
                    </a:lnTo>
                    <a:lnTo>
                      <a:pt x="15" y="7"/>
                    </a:lnTo>
                    <a:lnTo>
                      <a:pt x="18" y="5"/>
                    </a:lnTo>
                    <a:lnTo>
                      <a:pt x="21" y="3"/>
                    </a:lnTo>
                    <a:lnTo>
                      <a:pt x="24" y="1"/>
                    </a:lnTo>
                    <a:lnTo>
                      <a:pt x="28" y="0"/>
                    </a:lnTo>
                    <a:lnTo>
                      <a:pt x="29" y="0"/>
                    </a:lnTo>
                    <a:lnTo>
                      <a:pt x="32" y="1"/>
                    </a:lnTo>
                    <a:lnTo>
                      <a:pt x="35" y="2"/>
                    </a:lnTo>
                    <a:lnTo>
                      <a:pt x="37" y="2"/>
                    </a:lnTo>
                    <a:lnTo>
                      <a:pt x="40" y="3"/>
                    </a:lnTo>
                    <a:lnTo>
                      <a:pt x="43" y="4"/>
                    </a:lnTo>
                    <a:lnTo>
                      <a:pt x="46" y="4"/>
                    </a:lnTo>
                    <a:lnTo>
                      <a:pt x="49" y="4"/>
                    </a:lnTo>
                    <a:lnTo>
                      <a:pt x="52" y="4"/>
                    </a:lnTo>
                    <a:lnTo>
                      <a:pt x="55" y="4"/>
                    </a:lnTo>
                    <a:lnTo>
                      <a:pt x="57" y="4"/>
                    </a:lnTo>
                    <a:lnTo>
                      <a:pt x="60" y="4"/>
                    </a:lnTo>
                    <a:lnTo>
                      <a:pt x="63" y="4"/>
                    </a:lnTo>
                    <a:lnTo>
                      <a:pt x="66" y="4"/>
                    </a:lnTo>
                    <a:lnTo>
                      <a:pt x="69" y="3"/>
                    </a:lnTo>
                    <a:lnTo>
                      <a:pt x="72" y="3"/>
                    </a:lnTo>
                    <a:lnTo>
                      <a:pt x="75" y="2"/>
                    </a:lnTo>
                    <a:lnTo>
                      <a:pt x="75" y="3"/>
                    </a:lnTo>
                    <a:lnTo>
                      <a:pt x="74" y="4"/>
                    </a:lnTo>
                    <a:lnTo>
                      <a:pt x="73" y="4"/>
                    </a:lnTo>
                    <a:lnTo>
                      <a:pt x="72" y="4"/>
                    </a:lnTo>
                    <a:lnTo>
                      <a:pt x="71" y="5"/>
                    </a:lnTo>
                    <a:lnTo>
                      <a:pt x="70" y="5"/>
                    </a:lnTo>
                    <a:lnTo>
                      <a:pt x="70" y="6"/>
                    </a:lnTo>
                    <a:lnTo>
                      <a:pt x="71" y="6"/>
                    </a:lnTo>
                    <a:lnTo>
                      <a:pt x="72" y="6"/>
                    </a:lnTo>
                    <a:lnTo>
                      <a:pt x="73" y="6"/>
                    </a:lnTo>
                    <a:lnTo>
                      <a:pt x="74" y="5"/>
                    </a:lnTo>
                    <a:lnTo>
                      <a:pt x="75" y="5"/>
                    </a:lnTo>
                    <a:lnTo>
                      <a:pt x="76" y="5"/>
                    </a:lnTo>
                    <a:lnTo>
                      <a:pt x="76" y="6"/>
                    </a:lnTo>
                    <a:lnTo>
                      <a:pt x="76" y="7"/>
                    </a:lnTo>
                    <a:lnTo>
                      <a:pt x="75" y="7"/>
                    </a:lnTo>
                    <a:lnTo>
                      <a:pt x="74" y="7"/>
                    </a:lnTo>
                    <a:lnTo>
                      <a:pt x="73" y="8"/>
                    </a:lnTo>
                    <a:lnTo>
                      <a:pt x="72" y="8"/>
                    </a:lnTo>
                    <a:lnTo>
                      <a:pt x="71" y="8"/>
                    </a:lnTo>
                    <a:lnTo>
                      <a:pt x="70" y="8"/>
                    </a:lnTo>
                    <a:lnTo>
                      <a:pt x="69" y="8"/>
                    </a:lnTo>
                    <a:lnTo>
                      <a:pt x="69" y="9"/>
                    </a:lnTo>
                    <a:lnTo>
                      <a:pt x="69" y="10"/>
                    </a:lnTo>
                    <a:lnTo>
                      <a:pt x="70" y="9"/>
                    </a:lnTo>
                    <a:lnTo>
                      <a:pt x="71" y="9"/>
                    </a:lnTo>
                    <a:lnTo>
                      <a:pt x="72" y="9"/>
                    </a:lnTo>
                    <a:lnTo>
                      <a:pt x="73" y="9"/>
                    </a:lnTo>
                    <a:lnTo>
                      <a:pt x="74" y="9"/>
                    </a:lnTo>
                    <a:lnTo>
                      <a:pt x="75" y="9"/>
                    </a:lnTo>
                    <a:lnTo>
                      <a:pt x="75" y="10"/>
                    </a:lnTo>
                    <a:lnTo>
                      <a:pt x="75" y="11"/>
                    </a:lnTo>
                    <a:lnTo>
                      <a:pt x="74" y="12"/>
                    </a:lnTo>
                    <a:lnTo>
                      <a:pt x="72" y="12"/>
                    </a:lnTo>
                    <a:lnTo>
                      <a:pt x="71" y="13"/>
                    </a:lnTo>
                    <a:lnTo>
                      <a:pt x="70" y="13"/>
                    </a:lnTo>
                    <a:lnTo>
                      <a:pt x="69" y="13"/>
                    </a:lnTo>
                    <a:lnTo>
                      <a:pt x="67" y="13"/>
                    </a:lnTo>
                    <a:lnTo>
                      <a:pt x="68" y="13"/>
                    </a:lnTo>
                    <a:lnTo>
                      <a:pt x="69" y="13"/>
                    </a:lnTo>
                    <a:lnTo>
                      <a:pt x="70" y="13"/>
                    </a:lnTo>
                    <a:lnTo>
                      <a:pt x="71" y="13"/>
                    </a:lnTo>
                    <a:lnTo>
                      <a:pt x="72" y="13"/>
                    </a:lnTo>
                    <a:lnTo>
                      <a:pt x="73" y="13"/>
                    </a:lnTo>
                    <a:lnTo>
                      <a:pt x="74" y="13"/>
                    </a:lnTo>
                    <a:lnTo>
                      <a:pt x="75" y="13"/>
                    </a:lnTo>
                    <a:lnTo>
                      <a:pt x="75" y="14"/>
                    </a:lnTo>
                    <a:lnTo>
                      <a:pt x="74" y="15"/>
                    </a:lnTo>
                    <a:lnTo>
                      <a:pt x="72" y="16"/>
                    </a:lnTo>
                    <a:lnTo>
                      <a:pt x="71" y="16"/>
                    </a:lnTo>
                    <a:lnTo>
                      <a:pt x="70" y="16"/>
                    </a:lnTo>
                    <a:lnTo>
                      <a:pt x="69" y="16"/>
                    </a:lnTo>
                    <a:lnTo>
                      <a:pt x="69" y="17"/>
                    </a:lnTo>
                    <a:lnTo>
                      <a:pt x="68" y="17"/>
                    </a:lnTo>
                    <a:lnTo>
                      <a:pt x="69" y="17"/>
                    </a:lnTo>
                    <a:lnTo>
                      <a:pt x="70" y="17"/>
                    </a:lnTo>
                    <a:lnTo>
                      <a:pt x="71" y="17"/>
                    </a:lnTo>
                    <a:lnTo>
                      <a:pt x="72" y="17"/>
                    </a:lnTo>
                    <a:lnTo>
                      <a:pt x="73" y="17"/>
                    </a:lnTo>
                    <a:lnTo>
                      <a:pt x="74" y="17"/>
                    </a:lnTo>
                    <a:lnTo>
                      <a:pt x="73" y="18"/>
                    </a:lnTo>
                    <a:lnTo>
                      <a:pt x="71" y="19"/>
                    </a:lnTo>
                    <a:lnTo>
                      <a:pt x="68" y="20"/>
                    </a:lnTo>
                    <a:lnTo>
                      <a:pt x="65" y="21"/>
                    </a:lnTo>
                    <a:lnTo>
                      <a:pt x="61" y="21"/>
                    </a:lnTo>
                    <a:lnTo>
                      <a:pt x="58" y="21"/>
                    </a:lnTo>
                    <a:lnTo>
                      <a:pt x="55" y="21"/>
                    </a:lnTo>
                    <a:lnTo>
                      <a:pt x="53" y="21"/>
                    </a:lnTo>
                    <a:lnTo>
                      <a:pt x="53" y="19"/>
                    </a:lnTo>
                    <a:lnTo>
                      <a:pt x="52" y="18"/>
                    </a:lnTo>
                    <a:lnTo>
                      <a:pt x="52" y="17"/>
                    </a:lnTo>
                    <a:lnTo>
                      <a:pt x="50" y="17"/>
                    </a:lnTo>
                    <a:lnTo>
                      <a:pt x="46" y="18"/>
                    </a:lnTo>
                    <a:lnTo>
                      <a:pt x="43" y="19"/>
                    </a:lnTo>
                    <a:lnTo>
                      <a:pt x="41" y="20"/>
                    </a:lnTo>
                    <a:lnTo>
                      <a:pt x="39" y="21"/>
                    </a:lnTo>
                    <a:lnTo>
                      <a:pt x="38" y="21"/>
                    </a:lnTo>
                    <a:lnTo>
                      <a:pt x="37" y="21"/>
                    </a:lnTo>
                    <a:lnTo>
                      <a:pt x="36" y="21"/>
                    </a:lnTo>
                    <a:lnTo>
                      <a:pt x="35" y="22"/>
                    </a:lnTo>
                    <a:lnTo>
                      <a:pt x="33" y="22"/>
                    </a:lnTo>
                    <a:lnTo>
                      <a:pt x="31" y="22"/>
                    </a:lnTo>
                    <a:lnTo>
                      <a:pt x="29" y="22"/>
                    </a:lnTo>
                    <a:lnTo>
                      <a:pt x="27" y="22"/>
                    </a:lnTo>
                    <a:lnTo>
                      <a:pt x="25" y="22"/>
                    </a:lnTo>
                    <a:lnTo>
                      <a:pt x="23" y="22"/>
                    </a:lnTo>
                    <a:lnTo>
                      <a:pt x="21" y="22"/>
                    </a:lnTo>
                    <a:lnTo>
                      <a:pt x="17"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00" name="Freeform 181">
                <a:extLst>
                  <a:ext uri="{FF2B5EF4-FFF2-40B4-BE49-F238E27FC236}">
                    <a16:creationId xmlns:a16="http://schemas.microsoft.com/office/drawing/2014/main" id="{9733D112-28DC-48E2-A5CA-3850384F2D14}"/>
                  </a:ext>
                </a:extLst>
              </p:cNvPr>
              <p:cNvSpPr>
                <a:spLocks/>
              </p:cNvSpPr>
              <p:nvPr/>
            </p:nvSpPr>
            <p:spPr bwMode="auto">
              <a:xfrm>
                <a:off x="3041" y="3960"/>
                <a:ext cx="100" cy="48"/>
              </a:xfrm>
              <a:custGeom>
                <a:avLst/>
                <a:gdLst>
                  <a:gd name="T0" fmla="*/ 2147483647 w 36"/>
                  <a:gd name="T1" fmla="*/ 2147483647 h 20"/>
                  <a:gd name="T2" fmla="*/ 2147483647 w 36"/>
                  <a:gd name="T3" fmla="*/ 2147483647 h 20"/>
                  <a:gd name="T4" fmla="*/ 2147483647 w 36"/>
                  <a:gd name="T5" fmla="*/ 2147483647 h 20"/>
                  <a:gd name="T6" fmla="*/ 2147483647 w 36"/>
                  <a:gd name="T7" fmla="*/ 2147483647 h 20"/>
                  <a:gd name="T8" fmla="*/ 2147483647 w 36"/>
                  <a:gd name="T9" fmla="*/ 2147483647 h 20"/>
                  <a:gd name="T10" fmla="*/ 2147483647 w 36"/>
                  <a:gd name="T11" fmla="*/ 2147483647 h 20"/>
                  <a:gd name="T12" fmla="*/ 2147483647 w 36"/>
                  <a:gd name="T13" fmla="*/ 2147483647 h 20"/>
                  <a:gd name="T14" fmla="*/ 2147483647 w 36"/>
                  <a:gd name="T15" fmla="*/ 2147483647 h 20"/>
                  <a:gd name="T16" fmla="*/ 2147483647 w 36"/>
                  <a:gd name="T17" fmla="*/ 2147483647 h 20"/>
                  <a:gd name="T18" fmla="*/ 2147483647 w 36"/>
                  <a:gd name="T19" fmla="*/ 2147483647 h 20"/>
                  <a:gd name="T20" fmla="*/ 0 w 36"/>
                  <a:gd name="T21" fmla="*/ 2147483647 h 20"/>
                  <a:gd name="T22" fmla="*/ 0 w 36"/>
                  <a:gd name="T23" fmla="*/ 2147483647 h 20"/>
                  <a:gd name="T24" fmla="*/ 0 w 36"/>
                  <a:gd name="T25" fmla="*/ 2147483647 h 20"/>
                  <a:gd name="T26" fmla="*/ 2147483647 w 36"/>
                  <a:gd name="T27" fmla="*/ 2147483647 h 20"/>
                  <a:gd name="T28" fmla="*/ 2147483647 w 36"/>
                  <a:gd name="T29" fmla="*/ 2147483647 h 20"/>
                  <a:gd name="T30" fmla="*/ 2147483647 w 36"/>
                  <a:gd name="T31" fmla="*/ 2147483647 h 20"/>
                  <a:gd name="T32" fmla="*/ 2147483647 w 36"/>
                  <a:gd name="T33" fmla="*/ 2147483647 h 20"/>
                  <a:gd name="T34" fmla="*/ 2147483647 w 36"/>
                  <a:gd name="T35" fmla="*/ 2147483647 h 20"/>
                  <a:gd name="T36" fmla="*/ 2147483647 w 36"/>
                  <a:gd name="T37" fmla="*/ 2147483647 h 20"/>
                  <a:gd name="T38" fmla="*/ 2147483647 w 36"/>
                  <a:gd name="T39" fmla="*/ 2147483647 h 20"/>
                  <a:gd name="T40" fmla="*/ 2147483647 w 36"/>
                  <a:gd name="T41" fmla="*/ 2147483647 h 20"/>
                  <a:gd name="T42" fmla="*/ 2147483647 w 36"/>
                  <a:gd name="T43" fmla="*/ 2147483647 h 20"/>
                  <a:gd name="T44" fmla="*/ 2147483647 w 36"/>
                  <a:gd name="T45" fmla="*/ 2147483647 h 20"/>
                  <a:gd name="T46" fmla="*/ 2147483647 w 36"/>
                  <a:gd name="T47" fmla="*/ 0 h 20"/>
                  <a:gd name="T48" fmla="*/ 2147483647 w 36"/>
                  <a:gd name="T49" fmla="*/ 0 h 20"/>
                  <a:gd name="T50" fmla="*/ 2147483647 w 36"/>
                  <a:gd name="T51" fmla="*/ 0 h 20"/>
                  <a:gd name="T52" fmla="*/ 2147483647 w 36"/>
                  <a:gd name="T53" fmla="*/ 2147483647 h 20"/>
                  <a:gd name="T54" fmla="*/ 2147483647 w 36"/>
                  <a:gd name="T55" fmla="*/ 2147483647 h 20"/>
                  <a:gd name="T56" fmla="*/ 2147483647 w 36"/>
                  <a:gd name="T57" fmla="*/ 2147483647 h 20"/>
                  <a:gd name="T58" fmla="*/ 2147483647 w 36"/>
                  <a:gd name="T59" fmla="*/ 2147483647 h 20"/>
                  <a:gd name="T60" fmla="*/ 2147483647 w 36"/>
                  <a:gd name="T61" fmla="*/ 2147483647 h 20"/>
                  <a:gd name="T62" fmla="*/ 2147483647 w 36"/>
                  <a:gd name="T63" fmla="*/ 2147483647 h 20"/>
                  <a:gd name="T64" fmla="*/ 2147483647 w 36"/>
                  <a:gd name="T65" fmla="*/ 2147483647 h 20"/>
                  <a:gd name="T66" fmla="*/ 2147483647 w 36"/>
                  <a:gd name="T67" fmla="*/ 2147483647 h 20"/>
                  <a:gd name="T68" fmla="*/ 2147483647 w 36"/>
                  <a:gd name="T69" fmla="*/ 2147483647 h 20"/>
                  <a:gd name="T70" fmla="*/ 2147483647 w 36"/>
                  <a:gd name="T71" fmla="*/ 2147483647 h 20"/>
                  <a:gd name="T72" fmla="*/ 2147483647 w 36"/>
                  <a:gd name="T73" fmla="*/ 2147483647 h 20"/>
                  <a:gd name="T74" fmla="*/ 2147483647 w 36"/>
                  <a:gd name="T75" fmla="*/ 2147483647 h 20"/>
                  <a:gd name="T76" fmla="*/ 2147483647 w 36"/>
                  <a:gd name="T77" fmla="*/ 2147483647 h 20"/>
                  <a:gd name="T78" fmla="*/ 2147483647 w 36"/>
                  <a:gd name="T79" fmla="*/ 2147483647 h 20"/>
                  <a:gd name="T80" fmla="*/ 2147483647 w 36"/>
                  <a:gd name="T81" fmla="*/ 2147483647 h 20"/>
                  <a:gd name="T82" fmla="*/ 2147483647 w 36"/>
                  <a:gd name="T83" fmla="*/ 2147483647 h 20"/>
                  <a:gd name="T84" fmla="*/ 2147483647 w 36"/>
                  <a:gd name="T85" fmla="*/ 2147483647 h 20"/>
                  <a:gd name="T86" fmla="*/ 2147483647 w 36"/>
                  <a:gd name="T87" fmla="*/ 2147483647 h 20"/>
                  <a:gd name="T88" fmla="*/ 2147483647 w 36"/>
                  <a:gd name="T89" fmla="*/ 2147483647 h 20"/>
                  <a:gd name="T90" fmla="*/ 2147483647 w 36"/>
                  <a:gd name="T91" fmla="*/ 2147483647 h 20"/>
                  <a:gd name="T92" fmla="*/ 2147483647 w 36"/>
                  <a:gd name="T93" fmla="*/ 2147483647 h 20"/>
                  <a:gd name="T94" fmla="*/ 2147483647 w 36"/>
                  <a:gd name="T95" fmla="*/ 2147483647 h 20"/>
                  <a:gd name="T96" fmla="*/ 2147483647 w 36"/>
                  <a:gd name="T97" fmla="*/ 2147483647 h 20"/>
                  <a:gd name="T98" fmla="*/ 2147483647 w 36"/>
                  <a:gd name="T99" fmla="*/ 2147483647 h 20"/>
                  <a:gd name="T100" fmla="*/ 2147483647 w 36"/>
                  <a:gd name="T101" fmla="*/ 2147483647 h 20"/>
                  <a:gd name="T102" fmla="*/ 2147483647 w 36"/>
                  <a:gd name="T103" fmla="*/ 2147483647 h 20"/>
                  <a:gd name="T104" fmla="*/ 2147483647 w 36"/>
                  <a:gd name="T105" fmla="*/ 2147483647 h 2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
                  <a:gd name="T160" fmla="*/ 0 h 20"/>
                  <a:gd name="T161" fmla="*/ 36 w 36"/>
                  <a:gd name="T162" fmla="*/ 20 h 2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 h="20">
                    <a:moveTo>
                      <a:pt x="18" y="20"/>
                    </a:moveTo>
                    <a:lnTo>
                      <a:pt x="15" y="19"/>
                    </a:lnTo>
                    <a:lnTo>
                      <a:pt x="13" y="19"/>
                    </a:lnTo>
                    <a:lnTo>
                      <a:pt x="11" y="19"/>
                    </a:lnTo>
                    <a:lnTo>
                      <a:pt x="9" y="18"/>
                    </a:lnTo>
                    <a:lnTo>
                      <a:pt x="7" y="18"/>
                    </a:lnTo>
                    <a:lnTo>
                      <a:pt x="5" y="17"/>
                    </a:lnTo>
                    <a:lnTo>
                      <a:pt x="3" y="17"/>
                    </a:lnTo>
                    <a:lnTo>
                      <a:pt x="1" y="16"/>
                    </a:lnTo>
                    <a:lnTo>
                      <a:pt x="1" y="15"/>
                    </a:lnTo>
                    <a:lnTo>
                      <a:pt x="0" y="15"/>
                    </a:lnTo>
                    <a:lnTo>
                      <a:pt x="0" y="14"/>
                    </a:lnTo>
                    <a:lnTo>
                      <a:pt x="0" y="13"/>
                    </a:lnTo>
                    <a:lnTo>
                      <a:pt x="3" y="11"/>
                    </a:lnTo>
                    <a:lnTo>
                      <a:pt x="6" y="10"/>
                    </a:lnTo>
                    <a:lnTo>
                      <a:pt x="9" y="8"/>
                    </a:lnTo>
                    <a:lnTo>
                      <a:pt x="13" y="7"/>
                    </a:lnTo>
                    <a:lnTo>
                      <a:pt x="16" y="5"/>
                    </a:lnTo>
                    <a:lnTo>
                      <a:pt x="20" y="4"/>
                    </a:lnTo>
                    <a:lnTo>
                      <a:pt x="23" y="3"/>
                    </a:lnTo>
                    <a:lnTo>
                      <a:pt x="26" y="2"/>
                    </a:lnTo>
                    <a:lnTo>
                      <a:pt x="26" y="1"/>
                    </a:lnTo>
                    <a:lnTo>
                      <a:pt x="27" y="1"/>
                    </a:lnTo>
                    <a:lnTo>
                      <a:pt x="27" y="0"/>
                    </a:lnTo>
                    <a:lnTo>
                      <a:pt x="28" y="0"/>
                    </a:lnTo>
                    <a:lnTo>
                      <a:pt x="29" y="1"/>
                    </a:lnTo>
                    <a:lnTo>
                      <a:pt x="31" y="1"/>
                    </a:lnTo>
                    <a:lnTo>
                      <a:pt x="32" y="2"/>
                    </a:lnTo>
                    <a:lnTo>
                      <a:pt x="33" y="3"/>
                    </a:lnTo>
                    <a:lnTo>
                      <a:pt x="34" y="4"/>
                    </a:lnTo>
                    <a:lnTo>
                      <a:pt x="35" y="5"/>
                    </a:lnTo>
                    <a:lnTo>
                      <a:pt x="36" y="6"/>
                    </a:lnTo>
                    <a:lnTo>
                      <a:pt x="36" y="9"/>
                    </a:lnTo>
                    <a:lnTo>
                      <a:pt x="36" y="11"/>
                    </a:lnTo>
                    <a:lnTo>
                      <a:pt x="36" y="13"/>
                    </a:lnTo>
                    <a:lnTo>
                      <a:pt x="36" y="15"/>
                    </a:lnTo>
                    <a:lnTo>
                      <a:pt x="35" y="16"/>
                    </a:lnTo>
                    <a:lnTo>
                      <a:pt x="34" y="16"/>
                    </a:lnTo>
                    <a:lnTo>
                      <a:pt x="33" y="17"/>
                    </a:lnTo>
                    <a:lnTo>
                      <a:pt x="32" y="18"/>
                    </a:lnTo>
                    <a:lnTo>
                      <a:pt x="31" y="18"/>
                    </a:lnTo>
                    <a:lnTo>
                      <a:pt x="30" y="19"/>
                    </a:lnTo>
                    <a:lnTo>
                      <a:pt x="29" y="19"/>
                    </a:lnTo>
                    <a:lnTo>
                      <a:pt x="28" y="20"/>
                    </a:lnTo>
                    <a:lnTo>
                      <a:pt x="27" y="20"/>
                    </a:lnTo>
                    <a:lnTo>
                      <a:pt x="26" y="19"/>
                    </a:lnTo>
                    <a:lnTo>
                      <a:pt x="25" y="19"/>
                    </a:lnTo>
                    <a:lnTo>
                      <a:pt x="24" y="19"/>
                    </a:lnTo>
                    <a:lnTo>
                      <a:pt x="23" y="19"/>
                    </a:lnTo>
                    <a:lnTo>
                      <a:pt x="22" y="19"/>
                    </a:lnTo>
                    <a:lnTo>
                      <a:pt x="20" y="20"/>
                    </a:lnTo>
                    <a:lnTo>
                      <a:pt x="18"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01" name="Freeform 182">
                <a:extLst>
                  <a:ext uri="{FF2B5EF4-FFF2-40B4-BE49-F238E27FC236}">
                    <a16:creationId xmlns:a16="http://schemas.microsoft.com/office/drawing/2014/main" id="{494CBC97-FAC3-44C1-9687-9D18E7737CC3}"/>
                  </a:ext>
                </a:extLst>
              </p:cNvPr>
              <p:cNvSpPr>
                <a:spLocks/>
              </p:cNvSpPr>
              <p:nvPr/>
            </p:nvSpPr>
            <p:spPr bwMode="auto">
              <a:xfrm>
                <a:off x="3147" y="3692"/>
                <a:ext cx="159" cy="313"/>
              </a:xfrm>
              <a:custGeom>
                <a:avLst/>
                <a:gdLst>
                  <a:gd name="T0" fmla="*/ 2147483647 w 57"/>
                  <a:gd name="T1" fmla="*/ 2147483647 h 132"/>
                  <a:gd name="T2" fmla="*/ 2147483647 w 57"/>
                  <a:gd name="T3" fmla="*/ 2147483647 h 132"/>
                  <a:gd name="T4" fmla="*/ 2147483647 w 57"/>
                  <a:gd name="T5" fmla="*/ 2147483647 h 132"/>
                  <a:gd name="T6" fmla="*/ 2147483647 w 57"/>
                  <a:gd name="T7" fmla="*/ 2147483647 h 132"/>
                  <a:gd name="T8" fmla="*/ 2147483647 w 57"/>
                  <a:gd name="T9" fmla="*/ 2147483647 h 132"/>
                  <a:gd name="T10" fmla="*/ 2147483647 w 57"/>
                  <a:gd name="T11" fmla="*/ 2147483647 h 132"/>
                  <a:gd name="T12" fmla="*/ 2147483647 w 57"/>
                  <a:gd name="T13" fmla="*/ 2147483647 h 132"/>
                  <a:gd name="T14" fmla="*/ 2147483647 w 57"/>
                  <a:gd name="T15" fmla="*/ 2147483647 h 132"/>
                  <a:gd name="T16" fmla="*/ 2147483647 w 57"/>
                  <a:gd name="T17" fmla="*/ 2147483647 h 132"/>
                  <a:gd name="T18" fmla="*/ 2147483647 w 57"/>
                  <a:gd name="T19" fmla="*/ 2147483647 h 132"/>
                  <a:gd name="T20" fmla="*/ 2147483647 w 57"/>
                  <a:gd name="T21" fmla="*/ 2147483647 h 132"/>
                  <a:gd name="T22" fmla="*/ 2147483647 w 57"/>
                  <a:gd name="T23" fmla="*/ 2147483647 h 132"/>
                  <a:gd name="T24" fmla="*/ 2147483647 w 57"/>
                  <a:gd name="T25" fmla="*/ 2147483647 h 132"/>
                  <a:gd name="T26" fmla="*/ 2147483647 w 57"/>
                  <a:gd name="T27" fmla="*/ 2147483647 h 132"/>
                  <a:gd name="T28" fmla="*/ 2147483647 w 57"/>
                  <a:gd name="T29" fmla="*/ 2147483647 h 132"/>
                  <a:gd name="T30" fmla="*/ 2147483647 w 57"/>
                  <a:gd name="T31" fmla="*/ 2147483647 h 132"/>
                  <a:gd name="T32" fmla="*/ 2147483647 w 57"/>
                  <a:gd name="T33" fmla="*/ 2147483647 h 132"/>
                  <a:gd name="T34" fmla="*/ 2147483647 w 57"/>
                  <a:gd name="T35" fmla="*/ 2147483647 h 132"/>
                  <a:gd name="T36" fmla="*/ 2147483647 w 57"/>
                  <a:gd name="T37" fmla="*/ 2147483647 h 132"/>
                  <a:gd name="T38" fmla="*/ 2147483647 w 57"/>
                  <a:gd name="T39" fmla="*/ 2147483647 h 132"/>
                  <a:gd name="T40" fmla="*/ 2147483647 w 57"/>
                  <a:gd name="T41" fmla="*/ 2147483647 h 132"/>
                  <a:gd name="T42" fmla="*/ 2147483647 w 57"/>
                  <a:gd name="T43" fmla="*/ 2147483647 h 132"/>
                  <a:gd name="T44" fmla="*/ 2147483647 w 57"/>
                  <a:gd name="T45" fmla="*/ 2147483647 h 132"/>
                  <a:gd name="T46" fmla="*/ 2147483647 w 57"/>
                  <a:gd name="T47" fmla="*/ 2147483647 h 132"/>
                  <a:gd name="T48" fmla="*/ 2147483647 w 57"/>
                  <a:gd name="T49" fmla="*/ 2147483647 h 132"/>
                  <a:gd name="T50" fmla="*/ 2147483647 w 57"/>
                  <a:gd name="T51" fmla="*/ 2147483647 h 132"/>
                  <a:gd name="T52" fmla="*/ 2147483647 w 57"/>
                  <a:gd name="T53" fmla="*/ 2147483647 h 132"/>
                  <a:gd name="T54" fmla="*/ 2147483647 w 57"/>
                  <a:gd name="T55" fmla="*/ 2147483647 h 132"/>
                  <a:gd name="T56" fmla="*/ 2147483647 w 57"/>
                  <a:gd name="T57" fmla="*/ 2147483647 h 132"/>
                  <a:gd name="T58" fmla="*/ 2147483647 w 57"/>
                  <a:gd name="T59" fmla="*/ 2147483647 h 132"/>
                  <a:gd name="T60" fmla="*/ 2147483647 w 57"/>
                  <a:gd name="T61" fmla="*/ 2147483647 h 132"/>
                  <a:gd name="T62" fmla="*/ 2147483647 w 57"/>
                  <a:gd name="T63" fmla="*/ 2147483647 h 132"/>
                  <a:gd name="T64" fmla="*/ 2147483647 w 57"/>
                  <a:gd name="T65" fmla="*/ 2147483647 h 132"/>
                  <a:gd name="T66" fmla="*/ 2147483647 w 57"/>
                  <a:gd name="T67" fmla="*/ 2147483647 h 132"/>
                  <a:gd name="T68" fmla="*/ 2147483647 w 57"/>
                  <a:gd name="T69" fmla="*/ 2147483647 h 132"/>
                  <a:gd name="T70" fmla="*/ 2147483647 w 57"/>
                  <a:gd name="T71" fmla="*/ 2147483647 h 132"/>
                  <a:gd name="T72" fmla="*/ 2147483647 w 57"/>
                  <a:gd name="T73" fmla="*/ 2147483647 h 132"/>
                  <a:gd name="T74" fmla="*/ 2147483647 w 57"/>
                  <a:gd name="T75" fmla="*/ 2147483647 h 132"/>
                  <a:gd name="T76" fmla="*/ 2147483647 w 57"/>
                  <a:gd name="T77" fmla="*/ 2147483647 h 132"/>
                  <a:gd name="T78" fmla="*/ 2147483647 w 57"/>
                  <a:gd name="T79" fmla="*/ 2147483647 h 132"/>
                  <a:gd name="T80" fmla="*/ 2147483647 w 57"/>
                  <a:gd name="T81" fmla="*/ 2147483647 h 132"/>
                  <a:gd name="T82" fmla="*/ 2147483647 w 57"/>
                  <a:gd name="T83" fmla="*/ 2147483647 h 132"/>
                  <a:gd name="T84" fmla="*/ 2147483647 w 57"/>
                  <a:gd name="T85" fmla="*/ 2147483647 h 132"/>
                  <a:gd name="T86" fmla="*/ 2147483647 w 57"/>
                  <a:gd name="T87" fmla="*/ 2147483647 h 132"/>
                  <a:gd name="T88" fmla="*/ 2147483647 w 57"/>
                  <a:gd name="T89" fmla="*/ 2147483647 h 132"/>
                  <a:gd name="T90" fmla="*/ 2147483647 w 57"/>
                  <a:gd name="T91" fmla="*/ 2147483647 h 132"/>
                  <a:gd name="T92" fmla="*/ 2147483647 w 57"/>
                  <a:gd name="T93" fmla="*/ 2147483647 h 132"/>
                  <a:gd name="T94" fmla="*/ 2147483647 w 57"/>
                  <a:gd name="T95" fmla="*/ 2147483647 h 132"/>
                  <a:gd name="T96" fmla="*/ 2147483647 w 57"/>
                  <a:gd name="T97" fmla="*/ 2147483647 h 132"/>
                  <a:gd name="T98" fmla="*/ 2147483647 w 57"/>
                  <a:gd name="T99" fmla="*/ 2147483647 h 132"/>
                  <a:gd name="T100" fmla="*/ 2147483647 w 57"/>
                  <a:gd name="T101" fmla="*/ 2147483647 h 132"/>
                  <a:gd name="T102" fmla="*/ 2147483647 w 57"/>
                  <a:gd name="T103" fmla="*/ 2147483647 h 132"/>
                  <a:gd name="T104" fmla="*/ 2147483647 w 57"/>
                  <a:gd name="T105" fmla="*/ 2147483647 h 132"/>
                  <a:gd name="T106" fmla="*/ 2147483647 w 57"/>
                  <a:gd name="T107" fmla="*/ 2147483647 h 132"/>
                  <a:gd name="T108" fmla="*/ 2147483647 w 57"/>
                  <a:gd name="T109" fmla="*/ 2147483647 h 132"/>
                  <a:gd name="T110" fmla="*/ 2147483647 w 57"/>
                  <a:gd name="T111" fmla="*/ 2147483647 h 132"/>
                  <a:gd name="T112" fmla="*/ 2147483647 w 57"/>
                  <a:gd name="T113" fmla="*/ 2147483647 h 132"/>
                  <a:gd name="T114" fmla="*/ 2147483647 w 57"/>
                  <a:gd name="T115" fmla="*/ 2147483647 h 132"/>
                  <a:gd name="T116" fmla="*/ 2147483647 w 57"/>
                  <a:gd name="T117" fmla="*/ 2147483647 h 132"/>
                  <a:gd name="T118" fmla="*/ 2147483647 w 57"/>
                  <a:gd name="T119" fmla="*/ 2147483647 h 1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7"/>
                  <a:gd name="T181" fmla="*/ 0 h 132"/>
                  <a:gd name="T182" fmla="*/ 57 w 57"/>
                  <a:gd name="T183" fmla="*/ 132 h 1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7" h="132">
                    <a:moveTo>
                      <a:pt x="24" y="132"/>
                    </a:moveTo>
                    <a:lnTo>
                      <a:pt x="21" y="132"/>
                    </a:lnTo>
                    <a:lnTo>
                      <a:pt x="18" y="132"/>
                    </a:lnTo>
                    <a:lnTo>
                      <a:pt x="14" y="132"/>
                    </a:lnTo>
                    <a:lnTo>
                      <a:pt x="12" y="131"/>
                    </a:lnTo>
                    <a:lnTo>
                      <a:pt x="9" y="131"/>
                    </a:lnTo>
                    <a:lnTo>
                      <a:pt x="6" y="130"/>
                    </a:lnTo>
                    <a:lnTo>
                      <a:pt x="3" y="129"/>
                    </a:lnTo>
                    <a:lnTo>
                      <a:pt x="0" y="127"/>
                    </a:lnTo>
                    <a:lnTo>
                      <a:pt x="0" y="121"/>
                    </a:lnTo>
                    <a:lnTo>
                      <a:pt x="1" y="115"/>
                    </a:lnTo>
                    <a:lnTo>
                      <a:pt x="2" y="110"/>
                    </a:lnTo>
                    <a:lnTo>
                      <a:pt x="4" y="104"/>
                    </a:lnTo>
                    <a:lnTo>
                      <a:pt x="4" y="96"/>
                    </a:lnTo>
                    <a:lnTo>
                      <a:pt x="6" y="88"/>
                    </a:lnTo>
                    <a:lnTo>
                      <a:pt x="7" y="80"/>
                    </a:lnTo>
                    <a:lnTo>
                      <a:pt x="8" y="72"/>
                    </a:lnTo>
                    <a:lnTo>
                      <a:pt x="9" y="63"/>
                    </a:lnTo>
                    <a:lnTo>
                      <a:pt x="9" y="55"/>
                    </a:lnTo>
                    <a:lnTo>
                      <a:pt x="9" y="48"/>
                    </a:lnTo>
                    <a:lnTo>
                      <a:pt x="7" y="40"/>
                    </a:lnTo>
                    <a:lnTo>
                      <a:pt x="7" y="35"/>
                    </a:lnTo>
                    <a:lnTo>
                      <a:pt x="7" y="30"/>
                    </a:lnTo>
                    <a:lnTo>
                      <a:pt x="7" y="20"/>
                    </a:lnTo>
                    <a:lnTo>
                      <a:pt x="8" y="1"/>
                    </a:lnTo>
                    <a:lnTo>
                      <a:pt x="9" y="1"/>
                    </a:lnTo>
                    <a:lnTo>
                      <a:pt x="10" y="1"/>
                    </a:lnTo>
                    <a:lnTo>
                      <a:pt x="11" y="1"/>
                    </a:lnTo>
                    <a:lnTo>
                      <a:pt x="12" y="2"/>
                    </a:lnTo>
                    <a:lnTo>
                      <a:pt x="14" y="2"/>
                    </a:lnTo>
                    <a:lnTo>
                      <a:pt x="17" y="2"/>
                    </a:lnTo>
                    <a:lnTo>
                      <a:pt x="19" y="3"/>
                    </a:lnTo>
                    <a:lnTo>
                      <a:pt x="22" y="3"/>
                    </a:lnTo>
                    <a:lnTo>
                      <a:pt x="24" y="3"/>
                    </a:lnTo>
                    <a:lnTo>
                      <a:pt x="27" y="3"/>
                    </a:lnTo>
                    <a:lnTo>
                      <a:pt x="29" y="3"/>
                    </a:lnTo>
                    <a:lnTo>
                      <a:pt x="31" y="3"/>
                    </a:lnTo>
                    <a:lnTo>
                      <a:pt x="34" y="2"/>
                    </a:lnTo>
                    <a:lnTo>
                      <a:pt x="36" y="2"/>
                    </a:lnTo>
                    <a:lnTo>
                      <a:pt x="39" y="2"/>
                    </a:lnTo>
                    <a:lnTo>
                      <a:pt x="41" y="2"/>
                    </a:lnTo>
                    <a:lnTo>
                      <a:pt x="44" y="2"/>
                    </a:lnTo>
                    <a:lnTo>
                      <a:pt x="46" y="1"/>
                    </a:lnTo>
                    <a:lnTo>
                      <a:pt x="49" y="1"/>
                    </a:lnTo>
                    <a:lnTo>
                      <a:pt x="51" y="1"/>
                    </a:lnTo>
                    <a:lnTo>
                      <a:pt x="54" y="0"/>
                    </a:lnTo>
                    <a:lnTo>
                      <a:pt x="57" y="0"/>
                    </a:lnTo>
                    <a:lnTo>
                      <a:pt x="57" y="1"/>
                    </a:lnTo>
                    <a:lnTo>
                      <a:pt x="56" y="1"/>
                    </a:lnTo>
                    <a:lnTo>
                      <a:pt x="56" y="2"/>
                    </a:lnTo>
                    <a:lnTo>
                      <a:pt x="54" y="2"/>
                    </a:lnTo>
                    <a:lnTo>
                      <a:pt x="53" y="3"/>
                    </a:lnTo>
                    <a:lnTo>
                      <a:pt x="52" y="3"/>
                    </a:lnTo>
                    <a:lnTo>
                      <a:pt x="51" y="4"/>
                    </a:lnTo>
                    <a:lnTo>
                      <a:pt x="50" y="4"/>
                    </a:lnTo>
                    <a:lnTo>
                      <a:pt x="49" y="4"/>
                    </a:lnTo>
                    <a:lnTo>
                      <a:pt x="48" y="5"/>
                    </a:lnTo>
                    <a:lnTo>
                      <a:pt x="49" y="5"/>
                    </a:lnTo>
                    <a:lnTo>
                      <a:pt x="50" y="5"/>
                    </a:lnTo>
                    <a:lnTo>
                      <a:pt x="51" y="5"/>
                    </a:lnTo>
                    <a:lnTo>
                      <a:pt x="52" y="4"/>
                    </a:lnTo>
                    <a:lnTo>
                      <a:pt x="54" y="4"/>
                    </a:lnTo>
                    <a:lnTo>
                      <a:pt x="56" y="4"/>
                    </a:lnTo>
                    <a:lnTo>
                      <a:pt x="56" y="5"/>
                    </a:lnTo>
                    <a:lnTo>
                      <a:pt x="56" y="6"/>
                    </a:lnTo>
                    <a:lnTo>
                      <a:pt x="55" y="6"/>
                    </a:lnTo>
                    <a:lnTo>
                      <a:pt x="54" y="7"/>
                    </a:lnTo>
                    <a:lnTo>
                      <a:pt x="53" y="7"/>
                    </a:lnTo>
                    <a:lnTo>
                      <a:pt x="51" y="8"/>
                    </a:lnTo>
                    <a:lnTo>
                      <a:pt x="50" y="8"/>
                    </a:lnTo>
                    <a:lnTo>
                      <a:pt x="49" y="8"/>
                    </a:lnTo>
                    <a:lnTo>
                      <a:pt x="48" y="8"/>
                    </a:lnTo>
                    <a:lnTo>
                      <a:pt x="47" y="9"/>
                    </a:lnTo>
                    <a:lnTo>
                      <a:pt x="47" y="10"/>
                    </a:lnTo>
                    <a:lnTo>
                      <a:pt x="48" y="9"/>
                    </a:lnTo>
                    <a:lnTo>
                      <a:pt x="49" y="9"/>
                    </a:lnTo>
                    <a:lnTo>
                      <a:pt x="50" y="9"/>
                    </a:lnTo>
                    <a:lnTo>
                      <a:pt x="51" y="9"/>
                    </a:lnTo>
                    <a:lnTo>
                      <a:pt x="53" y="8"/>
                    </a:lnTo>
                    <a:lnTo>
                      <a:pt x="54" y="8"/>
                    </a:lnTo>
                    <a:lnTo>
                      <a:pt x="55" y="8"/>
                    </a:lnTo>
                    <a:lnTo>
                      <a:pt x="56" y="8"/>
                    </a:lnTo>
                    <a:lnTo>
                      <a:pt x="55" y="10"/>
                    </a:lnTo>
                    <a:lnTo>
                      <a:pt x="54" y="11"/>
                    </a:lnTo>
                    <a:lnTo>
                      <a:pt x="53" y="12"/>
                    </a:lnTo>
                    <a:lnTo>
                      <a:pt x="52" y="12"/>
                    </a:lnTo>
                    <a:lnTo>
                      <a:pt x="51" y="13"/>
                    </a:lnTo>
                    <a:lnTo>
                      <a:pt x="50" y="13"/>
                    </a:lnTo>
                    <a:lnTo>
                      <a:pt x="48" y="13"/>
                    </a:lnTo>
                    <a:lnTo>
                      <a:pt x="47" y="14"/>
                    </a:lnTo>
                    <a:lnTo>
                      <a:pt x="48" y="14"/>
                    </a:lnTo>
                    <a:lnTo>
                      <a:pt x="49" y="14"/>
                    </a:lnTo>
                    <a:lnTo>
                      <a:pt x="50" y="14"/>
                    </a:lnTo>
                    <a:lnTo>
                      <a:pt x="51" y="13"/>
                    </a:lnTo>
                    <a:lnTo>
                      <a:pt x="52" y="13"/>
                    </a:lnTo>
                    <a:lnTo>
                      <a:pt x="53" y="13"/>
                    </a:lnTo>
                    <a:lnTo>
                      <a:pt x="54" y="13"/>
                    </a:lnTo>
                    <a:lnTo>
                      <a:pt x="55" y="13"/>
                    </a:lnTo>
                    <a:lnTo>
                      <a:pt x="55" y="14"/>
                    </a:lnTo>
                    <a:lnTo>
                      <a:pt x="54" y="14"/>
                    </a:lnTo>
                    <a:lnTo>
                      <a:pt x="54" y="15"/>
                    </a:lnTo>
                    <a:lnTo>
                      <a:pt x="54" y="16"/>
                    </a:lnTo>
                    <a:lnTo>
                      <a:pt x="53" y="16"/>
                    </a:lnTo>
                    <a:lnTo>
                      <a:pt x="52" y="17"/>
                    </a:lnTo>
                    <a:lnTo>
                      <a:pt x="51" y="17"/>
                    </a:lnTo>
                    <a:lnTo>
                      <a:pt x="50" y="17"/>
                    </a:lnTo>
                    <a:lnTo>
                      <a:pt x="49" y="17"/>
                    </a:lnTo>
                    <a:lnTo>
                      <a:pt x="48" y="18"/>
                    </a:lnTo>
                    <a:lnTo>
                      <a:pt x="46" y="18"/>
                    </a:lnTo>
                    <a:lnTo>
                      <a:pt x="45" y="18"/>
                    </a:lnTo>
                    <a:lnTo>
                      <a:pt x="45" y="19"/>
                    </a:lnTo>
                    <a:lnTo>
                      <a:pt x="46" y="19"/>
                    </a:lnTo>
                    <a:lnTo>
                      <a:pt x="47" y="19"/>
                    </a:lnTo>
                    <a:lnTo>
                      <a:pt x="48" y="19"/>
                    </a:lnTo>
                    <a:lnTo>
                      <a:pt x="49" y="18"/>
                    </a:lnTo>
                    <a:lnTo>
                      <a:pt x="51" y="18"/>
                    </a:lnTo>
                    <a:lnTo>
                      <a:pt x="52" y="18"/>
                    </a:lnTo>
                    <a:lnTo>
                      <a:pt x="53" y="18"/>
                    </a:lnTo>
                    <a:lnTo>
                      <a:pt x="54" y="18"/>
                    </a:lnTo>
                    <a:lnTo>
                      <a:pt x="53" y="18"/>
                    </a:lnTo>
                    <a:lnTo>
                      <a:pt x="53" y="19"/>
                    </a:lnTo>
                    <a:lnTo>
                      <a:pt x="53" y="20"/>
                    </a:lnTo>
                    <a:lnTo>
                      <a:pt x="53" y="21"/>
                    </a:lnTo>
                    <a:lnTo>
                      <a:pt x="51" y="21"/>
                    </a:lnTo>
                    <a:lnTo>
                      <a:pt x="49" y="22"/>
                    </a:lnTo>
                    <a:lnTo>
                      <a:pt x="48" y="22"/>
                    </a:lnTo>
                    <a:lnTo>
                      <a:pt x="47" y="23"/>
                    </a:lnTo>
                    <a:lnTo>
                      <a:pt x="46" y="23"/>
                    </a:lnTo>
                    <a:lnTo>
                      <a:pt x="45" y="23"/>
                    </a:lnTo>
                    <a:lnTo>
                      <a:pt x="44" y="23"/>
                    </a:lnTo>
                    <a:lnTo>
                      <a:pt x="44" y="24"/>
                    </a:lnTo>
                    <a:lnTo>
                      <a:pt x="45" y="24"/>
                    </a:lnTo>
                    <a:lnTo>
                      <a:pt x="46" y="24"/>
                    </a:lnTo>
                    <a:lnTo>
                      <a:pt x="47" y="24"/>
                    </a:lnTo>
                    <a:lnTo>
                      <a:pt x="48" y="23"/>
                    </a:lnTo>
                    <a:lnTo>
                      <a:pt x="49" y="23"/>
                    </a:lnTo>
                    <a:lnTo>
                      <a:pt x="50" y="23"/>
                    </a:lnTo>
                    <a:lnTo>
                      <a:pt x="51" y="23"/>
                    </a:lnTo>
                    <a:lnTo>
                      <a:pt x="52" y="23"/>
                    </a:lnTo>
                    <a:lnTo>
                      <a:pt x="53" y="23"/>
                    </a:lnTo>
                    <a:lnTo>
                      <a:pt x="52" y="24"/>
                    </a:lnTo>
                    <a:lnTo>
                      <a:pt x="52" y="26"/>
                    </a:lnTo>
                    <a:lnTo>
                      <a:pt x="51" y="26"/>
                    </a:lnTo>
                    <a:lnTo>
                      <a:pt x="49" y="26"/>
                    </a:lnTo>
                    <a:lnTo>
                      <a:pt x="48" y="27"/>
                    </a:lnTo>
                    <a:lnTo>
                      <a:pt x="47" y="27"/>
                    </a:lnTo>
                    <a:lnTo>
                      <a:pt x="46" y="27"/>
                    </a:lnTo>
                    <a:lnTo>
                      <a:pt x="45" y="28"/>
                    </a:lnTo>
                    <a:lnTo>
                      <a:pt x="44" y="28"/>
                    </a:lnTo>
                    <a:lnTo>
                      <a:pt x="43" y="28"/>
                    </a:lnTo>
                    <a:lnTo>
                      <a:pt x="43" y="29"/>
                    </a:lnTo>
                    <a:lnTo>
                      <a:pt x="44" y="29"/>
                    </a:lnTo>
                    <a:lnTo>
                      <a:pt x="45" y="29"/>
                    </a:lnTo>
                    <a:lnTo>
                      <a:pt x="46" y="29"/>
                    </a:lnTo>
                    <a:lnTo>
                      <a:pt x="47" y="28"/>
                    </a:lnTo>
                    <a:lnTo>
                      <a:pt x="48" y="28"/>
                    </a:lnTo>
                    <a:lnTo>
                      <a:pt x="49" y="28"/>
                    </a:lnTo>
                    <a:lnTo>
                      <a:pt x="50" y="28"/>
                    </a:lnTo>
                    <a:lnTo>
                      <a:pt x="51" y="27"/>
                    </a:lnTo>
                    <a:lnTo>
                      <a:pt x="51" y="28"/>
                    </a:lnTo>
                    <a:lnTo>
                      <a:pt x="51" y="29"/>
                    </a:lnTo>
                    <a:lnTo>
                      <a:pt x="51" y="30"/>
                    </a:lnTo>
                    <a:lnTo>
                      <a:pt x="51" y="31"/>
                    </a:lnTo>
                    <a:lnTo>
                      <a:pt x="48" y="32"/>
                    </a:lnTo>
                    <a:lnTo>
                      <a:pt x="46" y="32"/>
                    </a:lnTo>
                    <a:lnTo>
                      <a:pt x="45" y="33"/>
                    </a:lnTo>
                    <a:lnTo>
                      <a:pt x="44" y="33"/>
                    </a:lnTo>
                    <a:lnTo>
                      <a:pt x="43" y="33"/>
                    </a:lnTo>
                    <a:lnTo>
                      <a:pt x="43" y="34"/>
                    </a:lnTo>
                    <a:lnTo>
                      <a:pt x="44" y="34"/>
                    </a:lnTo>
                    <a:lnTo>
                      <a:pt x="45" y="34"/>
                    </a:lnTo>
                    <a:lnTo>
                      <a:pt x="46" y="34"/>
                    </a:lnTo>
                    <a:lnTo>
                      <a:pt x="47" y="33"/>
                    </a:lnTo>
                    <a:lnTo>
                      <a:pt x="49" y="33"/>
                    </a:lnTo>
                    <a:lnTo>
                      <a:pt x="50" y="33"/>
                    </a:lnTo>
                    <a:lnTo>
                      <a:pt x="51" y="33"/>
                    </a:lnTo>
                    <a:lnTo>
                      <a:pt x="51" y="34"/>
                    </a:lnTo>
                    <a:lnTo>
                      <a:pt x="51" y="35"/>
                    </a:lnTo>
                    <a:lnTo>
                      <a:pt x="51" y="36"/>
                    </a:lnTo>
                    <a:lnTo>
                      <a:pt x="51" y="37"/>
                    </a:lnTo>
                    <a:lnTo>
                      <a:pt x="50" y="37"/>
                    </a:lnTo>
                    <a:lnTo>
                      <a:pt x="49" y="37"/>
                    </a:lnTo>
                    <a:lnTo>
                      <a:pt x="48" y="38"/>
                    </a:lnTo>
                    <a:lnTo>
                      <a:pt x="47" y="38"/>
                    </a:lnTo>
                    <a:lnTo>
                      <a:pt x="46" y="38"/>
                    </a:lnTo>
                    <a:lnTo>
                      <a:pt x="45" y="38"/>
                    </a:lnTo>
                    <a:lnTo>
                      <a:pt x="44" y="39"/>
                    </a:lnTo>
                    <a:lnTo>
                      <a:pt x="43" y="39"/>
                    </a:lnTo>
                    <a:lnTo>
                      <a:pt x="43" y="40"/>
                    </a:lnTo>
                    <a:lnTo>
                      <a:pt x="44" y="39"/>
                    </a:lnTo>
                    <a:lnTo>
                      <a:pt x="46" y="39"/>
                    </a:lnTo>
                    <a:lnTo>
                      <a:pt x="47" y="39"/>
                    </a:lnTo>
                    <a:lnTo>
                      <a:pt x="48" y="39"/>
                    </a:lnTo>
                    <a:lnTo>
                      <a:pt x="49" y="39"/>
                    </a:lnTo>
                    <a:lnTo>
                      <a:pt x="50" y="38"/>
                    </a:lnTo>
                    <a:lnTo>
                      <a:pt x="51" y="38"/>
                    </a:lnTo>
                    <a:lnTo>
                      <a:pt x="52" y="38"/>
                    </a:lnTo>
                    <a:lnTo>
                      <a:pt x="53" y="38"/>
                    </a:lnTo>
                    <a:lnTo>
                      <a:pt x="53" y="39"/>
                    </a:lnTo>
                    <a:lnTo>
                      <a:pt x="53" y="40"/>
                    </a:lnTo>
                    <a:lnTo>
                      <a:pt x="53" y="41"/>
                    </a:lnTo>
                    <a:lnTo>
                      <a:pt x="50" y="42"/>
                    </a:lnTo>
                    <a:lnTo>
                      <a:pt x="48" y="43"/>
                    </a:lnTo>
                    <a:lnTo>
                      <a:pt x="47" y="43"/>
                    </a:lnTo>
                    <a:lnTo>
                      <a:pt x="46" y="44"/>
                    </a:lnTo>
                    <a:lnTo>
                      <a:pt x="45" y="44"/>
                    </a:lnTo>
                    <a:lnTo>
                      <a:pt x="44" y="44"/>
                    </a:lnTo>
                    <a:lnTo>
                      <a:pt x="44" y="45"/>
                    </a:lnTo>
                    <a:lnTo>
                      <a:pt x="46" y="45"/>
                    </a:lnTo>
                    <a:lnTo>
                      <a:pt x="47" y="44"/>
                    </a:lnTo>
                    <a:lnTo>
                      <a:pt x="48" y="44"/>
                    </a:lnTo>
                    <a:lnTo>
                      <a:pt x="49" y="44"/>
                    </a:lnTo>
                    <a:lnTo>
                      <a:pt x="50" y="44"/>
                    </a:lnTo>
                    <a:lnTo>
                      <a:pt x="51" y="44"/>
                    </a:lnTo>
                    <a:lnTo>
                      <a:pt x="52" y="43"/>
                    </a:lnTo>
                    <a:lnTo>
                      <a:pt x="53" y="43"/>
                    </a:lnTo>
                    <a:lnTo>
                      <a:pt x="52" y="44"/>
                    </a:lnTo>
                    <a:lnTo>
                      <a:pt x="52" y="45"/>
                    </a:lnTo>
                    <a:lnTo>
                      <a:pt x="52" y="46"/>
                    </a:lnTo>
                    <a:lnTo>
                      <a:pt x="52" y="47"/>
                    </a:lnTo>
                    <a:lnTo>
                      <a:pt x="52" y="48"/>
                    </a:lnTo>
                    <a:lnTo>
                      <a:pt x="51" y="48"/>
                    </a:lnTo>
                    <a:lnTo>
                      <a:pt x="50" y="48"/>
                    </a:lnTo>
                    <a:lnTo>
                      <a:pt x="49" y="49"/>
                    </a:lnTo>
                    <a:lnTo>
                      <a:pt x="47" y="49"/>
                    </a:lnTo>
                    <a:lnTo>
                      <a:pt x="45" y="50"/>
                    </a:lnTo>
                    <a:lnTo>
                      <a:pt x="44" y="50"/>
                    </a:lnTo>
                    <a:lnTo>
                      <a:pt x="44" y="51"/>
                    </a:lnTo>
                    <a:lnTo>
                      <a:pt x="46" y="50"/>
                    </a:lnTo>
                    <a:lnTo>
                      <a:pt x="47" y="50"/>
                    </a:lnTo>
                    <a:lnTo>
                      <a:pt x="48" y="50"/>
                    </a:lnTo>
                    <a:lnTo>
                      <a:pt x="49" y="50"/>
                    </a:lnTo>
                    <a:lnTo>
                      <a:pt x="50" y="50"/>
                    </a:lnTo>
                    <a:lnTo>
                      <a:pt x="51" y="49"/>
                    </a:lnTo>
                    <a:lnTo>
                      <a:pt x="52" y="49"/>
                    </a:lnTo>
                    <a:lnTo>
                      <a:pt x="52" y="50"/>
                    </a:lnTo>
                    <a:lnTo>
                      <a:pt x="52" y="51"/>
                    </a:lnTo>
                    <a:lnTo>
                      <a:pt x="52" y="52"/>
                    </a:lnTo>
                    <a:lnTo>
                      <a:pt x="52" y="53"/>
                    </a:lnTo>
                    <a:lnTo>
                      <a:pt x="51" y="53"/>
                    </a:lnTo>
                    <a:lnTo>
                      <a:pt x="50" y="53"/>
                    </a:lnTo>
                    <a:lnTo>
                      <a:pt x="48" y="54"/>
                    </a:lnTo>
                    <a:lnTo>
                      <a:pt x="47" y="54"/>
                    </a:lnTo>
                    <a:lnTo>
                      <a:pt x="47" y="55"/>
                    </a:lnTo>
                    <a:lnTo>
                      <a:pt x="48" y="55"/>
                    </a:lnTo>
                    <a:lnTo>
                      <a:pt x="49" y="55"/>
                    </a:lnTo>
                    <a:lnTo>
                      <a:pt x="50" y="55"/>
                    </a:lnTo>
                    <a:lnTo>
                      <a:pt x="51" y="54"/>
                    </a:lnTo>
                    <a:lnTo>
                      <a:pt x="52" y="54"/>
                    </a:lnTo>
                    <a:lnTo>
                      <a:pt x="53" y="54"/>
                    </a:lnTo>
                    <a:lnTo>
                      <a:pt x="53" y="55"/>
                    </a:lnTo>
                    <a:lnTo>
                      <a:pt x="53" y="56"/>
                    </a:lnTo>
                    <a:lnTo>
                      <a:pt x="52" y="57"/>
                    </a:lnTo>
                    <a:lnTo>
                      <a:pt x="51" y="57"/>
                    </a:lnTo>
                    <a:lnTo>
                      <a:pt x="50" y="58"/>
                    </a:lnTo>
                    <a:lnTo>
                      <a:pt x="49" y="58"/>
                    </a:lnTo>
                    <a:lnTo>
                      <a:pt x="48" y="58"/>
                    </a:lnTo>
                    <a:lnTo>
                      <a:pt x="47" y="59"/>
                    </a:lnTo>
                    <a:lnTo>
                      <a:pt x="46" y="59"/>
                    </a:lnTo>
                    <a:lnTo>
                      <a:pt x="46" y="60"/>
                    </a:lnTo>
                    <a:lnTo>
                      <a:pt x="47" y="60"/>
                    </a:lnTo>
                    <a:lnTo>
                      <a:pt x="48" y="59"/>
                    </a:lnTo>
                    <a:lnTo>
                      <a:pt x="49" y="59"/>
                    </a:lnTo>
                    <a:lnTo>
                      <a:pt x="50" y="59"/>
                    </a:lnTo>
                    <a:lnTo>
                      <a:pt x="51" y="59"/>
                    </a:lnTo>
                    <a:lnTo>
                      <a:pt x="52" y="58"/>
                    </a:lnTo>
                    <a:lnTo>
                      <a:pt x="54" y="58"/>
                    </a:lnTo>
                    <a:lnTo>
                      <a:pt x="53" y="59"/>
                    </a:lnTo>
                    <a:lnTo>
                      <a:pt x="53" y="60"/>
                    </a:lnTo>
                    <a:lnTo>
                      <a:pt x="53" y="61"/>
                    </a:lnTo>
                    <a:lnTo>
                      <a:pt x="52" y="61"/>
                    </a:lnTo>
                    <a:lnTo>
                      <a:pt x="51" y="62"/>
                    </a:lnTo>
                    <a:lnTo>
                      <a:pt x="50" y="62"/>
                    </a:lnTo>
                    <a:lnTo>
                      <a:pt x="49" y="63"/>
                    </a:lnTo>
                    <a:lnTo>
                      <a:pt x="48" y="63"/>
                    </a:lnTo>
                    <a:lnTo>
                      <a:pt x="47" y="63"/>
                    </a:lnTo>
                    <a:lnTo>
                      <a:pt x="46" y="64"/>
                    </a:lnTo>
                    <a:lnTo>
                      <a:pt x="45" y="64"/>
                    </a:lnTo>
                    <a:lnTo>
                      <a:pt x="45" y="65"/>
                    </a:lnTo>
                    <a:lnTo>
                      <a:pt x="46" y="65"/>
                    </a:lnTo>
                    <a:lnTo>
                      <a:pt x="47" y="64"/>
                    </a:lnTo>
                    <a:lnTo>
                      <a:pt x="48" y="64"/>
                    </a:lnTo>
                    <a:lnTo>
                      <a:pt x="49" y="64"/>
                    </a:lnTo>
                    <a:lnTo>
                      <a:pt x="50" y="63"/>
                    </a:lnTo>
                    <a:lnTo>
                      <a:pt x="51" y="63"/>
                    </a:lnTo>
                    <a:lnTo>
                      <a:pt x="53" y="63"/>
                    </a:lnTo>
                    <a:lnTo>
                      <a:pt x="54" y="63"/>
                    </a:lnTo>
                    <a:lnTo>
                      <a:pt x="53" y="63"/>
                    </a:lnTo>
                    <a:lnTo>
                      <a:pt x="53" y="64"/>
                    </a:lnTo>
                    <a:lnTo>
                      <a:pt x="53" y="65"/>
                    </a:lnTo>
                    <a:lnTo>
                      <a:pt x="53" y="66"/>
                    </a:lnTo>
                    <a:lnTo>
                      <a:pt x="52" y="66"/>
                    </a:lnTo>
                    <a:lnTo>
                      <a:pt x="51" y="67"/>
                    </a:lnTo>
                    <a:lnTo>
                      <a:pt x="50" y="67"/>
                    </a:lnTo>
                    <a:lnTo>
                      <a:pt x="49" y="67"/>
                    </a:lnTo>
                    <a:lnTo>
                      <a:pt x="49" y="68"/>
                    </a:lnTo>
                    <a:lnTo>
                      <a:pt x="48" y="68"/>
                    </a:lnTo>
                    <a:lnTo>
                      <a:pt x="47" y="69"/>
                    </a:lnTo>
                    <a:lnTo>
                      <a:pt x="46" y="69"/>
                    </a:lnTo>
                    <a:lnTo>
                      <a:pt x="46" y="70"/>
                    </a:lnTo>
                    <a:lnTo>
                      <a:pt x="47" y="69"/>
                    </a:lnTo>
                    <a:lnTo>
                      <a:pt x="48" y="69"/>
                    </a:lnTo>
                    <a:lnTo>
                      <a:pt x="49" y="69"/>
                    </a:lnTo>
                    <a:lnTo>
                      <a:pt x="50" y="69"/>
                    </a:lnTo>
                    <a:lnTo>
                      <a:pt x="51" y="68"/>
                    </a:lnTo>
                    <a:lnTo>
                      <a:pt x="52" y="68"/>
                    </a:lnTo>
                    <a:lnTo>
                      <a:pt x="53" y="68"/>
                    </a:lnTo>
                    <a:lnTo>
                      <a:pt x="53" y="69"/>
                    </a:lnTo>
                    <a:lnTo>
                      <a:pt x="53" y="70"/>
                    </a:lnTo>
                    <a:lnTo>
                      <a:pt x="53" y="71"/>
                    </a:lnTo>
                    <a:lnTo>
                      <a:pt x="51" y="71"/>
                    </a:lnTo>
                    <a:lnTo>
                      <a:pt x="50" y="72"/>
                    </a:lnTo>
                    <a:lnTo>
                      <a:pt x="49" y="72"/>
                    </a:lnTo>
                    <a:lnTo>
                      <a:pt x="47" y="73"/>
                    </a:lnTo>
                    <a:lnTo>
                      <a:pt x="46" y="74"/>
                    </a:lnTo>
                    <a:lnTo>
                      <a:pt x="45" y="74"/>
                    </a:lnTo>
                    <a:lnTo>
                      <a:pt x="44" y="75"/>
                    </a:lnTo>
                    <a:lnTo>
                      <a:pt x="42" y="75"/>
                    </a:lnTo>
                    <a:lnTo>
                      <a:pt x="44" y="75"/>
                    </a:lnTo>
                    <a:lnTo>
                      <a:pt x="45" y="75"/>
                    </a:lnTo>
                    <a:lnTo>
                      <a:pt x="46" y="75"/>
                    </a:lnTo>
                    <a:lnTo>
                      <a:pt x="47" y="74"/>
                    </a:lnTo>
                    <a:lnTo>
                      <a:pt x="49" y="74"/>
                    </a:lnTo>
                    <a:lnTo>
                      <a:pt x="50" y="73"/>
                    </a:lnTo>
                    <a:lnTo>
                      <a:pt x="51" y="73"/>
                    </a:lnTo>
                    <a:lnTo>
                      <a:pt x="52" y="73"/>
                    </a:lnTo>
                    <a:lnTo>
                      <a:pt x="52" y="74"/>
                    </a:lnTo>
                    <a:lnTo>
                      <a:pt x="52" y="75"/>
                    </a:lnTo>
                    <a:lnTo>
                      <a:pt x="51" y="75"/>
                    </a:lnTo>
                    <a:lnTo>
                      <a:pt x="50" y="76"/>
                    </a:lnTo>
                    <a:lnTo>
                      <a:pt x="49" y="76"/>
                    </a:lnTo>
                    <a:lnTo>
                      <a:pt x="48" y="77"/>
                    </a:lnTo>
                    <a:lnTo>
                      <a:pt x="46" y="78"/>
                    </a:lnTo>
                    <a:lnTo>
                      <a:pt x="45" y="78"/>
                    </a:lnTo>
                    <a:lnTo>
                      <a:pt x="44" y="79"/>
                    </a:lnTo>
                    <a:lnTo>
                      <a:pt x="43" y="79"/>
                    </a:lnTo>
                    <a:lnTo>
                      <a:pt x="43" y="80"/>
                    </a:lnTo>
                    <a:lnTo>
                      <a:pt x="44" y="79"/>
                    </a:lnTo>
                    <a:lnTo>
                      <a:pt x="46" y="79"/>
                    </a:lnTo>
                    <a:lnTo>
                      <a:pt x="47" y="78"/>
                    </a:lnTo>
                    <a:lnTo>
                      <a:pt x="48" y="78"/>
                    </a:lnTo>
                    <a:lnTo>
                      <a:pt x="49" y="78"/>
                    </a:lnTo>
                    <a:lnTo>
                      <a:pt x="50" y="77"/>
                    </a:lnTo>
                    <a:lnTo>
                      <a:pt x="51" y="77"/>
                    </a:lnTo>
                    <a:lnTo>
                      <a:pt x="52" y="77"/>
                    </a:lnTo>
                    <a:lnTo>
                      <a:pt x="52" y="78"/>
                    </a:lnTo>
                    <a:lnTo>
                      <a:pt x="52" y="79"/>
                    </a:lnTo>
                    <a:lnTo>
                      <a:pt x="51" y="80"/>
                    </a:lnTo>
                    <a:lnTo>
                      <a:pt x="51" y="81"/>
                    </a:lnTo>
                    <a:lnTo>
                      <a:pt x="50" y="81"/>
                    </a:lnTo>
                    <a:lnTo>
                      <a:pt x="49" y="82"/>
                    </a:lnTo>
                    <a:lnTo>
                      <a:pt x="47" y="82"/>
                    </a:lnTo>
                    <a:lnTo>
                      <a:pt x="46" y="83"/>
                    </a:lnTo>
                    <a:lnTo>
                      <a:pt x="45" y="83"/>
                    </a:lnTo>
                    <a:lnTo>
                      <a:pt x="44" y="83"/>
                    </a:lnTo>
                    <a:lnTo>
                      <a:pt x="42" y="84"/>
                    </a:lnTo>
                    <a:lnTo>
                      <a:pt x="41" y="84"/>
                    </a:lnTo>
                    <a:lnTo>
                      <a:pt x="41" y="85"/>
                    </a:lnTo>
                    <a:lnTo>
                      <a:pt x="44" y="84"/>
                    </a:lnTo>
                    <a:lnTo>
                      <a:pt x="46" y="84"/>
                    </a:lnTo>
                    <a:lnTo>
                      <a:pt x="47" y="84"/>
                    </a:lnTo>
                    <a:lnTo>
                      <a:pt x="48" y="83"/>
                    </a:lnTo>
                    <a:lnTo>
                      <a:pt x="49" y="83"/>
                    </a:lnTo>
                    <a:lnTo>
                      <a:pt x="50" y="83"/>
                    </a:lnTo>
                    <a:lnTo>
                      <a:pt x="51" y="83"/>
                    </a:lnTo>
                    <a:lnTo>
                      <a:pt x="50" y="85"/>
                    </a:lnTo>
                    <a:lnTo>
                      <a:pt x="49" y="86"/>
                    </a:lnTo>
                    <a:lnTo>
                      <a:pt x="48" y="87"/>
                    </a:lnTo>
                    <a:lnTo>
                      <a:pt x="47" y="88"/>
                    </a:lnTo>
                    <a:lnTo>
                      <a:pt x="45" y="88"/>
                    </a:lnTo>
                    <a:lnTo>
                      <a:pt x="43" y="88"/>
                    </a:lnTo>
                    <a:lnTo>
                      <a:pt x="42" y="88"/>
                    </a:lnTo>
                    <a:lnTo>
                      <a:pt x="40" y="88"/>
                    </a:lnTo>
                    <a:lnTo>
                      <a:pt x="40" y="89"/>
                    </a:lnTo>
                    <a:lnTo>
                      <a:pt x="42" y="89"/>
                    </a:lnTo>
                    <a:lnTo>
                      <a:pt x="43" y="89"/>
                    </a:lnTo>
                    <a:lnTo>
                      <a:pt x="44" y="89"/>
                    </a:lnTo>
                    <a:lnTo>
                      <a:pt x="45" y="89"/>
                    </a:lnTo>
                    <a:lnTo>
                      <a:pt x="46" y="89"/>
                    </a:lnTo>
                    <a:lnTo>
                      <a:pt x="47" y="88"/>
                    </a:lnTo>
                    <a:lnTo>
                      <a:pt x="48" y="88"/>
                    </a:lnTo>
                    <a:lnTo>
                      <a:pt x="49" y="88"/>
                    </a:lnTo>
                    <a:lnTo>
                      <a:pt x="49" y="90"/>
                    </a:lnTo>
                    <a:lnTo>
                      <a:pt x="48" y="91"/>
                    </a:lnTo>
                    <a:lnTo>
                      <a:pt x="47" y="91"/>
                    </a:lnTo>
                    <a:lnTo>
                      <a:pt x="45" y="92"/>
                    </a:lnTo>
                    <a:lnTo>
                      <a:pt x="43" y="92"/>
                    </a:lnTo>
                    <a:lnTo>
                      <a:pt x="41" y="92"/>
                    </a:lnTo>
                    <a:lnTo>
                      <a:pt x="40" y="92"/>
                    </a:lnTo>
                    <a:lnTo>
                      <a:pt x="39" y="93"/>
                    </a:lnTo>
                    <a:lnTo>
                      <a:pt x="39" y="94"/>
                    </a:lnTo>
                    <a:lnTo>
                      <a:pt x="41" y="94"/>
                    </a:lnTo>
                    <a:lnTo>
                      <a:pt x="42" y="93"/>
                    </a:lnTo>
                    <a:lnTo>
                      <a:pt x="43" y="93"/>
                    </a:lnTo>
                    <a:lnTo>
                      <a:pt x="44" y="93"/>
                    </a:lnTo>
                    <a:lnTo>
                      <a:pt x="46" y="92"/>
                    </a:lnTo>
                    <a:lnTo>
                      <a:pt x="47" y="92"/>
                    </a:lnTo>
                    <a:lnTo>
                      <a:pt x="48" y="92"/>
                    </a:lnTo>
                    <a:lnTo>
                      <a:pt x="49" y="92"/>
                    </a:lnTo>
                    <a:lnTo>
                      <a:pt x="49" y="93"/>
                    </a:lnTo>
                    <a:lnTo>
                      <a:pt x="47" y="95"/>
                    </a:lnTo>
                    <a:lnTo>
                      <a:pt x="46" y="96"/>
                    </a:lnTo>
                    <a:lnTo>
                      <a:pt x="44" y="96"/>
                    </a:lnTo>
                    <a:lnTo>
                      <a:pt x="43" y="97"/>
                    </a:lnTo>
                    <a:lnTo>
                      <a:pt x="41" y="97"/>
                    </a:lnTo>
                    <a:lnTo>
                      <a:pt x="39" y="97"/>
                    </a:lnTo>
                    <a:lnTo>
                      <a:pt x="37" y="97"/>
                    </a:lnTo>
                    <a:lnTo>
                      <a:pt x="37" y="98"/>
                    </a:lnTo>
                    <a:lnTo>
                      <a:pt x="40" y="98"/>
                    </a:lnTo>
                    <a:lnTo>
                      <a:pt x="42" y="98"/>
                    </a:lnTo>
                    <a:lnTo>
                      <a:pt x="43" y="97"/>
                    </a:lnTo>
                    <a:lnTo>
                      <a:pt x="45" y="97"/>
                    </a:lnTo>
                    <a:lnTo>
                      <a:pt x="46" y="97"/>
                    </a:lnTo>
                    <a:lnTo>
                      <a:pt x="47" y="97"/>
                    </a:lnTo>
                    <a:lnTo>
                      <a:pt x="48" y="97"/>
                    </a:lnTo>
                    <a:lnTo>
                      <a:pt x="48" y="98"/>
                    </a:lnTo>
                    <a:lnTo>
                      <a:pt x="47" y="99"/>
                    </a:lnTo>
                    <a:lnTo>
                      <a:pt x="46" y="99"/>
                    </a:lnTo>
                    <a:lnTo>
                      <a:pt x="45" y="99"/>
                    </a:lnTo>
                    <a:lnTo>
                      <a:pt x="43" y="100"/>
                    </a:lnTo>
                    <a:lnTo>
                      <a:pt x="42" y="100"/>
                    </a:lnTo>
                    <a:lnTo>
                      <a:pt x="40" y="101"/>
                    </a:lnTo>
                    <a:lnTo>
                      <a:pt x="39" y="102"/>
                    </a:lnTo>
                    <a:lnTo>
                      <a:pt x="41" y="102"/>
                    </a:lnTo>
                    <a:lnTo>
                      <a:pt x="42" y="102"/>
                    </a:lnTo>
                    <a:lnTo>
                      <a:pt x="43" y="101"/>
                    </a:lnTo>
                    <a:lnTo>
                      <a:pt x="44" y="101"/>
                    </a:lnTo>
                    <a:lnTo>
                      <a:pt x="46" y="101"/>
                    </a:lnTo>
                    <a:lnTo>
                      <a:pt x="47" y="100"/>
                    </a:lnTo>
                    <a:lnTo>
                      <a:pt x="47" y="101"/>
                    </a:lnTo>
                    <a:lnTo>
                      <a:pt x="47" y="102"/>
                    </a:lnTo>
                    <a:lnTo>
                      <a:pt x="47" y="103"/>
                    </a:lnTo>
                    <a:lnTo>
                      <a:pt x="46" y="103"/>
                    </a:lnTo>
                    <a:lnTo>
                      <a:pt x="45" y="104"/>
                    </a:lnTo>
                    <a:lnTo>
                      <a:pt x="44" y="104"/>
                    </a:lnTo>
                    <a:lnTo>
                      <a:pt x="42" y="104"/>
                    </a:lnTo>
                    <a:lnTo>
                      <a:pt x="41" y="105"/>
                    </a:lnTo>
                    <a:lnTo>
                      <a:pt x="40" y="105"/>
                    </a:lnTo>
                    <a:lnTo>
                      <a:pt x="39" y="105"/>
                    </a:lnTo>
                    <a:lnTo>
                      <a:pt x="38" y="106"/>
                    </a:lnTo>
                    <a:lnTo>
                      <a:pt x="39" y="106"/>
                    </a:lnTo>
                    <a:lnTo>
                      <a:pt x="40" y="106"/>
                    </a:lnTo>
                    <a:lnTo>
                      <a:pt x="41" y="105"/>
                    </a:lnTo>
                    <a:lnTo>
                      <a:pt x="42" y="105"/>
                    </a:lnTo>
                    <a:lnTo>
                      <a:pt x="43" y="105"/>
                    </a:lnTo>
                    <a:lnTo>
                      <a:pt x="44" y="105"/>
                    </a:lnTo>
                    <a:lnTo>
                      <a:pt x="46" y="105"/>
                    </a:lnTo>
                    <a:lnTo>
                      <a:pt x="47" y="105"/>
                    </a:lnTo>
                    <a:lnTo>
                      <a:pt x="47" y="106"/>
                    </a:lnTo>
                    <a:lnTo>
                      <a:pt x="47" y="107"/>
                    </a:lnTo>
                    <a:lnTo>
                      <a:pt x="46" y="108"/>
                    </a:lnTo>
                    <a:lnTo>
                      <a:pt x="45" y="108"/>
                    </a:lnTo>
                    <a:lnTo>
                      <a:pt x="44" y="108"/>
                    </a:lnTo>
                    <a:lnTo>
                      <a:pt x="42" y="108"/>
                    </a:lnTo>
                    <a:lnTo>
                      <a:pt x="41" y="109"/>
                    </a:lnTo>
                    <a:lnTo>
                      <a:pt x="40" y="109"/>
                    </a:lnTo>
                    <a:lnTo>
                      <a:pt x="39" y="109"/>
                    </a:lnTo>
                    <a:lnTo>
                      <a:pt x="38" y="109"/>
                    </a:lnTo>
                    <a:lnTo>
                      <a:pt x="39" y="110"/>
                    </a:lnTo>
                    <a:lnTo>
                      <a:pt x="41" y="110"/>
                    </a:lnTo>
                    <a:lnTo>
                      <a:pt x="42" y="110"/>
                    </a:lnTo>
                    <a:lnTo>
                      <a:pt x="43" y="109"/>
                    </a:lnTo>
                    <a:lnTo>
                      <a:pt x="45" y="109"/>
                    </a:lnTo>
                    <a:lnTo>
                      <a:pt x="46" y="109"/>
                    </a:lnTo>
                    <a:lnTo>
                      <a:pt x="47" y="109"/>
                    </a:lnTo>
                    <a:lnTo>
                      <a:pt x="47" y="110"/>
                    </a:lnTo>
                    <a:lnTo>
                      <a:pt x="47" y="111"/>
                    </a:lnTo>
                    <a:lnTo>
                      <a:pt x="45" y="112"/>
                    </a:lnTo>
                    <a:lnTo>
                      <a:pt x="44" y="112"/>
                    </a:lnTo>
                    <a:lnTo>
                      <a:pt x="42" y="112"/>
                    </a:lnTo>
                    <a:lnTo>
                      <a:pt x="41" y="112"/>
                    </a:lnTo>
                    <a:lnTo>
                      <a:pt x="39" y="113"/>
                    </a:lnTo>
                    <a:lnTo>
                      <a:pt x="38" y="113"/>
                    </a:lnTo>
                    <a:lnTo>
                      <a:pt x="37" y="113"/>
                    </a:lnTo>
                    <a:lnTo>
                      <a:pt x="37" y="114"/>
                    </a:lnTo>
                    <a:lnTo>
                      <a:pt x="39" y="114"/>
                    </a:lnTo>
                    <a:lnTo>
                      <a:pt x="41" y="114"/>
                    </a:lnTo>
                    <a:lnTo>
                      <a:pt x="42" y="113"/>
                    </a:lnTo>
                    <a:lnTo>
                      <a:pt x="43" y="113"/>
                    </a:lnTo>
                    <a:lnTo>
                      <a:pt x="44" y="113"/>
                    </a:lnTo>
                    <a:lnTo>
                      <a:pt x="45" y="113"/>
                    </a:lnTo>
                    <a:lnTo>
                      <a:pt x="46" y="113"/>
                    </a:lnTo>
                    <a:lnTo>
                      <a:pt x="48" y="113"/>
                    </a:lnTo>
                    <a:lnTo>
                      <a:pt x="48" y="114"/>
                    </a:lnTo>
                    <a:lnTo>
                      <a:pt x="47" y="115"/>
                    </a:lnTo>
                    <a:lnTo>
                      <a:pt x="45" y="115"/>
                    </a:lnTo>
                    <a:lnTo>
                      <a:pt x="44" y="115"/>
                    </a:lnTo>
                    <a:lnTo>
                      <a:pt x="43" y="115"/>
                    </a:lnTo>
                    <a:lnTo>
                      <a:pt x="42" y="116"/>
                    </a:lnTo>
                    <a:lnTo>
                      <a:pt x="40" y="116"/>
                    </a:lnTo>
                    <a:lnTo>
                      <a:pt x="39" y="116"/>
                    </a:lnTo>
                    <a:lnTo>
                      <a:pt x="38" y="117"/>
                    </a:lnTo>
                    <a:lnTo>
                      <a:pt x="39" y="117"/>
                    </a:lnTo>
                    <a:lnTo>
                      <a:pt x="41" y="117"/>
                    </a:lnTo>
                    <a:lnTo>
                      <a:pt x="43" y="117"/>
                    </a:lnTo>
                    <a:lnTo>
                      <a:pt x="44" y="117"/>
                    </a:lnTo>
                    <a:lnTo>
                      <a:pt x="46" y="116"/>
                    </a:lnTo>
                    <a:lnTo>
                      <a:pt x="47" y="116"/>
                    </a:lnTo>
                    <a:lnTo>
                      <a:pt x="48" y="116"/>
                    </a:lnTo>
                    <a:lnTo>
                      <a:pt x="49" y="117"/>
                    </a:lnTo>
                    <a:lnTo>
                      <a:pt x="49" y="118"/>
                    </a:lnTo>
                    <a:lnTo>
                      <a:pt x="49" y="119"/>
                    </a:lnTo>
                    <a:lnTo>
                      <a:pt x="48" y="119"/>
                    </a:lnTo>
                    <a:lnTo>
                      <a:pt x="47" y="120"/>
                    </a:lnTo>
                    <a:lnTo>
                      <a:pt x="46" y="120"/>
                    </a:lnTo>
                    <a:lnTo>
                      <a:pt x="44" y="120"/>
                    </a:lnTo>
                    <a:lnTo>
                      <a:pt x="42" y="120"/>
                    </a:lnTo>
                    <a:lnTo>
                      <a:pt x="41" y="120"/>
                    </a:lnTo>
                    <a:lnTo>
                      <a:pt x="40" y="121"/>
                    </a:lnTo>
                    <a:lnTo>
                      <a:pt x="39" y="121"/>
                    </a:lnTo>
                    <a:lnTo>
                      <a:pt x="40" y="121"/>
                    </a:lnTo>
                    <a:lnTo>
                      <a:pt x="41" y="121"/>
                    </a:lnTo>
                    <a:lnTo>
                      <a:pt x="42" y="121"/>
                    </a:lnTo>
                    <a:lnTo>
                      <a:pt x="44" y="121"/>
                    </a:lnTo>
                    <a:lnTo>
                      <a:pt x="45" y="121"/>
                    </a:lnTo>
                    <a:lnTo>
                      <a:pt x="47" y="121"/>
                    </a:lnTo>
                    <a:lnTo>
                      <a:pt x="48" y="121"/>
                    </a:lnTo>
                    <a:lnTo>
                      <a:pt x="49" y="121"/>
                    </a:lnTo>
                    <a:lnTo>
                      <a:pt x="49" y="122"/>
                    </a:lnTo>
                    <a:lnTo>
                      <a:pt x="49" y="123"/>
                    </a:lnTo>
                    <a:lnTo>
                      <a:pt x="48" y="123"/>
                    </a:lnTo>
                    <a:lnTo>
                      <a:pt x="46" y="124"/>
                    </a:lnTo>
                    <a:lnTo>
                      <a:pt x="44" y="124"/>
                    </a:lnTo>
                    <a:lnTo>
                      <a:pt x="43" y="124"/>
                    </a:lnTo>
                    <a:lnTo>
                      <a:pt x="42" y="125"/>
                    </a:lnTo>
                    <a:lnTo>
                      <a:pt x="40" y="125"/>
                    </a:lnTo>
                    <a:lnTo>
                      <a:pt x="39" y="125"/>
                    </a:lnTo>
                    <a:lnTo>
                      <a:pt x="37" y="125"/>
                    </a:lnTo>
                    <a:lnTo>
                      <a:pt x="38" y="126"/>
                    </a:lnTo>
                    <a:lnTo>
                      <a:pt x="39" y="126"/>
                    </a:lnTo>
                    <a:lnTo>
                      <a:pt x="41" y="126"/>
                    </a:lnTo>
                    <a:lnTo>
                      <a:pt x="43" y="126"/>
                    </a:lnTo>
                    <a:lnTo>
                      <a:pt x="45" y="125"/>
                    </a:lnTo>
                    <a:lnTo>
                      <a:pt x="47" y="125"/>
                    </a:lnTo>
                    <a:lnTo>
                      <a:pt x="48" y="125"/>
                    </a:lnTo>
                    <a:lnTo>
                      <a:pt x="49" y="125"/>
                    </a:lnTo>
                    <a:lnTo>
                      <a:pt x="49" y="126"/>
                    </a:lnTo>
                    <a:lnTo>
                      <a:pt x="49" y="128"/>
                    </a:lnTo>
                    <a:lnTo>
                      <a:pt x="46" y="130"/>
                    </a:lnTo>
                    <a:lnTo>
                      <a:pt x="43" y="131"/>
                    </a:lnTo>
                    <a:lnTo>
                      <a:pt x="40" y="131"/>
                    </a:lnTo>
                    <a:lnTo>
                      <a:pt x="37" y="132"/>
                    </a:lnTo>
                    <a:lnTo>
                      <a:pt x="33" y="132"/>
                    </a:lnTo>
                    <a:lnTo>
                      <a:pt x="30" y="132"/>
                    </a:lnTo>
                    <a:lnTo>
                      <a:pt x="27" y="132"/>
                    </a:lnTo>
                    <a:lnTo>
                      <a:pt x="24" y="132"/>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02" name="Freeform 183">
                <a:extLst>
                  <a:ext uri="{FF2B5EF4-FFF2-40B4-BE49-F238E27FC236}">
                    <a16:creationId xmlns:a16="http://schemas.microsoft.com/office/drawing/2014/main" id="{3239ECBD-FF24-4E64-9256-9160C0508F60}"/>
                  </a:ext>
                </a:extLst>
              </p:cNvPr>
              <p:cNvSpPr>
                <a:spLocks/>
              </p:cNvSpPr>
              <p:nvPr/>
            </p:nvSpPr>
            <p:spPr bwMode="auto">
              <a:xfrm>
                <a:off x="3108" y="3680"/>
                <a:ext cx="58" cy="285"/>
              </a:xfrm>
              <a:custGeom>
                <a:avLst/>
                <a:gdLst>
                  <a:gd name="T0" fmla="*/ 2147483647 w 21"/>
                  <a:gd name="T1" fmla="*/ 2147483647 h 120"/>
                  <a:gd name="T2" fmla="*/ 2147483647 w 21"/>
                  <a:gd name="T3" fmla="*/ 2147483647 h 120"/>
                  <a:gd name="T4" fmla="*/ 2147483647 w 21"/>
                  <a:gd name="T5" fmla="*/ 2147483647 h 120"/>
                  <a:gd name="T6" fmla="*/ 2147483647 w 21"/>
                  <a:gd name="T7" fmla="*/ 2147483647 h 120"/>
                  <a:gd name="T8" fmla="*/ 2147483647 w 21"/>
                  <a:gd name="T9" fmla="*/ 2147483647 h 120"/>
                  <a:gd name="T10" fmla="*/ 2147483647 w 21"/>
                  <a:gd name="T11" fmla="*/ 2147483647 h 120"/>
                  <a:gd name="T12" fmla="*/ 2147483647 w 21"/>
                  <a:gd name="T13" fmla="*/ 2147483647 h 120"/>
                  <a:gd name="T14" fmla="*/ 2147483647 w 21"/>
                  <a:gd name="T15" fmla="*/ 2147483647 h 120"/>
                  <a:gd name="T16" fmla="*/ 2147483647 w 21"/>
                  <a:gd name="T17" fmla="*/ 2147483647 h 120"/>
                  <a:gd name="T18" fmla="*/ 2147483647 w 21"/>
                  <a:gd name="T19" fmla="*/ 2147483647 h 120"/>
                  <a:gd name="T20" fmla="*/ 2147483647 w 21"/>
                  <a:gd name="T21" fmla="*/ 2147483647 h 120"/>
                  <a:gd name="T22" fmla="*/ 2147483647 w 21"/>
                  <a:gd name="T23" fmla="*/ 2147483647 h 120"/>
                  <a:gd name="T24" fmla="*/ 2147483647 w 21"/>
                  <a:gd name="T25" fmla="*/ 2147483647 h 120"/>
                  <a:gd name="T26" fmla="*/ 2147483647 w 21"/>
                  <a:gd name="T27" fmla="*/ 2147483647 h 120"/>
                  <a:gd name="T28" fmla="*/ 2147483647 w 21"/>
                  <a:gd name="T29" fmla="*/ 2147483647 h 120"/>
                  <a:gd name="T30" fmla="*/ 2147483647 w 21"/>
                  <a:gd name="T31" fmla="*/ 2147483647 h 120"/>
                  <a:gd name="T32" fmla="*/ 2147483647 w 21"/>
                  <a:gd name="T33" fmla="*/ 2147483647 h 120"/>
                  <a:gd name="T34" fmla="*/ 2147483647 w 21"/>
                  <a:gd name="T35" fmla="*/ 2147483647 h 120"/>
                  <a:gd name="T36" fmla="*/ 2147483647 w 21"/>
                  <a:gd name="T37" fmla="*/ 2147483647 h 120"/>
                  <a:gd name="T38" fmla="*/ 2147483647 w 21"/>
                  <a:gd name="T39" fmla="*/ 2147483647 h 120"/>
                  <a:gd name="T40" fmla="*/ 2147483647 w 21"/>
                  <a:gd name="T41" fmla="*/ 2147483647 h 120"/>
                  <a:gd name="T42" fmla="*/ 2147483647 w 21"/>
                  <a:gd name="T43" fmla="*/ 2147483647 h 120"/>
                  <a:gd name="T44" fmla="*/ 2147483647 w 21"/>
                  <a:gd name="T45" fmla="*/ 2147483647 h 120"/>
                  <a:gd name="T46" fmla="*/ 2147483647 w 21"/>
                  <a:gd name="T47" fmla="*/ 2147483647 h 120"/>
                  <a:gd name="T48" fmla="*/ 2147483647 w 21"/>
                  <a:gd name="T49" fmla="*/ 2147483647 h 120"/>
                  <a:gd name="T50" fmla="*/ 2147483647 w 21"/>
                  <a:gd name="T51" fmla="*/ 2147483647 h 120"/>
                  <a:gd name="T52" fmla="*/ 2147483647 w 21"/>
                  <a:gd name="T53" fmla="*/ 2147483647 h 120"/>
                  <a:gd name="T54" fmla="*/ 2147483647 w 21"/>
                  <a:gd name="T55" fmla="*/ 2147483647 h 120"/>
                  <a:gd name="T56" fmla="*/ 2147483647 w 21"/>
                  <a:gd name="T57" fmla="*/ 2147483647 h 120"/>
                  <a:gd name="T58" fmla="*/ 2147483647 w 21"/>
                  <a:gd name="T59" fmla="*/ 2147483647 h 120"/>
                  <a:gd name="T60" fmla="*/ 2147483647 w 21"/>
                  <a:gd name="T61" fmla="*/ 2147483647 h 120"/>
                  <a:gd name="T62" fmla="*/ 2147483647 w 21"/>
                  <a:gd name="T63" fmla="*/ 2147483647 h 120"/>
                  <a:gd name="T64" fmla="*/ 2147483647 w 21"/>
                  <a:gd name="T65" fmla="*/ 2147483647 h 120"/>
                  <a:gd name="T66" fmla="*/ 2147483647 w 21"/>
                  <a:gd name="T67" fmla="*/ 2147483647 h 120"/>
                  <a:gd name="T68" fmla="*/ 2147483647 w 21"/>
                  <a:gd name="T69" fmla="*/ 2147483647 h 120"/>
                  <a:gd name="T70" fmla="*/ 2147483647 w 21"/>
                  <a:gd name="T71" fmla="*/ 2147483647 h 120"/>
                  <a:gd name="T72" fmla="*/ 2147483647 w 21"/>
                  <a:gd name="T73" fmla="*/ 2147483647 h 120"/>
                  <a:gd name="T74" fmla="*/ 2147483647 w 21"/>
                  <a:gd name="T75" fmla="*/ 2147483647 h 120"/>
                  <a:gd name="T76" fmla="*/ 2147483647 w 21"/>
                  <a:gd name="T77" fmla="*/ 2147483647 h 120"/>
                  <a:gd name="T78" fmla="*/ 2147483647 w 21"/>
                  <a:gd name="T79" fmla="*/ 2147483647 h 120"/>
                  <a:gd name="T80" fmla="*/ 2147483647 w 21"/>
                  <a:gd name="T81" fmla="*/ 2147483647 h 120"/>
                  <a:gd name="T82" fmla="*/ 2147483647 w 21"/>
                  <a:gd name="T83" fmla="*/ 2147483647 h 120"/>
                  <a:gd name="T84" fmla="*/ 2147483647 w 21"/>
                  <a:gd name="T85" fmla="*/ 2147483647 h 120"/>
                  <a:gd name="T86" fmla="*/ 2147483647 w 21"/>
                  <a:gd name="T87" fmla="*/ 2147483647 h 120"/>
                  <a:gd name="T88" fmla="*/ 2147483647 w 21"/>
                  <a:gd name="T89" fmla="*/ 2147483647 h 120"/>
                  <a:gd name="T90" fmla="*/ 2147483647 w 21"/>
                  <a:gd name="T91" fmla="*/ 2147483647 h 120"/>
                  <a:gd name="T92" fmla="*/ 2147483647 w 21"/>
                  <a:gd name="T93" fmla="*/ 2147483647 h 120"/>
                  <a:gd name="T94" fmla="*/ 2147483647 w 21"/>
                  <a:gd name="T95" fmla="*/ 2147483647 h 120"/>
                  <a:gd name="T96" fmla="*/ 2147483647 w 21"/>
                  <a:gd name="T97" fmla="*/ 2147483647 h 120"/>
                  <a:gd name="T98" fmla="*/ 2147483647 w 21"/>
                  <a:gd name="T99" fmla="*/ 2147483647 h 120"/>
                  <a:gd name="T100" fmla="*/ 2147483647 w 21"/>
                  <a:gd name="T101" fmla="*/ 2147483647 h 120"/>
                  <a:gd name="T102" fmla="*/ 2147483647 w 21"/>
                  <a:gd name="T103" fmla="*/ 2147483647 h 120"/>
                  <a:gd name="T104" fmla="*/ 2147483647 w 21"/>
                  <a:gd name="T105" fmla="*/ 2147483647 h 120"/>
                  <a:gd name="T106" fmla="*/ 2147483647 w 21"/>
                  <a:gd name="T107" fmla="*/ 2147483647 h 120"/>
                  <a:gd name="T108" fmla="*/ 2147483647 w 21"/>
                  <a:gd name="T109" fmla="*/ 2147483647 h 120"/>
                  <a:gd name="T110" fmla="*/ 2147483647 w 21"/>
                  <a:gd name="T111" fmla="*/ 2147483647 h 120"/>
                  <a:gd name="T112" fmla="*/ 2147483647 w 21"/>
                  <a:gd name="T113" fmla="*/ 2147483647 h 120"/>
                  <a:gd name="T114" fmla="*/ 2147483647 w 21"/>
                  <a:gd name="T115" fmla="*/ 2147483647 h 120"/>
                  <a:gd name="T116" fmla="*/ 2147483647 w 21"/>
                  <a:gd name="T117" fmla="*/ 2147483647 h 120"/>
                  <a:gd name="T118" fmla="*/ 2147483647 w 21"/>
                  <a:gd name="T119" fmla="*/ 2147483647 h 120"/>
                  <a:gd name="T120" fmla="*/ 2147483647 w 21"/>
                  <a:gd name="T121" fmla="*/ 2147483647 h 1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
                  <a:gd name="T184" fmla="*/ 0 h 120"/>
                  <a:gd name="T185" fmla="*/ 21 w 21"/>
                  <a:gd name="T186" fmla="*/ 120 h 12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 h="120">
                    <a:moveTo>
                      <a:pt x="11" y="120"/>
                    </a:moveTo>
                    <a:lnTo>
                      <a:pt x="10" y="120"/>
                    </a:lnTo>
                    <a:lnTo>
                      <a:pt x="8" y="118"/>
                    </a:lnTo>
                    <a:lnTo>
                      <a:pt x="7" y="117"/>
                    </a:lnTo>
                    <a:lnTo>
                      <a:pt x="5" y="116"/>
                    </a:lnTo>
                    <a:lnTo>
                      <a:pt x="4" y="115"/>
                    </a:lnTo>
                    <a:lnTo>
                      <a:pt x="3" y="114"/>
                    </a:lnTo>
                    <a:lnTo>
                      <a:pt x="1" y="114"/>
                    </a:lnTo>
                    <a:lnTo>
                      <a:pt x="0" y="113"/>
                    </a:lnTo>
                    <a:lnTo>
                      <a:pt x="0" y="107"/>
                    </a:lnTo>
                    <a:lnTo>
                      <a:pt x="1" y="100"/>
                    </a:lnTo>
                    <a:lnTo>
                      <a:pt x="2" y="93"/>
                    </a:lnTo>
                    <a:lnTo>
                      <a:pt x="3" y="87"/>
                    </a:lnTo>
                    <a:lnTo>
                      <a:pt x="4" y="79"/>
                    </a:lnTo>
                    <a:lnTo>
                      <a:pt x="5" y="71"/>
                    </a:lnTo>
                    <a:lnTo>
                      <a:pt x="6" y="64"/>
                    </a:lnTo>
                    <a:lnTo>
                      <a:pt x="7" y="56"/>
                    </a:lnTo>
                    <a:lnTo>
                      <a:pt x="7" y="53"/>
                    </a:lnTo>
                    <a:lnTo>
                      <a:pt x="7" y="49"/>
                    </a:lnTo>
                    <a:lnTo>
                      <a:pt x="7" y="47"/>
                    </a:lnTo>
                    <a:lnTo>
                      <a:pt x="6" y="44"/>
                    </a:lnTo>
                    <a:lnTo>
                      <a:pt x="6" y="40"/>
                    </a:lnTo>
                    <a:lnTo>
                      <a:pt x="6" y="34"/>
                    </a:lnTo>
                    <a:lnTo>
                      <a:pt x="6" y="24"/>
                    </a:lnTo>
                    <a:lnTo>
                      <a:pt x="6" y="13"/>
                    </a:lnTo>
                    <a:lnTo>
                      <a:pt x="6" y="10"/>
                    </a:lnTo>
                    <a:lnTo>
                      <a:pt x="5" y="7"/>
                    </a:lnTo>
                    <a:lnTo>
                      <a:pt x="5" y="3"/>
                    </a:lnTo>
                    <a:lnTo>
                      <a:pt x="5" y="0"/>
                    </a:lnTo>
                    <a:lnTo>
                      <a:pt x="7" y="1"/>
                    </a:lnTo>
                    <a:lnTo>
                      <a:pt x="8" y="1"/>
                    </a:lnTo>
                    <a:lnTo>
                      <a:pt x="9" y="1"/>
                    </a:lnTo>
                    <a:lnTo>
                      <a:pt x="10" y="2"/>
                    </a:lnTo>
                    <a:lnTo>
                      <a:pt x="11" y="2"/>
                    </a:lnTo>
                    <a:lnTo>
                      <a:pt x="12" y="3"/>
                    </a:lnTo>
                    <a:lnTo>
                      <a:pt x="13" y="3"/>
                    </a:lnTo>
                    <a:lnTo>
                      <a:pt x="15" y="4"/>
                    </a:lnTo>
                    <a:lnTo>
                      <a:pt x="17" y="5"/>
                    </a:lnTo>
                    <a:lnTo>
                      <a:pt x="18" y="5"/>
                    </a:lnTo>
                    <a:lnTo>
                      <a:pt x="19" y="5"/>
                    </a:lnTo>
                    <a:lnTo>
                      <a:pt x="19" y="6"/>
                    </a:lnTo>
                    <a:lnTo>
                      <a:pt x="18" y="7"/>
                    </a:lnTo>
                    <a:lnTo>
                      <a:pt x="17" y="7"/>
                    </a:lnTo>
                    <a:lnTo>
                      <a:pt x="16" y="8"/>
                    </a:lnTo>
                    <a:lnTo>
                      <a:pt x="15" y="8"/>
                    </a:lnTo>
                    <a:lnTo>
                      <a:pt x="17" y="8"/>
                    </a:lnTo>
                    <a:lnTo>
                      <a:pt x="18" y="9"/>
                    </a:lnTo>
                    <a:lnTo>
                      <a:pt x="19" y="8"/>
                    </a:lnTo>
                    <a:lnTo>
                      <a:pt x="19" y="9"/>
                    </a:lnTo>
                    <a:lnTo>
                      <a:pt x="19" y="10"/>
                    </a:lnTo>
                    <a:lnTo>
                      <a:pt x="19" y="11"/>
                    </a:lnTo>
                    <a:lnTo>
                      <a:pt x="18" y="11"/>
                    </a:lnTo>
                    <a:lnTo>
                      <a:pt x="17" y="11"/>
                    </a:lnTo>
                    <a:lnTo>
                      <a:pt x="17" y="12"/>
                    </a:lnTo>
                    <a:lnTo>
                      <a:pt x="16" y="12"/>
                    </a:lnTo>
                    <a:lnTo>
                      <a:pt x="17" y="12"/>
                    </a:lnTo>
                    <a:lnTo>
                      <a:pt x="18" y="12"/>
                    </a:lnTo>
                    <a:lnTo>
                      <a:pt x="19" y="12"/>
                    </a:lnTo>
                    <a:lnTo>
                      <a:pt x="19" y="13"/>
                    </a:lnTo>
                    <a:lnTo>
                      <a:pt x="18" y="14"/>
                    </a:lnTo>
                    <a:lnTo>
                      <a:pt x="17" y="15"/>
                    </a:lnTo>
                    <a:lnTo>
                      <a:pt x="16" y="15"/>
                    </a:lnTo>
                    <a:lnTo>
                      <a:pt x="15" y="15"/>
                    </a:lnTo>
                    <a:lnTo>
                      <a:pt x="14" y="16"/>
                    </a:lnTo>
                    <a:lnTo>
                      <a:pt x="15" y="16"/>
                    </a:lnTo>
                    <a:lnTo>
                      <a:pt x="16" y="16"/>
                    </a:lnTo>
                    <a:lnTo>
                      <a:pt x="17" y="16"/>
                    </a:lnTo>
                    <a:lnTo>
                      <a:pt x="18" y="16"/>
                    </a:lnTo>
                    <a:lnTo>
                      <a:pt x="19" y="16"/>
                    </a:lnTo>
                    <a:lnTo>
                      <a:pt x="19" y="17"/>
                    </a:lnTo>
                    <a:lnTo>
                      <a:pt x="19" y="18"/>
                    </a:lnTo>
                    <a:lnTo>
                      <a:pt x="18" y="18"/>
                    </a:lnTo>
                    <a:lnTo>
                      <a:pt x="17" y="18"/>
                    </a:lnTo>
                    <a:lnTo>
                      <a:pt x="15" y="19"/>
                    </a:lnTo>
                    <a:lnTo>
                      <a:pt x="14" y="20"/>
                    </a:lnTo>
                    <a:lnTo>
                      <a:pt x="16" y="20"/>
                    </a:lnTo>
                    <a:lnTo>
                      <a:pt x="17" y="19"/>
                    </a:lnTo>
                    <a:lnTo>
                      <a:pt x="18" y="19"/>
                    </a:lnTo>
                    <a:lnTo>
                      <a:pt x="19" y="19"/>
                    </a:lnTo>
                    <a:lnTo>
                      <a:pt x="19" y="20"/>
                    </a:lnTo>
                    <a:lnTo>
                      <a:pt x="19" y="21"/>
                    </a:lnTo>
                    <a:lnTo>
                      <a:pt x="19" y="22"/>
                    </a:lnTo>
                    <a:lnTo>
                      <a:pt x="18" y="22"/>
                    </a:lnTo>
                    <a:lnTo>
                      <a:pt x="17" y="22"/>
                    </a:lnTo>
                    <a:lnTo>
                      <a:pt x="16" y="23"/>
                    </a:lnTo>
                    <a:lnTo>
                      <a:pt x="15" y="23"/>
                    </a:lnTo>
                    <a:lnTo>
                      <a:pt x="14" y="23"/>
                    </a:lnTo>
                    <a:lnTo>
                      <a:pt x="14" y="24"/>
                    </a:lnTo>
                    <a:lnTo>
                      <a:pt x="15" y="24"/>
                    </a:lnTo>
                    <a:lnTo>
                      <a:pt x="17" y="24"/>
                    </a:lnTo>
                    <a:lnTo>
                      <a:pt x="18" y="23"/>
                    </a:lnTo>
                    <a:lnTo>
                      <a:pt x="19" y="23"/>
                    </a:lnTo>
                    <a:lnTo>
                      <a:pt x="19" y="24"/>
                    </a:lnTo>
                    <a:lnTo>
                      <a:pt x="19" y="25"/>
                    </a:lnTo>
                    <a:lnTo>
                      <a:pt x="18" y="25"/>
                    </a:lnTo>
                    <a:lnTo>
                      <a:pt x="17" y="26"/>
                    </a:lnTo>
                    <a:lnTo>
                      <a:pt x="16" y="26"/>
                    </a:lnTo>
                    <a:lnTo>
                      <a:pt x="15" y="27"/>
                    </a:lnTo>
                    <a:lnTo>
                      <a:pt x="15" y="28"/>
                    </a:lnTo>
                    <a:lnTo>
                      <a:pt x="16" y="28"/>
                    </a:lnTo>
                    <a:lnTo>
                      <a:pt x="17" y="27"/>
                    </a:lnTo>
                    <a:lnTo>
                      <a:pt x="18" y="27"/>
                    </a:lnTo>
                    <a:lnTo>
                      <a:pt x="19" y="27"/>
                    </a:lnTo>
                    <a:lnTo>
                      <a:pt x="19" y="28"/>
                    </a:lnTo>
                    <a:lnTo>
                      <a:pt x="19" y="29"/>
                    </a:lnTo>
                    <a:lnTo>
                      <a:pt x="19" y="30"/>
                    </a:lnTo>
                    <a:lnTo>
                      <a:pt x="17" y="30"/>
                    </a:lnTo>
                    <a:lnTo>
                      <a:pt x="16" y="31"/>
                    </a:lnTo>
                    <a:lnTo>
                      <a:pt x="15" y="31"/>
                    </a:lnTo>
                    <a:lnTo>
                      <a:pt x="14" y="32"/>
                    </a:lnTo>
                    <a:lnTo>
                      <a:pt x="15" y="33"/>
                    </a:lnTo>
                    <a:lnTo>
                      <a:pt x="16" y="32"/>
                    </a:lnTo>
                    <a:lnTo>
                      <a:pt x="18" y="32"/>
                    </a:lnTo>
                    <a:lnTo>
                      <a:pt x="19" y="32"/>
                    </a:lnTo>
                    <a:lnTo>
                      <a:pt x="19" y="33"/>
                    </a:lnTo>
                    <a:lnTo>
                      <a:pt x="19" y="34"/>
                    </a:lnTo>
                    <a:lnTo>
                      <a:pt x="18" y="35"/>
                    </a:lnTo>
                    <a:lnTo>
                      <a:pt x="17" y="35"/>
                    </a:lnTo>
                    <a:lnTo>
                      <a:pt x="16" y="35"/>
                    </a:lnTo>
                    <a:lnTo>
                      <a:pt x="15" y="36"/>
                    </a:lnTo>
                    <a:lnTo>
                      <a:pt x="15" y="37"/>
                    </a:lnTo>
                    <a:lnTo>
                      <a:pt x="16" y="37"/>
                    </a:lnTo>
                    <a:lnTo>
                      <a:pt x="17" y="37"/>
                    </a:lnTo>
                    <a:lnTo>
                      <a:pt x="19" y="37"/>
                    </a:lnTo>
                    <a:lnTo>
                      <a:pt x="19" y="38"/>
                    </a:lnTo>
                    <a:lnTo>
                      <a:pt x="19" y="39"/>
                    </a:lnTo>
                    <a:lnTo>
                      <a:pt x="19" y="40"/>
                    </a:lnTo>
                    <a:lnTo>
                      <a:pt x="19" y="41"/>
                    </a:lnTo>
                    <a:lnTo>
                      <a:pt x="18" y="41"/>
                    </a:lnTo>
                    <a:lnTo>
                      <a:pt x="17" y="42"/>
                    </a:lnTo>
                    <a:lnTo>
                      <a:pt x="14" y="42"/>
                    </a:lnTo>
                    <a:lnTo>
                      <a:pt x="14" y="43"/>
                    </a:lnTo>
                    <a:lnTo>
                      <a:pt x="15" y="43"/>
                    </a:lnTo>
                    <a:lnTo>
                      <a:pt x="16" y="43"/>
                    </a:lnTo>
                    <a:lnTo>
                      <a:pt x="18" y="43"/>
                    </a:lnTo>
                    <a:lnTo>
                      <a:pt x="19" y="43"/>
                    </a:lnTo>
                    <a:lnTo>
                      <a:pt x="19" y="44"/>
                    </a:lnTo>
                    <a:lnTo>
                      <a:pt x="19" y="45"/>
                    </a:lnTo>
                    <a:lnTo>
                      <a:pt x="19" y="46"/>
                    </a:lnTo>
                    <a:lnTo>
                      <a:pt x="18" y="46"/>
                    </a:lnTo>
                    <a:lnTo>
                      <a:pt x="18" y="47"/>
                    </a:lnTo>
                    <a:lnTo>
                      <a:pt x="17" y="47"/>
                    </a:lnTo>
                    <a:lnTo>
                      <a:pt x="16" y="47"/>
                    </a:lnTo>
                    <a:lnTo>
                      <a:pt x="15" y="47"/>
                    </a:lnTo>
                    <a:lnTo>
                      <a:pt x="16" y="48"/>
                    </a:lnTo>
                    <a:lnTo>
                      <a:pt x="17" y="48"/>
                    </a:lnTo>
                    <a:lnTo>
                      <a:pt x="19" y="48"/>
                    </a:lnTo>
                    <a:lnTo>
                      <a:pt x="20" y="48"/>
                    </a:lnTo>
                    <a:lnTo>
                      <a:pt x="21" y="49"/>
                    </a:lnTo>
                    <a:lnTo>
                      <a:pt x="21" y="50"/>
                    </a:lnTo>
                    <a:lnTo>
                      <a:pt x="21" y="51"/>
                    </a:lnTo>
                    <a:lnTo>
                      <a:pt x="20" y="51"/>
                    </a:lnTo>
                    <a:lnTo>
                      <a:pt x="20" y="52"/>
                    </a:lnTo>
                    <a:lnTo>
                      <a:pt x="19" y="52"/>
                    </a:lnTo>
                    <a:lnTo>
                      <a:pt x="17" y="52"/>
                    </a:lnTo>
                    <a:lnTo>
                      <a:pt x="17" y="53"/>
                    </a:lnTo>
                    <a:lnTo>
                      <a:pt x="19" y="53"/>
                    </a:lnTo>
                    <a:lnTo>
                      <a:pt x="20" y="53"/>
                    </a:lnTo>
                    <a:lnTo>
                      <a:pt x="21" y="53"/>
                    </a:lnTo>
                    <a:lnTo>
                      <a:pt x="21" y="54"/>
                    </a:lnTo>
                    <a:lnTo>
                      <a:pt x="21" y="55"/>
                    </a:lnTo>
                    <a:lnTo>
                      <a:pt x="21" y="56"/>
                    </a:lnTo>
                    <a:lnTo>
                      <a:pt x="20" y="56"/>
                    </a:lnTo>
                    <a:lnTo>
                      <a:pt x="19" y="56"/>
                    </a:lnTo>
                    <a:lnTo>
                      <a:pt x="18" y="56"/>
                    </a:lnTo>
                    <a:lnTo>
                      <a:pt x="17" y="56"/>
                    </a:lnTo>
                    <a:lnTo>
                      <a:pt x="17" y="57"/>
                    </a:lnTo>
                    <a:lnTo>
                      <a:pt x="18" y="57"/>
                    </a:lnTo>
                    <a:lnTo>
                      <a:pt x="19" y="57"/>
                    </a:lnTo>
                    <a:lnTo>
                      <a:pt x="20" y="57"/>
                    </a:lnTo>
                    <a:lnTo>
                      <a:pt x="21" y="57"/>
                    </a:lnTo>
                    <a:lnTo>
                      <a:pt x="21" y="58"/>
                    </a:lnTo>
                    <a:lnTo>
                      <a:pt x="21" y="59"/>
                    </a:lnTo>
                    <a:lnTo>
                      <a:pt x="21" y="60"/>
                    </a:lnTo>
                    <a:lnTo>
                      <a:pt x="19" y="61"/>
                    </a:lnTo>
                    <a:lnTo>
                      <a:pt x="18" y="61"/>
                    </a:lnTo>
                    <a:lnTo>
                      <a:pt x="18" y="62"/>
                    </a:lnTo>
                    <a:lnTo>
                      <a:pt x="19" y="62"/>
                    </a:lnTo>
                    <a:lnTo>
                      <a:pt x="20" y="62"/>
                    </a:lnTo>
                    <a:lnTo>
                      <a:pt x="21" y="62"/>
                    </a:lnTo>
                    <a:lnTo>
                      <a:pt x="21" y="63"/>
                    </a:lnTo>
                    <a:lnTo>
                      <a:pt x="21" y="64"/>
                    </a:lnTo>
                    <a:lnTo>
                      <a:pt x="20" y="64"/>
                    </a:lnTo>
                    <a:lnTo>
                      <a:pt x="19" y="65"/>
                    </a:lnTo>
                    <a:lnTo>
                      <a:pt x="18" y="65"/>
                    </a:lnTo>
                    <a:lnTo>
                      <a:pt x="17" y="65"/>
                    </a:lnTo>
                    <a:lnTo>
                      <a:pt x="16" y="66"/>
                    </a:lnTo>
                    <a:lnTo>
                      <a:pt x="15" y="66"/>
                    </a:lnTo>
                    <a:lnTo>
                      <a:pt x="16" y="67"/>
                    </a:lnTo>
                    <a:lnTo>
                      <a:pt x="17" y="67"/>
                    </a:lnTo>
                    <a:lnTo>
                      <a:pt x="17" y="66"/>
                    </a:lnTo>
                    <a:lnTo>
                      <a:pt x="18" y="66"/>
                    </a:lnTo>
                    <a:lnTo>
                      <a:pt x="19" y="66"/>
                    </a:lnTo>
                    <a:lnTo>
                      <a:pt x="21" y="66"/>
                    </a:lnTo>
                    <a:lnTo>
                      <a:pt x="21" y="67"/>
                    </a:lnTo>
                    <a:lnTo>
                      <a:pt x="21" y="68"/>
                    </a:lnTo>
                    <a:lnTo>
                      <a:pt x="21" y="69"/>
                    </a:lnTo>
                    <a:lnTo>
                      <a:pt x="21" y="70"/>
                    </a:lnTo>
                    <a:lnTo>
                      <a:pt x="20" y="70"/>
                    </a:lnTo>
                    <a:lnTo>
                      <a:pt x="18" y="70"/>
                    </a:lnTo>
                    <a:lnTo>
                      <a:pt x="16" y="71"/>
                    </a:lnTo>
                    <a:lnTo>
                      <a:pt x="16" y="72"/>
                    </a:lnTo>
                    <a:lnTo>
                      <a:pt x="17" y="72"/>
                    </a:lnTo>
                    <a:lnTo>
                      <a:pt x="18" y="72"/>
                    </a:lnTo>
                    <a:lnTo>
                      <a:pt x="19" y="72"/>
                    </a:lnTo>
                    <a:lnTo>
                      <a:pt x="20" y="72"/>
                    </a:lnTo>
                    <a:lnTo>
                      <a:pt x="20" y="73"/>
                    </a:lnTo>
                    <a:lnTo>
                      <a:pt x="20" y="74"/>
                    </a:lnTo>
                    <a:lnTo>
                      <a:pt x="19" y="74"/>
                    </a:lnTo>
                    <a:lnTo>
                      <a:pt x="18" y="74"/>
                    </a:lnTo>
                    <a:lnTo>
                      <a:pt x="17" y="75"/>
                    </a:lnTo>
                    <a:lnTo>
                      <a:pt x="16" y="75"/>
                    </a:lnTo>
                    <a:lnTo>
                      <a:pt x="16" y="76"/>
                    </a:lnTo>
                    <a:lnTo>
                      <a:pt x="17" y="76"/>
                    </a:lnTo>
                    <a:lnTo>
                      <a:pt x="18" y="76"/>
                    </a:lnTo>
                    <a:lnTo>
                      <a:pt x="19" y="76"/>
                    </a:lnTo>
                    <a:lnTo>
                      <a:pt x="20" y="76"/>
                    </a:lnTo>
                    <a:lnTo>
                      <a:pt x="19" y="77"/>
                    </a:lnTo>
                    <a:lnTo>
                      <a:pt x="18" y="78"/>
                    </a:lnTo>
                    <a:lnTo>
                      <a:pt x="16" y="78"/>
                    </a:lnTo>
                    <a:lnTo>
                      <a:pt x="15" y="78"/>
                    </a:lnTo>
                    <a:lnTo>
                      <a:pt x="15" y="79"/>
                    </a:lnTo>
                    <a:lnTo>
                      <a:pt x="14" y="79"/>
                    </a:lnTo>
                    <a:lnTo>
                      <a:pt x="15" y="79"/>
                    </a:lnTo>
                    <a:lnTo>
                      <a:pt x="17" y="79"/>
                    </a:lnTo>
                    <a:lnTo>
                      <a:pt x="18" y="79"/>
                    </a:lnTo>
                    <a:lnTo>
                      <a:pt x="19" y="79"/>
                    </a:lnTo>
                    <a:lnTo>
                      <a:pt x="19" y="80"/>
                    </a:lnTo>
                    <a:lnTo>
                      <a:pt x="18" y="81"/>
                    </a:lnTo>
                    <a:lnTo>
                      <a:pt x="16" y="81"/>
                    </a:lnTo>
                    <a:lnTo>
                      <a:pt x="15" y="81"/>
                    </a:lnTo>
                    <a:lnTo>
                      <a:pt x="14" y="82"/>
                    </a:lnTo>
                    <a:lnTo>
                      <a:pt x="14" y="83"/>
                    </a:lnTo>
                    <a:lnTo>
                      <a:pt x="15" y="83"/>
                    </a:lnTo>
                    <a:lnTo>
                      <a:pt x="16" y="83"/>
                    </a:lnTo>
                    <a:lnTo>
                      <a:pt x="17" y="83"/>
                    </a:lnTo>
                    <a:lnTo>
                      <a:pt x="19" y="83"/>
                    </a:lnTo>
                    <a:lnTo>
                      <a:pt x="18" y="84"/>
                    </a:lnTo>
                    <a:lnTo>
                      <a:pt x="18" y="85"/>
                    </a:lnTo>
                    <a:lnTo>
                      <a:pt x="18" y="86"/>
                    </a:lnTo>
                    <a:lnTo>
                      <a:pt x="17" y="86"/>
                    </a:lnTo>
                    <a:lnTo>
                      <a:pt x="16" y="86"/>
                    </a:lnTo>
                    <a:lnTo>
                      <a:pt x="15" y="87"/>
                    </a:lnTo>
                    <a:lnTo>
                      <a:pt x="13" y="87"/>
                    </a:lnTo>
                    <a:lnTo>
                      <a:pt x="14" y="87"/>
                    </a:lnTo>
                    <a:lnTo>
                      <a:pt x="14" y="88"/>
                    </a:lnTo>
                    <a:lnTo>
                      <a:pt x="15" y="88"/>
                    </a:lnTo>
                    <a:lnTo>
                      <a:pt x="16" y="88"/>
                    </a:lnTo>
                    <a:lnTo>
                      <a:pt x="17" y="88"/>
                    </a:lnTo>
                    <a:lnTo>
                      <a:pt x="18" y="88"/>
                    </a:lnTo>
                    <a:lnTo>
                      <a:pt x="18" y="89"/>
                    </a:lnTo>
                    <a:lnTo>
                      <a:pt x="17" y="90"/>
                    </a:lnTo>
                    <a:lnTo>
                      <a:pt x="16" y="90"/>
                    </a:lnTo>
                    <a:lnTo>
                      <a:pt x="15" y="90"/>
                    </a:lnTo>
                    <a:lnTo>
                      <a:pt x="13" y="90"/>
                    </a:lnTo>
                    <a:lnTo>
                      <a:pt x="13" y="91"/>
                    </a:lnTo>
                    <a:lnTo>
                      <a:pt x="14" y="91"/>
                    </a:lnTo>
                    <a:lnTo>
                      <a:pt x="15" y="91"/>
                    </a:lnTo>
                    <a:lnTo>
                      <a:pt x="16" y="91"/>
                    </a:lnTo>
                    <a:lnTo>
                      <a:pt x="18" y="91"/>
                    </a:lnTo>
                    <a:lnTo>
                      <a:pt x="17" y="93"/>
                    </a:lnTo>
                    <a:lnTo>
                      <a:pt x="16" y="94"/>
                    </a:lnTo>
                    <a:lnTo>
                      <a:pt x="15" y="94"/>
                    </a:lnTo>
                    <a:lnTo>
                      <a:pt x="14" y="94"/>
                    </a:lnTo>
                    <a:lnTo>
                      <a:pt x="13" y="95"/>
                    </a:lnTo>
                    <a:lnTo>
                      <a:pt x="12" y="95"/>
                    </a:lnTo>
                    <a:lnTo>
                      <a:pt x="13" y="95"/>
                    </a:lnTo>
                    <a:lnTo>
                      <a:pt x="14" y="96"/>
                    </a:lnTo>
                    <a:lnTo>
                      <a:pt x="15" y="96"/>
                    </a:lnTo>
                    <a:lnTo>
                      <a:pt x="17" y="96"/>
                    </a:lnTo>
                    <a:lnTo>
                      <a:pt x="17" y="97"/>
                    </a:lnTo>
                    <a:lnTo>
                      <a:pt x="16" y="98"/>
                    </a:lnTo>
                    <a:lnTo>
                      <a:pt x="15" y="98"/>
                    </a:lnTo>
                    <a:lnTo>
                      <a:pt x="13" y="98"/>
                    </a:lnTo>
                    <a:lnTo>
                      <a:pt x="12" y="99"/>
                    </a:lnTo>
                    <a:lnTo>
                      <a:pt x="13" y="99"/>
                    </a:lnTo>
                    <a:lnTo>
                      <a:pt x="14" y="99"/>
                    </a:lnTo>
                    <a:lnTo>
                      <a:pt x="15" y="100"/>
                    </a:lnTo>
                    <a:lnTo>
                      <a:pt x="16" y="100"/>
                    </a:lnTo>
                    <a:lnTo>
                      <a:pt x="16" y="101"/>
                    </a:lnTo>
                    <a:lnTo>
                      <a:pt x="16" y="102"/>
                    </a:lnTo>
                    <a:lnTo>
                      <a:pt x="15" y="102"/>
                    </a:lnTo>
                    <a:lnTo>
                      <a:pt x="14" y="102"/>
                    </a:lnTo>
                    <a:lnTo>
                      <a:pt x="13" y="102"/>
                    </a:lnTo>
                    <a:lnTo>
                      <a:pt x="12" y="102"/>
                    </a:lnTo>
                    <a:lnTo>
                      <a:pt x="10" y="102"/>
                    </a:lnTo>
                    <a:lnTo>
                      <a:pt x="10" y="103"/>
                    </a:lnTo>
                    <a:lnTo>
                      <a:pt x="11" y="103"/>
                    </a:lnTo>
                    <a:lnTo>
                      <a:pt x="12" y="103"/>
                    </a:lnTo>
                    <a:lnTo>
                      <a:pt x="13" y="103"/>
                    </a:lnTo>
                    <a:lnTo>
                      <a:pt x="14" y="103"/>
                    </a:lnTo>
                    <a:lnTo>
                      <a:pt x="15" y="103"/>
                    </a:lnTo>
                    <a:lnTo>
                      <a:pt x="16" y="103"/>
                    </a:lnTo>
                    <a:lnTo>
                      <a:pt x="16" y="104"/>
                    </a:lnTo>
                    <a:lnTo>
                      <a:pt x="16" y="105"/>
                    </a:lnTo>
                    <a:lnTo>
                      <a:pt x="16" y="106"/>
                    </a:lnTo>
                    <a:lnTo>
                      <a:pt x="15" y="106"/>
                    </a:lnTo>
                    <a:lnTo>
                      <a:pt x="14" y="106"/>
                    </a:lnTo>
                    <a:lnTo>
                      <a:pt x="13" y="106"/>
                    </a:lnTo>
                    <a:lnTo>
                      <a:pt x="11" y="106"/>
                    </a:lnTo>
                    <a:lnTo>
                      <a:pt x="9" y="106"/>
                    </a:lnTo>
                    <a:lnTo>
                      <a:pt x="9" y="107"/>
                    </a:lnTo>
                    <a:lnTo>
                      <a:pt x="10" y="107"/>
                    </a:lnTo>
                    <a:lnTo>
                      <a:pt x="11" y="107"/>
                    </a:lnTo>
                    <a:lnTo>
                      <a:pt x="12" y="107"/>
                    </a:lnTo>
                    <a:lnTo>
                      <a:pt x="13" y="107"/>
                    </a:lnTo>
                    <a:lnTo>
                      <a:pt x="13" y="108"/>
                    </a:lnTo>
                    <a:lnTo>
                      <a:pt x="14" y="108"/>
                    </a:lnTo>
                    <a:lnTo>
                      <a:pt x="15" y="108"/>
                    </a:lnTo>
                    <a:lnTo>
                      <a:pt x="16" y="108"/>
                    </a:lnTo>
                    <a:lnTo>
                      <a:pt x="15" y="108"/>
                    </a:lnTo>
                    <a:lnTo>
                      <a:pt x="15" y="109"/>
                    </a:lnTo>
                    <a:lnTo>
                      <a:pt x="15" y="110"/>
                    </a:lnTo>
                    <a:lnTo>
                      <a:pt x="14" y="110"/>
                    </a:lnTo>
                    <a:lnTo>
                      <a:pt x="13" y="110"/>
                    </a:lnTo>
                    <a:lnTo>
                      <a:pt x="12" y="110"/>
                    </a:lnTo>
                    <a:lnTo>
                      <a:pt x="11" y="111"/>
                    </a:lnTo>
                    <a:lnTo>
                      <a:pt x="10" y="111"/>
                    </a:lnTo>
                    <a:lnTo>
                      <a:pt x="9" y="111"/>
                    </a:lnTo>
                    <a:lnTo>
                      <a:pt x="9" y="112"/>
                    </a:lnTo>
                    <a:lnTo>
                      <a:pt x="10" y="112"/>
                    </a:lnTo>
                    <a:lnTo>
                      <a:pt x="11" y="112"/>
                    </a:lnTo>
                    <a:lnTo>
                      <a:pt x="12" y="112"/>
                    </a:lnTo>
                    <a:lnTo>
                      <a:pt x="13" y="112"/>
                    </a:lnTo>
                    <a:lnTo>
                      <a:pt x="14" y="112"/>
                    </a:lnTo>
                    <a:lnTo>
                      <a:pt x="14" y="114"/>
                    </a:lnTo>
                    <a:lnTo>
                      <a:pt x="13" y="114"/>
                    </a:lnTo>
                    <a:lnTo>
                      <a:pt x="12" y="114"/>
                    </a:lnTo>
                    <a:lnTo>
                      <a:pt x="11" y="114"/>
                    </a:lnTo>
                    <a:lnTo>
                      <a:pt x="11" y="115"/>
                    </a:lnTo>
                    <a:lnTo>
                      <a:pt x="12" y="115"/>
                    </a:lnTo>
                    <a:lnTo>
                      <a:pt x="12" y="116"/>
                    </a:lnTo>
                    <a:lnTo>
                      <a:pt x="13" y="116"/>
                    </a:lnTo>
                    <a:lnTo>
                      <a:pt x="13" y="117"/>
                    </a:lnTo>
                    <a:lnTo>
                      <a:pt x="12" y="117"/>
                    </a:lnTo>
                    <a:lnTo>
                      <a:pt x="12" y="118"/>
                    </a:lnTo>
                    <a:lnTo>
                      <a:pt x="12" y="119"/>
                    </a:lnTo>
                    <a:lnTo>
                      <a:pt x="12" y="120"/>
                    </a:lnTo>
                    <a:lnTo>
                      <a:pt x="11" y="12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03" name="Freeform 184">
                <a:extLst>
                  <a:ext uri="{FF2B5EF4-FFF2-40B4-BE49-F238E27FC236}">
                    <a16:creationId xmlns:a16="http://schemas.microsoft.com/office/drawing/2014/main" id="{BB62CB4C-7429-40DF-92F1-5C7D6F36F13E}"/>
                  </a:ext>
                </a:extLst>
              </p:cNvPr>
              <p:cNvSpPr>
                <a:spLocks/>
              </p:cNvSpPr>
              <p:nvPr/>
            </p:nvSpPr>
            <p:spPr bwMode="auto">
              <a:xfrm>
                <a:off x="3122" y="3359"/>
                <a:ext cx="232" cy="335"/>
              </a:xfrm>
              <a:custGeom>
                <a:avLst/>
                <a:gdLst>
                  <a:gd name="T0" fmla="*/ 2147483647 w 83"/>
                  <a:gd name="T1" fmla="*/ 2147483647 h 141"/>
                  <a:gd name="T2" fmla="*/ 2147483647 w 83"/>
                  <a:gd name="T3" fmla="*/ 2147483647 h 141"/>
                  <a:gd name="T4" fmla="*/ 2147483647 w 83"/>
                  <a:gd name="T5" fmla="*/ 2147483647 h 141"/>
                  <a:gd name="T6" fmla="*/ 2147483647 w 83"/>
                  <a:gd name="T7" fmla="*/ 2147483647 h 141"/>
                  <a:gd name="T8" fmla="*/ 2147483647 w 83"/>
                  <a:gd name="T9" fmla="*/ 2147483647 h 141"/>
                  <a:gd name="T10" fmla="*/ 2147483647 w 83"/>
                  <a:gd name="T11" fmla="*/ 2147483647 h 141"/>
                  <a:gd name="T12" fmla="*/ 2147483647 w 83"/>
                  <a:gd name="T13" fmla="*/ 2147483647 h 141"/>
                  <a:gd name="T14" fmla="*/ 2147483647 w 83"/>
                  <a:gd name="T15" fmla="*/ 2147483647 h 141"/>
                  <a:gd name="T16" fmla="*/ 2147483647 w 83"/>
                  <a:gd name="T17" fmla="*/ 2147483647 h 141"/>
                  <a:gd name="T18" fmla="*/ 2147483647 w 83"/>
                  <a:gd name="T19" fmla="*/ 2147483647 h 141"/>
                  <a:gd name="T20" fmla="*/ 2147483647 w 83"/>
                  <a:gd name="T21" fmla="*/ 2147483647 h 141"/>
                  <a:gd name="T22" fmla="*/ 2147483647 w 83"/>
                  <a:gd name="T23" fmla="*/ 2147483647 h 141"/>
                  <a:gd name="T24" fmla="*/ 2147483647 w 83"/>
                  <a:gd name="T25" fmla="*/ 2147483647 h 141"/>
                  <a:gd name="T26" fmla="*/ 2147483647 w 83"/>
                  <a:gd name="T27" fmla="*/ 2147483647 h 141"/>
                  <a:gd name="T28" fmla="*/ 2147483647 w 83"/>
                  <a:gd name="T29" fmla="*/ 2147483647 h 141"/>
                  <a:gd name="T30" fmla="*/ 2147483647 w 83"/>
                  <a:gd name="T31" fmla="*/ 2147483647 h 141"/>
                  <a:gd name="T32" fmla="*/ 2147483647 w 83"/>
                  <a:gd name="T33" fmla="*/ 2147483647 h 141"/>
                  <a:gd name="T34" fmla="*/ 2147483647 w 83"/>
                  <a:gd name="T35" fmla="*/ 2147483647 h 141"/>
                  <a:gd name="T36" fmla="*/ 2147483647 w 83"/>
                  <a:gd name="T37" fmla="*/ 2147483647 h 141"/>
                  <a:gd name="T38" fmla="*/ 2147483647 w 83"/>
                  <a:gd name="T39" fmla="*/ 2147483647 h 141"/>
                  <a:gd name="T40" fmla="*/ 2147483647 w 83"/>
                  <a:gd name="T41" fmla="*/ 2147483647 h 141"/>
                  <a:gd name="T42" fmla="*/ 2147483647 w 83"/>
                  <a:gd name="T43" fmla="*/ 2147483647 h 141"/>
                  <a:gd name="T44" fmla="*/ 2147483647 w 83"/>
                  <a:gd name="T45" fmla="*/ 2147483647 h 141"/>
                  <a:gd name="T46" fmla="*/ 2147483647 w 83"/>
                  <a:gd name="T47" fmla="*/ 2147483647 h 141"/>
                  <a:gd name="T48" fmla="*/ 2147483647 w 83"/>
                  <a:gd name="T49" fmla="*/ 2147483647 h 141"/>
                  <a:gd name="T50" fmla="*/ 2147483647 w 83"/>
                  <a:gd name="T51" fmla="*/ 2147483647 h 141"/>
                  <a:gd name="T52" fmla="*/ 2147483647 w 83"/>
                  <a:gd name="T53" fmla="*/ 2147483647 h 141"/>
                  <a:gd name="T54" fmla="*/ 2147483647 w 83"/>
                  <a:gd name="T55" fmla="*/ 2147483647 h 141"/>
                  <a:gd name="T56" fmla="*/ 2147483647 w 83"/>
                  <a:gd name="T57" fmla="*/ 2147483647 h 141"/>
                  <a:gd name="T58" fmla="*/ 2147483647 w 83"/>
                  <a:gd name="T59" fmla="*/ 2147483647 h 141"/>
                  <a:gd name="T60" fmla="*/ 2147483647 w 83"/>
                  <a:gd name="T61" fmla="*/ 2147483647 h 141"/>
                  <a:gd name="T62" fmla="*/ 2147483647 w 83"/>
                  <a:gd name="T63" fmla="*/ 2147483647 h 141"/>
                  <a:gd name="T64" fmla="*/ 2147483647 w 83"/>
                  <a:gd name="T65" fmla="*/ 2147483647 h 141"/>
                  <a:gd name="T66" fmla="*/ 2147483647 w 83"/>
                  <a:gd name="T67" fmla="*/ 2147483647 h 141"/>
                  <a:gd name="T68" fmla="*/ 2147483647 w 83"/>
                  <a:gd name="T69" fmla="*/ 2147483647 h 141"/>
                  <a:gd name="T70" fmla="*/ 2147483647 w 83"/>
                  <a:gd name="T71" fmla="*/ 2147483647 h 141"/>
                  <a:gd name="T72" fmla="*/ 2147483647 w 83"/>
                  <a:gd name="T73" fmla="*/ 2147483647 h 141"/>
                  <a:gd name="T74" fmla="*/ 2147483647 w 83"/>
                  <a:gd name="T75" fmla="*/ 2147483647 h 141"/>
                  <a:gd name="T76" fmla="*/ 2147483647 w 83"/>
                  <a:gd name="T77" fmla="*/ 2147483647 h 141"/>
                  <a:gd name="T78" fmla="*/ 2147483647 w 83"/>
                  <a:gd name="T79" fmla="*/ 2147483647 h 141"/>
                  <a:gd name="T80" fmla="*/ 2147483647 w 83"/>
                  <a:gd name="T81" fmla="*/ 2147483647 h 141"/>
                  <a:gd name="T82" fmla="*/ 2147483647 w 83"/>
                  <a:gd name="T83" fmla="*/ 2147483647 h 141"/>
                  <a:gd name="T84" fmla="*/ 2147483647 w 83"/>
                  <a:gd name="T85" fmla="*/ 2147483647 h 141"/>
                  <a:gd name="T86" fmla="*/ 2147483647 w 83"/>
                  <a:gd name="T87" fmla="*/ 2147483647 h 141"/>
                  <a:gd name="T88" fmla="*/ 2147483647 w 83"/>
                  <a:gd name="T89" fmla="*/ 2147483647 h 141"/>
                  <a:gd name="T90" fmla="*/ 2147483647 w 83"/>
                  <a:gd name="T91" fmla="*/ 2147483647 h 141"/>
                  <a:gd name="T92" fmla="*/ 2147483647 w 83"/>
                  <a:gd name="T93" fmla="*/ 2147483647 h 141"/>
                  <a:gd name="T94" fmla="*/ 2147483647 w 83"/>
                  <a:gd name="T95" fmla="*/ 2147483647 h 141"/>
                  <a:gd name="T96" fmla="*/ 2147483647 w 83"/>
                  <a:gd name="T97" fmla="*/ 2147483647 h 141"/>
                  <a:gd name="T98" fmla="*/ 2147483647 w 83"/>
                  <a:gd name="T99" fmla="*/ 2147483647 h 141"/>
                  <a:gd name="T100" fmla="*/ 2147483647 w 83"/>
                  <a:gd name="T101" fmla="*/ 2147483647 h 141"/>
                  <a:gd name="T102" fmla="*/ 2147483647 w 83"/>
                  <a:gd name="T103" fmla="*/ 2147483647 h 141"/>
                  <a:gd name="T104" fmla="*/ 2147483647 w 83"/>
                  <a:gd name="T105" fmla="*/ 2147483647 h 141"/>
                  <a:gd name="T106" fmla="*/ 2147483647 w 83"/>
                  <a:gd name="T107" fmla="*/ 2147483647 h 141"/>
                  <a:gd name="T108" fmla="*/ 2147483647 w 83"/>
                  <a:gd name="T109" fmla="*/ 2147483647 h 141"/>
                  <a:gd name="T110" fmla="*/ 2147483647 w 83"/>
                  <a:gd name="T111" fmla="*/ 2147483647 h 141"/>
                  <a:gd name="T112" fmla="*/ 2147483647 w 83"/>
                  <a:gd name="T113" fmla="*/ 2147483647 h 141"/>
                  <a:gd name="T114" fmla="*/ 2147483647 w 83"/>
                  <a:gd name="T115" fmla="*/ 2147483647 h 141"/>
                  <a:gd name="T116" fmla="*/ 2147483647 w 83"/>
                  <a:gd name="T117" fmla="*/ 2147483647 h 141"/>
                  <a:gd name="T118" fmla="*/ 2147483647 w 83"/>
                  <a:gd name="T119" fmla="*/ 2147483647 h 141"/>
                  <a:gd name="T120" fmla="*/ 2147483647 w 83"/>
                  <a:gd name="T121" fmla="*/ 2147483647 h 141"/>
                  <a:gd name="T122" fmla="*/ 2147483647 w 83"/>
                  <a:gd name="T123" fmla="*/ 2147483647 h 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
                  <a:gd name="T187" fmla="*/ 0 h 141"/>
                  <a:gd name="T188" fmla="*/ 83 w 83"/>
                  <a:gd name="T189" fmla="*/ 141 h 1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 h="141">
                    <a:moveTo>
                      <a:pt x="33" y="141"/>
                    </a:moveTo>
                    <a:lnTo>
                      <a:pt x="31" y="141"/>
                    </a:lnTo>
                    <a:lnTo>
                      <a:pt x="29" y="141"/>
                    </a:lnTo>
                    <a:lnTo>
                      <a:pt x="27" y="141"/>
                    </a:lnTo>
                    <a:lnTo>
                      <a:pt x="26" y="141"/>
                    </a:lnTo>
                    <a:lnTo>
                      <a:pt x="24" y="140"/>
                    </a:lnTo>
                    <a:lnTo>
                      <a:pt x="22" y="140"/>
                    </a:lnTo>
                    <a:lnTo>
                      <a:pt x="20" y="140"/>
                    </a:lnTo>
                    <a:lnTo>
                      <a:pt x="18" y="139"/>
                    </a:lnTo>
                    <a:lnTo>
                      <a:pt x="17" y="139"/>
                    </a:lnTo>
                    <a:lnTo>
                      <a:pt x="15" y="139"/>
                    </a:lnTo>
                    <a:lnTo>
                      <a:pt x="13" y="138"/>
                    </a:lnTo>
                    <a:lnTo>
                      <a:pt x="11" y="138"/>
                    </a:lnTo>
                    <a:lnTo>
                      <a:pt x="10" y="137"/>
                    </a:lnTo>
                    <a:lnTo>
                      <a:pt x="8" y="136"/>
                    </a:lnTo>
                    <a:lnTo>
                      <a:pt x="7" y="136"/>
                    </a:lnTo>
                    <a:lnTo>
                      <a:pt x="5" y="135"/>
                    </a:lnTo>
                    <a:lnTo>
                      <a:pt x="5" y="130"/>
                    </a:lnTo>
                    <a:lnTo>
                      <a:pt x="6" y="125"/>
                    </a:lnTo>
                    <a:lnTo>
                      <a:pt x="7" y="120"/>
                    </a:lnTo>
                    <a:lnTo>
                      <a:pt x="9" y="114"/>
                    </a:lnTo>
                    <a:lnTo>
                      <a:pt x="10" y="109"/>
                    </a:lnTo>
                    <a:lnTo>
                      <a:pt x="12" y="104"/>
                    </a:lnTo>
                    <a:lnTo>
                      <a:pt x="13" y="99"/>
                    </a:lnTo>
                    <a:lnTo>
                      <a:pt x="15" y="94"/>
                    </a:lnTo>
                    <a:lnTo>
                      <a:pt x="17" y="94"/>
                    </a:lnTo>
                    <a:lnTo>
                      <a:pt x="20" y="94"/>
                    </a:lnTo>
                    <a:lnTo>
                      <a:pt x="22" y="94"/>
                    </a:lnTo>
                    <a:lnTo>
                      <a:pt x="25" y="94"/>
                    </a:lnTo>
                    <a:lnTo>
                      <a:pt x="27" y="94"/>
                    </a:lnTo>
                    <a:lnTo>
                      <a:pt x="29" y="94"/>
                    </a:lnTo>
                    <a:lnTo>
                      <a:pt x="32" y="94"/>
                    </a:lnTo>
                    <a:lnTo>
                      <a:pt x="34" y="94"/>
                    </a:lnTo>
                    <a:lnTo>
                      <a:pt x="37" y="94"/>
                    </a:lnTo>
                    <a:lnTo>
                      <a:pt x="39" y="94"/>
                    </a:lnTo>
                    <a:lnTo>
                      <a:pt x="41" y="94"/>
                    </a:lnTo>
                    <a:lnTo>
                      <a:pt x="43" y="93"/>
                    </a:lnTo>
                    <a:lnTo>
                      <a:pt x="45" y="93"/>
                    </a:lnTo>
                    <a:lnTo>
                      <a:pt x="47" y="93"/>
                    </a:lnTo>
                    <a:lnTo>
                      <a:pt x="49" y="92"/>
                    </a:lnTo>
                    <a:lnTo>
                      <a:pt x="51" y="92"/>
                    </a:lnTo>
                    <a:lnTo>
                      <a:pt x="52" y="91"/>
                    </a:lnTo>
                    <a:lnTo>
                      <a:pt x="54" y="90"/>
                    </a:lnTo>
                    <a:lnTo>
                      <a:pt x="55" y="90"/>
                    </a:lnTo>
                    <a:lnTo>
                      <a:pt x="57" y="88"/>
                    </a:lnTo>
                    <a:lnTo>
                      <a:pt x="58" y="87"/>
                    </a:lnTo>
                    <a:lnTo>
                      <a:pt x="60" y="85"/>
                    </a:lnTo>
                    <a:lnTo>
                      <a:pt x="61" y="84"/>
                    </a:lnTo>
                    <a:lnTo>
                      <a:pt x="62" y="81"/>
                    </a:lnTo>
                    <a:lnTo>
                      <a:pt x="63" y="78"/>
                    </a:lnTo>
                    <a:lnTo>
                      <a:pt x="66" y="73"/>
                    </a:lnTo>
                    <a:lnTo>
                      <a:pt x="68" y="67"/>
                    </a:lnTo>
                    <a:lnTo>
                      <a:pt x="70" y="61"/>
                    </a:lnTo>
                    <a:lnTo>
                      <a:pt x="72" y="54"/>
                    </a:lnTo>
                    <a:lnTo>
                      <a:pt x="74" y="49"/>
                    </a:lnTo>
                    <a:lnTo>
                      <a:pt x="75" y="44"/>
                    </a:lnTo>
                    <a:lnTo>
                      <a:pt x="74" y="41"/>
                    </a:lnTo>
                    <a:lnTo>
                      <a:pt x="73" y="42"/>
                    </a:lnTo>
                    <a:lnTo>
                      <a:pt x="72" y="42"/>
                    </a:lnTo>
                    <a:lnTo>
                      <a:pt x="71" y="43"/>
                    </a:lnTo>
                    <a:lnTo>
                      <a:pt x="70" y="44"/>
                    </a:lnTo>
                    <a:lnTo>
                      <a:pt x="71" y="44"/>
                    </a:lnTo>
                    <a:lnTo>
                      <a:pt x="72" y="44"/>
                    </a:lnTo>
                    <a:lnTo>
                      <a:pt x="73" y="44"/>
                    </a:lnTo>
                    <a:lnTo>
                      <a:pt x="73" y="45"/>
                    </a:lnTo>
                    <a:lnTo>
                      <a:pt x="73" y="46"/>
                    </a:lnTo>
                    <a:lnTo>
                      <a:pt x="72" y="47"/>
                    </a:lnTo>
                    <a:lnTo>
                      <a:pt x="71" y="47"/>
                    </a:lnTo>
                    <a:lnTo>
                      <a:pt x="70" y="47"/>
                    </a:lnTo>
                    <a:lnTo>
                      <a:pt x="69" y="47"/>
                    </a:lnTo>
                    <a:lnTo>
                      <a:pt x="69" y="48"/>
                    </a:lnTo>
                    <a:lnTo>
                      <a:pt x="70" y="48"/>
                    </a:lnTo>
                    <a:lnTo>
                      <a:pt x="71" y="48"/>
                    </a:lnTo>
                    <a:lnTo>
                      <a:pt x="72" y="48"/>
                    </a:lnTo>
                    <a:lnTo>
                      <a:pt x="72" y="49"/>
                    </a:lnTo>
                    <a:lnTo>
                      <a:pt x="72" y="50"/>
                    </a:lnTo>
                    <a:lnTo>
                      <a:pt x="71" y="51"/>
                    </a:lnTo>
                    <a:lnTo>
                      <a:pt x="70" y="51"/>
                    </a:lnTo>
                    <a:lnTo>
                      <a:pt x="69" y="52"/>
                    </a:lnTo>
                    <a:lnTo>
                      <a:pt x="68" y="52"/>
                    </a:lnTo>
                    <a:lnTo>
                      <a:pt x="67" y="53"/>
                    </a:lnTo>
                    <a:lnTo>
                      <a:pt x="68" y="53"/>
                    </a:lnTo>
                    <a:lnTo>
                      <a:pt x="69" y="53"/>
                    </a:lnTo>
                    <a:lnTo>
                      <a:pt x="70" y="53"/>
                    </a:lnTo>
                    <a:lnTo>
                      <a:pt x="71" y="53"/>
                    </a:lnTo>
                    <a:lnTo>
                      <a:pt x="70" y="55"/>
                    </a:lnTo>
                    <a:lnTo>
                      <a:pt x="68" y="56"/>
                    </a:lnTo>
                    <a:lnTo>
                      <a:pt x="67" y="56"/>
                    </a:lnTo>
                    <a:lnTo>
                      <a:pt x="67" y="57"/>
                    </a:lnTo>
                    <a:lnTo>
                      <a:pt x="68" y="57"/>
                    </a:lnTo>
                    <a:lnTo>
                      <a:pt x="69" y="57"/>
                    </a:lnTo>
                    <a:lnTo>
                      <a:pt x="69" y="58"/>
                    </a:lnTo>
                    <a:lnTo>
                      <a:pt x="68" y="59"/>
                    </a:lnTo>
                    <a:lnTo>
                      <a:pt x="67" y="60"/>
                    </a:lnTo>
                    <a:lnTo>
                      <a:pt x="66" y="60"/>
                    </a:lnTo>
                    <a:lnTo>
                      <a:pt x="66" y="61"/>
                    </a:lnTo>
                    <a:lnTo>
                      <a:pt x="67" y="61"/>
                    </a:lnTo>
                    <a:lnTo>
                      <a:pt x="68" y="61"/>
                    </a:lnTo>
                    <a:lnTo>
                      <a:pt x="67" y="62"/>
                    </a:lnTo>
                    <a:lnTo>
                      <a:pt x="66" y="63"/>
                    </a:lnTo>
                    <a:lnTo>
                      <a:pt x="65" y="64"/>
                    </a:lnTo>
                    <a:lnTo>
                      <a:pt x="64" y="65"/>
                    </a:lnTo>
                    <a:lnTo>
                      <a:pt x="65" y="65"/>
                    </a:lnTo>
                    <a:lnTo>
                      <a:pt x="66" y="65"/>
                    </a:lnTo>
                    <a:lnTo>
                      <a:pt x="66" y="66"/>
                    </a:lnTo>
                    <a:lnTo>
                      <a:pt x="65" y="66"/>
                    </a:lnTo>
                    <a:lnTo>
                      <a:pt x="65" y="67"/>
                    </a:lnTo>
                    <a:lnTo>
                      <a:pt x="64" y="67"/>
                    </a:lnTo>
                    <a:lnTo>
                      <a:pt x="63" y="67"/>
                    </a:lnTo>
                    <a:lnTo>
                      <a:pt x="63" y="68"/>
                    </a:lnTo>
                    <a:lnTo>
                      <a:pt x="64" y="68"/>
                    </a:lnTo>
                    <a:lnTo>
                      <a:pt x="65" y="68"/>
                    </a:lnTo>
                    <a:lnTo>
                      <a:pt x="66" y="68"/>
                    </a:lnTo>
                    <a:lnTo>
                      <a:pt x="65" y="70"/>
                    </a:lnTo>
                    <a:lnTo>
                      <a:pt x="63" y="71"/>
                    </a:lnTo>
                    <a:lnTo>
                      <a:pt x="62" y="71"/>
                    </a:lnTo>
                    <a:lnTo>
                      <a:pt x="61" y="71"/>
                    </a:lnTo>
                    <a:lnTo>
                      <a:pt x="61" y="72"/>
                    </a:lnTo>
                    <a:lnTo>
                      <a:pt x="62" y="72"/>
                    </a:lnTo>
                    <a:lnTo>
                      <a:pt x="63" y="72"/>
                    </a:lnTo>
                    <a:lnTo>
                      <a:pt x="64" y="72"/>
                    </a:lnTo>
                    <a:lnTo>
                      <a:pt x="63" y="74"/>
                    </a:lnTo>
                    <a:lnTo>
                      <a:pt x="62" y="75"/>
                    </a:lnTo>
                    <a:lnTo>
                      <a:pt x="60" y="75"/>
                    </a:lnTo>
                    <a:lnTo>
                      <a:pt x="59" y="76"/>
                    </a:lnTo>
                    <a:lnTo>
                      <a:pt x="59" y="77"/>
                    </a:lnTo>
                    <a:lnTo>
                      <a:pt x="60" y="76"/>
                    </a:lnTo>
                    <a:lnTo>
                      <a:pt x="61" y="76"/>
                    </a:lnTo>
                    <a:lnTo>
                      <a:pt x="62" y="76"/>
                    </a:lnTo>
                    <a:lnTo>
                      <a:pt x="61" y="78"/>
                    </a:lnTo>
                    <a:lnTo>
                      <a:pt x="60" y="79"/>
                    </a:lnTo>
                    <a:lnTo>
                      <a:pt x="59" y="79"/>
                    </a:lnTo>
                    <a:lnTo>
                      <a:pt x="57" y="80"/>
                    </a:lnTo>
                    <a:lnTo>
                      <a:pt x="58" y="81"/>
                    </a:lnTo>
                    <a:lnTo>
                      <a:pt x="59" y="81"/>
                    </a:lnTo>
                    <a:lnTo>
                      <a:pt x="60" y="81"/>
                    </a:lnTo>
                    <a:lnTo>
                      <a:pt x="59" y="82"/>
                    </a:lnTo>
                    <a:lnTo>
                      <a:pt x="57" y="83"/>
                    </a:lnTo>
                    <a:lnTo>
                      <a:pt x="56" y="83"/>
                    </a:lnTo>
                    <a:lnTo>
                      <a:pt x="55" y="84"/>
                    </a:lnTo>
                    <a:lnTo>
                      <a:pt x="55" y="85"/>
                    </a:lnTo>
                    <a:lnTo>
                      <a:pt x="56" y="85"/>
                    </a:lnTo>
                    <a:lnTo>
                      <a:pt x="56" y="84"/>
                    </a:lnTo>
                    <a:lnTo>
                      <a:pt x="57" y="84"/>
                    </a:lnTo>
                    <a:lnTo>
                      <a:pt x="57" y="85"/>
                    </a:lnTo>
                    <a:lnTo>
                      <a:pt x="57" y="86"/>
                    </a:lnTo>
                    <a:lnTo>
                      <a:pt x="56" y="86"/>
                    </a:lnTo>
                    <a:lnTo>
                      <a:pt x="55" y="87"/>
                    </a:lnTo>
                    <a:lnTo>
                      <a:pt x="54" y="87"/>
                    </a:lnTo>
                    <a:lnTo>
                      <a:pt x="53" y="86"/>
                    </a:lnTo>
                    <a:lnTo>
                      <a:pt x="52" y="86"/>
                    </a:lnTo>
                    <a:lnTo>
                      <a:pt x="51" y="86"/>
                    </a:lnTo>
                    <a:lnTo>
                      <a:pt x="50" y="86"/>
                    </a:lnTo>
                    <a:lnTo>
                      <a:pt x="51" y="86"/>
                    </a:lnTo>
                    <a:lnTo>
                      <a:pt x="52" y="87"/>
                    </a:lnTo>
                    <a:lnTo>
                      <a:pt x="53" y="87"/>
                    </a:lnTo>
                    <a:lnTo>
                      <a:pt x="54" y="88"/>
                    </a:lnTo>
                    <a:lnTo>
                      <a:pt x="53" y="89"/>
                    </a:lnTo>
                    <a:lnTo>
                      <a:pt x="52" y="89"/>
                    </a:lnTo>
                    <a:lnTo>
                      <a:pt x="52" y="88"/>
                    </a:lnTo>
                    <a:lnTo>
                      <a:pt x="51" y="88"/>
                    </a:lnTo>
                    <a:lnTo>
                      <a:pt x="50" y="88"/>
                    </a:lnTo>
                    <a:lnTo>
                      <a:pt x="50" y="87"/>
                    </a:lnTo>
                    <a:lnTo>
                      <a:pt x="49" y="87"/>
                    </a:lnTo>
                    <a:lnTo>
                      <a:pt x="48" y="87"/>
                    </a:lnTo>
                    <a:lnTo>
                      <a:pt x="48" y="86"/>
                    </a:lnTo>
                    <a:lnTo>
                      <a:pt x="48" y="87"/>
                    </a:lnTo>
                    <a:lnTo>
                      <a:pt x="49" y="88"/>
                    </a:lnTo>
                    <a:lnTo>
                      <a:pt x="50" y="89"/>
                    </a:lnTo>
                    <a:lnTo>
                      <a:pt x="51" y="89"/>
                    </a:lnTo>
                    <a:lnTo>
                      <a:pt x="50" y="89"/>
                    </a:lnTo>
                    <a:lnTo>
                      <a:pt x="50" y="90"/>
                    </a:lnTo>
                    <a:lnTo>
                      <a:pt x="49" y="90"/>
                    </a:lnTo>
                    <a:lnTo>
                      <a:pt x="48" y="90"/>
                    </a:lnTo>
                    <a:lnTo>
                      <a:pt x="47" y="89"/>
                    </a:lnTo>
                    <a:lnTo>
                      <a:pt x="46" y="89"/>
                    </a:lnTo>
                    <a:lnTo>
                      <a:pt x="45" y="88"/>
                    </a:lnTo>
                    <a:lnTo>
                      <a:pt x="44" y="88"/>
                    </a:lnTo>
                    <a:lnTo>
                      <a:pt x="44" y="87"/>
                    </a:lnTo>
                    <a:lnTo>
                      <a:pt x="44" y="88"/>
                    </a:lnTo>
                    <a:lnTo>
                      <a:pt x="44" y="89"/>
                    </a:lnTo>
                    <a:lnTo>
                      <a:pt x="45" y="89"/>
                    </a:lnTo>
                    <a:lnTo>
                      <a:pt x="45" y="90"/>
                    </a:lnTo>
                    <a:lnTo>
                      <a:pt x="45" y="91"/>
                    </a:lnTo>
                    <a:lnTo>
                      <a:pt x="44" y="90"/>
                    </a:lnTo>
                    <a:lnTo>
                      <a:pt x="43" y="90"/>
                    </a:lnTo>
                    <a:lnTo>
                      <a:pt x="42" y="89"/>
                    </a:lnTo>
                    <a:lnTo>
                      <a:pt x="41" y="89"/>
                    </a:lnTo>
                    <a:lnTo>
                      <a:pt x="40" y="88"/>
                    </a:lnTo>
                    <a:lnTo>
                      <a:pt x="39" y="88"/>
                    </a:lnTo>
                    <a:lnTo>
                      <a:pt x="39" y="89"/>
                    </a:lnTo>
                    <a:lnTo>
                      <a:pt x="40" y="89"/>
                    </a:lnTo>
                    <a:lnTo>
                      <a:pt x="41" y="90"/>
                    </a:lnTo>
                    <a:lnTo>
                      <a:pt x="41" y="91"/>
                    </a:lnTo>
                    <a:lnTo>
                      <a:pt x="42" y="91"/>
                    </a:lnTo>
                    <a:lnTo>
                      <a:pt x="41" y="91"/>
                    </a:lnTo>
                    <a:lnTo>
                      <a:pt x="40" y="91"/>
                    </a:lnTo>
                    <a:lnTo>
                      <a:pt x="39" y="90"/>
                    </a:lnTo>
                    <a:lnTo>
                      <a:pt x="38" y="90"/>
                    </a:lnTo>
                    <a:lnTo>
                      <a:pt x="37" y="89"/>
                    </a:lnTo>
                    <a:lnTo>
                      <a:pt x="36" y="89"/>
                    </a:lnTo>
                    <a:lnTo>
                      <a:pt x="36" y="90"/>
                    </a:lnTo>
                    <a:lnTo>
                      <a:pt x="37" y="90"/>
                    </a:lnTo>
                    <a:lnTo>
                      <a:pt x="38" y="91"/>
                    </a:lnTo>
                    <a:lnTo>
                      <a:pt x="38" y="92"/>
                    </a:lnTo>
                    <a:lnTo>
                      <a:pt x="37" y="92"/>
                    </a:lnTo>
                    <a:lnTo>
                      <a:pt x="36" y="91"/>
                    </a:lnTo>
                    <a:lnTo>
                      <a:pt x="35" y="91"/>
                    </a:lnTo>
                    <a:lnTo>
                      <a:pt x="34" y="90"/>
                    </a:lnTo>
                    <a:lnTo>
                      <a:pt x="33" y="89"/>
                    </a:lnTo>
                    <a:lnTo>
                      <a:pt x="33" y="88"/>
                    </a:lnTo>
                    <a:lnTo>
                      <a:pt x="32" y="88"/>
                    </a:lnTo>
                    <a:lnTo>
                      <a:pt x="31" y="87"/>
                    </a:lnTo>
                    <a:lnTo>
                      <a:pt x="32" y="89"/>
                    </a:lnTo>
                    <a:lnTo>
                      <a:pt x="33" y="90"/>
                    </a:lnTo>
                    <a:lnTo>
                      <a:pt x="34" y="91"/>
                    </a:lnTo>
                    <a:lnTo>
                      <a:pt x="34" y="92"/>
                    </a:lnTo>
                    <a:lnTo>
                      <a:pt x="33" y="92"/>
                    </a:lnTo>
                    <a:lnTo>
                      <a:pt x="32" y="91"/>
                    </a:lnTo>
                    <a:lnTo>
                      <a:pt x="31" y="91"/>
                    </a:lnTo>
                    <a:lnTo>
                      <a:pt x="31" y="90"/>
                    </a:lnTo>
                    <a:lnTo>
                      <a:pt x="30" y="89"/>
                    </a:lnTo>
                    <a:lnTo>
                      <a:pt x="29" y="89"/>
                    </a:lnTo>
                    <a:lnTo>
                      <a:pt x="29" y="88"/>
                    </a:lnTo>
                    <a:lnTo>
                      <a:pt x="28" y="88"/>
                    </a:lnTo>
                    <a:lnTo>
                      <a:pt x="28" y="89"/>
                    </a:lnTo>
                    <a:lnTo>
                      <a:pt x="29" y="89"/>
                    </a:lnTo>
                    <a:lnTo>
                      <a:pt x="29" y="90"/>
                    </a:lnTo>
                    <a:lnTo>
                      <a:pt x="30" y="91"/>
                    </a:lnTo>
                    <a:lnTo>
                      <a:pt x="30" y="92"/>
                    </a:lnTo>
                    <a:lnTo>
                      <a:pt x="28" y="92"/>
                    </a:lnTo>
                    <a:lnTo>
                      <a:pt x="27" y="90"/>
                    </a:lnTo>
                    <a:lnTo>
                      <a:pt x="26" y="90"/>
                    </a:lnTo>
                    <a:lnTo>
                      <a:pt x="25" y="90"/>
                    </a:lnTo>
                    <a:lnTo>
                      <a:pt x="26" y="90"/>
                    </a:lnTo>
                    <a:lnTo>
                      <a:pt x="26" y="91"/>
                    </a:lnTo>
                    <a:lnTo>
                      <a:pt x="26" y="92"/>
                    </a:lnTo>
                    <a:lnTo>
                      <a:pt x="25" y="92"/>
                    </a:lnTo>
                    <a:lnTo>
                      <a:pt x="24" y="91"/>
                    </a:lnTo>
                    <a:lnTo>
                      <a:pt x="24" y="90"/>
                    </a:lnTo>
                    <a:lnTo>
                      <a:pt x="23" y="90"/>
                    </a:lnTo>
                    <a:lnTo>
                      <a:pt x="23" y="89"/>
                    </a:lnTo>
                    <a:lnTo>
                      <a:pt x="22" y="89"/>
                    </a:lnTo>
                    <a:lnTo>
                      <a:pt x="22" y="90"/>
                    </a:lnTo>
                    <a:lnTo>
                      <a:pt x="22" y="91"/>
                    </a:lnTo>
                    <a:lnTo>
                      <a:pt x="23" y="91"/>
                    </a:lnTo>
                    <a:lnTo>
                      <a:pt x="23" y="92"/>
                    </a:lnTo>
                    <a:lnTo>
                      <a:pt x="22" y="92"/>
                    </a:lnTo>
                    <a:lnTo>
                      <a:pt x="21" y="92"/>
                    </a:lnTo>
                    <a:lnTo>
                      <a:pt x="20" y="91"/>
                    </a:lnTo>
                    <a:lnTo>
                      <a:pt x="19" y="90"/>
                    </a:lnTo>
                    <a:lnTo>
                      <a:pt x="18" y="89"/>
                    </a:lnTo>
                    <a:lnTo>
                      <a:pt x="18" y="90"/>
                    </a:lnTo>
                    <a:lnTo>
                      <a:pt x="18" y="91"/>
                    </a:lnTo>
                    <a:lnTo>
                      <a:pt x="18" y="92"/>
                    </a:lnTo>
                    <a:lnTo>
                      <a:pt x="17" y="92"/>
                    </a:lnTo>
                    <a:lnTo>
                      <a:pt x="16" y="91"/>
                    </a:lnTo>
                    <a:lnTo>
                      <a:pt x="16" y="90"/>
                    </a:lnTo>
                    <a:lnTo>
                      <a:pt x="15" y="89"/>
                    </a:lnTo>
                    <a:lnTo>
                      <a:pt x="14" y="88"/>
                    </a:lnTo>
                    <a:lnTo>
                      <a:pt x="14" y="89"/>
                    </a:lnTo>
                    <a:lnTo>
                      <a:pt x="14" y="90"/>
                    </a:lnTo>
                    <a:lnTo>
                      <a:pt x="15" y="91"/>
                    </a:lnTo>
                    <a:lnTo>
                      <a:pt x="14" y="91"/>
                    </a:lnTo>
                    <a:lnTo>
                      <a:pt x="12" y="90"/>
                    </a:lnTo>
                    <a:lnTo>
                      <a:pt x="12" y="89"/>
                    </a:lnTo>
                    <a:lnTo>
                      <a:pt x="11" y="88"/>
                    </a:lnTo>
                    <a:lnTo>
                      <a:pt x="10" y="87"/>
                    </a:lnTo>
                    <a:lnTo>
                      <a:pt x="9" y="87"/>
                    </a:lnTo>
                    <a:lnTo>
                      <a:pt x="9" y="88"/>
                    </a:lnTo>
                    <a:lnTo>
                      <a:pt x="10" y="89"/>
                    </a:lnTo>
                    <a:lnTo>
                      <a:pt x="10" y="90"/>
                    </a:lnTo>
                    <a:lnTo>
                      <a:pt x="11" y="90"/>
                    </a:lnTo>
                    <a:lnTo>
                      <a:pt x="10" y="90"/>
                    </a:lnTo>
                    <a:lnTo>
                      <a:pt x="10" y="91"/>
                    </a:lnTo>
                    <a:lnTo>
                      <a:pt x="9" y="89"/>
                    </a:lnTo>
                    <a:lnTo>
                      <a:pt x="8" y="88"/>
                    </a:lnTo>
                    <a:lnTo>
                      <a:pt x="7" y="87"/>
                    </a:lnTo>
                    <a:lnTo>
                      <a:pt x="7" y="86"/>
                    </a:lnTo>
                    <a:lnTo>
                      <a:pt x="6" y="86"/>
                    </a:lnTo>
                    <a:lnTo>
                      <a:pt x="6" y="87"/>
                    </a:lnTo>
                    <a:lnTo>
                      <a:pt x="6" y="88"/>
                    </a:lnTo>
                    <a:lnTo>
                      <a:pt x="7" y="90"/>
                    </a:lnTo>
                    <a:lnTo>
                      <a:pt x="6" y="90"/>
                    </a:lnTo>
                    <a:lnTo>
                      <a:pt x="4" y="89"/>
                    </a:lnTo>
                    <a:lnTo>
                      <a:pt x="4" y="87"/>
                    </a:lnTo>
                    <a:lnTo>
                      <a:pt x="3" y="87"/>
                    </a:lnTo>
                    <a:lnTo>
                      <a:pt x="2" y="87"/>
                    </a:lnTo>
                    <a:lnTo>
                      <a:pt x="2" y="88"/>
                    </a:lnTo>
                    <a:lnTo>
                      <a:pt x="2" y="89"/>
                    </a:lnTo>
                    <a:lnTo>
                      <a:pt x="0" y="85"/>
                    </a:lnTo>
                    <a:lnTo>
                      <a:pt x="0" y="77"/>
                    </a:lnTo>
                    <a:lnTo>
                      <a:pt x="0" y="69"/>
                    </a:lnTo>
                    <a:lnTo>
                      <a:pt x="1" y="64"/>
                    </a:lnTo>
                    <a:lnTo>
                      <a:pt x="2" y="63"/>
                    </a:lnTo>
                    <a:lnTo>
                      <a:pt x="2" y="62"/>
                    </a:lnTo>
                    <a:lnTo>
                      <a:pt x="2" y="61"/>
                    </a:lnTo>
                    <a:lnTo>
                      <a:pt x="4" y="62"/>
                    </a:lnTo>
                    <a:lnTo>
                      <a:pt x="5" y="62"/>
                    </a:lnTo>
                    <a:lnTo>
                      <a:pt x="7" y="62"/>
                    </a:lnTo>
                    <a:lnTo>
                      <a:pt x="9" y="62"/>
                    </a:lnTo>
                    <a:lnTo>
                      <a:pt x="11" y="62"/>
                    </a:lnTo>
                    <a:lnTo>
                      <a:pt x="13" y="63"/>
                    </a:lnTo>
                    <a:lnTo>
                      <a:pt x="15" y="63"/>
                    </a:lnTo>
                    <a:lnTo>
                      <a:pt x="17" y="63"/>
                    </a:lnTo>
                    <a:lnTo>
                      <a:pt x="19" y="63"/>
                    </a:lnTo>
                    <a:lnTo>
                      <a:pt x="21" y="63"/>
                    </a:lnTo>
                    <a:lnTo>
                      <a:pt x="23" y="62"/>
                    </a:lnTo>
                    <a:lnTo>
                      <a:pt x="25" y="62"/>
                    </a:lnTo>
                    <a:lnTo>
                      <a:pt x="27" y="62"/>
                    </a:lnTo>
                    <a:lnTo>
                      <a:pt x="28" y="62"/>
                    </a:lnTo>
                    <a:lnTo>
                      <a:pt x="30" y="62"/>
                    </a:lnTo>
                    <a:lnTo>
                      <a:pt x="32" y="62"/>
                    </a:lnTo>
                    <a:lnTo>
                      <a:pt x="33" y="60"/>
                    </a:lnTo>
                    <a:lnTo>
                      <a:pt x="33" y="59"/>
                    </a:lnTo>
                    <a:lnTo>
                      <a:pt x="34" y="57"/>
                    </a:lnTo>
                    <a:lnTo>
                      <a:pt x="35" y="58"/>
                    </a:lnTo>
                    <a:lnTo>
                      <a:pt x="37" y="58"/>
                    </a:lnTo>
                    <a:lnTo>
                      <a:pt x="38" y="59"/>
                    </a:lnTo>
                    <a:lnTo>
                      <a:pt x="39" y="60"/>
                    </a:lnTo>
                    <a:lnTo>
                      <a:pt x="39" y="62"/>
                    </a:lnTo>
                    <a:lnTo>
                      <a:pt x="40" y="63"/>
                    </a:lnTo>
                    <a:lnTo>
                      <a:pt x="41" y="65"/>
                    </a:lnTo>
                    <a:lnTo>
                      <a:pt x="42" y="68"/>
                    </a:lnTo>
                    <a:lnTo>
                      <a:pt x="43" y="71"/>
                    </a:lnTo>
                    <a:lnTo>
                      <a:pt x="44" y="73"/>
                    </a:lnTo>
                    <a:lnTo>
                      <a:pt x="45" y="72"/>
                    </a:lnTo>
                    <a:lnTo>
                      <a:pt x="45" y="71"/>
                    </a:lnTo>
                    <a:lnTo>
                      <a:pt x="44" y="71"/>
                    </a:lnTo>
                    <a:lnTo>
                      <a:pt x="43" y="67"/>
                    </a:lnTo>
                    <a:lnTo>
                      <a:pt x="42" y="64"/>
                    </a:lnTo>
                    <a:lnTo>
                      <a:pt x="41" y="62"/>
                    </a:lnTo>
                    <a:lnTo>
                      <a:pt x="41" y="60"/>
                    </a:lnTo>
                    <a:lnTo>
                      <a:pt x="42" y="61"/>
                    </a:lnTo>
                    <a:lnTo>
                      <a:pt x="43" y="62"/>
                    </a:lnTo>
                    <a:lnTo>
                      <a:pt x="44" y="63"/>
                    </a:lnTo>
                    <a:lnTo>
                      <a:pt x="45" y="65"/>
                    </a:lnTo>
                    <a:lnTo>
                      <a:pt x="46" y="66"/>
                    </a:lnTo>
                    <a:lnTo>
                      <a:pt x="47" y="68"/>
                    </a:lnTo>
                    <a:lnTo>
                      <a:pt x="47" y="70"/>
                    </a:lnTo>
                    <a:lnTo>
                      <a:pt x="47" y="71"/>
                    </a:lnTo>
                    <a:lnTo>
                      <a:pt x="49" y="71"/>
                    </a:lnTo>
                    <a:lnTo>
                      <a:pt x="49" y="69"/>
                    </a:lnTo>
                    <a:lnTo>
                      <a:pt x="48" y="67"/>
                    </a:lnTo>
                    <a:lnTo>
                      <a:pt x="47" y="65"/>
                    </a:lnTo>
                    <a:lnTo>
                      <a:pt x="45" y="62"/>
                    </a:lnTo>
                    <a:lnTo>
                      <a:pt x="43" y="60"/>
                    </a:lnTo>
                    <a:lnTo>
                      <a:pt x="42" y="59"/>
                    </a:lnTo>
                    <a:lnTo>
                      <a:pt x="41" y="58"/>
                    </a:lnTo>
                    <a:lnTo>
                      <a:pt x="41" y="56"/>
                    </a:lnTo>
                    <a:lnTo>
                      <a:pt x="42" y="53"/>
                    </a:lnTo>
                    <a:lnTo>
                      <a:pt x="42" y="51"/>
                    </a:lnTo>
                    <a:lnTo>
                      <a:pt x="43" y="48"/>
                    </a:lnTo>
                    <a:lnTo>
                      <a:pt x="44" y="46"/>
                    </a:lnTo>
                    <a:lnTo>
                      <a:pt x="45" y="44"/>
                    </a:lnTo>
                    <a:lnTo>
                      <a:pt x="46" y="41"/>
                    </a:lnTo>
                    <a:lnTo>
                      <a:pt x="47" y="39"/>
                    </a:lnTo>
                    <a:lnTo>
                      <a:pt x="48" y="36"/>
                    </a:lnTo>
                    <a:lnTo>
                      <a:pt x="49" y="33"/>
                    </a:lnTo>
                    <a:lnTo>
                      <a:pt x="50" y="29"/>
                    </a:lnTo>
                    <a:lnTo>
                      <a:pt x="50" y="27"/>
                    </a:lnTo>
                    <a:lnTo>
                      <a:pt x="49" y="27"/>
                    </a:lnTo>
                    <a:lnTo>
                      <a:pt x="48" y="27"/>
                    </a:lnTo>
                    <a:lnTo>
                      <a:pt x="48" y="28"/>
                    </a:lnTo>
                    <a:lnTo>
                      <a:pt x="47" y="28"/>
                    </a:lnTo>
                    <a:lnTo>
                      <a:pt x="46" y="29"/>
                    </a:lnTo>
                    <a:lnTo>
                      <a:pt x="47" y="29"/>
                    </a:lnTo>
                    <a:lnTo>
                      <a:pt x="47" y="30"/>
                    </a:lnTo>
                    <a:lnTo>
                      <a:pt x="47" y="31"/>
                    </a:lnTo>
                    <a:lnTo>
                      <a:pt x="46" y="31"/>
                    </a:lnTo>
                    <a:lnTo>
                      <a:pt x="46" y="32"/>
                    </a:lnTo>
                    <a:lnTo>
                      <a:pt x="45" y="32"/>
                    </a:lnTo>
                    <a:lnTo>
                      <a:pt x="44" y="32"/>
                    </a:lnTo>
                    <a:lnTo>
                      <a:pt x="44" y="33"/>
                    </a:lnTo>
                    <a:lnTo>
                      <a:pt x="45" y="33"/>
                    </a:lnTo>
                    <a:lnTo>
                      <a:pt x="46" y="33"/>
                    </a:lnTo>
                    <a:lnTo>
                      <a:pt x="46" y="34"/>
                    </a:lnTo>
                    <a:lnTo>
                      <a:pt x="45" y="35"/>
                    </a:lnTo>
                    <a:lnTo>
                      <a:pt x="44" y="35"/>
                    </a:lnTo>
                    <a:lnTo>
                      <a:pt x="43" y="36"/>
                    </a:lnTo>
                    <a:lnTo>
                      <a:pt x="42" y="36"/>
                    </a:lnTo>
                    <a:lnTo>
                      <a:pt x="42" y="37"/>
                    </a:lnTo>
                    <a:lnTo>
                      <a:pt x="43" y="37"/>
                    </a:lnTo>
                    <a:lnTo>
                      <a:pt x="44" y="37"/>
                    </a:lnTo>
                    <a:lnTo>
                      <a:pt x="45" y="37"/>
                    </a:lnTo>
                    <a:lnTo>
                      <a:pt x="45" y="38"/>
                    </a:lnTo>
                    <a:lnTo>
                      <a:pt x="44" y="38"/>
                    </a:lnTo>
                    <a:lnTo>
                      <a:pt x="43" y="39"/>
                    </a:lnTo>
                    <a:lnTo>
                      <a:pt x="42" y="40"/>
                    </a:lnTo>
                    <a:lnTo>
                      <a:pt x="41" y="40"/>
                    </a:lnTo>
                    <a:lnTo>
                      <a:pt x="41" y="41"/>
                    </a:lnTo>
                    <a:lnTo>
                      <a:pt x="42" y="41"/>
                    </a:lnTo>
                    <a:lnTo>
                      <a:pt x="43" y="41"/>
                    </a:lnTo>
                    <a:lnTo>
                      <a:pt x="44" y="41"/>
                    </a:lnTo>
                    <a:lnTo>
                      <a:pt x="44" y="42"/>
                    </a:lnTo>
                    <a:lnTo>
                      <a:pt x="43" y="42"/>
                    </a:lnTo>
                    <a:lnTo>
                      <a:pt x="42" y="43"/>
                    </a:lnTo>
                    <a:lnTo>
                      <a:pt x="41" y="43"/>
                    </a:lnTo>
                    <a:lnTo>
                      <a:pt x="39" y="44"/>
                    </a:lnTo>
                    <a:lnTo>
                      <a:pt x="40" y="44"/>
                    </a:lnTo>
                    <a:lnTo>
                      <a:pt x="41" y="44"/>
                    </a:lnTo>
                    <a:lnTo>
                      <a:pt x="42" y="44"/>
                    </a:lnTo>
                    <a:lnTo>
                      <a:pt x="43" y="44"/>
                    </a:lnTo>
                    <a:lnTo>
                      <a:pt x="43" y="45"/>
                    </a:lnTo>
                    <a:lnTo>
                      <a:pt x="42" y="45"/>
                    </a:lnTo>
                    <a:lnTo>
                      <a:pt x="41" y="46"/>
                    </a:lnTo>
                    <a:lnTo>
                      <a:pt x="40" y="46"/>
                    </a:lnTo>
                    <a:lnTo>
                      <a:pt x="39" y="46"/>
                    </a:lnTo>
                    <a:lnTo>
                      <a:pt x="38" y="47"/>
                    </a:lnTo>
                    <a:lnTo>
                      <a:pt x="39" y="47"/>
                    </a:lnTo>
                    <a:lnTo>
                      <a:pt x="40" y="47"/>
                    </a:lnTo>
                    <a:lnTo>
                      <a:pt x="41" y="47"/>
                    </a:lnTo>
                    <a:lnTo>
                      <a:pt x="42" y="47"/>
                    </a:lnTo>
                    <a:lnTo>
                      <a:pt x="41" y="48"/>
                    </a:lnTo>
                    <a:lnTo>
                      <a:pt x="41" y="49"/>
                    </a:lnTo>
                    <a:lnTo>
                      <a:pt x="39" y="49"/>
                    </a:lnTo>
                    <a:lnTo>
                      <a:pt x="38" y="50"/>
                    </a:lnTo>
                    <a:lnTo>
                      <a:pt x="37" y="50"/>
                    </a:lnTo>
                    <a:lnTo>
                      <a:pt x="37" y="51"/>
                    </a:lnTo>
                    <a:lnTo>
                      <a:pt x="38" y="51"/>
                    </a:lnTo>
                    <a:lnTo>
                      <a:pt x="39" y="51"/>
                    </a:lnTo>
                    <a:lnTo>
                      <a:pt x="40" y="51"/>
                    </a:lnTo>
                    <a:lnTo>
                      <a:pt x="41" y="51"/>
                    </a:lnTo>
                    <a:lnTo>
                      <a:pt x="40" y="52"/>
                    </a:lnTo>
                    <a:lnTo>
                      <a:pt x="39" y="52"/>
                    </a:lnTo>
                    <a:lnTo>
                      <a:pt x="38" y="52"/>
                    </a:lnTo>
                    <a:lnTo>
                      <a:pt x="37" y="52"/>
                    </a:lnTo>
                    <a:lnTo>
                      <a:pt x="36" y="52"/>
                    </a:lnTo>
                    <a:lnTo>
                      <a:pt x="35" y="52"/>
                    </a:lnTo>
                    <a:lnTo>
                      <a:pt x="34" y="53"/>
                    </a:lnTo>
                    <a:lnTo>
                      <a:pt x="33" y="53"/>
                    </a:lnTo>
                    <a:lnTo>
                      <a:pt x="34" y="53"/>
                    </a:lnTo>
                    <a:lnTo>
                      <a:pt x="35" y="53"/>
                    </a:lnTo>
                    <a:lnTo>
                      <a:pt x="36" y="53"/>
                    </a:lnTo>
                    <a:lnTo>
                      <a:pt x="37" y="53"/>
                    </a:lnTo>
                    <a:lnTo>
                      <a:pt x="38" y="53"/>
                    </a:lnTo>
                    <a:lnTo>
                      <a:pt x="39" y="54"/>
                    </a:lnTo>
                    <a:lnTo>
                      <a:pt x="38" y="54"/>
                    </a:lnTo>
                    <a:lnTo>
                      <a:pt x="38" y="55"/>
                    </a:lnTo>
                    <a:lnTo>
                      <a:pt x="37" y="55"/>
                    </a:lnTo>
                    <a:lnTo>
                      <a:pt x="36" y="55"/>
                    </a:lnTo>
                    <a:lnTo>
                      <a:pt x="35" y="56"/>
                    </a:lnTo>
                    <a:lnTo>
                      <a:pt x="34" y="56"/>
                    </a:lnTo>
                    <a:lnTo>
                      <a:pt x="33" y="56"/>
                    </a:lnTo>
                    <a:lnTo>
                      <a:pt x="32" y="56"/>
                    </a:lnTo>
                    <a:lnTo>
                      <a:pt x="32" y="57"/>
                    </a:lnTo>
                    <a:lnTo>
                      <a:pt x="31" y="58"/>
                    </a:lnTo>
                    <a:lnTo>
                      <a:pt x="31" y="60"/>
                    </a:lnTo>
                    <a:lnTo>
                      <a:pt x="30" y="60"/>
                    </a:lnTo>
                    <a:lnTo>
                      <a:pt x="29" y="60"/>
                    </a:lnTo>
                    <a:lnTo>
                      <a:pt x="28" y="60"/>
                    </a:lnTo>
                    <a:lnTo>
                      <a:pt x="27" y="60"/>
                    </a:lnTo>
                    <a:lnTo>
                      <a:pt x="28" y="58"/>
                    </a:lnTo>
                    <a:lnTo>
                      <a:pt x="28" y="56"/>
                    </a:lnTo>
                    <a:lnTo>
                      <a:pt x="29" y="55"/>
                    </a:lnTo>
                    <a:lnTo>
                      <a:pt x="30" y="53"/>
                    </a:lnTo>
                    <a:lnTo>
                      <a:pt x="31" y="51"/>
                    </a:lnTo>
                    <a:lnTo>
                      <a:pt x="32" y="50"/>
                    </a:lnTo>
                    <a:lnTo>
                      <a:pt x="32" y="48"/>
                    </a:lnTo>
                    <a:lnTo>
                      <a:pt x="33" y="46"/>
                    </a:lnTo>
                    <a:lnTo>
                      <a:pt x="33" y="44"/>
                    </a:lnTo>
                    <a:lnTo>
                      <a:pt x="33" y="43"/>
                    </a:lnTo>
                    <a:lnTo>
                      <a:pt x="33" y="41"/>
                    </a:lnTo>
                    <a:lnTo>
                      <a:pt x="33" y="40"/>
                    </a:lnTo>
                    <a:lnTo>
                      <a:pt x="34" y="40"/>
                    </a:lnTo>
                    <a:lnTo>
                      <a:pt x="34" y="39"/>
                    </a:lnTo>
                    <a:lnTo>
                      <a:pt x="35" y="39"/>
                    </a:lnTo>
                    <a:lnTo>
                      <a:pt x="36" y="39"/>
                    </a:lnTo>
                    <a:lnTo>
                      <a:pt x="37" y="39"/>
                    </a:lnTo>
                    <a:lnTo>
                      <a:pt x="38" y="38"/>
                    </a:lnTo>
                    <a:lnTo>
                      <a:pt x="39" y="38"/>
                    </a:lnTo>
                    <a:lnTo>
                      <a:pt x="39" y="37"/>
                    </a:lnTo>
                    <a:lnTo>
                      <a:pt x="42" y="32"/>
                    </a:lnTo>
                    <a:lnTo>
                      <a:pt x="44" y="28"/>
                    </a:lnTo>
                    <a:lnTo>
                      <a:pt x="46" y="23"/>
                    </a:lnTo>
                    <a:lnTo>
                      <a:pt x="49" y="19"/>
                    </a:lnTo>
                    <a:lnTo>
                      <a:pt x="51" y="14"/>
                    </a:lnTo>
                    <a:lnTo>
                      <a:pt x="53" y="10"/>
                    </a:lnTo>
                    <a:lnTo>
                      <a:pt x="56" y="5"/>
                    </a:lnTo>
                    <a:lnTo>
                      <a:pt x="58" y="1"/>
                    </a:lnTo>
                    <a:lnTo>
                      <a:pt x="59" y="0"/>
                    </a:lnTo>
                    <a:lnTo>
                      <a:pt x="60" y="0"/>
                    </a:lnTo>
                    <a:lnTo>
                      <a:pt x="61" y="0"/>
                    </a:lnTo>
                    <a:lnTo>
                      <a:pt x="63" y="1"/>
                    </a:lnTo>
                    <a:lnTo>
                      <a:pt x="65" y="2"/>
                    </a:lnTo>
                    <a:lnTo>
                      <a:pt x="67" y="4"/>
                    </a:lnTo>
                    <a:lnTo>
                      <a:pt x="69" y="6"/>
                    </a:lnTo>
                    <a:lnTo>
                      <a:pt x="71" y="7"/>
                    </a:lnTo>
                    <a:lnTo>
                      <a:pt x="73" y="9"/>
                    </a:lnTo>
                    <a:lnTo>
                      <a:pt x="74" y="11"/>
                    </a:lnTo>
                    <a:lnTo>
                      <a:pt x="74" y="10"/>
                    </a:lnTo>
                    <a:lnTo>
                      <a:pt x="75" y="10"/>
                    </a:lnTo>
                    <a:lnTo>
                      <a:pt x="76" y="11"/>
                    </a:lnTo>
                    <a:lnTo>
                      <a:pt x="77" y="13"/>
                    </a:lnTo>
                    <a:lnTo>
                      <a:pt x="78" y="14"/>
                    </a:lnTo>
                    <a:lnTo>
                      <a:pt x="79" y="16"/>
                    </a:lnTo>
                    <a:lnTo>
                      <a:pt x="80" y="18"/>
                    </a:lnTo>
                    <a:lnTo>
                      <a:pt x="81" y="20"/>
                    </a:lnTo>
                    <a:lnTo>
                      <a:pt x="82" y="21"/>
                    </a:lnTo>
                    <a:lnTo>
                      <a:pt x="81" y="21"/>
                    </a:lnTo>
                    <a:lnTo>
                      <a:pt x="81" y="22"/>
                    </a:lnTo>
                    <a:lnTo>
                      <a:pt x="80" y="22"/>
                    </a:lnTo>
                    <a:lnTo>
                      <a:pt x="80" y="23"/>
                    </a:lnTo>
                    <a:lnTo>
                      <a:pt x="81" y="23"/>
                    </a:lnTo>
                    <a:lnTo>
                      <a:pt x="82" y="23"/>
                    </a:lnTo>
                    <a:lnTo>
                      <a:pt x="82" y="24"/>
                    </a:lnTo>
                    <a:lnTo>
                      <a:pt x="82" y="25"/>
                    </a:lnTo>
                    <a:lnTo>
                      <a:pt x="81" y="26"/>
                    </a:lnTo>
                    <a:lnTo>
                      <a:pt x="80" y="27"/>
                    </a:lnTo>
                    <a:lnTo>
                      <a:pt x="79" y="28"/>
                    </a:lnTo>
                    <a:lnTo>
                      <a:pt x="79" y="29"/>
                    </a:lnTo>
                    <a:lnTo>
                      <a:pt x="80" y="28"/>
                    </a:lnTo>
                    <a:lnTo>
                      <a:pt x="81" y="28"/>
                    </a:lnTo>
                    <a:lnTo>
                      <a:pt x="82" y="28"/>
                    </a:lnTo>
                    <a:lnTo>
                      <a:pt x="82" y="27"/>
                    </a:lnTo>
                    <a:lnTo>
                      <a:pt x="82" y="28"/>
                    </a:lnTo>
                    <a:lnTo>
                      <a:pt x="83" y="29"/>
                    </a:lnTo>
                    <a:lnTo>
                      <a:pt x="83" y="30"/>
                    </a:lnTo>
                    <a:lnTo>
                      <a:pt x="82" y="30"/>
                    </a:lnTo>
                    <a:lnTo>
                      <a:pt x="81" y="31"/>
                    </a:lnTo>
                    <a:lnTo>
                      <a:pt x="80" y="31"/>
                    </a:lnTo>
                    <a:lnTo>
                      <a:pt x="80" y="32"/>
                    </a:lnTo>
                    <a:lnTo>
                      <a:pt x="81" y="32"/>
                    </a:lnTo>
                    <a:lnTo>
                      <a:pt x="82" y="32"/>
                    </a:lnTo>
                    <a:lnTo>
                      <a:pt x="82" y="33"/>
                    </a:lnTo>
                    <a:lnTo>
                      <a:pt x="82" y="34"/>
                    </a:lnTo>
                    <a:lnTo>
                      <a:pt x="81" y="34"/>
                    </a:lnTo>
                    <a:lnTo>
                      <a:pt x="80" y="35"/>
                    </a:lnTo>
                    <a:lnTo>
                      <a:pt x="79" y="35"/>
                    </a:lnTo>
                    <a:lnTo>
                      <a:pt x="78" y="36"/>
                    </a:lnTo>
                    <a:lnTo>
                      <a:pt x="79" y="36"/>
                    </a:lnTo>
                    <a:lnTo>
                      <a:pt x="80" y="36"/>
                    </a:lnTo>
                    <a:lnTo>
                      <a:pt x="81" y="36"/>
                    </a:lnTo>
                    <a:lnTo>
                      <a:pt x="82" y="36"/>
                    </a:lnTo>
                    <a:lnTo>
                      <a:pt x="82" y="37"/>
                    </a:lnTo>
                    <a:lnTo>
                      <a:pt x="81" y="37"/>
                    </a:lnTo>
                    <a:lnTo>
                      <a:pt x="81" y="38"/>
                    </a:lnTo>
                    <a:lnTo>
                      <a:pt x="80" y="38"/>
                    </a:lnTo>
                    <a:lnTo>
                      <a:pt x="79" y="39"/>
                    </a:lnTo>
                    <a:lnTo>
                      <a:pt x="78" y="39"/>
                    </a:lnTo>
                    <a:lnTo>
                      <a:pt x="78" y="40"/>
                    </a:lnTo>
                    <a:lnTo>
                      <a:pt x="79" y="40"/>
                    </a:lnTo>
                    <a:lnTo>
                      <a:pt x="80" y="40"/>
                    </a:lnTo>
                    <a:lnTo>
                      <a:pt x="81" y="40"/>
                    </a:lnTo>
                    <a:lnTo>
                      <a:pt x="80" y="41"/>
                    </a:lnTo>
                    <a:lnTo>
                      <a:pt x="79" y="42"/>
                    </a:lnTo>
                    <a:lnTo>
                      <a:pt x="78" y="43"/>
                    </a:lnTo>
                    <a:lnTo>
                      <a:pt x="77" y="43"/>
                    </a:lnTo>
                    <a:lnTo>
                      <a:pt x="77" y="44"/>
                    </a:lnTo>
                    <a:lnTo>
                      <a:pt x="78" y="44"/>
                    </a:lnTo>
                    <a:lnTo>
                      <a:pt x="79" y="44"/>
                    </a:lnTo>
                    <a:lnTo>
                      <a:pt x="80" y="44"/>
                    </a:lnTo>
                    <a:lnTo>
                      <a:pt x="79" y="45"/>
                    </a:lnTo>
                    <a:lnTo>
                      <a:pt x="78" y="46"/>
                    </a:lnTo>
                    <a:lnTo>
                      <a:pt x="77" y="47"/>
                    </a:lnTo>
                    <a:lnTo>
                      <a:pt x="76" y="47"/>
                    </a:lnTo>
                    <a:lnTo>
                      <a:pt x="76" y="48"/>
                    </a:lnTo>
                    <a:lnTo>
                      <a:pt x="77" y="48"/>
                    </a:lnTo>
                    <a:lnTo>
                      <a:pt x="78" y="47"/>
                    </a:lnTo>
                    <a:lnTo>
                      <a:pt x="79" y="47"/>
                    </a:lnTo>
                    <a:lnTo>
                      <a:pt x="79" y="48"/>
                    </a:lnTo>
                    <a:lnTo>
                      <a:pt x="78" y="49"/>
                    </a:lnTo>
                    <a:lnTo>
                      <a:pt x="77" y="50"/>
                    </a:lnTo>
                    <a:lnTo>
                      <a:pt x="76" y="50"/>
                    </a:lnTo>
                    <a:lnTo>
                      <a:pt x="76" y="51"/>
                    </a:lnTo>
                    <a:lnTo>
                      <a:pt x="77" y="51"/>
                    </a:lnTo>
                    <a:lnTo>
                      <a:pt x="78" y="51"/>
                    </a:lnTo>
                    <a:lnTo>
                      <a:pt x="78" y="52"/>
                    </a:lnTo>
                    <a:lnTo>
                      <a:pt x="77" y="53"/>
                    </a:lnTo>
                    <a:lnTo>
                      <a:pt x="76" y="54"/>
                    </a:lnTo>
                    <a:lnTo>
                      <a:pt x="75" y="54"/>
                    </a:lnTo>
                    <a:lnTo>
                      <a:pt x="75" y="55"/>
                    </a:lnTo>
                    <a:lnTo>
                      <a:pt x="76" y="55"/>
                    </a:lnTo>
                    <a:lnTo>
                      <a:pt x="77" y="55"/>
                    </a:lnTo>
                    <a:lnTo>
                      <a:pt x="76" y="56"/>
                    </a:lnTo>
                    <a:lnTo>
                      <a:pt x="75" y="57"/>
                    </a:lnTo>
                    <a:lnTo>
                      <a:pt x="73" y="58"/>
                    </a:lnTo>
                    <a:lnTo>
                      <a:pt x="73" y="59"/>
                    </a:lnTo>
                    <a:lnTo>
                      <a:pt x="74" y="59"/>
                    </a:lnTo>
                    <a:lnTo>
                      <a:pt x="75" y="59"/>
                    </a:lnTo>
                    <a:lnTo>
                      <a:pt x="76" y="59"/>
                    </a:lnTo>
                    <a:lnTo>
                      <a:pt x="75" y="60"/>
                    </a:lnTo>
                    <a:lnTo>
                      <a:pt x="74" y="61"/>
                    </a:lnTo>
                    <a:lnTo>
                      <a:pt x="73" y="62"/>
                    </a:lnTo>
                    <a:lnTo>
                      <a:pt x="72" y="62"/>
                    </a:lnTo>
                    <a:lnTo>
                      <a:pt x="72" y="63"/>
                    </a:lnTo>
                    <a:lnTo>
                      <a:pt x="73" y="63"/>
                    </a:lnTo>
                    <a:lnTo>
                      <a:pt x="74" y="63"/>
                    </a:lnTo>
                    <a:lnTo>
                      <a:pt x="73" y="64"/>
                    </a:lnTo>
                    <a:lnTo>
                      <a:pt x="72" y="65"/>
                    </a:lnTo>
                    <a:lnTo>
                      <a:pt x="71" y="65"/>
                    </a:lnTo>
                    <a:lnTo>
                      <a:pt x="70" y="67"/>
                    </a:lnTo>
                    <a:lnTo>
                      <a:pt x="71" y="66"/>
                    </a:lnTo>
                    <a:lnTo>
                      <a:pt x="72" y="66"/>
                    </a:lnTo>
                    <a:lnTo>
                      <a:pt x="73" y="66"/>
                    </a:lnTo>
                    <a:lnTo>
                      <a:pt x="73" y="67"/>
                    </a:lnTo>
                    <a:lnTo>
                      <a:pt x="71" y="68"/>
                    </a:lnTo>
                    <a:lnTo>
                      <a:pt x="70" y="69"/>
                    </a:lnTo>
                    <a:lnTo>
                      <a:pt x="69" y="69"/>
                    </a:lnTo>
                    <a:lnTo>
                      <a:pt x="69" y="70"/>
                    </a:lnTo>
                    <a:lnTo>
                      <a:pt x="70" y="70"/>
                    </a:lnTo>
                    <a:lnTo>
                      <a:pt x="71" y="69"/>
                    </a:lnTo>
                    <a:lnTo>
                      <a:pt x="73" y="69"/>
                    </a:lnTo>
                    <a:lnTo>
                      <a:pt x="72" y="71"/>
                    </a:lnTo>
                    <a:lnTo>
                      <a:pt x="71" y="72"/>
                    </a:lnTo>
                    <a:lnTo>
                      <a:pt x="70" y="72"/>
                    </a:lnTo>
                    <a:lnTo>
                      <a:pt x="69" y="73"/>
                    </a:lnTo>
                    <a:lnTo>
                      <a:pt x="69" y="74"/>
                    </a:lnTo>
                    <a:lnTo>
                      <a:pt x="70" y="74"/>
                    </a:lnTo>
                    <a:lnTo>
                      <a:pt x="71" y="73"/>
                    </a:lnTo>
                    <a:lnTo>
                      <a:pt x="70" y="75"/>
                    </a:lnTo>
                    <a:lnTo>
                      <a:pt x="69" y="76"/>
                    </a:lnTo>
                    <a:lnTo>
                      <a:pt x="68" y="76"/>
                    </a:lnTo>
                    <a:lnTo>
                      <a:pt x="67" y="77"/>
                    </a:lnTo>
                    <a:lnTo>
                      <a:pt x="67" y="78"/>
                    </a:lnTo>
                    <a:lnTo>
                      <a:pt x="68" y="78"/>
                    </a:lnTo>
                    <a:lnTo>
                      <a:pt x="69" y="77"/>
                    </a:lnTo>
                    <a:lnTo>
                      <a:pt x="70" y="77"/>
                    </a:lnTo>
                    <a:lnTo>
                      <a:pt x="70" y="78"/>
                    </a:lnTo>
                    <a:lnTo>
                      <a:pt x="69" y="79"/>
                    </a:lnTo>
                    <a:lnTo>
                      <a:pt x="68" y="80"/>
                    </a:lnTo>
                    <a:lnTo>
                      <a:pt x="67" y="80"/>
                    </a:lnTo>
                    <a:lnTo>
                      <a:pt x="67" y="81"/>
                    </a:lnTo>
                    <a:lnTo>
                      <a:pt x="68" y="81"/>
                    </a:lnTo>
                    <a:lnTo>
                      <a:pt x="69" y="81"/>
                    </a:lnTo>
                    <a:lnTo>
                      <a:pt x="69" y="83"/>
                    </a:lnTo>
                    <a:lnTo>
                      <a:pt x="69" y="84"/>
                    </a:lnTo>
                    <a:lnTo>
                      <a:pt x="69" y="85"/>
                    </a:lnTo>
                    <a:lnTo>
                      <a:pt x="67" y="86"/>
                    </a:lnTo>
                    <a:lnTo>
                      <a:pt x="66" y="86"/>
                    </a:lnTo>
                    <a:lnTo>
                      <a:pt x="65" y="86"/>
                    </a:lnTo>
                    <a:lnTo>
                      <a:pt x="66" y="86"/>
                    </a:lnTo>
                    <a:lnTo>
                      <a:pt x="67" y="86"/>
                    </a:lnTo>
                    <a:lnTo>
                      <a:pt x="68" y="86"/>
                    </a:lnTo>
                    <a:lnTo>
                      <a:pt x="69" y="86"/>
                    </a:lnTo>
                    <a:lnTo>
                      <a:pt x="70" y="86"/>
                    </a:lnTo>
                    <a:lnTo>
                      <a:pt x="71" y="87"/>
                    </a:lnTo>
                    <a:lnTo>
                      <a:pt x="71" y="88"/>
                    </a:lnTo>
                    <a:lnTo>
                      <a:pt x="70" y="88"/>
                    </a:lnTo>
                    <a:lnTo>
                      <a:pt x="68" y="89"/>
                    </a:lnTo>
                    <a:lnTo>
                      <a:pt x="69" y="89"/>
                    </a:lnTo>
                    <a:lnTo>
                      <a:pt x="70" y="89"/>
                    </a:lnTo>
                    <a:lnTo>
                      <a:pt x="71" y="89"/>
                    </a:lnTo>
                    <a:lnTo>
                      <a:pt x="72" y="89"/>
                    </a:lnTo>
                    <a:lnTo>
                      <a:pt x="73" y="88"/>
                    </a:lnTo>
                    <a:lnTo>
                      <a:pt x="74" y="88"/>
                    </a:lnTo>
                    <a:lnTo>
                      <a:pt x="74" y="89"/>
                    </a:lnTo>
                    <a:lnTo>
                      <a:pt x="74" y="90"/>
                    </a:lnTo>
                    <a:lnTo>
                      <a:pt x="73" y="90"/>
                    </a:lnTo>
                    <a:lnTo>
                      <a:pt x="71" y="91"/>
                    </a:lnTo>
                    <a:lnTo>
                      <a:pt x="70" y="91"/>
                    </a:lnTo>
                    <a:lnTo>
                      <a:pt x="69" y="92"/>
                    </a:lnTo>
                    <a:lnTo>
                      <a:pt x="70" y="92"/>
                    </a:lnTo>
                    <a:lnTo>
                      <a:pt x="71" y="92"/>
                    </a:lnTo>
                    <a:lnTo>
                      <a:pt x="72" y="91"/>
                    </a:lnTo>
                    <a:lnTo>
                      <a:pt x="73" y="91"/>
                    </a:lnTo>
                    <a:lnTo>
                      <a:pt x="74" y="91"/>
                    </a:lnTo>
                    <a:lnTo>
                      <a:pt x="75" y="91"/>
                    </a:lnTo>
                    <a:lnTo>
                      <a:pt x="75" y="92"/>
                    </a:lnTo>
                    <a:lnTo>
                      <a:pt x="75" y="93"/>
                    </a:lnTo>
                    <a:lnTo>
                      <a:pt x="73" y="94"/>
                    </a:lnTo>
                    <a:lnTo>
                      <a:pt x="72" y="94"/>
                    </a:lnTo>
                    <a:lnTo>
                      <a:pt x="71" y="95"/>
                    </a:lnTo>
                    <a:lnTo>
                      <a:pt x="70" y="95"/>
                    </a:lnTo>
                    <a:lnTo>
                      <a:pt x="70" y="96"/>
                    </a:lnTo>
                    <a:lnTo>
                      <a:pt x="71" y="96"/>
                    </a:lnTo>
                    <a:lnTo>
                      <a:pt x="72" y="96"/>
                    </a:lnTo>
                    <a:lnTo>
                      <a:pt x="72" y="95"/>
                    </a:lnTo>
                    <a:lnTo>
                      <a:pt x="73" y="95"/>
                    </a:lnTo>
                    <a:lnTo>
                      <a:pt x="74" y="95"/>
                    </a:lnTo>
                    <a:lnTo>
                      <a:pt x="75" y="95"/>
                    </a:lnTo>
                    <a:lnTo>
                      <a:pt x="75" y="96"/>
                    </a:lnTo>
                    <a:lnTo>
                      <a:pt x="75" y="97"/>
                    </a:lnTo>
                    <a:lnTo>
                      <a:pt x="74" y="97"/>
                    </a:lnTo>
                    <a:lnTo>
                      <a:pt x="73" y="98"/>
                    </a:lnTo>
                    <a:lnTo>
                      <a:pt x="72" y="98"/>
                    </a:lnTo>
                    <a:lnTo>
                      <a:pt x="71" y="99"/>
                    </a:lnTo>
                    <a:lnTo>
                      <a:pt x="70" y="99"/>
                    </a:lnTo>
                    <a:lnTo>
                      <a:pt x="69" y="99"/>
                    </a:lnTo>
                    <a:lnTo>
                      <a:pt x="68" y="99"/>
                    </a:lnTo>
                    <a:lnTo>
                      <a:pt x="68" y="100"/>
                    </a:lnTo>
                    <a:lnTo>
                      <a:pt x="69" y="100"/>
                    </a:lnTo>
                    <a:lnTo>
                      <a:pt x="70" y="100"/>
                    </a:lnTo>
                    <a:lnTo>
                      <a:pt x="71" y="100"/>
                    </a:lnTo>
                    <a:lnTo>
                      <a:pt x="72" y="99"/>
                    </a:lnTo>
                    <a:lnTo>
                      <a:pt x="73" y="99"/>
                    </a:lnTo>
                    <a:lnTo>
                      <a:pt x="74" y="99"/>
                    </a:lnTo>
                    <a:lnTo>
                      <a:pt x="75" y="99"/>
                    </a:lnTo>
                    <a:lnTo>
                      <a:pt x="75" y="100"/>
                    </a:lnTo>
                    <a:lnTo>
                      <a:pt x="75" y="101"/>
                    </a:lnTo>
                    <a:lnTo>
                      <a:pt x="75" y="102"/>
                    </a:lnTo>
                    <a:lnTo>
                      <a:pt x="73" y="102"/>
                    </a:lnTo>
                    <a:lnTo>
                      <a:pt x="71" y="103"/>
                    </a:lnTo>
                    <a:lnTo>
                      <a:pt x="70" y="103"/>
                    </a:lnTo>
                    <a:lnTo>
                      <a:pt x="69" y="103"/>
                    </a:lnTo>
                    <a:lnTo>
                      <a:pt x="69" y="104"/>
                    </a:lnTo>
                    <a:lnTo>
                      <a:pt x="68" y="104"/>
                    </a:lnTo>
                    <a:lnTo>
                      <a:pt x="69" y="104"/>
                    </a:lnTo>
                    <a:lnTo>
                      <a:pt x="70" y="104"/>
                    </a:lnTo>
                    <a:lnTo>
                      <a:pt x="71" y="104"/>
                    </a:lnTo>
                    <a:lnTo>
                      <a:pt x="72" y="104"/>
                    </a:lnTo>
                    <a:lnTo>
                      <a:pt x="73" y="104"/>
                    </a:lnTo>
                    <a:lnTo>
                      <a:pt x="74" y="103"/>
                    </a:lnTo>
                    <a:lnTo>
                      <a:pt x="75" y="103"/>
                    </a:lnTo>
                    <a:lnTo>
                      <a:pt x="75" y="105"/>
                    </a:lnTo>
                    <a:lnTo>
                      <a:pt x="74" y="106"/>
                    </a:lnTo>
                    <a:lnTo>
                      <a:pt x="73" y="107"/>
                    </a:lnTo>
                    <a:lnTo>
                      <a:pt x="72" y="108"/>
                    </a:lnTo>
                    <a:lnTo>
                      <a:pt x="71" y="108"/>
                    </a:lnTo>
                    <a:lnTo>
                      <a:pt x="70" y="108"/>
                    </a:lnTo>
                    <a:lnTo>
                      <a:pt x="68" y="109"/>
                    </a:lnTo>
                    <a:lnTo>
                      <a:pt x="67" y="109"/>
                    </a:lnTo>
                    <a:lnTo>
                      <a:pt x="68" y="109"/>
                    </a:lnTo>
                    <a:lnTo>
                      <a:pt x="70" y="109"/>
                    </a:lnTo>
                    <a:lnTo>
                      <a:pt x="71" y="109"/>
                    </a:lnTo>
                    <a:lnTo>
                      <a:pt x="72" y="108"/>
                    </a:lnTo>
                    <a:lnTo>
                      <a:pt x="74" y="108"/>
                    </a:lnTo>
                    <a:lnTo>
                      <a:pt x="75" y="108"/>
                    </a:lnTo>
                    <a:lnTo>
                      <a:pt x="75" y="109"/>
                    </a:lnTo>
                    <a:lnTo>
                      <a:pt x="74" y="110"/>
                    </a:lnTo>
                    <a:lnTo>
                      <a:pt x="74" y="111"/>
                    </a:lnTo>
                    <a:lnTo>
                      <a:pt x="72" y="111"/>
                    </a:lnTo>
                    <a:lnTo>
                      <a:pt x="71" y="112"/>
                    </a:lnTo>
                    <a:lnTo>
                      <a:pt x="70" y="112"/>
                    </a:lnTo>
                    <a:lnTo>
                      <a:pt x="70" y="113"/>
                    </a:lnTo>
                    <a:lnTo>
                      <a:pt x="69" y="113"/>
                    </a:lnTo>
                    <a:lnTo>
                      <a:pt x="68" y="113"/>
                    </a:lnTo>
                    <a:lnTo>
                      <a:pt x="67" y="113"/>
                    </a:lnTo>
                    <a:lnTo>
                      <a:pt x="67" y="114"/>
                    </a:lnTo>
                    <a:lnTo>
                      <a:pt x="68" y="114"/>
                    </a:lnTo>
                    <a:lnTo>
                      <a:pt x="69" y="114"/>
                    </a:lnTo>
                    <a:lnTo>
                      <a:pt x="70" y="114"/>
                    </a:lnTo>
                    <a:lnTo>
                      <a:pt x="70" y="113"/>
                    </a:lnTo>
                    <a:lnTo>
                      <a:pt x="71" y="113"/>
                    </a:lnTo>
                    <a:lnTo>
                      <a:pt x="72" y="113"/>
                    </a:lnTo>
                    <a:lnTo>
                      <a:pt x="73" y="113"/>
                    </a:lnTo>
                    <a:lnTo>
                      <a:pt x="74" y="113"/>
                    </a:lnTo>
                    <a:lnTo>
                      <a:pt x="74" y="114"/>
                    </a:lnTo>
                    <a:lnTo>
                      <a:pt x="73" y="115"/>
                    </a:lnTo>
                    <a:lnTo>
                      <a:pt x="72" y="115"/>
                    </a:lnTo>
                    <a:lnTo>
                      <a:pt x="71" y="116"/>
                    </a:lnTo>
                    <a:lnTo>
                      <a:pt x="70" y="116"/>
                    </a:lnTo>
                    <a:lnTo>
                      <a:pt x="69" y="117"/>
                    </a:lnTo>
                    <a:lnTo>
                      <a:pt x="67" y="117"/>
                    </a:lnTo>
                    <a:lnTo>
                      <a:pt x="65" y="118"/>
                    </a:lnTo>
                    <a:lnTo>
                      <a:pt x="65" y="119"/>
                    </a:lnTo>
                    <a:lnTo>
                      <a:pt x="66" y="118"/>
                    </a:lnTo>
                    <a:lnTo>
                      <a:pt x="67" y="118"/>
                    </a:lnTo>
                    <a:lnTo>
                      <a:pt x="68" y="118"/>
                    </a:lnTo>
                    <a:lnTo>
                      <a:pt x="70" y="117"/>
                    </a:lnTo>
                    <a:lnTo>
                      <a:pt x="71" y="117"/>
                    </a:lnTo>
                    <a:lnTo>
                      <a:pt x="72" y="117"/>
                    </a:lnTo>
                    <a:lnTo>
                      <a:pt x="73" y="117"/>
                    </a:lnTo>
                    <a:lnTo>
                      <a:pt x="74" y="116"/>
                    </a:lnTo>
                    <a:lnTo>
                      <a:pt x="73" y="117"/>
                    </a:lnTo>
                    <a:lnTo>
                      <a:pt x="73" y="118"/>
                    </a:lnTo>
                    <a:lnTo>
                      <a:pt x="73" y="119"/>
                    </a:lnTo>
                    <a:lnTo>
                      <a:pt x="72" y="119"/>
                    </a:lnTo>
                    <a:lnTo>
                      <a:pt x="71" y="120"/>
                    </a:lnTo>
                    <a:lnTo>
                      <a:pt x="70" y="120"/>
                    </a:lnTo>
                    <a:lnTo>
                      <a:pt x="69" y="120"/>
                    </a:lnTo>
                    <a:lnTo>
                      <a:pt x="67" y="121"/>
                    </a:lnTo>
                    <a:lnTo>
                      <a:pt x="65" y="122"/>
                    </a:lnTo>
                    <a:lnTo>
                      <a:pt x="67" y="122"/>
                    </a:lnTo>
                    <a:lnTo>
                      <a:pt x="69" y="121"/>
                    </a:lnTo>
                    <a:lnTo>
                      <a:pt x="70" y="121"/>
                    </a:lnTo>
                    <a:lnTo>
                      <a:pt x="71" y="121"/>
                    </a:lnTo>
                    <a:lnTo>
                      <a:pt x="72" y="120"/>
                    </a:lnTo>
                    <a:lnTo>
                      <a:pt x="73" y="120"/>
                    </a:lnTo>
                    <a:lnTo>
                      <a:pt x="73" y="121"/>
                    </a:lnTo>
                    <a:lnTo>
                      <a:pt x="73" y="122"/>
                    </a:lnTo>
                    <a:lnTo>
                      <a:pt x="72" y="123"/>
                    </a:lnTo>
                    <a:lnTo>
                      <a:pt x="71" y="123"/>
                    </a:lnTo>
                    <a:lnTo>
                      <a:pt x="70" y="124"/>
                    </a:lnTo>
                    <a:lnTo>
                      <a:pt x="69" y="124"/>
                    </a:lnTo>
                    <a:lnTo>
                      <a:pt x="67" y="125"/>
                    </a:lnTo>
                    <a:lnTo>
                      <a:pt x="66" y="125"/>
                    </a:lnTo>
                    <a:lnTo>
                      <a:pt x="66" y="126"/>
                    </a:lnTo>
                    <a:lnTo>
                      <a:pt x="65" y="126"/>
                    </a:lnTo>
                    <a:lnTo>
                      <a:pt x="66" y="126"/>
                    </a:lnTo>
                    <a:lnTo>
                      <a:pt x="67" y="126"/>
                    </a:lnTo>
                    <a:lnTo>
                      <a:pt x="68" y="125"/>
                    </a:lnTo>
                    <a:lnTo>
                      <a:pt x="69" y="125"/>
                    </a:lnTo>
                    <a:lnTo>
                      <a:pt x="70" y="125"/>
                    </a:lnTo>
                    <a:lnTo>
                      <a:pt x="71" y="125"/>
                    </a:lnTo>
                    <a:lnTo>
                      <a:pt x="72" y="124"/>
                    </a:lnTo>
                    <a:lnTo>
                      <a:pt x="73" y="124"/>
                    </a:lnTo>
                    <a:lnTo>
                      <a:pt x="72" y="126"/>
                    </a:lnTo>
                    <a:lnTo>
                      <a:pt x="72" y="127"/>
                    </a:lnTo>
                    <a:lnTo>
                      <a:pt x="71" y="128"/>
                    </a:lnTo>
                    <a:lnTo>
                      <a:pt x="70" y="128"/>
                    </a:lnTo>
                    <a:lnTo>
                      <a:pt x="69" y="129"/>
                    </a:lnTo>
                    <a:lnTo>
                      <a:pt x="68" y="129"/>
                    </a:lnTo>
                    <a:lnTo>
                      <a:pt x="67" y="129"/>
                    </a:lnTo>
                    <a:lnTo>
                      <a:pt x="65" y="130"/>
                    </a:lnTo>
                    <a:lnTo>
                      <a:pt x="65" y="131"/>
                    </a:lnTo>
                    <a:lnTo>
                      <a:pt x="66" y="131"/>
                    </a:lnTo>
                    <a:lnTo>
                      <a:pt x="67" y="130"/>
                    </a:lnTo>
                    <a:lnTo>
                      <a:pt x="68" y="130"/>
                    </a:lnTo>
                    <a:lnTo>
                      <a:pt x="70" y="130"/>
                    </a:lnTo>
                    <a:lnTo>
                      <a:pt x="72" y="129"/>
                    </a:lnTo>
                    <a:lnTo>
                      <a:pt x="72" y="130"/>
                    </a:lnTo>
                    <a:lnTo>
                      <a:pt x="71" y="131"/>
                    </a:lnTo>
                    <a:lnTo>
                      <a:pt x="70" y="131"/>
                    </a:lnTo>
                    <a:lnTo>
                      <a:pt x="69" y="132"/>
                    </a:lnTo>
                    <a:lnTo>
                      <a:pt x="68" y="132"/>
                    </a:lnTo>
                    <a:lnTo>
                      <a:pt x="67" y="133"/>
                    </a:lnTo>
                    <a:lnTo>
                      <a:pt x="66" y="133"/>
                    </a:lnTo>
                    <a:lnTo>
                      <a:pt x="65" y="134"/>
                    </a:lnTo>
                    <a:lnTo>
                      <a:pt x="65" y="135"/>
                    </a:lnTo>
                    <a:lnTo>
                      <a:pt x="65" y="134"/>
                    </a:lnTo>
                    <a:lnTo>
                      <a:pt x="66" y="134"/>
                    </a:lnTo>
                    <a:lnTo>
                      <a:pt x="67" y="134"/>
                    </a:lnTo>
                    <a:lnTo>
                      <a:pt x="68" y="134"/>
                    </a:lnTo>
                    <a:lnTo>
                      <a:pt x="68" y="135"/>
                    </a:lnTo>
                    <a:lnTo>
                      <a:pt x="67" y="136"/>
                    </a:lnTo>
                    <a:lnTo>
                      <a:pt x="66" y="137"/>
                    </a:lnTo>
                    <a:lnTo>
                      <a:pt x="64" y="138"/>
                    </a:lnTo>
                    <a:lnTo>
                      <a:pt x="62" y="139"/>
                    </a:lnTo>
                    <a:lnTo>
                      <a:pt x="59" y="139"/>
                    </a:lnTo>
                    <a:lnTo>
                      <a:pt x="57" y="140"/>
                    </a:lnTo>
                    <a:lnTo>
                      <a:pt x="54" y="140"/>
                    </a:lnTo>
                    <a:lnTo>
                      <a:pt x="51" y="140"/>
                    </a:lnTo>
                    <a:lnTo>
                      <a:pt x="48" y="141"/>
                    </a:lnTo>
                    <a:lnTo>
                      <a:pt x="46" y="141"/>
                    </a:lnTo>
                    <a:lnTo>
                      <a:pt x="43" y="141"/>
                    </a:lnTo>
                    <a:lnTo>
                      <a:pt x="40" y="141"/>
                    </a:lnTo>
                    <a:lnTo>
                      <a:pt x="38" y="141"/>
                    </a:lnTo>
                    <a:lnTo>
                      <a:pt x="36" y="141"/>
                    </a:lnTo>
                    <a:lnTo>
                      <a:pt x="34" y="141"/>
                    </a:lnTo>
                    <a:lnTo>
                      <a:pt x="33" y="141"/>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04" name="Freeform 185">
                <a:extLst>
                  <a:ext uri="{FF2B5EF4-FFF2-40B4-BE49-F238E27FC236}">
                    <a16:creationId xmlns:a16="http://schemas.microsoft.com/office/drawing/2014/main" id="{61E3B465-D2DB-4333-A424-32D81EB5391D}"/>
                  </a:ext>
                </a:extLst>
              </p:cNvPr>
              <p:cNvSpPr>
                <a:spLocks/>
              </p:cNvSpPr>
              <p:nvPr/>
            </p:nvSpPr>
            <p:spPr bwMode="auto">
              <a:xfrm>
                <a:off x="3312" y="3675"/>
                <a:ext cx="8" cy="5"/>
              </a:xfrm>
              <a:custGeom>
                <a:avLst/>
                <a:gdLst>
                  <a:gd name="T0" fmla="*/ 2147483647 w 3"/>
                  <a:gd name="T1" fmla="*/ 2147483647 h 2"/>
                  <a:gd name="T2" fmla="*/ 2147483647 w 3"/>
                  <a:gd name="T3" fmla="*/ 2147483647 h 2"/>
                  <a:gd name="T4" fmla="*/ 0 w 3"/>
                  <a:gd name="T5" fmla="*/ 2147483647 h 2"/>
                  <a:gd name="T6" fmla="*/ 0 w 3"/>
                  <a:gd name="T7" fmla="*/ 2147483647 h 2"/>
                  <a:gd name="T8" fmla="*/ 0 w 3"/>
                  <a:gd name="T9" fmla="*/ 2147483647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2147483647 h 2"/>
                  <a:gd name="T22" fmla="*/ 2147483647 w 3"/>
                  <a:gd name="T23" fmla="*/ 2147483647 h 2"/>
                  <a:gd name="T24" fmla="*/ 2147483647 w 3"/>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2"/>
                  <a:gd name="T41" fmla="*/ 3 w 3"/>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2">
                    <a:moveTo>
                      <a:pt x="1" y="2"/>
                    </a:moveTo>
                    <a:lnTo>
                      <a:pt x="1" y="2"/>
                    </a:lnTo>
                    <a:lnTo>
                      <a:pt x="0" y="2"/>
                    </a:lnTo>
                    <a:lnTo>
                      <a:pt x="0" y="1"/>
                    </a:lnTo>
                    <a:lnTo>
                      <a:pt x="1" y="0"/>
                    </a:lnTo>
                    <a:lnTo>
                      <a:pt x="2" y="0"/>
                    </a:lnTo>
                    <a:lnTo>
                      <a:pt x="3" y="0"/>
                    </a:lnTo>
                    <a:lnTo>
                      <a:pt x="2" y="1"/>
                    </a:lnTo>
                    <a:lnTo>
                      <a:pt x="1" y="2"/>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05" name="Freeform 186">
                <a:extLst>
                  <a:ext uri="{FF2B5EF4-FFF2-40B4-BE49-F238E27FC236}">
                    <a16:creationId xmlns:a16="http://schemas.microsoft.com/office/drawing/2014/main" id="{9405B3A3-0B3B-4C6A-B4A5-CDE0362C9C86}"/>
                  </a:ext>
                </a:extLst>
              </p:cNvPr>
              <p:cNvSpPr>
                <a:spLocks/>
              </p:cNvSpPr>
              <p:nvPr/>
            </p:nvSpPr>
            <p:spPr bwMode="auto">
              <a:xfrm>
                <a:off x="3124" y="3578"/>
                <a:ext cx="34" cy="97"/>
              </a:xfrm>
              <a:custGeom>
                <a:avLst/>
                <a:gdLst>
                  <a:gd name="T0" fmla="*/ 0 w 12"/>
                  <a:gd name="T1" fmla="*/ 2147483647 h 41"/>
                  <a:gd name="T2" fmla="*/ 0 w 12"/>
                  <a:gd name="T3" fmla="*/ 2147483647 h 41"/>
                  <a:gd name="T4" fmla="*/ 0 w 12"/>
                  <a:gd name="T5" fmla="*/ 2147483647 h 41"/>
                  <a:gd name="T6" fmla="*/ 0 w 12"/>
                  <a:gd name="T7" fmla="*/ 2147483647 h 41"/>
                  <a:gd name="T8" fmla="*/ 2147483647 w 12"/>
                  <a:gd name="T9" fmla="*/ 2147483647 h 41"/>
                  <a:gd name="T10" fmla="*/ 2147483647 w 12"/>
                  <a:gd name="T11" fmla="*/ 2147483647 h 41"/>
                  <a:gd name="T12" fmla="*/ 2147483647 w 12"/>
                  <a:gd name="T13" fmla="*/ 2147483647 h 41"/>
                  <a:gd name="T14" fmla="*/ 2147483647 w 12"/>
                  <a:gd name="T15" fmla="*/ 2147483647 h 41"/>
                  <a:gd name="T16" fmla="*/ 2147483647 w 12"/>
                  <a:gd name="T17" fmla="*/ 0 h 41"/>
                  <a:gd name="T18" fmla="*/ 2147483647 w 12"/>
                  <a:gd name="T19" fmla="*/ 0 h 41"/>
                  <a:gd name="T20" fmla="*/ 2147483647 w 12"/>
                  <a:gd name="T21" fmla="*/ 0 h 41"/>
                  <a:gd name="T22" fmla="*/ 2147483647 w 12"/>
                  <a:gd name="T23" fmla="*/ 2147483647 h 41"/>
                  <a:gd name="T24" fmla="*/ 2147483647 w 12"/>
                  <a:gd name="T25" fmla="*/ 2147483647 h 41"/>
                  <a:gd name="T26" fmla="*/ 2147483647 w 12"/>
                  <a:gd name="T27" fmla="*/ 2147483647 h 41"/>
                  <a:gd name="T28" fmla="*/ 2147483647 w 12"/>
                  <a:gd name="T29" fmla="*/ 2147483647 h 41"/>
                  <a:gd name="T30" fmla="*/ 2147483647 w 12"/>
                  <a:gd name="T31" fmla="*/ 2147483647 h 41"/>
                  <a:gd name="T32" fmla="*/ 2147483647 w 12"/>
                  <a:gd name="T33" fmla="*/ 2147483647 h 41"/>
                  <a:gd name="T34" fmla="*/ 2147483647 w 12"/>
                  <a:gd name="T35" fmla="*/ 2147483647 h 41"/>
                  <a:gd name="T36" fmla="*/ 2147483647 w 12"/>
                  <a:gd name="T37" fmla="*/ 2147483647 h 41"/>
                  <a:gd name="T38" fmla="*/ 2147483647 w 12"/>
                  <a:gd name="T39" fmla="*/ 2147483647 h 41"/>
                  <a:gd name="T40" fmla="*/ 2147483647 w 12"/>
                  <a:gd name="T41" fmla="*/ 2147483647 h 41"/>
                  <a:gd name="T42" fmla="*/ 2147483647 w 12"/>
                  <a:gd name="T43" fmla="*/ 2147483647 h 41"/>
                  <a:gd name="T44" fmla="*/ 2147483647 w 12"/>
                  <a:gd name="T45" fmla="*/ 2147483647 h 41"/>
                  <a:gd name="T46" fmla="*/ 2147483647 w 12"/>
                  <a:gd name="T47" fmla="*/ 2147483647 h 41"/>
                  <a:gd name="T48" fmla="*/ 2147483647 w 12"/>
                  <a:gd name="T49" fmla="*/ 2147483647 h 41"/>
                  <a:gd name="T50" fmla="*/ 2147483647 w 12"/>
                  <a:gd name="T51" fmla="*/ 2147483647 h 41"/>
                  <a:gd name="T52" fmla="*/ 2147483647 w 12"/>
                  <a:gd name="T53" fmla="*/ 2147483647 h 41"/>
                  <a:gd name="T54" fmla="*/ 2147483647 w 12"/>
                  <a:gd name="T55" fmla="*/ 2147483647 h 41"/>
                  <a:gd name="T56" fmla="*/ 0 w 12"/>
                  <a:gd name="T57" fmla="*/ 2147483647 h 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
                  <a:gd name="T88" fmla="*/ 0 h 41"/>
                  <a:gd name="T89" fmla="*/ 12 w 12"/>
                  <a:gd name="T90" fmla="*/ 41 h 4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 h="41">
                    <a:moveTo>
                      <a:pt x="0" y="41"/>
                    </a:moveTo>
                    <a:lnTo>
                      <a:pt x="0" y="39"/>
                    </a:lnTo>
                    <a:lnTo>
                      <a:pt x="0" y="35"/>
                    </a:lnTo>
                    <a:lnTo>
                      <a:pt x="0" y="28"/>
                    </a:lnTo>
                    <a:lnTo>
                      <a:pt x="1" y="21"/>
                    </a:lnTo>
                    <a:lnTo>
                      <a:pt x="2" y="14"/>
                    </a:lnTo>
                    <a:lnTo>
                      <a:pt x="3" y="8"/>
                    </a:lnTo>
                    <a:lnTo>
                      <a:pt x="4" y="3"/>
                    </a:lnTo>
                    <a:lnTo>
                      <a:pt x="5" y="0"/>
                    </a:lnTo>
                    <a:lnTo>
                      <a:pt x="6" y="0"/>
                    </a:lnTo>
                    <a:lnTo>
                      <a:pt x="7" y="0"/>
                    </a:lnTo>
                    <a:lnTo>
                      <a:pt x="8" y="1"/>
                    </a:lnTo>
                    <a:lnTo>
                      <a:pt x="9" y="1"/>
                    </a:lnTo>
                    <a:lnTo>
                      <a:pt x="10" y="1"/>
                    </a:lnTo>
                    <a:lnTo>
                      <a:pt x="11" y="1"/>
                    </a:lnTo>
                    <a:lnTo>
                      <a:pt x="12" y="1"/>
                    </a:lnTo>
                    <a:lnTo>
                      <a:pt x="11" y="6"/>
                    </a:lnTo>
                    <a:lnTo>
                      <a:pt x="9" y="11"/>
                    </a:lnTo>
                    <a:lnTo>
                      <a:pt x="8" y="16"/>
                    </a:lnTo>
                    <a:lnTo>
                      <a:pt x="7" y="21"/>
                    </a:lnTo>
                    <a:lnTo>
                      <a:pt x="5" y="26"/>
                    </a:lnTo>
                    <a:lnTo>
                      <a:pt x="4" y="31"/>
                    </a:lnTo>
                    <a:lnTo>
                      <a:pt x="3" y="36"/>
                    </a:lnTo>
                    <a:lnTo>
                      <a:pt x="2" y="41"/>
                    </a:lnTo>
                    <a:lnTo>
                      <a:pt x="1" y="41"/>
                    </a:lnTo>
                    <a:lnTo>
                      <a:pt x="0" y="41"/>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06" name="Freeform 187">
                <a:extLst>
                  <a:ext uri="{FF2B5EF4-FFF2-40B4-BE49-F238E27FC236}">
                    <a16:creationId xmlns:a16="http://schemas.microsoft.com/office/drawing/2014/main" id="{A601EBF5-6B09-490E-862F-E7374CFD080E}"/>
                  </a:ext>
                </a:extLst>
              </p:cNvPr>
              <p:cNvSpPr>
                <a:spLocks/>
              </p:cNvSpPr>
              <p:nvPr/>
            </p:nvSpPr>
            <p:spPr bwMode="auto">
              <a:xfrm>
                <a:off x="3116" y="3573"/>
                <a:ext cx="8" cy="95"/>
              </a:xfrm>
              <a:custGeom>
                <a:avLst/>
                <a:gdLst>
                  <a:gd name="T0" fmla="*/ 0 w 3"/>
                  <a:gd name="T1" fmla="*/ 2147483647 h 40"/>
                  <a:gd name="T2" fmla="*/ 0 w 3"/>
                  <a:gd name="T3" fmla="*/ 2147483647 h 40"/>
                  <a:gd name="T4" fmla="*/ 0 w 3"/>
                  <a:gd name="T5" fmla="*/ 2147483647 h 40"/>
                  <a:gd name="T6" fmla="*/ 0 w 3"/>
                  <a:gd name="T7" fmla="*/ 2147483647 h 40"/>
                  <a:gd name="T8" fmla="*/ 2147483647 w 3"/>
                  <a:gd name="T9" fmla="*/ 0 h 40"/>
                  <a:gd name="T10" fmla="*/ 2147483647 w 3"/>
                  <a:gd name="T11" fmla="*/ 0 h 40"/>
                  <a:gd name="T12" fmla="*/ 2147483647 w 3"/>
                  <a:gd name="T13" fmla="*/ 0 h 40"/>
                  <a:gd name="T14" fmla="*/ 2147483647 w 3"/>
                  <a:gd name="T15" fmla="*/ 0 h 40"/>
                  <a:gd name="T16" fmla="*/ 2147483647 w 3"/>
                  <a:gd name="T17" fmla="*/ 0 h 40"/>
                  <a:gd name="T18" fmla="*/ 2147483647 w 3"/>
                  <a:gd name="T19" fmla="*/ 2147483647 h 40"/>
                  <a:gd name="T20" fmla="*/ 2147483647 w 3"/>
                  <a:gd name="T21" fmla="*/ 2147483647 h 40"/>
                  <a:gd name="T22" fmla="*/ 2147483647 w 3"/>
                  <a:gd name="T23" fmla="*/ 2147483647 h 40"/>
                  <a:gd name="T24" fmla="*/ 2147483647 w 3"/>
                  <a:gd name="T25" fmla="*/ 2147483647 h 40"/>
                  <a:gd name="T26" fmla="*/ 2147483647 w 3"/>
                  <a:gd name="T27" fmla="*/ 2147483647 h 40"/>
                  <a:gd name="T28" fmla="*/ 2147483647 w 3"/>
                  <a:gd name="T29" fmla="*/ 2147483647 h 40"/>
                  <a:gd name="T30" fmla="*/ 2147483647 w 3"/>
                  <a:gd name="T31" fmla="*/ 2147483647 h 40"/>
                  <a:gd name="T32" fmla="*/ 2147483647 w 3"/>
                  <a:gd name="T33" fmla="*/ 2147483647 h 40"/>
                  <a:gd name="T34" fmla="*/ 2147483647 w 3"/>
                  <a:gd name="T35" fmla="*/ 2147483647 h 40"/>
                  <a:gd name="T36" fmla="*/ 0 w 3"/>
                  <a:gd name="T37" fmla="*/ 2147483647 h 40"/>
                  <a:gd name="T38" fmla="*/ 0 w 3"/>
                  <a:gd name="T39" fmla="*/ 2147483647 h 40"/>
                  <a:gd name="T40" fmla="*/ 0 w 3"/>
                  <a:gd name="T41" fmla="*/ 2147483647 h 40"/>
                  <a:gd name="T42" fmla="*/ 0 w 3"/>
                  <a:gd name="T43" fmla="*/ 2147483647 h 40"/>
                  <a:gd name="T44" fmla="*/ 0 w 3"/>
                  <a:gd name="T45" fmla="*/ 2147483647 h 40"/>
                  <a:gd name="T46" fmla="*/ 0 w 3"/>
                  <a:gd name="T47" fmla="*/ 2147483647 h 40"/>
                  <a:gd name="T48" fmla="*/ 0 w 3"/>
                  <a:gd name="T49" fmla="*/ 2147483647 h 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
                  <a:gd name="T76" fmla="*/ 0 h 40"/>
                  <a:gd name="T77" fmla="*/ 3 w 3"/>
                  <a:gd name="T78" fmla="*/ 40 h 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 h="40">
                    <a:moveTo>
                      <a:pt x="0" y="40"/>
                    </a:moveTo>
                    <a:lnTo>
                      <a:pt x="0" y="30"/>
                    </a:lnTo>
                    <a:lnTo>
                      <a:pt x="0" y="20"/>
                    </a:lnTo>
                    <a:lnTo>
                      <a:pt x="0" y="10"/>
                    </a:lnTo>
                    <a:lnTo>
                      <a:pt x="1" y="0"/>
                    </a:lnTo>
                    <a:lnTo>
                      <a:pt x="2" y="0"/>
                    </a:lnTo>
                    <a:lnTo>
                      <a:pt x="3" y="0"/>
                    </a:lnTo>
                    <a:lnTo>
                      <a:pt x="3" y="3"/>
                    </a:lnTo>
                    <a:lnTo>
                      <a:pt x="3" y="6"/>
                    </a:lnTo>
                    <a:lnTo>
                      <a:pt x="2" y="8"/>
                    </a:lnTo>
                    <a:lnTo>
                      <a:pt x="2" y="11"/>
                    </a:lnTo>
                    <a:lnTo>
                      <a:pt x="2" y="10"/>
                    </a:lnTo>
                    <a:lnTo>
                      <a:pt x="1" y="27"/>
                    </a:lnTo>
                    <a:lnTo>
                      <a:pt x="0" y="35"/>
                    </a:lnTo>
                    <a:lnTo>
                      <a:pt x="0" y="39"/>
                    </a:lnTo>
                    <a:lnTo>
                      <a:pt x="0" y="40"/>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07" name="Freeform 188">
                <a:extLst>
                  <a:ext uri="{FF2B5EF4-FFF2-40B4-BE49-F238E27FC236}">
                    <a16:creationId xmlns:a16="http://schemas.microsoft.com/office/drawing/2014/main" id="{72B1B810-E7F9-415D-85D2-C3244AE5259D}"/>
                  </a:ext>
                </a:extLst>
              </p:cNvPr>
              <p:cNvSpPr>
                <a:spLocks/>
              </p:cNvSpPr>
              <p:nvPr/>
            </p:nvSpPr>
            <p:spPr bwMode="auto">
              <a:xfrm>
                <a:off x="3099" y="3509"/>
                <a:ext cx="20" cy="50"/>
              </a:xfrm>
              <a:custGeom>
                <a:avLst/>
                <a:gdLst>
                  <a:gd name="T0" fmla="*/ 2147483647 w 7"/>
                  <a:gd name="T1" fmla="*/ 2147483647 h 21"/>
                  <a:gd name="T2" fmla="*/ 2147483647 w 7"/>
                  <a:gd name="T3" fmla="*/ 2147483647 h 21"/>
                  <a:gd name="T4" fmla="*/ 2147483647 w 7"/>
                  <a:gd name="T5" fmla="*/ 2147483647 h 21"/>
                  <a:gd name="T6" fmla="*/ 2147483647 w 7"/>
                  <a:gd name="T7" fmla="*/ 2147483647 h 21"/>
                  <a:gd name="T8" fmla="*/ 2147483647 w 7"/>
                  <a:gd name="T9" fmla="*/ 2147483647 h 21"/>
                  <a:gd name="T10" fmla="*/ 0 w 7"/>
                  <a:gd name="T11" fmla="*/ 2147483647 h 21"/>
                  <a:gd name="T12" fmla="*/ 0 w 7"/>
                  <a:gd name="T13" fmla="*/ 2147483647 h 21"/>
                  <a:gd name="T14" fmla="*/ 0 w 7"/>
                  <a:gd name="T15" fmla="*/ 2147483647 h 21"/>
                  <a:gd name="T16" fmla="*/ 2147483647 w 7"/>
                  <a:gd name="T17" fmla="*/ 2147483647 h 21"/>
                  <a:gd name="T18" fmla="*/ 2147483647 w 7"/>
                  <a:gd name="T19" fmla="*/ 2147483647 h 21"/>
                  <a:gd name="T20" fmla="*/ 2147483647 w 7"/>
                  <a:gd name="T21" fmla="*/ 2147483647 h 21"/>
                  <a:gd name="T22" fmla="*/ 2147483647 w 7"/>
                  <a:gd name="T23" fmla="*/ 2147483647 h 21"/>
                  <a:gd name="T24" fmla="*/ 2147483647 w 7"/>
                  <a:gd name="T25" fmla="*/ 2147483647 h 21"/>
                  <a:gd name="T26" fmla="*/ 2147483647 w 7"/>
                  <a:gd name="T27" fmla="*/ 2147483647 h 21"/>
                  <a:gd name="T28" fmla="*/ 2147483647 w 7"/>
                  <a:gd name="T29" fmla="*/ 2147483647 h 21"/>
                  <a:gd name="T30" fmla="*/ 2147483647 w 7"/>
                  <a:gd name="T31" fmla="*/ 0 h 21"/>
                  <a:gd name="T32" fmla="*/ 2147483647 w 7"/>
                  <a:gd name="T33" fmla="*/ 0 h 21"/>
                  <a:gd name="T34" fmla="*/ 2147483647 w 7"/>
                  <a:gd name="T35" fmla="*/ 2147483647 h 21"/>
                  <a:gd name="T36" fmla="*/ 2147483647 w 7"/>
                  <a:gd name="T37" fmla="*/ 2147483647 h 21"/>
                  <a:gd name="T38" fmla="*/ 2147483647 w 7"/>
                  <a:gd name="T39" fmla="*/ 2147483647 h 21"/>
                  <a:gd name="T40" fmla="*/ 2147483647 w 7"/>
                  <a:gd name="T41" fmla="*/ 2147483647 h 21"/>
                  <a:gd name="T42" fmla="*/ 2147483647 w 7"/>
                  <a:gd name="T43" fmla="*/ 2147483647 h 21"/>
                  <a:gd name="T44" fmla="*/ 2147483647 w 7"/>
                  <a:gd name="T45" fmla="*/ 2147483647 h 21"/>
                  <a:gd name="T46" fmla="*/ 2147483647 w 7"/>
                  <a:gd name="T47" fmla="*/ 2147483647 h 21"/>
                  <a:gd name="T48" fmla="*/ 2147483647 w 7"/>
                  <a:gd name="T49" fmla="*/ 2147483647 h 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
                  <a:gd name="T76" fmla="*/ 0 h 21"/>
                  <a:gd name="T77" fmla="*/ 7 w 7"/>
                  <a:gd name="T78" fmla="*/ 21 h 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 h="21">
                    <a:moveTo>
                      <a:pt x="4" y="21"/>
                    </a:moveTo>
                    <a:lnTo>
                      <a:pt x="3" y="20"/>
                    </a:lnTo>
                    <a:lnTo>
                      <a:pt x="2" y="20"/>
                    </a:lnTo>
                    <a:lnTo>
                      <a:pt x="1" y="20"/>
                    </a:lnTo>
                    <a:lnTo>
                      <a:pt x="0" y="15"/>
                    </a:lnTo>
                    <a:lnTo>
                      <a:pt x="0" y="10"/>
                    </a:lnTo>
                    <a:lnTo>
                      <a:pt x="0" y="5"/>
                    </a:lnTo>
                    <a:lnTo>
                      <a:pt x="1" y="1"/>
                    </a:lnTo>
                    <a:lnTo>
                      <a:pt x="2" y="1"/>
                    </a:lnTo>
                    <a:lnTo>
                      <a:pt x="3" y="1"/>
                    </a:lnTo>
                    <a:lnTo>
                      <a:pt x="4" y="1"/>
                    </a:lnTo>
                    <a:lnTo>
                      <a:pt x="5" y="1"/>
                    </a:lnTo>
                    <a:lnTo>
                      <a:pt x="6" y="1"/>
                    </a:lnTo>
                    <a:lnTo>
                      <a:pt x="6" y="0"/>
                    </a:lnTo>
                    <a:lnTo>
                      <a:pt x="7" y="0"/>
                    </a:lnTo>
                    <a:lnTo>
                      <a:pt x="7" y="5"/>
                    </a:lnTo>
                    <a:lnTo>
                      <a:pt x="6" y="10"/>
                    </a:lnTo>
                    <a:lnTo>
                      <a:pt x="6" y="15"/>
                    </a:lnTo>
                    <a:lnTo>
                      <a:pt x="6" y="21"/>
                    </a:lnTo>
                    <a:lnTo>
                      <a:pt x="5" y="21"/>
                    </a:lnTo>
                    <a:lnTo>
                      <a:pt x="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08" name="Freeform 189">
                <a:extLst>
                  <a:ext uri="{FF2B5EF4-FFF2-40B4-BE49-F238E27FC236}">
                    <a16:creationId xmlns:a16="http://schemas.microsoft.com/office/drawing/2014/main" id="{06FF6A04-5BFC-4A23-98CB-F4F1B0F65316}"/>
                  </a:ext>
                </a:extLst>
              </p:cNvPr>
              <p:cNvSpPr>
                <a:spLocks/>
              </p:cNvSpPr>
              <p:nvPr/>
            </p:nvSpPr>
            <p:spPr bwMode="auto">
              <a:xfrm>
                <a:off x="2999" y="3466"/>
                <a:ext cx="97" cy="79"/>
              </a:xfrm>
              <a:custGeom>
                <a:avLst/>
                <a:gdLst>
                  <a:gd name="T0" fmla="*/ 2147483647 w 35"/>
                  <a:gd name="T1" fmla="*/ 2147483647 h 33"/>
                  <a:gd name="T2" fmla="*/ 2147483647 w 35"/>
                  <a:gd name="T3" fmla="*/ 2147483647 h 33"/>
                  <a:gd name="T4" fmla="*/ 2147483647 w 35"/>
                  <a:gd name="T5" fmla="*/ 2147483647 h 33"/>
                  <a:gd name="T6" fmla="*/ 2147483647 w 35"/>
                  <a:gd name="T7" fmla="*/ 2147483647 h 33"/>
                  <a:gd name="T8" fmla="*/ 2147483647 w 35"/>
                  <a:gd name="T9" fmla="*/ 2147483647 h 33"/>
                  <a:gd name="T10" fmla="*/ 2147483647 w 35"/>
                  <a:gd name="T11" fmla="*/ 2147483647 h 33"/>
                  <a:gd name="T12" fmla="*/ 2147483647 w 35"/>
                  <a:gd name="T13" fmla="*/ 2147483647 h 33"/>
                  <a:gd name="T14" fmla="*/ 2147483647 w 35"/>
                  <a:gd name="T15" fmla="*/ 2147483647 h 33"/>
                  <a:gd name="T16" fmla="*/ 2147483647 w 35"/>
                  <a:gd name="T17" fmla="*/ 2147483647 h 33"/>
                  <a:gd name="T18" fmla="*/ 2147483647 w 35"/>
                  <a:gd name="T19" fmla="*/ 2147483647 h 33"/>
                  <a:gd name="T20" fmla="*/ 2147483647 w 35"/>
                  <a:gd name="T21" fmla="*/ 2147483647 h 33"/>
                  <a:gd name="T22" fmla="*/ 2147483647 w 35"/>
                  <a:gd name="T23" fmla="*/ 2147483647 h 33"/>
                  <a:gd name="T24" fmla="*/ 2147483647 w 35"/>
                  <a:gd name="T25" fmla="*/ 2147483647 h 33"/>
                  <a:gd name="T26" fmla="*/ 2147483647 w 35"/>
                  <a:gd name="T27" fmla="*/ 2147483647 h 33"/>
                  <a:gd name="T28" fmla="*/ 2147483647 w 35"/>
                  <a:gd name="T29" fmla="*/ 2147483647 h 33"/>
                  <a:gd name="T30" fmla="*/ 2147483647 w 35"/>
                  <a:gd name="T31" fmla="*/ 2147483647 h 33"/>
                  <a:gd name="T32" fmla="*/ 2147483647 w 35"/>
                  <a:gd name="T33" fmla="*/ 0 h 33"/>
                  <a:gd name="T34" fmla="*/ 2147483647 w 35"/>
                  <a:gd name="T35" fmla="*/ 0 h 33"/>
                  <a:gd name="T36" fmla="*/ 2147483647 w 35"/>
                  <a:gd name="T37" fmla="*/ 0 h 33"/>
                  <a:gd name="T38" fmla="*/ 2147483647 w 35"/>
                  <a:gd name="T39" fmla="*/ 2147483647 h 33"/>
                  <a:gd name="T40" fmla="*/ 2147483647 w 35"/>
                  <a:gd name="T41" fmla="*/ 2147483647 h 33"/>
                  <a:gd name="T42" fmla="*/ 2147483647 w 35"/>
                  <a:gd name="T43" fmla="*/ 2147483647 h 33"/>
                  <a:gd name="T44" fmla="*/ 2147483647 w 35"/>
                  <a:gd name="T45" fmla="*/ 2147483647 h 33"/>
                  <a:gd name="T46" fmla="*/ 2147483647 w 35"/>
                  <a:gd name="T47" fmla="*/ 2147483647 h 33"/>
                  <a:gd name="T48" fmla="*/ 2147483647 w 35"/>
                  <a:gd name="T49" fmla="*/ 2147483647 h 33"/>
                  <a:gd name="T50" fmla="*/ 2147483647 w 35"/>
                  <a:gd name="T51" fmla="*/ 2147483647 h 33"/>
                  <a:gd name="T52" fmla="*/ 2147483647 w 35"/>
                  <a:gd name="T53" fmla="*/ 2147483647 h 33"/>
                  <a:gd name="T54" fmla="*/ 2147483647 w 35"/>
                  <a:gd name="T55" fmla="*/ 2147483647 h 33"/>
                  <a:gd name="T56" fmla="*/ 2147483647 w 35"/>
                  <a:gd name="T57" fmla="*/ 2147483647 h 33"/>
                  <a:gd name="T58" fmla="*/ 2147483647 w 35"/>
                  <a:gd name="T59" fmla="*/ 2147483647 h 33"/>
                  <a:gd name="T60" fmla="*/ 2147483647 w 35"/>
                  <a:gd name="T61" fmla="*/ 2147483647 h 33"/>
                  <a:gd name="T62" fmla="*/ 2147483647 w 35"/>
                  <a:gd name="T63" fmla="*/ 2147483647 h 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
                  <a:gd name="T97" fmla="*/ 0 h 33"/>
                  <a:gd name="T98" fmla="*/ 35 w 35"/>
                  <a:gd name="T99" fmla="*/ 33 h 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 h="33">
                    <a:moveTo>
                      <a:pt x="14" y="33"/>
                    </a:moveTo>
                    <a:lnTo>
                      <a:pt x="12" y="31"/>
                    </a:lnTo>
                    <a:lnTo>
                      <a:pt x="10" y="30"/>
                    </a:lnTo>
                    <a:lnTo>
                      <a:pt x="9" y="28"/>
                    </a:lnTo>
                    <a:lnTo>
                      <a:pt x="7" y="26"/>
                    </a:lnTo>
                    <a:lnTo>
                      <a:pt x="6" y="24"/>
                    </a:lnTo>
                    <a:lnTo>
                      <a:pt x="5" y="22"/>
                    </a:lnTo>
                    <a:lnTo>
                      <a:pt x="4" y="20"/>
                    </a:lnTo>
                    <a:lnTo>
                      <a:pt x="3" y="18"/>
                    </a:lnTo>
                    <a:lnTo>
                      <a:pt x="1" y="15"/>
                    </a:lnTo>
                    <a:lnTo>
                      <a:pt x="0" y="13"/>
                    </a:lnTo>
                    <a:lnTo>
                      <a:pt x="1" y="11"/>
                    </a:lnTo>
                    <a:lnTo>
                      <a:pt x="3" y="10"/>
                    </a:lnTo>
                    <a:lnTo>
                      <a:pt x="5" y="10"/>
                    </a:lnTo>
                    <a:lnTo>
                      <a:pt x="8" y="9"/>
                    </a:lnTo>
                    <a:lnTo>
                      <a:pt x="12" y="9"/>
                    </a:lnTo>
                    <a:lnTo>
                      <a:pt x="14" y="9"/>
                    </a:lnTo>
                    <a:lnTo>
                      <a:pt x="15" y="9"/>
                    </a:lnTo>
                    <a:lnTo>
                      <a:pt x="16" y="9"/>
                    </a:lnTo>
                    <a:lnTo>
                      <a:pt x="18" y="9"/>
                    </a:lnTo>
                    <a:lnTo>
                      <a:pt x="19" y="9"/>
                    </a:lnTo>
                    <a:lnTo>
                      <a:pt x="20" y="9"/>
                    </a:lnTo>
                    <a:lnTo>
                      <a:pt x="21" y="8"/>
                    </a:lnTo>
                    <a:lnTo>
                      <a:pt x="22" y="8"/>
                    </a:lnTo>
                    <a:lnTo>
                      <a:pt x="22" y="7"/>
                    </a:lnTo>
                    <a:lnTo>
                      <a:pt x="20" y="6"/>
                    </a:lnTo>
                    <a:lnTo>
                      <a:pt x="18" y="6"/>
                    </a:lnTo>
                    <a:lnTo>
                      <a:pt x="17" y="6"/>
                    </a:lnTo>
                    <a:lnTo>
                      <a:pt x="15" y="5"/>
                    </a:lnTo>
                    <a:lnTo>
                      <a:pt x="14" y="4"/>
                    </a:lnTo>
                    <a:lnTo>
                      <a:pt x="13" y="3"/>
                    </a:lnTo>
                    <a:lnTo>
                      <a:pt x="13" y="2"/>
                    </a:lnTo>
                    <a:lnTo>
                      <a:pt x="12" y="1"/>
                    </a:lnTo>
                    <a:lnTo>
                      <a:pt x="12" y="0"/>
                    </a:lnTo>
                    <a:lnTo>
                      <a:pt x="13" y="0"/>
                    </a:lnTo>
                    <a:lnTo>
                      <a:pt x="14" y="0"/>
                    </a:lnTo>
                    <a:lnTo>
                      <a:pt x="16" y="1"/>
                    </a:lnTo>
                    <a:lnTo>
                      <a:pt x="18" y="2"/>
                    </a:lnTo>
                    <a:lnTo>
                      <a:pt x="20" y="3"/>
                    </a:lnTo>
                    <a:lnTo>
                      <a:pt x="22" y="5"/>
                    </a:lnTo>
                    <a:lnTo>
                      <a:pt x="24" y="6"/>
                    </a:lnTo>
                    <a:lnTo>
                      <a:pt x="26" y="7"/>
                    </a:lnTo>
                    <a:lnTo>
                      <a:pt x="28" y="8"/>
                    </a:lnTo>
                    <a:lnTo>
                      <a:pt x="30" y="10"/>
                    </a:lnTo>
                    <a:lnTo>
                      <a:pt x="31" y="12"/>
                    </a:lnTo>
                    <a:lnTo>
                      <a:pt x="32" y="13"/>
                    </a:lnTo>
                    <a:lnTo>
                      <a:pt x="33" y="14"/>
                    </a:lnTo>
                    <a:lnTo>
                      <a:pt x="34" y="15"/>
                    </a:lnTo>
                    <a:lnTo>
                      <a:pt x="35" y="16"/>
                    </a:lnTo>
                    <a:lnTo>
                      <a:pt x="35" y="17"/>
                    </a:lnTo>
                    <a:lnTo>
                      <a:pt x="35" y="18"/>
                    </a:lnTo>
                    <a:lnTo>
                      <a:pt x="35" y="20"/>
                    </a:lnTo>
                    <a:lnTo>
                      <a:pt x="34" y="24"/>
                    </a:lnTo>
                    <a:lnTo>
                      <a:pt x="34" y="30"/>
                    </a:lnTo>
                    <a:lnTo>
                      <a:pt x="31" y="30"/>
                    </a:lnTo>
                    <a:lnTo>
                      <a:pt x="29" y="31"/>
                    </a:lnTo>
                    <a:lnTo>
                      <a:pt x="26" y="31"/>
                    </a:lnTo>
                    <a:lnTo>
                      <a:pt x="24" y="32"/>
                    </a:lnTo>
                    <a:lnTo>
                      <a:pt x="21" y="32"/>
                    </a:lnTo>
                    <a:lnTo>
                      <a:pt x="19" y="33"/>
                    </a:lnTo>
                    <a:lnTo>
                      <a:pt x="16" y="33"/>
                    </a:lnTo>
                    <a:lnTo>
                      <a:pt x="14" y="33"/>
                    </a:lnTo>
                    <a:close/>
                  </a:path>
                </a:pathLst>
              </a:custGeom>
              <a:solidFill>
                <a:srgbClr val="F2D8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09" name="Freeform 190">
                <a:extLst>
                  <a:ext uri="{FF2B5EF4-FFF2-40B4-BE49-F238E27FC236}">
                    <a16:creationId xmlns:a16="http://schemas.microsoft.com/office/drawing/2014/main" id="{19C104A9-133E-4D18-A6B2-BBFB438B6C82}"/>
                  </a:ext>
                </a:extLst>
              </p:cNvPr>
              <p:cNvSpPr>
                <a:spLocks/>
              </p:cNvSpPr>
              <p:nvPr/>
            </p:nvSpPr>
            <p:spPr bwMode="auto">
              <a:xfrm>
                <a:off x="2918" y="3528"/>
                <a:ext cx="5" cy="2"/>
              </a:xfrm>
              <a:custGeom>
                <a:avLst/>
                <a:gdLst>
                  <a:gd name="T0" fmla="*/ 0 w 2"/>
                  <a:gd name="T1" fmla="*/ 0 h 1"/>
                  <a:gd name="T2" fmla="*/ 0 w 2"/>
                  <a:gd name="T3" fmla="*/ 0 h 1"/>
                  <a:gd name="T4" fmla="*/ 0 w 2"/>
                  <a:gd name="T5" fmla="*/ 0 h 1"/>
                  <a:gd name="T6" fmla="*/ 0 w 2"/>
                  <a:gd name="T7" fmla="*/ 0 h 1"/>
                  <a:gd name="T8" fmla="*/ 0 w 2"/>
                  <a:gd name="T9" fmla="*/ 0 h 1"/>
                  <a:gd name="T10" fmla="*/ 2147483647 w 2"/>
                  <a:gd name="T11" fmla="*/ 0 h 1"/>
                  <a:gd name="T12" fmla="*/ 2147483647 w 2"/>
                  <a:gd name="T13" fmla="*/ 0 h 1"/>
                  <a:gd name="T14" fmla="*/ 2147483647 w 2"/>
                  <a:gd name="T15" fmla="*/ 0 h 1"/>
                  <a:gd name="T16" fmla="*/ 2147483647 w 2"/>
                  <a:gd name="T17" fmla="*/ 0 h 1"/>
                  <a:gd name="T18" fmla="*/ 2147483647 w 2"/>
                  <a:gd name="T19" fmla="*/ 0 h 1"/>
                  <a:gd name="T20" fmla="*/ 2147483647 w 2"/>
                  <a:gd name="T21" fmla="*/ 0 h 1"/>
                  <a:gd name="T22" fmla="*/ 2147483647 w 2"/>
                  <a:gd name="T23" fmla="*/ 0 h 1"/>
                  <a:gd name="T24" fmla="*/ 0 w 2"/>
                  <a:gd name="T25" fmla="*/ 0 h 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
                  <a:gd name="T40" fmla="*/ 0 h 1"/>
                  <a:gd name="T41" fmla="*/ 2 w 2"/>
                  <a:gd name="T42" fmla="*/ 1 h 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 h="1">
                    <a:moveTo>
                      <a:pt x="0" y="0"/>
                    </a:moveTo>
                    <a:lnTo>
                      <a:pt x="0" y="0"/>
                    </a:lnTo>
                    <a:lnTo>
                      <a:pt x="1" y="0"/>
                    </a:lnTo>
                    <a:lnTo>
                      <a:pt x="2" y="0"/>
                    </a:lnTo>
                    <a:lnTo>
                      <a:pt x="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10" name="Freeform 191">
                <a:extLst>
                  <a:ext uri="{FF2B5EF4-FFF2-40B4-BE49-F238E27FC236}">
                    <a16:creationId xmlns:a16="http://schemas.microsoft.com/office/drawing/2014/main" id="{2CF39FDB-0C2A-4152-853E-A177DBF4500C}"/>
                  </a:ext>
                </a:extLst>
              </p:cNvPr>
              <p:cNvSpPr>
                <a:spLocks/>
              </p:cNvSpPr>
              <p:nvPr/>
            </p:nvSpPr>
            <p:spPr bwMode="auto">
              <a:xfrm>
                <a:off x="2918" y="3495"/>
                <a:ext cx="36" cy="33"/>
              </a:xfrm>
              <a:custGeom>
                <a:avLst/>
                <a:gdLst>
                  <a:gd name="T0" fmla="*/ 2147483647 w 13"/>
                  <a:gd name="T1" fmla="*/ 2147483647 h 14"/>
                  <a:gd name="T2" fmla="*/ 2147483647 w 13"/>
                  <a:gd name="T3" fmla="*/ 2147483647 h 14"/>
                  <a:gd name="T4" fmla="*/ 2147483647 w 13"/>
                  <a:gd name="T5" fmla="*/ 2147483647 h 14"/>
                  <a:gd name="T6" fmla="*/ 2147483647 w 13"/>
                  <a:gd name="T7" fmla="*/ 2147483647 h 14"/>
                  <a:gd name="T8" fmla="*/ 0 w 13"/>
                  <a:gd name="T9" fmla="*/ 2147483647 h 14"/>
                  <a:gd name="T10" fmla="*/ 0 w 13"/>
                  <a:gd name="T11" fmla="*/ 2147483647 h 14"/>
                  <a:gd name="T12" fmla="*/ 0 w 13"/>
                  <a:gd name="T13" fmla="*/ 2147483647 h 14"/>
                  <a:gd name="T14" fmla="*/ 2147483647 w 13"/>
                  <a:gd name="T15" fmla="*/ 2147483647 h 14"/>
                  <a:gd name="T16" fmla="*/ 2147483647 w 13"/>
                  <a:gd name="T17" fmla="*/ 2147483647 h 14"/>
                  <a:gd name="T18" fmla="*/ 2147483647 w 13"/>
                  <a:gd name="T19" fmla="*/ 2147483647 h 14"/>
                  <a:gd name="T20" fmla="*/ 2147483647 w 13"/>
                  <a:gd name="T21" fmla="*/ 2147483647 h 14"/>
                  <a:gd name="T22" fmla="*/ 2147483647 w 13"/>
                  <a:gd name="T23" fmla="*/ 0 h 14"/>
                  <a:gd name="T24" fmla="*/ 2147483647 w 13"/>
                  <a:gd name="T25" fmla="*/ 0 h 14"/>
                  <a:gd name="T26" fmla="*/ 2147483647 w 13"/>
                  <a:gd name="T27" fmla="*/ 0 h 14"/>
                  <a:gd name="T28" fmla="*/ 2147483647 w 13"/>
                  <a:gd name="T29" fmla="*/ 0 h 14"/>
                  <a:gd name="T30" fmla="*/ 2147483647 w 13"/>
                  <a:gd name="T31" fmla="*/ 0 h 14"/>
                  <a:gd name="T32" fmla="*/ 2147483647 w 13"/>
                  <a:gd name="T33" fmla="*/ 0 h 14"/>
                  <a:gd name="T34" fmla="*/ 2147483647 w 13"/>
                  <a:gd name="T35" fmla="*/ 2147483647 h 14"/>
                  <a:gd name="T36" fmla="*/ 2147483647 w 13"/>
                  <a:gd name="T37" fmla="*/ 2147483647 h 14"/>
                  <a:gd name="T38" fmla="*/ 2147483647 w 13"/>
                  <a:gd name="T39" fmla="*/ 2147483647 h 14"/>
                  <a:gd name="T40" fmla="*/ 2147483647 w 13"/>
                  <a:gd name="T41" fmla="*/ 2147483647 h 14"/>
                  <a:gd name="T42" fmla="*/ 2147483647 w 13"/>
                  <a:gd name="T43" fmla="*/ 2147483647 h 14"/>
                  <a:gd name="T44" fmla="*/ 2147483647 w 13"/>
                  <a:gd name="T45" fmla="*/ 2147483647 h 14"/>
                  <a:gd name="T46" fmla="*/ 2147483647 w 13"/>
                  <a:gd name="T47" fmla="*/ 2147483647 h 14"/>
                  <a:gd name="T48" fmla="*/ 2147483647 w 13"/>
                  <a:gd name="T49" fmla="*/ 2147483647 h 14"/>
                  <a:gd name="T50" fmla="*/ 2147483647 w 13"/>
                  <a:gd name="T51" fmla="*/ 2147483647 h 14"/>
                  <a:gd name="T52" fmla="*/ 2147483647 w 13"/>
                  <a:gd name="T53" fmla="*/ 2147483647 h 14"/>
                  <a:gd name="T54" fmla="*/ 2147483647 w 13"/>
                  <a:gd name="T55" fmla="*/ 2147483647 h 14"/>
                  <a:gd name="T56" fmla="*/ 2147483647 w 13"/>
                  <a:gd name="T57" fmla="*/ 2147483647 h 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
                  <a:gd name="T88" fmla="*/ 0 h 14"/>
                  <a:gd name="T89" fmla="*/ 13 w 13"/>
                  <a:gd name="T90" fmla="*/ 14 h 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 h="14">
                    <a:moveTo>
                      <a:pt x="4" y="14"/>
                    </a:moveTo>
                    <a:lnTo>
                      <a:pt x="3" y="14"/>
                    </a:lnTo>
                    <a:lnTo>
                      <a:pt x="2" y="14"/>
                    </a:lnTo>
                    <a:lnTo>
                      <a:pt x="1" y="14"/>
                    </a:lnTo>
                    <a:lnTo>
                      <a:pt x="0" y="13"/>
                    </a:lnTo>
                    <a:lnTo>
                      <a:pt x="0" y="10"/>
                    </a:lnTo>
                    <a:lnTo>
                      <a:pt x="0" y="7"/>
                    </a:lnTo>
                    <a:lnTo>
                      <a:pt x="1" y="4"/>
                    </a:lnTo>
                    <a:lnTo>
                      <a:pt x="2" y="1"/>
                    </a:lnTo>
                    <a:lnTo>
                      <a:pt x="3" y="1"/>
                    </a:lnTo>
                    <a:lnTo>
                      <a:pt x="4" y="1"/>
                    </a:lnTo>
                    <a:lnTo>
                      <a:pt x="6" y="0"/>
                    </a:lnTo>
                    <a:lnTo>
                      <a:pt x="7" y="0"/>
                    </a:lnTo>
                    <a:lnTo>
                      <a:pt x="9" y="0"/>
                    </a:lnTo>
                    <a:lnTo>
                      <a:pt x="10" y="0"/>
                    </a:lnTo>
                    <a:lnTo>
                      <a:pt x="12" y="0"/>
                    </a:lnTo>
                    <a:lnTo>
                      <a:pt x="13" y="0"/>
                    </a:lnTo>
                    <a:lnTo>
                      <a:pt x="13" y="3"/>
                    </a:lnTo>
                    <a:lnTo>
                      <a:pt x="13" y="7"/>
                    </a:lnTo>
                    <a:lnTo>
                      <a:pt x="12" y="11"/>
                    </a:lnTo>
                    <a:lnTo>
                      <a:pt x="12" y="14"/>
                    </a:lnTo>
                    <a:lnTo>
                      <a:pt x="10" y="14"/>
                    </a:lnTo>
                    <a:lnTo>
                      <a:pt x="9" y="14"/>
                    </a:lnTo>
                    <a:lnTo>
                      <a:pt x="8" y="14"/>
                    </a:lnTo>
                    <a:lnTo>
                      <a:pt x="7" y="14"/>
                    </a:lnTo>
                    <a:lnTo>
                      <a:pt x="6" y="14"/>
                    </a:lnTo>
                    <a:lnTo>
                      <a:pt x="5" y="14"/>
                    </a:lnTo>
                    <a:lnTo>
                      <a:pt x="4"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11" name="Freeform 192">
                <a:extLst>
                  <a:ext uri="{FF2B5EF4-FFF2-40B4-BE49-F238E27FC236}">
                    <a16:creationId xmlns:a16="http://schemas.microsoft.com/office/drawing/2014/main" id="{639FD027-C151-4B43-A6FA-EFA0BD54D2F2}"/>
                  </a:ext>
                </a:extLst>
              </p:cNvPr>
              <p:cNvSpPr>
                <a:spLocks/>
              </p:cNvSpPr>
              <p:nvPr/>
            </p:nvSpPr>
            <p:spPr bwMode="auto">
              <a:xfrm>
                <a:off x="3077" y="3409"/>
                <a:ext cx="75" cy="95"/>
              </a:xfrm>
              <a:custGeom>
                <a:avLst/>
                <a:gdLst>
                  <a:gd name="T0" fmla="*/ 2147483647 w 27"/>
                  <a:gd name="T1" fmla="*/ 2147483647 h 40"/>
                  <a:gd name="T2" fmla="*/ 0 w 27"/>
                  <a:gd name="T3" fmla="*/ 2147483647 h 40"/>
                  <a:gd name="T4" fmla="*/ 2147483647 w 27"/>
                  <a:gd name="T5" fmla="*/ 2147483647 h 40"/>
                  <a:gd name="T6" fmla="*/ 2147483647 w 27"/>
                  <a:gd name="T7" fmla="*/ 2147483647 h 40"/>
                  <a:gd name="T8" fmla="*/ 2147483647 w 27"/>
                  <a:gd name="T9" fmla="*/ 0 h 40"/>
                  <a:gd name="T10" fmla="*/ 2147483647 w 27"/>
                  <a:gd name="T11" fmla="*/ 2147483647 h 40"/>
                  <a:gd name="T12" fmla="*/ 2147483647 w 27"/>
                  <a:gd name="T13" fmla="*/ 2147483647 h 40"/>
                  <a:gd name="T14" fmla="*/ 2147483647 w 27"/>
                  <a:gd name="T15" fmla="*/ 2147483647 h 40"/>
                  <a:gd name="T16" fmla="*/ 2147483647 w 27"/>
                  <a:gd name="T17" fmla="*/ 2147483647 h 40"/>
                  <a:gd name="T18" fmla="*/ 2147483647 w 27"/>
                  <a:gd name="T19" fmla="*/ 2147483647 h 40"/>
                  <a:gd name="T20" fmla="*/ 2147483647 w 27"/>
                  <a:gd name="T21" fmla="*/ 2147483647 h 40"/>
                  <a:gd name="T22" fmla="*/ 2147483647 w 27"/>
                  <a:gd name="T23" fmla="*/ 2147483647 h 40"/>
                  <a:gd name="T24" fmla="*/ 2147483647 w 27"/>
                  <a:gd name="T25" fmla="*/ 2147483647 h 40"/>
                  <a:gd name="T26" fmla="*/ 2147483647 w 27"/>
                  <a:gd name="T27" fmla="*/ 2147483647 h 40"/>
                  <a:gd name="T28" fmla="*/ 2147483647 w 27"/>
                  <a:gd name="T29" fmla="*/ 2147483647 h 40"/>
                  <a:gd name="T30" fmla="*/ 2147483647 w 27"/>
                  <a:gd name="T31" fmla="*/ 2147483647 h 40"/>
                  <a:gd name="T32" fmla="*/ 2147483647 w 27"/>
                  <a:gd name="T33" fmla="*/ 2147483647 h 40"/>
                  <a:gd name="T34" fmla="*/ 2147483647 w 27"/>
                  <a:gd name="T35" fmla="*/ 2147483647 h 40"/>
                  <a:gd name="T36" fmla="*/ 2147483647 w 27"/>
                  <a:gd name="T37" fmla="*/ 2147483647 h 40"/>
                  <a:gd name="T38" fmla="*/ 2147483647 w 27"/>
                  <a:gd name="T39" fmla="*/ 2147483647 h 40"/>
                  <a:gd name="T40" fmla="*/ 2147483647 w 27"/>
                  <a:gd name="T41" fmla="*/ 2147483647 h 40"/>
                  <a:gd name="T42" fmla="*/ 2147483647 w 27"/>
                  <a:gd name="T43" fmla="*/ 2147483647 h 40"/>
                  <a:gd name="T44" fmla="*/ 2147483647 w 27"/>
                  <a:gd name="T45" fmla="*/ 2147483647 h 40"/>
                  <a:gd name="T46" fmla="*/ 2147483647 w 27"/>
                  <a:gd name="T47" fmla="*/ 2147483647 h 40"/>
                  <a:gd name="T48" fmla="*/ 2147483647 w 27"/>
                  <a:gd name="T49" fmla="*/ 2147483647 h 40"/>
                  <a:gd name="T50" fmla="*/ 2147483647 w 27"/>
                  <a:gd name="T51" fmla="*/ 2147483647 h 40"/>
                  <a:gd name="T52" fmla="*/ 2147483647 w 27"/>
                  <a:gd name="T53" fmla="*/ 2147483647 h 40"/>
                  <a:gd name="T54" fmla="*/ 2147483647 w 27"/>
                  <a:gd name="T55" fmla="*/ 2147483647 h 40"/>
                  <a:gd name="T56" fmla="*/ 2147483647 w 27"/>
                  <a:gd name="T57" fmla="*/ 2147483647 h 40"/>
                  <a:gd name="T58" fmla="*/ 2147483647 w 27"/>
                  <a:gd name="T59" fmla="*/ 2147483647 h 40"/>
                  <a:gd name="T60" fmla="*/ 2147483647 w 27"/>
                  <a:gd name="T61" fmla="*/ 2147483647 h 40"/>
                  <a:gd name="T62" fmla="*/ 2147483647 w 27"/>
                  <a:gd name="T63" fmla="*/ 2147483647 h 40"/>
                  <a:gd name="T64" fmla="*/ 2147483647 w 27"/>
                  <a:gd name="T65" fmla="*/ 2147483647 h 40"/>
                  <a:gd name="T66" fmla="*/ 2147483647 w 27"/>
                  <a:gd name="T67" fmla="*/ 2147483647 h 40"/>
                  <a:gd name="T68" fmla="*/ 2147483647 w 27"/>
                  <a:gd name="T69" fmla="*/ 2147483647 h 40"/>
                  <a:gd name="T70" fmla="*/ 2147483647 w 27"/>
                  <a:gd name="T71" fmla="*/ 2147483647 h 40"/>
                  <a:gd name="T72" fmla="*/ 2147483647 w 27"/>
                  <a:gd name="T73" fmla="*/ 2147483647 h 40"/>
                  <a:gd name="T74" fmla="*/ 2147483647 w 27"/>
                  <a:gd name="T75" fmla="*/ 2147483647 h 40"/>
                  <a:gd name="T76" fmla="*/ 2147483647 w 27"/>
                  <a:gd name="T77" fmla="*/ 2147483647 h 40"/>
                  <a:gd name="T78" fmla="*/ 2147483647 w 27"/>
                  <a:gd name="T79" fmla="*/ 2147483647 h 40"/>
                  <a:gd name="T80" fmla="*/ 2147483647 w 27"/>
                  <a:gd name="T81" fmla="*/ 2147483647 h 40"/>
                  <a:gd name="T82" fmla="*/ 2147483647 w 27"/>
                  <a:gd name="T83" fmla="*/ 2147483647 h 40"/>
                  <a:gd name="T84" fmla="*/ 2147483647 w 27"/>
                  <a:gd name="T85" fmla="*/ 2147483647 h 40"/>
                  <a:gd name="T86" fmla="*/ 2147483647 w 27"/>
                  <a:gd name="T87" fmla="*/ 2147483647 h 40"/>
                  <a:gd name="T88" fmla="*/ 2147483647 w 27"/>
                  <a:gd name="T89" fmla="*/ 2147483647 h 40"/>
                  <a:gd name="T90" fmla="*/ 2147483647 w 27"/>
                  <a:gd name="T91" fmla="*/ 2147483647 h 40"/>
                  <a:gd name="T92" fmla="*/ 2147483647 w 27"/>
                  <a:gd name="T93" fmla="*/ 2147483647 h 40"/>
                  <a:gd name="T94" fmla="*/ 2147483647 w 27"/>
                  <a:gd name="T95" fmla="*/ 2147483647 h 40"/>
                  <a:gd name="T96" fmla="*/ 2147483647 w 27"/>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
                  <a:gd name="T148" fmla="*/ 0 h 40"/>
                  <a:gd name="T149" fmla="*/ 27 w 27"/>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 h="40">
                    <a:moveTo>
                      <a:pt x="11" y="40"/>
                    </a:moveTo>
                    <a:lnTo>
                      <a:pt x="9" y="40"/>
                    </a:lnTo>
                    <a:lnTo>
                      <a:pt x="8" y="38"/>
                    </a:lnTo>
                    <a:lnTo>
                      <a:pt x="6" y="37"/>
                    </a:lnTo>
                    <a:lnTo>
                      <a:pt x="4" y="35"/>
                    </a:lnTo>
                    <a:lnTo>
                      <a:pt x="3" y="33"/>
                    </a:lnTo>
                    <a:lnTo>
                      <a:pt x="1" y="31"/>
                    </a:lnTo>
                    <a:lnTo>
                      <a:pt x="0" y="30"/>
                    </a:lnTo>
                    <a:lnTo>
                      <a:pt x="0" y="29"/>
                    </a:lnTo>
                    <a:lnTo>
                      <a:pt x="1" y="25"/>
                    </a:lnTo>
                    <a:lnTo>
                      <a:pt x="2" y="21"/>
                    </a:lnTo>
                    <a:lnTo>
                      <a:pt x="3" y="17"/>
                    </a:lnTo>
                    <a:lnTo>
                      <a:pt x="4" y="14"/>
                    </a:lnTo>
                    <a:lnTo>
                      <a:pt x="6" y="10"/>
                    </a:lnTo>
                    <a:lnTo>
                      <a:pt x="7" y="7"/>
                    </a:lnTo>
                    <a:lnTo>
                      <a:pt x="9" y="3"/>
                    </a:lnTo>
                    <a:lnTo>
                      <a:pt x="10" y="0"/>
                    </a:lnTo>
                    <a:lnTo>
                      <a:pt x="11" y="0"/>
                    </a:lnTo>
                    <a:lnTo>
                      <a:pt x="11" y="1"/>
                    </a:lnTo>
                    <a:lnTo>
                      <a:pt x="12" y="2"/>
                    </a:lnTo>
                    <a:lnTo>
                      <a:pt x="13" y="4"/>
                    </a:lnTo>
                    <a:lnTo>
                      <a:pt x="14" y="5"/>
                    </a:lnTo>
                    <a:lnTo>
                      <a:pt x="15" y="7"/>
                    </a:lnTo>
                    <a:lnTo>
                      <a:pt x="16" y="8"/>
                    </a:lnTo>
                    <a:lnTo>
                      <a:pt x="17" y="9"/>
                    </a:lnTo>
                    <a:lnTo>
                      <a:pt x="18" y="11"/>
                    </a:lnTo>
                    <a:lnTo>
                      <a:pt x="19" y="10"/>
                    </a:lnTo>
                    <a:lnTo>
                      <a:pt x="20" y="11"/>
                    </a:lnTo>
                    <a:lnTo>
                      <a:pt x="21" y="12"/>
                    </a:lnTo>
                    <a:lnTo>
                      <a:pt x="22" y="12"/>
                    </a:lnTo>
                    <a:lnTo>
                      <a:pt x="23" y="13"/>
                    </a:lnTo>
                    <a:lnTo>
                      <a:pt x="24" y="14"/>
                    </a:lnTo>
                    <a:lnTo>
                      <a:pt x="25" y="14"/>
                    </a:lnTo>
                    <a:lnTo>
                      <a:pt x="26" y="15"/>
                    </a:lnTo>
                    <a:lnTo>
                      <a:pt x="27" y="16"/>
                    </a:lnTo>
                    <a:lnTo>
                      <a:pt x="26" y="16"/>
                    </a:lnTo>
                    <a:lnTo>
                      <a:pt x="25" y="16"/>
                    </a:lnTo>
                    <a:lnTo>
                      <a:pt x="23" y="16"/>
                    </a:lnTo>
                    <a:lnTo>
                      <a:pt x="21" y="16"/>
                    </a:lnTo>
                    <a:lnTo>
                      <a:pt x="22" y="16"/>
                    </a:lnTo>
                    <a:lnTo>
                      <a:pt x="22" y="17"/>
                    </a:lnTo>
                    <a:lnTo>
                      <a:pt x="23" y="17"/>
                    </a:lnTo>
                    <a:lnTo>
                      <a:pt x="24" y="17"/>
                    </a:lnTo>
                    <a:lnTo>
                      <a:pt x="25" y="17"/>
                    </a:lnTo>
                    <a:lnTo>
                      <a:pt x="26" y="17"/>
                    </a:lnTo>
                    <a:lnTo>
                      <a:pt x="26" y="18"/>
                    </a:lnTo>
                    <a:lnTo>
                      <a:pt x="26" y="19"/>
                    </a:lnTo>
                    <a:lnTo>
                      <a:pt x="25" y="19"/>
                    </a:lnTo>
                    <a:lnTo>
                      <a:pt x="24" y="19"/>
                    </a:lnTo>
                    <a:lnTo>
                      <a:pt x="23" y="19"/>
                    </a:lnTo>
                    <a:lnTo>
                      <a:pt x="22" y="19"/>
                    </a:lnTo>
                    <a:lnTo>
                      <a:pt x="21" y="19"/>
                    </a:lnTo>
                    <a:lnTo>
                      <a:pt x="20" y="19"/>
                    </a:lnTo>
                    <a:lnTo>
                      <a:pt x="21" y="19"/>
                    </a:lnTo>
                    <a:lnTo>
                      <a:pt x="22" y="19"/>
                    </a:lnTo>
                    <a:lnTo>
                      <a:pt x="23" y="20"/>
                    </a:lnTo>
                    <a:lnTo>
                      <a:pt x="24" y="20"/>
                    </a:lnTo>
                    <a:lnTo>
                      <a:pt x="25" y="20"/>
                    </a:lnTo>
                    <a:lnTo>
                      <a:pt x="25" y="21"/>
                    </a:lnTo>
                    <a:lnTo>
                      <a:pt x="25" y="22"/>
                    </a:lnTo>
                    <a:lnTo>
                      <a:pt x="23" y="22"/>
                    </a:lnTo>
                    <a:lnTo>
                      <a:pt x="22" y="22"/>
                    </a:lnTo>
                    <a:lnTo>
                      <a:pt x="21" y="22"/>
                    </a:lnTo>
                    <a:lnTo>
                      <a:pt x="20" y="22"/>
                    </a:lnTo>
                    <a:lnTo>
                      <a:pt x="19" y="22"/>
                    </a:lnTo>
                    <a:lnTo>
                      <a:pt x="18" y="22"/>
                    </a:lnTo>
                    <a:lnTo>
                      <a:pt x="18" y="23"/>
                    </a:lnTo>
                    <a:lnTo>
                      <a:pt x="19" y="23"/>
                    </a:lnTo>
                    <a:lnTo>
                      <a:pt x="20" y="23"/>
                    </a:lnTo>
                    <a:lnTo>
                      <a:pt x="21" y="23"/>
                    </a:lnTo>
                    <a:lnTo>
                      <a:pt x="22" y="23"/>
                    </a:lnTo>
                    <a:lnTo>
                      <a:pt x="23" y="24"/>
                    </a:lnTo>
                    <a:lnTo>
                      <a:pt x="24" y="24"/>
                    </a:lnTo>
                    <a:lnTo>
                      <a:pt x="24" y="25"/>
                    </a:lnTo>
                    <a:lnTo>
                      <a:pt x="24" y="26"/>
                    </a:lnTo>
                    <a:lnTo>
                      <a:pt x="23" y="26"/>
                    </a:lnTo>
                    <a:lnTo>
                      <a:pt x="22" y="26"/>
                    </a:lnTo>
                    <a:lnTo>
                      <a:pt x="21" y="26"/>
                    </a:lnTo>
                    <a:lnTo>
                      <a:pt x="20" y="26"/>
                    </a:lnTo>
                    <a:lnTo>
                      <a:pt x="19" y="26"/>
                    </a:lnTo>
                    <a:lnTo>
                      <a:pt x="18" y="26"/>
                    </a:lnTo>
                    <a:lnTo>
                      <a:pt x="17" y="26"/>
                    </a:lnTo>
                    <a:lnTo>
                      <a:pt x="18" y="27"/>
                    </a:lnTo>
                    <a:lnTo>
                      <a:pt x="19" y="27"/>
                    </a:lnTo>
                    <a:lnTo>
                      <a:pt x="20" y="27"/>
                    </a:lnTo>
                    <a:lnTo>
                      <a:pt x="21" y="27"/>
                    </a:lnTo>
                    <a:lnTo>
                      <a:pt x="22" y="27"/>
                    </a:lnTo>
                    <a:lnTo>
                      <a:pt x="23" y="27"/>
                    </a:lnTo>
                    <a:lnTo>
                      <a:pt x="23" y="28"/>
                    </a:lnTo>
                    <a:lnTo>
                      <a:pt x="23" y="29"/>
                    </a:lnTo>
                    <a:lnTo>
                      <a:pt x="22" y="29"/>
                    </a:lnTo>
                    <a:lnTo>
                      <a:pt x="21" y="29"/>
                    </a:lnTo>
                    <a:lnTo>
                      <a:pt x="20" y="29"/>
                    </a:lnTo>
                    <a:lnTo>
                      <a:pt x="19" y="29"/>
                    </a:lnTo>
                    <a:lnTo>
                      <a:pt x="18" y="29"/>
                    </a:lnTo>
                    <a:lnTo>
                      <a:pt x="17" y="29"/>
                    </a:lnTo>
                    <a:lnTo>
                      <a:pt x="16" y="29"/>
                    </a:lnTo>
                    <a:lnTo>
                      <a:pt x="15" y="29"/>
                    </a:lnTo>
                    <a:lnTo>
                      <a:pt x="14" y="28"/>
                    </a:lnTo>
                    <a:lnTo>
                      <a:pt x="14" y="29"/>
                    </a:lnTo>
                    <a:lnTo>
                      <a:pt x="15" y="29"/>
                    </a:lnTo>
                    <a:lnTo>
                      <a:pt x="16" y="29"/>
                    </a:lnTo>
                    <a:lnTo>
                      <a:pt x="17" y="30"/>
                    </a:lnTo>
                    <a:lnTo>
                      <a:pt x="18" y="30"/>
                    </a:lnTo>
                    <a:lnTo>
                      <a:pt x="19" y="30"/>
                    </a:lnTo>
                    <a:lnTo>
                      <a:pt x="20" y="31"/>
                    </a:lnTo>
                    <a:lnTo>
                      <a:pt x="21" y="31"/>
                    </a:lnTo>
                    <a:lnTo>
                      <a:pt x="22" y="31"/>
                    </a:lnTo>
                    <a:lnTo>
                      <a:pt x="21" y="32"/>
                    </a:lnTo>
                    <a:lnTo>
                      <a:pt x="21" y="33"/>
                    </a:lnTo>
                    <a:lnTo>
                      <a:pt x="20" y="34"/>
                    </a:lnTo>
                    <a:lnTo>
                      <a:pt x="19" y="34"/>
                    </a:lnTo>
                    <a:lnTo>
                      <a:pt x="18" y="33"/>
                    </a:lnTo>
                    <a:lnTo>
                      <a:pt x="16" y="33"/>
                    </a:lnTo>
                    <a:lnTo>
                      <a:pt x="15" y="33"/>
                    </a:lnTo>
                    <a:lnTo>
                      <a:pt x="14" y="33"/>
                    </a:lnTo>
                    <a:lnTo>
                      <a:pt x="15" y="34"/>
                    </a:lnTo>
                    <a:lnTo>
                      <a:pt x="16" y="34"/>
                    </a:lnTo>
                    <a:lnTo>
                      <a:pt x="17" y="34"/>
                    </a:lnTo>
                    <a:lnTo>
                      <a:pt x="18" y="34"/>
                    </a:lnTo>
                    <a:lnTo>
                      <a:pt x="19" y="34"/>
                    </a:lnTo>
                    <a:lnTo>
                      <a:pt x="20" y="35"/>
                    </a:lnTo>
                    <a:lnTo>
                      <a:pt x="20" y="36"/>
                    </a:lnTo>
                    <a:lnTo>
                      <a:pt x="19" y="36"/>
                    </a:lnTo>
                    <a:lnTo>
                      <a:pt x="18" y="36"/>
                    </a:lnTo>
                    <a:lnTo>
                      <a:pt x="16" y="36"/>
                    </a:lnTo>
                    <a:lnTo>
                      <a:pt x="15" y="36"/>
                    </a:lnTo>
                    <a:lnTo>
                      <a:pt x="13" y="36"/>
                    </a:lnTo>
                    <a:lnTo>
                      <a:pt x="12" y="36"/>
                    </a:lnTo>
                    <a:lnTo>
                      <a:pt x="11" y="36"/>
                    </a:lnTo>
                    <a:lnTo>
                      <a:pt x="12" y="36"/>
                    </a:lnTo>
                    <a:lnTo>
                      <a:pt x="12" y="37"/>
                    </a:lnTo>
                    <a:lnTo>
                      <a:pt x="13" y="37"/>
                    </a:lnTo>
                    <a:lnTo>
                      <a:pt x="14" y="37"/>
                    </a:lnTo>
                    <a:lnTo>
                      <a:pt x="16" y="38"/>
                    </a:lnTo>
                    <a:lnTo>
                      <a:pt x="17" y="38"/>
                    </a:lnTo>
                    <a:lnTo>
                      <a:pt x="16" y="38"/>
                    </a:lnTo>
                    <a:lnTo>
                      <a:pt x="16" y="39"/>
                    </a:lnTo>
                    <a:lnTo>
                      <a:pt x="15" y="39"/>
                    </a:lnTo>
                    <a:lnTo>
                      <a:pt x="14" y="39"/>
                    </a:lnTo>
                    <a:lnTo>
                      <a:pt x="13" y="39"/>
                    </a:lnTo>
                    <a:lnTo>
                      <a:pt x="13" y="40"/>
                    </a:lnTo>
                    <a:lnTo>
                      <a:pt x="12" y="40"/>
                    </a:lnTo>
                    <a:lnTo>
                      <a:pt x="11" y="40"/>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12" name="Freeform 193">
                <a:extLst>
                  <a:ext uri="{FF2B5EF4-FFF2-40B4-BE49-F238E27FC236}">
                    <a16:creationId xmlns:a16="http://schemas.microsoft.com/office/drawing/2014/main" id="{A3416025-F28A-47DD-A040-3630B883F0BE}"/>
                  </a:ext>
                </a:extLst>
              </p:cNvPr>
              <p:cNvSpPr>
                <a:spLocks/>
              </p:cNvSpPr>
              <p:nvPr/>
            </p:nvSpPr>
            <p:spPr bwMode="auto">
              <a:xfrm>
                <a:off x="3161" y="3331"/>
                <a:ext cx="123" cy="171"/>
              </a:xfrm>
              <a:custGeom>
                <a:avLst/>
                <a:gdLst>
                  <a:gd name="T0" fmla="*/ 0 w 44"/>
                  <a:gd name="T1" fmla="*/ 2147483647 h 72"/>
                  <a:gd name="T2" fmla="*/ 2147483647 w 44"/>
                  <a:gd name="T3" fmla="*/ 2147483647 h 72"/>
                  <a:gd name="T4" fmla="*/ 2147483647 w 44"/>
                  <a:gd name="T5" fmla="*/ 2147483647 h 72"/>
                  <a:gd name="T6" fmla="*/ 2147483647 w 44"/>
                  <a:gd name="T7" fmla="*/ 2147483647 h 72"/>
                  <a:gd name="T8" fmla="*/ 2147483647 w 44"/>
                  <a:gd name="T9" fmla="*/ 2147483647 h 72"/>
                  <a:gd name="T10" fmla="*/ 2147483647 w 44"/>
                  <a:gd name="T11" fmla="*/ 2147483647 h 72"/>
                  <a:gd name="T12" fmla="*/ 2147483647 w 44"/>
                  <a:gd name="T13" fmla="*/ 2147483647 h 72"/>
                  <a:gd name="T14" fmla="*/ 2147483647 w 44"/>
                  <a:gd name="T15" fmla="*/ 2147483647 h 72"/>
                  <a:gd name="T16" fmla="*/ 2147483647 w 44"/>
                  <a:gd name="T17" fmla="*/ 2147483647 h 72"/>
                  <a:gd name="T18" fmla="*/ 2147483647 w 44"/>
                  <a:gd name="T19" fmla="*/ 2147483647 h 72"/>
                  <a:gd name="T20" fmla="*/ 2147483647 w 44"/>
                  <a:gd name="T21" fmla="*/ 2147483647 h 72"/>
                  <a:gd name="T22" fmla="*/ 2147483647 w 44"/>
                  <a:gd name="T23" fmla="*/ 2147483647 h 72"/>
                  <a:gd name="T24" fmla="*/ 2147483647 w 44"/>
                  <a:gd name="T25" fmla="*/ 2147483647 h 72"/>
                  <a:gd name="T26" fmla="*/ 2147483647 w 44"/>
                  <a:gd name="T27" fmla="*/ 2147483647 h 72"/>
                  <a:gd name="T28" fmla="*/ 2147483647 w 44"/>
                  <a:gd name="T29" fmla="*/ 2147483647 h 72"/>
                  <a:gd name="T30" fmla="*/ 2147483647 w 44"/>
                  <a:gd name="T31" fmla="*/ 2147483647 h 72"/>
                  <a:gd name="T32" fmla="*/ 2147483647 w 44"/>
                  <a:gd name="T33" fmla="*/ 2147483647 h 72"/>
                  <a:gd name="T34" fmla="*/ 2147483647 w 44"/>
                  <a:gd name="T35" fmla="*/ 2147483647 h 72"/>
                  <a:gd name="T36" fmla="*/ 2147483647 w 44"/>
                  <a:gd name="T37" fmla="*/ 2147483647 h 72"/>
                  <a:gd name="T38" fmla="*/ 2147483647 w 44"/>
                  <a:gd name="T39" fmla="*/ 2147483647 h 72"/>
                  <a:gd name="T40" fmla="*/ 2147483647 w 44"/>
                  <a:gd name="T41" fmla="*/ 2147483647 h 72"/>
                  <a:gd name="T42" fmla="*/ 2147483647 w 44"/>
                  <a:gd name="T43" fmla="*/ 2147483647 h 72"/>
                  <a:gd name="T44" fmla="*/ 2147483647 w 44"/>
                  <a:gd name="T45" fmla="*/ 2147483647 h 72"/>
                  <a:gd name="T46" fmla="*/ 2147483647 w 44"/>
                  <a:gd name="T47" fmla="*/ 2147483647 h 72"/>
                  <a:gd name="T48" fmla="*/ 2147483647 w 44"/>
                  <a:gd name="T49" fmla="*/ 2147483647 h 72"/>
                  <a:gd name="T50" fmla="*/ 2147483647 w 44"/>
                  <a:gd name="T51" fmla="*/ 2147483647 h 72"/>
                  <a:gd name="T52" fmla="*/ 2147483647 w 44"/>
                  <a:gd name="T53" fmla="*/ 2147483647 h 72"/>
                  <a:gd name="T54" fmla="*/ 2147483647 w 44"/>
                  <a:gd name="T55" fmla="*/ 2147483647 h 72"/>
                  <a:gd name="T56" fmla="*/ 2147483647 w 44"/>
                  <a:gd name="T57" fmla="*/ 2147483647 h 72"/>
                  <a:gd name="T58" fmla="*/ 2147483647 w 44"/>
                  <a:gd name="T59" fmla="*/ 2147483647 h 72"/>
                  <a:gd name="T60" fmla="*/ 2147483647 w 44"/>
                  <a:gd name="T61" fmla="*/ 2147483647 h 72"/>
                  <a:gd name="T62" fmla="*/ 2147483647 w 44"/>
                  <a:gd name="T63" fmla="*/ 2147483647 h 72"/>
                  <a:gd name="T64" fmla="*/ 2147483647 w 44"/>
                  <a:gd name="T65" fmla="*/ 2147483647 h 72"/>
                  <a:gd name="T66" fmla="*/ 2147483647 w 44"/>
                  <a:gd name="T67" fmla="*/ 2147483647 h 72"/>
                  <a:gd name="T68" fmla="*/ 2147483647 w 44"/>
                  <a:gd name="T69" fmla="*/ 2147483647 h 72"/>
                  <a:gd name="T70" fmla="*/ 2147483647 w 44"/>
                  <a:gd name="T71" fmla="*/ 2147483647 h 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
                  <a:gd name="T109" fmla="*/ 0 h 72"/>
                  <a:gd name="T110" fmla="*/ 44 w 44"/>
                  <a:gd name="T111" fmla="*/ 72 h 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 h="72">
                    <a:moveTo>
                      <a:pt x="1" y="72"/>
                    </a:moveTo>
                    <a:lnTo>
                      <a:pt x="0" y="71"/>
                    </a:lnTo>
                    <a:lnTo>
                      <a:pt x="1" y="71"/>
                    </a:lnTo>
                    <a:lnTo>
                      <a:pt x="1" y="70"/>
                    </a:lnTo>
                    <a:lnTo>
                      <a:pt x="1" y="69"/>
                    </a:lnTo>
                    <a:lnTo>
                      <a:pt x="3" y="65"/>
                    </a:lnTo>
                    <a:lnTo>
                      <a:pt x="4" y="61"/>
                    </a:lnTo>
                    <a:lnTo>
                      <a:pt x="6" y="57"/>
                    </a:lnTo>
                    <a:lnTo>
                      <a:pt x="7" y="53"/>
                    </a:lnTo>
                    <a:lnTo>
                      <a:pt x="9" y="50"/>
                    </a:lnTo>
                    <a:lnTo>
                      <a:pt x="10" y="46"/>
                    </a:lnTo>
                    <a:lnTo>
                      <a:pt x="12" y="42"/>
                    </a:lnTo>
                    <a:lnTo>
                      <a:pt x="14" y="39"/>
                    </a:lnTo>
                    <a:lnTo>
                      <a:pt x="17" y="34"/>
                    </a:lnTo>
                    <a:lnTo>
                      <a:pt x="20" y="30"/>
                    </a:lnTo>
                    <a:lnTo>
                      <a:pt x="23" y="25"/>
                    </a:lnTo>
                    <a:lnTo>
                      <a:pt x="26" y="21"/>
                    </a:lnTo>
                    <a:lnTo>
                      <a:pt x="29" y="17"/>
                    </a:lnTo>
                    <a:lnTo>
                      <a:pt x="32" y="13"/>
                    </a:lnTo>
                    <a:lnTo>
                      <a:pt x="35" y="8"/>
                    </a:lnTo>
                    <a:lnTo>
                      <a:pt x="38" y="4"/>
                    </a:lnTo>
                    <a:lnTo>
                      <a:pt x="38" y="3"/>
                    </a:lnTo>
                    <a:lnTo>
                      <a:pt x="38" y="2"/>
                    </a:lnTo>
                    <a:lnTo>
                      <a:pt x="38" y="1"/>
                    </a:lnTo>
                    <a:lnTo>
                      <a:pt x="38" y="0"/>
                    </a:lnTo>
                    <a:lnTo>
                      <a:pt x="39" y="1"/>
                    </a:lnTo>
                    <a:lnTo>
                      <a:pt x="41" y="1"/>
                    </a:lnTo>
                    <a:lnTo>
                      <a:pt x="42" y="2"/>
                    </a:lnTo>
                    <a:lnTo>
                      <a:pt x="43" y="4"/>
                    </a:lnTo>
                    <a:lnTo>
                      <a:pt x="43" y="5"/>
                    </a:lnTo>
                    <a:lnTo>
                      <a:pt x="44" y="6"/>
                    </a:lnTo>
                    <a:lnTo>
                      <a:pt x="44" y="8"/>
                    </a:lnTo>
                    <a:lnTo>
                      <a:pt x="43" y="9"/>
                    </a:lnTo>
                    <a:lnTo>
                      <a:pt x="42" y="12"/>
                    </a:lnTo>
                    <a:lnTo>
                      <a:pt x="42" y="14"/>
                    </a:lnTo>
                    <a:lnTo>
                      <a:pt x="40" y="17"/>
                    </a:lnTo>
                    <a:lnTo>
                      <a:pt x="39" y="19"/>
                    </a:lnTo>
                    <a:lnTo>
                      <a:pt x="37" y="22"/>
                    </a:lnTo>
                    <a:lnTo>
                      <a:pt x="36" y="25"/>
                    </a:lnTo>
                    <a:lnTo>
                      <a:pt x="34" y="27"/>
                    </a:lnTo>
                    <a:lnTo>
                      <a:pt x="33" y="30"/>
                    </a:lnTo>
                    <a:lnTo>
                      <a:pt x="32" y="32"/>
                    </a:lnTo>
                    <a:lnTo>
                      <a:pt x="31" y="34"/>
                    </a:lnTo>
                    <a:lnTo>
                      <a:pt x="30" y="37"/>
                    </a:lnTo>
                    <a:lnTo>
                      <a:pt x="28" y="39"/>
                    </a:lnTo>
                    <a:lnTo>
                      <a:pt x="27" y="42"/>
                    </a:lnTo>
                    <a:lnTo>
                      <a:pt x="26" y="44"/>
                    </a:lnTo>
                    <a:lnTo>
                      <a:pt x="24" y="47"/>
                    </a:lnTo>
                    <a:lnTo>
                      <a:pt x="23" y="49"/>
                    </a:lnTo>
                    <a:lnTo>
                      <a:pt x="21" y="50"/>
                    </a:lnTo>
                    <a:lnTo>
                      <a:pt x="19" y="50"/>
                    </a:lnTo>
                    <a:lnTo>
                      <a:pt x="18" y="51"/>
                    </a:lnTo>
                    <a:lnTo>
                      <a:pt x="17" y="51"/>
                    </a:lnTo>
                    <a:lnTo>
                      <a:pt x="16" y="52"/>
                    </a:lnTo>
                    <a:lnTo>
                      <a:pt x="17" y="54"/>
                    </a:lnTo>
                    <a:lnTo>
                      <a:pt x="17" y="56"/>
                    </a:lnTo>
                    <a:lnTo>
                      <a:pt x="17" y="58"/>
                    </a:lnTo>
                    <a:lnTo>
                      <a:pt x="16" y="60"/>
                    </a:lnTo>
                    <a:lnTo>
                      <a:pt x="15" y="62"/>
                    </a:lnTo>
                    <a:lnTo>
                      <a:pt x="14" y="65"/>
                    </a:lnTo>
                    <a:lnTo>
                      <a:pt x="13" y="68"/>
                    </a:lnTo>
                    <a:lnTo>
                      <a:pt x="12" y="70"/>
                    </a:lnTo>
                    <a:lnTo>
                      <a:pt x="11" y="71"/>
                    </a:lnTo>
                    <a:lnTo>
                      <a:pt x="10" y="72"/>
                    </a:lnTo>
                    <a:lnTo>
                      <a:pt x="9" y="72"/>
                    </a:lnTo>
                    <a:lnTo>
                      <a:pt x="8" y="72"/>
                    </a:lnTo>
                    <a:lnTo>
                      <a:pt x="7" y="72"/>
                    </a:lnTo>
                    <a:lnTo>
                      <a:pt x="5" y="72"/>
                    </a:lnTo>
                    <a:lnTo>
                      <a:pt x="4" y="72"/>
                    </a:lnTo>
                    <a:lnTo>
                      <a:pt x="3" y="72"/>
                    </a:lnTo>
                    <a:lnTo>
                      <a:pt x="2" y="72"/>
                    </a:lnTo>
                    <a:lnTo>
                      <a:pt x="1" y="72"/>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13" name="Freeform 194">
                <a:extLst>
                  <a:ext uri="{FF2B5EF4-FFF2-40B4-BE49-F238E27FC236}">
                    <a16:creationId xmlns:a16="http://schemas.microsoft.com/office/drawing/2014/main" id="{CDA1DB04-2842-4818-A6AB-0B18B3FFF3AA}"/>
                  </a:ext>
                </a:extLst>
              </p:cNvPr>
              <p:cNvSpPr>
                <a:spLocks/>
              </p:cNvSpPr>
              <p:nvPr/>
            </p:nvSpPr>
            <p:spPr bwMode="auto">
              <a:xfrm>
                <a:off x="3150" y="3390"/>
                <a:ext cx="64" cy="112"/>
              </a:xfrm>
              <a:custGeom>
                <a:avLst/>
                <a:gdLst>
                  <a:gd name="T0" fmla="*/ 0 w 23"/>
                  <a:gd name="T1" fmla="*/ 2147483647 h 47"/>
                  <a:gd name="T2" fmla="*/ 2147483647 w 23"/>
                  <a:gd name="T3" fmla="*/ 2147483647 h 47"/>
                  <a:gd name="T4" fmla="*/ 2147483647 w 23"/>
                  <a:gd name="T5" fmla="*/ 2147483647 h 47"/>
                  <a:gd name="T6" fmla="*/ 2147483647 w 23"/>
                  <a:gd name="T7" fmla="*/ 2147483647 h 47"/>
                  <a:gd name="T8" fmla="*/ 2147483647 w 23"/>
                  <a:gd name="T9" fmla="*/ 2147483647 h 47"/>
                  <a:gd name="T10" fmla="*/ 2147483647 w 23"/>
                  <a:gd name="T11" fmla="*/ 2147483647 h 47"/>
                  <a:gd name="T12" fmla="*/ 2147483647 w 23"/>
                  <a:gd name="T13" fmla="*/ 2147483647 h 47"/>
                  <a:gd name="T14" fmla="*/ 2147483647 w 23"/>
                  <a:gd name="T15" fmla="*/ 2147483647 h 47"/>
                  <a:gd name="T16" fmla="*/ 2147483647 w 23"/>
                  <a:gd name="T17" fmla="*/ 2147483647 h 47"/>
                  <a:gd name="T18" fmla="*/ 2147483647 w 23"/>
                  <a:gd name="T19" fmla="*/ 2147483647 h 47"/>
                  <a:gd name="T20" fmla="*/ 2147483647 w 23"/>
                  <a:gd name="T21" fmla="*/ 2147483647 h 47"/>
                  <a:gd name="T22" fmla="*/ 2147483647 w 23"/>
                  <a:gd name="T23" fmla="*/ 0 h 47"/>
                  <a:gd name="T24" fmla="*/ 2147483647 w 23"/>
                  <a:gd name="T25" fmla="*/ 0 h 47"/>
                  <a:gd name="T26" fmla="*/ 2147483647 w 23"/>
                  <a:gd name="T27" fmla="*/ 0 h 47"/>
                  <a:gd name="T28" fmla="*/ 2147483647 w 23"/>
                  <a:gd name="T29" fmla="*/ 0 h 47"/>
                  <a:gd name="T30" fmla="*/ 2147483647 w 23"/>
                  <a:gd name="T31" fmla="*/ 2147483647 h 47"/>
                  <a:gd name="T32" fmla="*/ 2147483647 w 23"/>
                  <a:gd name="T33" fmla="*/ 2147483647 h 47"/>
                  <a:gd name="T34" fmla="*/ 2147483647 w 23"/>
                  <a:gd name="T35" fmla="*/ 2147483647 h 47"/>
                  <a:gd name="T36" fmla="*/ 2147483647 w 23"/>
                  <a:gd name="T37" fmla="*/ 2147483647 h 47"/>
                  <a:gd name="T38" fmla="*/ 2147483647 w 23"/>
                  <a:gd name="T39" fmla="*/ 2147483647 h 47"/>
                  <a:gd name="T40" fmla="*/ 2147483647 w 23"/>
                  <a:gd name="T41" fmla="*/ 2147483647 h 47"/>
                  <a:gd name="T42" fmla="*/ 2147483647 w 23"/>
                  <a:gd name="T43" fmla="*/ 2147483647 h 47"/>
                  <a:gd name="T44" fmla="*/ 2147483647 w 23"/>
                  <a:gd name="T45" fmla="*/ 2147483647 h 47"/>
                  <a:gd name="T46" fmla="*/ 2147483647 w 23"/>
                  <a:gd name="T47" fmla="*/ 2147483647 h 47"/>
                  <a:gd name="T48" fmla="*/ 2147483647 w 23"/>
                  <a:gd name="T49" fmla="*/ 2147483647 h 47"/>
                  <a:gd name="T50" fmla="*/ 2147483647 w 23"/>
                  <a:gd name="T51" fmla="*/ 2147483647 h 47"/>
                  <a:gd name="T52" fmla="*/ 2147483647 w 23"/>
                  <a:gd name="T53" fmla="*/ 2147483647 h 47"/>
                  <a:gd name="T54" fmla="*/ 2147483647 w 23"/>
                  <a:gd name="T55" fmla="*/ 2147483647 h 47"/>
                  <a:gd name="T56" fmla="*/ 2147483647 w 23"/>
                  <a:gd name="T57" fmla="*/ 2147483647 h 47"/>
                  <a:gd name="T58" fmla="*/ 2147483647 w 23"/>
                  <a:gd name="T59" fmla="*/ 2147483647 h 47"/>
                  <a:gd name="T60" fmla="*/ 2147483647 w 23"/>
                  <a:gd name="T61" fmla="*/ 2147483647 h 47"/>
                  <a:gd name="T62" fmla="*/ 2147483647 w 23"/>
                  <a:gd name="T63" fmla="*/ 2147483647 h 47"/>
                  <a:gd name="T64" fmla="*/ 2147483647 w 23"/>
                  <a:gd name="T65" fmla="*/ 2147483647 h 47"/>
                  <a:gd name="T66" fmla="*/ 2147483647 w 23"/>
                  <a:gd name="T67" fmla="*/ 2147483647 h 47"/>
                  <a:gd name="T68" fmla="*/ 2147483647 w 23"/>
                  <a:gd name="T69" fmla="*/ 2147483647 h 47"/>
                  <a:gd name="T70" fmla="*/ 0 w 23"/>
                  <a:gd name="T71" fmla="*/ 2147483647 h 47"/>
                  <a:gd name="T72" fmla="*/ 0 w 23"/>
                  <a:gd name="T73" fmla="*/ 2147483647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
                  <a:gd name="T112" fmla="*/ 0 h 47"/>
                  <a:gd name="T113" fmla="*/ 23 w 23"/>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 h="47">
                    <a:moveTo>
                      <a:pt x="0" y="47"/>
                    </a:moveTo>
                    <a:lnTo>
                      <a:pt x="2" y="41"/>
                    </a:lnTo>
                    <a:lnTo>
                      <a:pt x="3" y="35"/>
                    </a:lnTo>
                    <a:lnTo>
                      <a:pt x="5" y="29"/>
                    </a:lnTo>
                    <a:lnTo>
                      <a:pt x="7" y="24"/>
                    </a:lnTo>
                    <a:lnTo>
                      <a:pt x="10" y="18"/>
                    </a:lnTo>
                    <a:lnTo>
                      <a:pt x="12" y="13"/>
                    </a:lnTo>
                    <a:lnTo>
                      <a:pt x="15" y="7"/>
                    </a:lnTo>
                    <a:lnTo>
                      <a:pt x="18" y="2"/>
                    </a:lnTo>
                    <a:lnTo>
                      <a:pt x="18" y="1"/>
                    </a:lnTo>
                    <a:lnTo>
                      <a:pt x="19" y="0"/>
                    </a:lnTo>
                    <a:lnTo>
                      <a:pt x="21" y="0"/>
                    </a:lnTo>
                    <a:lnTo>
                      <a:pt x="22" y="0"/>
                    </a:lnTo>
                    <a:lnTo>
                      <a:pt x="23" y="1"/>
                    </a:lnTo>
                    <a:lnTo>
                      <a:pt x="22" y="3"/>
                    </a:lnTo>
                    <a:lnTo>
                      <a:pt x="21" y="6"/>
                    </a:lnTo>
                    <a:lnTo>
                      <a:pt x="20" y="9"/>
                    </a:lnTo>
                    <a:lnTo>
                      <a:pt x="18" y="12"/>
                    </a:lnTo>
                    <a:lnTo>
                      <a:pt x="16" y="16"/>
                    </a:lnTo>
                    <a:lnTo>
                      <a:pt x="14" y="19"/>
                    </a:lnTo>
                    <a:lnTo>
                      <a:pt x="13" y="22"/>
                    </a:lnTo>
                    <a:lnTo>
                      <a:pt x="11" y="24"/>
                    </a:lnTo>
                    <a:lnTo>
                      <a:pt x="10" y="27"/>
                    </a:lnTo>
                    <a:lnTo>
                      <a:pt x="9" y="30"/>
                    </a:lnTo>
                    <a:lnTo>
                      <a:pt x="8" y="33"/>
                    </a:lnTo>
                    <a:lnTo>
                      <a:pt x="7" y="36"/>
                    </a:lnTo>
                    <a:lnTo>
                      <a:pt x="5" y="38"/>
                    </a:lnTo>
                    <a:lnTo>
                      <a:pt x="4" y="41"/>
                    </a:lnTo>
                    <a:lnTo>
                      <a:pt x="3" y="44"/>
                    </a:lnTo>
                    <a:lnTo>
                      <a:pt x="2" y="47"/>
                    </a:lnTo>
                    <a:lnTo>
                      <a:pt x="1" y="47"/>
                    </a:lnTo>
                    <a:lnTo>
                      <a:pt x="0" y="47"/>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14" name="Freeform 195">
                <a:extLst>
                  <a:ext uri="{FF2B5EF4-FFF2-40B4-BE49-F238E27FC236}">
                    <a16:creationId xmlns:a16="http://schemas.microsoft.com/office/drawing/2014/main" id="{5B7E69B4-CE5B-4B5A-96E3-6DCE3E2F0BA6}"/>
                  </a:ext>
                </a:extLst>
              </p:cNvPr>
              <p:cNvSpPr>
                <a:spLocks/>
              </p:cNvSpPr>
              <p:nvPr/>
            </p:nvSpPr>
            <p:spPr bwMode="auto">
              <a:xfrm>
                <a:off x="3138" y="3383"/>
                <a:ext cx="59" cy="119"/>
              </a:xfrm>
              <a:custGeom>
                <a:avLst/>
                <a:gdLst>
                  <a:gd name="T0" fmla="*/ 0 w 21"/>
                  <a:gd name="T1" fmla="*/ 2147483647 h 50"/>
                  <a:gd name="T2" fmla="*/ 0 w 21"/>
                  <a:gd name="T3" fmla="*/ 2147483647 h 50"/>
                  <a:gd name="T4" fmla="*/ 0 w 21"/>
                  <a:gd name="T5" fmla="*/ 2147483647 h 50"/>
                  <a:gd name="T6" fmla="*/ 0 w 21"/>
                  <a:gd name="T7" fmla="*/ 2147483647 h 50"/>
                  <a:gd name="T8" fmla="*/ 0 w 21"/>
                  <a:gd name="T9" fmla="*/ 2147483647 h 50"/>
                  <a:gd name="T10" fmla="*/ 0 w 21"/>
                  <a:gd name="T11" fmla="*/ 2147483647 h 50"/>
                  <a:gd name="T12" fmla="*/ 2147483647 w 21"/>
                  <a:gd name="T13" fmla="*/ 2147483647 h 50"/>
                  <a:gd name="T14" fmla="*/ 2147483647 w 21"/>
                  <a:gd name="T15" fmla="*/ 2147483647 h 50"/>
                  <a:gd name="T16" fmla="*/ 2147483647 w 21"/>
                  <a:gd name="T17" fmla="*/ 2147483647 h 50"/>
                  <a:gd name="T18" fmla="*/ 2147483647 w 21"/>
                  <a:gd name="T19" fmla="*/ 2147483647 h 50"/>
                  <a:gd name="T20" fmla="*/ 2147483647 w 21"/>
                  <a:gd name="T21" fmla="*/ 2147483647 h 50"/>
                  <a:gd name="T22" fmla="*/ 2147483647 w 21"/>
                  <a:gd name="T23" fmla="*/ 2147483647 h 50"/>
                  <a:gd name="T24" fmla="*/ 2147483647 w 21"/>
                  <a:gd name="T25" fmla="*/ 2147483647 h 50"/>
                  <a:gd name="T26" fmla="*/ 2147483647 w 21"/>
                  <a:gd name="T27" fmla="*/ 2147483647 h 50"/>
                  <a:gd name="T28" fmla="*/ 2147483647 w 21"/>
                  <a:gd name="T29" fmla="*/ 2147483647 h 50"/>
                  <a:gd name="T30" fmla="*/ 2147483647 w 21"/>
                  <a:gd name="T31" fmla="*/ 2147483647 h 50"/>
                  <a:gd name="T32" fmla="*/ 2147483647 w 21"/>
                  <a:gd name="T33" fmla="*/ 2147483647 h 50"/>
                  <a:gd name="T34" fmla="*/ 2147483647 w 21"/>
                  <a:gd name="T35" fmla="*/ 2147483647 h 50"/>
                  <a:gd name="T36" fmla="*/ 2147483647 w 21"/>
                  <a:gd name="T37" fmla="*/ 2147483647 h 50"/>
                  <a:gd name="T38" fmla="*/ 2147483647 w 21"/>
                  <a:gd name="T39" fmla="*/ 2147483647 h 50"/>
                  <a:gd name="T40" fmla="*/ 2147483647 w 21"/>
                  <a:gd name="T41" fmla="*/ 2147483647 h 50"/>
                  <a:gd name="T42" fmla="*/ 2147483647 w 21"/>
                  <a:gd name="T43" fmla="*/ 2147483647 h 50"/>
                  <a:gd name="T44" fmla="*/ 2147483647 w 21"/>
                  <a:gd name="T45" fmla="*/ 2147483647 h 50"/>
                  <a:gd name="T46" fmla="*/ 2147483647 w 21"/>
                  <a:gd name="T47" fmla="*/ 2147483647 h 50"/>
                  <a:gd name="T48" fmla="*/ 2147483647 w 21"/>
                  <a:gd name="T49" fmla="*/ 2147483647 h 50"/>
                  <a:gd name="T50" fmla="*/ 2147483647 w 21"/>
                  <a:gd name="T51" fmla="*/ 2147483647 h 50"/>
                  <a:gd name="T52" fmla="*/ 2147483647 w 21"/>
                  <a:gd name="T53" fmla="*/ 2147483647 h 50"/>
                  <a:gd name="T54" fmla="*/ 2147483647 w 21"/>
                  <a:gd name="T55" fmla="*/ 0 h 50"/>
                  <a:gd name="T56" fmla="*/ 2147483647 w 21"/>
                  <a:gd name="T57" fmla="*/ 0 h 50"/>
                  <a:gd name="T58" fmla="*/ 2147483647 w 21"/>
                  <a:gd name="T59" fmla="*/ 2147483647 h 50"/>
                  <a:gd name="T60" fmla="*/ 2147483647 w 21"/>
                  <a:gd name="T61" fmla="*/ 2147483647 h 50"/>
                  <a:gd name="T62" fmla="*/ 2147483647 w 21"/>
                  <a:gd name="T63" fmla="*/ 2147483647 h 50"/>
                  <a:gd name="T64" fmla="*/ 2147483647 w 21"/>
                  <a:gd name="T65" fmla="*/ 2147483647 h 50"/>
                  <a:gd name="T66" fmla="*/ 2147483647 w 21"/>
                  <a:gd name="T67" fmla="*/ 2147483647 h 50"/>
                  <a:gd name="T68" fmla="*/ 2147483647 w 21"/>
                  <a:gd name="T69" fmla="*/ 2147483647 h 50"/>
                  <a:gd name="T70" fmla="*/ 2147483647 w 21"/>
                  <a:gd name="T71" fmla="*/ 2147483647 h 50"/>
                  <a:gd name="T72" fmla="*/ 2147483647 w 21"/>
                  <a:gd name="T73" fmla="*/ 2147483647 h 50"/>
                  <a:gd name="T74" fmla="*/ 2147483647 w 21"/>
                  <a:gd name="T75" fmla="*/ 2147483647 h 50"/>
                  <a:gd name="T76" fmla="*/ 2147483647 w 21"/>
                  <a:gd name="T77" fmla="*/ 2147483647 h 50"/>
                  <a:gd name="T78" fmla="*/ 2147483647 w 21"/>
                  <a:gd name="T79" fmla="*/ 2147483647 h 50"/>
                  <a:gd name="T80" fmla="*/ 2147483647 w 21"/>
                  <a:gd name="T81" fmla="*/ 2147483647 h 50"/>
                  <a:gd name="T82" fmla="*/ 2147483647 w 21"/>
                  <a:gd name="T83" fmla="*/ 2147483647 h 50"/>
                  <a:gd name="T84" fmla="*/ 2147483647 w 21"/>
                  <a:gd name="T85" fmla="*/ 2147483647 h 50"/>
                  <a:gd name="T86" fmla="*/ 2147483647 w 21"/>
                  <a:gd name="T87" fmla="*/ 2147483647 h 50"/>
                  <a:gd name="T88" fmla="*/ 2147483647 w 21"/>
                  <a:gd name="T89" fmla="*/ 2147483647 h 50"/>
                  <a:gd name="T90" fmla="*/ 2147483647 w 21"/>
                  <a:gd name="T91" fmla="*/ 2147483647 h 50"/>
                  <a:gd name="T92" fmla="*/ 2147483647 w 21"/>
                  <a:gd name="T93" fmla="*/ 2147483647 h 50"/>
                  <a:gd name="T94" fmla="*/ 0 w 21"/>
                  <a:gd name="T95" fmla="*/ 2147483647 h 50"/>
                  <a:gd name="T96" fmla="*/ 0 w 21"/>
                  <a:gd name="T97" fmla="*/ 2147483647 h 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
                  <a:gd name="T148" fmla="*/ 0 h 50"/>
                  <a:gd name="T149" fmla="*/ 21 w 21"/>
                  <a:gd name="T150" fmla="*/ 50 h 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 h="50">
                    <a:moveTo>
                      <a:pt x="0" y="50"/>
                    </a:moveTo>
                    <a:lnTo>
                      <a:pt x="0" y="49"/>
                    </a:lnTo>
                    <a:lnTo>
                      <a:pt x="0" y="48"/>
                    </a:lnTo>
                    <a:lnTo>
                      <a:pt x="0" y="47"/>
                    </a:lnTo>
                    <a:lnTo>
                      <a:pt x="0" y="46"/>
                    </a:lnTo>
                    <a:lnTo>
                      <a:pt x="1" y="45"/>
                    </a:lnTo>
                    <a:lnTo>
                      <a:pt x="2" y="43"/>
                    </a:lnTo>
                    <a:lnTo>
                      <a:pt x="3" y="40"/>
                    </a:lnTo>
                    <a:lnTo>
                      <a:pt x="4" y="36"/>
                    </a:lnTo>
                    <a:lnTo>
                      <a:pt x="6" y="30"/>
                    </a:lnTo>
                    <a:lnTo>
                      <a:pt x="9" y="23"/>
                    </a:lnTo>
                    <a:lnTo>
                      <a:pt x="12" y="14"/>
                    </a:lnTo>
                    <a:lnTo>
                      <a:pt x="13" y="13"/>
                    </a:lnTo>
                    <a:lnTo>
                      <a:pt x="13" y="12"/>
                    </a:lnTo>
                    <a:lnTo>
                      <a:pt x="14" y="11"/>
                    </a:lnTo>
                    <a:lnTo>
                      <a:pt x="15" y="10"/>
                    </a:lnTo>
                    <a:lnTo>
                      <a:pt x="15" y="9"/>
                    </a:lnTo>
                    <a:lnTo>
                      <a:pt x="16" y="7"/>
                    </a:lnTo>
                    <a:lnTo>
                      <a:pt x="17" y="6"/>
                    </a:lnTo>
                    <a:lnTo>
                      <a:pt x="18" y="5"/>
                    </a:lnTo>
                    <a:lnTo>
                      <a:pt x="18" y="3"/>
                    </a:lnTo>
                    <a:lnTo>
                      <a:pt x="19" y="2"/>
                    </a:lnTo>
                    <a:lnTo>
                      <a:pt x="19" y="1"/>
                    </a:lnTo>
                    <a:lnTo>
                      <a:pt x="20" y="1"/>
                    </a:lnTo>
                    <a:lnTo>
                      <a:pt x="20" y="0"/>
                    </a:lnTo>
                    <a:lnTo>
                      <a:pt x="20" y="1"/>
                    </a:lnTo>
                    <a:lnTo>
                      <a:pt x="21" y="1"/>
                    </a:lnTo>
                    <a:lnTo>
                      <a:pt x="21" y="2"/>
                    </a:lnTo>
                    <a:lnTo>
                      <a:pt x="21" y="3"/>
                    </a:lnTo>
                    <a:lnTo>
                      <a:pt x="20" y="3"/>
                    </a:lnTo>
                    <a:lnTo>
                      <a:pt x="18" y="9"/>
                    </a:lnTo>
                    <a:lnTo>
                      <a:pt x="15" y="15"/>
                    </a:lnTo>
                    <a:lnTo>
                      <a:pt x="12" y="20"/>
                    </a:lnTo>
                    <a:lnTo>
                      <a:pt x="10" y="26"/>
                    </a:lnTo>
                    <a:lnTo>
                      <a:pt x="8" y="31"/>
                    </a:lnTo>
                    <a:lnTo>
                      <a:pt x="6" y="37"/>
                    </a:lnTo>
                    <a:lnTo>
                      <a:pt x="4" y="43"/>
                    </a:lnTo>
                    <a:lnTo>
                      <a:pt x="2" y="49"/>
                    </a:lnTo>
                    <a:lnTo>
                      <a:pt x="1" y="49"/>
                    </a:lnTo>
                    <a:lnTo>
                      <a:pt x="0" y="50"/>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15" name="Freeform 196">
                <a:extLst>
                  <a:ext uri="{FF2B5EF4-FFF2-40B4-BE49-F238E27FC236}">
                    <a16:creationId xmlns:a16="http://schemas.microsoft.com/office/drawing/2014/main" id="{DCB4A408-A210-4518-B9C3-E491F9798109}"/>
                  </a:ext>
                </a:extLst>
              </p:cNvPr>
              <p:cNvSpPr>
                <a:spLocks/>
              </p:cNvSpPr>
              <p:nvPr/>
            </p:nvSpPr>
            <p:spPr bwMode="auto">
              <a:xfrm>
                <a:off x="2965" y="3443"/>
                <a:ext cx="67" cy="45"/>
              </a:xfrm>
              <a:custGeom>
                <a:avLst/>
                <a:gdLst>
                  <a:gd name="T0" fmla="*/ 2147483647 w 24"/>
                  <a:gd name="T1" fmla="*/ 2147483647 h 19"/>
                  <a:gd name="T2" fmla="*/ 2147483647 w 24"/>
                  <a:gd name="T3" fmla="*/ 2147483647 h 19"/>
                  <a:gd name="T4" fmla="*/ 2147483647 w 24"/>
                  <a:gd name="T5" fmla="*/ 2147483647 h 19"/>
                  <a:gd name="T6" fmla="*/ 2147483647 w 24"/>
                  <a:gd name="T7" fmla="*/ 2147483647 h 19"/>
                  <a:gd name="T8" fmla="*/ 2147483647 w 24"/>
                  <a:gd name="T9" fmla="*/ 2147483647 h 19"/>
                  <a:gd name="T10" fmla="*/ 2147483647 w 24"/>
                  <a:gd name="T11" fmla="*/ 2147483647 h 19"/>
                  <a:gd name="T12" fmla="*/ 2147483647 w 24"/>
                  <a:gd name="T13" fmla="*/ 2147483647 h 19"/>
                  <a:gd name="T14" fmla="*/ 2147483647 w 24"/>
                  <a:gd name="T15" fmla="*/ 2147483647 h 19"/>
                  <a:gd name="T16" fmla="*/ 0 w 24"/>
                  <a:gd name="T17" fmla="*/ 2147483647 h 19"/>
                  <a:gd name="T18" fmla="*/ 0 w 24"/>
                  <a:gd name="T19" fmla="*/ 2147483647 h 19"/>
                  <a:gd name="T20" fmla="*/ 2147483647 w 24"/>
                  <a:gd name="T21" fmla="*/ 2147483647 h 19"/>
                  <a:gd name="T22" fmla="*/ 2147483647 w 24"/>
                  <a:gd name="T23" fmla="*/ 2147483647 h 19"/>
                  <a:gd name="T24" fmla="*/ 2147483647 w 24"/>
                  <a:gd name="T25" fmla="*/ 0 h 19"/>
                  <a:gd name="T26" fmla="*/ 2147483647 w 24"/>
                  <a:gd name="T27" fmla="*/ 2147483647 h 19"/>
                  <a:gd name="T28" fmla="*/ 2147483647 w 24"/>
                  <a:gd name="T29" fmla="*/ 2147483647 h 19"/>
                  <a:gd name="T30" fmla="*/ 2147483647 w 24"/>
                  <a:gd name="T31" fmla="*/ 2147483647 h 19"/>
                  <a:gd name="T32" fmla="*/ 2147483647 w 24"/>
                  <a:gd name="T33" fmla="*/ 2147483647 h 19"/>
                  <a:gd name="T34" fmla="*/ 2147483647 w 24"/>
                  <a:gd name="T35" fmla="*/ 2147483647 h 19"/>
                  <a:gd name="T36" fmla="*/ 2147483647 w 24"/>
                  <a:gd name="T37" fmla="*/ 2147483647 h 19"/>
                  <a:gd name="T38" fmla="*/ 2147483647 w 24"/>
                  <a:gd name="T39" fmla="*/ 2147483647 h 19"/>
                  <a:gd name="T40" fmla="*/ 2147483647 w 24"/>
                  <a:gd name="T41" fmla="*/ 2147483647 h 19"/>
                  <a:gd name="T42" fmla="*/ 2147483647 w 24"/>
                  <a:gd name="T43" fmla="*/ 2147483647 h 19"/>
                  <a:gd name="T44" fmla="*/ 2147483647 w 24"/>
                  <a:gd name="T45" fmla="*/ 2147483647 h 19"/>
                  <a:gd name="T46" fmla="*/ 2147483647 w 24"/>
                  <a:gd name="T47" fmla="*/ 2147483647 h 19"/>
                  <a:gd name="T48" fmla="*/ 2147483647 w 24"/>
                  <a:gd name="T49" fmla="*/ 2147483647 h 19"/>
                  <a:gd name="T50" fmla="*/ 2147483647 w 24"/>
                  <a:gd name="T51" fmla="*/ 2147483647 h 19"/>
                  <a:gd name="T52" fmla="*/ 2147483647 w 24"/>
                  <a:gd name="T53" fmla="*/ 2147483647 h 19"/>
                  <a:gd name="T54" fmla="*/ 2147483647 w 24"/>
                  <a:gd name="T55" fmla="*/ 2147483647 h 19"/>
                  <a:gd name="T56" fmla="*/ 2147483647 w 24"/>
                  <a:gd name="T57" fmla="*/ 2147483647 h 19"/>
                  <a:gd name="T58" fmla="*/ 2147483647 w 24"/>
                  <a:gd name="T59" fmla="*/ 2147483647 h 19"/>
                  <a:gd name="T60" fmla="*/ 2147483647 w 24"/>
                  <a:gd name="T61" fmla="*/ 2147483647 h 19"/>
                  <a:gd name="T62" fmla="*/ 2147483647 w 24"/>
                  <a:gd name="T63" fmla="*/ 2147483647 h 19"/>
                  <a:gd name="T64" fmla="*/ 2147483647 w 24"/>
                  <a:gd name="T65" fmla="*/ 2147483647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19"/>
                  <a:gd name="T101" fmla="*/ 24 w 24"/>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19">
                    <a:moveTo>
                      <a:pt x="14" y="19"/>
                    </a:moveTo>
                    <a:lnTo>
                      <a:pt x="13" y="17"/>
                    </a:lnTo>
                    <a:lnTo>
                      <a:pt x="12" y="15"/>
                    </a:lnTo>
                    <a:lnTo>
                      <a:pt x="10" y="14"/>
                    </a:lnTo>
                    <a:lnTo>
                      <a:pt x="8" y="12"/>
                    </a:lnTo>
                    <a:lnTo>
                      <a:pt x="6" y="10"/>
                    </a:lnTo>
                    <a:lnTo>
                      <a:pt x="4" y="9"/>
                    </a:lnTo>
                    <a:lnTo>
                      <a:pt x="2" y="7"/>
                    </a:lnTo>
                    <a:lnTo>
                      <a:pt x="0" y="6"/>
                    </a:lnTo>
                    <a:lnTo>
                      <a:pt x="0" y="4"/>
                    </a:lnTo>
                    <a:lnTo>
                      <a:pt x="1" y="2"/>
                    </a:lnTo>
                    <a:lnTo>
                      <a:pt x="3" y="1"/>
                    </a:lnTo>
                    <a:lnTo>
                      <a:pt x="4" y="0"/>
                    </a:lnTo>
                    <a:lnTo>
                      <a:pt x="7" y="2"/>
                    </a:lnTo>
                    <a:lnTo>
                      <a:pt x="9" y="4"/>
                    </a:lnTo>
                    <a:lnTo>
                      <a:pt x="12" y="6"/>
                    </a:lnTo>
                    <a:lnTo>
                      <a:pt x="14" y="8"/>
                    </a:lnTo>
                    <a:lnTo>
                      <a:pt x="17" y="10"/>
                    </a:lnTo>
                    <a:lnTo>
                      <a:pt x="20" y="12"/>
                    </a:lnTo>
                    <a:lnTo>
                      <a:pt x="22" y="15"/>
                    </a:lnTo>
                    <a:lnTo>
                      <a:pt x="24" y="17"/>
                    </a:lnTo>
                    <a:lnTo>
                      <a:pt x="23" y="18"/>
                    </a:lnTo>
                    <a:lnTo>
                      <a:pt x="22" y="18"/>
                    </a:lnTo>
                    <a:lnTo>
                      <a:pt x="20" y="18"/>
                    </a:lnTo>
                    <a:lnTo>
                      <a:pt x="19" y="18"/>
                    </a:lnTo>
                    <a:lnTo>
                      <a:pt x="18" y="18"/>
                    </a:lnTo>
                    <a:lnTo>
                      <a:pt x="16" y="18"/>
                    </a:lnTo>
                    <a:lnTo>
                      <a:pt x="15" y="19"/>
                    </a:lnTo>
                    <a:lnTo>
                      <a:pt x="14" y="19"/>
                    </a:lnTo>
                    <a:close/>
                  </a:path>
                </a:pathLst>
              </a:custGeom>
              <a:solidFill>
                <a:srgbClr val="66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16" name="Freeform 197">
                <a:extLst>
                  <a:ext uri="{FF2B5EF4-FFF2-40B4-BE49-F238E27FC236}">
                    <a16:creationId xmlns:a16="http://schemas.microsoft.com/office/drawing/2014/main" id="{70108762-95D6-4DFE-9A93-6849A32AB271}"/>
                  </a:ext>
                </a:extLst>
              </p:cNvPr>
              <p:cNvSpPr>
                <a:spLocks/>
              </p:cNvSpPr>
              <p:nvPr/>
            </p:nvSpPr>
            <p:spPr bwMode="auto">
              <a:xfrm>
                <a:off x="2985" y="3438"/>
                <a:ext cx="53" cy="33"/>
              </a:xfrm>
              <a:custGeom>
                <a:avLst/>
                <a:gdLst>
                  <a:gd name="T0" fmla="*/ 2147483647 w 19"/>
                  <a:gd name="T1" fmla="*/ 2147483647 h 14"/>
                  <a:gd name="T2" fmla="*/ 2147483647 w 19"/>
                  <a:gd name="T3" fmla="*/ 2147483647 h 14"/>
                  <a:gd name="T4" fmla="*/ 2147483647 w 19"/>
                  <a:gd name="T5" fmla="*/ 2147483647 h 14"/>
                  <a:gd name="T6" fmla="*/ 2147483647 w 19"/>
                  <a:gd name="T7" fmla="*/ 2147483647 h 14"/>
                  <a:gd name="T8" fmla="*/ 2147483647 w 19"/>
                  <a:gd name="T9" fmla="*/ 2147483647 h 14"/>
                  <a:gd name="T10" fmla="*/ 2147483647 w 19"/>
                  <a:gd name="T11" fmla="*/ 2147483647 h 14"/>
                  <a:gd name="T12" fmla="*/ 2147483647 w 19"/>
                  <a:gd name="T13" fmla="*/ 2147483647 h 14"/>
                  <a:gd name="T14" fmla="*/ 0 w 19"/>
                  <a:gd name="T15" fmla="*/ 2147483647 h 14"/>
                  <a:gd name="T16" fmla="*/ 0 w 19"/>
                  <a:gd name="T17" fmla="*/ 2147483647 h 14"/>
                  <a:gd name="T18" fmla="*/ 2147483647 w 19"/>
                  <a:gd name="T19" fmla="*/ 0 h 14"/>
                  <a:gd name="T20" fmla="*/ 2147483647 w 19"/>
                  <a:gd name="T21" fmla="*/ 0 h 14"/>
                  <a:gd name="T22" fmla="*/ 2147483647 w 19"/>
                  <a:gd name="T23" fmla="*/ 0 h 14"/>
                  <a:gd name="T24" fmla="*/ 2147483647 w 19"/>
                  <a:gd name="T25" fmla="*/ 2147483647 h 14"/>
                  <a:gd name="T26" fmla="*/ 2147483647 w 19"/>
                  <a:gd name="T27" fmla="*/ 2147483647 h 14"/>
                  <a:gd name="T28" fmla="*/ 2147483647 w 19"/>
                  <a:gd name="T29" fmla="*/ 2147483647 h 14"/>
                  <a:gd name="T30" fmla="*/ 2147483647 w 19"/>
                  <a:gd name="T31" fmla="*/ 2147483647 h 14"/>
                  <a:gd name="T32" fmla="*/ 2147483647 w 19"/>
                  <a:gd name="T33" fmla="*/ 2147483647 h 14"/>
                  <a:gd name="T34" fmla="*/ 2147483647 w 19"/>
                  <a:gd name="T35" fmla="*/ 2147483647 h 14"/>
                  <a:gd name="T36" fmla="*/ 2147483647 w 19"/>
                  <a:gd name="T37" fmla="*/ 2147483647 h 14"/>
                  <a:gd name="T38" fmla="*/ 2147483647 w 19"/>
                  <a:gd name="T39" fmla="*/ 2147483647 h 14"/>
                  <a:gd name="T40" fmla="*/ 2147483647 w 19"/>
                  <a:gd name="T41" fmla="*/ 2147483647 h 14"/>
                  <a:gd name="T42" fmla="*/ 2147483647 w 19"/>
                  <a:gd name="T43" fmla="*/ 2147483647 h 14"/>
                  <a:gd name="T44" fmla="*/ 2147483647 w 19"/>
                  <a:gd name="T45" fmla="*/ 2147483647 h 14"/>
                  <a:gd name="T46" fmla="*/ 2147483647 w 19"/>
                  <a:gd name="T47" fmla="*/ 2147483647 h 14"/>
                  <a:gd name="T48" fmla="*/ 2147483647 w 19"/>
                  <a:gd name="T49" fmla="*/ 2147483647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
                  <a:gd name="T76" fmla="*/ 0 h 14"/>
                  <a:gd name="T77" fmla="*/ 19 w 19"/>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 h="14">
                    <a:moveTo>
                      <a:pt x="15" y="14"/>
                    </a:moveTo>
                    <a:lnTo>
                      <a:pt x="14" y="13"/>
                    </a:lnTo>
                    <a:lnTo>
                      <a:pt x="12" y="11"/>
                    </a:lnTo>
                    <a:lnTo>
                      <a:pt x="9" y="10"/>
                    </a:lnTo>
                    <a:lnTo>
                      <a:pt x="7" y="8"/>
                    </a:lnTo>
                    <a:lnTo>
                      <a:pt x="4" y="5"/>
                    </a:lnTo>
                    <a:lnTo>
                      <a:pt x="2" y="4"/>
                    </a:lnTo>
                    <a:lnTo>
                      <a:pt x="0" y="2"/>
                    </a:lnTo>
                    <a:lnTo>
                      <a:pt x="0" y="1"/>
                    </a:lnTo>
                    <a:lnTo>
                      <a:pt x="3" y="0"/>
                    </a:lnTo>
                    <a:lnTo>
                      <a:pt x="6" y="0"/>
                    </a:lnTo>
                    <a:lnTo>
                      <a:pt x="8" y="0"/>
                    </a:lnTo>
                    <a:lnTo>
                      <a:pt x="10" y="1"/>
                    </a:lnTo>
                    <a:lnTo>
                      <a:pt x="12" y="2"/>
                    </a:lnTo>
                    <a:lnTo>
                      <a:pt x="14" y="4"/>
                    </a:lnTo>
                    <a:lnTo>
                      <a:pt x="16" y="6"/>
                    </a:lnTo>
                    <a:lnTo>
                      <a:pt x="19" y="9"/>
                    </a:lnTo>
                    <a:lnTo>
                      <a:pt x="19" y="10"/>
                    </a:lnTo>
                    <a:lnTo>
                      <a:pt x="18" y="10"/>
                    </a:lnTo>
                    <a:lnTo>
                      <a:pt x="17" y="10"/>
                    </a:lnTo>
                    <a:lnTo>
                      <a:pt x="16" y="11"/>
                    </a:lnTo>
                    <a:lnTo>
                      <a:pt x="15" y="12"/>
                    </a:lnTo>
                    <a:lnTo>
                      <a:pt x="15" y="14"/>
                    </a:lnTo>
                    <a:close/>
                  </a:path>
                </a:pathLst>
              </a:custGeom>
              <a:solidFill>
                <a:srgbClr val="66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17" name="Freeform 198">
                <a:extLst>
                  <a:ext uri="{FF2B5EF4-FFF2-40B4-BE49-F238E27FC236}">
                    <a16:creationId xmlns:a16="http://schemas.microsoft.com/office/drawing/2014/main" id="{2F78B7A6-A9A0-4E6D-98AC-C3E4DAD7EE58}"/>
                  </a:ext>
                </a:extLst>
              </p:cNvPr>
              <p:cNvSpPr>
                <a:spLocks/>
              </p:cNvSpPr>
              <p:nvPr/>
            </p:nvSpPr>
            <p:spPr bwMode="auto">
              <a:xfrm>
                <a:off x="3320" y="3450"/>
                <a:ext cx="11" cy="4"/>
              </a:xfrm>
              <a:custGeom>
                <a:avLst/>
                <a:gdLst>
                  <a:gd name="T0" fmla="*/ 0 w 4"/>
                  <a:gd name="T1" fmla="*/ 536870912 h 2"/>
                  <a:gd name="T2" fmla="*/ 0 w 4"/>
                  <a:gd name="T3" fmla="*/ 268435456 h 2"/>
                  <a:gd name="T4" fmla="*/ 0 w 4"/>
                  <a:gd name="T5" fmla="*/ 268435456 h 2"/>
                  <a:gd name="T6" fmla="*/ 0 w 4"/>
                  <a:gd name="T7" fmla="*/ 268435456 h 2"/>
                  <a:gd name="T8" fmla="*/ 0 w 4"/>
                  <a:gd name="T9" fmla="*/ 268435456 h 2"/>
                  <a:gd name="T10" fmla="*/ 2147483647 w 4"/>
                  <a:gd name="T11" fmla="*/ 268435456 h 2"/>
                  <a:gd name="T12" fmla="*/ 2147483647 w 4"/>
                  <a:gd name="T13" fmla="*/ 0 h 2"/>
                  <a:gd name="T14" fmla="*/ 2147483647 w 4"/>
                  <a:gd name="T15" fmla="*/ 0 h 2"/>
                  <a:gd name="T16" fmla="*/ 2147483647 w 4"/>
                  <a:gd name="T17" fmla="*/ 0 h 2"/>
                  <a:gd name="T18" fmla="*/ 2147483647 w 4"/>
                  <a:gd name="T19" fmla="*/ 0 h 2"/>
                  <a:gd name="T20" fmla="*/ 2147483647 w 4"/>
                  <a:gd name="T21" fmla="*/ 0 h 2"/>
                  <a:gd name="T22" fmla="*/ 2147483647 w 4"/>
                  <a:gd name="T23" fmla="*/ 268435456 h 2"/>
                  <a:gd name="T24" fmla="*/ 0 w 4"/>
                  <a:gd name="T25" fmla="*/ 536870912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2"/>
                  <a:gd name="T41" fmla="*/ 4 w 4"/>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2">
                    <a:moveTo>
                      <a:pt x="0" y="2"/>
                    </a:moveTo>
                    <a:lnTo>
                      <a:pt x="0" y="1"/>
                    </a:lnTo>
                    <a:lnTo>
                      <a:pt x="1" y="1"/>
                    </a:lnTo>
                    <a:lnTo>
                      <a:pt x="2" y="0"/>
                    </a:lnTo>
                    <a:lnTo>
                      <a:pt x="3" y="0"/>
                    </a:lnTo>
                    <a:lnTo>
                      <a:pt x="4" y="0"/>
                    </a:lnTo>
                    <a:lnTo>
                      <a:pt x="2"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18" name="Freeform 199">
                <a:extLst>
                  <a:ext uri="{FF2B5EF4-FFF2-40B4-BE49-F238E27FC236}">
                    <a16:creationId xmlns:a16="http://schemas.microsoft.com/office/drawing/2014/main" id="{D64A784D-8748-4B3E-9101-C85C70BD0B72}"/>
                  </a:ext>
                </a:extLst>
              </p:cNvPr>
              <p:cNvSpPr>
                <a:spLocks/>
              </p:cNvSpPr>
              <p:nvPr/>
            </p:nvSpPr>
            <p:spPr bwMode="auto">
              <a:xfrm>
                <a:off x="3326" y="3440"/>
                <a:ext cx="8" cy="3"/>
              </a:xfrm>
              <a:custGeom>
                <a:avLst/>
                <a:gdLst>
                  <a:gd name="T0" fmla="*/ 0 w 3"/>
                  <a:gd name="T1" fmla="*/ 2147483647 h 1"/>
                  <a:gd name="T2" fmla="*/ 0 w 3"/>
                  <a:gd name="T3" fmla="*/ 2147483647 h 1"/>
                  <a:gd name="T4" fmla="*/ 0 w 3"/>
                  <a:gd name="T5" fmla="*/ 2147483647 h 1"/>
                  <a:gd name="T6" fmla="*/ 0 w 3"/>
                  <a:gd name="T7" fmla="*/ 2147483647 h 1"/>
                  <a:gd name="T8" fmla="*/ 0 w 3"/>
                  <a:gd name="T9" fmla="*/ 2147483647 h 1"/>
                  <a:gd name="T10" fmla="*/ 2147483647 w 3"/>
                  <a:gd name="T11" fmla="*/ 2147483647 h 1"/>
                  <a:gd name="T12" fmla="*/ 2147483647 w 3"/>
                  <a:gd name="T13" fmla="*/ 0 h 1"/>
                  <a:gd name="T14" fmla="*/ 2147483647 w 3"/>
                  <a:gd name="T15" fmla="*/ 0 h 1"/>
                  <a:gd name="T16" fmla="*/ 2147483647 w 3"/>
                  <a:gd name="T17" fmla="*/ 0 h 1"/>
                  <a:gd name="T18" fmla="*/ 2147483647 w 3"/>
                  <a:gd name="T19" fmla="*/ 0 h 1"/>
                  <a:gd name="T20" fmla="*/ 2147483647 w 3"/>
                  <a:gd name="T21" fmla="*/ 0 h 1"/>
                  <a:gd name="T22" fmla="*/ 2147483647 w 3"/>
                  <a:gd name="T23" fmla="*/ 0 h 1"/>
                  <a:gd name="T24" fmla="*/ 2147483647 w 3"/>
                  <a:gd name="T25" fmla="*/ 0 h 1"/>
                  <a:gd name="T26" fmla="*/ 2147483647 w 3"/>
                  <a:gd name="T27" fmla="*/ 2147483647 h 1"/>
                  <a:gd name="T28" fmla="*/ 2147483647 w 3"/>
                  <a:gd name="T29" fmla="*/ 2147483647 h 1"/>
                  <a:gd name="T30" fmla="*/ 2147483647 w 3"/>
                  <a:gd name="T31" fmla="*/ 2147483647 h 1"/>
                  <a:gd name="T32" fmla="*/ 0 w 3"/>
                  <a:gd name="T33" fmla="*/ 2147483647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1"/>
                  <a:gd name="T53" fmla="*/ 3 w 3"/>
                  <a:gd name="T54" fmla="*/ 1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1">
                    <a:moveTo>
                      <a:pt x="0" y="1"/>
                    </a:moveTo>
                    <a:lnTo>
                      <a:pt x="0" y="1"/>
                    </a:lnTo>
                    <a:lnTo>
                      <a:pt x="1" y="1"/>
                    </a:lnTo>
                    <a:lnTo>
                      <a:pt x="1" y="0"/>
                    </a:lnTo>
                    <a:lnTo>
                      <a:pt x="2" y="0"/>
                    </a:lnTo>
                    <a:lnTo>
                      <a:pt x="3" y="0"/>
                    </a:lnTo>
                    <a:lnTo>
                      <a:pt x="2" y="1"/>
                    </a:lnTo>
                    <a:lnTo>
                      <a:pt x="1"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19" name="Freeform 200">
                <a:extLst>
                  <a:ext uri="{FF2B5EF4-FFF2-40B4-BE49-F238E27FC236}">
                    <a16:creationId xmlns:a16="http://schemas.microsoft.com/office/drawing/2014/main" id="{2859CA7A-55EA-41C1-976E-2D9659E29043}"/>
                  </a:ext>
                </a:extLst>
              </p:cNvPr>
              <p:cNvSpPr>
                <a:spLocks/>
              </p:cNvSpPr>
              <p:nvPr/>
            </p:nvSpPr>
            <p:spPr bwMode="auto">
              <a:xfrm>
                <a:off x="3119" y="3397"/>
                <a:ext cx="50" cy="43"/>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2147483647 h 18"/>
                  <a:gd name="T16" fmla="*/ 2147483647 w 18"/>
                  <a:gd name="T17" fmla="*/ 2147483647 h 18"/>
                  <a:gd name="T18" fmla="*/ 2147483647 w 18"/>
                  <a:gd name="T19" fmla="*/ 2147483647 h 18"/>
                  <a:gd name="T20" fmla="*/ 2147483647 w 18"/>
                  <a:gd name="T21" fmla="*/ 2147483647 h 18"/>
                  <a:gd name="T22" fmla="*/ 2147483647 w 18"/>
                  <a:gd name="T23" fmla="*/ 2147483647 h 18"/>
                  <a:gd name="T24" fmla="*/ 2147483647 w 18"/>
                  <a:gd name="T25" fmla="*/ 2147483647 h 18"/>
                  <a:gd name="T26" fmla="*/ 2147483647 w 18"/>
                  <a:gd name="T27" fmla="*/ 2147483647 h 18"/>
                  <a:gd name="T28" fmla="*/ 2147483647 w 18"/>
                  <a:gd name="T29" fmla="*/ 2147483647 h 18"/>
                  <a:gd name="T30" fmla="*/ 2147483647 w 18"/>
                  <a:gd name="T31" fmla="*/ 2147483647 h 18"/>
                  <a:gd name="T32" fmla="*/ 2147483647 w 18"/>
                  <a:gd name="T33" fmla="*/ 2147483647 h 18"/>
                  <a:gd name="T34" fmla="*/ 2147483647 w 18"/>
                  <a:gd name="T35" fmla="*/ 2147483647 h 18"/>
                  <a:gd name="T36" fmla="*/ 2147483647 w 18"/>
                  <a:gd name="T37" fmla="*/ 0 h 18"/>
                  <a:gd name="T38" fmla="*/ 2147483647 w 18"/>
                  <a:gd name="T39" fmla="*/ 0 h 18"/>
                  <a:gd name="T40" fmla="*/ 2147483647 w 18"/>
                  <a:gd name="T41" fmla="*/ 2147483647 h 18"/>
                  <a:gd name="T42" fmla="*/ 2147483647 w 18"/>
                  <a:gd name="T43" fmla="*/ 2147483647 h 18"/>
                  <a:gd name="T44" fmla="*/ 2147483647 w 18"/>
                  <a:gd name="T45" fmla="*/ 2147483647 h 18"/>
                  <a:gd name="T46" fmla="*/ 2147483647 w 18"/>
                  <a:gd name="T47" fmla="*/ 2147483647 h 18"/>
                  <a:gd name="T48" fmla="*/ 2147483647 w 18"/>
                  <a:gd name="T49" fmla="*/ 2147483647 h 18"/>
                  <a:gd name="T50" fmla="*/ 2147483647 w 18"/>
                  <a:gd name="T51" fmla="*/ 2147483647 h 18"/>
                  <a:gd name="T52" fmla="*/ 2147483647 w 18"/>
                  <a:gd name="T53" fmla="*/ 2147483647 h 18"/>
                  <a:gd name="T54" fmla="*/ 2147483647 w 18"/>
                  <a:gd name="T55" fmla="*/ 2147483647 h 18"/>
                  <a:gd name="T56" fmla="*/ 2147483647 w 18"/>
                  <a:gd name="T57" fmla="*/ 2147483647 h 18"/>
                  <a:gd name="T58" fmla="*/ 2147483647 w 18"/>
                  <a:gd name="T59" fmla="*/ 2147483647 h 18"/>
                  <a:gd name="T60" fmla="*/ 2147483647 w 18"/>
                  <a:gd name="T61" fmla="*/ 2147483647 h 18"/>
                  <a:gd name="T62" fmla="*/ 2147483647 w 18"/>
                  <a:gd name="T63" fmla="*/ 2147483647 h 18"/>
                  <a:gd name="T64" fmla="*/ 2147483647 w 18"/>
                  <a:gd name="T65" fmla="*/ 2147483647 h 18"/>
                  <a:gd name="T66" fmla="*/ 2147483647 w 18"/>
                  <a:gd name="T67" fmla="*/ 2147483647 h 18"/>
                  <a:gd name="T68" fmla="*/ 2147483647 w 18"/>
                  <a:gd name="T69" fmla="*/ 2147483647 h 18"/>
                  <a:gd name="T70" fmla="*/ 2147483647 w 18"/>
                  <a:gd name="T71" fmla="*/ 2147483647 h 18"/>
                  <a:gd name="T72" fmla="*/ 2147483647 w 18"/>
                  <a:gd name="T73" fmla="*/ 2147483647 h 18"/>
                  <a:gd name="T74" fmla="*/ 2147483647 w 18"/>
                  <a:gd name="T75" fmla="*/ 2147483647 h 18"/>
                  <a:gd name="T76" fmla="*/ 2147483647 w 18"/>
                  <a:gd name="T77" fmla="*/ 2147483647 h 18"/>
                  <a:gd name="T78" fmla="*/ 2147483647 w 18"/>
                  <a:gd name="T79" fmla="*/ 2147483647 h 18"/>
                  <a:gd name="T80" fmla="*/ 2147483647 w 18"/>
                  <a:gd name="T81" fmla="*/ 2147483647 h 18"/>
                  <a:gd name="T82" fmla="*/ 2147483647 w 18"/>
                  <a:gd name="T83" fmla="*/ 2147483647 h 18"/>
                  <a:gd name="T84" fmla="*/ 2147483647 w 18"/>
                  <a:gd name="T85" fmla="*/ 2147483647 h 18"/>
                  <a:gd name="T86" fmla="*/ 2147483647 w 18"/>
                  <a:gd name="T87" fmla="*/ 2147483647 h 18"/>
                  <a:gd name="T88" fmla="*/ 2147483647 w 18"/>
                  <a:gd name="T89" fmla="*/ 2147483647 h 18"/>
                  <a:gd name="T90" fmla="*/ 2147483647 w 18"/>
                  <a:gd name="T91" fmla="*/ 2147483647 h 18"/>
                  <a:gd name="T92" fmla="*/ 2147483647 w 18"/>
                  <a:gd name="T93" fmla="*/ 2147483647 h 18"/>
                  <a:gd name="T94" fmla="*/ 2147483647 w 18"/>
                  <a:gd name="T95" fmla="*/ 2147483647 h 18"/>
                  <a:gd name="T96" fmla="*/ 2147483647 w 18"/>
                  <a:gd name="T97" fmla="*/ 2147483647 h 18"/>
                  <a:gd name="T98" fmla="*/ 2147483647 w 18"/>
                  <a:gd name="T99" fmla="*/ 2147483647 h 18"/>
                  <a:gd name="T100" fmla="*/ 2147483647 w 18"/>
                  <a:gd name="T101" fmla="*/ 2147483647 h 18"/>
                  <a:gd name="T102" fmla="*/ 2147483647 w 18"/>
                  <a:gd name="T103" fmla="*/ 2147483647 h 18"/>
                  <a:gd name="T104" fmla="*/ 2147483647 w 18"/>
                  <a:gd name="T105" fmla="*/ 2147483647 h 18"/>
                  <a:gd name="T106" fmla="*/ 2147483647 w 18"/>
                  <a:gd name="T107" fmla="*/ 2147483647 h 18"/>
                  <a:gd name="T108" fmla="*/ 2147483647 w 18"/>
                  <a:gd name="T109" fmla="*/ 2147483647 h 18"/>
                  <a:gd name="T110" fmla="*/ 2147483647 w 18"/>
                  <a:gd name="T111" fmla="*/ 2147483647 h 18"/>
                  <a:gd name="T112" fmla="*/ 2147483647 w 18"/>
                  <a:gd name="T113" fmla="*/ 2147483647 h 18"/>
                  <a:gd name="T114" fmla="*/ 2147483647 w 18"/>
                  <a:gd name="T115" fmla="*/ 2147483647 h 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
                  <a:gd name="T175" fmla="*/ 0 h 18"/>
                  <a:gd name="T176" fmla="*/ 18 w 18"/>
                  <a:gd name="T177" fmla="*/ 18 h 1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 h="18">
                    <a:moveTo>
                      <a:pt x="11" y="18"/>
                    </a:moveTo>
                    <a:lnTo>
                      <a:pt x="11" y="18"/>
                    </a:lnTo>
                    <a:lnTo>
                      <a:pt x="11" y="17"/>
                    </a:lnTo>
                    <a:lnTo>
                      <a:pt x="10" y="17"/>
                    </a:lnTo>
                    <a:lnTo>
                      <a:pt x="11" y="16"/>
                    </a:lnTo>
                    <a:lnTo>
                      <a:pt x="10" y="16"/>
                    </a:lnTo>
                    <a:lnTo>
                      <a:pt x="9" y="16"/>
                    </a:lnTo>
                    <a:lnTo>
                      <a:pt x="9" y="15"/>
                    </a:lnTo>
                    <a:lnTo>
                      <a:pt x="8" y="15"/>
                    </a:lnTo>
                    <a:lnTo>
                      <a:pt x="6" y="15"/>
                    </a:lnTo>
                    <a:lnTo>
                      <a:pt x="5" y="14"/>
                    </a:lnTo>
                    <a:lnTo>
                      <a:pt x="4" y="13"/>
                    </a:lnTo>
                    <a:lnTo>
                      <a:pt x="3" y="12"/>
                    </a:lnTo>
                    <a:lnTo>
                      <a:pt x="2" y="11"/>
                    </a:lnTo>
                    <a:lnTo>
                      <a:pt x="2" y="10"/>
                    </a:lnTo>
                    <a:lnTo>
                      <a:pt x="2" y="11"/>
                    </a:lnTo>
                    <a:lnTo>
                      <a:pt x="1" y="11"/>
                    </a:lnTo>
                    <a:lnTo>
                      <a:pt x="1" y="10"/>
                    </a:lnTo>
                    <a:lnTo>
                      <a:pt x="0" y="10"/>
                    </a:lnTo>
                    <a:lnTo>
                      <a:pt x="1" y="7"/>
                    </a:lnTo>
                    <a:lnTo>
                      <a:pt x="2" y="5"/>
                    </a:lnTo>
                    <a:lnTo>
                      <a:pt x="3" y="3"/>
                    </a:lnTo>
                    <a:lnTo>
                      <a:pt x="3" y="0"/>
                    </a:lnTo>
                    <a:lnTo>
                      <a:pt x="4" y="0"/>
                    </a:lnTo>
                    <a:lnTo>
                      <a:pt x="5" y="2"/>
                    </a:lnTo>
                    <a:lnTo>
                      <a:pt x="7" y="4"/>
                    </a:lnTo>
                    <a:lnTo>
                      <a:pt x="8" y="5"/>
                    </a:lnTo>
                    <a:lnTo>
                      <a:pt x="10" y="6"/>
                    </a:lnTo>
                    <a:lnTo>
                      <a:pt x="11" y="6"/>
                    </a:lnTo>
                    <a:lnTo>
                      <a:pt x="13" y="7"/>
                    </a:lnTo>
                    <a:lnTo>
                      <a:pt x="15" y="7"/>
                    </a:lnTo>
                    <a:lnTo>
                      <a:pt x="18" y="7"/>
                    </a:lnTo>
                    <a:lnTo>
                      <a:pt x="18" y="8"/>
                    </a:lnTo>
                    <a:lnTo>
                      <a:pt x="17" y="8"/>
                    </a:lnTo>
                    <a:lnTo>
                      <a:pt x="16" y="8"/>
                    </a:lnTo>
                    <a:lnTo>
                      <a:pt x="15" y="8"/>
                    </a:lnTo>
                    <a:lnTo>
                      <a:pt x="14" y="9"/>
                    </a:lnTo>
                    <a:lnTo>
                      <a:pt x="13" y="9"/>
                    </a:lnTo>
                    <a:lnTo>
                      <a:pt x="11" y="9"/>
                    </a:lnTo>
                    <a:lnTo>
                      <a:pt x="12" y="9"/>
                    </a:lnTo>
                    <a:lnTo>
                      <a:pt x="13" y="9"/>
                    </a:lnTo>
                    <a:lnTo>
                      <a:pt x="14" y="9"/>
                    </a:lnTo>
                    <a:lnTo>
                      <a:pt x="15" y="10"/>
                    </a:lnTo>
                    <a:lnTo>
                      <a:pt x="16" y="10"/>
                    </a:lnTo>
                    <a:lnTo>
                      <a:pt x="17" y="10"/>
                    </a:lnTo>
                    <a:lnTo>
                      <a:pt x="16" y="11"/>
                    </a:lnTo>
                    <a:lnTo>
                      <a:pt x="15" y="11"/>
                    </a:lnTo>
                    <a:lnTo>
                      <a:pt x="14" y="11"/>
                    </a:lnTo>
                    <a:lnTo>
                      <a:pt x="13" y="11"/>
                    </a:lnTo>
                    <a:lnTo>
                      <a:pt x="12" y="11"/>
                    </a:lnTo>
                    <a:lnTo>
                      <a:pt x="11" y="11"/>
                    </a:lnTo>
                    <a:lnTo>
                      <a:pt x="10" y="11"/>
                    </a:lnTo>
                    <a:lnTo>
                      <a:pt x="9" y="11"/>
                    </a:lnTo>
                    <a:lnTo>
                      <a:pt x="10" y="12"/>
                    </a:lnTo>
                    <a:lnTo>
                      <a:pt x="11" y="12"/>
                    </a:lnTo>
                    <a:lnTo>
                      <a:pt x="13" y="12"/>
                    </a:lnTo>
                    <a:lnTo>
                      <a:pt x="14" y="13"/>
                    </a:lnTo>
                    <a:lnTo>
                      <a:pt x="15" y="13"/>
                    </a:lnTo>
                    <a:lnTo>
                      <a:pt x="16" y="13"/>
                    </a:lnTo>
                    <a:lnTo>
                      <a:pt x="15" y="13"/>
                    </a:lnTo>
                    <a:lnTo>
                      <a:pt x="15" y="14"/>
                    </a:lnTo>
                    <a:lnTo>
                      <a:pt x="14" y="14"/>
                    </a:lnTo>
                    <a:lnTo>
                      <a:pt x="13" y="14"/>
                    </a:lnTo>
                    <a:lnTo>
                      <a:pt x="11" y="14"/>
                    </a:lnTo>
                    <a:lnTo>
                      <a:pt x="10" y="14"/>
                    </a:lnTo>
                    <a:lnTo>
                      <a:pt x="10" y="15"/>
                    </a:lnTo>
                    <a:lnTo>
                      <a:pt x="11" y="16"/>
                    </a:lnTo>
                    <a:lnTo>
                      <a:pt x="13" y="16"/>
                    </a:lnTo>
                    <a:lnTo>
                      <a:pt x="14" y="16"/>
                    </a:lnTo>
                    <a:lnTo>
                      <a:pt x="14" y="17"/>
                    </a:lnTo>
                    <a:lnTo>
                      <a:pt x="13" y="17"/>
                    </a:lnTo>
                    <a:lnTo>
                      <a:pt x="12" y="17"/>
                    </a:lnTo>
                    <a:lnTo>
                      <a:pt x="13" y="17"/>
                    </a:lnTo>
                    <a:lnTo>
                      <a:pt x="14" y="17"/>
                    </a:lnTo>
                    <a:lnTo>
                      <a:pt x="14" y="18"/>
                    </a:lnTo>
                    <a:lnTo>
                      <a:pt x="13" y="18"/>
                    </a:lnTo>
                    <a:lnTo>
                      <a:pt x="12" y="18"/>
                    </a:lnTo>
                    <a:lnTo>
                      <a:pt x="1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20" name="Freeform 201">
                <a:extLst>
                  <a:ext uri="{FF2B5EF4-FFF2-40B4-BE49-F238E27FC236}">
                    <a16:creationId xmlns:a16="http://schemas.microsoft.com/office/drawing/2014/main" id="{A4A76705-8269-44E4-B0C5-D3EAE07FDA21}"/>
                  </a:ext>
                </a:extLst>
              </p:cNvPr>
              <p:cNvSpPr>
                <a:spLocks/>
              </p:cNvSpPr>
              <p:nvPr/>
            </p:nvSpPr>
            <p:spPr bwMode="auto">
              <a:xfrm>
                <a:off x="3110" y="3395"/>
                <a:ext cx="12" cy="19"/>
              </a:xfrm>
              <a:custGeom>
                <a:avLst/>
                <a:gdLst>
                  <a:gd name="T0" fmla="*/ 2147483647 w 4"/>
                  <a:gd name="T1" fmla="*/ 2147483647 h 8"/>
                  <a:gd name="T2" fmla="*/ 2147483647 w 4"/>
                  <a:gd name="T3" fmla="*/ 2147483647 h 8"/>
                  <a:gd name="T4" fmla="*/ 0 w 4"/>
                  <a:gd name="T5" fmla="*/ 2147483647 h 8"/>
                  <a:gd name="T6" fmla="*/ 0 w 4"/>
                  <a:gd name="T7" fmla="*/ 2147483647 h 8"/>
                  <a:gd name="T8" fmla="*/ 2147483647 w 4"/>
                  <a:gd name="T9" fmla="*/ 2147483647 h 8"/>
                  <a:gd name="T10" fmla="*/ 2147483647 w 4"/>
                  <a:gd name="T11" fmla="*/ 2147483647 h 8"/>
                  <a:gd name="T12" fmla="*/ 2147483647 w 4"/>
                  <a:gd name="T13" fmla="*/ 0 h 8"/>
                  <a:gd name="T14" fmla="*/ 2147483647 w 4"/>
                  <a:gd name="T15" fmla="*/ 2147483647 h 8"/>
                  <a:gd name="T16" fmla="*/ 2147483647 w 4"/>
                  <a:gd name="T17" fmla="*/ 2147483647 h 8"/>
                  <a:gd name="T18" fmla="*/ 2147483647 w 4"/>
                  <a:gd name="T19" fmla="*/ 2147483647 h 8"/>
                  <a:gd name="T20" fmla="*/ 2147483647 w 4"/>
                  <a:gd name="T21" fmla="*/ 2147483647 h 8"/>
                  <a:gd name="T22" fmla="*/ 2147483647 w 4"/>
                  <a:gd name="T23" fmla="*/ 2147483647 h 8"/>
                  <a:gd name="T24" fmla="*/ 2147483647 w 4"/>
                  <a:gd name="T25" fmla="*/ 2147483647 h 8"/>
                  <a:gd name="T26" fmla="*/ 2147483647 w 4"/>
                  <a:gd name="T27" fmla="*/ 2147483647 h 8"/>
                  <a:gd name="T28" fmla="*/ 2147483647 w 4"/>
                  <a:gd name="T29" fmla="*/ 2147483647 h 8"/>
                  <a:gd name="T30" fmla="*/ 2147483647 w 4"/>
                  <a:gd name="T31" fmla="*/ 2147483647 h 8"/>
                  <a:gd name="T32" fmla="*/ 2147483647 w 4"/>
                  <a:gd name="T33" fmla="*/ 2147483647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8"/>
                  <a:gd name="T53" fmla="*/ 4 w 4"/>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8">
                    <a:moveTo>
                      <a:pt x="1" y="7"/>
                    </a:moveTo>
                    <a:lnTo>
                      <a:pt x="1" y="5"/>
                    </a:lnTo>
                    <a:lnTo>
                      <a:pt x="0" y="4"/>
                    </a:lnTo>
                    <a:lnTo>
                      <a:pt x="0" y="2"/>
                    </a:lnTo>
                    <a:lnTo>
                      <a:pt x="1" y="1"/>
                    </a:lnTo>
                    <a:lnTo>
                      <a:pt x="2" y="0"/>
                    </a:lnTo>
                    <a:lnTo>
                      <a:pt x="3" y="1"/>
                    </a:lnTo>
                    <a:lnTo>
                      <a:pt x="4" y="1"/>
                    </a:lnTo>
                    <a:lnTo>
                      <a:pt x="4" y="3"/>
                    </a:lnTo>
                    <a:lnTo>
                      <a:pt x="3" y="4"/>
                    </a:lnTo>
                    <a:lnTo>
                      <a:pt x="3" y="6"/>
                    </a:lnTo>
                    <a:lnTo>
                      <a:pt x="2" y="8"/>
                    </a:lnTo>
                    <a:lnTo>
                      <a:pt x="2" y="7"/>
                    </a:lnTo>
                    <a:lnTo>
                      <a:pt x="1" y="7"/>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21" name="Freeform 202">
                <a:extLst>
                  <a:ext uri="{FF2B5EF4-FFF2-40B4-BE49-F238E27FC236}">
                    <a16:creationId xmlns:a16="http://schemas.microsoft.com/office/drawing/2014/main" id="{F06EBB4B-86F7-4F7D-A5B3-9000276E2F8B}"/>
                  </a:ext>
                </a:extLst>
              </p:cNvPr>
              <p:cNvSpPr>
                <a:spLocks/>
              </p:cNvSpPr>
              <p:nvPr/>
            </p:nvSpPr>
            <p:spPr bwMode="auto">
              <a:xfrm>
                <a:off x="2923" y="3405"/>
                <a:ext cx="6" cy="7"/>
              </a:xfrm>
              <a:custGeom>
                <a:avLst/>
                <a:gdLst>
                  <a:gd name="T0" fmla="*/ 2147483647 w 2"/>
                  <a:gd name="T1" fmla="*/ 2147483647 h 3"/>
                  <a:gd name="T2" fmla="*/ 2147483647 w 2"/>
                  <a:gd name="T3" fmla="*/ 2147483647 h 3"/>
                  <a:gd name="T4" fmla="*/ 0 w 2"/>
                  <a:gd name="T5" fmla="*/ 2147483647 h 3"/>
                  <a:gd name="T6" fmla="*/ 0 w 2"/>
                  <a:gd name="T7" fmla="*/ 2147483647 h 3"/>
                  <a:gd name="T8" fmla="*/ 0 w 2"/>
                  <a:gd name="T9" fmla="*/ 2147483647 h 3"/>
                  <a:gd name="T10" fmla="*/ 0 w 2"/>
                  <a:gd name="T11" fmla="*/ 2147483647 h 3"/>
                  <a:gd name="T12" fmla="*/ 0 w 2"/>
                  <a:gd name="T13" fmla="*/ 2147483647 h 3"/>
                  <a:gd name="T14" fmla="*/ 0 w 2"/>
                  <a:gd name="T15" fmla="*/ 0 h 3"/>
                  <a:gd name="T16" fmla="*/ 2147483647 w 2"/>
                  <a:gd name="T17" fmla="*/ 0 h 3"/>
                  <a:gd name="T18" fmla="*/ 2147483647 w 2"/>
                  <a:gd name="T19" fmla="*/ 2147483647 h 3"/>
                  <a:gd name="T20" fmla="*/ 2147483647 w 2"/>
                  <a:gd name="T21" fmla="*/ 2147483647 h 3"/>
                  <a:gd name="T22" fmla="*/ 2147483647 w 2"/>
                  <a:gd name="T23" fmla="*/ 2147483647 h 3"/>
                  <a:gd name="T24" fmla="*/ 2147483647 w 2"/>
                  <a:gd name="T25" fmla="*/ 2147483647 h 3"/>
                  <a:gd name="T26" fmla="*/ 2147483647 w 2"/>
                  <a:gd name="T27" fmla="*/ 2147483647 h 3"/>
                  <a:gd name="T28" fmla="*/ 2147483647 w 2"/>
                  <a:gd name="T29" fmla="*/ 2147483647 h 3"/>
                  <a:gd name="T30" fmla="*/ 2147483647 w 2"/>
                  <a:gd name="T31" fmla="*/ 2147483647 h 3"/>
                  <a:gd name="T32" fmla="*/ 2147483647 w 2"/>
                  <a:gd name="T33" fmla="*/ 2147483647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3"/>
                  <a:gd name="T53" fmla="*/ 2 w 2"/>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3">
                    <a:moveTo>
                      <a:pt x="1" y="3"/>
                    </a:moveTo>
                    <a:lnTo>
                      <a:pt x="1" y="3"/>
                    </a:lnTo>
                    <a:lnTo>
                      <a:pt x="0" y="2"/>
                    </a:lnTo>
                    <a:lnTo>
                      <a:pt x="0" y="1"/>
                    </a:lnTo>
                    <a:lnTo>
                      <a:pt x="0" y="0"/>
                    </a:lnTo>
                    <a:lnTo>
                      <a:pt x="1" y="0"/>
                    </a:lnTo>
                    <a:lnTo>
                      <a:pt x="1" y="1"/>
                    </a:lnTo>
                    <a:lnTo>
                      <a:pt x="1" y="2"/>
                    </a:lnTo>
                    <a:lnTo>
                      <a:pt x="2" y="3"/>
                    </a:lnTo>
                    <a:lnTo>
                      <a:pt x="1" y="3"/>
                    </a:lnTo>
                    <a:close/>
                  </a:path>
                </a:pathLst>
              </a:custGeom>
              <a:solidFill>
                <a:srgbClr val="66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22" name="Freeform 203">
                <a:extLst>
                  <a:ext uri="{FF2B5EF4-FFF2-40B4-BE49-F238E27FC236}">
                    <a16:creationId xmlns:a16="http://schemas.microsoft.com/office/drawing/2014/main" id="{DBA7F9C3-D3EE-48BE-8FF3-F0BE92EC5E42}"/>
                  </a:ext>
                </a:extLst>
              </p:cNvPr>
              <p:cNvSpPr>
                <a:spLocks/>
              </p:cNvSpPr>
              <p:nvPr/>
            </p:nvSpPr>
            <p:spPr bwMode="auto">
              <a:xfrm>
                <a:off x="3133" y="3329"/>
                <a:ext cx="81" cy="80"/>
              </a:xfrm>
              <a:custGeom>
                <a:avLst/>
                <a:gdLst>
                  <a:gd name="T0" fmla="*/ 2147483647 w 29"/>
                  <a:gd name="T1" fmla="*/ 2147483647 h 34"/>
                  <a:gd name="T2" fmla="*/ 2147483647 w 29"/>
                  <a:gd name="T3" fmla="*/ 2147483647 h 34"/>
                  <a:gd name="T4" fmla="*/ 2147483647 w 29"/>
                  <a:gd name="T5" fmla="*/ 2147483647 h 34"/>
                  <a:gd name="T6" fmla="*/ 2147483647 w 29"/>
                  <a:gd name="T7" fmla="*/ 2147483647 h 34"/>
                  <a:gd name="T8" fmla="*/ 2147483647 w 29"/>
                  <a:gd name="T9" fmla="*/ 2147483647 h 34"/>
                  <a:gd name="T10" fmla="*/ 2147483647 w 29"/>
                  <a:gd name="T11" fmla="*/ 2147483647 h 34"/>
                  <a:gd name="T12" fmla="*/ 2147483647 w 29"/>
                  <a:gd name="T13" fmla="*/ 2147483647 h 34"/>
                  <a:gd name="T14" fmla="*/ 2147483647 w 29"/>
                  <a:gd name="T15" fmla="*/ 2147483647 h 34"/>
                  <a:gd name="T16" fmla="*/ 0 w 29"/>
                  <a:gd name="T17" fmla="*/ 2147483647 h 34"/>
                  <a:gd name="T18" fmla="*/ 0 w 29"/>
                  <a:gd name="T19" fmla="*/ 2147483647 h 34"/>
                  <a:gd name="T20" fmla="*/ 2147483647 w 29"/>
                  <a:gd name="T21" fmla="*/ 2147483647 h 34"/>
                  <a:gd name="T22" fmla="*/ 2147483647 w 29"/>
                  <a:gd name="T23" fmla="*/ 2147483647 h 34"/>
                  <a:gd name="T24" fmla="*/ 2147483647 w 29"/>
                  <a:gd name="T25" fmla="*/ 2147483647 h 34"/>
                  <a:gd name="T26" fmla="*/ 2147483647 w 29"/>
                  <a:gd name="T27" fmla="*/ 2147483647 h 34"/>
                  <a:gd name="T28" fmla="*/ 2147483647 w 29"/>
                  <a:gd name="T29" fmla="*/ 2147483647 h 34"/>
                  <a:gd name="T30" fmla="*/ 2147483647 w 29"/>
                  <a:gd name="T31" fmla="*/ 2147483647 h 34"/>
                  <a:gd name="T32" fmla="*/ 2147483647 w 29"/>
                  <a:gd name="T33" fmla="*/ 2147483647 h 34"/>
                  <a:gd name="T34" fmla="*/ 2147483647 w 29"/>
                  <a:gd name="T35" fmla="*/ 2147483647 h 34"/>
                  <a:gd name="T36" fmla="*/ 2147483647 w 29"/>
                  <a:gd name="T37" fmla="*/ 2147483647 h 34"/>
                  <a:gd name="T38" fmla="*/ 2147483647 w 29"/>
                  <a:gd name="T39" fmla="*/ 2147483647 h 34"/>
                  <a:gd name="T40" fmla="*/ 2147483647 w 29"/>
                  <a:gd name="T41" fmla="*/ 0 h 34"/>
                  <a:gd name="T42" fmla="*/ 2147483647 w 29"/>
                  <a:gd name="T43" fmla="*/ 0 h 34"/>
                  <a:gd name="T44" fmla="*/ 2147483647 w 29"/>
                  <a:gd name="T45" fmla="*/ 0 h 34"/>
                  <a:gd name="T46" fmla="*/ 2147483647 w 29"/>
                  <a:gd name="T47" fmla="*/ 0 h 34"/>
                  <a:gd name="T48" fmla="*/ 2147483647 w 29"/>
                  <a:gd name="T49" fmla="*/ 0 h 34"/>
                  <a:gd name="T50" fmla="*/ 2147483647 w 29"/>
                  <a:gd name="T51" fmla="*/ 2147483647 h 34"/>
                  <a:gd name="T52" fmla="*/ 2147483647 w 29"/>
                  <a:gd name="T53" fmla="*/ 2147483647 h 34"/>
                  <a:gd name="T54" fmla="*/ 2147483647 w 29"/>
                  <a:gd name="T55" fmla="*/ 2147483647 h 34"/>
                  <a:gd name="T56" fmla="*/ 2147483647 w 29"/>
                  <a:gd name="T57" fmla="*/ 2147483647 h 34"/>
                  <a:gd name="T58" fmla="*/ 2147483647 w 29"/>
                  <a:gd name="T59" fmla="*/ 2147483647 h 34"/>
                  <a:gd name="T60" fmla="*/ 2147483647 w 29"/>
                  <a:gd name="T61" fmla="*/ 2147483647 h 34"/>
                  <a:gd name="T62" fmla="*/ 2147483647 w 29"/>
                  <a:gd name="T63" fmla="*/ 2147483647 h 34"/>
                  <a:gd name="T64" fmla="*/ 2147483647 w 29"/>
                  <a:gd name="T65" fmla="*/ 2147483647 h 34"/>
                  <a:gd name="T66" fmla="*/ 2147483647 w 29"/>
                  <a:gd name="T67" fmla="*/ 2147483647 h 34"/>
                  <a:gd name="T68" fmla="*/ 2147483647 w 29"/>
                  <a:gd name="T69" fmla="*/ 2147483647 h 34"/>
                  <a:gd name="T70" fmla="*/ 2147483647 w 29"/>
                  <a:gd name="T71" fmla="*/ 2147483647 h 34"/>
                  <a:gd name="T72" fmla="*/ 2147483647 w 29"/>
                  <a:gd name="T73" fmla="*/ 2147483647 h 34"/>
                  <a:gd name="T74" fmla="*/ 2147483647 w 29"/>
                  <a:gd name="T75" fmla="*/ 2147483647 h 34"/>
                  <a:gd name="T76" fmla="*/ 2147483647 w 29"/>
                  <a:gd name="T77" fmla="*/ 2147483647 h 34"/>
                  <a:gd name="T78" fmla="*/ 2147483647 w 29"/>
                  <a:gd name="T79" fmla="*/ 2147483647 h 34"/>
                  <a:gd name="T80" fmla="*/ 2147483647 w 29"/>
                  <a:gd name="T81" fmla="*/ 2147483647 h 34"/>
                  <a:gd name="T82" fmla="*/ 2147483647 w 29"/>
                  <a:gd name="T83" fmla="*/ 2147483647 h 34"/>
                  <a:gd name="T84" fmla="*/ 2147483647 w 29"/>
                  <a:gd name="T85" fmla="*/ 2147483647 h 34"/>
                  <a:gd name="T86" fmla="*/ 2147483647 w 29"/>
                  <a:gd name="T87" fmla="*/ 2147483647 h 34"/>
                  <a:gd name="T88" fmla="*/ 2147483647 w 29"/>
                  <a:gd name="T89" fmla="*/ 2147483647 h 34"/>
                  <a:gd name="T90" fmla="*/ 2147483647 w 29"/>
                  <a:gd name="T91" fmla="*/ 2147483647 h 34"/>
                  <a:gd name="T92" fmla="*/ 2147483647 w 29"/>
                  <a:gd name="T93" fmla="*/ 2147483647 h 34"/>
                  <a:gd name="T94" fmla="*/ 2147483647 w 29"/>
                  <a:gd name="T95" fmla="*/ 2147483647 h 34"/>
                  <a:gd name="T96" fmla="*/ 2147483647 w 29"/>
                  <a:gd name="T97" fmla="*/ 2147483647 h 34"/>
                  <a:gd name="T98" fmla="*/ 2147483647 w 29"/>
                  <a:gd name="T99" fmla="*/ 2147483647 h 34"/>
                  <a:gd name="T100" fmla="*/ 2147483647 w 29"/>
                  <a:gd name="T101" fmla="*/ 2147483647 h 34"/>
                  <a:gd name="T102" fmla="*/ 2147483647 w 29"/>
                  <a:gd name="T103" fmla="*/ 2147483647 h 34"/>
                  <a:gd name="T104" fmla="*/ 2147483647 w 29"/>
                  <a:gd name="T105" fmla="*/ 2147483647 h 34"/>
                  <a:gd name="T106" fmla="*/ 2147483647 w 29"/>
                  <a:gd name="T107" fmla="*/ 2147483647 h 34"/>
                  <a:gd name="T108" fmla="*/ 2147483647 w 29"/>
                  <a:gd name="T109" fmla="*/ 2147483647 h 34"/>
                  <a:gd name="T110" fmla="*/ 2147483647 w 29"/>
                  <a:gd name="T111" fmla="*/ 2147483647 h 34"/>
                  <a:gd name="T112" fmla="*/ 2147483647 w 29"/>
                  <a:gd name="T113" fmla="*/ 2147483647 h 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4"/>
                  <a:gd name="T173" fmla="*/ 29 w 29"/>
                  <a:gd name="T174" fmla="*/ 34 h 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4">
                    <a:moveTo>
                      <a:pt x="7" y="34"/>
                    </a:moveTo>
                    <a:lnTo>
                      <a:pt x="6" y="34"/>
                    </a:lnTo>
                    <a:lnTo>
                      <a:pt x="5" y="33"/>
                    </a:lnTo>
                    <a:lnTo>
                      <a:pt x="4" y="32"/>
                    </a:lnTo>
                    <a:lnTo>
                      <a:pt x="3" y="31"/>
                    </a:lnTo>
                    <a:lnTo>
                      <a:pt x="2" y="30"/>
                    </a:lnTo>
                    <a:lnTo>
                      <a:pt x="1" y="29"/>
                    </a:lnTo>
                    <a:lnTo>
                      <a:pt x="1" y="28"/>
                    </a:lnTo>
                    <a:lnTo>
                      <a:pt x="0" y="27"/>
                    </a:lnTo>
                    <a:lnTo>
                      <a:pt x="1" y="26"/>
                    </a:lnTo>
                    <a:lnTo>
                      <a:pt x="1" y="23"/>
                    </a:lnTo>
                    <a:lnTo>
                      <a:pt x="2" y="20"/>
                    </a:lnTo>
                    <a:lnTo>
                      <a:pt x="3" y="16"/>
                    </a:lnTo>
                    <a:lnTo>
                      <a:pt x="5" y="12"/>
                    </a:lnTo>
                    <a:lnTo>
                      <a:pt x="6" y="8"/>
                    </a:lnTo>
                    <a:lnTo>
                      <a:pt x="8" y="5"/>
                    </a:lnTo>
                    <a:lnTo>
                      <a:pt x="10" y="2"/>
                    </a:lnTo>
                    <a:lnTo>
                      <a:pt x="12" y="0"/>
                    </a:lnTo>
                    <a:lnTo>
                      <a:pt x="15" y="0"/>
                    </a:lnTo>
                    <a:lnTo>
                      <a:pt x="17" y="0"/>
                    </a:lnTo>
                    <a:lnTo>
                      <a:pt x="19" y="0"/>
                    </a:lnTo>
                    <a:lnTo>
                      <a:pt x="21" y="0"/>
                    </a:lnTo>
                    <a:lnTo>
                      <a:pt x="22" y="2"/>
                    </a:lnTo>
                    <a:lnTo>
                      <a:pt x="24" y="3"/>
                    </a:lnTo>
                    <a:lnTo>
                      <a:pt x="26" y="5"/>
                    </a:lnTo>
                    <a:lnTo>
                      <a:pt x="29" y="8"/>
                    </a:lnTo>
                    <a:lnTo>
                      <a:pt x="28" y="8"/>
                    </a:lnTo>
                    <a:lnTo>
                      <a:pt x="28" y="9"/>
                    </a:lnTo>
                    <a:lnTo>
                      <a:pt x="27" y="9"/>
                    </a:lnTo>
                    <a:lnTo>
                      <a:pt x="26" y="9"/>
                    </a:lnTo>
                    <a:lnTo>
                      <a:pt x="25" y="9"/>
                    </a:lnTo>
                    <a:lnTo>
                      <a:pt x="24" y="10"/>
                    </a:lnTo>
                    <a:lnTo>
                      <a:pt x="24" y="11"/>
                    </a:lnTo>
                    <a:lnTo>
                      <a:pt x="24" y="13"/>
                    </a:lnTo>
                    <a:lnTo>
                      <a:pt x="23" y="15"/>
                    </a:lnTo>
                    <a:lnTo>
                      <a:pt x="23" y="17"/>
                    </a:lnTo>
                    <a:lnTo>
                      <a:pt x="22" y="17"/>
                    </a:lnTo>
                    <a:lnTo>
                      <a:pt x="21" y="17"/>
                    </a:lnTo>
                    <a:lnTo>
                      <a:pt x="20" y="18"/>
                    </a:lnTo>
                    <a:lnTo>
                      <a:pt x="20" y="20"/>
                    </a:lnTo>
                    <a:lnTo>
                      <a:pt x="19" y="23"/>
                    </a:lnTo>
                    <a:lnTo>
                      <a:pt x="18" y="25"/>
                    </a:lnTo>
                    <a:lnTo>
                      <a:pt x="18" y="27"/>
                    </a:lnTo>
                    <a:lnTo>
                      <a:pt x="16" y="29"/>
                    </a:lnTo>
                    <a:lnTo>
                      <a:pt x="15" y="32"/>
                    </a:lnTo>
                    <a:lnTo>
                      <a:pt x="13" y="33"/>
                    </a:lnTo>
                    <a:lnTo>
                      <a:pt x="11" y="34"/>
                    </a:lnTo>
                    <a:lnTo>
                      <a:pt x="10" y="34"/>
                    </a:lnTo>
                    <a:lnTo>
                      <a:pt x="9" y="34"/>
                    </a:lnTo>
                    <a:lnTo>
                      <a:pt x="8" y="34"/>
                    </a:lnTo>
                    <a:lnTo>
                      <a:pt x="7" y="34"/>
                    </a:lnTo>
                    <a:close/>
                  </a:path>
                </a:pathLst>
              </a:custGeom>
              <a:solidFill>
                <a:srgbClr val="F2D8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23" name="Freeform 204">
                <a:extLst>
                  <a:ext uri="{FF2B5EF4-FFF2-40B4-BE49-F238E27FC236}">
                    <a16:creationId xmlns:a16="http://schemas.microsoft.com/office/drawing/2014/main" id="{1DFF9BBD-536B-484F-8FBB-F4A787CD5B34}"/>
                  </a:ext>
                </a:extLst>
              </p:cNvPr>
              <p:cNvSpPr>
                <a:spLocks/>
              </p:cNvSpPr>
              <p:nvPr/>
            </p:nvSpPr>
            <p:spPr bwMode="auto">
              <a:xfrm>
                <a:off x="3200" y="3364"/>
                <a:ext cx="17" cy="24"/>
              </a:xfrm>
              <a:custGeom>
                <a:avLst/>
                <a:gdLst>
                  <a:gd name="T0" fmla="*/ 2147483647 w 6"/>
                  <a:gd name="T1" fmla="*/ 2147483647 h 10"/>
                  <a:gd name="T2" fmla="*/ 2147483647 w 6"/>
                  <a:gd name="T3" fmla="*/ 2147483647 h 10"/>
                  <a:gd name="T4" fmla="*/ 2147483647 w 6"/>
                  <a:gd name="T5" fmla="*/ 2147483647 h 10"/>
                  <a:gd name="T6" fmla="*/ 2147483647 w 6"/>
                  <a:gd name="T7" fmla="*/ 2147483647 h 10"/>
                  <a:gd name="T8" fmla="*/ 0 w 6"/>
                  <a:gd name="T9" fmla="*/ 2147483647 h 10"/>
                  <a:gd name="T10" fmla="*/ 0 w 6"/>
                  <a:gd name="T11" fmla="*/ 2147483647 h 10"/>
                  <a:gd name="T12" fmla="*/ 0 w 6"/>
                  <a:gd name="T13" fmla="*/ 2147483647 h 10"/>
                  <a:gd name="T14" fmla="*/ 0 w 6"/>
                  <a:gd name="T15" fmla="*/ 2147483647 h 10"/>
                  <a:gd name="T16" fmla="*/ 0 w 6"/>
                  <a:gd name="T17" fmla="*/ 2147483647 h 10"/>
                  <a:gd name="T18" fmla="*/ 0 w 6"/>
                  <a:gd name="T19" fmla="*/ 2147483647 h 10"/>
                  <a:gd name="T20" fmla="*/ 2147483647 w 6"/>
                  <a:gd name="T21" fmla="*/ 2147483647 h 10"/>
                  <a:gd name="T22" fmla="*/ 2147483647 w 6"/>
                  <a:gd name="T23" fmla="*/ 2147483647 h 10"/>
                  <a:gd name="T24" fmla="*/ 2147483647 w 6"/>
                  <a:gd name="T25" fmla="*/ 0 h 10"/>
                  <a:gd name="T26" fmla="*/ 2147483647 w 6"/>
                  <a:gd name="T27" fmla="*/ 0 h 10"/>
                  <a:gd name="T28" fmla="*/ 2147483647 w 6"/>
                  <a:gd name="T29" fmla="*/ 0 h 10"/>
                  <a:gd name="T30" fmla="*/ 2147483647 w 6"/>
                  <a:gd name="T31" fmla="*/ 0 h 10"/>
                  <a:gd name="T32" fmla="*/ 2147483647 w 6"/>
                  <a:gd name="T33" fmla="*/ 0 h 10"/>
                  <a:gd name="T34" fmla="*/ 2147483647 w 6"/>
                  <a:gd name="T35" fmla="*/ 2147483647 h 10"/>
                  <a:gd name="T36" fmla="*/ 2147483647 w 6"/>
                  <a:gd name="T37" fmla="*/ 2147483647 h 10"/>
                  <a:gd name="T38" fmla="*/ 2147483647 w 6"/>
                  <a:gd name="T39" fmla="*/ 2147483647 h 10"/>
                  <a:gd name="T40" fmla="*/ 2147483647 w 6"/>
                  <a:gd name="T41" fmla="*/ 2147483647 h 10"/>
                  <a:gd name="T42" fmla="*/ 2147483647 w 6"/>
                  <a:gd name="T43" fmla="*/ 2147483647 h 10"/>
                  <a:gd name="T44" fmla="*/ 2147483647 w 6"/>
                  <a:gd name="T45" fmla="*/ 2147483647 h 10"/>
                  <a:gd name="T46" fmla="*/ 2147483647 w 6"/>
                  <a:gd name="T47" fmla="*/ 2147483647 h 10"/>
                  <a:gd name="T48" fmla="*/ 2147483647 w 6"/>
                  <a:gd name="T49" fmla="*/ 2147483647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
                  <a:gd name="T76" fmla="*/ 0 h 10"/>
                  <a:gd name="T77" fmla="*/ 6 w 6"/>
                  <a:gd name="T78" fmla="*/ 10 h 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 h="10">
                    <a:moveTo>
                      <a:pt x="4" y="10"/>
                    </a:moveTo>
                    <a:lnTo>
                      <a:pt x="3" y="9"/>
                    </a:lnTo>
                    <a:lnTo>
                      <a:pt x="2" y="9"/>
                    </a:lnTo>
                    <a:lnTo>
                      <a:pt x="1" y="9"/>
                    </a:lnTo>
                    <a:lnTo>
                      <a:pt x="0" y="8"/>
                    </a:lnTo>
                    <a:lnTo>
                      <a:pt x="0" y="6"/>
                    </a:lnTo>
                    <a:lnTo>
                      <a:pt x="0" y="5"/>
                    </a:lnTo>
                    <a:lnTo>
                      <a:pt x="0" y="3"/>
                    </a:lnTo>
                    <a:lnTo>
                      <a:pt x="1" y="3"/>
                    </a:lnTo>
                    <a:lnTo>
                      <a:pt x="1" y="2"/>
                    </a:lnTo>
                    <a:lnTo>
                      <a:pt x="2" y="0"/>
                    </a:lnTo>
                    <a:lnTo>
                      <a:pt x="3" y="0"/>
                    </a:lnTo>
                    <a:lnTo>
                      <a:pt x="4" y="0"/>
                    </a:lnTo>
                    <a:lnTo>
                      <a:pt x="5" y="0"/>
                    </a:lnTo>
                    <a:lnTo>
                      <a:pt x="5" y="2"/>
                    </a:lnTo>
                    <a:lnTo>
                      <a:pt x="6" y="5"/>
                    </a:lnTo>
                    <a:lnTo>
                      <a:pt x="6" y="8"/>
                    </a:lnTo>
                    <a:lnTo>
                      <a:pt x="6" y="10"/>
                    </a:lnTo>
                    <a:lnTo>
                      <a:pt x="5" y="10"/>
                    </a:lnTo>
                    <a:lnTo>
                      <a:pt x="4" y="10"/>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24" name="Freeform 205">
                <a:extLst>
                  <a:ext uri="{FF2B5EF4-FFF2-40B4-BE49-F238E27FC236}">
                    <a16:creationId xmlns:a16="http://schemas.microsoft.com/office/drawing/2014/main" id="{0403FEB1-2BC3-4667-B3F7-6B43ED266B0A}"/>
                  </a:ext>
                </a:extLst>
              </p:cNvPr>
              <p:cNvSpPr>
                <a:spLocks/>
              </p:cNvSpPr>
              <p:nvPr/>
            </p:nvSpPr>
            <p:spPr bwMode="auto">
              <a:xfrm>
                <a:off x="3222" y="3336"/>
                <a:ext cx="39" cy="45"/>
              </a:xfrm>
              <a:custGeom>
                <a:avLst/>
                <a:gdLst>
                  <a:gd name="T0" fmla="*/ 0 w 14"/>
                  <a:gd name="T1" fmla="*/ 2147483647 h 19"/>
                  <a:gd name="T2" fmla="*/ 0 w 14"/>
                  <a:gd name="T3" fmla="*/ 2147483647 h 19"/>
                  <a:gd name="T4" fmla="*/ 0 w 14"/>
                  <a:gd name="T5" fmla="*/ 2147483647 h 19"/>
                  <a:gd name="T6" fmla="*/ 0 w 14"/>
                  <a:gd name="T7" fmla="*/ 2147483647 h 19"/>
                  <a:gd name="T8" fmla="*/ 0 w 14"/>
                  <a:gd name="T9" fmla="*/ 2147483647 h 19"/>
                  <a:gd name="T10" fmla="*/ 2147483647 w 14"/>
                  <a:gd name="T11" fmla="*/ 2147483647 h 19"/>
                  <a:gd name="T12" fmla="*/ 2147483647 w 14"/>
                  <a:gd name="T13" fmla="*/ 2147483647 h 19"/>
                  <a:gd name="T14" fmla="*/ 2147483647 w 14"/>
                  <a:gd name="T15" fmla="*/ 2147483647 h 19"/>
                  <a:gd name="T16" fmla="*/ 2147483647 w 14"/>
                  <a:gd name="T17" fmla="*/ 2147483647 h 19"/>
                  <a:gd name="T18" fmla="*/ 2147483647 w 14"/>
                  <a:gd name="T19" fmla="*/ 2147483647 h 19"/>
                  <a:gd name="T20" fmla="*/ 2147483647 w 14"/>
                  <a:gd name="T21" fmla="*/ 2147483647 h 19"/>
                  <a:gd name="T22" fmla="*/ 2147483647 w 14"/>
                  <a:gd name="T23" fmla="*/ 2147483647 h 19"/>
                  <a:gd name="T24" fmla="*/ 2147483647 w 14"/>
                  <a:gd name="T25" fmla="*/ 0 h 19"/>
                  <a:gd name="T26" fmla="*/ 2147483647 w 14"/>
                  <a:gd name="T27" fmla="*/ 0 h 19"/>
                  <a:gd name="T28" fmla="*/ 2147483647 w 14"/>
                  <a:gd name="T29" fmla="*/ 0 h 19"/>
                  <a:gd name="T30" fmla="*/ 2147483647 w 14"/>
                  <a:gd name="T31" fmla="*/ 0 h 19"/>
                  <a:gd name="T32" fmla="*/ 2147483647 w 14"/>
                  <a:gd name="T33" fmla="*/ 0 h 19"/>
                  <a:gd name="T34" fmla="*/ 2147483647 w 14"/>
                  <a:gd name="T35" fmla="*/ 2147483647 h 19"/>
                  <a:gd name="T36" fmla="*/ 2147483647 w 14"/>
                  <a:gd name="T37" fmla="*/ 2147483647 h 19"/>
                  <a:gd name="T38" fmla="*/ 2147483647 w 14"/>
                  <a:gd name="T39" fmla="*/ 2147483647 h 19"/>
                  <a:gd name="T40" fmla="*/ 2147483647 w 14"/>
                  <a:gd name="T41" fmla="*/ 2147483647 h 19"/>
                  <a:gd name="T42" fmla="*/ 2147483647 w 14"/>
                  <a:gd name="T43" fmla="*/ 2147483647 h 19"/>
                  <a:gd name="T44" fmla="*/ 2147483647 w 14"/>
                  <a:gd name="T45" fmla="*/ 2147483647 h 19"/>
                  <a:gd name="T46" fmla="*/ 2147483647 w 14"/>
                  <a:gd name="T47" fmla="*/ 2147483647 h 19"/>
                  <a:gd name="T48" fmla="*/ 0 w 14"/>
                  <a:gd name="T49" fmla="*/ 2147483647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19"/>
                  <a:gd name="T77" fmla="*/ 14 w 14"/>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19">
                    <a:moveTo>
                      <a:pt x="0" y="19"/>
                    </a:moveTo>
                    <a:lnTo>
                      <a:pt x="0" y="17"/>
                    </a:lnTo>
                    <a:lnTo>
                      <a:pt x="0" y="14"/>
                    </a:lnTo>
                    <a:lnTo>
                      <a:pt x="0" y="12"/>
                    </a:lnTo>
                    <a:lnTo>
                      <a:pt x="0" y="10"/>
                    </a:lnTo>
                    <a:lnTo>
                      <a:pt x="1" y="9"/>
                    </a:lnTo>
                    <a:lnTo>
                      <a:pt x="3" y="8"/>
                    </a:lnTo>
                    <a:lnTo>
                      <a:pt x="5" y="7"/>
                    </a:lnTo>
                    <a:lnTo>
                      <a:pt x="7" y="6"/>
                    </a:lnTo>
                    <a:lnTo>
                      <a:pt x="9" y="4"/>
                    </a:lnTo>
                    <a:lnTo>
                      <a:pt x="10" y="3"/>
                    </a:lnTo>
                    <a:lnTo>
                      <a:pt x="12" y="1"/>
                    </a:lnTo>
                    <a:lnTo>
                      <a:pt x="13" y="0"/>
                    </a:lnTo>
                    <a:lnTo>
                      <a:pt x="14" y="0"/>
                    </a:lnTo>
                    <a:lnTo>
                      <a:pt x="13" y="2"/>
                    </a:lnTo>
                    <a:lnTo>
                      <a:pt x="12" y="4"/>
                    </a:lnTo>
                    <a:lnTo>
                      <a:pt x="10" y="7"/>
                    </a:lnTo>
                    <a:lnTo>
                      <a:pt x="7" y="11"/>
                    </a:lnTo>
                    <a:lnTo>
                      <a:pt x="5" y="14"/>
                    </a:lnTo>
                    <a:lnTo>
                      <a:pt x="3" y="17"/>
                    </a:lnTo>
                    <a:lnTo>
                      <a:pt x="1" y="19"/>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25" name="Freeform 206">
                <a:extLst>
                  <a:ext uri="{FF2B5EF4-FFF2-40B4-BE49-F238E27FC236}">
                    <a16:creationId xmlns:a16="http://schemas.microsoft.com/office/drawing/2014/main" id="{54EC7D96-E1F6-480C-B3A1-262A9CA86C05}"/>
                  </a:ext>
                </a:extLst>
              </p:cNvPr>
              <p:cNvSpPr>
                <a:spLocks/>
              </p:cNvSpPr>
              <p:nvPr/>
            </p:nvSpPr>
            <p:spPr bwMode="auto">
              <a:xfrm>
                <a:off x="3161" y="3260"/>
                <a:ext cx="92" cy="102"/>
              </a:xfrm>
              <a:custGeom>
                <a:avLst/>
                <a:gdLst>
                  <a:gd name="T0" fmla="*/ 2147483647 w 33"/>
                  <a:gd name="T1" fmla="*/ 2147483647 h 43"/>
                  <a:gd name="T2" fmla="*/ 2147483647 w 33"/>
                  <a:gd name="T3" fmla="*/ 2147483647 h 43"/>
                  <a:gd name="T4" fmla="*/ 2147483647 w 33"/>
                  <a:gd name="T5" fmla="*/ 2147483647 h 43"/>
                  <a:gd name="T6" fmla="*/ 2147483647 w 33"/>
                  <a:gd name="T7" fmla="*/ 2147483647 h 43"/>
                  <a:gd name="T8" fmla="*/ 2147483647 w 33"/>
                  <a:gd name="T9" fmla="*/ 2147483647 h 43"/>
                  <a:gd name="T10" fmla="*/ 2147483647 w 33"/>
                  <a:gd name="T11" fmla="*/ 2147483647 h 43"/>
                  <a:gd name="T12" fmla="*/ 2147483647 w 33"/>
                  <a:gd name="T13" fmla="*/ 2147483647 h 43"/>
                  <a:gd name="T14" fmla="*/ 2147483647 w 33"/>
                  <a:gd name="T15" fmla="*/ 2147483647 h 43"/>
                  <a:gd name="T16" fmla="*/ 2147483647 w 33"/>
                  <a:gd name="T17" fmla="*/ 2147483647 h 43"/>
                  <a:gd name="T18" fmla="*/ 2147483647 w 33"/>
                  <a:gd name="T19" fmla="*/ 2147483647 h 43"/>
                  <a:gd name="T20" fmla="*/ 2147483647 w 33"/>
                  <a:gd name="T21" fmla="*/ 2147483647 h 43"/>
                  <a:gd name="T22" fmla="*/ 2147483647 w 33"/>
                  <a:gd name="T23" fmla="*/ 2147483647 h 43"/>
                  <a:gd name="T24" fmla="*/ 2147483647 w 33"/>
                  <a:gd name="T25" fmla="*/ 2147483647 h 43"/>
                  <a:gd name="T26" fmla="*/ 2147483647 w 33"/>
                  <a:gd name="T27" fmla="*/ 2147483647 h 43"/>
                  <a:gd name="T28" fmla="*/ 2147483647 w 33"/>
                  <a:gd name="T29" fmla="*/ 2147483647 h 43"/>
                  <a:gd name="T30" fmla="*/ 2147483647 w 33"/>
                  <a:gd name="T31" fmla="*/ 2147483647 h 43"/>
                  <a:gd name="T32" fmla="*/ 0 w 33"/>
                  <a:gd name="T33" fmla="*/ 2147483647 h 43"/>
                  <a:gd name="T34" fmla="*/ 2147483647 w 33"/>
                  <a:gd name="T35" fmla="*/ 2147483647 h 43"/>
                  <a:gd name="T36" fmla="*/ 2147483647 w 33"/>
                  <a:gd name="T37" fmla="*/ 2147483647 h 43"/>
                  <a:gd name="T38" fmla="*/ 2147483647 w 33"/>
                  <a:gd name="T39" fmla="*/ 2147483647 h 43"/>
                  <a:gd name="T40" fmla="*/ 2147483647 w 33"/>
                  <a:gd name="T41" fmla="*/ 2147483647 h 43"/>
                  <a:gd name="T42" fmla="*/ 2147483647 w 33"/>
                  <a:gd name="T43" fmla="*/ 2147483647 h 43"/>
                  <a:gd name="T44" fmla="*/ 2147483647 w 33"/>
                  <a:gd name="T45" fmla="*/ 2147483647 h 43"/>
                  <a:gd name="T46" fmla="*/ 2147483647 w 33"/>
                  <a:gd name="T47" fmla="*/ 2147483647 h 43"/>
                  <a:gd name="T48" fmla="*/ 2147483647 w 33"/>
                  <a:gd name="T49" fmla="*/ 2147483647 h 43"/>
                  <a:gd name="T50" fmla="*/ 2147483647 w 33"/>
                  <a:gd name="T51" fmla="*/ 2147483647 h 43"/>
                  <a:gd name="T52" fmla="*/ 2147483647 w 33"/>
                  <a:gd name="T53" fmla="*/ 2147483647 h 43"/>
                  <a:gd name="T54" fmla="*/ 2147483647 w 33"/>
                  <a:gd name="T55" fmla="*/ 2147483647 h 43"/>
                  <a:gd name="T56" fmla="*/ 2147483647 w 33"/>
                  <a:gd name="T57" fmla="*/ 2147483647 h 43"/>
                  <a:gd name="T58" fmla="*/ 2147483647 w 33"/>
                  <a:gd name="T59" fmla="*/ 2147483647 h 43"/>
                  <a:gd name="T60" fmla="*/ 2147483647 w 33"/>
                  <a:gd name="T61" fmla="*/ 2147483647 h 43"/>
                  <a:gd name="T62" fmla="*/ 2147483647 w 33"/>
                  <a:gd name="T63" fmla="*/ 2147483647 h 43"/>
                  <a:gd name="T64" fmla="*/ 2147483647 w 33"/>
                  <a:gd name="T65" fmla="*/ 2147483647 h 43"/>
                  <a:gd name="T66" fmla="*/ 2147483647 w 33"/>
                  <a:gd name="T67" fmla="*/ 2147483647 h 43"/>
                  <a:gd name="T68" fmla="*/ 2147483647 w 33"/>
                  <a:gd name="T69" fmla="*/ 2147483647 h 43"/>
                  <a:gd name="T70" fmla="*/ 2147483647 w 33"/>
                  <a:gd name="T71" fmla="*/ 2147483647 h 43"/>
                  <a:gd name="T72" fmla="*/ 2147483647 w 33"/>
                  <a:gd name="T73" fmla="*/ 2147483647 h 43"/>
                  <a:gd name="T74" fmla="*/ 2147483647 w 33"/>
                  <a:gd name="T75" fmla="*/ 2147483647 h 43"/>
                  <a:gd name="T76" fmla="*/ 2147483647 w 33"/>
                  <a:gd name="T77" fmla="*/ 2147483647 h 43"/>
                  <a:gd name="T78" fmla="*/ 2147483647 w 33"/>
                  <a:gd name="T79" fmla="*/ 2147483647 h 43"/>
                  <a:gd name="T80" fmla="*/ 2147483647 w 33"/>
                  <a:gd name="T81" fmla="*/ 2147483647 h 43"/>
                  <a:gd name="T82" fmla="*/ 2147483647 w 33"/>
                  <a:gd name="T83" fmla="*/ 2147483647 h 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43"/>
                  <a:gd name="T128" fmla="*/ 33 w 33"/>
                  <a:gd name="T129" fmla="*/ 43 h 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43">
                    <a:moveTo>
                      <a:pt x="16" y="43"/>
                    </a:moveTo>
                    <a:lnTo>
                      <a:pt x="16" y="42"/>
                    </a:lnTo>
                    <a:lnTo>
                      <a:pt x="16" y="41"/>
                    </a:lnTo>
                    <a:lnTo>
                      <a:pt x="16" y="40"/>
                    </a:lnTo>
                    <a:lnTo>
                      <a:pt x="17" y="40"/>
                    </a:lnTo>
                    <a:lnTo>
                      <a:pt x="18" y="40"/>
                    </a:lnTo>
                    <a:lnTo>
                      <a:pt x="20" y="39"/>
                    </a:lnTo>
                    <a:lnTo>
                      <a:pt x="20" y="38"/>
                    </a:lnTo>
                    <a:lnTo>
                      <a:pt x="21" y="38"/>
                    </a:lnTo>
                    <a:lnTo>
                      <a:pt x="21" y="37"/>
                    </a:lnTo>
                    <a:lnTo>
                      <a:pt x="19" y="35"/>
                    </a:lnTo>
                    <a:lnTo>
                      <a:pt x="18" y="34"/>
                    </a:lnTo>
                    <a:lnTo>
                      <a:pt x="16" y="32"/>
                    </a:lnTo>
                    <a:lnTo>
                      <a:pt x="15" y="31"/>
                    </a:lnTo>
                    <a:lnTo>
                      <a:pt x="13" y="29"/>
                    </a:lnTo>
                    <a:lnTo>
                      <a:pt x="12" y="28"/>
                    </a:lnTo>
                    <a:lnTo>
                      <a:pt x="10" y="27"/>
                    </a:lnTo>
                    <a:lnTo>
                      <a:pt x="8" y="27"/>
                    </a:lnTo>
                    <a:lnTo>
                      <a:pt x="7" y="25"/>
                    </a:lnTo>
                    <a:lnTo>
                      <a:pt x="6" y="23"/>
                    </a:lnTo>
                    <a:lnTo>
                      <a:pt x="5" y="22"/>
                    </a:lnTo>
                    <a:lnTo>
                      <a:pt x="4" y="22"/>
                    </a:lnTo>
                    <a:lnTo>
                      <a:pt x="3" y="22"/>
                    </a:lnTo>
                    <a:lnTo>
                      <a:pt x="2" y="21"/>
                    </a:lnTo>
                    <a:lnTo>
                      <a:pt x="0" y="20"/>
                    </a:lnTo>
                    <a:lnTo>
                      <a:pt x="0" y="15"/>
                    </a:lnTo>
                    <a:lnTo>
                      <a:pt x="1" y="10"/>
                    </a:lnTo>
                    <a:lnTo>
                      <a:pt x="2" y="5"/>
                    </a:lnTo>
                    <a:lnTo>
                      <a:pt x="2" y="0"/>
                    </a:lnTo>
                    <a:lnTo>
                      <a:pt x="5" y="1"/>
                    </a:lnTo>
                    <a:lnTo>
                      <a:pt x="8" y="1"/>
                    </a:lnTo>
                    <a:lnTo>
                      <a:pt x="10" y="1"/>
                    </a:lnTo>
                    <a:lnTo>
                      <a:pt x="11" y="2"/>
                    </a:lnTo>
                    <a:lnTo>
                      <a:pt x="12" y="2"/>
                    </a:lnTo>
                    <a:lnTo>
                      <a:pt x="13" y="2"/>
                    </a:lnTo>
                    <a:lnTo>
                      <a:pt x="15" y="2"/>
                    </a:lnTo>
                    <a:lnTo>
                      <a:pt x="16" y="2"/>
                    </a:lnTo>
                    <a:lnTo>
                      <a:pt x="16" y="5"/>
                    </a:lnTo>
                    <a:lnTo>
                      <a:pt x="16" y="8"/>
                    </a:lnTo>
                    <a:lnTo>
                      <a:pt x="15" y="10"/>
                    </a:lnTo>
                    <a:lnTo>
                      <a:pt x="15" y="14"/>
                    </a:lnTo>
                    <a:lnTo>
                      <a:pt x="16" y="14"/>
                    </a:lnTo>
                    <a:lnTo>
                      <a:pt x="17" y="15"/>
                    </a:lnTo>
                    <a:lnTo>
                      <a:pt x="18" y="15"/>
                    </a:lnTo>
                    <a:lnTo>
                      <a:pt x="19" y="16"/>
                    </a:lnTo>
                    <a:lnTo>
                      <a:pt x="20" y="16"/>
                    </a:lnTo>
                    <a:lnTo>
                      <a:pt x="21" y="16"/>
                    </a:lnTo>
                    <a:lnTo>
                      <a:pt x="22" y="15"/>
                    </a:lnTo>
                    <a:lnTo>
                      <a:pt x="22" y="12"/>
                    </a:lnTo>
                    <a:lnTo>
                      <a:pt x="23" y="10"/>
                    </a:lnTo>
                    <a:lnTo>
                      <a:pt x="23" y="8"/>
                    </a:lnTo>
                    <a:lnTo>
                      <a:pt x="24" y="6"/>
                    </a:lnTo>
                    <a:lnTo>
                      <a:pt x="25" y="6"/>
                    </a:lnTo>
                    <a:lnTo>
                      <a:pt x="26" y="6"/>
                    </a:lnTo>
                    <a:lnTo>
                      <a:pt x="28" y="9"/>
                    </a:lnTo>
                    <a:lnTo>
                      <a:pt x="28" y="11"/>
                    </a:lnTo>
                    <a:lnTo>
                      <a:pt x="27" y="13"/>
                    </a:lnTo>
                    <a:lnTo>
                      <a:pt x="27" y="15"/>
                    </a:lnTo>
                    <a:lnTo>
                      <a:pt x="26" y="17"/>
                    </a:lnTo>
                    <a:lnTo>
                      <a:pt x="26" y="18"/>
                    </a:lnTo>
                    <a:lnTo>
                      <a:pt x="27" y="20"/>
                    </a:lnTo>
                    <a:lnTo>
                      <a:pt x="28" y="22"/>
                    </a:lnTo>
                    <a:lnTo>
                      <a:pt x="30" y="24"/>
                    </a:lnTo>
                    <a:lnTo>
                      <a:pt x="30" y="26"/>
                    </a:lnTo>
                    <a:lnTo>
                      <a:pt x="31" y="28"/>
                    </a:lnTo>
                    <a:lnTo>
                      <a:pt x="33" y="29"/>
                    </a:lnTo>
                    <a:lnTo>
                      <a:pt x="33" y="31"/>
                    </a:lnTo>
                    <a:lnTo>
                      <a:pt x="32" y="33"/>
                    </a:lnTo>
                    <a:lnTo>
                      <a:pt x="30" y="35"/>
                    </a:lnTo>
                    <a:lnTo>
                      <a:pt x="28" y="36"/>
                    </a:lnTo>
                    <a:lnTo>
                      <a:pt x="25" y="38"/>
                    </a:lnTo>
                    <a:lnTo>
                      <a:pt x="23" y="40"/>
                    </a:lnTo>
                    <a:lnTo>
                      <a:pt x="20" y="41"/>
                    </a:lnTo>
                    <a:lnTo>
                      <a:pt x="18" y="42"/>
                    </a:lnTo>
                    <a:lnTo>
                      <a:pt x="16" y="43"/>
                    </a:lnTo>
                    <a:close/>
                  </a:path>
                </a:pathLst>
              </a:custGeom>
              <a:solidFill>
                <a:srgbClr val="F2D8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126" name="Freeform 207">
                <a:extLst>
                  <a:ext uri="{FF2B5EF4-FFF2-40B4-BE49-F238E27FC236}">
                    <a16:creationId xmlns:a16="http://schemas.microsoft.com/office/drawing/2014/main" id="{24637A0C-EE66-46E3-9F78-F6DF9D3DB8C0}"/>
                  </a:ext>
                </a:extLst>
              </p:cNvPr>
              <p:cNvSpPr>
                <a:spLocks/>
              </p:cNvSpPr>
              <p:nvPr/>
            </p:nvSpPr>
            <p:spPr bwMode="auto">
              <a:xfrm>
                <a:off x="3150" y="3205"/>
                <a:ext cx="134" cy="109"/>
              </a:xfrm>
              <a:custGeom>
                <a:avLst/>
                <a:gdLst>
                  <a:gd name="T0" fmla="*/ 2147483647 w 48"/>
                  <a:gd name="T1" fmla="*/ 2147483647 h 46"/>
                  <a:gd name="T2" fmla="*/ 2147483647 w 48"/>
                  <a:gd name="T3" fmla="*/ 2147483647 h 46"/>
                  <a:gd name="T4" fmla="*/ 2147483647 w 48"/>
                  <a:gd name="T5" fmla="*/ 2147483647 h 46"/>
                  <a:gd name="T6" fmla="*/ 2147483647 w 48"/>
                  <a:gd name="T7" fmla="*/ 2147483647 h 46"/>
                  <a:gd name="T8" fmla="*/ 2147483647 w 48"/>
                  <a:gd name="T9" fmla="*/ 2147483647 h 46"/>
                  <a:gd name="T10" fmla="*/ 2147483647 w 48"/>
                  <a:gd name="T11" fmla="*/ 2147483647 h 46"/>
                  <a:gd name="T12" fmla="*/ 2147483647 w 48"/>
                  <a:gd name="T13" fmla="*/ 2147483647 h 46"/>
                  <a:gd name="T14" fmla="*/ 2147483647 w 48"/>
                  <a:gd name="T15" fmla="*/ 2147483647 h 46"/>
                  <a:gd name="T16" fmla="*/ 2147483647 w 48"/>
                  <a:gd name="T17" fmla="*/ 2147483647 h 46"/>
                  <a:gd name="T18" fmla="*/ 2147483647 w 48"/>
                  <a:gd name="T19" fmla="*/ 2147483647 h 46"/>
                  <a:gd name="T20" fmla="*/ 2147483647 w 48"/>
                  <a:gd name="T21" fmla="*/ 2147483647 h 46"/>
                  <a:gd name="T22" fmla="*/ 2147483647 w 48"/>
                  <a:gd name="T23" fmla="*/ 2147483647 h 46"/>
                  <a:gd name="T24" fmla="*/ 2147483647 w 48"/>
                  <a:gd name="T25" fmla="*/ 2147483647 h 46"/>
                  <a:gd name="T26" fmla="*/ 2147483647 w 48"/>
                  <a:gd name="T27" fmla="*/ 2147483647 h 46"/>
                  <a:gd name="T28" fmla="*/ 2147483647 w 48"/>
                  <a:gd name="T29" fmla="*/ 2147483647 h 46"/>
                  <a:gd name="T30" fmla="*/ 2147483647 w 48"/>
                  <a:gd name="T31" fmla="*/ 2147483647 h 46"/>
                  <a:gd name="T32" fmla="*/ 0 w 48"/>
                  <a:gd name="T33" fmla="*/ 2147483647 h 46"/>
                  <a:gd name="T34" fmla="*/ 0 w 48"/>
                  <a:gd name="T35" fmla="*/ 2147483647 h 46"/>
                  <a:gd name="T36" fmla="*/ 2147483647 w 48"/>
                  <a:gd name="T37" fmla="*/ 2147483647 h 46"/>
                  <a:gd name="T38" fmla="*/ 2147483647 w 48"/>
                  <a:gd name="T39" fmla="*/ 2147483647 h 46"/>
                  <a:gd name="T40" fmla="*/ 2147483647 w 48"/>
                  <a:gd name="T41" fmla="*/ 2147483647 h 46"/>
                  <a:gd name="T42" fmla="*/ 2147483647 w 48"/>
                  <a:gd name="T43" fmla="*/ 2147483647 h 46"/>
                  <a:gd name="T44" fmla="*/ 2147483647 w 48"/>
                  <a:gd name="T45" fmla="*/ 2147483647 h 46"/>
                  <a:gd name="T46" fmla="*/ 2147483647 w 48"/>
                  <a:gd name="T47" fmla="*/ 2147483647 h 46"/>
                  <a:gd name="T48" fmla="*/ 2147483647 w 48"/>
                  <a:gd name="T49" fmla="*/ 2147483647 h 46"/>
                  <a:gd name="T50" fmla="*/ 2147483647 w 48"/>
                  <a:gd name="T51" fmla="*/ 0 h 46"/>
                  <a:gd name="T52" fmla="*/ 2147483647 w 48"/>
                  <a:gd name="T53" fmla="*/ 2147483647 h 46"/>
                  <a:gd name="T54" fmla="*/ 2147483647 w 48"/>
                  <a:gd name="T55" fmla="*/ 2147483647 h 46"/>
                  <a:gd name="T56" fmla="*/ 2147483647 w 48"/>
                  <a:gd name="T57" fmla="*/ 2147483647 h 46"/>
                  <a:gd name="T58" fmla="*/ 2147483647 w 48"/>
                  <a:gd name="T59" fmla="*/ 2147483647 h 46"/>
                  <a:gd name="T60" fmla="*/ 2147483647 w 48"/>
                  <a:gd name="T61" fmla="*/ 2147483647 h 46"/>
                  <a:gd name="T62" fmla="*/ 2147483647 w 48"/>
                  <a:gd name="T63" fmla="*/ 2147483647 h 46"/>
                  <a:gd name="T64" fmla="*/ 2147483647 w 48"/>
                  <a:gd name="T65" fmla="*/ 2147483647 h 46"/>
                  <a:gd name="T66" fmla="*/ 2147483647 w 48"/>
                  <a:gd name="T67" fmla="*/ 2147483647 h 46"/>
                  <a:gd name="T68" fmla="*/ 2147483647 w 48"/>
                  <a:gd name="T69" fmla="*/ 2147483647 h 46"/>
                  <a:gd name="T70" fmla="*/ 2147483647 w 48"/>
                  <a:gd name="T71" fmla="*/ 2147483647 h 46"/>
                  <a:gd name="T72" fmla="*/ 2147483647 w 48"/>
                  <a:gd name="T73" fmla="*/ 2147483647 h 46"/>
                  <a:gd name="T74" fmla="*/ 2147483647 w 48"/>
                  <a:gd name="T75" fmla="*/ 2147483647 h 46"/>
                  <a:gd name="T76" fmla="*/ 2147483647 w 48"/>
                  <a:gd name="T77" fmla="*/ 2147483647 h 46"/>
                  <a:gd name="T78" fmla="*/ 2147483647 w 48"/>
                  <a:gd name="T79" fmla="*/ 2147483647 h 46"/>
                  <a:gd name="T80" fmla="*/ 2147483647 w 48"/>
                  <a:gd name="T81" fmla="*/ 2147483647 h 46"/>
                  <a:gd name="T82" fmla="*/ 2147483647 w 48"/>
                  <a:gd name="T83" fmla="*/ 2147483647 h 46"/>
                  <a:gd name="T84" fmla="*/ 2147483647 w 48"/>
                  <a:gd name="T85" fmla="*/ 2147483647 h 46"/>
                  <a:gd name="T86" fmla="*/ 2147483647 w 48"/>
                  <a:gd name="T87" fmla="*/ 2147483647 h 46"/>
                  <a:gd name="T88" fmla="*/ 2147483647 w 48"/>
                  <a:gd name="T89" fmla="*/ 2147483647 h 46"/>
                  <a:gd name="T90" fmla="*/ 2147483647 w 48"/>
                  <a:gd name="T91" fmla="*/ 2147483647 h 46"/>
                  <a:gd name="T92" fmla="*/ 2147483647 w 48"/>
                  <a:gd name="T93" fmla="*/ 2147483647 h 46"/>
                  <a:gd name="T94" fmla="*/ 2147483647 w 48"/>
                  <a:gd name="T95" fmla="*/ 2147483647 h 46"/>
                  <a:gd name="T96" fmla="*/ 2147483647 w 48"/>
                  <a:gd name="T97" fmla="*/ 2147483647 h 46"/>
                  <a:gd name="T98" fmla="*/ 2147483647 w 48"/>
                  <a:gd name="T99" fmla="*/ 2147483647 h 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8"/>
                  <a:gd name="T151" fmla="*/ 0 h 46"/>
                  <a:gd name="T152" fmla="*/ 48 w 48"/>
                  <a:gd name="T153" fmla="*/ 46 h 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8" h="46">
                    <a:moveTo>
                      <a:pt x="35" y="46"/>
                    </a:moveTo>
                    <a:lnTo>
                      <a:pt x="33" y="44"/>
                    </a:lnTo>
                    <a:lnTo>
                      <a:pt x="32" y="42"/>
                    </a:lnTo>
                    <a:lnTo>
                      <a:pt x="32" y="40"/>
                    </a:lnTo>
                    <a:lnTo>
                      <a:pt x="32" y="38"/>
                    </a:lnTo>
                    <a:lnTo>
                      <a:pt x="33" y="37"/>
                    </a:lnTo>
                    <a:lnTo>
                      <a:pt x="33" y="35"/>
                    </a:lnTo>
                    <a:lnTo>
                      <a:pt x="34" y="33"/>
                    </a:lnTo>
                    <a:lnTo>
                      <a:pt x="34" y="31"/>
                    </a:lnTo>
                    <a:lnTo>
                      <a:pt x="31" y="28"/>
                    </a:lnTo>
                    <a:lnTo>
                      <a:pt x="29" y="27"/>
                    </a:lnTo>
                    <a:lnTo>
                      <a:pt x="28" y="27"/>
                    </a:lnTo>
                    <a:lnTo>
                      <a:pt x="27" y="28"/>
                    </a:lnTo>
                    <a:lnTo>
                      <a:pt x="26" y="30"/>
                    </a:lnTo>
                    <a:lnTo>
                      <a:pt x="26" y="32"/>
                    </a:lnTo>
                    <a:lnTo>
                      <a:pt x="25" y="34"/>
                    </a:lnTo>
                    <a:lnTo>
                      <a:pt x="24" y="37"/>
                    </a:lnTo>
                    <a:lnTo>
                      <a:pt x="23" y="37"/>
                    </a:lnTo>
                    <a:lnTo>
                      <a:pt x="22" y="36"/>
                    </a:lnTo>
                    <a:lnTo>
                      <a:pt x="21" y="36"/>
                    </a:lnTo>
                    <a:lnTo>
                      <a:pt x="22" y="32"/>
                    </a:lnTo>
                    <a:lnTo>
                      <a:pt x="22" y="29"/>
                    </a:lnTo>
                    <a:lnTo>
                      <a:pt x="22" y="26"/>
                    </a:lnTo>
                    <a:lnTo>
                      <a:pt x="21" y="23"/>
                    </a:lnTo>
                    <a:lnTo>
                      <a:pt x="19" y="23"/>
                    </a:lnTo>
                    <a:lnTo>
                      <a:pt x="16" y="23"/>
                    </a:lnTo>
                    <a:lnTo>
                      <a:pt x="14" y="23"/>
                    </a:lnTo>
                    <a:lnTo>
                      <a:pt x="11" y="23"/>
                    </a:lnTo>
                    <a:lnTo>
                      <a:pt x="9" y="22"/>
                    </a:lnTo>
                    <a:lnTo>
                      <a:pt x="6" y="22"/>
                    </a:lnTo>
                    <a:lnTo>
                      <a:pt x="4" y="21"/>
                    </a:lnTo>
                    <a:lnTo>
                      <a:pt x="2" y="20"/>
                    </a:lnTo>
                    <a:lnTo>
                      <a:pt x="0" y="17"/>
                    </a:lnTo>
                    <a:lnTo>
                      <a:pt x="0" y="14"/>
                    </a:lnTo>
                    <a:lnTo>
                      <a:pt x="0" y="12"/>
                    </a:lnTo>
                    <a:lnTo>
                      <a:pt x="2" y="11"/>
                    </a:lnTo>
                    <a:lnTo>
                      <a:pt x="4" y="10"/>
                    </a:lnTo>
                    <a:lnTo>
                      <a:pt x="6" y="9"/>
                    </a:lnTo>
                    <a:lnTo>
                      <a:pt x="9" y="8"/>
                    </a:lnTo>
                    <a:lnTo>
                      <a:pt x="13" y="8"/>
                    </a:lnTo>
                    <a:lnTo>
                      <a:pt x="14" y="8"/>
                    </a:lnTo>
                    <a:lnTo>
                      <a:pt x="15" y="8"/>
                    </a:lnTo>
                    <a:lnTo>
                      <a:pt x="16" y="8"/>
                    </a:lnTo>
                    <a:lnTo>
                      <a:pt x="17" y="7"/>
                    </a:lnTo>
                    <a:lnTo>
                      <a:pt x="18" y="6"/>
                    </a:lnTo>
                    <a:lnTo>
                      <a:pt x="19" y="4"/>
                    </a:lnTo>
                    <a:lnTo>
                      <a:pt x="20" y="3"/>
                    </a:lnTo>
                    <a:lnTo>
                      <a:pt x="22" y="2"/>
                    </a:lnTo>
                    <a:lnTo>
                      <a:pt x="23" y="1"/>
                    </a:lnTo>
                    <a:lnTo>
                      <a:pt x="24" y="0"/>
                    </a:lnTo>
                    <a:lnTo>
                      <a:pt x="26" y="0"/>
                    </a:lnTo>
                    <a:lnTo>
                      <a:pt x="28" y="0"/>
                    </a:lnTo>
                    <a:lnTo>
                      <a:pt x="31" y="2"/>
                    </a:lnTo>
                    <a:lnTo>
                      <a:pt x="33" y="5"/>
                    </a:lnTo>
                    <a:lnTo>
                      <a:pt x="35" y="8"/>
                    </a:lnTo>
                    <a:lnTo>
                      <a:pt x="36" y="11"/>
                    </a:lnTo>
                    <a:lnTo>
                      <a:pt x="37" y="16"/>
                    </a:lnTo>
                    <a:lnTo>
                      <a:pt x="37" y="20"/>
                    </a:lnTo>
                    <a:lnTo>
                      <a:pt x="37" y="23"/>
                    </a:lnTo>
                    <a:lnTo>
                      <a:pt x="37" y="27"/>
                    </a:lnTo>
                    <a:lnTo>
                      <a:pt x="38" y="28"/>
                    </a:lnTo>
                    <a:lnTo>
                      <a:pt x="39" y="28"/>
                    </a:lnTo>
                    <a:lnTo>
                      <a:pt x="40" y="28"/>
                    </a:lnTo>
                    <a:lnTo>
                      <a:pt x="41" y="28"/>
                    </a:lnTo>
                    <a:lnTo>
                      <a:pt x="42" y="28"/>
                    </a:lnTo>
                    <a:lnTo>
                      <a:pt x="43" y="28"/>
                    </a:lnTo>
                    <a:lnTo>
                      <a:pt x="43" y="29"/>
                    </a:lnTo>
                    <a:lnTo>
                      <a:pt x="43" y="31"/>
                    </a:lnTo>
                    <a:lnTo>
                      <a:pt x="43" y="32"/>
                    </a:lnTo>
                    <a:lnTo>
                      <a:pt x="42" y="33"/>
                    </a:lnTo>
                    <a:lnTo>
                      <a:pt x="42" y="34"/>
                    </a:lnTo>
                    <a:lnTo>
                      <a:pt x="42" y="35"/>
                    </a:lnTo>
                    <a:lnTo>
                      <a:pt x="43" y="35"/>
                    </a:lnTo>
                    <a:lnTo>
                      <a:pt x="44" y="36"/>
                    </a:lnTo>
                    <a:lnTo>
                      <a:pt x="45" y="36"/>
                    </a:lnTo>
                    <a:lnTo>
                      <a:pt x="46" y="35"/>
                    </a:lnTo>
                    <a:lnTo>
                      <a:pt x="47" y="35"/>
                    </a:lnTo>
                    <a:lnTo>
                      <a:pt x="48" y="36"/>
                    </a:lnTo>
                    <a:lnTo>
                      <a:pt x="48" y="37"/>
                    </a:lnTo>
                    <a:lnTo>
                      <a:pt x="47" y="39"/>
                    </a:lnTo>
                    <a:lnTo>
                      <a:pt x="46" y="40"/>
                    </a:lnTo>
                    <a:lnTo>
                      <a:pt x="45" y="42"/>
                    </a:lnTo>
                    <a:lnTo>
                      <a:pt x="43" y="43"/>
                    </a:lnTo>
                    <a:lnTo>
                      <a:pt x="41" y="44"/>
                    </a:lnTo>
                    <a:lnTo>
                      <a:pt x="39" y="45"/>
                    </a:lnTo>
                    <a:lnTo>
                      <a:pt x="38" y="46"/>
                    </a:lnTo>
                    <a:lnTo>
                      <a:pt x="37" y="46"/>
                    </a:lnTo>
                    <a:lnTo>
                      <a:pt x="36" y="46"/>
                    </a:lnTo>
                    <a:lnTo>
                      <a:pt x="35" y="46"/>
                    </a:lnTo>
                    <a:close/>
                  </a:path>
                </a:pathLst>
              </a:custGeom>
              <a:solidFill>
                <a:srgbClr val="AF6B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grpSp>
        <p:pic>
          <p:nvPicPr>
            <p:cNvPr id="130" name="Picture 65" descr="役所">
              <a:extLst>
                <a:ext uri="{FF2B5EF4-FFF2-40B4-BE49-F238E27FC236}">
                  <a16:creationId xmlns:a16="http://schemas.microsoft.com/office/drawing/2014/main" id="{473923F6-9750-4A65-AB5E-856040D94FCF}"/>
                </a:ext>
              </a:extLst>
            </p:cNvPr>
            <p:cNvPicPr>
              <a:picLocks noChangeAspect="1"/>
            </p:cNvPicPr>
            <p:nvPr/>
          </p:nvPicPr>
          <p:blipFill>
            <a:blip r:embed="rId15"/>
            <a:srcRect/>
            <a:stretch>
              <a:fillRect/>
            </a:stretch>
          </p:blipFill>
          <p:spPr>
            <a:xfrm>
              <a:off x="965246" y="5291229"/>
              <a:ext cx="1216061" cy="924758"/>
            </a:xfrm>
            <a:prstGeom prst="rect">
              <a:avLst/>
            </a:prstGeom>
            <a:noFill/>
            <a:ln cap="flat">
              <a:noFill/>
            </a:ln>
          </p:spPr>
        </p:pic>
        <p:sp>
          <p:nvSpPr>
            <p:cNvPr id="128" name="object 112">
              <a:extLst>
                <a:ext uri="{FF2B5EF4-FFF2-40B4-BE49-F238E27FC236}">
                  <a16:creationId xmlns:a16="http://schemas.microsoft.com/office/drawing/2014/main" id="{427F527D-BEC8-4417-ACD8-B6EF138AD699}"/>
                </a:ext>
              </a:extLst>
            </p:cNvPr>
            <p:cNvSpPr/>
            <p:nvPr/>
          </p:nvSpPr>
          <p:spPr>
            <a:xfrm flipH="1">
              <a:off x="794767" y="6036113"/>
              <a:ext cx="477501" cy="246656"/>
            </a:xfrm>
            <a:prstGeom prst="rect">
              <a:avLst/>
            </a:prstGeom>
            <a:blipFill>
              <a:blip r:embed="rId1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9" name="Picture 12">
              <a:extLst>
                <a:ext uri="{FF2B5EF4-FFF2-40B4-BE49-F238E27FC236}">
                  <a16:creationId xmlns:a16="http://schemas.microsoft.com/office/drawing/2014/main" id="{08DDD3A1-FC87-4F0B-A505-03AD72517CA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002743" y="5802333"/>
              <a:ext cx="350703" cy="534627"/>
            </a:xfrm>
            <a:prstGeom prst="rect">
              <a:avLst/>
            </a:prstGeom>
            <a:solidFill>
              <a:schemeClr val="bg1"/>
            </a:solidFill>
            <a:ln>
              <a:noFill/>
            </a:ln>
          </p:spPr>
        </p:pic>
        <p:pic>
          <p:nvPicPr>
            <p:cNvPr id="131" name="図 130" descr="屋外, 飛行機, 飛ぶ, 輸送 が含まれている画像&#10;&#10;自動的に生成された説明">
              <a:extLst>
                <a:ext uri="{FF2B5EF4-FFF2-40B4-BE49-F238E27FC236}">
                  <a16:creationId xmlns:a16="http://schemas.microsoft.com/office/drawing/2014/main" id="{AF568F4D-BC2C-4479-AF10-454A09F90E9E}"/>
                </a:ext>
              </a:extLst>
            </p:cNvPr>
            <p:cNvPicPr>
              <a:picLocks noChangeAspect="1"/>
            </p:cNvPicPr>
            <p:nvPr/>
          </p:nvPicPr>
          <p:blipFill>
            <a:blip r:embed="rId19" cstate="print">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4085747" y="1680507"/>
              <a:ext cx="655970" cy="495141"/>
            </a:xfrm>
            <a:prstGeom prst="rect">
              <a:avLst/>
            </a:prstGeom>
          </p:spPr>
        </p:pic>
        <p:sp>
          <p:nvSpPr>
            <p:cNvPr id="132" name="テキスト ボックス 131">
              <a:extLst>
                <a:ext uri="{FF2B5EF4-FFF2-40B4-BE49-F238E27FC236}">
                  <a16:creationId xmlns:a16="http://schemas.microsoft.com/office/drawing/2014/main" id="{8215237A-66E4-4A40-B6BB-42B52E0B69D9}"/>
                </a:ext>
              </a:extLst>
            </p:cNvPr>
            <p:cNvSpPr txBox="1"/>
            <p:nvPr/>
          </p:nvSpPr>
          <p:spPr>
            <a:xfrm>
              <a:off x="4144761" y="2085624"/>
              <a:ext cx="592928" cy="280665"/>
            </a:xfrm>
            <a:prstGeom prst="rect">
              <a:avLst/>
            </a:prstGeom>
            <a:noFill/>
          </p:spPr>
          <p:txBody>
            <a:bodyPr wrap="square">
              <a:spAutoFit/>
            </a:bodyPr>
            <a:lstStyle/>
            <a:p>
              <a:pPr>
                <a:defRPr/>
              </a:pPr>
              <a:r>
                <a:rPr lang="en-US" altLang="ja-JP" sz="1200" b="1" dirty="0">
                  <a:latin typeface="Times New Roman" panose="02020603050405020304" pitchFamily="18" charset="0"/>
                  <a:cs typeface="Times New Roman" panose="02020603050405020304" pitchFamily="18" charset="0"/>
                </a:rPr>
                <a:t>HAPS</a:t>
              </a:r>
              <a:endParaRPr lang="ja-JP" altLang="en-US" sz="1200" b="1" dirty="0">
                <a:latin typeface="Times New Roman" panose="02020603050405020304" pitchFamily="18" charset="0"/>
                <a:cs typeface="Times New Roman" panose="02020603050405020304" pitchFamily="18" charset="0"/>
              </a:endParaRPr>
            </a:p>
          </p:txBody>
        </p:sp>
        <p:sp>
          <p:nvSpPr>
            <p:cNvPr id="134" name="正方形/長方形 133">
              <a:extLst>
                <a:ext uri="{FF2B5EF4-FFF2-40B4-BE49-F238E27FC236}">
                  <a16:creationId xmlns:a16="http://schemas.microsoft.com/office/drawing/2014/main" id="{C0E0DD48-7E44-4FCB-AC01-A33E6DF89D22}"/>
                </a:ext>
              </a:extLst>
            </p:cNvPr>
            <p:cNvSpPr/>
            <p:nvPr/>
          </p:nvSpPr>
          <p:spPr>
            <a:xfrm>
              <a:off x="228599" y="1499214"/>
              <a:ext cx="580103" cy="181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1100" b="1" dirty="0">
                  <a:solidFill>
                    <a:schemeClr val="tx1"/>
                  </a:solidFill>
                  <a:ea typeface="游ゴシック"/>
                  <a:cs typeface="Calibri"/>
                </a:rPr>
                <a:t>10km</a:t>
              </a:r>
            </a:p>
          </p:txBody>
        </p:sp>
        <p:sp>
          <p:nvSpPr>
            <p:cNvPr id="135" name="正方形/長方形 134">
              <a:extLst>
                <a:ext uri="{FF2B5EF4-FFF2-40B4-BE49-F238E27FC236}">
                  <a16:creationId xmlns:a16="http://schemas.microsoft.com/office/drawing/2014/main" id="{2D21DCB2-346A-42A2-9040-1179663B054D}"/>
                </a:ext>
              </a:extLst>
            </p:cNvPr>
            <p:cNvSpPr/>
            <p:nvPr/>
          </p:nvSpPr>
          <p:spPr>
            <a:xfrm>
              <a:off x="257908" y="781784"/>
              <a:ext cx="634414" cy="1858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1100" b="1" dirty="0">
                  <a:solidFill>
                    <a:schemeClr val="tx1"/>
                  </a:solidFill>
                  <a:ea typeface="游ゴシック"/>
                  <a:cs typeface="Calibri"/>
                </a:rPr>
                <a:t>100km</a:t>
              </a:r>
            </a:p>
          </p:txBody>
        </p:sp>
        <p:sp>
          <p:nvSpPr>
            <p:cNvPr id="136" name="テキスト ボックス 135">
              <a:extLst>
                <a:ext uri="{FF2B5EF4-FFF2-40B4-BE49-F238E27FC236}">
                  <a16:creationId xmlns:a16="http://schemas.microsoft.com/office/drawing/2014/main" id="{0A4659B1-C0EE-4761-8809-85D45BEDADEF}"/>
                </a:ext>
              </a:extLst>
            </p:cNvPr>
            <p:cNvSpPr txBox="1"/>
            <p:nvPr/>
          </p:nvSpPr>
          <p:spPr>
            <a:xfrm>
              <a:off x="6676608" y="1034699"/>
              <a:ext cx="691615" cy="257277"/>
            </a:xfrm>
            <a:prstGeom prst="rect">
              <a:avLst/>
            </a:prstGeom>
            <a:noFill/>
          </p:spPr>
          <p:txBody>
            <a:bodyPr wrap="square">
              <a:spAutoFit/>
            </a:bodyPr>
            <a:lstStyle/>
            <a:p>
              <a:pPr algn="ctr">
                <a:defRPr/>
              </a:pPr>
              <a:r>
                <a:rPr lang="ja-JP" altLang="en-US" sz="1050" b="1" dirty="0">
                  <a:latin typeface="Times New Roman" panose="02020603050405020304" pitchFamily="18" charset="0"/>
                  <a:cs typeface="Times New Roman" panose="02020603050405020304" pitchFamily="18" charset="0"/>
                </a:rPr>
                <a:t> </a:t>
              </a:r>
              <a:r>
                <a:rPr lang="en-US" altLang="ja-JP" sz="1050" b="1" dirty="0">
                  <a:latin typeface="Times New Roman" panose="02020603050405020304" pitchFamily="18" charset="0"/>
                  <a:cs typeface="Times New Roman" panose="02020603050405020304" pitchFamily="18" charset="0"/>
                </a:rPr>
                <a:t>Satellite</a:t>
              </a:r>
              <a:endParaRPr lang="ja-JP" altLang="en-US" sz="1050" b="1" dirty="0">
                <a:latin typeface="Times New Roman" panose="02020603050405020304" pitchFamily="18" charset="0"/>
                <a:cs typeface="Times New Roman" panose="02020603050405020304" pitchFamily="18" charset="0"/>
              </a:endParaRPr>
            </a:p>
          </p:txBody>
        </p:sp>
        <p:pic>
          <p:nvPicPr>
            <p:cNvPr id="137" name="図 6">
              <a:extLst>
                <a:ext uri="{FF2B5EF4-FFF2-40B4-BE49-F238E27FC236}">
                  <a16:creationId xmlns:a16="http://schemas.microsoft.com/office/drawing/2014/main" id="{0BAB619F-D4B5-4ABC-BFB5-3611BEA52613}"/>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16872229">
              <a:off x="6784478" y="757751"/>
              <a:ext cx="315102" cy="30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8" name="直線矢印コネクタ 18443">
              <a:extLst>
                <a:ext uri="{FF2B5EF4-FFF2-40B4-BE49-F238E27FC236}">
                  <a16:creationId xmlns:a16="http://schemas.microsoft.com/office/drawing/2014/main" id="{85629606-1264-4BF1-9454-3CF3FC4A70EF}"/>
                </a:ext>
              </a:extLst>
            </p:cNvPr>
            <p:cNvCxnSpPr>
              <a:cxnSpLocks/>
            </p:cNvCxnSpPr>
            <p:nvPr/>
          </p:nvCxnSpPr>
          <p:spPr bwMode="auto">
            <a:xfrm flipH="1">
              <a:off x="6416880" y="1204863"/>
              <a:ext cx="406896" cy="1221975"/>
            </a:xfrm>
            <a:prstGeom prst="straightConnector1">
              <a:avLst/>
            </a:prstGeom>
            <a:noFill/>
            <a:ln w="57150" algn="ctr">
              <a:solidFill>
                <a:srgbClr val="0000FF"/>
              </a:solidFill>
              <a:prstDash val="sysDot"/>
              <a:round/>
              <a:headEnd type="triangle" w="med" len="med"/>
              <a:tailEnd type="triangle" w="med" len="med"/>
            </a:ln>
            <a:extLst>
              <a:ext uri="{909E8E84-426E-40DD-AFC4-6F175D3DCCD1}">
                <a14:hiddenFill xmlns:a14="http://schemas.microsoft.com/office/drawing/2010/main">
                  <a:noFill/>
                </a14:hiddenFill>
              </a:ext>
            </a:extLst>
          </p:spPr>
        </p:cxnSp>
        <p:cxnSp>
          <p:nvCxnSpPr>
            <p:cNvPr id="139" name="直線矢印コネクタ 18443">
              <a:extLst>
                <a:ext uri="{FF2B5EF4-FFF2-40B4-BE49-F238E27FC236}">
                  <a16:creationId xmlns:a16="http://schemas.microsoft.com/office/drawing/2014/main" id="{3B4DE597-A2B8-4E55-A4D1-A8FE6BA150EA}"/>
                </a:ext>
              </a:extLst>
            </p:cNvPr>
            <p:cNvCxnSpPr>
              <a:cxnSpLocks/>
            </p:cNvCxnSpPr>
            <p:nvPr/>
          </p:nvCxnSpPr>
          <p:spPr bwMode="auto">
            <a:xfrm>
              <a:off x="6503348" y="3586659"/>
              <a:ext cx="210505" cy="1035904"/>
            </a:xfrm>
            <a:prstGeom prst="straightConnector1">
              <a:avLst/>
            </a:prstGeom>
            <a:noFill/>
            <a:ln w="57150" algn="ctr">
              <a:solidFill>
                <a:srgbClr val="0000FF"/>
              </a:solidFill>
              <a:prstDash val="sysDot"/>
              <a:round/>
              <a:headEnd type="triangle" w="med" len="med"/>
              <a:tailEnd type="triangle" w="med" len="med"/>
            </a:ln>
            <a:extLst>
              <a:ext uri="{909E8E84-426E-40DD-AFC4-6F175D3DCCD1}">
                <a14:hiddenFill xmlns:a14="http://schemas.microsoft.com/office/drawing/2010/main">
                  <a:noFill/>
                </a14:hiddenFill>
              </a:ext>
            </a:extLst>
          </p:spPr>
        </p:cxnSp>
        <p:pic>
          <p:nvPicPr>
            <p:cNvPr id="145" name="Picture 2">
              <a:extLst>
                <a:ext uri="{FF2B5EF4-FFF2-40B4-BE49-F238E27FC236}">
                  <a16:creationId xmlns:a16="http://schemas.microsoft.com/office/drawing/2014/main" id="{10CAA224-5719-40A4-A6B5-29AEEBA38DE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31791" y="4721268"/>
              <a:ext cx="576269" cy="620607"/>
            </a:xfrm>
            <a:prstGeom prst="rect">
              <a:avLst/>
            </a:prstGeom>
            <a:noFill/>
            <a:extLst>
              <a:ext uri="{909E8E84-426E-40DD-AFC4-6F175D3DCCD1}">
                <a14:hiddenFill xmlns:a14="http://schemas.microsoft.com/office/drawing/2010/main">
                  <a:solidFill>
                    <a:srgbClr val="FFFFFF"/>
                  </a:solidFill>
                </a14:hiddenFill>
              </a:ext>
            </a:extLst>
          </p:spPr>
        </p:pic>
        <p:cxnSp>
          <p:nvCxnSpPr>
            <p:cNvPr id="147" name="直線矢印コネクタ 18443">
              <a:extLst>
                <a:ext uri="{FF2B5EF4-FFF2-40B4-BE49-F238E27FC236}">
                  <a16:creationId xmlns:a16="http://schemas.microsoft.com/office/drawing/2014/main" id="{F877BE17-A4F9-4C1A-9D6C-6C9D88D89200}"/>
                </a:ext>
              </a:extLst>
            </p:cNvPr>
            <p:cNvCxnSpPr>
              <a:cxnSpLocks/>
            </p:cNvCxnSpPr>
            <p:nvPr/>
          </p:nvCxnSpPr>
          <p:spPr bwMode="auto">
            <a:xfrm flipH="1">
              <a:off x="1742051" y="4153521"/>
              <a:ext cx="1105630" cy="743332"/>
            </a:xfrm>
            <a:prstGeom prst="straightConnector1">
              <a:avLst/>
            </a:prstGeom>
            <a:noFill/>
            <a:ln w="57150" algn="ctr">
              <a:solidFill>
                <a:srgbClr val="0000FF"/>
              </a:solidFill>
              <a:prstDash val="sysDot"/>
              <a:round/>
              <a:headEnd type="triangle" w="med" len="med"/>
              <a:tailEnd type="triangle" w="med" len="med"/>
            </a:ln>
            <a:extLst>
              <a:ext uri="{909E8E84-426E-40DD-AFC4-6F175D3DCCD1}">
                <a14:hiddenFill xmlns:a14="http://schemas.microsoft.com/office/drawing/2010/main">
                  <a:noFill/>
                </a14:hiddenFill>
              </a:ext>
            </a:extLst>
          </p:spPr>
        </p:cxnSp>
        <p:cxnSp>
          <p:nvCxnSpPr>
            <p:cNvPr id="149" name="直線矢印コネクタ 18443">
              <a:extLst>
                <a:ext uri="{FF2B5EF4-FFF2-40B4-BE49-F238E27FC236}">
                  <a16:creationId xmlns:a16="http://schemas.microsoft.com/office/drawing/2014/main" id="{9E3B98AA-21C6-4EC6-A6B4-DE35A7B5C3B0}"/>
                </a:ext>
              </a:extLst>
            </p:cNvPr>
            <p:cNvCxnSpPr>
              <a:cxnSpLocks/>
            </p:cNvCxnSpPr>
            <p:nvPr/>
          </p:nvCxnSpPr>
          <p:spPr bwMode="auto">
            <a:xfrm flipH="1">
              <a:off x="1364538" y="3144156"/>
              <a:ext cx="591925" cy="1809826"/>
            </a:xfrm>
            <a:prstGeom prst="straightConnector1">
              <a:avLst/>
            </a:prstGeom>
            <a:noFill/>
            <a:ln w="57150" algn="ctr">
              <a:solidFill>
                <a:srgbClr val="0000FF"/>
              </a:solidFill>
              <a:prstDash val="sysDot"/>
              <a:round/>
              <a:headEnd type="triangle" w="med" len="med"/>
              <a:tailEnd type="triangle" w="med" len="med"/>
            </a:ln>
            <a:extLst>
              <a:ext uri="{909E8E84-426E-40DD-AFC4-6F175D3DCCD1}">
                <a14:hiddenFill xmlns:a14="http://schemas.microsoft.com/office/drawing/2010/main">
                  <a:noFill/>
                </a14:hiddenFill>
              </a:ext>
            </a:extLst>
          </p:spPr>
        </p:cxnSp>
        <p:cxnSp>
          <p:nvCxnSpPr>
            <p:cNvPr id="153" name="直線矢印コネクタ 18443">
              <a:extLst>
                <a:ext uri="{FF2B5EF4-FFF2-40B4-BE49-F238E27FC236}">
                  <a16:creationId xmlns:a16="http://schemas.microsoft.com/office/drawing/2014/main" id="{F459BB0F-EA74-453F-9907-2D737C81887B}"/>
                </a:ext>
              </a:extLst>
            </p:cNvPr>
            <p:cNvCxnSpPr>
              <a:cxnSpLocks/>
            </p:cNvCxnSpPr>
            <p:nvPr/>
          </p:nvCxnSpPr>
          <p:spPr bwMode="auto">
            <a:xfrm flipH="1">
              <a:off x="1847760" y="3364318"/>
              <a:ext cx="3455521" cy="1573249"/>
            </a:xfrm>
            <a:prstGeom prst="straightConnector1">
              <a:avLst/>
            </a:prstGeom>
            <a:noFill/>
            <a:ln w="57150" algn="ctr">
              <a:solidFill>
                <a:srgbClr val="0000FF"/>
              </a:solidFill>
              <a:prstDash val="sysDot"/>
              <a:round/>
              <a:headEnd type="triangle" w="med" len="med"/>
              <a:tailEnd type="triangle" w="med" len="med"/>
            </a:ln>
            <a:extLst>
              <a:ext uri="{909E8E84-426E-40DD-AFC4-6F175D3DCCD1}">
                <a14:hiddenFill xmlns:a14="http://schemas.microsoft.com/office/drawing/2010/main">
                  <a:noFill/>
                </a14:hiddenFill>
              </a:ext>
            </a:extLst>
          </p:spPr>
        </p:cxnSp>
        <p:cxnSp>
          <p:nvCxnSpPr>
            <p:cNvPr id="155" name="直線矢印コネクタ 18443">
              <a:extLst>
                <a:ext uri="{FF2B5EF4-FFF2-40B4-BE49-F238E27FC236}">
                  <a16:creationId xmlns:a16="http://schemas.microsoft.com/office/drawing/2014/main" id="{B711FD80-FA1C-4484-B86A-780E56C2009C}"/>
                </a:ext>
              </a:extLst>
            </p:cNvPr>
            <p:cNvCxnSpPr>
              <a:cxnSpLocks/>
              <a:endCxn id="133" idx="1"/>
            </p:cNvCxnSpPr>
            <p:nvPr/>
          </p:nvCxnSpPr>
          <p:spPr bwMode="auto">
            <a:xfrm>
              <a:off x="2753425" y="3244353"/>
              <a:ext cx="260046" cy="835154"/>
            </a:xfrm>
            <a:prstGeom prst="straightConnector1">
              <a:avLst/>
            </a:prstGeom>
            <a:noFill/>
            <a:ln w="57150" algn="ctr">
              <a:solidFill>
                <a:srgbClr val="0000FF"/>
              </a:solidFill>
              <a:prstDash val="sysDot"/>
              <a:round/>
              <a:headEnd type="triangle" w="med" len="med"/>
              <a:tailEnd type="triangle" w="med" len="med"/>
            </a:ln>
            <a:extLst>
              <a:ext uri="{909E8E84-426E-40DD-AFC4-6F175D3DCCD1}">
                <a14:hiddenFill xmlns:a14="http://schemas.microsoft.com/office/drawing/2010/main">
                  <a:noFill/>
                </a14:hiddenFill>
              </a:ext>
            </a:extLst>
          </p:spPr>
        </p:cxnSp>
        <p:cxnSp>
          <p:nvCxnSpPr>
            <p:cNvPr id="158" name="直線矢印コネクタ 18443">
              <a:extLst>
                <a:ext uri="{FF2B5EF4-FFF2-40B4-BE49-F238E27FC236}">
                  <a16:creationId xmlns:a16="http://schemas.microsoft.com/office/drawing/2014/main" id="{96ED6537-47E4-41B2-9EB6-4AD6989543FA}"/>
                </a:ext>
              </a:extLst>
            </p:cNvPr>
            <p:cNvCxnSpPr>
              <a:cxnSpLocks/>
            </p:cNvCxnSpPr>
            <p:nvPr/>
          </p:nvCxnSpPr>
          <p:spPr bwMode="auto">
            <a:xfrm>
              <a:off x="3395967" y="3144118"/>
              <a:ext cx="3188411" cy="1438163"/>
            </a:xfrm>
            <a:prstGeom prst="straightConnector1">
              <a:avLst/>
            </a:prstGeom>
            <a:noFill/>
            <a:ln w="57150" algn="ctr">
              <a:solidFill>
                <a:srgbClr val="0000FF"/>
              </a:solidFill>
              <a:prstDash val="sysDot"/>
              <a:round/>
              <a:headEnd type="triangle" w="med" len="med"/>
              <a:tailEnd type="triangle" w="med" len="med"/>
            </a:ln>
            <a:extLst>
              <a:ext uri="{909E8E84-426E-40DD-AFC4-6F175D3DCCD1}">
                <a14:hiddenFill xmlns:a14="http://schemas.microsoft.com/office/drawing/2010/main">
                  <a:noFill/>
                </a14:hiddenFill>
              </a:ext>
            </a:extLst>
          </p:spPr>
        </p:cxnSp>
        <p:cxnSp>
          <p:nvCxnSpPr>
            <p:cNvPr id="163" name="直線矢印コネクタ 18443">
              <a:extLst>
                <a:ext uri="{FF2B5EF4-FFF2-40B4-BE49-F238E27FC236}">
                  <a16:creationId xmlns:a16="http://schemas.microsoft.com/office/drawing/2014/main" id="{25BFC936-CE07-4302-A591-142EB148AB27}"/>
                </a:ext>
              </a:extLst>
            </p:cNvPr>
            <p:cNvCxnSpPr>
              <a:cxnSpLocks/>
              <a:stCxn id="73" idx="2"/>
            </p:cNvCxnSpPr>
            <p:nvPr/>
          </p:nvCxnSpPr>
          <p:spPr bwMode="auto">
            <a:xfrm flipH="1">
              <a:off x="3299450" y="3205269"/>
              <a:ext cx="1969153" cy="783843"/>
            </a:xfrm>
            <a:prstGeom prst="straightConnector1">
              <a:avLst/>
            </a:prstGeom>
            <a:noFill/>
            <a:ln w="57150" algn="ctr">
              <a:solidFill>
                <a:srgbClr val="0000FF"/>
              </a:solidFill>
              <a:prstDash val="sysDot"/>
              <a:round/>
              <a:headEnd type="triangle" w="med" len="med"/>
              <a:tailEnd type="triangle" w="med" len="med"/>
            </a:ln>
            <a:extLst>
              <a:ext uri="{909E8E84-426E-40DD-AFC4-6F175D3DCCD1}">
                <a14:hiddenFill xmlns:a14="http://schemas.microsoft.com/office/drawing/2010/main">
                  <a:noFill/>
                </a14:hiddenFill>
              </a:ext>
            </a:extLst>
          </p:spPr>
        </p:cxnSp>
        <p:cxnSp>
          <p:nvCxnSpPr>
            <p:cNvPr id="166" name="直線矢印コネクタ 18443">
              <a:extLst>
                <a:ext uri="{FF2B5EF4-FFF2-40B4-BE49-F238E27FC236}">
                  <a16:creationId xmlns:a16="http://schemas.microsoft.com/office/drawing/2014/main" id="{2DA2FA81-393D-4DAD-97B2-9C0E1777222D}"/>
                </a:ext>
              </a:extLst>
            </p:cNvPr>
            <p:cNvCxnSpPr>
              <a:cxnSpLocks/>
            </p:cNvCxnSpPr>
            <p:nvPr/>
          </p:nvCxnSpPr>
          <p:spPr bwMode="auto">
            <a:xfrm>
              <a:off x="3375408" y="4061162"/>
              <a:ext cx="2844569" cy="731707"/>
            </a:xfrm>
            <a:prstGeom prst="straightConnector1">
              <a:avLst/>
            </a:prstGeom>
            <a:noFill/>
            <a:ln w="57150" algn="ctr">
              <a:solidFill>
                <a:srgbClr val="0000FF"/>
              </a:solidFill>
              <a:prstDash val="sysDot"/>
              <a:round/>
              <a:headEnd type="triangle" w="med" len="med"/>
              <a:tailEnd type="triangle" w="med" len="med"/>
            </a:ln>
            <a:extLst>
              <a:ext uri="{909E8E84-426E-40DD-AFC4-6F175D3DCCD1}">
                <a14:hiddenFill xmlns:a14="http://schemas.microsoft.com/office/drawing/2010/main">
                  <a:noFill/>
                </a14:hiddenFill>
              </a:ext>
            </a:extLst>
          </p:spPr>
        </p:cxnSp>
        <p:cxnSp>
          <p:nvCxnSpPr>
            <p:cNvPr id="175" name="直線矢印コネクタ 174">
              <a:extLst>
                <a:ext uri="{FF2B5EF4-FFF2-40B4-BE49-F238E27FC236}">
                  <a16:creationId xmlns:a16="http://schemas.microsoft.com/office/drawing/2014/main" id="{75566933-7B40-4716-880C-BD91FF04C07D}"/>
                </a:ext>
              </a:extLst>
            </p:cNvPr>
            <p:cNvCxnSpPr>
              <a:cxnSpLocks/>
            </p:cNvCxnSpPr>
            <p:nvPr/>
          </p:nvCxnSpPr>
          <p:spPr>
            <a:xfrm flipH="1">
              <a:off x="5925555" y="5572029"/>
              <a:ext cx="634151" cy="309517"/>
            </a:xfrm>
            <a:prstGeom prst="straightConnector1">
              <a:avLst/>
            </a:prstGeom>
            <a:ln w="25400">
              <a:solidFill>
                <a:schemeClr val="tx1"/>
              </a:solidFill>
              <a:prstDash val="sys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6" name="直線矢印コネクタ 18443">
              <a:extLst>
                <a:ext uri="{FF2B5EF4-FFF2-40B4-BE49-F238E27FC236}">
                  <a16:creationId xmlns:a16="http://schemas.microsoft.com/office/drawing/2014/main" id="{7C371496-2F67-497F-8B22-F26B0FF49361}"/>
                </a:ext>
              </a:extLst>
            </p:cNvPr>
            <p:cNvCxnSpPr>
              <a:cxnSpLocks/>
            </p:cNvCxnSpPr>
            <p:nvPr/>
          </p:nvCxnSpPr>
          <p:spPr bwMode="auto">
            <a:xfrm>
              <a:off x="5703633" y="1708864"/>
              <a:ext cx="178505" cy="723196"/>
            </a:xfrm>
            <a:prstGeom prst="straightConnector1">
              <a:avLst/>
            </a:prstGeom>
            <a:noFill/>
            <a:ln w="57150" algn="ctr">
              <a:solidFill>
                <a:srgbClr val="0000FF"/>
              </a:solidFill>
              <a:prstDash val="sysDot"/>
              <a:round/>
              <a:headEnd type="triangle" w="med" len="med"/>
              <a:tailEnd type="triangle" w="med" len="med"/>
            </a:ln>
            <a:extLst>
              <a:ext uri="{909E8E84-426E-40DD-AFC4-6F175D3DCCD1}">
                <a14:hiddenFill xmlns:a14="http://schemas.microsoft.com/office/drawing/2010/main">
                  <a:noFill/>
                </a14:hiddenFill>
              </a:ext>
            </a:extLst>
          </p:spPr>
        </p:cxnSp>
        <p:cxnSp>
          <p:nvCxnSpPr>
            <p:cNvPr id="180" name="直線矢印コネクタ 18443">
              <a:extLst>
                <a:ext uri="{FF2B5EF4-FFF2-40B4-BE49-F238E27FC236}">
                  <a16:creationId xmlns:a16="http://schemas.microsoft.com/office/drawing/2014/main" id="{47D4427D-21A1-4C81-8E2E-08822E459CFA}"/>
                </a:ext>
              </a:extLst>
            </p:cNvPr>
            <p:cNvCxnSpPr>
              <a:cxnSpLocks/>
            </p:cNvCxnSpPr>
            <p:nvPr/>
          </p:nvCxnSpPr>
          <p:spPr bwMode="auto">
            <a:xfrm>
              <a:off x="4727421" y="2092054"/>
              <a:ext cx="912816" cy="669897"/>
            </a:xfrm>
            <a:prstGeom prst="straightConnector1">
              <a:avLst/>
            </a:prstGeom>
            <a:noFill/>
            <a:ln w="57150" algn="ctr">
              <a:solidFill>
                <a:srgbClr val="0000FF"/>
              </a:solidFill>
              <a:prstDash val="sysDot"/>
              <a:round/>
              <a:headEnd type="triangle" w="med" len="med"/>
              <a:tailEnd type="triangle" w="med" len="med"/>
            </a:ln>
            <a:extLst>
              <a:ext uri="{909E8E84-426E-40DD-AFC4-6F175D3DCCD1}">
                <a14:hiddenFill xmlns:a14="http://schemas.microsoft.com/office/drawing/2010/main">
                  <a:noFill/>
                </a14:hiddenFill>
              </a:ext>
            </a:extLst>
          </p:spPr>
        </p:cxnSp>
        <p:cxnSp>
          <p:nvCxnSpPr>
            <p:cNvPr id="184" name="直線矢印コネクタ 18443">
              <a:extLst>
                <a:ext uri="{FF2B5EF4-FFF2-40B4-BE49-F238E27FC236}">
                  <a16:creationId xmlns:a16="http://schemas.microsoft.com/office/drawing/2014/main" id="{C54AEBF4-562B-4265-93A3-0D6A449AC1E0}"/>
                </a:ext>
              </a:extLst>
            </p:cNvPr>
            <p:cNvCxnSpPr>
              <a:cxnSpLocks/>
            </p:cNvCxnSpPr>
            <p:nvPr/>
          </p:nvCxnSpPr>
          <p:spPr bwMode="auto">
            <a:xfrm flipH="1">
              <a:off x="3279673" y="2009567"/>
              <a:ext cx="654377" cy="282948"/>
            </a:xfrm>
            <a:prstGeom prst="straightConnector1">
              <a:avLst/>
            </a:prstGeom>
            <a:noFill/>
            <a:ln w="57150" algn="ctr">
              <a:solidFill>
                <a:srgbClr val="0000FF"/>
              </a:solidFill>
              <a:prstDash val="sysDot"/>
              <a:round/>
              <a:headEnd type="triangle" w="med" len="med"/>
              <a:tailEnd type="triangle" w="med" len="med"/>
            </a:ln>
            <a:extLst>
              <a:ext uri="{909E8E84-426E-40DD-AFC4-6F175D3DCCD1}">
                <a14:hiddenFill xmlns:a14="http://schemas.microsoft.com/office/drawing/2010/main">
                  <a:noFill/>
                </a14:hiddenFill>
              </a:ext>
            </a:extLst>
          </p:spPr>
        </p:cxnSp>
        <p:sp>
          <p:nvSpPr>
            <p:cNvPr id="54" name="正方形/長方形 53">
              <a:extLst>
                <a:ext uri="{FF2B5EF4-FFF2-40B4-BE49-F238E27FC236}">
                  <a16:creationId xmlns:a16="http://schemas.microsoft.com/office/drawing/2014/main" id="{A81CCF9F-4D08-4973-852A-916A49F9C143}"/>
                </a:ext>
              </a:extLst>
            </p:cNvPr>
            <p:cNvSpPr/>
            <p:nvPr/>
          </p:nvSpPr>
          <p:spPr>
            <a:xfrm>
              <a:off x="4046496" y="3602663"/>
              <a:ext cx="1643608" cy="3553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rgbClr val="FF0000"/>
                  </a:solidFill>
                </a:rPr>
                <a:t>3D Ranging &amp; positioning system,</a:t>
              </a:r>
              <a:endParaRPr kumimoji="1" lang="ja-JP" altLang="en-US" sz="1100" b="1" dirty="0">
                <a:solidFill>
                  <a:srgbClr val="FF0000"/>
                </a:solidFill>
              </a:endParaRPr>
            </a:p>
          </p:txBody>
        </p:sp>
        <p:sp>
          <p:nvSpPr>
            <p:cNvPr id="68" name="正方形/長方形 67">
              <a:extLst>
                <a:ext uri="{FF2B5EF4-FFF2-40B4-BE49-F238E27FC236}">
                  <a16:creationId xmlns:a16="http://schemas.microsoft.com/office/drawing/2014/main" id="{9F8B374B-8106-4522-9677-6C89320B526A}"/>
                </a:ext>
              </a:extLst>
            </p:cNvPr>
            <p:cNvSpPr/>
            <p:nvPr/>
          </p:nvSpPr>
          <p:spPr>
            <a:xfrm>
              <a:off x="3542878" y="4238625"/>
              <a:ext cx="1616247" cy="48533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US" altLang="ja-JP" sz="1100" b="1" dirty="0">
                  <a:solidFill>
                    <a:schemeClr val="bg1"/>
                  </a:solidFill>
                  <a:ea typeface="游ゴシック"/>
                </a:rPr>
                <a:t>Self Navigation &amp; Traffic Management</a:t>
              </a:r>
            </a:p>
          </p:txBody>
        </p:sp>
        <p:sp>
          <p:nvSpPr>
            <p:cNvPr id="16" name="正方形/長方形 15">
              <a:extLst>
                <a:ext uri="{FF2B5EF4-FFF2-40B4-BE49-F238E27FC236}">
                  <a16:creationId xmlns:a16="http://schemas.microsoft.com/office/drawing/2014/main" id="{DE34E53A-4887-45E8-A0C2-E797F5292338}"/>
                </a:ext>
              </a:extLst>
            </p:cNvPr>
            <p:cNvSpPr/>
            <p:nvPr/>
          </p:nvSpPr>
          <p:spPr>
            <a:xfrm>
              <a:off x="871130" y="4171650"/>
              <a:ext cx="1557242" cy="38209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chemeClr val="bg1"/>
                  </a:solidFill>
                </a:rPr>
                <a:t>Traffic Management of  AV/UAV</a:t>
              </a:r>
            </a:p>
          </p:txBody>
        </p:sp>
        <p:sp>
          <p:nvSpPr>
            <p:cNvPr id="12" name="正方形/長方形 11">
              <a:extLst>
                <a:ext uri="{FF2B5EF4-FFF2-40B4-BE49-F238E27FC236}">
                  <a16:creationId xmlns:a16="http://schemas.microsoft.com/office/drawing/2014/main" id="{12AF245F-7EB7-4AD4-9960-962E6A03ED91}"/>
                </a:ext>
              </a:extLst>
            </p:cNvPr>
            <p:cNvSpPr/>
            <p:nvPr/>
          </p:nvSpPr>
          <p:spPr>
            <a:xfrm>
              <a:off x="835433" y="3447347"/>
              <a:ext cx="1592939" cy="67763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rgbClr val="FF0000"/>
                  </a:solidFill>
                </a:rPr>
                <a:t>Device ranging &amp; positioning in milli meter wave and tera Hz bands</a:t>
              </a:r>
              <a:endParaRPr kumimoji="1" lang="ja-JP" altLang="en-US" sz="1100" b="1" dirty="0">
                <a:solidFill>
                  <a:srgbClr val="FF0000"/>
                </a:solidFill>
              </a:endParaRPr>
            </a:p>
          </p:txBody>
        </p:sp>
        <p:sp>
          <p:nvSpPr>
            <p:cNvPr id="72" name="テキスト ボックス 71">
              <a:extLst>
                <a:ext uri="{FF2B5EF4-FFF2-40B4-BE49-F238E27FC236}">
                  <a16:creationId xmlns:a16="http://schemas.microsoft.com/office/drawing/2014/main" id="{DF046E8B-D0AF-45D3-9475-6FB8CD364806}"/>
                </a:ext>
              </a:extLst>
            </p:cNvPr>
            <p:cNvSpPr txBox="1"/>
            <p:nvPr/>
          </p:nvSpPr>
          <p:spPr>
            <a:xfrm>
              <a:off x="2880754" y="4298501"/>
              <a:ext cx="663964" cy="415498"/>
            </a:xfrm>
            <a:prstGeom prst="rect">
              <a:avLst/>
            </a:prstGeom>
            <a:solidFill>
              <a:schemeClr val="bg2"/>
            </a:solidFill>
          </p:spPr>
          <p:txBody>
            <a:bodyPr wrap="none">
              <a:spAutoFit/>
            </a:bodyPr>
            <a:lstStyle/>
            <a:p>
              <a:pPr algn="ctr">
                <a:defRPr/>
              </a:pPr>
              <a:r>
                <a:rPr lang="en-US" altLang="ja-JP" sz="1050" b="1" dirty="0">
                  <a:latin typeface="Times New Roman" panose="02020603050405020304" pitchFamily="18" charset="0"/>
                  <a:ea typeface="+mn-ea"/>
                  <a:cs typeface="Times New Roman" panose="02020603050405020304" pitchFamily="18" charset="0"/>
                </a:rPr>
                <a:t>UAV</a:t>
              </a:r>
            </a:p>
            <a:p>
              <a:pPr algn="ctr">
                <a:defRPr/>
              </a:pPr>
              <a:r>
                <a:rPr lang="ja-JP" altLang="en-US" sz="1050" b="1" dirty="0">
                  <a:latin typeface="Times New Roman" panose="02020603050405020304" pitchFamily="18" charset="0"/>
                  <a:ea typeface="+mn-ea"/>
                  <a:cs typeface="Times New Roman" panose="02020603050405020304" pitchFamily="18" charset="0"/>
                </a:rPr>
                <a:t>（</a:t>
              </a:r>
              <a:r>
                <a:rPr lang="en-US" altLang="ja-JP" sz="1050" b="1" dirty="0">
                  <a:latin typeface="Times New Roman" panose="02020603050405020304" pitchFamily="18" charset="0"/>
                  <a:ea typeface="+mn-ea"/>
                  <a:cs typeface="Times New Roman" panose="02020603050405020304" pitchFamily="18" charset="0"/>
                </a:rPr>
                <a:t>Doron)</a:t>
              </a:r>
              <a:endParaRPr lang="ja-JP" altLang="en-US" sz="1050" b="1" dirty="0">
                <a:latin typeface="Times New Roman" panose="02020603050405020304" pitchFamily="18" charset="0"/>
                <a:ea typeface="+mn-ea"/>
                <a:cs typeface="Times New Roman" panose="02020603050405020304" pitchFamily="18" charset="0"/>
              </a:endParaRPr>
            </a:p>
          </p:txBody>
        </p:sp>
        <p:cxnSp>
          <p:nvCxnSpPr>
            <p:cNvPr id="193" name="直線矢印コネクタ 192">
              <a:extLst>
                <a:ext uri="{FF2B5EF4-FFF2-40B4-BE49-F238E27FC236}">
                  <a16:creationId xmlns:a16="http://schemas.microsoft.com/office/drawing/2014/main" id="{B8649BD9-A954-4A81-A642-7945860FD6D0}"/>
                </a:ext>
              </a:extLst>
            </p:cNvPr>
            <p:cNvCxnSpPr>
              <a:cxnSpLocks/>
            </p:cNvCxnSpPr>
            <p:nvPr/>
          </p:nvCxnSpPr>
          <p:spPr>
            <a:xfrm flipH="1">
              <a:off x="6762797" y="5553498"/>
              <a:ext cx="134371" cy="629682"/>
            </a:xfrm>
            <a:prstGeom prst="straightConnector1">
              <a:avLst/>
            </a:prstGeom>
            <a:ln w="25400">
              <a:solidFill>
                <a:schemeClr val="tx1"/>
              </a:solidFill>
              <a:prstDash val="sys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18325B46-8ACB-46C3-8CD4-A2DEA4C46407}"/>
                </a:ext>
              </a:extLst>
            </p:cNvPr>
            <p:cNvSpPr/>
            <p:nvPr/>
          </p:nvSpPr>
          <p:spPr>
            <a:xfrm>
              <a:off x="2558190" y="3505960"/>
              <a:ext cx="1249687" cy="2230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rgbClr val="FF0000"/>
                  </a:solidFill>
                </a:rPr>
                <a:t>Air Signpost</a:t>
              </a:r>
              <a:endParaRPr kumimoji="1" lang="ja-JP" altLang="en-US" sz="1100" b="1" dirty="0">
                <a:solidFill>
                  <a:srgbClr val="FF0000"/>
                </a:solidFill>
              </a:endParaRPr>
            </a:p>
          </p:txBody>
        </p:sp>
        <p:pic>
          <p:nvPicPr>
            <p:cNvPr id="133" name="図 132">
              <a:extLst>
                <a:ext uri="{FF2B5EF4-FFF2-40B4-BE49-F238E27FC236}">
                  <a16:creationId xmlns:a16="http://schemas.microsoft.com/office/drawing/2014/main" id="{FB5CA3C2-1938-4970-B6D6-0B7AB061727A}"/>
                </a:ext>
              </a:extLst>
            </p:cNvPr>
            <p:cNvPicPr>
              <a:picLocks noChangeAspect="1"/>
            </p:cNvPicPr>
            <p:nvPr/>
          </p:nvPicPr>
          <p:blipFill>
            <a:blip r:embed="rId22"/>
            <a:stretch>
              <a:fillRect/>
            </a:stretch>
          </p:blipFill>
          <p:spPr>
            <a:xfrm>
              <a:off x="3013471" y="3904659"/>
              <a:ext cx="416022" cy="349695"/>
            </a:xfrm>
            <a:prstGeom prst="rect">
              <a:avLst/>
            </a:prstGeom>
            <a:solidFill>
              <a:schemeClr val="bg1"/>
            </a:solidFill>
          </p:spPr>
        </p:pic>
        <p:cxnSp>
          <p:nvCxnSpPr>
            <p:cNvPr id="198" name="直線矢印コネクタ 197">
              <a:extLst>
                <a:ext uri="{FF2B5EF4-FFF2-40B4-BE49-F238E27FC236}">
                  <a16:creationId xmlns:a16="http://schemas.microsoft.com/office/drawing/2014/main" id="{C48BB571-348D-46AE-872E-9849167EEA28}"/>
                </a:ext>
              </a:extLst>
            </p:cNvPr>
            <p:cNvCxnSpPr>
              <a:cxnSpLocks/>
            </p:cNvCxnSpPr>
            <p:nvPr/>
          </p:nvCxnSpPr>
          <p:spPr>
            <a:xfrm>
              <a:off x="1904833" y="5559815"/>
              <a:ext cx="257790" cy="429010"/>
            </a:xfrm>
            <a:prstGeom prst="straightConnector1">
              <a:avLst/>
            </a:prstGeom>
            <a:ln w="25400">
              <a:solidFill>
                <a:schemeClr val="tx1"/>
              </a:solidFill>
              <a:prstDash val="sys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1" name="直線矢印コネクタ 200">
              <a:extLst>
                <a:ext uri="{FF2B5EF4-FFF2-40B4-BE49-F238E27FC236}">
                  <a16:creationId xmlns:a16="http://schemas.microsoft.com/office/drawing/2014/main" id="{7E54DC1A-7B32-41D3-8A8F-AC5927D46A2C}"/>
                </a:ext>
              </a:extLst>
            </p:cNvPr>
            <p:cNvCxnSpPr>
              <a:cxnSpLocks/>
            </p:cNvCxnSpPr>
            <p:nvPr/>
          </p:nvCxnSpPr>
          <p:spPr>
            <a:xfrm flipH="1">
              <a:off x="1129362" y="5529815"/>
              <a:ext cx="456777" cy="459010"/>
            </a:xfrm>
            <a:prstGeom prst="straightConnector1">
              <a:avLst/>
            </a:prstGeom>
            <a:ln w="25400">
              <a:solidFill>
                <a:schemeClr val="tx1"/>
              </a:solidFill>
              <a:prstDash val="sys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3" name="直線矢印コネクタ 18443">
              <a:extLst>
                <a:ext uri="{FF2B5EF4-FFF2-40B4-BE49-F238E27FC236}">
                  <a16:creationId xmlns:a16="http://schemas.microsoft.com/office/drawing/2014/main" id="{B950E55D-140D-4554-8949-543916F866B6}"/>
                </a:ext>
              </a:extLst>
            </p:cNvPr>
            <p:cNvCxnSpPr>
              <a:cxnSpLocks/>
            </p:cNvCxnSpPr>
            <p:nvPr/>
          </p:nvCxnSpPr>
          <p:spPr bwMode="auto">
            <a:xfrm>
              <a:off x="2173651" y="1145728"/>
              <a:ext cx="536872" cy="0"/>
            </a:xfrm>
            <a:prstGeom prst="straightConnector1">
              <a:avLst/>
            </a:prstGeom>
            <a:noFill/>
            <a:ln w="38100" algn="ctr">
              <a:solidFill>
                <a:srgbClr val="0000FF"/>
              </a:solidFill>
              <a:prstDash val="sysDot"/>
              <a:round/>
              <a:headEnd type="triangle" w="med" len="med"/>
              <a:tailEnd type="triangle" w="med" len="med"/>
            </a:ln>
            <a:extLst>
              <a:ext uri="{909E8E84-426E-40DD-AFC4-6F175D3DCCD1}">
                <a14:hiddenFill xmlns:a14="http://schemas.microsoft.com/office/drawing/2010/main">
                  <a:noFill/>
                </a14:hiddenFill>
              </a:ext>
            </a:extLst>
          </p:spPr>
        </p:cxnSp>
        <p:sp>
          <p:nvSpPr>
            <p:cNvPr id="204" name="テキスト ボックス 203">
              <a:extLst>
                <a:ext uri="{FF2B5EF4-FFF2-40B4-BE49-F238E27FC236}">
                  <a16:creationId xmlns:a16="http://schemas.microsoft.com/office/drawing/2014/main" id="{211AC22A-71AE-4E28-8D2B-F70D8B1E4FB1}"/>
                </a:ext>
              </a:extLst>
            </p:cNvPr>
            <p:cNvSpPr txBox="1"/>
            <p:nvPr/>
          </p:nvSpPr>
          <p:spPr>
            <a:xfrm>
              <a:off x="2655935" y="1234547"/>
              <a:ext cx="1448865" cy="481257"/>
            </a:xfrm>
            <a:prstGeom prst="rect">
              <a:avLst/>
            </a:prstGeom>
            <a:noFill/>
          </p:spPr>
          <p:txBody>
            <a:bodyPr wrap="square">
              <a:spAutoFit/>
            </a:bodyPr>
            <a:lstStyle/>
            <a:p>
              <a:r>
                <a:rPr lang="en-US" altLang="ja-JP" sz="1100" b="1" dirty="0"/>
                <a:t>2D Ranging &amp; Communication</a:t>
              </a:r>
              <a:endParaRPr lang="ja-JP" altLang="en-US" sz="1100" b="1" dirty="0"/>
            </a:p>
          </p:txBody>
        </p:sp>
        <p:sp>
          <p:nvSpPr>
            <p:cNvPr id="226" name="テキスト ボックス 225">
              <a:extLst>
                <a:ext uri="{FF2B5EF4-FFF2-40B4-BE49-F238E27FC236}">
                  <a16:creationId xmlns:a16="http://schemas.microsoft.com/office/drawing/2014/main" id="{5EC09924-486D-4B25-A45B-90A9FDB85BB6}"/>
                </a:ext>
              </a:extLst>
            </p:cNvPr>
            <p:cNvSpPr txBox="1"/>
            <p:nvPr/>
          </p:nvSpPr>
          <p:spPr>
            <a:xfrm>
              <a:off x="908496" y="3037791"/>
              <a:ext cx="913042" cy="378131"/>
            </a:xfrm>
            <a:prstGeom prst="rect">
              <a:avLst/>
            </a:prstGeom>
            <a:noFill/>
          </p:spPr>
          <p:txBody>
            <a:bodyPr wrap="square" rtlCol="0">
              <a:spAutoFit/>
            </a:bodyPr>
            <a:lstStyle/>
            <a:p>
              <a:r>
                <a:rPr kumimoji="1" lang="en-US" altLang="ja-JP" sz="1600" b="1" dirty="0">
                  <a:solidFill>
                    <a:srgbClr val="0000FF"/>
                  </a:solidFill>
                </a:rPr>
                <a:t>CEL 1</a:t>
              </a:r>
              <a:endParaRPr kumimoji="1" lang="ja-JP" altLang="en-US" sz="1600" b="1" dirty="0">
                <a:solidFill>
                  <a:srgbClr val="0000FF"/>
                </a:solidFill>
              </a:endParaRPr>
            </a:p>
          </p:txBody>
        </p:sp>
        <p:sp>
          <p:nvSpPr>
            <p:cNvPr id="227" name="テキスト ボックス 226">
              <a:extLst>
                <a:ext uri="{FF2B5EF4-FFF2-40B4-BE49-F238E27FC236}">
                  <a16:creationId xmlns:a16="http://schemas.microsoft.com/office/drawing/2014/main" id="{498BB935-B59C-4A3F-884F-B9D2AF449AD8}"/>
                </a:ext>
              </a:extLst>
            </p:cNvPr>
            <p:cNvSpPr txBox="1"/>
            <p:nvPr/>
          </p:nvSpPr>
          <p:spPr>
            <a:xfrm>
              <a:off x="4044342" y="3095006"/>
              <a:ext cx="887220" cy="378131"/>
            </a:xfrm>
            <a:prstGeom prst="rect">
              <a:avLst/>
            </a:prstGeom>
            <a:noFill/>
          </p:spPr>
          <p:txBody>
            <a:bodyPr wrap="square" rtlCol="0">
              <a:spAutoFit/>
            </a:bodyPr>
            <a:lstStyle/>
            <a:p>
              <a:r>
                <a:rPr kumimoji="1" lang="en-US" altLang="ja-JP" sz="1600" b="1" dirty="0">
                  <a:solidFill>
                    <a:srgbClr val="0000FF"/>
                  </a:solidFill>
                </a:rPr>
                <a:t>CEL 2</a:t>
              </a:r>
              <a:endParaRPr kumimoji="1" lang="ja-JP" altLang="en-US" sz="1600" b="1" dirty="0">
                <a:solidFill>
                  <a:srgbClr val="0000FF"/>
                </a:solidFill>
              </a:endParaRPr>
            </a:p>
          </p:txBody>
        </p:sp>
        <p:sp>
          <p:nvSpPr>
            <p:cNvPr id="140" name="右大かっこ 139">
              <a:extLst>
                <a:ext uri="{FF2B5EF4-FFF2-40B4-BE49-F238E27FC236}">
                  <a16:creationId xmlns:a16="http://schemas.microsoft.com/office/drawing/2014/main" id="{61B196B2-109B-4CAD-8788-82A619036605}"/>
                </a:ext>
              </a:extLst>
            </p:cNvPr>
            <p:cNvSpPr/>
            <p:nvPr/>
          </p:nvSpPr>
          <p:spPr>
            <a:xfrm>
              <a:off x="7579523" y="2166360"/>
              <a:ext cx="182468" cy="1339600"/>
            </a:xfrm>
            <a:prstGeom prst="rightBracket">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229" name="右大かっこ 228">
              <a:extLst>
                <a:ext uri="{FF2B5EF4-FFF2-40B4-BE49-F238E27FC236}">
                  <a16:creationId xmlns:a16="http://schemas.microsoft.com/office/drawing/2014/main" id="{5DE79DA6-C775-4F23-A353-17EA83E0FF67}"/>
                </a:ext>
              </a:extLst>
            </p:cNvPr>
            <p:cNvSpPr/>
            <p:nvPr/>
          </p:nvSpPr>
          <p:spPr>
            <a:xfrm>
              <a:off x="7368223" y="2753938"/>
              <a:ext cx="150531" cy="2825274"/>
            </a:xfrm>
            <a:prstGeom prst="rightBracket">
              <a:avLst>
                <a:gd name="adj" fmla="val 4501"/>
              </a:avLst>
            </a:prstGeom>
            <a:ln w="508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230" name="右大かっこ 229">
              <a:extLst>
                <a:ext uri="{FF2B5EF4-FFF2-40B4-BE49-F238E27FC236}">
                  <a16:creationId xmlns:a16="http://schemas.microsoft.com/office/drawing/2014/main" id="{3477F23C-79BE-4939-9024-BE607337CB32}"/>
                </a:ext>
              </a:extLst>
            </p:cNvPr>
            <p:cNvSpPr/>
            <p:nvPr/>
          </p:nvSpPr>
          <p:spPr>
            <a:xfrm>
              <a:off x="7586847" y="5092432"/>
              <a:ext cx="182468" cy="1339600"/>
            </a:xfrm>
            <a:prstGeom prst="rightBracket">
              <a:avLst/>
            </a:prstGeom>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231" name="正方形/長方形 230">
              <a:extLst>
                <a:ext uri="{FF2B5EF4-FFF2-40B4-BE49-F238E27FC236}">
                  <a16:creationId xmlns:a16="http://schemas.microsoft.com/office/drawing/2014/main" id="{21BEBA8F-B0E8-406A-AEFC-FBF1530A2FFA}"/>
                </a:ext>
              </a:extLst>
            </p:cNvPr>
            <p:cNvSpPr/>
            <p:nvPr/>
          </p:nvSpPr>
          <p:spPr>
            <a:xfrm>
              <a:off x="583674" y="1788806"/>
              <a:ext cx="2047177" cy="3319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rgbClr val="FF0000"/>
                  </a:solidFill>
                </a:rPr>
                <a:t>Self body maintenance and  surround surveillance</a:t>
              </a:r>
              <a:endParaRPr kumimoji="1" lang="ja-JP" altLang="en-US" sz="1100" b="1" dirty="0">
                <a:solidFill>
                  <a:srgbClr val="FF0000"/>
                </a:solidFill>
              </a:endParaRPr>
            </a:p>
          </p:txBody>
        </p:sp>
        <p:sp>
          <p:nvSpPr>
            <p:cNvPr id="142" name="テキスト ボックス 141">
              <a:extLst>
                <a:ext uri="{FF2B5EF4-FFF2-40B4-BE49-F238E27FC236}">
                  <a16:creationId xmlns:a16="http://schemas.microsoft.com/office/drawing/2014/main" id="{2F2331E0-AA75-4AD8-8B29-95394B2133C5}"/>
                </a:ext>
              </a:extLst>
            </p:cNvPr>
            <p:cNvSpPr txBox="1"/>
            <p:nvPr/>
          </p:nvSpPr>
          <p:spPr>
            <a:xfrm>
              <a:off x="7749259" y="2457250"/>
              <a:ext cx="1261516" cy="748441"/>
            </a:xfrm>
            <a:prstGeom prst="rect">
              <a:avLst/>
            </a:prstGeom>
            <a:noFill/>
          </p:spPr>
          <p:txBody>
            <a:bodyPr wrap="square" rtlCol="0">
              <a:spAutoFit/>
            </a:bodyPr>
            <a:lstStyle/>
            <a:p>
              <a:r>
                <a:rPr kumimoji="1" lang="en-US" altLang="ja-JP" sz="1400" b="1"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BAN/Ad-Hoc Network</a:t>
              </a:r>
              <a:r>
                <a:rPr kumimoji="1" lang="ja-JP" altLang="en-US" sz="1400" dirty="0">
                  <a:solidFill>
                    <a:srgbClr val="FF0000"/>
                  </a:solidFill>
                  <a:latin typeface="HGP創英角ｺﾞｼｯｸUB" panose="020B0900000000000000" pitchFamily="50" charset="-128"/>
                  <a:ea typeface="HGP創英角ｺﾞｼｯｸUB" panose="020B0900000000000000" pitchFamily="50" charset="-128"/>
                  <a:cs typeface="Arial" panose="020B0604020202020204" pitchFamily="34" charset="0"/>
                </a:rPr>
                <a:t>（</a:t>
              </a:r>
              <a:r>
                <a:rPr kumimoji="1" lang="en-US" altLang="ja-JP" sz="1400" dirty="0">
                  <a:solidFill>
                    <a:srgbClr val="FF0000"/>
                  </a:solidFill>
                  <a:latin typeface="HGP創英角ｺﾞｼｯｸUB" panose="020B0900000000000000" pitchFamily="50" charset="-128"/>
                  <a:ea typeface="HGP創英角ｺﾞｼｯｸUB" panose="020B0900000000000000" pitchFamily="50" charset="-128"/>
                  <a:cs typeface="Arial" panose="020B0604020202020204" pitchFamily="34" charset="0"/>
                </a:rPr>
                <a:t>BAN</a:t>
              </a:r>
              <a:r>
                <a:rPr kumimoji="1" lang="ja-JP" altLang="en-US" sz="1400" dirty="0">
                  <a:solidFill>
                    <a:srgbClr val="FF0000"/>
                  </a:solidFill>
                  <a:latin typeface="HGP創英角ｺﾞｼｯｸUB" panose="020B0900000000000000" pitchFamily="50" charset="-128"/>
                  <a:ea typeface="HGP創英角ｺﾞｼｯｸUB" panose="020B0900000000000000" pitchFamily="50" charset="-128"/>
                  <a:cs typeface="Arial" panose="020B0604020202020204" pitchFamily="34" charset="0"/>
                </a:rPr>
                <a:t>　</a:t>
              </a:r>
              <a:r>
                <a:rPr kumimoji="1" lang="en-US" altLang="ja-JP" sz="1400" dirty="0">
                  <a:solidFill>
                    <a:srgbClr val="FF0000"/>
                  </a:solidFill>
                  <a:latin typeface="HGP創英角ｺﾞｼｯｸUB" panose="020B0900000000000000" pitchFamily="50" charset="-128"/>
                  <a:ea typeface="HGP創英角ｺﾞｼｯｸUB" panose="020B0900000000000000" pitchFamily="50" charset="-128"/>
                  <a:cs typeface="Arial" panose="020B0604020202020204" pitchFamily="34" charset="0"/>
                </a:rPr>
                <a:t>Layer)</a:t>
              </a:r>
              <a:endParaRPr kumimoji="1" lang="ja-JP" altLang="en-US" sz="1400" dirty="0">
                <a:solidFill>
                  <a:srgbClr val="FF0000"/>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235" name="テキスト ボックス 234">
              <a:extLst>
                <a:ext uri="{FF2B5EF4-FFF2-40B4-BE49-F238E27FC236}">
                  <a16:creationId xmlns:a16="http://schemas.microsoft.com/office/drawing/2014/main" id="{6D29D363-26F8-418C-BE7D-C40E1F9FA98F}"/>
                </a:ext>
              </a:extLst>
            </p:cNvPr>
            <p:cNvSpPr txBox="1"/>
            <p:nvPr/>
          </p:nvSpPr>
          <p:spPr>
            <a:xfrm>
              <a:off x="7492964" y="3755614"/>
              <a:ext cx="1301822" cy="966735"/>
            </a:xfrm>
            <a:prstGeom prst="rect">
              <a:avLst/>
            </a:prstGeom>
            <a:noFill/>
          </p:spPr>
          <p:txBody>
            <a:bodyPr wrap="square" rtlCol="0">
              <a:spAutoFit/>
            </a:bodyPr>
            <a:lstStyle/>
            <a:p>
              <a:r>
                <a:rPr kumimoji="1" lang="en-US" altLang="ja-JP" sz="1400" dirty="0">
                  <a:solidFill>
                    <a:srgbClr val="0000FF"/>
                  </a:solidFill>
                  <a:latin typeface="HGP創英角ｺﾞｼｯｸUB" panose="020B0900000000000000" pitchFamily="50" charset="-128"/>
                  <a:ea typeface="HGP創英角ｺﾞｼｯｸUB" panose="020B0900000000000000" pitchFamily="50" charset="-128"/>
                  <a:cs typeface="Arial" panose="020B0604020202020204" pitchFamily="34" charset="0"/>
                </a:rPr>
                <a:t>3D Cellular Infrastructure Network</a:t>
              </a:r>
            </a:p>
            <a:p>
              <a:r>
                <a:rPr kumimoji="1" lang="ja-JP" altLang="en-US" sz="1400" dirty="0">
                  <a:solidFill>
                    <a:srgbClr val="0000FF"/>
                  </a:solidFill>
                  <a:latin typeface="HGP創英角ｺﾞｼｯｸUB" panose="020B0900000000000000" pitchFamily="50" charset="-128"/>
                  <a:ea typeface="HGP創英角ｺﾞｼｯｸUB" panose="020B0900000000000000" pitchFamily="50" charset="-128"/>
                  <a:cs typeface="Arial" panose="020B0604020202020204" pitchFamily="34" charset="0"/>
                </a:rPr>
                <a:t>（</a:t>
              </a:r>
              <a:r>
                <a:rPr kumimoji="1" lang="en-US" altLang="ja-JP" sz="1400" dirty="0">
                  <a:solidFill>
                    <a:srgbClr val="0000FF"/>
                  </a:solidFill>
                  <a:latin typeface="HGP創英角ｺﾞｼｯｸUB" panose="020B0900000000000000" pitchFamily="50" charset="-128"/>
                  <a:ea typeface="HGP創英角ｺﾞｼｯｸUB" panose="020B0900000000000000" pitchFamily="50" charset="-128"/>
                  <a:cs typeface="Arial" panose="020B0604020202020204" pitchFamily="34" charset="0"/>
                </a:rPr>
                <a:t>Cloud Layer</a:t>
              </a:r>
              <a:r>
                <a:rPr kumimoji="1" lang="ja-JP" altLang="en-US" sz="1400" dirty="0">
                  <a:solidFill>
                    <a:srgbClr val="0000FF"/>
                  </a:solidFill>
                  <a:latin typeface="HGP創英角ｺﾞｼｯｸUB" panose="020B0900000000000000" pitchFamily="50" charset="-128"/>
                  <a:ea typeface="HGP創英角ｺﾞｼｯｸUB" panose="020B0900000000000000" pitchFamily="50" charset="-128"/>
                  <a:cs typeface="Arial" panose="020B0604020202020204" pitchFamily="34" charset="0"/>
                </a:rPr>
                <a:t>）</a:t>
              </a:r>
            </a:p>
          </p:txBody>
        </p:sp>
        <p:sp>
          <p:nvSpPr>
            <p:cNvPr id="236" name="テキスト ボックス 235">
              <a:extLst>
                <a:ext uri="{FF2B5EF4-FFF2-40B4-BE49-F238E27FC236}">
                  <a16:creationId xmlns:a16="http://schemas.microsoft.com/office/drawing/2014/main" id="{08B1257E-2E84-4FFE-878D-D1F135C924BA}"/>
                </a:ext>
              </a:extLst>
            </p:cNvPr>
            <p:cNvSpPr txBox="1"/>
            <p:nvPr/>
          </p:nvSpPr>
          <p:spPr>
            <a:xfrm>
              <a:off x="7757309" y="5178357"/>
              <a:ext cx="1301822" cy="1185031"/>
            </a:xfrm>
            <a:prstGeom prst="rect">
              <a:avLst/>
            </a:prstGeom>
            <a:noFill/>
          </p:spPr>
          <p:txBody>
            <a:bodyPr wrap="square" rtlCol="0">
              <a:spAutoFit/>
            </a:bodyPr>
            <a:lstStyle/>
            <a:p>
              <a:r>
                <a:rPr kumimoji="1" lang="en-US" altLang="ja-JP" sz="1400" dirty="0">
                  <a:solidFill>
                    <a:srgbClr val="008000"/>
                  </a:solidFill>
                  <a:latin typeface="HGP創英角ｺﾞｼｯｸUB" panose="020B0900000000000000" pitchFamily="50" charset="-128"/>
                  <a:ea typeface="HGP創英角ｺﾞｼｯｸUB" panose="020B0900000000000000" pitchFamily="50" charset="-128"/>
                  <a:cs typeface="Arial" panose="020B0604020202020204" pitchFamily="34" charset="0"/>
                </a:rPr>
                <a:t>AI/Machine Learning &amp; Analysis</a:t>
              </a:r>
            </a:p>
            <a:p>
              <a:r>
                <a:rPr kumimoji="1" lang="ja-JP" altLang="en-US" sz="1400" dirty="0">
                  <a:solidFill>
                    <a:srgbClr val="008000"/>
                  </a:solidFill>
                  <a:latin typeface="HGP創英角ｺﾞｼｯｸUB" panose="020B0900000000000000" pitchFamily="50" charset="-128"/>
                  <a:ea typeface="HGP創英角ｺﾞｼｯｸUB" panose="020B0900000000000000" pitchFamily="50" charset="-128"/>
                  <a:cs typeface="Arial" panose="020B0604020202020204" pitchFamily="34" charset="0"/>
                </a:rPr>
                <a:t>（</a:t>
              </a:r>
              <a:r>
                <a:rPr kumimoji="1" lang="en-US" altLang="ja-JP" sz="1400" dirty="0">
                  <a:solidFill>
                    <a:srgbClr val="008000"/>
                  </a:solidFill>
                  <a:latin typeface="HGP創英角ｺﾞｼｯｸUB" panose="020B0900000000000000" pitchFamily="50" charset="-128"/>
                  <a:ea typeface="HGP創英角ｺﾞｼｯｸUB" panose="020B0900000000000000" pitchFamily="50" charset="-128"/>
                  <a:cs typeface="Arial" panose="020B0604020202020204" pitchFamily="34" charset="0"/>
                </a:rPr>
                <a:t>Data Science  Layer</a:t>
              </a:r>
              <a:r>
                <a:rPr kumimoji="1" lang="ja-JP" altLang="en-US" sz="1400" dirty="0">
                  <a:solidFill>
                    <a:srgbClr val="008000"/>
                  </a:solidFill>
                  <a:latin typeface="HGP創英角ｺﾞｼｯｸUB" panose="020B0900000000000000" pitchFamily="50" charset="-128"/>
                  <a:ea typeface="HGP創英角ｺﾞｼｯｸUB" panose="020B0900000000000000" pitchFamily="50" charset="-128"/>
                  <a:cs typeface="Arial" panose="020B0604020202020204" pitchFamily="34" charset="0"/>
                </a:rPr>
                <a:t>）</a:t>
              </a:r>
            </a:p>
          </p:txBody>
        </p:sp>
        <p:sp>
          <p:nvSpPr>
            <p:cNvPr id="144" name="テキスト ボックス 143">
              <a:extLst>
                <a:ext uri="{FF2B5EF4-FFF2-40B4-BE49-F238E27FC236}">
                  <a16:creationId xmlns:a16="http://schemas.microsoft.com/office/drawing/2014/main" id="{051B8597-C2E5-4A42-882A-77DDA7A20A00}"/>
                </a:ext>
              </a:extLst>
            </p:cNvPr>
            <p:cNvSpPr txBox="1"/>
            <p:nvPr/>
          </p:nvSpPr>
          <p:spPr>
            <a:xfrm rot="16200000">
              <a:off x="-673433" y="2578182"/>
              <a:ext cx="2158449" cy="307777"/>
            </a:xfrm>
            <a:prstGeom prst="rect">
              <a:avLst/>
            </a:prstGeom>
            <a:noFill/>
          </p:spPr>
          <p:txBody>
            <a:bodyPr wrap="square" rtlCol="0">
              <a:spAutoFit/>
            </a:bodyPr>
            <a:lstStyle/>
            <a:p>
              <a:r>
                <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rPr>
                <a:t>flight altitude</a:t>
              </a:r>
              <a:endPar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50" name="正方形/長方形 149">
              <a:extLst>
                <a:ext uri="{FF2B5EF4-FFF2-40B4-BE49-F238E27FC236}">
                  <a16:creationId xmlns:a16="http://schemas.microsoft.com/office/drawing/2014/main" id="{54B1A712-6FB6-49C0-843D-8E09EBB31A59}"/>
                </a:ext>
              </a:extLst>
            </p:cNvPr>
            <p:cNvSpPr/>
            <p:nvPr/>
          </p:nvSpPr>
          <p:spPr>
            <a:xfrm>
              <a:off x="5234980" y="5081332"/>
              <a:ext cx="1174799" cy="408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rgbClr val="FF0000"/>
                  </a:solidFill>
                </a:rPr>
                <a:t>3D/2D Cellular Bas Station 2</a:t>
              </a:r>
              <a:endParaRPr kumimoji="1" lang="ja-JP" altLang="en-US" sz="1100" b="1" dirty="0">
                <a:solidFill>
                  <a:srgbClr val="FF0000"/>
                </a:solidFill>
              </a:endParaRPr>
            </a:p>
          </p:txBody>
        </p:sp>
        <p:sp>
          <p:nvSpPr>
            <p:cNvPr id="36" name="矢印: 下 35">
              <a:extLst>
                <a:ext uri="{FF2B5EF4-FFF2-40B4-BE49-F238E27FC236}">
                  <a16:creationId xmlns:a16="http://schemas.microsoft.com/office/drawing/2014/main" id="{DB735D3D-EF9E-4A07-9BC1-79AA2CE914CE}"/>
                </a:ext>
              </a:extLst>
            </p:cNvPr>
            <p:cNvSpPr/>
            <p:nvPr/>
          </p:nvSpPr>
          <p:spPr>
            <a:xfrm>
              <a:off x="7749460" y="1616436"/>
              <a:ext cx="1240867" cy="481279"/>
            </a:xfrm>
            <a:prstGeom prst="downArrow">
              <a:avLst/>
            </a:prstGeom>
            <a:solidFill>
              <a:schemeClr val="bg1"/>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FF"/>
                </a:solidFill>
              </a:endParaRPr>
            </a:p>
          </p:txBody>
        </p:sp>
        <p:sp>
          <p:nvSpPr>
            <p:cNvPr id="37" name="テキスト ボックス 36">
              <a:extLst>
                <a:ext uri="{FF2B5EF4-FFF2-40B4-BE49-F238E27FC236}">
                  <a16:creationId xmlns:a16="http://schemas.microsoft.com/office/drawing/2014/main" id="{C94025AE-3CAC-43D4-98EF-688F152D1ADD}"/>
                </a:ext>
              </a:extLst>
            </p:cNvPr>
            <p:cNvSpPr txBox="1"/>
            <p:nvPr/>
          </p:nvSpPr>
          <p:spPr>
            <a:xfrm>
              <a:off x="7647507" y="894116"/>
              <a:ext cx="1607745" cy="721886"/>
            </a:xfrm>
            <a:prstGeom prst="rect">
              <a:avLst/>
            </a:prstGeom>
            <a:noFill/>
          </p:spPr>
          <p:txBody>
            <a:bodyPr wrap="square" rtlCol="0">
              <a:spAutoFit/>
            </a:bodyPr>
            <a:lstStyle/>
            <a:p>
              <a:r>
                <a:rPr kumimoji="1" lang="en-US" altLang="ja-JP" b="1" dirty="0">
                  <a:solidFill>
                    <a:srgbClr val="FF00FF"/>
                  </a:solidFill>
                  <a:latin typeface="Arial" panose="020B0604020202020204" pitchFamily="34" charset="0"/>
                  <a:cs typeface="Arial" panose="020B0604020202020204" pitchFamily="34" charset="0"/>
                </a:rPr>
                <a:t>Beyond 5G</a:t>
              </a:r>
            </a:p>
            <a:p>
              <a:r>
                <a:rPr kumimoji="1" lang="en-US" altLang="ja-JP" b="1" dirty="0">
                  <a:solidFill>
                    <a:srgbClr val="FF00FF"/>
                  </a:solidFill>
                  <a:latin typeface="Arial" panose="020B0604020202020204" pitchFamily="34" charset="0"/>
                  <a:cs typeface="Arial" panose="020B0604020202020204" pitchFamily="34" charset="0"/>
                </a:rPr>
                <a:t>(6G)Platform</a:t>
              </a:r>
              <a:endParaRPr kumimoji="1" lang="ja-JP" altLang="en-US" b="1" dirty="0">
                <a:solidFill>
                  <a:srgbClr val="FF00FF"/>
                </a:solidFill>
                <a:latin typeface="Arial" panose="020B0604020202020204" pitchFamily="34" charset="0"/>
                <a:cs typeface="Arial" panose="020B0604020202020204" pitchFamily="34" charset="0"/>
              </a:endParaRPr>
            </a:p>
          </p:txBody>
        </p:sp>
      </p:grpSp>
      <p:sp>
        <p:nvSpPr>
          <p:cNvPr id="9" name="日付プレースホルダー 8">
            <a:extLst>
              <a:ext uri="{FF2B5EF4-FFF2-40B4-BE49-F238E27FC236}">
                <a16:creationId xmlns:a16="http://schemas.microsoft.com/office/drawing/2014/main" id="{4C64589A-048C-F03C-3DF5-CA1E70F4770B}"/>
              </a:ext>
            </a:extLst>
          </p:cNvPr>
          <p:cNvSpPr>
            <a:spLocks noGrp="1"/>
          </p:cNvSpPr>
          <p:nvPr>
            <p:ph type="dt" sz="half" idx="2"/>
          </p:nvPr>
        </p:nvSpPr>
        <p:spPr/>
        <p:txBody>
          <a:bodyPr/>
          <a:lstStyle/>
          <a:p>
            <a:r>
              <a:rPr lang="en-US" altLang="ja-JP"/>
              <a:t>July 2025</a:t>
            </a:r>
            <a:endParaRPr lang="en-US" altLang="ja-JP" dirty="0"/>
          </a:p>
        </p:txBody>
      </p:sp>
    </p:spTree>
    <p:extLst>
      <p:ext uri="{BB962C8B-B14F-4D97-AF65-F5344CB8AC3E}">
        <p14:creationId xmlns:p14="http://schemas.microsoft.com/office/powerpoint/2010/main" val="20414361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雪, 屋外, スキー, 人 が含まれている画像&#10;&#10;自動的に生成された説明">
            <a:extLst>
              <a:ext uri="{FF2B5EF4-FFF2-40B4-BE49-F238E27FC236}">
                <a16:creationId xmlns:a16="http://schemas.microsoft.com/office/drawing/2014/main" id="{029993BD-372E-4F7D-A5BA-F6532FC3ED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85623" y="3488425"/>
            <a:ext cx="2181227" cy="1640283"/>
          </a:xfrm>
          <a:prstGeom prst="rect">
            <a:avLst/>
          </a:prstGeom>
        </p:spPr>
      </p:pic>
      <p:pic>
        <p:nvPicPr>
          <p:cNvPr id="12" name="図 11" descr="人, スポーツ, 屋外, 陸上競技 が含まれている画像&#10;&#10;自動的に生成された説明">
            <a:extLst>
              <a:ext uri="{FF2B5EF4-FFF2-40B4-BE49-F238E27FC236}">
                <a16:creationId xmlns:a16="http://schemas.microsoft.com/office/drawing/2014/main" id="{6AB1ABD7-46B2-4D2B-98F9-B91810BEC24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11888" y="4202495"/>
            <a:ext cx="1462096" cy="2196577"/>
          </a:xfrm>
          <a:prstGeom prst="rect">
            <a:avLst/>
          </a:prstGeom>
        </p:spPr>
      </p:pic>
      <p:pic>
        <p:nvPicPr>
          <p:cNvPr id="15" name="図 14" descr="雪, 屋外, 地面, リンク が含まれている画像&#10;&#10;自動的に生成された説明">
            <a:extLst>
              <a:ext uri="{FF2B5EF4-FFF2-40B4-BE49-F238E27FC236}">
                <a16:creationId xmlns:a16="http://schemas.microsoft.com/office/drawing/2014/main" id="{C44D3638-B70D-43AC-8524-5C213B5EE03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760480" y="4853735"/>
            <a:ext cx="2272555" cy="1545337"/>
          </a:xfrm>
          <a:prstGeom prst="rect">
            <a:avLst/>
          </a:prstGeom>
        </p:spPr>
      </p:pic>
      <p:pic>
        <p:nvPicPr>
          <p:cNvPr id="21" name="図 20">
            <a:extLst>
              <a:ext uri="{FF2B5EF4-FFF2-40B4-BE49-F238E27FC236}">
                <a16:creationId xmlns:a16="http://schemas.microsoft.com/office/drawing/2014/main" id="{D40FB5B5-931E-4DE2-9FF7-6DE6007D0FC5}"/>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003876" y="2201385"/>
            <a:ext cx="1998548" cy="1493914"/>
          </a:xfrm>
          <a:prstGeom prst="rect">
            <a:avLst/>
          </a:prstGeom>
        </p:spPr>
      </p:pic>
      <p:pic>
        <p:nvPicPr>
          <p:cNvPr id="24" name="図 23" descr="道路, テニス, スポーツ, コート が含まれている画像&#10;&#10;自動的に生成された説明">
            <a:extLst>
              <a:ext uri="{FF2B5EF4-FFF2-40B4-BE49-F238E27FC236}">
                <a16:creationId xmlns:a16="http://schemas.microsoft.com/office/drawing/2014/main" id="{99117594-521E-4E47-B5E4-487C92DF3C26}"/>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55371" y="4485607"/>
            <a:ext cx="2708754" cy="1809939"/>
          </a:xfrm>
          <a:prstGeom prst="rect">
            <a:avLst/>
          </a:prstGeom>
        </p:spPr>
      </p:pic>
      <p:pic>
        <p:nvPicPr>
          <p:cNvPr id="18" name="図 17" descr="人, スポーツ, 女性, 陸上競技 が含まれている画像&#10;&#10;自動的に生成された説明">
            <a:extLst>
              <a:ext uri="{FF2B5EF4-FFF2-40B4-BE49-F238E27FC236}">
                <a16:creationId xmlns:a16="http://schemas.microsoft.com/office/drawing/2014/main" id="{F4FEE6A0-AD7D-43D6-88A5-B888F1A5EAD9}"/>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3055453" y="4365766"/>
            <a:ext cx="1341120" cy="2042160"/>
          </a:xfrm>
          <a:prstGeom prst="rect">
            <a:avLst/>
          </a:prstGeom>
        </p:spPr>
      </p:pic>
      <p:pic>
        <p:nvPicPr>
          <p:cNvPr id="27" name="図 26">
            <a:extLst>
              <a:ext uri="{FF2B5EF4-FFF2-40B4-BE49-F238E27FC236}">
                <a16:creationId xmlns:a16="http://schemas.microsoft.com/office/drawing/2014/main" id="{D48BE9EF-734C-4358-B790-C580BD661FD0}"/>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260410" y="2217655"/>
            <a:ext cx="3483486" cy="2098982"/>
          </a:xfrm>
          <a:prstGeom prst="rect">
            <a:avLst/>
          </a:prstGeom>
        </p:spPr>
      </p:pic>
      <p:pic>
        <p:nvPicPr>
          <p:cNvPr id="3" name="図 2">
            <a:extLst>
              <a:ext uri="{FF2B5EF4-FFF2-40B4-BE49-F238E27FC236}">
                <a16:creationId xmlns:a16="http://schemas.microsoft.com/office/drawing/2014/main" id="{120FE586-52E3-4F3B-91C0-6D514843D9EF}"/>
              </a:ext>
            </a:extLst>
          </p:cNvPr>
          <p:cNvPicPr>
            <a:picLocks noChangeAspect="1"/>
          </p:cNvPicPr>
          <p:nvPr/>
        </p:nvPicPr>
        <p:blipFill>
          <a:blip r:embed="rId16" cstate="print">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3987292" y="2266078"/>
            <a:ext cx="2773188" cy="1918644"/>
          </a:xfrm>
          <a:prstGeom prst="rect">
            <a:avLst/>
          </a:prstGeom>
        </p:spPr>
      </p:pic>
      <p:sp>
        <p:nvSpPr>
          <p:cNvPr id="28" name="テキスト ボックス 27">
            <a:extLst>
              <a:ext uri="{FF2B5EF4-FFF2-40B4-BE49-F238E27FC236}">
                <a16:creationId xmlns:a16="http://schemas.microsoft.com/office/drawing/2014/main" id="{221BA7E6-F34F-44BC-BE7F-9FA5DF39EDBC}"/>
              </a:ext>
            </a:extLst>
          </p:cNvPr>
          <p:cNvSpPr txBox="1"/>
          <p:nvPr/>
        </p:nvSpPr>
        <p:spPr>
          <a:xfrm>
            <a:off x="356388" y="744876"/>
            <a:ext cx="8575834" cy="779124"/>
          </a:xfrm>
          <a:prstGeom prst="rect">
            <a:avLst/>
          </a:prstGeom>
          <a:solidFill>
            <a:schemeClr val="bg1"/>
          </a:solidFill>
        </p:spPr>
        <p:txBody>
          <a:bodyPr wrap="square" rtlCol="0">
            <a:spAutoFit/>
          </a:bodyPr>
          <a:lstStyle/>
          <a:p>
            <a:pPr>
              <a:lnSpc>
                <a:spcPts val="2800"/>
              </a:lnSpc>
            </a:pPr>
            <a:r>
              <a:rPr kumimoji="1" lang="en-US" altLang="ja-JP" sz="2000" b="1" dirty="0"/>
              <a:t>1.14 High Quality of Life by Parasports Supp</a:t>
            </a:r>
            <a:r>
              <a:rPr kumimoji="1" lang="en-US" altLang="ja-JP" sz="2000" dirty="0"/>
              <a:t>o</a:t>
            </a:r>
            <a:r>
              <a:rPr kumimoji="1" lang="en-US" altLang="ja-JP" sz="2000" b="1" dirty="0"/>
              <a:t>rted by Wireless BAN, Network Cloud, Assisting Robots, AI Data Science</a:t>
            </a:r>
          </a:p>
        </p:txBody>
      </p:sp>
      <p:sp>
        <p:nvSpPr>
          <p:cNvPr id="29" name="テキスト ボックス 28">
            <a:extLst>
              <a:ext uri="{FF2B5EF4-FFF2-40B4-BE49-F238E27FC236}">
                <a16:creationId xmlns:a16="http://schemas.microsoft.com/office/drawing/2014/main" id="{FB17DE13-8A3D-4CE6-A6C3-AE9B2B9A37CE}"/>
              </a:ext>
            </a:extLst>
          </p:cNvPr>
          <p:cNvSpPr txBox="1"/>
          <p:nvPr/>
        </p:nvSpPr>
        <p:spPr>
          <a:xfrm>
            <a:off x="304800" y="1610380"/>
            <a:ext cx="8873169" cy="523220"/>
          </a:xfrm>
          <a:prstGeom prst="rect">
            <a:avLst/>
          </a:prstGeom>
          <a:noFill/>
        </p:spPr>
        <p:txBody>
          <a:bodyPr wrap="square" rtlCol="0">
            <a:spAutoFit/>
          </a:bodyPr>
          <a:lstStyle/>
          <a:p>
            <a:pPr marL="342900" indent="-342900">
              <a:buAutoNum type="arabicPeriod"/>
            </a:pPr>
            <a:r>
              <a:rPr kumimoji="1" lang="en-US" altLang="ja-JP" sz="1400" b="1" dirty="0">
                <a:solidFill>
                  <a:srgbClr val="FF0000"/>
                </a:solidFill>
              </a:rPr>
              <a:t>Guarantee Safe and Enjoyable Training and Games for Parasports ex. Chair Basketball &amp; Ski</a:t>
            </a:r>
          </a:p>
          <a:p>
            <a:pPr marL="342900" indent="-342900">
              <a:buAutoNum type="arabicPeriod"/>
            </a:pPr>
            <a:r>
              <a:rPr kumimoji="1" lang="en-US" altLang="ja-JP" sz="1400" b="1" dirty="0">
                <a:solidFill>
                  <a:srgbClr val="FF0000"/>
                </a:solidFill>
              </a:rPr>
              <a:t>Fair Judgement of Sport Games with Wireless Sensing</a:t>
            </a:r>
            <a:endParaRPr kumimoji="1" lang="ja-JP" altLang="en-US" sz="1400" b="1" dirty="0">
              <a:solidFill>
                <a:srgbClr val="FF0000"/>
              </a:solidFill>
            </a:endParaRPr>
          </a:p>
        </p:txBody>
      </p:sp>
      <p:sp>
        <p:nvSpPr>
          <p:cNvPr id="2" name="object 8">
            <a:extLst>
              <a:ext uri="{FF2B5EF4-FFF2-40B4-BE49-F238E27FC236}">
                <a16:creationId xmlns:a16="http://schemas.microsoft.com/office/drawing/2014/main" id="{79812ACB-894D-F459-D735-CBE13FF198EC}"/>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31</a:t>
            </a:fld>
            <a:endParaRPr sz="1200" dirty="0">
              <a:latin typeface="Times New Roman"/>
              <a:cs typeface="Times New Roman"/>
            </a:endParaRPr>
          </a:p>
        </p:txBody>
      </p:sp>
      <p:sp>
        <p:nvSpPr>
          <p:cNvPr id="4" name="object 10">
            <a:extLst>
              <a:ext uri="{FF2B5EF4-FFF2-40B4-BE49-F238E27FC236}">
                <a16:creationId xmlns:a16="http://schemas.microsoft.com/office/drawing/2014/main" id="{886FB9E8-5841-5EA4-1635-70A982BE67F6}"/>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6" name="日付プレースホルダー 5">
            <a:extLst>
              <a:ext uri="{FF2B5EF4-FFF2-40B4-BE49-F238E27FC236}">
                <a16:creationId xmlns:a16="http://schemas.microsoft.com/office/drawing/2014/main" id="{34A2733C-A3BF-BCA4-439A-963D06372E5F}"/>
              </a:ext>
            </a:extLst>
          </p:cNvPr>
          <p:cNvSpPr>
            <a:spLocks noGrp="1"/>
          </p:cNvSpPr>
          <p:nvPr>
            <p:ph type="dt" sz="half" idx="2"/>
          </p:nvPr>
        </p:nvSpPr>
        <p:spPr/>
        <p:txBody>
          <a:bodyPr/>
          <a:lstStyle/>
          <a:p>
            <a:r>
              <a:rPr lang="en-US" altLang="ja-JP"/>
              <a:t>July 2025</a:t>
            </a:r>
            <a:endParaRPr lang="en-US" altLang="ja-JP" dirty="0"/>
          </a:p>
        </p:txBody>
      </p:sp>
    </p:spTree>
    <p:extLst>
      <p:ext uri="{BB962C8B-B14F-4D97-AF65-F5344CB8AC3E}">
        <p14:creationId xmlns:p14="http://schemas.microsoft.com/office/powerpoint/2010/main" val="36006165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35"/>
          <p:cNvSpPr>
            <a:spLocks noChangeArrowheads="1"/>
          </p:cNvSpPr>
          <p:nvPr/>
        </p:nvSpPr>
        <p:spPr bwMode="auto">
          <a:xfrm>
            <a:off x="819018" y="740659"/>
            <a:ext cx="813715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p>
            <a:pPr fontAlgn="base">
              <a:spcBef>
                <a:spcPct val="0"/>
              </a:spcBef>
              <a:spcAft>
                <a:spcPct val="0"/>
              </a:spcAft>
            </a:pPr>
            <a:r>
              <a:rPr lang="en-US" altLang="ja-JP" sz="2400" b="1" dirty="0">
                <a:latin typeface="Arial" pitchFamily="34" charset="0"/>
              </a:rPr>
              <a:t>1.15 Applications of BAN Platform for Entertainment and Sports beyond Medicine, Wellness and Wellbeing</a:t>
            </a:r>
          </a:p>
        </p:txBody>
      </p:sp>
      <p:sp>
        <p:nvSpPr>
          <p:cNvPr id="126981" name="Rectangle 98"/>
          <p:cNvSpPr>
            <a:spLocks noChangeArrowheads="1"/>
          </p:cNvSpPr>
          <p:nvPr/>
        </p:nvSpPr>
        <p:spPr bwMode="auto">
          <a:xfrm>
            <a:off x="4887594" y="5467400"/>
            <a:ext cx="4211960" cy="121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20000"/>
              </a:spcBef>
              <a:spcAft>
                <a:spcPct val="0"/>
              </a:spcAft>
            </a:pPr>
            <a:r>
              <a:rPr lang="en-US" altLang="ja-JP" dirty="0">
                <a:solidFill>
                  <a:srgbClr val="0000FF"/>
                </a:solidFill>
                <a:latin typeface="Arial" pitchFamily="34" charset="0"/>
              </a:rPr>
              <a:t>Wearable BAN-chip for wireless vital sensing &amp; controlling, audio, video source sharing for sport </a:t>
            </a:r>
          </a:p>
          <a:p>
            <a:pPr fontAlgn="base">
              <a:spcBef>
                <a:spcPct val="20000"/>
              </a:spcBef>
              <a:spcAft>
                <a:spcPct val="0"/>
              </a:spcAft>
              <a:buFont typeface="Wingdings" pitchFamily="2" charset="2"/>
              <a:buChar char="ü"/>
            </a:pPr>
            <a:endParaRPr lang="en-US" altLang="ja-JP" dirty="0">
              <a:solidFill>
                <a:srgbClr val="0000FF"/>
              </a:solidFill>
              <a:latin typeface="Arial" pitchFamily="34" charset="0"/>
            </a:endParaRPr>
          </a:p>
          <a:p>
            <a:pPr fontAlgn="base">
              <a:spcBef>
                <a:spcPct val="20000"/>
              </a:spcBef>
              <a:spcAft>
                <a:spcPct val="0"/>
              </a:spcAft>
              <a:buFont typeface="Wingdings" pitchFamily="2" charset="2"/>
              <a:buNone/>
            </a:pPr>
            <a:endParaRPr lang="en-US" altLang="ja-JP" dirty="0">
              <a:solidFill>
                <a:srgbClr val="0000FF"/>
              </a:solidFill>
              <a:latin typeface="Arial" pitchFamily="34" charset="0"/>
            </a:endParaRPr>
          </a:p>
        </p:txBody>
      </p:sp>
      <p:pic>
        <p:nvPicPr>
          <p:cNvPr id="24"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0020" y="1181950"/>
            <a:ext cx="1935835" cy="21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nike_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57" t="6522" r="3877" b="6522"/>
          <a:stretch>
            <a:fillRect/>
          </a:stretch>
        </p:blipFill>
        <p:spPr bwMode="auto">
          <a:xfrm>
            <a:off x="2555776" y="1795380"/>
            <a:ext cx="856430" cy="9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384" y="3479592"/>
            <a:ext cx="2916182" cy="2459655"/>
          </a:xfrm>
          <a:prstGeom prst="rect">
            <a:avLst/>
          </a:prstGeom>
        </p:spPr>
      </p:pic>
      <p:sp>
        <p:nvSpPr>
          <p:cNvPr id="3" name="テキスト ボックス 2"/>
          <p:cNvSpPr txBox="1"/>
          <p:nvPr/>
        </p:nvSpPr>
        <p:spPr>
          <a:xfrm>
            <a:off x="240164" y="3344776"/>
            <a:ext cx="4683894" cy="369332"/>
          </a:xfrm>
          <a:prstGeom prst="rect">
            <a:avLst/>
          </a:prstGeom>
          <a:noFill/>
        </p:spPr>
        <p:txBody>
          <a:bodyPr wrap="square" rtlCol="0">
            <a:spAutoFit/>
          </a:bodyPr>
          <a:lstStyle/>
          <a:p>
            <a:r>
              <a:rPr lang="en-US" altLang="ja-JP" b="1" dirty="0">
                <a:solidFill>
                  <a:srgbClr val="0000FF"/>
                </a:solidFill>
                <a:latin typeface="+mj-lt"/>
              </a:rPr>
              <a:t>Jogging  with BAN-chip </a:t>
            </a:r>
            <a:r>
              <a:rPr kumimoji="1" lang="en-US" altLang="ja-JP" b="1" dirty="0">
                <a:solidFill>
                  <a:srgbClr val="0000FF"/>
                </a:solidFill>
                <a:latin typeface="+mj-lt"/>
              </a:rPr>
              <a:t>installed MP3 Player </a:t>
            </a:r>
            <a:endParaRPr kumimoji="1" lang="ja-JP" altLang="en-US" b="1" dirty="0">
              <a:solidFill>
                <a:srgbClr val="0000FF"/>
              </a:solidFill>
              <a:latin typeface="+mj-lt"/>
            </a:endParaRPr>
          </a:p>
        </p:txBody>
      </p:sp>
      <p:sp>
        <p:nvSpPr>
          <p:cNvPr id="27" name="テキスト ボックス 26"/>
          <p:cNvSpPr txBox="1"/>
          <p:nvPr/>
        </p:nvSpPr>
        <p:spPr>
          <a:xfrm>
            <a:off x="920475" y="6011544"/>
            <a:ext cx="3672408" cy="461665"/>
          </a:xfrm>
          <a:prstGeom prst="rect">
            <a:avLst/>
          </a:prstGeom>
          <a:noFill/>
        </p:spPr>
        <p:txBody>
          <a:bodyPr wrap="square" rtlCol="0">
            <a:spAutoFit/>
          </a:bodyPr>
          <a:lstStyle/>
          <a:p>
            <a:r>
              <a:rPr lang="en-US" altLang="ja-JP" sz="2400" b="1" dirty="0">
                <a:solidFill>
                  <a:srgbClr val="0000FF"/>
                </a:solidFill>
                <a:latin typeface="+mj-lt"/>
              </a:rPr>
              <a:t>Bicycle with BAN-chip</a:t>
            </a:r>
            <a:endParaRPr kumimoji="1" lang="ja-JP" altLang="en-US" sz="2400" b="1" dirty="0">
              <a:solidFill>
                <a:srgbClr val="0000FF"/>
              </a:solidFill>
              <a:latin typeface="+mj-lt"/>
            </a:endParaRPr>
          </a:p>
        </p:txBody>
      </p:sp>
      <p:grpSp>
        <p:nvGrpSpPr>
          <p:cNvPr id="10" name="グループ化 9">
            <a:extLst>
              <a:ext uri="{FF2B5EF4-FFF2-40B4-BE49-F238E27FC236}">
                <a16:creationId xmlns:a16="http://schemas.microsoft.com/office/drawing/2014/main" id="{732679E6-4693-414C-A8CC-20E22131FEDB}"/>
              </a:ext>
            </a:extLst>
          </p:cNvPr>
          <p:cNvGrpSpPr/>
          <p:nvPr/>
        </p:nvGrpSpPr>
        <p:grpSpPr>
          <a:xfrm>
            <a:off x="5025422" y="1323834"/>
            <a:ext cx="3803692" cy="4117170"/>
            <a:chOff x="4941343" y="1385881"/>
            <a:chExt cx="3803692" cy="4311516"/>
          </a:xfrm>
        </p:grpSpPr>
        <p:grpSp>
          <p:nvGrpSpPr>
            <p:cNvPr id="126984" name="Group 7"/>
            <p:cNvGrpSpPr>
              <a:grpSpLocks/>
            </p:cNvGrpSpPr>
            <p:nvPr/>
          </p:nvGrpSpPr>
          <p:grpSpPr bwMode="auto">
            <a:xfrm>
              <a:off x="4961756" y="1631753"/>
              <a:ext cx="1619250" cy="2783109"/>
              <a:chOff x="3522" y="1465"/>
              <a:chExt cx="1020" cy="1969"/>
            </a:xfrm>
          </p:grpSpPr>
          <p:pic>
            <p:nvPicPr>
              <p:cNvPr id="126995"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2" y="1465"/>
                <a:ext cx="1020"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26997" name="Line 10"/>
              <p:cNvSpPr>
                <a:spLocks noChangeShapeType="1"/>
              </p:cNvSpPr>
              <p:nvPr/>
            </p:nvSpPr>
            <p:spPr bwMode="auto">
              <a:xfrm>
                <a:off x="3829" y="2052"/>
                <a:ext cx="6" cy="702"/>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F7ECCD"/>
                  </a:solidFill>
                  <a:latin typeface="Arial" pitchFamily="34" charset="0"/>
                </a:endParaRPr>
              </a:p>
            </p:txBody>
          </p:sp>
          <p:sp>
            <p:nvSpPr>
              <p:cNvPr id="126998" name="Line 11"/>
              <p:cNvSpPr>
                <a:spLocks noChangeShapeType="1"/>
              </p:cNvSpPr>
              <p:nvPr/>
            </p:nvSpPr>
            <p:spPr bwMode="auto">
              <a:xfrm>
                <a:off x="3981" y="1883"/>
                <a:ext cx="360" cy="323"/>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F7ECCD"/>
                  </a:solidFill>
                  <a:latin typeface="Arial" pitchFamily="34" charset="0"/>
                </a:endParaRPr>
              </a:p>
            </p:txBody>
          </p:sp>
          <p:pic>
            <p:nvPicPr>
              <p:cNvPr id="126999"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l="8717" t="8533" r="67648" b="12199"/>
              <a:stretch>
                <a:fillRect/>
              </a:stretch>
            </p:blipFill>
            <p:spPr bwMode="auto">
              <a:xfrm>
                <a:off x="3638" y="2809"/>
                <a:ext cx="405"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grpSp>
        <p:sp>
          <p:nvSpPr>
            <p:cNvPr id="126986" name="Line 14"/>
            <p:cNvSpPr>
              <a:spLocks noChangeShapeType="1"/>
            </p:cNvSpPr>
            <p:nvPr/>
          </p:nvSpPr>
          <p:spPr bwMode="auto">
            <a:xfrm>
              <a:off x="7976215" y="2814567"/>
              <a:ext cx="15661" cy="822889"/>
            </a:xfrm>
            <a:prstGeom prst="line">
              <a:avLst/>
            </a:prstGeom>
            <a:noFill/>
            <a:ln w="38100">
              <a:solidFill>
                <a:schemeClr val="accent2"/>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F7ECCD"/>
                </a:solidFill>
                <a:latin typeface="Arial" pitchFamily="34" charset="0"/>
              </a:endParaRPr>
            </a:p>
          </p:txBody>
        </p:sp>
        <p:sp>
          <p:nvSpPr>
            <p:cNvPr id="126987" name="Line 15"/>
            <p:cNvSpPr>
              <a:spLocks noChangeShapeType="1"/>
            </p:cNvSpPr>
            <p:nvPr/>
          </p:nvSpPr>
          <p:spPr bwMode="auto">
            <a:xfrm flipH="1" flipV="1">
              <a:off x="6050781" y="1972398"/>
              <a:ext cx="1119188" cy="2827"/>
            </a:xfrm>
            <a:prstGeom prst="line">
              <a:avLst/>
            </a:prstGeom>
            <a:noFill/>
            <a:ln w="38100">
              <a:solidFill>
                <a:schemeClr val="accent2"/>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F7ECCD"/>
                </a:solidFill>
                <a:latin typeface="Arial" pitchFamily="34" charset="0"/>
              </a:endParaRPr>
            </a:p>
          </p:txBody>
        </p:sp>
        <p:sp>
          <p:nvSpPr>
            <p:cNvPr id="126994" name="Line 18"/>
            <p:cNvSpPr>
              <a:spLocks noChangeShapeType="1"/>
            </p:cNvSpPr>
            <p:nvPr/>
          </p:nvSpPr>
          <p:spPr bwMode="auto">
            <a:xfrm>
              <a:off x="7033444" y="3274197"/>
              <a:ext cx="479425" cy="432520"/>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F7ECCD"/>
                </a:solidFill>
                <a:latin typeface="Arial" pitchFamily="34" charset="0"/>
              </a:endParaRPr>
            </a:p>
          </p:txBody>
        </p:sp>
        <p:pic>
          <p:nvPicPr>
            <p:cNvPr id="126989"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2681" y="4690487"/>
              <a:ext cx="585788" cy="52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90" name="Line 20"/>
            <p:cNvSpPr>
              <a:spLocks noChangeShapeType="1"/>
            </p:cNvSpPr>
            <p:nvPr/>
          </p:nvSpPr>
          <p:spPr bwMode="auto">
            <a:xfrm flipV="1">
              <a:off x="6465119" y="3660072"/>
              <a:ext cx="92075" cy="1053030"/>
            </a:xfrm>
            <a:prstGeom prst="line">
              <a:avLst/>
            </a:prstGeom>
            <a:noFill/>
            <a:ln w="38100">
              <a:solidFill>
                <a:schemeClr val="accent2"/>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F7ECCD"/>
                </a:solidFill>
                <a:latin typeface="Arial" pitchFamily="34" charset="0"/>
              </a:endParaRPr>
            </a:p>
          </p:txBody>
        </p:sp>
        <p:sp>
          <p:nvSpPr>
            <p:cNvPr id="126991" name="Line 21"/>
            <p:cNvSpPr>
              <a:spLocks noChangeShapeType="1"/>
            </p:cNvSpPr>
            <p:nvPr/>
          </p:nvSpPr>
          <p:spPr bwMode="auto">
            <a:xfrm flipH="1" flipV="1">
              <a:off x="5795194" y="4072803"/>
              <a:ext cx="382588" cy="563972"/>
            </a:xfrm>
            <a:prstGeom prst="line">
              <a:avLst/>
            </a:prstGeom>
            <a:noFill/>
            <a:ln w="38100">
              <a:solidFill>
                <a:schemeClr val="accent2"/>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F7ECCD"/>
                </a:solidFill>
                <a:latin typeface="Arial" pitchFamily="34" charset="0"/>
              </a:endParaRPr>
            </a:p>
          </p:txBody>
        </p:sp>
        <p:sp>
          <p:nvSpPr>
            <p:cNvPr id="126992" name="Line 22"/>
            <p:cNvSpPr>
              <a:spLocks noChangeShapeType="1"/>
            </p:cNvSpPr>
            <p:nvPr/>
          </p:nvSpPr>
          <p:spPr bwMode="auto">
            <a:xfrm flipV="1">
              <a:off x="6871519" y="4311679"/>
              <a:ext cx="461963" cy="343471"/>
            </a:xfrm>
            <a:prstGeom prst="line">
              <a:avLst/>
            </a:prstGeom>
            <a:noFill/>
            <a:ln w="38100">
              <a:solidFill>
                <a:schemeClr val="accent2"/>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F7ECCD"/>
                </a:solidFill>
                <a:latin typeface="Arial" pitchFamily="34" charset="0"/>
              </a:endParaRPr>
            </a:p>
          </p:txBody>
        </p:sp>
        <p:pic>
          <p:nvPicPr>
            <p:cNvPr id="4" name="図 3">
              <a:extLst>
                <a:ext uri="{FF2B5EF4-FFF2-40B4-BE49-F238E27FC236}">
                  <a16:creationId xmlns:a16="http://schemas.microsoft.com/office/drawing/2014/main" id="{160CFC3D-EF3F-4EE7-A942-C55CF2B613AF}"/>
                </a:ext>
              </a:extLst>
            </p:cNvPr>
            <p:cNvPicPr>
              <a:picLocks noChangeAspect="1"/>
            </p:cNvPicPr>
            <p:nvPr/>
          </p:nvPicPr>
          <p:blipFill>
            <a:blip r:embed="rId9"/>
            <a:stretch>
              <a:fillRect/>
            </a:stretch>
          </p:blipFill>
          <p:spPr>
            <a:xfrm rot="21254357">
              <a:off x="6262922" y="2519308"/>
              <a:ext cx="830837" cy="1342864"/>
            </a:xfrm>
            <a:prstGeom prst="rect">
              <a:avLst/>
            </a:prstGeom>
          </p:spPr>
        </p:pic>
        <p:pic>
          <p:nvPicPr>
            <p:cNvPr id="5" name="図 4">
              <a:extLst>
                <a:ext uri="{FF2B5EF4-FFF2-40B4-BE49-F238E27FC236}">
                  <a16:creationId xmlns:a16="http://schemas.microsoft.com/office/drawing/2014/main" id="{3C044DCD-DAE5-4BA6-BBB8-C084A5796A25}"/>
                </a:ext>
              </a:extLst>
            </p:cNvPr>
            <p:cNvPicPr>
              <a:picLocks noChangeAspect="1"/>
            </p:cNvPicPr>
            <p:nvPr/>
          </p:nvPicPr>
          <p:blipFill>
            <a:blip r:embed="rId10"/>
            <a:stretch>
              <a:fillRect/>
            </a:stretch>
          </p:blipFill>
          <p:spPr>
            <a:xfrm>
              <a:off x="4941343" y="3504608"/>
              <a:ext cx="883327" cy="992250"/>
            </a:xfrm>
            <a:prstGeom prst="rect">
              <a:avLst/>
            </a:prstGeom>
          </p:spPr>
        </p:pic>
        <p:pic>
          <p:nvPicPr>
            <p:cNvPr id="6" name="図 5">
              <a:extLst>
                <a:ext uri="{FF2B5EF4-FFF2-40B4-BE49-F238E27FC236}">
                  <a16:creationId xmlns:a16="http://schemas.microsoft.com/office/drawing/2014/main" id="{49DDE316-4174-4F67-A3B1-9FE9166EAE97}"/>
                </a:ext>
              </a:extLst>
            </p:cNvPr>
            <p:cNvPicPr>
              <a:picLocks noChangeAspect="1"/>
            </p:cNvPicPr>
            <p:nvPr/>
          </p:nvPicPr>
          <p:blipFill>
            <a:blip r:embed="rId11"/>
            <a:stretch>
              <a:fillRect/>
            </a:stretch>
          </p:blipFill>
          <p:spPr>
            <a:xfrm>
              <a:off x="5500688" y="4716188"/>
              <a:ext cx="1697648" cy="981209"/>
            </a:xfrm>
            <a:prstGeom prst="rect">
              <a:avLst/>
            </a:prstGeom>
          </p:spPr>
        </p:pic>
        <p:pic>
          <p:nvPicPr>
            <p:cNvPr id="8" name="図 7">
              <a:extLst>
                <a:ext uri="{FF2B5EF4-FFF2-40B4-BE49-F238E27FC236}">
                  <a16:creationId xmlns:a16="http://schemas.microsoft.com/office/drawing/2014/main" id="{7DE979DA-2855-4DFF-A797-22A92264A635}"/>
                </a:ext>
              </a:extLst>
            </p:cNvPr>
            <p:cNvPicPr>
              <a:picLocks noChangeAspect="1"/>
            </p:cNvPicPr>
            <p:nvPr/>
          </p:nvPicPr>
          <p:blipFill>
            <a:blip r:embed="rId12"/>
            <a:stretch>
              <a:fillRect/>
            </a:stretch>
          </p:blipFill>
          <p:spPr>
            <a:xfrm>
              <a:off x="7567544" y="3679795"/>
              <a:ext cx="1177491" cy="672852"/>
            </a:xfrm>
            <a:prstGeom prst="rect">
              <a:avLst/>
            </a:prstGeom>
          </p:spPr>
        </p:pic>
        <p:pic>
          <p:nvPicPr>
            <p:cNvPr id="9" name="図 8">
              <a:extLst>
                <a:ext uri="{FF2B5EF4-FFF2-40B4-BE49-F238E27FC236}">
                  <a16:creationId xmlns:a16="http://schemas.microsoft.com/office/drawing/2014/main" id="{21E34CC5-5FCD-4D26-B971-B720AD6F878A}"/>
                </a:ext>
              </a:extLst>
            </p:cNvPr>
            <p:cNvPicPr>
              <a:picLocks noChangeAspect="1"/>
            </p:cNvPicPr>
            <p:nvPr/>
          </p:nvPicPr>
          <p:blipFill>
            <a:blip r:embed="rId13"/>
            <a:stretch>
              <a:fillRect/>
            </a:stretch>
          </p:blipFill>
          <p:spPr>
            <a:xfrm>
              <a:off x="7295407" y="1385881"/>
              <a:ext cx="1200149" cy="1363181"/>
            </a:xfrm>
            <a:prstGeom prst="rect">
              <a:avLst/>
            </a:prstGeom>
          </p:spPr>
        </p:pic>
      </p:grpSp>
      <p:sp>
        <p:nvSpPr>
          <p:cNvPr id="7" name="object 8">
            <a:extLst>
              <a:ext uri="{FF2B5EF4-FFF2-40B4-BE49-F238E27FC236}">
                <a16:creationId xmlns:a16="http://schemas.microsoft.com/office/drawing/2014/main" id="{EF4675F4-AD26-7BD5-E97F-3D00B57B373D}"/>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32</a:t>
            </a:fld>
            <a:endParaRPr sz="1200" dirty="0">
              <a:latin typeface="Times New Roman"/>
              <a:cs typeface="Times New Roman"/>
            </a:endParaRPr>
          </a:p>
        </p:txBody>
      </p:sp>
      <p:sp>
        <p:nvSpPr>
          <p:cNvPr id="11" name="object 10">
            <a:extLst>
              <a:ext uri="{FF2B5EF4-FFF2-40B4-BE49-F238E27FC236}">
                <a16:creationId xmlns:a16="http://schemas.microsoft.com/office/drawing/2014/main" id="{78D553B7-D318-A321-411F-D4F85253DB0E}"/>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13" name="日付プレースホルダー 12">
            <a:extLst>
              <a:ext uri="{FF2B5EF4-FFF2-40B4-BE49-F238E27FC236}">
                <a16:creationId xmlns:a16="http://schemas.microsoft.com/office/drawing/2014/main" id="{EF8A327C-6255-452A-20C4-300E9AFB48A7}"/>
              </a:ext>
            </a:extLst>
          </p:cNvPr>
          <p:cNvSpPr>
            <a:spLocks noGrp="1"/>
          </p:cNvSpPr>
          <p:nvPr>
            <p:ph type="dt" sz="half" idx="2"/>
          </p:nvPr>
        </p:nvSpPr>
        <p:spPr/>
        <p:txBody>
          <a:bodyPr/>
          <a:lstStyle/>
          <a:p>
            <a:r>
              <a:rPr lang="en-US" altLang="ja-JP"/>
              <a:t>July 2025</a:t>
            </a:r>
            <a:endParaRPr lang="en-US" altLang="ja-JP" dirty="0"/>
          </a:p>
        </p:txBody>
      </p:sp>
    </p:spTree>
    <p:extLst>
      <p:ext uri="{BB962C8B-B14F-4D97-AF65-F5344CB8AC3E}">
        <p14:creationId xmlns:p14="http://schemas.microsoft.com/office/powerpoint/2010/main" val="187392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198B7D61-AD7E-471A-97D0-DB70328751E4}"/>
              </a:ext>
            </a:extLst>
          </p:cNvPr>
          <p:cNvPicPr>
            <a:picLocks noGrp="1" noChangeAspect="1"/>
          </p:cNvPicPr>
          <p:nvPr>
            <p:ph idx="1"/>
          </p:nvPr>
        </p:nvPicPr>
        <p:blipFill>
          <a:blip r:embed="rId2"/>
          <a:stretch>
            <a:fillRect/>
          </a:stretch>
        </p:blipFill>
        <p:spPr>
          <a:xfrm>
            <a:off x="383011" y="1054697"/>
            <a:ext cx="8475239" cy="5224856"/>
          </a:xfrm>
          <a:prstGeom prst="rect">
            <a:avLst/>
          </a:prstGeom>
        </p:spPr>
      </p:pic>
      <p:pic>
        <p:nvPicPr>
          <p:cNvPr id="9" name="図 8">
            <a:extLst>
              <a:ext uri="{FF2B5EF4-FFF2-40B4-BE49-F238E27FC236}">
                <a16:creationId xmlns:a16="http://schemas.microsoft.com/office/drawing/2014/main" id="{60CDA0AF-EE2F-44F8-94B4-DEF8DCD35D97}"/>
              </a:ext>
            </a:extLst>
          </p:cNvPr>
          <p:cNvPicPr>
            <a:picLocks noChangeAspect="1"/>
          </p:cNvPicPr>
          <p:nvPr/>
        </p:nvPicPr>
        <p:blipFill>
          <a:blip r:embed="rId3"/>
          <a:stretch>
            <a:fillRect/>
          </a:stretch>
        </p:blipFill>
        <p:spPr>
          <a:xfrm>
            <a:off x="628650" y="1548463"/>
            <a:ext cx="1943100" cy="695325"/>
          </a:xfrm>
          <a:prstGeom prst="rect">
            <a:avLst/>
          </a:prstGeom>
        </p:spPr>
      </p:pic>
      <p:sp>
        <p:nvSpPr>
          <p:cNvPr id="2" name="タイトル 1">
            <a:extLst>
              <a:ext uri="{FF2B5EF4-FFF2-40B4-BE49-F238E27FC236}">
                <a16:creationId xmlns:a16="http://schemas.microsoft.com/office/drawing/2014/main" id="{5BE875B7-B54D-4A42-9158-732E4C18E303}"/>
              </a:ext>
            </a:extLst>
          </p:cNvPr>
          <p:cNvSpPr>
            <a:spLocks noGrp="1"/>
          </p:cNvSpPr>
          <p:nvPr>
            <p:ph type="title"/>
          </p:nvPr>
        </p:nvSpPr>
        <p:spPr>
          <a:xfrm>
            <a:off x="267705" y="549117"/>
            <a:ext cx="8705850" cy="1143000"/>
          </a:xfrm>
        </p:spPr>
        <p:txBody>
          <a:bodyPr>
            <a:noAutofit/>
          </a:bodyPr>
          <a:lstStyle/>
          <a:p>
            <a:r>
              <a:rPr kumimoji="1" lang="en-US" altLang="ja-JP" sz="3200" b="1" dirty="0">
                <a:latin typeface="+mn-lt"/>
              </a:rPr>
              <a:t>1.16 Universal Platform to Achieve All SDGs</a:t>
            </a:r>
            <a:endParaRPr kumimoji="1" lang="ja-JP" altLang="en-US" sz="3200" b="1" dirty="0">
              <a:latin typeface="+mn-lt"/>
            </a:endParaRPr>
          </a:p>
        </p:txBody>
      </p:sp>
      <p:sp>
        <p:nvSpPr>
          <p:cNvPr id="26" name="正方形/長方形 25">
            <a:extLst>
              <a:ext uri="{FF2B5EF4-FFF2-40B4-BE49-F238E27FC236}">
                <a16:creationId xmlns:a16="http://schemas.microsoft.com/office/drawing/2014/main" id="{55A0076D-7C03-40DB-BD99-3FF9D6B9D9F9}"/>
              </a:ext>
            </a:extLst>
          </p:cNvPr>
          <p:cNvSpPr/>
          <p:nvPr/>
        </p:nvSpPr>
        <p:spPr>
          <a:xfrm>
            <a:off x="5905500" y="3667125"/>
            <a:ext cx="1352550" cy="124777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4F689C97-2311-4FD9-9F7E-333CF136C9AF}"/>
              </a:ext>
            </a:extLst>
          </p:cNvPr>
          <p:cNvSpPr/>
          <p:nvPr/>
        </p:nvSpPr>
        <p:spPr>
          <a:xfrm>
            <a:off x="3295650" y="2384385"/>
            <a:ext cx="1276350" cy="125416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E3415F4-FDF1-4BCF-853E-1E9C18655CA1}"/>
              </a:ext>
            </a:extLst>
          </p:cNvPr>
          <p:cNvSpPr/>
          <p:nvPr/>
        </p:nvSpPr>
        <p:spPr>
          <a:xfrm>
            <a:off x="3295650" y="3667125"/>
            <a:ext cx="1352550" cy="124777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13A80D7C-BC78-9E2D-BBBE-603341D984FC}"/>
              </a:ext>
            </a:extLst>
          </p:cNvPr>
          <p:cNvSpPr/>
          <p:nvPr/>
        </p:nvSpPr>
        <p:spPr>
          <a:xfrm>
            <a:off x="2001217" y="4944322"/>
            <a:ext cx="1276350" cy="125416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585DB1F-83BF-5861-BA5A-5582F85D37D5}"/>
              </a:ext>
            </a:extLst>
          </p:cNvPr>
          <p:cNvSpPr/>
          <p:nvPr/>
        </p:nvSpPr>
        <p:spPr>
          <a:xfrm>
            <a:off x="7246475" y="2384385"/>
            <a:ext cx="1276350" cy="125416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C450904-1A2C-341D-0E95-094A8CB881F5}"/>
              </a:ext>
            </a:extLst>
          </p:cNvPr>
          <p:cNvSpPr/>
          <p:nvPr/>
        </p:nvSpPr>
        <p:spPr>
          <a:xfrm>
            <a:off x="682063" y="2376394"/>
            <a:ext cx="1276350" cy="125416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3099DB4-0EDA-82A4-B896-6070BAEF5584}"/>
              </a:ext>
            </a:extLst>
          </p:cNvPr>
          <p:cNvSpPr/>
          <p:nvPr/>
        </p:nvSpPr>
        <p:spPr>
          <a:xfrm>
            <a:off x="5905501" y="4943475"/>
            <a:ext cx="1340974" cy="125416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4A5F87B-6E5E-5B9C-6B00-1B177258259F}"/>
              </a:ext>
            </a:extLst>
          </p:cNvPr>
          <p:cNvSpPr/>
          <p:nvPr/>
        </p:nvSpPr>
        <p:spPr>
          <a:xfrm>
            <a:off x="4599492" y="2364254"/>
            <a:ext cx="1340974" cy="125416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CBC8FD71-CAB6-E760-29CB-1E363D714B35}"/>
              </a:ext>
            </a:extLst>
          </p:cNvPr>
          <p:cNvSpPr/>
          <p:nvPr/>
        </p:nvSpPr>
        <p:spPr>
          <a:xfrm>
            <a:off x="3268403" y="4968550"/>
            <a:ext cx="1340974" cy="125416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FD92B44-FFAA-AEAD-3AFC-8DA23B6580F7}"/>
              </a:ext>
            </a:extLst>
          </p:cNvPr>
          <p:cNvSpPr/>
          <p:nvPr/>
        </p:nvSpPr>
        <p:spPr>
          <a:xfrm>
            <a:off x="675670" y="3649042"/>
            <a:ext cx="1340974" cy="125416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4D780687-6D5E-8224-0886-904E4FBA1454}"/>
              </a:ext>
            </a:extLst>
          </p:cNvPr>
          <p:cNvSpPr/>
          <p:nvPr/>
        </p:nvSpPr>
        <p:spPr>
          <a:xfrm>
            <a:off x="5930576" y="2398972"/>
            <a:ext cx="1340974" cy="125416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4BC9CB06-CD55-1546-2055-F30D6AE239AE}"/>
              </a:ext>
            </a:extLst>
          </p:cNvPr>
          <p:cNvSpPr/>
          <p:nvPr/>
        </p:nvSpPr>
        <p:spPr>
          <a:xfrm>
            <a:off x="664103" y="4980125"/>
            <a:ext cx="1340974" cy="125416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4B713724-5EF5-2836-D0DF-2B3CFF6986C3}"/>
              </a:ext>
            </a:extLst>
          </p:cNvPr>
          <p:cNvSpPr/>
          <p:nvPr/>
        </p:nvSpPr>
        <p:spPr>
          <a:xfrm>
            <a:off x="7203825" y="3672151"/>
            <a:ext cx="1340974" cy="125416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2C52354-280B-8BCD-D003-20BA3D8088C3}"/>
              </a:ext>
            </a:extLst>
          </p:cNvPr>
          <p:cNvSpPr/>
          <p:nvPr/>
        </p:nvSpPr>
        <p:spPr>
          <a:xfrm>
            <a:off x="1962149" y="2398972"/>
            <a:ext cx="1340974" cy="125416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7DEDBA4-7F8B-4383-8863-9DF8F57CFA6A}"/>
              </a:ext>
            </a:extLst>
          </p:cNvPr>
          <p:cNvSpPr/>
          <p:nvPr/>
        </p:nvSpPr>
        <p:spPr>
          <a:xfrm>
            <a:off x="4622601" y="4980125"/>
            <a:ext cx="1340974" cy="125416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05A7069C-4AAA-0653-335F-C6DAA5E913C0}"/>
              </a:ext>
            </a:extLst>
          </p:cNvPr>
          <p:cNvSpPr/>
          <p:nvPr/>
        </p:nvSpPr>
        <p:spPr>
          <a:xfrm>
            <a:off x="4599482" y="3649041"/>
            <a:ext cx="1340974" cy="125416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object 8">
            <a:extLst>
              <a:ext uri="{FF2B5EF4-FFF2-40B4-BE49-F238E27FC236}">
                <a16:creationId xmlns:a16="http://schemas.microsoft.com/office/drawing/2014/main" id="{D7DDD422-9901-EAB0-8D0C-5910F6C52BAF}"/>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33</a:t>
            </a:fld>
            <a:endParaRPr sz="1200" dirty="0">
              <a:latin typeface="Times New Roman"/>
              <a:cs typeface="Times New Roman"/>
            </a:endParaRPr>
          </a:p>
        </p:txBody>
      </p:sp>
      <p:sp>
        <p:nvSpPr>
          <p:cNvPr id="23" name="object 10">
            <a:extLst>
              <a:ext uri="{FF2B5EF4-FFF2-40B4-BE49-F238E27FC236}">
                <a16:creationId xmlns:a16="http://schemas.microsoft.com/office/drawing/2014/main" id="{1F69E024-0BFA-D763-1E80-AEC010866BE0}"/>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4" name="日付プレースホルダー 3">
            <a:extLst>
              <a:ext uri="{FF2B5EF4-FFF2-40B4-BE49-F238E27FC236}">
                <a16:creationId xmlns:a16="http://schemas.microsoft.com/office/drawing/2014/main" id="{5B56E4DD-601E-E6F6-75EE-78D73F01C78C}"/>
              </a:ext>
            </a:extLst>
          </p:cNvPr>
          <p:cNvSpPr>
            <a:spLocks noGrp="1"/>
          </p:cNvSpPr>
          <p:nvPr>
            <p:ph type="dt" sz="half" idx="10"/>
          </p:nvPr>
        </p:nvSpPr>
        <p:spPr/>
        <p:txBody>
          <a:bodyPr/>
          <a:lstStyle/>
          <a:p>
            <a:r>
              <a:rPr lang="en-US" altLang="ja-JP"/>
              <a:t>July 2025</a:t>
            </a:r>
            <a:endParaRPr lang="ja-JP" altLang="en-US" dirty="0"/>
          </a:p>
        </p:txBody>
      </p:sp>
    </p:spTree>
    <p:extLst>
      <p:ext uri="{BB962C8B-B14F-4D97-AF65-F5344CB8AC3E}">
        <p14:creationId xmlns:p14="http://schemas.microsoft.com/office/powerpoint/2010/main" val="30741455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9">
            <a:extLst>
              <a:ext uri="{FF2B5EF4-FFF2-40B4-BE49-F238E27FC236}">
                <a16:creationId xmlns:a16="http://schemas.microsoft.com/office/drawing/2014/main" id="{36641468-9DF1-4F30-AD44-2401017569EC}"/>
              </a:ext>
            </a:extLst>
          </p:cNvPr>
          <p:cNvPicPr>
            <a:picLocks noGrp="1" noChangeAspect="1"/>
          </p:cNvPicPr>
          <p:nvPr>
            <p:ph idx="1"/>
          </p:nvPr>
        </p:nvPicPr>
        <p:blipFill>
          <a:blip r:embed="rId2"/>
          <a:stretch>
            <a:fillRect/>
          </a:stretch>
        </p:blipFill>
        <p:spPr>
          <a:xfrm>
            <a:off x="1052154" y="1600200"/>
            <a:ext cx="7010992" cy="4824129"/>
          </a:xfrm>
          <a:prstGeom prst="rect">
            <a:avLst/>
          </a:prstGeom>
          <a:solidFill>
            <a:schemeClr val="tx1"/>
          </a:solidFill>
        </p:spPr>
      </p:pic>
      <p:sp>
        <p:nvSpPr>
          <p:cNvPr id="6" name="タイトル 1">
            <a:extLst>
              <a:ext uri="{FF2B5EF4-FFF2-40B4-BE49-F238E27FC236}">
                <a16:creationId xmlns:a16="http://schemas.microsoft.com/office/drawing/2014/main" id="{986807EA-3C86-4A9D-B1D9-8F9A9B3AFD00}"/>
              </a:ext>
            </a:extLst>
          </p:cNvPr>
          <p:cNvSpPr>
            <a:spLocks noGrp="1"/>
          </p:cNvSpPr>
          <p:nvPr>
            <p:ph type="title"/>
          </p:nvPr>
        </p:nvSpPr>
        <p:spPr>
          <a:xfrm>
            <a:off x="361950" y="577679"/>
            <a:ext cx="8477250" cy="1143000"/>
          </a:xfrm>
        </p:spPr>
        <p:txBody>
          <a:bodyPr anchor="ctr">
            <a:normAutofit/>
          </a:bodyPr>
          <a:lstStyle/>
          <a:p>
            <a:pPr>
              <a:lnSpc>
                <a:spcPct val="90000"/>
              </a:lnSpc>
            </a:pPr>
            <a:r>
              <a:rPr lang="en-US" altLang="ja-JP" sz="3100" b="1" dirty="0">
                <a:latin typeface="+mn-lt"/>
              </a:rPr>
              <a:t>1.17 Approach:  Advanced ICT and Data Science to Achieve All of SDGs </a:t>
            </a:r>
            <a:endParaRPr kumimoji="1" lang="ja-JP" altLang="en-US" sz="3100" b="1" dirty="0">
              <a:latin typeface="+mn-lt"/>
            </a:endParaRPr>
          </a:p>
        </p:txBody>
      </p:sp>
      <p:sp>
        <p:nvSpPr>
          <p:cNvPr id="3" name="テキスト ボックス 2">
            <a:extLst>
              <a:ext uri="{FF2B5EF4-FFF2-40B4-BE49-F238E27FC236}">
                <a16:creationId xmlns:a16="http://schemas.microsoft.com/office/drawing/2014/main" id="{1F0A7275-3031-4909-AEB8-2D76B78FAFAA}"/>
              </a:ext>
            </a:extLst>
          </p:cNvPr>
          <p:cNvSpPr txBox="1"/>
          <p:nvPr/>
        </p:nvSpPr>
        <p:spPr>
          <a:xfrm>
            <a:off x="1261684" y="1733490"/>
            <a:ext cx="3310316" cy="400110"/>
          </a:xfrm>
          <a:prstGeom prst="rect">
            <a:avLst/>
          </a:prstGeom>
          <a:solidFill>
            <a:schemeClr val="bg1"/>
          </a:solidFill>
        </p:spPr>
        <p:txBody>
          <a:bodyPr wrap="square" rtlCol="0">
            <a:spAutoFit/>
          </a:bodyPr>
          <a:lstStyle/>
          <a:p>
            <a:r>
              <a:rPr kumimoji="1" lang="en-US" altLang="ja-JP" sz="2000" b="1" dirty="0"/>
              <a:t>Solving Social Problems</a:t>
            </a:r>
            <a:endParaRPr kumimoji="1" lang="ja-JP" altLang="en-US" sz="2000" b="1" dirty="0"/>
          </a:p>
        </p:txBody>
      </p:sp>
      <p:sp>
        <p:nvSpPr>
          <p:cNvPr id="8" name="テキスト ボックス 7">
            <a:extLst>
              <a:ext uri="{FF2B5EF4-FFF2-40B4-BE49-F238E27FC236}">
                <a16:creationId xmlns:a16="http://schemas.microsoft.com/office/drawing/2014/main" id="{0BFA18AE-1014-452B-9291-B9EED1C9DAC6}"/>
              </a:ext>
            </a:extLst>
          </p:cNvPr>
          <p:cNvSpPr txBox="1"/>
          <p:nvPr/>
        </p:nvSpPr>
        <p:spPr>
          <a:xfrm>
            <a:off x="4823172" y="1578114"/>
            <a:ext cx="3482628" cy="707886"/>
          </a:xfrm>
          <a:prstGeom prst="rect">
            <a:avLst/>
          </a:prstGeom>
          <a:solidFill>
            <a:schemeClr val="bg1"/>
          </a:solidFill>
        </p:spPr>
        <p:txBody>
          <a:bodyPr wrap="square" rtlCol="0">
            <a:spAutoFit/>
          </a:bodyPr>
          <a:lstStyle/>
          <a:p>
            <a:r>
              <a:rPr kumimoji="1" lang="en-US" altLang="ja-JP" sz="2000" b="1" dirty="0"/>
              <a:t>Communication between Humans and Things</a:t>
            </a:r>
            <a:endParaRPr kumimoji="1" lang="ja-JP" altLang="en-US" sz="2000" b="1" dirty="0"/>
          </a:p>
        </p:txBody>
      </p:sp>
      <p:sp>
        <p:nvSpPr>
          <p:cNvPr id="9" name="テキスト ボックス 8">
            <a:extLst>
              <a:ext uri="{FF2B5EF4-FFF2-40B4-BE49-F238E27FC236}">
                <a16:creationId xmlns:a16="http://schemas.microsoft.com/office/drawing/2014/main" id="{52AA623D-97EB-48E7-96D1-BFD6E538F512}"/>
              </a:ext>
            </a:extLst>
          </p:cNvPr>
          <p:cNvSpPr txBox="1"/>
          <p:nvPr/>
        </p:nvSpPr>
        <p:spPr>
          <a:xfrm>
            <a:off x="1109859" y="5654164"/>
            <a:ext cx="3726064" cy="707886"/>
          </a:xfrm>
          <a:prstGeom prst="rect">
            <a:avLst/>
          </a:prstGeom>
          <a:solidFill>
            <a:schemeClr val="bg1"/>
          </a:solidFill>
        </p:spPr>
        <p:txBody>
          <a:bodyPr wrap="square" rtlCol="0">
            <a:spAutoFit/>
          </a:bodyPr>
          <a:lstStyle/>
          <a:p>
            <a:r>
              <a:rPr kumimoji="1" lang="en-US" altLang="ja-JP" sz="2000" b="1" dirty="0"/>
              <a:t>Expansion of Communication Environment</a:t>
            </a:r>
            <a:endParaRPr kumimoji="1" lang="ja-JP" altLang="en-US" sz="2000" b="1" dirty="0"/>
          </a:p>
        </p:txBody>
      </p:sp>
      <p:sp>
        <p:nvSpPr>
          <p:cNvPr id="11" name="テキスト ボックス 10">
            <a:extLst>
              <a:ext uri="{FF2B5EF4-FFF2-40B4-BE49-F238E27FC236}">
                <a16:creationId xmlns:a16="http://schemas.microsoft.com/office/drawing/2014/main" id="{5B2CACE1-197B-47A8-9830-22D3BE74EEA2}"/>
              </a:ext>
            </a:extLst>
          </p:cNvPr>
          <p:cNvSpPr txBox="1"/>
          <p:nvPr/>
        </p:nvSpPr>
        <p:spPr>
          <a:xfrm>
            <a:off x="4991101" y="5630978"/>
            <a:ext cx="3086396" cy="707886"/>
          </a:xfrm>
          <a:prstGeom prst="rect">
            <a:avLst/>
          </a:prstGeom>
          <a:solidFill>
            <a:schemeClr val="bg1"/>
          </a:solidFill>
        </p:spPr>
        <p:txBody>
          <a:bodyPr wrap="square" rtlCol="0">
            <a:spAutoFit/>
          </a:bodyPr>
          <a:lstStyle/>
          <a:p>
            <a:r>
              <a:rPr kumimoji="1" lang="en-US" altLang="ja-JP" sz="2000" b="1" dirty="0"/>
              <a:t>Sophistication of Cyber-Physical Fusion</a:t>
            </a:r>
            <a:endParaRPr kumimoji="1" lang="ja-JP" altLang="en-US" sz="2000" b="1" dirty="0"/>
          </a:p>
        </p:txBody>
      </p:sp>
      <p:sp>
        <p:nvSpPr>
          <p:cNvPr id="2" name="object 8">
            <a:extLst>
              <a:ext uri="{FF2B5EF4-FFF2-40B4-BE49-F238E27FC236}">
                <a16:creationId xmlns:a16="http://schemas.microsoft.com/office/drawing/2014/main" id="{83F218CF-C0EE-9417-CDD0-542ED5E3AB53}"/>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34</a:t>
            </a:fld>
            <a:endParaRPr sz="1200" dirty="0">
              <a:latin typeface="Times New Roman"/>
              <a:cs typeface="Times New Roman"/>
            </a:endParaRPr>
          </a:p>
        </p:txBody>
      </p:sp>
      <p:sp>
        <p:nvSpPr>
          <p:cNvPr id="7" name="object 10">
            <a:extLst>
              <a:ext uri="{FF2B5EF4-FFF2-40B4-BE49-F238E27FC236}">
                <a16:creationId xmlns:a16="http://schemas.microsoft.com/office/drawing/2014/main" id="{66A97197-78A6-3F1A-8085-56EA7A65B2FB}"/>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4" name="日付プレースホルダー 3">
            <a:extLst>
              <a:ext uri="{FF2B5EF4-FFF2-40B4-BE49-F238E27FC236}">
                <a16:creationId xmlns:a16="http://schemas.microsoft.com/office/drawing/2014/main" id="{676FFA88-5D0E-596E-156F-601A3E2929D7}"/>
              </a:ext>
            </a:extLst>
          </p:cNvPr>
          <p:cNvSpPr>
            <a:spLocks noGrp="1"/>
          </p:cNvSpPr>
          <p:nvPr>
            <p:ph type="dt" sz="half" idx="10"/>
          </p:nvPr>
        </p:nvSpPr>
        <p:spPr/>
        <p:txBody>
          <a:bodyPr/>
          <a:lstStyle/>
          <a:p>
            <a:r>
              <a:rPr lang="en-US" altLang="ja-JP"/>
              <a:t>July 2025</a:t>
            </a:r>
            <a:endParaRPr lang="ja-JP" altLang="en-US" dirty="0"/>
          </a:p>
        </p:txBody>
      </p:sp>
    </p:spTree>
    <p:extLst>
      <p:ext uri="{BB962C8B-B14F-4D97-AF65-F5344CB8AC3E}">
        <p14:creationId xmlns:p14="http://schemas.microsoft.com/office/powerpoint/2010/main" val="2911332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0690" name="Rectangle 2"/>
          <p:cNvSpPr>
            <a:spLocks noChangeArrowheads="1"/>
          </p:cNvSpPr>
          <p:nvPr/>
        </p:nvSpPr>
        <p:spPr bwMode="auto">
          <a:xfrm>
            <a:off x="-330200" y="1279669"/>
            <a:ext cx="9372600" cy="2286000"/>
          </a:xfrm>
          <a:prstGeom prst="rect">
            <a:avLst/>
          </a:prstGeom>
          <a:noFill/>
          <a:ln w="9525">
            <a:noFill/>
            <a:miter lim="800000"/>
            <a:headEnd/>
            <a:tailEnd/>
          </a:ln>
          <a:effectLst/>
        </p:spPr>
        <p:txBody>
          <a:bodyPr/>
          <a:lstStyle/>
          <a:p>
            <a:pPr marL="342900" indent="-342900" fontAlgn="base">
              <a:lnSpc>
                <a:spcPct val="90000"/>
              </a:lnSpc>
              <a:spcBef>
                <a:spcPct val="20000"/>
              </a:spcBef>
              <a:spcAft>
                <a:spcPct val="0"/>
              </a:spcAft>
              <a:buClr>
                <a:srgbClr val="DFB53F"/>
              </a:buClr>
              <a:buSzPct val="65000"/>
              <a:buFont typeface="Monotype Sorts" pitchFamily="2" charset="2"/>
              <a:buNone/>
              <a:defRPr/>
            </a:pPr>
            <a:r>
              <a:rPr kumimoji="0" lang="ja-JP" altLang="en-US" sz="2000" dirty="0">
                <a:solidFill>
                  <a:srgbClr val="0000FF"/>
                </a:solidFill>
                <a:effectLst>
                  <a:outerShdw blurRad="38100" dist="38100" dir="2700000" algn="tl">
                    <a:srgbClr val="000000"/>
                  </a:outerShdw>
                </a:effectLst>
              </a:rPr>
              <a:t>　</a:t>
            </a:r>
            <a:r>
              <a:rPr kumimoji="0" lang="ja-JP" altLang="en-US" sz="1400" dirty="0">
                <a:solidFill>
                  <a:srgbClr val="0000FF"/>
                </a:solidFill>
                <a:effectLst>
                  <a:outerShdw blurRad="38100" dist="38100" dir="2700000" algn="tl">
                    <a:srgbClr val="000000"/>
                  </a:outerShdw>
                </a:effectLst>
              </a:rPr>
              <a:t>　 </a:t>
            </a:r>
            <a:r>
              <a:rPr kumimoji="0" lang="en-US" altLang="ja-JP" sz="1400" dirty="0">
                <a:solidFill>
                  <a:srgbClr val="0000FF"/>
                </a:solidFill>
                <a:effectLst>
                  <a:outerShdw blurRad="38100" dist="38100" dir="2700000" algn="tl">
                    <a:srgbClr val="000000"/>
                  </a:outerShdw>
                </a:effectLst>
              </a:rPr>
              <a:t>Major 5 Infrastructures of Communications, Transportation, Energy, Commerce and Medicine</a:t>
            </a:r>
          </a:p>
          <a:p>
            <a:pPr marL="342900" indent="-342900" fontAlgn="base">
              <a:lnSpc>
                <a:spcPct val="90000"/>
              </a:lnSpc>
              <a:spcBef>
                <a:spcPct val="20000"/>
              </a:spcBef>
              <a:spcAft>
                <a:spcPct val="0"/>
              </a:spcAft>
              <a:buClr>
                <a:srgbClr val="DFB53F"/>
              </a:buClr>
              <a:buSzPct val="65000"/>
              <a:buFont typeface="Monotype Sorts" pitchFamily="2" charset="2"/>
              <a:buNone/>
              <a:defRPr/>
            </a:pPr>
            <a:r>
              <a:rPr kumimoji="0" lang="ja-JP" altLang="en-US" sz="1400" dirty="0">
                <a:solidFill>
                  <a:srgbClr val="0000FF"/>
                </a:solidFill>
                <a:effectLst>
                  <a:outerShdw blurRad="38100" dist="38100" dir="2700000" algn="tl">
                    <a:srgbClr val="000000"/>
                  </a:outerShdw>
                </a:effectLst>
              </a:rPr>
              <a:t>　    </a:t>
            </a:r>
            <a:r>
              <a:rPr kumimoji="0" lang="en-US" altLang="ja-JP" sz="1600" dirty="0"/>
              <a:t>A. Information Traffic</a:t>
            </a:r>
            <a:r>
              <a:rPr kumimoji="0" lang="ja-JP" altLang="en-US" sz="1600" dirty="0"/>
              <a:t>（</a:t>
            </a:r>
            <a:r>
              <a:rPr kumimoji="0" lang="en-US" altLang="ja-JP" sz="1600" dirty="0"/>
              <a:t>Telecommunications</a:t>
            </a:r>
            <a:r>
              <a:rPr kumimoji="0" lang="ja-JP" altLang="en-US" sz="1600" dirty="0"/>
              <a:t>）</a:t>
            </a:r>
          </a:p>
          <a:p>
            <a:pPr marL="342900" indent="-342900" fontAlgn="base">
              <a:lnSpc>
                <a:spcPct val="90000"/>
              </a:lnSpc>
              <a:spcBef>
                <a:spcPct val="20000"/>
              </a:spcBef>
              <a:spcAft>
                <a:spcPct val="0"/>
              </a:spcAft>
              <a:buClr>
                <a:srgbClr val="DFB53F"/>
              </a:buClr>
              <a:buSzPct val="65000"/>
              <a:buFont typeface="Monotype Sorts" pitchFamily="2" charset="2"/>
              <a:buNone/>
              <a:defRPr/>
            </a:pPr>
            <a:r>
              <a:rPr kumimoji="0" lang="ja-JP" altLang="en-US" sz="1600" dirty="0"/>
              <a:t>　   </a:t>
            </a:r>
            <a:r>
              <a:rPr kumimoji="0" lang="en-US" altLang="ja-JP" sz="1600" dirty="0"/>
              <a:t>B. Vehicular Traffic</a:t>
            </a:r>
            <a:r>
              <a:rPr kumimoji="0" lang="ja-JP" altLang="en-US" sz="1600" dirty="0"/>
              <a:t>（</a:t>
            </a:r>
            <a:r>
              <a:rPr kumimoji="0" lang="en-US" altLang="ja-JP" sz="1600" dirty="0"/>
              <a:t>Transportation</a:t>
            </a:r>
            <a:r>
              <a:rPr kumimoji="0" lang="ja-JP" altLang="en-US" sz="1600" dirty="0"/>
              <a:t>）</a:t>
            </a:r>
          </a:p>
          <a:p>
            <a:pPr marL="342900" indent="-342900" fontAlgn="base">
              <a:lnSpc>
                <a:spcPct val="90000"/>
              </a:lnSpc>
              <a:spcBef>
                <a:spcPct val="20000"/>
              </a:spcBef>
              <a:spcAft>
                <a:spcPct val="0"/>
              </a:spcAft>
              <a:buClr>
                <a:srgbClr val="DFB53F"/>
              </a:buClr>
              <a:buSzPct val="65000"/>
              <a:buFont typeface="Monotype Sorts" pitchFamily="2" charset="2"/>
              <a:buNone/>
              <a:defRPr/>
            </a:pPr>
            <a:r>
              <a:rPr kumimoji="0" lang="ja-JP" altLang="en-US" sz="1600" dirty="0"/>
              <a:t>　   </a:t>
            </a:r>
            <a:r>
              <a:rPr kumimoji="0" lang="en-US" altLang="ja-JP" sz="1600" dirty="0"/>
              <a:t>C. Energy Traffic(Power &amp; Energy Supply</a:t>
            </a:r>
            <a:r>
              <a:rPr kumimoji="0" lang="ja-JP" altLang="en-US" sz="1600" dirty="0"/>
              <a:t>）</a:t>
            </a:r>
          </a:p>
          <a:p>
            <a:pPr marL="342900" indent="-342900" fontAlgn="base">
              <a:lnSpc>
                <a:spcPct val="90000"/>
              </a:lnSpc>
              <a:spcBef>
                <a:spcPct val="20000"/>
              </a:spcBef>
              <a:spcAft>
                <a:spcPct val="0"/>
              </a:spcAft>
              <a:buClr>
                <a:srgbClr val="DFB53F"/>
              </a:buClr>
              <a:buSzPct val="65000"/>
              <a:buFont typeface="Monotype Sorts" pitchFamily="2" charset="2"/>
              <a:buNone/>
              <a:defRPr/>
            </a:pPr>
            <a:r>
              <a:rPr kumimoji="0" lang="ja-JP" altLang="en-US" sz="1600" dirty="0"/>
              <a:t>　   </a:t>
            </a:r>
            <a:r>
              <a:rPr kumimoji="0" lang="en-US" altLang="ja-JP" sz="1600" dirty="0"/>
              <a:t>D. Money Traffic</a:t>
            </a:r>
            <a:r>
              <a:rPr kumimoji="0" lang="ja-JP" altLang="en-US" sz="1600" dirty="0"/>
              <a:t>（</a:t>
            </a:r>
            <a:r>
              <a:rPr kumimoji="0" lang="en-US" altLang="ja-JP" sz="1600" dirty="0"/>
              <a:t>Commerce</a:t>
            </a:r>
            <a:r>
              <a:rPr kumimoji="0" lang="ja-JP" altLang="en-US" sz="1600" dirty="0"/>
              <a:t>）</a:t>
            </a:r>
            <a:endParaRPr kumimoji="0" lang="en-US" altLang="ja-JP" sz="1600" dirty="0"/>
          </a:p>
          <a:p>
            <a:pPr marL="342900" indent="-342900" fontAlgn="base">
              <a:lnSpc>
                <a:spcPct val="90000"/>
              </a:lnSpc>
              <a:spcBef>
                <a:spcPct val="20000"/>
              </a:spcBef>
              <a:spcAft>
                <a:spcPct val="0"/>
              </a:spcAft>
              <a:buClr>
                <a:srgbClr val="DFB53F"/>
              </a:buClr>
              <a:buSzPct val="65000"/>
              <a:buFont typeface="Monotype Sorts" pitchFamily="2" charset="2"/>
              <a:buNone/>
              <a:defRPr/>
            </a:pPr>
            <a:r>
              <a:rPr kumimoji="0" lang="en-US" altLang="ja-JP" sz="1600" dirty="0"/>
              <a:t>      E. Patient, Drag Traffic(Medicine)</a:t>
            </a:r>
            <a:endParaRPr kumimoji="0" lang="ja-JP" altLang="en-US" sz="1600" dirty="0"/>
          </a:p>
          <a:p>
            <a:pPr marL="342900" indent="-342900" fontAlgn="base">
              <a:lnSpc>
                <a:spcPct val="90000"/>
              </a:lnSpc>
              <a:spcBef>
                <a:spcPct val="20000"/>
              </a:spcBef>
              <a:spcAft>
                <a:spcPct val="0"/>
              </a:spcAft>
              <a:buClr>
                <a:srgbClr val="DFB53F"/>
              </a:buClr>
              <a:buSzPct val="65000"/>
              <a:buFont typeface="Monotype Sorts" pitchFamily="2" charset="2"/>
              <a:buNone/>
              <a:defRPr/>
            </a:pPr>
            <a:r>
              <a:rPr kumimoji="0" lang="ja-JP" altLang="en-US" sz="1400" dirty="0">
                <a:solidFill>
                  <a:srgbClr val="0000FF"/>
                </a:solidFill>
                <a:effectLst>
                  <a:outerShdw blurRad="38100" dist="38100" dir="2700000" algn="tl">
                    <a:srgbClr val="000000"/>
                  </a:outerShdw>
                </a:effectLst>
              </a:rPr>
              <a:t>　　</a:t>
            </a:r>
            <a:r>
              <a:rPr kumimoji="0" lang="en-US" altLang="ja-JP" sz="1400" dirty="0">
                <a:solidFill>
                  <a:srgbClr val="0000FF"/>
                </a:solidFill>
                <a:effectLst>
                  <a:outerShdw blurRad="38100" dist="38100" dir="2700000" algn="tl">
                    <a:srgbClr val="000000"/>
                  </a:outerShdw>
                </a:effectLst>
              </a:rPr>
              <a:t>should be integrated to control all flows in future infrastructure</a:t>
            </a:r>
          </a:p>
          <a:p>
            <a:pPr marL="342900" indent="-342900" fontAlgn="base">
              <a:spcBef>
                <a:spcPct val="20000"/>
              </a:spcBef>
              <a:spcAft>
                <a:spcPct val="0"/>
              </a:spcAft>
              <a:buClr>
                <a:srgbClr val="DFB53F"/>
              </a:buClr>
              <a:buSzPct val="65000"/>
              <a:buFont typeface="Monotype Sorts" pitchFamily="2" charset="2"/>
              <a:buNone/>
              <a:defRPr/>
            </a:pPr>
            <a:r>
              <a:rPr kumimoji="0" lang="en-US" altLang="ja-JP" sz="2000" dirty="0">
                <a:solidFill>
                  <a:srgbClr val="0000FF"/>
                </a:solidFill>
                <a:effectLst>
                  <a:outerShdw blurRad="38100" dist="38100" dir="2700000" algn="tl">
                    <a:srgbClr val="000000"/>
                  </a:outerShdw>
                </a:effectLst>
              </a:rPr>
              <a:t>      </a:t>
            </a:r>
          </a:p>
        </p:txBody>
      </p:sp>
      <p:sp>
        <p:nvSpPr>
          <p:cNvPr id="4210691" name="Rectangle 3"/>
          <p:cNvSpPr>
            <a:spLocks noChangeArrowheads="1"/>
          </p:cNvSpPr>
          <p:nvPr/>
        </p:nvSpPr>
        <p:spPr bwMode="auto">
          <a:xfrm>
            <a:off x="4342035" y="1526571"/>
            <a:ext cx="4900165" cy="1569660"/>
          </a:xfrm>
          <a:prstGeom prst="rect">
            <a:avLst/>
          </a:prstGeom>
          <a:noFill/>
          <a:ln w="9525">
            <a:noFill/>
            <a:miter lim="800000"/>
            <a:headEnd/>
            <a:tailEnd/>
          </a:ln>
          <a:effectLst/>
        </p:spPr>
        <p:txBody>
          <a:bodyPr wrap="square">
            <a:spAutoFit/>
          </a:bodyPr>
          <a:lstStyle/>
          <a:p>
            <a:pPr fontAlgn="base">
              <a:lnSpc>
                <a:spcPts val="1500"/>
              </a:lnSpc>
              <a:spcBef>
                <a:spcPct val="50000"/>
              </a:spcBef>
              <a:spcAft>
                <a:spcPct val="0"/>
              </a:spcAft>
              <a:buClr>
                <a:srgbClr val="DFB53F"/>
              </a:buClr>
              <a:buSzPct val="65000"/>
              <a:buFont typeface="Monotype Sorts" pitchFamily="2" charset="2"/>
              <a:buNone/>
              <a:defRPr/>
            </a:pPr>
            <a:r>
              <a:rPr kumimoji="0" lang="en-US" altLang="ja-JP" sz="1400" dirty="0">
                <a:solidFill>
                  <a:srgbClr val="0000FF"/>
                </a:solidFill>
                <a:effectLst>
                  <a:outerShdw blurRad="38100" dist="38100" dir="2700000" algn="tl">
                    <a:srgbClr val="000000"/>
                  </a:outerShdw>
                </a:effectLst>
              </a:rPr>
              <a:t>A+B </a:t>
            </a:r>
            <a:r>
              <a:rPr kumimoji="0" lang="en-US" altLang="ja-JP" sz="1400" dirty="0">
                <a:solidFill>
                  <a:srgbClr val="0000FF"/>
                </a:solidFill>
                <a:effectLst>
                  <a:outerShdw blurRad="38100" dist="38100" dir="2700000" algn="tl">
                    <a:srgbClr val="000000"/>
                  </a:outerShdw>
                </a:effectLst>
                <a:sym typeface="Wingdings" pitchFamily="2" charset="2"/>
              </a:rPr>
              <a:t> </a:t>
            </a:r>
            <a:r>
              <a:rPr kumimoji="0" lang="en-US" altLang="ja-JP" sz="1400" b="1" dirty="0">
                <a:solidFill>
                  <a:srgbClr val="FF00FF"/>
                </a:solidFill>
                <a:effectLst>
                  <a:outerShdw blurRad="38100" dist="38100" dir="2700000" algn="tl">
                    <a:srgbClr val="000000"/>
                  </a:outerShdw>
                </a:effectLst>
              </a:rPr>
              <a:t>ITS</a:t>
            </a:r>
            <a:r>
              <a:rPr kumimoji="0" lang="en-US" altLang="ja-JP" sz="1400" dirty="0">
                <a:solidFill>
                  <a:srgbClr val="FF00FF"/>
                </a:solidFill>
                <a:effectLst>
                  <a:outerShdw blurRad="38100" dist="38100" dir="2700000" algn="tl">
                    <a:srgbClr val="000000"/>
                  </a:outerShdw>
                </a:effectLst>
              </a:rPr>
              <a:t> &amp; Autonomous Driving </a:t>
            </a:r>
            <a:r>
              <a:rPr kumimoji="0" lang="en-US" altLang="ja-JP" sz="1400" dirty="0">
                <a:solidFill>
                  <a:srgbClr val="0000FF"/>
                </a:solidFill>
                <a:effectLst>
                  <a:outerShdw blurRad="38100" dist="38100" dir="2700000" algn="tl">
                    <a:srgbClr val="000000"/>
                  </a:outerShdw>
                </a:effectLst>
              </a:rPr>
              <a:t>(Intelligent Transport System)</a:t>
            </a:r>
          </a:p>
          <a:p>
            <a:pPr fontAlgn="base">
              <a:lnSpc>
                <a:spcPts val="1500"/>
              </a:lnSpc>
              <a:spcBef>
                <a:spcPct val="50000"/>
              </a:spcBef>
              <a:spcAft>
                <a:spcPct val="0"/>
              </a:spcAft>
              <a:buClr>
                <a:srgbClr val="DFB53F"/>
              </a:buClr>
              <a:buSzPct val="65000"/>
              <a:buFont typeface="Monotype Sorts" pitchFamily="2" charset="2"/>
              <a:buNone/>
              <a:defRPr/>
            </a:pPr>
            <a:r>
              <a:rPr kumimoji="0" lang="en-US" altLang="ja-JP" sz="1400" dirty="0">
                <a:solidFill>
                  <a:srgbClr val="0000FF"/>
                </a:solidFill>
                <a:effectLst>
                  <a:outerShdw blurRad="38100" dist="38100" dir="2700000" algn="tl">
                    <a:srgbClr val="000000"/>
                  </a:outerShdw>
                </a:effectLst>
              </a:rPr>
              <a:t>A+C </a:t>
            </a:r>
            <a:r>
              <a:rPr kumimoji="0" lang="en-US" altLang="ja-JP" sz="1400" dirty="0">
                <a:solidFill>
                  <a:srgbClr val="0000FF"/>
                </a:solidFill>
                <a:effectLst>
                  <a:outerShdw blurRad="38100" dist="38100" dir="2700000" algn="tl">
                    <a:srgbClr val="000000"/>
                  </a:outerShdw>
                </a:effectLst>
                <a:sym typeface="Wingdings" pitchFamily="2" charset="2"/>
              </a:rPr>
              <a:t> </a:t>
            </a:r>
            <a:r>
              <a:rPr kumimoji="0" lang="en-US" altLang="ja-JP" sz="1400" b="1" dirty="0">
                <a:solidFill>
                  <a:srgbClr val="FF00FF"/>
                </a:solidFill>
                <a:effectLst>
                  <a:outerShdw blurRad="38100" dist="38100" dir="2700000" algn="tl">
                    <a:srgbClr val="000000"/>
                  </a:outerShdw>
                </a:effectLst>
                <a:sym typeface="Wingdings" pitchFamily="2" charset="2"/>
              </a:rPr>
              <a:t>Smart Grid &amp; WPT </a:t>
            </a:r>
            <a:r>
              <a:rPr kumimoji="0" lang="en-US" altLang="ja-JP" sz="1400" dirty="0">
                <a:solidFill>
                  <a:srgbClr val="0000FF"/>
                </a:solidFill>
                <a:effectLst>
                  <a:outerShdw blurRad="38100" dist="38100" dir="2700000" algn="tl">
                    <a:srgbClr val="000000"/>
                  </a:outerShdw>
                </a:effectLst>
                <a:sym typeface="Wingdings" pitchFamily="2" charset="2"/>
              </a:rPr>
              <a:t>(</a:t>
            </a:r>
            <a:r>
              <a:rPr lang="en-US" altLang="ja-JP" sz="1400" dirty="0">
                <a:solidFill>
                  <a:srgbClr val="0000FF"/>
                </a:solidFill>
                <a:effectLst>
                  <a:outerShdw blurRad="38100" dist="38100" dir="2700000" algn="tl">
                    <a:srgbClr val="000000"/>
                  </a:outerShdw>
                </a:effectLst>
                <a:sym typeface="Wingdings" pitchFamily="2" charset="2"/>
              </a:rPr>
              <a:t>Wireless Power Transmission</a:t>
            </a:r>
            <a:r>
              <a:rPr kumimoji="0" lang="en-US" altLang="ja-JP" sz="1400" dirty="0">
                <a:solidFill>
                  <a:srgbClr val="0000FF"/>
                </a:solidFill>
                <a:effectLst>
                  <a:outerShdw blurRad="38100" dist="38100" dir="2700000" algn="tl">
                    <a:srgbClr val="000000"/>
                  </a:outerShdw>
                </a:effectLst>
                <a:sym typeface="Wingdings" pitchFamily="2" charset="2"/>
              </a:rPr>
              <a:t>)</a:t>
            </a:r>
          </a:p>
          <a:p>
            <a:pPr fontAlgn="base">
              <a:lnSpc>
                <a:spcPts val="1500"/>
              </a:lnSpc>
              <a:spcBef>
                <a:spcPct val="50000"/>
              </a:spcBef>
              <a:spcAft>
                <a:spcPct val="0"/>
              </a:spcAft>
              <a:buClr>
                <a:srgbClr val="DFB53F"/>
              </a:buClr>
              <a:buSzPct val="65000"/>
              <a:buFont typeface="Monotype Sorts" pitchFamily="2" charset="2"/>
              <a:buNone/>
              <a:defRPr/>
            </a:pPr>
            <a:r>
              <a:rPr kumimoji="0" lang="en-US" altLang="ja-JP" sz="1400" dirty="0">
                <a:solidFill>
                  <a:srgbClr val="0000FF"/>
                </a:solidFill>
                <a:effectLst>
                  <a:outerShdw blurRad="38100" dist="38100" dir="2700000" algn="tl">
                    <a:srgbClr val="000000"/>
                  </a:outerShdw>
                </a:effectLst>
                <a:sym typeface="Wingdings" pitchFamily="2" charset="2"/>
              </a:rPr>
              <a:t>A+D  </a:t>
            </a:r>
            <a:r>
              <a:rPr kumimoji="0" lang="en-US" altLang="ja-JP" sz="1400" b="1" dirty="0">
                <a:solidFill>
                  <a:srgbClr val="FF00FF"/>
                </a:solidFill>
                <a:effectLst>
                  <a:outerShdw blurRad="38100" dist="38100" dir="2700000" algn="tl">
                    <a:srgbClr val="000000"/>
                  </a:outerShdw>
                </a:effectLst>
                <a:sym typeface="Wingdings" pitchFamily="2" charset="2"/>
              </a:rPr>
              <a:t>E-Commerce</a:t>
            </a:r>
            <a:r>
              <a:rPr kumimoji="0" lang="en-US" altLang="ja-JP" sz="1400" dirty="0">
                <a:solidFill>
                  <a:srgbClr val="0000FF"/>
                </a:solidFill>
                <a:effectLst>
                  <a:outerShdw blurRad="38100" dist="38100" dir="2700000" algn="tl">
                    <a:srgbClr val="000000"/>
                  </a:outerShdw>
                </a:effectLst>
                <a:sym typeface="Wingdings" pitchFamily="2" charset="2"/>
              </a:rPr>
              <a:t> (Borderless Secure Trade)</a:t>
            </a:r>
          </a:p>
          <a:p>
            <a:pPr fontAlgn="base">
              <a:lnSpc>
                <a:spcPts val="1500"/>
              </a:lnSpc>
              <a:spcBef>
                <a:spcPct val="50000"/>
              </a:spcBef>
              <a:spcAft>
                <a:spcPct val="0"/>
              </a:spcAft>
              <a:buClr>
                <a:srgbClr val="DFB53F"/>
              </a:buClr>
              <a:buSzPct val="65000"/>
              <a:buFont typeface="Monotype Sorts" pitchFamily="2" charset="2"/>
              <a:buNone/>
              <a:defRPr/>
            </a:pPr>
            <a:r>
              <a:rPr kumimoji="0" lang="en-US" altLang="ja-JP" sz="1400" dirty="0">
                <a:solidFill>
                  <a:srgbClr val="0000FF"/>
                </a:solidFill>
                <a:effectLst>
                  <a:outerShdw blurRad="38100" dist="38100" dir="2700000" algn="tl">
                    <a:srgbClr val="000000"/>
                  </a:outerShdw>
                </a:effectLst>
                <a:sym typeface="Wingdings" pitchFamily="2" charset="2"/>
              </a:rPr>
              <a:t>A+E  </a:t>
            </a:r>
            <a:r>
              <a:rPr kumimoji="0" lang="en-US" altLang="ja-JP" sz="1400" b="1" dirty="0">
                <a:solidFill>
                  <a:srgbClr val="FF00FF"/>
                </a:solidFill>
                <a:effectLst>
                  <a:outerShdw blurRad="38100" dist="38100" dir="2700000" algn="tl">
                    <a:srgbClr val="000000"/>
                  </a:outerShdw>
                </a:effectLst>
                <a:sym typeface="Wingdings" pitchFamily="2" charset="2"/>
              </a:rPr>
              <a:t>Medicine ICT &amp; Digital Health</a:t>
            </a:r>
            <a:r>
              <a:rPr kumimoji="0" lang="en-US" altLang="ja-JP" sz="1400" dirty="0">
                <a:solidFill>
                  <a:srgbClr val="0000FF"/>
                </a:solidFill>
                <a:effectLst>
                  <a:outerShdw blurRad="38100" dist="38100" dir="2700000" algn="tl">
                    <a:srgbClr val="000000"/>
                  </a:outerShdw>
                </a:effectLst>
                <a:sym typeface="Wingdings" pitchFamily="2" charset="2"/>
              </a:rPr>
              <a:t>(Ubiquitous Medicine)</a:t>
            </a:r>
          </a:p>
        </p:txBody>
      </p:sp>
      <p:grpSp>
        <p:nvGrpSpPr>
          <p:cNvPr id="2" name="Group 4"/>
          <p:cNvGrpSpPr>
            <a:grpSpLocks/>
          </p:cNvGrpSpPr>
          <p:nvPr/>
        </p:nvGrpSpPr>
        <p:grpSpPr bwMode="auto">
          <a:xfrm>
            <a:off x="377825" y="5289551"/>
            <a:ext cx="2246313" cy="1305349"/>
            <a:chOff x="735" y="2339"/>
            <a:chExt cx="2616" cy="1137"/>
          </a:xfrm>
        </p:grpSpPr>
        <p:sp>
          <p:nvSpPr>
            <p:cNvPr id="59458" name="Rectangle 5"/>
            <p:cNvSpPr>
              <a:spLocks noChangeArrowheads="1"/>
            </p:cNvSpPr>
            <p:nvPr/>
          </p:nvSpPr>
          <p:spPr bwMode="auto">
            <a:xfrm>
              <a:off x="735" y="2934"/>
              <a:ext cx="1355"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fontAlgn="base">
                <a:lnSpc>
                  <a:spcPct val="80000"/>
                </a:lnSpc>
                <a:spcBef>
                  <a:spcPct val="50000"/>
                </a:spcBef>
                <a:spcAft>
                  <a:spcPct val="0"/>
                </a:spcAft>
              </a:pPr>
              <a:r>
                <a:rPr lang="en-US" altLang="ja-JP" sz="2000" b="1" u="sng" dirty="0">
                  <a:solidFill>
                    <a:srgbClr val="0000FF"/>
                  </a:solidFill>
                  <a:ea typeface="ＭＳ ゴシック" pitchFamily="49" charset="-128"/>
                </a:rPr>
                <a:t>ITS</a:t>
              </a:r>
            </a:p>
            <a:p>
              <a:pPr algn="r" fontAlgn="base">
                <a:lnSpc>
                  <a:spcPct val="60000"/>
                </a:lnSpc>
                <a:spcBef>
                  <a:spcPct val="50000"/>
                </a:spcBef>
                <a:spcAft>
                  <a:spcPct val="0"/>
                </a:spcAft>
              </a:pPr>
              <a:r>
                <a:rPr lang="en-US" altLang="ja-JP" sz="800" dirty="0">
                  <a:solidFill>
                    <a:srgbClr val="0000FF"/>
                  </a:solidFill>
                  <a:ea typeface="ＭＳ ゴシック" pitchFamily="49" charset="-128"/>
                </a:rPr>
                <a:t>Telecommunications and Transportation</a:t>
              </a:r>
            </a:p>
          </p:txBody>
        </p:sp>
        <p:sp>
          <p:nvSpPr>
            <p:cNvPr id="59459" name="Oval 6" descr="右上がり対角線 (反転)"/>
            <p:cNvSpPr>
              <a:spLocks noChangeArrowheads="1"/>
            </p:cNvSpPr>
            <p:nvPr/>
          </p:nvSpPr>
          <p:spPr bwMode="auto">
            <a:xfrm rot="5400000">
              <a:off x="2683" y="2058"/>
              <a:ext cx="387" cy="949"/>
            </a:xfrm>
            <a:prstGeom prst="ellipse">
              <a:avLst/>
            </a:prstGeom>
            <a:pattFill prst="dkUpDiag">
              <a:fgClr>
                <a:srgbClr val="000066"/>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ja-JP" altLang="en-US" sz="2000" dirty="0">
                <a:solidFill>
                  <a:srgbClr val="0000FF"/>
                </a:solidFill>
                <a:latin typeface="Arial" pitchFamily="34" charset="0"/>
              </a:endParaRPr>
            </a:p>
          </p:txBody>
        </p:sp>
        <p:sp>
          <p:nvSpPr>
            <p:cNvPr id="59460" name="Line 7"/>
            <p:cNvSpPr>
              <a:spLocks noChangeShapeType="1"/>
            </p:cNvSpPr>
            <p:nvPr/>
          </p:nvSpPr>
          <p:spPr bwMode="auto">
            <a:xfrm flipV="1">
              <a:off x="2087" y="2533"/>
              <a:ext cx="770" cy="50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lang="ja-JP" altLang="en-US" sz="2000" dirty="0">
                <a:solidFill>
                  <a:srgbClr val="0000FF"/>
                </a:solidFill>
                <a:latin typeface="Arial" pitchFamily="34" charset="0"/>
              </a:endParaRPr>
            </a:p>
          </p:txBody>
        </p:sp>
      </p:grpSp>
      <p:sp>
        <p:nvSpPr>
          <p:cNvPr id="59399" name="Rectangle 8"/>
          <p:cNvSpPr>
            <a:spLocks noChangeArrowheads="1"/>
          </p:cNvSpPr>
          <p:nvPr/>
        </p:nvSpPr>
        <p:spPr bwMode="auto">
          <a:xfrm>
            <a:off x="-180528" y="5516563"/>
            <a:ext cx="1890713" cy="43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fontAlgn="base">
              <a:lnSpc>
                <a:spcPct val="80000"/>
              </a:lnSpc>
              <a:spcBef>
                <a:spcPct val="50000"/>
              </a:spcBef>
              <a:spcAft>
                <a:spcPct val="0"/>
              </a:spcAft>
            </a:pPr>
            <a:r>
              <a:rPr lang="en-US" altLang="ja-JP" b="1" u="sng" dirty="0">
                <a:solidFill>
                  <a:srgbClr val="0000FF"/>
                </a:solidFill>
                <a:ea typeface="ＭＳ ゴシック" pitchFamily="49" charset="-128"/>
              </a:rPr>
              <a:t>E-commerce</a:t>
            </a:r>
          </a:p>
          <a:p>
            <a:pPr algn="r" fontAlgn="base">
              <a:lnSpc>
                <a:spcPct val="60000"/>
              </a:lnSpc>
              <a:spcBef>
                <a:spcPct val="50000"/>
              </a:spcBef>
              <a:spcAft>
                <a:spcPct val="0"/>
              </a:spcAft>
            </a:pPr>
            <a:r>
              <a:rPr lang="en-US" altLang="ja-JP" sz="700" b="1" dirty="0">
                <a:solidFill>
                  <a:srgbClr val="0000FF"/>
                </a:solidFill>
                <a:ea typeface="ＭＳ ゴシック" pitchFamily="49" charset="-128"/>
              </a:rPr>
              <a:t>E-Money</a:t>
            </a:r>
          </a:p>
        </p:txBody>
      </p:sp>
      <p:sp>
        <p:nvSpPr>
          <p:cNvPr id="59400" name="Oval 9" descr="右上がり対角線 (反転)"/>
          <p:cNvSpPr>
            <a:spLocks noChangeArrowheads="1"/>
          </p:cNvSpPr>
          <p:nvPr/>
        </p:nvSpPr>
        <p:spPr bwMode="auto">
          <a:xfrm rot="11549323" flipH="1">
            <a:off x="1563688" y="4559300"/>
            <a:ext cx="341312" cy="838200"/>
          </a:xfrm>
          <a:prstGeom prst="ellipse">
            <a:avLst/>
          </a:prstGeom>
          <a:pattFill prst="dkUpDiag">
            <a:fgClr>
              <a:srgbClr val="000066"/>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ja-JP" altLang="en-US" sz="2000" b="1" dirty="0">
              <a:solidFill>
                <a:srgbClr val="0000FF"/>
              </a:solidFill>
              <a:latin typeface="Arial" pitchFamily="34" charset="0"/>
            </a:endParaRPr>
          </a:p>
        </p:txBody>
      </p:sp>
      <p:sp>
        <p:nvSpPr>
          <p:cNvPr id="59401" name="Line 10"/>
          <p:cNvSpPr>
            <a:spLocks noChangeShapeType="1"/>
          </p:cNvSpPr>
          <p:nvPr/>
        </p:nvSpPr>
        <p:spPr bwMode="auto">
          <a:xfrm rot="122677" flipV="1">
            <a:off x="1511300" y="5081588"/>
            <a:ext cx="279400" cy="5032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lang="ja-JP" altLang="en-US" sz="2000" b="1" dirty="0">
              <a:solidFill>
                <a:srgbClr val="0000FF"/>
              </a:solidFill>
              <a:latin typeface="Arial" pitchFamily="34" charset="0"/>
            </a:endParaRPr>
          </a:p>
        </p:txBody>
      </p:sp>
      <p:sp>
        <p:nvSpPr>
          <p:cNvPr id="59402" name="Rectangle 11"/>
          <p:cNvSpPr>
            <a:spLocks noChangeArrowheads="1"/>
          </p:cNvSpPr>
          <p:nvPr/>
        </p:nvSpPr>
        <p:spPr bwMode="auto">
          <a:xfrm>
            <a:off x="2818380" y="5665788"/>
            <a:ext cx="1605983" cy="75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80000"/>
              </a:lnSpc>
              <a:spcBef>
                <a:spcPct val="50000"/>
              </a:spcBef>
              <a:spcAft>
                <a:spcPct val="0"/>
              </a:spcAft>
            </a:pPr>
            <a:r>
              <a:rPr lang="en-US" altLang="ja-JP" b="1" u="sng" dirty="0">
                <a:solidFill>
                  <a:srgbClr val="0000FF"/>
                </a:solidFill>
                <a:ea typeface="ＭＳ ゴシック" pitchFamily="49" charset="-128"/>
              </a:rPr>
              <a:t>Smart Grid &amp; WPT</a:t>
            </a:r>
            <a:endParaRPr lang="en-US" altLang="ja-JP" sz="1600" b="1" u="sng" dirty="0">
              <a:solidFill>
                <a:srgbClr val="0000FF"/>
              </a:solidFill>
              <a:ea typeface="ＭＳ ゴシック" pitchFamily="49" charset="-128"/>
            </a:endParaRPr>
          </a:p>
          <a:p>
            <a:pPr fontAlgn="base">
              <a:lnSpc>
                <a:spcPct val="60000"/>
              </a:lnSpc>
              <a:spcBef>
                <a:spcPct val="50000"/>
              </a:spcBef>
              <a:spcAft>
                <a:spcPct val="0"/>
              </a:spcAft>
            </a:pPr>
            <a:r>
              <a:rPr lang="en-US" altLang="ja-JP" sz="800" dirty="0">
                <a:solidFill>
                  <a:srgbClr val="0000FF"/>
                </a:solidFill>
                <a:ea typeface="ＭＳ ゴシック" pitchFamily="49" charset="-128"/>
              </a:rPr>
              <a:t>Common Network for Electricity and Information</a:t>
            </a:r>
          </a:p>
        </p:txBody>
      </p:sp>
      <p:sp>
        <p:nvSpPr>
          <p:cNvPr id="59403" name="Oval 12" descr="右上がり対角線 (反転)"/>
          <p:cNvSpPr>
            <a:spLocks noChangeArrowheads="1"/>
          </p:cNvSpPr>
          <p:nvPr/>
        </p:nvSpPr>
        <p:spPr bwMode="auto">
          <a:xfrm rot="10578706">
            <a:off x="2581275" y="4487863"/>
            <a:ext cx="331788" cy="914400"/>
          </a:xfrm>
          <a:prstGeom prst="ellipse">
            <a:avLst/>
          </a:prstGeom>
          <a:pattFill prst="dkUpDiag">
            <a:fgClr>
              <a:srgbClr val="000066"/>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ja-JP" altLang="en-US" sz="2000" b="1" dirty="0">
              <a:solidFill>
                <a:srgbClr val="0000FF"/>
              </a:solidFill>
              <a:latin typeface="Arial" pitchFamily="34" charset="0"/>
            </a:endParaRPr>
          </a:p>
        </p:txBody>
      </p:sp>
      <p:sp>
        <p:nvSpPr>
          <p:cNvPr id="59404" name="Line 13"/>
          <p:cNvSpPr>
            <a:spLocks noChangeShapeType="1"/>
          </p:cNvSpPr>
          <p:nvPr/>
        </p:nvSpPr>
        <p:spPr bwMode="auto">
          <a:xfrm flipH="1" flipV="1">
            <a:off x="2627313" y="5027613"/>
            <a:ext cx="430212" cy="6826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lang="ja-JP" altLang="en-US" sz="2000" dirty="0">
              <a:solidFill>
                <a:srgbClr val="0000FF"/>
              </a:solidFill>
              <a:latin typeface="Arial" pitchFamily="34" charset="0"/>
            </a:endParaRPr>
          </a:p>
        </p:txBody>
      </p:sp>
      <p:grpSp>
        <p:nvGrpSpPr>
          <p:cNvPr id="3" name="Group 14"/>
          <p:cNvGrpSpPr>
            <a:grpSpLocks/>
          </p:cNvGrpSpPr>
          <p:nvPr/>
        </p:nvGrpSpPr>
        <p:grpSpPr bwMode="auto">
          <a:xfrm>
            <a:off x="1484475" y="5206999"/>
            <a:ext cx="1470561" cy="1314112"/>
            <a:chOff x="2034" y="2320"/>
            <a:chExt cx="1711" cy="1365"/>
          </a:xfrm>
        </p:grpSpPr>
        <p:sp>
          <p:nvSpPr>
            <p:cNvPr id="59455" name="Oval 15"/>
            <p:cNvSpPr>
              <a:spLocks noChangeArrowheads="1"/>
            </p:cNvSpPr>
            <p:nvPr/>
          </p:nvSpPr>
          <p:spPr bwMode="auto">
            <a:xfrm flipV="1">
              <a:off x="2173" y="2320"/>
              <a:ext cx="1413" cy="1365"/>
            </a:xfrm>
            <a:prstGeom prst="ellipse">
              <a:avLst/>
            </a:prstGeom>
            <a:solidFill>
              <a:srgbClr val="D5F1FF">
                <a:alpha val="50195"/>
              </a:srgbClr>
            </a:solidFill>
            <a:ln w="19050">
              <a:solidFill>
                <a:srgbClr val="000066"/>
              </a:solidFill>
              <a:round/>
              <a:headEnd/>
              <a:tailEnd/>
            </a:ln>
          </p:spPr>
          <p:txBody>
            <a:bodyPr wrap="none" anchor="ctr"/>
            <a:lstStyle/>
            <a:p>
              <a:pPr fontAlgn="base">
                <a:spcBef>
                  <a:spcPct val="0"/>
                </a:spcBef>
                <a:spcAft>
                  <a:spcPct val="0"/>
                </a:spcAft>
              </a:pPr>
              <a:endParaRPr lang="ja-JP" altLang="en-US" sz="2000" b="1" dirty="0">
                <a:solidFill>
                  <a:srgbClr val="0000FF"/>
                </a:solidFill>
                <a:latin typeface="Arial" pitchFamily="34" charset="0"/>
              </a:endParaRPr>
            </a:p>
          </p:txBody>
        </p:sp>
        <p:sp>
          <p:nvSpPr>
            <p:cNvPr id="59456" name="Oval 16"/>
            <p:cNvSpPr>
              <a:spLocks noChangeArrowheads="1"/>
            </p:cNvSpPr>
            <p:nvPr/>
          </p:nvSpPr>
          <p:spPr bwMode="auto">
            <a:xfrm flipV="1">
              <a:off x="2615" y="2756"/>
              <a:ext cx="529" cy="493"/>
            </a:xfrm>
            <a:prstGeom prst="ellipse">
              <a:avLst/>
            </a:prstGeom>
            <a:gradFill rotWithShape="0">
              <a:gsLst>
                <a:gs pos="0">
                  <a:srgbClr val="66CCFF"/>
                </a:gs>
                <a:gs pos="100000">
                  <a:srgbClr val="4487A9"/>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lIns="0" tIns="0" rIns="0" bIns="0" anchor="ctr" anchorCtr="1"/>
            <a:lstStyle/>
            <a:p>
              <a:pPr algn="ctr" eaLnBrk="0" fontAlgn="base" hangingPunct="0">
                <a:spcBef>
                  <a:spcPct val="0"/>
                </a:spcBef>
                <a:spcAft>
                  <a:spcPct val="0"/>
                </a:spcAft>
              </a:pPr>
              <a:r>
                <a:rPr lang="en-US" altLang="ja-JP" sz="1100" b="1" dirty="0">
                  <a:solidFill>
                    <a:srgbClr val="0000FF"/>
                  </a:solidFill>
                </a:rPr>
                <a:t>Vehicle</a:t>
              </a:r>
            </a:p>
          </p:txBody>
        </p:sp>
        <p:sp>
          <p:nvSpPr>
            <p:cNvPr id="59457" name="Rectangle 17"/>
            <p:cNvSpPr>
              <a:spLocks noChangeArrowheads="1"/>
            </p:cNvSpPr>
            <p:nvPr/>
          </p:nvSpPr>
          <p:spPr bwMode="auto">
            <a:xfrm>
              <a:off x="2034" y="3370"/>
              <a:ext cx="171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kumimoji="0" lang="en-US" altLang="ja-JP" sz="1200" b="1" dirty="0">
                  <a:solidFill>
                    <a:srgbClr val="0000FF"/>
                  </a:solidFill>
                </a:rPr>
                <a:t>Transportation</a:t>
              </a:r>
            </a:p>
          </p:txBody>
        </p:sp>
      </p:grpSp>
      <p:sp>
        <p:nvSpPr>
          <p:cNvPr id="59406" name="Oval 18"/>
          <p:cNvSpPr>
            <a:spLocks noChangeArrowheads="1"/>
          </p:cNvSpPr>
          <p:nvPr/>
        </p:nvSpPr>
        <p:spPr bwMode="auto">
          <a:xfrm flipV="1">
            <a:off x="2552700" y="4324350"/>
            <a:ext cx="1214438" cy="1314450"/>
          </a:xfrm>
          <a:prstGeom prst="ellipse">
            <a:avLst/>
          </a:prstGeom>
          <a:solidFill>
            <a:srgbClr val="FFCCCC">
              <a:alpha val="50195"/>
            </a:srgbClr>
          </a:solidFill>
          <a:ln w="19050">
            <a:solidFill>
              <a:srgbClr val="FF0066"/>
            </a:solidFill>
            <a:round/>
            <a:headEnd/>
            <a:tailEnd/>
          </a:ln>
        </p:spPr>
        <p:txBody>
          <a:bodyPr rot="10800000" wrap="none"/>
          <a:lstStyle/>
          <a:p>
            <a:pPr algn="ctr" eaLnBrk="0" fontAlgn="base" hangingPunct="0">
              <a:spcBef>
                <a:spcPct val="0"/>
              </a:spcBef>
              <a:spcAft>
                <a:spcPct val="0"/>
              </a:spcAft>
            </a:pPr>
            <a:endParaRPr lang="ja-JP" altLang="ja-JP" sz="1200" b="1" dirty="0">
              <a:solidFill>
                <a:srgbClr val="0000FF"/>
              </a:solidFill>
              <a:ea typeface="ＨＧｺﾞｼｯｸE-PRO" pitchFamily="50" charset="-128"/>
            </a:endParaRPr>
          </a:p>
        </p:txBody>
      </p:sp>
      <p:sp>
        <p:nvSpPr>
          <p:cNvPr id="59407" name="Oval 19"/>
          <p:cNvSpPr>
            <a:spLocks noChangeArrowheads="1"/>
          </p:cNvSpPr>
          <p:nvPr/>
        </p:nvSpPr>
        <p:spPr bwMode="auto">
          <a:xfrm flipV="1">
            <a:off x="2960688" y="4743450"/>
            <a:ext cx="455612" cy="476250"/>
          </a:xfrm>
          <a:prstGeom prst="ellipse">
            <a:avLst/>
          </a:prstGeom>
          <a:gradFill rotWithShape="0">
            <a:gsLst>
              <a:gs pos="0">
                <a:srgbClr val="FFF5F9"/>
              </a:gs>
              <a:gs pos="100000">
                <a:srgbClr val="FF00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lIns="0" tIns="0" rIns="0" bIns="0" anchor="ctr" anchorCtr="1"/>
          <a:lstStyle/>
          <a:p>
            <a:pPr algn="ctr" eaLnBrk="0" fontAlgn="base" hangingPunct="0">
              <a:spcBef>
                <a:spcPct val="0"/>
              </a:spcBef>
              <a:spcAft>
                <a:spcPct val="0"/>
              </a:spcAft>
            </a:pPr>
            <a:r>
              <a:rPr lang="en-US" altLang="ja-JP" sz="1100" b="1" dirty="0">
                <a:solidFill>
                  <a:srgbClr val="0000FF"/>
                </a:solidFill>
              </a:rPr>
              <a:t>Energy</a:t>
            </a:r>
          </a:p>
        </p:txBody>
      </p:sp>
      <p:sp>
        <p:nvSpPr>
          <p:cNvPr id="59408" name="Rectangle 20"/>
          <p:cNvSpPr>
            <a:spLocks noChangeArrowheads="1"/>
          </p:cNvSpPr>
          <p:nvPr/>
        </p:nvSpPr>
        <p:spPr bwMode="auto">
          <a:xfrm>
            <a:off x="2696469" y="4406900"/>
            <a:ext cx="14237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kumimoji="0" lang="en-US" altLang="ja-JP" sz="1200" b="1" dirty="0">
                <a:solidFill>
                  <a:srgbClr val="0000FF"/>
                </a:solidFill>
              </a:rPr>
              <a:t>Energy Supply</a:t>
            </a:r>
          </a:p>
        </p:txBody>
      </p:sp>
      <p:sp>
        <p:nvSpPr>
          <p:cNvPr id="59409" name="Oval 21"/>
          <p:cNvSpPr>
            <a:spLocks noChangeArrowheads="1"/>
          </p:cNvSpPr>
          <p:nvPr/>
        </p:nvSpPr>
        <p:spPr bwMode="auto">
          <a:xfrm flipV="1">
            <a:off x="681038" y="4251325"/>
            <a:ext cx="1216025" cy="1316038"/>
          </a:xfrm>
          <a:prstGeom prst="ellipse">
            <a:avLst/>
          </a:prstGeom>
          <a:solidFill>
            <a:srgbClr val="FFFF00">
              <a:alpha val="50195"/>
            </a:srgbClr>
          </a:solidFill>
          <a:ln w="19050">
            <a:solidFill>
              <a:srgbClr val="FF9900"/>
            </a:solidFill>
            <a:round/>
            <a:headEnd/>
            <a:tailEnd/>
          </a:ln>
        </p:spPr>
        <p:txBody>
          <a:bodyPr wrap="none" anchor="ctr"/>
          <a:lstStyle/>
          <a:p>
            <a:pPr fontAlgn="base">
              <a:spcBef>
                <a:spcPct val="0"/>
              </a:spcBef>
              <a:spcAft>
                <a:spcPct val="0"/>
              </a:spcAft>
            </a:pPr>
            <a:endParaRPr lang="ja-JP" altLang="en-US" sz="2000" b="1" dirty="0">
              <a:solidFill>
                <a:srgbClr val="0000FF"/>
              </a:solidFill>
              <a:latin typeface="Arial" pitchFamily="34" charset="0"/>
            </a:endParaRPr>
          </a:p>
        </p:txBody>
      </p:sp>
      <p:sp>
        <p:nvSpPr>
          <p:cNvPr id="59410" name="Oval 22"/>
          <p:cNvSpPr>
            <a:spLocks noChangeArrowheads="1"/>
          </p:cNvSpPr>
          <p:nvPr/>
        </p:nvSpPr>
        <p:spPr bwMode="auto">
          <a:xfrm flipV="1">
            <a:off x="1087438" y="4673600"/>
            <a:ext cx="457200" cy="471488"/>
          </a:xfrm>
          <a:prstGeom prst="ellipse">
            <a:avLst/>
          </a:prstGeom>
          <a:gradFill rotWithShape="0">
            <a:gsLst>
              <a:gs pos="0">
                <a:srgbClr val="FFFF00"/>
              </a:gs>
              <a:gs pos="100000">
                <a:srgbClr val="A9A9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lIns="0" tIns="0" rIns="0" bIns="0" anchor="ctr" anchorCtr="1"/>
          <a:lstStyle/>
          <a:p>
            <a:pPr algn="ctr" eaLnBrk="0" fontAlgn="base" hangingPunct="0">
              <a:spcBef>
                <a:spcPct val="0"/>
              </a:spcBef>
              <a:spcAft>
                <a:spcPct val="0"/>
              </a:spcAft>
            </a:pPr>
            <a:r>
              <a:rPr lang="en-US" altLang="ja-JP" sz="1100" b="1" dirty="0">
                <a:solidFill>
                  <a:srgbClr val="0000FF"/>
                </a:solidFill>
              </a:rPr>
              <a:t>Money</a:t>
            </a:r>
          </a:p>
        </p:txBody>
      </p:sp>
      <p:sp>
        <p:nvSpPr>
          <p:cNvPr id="59411" name="Rectangle 23"/>
          <p:cNvSpPr>
            <a:spLocks noChangeArrowheads="1"/>
          </p:cNvSpPr>
          <p:nvPr/>
        </p:nvSpPr>
        <p:spPr bwMode="auto">
          <a:xfrm>
            <a:off x="709691" y="4343400"/>
            <a:ext cx="10999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kumimoji="0" lang="en-US" altLang="ja-JP" sz="1200" b="1" dirty="0">
                <a:solidFill>
                  <a:srgbClr val="0000FF"/>
                </a:solidFill>
              </a:rPr>
              <a:t>Commerce</a:t>
            </a:r>
          </a:p>
        </p:txBody>
      </p:sp>
      <p:sp>
        <p:nvSpPr>
          <p:cNvPr id="59412" name="Text Box 178"/>
          <p:cNvSpPr txBox="1">
            <a:spLocks noChangeArrowheads="1"/>
          </p:cNvSpPr>
          <p:nvPr/>
        </p:nvSpPr>
        <p:spPr bwMode="auto">
          <a:xfrm>
            <a:off x="-102959" y="542114"/>
            <a:ext cx="9290051"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lgn="ctr" eaLnBrk="1" fontAlgn="base" hangingPunct="1">
              <a:lnSpc>
                <a:spcPts val="3000"/>
              </a:lnSpc>
              <a:spcBef>
                <a:spcPct val="50000"/>
              </a:spcBef>
              <a:spcAft>
                <a:spcPct val="0"/>
              </a:spcAft>
            </a:pPr>
            <a:r>
              <a:rPr lang="en-US" altLang="ja-JP" sz="2800" b="1" dirty="0"/>
              <a:t>1.18 Future Vision of Dependable Social Infrastructures Based on ICT&amp; Data Science</a:t>
            </a:r>
            <a:endParaRPr lang="en-US" altLang="ja-JP" sz="1600" b="1" dirty="0">
              <a:latin typeface="Times New Roman" pitchFamily="18" charset="0"/>
            </a:endParaRPr>
          </a:p>
        </p:txBody>
      </p:sp>
      <p:grpSp>
        <p:nvGrpSpPr>
          <p:cNvPr id="4" name="Group 179"/>
          <p:cNvGrpSpPr>
            <a:grpSpLocks/>
          </p:cNvGrpSpPr>
          <p:nvPr/>
        </p:nvGrpSpPr>
        <p:grpSpPr bwMode="auto">
          <a:xfrm>
            <a:off x="1479552" y="3406775"/>
            <a:ext cx="3308351" cy="1316038"/>
            <a:chOff x="1052" y="2147"/>
            <a:chExt cx="2084" cy="829"/>
          </a:xfrm>
        </p:grpSpPr>
        <p:sp>
          <p:nvSpPr>
            <p:cNvPr id="59449" name="Oval 180" descr="右上がり対角線 (反転)"/>
            <p:cNvSpPr>
              <a:spLocks noChangeArrowheads="1"/>
            </p:cNvSpPr>
            <p:nvPr/>
          </p:nvSpPr>
          <p:spPr bwMode="auto">
            <a:xfrm rot="5400000">
              <a:off x="1435" y="2602"/>
              <a:ext cx="235" cy="513"/>
            </a:xfrm>
            <a:prstGeom prst="ellipse">
              <a:avLst/>
            </a:prstGeom>
            <a:pattFill prst="dkUpDiag">
              <a:fgClr>
                <a:srgbClr val="000066"/>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ja-JP" altLang="en-US" sz="2000" dirty="0">
                <a:solidFill>
                  <a:srgbClr val="0000FF"/>
                </a:solidFill>
                <a:latin typeface="Arial" pitchFamily="34" charset="0"/>
              </a:endParaRPr>
            </a:p>
          </p:txBody>
        </p:sp>
        <p:sp>
          <p:nvSpPr>
            <p:cNvPr id="59450" name="Line 181"/>
            <p:cNvSpPr>
              <a:spLocks noChangeShapeType="1"/>
            </p:cNvSpPr>
            <p:nvPr/>
          </p:nvSpPr>
          <p:spPr bwMode="auto">
            <a:xfrm flipH="1">
              <a:off x="1536" y="2544"/>
              <a:ext cx="576" cy="3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lang="ja-JP" altLang="en-US" sz="2000" dirty="0">
                <a:solidFill>
                  <a:srgbClr val="0000FF"/>
                </a:solidFill>
                <a:latin typeface="Arial" pitchFamily="34" charset="0"/>
              </a:endParaRPr>
            </a:p>
          </p:txBody>
        </p:sp>
        <p:sp>
          <p:nvSpPr>
            <p:cNvPr id="59451" name="Oval 182"/>
            <p:cNvSpPr>
              <a:spLocks noChangeArrowheads="1"/>
            </p:cNvSpPr>
            <p:nvPr/>
          </p:nvSpPr>
          <p:spPr bwMode="auto">
            <a:xfrm flipV="1">
              <a:off x="1158" y="2147"/>
              <a:ext cx="765" cy="829"/>
            </a:xfrm>
            <a:prstGeom prst="ellipse">
              <a:avLst/>
            </a:prstGeom>
            <a:solidFill>
              <a:srgbClr val="00FFFF">
                <a:alpha val="50195"/>
              </a:srgbClr>
            </a:solidFill>
            <a:ln w="19050">
              <a:solidFill>
                <a:schemeClr val="accent2"/>
              </a:solidFill>
              <a:round/>
              <a:headEnd/>
              <a:tailEnd/>
            </a:ln>
          </p:spPr>
          <p:txBody>
            <a:bodyPr wrap="none" anchor="ctr"/>
            <a:lstStyle/>
            <a:p>
              <a:pPr fontAlgn="base">
                <a:spcBef>
                  <a:spcPct val="0"/>
                </a:spcBef>
                <a:spcAft>
                  <a:spcPct val="0"/>
                </a:spcAft>
              </a:pPr>
              <a:endParaRPr lang="ja-JP" altLang="en-US" sz="2000" dirty="0">
                <a:solidFill>
                  <a:srgbClr val="0000FF"/>
                </a:solidFill>
                <a:latin typeface="Arial" pitchFamily="34" charset="0"/>
              </a:endParaRPr>
            </a:p>
          </p:txBody>
        </p:sp>
        <p:sp>
          <p:nvSpPr>
            <p:cNvPr id="59452" name="Oval 183"/>
            <p:cNvSpPr>
              <a:spLocks noChangeArrowheads="1"/>
            </p:cNvSpPr>
            <p:nvPr/>
          </p:nvSpPr>
          <p:spPr bwMode="auto">
            <a:xfrm flipV="1">
              <a:off x="1392" y="2448"/>
              <a:ext cx="287" cy="297"/>
            </a:xfrm>
            <a:prstGeom prst="ellipse">
              <a:avLst/>
            </a:prstGeom>
            <a:gradFill rotWithShape="0">
              <a:gsLst>
                <a:gs pos="0">
                  <a:srgbClr val="00FFFF"/>
                </a:gs>
                <a:gs pos="100000">
                  <a:srgbClr val="00DCD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lIns="0" tIns="0" rIns="0" bIns="0" anchor="ctr" anchorCtr="1"/>
            <a:lstStyle/>
            <a:p>
              <a:pPr algn="ctr" eaLnBrk="0" fontAlgn="base" hangingPunct="0">
                <a:spcBef>
                  <a:spcPct val="0"/>
                </a:spcBef>
                <a:spcAft>
                  <a:spcPct val="0"/>
                </a:spcAft>
              </a:pPr>
              <a:r>
                <a:rPr lang="en-US" altLang="ja-JP" sz="1100" b="1" dirty="0">
                  <a:solidFill>
                    <a:srgbClr val="0000FF"/>
                  </a:solidFill>
                </a:rPr>
                <a:t>Human being</a:t>
              </a:r>
            </a:p>
          </p:txBody>
        </p:sp>
        <p:sp>
          <p:nvSpPr>
            <p:cNvPr id="59453" name="Rectangle 184"/>
            <p:cNvSpPr>
              <a:spLocks noChangeArrowheads="1"/>
            </p:cNvSpPr>
            <p:nvPr/>
          </p:nvSpPr>
          <p:spPr bwMode="auto">
            <a:xfrm>
              <a:off x="1052" y="2311"/>
              <a:ext cx="96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kumimoji="0" lang="en-US" altLang="ja-JP" sz="1200" b="1" dirty="0">
                  <a:solidFill>
                    <a:srgbClr val="0000FF"/>
                  </a:solidFill>
                </a:rPr>
                <a:t>Medical Service</a:t>
              </a:r>
            </a:p>
          </p:txBody>
        </p:sp>
        <p:sp>
          <p:nvSpPr>
            <p:cNvPr id="59454" name="Rectangle 185"/>
            <p:cNvSpPr>
              <a:spLocks noChangeArrowheads="1"/>
            </p:cNvSpPr>
            <p:nvPr/>
          </p:nvSpPr>
          <p:spPr bwMode="auto">
            <a:xfrm>
              <a:off x="1920" y="2353"/>
              <a:ext cx="121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fontAlgn="base">
                <a:lnSpc>
                  <a:spcPct val="80000"/>
                </a:lnSpc>
                <a:spcBef>
                  <a:spcPct val="50000"/>
                </a:spcBef>
                <a:spcAft>
                  <a:spcPct val="0"/>
                </a:spcAft>
              </a:pPr>
              <a:r>
                <a:rPr lang="en-US" altLang="ja-JP" sz="2000" b="1" u="sng" dirty="0">
                  <a:solidFill>
                    <a:srgbClr val="0000FF"/>
                  </a:solidFill>
                  <a:ea typeface="ＭＳ ゴシック" pitchFamily="49" charset="-128"/>
                </a:rPr>
                <a:t>Medical ICT</a:t>
              </a:r>
              <a:r>
                <a:rPr lang="en-US" altLang="ja-JP" sz="1400" b="1" u="sng" dirty="0">
                  <a:solidFill>
                    <a:srgbClr val="0000FF"/>
                  </a:solidFill>
                  <a:ea typeface="ＭＳ ゴシック" pitchFamily="49" charset="-128"/>
                </a:rPr>
                <a:t> </a:t>
              </a:r>
            </a:p>
            <a:p>
              <a:pPr algn="r" fontAlgn="base">
                <a:lnSpc>
                  <a:spcPct val="80000"/>
                </a:lnSpc>
                <a:spcBef>
                  <a:spcPct val="50000"/>
                </a:spcBef>
                <a:spcAft>
                  <a:spcPct val="0"/>
                </a:spcAft>
              </a:pPr>
              <a:r>
                <a:rPr lang="en-US" altLang="ja-JP" sz="1100" dirty="0">
                  <a:solidFill>
                    <a:srgbClr val="0000FF"/>
                  </a:solidFill>
                  <a:ea typeface="ＭＳ ゴシック" pitchFamily="49" charset="-128"/>
                </a:rPr>
                <a:t>Ubiquitous Medical Care</a:t>
              </a:r>
            </a:p>
          </p:txBody>
        </p:sp>
      </p:grpSp>
      <p:grpSp>
        <p:nvGrpSpPr>
          <p:cNvPr id="5" name="Group 186"/>
          <p:cNvGrpSpPr>
            <a:grpSpLocks/>
          </p:cNvGrpSpPr>
          <p:nvPr/>
        </p:nvGrpSpPr>
        <p:grpSpPr bwMode="auto">
          <a:xfrm>
            <a:off x="1249428" y="4343400"/>
            <a:ext cx="1962019" cy="1314450"/>
            <a:chOff x="1745" y="1359"/>
            <a:chExt cx="2286" cy="1367"/>
          </a:xfrm>
        </p:grpSpPr>
        <p:sp>
          <p:nvSpPr>
            <p:cNvPr id="59446" name="Oval 187"/>
            <p:cNvSpPr>
              <a:spLocks noChangeArrowheads="1"/>
            </p:cNvSpPr>
            <p:nvPr/>
          </p:nvSpPr>
          <p:spPr bwMode="auto">
            <a:xfrm flipV="1">
              <a:off x="2175" y="1359"/>
              <a:ext cx="1415" cy="1367"/>
            </a:xfrm>
            <a:prstGeom prst="ellipse">
              <a:avLst/>
            </a:prstGeom>
            <a:solidFill>
              <a:srgbClr val="CCFF99">
                <a:alpha val="50195"/>
              </a:srgbClr>
            </a:solidFill>
            <a:ln w="19050">
              <a:solidFill>
                <a:srgbClr val="006600"/>
              </a:solidFill>
              <a:round/>
              <a:headEnd/>
              <a:tailEnd/>
            </a:ln>
          </p:spPr>
          <p:txBody>
            <a:bodyPr wrap="none" anchor="ctr"/>
            <a:lstStyle/>
            <a:p>
              <a:pPr fontAlgn="base">
                <a:spcBef>
                  <a:spcPct val="0"/>
                </a:spcBef>
                <a:spcAft>
                  <a:spcPct val="0"/>
                </a:spcAft>
              </a:pPr>
              <a:endParaRPr lang="ja-JP" altLang="en-US" sz="2000" b="1" dirty="0">
                <a:solidFill>
                  <a:srgbClr val="0000FF"/>
                </a:solidFill>
                <a:latin typeface="Arial" pitchFamily="34" charset="0"/>
              </a:endParaRPr>
            </a:p>
          </p:txBody>
        </p:sp>
        <p:sp>
          <p:nvSpPr>
            <p:cNvPr id="59447" name="Oval 188"/>
            <p:cNvSpPr>
              <a:spLocks noChangeArrowheads="1"/>
            </p:cNvSpPr>
            <p:nvPr/>
          </p:nvSpPr>
          <p:spPr bwMode="auto">
            <a:xfrm flipV="1">
              <a:off x="2617" y="1797"/>
              <a:ext cx="531" cy="491"/>
            </a:xfrm>
            <a:prstGeom prst="ellipse">
              <a:avLst/>
            </a:prstGeom>
            <a:gradFill rotWithShape="0">
              <a:gsLst>
                <a:gs pos="0">
                  <a:srgbClr val="00FF00"/>
                </a:gs>
                <a:gs pos="100000">
                  <a:srgbClr val="00C2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lIns="0" tIns="0" rIns="0" bIns="0" anchor="ctr" anchorCtr="1"/>
            <a:lstStyle/>
            <a:p>
              <a:pPr algn="ctr" eaLnBrk="0" fontAlgn="base" hangingPunct="0">
                <a:spcBef>
                  <a:spcPct val="0"/>
                </a:spcBef>
                <a:spcAft>
                  <a:spcPct val="0"/>
                </a:spcAft>
              </a:pPr>
              <a:r>
                <a:rPr lang="en-US" altLang="ja-JP" sz="1100" b="1" dirty="0">
                  <a:solidFill>
                    <a:srgbClr val="0000FF"/>
                  </a:solidFill>
                </a:rPr>
                <a:t>Information</a:t>
              </a:r>
            </a:p>
          </p:txBody>
        </p:sp>
        <p:sp>
          <p:nvSpPr>
            <p:cNvPr id="59448" name="Rectangle 189"/>
            <p:cNvSpPr>
              <a:spLocks noChangeArrowheads="1"/>
            </p:cNvSpPr>
            <p:nvPr/>
          </p:nvSpPr>
          <p:spPr bwMode="auto">
            <a:xfrm>
              <a:off x="1745" y="1594"/>
              <a:ext cx="22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kumimoji="0" lang="en-US" altLang="ja-JP" sz="1200" b="1" dirty="0">
                  <a:solidFill>
                    <a:srgbClr val="0000FF"/>
                  </a:solidFill>
                </a:rPr>
                <a:t>Telecommunications</a:t>
              </a:r>
            </a:p>
          </p:txBody>
        </p:sp>
      </p:grpSp>
      <p:sp>
        <p:nvSpPr>
          <p:cNvPr id="193" name="Rectangle 190"/>
          <p:cNvSpPr>
            <a:spLocks noChangeArrowheads="1"/>
          </p:cNvSpPr>
          <p:nvPr/>
        </p:nvSpPr>
        <p:spPr bwMode="auto">
          <a:xfrm>
            <a:off x="4284663" y="6019800"/>
            <a:ext cx="1943100" cy="441659"/>
          </a:xfrm>
          <a:prstGeom prst="rect">
            <a:avLst/>
          </a:prstGeom>
          <a:noFill/>
          <a:ln w="9525">
            <a:noFill/>
            <a:miter lim="800000"/>
            <a:headEnd/>
            <a:tailEnd/>
          </a:ln>
          <a:effectLst/>
        </p:spPr>
        <p:txBody>
          <a:bodyPr>
            <a:spAutoFit/>
          </a:bodyPr>
          <a:lstStyle/>
          <a:p>
            <a:pPr algn="r" fontAlgn="base">
              <a:lnSpc>
                <a:spcPct val="80000"/>
              </a:lnSpc>
              <a:spcBef>
                <a:spcPct val="50000"/>
              </a:spcBef>
              <a:spcAft>
                <a:spcPct val="0"/>
              </a:spcAft>
              <a:defRPr/>
            </a:pPr>
            <a:r>
              <a:rPr lang="en-US" altLang="ja-JP" sz="1600" b="1" u="sng" dirty="0">
                <a:solidFill>
                  <a:srgbClr val="FF00FF"/>
                </a:solidFill>
                <a:latin typeface="Arial" pitchFamily="34" charset="0"/>
                <a:ea typeface="ＭＳ ゴシック" pitchFamily="49" charset="-128"/>
              </a:rPr>
              <a:t>Public Safety ICT</a:t>
            </a:r>
          </a:p>
          <a:p>
            <a:pPr fontAlgn="base">
              <a:lnSpc>
                <a:spcPct val="60000"/>
              </a:lnSpc>
              <a:spcBef>
                <a:spcPct val="50000"/>
              </a:spcBef>
              <a:spcAft>
                <a:spcPct val="0"/>
              </a:spcAft>
              <a:defRPr/>
            </a:pPr>
            <a:r>
              <a:rPr lang="ja-JP" altLang="en-US" sz="900" b="1" dirty="0">
                <a:solidFill>
                  <a:srgbClr val="0000FF"/>
                </a:solidFill>
                <a:latin typeface="Arial" pitchFamily="34" charset="0"/>
                <a:ea typeface="ＭＳ ゴシック" pitchFamily="49" charset="-128"/>
              </a:rPr>
              <a:t>　</a:t>
            </a:r>
            <a:r>
              <a:rPr lang="en-US" altLang="ja-JP" sz="900" b="1" dirty="0">
                <a:solidFill>
                  <a:srgbClr val="0000FF"/>
                </a:solidFill>
                <a:latin typeface="Arial" pitchFamily="34" charset="0"/>
                <a:ea typeface="ＭＳ ゴシック" pitchFamily="49" charset="-128"/>
              </a:rPr>
              <a:t>Strategic Information Control</a:t>
            </a:r>
          </a:p>
        </p:txBody>
      </p:sp>
      <p:sp>
        <p:nvSpPr>
          <p:cNvPr id="194" name="Oval 191" descr="右上がり対角線 (反転)"/>
          <p:cNvSpPr>
            <a:spLocks noChangeArrowheads="1"/>
          </p:cNvSpPr>
          <p:nvPr/>
        </p:nvSpPr>
        <p:spPr bwMode="auto">
          <a:xfrm rot="5400000">
            <a:off x="6581776" y="5140325"/>
            <a:ext cx="373062" cy="814387"/>
          </a:xfrm>
          <a:prstGeom prst="ellipse">
            <a:avLst/>
          </a:prstGeom>
          <a:pattFill prst="dkUpDiag">
            <a:fgClr>
              <a:srgbClr val="000066"/>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ja-JP" altLang="en-US" sz="2000" dirty="0">
              <a:solidFill>
                <a:srgbClr val="0000FF"/>
              </a:solidFill>
              <a:latin typeface="Arial" pitchFamily="34" charset="0"/>
            </a:endParaRPr>
          </a:p>
        </p:txBody>
      </p:sp>
      <p:sp>
        <p:nvSpPr>
          <p:cNvPr id="195" name="Line 192"/>
          <p:cNvSpPr>
            <a:spLocks noChangeShapeType="1"/>
          </p:cNvSpPr>
          <p:nvPr/>
        </p:nvSpPr>
        <p:spPr bwMode="auto">
          <a:xfrm flipV="1">
            <a:off x="6156325" y="5510213"/>
            <a:ext cx="609600" cy="9445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lang="ja-JP" altLang="en-US" sz="2000" dirty="0">
              <a:solidFill>
                <a:srgbClr val="0000FF"/>
              </a:solidFill>
              <a:latin typeface="Arial" pitchFamily="34" charset="0"/>
            </a:endParaRPr>
          </a:p>
        </p:txBody>
      </p:sp>
      <p:sp>
        <p:nvSpPr>
          <p:cNvPr id="196" name="Rectangle 193"/>
          <p:cNvSpPr>
            <a:spLocks noChangeArrowheads="1"/>
          </p:cNvSpPr>
          <p:nvPr/>
        </p:nvSpPr>
        <p:spPr bwMode="auto">
          <a:xfrm>
            <a:off x="4356100" y="5429664"/>
            <a:ext cx="1944688" cy="66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ct val="80000"/>
              </a:lnSpc>
              <a:spcBef>
                <a:spcPct val="50000"/>
              </a:spcBef>
              <a:spcAft>
                <a:spcPct val="0"/>
              </a:spcAft>
            </a:pPr>
            <a:r>
              <a:rPr lang="en-US" altLang="ja-JP" sz="1600" b="1" u="sng" dirty="0">
                <a:solidFill>
                  <a:srgbClr val="FF00FF"/>
                </a:solidFill>
                <a:latin typeface="Arial" pitchFamily="34" charset="0"/>
                <a:ea typeface="ＭＳ ゴシック" pitchFamily="49" charset="-128"/>
              </a:rPr>
              <a:t>Disaster Pretension ICT</a:t>
            </a:r>
          </a:p>
          <a:p>
            <a:pPr fontAlgn="base">
              <a:lnSpc>
                <a:spcPct val="80000"/>
              </a:lnSpc>
              <a:spcBef>
                <a:spcPct val="50000"/>
              </a:spcBef>
              <a:spcAft>
                <a:spcPct val="0"/>
              </a:spcAft>
            </a:pPr>
            <a:r>
              <a:rPr lang="en-US" altLang="ja-JP" sz="900" b="1" dirty="0">
                <a:solidFill>
                  <a:srgbClr val="0000FF"/>
                </a:solidFill>
                <a:latin typeface="Arial" pitchFamily="34" charset="0"/>
                <a:ea typeface="ＭＳ ゴシック" pitchFamily="49" charset="-128"/>
              </a:rPr>
              <a:t>Sensor Network, Prediction</a:t>
            </a:r>
            <a:endParaRPr lang="ja-JP" altLang="en-US" sz="900" b="1" dirty="0">
              <a:solidFill>
                <a:srgbClr val="0000FF"/>
              </a:solidFill>
              <a:latin typeface="Arial" pitchFamily="34" charset="0"/>
              <a:ea typeface="ＭＳ ゴシック" pitchFamily="49" charset="-128"/>
            </a:endParaRPr>
          </a:p>
        </p:txBody>
      </p:sp>
      <p:sp>
        <p:nvSpPr>
          <p:cNvPr id="197" name="Oval 194" descr="右上がり対角線 (反転)"/>
          <p:cNvSpPr>
            <a:spLocks noChangeArrowheads="1"/>
          </p:cNvSpPr>
          <p:nvPr/>
        </p:nvSpPr>
        <p:spPr bwMode="auto">
          <a:xfrm rot="10808428" flipH="1">
            <a:off x="6129338" y="4595813"/>
            <a:ext cx="331787" cy="914400"/>
          </a:xfrm>
          <a:prstGeom prst="ellipse">
            <a:avLst/>
          </a:prstGeom>
          <a:pattFill prst="dkUpDiag">
            <a:fgClr>
              <a:srgbClr val="000066"/>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ja-JP" altLang="en-US" sz="2000" dirty="0">
              <a:solidFill>
                <a:srgbClr val="0000FF"/>
              </a:solidFill>
              <a:latin typeface="Arial" pitchFamily="34" charset="0"/>
            </a:endParaRPr>
          </a:p>
        </p:txBody>
      </p:sp>
      <p:sp>
        <p:nvSpPr>
          <p:cNvPr id="198" name="Line 195"/>
          <p:cNvSpPr>
            <a:spLocks noChangeShapeType="1"/>
          </p:cNvSpPr>
          <p:nvPr/>
        </p:nvSpPr>
        <p:spPr bwMode="auto">
          <a:xfrm flipV="1">
            <a:off x="5927725" y="5053013"/>
            <a:ext cx="381000" cy="838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lang="ja-JP" altLang="en-US" sz="2000" dirty="0">
              <a:solidFill>
                <a:srgbClr val="0000FF"/>
              </a:solidFill>
              <a:latin typeface="Arial" pitchFamily="34" charset="0"/>
            </a:endParaRPr>
          </a:p>
        </p:txBody>
      </p:sp>
      <p:sp>
        <p:nvSpPr>
          <p:cNvPr id="199" name="Rectangle 196"/>
          <p:cNvSpPr>
            <a:spLocks noChangeArrowheads="1"/>
          </p:cNvSpPr>
          <p:nvPr/>
        </p:nvSpPr>
        <p:spPr bwMode="auto">
          <a:xfrm>
            <a:off x="7372028" y="5854700"/>
            <a:ext cx="1832298" cy="59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80000"/>
              </a:lnSpc>
              <a:spcBef>
                <a:spcPct val="50000"/>
              </a:spcBef>
              <a:spcAft>
                <a:spcPct val="0"/>
              </a:spcAft>
            </a:pPr>
            <a:r>
              <a:rPr lang="en-US" altLang="ja-JP" sz="1600" b="1" u="sng" dirty="0">
                <a:solidFill>
                  <a:srgbClr val="FF00FF"/>
                </a:solidFill>
                <a:latin typeface="Arial" pitchFamily="34" charset="0"/>
                <a:ea typeface="ＭＳ ゴシック" pitchFamily="49" charset="-128"/>
              </a:rPr>
              <a:t>Environment ICT</a:t>
            </a:r>
            <a:endParaRPr lang="en-US" altLang="ja-JP" sz="1400" b="1" u="sng" dirty="0">
              <a:solidFill>
                <a:srgbClr val="FF00FF"/>
              </a:solidFill>
              <a:latin typeface="Arial" pitchFamily="34" charset="0"/>
              <a:ea typeface="ＭＳ ゴシック" pitchFamily="49" charset="-128"/>
            </a:endParaRPr>
          </a:p>
          <a:p>
            <a:pPr fontAlgn="base">
              <a:lnSpc>
                <a:spcPct val="60000"/>
              </a:lnSpc>
              <a:spcBef>
                <a:spcPct val="50000"/>
              </a:spcBef>
              <a:spcAft>
                <a:spcPct val="0"/>
              </a:spcAft>
            </a:pPr>
            <a:r>
              <a:rPr lang="ja-JP" altLang="en-US" sz="800" b="1" dirty="0">
                <a:solidFill>
                  <a:srgbClr val="0000FF"/>
                </a:solidFill>
                <a:latin typeface="Arial" pitchFamily="34" charset="0"/>
                <a:ea typeface="ＭＳ ゴシック" pitchFamily="49" charset="-128"/>
              </a:rPr>
              <a:t>    </a:t>
            </a:r>
            <a:r>
              <a:rPr lang="en-US" altLang="ja-JP" sz="900" b="1" dirty="0">
                <a:solidFill>
                  <a:srgbClr val="0000FF"/>
                </a:solidFill>
                <a:latin typeface="Arial" pitchFamily="34" charset="0"/>
                <a:ea typeface="ＭＳ ゴシック" pitchFamily="49" charset="-128"/>
              </a:rPr>
              <a:t>Green and Eco Network,</a:t>
            </a:r>
          </a:p>
          <a:p>
            <a:pPr fontAlgn="base">
              <a:lnSpc>
                <a:spcPct val="60000"/>
              </a:lnSpc>
              <a:spcBef>
                <a:spcPct val="50000"/>
              </a:spcBef>
              <a:spcAft>
                <a:spcPct val="0"/>
              </a:spcAft>
            </a:pPr>
            <a:r>
              <a:rPr lang="en-US" altLang="ja-JP" sz="900" b="1" dirty="0">
                <a:solidFill>
                  <a:srgbClr val="0000FF"/>
                </a:solidFill>
                <a:latin typeface="Arial" pitchFamily="34" charset="0"/>
                <a:ea typeface="ＭＳ ゴシック" pitchFamily="49" charset="-128"/>
              </a:rPr>
              <a:t>    Smart City</a:t>
            </a:r>
          </a:p>
        </p:txBody>
      </p:sp>
      <p:sp>
        <p:nvSpPr>
          <p:cNvPr id="200" name="Oval 197" descr="右上がり対角線 (反転)"/>
          <p:cNvSpPr>
            <a:spLocks noChangeArrowheads="1"/>
          </p:cNvSpPr>
          <p:nvPr/>
        </p:nvSpPr>
        <p:spPr bwMode="auto">
          <a:xfrm rot="-10748805">
            <a:off x="7070725" y="4595813"/>
            <a:ext cx="331788" cy="914400"/>
          </a:xfrm>
          <a:prstGeom prst="ellipse">
            <a:avLst/>
          </a:prstGeom>
          <a:pattFill prst="dkUpDiag">
            <a:fgClr>
              <a:srgbClr val="000066"/>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ja-JP" altLang="en-US" sz="2000" dirty="0">
              <a:solidFill>
                <a:srgbClr val="0000FF"/>
              </a:solidFill>
              <a:latin typeface="Arial" pitchFamily="34" charset="0"/>
            </a:endParaRPr>
          </a:p>
        </p:txBody>
      </p:sp>
      <p:sp>
        <p:nvSpPr>
          <p:cNvPr id="201" name="Line 198"/>
          <p:cNvSpPr>
            <a:spLocks noChangeShapeType="1"/>
          </p:cNvSpPr>
          <p:nvPr/>
        </p:nvSpPr>
        <p:spPr bwMode="auto">
          <a:xfrm flipH="1" flipV="1">
            <a:off x="7223125" y="5129213"/>
            <a:ext cx="280988" cy="7318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lang="ja-JP" altLang="en-US" sz="2000" dirty="0">
              <a:solidFill>
                <a:srgbClr val="0000FF"/>
              </a:solidFill>
              <a:latin typeface="Arial" pitchFamily="34" charset="0"/>
            </a:endParaRPr>
          </a:p>
        </p:txBody>
      </p:sp>
      <p:grpSp>
        <p:nvGrpSpPr>
          <p:cNvPr id="6" name="Group 199"/>
          <p:cNvGrpSpPr>
            <a:grpSpLocks/>
          </p:cNvGrpSpPr>
          <p:nvPr/>
        </p:nvGrpSpPr>
        <p:grpSpPr bwMode="auto">
          <a:xfrm>
            <a:off x="6164263" y="5281613"/>
            <a:ext cx="1212850" cy="1314450"/>
            <a:chOff x="2173" y="2320"/>
            <a:chExt cx="1413" cy="1365"/>
          </a:xfrm>
        </p:grpSpPr>
        <p:sp>
          <p:nvSpPr>
            <p:cNvPr id="59443" name="Oval 200"/>
            <p:cNvSpPr>
              <a:spLocks noChangeArrowheads="1"/>
            </p:cNvSpPr>
            <p:nvPr/>
          </p:nvSpPr>
          <p:spPr bwMode="auto">
            <a:xfrm flipV="1">
              <a:off x="2173" y="2320"/>
              <a:ext cx="1413" cy="1365"/>
            </a:xfrm>
            <a:prstGeom prst="ellipse">
              <a:avLst/>
            </a:prstGeom>
            <a:solidFill>
              <a:srgbClr val="D5F1FF">
                <a:alpha val="50195"/>
              </a:srgbClr>
            </a:solidFill>
            <a:ln w="19050">
              <a:solidFill>
                <a:srgbClr val="000066"/>
              </a:solidFill>
              <a:round/>
              <a:headEnd/>
              <a:tailEnd/>
            </a:ln>
          </p:spPr>
          <p:txBody>
            <a:bodyPr wrap="none" anchor="ctr"/>
            <a:lstStyle/>
            <a:p>
              <a:pPr fontAlgn="base">
                <a:spcBef>
                  <a:spcPct val="0"/>
                </a:spcBef>
                <a:spcAft>
                  <a:spcPct val="0"/>
                </a:spcAft>
              </a:pPr>
              <a:endParaRPr lang="ja-JP" altLang="en-US" sz="2000" dirty="0">
                <a:solidFill>
                  <a:srgbClr val="0000FF"/>
                </a:solidFill>
                <a:latin typeface="Arial" pitchFamily="34" charset="0"/>
              </a:endParaRPr>
            </a:p>
          </p:txBody>
        </p:sp>
        <p:sp>
          <p:nvSpPr>
            <p:cNvPr id="59444" name="Oval 201"/>
            <p:cNvSpPr>
              <a:spLocks noChangeArrowheads="1"/>
            </p:cNvSpPr>
            <p:nvPr/>
          </p:nvSpPr>
          <p:spPr bwMode="auto">
            <a:xfrm flipV="1">
              <a:off x="2615" y="2756"/>
              <a:ext cx="529" cy="493"/>
            </a:xfrm>
            <a:prstGeom prst="ellipse">
              <a:avLst/>
            </a:prstGeom>
            <a:gradFill rotWithShape="0">
              <a:gsLst>
                <a:gs pos="0">
                  <a:srgbClr val="66CCFF"/>
                </a:gs>
                <a:gs pos="100000">
                  <a:srgbClr val="4487A9"/>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lIns="0" tIns="0" rIns="0" bIns="0" anchor="ctr" anchorCtr="1"/>
            <a:lstStyle/>
            <a:p>
              <a:pPr algn="ctr" fontAlgn="base">
                <a:spcBef>
                  <a:spcPct val="0"/>
                </a:spcBef>
                <a:spcAft>
                  <a:spcPct val="0"/>
                </a:spcAft>
              </a:pPr>
              <a:r>
                <a:rPr lang="en-US" altLang="ja-JP" sz="1200" b="1" dirty="0">
                  <a:solidFill>
                    <a:srgbClr val="0000FF"/>
                  </a:solidFill>
                  <a:latin typeface="Arial" pitchFamily="34" charset="0"/>
                </a:rPr>
                <a:t>Nation</a:t>
              </a:r>
              <a:endParaRPr lang="ja-JP" altLang="en-US" sz="1200" b="1" dirty="0">
                <a:solidFill>
                  <a:srgbClr val="0000FF"/>
                </a:solidFill>
                <a:latin typeface="Arial" pitchFamily="34" charset="0"/>
              </a:endParaRPr>
            </a:p>
          </p:txBody>
        </p:sp>
        <p:sp>
          <p:nvSpPr>
            <p:cNvPr id="205" name="Rectangle 202"/>
            <p:cNvSpPr>
              <a:spLocks noChangeArrowheads="1"/>
            </p:cNvSpPr>
            <p:nvPr/>
          </p:nvSpPr>
          <p:spPr bwMode="auto">
            <a:xfrm>
              <a:off x="2460" y="3312"/>
              <a:ext cx="854" cy="28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kumimoji="0" lang="en-US" altLang="ja-JP" sz="1200" b="1" dirty="0">
                  <a:solidFill>
                    <a:srgbClr val="0000FF"/>
                  </a:solidFill>
                  <a:effectLst>
                    <a:outerShdw blurRad="38100" dist="38100" dir="2700000" algn="tl">
                      <a:srgbClr val="C0C0C0"/>
                    </a:outerShdw>
                  </a:effectLst>
                  <a:latin typeface="Arial" pitchFamily="34" charset="0"/>
                </a:rPr>
                <a:t>Politics</a:t>
              </a:r>
              <a:endParaRPr kumimoji="0" lang="ja-JP" altLang="en-US" sz="1200" b="1" dirty="0">
                <a:solidFill>
                  <a:srgbClr val="0000FF"/>
                </a:solidFill>
                <a:effectLst>
                  <a:outerShdw blurRad="38100" dist="38100" dir="2700000" algn="tl">
                    <a:srgbClr val="C0C0C0"/>
                  </a:outerShdw>
                </a:effectLst>
                <a:latin typeface="Arial" pitchFamily="34" charset="0"/>
              </a:endParaRPr>
            </a:p>
          </p:txBody>
        </p:sp>
      </p:grpSp>
      <p:grpSp>
        <p:nvGrpSpPr>
          <p:cNvPr id="7" name="Group 203"/>
          <p:cNvGrpSpPr>
            <a:grpSpLocks/>
          </p:cNvGrpSpPr>
          <p:nvPr/>
        </p:nvGrpSpPr>
        <p:grpSpPr bwMode="auto">
          <a:xfrm>
            <a:off x="7063935" y="4395788"/>
            <a:ext cx="1458743" cy="1314450"/>
            <a:chOff x="3059" y="911"/>
            <a:chExt cx="1700" cy="1365"/>
          </a:xfrm>
        </p:grpSpPr>
        <p:sp>
          <p:nvSpPr>
            <p:cNvPr id="59440" name="Oval 204"/>
            <p:cNvSpPr>
              <a:spLocks noChangeArrowheads="1"/>
            </p:cNvSpPr>
            <p:nvPr/>
          </p:nvSpPr>
          <p:spPr bwMode="auto">
            <a:xfrm flipV="1">
              <a:off x="3059" y="911"/>
              <a:ext cx="1415" cy="1365"/>
            </a:xfrm>
            <a:prstGeom prst="ellipse">
              <a:avLst/>
            </a:prstGeom>
            <a:solidFill>
              <a:srgbClr val="FFCCCC">
                <a:alpha val="50195"/>
              </a:srgbClr>
            </a:solidFill>
            <a:ln w="19050">
              <a:solidFill>
                <a:srgbClr val="FF0066"/>
              </a:solidFill>
              <a:round/>
              <a:headEnd/>
              <a:tailEnd/>
            </a:ln>
          </p:spPr>
          <p:txBody>
            <a:bodyPr rot="10800000" wrap="none"/>
            <a:lstStyle/>
            <a:p>
              <a:pPr algn="ctr" fontAlgn="base">
                <a:spcBef>
                  <a:spcPct val="0"/>
                </a:spcBef>
                <a:spcAft>
                  <a:spcPct val="0"/>
                </a:spcAft>
              </a:pPr>
              <a:endParaRPr lang="ja-JP" altLang="ja-JP" sz="1200" b="1" dirty="0">
                <a:solidFill>
                  <a:srgbClr val="0000FF"/>
                </a:solidFill>
                <a:latin typeface="Arial" pitchFamily="34" charset="0"/>
                <a:ea typeface="ＨＧｺﾞｼｯｸE-PRO" pitchFamily="50" charset="-128"/>
              </a:endParaRPr>
            </a:p>
          </p:txBody>
        </p:sp>
        <p:sp>
          <p:nvSpPr>
            <p:cNvPr id="59441" name="Oval 205"/>
            <p:cNvSpPr>
              <a:spLocks noChangeArrowheads="1"/>
            </p:cNvSpPr>
            <p:nvPr/>
          </p:nvSpPr>
          <p:spPr bwMode="auto">
            <a:xfrm flipV="1">
              <a:off x="3501" y="1347"/>
              <a:ext cx="531" cy="493"/>
            </a:xfrm>
            <a:prstGeom prst="ellipse">
              <a:avLst/>
            </a:prstGeom>
            <a:gradFill rotWithShape="0">
              <a:gsLst>
                <a:gs pos="0">
                  <a:srgbClr val="FFF5F9"/>
                </a:gs>
                <a:gs pos="100000">
                  <a:srgbClr val="FF00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lIns="0" tIns="0" rIns="0" bIns="0" anchor="ctr" anchorCtr="1"/>
            <a:lstStyle/>
            <a:p>
              <a:pPr algn="ctr" fontAlgn="base">
                <a:spcBef>
                  <a:spcPct val="0"/>
                </a:spcBef>
                <a:spcAft>
                  <a:spcPct val="0"/>
                </a:spcAft>
              </a:pPr>
              <a:r>
                <a:rPr lang="en-US" altLang="ja-JP" sz="1200" b="1" dirty="0">
                  <a:solidFill>
                    <a:srgbClr val="0000FF"/>
                  </a:solidFill>
                  <a:latin typeface="Arial" pitchFamily="34" charset="0"/>
                </a:rPr>
                <a:t>Earth</a:t>
              </a:r>
              <a:endParaRPr lang="ja-JP" altLang="en-US" sz="1200" b="1" dirty="0">
                <a:solidFill>
                  <a:srgbClr val="0000FF"/>
                </a:solidFill>
                <a:latin typeface="Arial" pitchFamily="34" charset="0"/>
              </a:endParaRPr>
            </a:p>
          </p:txBody>
        </p:sp>
        <p:sp>
          <p:nvSpPr>
            <p:cNvPr id="209" name="Rectangle 206"/>
            <p:cNvSpPr>
              <a:spLocks noChangeArrowheads="1"/>
            </p:cNvSpPr>
            <p:nvPr/>
          </p:nvSpPr>
          <p:spPr bwMode="auto">
            <a:xfrm>
              <a:off x="3447" y="1053"/>
              <a:ext cx="1312" cy="28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kumimoji="0" lang="en-US" altLang="ja-JP" sz="1200" b="1" dirty="0">
                  <a:solidFill>
                    <a:srgbClr val="0000FF"/>
                  </a:solidFill>
                  <a:effectLst>
                    <a:outerShdw blurRad="38100" dist="38100" dir="2700000" algn="tl">
                      <a:srgbClr val="C0C0C0"/>
                    </a:outerShdw>
                  </a:effectLst>
                  <a:latin typeface="Arial" pitchFamily="34" charset="0"/>
                </a:rPr>
                <a:t>Environment</a:t>
              </a:r>
              <a:endParaRPr kumimoji="0" lang="ja-JP" altLang="en-US" sz="1200" b="1" dirty="0">
                <a:solidFill>
                  <a:srgbClr val="0000FF"/>
                </a:solidFill>
                <a:effectLst>
                  <a:outerShdw blurRad="38100" dist="38100" dir="2700000" algn="tl">
                    <a:srgbClr val="C0C0C0"/>
                  </a:outerShdw>
                </a:effectLst>
                <a:latin typeface="Arial" pitchFamily="34" charset="0"/>
              </a:endParaRPr>
            </a:p>
          </p:txBody>
        </p:sp>
      </p:grpSp>
      <p:grpSp>
        <p:nvGrpSpPr>
          <p:cNvPr id="8" name="Group 207"/>
          <p:cNvGrpSpPr>
            <a:grpSpLocks/>
          </p:cNvGrpSpPr>
          <p:nvPr/>
        </p:nvGrpSpPr>
        <p:grpSpPr bwMode="auto">
          <a:xfrm>
            <a:off x="4715768" y="4437063"/>
            <a:ext cx="1716115" cy="1316037"/>
            <a:chOff x="702" y="932"/>
            <a:chExt cx="1998" cy="1367"/>
          </a:xfrm>
        </p:grpSpPr>
        <p:sp>
          <p:nvSpPr>
            <p:cNvPr id="59437" name="Oval 208"/>
            <p:cNvSpPr>
              <a:spLocks noChangeArrowheads="1"/>
            </p:cNvSpPr>
            <p:nvPr/>
          </p:nvSpPr>
          <p:spPr bwMode="auto">
            <a:xfrm flipV="1">
              <a:off x="1285" y="932"/>
              <a:ext cx="1415" cy="1367"/>
            </a:xfrm>
            <a:prstGeom prst="ellipse">
              <a:avLst/>
            </a:prstGeom>
            <a:solidFill>
              <a:srgbClr val="FFFF00">
                <a:alpha val="50195"/>
              </a:srgbClr>
            </a:solidFill>
            <a:ln w="19050">
              <a:solidFill>
                <a:srgbClr val="FF9900"/>
              </a:solidFill>
              <a:round/>
              <a:headEnd/>
              <a:tailEnd/>
            </a:ln>
          </p:spPr>
          <p:txBody>
            <a:bodyPr wrap="none" anchor="ctr"/>
            <a:lstStyle/>
            <a:p>
              <a:pPr fontAlgn="base">
                <a:spcBef>
                  <a:spcPct val="0"/>
                </a:spcBef>
                <a:spcAft>
                  <a:spcPct val="0"/>
                </a:spcAft>
              </a:pPr>
              <a:endParaRPr lang="ja-JP" altLang="en-US" sz="2000" dirty="0">
                <a:solidFill>
                  <a:srgbClr val="0000FF"/>
                </a:solidFill>
                <a:latin typeface="Arial" pitchFamily="34" charset="0"/>
              </a:endParaRPr>
            </a:p>
          </p:txBody>
        </p:sp>
        <p:sp>
          <p:nvSpPr>
            <p:cNvPr id="59438" name="Oval 209"/>
            <p:cNvSpPr>
              <a:spLocks noChangeArrowheads="1"/>
            </p:cNvSpPr>
            <p:nvPr/>
          </p:nvSpPr>
          <p:spPr bwMode="auto">
            <a:xfrm flipV="1">
              <a:off x="1704" y="1370"/>
              <a:ext cx="531" cy="491"/>
            </a:xfrm>
            <a:prstGeom prst="ellipse">
              <a:avLst/>
            </a:prstGeom>
            <a:gradFill rotWithShape="0">
              <a:gsLst>
                <a:gs pos="0">
                  <a:srgbClr val="FFFF00"/>
                </a:gs>
                <a:gs pos="100000">
                  <a:srgbClr val="A9A9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lIns="0" tIns="0" rIns="0" bIns="0" anchor="ctr" anchorCtr="1"/>
            <a:lstStyle/>
            <a:p>
              <a:pPr algn="ctr" fontAlgn="base">
                <a:spcBef>
                  <a:spcPct val="0"/>
                </a:spcBef>
                <a:spcAft>
                  <a:spcPct val="0"/>
                </a:spcAft>
              </a:pPr>
              <a:r>
                <a:rPr lang="en-US" altLang="ja-JP" sz="1200" b="1" dirty="0">
                  <a:solidFill>
                    <a:srgbClr val="0000FF"/>
                  </a:solidFill>
                  <a:latin typeface="Arial" pitchFamily="34" charset="0"/>
                </a:rPr>
                <a:t>Region</a:t>
              </a:r>
              <a:endParaRPr lang="ja-JP" altLang="en-US" sz="1200" b="1" dirty="0">
                <a:solidFill>
                  <a:srgbClr val="0000FF"/>
                </a:solidFill>
                <a:latin typeface="Arial" pitchFamily="34" charset="0"/>
              </a:endParaRPr>
            </a:p>
          </p:txBody>
        </p:sp>
        <p:sp>
          <p:nvSpPr>
            <p:cNvPr id="213" name="Rectangle 210"/>
            <p:cNvSpPr>
              <a:spLocks noChangeArrowheads="1"/>
            </p:cNvSpPr>
            <p:nvPr/>
          </p:nvSpPr>
          <p:spPr bwMode="auto">
            <a:xfrm>
              <a:off x="702" y="1018"/>
              <a:ext cx="1895" cy="28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kumimoji="0" lang="en-US" altLang="ja-JP" sz="1200" b="1" dirty="0">
                  <a:solidFill>
                    <a:srgbClr val="0000FF"/>
                  </a:solidFill>
                  <a:effectLst>
                    <a:outerShdw blurRad="38100" dist="38100" dir="2700000" algn="tl">
                      <a:srgbClr val="C0C0C0"/>
                    </a:outerShdw>
                  </a:effectLst>
                  <a:latin typeface="Arial" pitchFamily="34" charset="0"/>
                </a:rPr>
                <a:t>Disaster Prevention</a:t>
              </a:r>
              <a:endParaRPr kumimoji="0" lang="ja-JP" altLang="en-US" sz="1200" b="1" dirty="0">
                <a:solidFill>
                  <a:srgbClr val="0000FF"/>
                </a:solidFill>
                <a:effectLst>
                  <a:outerShdw blurRad="38100" dist="38100" dir="2700000" algn="tl">
                    <a:srgbClr val="C0C0C0"/>
                  </a:outerShdw>
                </a:effectLst>
                <a:latin typeface="Arial" pitchFamily="34" charset="0"/>
              </a:endParaRPr>
            </a:p>
          </p:txBody>
        </p:sp>
      </p:grpSp>
      <p:sp>
        <p:nvSpPr>
          <p:cNvPr id="214" name="Oval 212" descr="右上がり対角線 (反転)"/>
          <p:cNvSpPr>
            <a:spLocks noChangeArrowheads="1"/>
          </p:cNvSpPr>
          <p:nvPr/>
        </p:nvSpPr>
        <p:spPr bwMode="auto">
          <a:xfrm rot="5400000">
            <a:off x="6605587" y="4230688"/>
            <a:ext cx="373063" cy="814388"/>
          </a:xfrm>
          <a:prstGeom prst="ellipse">
            <a:avLst/>
          </a:prstGeom>
          <a:pattFill prst="dkUpDiag">
            <a:fgClr>
              <a:srgbClr val="000066"/>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ja-JP" altLang="en-US" sz="2000" dirty="0">
              <a:solidFill>
                <a:srgbClr val="0000FF"/>
              </a:solidFill>
              <a:latin typeface="Arial" pitchFamily="34" charset="0"/>
            </a:endParaRPr>
          </a:p>
        </p:txBody>
      </p:sp>
      <p:sp>
        <p:nvSpPr>
          <p:cNvPr id="215" name="Line 213"/>
          <p:cNvSpPr>
            <a:spLocks noChangeShapeType="1"/>
          </p:cNvSpPr>
          <p:nvPr/>
        </p:nvSpPr>
        <p:spPr bwMode="auto">
          <a:xfrm flipH="1">
            <a:off x="6765925" y="4138613"/>
            <a:ext cx="9144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lang="ja-JP" altLang="en-US" sz="2000" dirty="0">
              <a:solidFill>
                <a:srgbClr val="0000FF"/>
              </a:solidFill>
              <a:latin typeface="Arial" pitchFamily="34" charset="0"/>
            </a:endParaRPr>
          </a:p>
        </p:txBody>
      </p:sp>
      <p:sp>
        <p:nvSpPr>
          <p:cNvPr id="216" name="Oval 214"/>
          <p:cNvSpPr>
            <a:spLocks noChangeArrowheads="1"/>
          </p:cNvSpPr>
          <p:nvPr/>
        </p:nvSpPr>
        <p:spPr bwMode="auto">
          <a:xfrm flipV="1">
            <a:off x="6128217" y="3528179"/>
            <a:ext cx="1214438" cy="1316038"/>
          </a:xfrm>
          <a:prstGeom prst="ellipse">
            <a:avLst/>
          </a:prstGeom>
          <a:solidFill>
            <a:srgbClr val="00FFFF">
              <a:alpha val="50195"/>
            </a:srgbClr>
          </a:solidFill>
          <a:ln w="19050">
            <a:solidFill>
              <a:srgbClr val="0000FF"/>
            </a:solidFill>
            <a:round/>
            <a:headEnd/>
            <a:tailEnd/>
          </a:ln>
        </p:spPr>
        <p:txBody>
          <a:bodyPr wrap="none" anchor="ctr"/>
          <a:lstStyle/>
          <a:p>
            <a:pPr fontAlgn="base">
              <a:spcBef>
                <a:spcPct val="0"/>
              </a:spcBef>
              <a:spcAft>
                <a:spcPct val="0"/>
              </a:spcAft>
            </a:pPr>
            <a:endParaRPr lang="ja-JP" altLang="en-US" sz="2000" dirty="0">
              <a:solidFill>
                <a:srgbClr val="0000FF"/>
              </a:solidFill>
              <a:latin typeface="Arial" pitchFamily="34" charset="0"/>
            </a:endParaRPr>
          </a:p>
        </p:txBody>
      </p:sp>
      <p:sp>
        <p:nvSpPr>
          <p:cNvPr id="217" name="Oval 215"/>
          <p:cNvSpPr>
            <a:spLocks noChangeArrowheads="1"/>
          </p:cNvSpPr>
          <p:nvPr/>
        </p:nvSpPr>
        <p:spPr bwMode="auto">
          <a:xfrm flipV="1">
            <a:off x="6537325" y="3986213"/>
            <a:ext cx="455613" cy="471487"/>
          </a:xfrm>
          <a:prstGeom prst="ellipse">
            <a:avLst/>
          </a:prstGeom>
          <a:gradFill rotWithShape="0">
            <a:gsLst>
              <a:gs pos="0">
                <a:srgbClr val="00FFFF"/>
              </a:gs>
              <a:gs pos="100000">
                <a:srgbClr val="00DCD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lIns="0" tIns="0" rIns="0" bIns="0" anchor="ctr" anchorCtr="1"/>
          <a:lstStyle/>
          <a:p>
            <a:pPr algn="ctr" fontAlgn="base">
              <a:spcBef>
                <a:spcPct val="0"/>
              </a:spcBef>
              <a:spcAft>
                <a:spcPct val="0"/>
              </a:spcAft>
            </a:pPr>
            <a:r>
              <a:rPr lang="en-US" altLang="ja-JP" sz="1200" b="1" dirty="0">
                <a:solidFill>
                  <a:srgbClr val="0000FF"/>
                </a:solidFill>
                <a:latin typeface="Arial" pitchFamily="34" charset="0"/>
              </a:rPr>
              <a:t>Human</a:t>
            </a:r>
            <a:endParaRPr lang="ja-JP" altLang="en-US" sz="1200" b="1" dirty="0">
              <a:solidFill>
                <a:srgbClr val="0000FF"/>
              </a:solidFill>
              <a:latin typeface="Arial" pitchFamily="34" charset="0"/>
            </a:endParaRPr>
          </a:p>
        </p:txBody>
      </p:sp>
      <p:sp>
        <p:nvSpPr>
          <p:cNvPr id="218" name="Rectangle 216"/>
          <p:cNvSpPr>
            <a:spLocks noChangeArrowheads="1"/>
          </p:cNvSpPr>
          <p:nvPr/>
        </p:nvSpPr>
        <p:spPr bwMode="auto">
          <a:xfrm>
            <a:off x="6336237" y="3728065"/>
            <a:ext cx="843500" cy="276999"/>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kumimoji="0" lang="en-US" altLang="ja-JP" sz="1200" b="1" dirty="0">
                <a:solidFill>
                  <a:srgbClr val="0000FF"/>
                </a:solidFill>
                <a:effectLst>
                  <a:outerShdw blurRad="38100" dist="38100" dir="2700000" algn="tl">
                    <a:srgbClr val="C0C0C0"/>
                  </a:outerShdw>
                </a:effectLst>
                <a:latin typeface="Arial" pitchFamily="34" charset="0"/>
              </a:rPr>
              <a:t>Medicine</a:t>
            </a:r>
            <a:endParaRPr kumimoji="0" lang="ja-JP" altLang="en-US" sz="1200" b="1" dirty="0">
              <a:solidFill>
                <a:srgbClr val="0000FF"/>
              </a:solidFill>
              <a:effectLst>
                <a:outerShdw blurRad="38100" dist="38100" dir="2700000" algn="tl">
                  <a:srgbClr val="C0C0C0"/>
                </a:outerShdw>
              </a:effectLst>
              <a:latin typeface="Arial" pitchFamily="34" charset="0"/>
            </a:endParaRPr>
          </a:p>
        </p:txBody>
      </p:sp>
      <p:sp>
        <p:nvSpPr>
          <p:cNvPr id="219" name="Rectangle 217"/>
          <p:cNvSpPr>
            <a:spLocks noChangeArrowheads="1"/>
          </p:cNvSpPr>
          <p:nvPr/>
        </p:nvSpPr>
        <p:spPr bwMode="auto">
          <a:xfrm>
            <a:off x="7596336" y="3861048"/>
            <a:ext cx="1828800" cy="513987"/>
          </a:xfrm>
          <a:prstGeom prst="rect">
            <a:avLst/>
          </a:prstGeom>
          <a:noFill/>
          <a:ln w="9525">
            <a:noFill/>
            <a:miter lim="800000"/>
            <a:headEnd/>
            <a:tailEnd/>
          </a:ln>
          <a:effectLst/>
        </p:spPr>
        <p:txBody>
          <a:bodyPr>
            <a:spAutoFit/>
          </a:bodyPr>
          <a:lstStyle/>
          <a:p>
            <a:pPr fontAlgn="base">
              <a:lnSpc>
                <a:spcPct val="80000"/>
              </a:lnSpc>
              <a:spcBef>
                <a:spcPct val="50000"/>
              </a:spcBef>
              <a:spcAft>
                <a:spcPct val="0"/>
              </a:spcAft>
              <a:defRPr/>
            </a:pPr>
            <a:r>
              <a:rPr lang="en-US" altLang="ja-JP" b="1" u="sng" dirty="0">
                <a:solidFill>
                  <a:srgbClr val="FF00FF"/>
                </a:solidFill>
                <a:latin typeface="Arial" pitchFamily="34" charset="0"/>
                <a:ea typeface="ＭＳ ゴシック" pitchFamily="49" charset="-128"/>
              </a:rPr>
              <a:t>Medical  ICT </a:t>
            </a:r>
          </a:p>
          <a:p>
            <a:pPr fontAlgn="base">
              <a:lnSpc>
                <a:spcPct val="80000"/>
              </a:lnSpc>
              <a:spcBef>
                <a:spcPct val="50000"/>
              </a:spcBef>
              <a:spcAft>
                <a:spcPct val="0"/>
              </a:spcAft>
              <a:defRPr/>
            </a:pPr>
            <a:r>
              <a:rPr lang="en-US" altLang="ja-JP" sz="1000" dirty="0">
                <a:solidFill>
                  <a:srgbClr val="0000FF"/>
                </a:solidFill>
                <a:effectLst>
                  <a:outerShdw blurRad="38100" dist="38100" dir="2700000" algn="tl">
                    <a:srgbClr val="C0C0C0"/>
                  </a:outerShdw>
                </a:effectLst>
                <a:latin typeface="Arial" pitchFamily="34" charset="0"/>
                <a:ea typeface="ＭＳ ゴシック" pitchFamily="49" charset="-128"/>
              </a:rPr>
              <a:t>Ubiquitous  Medical Care</a:t>
            </a:r>
          </a:p>
        </p:txBody>
      </p:sp>
      <p:sp>
        <p:nvSpPr>
          <p:cNvPr id="220" name="Oval 218"/>
          <p:cNvSpPr>
            <a:spLocks noChangeArrowheads="1"/>
          </p:cNvSpPr>
          <p:nvPr/>
        </p:nvSpPr>
        <p:spPr bwMode="auto">
          <a:xfrm flipV="1">
            <a:off x="6161088" y="4422775"/>
            <a:ext cx="1214437" cy="1316038"/>
          </a:xfrm>
          <a:prstGeom prst="ellipse">
            <a:avLst/>
          </a:prstGeom>
          <a:solidFill>
            <a:srgbClr val="00FF00">
              <a:alpha val="50195"/>
            </a:srgbClr>
          </a:solidFill>
          <a:ln w="19050">
            <a:solidFill>
              <a:srgbClr val="008000"/>
            </a:solidFill>
            <a:round/>
            <a:headEnd/>
            <a:tailEnd/>
          </a:ln>
        </p:spPr>
        <p:txBody>
          <a:bodyPr wrap="none" anchor="ctr"/>
          <a:lstStyle/>
          <a:p>
            <a:pPr fontAlgn="base">
              <a:spcBef>
                <a:spcPct val="0"/>
              </a:spcBef>
              <a:spcAft>
                <a:spcPct val="0"/>
              </a:spcAft>
            </a:pPr>
            <a:endParaRPr lang="ja-JP" altLang="en-US" sz="2000" dirty="0">
              <a:solidFill>
                <a:srgbClr val="0000FF"/>
              </a:solidFill>
              <a:latin typeface="Arial" pitchFamily="34" charset="0"/>
            </a:endParaRPr>
          </a:p>
        </p:txBody>
      </p:sp>
      <p:sp>
        <p:nvSpPr>
          <p:cNvPr id="221" name="Oval 219"/>
          <p:cNvSpPr>
            <a:spLocks noChangeArrowheads="1"/>
          </p:cNvSpPr>
          <p:nvPr/>
        </p:nvSpPr>
        <p:spPr bwMode="auto">
          <a:xfrm flipV="1">
            <a:off x="6545263" y="4824413"/>
            <a:ext cx="455612" cy="471487"/>
          </a:xfrm>
          <a:prstGeom prst="ellipse">
            <a:avLst/>
          </a:prstGeom>
          <a:gradFill rotWithShape="0">
            <a:gsLst>
              <a:gs pos="0">
                <a:srgbClr val="00FF00"/>
              </a:gs>
              <a:gs pos="100000">
                <a:srgbClr val="00C2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lIns="0" tIns="0" rIns="0" bIns="0" anchor="ctr" anchorCtr="1"/>
          <a:lstStyle/>
          <a:p>
            <a:pPr algn="ctr" fontAlgn="base">
              <a:spcBef>
                <a:spcPct val="0"/>
              </a:spcBef>
              <a:spcAft>
                <a:spcPct val="0"/>
              </a:spcAft>
            </a:pPr>
            <a:r>
              <a:rPr lang="en-US" altLang="ja-JP" sz="1100" b="1" dirty="0">
                <a:solidFill>
                  <a:srgbClr val="0000FF"/>
                </a:solidFill>
                <a:latin typeface="Arial" pitchFamily="34" charset="0"/>
              </a:rPr>
              <a:t>Information</a:t>
            </a:r>
            <a:endParaRPr lang="ja-JP" altLang="en-US" sz="1100" b="1" dirty="0">
              <a:solidFill>
                <a:srgbClr val="0000FF"/>
              </a:solidFill>
              <a:latin typeface="Arial" pitchFamily="34" charset="0"/>
            </a:endParaRPr>
          </a:p>
        </p:txBody>
      </p:sp>
      <p:sp>
        <p:nvSpPr>
          <p:cNvPr id="222" name="Rectangle 220"/>
          <p:cNvSpPr>
            <a:spLocks noChangeArrowheads="1"/>
          </p:cNvSpPr>
          <p:nvPr/>
        </p:nvSpPr>
        <p:spPr bwMode="auto">
          <a:xfrm>
            <a:off x="6538053" y="4675188"/>
            <a:ext cx="473206" cy="307777"/>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kumimoji="0" lang="en-US" altLang="ja-JP" sz="1400" b="1" dirty="0">
                <a:solidFill>
                  <a:srgbClr val="0000FF"/>
                </a:solidFill>
                <a:effectLst>
                  <a:outerShdw blurRad="38100" dist="38100" dir="2700000" algn="tl">
                    <a:srgbClr val="C0C0C0"/>
                  </a:outerShdw>
                </a:effectLst>
                <a:latin typeface="Arial" pitchFamily="34" charset="0"/>
              </a:rPr>
              <a:t>ICT</a:t>
            </a:r>
            <a:endParaRPr kumimoji="0" lang="ja-JP" altLang="en-US" sz="1400" b="1" dirty="0">
              <a:solidFill>
                <a:srgbClr val="0000FF"/>
              </a:solidFill>
              <a:effectLst>
                <a:outerShdw blurRad="38100" dist="38100" dir="2700000" algn="tl">
                  <a:srgbClr val="C0C0C0"/>
                </a:outerShdw>
              </a:effectLst>
              <a:latin typeface="Arial" pitchFamily="34" charset="0"/>
            </a:endParaRPr>
          </a:p>
        </p:txBody>
      </p:sp>
      <p:sp>
        <p:nvSpPr>
          <p:cNvPr id="223" name="テキスト ボックス 222"/>
          <p:cNvSpPr txBox="1">
            <a:spLocks noChangeArrowheads="1"/>
          </p:cNvSpPr>
          <p:nvPr/>
        </p:nvSpPr>
        <p:spPr bwMode="auto">
          <a:xfrm>
            <a:off x="3636693" y="3088260"/>
            <a:ext cx="5344064" cy="707886"/>
          </a:xfrm>
          <a:prstGeom prst="rect">
            <a:avLst/>
          </a:prstGeom>
          <a:noFill/>
          <a:ln>
            <a:noFill/>
          </a:ln>
        </p:spPr>
        <p:txBody>
          <a:bodyPr wrap="square">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2000" b="1" i="1" dirty="0">
                <a:solidFill>
                  <a:srgbClr val="FF0000"/>
                </a:solidFill>
                <a:latin typeface="Adobe Gothic Std B" pitchFamily="34" charset="-128"/>
                <a:ea typeface="Adobe Gothic Std B" pitchFamily="34" charset="-128"/>
              </a:rPr>
              <a:t>Aiming  Development and Sustainable Operation of Dependable Social Services</a:t>
            </a:r>
            <a:endParaRPr lang="ja-JP" altLang="en-US" sz="2000" b="1" i="1" dirty="0">
              <a:solidFill>
                <a:srgbClr val="FF0000"/>
              </a:solidFill>
              <a:latin typeface="Adobe Gothic Std B" pitchFamily="34" charset="-128"/>
              <a:ea typeface="Adobe Gothic Std B" pitchFamily="34" charset="-128"/>
            </a:endParaRPr>
          </a:p>
        </p:txBody>
      </p:sp>
      <p:sp>
        <p:nvSpPr>
          <p:cNvPr id="9" name="object 8">
            <a:extLst>
              <a:ext uri="{FF2B5EF4-FFF2-40B4-BE49-F238E27FC236}">
                <a16:creationId xmlns:a16="http://schemas.microsoft.com/office/drawing/2014/main" id="{1C8033AB-26CE-98CC-EAB0-920F12086E23}"/>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35</a:t>
            </a:fld>
            <a:endParaRPr sz="1200" dirty="0">
              <a:latin typeface="Times New Roman"/>
              <a:cs typeface="Times New Roman"/>
            </a:endParaRPr>
          </a:p>
        </p:txBody>
      </p:sp>
      <p:sp>
        <p:nvSpPr>
          <p:cNvPr id="10" name="object 10">
            <a:extLst>
              <a:ext uri="{FF2B5EF4-FFF2-40B4-BE49-F238E27FC236}">
                <a16:creationId xmlns:a16="http://schemas.microsoft.com/office/drawing/2014/main" id="{6D1F2E91-2630-D3CA-BCAB-C553DBC11AFA}"/>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12" name="日付プレースホルダー 11">
            <a:extLst>
              <a:ext uri="{FF2B5EF4-FFF2-40B4-BE49-F238E27FC236}">
                <a16:creationId xmlns:a16="http://schemas.microsoft.com/office/drawing/2014/main" id="{F8E2B392-714C-E60D-A0E9-7247D52CE837}"/>
              </a:ext>
            </a:extLst>
          </p:cNvPr>
          <p:cNvSpPr>
            <a:spLocks noGrp="1"/>
          </p:cNvSpPr>
          <p:nvPr>
            <p:ph type="dt" sz="half" idx="10"/>
          </p:nvPr>
        </p:nvSpPr>
        <p:spPr/>
        <p:txBody>
          <a:bodyPr/>
          <a:lstStyle/>
          <a:p>
            <a:r>
              <a:rPr lang="en-US" altLang="ja-JP"/>
              <a:t>July 2025</a:t>
            </a:r>
            <a:endParaRPr lang="ja-JP" altLang="en-US" dirty="0"/>
          </a:p>
        </p:txBody>
      </p:sp>
    </p:spTree>
    <p:extLst>
      <p:ext uri="{BB962C8B-B14F-4D97-AF65-F5344CB8AC3E}">
        <p14:creationId xmlns:p14="http://schemas.microsoft.com/office/powerpoint/2010/main" val="15578953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 calcmode="lin" valueType="num">
                                      <p:cBhvr additive="base">
                                        <p:cTn id="7" dur="500" fill="hold"/>
                                        <p:tgtEl>
                                          <p:spTgt spid="193"/>
                                        </p:tgtEl>
                                        <p:attrNameLst>
                                          <p:attrName>ppt_x</p:attrName>
                                        </p:attrNameLst>
                                      </p:cBhvr>
                                      <p:tavLst>
                                        <p:tav tm="0">
                                          <p:val>
                                            <p:strVal val="0-#ppt_w/2"/>
                                          </p:val>
                                        </p:tav>
                                        <p:tav tm="100000">
                                          <p:val>
                                            <p:strVal val="#ppt_x"/>
                                          </p:val>
                                        </p:tav>
                                      </p:tavLst>
                                    </p:anim>
                                    <p:anim calcmode="lin" valueType="num">
                                      <p:cBhvr additive="base">
                                        <p:cTn id="8" dur="500" fill="hold"/>
                                        <p:tgtEl>
                                          <p:spTgt spid="19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500" fill="hold"/>
                                        <p:tgtEl>
                                          <p:spTgt spid="194"/>
                                        </p:tgtEl>
                                        <p:attrNameLst>
                                          <p:attrName>ppt_x</p:attrName>
                                        </p:attrNameLst>
                                      </p:cBhvr>
                                      <p:tavLst>
                                        <p:tav tm="0">
                                          <p:val>
                                            <p:strVal val="0-#ppt_w/2"/>
                                          </p:val>
                                        </p:tav>
                                        <p:tav tm="100000">
                                          <p:val>
                                            <p:strVal val="#ppt_x"/>
                                          </p:val>
                                        </p:tav>
                                      </p:tavLst>
                                    </p:anim>
                                    <p:anim calcmode="lin" valueType="num">
                                      <p:cBhvr additive="base">
                                        <p:cTn id="12" dur="500" fill="hold"/>
                                        <p:tgtEl>
                                          <p:spTgt spid="19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 calcmode="lin" valueType="num">
                                      <p:cBhvr additive="base">
                                        <p:cTn id="15" dur="500" fill="hold"/>
                                        <p:tgtEl>
                                          <p:spTgt spid="195"/>
                                        </p:tgtEl>
                                        <p:attrNameLst>
                                          <p:attrName>ppt_x</p:attrName>
                                        </p:attrNameLst>
                                      </p:cBhvr>
                                      <p:tavLst>
                                        <p:tav tm="0">
                                          <p:val>
                                            <p:strVal val="0-#ppt_w/2"/>
                                          </p:val>
                                        </p:tav>
                                        <p:tav tm="100000">
                                          <p:val>
                                            <p:strVal val="#ppt_x"/>
                                          </p:val>
                                        </p:tav>
                                      </p:tavLst>
                                    </p:anim>
                                    <p:anim calcmode="lin" valueType="num">
                                      <p:cBhvr additive="base">
                                        <p:cTn id="16" dur="500" fill="hold"/>
                                        <p:tgtEl>
                                          <p:spTgt spid="19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97"/>
                                        </p:tgtEl>
                                        <p:attrNameLst>
                                          <p:attrName>style.visibility</p:attrName>
                                        </p:attrNameLst>
                                      </p:cBhvr>
                                      <p:to>
                                        <p:strVal val="visible"/>
                                      </p:to>
                                    </p:set>
                                    <p:anim calcmode="lin" valueType="num">
                                      <p:cBhvr additive="base">
                                        <p:cTn id="19" dur="500" fill="hold"/>
                                        <p:tgtEl>
                                          <p:spTgt spid="197"/>
                                        </p:tgtEl>
                                        <p:attrNameLst>
                                          <p:attrName>ppt_x</p:attrName>
                                        </p:attrNameLst>
                                      </p:cBhvr>
                                      <p:tavLst>
                                        <p:tav tm="0">
                                          <p:val>
                                            <p:strVal val="0-#ppt_w/2"/>
                                          </p:val>
                                        </p:tav>
                                        <p:tav tm="100000">
                                          <p:val>
                                            <p:strVal val="#ppt_x"/>
                                          </p:val>
                                        </p:tav>
                                      </p:tavLst>
                                    </p:anim>
                                    <p:anim calcmode="lin" valueType="num">
                                      <p:cBhvr additive="base">
                                        <p:cTn id="20" dur="500" fill="hold"/>
                                        <p:tgtEl>
                                          <p:spTgt spid="19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98"/>
                                        </p:tgtEl>
                                        <p:attrNameLst>
                                          <p:attrName>style.visibility</p:attrName>
                                        </p:attrNameLst>
                                      </p:cBhvr>
                                      <p:to>
                                        <p:strVal val="visible"/>
                                      </p:to>
                                    </p:set>
                                    <p:anim calcmode="lin" valueType="num">
                                      <p:cBhvr additive="base">
                                        <p:cTn id="23" dur="500" fill="hold"/>
                                        <p:tgtEl>
                                          <p:spTgt spid="198"/>
                                        </p:tgtEl>
                                        <p:attrNameLst>
                                          <p:attrName>ppt_x</p:attrName>
                                        </p:attrNameLst>
                                      </p:cBhvr>
                                      <p:tavLst>
                                        <p:tav tm="0">
                                          <p:val>
                                            <p:strVal val="0-#ppt_w/2"/>
                                          </p:val>
                                        </p:tav>
                                        <p:tav tm="100000">
                                          <p:val>
                                            <p:strVal val="#ppt_x"/>
                                          </p:val>
                                        </p:tav>
                                      </p:tavLst>
                                    </p:anim>
                                    <p:anim calcmode="lin" valueType="num">
                                      <p:cBhvr additive="base">
                                        <p:cTn id="24" dur="500" fill="hold"/>
                                        <p:tgtEl>
                                          <p:spTgt spid="19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99"/>
                                        </p:tgtEl>
                                        <p:attrNameLst>
                                          <p:attrName>style.visibility</p:attrName>
                                        </p:attrNameLst>
                                      </p:cBhvr>
                                      <p:to>
                                        <p:strVal val="visible"/>
                                      </p:to>
                                    </p:set>
                                    <p:anim calcmode="lin" valueType="num">
                                      <p:cBhvr additive="base">
                                        <p:cTn id="27" dur="500" fill="hold"/>
                                        <p:tgtEl>
                                          <p:spTgt spid="199"/>
                                        </p:tgtEl>
                                        <p:attrNameLst>
                                          <p:attrName>ppt_x</p:attrName>
                                        </p:attrNameLst>
                                      </p:cBhvr>
                                      <p:tavLst>
                                        <p:tav tm="0">
                                          <p:val>
                                            <p:strVal val="0-#ppt_w/2"/>
                                          </p:val>
                                        </p:tav>
                                        <p:tav tm="100000">
                                          <p:val>
                                            <p:strVal val="#ppt_x"/>
                                          </p:val>
                                        </p:tav>
                                      </p:tavLst>
                                    </p:anim>
                                    <p:anim calcmode="lin" valueType="num">
                                      <p:cBhvr additive="base">
                                        <p:cTn id="28" dur="500" fill="hold"/>
                                        <p:tgtEl>
                                          <p:spTgt spid="19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00"/>
                                        </p:tgtEl>
                                        <p:attrNameLst>
                                          <p:attrName>style.visibility</p:attrName>
                                        </p:attrNameLst>
                                      </p:cBhvr>
                                      <p:to>
                                        <p:strVal val="visible"/>
                                      </p:to>
                                    </p:set>
                                    <p:anim calcmode="lin" valueType="num">
                                      <p:cBhvr additive="base">
                                        <p:cTn id="31" dur="500" fill="hold"/>
                                        <p:tgtEl>
                                          <p:spTgt spid="200"/>
                                        </p:tgtEl>
                                        <p:attrNameLst>
                                          <p:attrName>ppt_x</p:attrName>
                                        </p:attrNameLst>
                                      </p:cBhvr>
                                      <p:tavLst>
                                        <p:tav tm="0">
                                          <p:val>
                                            <p:strVal val="0-#ppt_w/2"/>
                                          </p:val>
                                        </p:tav>
                                        <p:tav tm="100000">
                                          <p:val>
                                            <p:strVal val="#ppt_x"/>
                                          </p:val>
                                        </p:tav>
                                      </p:tavLst>
                                    </p:anim>
                                    <p:anim calcmode="lin" valueType="num">
                                      <p:cBhvr additive="base">
                                        <p:cTn id="32" dur="500" fill="hold"/>
                                        <p:tgtEl>
                                          <p:spTgt spid="20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01"/>
                                        </p:tgtEl>
                                        <p:attrNameLst>
                                          <p:attrName>style.visibility</p:attrName>
                                        </p:attrNameLst>
                                      </p:cBhvr>
                                      <p:to>
                                        <p:strVal val="visible"/>
                                      </p:to>
                                    </p:set>
                                    <p:anim calcmode="lin" valueType="num">
                                      <p:cBhvr additive="base">
                                        <p:cTn id="35" dur="500" fill="hold"/>
                                        <p:tgtEl>
                                          <p:spTgt spid="201"/>
                                        </p:tgtEl>
                                        <p:attrNameLst>
                                          <p:attrName>ppt_x</p:attrName>
                                        </p:attrNameLst>
                                      </p:cBhvr>
                                      <p:tavLst>
                                        <p:tav tm="0">
                                          <p:val>
                                            <p:strVal val="0-#ppt_w/2"/>
                                          </p:val>
                                        </p:tav>
                                        <p:tav tm="100000">
                                          <p:val>
                                            <p:strVal val="#ppt_x"/>
                                          </p:val>
                                        </p:tav>
                                      </p:tavLst>
                                    </p:anim>
                                    <p:anim calcmode="lin" valueType="num">
                                      <p:cBhvr additive="base">
                                        <p:cTn id="36" dur="500" fill="hold"/>
                                        <p:tgtEl>
                                          <p:spTgt spid="201"/>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0-#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0-#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0-#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14"/>
                                        </p:tgtEl>
                                        <p:attrNameLst>
                                          <p:attrName>style.visibility</p:attrName>
                                        </p:attrNameLst>
                                      </p:cBhvr>
                                      <p:to>
                                        <p:strVal val="visible"/>
                                      </p:to>
                                    </p:set>
                                    <p:anim calcmode="lin" valueType="num">
                                      <p:cBhvr additive="base">
                                        <p:cTn id="51" dur="500" fill="hold"/>
                                        <p:tgtEl>
                                          <p:spTgt spid="214"/>
                                        </p:tgtEl>
                                        <p:attrNameLst>
                                          <p:attrName>ppt_x</p:attrName>
                                        </p:attrNameLst>
                                      </p:cBhvr>
                                      <p:tavLst>
                                        <p:tav tm="0">
                                          <p:val>
                                            <p:strVal val="0-#ppt_w/2"/>
                                          </p:val>
                                        </p:tav>
                                        <p:tav tm="100000">
                                          <p:val>
                                            <p:strVal val="#ppt_x"/>
                                          </p:val>
                                        </p:tav>
                                      </p:tavLst>
                                    </p:anim>
                                    <p:anim calcmode="lin" valueType="num">
                                      <p:cBhvr additive="base">
                                        <p:cTn id="52" dur="500" fill="hold"/>
                                        <p:tgtEl>
                                          <p:spTgt spid="21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15"/>
                                        </p:tgtEl>
                                        <p:attrNameLst>
                                          <p:attrName>style.visibility</p:attrName>
                                        </p:attrNameLst>
                                      </p:cBhvr>
                                      <p:to>
                                        <p:strVal val="visible"/>
                                      </p:to>
                                    </p:set>
                                    <p:anim calcmode="lin" valueType="num">
                                      <p:cBhvr additive="base">
                                        <p:cTn id="55" dur="500" fill="hold"/>
                                        <p:tgtEl>
                                          <p:spTgt spid="215"/>
                                        </p:tgtEl>
                                        <p:attrNameLst>
                                          <p:attrName>ppt_x</p:attrName>
                                        </p:attrNameLst>
                                      </p:cBhvr>
                                      <p:tavLst>
                                        <p:tav tm="0">
                                          <p:val>
                                            <p:strVal val="0-#ppt_w/2"/>
                                          </p:val>
                                        </p:tav>
                                        <p:tav tm="100000">
                                          <p:val>
                                            <p:strVal val="#ppt_x"/>
                                          </p:val>
                                        </p:tav>
                                      </p:tavLst>
                                    </p:anim>
                                    <p:anim calcmode="lin" valueType="num">
                                      <p:cBhvr additive="base">
                                        <p:cTn id="56" dur="500" fill="hold"/>
                                        <p:tgtEl>
                                          <p:spTgt spid="21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16"/>
                                        </p:tgtEl>
                                        <p:attrNameLst>
                                          <p:attrName>style.visibility</p:attrName>
                                        </p:attrNameLst>
                                      </p:cBhvr>
                                      <p:to>
                                        <p:strVal val="visible"/>
                                      </p:to>
                                    </p:set>
                                    <p:anim calcmode="lin" valueType="num">
                                      <p:cBhvr additive="base">
                                        <p:cTn id="59" dur="500" fill="hold"/>
                                        <p:tgtEl>
                                          <p:spTgt spid="216"/>
                                        </p:tgtEl>
                                        <p:attrNameLst>
                                          <p:attrName>ppt_x</p:attrName>
                                        </p:attrNameLst>
                                      </p:cBhvr>
                                      <p:tavLst>
                                        <p:tav tm="0">
                                          <p:val>
                                            <p:strVal val="0-#ppt_w/2"/>
                                          </p:val>
                                        </p:tav>
                                        <p:tav tm="100000">
                                          <p:val>
                                            <p:strVal val="#ppt_x"/>
                                          </p:val>
                                        </p:tav>
                                      </p:tavLst>
                                    </p:anim>
                                    <p:anim calcmode="lin" valueType="num">
                                      <p:cBhvr additive="base">
                                        <p:cTn id="60" dur="500" fill="hold"/>
                                        <p:tgtEl>
                                          <p:spTgt spid="216"/>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17"/>
                                        </p:tgtEl>
                                        <p:attrNameLst>
                                          <p:attrName>style.visibility</p:attrName>
                                        </p:attrNameLst>
                                      </p:cBhvr>
                                      <p:to>
                                        <p:strVal val="visible"/>
                                      </p:to>
                                    </p:set>
                                    <p:anim calcmode="lin" valueType="num">
                                      <p:cBhvr additive="base">
                                        <p:cTn id="63" dur="500" fill="hold"/>
                                        <p:tgtEl>
                                          <p:spTgt spid="217"/>
                                        </p:tgtEl>
                                        <p:attrNameLst>
                                          <p:attrName>ppt_x</p:attrName>
                                        </p:attrNameLst>
                                      </p:cBhvr>
                                      <p:tavLst>
                                        <p:tav tm="0">
                                          <p:val>
                                            <p:strVal val="0-#ppt_w/2"/>
                                          </p:val>
                                        </p:tav>
                                        <p:tav tm="100000">
                                          <p:val>
                                            <p:strVal val="#ppt_x"/>
                                          </p:val>
                                        </p:tav>
                                      </p:tavLst>
                                    </p:anim>
                                    <p:anim calcmode="lin" valueType="num">
                                      <p:cBhvr additive="base">
                                        <p:cTn id="64" dur="500" fill="hold"/>
                                        <p:tgtEl>
                                          <p:spTgt spid="217"/>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218"/>
                                        </p:tgtEl>
                                        <p:attrNameLst>
                                          <p:attrName>style.visibility</p:attrName>
                                        </p:attrNameLst>
                                      </p:cBhvr>
                                      <p:to>
                                        <p:strVal val="visible"/>
                                      </p:to>
                                    </p:set>
                                    <p:anim calcmode="lin" valueType="num">
                                      <p:cBhvr additive="base">
                                        <p:cTn id="67" dur="500" fill="hold"/>
                                        <p:tgtEl>
                                          <p:spTgt spid="218"/>
                                        </p:tgtEl>
                                        <p:attrNameLst>
                                          <p:attrName>ppt_x</p:attrName>
                                        </p:attrNameLst>
                                      </p:cBhvr>
                                      <p:tavLst>
                                        <p:tav tm="0">
                                          <p:val>
                                            <p:strVal val="0-#ppt_w/2"/>
                                          </p:val>
                                        </p:tav>
                                        <p:tav tm="100000">
                                          <p:val>
                                            <p:strVal val="#ppt_x"/>
                                          </p:val>
                                        </p:tav>
                                      </p:tavLst>
                                    </p:anim>
                                    <p:anim calcmode="lin" valueType="num">
                                      <p:cBhvr additive="base">
                                        <p:cTn id="68" dur="500" fill="hold"/>
                                        <p:tgtEl>
                                          <p:spTgt spid="218"/>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19"/>
                                        </p:tgtEl>
                                        <p:attrNameLst>
                                          <p:attrName>style.visibility</p:attrName>
                                        </p:attrNameLst>
                                      </p:cBhvr>
                                      <p:to>
                                        <p:strVal val="visible"/>
                                      </p:to>
                                    </p:set>
                                    <p:anim calcmode="lin" valueType="num">
                                      <p:cBhvr additive="base">
                                        <p:cTn id="71" dur="500" fill="hold"/>
                                        <p:tgtEl>
                                          <p:spTgt spid="219"/>
                                        </p:tgtEl>
                                        <p:attrNameLst>
                                          <p:attrName>ppt_x</p:attrName>
                                        </p:attrNameLst>
                                      </p:cBhvr>
                                      <p:tavLst>
                                        <p:tav tm="0">
                                          <p:val>
                                            <p:strVal val="0-#ppt_w/2"/>
                                          </p:val>
                                        </p:tav>
                                        <p:tav tm="100000">
                                          <p:val>
                                            <p:strVal val="#ppt_x"/>
                                          </p:val>
                                        </p:tav>
                                      </p:tavLst>
                                    </p:anim>
                                    <p:anim calcmode="lin" valueType="num">
                                      <p:cBhvr additive="base">
                                        <p:cTn id="72" dur="500" fill="hold"/>
                                        <p:tgtEl>
                                          <p:spTgt spid="219"/>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220"/>
                                        </p:tgtEl>
                                        <p:attrNameLst>
                                          <p:attrName>style.visibility</p:attrName>
                                        </p:attrNameLst>
                                      </p:cBhvr>
                                      <p:to>
                                        <p:strVal val="visible"/>
                                      </p:to>
                                    </p:set>
                                    <p:anim calcmode="lin" valueType="num">
                                      <p:cBhvr additive="base">
                                        <p:cTn id="75" dur="500" fill="hold"/>
                                        <p:tgtEl>
                                          <p:spTgt spid="220"/>
                                        </p:tgtEl>
                                        <p:attrNameLst>
                                          <p:attrName>ppt_x</p:attrName>
                                        </p:attrNameLst>
                                      </p:cBhvr>
                                      <p:tavLst>
                                        <p:tav tm="0">
                                          <p:val>
                                            <p:strVal val="0-#ppt_w/2"/>
                                          </p:val>
                                        </p:tav>
                                        <p:tav tm="100000">
                                          <p:val>
                                            <p:strVal val="#ppt_x"/>
                                          </p:val>
                                        </p:tav>
                                      </p:tavLst>
                                    </p:anim>
                                    <p:anim calcmode="lin" valueType="num">
                                      <p:cBhvr additive="base">
                                        <p:cTn id="76" dur="500" fill="hold"/>
                                        <p:tgtEl>
                                          <p:spTgt spid="220"/>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221"/>
                                        </p:tgtEl>
                                        <p:attrNameLst>
                                          <p:attrName>style.visibility</p:attrName>
                                        </p:attrNameLst>
                                      </p:cBhvr>
                                      <p:to>
                                        <p:strVal val="visible"/>
                                      </p:to>
                                    </p:set>
                                    <p:anim calcmode="lin" valueType="num">
                                      <p:cBhvr additive="base">
                                        <p:cTn id="79" dur="500" fill="hold"/>
                                        <p:tgtEl>
                                          <p:spTgt spid="221"/>
                                        </p:tgtEl>
                                        <p:attrNameLst>
                                          <p:attrName>ppt_x</p:attrName>
                                        </p:attrNameLst>
                                      </p:cBhvr>
                                      <p:tavLst>
                                        <p:tav tm="0">
                                          <p:val>
                                            <p:strVal val="0-#ppt_w/2"/>
                                          </p:val>
                                        </p:tav>
                                        <p:tav tm="100000">
                                          <p:val>
                                            <p:strVal val="#ppt_x"/>
                                          </p:val>
                                        </p:tav>
                                      </p:tavLst>
                                    </p:anim>
                                    <p:anim calcmode="lin" valueType="num">
                                      <p:cBhvr additive="base">
                                        <p:cTn id="80" dur="500" fill="hold"/>
                                        <p:tgtEl>
                                          <p:spTgt spid="221"/>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222"/>
                                        </p:tgtEl>
                                        <p:attrNameLst>
                                          <p:attrName>style.visibility</p:attrName>
                                        </p:attrNameLst>
                                      </p:cBhvr>
                                      <p:to>
                                        <p:strVal val="visible"/>
                                      </p:to>
                                    </p:set>
                                    <p:anim calcmode="lin" valueType="num">
                                      <p:cBhvr additive="base">
                                        <p:cTn id="83" dur="500" fill="hold"/>
                                        <p:tgtEl>
                                          <p:spTgt spid="222"/>
                                        </p:tgtEl>
                                        <p:attrNameLst>
                                          <p:attrName>ppt_x</p:attrName>
                                        </p:attrNameLst>
                                      </p:cBhvr>
                                      <p:tavLst>
                                        <p:tav tm="0">
                                          <p:val>
                                            <p:strVal val="0-#ppt_w/2"/>
                                          </p:val>
                                        </p:tav>
                                        <p:tav tm="100000">
                                          <p:val>
                                            <p:strVal val="#ppt_x"/>
                                          </p:val>
                                        </p:tav>
                                      </p:tavLst>
                                    </p:anim>
                                    <p:anim calcmode="lin" valueType="num">
                                      <p:cBhvr additive="base">
                                        <p:cTn id="84" dur="500" fill="hold"/>
                                        <p:tgtEl>
                                          <p:spTgt spid="222"/>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196"/>
                                        </p:tgtEl>
                                        <p:attrNameLst>
                                          <p:attrName>style.visibility</p:attrName>
                                        </p:attrNameLst>
                                      </p:cBhvr>
                                      <p:to>
                                        <p:strVal val="visible"/>
                                      </p:to>
                                    </p:set>
                                    <p:anim calcmode="lin" valueType="num">
                                      <p:cBhvr additive="base">
                                        <p:cTn id="87" dur="500" fill="hold"/>
                                        <p:tgtEl>
                                          <p:spTgt spid="196"/>
                                        </p:tgtEl>
                                        <p:attrNameLst>
                                          <p:attrName>ppt_x</p:attrName>
                                        </p:attrNameLst>
                                      </p:cBhvr>
                                      <p:tavLst>
                                        <p:tav tm="0">
                                          <p:val>
                                            <p:strVal val="0-#ppt_w/2"/>
                                          </p:val>
                                        </p:tav>
                                        <p:tav tm="100000">
                                          <p:val>
                                            <p:strVal val="#ppt_x"/>
                                          </p:val>
                                        </p:tav>
                                      </p:tavLst>
                                    </p:anim>
                                    <p:anim calcmode="lin" valueType="num">
                                      <p:cBhvr additive="base">
                                        <p:cTn id="88" dur="500" fill="hold"/>
                                        <p:tgtEl>
                                          <p:spTgt spid="196"/>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12" fill="hold" grpId="0" nodeType="clickEffect">
                                  <p:stCondLst>
                                    <p:cond delay="0"/>
                                  </p:stCondLst>
                                  <p:childTnLst>
                                    <p:set>
                                      <p:cBhvr>
                                        <p:cTn id="92" dur="1" fill="hold">
                                          <p:stCondLst>
                                            <p:cond delay="0"/>
                                          </p:stCondLst>
                                        </p:cTn>
                                        <p:tgtEl>
                                          <p:spTgt spid="223"/>
                                        </p:tgtEl>
                                        <p:attrNameLst>
                                          <p:attrName>style.visibility</p:attrName>
                                        </p:attrNameLst>
                                      </p:cBhvr>
                                      <p:to>
                                        <p:strVal val="visible"/>
                                      </p:to>
                                    </p:set>
                                    <p:anim calcmode="lin" valueType="num">
                                      <p:cBhvr additive="base">
                                        <p:cTn id="93" dur="500" fill="hold"/>
                                        <p:tgtEl>
                                          <p:spTgt spid="223"/>
                                        </p:tgtEl>
                                        <p:attrNameLst>
                                          <p:attrName>ppt_x</p:attrName>
                                        </p:attrNameLst>
                                      </p:cBhvr>
                                      <p:tavLst>
                                        <p:tav tm="0">
                                          <p:val>
                                            <p:strVal val="0-#ppt_w/2"/>
                                          </p:val>
                                        </p:tav>
                                        <p:tav tm="100000">
                                          <p:val>
                                            <p:strVal val="#ppt_x"/>
                                          </p:val>
                                        </p:tav>
                                      </p:tavLst>
                                    </p:anim>
                                    <p:anim calcmode="lin" valueType="num">
                                      <p:cBhvr additive="base">
                                        <p:cTn id="94" dur="500" fill="hold"/>
                                        <p:tgtEl>
                                          <p:spTgt spid="2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194" grpId="0" animBg="1"/>
      <p:bldP spid="195" grpId="0" animBg="1"/>
      <p:bldP spid="196" grpId="0"/>
      <p:bldP spid="197" grpId="0" animBg="1"/>
      <p:bldP spid="198" grpId="0" animBg="1"/>
      <p:bldP spid="199" grpId="0"/>
      <p:bldP spid="200" grpId="0" animBg="1"/>
      <p:bldP spid="201" grpId="0" animBg="1"/>
      <p:bldP spid="214" grpId="0" animBg="1"/>
      <p:bldP spid="215" grpId="0" animBg="1"/>
      <p:bldP spid="216" grpId="0" animBg="1"/>
      <p:bldP spid="217" grpId="0" animBg="1"/>
      <p:bldP spid="218" grpId="0"/>
      <p:bldP spid="219" grpId="0"/>
      <p:bldP spid="220" grpId="0" animBg="1"/>
      <p:bldP spid="221" grpId="0" animBg="1"/>
      <p:bldP spid="222" grpId="0"/>
      <p:bldP spid="2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タイトル 1"/>
          <p:cNvSpPr>
            <a:spLocks noGrp="1"/>
          </p:cNvSpPr>
          <p:nvPr>
            <p:ph type="title"/>
          </p:nvPr>
        </p:nvSpPr>
        <p:spPr bwMode="auto">
          <a:xfrm>
            <a:off x="-35956" y="622405"/>
            <a:ext cx="9077669" cy="1008112"/>
          </a:xfrm>
          <a:noFill/>
          <a:ln>
            <a:miter lim="800000"/>
            <a:headEnd/>
            <a:tailEnd/>
          </a:ln>
        </p:spPr>
        <p:txBody>
          <a:bodyPr vert="horz" wrap="square" lIns="91440" tIns="45720" rIns="91440" bIns="45720" numCol="1" anchor="t" anchorCtr="0" compatLnSpc="1">
            <a:prstTxWarp prst="textNoShape">
              <a:avLst/>
            </a:prstTxWarp>
          </a:bodyPr>
          <a:lstStyle/>
          <a:p>
            <a:r>
              <a:rPr lang="en-US" altLang="ja-JP" sz="2800" b="1" dirty="0">
                <a:solidFill>
                  <a:schemeClr val="tx1"/>
                </a:solidFill>
                <a:latin typeface="+mn-ea"/>
                <a:ea typeface="+mn-ea"/>
              </a:rPr>
              <a:t>1.19 Demands of Dependable BAN of Things in IoT/M2M </a:t>
            </a:r>
            <a:br>
              <a:rPr lang="en-US" altLang="ja-JP" sz="2800" b="1" dirty="0">
                <a:solidFill>
                  <a:schemeClr val="tx1"/>
                </a:solidFill>
                <a:latin typeface="+mn-ea"/>
                <a:ea typeface="+mn-ea"/>
              </a:rPr>
            </a:br>
            <a:r>
              <a:rPr lang="en-US" altLang="ja-JP" sz="2800" b="1" dirty="0">
                <a:solidFill>
                  <a:schemeClr val="tx1"/>
                </a:solidFill>
                <a:latin typeface="+mn-ea"/>
                <a:ea typeface="+mn-ea"/>
              </a:rPr>
              <a:t> for Sustainable Social Services</a:t>
            </a:r>
            <a:endParaRPr lang="ja-JP" altLang="en-US" sz="2800" b="1" dirty="0">
              <a:solidFill>
                <a:schemeClr val="tx1"/>
              </a:solidFill>
              <a:latin typeface="+mn-ea"/>
              <a:ea typeface="+mn-ea"/>
            </a:endParaRPr>
          </a:p>
        </p:txBody>
      </p:sp>
      <p:pic>
        <p:nvPicPr>
          <p:cNvPr id="37890" name="Picture 2"/>
          <p:cNvPicPr>
            <a:picLocks noChangeAspect="1" noChangeArrowheads="1"/>
          </p:cNvPicPr>
          <p:nvPr/>
        </p:nvPicPr>
        <p:blipFill>
          <a:blip r:embed="rId2" cstate="print"/>
          <a:srcRect/>
          <a:stretch>
            <a:fillRect/>
          </a:stretch>
        </p:blipFill>
        <p:spPr bwMode="auto">
          <a:xfrm>
            <a:off x="179388" y="1487487"/>
            <a:ext cx="6337300" cy="4989513"/>
          </a:xfrm>
          <a:prstGeom prst="rect">
            <a:avLst/>
          </a:prstGeom>
          <a:noFill/>
          <a:ln w="9525">
            <a:noFill/>
            <a:miter lim="800000"/>
            <a:headEnd/>
            <a:tailEnd/>
          </a:ln>
        </p:spPr>
      </p:pic>
      <p:sp>
        <p:nvSpPr>
          <p:cNvPr id="37891" name="スライド番号プレースホルダ 5"/>
          <p:cNvSpPr txBox="1">
            <a:spLocks noGrp="1"/>
          </p:cNvSpPr>
          <p:nvPr/>
        </p:nvSpPr>
        <p:spPr bwMode="auto">
          <a:xfrm>
            <a:off x="7451725" y="163513"/>
            <a:ext cx="1547813" cy="241300"/>
          </a:xfrm>
          <a:prstGeom prst="rect">
            <a:avLst/>
          </a:prstGeom>
          <a:noFill/>
          <a:ln w="9525">
            <a:noFill/>
            <a:miter lim="800000"/>
            <a:headEnd/>
            <a:tailEnd/>
          </a:ln>
        </p:spPr>
        <p:txBody>
          <a:bodyPr anchor="b"/>
          <a:lstStyle/>
          <a:p>
            <a:pPr algn="r"/>
            <a:fld id="{4B52BF75-B65D-4578-BB6D-06027D182C11}" type="slidenum">
              <a:rPr lang="en-US" altLang="ja-JP" sz="1200">
                <a:solidFill>
                  <a:srgbClr val="FFFFFF"/>
                </a:solidFill>
                <a:latin typeface="Tahoma" pitchFamily="34" charset="0"/>
                <a:ea typeface="ＭＳ Ｐゴシック" charset="-128"/>
              </a:rPr>
              <a:pPr algn="r"/>
              <a:t>36</a:t>
            </a:fld>
            <a:endParaRPr lang="en-US" altLang="ja-JP" sz="1200" dirty="0">
              <a:solidFill>
                <a:srgbClr val="FFFFFF"/>
              </a:solidFill>
              <a:latin typeface="Tahoma" pitchFamily="34" charset="0"/>
              <a:ea typeface="ＭＳ Ｐゴシック" charset="-128"/>
            </a:endParaRPr>
          </a:p>
        </p:txBody>
      </p:sp>
      <p:sp>
        <p:nvSpPr>
          <p:cNvPr id="45061" name="テキスト ボックス 4"/>
          <p:cNvSpPr txBox="1">
            <a:spLocks noChangeArrowheads="1"/>
          </p:cNvSpPr>
          <p:nvPr/>
        </p:nvSpPr>
        <p:spPr bwMode="auto">
          <a:xfrm>
            <a:off x="6516688" y="3493532"/>
            <a:ext cx="2518818" cy="830997"/>
          </a:xfrm>
          <a:prstGeom prst="rect">
            <a:avLst/>
          </a:prstGeom>
          <a:noFill/>
          <a:ln w="9525">
            <a:noFill/>
            <a:miter lim="800000"/>
            <a:headEnd/>
            <a:tailEnd/>
          </a:ln>
        </p:spPr>
        <p:txBody>
          <a:bodyPr wrap="square">
            <a:spAutoFit/>
          </a:bodyPr>
          <a:lstStyle/>
          <a:p>
            <a:r>
              <a:rPr lang="en-US" altLang="ja-JP" sz="2400" b="1" dirty="0">
                <a:solidFill>
                  <a:srgbClr val="FF00FF"/>
                </a:solidFill>
                <a:ea typeface="ＭＳ Ｐゴシック" charset="-128"/>
              </a:rPr>
              <a:t>Dependable BAN of Things for SDGs</a:t>
            </a:r>
            <a:endParaRPr lang="ja-JP" altLang="en-US" sz="2400" b="1" dirty="0">
              <a:solidFill>
                <a:srgbClr val="FF00FF"/>
              </a:solidFill>
              <a:ea typeface="ＭＳ Ｐゴシック" charset="-128"/>
            </a:endParaRPr>
          </a:p>
        </p:txBody>
      </p:sp>
      <p:sp>
        <p:nvSpPr>
          <p:cNvPr id="50183" name="テキスト ボックス 6"/>
          <p:cNvSpPr txBox="1">
            <a:spLocks noChangeArrowheads="1"/>
          </p:cNvSpPr>
          <p:nvPr/>
        </p:nvSpPr>
        <p:spPr bwMode="auto">
          <a:xfrm>
            <a:off x="1042988" y="2189162"/>
            <a:ext cx="4393108" cy="338554"/>
          </a:xfrm>
          <a:prstGeom prst="rect">
            <a:avLst/>
          </a:prstGeom>
          <a:noFill/>
          <a:ln w="9525">
            <a:noFill/>
            <a:miter lim="800000"/>
            <a:headEnd/>
            <a:tailEnd/>
          </a:ln>
        </p:spPr>
        <p:txBody>
          <a:bodyPr wrap="square">
            <a:spAutoFit/>
          </a:bodyPr>
          <a:lstStyle/>
          <a:p>
            <a:r>
              <a:rPr lang="en-US" altLang="ja-JP" sz="1600" b="1" dirty="0">
                <a:solidFill>
                  <a:srgbClr val="FF0066"/>
                </a:solidFill>
                <a:ea typeface="ＭＳ Ｐゴシック" charset="-128"/>
              </a:rPr>
              <a:t>Healthcare Service(Medical ICT)</a:t>
            </a:r>
            <a:endParaRPr lang="ja-JP" altLang="en-US" sz="1600" b="1" dirty="0">
              <a:solidFill>
                <a:srgbClr val="FF0066"/>
              </a:solidFill>
              <a:ea typeface="ＭＳ Ｐゴシック" charset="-128"/>
            </a:endParaRPr>
          </a:p>
        </p:txBody>
      </p:sp>
      <p:sp>
        <p:nvSpPr>
          <p:cNvPr id="50184" name="テキスト ボックス 7"/>
          <p:cNvSpPr txBox="1">
            <a:spLocks noChangeArrowheads="1"/>
          </p:cNvSpPr>
          <p:nvPr/>
        </p:nvSpPr>
        <p:spPr bwMode="auto">
          <a:xfrm>
            <a:off x="1042988" y="3124200"/>
            <a:ext cx="4032250" cy="369332"/>
          </a:xfrm>
          <a:prstGeom prst="rect">
            <a:avLst/>
          </a:prstGeom>
          <a:noFill/>
          <a:ln w="9525">
            <a:noFill/>
            <a:miter lim="800000"/>
            <a:headEnd/>
            <a:tailEnd/>
          </a:ln>
        </p:spPr>
        <p:txBody>
          <a:bodyPr>
            <a:spAutoFit/>
          </a:bodyPr>
          <a:lstStyle/>
          <a:p>
            <a:r>
              <a:rPr lang="en-US" altLang="ja-JP" b="1" dirty="0">
                <a:solidFill>
                  <a:srgbClr val="FF0066"/>
                </a:solidFill>
                <a:ea typeface="ＭＳ Ｐゴシック" charset="-128"/>
              </a:rPr>
              <a:t>Energy Network(Smart Grid)</a:t>
            </a:r>
            <a:endParaRPr lang="ja-JP" altLang="en-US" b="1" dirty="0">
              <a:solidFill>
                <a:srgbClr val="FF0066"/>
              </a:solidFill>
              <a:ea typeface="ＭＳ Ｐゴシック" charset="-128"/>
            </a:endParaRPr>
          </a:p>
        </p:txBody>
      </p:sp>
      <p:sp>
        <p:nvSpPr>
          <p:cNvPr id="50185" name="テキスト ボックス 8"/>
          <p:cNvSpPr txBox="1">
            <a:spLocks noChangeArrowheads="1"/>
          </p:cNvSpPr>
          <p:nvPr/>
        </p:nvSpPr>
        <p:spPr bwMode="auto">
          <a:xfrm>
            <a:off x="1042988" y="4132262"/>
            <a:ext cx="4681140" cy="338554"/>
          </a:xfrm>
          <a:prstGeom prst="rect">
            <a:avLst/>
          </a:prstGeom>
          <a:noFill/>
          <a:ln w="9525">
            <a:noFill/>
            <a:miter lim="800000"/>
            <a:headEnd/>
            <a:tailEnd/>
          </a:ln>
        </p:spPr>
        <p:txBody>
          <a:bodyPr wrap="square">
            <a:spAutoFit/>
          </a:bodyPr>
          <a:lstStyle/>
          <a:p>
            <a:r>
              <a:rPr lang="en-US" altLang="ja-JP" sz="1600" b="1" dirty="0">
                <a:solidFill>
                  <a:srgbClr val="FF0066"/>
                </a:solidFill>
                <a:ea typeface="ＭＳ Ｐゴシック" charset="-128"/>
              </a:rPr>
              <a:t>CO</a:t>
            </a:r>
            <a:r>
              <a:rPr lang="en-US" altLang="ja-JP" sz="1600" b="1" baseline="-25000" dirty="0">
                <a:solidFill>
                  <a:srgbClr val="FF0066"/>
                </a:solidFill>
                <a:ea typeface="ＭＳ Ｐゴシック" charset="-128"/>
              </a:rPr>
              <a:t>2 </a:t>
            </a:r>
            <a:r>
              <a:rPr lang="en-US" altLang="ja-JP" sz="1600" b="1" dirty="0">
                <a:solidFill>
                  <a:srgbClr val="FF0066"/>
                </a:solidFill>
                <a:ea typeface="ＭＳ Ｐゴシック" charset="-128"/>
              </a:rPr>
              <a:t>Reduction, Green Innovation </a:t>
            </a:r>
            <a:endParaRPr lang="ja-JP" altLang="en-US" sz="1600" b="1" dirty="0">
              <a:solidFill>
                <a:srgbClr val="FF0066"/>
              </a:solidFill>
              <a:ea typeface="ＭＳ Ｐゴシック" charset="-128"/>
            </a:endParaRPr>
          </a:p>
        </p:txBody>
      </p:sp>
      <p:sp>
        <p:nvSpPr>
          <p:cNvPr id="50186" name="テキスト ボックス 9"/>
          <p:cNvSpPr txBox="1">
            <a:spLocks noChangeArrowheads="1"/>
          </p:cNvSpPr>
          <p:nvPr/>
        </p:nvSpPr>
        <p:spPr bwMode="auto">
          <a:xfrm>
            <a:off x="1042988" y="5068887"/>
            <a:ext cx="4103687" cy="338554"/>
          </a:xfrm>
          <a:prstGeom prst="rect">
            <a:avLst/>
          </a:prstGeom>
          <a:noFill/>
          <a:ln w="9525">
            <a:noFill/>
            <a:miter lim="800000"/>
            <a:headEnd/>
            <a:tailEnd/>
          </a:ln>
        </p:spPr>
        <p:txBody>
          <a:bodyPr>
            <a:spAutoFit/>
          </a:bodyPr>
          <a:lstStyle/>
          <a:p>
            <a:r>
              <a:rPr lang="en-US" altLang="ja-JP" sz="1600" b="1" dirty="0">
                <a:solidFill>
                  <a:srgbClr val="FF0066"/>
                </a:solidFill>
                <a:ea typeface="ＭＳ Ｐゴシック" charset="-128"/>
              </a:rPr>
              <a:t>Public Safety, National Defense</a:t>
            </a:r>
            <a:endParaRPr lang="ja-JP" altLang="en-US" sz="1600" b="1" dirty="0">
              <a:solidFill>
                <a:srgbClr val="FF0066"/>
              </a:solidFill>
              <a:ea typeface="ＭＳ Ｐゴシック" charset="-128"/>
            </a:endParaRPr>
          </a:p>
        </p:txBody>
      </p:sp>
      <p:sp>
        <p:nvSpPr>
          <p:cNvPr id="50187" name="テキスト ボックス 10"/>
          <p:cNvSpPr txBox="1">
            <a:spLocks noChangeArrowheads="1"/>
          </p:cNvSpPr>
          <p:nvPr/>
        </p:nvSpPr>
        <p:spPr bwMode="auto">
          <a:xfrm>
            <a:off x="1042988" y="6005512"/>
            <a:ext cx="4176712" cy="369332"/>
          </a:xfrm>
          <a:prstGeom prst="rect">
            <a:avLst/>
          </a:prstGeom>
          <a:noFill/>
          <a:ln w="9525">
            <a:noFill/>
            <a:miter lim="800000"/>
            <a:headEnd/>
            <a:tailEnd/>
          </a:ln>
        </p:spPr>
        <p:txBody>
          <a:bodyPr>
            <a:spAutoFit/>
          </a:bodyPr>
          <a:lstStyle/>
          <a:p>
            <a:r>
              <a:rPr lang="en-US" altLang="ja-JP" b="1" dirty="0">
                <a:solidFill>
                  <a:srgbClr val="FF0066"/>
                </a:solidFill>
                <a:ea typeface="ＭＳ Ｐゴシック" charset="-128"/>
              </a:rPr>
              <a:t>Global Borderless Economics</a:t>
            </a:r>
            <a:endParaRPr lang="ja-JP" altLang="en-US" b="1" dirty="0">
              <a:solidFill>
                <a:srgbClr val="FF0066"/>
              </a:solidFill>
              <a:ea typeface="ＭＳ Ｐゴシック" charset="-128"/>
            </a:endParaRPr>
          </a:p>
        </p:txBody>
      </p:sp>
      <p:sp>
        <p:nvSpPr>
          <p:cNvPr id="37898" name="テキスト ボックス 11"/>
          <p:cNvSpPr txBox="1">
            <a:spLocks noChangeArrowheads="1"/>
          </p:cNvSpPr>
          <p:nvPr/>
        </p:nvSpPr>
        <p:spPr bwMode="auto">
          <a:xfrm>
            <a:off x="1116013" y="1868487"/>
            <a:ext cx="3671887" cy="400050"/>
          </a:xfrm>
          <a:prstGeom prst="rect">
            <a:avLst/>
          </a:prstGeom>
          <a:solidFill>
            <a:srgbClr val="FFFFCC"/>
          </a:solidFill>
          <a:ln w="9525">
            <a:noFill/>
            <a:miter lim="800000"/>
            <a:headEnd/>
            <a:tailEnd/>
          </a:ln>
        </p:spPr>
        <p:txBody>
          <a:bodyPr>
            <a:spAutoFit/>
          </a:bodyPr>
          <a:lstStyle/>
          <a:p>
            <a:r>
              <a:rPr lang="en-US" altLang="ja-JP" sz="2000" b="1" dirty="0">
                <a:solidFill>
                  <a:srgbClr val="0000CC"/>
                </a:solidFill>
                <a:latin typeface="Arial Narrow" pitchFamily="34" charset="0"/>
                <a:ea typeface="ＭＳ Ｐゴシック" charset="-128"/>
              </a:rPr>
              <a:t>Population Ageing &amp; Medical crisis</a:t>
            </a:r>
            <a:endParaRPr lang="ja-JP" altLang="en-US" sz="2000" b="1" dirty="0">
              <a:solidFill>
                <a:srgbClr val="0000CC"/>
              </a:solidFill>
              <a:latin typeface="Arial Narrow" pitchFamily="34" charset="0"/>
              <a:ea typeface="ＭＳ Ｐゴシック" charset="-128"/>
            </a:endParaRPr>
          </a:p>
        </p:txBody>
      </p:sp>
      <p:sp>
        <p:nvSpPr>
          <p:cNvPr id="14" name="テキスト ボックス 13">
            <a:extLst>
              <a:ext uri="{FF2B5EF4-FFF2-40B4-BE49-F238E27FC236}">
                <a16:creationId xmlns:a16="http://schemas.microsoft.com/office/drawing/2014/main" id="{C085D909-F579-4A50-983F-4B6CE16E1583}"/>
              </a:ext>
            </a:extLst>
          </p:cNvPr>
          <p:cNvSpPr txBox="1"/>
          <p:nvPr/>
        </p:nvSpPr>
        <p:spPr>
          <a:xfrm>
            <a:off x="6420868" y="4992469"/>
            <a:ext cx="2670587" cy="923330"/>
          </a:xfrm>
          <a:prstGeom prst="rect">
            <a:avLst/>
          </a:prstGeom>
          <a:solidFill>
            <a:srgbClr val="FFFF00"/>
          </a:solidFill>
          <a:ln>
            <a:solidFill>
              <a:srgbClr val="0000FF"/>
            </a:solidFill>
          </a:ln>
        </p:spPr>
        <p:txBody>
          <a:bodyPr wrap="square">
            <a:spAutoFit/>
          </a:bodyPr>
          <a:lstStyle/>
          <a:p>
            <a:r>
              <a:rPr kumimoji="1" lang="en-US" altLang="ja-JP" sz="1800" b="1" dirty="0"/>
              <a:t>Integrated BAN/Cloud/AI</a:t>
            </a:r>
          </a:p>
          <a:p>
            <a:r>
              <a:rPr kumimoji="1" lang="en-US" altLang="ja-JP" sz="1800" b="1" dirty="0"/>
              <a:t>Platform of Beyond 5G</a:t>
            </a:r>
            <a:endParaRPr lang="ja-JP" altLang="en-US" dirty="0"/>
          </a:p>
        </p:txBody>
      </p:sp>
      <p:sp>
        <p:nvSpPr>
          <p:cNvPr id="4" name="矢印: 上 3">
            <a:extLst>
              <a:ext uri="{FF2B5EF4-FFF2-40B4-BE49-F238E27FC236}">
                <a16:creationId xmlns:a16="http://schemas.microsoft.com/office/drawing/2014/main" id="{3835506A-51E8-411A-ADAB-8F969E6BD66C}"/>
              </a:ext>
            </a:extLst>
          </p:cNvPr>
          <p:cNvSpPr/>
          <p:nvPr/>
        </p:nvSpPr>
        <p:spPr>
          <a:xfrm>
            <a:off x="7552706" y="4523789"/>
            <a:ext cx="415637" cy="429211"/>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object 8">
            <a:extLst>
              <a:ext uri="{FF2B5EF4-FFF2-40B4-BE49-F238E27FC236}">
                <a16:creationId xmlns:a16="http://schemas.microsoft.com/office/drawing/2014/main" id="{73CA8F3D-6220-3004-1D79-830812FADD28}"/>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36</a:t>
            </a:fld>
            <a:endParaRPr sz="1200" dirty="0">
              <a:latin typeface="Times New Roman"/>
              <a:cs typeface="Times New Roman"/>
            </a:endParaRPr>
          </a:p>
        </p:txBody>
      </p:sp>
      <p:sp>
        <p:nvSpPr>
          <p:cNvPr id="5" name="object 10">
            <a:extLst>
              <a:ext uri="{FF2B5EF4-FFF2-40B4-BE49-F238E27FC236}">
                <a16:creationId xmlns:a16="http://schemas.microsoft.com/office/drawing/2014/main" id="{74FA0C73-C100-6E74-7E3B-56F6061049B1}"/>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2" name="日付プレースホルダー 1">
            <a:extLst>
              <a:ext uri="{FF2B5EF4-FFF2-40B4-BE49-F238E27FC236}">
                <a16:creationId xmlns:a16="http://schemas.microsoft.com/office/drawing/2014/main" id="{36077F22-6AB9-0436-D6B1-B72BA0850C43}"/>
              </a:ext>
            </a:extLst>
          </p:cNvPr>
          <p:cNvSpPr>
            <a:spLocks noGrp="1"/>
          </p:cNvSpPr>
          <p:nvPr>
            <p:ph type="dt" sz="half" idx="10"/>
          </p:nvPr>
        </p:nvSpPr>
        <p:spPr/>
        <p:txBody>
          <a:bodyPr/>
          <a:lstStyle/>
          <a:p>
            <a:r>
              <a:rPr lang="en-US" altLang="ja-JP"/>
              <a:t>July 2025</a:t>
            </a:r>
            <a:endParaRPr lang="ja-JP" altLang="en-US" dirty="0"/>
          </a:p>
        </p:txBody>
      </p:sp>
    </p:spTree>
    <p:extLst>
      <p:ext uri="{BB962C8B-B14F-4D97-AF65-F5344CB8AC3E}">
        <p14:creationId xmlns:p14="http://schemas.microsoft.com/office/powerpoint/2010/main" val="2891114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183"/>
                                        </p:tgtEl>
                                        <p:attrNameLst>
                                          <p:attrName>style.visibility</p:attrName>
                                        </p:attrNameLst>
                                      </p:cBhvr>
                                      <p:to>
                                        <p:strVal val="visible"/>
                                      </p:to>
                                    </p:set>
                                    <p:anim calcmode="lin" valueType="num">
                                      <p:cBhvr additive="base">
                                        <p:cTn id="7" dur="500" fill="hold"/>
                                        <p:tgtEl>
                                          <p:spTgt spid="50183"/>
                                        </p:tgtEl>
                                        <p:attrNameLst>
                                          <p:attrName>ppt_x</p:attrName>
                                        </p:attrNameLst>
                                      </p:cBhvr>
                                      <p:tavLst>
                                        <p:tav tm="0">
                                          <p:val>
                                            <p:strVal val="0-#ppt_w/2"/>
                                          </p:val>
                                        </p:tav>
                                        <p:tav tm="100000">
                                          <p:val>
                                            <p:strVal val="#ppt_x"/>
                                          </p:val>
                                        </p:tav>
                                      </p:tavLst>
                                    </p:anim>
                                    <p:anim calcmode="lin" valueType="num">
                                      <p:cBhvr additive="base">
                                        <p:cTn id="8" dur="500" fill="hold"/>
                                        <p:tgtEl>
                                          <p:spTgt spid="5018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0184"/>
                                        </p:tgtEl>
                                        <p:attrNameLst>
                                          <p:attrName>style.visibility</p:attrName>
                                        </p:attrNameLst>
                                      </p:cBhvr>
                                      <p:to>
                                        <p:strVal val="visible"/>
                                      </p:to>
                                    </p:set>
                                    <p:anim calcmode="lin" valueType="num">
                                      <p:cBhvr additive="base">
                                        <p:cTn id="12" dur="500" fill="hold"/>
                                        <p:tgtEl>
                                          <p:spTgt spid="50184"/>
                                        </p:tgtEl>
                                        <p:attrNameLst>
                                          <p:attrName>ppt_x</p:attrName>
                                        </p:attrNameLst>
                                      </p:cBhvr>
                                      <p:tavLst>
                                        <p:tav tm="0">
                                          <p:val>
                                            <p:strVal val="0-#ppt_w/2"/>
                                          </p:val>
                                        </p:tav>
                                        <p:tav tm="100000">
                                          <p:val>
                                            <p:strVal val="#ppt_x"/>
                                          </p:val>
                                        </p:tav>
                                      </p:tavLst>
                                    </p:anim>
                                    <p:anim calcmode="lin" valueType="num">
                                      <p:cBhvr additive="base">
                                        <p:cTn id="13" dur="500" fill="hold"/>
                                        <p:tgtEl>
                                          <p:spTgt spid="5018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0185"/>
                                        </p:tgtEl>
                                        <p:attrNameLst>
                                          <p:attrName>style.visibility</p:attrName>
                                        </p:attrNameLst>
                                      </p:cBhvr>
                                      <p:to>
                                        <p:strVal val="visible"/>
                                      </p:to>
                                    </p:set>
                                    <p:anim calcmode="lin" valueType="num">
                                      <p:cBhvr additive="base">
                                        <p:cTn id="17" dur="500" fill="hold"/>
                                        <p:tgtEl>
                                          <p:spTgt spid="50185"/>
                                        </p:tgtEl>
                                        <p:attrNameLst>
                                          <p:attrName>ppt_x</p:attrName>
                                        </p:attrNameLst>
                                      </p:cBhvr>
                                      <p:tavLst>
                                        <p:tav tm="0">
                                          <p:val>
                                            <p:strVal val="0-#ppt_w/2"/>
                                          </p:val>
                                        </p:tav>
                                        <p:tav tm="100000">
                                          <p:val>
                                            <p:strVal val="#ppt_x"/>
                                          </p:val>
                                        </p:tav>
                                      </p:tavLst>
                                    </p:anim>
                                    <p:anim calcmode="lin" valueType="num">
                                      <p:cBhvr additive="base">
                                        <p:cTn id="18" dur="500" fill="hold"/>
                                        <p:tgtEl>
                                          <p:spTgt spid="5018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50186"/>
                                        </p:tgtEl>
                                        <p:attrNameLst>
                                          <p:attrName>style.visibility</p:attrName>
                                        </p:attrNameLst>
                                      </p:cBhvr>
                                      <p:to>
                                        <p:strVal val="visible"/>
                                      </p:to>
                                    </p:set>
                                    <p:anim calcmode="lin" valueType="num">
                                      <p:cBhvr additive="base">
                                        <p:cTn id="22" dur="500" fill="hold"/>
                                        <p:tgtEl>
                                          <p:spTgt spid="50186"/>
                                        </p:tgtEl>
                                        <p:attrNameLst>
                                          <p:attrName>ppt_x</p:attrName>
                                        </p:attrNameLst>
                                      </p:cBhvr>
                                      <p:tavLst>
                                        <p:tav tm="0">
                                          <p:val>
                                            <p:strVal val="0-#ppt_w/2"/>
                                          </p:val>
                                        </p:tav>
                                        <p:tav tm="100000">
                                          <p:val>
                                            <p:strVal val="#ppt_x"/>
                                          </p:val>
                                        </p:tav>
                                      </p:tavLst>
                                    </p:anim>
                                    <p:anim calcmode="lin" valueType="num">
                                      <p:cBhvr additive="base">
                                        <p:cTn id="23" dur="500" fill="hold"/>
                                        <p:tgtEl>
                                          <p:spTgt spid="5018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50187"/>
                                        </p:tgtEl>
                                        <p:attrNameLst>
                                          <p:attrName>style.visibility</p:attrName>
                                        </p:attrNameLst>
                                      </p:cBhvr>
                                      <p:to>
                                        <p:strVal val="visible"/>
                                      </p:to>
                                    </p:set>
                                    <p:anim calcmode="lin" valueType="num">
                                      <p:cBhvr additive="base">
                                        <p:cTn id="27" dur="500" fill="hold"/>
                                        <p:tgtEl>
                                          <p:spTgt spid="50187"/>
                                        </p:tgtEl>
                                        <p:attrNameLst>
                                          <p:attrName>ppt_x</p:attrName>
                                        </p:attrNameLst>
                                      </p:cBhvr>
                                      <p:tavLst>
                                        <p:tav tm="0">
                                          <p:val>
                                            <p:strVal val="0-#ppt_w/2"/>
                                          </p:val>
                                        </p:tav>
                                        <p:tav tm="100000">
                                          <p:val>
                                            <p:strVal val="#ppt_x"/>
                                          </p:val>
                                        </p:tav>
                                      </p:tavLst>
                                    </p:anim>
                                    <p:anim calcmode="lin" valueType="num">
                                      <p:cBhvr additive="base">
                                        <p:cTn id="28" dur="500" fill="hold"/>
                                        <p:tgtEl>
                                          <p:spTgt spid="5018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45061"/>
                                        </p:tgtEl>
                                        <p:attrNameLst>
                                          <p:attrName>style.visibility</p:attrName>
                                        </p:attrNameLst>
                                      </p:cBhvr>
                                      <p:to>
                                        <p:strVal val="visible"/>
                                      </p:to>
                                    </p:set>
                                    <p:anim calcmode="lin" valueType="num">
                                      <p:cBhvr additive="base">
                                        <p:cTn id="32" dur="500" fill="hold"/>
                                        <p:tgtEl>
                                          <p:spTgt spid="45061"/>
                                        </p:tgtEl>
                                        <p:attrNameLst>
                                          <p:attrName>ppt_x</p:attrName>
                                        </p:attrNameLst>
                                      </p:cBhvr>
                                      <p:tavLst>
                                        <p:tav tm="0">
                                          <p:val>
                                            <p:strVal val="0-#ppt_w/2"/>
                                          </p:val>
                                        </p:tav>
                                        <p:tav tm="100000">
                                          <p:val>
                                            <p:strVal val="#ppt_x"/>
                                          </p:val>
                                        </p:tav>
                                      </p:tavLst>
                                    </p:anim>
                                    <p:anim calcmode="lin" valueType="num">
                                      <p:cBhvr additive="base">
                                        <p:cTn id="33"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P spid="50183" grpId="0"/>
      <p:bldP spid="50184" grpId="0"/>
      <p:bldP spid="50185" grpId="0"/>
      <p:bldP spid="50186" grpId="0"/>
      <p:bldP spid="50187" grpId="0"/>
      <p:bldP spid="14"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061BBEA9-B3C7-677E-0AA9-657995E0ED49}"/>
              </a:ext>
            </a:extLst>
          </p:cNvPr>
          <p:cNvGrpSpPr/>
          <p:nvPr/>
        </p:nvGrpSpPr>
        <p:grpSpPr>
          <a:xfrm>
            <a:off x="-76200" y="1673825"/>
            <a:ext cx="9148763" cy="4799384"/>
            <a:chOff x="-123693" y="1219200"/>
            <a:chExt cx="9159233" cy="5256584"/>
          </a:xfrm>
        </p:grpSpPr>
        <p:pic>
          <p:nvPicPr>
            <p:cNvPr id="2070" name="Picture 22" descr="点検する作業員">
              <a:extLst>
                <a:ext uri="{FF2B5EF4-FFF2-40B4-BE49-F238E27FC236}">
                  <a16:creationId xmlns:a16="http://schemas.microsoft.com/office/drawing/2014/main" id="{322B6527-6DA0-4FBA-B82D-5A9E71632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3993" y="2100810"/>
              <a:ext cx="1114712" cy="144788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ワトソンの日本上陸が本格化している">
              <a:extLst>
                <a:ext uri="{FF2B5EF4-FFF2-40B4-BE49-F238E27FC236}">
                  <a16:creationId xmlns:a16="http://schemas.microsoft.com/office/drawing/2014/main" id="{203F5748-369D-4518-AC1C-84FD3BE7D3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474" y="1293673"/>
              <a:ext cx="1718489" cy="794071"/>
            </a:xfrm>
            <a:prstGeom prst="rect">
              <a:avLst/>
            </a:prstGeom>
            <a:noFill/>
            <a:extLst>
              <a:ext uri="{909E8E84-426E-40DD-AFC4-6F175D3DCCD1}">
                <a14:hiddenFill xmlns:a14="http://schemas.microsoft.com/office/drawing/2010/main">
                  <a:solidFill>
                    <a:srgbClr val="FFFFFF"/>
                  </a:solidFill>
                </a14:hiddenFill>
              </a:ext>
            </a:extLst>
          </p:spPr>
        </p:pic>
        <p:sp>
          <p:nvSpPr>
            <p:cNvPr id="4" name="楕円 3"/>
            <p:cNvSpPr/>
            <p:nvPr/>
          </p:nvSpPr>
          <p:spPr>
            <a:xfrm>
              <a:off x="4749023" y="1287588"/>
              <a:ext cx="1987291" cy="692715"/>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FF"/>
                  </a:solidFill>
                  <a:effectLst/>
                  <a:uLnTx/>
                  <a:uFillTx/>
                  <a:latin typeface="Arial" panose="020B0604020202020204" pitchFamily="34" charset="0"/>
                  <a:ea typeface="ＭＳ ゴシック" panose="020B0609070205080204" pitchFamily="49" charset="-128"/>
                  <a:cs typeface="Arial" panose="020B0604020202020204" pitchFamily="34" charset="0"/>
                </a:rPr>
                <a:t>Data Base Registry Centre</a:t>
              </a:r>
              <a:endParaRPr kumimoji="1" lang="en-US" altLang="ja-JP" sz="1800" b="1" i="0" u="none" strike="noStrike" kern="1200" cap="none" spc="0" normalizeH="0" baseline="0" noProof="0" dirty="0">
                <a:ln>
                  <a:noFill/>
                </a:ln>
                <a:solidFill>
                  <a:srgbClr val="0000FF"/>
                </a:solidFill>
                <a:effectLst/>
                <a:uLnTx/>
                <a:uFillTx/>
                <a:latin typeface="Arial" panose="020B0604020202020204" pitchFamily="34" charset="0"/>
                <a:ea typeface="ＭＳ ゴシック" panose="020B0609070205080204" pitchFamily="49" charset="-128"/>
                <a:cs typeface="Arial" panose="020B0604020202020204" pitchFamily="34" charset="0"/>
              </a:endParaRPr>
            </a:p>
          </p:txBody>
        </p:sp>
        <p:sp>
          <p:nvSpPr>
            <p:cNvPr id="6" name="楕円 5"/>
            <p:cNvSpPr/>
            <p:nvPr/>
          </p:nvSpPr>
          <p:spPr>
            <a:xfrm>
              <a:off x="6756786" y="2911339"/>
              <a:ext cx="2084451" cy="902556"/>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City Government, Maintenance Company,</a:t>
              </a:r>
            </a:p>
          </p:txBody>
        </p:sp>
        <p:sp>
          <p:nvSpPr>
            <p:cNvPr id="7" name="楕円 6"/>
            <p:cNvSpPr/>
            <p:nvPr/>
          </p:nvSpPr>
          <p:spPr>
            <a:xfrm>
              <a:off x="2824521" y="3102073"/>
              <a:ext cx="1768227" cy="487299"/>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FF"/>
                  </a:solidFill>
                  <a:effectLst/>
                  <a:uLnTx/>
                  <a:uFillTx/>
                  <a:latin typeface="Arial" panose="020B0604020202020204" pitchFamily="34" charset="0"/>
                  <a:ea typeface="ＭＳ ゴシック" panose="020B0609070205080204" pitchFamily="49" charset="-128"/>
                  <a:cs typeface="Arial" panose="020B0604020202020204" pitchFamily="34" charset="0"/>
                </a:rPr>
                <a:t>Gateway</a:t>
              </a:r>
              <a:endParaRPr kumimoji="1" lang="ja-JP" altLang="en-US" sz="1800" b="1" i="0" u="none" strike="noStrike" kern="1200" cap="none" spc="0" normalizeH="0" baseline="0" noProof="0" dirty="0">
                <a:ln>
                  <a:noFill/>
                </a:ln>
                <a:solidFill>
                  <a:srgbClr val="0000FF"/>
                </a:solidFill>
                <a:effectLst/>
                <a:uLnTx/>
                <a:uFillTx/>
                <a:latin typeface="Arial" panose="020B0604020202020204" pitchFamily="34" charset="0"/>
                <a:ea typeface="ＭＳ ゴシック" panose="020B0609070205080204" pitchFamily="49" charset="-128"/>
                <a:cs typeface="Arial" panose="020B0604020202020204" pitchFamily="34" charset="0"/>
              </a:endParaRPr>
            </a:p>
          </p:txBody>
        </p:sp>
        <p:cxnSp>
          <p:nvCxnSpPr>
            <p:cNvPr id="17" name="直線矢印コネクタ 16"/>
            <p:cNvCxnSpPr>
              <a:cxnSpLocks/>
            </p:cNvCxnSpPr>
            <p:nvPr/>
          </p:nvCxnSpPr>
          <p:spPr>
            <a:xfrm flipV="1">
              <a:off x="4193007" y="1979777"/>
              <a:ext cx="955534" cy="1109887"/>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stCxn id="7" idx="7"/>
            </p:cNvCxnSpPr>
            <p:nvPr/>
          </p:nvCxnSpPr>
          <p:spPr>
            <a:xfrm flipV="1">
              <a:off x="4333797" y="2035996"/>
              <a:ext cx="954956" cy="1137440"/>
            </a:xfrm>
            <a:prstGeom prst="straightConnector1">
              <a:avLst/>
            </a:prstGeom>
            <a:ln w="25400">
              <a:solidFill>
                <a:srgbClr val="0000FF"/>
              </a:solidFill>
              <a:headEnd type="arrow"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a:cxnSpLocks/>
              <a:endCxn id="6" idx="1"/>
            </p:cNvCxnSpPr>
            <p:nvPr/>
          </p:nvCxnSpPr>
          <p:spPr>
            <a:xfrm>
              <a:off x="6159883" y="2002603"/>
              <a:ext cx="902164" cy="1040912"/>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cxnSpLocks/>
            </p:cNvCxnSpPr>
            <p:nvPr/>
          </p:nvCxnSpPr>
          <p:spPr>
            <a:xfrm>
              <a:off x="5942723" y="2030386"/>
              <a:ext cx="950125" cy="1029010"/>
            </a:xfrm>
            <a:prstGeom prst="straightConnector1">
              <a:avLst/>
            </a:prstGeom>
            <a:ln w="25400">
              <a:solidFill>
                <a:srgbClr val="0000FF"/>
              </a:solidFill>
              <a:headEnd type="arrow" w="med" len="lg"/>
              <a:tailEnd type="none" w="med" len="lg"/>
            </a:ln>
          </p:spPr>
          <p:style>
            <a:lnRef idx="1">
              <a:schemeClr val="accent1"/>
            </a:lnRef>
            <a:fillRef idx="0">
              <a:schemeClr val="accent1"/>
            </a:fillRef>
            <a:effectRef idx="0">
              <a:schemeClr val="accent1"/>
            </a:effectRef>
            <a:fontRef idx="minor">
              <a:schemeClr val="tx1"/>
            </a:fontRef>
          </p:style>
        </p:cxnSp>
        <p:sp>
          <p:nvSpPr>
            <p:cNvPr id="29" name="雲 28"/>
            <p:cNvSpPr/>
            <p:nvPr/>
          </p:nvSpPr>
          <p:spPr>
            <a:xfrm>
              <a:off x="4283387" y="2125070"/>
              <a:ext cx="873320" cy="480846"/>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雲 29"/>
            <p:cNvSpPr/>
            <p:nvPr/>
          </p:nvSpPr>
          <p:spPr>
            <a:xfrm>
              <a:off x="6097321" y="2152979"/>
              <a:ext cx="873320" cy="480846"/>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雲 30"/>
            <p:cNvSpPr/>
            <p:nvPr/>
          </p:nvSpPr>
          <p:spPr>
            <a:xfrm>
              <a:off x="5447778" y="2800138"/>
              <a:ext cx="873320" cy="480846"/>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 name="楕円 64"/>
            <p:cNvSpPr/>
            <p:nvPr/>
          </p:nvSpPr>
          <p:spPr>
            <a:xfrm>
              <a:off x="1753337" y="1219200"/>
              <a:ext cx="2430358" cy="784270"/>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FF"/>
                  </a:solidFill>
                  <a:effectLst/>
                  <a:uLnTx/>
                  <a:uFillTx/>
                  <a:latin typeface="Arial" panose="020B0604020202020204" pitchFamily="34" charset="0"/>
                  <a:ea typeface="ＭＳ ゴシック" panose="020B0609070205080204" pitchFamily="49" charset="-128"/>
                  <a:cs typeface="Arial" panose="020B0604020202020204" pitchFamily="34" charset="0"/>
                </a:rPr>
                <a:t>AI Big Data Mining Server with Deep Learning  ex.</a:t>
              </a:r>
              <a:r>
                <a:rPr kumimoji="1" lang="ja-JP" altLang="en-US" sz="1200" b="1" i="0" u="none" strike="noStrike" kern="1200" cap="none" spc="0" normalizeH="0" baseline="0" noProof="0" dirty="0">
                  <a:ln>
                    <a:noFill/>
                  </a:ln>
                  <a:solidFill>
                    <a:srgbClr val="0000FF"/>
                  </a:solidFill>
                  <a:effectLst/>
                  <a:uLnTx/>
                  <a:uFillTx/>
                  <a:latin typeface="Arial" panose="020B0604020202020204" pitchFamily="34" charset="0"/>
                  <a:ea typeface="ＭＳ ゴシック" panose="020B0609070205080204" pitchFamily="49" charset="-128"/>
                  <a:cs typeface="Arial" panose="020B0604020202020204" pitchFamily="34" charset="0"/>
                </a:rPr>
                <a:t>：</a:t>
              </a:r>
              <a:r>
                <a:rPr kumimoji="1" lang="en-US" altLang="ja-JP" sz="1200" b="1" i="1" u="none" strike="noStrike" kern="1200" cap="none" spc="0" normalizeH="0" baseline="0" noProof="0" dirty="0">
                  <a:ln>
                    <a:noFill/>
                  </a:ln>
                  <a:solidFill>
                    <a:srgbClr val="0000FF"/>
                  </a:solidFill>
                  <a:effectLst/>
                  <a:uLnTx/>
                  <a:uFillTx/>
                  <a:latin typeface="Arial" panose="020B0604020202020204" pitchFamily="34" charset="0"/>
                  <a:ea typeface="ＭＳ ゴシック" panose="020B0609070205080204" pitchFamily="49" charset="-128"/>
                  <a:cs typeface="Arial" panose="020B0604020202020204" pitchFamily="34" charset="0"/>
                </a:rPr>
                <a:t>Watson</a:t>
              </a:r>
            </a:p>
          </p:txBody>
        </p:sp>
        <p:cxnSp>
          <p:nvCxnSpPr>
            <p:cNvPr id="67" name="直線矢印コネクタ 66"/>
            <p:cNvCxnSpPr>
              <a:cxnSpLocks/>
            </p:cNvCxnSpPr>
            <p:nvPr/>
          </p:nvCxnSpPr>
          <p:spPr>
            <a:xfrm>
              <a:off x="4180497" y="1649341"/>
              <a:ext cx="644721" cy="0"/>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a:cxnSpLocks/>
            </p:cNvCxnSpPr>
            <p:nvPr/>
          </p:nvCxnSpPr>
          <p:spPr>
            <a:xfrm>
              <a:off x="4143289" y="1781322"/>
              <a:ext cx="635190" cy="0"/>
            </a:xfrm>
            <a:prstGeom prst="straightConnector1">
              <a:avLst/>
            </a:prstGeom>
            <a:ln w="25400">
              <a:solidFill>
                <a:srgbClr val="0000FF"/>
              </a:solidFill>
              <a:headEnd type="arrow" w="med" len="lg"/>
              <a:tailEnd type="none" w="med" len="lg"/>
            </a:ln>
          </p:spPr>
          <p:style>
            <a:lnRef idx="1">
              <a:schemeClr val="accent1"/>
            </a:lnRef>
            <a:fillRef idx="0">
              <a:schemeClr val="accent1"/>
            </a:fillRef>
            <a:effectRef idx="0">
              <a:schemeClr val="accent1"/>
            </a:effectRef>
            <a:fontRef idx="minor">
              <a:schemeClr val="tx1"/>
            </a:fontRef>
          </p:style>
        </p:cxnSp>
        <p:pic>
          <p:nvPicPr>
            <p:cNvPr id="1054" name="Picture 18" descr="http://free-designer.net/design_img/03221220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5886" y="1336269"/>
              <a:ext cx="957516" cy="654041"/>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直線矢印コネクタ 36"/>
            <p:cNvCxnSpPr>
              <a:cxnSpLocks/>
            </p:cNvCxnSpPr>
            <p:nvPr/>
          </p:nvCxnSpPr>
          <p:spPr>
            <a:xfrm flipH="1" flipV="1">
              <a:off x="2985088" y="2036242"/>
              <a:ext cx="368278" cy="1033239"/>
            </a:xfrm>
            <a:prstGeom prst="straightConnector1">
              <a:avLst/>
            </a:prstGeom>
            <a:ln w="25400">
              <a:solidFill>
                <a:srgbClr val="00B050"/>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cxnSpLocks/>
            </p:cNvCxnSpPr>
            <p:nvPr/>
          </p:nvCxnSpPr>
          <p:spPr>
            <a:xfrm>
              <a:off x="3108293" y="2063519"/>
              <a:ext cx="357067" cy="1040567"/>
            </a:xfrm>
            <a:prstGeom prst="straightConnector1">
              <a:avLst/>
            </a:prstGeom>
            <a:ln w="25400">
              <a:solidFill>
                <a:srgbClr val="00B050"/>
              </a:solidFill>
              <a:headEnd w="med" len="lg"/>
              <a:tailEnd type="arrow" w="med" len="lg"/>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3287643" y="2241536"/>
              <a:ext cx="1284357" cy="6227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Private Network</a:t>
              </a:r>
            </a:p>
          </p:txBody>
        </p:sp>
        <p:cxnSp>
          <p:nvCxnSpPr>
            <p:cNvPr id="87" name="直線矢印コネクタ 86">
              <a:extLst>
                <a:ext uri="{FF2B5EF4-FFF2-40B4-BE49-F238E27FC236}">
                  <a16:creationId xmlns:a16="http://schemas.microsoft.com/office/drawing/2014/main" id="{6CF13902-7111-4D81-AC10-A4B6EE77CB8A}"/>
                </a:ext>
              </a:extLst>
            </p:cNvPr>
            <p:cNvCxnSpPr>
              <a:cxnSpLocks/>
            </p:cNvCxnSpPr>
            <p:nvPr/>
          </p:nvCxnSpPr>
          <p:spPr>
            <a:xfrm flipV="1">
              <a:off x="6415409" y="3249286"/>
              <a:ext cx="351190" cy="135853"/>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sp>
          <p:nvSpPr>
            <p:cNvPr id="18" name="雲 17"/>
            <p:cNvSpPr/>
            <p:nvPr/>
          </p:nvSpPr>
          <p:spPr>
            <a:xfrm>
              <a:off x="4342689" y="2332837"/>
              <a:ext cx="2561947" cy="706369"/>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Arial" panose="020B0604020202020204" pitchFamily="34" charset="0"/>
                  <a:ea typeface="ＭＳ ゴシック" panose="020B0609070205080204" pitchFamily="49" charset="-128"/>
                  <a:cs typeface="Arial" panose="020B0604020202020204" pitchFamily="34" charset="0"/>
                </a:rPr>
                <a:t>4G, 5G, WiFi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Arial" panose="020B0604020202020204" pitchFamily="34" charset="0"/>
                  <a:ea typeface="ＭＳ ゴシック" panose="020B0609070205080204" pitchFamily="49" charset="-128"/>
                  <a:cs typeface="Arial" panose="020B0604020202020204" pitchFamily="34" charset="0"/>
                </a:rPr>
                <a:t>Network Cloud</a:t>
              </a:r>
              <a:endParaRPr kumimoji="1" lang="ja-JP"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ゴシック" panose="020B0609070205080204" pitchFamily="49" charset="-128"/>
                <a:cs typeface="Arial" panose="020B0604020202020204" pitchFamily="34" charset="0"/>
              </a:endParaRPr>
            </a:p>
          </p:txBody>
        </p:sp>
        <p:sp>
          <p:nvSpPr>
            <p:cNvPr id="95" name="正方形/長方形 94">
              <a:extLst>
                <a:ext uri="{FF2B5EF4-FFF2-40B4-BE49-F238E27FC236}">
                  <a16:creationId xmlns:a16="http://schemas.microsoft.com/office/drawing/2014/main" id="{C0A18917-A095-45D2-B330-386F9B329D76}"/>
                </a:ext>
              </a:extLst>
            </p:cNvPr>
            <p:cNvSpPr/>
            <p:nvPr/>
          </p:nvSpPr>
          <p:spPr>
            <a:xfrm>
              <a:off x="-123693" y="2083296"/>
              <a:ext cx="3081654" cy="12934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Arial" panose="020B0604020202020204" pitchFamily="34" charset="0"/>
                  <a:ea typeface="ＭＳ ゴシック" panose="020B0609070205080204" pitchFamily="49" charset="-128"/>
                  <a:cs typeface="Arial" panose="020B0604020202020204" pitchFamily="34" charset="0"/>
                </a:rPr>
                <a:t>In daily life, for safety condition of social infrastructure such as bridge, bldgs. In disaster, for rescue of victims big data can be mined with AI.  </a:t>
              </a:r>
            </a:p>
          </p:txBody>
        </p:sp>
        <p:grpSp>
          <p:nvGrpSpPr>
            <p:cNvPr id="2" name="グループ化 1">
              <a:extLst>
                <a:ext uri="{FF2B5EF4-FFF2-40B4-BE49-F238E27FC236}">
                  <a16:creationId xmlns:a16="http://schemas.microsoft.com/office/drawing/2014/main" id="{CC749894-E227-4291-8F34-84CAF9C6D34E}"/>
                </a:ext>
              </a:extLst>
            </p:cNvPr>
            <p:cNvGrpSpPr/>
            <p:nvPr/>
          </p:nvGrpSpPr>
          <p:grpSpPr>
            <a:xfrm>
              <a:off x="42667" y="3327651"/>
              <a:ext cx="8992873" cy="3148133"/>
              <a:chOff x="42667" y="3449219"/>
              <a:chExt cx="8992873" cy="3369214"/>
            </a:xfrm>
          </p:grpSpPr>
          <p:sp>
            <p:nvSpPr>
              <p:cNvPr id="60" name="フリーフォーム 1043"/>
              <p:cNvSpPr/>
              <p:nvPr/>
            </p:nvSpPr>
            <p:spPr>
              <a:xfrm>
                <a:off x="424940" y="4065649"/>
                <a:ext cx="8566410" cy="2143765"/>
              </a:xfrm>
              <a:custGeom>
                <a:avLst/>
                <a:gdLst>
                  <a:gd name="connsiteX0" fmla="*/ 305795 w 5806092"/>
                  <a:gd name="connsiteY0" fmla="*/ 502205 h 1936596"/>
                  <a:gd name="connsiteX1" fmla="*/ 401045 w 5806092"/>
                  <a:gd name="connsiteY1" fmla="*/ 92630 h 1936596"/>
                  <a:gd name="connsiteX2" fmla="*/ 2677520 w 5806092"/>
                  <a:gd name="connsiteY2" fmla="*/ 73580 h 1936596"/>
                  <a:gd name="connsiteX3" fmla="*/ 3144245 w 5806092"/>
                  <a:gd name="connsiteY3" fmla="*/ 921305 h 1936596"/>
                  <a:gd name="connsiteX4" fmla="*/ 4658720 w 5806092"/>
                  <a:gd name="connsiteY4" fmla="*/ 1111805 h 1936596"/>
                  <a:gd name="connsiteX5" fmla="*/ 5468345 w 5806092"/>
                  <a:gd name="connsiteY5" fmla="*/ 1388030 h 1936596"/>
                  <a:gd name="connsiteX6" fmla="*/ 5373095 w 5806092"/>
                  <a:gd name="connsiteY6" fmla="*/ 1826180 h 1936596"/>
                  <a:gd name="connsiteX7" fmla="*/ 401045 w 5806092"/>
                  <a:gd name="connsiteY7" fmla="*/ 1816655 h 1936596"/>
                  <a:gd name="connsiteX8" fmla="*/ 305795 w 5806092"/>
                  <a:gd name="connsiteY8" fmla="*/ 502205 h 1936596"/>
                  <a:gd name="connsiteX0" fmla="*/ 226352 w 5859999"/>
                  <a:gd name="connsiteY0" fmla="*/ 964042 h 1928106"/>
                  <a:gd name="connsiteX1" fmla="*/ 454952 w 5859999"/>
                  <a:gd name="connsiteY1" fmla="*/ 115852 h 1928106"/>
                  <a:gd name="connsiteX2" fmla="*/ 2731427 w 5859999"/>
                  <a:gd name="connsiteY2" fmla="*/ 96802 h 1928106"/>
                  <a:gd name="connsiteX3" fmla="*/ 3198152 w 5859999"/>
                  <a:gd name="connsiteY3" fmla="*/ 944527 h 1928106"/>
                  <a:gd name="connsiteX4" fmla="*/ 4712627 w 5859999"/>
                  <a:gd name="connsiteY4" fmla="*/ 1135027 h 1928106"/>
                  <a:gd name="connsiteX5" fmla="*/ 5522252 w 5859999"/>
                  <a:gd name="connsiteY5" fmla="*/ 1411252 h 1928106"/>
                  <a:gd name="connsiteX6" fmla="*/ 5427002 w 5859999"/>
                  <a:gd name="connsiteY6" fmla="*/ 1849402 h 1928106"/>
                  <a:gd name="connsiteX7" fmla="*/ 454952 w 5859999"/>
                  <a:gd name="connsiteY7" fmla="*/ 1839877 h 1928106"/>
                  <a:gd name="connsiteX8" fmla="*/ 226352 w 5859999"/>
                  <a:gd name="connsiteY8" fmla="*/ 964042 h 1928106"/>
                  <a:gd name="connsiteX0" fmla="*/ 220828 w 5854475"/>
                  <a:gd name="connsiteY0" fmla="*/ 964042 h 1928105"/>
                  <a:gd name="connsiteX1" fmla="*/ 449428 w 5854475"/>
                  <a:gd name="connsiteY1" fmla="*/ 115852 h 1928105"/>
                  <a:gd name="connsiteX2" fmla="*/ 2725903 w 5854475"/>
                  <a:gd name="connsiteY2" fmla="*/ 96802 h 1928105"/>
                  <a:gd name="connsiteX3" fmla="*/ 3192628 w 5854475"/>
                  <a:gd name="connsiteY3" fmla="*/ 944527 h 1928105"/>
                  <a:gd name="connsiteX4" fmla="*/ 4707103 w 5854475"/>
                  <a:gd name="connsiteY4" fmla="*/ 1135027 h 1928105"/>
                  <a:gd name="connsiteX5" fmla="*/ 5516728 w 5854475"/>
                  <a:gd name="connsiteY5" fmla="*/ 1411252 h 1928105"/>
                  <a:gd name="connsiteX6" fmla="*/ 5421478 w 5854475"/>
                  <a:gd name="connsiteY6" fmla="*/ 1849402 h 1928105"/>
                  <a:gd name="connsiteX7" fmla="*/ 449428 w 5854475"/>
                  <a:gd name="connsiteY7" fmla="*/ 1839877 h 1928105"/>
                  <a:gd name="connsiteX8" fmla="*/ 220828 w 5854475"/>
                  <a:gd name="connsiteY8" fmla="*/ 964042 h 1928105"/>
                  <a:gd name="connsiteX0" fmla="*/ 78817 w 5712464"/>
                  <a:gd name="connsiteY0" fmla="*/ 964042 h 1969292"/>
                  <a:gd name="connsiteX1" fmla="*/ 307417 w 5712464"/>
                  <a:gd name="connsiteY1" fmla="*/ 115852 h 1969292"/>
                  <a:gd name="connsiteX2" fmla="*/ 2583892 w 5712464"/>
                  <a:gd name="connsiteY2" fmla="*/ 96802 h 1969292"/>
                  <a:gd name="connsiteX3" fmla="*/ 3050617 w 5712464"/>
                  <a:gd name="connsiteY3" fmla="*/ 944527 h 1969292"/>
                  <a:gd name="connsiteX4" fmla="*/ 4565092 w 5712464"/>
                  <a:gd name="connsiteY4" fmla="*/ 1135027 h 1969292"/>
                  <a:gd name="connsiteX5" fmla="*/ 5374717 w 5712464"/>
                  <a:gd name="connsiteY5" fmla="*/ 1411252 h 1969292"/>
                  <a:gd name="connsiteX6" fmla="*/ 5279467 w 5712464"/>
                  <a:gd name="connsiteY6" fmla="*/ 1849402 h 1969292"/>
                  <a:gd name="connsiteX7" fmla="*/ 840817 w 5712464"/>
                  <a:gd name="connsiteY7" fmla="*/ 1901283 h 1969292"/>
                  <a:gd name="connsiteX8" fmla="*/ 78817 w 5712464"/>
                  <a:gd name="connsiteY8" fmla="*/ 964042 h 1969292"/>
                  <a:gd name="connsiteX0" fmla="*/ 12776 w 5646423"/>
                  <a:gd name="connsiteY0" fmla="*/ 978601 h 1983851"/>
                  <a:gd name="connsiteX1" fmla="*/ 469976 w 5646423"/>
                  <a:gd name="connsiteY1" fmla="*/ 104095 h 1983851"/>
                  <a:gd name="connsiteX2" fmla="*/ 2517851 w 5646423"/>
                  <a:gd name="connsiteY2" fmla="*/ 111361 h 1983851"/>
                  <a:gd name="connsiteX3" fmla="*/ 2984576 w 5646423"/>
                  <a:gd name="connsiteY3" fmla="*/ 959086 h 1983851"/>
                  <a:gd name="connsiteX4" fmla="*/ 4499051 w 5646423"/>
                  <a:gd name="connsiteY4" fmla="*/ 1149586 h 1983851"/>
                  <a:gd name="connsiteX5" fmla="*/ 5308676 w 5646423"/>
                  <a:gd name="connsiteY5" fmla="*/ 1425811 h 1983851"/>
                  <a:gd name="connsiteX6" fmla="*/ 5213426 w 5646423"/>
                  <a:gd name="connsiteY6" fmla="*/ 1863961 h 1983851"/>
                  <a:gd name="connsiteX7" fmla="*/ 774776 w 5646423"/>
                  <a:gd name="connsiteY7" fmla="*/ 1915842 h 1983851"/>
                  <a:gd name="connsiteX8" fmla="*/ 12776 w 5646423"/>
                  <a:gd name="connsiteY8" fmla="*/ 978601 h 1983851"/>
                  <a:gd name="connsiteX0" fmla="*/ 12776 w 5646423"/>
                  <a:gd name="connsiteY0" fmla="*/ 976487 h 1981737"/>
                  <a:gd name="connsiteX1" fmla="*/ 469976 w 5646423"/>
                  <a:gd name="connsiteY1" fmla="*/ 101981 h 1981737"/>
                  <a:gd name="connsiteX2" fmla="*/ 2517851 w 5646423"/>
                  <a:gd name="connsiteY2" fmla="*/ 109247 h 1981737"/>
                  <a:gd name="connsiteX3" fmla="*/ 2870276 w 5646423"/>
                  <a:gd name="connsiteY3" fmla="*/ 921883 h 1981737"/>
                  <a:gd name="connsiteX4" fmla="*/ 4499051 w 5646423"/>
                  <a:gd name="connsiteY4" fmla="*/ 1147472 h 1981737"/>
                  <a:gd name="connsiteX5" fmla="*/ 5308676 w 5646423"/>
                  <a:gd name="connsiteY5" fmla="*/ 1423697 h 1981737"/>
                  <a:gd name="connsiteX6" fmla="*/ 5213426 w 5646423"/>
                  <a:gd name="connsiteY6" fmla="*/ 1861847 h 1981737"/>
                  <a:gd name="connsiteX7" fmla="*/ 774776 w 5646423"/>
                  <a:gd name="connsiteY7" fmla="*/ 1913728 h 1981737"/>
                  <a:gd name="connsiteX8" fmla="*/ 12776 w 5646423"/>
                  <a:gd name="connsiteY8" fmla="*/ 976487 h 1981737"/>
                  <a:gd name="connsiteX0" fmla="*/ 10144 w 5643791"/>
                  <a:gd name="connsiteY0" fmla="*/ 986219 h 1991469"/>
                  <a:gd name="connsiteX1" fmla="*/ 467344 w 5643791"/>
                  <a:gd name="connsiteY1" fmla="*/ 111713 h 1991469"/>
                  <a:gd name="connsiteX2" fmla="*/ 2229469 w 5643791"/>
                  <a:gd name="connsiteY2" fmla="*/ 101435 h 1991469"/>
                  <a:gd name="connsiteX3" fmla="*/ 2867644 w 5643791"/>
                  <a:gd name="connsiteY3" fmla="*/ 931615 h 1991469"/>
                  <a:gd name="connsiteX4" fmla="*/ 4496419 w 5643791"/>
                  <a:gd name="connsiteY4" fmla="*/ 1157204 h 1991469"/>
                  <a:gd name="connsiteX5" fmla="*/ 5306044 w 5643791"/>
                  <a:gd name="connsiteY5" fmla="*/ 1433429 h 1991469"/>
                  <a:gd name="connsiteX6" fmla="*/ 5210794 w 5643791"/>
                  <a:gd name="connsiteY6" fmla="*/ 1871579 h 1991469"/>
                  <a:gd name="connsiteX7" fmla="*/ 772144 w 5643791"/>
                  <a:gd name="connsiteY7" fmla="*/ 1923460 h 1991469"/>
                  <a:gd name="connsiteX8" fmla="*/ 10144 w 5643791"/>
                  <a:gd name="connsiteY8" fmla="*/ 986219 h 1991469"/>
                  <a:gd name="connsiteX0" fmla="*/ 14485 w 5648132"/>
                  <a:gd name="connsiteY0" fmla="*/ 968287 h 1973537"/>
                  <a:gd name="connsiteX1" fmla="*/ 433585 w 5648132"/>
                  <a:gd name="connsiteY1" fmla="*/ 128870 h 1973537"/>
                  <a:gd name="connsiteX2" fmla="*/ 2233810 w 5648132"/>
                  <a:gd name="connsiteY2" fmla="*/ 83503 h 1973537"/>
                  <a:gd name="connsiteX3" fmla="*/ 2871985 w 5648132"/>
                  <a:gd name="connsiteY3" fmla="*/ 913683 h 1973537"/>
                  <a:gd name="connsiteX4" fmla="*/ 4500760 w 5648132"/>
                  <a:gd name="connsiteY4" fmla="*/ 1139272 h 1973537"/>
                  <a:gd name="connsiteX5" fmla="*/ 5310385 w 5648132"/>
                  <a:gd name="connsiteY5" fmla="*/ 1415497 h 1973537"/>
                  <a:gd name="connsiteX6" fmla="*/ 5215135 w 5648132"/>
                  <a:gd name="connsiteY6" fmla="*/ 1853647 h 1973537"/>
                  <a:gd name="connsiteX7" fmla="*/ 776485 w 5648132"/>
                  <a:gd name="connsiteY7" fmla="*/ 1905528 h 1973537"/>
                  <a:gd name="connsiteX8" fmla="*/ 14485 w 5648132"/>
                  <a:gd name="connsiteY8" fmla="*/ 968287 h 1973537"/>
                  <a:gd name="connsiteX0" fmla="*/ 12413 w 5684160"/>
                  <a:gd name="connsiteY0" fmla="*/ 1079311 h 1971495"/>
                  <a:gd name="connsiteX1" fmla="*/ 469613 w 5684160"/>
                  <a:gd name="connsiteY1" fmla="*/ 134626 h 1971495"/>
                  <a:gd name="connsiteX2" fmla="*/ 2269838 w 5684160"/>
                  <a:gd name="connsiteY2" fmla="*/ 89259 h 1971495"/>
                  <a:gd name="connsiteX3" fmla="*/ 2908013 w 5684160"/>
                  <a:gd name="connsiteY3" fmla="*/ 919439 h 1971495"/>
                  <a:gd name="connsiteX4" fmla="*/ 4536788 w 5684160"/>
                  <a:gd name="connsiteY4" fmla="*/ 1145028 h 1971495"/>
                  <a:gd name="connsiteX5" fmla="*/ 5346413 w 5684160"/>
                  <a:gd name="connsiteY5" fmla="*/ 1421253 h 1971495"/>
                  <a:gd name="connsiteX6" fmla="*/ 5251163 w 5684160"/>
                  <a:gd name="connsiteY6" fmla="*/ 1859403 h 1971495"/>
                  <a:gd name="connsiteX7" fmla="*/ 812513 w 5684160"/>
                  <a:gd name="connsiteY7" fmla="*/ 1911284 h 1971495"/>
                  <a:gd name="connsiteX8" fmla="*/ 12413 w 5684160"/>
                  <a:gd name="connsiteY8" fmla="*/ 1079311 h 1971495"/>
                  <a:gd name="connsiteX0" fmla="*/ 4302 w 5676049"/>
                  <a:gd name="connsiteY0" fmla="*/ 1079311 h 1971495"/>
                  <a:gd name="connsiteX1" fmla="*/ 461502 w 5676049"/>
                  <a:gd name="connsiteY1" fmla="*/ 134626 h 1971495"/>
                  <a:gd name="connsiteX2" fmla="*/ 2261727 w 5676049"/>
                  <a:gd name="connsiteY2" fmla="*/ 89259 h 1971495"/>
                  <a:gd name="connsiteX3" fmla="*/ 2899902 w 5676049"/>
                  <a:gd name="connsiteY3" fmla="*/ 919439 h 1971495"/>
                  <a:gd name="connsiteX4" fmla="*/ 4528677 w 5676049"/>
                  <a:gd name="connsiteY4" fmla="*/ 1145028 h 1971495"/>
                  <a:gd name="connsiteX5" fmla="*/ 5338302 w 5676049"/>
                  <a:gd name="connsiteY5" fmla="*/ 1421253 h 1971495"/>
                  <a:gd name="connsiteX6" fmla="*/ 5243052 w 5676049"/>
                  <a:gd name="connsiteY6" fmla="*/ 1859403 h 1971495"/>
                  <a:gd name="connsiteX7" fmla="*/ 804402 w 5676049"/>
                  <a:gd name="connsiteY7" fmla="*/ 1911284 h 1971495"/>
                  <a:gd name="connsiteX8" fmla="*/ 4302 w 5676049"/>
                  <a:gd name="connsiteY8" fmla="*/ 1079311 h 1971495"/>
                  <a:gd name="connsiteX0" fmla="*/ 6328 w 5678075"/>
                  <a:gd name="connsiteY0" fmla="*/ 1079311 h 1877638"/>
                  <a:gd name="connsiteX1" fmla="*/ 463528 w 5678075"/>
                  <a:gd name="connsiteY1" fmla="*/ 134626 h 1877638"/>
                  <a:gd name="connsiteX2" fmla="*/ 2263753 w 5678075"/>
                  <a:gd name="connsiteY2" fmla="*/ 89259 h 1877638"/>
                  <a:gd name="connsiteX3" fmla="*/ 2901928 w 5678075"/>
                  <a:gd name="connsiteY3" fmla="*/ 919439 h 1877638"/>
                  <a:gd name="connsiteX4" fmla="*/ 4530703 w 5678075"/>
                  <a:gd name="connsiteY4" fmla="*/ 1145028 h 1877638"/>
                  <a:gd name="connsiteX5" fmla="*/ 5340328 w 5678075"/>
                  <a:gd name="connsiteY5" fmla="*/ 1421253 h 1877638"/>
                  <a:gd name="connsiteX6" fmla="*/ 5245078 w 5678075"/>
                  <a:gd name="connsiteY6" fmla="*/ 1859403 h 1877638"/>
                  <a:gd name="connsiteX7" fmla="*/ 682603 w 5678075"/>
                  <a:gd name="connsiteY7" fmla="*/ 1648115 h 1877638"/>
                  <a:gd name="connsiteX8" fmla="*/ 6328 w 5678075"/>
                  <a:gd name="connsiteY8" fmla="*/ 1079311 h 1877638"/>
                  <a:gd name="connsiteX0" fmla="*/ 4945 w 5733842"/>
                  <a:gd name="connsiteY0" fmla="*/ 894436 h 1870720"/>
                  <a:gd name="connsiteX1" fmla="*/ 519295 w 5733842"/>
                  <a:gd name="connsiteY1" fmla="*/ 125197 h 1870720"/>
                  <a:gd name="connsiteX2" fmla="*/ 2319520 w 5733842"/>
                  <a:gd name="connsiteY2" fmla="*/ 79830 h 1870720"/>
                  <a:gd name="connsiteX3" fmla="*/ 2957695 w 5733842"/>
                  <a:gd name="connsiteY3" fmla="*/ 910010 h 1870720"/>
                  <a:gd name="connsiteX4" fmla="*/ 4586470 w 5733842"/>
                  <a:gd name="connsiteY4" fmla="*/ 1135599 h 1870720"/>
                  <a:gd name="connsiteX5" fmla="*/ 5396095 w 5733842"/>
                  <a:gd name="connsiteY5" fmla="*/ 1411824 h 1870720"/>
                  <a:gd name="connsiteX6" fmla="*/ 5300845 w 5733842"/>
                  <a:gd name="connsiteY6" fmla="*/ 1849974 h 1870720"/>
                  <a:gd name="connsiteX7" fmla="*/ 738370 w 5733842"/>
                  <a:gd name="connsiteY7" fmla="*/ 1638686 h 1870720"/>
                  <a:gd name="connsiteX8" fmla="*/ 4945 w 5733842"/>
                  <a:gd name="connsiteY8" fmla="*/ 894436 h 1870720"/>
                  <a:gd name="connsiteX0" fmla="*/ 10200 w 5739097"/>
                  <a:gd name="connsiteY0" fmla="*/ 894436 h 1870720"/>
                  <a:gd name="connsiteX1" fmla="*/ 524550 w 5739097"/>
                  <a:gd name="connsiteY1" fmla="*/ 125197 h 1870720"/>
                  <a:gd name="connsiteX2" fmla="*/ 2324775 w 5739097"/>
                  <a:gd name="connsiteY2" fmla="*/ 79830 h 1870720"/>
                  <a:gd name="connsiteX3" fmla="*/ 2962950 w 5739097"/>
                  <a:gd name="connsiteY3" fmla="*/ 910010 h 1870720"/>
                  <a:gd name="connsiteX4" fmla="*/ 4591725 w 5739097"/>
                  <a:gd name="connsiteY4" fmla="*/ 1135599 h 1870720"/>
                  <a:gd name="connsiteX5" fmla="*/ 5401350 w 5739097"/>
                  <a:gd name="connsiteY5" fmla="*/ 1411824 h 1870720"/>
                  <a:gd name="connsiteX6" fmla="*/ 5306100 w 5739097"/>
                  <a:gd name="connsiteY6" fmla="*/ 1849974 h 1870720"/>
                  <a:gd name="connsiteX7" fmla="*/ 743625 w 5739097"/>
                  <a:gd name="connsiteY7" fmla="*/ 1638686 h 1870720"/>
                  <a:gd name="connsiteX8" fmla="*/ 10200 w 5739097"/>
                  <a:gd name="connsiteY8" fmla="*/ 894436 h 1870720"/>
                  <a:gd name="connsiteX0" fmla="*/ 2974 w 5731871"/>
                  <a:gd name="connsiteY0" fmla="*/ 894436 h 1870720"/>
                  <a:gd name="connsiteX1" fmla="*/ 517324 w 5731871"/>
                  <a:gd name="connsiteY1" fmla="*/ 125197 h 1870720"/>
                  <a:gd name="connsiteX2" fmla="*/ 2317549 w 5731871"/>
                  <a:gd name="connsiteY2" fmla="*/ 79830 h 1870720"/>
                  <a:gd name="connsiteX3" fmla="*/ 2955724 w 5731871"/>
                  <a:gd name="connsiteY3" fmla="*/ 910010 h 1870720"/>
                  <a:gd name="connsiteX4" fmla="*/ 4584499 w 5731871"/>
                  <a:gd name="connsiteY4" fmla="*/ 1135599 h 1870720"/>
                  <a:gd name="connsiteX5" fmla="*/ 5394124 w 5731871"/>
                  <a:gd name="connsiteY5" fmla="*/ 1411824 h 1870720"/>
                  <a:gd name="connsiteX6" fmla="*/ 5298874 w 5731871"/>
                  <a:gd name="connsiteY6" fmla="*/ 1849974 h 1870720"/>
                  <a:gd name="connsiteX7" fmla="*/ 736399 w 5731871"/>
                  <a:gd name="connsiteY7" fmla="*/ 1638686 h 1870720"/>
                  <a:gd name="connsiteX8" fmla="*/ 2974 w 5731871"/>
                  <a:gd name="connsiteY8" fmla="*/ 894436 h 1870720"/>
                  <a:gd name="connsiteX0" fmla="*/ 13063 w 5656235"/>
                  <a:gd name="connsiteY0" fmla="*/ 986771 h 1874009"/>
                  <a:gd name="connsiteX1" fmla="*/ 441688 w 5656235"/>
                  <a:gd name="connsiteY1" fmla="*/ 129809 h 1874009"/>
                  <a:gd name="connsiteX2" fmla="*/ 2241913 w 5656235"/>
                  <a:gd name="connsiteY2" fmla="*/ 84442 h 1874009"/>
                  <a:gd name="connsiteX3" fmla="*/ 2880088 w 5656235"/>
                  <a:gd name="connsiteY3" fmla="*/ 914622 h 1874009"/>
                  <a:gd name="connsiteX4" fmla="*/ 4508863 w 5656235"/>
                  <a:gd name="connsiteY4" fmla="*/ 1140211 h 1874009"/>
                  <a:gd name="connsiteX5" fmla="*/ 5318488 w 5656235"/>
                  <a:gd name="connsiteY5" fmla="*/ 1416436 h 1874009"/>
                  <a:gd name="connsiteX6" fmla="*/ 5223238 w 5656235"/>
                  <a:gd name="connsiteY6" fmla="*/ 1854586 h 1874009"/>
                  <a:gd name="connsiteX7" fmla="*/ 660763 w 5656235"/>
                  <a:gd name="connsiteY7" fmla="*/ 1643298 h 1874009"/>
                  <a:gd name="connsiteX8" fmla="*/ 13063 w 5656235"/>
                  <a:gd name="connsiteY8" fmla="*/ 986771 h 1874009"/>
                  <a:gd name="connsiteX0" fmla="*/ 17207 w 5660379"/>
                  <a:gd name="connsiteY0" fmla="*/ 986771 h 1875762"/>
                  <a:gd name="connsiteX1" fmla="*/ 445832 w 5660379"/>
                  <a:gd name="connsiteY1" fmla="*/ 129809 h 1875762"/>
                  <a:gd name="connsiteX2" fmla="*/ 2246057 w 5660379"/>
                  <a:gd name="connsiteY2" fmla="*/ 84442 h 1875762"/>
                  <a:gd name="connsiteX3" fmla="*/ 2884232 w 5660379"/>
                  <a:gd name="connsiteY3" fmla="*/ 914622 h 1875762"/>
                  <a:gd name="connsiteX4" fmla="*/ 4513007 w 5660379"/>
                  <a:gd name="connsiteY4" fmla="*/ 1140211 h 1875762"/>
                  <a:gd name="connsiteX5" fmla="*/ 5322632 w 5660379"/>
                  <a:gd name="connsiteY5" fmla="*/ 1416436 h 1875762"/>
                  <a:gd name="connsiteX6" fmla="*/ 5227382 w 5660379"/>
                  <a:gd name="connsiteY6" fmla="*/ 1854586 h 1875762"/>
                  <a:gd name="connsiteX7" fmla="*/ 845882 w 5660379"/>
                  <a:gd name="connsiteY7" fmla="*/ 1660842 h 1875762"/>
                  <a:gd name="connsiteX8" fmla="*/ 17207 w 5660379"/>
                  <a:gd name="connsiteY8" fmla="*/ 986771 h 1875762"/>
                  <a:gd name="connsiteX0" fmla="*/ 17207 w 5660379"/>
                  <a:gd name="connsiteY0" fmla="*/ 986771 h 1869334"/>
                  <a:gd name="connsiteX1" fmla="*/ 445832 w 5660379"/>
                  <a:gd name="connsiteY1" fmla="*/ 129809 h 1869334"/>
                  <a:gd name="connsiteX2" fmla="*/ 2246057 w 5660379"/>
                  <a:gd name="connsiteY2" fmla="*/ 84442 h 1869334"/>
                  <a:gd name="connsiteX3" fmla="*/ 2884232 w 5660379"/>
                  <a:gd name="connsiteY3" fmla="*/ 914622 h 1869334"/>
                  <a:gd name="connsiteX4" fmla="*/ 4513007 w 5660379"/>
                  <a:gd name="connsiteY4" fmla="*/ 1140211 h 1869334"/>
                  <a:gd name="connsiteX5" fmla="*/ 5322632 w 5660379"/>
                  <a:gd name="connsiteY5" fmla="*/ 1416436 h 1869334"/>
                  <a:gd name="connsiteX6" fmla="*/ 5227382 w 5660379"/>
                  <a:gd name="connsiteY6" fmla="*/ 1854586 h 1869334"/>
                  <a:gd name="connsiteX7" fmla="*/ 845882 w 5660379"/>
                  <a:gd name="connsiteY7" fmla="*/ 1660842 h 1869334"/>
                  <a:gd name="connsiteX8" fmla="*/ 17207 w 5660379"/>
                  <a:gd name="connsiteY8" fmla="*/ 986771 h 1869334"/>
                  <a:gd name="connsiteX0" fmla="*/ 17207 w 5708659"/>
                  <a:gd name="connsiteY0" fmla="*/ 986771 h 1767327"/>
                  <a:gd name="connsiteX1" fmla="*/ 445832 w 5708659"/>
                  <a:gd name="connsiteY1" fmla="*/ 129809 h 1767327"/>
                  <a:gd name="connsiteX2" fmla="*/ 2246057 w 5708659"/>
                  <a:gd name="connsiteY2" fmla="*/ 84442 h 1767327"/>
                  <a:gd name="connsiteX3" fmla="*/ 2884232 w 5708659"/>
                  <a:gd name="connsiteY3" fmla="*/ 914622 h 1767327"/>
                  <a:gd name="connsiteX4" fmla="*/ 4513007 w 5708659"/>
                  <a:gd name="connsiteY4" fmla="*/ 1140211 h 1767327"/>
                  <a:gd name="connsiteX5" fmla="*/ 5322632 w 5708659"/>
                  <a:gd name="connsiteY5" fmla="*/ 1416436 h 1767327"/>
                  <a:gd name="connsiteX6" fmla="*/ 5294057 w 5708659"/>
                  <a:gd name="connsiteY6" fmla="*/ 1723002 h 1767327"/>
                  <a:gd name="connsiteX7" fmla="*/ 845882 w 5708659"/>
                  <a:gd name="connsiteY7" fmla="*/ 1660842 h 1767327"/>
                  <a:gd name="connsiteX8" fmla="*/ 17207 w 5708659"/>
                  <a:gd name="connsiteY8" fmla="*/ 986771 h 1767327"/>
                  <a:gd name="connsiteX0" fmla="*/ 17207 w 5694496"/>
                  <a:gd name="connsiteY0" fmla="*/ 986771 h 1767327"/>
                  <a:gd name="connsiteX1" fmla="*/ 445832 w 5694496"/>
                  <a:gd name="connsiteY1" fmla="*/ 129809 h 1767327"/>
                  <a:gd name="connsiteX2" fmla="*/ 2246057 w 5694496"/>
                  <a:gd name="connsiteY2" fmla="*/ 84442 h 1767327"/>
                  <a:gd name="connsiteX3" fmla="*/ 2884232 w 5694496"/>
                  <a:gd name="connsiteY3" fmla="*/ 914622 h 1767327"/>
                  <a:gd name="connsiteX4" fmla="*/ 4513007 w 5694496"/>
                  <a:gd name="connsiteY4" fmla="*/ 1140211 h 1767327"/>
                  <a:gd name="connsiteX5" fmla="*/ 5275007 w 5694496"/>
                  <a:gd name="connsiteY5" fmla="*/ 1293624 h 1767327"/>
                  <a:gd name="connsiteX6" fmla="*/ 5294057 w 5694496"/>
                  <a:gd name="connsiteY6" fmla="*/ 1723002 h 1767327"/>
                  <a:gd name="connsiteX7" fmla="*/ 845882 w 5694496"/>
                  <a:gd name="connsiteY7" fmla="*/ 1660842 h 1767327"/>
                  <a:gd name="connsiteX8" fmla="*/ 17207 w 5694496"/>
                  <a:gd name="connsiteY8" fmla="*/ 986771 h 1767327"/>
                  <a:gd name="connsiteX0" fmla="*/ 17207 w 5394298"/>
                  <a:gd name="connsiteY0" fmla="*/ 986771 h 1767327"/>
                  <a:gd name="connsiteX1" fmla="*/ 445832 w 5394298"/>
                  <a:gd name="connsiteY1" fmla="*/ 129809 h 1767327"/>
                  <a:gd name="connsiteX2" fmla="*/ 2246057 w 5394298"/>
                  <a:gd name="connsiteY2" fmla="*/ 84442 h 1767327"/>
                  <a:gd name="connsiteX3" fmla="*/ 2884232 w 5394298"/>
                  <a:gd name="connsiteY3" fmla="*/ 914622 h 1767327"/>
                  <a:gd name="connsiteX4" fmla="*/ 4513007 w 5394298"/>
                  <a:gd name="connsiteY4" fmla="*/ 1140211 h 1767327"/>
                  <a:gd name="connsiteX5" fmla="*/ 5275007 w 5394298"/>
                  <a:gd name="connsiteY5" fmla="*/ 1293624 h 1767327"/>
                  <a:gd name="connsiteX6" fmla="*/ 5294057 w 5394298"/>
                  <a:gd name="connsiteY6" fmla="*/ 1723002 h 1767327"/>
                  <a:gd name="connsiteX7" fmla="*/ 845882 w 5394298"/>
                  <a:gd name="connsiteY7" fmla="*/ 1660842 h 1767327"/>
                  <a:gd name="connsiteX8" fmla="*/ 17207 w 5394298"/>
                  <a:gd name="connsiteY8" fmla="*/ 986771 h 1767327"/>
                  <a:gd name="connsiteX0" fmla="*/ 17207 w 5399078"/>
                  <a:gd name="connsiteY0" fmla="*/ 986771 h 1767327"/>
                  <a:gd name="connsiteX1" fmla="*/ 445832 w 5399078"/>
                  <a:gd name="connsiteY1" fmla="*/ 129809 h 1767327"/>
                  <a:gd name="connsiteX2" fmla="*/ 2246057 w 5399078"/>
                  <a:gd name="connsiteY2" fmla="*/ 84442 h 1767327"/>
                  <a:gd name="connsiteX3" fmla="*/ 2884232 w 5399078"/>
                  <a:gd name="connsiteY3" fmla="*/ 914622 h 1767327"/>
                  <a:gd name="connsiteX4" fmla="*/ 4427282 w 5399078"/>
                  <a:gd name="connsiteY4" fmla="*/ 1263024 h 1767327"/>
                  <a:gd name="connsiteX5" fmla="*/ 5275007 w 5399078"/>
                  <a:gd name="connsiteY5" fmla="*/ 1293624 h 1767327"/>
                  <a:gd name="connsiteX6" fmla="*/ 5294057 w 5399078"/>
                  <a:gd name="connsiteY6" fmla="*/ 1723002 h 1767327"/>
                  <a:gd name="connsiteX7" fmla="*/ 845882 w 5399078"/>
                  <a:gd name="connsiteY7" fmla="*/ 1660842 h 1767327"/>
                  <a:gd name="connsiteX8" fmla="*/ 17207 w 5399078"/>
                  <a:gd name="connsiteY8" fmla="*/ 986771 h 1767327"/>
                  <a:gd name="connsiteX0" fmla="*/ 17207 w 5399078"/>
                  <a:gd name="connsiteY0" fmla="*/ 986771 h 1767327"/>
                  <a:gd name="connsiteX1" fmla="*/ 445832 w 5399078"/>
                  <a:gd name="connsiteY1" fmla="*/ 129809 h 1767327"/>
                  <a:gd name="connsiteX2" fmla="*/ 2246057 w 5399078"/>
                  <a:gd name="connsiteY2" fmla="*/ 84442 h 1767327"/>
                  <a:gd name="connsiteX3" fmla="*/ 2884232 w 5399078"/>
                  <a:gd name="connsiteY3" fmla="*/ 914622 h 1767327"/>
                  <a:gd name="connsiteX4" fmla="*/ 4427282 w 5399078"/>
                  <a:gd name="connsiteY4" fmla="*/ 1263024 h 1767327"/>
                  <a:gd name="connsiteX5" fmla="*/ 5275007 w 5399078"/>
                  <a:gd name="connsiteY5" fmla="*/ 1293624 h 1767327"/>
                  <a:gd name="connsiteX6" fmla="*/ 5294057 w 5399078"/>
                  <a:gd name="connsiteY6" fmla="*/ 1723002 h 1767327"/>
                  <a:gd name="connsiteX7" fmla="*/ 845882 w 5399078"/>
                  <a:gd name="connsiteY7" fmla="*/ 1660842 h 1767327"/>
                  <a:gd name="connsiteX8" fmla="*/ 17207 w 5399078"/>
                  <a:gd name="connsiteY8" fmla="*/ 986771 h 1767327"/>
                  <a:gd name="connsiteX0" fmla="*/ 17207 w 5370901"/>
                  <a:gd name="connsiteY0" fmla="*/ 986771 h 1767327"/>
                  <a:gd name="connsiteX1" fmla="*/ 445832 w 5370901"/>
                  <a:gd name="connsiteY1" fmla="*/ 129809 h 1767327"/>
                  <a:gd name="connsiteX2" fmla="*/ 2246057 w 5370901"/>
                  <a:gd name="connsiteY2" fmla="*/ 84442 h 1767327"/>
                  <a:gd name="connsiteX3" fmla="*/ 2884232 w 5370901"/>
                  <a:gd name="connsiteY3" fmla="*/ 914622 h 1767327"/>
                  <a:gd name="connsiteX4" fmla="*/ 4427282 w 5370901"/>
                  <a:gd name="connsiteY4" fmla="*/ 1263024 h 1767327"/>
                  <a:gd name="connsiteX5" fmla="*/ 5275007 w 5370901"/>
                  <a:gd name="connsiteY5" fmla="*/ 1293624 h 1767327"/>
                  <a:gd name="connsiteX6" fmla="*/ 5294057 w 5370901"/>
                  <a:gd name="connsiteY6" fmla="*/ 1723002 h 1767327"/>
                  <a:gd name="connsiteX7" fmla="*/ 845882 w 5370901"/>
                  <a:gd name="connsiteY7" fmla="*/ 1660842 h 1767327"/>
                  <a:gd name="connsiteX8" fmla="*/ 17207 w 5370901"/>
                  <a:gd name="connsiteY8" fmla="*/ 986771 h 1767327"/>
                  <a:gd name="connsiteX0" fmla="*/ 17207 w 5380171"/>
                  <a:gd name="connsiteY0" fmla="*/ 986771 h 1767327"/>
                  <a:gd name="connsiteX1" fmla="*/ 445832 w 5380171"/>
                  <a:gd name="connsiteY1" fmla="*/ 129809 h 1767327"/>
                  <a:gd name="connsiteX2" fmla="*/ 2246057 w 5380171"/>
                  <a:gd name="connsiteY2" fmla="*/ 84442 h 1767327"/>
                  <a:gd name="connsiteX3" fmla="*/ 2884232 w 5380171"/>
                  <a:gd name="connsiteY3" fmla="*/ 914622 h 1767327"/>
                  <a:gd name="connsiteX4" fmla="*/ 4427282 w 5380171"/>
                  <a:gd name="connsiteY4" fmla="*/ 1263024 h 1767327"/>
                  <a:gd name="connsiteX5" fmla="*/ 5303582 w 5380171"/>
                  <a:gd name="connsiteY5" fmla="*/ 1293624 h 1767327"/>
                  <a:gd name="connsiteX6" fmla="*/ 5294057 w 5380171"/>
                  <a:gd name="connsiteY6" fmla="*/ 1723002 h 1767327"/>
                  <a:gd name="connsiteX7" fmla="*/ 845882 w 5380171"/>
                  <a:gd name="connsiteY7" fmla="*/ 1660842 h 1767327"/>
                  <a:gd name="connsiteX8" fmla="*/ 17207 w 5380171"/>
                  <a:gd name="connsiteY8" fmla="*/ 986771 h 1767327"/>
                  <a:gd name="connsiteX0" fmla="*/ 17207 w 5380171"/>
                  <a:gd name="connsiteY0" fmla="*/ 984953 h 1765509"/>
                  <a:gd name="connsiteX1" fmla="*/ 445832 w 5380171"/>
                  <a:gd name="connsiteY1" fmla="*/ 127991 h 1765509"/>
                  <a:gd name="connsiteX2" fmla="*/ 2246057 w 5380171"/>
                  <a:gd name="connsiteY2" fmla="*/ 82624 h 1765509"/>
                  <a:gd name="connsiteX3" fmla="*/ 2827082 w 5380171"/>
                  <a:gd name="connsiteY3" fmla="*/ 886487 h 1765509"/>
                  <a:gd name="connsiteX4" fmla="*/ 4427282 w 5380171"/>
                  <a:gd name="connsiteY4" fmla="*/ 1261206 h 1765509"/>
                  <a:gd name="connsiteX5" fmla="*/ 5303582 w 5380171"/>
                  <a:gd name="connsiteY5" fmla="*/ 1291806 h 1765509"/>
                  <a:gd name="connsiteX6" fmla="*/ 5294057 w 5380171"/>
                  <a:gd name="connsiteY6" fmla="*/ 1721184 h 1765509"/>
                  <a:gd name="connsiteX7" fmla="*/ 845882 w 5380171"/>
                  <a:gd name="connsiteY7" fmla="*/ 1659024 h 1765509"/>
                  <a:gd name="connsiteX8" fmla="*/ 17207 w 5380171"/>
                  <a:gd name="connsiteY8" fmla="*/ 984953 h 1765509"/>
                  <a:gd name="connsiteX0" fmla="*/ 17207 w 5380171"/>
                  <a:gd name="connsiteY0" fmla="*/ 984953 h 1765509"/>
                  <a:gd name="connsiteX1" fmla="*/ 445832 w 5380171"/>
                  <a:gd name="connsiteY1" fmla="*/ 127991 h 1765509"/>
                  <a:gd name="connsiteX2" fmla="*/ 2246057 w 5380171"/>
                  <a:gd name="connsiteY2" fmla="*/ 82624 h 1765509"/>
                  <a:gd name="connsiteX3" fmla="*/ 2827082 w 5380171"/>
                  <a:gd name="connsiteY3" fmla="*/ 886487 h 1765509"/>
                  <a:gd name="connsiteX4" fmla="*/ 3655759 w 5380171"/>
                  <a:gd name="connsiteY4" fmla="*/ 1138260 h 1765509"/>
                  <a:gd name="connsiteX5" fmla="*/ 4427282 w 5380171"/>
                  <a:gd name="connsiteY5" fmla="*/ 1261206 h 1765509"/>
                  <a:gd name="connsiteX6" fmla="*/ 5303582 w 5380171"/>
                  <a:gd name="connsiteY6" fmla="*/ 1291806 h 1765509"/>
                  <a:gd name="connsiteX7" fmla="*/ 5294057 w 5380171"/>
                  <a:gd name="connsiteY7" fmla="*/ 1721184 h 1765509"/>
                  <a:gd name="connsiteX8" fmla="*/ 845882 w 5380171"/>
                  <a:gd name="connsiteY8" fmla="*/ 1659024 h 1765509"/>
                  <a:gd name="connsiteX9" fmla="*/ 17207 w 5380171"/>
                  <a:gd name="connsiteY9" fmla="*/ 984953 h 1765509"/>
                  <a:gd name="connsiteX0" fmla="*/ 17207 w 5380171"/>
                  <a:gd name="connsiteY0" fmla="*/ 984953 h 1765509"/>
                  <a:gd name="connsiteX1" fmla="*/ 445832 w 5380171"/>
                  <a:gd name="connsiteY1" fmla="*/ 127991 h 1765509"/>
                  <a:gd name="connsiteX2" fmla="*/ 2246057 w 5380171"/>
                  <a:gd name="connsiteY2" fmla="*/ 82624 h 1765509"/>
                  <a:gd name="connsiteX3" fmla="*/ 2827082 w 5380171"/>
                  <a:gd name="connsiteY3" fmla="*/ 886487 h 1765509"/>
                  <a:gd name="connsiteX4" fmla="*/ 3493834 w 5380171"/>
                  <a:gd name="connsiteY4" fmla="*/ 989131 h 1765509"/>
                  <a:gd name="connsiteX5" fmla="*/ 4427282 w 5380171"/>
                  <a:gd name="connsiteY5" fmla="*/ 1261206 h 1765509"/>
                  <a:gd name="connsiteX6" fmla="*/ 5303582 w 5380171"/>
                  <a:gd name="connsiteY6" fmla="*/ 1291806 h 1765509"/>
                  <a:gd name="connsiteX7" fmla="*/ 5294057 w 5380171"/>
                  <a:gd name="connsiteY7" fmla="*/ 1721184 h 1765509"/>
                  <a:gd name="connsiteX8" fmla="*/ 845882 w 5380171"/>
                  <a:gd name="connsiteY8" fmla="*/ 1659024 h 1765509"/>
                  <a:gd name="connsiteX9" fmla="*/ 17207 w 5380171"/>
                  <a:gd name="connsiteY9" fmla="*/ 984953 h 1765509"/>
                  <a:gd name="connsiteX0" fmla="*/ 17207 w 5380171"/>
                  <a:gd name="connsiteY0" fmla="*/ 984953 h 1765509"/>
                  <a:gd name="connsiteX1" fmla="*/ 445832 w 5380171"/>
                  <a:gd name="connsiteY1" fmla="*/ 127991 h 1765509"/>
                  <a:gd name="connsiteX2" fmla="*/ 2246057 w 5380171"/>
                  <a:gd name="connsiteY2" fmla="*/ 82624 h 1765509"/>
                  <a:gd name="connsiteX3" fmla="*/ 2827082 w 5380171"/>
                  <a:gd name="connsiteY3" fmla="*/ 886487 h 1765509"/>
                  <a:gd name="connsiteX4" fmla="*/ 3493834 w 5380171"/>
                  <a:gd name="connsiteY4" fmla="*/ 989131 h 1765509"/>
                  <a:gd name="connsiteX5" fmla="*/ 4427282 w 5380171"/>
                  <a:gd name="connsiteY5" fmla="*/ 1261206 h 1765509"/>
                  <a:gd name="connsiteX6" fmla="*/ 5303582 w 5380171"/>
                  <a:gd name="connsiteY6" fmla="*/ 1291806 h 1765509"/>
                  <a:gd name="connsiteX7" fmla="*/ 5294057 w 5380171"/>
                  <a:gd name="connsiteY7" fmla="*/ 1721184 h 1765509"/>
                  <a:gd name="connsiteX8" fmla="*/ 845882 w 5380171"/>
                  <a:gd name="connsiteY8" fmla="*/ 1659024 h 1765509"/>
                  <a:gd name="connsiteX9" fmla="*/ 17207 w 5380171"/>
                  <a:gd name="connsiteY9" fmla="*/ 984953 h 1765509"/>
                  <a:gd name="connsiteX0" fmla="*/ 17207 w 5451851"/>
                  <a:gd name="connsiteY0" fmla="*/ 984953 h 1765509"/>
                  <a:gd name="connsiteX1" fmla="*/ 445832 w 5451851"/>
                  <a:gd name="connsiteY1" fmla="*/ 127991 h 1765509"/>
                  <a:gd name="connsiteX2" fmla="*/ 2246057 w 5451851"/>
                  <a:gd name="connsiteY2" fmla="*/ 82624 h 1765509"/>
                  <a:gd name="connsiteX3" fmla="*/ 2827082 w 5451851"/>
                  <a:gd name="connsiteY3" fmla="*/ 886487 h 1765509"/>
                  <a:gd name="connsiteX4" fmla="*/ 3493834 w 5451851"/>
                  <a:gd name="connsiteY4" fmla="*/ 989131 h 1765509"/>
                  <a:gd name="connsiteX5" fmla="*/ 3836732 w 5451851"/>
                  <a:gd name="connsiteY5" fmla="*/ 1243661 h 1765509"/>
                  <a:gd name="connsiteX6" fmla="*/ 5303582 w 5451851"/>
                  <a:gd name="connsiteY6" fmla="*/ 1291806 h 1765509"/>
                  <a:gd name="connsiteX7" fmla="*/ 5294057 w 5451851"/>
                  <a:gd name="connsiteY7" fmla="*/ 1721184 h 1765509"/>
                  <a:gd name="connsiteX8" fmla="*/ 845882 w 5451851"/>
                  <a:gd name="connsiteY8" fmla="*/ 1659024 h 1765509"/>
                  <a:gd name="connsiteX9" fmla="*/ 17207 w 5451851"/>
                  <a:gd name="connsiteY9" fmla="*/ 984953 h 1765509"/>
                  <a:gd name="connsiteX0" fmla="*/ 17207 w 5451851"/>
                  <a:gd name="connsiteY0" fmla="*/ 984953 h 1765509"/>
                  <a:gd name="connsiteX1" fmla="*/ 445832 w 5451851"/>
                  <a:gd name="connsiteY1" fmla="*/ 127991 h 1765509"/>
                  <a:gd name="connsiteX2" fmla="*/ 2246057 w 5451851"/>
                  <a:gd name="connsiteY2" fmla="*/ 82624 h 1765509"/>
                  <a:gd name="connsiteX3" fmla="*/ 2827082 w 5451851"/>
                  <a:gd name="connsiteY3" fmla="*/ 886487 h 1765509"/>
                  <a:gd name="connsiteX4" fmla="*/ 3493834 w 5451851"/>
                  <a:gd name="connsiteY4" fmla="*/ 989131 h 1765509"/>
                  <a:gd name="connsiteX5" fmla="*/ 3836732 w 5451851"/>
                  <a:gd name="connsiteY5" fmla="*/ 1243661 h 1765509"/>
                  <a:gd name="connsiteX6" fmla="*/ 5303582 w 5451851"/>
                  <a:gd name="connsiteY6" fmla="*/ 1291806 h 1765509"/>
                  <a:gd name="connsiteX7" fmla="*/ 5294057 w 5451851"/>
                  <a:gd name="connsiteY7" fmla="*/ 1721184 h 1765509"/>
                  <a:gd name="connsiteX8" fmla="*/ 845882 w 5451851"/>
                  <a:gd name="connsiteY8" fmla="*/ 1659024 h 1765509"/>
                  <a:gd name="connsiteX9" fmla="*/ 17207 w 5451851"/>
                  <a:gd name="connsiteY9" fmla="*/ 984953 h 1765509"/>
                  <a:gd name="connsiteX0" fmla="*/ 14998 w 5449642"/>
                  <a:gd name="connsiteY0" fmla="*/ 984953 h 1913410"/>
                  <a:gd name="connsiteX1" fmla="*/ 443623 w 5449642"/>
                  <a:gd name="connsiteY1" fmla="*/ 127991 h 1913410"/>
                  <a:gd name="connsiteX2" fmla="*/ 2243848 w 5449642"/>
                  <a:gd name="connsiteY2" fmla="*/ 82624 h 1913410"/>
                  <a:gd name="connsiteX3" fmla="*/ 2824873 w 5449642"/>
                  <a:gd name="connsiteY3" fmla="*/ 886487 h 1913410"/>
                  <a:gd name="connsiteX4" fmla="*/ 3491625 w 5449642"/>
                  <a:gd name="connsiteY4" fmla="*/ 989131 h 1913410"/>
                  <a:gd name="connsiteX5" fmla="*/ 3834523 w 5449642"/>
                  <a:gd name="connsiteY5" fmla="*/ 1243661 h 1913410"/>
                  <a:gd name="connsiteX6" fmla="*/ 5301373 w 5449642"/>
                  <a:gd name="connsiteY6" fmla="*/ 1291806 h 1913410"/>
                  <a:gd name="connsiteX7" fmla="*/ 5291848 w 5449642"/>
                  <a:gd name="connsiteY7" fmla="*/ 1721184 h 1913410"/>
                  <a:gd name="connsiteX8" fmla="*/ 805573 w 5449642"/>
                  <a:gd name="connsiteY8" fmla="*/ 1875119 h 1913410"/>
                  <a:gd name="connsiteX9" fmla="*/ 14998 w 5449642"/>
                  <a:gd name="connsiteY9" fmla="*/ 984953 h 1913410"/>
                  <a:gd name="connsiteX0" fmla="*/ 14998 w 5449642"/>
                  <a:gd name="connsiteY0" fmla="*/ 984953 h 1987618"/>
                  <a:gd name="connsiteX1" fmla="*/ 443623 w 5449642"/>
                  <a:gd name="connsiteY1" fmla="*/ 127991 h 1987618"/>
                  <a:gd name="connsiteX2" fmla="*/ 2243848 w 5449642"/>
                  <a:gd name="connsiteY2" fmla="*/ 82624 h 1987618"/>
                  <a:gd name="connsiteX3" fmla="*/ 2824873 w 5449642"/>
                  <a:gd name="connsiteY3" fmla="*/ 886487 h 1987618"/>
                  <a:gd name="connsiteX4" fmla="*/ 3491625 w 5449642"/>
                  <a:gd name="connsiteY4" fmla="*/ 989131 h 1987618"/>
                  <a:gd name="connsiteX5" fmla="*/ 3834523 w 5449642"/>
                  <a:gd name="connsiteY5" fmla="*/ 1243661 h 1987618"/>
                  <a:gd name="connsiteX6" fmla="*/ 5301373 w 5449642"/>
                  <a:gd name="connsiteY6" fmla="*/ 1291806 h 1987618"/>
                  <a:gd name="connsiteX7" fmla="*/ 5291848 w 5449642"/>
                  <a:gd name="connsiteY7" fmla="*/ 1928275 h 1987618"/>
                  <a:gd name="connsiteX8" fmla="*/ 805573 w 5449642"/>
                  <a:gd name="connsiteY8" fmla="*/ 1875119 h 1987618"/>
                  <a:gd name="connsiteX9" fmla="*/ 14998 w 5449642"/>
                  <a:gd name="connsiteY9" fmla="*/ 984953 h 1987618"/>
                  <a:gd name="connsiteX0" fmla="*/ 10893 w 5445537"/>
                  <a:gd name="connsiteY0" fmla="*/ 984953 h 1941343"/>
                  <a:gd name="connsiteX1" fmla="*/ 439518 w 5445537"/>
                  <a:gd name="connsiteY1" fmla="*/ 127991 h 1941343"/>
                  <a:gd name="connsiteX2" fmla="*/ 2239743 w 5445537"/>
                  <a:gd name="connsiteY2" fmla="*/ 82624 h 1941343"/>
                  <a:gd name="connsiteX3" fmla="*/ 2820768 w 5445537"/>
                  <a:gd name="connsiteY3" fmla="*/ 886487 h 1941343"/>
                  <a:gd name="connsiteX4" fmla="*/ 3487520 w 5445537"/>
                  <a:gd name="connsiteY4" fmla="*/ 989131 h 1941343"/>
                  <a:gd name="connsiteX5" fmla="*/ 3830418 w 5445537"/>
                  <a:gd name="connsiteY5" fmla="*/ 1243661 h 1941343"/>
                  <a:gd name="connsiteX6" fmla="*/ 5297268 w 5445537"/>
                  <a:gd name="connsiteY6" fmla="*/ 1291806 h 1941343"/>
                  <a:gd name="connsiteX7" fmla="*/ 5287743 w 5445537"/>
                  <a:gd name="connsiteY7" fmla="*/ 1928275 h 1941343"/>
                  <a:gd name="connsiteX8" fmla="*/ 660045 w 5445537"/>
                  <a:gd name="connsiteY8" fmla="*/ 1605001 h 1941343"/>
                  <a:gd name="connsiteX9" fmla="*/ 10893 w 5445537"/>
                  <a:gd name="connsiteY9" fmla="*/ 984953 h 1941343"/>
                  <a:gd name="connsiteX0" fmla="*/ 6402 w 5469331"/>
                  <a:gd name="connsiteY0" fmla="*/ 795575 h 1933403"/>
                  <a:gd name="connsiteX1" fmla="*/ 463312 w 5469331"/>
                  <a:gd name="connsiteY1" fmla="*/ 118692 h 1933403"/>
                  <a:gd name="connsiteX2" fmla="*/ 2263537 w 5469331"/>
                  <a:gd name="connsiteY2" fmla="*/ 73325 h 1933403"/>
                  <a:gd name="connsiteX3" fmla="*/ 2844562 w 5469331"/>
                  <a:gd name="connsiteY3" fmla="*/ 877188 h 1933403"/>
                  <a:gd name="connsiteX4" fmla="*/ 3511314 w 5469331"/>
                  <a:gd name="connsiteY4" fmla="*/ 979832 h 1933403"/>
                  <a:gd name="connsiteX5" fmla="*/ 3854212 w 5469331"/>
                  <a:gd name="connsiteY5" fmla="*/ 1234362 h 1933403"/>
                  <a:gd name="connsiteX6" fmla="*/ 5321062 w 5469331"/>
                  <a:gd name="connsiteY6" fmla="*/ 1282507 h 1933403"/>
                  <a:gd name="connsiteX7" fmla="*/ 5311537 w 5469331"/>
                  <a:gd name="connsiteY7" fmla="*/ 1918976 h 1933403"/>
                  <a:gd name="connsiteX8" fmla="*/ 683839 w 5469331"/>
                  <a:gd name="connsiteY8" fmla="*/ 1595702 h 1933403"/>
                  <a:gd name="connsiteX9" fmla="*/ 6402 w 5469331"/>
                  <a:gd name="connsiteY9" fmla="*/ 795575 h 1933403"/>
                  <a:gd name="connsiteX0" fmla="*/ 25602 w 5488531"/>
                  <a:gd name="connsiteY0" fmla="*/ 795575 h 1933402"/>
                  <a:gd name="connsiteX1" fmla="*/ 482512 w 5488531"/>
                  <a:gd name="connsiteY1" fmla="*/ 118692 h 1933402"/>
                  <a:gd name="connsiteX2" fmla="*/ 2282737 w 5488531"/>
                  <a:gd name="connsiteY2" fmla="*/ 73325 h 1933402"/>
                  <a:gd name="connsiteX3" fmla="*/ 2863762 w 5488531"/>
                  <a:gd name="connsiteY3" fmla="*/ 877188 h 1933402"/>
                  <a:gd name="connsiteX4" fmla="*/ 3530514 w 5488531"/>
                  <a:gd name="connsiteY4" fmla="*/ 979832 h 1933402"/>
                  <a:gd name="connsiteX5" fmla="*/ 3873412 w 5488531"/>
                  <a:gd name="connsiteY5" fmla="*/ 1234362 h 1933402"/>
                  <a:gd name="connsiteX6" fmla="*/ 5340262 w 5488531"/>
                  <a:gd name="connsiteY6" fmla="*/ 1282507 h 1933402"/>
                  <a:gd name="connsiteX7" fmla="*/ 5330737 w 5488531"/>
                  <a:gd name="connsiteY7" fmla="*/ 1918976 h 1933402"/>
                  <a:gd name="connsiteX8" fmla="*/ 703039 w 5488531"/>
                  <a:gd name="connsiteY8" fmla="*/ 1595702 h 1933402"/>
                  <a:gd name="connsiteX9" fmla="*/ 25602 w 5488531"/>
                  <a:gd name="connsiteY9" fmla="*/ 795575 h 1933402"/>
                  <a:gd name="connsiteX0" fmla="*/ 13051 w 5475980"/>
                  <a:gd name="connsiteY0" fmla="*/ 795575 h 1933402"/>
                  <a:gd name="connsiteX1" fmla="*/ 469961 w 5475980"/>
                  <a:gd name="connsiteY1" fmla="*/ 118692 h 1933402"/>
                  <a:gd name="connsiteX2" fmla="*/ 2270186 w 5475980"/>
                  <a:gd name="connsiteY2" fmla="*/ 73325 h 1933402"/>
                  <a:gd name="connsiteX3" fmla="*/ 2851211 w 5475980"/>
                  <a:gd name="connsiteY3" fmla="*/ 877188 h 1933402"/>
                  <a:gd name="connsiteX4" fmla="*/ 3517963 w 5475980"/>
                  <a:gd name="connsiteY4" fmla="*/ 979832 h 1933402"/>
                  <a:gd name="connsiteX5" fmla="*/ 3860861 w 5475980"/>
                  <a:gd name="connsiteY5" fmla="*/ 1234362 h 1933402"/>
                  <a:gd name="connsiteX6" fmla="*/ 5327711 w 5475980"/>
                  <a:gd name="connsiteY6" fmla="*/ 1282507 h 1933402"/>
                  <a:gd name="connsiteX7" fmla="*/ 5318186 w 5475980"/>
                  <a:gd name="connsiteY7" fmla="*/ 1918976 h 1933402"/>
                  <a:gd name="connsiteX8" fmla="*/ 690488 w 5475980"/>
                  <a:gd name="connsiteY8" fmla="*/ 1595702 h 1933402"/>
                  <a:gd name="connsiteX9" fmla="*/ 13051 w 5475980"/>
                  <a:gd name="connsiteY9" fmla="*/ 795575 h 1933402"/>
                  <a:gd name="connsiteX0" fmla="*/ 14978 w 5477907"/>
                  <a:gd name="connsiteY0" fmla="*/ 795575 h 1932115"/>
                  <a:gd name="connsiteX1" fmla="*/ 471888 w 5477907"/>
                  <a:gd name="connsiteY1" fmla="*/ 118692 h 1932115"/>
                  <a:gd name="connsiteX2" fmla="*/ 2272113 w 5477907"/>
                  <a:gd name="connsiteY2" fmla="*/ 73325 h 1932115"/>
                  <a:gd name="connsiteX3" fmla="*/ 2853138 w 5477907"/>
                  <a:gd name="connsiteY3" fmla="*/ 877188 h 1932115"/>
                  <a:gd name="connsiteX4" fmla="*/ 3519890 w 5477907"/>
                  <a:gd name="connsiteY4" fmla="*/ 979832 h 1932115"/>
                  <a:gd name="connsiteX5" fmla="*/ 3862788 w 5477907"/>
                  <a:gd name="connsiteY5" fmla="*/ 1234362 h 1932115"/>
                  <a:gd name="connsiteX6" fmla="*/ 5329638 w 5477907"/>
                  <a:gd name="connsiteY6" fmla="*/ 1282507 h 1932115"/>
                  <a:gd name="connsiteX7" fmla="*/ 5320113 w 5477907"/>
                  <a:gd name="connsiteY7" fmla="*/ 1918976 h 1932115"/>
                  <a:gd name="connsiteX8" fmla="*/ 862124 w 5477907"/>
                  <a:gd name="connsiteY8" fmla="*/ 1568690 h 1932115"/>
                  <a:gd name="connsiteX9" fmla="*/ 14978 w 5477907"/>
                  <a:gd name="connsiteY9" fmla="*/ 795575 h 1932115"/>
                  <a:gd name="connsiteX0" fmla="*/ 14978 w 5477907"/>
                  <a:gd name="connsiteY0" fmla="*/ 795575 h 1918976"/>
                  <a:gd name="connsiteX1" fmla="*/ 471888 w 5477907"/>
                  <a:gd name="connsiteY1" fmla="*/ 118692 h 1918976"/>
                  <a:gd name="connsiteX2" fmla="*/ 2272113 w 5477907"/>
                  <a:gd name="connsiteY2" fmla="*/ 73325 h 1918976"/>
                  <a:gd name="connsiteX3" fmla="*/ 2853138 w 5477907"/>
                  <a:gd name="connsiteY3" fmla="*/ 877188 h 1918976"/>
                  <a:gd name="connsiteX4" fmla="*/ 3519890 w 5477907"/>
                  <a:gd name="connsiteY4" fmla="*/ 979832 h 1918976"/>
                  <a:gd name="connsiteX5" fmla="*/ 3862788 w 5477907"/>
                  <a:gd name="connsiteY5" fmla="*/ 1234362 h 1918976"/>
                  <a:gd name="connsiteX6" fmla="*/ 5329638 w 5477907"/>
                  <a:gd name="connsiteY6" fmla="*/ 1282507 h 1918976"/>
                  <a:gd name="connsiteX7" fmla="*/ 5320113 w 5477907"/>
                  <a:gd name="connsiteY7" fmla="*/ 1918976 h 1918976"/>
                  <a:gd name="connsiteX8" fmla="*/ 862124 w 5477907"/>
                  <a:gd name="connsiteY8" fmla="*/ 1568690 h 1918976"/>
                  <a:gd name="connsiteX9" fmla="*/ 14978 w 5477907"/>
                  <a:gd name="connsiteY9" fmla="*/ 795575 h 1918976"/>
                  <a:gd name="connsiteX0" fmla="*/ 14978 w 5477907"/>
                  <a:gd name="connsiteY0" fmla="*/ 795575 h 1918976"/>
                  <a:gd name="connsiteX1" fmla="*/ 471888 w 5477907"/>
                  <a:gd name="connsiteY1" fmla="*/ 118692 h 1918976"/>
                  <a:gd name="connsiteX2" fmla="*/ 2272113 w 5477907"/>
                  <a:gd name="connsiteY2" fmla="*/ 73325 h 1918976"/>
                  <a:gd name="connsiteX3" fmla="*/ 2853138 w 5477907"/>
                  <a:gd name="connsiteY3" fmla="*/ 877188 h 1918976"/>
                  <a:gd name="connsiteX4" fmla="*/ 3519890 w 5477907"/>
                  <a:gd name="connsiteY4" fmla="*/ 979832 h 1918976"/>
                  <a:gd name="connsiteX5" fmla="*/ 3862788 w 5477907"/>
                  <a:gd name="connsiteY5" fmla="*/ 1234362 h 1918976"/>
                  <a:gd name="connsiteX6" fmla="*/ 5329638 w 5477907"/>
                  <a:gd name="connsiteY6" fmla="*/ 1282507 h 1918976"/>
                  <a:gd name="connsiteX7" fmla="*/ 5320113 w 5477907"/>
                  <a:gd name="connsiteY7" fmla="*/ 1918976 h 1918976"/>
                  <a:gd name="connsiteX8" fmla="*/ 862124 w 5477907"/>
                  <a:gd name="connsiteY8" fmla="*/ 1568690 h 1918976"/>
                  <a:gd name="connsiteX9" fmla="*/ 14978 w 5477907"/>
                  <a:gd name="connsiteY9" fmla="*/ 795575 h 1918976"/>
                  <a:gd name="connsiteX0" fmla="*/ 14978 w 5477907"/>
                  <a:gd name="connsiteY0" fmla="*/ 795575 h 1918976"/>
                  <a:gd name="connsiteX1" fmla="*/ 471888 w 5477907"/>
                  <a:gd name="connsiteY1" fmla="*/ 118692 h 1918976"/>
                  <a:gd name="connsiteX2" fmla="*/ 2272113 w 5477907"/>
                  <a:gd name="connsiteY2" fmla="*/ 73325 h 1918976"/>
                  <a:gd name="connsiteX3" fmla="*/ 2853138 w 5477907"/>
                  <a:gd name="connsiteY3" fmla="*/ 877188 h 1918976"/>
                  <a:gd name="connsiteX4" fmla="*/ 3519890 w 5477907"/>
                  <a:gd name="connsiteY4" fmla="*/ 979832 h 1918976"/>
                  <a:gd name="connsiteX5" fmla="*/ 3862788 w 5477907"/>
                  <a:gd name="connsiteY5" fmla="*/ 1234362 h 1918976"/>
                  <a:gd name="connsiteX6" fmla="*/ 5329638 w 5477907"/>
                  <a:gd name="connsiteY6" fmla="*/ 1282507 h 1918976"/>
                  <a:gd name="connsiteX7" fmla="*/ 5320113 w 5477907"/>
                  <a:gd name="connsiteY7" fmla="*/ 1918976 h 1918976"/>
                  <a:gd name="connsiteX8" fmla="*/ 862124 w 5477907"/>
                  <a:gd name="connsiteY8" fmla="*/ 1568690 h 1918976"/>
                  <a:gd name="connsiteX9" fmla="*/ 14978 w 5477907"/>
                  <a:gd name="connsiteY9" fmla="*/ 795575 h 1918976"/>
                  <a:gd name="connsiteX0" fmla="*/ 14978 w 5579763"/>
                  <a:gd name="connsiteY0" fmla="*/ 795575 h 1918976"/>
                  <a:gd name="connsiteX1" fmla="*/ 471888 w 5579763"/>
                  <a:gd name="connsiteY1" fmla="*/ 118692 h 1918976"/>
                  <a:gd name="connsiteX2" fmla="*/ 2272113 w 5579763"/>
                  <a:gd name="connsiteY2" fmla="*/ 73325 h 1918976"/>
                  <a:gd name="connsiteX3" fmla="*/ 2853138 w 5579763"/>
                  <a:gd name="connsiteY3" fmla="*/ 877188 h 1918976"/>
                  <a:gd name="connsiteX4" fmla="*/ 3519890 w 5579763"/>
                  <a:gd name="connsiteY4" fmla="*/ 979832 h 1918976"/>
                  <a:gd name="connsiteX5" fmla="*/ 3862788 w 5579763"/>
                  <a:gd name="connsiteY5" fmla="*/ 1234362 h 1918976"/>
                  <a:gd name="connsiteX6" fmla="*/ 5329638 w 5579763"/>
                  <a:gd name="connsiteY6" fmla="*/ 1282507 h 1918976"/>
                  <a:gd name="connsiteX7" fmla="*/ 5320113 w 5579763"/>
                  <a:gd name="connsiteY7" fmla="*/ 1918976 h 1918976"/>
                  <a:gd name="connsiteX8" fmla="*/ 2767876 w 5579763"/>
                  <a:gd name="connsiteY8" fmla="*/ 1699254 h 1918976"/>
                  <a:gd name="connsiteX9" fmla="*/ 862124 w 5579763"/>
                  <a:gd name="connsiteY9" fmla="*/ 1568690 h 1918976"/>
                  <a:gd name="connsiteX10" fmla="*/ 14978 w 5579763"/>
                  <a:gd name="connsiteY10" fmla="*/ 795575 h 1918976"/>
                  <a:gd name="connsiteX0" fmla="*/ 14978 w 5579763"/>
                  <a:gd name="connsiteY0" fmla="*/ 795575 h 1918976"/>
                  <a:gd name="connsiteX1" fmla="*/ 471888 w 5579763"/>
                  <a:gd name="connsiteY1" fmla="*/ 118692 h 1918976"/>
                  <a:gd name="connsiteX2" fmla="*/ 2272113 w 5579763"/>
                  <a:gd name="connsiteY2" fmla="*/ 73325 h 1918976"/>
                  <a:gd name="connsiteX3" fmla="*/ 2853138 w 5579763"/>
                  <a:gd name="connsiteY3" fmla="*/ 877188 h 1918976"/>
                  <a:gd name="connsiteX4" fmla="*/ 3519890 w 5579763"/>
                  <a:gd name="connsiteY4" fmla="*/ 979832 h 1918976"/>
                  <a:gd name="connsiteX5" fmla="*/ 3862788 w 5579763"/>
                  <a:gd name="connsiteY5" fmla="*/ 1234362 h 1918976"/>
                  <a:gd name="connsiteX6" fmla="*/ 5329638 w 5579763"/>
                  <a:gd name="connsiteY6" fmla="*/ 1282507 h 1918976"/>
                  <a:gd name="connsiteX7" fmla="*/ 5320113 w 5579763"/>
                  <a:gd name="connsiteY7" fmla="*/ 1918976 h 1918976"/>
                  <a:gd name="connsiteX8" fmla="*/ 1938190 w 5579763"/>
                  <a:gd name="connsiteY8" fmla="*/ 1582203 h 1918976"/>
                  <a:gd name="connsiteX9" fmla="*/ 862124 w 5579763"/>
                  <a:gd name="connsiteY9" fmla="*/ 1568690 h 1918976"/>
                  <a:gd name="connsiteX10" fmla="*/ 14978 w 5579763"/>
                  <a:gd name="connsiteY10" fmla="*/ 795575 h 1918976"/>
                  <a:gd name="connsiteX0" fmla="*/ 229 w 5565014"/>
                  <a:gd name="connsiteY0" fmla="*/ 795575 h 1918976"/>
                  <a:gd name="connsiteX1" fmla="*/ 457139 w 5565014"/>
                  <a:gd name="connsiteY1" fmla="*/ 118692 h 1918976"/>
                  <a:gd name="connsiteX2" fmla="*/ 2257364 w 5565014"/>
                  <a:gd name="connsiteY2" fmla="*/ 73325 h 1918976"/>
                  <a:gd name="connsiteX3" fmla="*/ 2838389 w 5565014"/>
                  <a:gd name="connsiteY3" fmla="*/ 877188 h 1918976"/>
                  <a:gd name="connsiteX4" fmla="*/ 3505141 w 5565014"/>
                  <a:gd name="connsiteY4" fmla="*/ 979832 h 1918976"/>
                  <a:gd name="connsiteX5" fmla="*/ 3848039 w 5565014"/>
                  <a:gd name="connsiteY5" fmla="*/ 1234362 h 1918976"/>
                  <a:gd name="connsiteX6" fmla="*/ 5314889 w 5565014"/>
                  <a:gd name="connsiteY6" fmla="*/ 1282507 h 1918976"/>
                  <a:gd name="connsiteX7" fmla="*/ 5305364 w 5565014"/>
                  <a:gd name="connsiteY7" fmla="*/ 1918976 h 1918976"/>
                  <a:gd name="connsiteX8" fmla="*/ 1923441 w 5565014"/>
                  <a:gd name="connsiteY8" fmla="*/ 1582203 h 1918976"/>
                  <a:gd name="connsiteX9" fmla="*/ 489102 w 5565014"/>
                  <a:gd name="connsiteY9" fmla="*/ 1487654 h 1918976"/>
                  <a:gd name="connsiteX10" fmla="*/ 229 w 5565014"/>
                  <a:gd name="connsiteY10" fmla="*/ 795575 h 1918976"/>
                  <a:gd name="connsiteX0" fmla="*/ 229 w 5533027"/>
                  <a:gd name="connsiteY0" fmla="*/ 795575 h 1918976"/>
                  <a:gd name="connsiteX1" fmla="*/ 457139 w 5533027"/>
                  <a:gd name="connsiteY1" fmla="*/ 118692 h 1918976"/>
                  <a:gd name="connsiteX2" fmla="*/ 2257364 w 5533027"/>
                  <a:gd name="connsiteY2" fmla="*/ 73325 h 1918976"/>
                  <a:gd name="connsiteX3" fmla="*/ 2838389 w 5533027"/>
                  <a:gd name="connsiteY3" fmla="*/ 877188 h 1918976"/>
                  <a:gd name="connsiteX4" fmla="*/ 3505141 w 5533027"/>
                  <a:gd name="connsiteY4" fmla="*/ 979832 h 1918976"/>
                  <a:gd name="connsiteX5" fmla="*/ 3848039 w 5533027"/>
                  <a:gd name="connsiteY5" fmla="*/ 1234362 h 1918976"/>
                  <a:gd name="connsiteX6" fmla="*/ 5314889 w 5533027"/>
                  <a:gd name="connsiteY6" fmla="*/ 1282507 h 1918976"/>
                  <a:gd name="connsiteX7" fmla="*/ 5305364 w 5533027"/>
                  <a:gd name="connsiteY7" fmla="*/ 1918976 h 1918976"/>
                  <a:gd name="connsiteX8" fmla="*/ 3224539 w 5533027"/>
                  <a:gd name="connsiteY8" fmla="*/ 1708258 h 1918976"/>
                  <a:gd name="connsiteX9" fmla="*/ 1923441 w 5533027"/>
                  <a:gd name="connsiteY9" fmla="*/ 1582203 h 1918976"/>
                  <a:gd name="connsiteX10" fmla="*/ 489102 w 5533027"/>
                  <a:gd name="connsiteY10" fmla="*/ 1487654 h 1918976"/>
                  <a:gd name="connsiteX11" fmla="*/ 229 w 5533027"/>
                  <a:gd name="connsiteY11" fmla="*/ 795575 h 1918976"/>
                  <a:gd name="connsiteX0" fmla="*/ 229 w 5533027"/>
                  <a:gd name="connsiteY0" fmla="*/ 795575 h 1918976"/>
                  <a:gd name="connsiteX1" fmla="*/ 457139 w 5533027"/>
                  <a:gd name="connsiteY1" fmla="*/ 118692 h 1918976"/>
                  <a:gd name="connsiteX2" fmla="*/ 2257364 w 5533027"/>
                  <a:gd name="connsiteY2" fmla="*/ 73325 h 1918976"/>
                  <a:gd name="connsiteX3" fmla="*/ 2838389 w 5533027"/>
                  <a:gd name="connsiteY3" fmla="*/ 877188 h 1918976"/>
                  <a:gd name="connsiteX4" fmla="*/ 3505141 w 5533027"/>
                  <a:gd name="connsiteY4" fmla="*/ 979832 h 1918976"/>
                  <a:gd name="connsiteX5" fmla="*/ 3848039 w 5533027"/>
                  <a:gd name="connsiteY5" fmla="*/ 1234362 h 1918976"/>
                  <a:gd name="connsiteX6" fmla="*/ 5314889 w 5533027"/>
                  <a:gd name="connsiteY6" fmla="*/ 1282507 h 1918976"/>
                  <a:gd name="connsiteX7" fmla="*/ 5305364 w 5533027"/>
                  <a:gd name="connsiteY7" fmla="*/ 1918976 h 1918976"/>
                  <a:gd name="connsiteX8" fmla="*/ 4431354 w 5533027"/>
                  <a:gd name="connsiteY8" fmla="*/ 1726266 h 1918976"/>
                  <a:gd name="connsiteX9" fmla="*/ 1923441 w 5533027"/>
                  <a:gd name="connsiteY9" fmla="*/ 1582203 h 1918976"/>
                  <a:gd name="connsiteX10" fmla="*/ 489102 w 5533027"/>
                  <a:gd name="connsiteY10" fmla="*/ 1487654 h 1918976"/>
                  <a:gd name="connsiteX11" fmla="*/ 229 w 5533027"/>
                  <a:gd name="connsiteY11" fmla="*/ 795575 h 1918976"/>
                  <a:gd name="connsiteX0" fmla="*/ 229 w 5533027"/>
                  <a:gd name="connsiteY0" fmla="*/ 795575 h 1747901"/>
                  <a:gd name="connsiteX1" fmla="*/ 457139 w 5533027"/>
                  <a:gd name="connsiteY1" fmla="*/ 118692 h 1747901"/>
                  <a:gd name="connsiteX2" fmla="*/ 2257364 w 5533027"/>
                  <a:gd name="connsiteY2" fmla="*/ 73325 h 1747901"/>
                  <a:gd name="connsiteX3" fmla="*/ 2838389 w 5533027"/>
                  <a:gd name="connsiteY3" fmla="*/ 877188 h 1747901"/>
                  <a:gd name="connsiteX4" fmla="*/ 3505141 w 5533027"/>
                  <a:gd name="connsiteY4" fmla="*/ 979832 h 1747901"/>
                  <a:gd name="connsiteX5" fmla="*/ 3848039 w 5533027"/>
                  <a:gd name="connsiteY5" fmla="*/ 1234362 h 1747901"/>
                  <a:gd name="connsiteX6" fmla="*/ 5314889 w 5533027"/>
                  <a:gd name="connsiteY6" fmla="*/ 1282507 h 1747901"/>
                  <a:gd name="connsiteX7" fmla="*/ 5305364 w 5533027"/>
                  <a:gd name="connsiteY7" fmla="*/ 1747901 h 1747901"/>
                  <a:gd name="connsiteX8" fmla="*/ 4431354 w 5533027"/>
                  <a:gd name="connsiteY8" fmla="*/ 1726266 h 1747901"/>
                  <a:gd name="connsiteX9" fmla="*/ 1923441 w 5533027"/>
                  <a:gd name="connsiteY9" fmla="*/ 1582203 h 1747901"/>
                  <a:gd name="connsiteX10" fmla="*/ 489102 w 5533027"/>
                  <a:gd name="connsiteY10" fmla="*/ 1487654 h 1747901"/>
                  <a:gd name="connsiteX11" fmla="*/ 229 w 5533027"/>
                  <a:gd name="connsiteY11" fmla="*/ 795575 h 1747901"/>
                  <a:gd name="connsiteX0" fmla="*/ 229 w 5533027"/>
                  <a:gd name="connsiteY0" fmla="*/ 795575 h 1825309"/>
                  <a:gd name="connsiteX1" fmla="*/ 457139 w 5533027"/>
                  <a:gd name="connsiteY1" fmla="*/ 118692 h 1825309"/>
                  <a:gd name="connsiteX2" fmla="*/ 2257364 w 5533027"/>
                  <a:gd name="connsiteY2" fmla="*/ 73325 h 1825309"/>
                  <a:gd name="connsiteX3" fmla="*/ 2838389 w 5533027"/>
                  <a:gd name="connsiteY3" fmla="*/ 877188 h 1825309"/>
                  <a:gd name="connsiteX4" fmla="*/ 3505141 w 5533027"/>
                  <a:gd name="connsiteY4" fmla="*/ 979832 h 1825309"/>
                  <a:gd name="connsiteX5" fmla="*/ 3848039 w 5533027"/>
                  <a:gd name="connsiteY5" fmla="*/ 1234362 h 1825309"/>
                  <a:gd name="connsiteX6" fmla="*/ 5314889 w 5533027"/>
                  <a:gd name="connsiteY6" fmla="*/ 1282507 h 1825309"/>
                  <a:gd name="connsiteX7" fmla="*/ 5305364 w 5533027"/>
                  <a:gd name="connsiteY7" fmla="*/ 1747901 h 1825309"/>
                  <a:gd name="connsiteX8" fmla="*/ 4403070 w 5533027"/>
                  <a:gd name="connsiteY8" fmla="*/ 1825309 h 1825309"/>
                  <a:gd name="connsiteX9" fmla="*/ 1923441 w 5533027"/>
                  <a:gd name="connsiteY9" fmla="*/ 1582203 h 1825309"/>
                  <a:gd name="connsiteX10" fmla="*/ 489102 w 5533027"/>
                  <a:gd name="connsiteY10" fmla="*/ 1487654 h 1825309"/>
                  <a:gd name="connsiteX11" fmla="*/ 229 w 5533027"/>
                  <a:gd name="connsiteY11" fmla="*/ 795575 h 1825309"/>
                  <a:gd name="connsiteX0" fmla="*/ 229 w 5521676"/>
                  <a:gd name="connsiteY0" fmla="*/ 795575 h 1825309"/>
                  <a:gd name="connsiteX1" fmla="*/ 457139 w 5521676"/>
                  <a:gd name="connsiteY1" fmla="*/ 118692 h 1825309"/>
                  <a:gd name="connsiteX2" fmla="*/ 2257364 w 5521676"/>
                  <a:gd name="connsiteY2" fmla="*/ 73325 h 1825309"/>
                  <a:gd name="connsiteX3" fmla="*/ 2838389 w 5521676"/>
                  <a:gd name="connsiteY3" fmla="*/ 877188 h 1825309"/>
                  <a:gd name="connsiteX4" fmla="*/ 3505141 w 5521676"/>
                  <a:gd name="connsiteY4" fmla="*/ 979832 h 1825309"/>
                  <a:gd name="connsiteX5" fmla="*/ 3848039 w 5521676"/>
                  <a:gd name="connsiteY5" fmla="*/ 1234362 h 1825309"/>
                  <a:gd name="connsiteX6" fmla="*/ 5314889 w 5521676"/>
                  <a:gd name="connsiteY6" fmla="*/ 1282507 h 1825309"/>
                  <a:gd name="connsiteX7" fmla="*/ 5286508 w 5521676"/>
                  <a:gd name="connsiteY7" fmla="*/ 1819932 h 1825309"/>
                  <a:gd name="connsiteX8" fmla="*/ 4403070 w 5521676"/>
                  <a:gd name="connsiteY8" fmla="*/ 1825309 h 1825309"/>
                  <a:gd name="connsiteX9" fmla="*/ 1923441 w 5521676"/>
                  <a:gd name="connsiteY9" fmla="*/ 1582203 h 1825309"/>
                  <a:gd name="connsiteX10" fmla="*/ 489102 w 5521676"/>
                  <a:gd name="connsiteY10" fmla="*/ 1487654 h 1825309"/>
                  <a:gd name="connsiteX11" fmla="*/ 229 w 5521676"/>
                  <a:gd name="connsiteY11" fmla="*/ 795575 h 1825309"/>
                  <a:gd name="connsiteX0" fmla="*/ 229 w 5880440"/>
                  <a:gd name="connsiteY0" fmla="*/ 795575 h 1825309"/>
                  <a:gd name="connsiteX1" fmla="*/ 457139 w 5880440"/>
                  <a:gd name="connsiteY1" fmla="*/ 118692 h 1825309"/>
                  <a:gd name="connsiteX2" fmla="*/ 2257364 w 5880440"/>
                  <a:gd name="connsiteY2" fmla="*/ 73325 h 1825309"/>
                  <a:gd name="connsiteX3" fmla="*/ 2838389 w 5880440"/>
                  <a:gd name="connsiteY3" fmla="*/ 877188 h 1825309"/>
                  <a:gd name="connsiteX4" fmla="*/ 3505141 w 5880440"/>
                  <a:gd name="connsiteY4" fmla="*/ 979832 h 1825309"/>
                  <a:gd name="connsiteX5" fmla="*/ 3848039 w 5880440"/>
                  <a:gd name="connsiteY5" fmla="*/ 1234362 h 1825309"/>
                  <a:gd name="connsiteX6" fmla="*/ 5314889 w 5880440"/>
                  <a:gd name="connsiteY6" fmla="*/ 1282507 h 1825309"/>
                  <a:gd name="connsiteX7" fmla="*/ 5757921 w 5880440"/>
                  <a:gd name="connsiteY7" fmla="*/ 1612841 h 1825309"/>
                  <a:gd name="connsiteX8" fmla="*/ 4403070 w 5880440"/>
                  <a:gd name="connsiteY8" fmla="*/ 1825309 h 1825309"/>
                  <a:gd name="connsiteX9" fmla="*/ 1923441 w 5880440"/>
                  <a:gd name="connsiteY9" fmla="*/ 1582203 h 1825309"/>
                  <a:gd name="connsiteX10" fmla="*/ 489102 w 5880440"/>
                  <a:gd name="connsiteY10" fmla="*/ 1487654 h 1825309"/>
                  <a:gd name="connsiteX11" fmla="*/ 229 w 5880440"/>
                  <a:gd name="connsiteY11" fmla="*/ 795575 h 1825309"/>
                  <a:gd name="connsiteX0" fmla="*/ 229 w 5868158"/>
                  <a:gd name="connsiteY0" fmla="*/ 795575 h 1825309"/>
                  <a:gd name="connsiteX1" fmla="*/ 457139 w 5868158"/>
                  <a:gd name="connsiteY1" fmla="*/ 118692 h 1825309"/>
                  <a:gd name="connsiteX2" fmla="*/ 2257364 w 5868158"/>
                  <a:gd name="connsiteY2" fmla="*/ 73325 h 1825309"/>
                  <a:gd name="connsiteX3" fmla="*/ 2838389 w 5868158"/>
                  <a:gd name="connsiteY3" fmla="*/ 877188 h 1825309"/>
                  <a:gd name="connsiteX4" fmla="*/ 3505141 w 5868158"/>
                  <a:gd name="connsiteY4" fmla="*/ 979832 h 1825309"/>
                  <a:gd name="connsiteX5" fmla="*/ 4423162 w 5868158"/>
                  <a:gd name="connsiteY5" fmla="*/ 964244 h 1825309"/>
                  <a:gd name="connsiteX6" fmla="*/ 5314889 w 5868158"/>
                  <a:gd name="connsiteY6" fmla="*/ 1282507 h 1825309"/>
                  <a:gd name="connsiteX7" fmla="*/ 5757921 w 5868158"/>
                  <a:gd name="connsiteY7" fmla="*/ 1612841 h 1825309"/>
                  <a:gd name="connsiteX8" fmla="*/ 4403070 w 5868158"/>
                  <a:gd name="connsiteY8" fmla="*/ 1825309 h 1825309"/>
                  <a:gd name="connsiteX9" fmla="*/ 1923441 w 5868158"/>
                  <a:gd name="connsiteY9" fmla="*/ 1582203 h 1825309"/>
                  <a:gd name="connsiteX10" fmla="*/ 489102 w 5868158"/>
                  <a:gd name="connsiteY10" fmla="*/ 1487654 h 1825309"/>
                  <a:gd name="connsiteX11" fmla="*/ 229 w 5868158"/>
                  <a:gd name="connsiteY11" fmla="*/ 795575 h 1825309"/>
                  <a:gd name="connsiteX0" fmla="*/ 229 w 5868158"/>
                  <a:gd name="connsiteY0" fmla="*/ 795575 h 1825309"/>
                  <a:gd name="connsiteX1" fmla="*/ 457139 w 5868158"/>
                  <a:gd name="connsiteY1" fmla="*/ 118692 h 1825309"/>
                  <a:gd name="connsiteX2" fmla="*/ 2257364 w 5868158"/>
                  <a:gd name="connsiteY2" fmla="*/ 73325 h 1825309"/>
                  <a:gd name="connsiteX3" fmla="*/ 2838389 w 5868158"/>
                  <a:gd name="connsiteY3" fmla="*/ 877188 h 1825309"/>
                  <a:gd name="connsiteX4" fmla="*/ 3505141 w 5868158"/>
                  <a:gd name="connsiteY4" fmla="*/ 979832 h 1825309"/>
                  <a:gd name="connsiteX5" fmla="*/ 5314889 w 5868158"/>
                  <a:gd name="connsiteY5" fmla="*/ 1282507 h 1825309"/>
                  <a:gd name="connsiteX6" fmla="*/ 5757921 w 5868158"/>
                  <a:gd name="connsiteY6" fmla="*/ 1612841 h 1825309"/>
                  <a:gd name="connsiteX7" fmla="*/ 4403070 w 5868158"/>
                  <a:gd name="connsiteY7" fmla="*/ 1825309 h 1825309"/>
                  <a:gd name="connsiteX8" fmla="*/ 1923441 w 5868158"/>
                  <a:gd name="connsiteY8" fmla="*/ 1582203 h 1825309"/>
                  <a:gd name="connsiteX9" fmla="*/ 489102 w 5868158"/>
                  <a:gd name="connsiteY9" fmla="*/ 1487654 h 1825309"/>
                  <a:gd name="connsiteX10" fmla="*/ 229 w 5868158"/>
                  <a:gd name="connsiteY10" fmla="*/ 795575 h 1825309"/>
                  <a:gd name="connsiteX0" fmla="*/ 229 w 6030281"/>
                  <a:gd name="connsiteY0" fmla="*/ 795575 h 1825309"/>
                  <a:gd name="connsiteX1" fmla="*/ 457139 w 6030281"/>
                  <a:gd name="connsiteY1" fmla="*/ 118692 h 1825309"/>
                  <a:gd name="connsiteX2" fmla="*/ 2257364 w 6030281"/>
                  <a:gd name="connsiteY2" fmla="*/ 73325 h 1825309"/>
                  <a:gd name="connsiteX3" fmla="*/ 2838389 w 6030281"/>
                  <a:gd name="connsiteY3" fmla="*/ 877188 h 1825309"/>
                  <a:gd name="connsiteX4" fmla="*/ 3505141 w 6030281"/>
                  <a:gd name="connsiteY4" fmla="*/ 979832 h 1825309"/>
                  <a:gd name="connsiteX5" fmla="*/ 5871156 w 6030281"/>
                  <a:gd name="connsiteY5" fmla="*/ 1075416 h 1825309"/>
                  <a:gd name="connsiteX6" fmla="*/ 5757921 w 6030281"/>
                  <a:gd name="connsiteY6" fmla="*/ 1612841 h 1825309"/>
                  <a:gd name="connsiteX7" fmla="*/ 4403070 w 6030281"/>
                  <a:gd name="connsiteY7" fmla="*/ 1825309 h 1825309"/>
                  <a:gd name="connsiteX8" fmla="*/ 1923441 w 6030281"/>
                  <a:gd name="connsiteY8" fmla="*/ 1582203 h 1825309"/>
                  <a:gd name="connsiteX9" fmla="*/ 489102 w 6030281"/>
                  <a:gd name="connsiteY9" fmla="*/ 1487654 h 1825309"/>
                  <a:gd name="connsiteX10" fmla="*/ 229 w 6030281"/>
                  <a:gd name="connsiteY10" fmla="*/ 795575 h 1825309"/>
                  <a:gd name="connsiteX0" fmla="*/ 229 w 6041200"/>
                  <a:gd name="connsiteY0" fmla="*/ 795575 h 1825309"/>
                  <a:gd name="connsiteX1" fmla="*/ 457139 w 6041200"/>
                  <a:gd name="connsiteY1" fmla="*/ 118692 h 1825309"/>
                  <a:gd name="connsiteX2" fmla="*/ 2257364 w 6041200"/>
                  <a:gd name="connsiteY2" fmla="*/ 73325 h 1825309"/>
                  <a:gd name="connsiteX3" fmla="*/ 2838389 w 6041200"/>
                  <a:gd name="connsiteY3" fmla="*/ 877188 h 1825309"/>
                  <a:gd name="connsiteX4" fmla="*/ 3505141 w 6041200"/>
                  <a:gd name="connsiteY4" fmla="*/ 979832 h 1825309"/>
                  <a:gd name="connsiteX5" fmla="*/ 5890012 w 6041200"/>
                  <a:gd name="connsiteY5" fmla="*/ 1021392 h 1825309"/>
                  <a:gd name="connsiteX6" fmla="*/ 5757921 w 6041200"/>
                  <a:gd name="connsiteY6" fmla="*/ 1612841 h 1825309"/>
                  <a:gd name="connsiteX7" fmla="*/ 4403070 w 6041200"/>
                  <a:gd name="connsiteY7" fmla="*/ 1825309 h 1825309"/>
                  <a:gd name="connsiteX8" fmla="*/ 1923441 w 6041200"/>
                  <a:gd name="connsiteY8" fmla="*/ 1582203 h 1825309"/>
                  <a:gd name="connsiteX9" fmla="*/ 489102 w 6041200"/>
                  <a:gd name="connsiteY9" fmla="*/ 1487654 h 1825309"/>
                  <a:gd name="connsiteX10" fmla="*/ 229 w 6041200"/>
                  <a:gd name="connsiteY10" fmla="*/ 795575 h 1825309"/>
                  <a:gd name="connsiteX0" fmla="*/ 229 w 6041200"/>
                  <a:gd name="connsiteY0" fmla="*/ 795575 h 1612841"/>
                  <a:gd name="connsiteX1" fmla="*/ 457139 w 6041200"/>
                  <a:gd name="connsiteY1" fmla="*/ 118692 h 1612841"/>
                  <a:gd name="connsiteX2" fmla="*/ 2257364 w 6041200"/>
                  <a:gd name="connsiteY2" fmla="*/ 73325 h 1612841"/>
                  <a:gd name="connsiteX3" fmla="*/ 2838389 w 6041200"/>
                  <a:gd name="connsiteY3" fmla="*/ 877188 h 1612841"/>
                  <a:gd name="connsiteX4" fmla="*/ 3505141 w 6041200"/>
                  <a:gd name="connsiteY4" fmla="*/ 979832 h 1612841"/>
                  <a:gd name="connsiteX5" fmla="*/ 5890012 w 6041200"/>
                  <a:gd name="connsiteY5" fmla="*/ 1021392 h 1612841"/>
                  <a:gd name="connsiteX6" fmla="*/ 5757921 w 6041200"/>
                  <a:gd name="connsiteY6" fmla="*/ 1612841 h 1612841"/>
                  <a:gd name="connsiteX7" fmla="*/ 1923441 w 6041200"/>
                  <a:gd name="connsiteY7" fmla="*/ 1582203 h 1612841"/>
                  <a:gd name="connsiteX8" fmla="*/ 489102 w 6041200"/>
                  <a:gd name="connsiteY8" fmla="*/ 1487654 h 1612841"/>
                  <a:gd name="connsiteX9" fmla="*/ 229 w 6041200"/>
                  <a:gd name="connsiteY9" fmla="*/ 795575 h 1612841"/>
                  <a:gd name="connsiteX0" fmla="*/ 229 w 6041200"/>
                  <a:gd name="connsiteY0" fmla="*/ 795575 h 1612841"/>
                  <a:gd name="connsiteX1" fmla="*/ 457139 w 6041200"/>
                  <a:gd name="connsiteY1" fmla="*/ 118692 h 1612841"/>
                  <a:gd name="connsiteX2" fmla="*/ 2257364 w 6041200"/>
                  <a:gd name="connsiteY2" fmla="*/ 73325 h 1612841"/>
                  <a:gd name="connsiteX3" fmla="*/ 2838389 w 6041200"/>
                  <a:gd name="connsiteY3" fmla="*/ 877188 h 1612841"/>
                  <a:gd name="connsiteX4" fmla="*/ 3505141 w 6041200"/>
                  <a:gd name="connsiteY4" fmla="*/ 979832 h 1612841"/>
                  <a:gd name="connsiteX5" fmla="*/ 5890012 w 6041200"/>
                  <a:gd name="connsiteY5" fmla="*/ 1021392 h 1612841"/>
                  <a:gd name="connsiteX6" fmla="*/ 5757921 w 6041200"/>
                  <a:gd name="connsiteY6" fmla="*/ 1612841 h 1612841"/>
                  <a:gd name="connsiteX7" fmla="*/ 489102 w 6041200"/>
                  <a:gd name="connsiteY7" fmla="*/ 1487654 h 1612841"/>
                  <a:gd name="connsiteX8" fmla="*/ 229 w 6041200"/>
                  <a:gd name="connsiteY8" fmla="*/ 795575 h 1612841"/>
                  <a:gd name="connsiteX0" fmla="*/ 119315 w 6269296"/>
                  <a:gd name="connsiteY0" fmla="*/ 795575 h 1531806"/>
                  <a:gd name="connsiteX1" fmla="*/ 576225 w 6269296"/>
                  <a:gd name="connsiteY1" fmla="*/ 118692 h 1531806"/>
                  <a:gd name="connsiteX2" fmla="*/ 2376450 w 6269296"/>
                  <a:gd name="connsiteY2" fmla="*/ 73325 h 1531806"/>
                  <a:gd name="connsiteX3" fmla="*/ 2957475 w 6269296"/>
                  <a:gd name="connsiteY3" fmla="*/ 877188 h 1531806"/>
                  <a:gd name="connsiteX4" fmla="*/ 3624227 w 6269296"/>
                  <a:gd name="connsiteY4" fmla="*/ 979832 h 1531806"/>
                  <a:gd name="connsiteX5" fmla="*/ 6009098 w 6269296"/>
                  <a:gd name="connsiteY5" fmla="*/ 1021392 h 1531806"/>
                  <a:gd name="connsiteX6" fmla="*/ 5971290 w 6269296"/>
                  <a:gd name="connsiteY6" fmla="*/ 1531806 h 1531806"/>
                  <a:gd name="connsiteX7" fmla="*/ 608188 w 6269296"/>
                  <a:gd name="connsiteY7" fmla="*/ 1487654 h 1531806"/>
                  <a:gd name="connsiteX8" fmla="*/ 119315 w 6269296"/>
                  <a:gd name="connsiteY8" fmla="*/ 795575 h 1531806"/>
                  <a:gd name="connsiteX0" fmla="*/ 119315 w 6269296"/>
                  <a:gd name="connsiteY0" fmla="*/ 795575 h 1531806"/>
                  <a:gd name="connsiteX1" fmla="*/ 576225 w 6269296"/>
                  <a:gd name="connsiteY1" fmla="*/ 118692 h 1531806"/>
                  <a:gd name="connsiteX2" fmla="*/ 2376450 w 6269296"/>
                  <a:gd name="connsiteY2" fmla="*/ 73325 h 1531806"/>
                  <a:gd name="connsiteX3" fmla="*/ 2957475 w 6269296"/>
                  <a:gd name="connsiteY3" fmla="*/ 877188 h 1531806"/>
                  <a:gd name="connsiteX4" fmla="*/ 3624227 w 6269296"/>
                  <a:gd name="connsiteY4" fmla="*/ 979832 h 1531806"/>
                  <a:gd name="connsiteX5" fmla="*/ 6009098 w 6269296"/>
                  <a:gd name="connsiteY5" fmla="*/ 1021392 h 1531806"/>
                  <a:gd name="connsiteX6" fmla="*/ 5971290 w 6269296"/>
                  <a:gd name="connsiteY6" fmla="*/ 1531806 h 1531806"/>
                  <a:gd name="connsiteX7" fmla="*/ 608188 w 6269296"/>
                  <a:gd name="connsiteY7" fmla="*/ 1487654 h 1531806"/>
                  <a:gd name="connsiteX8" fmla="*/ 119315 w 6269296"/>
                  <a:gd name="connsiteY8" fmla="*/ 795575 h 1531806"/>
                  <a:gd name="connsiteX0" fmla="*/ 4164 w 6154145"/>
                  <a:gd name="connsiteY0" fmla="*/ 795575 h 1531806"/>
                  <a:gd name="connsiteX1" fmla="*/ 461074 w 6154145"/>
                  <a:gd name="connsiteY1" fmla="*/ 118692 h 1531806"/>
                  <a:gd name="connsiteX2" fmla="*/ 2261299 w 6154145"/>
                  <a:gd name="connsiteY2" fmla="*/ 73325 h 1531806"/>
                  <a:gd name="connsiteX3" fmla="*/ 2842324 w 6154145"/>
                  <a:gd name="connsiteY3" fmla="*/ 877188 h 1531806"/>
                  <a:gd name="connsiteX4" fmla="*/ 3509076 w 6154145"/>
                  <a:gd name="connsiteY4" fmla="*/ 979832 h 1531806"/>
                  <a:gd name="connsiteX5" fmla="*/ 5893947 w 6154145"/>
                  <a:gd name="connsiteY5" fmla="*/ 1021392 h 1531806"/>
                  <a:gd name="connsiteX6" fmla="*/ 5856139 w 6154145"/>
                  <a:gd name="connsiteY6" fmla="*/ 1531806 h 1531806"/>
                  <a:gd name="connsiteX7" fmla="*/ 493037 w 6154145"/>
                  <a:gd name="connsiteY7" fmla="*/ 1487654 h 1531806"/>
                  <a:gd name="connsiteX8" fmla="*/ 4164 w 6154145"/>
                  <a:gd name="connsiteY8" fmla="*/ 795575 h 1531806"/>
                  <a:gd name="connsiteX0" fmla="*/ 119905 w 6274712"/>
                  <a:gd name="connsiteY0" fmla="*/ 795575 h 1536428"/>
                  <a:gd name="connsiteX1" fmla="*/ 576815 w 6274712"/>
                  <a:gd name="connsiteY1" fmla="*/ 118692 h 1536428"/>
                  <a:gd name="connsiteX2" fmla="*/ 2377040 w 6274712"/>
                  <a:gd name="connsiteY2" fmla="*/ 73325 h 1536428"/>
                  <a:gd name="connsiteX3" fmla="*/ 2958065 w 6274712"/>
                  <a:gd name="connsiteY3" fmla="*/ 877188 h 1536428"/>
                  <a:gd name="connsiteX4" fmla="*/ 3624817 w 6274712"/>
                  <a:gd name="connsiteY4" fmla="*/ 979832 h 1536428"/>
                  <a:gd name="connsiteX5" fmla="*/ 6009688 w 6274712"/>
                  <a:gd name="connsiteY5" fmla="*/ 1021392 h 1536428"/>
                  <a:gd name="connsiteX6" fmla="*/ 5981308 w 6274712"/>
                  <a:gd name="connsiteY6" fmla="*/ 1477782 h 1536428"/>
                  <a:gd name="connsiteX7" fmla="*/ 608778 w 6274712"/>
                  <a:gd name="connsiteY7" fmla="*/ 1487654 h 1536428"/>
                  <a:gd name="connsiteX8" fmla="*/ 119905 w 6274712"/>
                  <a:gd name="connsiteY8" fmla="*/ 795575 h 1536428"/>
                  <a:gd name="connsiteX0" fmla="*/ 119905 w 6274711"/>
                  <a:gd name="connsiteY0" fmla="*/ 795575 h 1529747"/>
                  <a:gd name="connsiteX1" fmla="*/ 576815 w 6274711"/>
                  <a:gd name="connsiteY1" fmla="*/ 118692 h 1529747"/>
                  <a:gd name="connsiteX2" fmla="*/ 2377040 w 6274711"/>
                  <a:gd name="connsiteY2" fmla="*/ 73325 h 1529747"/>
                  <a:gd name="connsiteX3" fmla="*/ 2958065 w 6274711"/>
                  <a:gd name="connsiteY3" fmla="*/ 877188 h 1529747"/>
                  <a:gd name="connsiteX4" fmla="*/ 3624817 w 6274711"/>
                  <a:gd name="connsiteY4" fmla="*/ 979832 h 1529747"/>
                  <a:gd name="connsiteX5" fmla="*/ 6009688 w 6274711"/>
                  <a:gd name="connsiteY5" fmla="*/ 1021392 h 1529747"/>
                  <a:gd name="connsiteX6" fmla="*/ 5981308 w 6274711"/>
                  <a:gd name="connsiteY6" fmla="*/ 1477782 h 1529747"/>
                  <a:gd name="connsiteX7" fmla="*/ 608778 w 6274711"/>
                  <a:gd name="connsiteY7" fmla="*/ 1487654 h 1529747"/>
                  <a:gd name="connsiteX8" fmla="*/ 119905 w 6274711"/>
                  <a:gd name="connsiteY8" fmla="*/ 795575 h 1529747"/>
                  <a:gd name="connsiteX0" fmla="*/ 229 w 6155035"/>
                  <a:gd name="connsiteY0" fmla="*/ 795575 h 1503073"/>
                  <a:gd name="connsiteX1" fmla="*/ 457139 w 6155035"/>
                  <a:gd name="connsiteY1" fmla="*/ 118692 h 1503073"/>
                  <a:gd name="connsiteX2" fmla="*/ 2257364 w 6155035"/>
                  <a:gd name="connsiteY2" fmla="*/ 73325 h 1503073"/>
                  <a:gd name="connsiteX3" fmla="*/ 2838389 w 6155035"/>
                  <a:gd name="connsiteY3" fmla="*/ 877188 h 1503073"/>
                  <a:gd name="connsiteX4" fmla="*/ 3505141 w 6155035"/>
                  <a:gd name="connsiteY4" fmla="*/ 979832 h 1503073"/>
                  <a:gd name="connsiteX5" fmla="*/ 5890012 w 6155035"/>
                  <a:gd name="connsiteY5" fmla="*/ 1021392 h 1503073"/>
                  <a:gd name="connsiteX6" fmla="*/ 5861632 w 6155035"/>
                  <a:gd name="connsiteY6" fmla="*/ 1477782 h 1503073"/>
                  <a:gd name="connsiteX7" fmla="*/ 489102 w 6155035"/>
                  <a:gd name="connsiteY7" fmla="*/ 1487654 h 1503073"/>
                  <a:gd name="connsiteX8" fmla="*/ 229 w 6155035"/>
                  <a:gd name="connsiteY8" fmla="*/ 795575 h 1503073"/>
                  <a:gd name="connsiteX0" fmla="*/ 229 w 6147553"/>
                  <a:gd name="connsiteY0" fmla="*/ 795575 h 1503073"/>
                  <a:gd name="connsiteX1" fmla="*/ 457139 w 6147553"/>
                  <a:gd name="connsiteY1" fmla="*/ 118692 h 1503073"/>
                  <a:gd name="connsiteX2" fmla="*/ 2257364 w 6147553"/>
                  <a:gd name="connsiteY2" fmla="*/ 73325 h 1503073"/>
                  <a:gd name="connsiteX3" fmla="*/ 2838389 w 6147553"/>
                  <a:gd name="connsiteY3" fmla="*/ 877188 h 1503073"/>
                  <a:gd name="connsiteX4" fmla="*/ 3618280 w 6147553"/>
                  <a:gd name="connsiteY4" fmla="*/ 664694 h 1503073"/>
                  <a:gd name="connsiteX5" fmla="*/ 5890012 w 6147553"/>
                  <a:gd name="connsiteY5" fmla="*/ 1021392 h 1503073"/>
                  <a:gd name="connsiteX6" fmla="*/ 5861632 w 6147553"/>
                  <a:gd name="connsiteY6" fmla="*/ 1477782 h 1503073"/>
                  <a:gd name="connsiteX7" fmla="*/ 489102 w 6147553"/>
                  <a:gd name="connsiteY7" fmla="*/ 1487654 h 1503073"/>
                  <a:gd name="connsiteX8" fmla="*/ 229 w 6147553"/>
                  <a:gd name="connsiteY8" fmla="*/ 795575 h 1503073"/>
                  <a:gd name="connsiteX0" fmla="*/ 229 w 6147553"/>
                  <a:gd name="connsiteY0" fmla="*/ 766036 h 1473534"/>
                  <a:gd name="connsiteX1" fmla="*/ 457139 w 6147553"/>
                  <a:gd name="connsiteY1" fmla="*/ 89153 h 1473534"/>
                  <a:gd name="connsiteX2" fmla="*/ 2257364 w 6147553"/>
                  <a:gd name="connsiteY2" fmla="*/ 43786 h 1473534"/>
                  <a:gd name="connsiteX3" fmla="*/ 2932672 w 6147553"/>
                  <a:gd name="connsiteY3" fmla="*/ 424463 h 1473534"/>
                  <a:gd name="connsiteX4" fmla="*/ 3618280 w 6147553"/>
                  <a:gd name="connsiteY4" fmla="*/ 635155 h 1473534"/>
                  <a:gd name="connsiteX5" fmla="*/ 5890012 w 6147553"/>
                  <a:gd name="connsiteY5" fmla="*/ 991853 h 1473534"/>
                  <a:gd name="connsiteX6" fmla="*/ 5861632 w 6147553"/>
                  <a:gd name="connsiteY6" fmla="*/ 1448243 h 1473534"/>
                  <a:gd name="connsiteX7" fmla="*/ 489102 w 6147553"/>
                  <a:gd name="connsiteY7" fmla="*/ 1458115 h 1473534"/>
                  <a:gd name="connsiteX8" fmla="*/ 229 w 6147553"/>
                  <a:gd name="connsiteY8" fmla="*/ 766036 h 1473534"/>
                  <a:gd name="connsiteX0" fmla="*/ 229 w 6081139"/>
                  <a:gd name="connsiteY0" fmla="*/ 766036 h 1473534"/>
                  <a:gd name="connsiteX1" fmla="*/ 457139 w 6081139"/>
                  <a:gd name="connsiteY1" fmla="*/ 89153 h 1473534"/>
                  <a:gd name="connsiteX2" fmla="*/ 2257364 w 6081139"/>
                  <a:gd name="connsiteY2" fmla="*/ 43786 h 1473534"/>
                  <a:gd name="connsiteX3" fmla="*/ 2932672 w 6081139"/>
                  <a:gd name="connsiteY3" fmla="*/ 424463 h 1473534"/>
                  <a:gd name="connsiteX4" fmla="*/ 3618280 w 6081139"/>
                  <a:gd name="connsiteY4" fmla="*/ 635155 h 1473534"/>
                  <a:gd name="connsiteX5" fmla="*/ 5748588 w 6081139"/>
                  <a:gd name="connsiteY5" fmla="*/ 1018865 h 1473534"/>
                  <a:gd name="connsiteX6" fmla="*/ 5861632 w 6081139"/>
                  <a:gd name="connsiteY6" fmla="*/ 1448243 h 1473534"/>
                  <a:gd name="connsiteX7" fmla="*/ 489102 w 6081139"/>
                  <a:gd name="connsiteY7" fmla="*/ 1458115 h 1473534"/>
                  <a:gd name="connsiteX8" fmla="*/ 229 w 6081139"/>
                  <a:gd name="connsiteY8" fmla="*/ 766036 h 147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1139" h="1473534">
                    <a:moveTo>
                      <a:pt x="229" y="766036"/>
                    </a:moveTo>
                    <a:cubicBezTo>
                      <a:pt x="-5098" y="537876"/>
                      <a:pt x="80950" y="209528"/>
                      <a:pt x="457139" y="89153"/>
                    </a:cubicBezTo>
                    <a:cubicBezTo>
                      <a:pt x="833328" y="-31222"/>
                      <a:pt x="1844775" y="-12099"/>
                      <a:pt x="2257364" y="43786"/>
                    </a:cubicBezTo>
                    <a:cubicBezTo>
                      <a:pt x="2669953" y="99671"/>
                      <a:pt x="2705853" y="325902"/>
                      <a:pt x="2932672" y="424463"/>
                    </a:cubicBezTo>
                    <a:cubicBezTo>
                      <a:pt x="3159491" y="523025"/>
                      <a:pt x="3351580" y="572702"/>
                      <a:pt x="3618280" y="635155"/>
                    </a:cubicBezTo>
                    <a:cubicBezTo>
                      <a:pt x="4031030" y="702708"/>
                      <a:pt x="5374696" y="883350"/>
                      <a:pt x="5748588" y="1018865"/>
                    </a:cubicBezTo>
                    <a:cubicBezTo>
                      <a:pt x="6122480" y="1154380"/>
                      <a:pt x="6210024" y="1377285"/>
                      <a:pt x="5861632" y="1448243"/>
                    </a:cubicBezTo>
                    <a:cubicBezTo>
                      <a:pt x="5437885" y="1415519"/>
                      <a:pt x="853167" y="1508789"/>
                      <a:pt x="489102" y="1458115"/>
                    </a:cubicBezTo>
                    <a:cubicBezTo>
                      <a:pt x="125037" y="1407441"/>
                      <a:pt x="5556" y="994196"/>
                      <a:pt x="229" y="766036"/>
                    </a:cubicBezTo>
                    <a:close/>
                  </a:path>
                </a:pathLst>
              </a:custGeom>
              <a:solidFill>
                <a:srgbClr val="FFCCFF"/>
              </a:solidFill>
              <a:ln w="63500">
                <a:solidFill>
                  <a:srgbClr val="FF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62" name="Picture 14" descr="高層ビル">
                <a:extLst>
                  <a:ext uri="{FF2B5EF4-FFF2-40B4-BE49-F238E27FC236}">
                    <a16:creationId xmlns:a16="http://schemas.microsoft.com/office/drawing/2014/main" id="{D89848E0-A283-436C-A2F5-4364D86ECF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8492" y="5021346"/>
                <a:ext cx="1487922" cy="1284108"/>
              </a:xfrm>
              <a:prstGeom prst="rect">
                <a:avLst/>
              </a:prstGeom>
              <a:noFill/>
              <a:extLst>
                <a:ext uri="{909E8E84-426E-40DD-AFC4-6F175D3DCCD1}">
                  <a14:hiddenFill xmlns:a14="http://schemas.microsoft.com/office/drawing/2010/main">
                    <a:solidFill>
                      <a:srgbClr val="FFFFFF"/>
                    </a:solidFill>
                  </a14:hiddenFill>
                </a:ext>
              </a:extLst>
            </p:spPr>
          </p:pic>
          <p:pic>
            <p:nvPicPr>
              <p:cNvPr id="21" name="図 20">
                <a:extLst>
                  <a:ext uri="{FF2B5EF4-FFF2-40B4-BE49-F238E27FC236}">
                    <a16:creationId xmlns:a16="http://schemas.microsoft.com/office/drawing/2014/main" id="{00A85771-5D83-470A-A5B5-A2F2D906BC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1047" y="5279305"/>
                <a:ext cx="1390483" cy="772197"/>
              </a:xfrm>
              <a:prstGeom prst="rect">
                <a:avLst/>
              </a:prstGeom>
            </p:spPr>
          </p:pic>
          <p:sp>
            <p:nvSpPr>
              <p:cNvPr id="78" name="楕円 77">
                <a:extLst>
                  <a:ext uri="{FF2B5EF4-FFF2-40B4-BE49-F238E27FC236}">
                    <a16:creationId xmlns:a16="http://schemas.microsoft.com/office/drawing/2014/main" id="{9720BBCD-DAA6-4B22-9565-90EDA7DF887F}"/>
                  </a:ext>
                </a:extLst>
              </p:cNvPr>
              <p:cNvSpPr/>
              <p:nvPr/>
            </p:nvSpPr>
            <p:spPr>
              <a:xfrm>
                <a:off x="4810868" y="3449219"/>
                <a:ext cx="1768227" cy="521520"/>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FF"/>
                    </a:solidFill>
                    <a:effectLst/>
                    <a:uLnTx/>
                    <a:uFillTx/>
                    <a:latin typeface="Arial" panose="020B0604020202020204" pitchFamily="34" charset="0"/>
                    <a:ea typeface="ＭＳ ゴシック" panose="020B0609070205080204" pitchFamily="49" charset="-128"/>
                    <a:cs typeface="Arial" panose="020B0604020202020204" pitchFamily="34" charset="0"/>
                  </a:rPr>
                  <a:t>Gateway</a:t>
                </a:r>
                <a:endParaRPr kumimoji="1" lang="ja-JP" altLang="en-US" sz="1800" b="1" i="0" u="none" strike="noStrike" kern="1200" cap="none" spc="0" normalizeH="0" baseline="0" noProof="0" dirty="0">
                  <a:ln>
                    <a:noFill/>
                  </a:ln>
                  <a:solidFill>
                    <a:srgbClr val="0000FF"/>
                  </a:solidFill>
                  <a:effectLst/>
                  <a:uLnTx/>
                  <a:uFillTx/>
                  <a:latin typeface="Arial" panose="020B0604020202020204" pitchFamily="34" charset="0"/>
                  <a:ea typeface="ＭＳ ゴシック" panose="020B0609070205080204" pitchFamily="49" charset="-128"/>
                  <a:cs typeface="Arial" panose="020B0604020202020204" pitchFamily="34" charset="0"/>
                </a:endParaRPr>
              </a:p>
            </p:txBody>
          </p:sp>
          <p:pic>
            <p:nvPicPr>
              <p:cNvPr id="2052" name="Picture 4" descr="「道路　イラスト」の画像検索結果">
                <a:extLst>
                  <a:ext uri="{FF2B5EF4-FFF2-40B4-BE49-F238E27FC236}">
                    <a16:creationId xmlns:a16="http://schemas.microsoft.com/office/drawing/2014/main" id="{3FF4A9A5-09DA-4BA3-B70D-D25C8CC606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1413" y="4830501"/>
                <a:ext cx="1696354" cy="9742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橋 イラスト」の画像検索結果">
                <a:extLst>
                  <a:ext uri="{FF2B5EF4-FFF2-40B4-BE49-F238E27FC236}">
                    <a16:creationId xmlns:a16="http://schemas.microsoft.com/office/drawing/2014/main" id="{F9EBD828-B6F7-4165-9958-0AD3921ADA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452" y="4904932"/>
                <a:ext cx="1818880" cy="1106170"/>
              </a:xfrm>
              <a:prstGeom prst="rect">
                <a:avLst/>
              </a:prstGeom>
              <a:noFill/>
              <a:extLst>
                <a:ext uri="{909E8E84-426E-40DD-AFC4-6F175D3DCCD1}">
                  <a14:hiddenFill xmlns:a14="http://schemas.microsoft.com/office/drawing/2010/main">
                    <a:solidFill>
                      <a:srgbClr val="FFFFFF"/>
                    </a:solidFill>
                  </a14:hiddenFill>
                </a:ext>
              </a:extLst>
            </p:spPr>
          </p:pic>
          <p:sp>
            <p:nvSpPr>
              <p:cNvPr id="53" name="角丸四角形 1"/>
              <p:cNvSpPr/>
              <p:nvPr/>
            </p:nvSpPr>
            <p:spPr>
              <a:xfrm>
                <a:off x="1393072" y="5718923"/>
                <a:ext cx="1043988" cy="315709"/>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Bridge</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 name="角丸四角形 38"/>
              <p:cNvSpPr/>
              <p:nvPr/>
            </p:nvSpPr>
            <p:spPr>
              <a:xfrm>
                <a:off x="3499861" y="5736447"/>
                <a:ext cx="966161" cy="327412"/>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Road</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5" name="直線矢印コネクタ 14"/>
              <p:cNvCxnSpPr>
                <a:cxnSpLocks/>
              </p:cNvCxnSpPr>
              <p:nvPr/>
            </p:nvCxnSpPr>
            <p:spPr>
              <a:xfrm>
                <a:off x="4557633" y="3488070"/>
                <a:ext cx="326349" cy="118590"/>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cxnSpLocks/>
              </p:cNvCxnSpPr>
              <p:nvPr/>
            </p:nvCxnSpPr>
            <p:spPr>
              <a:xfrm>
                <a:off x="4480787" y="3582159"/>
                <a:ext cx="337445" cy="136586"/>
              </a:xfrm>
              <a:prstGeom prst="straightConnector1">
                <a:avLst/>
              </a:prstGeom>
              <a:ln w="25400">
                <a:solidFill>
                  <a:srgbClr val="0000FF"/>
                </a:solidFill>
                <a:headEnd type="arrow" w="med" len="lg"/>
                <a:tailEnd type="none" w="med" len="lg"/>
              </a:ln>
            </p:spPr>
            <p:style>
              <a:lnRef idx="1">
                <a:schemeClr val="accent1"/>
              </a:lnRef>
              <a:fillRef idx="0">
                <a:schemeClr val="accent1"/>
              </a:fillRef>
              <a:effectRef idx="0">
                <a:schemeClr val="accent1"/>
              </a:effectRef>
              <a:fontRef idx="minor">
                <a:schemeClr val="tx1"/>
              </a:fontRef>
            </p:style>
          </p:cxnSp>
          <p:sp>
            <p:nvSpPr>
              <p:cNvPr id="40" name="角丸四角形 1026"/>
              <p:cNvSpPr/>
              <p:nvPr/>
            </p:nvSpPr>
            <p:spPr>
              <a:xfrm>
                <a:off x="1433025" y="4974762"/>
                <a:ext cx="1004036" cy="231506"/>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Vibration</a:t>
                </a:r>
                <a:endParaRPr kumimoji="1" lang="ja-JP"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角丸四角形 37"/>
              <p:cNvSpPr/>
              <p:nvPr/>
            </p:nvSpPr>
            <p:spPr>
              <a:xfrm>
                <a:off x="4771764" y="5671373"/>
                <a:ext cx="1007024" cy="223403"/>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Vibration</a:t>
                </a:r>
                <a:endParaRPr kumimoji="1" lang="ja-JP" alt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47" name="直線矢印コネクタ 46"/>
              <p:cNvCxnSpPr/>
              <p:nvPr/>
            </p:nvCxnSpPr>
            <p:spPr>
              <a:xfrm flipV="1">
                <a:off x="1753336" y="4535003"/>
                <a:ext cx="463094" cy="423638"/>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H="1">
                <a:off x="1919528" y="4559374"/>
                <a:ext cx="426187" cy="389876"/>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cxnSpLocks/>
              </p:cNvCxnSpPr>
              <p:nvPr/>
            </p:nvCxnSpPr>
            <p:spPr>
              <a:xfrm flipV="1">
                <a:off x="3488279" y="4809253"/>
                <a:ext cx="782963" cy="742293"/>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cxnSpLocks/>
              </p:cNvCxnSpPr>
              <p:nvPr/>
            </p:nvCxnSpPr>
            <p:spPr>
              <a:xfrm flipH="1">
                <a:off x="4382095" y="4854309"/>
                <a:ext cx="274171" cy="517935"/>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sp>
            <p:nvSpPr>
              <p:cNvPr id="51" name="正方形/長方形 50"/>
              <p:cNvSpPr/>
              <p:nvPr/>
            </p:nvSpPr>
            <p:spPr>
              <a:xfrm>
                <a:off x="251520" y="3581710"/>
                <a:ext cx="304532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Body Area Network; </a:t>
                </a:r>
                <a:b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(BAN)</a:t>
                </a:r>
                <a:endPar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52" name="直線矢印コネクタ 51"/>
              <p:cNvCxnSpPr/>
              <p:nvPr/>
            </p:nvCxnSpPr>
            <p:spPr>
              <a:xfrm flipV="1">
                <a:off x="2956488" y="3745161"/>
                <a:ext cx="406859" cy="364956"/>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a:cxnSpLocks/>
              </p:cNvCxnSpPr>
              <p:nvPr/>
            </p:nvCxnSpPr>
            <p:spPr>
              <a:xfrm>
                <a:off x="5075770" y="4854309"/>
                <a:ext cx="80938" cy="806828"/>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a:cxnSpLocks/>
              </p:cNvCxnSpPr>
              <p:nvPr/>
            </p:nvCxnSpPr>
            <p:spPr>
              <a:xfrm>
                <a:off x="6063657" y="4039946"/>
                <a:ext cx="760226" cy="1077634"/>
              </a:xfrm>
              <a:prstGeom prst="straightConnector1">
                <a:avLst/>
              </a:prstGeom>
              <a:ln w="25400">
                <a:solidFill>
                  <a:srgbClr val="0000FF"/>
                </a:solidFill>
                <a:headEnd type="arrow"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H="1">
                <a:off x="3058079" y="3775230"/>
                <a:ext cx="426187" cy="389876"/>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sp>
            <p:nvSpPr>
              <p:cNvPr id="64" name="楕円 63"/>
              <p:cNvSpPr/>
              <p:nvPr/>
            </p:nvSpPr>
            <p:spPr>
              <a:xfrm>
                <a:off x="1753336" y="4159320"/>
                <a:ext cx="2141456" cy="351063"/>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Coordinator</a:t>
                </a:r>
                <a:endParaRPr kumimoji="1" lang="ja-JP" altLang="en-US"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44" name="フリーフォーム 54"/>
              <p:cNvSpPr/>
              <p:nvPr/>
            </p:nvSpPr>
            <p:spPr>
              <a:xfrm>
                <a:off x="4321342" y="3708847"/>
                <a:ext cx="2716407" cy="472629"/>
              </a:xfrm>
              <a:custGeom>
                <a:avLst/>
                <a:gdLst>
                  <a:gd name="connsiteX0" fmla="*/ 2914650 w 2914650"/>
                  <a:gd name="connsiteY0" fmla="*/ 876300 h 1080041"/>
                  <a:gd name="connsiteX1" fmla="*/ 628650 w 2914650"/>
                  <a:gd name="connsiteY1" fmla="*/ 1019175 h 1080041"/>
                  <a:gd name="connsiteX2" fmla="*/ 0 w 2914650"/>
                  <a:gd name="connsiteY2" fmla="*/ 0 h 1080041"/>
                  <a:gd name="connsiteX0" fmla="*/ 3128180 w 3128180"/>
                  <a:gd name="connsiteY0" fmla="*/ 244300 h 1037377"/>
                  <a:gd name="connsiteX1" fmla="*/ 628650 w 3128180"/>
                  <a:gd name="connsiteY1" fmla="*/ 1019175 h 1037377"/>
                  <a:gd name="connsiteX2" fmla="*/ 0 w 3128180"/>
                  <a:gd name="connsiteY2" fmla="*/ 0 h 1037377"/>
                  <a:gd name="connsiteX0" fmla="*/ 3128180 w 3128180"/>
                  <a:gd name="connsiteY0" fmla="*/ 244300 h 584023"/>
                  <a:gd name="connsiteX1" fmla="*/ 1249826 w 3128180"/>
                  <a:gd name="connsiteY1" fmla="*/ 545175 h 584023"/>
                  <a:gd name="connsiteX2" fmla="*/ 0 w 3128180"/>
                  <a:gd name="connsiteY2" fmla="*/ 0 h 584023"/>
                  <a:gd name="connsiteX0" fmla="*/ 3128180 w 3128180"/>
                  <a:gd name="connsiteY0" fmla="*/ 244300 h 546924"/>
                  <a:gd name="connsiteX1" fmla="*/ 1249826 w 3128180"/>
                  <a:gd name="connsiteY1" fmla="*/ 545175 h 546924"/>
                  <a:gd name="connsiteX2" fmla="*/ 0 w 3128180"/>
                  <a:gd name="connsiteY2" fmla="*/ 0 h 546924"/>
                  <a:gd name="connsiteX0" fmla="*/ 3128180 w 3128180"/>
                  <a:gd name="connsiteY0" fmla="*/ 244300 h 552701"/>
                  <a:gd name="connsiteX1" fmla="*/ 1249826 w 3128180"/>
                  <a:gd name="connsiteY1" fmla="*/ 545175 h 552701"/>
                  <a:gd name="connsiteX2" fmla="*/ 0 w 3128180"/>
                  <a:gd name="connsiteY2" fmla="*/ 0 h 552701"/>
                  <a:gd name="connsiteX0" fmla="*/ 3128180 w 3128258"/>
                  <a:gd name="connsiteY0" fmla="*/ 244300 h 555550"/>
                  <a:gd name="connsiteX1" fmla="*/ 1249826 w 3128258"/>
                  <a:gd name="connsiteY1" fmla="*/ 545175 h 555550"/>
                  <a:gd name="connsiteX2" fmla="*/ 0 w 3128258"/>
                  <a:gd name="connsiteY2" fmla="*/ 0 h 555550"/>
                  <a:gd name="connsiteX0" fmla="*/ 3108768 w 3108850"/>
                  <a:gd name="connsiteY0" fmla="*/ 119563 h 547564"/>
                  <a:gd name="connsiteX1" fmla="*/ 1249826 w 3108850"/>
                  <a:gd name="connsiteY1" fmla="*/ 545175 h 547564"/>
                  <a:gd name="connsiteX2" fmla="*/ 0 w 3108850"/>
                  <a:gd name="connsiteY2" fmla="*/ 0 h 547564"/>
                  <a:gd name="connsiteX0" fmla="*/ 3108768 w 3108886"/>
                  <a:gd name="connsiteY0" fmla="*/ 119563 h 539404"/>
                  <a:gd name="connsiteX1" fmla="*/ 1667179 w 3108886"/>
                  <a:gd name="connsiteY1" fmla="*/ 536859 h 539404"/>
                  <a:gd name="connsiteX2" fmla="*/ 0 w 3108886"/>
                  <a:gd name="connsiteY2" fmla="*/ 0 h 539404"/>
                  <a:gd name="connsiteX0" fmla="*/ 3108768 w 3108897"/>
                  <a:gd name="connsiteY0" fmla="*/ 119563 h 536959"/>
                  <a:gd name="connsiteX1" fmla="*/ 1667179 w 3108897"/>
                  <a:gd name="connsiteY1" fmla="*/ 536859 h 536959"/>
                  <a:gd name="connsiteX2" fmla="*/ 0 w 3108897"/>
                  <a:gd name="connsiteY2" fmla="*/ 0 h 536959"/>
                  <a:gd name="connsiteX0" fmla="*/ 3108768 w 3108768"/>
                  <a:gd name="connsiteY0" fmla="*/ 119563 h 536983"/>
                  <a:gd name="connsiteX1" fmla="*/ 1667179 w 3108768"/>
                  <a:gd name="connsiteY1" fmla="*/ 536859 h 536983"/>
                  <a:gd name="connsiteX2" fmla="*/ 0 w 3108768"/>
                  <a:gd name="connsiteY2" fmla="*/ 0 h 536983"/>
                </a:gdLst>
                <a:ahLst/>
                <a:cxnLst>
                  <a:cxn ang="0">
                    <a:pos x="connsiteX0" y="connsiteY0"/>
                  </a:cxn>
                  <a:cxn ang="0">
                    <a:pos x="connsiteX1" y="connsiteY1"/>
                  </a:cxn>
                  <a:cxn ang="0">
                    <a:pos x="connsiteX2" y="connsiteY2"/>
                  </a:cxn>
                </a:cxnLst>
                <a:rect l="l" t="t" r="r" b="b"/>
                <a:pathLst>
                  <a:path w="3108768" h="536983">
                    <a:moveTo>
                      <a:pt x="3108768" y="119563"/>
                    </a:moveTo>
                    <a:cubicBezTo>
                      <a:pt x="3014244" y="480236"/>
                      <a:pt x="2262954" y="540154"/>
                      <a:pt x="1667179" y="536859"/>
                    </a:cubicBezTo>
                    <a:cubicBezTo>
                      <a:pt x="1071404" y="533564"/>
                      <a:pt x="71437" y="436562"/>
                      <a:pt x="0" y="0"/>
                    </a:cubicBezTo>
                  </a:path>
                </a:pathLst>
              </a:custGeom>
              <a:ln w="25400">
                <a:solidFill>
                  <a:srgbClr val="00B050"/>
                </a:solidFill>
                <a:headEnd type="none"/>
                <a:tailEnd type="arrow"/>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 name="フリーフォーム 54"/>
              <p:cNvSpPr/>
              <p:nvPr/>
            </p:nvSpPr>
            <p:spPr>
              <a:xfrm flipH="1">
                <a:off x="4148437" y="3818052"/>
                <a:ext cx="3051986" cy="476300"/>
              </a:xfrm>
              <a:custGeom>
                <a:avLst/>
                <a:gdLst>
                  <a:gd name="connsiteX0" fmla="*/ 2914650 w 2914650"/>
                  <a:gd name="connsiteY0" fmla="*/ 876300 h 1080041"/>
                  <a:gd name="connsiteX1" fmla="*/ 628650 w 2914650"/>
                  <a:gd name="connsiteY1" fmla="*/ 1019175 h 1080041"/>
                  <a:gd name="connsiteX2" fmla="*/ 0 w 2914650"/>
                  <a:gd name="connsiteY2" fmla="*/ 0 h 1080041"/>
                  <a:gd name="connsiteX0" fmla="*/ 3128180 w 3128180"/>
                  <a:gd name="connsiteY0" fmla="*/ 244300 h 1037377"/>
                  <a:gd name="connsiteX1" fmla="*/ 628650 w 3128180"/>
                  <a:gd name="connsiteY1" fmla="*/ 1019175 h 1037377"/>
                  <a:gd name="connsiteX2" fmla="*/ 0 w 3128180"/>
                  <a:gd name="connsiteY2" fmla="*/ 0 h 1037377"/>
                  <a:gd name="connsiteX0" fmla="*/ 3128180 w 3128180"/>
                  <a:gd name="connsiteY0" fmla="*/ 244300 h 584023"/>
                  <a:gd name="connsiteX1" fmla="*/ 1249826 w 3128180"/>
                  <a:gd name="connsiteY1" fmla="*/ 545175 h 584023"/>
                  <a:gd name="connsiteX2" fmla="*/ 0 w 3128180"/>
                  <a:gd name="connsiteY2" fmla="*/ 0 h 584023"/>
                  <a:gd name="connsiteX0" fmla="*/ 3128180 w 3128180"/>
                  <a:gd name="connsiteY0" fmla="*/ 244300 h 546924"/>
                  <a:gd name="connsiteX1" fmla="*/ 1249826 w 3128180"/>
                  <a:gd name="connsiteY1" fmla="*/ 545175 h 546924"/>
                  <a:gd name="connsiteX2" fmla="*/ 0 w 3128180"/>
                  <a:gd name="connsiteY2" fmla="*/ 0 h 546924"/>
                  <a:gd name="connsiteX0" fmla="*/ 3128180 w 3128180"/>
                  <a:gd name="connsiteY0" fmla="*/ 244300 h 552701"/>
                  <a:gd name="connsiteX1" fmla="*/ 1249826 w 3128180"/>
                  <a:gd name="connsiteY1" fmla="*/ 545175 h 552701"/>
                  <a:gd name="connsiteX2" fmla="*/ 0 w 3128180"/>
                  <a:gd name="connsiteY2" fmla="*/ 0 h 552701"/>
                  <a:gd name="connsiteX0" fmla="*/ 3128180 w 3128258"/>
                  <a:gd name="connsiteY0" fmla="*/ 244300 h 555550"/>
                  <a:gd name="connsiteX1" fmla="*/ 1249826 w 3128258"/>
                  <a:gd name="connsiteY1" fmla="*/ 545175 h 555550"/>
                  <a:gd name="connsiteX2" fmla="*/ 0 w 3128258"/>
                  <a:gd name="connsiteY2" fmla="*/ 0 h 555550"/>
                  <a:gd name="connsiteX0" fmla="*/ 3108768 w 3108850"/>
                  <a:gd name="connsiteY0" fmla="*/ 119563 h 547564"/>
                  <a:gd name="connsiteX1" fmla="*/ 1249826 w 3108850"/>
                  <a:gd name="connsiteY1" fmla="*/ 545175 h 547564"/>
                  <a:gd name="connsiteX2" fmla="*/ 0 w 3108850"/>
                  <a:gd name="connsiteY2" fmla="*/ 0 h 547564"/>
                  <a:gd name="connsiteX0" fmla="*/ 3108768 w 3108886"/>
                  <a:gd name="connsiteY0" fmla="*/ 119563 h 539404"/>
                  <a:gd name="connsiteX1" fmla="*/ 1667179 w 3108886"/>
                  <a:gd name="connsiteY1" fmla="*/ 536859 h 539404"/>
                  <a:gd name="connsiteX2" fmla="*/ 0 w 3108886"/>
                  <a:gd name="connsiteY2" fmla="*/ 0 h 539404"/>
                  <a:gd name="connsiteX0" fmla="*/ 3108768 w 3108897"/>
                  <a:gd name="connsiteY0" fmla="*/ 119563 h 536959"/>
                  <a:gd name="connsiteX1" fmla="*/ 1667179 w 3108897"/>
                  <a:gd name="connsiteY1" fmla="*/ 536859 h 536959"/>
                  <a:gd name="connsiteX2" fmla="*/ 0 w 3108897"/>
                  <a:gd name="connsiteY2" fmla="*/ 0 h 536959"/>
                  <a:gd name="connsiteX0" fmla="*/ 3108768 w 3108768"/>
                  <a:gd name="connsiteY0" fmla="*/ 119563 h 536983"/>
                  <a:gd name="connsiteX1" fmla="*/ 1667179 w 3108768"/>
                  <a:gd name="connsiteY1" fmla="*/ 536859 h 536983"/>
                  <a:gd name="connsiteX2" fmla="*/ 0 w 3108768"/>
                  <a:gd name="connsiteY2" fmla="*/ 0 h 536983"/>
                  <a:gd name="connsiteX0" fmla="*/ 3763000 w 3763000"/>
                  <a:gd name="connsiteY0" fmla="*/ 0 h 425605"/>
                  <a:gd name="connsiteX1" fmla="*/ 2321411 w 3763000"/>
                  <a:gd name="connsiteY1" fmla="*/ 417296 h 425605"/>
                  <a:gd name="connsiteX2" fmla="*/ 0 w 3763000"/>
                  <a:gd name="connsiteY2" fmla="*/ 53396 h 425605"/>
                  <a:gd name="connsiteX0" fmla="*/ 3763000 w 3763000"/>
                  <a:gd name="connsiteY0" fmla="*/ 0 h 484194"/>
                  <a:gd name="connsiteX1" fmla="*/ 1667179 w 3763000"/>
                  <a:gd name="connsiteY1" fmla="*/ 482156 h 484194"/>
                  <a:gd name="connsiteX2" fmla="*/ 0 w 3763000"/>
                  <a:gd name="connsiteY2" fmla="*/ 53396 h 484194"/>
                  <a:gd name="connsiteX0" fmla="*/ 3763000 w 3763000"/>
                  <a:gd name="connsiteY0" fmla="*/ 0 h 470512"/>
                  <a:gd name="connsiteX1" fmla="*/ 1798026 w 3763000"/>
                  <a:gd name="connsiteY1" fmla="*/ 467743 h 470512"/>
                  <a:gd name="connsiteX2" fmla="*/ 0 w 3763000"/>
                  <a:gd name="connsiteY2" fmla="*/ 53396 h 470512"/>
                  <a:gd name="connsiteX0" fmla="*/ 3622088 w 3622088"/>
                  <a:gd name="connsiteY0" fmla="*/ 0 h 469122"/>
                  <a:gd name="connsiteX1" fmla="*/ 1657114 w 3622088"/>
                  <a:gd name="connsiteY1" fmla="*/ 467743 h 469122"/>
                  <a:gd name="connsiteX2" fmla="*/ 0 w 3622088"/>
                  <a:gd name="connsiteY2" fmla="*/ 38983 h 469122"/>
                  <a:gd name="connsiteX0" fmla="*/ 3622088 w 3622088"/>
                  <a:gd name="connsiteY0" fmla="*/ 0 h 468975"/>
                  <a:gd name="connsiteX1" fmla="*/ 1657114 w 3622088"/>
                  <a:gd name="connsiteY1" fmla="*/ 467743 h 468975"/>
                  <a:gd name="connsiteX2" fmla="*/ 0 w 3622088"/>
                  <a:gd name="connsiteY2" fmla="*/ 38983 h 468975"/>
                </a:gdLst>
                <a:ahLst/>
                <a:cxnLst>
                  <a:cxn ang="0">
                    <a:pos x="connsiteX0" y="connsiteY0"/>
                  </a:cxn>
                  <a:cxn ang="0">
                    <a:pos x="connsiteX1" y="connsiteY1"/>
                  </a:cxn>
                  <a:cxn ang="0">
                    <a:pos x="connsiteX2" y="connsiteY2"/>
                  </a:cxn>
                </a:cxnLst>
                <a:rect l="l" t="t" r="r" b="b"/>
                <a:pathLst>
                  <a:path w="3622088" h="468975">
                    <a:moveTo>
                      <a:pt x="3622088" y="0"/>
                    </a:moveTo>
                    <a:cubicBezTo>
                      <a:pt x="3527564" y="360673"/>
                      <a:pt x="2230600" y="482866"/>
                      <a:pt x="1657114" y="467743"/>
                    </a:cubicBezTo>
                    <a:cubicBezTo>
                      <a:pt x="1083628" y="452620"/>
                      <a:pt x="71437" y="475545"/>
                      <a:pt x="0" y="38983"/>
                    </a:cubicBezTo>
                  </a:path>
                </a:pathLst>
              </a:custGeom>
              <a:ln w="25400">
                <a:solidFill>
                  <a:srgbClr val="00B050"/>
                </a:solidFill>
                <a:headEnd type="none"/>
                <a:tailEnd type="arrow"/>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 name="正方形/長方形 54"/>
              <p:cNvSpPr/>
              <p:nvPr/>
            </p:nvSpPr>
            <p:spPr>
              <a:xfrm>
                <a:off x="6979153" y="4026224"/>
                <a:ext cx="2056387" cy="3952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Private Network</a:t>
                </a:r>
              </a:p>
            </p:txBody>
          </p:sp>
          <p:cxnSp>
            <p:nvCxnSpPr>
              <p:cNvPr id="57" name="直線矢印コネクタ 56">
                <a:extLst>
                  <a:ext uri="{FF2B5EF4-FFF2-40B4-BE49-F238E27FC236}">
                    <a16:creationId xmlns:a16="http://schemas.microsoft.com/office/drawing/2014/main" id="{31CC1CB7-E8B3-46AE-97AB-2FB3BEE05783}"/>
                  </a:ext>
                </a:extLst>
              </p:cNvPr>
              <p:cNvCxnSpPr>
                <a:cxnSpLocks/>
              </p:cNvCxnSpPr>
              <p:nvPr/>
            </p:nvCxnSpPr>
            <p:spPr>
              <a:xfrm flipV="1">
                <a:off x="2444779" y="4528355"/>
                <a:ext cx="29119" cy="760095"/>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A0FD0A44-E094-4B5A-8D7E-BA2B1BB8E187}"/>
                  </a:ext>
                </a:extLst>
              </p:cNvPr>
              <p:cNvCxnSpPr>
                <a:cxnSpLocks/>
              </p:cNvCxnSpPr>
              <p:nvPr/>
            </p:nvCxnSpPr>
            <p:spPr>
              <a:xfrm flipH="1">
                <a:off x="2565522" y="4589612"/>
                <a:ext cx="33322" cy="771891"/>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sp>
            <p:nvSpPr>
              <p:cNvPr id="69" name="楕円 68">
                <a:extLst>
                  <a:ext uri="{FF2B5EF4-FFF2-40B4-BE49-F238E27FC236}">
                    <a16:creationId xmlns:a16="http://schemas.microsoft.com/office/drawing/2014/main" id="{0544F298-2559-43FE-8D76-4537ECD51D71}"/>
                  </a:ext>
                </a:extLst>
              </p:cNvPr>
              <p:cNvSpPr/>
              <p:nvPr/>
            </p:nvSpPr>
            <p:spPr>
              <a:xfrm>
                <a:off x="4009467" y="4427498"/>
                <a:ext cx="2150417" cy="395395"/>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Coordinator</a:t>
                </a:r>
                <a:endParaRPr kumimoji="1" lang="ja-JP" altLang="en-US"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cxnSp>
            <p:nvCxnSpPr>
              <p:cNvPr id="72" name="直線矢印コネクタ 71">
                <a:extLst>
                  <a:ext uri="{FF2B5EF4-FFF2-40B4-BE49-F238E27FC236}">
                    <a16:creationId xmlns:a16="http://schemas.microsoft.com/office/drawing/2014/main" id="{DABC9B67-83D5-4405-88DB-2504FE4CF41E}"/>
                  </a:ext>
                </a:extLst>
              </p:cNvPr>
              <p:cNvCxnSpPr>
                <a:cxnSpLocks/>
              </p:cNvCxnSpPr>
              <p:nvPr/>
            </p:nvCxnSpPr>
            <p:spPr>
              <a:xfrm>
                <a:off x="3702582" y="3777753"/>
                <a:ext cx="656370" cy="604023"/>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8971FF95-BE67-4A11-B4ED-E2E1A6EE5AE8}"/>
                  </a:ext>
                </a:extLst>
              </p:cNvPr>
              <p:cNvCxnSpPr>
                <a:cxnSpLocks/>
              </p:cNvCxnSpPr>
              <p:nvPr/>
            </p:nvCxnSpPr>
            <p:spPr>
              <a:xfrm flipH="1" flipV="1">
                <a:off x="3829245" y="3771938"/>
                <a:ext cx="651542" cy="573276"/>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sp>
            <p:nvSpPr>
              <p:cNvPr id="74" name="角丸四角形 1026">
                <a:extLst>
                  <a:ext uri="{FF2B5EF4-FFF2-40B4-BE49-F238E27FC236}">
                    <a16:creationId xmlns:a16="http://schemas.microsoft.com/office/drawing/2014/main" id="{4CB06339-E369-4DE1-8793-4E1306F9D2B9}"/>
                  </a:ext>
                </a:extLst>
              </p:cNvPr>
              <p:cNvSpPr/>
              <p:nvPr/>
            </p:nvSpPr>
            <p:spPr>
              <a:xfrm>
                <a:off x="2444779" y="5539954"/>
                <a:ext cx="1365929" cy="20626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Temperature</a:t>
                </a:r>
                <a:endParaRPr kumimoji="1" lang="ja-JP" alt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5" name="角丸四角形 1026">
                <a:extLst>
                  <a:ext uri="{FF2B5EF4-FFF2-40B4-BE49-F238E27FC236}">
                    <a16:creationId xmlns:a16="http://schemas.microsoft.com/office/drawing/2014/main" id="{39BA63D3-CD28-4CA0-9881-F2CEAC38BB10}"/>
                  </a:ext>
                </a:extLst>
              </p:cNvPr>
              <p:cNvSpPr/>
              <p:nvPr/>
            </p:nvSpPr>
            <p:spPr>
              <a:xfrm>
                <a:off x="3810709" y="5366623"/>
                <a:ext cx="1030882" cy="139722"/>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Vibration</a:t>
                </a:r>
                <a:endParaRPr kumimoji="1" lang="ja-JP" alt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76" name="直線矢印コネクタ 75">
                <a:extLst>
                  <a:ext uri="{FF2B5EF4-FFF2-40B4-BE49-F238E27FC236}">
                    <a16:creationId xmlns:a16="http://schemas.microsoft.com/office/drawing/2014/main" id="{9757D93D-4CD0-4E32-A793-5A24B82D349C}"/>
                  </a:ext>
                </a:extLst>
              </p:cNvPr>
              <p:cNvCxnSpPr>
                <a:cxnSpLocks/>
              </p:cNvCxnSpPr>
              <p:nvPr/>
            </p:nvCxnSpPr>
            <p:spPr>
              <a:xfrm flipH="1">
                <a:off x="3663698" y="4791961"/>
                <a:ext cx="802325" cy="745525"/>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97226D6A-2DA2-4EA4-88E0-CA306EE4EB42}"/>
                  </a:ext>
                </a:extLst>
              </p:cNvPr>
              <p:cNvCxnSpPr>
                <a:cxnSpLocks/>
              </p:cNvCxnSpPr>
              <p:nvPr/>
            </p:nvCxnSpPr>
            <p:spPr>
              <a:xfrm flipV="1">
                <a:off x="4488969" y="4855137"/>
                <a:ext cx="282793" cy="495327"/>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79" name="直線矢印コネクタ 78">
                <a:extLst>
                  <a:ext uri="{FF2B5EF4-FFF2-40B4-BE49-F238E27FC236}">
                    <a16:creationId xmlns:a16="http://schemas.microsoft.com/office/drawing/2014/main" id="{668AF1BE-EE25-4BDE-B995-370005ED8A31}"/>
                  </a:ext>
                </a:extLst>
              </p:cNvPr>
              <p:cNvCxnSpPr>
                <a:cxnSpLocks/>
              </p:cNvCxnSpPr>
              <p:nvPr/>
            </p:nvCxnSpPr>
            <p:spPr>
              <a:xfrm>
                <a:off x="6203071" y="3962397"/>
                <a:ext cx="1040800" cy="838007"/>
              </a:xfrm>
              <a:prstGeom prst="straightConnector1">
                <a:avLst/>
              </a:prstGeom>
              <a:ln w="25400">
                <a:solidFill>
                  <a:srgbClr val="0000FF"/>
                </a:solidFill>
                <a:headEnd type="arrow" w="med" len="lg"/>
                <a:tailEnd type="none" w="med" len="lg"/>
              </a:ln>
            </p:spPr>
            <p:style>
              <a:lnRef idx="1">
                <a:schemeClr val="accent1"/>
              </a:lnRef>
              <a:fillRef idx="0">
                <a:schemeClr val="accent1"/>
              </a:fillRef>
              <a:effectRef idx="0">
                <a:schemeClr val="accent1"/>
              </a:effectRef>
              <a:fontRef idx="minor">
                <a:schemeClr val="tx1"/>
              </a:fontRef>
            </p:style>
          </p:cxnSp>
          <p:sp>
            <p:nvSpPr>
              <p:cNvPr id="81" name="角丸四角形 37">
                <a:extLst>
                  <a:ext uri="{FF2B5EF4-FFF2-40B4-BE49-F238E27FC236}">
                    <a16:creationId xmlns:a16="http://schemas.microsoft.com/office/drawing/2014/main" id="{FC930823-1896-4689-80B5-37FA8342A466}"/>
                  </a:ext>
                </a:extLst>
              </p:cNvPr>
              <p:cNvSpPr/>
              <p:nvPr/>
            </p:nvSpPr>
            <p:spPr>
              <a:xfrm>
                <a:off x="6239137" y="5053284"/>
                <a:ext cx="974214" cy="189718"/>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Location</a:t>
                </a:r>
                <a:endParaRPr kumimoji="1" lang="ja-JP" alt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82" name="直線矢印コネクタ 81">
                <a:extLst>
                  <a:ext uri="{FF2B5EF4-FFF2-40B4-BE49-F238E27FC236}">
                    <a16:creationId xmlns:a16="http://schemas.microsoft.com/office/drawing/2014/main" id="{B84D161D-2A01-48FD-884D-04AFA8CD6BA7}"/>
                  </a:ext>
                </a:extLst>
              </p:cNvPr>
              <p:cNvCxnSpPr>
                <a:cxnSpLocks/>
              </p:cNvCxnSpPr>
              <p:nvPr/>
            </p:nvCxnSpPr>
            <p:spPr>
              <a:xfrm flipH="1" flipV="1">
                <a:off x="6178814" y="4067133"/>
                <a:ext cx="725822" cy="1009833"/>
              </a:xfrm>
              <a:prstGeom prst="straightConnector1">
                <a:avLst/>
              </a:prstGeom>
              <a:ln w="25400">
                <a:solidFill>
                  <a:srgbClr val="0000FF"/>
                </a:solidFill>
                <a:headEnd type="arrow" w="med" len="lg"/>
                <a:tailEnd type="none" w="med" len="lg"/>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017310B7-108C-45B9-9D14-79D5AE2D6B02}"/>
                  </a:ext>
                </a:extLst>
              </p:cNvPr>
              <p:cNvCxnSpPr>
                <a:cxnSpLocks/>
              </p:cNvCxnSpPr>
              <p:nvPr/>
            </p:nvCxnSpPr>
            <p:spPr>
              <a:xfrm flipH="1" flipV="1">
                <a:off x="6399264" y="4012531"/>
                <a:ext cx="1010465" cy="823515"/>
              </a:xfrm>
              <a:prstGeom prst="straightConnector1">
                <a:avLst/>
              </a:prstGeom>
              <a:ln w="25400">
                <a:solidFill>
                  <a:srgbClr val="0000FF"/>
                </a:solidFill>
                <a:headEnd type="arrow" w="med" len="lg"/>
                <a:tailEnd type="none" w="med" len="lg"/>
              </a:ln>
            </p:spPr>
            <p:style>
              <a:lnRef idx="1">
                <a:schemeClr val="accent1"/>
              </a:lnRef>
              <a:fillRef idx="0">
                <a:schemeClr val="accent1"/>
              </a:fillRef>
              <a:effectRef idx="0">
                <a:schemeClr val="accent1"/>
              </a:effectRef>
              <a:fontRef idx="minor">
                <a:schemeClr val="tx1"/>
              </a:fontRef>
            </p:style>
          </p:cxnSp>
          <p:cxnSp>
            <p:nvCxnSpPr>
              <p:cNvPr id="89" name="直線矢印コネクタ 88">
                <a:extLst>
                  <a:ext uri="{FF2B5EF4-FFF2-40B4-BE49-F238E27FC236}">
                    <a16:creationId xmlns:a16="http://schemas.microsoft.com/office/drawing/2014/main" id="{EAC80AF9-3720-4DDF-86B0-F9FA44C47672}"/>
                  </a:ext>
                </a:extLst>
              </p:cNvPr>
              <p:cNvCxnSpPr>
                <a:cxnSpLocks/>
              </p:cNvCxnSpPr>
              <p:nvPr/>
            </p:nvCxnSpPr>
            <p:spPr>
              <a:xfrm flipV="1">
                <a:off x="6593486" y="3538105"/>
                <a:ext cx="199165" cy="111085"/>
              </a:xfrm>
              <a:prstGeom prst="straightConnector1">
                <a:avLst/>
              </a:prstGeom>
              <a:ln w="25400">
                <a:solidFill>
                  <a:srgbClr val="0000FF"/>
                </a:solidFill>
                <a:headEnd type="arrow" w="med" len="lg"/>
                <a:tailEnd type="none" w="med" len="lg"/>
              </a:ln>
            </p:spPr>
            <p:style>
              <a:lnRef idx="1">
                <a:schemeClr val="accent1"/>
              </a:lnRef>
              <a:fillRef idx="0">
                <a:schemeClr val="accent1"/>
              </a:fillRef>
              <a:effectRef idx="0">
                <a:schemeClr val="accent1"/>
              </a:effectRef>
              <a:fontRef idx="minor">
                <a:schemeClr val="tx1"/>
              </a:fontRef>
            </p:style>
          </p:cxnSp>
          <p:sp>
            <p:nvSpPr>
              <p:cNvPr id="70" name="角丸四角形 1026">
                <a:extLst>
                  <a:ext uri="{FF2B5EF4-FFF2-40B4-BE49-F238E27FC236}">
                    <a16:creationId xmlns:a16="http://schemas.microsoft.com/office/drawing/2014/main" id="{F9B2D03B-ADA8-4DE8-8E4A-3F3A3DDEE467}"/>
                  </a:ext>
                </a:extLst>
              </p:cNvPr>
              <p:cNvSpPr/>
              <p:nvPr/>
            </p:nvSpPr>
            <p:spPr>
              <a:xfrm>
                <a:off x="2050740" y="5329166"/>
                <a:ext cx="627268" cy="16945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AE</a:t>
                </a:r>
                <a:endParaRPr kumimoji="1" lang="ja-JP" alt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1" name="角丸四角形 37">
                <a:extLst>
                  <a:ext uri="{FF2B5EF4-FFF2-40B4-BE49-F238E27FC236}">
                    <a16:creationId xmlns:a16="http://schemas.microsoft.com/office/drawing/2014/main" id="{E12CB067-60C8-44A7-B082-8761706D497F}"/>
                  </a:ext>
                </a:extLst>
              </p:cNvPr>
              <p:cNvSpPr/>
              <p:nvPr/>
            </p:nvSpPr>
            <p:spPr>
              <a:xfrm>
                <a:off x="5278663" y="5243842"/>
                <a:ext cx="627268" cy="16945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AE</a:t>
                </a:r>
                <a:endParaRPr kumimoji="1" lang="ja-JP" alt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80" name="直線矢印コネクタ 79">
                <a:extLst>
                  <a:ext uri="{FF2B5EF4-FFF2-40B4-BE49-F238E27FC236}">
                    <a16:creationId xmlns:a16="http://schemas.microsoft.com/office/drawing/2014/main" id="{B7330D24-5927-478A-92DA-560DBD6FB82F}"/>
                  </a:ext>
                </a:extLst>
              </p:cNvPr>
              <p:cNvCxnSpPr>
                <a:cxnSpLocks/>
              </p:cNvCxnSpPr>
              <p:nvPr/>
            </p:nvCxnSpPr>
            <p:spPr>
              <a:xfrm flipH="1" flipV="1">
                <a:off x="5174797" y="4822893"/>
                <a:ext cx="76630" cy="773573"/>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83" name="直線矢印コネクタ 82">
                <a:extLst>
                  <a:ext uri="{FF2B5EF4-FFF2-40B4-BE49-F238E27FC236}">
                    <a16:creationId xmlns:a16="http://schemas.microsoft.com/office/drawing/2014/main" id="{B535973E-1630-4550-9E4E-D97817C1D930}"/>
                  </a:ext>
                </a:extLst>
              </p:cNvPr>
              <p:cNvCxnSpPr>
                <a:cxnSpLocks/>
              </p:cNvCxnSpPr>
              <p:nvPr/>
            </p:nvCxnSpPr>
            <p:spPr>
              <a:xfrm>
                <a:off x="5365833" y="4893257"/>
                <a:ext cx="87505" cy="332468"/>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FFB01251-A716-4CDF-AD20-8B1C4674B52D}"/>
                  </a:ext>
                </a:extLst>
              </p:cNvPr>
              <p:cNvCxnSpPr>
                <a:cxnSpLocks/>
              </p:cNvCxnSpPr>
              <p:nvPr/>
            </p:nvCxnSpPr>
            <p:spPr>
              <a:xfrm flipH="1" flipV="1">
                <a:off x="5453337" y="4830127"/>
                <a:ext cx="98773" cy="367362"/>
              </a:xfrm>
              <a:prstGeom prst="straightConnector1">
                <a:avLst/>
              </a:prstGeom>
              <a:ln w="25400">
                <a:solidFill>
                  <a:srgbClr val="0000FF"/>
                </a:solidFill>
                <a:headEnd w="med" len="lg"/>
                <a:tailEnd type="arrow" w="med" len="lg"/>
              </a:ln>
            </p:spPr>
            <p:style>
              <a:lnRef idx="1">
                <a:schemeClr val="accent1"/>
              </a:lnRef>
              <a:fillRef idx="0">
                <a:schemeClr val="accent1"/>
              </a:fillRef>
              <a:effectRef idx="0">
                <a:schemeClr val="accent1"/>
              </a:effectRef>
              <a:fontRef idx="minor">
                <a:schemeClr val="tx1"/>
              </a:fontRef>
            </p:style>
          </p:cxnSp>
          <p:sp>
            <p:nvSpPr>
              <p:cNvPr id="86" name="角丸四角形 39">
                <a:extLst>
                  <a:ext uri="{FF2B5EF4-FFF2-40B4-BE49-F238E27FC236}">
                    <a16:creationId xmlns:a16="http://schemas.microsoft.com/office/drawing/2014/main" id="{A2B3F2F6-4479-4F21-AA5E-A654BBDD9D70}"/>
                  </a:ext>
                </a:extLst>
              </p:cNvPr>
              <p:cNvSpPr/>
              <p:nvPr/>
            </p:nvSpPr>
            <p:spPr>
              <a:xfrm>
                <a:off x="6053946" y="6002714"/>
                <a:ext cx="1007679" cy="288181"/>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 name="角丸四角形 37">
                <a:extLst>
                  <a:ext uri="{FF2B5EF4-FFF2-40B4-BE49-F238E27FC236}">
                    <a16:creationId xmlns:a16="http://schemas.microsoft.com/office/drawing/2014/main" id="{D549AEF4-9DBD-4422-A869-2135CD6E3A92}"/>
                  </a:ext>
                </a:extLst>
              </p:cNvPr>
              <p:cNvSpPr/>
              <p:nvPr/>
            </p:nvSpPr>
            <p:spPr>
              <a:xfrm>
                <a:off x="6289737" y="5307358"/>
                <a:ext cx="916745" cy="218909"/>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Speed</a:t>
                </a:r>
                <a:endParaRPr kumimoji="1" lang="ja-JP" alt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1" name="角丸四角形 37">
                <a:extLst>
                  <a:ext uri="{FF2B5EF4-FFF2-40B4-BE49-F238E27FC236}">
                    <a16:creationId xmlns:a16="http://schemas.microsoft.com/office/drawing/2014/main" id="{1D0CA097-4179-4828-8C70-254BDE55C3B9}"/>
                  </a:ext>
                </a:extLst>
              </p:cNvPr>
              <p:cNvSpPr/>
              <p:nvPr/>
            </p:nvSpPr>
            <p:spPr>
              <a:xfrm>
                <a:off x="7411290" y="4622431"/>
                <a:ext cx="973786" cy="169530"/>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Location</a:t>
                </a:r>
                <a:endParaRPr kumimoji="1" lang="ja-JP" alt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2" name="角丸四角形 37">
                <a:extLst>
                  <a:ext uri="{FF2B5EF4-FFF2-40B4-BE49-F238E27FC236}">
                    <a16:creationId xmlns:a16="http://schemas.microsoft.com/office/drawing/2014/main" id="{5BE74F6F-F921-4C62-97DF-51B401421D60}"/>
                  </a:ext>
                </a:extLst>
              </p:cNvPr>
              <p:cNvSpPr/>
              <p:nvPr/>
            </p:nvSpPr>
            <p:spPr>
              <a:xfrm>
                <a:off x="7672567" y="4813698"/>
                <a:ext cx="1168670" cy="199832"/>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Vital Sign</a:t>
                </a:r>
                <a:endParaRPr kumimoji="1" lang="ja-JP" alt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4" name="図 23">
                <a:extLst>
                  <a:ext uri="{FF2B5EF4-FFF2-40B4-BE49-F238E27FC236}">
                    <a16:creationId xmlns:a16="http://schemas.microsoft.com/office/drawing/2014/main" id="{A412EE04-A0BD-44D2-97E9-4F3D72C0A1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347227" y="5155066"/>
                <a:ext cx="1608427" cy="448987"/>
              </a:xfrm>
              <a:prstGeom prst="rect">
                <a:avLst/>
              </a:prstGeom>
            </p:spPr>
          </p:pic>
          <p:sp>
            <p:nvSpPr>
              <p:cNvPr id="93" name="角丸四角形 39">
                <a:extLst>
                  <a:ext uri="{FF2B5EF4-FFF2-40B4-BE49-F238E27FC236}">
                    <a16:creationId xmlns:a16="http://schemas.microsoft.com/office/drawing/2014/main" id="{BA2F9CF8-E714-40A7-A758-674BA18BEB07}"/>
                  </a:ext>
                </a:extLst>
              </p:cNvPr>
              <p:cNvSpPr/>
              <p:nvPr/>
            </p:nvSpPr>
            <p:spPr>
              <a:xfrm>
                <a:off x="7476741" y="5610829"/>
                <a:ext cx="981756" cy="26595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Victim</a:t>
                </a:r>
              </a:p>
            </p:txBody>
          </p:sp>
          <p:sp>
            <p:nvSpPr>
              <p:cNvPr id="94" name="正方形/長方形 93">
                <a:extLst>
                  <a:ext uri="{FF2B5EF4-FFF2-40B4-BE49-F238E27FC236}">
                    <a16:creationId xmlns:a16="http://schemas.microsoft.com/office/drawing/2014/main" id="{D1D476A0-1660-404D-BE80-2B237CF65CCB}"/>
                  </a:ext>
                </a:extLst>
              </p:cNvPr>
              <p:cNvSpPr/>
              <p:nvPr/>
            </p:nvSpPr>
            <p:spPr>
              <a:xfrm>
                <a:off x="7284008" y="5923072"/>
                <a:ext cx="1671646" cy="6517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ゴシック" panose="020B0609070205080204" pitchFamily="49" charset="-128"/>
                    <a:cs typeface="Arial" panose="020B0604020202020204" pitchFamily="34" charset="0"/>
                  </a:rPr>
                  <a:t>Emergency Rescue of Victims in Disaster</a:t>
                </a:r>
              </a:p>
            </p:txBody>
          </p:sp>
          <p:sp>
            <p:nvSpPr>
              <p:cNvPr id="96" name="正方形/長方形 95">
                <a:extLst>
                  <a:ext uri="{FF2B5EF4-FFF2-40B4-BE49-F238E27FC236}">
                    <a16:creationId xmlns:a16="http://schemas.microsoft.com/office/drawing/2014/main" id="{60319FEE-B3FC-40B0-9DB0-2201F1B80C7F}"/>
                  </a:ext>
                </a:extLst>
              </p:cNvPr>
              <p:cNvSpPr/>
              <p:nvPr/>
            </p:nvSpPr>
            <p:spPr>
              <a:xfrm>
                <a:off x="42667" y="6310659"/>
                <a:ext cx="7018959" cy="5077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ゴシック" panose="020B0609070205080204" pitchFamily="49" charset="-128"/>
                    <a:cs typeface="Arial" panose="020B0604020202020204" pitchFamily="34" charset="0"/>
                  </a:rPr>
                  <a:t>In daily life, BAN can monitor resilient level of social infrastructure while in disaster environment, BAN can be instantaneous ad-hoc networks for emergency rescue. </a:t>
                </a:r>
              </a:p>
            </p:txBody>
          </p:sp>
          <p:sp>
            <p:nvSpPr>
              <p:cNvPr id="59" name="角丸四角形 39"/>
              <p:cNvSpPr/>
              <p:nvPr/>
            </p:nvSpPr>
            <p:spPr>
              <a:xfrm>
                <a:off x="4662374" y="6028876"/>
                <a:ext cx="1007679" cy="288181"/>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Bldg.</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sp>
        <p:nvSpPr>
          <p:cNvPr id="98" name="正方形/長方形 97">
            <a:extLst>
              <a:ext uri="{FF2B5EF4-FFF2-40B4-BE49-F238E27FC236}">
                <a16:creationId xmlns:a16="http://schemas.microsoft.com/office/drawing/2014/main" id="{4ACC125A-E202-4358-82D7-49F915EA6193}"/>
              </a:ext>
            </a:extLst>
          </p:cNvPr>
          <p:cNvSpPr/>
          <p:nvPr/>
        </p:nvSpPr>
        <p:spPr>
          <a:xfrm>
            <a:off x="78437" y="555500"/>
            <a:ext cx="8840527" cy="1200329"/>
          </a:xfrm>
          <a:prstGeom prst="rect">
            <a:avLst/>
          </a:prstGeom>
          <a:noFill/>
        </p:spPr>
        <p:txBody>
          <a:bodyPr wrap="square">
            <a:spAutoFit/>
          </a:bodyPr>
          <a:lstStyle/>
          <a:p>
            <a:pPr algn="ctr">
              <a:defRPr/>
            </a:pPr>
            <a:r>
              <a:rPr lang="en-US" altLang="ja-JP" sz="2400" b="1" kern="100" dirty="0">
                <a:latin typeface="Arial" panose="020B0604020202020204" pitchFamily="34" charset="0"/>
                <a:ea typeface="HG丸ｺﾞｼｯｸM-PRO" panose="020F0600000000000000" pitchFamily="50" charset="-128"/>
                <a:cs typeface="Arial" panose="020B0604020202020204" pitchFamily="34" charset="0"/>
              </a:rPr>
              <a:t>1.19 Common Secure and Dependable Social Infrastructure Platform Based on integrated BAN/Cloud/AI Server</a:t>
            </a:r>
          </a:p>
          <a:p>
            <a:pPr algn="ctr">
              <a:defRPr/>
            </a:pPr>
            <a:r>
              <a:rPr lang="en-US" altLang="ja-JP" sz="2400" b="1" kern="100" dirty="0">
                <a:solidFill>
                  <a:srgbClr val="FF0000"/>
                </a:solidFill>
                <a:latin typeface="Arial" panose="020B0604020202020204" pitchFamily="34" charset="0"/>
                <a:ea typeface="HG丸ｺﾞｼｯｸM-PRO" panose="020F0600000000000000" pitchFamily="50" charset="-128"/>
                <a:cs typeface="Arial" panose="020B0604020202020204" pitchFamily="34" charset="0"/>
              </a:rPr>
              <a:t>BAN of Things</a:t>
            </a:r>
            <a:endParaRPr lang="ja-JP" altLang="en-US" sz="2400" dirty="0">
              <a:solidFill>
                <a:srgbClr val="FF0000"/>
              </a:solidFill>
              <a:latin typeface="Arial" panose="020B0604020202020204" pitchFamily="34" charset="0"/>
              <a:cs typeface="Arial" panose="020B0604020202020204" pitchFamily="34" charset="0"/>
            </a:endParaRPr>
          </a:p>
        </p:txBody>
      </p:sp>
      <p:sp>
        <p:nvSpPr>
          <p:cNvPr id="3" name="object 8">
            <a:extLst>
              <a:ext uri="{FF2B5EF4-FFF2-40B4-BE49-F238E27FC236}">
                <a16:creationId xmlns:a16="http://schemas.microsoft.com/office/drawing/2014/main" id="{7549B6B5-166A-90D4-5982-1E64972B34C7}"/>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37</a:t>
            </a:fld>
            <a:endParaRPr sz="1200" dirty="0">
              <a:latin typeface="Times New Roman"/>
              <a:cs typeface="Times New Roman"/>
            </a:endParaRPr>
          </a:p>
        </p:txBody>
      </p:sp>
      <p:sp>
        <p:nvSpPr>
          <p:cNvPr id="5" name="object 10">
            <a:extLst>
              <a:ext uri="{FF2B5EF4-FFF2-40B4-BE49-F238E27FC236}">
                <a16:creationId xmlns:a16="http://schemas.microsoft.com/office/drawing/2014/main" id="{6AE15836-AE49-5778-A28C-E6D6713E1F0D}"/>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10" name="日付プレースホルダー 9">
            <a:extLst>
              <a:ext uri="{FF2B5EF4-FFF2-40B4-BE49-F238E27FC236}">
                <a16:creationId xmlns:a16="http://schemas.microsoft.com/office/drawing/2014/main" id="{59373BDA-567F-866C-4F9B-EB13BBA1EE8B}"/>
              </a:ext>
            </a:extLst>
          </p:cNvPr>
          <p:cNvSpPr>
            <a:spLocks noGrp="1"/>
          </p:cNvSpPr>
          <p:nvPr>
            <p:ph type="dt" sz="half" idx="13"/>
          </p:nvPr>
        </p:nvSpPr>
        <p:spPr/>
        <p:txBody>
          <a:bodyPr/>
          <a:lstStyle/>
          <a:p>
            <a:r>
              <a:rPr lang="en-US" altLang="ja-JP"/>
              <a:t>July 2025</a:t>
            </a:r>
            <a:endParaRPr lang="en-US" altLang="ja-JP" dirty="0"/>
          </a:p>
        </p:txBody>
      </p:sp>
    </p:spTree>
    <p:extLst>
      <p:ext uri="{BB962C8B-B14F-4D97-AF65-F5344CB8AC3E}">
        <p14:creationId xmlns:p14="http://schemas.microsoft.com/office/powerpoint/2010/main" val="41128568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 name="object 5"/>
          <p:cNvSpPr txBox="1"/>
          <p:nvPr/>
        </p:nvSpPr>
        <p:spPr>
          <a:xfrm>
            <a:off x="1189677" y="2452019"/>
            <a:ext cx="6056630" cy="871219"/>
          </a:xfrm>
          <a:prstGeom prst="rect">
            <a:avLst/>
          </a:prstGeom>
        </p:spPr>
        <p:txBody>
          <a:bodyPr vert="horz" wrap="square" lIns="0" tIns="0" rIns="0" bIns="0" rtlCol="0">
            <a:spAutoFit/>
          </a:bodyPr>
          <a:lstStyle/>
          <a:p>
            <a:pPr marL="12700" marR="5080">
              <a:lnSpc>
                <a:spcPct val="100000"/>
              </a:lnSpc>
              <a:tabLst>
                <a:tab pos="509270" algn="l"/>
              </a:tabLst>
            </a:pPr>
            <a:r>
              <a:rPr sz="2800" b="1" dirty="0">
                <a:latin typeface="Arial"/>
                <a:cs typeface="Arial"/>
              </a:rPr>
              <a:t>2.	</a:t>
            </a:r>
            <a:r>
              <a:rPr sz="2800" b="1" spc="-5" dirty="0">
                <a:latin typeface="Arial"/>
                <a:cs typeface="Arial"/>
              </a:rPr>
              <a:t>Short Review of</a:t>
            </a:r>
            <a:r>
              <a:rPr sz="2800" b="1" spc="-45" dirty="0">
                <a:latin typeface="Arial"/>
                <a:cs typeface="Arial"/>
              </a:rPr>
              <a:t> </a:t>
            </a:r>
            <a:r>
              <a:rPr sz="2800" b="1" spc="-25" dirty="0">
                <a:latin typeface="Arial"/>
                <a:cs typeface="Arial"/>
              </a:rPr>
              <a:t>WBAN</a:t>
            </a:r>
            <a:r>
              <a:rPr sz="2800" b="1" spc="55" dirty="0">
                <a:latin typeface="Arial"/>
                <a:cs typeface="Arial"/>
              </a:rPr>
              <a:t> </a:t>
            </a:r>
            <a:r>
              <a:rPr sz="2800" b="1" dirty="0">
                <a:latin typeface="Arial"/>
                <a:cs typeface="Arial"/>
              </a:rPr>
              <a:t>Standard  IEEE802.15.6-2012</a:t>
            </a:r>
            <a:endParaRPr sz="2800" dirty="0">
              <a:latin typeface="Arial"/>
              <a:cs typeface="Arial"/>
            </a:endParaRPr>
          </a:p>
        </p:txBody>
      </p:sp>
      <p:sp>
        <p:nvSpPr>
          <p:cNvPr id="11" name="object 3">
            <a:extLst>
              <a:ext uri="{FF2B5EF4-FFF2-40B4-BE49-F238E27FC236}">
                <a16:creationId xmlns:a16="http://schemas.microsoft.com/office/drawing/2014/main" id="{5BCE2C4B-4F9E-434A-9FB2-94EBD6C7E7F4}"/>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3" name="object 3">
            <a:extLst>
              <a:ext uri="{FF2B5EF4-FFF2-40B4-BE49-F238E27FC236}">
                <a16:creationId xmlns:a16="http://schemas.microsoft.com/office/drawing/2014/main" id="{8663B1AE-75A3-4B3C-A6F0-F3854BB894AA}"/>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6" name="日付プレースホルダー 5">
            <a:extLst>
              <a:ext uri="{FF2B5EF4-FFF2-40B4-BE49-F238E27FC236}">
                <a16:creationId xmlns:a16="http://schemas.microsoft.com/office/drawing/2014/main" id="{7B563515-1C74-E174-751C-8C38B467146B}"/>
              </a:ext>
            </a:extLst>
          </p:cNvPr>
          <p:cNvSpPr>
            <a:spLocks noGrp="1"/>
          </p:cNvSpPr>
          <p:nvPr>
            <p:ph type="dt" sz="half" idx="13"/>
          </p:nvPr>
        </p:nvSpPr>
        <p:spPr/>
        <p:txBody>
          <a:bodyPr/>
          <a:lstStyle/>
          <a:p>
            <a:r>
              <a:rPr lang="en-US" altLang="ja-JP"/>
              <a:t>July 2025</a:t>
            </a:r>
            <a:endParaRPr lang="en-US" altLang="ja-JP" dirty="0"/>
          </a:p>
        </p:txBody>
      </p:sp>
      <p:sp>
        <p:nvSpPr>
          <p:cNvPr id="3" name="object 9">
            <a:extLst>
              <a:ext uri="{FF2B5EF4-FFF2-40B4-BE49-F238E27FC236}">
                <a16:creationId xmlns:a16="http://schemas.microsoft.com/office/drawing/2014/main" id="{2C4A86B8-5D60-207F-9CD1-7C672775E4E2}"/>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38</a:t>
            </a:fld>
            <a:endParaRPr sz="1050" dirty="0">
              <a:latin typeface="Arial"/>
              <a:cs typeface="Arial"/>
            </a:endParaRPr>
          </a:p>
        </p:txBody>
      </p:sp>
      <p:sp>
        <p:nvSpPr>
          <p:cNvPr id="7" name="object 10">
            <a:extLst>
              <a:ext uri="{FF2B5EF4-FFF2-40B4-BE49-F238E27FC236}">
                <a16:creationId xmlns:a16="http://schemas.microsoft.com/office/drawing/2014/main" id="{6F340CFB-6B2F-1D16-8AD3-900BF1609859}"/>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4374375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4" name="object 4"/>
          <p:cNvSpPr txBox="1">
            <a:spLocks noGrp="1"/>
          </p:cNvSpPr>
          <p:nvPr>
            <p:ph type="title"/>
          </p:nvPr>
        </p:nvSpPr>
        <p:spPr>
          <a:xfrm>
            <a:off x="457262" y="727758"/>
            <a:ext cx="8391144" cy="861774"/>
          </a:xfrm>
          <a:prstGeom prst="rect">
            <a:avLst/>
          </a:prstGeom>
        </p:spPr>
        <p:txBody>
          <a:bodyPr vert="horz" wrap="square" lIns="0" tIns="0" rIns="0" bIns="0" rtlCol="0">
            <a:spAutoFit/>
          </a:bodyPr>
          <a:lstStyle/>
          <a:p>
            <a:pPr marL="1079500" marR="5080" indent="-635000" algn="l">
              <a:lnSpc>
                <a:spcPct val="100000"/>
              </a:lnSpc>
            </a:pPr>
            <a:r>
              <a:rPr sz="2800" b="1" spc="5" dirty="0">
                <a:latin typeface="+mn-lt"/>
              </a:rPr>
              <a:t>2.1 </a:t>
            </a:r>
            <a:r>
              <a:rPr sz="2800" b="1" dirty="0">
                <a:latin typeface="+mn-lt"/>
              </a:rPr>
              <a:t>Standard </a:t>
            </a:r>
            <a:r>
              <a:rPr sz="2800" b="1" spc="-5" dirty="0">
                <a:latin typeface="+mn-lt"/>
              </a:rPr>
              <a:t>of </a:t>
            </a:r>
            <a:r>
              <a:rPr sz="2800" b="1" spc="5" dirty="0">
                <a:latin typeface="+mn-lt"/>
              </a:rPr>
              <a:t>Medical </a:t>
            </a:r>
            <a:r>
              <a:rPr sz="2800" b="1" dirty="0">
                <a:latin typeface="+mn-lt"/>
              </a:rPr>
              <a:t>Wireless Body</a:t>
            </a:r>
            <a:r>
              <a:rPr sz="2800" b="1" spc="-285" dirty="0">
                <a:latin typeface="+mn-lt"/>
              </a:rPr>
              <a:t> </a:t>
            </a:r>
            <a:r>
              <a:rPr sz="2800" b="1" spc="-20" dirty="0">
                <a:latin typeface="+mn-lt"/>
              </a:rPr>
              <a:t>Area</a:t>
            </a:r>
            <a:r>
              <a:rPr lang="en-US" sz="2800" b="1" spc="-20" dirty="0">
                <a:latin typeface="+mn-lt"/>
              </a:rPr>
              <a:t> </a:t>
            </a:r>
            <a:br>
              <a:rPr lang="en-US" sz="2800" b="1" spc="-20" dirty="0">
                <a:latin typeface="+mn-lt"/>
              </a:rPr>
            </a:br>
            <a:r>
              <a:rPr sz="2800" b="1" spc="-5" dirty="0">
                <a:latin typeface="+mn-lt"/>
              </a:rPr>
              <a:t>Network</a:t>
            </a:r>
            <a:r>
              <a:rPr lang="en-US" sz="2800" b="1" spc="-5" dirty="0">
                <a:latin typeface="+mn-lt"/>
              </a:rPr>
              <a:t> </a:t>
            </a:r>
            <a:r>
              <a:rPr sz="2800" b="1" spc="-5" dirty="0">
                <a:latin typeface="+mn-lt"/>
              </a:rPr>
              <a:t>(BAN);IEEE802.15.6</a:t>
            </a:r>
          </a:p>
        </p:txBody>
      </p:sp>
      <p:sp>
        <p:nvSpPr>
          <p:cNvPr id="5" name="object 5"/>
          <p:cNvSpPr/>
          <p:nvPr/>
        </p:nvSpPr>
        <p:spPr>
          <a:xfrm>
            <a:off x="5436108" y="4866132"/>
            <a:ext cx="1225550" cy="932815"/>
          </a:xfrm>
          <a:custGeom>
            <a:avLst/>
            <a:gdLst/>
            <a:ahLst/>
            <a:cxnLst/>
            <a:rect l="l" t="t" r="r" b="b"/>
            <a:pathLst>
              <a:path w="1225550" h="932814">
                <a:moveTo>
                  <a:pt x="0" y="0"/>
                </a:moveTo>
                <a:lnTo>
                  <a:pt x="1225295" y="0"/>
                </a:lnTo>
                <a:lnTo>
                  <a:pt x="1225295" y="932688"/>
                </a:lnTo>
                <a:lnTo>
                  <a:pt x="0" y="932688"/>
                </a:lnTo>
                <a:lnTo>
                  <a:pt x="0" y="0"/>
                </a:lnTo>
                <a:close/>
              </a:path>
            </a:pathLst>
          </a:custGeom>
          <a:ln w="28575">
            <a:solidFill>
              <a:srgbClr val="000000"/>
            </a:solidFill>
          </a:ln>
        </p:spPr>
        <p:txBody>
          <a:bodyPr wrap="square" lIns="0" tIns="0" rIns="0" bIns="0" rtlCol="0"/>
          <a:lstStyle/>
          <a:p>
            <a:endParaRPr dirty="0"/>
          </a:p>
        </p:txBody>
      </p:sp>
      <p:sp>
        <p:nvSpPr>
          <p:cNvPr id="6" name="object 6"/>
          <p:cNvSpPr txBox="1"/>
          <p:nvPr/>
        </p:nvSpPr>
        <p:spPr>
          <a:xfrm>
            <a:off x="5544736" y="4868927"/>
            <a:ext cx="1007110" cy="899794"/>
          </a:xfrm>
          <a:prstGeom prst="rect">
            <a:avLst/>
          </a:prstGeom>
        </p:spPr>
        <p:txBody>
          <a:bodyPr vert="horz" wrap="square" lIns="0" tIns="0" rIns="0" bIns="0" rtlCol="0">
            <a:spAutoFit/>
          </a:bodyPr>
          <a:lstStyle/>
          <a:p>
            <a:pPr marL="48895" algn="just">
              <a:lnSpc>
                <a:spcPct val="100000"/>
              </a:lnSpc>
            </a:pPr>
            <a:r>
              <a:rPr sz="1600" spc="-5" dirty="0">
                <a:latin typeface="Arial"/>
                <a:cs typeface="Arial"/>
              </a:rPr>
              <a:t>802.15.4b</a:t>
            </a:r>
            <a:endParaRPr sz="1600" dirty="0">
              <a:latin typeface="Arial"/>
              <a:cs typeface="Arial"/>
            </a:endParaRPr>
          </a:p>
          <a:p>
            <a:pPr marL="12700" marR="5080" indent="63500" algn="just">
              <a:lnSpc>
                <a:spcPct val="100000"/>
              </a:lnSpc>
              <a:spcBef>
                <a:spcPts val="5"/>
              </a:spcBef>
            </a:pPr>
            <a:r>
              <a:rPr sz="1400" spc="-10" dirty="0">
                <a:latin typeface="Arial"/>
                <a:cs typeface="Arial"/>
              </a:rPr>
              <a:t>Revision &amp;  </a:t>
            </a:r>
            <a:r>
              <a:rPr sz="1400" spc="-15" dirty="0">
                <a:latin typeface="Arial"/>
                <a:cs typeface="Arial"/>
              </a:rPr>
              <a:t>Modification  </a:t>
            </a:r>
            <a:r>
              <a:rPr sz="1400" spc="-10" dirty="0">
                <a:latin typeface="Arial"/>
                <a:cs typeface="Arial"/>
              </a:rPr>
              <a:t>of </a:t>
            </a:r>
            <a:r>
              <a:rPr sz="1400" spc="-15" dirty="0">
                <a:latin typeface="Arial"/>
                <a:cs typeface="Arial"/>
              </a:rPr>
              <a:t>15.4</a:t>
            </a:r>
            <a:r>
              <a:rPr sz="1400" spc="-35" dirty="0">
                <a:latin typeface="Arial"/>
                <a:cs typeface="Arial"/>
              </a:rPr>
              <a:t> </a:t>
            </a:r>
            <a:r>
              <a:rPr sz="1400" spc="-20" dirty="0">
                <a:latin typeface="Arial"/>
                <a:cs typeface="Arial"/>
              </a:rPr>
              <a:t>MAC</a:t>
            </a:r>
            <a:endParaRPr sz="1400" dirty="0">
              <a:latin typeface="Arial"/>
              <a:cs typeface="Arial"/>
            </a:endParaRPr>
          </a:p>
        </p:txBody>
      </p:sp>
      <p:sp>
        <p:nvSpPr>
          <p:cNvPr id="7" name="object 7"/>
          <p:cNvSpPr/>
          <p:nvPr/>
        </p:nvSpPr>
        <p:spPr>
          <a:xfrm>
            <a:off x="3110483" y="3424428"/>
            <a:ext cx="1442085" cy="719455"/>
          </a:xfrm>
          <a:custGeom>
            <a:avLst/>
            <a:gdLst/>
            <a:ahLst/>
            <a:cxnLst/>
            <a:rect l="l" t="t" r="r" b="b"/>
            <a:pathLst>
              <a:path w="1442085" h="719454">
                <a:moveTo>
                  <a:pt x="0" y="0"/>
                </a:moveTo>
                <a:lnTo>
                  <a:pt x="1441704" y="0"/>
                </a:lnTo>
                <a:lnTo>
                  <a:pt x="1441704" y="719327"/>
                </a:lnTo>
                <a:lnTo>
                  <a:pt x="0" y="719327"/>
                </a:lnTo>
                <a:lnTo>
                  <a:pt x="0" y="0"/>
                </a:lnTo>
                <a:close/>
              </a:path>
            </a:pathLst>
          </a:custGeom>
          <a:ln w="28575">
            <a:solidFill>
              <a:srgbClr val="000000"/>
            </a:solidFill>
          </a:ln>
        </p:spPr>
        <p:txBody>
          <a:bodyPr wrap="square" lIns="0" tIns="0" rIns="0" bIns="0" rtlCol="0"/>
          <a:lstStyle/>
          <a:p>
            <a:endParaRPr dirty="0"/>
          </a:p>
        </p:txBody>
      </p:sp>
      <p:sp>
        <p:nvSpPr>
          <p:cNvPr id="8" name="object 8"/>
          <p:cNvSpPr txBox="1"/>
          <p:nvPr/>
        </p:nvSpPr>
        <p:spPr>
          <a:xfrm>
            <a:off x="3301333" y="3427477"/>
            <a:ext cx="1056005" cy="686435"/>
          </a:xfrm>
          <a:prstGeom prst="rect">
            <a:avLst/>
          </a:prstGeom>
        </p:spPr>
        <p:txBody>
          <a:bodyPr vert="horz" wrap="square" lIns="0" tIns="0" rIns="0" bIns="0" rtlCol="0">
            <a:spAutoFit/>
          </a:bodyPr>
          <a:lstStyle/>
          <a:p>
            <a:pPr algn="ctr">
              <a:lnSpc>
                <a:spcPct val="100000"/>
              </a:lnSpc>
            </a:pPr>
            <a:r>
              <a:rPr sz="1600" spc="-5" dirty="0">
                <a:latin typeface="Arial"/>
                <a:cs typeface="Arial"/>
              </a:rPr>
              <a:t>802.15.3</a:t>
            </a:r>
            <a:endParaRPr sz="1600" dirty="0">
              <a:latin typeface="Arial"/>
              <a:cs typeface="Arial"/>
            </a:endParaRPr>
          </a:p>
          <a:p>
            <a:pPr marL="12700" marR="5080" algn="ctr">
              <a:lnSpc>
                <a:spcPct val="100000"/>
              </a:lnSpc>
              <a:spcBef>
                <a:spcPts val="5"/>
              </a:spcBef>
            </a:pPr>
            <a:r>
              <a:rPr sz="1400" spc="-5" dirty="0">
                <a:latin typeface="Arial"/>
                <a:cs typeface="Arial"/>
              </a:rPr>
              <a:t>PHY </a:t>
            </a:r>
            <a:r>
              <a:rPr sz="1400" spc="-10" dirty="0">
                <a:latin typeface="Arial"/>
                <a:cs typeface="Arial"/>
              </a:rPr>
              <a:t>for</a:t>
            </a:r>
            <a:r>
              <a:rPr sz="1400" spc="-100" dirty="0">
                <a:latin typeface="Arial"/>
                <a:cs typeface="Arial"/>
              </a:rPr>
              <a:t> </a:t>
            </a:r>
            <a:r>
              <a:rPr sz="1400" spc="-10" dirty="0">
                <a:latin typeface="Arial"/>
                <a:cs typeface="Arial"/>
              </a:rPr>
              <a:t>High  Rate</a:t>
            </a:r>
            <a:r>
              <a:rPr sz="1400" spc="-80" dirty="0">
                <a:latin typeface="Arial"/>
                <a:cs typeface="Arial"/>
              </a:rPr>
              <a:t> </a:t>
            </a:r>
            <a:r>
              <a:rPr sz="1400" spc="-10" dirty="0">
                <a:latin typeface="Arial"/>
                <a:cs typeface="Arial"/>
              </a:rPr>
              <a:t>WPAN</a:t>
            </a:r>
            <a:endParaRPr sz="1400" dirty="0">
              <a:latin typeface="Arial"/>
              <a:cs typeface="Arial"/>
            </a:endParaRPr>
          </a:p>
        </p:txBody>
      </p:sp>
      <p:sp>
        <p:nvSpPr>
          <p:cNvPr id="9" name="object 9"/>
          <p:cNvSpPr/>
          <p:nvPr/>
        </p:nvSpPr>
        <p:spPr>
          <a:xfrm>
            <a:off x="2418588" y="2488692"/>
            <a:ext cx="1304925" cy="509270"/>
          </a:xfrm>
          <a:custGeom>
            <a:avLst/>
            <a:gdLst/>
            <a:ahLst/>
            <a:cxnLst/>
            <a:rect l="l" t="t" r="r" b="b"/>
            <a:pathLst>
              <a:path w="1304925" h="509269">
                <a:moveTo>
                  <a:pt x="0" y="0"/>
                </a:moveTo>
                <a:lnTo>
                  <a:pt x="1304543" y="0"/>
                </a:lnTo>
                <a:lnTo>
                  <a:pt x="1304543" y="509015"/>
                </a:lnTo>
                <a:lnTo>
                  <a:pt x="0" y="509015"/>
                </a:lnTo>
                <a:lnTo>
                  <a:pt x="0" y="0"/>
                </a:lnTo>
                <a:close/>
              </a:path>
            </a:pathLst>
          </a:custGeom>
          <a:ln w="28575">
            <a:solidFill>
              <a:srgbClr val="000000"/>
            </a:solidFill>
          </a:ln>
        </p:spPr>
        <p:txBody>
          <a:bodyPr wrap="square" lIns="0" tIns="0" rIns="0" bIns="0" rtlCol="0"/>
          <a:lstStyle/>
          <a:p>
            <a:endParaRPr dirty="0"/>
          </a:p>
        </p:txBody>
      </p:sp>
      <p:sp>
        <p:nvSpPr>
          <p:cNvPr id="10" name="object 10"/>
          <p:cNvSpPr txBox="1"/>
          <p:nvPr/>
        </p:nvSpPr>
        <p:spPr>
          <a:xfrm>
            <a:off x="2519203" y="2492439"/>
            <a:ext cx="1102360" cy="473075"/>
          </a:xfrm>
          <a:prstGeom prst="rect">
            <a:avLst/>
          </a:prstGeom>
        </p:spPr>
        <p:txBody>
          <a:bodyPr vert="horz" wrap="square" lIns="0" tIns="0" rIns="0" bIns="0" rtlCol="0">
            <a:spAutoFit/>
          </a:bodyPr>
          <a:lstStyle/>
          <a:p>
            <a:pPr marL="12700">
              <a:lnSpc>
                <a:spcPct val="100000"/>
              </a:lnSpc>
            </a:pPr>
            <a:r>
              <a:rPr sz="1600" spc="5" dirty="0">
                <a:latin typeface="Arial"/>
                <a:cs typeface="Arial"/>
              </a:rPr>
              <a:t>I</a:t>
            </a:r>
            <a:r>
              <a:rPr sz="1600" spc="10" dirty="0">
                <a:latin typeface="Arial"/>
                <a:cs typeface="Arial"/>
              </a:rPr>
              <a:t>EEE</a:t>
            </a:r>
            <a:r>
              <a:rPr sz="1600" spc="-10" dirty="0">
                <a:latin typeface="Arial"/>
                <a:cs typeface="Arial"/>
              </a:rPr>
              <a:t>802</a:t>
            </a:r>
            <a:r>
              <a:rPr sz="1600" spc="5" dirty="0">
                <a:latin typeface="Arial"/>
                <a:cs typeface="Arial"/>
              </a:rPr>
              <a:t>.</a:t>
            </a:r>
            <a:r>
              <a:rPr sz="1600" spc="-130" dirty="0">
                <a:latin typeface="Arial"/>
                <a:cs typeface="Arial"/>
              </a:rPr>
              <a:t>1</a:t>
            </a:r>
            <a:r>
              <a:rPr sz="1600" dirty="0">
                <a:latin typeface="Arial"/>
                <a:cs typeface="Arial"/>
              </a:rPr>
              <a:t>1</a:t>
            </a:r>
          </a:p>
          <a:p>
            <a:pPr marL="12700">
              <a:lnSpc>
                <a:spcPct val="100000"/>
              </a:lnSpc>
              <a:spcBef>
                <a:spcPts val="5"/>
              </a:spcBef>
            </a:pPr>
            <a:r>
              <a:rPr sz="1400" dirty="0">
                <a:latin typeface="Arial"/>
                <a:cs typeface="Arial"/>
              </a:rPr>
              <a:t>Wireless</a:t>
            </a:r>
            <a:r>
              <a:rPr sz="1400" spc="-110" dirty="0">
                <a:latin typeface="Arial"/>
                <a:cs typeface="Arial"/>
              </a:rPr>
              <a:t> </a:t>
            </a:r>
            <a:r>
              <a:rPr sz="1400" spc="-10" dirty="0">
                <a:latin typeface="Arial"/>
                <a:cs typeface="Arial"/>
              </a:rPr>
              <a:t>LAN</a:t>
            </a:r>
            <a:endParaRPr sz="1400" dirty="0">
              <a:latin typeface="Arial"/>
              <a:cs typeface="Arial"/>
            </a:endParaRPr>
          </a:p>
        </p:txBody>
      </p:sp>
      <p:sp>
        <p:nvSpPr>
          <p:cNvPr id="11" name="object 11"/>
          <p:cNvSpPr/>
          <p:nvPr/>
        </p:nvSpPr>
        <p:spPr>
          <a:xfrm>
            <a:off x="1513332" y="3433571"/>
            <a:ext cx="1438910" cy="932815"/>
          </a:xfrm>
          <a:custGeom>
            <a:avLst/>
            <a:gdLst/>
            <a:ahLst/>
            <a:cxnLst/>
            <a:rect l="l" t="t" r="r" b="b"/>
            <a:pathLst>
              <a:path w="1438910" h="932814">
                <a:moveTo>
                  <a:pt x="0" y="0"/>
                </a:moveTo>
                <a:lnTo>
                  <a:pt x="1438656" y="0"/>
                </a:lnTo>
                <a:lnTo>
                  <a:pt x="1438656" y="932688"/>
                </a:lnTo>
                <a:lnTo>
                  <a:pt x="0" y="932688"/>
                </a:lnTo>
                <a:lnTo>
                  <a:pt x="0" y="0"/>
                </a:lnTo>
                <a:close/>
              </a:path>
            </a:pathLst>
          </a:custGeom>
          <a:ln w="28575">
            <a:solidFill>
              <a:srgbClr val="000000"/>
            </a:solidFill>
          </a:ln>
        </p:spPr>
        <p:txBody>
          <a:bodyPr wrap="square" lIns="0" tIns="0" rIns="0" bIns="0" rtlCol="0"/>
          <a:lstStyle/>
          <a:p>
            <a:endParaRPr dirty="0"/>
          </a:p>
        </p:txBody>
      </p:sp>
      <p:sp>
        <p:nvSpPr>
          <p:cNvPr id="12" name="object 12"/>
          <p:cNvSpPr txBox="1"/>
          <p:nvPr/>
        </p:nvSpPr>
        <p:spPr>
          <a:xfrm>
            <a:off x="1593011" y="3437002"/>
            <a:ext cx="1275080" cy="899794"/>
          </a:xfrm>
          <a:prstGeom prst="rect">
            <a:avLst/>
          </a:prstGeom>
        </p:spPr>
        <p:txBody>
          <a:bodyPr vert="horz" wrap="square" lIns="0" tIns="0" rIns="0" bIns="0" rtlCol="0">
            <a:spAutoFit/>
          </a:bodyPr>
          <a:lstStyle/>
          <a:p>
            <a:pPr algn="ctr">
              <a:lnSpc>
                <a:spcPct val="100000"/>
              </a:lnSpc>
            </a:pPr>
            <a:r>
              <a:rPr sz="1600" spc="-5" dirty="0">
                <a:latin typeface="Arial"/>
                <a:cs typeface="Arial"/>
              </a:rPr>
              <a:t>802.15.2</a:t>
            </a:r>
            <a:endParaRPr sz="1600" dirty="0">
              <a:latin typeface="Arial"/>
              <a:cs typeface="Arial"/>
            </a:endParaRPr>
          </a:p>
          <a:p>
            <a:pPr marL="12065" marR="5080" indent="-2540" algn="ctr">
              <a:lnSpc>
                <a:spcPct val="100000"/>
              </a:lnSpc>
              <a:spcBef>
                <a:spcPts val="5"/>
              </a:spcBef>
            </a:pPr>
            <a:r>
              <a:rPr sz="1400" spc="-15" dirty="0">
                <a:latin typeface="Arial"/>
                <a:cs typeface="Arial"/>
              </a:rPr>
              <a:t>Coexistence  between</a:t>
            </a:r>
            <a:r>
              <a:rPr sz="1400" spc="-30" dirty="0">
                <a:latin typeface="Arial"/>
                <a:cs typeface="Arial"/>
              </a:rPr>
              <a:t> </a:t>
            </a:r>
            <a:r>
              <a:rPr sz="1400" spc="-10" dirty="0">
                <a:latin typeface="Arial"/>
                <a:cs typeface="Arial"/>
              </a:rPr>
              <a:t>WPAN  </a:t>
            </a:r>
            <a:r>
              <a:rPr sz="1400" spc="-15" dirty="0">
                <a:latin typeface="Arial"/>
                <a:cs typeface="Arial"/>
              </a:rPr>
              <a:t>and</a:t>
            </a:r>
            <a:r>
              <a:rPr sz="1400" spc="-75" dirty="0">
                <a:latin typeface="Arial"/>
                <a:cs typeface="Arial"/>
              </a:rPr>
              <a:t> </a:t>
            </a:r>
            <a:r>
              <a:rPr sz="1400" spc="10" dirty="0">
                <a:latin typeface="Arial"/>
                <a:cs typeface="Arial"/>
              </a:rPr>
              <a:t>WLAN</a:t>
            </a:r>
            <a:endParaRPr sz="1400" dirty="0">
              <a:latin typeface="Arial"/>
              <a:cs typeface="Arial"/>
            </a:endParaRPr>
          </a:p>
        </p:txBody>
      </p:sp>
      <p:sp>
        <p:nvSpPr>
          <p:cNvPr id="13" name="object 13"/>
          <p:cNvSpPr/>
          <p:nvPr/>
        </p:nvSpPr>
        <p:spPr>
          <a:xfrm>
            <a:off x="879347" y="3265932"/>
            <a:ext cx="7546975" cy="15240"/>
          </a:xfrm>
          <a:custGeom>
            <a:avLst/>
            <a:gdLst/>
            <a:ahLst/>
            <a:cxnLst/>
            <a:rect l="l" t="t" r="r" b="b"/>
            <a:pathLst>
              <a:path w="7546975" h="15239">
                <a:moveTo>
                  <a:pt x="0" y="15239"/>
                </a:moveTo>
                <a:lnTo>
                  <a:pt x="7546848" y="0"/>
                </a:lnTo>
              </a:path>
            </a:pathLst>
          </a:custGeom>
          <a:ln w="28575">
            <a:solidFill>
              <a:srgbClr val="000000"/>
            </a:solidFill>
          </a:ln>
        </p:spPr>
        <p:txBody>
          <a:bodyPr wrap="square" lIns="0" tIns="0" rIns="0" bIns="0" rtlCol="0"/>
          <a:lstStyle/>
          <a:p>
            <a:endParaRPr dirty="0"/>
          </a:p>
        </p:txBody>
      </p:sp>
      <p:sp>
        <p:nvSpPr>
          <p:cNvPr id="14" name="object 14"/>
          <p:cNvSpPr/>
          <p:nvPr/>
        </p:nvSpPr>
        <p:spPr>
          <a:xfrm>
            <a:off x="2208276" y="3281171"/>
            <a:ext cx="0" cy="137160"/>
          </a:xfrm>
          <a:custGeom>
            <a:avLst/>
            <a:gdLst/>
            <a:ahLst/>
            <a:cxnLst/>
            <a:rect l="l" t="t" r="r" b="b"/>
            <a:pathLst>
              <a:path h="137160">
                <a:moveTo>
                  <a:pt x="0" y="0"/>
                </a:moveTo>
                <a:lnTo>
                  <a:pt x="0" y="137160"/>
                </a:lnTo>
              </a:path>
            </a:pathLst>
          </a:custGeom>
          <a:ln w="28575">
            <a:solidFill>
              <a:srgbClr val="000000"/>
            </a:solidFill>
          </a:ln>
        </p:spPr>
        <p:txBody>
          <a:bodyPr wrap="square" lIns="0" tIns="0" rIns="0" bIns="0" rtlCol="0"/>
          <a:lstStyle/>
          <a:p>
            <a:endParaRPr dirty="0"/>
          </a:p>
        </p:txBody>
      </p:sp>
      <p:sp>
        <p:nvSpPr>
          <p:cNvPr id="15" name="object 15"/>
          <p:cNvSpPr/>
          <p:nvPr/>
        </p:nvSpPr>
        <p:spPr>
          <a:xfrm>
            <a:off x="1796795" y="2351532"/>
            <a:ext cx="5852160" cy="3175"/>
          </a:xfrm>
          <a:custGeom>
            <a:avLst/>
            <a:gdLst/>
            <a:ahLst/>
            <a:cxnLst/>
            <a:rect l="l" t="t" r="r" b="b"/>
            <a:pathLst>
              <a:path w="5852159" h="3175">
                <a:moveTo>
                  <a:pt x="5852160" y="0"/>
                </a:moveTo>
                <a:lnTo>
                  <a:pt x="0" y="3048"/>
                </a:lnTo>
              </a:path>
            </a:pathLst>
          </a:custGeom>
          <a:ln w="28575">
            <a:solidFill>
              <a:srgbClr val="000000"/>
            </a:solidFill>
          </a:ln>
        </p:spPr>
        <p:txBody>
          <a:bodyPr wrap="square" lIns="0" tIns="0" rIns="0" bIns="0" rtlCol="0"/>
          <a:lstStyle/>
          <a:p>
            <a:endParaRPr dirty="0"/>
          </a:p>
        </p:txBody>
      </p:sp>
      <p:sp>
        <p:nvSpPr>
          <p:cNvPr id="16" name="object 16"/>
          <p:cNvSpPr/>
          <p:nvPr/>
        </p:nvSpPr>
        <p:spPr>
          <a:xfrm>
            <a:off x="7216140" y="3281171"/>
            <a:ext cx="0" cy="137160"/>
          </a:xfrm>
          <a:custGeom>
            <a:avLst/>
            <a:gdLst/>
            <a:ahLst/>
            <a:cxnLst/>
            <a:rect l="l" t="t" r="r" b="b"/>
            <a:pathLst>
              <a:path h="137160">
                <a:moveTo>
                  <a:pt x="0" y="0"/>
                </a:moveTo>
                <a:lnTo>
                  <a:pt x="0" y="137160"/>
                </a:lnTo>
              </a:path>
            </a:pathLst>
          </a:custGeom>
          <a:ln w="28575">
            <a:solidFill>
              <a:srgbClr val="000000"/>
            </a:solidFill>
          </a:ln>
        </p:spPr>
        <p:txBody>
          <a:bodyPr wrap="square" lIns="0" tIns="0" rIns="0" bIns="0" rtlCol="0"/>
          <a:lstStyle/>
          <a:p>
            <a:endParaRPr dirty="0"/>
          </a:p>
        </p:txBody>
      </p:sp>
      <p:sp>
        <p:nvSpPr>
          <p:cNvPr id="17" name="object 17"/>
          <p:cNvSpPr/>
          <p:nvPr/>
        </p:nvSpPr>
        <p:spPr>
          <a:xfrm>
            <a:off x="3720084" y="3287267"/>
            <a:ext cx="0" cy="137160"/>
          </a:xfrm>
          <a:custGeom>
            <a:avLst/>
            <a:gdLst/>
            <a:ahLst/>
            <a:cxnLst/>
            <a:rect l="l" t="t" r="r" b="b"/>
            <a:pathLst>
              <a:path h="137160">
                <a:moveTo>
                  <a:pt x="0" y="0"/>
                </a:moveTo>
                <a:lnTo>
                  <a:pt x="0" y="137160"/>
                </a:lnTo>
              </a:path>
            </a:pathLst>
          </a:custGeom>
          <a:ln w="28575">
            <a:solidFill>
              <a:srgbClr val="000000"/>
            </a:solidFill>
          </a:ln>
        </p:spPr>
        <p:txBody>
          <a:bodyPr wrap="square" lIns="0" tIns="0" rIns="0" bIns="0" rtlCol="0"/>
          <a:lstStyle/>
          <a:p>
            <a:endParaRPr dirty="0"/>
          </a:p>
        </p:txBody>
      </p:sp>
      <p:sp>
        <p:nvSpPr>
          <p:cNvPr id="18" name="object 18"/>
          <p:cNvSpPr/>
          <p:nvPr/>
        </p:nvSpPr>
        <p:spPr>
          <a:xfrm>
            <a:off x="2951988" y="2351532"/>
            <a:ext cx="0" cy="137160"/>
          </a:xfrm>
          <a:custGeom>
            <a:avLst/>
            <a:gdLst/>
            <a:ahLst/>
            <a:cxnLst/>
            <a:rect l="l" t="t" r="r" b="b"/>
            <a:pathLst>
              <a:path h="137160">
                <a:moveTo>
                  <a:pt x="0" y="0"/>
                </a:moveTo>
                <a:lnTo>
                  <a:pt x="0" y="137160"/>
                </a:lnTo>
              </a:path>
            </a:pathLst>
          </a:custGeom>
          <a:ln w="28575">
            <a:solidFill>
              <a:srgbClr val="000000"/>
            </a:solidFill>
          </a:ln>
        </p:spPr>
        <p:txBody>
          <a:bodyPr wrap="square" lIns="0" tIns="0" rIns="0" bIns="0" rtlCol="0"/>
          <a:lstStyle/>
          <a:p>
            <a:endParaRPr dirty="0"/>
          </a:p>
        </p:txBody>
      </p:sp>
      <p:sp>
        <p:nvSpPr>
          <p:cNvPr id="19" name="object 19"/>
          <p:cNvSpPr/>
          <p:nvPr/>
        </p:nvSpPr>
        <p:spPr>
          <a:xfrm>
            <a:off x="1808988" y="2351532"/>
            <a:ext cx="0" cy="137160"/>
          </a:xfrm>
          <a:custGeom>
            <a:avLst/>
            <a:gdLst/>
            <a:ahLst/>
            <a:cxnLst/>
            <a:rect l="l" t="t" r="r" b="b"/>
            <a:pathLst>
              <a:path h="137160">
                <a:moveTo>
                  <a:pt x="0" y="0"/>
                </a:moveTo>
                <a:lnTo>
                  <a:pt x="0" y="137160"/>
                </a:lnTo>
              </a:path>
            </a:pathLst>
          </a:custGeom>
          <a:ln w="28575">
            <a:solidFill>
              <a:srgbClr val="000000"/>
            </a:solidFill>
          </a:ln>
        </p:spPr>
        <p:txBody>
          <a:bodyPr wrap="square" lIns="0" tIns="0" rIns="0" bIns="0" rtlCol="0"/>
          <a:lstStyle/>
          <a:p>
            <a:endParaRPr dirty="0"/>
          </a:p>
        </p:txBody>
      </p:sp>
      <p:sp>
        <p:nvSpPr>
          <p:cNvPr id="20" name="object 20"/>
          <p:cNvSpPr/>
          <p:nvPr/>
        </p:nvSpPr>
        <p:spPr>
          <a:xfrm>
            <a:off x="5484876" y="3281171"/>
            <a:ext cx="0" cy="137160"/>
          </a:xfrm>
          <a:custGeom>
            <a:avLst/>
            <a:gdLst/>
            <a:ahLst/>
            <a:cxnLst/>
            <a:rect l="l" t="t" r="r" b="b"/>
            <a:pathLst>
              <a:path h="137160">
                <a:moveTo>
                  <a:pt x="0" y="0"/>
                </a:moveTo>
                <a:lnTo>
                  <a:pt x="0" y="137160"/>
                </a:lnTo>
              </a:path>
            </a:pathLst>
          </a:custGeom>
          <a:ln w="28575">
            <a:solidFill>
              <a:srgbClr val="000000"/>
            </a:solidFill>
          </a:ln>
        </p:spPr>
        <p:txBody>
          <a:bodyPr wrap="square" lIns="0" tIns="0" rIns="0" bIns="0" rtlCol="0"/>
          <a:lstStyle/>
          <a:p>
            <a:endParaRPr dirty="0"/>
          </a:p>
        </p:txBody>
      </p:sp>
      <p:sp>
        <p:nvSpPr>
          <p:cNvPr id="21" name="object 21"/>
          <p:cNvSpPr/>
          <p:nvPr/>
        </p:nvSpPr>
        <p:spPr>
          <a:xfrm>
            <a:off x="6350508" y="3424428"/>
            <a:ext cx="1353820" cy="722630"/>
          </a:xfrm>
          <a:custGeom>
            <a:avLst/>
            <a:gdLst/>
            <a:ahLst/>
            <a:cxnLst/>
            <a:rect l="l" t="t" r="r" b="b"/>
            <a:pathLst>
              <a:path w="1353820" h="722629">
                <a:moveTo>
                  <a:pt x="0" y="0"/>
                </a:moveTo>
                <a:lnTo>
                  <a:pt x="1353312" y="0"/>
                </a:lnTo>
                <a:lnTo>
                  <a:pt x="1353312" y="722376"/>
                </a:lnTo>
                <a:lnTo>
                  <a:pt x="0" y="722376"/>
                </a:lnTo>
                <a:lnTo>
                  <a:pt x="0" y="0"/>
                </a:lnTo>
                <a:close/>
              </a:path>
            </a:pathLst>
          </a:custGeom>
          <a:ln w="28575">
            <a:solidFill>
              <a:srgbClr val="000000"/>
            </a:solidFill>
          </a:ln>
        </p:spPr>
        <p:txBody>
          <a:bodyPr wrap="square" lIns="0" tIns="0" rIns="0" bIns="0" rtlCol="0"/>
          <a:lstStyle/>
          <a:p>
            <a:endParaRPr dirty="0"/>
          </a:p>
        </p:txBody>
      </p:sp>
      <p:sp>
        <p:nvSpPr>
          <p:cNvPr id="22" name="object 22"/>
          <p:cNvSpPr txBox="1"/>
          <p:nvPr/>
        </p:nvSpPr>
        <p:spPr>
          <a:xfrm>
            <a:off x="6449951" y="3429064"/>
            <a:ext cx="1150620" cy="686435"/>
          </a:xfrm>
          <a:prstGeom prst="rect">
            <a:avLst/>
          </a:prstGeom>
        </p:spPr>
        <p:txBody>
          <a:bodyPr vert="horz" wrap="square" lIns="0" tIns="0" rIns="0" bIns="0" rtlCol="0">
            <a:spAutoFit/>
          </a:bodyPr>
          <a:lstStyle/>
          <a:p>
            <a:pPr marL="3175" algn="ctr">
              <a:lnSpc>
                <a:spcPct val="100000"/>
              </a:lnSpc>
            </a:pPr>
            <a:r>
              <a:rPr sz="1600" spc="-5" dirty="0">
                <a:latin typeface="Arial"/>
                <a:cs typeface="Arial"/>
              </a:rPr>
              <a:t>802.15.5</a:t>
            </a:r>
            <a:endParaRPr sz="1600" dirty="0">
              <a:latin typeface="Arial"/>
              <a:cs typeface="Arial"/>
            </a:endParaRPr>
          </a:p>
          <a:p>
            <a:pPr marL="2540" algn="ctr">
              <a:lnSpc>
                <a:spcPct val="100000"/>
              </a:lnSpc>
              <a:spcBef>
                <a:spcPts val="5"/>
              </a:spcBef>
            </a:pPr>
            <a:r>
              <a:rPr sz="1400" spc="-10" dirty="0">
                <a:latin typeface="Arial"/>
                <a:cs typeface="Arial"/>
              </a:rPr>
              <a:t>WPAN</a:t>
            </a:r>
            <a:endParaRPr sz="1400" dirty="0">
              <a:latin typeface="Arial"/>
              <a:cs typeface="Arial"/>
            </a:endParaRPr>
          </a:p>
          <a:p>
            <a:pPr algn="ctr">
              <a:lnSpc>
                <a:spcPct val="100000"/>
              </a:lnSpc>
            </a:pPr>
            <a:r>
              <a:rPr sz="1400" spc="-20" dirty="0">
                <a:latin typeface="Arial"/>
                <a:cs typeface="Arial"/>
              </a:rPr>
              <a:t>Mesh</a:t>
            </a:r>
            <a:r>
              <a:rPr sz="1400" spc="-35" dirty="0">
                <a:latin typeface="Arial"/>
                <a:cs typeface="Arial"/>
              </a:rPr>
              <a:t> </a:t>
            </a:r>
            <a:r>
              <a:rPr sz="1400" spc="-15" dirty="0">
                <a:latin typeface="Arial"/>
                <a:cs typeface="Arial"/>
              </a:rPr>
              <a:t>Network</a:t>
            </a:r>
            <a:endParaRPr sz="1400" dirty="0">
              <a:latin typeface="Arial"/>
              <a:cs typeface="Arial"/>
            </a:endParaRPr>
          </a:p>
        </p:txBody>
      </p:sp>
      <p:sp>
        <p:nvSpPr>
          <p:cNvPr id="23" name="object 23"/>
          <p:cNvSpPr/>
          <p:nvPr/>
        </p:nvSpPr>
        <p:spPr>
          <a:xfrm>
            <a:off x="4732020" y="2991611"/>
            <a:ext cx="0" cy="289560"/>
          </a:xfrm>
          <a:custGeom>
            <a:avLst/>
            <a:gdLst/>
            <a:ahLst/>
            <a:cxnLst/>
            <a:rect l="l" t="t" r="r" b="b"/>
            <a:pathLst>
              <a:path h="289560">
                <a:moveTo>
                  <a:pt x="0" y="0"/>
                </a:moveTo>
                <a:lnTo>
                  <a:pt x="0" y="289560"/>
                </a:lnTo>
              </a:path>
            </a:pathLst>
          </a:custGeom>
          <a:ln w="28575">
            <a:solidFill>
              <a:srgbClr val="000000"/>
            </a:solidFill>
          </a:ln>
        </p:spPr>
        <p:txBody>
          <a:bodyPr wrap="square" lIns="0" tIns="0" rIns="0" bIns="0" rtlCol="0"/>
          <a:lstStyle/>
          <a:p>
            <a:endParaRPr dirty="0"/>
          </a:p>
        </p:txBody>
      </p:sp>
      <p:sp>
        <p:nvSpPr>
          <p:cNvPr id="24" name="object 24"/>
          <p:cNvSpPr/>
          <p:nvPr/>
        </p:nvSpPr>
        <p:spPr>
          <a:xfrm>
            <a:off x="1132332" y="2488692"/>
            <a:ext cx="1009015" cy="502920"/>
          </a:xfrm>
          <a:custGeom>
            <a:avLst/>
            <a:gdLst/>
            <a:ahLst/>
            <a:cxnLst/>
            <a:rect l="l" t="t" r="r" b="b"/>
            <a:pathLst>
              <a:path w="1009014" h="502919">
                <a:moveTo>
                  <a:pt x="0" y="0"/>
                </a:moveTo>
                <a:lnTo>
                  <a:pt x="1008888" y="0"/>
                </a:lnTo>
                <a:lnTo>
                  <a:pt x="1008888" y="502920"/>
                </a:lnTo>
                <a:lnTo>
                  <a:pt x="0" y="502920"/>
                </a:lnTo>
                <a:lnTo>
                  <a:pt x="0" y="0"/>
                </a:lnTo>
                <a:close/>
              </a:path>
            </a:pathLst>
          </a:custGeom>
          <a:ln w="28575">
            <a:solidFill>
              <a:srgbClr val="000000"/>
            </a:solidFill>
            <a:prstDash val="lgDash"/>
          </a:ln>
        </p:spPr>
        <p:txBody>
          <a:bodyPr wrap="square" lIns="0" tIns="0" rIns="0" bIns="0" rtlCol="0"/>
          <a:lstStyle/>
          <a:p>
            <a:endParaRPr dirty="0"/>
          </a:p>
        </p:txBody>
      </p:sp>
      <p:sp>
        <p:nvSpPr>
          <p:cNvPr id="25" name="object 25"/>
          <p:cNvSpPr/>
          <p:nvPr/>
        </p:nvSpPr>
        <p:spPr>
          <a:xfrm>
            <a:off x="4732020" y="2342388"/>
            <a:ext cx="0" cy="137160"/>
          </a:xfrm>
          <a:custGeom>
            <a:avLst/>
            <a:gdLst/>
            <a:ahLst/>
            <a:cxnLst/>
            <a:rect l="l" t="t" r="r" b="b"/>
            <a:pathLst>
              <a:path h="137160">
                <a:moveTo>
                  <a:pt x="0" y="0"/>
                </a:moveTo>
                <a:lnTo>
                  <a:pt x="0" y="137160"/>
                </a:lnTo>
              </a:path>
            </a:pathLst>
          </a:custGeom>
          <a:ln w="28575">
            <a:solidFill>
              <a:srgbClr val="000000"/>
            </a:solidFill>
          </a:ln>
        </p:spPr>
        <p:txBody>
          <a:bodyPr wrap="square" lIns="0" tIns="0" rIns="0" bIns="0" rtlCol="0"/>
          <a:lstStyle/>
          <a:p>
            <a:endParaRPr dirty="0"/>
          </a:p>
        </p:txBody>
      </p:sp>
      <p:sp>
        <p:nvSpPr>
          <p:cNvPr id="26" name="object 26"/>
          <p:cNvSpPr/>
          <p:nvPr/>
        </p:nvSpPr>
        <p:spPr>
          <a:xfrm>
            <a:off x="699516" y="2354579"/>
            <a:ext cx="1137285" cy="0"/>
          </a:xfrm>
          <a:custGeom>
            <a:avLst/>
            <a:gdLst/>
            <a:ahLst/>
            <a:cxnLst/>
            <a:rect l="l" t="t" r="r" b="b"/>
            <a:pathLst>
              <a:path w="1137285">
                <a:moveTo>
                  <a:pt x="1136904" y="0"/>
                </a:moveTo>
                <a:lnTo>
                  <a:pt x="0" y="0"/>
                </a:lnTo>
              </a:path>
            </a:pathLst>
          </a:custGeom>
          <a:ln w="28575">
            <a:solidFill>
              <a:srgbClr val="000000"/>
            </a:solidFill>
            <a:prstDash val="lgDash"/>
          </a:ln>
        </p:spPr>
        <p:txBody>
          <a:bodyPr wrap="square" lIns="0" tIns="0" rIns="0" bIns="0" rtlCol="0"/>
          <a:lstStyle/>
          <a:p>
            <a:endParaRPr dirty="0"/>
          </a:p>
        </p:txBody>
      </p:sp>
      <p:sp>
        <p:nvSpPr>
          <p:cNvPr id="27" name="object 27"/>
          <p:cNvSpPr/>
          <p:nvPr/>
        </p:nvSpPr>
        <p:spPr>
          <a:xfrm>
            <a:off x="3985259" y="2488692"/>
            <a:ext cx="1414780" cy="509270"/>
          </a:xfrm>
          <a:custGeom>
            <a:avLst/>
            <a:gdLst/>
            <a:ahLst/>
            <a:cxnLst/>
            <a:rect l="l" t="t" r="r" b="b"/>
            <a:pathLst>
              <a:path w="1414779" h="509269">
                <a:moveTo>
                  <a:pt x="0" y="0"/>
                </a:moveTo>
                <a:lnTo>
                  <a:pt x="1414272" y="0"/>
                </a:lnTo>
                <a:lnTo>
                  <a:pt x="1414272" y="509015"/>
                </a:lnTo>
                <a:lnTo>
                  <a:pt x="0" y="509015"/>
                </a:lnTo>
                <a:lnTo>
                  <a:pt x="0" y="0"/>
                </a:lnTo>
                <a:close/>
              </a:path>
            </a:pathLst>
          </a:custGeom>
          <a:solidFill>
            <a:srgbClr val="F2F2F2"/>
          </a:solidFill>
        </p:spPr>
        <p:txBody>
          <a:bodyPr wrap="square" lIns="0" tIns="0" rIns="0" bIns="0" rtlCol="0"/>
          <a:lstStyle/>
          <a:p>
            <a:endParaRPr dirty="0"/>
          </a:p>
        </p:txBody>
      </p:sp>
      <p:sp>
        <p:nvSpPr>
          <p:cNvPr id="28" name="object 28"/>
          <p:cNvSpPr/>
          <p:nvPr/>
        </p:nvSpPr>
        <p:spPr>
          <a:xfrm>
            <a:off x="3985259" y="2488692"/>
            <a:ext cx="1414780" cy="509270"/>
          </a:xfrm>
          <a:custGeom>
            <a:avLst/>
            <a:gdLst/>
            <a:ahLst/>
            <a:cxnLst/>
            <a:rect l="l" t="t" r="r" b="b"/>
            <a:pathLst>
              <a:path w="1414779" h="509269">
                <a:moveTo>
                  <a:pt x="0" y="0"/>
                </a:moveTo>
                <a:lnTo>
                  <a:pt x="1414272" y="0"/>
                </a:lnTo>
                <a:lnTo>
                  <a:pt x="1414272" y="509015"/>
                </a:lnTo>
                <a:lnTo>
                  <a:pt x="0" y="509015"/>
                </a:lnTo>
                <a:lnTo>
                  <a:pt x="0" y="0"/>
                </a:lnTo>
                <a:close/>
              </a:path>
            </a:pathLst>
          </a:custGeom>
          <a:ln w="28575">
            <a:solidFill>
              <a:srgbClr val="000000"/>
            </a:solidFill>
          </a:ln>
        </p:spPr>
        <p:txBody>
          <a:bodyPr wrap="square" lIns="0" tIns="0" rIns="0" bIns="0" rtlCol="0"/>
          <a:lstStyle/>
          <a:p>
            <a:endParaRPr dirty="0"/>
          </a:p>
        </p:txBody>
      </p:sp>
      <p:sp>
        <p:nvSpPr>
          <p:cNvPr id="29" name="object 29"/>
          <p:cNvSpPr txBox="1"/>
          <p:nvPr/>
        </p:nvSpPr>
        <p:spPr>
          <a:xfrm>
            <a:off x="4133405" y="2492439"/>
            <a:ext cx="1116330" cy="473075"/>
          </a:xfrm>
          <a:prstGeom prst="rect">
            <a:avLst/>
          </a:prstGeom>
        </p:spPr>
        <p:txBody>
          <a:bodyPr vert="horz" wrap="square" lIns="0" tIns="0" rIns="0" bIns="0" rtlCol="0">
            <a:spAutoFit/>
          </a:bodyPr>
          <a:lstStyle/>
          <a:p>
            <a:pPr marL="12700">
              <a:lnSpc>
                <a:spcPct val="100000"/>
              </a:lnSpc>
            </a:pPr>
            <a:r>
              <a:rPr sz="1600" dirty="0">
                <a:latin typeface="Arial"/>
                <a:cs typeface="Arial"/>
              </a:rPr>
              <a:t>IEEE802.15</a:t>
            </a:r>
          </a:p>
          <a:p>
            <a:pPr marL="15240">
              <a:lnSpc>
                <a:spcPct val="100000"/>
              </a:lnSpc>
              <a:spcBef>
                <a:spcPts val="5"/>
              </a:spcBef>
            </a:pPr>
            <a:r>
              <a:rPr sz="1400" dirty="0">
                <a:latin typeface="Arial"/>
                <a:cs typeface="Arial"/>
              </a:rPr>
              <a:t>Wireless</a:t>
            </a:r>
            <a:r>
              <a:rPr sz="1400" spc="-114" dirty="0">
                <a:latin typeface="Arial"/>
                <a:cs typeface="Arial"/>
              </a:rPr>
              <a:t> </a:t>
            </a:r>
            <a:r>
              <a:rPr sz="1400" spc="-35" dirty="0">
                <a:latin typeface="Arial"/>
                <a:cs typeface="Arial"/>
              </a:rPr>
              <a:t>PAN</a:t>
            </a:r>
            <a:endParaRPr sz="1400" dirty="0">
              <a:latin typeface="Arial"/>
              <a:cs typeface="Arial"/>
            </a:endParaRPr>
          </a:p>
        </p:txBody>
      </p:sp>
      <p:sp>
        <p:nvSpPr>
          <p:cNvPr id="30" name="object 30"/>
          <p:cNvSpPr/>
          <p:nvPr/>
        </p:nvSpPr>
        <p:spPr>
          <a:xfrm>
            <a:off x="266700" y="3418332"/>
            <a:ext cx="1115695" cy="1030605"/>
          </a:xfrm>
          <a:custGeom>
            <a:avLst/>
            <a:gdLst/>
            <a:ahLst/>
            <a:cxnLst/>
            <a:rect l="l" t="t" r="r" b="b"/>
            <a:pathLst>
              <a:path w="1115695" h="1030604">
                <a:moveTo>
                  <a:pt x="0" y="0"/>
                </a:moveTo>
                <a:lnTo>
                  <a:pt x="1115568" y="0"/>
                </a:lnTo>
                <a:lnTo>
                  <a:pt x="1115568" y="1030224"/>
                </a:lnTo>
                <a:lnTo>
                  <a:pt x="0" y="1030224"/>
                </a:lnTo>
                <a:lnTo>
                  <a:pt x="0" y="0"/>
                </a:lnTo>
                <a:close/>
              </a:path>
            </a:pathLst>
          </a:custGeom>
          <a:ln w="28575">
            <a:solidFill>
              <a:srgbClr val="000000"/>
            </a:solidFill>
          </a:ln>
        </p:spPr>
        <p:txBody>
          <a:bodyPr wrap="square" lIns="0" tIns="0" rIns="0" bIns="0" rtlCol="0"/>
          <a:lstStyle/>
          <a:p>
            <a:endParaRPr dirty="0"/>
          </a:p>
        </p:txBody>
      </p:sp>
      <p:sp>
        <p:nvSpPr>
          <p:cNvPr id="31" name="object 31"/>
          <p:cNvSpPr txBox="1"/>
          <p:nvPr/>
        </p:nvSpPr>
        <p:spPr>
          <a:xfrm>
            <a:off x="377306" y="3438584"/>
            <a:ext cx="889000" cy="503555"/>
          </a:xfrm>
          <a:prstGeom prst="rect">
            <a:avLst/>
          </a:prstGeom>
        </p:spPr>
        <p:txBody>
          <a:bodyPr vert="horz" wrap="square" lIns="0" tIns="0" rIns="0" bIns="0" rtlCol="0">
            <a:spAutoFit/>
          </a:bodyPr>
          <a:lstStyle/>
          <a:p>
            <a:pPr marL="48895">
              <a:lnSpc>
                <a:spcPct val="100000"/>
              </a:lnSpc>
            </a:pPr>
            <a:r>
              <a:rPr sz="1600" spc="-5" dirty="0">
                <a:latin typeface="Arial"/>
                <a:cs typeface="Arial"/>
              </a:rPr>
              <a:t>802.15.1</a:t>
            </a:r>
            <a:endParaRPr sz="1600" dirty="0">
              <a:latin typeface="Arial"/>
              <a:cs typeface="Arial"/>
            </a:endParaRPr>
          </a:p>
          <a:p>
            <a:pPr marL="12700">
              <a:lnSpc>
                <a:spcPct val="100000"/>
              </a:lnSpc>
            </a:pPr>
            <a:r>
              <a:rPr sz="1600" spc="10" dirty="0">
                <a:latin typeface="Arial"/>
                <a:cs typeface="Arial"/>
              </a:rPr>
              <a:t>B</a:t>
            </a:r>
            <a:r>
              <a:rPr sz="1600" dirty="0">
                <a:latin typeface="Arial"/>
                <a:cs typeface="Arial"/>
              </a:rPr>
              <a:t>l</a:t>
            </a:r>
            <a:r>
              <a:rPr sz="1600" spc="-10" dirty="0">
                <a:latin typeface="Arial"/>
                <a:cs typeface="Arial"/>
              </a:rPr>
              <a:t>ue</a:t>
            </a:r>
            <a:r>
              <a:rPr sz="1600" spc="5" dirty="0">
                <a:latin typeface="Arial"/>
                <a:cs typeface="Arial"/>
              </a:rPr>
              <a:t>t</a:t>
            </a:r>
            <a:r>
              <a:rPr sz="1600" spc="-10" dirty="0">
                <a:latin typeface="Arial"/>
                <a:cs typeface="Arial"/>
              </a:rPr>
              <a:t>oo</a:t>
            </a:r>
            <a:r>
              <a:rPr sz="1600" spc="5" dirty="0">
                <a:latin typeface="Arial"/>
                <a:cs typeface="Arial"/>
              </a:rPr>
              <a:t>t</a:t>
            </a:r>
            <a:r>
              <a:rPr sz="1600" dirty="0">
                <a:latin typeface="Arial"/>
                <a:cs typeface="Arial"/>
              </a:rPr>
              <a:t>h</a:t>
            </a:r>
          </a:p>
        </p:txBody>
      </p:sp>
      <p:sp>
        <p:nvSpPr>
          <p:cNvPr id="32" name="object 32"/>
          <p:cNvSpPr/>
          <p:nvPr/>
        </p:nvSpPr>
        <p:spPr>
          <a:xfrm>
            <a:off x="4768596" y="3424428"/>
            <a:ext cx="1438910" cy="719455"/>
          </a:xfrm>
          <a:custGeom>
            <a:avLst/>
            <a:gdLst/>
            <a:ahLst/>
            <a:cxnLst/>
            <a:rect l="l" t="t" r="r" b="b"/>
            <a:pathLst>
              <a:path w="1438910" h="719454">
                <a:moveTo>
                  <a:pt x="0" y="0"/>
                </a:moveTo>
                <a:lnTo>
                  <a:pt x="1438655" y="0"/>
                </a:lnTo>
                <a:lnTo>
                  <a:pt x="1438655" y="719327"/>
                </a:lnTo>
                <a:lnTo>
                  <a:pt x="0" y="719327"/>
                </a:lnTo>
                <a:lnTo>
                  <a:pt x="0" y="0"/>
                </a:lnTo>
                <a:close/>
              </a:path>
            </a:pathLst>
          </a:custGeom>
          <a:ln w="28574">
            <a:solidFill>
              <a:srgbClr val="000000"/>
            </a:solidFill>
          </a:ln>
        </p:spPr>
        <p:txBody>
          <a:bodyPr wrap="square" lIns="0" tIns="0" rIns="0" bIns="0" rtlCol="0"/>
          <a:lstStyle/>
          <a:p>
            <a:endParaRPr dirty="0"/>
          </a:p>
        </p:txBody>
      </p:sp>
      <p:sp>
        <p:nvSpPr>
          <p:cNvPr id="33" name="object 33"/>
          <p:cNvSpPr txBox="1"/>
          <p:nvPr/>
        </p:nvSpPr>
        <p:spPr>
          <a:xfrm>
            <a:off x="4806975" y="3427477"/>
            <a:ext cx="1087120" cy="686435"/>
          </a:xfrm>
          <a:prstGeom prst="rect">
            <a:avLst/>
          </a:prstGeom>
        </p:spPr>
        <p:txBody>
          <a:bodyPr vert="horz" wrap="square" lIns="0" tIns="0" rIns="0" bIns="0" rtlCol="0">
            <a:spAutoFit/>
          </a:bodyPr>
          <a:lstStyle/>
          <a:p>
            <a:pPr marL="280670">
              <a:lnSpc>
                <a:spcPct val="100000"/>
              </a:lnSpc>
            </a:pPr>
            <a:r>
              <a:rPr sz="1600" spc="-5" dirty="0">
                <a:latin typeface="Arial"/>
                <a:cs typeface="Arial"/>
              </a:rPr>
              <a:t>802.15.4</a:t>
            </a:r>
            <a:endParaRPr sz="1600" dirty="0">
              <a:latin typeface="Arial"/>
              <a:cs typeface="Arial"/>
            </a:endParaRPr>
          </a:p>
          <a:p>
            <a:pPr marL="12700" marR="76200">
              <a:lnSpc>
                <a:spcPct val="100000"/>
              </a:lnSpc>
              <a:spcBef>
                <a:spcPts val="5"/>
              </a:spcBef>
            </a:pPr>
            <a:r>
              <a:rPr sz="1400" spc="-5" dirty="0">
                <a:latin typeface="Arial"/>
                <a:cs typeface="Arial"/>
              </a:rPr>
              <a:t>PHY </a:t>
            </a:r>
            <a:r>
              <a:rPr sz="1400" spc="-10" dirty="0">
                <a:latin typeface="Arial"/>
                <a:cs typeface="Arial"/>
              </a:rPr>
              <a:t>for</a:t>
            </a:r>
            <a:r>
              <a:rPr sz="1400" spc="-85" dirty="0">
                <a:latin typeface="Arial"/>
                <a:cs typeface="Arial"/>
              </a:rPr>
              <a:t> </a:t>
            </a:r>
            <a:r>
              <a:rPr sz="1400" spc="-20" dirty="0">
                <a:latin typeface="Arial"/>
                <a:cs typeface="Arial"/>
              </a:rPr>
              <a:t>Low  </a:t>
            </a:r>
            <a:r>
              <a:rPr sz="1400" spc="-10" dirty="0">
                <a:latin typeface="Arial"/>
                <a:cs typeface="Arial"/>
              </a:rPr>
              <a:t>Rate</a:t>
            </a:r>
            <a:r>
              <a:rPr sz="1400" spc="-80" dirty="0">
                <a:latin typeface="Arial"/>
                <a:cs typeface="Arial"/>
              </a:rPr>
              <a:t> </a:t>
            </a:r>
            <a:r>
              <a:rPr sz="1400" spc="-10" dirty="0">
                <a:latin typeface="Arial"/>
                <a:cs typeface="Arial"/>
              </a:rPr>
              <a:t>WPAN</a:t>
            </a:r>
            <a:endParaRPr sz="1400" dirty="0">
              <a:latin typeface="Arial"/>
              <a:cs typeface="Arial"/>
            </a:endParaRPr>
          </a:p>
        </p:txBody>
      </p:sp>
      <p:sp>
        <p:nvSpPr>
          <p:cNvPr id="34" name="object 34"/>
          <p:cNvSpPr/>
          <p:nvPr/>
        </p:nvSpPr>
        <p:spPr>
          <a:xfrm>
            <a:off x="35051" y="4866132"/>
            <a:ext cx="1262380" cy="932815"/>
          </a:xfrm>
          <a:custGeom>
            <a:avLst/>
            <a:gdLst/>
            <a:ahLst/>
            <a:cxnLst/>
            <a:rect l="l" t="t" r="r" b="b"/>
            <a:pathLst>
              <a:path w="1262380" h="932814">
                <a:moveTo>
                  <a:pt x="0" y="0"/>
                </a:moveTo>
                <a:lnTo>
                  <a:pt x="1261872" y="0"/>
                </a:lnTo>
                <a:lnTo>
                  <a:pt x="1261872" y="932688"/>
                </a:lnTo>
                <a:lnTo>
                  <a:pt x="0" y="932688"/>
                </a:lnTo>
                <a:lnTo>
                  <a:pt x="0" y="0"/>
                </a:lnTo>
                <a:close/>
              </a:path>
            </a:pathLst>
          </a:custGeom>
          <a:ln w="28575">
            <a:solidFill>
              <a:srgbClr val="000000"/>
            </a:solidFill>
          </a:ln>
        </p:spPr>
        <p:txBody>
          <a:bodyPr wrap="square" lIns="0" tIns="0" rIns="0" bIns="0" rtlCol="0"/>
          <a:lstStyle/>
          <a:p>
            <a:endParaRPr dirty="0"/>
          </a:p>
        </p:txBody>
      </p:sp>
      <p:sp>
        <p:nvSpPr>
          <p:cNvPr id="35" name="object 35"/>
          <p:cNvSpPr txBox="1"/>
          <p:nvPr/>
        </p:nvSpPr>
        <p:spPr>
          <a:xfrm>
            <a:off x="177536" y="4868927"/>
            <a:ext cx="977265" cy="686435"/>
          </a:xfrm>
          <a:prstGeom prst="rect">
            <a:avLst/>
          </a:prstGeom>
        </p:spPr>
        <p:txBody>
          <a:bodyPr vert="horz" wrap="square" lIns="0" tIns="0" rIns="0" bIns="0" rtlCol="0">
            <a:spAutoFit/>
          </a:bodyPr>
          <a:lstStyle/>
          <a:p>
            <a:pPr marL="33655">
              <a:lnSpc>
                <a:spcPct val="100000"/>
              </a:lnSpc>
            </a:pPr>
            <a:r>
              <a:rPr sz="1600" spc="-5" dirty="0">
                <a:latin typeface="Arial"/>
                <a:cs typeface="Arial"/>
              </a:rPr>
              <a:t>802.15.3a</a:t>
            </a:r>
            <a:endParaRPr sz="1600" dirty="0">
              <a:latin typeface="Arial"/>
              <a:cs typeface="Arial"/>
            </a:endParaRPr>
          </a:p>
          <a:p>
            <a:pPr marL="12700" marR="5080" indent="57785">
              <a:lnSpc>
                <a:spcPct val="100000"/>
              </a:lnSpc>
              <a:spcBef>
                <a:spcPts val="5"/>
              </a:spcBef>
            </a:pPr>
            <a:r>
              <a:rPr sz="1400" spc="-10" dirty="0">
                <a:latin typeface="Arial"/>
                <a:cs typeface="Arial"/>
              </a:rPr>
              <a:t>Alternative  </a:t>
            </a:r>
            <a:r>
              <a:rPr sz="1400" spc="-5" dirty="0">
                <a:latin typeface="Arial"/>
                <a:cs typeface="Arial"/>
              </a:rPr>
              <a:t>PHY </a:t>
            </a:r>
            <a:r>
              <a:rPr sz="1400" spc="-10" dirty="0">
                <a:latin typeface="Arial"/>
                <a:cs typeface="Arial"/>
              </a:rPr>
              <a:t>of</a:t>
            </a:r>
            <a:r>
              <a:rPr sz="1400" spc="-80" dirty="0">
                <a:latin typeface="Arial"/>
                <a:cs typeface="Arial"/>
              </a:rPr>
              <a:t> </a:t>
            </a:r>
            <a:r>
              <a:rPr sz="1400" spc="-15" dirty="0">
                <a:latin typeface="Arial"/>
                <a:cs typeface="Arial"/>
              </a:rPr>
              <a:t>15.3</a:t>
            </a:r>
            <a:endParaRPr sz="1400" dirty="0">
              <a:latin typeface="Arial"/>
              <a:cs typeface="Arial"/>
            </a:endParaRPr>
          </a:p>
        </p:txBody>
      </p:sp>
      <p:sp>
        <p:nvSpPr>
          <p:cNvPr id="36" name="object 36"/>
          <p:cNvSpPr/>
          <p:nvPr/>
        </p:nvSpPr>
        <p:spPr>
          <a:xfrm>
            <a:off x="3674364" y="4722876"/>
            <a:ext cx="0" cy="134620"/>
          </a:xfrm>
          <a:custGeom>
            <a:avLst/>
            <a:gdLst/>
            <a:ahLst/>
            <a:cxnLst/>
            <a:rect l="l" t="t" r="r" b="b"/>
            <a:pathLst>
              <a:path h="134620">
                <a:moveTo>
                  <a:pt x="0" y="0"/>
                </a:moveTo>
                <a:lnTo>
                  <a:pt x="0" y="134112"/>
                </a:lnTo>
              </a:path>
            </a:pathLst>
          </a:custGeom>
          <a:ln w="28575">
            <a:solidFill>
              <a:srgbClr val="000000"/>
            </a:solidFill>
          </a:ln>
        </p:spPr>
        <p:txBody>
          <a:bodyPr wrap="square" lIns="0" tIns="0" rIns="0" bIns="0" rtlCol="0"/>
          <a:lstStyle/>
          <a:p>
            <a:endParaRPr dirty="0"/>
          </a:p>
        </p:txBody>
      </p:sp>
      <p:sp>
        <p:nvSpPr>
          <p:cNvPr id="37" name="object 37"/>
          <p:cNvSpPr/>
          <p:nvPr/>
        </p:nvSpPr>
        <p:spPr>
          <a:xfrm>
            <a:off x="467868" y="4728971"/>
            <a:ext cx="0" cy="137160"/>
          </a:xfrm>
          <a:custGeom>
            <a:avLst/>
            <a:gdLst/>
            <a:ahLst/>
            <a:cxnLst/>
            <a:rect l="l" t="t" r="r" b="b"/>
            <a:pathLst>
              <a:path h="137160">
                <a:moveTo>
                  <a:pt x="0" y="0"/>
                </a:moveTo>
                <a:lnTo>
                  <a:pt x="0" y="137160"/>
                </a:lnTo>
              </a:path>
            </a:pathLst>
          </a:custGeom>
          <a:ln w="28575">
            <a:solidFill>
              <a:srgbClr val="000000"/>
            </a:solidFill>
          </a:ln>
        </p:spPr>
        <p:txBody>
          <a:bodyPr wrap="square" lIns="0" tIns="0" rIns="0" bIns="0" rtlCol="0"/>
          <a:lstStyle/>
          <a:p>
            <a:endParaRPr dirty="0"/>
          </a:p>
        </p:txBody>
      </p:sp>
      <p:sp>
        <p:nvSpPr>
          <p:cNvPr id="38" name="object 38"/>
          <p:cNvSpPr/>
          <p:nvPr/>
        </p:nvSpPr>
        <p:spPr>
          <a:xfrm>
            <a:off x="2305811" y="4722876"/>
            <a:ext cx="0" cy="134620"/>
          </a:xfrm>
          <a:custGeom>
            <a:avLst/>
            <a:gdLst/>
            <a:ahLst/>
            <a:cxnLst/>
            <a:rect l="l" t="t" r="r" b="b"/>
            <a:pathLst>
              <a:path h="134620">
                <a:moveTo>
                  <a:pt x="0" y="0"/>
                </a:moveTo>
                <a:lnTo>
                  <a:pt x="0" y="134112"/>
                </a:lnTo>
              </a:path>
            </a:pathLst>
          </a:custGeom>
          <a:ln w="28575">
            <a:solidFill>
              <a:srgbClr val="000000"/>
            </a:solidFill>
          </a:ln>
        </p:spPr>
        <p:txBody>
          <a:bodyPr wrap="square" lIns="0" tIns="0" rIns="0" bIns="0" rtlCol="0"/>
          <a:lstStyle/>
          <a:p>
            <a:endParaRPr dirty="0"/>
          </a:p>
        </p:txBody>
      </p:sp>
      <p:sp>
        <p:nvSpPr>
          <p:cNvPr id="39" name="object 39"/>
          <p:cNvSpPr/>
          <p:nvPr/>
        </p:nvSpPr>
        <p:spPr>
          <a:xfrm>
            <a:off x="2699004" y="4866132"/>
            <a:ext cx="1228725" cy="932815"/>
          </a:xfrm>
          <a:custGeom>
            <a:avLst/>
            <a:gdLst/>
            <a:ahLst/>
            <a:cxnLst/>
            <a:rect l="l" t="t" r="r" b="b"/>
            <a:pathLst>
              <a:path w="1228725" h="932814">
                <a:moveTo>
                  <a:pt x="0" y="0"/>
                </a:moveTo>
                <a:lnTo>
                  <a:pt x="1228344" y="0"/>
                </a:lnTo>
                <a:lnTo>
                  <a:pt x="1228344" y="932688"/>
                </a:lnTo>
                <a:lnTo>
                  <a:pt x="0" y="932688"/>
                </a:lnTo>
                <a:lnTo>
                  <a:pt x="0" y="0"/>
                </a:lnTo>
                <a:close/>
              </a:path>
            </a:pathLst>
          </a:custGeom>
          <a:ln w="28575">
            <a:solidFill>
              <a:srgbClr val="000000"/>
            </a:solidFill>
          </a:ln>
        </p:spPr>
        <p:txBody>
          <a:bodyPr wrap="square" lIns="0" tIns="0" rIns="0" bIns="0" rtlCol="0"/>
          <a:lstStyle/>
          <a:p>
            <a:endParaRPr dirty="0"/>
          </a:p>
        </p:txBody>
      </p:sp>
      <p:sp>
        <p:nvSpPr>
          <p:cNvPr id="40" name="object 40"/>
          <p:cNvSpPr txBox="1"/>
          <p:nvPr/>
        </p:nvSpPr>
        <p:spPr>
          <a:xfrm>
            <a:off x="2850578" y="4868927"/>
            <a:ext cx="919480" cy="899794"/>
          </a:xfrm>
          <a:prstGeom prst="rect">
            <a:avLst/>
          </a:prstGeom>
        </p:spPr>
        <p:txBody>
          <a:bodyPr vert="horz" wrap="square" lIns="0" tIns="0" rIns="0" bIns="0" rtlCol="0">
            <a:spAutoFit/>
          </a:bodyPr>
          <a:lstStyle/>
          <a:p>
            <a:pPr algn="ctr">
              <a:lnSpc>
                <a:spcPct val="100000"/>
              </a:lnSpc>
            </a:pPr>
            <a:r>
              <a:rPr sz="1600" spc="-10" dirty="0">
                <a:latin typeface="Arial"/>
                <a:cs typeface="Arial"/>
              </a:rPr>
              <a:t>802</a:t>
            </a:r>
            <a:r>
              <a:rPr sz="1600" spc="5" dirty="0">
                <a:latin typeface="Arial"/>
                <a:cs typeface="Arial"/>
              </a:rPr>
              <a:t>.</a:t>
            </a:r>
            <a:r>
              <a:rPr sz="1600" spc="-10" dirty="0">
                <a:latin typeface="Arial"/>
                <a:cs typeface="Arial"/>
              </a:rPr>
              <a:t>15</a:t>
            </a:r>
            <a:r>
              <a:rPr sz="1600" spc="5" dirty="0">
                <a:latin typeface="Arial"/>
                <a:cs typeface="Arial"/>
              </a:rPr>
              <a:t>.</a:t>
            </a:r>
            <a:r>
              <a:rPr sz="1600" spc="-10" dirty="0">
                <a:latin typeface="Arial"/>
                <a:cs typeface="Arial"/>
              </a:rPr>
              <a:t>3c</a:t>
            </a:r>
            <a:endParaRPr sz="1600" dirty="0">
              <a:latin typeface="Arial"/>
              <a:cs typeface="Arial"/>
            </a:endParaRPr>
          </a:p>
          <a:p>
            <a:pPr marL="33655" marR="22860" indent="635" algn="ctr">
              <a:lnSpc>
                <a:spcPct val="100000"/>
              </a:lnSpc>
              <a:spcBef>
                <a:spcPts val="5"/>
              </a:spcBef>
            </a:pPr>
            <a:r>
              <a:rPr sz="1400" spc="-5" dirty="0">
                <a:latin typeface="Arial"/>
                <a:cs typeface="Arial"/>
              </a:rPr>
              <a:t>PHY in  </a:t>
            </a:r>
            <a:r>
              <a:rPr sz="1400" spc="-10" dirty="0">
                <a:latin typeface="Arial"/>
                <a:cs typeface="Arial"/>
              </a:rPr>
              <a:t>Millimeter  </a:t>
            </a:r>
            <a:r>
              <a:rPr sz="1400" spc="-15" dirty="0">
                <a:latin typeface="Arial"/>
                <a:cs typeface="Arial"/>
              </a:rPr>
              <a:t>wave</a:t>
            </a:r>
            <a:r>
              <a:rPr sz="1400" spc="-60" dirty="0">
                <a:latin typeface="Arial"/>
                <a:cs typeface="Arial"/>
              </a:rPr>
              <a:t> </a:t>
            </a:r>
            <a:r>
              <a:rPr sz="1400" spc="-15" dirty="0">
                <a:latin typeface="Arial"/>
                <a:cs typeface="Arial"/>
              </a:rPr>
              <a:t>band</a:t>
            </a:r>
            <a:endParaRPr sz="1400" dirty="0">
              <a:latin typeface="Arial"/>
              <a:cs typeface="Arial"/>
            </a:endParaRPr>
          </a:p>
        </p:txBody>
      </p:sp>
      <p:sp>
        <p:nvSpPr>
          <p:cNvPr id="41" name="object 41"/>
          <p:cNvSpPr/>
          <p:nvPr/>
        </p:nvSpPr>
        <p:spPr>
          <a:xfrm>
            <a:off x="3601211" y="4116323"/>
            <a:ext cx="0" cy="576580"/>
          </a:xfrm>
          <a:custGeom>
            <a:avLst/>
            <a:gdLst/>
            <a:ahLst/>
            <a:cxnLst/>
            <a:rect l="l" t="t" r="r" b="b"/>
            <a:pathLst>
              <a:path h="576579">
                <a:moveTo>
                  <a:pt x="0" y="0"/>
                </a:moveTo>
                <a:lnTo>
                  <a:pt x="0" y="576072"/>
                </a:lnTo>
              </a:path>
            </a:pathLst>
          </a:custGeom>
          <a:ln w="28575">
            <a:solidFill>
              <a:srgbClr val="000000"/>
            </a:solidFill>
          </a:ln>
        </p:spPr>
        <p:txBody>
          <a:bodyPr wrap="square" lIns="0" tIns="0" rIns="0" bIns="0" rtlCol="0"/>
          <a:lstStyle/>
          <a:p>
            <a:endParaRPr dirty="0"/>
          </a:p>
        </p:txBody>
      </p:sp>
      <p:sp>
        <p:nvSpPr>
          <p:cNvPr id="42" name="object 42"/>
          <p:cNvSpPr/>
          <p:nvPr/>
        </p:nvSpPr>
        <p:spPr>
          <a:xfrm>
            <a:off x="1388363" y="4866132"/>
            <a:ext cx="1240790" cy="963294"/>
          </a:xfrm>
          <a:custGeom>
            <a:avLst/>
            <a:gdLst/>
            <a:ahLst/>
            <a:cxnLst/>
            <a:rect l="l" t="t" r="r" b="b"/>
            <a:pathLst>
              <a:path w="1240789" h="963295">
                <a:moveTo>
                  <a:pt x="0" y="0"/>
                </a:moveTo>
                <a:lnTo>
                  <a:pt x="1240536" y="0"/>
                </a:lnTo>
                <a:lnTo>
                  <a:pt x="1240536" y="963168"/>
                </a:lnTo>
                <a:lnTo>
                  <a:pt x="0" y="963168"/>
                </a:lnTo>
                <a:lnTo>
                  <a:pt x="0" y="0"/>
                </a:lnTo>
                <a:close/>
              </a:path>
            </a:pathLst>
          </a:custGeom>
          <a:ln w="28575">
            <a:solidFill>
              <a:srgbClr val="000000"/>
            </a:solidFill>
          </a:ln>
        </p:spPr>
        <p:txBody>
          <a:bodyPr wrap="square" lIns="0" tIns="0" rIns="0" bIns="0" rtlCol="0"/>
          <a:lstStyle/>
          <a:p>
            <a:endParaRPr dirty="0"/>
          </a:p>
        </p:txBody>
      </p:sp>
      <p:sp>
        <p:nvSpPr>
          <p:cNvPr id="43" name="object 43"/>
          <p:cNvSpPr txBox="1"/>
          <p:nvPr/>
        </p:nvSpPr>
        <p:spPr>
          <a:xfrm>
            <a:off x="1493583" y="4868927"/>
            <a:ext cx="1029335" cy="686435"/>
          </a:xfrm>
          <a:prstGeom prst="rect">
            <a:avLst/>
          </a:prstGeom>
        </p:spPr>
        <p:txBody>
          <a:bodyPr vert="horz" wrap="square" lIns="0" tIns="0" rIns="0" bIns="0" rtlCol="0">
            <a:spAutoFit/>
          </a:bodyPr>
          <a:lstStyle/>
          <a:p>
            <a:pPr marL="60960">
              <a:lnSpc>
                <a:spcPct val="100000"/>
              </a:lnSpc>
            </a:pPr>
            <a:r>
              <a:rPr sz="1600" spc="-5" dirty="0">
                <a:latin typeface="Arial"/>
                <a:cs typeface="Arial"/>
              </a:rPr>
              <a:t>802.15.3b</a:t>
            </a:r>
            <a:endParaRPr sz="1600" dirty="0">
              <a:latin typeface="Arial"/>
              <a:cs typeface="Arial"/>
            </a:endParaRPr>
          </a:p>
          <a:p>
            <a:pPr marL="243840" marR="5080" indent="-231775">
              <a:lnSpc>
                <a:spcPct val="100000"/>
              </a:lnSpc>
              <a:spcBef>
                <a:spcPts val="5"/>
              </a:spcBef>
            </a:pPr>
            <a:r>
              <a:rPr sz="1400" spc="-45" dirty="0">
                <a:latin typeface="Arial"/>
                <a:cs typeface="Arial"/>
              </a:rPr>
              <a:t>M</a:t>
            </a:r>
            <a:r>
              <a:rPr sz="1400" spc="-15" dirty="0">
                <a:latin typeface="Arial"/>
                <a:cs typeface="Arial"/>
              </a:rPr>
              <a:t>a</a:t>
            </a:r>
            <a:r>
              <a:rPr sz="1400" spc="-5" dirty="0">
                <a:latin typeface="Arial"/>
                <a:cs typeface="Arial"/>
              </a:rPr>
              <a:t>i</a:t>
            </a:r>
            <a:r>
              <a:rPr sz="1400" spc="-15" dirty="0">
                <a:latin typeface="Arial"/>
                <a:cs typeface="Arial"/>
              </a:rPr>
              <a:t>n</a:t>
            </a:r>
            <a:r>
              <a:rPr sz="1400" spc="-10" dirty="0">
                <a:latin typeface="Arial"/>
                <a:cs typeface="Arial"/>
              </a:rPr>
              <a:t>t</a:t>
            </a:r>
            <a:r>
              <a:rPr sz="1400" spc="-15" dirty="0">
                <a:latin typeface="Arial"/>
                <a:cs typeface="Arial"/>
              </a:rPr>
              <a:t>enan</a:t>
            </a:r>
            <a:r>
              <a:rPr sz="1400" spc="-5" dirty="0">
                <a:latin typeface="Arial"/>
                <a:cs typeface="Arial"/>
              </a:rPr>
              <a:t>ce  </a:t>
            </a:r>
            <a:r>
              <a:rPr sz="1400" spc="-10" dirty="0">
                <a:latin typeface="Arial"/>
                <a:cs typeface="Arial"/>
              </a:rPr>
              <a:t>of</a:t>
            </a:r>
            <a:r>
              <a:rPr sz="1400" spc="-65" dirty="0">
                <a:latin typeface="Arial"/>
                <a:cs typeface="Arial"/>
              </a:rPr>
              <a:t> </a:t>
            </a:r>
            <a:r>
              <a:rPr sz="1400" spc="-15" dirty="0">
                <a:latin typeface="Arial"/>
                <a:cs typeface="Arial"/>
              </a:rPr>
              <a:t>15.3</a:t>
            </a:r>
            <a:endParaRPr sz="1400" dirty="0">
              <a:latin typeface="Arial"/>
              <a:cs typeface="Arial"/>
            </a:endParaRPr>
          </a:p>
        </p:txBody>
      </p:sp>
      <p:sp>
        <p:nvSpPr>
          <p:cNvPr id="44" name="object 44"/>
          <p:cNvSpPr/>
          <p:nvPr/>
        </p:nvSpPr>
        <p:spPr>
          <a:xfrm>
            <a:off x="434340" y="4719828"/>
            <a:ext cx="3240405" cy="0"/>
          </a:xfrm>
          <a:custGeom>
            <a:avLst/>
            <a:gdLst/>
            <a:ahLst/>
            <a:cxnLst/>
            <a:rect l="l" t="t" r="r" b="b"/>
            <a:pathLst>
              <a:path w="3240404">
                <a:moveTo>
                  <a:pt x="0" y="0"/>
                </a:moveTo>
                <a:lnTo>
                  <a:pt x="3240024" y="0"/>
                </a:lnTo>
              </a:path>
            </a:pathLst>
          </a:custGeom>
          <a:ln w="28575">
            <a:solidFill>
              <a:srgbClr val="000000"/>
            </a:solidFill>
          </a:ln>
        </p:spPr>
        <p:txBody>
          <a:bodyPr wrap="square" lIns="0" tIns="0" rIns="0" bIns="0" rtlCol="0"/>
          <a:lstStyle/>
          <a:p>
            <a:endParaRPr dirty="0"/>
          </a:p>
        </p:txBody>
      </p:sp>
      <p:sp>
        <p:nvSpPr>
          <p:cNvPr id="45" name="object 45"/>
          <p:cNvSpPr/>
          <p:nvPr/>
        </p:nvSpPr>
        <p:spPr>
          <a:xfrm>
            <a:off x="6819900" y="4722876"/>
            <a:ext cx="0" cy="134620"/>
          </a:xfrm>
          <a:custGeom>
            <a:avLst/>
            <a:gdLst/>
            <a:ahLst/>
            <a:cxnLst/>
            <a:rect l="l" t="t" r="r" b="b"/>
            <a:pathLst>
              <a:path h="134620">
                <a:moveTo>
                  <a:pt x="0" y="0"/>
                </a:moveTo>
                <a:lnTo>
                  <a:pt x="0" y="134112"/>
                </a:lnTo>
              </a:path>
            </a:pathLst>
          </a:custGeom>
          <a:ln w="28575">
            <a:solidFill>
              <a:srgbClr val="000000"/>
            </a:solidFill>
          </a:ln>
        </p:spPr>
        <p:txBody>
          <a:bodyPr wrap="square" lIns="0" tIns="0" rIns="0" bIns="0" rtlCol="0"/>
          <a:lstStyle/>
          <a:p>
            <a:endParaRPr dirty="0"/>
          </a:p>
        </p:txBody>
      </p:sp>
      <p:sp>
        <p:nvSpPr>
          <p:cNvPr id="46" name="object 46"/>
          <p:cNvSpPr/>
          <p:nvPr/>
        </p:nvSpPr>
        <p:spPr>
          <a:xfrm>
            <a:off x="4838700" y="4719828"/>
            <a:ext cx="0" cy="137160"/>
          </a:xfrm>
          <a:custGeom>
            <a:avLst/>
            <a:gdLst/>
            <a:ahLst/>
            <a:cxnLst/>
            <a:rect l="l" t="t" r="r" b="b"/>
            <a:pathLst>
              <a:path h="137160">
                <a:moveTo>
                  <a:pt x="0" y="0"/>
                </a:moveTo>
                <a:lnTo>
                  <a:pt x="0" y="137160"/>
                </a:lnTo>
              </a:path>
            </a:pathLst>
          </a:custGeom>
          <a:ln w="28575">
            <a:solidFill>
              <a:srgbClr val="000000"/>
            </a:solidFill>
          </a:ln>
        </p:spPr>
        <p:txBody>
          <a:bodyPr wrap="square" lIns="0" tIns="0" rIns="0" bIns="0" rtlCol="0"/>
          <a:lstStyle/>
          <a:p>
            <a:endParaRPr dirty="0"/>
          </a:p>
        </p:txBody>
      </p:sp>
      <p:sp>
        <p:nvSpPr>
          <p:cNvPr id="47" name="object 47"/>
          <p:cNvSpPr/>
          <p:nvPr/>
        </p:nvSpPr>
        <p:spPr>
          <a:xfrm>
            <a:off x="5545835" y="4116323"/>
            <a:ext cx="0" cy="576580"/>
          </a:xfrm>
          <a:custGeom>
            <a:avLst/>
            <a:gdLst/>
            <a:ahLst/>
            <a:cxnLst/>
            <a:rect l="l" t="t" r="r" b="b"/>
            <a:pathLst>
              <a:path h="576579">
                <a:moveTo>
                  <a:pt x="0" y="0"/>
                </a:moveTo>
                <a:lnTo>
                  <a:pt x="0" y="576072"/>
                </a:lnTo>
              </a:path>
            </a:pathLst>
          </a:custGeom>
          <a:ln w="28575">
            <a:solidFill>
              <a:srgbClr val="000000"/>
            </a:solidFill>
          </a:ln>
        </p:spPr>
        <p:txBody>
          <a:bodyPr wrap="square" lIns="0" tIns="0" rIns="0" bIns="0" rtlCol="0"/>
          <a:lstStyle/>
          <a:p>
            <a:endParaRPr dirty="0"/>
          </a:p>
        </p:txBody>
      </p:sp>
      <p:sp>
        <p:nvSpPr>
          <p:cNvPr id="48" name="object 48"/>
          <p:cNvSpPr/>
          <p:nvPr/>
        </p:nvSpPr>
        <p:spPr>
          <a:xfrm>
            <a:off x="3997452" y="4866132"/>
            <a:ext cx="1369060" cy="914400"/>
          </a:xfrm>
          <a:custGeom>
            <a:avLst/>
            <a:gdLst/>
            <a:ahLst/>
            <a:cxnLst/>
            <a:rect l="l" t="t" r="r" b="b"/>
            <a:pathLst>
              <a:path w="1369060" h="914400">
                <a:moveTo>
                  <a:pt x="0" y="0"/>
                </a:moveTo>
                <a:lnTo>
                  <a:pt x="1368552" y="0"/>
                </a:lnTo>
                <a:lnTo>
                  <a:pt x="1368552" y="914400"/>
                </a:lnTo>
                <a:lnTo>
                  <a:pt x="0" y="914400"/>
                </a:lnTo>
                <a:lnTo>
                  <a:pt x="0" y="0"/>
                </a:lnTo>
                <a:close/>
              </a:path>
            </a:pathLst>
          </a:custGeom>
          <a:solidFill>
            <a:srgbClr val="F2F2F2"/>
          </a:solidFill>
        </p:spPr>
        <p:txBody>
          <a:bodyPr wrap="square" lIns="0" tIns="0" rIns="0" bIns="0" rtlCol="0"/>
          <a:lstStyle/>
          <a:p>
            <a:endParaRPr dirty="0"/>
          </a:p>
        </p:txBody>
      </p:sp>
      <p:sp>
        <p:nvSpPr>
          <p:cNvPr id="49" name="object 49"/>
          <p:cNvSpPr/>
          <p:nvPr/>
        </p:nvSpPr>
        <p:spPr>
          <a:xfrm>
            <a:off x="3997452" y="4866132"/>
            <a:ext cx="1369060" cy="914400"/>
          </a:xfrm>
          <a:custGeom>
            <a:avLst/>
            <a:gdLst/>
            <a:ahLst/>
            <a:cxnLst/>
            <a:rect l="l" t="t" r="r" b="b"/>
            <a:pathLst>
              <a:path w="1369060" h="914400">
                <a:moveTo>
                  <a:pt x="0" y="0"/>
                </a:moveTo>
                <a:lnTo>
                  <a:pt x="1368552" y="0"/>
                </a:lnTo>
                <a:lnTo>
                  <a:pt x="1368552" y="914400"/>
                </a:lnTo>
                <a:lnTo>
                  <a:pt x="0" y="914400"/>
                </a:lnTo>
                <a:lnTo>
                  <a:pt x="0" y="0"/>
                </a:lnTo>
                <a:close/>
              </a:path>
            </a:pathLst>
          </a:custGeom>
          <a:ln w="28575">
            <a:solidFill>
              <a:srgbClr val="000000"/>
            </a:solidFill>
          </a:ln>
        </p:spPr>
        <p:txBody>
          <a:bodyPr wrap="square" lIns="0" tIns="0" rIns="0" bIns="0" rtlCol="0"/>
          <a:lstStyle/>
          <a:p>
            <a:endParaRPr dirty="0"/>
          </a:p>
        </p:txBody>
      </p:sp>
      <p:sp>
        <p:nvSpPr>
          <p:cNvPr id="50" name="object 50"/>
          <p:cNvSpPr txBox="1"/>
          <p:nvPr/>
        </p:nvSpPr>
        <p:spPr>
          <a:xfrm>
            <a:off x="4037038" y="4868927"/>
            <a:ext cx="1251585" cy="899794"/>
          </a:xfrm>
          <a:prstGeom prst="rect">
            <a:avLst/>
          </a:prstGeom>
        </p:spPr>
        <p:txBody>
          <a:bodyPr vert="horz" wrap="square" lIns="0" tIns="0" rIns="0" bIns="0" rtlCol="0">
            <a:spAutoFit/>
          </a:bodyPr>
          <a:lstStyle/>
          <a:p>
            <a:pPr marL="189230">
              <a:lnSpc>
                <a:spcPct val="100000"/>
              </a:lnSpc>
            </a:pPr>
            <a:r>
              <a:rPr sz="1600" spc="-5" dirty="0">
                <a:latin typeface="Arial"/>
                <a:cs typeface="Arial"/>
              </a:rPr>
              <a:t>802.15.4a</a:t>
            </a:r>
            <a:endParaRPr sz="1600" dirty="0">
              <a:latin typeface="Arial"/>
              <a:cs typeface="Arial"/>
            </a:endParaRPr>
          </a:p>
          <a:p>
            <a:pPr marL="12700" marR="5080">
              <a:lnSpc>
                <a:spcPct val="100000"/>
              </a:lnSpc>
              <a:spcBef>
                <a:spcPts val="5"/>
              </a:spcBef>
            </a:pPr>
            <a:r>
              <a:rPr sz="1400" spc="-15" dirty="0">
                <a:latin typeface="Arial"/>
                <a:cs typeface="Arial"/>
              </a:rPr>
              <a:t>Low </a:t>
            </a:r>
            <a:r>
              <a:rPr sz="1400" spc="-10" dirty="0">
                <a:latin typeface="Arial"/>
                <a:cs typeface="Arial"/>
              </a:rPr>
              <a:t>rate </a:t>
            </a:r>
            <a:r>
              <a:rPr sz="1400" spc="15" dirty="0">
                <a:latin typeface="Arial"/>
                <a:cs typeface="Arial"/>
              </a:rPr>
              <a:t>UWB  </a:t>
            </a:r>
            <a:r>
              <a:rPr sz="1400" spc="-35" dirty="0">
                <a:latin typeface="Arial"/>
                <a:cs typeface="Arial"/>
              </a:rPr>
              <a:t>PAN</a:t>
            </a:r>
            <a:r>
              <a:rPr sz="1400" spc="-140" dirty="0">
                <a:latin typeface="Arial"/>
                <a:cs typeface="Arial"/>
              </a:rPr>
              <a:t> </a:t>
            </a:r>
            <a:r>
              <a:rPr sz="1400" spc="-10" dirty="0">
                <a:latin typeface="Arial"/>
                <a:cs typeface="Arial"/>
              </a:rPr>
              <a:t>Alternative  </a:t>
            </a:r>
            <a:r>
              <a:rPr sz="1400" spc="-5" dirty="0">
                <a:latin typeface="Arial"/>
                <a:cs typeface="Arial"/>
              </a:rPr>
              <a:t>PHY </a:t>
            </a:r>
            <a:r>
              <a:rPr sz="1400" spc="-10" dirty="0">
                <a:latin typeface="Arial"/>
                <a:cs typeface="Arial"/>
              </a:rPr>
              <a:t>of</a:t>
            </a:r>
            <a:r>
              <a:rPr sz="1400" spc="-80" dirty="0">
                <a:latin typeface="Arial"/>
                <a:cs typeface="Arial"/>
              </a:rPr>
              <a:t> </a:t>
            </a:r>
            <a:r>
              <a:rPr sz="1400" spc="-15" dirty="0">
                <a:latin typeface="Arial"/>
                <a:cs typeface="Arial"/>
              </a:rPr>
              <a:t>15.4</a:t>
            </a:r>
            <a:endParaRPr sz="1400" dirty="0">
              <a:latin typeface="Arial"/>
              <a:cs typeface="Arial"/>
            </a:endParaRPr>
          </a:p>
        </p:txBody>
      </p:sp>
      <p:sp>
        <p:nvSpPr>
          <p:cNvPr id="51" name="object 51"/>
          <p:cNvSpPr/>
          <p:nvPr/>
        </p:nvSpPr>
        <p:spPr>
          <a:xfrm>
            <a:off x="4841747" y="4719828"/>
            <a:ext cx="3453765" cy="0"/>
          </a:xfrm>
          <a:custGeom>
            <a:avLst/>
            <a:gdLst/>
            <a:ahLst/>
            <a:cxnLst/>
            <a:rect l="l" t="t" r="r" b="b"/>
            <a:pathLst>
              <a:path w="3453765">
                <a:moveTo>
                  <a:pt x="0" y="0"/>
                </a:moveTo>
                <a:lnTo>
                  <a:pt x="3453384" y="0"/>
                </a:lnTo>
              </a:path>
            </a:pathLst>
          </a:custGeom>
          <a:ln w="28575">
            <a:solidFill>
              <a:srgbClr val="000000"/>
            </a:solidFill>
          </a:ln>
        </p:spPr>
        <p:txBody>
          <a:bodyPr wrap="square" lIns="0" tIns="0" rIns="0" bIns="0" rtlCol="0"/>
          <a:lstStyle/>
          <a:p>
            <a:endParaRPr dirty="0"/>
          </a:p>
        </p:txBody>
      </p:sp>
      <p:sp>
        <p:nvSpPr>
          <p:cNvPr id="52" name="object 52"/>
          <p:cNvSpPr/>
          <p:nvPr/>
        </p:nvSpPr>
        <p:spPr>
          <a:xfrm>
            <a:off x="3570732" y="2098548"/>
            <a:ext cx="0" cy="247015"/>
          </a:xfrm>
          <a:custGeom>
            <a:avLst/>
            <a:gdLst/>
            <a:ahLst/>
            <a:cxnLst/>
            <a:rect l="l" t="t" r="r" b="b"/>
            <a:pathLst>
              <a:path h="247014">
                <a:moveTo>
                  <a:pt x="0" y="0"/>
                </a:moveTo>
                <a:lnTo>
                  <a:pt x="0" y="246887"/>
                </a:lnTo>
              </a:path>
            </a:pathLst>
          </a:custGeom>
          <a:ln w="28575">
            <a:solidFill>
              <a:srgbClr val="000000"/>
            </a:solidFill>
          </a:ln>
        </p:spPr>
        <p:txBody>
          <a:bodyPr wrap="square" lIns="0" tIns="0" rIns="0" bIns="0" rtlCol="0"/>
          <a:lstStyle/>
          <a:p>
            <a:endParaRPr dirty="0"/>
          </a:p>
        </p:txBody>
      </p:sp>
      <p:sp>
        <p:nvSpPr>
          <p:cNvPr id="53" name="object 53"/>
          <p:cNvSpPr/>
          <p:nvPr/>
        </p:nvSpPr>
        <p:spPr>
          <a:xfrm>
            <a:off x="3061716" y="1732788"/>
            <a:ext cx="1012190" cy="365760"/>
          </a:xfrm>
          <a:custGeom>
            <a:avLst/>
            <a:gdLst/>
            <a:ahLst/>
            <a:cxnLst/>
            <a:rect l="l" t="t" r="r" b="b"/>
            <a:pathLst>
              <a:path w="1012189" h="365760">
                <a:moveTo>
                  <a:pt x="0" y="0"/>
                </a:moveTo>
                <a:lnTo>
                  <a:pt x="1011935" y="0"/>
                </a:lnTo>
                <a:lnTo>
                  <a:pt x="1011935" y="365760"/>
                </a:lnTo>
                <a:lnTo>
                  <a:pt x="0" y="365760"/>
                </a:lnTo>
                <a:lnTo>
                  <a:pt x="0" y="0"/>
                </a:lnTo>
                <a:close/>
              </a:path>
            </a:pathLst>
          </a:custGeom>
          <a:solidFill>
            <a:srgbClr val="F2F2F2"/>
          </a:solidFill>
        </p:spPr>
        <p:txBody>
          <a:bodyPr wrap="square" lIns="0" tIns="0" rIns="0" bIns="0" rtlCol="0"/>
          <a:lstStyle/>
          <a:p>
            <a:endParaRPr dirty="0"/>
          </a:p>
        </p:txBody>
      </p:sp>
      <p:sp>
        <p:nvSpPr>
          <p:cNvPr id="54" name="object 54"/>
          <p:cNvSpPr/>
          <p:nvPr/>
        </p:nvSpPr>
        <p:spPr>
          <a:xfrm>
            <a:off x="3061716" y="1732788"/>
            <a:ext cx="1012190" cy="365760"/>
          </a:xfrm>
          <a:custGeom>
            <a:avLst/>
            <a:gdLst/>
            <a:ahLst/>
            <a:cxnLst/>
            <a:rect l="l" t="t" r="r" b="b"/>
            <a:pathLst>
              <a:path w="1012189" h="365760">
                <a:moveTo>
                  <a:pt x="0" y="0"/>
                </a:moveTo>
                <a:lnTo>
                  <a:pt x="1011935" y="0"/>
                </a:lnTo>
                <a:lnTo>
                  <a:pt x="1011935" y="365760"/>
                </a:lnTo>
                <a:lnTo>
                  <a:pt x="0" y="365760"/>
                </a:lnTo>
                <a:lnTo>
                  <a:pt x="0" y="0"/>
                </a:lnTo>
                <a:close/>
              </a:path>
            </a:pathLst>
          </a:custGeom>
          <a:ln w="28575">
            <a:solidFill>
              <a:srgbClr val="000000"/>
            </a:solidFill>
          </a:ln>
        </p:spPr>
        <p:txBody>
          <a:bodyPr wrap="square" lIns="0" tIns="0" rIns="0" bIns="0" rtlCol="0"/>
          <a:lstStyle/>
          <a:p>
            <a:endParaRPr dirty="0"/>
          </a:p>
        </p:txBody>
      </p:sp>
      <p:sp>
        <p:nvSpPr>
          <p:cNvPr id="55" name="object 55"/>
          <p:cNvSpPr txBox="1"/>
          <p:nvPr/>
        </p:nvSpPr>
        <p:spPr>
          <a:xfrm>
            <a:off x="3147631" y="1773293"/>
            <a:ext cx="834390" cy="259715"/>
          </a:xfrm>
          <a:prstGeom prst="rect">
            <a:avLst/>
          </a:prstGeom>
        </p:spPr>
        <p:txBody>
          <a:bodyPr vert="horz" wrap="square" lIns="0" tIns="0" rIns="0" bIns="0" rtlCol="0">
            <a:spAutoFit/>
          </a:bodyPr>
          <a:lstStyle/>
          <a:p>
            <a:pPr marL="12700">
              <a:lnSpc>
                <a:spcPct val="100000"/>
              </a:lnSpc>
            </a:pPr>
            <a:r>
              <a:rPr sz="1600" dirty="0">
                <a:latin typeface="Arial"/>
                <a:cs typeface="Arial"/>
              </a:rPr>
              <a:t>IEEE802</a:t>
            </a:r>
          </a:p>
        </p:txBody>
      </p:sp>
      <p:sp>
        <p:nvSpPr>
          <p:cNvPr id="56" name="object 56"/>
          <p:cNvSpPr/>
          <p:nvPr/>
        </p:nvSpPr>
        <p:spPr>
          <a:xfrm>
            <a:off x="5594603" y="2488692"/>
            <a:ext cx="1536700" cy="509270"/>
          </a:xfrm>
          <a:custGeom>
            <a:avLst/>
            <a:gdLst/>
            <a:ahLst/>
            <a:cxnLst/>
            <a:rect l="l" t="t" r="r" b="b"/>
            <a:pathLst>
              <a:path w="1536700" h="509269">
                <a:moveTo>
                  <a:pt x="0" y="0"/>
                </a:moveTo>
                <a:lnTo>
                  <a:pt x="1536192" y="0"/>
                </a:lnTo>
                <a:lnTo>
                  <a:pt x="1536192" y="509015"/>
                </a:lnTo>
                <a:lnTo>
                  <a:pt x="0" y="509015"/>
                </a:lnTo>
                <a:lnTo>
                  <a:pt x="0" y="0"/>
                </a:lnTo>
                <a:close/>
              </a:path>
            </a:pathLst>
          </a:custGeom>
          <a:ln w="28575">
            <a:solidFill>
              <a:srgbClr val="000000"/>
            </a:solidFill>
          </a:ln>
        </p:spPr>
        <p:txBody>
          <a:bodyPr wrap="square" lIns="0" tIns="0" rIns="0" bIns="0" rtlCol="0"/>
          <a:lstStyle/>
          <a:p>
            <a:endParaRPr dirty="0"/>
          </a:p>
        </p:txBody>
      </p:sp>
      <p:sp>
        <p:nvSpPr>
          <p:cNvPr id="57" name="object 57"/>
          <p:cNvSpPr txBox="1"/>
          <p:nvPr/>
        </p:nvSpPr>
        <p:spPr>
          <a:xfrm>
            <a:off x="5785770" y="2492439"/>
            <a:ext cx="1147445" cy="473075"/>
          </a:xfrm>
          <a:prstGeom prst="rect">
            <a:avLst/>
          </a:prstGeom>
        </p:spPr>
        <p:txBody>
          <a:bodyPr vert="horz" wrap="square" lIns="0" tIns="0" rIns="0" bIns="0" rtlCol="0">
            <a:spAutoFit/>
          </a:bodyPr>
          <a:lstStyle/>
          <a:p>
            <a:pPr marL="27305">
              <a:lnSpc>
                <a:spcPct val="100000"/>
              </a:lnSpc>
            </a:pPr>
            <a:r>
              <a:rPr sz="1600" dirty="0">
                <a:latin typeface="Arial"/>
                <a:cs typeface="Arial"/>
              </a:rPr>
              <a:t>IEEE802.16</a:t>
            </a:r>
          </a:p>
          <a:p>
            <a:pPr marL="12700">
              <a:lnSpc>
                <a:spcPct val="100000"/>
              </a:lnSpc>
              <a:spcBef>
                <a:spcPts val="5"/>
              </a:spcBef>
            </a:pPr>
            <a:r>
              <a:rPr sz="1400" dirty="0">
                <a:latin typeface="Arial"/>
                <a:cs typeface="Arial"/>
              </a:rPr>
              <a:t>Wireless</a:t>
            </a:r>
            <a:r>
              <a:rPr sz="1400" spc="-105" dirty="0">
                <a:latin typeface="Arial"/>
                <a:cs typeface="Arial"/>
              </a:rPr>
              <a:t> </a:t>
            </a:r>
            <a:r>
              <a:rPr sz="1400" spc="-20" dirty="0">
                <a:latin typeface="Arial"/>
                <a:cs typeface="Arial"/>
              </a:rPr>
              <a:t>MAN</a:t>
            </a:r>
            <a:endParaRPr sz="1400" dirty="0">
              <a:latin typeface="Arial"/>
              <a:cs typeface="Arial"/>
            </a:endParaRPr>
          </a:p>
        </p:txBody>
      </p:sp>
      <p:sp>
        <p:nvSpPr>
          <p:cNvPr id="58" name="object 58"/>
          <p:cNvSpPr/>
          <p:nvPr/>
        </p:nvSpPr>
        <p:spPr>
          <a:xfrm>
            <a:off x="6170676" y="2342388"/>
            <a:ext cx="0" cy="137160"/>
          </a:xfrm>
          <a:custGeom>
            <a:avLst/>
            <a:gdLst/>
            <a:ahLst/>
            <a:cxnLst/>
            <a:rect l="l" t="t" r="r" b="b"/>
            <a:pathLst>
              <a:path h="137160">
                <a:moveTo>
                  <a:pt x="0" y="0"/>
                </a:moveTo>
                <a:lnTo>
                  <a:pt x="0" y="137160"/>
                </a:lnTo>
              </a:path>
            </a:pathLst>
          </a:custGeom>
          <a:ln w="28575">
            <a:solidFill>
              <a:srgbClr val="000000"/>
            </a:solidFill>
          </a:ln>
        </p:spPr>
        <p:txBody>
          <a:bodyPr wrap="square" lIns="0" tIns="0" rIns="0" bIns="0" rtlCol="0"/>
          <a:lstStyle/>
          <a:p>
            <a:endParaRPr dirty="0"/>
          </a:p>
        </p:txBody>
      </p:sp>
      <p:sp>
        <p:nvSpPr>
          <p:cNvPr id="59" name="object 59"/>
          <p:cNvSpPr/>
          <p:nvPr/>
        </p:nvSpPr>
        <p:spPr>
          <a:xfrm>
            <a:off x="6734556" y="4866132"/>
            <a:ext cx="1152525" cy="932815"/>
          </a:xfrm>
          <a:custGeom>
            <a:avLst/>
            <a:gdLst/>
            <a:ahLst/>
            <a:cxnLst/>
            <a:rect l="l" t="t" r="r" b="b"/>
            <a:pathLst>
              <a:path w="1152525" h="932814">
                <a:moveTo>
                  <a:pt x="0" y="0"/>
                </a:moveTo>
                <a:lnTo>
                  <a:pt x="1152144" y="0"/>
                </a:lnTo>
                <a:lnTo>
                  <a:pt x="1152144" y="932688"/>
                </a:lnTo>
                <a:lnTo>
                  <a:pt x="0" y="932688"/>
                </a:lnTo>
                <a:lnTo>
                  <a:pt x="0" y="0"/>
                </a:lnTo>
                <a:close/>
              </a:path>
            </a:pathLst>
          </a:custGeom>
          <a:ln w="28575">
            <a:solidFill>
              <a:srgbClr val="000000"/>
            </a:solidFill>
          </a:ln>
        </p:spPr>
        <p:txBody>
          <a:bodyPr wrap="square" lIns="0" tIns="0" rIns="0" bIns="0" rtlCol="0"/>
          <a:lstStyle/>
          <a:p>
            <a:endParaRPr dirty="0"/>
          </a:p>
        </p:txBody>
      </p:sp>
      <p:sp>
        <p:nvSpPr>
          <p:cNvPr id="60" name="object 60"/>
          <p:cNvSpPr txBox="1"/>
          <p:nvPr/>
        </p:nvSpPr>
        <p:spPr>
          <a:xfrm>
            <a:off x="6847840" y="4868927"/>
            <a:ext cx="919480" cy="686435"/>
          </a:xfrm>
          <a:prstGeom prst="rect">
            <a:avLst/>
          </a:prstGeom>
        </p:spPr>
        <p:txBody>
          <a:bodyPr vert="horz" wrap="square" lIns="0" tIns="0" rIns="0" bIns="0" rtlCol="0">
            <a:spAutoFit/>
          </a:bodyPr>
          <a:lstStyle/>
          <a:p>
            <a:pPr algn="ctr">
              <a:lnSpc>
                <a:spcPct val="100000"/>
              </a:lnSpc>
            </a:pPr>
            <a:r>
              <a:rPr sz="1600" spc="-10" dirty="0">
                <a:latin typeface="Arial"/>
                <a:cs typeface="Arial"/>
              </a:rPr>
              <a:t>802</a:t>
            </a:r>
            <a:r>
              <a:rPr sz="1600" spc="5" dirty="0">
                <a:latin typeface="Arial"/>
                <a:cs typeface="Arial"/>
              </a:rPr>
              <a:t>.</a:t>
            </a:r>
            <a:r>
              <a:rPr sz="1600" spc="-10" dirty="0">
                <a:latin typeface="Arial"/>
                <a:cs typeface="Arial"/>
              </a:rPr>
              <a:t>15</a:t>
            </a:r>
            <a:r>
              <a:rPr sz="1600" spc="5" dirty="0">
                <a:latin typeface="Arial"/>
                <a:cs typeface="Arial"/>
              </a:rPr>
              <a:t>.</a:t>
            </a:r>
            <a:r>
              <a:rPr sz="1600" spc="-10" dirty="0">
                <a:latin typeface="Arial"/>
                <a:cs typeface="Arial"/>
              </a:rPr>
              <a:t>4c</a:t>
            </a:r>
            <a:endParaRPr sz="1600" dirty="0">
              <a:latin typeface="Arial"/>
              <a:cs typeface="Arial"/>
            </a:endParaRPr>
          </a:p>
          <a:p>
            <a:pPr marL="137160" marR="126364" algn="ctr">
              <a:lnSpc>
                <a:spcPct val="100000"/>
              </a:lnSpc>
              <a:spcBef>
                <a:spcPts val="5"/>
              </a:spcBef>
            </a:pPr>
            <a:r>
              <a:rPr sz="1400" spc="-10" dirty="0">
                <a:latin typeface="Arial"/>
                <a:cs typeface="Arial"/>
              </a:rPr>
              <a:t>C</a:t>
            </a:r>
            <a:r>
              <a:rPr sz="1400" spc="-15" dirty="0">
                <a:latin typeface="Arial"/>
                <a:cs typeface="Arial"/>
              </a:rPr>
              <a:t>h</a:t>
            </a:r>
            <a:r>
              <a:rPr sz="1400" spc="-5" dirty="0">
                <a:latin typeface="Arial"/>
                <a:cs typeface="Arial"/>
              </a:rPr>
              <a:t>i</a:t>
            </a:r>
            <a:r>
              <a:rPr sz="1400" spc="-15" dirty="0">
                <a:latin typeface="Arial"/>
                <a:cs typeface="Arial"/>
              </a:rPr>
              <a:t>ne</a:t>
            </a:r>
            <a:r>
              <a:rPr sz="1400" spc="-5" dirty="0">
                <a:latin typeface="Arial"/>
                <a:cs typeface="Arial"/>
              </a:rPr>
              <a:t>se  </a:t>
            </a:r>
            <a:r>
              <a:rPr sz="1400" spc="-10" dirty="0">
                <a:latin typeface="Arial"/>
                <a:cs typeface="Arial"/>
              </a:rPr>
              <a:t>WPAN</a:t>
            </a:r>
            <a:endParaRPr sz="1400" dirty="0">
              <a:latin typeface="Arial"/>
              <a:cs typeface="Arial"/>
            </a:endParaRPr>
          </a:p>
        </p:txBody>
      </p:sp>
      <p:sp>
        <p:nvSpPr>
          <p:cNvPr id="61" name="object 61"/>
          <p:cNvSpPr/>
          <p:nvPr/>
        </p:nvSpPr>
        <p:spPr>
          <a:xfrm>
            <a:off x="7935468" y="4866132"/>
            <a:ext cx="1152525" cy="932815"/>
          </a:xfrm>
          <a:custGeom>
            <a:avLst/>
            <a:gdLst/>
            <a:ahLst/>
            <a:cxnLst/>
            <a:rect l="l" t="t" r="r" b="b"/>
            <a:pathLst>
              <a:path w="1152525" h="932814">
                <a:moveTo>
                  <a:pt x="0" y="0"/>
                </a:moveTo>
                <a:lnTo>
                  <a:pt x="1152144" y="0"/>
                </a:lnTo>
                <a:lnTo>
                  <a:pt x="1152144" y="932688"/>
                </a:lnTo>
                <a:lnTo>
                  <a:pt x="0" y="932688"/>
                </a:lnTo>
                <a:lnTo>
                  <a:pt x="0" y="0"/>
                </a:lnTo>
                <a:close/>
              </a:path>
            </a:pathLst>
          </a:custGeom>
          <a:ln w="28575">
            <a:solidFill>
              <a:srgbClr val="000000"/>
            </a:solidFill>
          </a:ln>
        </p:spPr>
        <p:txBody>
          <a:bodyPr wrap="square" lIns="0" tIns="0" rIns="0" bIns="0" rtlCol="0"/>
          <a:lstStyle/>
          <a:p>
            <a:endParaRPr dirty="0"/>
          </a:p>
        </p:txBody>
      </p:sp>
      <p:sp>
        <p:nvSpPr>
          <p:cNvPr id="62" name="object 62"/>
          <p:cNvSpPr txBox="1"/>
          <p:nvPr/>
        </p:nvSpPr>
        <p:spPr>
          <a:xfrm>
            <a:off x="8043450" y="4868927"/>
            <a:ext cx="930910" cy="686435"/>
          </a:xfrm>
          <a:prstGeom prst="rect">
            <a:avLst/>
          </a:prstGeom>
        </p:spPr>
        <p:txBody>
          <a:bodyPr vert="horz" wrap="square" lIns="0" tIns="0" rIns="0" bIns="0" rtlCol="0">
            <a:spAutoFit/>
          </a:bodyPr>
          <a:lstStyle/>
          <a:p>
            <a:pPr algn="ctr">
              <a:lnSpc>
                <a:spcPct val="100000"/>
              </a:lnSpc>
            </a:pPr>
            <a:r>
              <a:rPr sz="1600" spc="-10" dirty="0">
                <a:latin typeface="Arial"/>
                <a:cs typeface="Arial"/>
              </a:rPr>
              <a:t>802</a:t>
            </a:r>
            <a:r>
              <a:rPr sz="1600" spc="5" dirty="0">
                <a:latin typeface="Arial"/>
                <a:cs typeface="Arial"/>
              </a:rPr>
              <a:t>.</a:t>
            </a:r>
            <a:r>
              <a:rPr sz="1600" spc="-10" dirty="0">
                <a:latin typeface="Arial"/>
                <a:cs typeface="Arial"/>
              </a:rPr>
              <a:t>15</a:t>
            </a:r>
            <a:r>
              <a:rPr sz="1600" spc="5" dirty="0">
                <a:latin typeface="Arial"/>
                <a:cs typeface="Arial"/>
              </a:rPr>
              <a:t>.</a:t>
            </a:r>
            <a:r>
              <a:rPr sz="1600" spc="-10" dirty="0">
                <a:latin typeface="Arial"/>
                <a:cs typeface="Arial"/>
              </a:rPr>
              <a:t>4d</a:t>
            </a:r>
            <a:endParaRPr sz="1600" dirty="0">
              <a:latin typeface="Arial"/>
              <a:cs typeface="Arial"/>
            </a:endParaRPr>
          </a:p>
          <a:p>
            <a:pPr marL="85725" marR="73660" algn="ctr">
              <a:lnSpc>
                <a:spcPct val="100000"/>
              </a:lnSpc>
              <a:spcBef>
                <a:spcPts val="5"/>
              </a:spcBef>
            </a:pPr>
            <a:r>
              <a:rPr sz="1400" spc="-5" dirty="0">
                <a:latin typeface="Arial"/>
                <a:cs typeface="Arial"/>
              </a:rPr>
              <a:t>J</a:t>
            </a:r>
            <a:r>
              <a:rPr sz="1400" spc="-15" dirty="0">
                <a:latin typeface="Arial"/>
                <a:cs typeface="Arial"/>
              </a:rPr>
              <a:t>apane</a:t>
            </a:r>
            <a:r>
              <a:rPr sz="1400" spc="-5" dirty="0">
                <a:latin typeface="Arial"/>
                <a:cs typeface="Arial"/>
              </a:rPr>
              <a:t>se  </a:t>
            </a:r>
            <a:r>
              <a:rPr sz="1400" spc="-10" dirty="0">
                <a:latin typeface="Arial"/>
                <a:cs typeface="Arial"/>
              </a:rPr>
              <a:t>WPAN</a:t>
            </a:r>
            <a:endParaRPr sz="1400" dirty="0">
              <a:latin typeface="Arial"/>
              <a:cs typeface="Arial"/>
            </a:endParaRPr>
          </a:p>
        </p:txBody>
      </p:sp>
      <p:sp>
        <p:nvSpPr>
          <p:cNvPr id="63" name="object 63"/>
          <p:cNvSpPr/>
          <p:nvPr/>
        </p:nvSpPr>
        <p:spPr>
          <a:xfrm>
            <a:off x="879347" y="3281171"/>
            <a:ext cx="0" cy="137160"/>
          </a:xfrm>
          <a:custGeom>
            <a:avLst/>
            <a:gdLst/>
            <a:ahLst/>
            <a:cxnLst/>
            <a:rect l="l" t="t" r="r" b="b"/>
            <a:pathLst>
              <a:path h="137160">
                <a:moveTo>
                  <a:pt x="0" y="0"/>
                </a:moveTo>
                <a:lnTo>
                  <a:pt x="0" y="137160"/>
                </a:lnTo>
              </a:path>
            </a:pathLst>
          </a:custGeom>
          <a:ln w="28575">
            <a:solidFill>
              <a:srgbClr val="000000"/>
            </a:solidFill>
          </a:ln>
        </p:spPr>
        <p:txBody>
          <a:bodyPr wrap="square" lIns="0" tIns="0" rIns="0" bIns="0" rtlCol="0"/>
          <a:lstStyle/>
          <a:p>
            <a:endParaRPr dirty="0"/>
          </a:p>
        </p:txBody>
      </p:sp>
      <p:sp>
        <p:nvSpPr>
          <p:cNvPr id="64" name="object 64"/>
          <p:cNvSpPr/>
          <p:nvPr/>
        </p:nvSpPr>
        <p:spPr>
          <a:xfrm>
            <a:off x="5847588" y="4719828"/>
            <a:ext cx="0" cy="137160"/>
          </a:xfrm>
          <a:custGeom>
            <a:avLst/>
            <a:gdLst/>
            <a:ahLst/>
            <a:cxnLst/>
            <a:rect l="l" t="t" r="r" b="b"/>
            <a:pathLst>
              <a:path h="137160">
                <a:moveTo>
                  <a:pt x="0" y="0"/>
                </a:moveTo>
                <a:lnTo>
                  <a:pt x="0" y="137160"/>
                </a:lnTo>
              </a:path>
            </a:pathLst>
          </a:custGeom>
          <a:ln w="28575">
            <a:solidFill>
              <a:srgbClr val="000000"/>
            </a:solidFill>
          </a:ln>
        </p:spPr>
        <p:txBody>
          <a:bodyPr wrap="square" lIns="0" tIns="0" rIns="0" bIns="0" rtlCol="0"/>
          <a:lstStyle/>
          <a:p>
            <a:endParaRPr dirty="0"/>
          </a:p>
        </p:txBody>
      </p:sp>
      <p:sp>
        <p:nvSpPr>
          <p:cNvPr id="65" name="object 65"/>
          <p:cNvSpPr/>
          <p:nvPr/>
        </p:nvSpPr>
        <p:spPr>
          <a:xfrm>
            <a:off x="8295131" y="4719828"/>
            <a:ext cx="0" cy="137160"/>
          </a:xfrm>
          <a:custGeom>
            <a:avLst/>
            <a:gdLst/>
            <a:ahLst/>
            <a:cxnLst/>
            <a:rect l="l" t="t" r="r" b="b"/>
            <a:pathLst>
              <a:path h="137160">
                <a:moveTo>
                  <a:pt x="0" y="0"/>
                </a:moveTo>
                <a:lnTo>
                  <a:pt x="0" y="137160"/>
                </a:lnTo>
              </a:path>
            </a:pathLst>
          </a:custGeom>
          <a:ln w="28575">
            <a:solidFill>
              <a:srgbClr val="000000"/>
            </a:solidFill>
          </a:ln>
        </p:spPr>
        <p:txBody>
          <a:bodyPr wrap="square" lIns="0" tIns="0" rIns="0" bIns="0" rtlCol="0"/>
          <a:lstStyle/>
          <a:p>
            <a:endParaRPr dirty="0"/>
          </a:p>
        </p:txBody>
      </p:sp>
      <p:sp>
        <p:nvSpPr>
          <p:cNvPr id="66" name="object 66"/>
          <p:cNvSpPr txBox="1"/>
          <p:nvPr/>
        </p:nvSpPr>
        <p:spPr>
          <a:xfrm>
            <a:off x="3776586" y="5796344"/>
            <a:ext cx="1893570" cy="436245"/>
          </a:xfrm>
          <a:prstGeom prst="rect">
            <a:avLst/>
          </a:prstGeom>
        </p:spPr>
        <p:txBody>
          <a:bodyPr vert="horz" wrap="square" lIns="0" tIns="0" rIns="0" bIns="0" rtlCol="0">
            <a:spAutoFit/>
          </a:bodyPr>
          <a:lstStyle/>
          <a:p>
            <a:pPr algn="ctr">
              <a:lnSpc>
                <a:spcPts val="1655"/>
              </a:lnSpc>
            </a:pPr>
            <a:r>
              <a:rPr sz="1600" spc="-5" dirty="0">
                <a:latin typeface="Arial"/>
                <a:cs typeface="Arial"/>
              </a:rPr>
              <a:t>2007.3</a:t>
            </a:r>
            <a:endParaRPr sz="1600" dirty="0">
              <a:latin typeface="Arial"/>
              <a:cs typeface="Arial"/>
            </a:endParaRPr>
          </a:p>
          <a:p>
            <a:pPr algn="ctr">
              <a:lnSpc>
                <a:spcPts val="1655"/>
              </a:lnSpc>
            </a:pPr>
            <a:r>
              <a:rPr sz="1600" spc="-5" dirty="0">
                <a:latin typeface="Arial"/>
                <a:cs typeface="Arial"/>
              </a:rPr>
              <a:t>Standard</a:t>
            </a:r>
            <a:r>
              <a:rPr sz="1600" spc="-85" dirty="0">
                <a:latin typeface="Arial"/>
                <a:cs typeface="Arial"/>
              </a:rPr>
              <a:t> </a:t>
            </a:r>
            <a:r>
              <a:rPr sz="1600" dirty="0">
                <a:latin typeface="Arial"/>
                <a:cs typeface="Arial"/>
              </a:rPr>
              <a:t>Completed</a:t>
            </a:r>
          </a:p>
        </p:txBody>
      </p:sp>
      <p:sp>
        <p:nvSpPr>
          <p:cNvPr id="67" name="object 67"/>
          <p:cNvSpPr/>
          <p:nvPr/>
        </p:nvSpPr>
        <p:spPr>
          <a:xfrm>
            <a:off x="7804404" y="3461003"/>
            <a:ext cx="1228725" cy="722630"/>
          </a:xfrm>
          <a:custGeom>
            <a:avLst/>
            <a:gdLst/>
            <a:ahLst/>
            <a:cxnLst/>
            <a:rect l="l" t="t" r="r" b="b"/>
            <a:pathLst>
              <a:path w="1228725" h="722629">
                <a:moveTo>
                  <a:pt x="0" y="0"/>
                </a:moveTo>
                <a:lnTo>
                  <a:pt x="1228344" y="0"/>
                </a:lnTo>
                <a:lnTo>
                  <a:pt x="1228344" y="722376"/>
                </a:lnTo>
                <a:lnTo>
                  <a:pt x="0" y="722376"/>
                </a:lnTo>
                <a:lnTo>
                  <a:pt x="0" y="0"/>
                </a:lnTo>
                <a:close/>
              </a:path>
            </a:pathLst>
          </a:custGeom>
          <a:solidFill>
            <a:srgbClr val="FFFF99"/>
          </a:solidFill>
        </p:spPr>
        <p:txBody>
          <a:bodyPr wrap="square" lIns="0" tIns="0" rIns="0" bIns="0" rtlCol="0"/>
          <a:lstStyle/>
          <a:p>
            <a:endParaRPr dirty="0"/>
          </a:p>
        </p:txBody>
      </p:sp>
      <p:sp>
        <p:nvSpPr>
          <p:cNvPr id="68" name="object 68"/>
          <p:cNvSpPr/>
          <p:nvPr/>
        </p:nvSpPr>
        <p:spPr>
          <a:xfrm>
            <a:off x="7804404" y="3461003"/>
            <a:ext cx="1228725" cy="722630"/>
          </a:xfrm>
          <a:custGeom>
            <a:avLst/>
            <a:gdLst/>
            <a:ahLst/>
            <a:cxnLst/>
            <a:rect l="l" t="t" r="r" b="b"/>
            <a:pathLst>
              <a:path w="1228725" h="722629">
                <a:moveTo>
                  <a:pt x="0" y="0"/>
                </a:moveTo>
                <a:lnTo>
                  <a:pt x="1228344" y="0"/>
                </a:lnTo>
                <a:lnTo>
                  <a:pt x="1228344" y="722376"/>
                </a:lnTo>
                <a:lnTo>
                  <a:pt x="0" y="722376"/>
                </a:lnTo>
                <a:lnTo>
                  <a:pt x="0" y="0"/>
                </a:lnTo>
                <a:close/>
              </a:path>
            </a:pathLst>
          </a:custGeom>
          <a:ln w="28575">
            <a:solidFill>
              <a:srgbClr val="CC0099"/>
            </a:solidFill>
          </a:ln>
        </p:spPr>
        <p:txBody>
          <a:bodyPr wrap="square" lIns="0" tIns="0" rIns="0" bIns="0" rtlCol="0"/>
          <a:lstStyle/>
          <a:p>
            <a:endParaRPr dirty="0"/>
          </a:p>
        </p:txBody>
      </p:sp>
      <p:sp>
        <p:nvSpPr>
          <p:cNvPr id="69" name="object 69"/>
          <p:cNvSpPr txBox="1"/>
          <p:nvPr/>
        </p:nvSpPr>
        <p:spPr>
          <a:xfrm>
            <a:off x="7864505" y="3465577"/>
            <a:ext cx="1104265" cy="686435"/>
          </a:xfrm>
          <a:prstGeom prst="rect">
            <a:avLst/>
          </a:prstGeom>
        </p:spPr>
        <p:txBody>
          <a:bodyPr vert="horz" wrap="square" lIns="0" tIns="0" rIns="0" bIns="0" rtlCol="0">
            <a:spAutoFit/>
          </a:bodyPr>
          <a:lstStyle/>
          <a:p>
            <a:pPr marL="155575">
              <a:lnSpc>
                <a:spcPct val="100000"/>
              </a:lnSpc>
            </a:pPr>
            <a:r>
              <a:rPr sz="1600" b="1" spc="-5" dirty="0">
                <a:solidFill>
                  <a:srgbClr val="CC0099"/>
                </a:solidFill>
                <a:latin typeface="Arial"/>
                <a:cs typeface="Arial"/>
              </a:rPr>
              <a:t>802.15.6</a:t>
            </a:r>
            <a:endParaRPr sz="1600" dirty="0">
              <a:latin typeface="Arial"/>
              <a:cs typeface="Arial"/>
            </a:endParaRPr>
          </a:p>
          <a:p>
            <a:pPr marL="12700" marR="5080" indent="176530">
              <a:lnSpc>
                <a:spcPct val="100000"/>
              </a:lnSpc>
              <a:spcBef>
                <a:spcPts val="5"/>
              </a:spcBef>
            </a:pPr>
            <a:r>
              <a:rPr sz="1400" b="1" spc="-15" dirty="0">
                <a:solidFill>
                  <a:srgbClr val="333399"/>
                </a:solidFill>
                <a:latin typeface="Arial"/>
                <a:cs typeface="Arial"/>
              </a:rPr>
              <a:t>Wireless  </a:t>
            </a:r>
            <a:r>
              <a:rPr sz="1400" b="1" spc="-10" dirty="0">
                <a:solidFill>
                  <a:srgbClr val="333399"/>
                </a:solidFill>
                <a:latin typeface="Arial"/>
                <a:cs typeface="Arial"/>
              </a:rPr>
              <a:t>Medical</a:t>
            </a:r>
            <a:r>
              <a:rPr sz="1400" b="1" spc="-80" dirty="0">
                <a:solidFill>
                  <a:srgbClr val="333399"/>
                </a:solidFill>
                <a:latin typeface="Arial"/>
                <a:cs typeface="Arial"/>
              </a:rPr>
              <a:t> </a:t>
            </a:r>
            <a:r>
              <a:rPr sz="1400" b="1" spc="-15" dirty="0">
                <a:solidFill>
                  <a:srgbClr val="333399"/>
                </a:solidFill>
                <a:latin typeface="Arial"/>
                <a:cs typeface="Arial"/>
              </a:rPr>
              <a:t>BAN</a:t>
            </a:r>
            <a:endParaRPr sz="1400" dirty="0">
              <a:latin typeface="Arial"/>
              <a:cs typeface="Arial"/>
            </a:endParaRPr>
          </a:p>
        </p:txBody>
      </p:sp>
      <p:sp>
        <p:nvSpPr>
          <p:cNvPr id="70" name="object 70"/>
          <p:cNvSpPr/>
          <p:nvPr/>
        </p:nvSpPr>
        <p:spPr>
          <a:xfrm>
            <a:off x="8426195" y="3265932"/>
            <a:ext cx="0" cy="216535"/>
          </a:xfrm>
          <a:custGeom>
            <a:avLst/>
            <a:gdLst/>
            <a:ahLst/>
            <a:cxnLst/>
            <a:rect l="l" t="t" r="r" b="b"/>
            <a:pathLst>
              <a:path h="216535">
                <a:moveTo>
                  <a:pt x="0" y="0"/>
                </a:moveTo>
                <a:lnTo>
                  <a:pt x="0" y="216408"/>
                </a:lnTo>
              </a:path>
            </a:pathLst>
          </a:custGeom>
          <a:ln w="28575">
            <a:solidFill>
              <a:srgbClr val="FF6699"/>
            </a:solidFill>
          </a:ln>
        </p:spPr>
        <p:txBody>
          <a:bodyPr wrap="square" lIns="0" tIns="0" rIns="0" bIns="0" rtlCol="0"/>
          <a:lstStyle/>
          <a:p>
            <a:endParaRPr dirty="0"/>
          </a:p>
        </p:txBody>
      </p:sp>
      <p:sp>
        <p:nvSpPr>
          <p:cNvPr id="71" name="object 71"/>
          <p:cNvSpPr txBox="1"/>
          <p:nvPr/>
        </p:nvSpPr>
        <p:spPr>
          <a:xfrm>
            <a:off x="7487042" y="4214106"/>
            <a:ext cx="1585595" cy="399415"/>
          </a:xfrm>
          <a:prstGeom prst="rect">
            <a:avLst/>
          </a:prstGeom>
        </p:spPr>
        <p:txBody>
          <a:bodyPr vert="horz" wrap="square" lIns="0" tIns="0" rIns="0" bIns="0" rtlCol="0">
            <a:spAutoFit/>
          </a:bodyPr>
          <a:lstStyle/>
          <a:p>
            <a:pPr marL="15240" marR="5080" indent="-3175">
              <a:lnSpc>
                <a:spcPct val="78700"/>
              </a:lnSpc>
            </a:pPr>
            <a:r>
              <a:rPr sz="1600" b="1" spc="-5" dirty="0">
                <a:solidFill>
                  <a:srgbClr val="FF0000"/>
                </a:solidFill>
                <a:latin typeface="Arial"/>
                <a:cs typeface="Arial"/>
              </a:rPr>
              <a:t>2012.2</a:t>
            </a:r>
            <a:r>
              <a:rPr sz="1600" b="1" spc="-90" dirty="0">
                <a:solidFill>
                  <a:srgbClr val="FF0000"/>
                </a:solidFill>
                <a:latin typeface="Arial"/>
                <a:cs typeface="Arial"/>
              </a:rPr>
              <a:t> </a:t>
            </a:r>
            <a:r>
              <a:rPr sz="1600" b="1" dirty="0">
                <a:solidFill>
                  <a:srgbClr val="FF0000"/>
                </a:solidFill>
                <a:latin typeface="Arial"/>
                <a:cs typeface="Arial"/>
              </a:rPr>
              <a:t>Standard  </a:t>
            </a:r>
            <a:r>
              <a:rPr sz="1600" b="1" spc="5" dirty="0">
                <a:solidFill>
                  <a:srgbClr val="FF0000"/>
                </a:solidFill>
                <a:latin typeface="Arial"/>
                <a:cs typeface="Arial"/>
              </a:rPr>
              <a:t>was</a:t>
            </a:r>
            <a:r>
              <a:rPr sz="1600" b="1" spc="350" dirty="0">
                <a:solidFill>
                  <a:srgbClr val="FF0000"/>
                </a:solidFill>
                <a:latin typeface="Arial"/>
                <a:cs typeface="Arial"/>
              </a:rPr>
              <a:t> </a:t>
            </a:r>
            <a:r>
              <a:rPr sz="1600" b="1" dirty="0">
                <a:solidFill>
                  <a:srgbClr val="FF0000"/>
                </a:solidFill>
                <a:latin typeface="Arial"/>
                <a:cs typeface="Arial"/>
              </a:rPr>
              <a:t>Completed</a:t>
            </a:r>
            <a:endParaRPr sz="1600" dirty="0">
              <a:latin typeface="Arial"/>
              <a:cs typeface="Arial"/>
            </a:endParaRPr>
          </a:p>
        </p:txBody>
      </p:sp>
      <p:sp>
        <p:nvSpPr>
          <p:cNvPr id="79" name="object 3">
            <a:extLst>
              <a:ext uri="{FF2B5EF4-FFF2-40B4-BE49-F238E27FC236}">
                <a16:creationId xmlns:a16="http://schemas.microsoft.com/office/drawing/2014/main" id="{222C7602-1654-4E66-B674-2227616296A5}"/>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81" name="object 3">
            <a:extLst>
              <a:ext uri="{FF2B5EF4-FFF2-40B4-BE49-F238E27FC236}">
                <a16:creationId xmlns:a16="http://schemas.microsoft.com/office/drawing/2014/main" id="{9C84B02D-6616-4972-8072-E06DBAE03A70}"/>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75" name="日付プレースホルダー 74">
            <a:extLst>
              <a:ext uri="{FF2B5EF4-FFF2-40B4-BE49-F238E27FC236}">
                <a16:creationId xmlns:a16="http://schemas.microsoft.com/office/drawing/2014/main" id="{8A6B8BD3-1931-DCE7-DB07-207E7A704365}"/>
              </a:ext>
            </a:extLst>
          </p:cNvPr>
          <p:cNvSpPr>
            <a:spLocks noGrp="1"/>
          </p:cNvSpPr>
          <p:nvPr>
            <p:ph type="dt" sz="half" idx="13"/>
          </p:nvPr>
        </p:nvSpPr>
        <p:spPr/>
        <p:txBody>
          <a:bodyPr/>
          <a:lstStyle/>
          <a:p>
            <a:r>
              <a:rPr lang="en-US" altLang="ja-JP"/>
              <a:t>July 2025</a:t>
            </a:r>
            <a:endParaRPr lang="en-US" altLang="ja-JP" dirty="0"/>
          </a:p>
        </p:txBody>
      </p:sp>
      <p:sp>
        <p:nvSpPr>
          <p:cNvPr id="73" name="object 9">
            <a:extLst>
              <a:ext uri="{FF2B5EF4-FFF2-40B4-BE49-F238E27FC236}">
                <a16:creationId xmlns:a16="http://schemas.microsoft.com/office/drawing/2014/main" id="{714FA3A9-832F-3E8C-5FAC-307034FC20FF}"/>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39</a:t>
            </a:fld>
            <a:endParaRPr sz="1050" dirty="0">
              <a:latin typeface="Arial"/>
              <a:cs typeface="Arial"/>
            </a:endParaRPr>
          </a:p>
        </p:txBody>
      </p:sp>
      <p:sp>
        <p:nvSpPr>
          <p:cNvPr id="76" name="object 10">
            <a:extLst>
              <a:ext uri="{FF2B5EF4-FFF2-40B4-BE49-F238E27FC236}">
                <a16:creationId xmlns:a16="http://schemas.microsoft.com/office/drawing/2014/main" id="{9AA03A72-3545-7843-168C-9500A8B7AA63}"/>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4167500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4" name="object 4"/>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 name="object 5"/>
          <p:cNvSpPr txBox="1"/>
          <p:nvPr/>
        </p:nvSpPr>
        <p:spPr>
          <a:xfrm>
            <a:off x="604390" y="2642298"/>
            <a:ext cx="7921625" cy="748030"/>
          </a:xfrm>
          <a:prstGeom prst="rect">
            <a:avLst/>
          </a:prstGeom>
        </p:spPr>
        <p:txBody>
          <a:bodyPr vert="horz" wrap="square" lIns="0" tIns="0" rIns="0" bIns="0" rtlCol="0">
            <a:spAutoFit/>
          </a:bodyPr>
          <a:lstStyle/>
          <a:p>
            <a:pPr marL="12700" marR="5080">
              <a:lnSpc>
                <a:spcPct val="100000"/>
              </a:lnSpc>
            </a:pPr>
            <a:r>
              <a:rPr sz="2400" b="1" dirty="0">
                <a:latin typeface="Arial"/>
                <a:cs typeface="Arial"/>
              </a:rPr>
              <a:t>1. </a:t>
            </a:r>
            <a:r>
              <a:rPr sz="2400" b="1" spc="-5" dirty="0">
                <a:latin typeface="Arial"/>
                <a:cs typeface="Arial"/>
              </a:rPr>
              <a:t>Demand for </a:t>
            </a:r>
            <a:r>
              <a:rPr sz="2400" b="1" spc="-20" dirty="0">
                <a:latin typeface="Arial"/>
                <a:cs typeface="Arial"/>
              </a:rPr>
              <a:t>WBAN </a:t>
            </a:r>
            <a:r>
              <a:rPr sz="2400" b="1" spc="-5" dirty="0">
                <a:latin typeface="Arial"/>
                <a:cs typeface="Arial"/>
              </a:rPr>
              <a:t>for </a:t>
            </a:r>
            <a:r>
              <a:rPr sz="2400" b="1" dirty="0">
                <a:latin typeface="Arial"/>
                <a:cs typeface="Arial"/>
              </a:rPr>
              <a:t>Emergent Medical </a:t>
            </a:r>
            <a:r>
              <a:rPr sz="2400" b="1" spc="-5" dirty="0">
                <a:latin typeface="Arial"/>
                <a:cs typeface="Arial"/>
              </a:rPr>
              <a:t>Healthcare  Use </a:t>
            </a:r>
            <a:r>
              <a:rPr sz="2400" b="1" dirty="0">
                <a:latin typeface="Arial"/>
                <a:cs typeface="Arial"/>
              </a:rPr>
              <a:t>and </a:t>
            </a:r>
            <a:r>
              <a:rPr sz="2400" b="1" spc="-5" dirty="0">
                <a:latin typeface="Arial"/>
                <a:cs typeface="Arial"/>
              </a:rPr>
              <a:t>Huge </a:t>
            </a:r>
            <a:r>
              <a:rPr sz="2400" b="1" dirty="0">
                <a:latin typeface="Arial"/>
                <a:cs typeface="Arial"/>
              </a:rPr>
              <a:t>Market </a:t>
            </a:r>
            <a:r>
              <a:rPr sz="2400" b="1" spc="-5" dirty="0">
                <a:latin typeface="Arial"/>
                <a:cs typeface="Arial"/>
              </a:rPr>
              <a:t>of </a:t>
            </a:r>
            <a:r>
              <a:rPr sz="2400" b="1" spc="-20" dirty="0">
                <a:latin typeface="Arial"/>
                <a:cs typeface="Arial"/>
              </a:rPr>
              <a:t>Automotive</a:t>
            </a:r>
            <a:r>
              <a:rPr sz="2400" b="1" spc="70" dirty="0">
                <a:latin typeface="Arial"/>
                <a:cs typeface="Arial"/>
              </a:rPr>
              <a:t> </a:t>
            </a:r>
            <a:r>
              <a:rPr sz="2400" b="1" dirty="0">
                <a:latin typeface="Arial"/>
                <a:cs typeface="Arial"/>
              </a:rPr>
              <a:t>Use</a:t>
            </a:r>
            <a:endParaRPr sz="2400" dirty="0">
              <a:latin typeface="Arial"/>
              <a:cs typeface="Arial"/>
            </a:endParaRPr>
          </a:p>
        </p:txBody>
      </p:sp>
      <p:sp>
        <p:nvSpPr>
          <p:cNvPr id="11" name="object 2">
            <a:extLst>
              <a:ext uri="{FF2B5EF4-FFF2-40B4-BE49-F238E27FC236}">
                <a16:creationId xmlns:a16="http://schemas.microsoft.com/office/drawing/2014/main" id="{546903B9-A326-40A4-954B-62B08BF2BA5D}"/>
              </a:ext>
            </a:extLst>
          </p:cNvPr>
          <p:cNvSpPr txBox="1"/>
          <p:nvPr/>
        </p:nvSpPr>
        <p:spPr>
          <a:xfrm>
            <a:off x="5555996" y="392176"/>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802.15-25-0033-02-06ma</a:t>
            </a:r>
            <a:endParaRPr sz="1400" dirty="0">
              <a:latin typeface="Arial"/>
              <a:cs typeface="Arial"/>
            </a:endParaRPr>
          </a:p>
        </p:txBody>
      </p:sp>
      <p:sp>
        <p:nvSpPr>
          <p:cNvPr id="12" name="object 3">
            <a:extLst>
              <a:ext uri="{FF2B5EF4-FFF2-40B4-BE49-F238E27FC236}">
                <a16:creationId xmlns:a16="http://schemas.microsoft.com/office/drawing/2014/main" id="{95A7B114-ACA4-4308-9B28-C0C2FF7D7D38}"/>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7" name="日付プレースホルダー 6">
            <a:extLst>
              <a:ext uri="{FF2B5EF4-FFF2-40B4-BE49-F238E27FC236}">
                <a16:creationId xmlns:a16="http://schemas.microsoft.com/office/drawing/2014/main" id="{F182D86E-746F-B4E5-B8F4-B6F056B003FB}"/>
              </a:ext>
            </a:extLst>
          </p:cNvPr>
          <p:cNvSpPr>
            <a:spLocks noGrp="1"/>
          </p:cNvSpPr>
          <p:nvPr>
            <p:ph type="dt" sz="half" idx="13"/>
          </p:nvPr>
        </p:nvSpPr>
        <p:spPr/>
        <p:txBody>
          <a:bodyPr/>
          <a:lstStyle/>
          <a:p>
            <a:r>
              <a:rPr lang="en-US" altLang="ja-JP"/>
              <a:t>July 2025</a:t>
            </a:r>
            <a:endParaRPr lang="en-US" altLang="ja-JP" dirty="0"/>
          </a:p>
        </p:txBody>
      </p:sp>
      <p:sp>
        <p:nvSpPr>
          <p:cNvPr id="6" name="object 4">
            <a:extLst>
              <a:ext uri="{FF2B5EF4-FFF2-40B4-BE49-F238E27FC236}">
                <a16:creationId xmlns:a16="http://schemas.microsoft.com/office/drawing/2014/main" id="{D73FC876-54AB-CC58-51B6-BF21FBFD22A1}"/>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9" name="object 9">
            <a:extLst>
              <a:ext uri="{FF2B5EF4-FFF2-40B4-BE49-F238E27FC236}">
                <a16:creationId xmlns:a16="http://schemas.microsoft.com/office/drawing/2014/main" id="{72506F4A-4057-B661-B950-DD04E0603E09}"/>
              </a:ext>
            </a:extLst>
          </p:cNvPr>
          <p:cNvSpPr txBox="1"/>
          <p:nvPr/>
        </p:nvSpPr>
        <p:spPr>
          <a:xfrm>
            <a:off x="4364228" y="6474100"/>
            <a:ext cx="501015" cy="196215"/>
          </a:xfrm>
          <a:prstGeom prst="rect">
            <a:avLst/>
          </a:prstGeom>
        </p:spPr>
        <p:txBody>
          <a:bodyPr vert="horz" wrap="square" lIns="0" tIns="0" rIns="0" bIns="0" rtlCol="0">
            <a:spAutoFit/>
          </a:bodyPr>
          <a:lstStyle/>
          <a:p>
            <a:pPr marL="12700">
              <a:lnSpc>
                <a:spcPts val="1425"/>
              </a:lnSpc>
            </a:pPr>
            <a:r>
              <a:rPr sz="1200" spc="5" dirty="0">
                <a:latin typeface="Arial"/>
                <a:cs typeface="Arial"/>
              </a:rPr>
              <a:t>Slide</a:t>
            </a:r>
            <a:r>
              <a:rPr sz="1200" spc="-160" dirty="0">
                <a:latin typeface="Arial"/>
                <a:cs typeface="Arial"/>
              </a:rPr>
              <a:t> </a:t>
            </a:r>
            <a:fld id="{81D60167-4931-47E6-BA6A-407CBD079E47}" type="slidenum">
              <a:rPr sz="1200" spc="-5" dirty="0">
                <a:latin typeface="Arial"/>
                <a:cs typeface="Arial"/>
              </a:rPr>
              <a:t>4</a:t>
            </a:fld>
            <a:endParaRPr sz="1200" dirty="0">
              <a:latin typeface="Arial"/>
              <a:cs typeface="Arial"/>
            </a:endParaRPr>
          </a:p>
        </p:txBody>
      </p:sp>
      <p:sp>
        <p:nvSpPr>
          <p:cNvPr id="10" name="object 10">
            <a:extLst>
              <a:ext uri="{FF2B5EF4-FFF2-40B4-BE49-F238E27FC236}">
                <a16:creationId xmlns:a16="http://schemas.microsoft.com/office/drawing/2014/main" id="{D745C6B6-6413-EB51-E75C-0B6F087BE7EA}"/>
              </a:ext>
            </a:extLst>
          </p:cNvPr>
          <p:cNvSpPr txBox="1"/>
          <p:nvPr/>
        </p:nvSpPr>
        <p:spPr>
          <a:xfrm>
            <a:off x="6400800" y="6473210"/>
            <a:ext cx="2222500"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13" name="object 2">
            <a:extLst>
              <a:ext uri="{FF2B5EF4-FFF2-40B4-BE49-F238E27FC236}">
                <a16:creationId xmlns:a16="http://schemas.microsoft.com/office/drawing/2014/main" id="{D3EF3E08-1DE9-5A2A-CA44-987ABE24DB3E}"/>
              </a:ext>
            </a:extLst>
          </p:cNvPr>
          <p:cNvSpPr txBox="1"/>
          <p:nvPr/>
        </p:nvSpPr>
        <p:spPr>
          <a:xfrm>
            <a:off x="673100" y="6472871"/>
            <a:ext cx="753745" cy="169277"/>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3" name="object 3"/>
          <p:cNvSpPr txBox="1">
            <a:spLocks noGrp="1"/>
          </p:cNvSpPr>
          <p:nvPr>
            <p:ph type="title"/>
          </p:nvPr>
        </p:nvSpPr>
        <p:spPr>
          <a:xfrm>
            <a:off x="922527" y="649130"/>
            <a:ext cx="7243445" cy="492443"/>
          </a:xfrm>
          <a:prstGeom prst="rect">
            <a:avLst/>
          </a:prstGeom>
        </p:spPr>
        <p:txBody>
          <a:bodyPr vert="horz" wrap="square" lIns="0" tIns="0" rIns="0" bIns="0" rtlCol="0">
            <a:spAutoFit/>
          </a:bodyPr>
          <a:lstStyle/>
          <a:p>
            <a:pPr marL="12700">
              <a:lnSpc>
                <a:spcPct val="100000"/>
              </a:lnSpc>
            </a:pPr>
            <a:r>
              <a:rPr sz="3200" b="1" spc="-5" dirty="0">
                <a:latin typeface="+mn-lt"/>
              </a:rPr>
              <a:t>2.2 </a:t>
            </a:r>
            <a:r>
              <a:rPr sz="3200" b="1" spc="-85" dirty="0">
                <a:latin typeface="+mn-lt"/>
              </a:rPr>
              <a:t>Top </a:t>
            </a:r>
            <a:r>
              <a:rPr sz="3200" b="1" spc="-25" dirty="0">
                <a:latin typeface="+mn-lt"/>
              </a:rPr>
              <a:t>View </a:t>
            </a:r>
            <a:r>
              <a:rPr sz="3200" b="1" dirty="0">
                <a:latin typeface="+mn-lt"/>
              </a:rPr>
              <a:t>of </a:t>
            </a:r>
            <a:r>
              <a:rPr sz="3200" b="1" spc="-5" dirty="0">
                <a:latin typeface="+mn-lt"/>
              </a:rPr>
              <a:t>IEEE Std</a:t>
            </a:r>
            <a:r>
              <a:rPr sz="3200" b="1" spc="35" dirty="0">
                <a:latin typeface="+mn-lt"/>
              </a:rPr>
              <a:t> </a:t>
            </a:r>
            <a:r>
              <a:rPr sz="3200" b="1" spc="-10" dirty="0">
                <a:latin typeface="+mn-lt"/>
              </a:rPr>
              <a:t>802.15.6</a:t>
            </a:r>
            <a:endParaRPr sz="3200" b="1" dirty="0">
              <a:latin typeface="+mn-lt"/>
            </a:endParaRPr>
          </a:p>
        </p:txBody>
      </p:sp>
      <p:sp>
        <p:nvSpPr>
          <p:cNvPr id="4" name="object 4"/>
          <p:cNvSpPr txBox="1"/>
          <p:nvPr/>
        </p:nvSpPr>
        <p:spPr>
          <a:xfrm>
            <a:off x="5271447" y="5934886"/>
            <a:ext cx="3387725" cy="503555"/>
          </a:xfrm>
          <a:prstGeom prst="rect">
            <a:avLst/>
          </a:prstGeom>
        </p:spPr>
        <p:txBody>
          <a:bodyPr vert="horz" wrap="square" lIns="0" tIns="0" rIns="0" bIns="0" rtlCol="0">
            <a:spAutoFit/>
          </a:bodyPr>
          <a:lstStyle/>
          <a:p>
            <a:pPr marL="12700">
              <a:lnSpc>
                <a:spcPct val="100000"/>
              </a:lnSpc>
            </a:pPr>
            <a:r>
              <a:rPr sz="1600" b="1" spc="10" dirty="0">
                <a:latin typeface="Arial"/>
                <a:cs typeface="Arial"/>
              </a:rPr>
              <a:t>UWB:</a:t>
            </a:r>
            <a:r>
              <a:rPr sz="1600" b="1" spc="-114" dirty="0">
                <a:latin typeface="Arial"/>
                <a:cs typeface="Arial"/>
              </a:rPr>
              <a:t> </a:t>
            </a:r>
            <a:r>
              <a:rPr sz="1600" b="1" dirty="0">
                <a:latin typeface="Arial"/>
                <a:cs typeface="Arial"/>
              </a:rPr>
              <a:t>Ultra-wideband</a:t>
            </a:r>
            <a:endParaRPr sz="1600" dirty="0">
              <a:latin typeface="Arial"/>
              <a:cs typeface="Arial"/>
            </a:endParaRPr>
          </a:p>
          <a:p>
            <a:pPr marL="12700">
              <a:lnSpc>
                <a:spcPct val="100000"/>
              </a:lnSpc>
            </a:pPr>
            <a:r>
              <a:rPr sz="1600" b="1" spc="-5" dirty="0">
                <a:latin typeface="Arial"/>
                <a:cs typeface="Arial"/>
              </a:rPr>
              <a:t>HBC: </a:t>
            </a:r>
            <a:r>
              <a:rPr sz="1600" b="1" dirty="0">
                <a:latin typeface="Arial"/>
                <a:cs typeface="Arial"/>
              </a:rPr>
              <a:t>Human </a:t>
            </a:r>
            <a:r>
              <a:rPr sz="1600" b="1" spc="5" dirty="0">
                <a:latin typeface="Arial"/>
                <a:cs typeface="Arial"/>
              </a:rPr>
              <a:t>body</a:t>
            </a:r>
            <a:r>
              <a:rPr sz="1600" b="1" spc="-75" dirty="0">
                <a:latin typeface="Arial"/>
                <a:cs typeface="Arial"/>
              </a:rPr>
              <a:t> </a:t>
            </a:r>
            <a:r>
              <a:rPr sz="1600" b="1" dirty="0">
                <a:latin typeface="Arial"/>
                <a:cs typeface="Arial"/>
              </a:rPr>
              <a:t>communication</a:t>
            </a:r>
            <a:endParaRPr sz="1600" dirty="0">
              <a:latin typeface="Arial"/>
              <a:cs typeface="Arial"/>
            </a:endParaRPr>
          </a:p>
        </p:txBody>
      </p:sp>
      <p:sp>
        <p:nvSpPr>
          <p:cNvPr id="5" name="object 5"/>
          <p:cNvSpPr/>
          <p:nvPr/>
        </p:nvSpPr>
        <p:spPr>
          <a:xfrm>
            <a:off x="3179064" y="1923288"/>
            <a:ext cx="2283460" cy="500380"/>
          </a:xfrm>
          <a:custGeom>
            <a:avLst/>
            <a:gdLst/>
            <a:ahLst/>
            <a:cxnLst/>
            <a:rect l="l" t="t" r="r" b="b"/>
            <a:pathLst>
              <a:path w="2283460" h="500380">
                <a:moveTo>
                  <a:pt x="0" y="0"/>
                </a:moveTo>
                <a:lnTo>
                  <a:pt x="2282952" y="0"/>
                </a:lnTo>
                <a:lnTo>
                  <a:pt x="2282952" y="499872"/>
                </a:lnTo>
                <a:lnTo>
                  <a:pt x="0" y="499872"/>
                </a:lnTo>
                <a:lnTo>
                  <a:pt x="0" y="0"/>
                </a:lnTo>
                <a:close/>
              </a:path>
            </a:pathLst>
          </a:custGeom>
          <a:ln w="25400">
            <a:solidFill>
              <a:srgbClr val="000000"/>
            </a:solidFill>
          </a:ln>
        </p:spPr>
        <p:txBody>
          <a:bodyPr wrap="square" lIns="0" tIns="0" rIns="0" bIns="0" rtlCol="0"/>
          <a:lstStyle/>
          <a:p>
            <a:endParaRPr dirty="0"/>
          </a:p>
        </p:txBody>
      </p:sp>
      <p:sp>
        <p:nvSpPr>
          <p:cNvPr id="6" name="object 6"/>
          <p:cNvSpPr txBox="1"/>
          <p:nvPr/>
        </p:nvSpPr>
        <p:spPr>
          <a:xfrm>
            <a:off x="3323724" y="2032613"/>
            <a:ext cx="1996439" cy="382270"/>
          </a:xfrm>
          <a:prstGeom prst="rect">
            <a:avLst/>
          </a:prstGeom>
        </p:spPr>
        <p:txBody>
          <a:bodyPr vert="horz" wrap="square" lIns="0" tIns="0" rIns="0" bIns="0" rtlCol="0">
            <a:spAutoFit/>
          </a:bodyPr>
          <a:lstStyle/>
          <a:p>
            <a:pPr marL="12700">
              <a:lnSpc>
                <a:spcPct val="100000"/>
              </a:lnSpc>
            </a:pPr>
            <a:r>
              <a:rPr sz="2400" dirty="0">
                <a:latin typeface="Arial"/>
                <a:cs typeface="Arial"/>
              </a:rPr>
              <a:t>IEEE</a:t>
            </a:r>
            <a:r>
              <a:rPr sz="2400" spc="-110" dirty="0">
                <a:latin typeface="Arial"/>
                <a:cs typeface="Arial"/>
              </a:rPr>
              <a:t> </a:t>
            </a:r>
            <a:r>
              <a:rPr sz="2400" dirty="0">
                <a:latin typeface="Arial"/>
                <a:cs typeface="Arial"/>
              </a:rPr>
              <a:t>802.15.6</a:t>
            </a:r>
          </a:p>
        </p:txBody>
      </p:sp>
      <p:sp>
        <p:nvSpPr>
          <p:cNvPr id="7" name="object 7"/>
          <p:cNvSpPr/>
          <p:nvPr/>
        </p:nvSpPr>
        <p:spPr>
          <a:xfrm>
            <a:off x="240791" y="3121151"/>
            <a:ext cx="2490470" cy="786765"/>
          </a:xfrm>
          <a:custGeom>
            <a:avLst/>
            <a:gdLst/>
            <a:ahLst/>
            <a:cxnLst/>
            <a:rect l="l" t="t" r="r" b="b"/>
            <a:pathLst>
              <a:path w="2490470" h="786764">
                <a:moveTo>
                  <a:pt x="0" y="0"/>
                </a:moveTo>
                <a:lnTo>
                  <a:pt x="2490216" y="0"/>
                </a:lnTo>
                <a:lnTo>
                  <a:pt x="2490216" y="786384"/>
                </a:lnTo>
                <a:lnTo>
                  <a:pt x="0" y="786384"/>
                </a:lnTo>
                <a:lnTo>
                  <a:pt x="0" y="0"/>
                </a:lnTo>
                <a:close/>
              </a:path>
            </a:pathLst>
          </a:custGeom>
          <a:solidFill>
            <a:srgbClr val="F2F2F2"/>
          </a:solidFill>
        </p:spPr>
        <p:txBody>
          <a:bodyPr wrap="square" lIns="0" tIns="0" rIns="0" bIns="0" rtlCol="0"/>
          <a:lstStyle/>
          <a:p>
            <a:endParaRPr dirty="0"/>
          </a:p>
        </p:txBody>
      </p:sp>
      <p:sp>
        <p:nvSpPr>
          <p:cNvPr id="8" name="object 8"/>
          <p:cNvSpPr/>
          <p:nvPr/>
        </p:nvSpPr>
        <p:spPr>
          <a:xfrm>
            <a:off x="240791" y="3121151"/>
            <a:ext cx="2490470" cy="786765"/>
          </a:xfrm>
          <a:custGeom>
            <a:avLst/>
            <a:gdLst/>
            <a:ahLst/>
            <a:cxnLst/>
            <a:rect l="l" t="t" r="r" b="b"/>
            <a:pathLst>
              <a:path w="2490470" h="786764">
                <a:moveTo>
                  <a:pt x="0" y="0"/>
                </a:moveTo>
                <a:lnTo>
                  <a:pt x="2490216" y="0"/>
                </a:lnTo>
                <a:lnTo>
                  <a:pt x="2490216" y="786384"/>
                </a:lnTo>
                <a:lnTo>
                  <a:pt x="0" y="786384"/>
                </a:lnTo>
                <a:lnTo>
                  <a:pt x="0" y="0"/>
                </a:lnTo>
                <a:close/>
              </a:path>
            </a:pathLst>
          </a:custGeom>
          <a:ln w="25400">
            <a:solidFill>
              <a:srgbClr val="000000"/>
            </a:solidFill>
          </a:ln>
        </p:spPr>
        <p:txBody>
          <a:bodyPr wrap="square" lIns="0" tIns="0" rIns="0" bIns="0" rtlCol="0"/>
          <a:lstStyle/>
          <a:p>
            <a:endParaRPr dirty="0"/>
          </a:p>
        </p:txBody>
      </p:sp>
      <p:sp>
        <p:nvSpPr>
          <p:cNvPr id="9" name="object 9"/>
          <p:cNvSpPr txBox="1"/>
          <p:nvPr/>
        </p:nvSpPr>
        <p:spPr>
          <a:xfrm>
            <a:off x="240791" y="3232639"/>
            <a:ext cx="2490470" cy="675005"/>
          </a:xfrm>
          <a:prstGeom prst="rect">
            <a:avLst/>
          </a:prstGeom>
        </p:spPr>
        <p:txBody>
          <a:bodyPr vert="horz" wrap="square" lIns="0" tIns="0" rIns="0" bIns="0" rtlCol="0">
            <a:spAutoFit/>
          </a:bodyPr>
          <a:lstStyle/>
          <a:p>
            <a:pPr marL="274955" marR="345440" indent="8890">
              <a:lnSpc>
                <a:spcPct val="100000"/>
              </a:lnSpc>
            </a:pPr>
            <a:r>
              <a:rPr sz="1800" dirty="0">
                <a:latin typeface="Arial"/>
                <a:cs typeface="Arial"/>
              </a:rPr>
              <a:t>Narrow band </a:t>
            </a:r>
            <a:r>
              <a:rPr sz="1800" spc="-5" dirty="0">
                <a:latin typeface="Arial"/>
                <a:cs typeface="Arial"/>
              </a:rPr>
              <a:t>PHY  </a:t>
            </a:r>
            <a:r>
              <a:rPr sz="1800" dirty="0">
                <a:latin typeface="Arial"/>
                <a:cs typeface="Arial"/>
              </a:rPr>
              <a:t>on-body &amp;</a:t>
            </a:r>
            <a:r>
              <a:rPr sz="1800" spc="-85" dirty="0">
                <a:latin typeface="Arial"/>
                <a:cs typeface="Arial"/>
              </a:rPr>
              <a:t> </a:t>
            </a:r>
            <a:r>
              <a:rPr sz="1800" dirty="0">
                <a:latin typeface="Arial"/>
                <a:cs typeface="Arial"/>
              </a:rPr>
              <a:t>in-body</a:t>
            </a:r>
          </a:p>
        </p:txBody>
      </p:sp>
      <p:sp>
        <p:nvSpPr>
          <p:cNvPr id="10" name="object 10"/>
          <p:cNvSpPr txBox="1"/>
          <p:nvPr/>
        </p:nvSpPr>
        <p:spPr>
          <a:xfrm>
            <a:off x="3166872" y="3121151"/>
            <a:ext cx="2024380" cy="786765"/>
          </a:xfrm>
          <a:prstGeom prst="rect">
            <a:avLst/>
          </a:prstGeom>
          <a:solidFill>
            <a:srgbClr val="F2F2F2"/>
          </a:solidFill>
          <a:ln w="25400">
            <a:solidFill>
              <a:srgbClr val="000000"/>
            </a:solidFill>
          </a:ln>
        </p:spPr>
        <p:txBody>
          <a:bodyPr vert="horz" wrap="square" lIns="0" tIns="76200" rIns="0" bIns="0" rtlCol="0">
            <a:spAutoFit/>
          </a:bodyPr>
          <a:lstStyle/>
          <a:p>
            <a:pPr marL="3175" algn="ctr">
              <a:lnSpc>
                <a:spcPct val="100000"/>
              </a:lnSpc>
              <a:spcBef>
                <a:spcPts val="600"/>
              </a:spcBef>
            </a:pPr>
            <a:r>
              <a:rPr sz="1800" spc="20" dirty="0">
                <a:latin typeface="Arial"/>
                <a:cs typeface="Arial"/>
              </a:rPr>
              <a:t>UWB</a:t>
            </a:r>
            <a:r>
              <a:rPr sz="1800" spc="-150" dirty="0">
                <a:latin typeface="Arial"/>
                <a:cs typeface="Arial"/>
              </a:rPr>
              <a:t> </a:t>
            </a:r>
            <a:r>
              <a:rPr sz="1800" spc="-10" dirty="0">
                <a:latin typeface="Arial"/>
                <a:cs typeface="Arial"/>
              </a:rPr>
              <a:t>PHY</a:t>
            </a:r>
            <a:endParaRPr sz="1800" dirty="0">
              <a:latin typeface="Arial"/>
              <a:cs typeface="Arial"/>
            </a:endParaRPr>
          </a:p>
          <a:p>
            <a:pPr algn="ctr">
              <a:lnSpc>
                <a:spcPct val="100000"/>
              </a:lnSpc>
            </a:pPr>
            <a:r>
              <a:rPr sz="1800" dirty="0">
                <a:latin typeface="Arial"/>
                <a:cs typeface="Arial"/>
              </a:rPr>
              <a:t>on-body</a:t>
            </a:r>
          </a:p>
        </p:txBody>
      </p:sp>
      <p:sp>
        <p:nvSpPr>
          <p:cNvPr id="11" name="object 11"/>
          <p:cNvSpPr txBox="1"/>
          <p:nvPr/>
        </p:nvSpPr>
        <p:spPr>
          <a:xfrm>
            <a:off x="6894576" y="3121151"/>
            <a:ext cx="1990725" cy="786765"/>
          </a:xfrm>
          <a:prstGeom prst="rect">
            <a:avLst/>
          </a:prstGeom>
          <a:solidFill>
            <a:srgbClr val="808080"/>
          </a:solidFill>
          <a:ln w="25400">
            <a:solidFill>
              <a:srgbClr val="000000"/>
            </a:solidFill>
          </a:ln>
        </p:spPr>
        <p:txBody>
          <a:bodyPr vert="horz" wrap="square" lIns="0" tIns="98425" rIns="0" bIns="0" rtlCol="0">
            <a:spAutoFit/>
          </a:bodyPr>
          <a:lstStyle/>
          <a:p>
            <a:pPr marL="9525" algn="ctr">
              <a:lnSpc>
                <a:spcPct val="100000"/>
              </a:lnSpc>
              <a:spcBef>
                <a:spcPts val="775"/>
              </a:spcBef>
            </a:pPr>
            <a:r>
              <a:rPr sz="1800" dirty="0">
                <a:solidFill>
                  <a:srgbClr val="FFFFFF"/>
                </a:solidFill>
                <a:latin typeface="Arial"/>
                <a:cs typeface="Arial"/>
              </a:rPr>
              <a:t>Common</a:t>
            </a:r>
            <a:r>
              <a:rPr sz="1800" spc="-105" dirty="0">
                <a:solidFill>
                  <a:srgbClr val="FFFFFF"/>
                </a:solidFill>
                <a:latin typeface="Arial"/>
                <a:cs typeface="Arial"/>
              </a:rPr>
              <a:t> </a:t>
            </a:r>
            <a:r>
              <a:rPr sz="1800" spc="-20" dirty="0">
                <a:solidFill>
                  <a:srgbClr val="FFFFFF"/>
                </a:solidFill>
                <a:latin typeface="Arial"/>
                <a:cs typeface="Arial"/>
              </a:rPr>
              <a:t>MAC</a:t>
            </a:r>
            <a:endParaRPr sz="1800" dirty="0">
              <a:latin typeface="Arial"/>
              <a:cs typeface="Arial"/>
            </a:endParaRPr>
          </a:p>
          <a:p>
            <a:pPr marL="4445" algn="ctr">
              <a:lnSpc>
                <a:spcPct val="100000"/>
              </a:lnSpc>
              <a:spcBef>
                <a:spcPts val="20"/>
              </a:spcBef>
            </a:pPr>
            <a:r>
              <a:rPr sz="1800" dirty="0">
                <a:solidFill>
                  <a:srgbClr val="FFFFFF"/>
                </a:solidFill>
                <a:latin typeface="ＭＳ Ｐゴシック"/>
                <a:cs typeface="ＭＳ Ｐゴシック"/>
              </a:rPr>
              <a:t>（</a:t>
            </a:r>
            <a:r>
              <a:rPr sz="1800" dirty="0">
                <a:solidFill>
                  <a:srgbClr val="FFFFFF"/>
                </a:solidFill>
                <a:latin typeface="Arial"/>
                <a:cs typeface="Arial"/>
              </a:rPr>
              <a:t>for all</a:t>
            </a:r>
            <a:r>
              <a:rPr sz="1800" spc="-110" dirty="0">
                <a:solidFill>
                  <a:srgbClr val="FFFFFF"/>
                </a:solidFill>
                <a:latin typeface="Arial"/>
                <a:cs typeface="Arial"/>
              </a:rPr>
              <a:t> </a:t>
            </a:r>
            <a:r>
              <a:rPr sz="1800" spc="-10" dirty="0">
                <a:solidFill>
                  <a:srgbClr val="FFFFFF"/>
                </a:solidFill>
                <a:latin typeface="Arial"/>
                <a:cs typeface="Arial"/>
              </a:rPr>
              <a:t>PHY</a:t>
            </a:r>
            <a:r>
              <a:rPr sz="1800" spc="-10" dirty="0">
                <a:solidFill>
                  <a:srgbClr val="FFFFFF"/>
                </a:solidFill>
                <a:latin typeface="ＭＳ Ｐゴシック"/>
                <a:cs typeface="ＭＳ Ｐゴシック"/>
              </a:rPr>
              <a:t>）</a:t>
            </a:r>
            <a:endParaRPr sz="1800" dirty="0">
              <a:latin typeface="ＭＳ Ｐゴシック"/>
              <a:cs typeface="ＭＳ Ｐゴシック"/>
            </a:endParaRPr>
          </a:p>
        </p:txBody>
      </p:sp>
      <p:sp>
        <p:nvSpPr>
          <p:cNvPr id="12" name="object 12"/>
          <p:cNvSpPr/>
          <p:nvPr/>
        </p:nvSpPr>
        <p:spPr>
          <a:xfrm>
            <a:off x="7123450" y="2764535"/>
            <a:ext cx="1270" cy="294005"/>
          </a:xfrm>
          <a:custGeom>
            <a:avLst/>
            <a:gdLst/>
            <a:ahLst/>
            <a:cxnLst/>
            <a:rect l="l" t="t" r="r" b="b"/>
            <a:pathLst>
              <a:path w="1270" h="294005">
                <a:moveTo>
                  <a:pt x="0" y="293687"/>
                </a:moveTo>
                <a:lnTo>
                  <a:pt x="1257" y="0"/>
                </a:lnTo>
              </a:path>
            </a:pathLst>
          </a:custGeom>
          <a:ln w="19050">
            <a:solidFill>
              <a:srgbClr val="000000"/>
            </a:solidFill>
          </a:ln>
        </p:spPr>
        <p:txBody>
          <a:bodyPr wrap="square" lIns="0" tIns="0" rIns="0" bIns="0" rtlCol="0"/>
          <a:lstStyle/>
          <a:p>
            <a:endParaRPr dirty="0"/>
          </a:p>
        </p:txBody>
      </p:sp>
      <p:sp>
        <p:nvSpPr>
          <p:cNvPr id="13" name="object 13"/>
          <p:cNvSpPr/>
          <p:nvPr/>
        </p:nvSpPr>
        <p:spPr>
          <a:xfrm>
            <a:off x="7085400" y="3045355"/>
            <a:ext cx="76200" cy="76835"/>
          </a:xfrm>
          <a:custGeom>
            <a:avLst/>
            <a:gdLst/>
            <a:ahLst/>
            <a:cxnLst/>
            <a:rect l="l" t="t" r="r" b="b"/>
            <a:pathLst>
              <a:path w="76200" h="76835">
                <a:moveTo>
                  <a:pt x="0" y="0"/>
                </a:moveTo>
                <a:lnTo>
                  <a:pt x="37769" y="76365"/>
                </a:lnTo>
                <a:lnTo>
                  <a:pt x="76200" y="330"/>
                </a:lnTo>
                <a:lnTo>
                  <a:pt x="0" y="0"/>
                </a:lnTo>
                <a:close/>
              </a:path>
            </a:pathLst>
          </a:custGeom>
          <a:solidFill>
            <a:srgbClr val="000000"/>
          </a:solidFill>
        </p:spPr>
        <p:txBody>
          <a:bodyPr wrap="square" lIns="0" tIns="0" rIns="0" bIns="0" rtlCol="0"/>
          <a:lstStyle/>
          <a:p>
            <a:endParaRPr dirty="0"/>
          </a:p>
        </p:txBody>
      </p:sp>
      <p:sp>
        <p:nvSpPr>
          <p:cNvPr id="14" name="object 14"/>
          <p:cNvSpPr/>
          <p:nvPr/>
        </p:nvSpPr>
        <p:spPr>
          <a:xfrm>
            <a:off x="1658111" y="2764535"/>
            <a:ext cx="5465445" cy="0"/>
          </a:xfrm>
          <a:custGeom>
            <a:avLst/>
            <a:gdLst/>
            <a:ahLst/>
            <a:cxnLst/>
            <a:rect l="l" t="t" r="r" b="b"/>
            <a:pathLst>
              <a:path w="5465445">
                <a:moveTo>
                  <a:pt x="0" y="0"/>
                </a:moveTo>
                <a:lnTo>
                  <a:pt x="5465203" y="0"/>
                </a:lnTo>
              </a:path>
            </a:pathLst>
          </a:custGeom>
          <a:ln w="19050">
            <a:solidFill>
              <a:srgbClr val="000000"/>
            </a:solidFill>
          </a:ln>
        </p:spPr>
        <p:txBody>
          <a:bodyPr wrap="square" lIns="0" tIns="0" rIns="0" bIns="0" rtlCol="0"/>
          <a:lstStyle/>
          <a:p>
            <a:endParaRPr dirty="0"/>
          </a:p>
        </p:txBody>
      </p:sp>
      <p:sp>
        <p:nvSpPr>
          <p:cNvPr id="15" name="object 15"/>
          <p:cNvSpPr/>
          <p:nvPr/>
        </p:nvSpPr>
        <p:spPr>
          <a:xfrm>
            <a:off x="4285760" y="2380489"/>
            <a:ext cx="1270" cy="294005"/>
          </a:xfrm>
          <a:custGeom>
            <a:avLst/>
            <a:gdLst/>
            <a:ahLst/>
            <a:cxnLst/>
            <a:rect l="l" t="t" r="r" b="b"/>
            <a:pathLst>
              <a:path w="1270" h="294005">
                <a:moveTo>
                  <a:pt x="0" y="293687"/>
                </a:moveTo>
                <a:lnTo>
                  <a:pt x="1270" y="0"/>
                </a:lnTo>
              </a:path>
            </a:pathLst>
          </a:custGeom>
          <a:ln w="19050">
            <a:solidFill>
              <a:srgbClr val="000000"/>
            </a:solidFill>
          </a:ln>
        </p:spPr>
        <p:txBody>
          <a:bodyPr wrap="square" lIns="0" tIns="0" rIns="0" bIns="0" rtlCol="0"/>
          <a:lstStyle/>
          <a:p>
            <a:endParaRPr dirty="0"/>
          </a:p>
        </p:txBody>
      </p:sp>
      <p:sp>
        <p:nvSpPr>
          <p:cNvPr id="16" name="object 16"/>
          <p:cNvSpPr/>
          <p:nvPr/>
        </p:nvSpPr>
        <p:spPr>
          <a:xfrm>
            <a:off x="4247712" y="2661307"/>
            <a:ext cx="76200" cy="76835"/>
          </a:xfrm>
          <a:custGeom>
            <a:avLst/>
            <a:gdLst/>
            <a:ahLst/>
            <a:cxnLst/>
            <a:rect l="l" t="t" r="r" b="b"/>
            <a:pathLst>
              <a:path w="76200" h="76835">
                <a:moveTo>
                  <a:pt x="0" y="0"/>
                </a:moveTo>
                <a:lnTo>
                  <a:pt x="37769" y="76365"/>
                </a:lnTo>
                <a:lnTo>
                  <a:pt x="76200" y="330"/>
                </a:lnTo>
                <a:lnTo>
                  <a:pt x="0" y="0"/>
                </a:lnTo>
                <a:close/>
              </a:path>
            </a:pathLst>
          </a:custGeom>
          <a:solidFill>
            <a:srgbClr val="000000"/>
          </a:solidFill>
        </p:spPr>
        <p:txBody>
          <a:bodyPr wrap="square" lIns="0" tIns="0" rIns="0" bIns="0" rtlCol="0"/>
          <a:lstStyle/>
          <a:p>
            <a:endParaRPr dirty="0"/>
          </a:p>
        </p:txBody>
      </p:sp>
      <p:sp>
        <p:nvSpPr>
          <p:cNvPr id="17" name="object 17"/>
          <p:cNvSpPr/>
          <p:nvPr/>
        </p:nvSpPr>
        <p:spPr>
          <a:xfrm>
            <a:off x="4285760" y="2764535"/>
            <a:ext cx="1270" cy="294005"/>
          </a:xfrm>
          <a:custGeom>
            <a:avLst/>
            <a:gdLst/>
            <a:ahLst/>
            <a:cxnLst/>
            <a:rect l="l" t="t" r="r" b="b"/>
            <a:pathLst>
              <a:path w="1270" h="294005">
                <a:moveTo>
                  <a:pt x="0" y="293687"/>
                </a:moveTo>
                <a:lnTo>
                  <a:pt x="1270" y="0"/>
                </a:lnTo>
              </a:path>
            </a:pathLst>
          </a:custGeom>
          <a:ln w="19050">
            <a:solidFill>
              <a:srgbClr val="000000"/>
            </a:solidFill>
          </a:ln>
        </p:spPr>
        <p:txBody>
          <a:bodyPr wrap="square" lIns="0" tIns="0" rIns="0" bIns="0" rtlCol="0"/>
          <a:lstStyle/>
          <a:p>
            <a:endParaRPr dirty="0"/>
          </a:p>
        </p:txBody>
      </p:sp>
      <p:sp>
        <p:nvSpPr>
          <p:cNvPr id="18" name="object 18"/>
          <p:cNvSpPr/>
          <p:nvPr/>
        </p:nvSpPr>
        <p:spPr>
          <a:xfrm>
            <a:off x="4247712" y="3045355"/>
            <a:ext cx="76200" cy="76835"/>
          </a:xfrm>
          <a:custGeom>
            <a:avLst/>
            <a:gdLst/>
            <a:ahLst/>
            <a:cxnLst/>
            <a:rect l="l" t="t" r="r" b="b"/>
            <a:pathLst>
              <a:path w="76200" h="76835">
                <a:moveTo>
                  <a:pt x="0" y="0"/>
                </a:moveTo>
                <a:lnTo>
                  <a:pt x="37769" y="76365"/>
                </a:lnTo>
                <a:lnTo>
                  <a:pt x="76200" y="330"/>
                </a:lnTo>
                <a:lnTo>
                  <a:pt x="0" y="0"/>
                </a:lnTo>
                <a:close/>
              </a:path>
            </a:pathLst>
          </a:custGeom>
          <a:solidFill>
            <a:srgbClr val="000000"/>
          </a:solidFill>
        </p:spPr>
        <p:txBody>
          <a:bodyPr wrap="square" lIns="0" tIns="0" rIns="0" bIns="0" rtlCol="0"/>
          <a:lstStyle/>
          <a:p>
            <a:endParaRPr dirty="0"/>
          </a:p>
        </p:txBody>
      </p:sp>
      <p:sp>
        <p:nvSpPr>
          <p:cNvPr id="19" name="object 19"/>
          <p:cNvSpPr/>
          <p:nvPr/>
        </p:nvSpPr>
        <p:spPr>
          <a:xfrm>
            <a:off x="1679722" y="2764534"/>
            <a:ext cx="1270" cy="294005"/>
          </a:xfrm>
          <a:custGeom>
            <a:avLst/>
            <a:gdLst/>
            <a:ahLst/>
            <a:cxnLst/>
            <a:rect l="l" t="t" r="r" b="b"/>
            <a:pathLst>
              <a:path w="1269" h="294005">
                <a:moveTo>
                  <a:pt x="0" y="293687"/>
                </a:moveTo>
                <a:lnTo>
                  <a:pt x="1270" y="0"/>
                </a:lnTo>
              </a:path>
            </a:pathLst>
          </a:custGeom>
          <a:ln w="19050">
            <a:solidFill>
              <a:srgbClr val="000000"/>
            </a:solidFill>
          </a:ln>
        </p:spPr>
        <p:txBody>
          <a:bodyPr wrap="square" lIns="0" tIns="0" rIns="0" bIns="0" rtlCol="0"/>
          <a:lstStyle/>
          <a:p>
            <a:endParaRPr dirty="0"/>
          </a:p>
        </p:txBody>
      </p:sp>
      <p:sp>
        <p:nvSpPr>
          <p:cNvPr id="20" name="object 20"/>
          <p:cNvSpPr/>
          <p:nvPr/>
        </p:nvSpPr>
        <p:spPr>
          <a:xfrm>
            <a:off x="1641673" y="3045354"/>
            <a:ext cx="76200" cy="76835"/>
          </a:xfrm>
          <a:custGeom>
            <a:avLst/>
            <a:gdLst/>
            <a:ahLst/>
            <a:cxnLst/>
            <a:rect l="l" t="t" r="r" b="b"/>
            <a:pathLst>
              <a:path w="76200" h="76835">
                <a:moveTo>
                  <a:pt x="0" y="0"/>
                </a:moveTo>
                <a:lnTo>
                  <a:pt x="37769" y="76365"/>
                </a:lnTo>
                <a:lnTo>
                  <a:pt x="76200" y="330"/>
                </a:lnTo>
                <a:lnTo>
                  <a:pt x="0" y="0"/>
                </a:lnTo>
                <a:close/>
              </a:path>
            </a:pathLst>
          </a:custGeom>
          <a:solidFill>
            <a:srgbClr val="000000"/>
          </a:solidFill>
        </p:spPr>
        <p:txBody>
          <a:bodyPr wrap="square" lIns="0" tIns="0" rIns="0" bIns="0" rtlCol="0"/>
          <a:lstStyle/>
          <a:p>
            <a:endParaRPr dirty="0"/>
          </a:p>
        </p:txBody>
      </p:sp>
      <p:sp>
        <p:nvSpPr>
          <p:cNvPr id="21" name="object 21"/>
          <p:cNvSpPr/>
          <p:nvPr/>
        </p:nvSpPr>
        <p:spPr>
          <a:xfrm>
            <a:off x="806271" y="1242421"/>
            <a:ext cx="1950731" cy="987345"/>
          </a:xfrm>
          <a:prstGeom prst="rect">
            <a:avLst/>
          </a:prstGeom>
          <a:blipFill>
            <a:blip r:embed="rId2" cstate="print"/>
            <a:stretch>
              <a:fillRect/>
            </a:stretch>
          </a:blipFill>
        </p:spPr>
        <p:txBody>
          <a:bodyPr wrap="square" lIns="0" tIns="0" rIns="0" bIns="0" rtlCol="0"/>
          <a:lstStyle/>
          <a:p>
            <a:endParaRPr dirty="0"/>
          </a:p>
        </p:txBody>
      </p:sp>
      <p:sp>
        <p:nvSpPr>
          <p:cNvPr id="22" name="object 22"/>
          <p:cNvSpPr/>
          <p:nvPr/>
        </p:nvSpPr>
        <p:spPr>
          <a:xfrm>
            <a:off x="5914919" y="1120704"/>
            <a:ext cx="2076754" cy="592692"/>
          </a:xfrm>
          <a:prstGeom prst="rect">
            <a:avLst/>
          </a:prstGeom>
          <a:blipFill>
            <a:blip r:embed="rId3" cstate="print"/>
            <a:stretch>
              <a:fillRect/>
            </a:stretch>
          </a:blipFill>
        </p:spPr>
        <p:txBody>
          <a:bodyPr wrap="square" lIns="0" tIns="0" rIns="0" bIns="0" rtlCol="0"/>
          <a:lstStyle/>
          <a:p>
            <a:endParaRPr dirty="0"/>
          </a:p>
        </p:txBody>
      </p:sp>
      <p:sp>
        <p:nvSpPr>
          <p:cNvPr id="23" name="object 23"/>
          <p:cNvSpPr/>
          <p:nvPr/>
        </p:nvSpPr>
        <p:spPr>
          <a:xfrm>
            <a:off x="6311184" y="1955203"/>
            <a:ext cx="1228076" cy="271732"/>
          </a:xfrm>
          <a:prstGeom prst="rect">
            <a:avLst/>
          </a:prstGeom>
          <a:blipFill>
            <a:blip r:embed="rId4" cstate="print"/>
            <a:stretch>
              <a:fillRect/>
            </a:stretch>
          </a:blipFill>
        </p:spPr>
        <p:txBody>
          <a:bodyPr wrap="square" lIns="0" tIns="0" rIns="0" bIns="0" rtlCol="0"/>
          <a:lstStyle/>
          <a:p>
            <a:endParaRPr dirty="0"/>
          </a:p>
        </p:txBody>
      </p:sp>
      <p:sp>
        <p:nvSpPr>
          <p:cNvPr id="24" name="object 24"/>
          <p:cNvSpPr/>
          <p:nvPr/>
        </p:nvSpPr>
        <p:spPr>
          <a:xfrm>
            <a:off x="973886" y="2382899"/>
            <a:ext cx="926465" cy="240665"/>
          </a:xfrm>
          <a:custGeom>
            <a:avLst/>
            <a:gdLst/>
            <a:ahLst/>
            <a:cxnLst/>
            <a:rect l="l" t="t" r="r" b="b"/>
            <a:pathLst>
              <a:path w="926464" h="240664">
                <a:moveTo>
                  <a:pt x="20675" y="186903"/>
                </a:moveTo>
                <a:lnTo>
                  <a:pt x="482" y="190459"/>
                </a:lnTo>
                <a:lnTo>
                  <a:pt x="1903" y="198356"/>
                </a:lnTo>
                <a:lnTo>
                  <a:pt x="4298" y="205739"/>
                </a:lnTo>
                <a:lnTo>
                  <a:pt x="37160" y="236332"/>
                </a:lnTo>
                <a:lnTo>
                  <a:pt x="64154" y="240061"/>
                </a:lnTo>
                <a:lnTo>
                  <a:pt x="74802" y="239532"/>
                </a:lnTo>
                <a:lnTo>
                  <a:pt x="111926" y="226295"/>
                </a:lnTo>
                <a:lnTo>
                  <a:pt x="118252" y="220559"/>
                </a:lnTo>
                <a:lnTo>
                  <a:pt x="65306" y="220559"/>
                </a:lnTo>
                <a:lnTo>
                  <a:pt x="58800" y="220217"/>
                </a:lnTo>
                <a:lnTo>
                  <a:pt x="25184" y="201470"/>
                </a:lnTo>
                <a:lnTo>
                  <a:pt x="22351" y="194968"/>
                </a:lnTo>
                <a:lnTo>
                  <a:pt x="20675" y="186903"/>
                </a:lnTo>
                <a:close/>
              </a:path>
              <a:path w="926464" h="240664">
                <a:moveTo>
                  <a:pt x="62990" y="71070"/>
                </a:moveTo>
                <a:lnTo>
                  <a:pt x="24739" y="79652"/>
                </a:lnTo>
                <a:lnTo>
                  <a:pt x="0" y="113192"/>
                </a:lnTo>
                <a:lnTo>
                  <a:pt x="1371" y="128902"/>
                </a:lnTo>
                <a:lnTo>
                  <a:pt x="32507" y="156826"/>
                </a:lnTo>
                <a:lnTo>
                  <a:pt x="69767" y="163915"/>
                </a:lnTo>
                <a:lnTo>
                  <a:pt x="78206" y="165358"/>
                </a:lnTo>
                <a:lnTo>
                  <a:pt x="110604" y="194079"/>
                </a:lnTo>
                <a:lnTo>
                  <a:pt x="109473" y="198867"/>
                </a:lnTo>
                <a:lnTo>
                  <a:pt x="72110" y="220266"/>
                </a:lnTo>
                <a:lnTo>
                  <a:pt x="65306" y="220559"/>
                </a:lnTo>
                <a:lnTo>
                  <a:pt x="118252" y="220559"/>
                </a:lnTo>
                <a:lnTo>
                  <a:pt x="130894" y="191896"/>
                </a:lnTo>
                <a:lnTo>
                  <a:pt x="130797" y="185443"/>
                </a:lnTo>
                <a:lnTo>
                  <a:pt x="106478" y="150984"/>
                </a:lnTo>
                <a:lnTo>
                  <a:pt x="62522" y="140828"/>
                </a:lnTo>
                <a:lnTo>
                  <a:pt x="50373" y="138913"/>
                </a:lnTo>
                <a:lnTo>
                  <a:pt x="20789" y="111402"/>
                </a:lnTo>
                <a:lnTo>
                  <a:pt x="23279" y="105382"/>
                </a:lnTo>
                <a:lnTo>
                  <a:pt x="65581" y="90132"/>
                </a:lnTo>
                <a:lnTo>
                  <a:pt x="109638" y="90132"/>
                </a:lnTo>
                <a:lnTo>
                  <a:pt x="109435" y="89837"/>
                </a:lnTo>
                <a:lnTo>
                  <a:pt x="71345" y="71444"/>
                </a:lnTo>
                <a:lnTo>
                  <a:pt x="62990" y="71070"/>
                </a:lnTo>
                <a:close/>
              </a:path>
              <a:path w="926464" h="240664">
                <a:moveTo>
                  <a:pt x="109638" y="90132"/>
                </a:moveTo>
                <a:lnTo>
                  <a:pt x="65581" y="90132"/>
                </a:lnTo>
                <a:lnTo>
                  <a:pt x="73385" y="90942"/>
                </a:lnTo>
                <a:lnTo>
                  <a:pt x="80130" y="92837"/>
                </a:lnTo>
                <a:lnTo>
                  <a:pt x="99148" y="118184"/>
                </a:lnTo>
                <a:lnTo>
                  <a:pt x="119697" y="114818"/>
                </a:lnTo>
                <a:lnTo>
                  <a:pt x="118378" y="107898"/>
                </a:lnTo>
                <a:lnTo>
                  <a:pt x="116228" y="101427"/>
                </a:lnTo>
                <a:lnTo>
                  <a:pt x="113248" y="95407"/>
                </a:lnTo>
                <a:lnTo>
                  <a:pt x="109638" y="90132"/>
                </a:lnTo>
                <a:close/>
              </a:path>
              <a:path w="926464" h="240664">
                <a:moveTo>
                  <a:pt x="199580" y="104137"/>
                </a:moveTo>
                <a:lnTo>
                  <a:pt x="161213" y="124076"/>
                </a:lnTo>
                <a:lnTo>
                  <a:pt x="149657" y="157427"/>
                </a:lnTo>
                <a:lnTo>
                  <a:pt x="149910" y="171676"/>
                </a:lnTo>
                <a:lnTo>
                  <a:pt x="169011" y="215097"/>
                </a:lnTo>
                <a:lnTo>
                  <a:pt x="199122" y="227543"/>
                </a:lnTo>
                <a:lnTo>
                  <a:pt x="211493" y="227467"/>
                </a:lnTo>
                <a:lnTo>
                  <a:pt x="247677" y="210995"/>
                </a:lnTo>
                <a:lnTo>
                  <a:pt x="210159" y="210995"/>
                </a:lnTo>
                <a:lnTo>
                  <a:pt x="203016" y="210969"/>
                </a:lnTo>
                <a:lnTo>
                  <a:pt x="172862" y="183035"/>
                </a:lnTo>
                <a:lnTo>
                  <a:pt x="170954" y="173975"/>
                </a:lnTo>
                <a:lnTo>
                  <a:pt x="259029" y="166266"/>
                </a:lnTo>
                <a:lnTo>
                  <a:pt x="258889" y="163891"/>
                </a:lnTo>
                <a:lnTo>
                  <a:pt x="258673" y="160919"/>
                </a:lnTo>
                <a:lnTo>
                  <a:pt x="258126" y="157427"/>
                </a:lnTo>
                <a:lnTo>
                  <a:pt x="170624" y="157427"/>
                </a:lnTo>
                <a:lnTo>
                  <a:pt x="171010" y="149997"/>
                </a:lnTo>
                <a:lnTo>
                  <a:pt x="201244" y="120571"/>
                </a:lnTo>
                <a:lnTo>
                  <a:pt x="242955" y="120571"/>
                </a:lnTo>
                <a:lnTo>
                  <a:pt x="239687" y="116875"/>
                </a:lnTo>
                <a:lnTo>
                  <a:pt x="231021" y="110522"/>
                </a:lnTo>
                <a:lnTo>
                  <a:pt x="221448" y="106282"/>
                </a:lnTo>
                <a:lnTo>
                  <a:pt x="210967" y="104154"/>
                </a:lnTo>
                <a:lnTo>
                  <a:pt x="199580" y="104137"/>
                </a:lnTo>
                <a:close/>
              </a:path>
              <a:path w="926464" h="240664">
                <a:moveTo>
                  <a:pt x="239179" y="184033"/>
                </a:moveTo>
                <a:lnTo>
                  <a:pt x="210159" y="210995"/>
                </a:lnTo>
                <a:lnTo>
                  <a:pt x="247677" y="210995"/>
                </a:lnTo>
                <a:lnTo>
                  <a:pt x="250033" y="208457"/>
                </a:lnTo>
                <a:lnTo>
                  <a:pt x="254515" y="201489"/>
                </a:lnTo>
                <a:lnTo>
                  <a:pt x="257866" y="193598"/>
                </a:lnTo>
                <a:lnTo>
                  <a:pt x="260083" y="184782"/>
                </a:lnTo>
                <a:lnTo>
                  <a:pt x="239179" y="184033"/>
                </a:lnTo>
                <a:close/>
              </a:path>
              <a:path w="926464" h="240664">
                <a:moveTo>
                  <a:pt x="242955" y="120571"/>
                </a:moveTo>
                <a:lnTo>
                  <a:pt x="201244" y="120571"/>
                </a:lnTo>
                <a:lnTo>
                  <a:pt x="208571" y="120657"/>
                </a:lnTo>
                <a:lnTo>
                  <a:pt x="215314" y="122251"/>
                </a:lnTo>
                <a:lnTo>
                  <a:pt x="236575" y="151648"/>
                </a:lnTo>
                <a:lnTo>
                  <a:pt x="170624" y="157427"/>
                </a:lnTo>
                <a:lnTo>
                  <a:pt x="258126" y="157427"/>
                </a:lnTo>
                <a:lnTo>
                  <a:pt x="256523" y="147201"/>
                </a:lnTo>
                <a:lnTo>
                  <a:pt x="252642" y="135287"/>
                </a:lnTo>
                <a:lnTo>
                  <a:pt x="247031" y="125179"/>
                </a:lnTo>
                <a:lnTo>
                  <a:pt x="242955" y="120571"/>
                </a:lnTo>
                <a:close/>
              </a:path>
              <a:path w="926464" h="240664">
                <a:moveTo>
                  <a:pt x="335568" y="92845"/>
                </a:moveTo>
                <a:lnTo>
                  <a:pt x="293057" y="107242"/>
                </a:lnTo>
                <a:lnTo>
                  <a:pt x="277537" y="150604"/>
                </a:lnTo>
                <a:lnTo>
                  <a:pt x="277952" y="159903"/>
                </a:lnTo>
                <a:lnTo>
                  <a:pt x="296659" y="204048"/>
                </a:lnTo>
                <a:lnTo>
                  <a:pt x="325409" y="216498"/>
                </a:lnTo>
                <a:lnTo>
                  <a:pt x="337019" y="216482"/>
                </a:lnTo>
                <a:lnTo>
                  <a:pt x="370309" y="200048"/>
                </a:lnTo>
                <a:lnTo>
                  <a:pt x="335356" y="200048"/>
                </a:lnTo>
                <a:lnTo>
                  <a:pt x="328308" y="199981"/>
                </a:lnTo>
                <a:lnTo>
                  <a:pt x="300013" y="168588"/>
                </a:lnTo>
                <a:lnTo>
                  <a:pt x="298108" y="146557"/>
                </a:lnTo>
                <a:lnTo>
                  <a:pt x="299062" y="137037"/>
                </a:lnTo>
                <a:lnTo>
                  <a:pt x="328548" y="109433"/>
                </a:lnTo>
                <a:lnTo>
                  <a:pt x="335229" y="108849"/>
                </a:lnTo>
                <a:lnTo>
                  <a:pt x="367989" y="108849"/>
                </a:lnTo>
                <a:lnTo>
                  <a:pt x="364686" y="104906"/>
                </a:lnTo>
                <a:lnTo>
                  <a:pt x="358648" y="100023"/>
                </a:lnTo>
                <a:lnTo>
                  <a:pt x="351726" y="96336"/>
                </a:lnTo>
                <a:lnTo>
                  <a:pt x="344031" y="93944"/>
                </a:lnTo>
                <a:lnTo>
                  <a:pt x="335568" y="92845"/>
                </a:lnTo>
                <a:close/>
              </a:path>
              <a:path w="926464" h="240664">
                <a:moveTo>
                  <a:pt x="362470" y="167980"/>
                </a:moveTo>
                <a:lnTo>
                  <a:pt x="335356" y="200048"/>
                </a:lnTo>
                <a:lnTo>
                  <a:pt x="370309" y="200048"/>
                </a:lnTo>
                <a:lnTo>
                  <a:pt x="374113" y="195286"/>
                </a:lnTo>
                <a:lnTo>
                  <a:pt x="378218" y="187459"/>
                </a:lnTo>
                <a:lnTo>
                  <a:pt x="380971" y="178636"/>
                </a:lnTo>
                <a:lnTo>
                  <a:pt x="382371" y="168818"/>
                </a:lnTo>
                <a:lnTo>
                  <a:pt x="362470" y="167980"/>
                </a:lnTo>
                <a:close/>
              </a:path>
              <a:path w="926464" h="240664">
                <a:moveTo>
                  <a:pt x="367989" y="108849"/>
                </a:moveTo>
                <a:lnTo>
                  <a:pt x="335229" y="108849"/>
                </a:lnTo>
                <a:lnTo>
                  <a:pt x="341083" y="110348"/>
                </a:lnTo>
                <a:lnTo>
                  <a:pt x="351205" y="117536"/>
                </a:lnTo>
                <a:lnTo>
                  <a:pt x="355003" y="123213"/>
                </a:lnTo>
                <a:lnTo>
                  <a:pt x="357555" y="130985"/>
                </a:lnTo>
                <a:lnTo>
                  <a:pt x="376745" y="126273"/>
                </a:lnTo>
                <a:lnTo>
                  <a:pt x="373735" y="118032"/>
                </a:lnTo>
                <a:lnTo>
                  <a:pt x="369716" y="110910"/>
                </a:lnTo>
                <a:lnTo>
                  <a:pt x="367989" y="108849"/>
                </a:lnTo>
                <a:close/>
              </a:path>
              <a:path w="926464" h="240664">
                <a:moveTo>
                  <a:pt x="413816" y="88072"/>
                </a:moveTo>
                <a:lnTo>
                  <a:pt x="393801" y="89824"/>
                </a:lnTo>
                <a:lnTo>
                  <a:pt x="400951" y="171524"/>
                </a:lnTo>
                <a:lnTo>
                  <a:pt x="401904" y="177708"/>
                </a:lnTo>
                <a:lnTo>
                  <a:pt x="431139" y="206906"/>
                </a:lnTo>
                <a:lnTo>
                  <a:pt x="437769" y="207668"/>
                </a:lnTo>
                <a:lnTo>
                  <a:pt x="444728" y="207058"/>
                </a:lnTo>
                <a:lnTo>
                  <a:pt x="455841" y="204824"/>
                </a:lnTo>
                <a:lnTo>
                  <a:pt x="465501" y="200199"/>
                </a:lnTo>
                <a:lnTo>
                  <a:pt x="473705" y="193180"/>
                </a:lnTo>
                <a:lnTo>
                  <a:pt x="475983" y="190002"/>
                </a:lnTo>
                <a:lnTo>
                  <a:pt x="441223" y="190002"/>
                </a:lnTo>
                <a:lnTo>
                  <a:pt x="436054" y="188935"/>
                </a:lnTo>
                <a:lnTo>
                  <a:pt x="420458" y="164018"/>
                </a:lnTo>
                <a:lnTo>
                  <a:pt x="413816" y="88072"/>
                </a:lnTo>
                <a:close/>
              </a:path>
              <a:path w="926464" h="240664">
                <a:moveTo>
                  <a:pt x="498492" y="183766"/>
                </a:moveTo>
                <a:lnTo>
                  <a:pt x="480453" y="183766"/>
                </a:lnTo>
                <a:lnTo>
                  <a:pt x="481964" y="201115"/>
                </a:lnTo>
                <a:lnTo>
                  <a:pt x="499872" y="199540"/>
                </a:lnTo>
                <a:lnTo>
                  <a:pt x="498492" y="183766"/>
                </a:lnTo>
                <a:close/>
              </a:path>
              <a:path w="926464" h="240664">
                <a:moveTo>
                  <a:pt x="489546" y="81455"/>
                </a:moveTo>
                <a:lnTo>
                  <a:pt x="469531" y="83208"/>
                </a:lnTo>
                <a:lnTo>
                  <a:pt x="475945" y="156550"/>
                </a:lnTo>
                <a:lnTo>
                  <a:pt x="475526" y="164348"/>
                </a:lnTo>
                <a:lnTo>
                  <a:pt x="441223" y="190002"/>
                </a:lnTo>
                <a:lnTo>
                  <a:pt x="475983" y="190002"/>
                </a:lnTo>
                <a:lnTo>
                  <a:pt x="480453" y="183766"/>
                </a:lnTo>
                <a:lnTo>
                  <a:pt x="498492" y="183766"/>
                </a:lnTo>
                <a:lnTo>
                  <a:pt x="489546" y="81455"/>
                </a:lnTo>
                <a:close/>
              </a:path>
              <a:path w="926464" h="240664">
                <a:moveTo>
                  <a:pt x="539572" y="77074"/>
                </a:moveTo>
                <a:lnTo>
                  <a:pt x="521550" y="78648"/>
                </a:lnTo>
                <a:lnTo>
                  <a:pt x="531888" y="196746"/>
                </a:lnTo>
                <a:lnTo>
                  <a:pt x="551903" y="194993"/>
                </a:lnTo>
                <a:lnTo>
                  <a:pt x="545757" y="124711"/>
                </a:lnTo>
                <a:lnTo>
                  <a:pt x="546188" y="116837"/>
                </a:lnTo>
                <a:lnTo>
                  <a:pt x="548855" y="104722"/>
                </a:lnTo>
                <a:lnTo>
                  <a:pt x="551027" y="100848"/>
                </a:lnTo>
                <a:lnTo>
                  <a:pt x="557530" y="94981"/>
                </a:lnTo>
                <a:lnTo>
                  <a:pt x="541134" y="94981"/>
                </a:lnTo>
                <a:lnTo>
                  <a:pt x="539572" y="77074"/>
                </a:lnTo>
                <a:close/>
              </a:path>
              <a:path w="926464" h="240664">
                <a:moveTo>
                  <a:pt x="581727" y="92517"/>
                </a:moveTo>
                <a:lnTo>
                  <a:pt x="570611" y="92517"/>
                </a:lnTo>
                <a:lnTo>
                  <a:pt x="575627" y="93533"/>
                </a:lnTo>
                <a:lnTo>
                  <a:pt x="580771" y="95997"/>
                </a:lnTo>
                <a:lnTo>
                  <a:pt x="581727" y="92517"/>
                </a:lnTo>
                <a:close/>
              </a:path>
              <a:path w="926464" h="240664">
                <a:moveTo>
                  <a:pt x="571652" y="71575"/>
                </a:moveTo>
                <a:lnTo>
                  <a:pt x="541134" y="94981"/>
                </a:lnTo>
                <a:lnTo>
                  <a:pt x="557530" y="94981"/>
                </a:lnTo>
                <a:lnTo>
                  <a:pt x="561340" y="93317"/>
                </a:lnTo>
                <a:lnTo>
                  <a:pt x="570611" y="92517"/>
                </a:lnTo>
                <a:lnTo>
                  <a:pt x="581727" y="92517"/>
                </a:lnTo>
                <a:lnTo>
                  <a:pt x="586041" y="76820"/>
                </a:lnTo>
                <a:lnTo>
                  <a:pt x="578700" y="73124"/>
                </a:lnTo>
                <a:lnTo>
                  <a:pt x="571652" y="71575"/>
                </a:lnTo>
                <a:close/>
              </a:path>
              <a:path w="926464" h="240664">
                <a:moveTo>
                  <a:pt x="613879" y="25308"/>
                </a:moveTo>
                <a:lnTo>
                  <a:pt x="593864" y="27061"/>
                </a:lnTo>
                <a:lnTo>
                  <a:pt x="595883" y="50073"/>
                </a:lnTo>
                <a:lnTo>
                  <a:pt x="615899" y="48321"/>
                </a:lnTo>
                <a:lnTo>
                  <a:pt x="613879" y="25308"/>
                </a:lnTo>
                <a:close/>
              </a:path>
              <a:path w="926464" h="240664">
                <a:moveTo>
                  <a:pt x="617816" y="70228"/>
                </a:moveTo>
                <a:lnTo>
                  <a:pt x="597801" y="71981"/>
                </a:lnTo>
                <a:lnTo>
                  <a:pt x="608126" y="190066"/>
                </a:lnTo>
                <a:lnTo>
                  <a:pt x="628141" y="188326"/>
                </a:lnTo>
                <a:lnTo>
                  <a:pt x="617816" y="70228"/>
                </a:lnTo>
                <a:close/>
              </a:path>
              <a:path w="926464" h="240664">
                <a:moveTo>
                  <a:pt x="722617" y="206944"/>
                </a:moveTo>
                <a:lnTo>
                  <a:pt x="726490" y="225549"/>
                </a:lnTo>
                <a:lnTo>
                  <a:pt x="731380" y="226756"/>
                </a:lnTo>
                <a:lnTo>
                  <a:pt x="735749" y="227200"/>
                </a:lnTo>
                <a:lnTo>
                  <a:pt x="745972" y="226299"/>
                </a:lnTo>
                <a:lnTo>
                  <a:pt x="751332" y="224279"/>
                </a:lnTo>
                <a:lnTo>
                  <a:pt x="759980" y="217332"/>
                </a:lnTo>
                <a:lnTo>
                  <a:pt x="763638" y="212138"/>
                </a:lnTo>
                <a:lnTo>
                  <a:pt x="765421" y="208011"/>
                </a:lnTo>
                <a:lnTo>
                  <a:pt x="730973" y="208011"/>
                </a:lnTo>
                <a:lnTo>
                  <a:pt x="727100" y="207744"/>
                </a:lnTo>
                <a:lnTo>
                  <a:pt x="722617" y="206944"/>
                </a:lnTo>
                <a:close/>
              </a:path>
              <a:path w="926464" h="240664">
                <a:moveTo>
                  <a:pt x="723303" y="60995"/>
                </a:moveTo>
                <a:lnTo>
                  <a:pt x="701725" y="62888"/>
                </a:lnTo>
                <a:lnTo>
                  <a:pt x="756894" y="177277"/>
                </a:lnTo>
                <a:lnTo>
                  <a:pt x="756259" y="179499"/>
                </a:lnTo>
                <a:lnTo>
                  <a:pt x="730973" y="208011"/>
                </a:lnTo>
                <a:lnTo>
                  <a:pt x="765421" y="208011"/>
                </a:lnTo>
                <a:lnTo>
                  <a:pt x="782048" y="153845"/>
                </a:lnTo>
                <a:lnTo>
                  <a:pt x="764806" y="153845"/>
                </a:lnTo>
                <a:lnTo>
                  <a:pt x="762200" y="146832"/>
                </a:lnTo>
                <a:lnTo>
                  <a:pt x="759431" y="139889"/>
                </a:lnTo>
                <a:lnTo>
                  <a:pt x="756764" y="133623"/>
                </a:lnTo>
                <a:lnTo>
                  <a:pt x="753859" y="127239"/>
                </a:lnTo>
                <a:lnTo>
                  <a:pt x="723303" y="60995"/>
                </a:lnTo>
                <a:close/>
              </a:path>
              <a:path w="926464" h="240664">
                <a:moveTo>
                  <a:pt x="674395" y="82725"/>
                </a:moveTo>
                <a:lnTo>
                  <a:pt x="654329" y="82725"/>
                </a:lnTo>
                <a:lnTo>
                  <a:pt x="661327" y="162672"/>
                </a:lnTo>
                <a:lnTo>
                  <a:pt x="683971" y="184998"/>
                </a:lnTo>
                <a:lnTo>
                  <a:pt x="695693" y="183982"/>
                </a:lnTo>
                <a:lnTo>
                  <a:pt x="700671" y="182941"/>
                </a:lnTo>
                <a:lnTo>
                  <a:pt x="706208" y="181264"/>
                </a:lnTo>
                <a:lnTo>
                  <a:pt x="702223" y="165643"/>
                </a:lnTo>
                <a:lnTo>
                  <a:pt x="690092" y="165643"/>
                </a:lnTo>
                <a:lnTo>
                  <a:pt x="687768" y="165364"/>
                </a:lnTo>
                <a:lnTo>
                  <a:pt x="684415" y="163713"/>
                </a:lnTo>
                <a:lnTo>
                  <a:pt x="683145" y="162519"/>
                </a:lnTo>
                <a:lnTo>
                  <a:pt x="681456" y="159382"/>
                </a:lnTo>
                <a:lnTo>
                  <a:pt x="680783" y="155737"/>
                </a:lnTo>
                <a:lnTo>
                  <a:pt x="674395" y="82725"/>
                </a:lnTo>
                <a:close/>
              </a:path>
              <a:path w="926464" h="240664">
                <a:moveTo>
                  <a:pt x="701763" y="163840"/>
                </a:moveTo>
                <a:lnTo>
                  <a:pt x="698182" y="164678"/>
                </a:lnTo>
                <a:lnTo>
                  <a:pt x="695274" y="165186"/>
                </a:lnTo>
                <a:lnTo>
                  <a:pt x="690092" y="165643"/>
                </a:lnTo>
                <a:lnTo>
                  <a:pt x="702223" y="165643"/>
                </a:lnTo>
                <a:lnTo>
                  <a:pt x="701763" y="163840"/>
                </a:lnTo>
                <a:close/>
              </a:path>
              <a:path w="926464" h="240664">
                <a:moveTo>
                  <a:pt x="809917" y="53426"/>
                </a:moveTo>
                <a:lnTo>
                  <a:pt x="770686" y="126210"/>
                </a:lnTo>
                <a:lnTo>
                  <a:pt x="764806" y="153845"/>
                </a:lnTo>
                <a:lnTo>
                  <a:pt x="782048" y="153845"/>
                </a:lnTo>
                <a:lnTo>
                  <a:pt x="809917" y="53426"/>
                </a:lnTo>
                <a:close/>
              </a:path>
              <a:path w="926464" h="240664">
                <a:moveTo>
                  <a:pt x="669264" y="24153"/>
                </a:moveTo>
                <a:lnTo>
                  <a:pt x="650417" y="37907"/>
                </a:lnTo>
                <a:lnTo>
                  <a:pt x="652970" y="67155"/>
                </a:lnTo>
                <a:lnTo>
                  <a:pt x="638302" y="68438"/>
                </a:lnTo>
                <a:lnTo>
                  <a:pt x="639660" y="84008"/>
                </a:lnTo>
                <a:lnTo>
                  <a:pt x="654329" y="82725"/>
                </a:lnTo>
                <a:lnTo>
                  <a:pt x="674395" y="82725"/>
                </a:lnTo>
                <a:lnTo>
                  <a:pt x="674243" y="80985"/>
                </a:lnTo>
                <a:lnTo>
                  <a:pt x="694372" y="79220"/>
                </a:lnTo>
                <a:lnTo>
                  <a:pt x="693156" y="65415"/>
                </a:lnTo>
                <a:lnTo>
                  <a:pt x="672884" y="65415"/>
                </a:lnTo>
                <a:lnTo>
                  <a:pt x="669264" y="24153"/>
                </a:lnTo>
                <a:close/>
              </a:path>
              <a:path w="926464" h="240664">
                <a:moveTo>
                  <a:pt x="693000" y="63650"/>
                </a:moveTo>
                <a:lnTo>
                  <a:pt x="672884" y="65415"/>
                </a:lnTo>
                <a:lnTo>
                  <a:pt x="693156" y="65415"/>
                </a:lnTo>
                <a:lnTo>
                  <a:pt x="693000" y="63650"/>
                </a:lnTo>
                <a:close/>
              </a:path>
              <a:path w="926464" h="240664">
                <a:moveTo>
                  <a:pt x="914808" y="15834"/>
                </a:moveTo>
                <a:lnTo>
                  <a:pt x="879652" y="15834"/>
                </a:lnTo>
                <a:lnTo>
                  <a:pt x="887361" y="18133"/>
                </a:lnTo>
                <a:lnTo>
                  <a:pt x="900544" y="28852"/>
                </a:lnTo>
                <a:lnTo>
                  <a:pt x="904189" y="35430"/>
                </a:lnTo>
                <a:lnTo>
                  <a:pt x="905243" y="47508"/>
                </a:lnTo>
                <a:lnTo>
                  <a:pt x="904557" y="51572"/>
                </a:lnTo>
                <a:lnTo>
                  <a:pt x="901039" y="59192"/>
                </a:lnTo>
                <a:lnTo>
                  <a:pt x="896962" y="64463"/>
                </a:lnTo>
                <a:lnTo>
                  <a:pt x="884161" y="77912"/>
                </a:lnTo>
                <a:lnTo>
                  <a:pt x="879779" y="82979"/>
                </a:lnTo>
                <a:lnTo>
                  <a:pt x="877379" y="86395"/>
                </a:lnTo>
                <a:lnTo>
                  <a:pt x="874128" y="91094"/>
                </a:lnTo>
                <a:lnTo>
                  <a:pt x="871880" y="95654"/>
                </a:lnTo>
                <a:lnTo>
                  <a:pt x="870623" y="100099"/>
                </a:lnTo>
                <a:lnTo>
                  <a:pt x="868908" y="106004"/>
                </a:lnTo>
                <a:lnTo>
                  <a:pt x="868387" y="112888"/>
                </a:lnTo>
                <a:lnTo>
                  <a:pt x="869188" y="122082"/>
                </a:lnTo>
                <a:lnTo>
                  <a:pt x="869708" y="126743"/>
                </a:lnTo>
                <a:lnTo>
                  <a:pt x="888949" y="125054"/>
                </a:lnTo>
                <a:lnTo>
                  <a:pt x="888390" y="117041"/>
                </a:lnTo>
                <a:lnTo>
                  <a:pt x="888441" y="111199"/>
                </a:lnTo>
                <a:lnTo>
                  <a:pt x="904379" y="83817"/>
                </a:lnTo>
                <a:lnTo>
                  <a:pt x="910526" y="77026"/>
                </a:lnTo>
                <a:lnTo>
                  <a:pt x="925944" y="47191"/>
                </a:lnTo>
                <a:lnTo>
                  <a:pt x="925322" y="40079"/>
                </a:lnTo>
                <a:lnTo>
                  <a:pt x="923636" y="31230"/>
                </a:lnTo>
                <a:lnTo>
                  <a:pt x="920264" y="23294"/>
                </a:lnTo>
                <a:lnTo>
                  <a:pt x="915156" y="16156"/>
                </a:lnTo>
                <a:lnTo>
                  <a:pt x="914808" y="15834"/>
                </a:lnTo>
                <a:close/>
              </a:path>
              <a:path w="926464" h="240664">
                <a:moveTo>
                  <a:pt x="880481" y="0"/>
                </a:moveTo>
                <a:lnTo>
                  <a:pt x="840766" y="9528"/>
                </a:lnTo>
                <a:lnTo>
                  <a:pt x="820356" y="51839"/>
                </a:lnTo>
                <a:lnTo>
                  <a:pt x="841133" y="52486"/>
                </a:lnTo>
                <a:lnTo>
                  <a:pt x="842142" y="44390"/>
                </a:lnTo>
                <a:lnTo>
                  <a:pt x="843988" y="37358"/>
                </a:lnTo>
                <a:lnTo>
                  <a:pt x="879652" y="15834"/>
                </a:lnTo>
                <a:lnTo>
                  <a:pt x="914808" y="15834"/>
                </a:lnTo>
                <a:lnTo>
                  <a:pt x="908329" y="9853"/>
                </a:lnTo>
                <a:lnTo>
                  <a:pt x="900116" y="4835"/>
                </a:lnTo>
                <a:lnTo>
                  <a:pt x="890833" y="1551"/>
                </a:lnTo>
                <a:lnTo>
                  <a:pt x="880481" y="0"/>
                </a:lnTo>
                <a:close/>
              </a:path>
              <a:path w="926464" h="240664">
                <a:moveTo>
                  <a:pt x="892797" y="142199"/>
                </a:moveTo>
                <a:lnTo>
                  <a:pt x="870000" y="144193"/>
                </a:lnTo>
                <a:lnTo>
                  <a:pt x="871994" y="166990"/>
                </a:lnTo>
                <a:lnTo>
                  <a:pt x="894791" y="164996"/>
                </a:lnTo>
                <a:lnTo>
                  <a:pt x="892797" y="142199"/>
                </a:lnTo>
                <a:close/>
              </a:path>
            </a:pathLst>
          </a:custGeom>
          <a:solidFill>
            <a:srgbClr val="000000"/>
          </a:solidFill>
        </p:spPr>
        <p:txBody>
          <a:bodyPr wrap="square" lIns="0" tIns="0" rIns="0" bIns="0" rtlCol="0"/>
          <a:lstStyle/>
          <a:p>
            <a:endParaRPr dirty="0"/>
          </a:p>
        </p:txBody>
      </p:sp>
      <p:sp>
        <p:nvSpPr>
          <p:cNvPr id="25" name="object 25"/>
          <p:cNvSpPr/>
          <p:nvPr/>
        </p:nvSpPr>
        <p:spPr>
          <a:xfrm>
            <a:off x="7144265" y="2463744"/>
            <a:ext cx="1088390" cy="347980"/>
          </a:xfrm>
          <a:custGeom>
            <a:avLst/>
            <a:gdLst/>
            <a:ahLst/>
            <a:cxnLst/>
            <a:rect l="l" t="t" r="r" b="b"/>
            <a:pathLst>
              <a:path w="1088390" h="347980">
                <a:moveTo>
                  <a:pt x="129729" y="93230"/>
                </a:moveTo>
                <a:lnTo>
                  <a:pt x="32753" y="93230"/>
                </a:lnTo>
                <a:lnTo>
                  <a:pt x="63068" y="98043"/>
                </a:lnTo>
                <a:lnTo>
                  <a:pt x="67005" y="98920"/>
                </a:lnTo>
                <a:lnTo>
                  <a:pt x="93046" y="128881"/>
                </a:lnTo>
                <a:lnTo>
                  <a:pt x="115544" y="179920"/>
                </a:lnTo>
                <a:lnTo>
                  <a:pt x="142443" y="184175"/>
                </a:lnTo>
                <a:lnTo>
                  <a:pt x="121297" y="135737"/>
                </a:lnTo>
                <a:lnTo>
                  <a:pt x="95326" y="101333"/>
                </a:lnTo>
                <a:lnTo>
                  <a:pt x="106534" y="100921"/>
                </a:lnTo>
                <a:lnTo>
                  <a:pt x="116400" y="99193"/>
                </a:lnTo>
                <a:lnTo>
                  <a:pt x="124920" y="96150"/>
                </a:lnTo>
                <a:lnTo>
                  <a:pt x="129729" y="93230"/>
                </a:lnTo>
                <a:close/>
              </a:path>
              <a:path w="1088390" h="347980">
                <a:moveTo>
                  <a:pt x="25603" y="0"/>
                </a:moveTo>
                <a:lnTo>
                  <a:pt x="0" y="161620"/>
                </a:lnTo>
                <a:lnTo>
                  <a:pt x="21386" y="165011"/>
                </a:lnTo>
                <a:lnTo>
                  <a:pt x="32753" y="93230"/>
                </a:lnTo>
                <a:lnTo>
                  <a:pt x="129729" y="93230"/>
                </a:lnTo>
                <a:lnTo>
                  <a:pt x="132092" y="91795"/>
                </a:lnTo>
                <a:lnTo>
                  <a:pt x="137955" y="86328"/>
                </a:lnTo>
                <a:lnTo>
                  <a:pt x="139814" y="83743"/>
                </a:lnTo>
                <a:lnTo>
                  <a:pt x="99237" y="83743"/>
                </a:lnTo>
                <a:lnTo>
                  <a:pt x="91440" y="83540"/>
                </a:lnTo>
                <a:lnTo>
                  <a:pt x="35687" y="74714"/>
                </a:lnTo>
                <a:lnTo>
                  <a:pt x="44157" y="21247"/>
                </a:lnTo>
                <a:lnTo>
                  <a:pt x="130015" y="21247"/>
                </a:lnTo>
                <a:lnTo>
                  <a:pt x="129425" y="20904"/>
                </a:lnTo>
                <a:lnTo>
                  <a:pt x="123456" y="18006"/>
                </a:lnTo>
                <a:lnTo>
                  <a:pt x="116103" y="15447"/>
                </a:lnTo>
                <a:lnTo>
                  <a:pt x="107369" y="13230"/>
                </a:lnTo>
                <a:lnTo>
                  <a:pt x="97256" y="11353"/>
                </a:lnTo>
                <a:lnTo>
                  <a:pt x="25603" y="0"/>
                </a:lnTo>
                <a:close/>
              </a:path>
              <a:path w="1088390" h="347980">
                <a:moveTo>
                  <a:pt x="130015" y="21247"/>
                </a:moveTo>
                <a:lnTo>
                  <a:pt x="44157" y="21247"/>
                </a:lnTo>
                <a:lnTo>
                  <a:pt x="95313" y="29349"/>
                </a:lnTo>
                <a:lnTo>
                  <a:pt x="103621" y="31135"/>
                </a:lnTo>
                <a:lnTo>
                  <a:pt x="126987" y="53428"/>
                </a:lnTo>
                <a:lnTo>
                  <a:pt x="124942" y="66281"/>
                </a:lnTo>
                <a:lnTo>
                  <a:pt x="122745" y="70891"/>
                </a:lnTo>
                <a:lnTo>
                  <a:pt x="115608" y="78879"/>
                </a:lnTo>
                <a:lnTo>
                  <a:pt x="110909" y="81445"/>
                </a:lnTo>
                <a:lnTo>
                  <a:pt x="99237" y="83743"/>
                </a:lnTo>
                <a:lnTo>
                  <a:pt x="139814" y="83743"/>
                </a:lnTo>
                <a:lnTo>
                  <a:pt x="142532" y="79967"/>
                </a:lnTo>
                <a:lnTo>
                  <a:pt x="145822" y="72712"/>
                </a:lnTo>
                <a:lnTo>
                  <a:pt x="147828" y="64566"/>
                </a:lnTo>
                <a:lnTo>
                  <a:pt x="148435" y="57970"/>
                </a:lnTo>
                <a:lnTo>
                  <a:pt x="148159" y="51533"/>
                </a:lnTo>
                <a:lnTo>
                  <a:pt x="147001" y="45253"/>
                </a:lnTo>
                <a:lnTo>
                  <a:pt x="144957" y="39128"/>
                </a:lnTo>
                <a:lnTo>
                  <a:pt x="141643" y="31076"/>
                </a:lnTo>
                <a:lnTo>
                  <a:pt x="136461" y="24993"/>
                </a:lnTo>
                <a:lnTo>
                  <a:pt x="130015" y="21247"/>
                </a:lnTo>
                <a:close/>
              </a:path>
              <a:path w="1088390" h="347980">
                <a:moveTo>
                  <a:pt x="215010" y="73988"/>
                </a:moveTo>
                <a:lnTo>
                  <a:pt x="176599" y="92793"/>
                </a:lnTo>
                <a:lnTo>
                  <a:pt x="162204" y="128320"/>
                </a:lnTo>
                <a:lnTo>
                  <a:pt x="161006" y="141951"/>
                </a:lnTo>
                <a:lnTo>
                  <a:pt x="161944" y="154285"/>
                </a:lnTo>
                <a:lnTo>
                  <a:pt x="186050" y="189745"/>
                </a:lnTo>
                <a:lnTo>
                  <a:pt x="218289" y="198271"/>
                </a:lnTo>
                <a:lnTo>
                  <a:pt x="227418" y="197812"/>
                </a:lnTo>
                <a:lnTo>
                  <a:pt x="256737" y="182206"/>
                </a:lnTo>
                <a:lnTo>
                  <a:pt x="218414" y="182206"/>
                </a:lnTo>
                <a:lnTo>
                  <a:pt x="211150" y="181051"/>
                </a:lnTo>
                <a:lnTo>
                  <a:pt x="182638" y="153196"/>
                </a:lnTo>
                <a:lnTo>
                  <a:pt x="181767" y="145376"/>
                </a:lnTo>
                <a:lnTo>
                  <a:pt x="181822" y="141951"/>
                </a:lnTo>
                <a:lnTo>
                  <a:pt x="182054" y="135648"/>
                </a:lnTo>
                <a:lnTo>
                  <a:pt x="271084" y="135648"/>
                </a:lnTo>
                <a:lnTo>
                  <a:pt x="271557" y="130365"/>
                </a:lnTo>
                <a:lnTo>
                  <a:pt x="271521" y="129857"/>
                </a:lnTo>
                <a:lnTo>
                  <a:pt x="251117" y="129857"/>
                </a:lnTo>
                <a:lnTo>
                  <a:pt x="185750" y="119507"/>
                </a:lnTo>
                <a:lnTo>
                  <a:pt x="217714" y="90683"/>
                </a:lnTo>
                <a:lnTo>
                  <a:pt x="257419" y="90683"/>
                </a:lnTo>
                <a:lnTo>
                  <a:pt x="255690" y="88604"/>
                </a:lnTo>
                <a:lnTo>
                  <a:pt x="247427" y="82175"/>
                </a:lnTo>
                <a:lnTo>
                  <a:pt x="237774" y="77574"/>
                </a:lnTo>
                <a:lnTo>
                  <a:pt x="226733" y="74802"/>
                </a:lnTo>
                <a:lnTo>
                  <a:pt x="215010" y="73988"/>
                </a:lnTo>
                <a:close/>
              </a:path>
              <a:path w="1088390" h="347980">
                <a:moveTo>
                  <a:pt x="245821" y="161899"/>
                </a:moveTo>
                <a:lnTo>
                  <a:pt x="241477" y="169811"/>
                </a:lnTo>
                <a:lnTo>
                  <a:pt x="236435" y="175260"/>
                </a:lnTo>
                <a:lnTo>
                  <a:pt x="224929" y="181279"/>
                </a:lnTo>
                <a:lnTo>
                  <a:pt x="218414" y="182206"/>
                </a:lnTo>
                <a:lnTo>
                  <a:pt x="256737" y="182206"/>
                </a:lnTo>
                <a:lnTo>
                  <a:pt x="261639" y="175706"/>
                </a:lnTo>
                <a:lnTo>
                  <a:pt x="265925" y="167690"/>
                </a:lnTo>
                <a:lnTo>
                  <a:pt x="245821" y="161899"/>
                </a:lnTo>
                <a:close/>
              </a:path>
              <a:path w="1088390" h="347980">
                <a:moveTo>
                  <a:pt x="271084" y="135648"/>
                </a:moveTo>
                <a:lnTo>
                  <a:pt x="182054" y="135648"/>
                </a:lnTo>
                <a:lnTo>
                  <a:pt x="269379" y="149479"/>
                </a:lnTo>
                <a:lnTo>
                  <a:pt x="270141" y="145376"/>
                </a:lnTo>
                <a:lnTo>
                  <a:pt x="270319" y="144195"/>
                </a:lnTo>
                <a:lnTo>
                  <a:pt x="271084" y="135648"/>
                </a:lnTo>
                <a:close/>
              </a:path>
              <a:path w="1088390" h="347980">
                <a:moveTo>
                  <a:pt x="257419" y="90683"/>
                </a:moveTo>
                <a:lnTo>
                  <a:pt x="217714" y="90683"/>
                </a:lnTo>
                <a:lnTo>
                  <a:pt x="224370" y="91147"/>
                </a:lnTo>
                <a:lnTo>
                  <a:pt x="231452" y="93007"/>
                </a:lnTo>
                <a:lnTo>
                  <a:pt x="251802" y="119862"/>
                </a:lnTo>
                <a:lnTo>
                  <a:pt x="251117" y="129857"/>
                </a:lnTo>
                <a:lnTo>
                  <a:pt x="271521" y="129857"/>
                </a:lnTo>
                <a:lnTo>
                  <a:pt x="270678" y="117867"/>
                </a:lnTo>
                <a:lnTo>
                  <a:pt x="267679" y="106700"/>
                </a:lnTo>
                <a:lnTo>
                  <a:pt x="262559" y="96862"/>
                </a:lnTo>
                <a:lnTo>
                  <a:pt x="257419" y="90683"/>
                </a:lnTo>
                <a:close/>
              </a:path>
              <a:path w="1088390" h="347980">
                <a:moveTo>
                  <a:pt x="311302" y="45250"/>
                </a:moveTo>
                <a:lnTo>
                  <a:pt x="285699" y="206870"/>
                </a:lnTo>
                <a:lnTo>
                  <a:pt x="305536" y="210007"/>
                </a:lnTo>
                <a:lnTo>
                  <a:pt x="331139" y="48386"/>
                </a:lnTo>
                <a:lnTo>
                  <a:pt x="311302" y="45250"/>
                </a:lnTo>
                <a:close/>
              </a:path>
              <a:path w="1088390" h="347980">
                <a:moveTo>
                  <a:pt x="363029" y="53441"/>
                </a:moveTo>
                <a:lnTo>
                  <a:pt x="359410" y="76263"/>
                </a:lnTo>
                <a:lnTo>
                  <a:pt x="379260" y="79400"/>
                </a:lnTo>
                <a:lnTo>
                  <a:pt x="382866" y="56578"/>
                </a:lnTo>
                <a:lnTo>
                  <a:pt x="363029" y="53441"/>
                </a:lnTo>
                <a:close/>
              </a:path>
              <a:path w="1088390" h="347980">
                <a:moveTo>
                  <a:pt x="355968" y="97980"/>
                </a:moveTo>
                <a:lnTo>
                  <a:pt x="337426" y="215061"/>
                </a:lnTo>
                <a:lnTo>
                  <a:pt x="357276" y="218211"/>
                </a:lnTo>
                <a:lnTo>
                  <a:pt x="375818" y="101130"/>
                </a:lnTo>
                <a:lnTo>
                  <a:pt x="355968" y="97980"/>
                </a:lnTo>
                <a:close/>
              </a:path>
              <a:path w="1088390" h="347980">
                <a:moveTo>
                  <a:pt x="486959" y="220814"/>
                </a:moveTo>
                <a:lnTo>
                  <a:pt x="467182" y="220814"/>
                </a:lnTo>
                <a:lnTo>
                  <a:pt x="466902" y="226415"/>
                </a:lnTo>
                <a:lnTo>
                  <a:pt x="467461" y="231444"/>
                </a:lnTo>
                <a:lnTo>
                  <a:pt x="468871" y="235877"/>
                </a:lnTo>
                <a:lnTo>
                  <a:pt x="489584" y="239166"/>
                </a:lnTo>
                <a:lnTo>
                  <a:pt x="487806" y="234289"/>
                </a:lnTo>
                <a:lnTo>
                  <a:pt x="486867" y="229336"/>
                </a:lnTo>
                <a:lnTo>
                  <a:pt x="486959" y="220814"/>
                </a:lnTo>
                <a:close/>
              </a:path>
              <a:path w="1088390" h="347980">
                <a:moveTo>
                  <a:pt x="430517" y="161620"/>
                </a:moveTo>
                <a:lnTo>
                  <a:pt x="389699" y="180454"/>
                </a:lnTo>
                <a:lnTo>
                  <a:pt x="386202" y="198321"/>
                </a:lnTo>
                <a:lnTo>
                  <a:pt x="387138" y="204982"/>
                </a:lnTo>
                <a:lnTo>
                  <a:pt x="421373" y="231076"/>
                </a:lnTo>
                <a:lnTo>
                  <a:pt x="429158" y="232308"/>
                </a:lnTo>
                <a:lnTo>
                  <a:pt x="436664" y="232168"/>
                </a:lnTo>
                <a:lnTo>
                  <a:pt x="451065" y="229184"/>
                </a:lnTo>
                <a:lnTo>
                  <a:pt x="458838" y="225894"/>
                </a:lnTo>
                <a:lnTo>
                  <a:pt x="467182" y="220814"/>
                </a:lnTo>
                <a:lnTo>
                  <a:pt x="486959" y="220814"/>
                </a:lnTo>
                <a:lnTo>
                  <a:pt x="487027" y="219285"/>
                </a:lnTo>
                <a:lnTo>
                  <a:pt x="487215" y="217487"/>
                </a:lnTo>
                <a:lnTo>
                  <a:pt x="436219" y="217487"/>
                </a:lnTo>
                <a:lnTo>
                  <a:pt x="420852" y="215049"/>
                </a:lnTo>
                <a:lnTo>
                  <a:pt x="415277" y="212356"/>
                </a:lnTo>
                <a:lnTo>
                  <a:pt x="408381" y="204038"/>
                </a:lnTo>
                <a:lnTo>
                  <a:pt x="407073" y="199313"/>
                </a:lnTo>
                <a:lnTo>
                  <a:pt x="408457" y="190563"/>
                </a:lnTo>
                <a:lnTo>
                  <a:pt x="430606" y="178473"/>
                </a:lnTo>
                <a:lnTo>
                  <a:pt x="451494" y="178473"/>
                </a:lnTo>
                <a:lnTo>
                  <a:pt x="458400" y="178168"/>
                </a:lnTo>
                <a:lnTo>
                  <a:pt x="466139" y="177387"/>
                </a:lnTo>
                <a:lnTo>
                  <a:pt x="472554" y="176225"/>
                </a:lnTo>
                <a:lnTo>
                  <a:pt x="493119" y="176225"/>
                </a:lnTo>
                <a:lnTo>
                  <a:pt x="495337" y="162191"/>
                </a:lnTo>
                <a:lnTo>
                  <a:pt x="450002" y="162191"/>
                </a:lnTo>
                <a:lnTo>
                  <a:pt x="438543" y="161912"/>
                </a:lnTo>
                <a:lnTo>
                  <a:pt x="430517" y="161620"/>
                </a:lnTo>
                <a:close/>
              </a:path>
              <a:path w="1088390" h="347980">
                <a:moveTo>
                  <a:pt x="493119" y="176225"/>
                </a:moveTo>
                <a:lnTo>
                  <a:pt x="472554" y="176225"/>
                </a:lnTo>
                <a:lnTo>
                  <a:pt x="470014" y="192252"/>
                </a:lnTo>
                <a:lnTo>
                  <a:pt x="467893" y="198691"/>
                </a:lnTo>
                <a:lnTo>
                  <a:pt x="436219" y="217487"/>
                </a:lnTo>
                <a:lnTo>
                  <a:pt x="487215" y="217487"/>
                </a:lnTo>
                <a:lnTo>
                  <a:pt x="487814" y="211743"/>
                </a:lnTo>
                <a:lnTo>
                  <a:pt x="489166" y="201683"/>
                </a:lnTo>
                <a:lnTo>
                  <a:pt x="491083" y="189102"/>
                </a:lnTo>
                <a:lnTo>
                  <a:pt x="493119" y="176225"/>
                </a:lnTo>
                <a:close/>
              </a:path>
              <a:path w="1088390" h="347980">
                <a:moveTo>
                  <a:pt x="451494" y="178473"/>
                </a:moveTo>
                <a:lnTo>
                  <a:pt x="430606" y="178473"/>
                </a:lnTo>
                <a:lnTo>
                  <a:pt x="449337" y="178568"/>
                </a:lnTo>
                <a:lnTo>
                  <a:pt x="451494" y="178473"/>
                </a:lnTo>
                <a:close/>
              </a:path>
              <a:path w="1088390" h="347980">
                <a:moveTo>
                  <a:pt x="490810" y="125755"/>
                </a:moveTo>
                <a:lnTo>
                  <a:pt x="442150" y="125755"/>
                </a:lnTo>
                <a:lnTo>
                  <a:pt x="461492" y="128816"/>
                </a:lnTo>
                <a:lnTo>
                  <a:pt x="468668" y="132257"/>
                </a:lnTo>
                <a:lnTo>
                  <a:pt x="476250" y="141439"/>
                </a:lnTo>
                <a:lnTo>
                  <a:pt x="477227" y="147434"/>
                </a:lnTo>
                <a:lnTo>
                  <a:pt x="475830" y="156260"/>
                </a:lnTo>
                <a:lnTo>
                  <a:pt x="475005" y="160680"/>
                </a:lnTo>
                <a:lnTo>
                  <a:pt x="468233" y="161572"/>
                </a:lnTo>
                <a:lnTo>
                  <a:pt x="459898" y="162077"/>
                </a:lnTo>
                <a:lnTo>
                  <a:pt x="450002" y="162191"/>
                </a:lnTo>
                <a:lnTo>
                  <a:pt x="495337" y="162191"/>
                </a:lnTo>
                <a:lnTo>
                  <a:pt x="496658" y="153835"/>
                </a:lnTo>
                <a:lnTo>
                  <a:pt x="497306" y="147675"/>
                </a:lnTo>
                <a:lnTo>
                  <a:pt x="497179" y="144195"/>
                </a:lnTo>
                <a:lnTo>
                  <a:pt x="496862" y="138569"/>
                </a:lnTo>
                <a:lnTo>
                  <a:pt x="495515" y="133743"/>
                </a:lnTo>
                <a:lnTo>
                  <a:pt x="490810" y="125755"/>
                </a:lnTo>
                <a:close/>
              </a:path>
              <a:path w="1088390" h="347980">
                <a:moveTo>
                  <a:pt x="442601" y="110045"/>
                </a:moveTo>
                <a:lnTo>
                  <a:pt x="405485" y="124675"/>
                </a:lnTo>
                <a:lnTo>
                  <a:pt x="398437" y="138950"/>
                </a:lnTo>
                <a:lnTo>
                  <a:pt x="417423" y="144665"/>
                </a:lnTo>
                <a:lnTo>
                  <a:pt x="420878" y="136702"/>
                </a:lnTo>
                <a:lnTo>
                  <a:pt x="425081" y="131432"/>
                </a:lnTo>
                <a:lnTo>
                  <a:pt x="435013" y="126301"/>
                </a:lnTo>
                <a:lnTo>
                  <a:pt x="442150" y="125755"/>
                </a:lnTo>
                <a:lnTo>
                  <a:pt x="490810" y="125755"/>
                </a:lnTo>
                <a:lnTo>
                  <a:pt x="449593" y="110359"/>
                </a:lnTo>
                <a:lnTo>
                  <a:pt x="442601" y="110045"/>
                </a:lnTo>
                <a:close/>
              </a:path>
              <a:path w="1088390" h="347980">
                <a:moveTo>
                  <a:pt x="552901" y="231419"/>
                </a:moveTo>
                <a:lnTo>
                  <a:pt x="535559" y="231419"/>
                </a:lnTo>
                <a:lnTo>
                  <a:pt x="540814" y="240010"/>
                </a:lnTo>
                <a:lnTo>
                  <a:pt x="547530" y="246618"/>
                </a:lnTo>
                <a:lnTo>
                  <a:pt x="555706" y="251239"/>
                </a:lnTo>
                <a:lnTo>
                  <a:pt x="565340" y="253872"/>
                </a:lnTo>
                <a:lnTo>
                  <a:pt x="575551" y="254436"/>
                </a:lnTo>
                <a:lnTo>
                  <a:pt x="585341" y="252831"/>
                </a:lnTo>
                <a:lnTo>
                  <a:pt x="594710" y="249054"/>
                </a:lnTo>
                <a:lnTo>
                  <a:pt x="603656" y="243103"/>
                </a:lnTo>
                <a:lnTo>
                  <a:pt x="609110" y="237587"/>
                </a:lnTo>
                <a:lnTo>
                  <a:pt x="572663" y="237587"/>
                </a:lnTo>
                <a:lnTo>
                  <a:pt x="566267" y="237299"/>
                </a:lnTo>
                <a:lnTo>
                  <a:pt x="558840" y="235139"/>
                </a:lnTo>
                <a:lnTo>
                  <a:pt x="552901" y="231419"/>
                </a:lnTo>
                <a:close/>
              </a:path>
              <a:path w="1088390" h="347980">
                <a:moveTo>
                  <a:pt x="540423" y="81533"/>
                </a:moveTo>
                <a:lnTo>
                  <a:pt x="514819" y="243154"/>
                </a:lnTo>
                <a:lnTo>
                  <a:pt x="533234" y="246075"/>
                </a:lnTo>
                <a:lnTo>
                  <a:pt x="535559" y="231419"/>
                </a:lnTo>
                <a:lnTo>
                  <a:pt x="552901" y="231419"/>
                </a:lnTo>
                <a:lnTo>
                  <a:pt x="540991" y="204981"/>
                </a:lnTo>
                <a:lnTo>
                  <a:pt x="541236" y="196472"/>
                </a:lnTo>
                <a:lnTo>
                  <a:pt x="557085" y="155435"/>
                </a:lnTo>
                <a:lnTo>
                  <a:pt x="574971" y="147400"/>
                </a:lnTo>
                <a:lnTo>
                  <a:pt x="615434" y="147400"/>
                </a:lnTo>
                <a:lnTo>
                  <a:pt x="611441" y="143167"/>
                </a:lnTo>
                <a:lnTo>
                  <a:pt x="610183" y="142341"/>
                </a:lnTo>
                <a:lnTo>
                  <a:pt x="551129" y="142341"/>
                </a:lnTo>
                <a:lnTo>
                  <a:pt x="560273" y="84683"/>
                </a:lnTo>
                <a:lnTo>
                  <a:pt x="540423" y="81533"/>
                </a:lnTo>
                <a:close/>
              </a:path>
              <a:path w="1088390" h="347980">
                <a:moveTo>
                  <a:pt x="615434" y="147400"/>
                </a:moveTo>
                <a:lnTo>
                  <a:pt x="574971" y="147400"/>
                </a:lnTo>
                <a:lnTo>
                  <a:pt x="581367" y="147688"/>
                </a:lnTo>
                <a:lnTo>
                  <a:pt x="589965" y="149059"/>
                </a:lnTo>
                <a:lnTo>
                  <a:pt x="606491" y="186613"/>
                </a:lnTo>
                <a:lnTo>
                  <a:pt x="605370" y="197383"/>
                </a:lnTo>
                <a:lnTo>
                  <a:pt x="584803" y="233715"/>
                </a:lnTo>
                <a:lnTo>
                  <a:pt x="572663" y="237587"/>
                </a:lnTo>
                <a:lnTo>
                  <a:pt x="609110" y="237587"/>
                </a:lnTo>
                <a:lnTo>
                  <a:pt x="625906" y="198932"/>
                </a:lnTo>
                <a:lnTo>
                  <a:pt x="627329" y="182359"/>
                </a:lnTo>
                <a:lnTo>
                  <a:pt x="624979" y="166763"/>
                </a:lnTo>
                <a:lnTo>
                  <a:pt x="622731" y="159918"/>
                </a:lnTo>
                <a:lnTo>
                  <a:pt x="616089" y="148094"/>
                </a:lnTo>
                <a:lnTo>
                  <a:pt x="615434" y="147400"/>
                </a:lnTo>
                <a:close/>
              </a:path>
              <a:path w="1088390" h="347980">
                <a:moveTo>
                  <a:pt x="576234" y="131165"/>
                </a:moveTo>
                <a:lnTo>
                  <a:pt x="567289" y="132791"/>
                </a:lnTo>
                <a:lnTo>
                  <a:pt x="558941" y="136507"/>
                </a:lnTo>
                <a:lnTo>
                  <a:pt x="551129" y="142341"/>
                </a:lnTo>
                <a:lnTo>
                  <a:pt x="610183" y="142341"/>
                </a:lnTo>
                <a:lnTo>
                  <a:pt x="599503" y="135331"/>
                </a:lnTo>
                <a:lnTo>
                  <a:pt x="592912" y="132791"/>
                </a:lnTo>
                <a:lnTo>
                  <a:pt x="585711" y="131660"/>
                </a:lnTo>
                <a:lnTo>
                  <a:pt x="576234" y="131165"/>
                </a:lnTo>
                <a:close/>
              </a:path>
              <a:path w="1088390" h="347980">
                <a:moveTo>
                  <a:pt x="667080" y="101599"/>
                </a:moveTo>
                <a:lnTo>
                  <a:pt x="663473" y="124421"/>
                </a:lnTo>
                <a:lnTo>
                  <a:pt x="683310" y="127558"/>
                </a:lnTo>
                <a:lnTo>
                  <a:pt x="686930" y="104736"/>
                </a:lnTo>
                <a:lnTo>
                  <a:pt x="667080" y="101599"/>
                </a:lnTo>
                <a:close/>
              </a:path>
              <a:path w="1088390" h="347980">
                <a:moveTo>
                  <a:pt x="660031" y="146138"/>
                </a:moveTo>
                <a:lnTo>
                  <a:pt x="641489" y="263220"/>
                </a:lnTo>
                <a:lnTo>
                  <a:pt x="661327" y="266369"/>
                </a:lnTo>
                <a:lnTo>
                  <a:pt x="679869" y="149288"/>
                </a:lnTo>
                <a:lnTo>
                  <a:pt x="660031" y="146138"/>
                </a:lnTo>
                <a:close/>
              </a:path>
              <a:path w="1088390" h="347980">
                <a:moveTo>
                  <a:pt x="717715" y="109613"/>
                </a:moveTo>
                <a:lnTo>
                  <a:pt x="692111" y="271233"/>
                </a:lnTo>
                <a:lnTo>
                  <a:pt x="711962" y="274383"/>
                </a:lnTo>
                <a:lnTo>
                  <a:pt x="737552" y="112763"/>
                </a:lnTo>
                <a:lnTo>
                  <a:pt x="717715" y="109613"/>
                </a:lnTo>
                <a:close/>
              </a:path>
              <a:path w="1088390" h="347980">
                <a:moveTo>
                  <a:pt x="769442" y="117805"/>
                </a:moveTo>
                <a:lnTo>
                  <a:pt x="765822" y="140627"/>
                </a:lnTo>
                <a:lnTo>
                  <a:pt x="785672" y="143776"/>
                </a:lnTo>
                <a:lnTo>
                  <a:pt x="789279" y="120954"/>
                </a:lnTo>
                <a:lnTo>
                  <a:pt x="769442" y="117805"/>
                </a:lnTo>
                <a:close/>
              </a:path>
              <a:path w="1088390" h="347980">
                <a:moveTo>
                  <a:pt x="762381" y="162356"/>
                </a:moveTo>
                <a:lnTo>
                  <a:pt x="743839" y="279438"/>
                </a:lnTo>
                <a:lnTo>
                  <a:pt x="763689" y="282575"/>
                </a:lnTo>
                <a:lnTo>
                  <a:pt x="782231" y="165493"/>
                </a:lnTo>
                <a:lnTo>
                  <a:pt x="762381" y="162356"/>
                </a:lnTo>
                <a:close/>
              </a:path>
              <a:path w="1088390" h="347980">
                <a:moveTo>
                  <a:pt x="850849" y="323507"/>
                </a:moveTo>
                <a:lnTo>
                  <a:pt x="850099" y="342480"/>
                </a:lnTo>
                <a:lnTo>
                  <a:pt x="854557" y="344843"/>
                </a:lnTo>
                <a:lnTo>
                  <a:pt x="858685" y="346329"/>
                </a:lnTo>
                <a:lnTo>
                  <a:pt x="868832" y="347941"/>
                </a:lnTo>
                <a:lnTo>
                  <a:pt x="874509" y="347268"/>
                </a:lnTo>
                <a:lnTo>
                  <a:pt x="897263" y="327761"/>
                </a:lnTo>
                <a:lnTo>
                  <a:pt x="866343" y="327761"/>
                </a:lnTo>
                <a:lnTo>
                  <a:pt x="858697" y="326555"/>
                </a:lnTo>
                <a:lnTo>
                  <a:pt x="855002" y="325361"/>
                </a:lnTo>
                <a:lnTo>
                  <a:pt x="850849" y="323507"/>
                </a:lnTo>
                <a:close/>
              </a:path>
              <a:path w="1088390" h="347980">
                <a:moveTo>
                  <a:pt x="865428" y="178676"/>
                </a:moveTo>
                <a:lnTo>
                  <a:pt x="891273" y="303009"/>
                </a:lnTo>
                <a:lnTo>
                  <a:pt x="890130" y="305015"/>
                </a:lnTo>
                <a:lnTo>
                  <a:pt x="889292" y="306539"/>
                </a:lnTo>
                <a:lnTo>
                  <a:pt x="866343" y="327761"/>
                </a:lnTo>
                <a:lnTo>
                  <a:pt x="897263" y="327761"/>
                </a:lnTo>
                <a:lnTo>
                  <a:pt x="900352" y="322948"/>
                </a:lnTo>
                <a:lnTo>
                  <a:pt x="904506" y="316028"/>
                </a:lnTo>
                <a:lnTo>
                  <a:pt x="909344" y="307581"/>
                </a:lnTo>
                <a:lnTo>
                  <a:pt x="923720" y="282181"/>
                </a:lnTo>
                <a:lnTo>
                  <a:pt x="904633" y="282181"/>
                </a:lnTo>
                <a:lnTo>
                  <a:pt x="903796" y="274726"/>
                </a:lnTo>
                <a:lnTo>
                  <a:pt x="902794" y="267385"/>
                </a:lnTo>
                <a:lnTo>
                  <a:pt x="901713" y="260616"/>
                </a:lnTo>
                <a:lnTo>
                  <a:pt x="900442" y="253720"/>
                </a:lnTo>
                <a:lnTo>
                  <a:pt x="886815" y="182054"/>
                </a:lnTo>
                <a:lnTo>
                  <a:pt x="865428" y="178676"/>
                </a:lnTo>
                <a:close/>
              </a:path>
              <a:path w="1088390" h="347980">
                <a:moveTo>
                  <a:pt x="802538" y="168706"/>
                </a:moveTo>
                <a:lnTo>
                  <a:pt x="800100" y="184150"/>
                </a:lnTo>
                <a:lnTo>
                  <a:pt x="814641" y="186448"/>
                </a:lnTo>
                <a:lnTo>
                  <a:pt x="802093" y="265722"/>
                </a:lnTo>
                <a:lnTo>
                  <a:pt x="830275" y="294703"/>
                </a:lnTo>
                <a:lnTo>
                  <a:pt x="835367" y="294906"/>
                </a:lnTo>
                <a:lnTo>
                  <a:pt x="841133" y="294614"/>
                </a:lnTo>
                <a:lnTo>
                  <a:pt x="841044" y="276631"/>
                </a:lnTo>
                <a:lnTo>
                  <a:pt x="837361" y="276580"/>
                </a:lnTo>
                <a:lnTo>
                  <a:pt x="834415" y="276377"/>
                </a:lnTo>
                <a:lnTo>
                  <a:pt x="822484" y="267660"/>
                </a:lnTo>
                <a:lnTo>
                  <a:pt x="822517" y="265722"/>
                </a:lnTo>
                <a:lnTo>
                  <a:pt x="822642" y="263702"/>
                </a:lnTo>
                <a:lnTo>
                  <a:pt x="834377" y="189572"/>
                </a:lnTo>
                <a:lnTo>
                  <a:pt x="854841" y="189572"/>
                </a:lnTo>
                <a:lnTo>
                  <a:pt x="856780" y="177304"/>
                </a:lnTo>
                <a:lnTo>
                  <a:pt x="836828" y="174142"/>
                </a:lnTo>
                <a:lnTo>
                  <a:pt x="837323" y="171018"/>
                </a:lnTo>
                <a:lnTo>
                  <a:pt x="817092" y="171018"/>
                </a:lnTo>
                <a:lnTo>
                  <a:pt x="802538" y="168706"/>
                </a:lnTo>
                <a:close/>
              </a:path>
              <a:path w="1088390" h="347980">
                <a:moveTo>
                  <a:pt x="952855" y="192519"/>
                </a:moveTo>
                <a:lnTo>
                  <a:pt x="917016" y="256794"/>
                </a:lnTo>
                <a:lnTo>
                  <a:pt x="904633" y="282181"/>
                </a:lnTo>
                <a:lnTo>
                  <a:pt x="923720" y="282181"/>
                </a:lnTo>
                <a:lnTo>
                  <a:pt x="972693" y="195656"/>
                </a:lnTo>
                <a:lnTo>
                  <a:pt x="952855" y="192519"/>
                </a:lnTo>
                <a:close/>
              </a:path>
              <a:path w="1088390" h="347980">
                <a:moveTo>
                  <a:pt x="854841" y="189572"/>
                </a:moveTo>
                <a:lnTo>
                  <a:pt x="834377" y="189572"/>
                </a:lnTo>
                <a:lnTo>
                  <a:pt x="854341" y="192735"/>
                </a:lnTo>
                <a:lnTo>
                  <a:pt x="854841" y="189572"/>
                </a:lnTo>
                <a:close/>
              </a:path>
              <a:path w="1088390" h="347980">
                <a:moveTo>
                  <a:pt x="843305" y="133235"/>
                </a:moveTo>
                <a:lnTo>
                  <a:pt x="821677" y="142024"/>
                </a:lnTo>
                <a:lnTo>
                  <a:pt x="817092" y="171018"/>
                </a:lnTo>
                <a:lnTo>
                  <a:pt x="837323" y="171018"/>
                </a:lnTo>
                <a:lnTo>
                  <a:pt x="843305" y="133235"/>
                </a:lnTo>
                <a:close/>
              </a:path>
              <a:path w="1088390" h="347980">
                <a:moveTo>
                  <a:pt x="1074930" y="173342"/>
                </a:moveTo>
                <a:lnTo>
                  <a:pt x="1032256" y="173342"/>
                </a:lnTo>
                <a:lnTo>
                  <a:pt x="1049451" y="176060"/>
                </a:lnTo>
                <a:lnTo>
                  <a:pt x="1056373" y="180149"/>
                </a:lnTo>
                <a:lnTo>
                  <a:pt x="1066571" y="193751"/>
                </a:lnTo>
                <a:lnTo>
                  <a:pt x="1068514" y="201002"/>
                </a:lnTo>
                <a:lnTo>
                  <a:pt x="1066622" y="212979"/>
                </a:lnTo>
                <a:lnTo>
                  <a:pt x="1064971" y="216750"/>
                </a:lnTo>
                <a:lnTo>
                  <a:pt x="1059713" y="223304"/>
                </a:lnTo>
                <a:lnTo>
                  <a:pt x="1054481" y="227431"/>
                </a:lnTo>
                <a:lnTo>
                  <a:pt x="1038809" y="237375"/>
                </a:lnTo>
                <a:lnTo>
                  <a:pt x="1033322" y="241236"/>
                </a:lnTo>
                <a:lnTo>
                  <a:pt x="1030173" y="243979"/>
                </a:lnTo>
                <a:lnTo>
                  <a:pt x="1025893" y="247751"/>
                </a:lnTo>
                <a:lnTo>
                  <a:pt x="1022604" y="251637"/>
                </a:lnTo>
                <a:lnTo>
                  <a:pt x="1020305" y="255638"/>
                </a:lnTo>
                <a:lnTo>
                  <a:pt x="1017206" y="260946"/>
                </a:lnTo>
                <a:lnTo>
                  <a:pt x="1015034" y="267500"/>
                </a:lnTo>
                <a:lnTo>
                  <a:pt x="1013802" y="275285"/>
                </a:lnTo>
                <a:lnTo>
                  <a:pt x="1013320" y="278599"/>
                </a:lnTo>
                <a:lnTo>
                  <a:pt x="1012977" y="281266"/>
                </a:lnTo>
                <a:lnTo>
                  <a:pt x="1032040" y="284276"/>
                </a:lnTo>
                <a:lnTo>
                  <a:pt x="1033449" y="276364"/>
                </a:lnTo>
                <a:lnTo>
                  <a:pt x="1034910" y="270725"/>
                </a:lnTo>
                <a:lnTo>
                  <a:pt x="1057008" y="248005"/>
                </a:lnTo>
                <a:lnTo>
                  <a:pt x="1064608" y="242902"/>
                </a:lnTo>
                <a:lnTo>
                  <a:pt x="1087894" y="210629"/>
                </a:lnTo>
                <a:lnTo>
                  <a:pt x="1088377" y="202298"/>
                </a:lnTo>
                <a:lnTo>
                  <a:pt x="1088307" y="201002"/>
                </a:lnTo>
                <a:lnTo>
                  <a:pt x="1087058" y="193119"/>
                </a:lnTo>
                <a:lnTo>
                  <a:pt x="1083828" y="184958"/>
                </a:lnTo>
                <a:lnTo>
                  <a:pt x="1078725" y="177190"/>
                </a:lnTo>
                <a:lnTo>
                  <a:pt x="1074930" y="173342"/>
                </a:lnTo>
                <a:close/>
              </a:path>
              <a:path w="1088390" h="347980">
                <a:moveTo>
                  <a:pt x="1032198" y="157371"/>
                </a:moveTo>
                <a:lnTo>
                  <a:pt x="991835" y="177560"/>
                </a:lnTo>
                <a:lnTo>
                  <a:pt x="983208" y="196646"/>
                </a:lnTo>
                <a:lnTo>
                  <a:pt x="1003211" y="202298"/>
                </a:lnTo>
                <a:lnTo>
                  <a:pt x="1006146" y="194692"/>
                </a:lnTo>
                <a:lnTo>
                  <a:pt x="1009637" y="188317"/>
                </a:lnTo>
                <a:lnTo>
                  <a:pt x="1013680" y="183172"/>
                </a:lnTo>
                <a:lnTo>
                  <a:pt x="1018273" y="179260"/>
                </a:lnTo>
                <a:lnTo>
                  <a:pt x="1024775" y="174866"/>
                </a:lnTo>
                <a:lnTo>
                  <a:pt x="1032256" y="173342"/>
                </a:lnTo>
                <a:lnTo>
                  <a:pt x="1074930" y="173342"/>
                </a:lnTo>
                <a:lnTo>
                  <a:pt x="1071941" y="170320"/>
                </a:lnTo>
                <a:lnTo>
                  <a:pt x="1063753" y="164904"/>
                </a:lnTo>
                <a:lnTo>
                  <a:pt x="1054084" y="160893"/>
                </a:lnTo>
                <a:lnTo>
                  <a:pt x="1042962" y="158305"/>
                </a:lnTo>
                <a:lnTo>
                  <a:pt x="1032198" y="157371"/>
                </a:lnTo>
                <a:close/>
              </a:path>
              <a:path w="1088390" h="347980">
                <a:moveTo>
                  <a:pt x="1009040" y="298272"/>
                </a:moveTo>
                <a:lnTo>
                  <a:pt x="1005459" y="320865"/>
                </a:lnTo>
                <a:lnTo>
                  <a:pt x="1028052" y="324446"/>
                </a:lnTo>
                <a:lnTo>
                  <a:pt x="1031633" y="301853"/>
                </a:lnTo>
                <a:lnTo>
                  <a:pt x="1009040" y="298272"/>
                </a:lnTo>
                <a:close/>
              </a:path>
            </a:pathLst>
          </a:custGeom>
          <a:solidFill>
            <a:srgbClr val="000000"/>
          </a:solidFill>
        </p:spPr>
        <p:txBody>
          <a:bodyPr wrap="square" lIns="0" tIns="0" rIns="0" bIns="0" rtlCol="0"/>
          <a:lstStyle/>
          <a:p>
            <a:endParaRPr dirty="0"/>
          </a:p>
        </p:txBody>
      </p:sp>
      <p:sp>
        <p:nvSpPr>
          <p:cNvPr id="26" name="object 26"/>
          <p:cNvSpPr txBox="1"/>
          <p:nvPr/>
        </p:nvSpPr>
        <p:spPr>
          <a:xfrm>
            <a:off x="178131" y="4509420"/>
            <a:ext cx="2080260" cy="838835"/>
          </a:xfrm>
          <a:prstGeom prst="rect">
            <a:avLst/>
          </a:prstGeom>
        </p:spPr>
        <p:txBody>
          <a:bodyPr vert="horz" wrap="square" lIns="0" tIns="0" rIns="0" bIns="0" rtlCol="0">
            <a:spAutoFit/>
          </a:bodyPr>
          <a:lstStyle/>
          <a:p>
            <a:pPr marL="155575" indent="-142875">
              <a:lnSpc>
                <a:spcPct val="100000"/>
              </a:lnSpc>
              <a:buChar char="•"/>
              <a:tabLst>
                <a:tab pos="156210" algn="l"/>
              </a:tabLst>
            </a:pPr>
            <a:r>
              <a:rPr sz="1800" spc="-5" dirty="0">
                <a:latin typeface="Arial"/>
                <a:cs typeface="Arial"/>
              </a:rPr>
              <a:t>Modulation:</a:t>
            </a:r>
            <a:r>
              <a:rPr sz="1800" spc="-90" dirty="0">
                <a:latin typeface="Arial"/>
                <a:cs typeface="Arial"/>
              </a:rPr>
              <a:t> </a:t>
            </a:r>
            <a:r>
              <a:rPr sz="1800" spc="-15" dirty="0">
                <a:latin typeface="Arial"/>
                <a:cs typeface="Arial"/>
              </a:rPr>
              <a:t>GMSK</a:t>
            </a:r>
            <a:endParaRPr sz="1800" dirty="0">
              <a:latin typeface="Arial"/>
              <a:cs typeface="Arial"/>
            </a:endParaRPr>
          </a:p>
          <a:p>
            <a:pPr marL="12700">
              <a:lnSpc>
                <a:spcPct val="100000"/>
              </a:lnSpc>
            </a:pPr>
            <a:r>
              <a:rPr sz="1800" spc="-5" dirty="0">
                <a:latin typeface="Arial"/>
                <a:cs typeface="Arial"/>
              </a:rPr>
              <a:t>•&amp;</a:t>
            </a:r>
            <a:r>
              <a:rPr sz="1800" spc="-90" dirty="0">
                <a:latin typeface="Arial"/>
                <a:cs typeface="Arial"/>
              </a:rPr>
              <a:t> </a:t>
            </a:r>
            <a:r>
              <a:rPr sz="1800" spc="-5" dirty="0">
                <a:latin typeface="Arial"/>
                <a:cs typeface="Arial"/>
              </a:rPr>
              <a:t>DPSK</a:t>
            </a:r>
            <a:endParaRPr sz="1800" dirty="0">
              <a:latin typeface="Arial"/>
              <a:cs typeface="Arial"/>
            </a:endParaRPr>
          </a:p>
          <a:p>
            <a:pPr marL="149860" indent="-137160">
              <a:lnSpc>
                <a:spcPct val="100000"/>
              </a:lnSpc>
              <a:buChar char="•"/>
              <a:tabLst>
                <a:tab pos="149860" algn="l"/>
              </a:tabLst>
            </a:pPr>
            <a:r>
              <a:rPr sz="1800" spc="-10" dirty="0">
                <a:latin typeface="Arial"/>
                <a:cs typeface="Arial"/>
              </a:rPr>
              <a:t>TX </a:t>
            </a:r>
            <a:r>
              <a:rPr sz="1800" dirty="0">
                <a:latin typeface="Arial"/>
                <a:cs typeface="Arial"/>
              </a:rPr>
              <a:t>range:</a:t>
            </a:r>
            <a:r>
              <a:rPr sz="1800" spc="-85" dirty="0">
                <a:latin typeface="Arial"/>
                <a:cs typeface="Arial"/>
              </a:rPr>
              <a:t> </a:t>
            </a:r>
            <a:r>
              <a:rPr sz="1800" dirty="0">
                <a:latin typeface="Arial"/>
                <a:cs typeface="Arial"/>
              </a:rPr>
              <a:t>~3m</a:t>
            </a:r>
          </a:p>
        </p:txBody>
      </p:sp>
      <p:sp>
        <p:nvSpPr>
          <p:cNvPr id="27" name="object 27"/>
          <p:cNvSpPr txBox="1"/>
          <p:nvPr/>
        </p:nvSpPr>
        <p:spPr>
          <a:xfrm>
            <a:off x="178131" y="5606700"/>
            <a:ext cx="2613025" cy="290195"/>
          </a:xfrm>
          <a:prstGeom prst="rect">
            <a:avLst/>
          </a:prstGeom>
        </p:spPr>
        <p:txBody>
          <a:bodyPr vert="horz" wrap="square" lIns="0" tIns="0" rIns="0" bIns="0" rtlCol="0">
            <a:spAutoFit/>
          </a:bodyPr>
          <a:lstStyle/>
          <a:p>
            <a:pPr marL="155575" indent="-142875">
              <a:lnSpc>
                <a:spcPct val="100000"/>
              </a:lnSpc>
              <a:buChar char="•"/>
              <a:tabLst>
                <a:tab pos="156210" algn="l"/>
              </a:tabLst>
            </a:pPr>
            <a:r>
              <a:rPr sz="1800" spc="-5" dirty="0">
                <a:latin typeface="Arial"/>
                <a:cs typeface="Arial"/>
              </a:rPr>
              <a:t>Data </a:t>
            </a:r>
            <a:r>
              <a:rPr sz="1800" dirty="0">
                <a:latin typeface="Arial"/>
                <a:cs typeface="Arial"/>
              </a:rPr>
              <a:t>rate: ~ </a:t>
            </a:r>
            <a:r>
              <a:rPr sz="1800" spc="5" dirty="0">
                <a:latin typeface="Arial"/>
                <a:cs typeface="Arial"/>
              </a:rPr>
              <a:t>some</a:t>
            </a:r>
            <a:r>
              <a:rPr sz="1800" spc="-114" dirty="0">
                <a:latin typeface="Arial"/>
                <a:cs typeface="Arial"/>
              </a:rPr>
              <a:t> </a:t>
            </a:r>
            <a:r>
              <a:rPr sz="1800" spc="-10" dirty="0">
                <a:latin typeface="Arial"/>
                <a:cs typeface="Arial"/>
              </a:rPr>
              <a:t>Mbps</a:t>
            </a:r>
            <a:endParaRPr sz="1800" dirty="0">
              <a:latin typeface="Arial"/>
              <a:cs typeface="Arial"/>
            </a:endParaRPr>
          </a:p>
        </p:txBody>
      </p:sp>
      <p:sp>
        <p:nvSpPr>
          <p:cNvPr id="28" name="object 28"/>
          <p:cNvSpPr/>
          <p:nvPr/>
        </p:nvSpPr>
        <p:spPr>
          <a:xfrm>
            <a:off x="169163" y="4390649"/>
            <a:ext cx="2792095" cy="1521460"/>
          </a:xfrm>
          <a:custGeom>
            <a:avLst/>
            <a:gdLst/>
            <a:ahLst/>
            <a:cxnLst/>
            <a:rect l="l" t="t" r="r" b="b"/>
            <a:pathLst>
              <a:path w="2792095" h="1521460">
                <a:moveTo>
                  <a:pt x="0" y="253492"/>
                </a:moveTo>
                <a:lnTo>
                  <a:pt x="4084" y="207925"/>
                </a:lnTo>
                <a:lnTo>
                  <a:pt x="15859" y="165038"/>
                </a:lnTo>
                <a:lnTo>
                  <a:pt x="34610" y="125547"/>
                </a:lnTo>
                <a:lnTo>
                  <a:pt x="59620" y="90168"/>
                </a:lnTo>
                <a:lnTo>
                  <a:pt x="90173" y="59616"/>
                </a:lnTo>
                <a:lnTo>
                  <a:pt x="125553" y="34607"/>
                </a:lnTo>
                <a:lnTo>
                  <a:pt x="165043" y="15858"/>
                </a:lnTo>
                <a:lnTo>
                  <a:pt x="207928" y="4083"/>
                </a:lnTo>
                <a:lnTo>
                  <a:pt x="253492" y="0"/>
                </a:lnTo>
                <a:lnTo>
                  <a:pt x="2538476" y="0"/>
                </a:lnTo>
                <a:lnTo>
                  <a:pt x="2584039" y="4083"/>
                </a:lnTo>
                <a:lnTo>
                  <a:pt x="2626924" y="15858"/>
                </a:lnTo>
                <a:lnTo>
                  <a:pt x="2666414" y="34607"/>
                </a:lnTo>
                <a:lnTo>
                  <a:pt x="2701794" y="59616"/>
                </a:lnTo>
                <a:lnTo>
                  <a:pt x="2732347" y="90168"/>
                </a:lnTo>
                <a:lnTo>
                  <a:pt x="2757357" y="125547"/>
                </a:lnTo>
                <a:lnTo>
                  <a:pt x="2776108" y="165038"/>
                </a:lnTo>
                <a:lnTo>
                  <a:pt x="2787883" y="207925"/>
                </a:lnTo>
                <a:lnTo>
                  <a:pt x="2791968" y="253492"/>
                </a:lnTo>
                <a:lnTo>
                  <a:pt x="2791968" y="1267447"/>
                </a:lnTo>
                <a:lnTo>
                  <a:pt x="2787883" y="1313014"/>
                </a:lnTo>
                <a:lnTo>
                  <a:pt x="2776108" y="1355902"/>
                </a:lnTo>
                <a:lnTo>
                  <a:pt x="2757357" y="1395395"/>
                </a:lnTo>
                <a:lnTo>
                  <a:pt x="2732347" y="1430776"/>
                </a:lnTo>
                <a:lnTo>
                  <a:pt x="2701794" y="1461330"/>
                </a:lnTo>
                <a:lnTo>
                  <a:pt x="2666414" y="1486340"/>
                </a:lnTo>
                <a:lnTo>
                  <a:pt x="2626924" y="1505091"/>
                </a:lnTo>
                <a:lnTo>
                  <a:pt x="2584039" y="1516867"/>
                </a:lnTo>
                <a:lnTo>
                  <a:pt x="2538476" y="1520952"/>
                </a:lnTo>
                <a:lnTo>
                  <a:pt x="253492" y="1520952"/>
                </a:lnTo>
                <a:lnTo>
                  <a:pt x="207928" y="1516867"/>
                </a:lnTo>
                <a:lnTo>
                  <a:pt x="165043" y="1505091"/>
                </a:lnTo>
                <a:lnTo>
                  <a:pt x="125553" y="1486340"/>
                </a:lnTo>
                <a:lnTo>
                  <a:pt x="90173" y="1461330"/>
                </a:lnTo>
                <a:lnTo>
                  <a:pt x="59620" y="1430776"/>
                </a:lnTo>
                <a:lnTo>
                  <a:pt x="34610" y="1395395"/>
                </a:lnTo>
                <a:lnTo>
                  <a:pt x="15859" y="1355902"/>
                </a:lnTo>
                <a:lnTo>
                  <a:pt x="4084" y="1313014"/>
                </a:lnTo>
                <a:lnTo>
                  <a:pt x="0" y="1267447"/>
                </a:lnTo>
                <a:lnTo>
                  <a:pt x="0" y="253492"/>
                </a:lnTo>
                <a:close/>
              </a:path>
            </a:pathLst>
          </a:custGeom>
          <a:ln w="28575">
            <a:solidFill>
              <a:srgbClr val="000000"/>
            </a:solidFill>
          </a:ln>
        </p:spPr>
        <p:txBody>
          <a:bodyPr wrap="square" lIns="0" tIns="0" rIns="0" bIns="0" rtlCol="0"/>
          <a:lstStyle/>
          <a:p>
            <a:endParaRPr dirty="0"/>
          </a:p>
        </p:txBody>
      </p:sp>
      <p:sp>
        <p:nvSpPr>
          <p:cNvPr id="29" name="object 29"/>
          <p:cNvSpPr txBox="1"/>
          <p:nvPr/>
        </p:nvSpPr>
        <p:spPr>
          <a:xfrm>
            <a:off x="3037565" y="4534480"/>
            <a:ext cx="2195830" cy="564515"/>
          </a:xfrm>
          <a:prstGeom prst="rect">
            <a:avLst/>
          </a:prstGeom>
        </p:spPr>
        <p:txBody>
          <a:bodyPr vert="horz" wrap="square" lIns="0" tIns="0" rIns="0" bIns="0" rtlCol="0">
            <a:spAutoFit/>
          </a:bodyPr>
          <a:lstStyle/>
          <a:p>
            <a:pPr marL="204470" marR="5080" indent="-191770">
              <a:lnSpc>
                <a:spcPct val="100000"/>
              </a:lnSpc>
              <a:buChar char="•"/>
              <a:tabLst>
                <a:tab pos="156210" algn="l"/>
              </a:tabLst>
            </a:pPr>
            <a:r>
              <a:rPr sz="1800" spc="-40" dirty="0">
                <a:latin typeface="Arial"/>
                <a:cs typeface="Arial"/>
              </a:rPr>
              <a:t>M</a:t>
            </a:r>
            <a:r>
              <a:rPr sz="1800" dirty="0">
                <a:latin typeface="Arial"/>
                <a:cs typeface="Arial"/>
              </a:rPr>
              <a:t>odul</a:t>
            </a:r>
            <a:r>
              <a:rPr sz="1800" spc="5" dirty="0">
                <a:latin typeface="Arial"/>
                <a:cs typeface="Arial"/>
              </a:rPr>
              <a:t>a</a:t>
            </a:r>
            <a:r>
              <a:rPr sz="1800" dirty="0">
                <a:latin typeface="Arial"/>
                <a:cs typeface="Arial"/>
              </a:rPr>
              <a:t>tion:I</a:t>
            </a:r>
            <a:r>
              <a:rPr sz="1800" spc="-10" dirty="0">
                <a:latin typeface="Arial"/>
                <a:cs typeface="Arial"/>
              </a:rPr>
              <a:t>R</a:t>
            </a:r>
            <a:r>
              <a:rPr sz="1800" dirty="0">
                <a:latin typeface="Arial"/>
                <a:cs typeface="Arial"/>
              </a:rPr>
              <a:t>-</a:t>
            </a:r>
            <a:r>
              <a:rPr sz="1800" spc="-30" dirty="0">
                <a:latin typeface="Arial"/>
                <a:cs typeface="Arial"/>
              </a:rPr>
              <a:t>U</a:t>
            </a:r>
            <a:r>
              <a:rPr sz="1800" spc="50" dirty="0">
                <a:latin typeface="Arial"/>
                <a:cs typeface="Arial"/>
              </a:rPr>
              <a:t>W</a:t>
            </a:r>
            <a:r>
              <a:rPr sz="1800" dirty="0">
                <a:latin typeface="Arial"/>
                <a:cs typeface="Arial"/>
              </a:rPr>
              <a:t>B  &amp;</a:t>
            </a:r>
            <a:r>
              <a:rPr sz="1800" spc="-95" dirty="0">
                <a:latin typeface="Arial"/>
                <a:cs typeface="Arial"/>
              </a:rPr>
              <a:t> </a:t>
            </a:r>
            <a:r>
              <a:rPr sz="1800" spc="5" dirty="0">
                <a:latin typeface="Arial"/>
                <a:cs typeface="Arial"/>
              </a:rPr>
              <a:t>FM-UWB</a:t>
            </a:r>
            <a:endParaRPr sz="1800" dirty="0">
              <a:latin typeface="Arial"/>
              <a:cs typeface="Arial"/>
            </a:endParaRPr>
          </a:p>
        </p:txBody>
      </p:sp>
      <p:sp>
        <p:nvSpPr>
          <p:cNvPr id="30" name="object 30"/>
          <p:cNvSpPr txBox="1"/>
          <p:nvPr/>
        </p:nvSpPr>
        <p:spPr>
          <a:xfrm>
            <a:off x="3037565" y="5083121"/>
            <a:ext cx="1683385" cy="290195"/>
          </a:xfrm>
          <a:prstGeom prst="rect">
            <a:avLst/>
          </a:prstGeom>
        </p:spPr>
        <p:txBody>
          <a:bodyPr vert="horz" wrap="square" lIns="0" tIns="0" rIns="0" bIns="0" rtlCol="0">
            <a:spAutoFit/>
          </a:bodyPr>
          <a:lstStyle/>
          <a:p>
            <a:pPr marL="149860" indent="-137160">
              <a:lnSpc>
                <a:spcPct val="100000"/>
              </a:lnSpc>
              <a:buChar char="•"/>
              <a:tabLst>
                <a:tab pos="149860" algn="l"/>
              </a:tabLst>
            </a:pPr>
            <a:r>
              <a:rPr sz="1800" spc="-10" dirty="0">
                <a:latin typeface="Arial"/>
                <a:cs typeface="Arial"/>
              </a:rPr>
              <a:t>TX </a:t>
            </a:r>
            <a:r>
              <a:rPr sz="1800" dirty="0">
                <a:latin typeface="Arial"/>
                <a:cs typeface="Arial"/>
              </a:rPr>
              <a:t>range:</a:t>
            </a:r>
            <a:r>
              <a:rPr sz="1800" spc="-85" dirty="0">
                <a:latin typeface="Arial"/>
                <a:cs typeface="Arial"/>
              </a:rPr>
              <a:t> </a:t>
            </a:r>
            <a:r>
              <a:rPr sz="1800" dirty="0">
                <a:latin typeface="Arial"/>
                <a:cs typeface="Arial"/>
              </a:rPr>
              <a:t>~3m</a:t>
            </a:r>
          </a:p>
        </p:txBody>
      </p:sp>
      <p:sp>
        <p:nvSpPr>
          <p:cNvPr id="31" name="object 31"/>
          <p:cNvSpPr txBox="1"/>
          <p:nvPr/>
        </p:nvSpPr>
        <p:spPr>
          <a:xfrm>
            <a:off x="178131" y="5332380"/>
            <a:ext cx="4796155" cy="314960"/>
          </a:xfrm>
          <a:prstGeom prst="rect">
            <a:avLst/>
          </a:prstGeom>
        </p:spPr>
        <p:txBody>
          <a:bodyPr vert="horz" wrap="square" lIns="0" tIns="0" rIns="0" bIns="0" rtlCol="0">
            <a:spAutoFit/>
          </a:bodyPr>
          <a:lstStyle/>
          <a:p>
            <a:pPr marL="155575" indent="-142875">
              <a:lnSpc>
                <a:spcPct val="100000"/>
              </a:lnSpc>
              <a:buChar char="•"/>
              <a:tabLst>
                <a:tab pos="156210" algn="l"/>
                <a:tab pos="2871470" algn="l"/>
              </a:tabLst>
            </a:pPr>
            <a:r>
              <a:rPr sz="1800" dirty="0">
                <a:latin typeface="Arial"/>
                <a:cs typeface="Arial"/>
              </a:rPr>
              <a:t>Bands:</a:t>
            </a:r>
            <a:r>
              <a:rPr sz="1800" spc="-25" dirty="0">
                <a:latin typeface="Arial"/>
                <a:cs typeface="Arial"/>
              </a:rPr>
              <a:t> </a:t>
            </a:r>
            <a:r>
              <a:rPr sz="1800" spc="-5" dirty="0">
                <a:latin typeface="Arial"/>
                <a:cs typeface="Arial"/>
              </a:rPr>
              <a:t>MICS,WMTS,ISM	</a:t>
            </a:r>
            <a:r>
              <a:rPr sz="2700" spc="-7" baseline="-6172" dirty="0">
                <a:latin typeface="Arial"/>
                <a:cs typeface="Arial"/>
              </a:rPr>
              <a:t>• </a:t>
            </a:r>
            <a:r>
              <a:rPr sz="2700" baseline="-6172" dirty="0">
                <a:latin typeface="Arial"/>
                <a:cs typeface="Arial"/>
              </a:rPr>
              <a:t>Band: </a:t>
            </a:r>
            <a:r>
              <a:rPr sz="2700" spc="30" baseline="-6172" dirty="0">
                <a:latin typeface="Arial"/>
                <a:cs typeface="Arial"/>
              </a:rPr>
              <a:t>UWB</a:t>
            </a:r>
            <a:r>
              <a:rPr sz="2700" spc="-262" baseline="-6172" dirty="0">
                <a:latin typeface="Arial"/>
                <a:cs typeface="Arial"/>
              </a:rPr>
              <a:t> </a:t>
            </a:r>
            <a:r>
              <a:rPr sz="2700" baseline="-6172" dirty="0">
                <a:latin typeface="Arial"/>
                <a:cs typeface="Arial"/>
              </a:rPr>
              <a:t>band</a:t>
            </a:r>
          </a:p>
        </p:txBody>
      </p:sp>
      <p:sp>
        <p:nvSpPr>
          <p:cNvPr id="32" name="object 32"/>
          <p:cNvSpPr txBox="1"/>
          <p:nvPr/>
        </p:nvSpPr>
        <p:spPr>
          <a:xfrm>
            <a:off x="3037565" y="5631760"/>
            <a:ext cx="2183130" cy="290195"/>
          </a:xfrm>
          <a:prstGeom prst="rect">
            <a:avLst/>
          </a:prstGeom>
        </p:spPr>
        <p:txBody>
          <a:bodyPr vert="horz" wrap="square" lIns="0" tIns="0" rIns="0" bIns="0" rtlCol="0">
            <a:spAutoFit/>
          </a:bodyPr>
          <a:lstStyle/>
          <a:p>
            <a:pPr marL="155575" indent="-142875">
              <a:lnSpc>
                <a:spcPct val="100000"/>
              </a:lnSpc>
              <a:buChar char="•"/>
              <a:tabLst>
                <a:tab pos="156210" algn="l"/>
              </a:tabLst>
            </a:pPr>
            <a:r>
              <a:rPr sz="1800" spc="-5" dirty="0">
                <a:latin typeface="Arial"/>
                <a:cs typeface="Arial"/>
              </a:rPr>
              <a:t>Data </a:t>
            </a:r>
            <a:r>
              <a:rPr sz="1800" dirty="0">
                <a:latin typeface="Arial"/>
                <a:cs typeface="Arial"/>
              </a:rPr>
              <a:t>rate:</a:t>
            </a:r>
            <a:r>
              <a:rPr sz="1800" spc="-85" dirty="0">
                <a:latin typeface="Arial"/>
                <a:cs typeface="Arial"/>
              </a:rPr>
              <a:t> </a:t>
            </a:r>
            <a:r>
              <a:rPr sz="1800" spc="-5" dirty="0">
                <a:latin typeface="Arial"/>
                <a:cs typeface="Arial"/>
              </a:rPr>
              <a:t>~10Mbps</a:t>
            </a:r>
            <a:endParaRPr sz="1800" dirty="0">
              <a:latin typeface="Arial"/>
              <a:cs typeface="Arial"/>
            </a:endParaRPr>
          </a:p>
        </p:txBody>
      </p:sp>
      <p:sp>
        <p:nvSpPr>
          <p:cNvPr id="33" name="object 33"/>
          <p:cNvSpPr/>
          <p:nvPr/>
        </p:nvSpPr>
        <p:spPr>
          <a:xfrm>
            <a:off x="3003804" y="4375410"/>
            <a:ext cx="2329180" cy="1584960"/>
          </a:xfrm>
          <a:custGeom>
            <a:avLst/>
            <a:gdLst/>
            <a:ahLst/>
            <a:cxnLst/>
            <a:rect l="l" t="t" r="r" b="b"/>
            <a:pathLst>
              <a:path w="2329179" h="1584960">
                <a:moveTo>
                  <a:pt x="0" y="264160"/>
                </a:moveTo>
                <a:lnTo>
                  <a:pt x="4256" y="216675"/>
                </a:lnTo>
                <a:lnTo>
                  <a:pt x="16527" y="171983"/>
                </a:lnTo>
                <a:lnTo>
                  <a:pt x="36067" y="130830"/>
                </a:lnTo>
                <a:lnTo>
                  <a:pt x="62129" y="93962"/>
                </a:lnTo>
                <a:lnTo>
                  <a:pt x="93967" y="62125"/>
                </a:lnTo>
                <a:lnTo>
                  <a:pt x="130836" y="36064"/>
                </a:lnTo>
                <a:lnTo>
                  <a:pt x="171988" y="16525"/>
                </a:lnTo>
                <a:lnTo>
                  <a:pt x="216678" y="4255"/>
                </a:lnTo>
                <a:lnTo>
                  <a:pt x="264160" y="0"/>
                </a:lnTo>
                <a:lnTo>
                  <a:pt x="2064512" y="0"/>
                </a:lnTo>
                <a:lnTo>
                  <a:pt x="2111993" y="4255"/>
                </a:lnTo>
                <a:lnTo>
                  <a:pt x="2156683" y="16525"/>
                </a:lnTo>
                <a:lnTo>
                  <a:pt x="2197835" y="36064"/>
                </a:lnTo>
                <a:lnTo>
                  <a:pt x="2234704" y="62125"/>
                </a:lnTo>
                <a:lnTo>
                  <a:pt x="2266542" y="93962"/>
                </a:lnTo>
                <a:lnTo>
                  <a:pt x="2292604" y="130830"/>
                </a:lnTo>
                <a:lnTo>
                  <a:pt x="2312144" y="171983"/>
                </a:lnTo>
                <a:lnTo>
                  <a:pt x="2324415" y="216675"/>
                </a:lnTo>
                <a:lnTo>
                  <a:pt x="2328672" y="264160"/>
                </a:lnTo>
                <a:lnTo>
                  <a:pt x="2328672" y="1320787"/>
                </a:lnTo>
                <a:lnTo>
                  <a:pt x="2324415" y="1368272"/>
                </a:lnTo>
                <a:lnTo>
                  <a:pt x="2312144" y="1412965"/>
                </a:lnTo>
                <a:lnTo>
                  <a:pt x="2292604" y="1454119"/>
                </a:lnTo>
                <a:lnTo>
                  <a:pt x="2266542" y="1490990"/>
                </a:lnTo>
                <a:lnTo>
                  <a:pt x="2234704" y="1522829"/>
                </a:lnTo>
                <a:lnTo>
                  <a:pt x="2197835" y="1548892"/>
                </a:lnTo>
                <a:lnTo>
                  <a:pt x="2156683" y="1568432"/>
                </a:lnTo>
                <a:lnTo>
                  <a:pt x="2111993" y="1580703"/>
                </a:lnTo>
                <a:lnTo>
                  <a:pt x="2064512" y="1584960"/>
                </a:lnTo>
                <a:lnTo>
                  <a:pt x="264160" y="1584960"/>
                </a:lnTo>
                <a:lnTo>
                  <a:pt x="216678" y="1580703"/>
                </a:lnTo>
                <a:lnTo>
                  <a:pt x="171988" y="1568432"/>
                </a:lnTo>
                <a:lnTo>
                  <a:pt x="130836" y="1548892"/>
                </a:lnTo>
                <a:lnTo>
                  <a:pt x="93967" y="1522829"/>
                </a:lnTo>
                <a:lnTo>
                  <a:pt x="62129" y="1490990"/>
                </a:lnTo>
                <a:lnTo>
                  <a:pt x="36067" y="1454119"/>
                </a:lnTo>
                <a:lnTo>
                  <a:pt x="16527" y="1412965"/>
                </a:lnTo>
                <a:lnTo>
                  <a:pt x="4256" y="1368272"/>
                </a:lnTo>
                <a:lnTo>
                  <a:pt x="0" y="1320787"/>
                </a:lnTo>
                <a:lnTo>
                  <a:pt x="0" y="264160"/>
                </a:lnTo>
                <a:close/>
              </a:path>
            </a:pathLst>
          </a:custGeom>
          <a:ln w="28575">
            <a:solidFill>
              <a:srgbClr val="000000"/>
            </a:solidFill>
          </a:ln>
        </p:spPr>
        <p:txBody>
          <a:bodyPr wrap="square" lIns="0" tIns="0" rIns="0" bIns="0" rtlCol="0"/>
          <a:lstStyle/>
          <a:p>
            <a:endParaRPr dirty="0"/>
          </a:p>
        </p:txBody>
      </p:sp>
      <p:sp>
        <p:nvSpPr>
          <p:cNvPr id="34" name="object 34"/>
          <p:cNvSpPr txBox="1"/>
          <p:nvPr/>
        </p:nvSpPr>
        <p:spPr>
          <a:xfrm>
            <a:off x="6882134" y="4501079"/>
            <a:ext cx="2066925" cy="1387475"/>
          </a:xfrm>
          <a:prstGeom prst="rect">
            <a:avLst/>
          </a:prstGeom>
        </p:spPr>
        <p:txBody>
          <a:bodyPr vert="horz" wrap="square" lIns="0" tIns="0" rIns="0" bIns="0" rtlCol="0">
            <a:spAutoFit/>
          </a:bodyPr>
          <a:lstStyle/>
          <a:p>
            <a:pPr marL="12700" marR="470534">
              <a:lnSpc>
                <a:spcPct val="100000"/>
              </a:lnSpc>
              <a:buChar char="•"/>
              <a:tabLst>
                <a:tab pos="156210" algn="l"/>
              </a:tabLst>
            </a:pPr>
            <a:r>
              <a:rPr sz="1800" spc="-5" dirty="0">
                <a:latin typeface="Arial"/>
                <a:cs typeface="Arial"/>
              </a:rPr>
              <a:t>B</a:t>
            </a:r>
            <a:r>
              <a:rPr sz="1800" dirty="0">
                <a:latin typeface="Arial"/>
                <a:cs typeface="Arial"/>
              </a:rPr>
              <a:t>ea</a:t>
            </a:r>
            <a:r>
              <a:rPr sz="1800" spc="0" dirty="0">
                <a:latin typeface="Arial"/>
                <a:cs typeface="Arial"/>
              </a:rPr>
              <a:t>c</a:t>
            </a:r>
            <a:r>
              <a:rPr sz="1800" dirty="0">
                <a:latin typeface="Arial"/>
                <a:cs typeface="Arial"/>
              </a:rPr>
              <a:t>on-ba</a:t>
            </a:r>
            <a:r>
              <a:rPr sz="1800" spc="0" dirty="0">
                <a:latin typeface="Arial"/>
                <a:cs typeface="Arial"/>
              </a:rPr>
              <a:t>s</a:t>
            </a:r>
            <a:r>
              <a:rPr sz="1800" dirty="0">
                <a:latin typeface="Arial"/>
                <a:cs typeface="Arial"/>
              </a:rPr>
              <a:t>e-  </a:t>
            </a:r>
            <a:r>
              <a:rPr sz="1800" spc="-30" dirty="0">
                <a:latin typeface="Arial"/>
                <a:cs typeface="Arial"/>
              </a:rPr>
              <a:t>TDMA</a:t>
            </a:r>
            <a:endParaRPr sz="1800" dirty="0">
              <a:latin typeface="Arial"/>
              <a:cs typeface="Arial"/>
            </a:endParaRPr>
          </a:p>
          <a:p>
            <a:pPr marL="155575" indent="-142875">
              <a:lnSpc>
                <a:spcPct val="100000"/>
              </a:lnSpc>
              <a:buChar char="•"/>
              <a:tabLst>
                <a:tab pos="156210" algn="l"/>
              </a:tabLst>
            </a:pPr>
            <a:r>
              <a:rPr sz="1800" spc="-5" dirty="0">
                <a:latin typeface="Arial"/>
                <a:cs typeface="Arial"/>
              </a:rPr>
              <a:t>Group</a:t>
            </a:r>
            <a:r>
              <a:rPr sz="1800" spc="-70" dirty="0">
                <a:latin typeface="Arial"/>
                <a:cs typeface="Arial"/>
              </a:rPr>
              <a:t> </a:t>
            </a:r>
            <a:r>
              <a:rPr sz="1800" dirty="0">
                <a:latin typeface="Arial"/>
                <a:cs typeface="Arial"/>
              </a:rPr>
              <a:t>Superframe</a:t>
            </a:r>
          </a:p>
          <a:p>
            <a:pPr marL="155575" indent="-142875">
              <a:lnSpc>
                <a:spcPct val="100000"/>
              </a:lnSpc>
              <a:buChar char="•"/>
              <a:tabLst>
                <a:tab pos="156210" algn="l"/>
              </a:tabLst>
            </a:pPr>
            <a:r>
              <a:rPr sz="1800" dirty="0">
                <a:latin typeface="Arial"/>
                <a:cs typeface="Arial"/>
              </a:rPr>
              <a:t>Priority</a:t>
            </a:r>
            <a:r>
              <a:rPr sz="1800" spc="-100" dirty="0">
                <a:latin typeface="Arial"/>
                <a:cs typeface="Arial"/>
              </a:rPr>
              <a:t> </a:t>
            </a:r>
            <a:r>
              <a:rPr sz="1800" dirty="0">
                <a:latin typeface="Arial"/>
                <a:cs typeface="Arial"/>
              </a:rPr>
              <a:t>support</a:t>
            </a:r>
          </a:p>
          <a:p>
            <a:pPr marL="155575" indent="-142875">
              <a:lnSpc>
                <a:spcPct val="100000"/>
              </a:lnSpc>
              <a:buChar char="•"/>
              <a:tabLst>
                <a:tab pos="156210" algn="l"/>
              </a:tabLst>
            </a:pPr>
            <a:r>
              <a:rPr sz="1800" dirty="0">
                <a:latin typeface="Arial"/>
                <a:cs typeface="Arial"/>
              </a:rPr>
              <a:t>Non-beacon</a:t>
            </a:r>
            <a:r>
              <a:rPr sz="1800" spc="-130" dirty="0">
                <a:latin typeface="Arial"/>
                <a:cs typeface="Arial"/>
              </a:rPr>
              <a:t> </a:t>
            </a:r>
            <a:r>
              <a:rPr sz="1800" spc="5" dirty="0">
                <a:latin typeface="Arial"/>
                <a:cs typeface="Arial"/>
              </a:rPr>
              <a:t>mode</a:t>
            </a:r>
            <a:endParaRPr sz="1800" dirty="0">
              <a:latin typeface="Arial"/>
              <a:cs typeface="Arial"/>
            </a:endParaRPr>
          </a:p>
        </p:txBody>
      </p:sp>
      <p:sp>
        <p:nvSpPr>
          <p:cNvPr id="35" name="object 35"/>
          <p:cNvSpPr/>
          <p:nvPr/>
        </p:nvSpPr>
        <p:spPr>
          <a:xfrm>
            <a:off x="6813804" y="4390647"/>
            <a:ext cx="2161540" cy="1521460"/>
          </a:xfrm>
          <a:custGeom>
            <a:avLst/>
            <a:gdLst/>
            <a:ahLst/>
            <a:cxnLst/>
            <a:rect l="l" t="t" r="r" b="b"/>
            <a:pathLst>
              <a:path w="2161540" h="1521460">
                <a:moveTo>
                  <a:pt x="0" y="253492"/>
                </a:moveTo>
                <a:lnTo>
                  <a:pt x="4084" y="207925"/>
                </a:lnTo>
                <a:lnTo>
                  <a:pt x="15859" y="165038"/>
                </a:lnTo>
                <a:lnTo>
                  <a:pt x="34610" y="125547"/>
                </a:lnTo>
                <a:lnTo>
                  <a:pt x="59620" y="90168"/>
                </a:lnTo>
                <a:lnTo>
                  <a:pt x="90173" y="59616"/>
                </a:lnTo>
                <a:lnTo>
                  <a:pt x="125553" y="34607"/>
                </a:lnTo>
                <a:lnTo>
                  <a:pt x="165043" y="15858"/>
                </a:lnTo>
                <a:lnTo>
                  <a:pt x="207928" y="4083"/>
                </a:lnTo>
                <a:lnTo>
                  <a:pt x="253492" y="0"/>
                </a:lnTo>
                <a:lnTo>
                  <a:pt x="1907539" y="0"/>
                </a:lnTo>
                <a:lnTo>
                  <a:pt x="1953103" y="4083"/>
                </a:lnTo>
                <a:lnTo>
                  <a:pt x="1995988" y="15858"/>
                </a:lnTo>
                <a:lnTo>
                  <a:pt x="2035478" y="34607"/>
                </a:lnTo>
                <a:lnTo>
                  <a:pt x="2070858" y="59616"/>
                </a:lnTo>
                <a:lnTo>
                  <a:pt x="2101411" y="90168"/>
                </a:lnTo>
                <a:lnTo>
                  <a:pt x="2126421" y="125547"/>
                </a:lnTo>
                <a:lnTo>
                  <a:pt x="2145172" y="165038"/>
                </a:lnTo>
                <a:lnTo>
                  <a:pt x="2156947" y="207925"/>
                </a:lnTo>
                <a:lnTo>
                  <a:pt x="2161032" y="253492"/>
                </a:lnTo>
                <a:lnTo>
                  <a:pt x="2161032" y="1267447"/>
                </a:lnTo>
                <a:lnTo>
                  <a:pt x="2156947" y="1313014"/>
                </a:lnTo>
                <a:lnTo>
                  <a:pt x="2145172" y="1355902"/>
                </a:lnTo>
                <a:lnTo>
                  <a:pt x="2126421" y="1395395"/>
                </a:lnTo>
                <a:lnTo>
                  <a:pt x="2101411" y="1430776"/>
                </a:lnTo>
                <a:lnTo>
                  <a:pt x="2070858" y="1461330"/>
                </a:lnTo>
                <a:lnTo>
                  <a:pt x="2035478" y="1486340"/>
                </a:lnTo>
                <a:lnTo>
                  <a:pt x="1995988" y="1505091"/>
                </a:lnTo>
                <a:lnTo>
                  <a:pt x="1953103" y="1516867"/>
                </a:lnTo>
                <a:lnTo>
                  <a:pt x="1907539" y="1520952"/>
                </a:lnTo>
                <a:lnTo>
                  <a:pt x="253492" y="1520952"/>
                </a:lnTo>
                <a:lnTo>
                  <a:pt x="207928" y="1516867"/>
                </a:lnTo>
                <a:lnTo>
                  <a:pt x="165043" y="1505091"/>
                </a:lnTo>
                <a:lnTo>
                  <a:pt x="125553" y="1486340"/>
                </a:lnTo>
                <a:lnTo>
                  <a:pt x="90173" y="1461330"/>
                </a:lnTo>
                <a:lnTo>
                  <a:pt x="59620" y="1430776"/>
                </a:lnTo>
                <a:lnTo>
                  <a:pt x="34610" y="1395395"/>
                </a:lnTo>
                <a:lnTo>
                  <a:pt x="15859" y="1355902"/>
                </a:lnTo>
                <a:lnTo>
                  <a:pt x="4084" y="1313014"/>
                </a:lnTo>
                <a:lnTo>
                  <a:pt x="0" y="1267447"/>
                </a:lnTo>
                <a:lnTo>
                  <a:pt x="0" y="253492"/>
                </a:lnTo>
                <a:close/>
              </a:path>
            </a:pathLst>
          </a:custGeom>
          <a:ln w="28575">
            <a:solidFill>
              <a:srgbClr val="000000"/>
            </a:solidFill>
          </a:ln>
        </p:spPr>
        <p:txBody>
          <a:bodyPr wrap="square" lIns="0" tIns="0" rIns="0" bIns="0" rtlCol="0"/>
          <a:lstStyle/>
          <a:p>
            <a:endParaRPr dirty="0"/>
          </a:p>
        </p:txBody>
      </p:sp>
      <p:sp>
        <p:nvSpPr>
          <p:cNvPr id="36" name="object 36"/>
          <p:cNvSpPr/>
          <p:nvPr/>
        </p:nvSpPr>
        <p:spPr>
          <a:xfrm>
            <a:off x="1217675" y="3887723"/>
            <a:ext cx="622300" cy="426720"/>
          </a:xfrm>
          <a:custGeom>
            <a:avLst/>
            <a:gdLst/>
            <a:ahLst/>
            <a:cxnLst/>
            <a:rect l="l" t="t" r="r" b="b"/>
            <a:pathLst>
              <a:path w="622300" h="426720">
                <a:moveTo>
                  <a:pt x="466344" y="0"/>
                </a:moveTo>
                <a:lnTo>
                  <a:pt x="155447" y="0"/>
                </a:lnTo>
                <a:lnTo>
                  <a:pt x="155447" y="13334"/>
                </a:lnTo>
                <a:lnTo>
                  <a:pt x="466344" y="13334"/>
                </a:lnTo>
                <a:lnTo>
                  <a:pt x="466344" y="0"/>
                </a:lnTo>
                <a:close/>
              </a:path>
              <a:path w="622300" h="426720">
                <a:moveTo>
                  <a:pt x="466344" y="26669"/>
                </a:moveTo>
                <a:lnTo>
                  <a:pt x="155447" y="26669"/>
                </a:lnTo>
                <a:lnTo>
                  <a:pt x="155447" y="53339"/>
                </a:lnTo>
                <a:lnTo>
                  <a:pt x="466344" y="53339"/>
                </a:lnTo>
                <a:lnTo>
                  <a:pt x="466344" y="26669"/>
                </a:lnTo>
                <a:close/>
              </a:path>
              <a:path w="622300" h="426720">
                <a:moveTo>
                  <a:pt x="621792" y="213359"/>
                </a:moveTo>
                <a:lnTo>
                  <a:pt x="0" y="213359"/>
                </a:lnTo>
                <a:lnTo>
                  <a:pt x="310896" y="426719"/>
                </a:lnTo>
                <a:lnTo>
                  <a:pt x="621792" y="213359"/>
                </a:lnTo>
                <a:close/>
              </a:path>
              <a:path w="622300" h="426720">
                <a:moveTo>
                  <a:pt x="466344" y="66675"/>
                </a:moveTo>
                <a:lnTo>
                  <a:pt x="155448" y="66675"/>
                </a:lnTo>
                <a:lnTo>
                  <a:pt x="155448" y="213359"/>
                </a:lnTo>
                <a:lnTo>
                  <a:pt x="466344" y="213359"/>
                </a:lnTo>
                <a:lnTo>
                  <a:pt x="466344" y="66675"/>
                </a:lnTo>
                <a:close/>
              </a:path>
            </a:pathLst>
          </a:custGeom>
          <a:solidFill>
            <a:srgbClr val="F2F2F2"/>
          </a:solidFill>
        </p:spPr>
        <p:txBody>
          <a:bodyPr wrap="square" lIns="0" tIns="0" rIns="0" bIns="0" rtlCol="0"/>
          <a:lstStyle/>
          <a:p>
            <a:endParaRPr dirty="0"/>
          </a:p>
        </p:txBody>
      </p:sp>
      <p:sp>
        <p:nvSpPr>
          <p:cNvPr id="37" name="object 37"/>
          <p:cNvSpPr/>
          <p:nvPr/>
        </p:nvSpPr>
        <p:spPr>
          <a:xfrm>
            <a:off x="1368361" y="3894391"/>
            <a:ext cx="320675" cy="0"/>
          </a:xfrm>
          <a:custGeom>
            <a:avLst/>
            <a:gdLst/>
            <a:ahLst/>
            <a:cxnLst/>
            <a:rect l="l" t="t" r="r" b="b"/>
            <a:pathLst>
              <a:path w="320675">
                <a:moveTo>
                  <a:pt x="0" y="0"/>
                </a:moveTo>
                <a:lnTo>
                  <a:pt x="320421" y="0"/>
                </a:lnTo>
              </a:path>
            </a:pathLst>
          </a:custGeom>
          <a:ln w="22860">
            <a:solidFill>
              <a:srgbClr val="000000"/>
            </a:solidFill>
          </a:ln>
        </p:spPr>
        <p:txBody>
          <a:bodyPr wrap="square" lIns="0" tIns="0" rIns="0" bIns="0" rtlCol="0"/>
          <a:lstStyle/>
          <a:p>
            <a:endParaRPr dirty="0"/>
          </a:p>
        </p:txBody>
      </p:sp>
      <p:sp>
        <p:nvSpPr>
          <p:cNvPr id="38" name="object 38"/>
          <p:cNvSpPr/>
          <p:nvPr/>
        </p:nvSpPr>
        <p:spPr>
          <a:xfrm>
            <a:off x="1373124" y="3914394"/>
            <a:ext cx="311150" cy="26670"/>
          </a:xfrm>
          <a:custGeom>
            <a:avLst/>
            <a:gdLst/>
            <a:ahLst/>
            <a:cxnLst/>
            <a:rect l="l" t="t" r="r" b="b"/>
            <a:pathLst>
              <a:path w="311150" h="26670">
                <a:moveTo>
                  <a:pt x="310896" y="26669"/>
                </a:moveTo>
                <a:lnTo>
                  <a:pt x="0" y="26669"/>
                </a:lnTo>
                <a:lnTo>
                  <a:pt x="0" y="0"/>
                </a:lnTo>
                <a:lnTo>
                  <a:pt x="310896" y="0"/>
                </a:lnTo>
                <a:lnTo>
                  <a:pt x="310896" y="26669"/>
                </a:lnTo>
                <a:close/>
              </a:path>
            </a:pathLst>
          </a:custGeom>
          <a:ln w="9525">
            <a:solidFill>
              <a:srgbClr val="000000"/>
            </a:solidFill>
          </a:ln>
        </p:spPr>
        <p:txBody>
          <a:bodyPr wrap="square" lIns="0" tIns="0" rIns="0" bIns="0" rtlCol="0"/>
          <a:lstStyle/>
          <a:p>
            <a:endParaRPr dirty="0"/>
          </a:p>
        </p:txBody>
      </p:sp>
      <p:sp>
        <p:nvSpPr>
          <p:cNvPr id="39" name="object 39"/>
          <p:cNvSpPr/>
          <p:nvPr/>
        </p:nvSpPr>
        <p:spPr>
          <a:xfrm>
            <a:off x="1217675" y="3954398"/>
            <a:ext cx="622300" cy="360045"/>
          </a:xfrm>
          <a:custGeom>
            <a:avLst/>
            <a:gdLst/>
            <a:ahLst/>
            <a:cxnLst/>
            <a:rect l="l" t="t" r="r" b="b"/>
            <a:pathLst>
              <a:path w="622300" h="360045">
                <a:moveTo>
                  <a:pt x="466344" y="0"/>
                </a:moveTo>
                <a:lnTo>
                  <a:pt x="466344" y="146684"/>
                </a:lnTo>
                <a:lnTo>
                  <a:pt x="621792" y="146684"/>
                </a:lnTo>
                <a:lnTo>
                  <a:pt x="310896" y="360044"/>
                </a:lnTo>
                <a:lnTo>
                  <a:pt x="0" y="146684"/>
                </a:lnTo>
                <a:lnTo>
                  <a:pt x="155448" y="146684"/>
                </a:lnTo>
                <a:lnTo>
                  <a:pt x="155448" y="0"/>
                </a:lnTo>
                <a:lnTo>
                  <a:pt x="466344" y="0"/>
                </a:lnTo>
                <a:close/>
              </a:path>
            </a:pathLst>
          </a:custGeom>
          <a:ln w="9525">
            <a:solidFill>
              <a:srgbClr val="000000"/>
            </a:solidFill>
          </a:ln>
        </p:spPr>
        <p:txBody>
          <a:bodyPr wrap="square" lIns="0" tIns="0" rIns="0" bIns="0" rtlCol="0"/>
          <a:lstStyle/>
          <a:p>
            <a:endParaRPr dirty="0"/>
          </a:p>
        </p:txBody>
      </p:sp>
      <p:sp>
        <p:nvSpPr>
          <p:cNvPr id="40" name="object 40"/>
          <p:cNvSpPr/>
          <p:nvPr/>
        </p:nvSpPr>
        <p:spPr>
          <a:xfrm>
            <a:off x="7560564" y="3899915"/>
            <a:ext cx="624840" cy="426720"/>
          </a:xfrm>
          <a:custGeom>
            <a:avLst/>
            <a:gdLst/>
            <a:ahLst/>
            <a:cxnLst/>
            <a:rect l="l" t="t" r="r" b="b"/>
            <a:pathLst>
              <a:path w="624840" h="426720">
                <a:moveTo>
                  <a:pt x="468629" y="0"/>
                </a:moveTo>
                <a:lnTo>
                  <a:pt x="156209" y="0"/>
                </a:lnTo>
                <a:lnTo>
                  <a:pt x="156209" y="13335"/>
                </a:lnTo>
                <a:lnTo>
                  <a:pt x="468629" y="13335"/>
                </a:lnTo>
                <a:lnTo>
                  <a:pt x="468629" y="0"/>
                </a:lnTo>
                <a:close/>
              </a:path>
              <a:path w="624840" h="426720">
                <a:moveTo>
                  <a:pt x="468629" y="26670"/>
                </a:moveTo>
                <a:lnTo>
                  <a:pt x="156209" y="26670"/>
                </a:lnTo>
                <a:lnTo>
                  <a:pt x="156209" y="53340"/>
                </a:lnTo>
                <a:lnTo>
                  <a:pt x="468629" y="53340"/>
                </a:lnTo>
                <a:lnTo>
                  <a:pt x="468629" y="26670"/>
                </a:lnTo>
                <a:close/>
              </a:path>
              <a:path w="624840" h="426720">
                <a:moveTo>
                  <a:pt x="624839" y="213360"/>
                </a:moveTo>
                <a:lnTo>
                  <a:pt x="0" y="213360"/>
                </a:lnTo>
                <a:lnTo>
                  <a:pt x="312419" y="426720"/>
                </a:lnTo>
                <a:lnTo>
                  <a:pt x="624839" y="213360"/>
                </a:lnTo>
                <a:close/>
              </a:path>
              <a:path w="624840" h="426720">
                <a:moveTo>
                  <a:pt x="468629" y="66675"/>
                </a:moveTo>
                <a:lnTo>
                  <a:pt x="156209" y="66675"/>
                </a:lnTo>
                <a:lnTo>
                  <a:pt x="156209" y="213360"/>
                </a:lnTo>
                <a:lnTo>
                  <a:pt x="468629" y="213360"/>
                </a:lnTo>
                <a:lnTo>
                  <a:pt x="468629" y="66675"/>
                </a:lnTo>
                <a:close/>
              </a:path>
            </a:pathLst>
          </a:custGeom>
          <a:solidFill>
            <a:srgbClr val="808080"/>
          </a:solidFill>
        </p:spPr>
        <p:txBody>
          <a:bodyPr wrap="square" lIns="0" tIns="0" rIns="0" bIns="0" rtlCol="0"/>
          <a:lstStyle/>
          <a:p>
            <a:endParaRPr dirty="0"/>
          </a:p>
        </p:txBody>
      </p:sp>
      <p:sp>
        <p:nvSpPr>
          <p:cNvPr id="41" name="object 41"/>
          <p:cNvSpPr/>
          <p:nvPr/>
        </p:nvSpPr>
        <p:spPr>
          <a:xfrm>
            <a:off x="7560564" y="3966590"/>
            <a:ext cx="624840" cy="360045"/>
          </a:xfrm>
          <a:custGeom>
            <a:avLst/>
            <a:gdLst/>
            <a:ahLst/>
            <a:cxnLst/>
            <a:rect l="l" t="t" r="r" b="b"/>
            <a:pathLst>
              <a:path w="624840" h="360045">
                <a:moveTo>
                  <a:pt x="468629" y="0"/>
                </a:moveTo>
                <a:lnTo>
                  <a:pt x="468629" y="146684"/>
                </a:lnTo>
                <a:lnTo>
                  <a:pt x="624839" y="146684"/>
                </a:lnTo>
                <a:lnTo>
                  <a:pt x="312419" y="360044"/>
                </a:lnTo>
                <a:lnTo>
                  <a:pt x="0" y="146684"/>
                </a:lnTo>
                <a:lnTo>
                  <a:pt x="156209" y="146684"/>
                </a:lnTo>
                <a:lnTo>
                  <a:pt x="156209" y="0"/>
                </a:lnTo>
                <a:lnTo>
                  <a:pt x="468629" y="0"/>
                </a:lnTo>
                <a:close/>
              </a:path>
            </a:pathLst>
          </a:custGeom>
          <a:ln w="9525">
            <a:solidFill>
              <a:srgbClr val="000000"/>
            </a:solidFill>
          </a:ln>
        </p:spPr>
        <p:txBody>
          <a:bodyPr wrap="square" lIns="0" tIns="0" rIns="0" bIns="0" rtlCol="0"/>
          <a:lstStyle/>
          <a:p>
            <a:endParaRPr dirty="0"/>
          </a:p>
        </p:txBody>
      </p:sp>
      <p:sp>
        <p:nvSpPr>
          <p:cNvPr id="42" name="object 42"/>
          <p:cNvSpPr/>
          <p:nvPr/>
        </p:nvSpPr>
        <p:spPr>
          <a:xfrm>
            <a:off x="3942588" y="3930396"/>
            <a:ext cx="622300" cy="426720"/>
          </a:xfrm>
          <a:custGeom>
            <a:avLst/>
            <a:gdLst/>
            <a:ahLst/>
            <a:cxnLst/>
            <a:rect l="l" t="t" r="r" b="b"/>
            <a:pathLst>
              <a:path w="622300" h="426720">
                <a:moveTo>
                  <a:pt x="466344" y="0"/>
                </a:moveTo>
                <a:lnTo>
                  <a:pt x="155448" y="0"/>
                </a:lnTo>
                <a:lnTo>
                  <a:pt x="155448" y="13334"/>
                </a:lnTo>
                <a:lnTo>
                  <a:pt x="466344" y="13334"/>
                </a:lnTo>
                <a:lnTo>
                  <a:pt x="466344" y="0"/>
                </a:lnTo>
                <a:close/>
              </a:path>
              <a:path w="622300" h="426720">
                <a:moveTo>
                  <a:pt x="466344" y="26669"/>
                </a:moveTo>
                <a:lnTo>
                  <a:pt x="155448" y="26669"/>
                </a:lnTo>
                <a:lnTo>
                  <a:pt x="155448" y="53339"/>
                </a:lnTo>
                <a:lnTo>
                  <a:pt x="466344" y="53339"/>
                </a:lnTo>
                <a:lnTo>
                  <a:pt x="466344" y="26669"/>
                </a:lnTo>
                <a:close/>
              </a:path>
              <a:path w="622300" h="426720">
                <a:moveTo>
                  <a:pt x="621791" y="213359"/>
                </a:moveTo>
                <a:lnTo>
                  <a:pt x="0" y="213359"/>
                </a:lnTo>
                <a:lnTo>
                  <a:pt x="310896" y="426719"/>
                </a:lnTo>
                <a:lnTo>
                  <a:pt x="621791" y="213359"/>
                </a:lnTo>
                <a:close/>
              </a:path>
              <a:path w="622300" h="426720">
                <a:moveTo>
                  <a:pt x="466344" y="66674"/>
                </a:moveTo>
                <a:lnTo>
                  <a:pt x="155448" y="66674"/>
                </a:lnTo>
                <a:lnTo>
                  <a:pt x="155448" y="213359"/>
                </a:lnTo>
                <a:lnTo>
                  <a:pt x="466344" y="213359"/>
                </a:lnTo>
                <a:lnTo>
                  <a:pt x="466344" y="66674"/>
                </a:lnTo>
                <a:close/>
              </a:path>
            </a:pathLst>
          </a:custGeom>
          <a:solidFill>
            <a:srgbClr val="F2F2F2"/>
          </a:solidFill>
        </p:spPr>
        <p:txBody>
          <a:bodyPr wrap="square" lIns="0" tIns="0" rIns="0" bIns="0" rtlCol="0"/>
          <a:lstStyle/>
          <a:p>
            <a:endParaRPr dirty="0"/>
          </a:p>
        </p:txBody>
      </p:sp>
      <p:sp>
        <p:nvSpPr>
          <p:cNvPr id="43" name="object 43"/>
          <p:cNvSpPr/>
          <p:nvPr/>
        </p:nvSpPr>
        <p:spPr>
          <a:xfrm>
            <a:off x="4093273" y="3937063"/>
            <a:ext cx="320675" cy="0"/>
          </a:xfrm>
          <a:custGeom>
            <a:avLst/>
            <a:gdLst/>
            <a:ahLst/>
            <a:cxnLst/>
            <a:rect l="l" t="t" r="r" b="b"/>
            <a:pathLst>
              <a:path w="320675">
                <a:moveTo>
                  <a:pt x="0" y="0"/>
                </a:moveTo>
                <a:lnTo>
                  <a:pt x="320421" y="0"/>
                </a:lnTo>
              </a:path>
            </a:pathLst>
          </a:custGeom>
          <a:ln w="22860">
            <a:solidFill>
              <a:srgbClr val="000000"/>
            </a:solidFill>
          </a:ln>
        </p:spPr>
        <p:txBody>
          <a:bodyPr wrap="square" lIns="0" tIns="0" rIns="0" bIns="0" rtlCol="0"/>
          <a:lstStyle/>
          <a:p>
            <a:endParaRPr dirty="0"/>
          </a:p>
        </p:txBody>
      </p:sp>
      <p:sp>
        <p:nvSpPr>
          <p:cNvPr id="44" name="object 44"/>
          <p:cNvSpPr/>
          <p:nvPr/>
        </p:nvSpPr>
        <p:spPr>
          <a:xfrm>
            <a:off x="4098035" y="3957065"/>
            <a:ext cx="311150" cy="26670"/>
          </a:xfrm>
          <a:custGeom>
            <a:avLst/>
            <a:gdLst/>
            <a:ahLst/>
            <a:cxnLst/>
            <a:rect l="l" t="t" r="r" b="b"/>
            <a:pathLst>
              <a:path w="311150" h="26670">
                <a:moveTo>
                  <a:pt x="310896" y="26669"/>
                </a:moveTo>
                <a:lnTo>
                  <a:pt x="0" y="26669"/>
                </a:lnTo>
                <a:lnTo>
                  <a:pt x="0" y="0"/>
                </a:lnTo>
                <a:lnTo>
                  <a:pt x="310896" y="0"/>
                </a:lnTo>
                <a:lnTo>
                  <a:pt x="310896" y="26669"/>
                </a:lnTo>
                <a:close/>
              </a:path>
            </a:pathLst>
          </a:custGeom>
          <a:ln w="9525">
            <a:solidFill>
              <a:srgbClr val="000000"/>
            </a:solidFill>
          </a:ln>
        </p:spPr>
        <p:txBody>
          <a:bodyPr wrap="square" lIns="0" tIns="0" rIns="0" bIns="0" rtlCol="0"/>
          <a:lstStyle/>
          <a:p>
            <a:endParaRPr dirty="0"/>
          </a:p>
        </p:txBody>
      </p:sp>
      <p:sp>
        <p:nvSpPr>
          <p:cNvPr id="45" name="object 45"/>
          <p:cNvSpPr/>
          <p:nvPr/>
        </p:nvSpPr>
        <p:spPr>
          <a:xfrm>
            <a:off x="3942588" y="3997071"/>
            <a:ext cx="622300" cy="360045"/>
          </a:xfrm>
          <a:custGeom>
            <a:avLst/>
            <a:gdLst/>
            <a:ahLst/>
            <a:cxnLst/>
            <a:rect l="l" t="t" r="r" b="b"/>
            <a:pathLst>
              <a:path w="622300" h="360045">
                <a:moveTo>
                  <a:pt x="466344" y="0"/>
                </a:moveTo>
                <a:lnTo>
                  <a:pt x="466344" y="146684"/>
                </a:lnTo>
                <a:lnTo>
                  <a:pt x="621791" y="146684"/>
                </a:lnTo>
                <a:lnTo>
                  <a:pt x="310896" y="360044"/>
                </a:lnTo>
                <a:lnTo>
                  <a:pt x="0" y="146684"/>
                </a:lnTo>
                <a:lnTo>
                  <a:pt x="155448" y="146684"/>
                </a:lnTo>
                <a:lnTo>
                  <a:pt x="155448" y="0"/>
                </a:lnTo>
                <a:lnTo>
                  <a:pt x="466344" y="0"/>
                </a:lnTo>
                <a:close/>
              </a:path>
            </a:pathLst>
          </a:custGeom>
          <a:ln w="9525">
            <a:solidFill>
              <a:srgbClr val="000000"/>
            </a:solidFill>
          </a:ln>
        </p:spPr>
        <p:txBody>
          <a:bodyPr wrap="square" lIns="0" tIns="0" rIns="0" bIns="0" rtlCol="0"/>
          <a:lstStyle/>
          <a:p>
            <a:endParaRPr dirty="0"/>
          </a:p>
        </p:txBody>
      </p:sp>
      <p:sp>
        <p:nvSpPr>
          <p:cNvPr id="46" name="object 46"/>
          <p:cNvSpPr txBox="1"/>
          <p:nvPr/>
        </p:nvSpPr>
        <p:spPr>
          <a:xfrm>
            <a:off x="5398008" y="3102864"/>
            <a:ext cx="1256030" cy="786765"/>
          </a:xfrm>
          <a:prstGeom prst="rect">
            <a:avLst/>
          </a:prstGeom>
          <a:solidFill>
            <a:srgbClr val="F2F2F2"/>
          </a:solidFill>
          <a:ln w="25400">
            <a:solidFill>
              <a:srgbClr val="000000"/>
            </a:solidFill>
          </a:ln>
        </p:spPr>
        <p:txBody>
          <a:bodyPr vert="horz" wrap="square" lIns="0" tIns="97790" rIns="0" bIns="0" rtlCol="0">
            <a:spAutoFit/>
          </a:bodyPr>
          <a:lstStyle/>
          <a:p>
            <a:pPr marR="54610" algn="ctr">
              <a:lnSpc>
                <a:spcPct val="100000"/>
              </a:lnSpc>
              <a:spcBef>
                <a:spcPts val="770"/>
              </a:spcBef>
            </a:pPr>
            <a:r>
              <a:rPr sz="1800" spc="-5" dirty="0">
                <a:latin typeface="Arial"/>
                <a:cs typeface="Arial"/>
              </a:rPr>
              <a:t>HBC</a:t>
            </a:r>
            <a:r>
              <a:rPr sz="1800" spc="-100" dirty="0">
                <a:latin typeface="Arial"/>
                <a:cs typeface="Arial"/>
              </a:rPr>
              <a:t> </a:t>
            </a:r>
            <a:r>
              <a:rPr sz="1800" spc="-5" dirty="0">
                <a:latin typeface="Arial"/>
                <a:cs typeface="Arial"/>
              </a:rPr>
              <a:t>PHY</a:t>
            </a:r>
            <a:endParaRPr sz="1800" dirty="0">
              <a:latin typeface="Arial"/>
              <a:cs typeface="Arial"/>
            </a:endParaRPr>
          </a:p>
          <a:p>
            <a:pPr marR="60960" algn="ctr">
              <a:lnSpc>
                <a:spcPct val="100000"/>
              </a:lnSpc>
            </a:pPr>
            <a:r>
              <a:rPr sz="1800" dirty="0">
                <a:latin typeface="Arial"/>
                <a:cs typeface="Arial"/>
              </a:rPr>
              <a:t>on-body</a:t>
            </a:r>
          </a:p>
        </p:txBody>
      </p:sp>
      <p:sp>
        <p:nvSpPr>
          <p:cNvPr id="47" name="object 47"/>
          <p:cNvSpPr/>
          <p:nvPr/>
        </p:nvSpPr>
        <p:spPr>
          <a:xfrm>
            <a:off x="6026168" y="2743200"/>
            <a:ext cx="1270" cy="294005"/>
          </a:xfrm>
          <a:custGeom>
            <a:avLst/>
            <a:gdLst/>
            <a:ahLst/>
            <a:cxnLst/>
            <a:rect l="l" t="t" r="r" b="b"/>
            <a:pathLst>
              <a:path w="1270" h="294005">
                <a:moveTo>
                  <a:pt x="0" y="293687"/>
                </a:moveTo>
                <a:lnTo>
                  <a:pt x="1270" y="0"/>
                </a:lnTo>
              </a:path>
            </a:pathLst>
          </a:custGeom>
          <a:ln w="19050">
            <a:solidFill>
              <a:srgbClr val="000000"/>
            </a:solidFill>
          </a:ln>
        </p:spPr>
        <p:txBody>
          <a:bodyPr wrap="square" lIns="0" tIns="0" rIns="0" bIns="0" rtlCol="0"/>
          <a:lstStyle/>
          <a:p>
            <a:endParaRPr dirty="0"/>
          </a:p>
        </p:txBody>
      </p:sp>
      <p:sp>
        <p:nvSpPr>
          <p:cNvPr id="48" name="object 48"/>
          <p:cNvSpPr/>
          <p:nvPr/>
        </p:nvSpPr>
        <p:spPr>
          <a:xfrm>
            <a:off x="5988121" y="3024019"/>
            <a:ext cx="76200" cy="76835"/>
          </a:xfrm>
          <a:custGeom>
            <a:avLst/>
            <a:gdLst/>
            <a:ahLst/>
            <a:cxnLst/>
            <a:rect l="l" t="t" r="r" b="b"/>
            <a:pathLst>
              <a:path w="76200" h="76835">
                <a:moveTo>
                  <a:pt x="0" y="0"/>
                </a:moveTo>
                <a:lnTo>
                  <a:pt x="37769" y="76365"/>
                </a:lnTo>
                <a:lnTo>
                  <a:pt x="76200" y="330"/>
                </a:lnTo>
                <a:lnTo>
                  <a:pt x="0" y="0"/>
                </a:lnTo>
                <a:close/>
              </a:path>
            </a:pathLst>
          </a:custGeom>
          <a:solidFill>
            <a:srgbClr val="000000"/>
          </a:solidFill>
        </p:spPr>
        <p:txBody>
          <a:bodyPr wrap="square" lIns="0" tIns="0" rIns="0" bIns="0" rtlCol="0"/>
          <a:lstStyle/>
          <a:p>
            <a:endParaRPr dirty="0"/>
          </a:p>
        </p:txBody>
      </p:sp>
      <p:sp>
        <p:nvSpPr>
          <p:cNvPr id="49" name="object 49"/>
          <p:cNvSpPr txBox="1"/>
          <p:nvPr/>
        </p:nvSpPr>
        <p:spPr>
          <a:xfrm>
            <a:off x="5457745" y="4505529"/>
            <a:ext cx="1255395" cy="1387475"/>
          </a:xfrm>
          <a:prstGeom prst="rect">
            <a:avLst/>
          </a:prstGeom>
        </p:spPr>
        <p:txBody>
          <a:bodyPr vert="horz" wrap="square" lIns="0" tIns="0" rIns="0" bIns="0" rtlCol="0">
            <a:spAutoFit/>
          </a:bodyPr>
          <a:lstStyle/>
          <a:p>
            <a:pPr marL="12700" marR="5080">
              <a:lnSpc>
                <a:spcPct val="100000"/>
              </a:lnSpc>
              <a:buChar char="•"/>
              <a:tabLst>
                <a:tab pos="156210" algn="l"/>
              </a:tabLst>
            </a:pPr>
            <a:r>
              <a:rPr sz="1800" dirty="0">
                <a:latin typeface="Arial"/>
                <a:cs typeface="Arial"/>
              </a:rPr>
              <a:t>Frequen</a:t>
            </a:r>
            <a:r>
              <a:rPr sz="1800" spc="0" dirty="0">
                <a:latin typeface="Arial"/>
                <a:cs typeface="Arial"/>
              </a:rPr>
              <a:t>c</a:t>
            </a:r>
            <a:r>
              <a:rPr sz="1800" dirty="0">
                <a:latin typeface="Arial"/>
                <a:cs typeface="Arial"/>
              </a:rPr>
              <a:t>y  Selective</a:t>
            </a:r>
          </a:p>
          <a:p>
            <a:pPr marL="12700">
              <a:lnSpc>
                <a:spcPct val="100000"/>
              </a:lnSpc>
            </a:pPr>
            <a:r>
              <a:rPr sz="1800" spc="-5" dirty="0">
                <a:latin typeface="Arial"/>
                <a:cs typeface="Arial"/>
              </a:rPr>
              <a:t>•</a:t>
            </a:r>
            <a:r>
              <a:rPr sz="1800" spc="-90" dirty="0">
                <a:latin typeface="Arial"/>
                <a:cs typeface="Arial"/>
              </a:rPr>
              <a:t> </a:t>
            </a:r>
            <a:r>
              <a:rPr sz="1800" spc="-5" dirty="0">
                <a:latin typeface="Arial"/>
                <a:cs typeface="Arial"/>
              </a:rPr>
              <a:t>10-50MHz</a:t>
            </a:r>
            <a:endParaRPr sz="1800" dirty="0">
              <a:latin typeface="Arial"/>
              <a:cs typeface="Arial"/>
            </a:endParaRPr>
          </a:p>
          <a:p>
            <a:pPr marL="12700" marR="143510">
              <a:lnSpc>
                <a:spcPct val="100000"/>
              </a:lnSpc>
              <a:buChar char="•"/>
              <a:tabLst>
                <a:tab pos="156210" algn="l"/>
              </a:tabLst>
            </a:pPr>
            <a:r>
              <a:rPr sz="1800" dirty="0">
                <a:latin typeface="Arial"/>
                <a:cs typeface="Arial"/>
              </a:rPr>
              <a:t>125</a:t>
            </a:r>
            <a:r>
              <a:rPr sz="1800" spc="0" dirty="0">
                <a:latin typeface="Arial"/>
                <a:cs typeface="Arial"/>
              </a:rPr>
              <a:t>k</a:t>
            </a:r>
            <a:r>
              <a:rPr sz="1800" dirty="0">
                <a:latin typeface="Arial"/>
                <a:cs typeface="Arial"/>
              </a:rPr>
              <a:t>bp</a:t>
            </a:r>
            <a:r>
              <a:rPr sz="1800" spc="0" dirty="0">
                <a:latin typeface="Arial"/>
                <a:cs typeface="Arial"/>
              </a:rPr>
              <a:t>s</a:t>
            </a:r>
            <a:r>
              <a:rPr sz="1800" dirty="0">
                <a:latin typeface="Arial"/>
                <a:cs typeface="Arial"/>
              </a:rPr>
              <a:t>-  </a:t>
            </a:r>
            <a:r>
              <a:rPr sz="1800" spc="-5" dirty="0">
                <a:latin typeface="Arial"/>
                <a:cs typeface="Arial"/>
              </a:rPr>
              <a:t>2Mbps</a:t>
            </a:r>
            <a:endParaRPr sz="1800" dirty="0">
              <a:latin typeface="Arial"/>
              <a:cs typeface="Arial"/>
            </a:endParaRPr>
          </a:p>
        </p:txBody>
      </p:sp>
      <p:sp>
        <p:nvSpPr>
          <p:cNvPr id="50" name="object 50"/>
          <p:cNvSpPr/>
          <p:nvPr/>
        </p:nvSpPr>
        <p:spPr>
          <a:xfrm>
            <a:off x="5390388" y="4399793"/>
            <a:ext cx="1365885" cy="1521460"/>
          </a:xfrm>
          <a:custGeom>
            <a:avLst/>
            <a:gdLst/>
            <a:ahLst/>
            <a:cxnLst/>
            <a:rect l="l" t="t" r="r" b="b"/>
            <a:pathLst>
              <a:path w="1365884" h="1521460">
                <a:moveTo>
                  <a:pt x="0" y="227583"/>
                </a:moveTo>
                <a:lnTo>
                  <a:pt x="4623" y="181717"/>
                </a:lnTo>
                <a:lnTo>
                  <a:pt x="17884" y="138997"/>
                </a:lnTo>
                <a:lnTo>
                  <a:pt x="38867" y="100339"/>
                </a:lnTo>
                <a:lnTo>
                  <a:pt x="66657" y="66657"/>
                </a:lnTo>
                <a:lnTo>
                  <a:pt x="100339" y="38867"/>
                </a:lnTo>
                <a:lnTo>
                  <a:pt x="138997" y="17884"/>
                </a:lnTo>
                <a:lnTo>
                  <a:pt x="181717" y="4623"/>
                </a:lnTo>
                <a:lnTo>
                  <a:pt x="227584" y="0"/>
                </a:lnTo>
                <a:lnTo>
                  <a:pt x="1137920" y="0"/>
                </a:lnTo>
                <a:lnTo>
                  <a:pt x="1183786" y="4623"/>
                </a:lnTo>
                <a:lnTo>
                  <a:pt x="1226506" y="17884"/>
                </a:lnTo>
                <a:lnTo>
                  <a:pt x="1265164" y="38867"/>
                </a:lnTo>
                <a:lnTo>
                  <a:pt x="1298846" y="66657"/>
                </a:lnTo>
                <a:lnTo>
                  <a:pt x="1326636" y="100339"/>
                </a:lnTo>
                <a:lnTo>
                  <a:pt x="1347619" y="138997"/>
                </a:lnTo>
                <a:lnTo>
                  <a:pt x="1360880" y="181717"/>
                </a:lnTo>
                <a:lnTo>
                  <a:pt x="1365504" y="227583"/>
                </a:lnTo>
                <a:lnTo>
                  <a:pt x="1365504" y="1293355"/>
                </a:lnTo>
                <a:lnTo>
                  <a:pt x="1360880" y="1339222"/>
                </a:lnTo>
                <a:lnTo>
                  <a:pt x="1347619" y="1381943"/>
                </a:lnTo>
                <a:lnTo>
                  <a:pt x="1326636" y="1420604"/>
                </a:lnTo>
                <a:lnTo>
                  <a:pt x="1298846" y="1454288"/>
                </a:lnTo>
                <a:lnTo>
                  <a:pt x="1265164" y="1482080"/>
                </a:lnTo>
                <a:lnTo>
                  <a:pt x="1226506" y="1503065"/>
                </a:lnTo>
                <a:lnTo>
                  <a:pt x="1183786" y="1516327"/>
                </a:lnTo>
                <a:lnTo>
                  <a:pt x="1137920" y="1520952"/>
                </a:lnTo>
                <a:lnTo>
                  <a:pt x="227584" y="1520952"/>
                </a:lnTo>
                <a:lnTo>
                  <a:pt x="181717" y="1516327"/>
                </a:lnTo>
                <a:lnTo>
                  <a:pt x="138997" y="1503065"/>
                </a:lnTo>
                <a:lnTo>
                  <a:pt x="100339" y="1482080"/>
                </a:lnTo>
                <a:lnTo>
                  <a:pt x="66657" y="1454288"/>
                </a:lnTo>
                <a:lnTo>
                  <a:pt x="38867" y="1420604"/>
                </a:lnTo>
                <a:lnTo>
                  <a:pt x="17884" y="1381943"/>
                </a:lnTo>
                <a:lnTo>
                  <a:pt x="4623" y="1339222"/>
                </a:lnTo>
                <a:lnTo>
                  <a:pt x="0" y="1293355"/>
                </a:lnTo>
                <a:lnTo>
                  <a:pt x="0" y="227583"/>
                </a:lnTo>
                <a:close/>
              </a:path>
            </a:pathLst>
          </a:custGeom>
          <a:ln w="28575">
            <a:solidFill>
              <a:srgbClr val="000000"/>
            </a:solidFill>
          </a:ln>
        </p:spPr>
        <p:txBody>
          <a:bodyPr wrap="square" lIns="0" tIns="0" rIns="0" bIns="0" rtlCol="0"/>
          <a:lstStyle/>
          <a:p>
            <a:endParaRPr dirty="0"/>
          </a:p>
        </p:txBody>
      </p:sp>
      <p:sp>
        <p:nvSpPr>
          <p:cNvPr id="51" name="object 51"/>
          <p:cNvSpPr/>
          <p:nvPr/>
        </p:nvSpPr>
        <p:spPr>
          <a:xfrm>
            <a:off x="5750052" y="3896867"/>
            <a:ext cx="622300" cy="426720"/>
          </a:xfrm>
          <a:custGeom>
            <a:avLst/>
            <a:gdLst/>
            <a:ahLst/>
            <a:cxnLst/>
            <a:rect l="l" t="t" r="r" b="b"/>
            <a:pathLst>
              <a:path w="622300" h="426720">
                <a:moveTo>
                  <a:pt x="466344" y="0"/>
                </a:moveTo>
                <a:lnTo>
                  <a:pt x="155448" y="0"/>
                </a:lnTo>
                <a:lnTo>
                  <a:pt x="155448" y="13335"/>
                </a:lnTo>
                <a:lnTo>
                  <a:pt x="466344" y="13335"/>
                </a:lnTo>
                <a:lnTo>
                  <a:pt x="466344" y="0"/>
                </a:lnTo>
                <a:close/>
              </a:path>
              <a:path w="622300" h="426720">
                <a:moveTo>
                  <a:pt x="466344" y="26670"/>
                </a:moveTo>
                <a:lnTo>
                  <a:pt x="155448" y="26670"/>
                </a:lnTo>
                <a:lnTo>
                  <a:pt x="155448" y="53340"/>
                </a:lnTo>
                <a:lnTo>
                  <a:pt x="466344" y="53340"/>
                </a:lnTo>
                <a:lnTo>
                  <a:pt x="466344" y="26670"/>
                </a:lnTo>
                <a:close/>
              </a:path>
              <a:path w="622300" h="426720">
                <a:moveTo>
                  <a:pt x="621792" y="213360"/>
                </a:moveTo>
                <a:lnTo>
                  <a:pt x="0" y="213360"/>
                </a:lnTo>
                <a:lnTo>
                  <a:pt x="310896" y="426720"/>
                </a:lnTo>
                <a:lnTo>
                  <a:pt x="621792" y="213360"/>
                </a:lnTo>
                <a:close/>
              </a:path>
              <a:path w="622300" h="426720">
                <a:moveTo>
                  <a:pt x="466344" y="66675"/>
                </a:moveTo>
                <a:lnTo>
                  <a:pt x="155448" y="66675"/>
                </a:lnTo>
                <a:lnTo>
                  <a:pt x="155448" y="213360"/>
                </a:lnTo>
                <a:lnTo>
                  <a:pt x="466344" y="213360"/>
                </a:lnTo>
                <a:lnTo>
                  <a:pt x="466344" y="66675"/>
                </a:lnTo>
                <a:close/>
              </a:path>
            </a:pathLst>
          </a:custGeom>
          <a:solidFill>
            <a:srgbClr val="F2F2F2"/>
          </a:solidFill>
        </p:spPr>
        <p:txBody>
          <a:bodyPr wrap="square" lIns="0" tIns="0" rIns="0" bIns="0" rtlCol="0"/>
          <a:lstStyle/>
          <a:p>
            <a:endParaRPr dirty="0"/>
          </a:p>
        </p:txBody>
      </p:sp>
      <p:sp>
        <p:nvSpPr>
          <p:cNvPr id="52" name="object 52"/>
          <p:cNvSpPr/>
          <p:nvPr/>
        </p:nvSpPr>
        <p:spPr>
          <a:xfrm>
            <a:off x="5900737" y="3903535"/>
            <a:ext cx="320675" cy="0"/>
          </a:xfrm>
          <a:custGeom>
            <a:avLst/>
            <a:gdLst/>
            <a:ahLst/>
            <a:cxnLst/>
            <a:rect l="l" t="t" r="r" b="b"/>
            <a:pathLst>
              <a:path w="320675">
                <a:moveTo>
                  <a:pt x="0" y="0"/>
                </a:moveTo>
                <a:lnTo>
                  <a:pt x="320421" y="0"/>
                </a:lnTo>
              </a:path>
            </a:pathLst>
          </a:custGeom>
          <a:ln w="22860">
            <a:solidFill>
              <a:srgbClr val="000000"/>
            </a:solidFill>
          </a:ln>
        </p:spPr>
        <p:txBody>
          <a:bodyPr wrap="square" lIns="0" tIns="0" rIns="0" bIns="0" rtlCol="0"/>
          <a:lstStyle/>
          <a:p>
            <a:endParaRPr dirty="0"/>
          </a:p>
        </p:txBody>
      </p:sp>
      <p:sp>
        <p:nvSpPr>
          <p:cNvPr id="53" name="object 53"/>
          <p:cNvSpPr/>
          <p:nvPr/>
        </p:nvSpPr>
        <p:spPr>
          <a:xfrm>
            <a:off x="5905500" y="3923538"/>
            <a:ext cx="311150" cy="26670"/>
          </a:xfrm>
          <a:custGeom>
            <a:avLst/>
            <a:gdLst/>
            <a:ahLst/>
            <a:cxnLst/>
            <a:rect l="l" t="t" r="r" b="b"/>
            <a:pathLst>
              <a:path w="311150" h="26670">
                <a:moveTo>
                  <a:pt x="310896" y="26669"/>
                </a:moveTo>
                <a:lnTo>
                  <a:pt x="0" y="26669"/>
                </a:lnTo>
                <a:lnTo>
                  <a:pt x="0" y="0"/>
                </a:lnTo>
                <a:lnTo>
                  <a:pt x="310896" y="0"/>
                </a:lnTo>
                <a:lnTo>
                  <a:pt x="310896" y="26669"/>
                </a:lnTo>
                <a:close/>
              </a:path>
            </a:pathLst>
          </a:custGeom>
          <a:ln w="9525">
            <a:solidFill>
              <a:srgbClr val="000000"/>
            </a:solidFill>
          </a:ln>
        </p:spPr>
        <p:txBody>
          <a:bodyPr wrap="square" lIns="0" tIns="0" rIns="0" bIns="0" rtlCol="0"/>
          <a:lstStyle/>
          <a:p>
            <a:endParaRPr dirty="0"/>
          </a:p>
        </p:txBody>
      </p:sp>
      <p:sp>
        <p:nvSpPr>
          <p:cNvPr id="54" name="object 54"/>
          <p:cNvSpPr/>
          <p:nvPr/>
        </p:nvSpPr>
        <p:spPr>
          <a:xfrm>
            <a:off x="5750052" y="3963542"/>
            <a:ext cx="622300" cy="360045"/>
          </a:xfrm>
          <a:custGeom>
            <a:avLst/>
            <a:gdLst/>
            <a:ahLst/>
            <a:cxnLst/>
            <a:rect l="l" t="t" r="r" b="b"/>
            <a:pathLst>
              <a:path w="622300" h="360045">
                <a:moveTo>
                  <a:pt x="466344" y="0"/>
                </a:moveTo>
                <a:lnTo>
                  <a:pt x="466344" y="146684"/>
                </a:lnTo>
                <a:lnTo>
                  <a:pt x="621792" y="146684"/>
                </a:lnTo>
                <a:lnTo>
                  <a:pt x="310896" y="360044"/>
                </a:lnTo>
                <a:lnTo>
                  <a:pt x="0" y="146684"/>
                </a:lnTo>
                <a:lnTo>
                  <a:pt x="155448" y="146684"/>
                </a:lnTo>
                <a:lnTo>
                  <a:pt x="155448" y="0"/>
                </a:lnTo>
                <a:lnTo>
                  <a:pt x="466344" y="0"/>
                </a:lnTo>
                <a:close/>
              </a:path>
            </a:pathLst>
          </a:custGeom>
          <a:ln w="9525">
            <a:solidFill>
              <a:srgbClr val="000000"/>
            </a:solidFill>
          </a:ln>
        </p:spPr>
        <p:txBody>
          <a:bodyPr wrap="square" lIns="0" tIns="0" rIns="0" bIns="0" rtlCol="0"/>
          <a:lstStyle/>
          <a:p>
            <a:endParaRPr dirty="0"/>
          </a:p>
        </p:txBody>
      </p:sp>
      <p:sp>
        <p:nvSpPr>
          <p:cNvPr id="60" name="object 3">
            <a:extLst>
              <a:ext uri="{FF2B5EF4-FFF2-40B4-BE49-F238E27FC236}">
                <a16:creationId xmlns:a16="http://schemas.microsoft.com/office/drawing/2014/main" id="{0764C376-3E90-4760-AB38-FD4B45ADA44B}"/>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62" name="object 3">
            <a:extLst>
              <a:ext uri="{FF2B5EF4-FFF2-40B4-BE49-F238E27FC236}">
                <a16:creationId xmlns:a16="http://schemas.microsoft.com/office/drawing/2014/main" id="{4920CF14-648D-440C-81F7-53B3CA558F0C}"/>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57" name="日付プレースホルダー 56">
            <a:extLst>
              <a:ext uri="{FF2B5EF4-FFF2-40B4-BE49-F238E27FC236}">
                <a16:creationId xmlns:a16="http://schemas.microsoft.com/office/drawing/2014/main" id="{63715117-A31A-168A-864B-C1D0ECD8DE54}"/>
              </a:ext>
            </a:extLst>
          </p:cNvPr>
          <p:cNvSpPr>
            <a:spLocks noGrp="1"/>
          </p:cNvSpPr>
          <p:nvPr>
            <p:ph type="dt" sz="half" idx="13"/>
          </p:nvPr>
        </p:nvSpPr>
        <p:spPr/>
        <p:txBody>
          <a:bodyPr/>
          <a:lstStyle/>
          <a:p>
            <a:r>
              <a:rPr lang="en-US" altLang="ja-JP"/>
              <a:t>July 2025</a:t>
            </a:r>
            <a:endParaRPr lang="en-US" altLang="ja-JP" dirty="0"/>
          </a:p>
        </p:txBody>
      </p:sp>
      <p:sp>
        <p:nvSpPr>
          <p:cNvPr id="56" name="object 9">
            <a:extLst>
              <a:ext uri="{FF2B5EF4-FFF2-40B4-BE49-F238E27FC236}">
                <a16:creationId xmlns:a16="http://schemas.microsoft.com/office/drawing/2014/main" id="{222A849A-0872-3904-DBAE-68DD3331F574}"/>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40</a:t>
            </a:fld>
            <a:endParaRPr sz="1050" dirty="0">
              <a:latin typeface="Arial"/>
              <a:cs typeface="Arial"/>
            </a:endParaRPr>
          </a:p>
        </p:txBody>
      </p:sp>
      <p:sp>
        <p:nvSpPr>
          <p:cNvPr id="58" name="object 10">
            <a:extLst>
              <a:ext uri="{FF2B5EF4-FFF2-40B4-BE49-F238E27FC236}">
                <a16:creationId xmlns:a16="http://schemas.microsoft.com/office/drawing/2014/main" id="{3B8419C7-FA6E-AB96-8AD6-70F375E08762}"/>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15692824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 name="object 5"/>
          <p:cNvSpPr txBox="1"/>
          <p:nvPr/>
        </p:nvSpPr>
        <p:spPr>
          <a:xfrm>
            <a:off x="1790128" y="623388"/>
            <a:ext cx="5541010" cy="567055"/>
          </a:xfrm>
          <a:prstGeom prst="rect">
            <a:avLst/>
          </a:prstGeom>
        </p:spPr>
        <p:txBody>
          <a:bodyPr vert="horz" wrap="square" lIns="0" tIns="0" rIns="0" bIns="0" rtlCol="0">
            <a:spAutoFit/>
          </a:bodyPr>
          <a:lstStyle/>
          <a:p>
            <a:pPr marL="12700">
              <a:lnSpc>
                <a:spcPct val="100000"/>
              </a:lnSpc>
            </a:pPr>
            <a:r>
              <a:rPr sz="3600" b="1" spc="-5" dirty="0">
                <a:latin typeface="Arial"/>
                <a:cs typeface="Arial"/>
              </a:rPr>
              <a:t>2.3 </a:t>
            </a:r>
            <a:r>
              <a:rPr sz="3600" b="1" spc="-15" dirty="0">
                <a:latin typeface="Arial"/>
                <a:cs typeface="Arial"/>
              </a:rPr>
              <a:t>User </a:t>
            </a:r>
            <a:r>
              <a:rPr sz="3600" b="1" spc="-5" dirty="0">
                <a:latin typeface="Arial"/>
                <a:cs typeface="Arial"/>
              </a:rPr>
              <a:t>Priority</a:t>
            </a:r>
            <a:r>
              <a:rPr sz="3600" b="1" spc="-10" dirty="0">
                <a:latin typeface="Arial"/>
                <a:cs typeface="Arial"/>
              </a:rPr>
              <a:t> </a:t>
            </a:r>
            <a:r>
              <a:rPr sz="3600" b="1" dirty="0">
                <a:latin typeface="Arial"/>
                <a:cs typeface="Arial"/>
              </a:rPr>
              <a:t>Mapping</a:t>
            </a:r>
            <a:endParaRPr sz="3600" dirty="0">
              <a:latin typeface="Arial"/>
              <a:cs typeface="Arial"/>
            </a:endParaRPr>
          </a:p>
        </p:txBody>
      </p:sp>
      <p:graphicFrame>
        <p:nvGraphicFramePr>
          <p:cNvPr id="6" name="object 6"/>
          <p:cNvGraphicFramePr>
            <a:graphicFrameLocks noGrp="1"/>
          </p:cNvGraphicFramePr>
          <p:nvPr/>
        </p:nvGraphicFramePr>
        <p:xfrm>
          <a:off x="204787" y="1318727"/>
          <a:ext cx="8683624" cy="4986334"/>
        </p:xfrm>
        <a:graphic>
          <a:graphicData uri="http://schemas.openxmlformats.org/drawingml/2006/table">
            <a:tbl>
              <a:tblPr firstRow="1" bandRow="1">
                <a:tableStyleId>{2D5ABB26-0587-4C30-8999-92F81FD0307C}</a:tableStyleId>
              </a:tblPr>
              <a:tblGrid>
                <a:gridCol w="1769156">
                  <a:extLst>
                    <a:ext uri="{9D8B030D-6E8A-4147-A177-3AD203B41FA5}">
                      <a16:colId xmlns:a16="http://schemas.microsoft.com/office/drawing/2014/main" val="20000"/>
                    </a:ext>
                  </a:extLst>
                </a:gridCol>
                <a:gridCol w="4217065">
                  <a:extLst>
                    <a:ext uri="{9D8B030D-6E8A-4147-A177-3AD203B41FA5}">
                      <a16:colId xmlns:a16="http://schemas.microsoft.com/office/drawing/2014/main" val="20001"/>
                    </a:ext>
                  </a:extLst>
                </a:gridCol>
                <a:gridCol w="2697403">
                  <a:extLst>
                    <a:ext uri="{9D8B030D-6E8A-4147-A177-3AD203B41FA5}">
                      <a16:colId xmlns:a16="http://schemas.microsoft.com/office/drawing/2014/main" val="20002"/>
                    </a:ext>
                  </a:extLst>
                </a:gridCol>
              </a:tblGrid>
              <a:tr h="685378">
                <a:tc>
                  <a:txBody>
                    <a:bodyPr/>
                    <a:lstStyle/>
                    <a:p>
                      <a:pPr marL="146050">
                        <a:lnSpc>
                          <a:spcPct val="100000"/>
                        </a:lnSpc>
                        <a:spcBef>
                          <a:spcPts val="1390"/>
                        </a:spcBef>
                      </a:pPr>
                      <a:r>
                        <a:rPr sz="1900" b="1" spc="-5" dirty="0">
                          <a:latin typeface="Arial"/>
                          <a:cs typeface="Arial"/>
                        </a:rPr>
                        <a:t>Priority</a:t>
                      </a:r>
                      <a:r>
                        <a:rPr sz="1900" b="1" spc="-65" dirty="0">
                          <a:latin typeface="Arial"/>
                          <a:cs typeface="Arial"/>
                        </a:rPr>
                        <a:t> </a:t>
                      </a:r>
                      <a:r>
                        <a:rPr sz="1900" b="1" spc="-10" dirty="0">
                          <a:latin typeface="Arial"/>
                          <a:cs typeface="Arial"/>
                        </a:rPr>
                        <a:t>level</a:t>
                      </a:r>
                      <a:endParaRPr sz="1900" dirty="0">
                        <a:latin typeface="Arial"/>
                        <a:cs typeface="Arial"/>
                      </a:endParaRPr>
                    </a:p>
                  </a:txBody>
                  <a:tcPr marL="0" marR="0" marT="17653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1099185">
                        <a:lnSpc>
                          <a:spcPct val="100000"/>
                        </a:lnSpc>
                        <a:spcBef>
                          <a:spcPts val="1390"/>
                        </a:spcBef>
                      </a:pPr>
                      <a:r>
                        <a:rPr sz="1900" b="1" spc="-20" dirty="0">
                          <a:latin typeface="Arial"/>
                          <a:cs typeface="Arial"/>
                        </a:rPr>
                        <a:t>Traffic</a:t>
                      </a:r>
                      <a:r>
                        <a:rPr sz="1900" b="1" spc="-30" dirty="0">
                          <a:latin typeface="Arial"/>
                          <a:cs typeface="Arial"/>
                        </a:rPr>
                        <a:t> </a:t>
                      </a:r>
                      <a:r>
                        <a:rPr sz="1900" b="1" spc="-10" dirty="0">
                          <a:latin typeface="Arial"/>
                          <a:cs typeface="Arial"/>
                        </a:rPr>
                        <a:t>designation</a:t>
                      </a:r>
                      <a:endParaRPr sz="1900" dirty="0">
                        <a:latin typeface="Arial"/>
                        <a:cs typeface="Arial"/>
                      </a:endParaRPr>
                    </a:p>
                  </a:txBody>
                  <a:tcPr marL="0" marR="0" marT="17653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871219">
                        <a:lnSpc>
                          <a:spcPct val="100000"/>
                        </a:lnSpc>
                        <a:spcBef>
                          <a:spcPts val="1390"/>
                        </a:spcBef>
                      </a:pPr>
                      <a:r>
                        <a:rPr sz="1900" b="1" spc="-10" dirty="0">
                          <a:latin typeface="Arial"/>
                          <a:cs typeface="Arial"/>
                        </a:rPr>
                        <a:t>Data</a:t>
                      </a:r>
                      <a:r>
                        <a:rPr sz="1900" b="1" spc="-50" dirty="0">
                          <a:latin typeface="Arial"/>
                          <a:cs typeface="Arial"/>
                        </a:rPr>
                        <a:t> </a:t>
                      </a:r>
                      <a:r>
                        <a:rPr sz="1900" b="1" spc="-25" dirty="0">
                          <a:latin typeface="Arial"/>
                          <a:cs typeface="Arial"/>
                        </a:rPr>
                        <a:t>type</a:t>
                      </a:r>
                      <a:endParaRPr sz="1900" dirty="0">
                        <a:latin typeface="Arial"/>
                        <a:cs typeface="Arial"/>
                      </a:endParaRPr>
                    </a:p>
                  </a:txBody>
                  <a:tcPr marL="0" marR="0" marT="17653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504068">
                <a:tc>
                  <a:txBody>
                    <a:bodyPr/>
                    <a:lstStyle/>
                    <a:p>
                      <a:pPr marL="128905" algn="ctr">
                        <a:lnSpc>
                          <a:spcPct val="100000"/>
                        </a:lnSpc>
                        <a:spcBef>
                          <a:spcPts val="740"/>
                        </a:spcBef>
                      </a:pPr>
                      <a:r>
                        <a:rPr sz="1900" b="1" dirty="0">
                          <a:latin typeface="Arial"/>
                          <a:cs typeface="Arial"/>
                        </a:rPr>
                        <a:t>7</a:t>
                      </a:r>
                      <a:endParaRPr sz="1900" dirty="0">
                        <a:latin typeface="Arial"/>
                        <a:cs typeface="Arial"/>
                      </a:endParaRPr>
                    </a:p>
                  </a:txBody>
                  <a:tcPr marL="0" marR="0" marT="9398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5405">
                        <a:lnSpc>
                          <a:spcPct val="100000"/>
                        </a:lnSpc>
                        <a:spcBef>
                          <a:spcPts val="740"/>
                        </a:spcBef>
                      </a:pPr>
                      <a:r>
                        <a:rPr sz="1900" b="1" spc="-5" dirty="0">
                          <a:solidFill>
                            <a:srgbClr val="FF0000"/>
                          </a:solidFill>
                          <a:latin typeface="Arial"/>
                          <a:cs typeface="Arial"/>
                        </a:rPr>
                        <a:t>Emergency </a:t>
                      </a:r>
                      <a:r>
                        <a:rPr sz="1900" b="1" spc="-10" dirty="0">
                          <a:solidFill>
                            <a:srgbClr val="FF0000"/>
                          </a:solidFill>
                          <a:latin typeface="Arial"/>
                          <a:cs typeface="Arial"/>
                        </a:rPr>
                        <a:t>or </a:t>
                      </a:r>
                      <a:r>
                        <a:rPr sz="1900" b="1" spc="-5" dirty="0">
                          <a:solidFill>
                            <a:srgbClr val="FF0000"/>
                          </a:solidFill>
                          <a:latin typeface="Arial"/>
                          <a:cs typeface="Arial"/>
                        </a:rPr>
                        <a:t>medical </a:t>
                      </a:r>
                      <a:r>
                        <a:rPr sz="1900" b="1" spc="-10" dirty="0">
                          <a:solidFill>
                            <a:srgbClr val="FF0000"/>
                          </a:solidFill>
                          <a:latin typeface="Arial"/>
                          <a:cs typeface="Arial"/>
                        </a:rPr>
                        <a:t>event</a:t>
                      </a:r>
                      <a:r>
                        <a:rPr sz="1900" b="1" spc="55" dirty="0">
                          <a:solidFill>
                            <a:srgbClr val="FF0000"/>
                          </a:solidFill>
                          <a:latin typeface="Arial"/>
                          <a:cs typeface="Arial"/>
                        </a:rPr>
                        <a:t> </a:t>
                      </a:r>
                      <a:r>
                        <a:rPr sz="1900" b="1" spc="-5" dirty="0">
                          <a:solidFill>
                            <a:srgbClr val="FF0000"/>
                          </a:solidFill>
                          <a:latin typeface="Arial"/>
                          <a:cs typeface="Arial"/>
                        </a:rPr>
                        <a:t>report</a:t>
                      </a:r>
                      <a:endParaRPr sz="1900" dirty="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3200">
                        <a:lnSpc>
                          <a:spcPct val="100000"/>
                        </a:lnSpc>
                        <a:spcBef>
                          <a:spcPts val="740"/>
                        </a:spcBef>
                      </a:pPr>
                      <a:r>
                        <a:rPr sz="1900" b="1" spc="-10" dirty="0">
                          <a:latin typeface="Arial"/>
                          <a:cs typeface="Arial"/>
                        </a:rPr>
                        <a:t>Data</a:t>
                      </a:r>
                      <a:endParaRPr sz="1900" dirty="0">
                        <a:latin typeface="Arial"/>
                        <a:cs typeface="Arial"/>
                      </a:endParaRPr>
                    </a:p>
                  </a:txBody>
                  <a:tcPr marL="0" marR="0" marT="9398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772480">
                <a:tc>
                  <a:txBody>
                    <a:bodyPr/>
                    <a:lstStyle/>
                    <a:p>
                      <a:pPr marL="129539" algn="ctr">
                        <a:lnSpc>
                          <a:spcPct val="100000"/>
                        </a:lnSpc>
                        <a:spcBef>
                          <a:spcPts val="1800"/>
                        </a:spcBef>
                      </a:pPr>
                      <a:r>
                        <a:rPr sz="1900" b="1" dirty="0">
                          <a:latin typeface="Arial"/>
                          <a:cs typeface="Arial"/>
                        </a:rPr>
                        <a:t>6</a:t>
                      </a:r>
                      <a:endParaRPr sz="1900" dirty="0">
                        <a:latin typeface="Arial"/>
                        <a:cs typeface="Arial"/>
                      </a:endParaRPr>
                    </a:p>
                  </a:txBody>
                  <a:tcPr marL="0" marR="0" marT="22860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6040" marR="63500">
                        <a:lnSpc>
                          <a:spcPct val="100000"/>
                        </a:lnSpc>
                        <a:spcBef>
                          <a:spcPts val="660"/>
                        </a:spcBef>
                        <a:tabLst>
                          <a:tab pos="867410" algn="l"/>
                          <a:tab pos="1964689" algn="l"/>
                          <a:tab pos="3131820" algn="l"/>
                          <a:tab pos="3894454" algn="l"/>
                        </a:tabLst>
                      </a:pPr>
                      <a:r>
                        <a:rPr sz="1900" b="1" spc="-5" dirty="0">
                          <a:solidFill>
                            <a:srgbClr val="FF0000"/>
                          </a:solidFill>
                          <a:latin typeface="Arial"/>
                          <a:cs typeface="Arial"/>
                        </a:rPr>
                        <a:t>H</a:t>
                      </a:r>
                      <a:r>
                        <a:rPr sz="1900" b="1" dirty="0">
                          <a:solidFill>
                            <a:srgbClr val="FF0000"/>
                          </a:solidFill>
                          <a:latin typeface="Arial"/>
                          <a:cs typeface="Arial"/>
                        </a:rPr>
                        <a:t>i</a:t>
                      </a:r>
                      <a:r>
                        <a:rPr sz="1900" b="1" spc="-10" dirty="0">
                          <a:solidFill>
                            <a:srgbClr val="FF0000"/>
                          </a:solidFill>
                          <a:latin typeface="Arial"/>
                          <a:cs typeface="Arial"/>
                        </a:rPr>
                        <a:t>g</a:t>
                      </a:r>
                      <a:r>
                        <a:rPr sz="1900" b="1" dirty="0">
                          <a:solidFill>
                            <a:srgbClr val="FF0000"/>
                          </a:solidFill>
                          <a:latin typeface="Arial"/>
                          <a:cs typeface="Arial"/>
                        </a:rPr>
                        <a:t>h	</a:t>
                      </a:r>
                      <a:r>
                        <a:rPr sz="1900" b="1" spc="-10" dirty="0">
                          <a:solidFill>
                            <a:srgbClr val="FF0000"/>
                          </a:solidFill>
                          <a:latin typeface="Arial"/>
                          <a:cs typeface="Arial"/>
                        </a:rPr>
                        <a:t>p</a:t>
                      </a:r>
                      <a:r>
                        <a:rPr sz="1900" b="1" spc="5" dirty="0">
                          <a:solidFill>
                            <a:srgbClr val="FF0000"/>
                          </a:solidFill>
                          <a:latin typeface="Arial"/>
                          <a:cs typeface="Arial"/>
                        </a:rPr>
                        <a:t>r</a:t>
                      </a:r>
                      <a:r>
                        <a:rPr sz="1900" b="1" dirty="0">
                          <a:solidFill>
                            <a:srgbClr val="FF0000"/>
                          </a:solidFill>
                          <a:latin typeface="Arial"/>
                          <a:cs typeface="Arial"/>
                        </a:rPr>
                        <a:t>i</a:t>
                      </a:r>
                      <a:r>
                        <a:rPr sz="1900" b="1" spc="-10" dirty="0">
                          <a:solidFill>
                            <a:srgbClr val="FF0000"/>
                          </a:solidFill>
                          <a:latin typeface="Arial"/>
                          <a:cs typeface="Arial"/>
                        </a:rPr>
                        <a:t>o</a:t>
                      </a:r>
                      <a:r>
                        <a:rPr sz="1900" b="1" spc="5" dirty="0">
                          <a:solidFill>
                            <a:srgbClr val="FF0000"/>
                          </a:solidFill>
                          <a:latin typeface="Arial"/>
                          <a:cs typeface="Arial"/>
                        </a:rPr>
                        <a:t>r</a:t>
                      </a:r>
                      <a:r>
                        <a:rPr sz="1900" b="1" dirty="0">
                          <a:solidFill>
                            <a:srgbClr val="FF0000"/>
                          </a:solidFill>
                          <a:latin typeface="Arial"/>
                          <a:cs typeface="Arial"/>
                        </a:rPr>
                        <a:t>i</a:t>
                      </a:r>
                      <a:r>
                        <a:rPr sz="1900" b="1" spc="15" dirty="0">
                          <a:solidFill>
                            <a:srgbClr val="FF0000"/>
                          </a:solidFill>
                          <a:latin typeface="Arial"/>
                          <a:cs typeface="Arial"/>
                        </a:rPr>
                        <a:t>t</a:t>
                      </a:r>
                      <a:r>
                        <a:rPr sz="1900" b="1" dirty="0">
                          <a:solidFill>
                            <a:srgbClr val="FF0000"/>
                          </a:solidFill>
                          <a:latin typeface="Arial"/>
                          <a:cs typeface="Arial"/>
                        </a:rPr>
                        <a:t>y	</a:t>
                      </a:r>
                      <a:r>
                        <a:rPr sz="1900" b="1" spc="-10" dirty="0">
                          <a:solidFill>
                            <a:srgbClr val="FF0000"/>
                          </a:solidFill>
                          <a:latin typeface="Arial"/>
                          <a:cs typeface="Arial"/>
                        </a:rPr>
                        <a:t>m</a:t>
                      </a:r>
                      <a:r>
                        <a:rPr sz="1900" b="1" dirty="0">
                          <a:solidFill>
                            <a:srgbClr val="FF0000"/>
                          </a:solidFill>
                          <a:latin typeface="Arial"/>
                          <a:cs typeface="Arial"/>
                        </a:rPr>
                        <a:t>e</a:t>
                      </a:r>
                      <a:r>
                        <a:rPr sz="1900" b="1" spc="-10" dirty="0">
                          <a:solidFill>
                            <a:srgbClr val="FF0000"/>
                          </a:solidFill>
                          <a:latin typeface="Arial"/>
                          <a:cs typeface="Arial"/>
                        </a:rPr>
                        <a:t>d</a:t>
                      </a:r>
                      <a:r>
                        <a:rPr sz="1900" b="1" spc="20" dirty="0">
                          <a:solidFill>
                            <a:srgbClr val="FF0000"/>
                          </a:solidFill>
                          <a:latin typeface="Arial"/>
                          <a:cs typeface="Arial"/>
                        </a:rPr>
                        <a:t>i</a:t>
                      </a:r>
                      <a:r>
                        <a:rPr sz="1900" b="1" dirty="0">
                          <a:solidFill>
                            <a:srgbClr val="FF0000"/>
                          </a:solidFill>
                          <a:latin typeface="Arial"/>
                          <a:cs typeface="Arial"/>
                        </a:rPr>
                        <a:t>cal	</a:t>
                      </a:r>
                      <a:r>
                        <a:rPr sz="1900" b="1" spc="-10" dirty="0">
                          <a:solidFill>
                            <a:srgbClr val="FF0000"/>
                          </a:solidFill>
                          <a:latin typeface="Arial"/>
                          <a:cs typeface="Arial"/>
                        </a:rPr>
                        <a:t>d</a:t>
                      </a:r>
                      <a:r>
                        <a:rPr sz="1900" b="1" dirty="0">
                          <a:solidFill>
                            <a:srgbClr val="FF0000"/>
                          </a:solidFill>
                          <a:latin typeface="Arial"/>
                          <a:cs typeface="Arial"/>
                        </a:rPr>
                        <a:t>a</a:t>
                      </a:r>
                      <a:r>
                        <a:rPr sz="1900" b="1" spc="15" dirty="0">
                          <a:solidFill>
                            <a:srgbClr val="FF0000"/>
                          </a:solidFill>
                          <a:latin typeface="Arial"/>
                          <a:cs typeface="Arial"/>
                        </a:rPr>
                        <a:t>t</a:t>
                      </a:r>
                      <a:r>
                        <a:rPr sz="1900" b="1" dirty="0">
                          <a:solidFill>
                            <a:srgbClr val="FF0000"/>
                          </a:solidFill>
                          <a:latin typeface="Arial"/>
                          <a:cs typeface="Arial"/>
                        </a:rPr>
                        <a:t>a	</a:t>
                      </a:r>
                      <a:r>
                        <a:rPr sz="1900" b="1" spc="-10" dirty="0">
                          <a:latin typeface="Arial"/>
                          <a:cs typeface="Arial"/>
                        </a:rPr>
                        <a:t>or  </a:t>
                      </a:r>
                      <a:r>
                        <a:rPr sz="1900" b="1" dirty="0">
                          <a:latin typeface="Arial"/>
                          <a:cs typeface="Arial"/>
                        </a:rPr>
                        <a:t>network</a:t>
                      </a:r>
                      <a:r>
                        <a:rPr sz="1900" b="1" spc="-95" dirty="0">
                          <a:latin typeface="Arial"/>
                          <a:cs typeface="Arial"/>
                        </a:rPr>
                        <a:t> </a:t>
                      </a:r>
                      <a:r>
                        <a:rPr sz="1900" b="1" spc="-10" dirty="0">
                          <a:latin typeface="Arial"/>
                          <a:cs typeface="Arial"/>
                        </a:rPr>
                        <a:t>control</a:t>
                      </a:r>
                      <a:endParaRPr sz="1900" dirty="0">
                        <a:latin typeface="Arial"/>
                        <a:cs typeface="Arial"/>
                      </a:endParaRPr>
                    </a:p>
                  </a:txBody>
                  <a:tcPr marL="0" marR="0" marT="838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3200">
                        <a:lnSpc>
                          <a:spcPct val="100000"/>
                        </a:lnSpc>
                        <a:spcBef>
                          <a:spcPts val="1800"/>
                        </a:spcBef>
                      </a:pPr>
                      <a:r>
                        <a:rPr sz="1900" b="1" spc="-10" dirty="0">
                          <a:latin typeface="Arial"/>
                          <a:cs typeface="Arial"/>
                        </a:rPr>
                        <a:t>Data or</a:t>
                      </a:r>
                      <a:r>
                        <a:rPr sz="1900" b="1" spc="-30" dirty="0">
                          <a:latin typeface="Arial"/>
                          <a:cs typeface="Arial"/>
                        </a:rPr>
                        <a:t> </a:t>
                      </a:r>
                      <a:r>
                        <a:rPr sz="1900" b="1" spc="-10" dirty="0">
                          <a:latin typeface="Arial"/>
                          <a:cs typeface="Arial"/>
                        </a:rPr>
                        <a:t>management</a:t>
                      </a:r>
                      <a:endParaRPr sz="1900" dirty="0">
                        <a:latin typeface="Arial"/>
                        <a:cs typeface="Arial"/>
                      </a:endParaRPr>
                    </a:p>
                  </a:txBody>
                  <a:tcPr marL="0" marR="0" marT="22860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504068">
                <a:tc>
                  <a:txBody>
                    <a:bodyPr/>
                    <a:lstStyle/>
                    <a:p>
                      <a:pPr marL="129539" algn="ctr">
                        <a:lnSpc>
                          <a:spcPct val="100000"/>
                        </a:lnSpc>
                        <a:spcBef>
                          <a:spcPts val="745"/>
                        </a:spcBef>
                      </a:pPr>
                      <a:r>
                        <a:rPr sz="1900" b="1" dirty="0">
                          <a:latin typeface="Arial"/>
                          <a:cs typeface="Arial"/>
                        </a:rPr>
                        <a:t>5</a:t>
                      </a:r>
                      <a:endParaRPr sz="1900" dirty="0">
                        <a:latin typeface="Arial"/>
                        <a:cs typeface="Arial"/>
                      </a:endParaRPr>
                    </a:p>
                  </a:txBody>
                  <a:tcPr marL="0" marR="0" marT="9461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6040">
                        <a:lnSpc>
                          <a:spcPct val="100000"/>
                        </a:lnSpc>
                        <a:spcBef>
                          <a:spcPts val="745"/>
                        </a:spcBef>
                      </a:pPr>
                      <a:r>
                        <a:rPr sz="1900" b="1" dirty="0">
                          <a:solidFill>
                            <a:srgbClr val="FF0000"/>
                          </a:solidFill>
                          <a:latin typeface="Arial"/>
                          <a:cs typeface="Arial"/>
                        </a:rPr>
                        <a:t>Medical </a:t>
                      </a:r>
                      <a:r>
                        <a:rPr sz="1900" b="1" spc="-10" dirty="0">
                          <a:solidFill>
                            <a:srgbClr val="FF0000"/>
                          </a:solidFill>
                          <a:latin typeface="Arial"/>
                          <a:cs typeface="Arial"/>
                        </a:rPr>
                        <a:t>data </a:t>
                      </a:r>
                      <a:r>
                        <a:rPr sz="1900" b="1" spc="-10" dirty="0">
                          <a:latin typeface="Arial"/>
                          <a:cs typeface="Arial"/>
                        </a:rPr>
                        <a:t>or </a:t>
                      </a:r>
                      <a:r>
                        <a:rPr sz="1900" b="1" dirty="0">
                          <a:latin typeface="Arial"/>
                          <a:cs typeface="Arial"/>
                        </a:rPr>
                        <a:t>network</a:t>
                      </a:r>
                      <a:r>
                        <a:rPr sz="1900" b="1" spc="-10" dirty="0">
                          <a:latin typeface="Arial"/>
                          <a:cs typeface="Arial"/>
                        </a:rPr>
                        <a:t> control</a:t>
                      </a:r>
                      <a:endParaRPr sz="1900" dirty="0">
                        <a:latin typeface="Arial"/>
                        <a:cs typeface="Arial"/>
                      </a:endParaRPr>
                    </a:p>
                  </a:txBody>
                  <a:tcPr marL="0" marR="0" marT="946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2565">
                        <a:lnSpc>
                          <a:spcPct val="100000"/>
                        </a:lnSpc>
                        <a:spcBef>
                          <a:spcPts val="745"/>
                        </a:spcBef>
                      </a:pPr>
                      <a:r>
                        <a:rPr sz="1900" b="1" spc="-10" dirty="0">
                          <a:latin typeface="Arial"/>
                          <a:cs typeface="Arial"/>
                        </a:rPr>
                        <a:t>Data or</a:t>
                      </a:r>
                      <a:r>
                        <a:rPr sz="1900" b="1" spc="-30" dirty="0">
                          <a:latin typeface="Arial"/>
                          <a:cs typeface="Arial"/>
                        </a:rPr>
                        <a:t> </a:t>
                      </a:r>
                      <a:r>
                        <a:rPr sz="1900" b="1" spc="-10" dirty="0">
                          <a:latin typeface="Arial"/>
                          <a:cs typeface="Arial"/>
                        </a:rPr>
                        <a:t>management</a:t>
                      </a:r>
                      <a:endParaRPr sz="1900" dirty="0">
                        <a:latin typeface="Arial"/>
                        <a:cs typeface="Arial"/>
                      </a:endParaRPr>
                    </a:p>
                  </a:txBody>
                  <a:tcPr marL="0" marR="0" marT="9461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504068">
                <a:tc>
                  <a:txBody>
                    <a:bodyPr/>
                    <a:lstStyle/>
                    <a:p>
                      <a:pPr marL="128905" algn="ctr">
                        <a:lnSpc>
                          <a:spcPct val="100000"/>
                        </a:lnSpc>
                        <a:spcBef>
                          <a:spcPts val="745"/>
                        </a:spcBef>
                      </a:pPr>
                      <a:r>
                        <a:rPr sz="1900" b="1" dirty="0">
                          <a:latin typeface="Arial"/>
                          <a:cs typeface="Arial"/>
                        </a:rPr>
                        <a:t>4</a:t>
                      </a:r>
                      <a:endParaRPr sz="1900" dirty="0">
                        <a:latin typeface="Arial"/>
                        <a:cs typeface="Arial"/>
                      </a:endParaRPr>
                    </a:p>
                  </a:txBody>
                  <a:tcPr marL="0" marR="0" marT="9461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5405">
                        <a:lnSpc>
                          <a:spcPct val="100000"/>
                        </a:lnSpc>
                        <a:spcBef>
                          <a:spcPts val="745"/>
                        </a:spcBef>
                      </a:pPr>
                      <a:r>
                        <a:rPr sz="1900" b="1" spc="-35" dirty="0">
                          <a:latin typeface="Arial"/>
                          <a:cs typeface="Arial"/>
                        </a:rPr>
                        <a:t>Voice</a:t>
                      </a:r>
                      <a:endParaRPr sz="1900" dirty="0">
                        <a:latin typeface="Arial"/>
                        <a:cs typeface="Arial"/>
                      </a:endParaRPr>
                    </a:p>
                  </a:txBody>
                  <a:tcPr marL="0" marR="0" marT="946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2565">
                        <a:lnSpc>
                          <a:spcPct val="100000"/>
                        </a:lnSpc>
                        <a:spcBef>
                          <a:spcPts val="745"/>
                        </a:spcBef>
                      </a:pPr>
                      <a:r>
                        <a:rPr sz="1900" b="1" spc="-10" dirty="0">
                          <a:latin typeface="Arial"/>
                          <a:cs typeface="Arial"/>
                        </a:rPr>
                        <a:t>Data</a:t>
                      </a:r>
                      <a:endParaRPr sz="1900" dirty="0">
                        <a:latin typeface="Arial"/>
                        <a:cs typeface="Arial"/>
                      </a:endParaRPr>
                    </a:p>
                  </a:txBody>
                  <a:tcPr marL="0" marR="0" marT="9461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504068">
                <a:tc>
                  <a:txBody>
                    <a:bodyPr/>
                    <a:lstStyle/>
                    <a:p>
                      <a:pPr marL="128905" algn="ctr">
                        <a:lnSpc>
                          <a:spcPct val="100000"/>
                        </a:lnSpc>
                        <a:spcBef>
                          <a:spcPts val="745"/>
                        </a:spcBef>
                      </a:pPr>
                      <a:r>
                        <a:rPr sz="1900" b="1" dirty="0">
                          <a:latin typeface="Arial"/>
                          <a:cs typeface="Arial"/>
                        </a:rPr>
                        <a:t>3</a:t>
                      </a:r>
                      <a:endParaRPr sz="1900" dirty="0">
                        <a:latin typeface="Arial"/>
                        <a:cs typeface="Arial"/>
                      </a:endParaRPr>
                    </a:p>
                  </a:txBody>
                  <a:tcPr marL="0" marR="0" marT="9461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5405">
                        <a:lnSpc>
                          <a:spcPct val="100000"/>
                        </a:lnSpc>
                        <a:spcBef>
                          <a:spcPts val="745"/>
                        </a:spcBef>
                      </a:pPr>
                      <a:r>
                        <a:rPr sz="1900" b="1" spc="-10" dirty="0">
                          <a:latin typeface="Arial"/>
                          <a:cs typeface="Arial"/>
                        </a:rPr>
                        <a:t>Video</a:t>
                      </a:r>
                      <a:endParaRPr sz="1900" dirty="0">
                        <a:latin typeface="Arial"/>
                        <a:cs typeface="Arial"/>
                      </a:endParaRPr>
                    </a:p>
                  </a:txBody>
                  <a:tcPr marL="0" marR="0" marT="946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2565">
                        <a:lnSpc>
                          <a:spcPct val="100000"/>
                        </a:lnSpc>
                        <a:spcBef>
                          <a:spcPts val="745"/>
                        </a:spcBef>
                      </a:pPr>
                      <a:r>
                        <a:rPr sz="1900" b="1" spc="-10" dirty="0">
                          <a:latin typeface="Arial"/>
                          <a:cs typeface="Arial"/>
                        </a:rPr>
                        <a:t>Data</a:t>
                      </a:r>
                      <a:endParaRPr sz="1900" dirty="0">
                        <a:latin typeface="Arial"/>
                        <a:cs typeface="Arial"/>
                      </a:endParaRPr>
                    </a:p>
                  </a:txBody>
                  <a:tcPr marL="0" marR="0" marT="9461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504068">
                <a:tc>
                  <a:txBody>
                    <a:bodyPr/>
                    <a:lstStyle/>
                    <a:p>
                      <a:pPr marL="128905" algn="ctr">
                        <a:lnSpc>
                          <a:spcPct val="100000"/>
                        </a:lnSpc>
                        <a:spcBef>
                          <a:spcPts val="740"/>
                        </a:spcBef>
                      </a:pPr>
                      <a:r>
                        <a:rPr sz="1900" b="1" dirty="0">
                          <a:latin typeface="Arial"/>
                          <a:cs typeface="Arial"/>
                        </a:rPr>
                        <a:t>2</a:t>
                      </a:r>
                      <a:endParaRPr sz="1900" dirty="0">
                        <a:latin typeface="Arial"/>
                        <a:cs typeface="Arial"/>
                      </a:endParaRPr>
                    </a:p>
                  </a:txBody>
                  <a:tcPr marL="0" marR="0" marT="9398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5405">
                        <a:lnSpc>
                          <a:spcPct val="100000"/>
                        </a:lnSpc>
                        <a:spcBef>
                          <a:spcPts val="740"/>
                        </a:spcBef>
                      </a:pPr>
                      <a:r>
                        <a:rPr sz="1900" b="1" spc="-5" dirty="0">
                          <a:latin typeface="Arial"/>
                          <a:cs typeface="Arial"/>
                        </a:rPr>
                        <a:t>Excellent</a:t>
                      </a:r>
                      <a:r>
                        <a:rPr sz="1900" b="1" spc="-40" dirty="0">
                          <a:latin typeface="Arial"/>
                          <a:cs typeface="Arial"/>
                        </a:rPr>
                        <a:t> </a:t>
                      </a:r>
                      <a:r>
                        <a:rPr sz="1900" b="1" spc="-10" dirty="0">
                          <a:latin typeface="Arial"/>
                          <a:cs typeface="Arial"/>
                        </a:rPr>
                        <a:t>effort</a:t>
                      </a:r>
                      <a:endParaRPr sz="1900" dirty="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2565">
                        <a:lnSpc>
                          <a:spcPct val="100000"/>
                        </a:lnSpc>
                        <a:spcBef>
                          <a:spcPts val="740"/>
                        </a:spcBef>
                      </a:pPr>
                      <a:r>
                        <a:rPr sz="1900" b="1" spc="-10" dirty="0">
                          <a:latin typeface="Arial"/>
                          <a:cs typeface="Arial"/>
                        </a:rPr>
                        <a:t>Data</a:t>
                      </a:r>
                      <a:endParaRPr sz="1900" dirty="0">
                        <a:latin typeface="Arial"/>
                        <a:cs typeface="Arial"/>
                      </a:endParaRPr>
                    </a:p>
                  </a:txBody>
                  <a:tcPr marL="0" marR="0" marT="9398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504068">
                <a:tc>
                  <a:txBody>
                    <a:bodyPr/>
                    <a:lstStyle/>
                    <a:p>
                      <a:pPr marL="128905" algn="ctr">
                        <a:lnSpc>
                          <a:spcPct val="100000"/>
                        </a:lnSpc>
                        <a:spcBef>
                          <a:spcPts val="740"/>
                        </a:spcBef>
                      </a:pPr>
                      <a:r>
                        <a:rPr sz="1900" b="1" dirty="0">
                          <a:latin typeface="Arial"/>
                          <a:cs typeface="Arial"/>
                        </a:rPr>
                        <a:t>1</a:t>
                      </a:r>
                      <a:endParaRPr sz="1900" dirty="0">
                        <a:latin typeface="Arial"/>
                        <a:cs typeface="Arial"/>
                      </a:endParaRPr>
                    </a:p>
                  </a:txBody>
                  <a:tcPr marL="0" marR="0" marT="9398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5405">
                        <a:lnSpc>
                          <a:spcPct val="100000"/>
                        </a:lnSpc>
                        <a:spcBef>
                          <a:spcPts val="740"/>
                        </a:spcBef>
                      </a:pPr>
                      <a:r>
                        <a:rPr sz="1900" b="1" spc="-5" dirty="0">
                          <a:latin typeface="Arial"/>
                          <a:cs typeface="Arial"/>
                        </a:rPr>
                        <a:t>Best</a:t>
                      </a:r>
                      <a:r>
                        <a:rPr sz="1900" b="1" spc="-60" dirty="0">
                          <a:latin typeface="Arial"/>
                          <a:cs typeface="Arial"/>
                        </a:rPr>
                        <a:t> </a:t>
                      </a:r>
                      <a:r>
                        <a:rPr sz="1900" b="1" spc="-10" dirty="0">
                          <a:latin typeface="Arial"/>
                          <a:cs typeface="Arial"/>
                        </a:rPr>
                        <a:t>effort</a:t>
                      </a:r>
                      <a:endParaRPr sz="1900" dirty="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2565">
                        <a:lnSpc>
                          <a:spcPct val="100000"/>
                        </a:lnSpc>
                        <a:spcBef>
                          <a:spcPts val="740"/>
                        </a:spcBef>
                      </a:pPr>
                      <a:r>
                        <a:rPr sz="1900" b="1" spc="-10" dirty="0">
                          <a:latin typeface="Arial"/>
                          <a:cs typeface="Arial"/>
                        </a:rPr>
                        <a:t>Data</a:t>
                      </a:r>
                      <a:endParaRPr sz="1900" dirty="0">
                        <a:latin typeface="Arial"/>
                        <a:cs typeface="Arial"/>
                      </a:endParaRPr>
                    </a:p>
                  </a:txBody>
                  <a:tcPr marL="0" marR="0" marT="9398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504068">
                <a:tc>
                  <a:txBody>
                    <a:bodyPr/>
                    <a:lstStyle/>
                    <a:p>
                      <a:pPr marL="128905" algn="ctr">
                        <a:lnSpc>
                          <a:spcPct val="100000"/>
                        </a:lnSpc>
                        <a:spcBef>
                          <a:spcPts val="740"/>
                        </a:spcBef>
                      </a:pPr>
                      <a:r>
                        <a:rPr sz="1900" b="1" dirty="0">
                          <a:latin typeface="Arial"/>
                          <a:cs typeface="Arial"/>
                        </a:rPr>
                        <a:t>0</a:t>
                      </a:r>
                      <a:endParaRPr sz="1900" dirty="0">
                        <a:latin typeface="Arial"/>
                        <a:cs typeface="Arial"/>
                      </a:endParaRPr>
                    </a:p>
                  </a:txBody>
                  <a:tcPr marL="0" marR="0" marT="9398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65405">
                        <a:lnSpc>
                          <a:spcPct val="100000"/>
                        </a:lnSpc>
                        <a:spcBef>
                          <a:spcPts val="740"/>
                        </a:spcBef>
                      </a:pPr>
                      <a:r>
                        <a:rPr sz="1900" b="1" spc="-10" dirty="0">
                          <a:latin typeface="Arial"/>
                          <a:cs typeface="Arial"/>
                        </a:rPr>
                        <a:t>Background</a:t>
                      </a:r>
                      <a:endParaRPr sz="1900" dirty="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202565">
                        <a:lnSpc>
                          <a:spcPct val="100000"/>
                        </a:lnSpc>
                        <a:spcBef>
                          <a:spcPts val="740"/>
                        </a:spcBef>
                      </a:pPr>
                      <a:r>
                        <a:rPr sz="1900" b="1" spc="-10" dirty="0">
                          <a:latin typeface="Arial"/>
                          <a:cs typeface="Arial"/>
                        </a:rPr>
                        <a:t>Data</a:t>
                      </a:r>
                      <a:endParaRPr sz="1900" dirty="0">
                        <a:latin typeface="Arial"/>
                        <a:cs typeface="Arial"/>
                      </a:endParaRPr>
                    </a:p>
                  </a:txBody>
                  <a:tcPr marL="0" marR="0" marT="9398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8"/>
                  </a:ext>
                </a:extLst>
              </a:tr>
            </a:tbl>
          </a:graphicData>
        </a:graphic>
      </p:graphicFrame>
      <p:sp>
        <p:nvSpPr>
          <p:cNvPr id="12" name="object 3">
            <a:extLst>
              <a:ext uri="{FF2B5EF4-FFF2-40B4-BE49-F238E27FC236}">
                <a16:creationId xmlns:a16="http://schemas.microsoft.com/office/drawing/2014/main" id="{50B34546-AAA1-4E56-ABB3-4BC625589076}"/>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4" name="object 3">
            <a:extLst>
              <a:ext uri="{FF2B5EF4-FFF2-40B4-BE49-F238E27FC236}">
                <a16:creationId xmlns:a16="http://schemas.microsoft.com/office/drawing/2014/main" id="{D6CCF76F-502D-4C6E-9E7F-EFD5CBB1B151}"/>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7" name="日付プレースホルダー 6">
            <a:extLst>
              <a:ext uri="{FF2B5EF4-FFF2-40B4-BE49-F238E27FC236}">
                <a16:creationId xmlns:a16="http://schemas.microsoft.com/office/drawing/2014/main" id="{3E77ED0F-135D-4B58-0FD8-4F6EA9C03449}"/>
              </a:ext>
            </a:extLst>
          </p:cNvPr>
          <p:cNvSpPr>
            <a:spLocks noGrp="1"/>
          </p:cNvSpPr>
          <p:nvPr>
            <p:ph type="dt" sz="half" idx="13"/>
          </p:nvPr>
        </p:nvSpPr>
        <p:spPr/>
        <p:txBody>
          <a:bodyPr/>
          <a:lstStyle/>
          <a:p>
            <a:r>
              <a:rPr lang="en-US" altLang="ja-JP"/>
              <a:t>July 2025</a:t>
            </a:r>
            <a:endParaRPr lang="en-US" altLang="ja-JP" dirty="0"/>
          </a:p>
        </p:txBody>
      </p:sp>
      <p:sp>
        <p:nvSpPr>
          <p:cNvPr id="3" name="object 9">
            <a:extLst>
              <a:ext uri="{FF2B5EF4-FFF2-40B4-BE49-F238E27FC236}">
                <a16:creationId xmlns:a16="http://schemas.microsoft.com/office/drawing/2014/main" id="{522CDC44-DC3A-9ACE-FE4D-FCCF0EC9DFF0}"/>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41</a:t>
            </a:fld>
            <a:endParaRPr sz="1050" dirty="0">
              <a:latin typeface="Arial"/>
              <a:cs typeface="Arial"/>
            </a:endParaRPr>
          </a:p>
        </p:txBody>
      </p:sp>
      <p:sp>
        <p:nvSpPr>
          <p:cNvPr id="8" name="object 10">
            <a:extLst>
              <a:ext uri="{FF2B5EF4-FFF2-40B4-BE49-F238E27FC236}">
                <a16:creationId xmlns:a16="http://schemas.microsoft.com/office/drawing/2014/main" id="{FFBC76FB-E79D-DFB8-9DCE-7479D0DA71D1}"/>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479538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3" name="object 3"/>
          <p:cNvSpPr txBox="1">
            <a:spLocks noGrp="1"/>
          </p:cNvSpPr>
          <p:nvPr>
            <p:ph type="title"/>
          </p:nvPr>
        </p:nvSpPr>
        <p:spPr>
          <a:xfrm>
            <a:off x="941036" y="751234"/>
            <a:ext cx="7263130" cy="492443"/>
          </a:xfrm>
          <a:prstGeom prst="rect">
            <a:avLst/>
          </a:prstGeom>
        </p:spPr>
        <p:txBody>
          <a:bodyPr vert="horz" wrap="square" lIns="0" tIns="0" rIns="0" bIns="0" rtlCol="0">
            <a:spAutoFit/>
          </a:bodyPr>
          <a:lstStyle/>
          <a:p>
            <a:pPr marL="12700">
              <a:lnSpc>
                <a:spcPct val="100000"/>
              </a:lnSpc>
            </a:pPr>
            <a:r>
              <a:rPr sz="3200" b="1" spc="-5" dirty="0">
                <a:latin typeface="+mn-lt"/>
              </a:rPr>
              <a:t>2.4 Three Channel </a:t>
            </a:r>
            <a:r>
              <a:rPr sz="3200" b="1" spc="-25" dirty="0">
                <a:latin typeface="+mn-lt"/>
              </a:rPr>
              <a:t>Access</a:t>
            </a:r>
            <a:r>
              <a:rPr sz="3200" b="1" spc="45" dirty="0">
                <a:latin typeface="+mn-lt"/>
              </a:rPr>
              <a:t> </a:t>
            </a:r>
            <a:r>
              <a:rPr sz="3200" b="1" spc="-5" dirty="0">
                <a:latin typeface="+mn-lt"/>
              </a:rPr>
              <a:t>Modes</a:t>
            </a:r>
            <a:endParaRPr sz="3200" b="1" dirty="0">
              <a:latin typeface="+mn-lt"/>
            </a:endParaRPr>
          </a:p>
        </p:txBody>
      </p:sp>
      <p:graphicFrame>
        <p:nvGraphicFramePr>
          <p:cNvPr id="4" name="object 4"/>
          <p:cNvGraphicFramePr>
            <a:graphicFrameLocks noGrp="1"/>
          </p:cNvGraphicFramePr>
          <p:nvPr/>
        </p:nvGraphicFramePr>
        <p:xfrm>
          <a:off x="222248" y="1692309"/>
          <a:ext cx="8675686" cy="4243438"/>
        </p:xfrm>
        <a:graphic>
          <a:graphicData uri="http://schemas.openxmlformats.org/drawingml/2006/table">
            <a:tbl>
              <a:tblPr firstRow="1" bandRow="1">
                <a:tableStyleId>{2D5ABB26-0587-4C30-8999-92F81FD0307C}</a:tableStyleId>
              </a:tblPr>
              <a:tblGrid>
                <a:gridCol w="1583942">
                  <a:extLst>
                    <a:ext uri="{9D8B030D-6E8A-4147-A177-3AD203B41FA5}">
                      <a16:colId xmlns:a16="http://schemas.microsoft.com/office/drawing/2014/main" val="20000"/>
                    </a:ext>
                  </a:extLst>
                </a:gridCol>
                <a:gridCol w="2915894">
                  <a:extLst>
                    <a:ext uri="{9D8B030D-6E8A-4147-A177-3AD203B41FA5}">
                      <a16:colId xmlns:a16="http://schemas.microsoft.com/office/drawing/2014/main" val="20001"/>
                    </a:ext>
                  </a:extLst>
                </a:gridCol>
                <a:gridCol w="1187958">
                  <a:extLst>
                    <a:ext uri="{9D8B030D-6E8A-4147-A177-3AD203B41FA5}">
                      <a16:colId xmlns:a16="http://schemas.microsoft.com/office/drawing/2014/main" val="20002"/>
                    </a:ext>
                  </a:extLst>
                </a:gridCol>
                <a:gridCol w="2987892">
                  <a:extLst>
                    <a:ext uri="{9D8B030D-6E8A-4147-A177-3AD203B41FA5}">
                      <a16:colId xmlns:a16="http://schemas.microsoft.com/office/drawing/2014/main" val="20003"/>
                    </a:ext>
                  </a:extLst>
                </a:gridCol>
              </a:tblGrid>
              <a:tr h="1082263">
                <a:tc>
                  <a:txBody>
                    <a:bodyPr/>
                    <a:lstStyle/>
                    <a:p>
                      <a:pPr marL="356870" marR="210185" indent="-12700">
                        <a:lnSpc>
                          <a:spcPct val="100000"/>
                        </a:lnSpc>
                        <a:spcBef>
                          <a:spcPts val="490"/>
                        </a:spcBef>
                      </a:pPr>
                      <a:r>
                        <a:rPr sz="2000" b="1" dirty="0">
                          <a:latin typeface="Arial"/>
                          <a:cs typeface="Arial"/>
                        </a:rPr>
                        <a:t>C</a:t>
                      </a:r>
                      <a:r>
                        <a:rPr sz="2000" b="1" spc="5" dirty="0">
                          <a:latin typeface="Arial"/>
                          <a:cs typeface="Arial"/>
                        </a:rPr>
                        <a:t>h</a:t>
                      </a:r>
                      <a:r>
                        <a:rPr sz="2000" b="1" spc="-5" dirty="0">
                          <a:latin typeface="Arial"/>
                          <a:cs typeface="Arial"/>
                        </a:rPr>
                        <a:t>a</a:t>
                      </a:r>
                      <a:r>
                        <a:rPr sz="2000" b="1" spc="5" dirty="0">
                          <a:latin typeface="Arial"/>
                          <a:cs typeface="Arial"/>
                        </a:rPr>
                        <a:t>nn</a:t>
                      </a:r>
                      <a:r>
                        <a:rPr sz="2000" b="1" spc="-5" dirty="0">
                          <a:latin typeface="Arial"/>
                          <a:cs typeface="Arial"/>
                        </a:rPr>
                        <a:t>e</a:t>
                      </a:r>
                      <a:r>
                        <a:rPr sz="2000" b="1" dirty="0">
                          <a:latin typeface="Arial"/>
                          <a:cs typeface="Arial"/>
                        </a:rPr>
                        <a:t>l  </a:t>
                      </a:r>
                      <a:r>
                        <a:rPr sz="2000" b="1" spc="-10" dirty="0">
                          <a:latin typeface="Arial"/>
                          <a:cs typeface="Arial"/>
                        </a:rPr>
                        <a:t>access  </a:t>
                      </a:r>
                      <a:r>
                        <a:rPr sz="2000" b="1" spc="-5" dirty="0">
                          <a:latin typeface="Arial"/>
                          <a:cs typeface="Arial"/>
                        </a:rPr>
                        <a:t>mode</a:t>
                      </a:r>
                      <a:endParaRPr sz="2000" dirty="0">
                        <a:latin typeface="Arial"/>
                        <a:cs typeface="Arial"/>
                      </a:endParaRPr>
                    </a:p>
                  </a:txBody>
                  <a:tcPr marL="0" marR="0" marT="6223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788035" marR="139065" indent="-643255">
                        <a:lnSpc>
                          <a:spcPct val="100000"/>
                        </a:lnSpc>
                        <a:spcBef>
                          <a:spcPts val="490"/>
                        </a:spcBef>
                      </a:pPr>
                      <a:r>
                        <a:rPr sz="2000" b="1" spc="-10" dirty="0">
                          <a:latin typeface="Arial"/>
                          <a:cs typeface="Arial"/>
                        </a:rPr>
                        <a:t>Time</a:t>
                      </a:r>
                      <a:r>
                        <a:rPr sz="2000" b="1" spc="-60" dirty="0">
                          <a:latin typeface="Arial"/>
                          <a:cs typeface="Arial"/>
                        </a:rPr>
                        <a:t> </a:t>
                      </a:r>
                      <a:r>
                        <a:rPr sz="2000" b="1" spc="-10" dirty="0">
                          <a:latin typeface="Arial"/>
                          <a:cs typeface="Arial"/>
                        </a:rPr>
                        <a:t>reference-based  (superframe  structure)</a:t>
                      </a:r>
                      <a:endParaRPr sz="2000" dirty="0">
                        <a:latin typeface="Arial"/>
                        <a:cs typeface="Arial"/>
                      </a:endParaRPr>
                    </a:p>
                  </a:txBody>
                  <a:tcPr marL="0" marR="0" marT="6223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nSpc>
                          <a:spcPct val="100000"/>
                        </a:lnSpc>
                        <a:spcBef>
                          <a:spcPts val="15"/>
                        </a:spcBef>
                      </a:pPr>
                      <a:endParaRPr sz="2500" dirty="0">
                        <a:latin typeface="Times New Roman"/>
                        <a:cs typeface="Times New Roman"/>
                      </a:endParaRPr>
                    </a:p>
                    <a:p>
                      <a:pPr marL="130175">
                        <a:lnSpc>
                          <a:spcPct val="100000"/>
                        </a:lnSpc>
                      </a:pPr>
                      <a:r>
                        <a:rPr sz="2000" b="1" spc="-10" dirty="0">
                          <a:latin typeface="Arial"/>
                          <a:cs typeface="Arial"/>
                        </a:rPr>
                        <a:t>Beacon</a:t>
                      </a:r>
                      <a:endParaRPr sz="2000" dirty="0">
                        <a:latin typeface="Arial"/>
                        <a:cs typeface="Arial"/>
                      </a:endParaRPr>
                    </a:p>
                  </a:txBody>
                  <a:tcPr marL="0" marR="0" marT="190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nSpc>
                          <a:spcPct val="100000"/>
                        </a:lnSpc>
                        <a:spcBef>
                          <a:spcPts val="15"/>
                        </a:spcBef>
                      </a:pPr>
                      <a:endParaRPr sz="2500" dirty="0">
                        <a:latin typeface="Times New Roman"/>
                        <a:cs typeface="Times New Roman"/>
                      </a:endParaRPr>
                    </a:p>
                    <a:p>
                      <a:pPr marL="143510" algn="ctr">
                        <a:lnSpc>
                          <a:spcPct val="100000"/>
                        </a:lnSpc>
                      </a:pPr>
                      <a:r>
                        <a:rPr sz="2000" b="1" spc="-5" dirty="0">
                          <a:latin typeface="Arial"/>
                          <a:cs typeface="Arial"/>
                        </a:rPr>
                        <a:t>Notes</a:t>
                      </a:r>
                      <a:endParaRPr sz="2000" dirty="0">
                        <a:latin typeface="Arial"/>
                        <a:cs typeface="Arial"/>
                      </a:endParaRPr>
                    </a:p>
                  </a:txBody>
                  <a:tcPr marL="0" marR="0" marT="190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1294651">
                <a:tc>
                  <a:txBody>
                    <a:bodyPr/>
                    <a:lstStyle/>
                    <a:p>
                      <a:pPr>
                        <a:lnSpc>
                          <a:spcPct val="100000"/>
                        </a:lnSpc>
                        <a:spcBef>
                          <a:spcPts val="50"/>
                        </a:spcBef>
                      </a:pPr>
                      <a:endParaRPr sz="3250" dirty="0">
                        <a:latin typeface="Times New Roman"/>
                        <a:cs typeface="Times New Roman"/>
                      </a:endParaRPr>
                    </a:p>
                    <a:p>
                      <a:pPr marL="810895">
                        <a:lnSpc>
                          <a:spcPct val="100000"/>
                        </a:lnSpc>
                        <a:spcBef>
                          <a:spcPts val="5"/>
                        </a:spcBef>
                      </a:pPr>
                      <a:r>
                        <a:rPr sz="2000" b="1" dirty="0">
                          <a:latin typeface="Arial"/>
                          <a:cs typeface="Arial"/>
                        </a:rPr>
                        <a:t>I</a:t>
                      </a:r>
                      <a:endParaRPr sz="2000" dirty="0">
                        <a:latin typeface="Arial"/>
                        <a:cs typeface="Arial"/>
                      </a:endParaRPr>
                    </a:p>
                  </a:txBody>
                  <a:tcPr marL="0" marR="0" marT="635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50"/>
                        </a:spcBef>
                      </a:pPr>
                      <a:endParaRPr sz="3250" dirty="0">
                        <a:latin typeface="Times New Roman"/>
                        <a:cs typeface="Times New Roman"/>
                      </a:endParaRPr>
                    </a:p>
                    <a:p>
                      <a:pPr marL="133985" algn="ctr">
                        <a:lnSpc>
                          <a:spcPct val="100000"/>
                        </a:lnSpc>
                        <a:spcBef>
                          <a:spcPts val="5"/>
                        </a:spcBef>
                      </a:pPr>
                      <a:r>
                        <a:rPr sz="2000" b="1" spc="-45" dirty="0">
                          <a:latin typeface="Arial"/>
                          <a:cs typeface="Arial"/>
                        </a:rPr>
                        <a:t>Yes</a:t>
                      </a:r>
                      <a:endParaRPr sz="2000" dirty="0">
                        <a:latin typeface="Arial"/>
                        <a:cs typeface="Arial"/>
                      </a:endParaRPr>
                    </a:p>
                  </a:txBody>
                  <a:tcPr marL="0" marR="0" marT="63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50"/>
                        </a:spcBef>
                      </a:pPr>
                      <a:endParaRPr sz="3250" dirty="0">
                        <a:latin typeface="Times New Roman"/>
                        <a:cs typeface="Times New Roman"/>
                      </a:endParaRPr>
                    </a:p>
                    <a:p>
                      <a:pPr marL="438150">
                        <a:lnSpc>
                          <a:spcPct val="100000"/>
                        </a:lnSpc>
                        <a:spcBef>
                          <a:spcPts val="5"/>
                        </a:spcBef>
                      </a:pPr>
                      <a:r>
                        <a:rPr sz="2000" b="1" spc="-45" dirty="0">
                          <a:latin typeface="Arial"/>
                          <a:cs typeface="Arial"/>
                        </a:rPr>
                        <a:t>Yes</a:t>
                      </a:r>
                      <a:endParaRPr sz="2000" dirty="0">
                        <a:latin typeface="Arial"/>
                        <a:cs typeface="Arial"/>
                      </a:endParaRPr>
                    </a:p>
                  </a:txBody>
                  <a:tcPr marL="0" marR="0" marT="63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0650" marR="170815">
                        <a:lnSpc>
                          <a:spcPct val="100000"/>
                        </a:lnSpc>
                        <a:spcBef>
                          <a:spcPts val="190"/>
                        </a:spcBef>
                      </a:pPr>
                      <a:r>
                        <a:rPr sz="2000" b="1" spc="-5" dirty="0">
                          <a:latin typeface="Arial"/>
                          <a:cs typeface="Arial"/>
                        </a:rPr>
                        <a:t>Coordinator sends  </a:t>
                      </a:r>
                      <a:r>
                        <a:rPr sz="2000" b="1" spc="-10" dirty="0">
                          <a:latin typeface="Arial"/>
                          <a:cs typeface="Arial"/>
                        </a:rPr>
                        <a:t>beacon in each  superframe except </a:t>
                      </a:r>
                      <a:r>
                        <a:rPr sz="2000" b="1" spc="-5" dirty="0">
                          <a:latin typeface="Arial"/>
                          <a:cs typeface="Arial"/>
                        </a:rPr>
                        <a:t>for  inactive</a:t>
                      </a:r>
                      <a:r>
                        <a:rPr sz="2000" b="1" spc="-50" dirty="0">
                          <a:latin typeface="Arial"/>
                          <a:cs typeface="Arial"/>
                        </a:rPr>
                        <a:t> </a:t>
                      </a:r>
                      <a:r>
                        <a:rPr sz="2000" b="1" spc="-10" dirty="0">
                          <a:latin typeface="Arial"/>
                          <a:cs typeface="Arial"/>
                        </a:rPr>
                        <a:t>superframes.</a:t>
                      </a:r>
                      <a:endParaRPr sz="2000" dirty="0">
                        <a:latin typeface="Arial"/>
                        <a:cs typeface="Arial"/>
                      </a:endParaRPr>
                    </a:p>
                  </a:txBody>
                  <a:tcPr marL="0" marR="0" marT="2413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219200">
                <a:tc>
                  <a:txBody>
                    <a:bodyPr/>
                    <a:lstStyle/>
                    <a:p>
                      <a:pPr>
                        <a:lnSpc>
                          <a:spcPct val="100000"/>
                        </a:lnSpc>
                        <a:spcBef>
                          <a:spcPts val="45"/>
                        </a:spcBef>
                      </a:pPr>
                      <a:endParaRPr sz="3000" dirty="0">
                        <a:latin typeface="Times New Roman"/>
                        <a:cs typeface="Times New Roman"/>
                      </a:endParaRPr>
                    </a:p>
                    <a:p>
                      <a:pPr marL="774065">
                        <a:lnSpc>
                          <a:spcPct val="100000"/>
                        </a:lnSpc>
                      </a:pPr>
                      <a:r>
                        <a:rPr sz="2000" b="1" spc="-10" dirty="0">
                          <a:latin typeface="Arial"/>
                          <a:cs typeface="Arial"/>
                        </a:rPr>
                        <a:t>II</a:t>
                      </a:r>
                      <a:endParaRPr sz="2000" dirty="0">
                        <a:latin typeface="Arial"/>
                        <a:cs typeface="Arial"/>
                      </a:endParaRPr>
                    </a:p>
                  </a:txBody>
                  <a:tcPr marL="0" marR="0" marT="571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45"/>
                        </a:spcBef>
                      </a:pPr>
                      <a:endParaRPr sz="3000" dirty="0">
                        <a:latin typeface="Times New Roman"/>
                        <a:cs typeface="Times New Roman"/>
                      </a:endParaRPr>
                    </a:p>
                    <a:p>
                      <a:pPr marL="133985" algn="ctr">
                        <a:lnSpc>
                          <a:spcPct val="100000"/>
                        </a:lnSpc>
                      </a:pPr>
                      <a:r>
                        <a:rPr sz="2000" b="1" spc="-45" dirty="0">
                          <a:latin typeface="Arial"/>
                          <a:cs typeface="Arial"/>
                        </a:rPr>
                        <a:t>Yes</a:t>
                      </a:r>
                      <a:endParaRPr sz="2000" dirty="0">
                        <a:latin typeface="Arial"/>
                        <a:cs typeface="Arial"/>
                      </a:endParaRPr>
                    </a:p>
                  </a:txBody>
                  <a:tcPr marL="0" marR="0" marT="57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45"/>
                        </a:spcBef>
                      </a:pPr>
                      <a:endParaRPr sz="3000" dirty="0">
                        <a:latin typeface="Times New Roman"/>
                        <a:cs typeface="Times New Roman"/>
                      </a:endParaRPr>
                    </a:p>
                    <a:p>
                      <a:pPr marL="487045">
                        <a:lnSpc>
                          <a:spcPct val="100000"/>
                        </a:lnSpc>
                      </a:pPr>
                      <a:r>
                        <a:rPr sz="2000" b="1" spc="-10" dirty="0">
                          <a:latin typeface="Arial"/>
                          <a:cs typeface="Arial"/>
                        </a:rPr>
                        <a:t>No</a:t>
                      </a:r>
                      <a:endParaRPr sz="2000" dirty="0">
                        <a:latin typeface="Arial"/>
                        <a:cs typeface="Arial"/>
                      </a:endParaRPr>
                    </a:p>
                  </a:txBody>
                  <a:tcPr marL="0" marR="0" marT="57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0650">
                        <a:lnSpc>
                          <a:spcPts val="2295"/>
                        </a:lnSpc>
                      </a:pPr>
                      <a:r>
                        <a:rPr sz="2000" b="1" spc="-5" dirty="0">
                          <a:latin typeface="Arial"/>
                          <a:cs typeface="Arial"/>
                        </a:rPr>
                        <a:t>Coordinator</a:t>
                      </a:r>
                      <a:endParaRPr sz="2000" dirty="0">
                        <a:latin typeface="Arial"/>
                        <a:cs typeface="Arial"/>
                      </a:endParaRPr>
                    </a:p>
                    <a:p>
                      <a:pPr marL="120650" marR="258445">
                        <a:lnSpc>
                          <a:spcPct val="100000"/>
                        </a:lnSpc>
                      </a:pPr>
                      <a:r>
                        <a:rPr sz="2000" b="1" spc="-10" dirty="0">
                          <a:latin typeface="Arial"/>
                          <a:cs typeface="Arial"/>
                        </a:rPr>
                        <a:t>establishes </a:t>
                      </a:r>
                      <a:r>
                        <a:rPr sz="2000" b="1" spc="-5" dirty="0">
                          <a:latin typeface="Arial"/>
                          <a:cs typeface="Arial"/>
                        </a:rPr>
                        <a:t>time  </a:t>
                      </a:r>
                      <a:r>
                        <a:rPr sz="2000" b="1" spc="-10" dirty="0">
                          <a:latin typeface="Arial"/>
                          <a:cs typeface="Arial"/>
                        </a:rPr>
                        <a:t>reference </a:t>
                      </a:r>
                      <a:r>
                        <a:rPr sz="2000" b="1" spc="-5" dirty="0">
                          <a:latin typeface="Arial"/>
                          <a:cs typeface="Arial"/>
                        </a:rPr>
                        <a:t>but doesn’t  </a:t>
                      </a:r>
                      <a:r>
                        <a:rPr sz="2000" b="1" spc="-10" dirty="0">
                          <a:latin typeface="Arial"/>
                          <a:cs typeface="Arial"/>
                        </a:rPr>
                        <a:t>send</a:t>
                      </a:r>
                      <a:r>
                        <a:rPr sz="2000" b="1" spc="-55" dirty="0">
                          <a:latin typeface="Arial"/>
                          <a:cs typeface="Arial"/>
                        </a:rPr>
                        <a:t> </a:t>
                      </a:r>
                      <a:r>
                        <a:rPr sz="2000" b="1" spc="-5" dirty="0">
                          <a:latin typeface="Arial"/>
                          <a:cs typeface="Arial"/>
                        </a:rPr>
                        <a:t>beacon.</a:t>
                      </a:r>
                      <a:endParaRPr sz="2000" dirty="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647324">
                <a:tc>
                  <a:txBody>
                    <a:bodyPr/>
                    <a:lstStyle/>
                    <a:p>
                      <a:pPr marL="740410">
                        <a:lnSpc>
                          <a:spcPct val="100000"/>
                        </a:lnSpc>
                        <a:spcBef>
                          <a:spcPts val="1245"/>
                        </a:spcBef>
                      </a:pPr>
                      <a:r>
                        <a:rPr sz="2000" b="1" spc="-10" dirty="0">
                          <a:latin typeface="Arial"/>
                          <a:cs typeface="Arial"/>
                        </a:rPr>
                        <a:t>III</a:t>
                      </a:r>
                      <a:endParaRPr sz="2000" dirty="0">
                        <a:latin typeface="Arial"/>
                        <a:cs typeface="Arial"/>
                      </a:endParaRPr>
                    </a:p>
                  </a:txBody>
                  <a:tcPr marL="0" marR="0" marT="158115"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132715" algn="ctr">
                        <a:lnSpc>
                          <a:spcPct val="100000"/>
                        </a:lnSpc>
                        <a:spcBef>
                          <a:spcPts val="1245"/>
                        </a:spcBef>
                      </a:pPr>
                      <a:r>
                        <a:rPr sz="2000" b="1" spc="-10" dirty="0">
                          <a:latin typeface="Arial"/>
                          <a:cs typeface="Arial"/>
                        </a:rPr>
                        <a:t>No</a:t>
                      </a:r>
                      <a:endParaRPr sz="2000" dirty="0">
                        <a:latin typeface="Arial"/>
                        <a:cs typeface="Arial"/>
                      </a:endParaRPr>
                    </a:p>
                  </a:txBody>
                  <a:tcPr marL="0" marR="0" marT="158115"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486409">
                        <a:lnSpc>
                          <a:spcPct val="100000"/>
                        </a:lnSpc>
                        <a:spcBef>
                          <a:spcPts val="1245"/>
                        </a:spcBef>
                      </a:pPr>
                      <a:r>
                        <a:rPr sz="2000" b="1" spc="-10" dirty="0">
                          <a:latin typeface="Arial"/>
                          <a:cs typeface="Arial"/>
                        </a:rPr>
                        <a:t>No</a:t>
                      </a:r>
                      <a:endParaRPr sz="2000" dirty="0">
                        <a:latin typeface="Arial"/>
                        <a:cs typeface="Arial"/>
                      </a:endParaRPr>
                    </a:p>
                  </a:txBody>
                  <a:tcPr marL="0" marR="0" marT="158115"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120014">
                        <a:lnSpc>
                          <a:spcPts val="2300"/>
                        </a:lnSpc>
                      </a:pPr>
                      <a:r>
                        <a:rPr sz="2000" b="1" spc="-5" dirty="0">
                          <a:latin typeface="Arial"/>
                          <a:cs typeface="Arial"/>
                        </a:rPr>
                        <a:t>There </a:t>
                      </a:r>
                      <a:r>
                        <a:rPr sz="2000" b="1" spc="-10" dirty="0">
                          <a:latin typeface="Arial"/>
                          <a:cs typeface="Arial"/>
                        </a:rPr>
                        <a:t>is </a:t>
                      </a:r>
                      <a:r>
                        <a:rPr sz="2000" b="1" spc="-5" dirty="0">
                          <a:latin typeface="Arial"/>
                          <a:cs typeface="Arial"/>
                        </a:rPr>
                        <a:t>not</a:t>
                      </a:r>
                      <a:r>
                        <a:rPr sz="2000" b="1" spc="-55" dirty="0">
                          <a:latin typeface="Arial"/>
                          <a:cs typeface="Arial"/>
                        </a:rPr>
                        <a:t> </a:t>
                      </a:r>
                      <a:r>
                        <a:rPr sz="2000" b="1" spc="-5" dirty="0">
                          <a:latin typeface="Arial"/>
                          <a:cs typeface="Arial"/>
                        </a:rPr>
                        <a:t>time</a:t>
                      </a:r>
                      <a:endParaRPr sz="2000" dirty="0">
                        <a:latin typeface="Arial"/>
                        <a:cs typeface="Arial"/>
                      </a:endParaRPr>
                    </a:p>
                    <a:p>
                      <a:pPr marL="120014">
                        <a:lnSpc>
                          <a:spcPct val="100000"/>
                        </a:lnSpc>
                      </a:pPr>
                      <a:r>
                        <a:rPr sz="2000" b="1" spc="-10" dirty="0">
                          <a:latin typeface="Arial"/>
                          <a:cs typeface="Arial"/>
                        </a:rPr>
                        <a:t>reference.</a:t>
                      </a:r>
                      <a:endParaRPr sz="2000" dirty="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3"/>
                  </a:ext>
                </a:extLst>
              </a:tr>
            </a:tbl>
          </a:graphicData>
        </a:graphic>
      </p:graphicFrame>
      <p:sp>
        <p:nvSpPr>
          <p:cNvPr id="10" name="object 3">
            <a:extLst>
              <a:ext uri="{FF2B5EF4-FFF2-40B4-BE49-F238E27FC236}">
                <a16:creationId xmlns:a16="http://schemas.microsoft.com/office/drawing/2014/main" id="{693C4743-159B-4BA5-8EBE-BC83876DF0DA}"/>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12" name="object 3">
            <a:extLst>
              <a:ext uri="{FF2B5EF4-FFF2-40B4-BE49-F238E27FC236}">
                <a16:creationId xmlns:a16="http://schemas.microsoft.com/office/drawing/2014/main" id="{7E99E3D8-F923-4662-B9E1-47A8F67B312F}"/>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7" name="日付プレースホルダー 6">
            <a:extLst>
              <a:ext uri="{FF2B5EF4-FFF2-40B4-BE49-F238E27FC236}">
                <a16:creationId xmlns:a16="http://schemas.microsoft.com/office/drawing/2014/main" id="{A11040B2-9CBB-26E9-E9B6-7B5DBB8FC9DC}"/>
              </a:ext>
            </a:extLst>
          </p:cNvPr>
          <p:cNvSpPr>
            <a:spLocks noGrp="1"/>
          </p:cNvSpPr>
          <p:nvPr>
            <p:ph type="dt" sz="half" idx="13"/>
          </p:nvPr>
        </p:nvSpPr>
        <p:spPr/>
        <p:txBody>
          <a:bodyPr/>
          <a:lstStyle/>
          <a:p>
            <a:r>
              <a:rPr lang="en-US" altLang="ja-JP"/>
              <a:t>July 2025</a:t>
            </a:r>
            <a:endParaRPr lang="en-US" altLang="ja-JP" dirty="0"/>
          </a:p>
        </p:txBody>
      </p:sp>
      <p:sp>
        <p:nvSpPr>
          <p:cNvPr id="6" name="object 9">
            <a:extLst>
              <a:ext uri="{FF2B5EF4-FFF2-40B4-BE49-F238E27FC236}">
                <a16:creationId xmlns:a16="http://schemas.microsoft.com/office/drawing/2014/main" id="{7267FC4D-212E-4C80-9FD1-FA24159B03D1}"/>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42</a:t>
            </a:fld>
            <a:endParaRPr sz="1050" dirty="0">
              <a:latin typeface="Arial"/>
              <a:cs typeface="Arial"/>
            </a:endParaRPr>
          </a:p>
        </p:txBody>
      </p:sp>
      <p:sp>
        <p:nvSpPr>
          <p:cNvPr id="8" name="object 10">
            <a:extLst>
              <a:ext uri="{FF2B5EF4-FFF2-40B4-BE49-F238E27FC236}">
                <a16:creationId xmlns:a16="http://schemas.microsoft.com/office/drawing/2014/main" id="{A28C709F-FBE4-9AE6-091D-31E70E0680DE}"/>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1331302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3" name="object 3"/>
          <p:cNvSpPr txBox="1">
            <a:spLocks noGrp="1"/>
          </p:cNvSpPr>
          <p:nvPr>
            <p:ph type="title"/>
          </p:nvPr>
        </p:nvSpPr>
        <p:spPr>
          <a:xfrm>
            <a:off x="399446" y="684736"/>
            <a:ext cx="8347075" cy="430887"/>
          </a:xfrm>
          <a:prstGeom prst="rect">
            <a:avLst/>
          </a:prstGeom>
        </p:spPr>
        <p:txBody>
          <a:bodyPr vert="horz" wrap="square" lIns="0" tIns="0" rIns="0" bIns="0" rtlCol="0">
            <a:spAutoFit/>
          </a:bodyPr>
          <a:lstStyle/>
          <a:p>
            <a:pPr marL="12700">
              <a:lnSpc>
                <a:spcPct val="100000"/>
              </a:lnSpc>
            </a:pPr>
            <a:r>
              <a:rPr sz="2800" b="1" spc="-5" dirty="0">
                <a:latin typeface="+mn-lt"/>
              </a:rPr>
              <a:t>2.5 </a:t>
            </a:r>
            <a:r>
              <a:rPr sz="2800" b="1" spc="-10" dirty="0">
                <a:latin typeface="+mn-lt"/>
              </a:rPr>
              <a:t>Time-referenced Superframe </a:t>
            </a:r>
            <a:r>
              <a:rPr sz="2800" b="1" spc="35" dirty="0">
                <a:latin typeface="+mn-lt"/>
              </a:rPr>
              <a:t>w/</a:t>
            </a:r>
            <a:r>
              <a:rPr sz="2800" b="1" spc="15" dirty="0">
                <a:latin typeface="+mn-lt"/>
              </a:rPr>
              <a:t> </a:t>
            </a:r>
            <a:r>
              <a:rPr sz="2800" b="1" spc="-10" dirty="0">
                <a:latin typeface="+mn-lt"/>
              </a:rPr>
              <a:t>Beacon</a:t>
            </a:r>
            <a:endParaRPr sz="2800" b="1" dirty="0">
              <a:latin typeface="+mn-lt"/>
            </a:endParaRPr>
          </a:p>
        </p:txBody>
      </p:sp>
      <p:sp>
        <p:nvSpPr>
          <p:cNvPr id="4" name="object 4"/>
          <p:cNvSpPr txBox="1"/>
          <p:nvPr/>
        </p:nvSpPr>
        <p:spPr>
          <a:xfrm>
            <a:off x="708659" y="1379219"/>
            <a:ext cx="4685030" cy="368935"/>
          </a:xfrm>
          <a:prstGeom prst="rect">
            <a:avLst/>
          </a:prstGeom>
          <a:ln w="9525">
            <a:solidFill>
              <a:srgbClr val="FF0000"/>
            </a:solidFill>
          </a:ln>
        </p:spPr>
        <p:txBody>
          <a:bodyPr vert="horz" wrap="square" lIns="0" tIns="33020" rIns="0" bIns="0" rtlCol="0">
            <a:spAutoFit/>
          </a:bodyPr>
          <a:lstStyle/>
          <a:p>
            <a:pPr marL="83820">
              <a:lnSpc>
                <a:spcPct val="100000"/>
              </a:lnSpc>
              <a:spcBef>
                <a:spcPts val="260"/>
              </a:spcBef>
            </a:pPr>
            <a:r>
              <a:rPr sz="1800" b="1" dirty="0">
                <a:solidFill>
                  <a:srgbClr val="3A30BA"/>
                </a:solidFill>
                <a:latin typeface="Arial"/>
                <a:cs typeface="Arial"/>
              </a:rPr>
              <a:t>Clock and position of each access</a:t>
            </a:r>
            <a:r>
              <a:rPr sz="1800" b="1" spc="-175" dirty="0">
                <a:solidFill>
                  <a:srgbClr val="3A30BA"/>
                </a:solidFill>
                <a:latin typeface="Arial"/>
                <a:cs typeface="Arial"/>
              </a:rPr>
              <a:t> </a:t>
            </a:r>
            <a:r>
              <a:rPr sz="1800" b="1" dirty="0">
                <a:solidFill>
                  <a:srgbClr val="3A30BA"/>
                </a:solidFill>
                <a:latin typeface="Arial"/>
                <a:cs typeface="Arial"/>
              </a:rPr>
              <a:t>phase</a:t>
            </a:r>
            <a:endParaRPr sz="1800" dirty="0">
              <a:latin typeface="Arial"/>
              <a:cs typeface="Arial"/>
            </a:endParaRPr>
          </a:p>
        </p:txBody>
      </p:sp>
      <p:sp>
        <p:nvSpPr>
          <p:cNvPr id="5" name="object 5"/>
          <p:cNvSpPr txBox="1"/>
          <p:nvPr/>
        </p:nvSpPr>
        <p:spPr>
          <a:xfrm>
            <a:off x="2308860" y="2028444"/>
            <a:ext cx="5943600" cy="368935"/>
          </a:xfrm>
          <a:prstGeom prst="rect">
            <a:avLst/>
          </a:prstGeom>
          <a:ln w="9525">
            <a:solidFill>
              <a:srgbClr val="FF0000"/>
            </a:solidFill>
          </a:ln>
        </p:spPr>
        <p:txBody>
          <a:bodyPr vert="horz" wrap="square" lIns="0" tIns="31750" rIns="0" bIns="0" rtlCol="0">
            <a:spAutoFit/>
          </a:bodyPr>
          <a:lstStyle/>
          <a:p>
            <a:pPr marL="85090">
              <a:lnSpc>
                <a:spcPct val="100000"/>
              </a:lnSpc>
              <a:spcBef>
                <a:spcPts val="250"/>
              </a:spcBef>
            </a:pPr>
            <a:r>
              <a:rPr sz="1800" b="1" dirty="0">
                <a:solidFill>
                  <a:srgbClr val="3A30BA"/>
                </a:solidFill>
                <a:latin typeface="Arial"/>
                <a:cs typeface="Arial"/>
              </a:rPr>
              <a:t>May obtain contended allocation for highest</a:t>
            </a:r>
            <a:r>
              <a:rPr sz="1800" b="1" spc="-175" dirty="0">
                <a:solidFill>
                  <a:srgbClr val="3A30BA"/>
                </a:solidFill>
                <a:latin typeface="Arial"/>
                <a:cs typeface="Arial"/>
              </a:rPr>
              <a:t> </a:t>
            </a:r>
            <a:r>
              <a:rPr sz="1800" b="1" spc="-5" dirty="0">
                <a:solidFill>
                  <a:srgbClr val="3A30BA"/>
                </a:solidFill>
                <a:latin typeface="Arial"/>
                <a:cs typeface="Arial"/>
              </a:rPr>
              <a:t>priority</a:t>
            </a:r>
            <a:endParaRPr sz="1800" dirty="0">
              <a:latin typeface="Arial"/>
              <a:cs typeface="Arial"/>
            </a:endParaRPr>
          </a:p>
        </p:txBody>
      </p:sp>
      <p:sp>
        <p:nvSpPr>
          <p:cNvPr id="6" name="object 6"/>
          <p:cNvSpPr/>
          <p:nvPr/>
        </p:nvSpPr>
        <p:spPr>
          <a:xfrm>
            <a:off x="710183" y="3316223"/>
            <a:ext cx="7715250" cy="0"/>
          </a:xfrm>
          <a:custGeom>
            <a:avLst/>
            <a:gdLst/>
            <a:ahLst/>
            <a:cxnLst/>
            <a:rect l="l" t="t" r="r" b="b"/>
            <a:pathLst>
              <a:path w="7715250">
                <a:moveTo>
                  <a:pt x="0" y="0"/>
                </a:moveTo>
                <a:lnTo>
                  <a:pt x="7715250" y="0"/>
                </a:lnTo>
              </a:path>
            </a:pathLst>
          </a:custGeom>
          <a:ln w="12700">
            <a:solidFill>
              <a:srgbClr val="000000"/>
            </a:solidFill>
          </a:ln>
        </p:spPr>
        <p:txBody>
          <a:bodyPr wrap="square" lIns="0" tIns="0" rIns="0" bIns="0" rtlCol="0"/>
          <a:lstStyle/>
          <a:p>
            <a:endParaRPr dirty="0"/>
          </a:p>
        </p:txBody>
      </p:sp>
      <p:sp>
        <p:nvSpPr>
          <p:cNvPr id="7" name="object 7"/>
          <p:cNvSpPr/>
          <p:nvPr/>
        </p:nvSpPr>
        <p:spPr>
          <a:xfrm>
            <a:off x="925067" y="2817874"/>
            <a:ext cx="0" cy="1571625"/>
          </a:xfrm>
          <a:custGeom>
            <a:avLst/>
            <a:gdLst/>
            <a:ahLst/>
            <a:cxnLst/>
            <a:rect l="l" t="t" r="r" b="b"/>
            <a:pathLst>
              <a:path h="1571625">
                <a:moveTo>
                  <a:pt x="0" y="0"/>
                </a:moveTo>
                <a:lnTo>
                  <a:pt x="0" y="1571625"/>
                </a:lnTo>
              </a:path>
            </a:pathLst>
          </a:custGeom>
          <a:ln w="28575">
            <a:solidFill>
              <a:srgbClr val="000000"/>
            </a:solidFill>
          </a:ln>
        </p:spPr>
        <p:txBody>
          <a:bodyPr wrap="square" lIns="0" tIns="0" rIns="0" bIns="0" rtlCol="0"/>
          <a:lstStyle/>
          <a:p>
            <a:endParaRPr dirty="0"/>
          </a:p>
        </p:txBody>
      </p:sp>
      <p:sp>
        <p:nvSpPr>
          <p:cNvPr id="8" name="object 8"/>
          <p:cNvSpPr/>
          <p:nvPr/>
        </p:nvSpPr>
        <p:spPr>
          <a:xfrm>
            <a:off x="8212837" y="2817874"/>
            <a:ext cx="0" cy="1571625"/>
          </a:xfrm>
          <a:custGeom>
            <a:avLst/>
            <a:gdLst/>
            <a:ahLst/>
            <a:cxnLst/>
            <a:rect l="l" t="t" r="r" b="b"/>
            <a:pathLst>
              <a:path h="1571625">
                <a:moveTo>
                  <a:pt x="0" y="0"/>
                </a:moveTo>
                <a:lnTo>
                  <a:pt x="0" y="1571625"/>
                </a:lnTo>
              </a:path>
            </a:pathLst>
          </a:custGeom>
          <a:ln w="28575">
            <a:solidFill>
              <a:srgbClr val="000000"/>
            </a:solidFill>
          </a:ln>
        </p:spPr>
        <p:txBody>
          <a:bodyPr wrap="square" lIns="0" tIns="0" rIns="0" bIns="0" rtlCol="0"/>
          <a:lstStyle/>
          <a:p>
            <a:endParaRPr dirty="0"/>
          </a:p>
        </p:txBody>
      </p:sp>
      <p:sp>
        <p:nvSpPr>
          <p:cNvPr id="9" name="object 9"/>
          <p:cNvSpPr/>
          <p:nvPr/>
        </p:nvSpPr>
        <p:spPr>
          <a:xfrm>
            <a:off x="1139952" y="2959607"/>
            <a:ext cx="0" cy="857250"/>
          </a:xfrm>
          <a:custGeom>
            <a:avLst/>
            <a:gdLst/>
            <a:ahLst/>
            <a:cxnLst/>
            <a:rect l="l" t="t" r="r" b="b"/>
            <a:pathLst>
              <a:path h="857250">
                <a:moveTo>
                  <a:pt x="0" y="0"/>
                </a:moveTo>
                <a:lnTo>
                  <a:pt x="0" y="857250"/>
                </a:lnTo>
              </a:path>
            </a:pathLst>
          </a:custGeom>
          <a:ln w="19050">
            <a:solidFill>
              <a:srgbClr val="000000"/>
            </a:solidFill>
          </a:ln>
        </p:spPr>
        <p:txBody>
          <a:bodyPr wrap="square" lIns="0" tIns="0" rIns="0" bIns="0" rtlCol="0"/>
          <a:lstStyle/>
          <a:p>
            <a:endParaRPr dirty="0"/>
          </a:p>
        </p:txBody>
      </p:sp>
      <p:sp>
        <p:nvSpPr>
          <p:cNvPr id="10" name="object 10"/>
          <p:cNvSpPr/>
          <p:nvPr/>
        </p:nvSpPr>
        <p:spPr>
          <a:xfrm>
            <a:off x="1709927" y="2959607"/>
            <a:ext cx="0" cy="857250"/>
          </a:xfrm>
          <a:custGeom>
            <a:avLst/>
            <a:gdLst/>
            <a:ahLst/>
            <a:cxnLst/>
            <a:rect l="l" t="t" r="r" b="b"/>
            <a:pathLst>
              <a:path h="857250">
                <a:moveTo>
                  <a:pt x="0" y="0"/>
                </a:moveTo>
                <a:lnTo>
                  <a:pt x="0" y="857250"/>
                </a:lnTo>
              </a:path>
            </a:pathLst>
          </a:custGeom>
          <a:ln w="19050">
            <a:solidFill>
              <a:srgbClr val="000000"/>
            </a:solidFill>
          </a:ln>
        </p:spPr>
        <p:txBody>
          <a:bodyPr wrap="square" lIns="0" tIns="0" rIns="0" bIns="0" rtlCol="0"/>
          <a:lstStyle/>
          <a:p>
            <a:endParaRPr dirty="0"/>
          </a:p>
        </p:txBody>
      </p:sp>
      <p:sp>
        <p:nvSpPr>
          <p:cNvPr id="11" name="object 11"/>
          <p:cNvSpPr/>
          <p:nvPr/>
        </p:nvSpPr>
        <p:spPr>
          <a:xfrm>
            <a:off x="2426207" y="2959607"/>
            <a:ext cx="0" cy="857250"/>
          </a:xfrm>
          <a:custGeom>
            <a:avLst/>
            <a:gdLst/>
            <a:ahLst/>
            <a:cxnLst/>
            <a:rect l="l" t="t" r="r" b="b"/>
            <a:pathLst>
              <a:path h="857250">
                <a:moveTo>
                  <a:pt x="0" y="0"/>
                </a:moveTo>
                <a:lnTo>
                  <a:pt x="0" y="857250"/>
                </a:lnTo>
              </a:path>
            </a:pathLst>
          </a:custGeom>
          <a:ln w="19050">
            <a:solidFill>
              <a:srgbClr val="000000"/>
            </a:solidFill>
          </a:ln>
        </p:spPr>
        <p:txBody>
          <a:bodyPr wrap="square" lIns="0" tIns="0" rIns="0" bIns="0" rtlCol="0"/>
          <a:lstStyle/>
          <a:p>
            <a:endParaRPr dirty="0"/>
          </a:p>
        </p:txBody>
      </p:sp>
      <p:sp>
        <p:nvSpPr>
          <p:cNvPr id="12" name="object 12"/>
          <p:cNvSpPr/>
          <p:nvPr/>
        </p:nvSpPr>
        <p:spPr>
          <a:xfrm>
            <a:off x="4352544" y="2889504"/>
            <a:ext cx="0" cy="857250"/>
          </a:xfrm>
          <a:custGeom>
            <a:avLst/>
            <a:gdLst/>
            <a:ahLst/>
            <a:cxnLst/>
            <a:rect l="l" t="t" r="r" b="b"/>
            <a:pathLst>
              <a:path h="857250">
                <a:moveTo>
                  <a:pt x="0" y="0"/>
                </a:moveTo>
                <a:lnTo>
                  <a:pt x="0" y="857250"/>
                </a:lnTo>
              </a:path>
            </a:pathLst>
          </a:custGeom>
          <a:ln w="19050">
            <a:solidFill>
              <a:srgbClr val="000000"/>
            </a:solidFill>
          </a:ln>
        </p:spPr>
        <p:txBody>
          <a:bodyPr wrap="square" lIns="0" tIns="0" rIns="0" bIns="0" rtlCol="0"/>
          <a:lstStyle/>
          <a:p>
            <a:endParaRPr dirty="0"/>
          </a:p>
        </p:txBody>
      </p:sp>
      <p:sp>
        <p:nvSpPr>
          <p:cNvPr id="13" name="object 13"/>
          <p:cNvSpPr/>
          <p:nvPr/>
        </p:nvSpPr>
        <p:spPr>
          <a:xfrm>
            <a:off x="4925567" y="2889504"/>
            <a:ext cx="0" cy="857250"/>
          </a:xfrm>
          <a:custGeom>
            <a:avLst/>
            <a:gdLst/>
            <a:ahLst/>
            <a:cxnLst/>
            <a:rect l="l" t="t" r="r" b="b"/>
            <a:pathLst>
              <a:path h="857250">
                <a:moveTo>
                  <a:pt x="0" y="0"/>
                </a:moveTo>
                <a:lnTo>
                  <a:pt x="0" y="857250"/>
                </a:lnTo>
              </a:path>
            </a:pathLst>
          </a:custGeom>
          <a:ln w="19050">
            <a:solidFill>
              <a:srgbClr val="000000"/>
            </a:solidFill>
          </a:ln>
        </p:spPr>
        <p:txBody>
          <a:bodyPr wrap="square" lIns="0" tIns="0" rIns="0" bIns="0" rtlCol="0"/>
          <a:lstStyle/>
          <a:p>
            <a:endParaRPr dirty="0"/>
          </a:p>
        </p:txBody>
      </p:sp>
      <p:sp>
        <p:nvSpPr>
          <p:cNvPr id="14" name="object 14"/>
          <p:cNvSpPr/>
          <p:nvPr/>
        </p:nvSpPr>
        <p:spPr>
          <a:xfrm>
            <a:off x="5568696" y="2889504"/>
            <a:ext cx="0" cy="857250"/>
          </a:xfrm>
          <a:custGeom>
            <a:avLst/>
            <a:gdLst/>
            <a:ahLst/>
            <a:cxnLst/>
            <a:rect l="l" t="t" r="r" b="b"/>
            <a:pathLst>
              <a:path h="857250">
                <a:moveTo>
                  <a:pt x="0" y="0"/>
                </a:moveTo>
                <a:lnTo>
                  <a:pt x="0" y="857250"/>
                </a:lnTo>
              </a:path>
            </a:pathLst>
          </a:custGeom>
          <a:ln w="19050">
            <a:solidFill>
              <a:srgbClr val="000000"/>
            </a:solidFill>
          </a:ln>
        </p:spPr>
        <p:txBody>
          <a:bodyPr wrap="square" lIns="0" tIns="0" rIns="0" bIns="0" rtlCol="0"/>
          <a:lstStyle/>
          <a:p>
            <a:endParaRPr dirty="0"/>
          </a:p>
        </p:txBody>
      </p:sp>
      <p:sp>
        <p:nvSpPr>
          <p:cNvPr id="15" name="object 15"/>
          <p:cNvSpPr/>
          <p:nvPr/>
        </p:nvSpPr>
        <p:spPr>
          <a:xfrm>
            <a:off x="7281671" y="2889504"/>
            <a:ext cx="0" cy="857250"/>
          </a:xfrm>
          <a:custGeom>
            <a:avLst/>
            <a:gdLst/>
            <a:ahLst/>
            <a:cxnLst/>
            <a:rect l="l" t="t" r="r" b="b"/>
            <a:pathLst>
              <a:path h="857250">
                <a:moveTo>
                  <a:pt x="0" y="0"/>
                </a:moveTo>
                <a:lnTo>
                  <a:pt x="0" y="857250"/>
                </a:lnTo>
              </a:path>
            </a:pathLst>
          </a:custGeom>
          <a:ln w="19050">
            <a:solidFill>
              <a:srgbClr val="000000"/>
            </a:solidFill>
          </a:ln>
        </p:spPr>
        <p:txBody>
          <a:bodyPr wrap="square" lIns="0" tIns="0" rIns="0" bIns="0" rtlCol="0"/>
          <a:lstStyle/>
          <a:p>
            <a:endParaRPr dirty="0"/>
          </a:p>
        </p:txBody>
      </p:sp>
      <p:sp>
        <p:nvSpPr>
          <p:cNvPr id="16" name="object 16"/>
          <p:cNvSpPr/>
          <p:nvPr/>
        </p:nvSpPr>
        <p:spPr>
          <a:xfrm>
            <a:off x="923544" y="2959607"/>
            <a:ext cx="216535" cy="356870"/>
          </a:xfrm>
          <a:custGeom>
            <a:avLst/>
            <a:gdLst/>
            <a:ahLst/>
            <a:cxnLst/>
            <a:rect l="l" t="t" r="r" b="b"/>
            <a:pathLst>
              <a:path w="216534" h="356870">
                <a:moveTo>
                  <a:pt x="0" y="0"/>
                </a:moveTo>
                <a:lnTo>
                  <a:pt x="216407" y="0"/>
                </a:lnTo>
                <a:lnTo>
                  <a:pt x="216407" y="356615"/>
                </a:lnTo>
                <a:lnTo>
                  <a:pt x="0" y="356615"/>
                </a:lnTo>
                <a:lnTo>
                  <a:pt x="0" y="0"/>
                </a:lnTo>
                <a:close/>
              </a:path>
            </a:pathLst>
          </a:custGeom>
          <a:solidFill>
            <a:srgbClr val="00CC99"/>
          </a:solidFill>
        </p:spPr>
        <p:txBody>
          <a:bodyPr wrap="square" lIns="0" tIns="0" rIns="0" bIns="0" rtlCol="0"/>
          <a:lstStyle/>
          <a:p>
            <a:endParaRPr dirty="0"/>
          </a:p>
        </p:txBody>
      </p:sp>
      <p:sp>
        <p:nvSpPr>
          <p:cNvPr id="17" name="object 17"/>
          <p:cNvSpPr/>
          <p:nvPr/>
        </p:nvSpPr>
        <p:spPr>
          <a:xfrm>
            <a:off x="923544" y="2959607"/>
            <a:ext cx="216535" cy="356870"/>
          </a:xfrm>
          <a:custGeom>
            <a:avLst/>
            <a:gdLst/>
            <a:ahLst/>
            <a:cxnLst/>
            <a:rect l="l" t="t" r="r" b="b"/>
            <a:pathLst>
              <a:path w="216534" h="356870">
                <a:moveTo>
                  <a:pt x="0" y="0"/>
                </a:moveTo>
                <a:lnTo>
                  <a:pt x="216407" y="0"/>
                </a:lnTo>
                <a:lnTo>
                  <a:pt x="216407" y="356615"/>
                </a:lnTo>
                <a:lnTo>
                  <a:pt x="0" y="356615"/>
                </a:lnTo>
                <a:lnTo>
                  <a:pt x="0" y="0"/>
                </a:lnTo>
                <a:close/>
              </a:path>
            </a:pathLst>
          </a:custGeom>
          <a:ln w="12700">
            <a:solidFill>
              <a:srgbClr val="000000"/>
            </a:solidFill>
          </a:ln>
        </p:spPr>
        <p:txBody>
          <a:bodyPr wrap="square" lIns="0" tIns="0" rIns="0" bIns="0" rtlCol="0"/>
          <a:lstStyle/>
          <a:p>
            <a:endParaRPr dirty="0"/>
          </a:p>
        </p:txBody>
      </p:sp>
      <p:sp>
        <p:nvSpPr>
          <p:cNvPr id="18" name="object 18"/>
          <p:cNvSpPr txBox="1"/>
          <p:nvPr/>
        </p:nvSpPr>
        <p:spPr>
          <a:xfrm>
            <a:off x="1003630" y="3028329"/>
            <a:ext cx="143510" cy="227965"/>
          </a:xfrm>
          <a:prstGeom prst="rect">
            <a:avLst/>
          </a:prstGeom>
        </p:spPr>
        <p:txBody>
          <a:bodyPr vert="horz" wrap="square" lIns="0" tIns="0" rIns="0" bIns="0" rtlCol="0">
            <a:spAutoFit/>
          </a:bodyPr>
          <a:lstStyle/>
          <a:p>
            <a:pPr marL="12700">
              <a:lnSpc>
                <a:spcPct val="100000"/>
              </a:lnSpc>
            </a:pPr>
            <a:r>
              <a:rPr sz="1400" spc="-10" dirty="0">
                <a:latin typeface="Arial"/>
                <a:cs typeface="Arial"/>
              </a:rPr>
              <a:t>B</a:t>
            </a:r>
            <a:endParaRPr sz="1400" dirty="0">
              <a:latin typeface="Arial"/>
              <a:cs typeface="Arial"/>
            </a:endParaRPr>
          </a:p>
        </p:txBody>
      </p:sp>
      <p:sp>
        <p:nvSpPr>
          <p:cNvPr id="19" name="object 19"/>
          <p:cNvSpPr/>
          <p:nvPr/>
        </p:nvSpPr>
        <p:spPr>
          <a:xfrm>
            <a:off x="7281671" y="2959607"/>
            <a:ext cx="216535" cy="356870"/>
          </a:xfrm>
          <a:custGeom>
            <a:avLst/>
            <a:gdLst/>
            <a:ahLst/>
            <a:cxnLst/>
            <a:rect l="l" t="t" r="r" b="b"/>
            <a:pathLst>
              <a:path w="216534" h="356870">
                <a:moveTo>
                  <a:pt x="0" y="0"/>
                </a:moveTo>
                <a:lnTo>
                  <a:pt x="216407" y="0"/>
                </a:lnTo>
                <a:lnTo>
                  <a:pt x="216407" y="356615"/>
                </a:lnTo>
                <a:lnTo>
                  <a:pt x="0" y="356615"/>
                </a:lnTo>
                <a:lnTo>
                  <a:pt x="0" y="0"/>
                </a:lnTo>
                <a:close/>
              </a:path>
            </a:pathLst>
          </a:custGeom>
          <a:solidFill>
            <a:srgbClr val="00CC99"/>
          </a:solidFill>
        </p:spPr>
        <p:txBody>
          <a:bodyPr wrap="square" lIns="0" tIns="0" rIns="0" bIns="0" rtlCol="0"/>
          <a:lstStyle/>
          <a:p>
            <a:endParaRPr dirty="0"/>
          </a:p>
        </p:txBody>
      </p:sp>
      <p:sp>
        <p:nvSpPr>
          <p:cNvPr id="20" name="object 20"/>
          <p:cNvSpPr/>
          <p:nvPr/>
        </p:nvSpPr>
        <p:spPr>
          <a:xfrm>
            <a:off x="7281671" y="2959607"/>
            <a:ext cx="216535" cy="356870"/>
          </a:xfrm>
          <a:custGeom>
            <a:avLst/>
            <a:gdLst/>
            <a:ahLst/>
            <a:cxnLst/>
            <a:rect l="l" t="t" r="r" b="b"/>
            <a:pathLst>
              <a:path w="216534" h="356870">
                <a:moveTo>
                  <a:pt x="0" y="0"/>
                </a:moveTo>
                <a:lnTo>
                  <a:pt x="216407" y="0"/>
                </a:lnTo>
                <a:lnTo>
                  <a:pt x="216407" y="356615"/>
                </a:lnTo>
                <a:lnTo>
                  <a:pt x="0" y="356615"/>
                </a:lnTo>
                <a:lnTo>
                  <a:pt x="0" y="0"/>
                </a:lnTo>
                <a:close/>
              </a:path>
            </a:pathLst>
          </a:custGeom>
          <a:ln w="12699">
            <a:solidFill>
              <a:srgbClr val="000000"/>
            </a:solidFill>
          </a:ln>
        </p:spPr>
        <p:txBody>
          <a:bodyPr wrap="square" lIns="0" tIns="0" rIns="0" bIns="0" rtlCol="0"/>
          <a:lstStyle/>
          <a:p>
            <a:endParaRPr dirty="0"/>
          </a:p>
        </p:txBody>
      </p:sp>
      <p:sp>
        <p:nvSpPr>
          <p:cNvPr id="21" name="object 21"/>
          <p:cNvSpPr txBox="1"/>
          <p:nvPr/>
        </p:nvSpPr>
        <p:spPr>
          <a:xfrm>
            <a:off x="7290131" y="3002386"/>
            <a:ext cx="252095" cy="227965"/>
          </a:xfrm>
          <a:prstGeom prst="rect">
            <a:avLst/>
          </a:prstGeom>
        </p:spPr>
        <p:txBody>
          <a:bodyPr vert="horz" wrap="square" lIns="0" tIns="0" rIns="0" bIns="0" rtlCol="0">
            <a:spAutoFit/>
          </a:bodyPr>
          <a:lstStyle/>
          <a:p>
            <a:pPr marL="12700">
              <a:lnSpc>
                <a:spcPct val="100000"/>
              </a:lnSpc>
            </a:pPr>
            <a:r>
              <a:rPr sz="1400" b="1" spc="-10" dirty="0">
                <a:latin typeface="Arial"/>
                <a:cs typeface="Arial"/>
              </a:rPr>
              <a:t>B2</a:t>
            </a:r>
            <a:endParaRPr sz="1400" dirty="0">
              <a:latin typeface="Arial"/>
              <a:cs typeface="Arial"/>
            </a:endParaRPr>
          </a:p>
        </p:txBody>
      </p:sp>
      <p:sp>
        <p:nvSpPr>
          <p:cNvPr id="22" name="object 22"/>
          <p:cNvSpPr txBox="1"/>
          <p:nvPr/>
        </p:nvSpPr>
        <p:spPr>
          <a:xfrm>
            <a:off x="1217954" y="3430911"/>
            <a:ext cx="487680" cy="227965"/>
          </a:xfrm>
          <a:prstGeom prst="rect">
            <a:avLst/>
          </a:prstGeom>
        </p:spPr>
        <p:txBody>
          <a:bodyPr vert="horz" wrap="square" lIns="0" tIns="0" rIns="0" bIns="0" rtlCol="0">
            <a:spAutoFit/>
          </a:bodyPr>
          <a:lstStyle/>
          <a:p>
            <a:pPr marL="12700">
              <a:lnSpc>
                <a:spcPct val="100000"/>
              </a:lnSpc>
            </a:pPr>
            <a:r>
              <a:rPr sz="1400" b="1" spc="-5" dirty="0">
                <a:latin typeface="Arial"/>
                <a:cs typeface="Arial"/>
              </a:rPr>
              <a:t>E</a:t>
            </a:r>
            <a:r>
              <a:rPr sz="1400" b="1" spc="-35" dirty="0">
                <a:latin typeface="Arial"/>
                <a:cs typeface="Arial"/>
              </a:rPr>
              <a:t>A</a:t>
            </a:r>
            <a:r>
              <a:rPr sz="1400" b="1" dirty="0">
                <a:latin typeface="Arial"/>
                <a:cs typeface="Arial"/>
              </a:rPr>
              <a:t>P1</a:t>
            </a:r>
            <a:endParaRPr sz="1400" dirty="0">
              <a:latin typeface="Arial"/>
              <a:cs typeface="Arial"/>
            </a:endParaRPr>
          </a:p>
        </p:txBody>
      </p:sp>
      <p:sp>
        <p:nvSpPr>
          <p:cNvPr id="23" name="object 23"/>
          <p:cNvSpPr txBox="1"/>
          <p:nvPr/>
        </p:nvSpPr>
        <p:spPr>
          <a:xfrm>
            <a:off x="1860918" y="3430911"/>
            <a:ext cx="495934" cy="227965"/>
          </a:xfrm>
          <a:prstGeom prst="rect">
            <a:avLst/>
          </a:prstGeom>
        </p:spPr>
        <p:txBody>
          <a:bodyPr vert="horz" wrap="square" lIns="0" tIns="0" rIns="0" bIns="0" rtlCol="0">
            <a:spAutoFit/>
          </a:bodyPr>
          <a:lstStyle/>
          <a:p>
            <a:pPr marL="12700">
              <a:lnSpc>
                <a:spcPct val="100000"/>
              </a:lnSpc>
            </a:pPr>
            <a:r>
              <a:rPr sz="1400" b="1" spc="-10" dirty="0">
                <a:latin typeface="Arial"/>
                <a:cs typeface="Arial"/>
              </a:rPr>
              <a:t>R</a:t>
            </a:r>
            <a:r>
              <a:rPr sz="1400" b="1" spc="-35" dirty="0">
                <a:latin typeface="Arial"/>
                <a:cs typeface="Arial"/>
              </a:rPr>
              <a:t>A</a:t>
            </a:r>
            <a:r>
              <a:rPr sz="1400" b="1" spc="-5" dirty="0">
                <a:latin typeface="Arial"/>
                <a:cs typeface="Arial"/>
              </a:rPr>
              <a:t>P1</a:t>
            </a:r>
            <a:endParaRPr sz="1400" dirty="0">
              <a:latin typeface="Arial"/>
              <a:cs typeface="Arial"/>
            </a:endParaRPr>
          </a:p>
        </p:txBody>
      </p:sp>
      <p:sp>
        <p:nvSpPr>
          <p:cNvPr id="24" name="object 24"/>
          <p:cNvSpPr txBox="1"/>
          <p:nvPr/>
        </p:nvSpPr>
        <p:spPr>
          <a:xfrm>
            <a:off x="2990744" y="3435507"/>
            <a:ext cx="415290" cy="227965"/>
          </a:xfrm>
          <a:prstGeom prst="rect">
            <a:avLst/>
          </a:prstGeom>
        </p:spPr>
        <p:txBody>
          <a:bodyPr vert="horz" wrap="square" lIns="0" tIns="0" rIns="0" bIns="0" rtlCol="0">
            <a:spAutoFit/>
          </a:bodyPr>
          <a:lstStyle/>
          <a:p>
            <a:pPr marL="12700">
              <a:lnSpc>
                <a:spcPct val="100000"/>
              </a:lnSpc>
            </a:pPr>
            <a:r>
              <a:rPr sz="1400" b="1" spc="0" dirty="0">
                <a:latin typeface="Arial"/>
                <a:cs typeface="Arial"/>
              </a:rPr>
              <a:t>M</a:t>
            </a:r>
            <a:r>
              <a:rPr sz="1400" b="1" spc="-35" dirty="0">
                <a:latin typeface="Arial"/>
                <a:cs typeface="Arial"/>
              </a:rPr>
              <a:t>AP</a:t>
            </a:r>
            <a:endParaRPr sz="1400" dirty="0">
              <a:latin typeface="Arial"/>
              <a:cs typeface="Arial"/>
            </a:endParaRPr>
          </a:p>
        </p:txBody>
      </p:sp>
      <p:sp>
        <p:nvSpPr>
          <p:cNvPr id="25" name="object 25"/>
          <p:cNvSpPr txBox="1"/>
          <p:nvPr/>
        </p:nvSpPr>
        <p:spPr>
          <a:xfrm>
            <a:off x="4432594" y="3430911"/>
            <a:ext cx="1067435" cy="227965"/>
          </a:xfrm>
          <a:prstGeom prst="rect">
            <a:avLst/>
          </a:prstGeom>
        </p:spPr>
        <p:txBody>
          <a:bodyPr vert="horz" wrap="square" lIns="0" tIns="0" rIns="0" bIns="0" rtlCol="0">
            <a:spAutoFit/>
          </a:bodyPr>
          <a:lstStyle/>
          <a:p>
            <a:pPr marL="12700">
              <a:lnSpc>
                <a:spcPct val="100000"/>
              </a:lnSpc>
            </a:pPr>
            <a:r>
              <a:rPr sz="1400" b="1" spc="-10" dirty="0">
                <a:latin typeface="Arial"/>
                <a:cs typeface="Arial"/>
              </a:rPr>
              <a:t>EAP2 </a:t>
            </a:r>
            <a:r>
              <a:rPr sz="1400" b="1" spc="20" dirty="0">
                <a:latin typeface="Arial"/>
                <a:cs typeface="Arial"/>
              </a:rPr>
              <a:t> </a:t>
            </a:r>
            <a:r>
              <a:rPr sz="1400" b="1" spc="-15" dirty="0">
                <a:latin typeface="Arial"/>
                <a:cs typeface="Arial"/>
              </a:rPr>
              <a:t>RAP2</a:t>
            </a:r>
            <a:endParaRPr sz="1400" dirty="0">
              <a:latin typeface="Arial"/>
              <a:cs typeface="Arial"/>
            </a:endParaRPr>
          </a:p>
        </p:txBody>
      </p:sp>
      <p:sp>
        <p:nvSpPr>
          <p:cNvPr id="26" name="object 26"/>
          <p:cNvSpPr txBox="1"/>
          <p:nvPr/>
        </p:nvSpPr>
        <p:spPr>
          <a:xfrm>
            <a:off x="6231195" y="3435507"/>
            <a:ext cx="415290" cy="227965"/>
          </a:xfrm>
          <a:prstGeom prst="rect">
            <a:avLst/>
          </a:prstGeom>
        </p:spPr>
        <p:txBody>
          <a:bodyPr vert="horz" wrap="square" lIns="0" tIns="0" rIns="0" bIns="0" rtlCol="0">
            <a:spAutoFit/>
          </a:bodyPr>
          <a:lstStyle/>
          <a:p>
            <a:pPr marL="12700">
              <a:lnSpc>
                <a:spcPct val="100000"/>
              </a:lnSpc>
            </a:pPr>
            <a:r>
              <a:rPr sz="1400" b="1" spc="0" dirty="0">
                <a:latin typeface="Arial"/>
                <a:cs typeface="Arial"/>
              </a:rPr>
              <a:t>M</a:t>
            </a:r>
            <a:r>
              <a:rPr sz="1400" b="1" spc="-35" dirty="0">
                <a:latin typeface="Arial"/>
                <a:cs typeface="Arial"/>
              </a:rPr>
              <a:t>AP</a:t>
            </a:r>
            <a:endParaRPr sz="1400" dirty="0">
              <a:latin typeface="Arial"/>
              <a:cs typeface="Arial"/>
            </a:endParaRPr>
          </a:p>
        </p:txBody>
      </p:sp>
      <p:sp>
        <p:nvSpPr>
          <p:cNvPr id="27" name="object 27"/>
          <p:cNvSpPr/>
          <p:nvPr/>
        </p:nvSpPr>
        <p:spPr>
          <a:xfrm>
            <a:off x="7498080" y="3316223"/>
            <a:ext cx="0" cy="428625"/>
          </a:xfrm>
          <a:custGeom>
            <a:avLst/>
            <a:gdLst/>
            <a:ahLst/>
            <a:cxnLst/>
            <a:rect l="l" t="t" r="r" b="b"/>
            <a:pathLst>
              <a:path h="428625">
                <a:moveTo>
                  <a:pt x="0" y="0"/>
                </a:moveTo>
                <a:lnTo>
                  <a:pt x="0" y="428625"/>
                </a:lnTo>
              </a:path>
            </a:pathLst>
          </a:custGeom>
          <a:ln w="19050">
            <a:solidFill>
              <a:srgbClr val="000000"/>
            </a:solidFill>
          </a:ln>
        </p:spPr>
        <p:txBody>
          <a:bodyPr wrap="square" lIns="0" tIns="0" rIns="0" bIns="0" rtlCol="0"/>
          <a:lstStyle/>
          <a:p>
            <a:endParaRPr dirty="0"/>
          </a:p>
        </p:txBody>
      </p:sp>
      <p:sp>
        <p:nvSpPr>
          <p:cNvPr id="28" name="object 28"/>
          <p:cNvSpPr txBox="1"/>
          <p:nvPr/>
        </p:nvSpPr>
        <p:spPr>
          <a:xfrm>
            <a:off x="7647317" y="3430935"/>
            <a:ext cx="393700" cy="227965"/>
          </a:xfrm>
          <a:prstGeom prst="rect">
            <a:avLst/>
          </a:prstGeom>
        </p:spPr>
        <p:txBody>
          <a:bodyPr vert="horz" wrap="square" lIns="0" tIns="0" rIns="0" bIns="0" rtlCol="0">
            <a:spAutoFit/>
          </a:bodyPr>
          <a:lstStyle/>
          <a:p>
            <a:pPr marL="12700">
              <a:lnSpc>
                <a:spcPct val="100000"/>
              </a:lnSpc>
            </a:pPr>
            <a:r>
              <a:rPr sz="1400" b="1" spc="-10" dirty="0">
                <a:latin typeface="Arial"/>
                <a:cs typeface="Arial"/>
              </a:rPr>
              <a:t>C</a:t>
            </a:r>
            <a:r>
              <a:rPr sz="1400" b="1" spc="-35" dirty="0">
                <a:latin typeface="Arial"/>
                <a:cs typeface="Arial"/>
              </a:rPr>
              <a:t>AP</a:t>
            </a:r>
            <a:endParaRPr sz="1400" dirty="0">
              <a:latin typeface="Arial"/>
              <a:cs typeface="Arial"/>
            </a:endParaRPr>
          </a:p>
        </p:txBody>
      </p:sp>
      <p:sp>
        <p:nvSpPr>
          <p:cNvPr id="29" name="object 29"/>
          <p:cNvSpPr/>
          <p:nvPr/>
        </p:nvSpPr>
        <p:spPr>
          <a:xfrm>
            <a:off x="1212913" y="3317946"/>
            <a:ext cx="428625" cy="1270"/>
          </a:xfrm>
          <a:custGeom>
            <a:avLst/>
            <a:gdLst/>
            <a:ahLst/>
            <a:cxnLst/>
            <a:rect l="l" t="t" r="r" b="b"/>
            <a:pathLst>
              <a:path w="428625" h="1270">
                <a:moveTo>
                  <a:pt x="0" y="0"/>
                </a:moveTo>
                <a:lnTo>
                  <a:pt x="428625" y="1193"/>
                </a:lnTo>
              </a:path>
            </a:pathLst>
          </a:custGeom>
          <a:ln w="28575">
            <a:solidFill>
              <a:srgbClr val="000000"/>
            </a:solidFill>
          </a:ln>
        </p:spPr>
        <p:txBody>
          <a:bodyPr wrap="square" lIns="0" tIns="0" rIns="0" bIns="0" rtlCol="0"/>
          <a:lstStyle/>
          <a:p>
            <a:endParaRPr dirty="0"/>
          </a:p>
        </p:txBody>
      </p:sp>
      <p:sp>
        <p:nvSpPr>
          <p:cNvPr id="30" name="object 30"/>
          <p:cNvSpPr/>
          <p:nvPr/>
        </p:nvSpPr>
        <p:spPr>
          <a:xfrm>
            <a:off x="1627046" y="3247655"/>
            <a:ext cx="86360" cy="142875"/>
          </a:xfrm>
          <a:custGeom>
            <a:avLst/>
            <a:gdLst/>
            <a:ahLst/>
            <a:cxnLst/>
            <a:rect l="l" t="t" r="r" b="b"/>
            <a:pathLst>
              <a:path w="86360" h="142875">
                <a:moveTo>
                  <a:pt x="406" y="0"/>
                </a:moveTo>
                <a:lnTo>
                  <a:pt x="0" y="142875"/>
                </a:lnTo>
                <a:lnTo>
                  <a:pt x="85928" y="71678"/>
                </a:lnTo>
                <a:lnTo>
                  <a:pt x="406" y="0"/>
                </a:lnTo>
                <a:close/>
              </a:path>
            </a:pathLst>
          </a:custGeom>
          <a:solidFill>
            <a:srgbClr val="000000"/>
          </a:solidFill>
        </p:spPr>
        <p:txBody>
          <a:bodyPr wrap="square" lIns="0" tIns="0" rIns="0" bIns="0" rtlCol="0"/>
          <a:lstStyle/>
          <a:p>
            <a:endParaRPr dirty="0"/>
          </a:p>
        </p:txBody>
      </p:sp>
      <p:sp>
        <p:nvSpPr>
          <p:cNvPr id="31" name="object 31"/>
          <p:cNvSpPr/>
          <p:nvPr/>
        </p:nvSpPr>
        <p:spPr>
          <a:xfrm>
            <a:off x="1141470" y="3246544"/>
            <a:ext cx="86360" cy="142875"/>
          </a:xfrm>
          <a:custGeom>
            <a:avLst/>
            <a:gdLst/>
            <a:ahLst/>
            <a:cxnLst/>
            <a:rect l="l" t="t" r="r" b="b"/>
            <a:pathLst>
              <a:path w="86359" h="142875">
                <a:moveTo>
                  <a:pt x="85928" y="0"/>
                </a:moveTo>
                <a:lnTo>
                  <a:pt x="0" y="71208"/>
                </a:lnTo>
                <a:lnTo>
                  <a:pt x="85534" y="142875"/>
                </a:lnTo>
                <a:lnTo>
                  <a:pt x="85928" y="0"/>
                </a:lnTo>
                <a:close/>
              </a:path>
            </a:pathLst>
          </a:custGeom>
          <a:solidFill>
            <a:srgbClr val="000000"/>
          </a:solidFill>
        </p:spPr>
        <p:txBody>
          <a:bodyPr wrap="square" lIns="0" tIns="0" rIns="0" bIns="0" rtlCol="0"/>
          <a:lstStyle/>
          <a:p>
            <a:endParaRPr dirty="0"/>
          </a:p>
        </p:txBody>
      </p:sp>
      <p:sp>
        <p:nvSpPr>
          <p:cNvPr id="32" name="object 32"/>
          <p:cNvSpPr/>
          <p:nvPr/>
        </p:nvSpPr>
        <p:spPr>
          <a:xfrm>
            <a:off x="1782889" y="3317906"/>
            <a:ext cx="571500" cy="1270"/>
          </a:xfrm>
          <a:custGeom>
            <a:avLst/>
            <a:gdLst/>
            <a:ahLst/>
            <a:cxnLst/>
            <a:rect l="l" t="t" r="r" b="b"/>
            <a:pathLst>
              <a:path w="571500" h="1270">
                <a:moveTo>
                  <a:pt x="0" y="0"/>
                </a:moveTo>
                <a:lnTo>
                  <a:pt x="571500" y="1270"/>
                </a:lnTo>
              </a:path>
            </a:pathLst>
          </a:custGeom>
          <a:ln w="28575">
            <a:solidFill>
              <a:srgbClr val="000000"/>
            </a:solidFill>
          </a:ln>
        </p:spPr>
        <p:txBody>
          <a:bodyPr wrap="square" lIns="0" tIns="0" rIns="0" bIns="0" rtlCol="0"/>
          <a:lstStyle/>
          <a:p>
            <a:endParaRPr dirty="0"/>
          </a:p>
        </p:txBody>
      </p:sp>
      <p:sp>
        <p:nvSpPr>
          <p:cNvPr id="33" name="object 33"/>
          <p:cNvSpPr/>
          <p:nvPr/>
        </p:nvSpPr>
        <p:spPr>
          <a:xfrm>
            <a:off x="2339934" y="3247703"/>
            <a:ext cx="86360" cy="142875"/>
          </a:xfrm>
          <a:custGeom>
            <a:avLst/>
            <a:gdLst/>
            <a:ahLst/>
            <a:cxnLst/>
            <a:rect l="l" t="t" r="r" b="b"/>
            <a:pathLst>
              <a:path w="86360" h="142875">
                <a:moveTo>
                  <a:pt x="330" y="0"/>
                </a:moveTo>
                <a:lnTo>
                  <a:pt x="0" y="142875"/>
                </a:lnTo>
                <a:lnTo>
                  <a:pt x="85890" y="71628"/>
                </a:lnTo>
                <a:lnTo>
                  <a:pt x="330" y="0"/>
                </a:lnTo>
                <a:close/>
              </a:path>
            </a:pathLst>
          </a:custGeom>
          <a:solidFill>
            <a:srgbClr val="000000"/>
          </a:solidFill>
        </p:spPr>
        <p:txBody>
          <a:bodyPr wrap="square" lIns="0" tIns="0" rIns="0" bIns="0" rtlCol="0"/>
          <a:lstStyle/>
          <a:p>
            <a:endParaRPr dirty="0"/>
          </a:p>
        </p:txBody>
      </p:sp>
      <p:sp>
        <p:nvSpPr>
          <p:cNvPr id="34" name="object 34"/>
          <p:cNvSpPr/>
          <p:nvPr/>
        </p:nvSpPr>
        <p:spPr>
          <a:xfrm>
            <a:off x="1711448" y="3246497"/>
            <a:ext cx="86360" cy="142875"/>
          </a:xfrm>
          <a:custGeom>
            <a:avLst/>
            <a:gdLst/>
            <a:ahLst/>
            <a:cxnLst/>
            <a:rect l="l" t="t" r="r" b="b"/>
            <a:pathLst>
              <a:path w="86360" h="142875">
                <a:moveTo>
                  <a:pt x="85877" y="0"/>
                </a:moveTo>
                <a:lnTo>
                  <a:pt x="0" y="71247"/>
                </a:lnTo>
                <a:lnTo>
                  <a:pt x="85572" y="142875"/>
                </a:lnTo>
                <a:lnTo>
                  <a:pt x="85877" y="0"/>
                </a:lnTo>
                <a:close/>
              </a:path>
            </a:pathLst>
          </a:custGeom>
          <a:solidFill>
            <a:srgbClr val="000000"/>
          </a:solidFill>
        </p:spPr>
        <p:txBody>
          <a:bodyPr wrap="square" lIns="0" tIns="0" rIns="0" bIns="0" rtlCol="0"/>
          <a:lstStyle/>
          <a:p>
            <a:endParaRPr dirty="0"/>
          </a:p>
        </p:txBody>
      </p:sp>
      <p:sp>
        <p:nvSpPr>
          <p:cNvPr id="35" name="object 35"/>
          <p:cNvSpPr/>
          <p:nvPr/>
        </p:nvSpPr>
        <p:spPr>
          <a:xfrm>
            <a:off x="2499169" y="3317806"/>
            <a:ext cx="1786255" cy="1905"/>
          </a:xfrm>
          <a:custGeom>
            <a:avLst/>
            <a:gdLst/>
            <a:ahLst/>
            <a:cxnLst/>
            <a:rect l="l" t="t" r="r" b="b"/>
            <a:pathLst>
              <a:path w="1786254" h="1904">
                <a:moveTo>
                  <a:pt x="0" y="0"/>
                </a:moveTo>
                <a:lnTo>
                  <a:pt x="1785937" y="1473"/>
                </a:lnTo>
              </a:path>
            </a:pathLst>
          </a:custGeom>
          <a:ln w="28575">
            <a:solidFill>
              <a:srgbClr val="000000"/>
            </a:solidFill>
          </a:ln>
        </p:spPr>
        <p:txBody>
          <a:bodyPr wrap="square" lIns="0" tIns="0" rIns="0" bIns="0" rtlCol="0"/>
          <a:lstStyle/>
          <a:p>
            <a:endParaRPr dirty="0"/>
          </a:p>
        </p:txBody>
      </p:sp>
      <p:sp>
        <p:nvSpPr>
          <p:cNvPr id="36" name="object 36"/>
          <p:cNvSpPr/>
          <p:nvPr/>
        </p:nvSpPr>
        <p:spPr>
          <a:xfrm>
            <a:off x="4270754" y="3247823"/>
            <a:ext cx="86360" cy="142875"/>
          </a:xfrm>
          <a:custGeom>
            <a:avLst/>
            <a:gdLst/>
            <a:ahLst/>
            <a:cxnLst/>
            <a:rect l="l" t="t" r="r" b="b"/>
            <a:pathLst>
              <a:path w="86360" h="142875">
                <a:moveTo>
                  <a:pt x="126" y="0"/>
                </a:moveTo>
                <a:lnTo>
                  <a:pt x="0" y="142875"/>
                </a:lnTo>
                <a:lnTo>
                  <a:pt x="85788" y="71513"/>
                </a:lnTo>
                <a:lnTo>
                  <a:pt x="126" y="0"/>
                </a:lnTo>
                <a:close/>
              </a:path>
            </a:pathLst>
          </a:custGeom>
          <a:solidFill>
            <a:srgbClr val="000000"/>
          </a:solidFill>
        </p:spPr>
        <p:txBody>
          <a:bodyPr wrap="square" lIns="0" tIns="0" rIns="0" bIns="0" rtlCol="0"/>
          <a:lstStyle/>
          <a:p>
            <a:endParaRPr dirty="0"/>
          </a:p>
        </p:txBody>
      </p:sp>
      <p:sp>
        <p:nvSpPr>
          <p:cNvPr id="37" name="object 37"/>
          <p:cNvSpPr/>
          <p:nvPr/>
        </p:nvSpPr>
        <p:spPr>
          <a:xfrm>
            <a:off x="2427727" y="3246376"/>
            <a:ext cx="86360" cy="142875"/>
          </a:xfrm>
          <a:custGeom>
            <a:avLst/>
            <a:gdLst/>
            <a:ahLst/>
            <a:cxnLst/>
            <a:rect l="l" t="t" r="r" b="b"/>
            <a:pathLst>
              <a:path w="86360" h="142875">
                <a:moveTo>
                  <a:pt x="85788" y="0"/>
                </a:moveTo>
                <a:lnTo>
                  <a:pt x="0" y="71374"/>
                </a:lnTo>
                <a:lnTo>
                  <a:pt x="85674" y="142875"/>
                </a:lnTo>
                <a:lnTo>
                  <a:pt x="85788" y="0"/>
                </a:lnTo>
                <a:close/>
              </a:path>
            </a:pathLst>
          </a:custGeom>
          <a:solidFill>
            <a:srgbClr val="000000"/>
          </a:solidFill>
        </p:spPr>
        <p:txBody>
          <a:bodyPr wrap="square" lIns="0" tIns="0" rIns="0" bIns="0" rtlCol="0"/>
          <a:lstStyle/>
          <a:p>
            <a:endParaRPr dirty="0"/>
          </a:p>
        </p:txBody>
      </p:sp>
      <p:sp>
        <p:nvSpPr>
          <p:cNvPr id="38" name="object 38"/>
          <p:cNvSpPr/>
          <p:nvPr/>
        </p:nvSpPr>
        <p:spPr>
          <a:xfrm>
            <a:off x="4425505" y="3317946"/>
            <a:ext cx="428625" cy="1270"/>
          </a:xfrm>
          <a:custGeom>
            <a:avLst/>
            <a:gdLst/>
            <a:ahLst/>
            <a:cxnLst/>
            <a:rect l="l" t="t" r="r" b="b"/>
            <a:pathLst>
              <a:path w="428625" h="1270">
                <a:moveTo>
                  <a:pt x="0" y="0"/>
                </a:moveTo>
                <a:lnTo>
                  <a:pt x="428625" y="1193"/>
                </a:lnTo>
              </a:path>
            </a:pathLst>
          </a:custGeom>
          <a:ln w="28575">
            <a:solidFill>
              <a:srgbClr val="000000"/>
            </a:solidFill>
          </a:ln>
        </p:spPr>
        <p:txBody>
          <a:bodyPr wrap="square" lIns="0" tIns="0" rIns="0" bIns="0" rtlCol="0"/>
          <a:lstStyle/>
          <a:p>
            <a:endParaRPr dirty="0"/>
          </a:p>
        </p:txBody>
      </p:sp>
      <p:sp>
        <p:nvSpPr>
          <p:cNvPr id="39" name="object 39"/>
          <p:cNvSpPr/>
          <p:nvPr/>
        </p:nvSpPr>
        <p:spPr>
          <a:xfrm>
            <a:off x="4839638" y="3247655"/>
            <a:ext cx="86360" cy="142875"/>
          </a:xfrm>
          <a:custGeom>
            <a:avLst/>
            <a:gdLst/>
            <a:ahLst/>
            <a:cxnLst/>
            <a:rect l="l" t="t" r="r" b="b"/>
            <a:pathLst>
              <a:path w="86360" h="142875">
                <a:moveTo>
                  <a:pt x="406" y="0"/>
                </a:moveTo>
                <a:lnTo>
                  <a:pt x="0" y="142875"/>
                </a:lnTo>
                <a:lnTo>
                  <a:pt x="85928" y="71678"/>
                </a:lnTo>
                <a:lnTo>
                  <a:pt x="406" y="0"/>
                </a:lnTo>
                <a:close/>
              </a:path>
            </a:pathLst>
          </a:custGeom>
          <a:solidFill>
            <a:srgbClr val="000000"/>
          </a:solidFill>
        </p:spPr>
        <p:txBody>
          <a:bodyPr wrap="square" lIns="0" tIns="0" rIns="0" bIns="0" rtlCol="0"/>
          <a:lstStyle/>
          <a:p>
            <a:endParaRPr dirty="0"/>
          </a:p>
        </p:txBody>
      </p:sp>
      <p:sp>
        <p:nvSpPr>
          <p:cNvPr id="40" name="object 40"/>
          <p:cNvSpPr/>
          <p:nvPr/>
        </p:nvSpPr>
        <p:spPr>
          <a:xfrm>
            <a:off x="4354062" y="3246544"/>
            <a:ext cx="86360" cy="142875"/>
          </a:xfrm>
          <a:custGeom>
            <a:avLst/>
            <a:gdLst/>
            <a:ahLst/>
            <a:cxnLst/>
            <a:rect l="l" t="t" r="r" b="b"/>
            <a:pathLst>
              <a:path w="86360" h="142875">
                <a:moveTo>
                  <a:pt x="85928" y="0"/>
                </a:moveTo>
                <a:lnTo>
                  <a:pt x="0" y="71208"/>
                </a:lnTo>
                <a:lnTo>
                  <a:pt x="85534" y="142875"/>
                </a:lnTo>
                <a:lnTo>
                  <a:pt x="85928" y="0"/>
                </a:lnTo>
                <a:close/>
              </a:path>
            </a:pathLst>
          </a:custGeom>
          <a:solidFill>
            <a:srgbClr val="000000"/>
          </a:solidFill>
        </p:spPr>
        <p:txBody>
          <a:bodyPr wrap="square" lIns="0" tIns="0" rIns="0" bIns="0" rtlCol="0"/>
          <a:lstStyle/>
          <a:p>
            <a:endParaRPr dirty="0"/>
          </a:p>
        </p:txBody>
      </p:sp>
      <p:sp>
        <p:nvSpPr>
          <p:cNvPr id="41" name="object 41"/>
          <p:cNvSpPr/>
          <p:nvPr/>
        </p:nvSpPr>
        <p:spPr>
          <a:xfrm>
            <a:off x="4998529" y="3317924"/>
            <a:ext cx="500380" cy="1270"/>
          </a:xfrm>
          <a:custGeom>
            <a:avLst/>
            <a:gdLst/>
            <a:ahLst/>
            <a:cxnLst/>
            <a:rect l="l" t="t" r="r" b="b"/>
            <a:pathLst>
              <a:path w="500379" h="1270">
                <a:moveTo>
                  <a:pt x="0" y="0"/>
                </a:moveTo>
                <a:lnTo>
                  <a:pt x="500062" y="1231"/>
                </a:lnTo>
              </a:path>
            </a:pathLst>
          </a:custGeom>
          <a:ln w="28575">
            <a:solidFill>
              <a:srgbClr val="000000"/>
            </a:solidFill>
          </a:ln>
        </p:spPr>
        <p:txBody>
          <a:bodyPr wrap="square" lIns="0" tIns="0" rIns="0" bIns="0" rtlCol="0"/>
          <a:lstStyle/>
          <a:p>
            <a:endParaRPr dirty="0"/>
          </a:p>
        </p:txBody>
      </p:sp>
      <p:sp>
        <p:nvSpPr>
          <p:cNvPr id="42" name="object 42"/>
          <p:cNvSpPr/>
          <p:nvPr/>
        </p:nvSpPr>
        <p:spPr>
          <a:xfrm>
            <a:off x="5484129" y="3247682"/>
            <a:ext cx="86360" cy="142875"/>
          </a:xfrm>
          <a:custGeom>
            <a:avLst/>
            <a:gdLst/>
            <a:ahLst/>
            <a:cxnLst/>
            <a:rect l="l" t="t" r="r" b="b"/>
            <a:pathLst>
              <a:path w="86360" h="142875">
                <a:moveTo>
                  <a:pt x="355" y="0"/>
                </a:moveTo>
                <a:lnTo>
                  <a:pt x="0" y="142875"/>
                </a:lnTo>
                <a:lnTo>
                  <a:pt x="85902" y="71653"/>
                </a:lnTo>
                <a:lnTo>
                  <a:pt x="355" y="0"/>
                </a:lnTo>
                <a:close/>
              </a:path>
            </a:pathLst>
          </a:custGeom>
          <a:solidFill>
            <a:srgbClr val="000000"/>
          </a:solidFill>
        </p:spPr>
        <p:txBody>
          <a:bodyPr wrap="square" lIns="0" tIns="0" rIns="0" bIns="0" rtlCol="0"/>
          <a:lstStyle/>
          <a:p>
            <a:endParaRPr dirty="0"/>
          </a:p>
        </p:txBody>
      </p:sp>
      <p:sp>
        <p:nvSpPr>
          <p:cNvPr id="43" name="object 43"/>
          <p:cNvSpPr/>
          <p:nvPr/>
        </p:nvSpPr>
        <p:spPr>
          <a:xfrm>
            <a:off x="4927096" y="3246517"/>
            <a:ext cx="86360" cy="142875"/>
          </a:xfrm>
          <a:custGeom>
            <a:avLst/>
            <a:gdLst/>
            <a:ahLst/>
            <a:cxnLst/>
            <a:rect l="l" t="t" r="r" b="b"/>
            <a:pathLst>
              <a:path w="86360" h="142875">
                <a:moveTo>
                  <a:pt x="85890" y="0"/>
                </a:moveTo>
                <a:lnTo>
                  <a:pt x="0" y="71234"/>
                </a:lnTo>
                <a:lnTo>
                  <a:pt x="85547" y="142875"/>
                </a:lnTo>
                <a:lnTo>
                  <a:pt x="85890" y="0"/>
                </a:lnTo>
                <a:close/>
              </a:path>
            </a:pathLst>
          </a:custGeom>
          <a:solidFill>
            <a:srgbClr val="000000"/>
          </a:solidFill>
        </p:spPr>
        <p:txBody>
          <a:bodyPr wrap="square" lIns="0" tIns="0" rIns="0" bIns="0" rtlCol="0"/>
          <a:lstStyle/>
          <a:p>
            <a:endParaRPr dirty="0"/>
          </a:p>
        </p:txBody>
      </p:sp>
      <p:sp>
        <p:nvSpPr>
          <p:cNvPr id="44" name="object 44"/>
          <p:cNvSpPr/>
          <p:nvPr/>
        </p:nvSpPr>
        <p:spPr>
          <a:xfrm>
            <a:off x="5641657" y="3317814"/>
            <a:ext cx="1571625" cy="1905"/>
          </a:xfrm>
          <a:custGeom>
            <a:avLst/>
            <a:gdLst/>
            <a:ahLst/>
            <a:cxnLst/>
            <a:rect l="l" t="t" r="r" b="b"/>
            <a:pathLst>
              <a:path w="1571625" h="1904">
                <a:moveTo>
                  <a:pt x="0" y="0"/>
                </a:moveTo>
                <a:lnTo>
                  <a:pt x="1571625" y="1460"/>
                </a:lnTo>
              </a:path>
            </a:pathLst>
          </a:custGeom>
          <a:ln w="28574">
            <a:solidFill>
              <a:srgbClr val="000000"/>
            </a:solidFill>
          </a:ln>
        </p:spPr>
        <p:txBody>
          <a:bodyPr wrap="square" lIns="0" tIns="0" rIns="0" bIns="0" rtlCol="0"/>
          <a:lstStyle/>
          <a:p>
            <a:endParaRPr dirty="0"/>
          </a:p>
        </p:txBody>
      </p:sp>
      <p:sp>
        <p:nvSpPr>
          <p:cNvPr id="45" name="object 45"/>
          <p:cNvSpPr/>
          <p:nvPr/>
        </p:nvSpPr>
        <p:spPr>
          <a:xfrm>
            <a:off x="7198924" y="3247814"/>
            <a:ext cx="86360" cy="142875"/>
          </a:xfrm>
          <a:custGeom>
            <a:avLst/>
            <a:gdLst/>
            <a:ahLst/>
            <a:cxnLst/>
            <a:rect l="l" t="t" r="r" b="b"/>
            <a:pathLst>
              <a:path w="86359" h="142875">
                <a:moveTo>
                  <a:pt x="139" y="0"/>
                </a:moveTo>
                <a:lnTo>
                  <a:pt x="0" y="142875"/>
                </a:lnTo>
                <a:lnTo>
                  <a:pt x="85801" y="71526"/>
                </a:lnTo>
                <a:lnTo>
                  <a:pt x="139" y="0"/>
                </a:lnTo>
                <a:close/>
              </a:path>
            </a:pathLst>
          </a:custGeom>
          <a:solidFill>
            <a:srgbClr val="000000"/>
          </a:solidFill>
        </p:spPr>
        <p:txBody>
          <a:bodyPr wrap="square" lIns="0" tIns="0" rIns="0" bIns="0" rtlCol="0"/>
          <a:lstStyle/>
          <a:p>
            <a:endParaRPr dirty="0"/>
          </a:p>
        </p:txBody>
      </p:sp>
      <p:sp>
        <p:nvSpPr>
          <p:cNvPr id="46" name="object 46"/>
          <p:cNvSpPr/>
          <p:nvPr/>
        </p:nvSpPr>
        <p:spPr>
          <a:xfrm>
            <a:off x="5570220" y="3246385"/>
            <a:ext cx="86360" cy="142875"/>
          </a:xfrm>
          <a:custGeom>
            <a:avLst/>
            <a:gdLst/>
            <a:ahLst/>
            <a:cxnLst/>
            <a:rect l="l" t="t" r="r" b="b"/>
            <a:pathLst>
              <a:path w="86360" h="142875">
                <a:moveTo>
                  <a:pt x="85788" y="0"/>
                </a:moveTo>
                <a:lnTo>
                  <a:pt x="0" y="71361"/>
                </a:lnTo>
                <a:lnTo>
                  <a:pt x="85661" y="142875"/>
                </a:lnTo>
                <a:lnTo>
                  <a:pt x="85788" y="0"/>
                </a:lnTo>
                <a:close/>
              </a:path>
            </a:pathLst>
          </a:custGeom>
          <a:solidFill>
            <a:srgbClr val="000000"/>
          </a:solidFill>
        </p:spPr>
        <p:txBody>
          <a:bodyPr wrap="square" lIns="0" tIns="0" rIns="0" bIns="0" rtlCol="0"/>
          <a:lstStyle/>
          <a:p>
            <a:endParaRPr dirty="0"/>
          </a:p>
        </p:txBody>
      </p:sp>
      <p:sp>
        <p:nvSpPr>
          <p:cNvPr id="47" name="object 47"/>
          <p:cNvSpPr/>
          <p:nvPr/>
        </p:nvSpPr>
        <p:spPr>
          <a:xfrm>
            <a:off x="7571041" y="3317906"/>
            <a:ext cx="571500" cy="1270"/>
          </a:xfrm>
          <a:custGeom>
            <a:avLst/>
            <a:gdLst/>
            <a:ahLst/>
            <a:cxnLst/>
            <a:rect l="l" t="t" r="r" b="b"/>
            <a:pathLst>
              <a:path w="571500" h="1270">
                <a:moveTo>
                  <a:pt x="0" y="0"/>
                </a:moveTo>
                <a:lnTo>
                  <a:pt x="571500" y="1270"/>
                </a:lnTo>
              </a:path>
            </a:pathLst>
          </a:custGeom>
          <a:ln w="28575">
            <a:solidFill>
              <a:srgbClr val="000000"/>
            </a:solidFill>
          </a:ln>
        </p:spPr>
        <p:txBody>
          <a:bodyPr wrap="square" lIns="0" tIns="0" rIns="0" bIns="0" rtlCol="0"/>
          <a:lstStyle/>
          <a:p>
            <a:endParaRPr dirty="0"/>
          </a:p>
        </p:txBody>
      </p:sp>
      <p:sp>
        <p:nvSpPr>
          <p:cNvPr id="48" name="object 48"/>
          <p:cNvSpPr/>
          <p:nvPr/>
        </p:nvSpPr>
        <p:spPr>
          <a:xfrm>
            <a:off x="8128085" y="3247703"/>
            <a:ext cx="86360" cy="142875"/>
          </a:xfrm>
          <a:custGeom>
            <a:avLst/>
            <a:gdLst/>
            <a:ahLst/>
            <a:cxnLst/>
            <a:rect l="l" t="t" r="r" b="b"/>
            <a:pathLst>
              <a:path w="86359" h="142875">
                <a:moveTo>
                  <a:pt x="330" y="0"/>
                </a:moveTo>
                <a:lnTo>
                  <a:pt x="0" y="142875"/>
                </a:lnTo>
                <a:lnTo>
                  <a:pt x="85890" y="71628"/>
                </a:lnTo>
                <a:lnTo>
                  <a:pt x="330" y="0"/>
                </a:lnTo>
                <a:close/>
              </a:path>
            </a:pathLst>
          </a:custGeom>
          <a:solidFill>
            <a:srgbClr val="000000"/>
          </a:solidFill>
        </p:spPr>
        <p:txBody>
          <a:bodyPr wrap="square" lIns="0" tIns="0" rIns="0" bIns="0" rtlCol="0"/>
          <a:lstStyle/>
          <a:p>
            <a:endParaRPr dirty="0"/>
          </a:p>
        </p:txBody>
      </p:sp>
      <p:sp>
        <p:nvSpPr>
          <p:cNvPr id="49" name="object 49"/>
          <p:cNvSpPr/>
          <p:nvPr/>
        </p:nvSpPr>
        <p:spPr>
          <a:xfrm>
            <a:off x="7499600" y="3246497"/>
            <a:ext cx="86360" cy="142875"/>
          </a:xfrm>
          <a:custGeom>
            <a:avLst/>
            <a:gdLst/>
            <a:ahLst/>
            <a:cxnLst/>
            <a:rect l="l" t="t" r="r" b="b"/>
            <a:pathLst>
              <a:path w="86359" h="142875">
                <a:moveTo>
                  <a:pt x="85877" y="0"/>
                </a:moveTo>
                <a:lnTo>
                  <a:pt x="0" y="71247"/>
                </a:lnTo>
                <a:lnTo>
                  <a:pt x="85572" y="142875"/>
                </a:lnTo>
                <a:lnTo>
                  <a:pt x="85877" y="0"/>
                </a:lnTo>
                <a:close/>
              </a:path>
            </a:pathLst>
          </a:custGeom>
          <a:solidFill>
            <a:srgbClr val="000000"/>
          </a:solidFill>
        </p:spPr>
        <p:txBody>
          <a:bodyPr wrap="square" lIns="0" tIns="0" rIns="0" bIns="0" rtlCol="0"/>
          <a:lstStyle/>
          <a:p>
            <a:endParaRPr dirty="0"/>
          </a:p>
        </p:txBody>
      </p:sp>
      <p:sp>
        <p:nvSpPr>
          <p:cNvPr id="50" name="object 50"/>
          <p:cNvSpPr/>
          <p:nvPr/>
        </p:nvSpPr>
        <p:spPr>
          <a:xfrm>
            <a:off x="5486400" y="4033299"/>
            <a:ext cx="2670175" cy="0"/>
          </a:xfrm>
          <a:custGeom>
            <a:avLst/>
            <a:gdLst/>
            <a:ahLst/>
            <a:cxnLst/>
            <a:rect l="l" t="t" r="r" b="b"/>
            <a:pathLst>
              <a:path w="2670175">
                <a:moveTo>
                  <a:pt x="0" y="0"/>
                </a:moveTo>
                <a:lnTo>
                  <a:pt x="2669794" y="0"/>
                </a:lnTo>
              </a:path>
            </a:pathLst>
          </a:custGeom>
          <a:ln w="19050">
            <a:solidFill>
              <a:srgbClr val="000000"/>
            </a:solidFill>
          </a:ln>
        </p:spPr>
        <p:txBody>
          <a:bodyPr wrap="square" lIns="0" tIns="0" rIns="0" bIns="0" rtlCol="0"/>
          <a:lstStyle/>
          <a:p>
            <a:endParaRPr dirty="0"/>
          </a:p>
        </p:txBody>
      </p:sp>
      <p:sp>
        <p:nvSpPr>
          <p:cNvPr id="51" name="object 51"/>
          <p:cNvSpPr/>
          <p:nvPr/>
        </p:nvSpPr>
        <p:spPr>
          <a:xfrm>
            <a:off x="977519" y="4033299"/>
            <a:ext cx="2491105" cy="0"/>
          </a:xfrm>
          <a:custGeom>
            <a:avLst/>
            <a:gdLst/>
            <a:ahLst/>
            <a:cxnLst/>
            <a:rect l="l" t="t" r="r" b="b"/>
            <a:pathLst>
              <a:path w="2491104">
                <a:moveTo>
                  <a:pt x="0" y="0"/>
                </a:moveTo>
                <a:lnTo>
                  <a:pt x="2491105" y="0"/>
                </a:lnTo>
              </a:path>
            </a:pathLst>
          </a:custGeom>
          <a:ln w="19050">
            <a:solidFill>
              <a:srgbClr val="000000"/>
            </a:solidFill>
          </a:ln>
        </p:spPr>
        <p:txBody>
          <a:bodyPr wrap="square" lIns="0" tIns="0" rIns="0" bIns="0" rtlCol="0"/>
          <a:lstStyle/>
          <a:p>
            <a:endParaRPr dirty="0"/>
          </a:p>
        </p:txBody>
      </p:sp>
      <p:sp>
        <p:nvSpPr>
          <p:cNvPr id="52" name="object 52"/>
          <p:cNvSpPr/>
          <p:nvPr/>
        </p:nvSpPr>
        <p:spPr>
          <a:xfrm>
            <a:off x="8133947" y="3970571"/>
            <a:ext cx="76835" cy="127000"/>
          </a:xfrm>
          <a:custGeom>
            <a:avLst/>
            <a:gdLst/>
            <a:ahLst/>
            <a:cxnLst/>
            <a:rect l="l" t="t" r="r" b="b"/>
            <a:pathLst>
              <a:path w="76834" h="127000">
                <a:moveTo>
                  <a:pt x="38" y="0"/>
                </a:moveTo>
                <a:lnTo>
                  <a:pt x="0" y="126999"/>
                </a:lnTo>
                <a:lnTo>
                  <a:pt x="76225" y="63525"/>
                </a:lnTo>
                <a:lnTo>
                  <a:pt x="38" y="0"/>
                </a:lnTo>
                <a:close/>
              </a:path>
            </a:pathLst>
          </a:custGeom>
          <a:solidFill>
            <a:srgbClr val="000000"/>
          </a:solidFill>
        </p:spPr>
        <p:txBody>
          <a:bodyPr wrap="square" lIns="0" tIns="0" rIns="0" bIns="0" rtlCol="0"/>
          <a:lstStyle/>
          <a:p>
            <a:endParaRPr dirty="0"/>
          </a:p>
        </p:txBody>
      </p:sp>
      <p:sp>
        <p:nvSpPr>
          <p:cNvPr id="53" name="object 53"/>
          <p:cNvSpPr/>
          <p:nvPr/>
        </p:nvSpPr>
        <p:spPr>
          <a:xfrm>
            <a:off x="923545" y="3969016"/>
            <a:ext cx="76200" cy="127000"/>
          </a:xfrm>
          <a:custGeom>
            <a:avLst/>
            <a:gdLst/>
            <a:ahLst/>
            <a:cxnLst/>
            <a:rect l="l" t="t" r="r" b="b"/>
            <a:pathLst>
              <a:path w="76200" h="127000">
                <a:moveTo>
                  <a:pt x="76212" y="0"/>
                </a:moveTo>
                <a:lnTo>
                  <a:pt x="0" y="63487"/>
                </a:lnTo>
                <a:lnTo>
                  <a:pt x="76187" y="127000"/>
                </a:lnTo>
                <a:lnTo>
                  <a:pt x="76212" y="0"/>
                </a:lnTo>
                <a:close/>
              </a:path>
            </a:pathLst>
          </a:custGeom>
          <a:solidFill>
            <a:srgbClr val="000000"/>
          </a:solidFill>
        </p:spPr>
        <p:txBody>
          <a:bodyPr wrap="square" lIns="0" tIns="0" rIns="0" bIns="0" rtlCol="0"/>
          <a:lstStyle/>
          <a:p>
            <a:endParaRPr dirty="0"/>
          </a:p>
        </p:txBody>
      </p:sp>
      <p:sp>
        <p:nvSpPr>
          <p:cNvPr id="54" name="object 54"/>
          <p:cNvSpPr txBox="1"/>
          <p:nvPr/>
        </p:nvSpPr>
        <p:spPr>
          <a:xfrm>
            <a:off x="1987880" y="3937434"/>
            <a:ext cx="3408679" cy="2329815"/>
          </a:xfrm>
          <a:prstGeom prst="rect">
            <a:avLst/>
          </a:prstGeom>
        </p:spPr>
        <p:txBody>
          <a:bodyPr vert="horz" wrap="square" lIns="0" tIns="0" rIns="0" bIns="0" rtlCol="0">
            <a:spAutoFit/>
          </a:bodyPr>
          <a:lstStyle/>
          <a:p>
            <a:pPr marL="1636395">
              <a:lnSpc>
                <a:spcPct val="100000"/>
              </a:lnSpc>
            </a:pPr>
            <a:r>
              <a:rPr sz="1800" b="1" spc="-5" dirty="0">
                <a:latin typeface="Arial"/>
                <a:cs typeface="Arial"/>
              </a:rPr>
              <a:t>One</a:t>
            </a:r>
            <a:r>
              <a:rPr sz="1800" b="1" spc="-75" dirty="0">
                <a:latin typeface="Arial"/>
                <a:cs typeface="Arial"/>
              </a:rPr>
              <a:t> </a:t>
            </a:r>
            <a:r>
              <a:rPr sz="1800" b="1" dirty="0">
                <a:latin typeface="Arial"/>
                <a:cs typeface="Arial"/>
              </a:rPr>
              <a:t>superframe</a:t>
            </a:r>
            <a:endParaRPr sz="1800" dirty="0">
              <a:latin typeface="Arial"/>
              <a:cs typeface="Arial"/>
            </a:endParaRPr>
          </a:p>
          <a:p>
            <a:pPr>
              <a:lnSpc>
                <a:spcPct val="100000"/>
              </a:lnSpc>
              <a:spcBef>
                <a:spcPts val="50"/>
              </a:spcBef>
            </a:pPr>
            <a:endParaRPr sz="2650" dirty="0">
              <a:latin typeface="Times New Roman"/>
              <a:cs typeface="Times New Roman"/>
            </a:endParaRPr>
          </a:p>
          <a:p>
            <a:pPr marL="12700" marR="43815">
              <a:lnSpc>
                <a:spcPct val="150000"/>
              </a:lnSpc>
              <a:spcBef>
                <a:spcPts val="5"/>
              </a:spcBef>
            </a:pPr>
            <a:r>
              <a:rPr sz="1800" b="1" spc="-10" dirty="0">
                <a:solidFill>
                  <a:srgbClr val="CC0066"/>
                </a:solidFill>
                <a:latin typeface="Arial"/>
                <a:cs typeface="Arial"/>
              </a:rPr>
              <a:t>EAP: </a:t>
            </a:r>
            <a:r>
              <a:rPr sz="1800" b="1" dirty="0">
                <a:solidFill>
                  <a:srgbClr val="CC0066"/>
                </a:solidFill>
                <a:latin typeface="Arial"/>
                <a:cs typeface="Arial"/>
              </a:rPr>
              <a:t>exclusive access phase  </a:t>
            </a:r>
            <a:r>
              <a:rPr sz="1800" b="1" spc="-15" dirty="0">
                <a:solidFill>
                  <a:srgbClr val="CC0066"/>
                </a:solidFill>
                <a:latin typeface="Arial"/>
                <a:cs typeface="Arial"/>
              </a:rPr>
              <a:t>RAP: </a:t>
            </a:r>
            <a:r>
              <a:rPr sz="1800" b="1" dirty="0">
                <a:solidFill>
                  <a:srgbClr val="CC0066"/>
                </a:solidFill>
                <a:latin typeface="Arial"/>
                <a:cs typeface="Arial"/>
              </a:rPr>
              <a:t>random access phase  </a:t>
            </a:r>
            <a:r>
              <a:rPr sz="1800" b="1" spc="-10" dirty="0">
                <a:solidFill>
                  <a:srgbClr val="CC0066"/>
                </a:solidFill>
                <a:latin typeface="Arial"/>
                <a:cs typeface="Arial"/>
              </a:rPr>
              <a:t>MAP: </a:t>
            </a:r>
            <a:r>
              <a:rPr sz="1800" b="1" dirty="0">
                <a:solidFill>
                  <a:srgbClr val="CC0066"/>
                </a:solidFill>
                <a:latin typeface="Arial"/>
                <a:cs typeface="Arial"/>
              </a:rPr>
              <a:t>managed access phase  </a:t>
            </a:r>
            <a:r>
              <a:rPr sz="1800" b="1" spc="-15" dirty="0">
                <a:solidFill>
                  <a:srgbClr val="CC0066"/>
                </a:solidFill>
                <a:latin typeface="Arial"/>
                <a:cs typeface="Arial"/>
              </a:rPr>
              <a:t>CAP: </a:t>
            </a:r>
            <a:r>
              <a:rPr sz="1800" b="1" dirty="0">
                <a:solidFill>
                  <a:srgbClr val="CC0066"/>
                </a:solidFill>
                <a:latin typeface="Arial"/>
                <a:cs typeface="Arial"/>
              </a:rPr>
              <a:t>contention access</a:t>
            </a:r>
            <a:r>
              <a:rPr sz="1800" b="1" spc="-75" dirty="0">
                <a:solidFill>
                  <a:srgbClr val="CC0066"/>
                </a:solidFill>
                <a:latin typeface="Arial"/>
                <a:cs typeface="Arial"/>
              </a:rPr>
              <a:t> </a:t>
            </a:r>
            <a:r>
              <a:rPr sz="1800" b="1" dirty="0">
                <a:solidFill>
                  <a:srgbClr val="CC0066"/>
                </a:solidFill>
                <a:latin typeface="Arial"/>
                <a:cs typeface="Arial"/>
              </a:rPr>
              <a:t>phase</a:t>
            </a:r>
            <a:endParaRPr sz="1800" dirty="0">
              <a:latin typeface="Arial"/>
              <a:cs typeface="Arial"/>
            </a:endParaRPr>
          </a:p>
        </p:txBody>
      </p:sp>
      <p:sp>
        <p:nvSpPr>
          <p:cNvPr id="55" name="object 55"/>
          <p:cNvSpPr/>
          <p:nvPr/>
        </p:nvSpPr>
        <p:spPr>
          <a:xfrm>
            <a:off x="1587512" y="2395727"/>
            <a:ext cx="1882775" cy="740410"/>
          </a:xfrm>
          <a:custGeom>
            <a:avLst/>
            <a:gdLst/>
            <a:ahLst/>
            <a:cxnLst/>
            <a:rect l="l" t="t" r="r" b="b"/>
            <a:pathLst>
              <a:path w="1882775" h="740410">
                <a:moveTo>
                  <a:pt x="1882190" y="0"/>
                </a:moveTo>
                <a:lnTo>
                  <a:pt x="0" y="739940"/>
                </a:lnTo>
              </a:path>
            </a:pathLst>
          </a:custGeom>
          <a:ln w="12700">
            <a:solidFill>
              <a:srgbClr val="FF0000"/>
            </a:solidFill>
          </a:ln>
        </p:spPr>
        <p:txBody>
          <a:bodyPr wrap="square" lIns="0" tIns="0" rIns="0" bIns="0" rtlCol="0"/>
          <a:lstStyle/>
          <a:p>
            <a:endParaRPr dirty="0"/>
          </a:p>
        </p:txBody>
      </p:sp>
      <p:sp>
        <p:nvSpPr>
          <p:cNvPr id="56" name="object 56"/>
          <p:cNvSpPr/>
          <p:nvPr/>
        </p:nvSpPr>
        <p:spPr>
          <a:xfrm>
            <a:off x="1587520" y="3066414"/>
            <a:ext cx="87630" cy="83185"/>
          </a:xfrm>
          <a:custGeom>
            <a:avLst/>
            <a:gdLst/>
            <a:ahLst/>
            <a:cxnLst/>
            <a:rect l="l" t="t" r="r" b="b"/>
            <a:pathLst>
              <a:path w="87630" h="83185">
                <a:moveTo>
                  <a:pt x="54648" y="0"/>
                </a:moveTo>
                <a:lnTo>
                  <a:pt x="0" y="69253"/>
                </a:lnTo>
                <a:lnTo>
                  <a:pt x="87172" y="82740"/>
                </a:lnTo>
              </a:path>
            </a:pathLst>
          </a:custGeom>
          <a:ln w="12700">
            <a:solidFill>
              <a:srgbClr val="FF0000"/>
            </a:solidFill>
          </a:ln>
        </p:spPr>
        <p:txBody>
          <a:bodyPr wrap="square" lIns="0" tIns="0" rIns="0" bIns="0" rtlCol="0"/>
          <a:lstStyle/>
          <a:p>
            <a:endParaRPr dirty="0"/>
          </a:p>
        </p:txBody>
      </p:sp>
      <p:sp>
        <p:nvSpPr>
          <p:cNvPr id="57" name="object 57"/>
          <p:cNvSpPr/>
          <p:nvPr/>
        </p:nvSpPr>
        <p:spPr>
          <a:xfrm>
            <a:off x="3880103" y="2395727"/>
            <a:ext cx="793750" cy="864235"/>
          </a:xfrm>
          <a:custGeom>
            <a:avLst/>
            <a:gdLst/>
            <a:ahLst/>
            <a:cxnLst/>
            <a:rect l="l" t="t" r="r" b="b"/>
            <a:pathLst>
              <a:path w="793750" h="864235">
                <a:moveTo>
                  <a:pt x="0" y="0"/>
                </a:moveTo>
                <a:lnTo>
                  <a:pt x="793178" y="863866"/>
                </a:lnTo>
              </a:path>
            </a:pathLst>
          </a:custGeom>
          <a:ln w="12700">
            <a:solidFill>
              <a:srgbClr val="FF0000"/>
            </a:solidFill>
          </a:ln>
        </p:spPr>
        <p:txBody>
          <a:bodyPr wrap="square" lIns="0" tIns="0" rIns="0" bIns="0" rtlCol="0"/>
          <a:lstStyle/>
          <a:p>
            <a:endParaRPr dirty="0"/>
          </a:p>
        </p:txBody>
      </p:sp>
      <p:sp>
        <p:nvSpPr>
          <p:cNvPr id="58" name="object 58"/>
          <p:cNvSpPr/>
          <p:nvPr/>
        </p:nvSpPr>
        <p:spPr>
          <a:xfrm>
            <a:off x="4589015" y="3173398"/>
            <a:ext cx="84455" cy="86360"/>
          </a:xfrm>
          <a:custGeom>
            <a:avLst/>
            <a:gdLst/>
            <a:ahLst/>
            <a:cxnLst/>
            <a:rect l="l" t="t" r="r" b="b"/>
            <a:pathLst>
              <a:path w="84454" h="86360">
                <a:moveTo>
                  <a:pt x="65481" y="0"/>
                </a:moveTo>
                <a:lnTo>
                  <a:pt x="84277" y="86194"/>
                </a:lnTo>
                <a:lnTo>
                  <a:pt x="0" y="60121"/>
                </a:lnTo>
              </a:path>
            </a:pathLst>
          </a:custGeom>
          <a:ln w="12700">
            <a:solidFill>
              <a:srgbClr val="FF0000"/>
            </a:solidFill>
          </a:ln>
        </p:spPr>
        <p:txBody>
          <a:bodyPr wrap="square" lIns="0" tIns="0" rIns="0" bIns="0" rtlCol="0"/>
          <a:lstStyle/>
          <a:p>
            <a:endParaRPr dirty="0"/>
          </a:p>
        </p:txBody>
      </p:sp>
      <p:sp>
        <p:nvSpPr>
          <p:cNvPr id="59" name="object 59"/>
          <p:cNvSpPr/>
          <p:nvPr/>
        </p:nvSpPr>
        <p:spPr>
          <a:xfrm>
            <a:off x="1037983" y="1761744"/>
            <a:ext cx="833755" cy="1061720"/>
          </a:xfrm>
          <a:custGeom>
            <a:avLst/>
            <a:gdLst/>
            <a:ahLst/>
            <a:cxnLst/>
            <a:rect l="l" t="t" r="r" b="b"/>
            <a:pathLst>
              <a:path w="833755" h="1061720">
                <a:moveTo>
                  <a:pt x="833615" y="0"/>
                </a:moveTo>
                <a:lnTo>
                  <a:pt x="0" y="1061669"/>
                </a:lnTo>
              </a:path>
            </a:pathLst>
          </a:custGeom>
          <a:ln w="12700">
            <a:solidFill>
              <a:srgbClr val="FF0000"/>
            </a:solidFill>
          </a:ln>
        </p:spPr>
        <p:txBody>
          <a:bodyPr wrap="square" lIns="0" tIns="0" rIns="0" bIns="0" rtlCol="0"/>
          <a:lstStyle/>
          <a:p>
            <a:endParaRPr dirty="0"/>
          </a:p>
        </p:txBody>
      </p:sp>
      <p:sp>
        <p:nvSpPr>
          <p:cNvPr id="60" name="object 60"/>
          <p:cNvSpPr/>
          <p:nvPr/>
        </p:nvSpPr>
        <p:spPr>
          <a:xfrm>
            <a:off x="1037991" y="2736033"/>
            <a:ext cx="82550" cy="87630"/>
          </a:xfrm>
          <a:custGeom>
            <a:avLst/>
            <a:gdLst/>
            <a:ahLst/>
            <a:cxnLst/>
            <a:rect l="l" t="t" r="r" b="b"/>
            <a:pathLst>
              <a:path w="82550" h="87630">
                <a:moveTo>
                  <a:pt x="12090" y="0"/>
                </a:moveTo>
                <a:lnTo>
                  <a:pt x="0" y="87388"/>
                </a:lnTo>
                <a:lnTo>
                  <a:pt x="82016" y="54902"/>
                </a:lnTo>
              </a:path>
            </a:pathLst>
          </a:custGeom>
          <a:ln w="12700">
            <a:solidFill>
              <a:srgbClr val="FF0000"/>
            </a:solidFill>
          </a:ln>
        </p:spPr>
        <p:txBody>
          <a:bodyPr wrap="square" lIns="0" tIns="0" rIns="0" bIns="0" rtlCol="0"/>
          <a:lstStyle/>
          <a:p>
            <a:endParaRPr dirty="0"/>
          </a:p>
        </p:txBody>
      </p:sp>
      <p:sp>
        <p:nvSpPr>
          <p:cNvPr id="66" name="object 3">
            <a:extLst>
              <a:ext uri="{FF2B5EF4-FFF2-40B4-BE49-F238E27FC236}">
                <a16:creationId xmlns:a16="http://schemas.microsoft.com/office/drawing/2014/main" id="{662F8CB2-5DD4-4D8A-8CA1-A7F28AA311DA}"/>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68" name="object 3">
            <a:extLst>
              <a:ext uri="{FF2B5EF4-FFF2-40B4-BE49-F238E27FC236}">
                <a16:creationId xmlns:a16="http://schemas.microsoft.com/office/drawing/2014/main" id="{8B4956C0-5B95-4764-97BB-D2200E6C09FF}"/>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63" name="日付プレースホルダー 62">
            <a:extLst>
              <a:ext uri="{FF2B5EF4-FFF2-40B4-BE49-F238E27FC236}">
                <a16:creationId xmlns:a16="http://schemas.microsoft.com/office/drawing/2014/main" id="{98714C9B-3E03-77AA-4BCE-0DE8C1ED78BA}"/>
              </a:ext>
            </a:extLst>
          </p:cNvPr>
          <p:cNvSpPr>
            <a:spLocks noGrp="1"/>
          </p:cNvSpPr>
          <p:nvPr>
            <p:ph type="dt" sz="half" idx="13"/>
          </p:nvPr>
        </p:nvSpPr>
        <p:spPr/>
        <p:txBody>
          <a:bodyPr/>
          <a:lstStyle/>
          <a:p>
            <a:r>
              <a:rPr lang="en-US" altLang="ja-JP"/>
              <a:t>July 2025</a:t>
            </a:r>
            <a:endParaRPr lang="en-US" altLang="ja-JP" dirty="0"/>
          </a:p>
        </p:txBody>
      </p:sp>
      <p:sp>
        <p:nvSpPr>
          <p:cNvPr id="62" name="object 9">
            <a:extLst>
              <a:ext uri="{FF2B5EF4-FFF2-40B4-BE49-F238E27FC236}">
                <a16:creationId xmlns:a16="http://schemas.microsoft.com/office/drawing/2014/main" id="{F1D26190-5121-F7D8-6568-BB5B7F73D04D}"/>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43</a:t>
            </a:fld>
            <a:endParaRPr sz="1050" dirty="0">
              <a:latin typeface="Arial"/>
              <a:cs typeface="Arial"/>
            </a:endParaRPr>
          </a:p>
        </p:txBody>
      </p:sp>
      <p:sp>
        <p:nvSpPr>
          <p:cNvPr id="64" name="object 10">
            <a:extLst>
              <a:ext uri="{FF2B5EF4-FFF2-40B4-BE49-F238E27FC236}">
                <a16:creationId xmlns:a16="http://schemas.microsoft.com/office/drawing/2014/main" id="{26F08F4E-5299-9044-7CAD-2B13B7930B8F}"/>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76666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A5F60-A241-7AE2-AE77-444B620B1AB6}"/>
              </a:ext>
            </a:extLst>
          </p:cNvPr>
          <p:cNvSpPr>
            <a:spLocks noGrp="1"/>
          </p:cNvSpPr>
          <p:nvPr>
            <p:ph type="title"/>
          </p:nvPr>
        </p:nvSpPr>
        <p:spPr>
          <a:xfrm>
            <a:off x="277792" y="685800"/>
            <a:ext cx="8180408" cy="598990"/>
          </a:xfrm>
        </p:spPr>
        <p:txBody>
          <a:bodyPr/>
          <a:lstStyle/>
          <a:p>
            <a:r>
              <a:rPr lang="en-US" sz="2800" b="1" dirty="0">
                <a:latin typeface="+mn-ea"/>
                <a:ea typeface="+mn-ea"/>
              </a:rPr>
              <a:t>2.6 Dependable MAC for IEEE802.15.6ma</a:t>
            </a:r>
          </a:p>
        </p:txBody>
      </p:sp>
      <p:sp>
        <p:nvSpPr>
          <p:cNvPr id="3" name="Text Placeholder 2">
            <a:extLst>
              <a:ext uri="{FF2B5EF4-FFF2-40B4-BE49-F238E27FC236}">
                <a16:creationId xmlns:a16="http://schemas.microsoft.com/office/drawing/2014/main" id="{45D1005D-D6EC-7F4B-F0C6-9300E06F7E31}"/>
              </a:ext>
            </a:extLst>
          </p:cNvPr>
          <p:cNvSpPr>
            <a:spLocks noGrp="1"/>
          </p:cNvSpPr>
          <p:nvPr>
            <p:ph type="body" idx="1"/>
          </p:nvPr>
        </p:nvSpPr>
        <p:spPr>
          <a:xfrm>
            <a:off x="609600" y="1376865"/>
            <a:ext cx="7924800" cy="2359306"/>
          </a:xfrm>
        </p:spPr>
        <p:txBody>
          <a:bodyPr/>
          <a:lstStyle/>
          <a:p>
            <a:r>
              <a:rPr lang="en-US" sz="2400" dirty="0"/>
              <a:t>T</a:t>
            </a:r>
            <a:r>
              <a:rPr lang="en-US" sz="2400" dirty="0">
                <a:latin typeface="+mn-lt"/>
              </a:rPr>
              <a:t>o enhance dependability in MAC layer, IEEE802.15.6 has applied a </a:t>
            </a:r>
            <a:r>
              <a:rPr lang="en-US" sz="2400" b="1" dirty="0">
                <a:solidFill>
                  <a:srgbClr val="FF0000"/>
                </a:solidFill>
                <a:latin typeface="+mn-lt"/>
              </a:rPr>
              <a:t>hybrid contention free and contention access MAC protocol </a:t>
            </a:r>
            <a:r>
              <a:rPr lang="en-US" sz="2400" dirty="0"/>
              <a:t>in which high QoS level of packets have transmit without delay in </a:t>
            </a:r>
            <a:r>
              <a:rPr lang="en-US" sz="2400" dirty="0">
                <a:solidFill>
                  <a:srgbClr val="FF0000"/>
                </a:solidFill>
              </a:rPr>
              <a:t>contention free period (CFP) </a:t>
            </a:r>
            <a:r>
              <a:rPr lang="en-US" sz="2400" dirty="0"/>
              <a:t>while low QoS level of packets with permissible delay in </a:t>
            </a:r>
            <a:r>
              <a:rPr lang="en-US" sz="2400" dirty="0">
                <a:solidFill>
                  <a:srgbClr val="0000FF"/>
                </a:solidFill>
              </a:rPr>
              <a:t>contention access period (CAP).</a:t>
            </a:r>
          </a:p>
          <a:p>
            <a:pPr marL="0" indent="0">
              <a:buNone/>
            </a:pPr>
            <a:endParaRPr lang="en-US" sz="2400" dirty="0">
              <a:latin typeface="+mn-lt"/>
            </a:endParaRPr>
          </a:p>
        </p:txBody>
      </p:sp>
      <p:sp>
        <p:nvSpPr>
          <p:cNvPr id="4" name="Date Placeholder 3">
            <a:extLst>
              <a:ext uri="{FF2B5EF4-FFF2-40B4-BE49-F238E27FC236}">
                <a16:creationId xmlns:a16="http://schemas.microsoft.com/office/drawing/2014/main" id="{A1F771B0-73D5-ECDD-CE18-951B06BBD84A}"/>
              </a:ext>
            </a:extLst>
          </p:cNvPr>
          <p:cNvSpPr>
            <a:spLocks noGrp="1"/>
          </p:cNvSpPr>
          <p:nvPr>
            <p:ph type="dt" idx="10"/>
          </p:nvPr>
        </p:nvSpPr>
        <p:spPr>
          <a:xfrm>
            <a:off x="685800" y="469900"/>
            <a:ext cx="1600200" cy="2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400"/>
              <a:buFont typeface="Arial"/>
              <a:buNone/>
              <a:defRPr sz="1400" b="1" i="0" u="none" strike="noStrike" cap="none">
                <a:solidFill>
                  <a:schemeClr val="dk1"/>
                </a:solidFill>
                <a:latin typeface="Times New Roman"/>
                <a:ea typeface="Times New Roman"/>
                <a:cs typeface="Times New Roman"/>
                <a:sym typeface="Times New Roman"/>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9pPr>
          </a:lstStyle>
          <a:p>
            <a:pPr marL="0" marR="0" lvl="0" indent="0" algn="ctr" defTabSz="4572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a:solidFill>
                  <a:srgbClr val="000000"/>
                </a:solidFill>
              </a:rPr>
              <a:t>July 2025</a:t>
            </a:r>
            <a:endParaRPr kumimoji="0" lang="en-US" sz="1400" b="1" i="0" u="none" strike="noStrike" kern="1200" cap="none" spc="0" normalizeH="0" baseline="0" noProof="0" dirty="0">
              <a:ln>
                <a:noFill/>
              </a:ln>
              <a:solidFill>
                <a:srgbClr val="000000"/>
              </a:solidFill>
              <a:effectLst/>
              <a:uLnTx/>
              <a:uFillTx/>
              <a:latin typeface="Times New Roman"/>
              <a:cs typeface="Times New Roman"/>
              <a:sym typeface="Times New Roman"/>
            </a:endParaRPr>
          </a:p>
        </p:txBody>
      </p:sp>
      <p:grpSp>
        <p:nvGrpSpPr>
          <p:cNvPr id="7" name="グループ化 6">
            <a:extLst>
              <a:ext uri="{FF2B5EF4-FFF2-40B4-BE49-F238E27FC236}">
                <a16:creationId xmlns:a16="http://schemas.microsoft.com/office/drawing/2014/main" id="{B53C62FE-EA61-CBB2-C60C-526681206519}"/>
              </a:ext>
            </a:extLst>
          </p:cNvPr>
          <p:cNvGrpSpPr/>
          <p:nvPr/>
        </p:nvGrpSpPr>
        <p:grpSpPr>
          <a:xfrm>
            <a:off x="835547" y="4060826"/>
            <a:ext cx="7715250" cy="1653466"/>
            <a:chOff x="710183" y="2736033"/>
            <a:chExt cx="7715250" cy="1653466"/>
          </a:xfrm>
        </p:grpSpPr>
        <p:sp>
          <p:nvSpPr>
            <p:cNvPr id="8" name="object 6">
              <a:extLst>
                <a:ext uri="{FF2B5EF4-FFF2-40B4-BE49-F238E27FC236}">
                  <a16:creationId xmlns:a16="http://schemas.microsoft.com/office/drawing/2014/main" id="{5393705C-E8A1-F374-3ADD-8C340AB3484D}"/>
                </a:ext>
              </a:extLst>
            </p:cNvPr>
            <p:cNvSpPr/>
            <p:nvPr/>
          </p:nvSpPr>
          <p:spPr>
            <a:xfrm>
              <a:off x="710183" y="3316223"/>
              <a:ext cx="7715250" cy="0"/>
            </a:xfrm>
            <a:custGeom>
              <a:avLst/>
              <a:gdLst/>
              <a:ahLst/>
              <a:cxnLst/>
              <a:rect l="l" t="t" r="r" b="b"/>
              <a:pathLst>
                <a:path w="7715250">
                  <a:moveTo>
                    <a:pt x="0" y="0"/>
                  </a:moveTo>
                  <a:lnTo>
                    <a:pt x="7715250" y="0"/>
                  </a:lnTo>
                </a:path>
              </a:pathLst>
            </a:custGeom>
            <a:ln w="1270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object 7">
              <a:extLst>
                <a:ext uri="{FF2B5EF4-FFF2-40B4-BE49-F238E27FC236}">
                  <a16:creationId xmlns:a16="http://schemas.microsoft.com/office/drawing/2014/main" id="{DA9427ED-4264-A35A-192A-667B9E33E3B0}"/>
                </a:ext>
              </a:extLst>
            </p:cNvPr>
            <p:cNvSpPr/>
            <p:nvPr/>
          </p:nvSpPr>
          <p:spPr>
            <a:xfrm>
              <a:off x="925067" y="2817874"/>
              <a:ext cx="0" cy="1571625"/>
            </a:xfrm>
            <a:custGeom>
              <a:avLst/>
              <a:gdLst/>
              <a:ahLst/>
              <a:cxnLst/>
              <a:rect l="l" t="t" r="r" b="b"/>
              <a:pathLst>
                <a:path h="1571625">
                  <a:moveTo>
                    <a:pt x="0" y="0"/>
                  </a:moveTo>
                  <a:lnTo>
                    <a:pt x="0" y="1571625"/>
                  </a:lnTo>
                </a:path>
              </a:pathLst>
            </a:custGeom>
            <a:ln w="285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object 8">
              <a:extLst>
                <a:ext uri="{FF2B5EF4-FFF2-40B4-BE49-F238E27FC236}">
                  <a16:creationId xmlns:a16="http://schemas.microsoft.com/office/drawing/2014/main" id="{F8BC02D0-2BC0-B0D0-8947-7C066959BA57}"/>
                </a:ext>
              </a:extLst>
            </p:cNvPr>
            <p:cNvSpPr/>
            <p:nvPr/>
          </p:nvSpPr>
          <p:spPr>
            <a:xfrm>
              <a:off x="8212837" y="2817874"/>
              <a:ext cx="0" cy="1571625"/>
            </a:xfrm>
            <a:custGeom>
              <a:avLst/>
              <a:gdLst/>
              <a:ahLst/>
              <a:cxnLst/>
              <a:rect l="l" t="t" r="r" b="b"/>
              <a:pathLst>
                <a:path h="1571625">
                  <a:moveTo>
                    <a:pt x="0" y="0"/>
                  </a:moveTo>
                  <a:lnTo>
                    <a:pt x="0" y="1571625"/>
                  </a:lnTo>
                </a:path>
              </a:pathLst>
            </a:custGeom>
            <a:ln w="285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object 9">
              <a:extLst>
                <a:ext uri="{FF2B5EF4-FFF2-40B4-BE49-F238E27FC236}">
                  <a16:creationId xmlns:a16="http://schemas.microsoft.com/office/drawing/2014/main" id="{AFF69590-92F4-EE10-5B13-51626265DBED}"/>
                </a:ext>
              </a:extLst>
            </p:cNvPr>
            <p:cNvSpPr/>
            <p:nvPr/>
          </p:nvSpPr>
          <p:spPr>
            <a:xfrm>
              <a:off x="1139952" y="2959607"/>
              <a:ext cx="0" cy="857250"/>
            </a:xfrm>
            <a:custGeom>
              <a:avLst/>
              <a:gdLst/>
              <a:ahLst/>
              <a:cxnLst/>
              <a:rect l="l" t="t" r="r" b="b"/>
              <a:pathLst>
                <a:path h="857250">
                  <a:moveTo>
                    <a:pt x="0" y="0"/>
                  </a:moveTo>
                  <a:lnTo>
                    <a:pt x="0" y="857250"/>
                  </a:lnTo>
                </a:path>
              </a:pathLst>
            </a:custGeom>
            <a:ln w="1905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object 10">
              <a:extLst>
                <a:ext uri="{FF2B5EF4-FFF2-40B4-BE49-F238E27FC236}">
                  <a16:creationId xmlns:a16="http://schemas.microsoft.com/office/drawing/2014/main" id="{5335BD81-A623-C883-8EDA-8451B553B5AA}"/>
                </a:ext>
              </a:extLst>
            </p:cNvPr>
            <p:cNvSpPr/>
            <p:nvPr/>
          </p:nvSpPr>
          <p:spPr>
            <a:xfrm>
              <a:off x="1709927" y="2959607"/>
              <a:ext cx="0" cy="857250"/>
            </a:xfrm>
            <a:custGeom>
              <a:avLst/>
              <a:gdLst/>
              <a:ahLst/>
              <a:cxnLst/>
              <a:rect l="l" t="t" r="r" b="b"/>
              <a:pathLst>
                <a:path h="857250">
                  <a:moveTo>
                    <a:pt x="0" y="0"/>
                  </a:moveTo>
                  <a:lnTo>
                    <a:pt x="0" y="857250"/>
                  </a:lnTo>
                </a:path>
              </a:pathLst>
            </a:custGeom>
            <a:ln w="1905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object 11">
              <a:extLst>
                <a:ext uri="{FF2B5EF4-FFF2-40B4-BE49-F238E27FC236}">
                  <a16:creationId xmlns:a16="http://schemas.microsoft.com/office/drawing/2014/main" id="{530C805C-1422-36C1-A522-A24C2467D679}"/>
                </a:ext>
              </a:extLst>
            </p:cNvPr>
            <p:cNvSpPr/>
            <p:nvPr/>
          </p:nvSpPr>
          <p:spPr>
            <a:xfrm>
              <a:off x="2426207" y="2959607"/>
              <a:ext cx="0" cy="857250"/>
            </a:xfrm>
            <a:custGeom>
              <a:avLst/>
              <a:gdLst/>
              <a:ahLst/>
              <a:cxnLst/>
              <a:rect l="l" t="t" r="r" b="b"/>
              <a:pathLst>
                <a:path h="857250">
                  <a:moveTo>
                    <a:pt x="0" y="0"/>
                  </a:moveTo>
                  <a:lnTo>
                    <a:pt x="0" y="857250"/>
                  </a:lnTo>
                </a:path>
              </a:pathLst>
            </a:custGeom>
            <a:ln w="1905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object 12">
              <a:extLst>
                <a:ext uri="{FF2B5EF4-FFF2-40B4-BE49-F238E27FC236}">
                  <a16:creationId xmlns:a16="http://schemas.microsoft.com/office/drawing/2014/main" id="{359B5A47-1CDD-3F6B-4207-33A5C2F9700D}"/>
                </a:ext>
              </a:extLst>
            </p:cNvPr>
            <p:cNvSpPr/>
            <p:nvPr/>
          </p:nvSpPr>
          <p:spPr>
            <a:xfrm>
              <a:off x="4352544" y="2889504"/>
              <a:ext cx="0" cy="857250"/>
            </a:xfrm>
            <a:custGeom>
              <a:avLst/>
              <a:gdLst/>
              <a:ahLst/>
              <a:cxnLst/>
              <a:rect l="l" t="t" r="r" b="b"/>
              <a:pathLst>
                <a:path h="857250">
                  <a:moveTo>
                    <a:pt x="0" y="0"/>
                  </a:moveTo>
                  <a:lnTo>
                    <a:pt x="0" y="857250"/>
                  </a:lnTo>
                </a:path>
              </a:pathLst>
            </a:custGeom>
            <a:ln w="1905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object 13">
              <a:extLst>
                <a:ext uri="{FF2B5EF4-FFF2-40B4-BE49-F238E27FC236}">
                  <a16:creationId xmlns:a16="http://schemas.microsoft.com/office/drawing/2014/main" id="{43172BDF-16E3-F503-A2BB-19BA84577B0F}"/>
                </a:ext>
              </a:extLst>
            </p:cNvPr>
            <p:cNvSpPr/>
            <p:nvPr/>
          </p:nvSpPr>
          <p:spPr>
            <a:xfrm>
              <a:off x="4925567" y="2889504"/>
              <a:ext cx="0" cy="857250"/>
            </a:xfrm>
            <a:custGeom>
              <a:avLst/>
              <a:gdLst/>
              <a:ahLst/>
              <a:cxnLst/>
              <a:rect l="l" t="t" r="r" b="b"/>
              <a:pathLst>
                <a:path h="857250">
                  <a:moveTo>
                    <a:pt x="0" y="0"/>
                  </a:moveTo>
                  <a:lnTo>
                    <a:pt x="0" y="857250"/>
                  </a:lnTo>
                </a:path>
              </a:pathLst>
            </a:custGeom>
            <a:ln w="1905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object 14">
              <a:extLst>
                <a:ext uri="{FF2B5EF4-FFF2-40B4-BE49-F238E27FC236}">
                  <a16:creationId xmlns:a16="http://schemas.microsoft.com/office/drawing/2014/main" id="{3CDD8CF8-32AD-8EC5-F253-C82C3F624DE2}"/>
                </a:ext>
              </a:extLst>
            </p:cNvPr>
            <p:cNvSpPr/>
            <p:nvPr/>
          </p:nvSpPr>
          <p:spPr>
            <a:xfrm>
              <a:off x="5568696" y="2889504"/>
              <a:ext cx="0" cy="857250"/>
            </a:xfrm>
            <a:custGeom>
              <a:avLst/>
              <a:gdLst/>
              <a:ahLst/>
              <a:cxnLst/>
              <a:rect l="l" t="t" r="r" b="b"/>
              <a:pathLst>
                <a:path h="857250">
                  <a:moveTo>
                    <a:pt x="0" y="0"/>
                  </a:moveTo>
                  <a:lnTo>
                    <a:pt x="0" y="857250"/>
                  </a:lnTo>
                </a:path>
              </a:pathLst>
            </a:custGeom>
            <a:ln w="1905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object 15">
              <a:extLst>
                <a:ext uri="{FF2B5EF4-FFF2-40B4-BE49-F238E27FC236}">
                  <a16:creationId xmlns:a16="http://schemas.microsoft.com/office/drawing/2014/main" id="{996E5EFE-9D20-A21D-1624-7ABB1233BCEB}"/>
                </a:ext>
              </a:extLst>
            </p:cNvPr>
            <p:cNvSpPr/>
            <p:nvPr/>
          </p:nvSpPr>
          <p:spPr>
            <a:xfrm>
              <a:off x="7281671" y="2889504"/>
              <a:ext cx="0" cy="857250"/>
            </a:xfrm>
            <a:custGeom>
              <a:avLst/>
              <a:gdLst/>
              <a:ahLst/>
              <a:cxnLst/>
              <a:rect l="l" t="t" r="r" b="b"/>
              <a:pathLst>
                <a:path h="857250">
                  <a:moveTo>
                    <a:pt x="0" y="0"/>
                  </a:moveTo>
                  <a:lnTo>
                    <a:pt x="0" y="857250"/>
                  </a:lnTo>
                </a:path>
              </a:pathLst>
            </a:custGeom>
            <a:ln w="1905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object 16">
              <a:extLst>
                <a:ext uri="{FF2B5EF4-FFF2-40B4-BE49-F238E27FC236}">
                  <a16:creationId xmlns:a16="http://schemas.microsoft.com/office/drawing/2014/main" id="{DABEE203-F8B9-876C-8D68-0EF596AA210A}"/>
                </a:ext>
              </a:extLst>
            </p:cNvPr>
            <p:cNvSpPr/>
            <p:nvPr/>
          </p:nvSpPr>
          <p:spPr>
            <a:xfrm>
              <a:off x="923544" y="2959607"/>
              <a:ext cx="216535" cy="356870"/>
            </a:xfrm>
            <a:custGeom>
              <a:avLst/>
              <a:gdLst/>
              <a:ahLst/>
              <a:cxnLst/>
              <a:rect l="l" t="t" r="r" b="b"/>
              <a:pathLst>
                <a:path w="216534" h="356870">
                  <a:moveTo>
                    <a:pt x="0" y="0"/>
                  </a:moveTo>
                  <a:lnTo>
                    <a:pt x="216407" y="0"/>
                  </a:lnTo>
                  <a:lnTo>
                    <a:pt x="216407" y="356615"/>
                  </a:lnTo>
                  <a:lnTo>
                    <a:pt x="0" y="356615"/>
                  </a:lnTo>
                  <a:lnTo>
                    <a:pt x="0" y="0"/>
                  </a:lnTo>
                  <a:close/>
                </a:path>
              </a:pathLst>
            </a:custGeom>
            <a:solidFill>
              <a:srgbClr val="00CC9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object 17">
              <a:extLst>
                <a:ext uri="{FF2B5EF4-FFF2-40B4-BE49-F238E27FC236}">
                  <a16:creationId xmlns:a16="http://schemas.microsoft.com/office/drawing/2014/main" id="{5D48EBD8-8621-4994-FEB4-4141AB61D94C}"/>
                </a:ext>
              </a:extLst>
            </p:cNvPr>
            <p:cNvSpPr/>
            <p:nvPr/>
          </p:nvSpPr>
          <p:spPr>
            <a:xfrm>
              <a:off x="923544" y="2959607"/>
              <a:ext cx="216535" cy="356870"/>
            </a:xfrm>
            <a:custGeom>
              <a:avLst/>
              <a:gdLst/>
              <a:ahLst/>
              <a:cxnLst/>
              <a:rect l="l" t="t" r="r" b="b"/>
              <a:pathLst>
                <a:path w="216534" h="356870">
                  <a:moveTo>
                    <a:pt x="0" y="0"/>
                  </a:moveTo>
                  <a:lnTo>
                    <a:pt x="216407" y="0"/>
                  </a:lnTo>
                  <a:lnTo>
                    <a:pt x="216407" y="356615"/>
                  </a:lnTo>
                  <a:lnTo>
                    <a:pt x="0" y="356615"/>
                  </a:lnTo>
                  <a:lnTo>
                    <a:pt x="0" y="0"/>
                  </a:lnTo>
                  <a:close/>
                </a:path>
              </a:pathLst>
            </a:custGeom>
            <a:ln w="1270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object 18">
              <a:extLst>
                <a:ext uri="{FF2B5EF4-FFF2-40B4-BE49-F238E27FC236}">
                  <a16:creationId xmlns:a16="http://schemas.microsoft.com/office/drawing/2014/main" id="{7187B2B1-C104-C6AD-D790-B989E862EE4E}"/>
                </a:ext>
              </a:extLst>
            </p:cNvPr>
            <p:cNvSpPr txBox="1"/>
            <p:nvPr/>
          </p:nvSpPr>
          <p:spPr>
            <a:xfrm>
              <a:off x="1003630" y="3028329"/>
              <a:ext cx="143510" cy="227965"/>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000000"/>
                  </a:solidFill>
                  <a:effectLst/>
                  <a:uLnTx/>
                  <a:uFillTx/>
                  <a:latin typeface="Arial"/>
                  <a:ea typeface="+mn-ea"/>
                  <a:cs typeface="Arial"/>
                </a:rPr>
                <a:t>B</a:t>
              </a:r>
              <a:endParaRPr kumimoji="0" sz="1400" b="0" i="0" u="none" strike="noStrike" kern="1200" cap="none" spc="0" normalizeH="0" baseline="0" noProof="0" dirty="0">
                <a:ln>
                  <a:noFill/>
                </a:ln>
                <a:solidFill>
                  <a:srgbClr val="000000"/>
                </a:solidFill>
                <a:effectLst/>
                <a:uLnTx/>
                <a:uFillTx/>
                <a:latin typeface="Arial"/>
                <a:ea typeface="+mn-ea"/>
                <a:cs typeface="Arial"/>
              </a:endParaRPr>
            </a:p>
          </p:txBody>
        </p:sp>
        <p:sp>
          <p:nvSpPr>
            <p:cNvPr id="21" name="object 19">
              <a:extLst>
                <a:ext uri="{FF2B5EF4-FFF2-40B4-BE49-F238E27FC236}">
                  <a16:creationId xmlns:a16="http://schemas.microsoft.com/office/drawing/2014/main" id="{C2DE48CF-C51A-8B7A-B233-FDD559707BED}"/>
                </a:ext>
              </a:extLst>
            </p:cNvPr>
            <p:cNvSpPr/>
            <p:nvPr/>
          </p:nvSpPr>
          <p:spPr>
            <a:xfrm>
              <a:off x="7281671" y="2959607"/>
              <a:ext cx="216535" cy="356870"/>
            </a:xfrm>
            <a:custGeom>
              <a:avLst/>
              <a:gdLst/>
              <a:ahLst/>
              <a:cxnLst/>
              <a:rect l="l" t="t" r="r" b="b"/>
              <a:pathLst>
                <a:path w="216534" h="356870">
                  <a:moveTo>
                    <a:pt x="0" y="0"/>
                  </a:moveTo>
                  <a:lnTo>
                    <a:pt x="216407" y="0"/>
                  </a:lnTo>
                  <a:lnTo>
                    <a:pt x="216407" y="356615"/>
                  </a:lnTo>
                  <a:lnTo>
                    <a:pt x="0" y="356615"/>
                  </a:lnTo>
                  <a:lnTo>
                    <a:pt x="0" y="0"/>
                  </a:lnTo>
                  <a:close/>
                </a:path>
              </a:pathLst>
            </a:custGeom>
            <a:solidFill>
              <a:srgbClr val="00CC9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object 20">
              <a:extLst>
                <a:ext uri="{FF2B5EF4-FFF2-40B4-BE49-F238E27FC236}">
                  <a16:creationId xmlns:a16="http://schemas.microsoft.com/office/drawing/2014/main" id="{79F51475-A868-BD71-094F-A8F95873508E}"/>
                </a:ext>
              </a:extLst>
            </p:cNvPr>
            <p:cNvSpPr/>
            <p:nvPr/>
          </p:nvSpPr>
          <p:spPr>
            <a:xfrm>
              <a:off x="7281671" y="2959607"/>
              <a:ext cx="216535" cy="356870"/>
            </a:xfrm>
            <a:custGeom>
              <a:avLst/>
              <a:gdLst/>
              <a:ahLst/>
              <a:cxnLst/>
              <a:rect l="l" t="t" r="r" b="b"/>
              <a:pathLst>
                <a:path w="216534" h="356870">
                  <a:moveTo>
                    <a:pt x="0" y="0"/>
                  </a:moveTo>
                  <a:lnTo>
                    <a:pt x="216407" y="0"/>
                  </a:lnTo>
                  <a:lnTo>
                    <a:pt x="216407" y="356615"/>
                  </a:lnTo>
                  <a:lnTo>
                    <a:pt x="0" y="356615"/>
                  </a:lnTo>
                  <a:lnTo>
                    <a:pt x="0" y="0"/>
                  </a:lnTo>
                  <a:close/>
                </a:path>
              </a:pathLst>
            </a:custGeom>
            <a:ln w="12699">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object 21">
              <a:extLst>
                <a:ext uri="{FF2B5EF4-FFF2-40B4-BE49-F238E27FC236}">
                  <a16:creationId xmlns:a16="http://schemas.microsoft.com/office/drawing/2014/main" id="{E0A80357-86F8-00F0-B448-46E2D0DDFD7A}"/>
                </a:ext>
              </a:extLst>
            </p:cNvPr>
            <p:cNvSpPr txBox="1"/>
            <p:nvPr/>
          </p:nvSpPr>
          <p:spPr>
            <a:xfrm>
              <a:off x="7290131" y="3002386"/>
              <a:ext cx="252095" cy="227965"/>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1400" b="1" i="0" u="none" strike="noStrike" kern="1200" cap="none" spc="-10" normalizeH="0" baseline="0" noProof="0" dirty="0">
                  <a:ln>
                    <a:noFill/>
                  </a:ln>
                  <a:solidFill>
                    <a:srgbClr val="000000"/>
                  </a:solidFill>
                  <a:effectLst/>
                  <a:uLnTx/>
                  <a:uFillTx/>
                  <a:latin typeface="Arial"/>
                  <a:ea typeface="+mn-ea"/>
                  <a:cs typeface="Arial"/>
                </a:rPr>
                <a:t>B2</a:t>
              </a:r>
              <a:endParaRPr kumimoji="0" sz="1400" b="0" i="0" u="none" strike="noStrike" kern="1200" cap="none" spc="0" normalizeH="0" baseline="0" noProof="0" dirty="0">
                <a:ln>
                  <a:noFill/>
                </a:ln>
                <a:solidFill>
                  <a:srgbClr val="000000"/>
                </a:solidFill>
                <a:effectLst/>
                <a:uLnTx/>
                <a:uFillTx/>
                <a:latin typeface="Arial"/>
                <a:ea typeface="+mn-ea"/>
                <a:cs typeface="Arial"/>
              </a:endParaRPr>
            </a:p>
          </p:txBody>
        </p:sp>
        <p:sp>
          <p:nvSpPr>
            <p:cNvPr id="24" name="object 22">
              <a:extLst>
                <a:ext uri="{FF2B5EF4-FFF2-40B4-BE49-F238E27FC236}">
                  <a16:creationId xmlns:a16="http://schemas.microsoft.com/office/drawing/2014/main" id="{088B4BC3-C488-358B-6D0D-0F1E8D5A5DEC}"/>
                </a:ext>
              </a:extLst>
            </p:cNvPr>
            <p:cNvSpPr txBox="1"/>
            <p:nvPr/>
          </p:nvSpPr>
          <p:spPr>
            <a:xfrm>
              <a:off x="1217954" y="3430911"/>
              <a:ext cx="487680" cy="215444"/>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0000"/>
                  </a:solidFill>
                  <a:effectLst/>
                  <a:uLnTx/>
                  <a:uFillTx/>
                  <a:latin typeface="Arial"/>
                  <a:ea typeface="+mn-ea"/>
                  <a:cs typeface="Arial"/>
                </a:rPr>
                <a:t>E</a:t>
              </a:r>
              <a:r>
                <a:rPr kumimoji="0" sz="1400" b="1" i="0" u="none" strike="noStrike" kern="1200" cap="none" spc="-35" normalizeH="0" baseline="0" noProof="0" dirty="0">
                  <a:ln>
                    <a:noFill/>
                  </a:ln>
                  <a:solidFill>
                    <a:srgbClr val="FF0000"/>
                  </a:solidFill>
                  <a:effectLst/>
                  <a:uLnTx/>
                  <a:uFillTx/>
                  <a:latin typeface="Arial"/>
                  <a:ea typeface="+mn-ea"/>
                  <a:cs typeface="Arial"/>
                </a:rPr>
                <a:t>A</a:t>
              </a:r>
              <a:r>
                <a:rPr kumimoji="0" sz="1400" b="1" i="0" u="none" strike="noStrike" kern="1200" cap="none" spc="0" normalizeH="0" baseline="0" noProof="0" dirty="0">
                  <a:ln>
                    <a:noFill/>
                  </a:ln>
                  <a:solidFill>
                    <a:srgbClr val="FF0000"/>
                  </a:solidFill>
                  <a:effectLst/>
                  <a:uLnTx/>
                  <a:uFillTx/>
                  <a:latin typeface="Arial"/>
                  <a:ea typeface="+mn-ea"/>
                  <a:cs typeface="Arial"/>
                </a:rPr>
                <a:t>P1</a:t>
              </a:r>
              <a:endParaRPr kumimoji="0" sz="1400" b="0" i="0" u="none" strike="noStrike" kern="1200" cap="none" spc="0" normalizeH="0" baseline="0" noProof="0" dirty="0">
                <a:ln>
                  <a:noFill/>
                </a:ln>
                <a:solidFill>
                  <a:srgbClr val="FF0000"/>
                </a:solidFill>
                <a:effectLst/>
                <a:uLnTx/>
                <a:uFillTx/>
                <a:latin typeface="Arial"/>
                <a:ea typeface="+mn-ea"/>
                <a:cs typeface="Arial"/>
              </a:endParaRPr>
            </a:p>
          </p:txBody>
        </p:sp>
        <p:sp>
          <p:nvSpPr>
            <p:cNvPr id="25" name="object 23">
              <a:extLst>
                <a:ext uri="{FF2B5EF4-FFF2-40B4-BE49-F238E27FC236}">
                  <a16:creationId xmlns:a16="http://schemas.microsoft.com/office/drawing/2014/main" id="{24427410-8314-0958-8C9E-B044447ABE81}"/>
                </a:ext>
              </a:extLst>
            </p:cNvPr>
            <p:cNvSpPr txBox="1"/>
            <p:nvPr/>
          </p:nvSpPr>
          <p:spPr>
            <a:xfrm>
              <a:off x="1860918" y="3430911"/>
              <a:ext cx="495934" cy="215444"/>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1400" b="1" i="0" u="none" strike="noStrike" kern="1200" cap="none" spc="-10" normalizeH="0" baseline="0" noProof="0" dirty="0">
                  <a:ln>
                    <a:noFill/>
                  </a:ln>
                  <a:solidFill>
                    <a:srgbClr val="FF0000"/>
                  </a:solidFill>
                  <a:effectLst/>
                  <a:uLnTx/>
                  <a:uFillTx/>
                  <a:latin typeface="Arial"/>
                  <a:ea typeface="+mn-ea"/>
                  <a:cs typeface="Arial"/>
                </a:rPr>
                <a:t>R</a:t>
              </a:r>
              <a:r>
                <a:rPr kumimoji="0" sz="1400" b="1" i="0" u="none" strike="noStrike" kern="1200" cap="none" spc="-35" normalizeH="0" baseline="0" noProof="0" dirty="0">
                  <a:ln>
                    <a:noFill/>
                  </a:ln>
                  <a:solidFill>
                    <a:srgbClr val="FF0000"/>
                  </a:solidFill>
                  <a:effectLst/>
                  <a:uLnTx/>
                  <a:uFillTx/>
                  <a:latin typeface="Arial"/>
                  <a:ea typeface="+mn-ea"/>
                  <a:cs typeface="Arial"/>
                </a:rPr>
                <a:t>A</a:t>
              </a:r>
              <a:r>
                <a:rPr kumimoji="0" sz="1400" b="1" i="0" u="none" strike="noStrike" kern="1200" cap="none" spc="-5" normalizeH="0" baseline="0" noProof="0" dirty="0">
                  <a:ln>
                    <a:noFill/>
                  </a:ln>
                  <a:solidFill>
                    <a:srgbClr val="FF0000"/>
                  </a:solidFill>
                  <a:effectLst/>
                  <a:uLnTx/>
                  <a:uFillTx/>
                  <a:latin typeface="Arial"/>
                  <a:ea typeface="+mn-ea"/>
                  <a:cs typeface="Arial"/>
                </a:rPr>
                <a:t>P1</a:t>
              </a:r>
              <a:endParaRPr kumimoji="0" sz="1400" b="0" i="0" u="none" strike="noStrike" kern="1200" cap="none" spc="0" normalizeH="0" baseline="0" noProof="0" dirty="0">
                <a:ln>
                  <a:noFill/>
                </a:ln>
                <a:solidFill>
                  <a:srgbClr val="FF0000"/>
                </a:solidFill>
                <a:effectLst/>
                <a:uLnTx/>
                <a:uFillTx/>
                <a:latin typeface="Arial"/>
                <a:ea typeface="+mn-ea"/>
                <a:cs typeface="Arial"/>
              </a:endParaRPr>
            </a:p>
          </p:txBody>
        </p:sp>
        <p:sp>
          <p:nvSpPr>
            <p:cNvPr id="26" name="object 24">
              <a:extLst>
                <a:ext uri="{FF2B5EF4-FFF2-40B4-BE49-F238E27FC236}">
                  <a16:creationId xmlns:a16="http://schemas.microsoft.com/office/drawing/2014/main" id="{5B9C0DD3-FFDE-ACD1-EDD2-5E85FF1924D2}"/>
                </a:ext>
              </a:extLst>
            </p:cNvPr>
            <p:cNvSpPr txBox="1"/>
            <p:nvPr/>
          </p:nvSpPr>
          <p:spPr>
            <a:xfrm>
              <a:off x="2990743" y="3435508"/>
              <a:ext cx="434079" cy="215444"/>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FF0000"/>
                  </a:solidFill>
                  <a:effectLst/>
                  <a:uLnTx/>
                  <a:uFillTx/>
                  <a:latin typeface="Arial"/>
                  <a:ea typeface="+mn-ea"/>
                  <a:cs typeface="Arial"/>
                </a:rPr>
                <a:t>M</a:t>
              </a:r>
              <a:r>
                <a:rPr kumimoji="0" sz="1400" b="1" i="0" u="none" strike="noStrike" kern="1200" cap="none" spc="-35" normalizeH="0" baseline="0" noProof="0" dirty="0">
                  <a:ln>
                    <a:noFill/>
                  </a:ln>
                  <a:solidFill>
                    <a:srgbClr val="FF0000"/>
                  </a:solidFill>
                  <a:effectLst/>
                  <a:uLnTx/>
                  <a:uFillTx/>
                  <a:latin typeface="Arial"/>
                  <a:ea typeface="+mn-ea"/>
                  <a:cs typeface="Arial"/>
                </a:rPr>
                <a:t>AP</a:t>
              </a:r>
              <a:endParaRPr kumimoji="0" sz="1400" b="0" i="0" u="none" strike="noStrike" kern="1200" cap="none" spc="0" normalizeH="0" baseline="0" noProof="0" dirty="0">
                <a:ln>
                  <a:noFill/>
                </a:ln>
                <a:solidFill>
                  <a:srgbClr val="FF0000"/>
                </a:solidFill>
                <a:effectLst/>
                <a:uLnTx/>
                <a:uFillTx/>
                <a:latin typeface="Arial"/>
                <a:ea typeface="+mn-ea"/>
                <a:cs typeface="Arial"/>
              </a:endParaRPr>
            </a:p>
          </p:txBody>
        </p:sp>
        <p:sp>
          <p:nvSpPr>
            <p:cNvPr id="27" name="object 25">
              <a:extLst>
                <a:ext uri="{FF2B5EF4-FFF2-40B4-BE49-F238E27FC236}">
                  <a16:creationId xmlns:a16="http://schemas.microsoft.com/office/drawing/2014/main" id="{002FA5B3-2AB5-D9D6-95DF-B89ADFE67D18}"/>
                </a:ext>
              </a:extLst>
            </p:cNvPr>
            <p:cNvSpPr txBox="1"/>
            <p:nvPr/>
          </p:nvSpPr>
          <p:spPr>
            <a:xfrm>
              <a:off x="4445013" y="3430911"/>
              <a:ext cx="1067435" cy="215444"/>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1400" b="1" i="0" u="none" strike="noStrike" kern="1200" cap="none" spc="-10" normalizeH="0" baseline="0" noProof="0" dirty="0">
                  <a:ln>
                    <a:noFill/>
                  </a:ln>
                  <a:solidFill>
                    <a:srgbClr val="FF0000"/>
                  </a:solidFill>
                  <a:effectLst/>
                  <a:uLnTx/>
                  <a:uFillTx/>
                  <a:latin typeface="Arial"/>
                  <a:ea typeface="+mn-ea"/>
                  <a:cs typeface="Arial"/>
                </a:rPr>
                <a:t>EAP2 </a:t>
              </a:r>
              <a:r>
                <a:rPr kumimoji="0" sz="1400" b="1" i="0" u="none" strike="noStrike" kern="1200" cap="none" spc="20" normalizeH="0" baseline="0" noProof="0" dirty="0">
                  <a:ln>
                    <a:noFill/>
                  </a:ln>
                  <a:solidFill>
                    <a:srgbClr val="FF0000"/>
                  </a:solidFill>
                  <a:effectLst/>
                  <a:uLnTx/>
                  <a:uFillTx/>
                  <a:latin typeface="Arial"/>
                  <a:ea typeface="+mn-ea"/>
                  <a:cs typeface="Arial"/>
                </a:rPr>
                <a:t> </a:t>
              </a:r>
              <a:r>
                <a:rPr kumimoji="0" sz="1400" b="1" i="0" u="none" strike="noStrike" kern="1200" cap="none" spc="-15" normalizeH="0" baseline="0" noProof="0" dirty="0">
                  <a:ln>
                    <a:noFill/>
                  </a:ln>
                  <a:solidFill>
                    <a:srgbClr val="FF0000"/>
                  </a:solidFill>
                  <a:effectLst/>
                  <a:uLnTx/>
                  <a:uFillTx/>
                  <a:latin typeface="Arial"/>
                  <a:ea typeface="+mn-ea"/>
                  <a:cs typeface="Arial"/>
                </a:rPr>
                <a:t>RAP2</a:t>
              </a:r>
              <a:endParaRPr kumimoji="0" sz="1400" b="0" i="0" u="none" strike="noStrike" kern="1200" cap="none" spc="0" normalizeH="0" baseline="0" noProof="0" dirty="0">
                <a:ln>
                  <a:noFill/>
                </a:ln>
                <a:solidFill>
                  <a:srgbClr val="FF0000"/>
                </a:solidFill>
                <a:effectLst/>
                <a:uLnTx/>
                <a:uFillTx/>
                <a:latin typeface="Arial"/>
                <a:ea typeface="+mn-ea"/>
                <a:cs typeface="Arial"/>
              </a:endParaRPr>
            </a:p>
          </p:txBody>
        </p:sp>
        <p:sp>
          <p:nvSpPr>
            <p:cNvPr id="28" name="object 26">
              <a:extLst>
                <a:ext uri="{FF2B5EF4-FFF2-40B4-BE49-F238E27FC236}">
                  <a16:creationId xmlns:a16="http://schemas.microsoft.com/office/drawing/2014/main" id="{D88D1B01-D25B-7E3E-B6FA-2132569E3B48}"/>
                </a:ext>
              </a:extLst>
            </p:cNvPr>
            <p:cNvSpPr txBox="1"/>
            <p:nvPr/>
          </p:nvSpPr>
          <p:spPr>
            <a:xfrm>
              <a:off x="6231195" y="3435507"/>
              <a:ext cx="415290" cy="215444"/>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FF0000"/>
                  </a:solidFill>
                  <a:effectLst/>
                  <a:uLnTx/>
                  <a:uFillTx/>
                  <a:latin typeface="Arial"/>
                  <a:ea typeface="+mn-ea"/>
                  <a:cs typeface="Arial"/>
                </a:rPr>
                <a:t>M</a:t>
              </a:r>
              <a:r>
                <a:rPr kumimoji="0" sz="1400" b="1" i="0" u="none" strike="noStrike" kern="1200" cap="none" spc="-35" normalizeH="0" baseline="0" noProof="0" dirty="0">
                  <a:ln>
                    <a:noFill/>
                  </a:ln>
                  <a:solidFill>
                    <a:srgbClr val="FF0000"/>
                  </a:solidFill>
                  <a:effectLst/>
                  <a:uLnTx/>
                  <a:uFillTx/>
                  <a:latin typeface="Arial"/>
                  <a:ea typeface="+mn-ea"/>
                  <a:cs typeface="Arial"/>
                </a:rPr>
                <a:t>AP</a:t>
              </a:r>
              <a:endParaRPr kumimoji="0" sz="1400" b="0" i="0" u="none" strike="noStrike" kern="1200" cap="none" spc="0" normalizeH="0" baseline="0" noProof="0" dirty="0">
                <a:ln>
                  <a:noFill/>
                </a:ln>
                <a:solidFill>
                  <a:srgbClr val="FF0000"/>
                </a:solidFill>
                <a:effectLst/>
                <a:uLnTx/>
                <a:uFillTx/>
                <a:latin typeface="Arial"/>
                <a:ea typeface="+mn-ea"/>
                <a:cs typeface="Arial"/>
              </a:endParaRPr>
            </a:p>
          </p:txBody>
        </p:sp>
        <p:sp>
          <p:nvSpPr>
            <p:cNvPr id="29" name="object 27">
              <a:extLst>
                <a:ext uri="{FF2B5EF4-FFF2-40B4-BE49-F238E27FC236}">
                  <a16:creationId xmlns:a16="http://schemas.microsoft.com/office/drawing/2014/main" id="{69F809E8-B051-247E-92E9-F90A01B99A49}"/>
                </a:ext>
              </a:extLst>
            </p:cNvPr>
            <p:cNvSpPr/>
            <p:nvPr/>
          </p:nvSpPr>
          <p:spPr>
            <a:xfrm>
              <a:off x="7498080" y="3316223"/>
              <a:ext cx="0" cy="428625"/>
            </a:xfrm>
            <a:custGeom>
              <a:avLst/>
              <a:gdLst/>
              <a:ahLst/>
              <a:cxnLst/>
              <a:rect l="l" t="t" r="r" b="b"/>
              <a:pathLst>
                <a:path h="428625">
                  <a:moveTo>
                    <a:pt x="0" y="0"/>
                  </a:moveTo>
                  <a:lnTo>
                    <a:pt x="0" y="428625"/>
                  </a:lnTo>
                </a:path>
              </a:pathLst>
            </a:custGeom>
            <a:ln w="1905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object 28">
              <a:extLst>
                <a:ext uri="{FF2B5EF4-FFF2-40B4-BE49-F238E27FC236}">
                  <a16:creationId xmlns:a16="http://schemas.microsoft.com/office/drawing/2014/main" id="{D978D12C-BD74-3E6E-B78C-A4BB34F96CDE}"/>
                </a:ext>
              </a:extLst>
            </p:cNvPr>
            <p:cNvSpPr txBox="1"/>
            <p:nvPr/>
          </p:nvSpPr>
          <p:spPr>
            <a:xfrm>
              <a:off x="7647317" y="3430935"/>
              <a:ext cx="393700" cy="215444"/>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1400" b="1" i="0" u="none" strike="noStrike" kern="1200" cap="none" spc="-10" normalizeH="0" baseline="0" noProof="0" dirty="0">
                  <a:ln>
                    <a:noFill/>
                  </a:ln>
                  <a:solidFill>
                    <a:srgbClr val="0000FF"/>
                  </a:solidFill>
                  <a:effectLst/>
                  <a:uLnTx/>
                  <a:uFillTx/>
                  <a:latin typeface="Arial"/>
                  <a:ea typeface="+mn-ea"/>
                  <a:cs typeface="Arial"/>
                </a:rPr>
                <a:t>C</a:t>
              </a:r>
              <a:r>
                <a:rPr kumimoji="0" sz="1400" b="1" i="0" u="none" strike="noStrike" kern="1200" cap="none" spc="-35" normalizeH="0" baseline="0" noProof="0" dirty="0">
                  <a:ln>
                    <a:noFill/>
                  </a:ln>
                  <a:solidFill>
                    <a:srgbClr val="0000FF"/>
                  </a:solidFill>
                  <a:effectLst/>
                  <a:uLnTx/>
                  <a:uFillTx/>
                  <a:latin typeface="Arial"/>
                  <a:ea typeface="+mn-ea"/>
                  <a:cs typeface="Arial"/>
                </a:rPr>
                <a:t>AP</a:t>
              </a:r>
              <a:endParaRPr kumimoji="0" sz="1400" b="0" i="0" u="none" strike="noStrike" kern="1200" cap="none" spc="0" normalizeH="0" baseline="0" noProof="0" dirty="0">
                <a:ln>
                  <a:noFill/>
                </a:ln>
                <a:solidFill>
                  <a:srgbClr val="0000FF"/>
                </a:solidFill>
                <a:effectLst/>
                <a:uLnTx/>
                <a:uFillTx/>
                <a:latin typeface="Arial"/>
                <a:ea typeface="+mn-ea"/>
                <a:cs typeface="Arial"/>
              </a:endParaRPr>
            </a:p>
          </p:txBody>
        </p:sp>
        <p:sp>
          <p:nvSpPr>
            <p:cNvPr id="31" name="object 29">
              <a:extLst>
                <a:ext uri="{FF2B5EF4-FFF2-40B4-BE49-F238E27FC236}">
                  <a16:creationId xmlns:a16="http://schemas.microsoft.com/office/drawing/2014/main" id="{FAA7C7F9-99A6-7439-312F-2B04A88709F7}"/>
                </a:ext>
              </a:extLst>
            </p:cNvPr>
            <p:cNvSpPr/>
            <p:nvPr/>
          </p:nvSpPr>
          <p:spPr>
            <a:xfrm>
              <a:off x="1212913" y="3317946"/>
              <a:ext cx="428625" cy="1270"/>
            </a:xfrm>
            <a:custGeom>
              <a:avLst/>
              <a:gdLst/>
              <a:ahLst/>
              <a:cxnLst/>
              <a:rect l="l" t="t" r="r" b="b"/>
              <a:pathLst>
                <a:path w="428625" h="1270">
                  <a:moveTo>
                    <a:pt x="0" y="0"/>
                  </a:moveTo>
                  <a:lnTo>
                    <a:pt x="428625" y="1193"/>
                  </a:lnTo>
                </a:path>
              </a:pathLst>
            </a:custGeom>
            <a:ln w="285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object 30">
              <a:extLst>
                <a:ext uri="{FF2B5EF4-FFF2-40B4-BE49-F238E27FC236}">
                  <a16:creationId xmlns:a16="http://schemas.microsoft.com/office/drawing/2014/main" id="{2AAE3B40-06A1-F35D-FF07-D8950367F0A2}"/>
                </a:ext>
              </a:extLst>
            </p:cNvPr>
            <p:cNvSpPr/>
            <p:nvPr/>
          </p:nvSpPr>
          <p:spPr>
            <a:xfrm>
              <a:off x="1627046" y="3247655"/>
              <a:ext cx="86360" cy="142875"/>
            </a:xfrm>
            <a:custGeom>
              <a:avLst/>
              <a:gdLst/>
              <a:ahLst/>
              <a:cxnLst/>
              <a:rect l="l" t="t" r="r" b="b"/>
              <a:pathLst>
                <a:path w="86360" h="142875">
                  <a:moveTo>
                    <a:pt x="406" y="0"/>
                  </a:moveTo>
                  <a:lnTo>
                    <a:pt x="0" y="142875"/>
                  </a:lnTo>
                  <a:lnTo>
                    <a:pt x="85928" y="71678"/>
                  </a:lnTo>
                  <a:lnTo>
                    <a:pt x="406"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object 31">
              <a:extLst>
                <a:ext uri="{FF2B5EF4-FFF2-40B4-BE49-F238E27FC236}">
                  <a16:creationId xmlns:a16="http://schemas.microsoft.com/office/drawing/2014/main" id="{975C53C9-2923-FCA5-E89D-CD95267543A9}"/>
                </a:ext>
              </a:extLst>
            </p:cNvPr>
            <p:cNvSpPr/>
            <p:nvPr/>
          </p:nvSpPr>
          <p:spPr>
            <a:xfrm>
              <a:off x="1141470" y="3246544"/>
              <a:ext cx="86360" cy="142875"/>
            </a:xfrm>
            <a:custGeom>
              <a:avLst/>
              <a:gdLst/>
              <a:ahLst/>
              <a:cxnLst/>
              <a:rect l="l" t="t" r="r" b="b"/>
              <a:pathLst>
                <a:path w="86359" h="142875">
                  <a:moveTo>
                    <a:pt x="85928" y="0"/>
                  </a:moveTo>
                  <a:lnTo>
                    <a:pt x="0" y="71208"/>
                  </a:lnTo>
                  <a:lnTo>
                    <a:pt x="85534" y="142875"/>
                  </a:lnTo>
                  <a:lnTo>
                    <a:pt x="85928"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object 32">
              <a:extLst>
                <a:ext uri="{FF2B5EF4-FFF2-40B4-BE49-F238E27FC236}">
                  <a16:creationId xmlns:a16="http://schemas.microsoft.com/office/drawing/2014/main" id="{D81D02B6-3077-60C1-1AFA-4532FFA61C3D}"/>
                </a:ext>
              </a:extLst>
            </p:cNvPr>
            <p:cNvSpPr/>
            <p:nvPr/>
          </p:nvSpPr>
          <p:spPr>
            <a:xfrm>
              <a:off x="1782889" y="3317906"/>
              <a:ext cx="571500" cy="1270"/>
            </a:xfrm>
            <a:custGeom>
              <a:avLst/>
              <a:gdLst/>
              <a:ahLst/>
              <a:cxnLst/>
              <a:rect l="l" t="t" r="r" b="b"/>
              <a:pathLst>
                <a:path w="571500" h="1270">
                  <a:moveTo>
                    <a:pt x="0" y="0"/>
                  </a:moveTo>
                  <a:lnTo>
                    <a:pt x="571500" y="1270"/>
                  </a:lnTo>
                </a:path>
              </a:pathLst>
            </a:custGeom>
            <a:ln w="285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5" name="object 33">
              <a:extLst>
                <a:ext uri="{FF2B5EF4-FFF2-40B4-BE49-F238E27FC236}">
                  <a16:creationId xmlns:a16="http://schemas.microsoft.com/office/drawing/2014/main" id="{7864DEE7-E4A7-94AA-635D-12E9FB663CCD}"/>
                </a:ext>
              </a:extLst>
            </p:cNvPr>
            <p:cNvSpPr/>
            <p:nvPr/>
          </p:nvSpPr>
          <p:spPr>
            <a:xfrm>
              <a:off x="2339934" y="3247703"/>
              <a:ext cx="86360" cy="142875"/>
            </a:xfrm>
            <a:custGeom>
              <a:avLst/>
              <a:gdLst/>
              <a:ahLst/>
              <a:cxnLst/>
              <a:rect l="l" t="t" r="r" b="b"/>
              <a:pathLst>
                <a:path w="86360" h="142875">
                  <a:moveTo>
                    <a:pt x="330" y="0"/>
                  </a:moveTo>
                  <a:lnTo>
                    <a:pt x="0" y="142875"/>
                  </a:lnTo>
                  <a:lnTo>
                    <a:pt x="85890" y="71628"/>
                  </a:lnTo>
                  <a:lnTo>
                    <a:pt x="330"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object 34">
              <a:extLst>
                <a:ext uri="{FF2B5EF4-FFF2-40B4-BE49-F238E27FC236}">
                  <a16:creationId xmlns:a16="http://schemas.microsoft.com/office/drawing/2014/main" id="{B6FC2784-71A8-7E41-76F2-D6097A6DF661}"/>
                </a:ext>
              </a:extLst>
            </p:cNvPr>
            <p:cNvSpPr/>
            <p:nvPr/>
          </p:nvSpPr>
          <p:spPr>
            <a:xfrm>
              <a:off x="1711448" y="3246497"/>
              <a:ext cx="86360" cy="142875"/>
            </a:xfrm>
            <a:custGeom>
              <a:avLst/>
              <a:gdLst/>
              <a:ahLst/>
              <a:cxnLst/>
              <a:rect l="l" t="t" r="r" b="b"/>
              <a:pathLst>
                <a:path w="86360" h="142875">
                  <a:moveTo>
                    <a:pt x="85877" y="0"/>
                  </a:moveTo>
                  <a:lnTo>
                    <a:pt x="0" y="71247"/>
                  </a:lnTo>
                  <a:lnTo>
                    <a:pt x="85572" y="142875"/>
                  </a:lnTo>
                  <a:lnTo>
                    <a:pt x="85877"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7" name="object 35">
              <a:extLst>
                <a:ext uri="{FF2B5EF4-FFF2-40B4-BE49-F238E27FC236}">
                  <a16:creationId xmlns:a16="http://schemas.microsoft.com/office/drawing/2014/main" id="{6C8F215C-FA52-F747-326C-B5690ECFAD69}"/>
                </a:ext>
              </a:extLst>
            </p:cNvPr>
            <p:cNvSpPr/>
            <p:nvPr/>
          </p:nvSpPr>
          <p:spPr>
            <a:xfrm>
              <a:off x="2499169" y="3317806"/>
              <a:ext cx="1786255" cy="1905"/>
            </a:xfrm>
            <a:custGeom>
              <a:avLst/>
              <a:gdLst/>
              <a:ahLst/>
              <a:cxnLst/>
              <a:rect l="l" t="t" r="r" b="b"/>
              <a:pathLst>
                <a:path w="1786254" h="1904">
                  <a:moveTo>
                    <a:pt x="0" y="0"/>
                  </a:moveTo>
                  <a:lnTo>
                    <a:pt x="1785937" y="1473"/>
                  </a:lnTo>
                </a:path>
              </a:pathLst>
            </a:custGeom>
            <a:ln w="285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object 36">
              <a:extLst>
                <a:ext uri="{FF2B5EF4-FFF2-40B4-BE49-F238E27FC236}">
                  <a16:creationId xmlns:a16="http://schemas.microsoft.com/office/drawing/2014/main" id="{1F0C3C61-2D7E-96B1-47DB-A0C7F12C6A15}"/>
                </a:ext>
              </a:extLst>
            </p:cNvPr>
            <p:cNvSpPr/>
            <p:nvPr/>
          </p:nvSpPr>
          <p:spPr>
            <a:xfrm>
              <a:off x="4270754" y="3247823"/>
              <a:ext cx="86360" cy="142875"/>
            </a:xfrm>
            <a:custGeom>
              <a:avLst/>
              <a:gdLst/>
              <a:ahLst/>
              <a:cxnLst/>
              <a:rect l="l" t="t" r="r" b="b"/>
              <a:pathLst>
                <a:path w="86360" h="142875">
                  <a:moveTo>
                    <a:pt x="126" y="0"/>
                  </a:moveTo>
                  <a:lnTo>
                    <a:pt x="0" y="142875"/>
                  </a:lnTo>
                  <a:lnTo>
                    <a:pt x="85788" y="71513"/>
                  </a:lnTo>
                  <a:lnTo>
                    <a:pt x="126"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9" name="object 37">
              <a:extLst>
                <a:ext uri="{FF2B5EF4-FFF2-40B4-BE49-F238E27FC236}">
                  <a16:creationId xmlns:a16="http://schemas.microsoft.com/office/drawing/2014/main" id="{5AFBF7A0-B32B-7ABB-F2AF-659FA08ABF71}"/>
                </a:ext>
              </a:extLst>
            </p:cNvPr>
            <p:cNvSpPr/>
            <p:nvPr/>
          </p:nvSpPr>
          <p:spPr>
            <a:xfrm>
              <a:off x="2427727" y="3246376"/>
              <a:ext cx="86360" cy="142875"/>
            </a:xfrm>
            <a:custGeom>
              <a:avLst/>
              <a:gdLst/>
              <a:ahLst/>
              <a:cxnLst/>
              <a:rect l="l" t="t" r="r" b="b"/>
              <a:pathLst>
                <a:path w="86360" h="142875">
                  <a:moveTo>
                    <a:pt x="85788" y="0"/>
                  </a:moveTo>
                  <a:lnTo>
                    <a:pt x="0" y="71374"/>
                  </a:lnTo>
                  <a:lnTo>
                    <a:pt x="85674" y="142875"/>
                  </a:lnTo>
                  <a:lnTo>
                    <a:pt x="85788"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0" name="object 38">
              <a:extLst>
                <a:ext uri="{FF2B5EF4-FFF2-40B4-BE49-F238E27FC236}">
                  <a16:creationId xmlns:a16="http://schemas.microsoft.com/office/drawing/2014/main" id="{1280189B-62C9-FCF5-9E5D-AA597CC0960C}"/>
                </a:ext>
              </a:extLst>
            </p:cNvPr>
            <p:cNvSpPr/>
            <p:nvPr/>
          </p:nvSpPr>
          <p:spPr>
            <a:xfrm>
              <a:off x="4425505" y="3317946"/>
              <a:ext cx="428625" cy="1270"/>
            </a:xfrm>
            <a:custGeom>
              <a:avLst/>
              <a:gdLst/>
              <a:ahLst/>
              <a:cxnLst/>
              <a:rect l="l" t="t" r="r" b="b"/>
              <a:pathLst>
                <a:path w="428625" h="1270">
                  <a:moveTo>
                    <a:pt x="0" y="0"/>
                  </a:moveTo>
                  <a:lnTo>
                    <a:pt x="428625" y="1193"/>
                  </a:lnTo>
                </a:path>
              </a:pathLst>
            </a:custGeom>
            <a:ln w="285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object 39">
              <a:extLst>
                <a:ext uri="{FF2B5EF4-FFF2-40B4-BE49-F238E27FC236}">
                  <a16:creationId xmlns:a16="http://schemas.microsoft.com/office/drawing/2014/main" id="{29D95D47-BC24-64A3-D974-70446649EDFD}"/>
                </a:ext>
              </a:extLst>
            </p:cNvPr>
            <p:cNvSpPr/>
            <p:nvPr/>
          </p:nvSpPr>
          <p:spPr>
            <a:xfrm>
              <a:off x="4839638" y="3247655"/>
              <a:ext cx="86360" cy="142875"/>
            </a:xfrm>
            <a:custGeom>
              <a:avLst/>
              <a:gdLst/>
              <a:ahLst/>
              <a:cxnLst/>
              <a:rect l="l" t="t" r="r" b="b"/>
              <a:pathLst>
                <a:path w="86360" h="142875">
                  <a:moveTo>
                    <a:pt x="406" y="0"/>
                  </a:moveTo>
                  <a:lnTo>
                    <a:pt x="0" y="142875"/>
                  </a:lnTo>
                  <a:lnTo>
                    <a:pt x="85928" y="71678"/>
                  </a:lnTo>
                  <a:lnTo>
                    <a:pt x="406"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2" name="object 40">
              <a:extLst>
                <a:ext uri="{FF2B5EF4-FFF2-40B4-BE49-F238E27FC236}">
                  <a16:creationId xmlns:a16="http://schemas.microsoft.com/office/drawing/2014/main" id="{09F2980B-FB28-9852-2700-BFC70C091FC5}"/>
                </a:ext>
              </a:extLst>
            </p:cNvPr>
            <p:cNvSpPr/>
            <p:nvPr/>
          </p:nvSpPr>
          <p:spPr>
            <a:xfrm>
              <a:off x="4354062" y="3246544"/>
              <a:ext cx="86360" cy="142875"/>
            </a:xfrm>
            <a:custGeom>
              <a:avLst/>
              <a:gdLst/>
              <a:ahLst/>
              <a:cxnLst/>
              <a:rect l="l" t="t" r="r" b="b"/>
              <a:pathLst>
                <a:path w="86360" h="142875">
                  <a:moveTo>
                    <a:pt x="85928" y="0"/>
                  </a:moveTo>
                  <a:lnTo>
                    <a:pt x="0" y="71208"/>
                  </a:lnTo>
                  <a:lnTo>
                    <a:pt x="85534" y="142875"/>
                  </a:lnTo>
                  <a:lnTo>
                    <a:pt x="85928"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3" name="object 41">
              <a:extLst>
                <a:ext uri="{FF2B5EF4-FFF2-40B4-BE49-F238E27FC236}">
                  <a16:creationId xmlns:a16="http://schemas.microsoft.com/office/drawing/2014/main" id="{F921BB17-5C51-0424-74FA-25866484A9CA}"/>
                </a:ext>
              </a:extLst>
            </p:cNvPr>
            <p:cNvSpPr/>
            <p:nvPr/>
          </p:nvSpPr>
          <p:spPr>
            <a:xfrm>
              <a:off x="4998529" y="3317924"/>
              <a:ext cx="500380" cy="1270"/>
            </a:xfrm>
            <a:custGeom>
              <a:avLst/>
              <a:gdLst/>
              <a:ahLst/>
              <a:cxnLst/>
              <a:rect l="l" t="t" r="r" b="b"/>
              <a:pathLst>
                <a:path w="500379" h="1270">
                  <a:moveTo>
                    <a:pt x="0" y="0"/>
                  </a:moveTo>
                  <a:lnTo>
                    <a:pt x="500062" y="1231"/>
                  </a:lnTo>
                </a:path>
              </a:pathLst>
            </a:custGeom>
            <a:ln w="285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4" name="object 42">
              <a:extLst>
                <a:ext uri="{FF2B5EF4-FFF2-40B4-BE49-F238E27FC236}">
                  <a16:creationId xmlns:a16="http://schemas.microsoft.com/office/drawing/2014/main" id="{39DBDC83-D0D3-34F4-1D5E-7DE4C464D96E}"/>
                </a:ext>
              </a:extLst>
            </p:cNvPr>
            <p:cNvSpPr/>
            <p:nvPr/>
          </p:nvSpPr>
          <p:spPr>
            <a:xfrm>
              <a:off x="5484129" y="3247682"/>
              <a:ext cx="86360" cy="142875"/>
            </a:xfrm>
            <a:custGeom>
              <a:avLst/>
              <a:gdLst/>
              <a:ahLst/>
              <a:cxnLst/>
              <a:rect l="l" t="t" r="r" b="b"/>
              <a:pathLst>
                <a:path w="86360" h="142875">
                  <a:moveTo>
                    <a:pt x="355" y="0"/>
                  </a:moveTo>
                  <a:lnTo>
                    <a:pt x="0" y="142875"/>
                  </a:lnTo>
                  <a:lnTo>
                    <a:pt x="85902" y="71653"/>
                  </a:lnTo>
                  <a:lnTo>
                    <a:pt x="355"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5" name="object 43">
              <a:extLst>
                <a:ext uri="{FF2B5EF4-FFF2-40B4-BE49-F238E27FC236}">
                  <a16:creationId xmlns:a16="http://schemas.microsoft.com/office/drawing/2014/main" id="{01232C27-8C4D-684D-0E58-3C2A2ADF8053}"/>
                </a:ext>
              </a:extLst>
            </p:cNvPr>
            <p:cNvSpPr/>
            <p:nvPr/>
          </p:nvSpPr>
          <p:spPr>
            <a:xfrm>
              <a:off x="4927096" y="3246517"/>
              <a:ext cx="86360" cy="142875"/>
            </a:xfrm>
            <a:custGeom>
              <a:avLst/>
              <a:gdLst/>
              <a:ahLst/>
              <a:cxnLst/>
              <a:rect l="l" t="t" r="r" b="b"/>
              <a:pathLst>
                <a:path w="86360" h="142875">
                  <a:moveTo>
                    <a:pt x="85890" y="0"/>
                  </a:moveTo>
                  <a:lnTo>
                    <a:pt x="0" y="71234"/>
                  </a:lnTo>
                  <a:lnTo>
                    <a:pt x="85547" y="142875"/>
                  </a:lnTo>
                  <a:lnTo>
                    <a:pt x="85890"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6" name="object 44">
              <a:extLst>
                <a:ext uri="{FF2B5EF4-FFF2-40B4-BE49-F238E27FC236}">
                  <a16:creationId xmlns:a16="http://schemas.microsoft.com/office/drawing/2014/main" id="{F7C86534-9381-838A-7EA3-1F4172FA8187}"/>
                </a:ext>
              </a:extLst>
            </p:cNvPr>
            <p:cNvSpPr/>
            <p:nvPr/>
          </p:nvSpPr>
          <p:spPr>
            <a:xfrm>
              <a:off x="5641657" y="3317814"/>
              <a:ext cx="1571625" cy="1905"/>
            </a:xfrm>
            <a:custGeom>
              <a:avLst/>
              <a:gdLst/>
              <a:ahLst/>
              <a:cxnLst/>
              <a:rect l="l" t="t" r="r" b="b"/>
              <a:pathLst>
                <a:path w="1571625" h="1904">
                  <a:moveTo>
                    <a:pt x="0" y="0"/>
                  </a:moveTo>
                  <a:lnTo>
                    <a:pt x="1571625" y="1460"/>
                  </a:lnTo>
                </a:path>
              </a:pathLst>
            </a:custGeom>
            <a:ln w="28574">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7" name="object 45">
              <a:extLst>
                <a:ext uri="{FF2B5EF4-FFF2-40B4-BE49-F238E27FC236}">
                  <a16:creationId xmlns:a16="http://schemas.microsoft.com/office/drawing/2014/main" id="{C83FD2E1-6788-06CC-8CA3-8866C68CFCB3}"/>
                </a:ext>
              </a:extLst>
            </p:cNvPr>
            <p:cNvSpPr/>
            <p:nvPr/>
          </p:nvSpPr>
          <p:spPr>
            <a:xfrm>
              <a:off x="7198924" y="3247814"/>
              <a:ext cx="86360" cy="142875"/>
            </a:xfrm>
            <a:custGeom>
              <a:avLst/>
              <a:gdLst/>
              <a:ahLst/>
              <a:cxnLst/>
              <a:rect l="l" t="t" r="r" b="b"/>
              <a:pathLst>
                <a:path w="86359" h="142875">
                  <a:moveTo>
                    <a:pt x="139" y="0"/>
                  </a:moveTo>
                  <a:lnTo>
                    <a:pt x="0" y="142875"/>
                  </a:lnTo>
                  <a:lnTo>
                    <a:pt x="85801" y="71526"/>
                  </a:lnTo>
                  <a:lnTo>
                    <a:pt x="139"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object 46">
              <a:extLst>
                <a:ext uri="{FF2B5EF4-FFF2-40B4-BE49-F238E27FC236}">
                  <a16:creationId xmlns:a16="http://schemas.microsoft.com/office/drawing/2014/main" id="{7AB8CBAE-9EEE-D196-0FAC-AD16F33BBAC6}"/>
                </a:ext>
              </a:extLst>
            </p:cNvPr>
            <p:cNvSpPr/>
            <p:nvPr/>
          </p:nvSpPr>
          <p:spPr>
            <a:xfrm>
              <a:off x="5570220" y="3246385"/>
              <a:ext cx="86360" cy="142875"/>
            </a:xfrm>
            <a:custGeom>
              <a:avLst/>
              <a:gdLst/>
              <a:ahLst/>
              <a:cxnLst/>
              <a:rect l="l" t="t" r="r" b="b"/>
              <a:pathLst>
                <a:path w="86360" h="142875">
                  <a:moveTo>
                    <a:pt x="85788" y="0"/>
                  </a:moveTo>
                  <a:lnTo>
                    <a:pt x="0" y="71361"/>
                  </a:lnTo>
                  <a:lnTo>
                    <a:pt x="85661" y="142875"/>
                  </a:lnTo>
                  <a:lnTo>
                    <a:pt x="85788"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object 47">
              <a:extLst>
                <a:ext uri="{FF2B5EF4-FFF2-40B4-BE49-F238E27FC236}">
                  <a16:creationId xmlns:a16="http://schemas.microsoft.com/office/drawing/2014/main" id="{CC1A6762-6A6E-A76B-8009-49209EA8F4E7}"/>
                </a:ext>
              </a:extLst>
            </p:cNvPr>
            <p:cNvSpPr/>
            <p:nvPr/>
          </p:nvSpPr>
          <p:spPr>
            <a:xfrm>
              <a:off x="7571041" y="3317906"/>
              <a:ext cx="571500" cy="1270"/>
            </a:xfrm>
            <a:custGeom>
              <a:avLst/>
              <a:gdLst/>
              <a:ahLst/>
              <a:cxnLst/>
              <a:rect l="l" t="t" r="r" b="b"/>
              <a:pathLst>
                <a:path w="571500" h="1270">
                  <a:moveTo>
                    <a:pt x="0" y="0"/>
                  </a:moveTo>
                  <a:lnTo>
                    <a:pt x="571500" y="1270"/>
                  </a:lnTo>
                </a:path>
              </a:pathLst>
            </a:custGeom>
            <a:ln w="2857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0" name="object 48">
              <a:extLst>
                <a:ext uri="{FF2B5EF4-FFF2-40B4-BE49-F238E27FC236}">
                  <a16:creationId xmlns:a16="http://schemas.microsoft.com/office/drawing/2014/main" id="{76F38D64-BA47-7F5E-40F8-106D8C82D08F}"/>
                </a:ext>
              </a:extLst>
            </p:cNvPr>
            <p:cNvSpPr/>
            <p:nvPr/>
          </p:nvSpPr>
          <p:spPr>
            <a:xfrm>
              <a:off x="8128085" y="3247703"/>
              <a:ext cx="86360" cy="142875"/>
            </a:xfrm>
            <a:custGeom>
              <a:avLst/>
              <a:gdLst/>
              <a:ahLst/>
              <a:cxnLst/>
              <a:rect l="l" t="t" r="r" b="b"/>
              <a:pathLst>
                <a:path w="86359" h="142875">
                  <a:moveTo>
                    <a:pt x="330" y="0"/>
                  </a:moveTo>
                  <a:lnTo>
                    <a:pt x="0" y="142875"/>
                  </a:lnTo>
                  <a:lnTo>
                    <a:pt x="85890" y="71628"/>
                  </a:lnTo>
                  <a:lnTo>
                    <a:pt x="330"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1" name="object 49">
              <a:extLst>
                <a:ext uri="{FF2B5EF4-FFF2-40B4-BE49-F238E27FC236}">
                  <a16:creationId xmlns:a16="http://schemas.microsoft.com/office/drawing/2014/main" id="{40E10435-66D1-BBA9-C5EE-18EC9EF16ED4}"/>
                </a:ext>
              </a:extLst>
            </p:cNvPr>
            <p:cNvSpPr/>
            <p:nvPr/>
          </p:nvSpPr>
          <p:spPr>
            <a:xfrm>
              <a:off x="7499600" y="3246497"/>
              <a:ext cx="86360" cy="142875"/>
            </a:xfrm>
            <a:custGeom>
              <a:avLst/>
              <a:gdLst/>
              <a:ahLst/>
              <a:cxnLst/>
              <a:rect l="l" t="t" r="r" b="b"/>
              <a:pathLst>
                <a:path w="86359" h="142875">
                  <a:moveTo>
                    <a:pt x="85877" y="0"/>
                  </a:moveTo>
                  <a:lnTo>
                    <a:pt x="0" y="71247"/>
                  </a:lnTo>
                  <a:lnTo>
                    <a:pt x="85572" y="142875"/>
                  </a:lnTo>
                  <a:lnTo>
                    <a:pt x="85877"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object 50">
              <a:extLst>
                <a:ext uri="{FF2B5EF4-FFF2-40B4-BE49-F238E27FC236}">
                  <a16:creationId xmlns:a16="http://schemas.microsoft.com/office/drawing/2014/main" id="{42BFF5BA-510F-7784-E846-A4775B6EA065}"/>
                </a:ext>
              </a:extLst>
            </p:cNvPr>
            <p:cNvSpPr/>
            <p:nvPr/>
          </p:nvSpPr>
          <p:spPr>
            <a:xfrm>
              <a:off x="5486400" y="4033299"/>
              <a:ext cx="2670175" cy="0"/>
            </a:xfrm>
            <a:custGeom>
              <a:avLst/>
              <a:gdLst/>
              <a:ahLst/>
              <a:cxnLst/>
              <a:rect l="l" t="t" r="r" b="b"/>
              <a:pathLst>
                <a:path w="2670175">
                  <a:moveTo>
                    <a:pt x="0" y="0"/>
                  </a:moveTo>
                  <a:lnTo>
                    <a:pt x="2669794" y="0"/>
                  </a:lnTo>
                </a:path>
              </a:pathLst>
            </a:custGeom>
            <a:ln w="1905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3" name="object 51">
              <a:extLst>
                <a:ext uri="{FF2B5EF4-FFF2-40B4-BE49-F238E27FC236}">
                  <a16:creationId xmlns:a16="http://schemas.microsoft.com/office/drawing/2014/main" id="{B30CE5BB-5742-399A-DC35-802795D0E3B5}"/>
                </a:ext>
              </a:extLst>
            </p:cNvPr>
            <p:cNvSpPr/>
            <p:nvPr/>
          </p:nvSpPr>
          <p:spPr>
            <a:xfrm>
              <a:off x="977519" y="4033299"/>
              <a:ext cx="2491105" cy="0"/>
            </a:xfrm>
            <a:custGeom>
              <a:avLst/>
              <a:gdLst/>
              <a:ahLst/>
              <a:cxnLst/>
              <a:rect l="l" t="t" r="r" b="b"/>
              <a:pathLst>
                <a:path w="2491104">
                  <a:moveTo>
                    <a:pt x="0" y="0"/>
                  </a:moveTo>
                  <a:lnTo>
                    <a:pt x="2491105" y="0"/>
                  </a:lnTo>
                </a:path>
              </a:pathLst>
            </a:custGeom>
            <a:ln w="1905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4" name="object 52">
              <a:extLst>
                <a:ext uri="{FF2B5EF4-FFF2-40B4-BE49-F238E27FC236}">
                  <a16:creationId xmlns:a16="http://schemas.microsoft.com/office/drawing/2014/main" id="{E398EF37-9BE4-45E3-F2A0-E8F3E6FD73E7}"/>
                </a:ext>
              </a:extLst>
            </p:cNvPr>
            <p:cNvSpPr/>
            <p:nvPr/>
          </p:nvSpPr>
          <p:spPr>
            <a:xfrm>
              <a:off x="8133947" y="3970571"/>
              <a:ext cx="76835" cy="127000"/>
            </a:xfrm>
            <a:custGeom>
              <a:avLst/>
              <a:gdLst/>
              <a:ahLst/>
              <a:cxnLst/>
              <a:rect l="l" t="t" r="r" b="b"/>
              <a:pathLst>
                <a:path w="76834" h="127000">
                  <a:moveTo>
                    <a:pt x="38" y="0"/>
                  </a:moveTo>
                  <a:lnTo>
                    <a:pt x="0" y="126999"/>
                  </a:lnTo>
                  <a:lnTo>
                    <a:pt x="76225" y="63525"/>
                  </a:lnTo>
                  <a:lnTo>
                    <a:pt x="38"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5" name="object 53">
              <a:extLst>
                <a:ext uri="{FF2B5EF4-FFF2-40B4-BE49-F238E27FC236}">
                  <a16:creationId xmlns:a16="http://schemas.microsoft.com/office/drawing/2014/main" id="{DED37083-FBBE-FEBA-353A-41DFC909FA27}"/>
                </a:ext>
              </a:extLst>
            </p:cNvPr>
            <p:cNvSpPr/>
            <p:nvPr/>
          </p:nvSpPr>
          <p:spPr>
            <a:xfrm>
              <a:off x="923545" y="3969016"/>
              <a:ext cx="76200" cy="127000"/>
            </a:xfrm>
            <a:custGeom>
              <a:avLst/>
              <a:gdLst/>
              <a:ahLst/>
              <a:cxnLst/>
              <a:rect l="l" t="t" r="r" b="b"/>
              <a:pathLst>
                <a:path w="76200" h="127000">
                  <a:moveTo>
                    <a:pt x="76212" y="0"/>
                  </a:moveTo>
                  <a:lnTo>
                    <a:pt x="0" y="63487"/>
                  </a:lnTo>
                  <a:lnTo>
                    <a:pt x="76187" y="127000"/>
                  </a:lnTo>
                  <a:lnTo>
                    <a:pt x="76212"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6" name="object 56">
              <a:extLst>
                <a:ext uri="{FF2B5EF4-FFF2-40B4-BE49-F238E27FC236}">
                  <a16:creationId xmlns:a16="http://schemas.microsoft.com/office/drawing/2014/main" id="{8C5DE188-E2AE-5D20-8316-3B73F207526B}"/>
                </a:ext>
              </a:extLst>
            </p:cNvPr>
            <p:cNvSpPr/>
            <p:nvPr/>
          </p:nvSpPr>
          <p:spPr>
            <a:xfrm>
              <a:off x="1587520" y="3066414"/>
              <a:ext cx="87630" cy="83185"/>
            </a:xfrm>
            <a:custGeom>
              <a:avLst/>
              <a:gdLst/>
              <a:ahLst/>
              <a:cxnLst/>
              <a:rect l="l" t="t" r="r" b="b"/>
              <a:pathLst>
                <a:path w="87630" h="83185">
                  <a:moveTo>
                    <a:pt x="54648" y="0"/>
                  </a:moveTo>
                  <a:lnTo>
                    <a:pt x="0" y="69253"/>
                  </a:lnTo>
                  <a:lnTo>
                    <a:pt x="87172" y="82740"/>
                  </a:lnTo>
                </a:path>
              </a:pathLst>
            </a:custGeom>
            <a:ln w="12700">
              <a:solidFill>
                <a:srgbClr val="FF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7" name="object 58">
              <a:extLst>
                <a:ext uri="{FF2B5EF4-FFF2-40B4-BE49-F238E27FC236}">
                  <a16:creationId xmlns:a16="http://schemas.microsoft.com/office/drawing/2014/main" id="{8243BFA9-EC0C-7A43-CF36-FD1666D3E4AD}"/>
                </a:ext>
              </a:extLst>
            </p:cNvPr>
            <p:cNvSpPr/>
            <p:nvPr/>
          </p:nvSpPr>
          <p:spPr>
            <a:xfrm>
              <a:off x="4589015" y="3173398"/>
              <a:ext cx="84455" cy="86360"/>
            </a:xfrm>
            <a:custGeom>
              <a:avLst/>
              <a:gdLst/>
              <a:ahLst/>
              <a:cxnLst/>
              <a:rect l="l" t="t" r="r" b="b"/>
              <a:pathLst>
                <a:path w="84454" h="86360">
                  <a:moveTo>
                    <a:pt x="65481" y="0"/>
                  </a:moveTo>
                  <a:lnTo>
                    <a:pt x="84277" y="86194"/>
                  </a:lnTo>
                  <a:lnTo>
                    <a:pt x="0" y="60121"/>
                  </a:lnTo>
                </a:path>
              </a:pathLst>
            </a:custGeom>
            <a:ln w="12700">
              <a:solidFill>
                <a:srgbClr val="FF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8" name="object 60">
              <a:extLst>
                <a:ext uri="{FF2B5EF4-FFF2-40B4-BE49-F238E27FC236}">
                  <a16:creationId xmlns:a16="http://schemas.microsoft.com/office/drawing/2014/main" id="{32DA8693-5811-90ED-FD7E-7B1C919D1BCD}"/>
                </a:ext>
              </a:extLst>
            </p:cNvPr>
            <p:cNvSpPr/>
            <p:nvPr/>
          </p:nvSpPr>
          <p:spPr>
            <a:xfrm>
              <a:off x="1037991" y="2736033"/>
              <a:ext cx="82550" cy="87630"/>
            </a:xfrm>
            <a:custGeom>
              <a:avLst/>
              <a:gdLst/>
              <a:ahLst/>
              <a:cxnLst/>
              <a:rect l="l" t="t" r="r" b="b"/>
              <a:pathLst>
                <a:path w="82550" h="87630">
                  <a:moveTo>
                    <a:pt x="12090" y="0"/>
                  </a:moveTo>
                  <a:lnTo>
                    <a:pt x="0" y="87388"/>
                  </a:lnTo>
                  <a:lnTo>
                    <a:pt x="82016" y="54902"/>
                  </a:lnTo>
                </a:path>
              </a:pathLst>
            </a:custGeom>
            <a:ln w="12700">
              <a:solidFill>
                <a:srgbClr val="FF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60" name="テキスト ボックス 59">
            <a:extLst>
              <a:ext uri="{FF2B5EF4-FFF2-40B4-BE49-F238E27FC236}">
                <a16:creationId xmlns:a16="http://schemas.microsoft.com/office/drawing/2014/main" id="{67C57AAA-7E39-D9DA-07BF-5DFCEA55FB1F}"/>
              </a:ext>
            </a:extLst>
          </p:cNvPr>
          <p:cNvSpPr txBox="1"/>
          <p:nvPr/>
        </p:nvSpPr>
        <p:spPr>
          <a:xfrm>
            <a:off x="2081996" y="5175543"/>
            <a:ext cx="4572000" cy="369332"/>
          </a:xfrm>
          <a:prstGeom prst="rect">
            <a:avLst/>
          </a:prstGeom>
          <a:noFill/>
        </p:spPr>
        <p:txBody>
          <a:bodyPr wrap="square">
            <a:spAutoFit/>
          </a:bodyPr>
          <a:lstStyle/>
          <a:p>
            <a:pPr marL="1636395" marR="0" lvl="0" indent="0" algn="l" defTabSz="457200" rtl="0" eaLnBrk="1" fontAlgn="auto" latinLnBrk="0" hangingPunct="1">
              <a:lnSpc>
                <a:spcPct val="100000"/>
              </a:lnSpc>
              <a:spcBef>
                <a:spcPts val="0"/>
              </a:spcBef>
              <a:spcAft>
                <a:spcPts val="0"/>
              </a:spcAft>
              <a:buClrTx/>
              <a:buSzTx/>
              <a:buFontTx/>
              <a:buNone/>
              <a:tabLst/>
              <a:defRPr/>
            </a:pPr>
            <a:r>
              <a:rPr kumimoji="0" lang="fi-FI" altLang="ja-JP" sz="1800" b="1" i="0" u="none" strike="noStrike" kern="1200" cap="none" spc="-5" normalizeH="0" baseline="0" noProof="0" dirty="0">
                <a:ln>
                  <a:noFill/>
                </a:ln>
                <a:solidFill>
                  <a:srgbClr val="000000"/>
                </a:solidFill>
                <a:effectLst/>
                <a:uLnTx/>
                <a:uFillTx/>
                <a:latin typeface="Arial"/>
                <a:ea typeface="+mn-ea"/>
                <a:cs typeface="Arial"/>
              </a:rPr>
              <a:t>One</a:t>
            </a:r>
            <a:r>
              <a:rPr kumimoji="0" lang="fi-FI" altLang="ja-JP" sz="1800" b="1" i="0" u="none" strike="noStrike" kern="1200" cap="none" spc="-75" normalizeH="0" baseline="0" noProof="0" dirty="0">
                <a:ln>
                  <a:noFill/>
                </a:ln>
                <a:solidFill>
                  <a:srgbClr val="000000"/>
                </a:solidFill>
                <a:effectLst/>
                <a:uLnTx/>
                <a:uFillTx/>
                <a:latin typeface="Arial"/>
                <a:ea typeface="+mn-ea"/>
                <a:cs typeface="Arial"/>
              </a:rPr>
              <a:t> </a:t>
            </a:r>
            <a:r>
              <a:rPr kumimoji="0" lang="fi-FI" altLang="ja-JP" sz="1800" b="1" i="0" u="none" strike="noStrike" kern="1200" cap="none" spc="0" normalizeH="0" baseline="0" noProof="0" dirty="0" err="1">
                <a:ln>
                  <a:noFill/>
                </a:ln>
                <a:solidFill>
                  <a:srgbClr val="000000"/>
                </a:solidFill>
                <a:effectLst/>
                <a:uLnTx/>
                <a:uFillTx/>
                <a:latin typeface="Arial"/>
                <a:ea typeface="+mn-ea"/>
                <a:cs typeface="Arial"/>
              </a:rPr>
              <a:t>superframe</a:t>
            </a:r>
            <a:endParaRPr kumimoji="0" lang="fi-FI" altLang="ja-JP"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61" name="object 5">
            <a:extLst>
              <a:ext uri="{FF2B5EF4-FFF2-40B4-BE49-F238E27FC236}">
                <a16:creationId xmlns:a16="http://schemas.microsoft.com/office/drawing/2014/main" id="{3FBD8E12-055D-527B-8BFB-E9A0A9C92C2D}"/>
              </a:ext>
            </a:extLst>
          </p:cNvPr>
          <p:cNvSpPr txBox="1"/>
          <p:nvPr/>
        </p:nvSpPr>
        <p:spPr>
          <a:xfrm>
            <a:off x="3018459" y="3764459"/>
            <a:ext cx="5278170" cy="278281"/>
          </a:xfrm>
          <a:prstGeom prst="rect">
            <a:avLst/>
          </a:prstGeom>
          <a:ln w="9525">
            <a:solidFill>
              <a:srgbClr val="FF0000"/>
            </a:solidFill>
          </a:ln>
        </p:spPr>
        <p:txBody>
          <a:bodyPr vert="horz" wrap="square" lIns="0" tIns="31750" rIns="0" bIns="0" rtlCol="0">
            <a:spAutoFit/>
          </a:bodyPr>
          <a:lstStyle/>
          <a:p>
            <a:pPr marL="85090" marR="0" lvl="0" indent="0" algn="l" defTabSz="457200" rtl="0" eaLnBrk="1" fontAlgn="auto" latinLnBrk="0" hangingPunct="1">
              <a:lnSpc>
                <a:spcPct val="100000"/>
              </a:lnSpc>
              <a:spcBef>
                <a:spcPts val="250"/>
              </a:spcBef>
              <a:spcAft>
                <a:spcPts val="0"/>
              </a:spcAft>
              <a:buClrTx/>
              <a:buSzTx/>
              <a:buFontTx/>
              <a:buNone/>
              <a:tabLst/>
              <a:defRPr/>
            </a:pPr>
            <a:r>
              <a:rPr kumimoji="0" sz="1600" b="1" i="0" u="none" strike="noStrike" kern="1200" cap="none" spc="0" normalizeH="0" baseline="0" noProof="0" dirty="0">
                <a:ln>
                  <a:noFill/>
                </a:ln>
                <a:solidFill>
                  <a:srgbClr val="3A30BA"/>
                </a:solidFill>
                <a:effectLst/>
                <a:uLnTx/>
                <a:uFillTx/>
                <a:latin typeface="Arial"/>
                <a:ea typeface="+mn-ea"/>
                <a:cs typeface="Arial"/>
              </a:rPr>
              <a:t>May obtain contended allocation for highest</a:t>
            </a:r>
            <a:r>
              <a:rPr kumimoji="0" sz="1600" b="1" i="0" u="none" strike="noStrike" kern="1200" cap="none" spc="-175" normalizeH="0" baseline="0" noProof="0" dirty="0">
                <a:ln>
                  <a:noFill/>
                </a:ln>
                <a:solidFill>
                  <a:srgbClr val="3A30BA"/>
                </a:solidFill>
                <a:effectLst/>
                <a:uLnTx/>
                <a:uFillTx/>
                <a:latin typeface="Arial"/>
                <a:ea typeface="+mn-ea"/>
                <a:cs typeface="Arial"/>
              </a:rPr>
              <a:t> </a:t>
            </a:r>
            <a:r>
              <a:rPr kumimoji="0" sz="1600" b="1" i="0" u="none" strike="noStrike" kern="1200" cap="none" spc="-5" normalizeH="0" baseline="0" noProof="0" dirty="0">
                <a:ln>
                  <a:noFill/>
                </a:ln>
                <a:solidFill>
                  <a:srgbClr val="3A30BA"/>
                </a:solidFill>
                <a:effectLst/>
                <a:uLnTx/>
                <a:uFillTx/>
                <a:latin typeface="Arial"/>
                <a:ea typeface="+mn-ea"/>
                <a:cs typeface="Arial"/>
              </a:rPr>
              <a:t>priority</a:t>
            </a:r>
            <a:endParaRPr kumimoji="0"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62" name="object 55">
            <a:extLst>
              <a:ext uri="{FF2B5EF4-FFF2-40B4-BE49-F238E27FC236}">
                <a16:creationId xmlns:a16="http://schemas.microsoft.com/office/drawing/2014/main" id="{98834A77-48FF-9552-CF55-FB5CB9972E79}"/>
              </a:ext>
            </a:extLst>
          </p:cNvPr>
          <p:cNvSpPr/>
          <p:nvPr/>
        </p:nvSpPr>
        <p:spPr>
          <a:xfrm>
            <a:off x="1815754" y="4049666"/>
            <a:ext cx="2348788" cy="424725"/>
          </a:xfrm>
          <a:custGeom>
            <a:avLst/>
            <a:gdLst/>
            <a:ahLst/>
            <a:cxnLst/>
            <a:rect l="l" t="t" r="r" b="b"/>
            <a:pathLst>
              <a:path w="1882775" h="740410">
                <a:moveTo>
                  <a:pt x="1882190" y="0"/>
                </a:moveTo>
                <a:lnTo>
                  <a:pt x="0" y="739940"/>
                </a:lnTo>
              </a:path>
            </a:pathLst>
          </a:custGeom>
          <a:ln w="12700">
            <a:solidFill>
              <a:srgbClr val="FF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3" name="object 57">
            <a:extLst>
              <a:ext uri="{FF2B5EF4-FFF2-40B4-BE49-F238E27FC236}">
                <a16:creationId xmlns:a16="http://schemas.microsoft.com/office/drawing/2014/main" id="{AFF95C8C-EA1E-AEE6-9C2B-5310E460D54D}"/>
              </a:ext>
            </a:extLst>
          </p:cNvPr>
          <p:cNvSpPr/>
          <p:nvPr/>
        </p:nvSpPr>
        <p:spPr>
          <a:xfrm>
            <a:off x="4410788" y="4026719"/>
            <a:ext cx="352106" cy="495755"/>
          </a:xfrm>
          <a:custGeom>
            <a:avLst/>
            <a:gdLst/>
            <a:ahLst/>
            <a:cxnLst/>
            <a:rect l="l" t="t" r="r" b="b"/>
            <a:pathLst>
              <a:path w="793750" h="864235">
                <a:moveTo>
                  <a:pt x="0" y="0"/>
                </a:moveTo>
                <a:lnTo>
                  <a:pt x="793178" y="863866"/>
                </a:lnTo>
              </a:path>
            </a:pathLst>
          </a:custGeom>
          <a:ln w="12700">
            <a:solidFill>
              <a:srgbClr val="FF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5" name="テキスト ボックス 64">
            <a:extLst>
              <a:ext uri="{FF2B5EF4-FFF2-40B4-BE49-F238E27FC236}">
                <a16:creationId xmlns:a16="http://schemas.microsoft.com/office/drawing/2014/main" id="{C3CECA68-5D4F-40D3-7049-FCD3D30A87B1}"/>
              </a:ext>
            </a:extLst>
          </p:cNvPr>
          <p:cNvSpPr txBox="1"/>
          <p:nvPr/>
        </p:nvSpPr>
        <p:spPr>
          <a:xfrm>
            <a:off x="1167818" y="5637600"/>
            <a:ext cx="7463719" cy="812274"/>
          </a:xfrm>
          <a:prstGeom prst="rect">
            <a:avLst/>
          </a:prstGeom>
          <a:noFill/>
        </p:spPr>
        <p:txBody>
          <a:bodyPr wrap="square">
            <a:spAutoFit/>
          </a:bodyPr>
          <a:lstStyle/>
          <a:p>
            <a:pPr marL="12700" marR="43815" lvl="0" indent="0" algn="l" defTabSz="457200" rtl="0" eaLnBrk="1" fontAlgn="auto" latinLnBrk="0" hangingPunct="1">
              <a:lnSpc>
                <a:spcPts val="1400"/>
              </a:lnSpc>
              <a:spcBef>
                <a:spcPts val="5"/>
              </a:spcBef>
              <a:spcAft>
                <a:spcPts val="0"/>
              </a:spcAft>
              <a:buClrTx/>
              <a:buSzTx/>
              <a:buFontTx/>
              <a:buNone/>
              <a:tabLst/>
              <a:defRPr/>
            </a:pPr>
            <a:r>
              <a:rPr kumimoji="0" lang="en-US" altLang="ja-JP" sz="1600" b="1" i="0" u="none" strike="noStrike" kern="1200" cap="none" spc="-10" normalizeH="0" baseline="0" noProof="0" dirty="0">
                <a:ln>
                  <a:noFill/>
                </a:ln>
                <a:solidFill>
                  <a:srgbClr val="FF0000"/>
                </a:solidFill>
                <a:effectLst/>
                <a:uLnTx/>
                <a:uFillTx/>
                <a:latin typeface="Arial"/>
                <a:ea typeface="+mn-ea"/>
                <a:cs typeface="Arial"/>
              </a:rPr>
              <a:t>EAP: </a:t>
            </a:r>
            <a:r>
              <a:rPr kumimoji="0" lang="en-US" altLang="ja-JP" sz="1600" b="1" i="0" u="none" strike="noStrike" kern="1200" cap="none" spc="0" normalizeH="0" baseline="0" noProof="0" dirty="0">
                <a:ln>
                  <a:noFill/>
                </a:ln>
                <a:solidFill>
                  <a:srgbClr val="FF0000"/>
                </a:solidFill>
                <a:effectLst/>
                <a:uLnTx/>
                <a:uFillTx/>
                <a:latin typeface="Arial"/>
                <a:ea typeface="+mn-ea"/>
                <a:cs typeface="Arial"/>
              </a:rPr>
              <a:t>exclusive access phase  </a:t>
            </a:r>
          </a:p>
          <a:p>
            <a:pPr marL="12700" marR="43815" lvl="0" indent="0" algn="l" defTabSz="457200" rtl="0" eaLnBrk="1" fontAlgn="auto" latinLnBrk="0" hangingPunct="1">
              <a:lnSpc>
                <a:spcPts val="1400"/>
              </a:lnSpc>
              <a:spcBef>
                <a:spcPts val="5"/>
              </a:spcBef>
              <a:spcAft>
                <a:spcPts val="0"/>
              </a:spcAft>
              <a:buClrTx/>
              <a:buSzTx/>
              <a:buFontTx/>
              <a:buNone/>
              <a:tabLst/>
              <a:defRPr/>
            </a:pPr>
            <a:r>
              <a:rPr kumimoji="0" lang="en-US" altLang="ja-JP" sz="1600" b="1" i="0" u="none" strike="noStrike" kern="1200" cap="none" spc="-15" normalizeH="0" baseline="0" noProof="0" dirty="0">
                <a:ln>
                  <a:noFill/>
                </a:ln>
                <a:solidFill>
                  <a:srgbClr val="FF0000"/>
                </a:solidFill>
                <a:effectLst/>
                <a:uLnTx/>
                <a:uFillTx/>
                <a:latin typeface="Arial"/>
                <a:ea typeface="+mn-ea"/>
                <a:cs typeface="Arial"/>
              </a:rPr>
              <a:t>RAP: </a:t>
            </a:r>
            <a:r>
              <a:rPr kumimoji="0" lang="en-US" altLang="ja-JP" sz="1600" b="1" i="0" u="none" strike="noStrike" kern="1200" cap="none" spc="0" normalizeH="0" baseline="0" noProof="0" dirty="0">
                <a:ln>
                  <a:noFill/>
                </a:ln>
                <a:solidFill>
                  <a:srgbClr val="FF0000"/>
                </a:solidFill>
                <a:effectLst/>
                <a:uLnTx/>
                <a:uFillTx/>
                <a:latin typeface="Arial"/>
                <a:ea typeface="+mn-ea"/>
                <a:cs typeface="Arial"/>
              </a:rPr>
              <a:t>random access phase  </a:t>
            </a:r>
          </a:p>
          <a:p>
            <a:pPr marL="12700" marR="43815" lvl="0" indent="0" algn="l" defTabSz="457200" rtl="0" eaLnBrk="1" fontAlgn="auto" latinLnBrk="0" hangingPunct="1">
              <a:lnSpc>
                <a:spcPts val="1400"/>
              </a:lnSpc>
              <a:spcBef>
                <a:spcPts val="5"/>
              </a:spcBef>
              <a:spcAft>
                <a:spcPts val="0"/>
              </a:spcAft>
              <a:buClrTx/>
              <a:buSzTx/>
              <a:buFontTx/>
              <a:buNone/>
              <a:tabLst/>
              <a:defRPr/>
            </a:pPr>
            <a:r>
              <a:rPr kumimoji="0" lang="en-US" altLang="ja-JP" sz="1600" b="1" i="0" u="none" strike="noStrike" kern="1200" cap="none" spc="-10" normalizeH="0" baseline="0" noProof="0" dirty="0">
                <a:ln>
                  <a:noFill/>
                </a:ln>
                <a:solidFill>
                  <a:srgbClr val="FF0000"/>
                </a:solidFill>
                <a:effectLst/>
                <a:uLnTx/>
                <a:uFillTx/>
                <a:latin typeface="Arial"/>
                <a:ea typeface="+mn-ea"/>
                <a:cs typeface="Arial"/>
              </a:rPr>
              <a:t>MAP: </a:t>
            </a:r>
            <a:r>
              <a:rPr kumimoji="0" lang="en-US" altLang="ja-JP" sz="1600" b="1" i="0" u="none" strike="noStrike" kern="1200" cap="none" spc="0" normalizeH="0" baseline="0" noProof="0" dirty="0">
                <a:ln>
                  <a:noFill/>
                </a:ln>
                <a:solidFill>
                  <a:srgbClr val="FF0000"/>
                </a:solidFill>
                <a:effectLst/>
                <a:uLnTx/>
                <a:uFillTx/>
                <a:latin typeface="Arial"/>
                <a:ea typeface="+mn-ea"/>
                <a:cs typeface="Arial"/>
              </a:rPr>
              <a:t>managed access phase  </a:t>
            </a:r>
          </a:p>
          <a:p>
            <a:pPr marL="12700" marR="43815" lvl="0" indent="0" algn="l" defTabSz="457200" rtl="0" eaLnBrk="1" fontAlgn="auto" latinLnBrk="0" hangingPunct="1">
              <a:lnSpc>
                <a:spcPts val="1400"/>
              </a:lnSpc>
              <a:spcBef>
                <a:spcPts val="5"/>
              </a:spcBef>
              <a:spcAft>
                <a:spcPts val="0"/>
              </a:spcAft>
              <a:buClrTx/>
              <a:buSzTx/>
              <a:buFontTx/>
              <a:buNone/>
              <a:tabLst/>
              <a:defRPr/>
            </a:pPr>
            <a:r>
              <a:rPr kumimoji="0" lang="en-US" altLang="ja-JP" sz="1600" b="1" i="0" u="none" strike="noStrike" kern="1200" cap="none" spc="-15" normalizeH="0" baseline="0" noProof="0" dirty="0">
                <a:ln>
                  <a:noFill/>
                </a:ln>
                <a:solidFill>
                  <a:srgbClr val="0000FF"/>
                </a:solidFill>
                <a:effectLst/>
                <a:uLnTx/>
                <a:uFillTx/>
                <a:latin typeface="Arial"/>
                <a:ea typeface="+mn-ea"/>
                <a:cs typeface="Arial"/>
              </a:rPr>
              <a:t>CAP: </a:t>
            </a:r>
            <a:r>
              <a:rPr kumimoji="0" lang="en-US" altLang="ja-JP" sz="1600" b="1" i="0" u="none" strike="noStrike" kern="1200" cap="none" spc="0" normalizeH="0" baseline="0" noProof="0" dirty="0">
                <a:ln>
                  <a:noFill/>
                </a:ln>
                <a:solidFill>
                  <a:srgbClr val="0000FF"/>
                </a:solidFill>
                <a:effectLst/>
                <a:uLnTx/>
                <a:uFillTx/>
                <a:latin typeface="Arial"/>
                <a:ea typeface="+mn-ea"/>
                <a:cs typeface="Arial"/>
              </a:rPr>
              <a:t>contention access</a:t>
            </a:r>
            <a:r>
              <a:rPr kumimoji="0" lang="en-US" altLang="ja-JP" sz="1600" b="1" i="0" u="none" strike="noStrike" kern="1200" cap="none" spc="-75" normalizeH="0" baseline="0" noProof="0" dirty="0">
                <a:ln>
                  <a:noFill/>
                </a:ln>
                <a:solidFill>
                  <a:srgbClr val="0000FF"/>
                </a:solidFill>
                <a:effectLst/>
                <a:uLnTx/>
                <a:uFillTx/>
                <a:latin typeface="Arial"/>
                <a:ea typeface="+mn-ea"/>
                <a:cs typeface="Arial"/>
              </a:rPr>
              <a:t> </a:t>
            </a:r>
            <a:r>
              <a:rPr kumimoji="0" lang="en-US" altLang="ja-JP" sz="1600" b="1" i="0" u="none" strike="noStrike" kern="1200" cap="none" spc="0" normalizeH="0" baseline="0" noProof="0" dirty="0">
                <a:ln>
                  <a:noFill/>
                </a:ln>
                <a:solidFill>
                  <a:srgbClr val="0000FF"/>
                </a:solidFill>
                <a:effectLst/>
                <a:uLnTx/>
                <a:uFillTx/>
                <a:latin typeface="Arial"/>
                <a:ea typeface="+mn-ea"/>
                <a:cs typeface="Arial"/>
              </a:rPr>
              <a:t>phase </a:t>
            </a:r>
            <a:r>
              <a:rPr kumimoji="0" lang="en-US" altLang="ja-JP" sz="1600" b="1" i="0" u="none" strike="noStrike" kern="1200" cap="none" spc="0" normalizeH="0" baseline="0" noProof="0" dirty="0" err="1">
                <a:ln>
                  <a:noFill/>
                </a:ln>
                <a:solidFill>
                  <a:srgbClr val="0000FF"/>
                </a:solidFill>
                <a:effectLst/>
                <a:uLnTx/>
                <a:uFillTx/>
                <a:latin typeface="Arial"/>
                <a:ea typeface="+mn-ea"/>
                <a:cs typeface="Arial"/>
              </a:rPr>
              <a:t>e,g</a:t>
            </a:r>
            <a:r>
              <a:rPr kumimoji="0" lang="en-US" altLang="ja-JP" sz="1600" b="1" i="0" u="none" strike="noStrike" kern="1200" cap="none" spc="0" normalizeH="0" baseline="0" noProof="0" dirty="0">
                <a:ln>
                  <a:noFill/>
                </a:ln>
                <a:solidFill>
                  <a:srgbClr val="0000FF"/>
                </a:solidFill>
                <a:effectLst/>
                <a:uLnTx/>
                <a:uFillTx/>
                <a:latin typeface="Arial"/>
                <a:ea typeface="+mn-ea"/>
                <a:cs typeface="Arial"/>
              </a:rPr>
              <a:t>. CSMA/CD, ALOHA </a:t>
            </a:r>
            <a:endParaRPr kumimoji="0" lang="en-US" altLang="ja-JP" sz="1600" b="0" i="0" u="none" strike="noStrike" kern="1200" cap="none" spc="0" normalizeH="0" baseline="0" noProof="0" dirty="0">
              <a:ln>
                <a:noFill/>
              </a:ln>
              <a:solidFill>
                <a:srgbClr val="0000FF"/>
              </a:solidFill>
              <a:effectLst/>
              <a:uLnTx/>
              <a:uFillTx/>
              <a:latin typeface="Arial"/>
              <a:ea typeface="+mn-ea"/>
              <a:cs typeface="Arial"/>
            </a:endParaRPr>
          </a:p>
        </p:txBody>
      </p:sp>
      <p:sp>
        <p:nvSpPr>
          <p:cNvPr id="66" name="右中かっこ 65">
            <a:extLst>
              <a:ext uri="{FF2B5EF4-FFF2-40B4-BE49-F238E27FC236}">
                <a16:creationId xmlns:a16="http://schemas.microsoft.com/office/drawing/2014/main" id="{C6C47C82-5CF2-2DFA-0DDE-2DC3D19FCC90}"/>
              </a:ext>
            </a:extLst>
          </p:cNvPr>
          <p:cNvSpPr/>
          <p:nvPr/>
        </p:nvSpPr>
        <p:spPr bwMode="auto">
          <a:xfrm>
            <a:off x="4305784" y="5714292"/>
            <a:ext cx="207660" cy="473193"/>
          </a:xfrm>
          <a:prstGeom prst="rightBrac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8" name="テキスト ボックス 67">
            <a:extLst>
              <a:ext uri="{FF2B5EF4-FFF2-40B4-BE49-F238E27FC236}">
                <a16:creationId xmlns:a16="http://schemas.microsoft.com/office/drawing/2014/main" id="{1CA52FCD-F37E-E77B-73C0-44F4D929194F}"/>
              </a:ext>
            </a:extLst>
          </p:cNvPr>
          <p:cNvSpPr txBox="1"/>
          <p:nvPr/>
        </p:nvSpPr>
        <p:spPr>
          <a:xfrm>
            <a:off x="4534383" y="5771286"/>
            <a:ext cx="4571995"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FF0000"/>
                </a:solidFill>
                <a:effectLst/>
                <a:uLnTx/>
                <a:uFillTx/>
                <a:latin typeface="Arial"/>
                <a:ea typeface="+mn-ea"/>
                <a:cs typeface="+mn-cs"/>
              </a:rPr>
              <a:t>Contention Free Period (CFP), e.g. TDMA) </a:t>
            </a:r>
            <a:endParaRPr kumimoji="0" lang="ja-JP" altLang="en-US" sz="1600" b="1" i="0" u="none" strike="noStrike" kern="1200" cap="none" spc="0" normalizeH="0" baseline="0" noProof="0" dirty="0">
              <a:ln>
                <a:noFill/>
              </a:ln>
              <a:solidFill>
                <a:srgbClr val="FF0000"/>
              </a:solidFill>
              <a:effectLst/>
              <a:uLnTx/>
              <a:uFillTx/>
              <a:latin typeface="Arial"/>
              <a:ea typeface="+mn-ea"/>
              <a:cs typeface="+mn-cs"/>
            </a:endParaRPr>
          </a:p>
        </p:txBody>
      </p:sp>
      <p:sp>
        <p:nvSpPr>
          <p:cNvPr id="59" name="フッター プレースホルダー 21">
            <a:extLst>
              <a:ext uri="{FF2B5EF4-FFF2-40B4-BE49-F238E27FC236}">
                <a16:creationId xmlns:a16="http://schemas.microsoft.com/office/drawing/2014/main" id="{50836754-DC75-5298-6DDE-FDF426E58E63}"/>
              </a:ext>
            </a:extLst>
          </p:cNvPr>
          <p:cNvSpPr txBox="1">
            <a:spLocks/>
          </p:cNvSpPr>
          <p:nvPr/>
        </p:nvSpPr>
        <p:spPr bwMode="auto">
          <a:xfrm>
            <a:off x="6019571" y="6481822"/>
            <a:ext cx="3353029" cy="18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marL="0" algn="l" defTabSz="457200" rtl="0" eaLnBrk="1" latinLnBrk="0" hangingPunct="1">
              <a:defRPr sz="1200" kern="1200">
                <a:solidFill>
                  <a:schemeClr val="tx1"/>
                </a:solidFill>
                <a:latin typeface="+mn-lt"/>
                <a:ea typeface="ＭＳ Ｐゴシック"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latin typeface="Arial"/>
                <a:ea typeface="ＭＳ Ｐゴシック" charset="-128"/>
                <a:cs typeface="+mn-cs"/>
              </a:rPr>
              <a:t>Ryuji Kohno (YNU/YRP-IAI)</a:t>
            </a:r>
            <a:endParaRPr kumimoji="1" lang="en-US" sz="1200" b="0" i="0" u="none" strike="noStrike" kern="1200" cap="none" spc="-5" normalizeH="0" baseline="0" noProof="0" dirty="0">
              <a:ln>
                <a:noFill/>
              </a:ln>
              <a:solidFill>
                <a:srgbClr val="000000"/>
              </a:solidFill>
              <a:effectLst/>
              <a:uLnTx/>
              <a:uFillTx/>
              <a:latin typeface="Arial"/>
              <a:ea typeface="ＭＳ Ｐゴシック" charset="-128"/>
              <a:cs typeface="+mn-cs"/>
            </a:endParaRPr>
          </a:p>
        </p:txBody>
      </p:sp>
      <p:sp>
        <p:nvSpPr>
          <p:cNvPr id="64" name="スライド番号プレースホルダー 1">
            <a:extLst>
              <a:ext uri="{FF2B5EF4-FFF2-40B4-BE49-F238E27FC236}">
                <a16:creationId xmlns:a16="http://schemas.microsoft.com/office/drawing/2014/main" id="{BD31CAC0-6F8C-F940-071D-A60D78132E52}"/>
              </a:ext>
            </a:extLst>
          </p:cNvPr>
          <p:cNvSpPr txBox="1">
            <a:spLocks/>
          </p:cNvSpPr>
          <p:nvPr/>
        </p:nvSpPr>
        <p:spPr>
          <a:xfrm>
            <a:off x="4124057" y="6475411"/>
            <a:ext cx="753745" cy="273707"/>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457200">
              <a:defRPr/>
            </a:pPr>
            <a:r>
              <a:rPr kumimoji="0" lang="en-US" sz="1200">
                <a:solidFill>
                  <a:srgbClr val="000000"/>
                </a:solidFill>
                <a:latin typeface="Times New Roman"/>
                <a:ea typeface="ＭＳ Ｐゴシック" charset="-128"/>
              </a:rPr>
              <a:t>Slide </a:t>
            </a:r>
            <a:fld id="{C65D8D74-25E4-4A14-9B13-1C1CBE0663D9}" type="slidenum">
              <a:rPr kumimoji="0" lang="en-US" sz="1200" smtClean="0">
                <a:solidFill>
                  <a:srgbClr val="000000"/>
                </a:solidFill>
                <a:latin typeface="Times New Roman"/>
                <a:ea typeface="ＭＳ Ｐゴシック" charset="-128"/>
              </a:rPr>
              <a:pPr algn="ctr" defTabSz="457200">
                <a:defRPr/>
              </a:pPr>
              <a:t>44</a:t>
            </a:fld>
            <a:endParaRPr kumimoji="0" lang="en-US" sz="1200" dirty="0">
              <a:solidFill>
                <a:srgbClr val="000000"/>
              </a:solidFill>
              <a:latin typeface="Times New Roman"/>
              <a:ea typeface="ＭＳ Ｐゴシック" charset="-128"/>
            </a:endParaRPr>
          </a:p>
        </p:txBody>
      </p:sp>
    </p:spTree>
    <p:extLst>
      <p:ext uri="{BB962C8B-B14F-4D97-AF65-F5344CB8AC3E}">
        <p14:creationId xmlns:p14="http://schemas.microsoft.com/office/powerpoint/2010/main" val="3271449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3" name="object 3"/>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4" name="object 4"/>
          <p:cNvSpPr txBox="1">
            <a:spLocks noGrp="1"/>
          </p:cNvSpPr>
          <p:nvPr>
            <p:ph type="title"/>
          </p:nvPr>
        </p:nvSpPr>
        <p:spPr>
          <a:xfrm>
            <a:off x="152400" y="919905"/>
            <a:ext cx="8579485" cy="447238"/>
          </a:xfrm>
          <a:prstGeom prst="rect">
            <a:avLst/>
          </a:prstGeom>
        </p:spPr>
        <p:txBody>
          <a:bodyPr vert="horz" wrap="square" lIns="0" tIns="0" rIns="0" bIns="0" rtlCol="0">
            <a:spAutoFit/>
          </a:bodyPr>
          <a:lstStyle/>
          <a:p>
            <a:pPr marL="3152775" marR="5080" indent="-2442210" algn="l">
              <a:lnSpc>
                <a:spcPts val="3840"/>
              </a:lnSpc>
            </a:pPr>
            <a:r>
              <a:rPr lang="en-US" sz="2400" b="1" spc="-5" dirty="0">
                <a:latin typeface="+mn-ea"/>
                <a:ea typeface="+mn-ea"/>
              </a:rPr>
              <a:t>3</a:t>
            </a:r>
            <a:r>
              <a:rPr sz="2400" b="1" spc="-5" dirty="0">
                <a:latin typeface="+mn-ea"/>
                <a:ea typeface="+mn-ea"/>
              </a:rPr>
              <a:t>.2 </a:t>
            </a:r>
            <a:r>
              <a:rPr sz="2400" b="1" spc="-10" dirty="0">
                <a:latin typeface="+mn-ea"/>
                <a:ea typeface="+mn-ea"/>
              </a:rPr>
              <a:t>Technical Challenges </a:t>
            </a:r>
            <a:r>
              <a:rPr sz="2400" b="1" spc="-15" dirty="0">
                <a:latin typeface="+mn-ea"/>
                <a:ea typeface="+mn-ea"/>
              </a:rPr>
              <a:t>for </a:t>
            </a:r>
            <a:r>
              <a:rPr sz="2400" b="1" spc="-10" dirty="0">
                <a:latin typeface="+mn-ea"/>
                <a:ea typeface="+mn-ea"/>
              </a:rPr>
              <a:t>Enhanced  Dependability</a:t>
            </a:r>
            <a:endParaRPr sz="2400" b="1" dirty="0">
              <a:latin typeface="+mn-ea"/>
              <a:ea typeface="+mn-ea"/>
            </a:endParaRPr>
          </a:p>
        </p:txBody>
      </p:sp>
      <p:sp>
        <p:nvSpPr>
          <p:cNvPr id="6" name="object 6"/>
          <p:cNvSpPr txBox="1"/>
          <p:nvPr/>
        </p:nvSpPr>
        <p:spPr>
          <a:xfrm>
            <a:off x="402590" y="1695508"/>
            <a:ext cx="8329295" cy="4572000"/>
          </a:xfrm>
          <a:prstGeom prst="rect">
            <a:avLst/>
          </a:prstGeom>
        </p:spPr>
        <p:txBody>
          <a:bodyPr vert="horz" wrap="square" lIns="0" tIns="0" rIns="0" bIns="0" rtlCol="0">
            <a:spAutoFit/>
          </a:bodyPr>
          <a:lstStyle/>
          <a:p>
            <a:pPr marL="469265" marR="43815" indent="-456565">
              <a:lnSpc>
                <a:spcPct val="100000"/>
              </a:lnSpc>
              <a:buChar char="•"/>
              <a:tabLst>
                <a:tab pos="469265" algn="l"/>
                <a:tab pos="469900" algn="l"/>
              </a:tabLst>
            </a:pPr>
            <a:r>
              <a:rPr sz="2000" spc="-5" dirty="0">
                <a:latin typeface="Arial"/>
                <a:cs typeface="Arial"/>
              </a:rPr>
              <a:t>First </a:t>
            </a:r>
            <a:r>
              <a:rPr sz="2000" spc="-10" dirty="0">
                <a:latin typeface="Arial"/>
                <a:cs typeface="Arial"/>
              </a:rPr>
              <a:t>of </a:t>
            </a:r>
            <a:r>
              <a:rPr sz="2000" spc="-15" dirty="0">
                <a:latin typeface="Arial"/>
                <a:cs typeface="Arial"/>
              </a:rPr>
              <a:t>all, </a:t>
            </a:r>
            <a:r>
              <a:rPr sz="2000" spc="-20" dirty="0">
                <a:latin typeface="Arial"/>
                <a:cs typeface="Arial"/>
              </a:rPr>
              <a:t>we </a:t>
            </a:r>
            <a:r>
              <a:rPr sz="2000" spc="-10" dirty="0">
                <a:latin typeface="Arial"/>
                <a:cs typeface="Arial"/>
              </a:rPr>
              <a:t>should </a:t>
            </a:r>
            <a:r>
              <a:rPr sz="2000" spc="-15" dirty="0">
                <a:latin typeface="Arial"/>
                <a:cs typeface="Arial"/>
              </a:rPr>
              <a:t>recognize </a:t>
            </a:r>
            <a:r>
              <a:rPr sz="2000" spc="-10" dirty="0">
                <a:latin typeface="Arial"/>
                <a:cs typeface="Arial"/>
              </a:rPr>
              <a:t>that any technology </a:t>
            </a:r>
            <a:r>
              <a:rPr sz="2000" spc="-15" dirty="0">
                <a:latin typeface="Arial"/>
                <a:cs typeface="Arial"/>
              </a:rPr>
              <a:t>in </a:t>
            </a:r>
            <a:r>
              <a:rPr sz="2000" spc="-10" dirty="0">
                <a:latin typeface="Arial"/>
                <a:cs typeface="Arial"/>
              </a:rPr>
              <a:t>PHY and </a:t>
            </a:r>
            <a:r>
              <a:rPr sz="2000" spc="-15" dirty="0">
                <a:latin typeface="Arial"/>
                <a:cs typeface="Arial"/>
              </a:rPr>
              <a:t>MAC  </a:t>
            </a:r>
            <a:r>
              <a:rPr sz="2000" spc="-10" dirty="0">
                <a:latin typeface="Arial"/>
                <a:cs typeface="Arial"/>
              </a:rPr>
              <a:t>cannot guarantee </a:t>
            </a:r>
            <a:r>
              <a:rPr sz="2000" spc="-5" dirty="0">
                <a:latin typeface="Arial"/>
                <a:cs typeface="Arial"/>
              </a:rPr>
              <a:t>full </a:t>
            </a:r>
            <a:r>
              <a:rPr sz="2000" spc="-10" dirty="0">
                <a:latin typeface="Arial"/>
                <a:cs typeface="Arial"/>
              </a:rPr>
              <a:t>dependability </a:t>
            </a:r>
            <a:r>
              <a:rPr sz="2000" spc="-15" dirty="0">
                <a:latin typeface="Arial"/>
                <a:cs typeface="Arial"/>
              </a:rPr>
              <a:t>in </a:t>
            </a:r>
            <a:r>
              <a:rPr sz="2000" spc="-10" dirty="0">
                <a:latin typeface="Arial"/>
                <a:cs typeface="Arial"/>
              </a:rPr>
              <a:t>every </a:t>
            </a:r>
            <a:r>
              <a:rPr sz="2000" spc="-5" dirty="0">
                <a:latin typeface="Arial"/>
                <a:cs typeface="Arial"/>
              </a:rPr>
              <a:t>use</a:t>
            </a:r>
            <a:r>
              <a:rPr sz="2000" spc="240" dirty="0">
                <a:latin typeface="Arial"/>
                <a:cs typeface="Arial"/>
              </a:rPr>
              <a:t> </a:t>
            </a:r>
            <a:r>
              <a:rPr sz="2000" spc="-5" dirty="0">
                <a:latin typeface="Arial"/>
                <a:cs typeface="Arial"/>
              </a:rPr>
              <a:t>case.</a:t>
            </a:r>
            <a:endParaRPr sz="2000" dirty="0">
              <a:latin typeface="Arial"/>
              <a:cs typeface="Arial"/>
            </a:endParaRPr>
          </a:p>
          <a:p>
            <a:pPr marL="469265" marR="5080" indent="-456565">
              <a:lnSpc>
                <a:spcPct val="100000"/>
              </a:lnSpc>
              <a:buChar char="•"/>
              <a:tabLst>
                <a:tab pos="469265" algn="l"/>
                <a:tab pos="469900" algn="l"/>
              </a:tabLst>
            </a:pPr>
            <a:r>
              <a:rPr sz="2000" spc="-30" dirty="0">
                <a:latin typeface="Arial"/>
                <a:cs typeface="Arial"/>
              </a:rPr>
              <a:t>However, </a:t>
            </a:r>
            <a:r>
              <a:rPr sz="2000" spc="-20" dirty="0">
                <a:latin typeface="Arial"/>
                <a:cs typeface="Arial"/>
              </a:rPr>
              <a:t>we </a:t>
            </a:r>
            <a:r>
              <a:rPr sz="2000" spc="-5" dirty="0">
                <a:latin typeface="Arial"/>
                <a:cs typeface="Arial"/>
              </a:rPr>
              <a:t>can </a:t>
            </a:r>
            <a:r>
              <a:rPr sz="2000" spc="-10" dirty="0">
                <a:latin typeface="Arial"/>
                <a:cs typeface="Arial"/>
              </a:rPr>
              <a:t>design </a:t>
            </a:r>
            <a:r>
              <a:rPr sz="2000" spc="-5" dirty="0">
                <a:latin typeface="Arial"/>
                <a:cs typeface="Arial"/>
              </a:rPr>
              <a:t>a </a:t>
            </a:r>
            <a:r>
              <a:rPr sz="2000" spc="-10" dirty="0">
                <a:latin typeface="Arial"/>
                <a:cs typeface="Arial"/>
              </a:rPr>
              <a:t>new standard </a:t>
            </a:r>
            <a:r>
              <a:rPr sz="2000" spc="-15" dirty="0">
                <a:latin typeface="Arial"/>
                <a:cs typeface="Arial"/>
              </a:rPr>
              <a:t>which </a:t>
            </a:r>
            <a:r>
              <a:rPr sz="2000" spc="-5" dirty="0">
                <a:latin typeface="Arial"/>
                <a:cs typeface="Arial"/>
              </a:rPr>
              <a:t>can </a:t>
            </a:r>
            <a:r>
              <a:rPr sz="2000" spc="-10" dirty="0">
                <a:latin typeface="Arial"/>
                <a:cs typeface="Arial"/>
              </a:rPr>
              <a:t>guarantee </a:t>
            </a:r>
            <a:r>
              <a:rPr sz="2000" spc="-5" dirty="0">
                <a:latin typeface="Arial"/>
                <a:cs typeface="Arial"/>
              </a:rPr>
              <a:t>a  </a:t>
            </a:r>
            <a:r>
              <a:rPr sz="2000" spc="-10" dirty="0">
                <a:latin typeface="Arial"/>
                <a:cs typeface="Arial"/>
              </a:rPr>
              <a:t>certain </a:t>
            </a:r>
            <a:r>
              <a:rPr sz="2000" spc="-15" dirty="0">
                <a:latin typeface="Arial"/>
                <a:cs typeface="Arial"/>
              </a:rPr>
              <a:t>level </a:t>
            </a:r>
            <a:r>
              <a:rPr sz="2000" spc="-10" dirty="0">
                <a:latin typeface="Arial"/>
                <a:cs typeface="Arial"/>
              </a:rPr>
              <a:t>of enhanced dependability </a:t>
            </a:r>
            <a:r>
              <a:rPr sz="2000" spc="-15" dirty="0">
                <a:latin typeface="Arial"/>
                <a:cs typeface="Arial"/>
              </a:rPr>
              <a:t>in </a:t>
            </a:r>
            <a:r>
              <a:rPr sz="2000" spc="-5" dirty="0">
                <a:latin typeface="Arial"/>
                <a:cs typeface="Arial"/>
              </a:rPr>
              <a:t>a specific </a:t>
            </a:r>
            <a:r>
              <a:rPr sz="2000" spc="-10" dirty="0">
                <a:latin typeface="Arial"/>
                <a:cs typeface="Arial"/>
              </a:rPr>
              <a:t>defined </a:t>
            </a:r>
            <a:r>
              <a:rPr sz="2000" spc="-5" dirty="0">
                <a:latin typeface="Arial"/>
                <a:cs typeface="Arial"/>
              </a:rPr>
              <a:t>use</a:t>
            </a:r>
            <a:r>
              <a:rPr sz="2000" spc="385" dirty="0">
                <a:latin typeface="Arial"/>
                <a:cs typeface="Arial"/>
              </a:rPr>
              <a:t> </a:t>
            </a:r>
            <a:r>
              <a:rPr sz="2000" spc="-5" dirty="0">
                <a:latin typeface="Arial"/>
                <a:cs typeface="Arial"/>
              </a:rPr>
              <a:t>case.</a:t>
            </a:r>
            <a:endParaRPr sz="2000" dirty="0">
              <a:latin typeface="Arial"/>
              <a:cs typeface="Arial"/>
            </a:endParaRPr>
          </a:p>
          <a:p>
            <a:pPr marL="469265" marR="193040" indent="-456565">
              <a:lnSpc>
                <a:spcPts val="2400"/>
              </a:lnSpc>
              <a:spcBef>
                <a:spcPts val="75"/>
              </a:spcBef>
              <a:buChar char="•"/>
              <a:tabLst>
                <a:tab pos="469265" algn="l"/>
                <a:tab pos="469900" algn="l"/>
                <a:tab pos="3237230" algn="l"/>
              </a:tabLst>
            </a:pPr>
            <a:r>
              <a:rPr sz="2000" spc="-10" dirty="0">
                <a:latin typeface="Arial"/>
                <a:cs typeface="Arial"/>
              </a:rPr>
              <a:t>As an analogy of </a:t>
            </a:r>
            <a:r>
              <a:rPr sz="2000" dirty="0">
                <a:latin typeface="Arial"/>
                <a:cs typeface="Arial"/>
              </a:rPr>
              <a:t>informed </a:t>
            </a:r>
            <a:r>
              <a:rPr sz="2000" spc="-5" dirty="0">
                <a:latin typeface="Arial"/>
                <a:cs typeface="Arial"/>
              </a:rPr>
              <a:t>consent </a:t>
            </a:r>
            <a:r>
              <a:rPr sz="2000" spc="-15" dirty="0">
                <a:latin typeface="Arial"/>
                <a:cs typeface="Arial"/>
              </a:rPr>
              <a:t>in </a:t>
            </a:r>
            <a:r>
              <a:rPr sz="2000" spc="-5" dirty="0">
                <a:latin typeface="Arial"/>
                <a:cs typeface="Arial"/>
              </a:rPr>
              <a:t>medical </a:t>
            </a:r>
            <a:r>
              <a:rPr sz="2000" spc="-10" dirty="0">
                <a:latin typeface="Arial"/>
                <a:cs typeface="Arial"/>
              </a:rPr>
              <a:t>doctor to </a:t>
            </a:r>
            <a:r>
              <a:rPr sz="2000" spc="-5" dirty="0">
                <a:latin typeface="Arial"/>
                <a:cs typeface="Arial"/>
              </a:rPr>
              <a:t>a </a:t>
            </a:r>
            <a:r>
              <a:rPr sz="2000" spc="-10" dirty="0">
                <a:latin typeface="Arial"/>
                <a:cs typeface="Arial"/>
              </a:rPr>
              <a:t>patient, </a:t>
            </a:r>
            <a:r>
              <a:rPr sz="2000" spc="-5" dirty="0">
                <a:latin typeface="Arial"/>
                <a:cs typeface="Arial"/>
              </a:rPr>
              <a:t>a  manufacturer </a:t>
            </a:r>
            <a:r>
              <a:rPr sz="2000" spc="-10" dirty="0">
                <a:latin typeface="Arial"/>
                <a:cs typeface="Arial"/>
              </a:rPr>
              <a:t>of </a:t>
            </a:r>
            <a:r>
              <a:rPr sz="2000" spc="-5" dirty="0">
                <a:latin typeface="Arial"/>
                <a:cs typeface="Arial"/>
              </a:rPr>
              <a:t>a </a:t>
            </a:r>
            <a:r>
              <a:rPr sz="2000" spc="-10" dirty="0">
                <a:latin typeface="Arial"/>
                <a:cs typeface="Arial"/>
              </a:rPr>
              <a:t>dependable wireless network </a:t>
            </a:r>
            <a:r>
              <a:rPr sz="2000" spc="-5" dirty="0">
                <a:latin typeface="Arial"/>
                <a:cs typeface="Arial"/>
              </a:rPr>
              <a:t>can describe such a  specific </a:t>
            </a:r>
            <a:r>
              <a:rPr sz="2000" spc="-10" dirty="0">
                <a:latin typeface="Arial"/>
                <a:cs typeface="Arial"/>
              </a:rPr>
              <a:t>defined </a:t>
            </a:r>
            <a:r>
              <a:rPr sz="2000" spc="-5" dirty="0">
                <a:latin typeface="Arial"/>
                <a:cs typeface="Arial"/>
              </a:rPr>
              <a:t>use case </a:t>
            </a:r>
            <a:r>
              <a:rPr sz="2000" spc="-10" dirty="0">
                <a:latin typeface="Arial"/>
                <a:cs typeface="Arial"/>
              </a:rPr>
              <a:t>that </a:t>
            </a:r>
            <a:r>
              <a:rPr sz="2000" b="1" i="1" u="heavy" spc="-5" dirty="0">
                <a:latin typeface="Arial"/>
                <a:cs typeface="Arial"/>
              </a:rPr>
              <a:t>the manufacture </a:t>
            </a:r>
            <a:r>
              <a:rPr sz="2000" b="1" i="1" u="heavy" spc="-10" dirty="0">
                <a:latin typeface="Arial"/>
                <a:cs typeface="Arial"/>
              </a:rPr>
              <a:t>can </a:t>
            </a:r>
            <a:r>
              <a:rPr sz="2000" b="1" i="1" u="heavy" spc="-5" dirty="0">
                <a:latin typeface="Arial"/>
                <a:cs typeface="Arial"/>
              </a:rPr>
              <a:t>guarantee a  defined </a:t>
            </a:r>
            <a:r>
              <a:rPr sz="2000" b="1" i="1" u="heavy" spc="-10" dirty="0">
                <a:latin typeface="Arial"/>
                <a:cs typeface="Arial"/>
              </a:rPr>
              <a:t>level </a:t>
            </a:r>
            <a:r>
              <a:rPr sz="2000" b="1" i="1" u="heavy" spc="-5" dirty="0">
                <a:latin typeface="Arial"/>
                <a:cs typeface="Arial"/>
              </a:rPr>
              <a:t>of dependability showing </a:t>
            </a:r>
            <a:r>
              <a:rPr sz="2000" b="1" i="1" u="heavy" spc="-10" dirty="0">
                <a:latin typeface="Arial"/>
                <a:cs typeface="Arial"/>
              </a:rPr>
              <a:t>necessary cost </a:t>
            </a:r>
            <a:r>
              <a:rPr sz="2000" b="1" i="1" u="heavy" spc="-5" dirty="0">
                <a:latin typeface="Arial"/>
                <a:cs typeface="Arial"/>
              </a:rPr>
              <a:t>and  </a:t>
            </a:r>
            <a:r>
              <a:rPr sz="2000" b="1" i="1" u="heavy" spc="-10" dirty="0">
                <a:latin typeface="Arial"/>
                <a:cs typeface="Arial"/>
              </a:rPr>
              <a:t>remained</a:t>
            </a:r>
            <a:r>
              <a:rPr sz="2000" b="1" i="1" u="heavy" spc="60" dirty="0">
                <a:latin typeface="Arial"/>
                <a:cs typeface="Arial"/>
              </a:rPr>
              <a:t> </a:t>
            </a:r>
            <a:r>
              <a:rPr sz="2000" b="1" i="1" u="heavy" spc="-15" dirty="0">
                <a:latin typeface="Arial"/>
                <a:cs typeface="Arial"/>
              </a:rPr>
              <a:t>uncertainty.	</a:t>
            </a:r>
            <a:r>
              <a:rPr sz="2000" spc="-5" dirty="0">
                <a:latin typeface="Arial"/>
                <a:cs typeface="Arial"/>
              </a:rPr>
              <a:t>This </a:t>
            </a:r>
            <a:r>
              <a:rPr sz="2000" spc="-15" dirty="0">
                <a:latin typeface="Arial"/>
                <a:cs typeface="Arial"/>
              </a:rPr>
              <a:t>is </a:t>
            </a:r>
            <a:r>
              <a:rPr sz="2000" spc="-10" dirty="0">
                <a:latin typeface="Arial"/>
                <a:cs typeface="Arial"/>
              </a:rPr>
              <a:t>an honest </a:t>
            </a:r>
            <a:r>
              <a:rPr sz="2000" spc="-5" dirty="0">
                <a:latin typeface="Arial"/>
                <a:cs typeface="Arial"/>
              </a:rPr>
              <a:t>manner </a:t>
            </a:r>
            <a:r>
              <a:rPr sz="2000" spc="-10" dirty="0">
                <a:latin typeface="Arial"/>
                <a:cs typeface="Arial"/>
              </a:rPr>
              <a:t>and</a:t>
            </a:r>
            <a:r>
              <a:rPr sz="2000" spc="70" dirty="0">
                <a:latin typeface="Arial"/>
                <a:cs typeface="Arial"/>
              </a:rPr>
              <a:t> </a:t>
            </a:r>
            <a:r>
              <a:rPr sz="2000" spc="5" dirty="0">
                <a:latin typeface="Arial"/>
                <a:cs typeface="Arial"/>
              </a:rPr>
              <a:t>much</a:t>
            </a:r>
            <a:r>
              <a:rPr sz="2000" spc="-65" dirty="0">
                <a:latin typeface="Arial"/>
                <a:cs typeface="Arial"/>
              </a:rPr>
              <a:t> </a:t>
            </a:r>
            <a:r>
              <a:rPr sz="2000" spc="-10" dirty="0">
                <a:latin typeface="Arial"/>
                <a:cs typeface="Arial"/>
              </a:rPr>
              <a:t>better  than no guarantee </a:t>
            </a:r>
            <a:r>
              <a:rPr sz="2000" dirty="0">
                <a:latin typeface="Arial"/>
                <a:cs typeface="Arial"/>
              </a:rPr>
              <a:t>for </a:t>
            </a:r>
            <a:r>
              <a:rPr sz="2000" spc="-10" dirty="0">
                <a:latin typeface="Arial"/>
                <a:cs typeface="Arial"/>
              </a:rPr>
              <a:t>any </a:t>
            </a:r>
            <a:r>
              <a:rPr sz="2000" spc="-5" dirty="0">
                <a:latin typeface="Arial"/>
                <a:cs typeface="Arial"/>
              </a:rPr>
              <a:t>use</a:t>
            </a:r>
            <a:r>
              <a:rPr sz="2000" spc="50" dirty="0">
                <a:latin typeface="Arial"/>
                <a:cs typeface="Arial"/>
              </a:rPr>
              <a:t> </a:t>
            </a:r>
            <a:r>
              <a:rPr sz="2000" spc="-5" dirty="0">
                <a:latin typeface="Arial"/>
                <a:cs typeface="Arial"/>
              </a:rPr>
              <a:t>case.</a:t>
            </a:r>
            <a:endParaRPr sz="2000" dirty="0">
              <a:latin typeface="Arial"/>
              <a:cs typeface="Arial"/>
            </a:endParaRPr>
          </a:p>
          <a:p>
            <a:pPr marL="469265" marR="231140" indent="-456565">
              <a:lnSpc>
                <a:spcPts val="2400"/>
              </a:lnSpc>
              <a:buChar char="•"/>
              <a:tabLst>
                <a:tab pos="469265" algn="l"/>
                <a:tab pos="469900" algn="l"/>
              </a:tabLst>
            </a:pPr>
            <a:r>
              <a:rPr sz="2000" spc="-5" dirty="0">
                <a:latin typeface="Arial"/>
                <a:cs typeface="Arial"/>
              </a:rPr>
              <a:t>Therefore, </a:t>
            </a:r>
            <a:r>
              <a:rPr sz="2000" spc="-10" dirty="0">
                <a:latin typeface="Arial"/>
                <a:cs typeface="Arial"/>
              </a:rPr>
              <a:t>an expecting standard </a:t>
            </a:r>
            <a:r>
              <a:rPr sz="2000" spc="-5" dirty="0">
                <a:latin typeface="Arial"/>
                <a:cs typeface="Arial"/>
              </a:rPr>
              <a:t>describes a specific use case </a:t>
            </a:r>
            <a:r>
              <a:rPr sz="2000" spc="-15" dirty="0">
                <a:latin typeface="Arial"/>
                <a:cs typeface="Arial"/>
              </a:rPr>
              <a:t>in  which </a:t>
            </a:r>
            <a:r>
              <a:rPr sz="2000" b="1" i="1" u="heavy" spc="-5" dirty="0">
                <a:latin typeface="Arial"/>
                <a:cs typeface="Arial"/>
              </a:rPr>
              <a:t>worst </a:t>
            </a:r>
            <a:r>
              <a:rPr sz="2000" b="1" i="1" u="heavy" spc="-10" dirty="0">
                <a:latin typeface="Arial"/>
                <a:cs typeface="Arial"/>
              </a:rPr>
              <a:t>performance can </a:t>
            </a:r>
            <a:r>
              <a:rPr sz="2000" b="1" i="1" u="heavy" spc="-5" dirty="0">
                <a:latin typeface="Arial"/>
                <a:cs typeface="Arial"/>
              </a:rPr>
              <a:t>be </a:t>
            </a:r>
            <a:r>
              <a:rPr sz="2000" b="1" i="1" u="heavy" spc="-10" dirty="0">
                <a:latin typeface="Arial"/>
                <a:cs typeface="Arial"/>
              </a:rPr>
              <a:t>guaranteed </a:t>
            </a:r>
            <a:r>
              <a:rPr sz="2000" b="1" i="1" u="heavy" spc="-5" dirty="0">
                <a:latin typeface="Arial"/>
                <a:cs typeface="Arial"/>
              </a:rPr>
              <a:t>enough high while  most of exiting standards </a:t>
            </a:r>
            <a:r>
              <a:rPr sz="2000" b="1" i="1" u="heavy" spc="-10" dirty="0">
                <a:latin typeface="Arial"/>
                <a:cs typeface="Arial"/>
              </a:rPr>
              <a:t>have been </a:t>
            </a:r>
            <a:r>
              <a:rPr sz="2000" b="1" i="1" u="heavy" spc="-5" dirty="0">
                <a:latin typeface="Arial"/>
                <a:cs typeface="Arial"/>
              </a:rPr>
              <a:t>designed with </a:t>
            </a:r>
            <a:r>
              <a:rPr sz="2000" b="1" i="1" u="heavy" spc="-10" dirty="0">
                <a:latin typeface="Arial"/>
                <a:cs typeface="Arial"/>
              </a:rPr>
              <a:t>average  performance</a:t>
            </a:r>
            <a:r>
              <a:rPr sz="2000" b="1" i="1" u="heavy" dirty="0">
                <a:latin typeface="Arial"/>
                <a:cs typeface="Arial"/>
              </a:rPr>
              <a:t> </a:t>
            </a:r>
            <a:r>
              <a:rPr sz="2000" b="1" i="1" u="heavy" spc="-10" dirty="0">
                <a:latin typeface="Arial"/>
                <a:cs typeface="Arial"/>
              </a:rPr>
              <a:t>base.</a:t>
            </a:r>
            <a:endParaRPr sz="2000" dirty="0">
              <a:latin typeface="Arial"/>
              <a:cs typeface="Arial"/>
            </a:endParaRPr>
          </a:p>
          <a:p>
            <a:pPr marL="469265" indent="-456565">
              <a:lnSpc>
                <a:spcPts val="2320"/>
              </a:lnSpc>
              <a:buChar char="•"/>
              <a:tabLst>
                <a:tab pos="469265" algn="l"/>
                <a:tab pos="469900" algn="l"/>
              </a:tabLst>
            </a:pPr>
            <a:r>
              <a:rPr sz="2000" spc="-30" dirty="0">
                <a:latin typeface="Arial"/>
                <a:cs typeface="Arial"/>
              </a:rPr>
              <a:t>Technical </a:t>
            </a:r>
            <a:r>
              <a:rPr sz="2000" spc="-5" dirty="0">
                <a:latin typeface="Arial"/>
                <a:cs typeface="Arial"/>
              </a:rPr>
              <a:t>requirement </a:t>
            </a:r>
            <a:r>
              <a:rPr sz="2000" dirty="0">
                <a:latin typeface="Arial"/>
                <a:cs typeface="Arial"/>
              </a:rPr>
              <a:t>for </a:t>
            </a:r>
            <a:r>
              <a:rPr sz="2000" spc="-10" dirty="0">
                <a:latin typeface="Arial"/>
                <a:cs typeface="Arial"/>
              </a:rPr>
              <a:t>the </a:t>
            </a:r>
            <a:r>
              <a:rPr sz="2000" spc="-5" dirty="0">
                <a:latin typeface="Arial"/>
                <a:cs typeface="Arial"/>
              </a:rPr>
              <a:t>specific use case can </a:t>
            </a:r>
            <a:r>
              <a:rPr sz="2000" spc="-10" dirty="0">
                <a:latin typeface="Arial"/>
                <a:cs typeface="Arial"/>
              </a:rPr>
              <a:t>be</a:t>
            </a:r>
            <a:r>
              <a:rPr sz="2000" spc="80" dirty="0">
                <a:latin typeface="Arial"/>
                <a:cs typeface="Arial"/>
              </a:rPr>
              <a:t> </a:t>
            </a:r>
            <a:r>
              <a:rPr sz="2000" spc="-10" dirty="0">
                <a:latin typeface="Arial"/>
                <a:cs typeface="Arial"/>
              </a:rPr>
              <a:t>guaranteed.</a:t>
            </a:r>
            <a:endParaRPr sz="2000" dirty="0">
              <a:latin typeface="Arial"/>
              <a:cs typeface="Arial"/>
            </a:endParaRPr>
          </a:p>
        </p:txBody>
      </p:sp>
      <p:sp>
        <p:nvSpPr>
          <p:cNvPr id="13" name="object 3">
            <a:extLst>
              <a:ext uri="{FF2B5EF4-FFF2-40B4-BE49-F238E27FC236}">
                <a16:creationId xmlns:a16="http://schemas.microsoft.com/office/drawing/2014/main" id="{39CDFDF4-B91C-4DB9-8198-8CAE6201EF58}"/>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15" name="object 3">
            <a:extLst>
              <a:ext uri="{FF2B5EF4-FFF2-40B4-BE49-F238E27FC236}">
                <a16:creationId xmlns:a16="http://schemas.microsoft.com/office/drawing/2014/main" id="{88FFB420-D38B-4518-A727-68C9168860D1}"/>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7" name="日付プレースホルダー 6">
            <a:extLst>
              <a:ext uri="{FF2B5EF4-FFF2-40B4-BE49-F238E27FC236}">
                <a16:creationId xmlns:a16="http://schemas.microsoft.com/office/drawing/2014/main" id="{9AED3851-1976-6161-E4B2-E08B86316F81}"/>
              </a:ext>
            </a:extLst>
          </p:cNvPr>
          <p:cNvSpPr>
            <a:spLocks noGrp="1"/>
          </p:cNvSpPr>
          <p:nvPr>
            <p:ph type="dt" sz="half" idx="13"/>
          </p:nvPr>
        </p:nvSpPr>
        <p:spPr/>
        <p:txBody>
          <a:bodyPr/>
          <a:lstStyle/>
          <a:p>
            <a:r>
              <a:rPr lang="en-US" altLang="ja-JP"/>
              <a:t>July 2025</a:t>
            </a:r>
            <a:endParaRPr lang="en-US" altLang="ja-JP" dirty="0"/>
          </a:p>
        </p:txBody>
      </p:sp>
      <p:sp>
        <p:nvSpPr>
          <p:cNvPr id="5" name="object 4">
            <a:extLst>
              <a:ext uri="{FF2B5EF4-FFF2-40B4-BE49-F238E27FC236}">
                <a16:creationId xmlns:a16="http://schemas.microsoft.com/office/drawing/2014/main" id="{4FD3A29F-765E-40DC-C030-8938A8812A3E}"/>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9" name="object 5">
            <a:extLst>
              <a:ext uri="{FF2B5EF4-FFF2-40B4-BE49-F238E27FC236}">
                <a16:creationId xmlns:a16="http://schemas.microsoft.com/office/drawing/2014/main" id="{B2E0048E-1B5C-B637-8DBC-B3C3184E3EB0}"/>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0" name="object 4">
            <a:extLst>
              <a:ext uri="{FF2B5EF4-FFF2-40B4-BE49-F238E27FC236}">
                <a16:creationId xmlns:a16="http://schemas.microsoft.com/office/drawing/2014/main" id="{E933949A-8B10-4CF8-9F48-267797FD9840}"/>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1" name="object 9">
            <a:extLst>
              <a:ext uri="{FF2B5EF4-FFF2-40B4-BE49-F238E27FC236}">
                <a16:creationId xmlns:a16="http://schemas.microsoft.com/office/drawing/2014/main" id="{714F3171-118B-0CC9-67FC-8DDD627734B3}"/>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45</a:t>
            </a:fld>
            <a:endParaRPr sz="1050" dirty="0">
              <a:latin typeface="Arial"/>
              <a:cs typeface="Arial"/>
            </a:endParaRPr>
          </a:p>
        </p:txBody>
      </p:sp>
      <p:sp>
        <p:nvSpPr>
          <p:cNvPr id="12" name="object 10">
            <a:extLst>
              <a:ext uri="{FF2B5EF4-FFF2-40B4-BE49-F238E27FC236}">
                <a16:creationId xmlns:a16="http://schemas.microsoft.com/office/drawing/2014/main" id="{E75C3434-B295-EB29-4C2D-2312BB57DE6D}"/>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4" name="object 4"/>
          <p:cNvSpPr txBox="1">
            <a:spLocks noGrp="1"/>
          </p:cNvSpPr>
          <p:nvPr>
            <p:ph type="title"/>
          </p:nvPr>
        </p:nvSpPr>
        <p:spPr>
          <a:xfrm>
            <a:off x="251381" y="863457"/>
            <a:ext cx="8229600" cy="527726"/>
          </a:xfrm>
          <a:prstGeom prst="rect">
            <a:avLst/>
          </a:prstGeom>
        </p:spPr>
        <p:txBody>
          <a:bodyPr vert="horz" wrap="square" lIns="0" tIns="156862" rIns="0" bIns="0" rtlCol="0">
            <a:spAutoFit/>
          </a:bodyPr>
          <a:lstStyle/>
          <a:p>
            <a:pPr marL="4069715" marR="5080" indent="-3767454">
              <a:lnSpc>
                <a:spcPct val="100000"/>
              </a:lnSpc>
            </a:pPr>
            <a:r>
              <a:rPr lang="en-US" sz="2400" b="1" spc="5" dirty="0">
                <a:latin typeface="+mn-lt"/>
              </a:rPr>
              <a:t>3</a:t>
            </a:r>
            <a:r>
              <a:rPr sz="2400" b="1" spc="5" dirty="0">
                <a:latin typeface="+mn-lt"/>
              </a:rPr>
              <a:t>.3 </a:t>
            </a:r>
            <a:r>
              <a:rPr sz="2400" b="1" spc="-5" dirty="0">
                <a:latin typeface="+mn-lt"/>
              </a:rPr>
              <a:t>Uniqueness </a:t>
            </a:r>
            <a:r>
              <a:rPr sz="2400" b="1" dirty="0">
                <a:latin typeface="+mn-lt"/>
              </a:rPr>
              <a:t>different from existing </a:t>
            </a:r>
            <a:r>
              <a:rPr sz="2400" b="1" spc="-5" dirty="0">
                <a:latin typeface="+mn-lt"/>
              </a:rPr>
              <a:t>standards  </a:t>
            </a:r>
            <a:r>
              <a:rPr sz="2400" b="1" dirty="0">
                <a:latin typeface="+mn-lt"/>
              </a:rPr>
              <a:t>(1/2)</a:t>
            </a:r>
          </a:p>
        </p:txBody>
      </p:sp>
      <p:sp>
        <p:nvSpPr>
          <p:cNvPr id="5" name="object 5"/>
          <p:cNvSpPr txBox="1"/>
          <p:nvPr/>
        </p:nvSpPr>
        <p:spPr>
          <a:xfrm>
            <a:off x="602933" y="1836860"/>
            <a:ext cx="7938134" cy="3893820"/>
          </a:xfrm>
          <a:prstGeom prst="rect">
            <a:avLst/>
          </a:prstGeom>
        </p:spPr>
        <p:txBody>
          <a:bodyPr vert="horz" wrap="square" lIns="0" tIns="0" rIns="0" bIns="0" rtlCol="0">
            <a:spAutoFit/>
          </a:bodyPr>
          <a:lstStyle/>
          <a:p>
            <a:pPr marL="469900" marR="7620" indent="-457200" algn="just">
              <a:lnSpc>
                <a:spcPct val="100000"/>
              </a:lnSpc>
              <a:buAutoNum type="arabicPeriod"/>
              <a:tabLst>
                <a:tab pos="469900" algn="l"/>
              </a:tabLst>
            </a:pPr>
            <a:r>
              <a:rPr sz="2400" spc="-5" dirty="0">
                <a:latin typeface="Arial"/>
                <a:cs typeface="Arial"/>
              </a:rPr>
              <a:t>MAC </a:t>
            </a:r>
            <a:r>
              <a:rPr sz="2400" dirty="0">
                <a:latin typeface="Arial"/>
                <a:cs typeface="Arial"/>
              </a:rPr>
              <a:t>protocol for </a:t>
            </a:r>
            <a:r>
              <a:rPr sz="2400" spc="-5" dirty="0">
                <a:latin typeface="Arial"/>
                <a:cs typeface="Arial"/>
              </a:rPr>
              <a:t>around packets and </a:t>
            </a:r>
            <a:r>
              <a:rPr sz="2400" spc="-10" dirty="0">
                <a:latin typeface="Arial"/>
                <a:cs typeface="Arial"/>
              </a:rPr>
              <a:t>recursive </a:t>
            </a:r>
            <a:r>
              <a:rPr sz="2400" dirty="0">
                <a:latin typeface="Arial"/>
                <a:cs typeface="Arial"/>
              </a:rPr>
              <a:t>access  </a:t>
            </a:r>
            <a:r>
              <a:rPr sz="2400" spc="10" dirty="0">
                <a:latin typeface="Arial"/>
                <a:cs typeface="Arial"/>
              </a:rPr>
              <a:t>for </a:t>
            </a:r>
            <a:r>
              <a:rPr sz="2400" spc="5" dirty="0">
                <a:latin typeface="Arial"/>
                <a:cs typeface="Arial"/>
              </a:rPr>
              <a:t>feedback </a:t>
            </a:r>
            <a:r>
              <a:rPr sz="2400" dirty="0">
                <a:latin typeface="Arial"/>
                <a:cs typeface="Arial"/>
              </a:rPr>
              <a:t>loop </a:t>
            </a:r>
            <a:r>
              <a:rPr sz="2400" spc="-5" dirty="0">
                <a:latin typeface="Arial"/>
                <a:cs typeface="Arial"/>
              </a:rPr>
              <a:t>in </a:t>
            </a:r>
            <a:r>
              <a:rPr sz="2400" dirty="0">
                <a:latin typeface="Arial"/>
                <a:cs typeface="Arial"/>
              </a:rPr>
              <a:t>remote sensing and</a:t>
            </a:r>
            <a:r>
              <a:rPr sz="2400" spc="-200" dirty="0">
                <a:latin typeface="Arial"/>
                <a:cs typeface="Arial"/>
              </a:rPr>
              <a:t> </a:t>
            </a:r>
            <a:r>
              <a:rPr sz="2400" spc="-5" dirty="0">
                <a:latin typeface="Arial"/>
                <a:cs typeface="Arial"/>
              </a:rPr>
              <a:t>controlling;</a:t>
            </a:r>
            <a:endParaRPr sz="2400" dirty="0">
              <a:latin typeface="Arial"/>
              <a:cs typeface="Arial"/>
            </a:endParaRPr>
          </a:p>
          <a:p>
            <a:pPr marL="469900" marR="6985" indent="-457200" algn="just">
              <a:lnSpc>
                <a:spcPct val="100000"/>
              </a:lnSpc>
              <a:spcBef>
                <a:spcPts val="575"/>
              </a:spcBef>
              <a:buAutoNum type="arabicPeriod"/>
              <a:tabLst>
                <a:tab pos="469900" algn="l"/>
              </a:tabLst>
            </a:pPr>
            <a:r>
              <a:rPr sz="2400" spc="-5" dirty="0">
                <a:latin typeface="Arial"/>
                <a:cs typeface="Arial"/>
              </a:rPr>
              <a:t>Level </a:t>
            </a:r>
            <a:r>
              <a:rPr sz="2400" dirty="0">
                <a:latin typeface="Arial"/>
                <a:cs typeface="Arial"/>
              </a:rPr>
              <a:t>of dependability can be </a:t>
            </a:r>
            <a:r>
              <a:rPr sz="2400" spc="-5" dirty="0">
                <a:latin typeface="Arial"/>
                <a:cs typeface="Arial"/>
              </a:rPr>
              <a:t>defined </a:t>
            </a:r>
            <a:r>
              <a:rPr sz="2400" spc="-10" dirty="0">
                <a:latin typeface="Arial"/>
                <a:cs typeface="Arial"/>
              </a:rPr>
              <a:t>with </a:t>
            </a:r>
            <a:r>
              <a:rPr sz="2400" dirty="0">
                <a:latin typeface="Arial"/>
                <a:cs typeface="Arial"/>
              </a:rPr>
              <a:t>showing  necessary cost </a:t>
            </a:r>
            <a:r>
              <a:rPr sz="2400" spc="-5" dirty="0">
                <a:latin typeface="Arial"/>
                <a:cs typeface="Arial"/>
              </a:rPr>
              <a:t>and remained uncertainty. </a:t>
            </a:r>
            <a:r>
              <a:rPr sz="2400" dirty="0">
                <a:latin typeface="Arial"/>
                <a:cs typeface="Arial"/>
              </a:rPr>
              <a:t>This </a:t>
            </a:r>
            <a:r>
              <a:rPr sz="2400" spc="-5" dirty="0">
                <a:latin typeface="Arial"/>
                <a:cs typeface="Arial"/>
              </a:rPr>
              <a:t>is </a:t>
            </a:r>
            <a:r>
              <a:rPr sz="2400" spc="-20" dirty="0">
                <a:latin typeface="Arial"/>
                <a:cs typeface="Arial"/>
              </a:rPr>
              <a:t>an  </a:t>
            </a:r>
            <a:r>
              <a:rPr sz="2400" dirty="0">
                <a:latin typeface="Arial"/>
                <a:cs typeface="Arial"/>
              </a:rPr>
              <a:t>honest manner </a:t>
            </a:r>
            <a:r>
              <a:rPr sz="2400" spc="-5" dirty="0">
                <a:latin typeface="Arial"/>
                <a:cs typeface="Arial"/>
              </a:rPr>
              <a:t>and much better than </a:t>
            </a:r>
            <a:r>
              <a:rPr sz="2400" spc="-10" dirty="0">
                <a:latin typeface="Arial"/>
                <a:cs typeface="Arial"/>
              </a:rPr>
              <a:t>no </a:t>
            </a:r>
            <a:r>
              <a:rPr sz="2400" spc="-5" dirty="0">
                <a:latin typeface="Arial"/>
                <a:cs typeface="Arial"/>
              </a:rPr>
              <a:t>guarantee </a:t>
            </a:r>
            <a:r>
              <a:rPr sz="2400" dirty="0">
                <a:latin typeface="Arial"/>
                <a:cs typeface="Arial"/>
              </a:rPr>
              <a:t>for  any use</a:t>
            </a:r>
            <a:r>
              <a:rPr sz="2400" spc="-110" dirty="0">
                <a:latin typeface="Arial"/>
                <a:cs typeface="Arial"/>
              </a:rPr>
              <a:t> </a:t>
            </a:r>
            <a:r>
              <a:rPr sz="2400" dirty="0">
                <a:latin typeface="Arial"/>
                <a:cs typeface="Arial"/>
              </a:rPr>
              <a:t>case.</a:t>
            </a:r>
          </a:p>
          <a:p>
            <a:pPr marL="469900" marR="5080" indent="-457200" algn="just">
              <a:lnSpc>
                <a:spcPct val="100000"/>
              </a:lnSpc>
              <a:spcBef>
                <a:spcPts val="575"/>
              </a:spcBef>
              <a:buAutoNum type="arabicPeriod"/>
              <a:tabLst>
                <a:tab pos="469900" algn="l"/>
              </a:tabLst>
            </a:pPr>
            <a:r>
              <a:rPr sz="2400" dirty="0">
                <a:latin typeface="Arial"/>
                <a:cs typeface="Arial"/>
              </a:rPr>
              <a:t>Worst </a:t>
            </a:r>
            <a:r>
              <a:rPr sz="2400" spc="-5" dirty="0">
                <a:latin typeface="Arial"/>
                <a:cs typeface="Arial"/>
              </a:rPr>
              <a:t>performance </a:t>
            </a:r>
            <a:r>
              <a:rPr sz="2400" spc="-10" dirty="0">
                <a:latin typeface="Arial"/>
                <a:cs typeface="Arial"/>
              </a:rPr>
              <a:t>can </a:t>
            </a:r>
            <a:r>
              <a:rPr sz="2400" dirty="0">
                <a:latin typeface="Arial"/>
                <a:cs typeface="Arial"/>
              </a:rPr>
              <a:t>be </a:t>
            </a:r>
            <a:r>
              <a:rPr sz="2400" spc="-5" dirty="0">
                <a:latin typeface="Arial"/>
                <a:cs typeface="Arial"/>
              </a:rPr>
              <a:t>guaranteed enough </a:t>
            </a:r>
            <a:r>
              <a:rPr sz="2400" spc="-10" dirty="0">
                <a:latin typeface="Arial"/>
                <a:cs typeface="Arial"/>
              </a:rPr>
              <a:t>high  </a:t>
            </a:r>
            <a:r>
              <a:rPr sz="2400" spc="-5" dirty="0">
                <a:latin typeface="Arial"/>
                <a:cs typeface="Arial"/>
              </a:rPr>
              <a:t>while </a:t>
            </a:r>
            <a:r>
              <a:rPr sz="2400" spc="5" dirty="0">
                <a:latin typeface="Arial"/>
                <a:cs typeface="Arial"/>
              </a:rPr>
              <a:t>most </a:t>
            </a:r>
            <a:r>
              <a:rPr sz="2400" spc="-10" dirty="0">
                <a:latin typeface="Arial"/>
                <a:cs typeface="Arial"/>
              </a:rPr>
              <a:t>of </a:t>
            </a:r>
            <a:r>
              <a:rPr sz="2400" spc="-5" dirty="0">
                <a:latin typeface="Arial"/>
                <a:cs typeface="Arial"/>
              </a:rPr>
              <a:t>exiting </a:t>
            </a:r>
            <a:r>
              <a:rPr sz="2400" dirty="0">
                <a:latin typeface="Arial"/>
                <a:cs typeface="Arial"/>
              </a:rPr>
              <a:t>standards </a:t>
            </a:r>
            <a:r>
              <a:rPr sz="2400" spc="-5" dirty="0">
                <a:latin typeface="Arial"/>
                <a:cs typeface="Arial"/>
              </a:rPr>
              <a:t>have been </a:t>
            </a:r>
            <a:r>
              <a:rPr sz="2400" dirty="0">
                <a:latin typeface="Arial"/>
                <a:cs typeface="Arial"/>
              </a:rPr>
              <a:t>designed  </a:t>
            </a:r>
            <a:r>
              <a:rPr sz="2400" spc="-10" dirty="0">
                <a:latin typeface="Arial"/>
                <a:cs typeface="Arial"/>
              </a:rPr>
              <a:t>with average </a:t>
            </a:r>
            <a:r>
              <a:rPr sz="2400" dirty="0">
                <a:latin typeface="Arial"/>
                <a:cs typeface="Arial"/>
              </a:rPr>
              <a:t>performance base.</a:t>
            </a:r>
          </a:p>
          <a:p>
            <a:pPr marL="469900" indent="-457200">
              <a:lnSpc>
                <a:spcPct val="100000"/>
              </a:lnSpc>
              <a:spcBef>
                <a:spcPts val="575"/>
              </a:spcBef>
              <a:buAutoNum type="arabicPeriod"/>
              <a:tabLst>
                <a:tab pos="469265" algn="l"/>
                <a:tab pos="469900" algn="l"/>
              </a:tabLst>
            </a:pPr>
            <a:r>
              <a:rPr sz="2400" dirty="0">
                <a:latin typeface="Arial"/>
                <a:cs typeface="Arial"/>
              </a:rPr>
              <a:t>Others</a:t>
            </a:r>
          </a:p>
        </p:txBody>
      </p:sp>
      <p:sp>
        <p:nvSpPr>
          <p:cNvPr id="10" name="object 3">
            <a:extLst>
              <a:ext uri="{FF2B5EF4-FFF2-40B4-BE49-F238E27FC236}">
                <a16:creationId xmlns:a16="http://schemas.microsoft.com/office/drawing/2014/main" id="{C17C203B-9562-4250-9006-584983AB04DD}"/>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12" name="object 3">
            <a:extLst>
              <a:ext uri="{FF2B5EF4-FFF2-40B4-BE49-F238E27FC236}">
                <a16:creationId xmlns:a16="http://schemas.microsoft.com/office/drawing/2014/main" id="{B84858D7-7B4D-4B0F-99F3-E901DC231E1A}"/>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7" name="日付プレースホルダー 6">
            <a:extLst>
              <a:ext uri="{FF2B5EF4-FFF2-40B4-BE49-F238E27FC236}">
                <a16:creationId xmlns:a16="http://schemas.microsoft.com/office/drawing/2014/main" id="{6F2F060E-D916-0FAC-DE1A-6C665E5ABBED}"/>
              </a:ext>
            </a:extLst>
          </p:cNvPr>
          <p:cNvSpPr>
            <a:spLocks noGrp="1"/>
          </p:cNvSpPr>
          <p:nvPr>
            <p:ph type="dt" sz="half" idx="13"/>
          </p:nvPr>
        </p:nvSpPr>
        <p:spPr/>
        <p:txBody>
          <a:bodyPr/>
          <a:lstStyle/>
          <a:p>
            <a:r>
              <a:rPr lang="en-US" altLang="ja-JP"/>
              <a:t>July 2025</a:t>
            </a:r>
            <a:endParaRPr lang="en-US" altLang="ja-JP" dirty="0"/>
          </a:p>
        </p:txBody>
      </p:sp>
      <p:sp>
        <p:nvSpPr>
          <p:cNvPr id="6" name="object 4">
            <a:extLst>
              <a:ext uri="{FF2B5EF4-FFF2-40B4-BE49-F238E27FC236}">
                <a16:creationId xmlns:a16="http://schemas.microsoft.com/office/drawing/2014/main" id="{9B36B8C9-F6F1-BDE5-5790-4CF6A5E7630D}"/>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8" name="object 5">
            <a:extLst>
              <a:ext uri="{FF2B5EF4-FFF2-40B4-BE49-F238E27FC236}">
                <a16:creationId xmlns:a16="http://schemas.microsoft.com/office/drawing/2014/main" id="{1093AD60-23E9-5EB2-F122-F8D450ABB976}"/>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9" name="object 4">
            <a:extLst>
              <a:ext uri="{FF2B5EF4-FFF2-40B4-BE49-F238E27FC236}">
                <a16:creationId xmlns:a16="http://schemas.microsoft.com/office/drawing/2014/main" id="{88825CC2-C7F6-0224-5A1D-202C0FFA7534}"/>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1" name="object 9">
            <a:extLst>
              <a:ext uri="{FF2B5EF4-FFF2-40B4-BE49-F238E27FC236}">
                <a16:creationId xmlns:a16="http://schemas.microsoft.com/office/drawing/2014/main" id="{EC0989A2-1405-7D24-C00D-342DB1E3F55D}"/>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46</a:t>
            </a:fld>
            <a:endParaRPr sz="1050" dirty="0">
              <a:latin typeface="Arial"/>
              <a:cs typeface="Arial"/>
            </a:endParaRPr>
          </a:p>
        </p:txBody>
      </p:sp>
      <p:sp>
        <p:nvSpPr>
          <p:cNvPr id="13" name="object 10">
            <a:extLst>
              <a:ext uri="{FF2B5EF4-FFF2-40B4-BE49-F238E27FC236}">
                <a16:creationId xmlns:a16="http://schemas.microsoft.com/office/drawing/2014/main" id="{A198BD93-FC44-9FD1-4577-75F418C1C510}"/>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 name="object 5"/>
          <p:cNvSpPr txBox="1"/>
          <p:nvPr/>
        </p:nvSpPr>
        <p:spPr>
          <a:xfrm>
            <a:off x="601659" y="1739416"/>
            <a:ext cx="8085141" cy="4193456"/>
          </a:xfrm>
          <a:prstGeom prst="rect">
            <a:avLst/>
          </a:prstGeom>
        </p:spPr>
        <p:txBody>
          <a:bodyPr vert="horz" wrap="square" lIns="0" tIns="0" rIns="0" bIns="0" rtlCol="0">
            <a:spAutoFit/>
          </a:bodyPr>
          <a:lstStyle/>
          <a:p>
            <a:pPr marL="12700" marR="74930">
              <a:lnSpc>
                <a:spcPct val="100000"/>
              </a:lnSpc>
              <a:tabLst>
                <a:tab pos="454025" algn="l"/>
                <a:tab pos="454659" algn="l"/>
                <a:tab pos="1210310" algn="l"/>
                <a:tab pos="3008630" algn="l"/>
                <a:tab pos="3484245" algn="l"/>
                <a:tab pos="4517390" algn="l"/>
                <a:tab pos="5852160" algn="l"/>
                <a:tab pos="7550150" algn="l"/>
              </a:tabLst>
            </a:pPr>
            <a:r>
              <a:rPr lang="en-US" sz="2000" b="1" spc="0" dirty="0">
                <a:latin typeface="Arial"/>
                <a:cs typeface="Arial"/>
              </a:rPr>
              <a:t>Physical(</a:t>
            </a:r>
            <a:r>
              <a:rPr sz="2000" b="1" spc="0" dirty="0">
                <a:latin typeface="Arial"/>
                <a:cs typeface="Arial"/>
              </a:rPr>
              <a:t>P</a:t>
            </a:r>
            <a:r>
              <a:rPr sz="2000" b="1" spc="-10" dirty="0">
                <a:latin typeface="Arial"/>
                <a:cs typeface="Arial"/>
              </a:rPr>
              <a:t>HY</a:t>
            </a:r>
            <a:r>
              <a:rPr lang="en-US" sz="2000" b="1" spc="-10" dirty="0">
                <a:latin typeface="Arial"/>
                <a:cs typeface="Arial"/>
              </a:rPr>
              <a:t>) layer T</a:t>
            </a:r>
            <a:r>
              <a:rPr sz="2000" b="1" spc="-10" dirty="0">
                <a:latin typeface="Arial"/>
                <a:cs typeface="Arial"/>
              </a:rPr>
              <a:t>ec</a:t>
            </a:r>
            <a:r>
              <a:rPr sz="2000" b="1" dirty="0">
                <a:latin typeface="Arial"/>
                <a:cs typeface="Arial"/>
              </a:rPr>
              <a:t>hno</a:t>
            </a:r>
            <a:r>
              <a:rPr sz="2000" b="1" spc="-10" dirty="0">
                <a:latin typeface="Arial"/>
                <a:cs typeface="Arial"/>
              </a:rPr>
              <a:t>l</a:t>
            </a:r>
            <a:r>
              <a:rPr sz="2000" b="1" dirty="0">
                <a:latin typeface="Arial"/>
                <a:cs typeface="Arial"/>
              </a:rPr>
              <a:t>og</a:t>
            </a:r>
            <a:r>
              <a:rPr sz="2000" b="1" spc="10" dirty="0">
                <a:latin typeface="Arial"/>
                <a:cs typeface="Arial"/>
              </a:rPr>
              <a:t>i</a:t>
            </a:r>
            <a:r>
              <a:rPr sz="2000" b="1" spc="-10" dirty="0">
                <a:latin typeface="Arial"/>
                <a:cs typeface="Arial"/>
              </a:rPr>
              <a:t>e</a:t>
            </a:r>
            <a:r>
              <a:rPr sz="2000" b="1" spc="-5" dirty="0">
                <a:latin typeface="Arial"/>
                <a:cs typeface="Arial"/>
              </a:rPr>
              <a:t>s</a:t>
            </a:r>
            <a:r>
              <a:rPr lang="en-US" sz="2000" b="1" spc="-5" dirty="0">
                <a:latin typeface="Arial"/>
                <a:cs typeface="Arial"/>
              </a:rPr>
              <a:t> </a:t>
            </a:r>
            <a:r>
              <a:rPr sz="2000" b="1" spc="25" dirty="0">
                <a:latin typeface="Arial"/>
                <a:cs typeface="Arial"/>
              </a:rPr>
              <a:t>t</a:t>
            </a:r>
            <a:r>
              <a:rPr sz="2000" b="1" spc="-5" dirty="0">
                <a:latin typeface="Arial"/>
                <a:cs typeface="Arial"/>
              </a:rPr>
              <a:t>o</a:t>
            </a:r>
            <a:r>
              <a:rPr lang="en-US" sz="2000" b="1" spc="-5" dirty="0">
                <a:latin typeface="Arial"/>
                <a:cs typeface="Arial"/>
              </a:rPr>
              <a:t> </a:t>
            </a:r>
            <a:r>
              <a:rPr sz="2000" b="1" spc="-10" dirty="0">
                <a:latin typeface="Arial"/>
                <a:cs typeface="Arial"/>
              </a:rPr>
              <a:t>sa</a:t>
            </a:r>
            <a:r>
              <a:rPr sz="2000" b="1" dirty="0">
                <a:latin typeface="Arial"/>
                <a:cs typeface="Arial"/>
              </a:rPr>
              <a:t>t</a:t>
            </a:r>
            <a:r>
              <a:rPr sz="2000" b="1" spc="-10" dirty="0">
                <a:latin typeface="Arial"/>
                <a:cs typeface="Arial"/>
              </a:rPr>
              <a:t>is</a:t>
            </a:r>
            <a:r>
              <a:rPr sz="2000" b="1" spc="25" dirty="0">
                <a:latin typeface="Arial"/>
                <a:cs typeface="Arial"/>
              </a:rPr>
              <a:t>f</a:t>
            </a:r>
            <a:r>
              <a:rPr sz="2000" b="1" spc="-5" dirty="0">
                <a:latin typeface="Arial"/>
                <a:cs typeface="Arial"/>
              </a:rPr>
              <a:t>y</a:t>
            </a:r>
            <a:r>
              <a:rPr lang="en-US" sz="2000" b="1" spc="-5" dirty="0">
                <a:latin typeface="Arial"/>
                <a:cs typeface="Arial"/>
              </a:rPr>
              <a:t> </a:t>
            </a:r>
            <a:r>
              <a:rPr sz="2000" b="1" dirty="0" err="1">
                <a:latin typeface="Arial"/>
                <a:cs typeface="Arial"/>
              </a:rPr>
              <a:t>t</a:t>
            </a:r>
            <a:r>
              <a:rPr sz="2000" b="1" spc="10" dirty="0" err="1">
                <a:latin typeface="Arial"/>
                <a:cs typeface="Arial"/>
              </a:rPr>
              <a:t>e</a:t>
            </a:r>
            <a:r>
              <a:rPr sz="2000" b="1" spc="-10" dirty="0" err="1">
                <a:latin typeface="Arial"/>
                <a:cs typeface="Arial"/>
              </a:rPr>
              <a:t>c</a:t>
            </a:r>
            <a:r>
              <a:rPr sz="2000" b="1" dirty="0" err="1">
                <a:latin typeface="Arial"/>
                <a:cs typeface="Arial"/>
              </a:rPr>
              <a:t>hn</a:t>
            </a:r>
            <a:r>
              <a:rPr sz="2000" b="1" spc="-10" dirty="0" err="1">
                <a:latin typeface="Arial"/>
                <a:cs typeface="Arial"/>
              </a:rPr>
              <a:t>ica</a:t>
            </a:r>
            <a:r>
              <a:rPr lang="fi-FI" sz="2000" b="1" spc="-10" dirty="0">
                <a:latin typeface="Arial"/>
                <a:cs typeface="Arial"/>
              </a:rPr>
              <a:t>l</a:t>
            </a:r>
            <a:r>
              <a:rPr lang="en-US" sz="2000" b="1" spc="-10" dirty="0">
                <a:latin typeface="Arial"/>
                <a:cs typeface="Arial"/>
              </a:rPr>
              <a:t> </a:t>
            </a:r>
            <a:r>
              <a:rPr sz="2000" b="1" spc="-15" dirty="0">
                <a:latin typeface="Arial"/>
                <a:cs typeface="Arial"/>
              </a:rPr>
              <a:t>r</a:t>
            </a:r>
            <a:r>
              <a:rPr sz="2000" b="1" spc="10" dirty="0">
                <a:latin typeface="Arial"/>
                <a:cs typeface="Arial"/>
              </a:rPr>
              <a:t>e</a:t>
            </a:r>
            <a:r>
              <a:rPr sz="2000" b="1" dirty="0">
                <a:latin typeface="Arial"/>
                <a:cs typeface="Arial"/>
              </a:rPr>
              <a:t>qu</a:t>
            </a:r>
            <a:r>
              <a:rPr sz="2000" b="1" spc="-10" dirty="0">
                <a:latin typeface="Arial"/>
                <a:cs typeface="Arial"/>
              </a:rPr>
              <a:t>i</a:t>
            </a:r>
            <a:r>
              <a:rPr sz="2000" b="1" spc="-15" dirty="0">
                <a:latin typeface="Arial"/>
                <a:cs typeface="Arial"/>
              </a:rPr>
              <a:t>r</a:t>
            </a:r>
            <a:r>
              <a:rPr sz="2000" b="1" spc="-10" dirty="0">
                <a:latin typeface="Arial"/>
                <a:cs typeface="Arial"/>
              </a:rPr>
              <a:t>e</a:t>
            </a:r>
            <a:r>
              <a:rPr sz="2000" b="1" spc="-5" dirty="0">
                <a:latin typeface="Arial"/>
                <a:cs typeface="Arial"/>
              </a:rPr>
              <a:t>m</a:t>
            </a:r>
            <a:r>
              <a:rPr sz="2000" b="1" spc="-10" dirty="0">
                <a:latin typeface="Arial"/>
                <a:cs typeface="Arial"/>
              </a:rPr>
              <a:t>e</a:t>
            </a:r>
            <a:r>
              <a:rPr sz="2000" b="1" dirty="0">
                <a:latin typeface="Arial"/>
                <a:cs typeface="Arial"/>
              </a:rPr>
              <a:t>n</a:t>
            </a:r>
            <a:r>
              <a:rPr sz="2000" b="1" spc="-5" dirty="0">
                <a:latin typeface="Arial"/>
                <a:cs typeface="Arial"/>
              </a:rPr>
              <a:t>t</a:t>
            </a:r>
            <a:r>
              <a:rPr sz="2000" b="1" dirty="0">
                <a:latin typeface="Arial"/>
                <a:cs typeface="Arial"/>
              </a:rPr>
              <a:t>	fo</a:t>
            </a:r>
            <a:r>
              <a:rPr sz="2000" b="1" spc="-5" dirty="0">
                <a:latin typeface="Arial"/>
                <a:cs typeface="Arial"/>
              </a:rPr>
              <a:t>r </a:t>
            </a:r>
            <a:r>
              <a:rPr sz="2000" b="1" spc="-10" dirty="0">
                <a:latin typeface="Arial"/>
                <a:cs typeface="Arial"/>
              </a:rPr>
              <a:t>enhanced </a:t>
            </a:r>
            <a:r>
              <a:rPr sz="2000" b="1" spc="-5" dirty="0">
                <a:latin typeface="Arial"/>
                <a:cs typeface="Arial"/>
              </a:rPr>
              <a:t>dependability </a:t>
            </a:r>
            <a:r>
              <a:rPr sz="2000" b="1" spc="-10" dirty="0">
                <a:latin typeface="Arial"/>
                <a:cs typeface="Arial"/>
              </a:rPr>
              <a:t>in </a:t>
            </a:r>
            <a:r>
              <a:rPr sz="2000" b="1" spc="-5" dirty="0">
                <a:latin typeface="Arial"/>
                <a:cs typeface="Arial"/>
              </a:rPr>
              <a:t>the focused use</a:t>
            </a:r>
            <a:r>
              <a:rPr sz="2000" b="1" spc="85" dirty="0">
                <a:latin typeface="Arial"/>
                <a:cs typeface="Arial"/>
              </a:rPr>
              <a:t> </a:t>
            </a:r>
            <a:r>
              <a:rPr sz="2000" b="1" spc="-10" dirty="0">
                <a:latin typeface="Arial"/>
                <a:cs typeface="Arial"/>
              </a:rPr>
              <a:t>cases</a:t>
            </a:r>
            <a:endParaRPr sz="2000" dirty="0">
              <a:latin typeface="Arial"/>
              <a:cs typeface="Arial"/>
            </a:endParaRPr>
          </a:p>
          <a:p>
            <a:pPr marL="869315" marR="67945" lvl="1" indent="-457200">
              <a:lnSpc>
                <a:spcPct val="100000"/>
              </a:lnSpc>
              <a:spcBef>
                <a:spcPts val="480"/>
              </a:spcBef>
              <a:buAutoNum type="alphaUcParenR"/>
              <a:tabLst>
                <a:tab pos="869315" algn="l"/>
              </a:tabLst>
            </a:pPr>
            <a:r>
              <a:rPr sz="2000" spc="-10" dirty="0">
                <a:latin typeface="Arial"/>
                <a:cs typeface="Arial"/>
              </a:rPr>
              <a:t>In </a:t>
            </a:r>
            <a:r>
              <a:rPr sz="2000" spc="-5" dirty="0">
                <a:latin typeface="Arial"/>
                <a:cs typeface="Arial"/>
              </a:rPr>
              <a:t>feedback </a:t>
            </a:r>
            <a:r>
              <a:rPr sz="2000" spc="-15" dirty="0">
                <a:latin typeface="Arial"/>
                <a:cs typeface="Arial"/>
              </a:rPr>
              <a:t>loop </a:t>
            </a:r>
            <a:r>
              <a:rPr sz="2000" dirty="0">
                <a:latin typeface="Arial"/>
                <a:cs typeface="Arial"/>
              </a:rPr>
              <a:t>for </a:t>
            </a:r>
            <a:r>
              <a:rPr sz="2000" spc="-5" dirty="0">
                <a:latin typeface="Arial"/>
                <a:cs typeface="Arial"/>
              </a:rPr>
              <a:t>remote monitoring sensors </a:t>
            </a:r>
            <a:r>
              <a:rPr sz="2000" spc="-10" dirty="0">
                <a:latin typeface="Arial"/>
                <a:cs typeface="Arial"/>
              </a:rPr>
              <a:t>or </a:t>
            </a:r>
            <a:r>
              <a:rPr sz="2000" spc="-5" dirty="0">
                <a:latin typeface="Arial"/>
                <a:cs typeface="Arial"/>
              </a:rPr>
              <a:t>radars </a:t>
            </a:r>
            <a:r>
              <a:rPr sz="2000" spc="-10" dirty="0">
                <a:latin typeface="Arial"/>
                <a:cs typeface="Arial"/>
              </a:rPr>
              <a:t>and  </a:t>
            </a:r>
            <a:r>
              <a:rPr sz="2000" spc="-5" dirty="0">
                <a:latin typeface="Arial"/>
                <a:cs typeface="Arial"/>
              </a:rPr>
              <a:t>feedback </a:t>
            </a:r>
            <a:r>
              <a:rPr sz="2000" spc="-10" dirty="0">
                <a:latin typeface="Arial"/>
                <a:cs typeface="Arial"/>
              </a:rPr>
              <a:t>controlling </a:t>
            </a:r>
            <a:r>
              <a:rPr sz="2000" spc="-5" dirty="0">
                <a:latin typeface="Arial"/>
                <a:cs typeface="Arial"/>
              </a:rPr>
              <a:t>actuators, real-time cognition </a:t>
            </a:r>
            <a:r>
              <a:rPr sz="2000" spc="-10" dirty="0">
                <a:latin typeface="Arial"/>
                <a:cs typeface="Arial"/>
              </a:rPr>
              <a:t>of </a:t>
            </a:r>
            <a:r>
              <a:rPr sz="2000" spc="-5" dirty="0">
                <a:latin typeface="Arial"/>
                <a:cs typeface="Arial"/>
              </a:rPr>
              <a:t>varying  condition </a:t>
            </a:r>
            <a:r>
              <a:rPr sz="2000" spc="-10" dirty="0">
                <a:latin typeface="Arial"/>
                <a:cs typeface="Arial"/>
              </a:rPr>
              <a:t>on </a:t>
            </a:r>
            <a:r>
              <a:rPr sz="2000" dirty="0">
                <a:latin typeface="Arial"/>
                <a:cs typeface="Arial"/>
              </a:rPr>
              <a:t>site </a:t>
            </a:r>
            <a:r>
              <a:rPr sz="2000" spc="-10" dirty="0">
                <a:latin typeface="Arial"/>
                <a:cs typeface="Arial"/>
              </a:rPr>
              <a:t>and </a:t>
            </a:r>
            <a:r>
              <a:rPr sz="2000" spc="-5" dirty="0">
                <a:latin typeface="Arial"/>
                <a:cs typeface="Arial"/>
              </a:rPr>
              <a:t>adaptive reconfiguration </a:t>
            </a:r>
            <a:r>
              <a:rPr sz="2000" spc="-10" dirty="0">
                <a:latin typeface="Arial"/>
                <a:cs typeface="Arial"/>
              </a:rPr>
              <a:t>in </a:t>
            </a:r>
            <a:r>
              <a:rPr sz="2000" dirty="0">
                <a:latin typeface="Arial"/>
                <a:cs typeface="Arial"/>
              </a:rPr>
              <a:t>relatively  </a:t>
            </a:r>
            <a:r>
              <a:rPr sz="2000" spc="-5" dirty="0">
                <a:latin typeface="Arial"/>
                <a:cs typeface="Arial"/>
              </a:rPr>
              <a:t>messy, </a:t>
            </a:r>
            <a:r>
              <a:rPr sz="2000" dirty="0">
                <a:latin typeface="Arial"/>
                <a:cs typeface="Arial"/>
              </a:rPr>
              <a:t>small, and </a:t>
            </a:r>
            <a:r>
              <a:rPr sz="2000" spc="-5" dirty="0">
                <a:latin typeface="Arial"/>
                <a:cs typeface="Arial"/>
              </a:rPr>
              <a:t>dense </a:t>
            </a:r>
            <a:r>
              <a:rPr sz="2000" spc="-10" dirty="0">
                <a:latin typeface="Arial"/>
                <a:cs typeface="Arial"/>
              </a:rPr>
              <a:t>areas </a:t>
            </a:r>
            <a:r>
              <a:rPr sz="2000" spc="-5" dirty="0">
                <a:latin typeface="Arial"/>
                <a:cs typeface="Arial"/>
              </a:rPr>
              <a:t>are requested </a:t>
            </a:r>
            <a:r>
              <a:rPr sz="2000" spc="5" dirty="0">
                <a:latin typeface="Arial"/>
                <a:cs typeface="Arial"/>
              </a:rPr>
              <a:t>to </a:t>
            </a:r>
            <a:r>
              <a:rPr sz="2000" spc="-5" dirty="0">
                <a:latin typeface="Arial"/>
                <a:cs typeface="Arial"/>
              </a:rPr>
              <a:t>guarantee  </a:t>
            </a:r>
            <a:r>
              <a:rPr sz="2000" spc="-10" dirty="0">
                <a:latin typeface="Arial"/>
                <a:cs typeface="Arial"/>
              </a:rPr>
              <a:t>worst </a:t>
            </a:r>
            <a:r>
              <a:rPr sz="2000" dirty="0">
                <a:latin typeface="Arial"/>
                <a:cs typeface="Arial"/>
              </a:rPr>
              <a:t>performance </a:t>
            </a:r>
            <a:r>
              <a:rPr sz="2000" spc="-15" dirty="0">
                <a:latin typeface="Arial"/>
                <a:cs typeface="Arial"/>
              </a:rPr>
              <a:t>with </a:t>
            </a:r>
            <a:r>
              <a:rPr sz="2000" spc="-5" dirty="0">
                <a:latin typeface="Arial"/>
                <a:cs typeface="Arial"/>
              </a:rPr>
              <a:t>permissible </a:t>
            </a:r>
            <a:r>
              <a:rPr sz="2000" spc="-10" dirty="0">
                <a:latin typeface="Arial"/>
                <a:cs typeface="Arial"/>
              </a:rPr>
              <a:t>delay and</a:t>
            </a:r>
            <a:r>
              <a:rPr sz="2000" spc="114" dirty="0">
                <a:latin typeface="Arial"/>
                <a:cs typeface="Arial"/>
              </a:rPr>
              <a:t> </a:t>
            </a:r>
            <a:r>
              <a:rPr sz="2000" spc="-5" dirty="0">
                <a:latin typeface="Arial"/>
                <a:cs typeface="Arial"/>
              </a:rPr>
              <a:t>errors.</a:t>
            </a:r>
            <a:endParaRPr sz="2000" dirty="0">
              <a:latin typeface="Arial"/>
              <a:cs typeface="Arial"/>
            </a:endParaRPr>
          </a:p>
          <a:p>
            <a:pPr marL="869950" marR="5080" lvl="1" indent="-457200">
              <a:lnSpc>
                <a:spcPct val="100000"/>
              </a:lnSpc>
              <a:spcBef>
                <a:spcPts val="480"/>
              </a:spcBef>
              <a:buAutoNum type="alphaUcParenR"/>
              <a:tabLst>
                <a:tab pos="870585" algn="l"/>
              </a:tabLst>
            </a:pPr>
            <a:r>
              <a:rPr sz="2000" spc="-5" dirty="0">
                <a:latin typeface="Arial"/>
                <a:cs typeface="Arial"/>
              </a:rPr>
              <a:t>Within a permissible limited feedback </a:t>
            </a:r>
            <a:r>
              <a:rPr sz="2000" spc="-10" dirty="0">
                <a:latin typeface="Arial"/>
                <a:cs typeface="Arial"/>
              </a:rPr>
              <a:t>delay, </a:t>
            </a:r>
            <a:r>
              <a:rPr sz="2000" spc="-5" dirty="0">
                <a:latin typeface="Arial"/>
                <a:cs typeface="Arial"/>
              </a:rPr>
              <a:t>propagation  </a:t>
            </a:r>
            <a:r>
              <a:rPr sz="2000" spc="-10" dirty="0">
                <a:latin typeface="Arial"/>
                <a:cs typeface="Arial"/>
              </a:rPr>
              <a:t>paths </a:t>
            </a:r>
            <a:r>
              <a:rPr sz="2000" spc="-5" dirty="0">
                <a:latin typeface="Arial"/>
                <a:cs typeface="Arial"/>
              </a:rPr>
              <a:t>connecting between nodes </a:t>
            </a:r>
            <a:r>
              <a:rPr sz="2000" dirty="0">
                <a:latin typeface="Arial"/>
                <a:cs typeface="Arial"/>
              </a:rPr>
              <a:t>and </a:t>
            </a:r>
            <a:r>
              <a:rPr sz="2000" spc="-5" dirty="0">
                <a:latin typeface="Arial"/>
                <a:cs typeface="Arial"/>
              </a:rPr>
              <a:t>coordinator </a:t>
            </a:r>
            <a:r>
              <a:rPr sz="2000" dirty="0">
                <a:latin typeface="Arial"/>
                <a:cs typeface="Arial"/>
              </a:rPr>
              <a:t>should </a:t>
            </a:r>
            <a:r>
              <a:rPr sz="2000" spc="15" dirty="0">
                <a:latin typeface="Arial"/>
                <a:cs typeface="Arial"/>
              </a:rPr>
              <a:t>be  </a:t>
            </a:r>
            <a:r>
              <a:rPr sz="2000" spc="-5" dirty="0">
                <a:latin typeface="Arial"/>
                <a:cs typeface="Arial"/>
              </a:rPr>
              <a:t>found </a:t>
            </a:r>
            <a:r>
              <a:rPr sz="2000" spc="-10" dirty="0">
                <a:latin typeface="Arial"/>
                <a:cs typeface="Arial"/>
              </a:rPr>
              <a:t>to </a:t>
            </a:r>
            <a:r>
              <a:rPr sz="2000" dirty="0">
                <a:latin typeface="Arial"/>
                <a:cs typeface="Arial"/>
              </a:rPr>
              <a:t>keep </a:t>
            </a:r>
            <a:r>
              <a:rPr sz="2000" spc="-5" dirty="0">
                <a:latin typeface="Arial"/>
                <a:cs typeface="Arial"/>
              </a:rPr>
              <a:t>connectivity </a:t>
            </a:r>
            <a:r>
              <a:rPr sz="2000" spc="5" dirty="0">
                <a:latin typeface="Arial"/>
                <a:cs typeface="Arial"/>
              </a:rPr>
              <a:t>by </a:t>
            </a:r>
            <a:r>
              <a:rPr sz="2000" spc="-5" dirty="0">
                <a:latin typeface="Arial"/>
                <a:cs typeface="Arial"/>
              </a:rPr>
              <a:t>diversity, </a:t>
            </a:r>
            <a:r>
              <a:rPr sz="2000" dirty="0">
                <a:latin typeface="Arial"/>
                <a:cs typeface="Arial"/>
              </a:rPr>
              <a:t>channel </a:t>
            </a:r>
            <a:r>
              <a:rPr sz="2000" spc="-5" dirty="0">
                <a:latin typeface="Arial"/>
                <a:cs typeface="Arial"/>
              </a:rPr>
              <a:t>switching etc.</a:t>
            </a:r>
            <a:r>
              <a:rPr sz="2000" spc="385" dirty="0">
                <a:latin typeface="Arial"/>
                <a:cs typeface="Arial"/>
              </a:rPr>
              <a:t> </a:t>
            </a:r>
            <a:r>
              <a:rPr sz="2000" spc="-5" dirty="0">
                <a:latin typeface="Arial"/>
                <a:cs typeface="Arial"/>
              </a:rPr>
              <a:t>.</a:t>
            </a:r>
            <a:endParaRPr sz="2000" dirty="0">
              <a:latin typeface="Arial"/>
              <a:cs typeface="Arial"/>
            </a:endParaRPr>
          </a:p>
          <a:p>
            <a:pPr marL="869950" marR="71755" lvl="1" indent="-457200">
              <a:lnSpc>
                <a:spcPct val="100000"/>
              </a:lnSpc>
              <a:spcBef>
                <a:spcPts val="480"/>
              </a:spcBef>
              <a:buAutoNum type="alphaUcParenR"/>
              <a:tabLst>
                <a:tab pos="870585" algn="l"/>
              </a:tabLst>
            </a:pPr>
            <a:r>
              <a:rPr sz="2000" spc="-5" dirty="0">
                <a:latin typeface="Arial"/>
                <a:cs typeface="Arial"/>
              </a:rPr>
              <a:t>For such a dynamic environment </a:t>
            </a:r>
            <a:r>
              <a:rPr sz="2000" spc="-10" dirty="0">
                <a:latin typeface="Arial"/>
                <a:cs typeface="Arial"/>
              </a:rPr>
              <a:t>and </a:t>
            </a:r>
            <a:r>
              <a:rPr sz="2000" spc="-5" dirty="0">
                <a:latin typeface="Arial"/>
                <a:cs typeface="Arial"/>
              </a:rPr>
              <a:t>QoS requirement  changing situation, sophisticated </a:t>
            </a:r>
            <a:r>
              <a:rPr sz="2000" spc="5" dirty="0">
                <a:latin typeface="Arial"/>
                <a:cs typeface="Arial"/>
              </a:rPr>
              <a:t>PHY </a:t>
            </a:r>
            <a:r>
              <a:rPr sz="2000" spc="-5" dirty="0">
                <a:latin typeface="Arial"/>
                <a:cs typeface="Arial"/>
              </a:rPr>
              <a:t>technologies are  </a:t>
            </a:r>
            <a:r>
              <a:rPr sz="2000" spc="-10" dirty="0">
                <a:latin typeface="Arial"/>
                <a:cs typeface="Arial"/>
              </a:rPr>
              <a:t>requested to guarantee </a:t>
            </a:r>
            <a:r>
              <a:rPr sz="2000" dirty="0">
                <a:latin typeface="Arial"/>
                <a:cs typeface="Arial"/>
              </a:rPr>
              <a:t>minimum </a:t>
            </a:r>
            <a:r>
              <a:rPr sz="2000" spc="-5" dirty="0">
                <a:latin typeface="Arial"/>
                <a:cs typeface="Arial"/>
              </a:rPr>
              <a:t>requirement </a:t>
            </a:r>
            <a:r>
              <a:rPr sz="2000" spc="-10" dirty="0">
                <a:latin typeface="Arial"/>
                <a:cs typeface="Arial"/>
              </a:rPr>
              <a:t>of</a:t>
            </a:r>
            <a:r>
              <a:rPr sz="2000" spc="65" dirty="0">
                <a:latin typeface="Arial"/>
                <a:cs typeface="Arial"/>
              </a:rPr>
              <a:t> </a:t>
            </a:r>
            <a:r>
              <a:rPr sz="2000" dirty="0">
                <a:latin typeface="Arial"/>
                <a:cs typeface="Arial"/>
              </a:rPr>
              <a:t>performance.</a:t>
            </a:r>
          </a:p>
        </p:txBody>
      </p:sp>
      <p:sp>
        <p:nvSpPr>
          <p:cNvPr id="10" name="object 3">
            <a:extLst>
              <a:ext uri="{FF2B5EF4-FFF2-40B4-BE49-F238E27FC236}">
                <a16:creationId xmlns:a16="http://schemas.microsoft.com/office/drawing/2014/main" id="{30DF998E-D281-40FD-A16C-3C617107D90A}"/>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12" name="object 3">
            <a:extLst>
              <a:ext uri="{FF2B5EF4-FFF2-40B4-BE49-F238E27FC236}">
                <a16:creationId xmlns:a16="http://schemas.microsoft.com/office/drawing/2014/main" id="{E42DD49E-B84C-4A1B-9678-7598B10708F5}"/>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7" name="日付プレースホルダー 6">
            <a:extLst>
              <a:ext uri="{FF2B5EF4-FFF2-40B4-BE49-F238E27FC236}">
                <a16:creationId xmlns:a16="http://schemas.microsoft.com/office/drawing/2014/main" id="{416099BC-B17D-2C73-2FCC-176C4C69B5C4}"/>
              </a:ext>
            </a:extLst>
          </p:cNvPr>
          <p:cNvSpPr>
            <a:spLocks noGrp="1"/>
          </p:cNvSpPr>
          <p:nvPr>
            <p:ph type="dt" sz="half" idx="13"/>
          </p:nvPr>
        </p:nvSpPr>
        <p:spPr/>
        <p:txBody>
          <a:bodyPr/>
          <a:lstStyle/>
          <a:p>
            <a:r>
              <a:rPr lang="en-US" altLang="ja-JP"/>
              <a:t>July 2025</a:t>
            </a:r>
            <a:endParaRPr lang="en-US" altLang="ja-JP" dirty="0"/>
          </a:p>
        </p:txBody>
      </p:sp>
      <p:sp>
        <p:nvSpPr>
          <p:cNvPr id="6" name="object 4">
            <a:extLst>
              <a:ext uri="{FF2B5EF4-FFF2-40B4-BE49-F238E27FC236}">
                <a16:creationId xmlns:a16="http://schemas.microsoft.com/office/drawing/2014/main" id="{CE038559-41D1-7A9B-8070-5FAA20E79F37}"/>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8" name="object 5">
            <a:extLst>
              <a:ext uri="{FF2B5EF4-FFF2-40B4-BE49-F238E27FC236}">
                <a16:creationId xmlns:a16="http://schemas.microsoft.com/office/drawing/2014/main" id="{215231A1-6EF4-D467-128A-594CAD4E9EA6}"/>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9" name="object 4">
            <a:extLst>
              <a:ext uri="{FF2B5EF4-FFF2-40B4-BE49-F238E27FC236}">
                <a16:creationId xmlns:a16="http://schemas.microsoft.com/office/drawing/2014/main" id="{90C7D38E-373D-7391-B89F-ED54600170D9}"/>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1" name="object 9">
            <a:extLst>
              <a:ext uri="{FF2B5EF4-FFF2-40B4-BE49-F238E27FC236}">
                <a16:creationId xmlns:a16="http://schemas.microsoft.com/office/drawing/2014/main" id="{47B94D78-6D85-2432-0862-1012B4F218CF}"/>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47</a:t>
            </a:fld>
            <a:endParaRPr sz="1050" dirty="0">
              <a:latin typeface="Arial"/>
              <a:cs typeface="Arial"/>
            </a:endParaRPr>
          </a:p>
        </p:txBody>
      </p:sp>
      <p:sp>
        <p:nvSpPr>
          <p:cNvPr id="13" name="object 10">
            <a:extLst>
              <a:ext uri="{FF2B5EF4-FFF2-40B4-BE49-F238E27FC236}">
                <a16:creationId xmlns:a16="http://schemas.microsoft.com/office/drawing/2014/main" id="{78943F18-A9F7-9729-BB29-332A7369073D}"/>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15" name="object 4">
            <a:extLst>
              <a:ext uri="{FF2B5EF4-FFF2-40B4-BE49-F238E27FC236}">
                <a16:creationId xmlns:a16="http://schemas.microsoft.com/office/drawing/2014/main" id="{243BB67A-95DE-3D5F-5615-DF1C376D1D9B}"/>
              </a:ext>
            </a:extLst>
          </p:cNvPr>
          <p:cNvSpPr txBox="1">
            <a:spLocks noGrp="1"/>
          </p:cNvSpPr>
          <p:nvPr>
            <p:ph type="title"/>
          </p:nvPr>
        </p:nvSpPr>
        <p:spPr>
          <a:xfrm>
            <a:off x="304800" y="825044"/>
            <a:ext cx="8229600" cy="527726"/>
          </a:xfrm>
          <a:prstGeom prst="rect">
            <a:avLst/>
          </a:prstGeom>
        </p:spPr>
        <p:txBody>
          <a:bodyPr vert="horz" wrap="square" lIns="0" tIns="156862" rIns="0" bIns="0" rtlCol="0">
            <a:spAutoFit/>
          </a:bodyPr>
          <a:lstStyle/>
          <a:p>
            <a:pPr marL="4069715" marR="5080" indent="-3767454">
              <a:lnSpc>
                <a:spcPct val="100000"/>
              </a:lnSpc>
            </a:pPr>
            <a:r>
              <a:rPr lang="en-US" sz="2400" b="1" spc="5" dirty="0">
                <a:latin typeface="+mn-lt"/>
              </a:rPr>
              <a:t>3</a:t>
            </a:r>
            <a:r>
              <a:rPr sz="2400" b="1" spc="5" dirty="0">
                <a:latin typeface="+mn-lt"/>
              </a:rPr>
              <a:t>.3 </a:t>
            </a:r>
            <a:r>
              <a:rPr sz="2400" b="1" spc="-5" dirty="0">
                <a:latin typeface="+mn-lt"/>
              </a:rPr>
              <a:t>Uniqueness </a:t>
            </a:r>
            <a:r>
              <a:rPr sz="2400" b="1" dirty="0">
                <a:latin typeface="+mn-lt"/>
              </a:rPr>
              <a:t>different from existing </a:t>
            </a:r>
            <a:r>
              <a:rPr sz="2400" b="1" spc="-5" dirty="0">
                <a:latin typeface="+mn-lt"/>
              </a:rPr>
              <a:t>standards  </a:t>
            </a:r>
            <a:r>
              <a:rPr sz="2400" b="1" dirty="0">
                <a:latin typeface="+mn-lt"/>
              </a:rPr>
              <a:t>(</a:t>
            </a:r>
            <a:r>
              <a:rPr lang="en-US" sz="2400" b="1" dirty="0">
                <a:latin typeface="+mn-lt"/>
              </a:rPr>
              <a:t>2</a:t>
            </a:r>
            <a:r>
              <a:rPr sz="2400" b="1" dirty="0">
                <a:latin typeface="+mn-lt"/>
              </a:rPr>
              <a:t>/2)</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4" name="object 4"/>
          <p:cNvSpPr txBox="1">
            <a:spLocks noGrp="1"/>
          </p:cNvSpPr>
          <p:nvPr>
            <p:ph type="title"/>
          </p:nvPr>
        </p:nvSpPr>
        <p:spPr>
          <a:xfrm>
            <a:off x="755266" y="605232"/>
            <a:ext cx="7417434" cy="731520"/>
          </a:xfrm>
          <a:prstGeom prst="rect">
            <a:avLst/>
          </a:prstGeom>
        </p:spPr>
        <p:txBody>
          <a:bodyPr vert="horz" wrap="square" lIns="0" tIns="0" rIns="0" bIns="0" rtlCol="0">
            <a:spAutoFit/>
          </a:bodyPr>
          <a:lstStyle/>
          <a:p>
            <a:pPr marL="12700" marR="5080">
              <a:lnSpc>
                <a:spcPct val="100000"/>
              </a:lnSpc>
              <a:tabLst>
                <a:tab pos="5535295" algn="l"/>
              </a:tabLst>
            </a:pPr>
            <a:r>
              <a:rPr lang="en-US" sz="2400" b="1" dirty="0">
                <a:latin typeface="+mn-lt"/>
              </a:rPr>
              <a:t>3</a:t>
            </a:r>
            <a:r>
              <a:rPr sz="2400" b="1" dirty="0">
                <a:latin typeface="+mn-lt"/>
              </a:rPr>
              <a:t>.4 Focused Issues in</a:t>
            </a:r>
            <a:r>
              <a:rPr sz="2400" b="1" spc="-175" dirty="0">
                <a:latin typeface="+mn-lt"/>
              </a:rPr>
              <a:t> </a:t>
            </a:r>
            <a:r>
              <a:rPr sz="2400" b="1" spc="-10" dirty="0">
                <a:latin typeface="+mn-lt"/>
              </a:rPr>
              <a:t>Amendment</a:t>
            </a:r>
            <a:r>
              <a:rPr sz="2400" b="1" spc="45" dirty="0">
                <a:latin typeface="+mn-lt"/>
              </a:rPr>
              <a:t> </a:t>
            </a:r>
            <a:r>
              <a:rPr sz="2400" b="1" spc="-5" dirty="0">
                <a:latin typeface="+mn-lt"/>
              </a:rPr>
              <a:t>of</a:t>
            </a:r>
            <a:r>
              <a:rPr lang="en-US" sz="2400" b="1" spc="-5" dirty="0">
                <a:latin typeface="+mn-lt"/>
              </a:rPr>
              <a:t> </a:t>
            </a:r>
            <a:r>
              <a:rPr sz="2400" b="1" spc="-5" dirty="0">
                <a:latin typeface="+mn-lt"/>
              </a:rPr>
              <a:t>std</a:t>
            </a:r>
            <a:r>
              <a:rPr sz="2400" b="1" spc="-40" dirty="0">
                <a:latin typeface="+mn-lt"/>
              </a:rPr>
              <a:t> </a:t>
            </a:r>
            <a:r>
              <a:rPr sz="2400" b="1" dirty="0">
                <a:latin typeface="+mn-lt"/>
              </a:rPr>
              <a:t>15.6</a:t>
            </a:r>
            <a:r>
              <a:rPr sz="2400" b="1" spc="-75" dirty="0">
                <a:latin typeface="+mn-lt"/>
              </a:rPr>
              <a:t> </a:t>
            </a:r>
            <a:r>
              <a:rPr sz="2400" b="1" spc="-30" dirty="0">
                <a:latin typeface="+mn-lt"/>
              </a:rPr>
              <a:t>BAN </a:t>
            </a:r>
            <a:r>
              <a:rPr sz="2400" b="1" spc="-5" dirty="0">
                <a:latin typeface="+mn-lt"/>
              </a:rPr>
              <a:t> </a:t>
            </a:r>
            <a:r>
              <a:rPr sz="2400" b="1" spc="10" dirty="0">
                <a:latin typeface="+mn-lt"/>
              </a:rPr>
              <a:t>with </a:t>
            </a:r>
            <a:r>
              <a:rPr sz="2400" b="1" dirty="0">
                <a:latin typeface="+mn-lt"/>
              </a:rPr>
              <a:t>Enhanced</a:t>
            </a:r>
            <a:r>
              <a:rPr sz="2400" b="1" spc="-175" dirty="0">
                <a:latin typeface="+mn-lt"/>
              </a:rPr>
              <a:t> </a:t>
            </a:r>
            <a:r>
              <a:rPr sz="2400" b="1" spc="-5" dirty="0">
                <a:latin typeface="+mn-lt"/>
              </a:rPr>
              <a:t>Dependability</a:t>
            </a:r>
            <a:endParaRPr sz="2400" b="1" dirty="0">
              <a:latin typeface="+mn-lt"/>
            </a:endParaRPr>
          </a:p>
        </p:txBody>
      </p:sp>
      <p:sp>
        <p:nvSpPr>
          <p:cNvPr id="5" name="object 5"/>
          <p:cNvSpPr txBox="1"/>
          <p:nvPr/>
        </p:nvSpPr>
        <p:spPr>
          <a:xfrm>
            <a:off x="265926" y="1427277"/>
            <a:ext cx="8746490" cy="4924425"/>
          </a:xfrm>
          <a:prstGeom prst="rect">
            <a:avLst/>
          </a:prstGeom>
        </p:spPr>
        <p:txBody>
          <a:bodyPr vert="horz" wrap="square" lIns="0" tIns="0" rIns="0" bIns="0" rtlCol="0">
            <a:spAutoFit/>
          </a:bodyPr>
          <a:lstStyle/>
          <a:p>
            <a:pPr marL="469900" indent="-457200">
              <a:lnSpc>
                <a:spcPct val="100000"/>
              </a:lnSpc>
              <a:buAutoNum type="arabicPeriod"/>
              <a:tabLst>
                <a:tab pos="357505" algn="l"/>
              </a:tabLst>
            </a:pPr>
            <a:r>
              <a:rPr sz="2400" b="1" spc="-35" dirty="0">
                <a:latin typeface="Arial"/>
                <a:cs typeface="Arial"/>
              </a:rPr>
              <a:t>MAC </a:t>
            </a:r>
            <a:r>
              <a:rPr sz="2400" b="1" spc="-5" dirty="0">
                <a:latin typeface="Arial"/>
                <a:cs typeface="Arial"/>
              </a:rPr>
              <a:t>Protocol </a:t>
            </a:r>
            <a:r>
              <a:rPr sz="2400" b="1" dirty="0">
                <a:latin typeface="Arial"/>
                <a:cs typeface="Arial"/>
              </a:rPr>
              <a:t>in case </a:t>
            </a:r>
            <a:r>
              <a:rPr sz="2400" b="1" spc="-5" dirty="0">
                <a:latin typeface="Arial"/>
                <a:cs typeface="Arial"/>
              </a:rPr>
              <a:t>of </a:t>
            </a:r>
            <a:r>
              <a:rPr sz="2400" b="1" dirty="0">
                <a:latin typeface="Arial"/>
                <a:cs typeface="Arial"/>
              </a:rPr>
              <a:t>coexistence </a:t>
            </a:r>
            <a:r>
              <a:rPr sz="2400" b="1" spc="-5" dirty="0">
                <a:latin typeface="Arial"/>
                <a:cs typeface="Arial"/>
              </a:rPr>
              <a:t>of multiple</a:t>
            </a:r>
            <a:r>
              <a:rPr sz="2400" b="1" spc="-10" dirty="0">
                <a:latin typeface="Arial"/>
                <a:cs typeface="Arial"/>
              </a:rPr>
              <a:t> </a:t>
            </a:r>
            <a:r>
              <a:rPr sz="2400" b="1" spc="-25" dirty="0">
                <a:latin typeface="Arial"/>
                <a:cs typeface="Arial"/>
              </a:rPr>
              <a:t>BANs</a:t>
            </a:r>
            <a:endParaRPr sz="2400" dirty="0">
              <a:latin typeface="Arial"/>
              <a:cs typeface="Arial"/>
            </a:endParaRPr>
          </a:p>
          <a:p>
            <a:pPr marL="460375" marR="579755" lvl="1" indent="-103188">
              <a:lnSpc>
                <a:spcPct val="100000"/>
              </a:lnSpc>
              <a:spcBef>
                <a:spcPts val="20"/>
              </a:spcBef>
              <a:buFont typeface="Wingdings"/>
              <a:buChar char=""/>
              <a:tabLst>
                <a:tab pos="461009" algn="l"/>
              </a:tabLst>
            </a:pPr>
            <a:r>
              <a:rPr sz="1800" dirty="0">
                <a:latin typeface="Arial"/>
                <a:cs typeface="Arial"/>
              </a:rPr>
              <a:t>Amendment of </a:t>
            </a:r>
            <a:r>
              <a:rPr sz="1800" spc="-20" dirty="0">
                <a:latin typeface="Arial"/>
                <a:cs typeface="Arial"/>
              </a:rPr>
              <a:t>MAC </a:t>
            </a:r>
            <a:r>
              <a:rPr sz="1800" dirty="0">
                <a:latin typeface="Arial"/>
                <a:cs typeface="Arial"/>
              </a:rPr>
              <a:t>for resolving these problems in coexistence of </a:t>
            </a:r>
            <a:r>
              <a:rPr sz="1800" spc="-5" dirty="0">
                <a:latin typeface="Arial"/>
                <a:cs typeface="Arial"/>
              </a:rPr>
              <a:t>BANs </a:t>
            </a:r>
            <a:r>
              <a:rPr sz="1800" dirty="0">
                <a:latin typeface="Arial"/>
                <a:cs typeface="Arial"/>
              </a:rPr>
              <a:t>is  </a:t>
            </a:r>
            <a:r>
              <a:rPr sz="1800" spc="-15" dirty="0">
                <a:latin typeface="Arial"/>
                <a:cs typeface="Arial"/>
              </a:rPr>
              <a:t>necessary.</a:t>
            </a:r>
            <a:endParaRPr sz="1800" dirty="0">
              <a:latin typeface="Arial"/>
              <a:cs typeface="Arial"/>
            </a:endParaRPr>
          </a:p>
          <a:p>
            <a:pPr marL="460375" marR="1035685" lvl="1" indent="-103188">
              <a:lnSpc>
                <a:spcPct val="100000"/>
              </a:lnSpc>
              <a:buFont typeface="Wingdings"/>
              <a:buChar char=""/>
              <a:tabLst>
                <a:tab pos="461009" algn="l"/>
              </a:tabLst>
            </a:pPr>
            <a:r>
              <a:rPr sz="1800" dirty="0">
                <a:latin typeface="Arial"/>
                <a:cs typeface="Arial"/>
              </a:rPr>
              <a:t>Specified </a:t>
            </a:r>
            <a:r>
              <a:rPr sz="1800" spc="-20" dirty="0">
                <a:latin typeface="Arial"/>
                <a:cs typeface="Arial"/>
              </a:rPr>
              <a:t>MAC </a:t>
            </a:r>
            <a:r>
              <a:rPr sz="1800" dirty="0">
                <a:latin typeface="Arial"/>
                <a:cs typeface="Arial"/>
              </a:rPr>
              <a:t>protocol for feedback </a:t>
            </a:r>
            <a:r>
              <a:rPr sz="1800" spc="5" dirty="0">
                <a:latin typeface="Arial"/>
                <a:cs typeface="Arial"/>
              </a:rPr>
              <a:t>sensing </a:t>
            </a:r>
            <a:r>
              <a:rPr sz="1800" dirty="0">
                <a:latin typeface="Arial"/>
                <a:cs typeface="Arial"/>
              </a:rPr>
              <a:t>and control loop</a:t>
            </a:r>
            <a:r>
              <a:rPr sz="1800" spc="-190" dirty="0">
                <a:latin typeface="Arial"/>
                <a:cs typeface="Arial"/>
              </a:rPr>
              <a:t> </a:t>
            </a:r>
            <a:r>
              <a:rPr sz="1800" spc="-5" dirty="0">
                <a:latin typeface="Arial"/>
                <a:cs typeface="Arial"/>
              </a:rPr>
              <a:t>between  </a:t>
            </a:r>
            <a:r>
              <a:rPr sz="1800" dirty="0">
                <a:latin typeface="Arial"/>
                <a:cs typeface="Arial"/>
              </a:rPr>
              <a:t>coordinator and</a:t>
            </a:r>
            <a:r>
              <a:rPr sz="1800" spc="-105" dirty="0">
                <a:latin typeface="Arial"/>
                <a:cs typeface="Arial"/>
              </a:rPr>
              <a:t> </a:t>
            </a:r>
            <a:r>
              <a:rPr sz="1800" dirty="0">
                <a:latin typeface="Arial"/>
                <a:cs typeface="Arial"/>
              </a:rPr>
              <a:t>nodes.</a:t>
            </a:r>
          </a:p>
          <a:p>
            <a:pPr marL="469900" marR="276225" indent="-457200">
              <a:lnSpc>
                <a:spcPts val="2880"/>
              </a:lnSpc>
              <a:spcBef>
                <a:spcPts val="75"/>
              </a:spcBef>
              <a:buAutoNum type="arabicPeriod"/>
              <a:tabLst>
                <a:tab pos="469265" algn="l"/>
                <a:tab pos="469900" algn="l"/>
              </a:tabLst>
            </a:pPr>
            <a:r>
              <a:rPr sz="2400" b="1" spc="-5" dirty="0">
                <a:latin typeface="Arial"/>
                <a:cs typeface="Arial"/>
              </a:rPr>
              <a:t>PHY Interference Mitigation </a:t>
            </a:r>
            <a:r>
              <a:rPr sz="2400" b="1" dirty="0">
                <a:latin typeface="Arial"/>
                <a:cs typeface="Arial"/>
              </a:rPr>
              <a:t>In case </a:t>
            </a:r>
            <a:r>
              <a:rPr sz="2400" b="1" spc="-5" dirty="0">
                <a:latin typeface="Arial"/>
                <a:cs typeface="Arial"/>
              </a:rPr>
              <a:t>of </a:t>
            </a:r>
            <a:r>
              <a:rPr sz="2400" b="1" dirty="0">
                <a:latin typeface="Arial"/>
                <a:cs typeface="Arial"/>
              </a:rPr>
              <a:t>coexistence </a:t>
            </a:r>
            <a:r>
              <a:rPr sz="2400" b="1" spc="10" dirty="0">
                <a:latin typeface="Arial"/>
                <a:cs typeface="Arial"/>
              </a:rPr>
              <a:t>with  </a:t>
            </a:r>
            <a:r>
              <a:rPr sz="2400" b="1" spc="-5" dirty="0">
                <a:latin typeface="Arial"/>
                <a:cs typeface="Arial"/>
              </a:rPr>
              <a:t>other</a:t>
            </a:r>
            <a:r>
              <a:rPr sz="2400" b="1" spc="-65" dirty="0">
                <a:latin typeface="Arial"/>
                <a:cs typeface="Arial"/>
              </a:rPr>
              <a:t> </a:t>
            </a:r>
            <a:r>
              <a:rPr sz="2400" b="1" spc="-5" dirty="0">
                <a:latin typeface="Arial"/>
                <a:cs typeface="Arial"/>
              </a:rPr>
              <a:t>radios</a:t>
            </a:r>
            <a:endParaRPr sz="2400" dirty="0">
              <a:latin typeface="Arial"/>
              <a:cs typeface="Arial"/>
            </a:endParaRPr>
          </a:p>
          <a:p>
            <a:pPr marL="468313" marR="276860" lvl="1" indent="-111125">
              <a:lnSpc>
                <a:spcPts val="2160"/>
              </a:lnSpc>
              <a:buFont typeface="Wingdings"/>
              <a:buChar char=""/>
              <a:tabLst>
                <a:tab pos="469900" algn="l"/>
              </a:tabLst>
            </a:pPr>
            <a:r>
              <a:rPr sz="1800" dirty="0">
                <a:latin typeface="Arial"/>
                <a:cs typeface="Arial"/>
              </a:rPr>
              <a:t>For enhanced </a:t>
            </a:r>
            <a:r>
              <a:rPr sz="1800" spc="-10" dirty="0">
                <a:latin typeface="Arial"/>
                <a:cs typeface="Arial"/>
              </a:rPr>
              <a:t>dependability, </a:t>
            </a:r>
            <a:r>
              <a:rPr sz="1800" spc="20" dirty="0">
                <a:latin typeface="Arial"/>
                <a:cs typeface="Arial"/>
              </a:rPr>
              <a:t>UWB </a:t>
            </a:r>
            <a:r>
              <a:rPr sz="1800" spc="-5" dirty="0">
                <a:latin typeface="Arial"/>
                <a:cs typeface="Arial"/>
              </a:rPr>
              <a:t>PHY </a:t>
            </a:r>
            <a:r>
              <a:rPr sz="1800" dirty="0">
                <a:latin typeface="Arial"/>
                <a:cs typeface="Arial"/>
              </a:rPr>
              <a:t>of </a:t>
            </a:r>
            <a:r>
              <a:rPr sz="1800" spc="-5" dirty="0">
                <a:latin typeface="Arial"/>
                <a:cs typeface="Arial"/>
              </a:rPr>
              <a:t>BAN </a:t>
            </a:r>
            <a:r>
              <a:rPr sz="1800" dirty="0">
                <a:latin typeface="Arial"/>
                <a:cs typeface="Arial"/>
              </a:rPr>
              <a:t>should be updated to </a:t>
            </a:r>
            <a:r>
              <a:rPr sz="1800" spc="-5" dirty="0">
                <a:latin typeface="Arial"/>
                <a:cs typeface="Arial"/>
              </a:rPr>
              <a:t>avoid  </a:t>
            </a:r>
            <a:r>
              <a:rPr sz="1800" dirty="0">
                <a:latin typeface="Arial"/>
                <a:cs typeface="Arial"/>
              </a:rPr>
              <a:t>performance degradation due to interference </a:t>
            </a:r>
            <a:r>
              <a:rPr sz="1800" spc="-10" dirty="0">
                <a:latin typeface="Arial"/>
                <a:cs typeface="Arial"/>
              </a:rPr>
              <a:t>with </a:t>
            </a:r>
            <a:r>
              <a:rPr sz="1800" dirty="0">
                <a:latin typeface="Arial"/>
                <a:cs typeface="Arial"/>
              </a:rPr>
              <a:t>coexisting other narrow</a:t>
            </a:r>
            <a:r>
              <a:rPr sz="1800" spc="-220" dirty="0">
                <a:latin typeface="Arial"/>
                <a:cs typeface="Arial"/>
              </a:rPr>
              <a:t> </a:t>
            </a:r>
            <a:r>
              <a:rPr sz="1800" dirty="0">
                <a:latin typeface="Arial"/>
                <a:cs typeface="Arial"/>
              </a:rPr>
              <a:t>band  and </a:t>
            </a:r>
            <a:r>
              <a:rPr sz="1800" spc="20" dirty="0">
                <a:latin typeface="Arial"/>
                <a:cs typeface="Arial"/>
              </a:rPr>
              <a:t>UWB </a:t>
            </a:r>
            <a:r>
              <a:rPr sz="1800" spc="-5" dirty="0">
                <a:latin typeface="Arial"/>
                <a:cs typeface="Arial"/>
              </a:rPr>
              <a:t>networks </a:t>
            </a:r>
            <a:r>
              <a:rPr sz="1800" dirty="0">
                <a:latin typeface="Arial"/>
                <a:cs typeface="Arial"/>
              </a:rPr>
              <a:t>in overlapped frequency</a:t>
            </a:r>
            <a:r>
              <a:rPr sz="1800" spc="-220" dirty="0">
                <a:latin typeface="Arial"/>
                <a:cs typeface="Arial"/>
              </a:rPr>
              <a:t> </a:t>
            </a:r>
            <a:r>
              <a:rPr sz="1800" dirty="0">
                <a:latin typeface="Arial"/>
                <a:cs typeface="Arial"/>
              </a:rPr>
              <a:t>band.</a:t>
            </a:r>
          </a:p>
          <a:p>
            <a:pPr marL="436245" indent="-423545">
              <a:lnSpc>
                <a:spcPts val="2785"/>
              </a:lnSpc>
              <a:buAutoNum type="arabicPeriod"/>
              <a:tabLst>
                <a:tab pos="436245" algn="l"/>
                <a:tab pos="436880" algn="l"/>
              </a:tabLst>
            </a:pPr>
            <a:r>
              <a:rPr sz="2400" b="1" spc="-5" dirty="0">
                <a:latin typeface="Arial"/>
                <a:cs typeface="Arial"/>
              </a:rPr>
              <a:t>Usability </a:t>
            </a:r>
            <a:r>
              <a:rPr sz="2400" b="1" dirty="0">
                <a:latin typeface="Arial"/>
                <a:cs typeface="Arial"/>
              </a:rPr>
              <a:t>and </a:t>
            </a:r>
            <a:r>
              <a:rPr sz="2400" b="1" spc="-5" dirty="0">
                <a:latin typeface="Arial"/>
                <a:cs typeface="Arial"/>
              </a:rPr>
              <a:t>Implementation</a:t>
            </a:r>
            <a:r>
              <a:rPr sz="2400" b="1" spc="-85" dirty="0">
                <a:latin typeface="Arial"/>
                <a:cs typeface="Arial"/>
              </a:rPr>
              <a:t> </a:t>
            </a:r>
            <a:r>
              <a:rPr sz="2400" b="1" spc="-5" dirty="0">
                <a:latin typeface="Arial"/>
                <a:cs typeface="Arial"/>
              </a:rPr>
              <a:t>Complexity</a:t>
            </a:r>
            <a:endParaRPr sz="2400" dirty="0">
              <a:latin typeface="Arial"/>
              <a:cs typeface="Arial"/>
            </a:endParaRPr>
          </a:p>
          <a:p>
            <a:pPr marL="468313" lvl="1" indent="-111125">
              <a:lnSpc>
                <a:spcPct val="100000"/>
              </a:lnSpc>
              <a:spcBef>
                <a:spcPts val="25"/>
              </a:spcBef>
              <a:buFont typeface="Wingdings"/>
              <a:buChar char=""/>
              <a:tabLst>
                <a:tab pos="469900" algn="l"/>
              </a:tabLst>
            </a:pPr>
            <a:r>
              <a:rPr sz="1800" dirty="0">
                <a:latin typeface="Arial"/>
                <a:cs typeface="Arial"/>
              </a:rPr>
              <a:t>Interoperability </a:t>
            </a:r>
            <a:r>
              <a:rPr sz="1800" spc="-10" dirty="0">
                <a:latin typeface="Arial"/>
                <a:cs typeface="Arial"/>
              </a:rPr>
              <a:t>with </a:t>
            </a:r>
            <a:r>
              <a:rPr sz="1800" dirty="0">
                <a:latin typeface="Arial"/>
                <a:cs typeface="Arial"/>
              </a:rPr>
              <a:t>narrow band and </a:t>
            </a:r>
            <a:r>
              <a:rPr sz="1800" spc="20" dirty="0">
                <a:latin typeface="Arial"/>
                <a:cs typeface="Arial"/>
              </a:rPr>
              <a:t>UWB</a:t>
            </a:r>
            <a:r>
              <a:rPr sz="1800" spc="-204" dirty="0">
                <a:latin typeface="Arial"/>
                <a:cs typeface="Arial"/>
              </a:rPr>
              <a:t> </a:t>
            </a:r>
            <a:r>
              <a:rPr sz="1800" spc="-5" dirty="0">
                <a:latin typeface="Arial"/>
                <a:cs typeface="Arial"/>
              </a:rPr>
              <a:t>PHY</a:t>
            </a:r>
            <a:endParaRPr sz="1800" dirty="0">
              <a:latin typeface="Arial"/>
              <a:cs typeface="Arial"/>
            </a:endParaRPr>
          </a:p>
          <a:p>
            <a:pPr marL="468313" lvl="1" indent="-111125">
              <a:lnSpc>
                <a:spcPct val="100000"/>
              </a:lnSpc>
              <a:buFont typeface="Wingdings"/>
              <a:buChar char=""/>
              <a:tabLst>
                <a:tab pos="469900" algn="l"/>
              </a:tabLst>
            </a:pPr>
            <a:r>
              <a:rPr sz="1800" dirty="0">
                <a:latin typeface="Arial"/>
                <a:cs typeface="Arial"/>
              </a:rPr>
              <a:t>more </a:t>
            </a:r>
            <a:r>
              <a:rPr sz="1800" spc="-5" dirty="0">
                <a:latin typeface="Arial"/>
                <a:cs typeface="Arial"/>
              </a:rPr>
              <a:t>flexible network</a:t>
            </a:r>
            <a:r>
              <a:rPr sz="1800" spc="-75" dirty="0">
                <a:latin typeface="Arial"/>
                <a:cs typeface="Arial"/>
              </a:rPr>
              <a:t> </a:t>
            </a:r>
            <a:r>
              <a:rPr sz="1800" spc="-15" dirty="0">
                <a:latin typeface="Arial"/>
                <a:cs typeface="Arial"/>
              </a:rPr>
              <a:t>topology,</a:t>
            </a:r>
            <a:endParaRPr sz="1800" dirty="0">
              <a:latin typeface="Arial"/>
              <a:cs typeface="Arial"/>
            </a:endParaRPr>
          </a:p>
          <a:p>
            <a:pPr marL="468313" lvl="1" indent="-111125">
              <a:lnSpc>
                <a:spcPts val="2150"/>
              </a:lnSpc>
              <a:buFont typeface="Wingdings"/>
              <a:buChar char=""/>
              <a:tabLst>
                <a:tab pos="469900" algn="l"/>
              </a:tabLst>
            </a:pPr>
            <a:r>
              <a:rPr sz="1800" spc="-5" dirty="0">
                <a:latin typeface="Arial"/>
                <a:cs typeface="Arial"/>
              </a:rPr>
              <a:t>Transparency </a:t>
            </a:r>
            <a:r>
              <a:rPr sz="1800" spc="-10" dirty="0">
                <a:latin typeface="Arial"/>
                <a:cs typeface="Arial"/>
              </a:rPr>
              <a:t>with </a:t>
            </a:r>
            <a:r>
              <a:rPr sz="1800" dirty="0">
                <a:latin typeface="Arial"/>
                <a:cs typeface="Arial"/>
              </a:rPr>
              <a:t>other standards </a:t>
            </a:r>
            <a:r>
              <a:rPr sz="1800" spc="5" dirty="0">
                <a:latin typeface="Arial"/>
                <a:cs typeface="Arial"/>
              </a:rPr>
              <a:t>such </a:t>
            </a:r>
            <a:r>
              <a:rPr sz="1800" dirty="0">
                <a:latin typeface="Arial"/>
                <a:cs typeface="Arial"/>
              </a:rPr>
              <a:t>as </a:t>
            </a:r>
            <a:r>
              <a:rPr sz="1800" spc="-10" dirty="0">
                <a:latin typeface="Arial"/>
                <a:cs typeface="Arial"/>
              </a:rPr>
              <a:t>ETSI</a:t>
            </a:r>
            <a:r>
              <a:rPr sz="1800" spc="-130" dirty="0">
                <a:latin typeface="Arial"/>
                <a:cs typeface="Arial"/>
              </a:rPr>
              <a:t> </a:t>
            </a:r>
            <a:r>
              <a:rPr sz="1800" dirty="0">
                <a:latin typeface="Arial"/>
                <a:cs typeface="Arial"/>
              </a:rPr>
              <a:t>SmartBAN</a:t>
            </a:r>
          </a:p>
          <a:p>
            <a:pPr marL="436245" indent="-423545">
              <a:lnSpc>
                <a:spcPts val="2870"/>
              </a:lnSpc>
              <a:buAutoNum type="arabicPeriod"/>
              <a:tabLst>
                <a:tab pos="436245" algn="l"/>
                <a:tab pos="436880" algn="l"/>
              </a:tabLst>
            </a:pPr>
            <a:r>
              <a:rPr sz="2400" b="1" spc="-5" dirty="0">
                <a:latin typeface="Arial"/>
                <a:cs typeface="Arial"/>
              </a:rPr>
              <a:t>Ranging </a:t>
            </a:r>
            <a:r>
              <a:rPr sz="2400" b="1" dirty="0">
                <a:latin typeface="Arial"/>
                <a:cs typeface="Arial"/>
              </a:rPr>
              <a:t>and </a:t>
            </a:r>
            <a:r>
              <a:rPr sz="2400" b="1" spc="-5" dirty="0">
                <a:latin typeface="Arial"/>
                <a:cs typeface="Arial"/>
              </a:rPr>
              <a:t>Positioning Capability of</a:t>
            </a:r>
            <a:r>
              <a:rPr sz="2400" b="1" spc="-95" dirty="0">
                <a:latin typeface="Arial"/>
                <a:cs typeface="Arial"/>
              </a:rPr>
              <a:t> </a:t>
            </a:r>
            <a:r>
              <a:rPr sz="2400" b="1" spc="-30" dirty="0">
                <a:latin typeface="Arial"/>
                <a:cs typeface="Arial"/>
              </a:rPr>
              <a:t>UWB-BAN</a:t>
            </a:r>
            <a:endParaRPr sz="2400" dirty="0">
              <a:latin typeface="Arial"/>
              <a:cs typeface="Arial"/>
            </a:endParaRPr>
          </a:p>
          <a:p>
            <a:pPr marL="533400" lvl="1" indent="-176213">
              <a:lnSpc>
                <a:spcPct val="100000"/>
              </a:lnSpc>
              <a:spcBef>
                <a:spcPts val="20"/>
              </a:spcBef>
              <a:buFont typeface="Wingdings"/>
              <a:buChar char=""/>
              <a:tabLst>
                <a:tab pos="533400" algn="l"/>
                <a:tab pos="534035" algn="l"/>
              </a:tabLst>
            </a:pPr>
            <a:r>
              <a:rPr sz="1800" spc="-5" dirty="0">
                <a:latin typeface="Arial"/>
                <a:cs typeface="Arial"/>
              </a:rPr>
              <a:t>Mobile </a:t>
            </a:r>
            <a:r>
              <a:rPr sz="1800" dirty="0">
                <a:latin typeface="Arial"/>
                <a:cs typeface="Arial"/>
              </a:rPr>
              <a:t>nodes and coordinator of </a:t>
            </a:r>
            <a:r>
              <a:rPr sz="1800" spc="-5" dirty="0">
                <a:latin typeface="Arial"/>
                <a:cs typeface="Arial"/>
              </a:rPr>
              <a:t>BAN </a:t>
            </a:r>
            <a:r>
              <a:rPr sz="1800" dirty="0">
                <a:latin typeface="Arial"/>
                <a:cs typeface="Arial"/>
              </a:rPr>
              <a:t>need ranging and positioning of</a:t>
            </a:r>
            <a:r>
              <a:rPr sz="1800" spc="-245" dirty="0">
                <a:latin typeface="Arial"/>
                <a:cs typeface="Arial"/>
              </a:rPr>
              <a:t> </a:t>
            </a:r>
            <a:r>
              <a:rPr sz="1800" spc="10" dirty="0">
                <a:latin typeface="Arial"/>
                <a:cs typeface="Arial"/>
              </a:rPr>
              <a:t>UWB-BAN</a:t>
            </a:r>
            <a:endParaRPr sz="1800" dirty="0">
              <a:latin typeface="Arial"/>
              <a:cs typeface="Arial"/>
            </a:endParaRPr>
          </a:p>
        </p:txBody>
      </p:sp>
      <p:sp>
        <p:nvSpPr>
          <p:cNvPr id="10" name="object 3">
            <a:extLst>
              <a:ext uri="{FF2B5EF4-FFF2-40B4-BE49-F238E27FC236}">
                <a16:creationId xmlns:a16="http://schemas.microsoft.com/office/drawing/2014/main" id="{FA8DC334-0977-45DA-AC55-B6174AF80189}"/>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12" name="object 3">
            <a:extLst>
              <a:ext uri="{FF2B5EF4-FFF2-40B4-BE49-F238E27FC236}">
                <a16:creationId xmlns:a16="http://schemas.microsoft.com/office/drawing/2014/main" id="{0F96D82F-7D05-43BD-99A1-BA433931F46D}"/>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7" name="日付プレースホルダー 6">
            <a:extLst>
              <a:ext uri="{FF2B5EF4-FFF2-40B4-BE49-F238E27FC236}">
                <a16:creationId xmlns:a16="http://schemas.microsoft.com/office/drawing/2014/main" id="{53381DF5-707E-F659-31E8-DCF538221DE9}"/>
              </a:ext>
            </a:extLst>
          </p:cNvPr>
          <p:cNvSpPr>
            <a:spLocks noGrp="1"/>
          </p:cNvSpPr>
          <p:nvPr>
            <p:ph type="dt" sz="half" idx="13"/>
          </p:nvPr>
        </p:nvSpPr>
        <p:spPr/>
        <p:txBody>
          <a:bodyPr/>
          <a:lstStyle/>
          <a:p>
            <a:r>
              <a:rPr lang="en-US" altLang="ja-JP"/>
              <a:t>July 2025</a:t>
            </a:r>
            <a:endParaRPr lang="en-US" altLang="ja-JP" dirty="0"/>
          </a:p>
        </p:txBody>
      </p:sp>
      <p:sp>
        <p:nvSpPr>
          <p:cNvPr id="6" name="object 4">
            <a:extLst>
              <a:ext uri="{FF2B5EF4-FFF2-40B4-BE49-F238E27FC236}">
                <a16:creationId xmlns:a16="http://schemas.microsoft.com/office/drawing/2014/main" id="{C505F389-4B2A-3893-578D-5190E764E5D9}"/>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8" name="object 5">
            <a:extLst>
              <a:ext uri="{FF2B5EF4-FFF2-40B4-BE49-F238E27FC236}">
                <a16:creationId xmlns:a16="http://schemas.microsoft.com/office/drawing/2014/main" id="{5AB7FFD7-7AD8-148F-7F33-6A492876B626}"/>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9" name="object 4">
            <a:extLst>
              <a:ext uri="{FF2B5EF4-FFF2-40B4-BE49-F238E27FC236}">
                <a16:creationId xmlns:a16="http://schemas.microsoft.com/office/drawing/2014/main" id="{E42F8175-8708-A154-EE14-71FBB94DEB6A}"/>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1" name="object 9">
            <a:extLst>
              <a:ext uri="{FF2B5EF4-FFF2-40B4-BE49-F238E27FC236}">
                <a16:creationId xmlns:a16="http://schemas.microsoft.com/office/drawing/2014/main" id="{326D13B1-35AD-2028-90B3-CC1B89171DAD}"/>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48</a:t>
            </a:fld>
            <a:endParaRPr sz="1050" dirty="0">
              <a:latin typeface="Arial"/>
              <a:cs typeface="Arial"/>
            </a:endParaRPr>
          </a:p>
        </p:txBody>
      </p:sp>
      <p:sp>
        <p:nvSpPr>
          <p:cNvPr id="13" name="object 10">
            <a:extLst>
              <a:ext uri="{FF2B5EF4-FFF2-40B4-BE49-F238E27FC236}">
                <a16:creationId xmlns:a16="http://schemas.microsoft.com/office/drawing/2014/main" id="{7A6E41C1-439C-5911-B74B-71B5C56785B8}"/>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 name="object 5"/>
          <p:cNvSpPr txBox="1"/>
          <p:nvPr/>
        </p:nvSpPr>
        <p:spPr>
          <a:xfrm>
            <a:off x="604390" y="2276537"/>
            <a:ext cx="8158610" cy="1107996"/>
          </a:xfrm>
          <a:prstGeom prst="rect">
            <a:avLst/>
          </a:prstGeom>
        </p:spPr>
        <p:txBody>
          <a:bodyPr vert="horz" wrap="square" lIns="0" tIns="0" rIns="0" bIns="0" rtlCol="0">
            <a:spAutoFit/>
          </a:bodyPr>
          <a:lstStyle/>
          <a:p>
            <a:pPr marL="12700" marR="5080">
              <a:lnSpc>
                <a:spcPct val="100000"/>
              </a:lnSpc>
              <a:tabLst>
                <a:tab pos="4191000" algn="l"/>
              </a:tabLst>
            </a:pPr>
            <a:r>
              <a:rPr lang="en-US" sz="2400" b="1" dirty="0">
                <a:latin typeface="Arial"/>
                <a:cs typeface="Arial"/>
              </a:rPr>
              <a:t>4</a:t>
            </a:r>
            <a:r>
              <a:rPr sz="2400" b="1" dirty="0">
                <a:latin typeface="Arial"/>
                <a:cs typeface="Arial"/>
              </a:rPr>
              <a:t>. </a:t>
            </a:r>
            <a:r>
              <a:rPr lang="en-US" sz="2400" b="1" dirty="0">
                <a:latin typeface="Arial"/>
                <a:cs typeface="Arial"/>
              </a:rPr>
              <a:t>Channel and Environment Models for </a:t>
            </a:r>
            <a:r>
              <a:rPr sz="2400" b="1" dirty="0">
                <a:latin typeface="Arial"/>
                <a:cs typeface="Arial"/>
              </a:rPr>
              <a:t>Focused</a:t>
            </a:r>
            <a:r>
              <a:rPr sz="2400" b="1" spc="-35" dirty="0">
                <a:latin typeface="Arial"/>
                <a:cs typeface="Arial"/>
              </a:rPr>
              <a:t> </a:t>
            </a:r>
            <a:r>
              <a:rPr lang="en-US" sz="2400" b="1" spc="-35" dirty="0">
                <a:latin typeface="Arial"/>
                <a:cs typeface="Arial"/>
              </a:rPr>
              <a:t>Use Cases for Revision of </a:t>
            </a:r>
            <a:r>
              <a:rPr sz="2400" b="1" spc="-5" dirty="0">
                <a:latin typeface="Arial"/>
                <a:cs typeface="Arial"/>
              </a:rPr>
              <a:t>std </a:t>
            </a:r>
            <a:r>
              <a:rPr sz="2400" b="1" dirty="0">
                <a:latin typeface="Arial"/>
                <a:cs typeface="Arial"/>
              </a:rPr>
              <a:t>15.6</a:t>
            </a:r>
            <a:r>
              <a:rPr lang="en-US" sz="2400" b="1" dirty="0">
                <a:latin typeface="Arial"/>
                <a:cs typeface="Arial"/>
              </a:rPr>
              <a:t>-2012 for Human and Vehicle</a:t>
            </a:r>
            <a:r>
              <a:rPr sz="2400" b="1" spc="-80" dirty="0">
                <a:latin typeface="Arial"/>
                <a:cs typeface="Arial"/>
              </a:rPr>
              <a:t> </a:t>
            </a:r>
            <a:r>
              <a:rPr sz="2400" b="1" spc="-30" dirty="0">
                <a:latin typeface="Arial"/>
                <a:cs typeface="Arial"/>
              </a:rPr>
              <a:t>BAN</a:t>
            </a:r>
            <a:r>
              <a:rPr lang="en-US" sz="2400" b="1" spc="-30" dirty="0">
                <a:latin typeface="Arial"/>
                <a:cs typeface="Arial"/>
              </a:rPr>
              <a:t>s</a:t>
            </a:r>
            <a:r>
              <a:rPr sz="2400" b="1" spc="65" dirty="0">
                <a:latin typeface="Arial"/>
                <a:cs typeface="Arial"/>
              </a:rPr>
              <a:t> </a:t>
            </a:r>
            <a:r>
              <a:rPr sz="2400" b="1" spc="10" dirty="0">
                <a:latin typeface="Arial"/>
                <a:cs typeface="Arial"/>
              </a:rPr>
              <a:t>with </a:t>
            </a:r>
            <a:r>
              <a:rPr sz="2400" b="1" dirty="0">
                <a:latin typeface="Arial"/>
                <a:cs typeface="Arial"/>
              </a:rPr>
              <a:t>Enhanced</a:t>
            </a:r>
            <a:r>
              <a:rPr sz="2400" b="1" spc="-100" dirty="0">
                <a:latin typeface="Arial"/>
                <a:cs typeface="Arial"/>
              </a:rPr>
              <a:t> </a:t>
            </a:r>
            <a:r>
              <a:rPr sz="2400" b="1" spc="-5" dirty="0">
                <a:latin typeface="Arial"/>
                <a:cs typeface="Arial"/>
              </a:rPr>
              <a:t>Dependability</a:t>
            </a:r>
            <a:r>
              <a:rPr lang="en-US" sz="2400" b="1" spc="-5" dirty="0">
                <a:latin typeface="Arial"/>
                <a:cs typeface="Arial"/>
              </a:rPr>
              <a:t> TG16.6ma</a:t>
            </a:r>
            <a:endParaRPr sz="2400" dirty="0">
              <a:latin typeface="Arial"/>
              <a:cs typeface="Arial"/>
            </a:endParaRPr>
          </a:p>
        </p:txBody>
      </p:sp>
      <p:sp>
        <p:nvSpPr>
          <p:cNvPr id="11" name="object 3">
            <a:extLst>
              <a:ext uri="{FF2B5EF4-FFF2-40B4-BE49-F238E27FC236}">
                <a16:creationId xmlns:a16="http://schemas.microsoft.com/office/drawing/2014/main" id="{61B74188-35E1-4784-8462-4C9B382A46B1}"/>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13" name="object 3">
            <a:extLst>
              <a:ext uri="{FF2B5EF4-FFF2-40B4-BE49-F238E27FC236}">
                <a16:creationId xmlns:a16="http://schemas.microsoft.com/office/drawing/2014/main" id="{E183A09B-2369-44AE-96D9-AA41442A5C02}"/>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15" name="object 2">
            <a:extLst>
              <a:ext uri="{FF2B5EF4-FFF2-40B4-BE49-F238E27FC236}">
                <a16:creationId xmlns:a16="http://schemas.microsoft.com/office/drawing/2014/main" id="{50E08DBC-23B5-D4CC-2A59-5E4D0B175CA1}"/>
              </a:ext>
            </a:extLst>
          </p:cNvPr>
          <p:cNvSpPr txBox="1"/>
          <p:nvPr/>
        </p:nvSpPr>
        <p:spPr>
          <a:xfrm>
            <a:off x="5555996" y="381000"/>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802.15-5-0033-02-06ma</a:t>
            </a:r>
            <a:endParaRPr sz="1400" dirty="0">
              <a:latin typeface="Arial"/>
              <a:cs typeface="Arial"/>
            </a:endParaRPr>
          </a:p>
        </p:txBody>
      </p:sp>
      <p:sp>
        <p:nvSpPr>
          <p:cNvPr id="6" name="日付プレースホルダー 5">
            <a:extLst>
              <a:ext uri="{FF2B5EF4-FFF2-40B4-BE49-F238E27FC236}">
                <a16:creationId xmlns:a16="http://schemas.microsoft.com/office/drawing/2014/main" id="{044B6E99-1CB8-5772-FB7D-077284D3237A}"/>
              </a:ext>
            </a:extLst>
          </p:cNvPr>
          <p:cNvSpPr>
            <a:spLocks noGrp="1"/>
          </p:cNvSpPr>
          <p:nvPr>
            <p:ph type="dt" sz="half" idx="13"/>
          </p:nvPr>
        </p:nvSpPr>
        <p:spPr/>
        <p:txBody>
          <a:bodyPr/>
          <a:lstStyle/>
          <a:p>
            <a:r>
              <a:rPr lang="en-US" altLang="ja-JP"/>
              <a:t>July 2025</a:t>
            </a:r>
            <a:endParaRPr lang="en-US" altLang="ja-JP" dirty="0"/>
          </a:p>
        </p:txBody>
      </p:sp>
      <p:sp>
        <p:nvSpPr>
          <p:cNvPr id="3" name="object 4">
            <a:extLst>
              <a:ext uri="{FF2B5EF4-FFF2-40B4-BE49-F238E27FC236}">
                <a16:creationId xmlns:a16="http://schemas.microsoft.com/office/drawing/2014/main" id="{77B1409F-75BB-567D-50D2-A7F2EA4F6198}"/>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7" name="object 5">
            <a:extLst>
              <a:ext uri="{FF2B5EF4-FFF2-40B4-BE49-F238E27FC236}">
                <a16:creationId xmlns:a16="http://schemas.microsoft.com/office/drawing/2014/main" id="{1D9EC16E-33B6-6231-B0D1-E55BDCA6128B}"/>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8" name="object 4">
            <a:extLst>
              <a:ext uri="{FF2B5EF4-FFF2-40B4-BE49-F238E27FC236}">
                <a16:creationId xmlns:a16="http://schemas.microsoft.com/office/drawing/2014/main" id="{04D8023F-0B94-5BEA-02A7-2FBB2718575C}"/>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9" name="object 9">
            <a:extLst>
              <a:ext uri="{FF2B5EF4-FFF2-40B4-BE49-F238E27FC236}">
                <a16:creationId xmlns:a16="http://schemas.microsoft.com/office/drawing/2014/main" id="{BC81CA9D-0D0B-7CEE-ED22-A33412EE5264}"/>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49</a:t>
            </a:fld>
            <a:endParaRPr sz="1050" dirty="0">
              <a:latin typeface="Arial"/>
              <a:cs typeface="Arial"/>
            </a:endParaRPr>
          </a:p>
        </p:txBody>
      </p:sp>
      <p:sp>
        <p:nvSpPr>
          <p:cNvPr id="10" name="object 10">
            <a:extLst>
              <a:ext uri="{FF2B5EF4-FFF2-40B4-BE49-F238E27FC236}">
                <a16:creationId xmlns:a16="http://schemas.microsoft.com/office/drawing/2014/main" id="{379CA576-A927-57CC-7300-69FE7649ECB8}"/>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4" name="object 4"/>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6" name="object 6"/>
          <p:cNvSpPr/>
          <p:nvPr/>
        </p:nvSpPr>
        <p:spPr>
          <a:xfrm>
            <a:off x="0" y="2517660"/>
            <a:ext cx="3264407" cy="688835"/>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283463" y="2676144"/>
            <a:ext cx="2545079" cy="524255"/>
          </a:xfrm>
          <a:prstGeom prst="rect">
            <a:avLst/>
          </a:prstGeom>
          <a:blipFill>
            <a:blip r:embed="rId3" cstate="print"/>
            <a:stretch>
              <a:fillRect/>
            </a:stretch>
          </a:blipFill>
        </p:spPr>
        <p:txBody>
          <a:bodyPr wrap="square" lIns="0" tIns="0" rIns="0" bIns="0" rtlCol="0"/>
          <a:lstStyle/>
          <a:p>
            <a:endParaRPr dirty="0"/>
          </a:p>
        </p:txBody>
      </p:sp>
      <p:sp>
        <p:nvSpPr>
          <p:cNvPr id="8" name="object 8"/>
          <p:cNvSpPr txBox="1"/>
          <p:nvPr/>
        </p:nvSpPr>
        <p:spPr>
          <a:xfrm>
            <a:off x="980241" y="693406"/>
            <a:ext cx="6256655" cy="443865"/>
          </a:xfrm>
          <a:prstGeom prst="rect">
            <a:avLst/>
          </a:prstGeom>
        </p:spPr>
        <p:txBody>
          <a:bodyPr vert="horz" wrap="square" lIns="0" tIns="0" rIns="0" bIns="0" rtlCol="0">
            <a:spAutoFit/>
          </a:bodyPr>
          <a:lstStyle/>
          <a:p>
            <a:pPr marL="12700">
              <a:lnSpc>
                <a:spcPct val="100000"/>
              </a:lnSpc>
            </a:pPr>
            <a:r>
              <a:rPr sz="2800" b="1" spc="5" dirty="0">
                <a:latin typeface="Arial"/>
                <a:cs typeface="Arial"/>
              </a:rPr>
              <a:t>1.1 </a:t>
            </a:r>
            <a:r>
              <a:rPr sz="2800" b="1" spc="-5" dirty="0">
                <a:latin typeface="Arial"/>
                <a:cs typeface="Arial"/>
              </a:rPr>
              <a:t>Demand of </a:t>
            </a:r>
            <a:r>
              <a:rPr sz="2800" b="1" spc="-30" dirty="0">
                <a:latin typeface="Arial"/>
                <a:cs typeface="Arial"/>
              </a:rPr>
              <a:t>BAN </a:t>
            </a:r>
            <a:r>
              <a:rPr sz="2800" b="1" spc="-5" dirty="0">
                <a:latin typeface="Arial"/>
                <a:cs typeface="Arial"/>
              </a:rPr>
              <a:t>for </a:t>
            </a:r>
            <a:r>
              <a:rPr sz="2800" b="1" spc="5" dirty="0">
                <a:latin typeface="Arial"/>
                <a:cs typeface="Arial"/>
              </a:rPr>
              <a:t>Medical</a:t>
            </a:r>
            <a:r>
              <a:rPr sz="2800" b="1" spc="15" dirty="0">
                <a:latin typeface="Arial"/>
                <a:cs typeface="Arial"/>
              </a:rPr>
              <a:t> </a:t>
            </a:r>
            <a:r>
              <a:rPr sz="2800" b="1" spc="-5" dirty="0">
                <a:latin typeface="Arial"/>
                <a:cs typeface="Arial"/>
              </a:rPr>
              <a:t>Uses</a:t>
            </a:r>
            <a:endParaRPr sz="2800" dirty="0">
              <a:latin typeface="Arial"/>
              <a:cs typeface="Arial"/>
            </a:endParaRPr>
          </a:p>
        </p:txBody>
      </p:sp>
      <p:sp>
        <p:nvSpPr>
          <p:cNvPr id="9" name="object 9"/>
          <p:cNvSpPr txBox="1"/>
          <p:nvPr/>
        </p:nvSpPr>
        <p:spPr>
          <a:xfrm>
            <a:off x="373379" y="4786884"/>
            <a:ext cx="8498205" cy="1569720"/>
          </a:xfrm>
          <a:prstGeom prst="rect">
            <a:avLst/>
          </a:prstGeom>
          <a:ln w="28575">
            <a:solidFill>
              <a:srgbClr val="000000"/>
            </a:solidFill>
          </a:ln>
        </p:spPr>
        <p:txBody>
          <a:bodyPr vert="horz" wrap="square" lIns="0" tIns="24765" rIns="0" bIns="0" rtlCol="0">
            <a:spAutoFit/>
          </a:bodyPr>
          <a:lstStyle/>
          <a:p>
            <a:pPr marL="73660">
              <a:lnSpc>
                <a:spcPct val="100000"/>
              </a:lnSpc>
              <a:spcBef>
                <a:spcPts val="195"/>
              </a:spcBef>
            </a:pPr>
            <a:r>
              <a:rPr sz="1600" b="1" spc="-5" dirty="0">
                <a:latin typeface="Arial"/>
                <a:cs typeface="Arial"/>
              </a:rPr>
              <a:t>C.</a:t>
            </a:r>
            <a:r>
              <a:rPr sz="1600" b="1" spc="-130" dirty="0">
                <a:latin typeface="Arial"/>
                <a:cs typeface="Arial"/>
              </a:rPr>
              <a:t> </a:t>
            </a:r>
            <a:r>
              <a:rPr sz="1600" b="1" spc="-10" dirty="0">
                <a:latin typeface="Arial"/>
                <a:cs typeface="Arial"/>
              </a:rPr>
              <a:t>Approach:</a:t>
            </a:r>
            <a:endParaRPr sz="1600" dirty="0">
              <a:latin typeface="Arial"/>
              <a:cs typeface="Arial"/>
            </a:endParaRPr>
          </a:p>
          <a:p>
            <a:pPr marL="530860" indent="-457200">
              <a:lnSpc>
                <a:spcPct val="100000"/>
              </a:lnSpc>
              <a:buAutoNum type="arabicParenBoth"/>
              <a:tabLst>
                <a:tab pos="530860" algn="l"/>
                <a:tab pos="531495" algn="l"/>
              </a:tabLst>
            </a:pPr>
            <a:r>
              <a:rPr sz="1600" b="1" spc="-5" dirty="0">
                <a:latin typeface="Arial"/>
                <a:cs typeface="Arial"/>
              </a:rPr>
              <a:t>R&amp;D </a:t>
            </a:r>
            <a:r>
              <a:rPr sz="1600" b="1" dirty="0">
                <a:latin typeface="Arial"/>
                <a:cs typeface="Arial"/>
              </a:rPr>
              <a:t>of Enable </a:t>
            </a:r>
            <a:r>
              <a:rPr sz="1600" b="1" spc="-10" dirty="0">
                <a:latin typeface="Arial"/>
                <a:cs typeface="Arial"/>
              </a:rPr>
              <a:t>Technologies </a:t>
            </a:r>
            <a:r>
              <a:rPr sz="1600" b="1" dirty="0">
                <a:latin typeface="Arial"/>
                <a:cs typeface="Arial"/>
              </a:rPr>
              <a:t>for Pandemic and Daily</a:t>
            </a:r>
            <a:r>
              <a:rPr sz="1600" b="1" spc="-180" dirty="0">
                <a:latin typeface="Arial"/>
                <a:cs typeface="Arial"/>
              </a:rPr>
              <a:t> </a:t>
            </a:r>
            <a:r>
              <a:rPr sz="1600" b="1" dirty="0">
                <a:latin typeface="Arial"/>
                <a:cs typeface="Arial"/>
              </a:rPr>
              <a:t>QoL</a:t>
            </a:r>
            <a:endParaRPr sz="1600" dirty="0">
              <a:latin typeface="Arial"/>
              <a:cs typeface="Arial"/>
            </a:endParaRPr>
          </a:p>
          <a:p>
            <a:pPr marL="530860" marR="258445" indent="-457200">
              <a:lnSpc>
                <a:spcPts val="1900"/>
              </a:lnSpc>
              <a:spcBef>
                <a:spcPts val="105"/>
              </a:spcBef>
              <a:buAutoNum type="arabicParenBoth"/>
              <a:tabLst>
                <a:tab pos="530860" algn="l"/>
                <a:tab pos="531495" algn="l"/>
              </a:tabLst>
            </a:pPr>
            <a:r>
              <a:rPr sz="1600" b="1" dirty="0">
                <a:latin typeface="Arial"/>
                <a:cs typeface="Arial"/>
              </a:rPr>
              <a:t>Promote International Standard of </a:t>
            </a:r>
            <a:r>
              <a:rPr sz="1600" b="1" dirty="0">
                <a:solidFill>
                  <a:srgbClr val="0000FF"/>
                </a:solidFill>
                <a:latin typeface="Arial"/>
                <a:cs typeface="Arial"/>
              </a:rPr>
              <a:t>Wireless Body </a:t>
            </a:r>
            <a:r>
              <a:rPr sz="1600" b="1" spc="-5" dirty="0">
                <a:solidFill>
                  <a:srgbClr val="0000FF"/>
                </a:solidFill>
                <a:latin typeface="Arial"/>
                <a:cs typeface="Arial"/>
              </a:rPr>
              <a:t>Network</a:t>
            </a:r>
            <a:r>
              <a:rPr sz="1600" b="1" spc="-5" dirty="0">
                <a:solidFill>
                  <a:srgbClr val="0000FF"/>
                </a:solidFill>
                <a:latin typeface="ＭＳ Ｐゴシック"/>
                <a:cs typeface="ＭＳ Ｐゴシック"/>
              </a:rPr>
              <a:t>（</a:t>
            </a:r>
            <a:r>
              <a:rPr sz="1600" b="1" spc="-5" dirty="0">
                <a:solidFill>
                  <a:srgbClr val="0000FF"/>
                </a:solidFill>
                <a:latin typeface="Arial"/>
                <a:cs typeface="Arial"/>
              </a:rPr>
              <a:t>BAN) </a:t>
            </a:r>
            <a:r>
              <a:rPr sz="1600" b="1" dirty="0">
                <a:solidFill>
                  <a:srgbClr val="0000FF"/>
                </a:solidFill>
                <a:latin typeface="Arial"/>
                <a:cs typeface="Arial"/>
              </a:rPr>
              <a:t>and </a:t>
            </a:r>
            <a:r>
              <a:rPr sz="1600" b="1" spc="-5" dirty="0">
                <a:solidFill>
                  <a:srgbClr val="0000FF"/>
                </a:solidFill>
                <a:latin typeface="Arial"/>
                <a:cs typeface="Arial"/>
              </a:rPr>
              <a:t>Integrated  </a:t>
            </a:r>
            <a:r>
              <a:rPr sz="1600" b="1" dirty="0">
                <a:solidFill>
                  <a:srgbClr val="0000FF"/>
                </a:solidFill>
                <a:latin typeface="Arial"/>
                <a:cs typeface="Arial"/>
              </a:rPr>
              <a:t>Platform of </a:t>
            </a:r>
            <a:r>
              <a:rPr sz="1600" b="1" spc="-15" dirty="0">
                <a:solidFill>
                  <a:srgbClr val="0000FF"/>
                </a:solidFill>
                <a:latin typeface="Arial"/>
                <a:cs typeface="Arial"/>
              </a:rPr>
              <a:t>BAN/5G/AI </a:t>
            </a:r>
            <a:r>
              <a:rPr sz="1600" b="1" dirty="0">
                <a:latin typeface="Arial"/>
                <a:cs typeface="Arial"/>
              </a:rPr>
              <a:t>for Global</a:t>
            </a:r>
            <a:r>
              <a:rPr sz="1600" b="1" spc="35" dirty="0">
                <a:latin typeface="Arial"/>
                <a:cs typeface="Arial"/>
              </a:rPr>
              <a:t> </a:t>
            </a:r>
            <a:r>
              <a:rPr sz="1600" b="1" dirty="0">
                <a:latin typeface="Arial"/>
                <a:cs typeface="Arial"/>
              </a:rPr>
              <a:t>Marketing</a:t>
            </a:r>
            <a:endParaRPr sz="1600" dirty="0">
              <a:latin typeface="Arial"/>
              <a:cs typeface="Arial"/>
            </a:endParaRPr>
          </a:p>
          <a:p>
            <a:pPr marL="73660" marR="24765">
              <a:lnSpc>
                <a:spcPts val="1920"/>
              </a:lnSpc>
              <a:buAutoNum type="arabicParenBoth"/>
              <a:tabLst>
                <a:tab pos="437515" algn="l"/>
              </a:tabLst>
            </a:pPr>
            <a:r>
              <a:rPr sz="1600" b="1" dirty="0">
                <a:latin typeface="Arial"/>
                <a:cs typeface="Arial"/>
              </a:rPr>
              <a:t>Regulatory Compliance of Medical </a:t>
            </a:r>
            <a:r>
              <a:rPr sz="1600" b="1" spc="-10" dirty="0">
                <a:latin typeface="Arial"/>
                <a:cs typeface="Arial"/>
              </a:rPr>
              <a:t>Devices </a:t>
            </a:r>
            <a:r>
              <a:rPr sz="1600" b="1" spc="5" dirty="0">
                <a:latin typeface="Arial"/>
                <a:cs typeface="Arial"/>
              </a:rPr>
              <a:t>&amp; </a:t>
            </a:r>
            <a:r>
              <a:rPr sz="1600" b="1" spc="-5" dirty="0">
                <a:latin typeface="Arial"/>
                <a:cs typeface="Arial"/>
              </a:rPr>
              <a:t>Services to </a:t>
            </a:r>
            <a:r>
              <a:rPr sz="1600" b="1" spc="-10" dirty="0">
                <a:latin typeface="Arial"/>
                <a:cs typeface="Arial"/>
              </a:rPr>
              <a:t>Ensure </a:t>
            </a:r>
            <a:r>
              <a:rPr sz="1600" b="1" spc="-30" dirty="0">
                <a:latin typeface="Arial"/>
                <a:cs typeface="Arial"/>
              </a:rPr>
              <a:t>Safety, </a:t>
            </a:r>
            <a:r>
              <a:rPr sz="1600" b="1" spc="-15" dirty="0">
                <a:latin typeface="Arial"/>
                <a:cs typeface="Arial"/>
              </a:rPr>
              <a:t>Reliability,  </a:t>
            </a:r>
            <a:r>
              <a:rPr sz="1600" b="1" spc="-25" dirty="0">
                <a:latin typeface="Arial"/>
                <a:cs typeface="Arial"/>
              </a:rPr>
              <a:t>Security, </a:t>
            </a:r>
            <a:r>
              <a:rPr sz="1600" b="1" dirty="0">
                <a:latin typeface="Arial"/>
                <a:cs typeface="Arial"/>
              </a:rPr>
              <a:t>i.e. Dependability by </a:t>
            </a:r>
            <a:r>
              <a:rPr sz="1600" b="1" dirty="0">
                <a:solidFill>
                  <a:srgbClr val="0000FF"/>
                </a:solidFill>
                <a:latin typeface="Arial"/>
                <a:cs typeface="Arial"/>
              </a:rPr>
              <a:t>Regulatory</a:t>
            </a:r>
            <a:r>
              <a:rPr sz="1600" b="1" spc="-55" dirty="0">
                <a:solidFill>
                  <a:srgbClr val="0000FF"/>
                </a:solidFill>
                <a:latin typeface="Arial"/>
                <a:cs typeface="Arial"/>
              </a:rPr>
              <a:t> </a:t>
            </a:r>
            <a:r>
              <a:rPr sz="1600" b="1" dirty="0">
                <a:solidFill>
                  <a:srgbClr val="0000FF"/>
                </a:solidFill>
                <a:latin typeface="Arial"/>
                <a:cs typeface="Arial"/>
              </a:rPr>
              <a:t>Science</a:t>
            </a:r>
            <a:endParaRPr sz="1600" dirty="0">
              <a:latin typeface="Arial"/>
              <a:cs typeface="Arial"/>
            </a:endParaRPr>
          </a:p>
        </p:txBody>
      </p:sp>
      <p:sp>
        <p:nvSpPr>
          <p:cNvPr id="10" name="object 10"/>
          <p:cNvSpPr/>
          <p:nvPr/>
        </p:nvSpPr>
        <p:spPr>
          <a:xfrm>
            <a:off x="373379" y="1214627"/>
            <a:ext cx="8498205" cy="1079500"/>
          </a:xfrm>
          <a:custGeom>
            <a:avLst/>
            <a:gdLst/>
            <a:ahLst/>
            <a:cxnLst/>
            <a:rect l="l" t="t" r="r" b="b"/>
            <a:pathLst>
              <a:path w="8498205" h="1079500">
                <a:moveTo>
                  <a:pt x="0" y="0"/>
                </a:moveTo>
                <a:lnTo>
                  <a:pt x="8497824" y="0"/>
                </a:lnTo>
                <a:lnTo>
                  <a:pt x="8497824" y="1078991"/>
                </a:lnTo>
                <a:lnTo>
                  <a:pt x="0" y="1078991"/>
                </a:lnTo>
                <a:lnTo>
                  <a:pt x="0" y="0"/>
                </a:lnTo>
                <a:close/>
              </a:path>
            </a:pathLst>
          </a:custGeom>
          <a:ln w="28575">
            <a:solidFill>
              <a:srgbClr val="000000"/>
            </a:solidFill>
          </a:ln>
        </p:spPr>
        <p:txBody>
          <a:bodyPr wrap="square" lIns="0" tIns="0" rIns="0" bIns="0" rtlCol="0"/>
          <a:lstStyle/>
          <a:p>
            <a:endParaRPr dirty="0"/>
          </a:p>
        </p:txBody>
      </p:sp>
      <p:sp>
        <p:nvSpPr>
          <p:cNvPr id="11" name="object 11"/>
          <p:cNvSpPr/>
          <p:nvPr/>
        </p:nvSpPr>
        <p:spPr>
          <a:xfrm>
            <a:off x="3403091" y="2708148"/>
            <a:ext cx="1679575" cy="372110"/>
          </a:xfrm>
          <a:custGeom>
            <a:avLst/>
            <a:gdLst/>
            <a:ahLst/>
            <a:cxnLst/>
            <a:rect l="l" t="t" r="r" b="b"/>
            <a:pathLst>
              <a:path w="1679575" h="372110">
                <a:moveTo>
                  <a:pt x="0" y="185927"/>
                </a:moveTo>
                <a:lnTo>
                  <a:pt x="419862" y="185927"/>
                </a:lnTo>
                <a:lnTo>
                  <a:pt x="419862" y="0"/>
                </a:lnTo>
                <a:lnTo>
                  <a:pt x="1259586" y="0"/>
                </a:lnTo>
                <a:lnTo>
                  <a:pt x="1259586" y="185927"/>
                </a:lnTo>
                <a:lnTo>
                  <a:pt x="1679448" y="185927"/>
                </a:lnTo>
                <a:lnTo>
                  <a:pt x="839724" y="371855"/>
                </a:lnTo>
                <a:lnTo>
                  <a:pt x="0" y="185927"/>
                </a:lnTo>
                <a:close/>
              </a:path>
            </a:pathLst>
          </a:custGeom>
          <a:ln w="28575">
            <a:solidFill>
              <a:srgbClr val="0066FF"/>
            </a:solidFill>
          </a:ln>
        </p:spPr>
        <p:txBody>
          <a:bodyPr wrap="square" lIns="0" tIns="0" rIns="0" bIns="0" rtlCol="0"/>
          <a:lstStyle/>
          <a:p>
            <a:endParaRPr dirty="0"/>
          </a:p>
        </p:txBody>
      </p:sp>
      <p:sp>
        <p:nvSpPr>
          <p:cNvPr id="12" name="object 12"/>
          <p:cNvSpPr/>
          <p:nvPr/>
        </p:nvSpPr>
        <p:spPr>
          <a:xfrm>
            <a:off x="3442715" y="4335781"/>
            <a:ext cx="1679575" cy="341630"/>
          </a:xfrm>
          <a:custGeom>
            <a:avLst/>
            <a:gdLst/>
            <a:ahLst/>
            <a:cxnLst/>
            <a:rect l="l" t="t" r="r" b="b"/>
            <a:pathLst>
              <a:path w="1679575" h="341629">
                <a:moveTo>
                  <a:pt x="0" y="170687"/>
                </a:moveTo>
                <a:lnTo>
                  <a:pt x="419862" y="170687"/>
                </a:lnTo>
                <a:lnTo>
                  <a:pt x="419862" y="0"/>
                </a:lnTo>
                <a:lnTo>
                  <a:pt x="1259586" y="0"/>
                </a:lnTo>
                <a:lnTo>
                  <a:pt x="1259586" y="170687"/>
                </a:lnTo>
                <a:lnTo>
                  <a:pt x="1679448" y="170687"/>
                </a:lnTo>
                <a:lnTo>
                  <a:pt x="839724" y="341375"/>
                </a:lnTo>
                <a:lnTo>
                  <a:pt x="0" y="170687"/>
                </a:lnTo>
                <a:close/>
              </a:path>
            </a:pathLst>
          </a:custGeom>
          <a:ln w="28574">
            <a:solidFill>
              <a:srgbClr val="0066FF"/>
            </a:solidFill>
          </a:ln>
        </p:spPr>
        <p:txBody>
          <a:bodyPr wrap="square" lIns="0" tIns="0" rIns="0" bIns="0" rtlCol="0"/>
          <a:lstStyle/>
          <a:p>
            <a:endParaRPr dirty="0"/>
          </a:p>
        </p:txBody>
      </p:sp>
      <p:sp>
        <p:nvSpPr>
          <p:cNvPr id="13" name="object 13"/>
          <p:cNvSpPr/>
          <p:nvPr/>
        </p:nvSpPr>
        <p:spPr>
          <a:xfrm>
            <a:off x="5288279" y="2523744"/>
            <a:ext cx="3355847" cy="688847"/>
          </a:xfrm>
          <a:prstGeom prst="rect">
            <a:avLst/>
          </a:prstGeom>
          <a:blipFill>
            <a:blip r:embed="rId4" cstate="print"/>
            <a:stretch>
              <a:fillRect/>
            </a:stretch>
          </a:blipFill>
        </p:spPr>
        <p:txBody>
          <a:bodyPr wrap="square" lIns="0" tIns="0" rIns="0" bIns="0" rtlCol="0"/>
          <a:lstStyle/>
          <a:p>
            <a:endParaRPr dirty="0"/>
          </a:p>
        </p:txBody>
      </p:sp>
      <p:sp>
        <p:nvSpPr>
          <p:cNvPr id="14" name="object 14"/>
          <p:cNvSpPr/>
          <p:nvPr/>
        </p:nvSpPr>
        <p:spPr>
          <a:xfrm>
            <a:off x="5812535" y="2676144"/>
            <a:ext cx="2307335" cy="524255"/>
          </a:xfrm>
          <a:prstGeom prst="rect">
            <a:avLst/>
          </a:prstGeom>
          <a:blipFill>
            <a:blip r:embed="rId5" cstate="print"/>
            <a:stretch>
              <a:fillRect/>
            </a:stretch>
          </a:blipFill>
        </p:spPr>
        <p:txBody>
          <a:bodyPr wrap="square" lIns="0" tIns="0" rIns="0" bIns="0" rtlCol="0"/>
          <a:lstStyle/>
          <a:p>
            <a:endParaRPr dirty="0"/>
          </a:p>
        </p:txBody>
      </p:sp>
      <p:sp>
        <p:nvSpPr>
          <p:cNvPr id="15" name="object 15"/>
          <p:cNvSpPr txBox="1"/>
          <p:nvPr/>
        </p:nvSpPr>
        <p:spPr>
          <a:xfrm>
            <a:off x="441253" y="1257343"/>
            <a:ext cx="8196580" cy="1782445"/>
          </a:xfrm>
          <a:prstGeom prst="rect">
            <a:avLst/>
          </a:prstGeom>
        </p:spPr>
        <p:txBody>
          <a:bodyPr vert="horz" wrap="square" lIns="0" tIns="0" rIns="0" bIns="0" rtlCol="0">
            <a:spAutoFit/>
          </a:bodyPr>
          <a:lstStyle/>
          <a:p>
            <a:pPr marL="477520" indent="-457200">
              <a:lnSpc>
                <a:spcPts val="1910"/>
              </a:lnSpc>
              <a:buAutoNum type="alphaUcPeriod"/>
              <a:tabLst>
                <a:tab pos="477520" algn="l"/>
                <a:tab pos="478155" algn="l"/>
              </a:tabLst>
            </a:pPr>
            <a:r>
              <a:rPr sz="1600" b="1" dirty="0">
                <a:latin typeface="Arial"/>
                <a:cs typeface="Arial"/>
              </a:rPr>
              <a:t>Emergent </a:t>
            </a:r>
            <a:r>
              <a:rPr sz="1600" b="1" spc="5" dirty="0">
                <a:latin typeface="Arial"/>
                <a:cs typeface="Arial"/>
              </a:rPr>
              <a:t>Problems </a:t>
            </a:r>
            <a:r>
              <a:rPr sz="1600" b="1" spc="-5" dirty="0">
                <a:latin typeface="Arial"/>
                <a:cs typeface="Arial"/>
              </a:rPr>
              <a:t>over </a:t>
            </a:r>
            <a:r>
              <a:rPr sz="1600" b="1" dirty="0">
                <a:latin typeface="Arial"/>
                <a:cs typeface="Arial"/>
              </a:rPr>
              <a:t>the</a:t>
            </a:r>
            <a:r>
              <a:rPr sz="1600" b="1" spc="-150" dirty="0">
                <a:latin typeface="Arial"/>
                <a:cs typeface="Arial"/>
              </a:rPr>
              <a:t> </a:t>
            </a:r>
            <a:r>
              <a:rPr sz="1600" b="1" spc="5" dirty="0">
                <a:latin typeface="Arial"/>
                <a:cs typeface="Arial"/>
              </a:rPr>
              <a:t>world</a:t>
            </a:r>
            <a:r>
              <a:rPr sz="1600" b="1" spc="5" dirty="0">
                <a:latin typeface="ＭＳ Ｐゴシック"/>
                <a:cs typeface="ＭＳ Ｐゴシック"/>
              </a:rPr>
              <a:t>：</a:t>
            </a:r>
            <a:endParaRPr sz="1600" dirty="0">
              <a:latin typeface="ＭＳ Ｐゴシック"/>
              <a:cs typeface="ＭＳ Ｐゴシック"/>
            </a:endParaRPr>
          </a:p>
          <a:p>
            <a:pPr marL="364490" marR="5080" lvl="1" indent="-164465">
              <a:lnSpc>
                <a:spcPts val="1920"/>
              </a:lnSpc>
              <a:spcBef>
                <a:spcPts val="50"/>
              </a:spcBef>
              <a:buClr>
                <a:srgbClr val="000000"/>
              </a:buClr>
              <a:buFont typeface="Wingdings"/>
              <a:buChar char=""/>
              <a:tabLst>
                <a:tab pos="423545" algn="l"/>
              </a:tabLst>
            </a:pPr>
            <a:r>
              <a:rPr sz="1600" b="1" spc="-5" dirty="0">
                <a:solidFill>
                  <a:srgbClr val="FF0000"/>
                </a:solidFill>
                <a:latin typeface="Arial"/>
                <a:cs typeface="Arial"/>
              </a:rPr>
              <a:t>1-4% </a:t>
            </a:r>
            <a:r>
              <a:rPr sz="1600" b="1" dirty="0">
                <a:solidFill>
                  <a:srgbClr val="FF0000"/>
                </a:solidFill>
                <a:latin typeface="Arial"/>
                <a:cs typeface="Arial"/>
              </a:rPr>
              <a:t>of </a:t>
            </a:r>
            <a:r>
              <a:rPr sz="1600" b="1" spc="-5" dirty="0">
                <a:solidFill>
                  <a:srgbClr val="FF0000"/>
                </a:solidFill>
                <a:latin typeface="Arial"/>
                <a:cs typeface="Arial"/>
              </a:rPr>
              <a:t>total </a:t>
            </a:r>
            <a:r>
              <a:rPr sz="1600" b="1" dirty="0">
                <a:solidFill>
                  <a:srgbClr val="FF0000"/>
                </a:solidFill>
                <a:latin typeface="Arial"/>
                <a:cs typeface="Arial"/>
              </a:rPr>
              <a:t>population </a:t>
            </a:r>
            <a:r>
              <a:rPr sz="1600" b="1" spc="5" dirty="0">
                <a:solidFill>
                  <a:srgbClr val="FF0000"/>
                </a:solidFill>
                <a:latin typeface="Arial"/>
                <a:cs typeface="Arial"/>
              </a:rPr>
              <a:t>in </a:t>
            </a:r>
            <a:r>
              <a:rPr sz="1600" b="1" dirty="0">
                <a:solidFill>
                  <a:srgbClr val="FF0000"/>
                </a:solidFill>
                <a:latin typeface="Arial"/>
                <a:cs typeface="Arial"/>
              </a:rPr>
              <a:t>a </a:t>
            </a:r>
            <a:r>
              <a:rPr sz="1600" b="1" spc="5" dirty="0">
                <a:solidFill>
                  <a:srgbClr val="FF0000"/>
                </a:solidFill>
                <a:latin typeface="Arial"/>
                <a:cs typeface="Arial"/>
              </a:rPr>
              <a:t>world may </a:t>
            </a:r>
            <a:r>
              <a:rPr sz="1600" b="1" dirty="0">
                <a:solidFill>
                  <a:srgbClr val="FF0000"/>
                </a:solidFill>
                <a:latin typeface="Arial"/>
                <a:cs typeface="Arial"/>
              </a:rPr>
              <a:t>be </a:t>
            </a:r>
            <a:r>
              <a:rPr sz="1600" b="1" spc="-5" dirty="0">
                <a:solidFill>
                  <a:srgbClr val="FF0000"/>
                </a:solidFill>
                <a:latin typeface="Arial"/>
                <a:cs typeface="Arial"/>
              </a:rPr>
              <a:t>suffered </a:t>
            </a:r>
            <a:r>
              <a:rPr sz="1600" b="1" dirty="0">
                <a:solidFill>
                  <a:srgbClr val="FF0000"/>
                </a:solidFill>
                <a:latin typeface="Arial"/>
                <a:cs typeface="Arial"/>
              </a:rPr>
              <a:t>by </a:t>
            </a:r>
            <a:r>
              <a:rPr sz="1600" b="1" spc="-5" dirty="0">
                <a:solidFill>
                  <a:srgbClr val="FF0000"/>
                </a:solidFill>
                <a:latin typeface="Arial"/>
                <a:cs typeface="Arial"/>
              </a:rPr>
              <a:t>COVID-19, that </a:t>
            </a:r>
            <a:r>
              <a:rPr sz="1600" b="1" spc="5" dirty="0">
                <a:solidFill>
                  <a:srgbClr val="FF0000"/>
                </a:solidFill>
                <a:latin typeface="Arial"/>
                <a:cs typeface="Arial"/>
              </a:rPr>
              <a:t>is </a:t>
            </a:r>
            <a:r>
              <a:rPr sz="1600" b="1" dirty="0">
                <a:solidFill>
                  <a:srgbClr val="FF0000"/>
                </a:solidFill>
                <a:latin typeface="Arial"/>
                <a:cs typeface="Arial"/>
              </a:rPr>
              <a:t>a global  pandemic.</a:t>
            </a:r>
            <a:endParaRPr sz="1600" dirty="0">
              <a:latin typeface="Arial"/>
              <a:cs typeface="Arial"/>
            </a:endParaRPr>
          </a:p>
          <a:p>
            <a:pPr marL="422275" lvl="1" indent="-222250">
              <a:lnSpc>
                <a:spcPts val="1855"/>
              </a:lnSpc>
              <a:buFont typeface="Wingdings"/>
              <a:buChar char=""/>
              <a:tabLst>
                <a:tab pos="422909" algn="l"/>
              </a:tabLst>
            </a:pPr>
            <a:r>
              <a:rPr sz="1600" b="1" dirty="0">
                <a:latin typeface="Arial"/>
                <a:cs typeface="Arial"/>
              </a:rPr>
              <a:t>Clinic </a:t>
            </a:r>
            <a:r>
              <a:rPr sz="1600" b="1" spc="-5" dirty="0">
                <a:latin typeface="Arial"/>
                <a:cs typeface="Arial"/>
              </a:rPr>
              <a:t>are </a:t>
            </a:r>
            <a:r>
              <a:rPr sz="1600" b="1" dirty="0">
                <a:latin typeface="Arial"/>
                <a:cs typeface="Arial"/>
              </a:rPr>
              <a:t>overloaded and </a:t>
            </a:r>
            <a:r>
              <a:rPr sz="1600" b="1" spc="5" dirty="0">
                <a:latin typeface="Arial"/>
                <a:cs typeface="Arial"/>
              </a:rPr>
              <a:t>many </a:t>
            </a:r>
            <a:r>
              <a:rPr sz="1600" b="1" dirty="0">
                <a:latin typeface="Arial"/>
                <a:cs typeface="Arial"/>
              </a:rPr>
              <a:t>business </a:t>
            </a:r>
            <a:r>
              <a:rPr sz="1600" b="1" spc="-5" dirty="0">
                <a:latin typeface="Arial"/>
                <a:cs typeface="Arial"/>
              </a:rPr>
              <a:t>are </a:t>
            </a:r>
            <a:r>
              <a:rPr sz="1600" b="1" dirty="0">
                <a:latin typeface="Arial"/>
                <a:cs typeface="Arial"/>
              </a:rPr>
              <a:t>damaged</a:t>
            </a:r>
            <a:r>
              <a:rPr sz="1600" b="1" spc="-185" dirty="0">
                <a:latin typeface="Arial"/>
                <a:cs typeface="Arial"/>
              </a:rPr>
              <a:t> </a:t>
            </a:r>
            <a:r>
              <a:rPr sz="1600" b="1" spc="-20" dirty="0">
                <a:latin typeface="Arial"/>
                <a:cs typeface="Arial"/>
              </a:rPr>
              <a:t>seriously.</a:t>
            </a:r>
            <a:endParaRPr sz="1600" dirty="0">
              <a:latin typeface="Arial"/>
              <a:cs typeface="Arial"/>
            </a:endParaRPr>
          </a:p>
          <a:p>
            <a:pPr>
              <a:lnSpc>
                <a:spcPct val="100000"/>
              </a:lnSpc>
            </a:pPr>
            <a:endParaRPr sz="1800" dirty="0">
              <a:latin typeface="Times New Roman"/>
              <a:cs typeface="Times New Roman"/>
            </a:endParaRPr>
          </a:p>
          <a:p>
            <a:pPr>
              <a:lnSpc>
                <a:spcPct val="100000"/>
              </a:lnSpc>
            </a:pPr>
            <a:endParaRPr sz="1650" dirty="0">
              <a:latin typeface="Times New Roman"/>
              <a:cs typeface="Times New Roman"/>
            </a:endParaRPr>
          </a:p>
          <a:p>
            <a:pPr marL="12700">
              <a:lnSpc>
                <a:spcPct val="100000"/>
              </a:lnSpc>
              <a:spcBef>
                <a:spcPts val="5"/>
              </a:spcBef>
              <a:tabLst>
                <a:tab pos="5539740" algn="l"/>
              </a:tabLst>
            </a:pPr>
            <a:r>
              <a:rPr sz="1600" b="1" dirty="0">
                <a:solidFill>
                  <a:srgbClr val="FFFFFF"/>
                </a:solidFill>
                <a:latin typeface="メイリオ"/>
                <a:cs typeface="メイリオ"/>
              </a:rPr>
              <a:t>COVID-19</a:t>
            </a:r>
            <a:r>
              <a:rPr sz="1600" b="1" spc="-35" dirty="0">
                <a:solidFill>
                  <a:srgbClr val="FFFFFF"/>
                </a:solidFill>
                <a:latin typeface="メイリオ"/>
                <a:cs typeface="メイリオ"/>
              </a:rPr>
              <a:t> </a:t>
            </a:r>
            <a:r>
              <a:rPr sz="1600" b="1" dirty="0">
                <a:solidFill>
                  <a:srgbClr val="FFFFFF"/>
                </a:solidFill>
                <a:latin typeface="メイリオ"/>
                <a:cs typeface="メイリオ"/>
              </a:rPr>
              <a:t>Pandemic	Population</a:t>
            </a:r>
            <a:r>
              <a:rPr sz="1600" b="1" spc="-130" dirty="0">
                <a:solidFill>
                  <a:srgbClr val="FFFFFF"/>
                </a:solidFill>
                <a:latin typeface="メイリオ"/>
                <a:cs typeface="メイリオ"/>
              </a:rPr>
              <a:t> </a:t>
            </a:r>
            <a:r>
              <a:rPr sz="1600" b="1" dirty="0">
                <a:solidFill>
                  <a:srgbClr val="FFFFFF"/>
                </a:solidFill>
                <a:latin typeface="メイリオ"/>
                <a:cs typeface="メイリオ"/>
              </a:rPr>
              <a:t>Ageing</a:t>
            </a:r>
            <a:endParaRPr sz="1600" dirty="0">
              <a:latin typeface="メイリオ"/>
              <a:cs typeface="メイリオ"/>
            </a:endParaRPr>
          </a:p>
        </p:txBody>
      </p:sp>
      <p:sp>
        <p:nvSpPr>
          <p:cNvPr id="16" name="object 16"/>
          <p:cNvSpPr txBox="1"/>
          <p:nvPr/>
        </p:nvSpPr>
        <p:spPr>
          <a:xfrm>
            <a:off x="373379" y="3201923"/>
            <a:ext cx="8498205" cy="1079500"/>
          </a:xfrm>
          <a:prstGeom prst="rect">
            <a:avLst/>
          </a:prstGeom>
          <a:ln w="28575">
            <a:solidFill>
              <a:srgbClr val="000000"/>
            </a:solidFill>
          </a:ln>
        </p:spPr>
        <p:txBody>
          <a:bodyPr vert="horz" wrap="square" lIns="0" tIns="25400" rIns="0" bIns="0" rtlCol="0">
            <a:spAutoFit/>
          </a:bodyPr>
          <a:lstStyle/>
          <a:p>
            <a:pPr marL="332740" indent="-259079">
              <a:lnSpc>
                <a:spcPct val="100000"/>
              </a:lnSpc>
              <a:spcBef>
                <a:spcPts val="200"/>
              </a:spcBef>
              <a:buAutoNum type="alphaUcPeriod" startAt="2"/>
              <a:tabLst>
                <a:tab pos="333375" algn="l"/>
              </a:tabLst>
            </a:pPr>
            <a:r>
              <a:rPr sz="1600" b="1" dirty="0">
                <a:latin typeface="Arial"/>
                <a:cs typeface="Arial"/>
              </a:rPr>
              <a:t>Challenging but Feasible</a:t>
            </a:r>
            <a:r>
              <a:rPr sz="1600" b="1" spc="-114" dirty="0">
                <a:latin typeface="Arial"/>
                <a:cs typeface="Arial"/>
              </a:rPr>
              <a:t> </a:t>
            </a:r>
            <a:r>
              <a:rPr sz="1600" b="1" dirty="0">
                <a:latin typeface="Arial"/>
                <a:cs typeface="Arial"/>
              </a:rPr>
              <a:t>Solutions:</a:t>
            </a:r>
            <a:endParaRPr sz="1600" dirty="0">
              <a:latin typeface="Arial"/>
              <a:cs typeface="Arial"/>
            </a:endParaRPr>
          </a:p>
          <a:p>
            <a:pPr marL="530860" lvl="1" indent="-276860">
              <a:lnSpc>
                <a:spcPct val="100000"/>
              </a:lnSpc>
              <a:buFont typeface="Wingdings"/>
              <a:buChar char=""/>
              <a:tabLst>
                <a:tab pos="531495" algn="l"/>
              </a:tabLst>
            </a:pPr>
            <a:r>
              <a:rPr sz="1600" b="1" dirty="0">
                <a:latin typeface="Arial"/>
                <a:cs typeface="Arial"/>
              </a:rPr>
              <a:t>Provide </a:t>
            </a:r>
            <a:r>
              <a:rPr sz="1600" b="1" dirty="0">
                <a:solidFill>
                  <a:srgbClr val="0000FF"/>
                </a:solidFill>
                <a:latin typeface="Arial"/>
                <a:cs typeface="Arial"/>
              </a:rPr>
              <a:t>Remote </a:t>
            </a:r>
            <a:r>
              <a:rPr sz="1600" b="1" spc="-5" dirty="0">
                <a:solidFill>
                  <a:srgbClr val="0000FF"/>
                </a:solidFill>
                <a:latin typeface="Arial"/>
                <a:cs typeface="Arial"/>
              </a:rPr>
              <a:t>Vital </a:t>
            </a:r>
            <a:r>
              <a:rPr sz="1600" b="1" dirty="0">
                <a:solidFill>
                  <a:srgbClr val="0000FF"/>
                </a:solidFill>
                <a:latin typeface="Arial"/>
                <a:cs typeface="Arial"/>
              </a:rPr>
              <a:t>Sensing and </a:t>
            </a:r>
            <a:r>
              <a:rPr sz="1600" b="1" spc="-5" dirty="0">
                <a:solidFill>
                  <a:srgbClr val="0000FF"/>
                </a:solidFill>
                <a:latin typeface="Arial"/>
                <a:cs typeface="Arial"/>
              </a:rPr>
              <a:t>Therapy </a:t>
            </a:r>
            <a:r>
              <a:rPr sz="1600" b="1" dirty="0">
                <a:solidFill>
                  <a:srgbClr val="0000FF"/>
                </a:solidFill>
                <a:latin typeface="Arial"/>
                <a:cs typeface="Arial"/>
              </a:rPr>
              <a:t>Using ICT and</a:t>
            </a:r>
            <a:r>
              <a:rPr sz="1600" b="1" spc="-240" dirty="0">
                <a:solidFill>
                  <a:srgbClr val="0000FF"/>
                </a:solidFill>
                <a:latin typeface="Arial"/>
                <a:cs typeface="Arial"/>
              </a:rPr>
              <a:t> </a:t>
            </a:r>
            <a:r>
              <a:rPr sz="1600" b="1" spc="-40" dirty="0">
                <a:solidFill>
                  <a:srgbClr val="0000FF"/>
                </a:solidFill>
                <a:latin typeface="Arial"/>
                <a:cs typeface="Arial"/>
              </a:rPr>
              <a:t>AI</a:t>
            </a:r>
            <a:endParaRPr sz="1600" dirty="0">
              <a:latin typeface="Arial"/>
              <a:cs typeface="Arial"/>
            </a:endParaRPr>
          </a:p>
          <a:p>
            <a:pPr marL="598170">
              <a:lnSpc>
                <a:spcPct val="100000"/>
              </a:lnSpc>
            </a:pPr>
            <a:r>
              <a:rPr sz="1600" spc="5" dirty="0">
                <a:solidFill>
                  <a:srgbClr val="0000FF"/>
                </a:solidFill>
                <a:latin typeface="Wingdings"/>
                <a:cs typeface="Wingdings"/>
              </a:rPr>
              <a:t></a:t>
            </a:r>
            <a:r>
              <a:rPr sz="1600" spc="5" dirty="0">
                <a:solidFill>
                  <a:srgbClr val="0000FF"/>
                </a:solidFill>
                <a:latin typeface="Times New Roman"/>
                <a:cs typeface="Times New Roman"/>
              </a:rPr>
              <a:t>  </a:t>
            </a:r>
            <a:r>
              <a:rPr sz="1600" b="1" spc="-5" dirty="0">
                <a:solidFill>
                  <a:srgbClr val="0000FF"/>
                </a:solidFill>
                <a:latin typeface="Arial"/>
                <a:cs typeface="Arial"/>
              </a:rPr>
              <a:t>Prevent </a:t>
            </a:r>
            <a:r>
              <a:rPr sz="1600" b="1" spc="5" dirty="0">
                <a:solidFill>
                  <a:srgbClr val="0000FF"/>
                </a:solidFill>
                <a:latin typeface="Arial"/>
                <a:cs typeface="Arial"/>
              </a:rPr>
              <a:t>Epidemic </a:t>
            </a:r>
            <a:r>
              <a:rPr sz="1600" b="1" dirty="0">
                <a:solidFill>
                  <a:srgbClr val="0000FF"/>
                </a:solidFill>
                <a:latin typeface="Arial"/>
                <a:cs typeface="Arial"/>
              </a:rPr>
              <a:t>and Maintain Safe and Efficient</a:t>
            </a:r>
            <a:r>
              <a:rPr sz="1600" b="1" spc="-95" dirty="0">
                <a:solidFill>
                  <a:srgbClr val="0000FF"/>
                </a:solidFill>
                <a:latin typeface="Arial"/>
                <a:cs typeface="Arial"/>
              </a:rPr>
              <a:t> </a:t>
            </a:r>
            <a:r>
              <a:rPr sz="1600" b="1" dirty="0">
                <a:solidFill>
                  <a:srgbClr val="0000FF"/>
                </a:solidFill>
                <a:latin typeface="Arial"/>
                <a:cs typeface="Arial"/>
              </a:rPr>
              <a:t>Diagnosis</a:t>
            </a:r>
            <a:endParaRPr sz="1600" dirty="0">
              <a:latin typeface="Arial"/>
              <a:cs typeface="Arial"/>
            </a:endParaRPr>
          </a:p>
          <a:p>
            <a:pPr marL="254000">
              <a:lnSpc>
                <a:spcPct val="100000"/>
              </a:lnSpc>
            </a:pPr>
            <a:r>
              <a:rPr sz="1600" dirty="0">
                <a:solidFill>
                  <a:srgbClr val="0000FF"/>
                </a:solidFill>
                <a:latin typeface="Wingdings"/>
                <a:cs typeface="Wingdings"/>
              </a:rPr>
              <a:t></a:t>
            </a:r>
            <a:r>
              <a:rPr sz="1600" b="1" dirty="0">
                <a:solidFill>
                  <a:srgbClr val="0000FF"/>
                </a:solidFill>
                <a:latin typeface="Arial"/>
                <a:cs typeface="Arial"/>
              </a:rPr>
              <a:t>Promote Global Business of Medical ICT and </a:t>
            </a:r>
            <a:r>
              <a:rPr sz="1600" b="1" spc="-5" dirty="0">
                <a:solidFill>
                  <a:srgbClr val="0000FF"/>
                </a:solidFill>
                <a:latin typeface="Arial"/>
                <a:cs typeface="Arial"/>
              </a:rPr>
              <a:t>Data</a:t>
            </a:r>
            <a:r>
              <a:rPr sz="1600" b="1" spc="-145" dirty="0">
                <a:solidFill>
                  <a:srgbClr val="0000FF"/>
                </a:solidFill>
                <a:latin typeface="Arial"/>
                <a:cs typeface="Arial"/>
              </a:rPr>
              <a:t> </a:t>
            </a:r>
            <a:r>
              <a:rPr sz="1600" b="1" dirty="0">
                <a:solidFill>
                  <a:srgbClr val="0000FF"/>
                </a:solidFill>
                <a:latin typeface="Arial"/>
                <a:cs typeface="Arial"/>
              </a:rPr>
              <a:t>Science</a:t>
            </a:r>
            <a:endParaRPr sz="1600" dirty="0">
              <a:latin typeface="Arial"/>
              <a:cs typeface="Arial"/>
            </a:endParaRPr>
          </a:p>
        </p:txBody>
      </p:sp>
      <p:sp>
        <p:nvSpPr>
          <p:cNvPr id="21" name="object 2">
            <a:extLst>
              <a:ext uri="{FF2B5EF4-FFF2-40B4-BE49-F238E27FC236}">
                <a16:creationId xmlns:a16="http://schemas.microsoft.com/office/drawing/2014/main" id="{ECCEF1EA-FA2D-43DE-B81A-DC96755D6751}"/>
              </a:ext>
            </a:extLst>
          </p:cNvPr>
          <p:cNvSpPr txBox="1"/>
          <p:nvPr/>
        </p:nvSpPr>
        <p:spPr>
          <a:xfrm>
            <a:off x="5539740" y="381000"/>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802.15-25-0033-02-06ma</a:t>
            </a:r>
            <a:endParaRPr sz="1400" dirty="0">
              <a:latin typeface="Arial"/>
              <a:cs typeface="Arial"/>
            </a:endParaRPr>
          </a:p>
        </p:txBody>
      </p:sp>
      <p:sp>
        <p:nvSpPr>
          <p:cNvPr id="22" name="object 3">
            <a:extLst>
              <a:ext uri="{FF2B5EF4-FFF2-40B4-BE49-F238E27FC236}">
                <a16:creationId xmlns:a16="http://schemas.microsoft.com/office/drawing/2014/main" id="{402907BC-0461-439C-8589-76AA519822EC}"/>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7" name="日付プレースホルダー 16">
            <a:extLst>
              <a:ext uri="{FF2B5EF4-FFF2-40B4-BE49-F238E27FC236}">
                <a16:creationId xmlns:a16="http://schemas.microsoft.com/office/drawing/2014/main" id="{40323054-6345-B3AA-9BC8-2523F5C465B7}"/>
              </a:ext>
            </a:extLst>
          </p:cNvPr>
          <p:cNvSpPr>
            <a:spLocks noGrp="1"/>
          </p:cNvSpPr>
          <p:nvPr>
            <p:ph type="dt" sz="half" idx="13"/>
          </p:nvPr>
        </p:nvSpPr>
        <p:spPr/>
        <p:txBody>
          <a:bodyPr/>
          <a:lstStyle/>
          <a:p>
            <a:r>
              <a:rPr lang="en-US" altLang="ja-JP"/>
              <a:t>July 2025</a:t>
            </a:r>
            <a:endParaRPr lang="en-US" altLang="ja-JP" dirty="0"/>
          </a:p>
        </p:txBody>
      </p:sp>
      <p:sp>
        <p:nvSpPr>
          <p:cNvPr id="5" name="object 4">
            <a:extLst>
              <a:ext uri="{FF2B5EF4-FFF2-40B4-BE49-F238E27FC236}">
                <a16:creationId xmlns:a16="http://schemas.microsoft.com/office/drawing/2014/main" id="{2C1DF5BA-1695-5391-A3D6-B55957EE859E}"/>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9" name="object 9">
            <a:extLst>
              <a:ext uri="{FF2B5EF4-FFF2-40B4-BE49-F238E27FC236}">
                <a16:creationId xmlns:a16="http://schemas.microsoft.com/office/drawing/2014/main" id="{4BA81B27-A7D2-07F2-5C39-AA9FEAE49604}"/>
              </a:ext>
            </a:extLst>
          </p:cNvPr>
          <p:cNvSpPr txBox="1"/>
          <p:nvPr/>
        </p:nvSpPr>
        <p:spPr>
          <a:xfrm>
            <a:off x="4364228" y="6474100"/>
            <a:ext cx="501015" cy="196215"/>
          </a:xfrm>
          <a:prstGeom prst="rect">
            <a:avLst/>
          </a:prstGeom>
        </p:spPr>
        <p:txBody>
          <a:bodyPr vert="horz" wrap="square" lIns="0" tIns="0" rIns="0" bIns="0" rtlCol="0">
            <a:spAutoFit/>
          </a:bodyPr>
          <a:lstStyle/>
          <a:p>
            <a:pPr marL="12700">
              <a:lnSpc>
                <a:spcPts val="1425"/>
              </a:lnSpc>
            </a:pPr>
            <a:r>
              <a:rPr sz="1200" spc="5" dirty="0">
                <a:latin typeface="Arial"/>
                <a:cs typeface="Arial"/>
              </a:rPr>
              <a:t>Slide</a:t>
            </a:r>
            <a:r>
              <a:rPr sz="1200" spc="-160" dirty="0">
                <a:latin typeface="Arial"/>
                <a:cs typeface="Arial"/>
              </a:rPr>
              <a:t> </a:t>
            </a:r>
            <a:fld id="{81D60167-4931-47E6-BA6A-407CBD079E47}" type="slidenum">
              <a:rPr sz="1200" spc="-5" dirty="0">
                <a:latin typeface="Arial"/>
                <a:cs typeface="Arial"/>
              </a:rPr>
              <a:t>5</a:t>
            </a:fld>
            <a:endParaRPr sz="1200" dirty="0">
              <a:latin typeface="Arial"/>
              <a:cs typeface="Arial"/>
            </a:endParaRPr>
          </a:p>
        </p:txBody>
      </p:sp>
      <p:sp>
        <p:nvSpPr>
          <p:cNvPr id="20" name="object 10">
            <a:extLst>
              <a:ext uri="{FF2B5EF4-FFF2-40B4-BE49-F238E27FC236}">
                <a16:creationId xmlns:a16="http://schemas.microsoft.com/office/drawing/2014/main" id="{17329C23-29FB-93F8-E814-39C6EF36AACE}"/>
              </a:ext>
            </a:extLst>
          </p:cNvPr>
          <p:cNvSpPr txBox="1"/>
          <p:nvPr/>
        </p:nvSpPr>
        <p:spPr>
          <a:xfrm>
            <a:off x="6400800" y="6473210"/>
            <a:ext cx="2222500"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23" name="object 2">
            <a:extLst>
              <a:ext uri="{FF2B5EF4-FFF2-40B4-BE49-F238E27FC236}">
                <a16:creationId xmlns:a16="http://schemas.microsoft.com/office/drawing/2014/main" id="{3DC25635-283E-A8F1-B1C3-389A091417EA}"/>
              </a:ext>
            </a:extLst>
          </p:cNvPr>
          <p:cNvSpPr txBox="1"/>
          <p:nvPr/>
        </p:nvSpPr>
        <p:spPr>
          <a:xfrm>
            <a:off x="673100" y="6472871"/>
            <a:ext cx="753745" cy="169277"/>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500D710A-E2F6-4481-AFAA-BD807CB561D6}"/>
              </a:ext>
            </a:extLst>
          </p:cNvPr>
          <p:cNvPicPr>
            <a:picLocks noChangeAspect="1"/>
          </p:cNvPicPr>
          <p:nvPr/>
        </p:nvPicPr>
        <p:blipFill>
          <a:blip r:embed="rId2"/>
          <a:stretch>
            <a:fillRect/>
          </a:stretch>
        </p:blipFill>
        <p:spPr>
          <a:xfrm>
            <a:off x="189485" y="1447800"/>
            <a:ext cx="2737860" cy="2246580"/>
          </a:xfrm>
          <a:prstGeom prst="rect">
            <a:avLst/>
          </a:prstGeom>
        </p:spPr>
      </p:pic>
      <p:sp>
        <p:nvSpPr>
          <p:cNvPr id="7" name="タイトル 6">
            <a:extLst>
              <a:ext uri="{FF2B5EF4-FFF2-40B4-BE49-F238E27FC236}">
                <a16:creationId xmlns:a16="http://schemas.microsoft.com/office/drawing/2014/main" id="{4D0D770D-EE4E-4169-979E-055313B64472}"/>
              </a:ext>
            </a:extLst>
          </p:cNvPr>
          <p:cNvSpPr>
            <a:spLocks noGrp="1"/>
          </p:cNvSpPr>
          <p:nvPr>
            <p:ph type="title"/>
          </p:nvPr>
        </p:nvSpPr>
        <p:spPr>
          <a:xfrm>
            <a:off x="381000" y="579912"/>
            <a:ext cx="8206740" cy="904206"/>
          </a:xfrm>
        </p:spPr>
        <p:txBody>
          <a:bodyPr/>
          <a:lstStyle/>
          <a:p>
            <a:r>
              <a:rPr lang="en-US" altLang="ja-JP" sz="2400" b="1" dirty="0">
                <a:latin typeface="Arial" panose="020B0604020202020204" pitchFamily="34" charset="0"/>
                <a:cs typeface="Arial" panose="020B0604020202020204" pitchFamily="34" charset="0"/>
              </a:rPr>
              <a:t>4.1 Channel models and scenarios in IEEE802.15.6ma</a:t>
            </a:r>
            <a:endParaRPr lang="ja-JP" altLang="en-US" sz="2400" b="1" dirty="0">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F75ED47D-E78C-4818-9759-1D5CC9854F4A}"/>
              </a:ext>
            </a:extLst>
          </p:cNvPr>
          <p:cNvSpPr txBox="1"/>
          <p:nvPr/>
        </p:nvSpPr>
        <p:spPr>
          <a:xfrm>
            <a:off x="86560" y="3807946"/>
            <a:ext cx="4552314" cy="1015663"/>
          </a:xfrm>
          <a:prstGeom prst="rect">
            <a:avLst/>
          </a:prstGeom>
          <a:noFill/>
        </p:spPr>
        <p:txBody>
          <a:bodyPr wrap="square" rtlCol="0">
            <a:spAutoFit/>
          </a:bodyPr>
          <a:lstStyle/>
          <a:p>
            <a:pPr marL="285750" indent="-285750">
              <a:buFont typeface="Arial" panose="020B0604020202020204" pitchFamily="34" charset="0"/>
              <a:buChar char="•"/>
            </a:pPr>
            <a:r>
              <a:rPr lang="en-US" altLang="ja-JP" sz="1200" b="0" dirty="0">
                <a:latin typeface="+mn-lt"/>
              </a:rPr>
              <a:t>Path loss (Mandatory)</a:t>
            </a:r>
          </a:p>
          <a:p>
            <a:pPr marL="285750" indent="-285750">
              <a:buFont typeface="Arial" panose="020B0604020202020204" pitchFamily="34" charset="0"/>
              <a:buChar char="•"/>
            </a:pPr>
            <a:r>
              <a:rPr lang="en-US" altLang="ja-JP" sz="1200" b="0" dirty="0">
                <a:latin typeface="+mn-lt"/>
              </a:rPr>
              <a:t>Optional;</a:t>
            </a:r>
          </a:p>
          <a:p>
            <a:pPr marL="742950" lvl="1" indent="-285750">
              <a:buFont typeface="Arial" panose="020B0604020202020204" pitchFamily="34" charset="0"/>
              <a:buChar char="•"/>
            </a:pPr>
            <a:r>
              <a:rPr kumimoji="1" lang="en-US" altLang="ja-JP" sz="1200" b="0" dirty="0">
                <a:latin typeface="+mn-lt"/>
              </a:rPr>
              <a:t>Fading ( Small scale/ large scale)</a:t>
            </a:r>
          </a:p>
          <a:p>
            <a:pPr marL="742950" lvl="1" indent="-285750">
              <a:buFont typeface="Arial" panose="020B0604020202020204" pitchFamily="34" charset="0"/>
              <a:buChar char="•"/>
            </a:pPr>
            <a:r>
              <a:rPr kumimoji="1" lang="en-US" altLang="ja-JP" sz="1200" b="0" dirty="0">
                <a:latin typeface="+mn-lt"/>
              </a:rPr>
              <a:t>Shadowing</a:t>
            </a:r>
          </a:p>
          <a:p>
            <a:pPr marL="742950" lvl="1" indent="-285750">
              <a:buFont typeface="Arial" panose="020B0604020202020204" pitchFamily="34" charset="0"/>
              <a:buChar char="•"/>
            </a:pPr>
            <a:r>
              <a:rPr lang="en-US" altLang="ja-JP" sz="1200" b="0" dirty="0">
                <a:latin typeface="+mn-lt"/>
              </a:rPr>
              <a:t>Power delay profile</a:t>
            </a:r>
          </a:p>
        </p:txBody>
      </p:sp>
      <p:graphicFrame>
        <p:nvGraphicFramePr>
          <p:cNvPr id="9" name="表 8">
            <a:extLst>
              <a:ext uri="{FF2B5EF4-FFF2-40B4-BE49-F238E27FC236}">
                <a16:creationId xmlns:a16="http://schemas.microsoft.com/office/drawing/2014/main" id="{34BB9510-2E73-4E38-B1FB-C5CE6DB9A630}"/>
              </a:ext>
            </a:extLst>
          </p:cNvPr>
          <p:cNvGraphicFramePr>
            <a:graphicFrameLocks noGrp="1"/>
          </p:cNvGraphicFramePr>
          <p:nvPr>
            <p:extLst>
              <p:ext uri="{D42A27DB-BD31-4B8C-83A1-F6EECF244321}">
                <p14:modId xmlns:p14="http://schemas.microsoft.com/office/powerpoint/2010/main" val="1851087564"/>
              </p:ext>
            </p:extLst>
          </p:nvPr>
        </p:nvGraphicFramePr>
        <p:xfrm>
          <a:off x="3938472" y="1280160"/>
          <a:ext cx="5132549" cy="4846320"/>
        </p:xfrm>
        <a:graphic>
          <a:graphicData uri="http://schemas.openxmlformats.org/drawingml/2006/table">
            <a:tbl>
              <a:tblPr/>
              <a:tblGrid>
                <a:gridCol w="785928">
                  <a:extLst>
                    <a:ext uri="{9D8B030D-6E8A-4147-A177-3AD203B41FA5}">
                      <a16:colId xmlns:a16="http://schemas.microsoft.com/office/drawing/2014/main" val="3234609428"/>
                    </a:ext>
                  </a:extLst>
                </a:gridCol>
                <a:gridCol w="1752600">
                  <a:extLst>
                    <a:ext uri="{9D8B030D-6E8A-4147-A177-3AD203B41FA5}">
                      <a16:colId xmlns:a16="http://schemas.microsoft.com/office/drawing/2014/main" val="2296176781"/>
                    </a:ext>
                  </a:extLst>
                </a:gridCol>
                <a:gridCol w="1819809">
                  <a:extLst>
                    <a:ext uri="{9D8B030D-6E8A-4147-A177-3AD203B41FA5}">
                      <a16:colId xmlns:a16="http://schemas.microsoft.com/office/drawing/2014/main" val="1066244525"/>
                    </a:ext>
                  </a:extLst>
                </a:gridCol>
                <a:gridCol w="774212">
                  <a:extLst>
                    <a:ext uri="{9D8B030D-6E8A-4147-A177-3AD203B41FA5}">
                      <a16:colId xmlns:a16="http://schemas.microsoft.com/office/drawing/2014/main" val="1162157464"/>
                    </a:ext>
                  </a:extLst>
                </a:gridCol>
              </a:tblGrid>
              <a:tr h="383307">
                <a:tc>
                  <a:txBody>
                    <a:bodyPr/>
                    <a:lstStyle/>
                    <a:p>
                      <a:r>
                        <a:rPr lang="en-US" sz="1200" b="0" i="0">
                          <a:solidFill>
                            <a:srgbClr val="000000"/>
                          </a:solidFill>
                          <a:effectLst/>
                          <a:latin typeface="TimesNewRomanPSMT"/>
                        </a:rPr>
                        <a:t>Scenario </a:t>
                      </a:r>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b="0" i="0" dirty="0">
                          <a:solidFill>
                            <a:srgbClr val="000000"/>
                          </a:solidFill>
                          <a:effectLst/>
                          <a:latin typeface="TimesNewRomanPSMT"/>
                        </a:rPr>
                        <a:t>Description </a:t>
                      </a:r>
                      <a:endParaRPr 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b="0" i="0" dirty="0">
                          <a:solidFill>
                            <a:srgbClr val="000000"/>
                          </a:solidFill>
                          <a:effectLst/>
                          <a:latin typeface="TimesNewRomanPSMT"/>
                        </a:rPr>
                        <a:t>Frequency Band </a:t>
                      </a:r>
                      <a:endParaRPr 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b="0" i="0">
                          <a:solidFill>
                            <a:srgbClr val="000000"/>
                          </a:solidFill>
                          <a:effectLst/>
                          <a:latin typeface="TimesNewRomanPSMT"/>
                        </a:rPr>
                        <a:t>Channel Model</a:t>
                      </a:r>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1617428"/>
                  </a:ext>
                </a:extLst>
              </a:tr>
              <a:tr h="229984">
                <a:tc>
                  <a:txBody>
                    <a:bodyPr/>
                    <a:lstStyle/>
                    <a:p>
                      <a:r>
                        <a:rPr lang="en-US" sz="1200" b="0" i="0" dirty="0">
                          <a:solidFill>
                            <a:srgbClr val="000000"/>
                          </a:solidFill>
                          <a:effectLst/>
                          <a:latin typeface="TimesNewRomanPSMT"/>
                        </a:rPr>
                        <a:t>S2 </a:t>
                      </a:r>
                      <a:endParaRPr 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b="0" i="0" dirty="0">
                          <a:solidFill>
                            <a:srgbClr val="000000"/>
                          </a:solidFill>
                          <a:effectLst/>
                          <a:latin typeface="TimesNewRomanPSMT"/>
                        </a:rPr>
                        <a:t>Implant to Body Surface </a:t>
                      </a:r>
                      <a:endParaRPr 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de-DE" altLang="ja-JP" sz="1200" b="0" i="0" dirty="0">
                          <a:solidFill>
                            <a:schemeClr val="tx1"/>
                          </a:solidFill>
                          <a:effectLst/>
                          <a:latin typeface="TimesNewRomanPSMT"/>
                        </a:rPr>
                        <a:t>402-405 MHz,</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b="0" i="0" dirty="0">
                          <a:solidFill>
                            <a:srgbClr val="000000"/>
                          </a:solidFill>
                          <a:effectLst/>
                          <a:latin typeface="TimesNewRomanPSMT"/>
                        </a:rPr>
                        <a:t>CM2</a:t>
                      </a:r>
                      <a:endParaRPr lang="en-US" sz="1200"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9948819"/>
                  </a:ext>
                </a:extLst>
              </a:tr>
              <a:tr h="383307">
                <a:tc>
                  <a:txBody>
                    <a:bodyPr/>
                    <a:lstStyle/>
                    <a:p>
                      <a:r>
                        <a:rPr lang="en-US" altLang="ja-JP" sz="1200" dirty="0">
                          <a:solidFill>
                            <a:srgbClr val="FF0000"/>
                          </a:solidFill>
                          <a:effectLst/>
                        </a:rPr>
                        <a:t>S2.1</a:t>
                      </a:r>
                      <a:endParaRPr lang="en-US" dirty="0">
                        <a:solidFill>
                          <a:srgbClr val="FF0000"/>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dirty="0">
                          <a:solidFill>
                            <a:srgbClr val="FF0000"/>
                          </a:solidFill>
                          <a:effectLst/>
                        </a:rPr>
                        <a:t>Implant (upper body) to Body Surface</a:t>
                      </a:r>
                      <a:endParaRPr lang="en-US" dirty="0">
                        <a:solidFill>
                          <a:srgbClr val="FF0000"/>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de-DE" altLang="ja-JP" sz="1400" b="0" i="0" dirty="0">
                          <a:solidFill>
                            <a:srgbClr val="FF0000"/>
                          </a:solidFill>
                          <a:effectLst/>
                          <a:latin typeface="TimesNewRomanPSMT"/>
                        </a:rPr>
                        <a:t>3.1-10.6 GHz UWB</a:t>
                      </a:r>
                      <a:endParaRPr lang="en-US" altLang="ja-JP" dirty="0">
                        <a:solidFill>
                          <a:srgbClr val="FF0000"/>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dirty="0">
                          <a:solidFill>
                            <a:srgbClr val="FF0000"/>
                          </a:solidFill>
                          <a:effectLst/>
                        </a:rPr>
                        <a:t>CM2.1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7271462"/>
                  </a:ext>
                </a:extLst>
              </a:tr>
              <a:tr h="383307">
                <a:tc>
                  <a:txBody>
                    <a:bodyPr/>
                    <a:lstStyle/>
                    <a:p>
                      <a:r>
                        <a:rPr lang="en-US" sz="1200" dirty="0">
                          <a:solidFill>
                            <a:srgbClr val="FF0000"/>
                          </a:solidFill>
                          <a:effectLst/>
                        </a:rPr>
                        <a:t>S2.2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dirty="0">
                          <a:solidFill>
                            <a:srgbClr val="FF0000"/>
                          </a:solidFill>
                          <a:effectLst/>
                        </a:rPr>
                        <a:t>Implant (head) to Body Surface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de-DE" altLang="ja-JP" sz="1400" b="0" i="0" dirty="0">
                          <a:solidFill>
                            <a:srgbClr val="FF0000"/>
                          </a:solidFill>
                          <a:effectLst/>
                          <a:latin typeface="TimesNewRomanPSMT"/>
                        </a:rPr>
                        <a:t>3.1-10.6 GHz UWB</a:t>
                      </a:r>
                      <a:endParaRPr lang="en-US" altLang="ja-JP" dirty="0">
                        <a:solidFill>
                          <a:srgbClr val="FF0000"/>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200" dirty="0">
                          <a:solidFill>
                            <a:srgbClr val="FF0000"/>
                          </a:solidFill>
                          <a:effectLst/>
                        </a:rPr>
                        <a:t>CM2.2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5539074"/>
                  </a:ext>
                </a:extLst>
              </a:tr>
              <a:tr h="345900">
                <a:tc>
                  <a:txBody>
                    <a:bodyPr/>
                    <a:lstStyle/>
                    <a:p>
                      <a:r>
                        <a:rPr lang="en-US" sz="1200" b="0" i="0">
                          <a:solidFill>
                            <a:srgbClr val="000000"/>
                          </a:solidFill>
                          <a:effectLst/>
                          <a:latin typeface="TimesNewRomanPSMT"/>
                        </a:rPr>
                        <a:t>S3 </a:t>
                      </a:r>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b="0" i="0" dirty="0">
                          <a:solidFill>
                            <a:srgbClr val="000000"/>
                          </a:solidFill>
                          <a:effectLst/>
                          <a:latin typeface="TimesNewRomanPSMT"/>
                        </a:rPr>
                        <a:t>Implant to External </a:t>
                      </a:r>
                      <a:endParaRPr 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de-DE" altLang="ja-JP" sz="1200" b="0" i="0" dirty="0">
                          <a:solidFill>
                            <a:schemeClr val="tx1"/>
                          </a:solidFill>
                          <a:effectLst/>
                          <a:latin typeface="TimesNewRomanPSMT"/>
                        </a:rPr>
                        <a:t>402-405 MHz,</a:t>
                      </a:r>
                    </a:p>
                    <a:p>
                      <a:r>
                        <a:rPr lang="de-DE" altLang="ja-JP" sz="1200" b="0" i="0" dirty="0">
                          <a:solidFill>
                            <a:srgbClr val="FF0000"/>
                          </a:solidFill>
                          <a:effectLst/>
                          <a:latin typeface="TimesNewRomanPSMT"/>
                        </a:rPr>
                        <a:t>3.1-10.6 GHz UWB</a:t>
                      </a:r>
                      <a:endParaRPr lang="en-US" dirty="0">
                        <a:solidFill>
                          <a:srgbClr val="FF0000"/>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b="0" i="0" dirty="0">
                          <a:solidFill>
                            <a:srgbClr val="000000"/>
                          </a:solidFill>
                          <a:effectLst/>
                          <a:latin typeface="TimesNewRomanPSMT"/>
                        </a:rPr>
                        <a:t>CM2</a:t>
                      </a:r>
                      <a:endParaRPr lang="en-US" sz="1200"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9876649"/>
                  </a:ext>
                </a:extLst>
              </a:tr>
              <a:tr h="383307">
                <a:tc>
                  <a:txBody>
                    <a:bodyPr/>
                    <a:lstStyle/>
                    <a:p>
                      <a:r>
                        <a:rPr lang="en-US" sz="1200" b="0" i="0" dirty="0">
                          <a:solidFill>
                            <a:srgbClr val="000000"/>
                          </a:solidFill>
                          <a:effectLst/>
                          <a:latin typeface="TimesNewRomanPSMT"/>
                        </a:rPr>
                        <a:t>S4 </a:t>
                      </a:r>
                      <a:endParaRPr 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b="0" i="0" dirty="0">
                          <a:solidFill>
                            <a:srgbClr val="000000"/>
                          </a:solidFill>
                          <a:effectLst/>
                          <a:latin typeface="TimesNewRomanPSMT"/>
                        </a:rPr>
                        <a:t>Body Surface to Body</a:t>
                      </a:r>
                      <a:br>
                        <a:rPr lang="en-US" sz="1200" b="0" i="0" dirty="0">
                          <a:solidFill>
                            <a:srgbClr val="000000"/>
                          </a:solidFill>
                          <a:effectLst/>
                          <a:latin typeface="TimesNewRomanPSMT"/>
                        </a:rPr>
                      </a:br>
                      <a:r>
                        <a:rPr lang="en-US" sz="1200" b="0" i="0" dirty="0">
                          <a:solidFill>
                            <a:srgbClr val="000000"/>
                          </a:solidFill>
                          <a:effectLst/>
                          <a:latin typeface="TimesNewRomanPSMT"/>
                        </a:rPr>
                        <a:t>Surface (LOS)</a:t>
                      </a:r>
                      <a:endParaRPr 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de-DE" sz="1200" b="0" i="0" strike="noStrike" dirty="0">
                          <a:solidFill>
                            <a:schemeClr val="tx1"/>
                          </a:solidFill>
                          <a:effectLst/>
                          <a:latin typeface="TimesNewRomanPSMT"/>
                        </a:rPr>
                        <a:t>400, 600, 900 MHz</a:t>
                      </a:r>
                      <a:br>
                        <a:rPr lang="de-DE" sz="1200" b="0" i="0" dirty="0">
                          <a:solidFill>
                            <a:srgbClr val="000000"/>
                          </a:solidFill>
                          <a:effectLst/>
                          <a:latin typeface="TimesNewRomanPSMT"/>
                        </a:rPr>
                      </a:br>
                      <a:r>
                        <a:rPr lang="de-DE" sz="1200" b="0" i="0" dirty="0">
                          <a:solidFill>
                            <a:srgbClr val="000000"/>
                          </a:solidFill>
                          <a:effectLst/>
                          <a:latin typeface="TimesNewRomanPSMT"/>
                        </a:rPr>
                        <a:t>2.4, 3.1-10.6 GHz</a:t>
                      </a:r>
                      <a:endParaRPr lang="de-DE"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b="0" i="0" dirty="0">
                          <a:solidFill>
                            <a:srgbClr val="000000"/>
                          </a:solidFill>
                          <a:effectLst/>
                          <a:latin typeface="TimesNewRomanPSMT"/>
                        </a:rPr>
                        <a:t>CM3</a:t>
                      </a:r>
                      <a:endParaRPr lang="en-US" sz="1200"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6790187"/>
                  </a:ext>
                </a:extLst>
              </a:tr>
              <a:tr h="383307">
                <a:tc>
                  <a:txBody>
                    <a:bodyPr/>
                    <a:lstStyle/>
                    <a:p>
                      <a:r>
                        <a:rPr lang="en-US" sz="1100" dirty="0">
                          <a:solidFill>
                            <a:srgbClr val="FF0000"/>
                          </a:solidFill>
                          <a:effectLst/>
                        </a:rPr>
                        <a:t>S4.1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dirty="0">
                          <a:solidFill>
                            <a:srgbClr val="FF0000"/>
                          </a:solidFill>
                          <a:effectLst/>
                        </a:rPr>
                        <a:t>Body Surface to Body</a:t>
                      </a:r>
                    </a:p>
                    <a:p>
                      <a:r>
                        <a:rPr lang="en-US" sz="1200" dirty="0">
                          <a:solidFill>
                            <a:srgbClr val="FF0000"/>
                          </a:solidFill>
                          <a:effectLst/>
                        </a:rPr>
                        <a:t>Surface (LOS)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de-DE" sz="1200" dirty="0">
                          <a:solidFill>
                            <a:srgbClr val="FF0000"/>
                          </a:solidFill>
                          <a:effectLst/>
                        </a:rPr>
                        <a:t>3.1-10.6 GHz CM4.1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dirty="0">
                          <a:solidFill>
                            <a:srgbClr val="FF0000"/>
                          </a:solidFill>
                          <a:effectLst/>
                        </a:rPr>
                        <a:t>CM4.1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8044834"/>
                  </a:ext>
                </a:extLst>
              </a:tr>
              <a:tr h="383307">
                <a:tc>
                  <a:txBody>
                    <a:bodyPr/>
                    <a:lstStyle/>
                    <a:p>
                      <a:r>
                        <a:rPr lang="en-US" sz="1200" b="0" i="0">
                          <a:solidFill>
                            <a:srgbClr val="000000"/>
                          </a:solidFill>
                          <a:effectLst/>
                          <a:latin typeface="TimesNewRomanPSMT"/>
                        </a:rPr>
                        <a:t>S5 </a:t>
                      </a:r>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b="0" i="0">
                          <a:solidFill>
                            <a:srgbClr val="000000"/>
                          </a:solidFill>
                          <a:effectLst/>
                          <a:latin typeface="TimesNewRomanPSMT"/>
                        </a:rPr>
                        <a:t>Body Surface to Body</a:t>
                      </a:r>
                      <a:br>
                        <a:rPr lang="en-US" sz="1200" b="0" i="0">
                          <a:solidFill>
                            <a:srgbClr val="000000"/>
                          </a:solidFill>
                          <a:effectLst/>
                          <a:latin typeface="TimesNewRomanPSMT"/>
                        </a:rPr>
                      </a:br>
                      <a:r>
                        <a:rPr lang="en-US" sz="1200" b="0" i="0">
                          <a:solidFill>
                            <a:srgbClr val="000000"/>
                          </a:solidFill>
                          <a:effectLst/>
                          <a:latin typeface="TimesNewRomanPSMT"/>
                        </a:rPr>
                        <a:t>Surface (NLOS)</a:t>
                      </a:r>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de-DE" sz="1200" b="0" i="0">
                          <a:solidFill>
                            <a:srgbClr val="000000"/>
                          </a:solidFill>
                          <a:effectLst/>
                          <a:latin typeface="TimesNewRomanPSMT"/>
                        </a:rPr>
                        <a:t>400</a:t>
                      </a:r>
                      <a:r>
                        <a:rPr lang="de-DE" sz="1200" b="0" i="0" dirty="0">
                          <a:solidFill>
                            <a:srgbClr val="000000"/>
                          </a:solidFill>
                          <a:effectLst/>
                          <a:latin typeface="TimesNewRomanPSMT"/>
                        </a:rPr>
                        <a:t>, 600, 900 MHz</a:t>
                      </a:r>
                      <a:br>
                        <a:rPr lang="de-DE" sz="1200" b="0" i="0" dirty="0">
                          <a:solidFill>
                            <a:srgbClr val="000000"/>
                          </a:solidFill>
                          <a:effectLst/>
                          <a:latin typeface="TimesNewRomanPSMT"/>
                        </a:rPr>
                      </a:br>
                      <a:r>
                        <a:rPr lang="de-DE" sz="1200" b="0" i="0" dirty="0">
                          <a:solidFill>
                            <a:srgbClr val="000000"/>
                          </a:solidFill>
                          <a:effectLst/>
                          <a:latin typeface="TimesNewRomanPSMT"/>
                        </a:rPr>
                        <a:t>2.4, 3.1-10.6 GHz</a:t>
                      </a:r>
                      <a:endParaRPr lang="de-DE"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b="0" i="0" dirty="0">
                          <a:solidFill>
                            <a:srgbClr val="000000"/>
                          </a:solidFill>
                          <a:effectLst/>
                          <a:latin typeface="TimesNewRomanPSMT"/>
                        </a:rPr>
                        <a:t>CM3</a:t>
                      </a:r>
                      <a:endParaRPr lang="en-US" sz="1200"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4961351"/>
                  </a:ext>
                </a:extLst>
              </a:tr>
              <a:tr h="383307">
                <a:tc>
                  <a:txBody>
                    <a:bodyPr/>
                    <a:lstStyle/>
                    <a:p>
                      <a:r>
                        <a:rPr lang="en-US" sz="1200" b="0" i="0" dirty="0">
                          <a:solidFill>
                            <a:srgbClr val="000000"/>
                          </a:solidFill>
                          <a:effectLst/>
                          <a:latin typeface="TimesNewRomanPSMT"/>
                        </a:rPr>
                        <a:t>S6 </a:t>
                      </a:r>
                      <a:endParaRPr 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b="0" i="0" dirty="0">
                          <a:solidFill>
                            <a:srgbClr val="000000"/>
                          </a:solidFill>
                          <a:effectLst/>
                          <a:latin typeface="TimesNewRomanPSMT"/>
                        </a:rPr>
                        <a:t>Body Surface to External</a:t>
                      </a:r>
                      <a:br>
                        <a:rPr lang="en-US" sz="1200" b="0" i="0" dirty="0">
                          <a:solidFill>
                            <a:srgbClr val="000000"/>
                          </a:solidFill>
                          <a:effectLst/>
                          <a:latin typeface="TimesNewRomanPSMT"/>
                        </a:rPr>
                      </a:br>
                      <a:r>
                        <a:rPr lang="en-US" sz="1200" b="0" i="0" dirty="0">
                          <a:solidFill>
                            <a:srgbClr val="000000"/>
                          </a:solidFill>
                          <a:effectLst/>
                          <a:latin typeface="TimesNewRomanPSMT"/>
                        </a:rPr>
                        <a:t>(LOS)</a:t>
                      </a:r>
                      <a:endParaRPr 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de-DE" sz="1200" b="0" i="0" dirty="0">
                          <a:solidFill>
                            <a:srgbClr val="000000"/>
                          </a:solidFill>
                          <a:effectLst/>
                          <a:latin typeface="TimesNewRomanPSMT"/>
                        </a:rPr>
                        <a:t>900 MHz</a:t>
                      </a:r>
                      <a:br>
                        <a:rPr lang="de-DE" sz="1200" b="0" i="0" dirty="0">
                          <a:solidFill>
                            <a:srgbClr val="000000"/>
                          </a:solidFill>
                          <a:effectLst/>
                          <a:latin typeface="TimesNewRomanPSMT"/>
                        </a:rPr>
                      </a:br>
                      <a:r>
                        <a:rPr lang="de-DE" sz="1200" b="0" i="0" dirty="0">
                          <a:solidFill>
                            <a:srgbClr val="000000"/>
                          </a:solidFill>
                          <a:effectLst/>
                          <a:latin typeface="TimesNewRomanPSMT"/>
                        </a:rPr>
                        <a:t>2.4, 3.1-10.6 GHz</a:t>
                      </a:r>
                      <a:endParaRPr lang="de-DE"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b="0" i="0" dirty="0">
                          <a:solidFill>
                            <a:srgbClr val="000000"/>
                          </a:solidFill>
                          <a:effectLst/>
                          <a:latin typeface="TimesNewRomanPSMT"/>
                        </a:rPr>
                        <a:t>CM4</a:t>
                      </a:r>
                      <a:endParaRPr lang="en-US" sz="1200"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7000902"/>
                  </a:ext>
                </a:extLst>
              </a:tr>
              <a:tr h="383307">
                <a:tc>
                  <a:txBody>
                    <a:bodyPr/>
                    <a:lstStyle/>
                    <a:p>
                      <a:r>
                        <a:rPr lang="en-US" sz="1200" dirty="0">
                          <a:solidFill>
                            <a:srgbClr val="FF0000"/>
                          </a:solidFill>
                          <a:effectLst/>
                        </a:rPr>
                        <a:t>S6.1</a:t>
                      </a:r>
                      <a:endParaRPr lang="en-US" dirty="0">
                        <a:solidFill>
                          <a:srgbClr val="FF0000"/>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dirty="0">
                          <a:solidFill>
                            <a:srgbClr val="FF0000"/>
                          </a:solidFill>
                          <a:effectLst/>
                        </a:rPr>
                        <a:t>Body Surface (head) to External (LOS)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de-DE" altLang="ja-JP" sz="1400" b="0" i="0" dirty="0">
                          <a:solidFill>
                            <a:srgbClr val="FF0000"/>
                          </a:solidFill>
                          <a:effectLst/>
                          <a:latin typeface="TimesNewRomanPSMT"/>
                        </a:rPr>
                        <a:t>3.1-10.6 GHz</a:t>
                      </a:r>
                      <a:endParaRPr lang="de-DE" dirty="0">
                        <a:solidFill>
                          <a:srgbClr val="FF0000"/>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dirty="0">
                          <a:solidFill>
                            <a:srgbClr val="FF0000"/>
                          </a:solidFill>
                          <a:effectLst/>
                        </a:rPr>
                        <a:t>CM6.1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5040730"/>
                  </a:ext>
                </a:extLst>
              </a:tr>
              <a:tr h="383307">
                <a:tc>
                  <a:txBody>
                    <a:bodyPr/>
                    <a:lstStyle/>
                    <a:p>
                      <a:r>
                        <a:rPr lang="en-US" sz="1200" b="0" i="0" dirty="0">
                          <a:solidFill>
                            <a:srgbClr val="000000"/>
                          </a:solidFill>
                          <a:effectLst/>
                          <a:latin typeface="TimesNewRomanPSMT"/>
                        </a:rPr>
                        <a:t>S7 </a:t>
                      </a:r>
                      <a:endParaRPr 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b="0" i="0" dirty="0">
                          <a:solidFill>
                            <a:srgbClr val="000000"/>
                          </a:solidFill>
                          <a:effectLst/>
                          <a:latin typeface="TimesNewRomanPSMT"/>
                        </a:rPr>
                        <a:t>Body Surface to External</a:t>
                      </a:r>
                      <a:br>
                        <a:rPr lang="en-US" sz="1200" b="0" i="0" dirty="0">
                          <a:solidFill>
                            <a:srgbClr val="000000"/>
                          </a:solidFill>
                          <a:effectLst/>
                          <a:latin typeface="TimesNewRomanPSMT"/>
                        </a:rPr>
                      </a:br>
                      <a:r>
                        <a:rPr lang="en-US" sz="1200" b="0" i="0" dirty="0">
                          <a:solidFill>
                            <a:srgbClr val="000000"/>
                          </a:solidFill>
                          <a:effectLst/>
                          <a:latin typeface="TimesNewRomanPSMT"/>
                        </a:rPr>
                        <a:t>(NLOS)</a:t>
                      </a:r>
                      <a:endParaRPr 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de-DE" sz="1200" b="0" i="0" dirty="0">
                          <a:solidFill>
                            <a:srgbClr val="000000"/>
                          </a:solidFill>
                          <a:effectLst/>
                          <a:latin typeface="TimesNewRomanPSMT"/>
                        </a:rPr>
                        <a:t>900 MHz</a:t>
                      </a:r>
                      <a:br>
                        <a:rPr lang="de-DE" sz="1200" b="0" i="0" dirty="0">
                          <a:solidFill>
                            <a:srgbClr val="000000"/>
                          </a:solidFill>
                          <a:effectLst/>
                          <a:latin typeface="TimesNewRomanPSMT"/>
                        </a:rPr>
                      </a:br>
                      <a:r>
                        <a:rPr lang="de-DE" sz="1200" b="0" i="0" dirty="0">
                          <a:solidFill>
                            <a:srgbClr val="000000"/>
                          </a:solidFill>
                          <a:effectLst/>
                          <a:latin typeface="TimesNewRomanPSMT"/>
                        </a:rPr>
                        <a:t>2.4, 3.1-10.6 GHz</a:t>
                      </a:r>
                      <a:endParaRPr lang="de-DE"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b="0" i="0" dirty="0">
                          <a:solidFill>
                            <a:srgbClr val="000000"/>
                          </a:solidFill>
                          <a:effectLst/>
                          <a:latin typeface="TimesNewRomanPSMT"/>
                        </a:rPr>
                        <a:t>CM4</a:t>
                      </a:r>
                      <a:endParaRPr lang="en-US" sz="1200"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7936598"/>
                  </a:ext>
                </a:extLst>
              </a:tr>
            </a:tbl>
          </a:graphicData>
        </a:graphic>
      </p:graphicFrame>
      <p:sp>
        <p:nvSpPr>
          <p:cNvPr id="10" name="Rectangle 1">
            <a:extLst>
              <a:ext uri="{FF2B5EF4-FFF2-40B4-BE49-F238E27FC236}">
                <a16:creationId xmlns:a16="http://schemas.microsoft.com/office/drawing/2014/main" id="{B29EE288-36D7-492E-A804-5BE416CA8DF4}"/>
              </a:ext>
            </a:extLst>
          </p:cNvPr>
          <p:cNvSpPr>
            <a:spLocks noChangeArrowheads="1"/>
          </p:cNvSpPr>
          <p:nvPr/>
        </p:nvSpPr>
        <p:spPr bwMode="auto">
          <a:xfrm>
            <a:off x="762000" y="2392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800" b="0" i="0" u="none" strike="noStrike" cap="none" normalizeH="0" baseline="0">
                <a:ln>
                  <a:noFill/>
                </a:ln>
                <a:solidFill>
                  <a:schemeClr val="tx1"/>
                </a:solidFill>
                <a:effectLst/>
                <a:latin typeface="Arial" panose="020B0604020202020204" pitchFamily="34" charset="0"/>
              </a:rPr>
            </a:br>
            <a:endParaRPr kumimoji="0" lang="ja-JP" altLang="ja-JP" sz="1800" b="0" i="0" u="none" strike="noStrike" cap="none" normalizeH="0" baseline="0">
              <a:ln>
                <a:noFill/>
              </a:ln>
              <a:solidFill>
                <a:schemeClr val="tx1"/>
              </a:solidFill>
              <a:effectLst/>
              <a:latin typeface="Arial" panose="020B0604020202020204" pitchFamily="34" charset="0"/>
            </a:endParaRPr>
          </a:p>
        </p:txBody>
      </p:sp>
      <p:cxnSp>
        <p:nvCxnSpPr>
          <p:cNvPr id="22" name="直線コネクタ 21">
            <a:extLst>
              <a:ext uri="{FF2B5EF4-FFF2-40B4-BE49-F238E27FC236}">
                <a16:creationId xmlns:a16="http://schemas.microsoft.com/office/drawing/2014/main" id="{57FDECB8-2654-AD9D-11CF-06A0D574E4A0}"/>
              </a:ext>
            </a:extLst>
          </p:cNvPr>
          <p:cNvCxnSpPr>
            <a:cxnSpLocks/>
          </p:cNvCxnSpPr>
          <p:nvPr/>
        </p:nvCxnSpPr>
        <p:spPr>
          <a:xfrm flipH="1">
            <a:off x="3672444" y="2214024"/>
            <a:ext cx="254677" cy="0"/>
          </a:xfrm>
          <a:prstGeom prst="line">
            <a:avLst/>
          </a:prstGeom>
          <a:ln w="28575">
            <a:solidFill>
              <a:srgbClr val="0000FF"/>
            </a:solidFill>
            <a:headEnd type="triangle" w="lg" len="lg"/>
            <a:tailEnd type="none" w="med" len="med"/>
          </a:ln>
        </p:spPr>
        <p:style>
          <a:lnRef idx="1">
            <a:schemeClr val="accent2"/>
          </a:lnRef>
          <a:fillRef idx="0">
            <a:schemeClr val="accent2"/>
          </a:fillRef>
          <a:effectRef idx="0">
            <a:schemeClr val="accent2"/>
          </a:effectRef>
          <a:fontRef idx="minor">
            <a:schemeClr val="tx1"/>
          </a:fontRef>
        </p:style>
      </p:cxnSp>
      <p:cxnSp>
        <p:nvCxnSpPr>
          <p:cNvPr id="23" name="直線コネクタ 22">
            <a:extLst>
              <a:ext uri="{FF2B5EF4-FFF2-40B4-BE49-F238E27FC236}">
                <a16:creationId xmlns:a16="http://schemas.microsoft.com/office/drawing/2014/main" id="{CA1FDF70-ED07-4F87-39A1-0B8D987F9038}"/>
              </a:ext>
            </a:extLst>
          </p:cNvPr>
          <p:cNvCxnSpPr>
            <a:cxnSpLocks/>
          </p:cNvCxnSpPr>
          <p:nvPr/>
        </p:nvCxnSpPr>
        <p:spPr>
          <a:xfrm flipV="1">
            <a:off x="3672444" y="2214024"/>
            <a:ext cx="0" cy="3838743"/>
          </a:xfrm>
          <a:prstGeom prst="line">
            <a:avLst/>
          </a:prstGeom>
          <a:ln w="28575">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5" name="直線コネクタ 24">
            <a:extLst>
              <a:ext uri="{FF2B5EF4-FFF2-40B4-BE49-F238E27FC236}">
                <a16:creationId xmlns:a16="http://schemas.microsoft.com/office/drawing/2014/main" id="{F2315E82-279C-3D96-28C3-82FA41D4A5E9}"/>
              </a:ext>
            </a:extLst>
          </p:cNvPr>
          <p:cNvCxnSpPr>
            <a:cxnSpLocks/>
          </p:cNvCxnSpPr>
          <p:nvPr/>
        </p:nvCxnSpPr>
        <p:spPr>
          <a:xfrm flipH="1">
            <a:off x="2948889" y="5810691"/>
            <a:ext cx="577900" cy="0"/>
          </a:xfrm>
          <a:prstGeom prst="line">
            <a:avLst/>
          </a:prstGeom>
          <a:ln w="28575">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6" name="直線コネクタ 25">
            <a:extLst>
              <a:ext uri="{FF2B5EF4-FFF2-40B4-BE49-F238E27FC236}">
                <a16:creationId xmlns:a16="http://schemas.microsoft.com/office/drawing/2014/main" id="{6654F48E-911A-57EA-8BB3-3BEEFDF42F3B}"/>
              </a:ext>
            </a:extLst>
          </p:cNvPr>
          <p:cNvCxnSpPr>
            <a:cxnSpLocks/>
          </p:cNvCxnSpPr>
          <p:nvPr/>
        </p:nvCxnSpPr>
        <p:spPr>
          <a:xfrm flipH="1">
            <a:off x="2955196" y="5254213"/>
            <a:ext cx="267587" cy="0"/>
          </a:xfrm>
          <a:prstGeom prst="line">
            <a:avLst/>
          </a:prstGeom>
          <a:ln w="28575">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8" name="直線コネクタ 27">
            <a:extLst>
              <a:ext uri="{FF2B5EF4-FFF2-40B4-BE49-F238E27FC236}">
                <a16:creationId xmlns:a16="http://schemas.microsoft.com/office/drawing/2014/main" id="{09387AF1-FC8B-9B51-116A-ABD0A3DA7CA5}"/>
              </a:ext>
            </a:extLst>
          </p:cNvPr>
          <p:cNvCxnSpPr>
            <a:cxnSpLocks/>
          </p:cNvCxnSpPr>
          <p:nvPr/>
        </p:nvCxnSpPr>
        <p:spPr>
          <a:xfrm flipH="1">
            <a:off x="2955196" y="5547135"/>
            <a:ext cx="393793" cy="0"/>
          </a:xfrm>
          <a:prstGeom prst="line">
            <a:avLst/>
          </a:prstGeom>
          <a:ln w="28575">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0" name="直線コネクタ 29">
            <a:extLst>
              <a:ext uri="{FF2B5EF4-FFF2-40B4-BE49-F238E27FC236}">
                <a16:creationId xmlns:a16="http://schemas.microsoft.com/office/drawing/2014/main" id="{B450AF81-CC04-A979-A8EE-97902165E3A2}"/>
              </a:ext>
            </a:extLst>
          </p:cNvPr>
          <p:cNvCxnSpPr>
            <a:cxnSpLocks/>
          </p:cNvCxnSpPr>
          <p:nvPr/>
        </p:nvCxnSpPr>
        <p:spPr>
          <a:xfrm flipV="1">
            <a:off x="3052061" y="2652209"/>
            <a:ext cx="0" cy="2391453"/>
          </a:xfrm>
          <a:prstGeom prst="line">
            <a:avLst/>
          </a:prstGeom>
          <a:ln w="28575">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3" name="直線コネクタ 32">
            <a:extLst>
              <a:ext uri="{FF2B5EF4-FFF2-40B4-BE49-F238E27FC236}">
                <a16:creationId xmlns:a16="http://schemas.microsoft.com/office/drawing/2014/main" id="{0DDC93D7-087D-D903-2A08-00097820AD26}"/>
              </a:ext>
            </a:extLst>
          </p:cNvPr>
          <p:cNvCxnSpPr>
            <a:cxnSpLocks/>
          </p:cNvCxnSpPr>
          <p:nvPr/>
        </p:nvCxnSpPr>
        <p:spPr>
          <a:xfrm flipH="1">
            <a:off x="3052061" y="2652209"/>
            <a:ext cx="875060" cy="0"/>
          </a:xfrm>
          <a:prstGeom prst="line">
            <a:avLst/>
          </a:prstGeom>
          <a:ln w="28575">
            <a:solidFill>
              <a:srgbClr val="0000FF"/>
            </a:solidFill>
            <a:headEnd type="triangle" w="lg" len="lg"/>
            <a:tailEnd type="none" w="med" len="med"/>
          </a:ln>
        </p:spPr>
        <p:style>
          <a:lnRef idx="1">
            <a:schemeClr val="accent2"/>
          </a:lnRef>
          <a:fillRef idx="0">
            <a:schemeClr val="accent2"/>
          </a:fillRef>
          <a:effectRef idx="0">
            <a:schemeClr val="accent2"/>
          </a:effectRef>
          <a:fontRef idx="minor">
            <a:schemeClr val="tx1"/>
          </a:fontRef>
        </p:style>
      </p:cxnSp>
      <p:cxnSp>
        <p:nvCxnSpPr>
          <p:cNvPr id="34" name="直線コネクタ 33">
            <a:extLst>
              <a:ext uri="{FF2B5EF4-FFF2-40B4-BE49-F238E27FC236}">
                <a16:creationId xmlns:a16="http://schemas.microsoft.com/office/drawing/2014/main" id="{7AA517BC-2E83-7EFE-3B57-F43683C9F334}"/>
              </a:ext>
            </a:extLst>
          </p:cNvPr>
          <p:cNvCxnSpPr>
            <a:cxnSpLocks/>
          </p:cNvCxnSpPr>
          <p:nvPr/>
        </p:nvCxnSpPr>
        <p:spPr>
          <a:xfrm flipH="1">
            <a:off x="3348989" y="3983024"/>
            <a:ext cx="578132" cy="0"/>
          </a:xfrm>
          <a:prstGeom prst="line">
            <a:avLst/>
          </a:prstGeom>
          <a:ln w="28575">
            <a:solidFill>
              <a:srgbClr val="0000FF"/>
            </a:solidFill>
            <a:headEnd type="triangle" w="lg" len="lg"/>
            <a:tailEnd type="none" w="med" len="med"/>
          </a:ln>
        </p:spPr>
        <p:style>
          <a:lnRef idx="1">
            <a:schemeClr val="accent2"/>
          </a:lnRef>
          <a:fillRef idx="0">
            <a:schemeClr val="accent2"/>
          </a:fillRef>
          <a:effectRef idx="0">
            <a:schemeClr val="accent2"/>
          </a:effectRef>
          <a:fontRef idx="minor">
            <a:schemeClr val="tx1"/>
          </a:fontRef>
        </p:style>
      </p:cxnSp>
      <p:cxnSp>
        <p:nvCxnSpPr>
          <p:cNvPr id="36" name="直線コネクタ 35">
            <a:extLst>
              <a:ext uri="{FF2B5EF4-FFF2-40B4-BE49-F238E27FC236}">
                <a16:creationId xmlns:a16="http://schemas.microsoft.com/office/drawing/2014/main" id="{7DDD2298-0D9A-74F3-E14D-74D627434D86}"/>
              </a:ext>
            </a:extLst>
          </p:cNvPr>
          <p:cNvCxnSpPr>
            <a:cxnSpLocks/>
          </p:cNvCxnSpPr>
          <p:nvPr/>
        </p:nvCxnSpPr>
        <p:spPr>
          <a:xfrm flipH="1">
            <a:off x="2955196" y="5043662"/>
            <a:ext cx="96865" cy="0"/>
          </a:xfrm>
          <a:prstGeom prst="line">
            <a:avLst/>
          </a:prstGeom>
          <a:ln w="28575">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8" name="直線コネクタ 37">
            <a:extLst>
              <a:ext uri="{FF2B5EF4-FFF2-40B4-BE49-F238E27FC236}">
                <a16:creationId xmlns:a16="http://schemas.microsoft.com/office/drawing/2014/main" id="{AB2DD399-F9F4-08B6-7DC5-26A02D5FCCA3}"/>
              </a:ext>
            </a:extLst>
          </p:cNvPr>
          <p:cNvCxnSpPr>
            <a:cxnSpLocks/>
          </p:cNvCxnSpPr>
          <p:nvPr/>
        </p:nvCxnSpPr>
        <p:spPr>
          <a:xfrm flipV="1">
            <a:off x="3348989" y="3983024"/>
            <a:ext cx="0" cy="1564111"/>
          </a:xfrm>
          <a:prstGeom prst="line">
            <a:avLst/>
          </a:prstGeom>
          <a:ln w="28575">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graphicFrame>
        <p:nvGraphicFramePr>
          <p:cNvPr id="8" name="表 7">
            <a:extLst>
              <a:ext uri="{FF2B5EF4-FFF2-40B4-BE49-F238E27FC236}">
                <a16:creationId xmlns:a16="http://schemas.microsoft.com/office/drawing/2014/main" id="{34FCF3F0-FA8B-F03D-1DFD-86E031D6372E}"/>
              </a:ext>
            </a:extLst>
          </p:cNvPr>
          <p:cNvGraphicFramePr>
            <a:graphicFrameLocks noGrp="1"/>
          </p:cNvGraphicFramePr>
          <p:nvPr>
            <p:extLst>
              <p:ext uri="{D42A27DB-BD31-4B8C-83A1-F6EECF244321}">
                <p14:modId xmlns:p14="http://schemas.microsoft.com/office/powerpoint/2010/main" val="1276855859"/>
              </p:ext>
            </p:extLst>
          </p:nvPr>
        </p:nvGraphicFramePr>
        <p:xfrm>
          <a:off x="152400" y="4645270"/>
          <a:ext cx="2802796" cy="1722120"/>
        </p:xfrm>
        <a:graphic>
          <a:graphicData uri="http://schemas.openxmlformats.org/drawingml/2006/table">
            <a:tbl>
              <a:tblPr/>
              <a:tblGrid>
                <a:gridCol w="2802796">
                  <a:extLst>
                    <a:ext uri="{9D8B030D-6E8A-4147-A177-3AD203B41FA5}">
                      <a16:colId xmlns:a16="http://schemas.microsoft.com/office/drawing/2014/main" val="3234609428"/>
                    </a:ext>
                  </a:extLst>
                </a:gridCol>
              </a:tblGrid>
              <a:tr h="217207">
                <a:tc>
                  <a:txBody>
                    <a:bodyPr/>
                    <a:lstStyle/>
                    <a:p>
                      <a:pPr algn="ctr"/>
                      <a:r>
                        <a:rPr lang="en-US" sz="1100" b="1" dirty="0">
                          <a:solidFill>
                            <a:srgbClr val="FF0000"/>
                          </a:solidFill>
                          <a:effectLst/>
                        </a:rPr>
                        <a:t>Specific use cases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6179658"/>
                  </a:ext>
                </a:extLst>
              </a:tr>
              <a:tr h="234722">
                <a:tc>
                  <a:txBody>
                    <a:bodyPr/>
                    <a:lstStyle/>
                    <a:p>
                      <a:pPr algn="ctr"/>
                      <a:r>
                        <a:rPr kumimoji="1" lang="en-US" altLang="ja-JP" sz="1100" b="0" strike="noStrike" dirty="0">
                          <a:solidFill>
                            <a:srgbClr val="FF0000"/>
                          </a:solidFill>
                        </a:rPr>
                        <a:t>Implant to Body Surface for BCI</a:t>
                      </a:r>
                      <a:endParaRPr kumimoji="1" lang="ja-JP" altLang="en-US" sz="1100" b="0" strike="noStrike" dirty="0">
                        <a:solidFill>
                          <a:srgbClr val="FF0000"/>
                        </a:solidFill>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755334"/>
                  </a:ext>
                </a:extLst>
              </a:tr>
              <a:tr h="217207">
                <a:tc>
                  <a:txBody>
                    <a:bodyPr/>
                    <a:lstStyle/>
                    <a:p>
                      <a:pPr algn="ctr"/>
                      <a:r>
                        <a:rPr kumimoji="1" lang="en-US" altLang="ja-JP" sz="1100" b="0" strike="noStrike" dirty="0">
                          <a:solidFill>
                            <a:srgbClr val="FF0000"/>
                          </a:solidFill>
                        </a:rPr>
                        <a:t>Implant to External for BCI</a:t>
                      </a:r>
                      <a:endParaRPr kumimoji="1" lang="ja-JP" altLang="en-US" sz="1100" b="0" strike="noStrike" dirty="0">
                        <a:solidFill>
                          <a:srgbClr val="FF0000"/>
                        </a:solidFill>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3538576"/>
                  </a:ext>
                </a:extLst>
              </a:tr>
              <a:tr h="217207">
                <a:tc>
                  <a:txBody>
                    <a:bodyPr/>
                    <a:lstStyle/>
                    <a:p>
                      <a:pPr algn="ctr"/>
                      <a:r>
                        <a:rPr kumimoji="1" lang="en-US" altLang="ja-JP" sz="1100" b="0" strike="noStrike" dirty="0">
                          <a:solidFill>
                            <a:srgbClr val="FF0000"/>
                          </a:solidFill>
                        </a:rPr>
                        <a:t>Body surface to body surface for BCI</a:t>
                      </a:r>
                      <a:endParaRPr kumimoji="1" lang="ja-JP" altLang="en-US" sz="1100" b="0" strike="noStrike" dirty="0">
                        <a:solidFill>
                          <a:srgbClr val="FF0000"/>
                        </a:solidFill>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7381298"/>
                  </a:ext>
                </a:extLst>
              </a:tr>
              <a:tr h="217207">
                <a:tc>
                  <a:txBody>
                    <a:bodyPr/>
                    <a:lstStyle/>
                    <a:p>
                      <a:pPr algn="ctr"/>
                      <a:r>
                        <a:rPr kumimoji="1" lang="en-US" altLang="ja-JP" sz="1100" b="0" strike="noStrike" dirty="0">
                          <a:solidFill>
                            <a:srgbClr val="FF0000"/>
                          </a:solidFill>
                        </a:rPr>
                        <a:t>Body Surface to External for BCI</a:t>
                      </a:r>
                      <a:endParaRPr kumimoji="1" lang="ja-JP" altLang="en-US" sz="1100" b="0" strike="noStrike" dirty="0">
                        <a:solidFill>
                          <a:srgbClr val="FF0000"/>
                        </a:solidFill>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9887840"/>
                  </a:ext>
                </a:extLst>
              </a:tr>
              <a:tr h="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100" b="0" i="0" u="none" strike="noStrike" cap="none" dirty="0">
                          <a:solidFill>
                            <a:srgbClr val="FF0000"/>
                          </a:solidFill>
                          <a:effectLst/>
                          <a:latin typeface="+mn-lt"/>
                          <a:ea typeface="+mn-ea"/>
                          <a:cs typeface="+mn-cs"/>
                          <a:sym typeface="Arial"/>
                        </a:rPr>
                        <a:t>Implant to body surface for capsule endoscopy</a:t>
                      </a:r>
                      <a:endParaRPr kumimoji="1" lang="ja-JP" altLang="en-US" sz="1100" b="0" strike="noStrike" dirty="0">
                        <a:solidFill>
                          <a:srgbClr val="FF0000"/>
                        </a:solidFill>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1558473"/>
                  </a:ext>
                </a:extLst>
              </a:tr>
            </a:tbl>
          </a:graphicData>
        </a:graphic>
      </p:graphicFrame>
      <p:cxnSp>
        <p:nvCxnSpPr>
          <p:cNvPr id="44" name="直線コネクタ 43">
            <a:extLst>
              <a:ext uri="{FF2B5EF4-FFF2-40B4-BE49-F238E27FC236}">
                <a16:creationId xmlns:a16="http://schemas.microsoft.com/office/drawing/2014/main" id="{6FDADCB3-0D56-467F-2A3C-19806FA96C6C}"/>
              </a:ext>
            </a:extLst>
          </p:cNvPr>
          <p:cNvCxnSpPr>
            <a:cxnSpLocks/>
          </p:cNvCxnSpPr>
          <p:nvPr/>
        </p:nvCxnSpPr>
        <p:spPr>
          <a:xfrm flipV="1">
            <a:off x="3205891" y="3104838"/>
            <a:ext cx="0" cy="2149375"/>
          </a:xfrm>
          <a:prstGeom prst="line">
            <a:avLst/>
          </a:prstGeom>
          <a:ln w="28575">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47" name="直線コネクタ 46">
            <a:extLst>
              <a:ext uri="{FF2B5EF4-FFF2-40B4-BE49-F238E27FC236}">
                <a16:creationId xmlns:a16="http://schemas.microsoft.com/office/drawing/2014/main" id="{27E4B063-484C-D832-9398-A0F2EBB86E4A}"/>
              </a:ext>
            </a:extLst>
          </p:cNvPr>
          <p:cNvCxnSpPr>
            <a:cxnSpLocks/>
          </p:cNvCxnSpPr>
          <p:nvPr/>
        </p:nvCxnSpPr>
        <p:spPr>
          <a:xfrm flipH="1">
            <a:off x="3205891" y="3104838"/>
            <a:ext cx="721230" cy="0"/>
          </a:xfrm>
          <a:prstGeom prst="line">
            <a:avLst/>
          </a:prstGeom>
          <a:ln w="28575">
            <a:solidFill>
              <a:srgbClr val="0000FF"/>
            </a:solidFill>
            <a:headEnd type="triangle" w="lg" len="lg"/>
            <a:tailEnd type="none" w="med" len="med"/>
          </a:ln>
        </p:spPr>
        <p:style>
          <a:lnRef idx="1">
            <a:schemeClr val="accent2"/>
          </a:lnRef>
          <a:fillRef idx="0">
            <a:schemeClr val="accent2"/>
          </a:fillRef>
          <a:effectRef idx="0">
            <a:schemeClr val="accent2"/>
          </a:effectRef>
          <a:fontRef idx="minor">
            <a:schemeClr val="tx1"/>
          </a:fontRef>
        </p:style>
      </p:cxnSp>
      <p:cxnSp>
        <p:nvCxnSpPr>
          <p:cNvPr id="50" name="直線コネクタ 49">
            <a:extLst>
              <a:ext uri="{FF2B5EF4-FFF2-40B4-BE49-F238E27FC236}">
                <a16:creationId xmlns:a16="http://schemas.microsoft.com/office/drawing/2014/main" id="{FE1D8C85-2184-C157-E770-5E72F90B86E6}"/>
              </a:ext>
            </a:extLst>
          </p:cNvPr>
          <p:cNvCxnSpPr>
            <a:cxnSpLocks/>
          </p:cNvCxnSpPr>
          <p:nvPr/>
        </p:nvCxnSpPr>
        <p:spPr>
          <a:xfrm flipH="1">
            <a:off x="2955196" y="6052767"/>
            <a:ext cx="717248" cy="0"/>
          </a:xfrm>
          <a:prstGeom prst="line">
            <a:avLst/>
          </a:prstGeom>
          <a:ln w="28575">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3" name="直線コネクタ 52">
            <a:extLst>
              <a:ext uri="{FF2B5EF4-FFF2-40B4-BE49-F238E27FC236}">
                <a16:creationId xmlns:a16="http://schemas.microsoft.com/office/drawing/2014/main" id="{831D0B63-1EE7-EF0C-FA79-DD621764EA71}"/>
              </a:ext>
            </a:extLst>
          </p:cNvPr>
          <p:cNvCxnSpPr>
            <a:cxnSpLocks/>
          </p:cNvCxnSpPr>
          <p:nvPr/>
        </p:nvCxnSpPr>
        <p:spPr>
          <a:xfrm flipV="1">
            <a:off x="3520439" y="4891074"/>
            <a:ext cx="0" cy="919617"/>
          </a:xfrm>
          <a:prstGeom prst="line">
            <a:avLst/>
          </a:prstGeom>
          <a:ln w="28575">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6" name="直線コネクタ 65">
            <a:extLst>
              <a:ext uri="{FF2B5EF4-FFF2-40B4-BE49-F238E27FC236}">
                <a16:creationId xmlns:a16="http://schemas.microsoft.com/office/drawing/2014/main" id="{F9924563-1E24-48C8-0E67-CB61DAFA9A72}"/>
              </a:ext>
            </a:extLst>
          </p:cNvPr>
          <p:cNvCxnSpPr>
            <a:cxnSpLocks/>
          </p:cNvCxnSpPr>
          <p:nvPr/>
        </p:nvCxnSpPr>
        <p:spPr>
          <a:xfrm flipH="1">
            <a:off x="3526789" y="4891074"/>
            <a:ext cx="400332" cy="0"/>
          </a:xfrm>
          <a:prstGeom prst="line">
            <a:avLst/>
          </a:prstGeom>
          <a:ln w="28575">
            <a:solidFill>
              <a:srgbClr val="0000FF"/>
            </a:solidFill>
            <a:headEnd type="triangle" w="lg" len="lg"/>
            <a:tailEnd type="none" w="med" len="med"/>
          </a:ln>
        </p:spPr>
        <p:style>
          <a:lnRef idx="1">
            <a:schemeClr val="accent2"/>
          </a:lnRef>
          <a:fillRef idx="0">
            <a:schemeClr val="accent2"/>
          </a:fillRef>
          <a:effectRef idx="0">
            <a:schemeClr val="accent2"/>
          </a:effectRef>
          <a:fontRef idx="minor">
            <a:schemeClr val="tx1"/>
          </a:fontRef>
        </p:style>
      </p:cxnSp>
      <p:sp>
        <p:nvSpPr>
          <p:cNvPr id="3" name="日付プレースホルダー 2">
            <a:extLst>
              <a:ext uri="{FF2B5EF4-FFF2-40B4-BE49-F238E27FC236}">
                <a16:creationId xmlns:a16="http://schemas.microsoft.com/office/drawing/2014/main" id="{CAD057FC-F030-6FDC-6609-930222818D6A}"/>
              </a:ext>
            </a:extLst>
          </p:cNvPr>
          <p:cNvSpPr>
            <a:spLocks noGrp="1"/>
          </p:cNvSpPr>
          <p:nvPr>
            <p:ph type="dt" idx="10"/>
          </p:nvPr>
        </p:nvSpPr>
        <p:spPr/>
        <p:txBody>
          <a:bodyPr/>
          <a:lstStyle/>
          <a:p>
            <a:r>
              <a:rPr lang="en-US" altLang="ja-JP"/>
              <a:t>July 2025</a:t>
            </a:r>
            <a:endParaRPr lang="en-US" dirty="0"/>
          </a:p>
        </p:txBody>
      </p:sp>
      <p:sp>
        <p:nvSpPr>
          <p:cNvPr id="14" name="object 5">
            <a:extLst>
              <a:ext uri="{FF2B5EF4-FFF2-40B4-BE49-F238E27FC236}">
                <a16:creationId xmlns:a16="http://schemas.microsoft.com/office/drawing/2014/main" id="{9C29B05B-C909-7395-FADF-2EE3AB41F387}"/>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5" name="object 4">
            <a:extLst>
              <a:ext uri="{FF2B5EF4-FFF2-40B4-BE49-F238E27FC236}">
                <a16:creationId xmlns:a16="http://schemas.microsoft.com/office/drawing/2014/main" id="{BDC65F80-91C4-97FC-542C-A04D6BC6A9D2}"/>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7" name="object 9">
            <a:extLst>
              <a:ext uri="{FF2B5EF4-FFF2-40B4-BE49-F238E27FC236}">
                <a16:creationId xmlns:a16="http://schemas.microsoft.com/office/drawing/2014/main" id="{1E98DF22-3C6C-658A-F6B2-AD3646ACCDBC}"/>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50</a:t>
            </a:fld>
            <a:endParaRPr sz="1050" dirty="0">
              <a:latin typeface="Arial"/>
              <a:cs typeface="Arial"/>
            </a:endParaRPr>
          </a:p>
        </p:txBody>
      </p:sp>
      <p:sp>
        <p:nvSpPr>
          <p:cNvPr id="18" name="object 10">
            <a:extLst>
              <a:ext uri="{FF2B5EF4-FFF2-40B4-BE49-F238E27FC236}">
                <a16:creationId xmlns:a16="http://schemas.microsoft.com/office/drawing/2014/main" id="{A8AFFB25-60FA-7510-AE3F-03CBD35809D8}"/>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1271948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7C49E7FE-420C-3F20-A922-C6110FA23301}"/>
              </a:ext>
            </a:extLst>
          </p:cNvPr>
          <p:cNvSpPr>
            <a:spLocks noGrp="1"/>
          </p:cNvSpPr>
          <p:nvPr>
            <p:ph type="title"/>
          </p:nvPr>
        </p:nvSpPr>
        <p:spPr>
          <a:xfrm>
            <a:off x="396394" y="541058"/>
            <a:ext cx="8229600" cy="1143000"/>
          </a:xfrm>
        </p:spPr>
        <p:txBody>
          <a:bodyPr anchor="ctr">
            <a:normAutofit/>
          </a:bodyPr>
          <a:lstStyle/>
          <a:p>
            <a:pPr algn="l" eaLnBrk="1" hangingPunct="1">
              <a:lnSpc>
                <a:spcPct val="90000"/>
              </a:lnSpc>
              <a:defRPr/>
            </a:pPr>
            <a:r>
              <a:rPr lang="en-US" altLang="ja-JP" sz="2400" b="1" dirty="0">
                <a:latin typeface="+mn-lt"/>
              </a:rPr>
              <a:t>4.2 BMI with Wireless BAN with AI Machine-Learning and User-Interface</a:t>
            </a:r>
          </a:p>
        </p:txBody>
      </p:sp>
      <p:sp>
        <p:nvSpPr>
          <p:cNvPr id="9" name="テキスト ボックス 8">
            <a:extLst>
              <a:ext uri="{FF2B5EF4-FFF2-40B4-BE49-F238E27FC236}">
                <a16:creationId xmlns:a16="http://schemas.microsoft.com/office/drawing/2014/main" id="{78A6039D-654C-62B0-DB89-62951BAF18EF}"/>
              </a:ext>
            </a:extLst>
          </p:cNvPr>
          <p:cNvSpPr txBox="1"/>
          <p:nvPr/>
        </p:nvSpPr>
        <p:spPr>
          <a:xfrm>
            <a:off x="319491" y="5499263"/>
            <a:ext cx="4358858" cy="954107"/>
          </a:xfrm>
          <a:prstGeom prst="rect">
            <a:avLst/>
          </a:prstGeom>
          <a:noFill/>
        </p:spPr>
        <p:txBody>
          <a:bodyPr wrap="square" rtlCol="0">
            <a:spAutoFit/>
          </a:bodyPr>
          <a:lstStyle/>
          <a:p>
            <a:r>
              <a:rPr kumimoji="1" lang="en-US" altLang="ja-JP" sz="1400" b="1" dirty="0" err="1"/>
              <a:t>ECoG</a:t>
            </a:r>
            <a:r>
              <a:rPr kumimoji="1" lang="ja-JP" altLang="en-US" sz="1400" b="1" dirty="0"/>
              <a:t>（</a:t>
            </a:r>
            <a:r>
              <a:rPr kumimoji="1" lang="en-US" altLang="ja-JP" sz="1400" b="1" dirty="0"/>
              <a:t>Electrocorticogram) detected with implanted thousands of electrodes is transmitted in wireless by BAN with high capacity and dependability.</a:t>
            </a:r>
          </a:p>
        </p:txBody>
      </p:sp>
      <p:sp>
        <p:nvSpPr>
          <p:cNvPr id="10" name="テキスト ボックス 9">
            <a:extLst>
              <a:ext uri="{FF2B5EF4-FFF2-40B4-BE49-F238E27FC236}">
                <a16:creationId xmlns:a16="http://schemas.microsoft.com/office/drawing/2014/main" id="{32D487CA-DDC7-1E8D-F125-33FE4832DB6A}"/>
              </a:ext>
            </a:extLst>
          </p:cNvPr>
          <p:cNvSpPr txBox="1"/>
          <p:nvPr/>
        </p:nvSpPr>
        <p:spPr>
          <a:xfrm>
            <a:off x="5013229" y="5302674"/>
            <a:ext cx="4117673" cy="1077218"/>
          </a:xfrm>
          <a:prstGeom prst="rect">
            <a:avLst/>
          </a:prstGeom>
          <a:noFill/>
        </p:spPr>
        <p:txBody>
          <a:bodyPr wrap="square" rtlCol="0">
            <a:spAutoFit/>
          </a:bodyPr>
          <a:lstStyle/>
          <a:p>
            <a:r>
              <a:rPr kumimoji="1" lang="en-US" altLang="ja-JP" sz="1600" b="1" dirty="0"/>
              <a:t>Brain-Machine-Interface(BMI)  systems for Clinical Support to Disability such as  autonomous robot hand control and communication assistance. </a:t>
            </a:r>
          </a:p>
        </p:txBody>
      </p:sp>
      <p:pic>
        <p:nvPicPr>
          <p:cNvPr id="11" name="コンテンツ プレースホルダー 10">
            <a:extLst>
              <a:ext uri="{FF2B5EF4-FFF2-40B4-BE49-F238E27FC236}">
                <a16:creationId xmlns:a16="http://schemas.microsoft.com/office/drawing/2014/main" id="{8BB88EFA-6AB5-49C2-91B4-9C4DE1B03BC2}"/>
              </a:ext>
            </a:extLst>
          </p:cNvPr>
          <p:cNvPicPr>
            <a:picLocks noGrp="1" noChangeAspect="1"/>
          </p:cNvPicPr>
          <p:nvPr>
            <p:ph idx="1"/>
          </p:nvPr>
        </p:nvPicPr>
        <p:blipFill>
          <a:blip r:embed="rId2"/>
          <a:stretch>
            <a:fillRect/>
          </a:stretch>
        </p:blipFill>
        <p:spPr>
          <a:xfrm>
            <a:off x="-7957" y="1513742"/>
            <a:ext cx="4419983" cy="2316681"/>
          </a:xfrm>
          <a:prstGeom prst="rect">
            <a:avLst/>
          </a:prstGeom>
        </p:spPr>
      </p:pic>
      <p:sp>
        <p:nvSpPr>
          <p:cNvPr id="12" name="object 4">
            <a:extLst>
              <a:ext uri="{FF2B5EF4-FFF2-40B4-BE49-F238E27FC236}">
                <a16:creationId xmlns:a16="http://schemas.microsoft.com/office/drawing/2014/main" id="{981D1FA8-4B76-FD91-584C-4F9E7D23DD8F}"/>
              </a:ext>
            </a:extLst>
          </p:cNvPr>
          <p:cNvSpPr/>
          <p:nvPr/>
        </p:nvSpPr>
        <p:spPr>
          <a:xfrm>
            <a:off x="6247031" y="1461828"/>
            <a:ext cx="2849618" cy="2019173"/>
          </a:xfrm>
          <a:prstGeom prst="rect">
            <a:avLst/>
          </a:prstGeom>
          <a:blipFill>
            <a:blip r:embed="rId3" cstate="print"/>
            <a:stretch>
              <a:fillRect/>
            </a:stretch>
          </a:blipFill>
        </p:spPr>
        <p:txBody>
          <a:bodyPr wrap="square" lIns="0" tIns="0" rIns="0" bIns="0" rtlCol="0"/>
          <a:lstStyle/>
          <a:p>
            <a:endParaRPr dirty="0"/>
          </a:p>
        </p:txBody>
      </p:sp>
      <p:sp>
        <p:nvSpPr>
          <p:cNvPr id="13" name="object 9">
            <a:extLst>
              <a:ext uri="{FF2B5EF4-FFF2-40B4-BE49-F238E27FC236}">
                <a16:creationId xmlns:a16="http://schemas.microsoft.com/office/drawing/2014/main" id="{21F6B515-F743-78DE-478C-48E747DC7D39}"/>
              </a:ext>
            </a:extLst>
          </p:cNvPr>
          <p:cNvSpPr/>
          <p:nvPr/>
        </p:nvSpPr>
        <p:spPr>
          <a:xfrm>
            <a:off x="5401872" y="3614478"/>
            <a:ext cx="3340388" cy="1559464"/>
          </a:xfrm>
          <a:prstGeom prst="rect">
            <a:avLst/>
          </a:prstGeom>
          <a:blipFill>
            <a:blip r:embed="rId4" cstate="print"/>
            <a:stretch>
              <a:fillRect/>
            </a:stretch>
          </a:blipFill>
        </p:spPr>
        <p:txBody>
          <a:bodyPr wrap="square" lIns="0" tIns="0" rIns="0" bIns="0" rtlCol="0"/>
          <a:lstStyle/>
          <a:p>
            <a:endParaRPr dirty="0"/>
          </a:p>
        </p:txBody>
      </p:sp>
      <p:sp>
        <p:nvSpPr>
          <p:cNvPr id="14" name="object 15">
            <a:extLst>
              <a:ext uri="{FF2B5EF4-FFF2-40B4-BE49-F238E27FC236}">
                <a16:creationId xmlns:a16="http://schemas.microsoft.com/office/drawing/2014/main" id="{D2B35D65-FD6F-1FB5-B96E-63EE5E67E1DA}"/>
              </a:ext>
            </a:extLst>
          </p:cNvPr>
          <p:cNvSpPr/>
          <p:nvPr/>
        </p:nvSpPr>
        <p:spPr>
          <a:xfrm>
            <a:off x="7026438" y="4737600"/>
            <a:ext cx="1599556" cy="359571"/>
          </a:xfrm>
          <a:custGeom>
            <a:avLst/>
            <a:gdLst/>
            <a:ahLst/>
            <a:cxnLst/>
            <a:rect l="l" t="t" r="r" b="b"/>
            <a:pathLst>
              <a:path w="2196465" h="454660">
                <a:moveTo>
                  <a:pt x="0" y="0"/>
                </a:moveTo>
                <a:lnTo>
                  <a:pt x="2196083" y="0"/>
                </a:lnTo>
                <a:lnTo>
                  <a:pt x="2196083" y="454152"/>
                </a:lnTo>
                <a:lnTo>
                  <a:pt x="0" y="454152"/>
                </a:lnTo>
                <a:lnTo>
                  <a:pt x="0" y="0"/>
                </a:lnTo>
                <a:close/>
              </a:path>
            </a:pathLst>
          </a:custGeom>
          <a:solidFill>
            <a:srgbClr val="FFFFFF"/>
          </a:solidFill>
        </p:spPr>
        <p:txBody>
          <a:bodyPr wrap="square" lIns="0" tIns="0" rIns="0" bIns="0" rtlCol="0"/>
          <a:lstStyle/>
          <a:p>
            <a:endParaRPr dirty="0"/>
          </a:p>
        </p:txBody>
      </p:sp>
      <p:sp>
        <p:nvSpPr>
          <p:cNvPr id="15" name="object 156">
            <a:extLst>
              <a:ext uri="{FF2B5EF4-FFF2-40B4-BE49-F238E27FC236}">
                <a16:creationId xmlns:a16="http://schemas.microsoft.com/office/drawing/2014/main" id="{8335A323-4066-5DEE-A421-F8D43A6D32F0}"/>
              </a:ext>
            </a:extLst>
          </p:cNvPr>
          <p:cNvSpPr/>
          <p:nvPr/>
        </p:nvSpPr>
        <p:spPr>
          <a:xfrm>
            <a:off x="213142" y="3589932"/>
            <a:ext cx="4358858" cy="1754326"/>
          </a:xfrm>
          <a:prstGeom prst="rect">
            <a:avLst/>
          </a:prstGeom>
          <a:blipFill>
            <a:blip r:embed="rId5"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8A37524A-1976-80C7-982B-D51EFF09BEF8}"/>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8" name="object 4">
            <a:extLst>
              <a:ext uri="{FF2B5EF4-FFF2-40B4-BE49-F238E27FC236}">
                <a16:creationId xmlns:a16="http://schemas.microsoft.com/office/drawing/2014/main" id="{09F3592E-A5BE-2683-A7D5-6D36536946BD}"/>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6" name="object 9">
            <a:extLst>
              <a:ext uri="{FF2B5EF4-FFF2-40B4-BE49-F238E27FC236}">
                <a16:creationId xmlns:a16="http://schemas.microsoft.com/office/drawing/2014/main" id="{3256B1B5-5026-EC3F-86A9-6B8BF2A53C6E}"/>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51</a:t>
            </a:fld>
            <a:endParaRPr sz="1050" dirty="0">
              <a:latin typeface="Arial"/>
              <a:cs typeface="Arial"/>
            </a:endParaRPr>
          </a:p>
        </p:txBody>
      </p:sp>
      <p:sp>
        <p:nvSpPr>
          <p:cNvPr id="17" name="object 10">
            <a:extLst>
              <a:ext uri="{FF2B5EF4-FFF2-40B4-BE49-F238E27FC236}">
                <a16:creationId xmlns:a16="http://schemas.microsoft.com/office/drawing/2014/main" id="{BF52CE0E-511B-FCFD-F42B-56FFD6370CF2}"/>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pic>
        <p:nvPicPr>
          <p:cNvPr id="18" name="コンテンツ プレースホルダー 7">
            <a:extLst>
              <a:ext uri="{FF2B5EF4-FFF2-40B4-BE49-F238E27FC236}">
                <a16:creationId xmlns:a16="http://schemas.microsoft.com/office/drawing/2014/main" id="{DC9ACC5B-9659-7E38-F70B-05BD268E1E6F}"/>
              </a:ext>
            </a:extLst>
          </p:cNvPr>
          <p:cNvPicPr>
            <a:picLocks noChangeAspect="1"/>
          </p:cNvPicPr>
          <p:nvPr/>
        </p:nvPicPr>
        <p:blipFill rotWithShape="1">
          <a:blip r:embed="rId6"/>
          <a:srcRect l="2990" t="13986" r="52954" b="23077"/>
          <a:stretch/>
        </p:blipFill>
        <p:spPr bwMode="auto">
          <a:xfrm>
            <a:off x="4422300" y="1490727"/>
            <a:ext cx="1791374" cy="155946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日付プレースホルダー 1">
            <a:extLst>
              <a:ext uri="{FF2B5EF4-FFF2-40B4-BE49-F238E27FC236}">
                <a16:creationId xmlns:a16="http://schemas.microsoft.com/office/drawing/2014/main" id="{64FB72FF-6E3D-4473-1FFC-3C6A868082FA}"/>
              </a:ext>
            </a:extLst>
          </p:cNvPr>
          <p:cNvSpPr>
            <a:spLocks noGrp="1"/>
          </p:cNvSpPr>
          <p:nvPr>
            <p:ph type="dt" sz="half" idx="4294967295"/>
          </p:nvPr>
        </p:nvSpPr>
        <p:spPr>
          <a:xfrm>
            <a:off x="457200" y="222067"/>
            <a:ext cx="2133600" cy="365125"/>
          </a:xfrm>
          <a:solidFill>
            <a:schemeClr val="bg1"/>
          </a:solidFill>
        </p:spPr>
        <p:txBody>
          <a:bodyPr/>
          <a:lstStyle/>
          <a:p>
            <a:pPr>
              <a:defRPr/>
            </a:pPr>
            <a:r>
              <a:rPr lang="en-US" altLang="ja-JP">
                <a:solidFill>
                  <a:prstClr val="black">
                    <a:tint val="75000"/>
                  </a:prstClr>
                </a:solidFill>
              </a:rPr>
              <a:t>July 2025</a:t>
            </a:r>
            <a:endParaRPr lang="fi-FI" altLang="ja-JP" dirty="0">
              <a:solidFill>
                <a:prstClr val="black">
                  <a:tint val="75000"/>
                </a:prstClr>
              </a:solidFill>
            </a:endParaRPr>
          </a:p>
        </p:txBody>
      </p:sp>
    </p:spTree>
    <p:extLst>
      <p:ext uri="{BB962C8B-B14F-4D97-AF65-F5344CB8AC3E}">
        <p14:creationId xmlns:p14="http://schemas.microsoft.com/office/powerpoint/2010/main" val="834852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0408656-9E92-9A03-5BF0-6ED70F37F5F8}"/>
              </a:ext>
            </a:extLst>
          </p:cNvPr>
          <p:cNvPicPr>
            <a:picLocks noChangeAspect="1"/>
          </p:cNvPicPr>
          <p:nvPr/>
        </p:nvPicPr>
        <p:blipFill>
          <a:blip r:embed="rId2"/>
          <a:stretch>
            <a:fillRect/>
          </a:stretch>
        </p:blipFill>
        <p:spPr>
          <a:xfrm>
            <a:off x="33589" y="2915362"/>
            <a:ext cx="3343260" cy="3064655"/>
          </a:xfrm>
          <a:prstGeom prst="rect">
            <a:avLst/>
          </a:prstGeom>
        </p:spPr>
      </p:pic>
      <p:pic>
        <p:nvPicPr>
          <p:cNvPr id="11" name="図 10">
            <a:extLst>
              <a:ext uri="{FF2B5EF4-FFF2-40B4-BE49-F238E27FC236}">
                <a16:creationId xmlns:a16="http://schemas.microsoft.com/office/drawing/2014/main" id="{1F7F128A-E274-2D38-474B-F7833469A621}"/>
              </a:ext>
            </a:extLst>
          </p:cNvPr>
          <p:cNvPicPr>
            <a:picLocks noChangeAspect="1"/>
          </p:cNvPicPr>
          <p:nvPr/>
        </p:nvPicPr>
        <p:blipFill>
          <a:blip r:embed="rId3"/>
          <a:stretch>
            <a:fillRect/>
          </a:stretch>
        </p:blipFill>
        <p:spPr>
          <a:xfrm>
            <a:off x="2987047" y="2906681"/>
            <a:ext cx="2174486" cy="2743341"/>
          </a:xfrm>
          <a:prstGeom prst="rect">
            <a:avLst/>
          </a:prstGeom>
        </p:spPr>
      </p:pic>
      <p:pic>
        <p:nvPicPr>
          <p:cNvPr id="6" name="図 5">
            <a:extLst>
              <a:ext uri="{FF2B5EF4-FFF2-40B4-BE49-F238E27FC236}">
                <a16:creationId xmlns:a16="http://schemas.microsoft.com/office/drawing/2014/main" id="{A4834FA8-0F2C-B52B-CC19-3780BAA37A9F}"/>
              </a:ext>
            </a:extLst>
          </p:cNvPr>
          <p:cNvPicPr>
            <a:picLocks noChangeAspect="1"/>
          </p:cNvPicPr>
          <p:nvPr/>
        </p:nvPicPr>
        <p:blipFill>
          <a:blip r:embed="rId4"/>
          <a:stretch>
            <a:fillRect/>
          </a:stretch>
        </p:blipFill>
        <p:spPr>
          <a:xfrm>
            <a:off x="4614319" y="2962373"/>
            <a:ext cx="4529681" cy="3464814"/>
          </a:xfrm>
          <a:prstGeom prst="rect">
            <a:avLst/>
          </a:prstGeom>
        </p:spPr>
      </p:pic>
      <p:sp>
        <p:nvSpPr>
          <p:cNvPr id="5" name="タイトル 6">
            <a:extLst>
              <a:ext uri="{FF2B5EF4-FFF2-40B4-BE49-F238E27FC236}">
                <a16:creationId xmlns:a16="http://schemas.microsoft.com/office/drawing/2014/main" id="{7B0402B4-7C37-0FDD-6422-FFD634DCA202}"/>
              </a:ext>
            </a:extLst>
          </p:cNvPr>
          <p:cNvSpPr>
            <a:spLocks noGrp="1"/>
          </p:cNvSpPr>
          <p:nvPr>
            <p:ph type="title"/>
          </p:nvPr>
        </p:nvSpPr>
        <p:spPr>
          <a:xfrm>
            <a:off x="179511" y="548680"/>
            <a:ext cx="8471567" cy="938815"/>
          </a:xfrm>
        </p:spPr>
        <p:txBody>
          <a:bodyPr/>
          <a:lstStyle/>
          <a:p>
            <a:r>
              <a:rPr lang="en-US" altLang="ja-JP" sz="2400" dirty="0">
                <a:latin typeface="+mn-lt"/>
              </a:rPr>
              <a:t>4</a:t>
            </a:r>
            <a:r>
              <a:rPr lang="en-US" altLang="ja-JP" sz="2400" b="1" dirty="0">
                <a:latin typeface="+mn-lt"/>
              </a:rPr>
              <a:t>.2 Channel models and scenarios in use case of</a:t>
            </a:r>
            <a:br>
              <a:rPr lang="en-US" altLang="ja-JP" sz="2400" b="1" dirty="0">
                <a:latin typeface="+mn-lt"/>
              </a:rPr>
            </a:br>
            <a:r>
              <a:rPr lang="en-US" altLang="ja-JP" sz="2400" b="1" dirty="0">
                <a:latin typeface="+mn-lt"/>
              </a:rPr>
              <a:t> BMI and BCI(Brain-Computer-Interface)</a:t>
            </a:r>
            <a:endParaRPr lang="ja-JP" altLang="en-US" sz="2400" b="1" dirty="0">
              <a:latin typeface="+mn-lt"/>
            </a:endParaRPr>
          </a:p>
        </p:txBody>
      </p:sp>
      <p:sp>
        <p:nvSpPr>
          <p:cNvPr id="7" name="テキスト ボックス 6">
            <a:extLst>
              <a:ext uri="{FF2B5EF4-FFF2-40B4-BE49-F238E27FC236}">
                <a16:creationId xmlns:a16="http://schemas.microsoft.com/office/drawing/2014/main" id="{A490E5F5-296E-05E8-9886-00DBCC1C160D}"/>
              </a:ext>
            </a:extLst>
          </p:cNvPr>
          <p:cNvSpPr txBox="1"/>
          <p:nvPr/>
        </p:nvSpPr>
        <p:spPr>
          <a:xfrm>
            <a:off x="282058" y="1763980"/>
            <a:ext cx="26206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pitchFamily="50" charset="-128"/>
                <a:cs typeface="+mn-cs"/>
              </a:rPr>
              <a:t>We will define what is BCI and BMI.</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p:txBody>
      </p:sp>
      <p:graphicFrame>
        <p:nvGraphicFramePr>
          <p:cNvPr id="8" name="表 7">
            <a:extLst>
              <a:ext uri="{FF2B5EF4-FFF2-40B4-BE49-F238E27FC236}">
                <a16:creationId xmlns:a16="http://schemas.microsoft.com/office/drawing/2014/main" id="{33262004-39BC-4C72-1546-6BF7752C6BBC}"/>
              </a:ext>
            </a:extLst>
          </p:cNvPr>
          <p:cNvGraphicFramePr>
            <a:graphicFrameLocks noGrp="1"/>
          </p:cNvGraphicFramePr>
          <p:nvPr/>
        </p:nvGraphicFramePr>
        <p:xfrm>
          <a:off x="4788024" y="1442472"/>
          <a:ext cx="4157546" cy="1615440"/>
        </p:xfrm>
        <a:graphic>
          <a:graphicData uri="http://schemas.openxmlformats.org/drawingml/2006/table">
            <a:tbl>
              <a:tblPr/>
              <a:tblGrid>
                <a:gridCol w="4157546">
                  <a:extLst>
                    <a:ext uri="{9D8B030D-6E8A-4147-A177-3AD203B41FA5}">
                      <a16:colId xmlns:a16="http://schemas.microsoft.com/office/drawing/2014/main" val="3234609428"/>
                    </a:ext>
                  </a:extLst>
                </a:gridCol>
              </a:tblGrid>
              <a:tr h="217207">
                <a:tc>
                  <a:txBody>
                    <a:bodyPr/>
                    <a:lstStyle/>
                    <a:p>
                      <a:pPr algn="ctr">
                        <a:lnSpc>
                          <a:spcPts val="1400"/>
                        </a:lnSpc>
                      </a:pPr>
                      <a:r>
                        <a:rPr lang="en-US" sz="1400" b="1" dirty="0">
                          <a:solidFill>
                            <a:srgbClr val="FF0000"/>
                          </a:solidFill>
                          <a:effectLst/>
                          <a:latin typeface="Arial" panose="020B0604020202020204" pitchFamily="34" charset="0"/>
                          <a:cs typeface="Arial" panose="020B0604020202020204" pitchFamily="34" charset="0"/>
                        </a:rPr>
                        <a:t>Specific use cases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6179658"/>
                  </a:ext>
                </a:extLst>
              </a:tr>
              <a:tr h="234722">
                <a:tc>
                  <a:txBody>
                    <a:bodyPr/>
                    <a:lstStyle/>
                    <a:p>
                      <a:pPr algn="ctr">
                        <a:lnSpc>
                          <a:spcPts val="1400"/>
                        </a:lnSpc>
                      </a:pPr>
                      <a:r>
                        <a:rPr kumimoji="1" lang="en-US" altLang="ja-JP" sz="1400" b="1" strike="noStrike" dirty="0">
                          <a:solidFill>
                            <a:schemeClr val="tx1"/>
                          </a:solidFill>
                          <a:latin typeface="Arial" panose="020B0604020202020204" pitchFamily="34" charset="0"/>
                          <a:cs typeface="Arial" panose="020B0604020202020204" pitchFamily="34" charset="0"/>
                        </a:rPr>
                        <a:t>Implant to Body Surface for BCI</a:t>
                      </a:r>
                      <a:endParaRPr kumimoji="1" lang="ja-JP" altLang="en-US" sz="1400" b="1" strike="noStrike" dirty="0">
                        <a:solidFill>
                          <a:schemeClr val="tx1"/>
                        </a:solidFill>
                        <a:latin typeface="Arial" panose="020B0604020202020204" pitchFamily="34" charset="0"/>
                        <a:cs typeface="Arial" panose="020B0604020202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755334"/>
                  </a:ext>
                </a:extLst>
              </a:tr>
              <a:tr h="217207">
                <a:tc>
                  <a:txBody>
                    <a:bodyPr/>
                    <a:lstStyle/>
                    <a:p>
                      <a:pPr algn="ctr">
                        <a:lnSpc>
                          <a:spcPts val="1400"/>
                        </a:lnSpc>
                      </a:pPr>
                      <a:r>
                        <a:rPr kumimoji="1" lang="en-US" altLang="ja-JP" sz="1400" b="1" strike="noStrike" dirty="0">
                          <a:solidFill>
                            <a:schemeClr val="tx1"/>
                          </a:solidFill>
                          <a:latin typeface="Arial" panose="020B0604020202020204" pitchFamily="34" charset="0"/>
                          <a:cs typeface="Arial" panose="020B0604020202020204" pitchFamily="34" charset="0"/>
                        </a:rPr>
                        <a:t>Implant to External for BCI</a:t>
                      </a:r>
                      <a:endParaRPr kumimoji="1" lang="ja-JP" altLang="en-US" sz="1400" b="1" strike="noStrike" dirty="0">
                        <a:solidFill>
                          <a:schemeClr val="tx1"/>
                        </a:solidFill>
                        <a:latin typeface="Arial" panose="020B0604020202020204" pitchFamily="34" charset="0"/>
                        <a:cs typeface="Arial" panose="020B0604020202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3538576"/>
                  </a:ext>
                </a:extLst>
              </a:tr>
              <a:tr h="217207">
                <a:tc>
                  <a:txBody>
                    <a:bodyPr/>
                    <a:lstStyle/>
                    <a:p>
                      <a:pPr algn="ctr">
                        <a:lnSpc>
                          <a:spcPts val="1400"/>
                        </a:lnSpc>
                      </a:pPr>
                      <a:r>
                        <a:rPr kumimoji="1" lang="en-US" altLang="ja-JP" sz="1400" b="1" strike="noStrike" dirty="0">
                          <a:solidFill>
                            <a:schemeClr val="tx1"/>
                          </a:solidFill>
                          <a:latin typeface="Arial" panose="020B0604020202020204" pitchFamily="34" charset="0"/>
                          <a:cs typeface="Arial" panose="020B0604020202020204" pitchFamily="34" charset="0"/>
                        </a:rPr>
                        <a:t>Body surface to body surface for BCI</a:t>
                      </a:r>
                      <a:endParaRPr kumimoji="1" lang="ja-JP" altLang="en-US" sz="1400" b="1" strike="noStrike" dirty="0">
                        <a:solidFill>
                          <a:schemeClr val="tx1"/>
                        </a:solidFill>
                        <a:latin typeface="Arial" panose="020B0604020202020204" pitchFamily="34" charset="0"/>
                        <a:cs typeface="Arial" panose="020B0604020202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7381298"/>
                  </a:ext>
                </a:extLst>
              </a:tr>
              <a:tr h="217207">
                <a:tc>
                  <a:txBody>
                    <a:bodyPr/>
                    <a:lstStyle/>
                    <a:p>
                      <a:pPr algn="ctr">
                        <a:lnSpc>
                          <a:spcPts val="1400"/>
                        </a:lnSpc>
                      </a:pPr>
                      <a:r>
                        <a:rPr kumimoji="1" lang="en-US" altLang="ja-JP" sz="1400" b="1" strike="noStrike" dirty="0">
                          <a:solidFill>
                            <a:schemeClr val="tx1"/>
                          </a:solidFill>
                          <a:latin typeface="Arial" panose="020B0604020202020204" pitchFamily="34" charset="0"/>
                          <a:cs typeface="Arial" panose="020B0604020202020204" pitchFamily="34" charset="0"/>
                        </a:rPr>
                        <a:t>Body Surface to External for BCI</a:t>
                      </a:r>
                      <a:endParaRPr kumimoji="1" lang="ja-JP" altLang="en-US" sz="1400" b="1" strike="noStrike" dirty="0">
                        <a:solidFill>
                          <a:schemeClr val="tx1"/>
                        </a:solidFill>
                        <a:latin typeface="Arial" panose="020B0604020202020204" pitchFamily="34" charset="0"/>
                        <a:cs typeface="Arial" panose="020B0604020202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9887840"/>
                  </a:ext>
                </a:extLst>
              </a:tr>
              <a:tr h="217207">
                <a:tc>
                  <a:txBody>
                    <a:bodyPr/>
                    <a:lstStyle/>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lang="en-US" altLang="ja-JP" sz="1400" b="1" i="0" u="none" strike="noStrike" cap="none" dirty="0">
                          <a:solidFill>
                            <a:schemeClr val="tx1"/>
                          </a:solidFill>
                          <a:effectLst/>
                          <a:latin typeface="Arial" panose="020B0604020202020204" pitchFamily="34" charset="0"/>
                          <a:ea typeface="+mn-ea"/>
                          <a:cs typeface="Arial" panose="020B0604020202020204" pitchFamily="34" charset="0"/>
                          <a:sym typeface="Arial"/>
                        </a:rPr>
                        <a:t>Implant to body surface for capsule endoscopy</a:t>
                      </a:r>
                      <a:endParaRPr kumimoji="1" lang="ja-JP" altLang="en-US" sz="1400" b="1" strike="noStrike" dirty="0">
                        <a:solidFill>
                          <a:schemeClr val="tx1"/>
                        </a:solidFill>
                        <a:latin typeface="Arial" panose="020B0604020202020204" pitchFamily="34" charset="0"/>
                        <a:cs typeface="Arial" panose="020B0604020202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1558473"/>
                  </a:ext>
                </a:extLst>
              </a:tr>
            </a:tbl>
          </a:graphicData>
        </a:graphic>
      </p:graphicFrame>
      <p:sp>
        <p:nvSpPr>
          <p:cNvPr id="10" name="日付プレースホルダー 3">
            <a:extLst>
              <a:ext uri="{FF2B5EF4-FFF2-40B4-BE49-F238E27FC236}">
                <a16:creationId xmlns:a16="http://schemas.microsoft.com/office/drawing/2014/main" id="{093B6759-08E8-BC6A-C906-2418240BEEF3}"/>
              </a:ext>
            </a:extLst>
          </p:cNvPr>
          <p:cNvSpPr>
            <a:spLocks noGrp="1"/>
          </p:cNvSpPr>
          <p:nvPr>
            <p:ph type="dt" idx="10"/>
          </p:nvPr>
        </p:nvSpPr>
        <p:spPr>
          <a:xfrm>
            <a:off x="824127" y="381000"/>
            <a:ext cx="1600200" cy="215900"/>
          </a:xfrm>
        </p:spPr>
        <p:txBody>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altLang="ja-JP" sz="1400">
                <a:solidFill>
                  <a:srgbClr val="000000"/>
                </a:solidFill>
                <a:latin typeface="Times New Roman"/>
                <a:cs typeface="Times New Roman"/>
                <a:sym typeface="Times New Roman"/>
              </a:rPr>
              <a:t>July 2025</a:t>
            </a:r>
            <a:endParaRPr kumimoji="1" lang="en-US" sz="1400" b="1" i="0" u="none" strike="noStrike" kern="1200" cap="none" spc="0" normalizeH="0" baseline="0" noProof="0" dirty="0">
              <a:ln>
                <a:noFill/>
              </a:ln>
              <a:solidFill>
                <a:srgbClr val="000000"/>
              </a:solidFill>
              <a:effectLst/>
              <a:uLnTx/>
              <a:uFillTx/>
              <a:latin typeface="Times New Roman"/>
              <a:cs typeface="Times New Roman"/>
              <a:sym typeface="Times New Roman"/>
            </a:endParaRPr>
          </a:p>
        </p:txBody>
      </p:sp>
      <p:sp>
        <p:nvSpPr>
          <p:cNvPr id="13" name="テキスト ボックス 12">
            <a:extLst>
              <a:ext uri="{FF2B5EF4-FFF2-40B4-BE49-F238E27FC236}">
                <a16:creationId xmlns:a16="http://schemas.microsoft.com/office/drawing/2014/main" id="{EDEB2F1F-D037-FE6D-7FB0-D6687BD59839}"/>
              </a:ext>
            </a:extLst>
          </p:cNvPr>
          <p:cNvSpPr txBox="1"/>
          <p:nvPr/>
        </p:nvSpPr>
        <p:spPr>
          <a:xfrm>
            <a:off x="33588" y="5518352"/>
            <a:ext cx="4781479"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Arial"/>
                <a:ea typeface="ＭＳ Ｐゴシック" pitchFamily="50" charset="-128"/>
                <a:cs typeface="+mn-cs"/>
              </a:rPr>
              <a:t>・</a:t>
            </a:r>
            <a:r>
              <a:rPr kumimoji="1" lang="en-US" altLang="ja-JP" sz="1600" b="0" i="0" u="none" strike="noStrike" kern="1200" cap="none" spc="0" normalizeH="0" baseline="0" noProof="0" dirty="0">
                <a:ln>
                  <a:noFill/>
                </a:ln>
                <a:solidFill>
                  <a:srgbClr val="FF0000"/>
                </a:solidFill>
                <a:effectLst/>
                <a:uLnTx/>
                <a:uFillTx/>
                <a:latin typeface="Arial"/>
                <a:ea typeface="ＭＳ Ｐゴシック" pitchFamily="50" charset="-128"/>
                <a:cs typeface="+mn-cs"/>
              </a:rPr>
              <a:t>Implant to Body Surface for BCI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Arial"/>
                <a:ea typeface="ＭＳ Ｐゴシック" pitchFamily="50" charset="-128"/>
                <a:cs typeface="+mn-cs"/>
              </a:rPr>
              <a:t>・</a:t>
            </a:r>
            <a:r>
              <a:rPr kumimoji="1" lang="en-US" altLang="ja-JP" sz="1600" b="0" i="0" u="none" strike="noStrike" kern="1200" cap="none" spc="0" normalizeH="0" baseline="0" noProof="0" dirty="0">
                <a:ln>
                  <a:noFill/>
                </a:ln>
                <a:solidFill>
                  <a:srgbClr val="FF0000"/>
                </a:solidFill>
                <a:effectLst/>
                <a:uLnTx/>
                <a:uFillTx/>
                <a:latin typeface="Arial"/>
                <a:ea typeface="ＭＳ Ｐゴシック" pitchFamily="50" charset="-128"/>
                <a:cs typeface="+mn-cs"/>
              </a:rPr>
              <a:t>Body Surface to External on-body surface for BCI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Arial"/>
                <a:ea typeface="ＭＳ Ｐゴシック" pitchFamily="50" charset="-128"/>
                <a:cs typeface="+mn-cs"/>
              </a:rPr>
              <a:t>・</a:t>
            </a:r>
            <a:r>
              <a:rPr kumimoji="1" lang="en-US" altLang="ja-JP" sz="1600" b="0" i="0" u="none" strike="noStrike" kern="1200" cap="none" spc="0" normalizeH="0" baseline="0" noProof="0" dirty="0">
                <a:ln>
                  <a:noFill/>
                </a:ln>
                <a:solidFill>
                  <a:srgbClr val="FF0000"/>
                </a:solidFill>
                <a:effectLst/>
                <a:uLnTx/>
                <a:uFillTx/>
                <a:latin typeface="Arial"/>
                <a:ea typeface="ＭＳ Ｐゴシック" pitchFamily="50" charset="-128"/>
                <a:cs typeface="+mn-cs"/>
              </a:rPr>
              <a:t>Implant to External for BCI</a:t>
            </a:r>
          </a:p>
        </p:txBody>
      </p:sp>
      <p:sp>
        <p:nvSpPr>
          <p:cNvPr id="14" name="正方形/長方形 13">
            <a:extLst>
              <a:ext uri="{FF2B5EF4-FFF2-40B4-BE49-F238E27FC236}">
                <a16:creationId xmlns:a16="http://schemas.microsoft.com/office/drawing/2014/main" id="{97451460-F58F-2D2A-CA0A-C5CB574B3D51}"/>
              </a:ext>
            </a:extLst>
          </p:cNvPr>
          <p:cNvSpPr/>
          <p:nvPr/>
        </p:nvSpPr>
        <p:spPr>
          <a:xfrm>
            <a:off x="3041062" y="5105483"/>
            <a:ext cx="1909044" cy="486137"/>
          </a:xfrm>
          <a:prstGeom prst="rect">
            <a:avLst/>
          </a:prstGeom>
          <a:solidFill>
            <a:schemeClr val="bg1"/>
          </a:solidFill>
          <a:ln>
            <a:noFill/>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5" name="正方形/長方形 14">
            <a:extLst>
              <a:ext uri="{FF2B5EF4-FFF2-40B4-BE49-F238E27FC236}">
                <a16:creationId xmlns:a16="http://schemas.microsoft.com/office/drawing/2014/main" id="{6846014C-9EAC-8434-8700-66BCBDE1C547}"/>
              </a:ext>
            </a:extLst>
          </p:cNvPr>
          <p:cNvSpPr/>
          <p:nvPr/>
        </p:nvSpPr>
        <p:spPr>
          <a:xfrm>
            <a:off x="5322337" y="5871882"/>
            <a:ext cx="3370249" cy="486137"/>
          </a:xfrm>
          <a:prstGeom prst="rect">
            <a:avLst/>
          </a:prstGeom>
          <a:solidFill>
            <a:schemeClr val="bg1"/>
          </a:solidFill>
          <a:ln>
            <a:noFill/>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mn-ea"/>
                <a:cs typeface="+mn-cs"/>
              </a:rPr>
              <a:t>Simulation and measured models of implant transmitters </a:t>
            </a:r>
            <a:endParaRPr kumimoji="1" lang="ja-JP" alt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 name="object 8">
            <a:extLst>
              <a:ext uri="{FF2B5EF4-FFF2-40B4-BE49-F238E27FC236}">
                <a16:creationId xmlns:a16="http://schemas.microsoft.com/office/drawing/2014/main" id="{E88C90B7-5FCD-9EBF-699D-84D4CCE5BE4D}"/>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52</a:t>
            </a:fld>
            <a:endParaRPr sz="1200" dirty="0">
              <a:latin typeface="Times New Roman"/>
              <a:cs typeface="Times New Roman"/>
            </a:endParaRPr>
          </a:p>
        </p:txBody>
      </p:sp>
      <p:sp>
        <p:nvSpPr>
          <p:cNvPr id="16" name="object 10">
            <a:extLst>
              <a:ext uri="{FF2B5EF4-FFF2-40B4-BE49-F238E27FC236}">
                <a16:creationId xmlns:a16="http://schemas.microsoft.com/office/drawing/2014/main" id="{5BADA401-2B9B-B5D1-AF9D-87848CC4D18E}"/>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0137142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EAFEA858-6933-4CFE-8901-CC4CBD97D56B}"/>
              </a:ext>
            </a:extLst>
          </p:cNvPr>
          <p:cNvSpPr>
            <a:spLocks noGrp="1"/>
          </p:cNvSpPr>
          <p:nvPr>
            <p:ph type="dt" idx="10"/>
          </p:nvPr>
        </p:nvSpPr>
        <p:spPr>
          <a:xfrm>
            <a:off x="709024" y="428145"/>
            <a:ext cx="1600200" cy="215900"/>
          </a:xfrm>
        </p:spPr>
        <p:txBody>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1" lang="en-US" altLang="ja-JP" sz="1400" b="1" i="0" u="none" strike="noStrike" kern="1200" cap="none" spc="0" normalizeH="0" baseline="0" noProof="0">
                <a:ln>
                  <a:noFill/>
                </a:ln>
                <a:solidFill>
                  <a:srgbClr val="000000"/>
                </a:solidFill>
                <a:effectLst/>
                <a:uLnTx/>
                <a:uFillTx/>
                <a:latin typeface="Times New Roman"/>
                <a:cs typeface="Times New Roman"/>
                <a:sym typeface="Times New Roman"/>
              </a:rPr>
              <a:t>July 2025</a:t>
            </a:r>
            <a:endParaRPr kumimoji="1" lang="en-US" sz="1400" b="1" i="0" u="none" strike="noStrike" kern="1200" cap="none" spc="0" normalizeH="0" baseline="0" noProof="0" dirty="0">
              <a:ln>
                <a:noFill/>
              </a:ln>
              <a:solidFill>
                <a:srgbClr val="000000"/>
              </a:solidFill>
              <a:effectLst/>
              <a:uLnTx/>
              <a:uFillTx/>
              <a:latin typeface="Times New Roman"/>
              <a:cs typeface="Times New Roman"/>
              <a:sym typeface="Times New Roman"/>
            </a:endParaRPr>
          </a:p>
        </p:txBody>
      </p:sp>
      <p:sp>
        <p:nvSpPr>
          <p:cNvPr id="10" name="Rectangle 1">
            <a:extLst>
              <a:ext uri="{FF2B5EF4-FFF2-40B4-BE49-F238E27FC236}">
                <a16:creationId xmlns:a16="http://schemas.microsoft.com/office/drawing/2014/main" id="{B29EE288-36D7-492E-A804-5BE416CA8DF4}"/>
              </a:ext>
            </a:extLst>
          </p:cNvPr>
          <p:cNvSpPr>
            <a:spLocks noChangeArrowheads="1"/>
          </p:cNvSpPr>
          <p:nvPr/>
        </p:nvSpPr>
        <p:spPr bwMode="auto">
          <a:xfrm>
            <a:off x="40666" y="625268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ja-JP"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mn-cs"/>
              </a:rPr>
            </a:br>
            <a:endParaRPr kumimoji="0" lang="ja-JP"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50" charset="-128"/>
              <a:cs typeface="+mn-cs"/>
            </a:endParaRPr>
          </a:p>
        </p:txBody>
      </p:sp>
      <p:sp>
        <p:nvSpPr>
          <p:cNvPr id="34" name="テキスト ボックス 33">
            <a:extLst>
              <a:ext uri="{FF2B5EF4-FFF2-40B4-BE49-F238E27FC236}">
                <a16:creationId xmlns:a16="http://schemas.microsoft.com/office/drawing/2014/main" id="{7C9FCF8D-C03B-4144-B869-2B007082DFE0}"/>
              </a:ext>
            </a:extLst>
          </p:cNvPr>
          <p:cNvSpPr txBox="1"/>
          <p:nvPr/>
        </p:nvSpPr>
        <p:spPr>
          <a:xfrm>
            <a:off x="-272283" y="5138608"/>
            <a:ext cx="283109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pitchFamily="50" charset="-128"/>
                <a:cs typeface="+mn-cs"/>
              </a:rPr>
              <a:t>Gastrointestinal tract</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p:txBody>
      </p:sp>
      <p:grpSp>
        <p:nvGrpSpPr>
          <p:cNvPr id="39" name="グループ化 38">
            <a:extLst>
              <a:ext uri="{FF2B5EF4-FFF2-40B4-BE49-F238E27FC236}">
                <a16:creationId xmlns:a16="http://schemas.microsoft.com/office/drawing/2014/main" id="{045021DA-FBC1-0A75-28B8-85F50B672DEE}"/>
              </a:ext>
            </a:extLst>
          </p:cNvPr>
          <p:cNvGrpSpPr/>
          <p:nvPr/>
        </p:nvGrpSpPr>
        <p:grpSpPr>
          <a:xfrm>
            <a:off x="72714" y="3706782"/>
            <a:ext cx="8929837" cy="1532223"/>
            <a:chOff x="1118354" y="3502915"/>
            <a:chExt cx="7210686" cy="1237243"/>
          </a:xfrm>
        </p:grpSpPr>
        <p:sp>
          <p:nvSpPr>
            <p:cNvPr id="13" name="フリーフォーム: 図形 12">
              <a:extLst>
                <a:ext uri="{FF2B5EF4-FFF2-40B4-BE49-F238E27FC236}">
                  <a16:creationId xmlns:a16="http://schemas.microsoft.com/office/drawing/2014/main" id="{9FA2BCBD-4A21-FDC7-0452-413AC555BA09}"/>
                </a:ext>
              </a:extLst>
            </p:cNvPr>
            <p:cNvSpPr/>
            <p:nvPr/>
          </p:nvSpPr>
          <p:spPr>
            <a:xfrm>
              <a:off x="1118354" y="3502915"/>
              <a:ext cx="7210686" cy="1237243"/>
            </a:xfrm>
            <a:custGeom>
              <a:avLst/>
              <a:gdLst>
                <a:gd name="connsiteX0" fmla="*/ 74280 w 7045448"/>
                <a:gd name="connsiteY0" fmla="*/ 307817 h 1104522"/>
                <a:gd name="connsiteX1" fmla="*/ 83333 w 7045448"/>
                <a:gd name="connsiteY1" fmla="*/ 190122 h 1104522"/>
                <a:gd name="connsiteX2" fmla="*/ 110494 w 7045448"/>
                <a:gd name="connsiteY2" fmla="*/ 172015 h 1104522"/>
                <a:gd name="connsiteX3" fmla="*/ 191975 w 7045448"/>
                <a:gd name="connsiteY3" fmla="*/ 99588 h 1104522"/>
                <a:gd name="connsiteX4" fmla="*/ 300616 w 7045448"/>
                <a:gd name="connsiteY4" fmla="*/ 54320 h 1104522"/>
                <a:gd name="connsiteX5" fmla="*/ 354937 w 7045448"/>
                <a:gd name="connsiteY5" fmla="*/ 36213 h 1104522"/>
                <a:gd name="connsiteX6" fmla="*/ 382098 w 7045448"/>
                <a:gd name="connsiteY6" fmla="*/ 27160 h 1104522"/>
                <a:gd name="connsiteX7" fmla="*/ 418311 w 7045448"/>
                <a:gd name="connsiteY7" fmla="*/ 18106 h 1104522"/>
                <a:gd name="connsiteX8" fmla="*/ 445472 w 7045448"/>
                <a:gd name="connsiteY8" fmla="*/ 9053 h 1104522"/>
                <a:gd name="connsiteX9" fmla="*/ 508846 w 7045448"/>
                <a:gd name="connsiteY9" fmla="*/ 0 h 1104522"/>
                <a:gd name="connsiteX10" fmla="*/ 680862 w 7045448"/>
                <a:gd name="connsiteY10" fmla="*/ 18106 h 1104522"/>
                <a:gd name="connsiteX11" fmla="*/ 762343 w 7045448"/>
                <a:gd name="connsiteY11" fmla="*/ 90534 h 1104522"/>
                <a:gd name="connsiteX12" fmla="*/ 807610 w 7045448"/>
                <a:gd name="connsiteY12" fmla="*/ 117695 h 1104522"/>
                <a:gd name="connsiteX13" fmla="*/ 843824 w 7045448"/>
                <a:gd name="connsiteY13" fmla="*/ 153908 h 1104522"/>
                <a:gd name="connsiteX14" fmla="*/ 943412 w 7045448"/>
                <a:gd name="connsiteY14" fmla="*/ 289710 h 1104522"/>
                <a:gd name="connsiteX15" fmla="*/ 970573 w 7045448"/>
                <a:gd name="connsiteY15" fmla="*/ 362138 h 1104522"/>
                <a:gd name="connsiteX16" fmla="*/ 1015840 w 7045448"/>
                <a:gd name="connsiteY16" fmla="*/ 407405 h 1104522"/>
                <a:gd name="connsiteX17" fmla="*/ 1124482 w 7045448"/>
                <a:gd name="connsiteY17" fmla="*/ 470780 h 1104522"/>
                <a:gd name="connsiteX18" fmla="*/ 1224070 w 7045448"/>
                <a:gd name="connsiteY18" fmla="*/ 506994 h 1104522"/>
                <a:gd name="connsiteX19" fmla="*/ 1586208 w 7045448"/>
                <a:gd name="connsiteY19" fmla="*/ 488887 h 1104522"/>
                <a:gd name="connsiteX20" fmla="*/ 2075096 w 7045448"/>
                <a:gd name="connsiteY20" fmla="*/ 479833 h 1104522"/>
                <a:gd name="connsiteX21" fmla="*/ 2455341 w 7045448"/>
                <a:gd name="connsiteY21" fmla="*/ 470780 h 1104522"/>
                <a:gd name="connsiteX22" fmla="*/ 2573036 w 7045448"/>
                <a:gd name="connsiteY22" fmla="*/ 461726 h 1104522"/>
                <a:gd name="connsiteX23" fmla="*/ 2672624 w 7045448"/>
                <a:gd name="connsiteY23" fmla="*/ 452673 h 1104522"/>
                <a:gd name="connsiteX24" fmla="*/ 2908014 w 7045448"/>
                <a:gd name="connsiteY24" fmla="*/ 443619 h 1104522"/>
                <a:gd name="connsiteX25" fmla="*/ 3116244 w 7045448"/>
                <a:gd name="connsiteY25" fmla="*/ 434566 h 1104522"/>
                <a:gd name="connsiteX26" fmla="*/ 3424062 w 7045448"/>
                <a:gd name="connsiteY26" fmla="*/ 425512 h 1104522"/>
                <a:gd name="connsiteX27" fmla="*/ 3722826 w 7045448"/>
                <a:gd name="connsiteY27" fmla="*/ 407405 h 1104522"/>
                <a:gd name="connsiteX28" fmla="*/ 4157393 w 7045448"/>
                <a:gd name="connsiteY28" fmla="*/ 425512 h 1104522"/>
                <a:gd name="connsiteX29" fmla="*/ 4193606 w 7045448"/>
                <a:gd name="connsiteY29" fmla="*/ 434566 h 1104522"/>
                <a:gd name="connsiteX30" fmla="*/ 4374676 w 7045448"/>
                <a:gd name="connsiteY30" fmla="*/ 461726 h 1104522"/>
                <a:gd name="connsiteX31" fmla="*/ 4709654 w 7045448"/>
                <a:gd name="connsiteY31" fmla="*/ 479833 h 1104522"/>
                <a:gd name="connsiteX32" fmla="*/ 4890723 w 7045448"/>
                <a:gd name="connsiteY32" fmla="*/ 506994 h 1104522"/>
                <a:gd name="connsiteX33" fmla="*/ 5370557 w 7045448"/>
                <a:gd name="connsiteY33" fmla="*/ 516047 h 1104522"/>
                <a:gd name="connsiteX34" fmla="*/ 5741749 w 7045448"/>
                <a:gd name="connsiteY34" fmla="*/ 525100 h 1104522"/>
                <a:gd name="connsiteX35" fmla="*/ 5959032 w 7045448"/>
                <a:gd name="connsiteY35" fmla="*/ 534154 h 1104522"/>
                <a:gd name="connsiteX36" fmla="*/ 6456973 w 7045448"/>
                <a:gd name="connsiteY36" fmla="*/ 543207 h 1104522"/>
                <a:gd name="connsiteX37" fmla="*/ 6574668 w 7045448"/>
                <a:gd name="connsiteY37" fmla="*/ 534154 h 1104522"/>
                <a:gd name="connsiteX38" fmla="*/ 6683309 w 7045448"/>
                <a:gd name="connsiteY38" fmla="*/ 506994 h 1104522"/>
                <a:gd name="connsiteX39" fmla="*/ 6710470 w 7045448"/>
                <a:gd name="connsiteY39" fmla="*/ 479833 h 1104522"/>
                <a:gd name="connsiteX40" fmla="*/ 6719523 w 7045448"/>
                <a:gd name="connsiteY40" fmla="*/ 452673 h 1104522"/>
                <a:gd name="connsiteX41" fmla="*/ 6755737 w 7045448"/>
                <a:gd name="connsiteY41" fmla="*/ 362138 h 1104522"/>
                <a:gd name="connsiteX42" fmla="*/ 6764791 w 7045448"/>
                <a:gd name="connsiteY42" fmla="*/ 307817 h 1104522"/>
                <a:gd name="connsiteX43" fmla="*/ 6782898 w 7045448"/>
                <a:gd name="connsiteY43" fmla="*/ 271603 h 1104522"/>
                <a:gd name="connsiteX44" fmla="*/ 6791951 w 7045448"/>
                <a:gd name="connsiteY44" fmla="*/ 244443 h 1104522"/>
                <a:gd name="connsiteX45" fmla="*/ 6801004 w 7045448"/>
                <a:gd name="connsiteY45" fmla="*/ 208229 h 1104522"/>
                <a:gd name="connsiteX46" fmla="*/ 6828165 w 7045448"/>
                <a:gd name="connsiteY46" fmla="*/ 181069 h 1104522"/>
                <a:gd name="connsiteX47" fmla="*/ 6900593 w 7045448"/>
                <a:gd name="connsiteY47" fmla="*/ 144855 h 1104522"/>
                <a:gd name="connsiteX48" fmla="*/ 6963967 w 7045448"/>
                <a:gd name="connsiteY48" fmla="*/ 172015 h 1104522"/>
                <a:gd name="connsiteX49" fmla="*/ 6991127 w 7045448"/>
                <a:gd name="connsiteY49" fmla="*/ 217283 h 1104522"/>
                <a:gd name="connsiteX50" fmla="*/ 7027341 w 7045448"/>
                <a:gd name="connsiteY50" fmla="*/ 298764 h 1104522"/>
                <a:gd name="connsiteX51" fmla="*/ 7036395 w 7045448"/>
                <a:gd name="connsiteY51" fmla="*/ 334978 h 1104522"/>
                <a:gd name="connsiteX52" fmla="*/ 7045448 w 7045448"/>
                <a:gd name="connsiteY52" fmla="*/ 362138 h 1104522"/>
                <a:gd name="connsiteX53" fmla="*/ 7036395 w 7045448"/>
                <a:gd name="connsiteY53" fmla="*/ 579421 h 1104522"/>
                <a:gd name="connsiteX54" fmla="*/ 7018288 w 7045448"/>
                <a:gd name="connsiteY54" fmla="*/ 606582 h 1104522"/>
                <a:gd name="connsiteX55" fmla="*/ 7009234 w 7045448"/>
                <a:gd name="connsiteY55" fmla="*/ 660902 h 1104522"/>
                <a:gd name="connsiteX56" fmla="*/ 6991127 w 7045448"/>
                <a:gd name="connsiteY56" fmla="*/ 697116 h 1104522"/>
                <a:gd name="connsiteX57" fmla="*/ 6945860 w 7045448"/>
                <a:gd name="connsiteY57" fmla="*/ 769544 h 1104522"/>
                <a:gd name="connsiteX58" fmla="*/ 6909646 w 7045448"/>
                <a:gd name="connsiteY58" fmla="*/ 841972 h 1104522"/>
                <a:gd name="connsiteX59" fmla="*/ 6873432 w 7045448"/>
                <a:gd name="connsiteY59" fmla="*/ 851025 h 1104522"/>
                <a:gd name="connsiteX60" fmla="*/ 6728577 w 7045448"/>
                <a:gd name="connsiteY60" fmla="*/ 832918 h 1104522"/>
                <a:gd name="connsiteX61" fmla="*/ 6592775 w 7045448"/>
                <a:gd name="connsiteY61" fmla="*/ 814811 h 1104522"/>
                <a:gd name="connsiteX62" fmla="*/ 6339278 w 7045448"/>
                <a:gd name="connsiteY62" fmla="*/ 823865 h 1104522"/>
                <a:gd name="connsiteX63" fmla="*/ 6203476 w 7045448"/>
                <a:gd name="connsiteY63" fmla="*/ 841972 h 1104522"/>
                <a:gd name="connsiteX64" fmla="*/ 6031460 w 7045448"/>
                <a:gd name="connsiteY64" fmla="*/ 851025 h 1104522"/>
                <a:gd name="connsiteX65" fmla="*/ 5859444 w 7045448"/>
                <a:gd name="connsiteY65" fmla="*/ 869132 h 1104522"/>
                <a:gd name="connsiteX66" fmla="*/ 5578787 w 7045448"/>
                <a:gd name="connsiteY66" fmla="*/ 878186 h 1104522"/>
                <a:gd name="connsiteX67" fmla="*/ 5415824 w 7045448"/>
                <a:gd name="connsiteY67" fmla="*/ 887239 h 1104522"/>
                <a:gd name="connsiteX68" fmla="*/ 5198541 w 7045448"/>
                <a:gd name="connsiteY68" fmla="*/ 896293 h 1104522"/>
                <a:gd name="connsiteX69" fmla="*/ 5071793 w 7045448"/>
                <a:gd name="connsiteY69" fmla="*/ 923453 h 1104522"/>
                <a:gd name="connsiteX70" fmla="*/ 4999365 w 7045448"/>
                <a:gd name="connsiteY70" fmla="*/ 932506 h 1104522"/>
                <a:gd name="connsiteX71" fmla="*/ 4945044 w 7045448"/>
                <a:gd name="connsiteY71" fmla="*/ 941560 h 1104522"/>
                <a:gd name="connsiteX72" fmla="*/ 4791135 w 7045448"/>
                <a:gd name="connsiteY72" fmla="*/ 959667 h 1104522"/>
                <a:gd name="connsiteX73" fmla="*/ 4628173 w 7045448"/>
                <a:gd name="connsiteY73" fmla="*/ 986827 h 1104522"/>
                <a:gd name="connsiteX74" fmla="*/ 3795254 w 7045448"/>
                <a:gd name="connsiteY74" fmla="*/ 1004934 h 1104522"/>
                <a:gd name="connsiteX75" fmla="*/ 3614185 w 7045448"/>
                <a:gd name="connsiteY75" fmla="*/ 1013988 h 1104522"/>
                <a:gd name="connsiteX76" fmla="*/ 3505543 w 7045448"/>
                <a:gd name="connsiteY76" fmla="*/ 1023041 h 1104522"/>
                <a:gd name="connsiteX77" fmla="*/ 3424062 w 7045448"/>
                <a:gd name="connsiteY77" fmla="*/ 1032095 h 1104522"/>
                <a:gd name="connsiteX78" fmla="*/ 2781266 w 7045448"/>
                <a:gd name="connsiteY78" fmla="*/ 1059255 h 1104522"/>
                <a:gd name="connsiteX79" fmla="*/ 2654517 w 7045448"/>
                <a:gd name="connsiteY79" fmla="*/ 1068308 h 1104522"/>
                <a:gd name="connsiteX80" fmla="*/ 2391967 w 7045448"/>
                <a:gd name="connsiteY80" fmla="*/ 1077362 h 1104522"/>
                <a:gd name="connsiteX81" fmla="*/ 2219951 w 7045448"/>
                <a:gd name="connsiteY81" fmla="*/ 1095469 h 1104522"/>
                <a:gd name="connsiteX82" fmla="*/ 2075096 w 7045448"/>
                <a:gd name="connsiteY82" fmla="*/ 1104522 h 1104522"/>
                <a:gd name="connsiteX83" fmla="*/ 1740117 w 7045448"/>
                <a:gd name="connsiteY83" fmla="*/ 1095469 h 1104522"/>
                <a:gd name="connsiteX84" fmla="*/ 1676743 w 7045448"/>
                <a:gd name="connsiteY84" fmla="*/ 1077362 h 1104522"/>
                <a:gd name="connsiteX85" fmla="*/ 1450406 w 7045448"/>
                <a:gd name="connsiteY85" fmla="*/ 1050201 h 1104522"/>
                <a:gd name="connsiteX86" fmla="*/ 1260284 w 7045448"/>
                <a:gd name="connsiteY86" fmla="*/ 1041148 h 1104522"/>
                <a:gd name="connsiteX87" fmla="*/ 988680 w 7045448"/>
                <a:gd name="connsiteY87" fmla="*/ 1023041 h 1104522"/>
                <a:gd name="connsiteX88" fmla="*/ 626541 w 7045448"/>
                <a:gd name="connsiteY88" fmla="*/ 1013988 h 1104522"/>
                <a:gd name="connsiteX89" fmla="*/ 490739 w 7045448"/>
                <a:gd name="connsiteY89" fmla="*/ 1004934 h 1104522"/>
                <a:gd name="connsiteX90" fmla="*/ 291563 w 7045448"/>
                <a:gd name="connsiteY90" fmla="*/ 977774 h 1104522"/>
                <a:gd name="connsiteX91" fmla="*/ 137654 w 7045448"/>
                <a:gd name="connsiteY91" fmla="*/ 941560 h 1104522"/>
                <a:gd name="connsiteX92" fmla="*/ 74280 w 7045448"/>
                <a:gd name="connsiteY92" fmla="*/ 851025 h 1104522"/>
                <a:gd name="connsiteX93" fmla="*/ 56173 w 7045448"/>
                <a:gd name="connsiteY93" fmla="*/ 823865 h 1104522"/>
                <a:gd name="connsiteX94" fmla="*/ 29012 w 7045448"/>
                <a:gd name="connsiteY94" fmla="*/ 760491 h 1104522"/>
                <a:gd name="connsiteX95" fmla="*/ 10905 w 7045448"/>
                <a:gd name="connsiteY95" fmla="*/ 724277 h 1104522"/>
                <a:gd name="connsiteX96" fmla="*/ 10905 w 7045448"/>
                <a:gd name="connsiteY96" fmla="*/ 416459 h 1104522"/>
                <a:gd name="connsiteX97" fmla="*/ 29012 w 7045448"/>
                <a:gd name="connsiteY97" fmla="*/ 353085 h 1104522"/>
                <a:gd name="connsiteX98" fmla="*/ 47119 w 7045448"/>
                <a:gd name="connsiteY98" fmla="*/ 325924 h 1104522"/>
                <a:gd name="connsiteX99" fmla="*/ 74280 w 7045448"/>
                <a:gd name="connsiteY99" fmla="*/ 307817 h 1104522"/>
                <a:gd name="connsiteX0" fmla="*/ 74280 w 7045448"/>
                <a:gd name="connsiteY0" fmla="*/ 307817 h 1104522"/>
                <a:gd name="connsiteX1" fmla="*/ 83333 w 7045448"/>
                <a:gd name="connsiteY1" fmla="*/ 190122 h 1104522"/>
                <a:gd name="connsiteX2" fmla="*/ 110494 w 7045448"/>
                <a:gd name="connsiteY2" fmla="*/ 172015 h 1104522"/>
                <a:gd name="connsiteX3" fmla="*/ 191975 w 7045448"/>
                <a:gd name="connsiteY3" fmla="*/ 99588 h 1104522"/>
                <a:gd name="connsiteX4" fmla="*/ 300616 w 7045448"/>
                <a:gd name="connsiteY4" fmla="*/ 54320 h 1104522"/>
                <a:gd name="connsiteX5" fmla="*/ 354937 w 7045448"/>
                <a:gd name="connsiteY5" fmla="*/ 36213 h 1104522"/>
                <a:gd name="connsiteX6" fmla="*/ 382098 w 7045448"/>
                <a:gd name="connsiteY6" fmla="*/ 27160 h 1104522"/>
                <a:gd name="connsiteX7" fmla="*/ 418311 w 7045448"/>
                <a:gd name="connsiteY7" fmla="*/ 18106 h 1104522"/>
                <a:gd name="connsiteX8" fmla="*/ 445472 w 7045448"/>
                <a:gd name="connsiteY8" fmla="*/ 9053 h 1104522"/>
                <a:gd name="connsiteX9" fmla="*/ 508846 w 7045448"/>
                <a:gd name="connsiteY9" fmla="*/ 0 h 1104522"/>
                <a:gd name="connsiteX10" fmla="*/ 680862 w 7045448"/>
                <a:gd name="connsiteY10" fmla="*/ 18106 h 1104522"/>
                <a:gd name="connsiteX11" fmla="*/ 762343 w 7045448"/>
                <a:gd name="connsiteY11" fmla="*/ 90534 h 1104522"/>
                <a:gd name="connsiteX12" fmla="*/ 807610 w 7045448"/>
                <a:gd name="connsiteY12" fmla="*/ 117695 h 1104522"/>
                <a:gd name="connsiteX13" fmla="*/ 820485 w 7045448"/>
                <a:gd name="connsiteY13" fmla="*/ 371611 h 1104522"/>
                <a:gd name="connsiteX14" fmla="*/ 943412 w 7045448"/>
                <a:gd name="connsiteY14" fmla="*/ 289710 h 1104522"/>
                <a:gd name="connsiteX15" fmla="*/ 970573 w 7045448"/>
                <a:gd name="connsiteY15" fmla="*/ 362138 h 1104522"/>
                <a:gd name="connsiteX16" fmla="*/ 1015840 w 7045448"/>
                <a:gd name="connsiteY16" fmla="*/ 407405 h 1104522"/>
                <a:gd name="connsiteX17" fmla="*/ 1124482 w 7045448"/>
                <a:gd name="connsiteY17" fmla="*/ 470780 h 1104522"/>
                <a:gd name="connsiteX18" fmla="*/ 1224070 w 7045448"/>
                <a:gd name="connsiteY18" fmla="*/ 506994 h 1104522"/>
                <a:gd name="connsiteX19" fmla="*/ 1586208 w 7045448"/>
                <a:gd name="connsiteY19" fmla="*/ 488887 h 1104522"/>
                <a:gd name="connsiteX20" fmla="*/ 2075096 w 7045448"/>
                <a:gd name="connsiteY20" fmla="*/ 479833 h 1104522"/>
                <a:gd name="connsiteX21" fmla="*/ 2455341 w 7045448"/>
                <a:gd name="connsiteY21" fmla="*/ 470780 h 1104522"/>
                <a:gd name="connsiteX22" fmla="*/ 2573036 w 7045448"/>
                <a:gd name="connsiteY22" fmla="*/ 461726 h 1104522"/>
                <a:gd name="connsiteX23" fmla="*/ 2672624 w 7045448"/>
                <a:gd name="connsiteY23" fmla="*/ 452673 h 1104522"/>
                <a:gd name="connsiteX24" fmla="*/ 2908014 w 7045448"/>
                <a:gd name="connsiteY24" fmla="*/ 443619 h 1104522"/>
                <a:gd name="connsiteX25" fmla="*/ 3116244 w 7045448"/>
                <a:gd name="connsiteY25" fmla="*/ 434566 h 1104522"/>
                <a:gd name="connsiteX26" fmla="*/ 3424062 w 7045448"/>
                <a:gd name="connsiteY26" fmla="*/ 425512 h 1104522"/>
                <a:gd name="connsiteX27" fmla="*/ 3722826 w 7045448"/>
                <a:gd name="connsiteY27" fmla="*/ 407405 h 1104522"/>
                <a:gd name="connsiteX28" fmla="*/ 4157393 w 7045448"/>
                <a:gd name="connsiteY28" fmla="*/ 425512 h 1104522"/>
                <a:gd name="connsiteX29" fmla="*/ 4193606 w 7045448"/>
                <a:gd name="connsiteY29" fmla="*/ 434566 h 1104522"/>
                <a:gd name="connsiteX30" fmla="*/ 4374676 w 7045448"/>
                <a:gd name="connsiteY30" fmla="*/ 461726 h 1104522"/>
                <a:gd name="connsiteX31" fmla="*/ 4709654 w 7045448"/>
                <a:gd name="connsiteY31" fmla="*/ 479833 h 1104522"/>
                <a:gd name="connsiteX32" fmla="*/ 4890723 w 7045448"/>
                <a:gd name="connsiteY32" fmla="*/ 506994 h 1104522"/>
                <a:gd name="connsiteX33" fmla="*/ 5370557 w 7045448"/>
                <a:gd name="connsiteY33" fmla="*/ 516047 h 1104522"/>
                <a:gd name="connsiteX34" fmla="*/ 5741749 w 7045448"/>
                <a:gd name="connsiteY34" fmla="*/ 525100 h 1104522"/>
                <a:gd name="connsiteX35" fmla="*/ 5959032 w 7045448"/>
                <a:gd name="connsiteY35" fmla="*/ 534154 h 1104522"/>
                <a:gd name="connsiteX36" fmla="*/ 6456973 w 7045448"/>
                <a:gd name="connsiteY36" fmla="*/ 543207 h 1104522"/>
                <a:gd name="connsiteX37" fmla="*/ 6574668 w 7045448"/>
                <a:gd name="connsiteY37" fmla="*/ 534154 h 1104522"/>
                <a:gd name="connsiteX38" fmla="*/ 6683309 w 7045448"/>
                <a:gd name="connsiteY38" fmla="*/ 506994 h 1104522"/>
                <a:gd name="connsiteX39" fmla="*/ 6710470 w 7045448"/>
                <a:gd name="connsiteY39" fmla="*/ 479833 h 1104522"/>
                <a:gd name="connsiteX40" fmla="*/ 6719523 w 7045448"/>
                <a:gd name="connsiteY40" fmla="*/ 452673 h 1104522"/>
                <a:gd name="connsiteX41" fmla="*/ 6755737 w 7045448"/>
                <a:gd name="connsiteY41" fmla="*/ 362138 h 1104522"/>
                <a:gd name="connsiteX42" fmla="*/ 6764791 w 7045448"/>
                <a:gd name="connsiteY42" fmla="*/ 307817 h 1104522"/>
                <a:gd name="connsiteX43" fmla="*/ 6782898 w 7045448"/>
                <a:gd name="connsiteY43" fmla="*/ 271603 h 1104522"/>
                <a:gd name="connsiteX44" fmla="*/ 6791951 w 7045448"/>
                <a:gd name="connsiteY44" fmla="*/ 244443 h 1104522"/>
                <a:gd name="connsiteX45" fmla="*/ 6801004 w 7045448"/>
                <a:gd name="connsiteY45" fmla="*/ 208229 h 1104522"/>
                <a:gd name="connsiteX46" fmla="*/ 6828165 w 7045448"/>
                <a:gd name="connsiteY46" fmla="*/ 181069 h 1104522"/>
                <a:gd name="connsiteX47" fmla="*/ 6900593 w 7045448"/>
                <a:gd name="connsiteY47" fmla="*/ 144855 h 1104522"/>
                <a:gd name="connsiteX48" fmla="*/ 6963967 w 7045448"/>
                <a:gd name="connsiteY48" fmla="*/ 172015 h 1104522"/>
                <a:gd name="connsiteX49" fmla="*/ 6991127 w 7045448"/>
                <a:gd name="connsiteY49" fmla="*/ 217283 h 1104522"/>
                <a:gd name="connsiteX50" fmla="*/ 7027341 w 7045448"/>
                <a:gd name="connsiteY50" fmla="*/ 298764 h 1104522"/>
                <a:gd name="connsiteX51" fmla="*/ 7036395 w 7045448"/>
                <a:gd name="connsiteY51" fmla="*/ 334978 h 1104522"/>
                <a:gd name="connsiteX52" fmla="*/ 7045448 w 7045448"/>
                <a:gd name="connsiteY52" fmla="*/ 362138 h 1104522"/>
                <a:gd name="connsiteX53" fmla="*/ 7036395 w 7045448"/>
                <a:gd name="connsiteY53" fmla="*/ 579421 h 1104522"/>
                <a:gd name="connsiteX54" fmla="*/ 7018288 w 7045448"/>
                <a:gd name="connsiteY54" fmla="*/ 606582 h 1104522"/>
                <a:gd name="connsiteX55" fmla="*/ 7009234 w 7045448"/>
                <a:gd name="connsiteY55" fmla="*/ 660902 h 1104522"/>
                <a:gd name="connsiteX56" fmla="*/ 6991127 w 7045448"/>
                <a:gd name="connsiteY56" fmla="*/ 697116 h 1104522"/>
                <a:gd name="connsiteX57" fmla="*/ 6945860 w 7045448"/>
                <a:gd name="connsiteY57" fmla="*/ 769544 h 1104522"/>
                <a:gd name="connsiteX58" fmla="*/ 6909646 w 7045448"/>
                <a:gd name="connsiteY58" fmla="*/ 841972 h 1104522"/>
                <a:gd name="connsiteX59" fmla="*/ 6873432 w 7045448"/>
                <a:gd name="connsiteY59" fmla="*/ 851025 h 1104522"/>
                <a:gd name="connsiteX60" fmla="*/ 6728577 w 7045448"/>
                <a:gd name="connsiteY60" fmla="*/ 832918 h 1104522"/>
                <a:gd name="connsiteX61" fmla="*/ 6592775 w 7045448"/>
                <a:gd name="connsiteY61" fmla="*/ 814811 h 1104522"/>
                <a:gd name="connsiteX62" fmla="*/ 6339278 w 7045448"/>
                <a:gd name="connsiteY62" fmla="*/ 823865 h 1104522"/>
                <a:gd name="connsiteX63" fmla="*/ 6203476 w 7045448"/>
                <a:gd name="connsiteY63" fmla="*/ 841972 h 1104522"/>
                <a:gd name="connsiteX64" fmla="*/ 6031460 w 7045448"/>
                <a:gd name="connsiteY64" fmla="*/ 851025 h 1104522"/>
                <a:gd name="connsiteX65" fmla="*/ 5859444 w 7045448"/>
                <a:gd name="connsiteY65" fmla="*/ 869132 h 1104522"/>
                <a:gd name="connsiteX66" fmla="*/ 5578787 w 7045448"/>
                <a:gd name="connsiteY66" fmla="*/ 878186 h 1104522"/>
                <a:gd name="connsiteX67" fmla="*/ 5415824 w 7045448"/>
                <a:gd name="connsiteY67" fmla="*/ 887239 h 1104522"/>
                <a:gd name="connsiteX68" fmla="*/ 5198541 w 7045448"/>
                <a:gd name="connsiteY68" fmla="*/ 896293 h 1104522"/>
                <a:gd name="connsiteX69" fmla="*/ 5071793 w 7045448"/>
                <a:gd name="connsiteY69" fmla="*/ 923453 h 1104522"/>
                <a:gd name="connsiteX70" fmla="*/ 4999365 w 7045448"/>
                <a:gd name="connsiteY70" fmla="*/ 932506 h 1104522"/>
                <a:gd name="connsiteX71" fmla="*/ 4945044 w 7045448"/>
                <a:gd name="connsiteY71" fmla="*/ 941560 h 1104522"/>
                <a:gd name="connsiteX72" fmla="*/ 4791135 w 7045448"/>
                <a:gd name="connsiteY72" fmla="*/ 959667 h 1104522"/>
                <a:gd name="connsiteX73" fmla="*/ 4628173 w 7045448"/>
                <a:gd name="connsiteY73" fmla="*/ 986827 h 1104522"/>
                <a:gd name="connsiteX74" fmla="*/ 3795254 w 7045448"/>
                <a:gd name="connsiteY74" fmla="*/ 1004934 h 1104522"/>
                <a:gd name="connsiteX75" fmla="*/ 3614185 w 7045448"/>
                <a:gd name="connsiteY75" fmla="*/ 1013988 h 1104522"/>
                <a:gd name="connsiteX76" fmla="*/ 3505543 w 7045448"/>
                <a:gd name="connsiteY76" fmla="*/ 1023041 h 1104522"/>
                <a:gd name="connsiteX77" fmla="*/ 3424062 w 7045448"/>
                <a:gd name="connsiteY77" fmla="*/ 1032095 h 1104522"/>
                <a:gd name="connsiteX78" fmla="*/ 2781266 w 7045448"/>
                <a:gd name="connsiteY78" fmla="*/ 1059255 h 1104522"/>
                <a:gd name="connsiteX79" fmla="*/ 2654517 w 7045448"/>
                <a:gd name="connsiteY79" fmla="*/ 1068308 h 1104522"/>
                <a:gd name="connsiteX80" fmla="*/ 2391967 w 7045448"/>
                <a:gd name="connsiteY80" fmla="*/ 1077362 h 1104522"/>
                <a:gd name="connsiteX81" fmla="*/ 2219951 w 7045448"/>
                <a:gd name="connsiteY81" fmla="*/ 1095469 h 1104522"/>
                <a:gd name="connsiteX82" fmla="*/ 2075096 w 7045448"/>
                <a:gd name="connsiteY82" fmla="*/ 1104522 h 1104522"/>
                <a:gd name="connsiteX83" fmla="*/ 1740117 w 7045448"/>
                <a:gd name="connsiteY83" fmla="*/ 1095469 h 1104522"/>
                <a:gd name="connsiteX84" fmla="*/ 1676743 w 7045448"/>
                <a:gd name="connsiteY84" fmla="*/ 1077362 h 1104522"/>
                <a:gd name="connsiteX85" fmla="*/ 1450406 w 7045448"/>
                <a:gd name="connsiteY85" fmla="*/ 1050201 h 1104522"/>
                <a:gd name="connsiteX86" fmla="*/ 1260284 w 7045448"/>
                <a:gd name="connsiteY86" fmla="*/ 1041148 h 1104522"/>
                <a:gd name="connsiteX87" fmla="*/ 988680 w 7045448"/>
                <a:gd name="connsiteY87" fmla="*/ 1023041 h 1104522"/>
                <a:gd name="connsiteX88" fmla="*/ 626541 w 7045448"/>
                <a:gd name="connsiteY88" fmla="*/ 1013988 h 1104522"/>
                <a:gd name="connsiteX89" fmla="*/ 490739 w 7045448"/>
                <a:gd name="connsiteY89" fmla="*/ 1004934 h 1104522"/>
                <a:gd name="connsiteX90" fmla="*/ 291563 w 7045448"/>
                <a:gd name="connsiteY90" fmla="*/ 977774 h 1104522"/>
                <a:gd name="connsiteX91" fmla="*/ 137654 w 7045448"/>
                <a:gd name="connsiteY91" fmla="*/ 941560 h 1104522"/>
                <a:gd name="connsiteX92" fmla="*/ 74280 w 7045448"/>
                <a:gd name="connsiteY92" fmla="*/ 851025 h 1104522"/>
                <a:gd name="connsiteX93" fmla="*/ 56173 w 7045448"/>
                <a:gd name="connsiteY93" fmla="*/ 823865 h 1104522"/>
                <a:gd name="connsiteX94" fmla="*/ 29012 w 7045448"/>
                <a:gd name="connsiteY94" fmla="*/ 760491 h 1104522"/>
                <a:gd name="connsiteX95" fmla="*/ 10905 w 7045448"/>
                <a:gd name="connsiteY95" fmla="*/ 724277 h 1104522"/>
                <a:gd name="connsiteX96" fmla="*/ 10905 w 7045448"/>
                <a:gd name="connsiteY96" fmla="*/ 416459 h 1104522"/>
                <a:gd name="connsiteX97" fmla="*/ 29012 w 7045448"/>
                <a:gd name="connsiteY97" fmla="*/ 353085 h 1104522"/>
                <a:gd name="connsiteX98" fmla="*/ 47119 w 7045448"/>
                <a:gd name="connsiteY98" fmla="*/ 325924 h 1104522"/>
                <a:gd name="connsiteX99" fmla="*/ 74280 w 7045448"/>
                <a:gd name="connsiteY99" fmla="*/ 307817 h 1104522"/>
                <a:gd name="connsiteX0" fmla="*/ 74280 w 7045448"/>
                <a:gd name="connsiteY0" fmla="*/ 307817 h 1104522"/>
                <a:gd name="connsiteX1" fmla="*/ 83333 w 7045448"/>
                <a:gd name="connsiteY1" fmla="*/ 190122 h 1104522"/>
                <a:gd name="connsiteX2" fmla="*/ 110494 w 7045448"/>
                <a:gd name="connsiteY2" fmla="*/ 172015 h 1104522"/>
                <a:gd name="connsiteX3" fmla="*/ 191975 w 7045448"/>
                <a:gd name="connsiteY3" fmla="*/ 99588 h 1104522"/>
                <a:gd name="connsiteX4" fmla="*/ 300616 w 7045448"/>
                <a:gd name="connsiteY4" fmla="*/ 54320 h 1104522"/>
                <a:gd name="connsiteX5" fmla="*/ 354937 w 7045448"/>
                <a:gd name="connsiteY5" fmla="*/ 36213 h 1104522"/>
                <a:gd name="connsiteX6" fmla="*/ 382098 w 7045448"/>
                <a:gd name="connsiteY6" fmla="*/ 27160 h 1104522"/>
                <a:gd name="connsiteX7" fmla="*/ 418311 w 7045448"/>
                <a:gd name="connsiteY7" fmla="*/ 18106 h 1104522"/>
                <a:gd name="connsiteX8" fmla="*/ 445472 w 7045448"/>
                <a:gd name="connsiteY8" fmla="*/ 9053 h 1104522"/>
                <a:gd name="connsiteX9" fmla="*/ 508846 w 7045448"/>
                <a:gd name="connsiteY9" fmla="*/ 0 h 1104522"/>
                <a:gd name="connsiteX10" fmla="*/ 680862 w 7045448"/>
                <a:gd name="connsiteY10" fmla="*/ 18106 h 1104522"/>
                <a:gd name="connsiteX11" fmla="*/ 729668 w 7045448"/>
                <a:gd name="connsiteY11" fmla="*/ 109374 h 1104522"/>
                <a:gd name="connsiteX12" fmla="*/ 807610 w 7045448"/>
                <a:gd name="connsiteY12" fmla="*/ 117695 h 1104522"/>
                <a:gd name="connsiteX13" fmla="*/ 820485 w 7045448"/>
                <a:gd name="connsiteY13" fmla="*/ 371611 h 1104522"/>
                <a:gd name="connsiteX14" fmla="*/ 943412 w 7045448"/>
                <a:gd name="connsiteY14" fmla="*/ 289710 h 1104522"/>
                <a:gd name="connsiteX15" fmla="*/ 970573 w 7045448"/>
                <a:gd name="connsiteY15" fmla="*/ 362138 h 1104522"/>
                <a:gd name="connsiteX16" fmla="*/ 1015840 w 7045448"/>
                <a:gd name="connsiteY16" fmla="*/ 407405 h 1104522"/>
                <a:gd name="connsiteX17" fmla="*/ 1124482 w 7045448"/>
                <a:gd name="connsiteY17" fmla="*/ 470780 h 1104522"/>
                <a:gd name="connsiteX18" fmla="*/ 1224070 w 7045448"/>
                <a:gd name="connsiteY18" fmla="*/ 506994 h 1104522"/>
                <a:gd name="connsiteX19" fmla="*/ 1586208 w 7045448"/>
                <a:gd name="connsiteY19" fmla="*/ 488887 h 1104522"/>
                <a:gd name="connsiteX20" fmla="*/ 2075096 w 7045448"/>
                <a:gd name="connsiteY20" fmla="*/ 479833 h 1104522"/>
                <a:gd name="connsiteX21" fmla="*/ 2455341 w 7045448"/>
                <a:gd name="connsiteY21" fmla="*/ 470780 h 1104522"/>
                <a:gd name="connsiteX22" fmla="*/ 2573036 w 7045448"/>
                <a:gd name="connsiteY22" fmla="*/ 461726 h 1104522"/>
                <a:gd name="connsiteX23" fmla="*/ 2672624 w 7045448"/>
                <a:gd name="connsiteY23" fmla="*/ 452673 h 1104522"/>
                <a:gd name="connsiteX24" fmla="*/ 2908014 w 7045448"/>
                <a:gd name="connsiteY24" fmla="*/ 443619 h 1104522"/>
                <a:gd name="connsiteX25" fmla="*/ 3116244 w 7045448"/>
                <a:gd name="connsiteY25" fmla="*/ 434566 h 1104522"/>
                <a:gd name="connsiteX26" fmla="*/ 3424062 w 7045448"/>
                <a:gd name="connsiteY26" fmla="*/ 425512 h 1104522"/>
                <a:gd name="connsiteX27" fmla="*/ 3722826 w 7045448"/>
                <a:gd name="connsiteY27" fmla="*/ 407405 h 1104522"/>
                <a:gd name="connsiteX28" fmla="*/ 4157393 w 7045448"/>
                <a:gd name="connsiteY28" fmla="*/ 425512 h 1104522"/>
                <a:gd name="connsiteX29" fmla="*/ 4193606 w 7045448"/>
                <a:gd name="connsiteY29" fmla="*/ 434566 h 1104522"/>
                <a:gd name="connsiteX30" fmla="*/ 4374676 w 7045448"/>
                <a:gd name="connsiteY30" fmla="*/ 461726 h 1104522"/>
                <a:gd name="connsiteX31" fmla="*/ 4709654 w 7045448"/>
                <a:gd name="connsiteY31" fmla="*/ 479833 h 1104522"/>
                <a:gd name="connsiteX32" fmla="*/ 4890723 w 7045448"/>
                <a:gd name="connsiteY32" fmla="*/ 506994 h 1104522"/>
                <a:gd name="connsiteX33" fmla="*/ 5370557 w 7045448"/>
                <a:gd name="connsiteY33" fmla="*/ 516047 h 1104522"/>
                <a:gd name="connsiteX34" fmla="*/ 5741749 w 7045448"/>
                <a:gd name="connsiteY34" fmla="*/ 525100 h 1104522"/>
                <a:gd name="connsiteX35" fmla="*/ 5959032 w 7045448"/>
                <a:gd name="connsiteY35" fmla="*/ 534154 h 1104522"/>
                <a:gd name="connsiteX36" fmla="*/ 6456973 w 7045448"/>
                <a:gd name="connsiteY36" fmla="*/ 543207 h 1104522"/>
                <a:gd name="connsiteX37" fmla="*/ 6574668 w 7045448"/>
                <a:gd name="connsiteY37" fmla="*/ 534154 h 1104522"/>
                <a:gd name="connsiteX38" fmla="*/ 6683309 w 7045448"/>
                <a:gd name="connsiteY38" fmla="*/ 506994 h 1104522"/>
                <a:gd name="connsiteX39" fmla="*/ 6710470 w 7045448"/>
                <a:gd name="connsiteY39" fmla="*/ 479833 h 1104522"/>
                <a:gd name="connsiteX40" fmla="*/ 6719523 w 7045448"/>
                <a:gd name="connsiteY40" fmla="*/ 452673 h 1104522"/>
                <a:gd name="connsiteX41" fmla="*/ 6755737 w 7045448"/>
                <a:gd name="connsiteY41" fmla="*/ 362138 h 1104522"/>
                <a:gd name="connsiteX42" fmla="*/ 6764791 w 7045448"/>
                <a:gd name="connsiteY42" fmla="*/ 307817 h 1104522"/>
                <a:gd name="connsiteX43" fmla="*/ 6782898 w 7045448"/>
                <a:gd name="connsiteY43" fmla="*/ 271603 h 1104522"/>
                <a:gd name="connsiteX44" fmla="*/ 6791951 w 7045448"/>
                <a:gd name="connsiteY44" fmla="*/ 244443 h 1104522"/>
                <a:gd name="connsiteX45" fmla="*/ 6801004 w 7045448"/>
                <a:gd name="connsiteY45" fmla="*/ 208229 h 1104522"/>
                <a:gd name="connsiteX46" fmla="*/ 6828165 w 7045448"/>
                <a:gd name="connsiteY46" fmla="*/ 181069 h 1104522"/>
                <a:gd name="connsiteX47" fmla="*/ 6900593 w 7045448"/>
                <a:gd name="connsiteY47" fmla="*/ 144855 h 1104522"/>
                <a:gd name="connsiteX48" fmla="*/ 6963967 w 7045448"/>
                <a:gd name="connsiteY48" fmla="*/ 172015 h 1104522"/>
                <a:gd name="connsiteX49" fmla="*/ 6991127 w 7045448"/>
                <a:gd name="connsiteY49" fmla="*/ 217283 h 1104522"/>
                <a:gd name="connsiteX50" fmla="*/ 7027341 w 7045448"/>
                <a:gd name="connsiteY50" fmla="*/ 298764 h 1104522"/>
                <a:gd name="connsiteX51" fmla="*/ 7036395 w 7045448"/>
                <a:gd name="connsiteY51" fmla="*/ 334978 h 1104522"/>
                <a:gd name="connsiteX52" fmla="*/ 7045448 w 7045448"/>
                <a:gd name="connsiteY52" fmla="*/ 362138 h 1104522"/>
                <a:gd name="connsiteX53" fmla="*/ 7036395 w 7045448"/>
                <a:gd name="connsiteY53" fmla="*/ 579421 h 1104522"/>
                <a:gd name="connsiteX54" fmla="*/ 7018288 w 7045448"/>
                <a:gd name="connsiteY54" fmla="*/ 606582 h 1104522"/>
                <a:gd name="connsiteX55" fmla="*/ 7009234 w 7045448"/>
                <a:gd name="connsiteY55" fmla="*/ 660902 h 1104522"/>
                <a:gd name="connsiteX56" fmla="*/ 6991127 w 7045448"/>
                <a:gd name="connsiteY56" fmla="*/ 697116 h 1104522"/>
                <a:gd name="connsiteX57" fmla="*/ 6945860 w 7045448"/>
                <a:gd name="connsiteY57" fmla="*/ 769544 h 1104522"/>
                <a:gd name="connsiteX58" fmla="*/ 6909646 w 7045448"/>
                <a:gd name="connsiteY58" fmla="*/ 841972 h 1104522"/>
                <a:gd name="connsiteX59" fmla="*/ 6873432 w 7045448"/>
                <a:gd name="connsiteY59" fmla="*/ 851025 h 1104522"/>
                <a:gd name="connsiteX60" fmla="*/ 6728577 w 7045448"/>
                <a:gd name="connsiteY60" fmla="*/ 832918 h 1104522"/>
                <a:gd name="connsiteX61" fmla="*/ 6592775 w 7045448"/>
                <a:gd name="connsiteY61" fmla="*/ 814811 h 1104522"/>
                <a:gd name="connsiteX62" fmla="*/ 6339278 w 7045448"/>
                <a:gd name="connsiteY62" fmla="*/ 823865 h 1104522"/>
                <a:gd name="connsiteX63" fmla="*/ 6203476 w 7045448"/>
                <a:gd name="connsiteY63" fmla="*/ 841972 h 1104522"/>
                <a:gd name="connsiteX64" fmla="*/ 6031460 w 7045448"/>
                <a:gd name="connsiteY64" fmla="*/ 851025 h 1104522"/>
                <a:gd name="connsiteX65" fmla="*/ 5859444 w 7045448"/>
                <a:gd name="connsiteY65" fmla="*/ 869132 h 1104522"/>
                <a:gd name="connsiteX66" fmla="*/ 5578787 w 7045448"/>
                <a:gd name="connsiteY66" fmla="*/ 878186 h 1104522"/>
                <a:gd name="connsiteX67" fmla="*/ 5415824 w 7045448"/>
                <a:gd name="connsiteY67" fmla="*/ 887239 h 1104522"/>
                <a:gd name="connsiteX68" fmla="*/ 5198541 w 7045448"/>
                <a:gd name="connsiteY68" fmla="*/ 896293 h 1104522"/>
                <a:gd name="connsiteX69" fmla="*/ 5071793 w 7045448"/>
                <a:gd name="connsiteY69" fmla="*/ 923453 h 1104522"/>
                <a:gd name="connsiteX70" fmla="*/ 4999365 w 7045448"/>
                <a:gd name="connsiteY70" fmla="*/ 932506 h 1104522"/>
                <a:gd name="connsiteX71" fmla="*/ 4945044 w 7045448"/>
                <a:gd name="connsiteY71" fmla="*/ 941560 h 1104522"/>
                <a:gd name="connsiteX72" fmla="*/ 4791135 w 7045448"/>
                <a:gd name="connsiteY72" fmla="*/ 959667 h 1104522"/>
                <a:gd name="connsiteX73" fmla="*/ 4628173 w 7045448"/>
                <a:gd name="connsiteY73" fmla="*/ 986827 h 1104522"/>
                <a:gd name="connsiteX74" fmla="*/ 3795254 w 7045448"/>
                <a:gd name="connsiteY74" fmla="*/ 1004934 h 1104522"/>
                <a:gd name="connsiteX75" fmla="*/ 3614185 w 7045448"/>
                <a:gd name="connsiteY75" fmla="*/ 1013988 h 1104522"/>
                <a:gd name="connsiteX76" fmla="*/ 3505543 w 7045448"/>
                <a:gd name="connsiteY76" fmla="*/ 1023041 h 1104522"/>
                <a:gd name="connsiteX77" fmla="*/ 3424062 w 7045448"/>
                <a:gd name="connsiteY77" fmla="*/ 1032095 h 1104522"/>
                <a:gd name="connsiteX78" fmla="*/ 2781266 w 7045448"/>
                <a:gd name="connsiteY78" fmla="*/ 1059255 h 1104522"/>
                <a:gd name="connsiteX79" fmla="*/ 2654517 w 7045448"/>
                <a:gd name="connsiteY79" fmla="*/ 1068308 h 1104522"/>
                <a:gd name="connsiteX80" fmla="*/ 2391967 w 7045448"/>
                <a:gd name="connsiteY80" fmla="*/ 1077362 h 1104522"/>
                <a:gd name="connsiteX81" fmla="*/ 2219951 w 7045448"/>
                <a:gd name="connsiteY81" fmla="*/ 1095469 h 1104522"/>
                <a:gd name="connsiteX82" fmla="*/ 2075096 w 7045448"/>
                <a:gd name="connsiteY82" fmla="*/ 1104522 h 1104522"/>
                <a:gd name="connsiteX83" fmla="*/ 1740117 w 7045448"/>
                <a:gd name="connsiteY83" fmla="*/ 1095469 h 1104522"/>
                <a:gd name="connsiteX84" fmla="*/ 1676743 w 7045448"/>
                <a:gd name="connsiteY84" fmla="*/ 1077362 h 1104522"/>
                <a:gd name="connsiteX85" fmla="*/ 1450406 w 7045448"/>
                <a:gd name="connsiteY85" fmla="*/ 1050201 h 1104522"/>
                <a:gd name="connsiteX86" fmla="*/ 1260284 w 7045448"/>
                <a:gd name="connsiteY86" fmla="*/ 1041148 h 1104522"/>
                <a:gd name="connsiteX87" fmla="*/ 988680 w 7045448"/>
                <a:gd name="connsiteY87" fmla="*/ 1023041 h 1104522"/>
                <a:gd name="connsiteX88" fmla="*/ 626541 w 7045448"/>
                <a:gd name="connsiteY88" fmla="*/ 1013988 h 1104522"/>
                <a:gd name="connsiteX89" fmla="*/ 490739 w 7045448"/>
                <a:gd name="connsiteY89" fmla="*/ 1004934 h 1104522"/>
                <a:gd name="connsiteX90" fmla="*/ 291563 w 7045448"/>
                <a:gd name="connsiteY90" fmla="*/ 977774 h 1104522"/>
                <a:gd name="connsiteX91" fmla="*/ 137654 w 7045448"/>
                <a:gd name="connsiteY91" fmla="*/ 941560 h 1104522"/>
                <a:gd name="connsiteX92" fmla="*/ 74280 w 7045448"/>
                <a:gd name="connsiteY92" fmla="*/ 851025 h 1104522"/>
                <a:gd name="connsiteX93" fmla="*/ 56173 w 7045448"/>
                <a:gd name="connsiteY93" fmla="*/ 823865 h 1104522"/>
                <a:gd name="connsiteX94" fmla="*/ 29012 w 7045448"/>
                <a:gd name="connsiteY94" fmla="*/ 760491 h 1104522"/>
                <a:gd name="connsiteX95" fmla="*/ 10905 w 7045448"/>
                <a:gd name="connsiteY95" fmla="*/ 724277 h 1104522"/>
                <a:gd name="connsiteX96" fmla="*/ 10905 w 7045448"/>
                <a:gd name="connsiteY96" fmla="*/ 416459 h 1104522"/>
                <a:gd name="connsiteX97" fmla="*/ 29012 w 7045448"/>
                <a:gd name="connsiteY97" fmla="*/ 353085 h 1104522"/>
                <a:gd name="connsiteX98" fmla="*/ 47119 w 7045448"/>
                <a:gd name="connsiteY98" fmla="*/ 325924 h 1104522"/>
                <a:gd name="connsiteX99" fmla="*/ 74280 w 7045448"/>
                <a:gd name="connsiteY99" fmla="*/ 307817 h 1104522"/>
                <a:gd name="connsiteX0" fmla="*/ 74280 w 7045448"/>
                <a:gd name="connsiteY0" fmla="*/ 300272 h 1096977"/>
                <a:gd name="connsiteX1" fmla="*/ 83333 w 7045448"/>
                <a:gd name="connsiteY1" fmla="*/ 182577 h 1096977"/>
                <a:gd name="connsiteX2" fmla="*/ 110494 w 7045448"/>
                <a:gd name="connsiteY2" fmla="*/ 164470 h 1096977"/>
                <a:gd name="connsiteX3" fmla="*/ 191975 w 7045448"/>
                <a:gd name="connsiteY3" fmla="*/ 92043 h 1096977"/>
                <a:gd name="connsiteX4" fmla="*/ 300616 w 7045448"/>
                <a:gd name="connsiteY4" fmla="*/ 46775 h 1096977"/>
                <a:gd name="connsiteX5" fmla="*/ 354937 w 7045448"/>
                <a:gd name="connsiteY5" fmla="*/ 28668 h 1096977"/>
                <a:gd name="connsiteX6" fmla="*/ 382098 w 7045448"/>
                <a:gd name="connsiteY6" fmla="*/ 19615 h 1096977"/>
                <a:gd name="connsiteX7" fmla="*/ 418311 w 7045448"/>
                <a:gd name="connsiteY7" fmla="*/ 10561 h 1096977"/>
                <a:gd name="connsiteX8" fmla="*/ 445472 w 7045448"/>
                <a:gd name="connsiteY8" fmla="*/ 1508 h 1096977"/>
                <a:gd name="connsiteX9" fmla="*/ 501844 w 7045448"/>
                <a:gd name="connsiteY9" fmla="*/ 44787 h 1096977"/>
                <a:gd name="connsiteX10" fmla="*/ 680862 w 7045448"/>
                <a:gd name="connsiteY10" fmla="*/ 10561 h 1096977"/>
                <a:gd name="connsiteX11" fmla="*/ 729668 w 7045448"/>
                <a:gd name="connsiteY11" fmla="*/ 101829 h 1096977"/>
                <a:gd name="connsiteX12" fmla="*/ 807610 w 7045448"/>
                <a:gd name="connsiteY12" fmla="*/ 110150 h 1096977"/>
                <a:gd name="connsiteX13" fmla="*/ 820485 w 7045448"/>
                <a:gd name="connsiteY13" fmla="*/ 364066 h 1096977"/>
                <a:gd name="connsiteX14" fmla="*/ 943412 w 7045448"/>
                <a:gd name="connsiteY14" fmla="*/ 282165 h 1096977"/>
                <a:gd name="connsiteX15" fmla="*/ 970573 w 7045448"/>
                <a:gd name="connsiteY15" fmla="*/ 354593 h 1096977"/>
                <a:gd name="connsiteX16" fmla="*/ 1015840 w 7045448"/>
                <a:gd name="connsiteY16" fmla="*/ 399860 h 1096977"/>
                <a:gd name="connsiteX17" fmla="*/ 1124482 w 7045448"/>
                <a:gd name="connsiteY17" fmla="*/ 463235 h 1096977"/>
                <a:gd name="connsiteX18" fmla="*/ 1224070 w 7045448"/>
                <a:gd name="connsiteY18" fmla="*/ 499449 h 1096977"/>
                <a:gd name="connsiteX19" fmla="*/ 1586208 w 7045448"/>
                <a:gd name="connsiteY19" fmla="*/ 481342 h 1096977"/>
                <a:gd name="connsiteX20" fmla="*/ 2075096 w 7045448"/>
                <a:gd name="connsiteY20" fmla="*/ 472288 h 1096977"/>
                <a:gd name="connsiteX21" fmla="*/ 2455341 w 7045448"/>
                <a:gd name="connsiteY21" fmla="*/ 463235 h 1096977"/>
                <a:gd name="connsiteX22" fmla="*/ 2573036 w 7045448"/>
                <a:gd name="connsiteY22" fmla="*/ 454181 h 1096977"/>
                <a:gd name="connsiteX23" fmla="*/ 2672624 w 7045448"/>
                <a:gd name="connsiteY23" fmla="*/ 445128 h 1096977"/>
                <a:gd name="connsiteX24" fmla="*/ 2908014 w 7045448"/>
                <a:gd name="connsiteY24" fmla="*/ 436074 h 1096977"/>
                <a:gd name="connsiteX25" fmla="*/ 3116244 w 7045448"/>
                <a:gd name="connsiteY25" fmla="*/ 427021 h 1096977"/>
                <a:gd name="connsiteX26" fmla="*/ 3424062 w 7045448"/>
                <a:gd name="connsiteY26" fmla="*/ 417967 h 1096977"/>
                <a:gd name="connsiteX27" fmla="*/ 3722826 w 7045448"/>
                <a:gd name="connsiteY27" fmla="*/ 399860 h 1096977"/>
                <a:gd name="connsiteX28" fmla="*/ 4157393 w 7045448"/>
                <a:gd name="connsiteY28" fmla="*/ 417967 h 1096977"/>
                <a:gd name="connsiteX29" fmla="*/ 4193606 w 7045448"/>
                <a:gd name="connsiteY29" fmla="*/ 427021 h 1096977"/>
                <a:gd name="connsiteX30" fmla="*/ 4374676 w 7045448"/>
                <a:gd name="connsiteY30" fmla="*/ 454181 h 1096977"/>
                <a:gd name="connsiteX31" fmla="*/ 4709654 w 7045448"/>
                <a:gd name="connsiteY31" fmla="*/ 472288 h 1096977"/>
                <a:gd name="connsiteX32" fmla="*/ 4890723 w 7045448"/>
                <a:gd name="connsiteY32" fmla="*/ 499449 h 1096977"/>
                <a:gd name="connsiteX33" fmla="*/ 5370557 w 7045448"/>
                <a:gd name="connsiteY33" fmla="*/ 508502 h 1096977"/>
                <a:gd name="connsiteX34" fmla="*/ 5741749 w 7045448"/>
                <a:gd name="connsiteY34" fmla="*/ 517555 h 1096977"/>
                <a:gd name="connsiteX35" fmla="*/ 5959032 w 7045448"/>
                <a:gd name="connsiteY35" fmla="*/ 526609 h 1096977"/>
                <a:gd name="connsiteX36" fmla="*/ 6456973 w 7045448"/>
                <a:gd name="connsiteY36" fmla="*/ 535662 h 1096977"/>
                <a:gd name="connsiteX37" fmla="*/ 6574668 w 7045448"/>
                <a:gd name="connsiteY37" fmla="*/ 526609 h 1096977"/>
                <a:gd name="connsiteX38" fmla="*/ 6683309 w 7045448"/>
                <a:gd name="connsiteY38" fmla="*/ 499449 h 1096977"/>
                <a:gd name="connsiteX39" fmla="*/ 6710470 w 7045448"/>
                <a:gd name="connsiteY39" fmla="*/ 472288 h 1096977"/>
                <a:gd name="connsiteX40" fmla="*/ 6719523 w 7045448"/>
                <a:gd name="connsiteY40" fmla="*/ 445128 h 1096977"/>
                <a:gd name="connsiteX41" fmla="*/ 6755737 w 7045448"/>
                <a:gd name="connsiteY41" fmla="*/ 354593 h 1096977"/>
                <a:gd name="connsiteX42" fmla="*/ 6764791 w 7045448"/>
                <a:gd name="connsiteY42" fmla="*/ 300272 h 1096977"/>
                <a:gd name="connsiteX43" fmla="*/ 6782898 w 7045448"/>
                <a:gd name="connsiteY43" fmla="*/ 264058 h 1096977"/>
                <a:gd name="connsiteX44" fmla="*/ 6791951 w 7045448"/>
                <a:gd name="connsiteY44" fmla="*/ 236898 h 1096977"/>
                <a:gd name="connsiteX45" fmla="*/ 6801004 w 7045448"/>
                <a:gd name="connsiteY45" fmla="*/ 200684 h 1096977"/>
                <a:gd name="connsiteX46" fmla="*/ 6828165 w 7045448"/>
                <a:gd name="connsiteY46" fmla="*/ 173524 h 1096977"/>
                <a:gd name="connsiteX47" fmla="*/ 6900593 w 7045448"/>
                <a:gd name="connsiteY47" fmla="*/ 137310 h 1096977"/>
                <a:gd name="connsiteX48" fmla="*/ 6963967 w 7045448"/>
                <a:gd name="connsiteY48" fmla="*/ 164470 h 1096977"/>
                <a:gd name="connsiteX49" fmla="*/ 6991127 w 7045448"/>
                <a:gd name="connsiteY49" fmla="*/ 209738 h 1096977"/>
                <a:gd name="connsiteX50" fmla="*/ 7027341 w 7045448"/>
                <a:gd name="connsiteY50" fmla="*/ 291219 h 1096977"/>
                <a:gd name="connsiteX51" fmla="*/ 7036395 w 7045448"/>
                <a:gd name="connsiteY51" fmla="*/ 327433 h 1096977"/>
                <a:gd name="connsiteX52" fmla="*/ 7045448 w 7045448"/>
                <a:gd name="connsiteY52" fmla="*/ 354593 h 1096977"/>
                <a:gd name="connsiteX53" fmla="*/ 7036395 w 7045448"/>
                <a:gd name="connsiteY53" fmla="*/ 571876 h 1096977"/>
                <a:gd name="connsiteX54" fmla="*/ 7018288 w 7045448"/>
                <a:gd name="connsiteY54" fmla="*/ 599037 h 1096977"/>
                <a:gd name="connsiteX55" fmla="*/ 7009234 w 7045448"/>
                <a:gd name="connsiteY55" fmla="*/ 653357 h 1096977"/>
                <a:gd name="connsiteX56" fmla="*/ 6991127 w 7045448"/>
                <a:gd name="connsiteY56" fmla="*/ 689571 h 1096977"/>
                <a:gd name="connsiteX57" fmla="*/ 6945860 w 7045448"/>
                <a:gd name="connsiteY57" fmla="*/ 761999 h 1096977"/>
                <a:gd name="connsiteX58" fmla="*/ 6909646 w 7045448"/>
                <a:gd name="connsiteY58" fmla="*/ 834427 h 1096977"/>
                <a:gd name="connsiteX59" fmla="*/ 6873432 w 7045448"/>
                <a:gd name="connsiteY59" fmla="*/ 843480 h 1096977"/>
                <a:gd name="connsiteX60" fmla="*/ 6728577 w 7045448"/>
                <a:gd name="connsiteY60" fmla="*/ 825373 h 1096977"/>
                <a:gd name="connsiteX61" fmla="*/ 6592775 w 7045448"/>
                <a:gd name="connsiteY61" fmla="*/ 807266 h 1096977"/>
                <a:gd name="connsiteX62" fmla="*/ 6339278 w 7045448"/>
                <a:gd name="connsiteY62" fmla="*/ 816320 h 1096977"/>
                <a:gd name="connsiteX63" fmla="*/ 6203476 w 7045448"/>
                <a:gd name="connsiteY63" fmla="*/ 834427 h 1096977"/>
                <a:gd name="connsiteX64" fmla="*/ 6031460 w 7045448"/>
                <a:gd name="connsiteY64" fmla="*/ 843480 h 1096977"/>
                <a:gd name="connsiteX65" fmla="*/ 5859444 w 7045448"/>
                <a:gd name="connsiteY65" fmla="*/ 861587 h 1096977"/>
                <a:gd name="connsiteX66" fmla="*/ 5578787 w 7045448"/>
                <a:gd name="connsiteY66" fmla="*/ 870641 h 1096977"/>
                <a:gd name="connsiteX67" fmla="*/ 5415824 w 7045448"/>
                <a:gd name="connsiteY67" fmla="*/ 879694 h 1096977"/>
                <a:gd name="connsiteX68" fmla="*/ 5198541 w 7045448"/>
                <a:gd name="connsiteY68" fmla="*/ 888748 h 1096977"/>
                <a:gd name="connsiteX69" fmla="*/ 5071793 w 7045448"/>
                <a:gd name="connsiteY69" fmla="*/ 915908 h 1096977"/>
                <a:gd name="connsiteX70" fmla="*/ 4999365 w 7045448"/>
                <a:gd name="connsiteY70" fmla="*/ 924961 h 1096977"/>
                <a:gd name="connsiteX71" fmla="*/ 4945044 w 7045448"/>
                <a:gd name="connsiteY71" fmla="*/ 934015 h 1096977"/>
                <a:gd name="connsiteX72" fmla="*/ 4791135 w 7045448"/>
                <a:gd name="connsiteY72" fmla="*/ 952122 h 1096977"/>
                <a:gd name="connsiteX73" fmla="*/ 4628173 w 7045448"/>
                <a:gd name="connsiteY73" fmla="*/ 979282 h 1096977"/>
                <a:gd name="connsiteX74" fmla="*/ 3795254 w 7045448"/>
                <a:gd name="connsiteY74" fmla="*/ 997389 h 1096977"/>
                <a:gd name="connsiteX75" fmla="*/ 3614185 w 7045448"/>
                <a:gd name="connsiteY75" fmla="*/ 1006443 h 1096977"/>
                <a:gd name="connsiteX76" fmla="*/ 3505543 w 7045448"/>
                <a:gd name="connsiteY76" fmla="*/ 1015496 h 1096977"/>
                <a:gd name="connsiteX77" fmla="*/ 3424062 w 7045448"/>
                <a:gd name="connsiteY77" fmla="*/ 1024550 h 1096977"/>
                <a:gd name="connsiteX78" fmla="*/ 2781266 w 7045448"/>
                <a:gd name="connsiteY78" fmla="*/ 1051710 h 1096977"/>
                <a:gd name="connsiteX79" fmla="*/ 2654517 w 7045448"/>
                <a:gd name="connsiteY79" fmla="*/ 1060763 h 1096977"/>
                <a:gd name="connsiteX80" fmla="*/ 2391967 w 7045448"/>
                <a:gd name="connsiteY80" fmla="*/ 1069817 h 1096977"/>
                <a:gd name="connsiteX81" fmla="*/ 2219951 w 7045448"/>
                <a:gd name="connsiteY81" fmla="*/ 1087924 h 1096977"/>
                <a:gd name="connsiteX82" fmla="*/ 2075096 w 7045448"/>
                <a:gd name="connsiteY82" fmla="*/ 1096977 h 1096977"/>
                <a:gd name="connsiteX83" fmla="*/ 1740117 w 7045448"/>
                <a:gd name="connsiteY83" fmla="*/ 1087924 h 1096977"/>
                <a:gd name="connsiteX84" fmla="*/ 1676743 w 7045448"/>
                <a:gd name="connsiteY84" fmla="*/ 1069817 h 1096977"/>
                <a:gd name="connsiteX85" fmla="*/ 1450406 w 7045448"/>
                <a:gd name="connsiteY85" fmla="*/ 1042656 h 1096977"/>
                <a:gd name="connsiteX86" fmla="*/ 1260284 w 7045448"/>
                <a:gd name="connsiteY86" fmla="*/ 1033603 h 1096977"/>
                <a:gd name="connsiteX87" fmla="*/ 988680 w 7045448"/>
                <a:gd name="connsiteY87" fmla="*/ 1015496 h 1096977"/>
                <a:gd name="connsiteX88" fmla="*/ 626541 w 7045448"/>
                <a:gd name="connsiteY88" fmla="*/ 1006443 h 1096977"/>
                <a:gd name="connsiteX89" fmla="*/ 490739 w 7045448"/>
                <a:gd name="connsiteY89" fmla="*/ 997389 h 1096977"/>
                <a:gd name="connsiteX90" fmla="*/ 291563 w 7045448"/>
                <a:gd name="connsiteY90" fmla="*/ 970229 h 1096977"/>
                <a:gd name="connsiteX91" fmla="*/ 137654 w 7045448"/>
                <a:gd name="connsiteY91" fmla="*/ 934015 h 1096977"/>
                <a:gd name="connsiteX92" fmla="*/ 74280 w 7045448"/>
                <a:gd name="connsiteY92" fmla="*/ 843480 h 1096977"/>
                <a:gd name="connsiteX93" fmla="*/ 56173 w 7045448"/>
                <a:gd name="connsiteY93" fmla="*/ 816320 h 1096977"/>
                <a:gd name="connsiteX94" fmla="*/ 29012 w 7045448"/>
                <a:gd name="connsiteY94" fmla="*/ 752946 h 1096977"/>
                <a:gd name="connsiteX95" fmla="*/ 10905 w 7045448"/>
                <a:gd name="connsiteY95" fmla="*/ 716732 h 1096977"/>
                <a:gd name="connsiteX96" fmla="*/ 10905 w 7045448"/>
                <a:gd name="connsiteY96" fmla="*/ 408914 h 1096977"/>
                <a:gd name="connsiteX97" fmla="*/ 29012 w 7045448"/>
                <a:gd name="connsiteY97" fmla="*/ 345540 h 1096977"/>
                <a:gd name="connsiteX98" fmla="*/ 47119 w 7045448"/>
                <a:gd name="connsiteY98" fmla="*/ 318379 h 1096977"/>
                <a:gd name="connsiteX99" fmla="*/ 74280 w 7045448"/>
                <a:gd name="connsiteY99" fmla="*/ 300272 h 1096977"/>
                <a:gd name="connsiteX0" fmla="*/ 74280 w 7045448"/>
                <a:gd name="connsiteY0" fmla="*/ 290923 h 1087628"/>
                <a:gd name="connsiteX1" fmla="*/ 83333 w 7045448"/>
                <a:gd name="connsiteY1" fmla="*/ 173228 h 1087628"/>
                <a:gd name="connsiteX2" fmla="*/ 110494 w 7045448"/>
                <a:gd name="connsiteY2" fmla="*/ 155121 h 1087628"/>
                <a:gd name="connsiteX3" fmla="*/ 191975 w 7045448"/>
                <a:gd name="connsiteY3" fmla="*/ 82694 h 1087628"/>
                <a:gd name="connsiteX4" fmla="*/ 300616 w 7045448"/>
                <a:gd name="connsiteY4" fmla="*/ 37426 h 1087628"/>
                <a:gd name="connsiteX5" fmla="*/ 354937 w 7045448"/>
                <a:gd name="connsiteY5" fmla="*/ 19319 h 1087628"/>
                <a:gd name="connsiteX6" fmla="*/ 382098 w 7045448"/>
                <a:gd name="connsiteY6" fmla="*/ 10266 h 1087628"/>
                <a:gd name="connsiteX7" fmla="*/ 418311 w 7045448"/>
                <a:gd name="connsiteY7" fmla="*/ 1212 h 1087628"/>
                <a:gd name="connsiteX8" fmla="*/ 431468 w 7045448"/>
                <a:gd name="connsiteY8" fmla="*/ 19372 h 1087628"/>
                <a:gd name="connsiteX9" fmla="*/ 501844 w 7045448"/>
                <a:gd name="connsiteY9" fmla="*/ 35438 h 1087628"/>
                <a:gd name="connsiteX10" fmla="*/ 680862 w 7045448"/>
                <a:gd name="connsiteY10" fmla="*/ 1212 h 1087628"/>
                <a:gd name="connsiteX11" fmla="*/ 729668 w 7045448"/>
                <a:gd name="connsiteY11" fmla="*/ 92480 h 1087628"/>
                <a:gd name="connsiteX12" fmla="*/ 807610 w 7045448"/>
                <a:gd name="connsiteY12" fmla="*/ 100801 h 1087628"/>
                <a:gd name="connsiteX13" fmla="*/ 820485 w 7045448"/>
                <a:gd name="connsiteY13" fmla="*/ 354717 h 1087628"/>
                <a:gd name="connsiteX14" fmla="*/ 943412 w 7045448"/>
                <a:gd name="connsiteY14" fmla="*/ 272816 h 1087628"/>
                <a:gd name="connsiteX15" fmla="*/ 970573 w 7045448"/>
                <a:gd name="connsiteY15" fmla="*/ 345244 h 1087628"/>
                <a:gd name="connsiteX16" fmla="*/ 1015840 w 7045448"/>
                <a:gd name="connsiteY16" fmla="*/ 390511 h 1087628"/>
                <a:gd name="connsiteX17" fmla="*/ 1124482 w 7045448"/>
                <a:gd name="connsiteY17" fmla="*/ 453886 h 1087628"/>
                <a:gd name="connsiteX18" fmla="*/ 1224070 w 7045448"/>
                <a:gd name="connsiteY18" fmla="*/ 490100 h 1087628"/>
                <a:gd name="connsiteX19" fmla="*/ 1586208 w 7045448"/>
                <a:gd name="connsiteY19" fmla="*/ 471993 h 1087628"/>
                <a:gd name="connsiteX20" fmla="*/ 2075096 w 7045448"/>
                <a:gd name="connsiteY20" fmla="*/ 462939 h 1087628"/>
                <a:gd name="connsiteX21" fmla="*/ 2455341 w 7045448"/>
                <a:gd name="connsiteY21" fmla="*/ 453886 h 1087628"/>
                <a:gd name="connsiteX22" fmla="*/ 2573036 w 7045448"/>
                <a:gd name="connsiteY22" fmla="*/ 444832 h 1087628"/>
                <a:gd name="connsiteX23" fmla="*/ 2672624 w 7045448"/>
                <a:gd name="connsiteY23" fmla="*/ 435779 h 1087628"/>
                <a:gd name="connsiteX24" fmla="*/ 2908014 w 7045448"/>
                <a:gd name="connsiteY24" fmla="*/ 426725 h 1087628"/>
                <a:gd name="connsiteX25" fmla="*/ 3116244 w 7045448"/>
                <a:gd name="connsiteY25" fmla="*/ 417672 h 1087628"/>
                <a:gd name="connsiteX26" fmla="*/ 3424062 w 7045448"/>
                <a:gd name="connsiteY26" fmla="*/ 408618 h 1087628"/>
                <a:gd name="connsiteX27" fmla="*/ 3722826 w 7045448"/>
                <a:gd name="connsiteY27" fmla="*/ 390511 h 1087628"/>
                <a:gd name="connsiteX28" fmla="*/ 4157393 w 7045448"/>
                <a:gd name="connsiteY28" fmla="*/ 408618 h 1087628"/>
                <a:gd name="connsiteX29" fmla="*/ 4193606 w 7045448"/>
                <a:gd name="connsiteY29" fmla="*/ 417672 h 1087628"/>
                <a:gd name="connsiteX30" fmla="*/ 4374676 w 7045448"/>
                <a:gd name="connsiteY30" fmla="*/ 444832 h 1087628"/>
                <a:gd name="connsiteX31" fmla="*/ 4709654 w 7045448"/>
                <a:gd name="connsiteY31" fmla="*/ 462939 h 1087628"/>
                <a:gd name="connsiteX32" fmla="*/ 4890723 w 7045448"/>
                <a:gd name="connsiteY32" fmla="*/ 490100 h 1087628"/>
                <a:gd name="connsiteX33" fmla="*/ 5370557 w 7045448"/>
                <a:gd name="connsiteY33" fmla="*/ 499153 h 1087628"/>
                <a:gd name="connsiteX34" fmla="*/ 5741749 w 7045448"/>
                <a:gd name="connsiteY34" fmla="*/ 508206 h 1087628"/>
                <a:gd name="connsiteX35" fmla="*/ 5959032 w 7045448"/>
                <a:gd name="connsiteY35" fmla="*/ 517260 h 1087628"/>
                <a:gd name="connsiteX36" fmla="*/ 6456973 w 7045448"/>
                <a:gd name="connsiteY36" fmla="*/ 526313 h 1087628"/>
                <a:gd name="connsiteX37" fmla="*/ 6574668 w 7045448"/>
                <a:gd name="connsiteY37" fmla="*/ 517260 h 1087628"/>
                <a:gd name="connsiteX38" fmla="*/ 6683309 w 7045448"/>
                <a:gd name="connsiteY38" fmla="*/ 490100 h 1087628"/>
                <a:gd name="connsiteX39" fmla="*/ 6710470 w 7045448"/>
                <a:gd name="connsiteY39" fmla="*/ 462939 h 1087628"/>
                <a:gd name="connsiteX40" fmla="*/ 6719523 w 7045448"/>
                <a:gd name="connsiteY40" fmla="*/ 435779 h 1087628"/>
                <a:gd name="connsiteX41" fmla="*/ 6755737 w 7045448"/>
                <a:gd name="connsiteY41" fmla="*/ 345244 h 1087628"/>
                <a:gd name="connsiteX42" fmla="*/ 6764791 w 7045448"/>
                <a:gd name="connsiteY42" fmla="*/ 290923 h 1087628"/>
                <a:gd name="connsiteX43" fmla="*/ 6782898 w 7045448"/>
                <a:gd name="connsiteY43" fmla="*/ 254709 h 1087628"/>
                <a:gd name="connsiteX44" fmla="*/ 6791951 w 7045448"/>
                <a:gd name="connsiteY44" fmla="*/ 227549 h 1087628"/>
                <a:gd name="connsiteX45" fmla="*/ 6801004 w 7045448"/>
                <a:gd name="connsiteY45" fmla="*/ 191335 h 1087628"/>
                <a:gd name="connsiteX46" fmla="*/ 6828165 w 7045448"/>
                <a:gd name="connsiteY46" fmla="*/ 164175 h 1087628"/>
                <a:gd name="connsiteX47" fmla="*/ 6900593 w 7045448"/>
                <a:gd name="connsiteY47" fmla="*/ 127961 h 1087628"/>
                <a:gd name="connsiteX48" fmla="*/ 6963967 w 7045448"/>
                <a:gd name="connsiteY48" fmla="*/ 155121 h 1087628"/>
                <a:gd name="connsiteX49" fmla="*/ 6991127 w 7045448"/>
                <a:gd name="connsiteY49" fmla="*/ 200389 h 1087628"/>
                <a:gd name="connsiteX50" fmla="*/ 7027341 w 7045448"/>
                <a:gd name="connsiteY50" fmla="*/ 281870 h 1087628"/>
                <a:gd name="connsiteX51" fmla="*/ 7036395 w 7045448"/>
                <a:gd name="connsiteY51" fmla="*/ 318084 h 1087628"/>
                <a:gd name="connsiteX52" fmla="*/ 7045448 w 7045448"/>
                <a:gd name="connsiteY52" fmla="*/ 345244 h 1087628"/>
                <a:gd name="connsiteX53" fmla="*/ 7036395 w 7045448"/>
                <a:gd name="connsiteY53" fmla="*/ 562527 h 1087628"/>
                <a:gd name="connsiteX54" fmla="*/ 7018288 w 7045448"/>
                <a:gd name="connsiteY54" fmla="*/ 589688 h 1087628"/>
                <a:gd name="connsiteX55" fmla="*/ 7009234 w 7045448"/>
                <a:gd name="connsiteY55" fmla="*/ 644008 h 1087628"/>
                <a:gd name="connsiteX56" fmla="*/ 6991127 w 7045448"/>
                <a:gd name="connsiteY56" fmla="*/ 680222 h 1087628"/>
                <a:gd name="connsiteX57" fmla="*/ 6945860 w 7045448"/>
                <a:gd name="connsiteY57" fmla="*/ 752650 h 1087628"/>
                <a:gd name="connsiteX58" fmla="*/ 6909646 w 7045448"/>
                <a:gd name="connsiteY58" fmla="*/ 825078 h 1087628"/>
                <a:gd name="connsiteX59" fmla="*/ 6873432 w 7045448"/>
                <a:gd name="connsiteY59" fmla="*/ 834131 h 1087628"/>
                <a:gd name="connsiteX60" fmla="*/ 6728577 w 7045448"/>
                <a:gd name="connsiteY60" fmla="*/ 816024 h 1087628"/>
                <a:gd name="connsiteX61" fmla="*/ 6592775 w 7045448"/>
                <a:gd name="connsiteY61" fmla="*/ 797917 h 1087628"/>
                <a:gd name="connsiteX62" fmla="*/ 6339278 w 7045448"/>
                <a:gd name="connsiteY62" fmla="*/ 806971 h 1087628"/>
                <a:gd name="connsiteX63" fmla="*/ 6203476 w 7045448"/>
                <a:gd name="connsiteY63" fmla="*/ 825078 h 1087628"/>
                <a:gd name="connsiteX64" fmla="*/ 6031460 w 7045448"/>
                <a:gd name="connsiteY64" fmla="*/ 834131 h 1087628"/>
                <a:gd name="connsiteX65" fmla="*/ 5859444 w 7045448"/>
                <a:gd name="connsiteY65" fmla="*/ 852238 h 1087628"/>
                <a:gd name="connsiteX66" fmla="*/ 5578787 w 7045448"/>
                <a:gd name="connsiteY66" fmla="*/ 861292 h 1087628"/>
                <a:gd name="connsiteX67" fmla="*/ 5415824 w 7045448"/>
                <a:gd name="connsiteY67" fmla="*/ 870345 h 1087628"/>
                <a:gd name="connsiteX68" fmla="*/ 5198541 w 7045448"/>
                <a:gd name="connsiteY68" fmla="*/ 879399 h 1087628"/>
                <a:gd name="connsiteX69" fmla="*/ 5071793 w 7045448"/>
                <a:gd name="connsiteY69" fmla="*/ 906559 h 1087628"/>
                <a:gd name="connsiteX70" fmla="*/ 4999365 w 7045448"/>
                <a:gd name="connsiteY70" fmla="*/ 915612 h 1087628"/>
                <a:gd name="connsiteX71" fmla="*/ 4945044 w 7045448"/>
                <a:gd name="connsiteY71" fmla="*/ 924666 h 1087628"/>
                <a:gd name="connsiteX72" fmla="*/ 4791135 w 7045448"/>
                <a:gd name="connsiteY72" fmla="*/ 942773 h 1087628"/>
                <a:gd name="connsiteX73" fmla="*/ 4628173 w 7045448"/>
                <a:gd name="connsiteY73" fmla="*/ 969933 h 1087628"/>
                <a:gd name="connsiteX74" fmla="*/ 3795254 w 7045448"/>
                <a:gd name="connsiteY74" fmla="*/ 988040 h 1087628"/>
                <a:gd name="connsiteX75" fmla="*/ 3614185 w 7045448"/>
                <a:gd name="connsiteY75" fmla="*/ 997094 h 1087628"/>
                <a:gd name="connsiteX76" fmla="*/ 3505543 w 7045448"/>
                <a:gd name="connsiteY76" fmla="*/ 1006147 h 1087628"/>
                <a:gd name="connsiteX77" fmla="*/ 3424062 w 7045448"/>
                <a:gd name="connsiteY77" fmla="*/ 1015201 h 1087628"/>
                <a:gd name="connsiteX78" fmla="*/ 2781266 w 7045448"/>
                <a:gd name="connsiteY78" fmla="*/ 1042361 h 1087628"/>
                <a:gd name="connsiteX79" fmla="*/ 2654517 w 7045448"/>
                <a:gd name="connsiteY79" fmla="*/ 1051414 h 1087628"/>
                <a:gd name="connsiteX80" fmla="*/ 2391967 w 7045448"/>
                <a:gd name="connsiteY80" fmla="*/ 1060468 h 1087628"/>
                <a:gd name="connsiteX81" fmla="*/ 2219951 w 7045448"/>
                <a:gd name="connsiteY81" fmla="*/ 1078575 h 1087628"/>
                <a:gd name="connsiteX82" fmla="*/ 2075096 w 7045448"/>
                <a:gd name="connsiteY82" fmla="*/ 1087628 h 1087628"/>
                <a:gd name="connsiteX83" fmla="*/ 1740117 w 7045448"/>
                <a:gd name="connsiteY83" fmla="*/ 1078575 h 1087628"/>
                <a:gd name="connsiteX84" fmla="*/ 1676743 w 7045448"/>
                <a:gd name="connsiteY84" fmla="*/ 1060468 h 1087628"/>
                <a:gd name="connsiteX85" fmla="*/ 1450406 w 7045448"/>
                <a:gd name="connsiteY85" fmla="*/ 1033307 h 1087628"/>
                <a:gd name="connsiteX86" fmla="*/ 1260284 w 7045448"/>
                <a:gd name="connsiteY86" fmla="*/ 1024254 h 1087628"/>
                <a:gd name="connsiteX87" fmla="*/ 988680 w 7045448"/>
                <a:gd name="connsiteY87" fmla="*/ 1006147 h 1087628"/>
                <a:gd name="connsiteX88" fmla="*/ 626541 w 7045448"/>
                <a:gd name="connsiteY88" fmla="*/ 997094 h 1087628"/>
                <a:gd name="connsiteX89" fmla="*/ 490739 w 7045448"/>
                <a:gd name="connsiteY89" fmla="*/ 988040 h 1087628"/>
                <a:gd name="connsiteX90" fmla="*/ 291563 w 7045448"/>
                <a:gd name="connsiteY90" fmla="*/ 960880 h 1087628"/>
                <a:gd name="connsiteX91" fmla="*/ 137654 w 7045448"/>
                <a:gd name="connsiteY91" fmla="*/ 924666 h 1087628"/>
                <a:gd name="connsiteX92" fmla="*/ 74280 w 7045448"/>
                <a:gd name="connsiteY92" fmla="*/ 834131 h 1087628"/>
                <a:gd name="connsiteX93" fmla="*/ 56173 w 7045448"/>
                <a:gd name="connsiteY93" fmla="*/ 806971 h 1087628"/>
                <a:gd name="connsiteX94" fmla="*/ 29012 w 7045448"/>
                <a:gd name="connsiteY94" fmla="*/ 743597 h 1087628"/>
                <a:gd name="connsiteX95" fmla="*/ 10905 w 7045448"/>
                <a:gd name="connsiteY95" fmla="*/ 707383 h 1087628"/>
                <a:gd name="connsiteX96" fmla="*/ 10905 w 7045448"/>
                <a:gd name="connsiteY96" fmla="*/ 399565 h 1087628"/>
                <a:gd name="connsiteX97" fmla="*/ 29012 w 7045448"/>
                <a:gd name="connsiteY97" fmla="*/ 336191 h 1087628"/>
                <a:gd name="connsiteX98" fmla="*/ 47119 w 7045448"/>
                <a:gd name="connsiteY98" fmla="*/ 309030 h 1087628"/>
                <a:gd name="connsiteX99" fmla="*/ 74280 w 7045448"/>
                <a:gd name="connsiteY99" fmla="*/ 290923 h 1087628"/>
                <a:gd name="connsiteX0" fmla="*/ 74280 w 7045448"/>
                <a:gd name="connsiteY0" fmla="*/ 290923 h 1087628"/>
                <a:gd name="connsiteX1" fmla="*/ 83333 w 7045448"/>
                <a:gd name="connsiteY1" fmla="*/ 173228 h 1087628"/>
                <a:gd name="connsiteX2" fmla="*/ 110494 w 7045448"/>
                <a:gd name="connsiteY2" fmla="*/ 155121 h 1087628"/>
                <a:gd name="connsiteX3" fmla="*/ 191975 w 7045448"/>
                <a:gd name="connsiteY3" fmla="*/ 82694 h 1087628"/>
                <a:gd name="connsiteX4" fmla="*/ 300616 w 7045448"/>
                <a:gd name="connsiteY4" fmla="*/ 37426 h 1087628"/>
                <a:gd name="connsiteX5" fmla="*/ 354937 w 7045448"/>
                <a:gd name="connsiteY5" fmla="*/ 19319 h 1087628"/>
                <a:gd name="connsiteX6" fmla="*/ 382098 w 7045448"/>
                <a:gd name="connsiteY6" fmla="*/ 10266 h 1087628"/>
                <a:gd name="connsiteX7" fmla="*/ 387970 w 7045448"/>
                <a:gd name="connsiteY7" fmla="*/ 26332 h 1087628"/>
                <a:gd name="connsiteX8" fmla="*/ 431468 w 7045448"/>
                <a:gd name="connsiteY8" fmla="*/ 19372 h 1087628"/>
                <a:gd name="connsiteX9" fmla="*/ 501844 w 7045448"/>
                <a:gd name="connsiteY9" fmla="*/ 35438 h 1087628"/>
                <a:gd name="connsiteX10" fmla="*/ 680862 w 7045448"/>
                <a:gd name="connsiteY10" fmla="*/ 1212 h 1087628"/>
                <a:gd name="connsiteX11" fmla="*/ 729668 w 7045448"/>
                <a:gd name="connsiteY11" fmla="*/ 92480 h 1087628"/>
                <a:gd name="connsiteX12" fmla="*/ 807610 w 7045448"/>
                <a:gd name="connsiteY12" fmla="*/ 100801 h 1087628"/>
                <a:gd name="connsiteX13" fmla="*/ 820485 w 7045448"/>
                <a:gd name="connsiteY13" fmla="*/ 354717 h 1087628"/>
                <a:gd name="connsiteX14" fmla="*/ 943412 w 7045448"/>
                <a:gd name="connsiteY14" fmla="*/ 272816 h 1087628"/>
                <a:gd name="connsiteX15" fmla="*/ 970573 w 7045448"/>
                <a:gd name="connsiteY15" fmla="*/ 345244 h 1087628"/>
                <a:gd name="connsiteX16" fmla="*/ 1015840 w 7045448"/>
                <a:gd name="connsiteY16" fmla="*/ 390511 h 1087628"/>
                <a:gd name="connsiteX17" fmla="*/ 1124482 w 7045448"/>
                <a:gd name="connsiteY17" fmla="*/ 453886 h 1087628"/>
                <a:gd name="connsiteX18" fmla="*/ 1224070 w 7045448"/>
                <a:gd name="connsiteY18" fmla="*/ 490100 h 1087628"/>
                <a:gd name="connsiteX19" fmla="*/ 1586208 w 7045448"/>
                <a:gd name="connsiteY19" fmla="*/ 471993 h 1087628"/>
                <a:gd name="connsiteX20" fmla="*/ 2075096 w 7045448"/>
                <a:gd name="connsiteY20" fmla="*/ 462939 h 1087628"/>
                <a:gd name="connsiteX21" fmla="*/ 2455341 w 7045448"/>
                <a:gd name="connsiteY21" fmla="*/ 453886 h 1087628"/>
                <a:gd name="connsiteX22" fmla="*/ 2573036 w 7045448"/>
                <a:gd name="connsiteY22" fmla="*/ 444832 h 1087628"/>
                <a:gd name="connsiteX23" fmla="*/ 2672624 w 7045448"/>
                <a:gd name="connsiteY23" fmla="*/ 435779 h 1087628"/>
                <a:gd name="connsiteX24" fmla="*/ 2908014 w 7045448"/>
                <a:gd name="connsiteY24" fmla="*/ 426725 h 1087628"/>
                <a:gd name="connsiteX25" fmla="*/ 3116244 w 7045448"/>
                <a:gd name="connsiteY25" fmla="*/ 417672 h 1087628"/>
                <a:gd name="connsiteX26" fmla="*/ 3424062 w 7045448"/>
                <a:gd name="connsiteY26" fmla="*/ 408618 h 1087628"/>
                <a:gd name="connsiteX27" fmla="*/ 3722826 w 7045448"/>
                <a:gd name="connsiteY27" fmla="*/ 390511 h 1087628"/>
                <a:gd name="connsiteX28" fmla="*/ 4157393 w 7045448"/>
                <a:gd name="connsiteY28" fmla="*/ 408618 h 1087628"/>
                <a:gd name="connsiteX29" fmla="*/ 4193606 w 7045448"/>
                <a:gd name="connsiteY29" fmla="*/ 417672 h 1087628"/>
                <a:gd name="connsiteX30" fmla="*/ 4374676 w 7045448"/>
                <a:gd name="connsiteY30" fmla="*/ 444832 h 1087628"/>
                <a:gd name="connsiteX31" fmla="*/ 4709654 w 7045448"/>
                <a:gd name="connsiteY31" fmla="*/ 462939 h 1087628"/>
                <a:gd name="connsiteX32" fmla="*/ 4890723 w 7045448"/>
                <a:gd name="connsiteY32" fmla="*/ 490100 h 1087628"/>
                <a:gd name="connsiteX33" fmla="*/ 5370557 w 7045448"/>
                <a:gd name="connsiteY33" fmla="*/ 499153 h 1087628"/>
                <a:gd name="connsiteX34" fmla="*/ 5741749 w 7045448"/>
                <a:gd name="connsiteY34" fmla="*/ 508206 h 1087628"/>
                <a:gd name="connsiteX35" fmla="*/ 5959032 w 7045448"/>
                <a:gd name="connsiteY35" fmla="*/ 517260 h 1087628"/>
                <a:gd name="connsiteX36" fmla="*/ 6456973 w 7045448"/>
                <a:gd name="connsiteY36" fmla="*/ 526313 h 1087628"/>
                <a:gd name="connsiteX37" fmla="*/ 6574668 w 7045448"/>
                <a:gd name="connsiteY37" fmla="*/ 517260 h 1087628"/>
                <a:gd name="connsiteX38" fmla="*/ 6683309 w 7045448"/>
                <a:gd name="connsiteY38" fmla="*/ 490100 h 1087628"/>
                <a:gd name="connsiteX39" fmla="*/ 6710470 w 7045448"/>
                <a:gd name="connsiteY39" fmla="*/ 462939 h 1087628"/>
                <a:gd name="connsiteX40" fmla="*/ 6719523 w 7045448"/>
                <a:gd name="connsiteY40" fmla="*/ 435779 h 1087628"/>
                <a:gd name="connsiteX41" fmla="*/ 6755737 w 7045448"/>
                <a:gd name="connsiteY41" fmla="*/ 345244 h 1087628"/>
                <a:gd name="connsiteX42" fmla="*/ 6764791 w 7045448"/>
                <a:gd name="connsiteY42" fmla="*/ 290923 h 1087628"/>
                <a:gd name="connsiteX43" fmla="*/ 6782898 w 7045448"/>
                <a:gd name="connsiteY43" fmla="*/ 254709 h 1087628"/>
                <a:gd name="connsiteX44" fmla="*/ 6791951 w 7045448"/>
                <a:gd name="connsiteY44" fmla="*/ 227549 h 1087628"/>
                <a:gd name="connsiteX45" fmla="*/ 6801004 w 7045448"/>
                <a:gd name="connsiteY45" fmla="*/ 191335 h 1087628"/>
                <a:gd name="connsiteX46" fmla="*/ 6828165 w 7045448"/>
                <a:gd name="connsiteY46" fmla="*/ 164175 h 1087628"/>
                <a:gd name="connsiteX47" fmla="*/ 6900593 w 7045448"/>
                <a:gd name="connsiteY47" fmla="*/ 127961 h 1087628"/>
                <a:gd name="connsiteX48" fmla="*/ 6963967 w 7045448"/>
                <a:gd name="connsiteY48" fmla="*/ 155121 h 1087628"/>
                <a:gd name="connsiteX49" fmla="*/ 6991127 w 7045448"/>
                <a:gd name="connsiteY49" fmla="*/ 200389 h 1087628"/>
                <a:gd name="connsiteX50" fmla="*/ 7027341 w 7045448"/>
                <a:gd name="connsiteY50" fmla="*/ 281870 h 1087628"/>
                <a:gd name="connsiteX51" fmla="*/ 7036395 w 7045448"/>
                <a:gd name="connsiteY51" fmla="*/ 318084 h 1087628"/>
                <a:gd name="connsiteX52" fmla="*/ 7045448 w 7045448"/>
                <a:gd name="connsiteY52" fmla="*/ 345244 h 1087628"/>
                <a:gd name="connsiteX53" fmla="*/ 7036395 w 7045448"/>
                <a:gd name="connsiteY53" fmla="*/ 562527 h 1087628"/>
                <a:gd name="connsiteX54" fmla="*/ 7018288 w 7045448"/>
                <a:gd name="connsiteY54" fmla="*/ 589688 h 1087628"/>
                <a:gd name="connsiteX55" fmla="*/ 7009234 w 7045448"/>
                <a:gd name="connsiteY55" fmla="*/ 644008 h 1087628"/>
                <a:gd name="connsiteX56" fmla="*/ 6991127 w 7045448"/>
                <a:gd name="connsiteY56" fmla="*/ 680222 h 1087628"/>
                <a:gd name="connsiteX57" fmla="*/ 6945860 w 7045448"/>
                <a:gd name="connsiteY57" fmla="*/ 752650 h 1087628"/>
                <a:gd name="connsiteX58" fmla="*/ 6909646 w 7045448"/>
                <a:gd name="connsiteY58" fmla="*/ 825078 h 1087628"/>
                <a:gd name="connsiteX59" fmla="*/ 6873432 w 7045448"/>
                <a:gd name="connsiteY59" fmla="*/ 834131 h 1087628"/>
                <a:gd name="connsiteX60" fmla="*/ 6728577 w 7045448"/>
                <a:gd name="connsiteY60" fmla="*/ 816024 h 1087628"/>
                <a:gd name="connsiteX61" fmla="*/ 6592775 w 7045448"/>
                <a:gd name="connsiteY61" fmla="*/ 797917 h 1087628"/>
                <a:gd name="connsiteX62" fmla="*/ 6339278 w 7045448"/>
                <a:gd name="connsiteY62" fmla="*/ 806971 h 1087628"/>
                <a:gd name="connsiteX63" fmla="*/ 6203476 w 7045448"/>
                <a:gd name="connsiteY63" fmla="*/ 825078 h 1087628"/>
                <a:gd name="connsiteX64" fmla="*/ 6031460 w 7045448"/>
                <a:gd name="connsiteY64" fmla="*/ 834131 h 1087628"/>
                <a:gd name="connsiteX65" fmla="*/ 5859444 w 7045448"/>
                <a:gd name="connsiteY65" fmla="*/ 852238 h 1087628"/>
                <a:gd name="connsiteX66" fmla="*/ 5578787 w 7045448"/>
                <a:gd name="connsiteY66" fmla="*/ 861292 h 1087628"/>
                <a:gd name="connsiteX67" fmla="*/ 5415824 w 7045448"/>
                <a:gd name="connsiteY67" fmla="*/ 870345 h 1087628"/>
                <a:gd name="connsiteX68" fmla="*/ 5198541 w 7045448"/>
                <a:gd name="connsiteY68" fmla="*/ 879399 h 1087628"/>
                <a:gd name="connsiteX69" fmla="*/ 5071793 w 7045448"/>
                <a:gd name="connsiteY69" fmla="*/ 906559 h 1087628"/>
                <a:gd name="connsiteX70" fmla="*/ 4999365 w 7045448"/>
                <a:gd name="connsiteY70" fmla="*/ 915612 h 1087628"/>
                <a:gd name="connsiteX71" fmla="*/ 4945044 w 7045448"/>
                <a:gd name="connsiteY71" fmla="*/ 924666 h 1087628"/>
                <a:gd name="connsiteX72" fmla="*/ 4791135 w 7045448"/>
                <a:gd name="connsiteY72" fmla="*/ 942773 h 1087628"/>
                <a:gd name="connsiteX73" fmla="*/ 4628173 w 7045448"/>
                <a:gd name="connsiteY73" fmla="*/ 969933 h 1087628"/>
                <a:gd name="connsiteX74" fmla="*/ 3795254 w 7045448"/>
                <a:gd name="connsiteY74" fmla="*/ 988040 h 1087628"/>
                <a:gd name="connsiteX75" fmla="*/ 3614185 w 7045448"/>
                <a:gd name="connsiteY75" fmla="*/ 997094 h 1087628"/>
                <a:gd name="connsiteX76" fmla="*/ 3505543 w 7045448"/>
                <a:gd name="connsiteY76" fmla="*/ 1006147 h 1087628"/>
                <a:gd name="connsiteX77" fmla="*/ 3424062 w 7045448"/>
                <a:gd name="connsiteY77" fmla="*/ 1015201 h 1087628"/>
                <a:gd name="connsiteX78" fmla="*/ 2781266 w 7045448"/>
                <a:gd name="connsiteY78" fmla="*/ 1042361 h 1087628"/>
                <a:gd name="connsiteX79" fmla="*/ 2654517 w 7045448"/>
                <a:gd name="connsiteY79" fmla="*/ 1051414 h 1087628"/>
                <a:gd name="connsiteX80" fmla="*/ 2391967 w 7045448"/>
                <a:gd name="connsiteY80" fmla="*/ 1060468 h 1087628"/>
                <a:gd name="connsiteX81" fmla="*/ 2219951 w 7045448"/>
                <a:gd name="connsiteY81" fmla="*/ 1078575 h 1087628"/>
                <a:gd name="connsiteX82" fmla="*/ 2075096 w 7045448"/>
                <a:gd name="connsiteY82" fmla="*/ 1087628 h 1087628"/>
                <a:gd name="connsiteX83" fmla="*/ 1740117 w 7045448"/>
                <a:gd name="connsiteY83" fmla="*/ 1078575 h 1087628"/>
                <a:gd name="connsiteX84" fmla="*/ 1676743 w 7045448"/>
                <a:gd name="connsiteY84" fmla="*/ 1060468 h 1087628"/>
                <a:gd name="connsiteX85" fmla="*/ 1450406 w 7045448"/>
                <a:gd name="connsiteY85" fmla="*/ 1033307 h 1087628"/>
                <a:gd name="connsiteX86" fmla="*/ 1260284 w 7045448"/>
                <a:gd name="connsiteY86" fmla="*/ 1024254 h 1087628"/>
                <a:gd name="connsiteX87" fmla="*/ 988680 w 7045448"/>
                <a:gd name="connsiteY87" fmla="*/ 1006147 h 1087628"/>
                <a:gd name="connsiteX88" fmla="*/ 626541 w 7045448"/>
                <a:gd name="connsiteY88" fmla="*/ 997094 h 1087628"/>
                <a:gd name="connsiteX89" fmla="*/ 490739 w 7045448"/>
                <a:gd name="connsiteY89" fmla="*/ 988040 h 1087628"/>
                <a:gd name="connsiteX90" fmla="*/ 291563 w 7045448"/>
                <a:gd name="connsiteY90" fmla="*/ 960880 h 1087628"/>
                <a:gd name="connsiteX91" fmla="*/ 137654 w 7045448"/>
                <a:gd name="connsiteY91" fmla="*/ 924666 h 1087628"/>
                <a:gd name="connsiteX92" fmla="*/ 74280 w 7045448"/>
                <a:gd name="connsiteY92" fmla="*/ 834131 h 1087628"/>
                <a:gd name="connsiteX93" fmla="*/ 56173 w 7045448"/>
                <a:gd name="connsiteY93" fmla="*/ 806971 h 1087628"/>
                <a:gd name="connsiteX94" fmla="*/ 29012 w 7045448"/>
                <a:gd name="connsiteY94" fmla="*/ 743597 h 1087628"/>
                <a:gd name="connsiteX95" fmla="*/ 10905 w 7045448"/>
                <a:gd name="connsiteY95" fmla="*/ 707383 h 1087628"/>
                <a:gd name="connsiteX96" fmla="*/ 10905 w 7045448"/>
                <a:gd name="connsiteY96" fmla="*/ 399565 h 1087628"/>
                <a:gd name="connsiteX97" fmla="*/ 29012 w 7045448"/>
                <a:gd name="connsiteY97" fmla="*/ 336191 h 1087628"/>
                <a:gd name="connsiteX98" fmla="*/ 47119 w 7045448"/>
                <a:gd name="connsiteY98" fmla="*/ 309030 h 1087628"/>
                <a:gd name="connsiteX99" fmla="*/ 74280 w 7045448"/>
                <a:gd name="connsiteY99" fmla="*/ 290923 h 1087628"/>
                <a:gd name="connsiteX0" fmla="*/ 74280 w 7045448"/>
                <a:gd name="connsiteY0" fmla="*/ 290923 h 1087628"/>
                <a:gd name="connsiteX1" fmla="*/ 83333 w 7045448"/>
                <a:gd name="connsiteY1" fmla="*/ 173228 h 1087628"/>
                <a:gd name="connsiteX2" fmla="*/ 110494 w 7045448"/>
                <a:gd name="connsiteY2" fmla="*/ 155121 h 1087628"/>
                <a:gd name="connsiteX3" fmla="*/ 191975 w 7045448"/>
                <a:gd name="connsiteY3" fmla="*/ 82694 h 1087628"/>
                <a:gd name="connsiteX4" fmla="*/ 300616 w 7045448"/>
                <a:gd name="connsiteY4" fmla="*/ 37426 h 1087628"/>
                <a:gd name="connsiteX5" fmla="*/ 354937 w 7045448"/>
                <a:gd name="connsiteY5" fmla="*/ 19319 h 1087628"/>
                <a:gd name="connsiteX6" fmla="*/ 365761 w 7045448"/>
                <a:gd name="connsiteY6" fmla="*/ 37478 h 1087628"/>
                <a:gd name="connsiteX7" fmla="*/ 387970 w 7045448"/>
                <a:gd name="connsiteY7" fmla="*/ 26332 h 1087628"/>
                <a:gd name="connsiteX8" fmla="*/ 431468 w 7045448"/>
                <a:gd name="connsiteY8" fmla="*/ 19372 h 1087628"/>
                <a:gd name="connsiteX9" fmla="*/ 501844 w 7045448"/>
                <a:gd name="connsiteY9" fmla="*/ 35438 h 1087628"/>
                <a:gd name="connsiteX10" fmla="*/ 680862 w 7045448"/>
                <a:gd name="connsiteY10" fmla="*/ 1212 h 1087628"/>
                <a:gd name="connsiteX11" fmla="*/ 729668 w 7045448"/>
                <a:gd name="connsiteY11" fmla="*/ 92480 h 1087628"/>
                <a:gd name="connsiteX12" fmla="*/ 807610 w 7045448"/>
                <a:gd name="connsiteY12" fmla="*/ 100801 h 1087628"/>
                <a:gd name="connsiteX13" fmla="*/ 820485 w 7045448"/>
                <a:gd name="connsiteY13" fmla="*/ 354717 h 1087628"/>
                <a:gd name="connsiteX14" fmla="*/ 943412 w 7045448"/>
                <a:gd name="connsiteY14" fmla="*/ 272816 h 1087628"/>
                <a:gd name="connsiteX15" fmla="*/ 970573 w 7045448"/>
                <a:gd name="connsiteY15" fmla="*/ 345244 h 1087628"/>
                <a:gd name="connsiteX16" fmla="*/ 1015840 w 7045448"/>
                <a:gd name="connsiteY16" fmla="*/ 390511 h 1087628"/>
                <a:gd name="connsiteX17" fmla="*/ 1124482 w 7045448"/>
                <a:gd name="connsiteY17" fmla="*/ 453886 h 1087628"/>
                <a:gd name="connsiteX18" fmla="*/ 1224070 w 7045448"/>
                <a:gd name="connsiteY18" fmla="*/ 490100 h 1087628"/>
                <a:gd name="connsiteX19" fmla="*/ 1586208 w 7045448"/>
                <a:gd name="connsiteY19" fmla="*/ 471993 h 1087628"/>
                <a:gd name="connsiteX20" fmla="*/ 2075096 w 7045448"/>
                <a:gd name="connsiteY20" fmla="*/ 462939 h 1087628"/>
                <a:gd name="connsiteX21" fmla="*/ 2455341 w 7045448"/>
                <a:gd name="connsiteY21" fmla="*/ 453886 h 1087628"/>
                <a:gd name="connsiteX22" fmla="*/ 2573036 w 7045448"/>
                <a:gd name="connsiteY22" fmla="*/ 444832 h 1087628"/>
                <a:gd name="connsiteX23" fmla="*/ 2672624 w 7045448"/>
                <a:gd name="connsiteY23" fmla="*/ 435779 h 1087628"/>
                <a:gd name="connsiteX24" fmla="*/ 2908014 w 7045448"/>
                <a:gd name="connsiteY24" fmla="*/ 426725 h 1087628"/>
                <a:gd name="connsiteX25" fmla="*/ 3116244 w 7045448"/>
                <a:gd name="connsiteY25" fmla="*/ 417672 h 1087628"/>
                <a:gd name="connsiteX26" fmla="*/ 3424062 w 7045448"/>
                <a:gd name="connsiteY26" fmla="*/ 408618 h 1087628"/>
                <a:gd name="connsiteX27" fmla="*/ 3722826 w 7045448"/>
                <a:gd name="connsiteY27" fmla="*/ 390511 h 1087628"/>
                <a:gd name="connsiteX28" fmla="*/ 4157393 w 7045448"/>
                <a:gd name="connsiteY28" fmla="*/ 408618 h 1087628"/>
                <a:gd name="connsiteX29" fmla="*/ 4193606 w 7045448"/>
                <a:gd name="connsiteY29" fmla="*/ 417672 h 1087628"/>
                <a:gd name="connsiteX30" fmla="*/ 4374676 w 7045448"/>
                <a:gd name="connsiteY30" fmla="*/ 444832 h 1087628"/>
                <a:gd name="connsiteX31" fmla="*/ 4709654 w 7045448"/>
                <a:gd name="connsiteY31" fmla="*/ 462939 h 1087628"/>
                <a:gd name="connsiteX32" fmla="*/ 4890723 w 7045448"/>
                <a:gd name="connsiteY32" fmla="*/ 490100 h 1087628"/>
                <a:gd name="connsiteX33" fmla="*/ 5370557 w 7045448"/>
                <a:gd name="connsiteY33" fmla="*/ 499153 h 1087628"/>
                <a:gd name="connsiteX34" fmla="*/ 5741749 w 7045448"/>
                <a:gd name="connsiteY34" fmla="*/ 508206 h 1087628"/>
                <a:gd name="connsiteX35" fmla="*/ 5959032 w 7045448"/>
                <a:gd name="connsiteY35" fmla="*/ 517260 h 1087628"/>
                <a:gd name="connsiteX36" fmla="*/ 6456973 w 7045448"/>
                <a:gd name="connsiteY36" fmla="*/ 526313 h 1087628"/>
                <a:gd name="connsiteX37" fmla="*/ 6574668 w 7045448"/>
                <a:gd name="connsiteY37" fmla="*/ 517260 h 1087628"/>
                <a:gd name="connsiteX38" fmla="*/ 6683309 w 7045448"/>
                <a:gd name="connsiteY38" fmla="*/ 490100 h 1087628"/>
                <a:gd name="connsiteX39" fmla="*/ 6710470 w 7045448"/>
                <a:gd name="connsiteY39" fmla="*/ 462939 h 1087628"/>
                <a:gd name="connsiteX40" fmla="*/ 6719523 w 7045448"/>
                <a:gd name="connsiteY40" fmla="*/ 435779 h 1087628"/>
                <a:gd name="connsiteX41" fmla="*/ 6755737 w 7045448"/>
                <a:gd name="connsiteY41" fmla="*/ 345244 h 1087628"/>
                <a:gd name="connsiteX42" fmla="*/ 6764791 w 7045448"/>
                <a:gd name="connsiteY42" fmla="*/ 290923 h 1087628"/>
                <a:gd name="connsiteX43" fmla="*/ 6782898 w 7045448"/>
                <a:gd name="connsiteY43" fmla="*/ 254709 h 1087628"/>
                <a:gd name="connsiteX44" fmla="*/ 6791951 w 7045448"/>
                <a:gd name="connsiteY44" fmla="*/ 227549 h 1087628"/>
                <a:gd name="connsiteX45" fmla="*/ 6801004 w 7045448"/>
                <a:gd name="connsiteY45" fmla="*/ 191335 h 1087628"/>
                <a:gd name="connsiteX46" fmla="*/ 6828165 w 7045448"/>
                <a:gd name="connsiteY46" fmla="*/ 164175 h 1087628"/>
                <a:gd name="connsiteX47" fmla="*/ 6900593 w 7045448"/>
                <a:gd name="connsiteY47" fmla="*/ 127961 h 1087628"/>
                <a:gd name="connsiteX48" fmla="*/ 6963967 w 7045448"/>
                <a:gd name="connsiteY48" fmla="*/ 155121 h 1087628"/>
                <a:gd name="connsiteX49" fmla="*/ 6991127 w 7045448"/>
                <a:gd name="connsiteY49" fmla="*/ 200389 h 1087628"/>
                <a:gd name="connsiteX50" fmla="*/ 7027341 w 7045448"/>
                <a:gd name="connsiteY50" fmla="*/ 281870 h 1087628"/>
                <a:gd name="connsiteX51" fmla="*/ 7036395 w 7045448"/>
                <a:gd name="connsiteY51" fmla="*/ 318084 h 1087628"/>
                <a:gd name="connsiteX52" fmla="*/ 7045448 w 7045448"/>
                <a:gd name="connsiteY52" fmla="*/ 345244 h 1087628"/>
                <a:gd name="connsiteX53" fmla="*/ 7036395 w 7045448"/>
                <a:gd name="connsiteY53" fmla="*/ 562527 h 1087628"/>
                <a:gd name="connsiteX54" fmla="*/ 7018288 w 7045448"/>
                <a:gd name="connsiteY54" fmla="*/ 589688 h 1087628"/>
                <a:gd name="connsiteX55" fmla="*/ 7009234 w 7045448"/>
                <a:gd name="connsiteY55" fmla="*/ 644008 h 1087628"/>
                <a:gd name="connsiteX56" fmla="*/ 6991127 w 7045448"/>
                <a:gd name="connsiteY56" fmla="*/ 680222 h 1087628"/>
                <a:gd name="connsiteX57" fmla="*/ 6945860 w 7045448"/>
                <a:gd name="connsiteY57" fmla="*/ 752650 h 1087628"/>
                <a:gd name="connsiteX58" fmla="*/ 6909646 w 7045448"/>
                <a:gd name="connsiteY58" fmla="*/ 825078 h 1087628"/>
                <a:gd name="connsiteX59" fmla="*/ 6873432 w 7045448"/>
                <a:gd name="connsiteY59" fmla="*/ 834131 h 1087628"/>
                <a:gd name="connsiteX60" fmla="*/ 6728577 w 7045448"/>
                <a:gd name="connsiteY60" fmla="*/ 816024 h 1087628"/>
                <a:gd name="connsiteX61" fmla="*/ 6592775 w 7045448"/>
                <a:gd name="connsiteY61" fmla="*/ 797917 h 1087628"/>
                <a:gd name="connsiteX62" fmla="*/ 6339278 w 7045448"/>
                <a:gd name="connsiteY62" fmla="*/ 806971 h 1087628"/>
                <a:gd name="connsiteX63" fmla="*/ 6203476 w 7045448"/>
                <a:gd name="connsiteY63" fmla="*/ 825078 h 1087628"/>
                <a:gd name="connsiteX64" fmla="*/ 6031460 w 7045448"/>
                <a:gd name="connsiteY64" fmla="*/ 834131 h 1087628"/>
                <a:gd name="connsiteX65" fmla="*/ 5859444 w 7045448"/>
                <a:gd name="connsiteY65" fmla="*/ 852238 h 1087628"/>
                <a:gd name="connsiteX66" fmla="*/ 5578787 w 7045448"/>
                <a:gd name="connsiteY66" fmla="*/ 861292 h 1087628"/>
                <a:gd name="connsiteX67" fmla="*/ 5415824 w 7045448"/>
                <a:gd name="connsiteY67" fmla="*/ 870345 h 1087628"/>
                <a:gd name="connsiteX68" fmla="*/ 5198541 w 7045448"/>
                <a:gd name="connsiteY68" fmla="*/ 879399 h 1087628"/>
                <a:gd name="connsiteX69" fmla="*/ 5071793 w 7045448"/>
                <a:gd name="connsiteY69" fmla="*/ 906559 h 1087628"/>
                <a:gd name="connsiteX70" fmla="*/ 4999365 w 7045448"/>
                <a:gd name="connsiteY70" fmla="*/ 915612 h 1087628"/>
                <a:gd name="connsiteX71" fmla="*/ 4945044 w 7045448"/>
                <a:gd name="connsiteY71" fmla="*/ 924666 h 1087628"/>
                <a:gd name="connsiteX72" fmla="*/ 4791135 w 7045448"/>
                <a:gd name="connsiteY72" fmla="*/ 942773 h 1087628"/>
                <a:gd name="connsiteX73" fmla="*/ 4628173 w 7045448"/>
                <a:gd name="connsiteY73" fmla="*/ 969933 h 1087628"/>
                <a:gd name="connsiteX74" fmla="*/ 3795254 w 7045448"/>
                <a:gd name="connsiteY74" fmla="*/ 988040 h 1087628"/>
                <a:gd name="connsiteX75" fmla="*/ 3614185 w 7045448"/>
                <a:gd name="connsiteY75" fmla="*/ 997094 h 1087628"/>
                <a:gd name="connsiteX76" fmla="*/ 3505543 w 7045448"/>
                <a:gd name="connsiteY76" fmla="*/ 1006147 h 1087628"/>
                <a:gd name="connsiteX77" fmla="*/ 3424062 w 7045448"/>
                <a:gd name="connsiteY77" fmla="*/ 1015201 h 1087628"/>
                <a:gd name="connsiteX78" fmla="*/ 2781266 w 7045448"/>
                <a:gd name="connsiteY78" fmla="*/ 1042361 h 1087628"/>
                <a:gd name="connsiteX79" fmla="*/ 2654517 w 7045448"/>
                <a:gd name="connsiteY79" fmla="*/ 1051414 h 1087628"/>
                <a:gd name="connsiteX80" fmla="*/ 2391967 w 7045448"/>
                <a:gd name="connsiteY80" fmla="*/ 1060468 h 1087628"/>
                <a:gd name="connsiteX81" fmla="*/ 2219951 w 7045448"/>
                <a:gd name="connsiteY81" fmla="*/ 1078575 h 1087628"/>
                <a:gd name="connsiteX82" fmla="*/ 2075096 w 7045448"/>
                <a:gd name="connsiteY82" fmla="*/ 1087628 h 1087628"/>
                <a:gd name="connsiteX83" fmla="*/ 1740117 w 7045448"/>
                <a:gd name="connsiteY83" fmla="*/ 1078575 h 1087628"/>
                <a:gd name="connsiteX84" fmla="*/ 1676743 w 7045448"/>
                <a:gd name="connsiteY84" fmla="*/ 1060468 h 1087628"/>
                <a:gd name="connsiteX85" fmla="*/ 1450406 w 7045448"/>
                <a:gd name="connsiteY85" fmla="*/ 1033307 h 1087628"/>
                <a:gd name="connsiteX86" fmla="*/ 1260284 w 7045448"/>
                <a:gd name="connsiteY86" fmla="*/ 1024254 h 1087628"/>
                <a:gd name="connsiteX87" fmla="*/ 988680 w 7045448"/>
                <a:gd name="connsiteY87" fmla="*/ 1006147 h 1087628"/>
                <a:gd name="connsiteX88" fmla="*/ 626541 w 7045448"/>
                <a:gd name="connsiteY88" fmla="*/ 997094 h 1087628"/>
                <a:gd name="connsiteX89" fmla="*/ 490739 w 7045448"/>
                <a:gd name="connsiteY89" fmla="*/ 988040 h 1087628"/>
                <a:gd name="connsiteX90" fmla="*/ 291563 w 7045448"/>
                <a:gd name="connsiteY90" fmla="*/ 960880 h 1087628"/>
                <a:gd name="connsiteX91" fmla="*/ 137654 w 7045448"/>
                <a:gd name="connsiteY91" fmla="*/ 924666 h 1087628"/>
                <a:gd name="connsiteX92" fmla="*/ 74280 w 7045448"/>
                <a:gd name="connsiteY92" fmla="*/ 834131 h 1087628"/>
                <a:gd name="connsiteX93" fmla="*/ 56173 w 7045448"/>
                <a:gd name="connsiteY93" fmla="*/ 806971 h 1087628"/>
                <a:gd name="connsiteX94" fmla="*/ 29012 w 7045448"/>
                <a:gd name="connsiteY94" fmla="*/ 743597 h 1087628"/>
                <a:gd name="connsiteX95" fmla="*/ 10905 w 7045448"/>
                <a:gd name="connsiteY95" fmla="*/ 707383 h 1087628"/>
                <a:gd name="connsiteX96" fmla="*/ 10905 w 7045448"/>
                <a:gd name="connsiteY96" fmla="*/ 399565 h 1087628"/>
                <a:gd name="connsiteX97" fmla="*/ 29012 w 7045448"/>
                <a:gd name="connsiteY97" fmla="*/ 336191 h 1087628"/>
                <a:gd name="connsiteX98" fmla="*/ 47119 w 7045448"/>
                <a:gd name="connsiteY98" fmla="*/ 309030 h 1087628"/>
                <a:gd name="connsiteX99" fmla="*/ 74280 w 7045448"/>
                <a:gd name="connsiteY99" fmla="*/ 290923 h 1087628"/>
                <a:gd name="connsiteX0" fmla="*/ 74280 w 7045448"/>
                <a:gd name="connsiteY0" fmla="*/ 290923 h 1087628"/>
                <a:gd name="connsiteX1" fmla="*/ 83333 w 7045448"/>
                <a:gd name="connsiteY1" fmla="*/ 173228 h 1087628"/>
                <a:gd name="connsiteX2" fmla="*/ 110494 w 7045448"/>
                <a:gd name="connsiteY2" fmla="*/ 155121 h 1087628"/>
                <a:gd name="connsiteX3" fmla="*/ 191975 w 7045448"/>
                <a:gd name="connsiteY3" fmla="*/ 82694 h 1087628"/>
                <a:gd name="connsiteX4" fmla="*/ 239935 w 7045448"/>
                <a:gd name="connsiteY4" fmla="*/ 35332 h 1087628"/>
                <a:gd name="connsiteX5" fmla="*/ 354937 w 7045448"/>
                <a:gd name="connsiteY5" fmla="*/ 19319 h 1087628"/>
                <a:gd name="connsiteX6" fmla="*/ 365761 w 7045448"/>
                <a:gd name="connsiteY6" fmla="*/ 37478 h 1087628"/>
                <a:gd name="connsiteX7" fmla="*/ 387970 w 7045448"/>
                <a:gd name="connsiteY7" fmla="*/ 26332 h 1087628"/>
                <a:gd name="connsiteX8" fmla="*/ 431468 w 7045448"/>
                <a:gd name="connsiteY8" fmla="*/ 19372 h 1087628"/>
                <a:gd name="connsiteX9" fmla="*/ 501844 w 7045448"/>
                <a:gd name="connsiteY9" fmla="*/ 35438 h 1087628"/>
                <a:gd name="connsiteX10" fmla="*/ 680862 w 7045448"/>
                <a:gd name="connsiteY10" fmla="*/ 1212 h 1087628"/>
                <a:gd name="connsiteX11" fmla="*/ 729668 w 7045448"/>
                <a:gd name="connsiteY11" fmla="*/ 92480 h 1087628"/>
                <a:gd name="connsiteX12" fmla="*/ 807610 w 7045448"/>
                <a:gd name="connsiteY12" fmla="*/ 100801 h 1087628"/>
                <a:gd name="connsiteX13" fmla="*/ 820485 w 7045448"/>
                <a:gd name="connsiteY13" fmla="*/ 354717 h 1087628"/>
                <a:gd name="connsiteX14" fmla="*/ 943412 w 7045448"/>
                <a:gd name="connsiteY14" fmla="*/ 272816 h 1087628"/>
                <a:gd name="connsiteX15" fmla="*/ 970573 w 7045448"/>
                <a:gd name="connsiteY15" fmla="*/ 345244 h 1087628"/>
                <a:gd name="connsiteX16" fmla="*/ 1015840 w 7045448"/>
                <a:gd name="connsiteY16" fmla="*/ 390511 h 1087628"/>
                <a:gd name="connsiteX17" fmla="*/ 1124482 w 7045448"/>
                <a:gd name="connsiteY17" fmla="*/ 453886 h 1087628"/>
                <a:gd name="connsiteX18" fmla="*/ 1224070 w 7045448"/>
                <a:gd name="connsiteY18" fmla="*/ 490100 h 1087628"/>
                <a:gd name="connsiteX19" fmla="*/ 1586208 w 7045448"/>
                <a:gd name="connsiteY19" fmla="*/ 471993 h 1087628"/>
                <a:gd name="connsiteX20" fmla="*/ 2075096 w 7045448"/>
                <a:gd name="connsiteY20" fmla="*/ 462939 h 1087628"/>
                <a:gd name="connsiteX21" fmla="*/ 2455341 w 7045448"/>
                <a:gd name="connsiteY21" fmla="*/ 453886 h 1087628"/>
                <a:gd name="connsiteX22" fmla="*/ 2573036 w 7045448"/>
                <a:gd name="connsiteY22" fmla="*/ 444832 h 1087628"/>
                <a:gd name="connsiteX23" fmla="*/ 2672624 w 7045448"/>
                <a:gd name="connsiteY23" fmla="*/ 435779 h 1087628"/>
                <a:gd name="connsiteX24" fmla="*/ 2908014 w 7045448"/>
                <a:gd name="connsiteY24" fmla="*/ 426725 h 1087628"/>
                <a:gd name="connsiteX25" fmla="*/ 3116244 w 7045448"/>
                <a:gd name="connsiteY25" fmla="*/ 417672 h 1087628"/>
                <a:gd name="connsiteX26" fmla="*/ 3424062 w 7045448"/>
                <a:gd name="connsiteY26" fmla="*/ 408618 h 1087628"/>
                <a:gd name="connsiteX27" fmla="*/ 3722826 w 7045448"/>
                <a:gd name="connsiteY27" fmla="*/ 390511 h 1087628"/>
                <a:gd name="connsiteX28" fmla="*/ 4157393 w 7045448"/>
                <a:gd name="connsiteY28" fmla="*/ 408618 h 1087628"/>
                <a:gd name="connsiteX29" fmla="*/ 4193606 w 7045448"/>
                <a:gd name="connsiteY29" fmla="*/ 417672 h 1087628"/>
                <a:gd name="connsiteX30" fmla="*/ 4374676 w 7045448"/>
                <a:gd name="connsiteY30" fmla="*/ 444832 h 1087628"/>
                <a:gd name="connsiteX31" fmla="*/ 4709654 w 7045448"/>
                <a:gd name="connsiteY31" fmla="*/ 462939 h 1087628"/>
                <a:gd name="connsiteX32" fmla="*/ 4890723 w 7045448"/>
                <a:gd name="connsiteY32" fmla="*/ 490100 h 1087628"/>
                <a:gd name="connsiteX33" fmla="*/ 5370557 w 7045448"/>
                <a:gd name="connsiteY33" fmla="*/ 499153 h 1087628"/>
                <a:gd name="connsiteX34" fmla="*/ 5741749 w 7045448"/>
                <a:gd name="connsiteY34" fmla="*/ 508206 h 1087628"/>
                <a:gd name="connsiteX35" fmla="*/ 5959032 w 7045448"/>
                <a:gd name="connsiteY35" fmla="*/ 517260 h 1087628"/>
                <a:gd name="connsiteX36" fmla="*/ 6456973 w 7045448"/>
                <a:gd name="connsiteY36" fmla="*/ 526313 h 1087628"/>
                <a:gd name="connsiteX37" fmla="*/ 6574668 w 7045448"/>
                <a:gd name="connsiteY37" fmla="*/ 517260 h 1087628"/>
                <a:gd name="connsiteX38" fmla="*/ 6683309 w 7045448"/>
                <a:gd name="connsiteY38" fmla="*/ 490100 h 1087628"/>
                <a:gd name="connsiteX39" fmla="*/ 6710470 w 7045448"/>
                <a:gd name="connsiteY39" fmla="*/ 462939 h 1087628"/>
                <a:gd name="connsiteX40" fmla="*/ 6719523 w 7045448"/>
                <a:gd name="connsiteY40" fmla="*/ 435779 h 1087628"/>
                <a:gd name="connsiteX41" fmla="*/ 6755737 w 7045448"/>
                <a:gd name="connsiteY41" fmla="*/ 345244 h 1087628"/>
                <a:gd name="connsiteX42" fmla="*/ 6764791 w 7045448"/>
                <a:gd name="connsiteY42" fmla="*/ 290923 h 1087628"/>
                <a:gd name="connsiteX43" fmla="*/ 6782898 w 7045448"/>
                <a:gd name="connsiteY43" fmla="*/ 254709 h 1087628"/>
                <a:gd name="connsiteX44" fmla="*/ 6791951 w 7045448"/>
                <a:gd name="connsiteY44" fmla="*/ 227549 h 1087628"/>
                <a:gd name="connsiteX45" fmla="*/ 6801004 w 7045448"/>
                <a:gd name="connsiteY45" fmla="*/ 191335 h 1087628"/>
                <a:gd name="connsiteX46" fmla="*/ 6828165 w 7045448"/>
                <a:gd name="connsiteY46" fmla="*/ 164175 h 1087628"/>
                <a:gd name="connsiteX47" fmla="*/ 6900593 w 7045448"/>
                <a:gd name="connsiteY47" fmla="*/ 127961 h 1087628"/>
                <a:gd name="connsiteX48" fmla="*/ 6963967 w 7045448"/>
                <a:gd name="connsiteY48" fmla="*/ 155121 h 1087628"/>
                <a:gd name="connsiteX49" fmla="*/ 6991127 w 7045448"/>
                <a:gd name="connsiteY49" fmla="*/ 200389 h 1087628"/>
                <a:gd name="connsiteX50" fmla="*/ 7027341 w 7045448"/>
                <a:gd name="connsiteY50" fmla="*/ 281870 h 1087628"/>
                <a:gd name="connsiteX51" fmla="*/ 7036395 w 7045448"/>
                <a:gd name="connsiteY51" fmla="*/ 318084 h 1087628"/>
                <a:gd name="connsiteX52" fmla="*/ 7045448 w 7045448"/>
                <a:gd name="connsiteY52" fmla="*/ 345244 h 1087628"/>
                <a:gd name="connsiteX53" fmla="*/ 7036395 w 7045448"/>
                <a:gd name="connsiteY53" fmla="*/ 562527 h 1087628"/>
                <a:gd name="connsiteX54" fmla="*/ 7018288 w 7045448"/>
                <a:gd name="connsiteY54" fmla="*/ 589688 h 1087628"/>
                <a:gd name="connsiteX55" fmla="*/ 7009234 w 7045448"/>
                <a:gd name="connsiteY55" fmla="*/ 644008 h 1087628"/>
                <a:gd name="connsiteX56" fmla="*/ 6991127 w 7045448"/>
                <a:gd name="connsiteY56" fmla="*/ 680222 h 1087628"/>
                <a:gd name="connsiteX57" fmla="*/ 6945860 w 7045448"/>
                <a:gd name="connsiteY57" fmla="*/ 752650 h 1087628"/>
                <a:gd name="connsiteX58" fmla="*/ 6909646 w 7045448"/>
                <a:gd name="connsiteY58" fmla="*/ 825078 h 1087628"/>
                <a:gd name="connsiteX59" fmla="*/ 6873432 w 7045448"/>
                <a:gd name="connsiteY59" fmla="*/ 834131 h 1087628"/>
                <a:gd name="connsiteX60" fmla="*/ 6728577 w 7045448"/>
                <a:gd name="connsiteY60" fmla="*/ 816024 h 1087628"/>
                <a:gd name="connsiteX61" fmla="*/ 6592775 w 7045448"/>
                <a:gd name="connsiteY61" fmla="*/ 797917 h 1087628"/>
                <a:gd name="connsiteX62" fmla="*/ 6339278 w 7045448"/>
                <a:gd name="connsiteY62" fmla="*/ 806971 h 1087628"/>
                <a:gd name="connsiteX63" fmla="*/ 6203476 w 7045448"/>
                <a:gd name="connsiteY63" fmla="*/ 825078 h 1087628"/>
                <a:gd name="connsiteX64" fmla="*/ 6031460 w 7045448"/>
                <a:gd name="connsiteY64" fmla="*/ 834131 h 1087628"/>
                <a:gd name="connsiteX65" fmla="*/ 5859444 w 7045448"/>
                <a:gd name="connsiteY65" fmla="*/ 852238 h 1087628"/>
                <a:gd name="connsiteX66" fmla="*/ 5578787 w 7045448"/>
                <a:gd name="connsiteY66" fmla="*/ 861292 h 1087628"/>
                <a:gd name="connsiteX67" fmla="*/ 5415824 w 7045448"/>
                <a:gd name="connsiteY67" fmla="*/ 870345 h 1087628"/>
                <a:gd name="connsiteX68" fmla="*/ 5198541 w 7045448"/>
                <a:gd name="connsiteY68" fmla="*/ 879399 h 1087628"/>
                <a:gd name="connsiteX69" fmla="*/ 5071793 w 7045448"/>
                <a:gd name="connsiteY69" fmla="*/ 906559 h 1087628"/>
                <a:gd name="connsiteX70" fmla="*/ 4999365 w 7045448"/>
                <a:gd name="connsiteY70" fmla="*/ 915612 h 1087628"/>
                <a:gd name="connsiteX71" fmla="*/ 4945044 w 7045448"/>
                <a:gd name="connsiteY71" fmla="*/ 924666 h 1087628"/>
                <a:gd name="connsiteX72" fmla="*/ 4791135 w 7045448"/>
                <a:gd name="connsiteY72" fmla="*/ 942773 h 1087628"/>
                <a:gd name="connsiteX73" fmla="*/ 4628173 w 7045448"/>
                <a:gd name="connsiteY73" fmla="*/ 969933 h 1087628"/>
                <a:gd name="connsiteX74" fmla="*/ 3795254 w 7045448"/>
                <a:gd name="connsiteY74" fmla="*/ 988040 h 1087628"/>
                <a:gd name="connsiteX75" fmla="*/ 3614185 w 7045448"/>
                <a:gd name="connsiteY75" fmla="*/ 997094 h 1087628"/>
                <a:gd name="connsiteX76" fmla="*/ 3505543 w 7045448"/>
                <a:gd name="connsiteY76" fmla="*/ 1006147 h 1087628"/>
                <a:gd name="connsiteX77" fmla="*/ 3424062 w 7045448"/>
                <a:gd name="connsiteY77" fmla="*/ 1015201 h 1087628"/>
                <a:gd name="connsiteX78" fmla="*/ 2781266 w 7045448"/>
                <a:gd name="connsiteY78" fmla="*/ 1042361 h 1087628"/>
                <a:gd name="connsiteX79" fmla="*/ 2654517 w 7045448"/>
                <a:gd name="connsiteY79" fmla="*/ 1051414 h 1087628"/>
                <a:gd name="connsiteX80" fmla="*/ 2391967 w 7045448"/>
                <a:gd name="connsiteY80" fmla="*/ 1060468 h 1087628"/>
                <a:gd name="connsiteX81" fmla="*/ 2219951 w 7045448"/>
                <a:gd name="connsiteY81" fmla="*/ 1078575 h 1087628"/>
                <a:gd name="connsiteX82" fmla="*/ 2075096 w 7045448"/>
                <a:gd name="connsiteY82" fmla="*/ 1087628 h 1087628"/>
                <a:gd name="connsiteX83" fmla="*/ 1740117 w 7045448"/>
                <a:gd name="connsiteY83" fmla="*/ 1078575 h 1087628"/>
                <a:gd name="connsiteX84" fmla="*/ 1676743 w 7045448"/>
                <a:gd name="connsiteY84" fmla="*/ 1060468 h 1087628"/>
                <a:gd name="connsiteX85" fmla="*/ 1450406 w 7045448"/>
                <a:gd name="connsiteY85" fmla="*/ 1033307 h 1087628"/>
                <a:gd name="connsiteX86" fmla="*/ 1260284 w 7045448"/>
                <a:gd name="connsiteY86" fmla="*/ 1024254 h 1087628"/>
                <a:gd name="connsiteX87" fmla="*/ 988680 w 7045448"/>
                <a:gd name="connsiteY87" fmla="*/ 1006147 h 1087628"/>
                <a:gd name="connsiteX88" fmla="*/ 626541 w 7045448"/>
                <a:gd name="connsiteY88" fmla="*/ 997094 h 1087628"/>
                <a:gd name="connsiteX89" fmla="*/ 490739 w 7045448"/>
                <a:gd name="connsiteY89" fmla="*/ 988040 h 1087628"/>
                <a:gd name="connsiteX90" fmla="*/ 291563 w 7045448"/>
                <a:gd name="connsiteY90" fmla="*/ 960880 h 1087628"/>
                <a:gd name="connsiteX91" fmla="*/ 137654 w 7045448"/>
                <a:gd name="connsiteY91" fmla="*/ 924666 h 1087628"/>
                <a:gd name="connsiteX92" fmla="*/ 74280 w 7045448"/>
                <a:gd name="connsiteY92" fmla="*/ 834131 h 1087628"/>
                <a:gd name="connsiteX93" fmla="*/ 56173 w 7045448"/>
                <a:gd name="connsiteY93" fmla="*/ 806971 h 1087628"/>
                <a:gd name="connsiteX94" fmla="*/ 29012 w 7045448"/>
                <a:gd name="connsiteY94" fmla="*/ 743597 h 1087628"/>
                <a:gd name="connsiteX95" fmla="*/ 10905 w 7045448"/>
                <a:gd name="connsiteY95" fmla="*/ 707383 h 1087628"/>
                <a:gd name="connsiteX96" fmla="*/ 10905 w 7045448"/>
                <a:gd name="connsiteY96" fmla="*/ 399565 h 1087628"/>
                <a:gd name="connsiteX97" fmla="*/ 29012 w 7045448"/>
                <a:gd name="connsiteY97" fmla="*/ 336191 h 1087628"/>
                <a:gd name="connsiteX98" fmla="*/ 47119 w 7045448"/>
                <a:gd name="connsiteY98" fmla="*/ 309030 h 1087628"/>
                <a:gd name="connsiteX99" fmla="*/ 74280 w 7045448"/>
                <a:gd name="connsiteY99" fmla="*/ 290923 h 1087628"/>
                <a:gd name="connsiteX0" fmla="*/ 74280 w 7045448"/>
                <a:gd name="connsiteY0" fmla="*/ 290923 h 1087628"/>
                <a:gd name="connsiteX1" fmla="*/ 83333 w 7045448"/>
                <a:gd name="connsiteY1" fmla="*/ 173228 h 1087628"/>
                <a:gd name="connsiteX2" fmla="*/ 110494 w 7045448"/>
                <a:gd name="connsiteY2" fmla="*/ 155121 h 1087628"/>
                <a:gd name="connsiteX3" fmla="*/ 114957 w 7045448"/>
                <a:gd name="connsiteY3" fmla="*/ 93161 h 1087628"/>
                <a:gd name="connsiteX4" fmla="*/ 239935 w 7045448"/>
                <a:gd name="connsiteY4" fmla="*/ 35332 h 1087628"/>
                <a:gd name="connsiteX5" fmla="*/ 354937 w 7045448"/>
                <a:gd name="connsiteY5" fmla="*/ 19319 h 1087628"/>
                <a:gd name="connsiteX6" fmla="*/ 365761 w 7045448"/>
                <a:gd name="connsiteY6" fmla="*/ 37478 h 1087628"/>
                <a:gd name="connsiteX7" fmla="*/ 387970 w 7045448"/>
                <a:gd name="connsiteY7" fmla="*/ 26332 h 1087628"/>
                <a:gd name="connsiteX8" fmla="*/ 431468 w 7045448"/>
                <a:gd name="connsiteY8" fmla="*/ 19372 h 1087628"/>
                <a:gd name="connsiteX9" fmla="*/ 501844 w 7045448"/>
                <a:gd name="connsiteY9" fmla="*/ 35438 h 1087628"/>
                <a:gd name="connsiteX10" fmla="*/ 680862 w 7045448"/>
                <a:gd name="connsiteY10" fmla="*/ 1212 h 1087628"/>
                <a:gd name="connsiteX11" fmla="*/ 729668 w 7045448"/>
                <a:gd name="connsiteY11" fmla="*/ 92480 h 1087628"/>
                <a:gd name="connsiteX12" fmla="*/ 807610 w 7045448"/>
                <a:gd name="connsiteY12" fmla="*/ 100801 h 1087628"/>
                <a:gd name="connsiteX13" fmla="*/ 820485 w 7045448"/>
                <a:gd name="connsiteY13" fmla="*/ 354717 h 1087628"/>
                <a:gd name="connsiteX14" fmla="*/ 943412 w 7045448"/>
                <a:gd name="connsiteY14" fmla="*/ 272816 h 1087628"/>
                <a:gd name="connsiteX15" fmla="*/ 970573 w 7045448"/>
                <a:gd name="connsiteY15" fmla="*/ 345244 h 1087628"/>
                <a:gd name="connsiteX16" fmla="*/ 1015840 w 7045448"/>
                <a:gd name="connsiteY16" fmla="*/ 390511 h 1087628"/>
                <a:gd name="connsiteX17" fmla="*/ 1124482 w 7045448"/>
                <a:gd name="connsiteY17" fmla="*/ 453886 h 1087628"/>
                <a:gd name="connsiteX18" fmla="*/ 1224070 w 7045448"/>
                <a:gd name="connsiteY18" fmla="*/ 490100 h 1087628"/>
                <a:gd name="connsiteX19" fmla="*/ 1586208 w 7045448"/>
                <a:gd name="connsiteY19" fmla="*/ 471993 h 1087628"/>
                <a:gd name="connsiteX20" fmla="*/ 2075096 w 7045448"/>
                <a:gd name="connsiteY20" fmla="*/ 462939 h 1087628"/>
                <a:gd name="connsiteX21" fmla="*/ 2455341 w 7045448"/>
                <a:gd name="connsiteY21" fmla="*/ 453886 h 1087628"/>
                <a:gd name="connsiteX22" fmla="*/ 2573036 w 7045448"/>
                <a:gd name="connsiteY22" fmla="*/ 444832 h 1087628"/>
                <a:gd name="connsiteX23" fmla="*/ 2672624 w 7045448"/>
                <a:gd name="connsiteY23" fmla="*/ 435779 h 1087628"/>
                <a:gd name="connsiteX24" fmla="*/ 2908014 w 7045448"/>
                <a:gd name="connsiteY24" fmla="*/ 426725 h 1087628"/>
                <a:gd name="connsiteX25" fmla="*/ 3116244 w 7045448"/>
                <a:gd name="connsiteY25" fmla="*/ 417672 h 1087628"/>
                <a:gd name="connsiteX26" fmla="*/ 3424062 w 7045448"/>
                <a:gd name="connsiteY26" fmla="*/ 408618 h 1087628"/>
                <a:gd name="connsiteX27" fmla="*/ 3722826 w 7045448"/>
                <a:gd name="connsiteY27" fmla="*/ 390511 h 1087628"/>
                <a:gd name="connsiteX28" fmla="*/ 4157393 w 7045448"/>
                <a:gd name="connsiteY28" fmla="*/ 408618 h 1087628"/>
                <a:gd name="connsiteX29" fmla="*/ 4193606 w 7045448"/>
                <a:gd name="connsiteY29" fmla="*/ 417672 h 1087628"/>
                <a:gd name="connsiteX30" fmla="*/ 4374676 w 7045448"/>
                <a:gd name="connsiteY30" fmla="*/ 444832 h 1087628"/>
                <a:gd name="connsiteX31" fmla="*/ 4709654 w 7045448"/>
                <a:gd name="connsiteY31" fmla="*/ 462939 h 1087628"/>
                <a:gd name="connsiteX32" fmla="*/ 4890723 w 7045448"/>
                <a:gd name="connsiteY32" fmla="*/ 490100 h 1087628"/>
                <a:gd name="connsiteX33" fmla="*/ 5370557 w 7045448"/>
                <a:gd name="connsiteY33" fmla="*/ 499153 h 1087628"/>
                <a:gd name="connsiteX34" fmla="*/ 5741749 w 7045448"/>
                <a:gd name="connsiteY34" fmla="*/ 508206 h 1087628"/>
                <a:gd name="connsiteX35" fmla="*/ 5959032 w 7045448"/>
                <a:gd name="connsiteY35" fmla="*/ 517260 h 1087628"/>
                <a:gd name="connsiteX36" fmla="*/ 6456973 w 7045448"/>
                <a:gd name="connsiteY36" fmla="*/ 526313 h 1087628"/>
                <a:gd name="connsiteX37" fmla="*/ 6574668 w 7045448"/>
                <a:gd name="connsiteY37" fmla="*/ 517260 h 1087628"/>
                <a:gd name="connsiteX38" fmla="*/ 6683309 w 7045448"/>
                <a:gd name="connsiteY38" fmla="*/ 490100 h 1087628"/>
                <a:gd name="connsiteX39" fmla="*/ 6710470 w 7045448"/>
                <a:gd name="connsiteY39" fmla="*/ 462939 h 1087628"/>
                <a:gd name="connsiteX40" fmla="*/ 6719523 w 7045448"/>
                <a:gd name="connsiteY40" fmla="*/ 435779 h 1087628"/>
                <a:gd name="connsiteX41" fmla="*/ 6755737 w 7045448"/>
                <a:gd name="connsiteY41" fmla="*/ 345244 h 1087628"/>
                <a:gd name="connsiteX42" fmla="*/ 6764791 w 7045448"/>
                <a:gd name="connsiteY42" fmla="*/ 290923 h 1087628"/>
                <a:gd name="connsiteX43" fmla="*/ 6782898 w 7045448"/>
                <a:gd name="connsiteY43" fmla="*/ 254709 h 1087628"/>
                <a:gd name="connsiteX44" fmla="*/ 6791951 w 7045448"/>
                <a:gd name="connsiteY44" fmla="*/ 227549 h 1087628"/>
                <a:gd name="connsiteX45" fmla="*/ 6801004 w 7045448"/>
                <a:gd name="connsiteY45" fmla="*/ 191335 h 1087628"/>
                <a:gd name="connsiteX46" fmla="*/ 6828165 w 7045448"/>
                <a:gd name="connsiteY46" fmla="*/ 164175 h 1087628"/>
                <a:gd name="connsiteX47" fmla="*/ 6900593 w 7045448"/>
                <a:gd name="connsiteY47" fmla="*/ 127961 h 1087628"/>
                <a:gd name="connsiteX48" fmla="*/ 6963967 w 7045448"/>
                <a:gd name="connsiteY48" fmla="*/ 155121 h 1087628"/>
                <a:gd name="connsiteX49" fmla="*/ 6991127 w 7045448"/>
                <a:gd name="connsiteY49" fmla="*/ 200389 h 1087628"/>
                <a:gd name="connsiteX50" fmla="*/ 7027341 w 7045448"/>
                <a:gd name="connsiteY50" fmla="*/ 281870 h 1087628"/>
                <a:gd name="connsiteX51" fmla="*/ 7036395 w 7045448"/>
                <a:gd name="connsiteY51" fmla="*/ 318084 h 1087628"/>
                <a:gd name="connsiteX52" fmla="*/ 7045448 w 7045448"/>
                <a:gd name="connsiteY52" fmla="*/ 345244 h 1087628"/>
                <a:gd name="connsiteX53" fmla="*/ 7036395 w 7045448"/>
                <a:gd name="connsiteY53" fmla="*/ 562527 h 1087628"/>
                <a:gd name="connsiteX54" fmla="*/ 7018288 w 7045448"/>
                <a:gd name="connsiteY54" fmla="*/ 589688 h 1087628"/>
                <a:gd name="connsiteX55" fmla="*/ 7009234 w 7045448"/>
                <a:gd name="connsiteY55" fmla="*/ 644008 h 1087628"/>
                <a:gd name="connsiteX56" fmla="*/ 6991127 w 7045448"/>
                <a:gd name="connsiteY56" fmla="*/ 680222 h 1087628"/>
                <a:gd name="connsiteX57" fmla="*/ 6945860 w 7045448"/>
                <a:gd name="connsiteY57" fmla="*/ 752650 h 1087628"/>
                <a:gd name="connsiteX58" fmla="*/ 6909646 w 7045448"/>
                <a:gd name="connsiteY58" fmla="*/ 825078 h 1087628"/>
                <a:gd name="connsiteX59" fmla="*/ 6873432 w 7045448"/>
                <a:gd name="connsiteY59" fmla="*/ 834131 h 1087628"/>
                <a:gd name="connsiteX60" fmla="*/ 6728577 w 7045448"/>
                <a:gd name="connsiteY60" fmla="*/ 816024 h 1087628"/>
                <a:gd name="connsiteX61" fmla="*/ 6592775 w 7045448"/>
                <a:gd name="connsiteY61" fmla="*/ 797917 h 1087628"/>
                <a:gd name="connsiteX62" fmla="*/ 6339278 w 7045448"/>
                <a:gd name="connsiteY62" fmla="*/ 806971 h 1087628"/>
                <a:gd name="connsiteX63" fmla="*/ 6203476 w 7045448"/>
                <a:gd name="connsiteY63" fmla="*/ 825078 h 1087628"/>
                <a:gd name="connsiteX64" fmla="*/ 6031460 w 7045448"/>
                <a:gd name="connsiteY64" fmla="*/ 834131 h 1087628"/>
                <a:gd name="connsiteX65" fmla="*/ 5859444 w 7045448"/>
                <a:gd name="connsiteY65" fmla="*/ 852238 h 1087628"/>
                <a:gd name="connsiteX66" fmla="*/ 5578787 w 7045448"/>
                <a:gd name="connsiteY66" fmla="*/ 861292 h 1087628"/>
                <a:gd name="connsiteX67" fmla="*/ 5415824 w 7045448"/>
                <a:gd name="connsiteY67" fmla="*/ 870345 h 1087628"/>
                <a:gd name="connsiteX68" fmla="*/ 5198541 w 7045448"/>
                <a:gd name="connsiteY68" fmla="*/ 879399 h 1087628"/>
                <a:gd name="connsiteX69" fmla="*/ 5071793 w 7045448"/>
                <a:gd name="connsiteY69" fmla="*/ 906559 h 1087628"/>
                <a:gd name="connsiteX70" fmla="*/ 4999365 w 7045448"/>
                <a:gd name="connsiteY70" fmla="*/ 915612 h 1087628"/>
                <a:gd name="connsiteX71" fmla="*/ 4945044 w 7045448"/>
                <a:gd name="connsiteY71" fmla="*/ 924666 h 1087628"/>
                <a:gd name="connsiteX72" fmla="*/ 4791135 w 7045448"/>
                <a:gd name="connsiteY72" fmla="*/ 942773 h 1087628"/>
                <a:gd name="connsiteX73" fmla="*/ 4628173 w 7045448"/>
                <a:gd name="connsiteY73" fmla="*/ 969933 h 1087628"/>
                <a:gd name="connsiteX74" fmla="*/ 3795254 w 7045448"/>
                <a:gd name="connsiteY74" fmla="*/ 988040 h 1087628"/>
                <a:gd name="connsiteX75" fmla="*/ 3614185 w 7045448"/>
                <a:gd name="connsiteY75" fmla="*/ 997094 h 1087628"/>
                <a:gd name="connsiteX76" fmla="*/ 3505543 w 7045448"/>
                <a:gd name="connsiteY76" fmla="*/ 1006147 h 1087628"/>
                <a:gd name="connsiteX77" fmla="*/ 3424062 w 7045448"/>
                <a:gd name="connsiteY77" fmla="*/ 1015201 h 1087628"/>
                <a:gd name="connsiteX78" fmla="*/ 2781266 w 7045448"/>
                <a:gd name="connsiteY78" fmla="*/ 1042361 h 1087628"/>
                <a:gd name="connsiteX79" fmla="*/ 2654517 w 7045448"/>
                <a:gd name="connsiteY79" fmla="*/ 1051414 h 1087628"/>
                <a:gd name="connsiteX80" fmla="*/ 2391967 w 7045448"/>
                <a:gd name="connsiteY80" fmla="*/ 1060468 h 1087628"/>
                <a:gd name="connsiteX81" fmla="*/ 2219951 w 7045448"/>
                <a:gd name="connsiteY81" fmla="*/ 1078575 h 1087628"/>
                <a:gd name="connsiteX82" fmla="*/ 2075096 w 7045448"/>
                <a:gd name="connsiteY82" fmla="*/ 1087628 h 1087628"/>
                <a:gd name="connsiteX83" fmla="*/ 1740117 w 7045448"/>
                <a:gd name="connsiteY83" fmla="*/ 1078575 h 1087628"/>
                <a:gd name="connsiteX84" fmla="*/ 1676743 w 7045448"/>
                <a:gd name="connsiteY84" fmla="*/ 1060468 h 1087628"/>
                <a:gd name="connsiteX85" fmla="*/ 1450406 w 7045448"/>
                <a:gd name="connsiteY85" fmla="*/ 1033307 h 1087628"/>
                <a:gd name="connsiteX86" fmla="*/ 1260284 w 7045448"/>
                <a:gd name="connsiteY86" fmla="*/ 1024254 h 1087628"/>
                <a:gd name="connsiteX87" fmla="*/ 988680 w 7045448"/>
                <a:gd name="connsiteY87" fmla="*/ 1006147 h 1087628"/>
                <a:gd name="connsiteX88" fmla="*/ 626541 w 7045448"/>
                <a:gd name="connsiteY88" fmla="*/ 997094 h 1087628"/>
                <a:gd name="connsiteX89" fmla="*/ 490739 w 7045448"/>
                <a:gd name="connsiteY89" fmla="*/ 988040 h 1087628"/>
                <a:gd name="connsiteX90" fmla="*/ 291563 w 7045448"/>
                <a:gd name="connsiteY90" fmla="*/ 960880 h 1087628"/>
                <a:gd name="connsiteX91" fmla="*/ 137654 w 7045448"/>
                <a:gd name="connsiteY91" fmla="*/ 924666 h 1087628"/>
                <a:gd name="connsiteX92" fmla="*/ 74280 w 7045448"/>
                <a:gd name="connsiteY92" fmla="*/ 834131 h 1087628"/>
                <a:gd name="connsiteX93" fmla="*/ 56173 w 7045448"/>
                <a:gd name="connsiteY93" fmla="*/ 806971 h 1087628"/>
                <a:gd name="connsiteX94" fmla="*/ 29012 w 7045448"/>
                <a:gd name="connsiteY94" fmla="*/ 743597 h 1087628"/>
                <a:gd name="connsiteX95" fmla="*/ 10905 w 7045448"/>
                <a:gd name="connsiteY95" fmla="*/ 707383 h 1087628"/>
                <a:gd name="connsiteX96" fmla="*/ 10905 w 7045448"/>
                <a:gd name="connsiteY96" fmla="*/ 399565 h 1087628"/>
                <a:gd name="connsiteX97" fmla="*/ 29012 w 7045448"/>
                <a:gd name="connsiteY97" fmla="*/ 336191 h 1087628"/>
                <a:gd name="connsiteX98" fmla="*/ 47119 w 7045448"/>
                <a:gd name="connsiteY98" fmla="*/ 309030 h 1087628"/>
                <a:gd name="connsiteX99" fmla="*/ 74280 w 7045448"/>
                <a:gd name="connsiteY99" fmla="*/ 290923 h 1087628"/>
                <a:gd name="connsiteX0" fmla="*/ 74280 w 7045448"/>
                <a:gd name="connsiteY0" fmla="*/ 290923 h 1087628"/>
                <a:gd name="connsiteX1" fmla="*/ 83333 w 7045448"/>
                <a:gd name="connsiteY1" fmla="*/ 173228 h 1087628"/>
                <a:gd name="connsiteX2" fmla="*/ 54481 w 7045448"/>
                <a:gd name="connsiteY2" fmla="*/ 150935 h 1087628"/>
                <a:gd name="connsiteX3" fmla="*/ 114957 w 7045448"/>
                <a:gd name="connsiteY3" fmla="*/ 93161 h 1087628"/>
                <a:gd name="connsiteX4" fmla="*/ 239935 w 7045448"/>
                <a:gd name="connsiteY4" fmla="*/ 35332 h 1087628"/>
                <a:gd name="connsiteX5" fmla="*/ 354937 w 7045448"/>
                <a:gd name="connsiteY5" fmla="*/ 19319 h 1087628"/>
                <a:gd name="connsiteX6" fmla="*/ 365761 w 7045448"/>
                <a:gd name="connsiteY6" fmla="*/ 37478 h 1087628"/>
                <a:gd name="connsiteX7" fmla="*/ 387970 w 7045448"/>
                <a:gd name="connsiteY7" fmla="*/ 26332 h 1087628"/>
                <a:gd name="connsiteX8" fmla="*/ 431468 w 7045448"/>
                <a:gd name="connsiteY8" fmla="*/ 19372 h 1087628"/>
                <a:gd name="connsiteX9" fmla="*/ 501844 w 7045448"/>
                <a:gd name="connsiteY9" fmla="*/ 35438 h 1087628"/>
                <a:gd name="connsiteX10" fmla="*/ 680862 w 7045448"/>
                <a:gd name="connsiteY10" fmla="*/ 1212 h 1087628"/>
                <a:gd name="connsiteX11" fmla="*/ 729668 w 7045448"/>
                <a:gd name="connsiteY11" fmla="*/ 92480 h 1087628"/>
                <a:gd name="connsiteX12" fmla="*/ 807610 w 7045448"/>
                <a:gd name="connsiteY12" fmla="*/ 100801 h 1087628"/>
                <a:gd name="connsiteX13" fmla="*/ 820485 w 7045448"/>
                <a:gd name="connsiteY13" fmla="*/ 354717 h 1087628"/>
                <a:gd name="connsiteX14" fmla="*/ 943412 w 7045448"/>
                <a:gd name="connsiteY14" fmla="*/ 272816 h 1087628"/>
                <a:gd name="connsiteX15" fmla="*/ 970573 w 7045448"/>
                <a:gd name="connsiteY15" fmla="*/ 345244 h 1087628"/>
                <a:gd name="connsiteX16" fmla="*/ 1015840 w 7045448"/>
                <a:gd name="connsiteY16" fmla="*/ 390511 h 1087628"/>
                <a:gd name="connsiteX17" fmla="*/ 1124482 w 7045448"/>
                <a:gd name="connsiteY17" fmla="*/ 453886 h 1087628"/>
                <a:gd name="connsiteX18" fmla="*/ 1224070 w 7045448"/>
                <a:gd name="connsiteY18" fmla="*/ 490100 h 1087628"/>
                <a:gd name="connsiteX19" fmla="*/ 1586208 w 7045448"/>
                <a:gd name="connsiteY19" fmla="*/ 471993 h 1087628"/>
                <a:gd name="connsiteX20" fmla="*/ 2075096 w 7045448"/>
                <a:gd name="connsiteY20" fmla="*/ 462939 h 1087628"/>
                <a:gd name="connsiteX21" fmla="*/ 2455341 w 7045448"/>
                <a:gd name="connsiteY21" fmla="*/ 453886 h 1087628"/>
                <a:gd name="connsiteX22" fmla="*/ 2573036 w 7045448"/>
                <a:gd name="connsiteY22" fmla="*/ 444832 h 1087628"/>
                <a:gd name="connsiteX23" fmla="*/ 2672624 w 7045448"/>
                <a:gd name="connsiteY23" fmla="*/ 435779 h 1087628"/>
                <a:gd name="connsiteX24" fmla="*/ 2908014 w 7045448"/>
                <a:gd name="connsiteY24" fmla="*/ 426725 h 1087628"/>
                <a:gd name="connsiteX25" fmla="*/ 3116244 w 7045448"/>
                <a:gd name="connsiteY25" fmla="*/ 417672 h 1087628"/>
                <a:gd name="connsiteX26" fmla="*/ 3424062 w 7045448"/>
                <a:gd name="connsiteY26" fmla="*/ 408618 h 1087628"/>
                <a:gd name="connsiteX27" fmla="*/ 3722826 w 7045448"/>
                <a:gd name="connsiteY27" fmla="*/ 390511 h 1087628"/>
                <a:gd name="connsiteX28" fmla="*/ 4157393 w 7045448"/>
                <a:gd name="connsiteY28" fmla="*/ 408618 h 1087628"/>
                <a:gd name="connsiteX29" fmla="*/ 4193606 w 7045448"/>
                <a:gd name="connsiteY29" fmla="*/ 417672 h 1087628"/>
                <a:gd name="connsiteX30" fmla="*/ 4374676 w 7045448"/>
                <a:gd name="connsiteY30" fmla="*/ 444832 h 1087628"/>
                <a:gd name="connsiteX31" fmla="*/ 4709654 w 7045448"/>
                <a:gd name="connsiteY31" fmla="*/ 462939 h 1087628"/>
                <a:gd name="connsiteX32" fmla="*/ 4890723 w 7045448"/>
                <a:gd name="connsiteY32" fmla="*/ 490100 h 1087628"/>
                <a:gd name="connsiteX33" fmla="*/ 5370557 w 7045448"/>
                <a:gd name="connsiteY33" fmla="*/ 499153 h 1087628"/>
                <a:gd name="connsiteX34" fmla="*/ 5741749 w 7045448"/>
                <a:gd name="connsiteY34" fmla="*/ 508206 h 1087628"/>
                <a:gd name="connsiteX35" fmla="*/ 5959032 w 7045448"/>
                <a:gd name="connsiteY35" fmla="*/ 517260 h 1087628"/>
                <a:gd name="connsiteX36" fmla="*/ 6456973 w 7045448"/>
                <a:gd name="connsiteY36" fmla="*/ 526313 h 1087628"/>
                <a:gd name="connsiteX37" fmla="*/ 6574668 w 7045448"/>
                <a:gd name="connsiteY37" fmla="*/ 517260 h 1087628"/>
                <a:gd name="connsiteX38" fmla="*/ 6683309 w 7045448"/>
                <a:gd name="connsiteY38" fmla="*/ 490100 h 1087628"/>
                <a:gd name="connsiteX39" fmla="*/ 6710470 w 7045448"/>
                <a:gd name="connsiteY39" fmla="*/ 462939 h 1087628"/>
                <a:gd name="connsiteX40" fmla="*/ 6719523 w 7045448"/>
                <a:gd name="connsiteY40" fmla="*/ 435779 h 1087628"/>
                <a:gd name="connsiteX41" fmla="*/ 6755737 w 7045448"/>
                <a:gd name="connsiteY41" fmla="*/ 345244 h 1087628"/>
                <a:gd name="connsiteX42" fmla="*/ 6764791 w 7045448"/>
                <a:gd name="connsiteY42" fmla="*/ 290923 h 1087628"/>
                <a:gd name="connsiteX43" fmla="*/ 6782898 w 7045448"/>
                <a:gd name="connsiteY43" fmla="*/ 254709 h 1087628"/>
                <a:gd name="connsiteX44" fmla="*/ 6791951 w 7045448"/>
                <a:gd name="connsiteY44" fmla="*/ 227549 h 1087628"/>
                <a:gd name="connsiteX45" fmla="*/ 6801004 w 7045448"/>
                <a:gd name="connsiteY45" fmla="*/ 191335 h 1087628"/>
                <a:gd name="connsiteX46" fmla="*/ 6828165 w 7045448"/>
                <a:gd name="connsiteY46" fmla="*/ 164175 h 1087628"/>
                <a:gd name="connsiteX47" fmla="*/ 6900593 w 7045448"/>
                <a:gd name="connsiteY47" fmla="*/ 127961 h 1087628"/>
                <a:gd name="connsiteX48" fmla="*/ 6963967 w 7045448"/>
                <a:gd name="connsiteY48" fmla="*/ 155121 h 1087628"/>
                <a:gd name="connsiteX49" fmla="*/ 6991127 w 7045448"/>
                <a:gd name="connsiteY49" fmla="*/ 200389 h 1087628"/>
                <a:gd name="connsiteX50" fmla="*/ 7027341 w 7045448"/>
                <a:gd name="connsiteY50" fmla="*/ 281870 h 1087628"/>
                <a:gd name="connsiteX51" fmla="*/ 7036395 w 7045448"/>
                <a:gd name="connsiteY51" fmla="*/ 318084 h 1087628"/>
                <a:gd name="connsiteX52" fmla="*/ 7045448 w 7045448"/>
                <a:gd name="connsiteY52" fmla="*/ 345244 h 1087628"/>
                <a:gd name="connsiteX53" fmla="*/ 7036395 w 7045448"/>
                <a:gd name="connsiteY53" fmla="*/ 562527 h 1087628"/>
                <a:gd name="connsiteX54" fmla="*/ 7018288 w 7045448"/>
                <a:gd name="connsiteY54" fmla="*/ 589688 h 1087628"/>
                <a:gd name="connsiteX55" fmla="*/ 7009234 w 7045448"/>
                <a:gd name="connsiteY55" fmla="*/ 644008 h 1087628"/>
                <a:gd name="connsiteX56" fmla="*/ 6991127 w 7045448"/>
                <a:gd name="connsiteY56" fmla="*/ 680222 h 1087628"/>
                <a:gd name="connsiteX57" fmla="*/ 6945860 w 7045448"/>
                <a:gd name="connsiteY57" fmla="*/ 752650 h 1087628"/>
                <a:gd name="connsiteX58" fmla="*/ 6909646 w 7045448"/>
                <a:gd name="connsiteY58" fmla="*/ 825078 h 1087628"/>
                <a:gd name="connsiteX59" fmla="*/ 6873432 w 7045448"/>
                <a:gd name="connsiteY59" fmla="*/ 834131 h 1087628"/>
                <a:gd name="connsiteX60" fmla="*/ 6728577 w 7045448"/>
                <a:gd name="connsiteY60" fmla="*/ 816024 h 1087628"/>
                <a:gd name="connsiteX61" fmla="*/ 6592775 w 7045448"/>
                <a:gd name="connsiteY61" fmla="*/ 797917 h 1087628"/>
                <a:gd name="connsiteX62" fmla="*/ 6339278 w 7045448"/>
                <a:gd name="connsiteY62" fmla="*/ 806971 h 1087628"/>
                <a:gd name="connsiteX63" fmla="*/ 6203476 w 7045448"/>
                <a:gd name="connsiteY63" fmla="*/ 825078 h 1087628"/>
                <a:gd name="connsiteX64" fmla="*/ 6031460 w 7045448"/>
                <a:gd name="connsiteY64" fmla="*/ 834131 h 1087628"/>
                <a:gd name="connsiteX65" fmla="*/ 5859444 w 7045448"/>
                <a:gd name="connsiteY65" fmla="*/ 852238 h 1087628"/>
                <a:gd name="connsiteX66" fmla="*/ 5578787 w 7045448"/>
                <a:gd name="connsiteY66" fmla="*/ 861292 h 1087628"/>
                <a:gd name="connsiteX67" fmla="*/ 5415824 w 7045448"/>
                <a:gd name="connsiteY67" fmla="*/ 870345 h 1087628"/>
                <a:gd name="connsiteX68" fmla="*/ 5198541 w 7045448"/>
                <a:gd name="connsiteY68" fmla="*/ 879399 h 1087628"/>
                <a:gd name="connsiteX69" fmla="*/ 5071793 w 7045448"/>
                <a:gd name="connsiteY69" fmla="*/ 906559 h 1087628"/>
                <a:gd name="connsiteX70" fmla="*/ 4999365 w 7045448"/>
                <a:gd name="connsiteY70" fmla="*/ 915612 h 1087628"/>
                <a:gd name="connsiteX71" fmla="*/ 4945044 w 7045448"/>
                <a:gd name="connsiteY71" fmla="*/ 924666 h 1087628"/>
                <a:gd name="connsiteX72" fmla="*/ 4791135 w 7045448"/>
                <a:gd name="connsiteY72" fmla="*/ 942773 h 1087628"/>
                <a:gd name="connsiteX73" fmla="*/ 4628173 w 7045448"/>
                <a:gd name="connsiteY73" fmla="*/ 969933 h 1087628"/>
                <a:gd name="connsiteX74" fmla="*/ 3795254 w 7045448"/>
                <a:gd name="connsiteY74" fmla="*/ 988040 h 1087628"/>
                <a:gd name="connsiteX75" fmla="*/ 3614185 w 7045448"/>
                <a:gd name="connsiteY75" fmla="*/ 997094 h 1087628"/>
                <a:gd name="connsiteX76" fmla="*/ 3505543 w 7045448"/>
                <a:gd name="connsiteY76" fmla="*/ 1006147 h 1087628"/>
                <a:gd name="connsiteX77" fmla="*/ 3424062 w 7045448"/>
                <a:gd name="connsiteY77" fmla="*/ 1015201 h 1087628"/>
                <a:gd name="connsiteX78" fmla="*/ 2781266 w 7045448"/>
                <a:gd name="connsiteY78" fmla="*/ 1042361 h 1087628"/>
                <a:gd name="connsiteX79" fmla="*/ 2654517 w 7045448"/>
                <a:gd name="connsiteY79" fmla="*/ 1051414 h 1087628"/>
                <a:gd name="connsiteX80" fmla="*/ 2391967 w 7045448"/>
                <a:gd name="connsiteY80" fmla="*/ 1060468 h 1087628"/>
                <a:gd name="connsiteX81" fmla="*/ 2219951 w 7045448"/>
                <a:gd name="connsiteY81" fmla="*/ 1078575 h 1087628"/>
                <a:gd name="connsiteX82" fmla="*/ 2075096 w 7045448"/>
                <a:gd name="connsiteY82" fmla="*/ 1087628 h 1087628"/>
                <a:gd name="connsiteX83" fmla="*/ 1740117 w 7045448"/>
                <a:gd name="connsiteY83" fmla="*/ 1078575 h 1087628"/>
                <a:gd name="connsiteX84" fmla="*/ 1676743 w 7045448"/>
                <a:gd name="connsiteY84" fmla="*/ 1060468 h 1087628"/>
                <a:gd name="connsiteX85" fmla="*/ 1450406 w 7045448"/>
                <a:gd name="connsiteY85" fmla="*/ 1033307 h 1087628"/>
                <a:gd name="connsiteX86" fmla="*/ 1260284 w 7045448"/>
                <a:gd name="connsiteY86" fmla="*/ 1024254 h 1087628"/>
                <a:gd name="connsiteX87" fmla="*/ 988680 w 7045448"/>
                <a:gd name="connsiteY87" fmla="*/ 1006147 h 1087628"/>
                <a:gd name="connsiteX88" fmla="*/ 626541 w 7045448"/>
                <a:gd name="connsiteY88" fmla="*/ 997094 h 1087628"/>
                <a:gd name="connsiteX89" fmla="*/ 490739 w 7045448"/>
                <a:gd name="connsiteY89" fmla="*/ 988040 h 1087628"/>
                <a:gd name="connsiteX90" fmla="*/ 291563 w 7045448"/>
                <a:gd name="connsiteY90" fmla="*/ 960880 h 1087628"/>
                <a:gd name="connsiteX91" fmla="*/ 137654 w 7045448"/>
                <a:gd name="connsiteY91" fmla="*/ 924666 h 1087628"/>
                <a:gd name="connsiteX92" fmla="*/ 74280 w 7045448"/>
                <a:gd name="connsiteY92" fmla="*/ 834131 h 1087628"/>
                <a:gd name="connsiteX93" fmla="*/ 56173 w 7045448"/>
                <a:gd name="connsiteY93" fmla="*/ 806971 h 1087628"/>
                <a:gd name="connsiteX94" fmla="*/ 29012 w 7045448"/>
                <a:gd name="connsiteY94" fmla="*/ 743597 h 1087628"/>
                <a:gd name="connsiteX95" fmla="*/ 10905 w 7045448"/>
                <a:gd name="connsiteY95" fmla="*/ 707383 h 1087628"/>
                <a:gd name="connsiteX96" fmla="*/ 10905 w 7045448"/>
                <a:gd name="connsiteY96" fmla="*/ 399565 h 1087628"/>
                <a:gd name="connsiteX97" fmla="*/ 29012 w 7045448"/>
                <a:gd name="connsiteY97" fmla="*/ 336191 h 1087628"/>
                <a:gd name="connsiteX98" fmla="*/ 47119 w 7045448"/>
                <a:gd name="connsiteY98" fmla="*/ 309030 h 1087628"/>
                <a:gd name="connsiteX99" fmla="*/ 74280 w 7045448"/>
                <a:gd name="connsiteY99" fmla="*/ 290923 h 1087628"/>
                <a:gd name="connsiteX0" fmla="*/ 74280 w 7045448"/>
                <a:gd name="connsiteY0" fmla="*/ 290923 h 1087628"/>
                <a:gd name="connsiteX1" fmla="*/ 34320 w 7045448"/>
                <a:gd name="connsiteY1" fmla="*/ 204627 h 1087628"/>
                <a:gd name="connsiteX2" fmla="*/ 54481 w 7045448"/>
                <a:gd name="connsiteY2" fmla="*/ 150935 h 1087628"/>
                <a:gd name="connsiteX3" fmla="*/ 114957 w 7045448"/>
                <a:gd name="connsiteY3" fmla="*/ 93161 h 1087628"/>
                <a:gd name="connsiteX4" fmla="*/ 239935 w 7045448"/>
                <a:gd name="connsiteY4" fmla="*/ 35332 h 1087628"/>
                <a:gd name="connsiteX5" fmla="*/ 354937 w 7045448"/>
                <a:gd name="connsiteY5" fmla="*/ 19319 h 1087628"/>
                <a:gd name="connsiteX6" fmla="*/ 365761 w 7045448"/>
                <a:gd name="connsiteY6" fmla="*/ 37478 h 1087628"/>
                <a:gd name="connsiteX7" fmla="*/ 387970 w 7045448"/>
                <a:gd name="connsiteY7" fmla="*/ 26332 h 1087628"/>
                <a:gd name="connsiteX8" fmla="*/ 431468 w 7045448"/>
                <a:gd name="connsiteY8" fmla="*/ 19372 h 1087628"/>
                <a:gd name="connsiteX9" fmla="*/ 501844 w 7045448"/>
                <a:gd name="connsiteY9" fmla="*/ 35438 h 1087628"/>
                <a:gd name="connsiteX10" fmla="*/ 680862 w 7045448"/>
                <a:gd name="connsiteY10" fmla="*/ 1212 h 1087628"/>
                <a:gd name="connsiteX11" fmla="*/ 729668 w 7045448"/>
                <a:gd name="connsiteY11" fmla="*/ 92480 h 1087628"/>
                <a:gd name="connsiteX12" fmla="*/ 807610 w 7045448"/>
                <a:gd name="connsiteY12" fmla="*/ 100801 h 1087628"/>
                <a:gd name="connsiteX13" fmla="*/ 820485 w 7045448"/>
                <a:gd name="connsiteY13" fmla="*/ 354717 h 1087628"/>
                <a:gd name="connsiteX14" fmla="*/ 943412 w 7045448"/>
                <a:gd name="connsiteY14" fmla="*/ 272816 h 1087628"/>
                <a:gd name="connsiteX15" fmla="*/ 970573 w 7045448"/>
                <a:gd name="connsiteY15" fmla="*/ 345244 h 1087628"/>
                <a:gd name="connsiteX16" fmla="*/ 1015840 w 7045448"/>
                <a:gd name="connsiteY16" fmla="*/ 390511 h 1087628"/>
                <a:gd name="connsiteX17" fmla="*/ 1124482 w 7045448"/>
                <a:gd name="connsiteY17" fmla="*/ 453886 h 1087628"/>
                <a:gd name="connsiteX18" fmla="*/ 1224070 w 7045448"/>
                <a:gd name="connsiteY18" fmla="*/ 490100 h 1087628"/>
                <a:gd name="connsiteX19" fmla="*/ 1586208 w 7045448"/>
                <a:gd name="connsiteY19" fmla="*/ 471993 h 1087628"/>
                <a:gd name="connsiteX20" fmla="*/ 2075096 w 7045448"/>
                <a:gd name="connsiteY20" fmla="*/ 462939 h 1087628"/>
                <a:gd name="connsiteX21" fmla="*/ 2455341 w 7045448"/>
                <a:gd name="connsiteY21" fmla="*/ 453886 h 1087628"/>
                <a:gd name="connsiteX22" fmla="*/ 2573036 w 7045448"/>
                <a:gd name="connsiteY22" fmla="*/ 444832 h 1087628"/>
                <a:gd name="connsiteX23" fmla="*/ 2672624 w 7045448"/>
                <a:gd name="connsiteY23" fmla="*/ 435779 h 1087628"/>
                <a:gd name="connsiteX24" fmla="*/ 2908014 w 7045448"/>
                <a:gd name="connsiteY24" fmla="*/ 426725 h 1087628"/>
                <a:gd name="connsiteX25" fmla="*/ 3116244 w 7045448"/>
                <a:gd name="connsiteY25" fmla="*/ 417672 h 1087628"/>
                <a:gd name="connsiteX26" fmla="*/ 3424062 w 7045448"/>
                <a:gd name="connsiteY26" fmla="*/ 408618 h 1087628"/>
                <a:gd name="connsiteX27" fmla="*/ 3722826 w 7045448"/>
                <a:gd name="connsiteY27" fmla="*/ 390511 h 1087628"/>
                <a:gd name="connsiteX28" fmla="*/ 4157393 w 7045448"/>
                <a:gd name="connsiteY28" fmla="*/ 408618 h 1087628"/>
                <a:gd name="connsiteX29" fmla="*/ 4193606 w 7045448"/>
                <a:gd name="connsiteY29" fmla="*/ 417672 h 1087628"/>
                <a:gd name="connsiteX30" fmla="*/ 4374676 w 7045448"/>
                <a:gd name="connsiteY30" fmla="*/ 444832 h 1087628"/>
                <a:gd name="connsiteX31" fmla="*/ 4709654 w 7045448"/>
                <a:gd name="connsiteY31" fmla="*/ 462939 h 1087628"/>
                <a:gd name="connsiteX32" fmla="*/ 4890723 w 7045448"/>
                <a:gd name="connsiteY32" fmla="*/ 490100 h 1087628"/>
                <a:gd name="connsiteX33" fmla="*/ 5370557 w 7045448"/>
                <a:gd name="connsiteY33" fmla="*/ 499153 h 1087628"/>
                <a:gd name="connsiteX34" fmla="*/ 5741749 w 7045448"/>
                <a:gd name="connsiteY34" fmla="*/ 508206 h 1087628"/>
                <a:gd name="connsiteX35" fmla="*/ 5959032 w 7045448"/>
                <a:gd name="connsiteY35" fmla="*/ 517260 h 1087628"/>
                <a:gd name="connsiteX36" fmla="*/ 6456973 w 7045448"/>
                <a:gd name="connsiteY36" fmla="*/ 526313 h 1087628"/>
                <a:gd name="connsiteX37" fmla="*/ 6574668 w 7045448"/>
                <a:gd name="connsiteY37" fmla="*/ 517260 h 1087628"/>
                <a:gd name="connsiteX38" fmla="*/ 6683309 w 7045448"/>
                <a:gd name="connsiteY38" fmla="*/ 490100 h 1087628"/>
                <a:gd name="connsiteX39" fmla="*/ 6710470 w 7045448"/>
                <a:gd name="connsiteY39" fmla="*/ 462939 h 1087628"/>
                <a:gd name="connsiteX40" fmla="*/ 6719523 w 7045448"/>
                <a:gd name="connsiteY40" fmla="*/ 435779 h 1087628"/>
                <a:gd name="connsiteX41" fmla="*/ 6755737 w 7045448"/>
                <a:gd name="connsiteY41" fmla="*/ 345244 h 1087628"/>
                <a:gd name="connsiteX42" fmla="*/ 6764791 w 7045448"/>
                <a:gd name="connsiteY42" fmla="*/ 290923 h 1087628"/>
                <a:gd name="connsiteX43" fmla="*/ 6782898 w 7045448"/>
                <a:gd name="connsiteY43" fmla="*/ 254709 h 1087628"/>
                <a:gd name="connsiteX44" fmla="*/ 6791951 w 7045448"/>
                <a:gd name="connsiteY44" fmla="*/ 227549 h 1087628"/>
                <a:gd name="connsiteX45" fmla="*/ 6801004 w 7045448"/>
                <a:gd name="connsiteY45" fmla="*/ 191335 h 1087628"/>
                <a:gd name="connsiteX46" fmla="*/ 6828165 w 7045448"/>
                <a:gd name="connsiteY46" fmla="*/ 164175 h 1087628"/>
                <a:gd name="connsiteX47" fmla="*/ 6900593 w 7045448"/>
                <a:gd name="connsiteY47" fmla="*/ 127961 h 1087628"/>
                <a:gd name="connsiteX48" fmla="*/ 6963967 w 7045448"/>
                <a:gd name="connsiteY48" fmla="*/ 155121 h 1087628"/>
                <a:gd name="connsiteX49" fmla="*/ 6991127 w 7045448"/>
                <a:gd name="connsiteY49" fmla="*/ 200389 h 1087628"/>
                <a:gd name="connsiteX50" fmla="*/ 7027341 w 7045448"/>
                <a:gd name="connsiteY50" fmla="*/ 281870 h 1087628"/>
                <a:gd name="connsiteX51" fmla="*/ 7036395 w 7045448"/>
                <a:gd name="connsiteY51" fmla="*/ 318084 h 1087628"/>
                <a:gd name="connsiteX52" fmla="*/ 7045448 w 7045448"/>
                <a:gd name="connsiteY52" fmla="*/ 345244 h 1087628"/>
                <a:gd name="connsiteX53" fmla="*/ 7036395 w 7045448"/>
                <a:gd name="connsiteY53" fmla="*/ 562527 h 1087628"/>
                <a:gd name="connsiteX54" fmla="*/ 7018288 w 7045448"/>
                <a:gd name="connsiteY54" fmla="*/ 589688 h 1087628"/>
                <a:gd name="connsiteX55" fmla="*/ 7009234 w 7045448"/>
                <a:gd name="connsiteY55" fmla="*/ 644008 h 1087628"/>
                <a:gd name="connsiteX56" fmla="*/ 6991127 w 7045448"/>
                <a:gd name="connsiteY56" fmla="*/ 680222 h 1087628"/>
                <a:gd name="connsiteX57" fmla="*/ 6945860 w 7045448"/>
                <a:gd name="connsiteY57" fmla="*/ 752650 h 1087628"/>
                <a:gd name="connsiteX58" fmla="*/ 6909646 w 7045448"/>
                <a:gd name="connsiteY58" fmla="*/ 825078 h 1087628"/>
                <a:gd name="connsiteX59" fmla="*/ 6873432 w 7045448"/>
                <a:gd name="connsiteY59" fmla="*/ 834131 h 1087628"/>
                <a:gd name="connsiteX60" fmla="*/ 6728577 w 7045448"/>
                <a:gd name="connsiteY60" fmla="*/ 816024 h 1087628"/>
                <a:gd name="connsiteX61" fmla="*/ 6592775 w 7045448"/>
                <a:gd name="connsiteY61" fmla="*/ 797917 h 1087628"/>
                <a:gd name="connsiteX62" fmla="*/ 6339278 w 7045448"/>
                <a:gd name="connsiteY62" fmla="*/ 806971 h 1087628"/>
                <a:gd name="connsiteX63" fmla="*/ 6203476 w 7045448"/>
                <a:gd name="connsiteY63" fmla="*/ 825078 h 1087628"/>
                <a:gd name="connsiteX64" fmla="*/ 6031460 w 7045448"/>
                <a:gd name="connsiteY64" fmla="*/ 834131 h 1087628"/>
                <a:gd name="connsiteX65" fmla="*/ 5859444 w 7045448"/>
                <a:gd name="connsiteY65" fmla="*/ 852238 h 1087628"/>
                <a:gd name="connsiteX66" fmla="*/ 5578787 w 7045448"/>
                <a:gd name="connsiteY66" fmla="*/ 861292 h 1087628"/>
                <a:gd name="connsiteX67" fmla="*/ 5415824 w 7045448"/>
                <a:gd name="connsiteY67" fmla="*/ 870345 h 1087628"/>
                <a:gd name="connsiteX68" fmla="*/ 5198541 w 7045448"/>
                <a:gd name="connsiteY68" fmla="*/ 879399 h 1087628"/>
                <a:gd name="connsiteX69" fmla="*/ 5071793 w 7045448"/>
                <a:gd name="connsiteY69" fmla="*/ 906559 h 1087628"/>
                <a:gd name="connsiteX70" fmla="*/ 4999365 w 7045448"/>
                <a:gd name="connsiteY70" fmla="*/ 915612 h 1087628"/>
                <a:gd name="connsiteX71" fmla="*/ 4945044 w 7045448"/>
                <a:gd name="connsiteY71" fmla="*/ 924666 h 1087628"/>
                <a:gd name="connsiteX72" fmla="*/ 4791135 w 7045448"/>
                <a:gd name="connsiteY72" fmla="*/ 942773 h 1087628"/>
                <a:gd name="connsiteX73" fmla="*/ 4628173 w 7045448"/>
                <a:gd name="connsiteY73" fmla="*/ 969933 h 1087628"/>
                <a:gd name="connsiteX74" fmla="*/ 3795254 w 7045448"/>
                <a:gd name="connsiteY74" fmla="*/ 988040 h 1087628"/>
                <a:gd name="connsiteX75" fmla="*/ 3614185 w 7045448"/>
                <a:gd name="connsiteY75" fmla="*/ 997094 h 1087628"/>
                <a:gd name="connsiteX76" fmla="*/ 3505543 w 7045448"/>
                <a:gd name="connsiteY76" fmla="*/ 1006147 h 1087628"/>
                <a:gd name="connsiteX77" fmla="*/ 3424062 w 7045448"/>
                <a:gd name="connsiteY77" fmla="*/ 1015201 h 1087628"/>
                <a:gd name="connsiteX78" fmla="*/ 2781266 w 7045448"/>
                <a:gd name="connsiteY78" fmla="*/ 1042361 h 1087628"/>
                <a:gd name="connsiteX79" fmla="*/ 2654517 w 7045448"/>
                <a:gd name="connsiteY79" fmla="*/ 1051414 h 1087628"/>
                <a:gd name="connsiteX80" fmla="*/ 2391967 w 7045448"/>
                <a:gd name="connsiteY80" fmla="*/ 1060468 h 1087628"/>
                <a:gd name="connsiteX81" fmla="*/ 2219951 w 7045448"/>
                <a:gd name="connsiteY81" fmla="*/ 1078575 h 1087628"/>
                <a:gd name="connsiteX82" fmla="*/ 2075096 w 7045448"/>
                <a:gd name="connsiteY82" fmla="*/ 1087628 h 1087628"/>
                <a:gd name="connsiteX83" fmla="*/ 1740117 w 7045448"/>
                <a:gd name="connsiteY83" fmla="*/ 1078575 h 1087628"/>
                <a:gd name="connsiteX84" fmla="*/ 1676743 w 7045448"/>
                <a:gd name="connsiteY84" fmla="*/ 1060468 h 1087628"/>
                <a:gd name="connsiteX85" fmla="*/ 1450406 w 7045448"/>
                <a:gd name="connsiteY85" fmla="*/ 1033307 h 1087628"/>
                <a:gd name="connsiteX86" fmla="*/ 1260284 w 7045448"/>
                <a:gd name="connsiteY86" fmla="*/ 1024254 h 1087628"/>
                <a:gd name="connsiteX87" fmla="*/ 988680 w 7045448"/>
                <a:gd name="connsiteY87" fmla="*/ 1006147 h 1087628"/>
                <a:gd name="connsiteX88" fmla="*/ 626541 w 7045448"/>
                <a:gd name="connsiteY88" fmla="*/ 997094 h 1087628"/>
                <a:gd name="connsiteX89" fmla="*/ 490739 w 7045448"/>
                <a:gd name="connsiteY89" fmla="*/ 988040 h 1087628"/>
                <a:gd name="connsiteX90" fmla="*/ 291563 w 7045448"/>
                <a:gd name="connsiteY90" fmla="*/ 960880 h 1087628"/>
                <a:gd name="connsiteX91" fmla="*/ 137654 w 7045448"/>
                <a:gd name="connsiteY91" fmla="*/ 924666 h 1087628"/>
                <a:gd name="connsiteX92" fmla="*/ 74280 w 7045448"/>
                <a:gd name="connsiteY92" fmla="*/ 834131 h 1087628"/>
                <a:gd name="connsiteX93" fmla="*/ 56173 w 7045448"/>
                <a:gd name="connsiteY93" fmla="*/ 806971 h 1087628"/>
                <a:gd name="connsiteX94" fmla="*/ 29012 w 7045448"/>
                <a:gd name="connsiteY94" fmla="*/ 743597 h 1087628"/>
                <a:gd name="connsiteX95" fmla="*/ 10905 w 7045448"/>
                <a:gd name="connsiteY95" fmla="*/ 707383 h 1087628"/>
                <a:gd name="connsiteX96" fmla="*/ 10905 w 7045448"/>
                <a:gd name="connsiteY96" fmla="*/ 399565 h 1087628"/>
                <a:gd name="connsiteX97" fmla="*/ 29012 w 7045448"/>
                <a:gd name="connsiteY97" fmla="*/ 336191 h 1087628"/>
                <a:gd name="connsiteX98" fmla="*/ 47119 w 7045448"/>
                <a:gd name="connsiteY98" fmla="*/ 309030 h 1087628"/>
                <a:gd name="connsiteX99" fmla="*/ 74280 w 7045448"/>
                <a:gd name="connsiteY99" fmla="*/ 290923 h 1087628"/>
                <a:gd name="connsiteX0" fmla="*/ 32270 w 7045448"/>
                <a:gd name="connsiteY0" fmla="*/ 274177 h 1087628"/>
                <a:gd name="connsiteX1" fmla="*/ 34320 w 7045448"/>
                <a:gd name="connsiteY1" fmla="*/ 204627 h 1087628"/>
                <a:gd name="connsiteX2" fmla="*/ 54481 w 7045448"/>
                <a:gd name="connsiteY2" fmla="*/ 150935 h 1087628"/>
                <a:gd name="connsiteX3" fmla="*/ 114957 w 7045448"/>
                <a:gd name="connsiteY3" fmla="*/ 93161 h 1087628"/>
                <a:gd name="connsiteX4" fmla="*/ 239935 w 7045448"/>
                <a:gd name="connsiteY4" fmla="*/ 35332 h 1087628"/>
                <a:gd name="connsiteX5" fmla="*/ 354937 w 7045448"/>
                <a:gd name="connsiteY5" fmla="*/ 19319 h 1087628"/>
                <a:gd name="connsiteX6" fmla="*/ 365761 w 7045448"/>
                <a:gd name="connsiteY6" fmla="*/ 37478 h 1087628"/>
                <a:gd name="connsiteX7" fmla="*/ 387970 w 7045448"/>
                <a:gd name="connsiteY7" fmla="*/ 26332 h 1087628"/>
                <a:gd name="connsiteX8" fmla="*/ 431468 w 7045448"/>
                <a:gd name="connsiteY8" fmla="*/ 19372 h 1087628"/>
                <a:gd name="connsiteX9" fmla="*/ 501844 w 7045448"/>
                <a:gd name="connsiteY9" fmla="*/ 35438 h 1087628"/>
                <a:gd name="connsiteX10" fmla="*/ 680862 w 7045448"/>
                <a:gd name="connsiteY10" fmla="*/ 1212 h 1087628"/>
                <a:gd name="connsiteX11" fmla="*/ 729668 w 7045448"/>
                <a:gd name="connsiteY11" fmla="*/ 92480 h 1087628"/>
                <a:gd name="connsiteX12" fmla="*/ 807610 w 7045448"/>
                <a:gd name="connsiteY12" fmla="*/ 100801 h 1087628"/>
                <a:gd name="connsiteX13" fmla="*/ 820485 w 7045448"/>
                <a:gd name="connsiteY13" fmla="*/ 354717 h 1087628"/>
                <a:gd name="connsiteX14" fmla="*/ 943412 w 7045448"/>
                <a:gd name="connsiteY14" fmla="*/ 272816 h 1087628"/>
                <a:gd name="connsiteX15" fmla="*/ 970573 w 7045448"/>
                <a:gd name="connsiteY15" fmla="*/ 345244 h 1087628"/>
                <a:gd name="connsiteX16" fmla="*/ 1015840 w 7045448"/>
                <a:gd name="connsiteY16" fmla="*/ 390511 h 1087628"/>
                <a:gd name="connsiteX17" fmla="*/ 1124482 w 7045448"/>
                <a:gd name="connsiteY17" fmla="*/ 453886 h 1087628"/>
                <a:gd name="connsiteX18" fmla="*/ 1224070 w 7045448"/>
                <a:gd name="connsiteY18" fmla="*/ 490100 h 1087628"/>
                <a:gd name="connsiteX19" fmla="*/ 1586208 w 7045448"/>
                <a:gd name="connsiteY19" fmla="*/ 471993 h 1087628"/>
                <a:gd name="connsiteX20" fmla="*/ 2075096 w 7045448"/>
                <a:gd name="connsiteY20" fmla="*/ 462939 h 1087628"/>
                <a:gd name="connsiteX21" fmla="*/ 2455341 w 7045448"/>
                <a:gd name="connsiteY21" fmla="*/ 453886 h 1087628"/>
                <a:gd name="connsiteX22" fmla="*/ 2573036 w 7045448"/>
                <a:gd name="connsiteY22" fmla="*/ 444832 h 1087628"/>
                <a:gd name="connsiteX23" fmla="*/ 2672624 w 7045448"/>
                <a:gd name="connsiteY23" fmla="*/ 435779 h 1087628"/>
                <a:gd name="connsiteX24" fmla="*/ 2908014 w 7045448"/>
                <a:gd name="connsiteY24" fmla="*/ 426725 h 1087628"/>
                <a:gd name="connsiteX25" fmla="*/ 3116244 w 7045448"/>
                <a:gd name="connsiteY25" fmla="*/ 417672 h 1087628"/>
                <a:gd name="connsiteX26" fmla="*/ 3424062 w 7045448"/>
                <a:gd name="connsiteY26" fmla="*/ 408618 h 1087628"/>
                <a:gd name="connsiteX27" fmla="*/ 3722826 w 7045448"/>
                <a:gd name="connsiteY27" fmla="*/ 390511 h 1087628"/>
                <a:gd name="connsiteX28" fmla="*/ 4157393 w 7045448"/>
                <a:gd name="connsiteY28" fmla="*/ 408618 h 1087628"/>
                <a:gd name="connsiteX29" fmla="*/ 4193606 w 7045448"/>
                <a:gd name="connsiteY29" fmla="*/ 417672 h 1087628"/>
                <a:gd name="connsiteX30" fmla="*/ 4374676 w 7045448"/>
                <a:gd name="connsiteY30" fmla="*/ 444832 h 1087628"/>
                <a:gd name="connsiteX31" fmla="*/ 4709654 w 7045448"/>
                <a:gd name="connsiteY31" fmla="*/ 462939 h 1087628"/>
                <a:gd name="connsiteX32" fmla="*/ 4890723 w 7045448"/>
                <a:gd name="connsiteY32" fmla="*/ 490100 h 1087628"/>
                <a:gd name="connsiteX33" fmla="*/ 5370557 w 7045448"/>
                <a:gd name="connsiteY33" fmla="*/ 499153 h 1087628"/>
                <a:gd name="connsiteX34" fmla="*/ 5741749 w 7045448"/>
                <a:gd name="connsiteY34" fmla="*/ 508206 h 1087628"/>
                <a:gd name="connsiteX35" fmla="*/ 5959032 w 7045448"/>
                <a:gd name="connsiteY35" fmla="*/ 517260 h 1087628"/>
                <a:gd name="connsiteX36" fmla="*/ 6456973 w 7045448"/>
                <a:gd name="connsiteY36" fmla="*/ 526313 h 1087628"/>
                <a:gd name="connsiteX37" fmla="*/ 6574668 w 7045448"/>
                <a:gd name="connsiteY37" fmla="*/ 517260 h 1087628"/>
                <a:gd name="connsiteX38" fmla="*/ 6683309 w 7045448"/>
                <a:gd name="connsiteY38" fmla="*/ 490100 h 1087628"/>
                <a:gd name="connsiteX39" fmla="*/ 6710470 w 7045448"/>
                <a:gd name="connsiteY39" fmla="*/ 462939 h 1087628"/>
                <a:gd name="connsiteX40" fmla="*/ 6719523 w 7045448"/>
                <a:gd name="connsiteY40" fmla="*/ 435779 h 1087628"/>
                <a:gd name="connsiteX41" fmla="*/ 6755737 w 7045448"/>
                <a:gd name="connsiteY41" fmla="*/ 345244 h 1087628"/>
                <a:gd name="connsiteX42" fmla="*/ 6764791 w 7045448"/>
                <a:gd name="connsiteY42" fmla="*/ 290923 h 1087628"/>
                <a:gd name="connsiteX43" fmla="*/ 6782898 w 7045448"/>
                <a:gd name="connsiteY43" fmla="*/ 254709 h 1087628"/>
                <a:gd name="connsiteX44" fmla="*/ 6791951 w 7045448"/>
                <a:gd name="connsiteY44" fmla="*/ 227549 h 1087628"/>
                <a:gd name="connsiteX45" fmla="*/ 6801004 w 7045448"/>
                <a:gd name="connsiteY45" fmla="*/ 191335 h 1087628"/>
                <a:gd name="connsiteX46" fmla="*/ 6828165 w 7045448"/>
                <a:gd name="connsiteY46" fmla="*/ 164175 h 1087628"/>
                <a:gd name="connsiteX47" fmla="*/ 6900593 w 7045448"/>
                <a:gd name="connsiteY47" fmla="*/ 127961 h 1087628"/>
                <a:gd name="connsiteX48" fmla="*/ 6963967 w 7045448"/>
                <a:gd name="connsiteY48" fmla="*/ 155121 h 1087628"/>
                <a:gd name="connsiteX49" fmla="*/ 6991127 w 7045448"/>
                <a:gd name="connsiteY49" fmla="*/ 200389 h 1087628"/>
                <a:gd name="connsiteX50" fmla="*/ 7027341 w 7045448"/>
                <a:gd name="connsiteY50" fmla="*/ 281870 h 1087628"/>
                <a:gd name="connsiteX51" fmla="*/ 7036395 w 7045448"/>
                <a:gd name="connsiteY51" fmla="*/ 318084 h 1087628"/>
                <a:gd name="connsiteX52" fmla="*/ 7045448 w 7045448"/>
                <a:gd name="connsiteY52" fmla="*/ 345244 h 1087628"/>
                <a:gd name="connsiteX53" fmla="*/ 7036395 w 7045448"/>
                <a:gd name="connsiteY53" fmla="*/ 562527 h 1087628"/>
                <a:gd name="connsiteX54" fmla="*/ 7018288 w 7045448"/>
                <a:gd name="connsiteY54" fmla="*/ 589688 h 1087628"/>
                <a:gd name="connsiteX55" fmla="*/ 7009234 w 7045448"/>
                <a:gd name="connsiteY55" fmla="*/ 644008 h 1087628"/>
                <a:gd name="connsiteX56" fmla="*/ 6991127 w 7045448"/>
                <a:gd name="connsiteY56" fmla="*/ 680222 h 1087628"/>
                <a:gd name="connsiteX57" fmla="*/ 6945860 w 7045448"/>
                <a:gd name="connsiteY57" fmla="*/ 752650 h 1087628"/>
                <a:gd name="connsiteX58" fmla="*/ 6909646 w 7045448"/>
                <a:gd name="connsiteY58" fmla="*/ 825078 h 1087628"/>
                <a:gd name="connsiteX59" fmla="*/ 6873432 w 7045448"/>
                <a:gd name="connsiteY59" fmla="*/ 834131 h 1087628"/>
                <a:gd name="connsiteX60" fmla="*/ 6728577 w 7045448"/>
                <a:gd name="connsiteY60" fmla="*/ 816024 h 1087628"/>
                <a:gd name="connsiteX61" fmla="*/ 6592775 w 7045448"/>
                <a:gd name="connsiteY61" fmla="*/ 797917 h 1087628"/>
                <a:gd name="connsiteX62" fmla="*/ 6339278 w 7045448"/>
                <a:gd name="connsiteY62" fmla="*/ 806971 h 1087628"/>
                <a:gd name="connsiteX63" fmla="*/ 6203476 w 7045448"/>
                <a:gd name="connsiteY63" fmla="*/ 825078 h 1087628"/>
                <a:gd name="connsiteX64" fmla="*/ 6031460 w 7045448"/>
                <a:gd name="connsiteY64" fmla="*/ 834131 h 1087628"/>
                <a:gd name="connsiteX65" fmla="*/ 5859444 w 7045448"/>
                <a:gd name="connsiteY65" fmla="*/ 852238 h 1087628"/>
                <a:gd name="connsiteX66" fmla="*/ 5578787 w 7045448"/>
                <a:gd name="connsiteY66" fmla="*/ 861292 h 1087628"/>
                <a:gd name="connsiteX67" fmla="*/ 5415824 w 7045448"/>
                <a:gd name="connsiteY67" fmla="*/ 870345 h 1087628"/>
                <a:gd name="connsiteX68" fmla="*/ 5198541 w 7045448"/>
                <a:gd name="connsiteY68" fmla="*/ 879399 h 1087628"/>
                <a:gd name="connsiteX69" fmla="*/ 5071793 w 7045448"/>
                <a:gd name="connsiteY69" fmla="*/ 906559 h 1087628"/>
                <a:gd name="connsiteX70" fmla="*/ 4999365 w 7045448"/>
                <a:gd name="connsiteY70" fmla="*/ 915612 h 1087628"/>
                <a:gd name="connsiteX71" fmla="*/ 4945044 w 7045448"/>
                <a:gd name="connsiteY71" fmla="*/ 924666 h 1087628"/>
                <a:gd name="connsiteX72" fmla="*/ 4791135 w 7045448"/>
                <a:gd name="connsiteY72" fmla="*/ 942773 h 1087628"/>
                <a:gd name="connsiteX73" fmla="*/ 4628173 w 7045448"/>
                <a:gd name="connsiteY73" fmla="*/ 969933 h 1087628"/>
                <a:gd name="connsiteX74" fmla="*/ 3795254 w 7045448"/>
                <a:gd name="connsiteY74" fmla="*/ 988040 h 1087628"/>
                <a:gd name="connsiteX75" fmla="*/ 3614185 w 7045448"/>
                <a:gd name="connsiteY75" fmla="*/ 997094 h 1087628"/>
                <a:gd name="connsiteX76" fmla="*/ 3505543 w 7045448"/>
                <a:gd name="connsiteY76" fmla="*/ 1006147 h 1087628"/>
                <a:gd name="connsiteX77" fmla="*/ 3424062 w 7045448"/>
                <a:gd name="connsiteY77" fmla="*/ 1015201 h 1087628"/>
                <a:gd name="connsiteX78" fmla="*/ 2781266 w 7045448"/>
                <a:gd name="connsiteY78" fmla="*/ 1042361 h 1087628"/>
                <a:gd name="connsiteX79" fmla="*/ 2654517 w 7045448"/>
                <a:gd name="connsiteY79" fmla="*/ 1051414 h 1087628"/>
                <a:gd name="connsiteX80" fmla="*/ 2391967 w 7045448"/>
                <a:gd name="connsiteY80" fmla="*/ 1060468 h 1087628"/>
                <a:gd name="connsiteX81" fmla="*/ 2219951 w 7045448"/>
                <a:gd name="connsiteY81" fmla="*/ 1078575 h 1087628"/>
                <a:gd name="connsiteX82" fmla="*/ 2075096 w 7045448"/>
                <a:gd name="connsiteY82" fmla="*/ 1087628 h 1087628"/>
                <a:gd name="connsiteX83" fmla="*/ 1740117 w 7045448"/>
                <a:gd name="connsiteY83" fmla="*/ 1078575 h 1087628"/>
                <a:gd name="connsiteX84" fmla="*/ 1676743 w 7045448"/>
                <a:gd name="connsiteY84" fmla="*/ 1060468 h 1087628"/>
                <a:gd name="connsiteX85" fmla="*/ 1450406 w 7045448"/>
                <a:gd name="connsiteY85" fmla="*/ 1033307 h 1087628"/>
                <a:gd name="connsiteX86" fmla="*/ 1260284 w 7045448"/>
                <a:gd name="connsiteY86" fmla="*/ 1024254 h 1087628"/>
                <a:gd name="connsiteX87" fmla="*/ 988680 w 7045448"/>
                <a:gd name="connsiteY87" fmla="*/ 1006147 h 1087628"/>
                <a:gd name="connsiteX88" fmla="*/ 626541 w 7045448"/>
                <a:gd name="connsiteY88" fmla="*/ 997094 h 1087628"/>
                <a:gd name="connsiteX89" fmla="*/ 490739 w 7045448"/>
                <a:gd name="connsiteY89" fmla="*/ 988040 h 1087628"/>
                <a:gd name="connsiteX90" fmla="*/ 291563 w 7045448"/>
                <a:gd name="connsiteY90" fmla="*/ 960880 h 1087628"/>
                <a:gd name="connsiteX91" fmla="*/ 137654 w 7045448"/>
                <a:gd name="connsiteY91" fmla="*/ 924666 h 1087628"/>
                <a:gd name="connsiteX92" fmla="*/ 74280 w 7045448"/>
                <a:gd name="connsiteY92" fmla="*/ 834131 h 1087628"/>
                <a:gd name="connsiteX93" fmla="*/ 56173 w 7045448"/>
                <a:gd name="connsiteY93" fmla="*/ 806971 h 1087628"/>
                <a:gd name="connsiteX94" fmla="*/ 29012 w 7045448"/>
                <a:gd name="connsiteY94" fmla="*/ 743597 h 1087628"/>
                <a:gd name="connsiteX95" fmla="*/ 10905 w 7045448"/>
                <a:gd name="connsiteY95" fmla="*/ 707383 h 1087628"/>
                <a:gd name="connsiteX96" fmla="*/ 10905 w 7045448"/>
                <a:gd name="connsiteY96" fmla="*/ 399565 h 1087628"/>
                <a:gd name="connsiteX97" fmla="*/ 29012 w 7045448"/>
                <a:gd name="connsiteY97" fmla="*/ 336191 h 1087628"/>
                <a:gd name="connsiteX98" fmla="*/ 47119 w 7045448"/>
                <a:gd name="connsiteY98" fmla="*/ 309030 h 1087628"/>
                <a:gd name="connsiteX99" fmla="*/ 32270 w 7045448"/>
                <a:gd name="connsiteY99" fmla="*/ 274177 h 1087628"/>
                <a:gd name="connsiteX0" fmla="*/ 32270 w 7045448"/>
                <a:gd name="connsiteY0" fmla="*/ 274177 h 1087628"/>
                <a:gd name="connsiteX1" fmla="*/ 34320 w 7045448"/>
                <a:gd name="connsiteY1" fmla="*/ 204627 h 1087628"/>
                <a:gd name="connsiteX2" fmla="*/ 54481 w 7045448"/>
                <a:gd name="connsiteY2" fmla="*/ 150935 h 1087628"/>
                <a:gd name="connsiteX3" fmla="*/ 114957 w 7045448"/>
                <a:gd name="connsiteY3" fmla="*/ 93161 h 1087628"/>
                <a:gd name="connsiteX4" fmla="*/ 239935 w 7045448"/>
                <a:gd name="connsiteY4" fmla="*/ 35332 h 1087628"/>
                <a:gd name="connsiteX5" fmla="*/ 354937 w 7045448"/>
                <a:gd name="connsiteY5" fmla="*/ 19319 h 1087628"/>
                <a:gd name="connsiteX6" fmla="*/ 365761 w 7045448"/>
                <a:gd name="connsiteY6" fmla="*/ 37478 h 1087628"/>
                <a:gd name="connsiteX7" fmla="*/ 387970 w 7045448"/>
                <a:gd name="connsiteY7" fmla="*/ 26332 h 1087628"/>
                <a:gd name="connsiteX8" fmla="*/ 431468 w 7045448"/>
                <a:gd name="connsiteY8" fmla="*/ 19372 h 1087628"/>
                <a:gd name="connsiteX9" fmla="*/ 501844 w 7045448"/>
                <a:gd name="connsiteY9" fmla="*/ 35438 h 1087628"/>
                <a:gd name="connsiteX10" fmla="*/ 680862 w 7045448"/>
                <a:gd name="connsiteY10" fmla="*/ 1212 h 1087628"/>
                <a:gd name="connsiteX11" fmla="*/ 729668 w 7045448"/>
                <a:gd name="connsiteY11" fmla="*/ 92480 h 1087628"/>
                <a:gd name="connsiteX12" fmla="*/ 807610 w 7045448"/>
                <a:gd name="connsiteY12" fmla="*/ 100801 h 1087628"/>
                <a:gd name="connsiteX13" fmla="*/ 820485 w 7045448"/>
                <a:gd name="connsiteY13" fmla="*/ 354717 h 1087628"/>
                <a:gd name="connsiteX14" fmla="*/ 943412 w 7045448"/>
                <a:gd name="connsiteY14" fmla="*/ 272816 h 1087628"/>
                <a:gd name="connsiteX15" fmla="*/ 970573 w 7045448"/>
                <a:gd name="connsiteY15" fmla="*/ 345244 h 1087628"/>
                <a:gd name="connsiteX16" fmla="*/ 1015840 w 7045448"/>
                <a:gd name="connsiteY16" fmla="*/ 390511 h 1087628"/>
                <a:gd name="connsiteX17" fmla="*/ 1124482 w 7045448"/>
                <a:gd name="connsiteY17" fmla="*/ 453886 h 1087628"/>
                <a:gd name="connsiteX18" fmla="*/ 1224070 w 7045448"/>
                <a:gd name="connsiteY18" fmla="*/ 490100 h 1087628"/>
                <a:gd name="connsiteX19" fmla="*/ 1586208 w 7045448"/>
                <a:gd name="connsiteY19" fmla="*/ 471993 h 1087628"/>
                <a:gd name="connsiteX20" fmla="*/ 2075096 w 7045448"/>
                <a:gd name="connsiteY20" fmla="*/ 462939 h 1087628"/>
                <a:gd name="connsiteX21" fmla="*/ 2455341 w 7045448"/>
                <a:gd name="connsiteY21" fmla="*/ 453886 h 1087628"/>
                <a:gd name="connsiteX22" fmla="*/ 2573036 w 7045448"/>
                <a:gd name="connsiteY22" fmla="*/ 444832 h 1087628"/>
                <a:gd name="connsiteX23" fmla="*/ 2672624 w 7045448"/>
                <a:gd name="connsiteY23" fmla="*/ 435779 h 1087628"/>
                <a:gd name="connsiteX24" fmla="*/ 2908014 w 7045448"/>
                <a:gd name="connsiteY24" fmla="*/ 426725 h 1087628"/>
                <a:gd name="connsiteX25" fmla="*/ 3116244 w 7045448"/>
                <a:gd name="connsiteY25" fmla="*/ 417672 h 1087628"/>
                <a:gd name="connsiteX26" fmla="*/ 3424062 w 7045448"/>
                <a:gd name="connsiteY26" fmla="*/ 408618 h 1087628"/>
                <a:gd name="connsiteX27" fmla="*/ 3722826 w 7045448"/>
                <a:gd name="connsiteY27" fmla="*/ 390511 h 1087628"/>
                <a:gd name="connsiteX28" fmla="*/ 4157393 w 7045448"/>
                <a:gd name="connsiteY28" fmla="*/ 408618 h 1087628"/>
                <a:gd name="connsiteX29" fmla="*/ 4193606 w 7045448"/>
                <a:gd name="connsiteY29" fmla="*/ 417672 h 1087628"/>
                <a:gd name="connsiteX30" fmla="*/ 4374676 w 7045448"/>
                <a:gd name="connsiteY30" fmla="*/ 444832 h 1087628"/>
                <a:gd name="connsiteX31" fmla="*/ 4709654 w 7045448"/>
                <a:gd name="connsiteY31" fmla="*/ 462939 h 1087628"/>
                <a:gd name="connsiteX32" fmla="*/ 4890723 w 7045448"/>
                <a:gd name="connsiteY32" fmla="*/ 490100 h 1087628"/>
                <a:gd name="connsiteX33" fmla="*/ 5370557 w 7045448"/>
                <a:gd name="connsiteY33" fmla="*/ 499153 h 1087628"/>
                <a:gd name="connsiteX34" fmla="*/ 5741749 w 7045448"/>
                <a:gd name="connsiteY34" fmla="*/ 508206 h 1087628"/>
                <a:gd name="connsiteX35" fmla="*/ 5959032 w 7045448"/>
                <a:gd name="connsiteY35" fmla="*/ 517260 h 1087628"/>
                <a:gd name="connsiteX36" fmla="*/ 6456973 w 7045448"/>
                <a:gd name="connsiteY36" fmla="*/ 526313 h 1087628"/>
                <a:gd name="connsiteX37" fmla="*/ 6574668 w 7045448"/>
                <a:gd name="connsiteY37" fmla="*/ 517260 h 1087628"/>
                <a:gd name="connsiteX38" fmla="*/ 6683309 w 7045448"/>
                <a:gd name="connsiteY38" fmla="*/ 490100 h 1087628"/>
                <a:gd name="connsiteX39" fmla="*/ 6710470 w 7045448"/>
                <a:gd name="connsiteY39" fmla="*/ 462939 h 1087628"/>
                <a:gd name="connsiteX40" fmla="*/ 6719523 w 7045448"/>
                <a:gd name="connsiteY40" fmla="*/ 435779 h 1087628"/>
                <a:gd name="connsiteX41" fmla="*/ 6755737 w 7045448"/>
                <a:gd name="connsiteY41" fmla="*/ 345244 h 1087628"/>
                <a:gd name="connsiteX42" fmla="*/ 6764791 w 7045448"/>
                <a:gd name="connsiteY42" fmla="*/ 290923 h 1087628"/>
                <a:gd name="connsiteX43" fmla="*/ 6782898 w 7045448"/>
                <a:gd name="connsiteY43" fmla="*/ 254709 h 1087628"/>
                <a:gd name="connsiteX44" fmla="*/ 6791951 w 7045448"/>
                <a:gd name="connsiteY44" fmla="*/ 227549 h 1087628"/>
                <a:gd name="connsiteX45" fmla="*/ 6801004 w 7045448"/>
                <a:gd name="connsiteY45" fmla="*/ 191335 h 1087628"/>
                <a:gd name="connsiteX46" fmla="*/ 6828165 w 7045448"/>
                <a:gd name="connsiteY46" fmla="*/ 164175 h 1087628"/>
                <a:gd name="connsiteX47" fmla="*/ 6900593 w 7045448"/>
                <a:gd name="connsiteY47" fmla="*/ 127961 h 1087628"/>
                <a:gd name="connsiteX48" fmla="*/ 6963967 w 7045448"/>
                <a:gd name="connsiteY48" fmla="*/ 155121 h 1087628"/>
                <a:gd name="connsiteX49" fmla="*/ 6991127 w 7045448"/>
                <a:gd name="connsiteY49" fmla="*/ 200389 h 1087628"/>
                <a:gd name="connsiteX50" fmla="*/ 7027341 w 7045448"/>
                <a:gd name="connsiteY50" fmla="*/ 281870 h 1087628"/>
                <a:gd name="connsiteX51" fmla="*/ 7036395 w 7045448"/>
                <a:gd name="connsiteY51" fmla="*/ 318084 h 1087628"/>
                <a:gd name="connsiteX52" fmla="*/ 7045448 w 7045448"/>
                <a:gd name="connsiteY52" fmla="*/ 345244 h 1087628"/>
                <a:gd name="connsiteX53" fmla="*/ 7036395 w 7045448"/>
                <a:gd name="connsiteY53" fmla="*/ 562527 h 1087628"/>
                <a:gd name="connsiteX54" fmla="*/ 7018288 w 7045448"/>
                <a:gd name="connsiteY54" fmla="*/ 589688 h 1087628"/>
                <a:gd name="connsiteX55" fmla="*/ 7009234 w 7045448"/>
                <a:gd name="connsiteY55" fmla="*/ 644008 h 1087628"/>
                <a:gd name="connsiteX56" fmla="*/ 6991127 w 7045448"/>
                <a:gd name="connsiteY56" fmla="*/ 680222 h 1087628"/>
                <a:gd name="connsiteX57" fmla="*/ 6945860 w 7045448"/>
                <a:gd name="connsiteY57" fmla="*/ 752650 h 1087628"/>
                <a:gd name="connsiteX58" fmla="*/ 6909646 w 7045448"/>
                <a:gd name="connsiteY58" fmla="*/ 825078 h 1087628"/>
                <a:gd name="connsiteX59" fmla="*/ 6873432 w 7045448"/>
                <a:gd name="connsiteY59" fmla="*/ 834131 h 1087628"/>
                <a:gd name="connsiteX60" fmla="*/ 6728577 w 7045448"/>
                <a:gd name="connsiteY60" fmla="*/ 816024 h 1087628"/>
                <a:gd name="connsiteX61" fmla="*/ 6592775 w 7045448"/>
                <a:gd name="connsiteY61" fmla="*/ 797917 h 1087628"/>
                <a:gd name="connsiteX62" fmla="*/ 6339278 w 7045448"/>
                <a:gd name="connsiteY62" fmla="*/ 806971 h 1087628"/>
                <a:gd name="connsiteX63" fmla="*/ 6203476 w 7045448"/>
                <a:gd name="connsiteY63" fmla="*/ 825078 h 1087628"/>
                <a:gd name="connsiteX64" fmla="*/ 6031460 w 7045448"/>
                <a:gd name="connsiteY64" fmla="*/ 834131 h 1087628"/>
                <a:gd name="connsiteX65" fmla="*/ 5859444 w 7045448"/>
                <a:gd name="connsiteY65" fmla="*/ 852238 h 1087628"/>
                <a:gd name="connsiteX66" fmla="*/ 5578787 w 7045448"/>
                <a:gd name="connsiteY66" fmla="*/ 861292 h 1087628"/>
                <a:gd name="connsiteX67" fmla="*/ 5415824 w 7045448"/>
                <a:gd name="connsiteY67" fmla="*/ 870345 h 1087628"/>
                <a:gd name="connsiteX68" fmla="*/ 5198541 w 7045448"/>
                <a:gd name="connsiteY68" fmla="*/ 879399 h 1087628"/>
                <a:gd name="connsiteX69" fmla="*/ 5071793 w 7045448"/>
                <a:gd name="connsiteY69" fmla="*/ 906559 h 1087628"/>
                <a:gd name="connsiteX70" fmla="*/ 4999365 w 7045448"/>
                <a:gd name="connsiteY70" fmla="*/ 915612 h 1087628"/>
                <a:gd name="connsiteX71" fmla="*/ 4945044 w 7045448"/>
                <a:gd name="connsiteY71" fmla="*/ 924666 h 1087628"/>
                <a:gd name="connsiteX72" fmla="*/ 4791135 w 7045448"/>
                <a:gd name="connsiteY72" fmla="*/ 942773 h 1087628"/>
                <a:gd name="connsiteX73" fmla="*/ 4628173 w 7045448"/>
                <a:gd name="connsiteY73" fmla="*/ 969933 h 1087628"/>
                <a:gd name="connsiteX74" fmla="*/ 3795254 w 7045448"/>
                <a:gd name="connsiteY74" fmla="*/ 988040 h 1087628"/>
                <a:gd name="connsiteX75" fmla="*/ 3614185 w 7045448"/>
                <a:gd name="connsiteY75" fmla="*/ 997094 h 1087628"/>
                <a:gd name="connsiteX76" fmla="*/ 3505543 w 7045448"/>
                <a:gd name="connsiteY76" fmla="*/ 1006147 h 1087628"/>
                <a:gd name="connsiteX77" fmla="*/ 3424062 w 7045448"/>
                <a:gd name="connsiteY77" fmla="*/ 1015201 h 1087628"/>
                <a:gd name="connsiteX78" fmla="*/ 2781266 w 7045448"/>
                <a:gd name="connsiteY78" fmla="*/ 1042361 h 1087628"/>
                <a:gd name="connsiteX79" fmla="*/ 2654517 w 7045448"/>
                <a:gd name="connsiteY79" fmla="*/ 1051414 h 1087628"/>
                <a:gd name="connsiteX80" fmla="*/ 2391967 w 7045448"/>
                <a:gd name="connsiteY80" fmla="*/ 1060468 h 1087628"/>
                <a:gd name="connsiteX81" fmla="*/ 2219951 w 7045448"/>
                <a:gd name="connsiteY81" fmla="*/ 1078575 h 1087628"/>
                <a:gd name="connsiteX82" fmla="*/ 2075096 w 7045448"/>
                <a:gd name="connsiteY82" fmla="*/ 1087628 h 1087628"/>
                <a:gd name="connsiteX83" fmla="*/ 1740117 w 7045448"/>
                <a:gd name="connsiteY83" fmla="*/ 1078575 h 1087628"/>
                <a:gd name="connsiteX84" fmla="*/ 1676743 w 7045448"/>
                <a:gd name="connsiteY84" fmla="*/ 1060468 h 1087628"/>
                <a:gd name="connsiteX85" fmla="*/ 1450406 w 7045448"/>
                <a:gd name="connsiteY85" fmla="*/ 1033307 h 1087628"/>
                <a:gd name="connsiteX86" fmla="*/ 1260284 w 7045448"/>
                <a:gd name="connsiteY86" fmla="*/ 1024254 h 1087628"/>
                <a:gd name="connsiteX87" fmla="*/ 988680 w 7045448"/>
                <a:gd name="connsiteY87" fmla="*/ 1006147 h 1087628"/>
                <a:gd name="connsiteX88" fmla="*/ 626541 w 7045448"/>
                <a:gd name="connsiteY88" fmla="*/ 997094 h 1087628"/>
                <a:gd name="connsiteX89" fmla="*/ 490739 w 7045448"/>
                <a:gd name="connsiteY89" fmla="*/ 988040 h 1087628"/>
                <a:gd name="connsiteX90" fmla="*/ 291563 w 7045448"/>
                <a:gd name="connsiteY90" fmla="*/ 960880 h 1087628"/>
                <a:gd name="connsiteX91" fmla="*/ 137654 w 7045448"/>
                <a:gd name="connsiteY91" fmla="*/ 924666 h 1087628"/>
                <a:gd name="connsiteX92" fmla="*/ 74280 w 7045448"/>
                <a:gd name="connsiteY92" fmla="*/ 834131 h 1087628"/>
                <a:gd name="connsiteX93" fmla="*/ 56173 w 7045448"/>
                <a:gd name="connsiteY93" fmla="*/ 806971 h 1087628"/>
                <a:gd name="connsiteX94" fmla="*/ 29012 w 7045448"/>
                <a:gd name="connsiteY94" fmla="*/ 743597 h 1087628"/>
                <a:gd name="connsiteX95" fmla="*/ 10905 w 7045448"/>
                <a:gd name="connsiteY95" fmla="*/ 707383 h 1087628"/>
                <a:gd name="connsiteX96" fmla="*/ 10905 w 7045448"/>
                <a:gd name="connsiteY96" fmla="*/ 399565 h 1087628"/>
                <a:gd name="connsiteX97" fmla="*/ 29012 w 7045448"/>
                <a:gd name="connsiteY97" fmla="*/ 336191 h 1087628"/>
                <a:gd name="connsiteX98" fmla="*/ 16778 w 7045448"/>
                <a:gd name="connsiteY98" fmla="*/ 311124 h 1087628"/>
                <a:gd name="connsiteX99" fmla="*/ 32270 w 7045448"/>
                <a:gd name="connsiteY99" fmla="*/ 274177 h 1087628"/>
                <a:gd name="connsiteX0" fmla="*/ 27919 w 7041097"/>
                <a:gd name="connsiteY0" fmla="*/ 274177 h 1087628"/>
                <a:gd name="connsiteX1" fmla="*/ 29969 w 7041097"/>
                <a:gd name="connsiteY1" fmla="*/ 204627 h 1087628"/>
                <a:gd name="connsiteX2" fmla="*/ 50130 w 7041097"/>
                <a:gd name="connsiteY2" fmla="*/ 150935 h 1087628"/>
                <a:gd name="connsiteX3" fmla="*/ 110606 w 7041097"/>
                <a:gd name="connsiteY3" fmla="*/ 93161 h 1087628"/>
                <a:gd name="connsiteX4" fmla="*/ 235584 w 7041097"/>
                <a:gd name="connsiteY4" fmla="*/ 35332 h 1087628"/>
                <a:gd name="connsiteX5" fmla="*/ 350586 w 7041097"/>
                <a:gd name="connsiteY5" fmla="*/ 19319 h 1087628"/>
                <a:gd name="connsiteX6" fmla="*/ 361410 w 7041097"/>
                <a:gd name="connsiteY6" fmla="*/ 37478 h 1087628"/>
                <a:gd name="connsiteX7" fmla="*/ 383619 w 7041097"/>
                <a:gd name="connsiteY7" fmla="*/ 26332 h 1087628"/>
                <a:gd name="connsiteX8" fmla="*/ 427117 w 7041097"/>
                <a:gd name="connsiteY8" fmla="*/ 19372 h 1087628"/>
                <a:gd name="connsiteX9" fmla="*/ 497493 w 7041097"/>
                <a:gd name="connsiteY9" fmla="*/ 35438 h 1087628"/>
                <a:gd name="connsiteX10" fmla="*/ 676511 w 7041097"/>
                <a:gd name="connsiteY10" fmla="*/ 1212 h 1087628"/>
                <a:gd name="connsiteX11" fmla="*/ 725317 w 7041097"/>
                <a:gd name="connsiteY11" fmla="*/ 92480 h 1087628"/>
                <a:gd name="connsiteX12" fmla="*/ 803259 w 7041097"/>
                <a:gd name="connsiteY12" fmla="*/ 100801 h 1087628"/>
                <a:gd name="connsiteX13" fmla="*/ 816134 w 7041097"/>
                <a:gd name="connsiteY13" fmla="*/ 354717 h 1087628"/>
                <a:gd name="connsiteX14" fmla="*/ 939061 w 7041097"/>
                <a:gd name="connsiteY14" fmla="*/ 272816 h 1087628"/>
                <a:gd name="connsiteX15" fmla="*/ 966222 w 7041097"/>
                <a:gd name="connsiteY15" fmla="*/ 345244 h 1087628"/>
                <a:gd name="connsiteX16" fmla="*/ 1011489 w 7041097"/>
                <a:gd name="connsiteY16" fmla="*/ 390511 h 1087628"/>
                <a:gd name="connsiteX17" fmla="*/ 1120131 w 7041097"/>
                <a:gd name="connsiteY17" fmla="*/ 453886 h 1087628"/>
                <a:gd name="connsiteX18" fmla="*/ 1219719 w 7041097"/>
                <a:gd name="connsiteY18" fmla="*/ 490100 h 1087628"/>
                <a:gd name="connsiteX19" fmla="*/ 1581857 w 7041097"/>
                <a:gd name="connsiteY19" fmla="*/ 471993 h 1087628"/>
                <a:gd name="connsiteX20" fmla="*/ 2070745 w 7041097"/>
                <a:gd name="connsiteY20" fmla="*/ 462939 h 1087628"/>
                <a:gd name="connsiteX21" fmla="*/ 2450990 w 7041097"/>
                <a:gd name="connsiteY21" fmla="*/ 453886 h 1087628"/>
                <a:gd name="connsiteX22" fmla="*/ 2568685 w 7041097"/>
                <a:gd name="connsiteY22" fmla="*/ 444832 h 1087628"/>
                <a:gd name="connsiteX23" fmla="*/ 2668273 w 7041097"/>
                <a:gd name="connsiteY23" fmla="*/ 435779 h 1087628"/>
                <a:gd name="connsiteX24" fmla="*/ 2903663 w 7041097"/>
                <a:gd name="connsiteY24" fmla="*/ 426725 h 1087628"/>
                <a:gd name="connsiteX25" fmla="*/ 3111893 w 7041097"/>
                <a:gd name="connsiteY25" fmla="*/ 417672 h 1087628"/>
                <a:gd name="connsiteX26" fmla="*/ 3419711 w 7041097"/>
                <a:gd name="connsiteY26" fmla="*/ 408618 h 1087628"/>
                <a:gd name="connsiteX27" fmla="*/ 3718475 w 7041097"/>
                <a:gd name="connsiteY27" fmla="*/ 390511 h 1087628"/>
                <a:gd name="connsiteX28" fmla="*/ 4153042 w 7041097"/>
                <a:gd name="connsiteY28" fmla="*/ 408618 h 1087628"/>
                <a:gd name="connsiteX29" fmla="*/ 4189255 w 7041097"/>
                <a:gd name="connsiteY29" fmla="*/ 417672 h 1087628"/>
                <a:gd name="connsiteX30" fmla="*/ 4370325 w 7041097"/>
                <a:gd name="connsiteY30" fmla="*/ 444832 h 1087628"/>
                <a:gd name="connsiteX31" fmla="*/ 4705303 w 7041097"/>
                <a:gd name="connsiteY31" fmla="*/ 462939 h 1087628"/>
                <a:gd name="connsiteX32" fmla="*/ 4886372 w 7041097"/>
                <a:gd name="connsiteY32" fmla="*/ 490100 h 1087628"/>
                <a:gd name="connsiteX33" fmla="*/ 5366206 w 7041097"/>
                <a:gd name="connsiteY33" fmla="*/ 499153 h 1087628"/>
                <a:gd name="connsiteX34" fmla="*/ 5737398 w 7041097"/>
                <a:gd name="connsiteY34" fmla="*/ 508206 h 1087628"/>
                <a:gd name="connsiteX35" fmla="*/ 5954681 w 7041097"/>
                <a:gd name="connsiteY35" fmla="*/ 517260 h 1087628"/>
                <a:gd name="connsiteX36" fmla="*/ 6452622 w 7041097"/>
                <a:gd name="connsiteY36" fmla="*/ 526313 h 1087628"/>
                <a:gd name="connsiteX37" fmla="*/ 6570317 w 7041097"/>
                <a:gd name="connsiteY37" fmla="*/ 517260 h 1087628"/>
                <a:gd name="connsiteX38" fmla="*/ 6678958 w 7041097"/>
                <a:gd name="connsiteY38" fmla="*/ 490100 h 1087628"/>
                <a:gd name="connsiteX39" fmla="*/ 6706119 w 7041097"/>
                <a:gd name="connsiteY39" fmla="*/ 462939 h 1087628"/>
                <a:gd name="connsiteX40" fmla="*/ 6715172 w 7041097"/>
                <a:gd name="connsiteY40" fmla="*/ 435779 h 1087628"/>
                <a:gd name="connsiteX41" fmla="*/ 6751386 w 7041097"/>
                <a:gd name="connsiteY41" fmla="*/ 345244 h 1087628"/>
                <a:gd name="connsiteX42" fmla="*/ 6760440 w 7041097"/>
                <a:gd name="connsiteY42" fmla="*/ 290923 h 1087628"/>
                <a:gd name="connsiteX43" fmla="*/ 6778547 w 7041097"/>
                <a:gd name="connsiteY43" fmla="*/ 254709 h 1087628"/>
                <a:gd name="connsiteX44" fmla="*/ 6787600 w 7041097"/>
                <a:gd name="connsiteY44" fmla="*/ 227549 h 1087628"/>
                <a:gd name="connsiteX45" fmla="*/ 6796653 w 7041097"/>
                <a:gd name="connsiteY45" fmla="*/ 191335 h 1087628"/>
                <a:gd name="connsiteX46" fmla="*/ 6823814 w 7041097"/>
                <a:gd name="connsiteY46" fmla="*/ 164175 h 1087628"/>
                <a:gd name="connsiteX47" fmla="*/ 6896242 w 7041097"/>
                <a:gd name="connsiteY47" fmla="*/ 127961 h 1087628"/>
                <a:gd name="connsiteX48" fmla="*/ 6959616 w 7041097"/>
                <a:gd name="connsiteY48" fmla="*/ 155121 h 1087628"/>
                <a:gd name="connsiteX49" fmla="*/ 6986776 w 7041097"/>
                <a:gd name="connsiteY49" fmla="*/ 200389 h 1087628"/>
                <a:gd name="connsiteX50" fmla="*/ 7022990 w 7041097"/>
                <a:gd name="connsiteY50" fmla="*/ 281870 h 1087628"/>
                <a:gd name="connsiteX51" fmla="*/ 7032044 w 7041097"/>
                <a:gd name="connsiteY51" fmla="*/ 318084 h 1087628"/>
                <a:gd name="connsiteX52" fmla="*/ 7041097 w 7041097"/>
                <a:gd name="connsiteY52" fmla="*/ 345244 h 1087628"/>
                <a:gd name="connsiteX53" fmla="*/ 7032044 w 7041097"/>
                <a:gd name="connsiteY53" fmla="*/ 562527 h 1087628"/>
                <a:gd name="connsiteX54" fmla="*/ 7013937 w 7041097"/>
                <a:gd name="connsiteY54" fmla="*/ 589688 h 1087628"/>
                <a:gd name="connsiteX55" fmla="*/ 7004883 w 7041097"/>
                <a:gd name="connsiteY55" fmla="*/ 644008 h 1087628"/>
                <a:gd name="connsiteX56" fmla="*/ 6986776 w 7041097"/>
                <a:gd name="connsiteY56" fmla="*/ 680222 h 1087628"/>
                <a:gd name="connsiteX57" fmla="*/ 6941509 w 7041097"/>
                <a:gd name="connsiteY57" fmla="*/ 752650 h 1087628"/>
                <a:gd name="connsiteX58" fmla="*/ 6905295 w 7041097"/>
                <a:gd name="connsiteY58" fmla="*/ 825078 h 1087628"/>
                <a:gd name="connsiteX59" fmla="*/ 6869081 w 7041097"/>
                <a:gd name="connsiteY59" fmla="*/ 834131 h 1087628"/>
                <a:gd name="connsiteX60" fmla="*/ 6724226 w 7041097"/>
                <a:gd name="connsiteY60" fmla="*/ 816024 h 1087628"/>
                <a:gd name="connsiteX61" fmla="*/ 6588424 w 7041097"/>
                <a:gd name="connsiteY61" fmla="*/ 797917 h 1087628"/>
                <a:gd name="connsiteX62" fmla="*/ 6334927 w 7041097"/>
                <a:gd name="connsiteY62" fmla="*/ 806971 h 1087628"/>
                <a:gd name="connsiteX63" fmla="*/ 6199125 w 7041097"/>
                <a:gd name="connsiteY63" fmla="*/ 825078 h 1087628"/>
                <a:gd name="connsiteX64" fmla="*/ 6027109 w 7041097"/>
                <a:gd name="connsiteY64" fmla="*/ 834131 h 1087628"/>
                <a:gd name="connsiteX65" fmla="*/ 5855093 w 7041097"/>
                <a:gd name="connsiteY65" fmla="*/ 852238 h 1087628"/>
                <a:gd name="connsiteX66" fmla="*/ 5574436 w 7041097"/>
                <a:gd name="connsiteY66" fmla="*/ 861292 h 1087628"/>
                <a:gd name="connsiteX67" fmla="*/ 5411473 w 7041097"/>
                <a:gd name="connsiteY67" fmla="*/ 870345 h 1087628"/>
                <a:gd name="connsiteX68" fmla="*/ 5194190 w 7041097"/>
                <a:gd name="connsiteY68" fmla="*/ 879399 h 1087628"/>
                <a:gd name="connsiteX69" fmla="*/ 5067442 w 7041097"/>
                <a:gd name="connsiteY69" fmla="*/ 906559 h 1087628"/>
                <a:gd name="connsiteX70" fmla="*/ 4995014 w 7041097"/>
                <a:gd name="connsiteY70" fmla="*/ 915612 h 1087628"/>
                <a:gd name="connsiteX71" fmla="*/ 4940693 w 7041097"/>
                <a:gd name="connsiteY71" fmla="*/ 924666 h 1087628"/>
                <a:gd name="connsiteX72" fmla="*/ 4786784 w 7041097"/>
                <a:gd name="connsiteY72" fmla="*/ 942773 h 1087628"/>
                <a:gd name="connsiteX73" fmla="*/ 4623822 w 7041097"/>
                <a:gd name="connsiteY73" fmla="*/ 969933 h 1087628"/>
                <a:gd name="connsiteX74" fmla="*/ 3790903 w 7041097"/>
                <a:gd name="connsiteY74" fmla="*/ 988040 h 1087628"/>
                <a:gd name="connsiteX75" fmla="*/ 3609834 w 7041097"/>
                <a:gd name="connsiteY75" fmla="*/ 997094 h 1087628"/>
                <a:gd name="connsiteX76" fmla="*/ 3501192 w 7041097"/>
                <a:gd name="connsiteY76" fmla="*/ 1006147 h 1087628"/>
                <a:gd name="connsiteX77" fmla="*/ 3419711 w 7041097"/>
                <a:gd name="connsiteY77" fmla="*/ 1015201 h 1087628"/>
                <a:gd name="connsiteX78" fmla="*/ 2776915 w 7041097"/>
                <a:gd name="connsiteY78" fmla="*/ 1042361 h 1087628"/>
                <a:gd name="connsiteX79" fmla="*/ 2650166 w 7041097"/>
                <a:gd name="connsiteY79" fmla="*/ 1051414 h 1087628"/>
                <a:gd name="connsiteX80" fmla="*/ 2387616 w 7041097"/>
                <a:gd name="connsiteY80" fmla="*/ 1060468 h 1087628"/>
                <a:gd name="connsiteX81" fmla="*/ 2215600 w 7041097"/>
                <a:gd name="connsiteY81" fmla="*/ 1078575 h 1087628"/>
                <a:gd name="connsiteX82" fmla="*/ 2070745 w 7041097"/>
                <a:gd name="connsiteY82" fmla="*/ 1087628 h 1087628"/>
                <a:gd name="connsiteX83" fmla="*/ 1735766 w 7041097"/>
                <a:gd name="connsiteY83" fmla="*/ 1078575 h 1087628"/>
                <a:gd name="connsiteX84" fmla="*/ 1672392 w 7041097"/>
                <a:gd name="connsiteY84" fmla="*/ 1060468 h 1087628"/>
                <a:gd name="connsiteX85" fmla="*/ 1446055 w 7041097"/>
                <a:gd name="connsiteY85" fmla="*/ 1033307 h 1087628"/>
                <a:gd name="connsiteX86" fmla="*/ 1255933 w 7041097"/>
                <a:gd name="connsiteY86" fmla="*/ 1024254 h 1087628"/>
                <a:gd name="connsiteX87" fmla="*/ 984329 w 7041097"/>
                <a:gd name="connsiteY87" fmla="*/ 1006147 h 1087628"/>
                <a:gd name="connsiteX88" fmla="*/ 622190 w 7041097"/>
                <a:gd name="connsiteY88" fmla="*/ 997094 h 1087628"/>
                <a:gd name="connsiteX89" fmla="*/ 486388 w 7041097"/>
                <a:gd name="connsiteY89" fmla="*/ 988040 h 1087628"/>
                <a:gd name="connsiteX90" fmla="*/ 287212 w 7041097"/>
                <a:gd name="connsiteY90" fmla="*/ 960880 h 1087628"/>
                <a:gd name="connsiteX91" fmla="*/ 133303 w 7041097"/>
                <a:gd name="connsiteY91" fmla="*/ 924666 h 1087628"/>
                <a:gd name="connsiteX92" fmla="*/ 69929 w 7041097"/>
                <a:gd name="connsiteY92" fmla="*/ 834131 h 1087628"/>
                <a:gd name="connsiteX93" fmla="*/ 51822 w 7041097"/>
                <a:gd name="connsiteY93" fmla="*/ 806971 h 1087628"/>
                <a:gd name="connsiteX94" fmla="*/ 24661 w 7041097"/>
                <a:gd name="connsiteY94" fmla="*/ 743597 h 1087628"/>
                <a:gd name="connsiteX95" fmla="*/ 6554 w 7041097"/>
                <a:gd name="connsiteY95" fmla="*/ 707383 h 1087628"/>
                <a:gd name="connsiteX96" fmla="*/ 6554 w 7041097"/>
                <a:gd name="connsiteY96" fmla="*/ 399565 h 1087628"/>
                <a:gd name="connsiteX97" fmla="*/ 1322 w 7041097"/>
                <a:gd name="connsiteY97" fmla="*/ 359217 h 1087628"/>
                <a:gd name="connsiteX98" fmla="*/ 12427 w 7041097"/>
                <a:gd name="connsiteY98" fmla="*/ 311124 h 1087628"/>
                <a:gd name="connsiteX99" fmla="*/ 27919 w 7041097"/>
                <a:gd name="connsiteY99" fmla="*/ 274177 h 1087628"/>
                <a:gd name="connsiteX0" fmla="*/ 42415 w 7055593"/>
                <a:gd name="connsiteY0" fmla="*/ 274177 h 1087628"/>
                <a:gd name="connsiteX1" fmla="*/ 44465 w 7055593"/>
                <a:gd name="connsiteY1" fmla="*/ 204627 h 1087628"/>
                <a:gd name="connsiteX2" fmla="*/ 64626 w 7055593"/>
                <a:gd name="connsiteY2" fmla="*/ 150935 h 1087628"/>
                <a:gd name="connsiteX3" fmla="*/ 125102 w 7055593"/>
                <a:gd name="connsiteY3" fmla="*/ 93161 h 1087628"/>
                <a:gd name="connsiteX4" fmla="*/ 250080 w 7055593"/>
                <a:gd name="connsiteY4" fmla="*/ 35332 h 1087628"/>
                <a:gd name="connsiteX5" fmla="*/ 365082 w 7055593"/>
                <a:gd name="connsiteY5" fmla="*/ 19319 h 1087628"/>
                <a:gd name="connsiteX6" fmla="*/ 375906 w 7055593"/>
                <a:gd name="connsiteY6" fmla="*/ 37478 h 1087628"/>
                <a:gd name="connsiteX7" fmla="*/ 398115 w 7055593"/>
                <a:gd name="connsiteY7" fmla="*/ 26332 h 1087628"/>
                <a:gd name="connsiteX8" fmla="*/ 441613 w 7055593"/>
                <a:gd name="connsiteY8" fmla="*/ 19372 h 1087628"/>
                <a:gd name="connsiteX9" fmla="*/ 511989 w 7055593"/>
                <a:gd name="connsiteY9" fmla="*/ 35438 h 1087628"/>
                <a:gd name="connsiteX10" fmla="*/ 691007 w 7055593"/>
                <a:gd name="connsiteY10" fmla="*/ 1212 h 1087628"/>
                <a:gd name="connsiteX11" fmla="*/ 739813 w 7055593"/>
                <a:gd name="connsiteY11" fmla="*/ 92480 h 1087628"/>
                <a:gd name="connsiteX12" fmla="*/ 817755 w 7055593"/>
                <a:gd name="connsiteY12" fmla="*/ 100801 h 1087628"/>
                <a:gd name="connsiteX13" fmla="*/ 830630 w 7055593"/>
                <a:gd name="connsiteY13" fmla="*/ 354717 h 1087628"/>
                <a:gd name="connsiteX14" fmla="*/ 953557 w 7055593"/>
                <a:gd name="connsiteY14" fmla="*/ 272816 h 1087628"/>
                <a:gd name="connsiteX15" fmla="*/ 980718 w 7055593"/>
                <a:gd name="connsiteY15" fmla="*/ 345244 h 1087628"/>
                <a:gd name="connsiteX16" fmla="*/ 1025985 w 7055593"/>
                <a:gd name="connsiteY16" fmla="*/ 390511 h 1087628"/>
                <a:gd name="connsiteX17" fmla="*/ 1134627 w 7055593"/>
                <a:gd name="connsiteY17" fmla="*/ 453886 h 1087628"/>
                <a:gd name="connsiteX18" fmla="*/ 1234215 w 7055593"/>
                <a:gd name="connsiteY18" fmla="*/ 490100 h 1087628"/>
                <a:gd name="connsiteX19" fmla="*/ 1596353 w 7055593"/>
                <a:gd name="connsiteY19" fmla="*/ 471993 h 1087628"/>
                <a:gd name="connsiteX20" fmla="*/ 2085241 w 7055593"/>
                <a:gd name="connsiteY20" fmla="*/ 462939 h 1087628"/>
                <a:gd name="connsiteX21" fmla="*/ 2465486 w 7055593"/>
                <a:gd name="connsiteY21" fmla="*/ 453886 h 1087628"/>
                <a:gd name="connsiteX22" fmla="*/ 2583181 w 7055593"/>
                <a:gd name="connsiteY22" fmla="*/ 444832 h 1087628"/>
                <a:gd name="connsiteX23" fmla="*/ 2682769 w 7055593"/>
                <a:gd name="connsiteY23" fmla="*/ 435779 h 1087628"/>
                <a:gd name="connsiteX24" fmla="*/ 2918159 w 7055593"/>
                <a:gd name="connsiteY24" fmla="*/ 426725 h 1087628"/>
                <a:gd name="connsiteX25" fmla="*/ 3126389 w 7055593"/>
                <a:gd name="connsiteY25" fmla="*/ 417672 h 1087628"/>
                <a:gd name="connsiteX26" fmla="*/ 3434207 w 7055593"/>
                <a:gd name="connsiteY26" fmla="*/ 408618 h 1087628"/>
                <a:gd name="connsiteX27" fmla="*/ 3732971 w 7055593"/>
                <a:gd name="connsiteY27" fmla="*/ 390511 h 1087628"/>
                <a:gd name="connsiteX28" fmla="*/ 4167538 w 7055593"/>
                <a:gd name="connsiteY28" fmla="*/ 408618 h 1087628"/>
                <a:gd name="connsiteX29" fmla="*/ 4203751 w 7055593"/>
                <a:gd name="connsiteY29" fmla="*/ 417672 h 1087628"/>
                <a:gd name="connsiteX30" fmla="*/ 4384821 w 7055593"/>
                <a:gd name="connsiteY30" fmla="*/ 444832 h 1087628"/>
                <a:gd name="connsiteX31" fmla="*/ 4719799 w 7055593"/>
                <a:gd name="connsiteY31" fmla="*/ 462939 h 1087628"/>
                <a:gd name="connsiteX32" fmla="*/ 4900868 w 7055593"/>
                <a:gd name="connsiteY32" fmla="*/ 490100 h 1087628"/>
                <a:gd name="connsiteX33" fmla="*/ 5380702 w 7055593"/>
                <a:gd name="connsiteY33" fmla="*/ 499153 h 1087628"/>
                <a:gd name="connsiteX34" fmla="*/ 5751894 w 7055593"/>
                <a:gd name="connsiteY34" fmla="*/ 508206 h 1087628"/>
                <a:gd name="connsiteX35" fmla="*/ 5969177 w 7055593"/>
                <a:gd name="connsiteY35" fmla="*/ 517260 h 1087628"/>
                <a:gd name="connsiteX36" fmla="*/ 6467118 w 7055593"/>
                <a:gd name="connsiteY36" fmla="*/ 526313 h 1087628"/>
                <a:gd name="connsiteX37" fmla="*/ 6584813 w 7055593"/>
                <a:gd name="connsiteY37" fmla="*/ 517260 h 1087628"/>
                <a:gd name="connsiteX38" fmla="*/ 6693454 w 7055593"/>
                <a:gd name="connsiteY38" fmla="*/ 490100 h 1087628"/>
                <a:gd name="connsiteX39" fmla="*/ 6720615 w 7055593"/>
                <a:gd name="connsiteY39" fmla="*/ 462939 h 1087628"/>
                <a:gd name="connsiteX40" fmla="*/ 6729668 w 7055593"/>
                <a:gd name="connsiteY40" fmla="*/ 435779 h 1087628"/>
                <a:gd name="connsiteX41" fmla="*/ 6765882 w 7055593"/>
                <a:gd name="connsiteY41" fmla="*/ 345244 h 1087628"/>
                <a:gd name="connsiteX42" fmla="*/ 6774936 w 7055593"/>
                <a:gd name="connsiteY42" fmla="*/ 290923 h 1087628"/>
                <a:gd name="connsiteX43" fmla="*/ 6793043 w 7055593"/>
                <a:gd name="connsiteY43" fmla="*/ 254709 h 1087628"/>
                <a:gd name="connsiteX44" fmla="*/ 6802096 w 7055593"/>
                <a:gd name="connsiteY44" fmla="*/ 227549 h 1087628"/>
                <a:gd name="connsiteX45" fmla="*/ 6811149 w 7055593"/>
                <a:gd name="connsiteY45" fmla="*/ 191335 h 1087628"/>
                <a:gd name="connsiteX46" fmla="*/ 6838310 w 7055593"/>
                <a:gd name="connsiteY46" fmla="*/ 164175 h 1087628"/>
                <a:gd name="connsiteX47" fmla="*/ 6910738 w 7055593"/>
                <a:gd name="connsiteY47" fmla="*/ 127961 h 1087628"/>
                <a:gd name="connsiteX48" fmla="*/ 6974112 w 7055593"/>
                <a:gd name="connsiteY48" fmla="*/ 155121 h 1087628"/>
                <a:gd name="connsiteX49" fmla="*/ 7001272 w 7055593"/>
                <a:gd name="connsiteY49" fmla="*/ 200389 h 1087628"/>
                <a:gd name="connsiteX50" fmla="*/ 7037486 w 7055593"/>
                <a:gd name="connsiteY50" fmla="*/ 281870 h 1087628"/>
                <a:gd name="connsiteX51" fmla="*/ 7046540 w 7055593"/>
                <a:gd name="connsiteY51" fmla="*/ 318084 h 1087628"/>
                <a:gd name="connsiteX52" fmla="*/ 7055593 w 7055593"/>
                <a:gd name="connsiteY52" fmla="*/ 345244 h 1087628"/>
                <a:gd name="connsiteX53" fmla="*/ 7046540 w 7055593"/>
                <a:gd name="connsiteY53" fmla="*/ 562527 h 1087628"/>
                <a:gd name="connsiteX54" fmla="*/ 7028433 w 7055593"/>
                <a:gd name="connsiteY54" fmla="*/ 589688 h 1087628"/>
                <a:gd name="connsiteX55" fmla="*/ 7019379 w 7055593"/>
                <a:gd name="connsiteY55" fmla="*/ 644008 h 1087628"/>
                <a:gd name="connsiteX56" fmla="*/ 7001272 w 7055593"/>
                <a:gd name="connsiteY56" fmla="*/ 680222 h 1087628"/>
                <a:gd name="connsiteX57" fmla="*/ 6956005 w 7055593"/>
                <a:gd name="connsiteY57" fmla="*/ 752650 h 1087628"/>
                <a:gd name="connsiteX58" fmla="*/ 6919791 w 7055593"/>
                <a:gd name="connsiteY58" fmla="*/ 825078 h 1087628"/>
                <a:gd name="connsiteX59" fmla="*/ 6883577 w 7055593"/>
                <a:gd name="connsiteY59" fmla="*/ 834131 h 1087628"/>
                <a:gd name="connsiteX60" fmla="*/ 6738722 w 7055593"/>
                <a:gd name="connsiteY60" fmla="*/ 816024 h 1087628"/>
                <a:gd name="connsiteX61" fmla="*/ 6602920 w 7055593"/>
                <a:gd name="connsiteY61" fmla="*/ 797917 h 1087628"/>
                <a:gd name="connsiteX62" fmla="*/ 6349423 w 7055593"/>
                <a:gd name="connsiteY62" fmla="*/ 806971 h 1087628"/>
                <a:gd name="connsiteX63" fmla="*/ 6213621 w 7055593"/>
                <a:gd name="connsiteY63" fmla="*/ 825078 h 1087628"/>
                <a:gd name="connsiteX64" fmla="*/ 6041605 w 7055593"/>
                <a:gd name="connsiteY64" fmla="*/ 834131 h 1087628"/>
                <a:gd name="connsiteX65" fmla="*/ 5869589 w 7055593"/>
                <a:gd name="connsiteY65" fmla="*/ 852238 h 1087628"/>
                <a:gd name="connsiteX66" fmla="*/ 5588932 w 7055593"/>
                <a:gd name="connsiteY66" fmla="*/ 861292 h 1087628"/>
                <a:gd name="connsiteX67" fmla="*/ 5425969 w 7055593"/>
                <a:gd name="connsiteY67" fmla="*/ 870345 h 1087628"/>
                <a:gd name="connsiteX68" fmla="*/ 5208686 w 7055593"/>
                <a:gd name="connsiteY68" fmla="*/ 879399 h 1087628"/>
                <a:gd name="connsiteX69" fmla="*/ 5081938 w 7055593"/>
                <a:gd name="connsiteY69" fmla="*/ 906559 h 1087628"/>
                <a:gd name="connsiteX70" fmla="*/ 5009510 w 7055593"/>
                <a:gd name="connsiteY70" fmla="*/ 915612 h 1087628"/>
                <a:gd name="connsiteX71" fmla="*/ 4955189 w 7055593"/>
                <a:gd name="connsiteY71" fmla="*/ 924666 h 1087628"/>
                <a:gd name="connsiteX72" fmla="*/ 4801280 w 7055593"/>
                <a:gd name="connsiteY72" fmla="*/ 942773 h 1087628"/>
                <a:gd name="connsiteX73" fmla="*/ 4638318 w 7055593"/>
                <a:gd name="connsiteY73" fmla="*/ 969933 h 1087628"/>
                <a:gd name="connsiteX74" fmla="*/ 3805399 w 7055593"/>
                <a:gd name="connsiteY74" fmla="*/ 988040 h 1087628"/>
                <a:gd name="connsiteX75" fmla="*/ 3624330 w 7055593"/>
                <a:gd name="connsiteY75" fmla="*/ 997094 h 1087628"/>
                <a:gd name="connsiteX76" fmla="*/ 3515688 w 7055593"/>
                <a:gd name="connsiteY76" fmla="*/ 1006147 h 1087628"/>
                <a:gd name="connsiteX77" fmla="*/ 3434207 w 7055593"/>
                <a:gd name="connsiteY77" fmla="*/ 1015201 h 1087628"/>
                <a:gd name="connsiteX78" fmla="*/ 2791411 w 7055593"/>
                <a:gd name="connsiteY78" fmla="*/ 1042361 h 1087628"/>
                <a:gd name="connsiteX79" fmla="*/ 2664662 w 7055593"/>
                <a:gd name="connsiteY79" fmla="*/ 1051414 h 1087628"/>
                <a:gd name="connsiteX80" fmla="*/ 2402112 w 7055593"/>
                <a:gd name="connsiteY80" fmla="*/ 1060468 h 1087628"/>
                <a:gd name="connsiteX81" fmla="*/ 2230096 w 7055593"/>
                <a:gd name="connsiteY81" fmla="*/ 1078575 h 1087628"/>
                <a:gd name="connsiteX82" fmla="*/ 2085241 w 7055593"/>
                <a:gd name="connsiteY82" fmla="*/ 1087628 h 1087628"/>
                <a:gd name="connsiteX83" fmla="*/ 1750262 w 7055593"/>
                <a:gd name="connsiteY83" fmla="*/ 1078575 h 1087628"/>
                <a:gd name="connsiteX84" fmla="*/ 1686888 w 7055593"/>
                <a:gd name="connsiteY84" fmla="*/ 1060468 h 1087628"/>
                <a:gd name="connsiteX85" fmla="*/ 1460551 w 7055593"/>
                <a:gd name="connsiteY85" fmla="*/ 1033307 h 1087628"/>
                <a:gd name="connsiteX86" fmla="*/ 1270429 w 7055593"/>
                <a:gd name="connsiteY86" fmla="*/ 1024254 h 1087628"/>
                <a:gd name="connsiteX87" fmla="*/ 998825 w 7055593"/>
                <a:gd name="connsiteY87" fmla="*/ 1006147 h 1087628"/>
                <a:gd name="connsiteX88" fmla="*/ 636686 w 7055593"/>
                <a:gd name="connsiteY88" fmla="*/ 997094 h 1087628"/>
                <a:gd name="connsiteX89" fmla="*/ 500884 w 7055593"/>
                <a:gd name="connsiteY89" fmla="*/ 988040 h 1087628"/>
                <a:gd name="connsiteX90" fmla="*/ 301708 w 7055593"/>
                <a:gd name="connsiteY90" fmla="*/ 960880 h 1087628"/>
                <a:gd name="connsiteX91" fmla="*/ 147799 w 7055593"/>
                <a:gd name="connsiteY91" fmla="*/ 924666 h 1087628"/>
                <a:gd name="connsiteX92" fmla="*/ 84425 w 7055593"/>
                <a:gd name="connsiteY92" fmla="*/ 834131 h 1087628"/>
                <a:gd name="connsiteX93" fmla="*/ 66318 w 7055593"/>
                <a:gd name="connsiteY93" fmla="*/ 806971 h 1087628"/>
                <a:gd name="connsiteX94" fmla="*/ 39157 w 7055593"/>
                <a:gd name="connsiteY94" fmla="*/ 743597 h 1087628"/>
                <a:gd name="connsiteX95" fmla="*/ 21050 w 7055593"/>
                <a:gd name="connsiteY95" fmla="*/ 707383 h 1087628"/>
                <a:gd name="connsiteX96" fmla="*/ 45 w 7055593"/>
                <a:gd name="connsiteY96" fmla="*/ 464458 h 1087628"/>
                <a:gd name="connsiteX97" fmla="*/ 15818 w 7055593"/>
                <a:gd name="connsiteY97" fmla="*/ 359217 h 1087628"/>
                <a:gd name="connsiteX98" fmla="*/ 26923 w 7055593"/>
                <a:gd name="connsiteY98" fmla="*/ 311124 h 1087628"/>
                <a:gd name="connsiteX99" fmla="*/ 42415 w 7055593"/>
                <a:gd name="connsiteY99" fmla="*/ 274177 h 1087628"/>
                <a:gd name="connsiteX0" fmla="*/ 54063 w 7067241"/>
                <a:gd name="connsiteY0" fmla="*/ 274177 h 1087628"/>
                <a:gd name="connsiteX1" fmla="*/ 56113 w 7067241"/>
                <a:gd name="connsiteY1" fmla="*/ 204627 h 1087628"/>
                <a:gd name="connsiteX2" fmla="*/ 76274 w 7067241"/>
                <a:gd name="connsiteY2" fmla="*/ 150935 h 1087628"/>
                <a:gd name="connsiteX3" fmla="*/ 136750 w 7067241"/>
                <a:gd name="connsiteY3" fmla="*/ 93161 h 1087628"/>
                <a:gd name="connsiteX4" fmla="*/ 261728 w 7067241"/>
                <a:gd name="connsiteY4" fmla="*/ 35332 h 1087628"/>
                <a:gd name="connsiteX5" fmla="*/ 376730 w 7067241"/>
                <a:gd name="connsiteY5" fmla="*/ 19319 h 1087628"/>
                <a:gd name="connsiteX6" fmla="*/ 387554 w 7067241"/>
                <a:gd name="connsiteY6" fmla="*/ 37478 h 1087628"/>
                <a:gd name="connsiteX7" fmla="*/ 409763 w 7067241"/>
                <a:gd name="connsiteY7" fmla="*/ 26332 h 1087628"/>
                <a:gd name="connsiteX8" fmla="*/ 453261 w 7067241"/>
                <a:gd name="connsiteY8" fmla="*/ 19372 h 1087628"/>
                <a:gd name="connsiteX9" fmla="*/ 523637 w 7067241"/>
                <a:gd name="connsiteY9" fmla="*/ 35438 h 1087628"/>
                <a:gd name="connsiteX10" fmla="*/ 702655 w 7067241"/>
                <a:gd name="connsiteY10" fmla="*/ 1212 h 1087628"/>
                <a:gd name="connsiteX11" fmla="*/ 751461 w 7067241"/>
                <a:gd name="connsiteY11" fmla="*/ 92480 h 1087628"/>
                <a:gd name="connsiteX12" fmla="*/ 829403 w 7067241"/>
                <a:gd name="connsiteY12" fmla="*/ 100801 h 1087628"/>
                <a:gd name="connsiteX13" fmla="*/ 842278 w 7067241"/>
                <a:gd name="connsiteY13" fmla="*/ 354717 h 1087628"/>
                <a:gd name="connsiteX14" fmla="*/ 965205 w 7067241"/>
                <a:gd name="connsiteY14" fmla="*/ 272816 h 1087628"/>
                <a:gd name="connsiteX15" fmla="*/ 992366 w 7067241"/>
                <a:gd name="connsiteY15" fmla="*/ 345244 h 1087628"/>
                <a:gd name="connsiteX16" fmla="*/ 1037633 w 7067241"/>
                <a:gd name="connsiteY16" fmla="*/ 390511 h 1087628"/>
                <a:gd name="connsiteX17" fmla="*/ 1146275 w 7067241"/>
                <a:gd name="connsiteY17" fmla="*/ 453886 h 1087628"/>
                <a:gd name="connsiteX18" fmla="*/ 1245863 w 7067241"/>
                <a:gd name="connsiteY18" fmla="*/ 490100 h 1087628"/>
                <a:gd name="connsiteX19" fmla="*/ 1608001 w 7067241"/>
                <a:gd name="connsiteY19" fmla="*/ 471993 h 1087628"/>
                <a:gd name="connsiteX20" fmla="*/ 2096889 w 7067241"/>
                <a:gd name="connsiteY20" fmla="*/ 462939 h 1087628"/>
                <a:gd name="connsiteX21" fmla="*/ 2477134 w 7067241"/>
                <a:gd name="connsiteY21" fmla="*/ 453886 h 1087628"/>
                <a:gd name="connsiteX22" fmla="*/ 2594829 w 7067241"/>
                <a:gd name="connsiteY22" fmla="*/ 444832 h 1087628"/>
                <a:gd name="connsiteX23" fmla="*/ 2694417 w 7067241"/>
                <a:gd name="connsiteY23" fmla="*/ 435779 h 1087628"/>
                <a:gd name="connsiteX24" fmla="*/ 2929807 w 7067241"/>
                <a:gd name="connsiteY24" fmla="*/ 426725 h 1087628"/>
                <a:gd name="connsiteX25" fmla="*/ 3138037 w 7067241"/>
                <a:gd name="connsiteY25" fmla="*/ 417672 h 1087628"/>
                <a:gd name="connsiteX26" fmla="*/ 3445855 w 7067241"/>
                <a:gd name="connsiteY26" fmla="*/ 408618 h 1087628"/>
                <a:gd name="connsiteX27" fmla="*/ 3744619 w 7067241"/>
                <a:gd name="connsiteY27" fmla="*/ 390511 h 1087628"/>
                <a:gd name="connsiteX28" fmla="*/ 4179186 w 7067241"/>
                <a:gd name="connsiteY28" fmla="*/ 408618 h 1087628"/>
                <a:gd name="connsiteX29" fmla="*/ 4215399 w 7067241"/>
                <a:gd name="connsiteY29" fmla="*/ 417672 h 1087628"/>
                <a:gd name="connsiteX30" fmla="*/ 4396469 w 7067241"/>
                <a:gd name="connsiteY30" fmla="*/ 444832 h 1087628"/>
                <a:gd name="connsiteX31" fmla="*/ 4731447 w 7067241"/>
                <a:gd name="connsiteY31" fmla="*/ 462939 h 1087628"/>
                <a:gd name="connsiteX32" fmla="*/ 4912516 w 7067241"/>
                <a:gd name="connsiteY32" fmla="*/ 490100 h 1087628"/>
                <a:gd name="connsiteX33" fmla="*/ 5392350 w 7067241"/>
                <a:gd name="connsiteY33" fmla="*/ 499153 h 1087628"/>
                <a:gd name="connsiteX34" fmla="*/ 5763542 w 7067241"/>
                <a:gd name="connsiteY34" fmla="*/ 508206 h 1087628"/>
                <a:gd name="connsiteX35" fmla="*/ 5980825 w 7067241"/>
                <a:gd name="connsiteY35" fmla="*/ 517260 h 1087628"/>
                <a:gd name="connsiteX36" fmla="*/ 6478766 w 7067241"/>
                <a:gd name="connsiteY36" fmla="*/ 526313 h 1087628"/>
                <a:gd name="connsiteX37" fmla="*/ 6596461 w 7067241"/>
                <a:gd name="connsiteY37" fmla="*/ 517260 h 1087628"/>
                <a:gd name="connsiteX38" fmla="*/ 6705102 w 7067241"/>
                <a:gd name="connsiteY38" fmla="*/ 490100 h 1087628"/>
                <a:gd name="connsiteX39" fmla="*/ 6732263 w 7067241"/>
                <a:gd name="connsiteY39" fmla="*/ 462939 h 1087628"/>
                <a:gd name="connsiteX40" fmla="*/ 6741316 w 7067241"/>
                <a:gd name="connsiteY40" fmla="*/ 435779 h 1087628"/>
                <a:gd name="connsiteX41" fmla="*/ 6777530 w 7067241"/>
                <a:gd name="connsiteY41" fmla="*/ 345244 h 1087628"/>
                <a:gd name="connsiteX42" fmla="*/ 6786584 w 7067241"/>
                <a:gd name="connsiteY42" fmla="*/ 290923 h 1087628"/>
                <a:gd name="connsiteX43" fmla="*/ 6804691 w 7067241"/>
                <a:gd name="connsiteY43" fmla="*/ 254709 h 1087628"/>
                <a:gd name="connsiteX44" fmla="*/ 6813744 w 7067241"/>
                <a:gd name="connsiteY44" fmla="*/ 227549 h 1087628"/>
                <a:gd name="connsiteX45" fmla="*/ 6822797 w 7067241"/>
                <a:gd name="connsiteY45" fmla="*/ 191335 h 1087628"/>
                <a:gd name="connsiteX46" fmla="*/ 6849958 w 7067241"/>
                <a:gd name="connsiteY46" fmla="*/ 164175 h 1087628"/>
                <a:gd name="connsiteX47" fmla="*/ 6922386 w 7067241"/>
                <a:gd name="connsiteY47" fmla="*/ 127961 h 1087628"/>
                <a:gd name="connsiteX48" fmla="*/ 6985760 w 7067241"/>
                <a:gd name="connsiteY48" fmla="*/ 155121 h 1087628"/>
                <a:gd name="connsiteX49" fmla="*/ 7012920 w 7067241"/>
                <a:gd name="connsiteY49" fmla="*/ 200389 h 1087628"/>
                <a:gd name="connsiteX50" fmla="*/ 7049134 w 7067241"/>
                <a:gd name="connsiteY50" fmla="*/ 281870 h 1087628"/>
                <a:gd name="connsiteX51" fmla="*/ 7058188 w 7067241"/>
                <a:gd name="connsiteY51" fmla="*/ 318084 h 1087628"/>
                <a:gd name="connsiteX52" fmla="*/ 7067241 w 7067241"/>
                <a:gd name="connsiteY52" fmla="*/ 345244 h 1087628"/>
                <a:gd name="connsiteX53" fmla="*/ 7058188 w 7067241"/>
                <a:gd name="connsiteY53" fmla="*/ 562527 h 1087628"/>
                <a:gd name="connsiteX54" fmla="*/ 7040081 w 7067241"/>
                <a:gd name="connsiteY54" fmla="*/ 589688 h 1087628"/>
                <a:gd name="connsiteX55" fmla="*/ 7031027 w 7067241"/>
                <a:gd name="connsiteY55" fmla="*/ 644008 h 1087628"/>
                <a:gd name="connsiteX56" fmla="*/ 7012920 w 7067241"/>
                <a:gd name="connsiteY56" fmla="*/ 680222 h 1087628"/>
                <a:gd name="connsiteX57" fmla="*/ 6967653 w 7067241"/>
                <a:gd name="connsiteY57" fmla="*/ 752650 h 1087628"/>
                <a:gd name="connsiteX58" fmla="*/ 6931439 w 7067241"/>
                <a:gd name="connsiteY58" fmla="*/ 825078 h 1087628"/>
                <a:gd name="connsiteX59" fmla="*/ 6895225 w 7067241"/>
                <a:gd name="connsiteY59" fmla="*/ 834131 h 1087628"/>
                <a:gd name="connsiteX60" fmla="*/ 6750370 w 7067241"/>
                <a:gd name="connsiteY60" fmla="*/ 816024 h 1087628"/>
                <a:gd name="connsiteX61" fmla="*/ 6614568 w 7067241"/>
                <a:gd name="connsiteY61" fmla="*/ 797917 h 1087628"/>
                <a:gd name="connsiteX62" fmla="*/ 6361071 w 7067241"/>
                <a:gd name="connsiteY62" fmla="*/ 806971 h 1087628"/>
                <a:gd name="connsiteX63" fmla="*/ 6225269 w 7067241"/>
                <a:gd name="connsiteY63" fmla="*/ 825078 h 1087628"/>
                <a:gd name="connsiteX64" fmla="*/ 6053253 w 7067241"/>
                <a:gd name="connsiteY64" fmla="*/ 834131 h 1087628"/>
                <a:gd name="connsiteX65" fmla="*/ 5881237 w 7067241"/>
                <a:gd name="connsiteY65" fmla="*/ 852238 h 1087628"/>
                <a:gd name="connsiteX66" fmla="*/ 5600580 w 7067241"/>
                <a:gd name="connsiteY66" fmla="*/ 861292 h 1087628"/>
                <a:gd name="connsiteX67" fmla="*/ 5437617 w 7067241"/>
                <a:gd name="connsiteY67" fmla="*/ 870345 h 1087628"/>
                <a:gd name="connsiteX68" fmla="*/ 5220334 w 7067241"/>
                <a:gd name="connsiteY68" fmla="*/ 879399 h 1087628"/>
                <a:gd name="connsiteX69" fmla="*/ 5093586 w 7067241"/>
                <a:gd name="connsiteY69" fmla="*/ 906559 h 1087628"/>
                <a:gd name="connsiteX70" fmla="*/ 5021158 w 7067241"/>
                <a:gd name="connsiteY70" fmla="*/ 915612 h 1087628"/>
                <a:gd name="connsiteX71" fmla="*/ 4966837 w 7067241"/>
                <a:gd name="connsiteY71" fmla="*/ 924666 h 1087628"/>
                <a:gd name="connsiteX72" fmla="*/ 4812928 w 7067241"/>
                <a:gd name="connsiteY72" fmla="*/ 942773 h 1087628"/>
                <a:gd name="connsiteX73" fmla="*/ 4649966 w 7067241"/>
                <a:gd name="connsiteY73" fmla="*/ 969933 h 1087628"/>
                <a:gd name="connsiteX74" fmla="*/ 3817047 w 7067241"/>
                <a:gd name="connsiteY74" fmla="*/ 988040 h 1087628"/>
                <a:gd name="connsiteX75" fmla="*/ 3635978 w 7067241"/>
                <a:gd name="connsiteY75" fmla="*/ 997094 h 1087628"/>
                <a:gd name="connsiteX76" fmla="*/ 3527336 w 7067241"/>
                <a:gd name="connsiteY76" fmla="*/ 1006147 h 1087628"/>
                <a:gd name="connsiteX77" fmla="*/ 3445855 w 7067241"/>
                <a:gd name="connsiteY77" fmla="*/ 1015201 h 1087628"/>
                <a:gd name="connsiteX78" fmla="*/ 2803059 w 7067241"/>
                <a:gd name="connsiteY78" fmla="*/ 1042361 h 1087628"/>
                <a:gd name="connsiteX79" fmla="*/ 2676310 w 7067241"/>
                <a:gd name="connsiteY79" fmla="*/ 1051414 h 1087628"/>
                <a:gd name="connsiteX80" fmla="*/ 2413760 w 7067241"/>
                <a:gd name="connsiteY80" fmla="*/ 1060468 h 1087628"/>
                <a:gd name="connsiteX81" fmla="*/ 2241744 w 7067241"/>
                <a:gd name="connsiteY81" fmla="*/ 1078575 h 1087628"/>
                <a:gd name="connsiteX82" fmla="*/ 2096889 w 7067241"/>
                <a:gd name="connsiteY82" fmla="*/ 1087628 h 1087628"/>
                <a:gd name="connsiteX83" fmla="*/ 1761910 w 7067241"/>
                <a:gd name="connsiteY83" fmla="*/ 1078575 h 1087628"/>
                <a:gd name="connsiteX84" fmla="*/ 1698536 w 7067241"/>
                <a:gd name="connsiteY84" fmla="*/ 1060468 h 1087628"/>
                <a:gd name="connsiteX85" fmla="*/ 1472199 w 7067241"/>
                <a:gd name="connsiteY85" fmla="*/ 1033307 h 1087628"/>
                <a:gd name="connsiteX86" fmla="*/ 1282077 w 7067241"/>
                <a:gd name="connsiteY86" fmla="*/ 1024254 h 1087628"/>
                <a:gd name="connsiteX87" fmla="*/ 1010473 w 7067241"/>
                <a:gd name="connsiteY87" fmla="*/ 1006147 h 1087628"/>
                <a:gd name="connsiteX88" fmla="*/ 648334 w 7067241"/>
                <a:gd name="connsiteY88" fmla="*/ 997094 h 1087628"/>
                <a:gd name="connsiteX89" fmla="*/ 512532 w 7067241"/>
                <a:gd name="connsiteY89" fmla="*/ 988040 h 1087628"/>
                <a:gd name="connsiteX90" fmla="*/ 313356 w 7067241"/>
                <a:gd name="connsiteY90" fmla="*/ 960880 h 1087628"/>
                <a:gd name="connsiteX91" fmla="*/ 159447 w 7067241"/>
                <a:gd name="connsiteY91" fmla="*/ 924666 h 1087628"/>
                <a:gd name="connsiteX92" fmla="*/ 96073 w 7067241"/>
                <a:gd name="connsiteY92" fmla="*/ 834131 h 1087628"/>
                <a:gd name="connsiteX93" fmla="*/ 77966 w 7067241"/>
                <a:gd name="connsiteY93" fmla="*/ 806971 h 1087628"/>
                <a:gd name="connsiteX94" fmla="*/ 50805 w 7067241"/>
                <a:gd name="connsiteY94" fmla="*/ 743597 h 1087628"/>
                <a:gd name="connsiteX95" fmla="*/ 32698 w 7067241"/>
                <a:gd name="connsiteY95" fmla="*/ 707383 h 1087628"/>
                <a:gd name="connsiteX96" fmla="*/ 23 w 7067241"/>
                <a:gd name="connsiteY96" fmla="*/ 541910 h 1087628"/>
                <a:gd name="connsiteX97" fmla="*/ 27466 w 7067241"/>
                <a:gd name="connsiteY97" fmla="*/ 359217 h 1087628"/>
                <a:gd name="connsiteX98" fmla="*/ 38571 w 7067241"/>
                <a:gd name="connsiteY98" fmla="*/ 311124 h 1087628"/>
                <a:gd name="connsiteX99" fmla="*/ 54063 w 7067241"/>
                <a:gd name="connsiteY99" fmla="*/ 274177 h 108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67241" h="1087628">
                  <a:moveTo>
                    <a:pt x="54063" y="274177"/>
                  </a:moveTo>
                  <a:cubicBezTo>
                    <a:pt x="56987" y="256428"/>
                    <a:pt x="52411" y="225167"/>
                    <a:pt x="56113" y="204627"/>
                  </a:cubicBezTo>
                  <a:cubicBezTo>
                    <a:pt x="59815" y="184087"/>
                    <a:pt x="62835" y="169513"/>
                    <a:pt x="76274" y="150935"/>
                  </a:cubicBezTo>
                  <a:cubicBezTo>
                    <a:pt x="89713" y="132357"/>
                    <a:pt x="105841" y="112428"/>
                    <a:pt x="136750" y="93161"/>
                  </a:cubicBezTo>
                  <a:cubicBezTo>
                    <a:pt x="167659" y="73894"/>
                    <a:pt x="169919" y="65935"/>
                    <a:pt x="261728" y="35332"/>
                  </a:cubicBezTo>
                  <a:lnTo>
                    <a:pt x="376730" y="19319"/>
                  </a:lnTo>
                  <a:cubicBezTo>
                    <a:pt x="385784" y="16301"/>
                    <a:pt x="382049" y="36309"/>
                    <a:pt x="387554" y="37478"/>
                  </a:cubicBezTo>
                  <a:cubicBezTo>
                    <a:pt x="393060" y="38647"/>
                    <a:pt x="398812" y="29350"/>
                    <a:pt x="409763" y="26332"/>
                  </a:cubicBezTo>
                  <a:cubicBezTo>
                    <a:pt x="420714" y="23314"/>
                    <a:pt x="434282" y="17854"/>
                    <a:pt x="453261" y="19372"/>
                  </a:cubicBezTo>
                  <a:cubicBezTo>
                    <a:pt x="472240" y="20890"/>
                    <a:pt x="502512" y="38456"/>
                    <a:pt x="523637" y="35438"/>
                  </a:cubicBezTo>
                  <a:cubicBezTo>
                    <a:pt x="580976" y="41473"/>
                    <a:pt x="664684" y="-8295"/>
                    <a:pt x="702655" y="1212"/>
                  </a:cubicBezTo>
                  <a:cubicBezTo>
                    <a:pt x="740626" y="10719"/>
                    <a:pt x="725353" y="72899"/>
                    <a:pt x="751461" y="92480"/>
                  </a:cubicBezTo>
                  <a:cubicBezTo>
                    <a:pt x="765538" y="103038"/>
                    <a:pt x="814267" y="57095"/>
                    <a:pt x="829403" y="100801"/>
                  </a:cubicBezTo>
                  <a:cubicBezTo>
                    <a:pt x="844539" y="144507"/>
                    <a:pt x="831700" y="341318"/>
                    <a:pt x="842278" y="354717"/>
                  </a:cubicBezTo>
                  <a:cubicBezTo>
                    <a:pt x="877062" y="398776"/>
                    <a:pt x="940190" y="274395"/>
                    <a:pt x="965205" y="272816"/>
                  </a:cubicBezTo>
                  <a:cubicBezTo>
                    <a:pt x="990220" y="271237"/>
                    <a:pt x="985478" y="335403"/>
                    <a:pt x="992366" y="345244"/>
                  </a:cubicBezTo>
                  <a:cubicBezTo>
                    <a:pt x="1004603" y="362726"/>
                    <a:pt x="1020200" y="378205"/>
                    <a:pt x="1037633" y="390511"/>
                  </a:cubicBezTo>
                  <a:cubicBezTo>
                    <a:pt x="1071884" y="414689"/>
                    <a:pt x="1107019" y="439165"/>
                    <a:pt x="1146275" y="453886"/>
                  </a:cubicBezTo>
                  <a:cubicBezTo>
                    <a:pt x="1227638" y="484397"/>
                    <a:pt x="1194241" y="472892"/>
                    <a:pt x="1245863" y="490100"/>
                  </a:cubicBezTo>
                  <a:lnTo>
                    <a:pt x="1608001" y="471993"/>
                  </a:lnTo>
                  <a:cubicBezTo>
                    <a:pt x="1770909" y="466794"/>
                    <a:pt x="1933934" y="466334"/>
                    <a:pt x="2096889" y="462939"/>
                  </a:cubicBezTo>
                  <a:lnTo>
                    <a:pt x="2477134" y="453886"/>
                  </a:lnTo>
                  <a:lnTo>
                    <a:pt x="2594829" y="444832"/>
                  </a:lnTo>
                  <a:cubicBezTo>
                    <a:pt x="2628047" y="442064"/>
                    <a:pt x="2661133" y="437578"/>
                    <a:pt x="2694417" y="435779"/>
                  </a:cubicBezTo>
                  <a:cubicBezTo>
                    <a:pt x="2772824" y="431541"/>
                    <a:pt x="2851351" y="429927"/>
                    <a:pt x="2929807" y="426725"/>
                  </a:cubicBezTo>
                  <a:lnTo>
                    <a:pt x="3138037" y="417672"/>
                  </a:lnTo>
                  <a:lnTo>
                    <a:pt x="3445855" y="408618"/>
                  </a:lnTo>
                  <a:cubicBezTo>
                    <a:pt x="3565451" y="404105"/>
                    <a:pt x="3630473" y="398665"/>
                    <a:pt x="3744619" y="390511"/>
                  </a:cubicBezTo>
                  <a:cubicBezTo>
                    <a:pt x="3811485" y="392740"/>
                    <a:pt x="4081399" y="399728"/>
                    <a:pt x="4179186" y="408618"/>
                  </a:cubicBezTo>
                  <a:cubicBezTo>
                    <a:pt x="4191577" y="409745"/>
                    <a:pt x="4203126" y="415626"/>
                    <a:pt x="4215399" y="417672"/>
                  </a:cubicBezTo>
                  <a:cubicBezTo>
                    <a:pt x="4275600" y="427706"/>
                    <a:pt x="4335881" y="437488"/>
                    <a:pt x="4396469" y="444832"/>
                  </a:cubicBezTo>
                  <a:cubicBezTo>
                    <a:pt x="4480683" y="455040"/>
                    <a:pt x="4669690" y="460366"/>
                    <a:pt x="4731447" y="462939"/>
                  </a:cubicBezTo>
                  <a:cubicBezTo>
                    <a:pt x="4783046" y="472321"/>
                    <a:pt x="4858146" y="488346"/>
                    <a:pt x="4912516" y="490100"/>
                  </a:cubicBezTo>
                  <a:cubicBezTo>
                    <a:pt x="5072406" y="495258"/>
                    <a:pt x="5232413" y="495750"/>
                    <a:pt x="5392350" y="499153"/>
                  </a:cubicBezTo>
                  <a:lnTo>
                    <a:pt x="5763542" y="508206"/>
                  </a:lnTo>
                  <a:cubicBezTo>
                    <a:pt x="5835998" y="510435"/>
                    <a:pt x="5908358" y="515425"/>
                    <a:pt x="5980825" y="517260"/>
                  </a:cubicBezTo>
                  <a:lnTo>
                    <a:pt x="6478766" y="526313"/>
                  </a:lnTo>
                  <a:cubicBezTo>
                    <a:pt x="6517998" y="523295"/>
                    <a:pt x="6557354" y="521605"/>
                    <a:pt x="6596461" y="517260"/>
                  </a:cubicBezTo>
                  <a:cubicBezTo>
                    <a:pt x="6629251" y="513617"/>
                    <a:pt x="6675504" y="498556"/>
                    <a:pt x="6705102" y="490100"/>
                  </a:cubicBezTo>
                  <a:cubicBezTo>
                    <a:pt x="6714156" y="481046"/>
                    <a:pt x="6725161" y="473592"/>
                    <a:pt x="6732263" y="462939"/>
                  </a:cubicBezTo>
                  <a:cubicBezTo>
                    <a:pt x="6737557" y="454999"/>
                    <a:pt x="6737557" y="444550"/>
                    <a:pt x="6741316" y="435779"/>
                  </a:cubicBezTo>
                  <a:cubicBezTo>
                    <a:pt x="6763795" y="383327"/>
                    <a:pt x="6761043" y="411190"/>
                    <a:pt x="6777530" y="345244"/>
                  </a:cubicBezTo>
                  <a:cubicBezTo>
                    <a:pt x="6781982" y="327435"/>
                    <a:pt x="6781309" y="308506"/>
                    <a:pt x="6786584" y="290923"/>
                  </a:cubicBezTo>
                  <a:cubicBezTo>
                    <a:pt x="6790462" y="277996"/>
                    <a:pt x="6799375" y="267114"/>
                    <a:pt x="6804691" y="254709"/>
                  </a:cubicBezTo>
                  <a:cubicBezTo>
                    <a:pt x="6808450" y="245938"/>
                    <a:pt x="6811122" y="236725"/>
                    <a:pt x="6813744" y="227549"/>
                  </a:cubicBezTo>
                  <a:cubicBezTo>
                    <a:pt x="6817162" y="215585"/>
                    <a:pt x="6816624" y="202138"/>
                    <a:pt x="6822797" y="191335"/>
                  </a:cubicBezTo>
                  <a:cubicBezTo>
                    <a:pt x="6829149" y="180218"/>
                    <a:pt x="6839715" y="171857"/>
                    <a:pt x="6849958" y="164175"/>
                  </a:cubicBezTo>
                  <a:cubicBezTo>
                    <a:pt x="6884170" y="138516"/>
                    <a:pt x="6888965" y="139101"/>
                    <a:pt x="6922386" y="127961"/>
                  </a:cubicBezTo>
                  <a:cubicBezTo>
                    <a:pt x="6938618" y="133372"/>
                    <a:pt x="6974572" y="143933"/>
                    <a:pt x="6985760" y="155121"/>
                  </a:cubicBezTo>
                  <a:cubicBezTo>
                    <a:pt x="6998203" y="167564"/>
                    <a:pt x="7004374" y="185006"/>
                    <a:pt x="7012920" y="200389"/>
                  </a:cubicBezTo>
                  <a:cubicBezTo>
                    <a:pt x="7026066" y="224052"/>
                    <a:pt x="7040740" y="256688"/>
                    <a:pt x="7049134" y="281870"/>
                  </a:cubicBezTo>
                  <a:cubicBezTo>
                    <a:pt x="7053069" y="293674"/>
                    <a:pt x="7054770" y="306120"/>
                    <a:pt x="7058188" y="318084"/>
                  </a:cubicBezTo>
                  <a:cubicBezTo>
                    <a:pt x="7060810" y="327260"/>
                    <a:pt x="7064223" y="336191"/>
                    <a:pt x="7067241" y="345244"/>
                  </a:cubicBezTo>
                  <a:cubicBezTo>
                    <a:pt x="7064223" y="417672"/>
                    <a:pt x="7066193" y="490480"/>
                    <a:pt x="7058188" y="562527"/>
                  </a:cubicBezTo>
                  <a:cubicBezTo>
                    <a:pt x="7056986" y="573342"/>
                    <a:pt x="7043522" y="579365"/>
                    <a:pt x="7040081" y="589688"/>
                  </a:cubicBezTo>
                  <a:cubicBezTo>
                    <a:pt x="7034276" y="607102"/>
                    <a:pt x="7036302" y="626426"/>
                    <a:pt x="7031027" y="644008"/>
                  </a:cubicBezTo>
                  <a:cubicBezTo>
                    <a:pt x="7027149" y="656935"/>
                    <a:pt x="7018236" y="667817"/>
                    <a:pt x="7012920" y="680222"/>
                  </a:cubicBezTo>
                  <a:cubicBezTo>
                    <a:pt x="6988424" y="737381"/>
                    <a:pt x="7028726" y="676310"/>
                    <a:pt x="6967653" y="752650"/>
                  </a:cubicBezTo>
                  <a:cubicBezTo>
                    <a:pt x="6960513" y="788348"/>
                    <a:pt x="6965798" y="805444"/>
                    <a:pt x="6931439" y="825078"/>
                  </a:cubicBezTo>
                  <a:cubicBezTo>
                    <a:pt x="6920636" y="831251"/>
                    <a:pt x="6907296" y="831113"/>
                    <a:pt x="6895225" y="834131"/>
                  </a:cubicBezTo>
                  <a:lnTo>
                    <a:pt x="6750370" y="816024"/>
                  </a:lnTo>
                  <a:cubicBezTo>
                    <a:pt x="6619781" y="802032"/>
                    <a:pt x="6679469" y="819552"/>
                    <a:pt x="6614568" y="797917"/>
                  </a:cubicBezTo>
                  <a:cubicBezTo>
                    <a:pt x="6530069" y="800935"/>
                    <a:pt x="6445419" y="801086"/>
                    <a:pt x="6361071" y="806971"/>
                  </a:cubicBezTo>
                  <a:cubicBezTo>
                    <a:pt x="6315514" y="810149"/>
                    <a:pt x="6270760" y="821064"/>
                    <a:pt x="6225269" y="825078"/>
                  </a:cubicBezTo>
                  <a:cubicBezTo>
                    <a:pt x="6168073" y="830125"/>
                    <a:pt x="6110592" y="831113"/>
                    <a:pt x="6053253" y="834131"/>
                  </a:cubicBezTo>
                  <a:cubicBezTo>
                    <a:pt x="5998301" y="841000"/>
                    <a:pt x="5935800" y="849640"/>
                    <a:pt x="5881237" y="852238"/>
                  </a:cubicBezTo>
                  <a:cubicBezTo>
                    <a:pt x="5787742" y="856690"/>
                    <a:pt x="5694103" y="857475"/>
                    <a:pt x="5600580" y="861292"/>
                  </a:cubicBezTo>
                  <a:cubicBezTo>
                    <a:pt x="5546221" y="863511"/>
                    <a:pt x="5491960" y="867757"/>
                    <a:pt x="5437617" y="870345"/>
                  </a:cubicBezTo>
                  <a:lnTo>
                    <a:pt x="5220334" y="879399"/>
                  </a:lnTo>
                  <a:cubicBezTo>
                    <a:pt x="5178085" y="888452"/>
                    <a:pt x="5136098" y="898830"/>
                    <a:pt x="5093586" y="906559"/>
                  </a:cubicBezTo>
                  <a:cubicBezTo>
                    <a:pt x="5069648" y="910911"/>
                    <a:pt x="5045244" y="912171"/>
                    <a:pt x="5021158" y="915612"/>
                  </a:cubicBezTo>
                  <a:cubicBezTo>
                    <a:pt x="5002986" y="918208"/>
                    <a:pt x="4985040" y="922292"/>
                    <a:pt x="4966837" y="924666"/>
                  </a:cubicBezTo>
                  <a:cubicBezTo>
                    <a:pt x="4915614" y="931347"/>
                    <a:pt x="4863984" y="934918"/>
                    <a:pt x="4812928" y="942773"/>
                  </a:cubicBezTo>
                  <a:cubicBezTo>
                    <a:pt x="4663643" y="965740"/>
                    <a:pt x="4799495" y="958857"/>
                    <a:pt x="4649966" y="969933"/>
                  </a:cubicBezTo>
                  <a:cubicBezTo>
                    <a:pt x="4382008" y="989782"/>
                    <a:pt x="4056996" y="984798"/>
                    <a:pt x="3817047" y="988040"/>
                  </a:cubicBezTo>
                  <a:lnTo>
                    <a:pt x="3635978" y="997094"/>
                  </a:lnTo>
                  <a:cubicBezTo>
                    <a:pt x="3599709" y="999361"/>
                    <a:pt x="3563512" y="1002702"/>
                    <a:pt x="3527336" y="1006147"/>
                  </a:cubicBezTo>
                  <a:cubicBezTo>
                    <a:pt x="3500132" y="1008738"/>
                    <a:pt x="3473135" y="1013596"/>
                    <a:pt x="3445855" y="1015201"/>
                  </a:cubicBezTo>
                  <a:cubicBezTo>
                    <a:pt x="3193495" y="1030046"/>
                    <a:pt x="3043809" y="1034059"/>
                    <a:pt x="2803059" y="1042361"/>
                  </a:cubicBezTo>
                  <a:cubicBezTo>
                    <a:pt x="2760809" y="1045379"/>
                    <a:pt x="2718622" y="1049446"/>
                    <a:pt x="2676310" y="1051414"/>
                  </a:cubicBezTo>
                  <a:cubicBezTo>
                    <a:pt x="2588836" y="1055483"/>
                    <a:pt x="2501158" y="1055005"/>
                    <a:pt x="2413760" y="1060468"/>
                  </a:cubicBezTo>
                  <a:cubicBezTo>
                    <a:pt x="2356217" y="1064065"/>
                    <a:pt x="2299189" y="1073651"/>
                    <a:pt x="2241744" y="1078575"/>
                  </a:cubicBezTo>
                  <a:cubicBezTo>
                    <a:pt x="2193542" y="1082707"/>
                    <a:pt x="2145174" y="1084610"/>
                    <a:pt x="2096889" y="1087628"/>
                  </a:cubicBezTo>
                  <a:cubicBezTo>
                    <a:pt x="1985229" y="1084610"/>
                    <a:pt x="1873352" y="1086173"/>
                    <a:pt x="1761910" y="1078575"/>
                  </a:cubicBezTo>
                  <a:cubicBezTo>
                    <a:pt x="1739991" y="1077081"/>
                    <a:pt x="1720152" y="1064398"/>
                    <a:pt x="1698536" y="1060468"/>
                  </a:cubicBezTo>
                  <a:cubicBezTo>
                    <a:pt x="1663174" y="1054038"/>
                    <a:pt x="1521506" y="1036488"/>
                    <a:pt x="1472199" y="1033307"/>
                  </a:cubicBezTo>
                  <a:cubicBezTo>
                    <a:pt x="1408885" y="1029222"/>
                    <a:pt x="1345399" y="1028211"/>
                    <a:pt x="1282077" y="1024254"/>
                  </a:cubicBezTo>
                  <a:cubicBezTo>
                    <a:pt x="1047667" y="1009604"/>
                    <a:pt x="1349516" y="1017640"/>
                    <a:pt x="1010473" y="1006147"/>
                  </a:cubicBezTo>
                  <a:lnTo>
                    <a:pt x="648334" y="997094"/>
                  </a:lnTo>
                  <a:cubicBezTo>
                    <a:pt x="603067" y="994076"/>
                    <a:pt x="557637" y="992916"/>
                    <a:pt x="512532" y="988040"/>
                  </a:cubicBezTo>
                  <a:cubicBezTo>
                    <a:pt x="445914" y="980838"/>
                    <a:pt x="313356" y="960880"/>
                    <a:pt x="313356" y="960880"/>
                  </a:cubicBezTo>
                  <a:cubicBezTo>
                    <a:pt x="208793" y="926025"/>
                    <a:pt x="260284" y="937270"/>
                    <a:pt x="159447" y="924666"/>
                  </a:cubicBezTo>
                  <a:cubicBezTo>
                    <a:pt x="99891" y="884961"/>
                    <a:pt x="161804" y="932725"/>
                    <a:pt x="96073" y="834131"/>
                  </a:cubicBezTo>
                  <a:cubicBezTo>
                    <a:pt x="90037" y="825078"/>
                    <a:pt x="82832" y="816703"/>
                    <a:pt x="77966" y="806971"/>
                  </a:cubicBezTo>
                  <a:cubicBezTo>
                    <a:pt x="67687" y="786414"/>
                    <a:pt x="60316" y="764520"/>
                    <a:pt x="50805" y="743597"/>
                  </a:cubicBezTo>
                  <a:cubicBezTo>
                    <a:pt x="45220" y="731311"/>
                    <a:pt x="38734" y="719454"/>
                    <a:pt x="32698" y="707383"/>
                  </a:cubicBezTo>
                  <a:cubicBezTo>
                    <a:pt x="18231" y="562703"/>
                    <a:pt x="895" y="599938"/>
                    <a:pt x="23" y="541910"/>
                  </a:cubicBezTo>
                  <a:cubicBezTo>
                    <a:pt x="-849" y="483882"/>
                    <a:pt x="22827" y="368495"/>
                    <a:pt x="27466" y="359217"/>
                  </a:cubicBezTo>
                  <a:cubicBezTo>
                    <a:pt x="32332" y="349485"/>
                    <a:pt x="34152" y="321067"/>
                    <a:pt x="38571" y="311124"/>
                  </a:cubicBezTo>
                  <a:cubicBezTo>
                    <a:pt x="69700" y="241083"/>
                    <a:pt x="51139" y="291926"/>
                    <a:pt x="54063" y="274177"/>
                  </a:cubicBezTo>
                  <a:close/>
                </a:path>
              </a:pathLst>
            </a:custGeom>
            <a:solidFill>
              <a:schemeClr val="tx2">
                <a:lumMod val="20000"/>
                <a:lumOff val="80000"/>
              </a:schemeClr>
            </a:solidFill>
            <a:ln>
              <a:solidFill>
                <a:schemeClr val="bg2"/>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6" name="楕円 55">
              <a:extLst>
                <a:ext uri="{FF2B5EF4-FFF2-40B4-BE49-F238E27FC236}">
                  <a16:creationId xmlns:a16="http://schemas.microsoft.com/office/drawing/2014/main" id="{955313A0-781C-38FB-CD50-4A7CE69A85C3}"/>
                </a:ext>
              </a:extLst>
            </p:cNvPr>
            <p:cNvSpPr/>
            <p:nvPr/>
          </p:nvSpPr>
          <p:spPr>
            <a:xfrm>
              <a:off x="1352362" y="3643788"/>
              <a:ext cx="174279" cy="335333"/>
            </a:xfrm>
            <a:prstGeom prst="ellipse">
              <a:avLst/>
            </a:prstGeom>
            <a:solidFill>
              <a:schemeClr val="bg1"/>
            </a:solidFill>
            <a:ln>
              <a:solidFill>
                <a:schemeClr val="bg2"/>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楕円 14">
              <a:extLst>
                <a:ext uri="{FF2B5EF4-FFF2-40B4-BE49-F238E27FC236}">
                  <a16:creationId xmlns:a16="http://schemas.microsoft.com/office/drawing/2014/main" id="{2E05C5B2-5A4B-4002-D0A2-A73F2130B576}"/>
                </a:ext>
              </a:extLst>
            </p:cNvPr>
            <p:cNvSpPr/>
            <p:nvPr/>
          </p:nvSpPr>
          <p:spPr>
            <a:xfrm>
              <a:off x="1387444" y="3732872"/>
              <a:ext cx="139197" cy="157163"/>
            </a:xfrm>
            <a:prstGeom prst="ellipse">
              <a:avLst/>
            </a:prstGeom>
            <a:solidFill>
              <a:schemeClr val="tx1"/>
            </a:solidFill>
            <a:ln>
              <a:solidFill>
                <a:schemeClr val="bg2"/>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フリーフォーム: 図形 23">
              <a:extLst>
                <a:ext uri="{FF2B5EF4-FFF2-40B4-BE49-F238E27FC236}">
                  <a16:creationId xmlns:a16="http://schemas.microsoft.com/office/drawing/2014/main" id="{C91EB4CA-D17E-20E0-9304-A79F1AA80AB5}"/>
                </a:ext>
              </a:extLst>
            </p:cNvPr>
            <p:cNvSpPr/>
            <p:nvPr/>
          </p:nvSpPr>
          <p:spPr>
            <a:xfrm>
              <a:off x="1860550" y="3929033"/>
              <a:ext cx="3921399" cy="614991"/>
            </a:xfrm>
            <a:custGeom>
              <a:avLst/>
              <a:gdLst>
                <a:gd name="connsiteX0" fmla="*/ 85992 w 3921399"/>
                <a:gd name="connsiteY0" fmla="*/ 332 h 614991"/>
                <a:gd name="connsiteX1" fmla="*/ 73292 w 3921399"/>
                <a:gd name="connsiteY1" fmla="*/ 16207 h 614991"/>
                <a:gd name="connsiteX2" fmla="*/ 60592 w 3921399"/>
                <a:gd name="connsiteY2" fmla="*/ 41607 h 614991"/>
                <a:gd name="connsiteX3" fmla="*/ 44717 w 3921399"/>
                <a:gd name="connsiteY3" fmla="*/ 67007 h 614991"/>
                <a:gd name="connsiteX4" fmla="*/ 38367 w 3921399"/>
                <a:gd name="connsiteY4" fmla="*/ 79707 h 614991"/>
                <a:gd name="connsiteX5" fmla="*/ 25667 w 3921399"/>
                <a:gd name="connsiteY5" fmla="*/ 98757 h 614991"/>
                <a:gd name="connsiteX6" fmla="*/ 22492 w 3921399"/>
                <a:gd name="connsiteY6" fmla="*/ 111457 h 614991"/>
                <a:gd name="connsiteX7" fmla="*/ 9792 w 3921399"/>
                <a:gd name="connsiteY7" fmla="*/ 140032 h 614991"/>
                <a:gd name="connsiteX8" fmla="*/ 3442 w 3921399"/>
                <a:gd name="connsiteY8" fmla="*/ 155907 h 614991"/>
                <a:gd name="connsiteX9" fmla="*/ 3442 w 3921399"/>
                <a:gd name="connsiteY9" fmla="*/ 200357 h 614991"/>
                <a:gd name="connsiteX10" fmla="*/ 6617 w 3921399"/>
                <a:gd name="connsiteY10" fmla="*/ 371807 h 614991"/>
                <a:gd name="connsiteX11" fmla="*/ 16142 w 3921399"/>
                <a:gd name="connsiteY11" fmla="*/ 387682 h 614991"/>
                <a:gd name="connsiteX12" fmla="*/ 35192 w 3921399"/>
                <a:gd name="connsiteY12" fmla="*/ 406732 h 614991"/>
                <a:gd name="connsiteX13" fmla="*/ 82817 w 3921399"/>
                <a:gd name="connsiteY13" fmla="*/ 444832 h 614991"/>
                <a:gd name="connsiteX14" fmla="*/ 133617 w 3921399"/>
                <a:gd name="connsiteY14" fmla="*/ 479757 h 614991"/>
                <a:gd name="connsiteX15" fmla="*/ 146317 w 3921399"/>
                <a:gd name="connsiteY15" fmla="*/ 486107 h 614991"/>
                <a:gd name="connsiteX16" fmla="*/ 159017 w 3921399"/>
                <a:gd name="connsiteY16" fmla="*/ 495632 h 614991"/>
                <a:gd name="connsiteX17" fmla="*/ 171717 w 3921399"/>
                <a:gd name="connsiteY17" fmla="*/ 498807 h 614991"/>
                <a:gd name="connsiteX18" fmla="*/ 206642 w 3921399"/>
                <a:gd name="connsiteY18" fmla="*/ 514682 h 614991"/>
                <a:gd name="connsiteX19" fmla="*/ 276492 w 3921399"/>
                <a:gd name="connsiteY19" fmla="*/ 527382 h 614991"/>
                <a:gd name="connsiteX20" fmla="*/ 298717 w 3921399"/>
                <a:gd name="connsiteY20" fmla="*/ 530557 h 614991"/>
                <a:gd name="connsiteX21" fmla="*/ 336817 w 3921399"/>
                <a:gd name="connsiteY21" fmla="*/ 536907 h 614991"/>
                <a:gd name="connsiteX22" fmla="*/ 413017 w 3921399"/>
                <a:gd name="connsiteY22" fmla="*/ 540082 h 614991"/>
                <a:gd name="connsiteX23" fmla="*/ 632092 w 3921399"/>
                <a:gd name="connsiteY23" fmla="*/ 533732 h 614991"/>
                <a:gd name="connsiteX24" fmla="*/ 733692 w 3921399"/>
                <a:gd name="connsiteY24" fmla="*/ 527382 h 614991"/>
                <a:gd name="connsiteX25" fmla="*/ 774967 w 3921399"/>
                <a:gd name="connsiteY25" fmla="*/ 524207 h 614991"/>
                <a:gd name="connsiteX26" fmla="*/ 1108342 w 3921399"/>
                <a:gd name="connsiteY26" fmla="*/ 521032 h 614991"/>
                <a:gd name="connsiteX27" fmla="*/ 1206767 w 3921399"/>
                <a:gd name="connsiteY27" fmla="*/ 514682 h 614991"/>
                <a:gd name="connsiteX28" fmla="*/ 1540142 w 3921399"/>
                <a:gd name="connsiteY28" fmla="*/ 511507 h 614991"/>
                <a:gd name="connsiteX29" fmla="*/ 1670317 w 3921399"/>
                <a:gd name="connsiteY29" fmla="*/ 501982 h 614991"/>
                <a:gd name="connsiteX30" fmla="*/ 1860817 w 3921399"/>
                <a:gd name="connsiteY30" fmla="*/ 495632 h 614991"/>
                <a:gd name="connsiteX31" fmla="*/ 2073542 w 3921399"/>
                <a:gd name="connsiteY31" fmla="*/ 498807 h 614991"/>
                <a:gd name="connsiteX32" fmla="*/ 2092592 w 3921399"/>
                <a:gd name="connsiteY32" fmla="*/ 505157 h 614991"/>
                <a:gd name="connsiteX33" fmla="*/ 2130692 w 3921399"/>
                <a:gd name="connsiteY33" fmla="*/ 527382 h 614991"/>
                <a:gd name="connsiteX34" fmla="*/ 2140217 w 3921399"/>
                <a:gd name="connsiteY34" fmla="*/ 536907 h 614991"/>
                <a:gd name="connsiteX35" fmla="*/ 2213242 w 3921399"/>
                <a:gd name="connsiteY35" fmla="*/ 568657 h 614991"/>
                <a:gd name="connsiteX36" fmla="*/ 2235467 w 3921399"/>
                <a:gd name="connsiteY36" fmla="*/ 578182 h 614991"/>
                <a:gd name="connsiteX37" fmla="*/ 2254517 w 3921399"/>
                <a:gd name="connsiteY37" fmla="*/ 587707 h 614991"/>
                <a:gd name="connsiteX38" fmla="*/ 2283092 w 3921399"/>
                <a:gd name="connsiteY38" fmla="*/ 597232 h 614991"/>
                <a:gd name="connsiteX39" fmla="*/ 2327542 w 3921399"/>
                <a:gd name="connsiteY39" fmla="*/ 603582 h 614991"/>
                <a:gd name="connsiteX40" fmla="*/ 2365642 w 3921399"/>
                <a:gd name="connsiteY40" fmla="*/ 606757 h 614991"/>
                <a:gd name="connsiteX41" fmla="*/ 2518042 w 3921399"/>
                <a:gd name="connsiteY41" fmla="*/ 609932 h 614991"/>
                <a:gd name="connsiteX42" fmla="*/ 2552967 w 3921399"/>
                <a:gd name="connsiteY42" fmla="*/ 613107 h 614991"/>
                <a:gd name="connsiteX43" fmla="*/ 2835542 w 3921399"/>
                <a:gd name="connsiteY43" fmla="*/ 606757 h 614991"/>
                <a:gd name="connsiteX44" fmla="*/ 2864117 w 3921399"/>
                <a:gd name="connsiteY44" fmla="*/ 597232 h 614991"/>
                <a:gd name="connsiteX45" fmla="*/ 2886342 w 3921399"/>
                <a:gd name="connsiteY45" fmla="*/ 594057 h 614991"/>
                <a:gd name="connsiteX46" fmla="*/ 2911742 w 3921399"/>
                <a:gd name="connsiteY46" fmla="*/ 581357 h 614991"/>
                <a:gd name="connsiteX47" fmla="*/ 2981592 w 3921399"/>
                <a:gd name="connsiteY47" fmla="*/ 562307 h 614991"/>
                <a:gd name="connsiteX48" fmla="*/ 3016517 w 3921399"/>
                <a:gd name="connsiteY48" fmla="*/ 555957 h 614991"/>
                <a:gd name="connsiteX49" fmla="*/ 3127642 w 3921399"/>
                <a:gd name="connsiteY49" fmla="*/ 543257 h 614991"/>
                <a:gd name="connsiteX50" fmla="*/ 3162567 w 3921399"/>
                <a:gd name="connsiteY50" fmla="*/ 536907 h 614991"/>
                <a:gd name="connsiteX51" fmla="*/ 3210192 w 3921399"/>
                <a:gd name="connsiteY51" fmla="*/ 533732 h 614991"/>
                <a:gd name="connsiteX52" fmla="*/ 3292742 w 3921399"/>
                <a:gd name="connsiteY52" fmla="*/ 527382 h 614991"/>
                <a:gd name="connsiteX53" fmla="*/ 3308617 w 3921399"/>
                <a:gd name="connsiteY53" fmla="*/ 524207 h 614991"/>
                <a:gd name="connsiteX54" fmla="*/ 3359417 w 3921399"/>
                <a:gd name="connsiteY54" fmla="*/ 517857 h 614991"/>
                <a:gd name="connsiteX55" fmla="*/ 3378467 w 3921399"/>
                <a:gd name="connsiteY55" fmla="*/ 514682 h 614991"/>
                <a:gd name="connsiteX56" fmla="*/ 3410217 w 3921399"/>
                <a:gd name="connsiteY56" fmla="*/ 508332 h 614991"/>
                <a:gd name="connsiteX57" fmla="*/ 3483242 w 3921399"/>
                <a:gd name="connsiteY57" fmla="*/ 501982 h 614991"/>
                <a:gd name="connsiteX58" fmla="*/ 3527692 w 3921399"/>
                <a:gd name="connsiteY58" fmla="*/ 495632 h 614991"/>
                <a:gd name="connsiteX59" fmla="*/ 3543567 w 3921399"/>
                <a:gd name="connsiteY59" fmla="*/ 492457 h 614991"/>
                <a:gd name="connsiteX60" fmla="*/ 3705492 w 3921399"/>
                <a:gd name="connsiteY60" fmla="*/ 489282 h 614991"/>
                <a:gd name="connsiteX61" fmla="*/ 3746767 w 3921399"/>
                <a:gd name="connsiteY61" fmla="*/ 508332 h 614991"/>
                <a:gd name="connsiteX62" fmla="*/ 3775342 w 3921399"/>
                <a:gd name="connsiteY62" fmla="*/ 521032 h 614991"/>
                <a:gd name="connsiteX63" fmla="*/ 3788042 w 3921399"/>
                <a:gd name="connsiteY63" fmla="*/ 530557 h 614991"/>
                <a:gd name="connsiteX64" fmla="*/ 3813442 w 3921399"/>
                <a:gd name="connsiteY64" fmla="*/ 536907 h 614991"/>
                <a:gd name="connsiteX65" fmla="*/ 3838842 w 3921399"/>
                <a:gd name="connsiteY65" fmla="*/ 546432 h 614991"/>
                <a:gd name="connsiteX66" fmla="*/ 3864242 w 3921399"/>
                <a:gd name="connsiteY66" fmla="*/ 559132 h 614991"/>
                <a:gd name="connsiteX67" fmla="*/ 3889642 w 3921399"/>
                <a:gd name="connsiteY67" fmla="*/ 581357 h 614991"/>
                <a:gd name="connsiteX68" fmla="*/ 3915042 w 3921399"/>
                <a:gd name="connsiteY68" fmla="*/ 597232 h 614991"/>
                <a:gd name="connsiteX69" fmla="*/ 3921392 w 3921399"/>
                <a:gd name="connsiteY69" fmla="*/ 555957 h 614991"/>
                <a:gd name="connsiteX70" fmla="*/ 3915042 w 3921399"/>
                <a:gd name="connsiteY70" fmla="*/ 546432 h 614991"/>
                <a:gd name="connsiteX71" fmla="*/ 3908692 w 3921399"/>
                <a:gd name="connsiteY71" fmla="*/ 533732 h 614991"/>
                <a:gd name="connsiteX72" fmla="*/ 3889642 w 3921399"/>
                <a:gd name="connsiteY72" fmla="*/ 521032 h 614991"/>
                <a:gd name="connsiteX73" fmla="*/ 3873767 w 3921399"/>
                <a:gd name="connsiteY73" fmla="*/ 498807 h 614991"/>
                <a:gd name="connsiteX74" fmla="*/ 3867417 w 3921399"/>
                <a:gd name="connsiteY74" fmla="*/ 486107 h 614991"/>
                <a:gd name="connsiteX75" fmla="*/ 3857892 w 3921399"/>
                <a:gd name="connsiteY75" fmla="*/ 476582 h 614991"/>
                <a:gd name="connsiteX76" fmla="*/ 3851542 w 3921399"/>
                <a:gd name="connsiteY76" fmla="*/ 467057 h 614991"/>
                <a:gd name="connsiteX77" fmla="*/ 3813442 w 3921399"/>
                <a:gd name="connsiteY77" fmla="*/ 438482 h 614991"/>
                <a:gd name="connsiteX78" fmla="*/ 3803917 w 3921399"/>
                <a:gd name="connsiteY78" fmla="*/ 432132 h 614991"/>
                <a:gd name="connsiteX79" fmla="*/ 3788042 w 3921399"/>
                <a:gd name="connsiteY79" fmla="*/ 428957 h 614991"/>
                <a:gd name="connsiteX80" fmla="*/ 3753117 w 3921399"/>
                <a:gd name="connsiteY80" fmla="*/ 416257 h 614991"/>
                <a:gd name="connsiteX81" fmla="*/ 3740417 w 3921399"/>
                <a:gd name="connsiteY81" fmla="*/ 409907 h 614991"/>
                <a:gd name="connsiteX82" fmla="*/ 3727717 w 3921399"/>
                <a:gd name="connsiteY82" fmla="*/ 406732 h 614991"/>
                <a:gd name="connsiteX83" fmla="*/ 3711842 w 3921399"/>
                <a:gd name="connsiteY83" fmla="*/ 400382 h 614991"/>
                <a:gd name="connsiteX84" fmla="*/ 3683267 w 3921399"/>
                <a:gd name="connsiteY84" fmla="*/ 390857 h 614991"/>
                <a:gd name="connsiteX85" fmla="*/ 3553092 w 3921399"/>
                <a:gd name="connsiteY85" fmla="*/ 394032 h 614991"/>
                <a:gd name="connsiteX86" fmla="*/ 3511817 w 3921399"/>
                <a:gd name="connsiteY86" fmla="*/ 400382 h 614991"/>
                <a:gd name="connsiteX87" fmla="*/ 3489592 w 3921399"/>
                <a:gd name="connsiteY87" fmla="*/ 403557 h 614991"/>
                <a:gd name="connsiteX88" fmla="*/ 3476892 w 3921399"/>
                <a:gd name="connsiteY88" fmla="*/ 406732 h 614991"/>
                <a:gd name="connsiteX89" fmla="*/ 3448317 w 3921399"/>
                <a:gd name="connsiteY89" fmla="*/ 409907 h 614991"/>
                <a:gd name="connsiteX90" fmla="*/ 3429267 w 3921399"/>
                <a:gd name="connsiteY90" fmla="*/ 413082 h 614991"/>
                <a:gd name="connsiteX91" fmla="*/ 3353067 w 3921399"/>
                <a:gd name="connsiteY91" fmla="*/ 416257 h 614991"/>
                <a:gd name="connsiteX92" fmla="*/ 3318142 w 3921399"/>
                <a:gd name="connsiteY92" fmla="*/ 422607 h 614991"/>
                <a:gd name="connsiteX93" fmla="*/ 3305442 w 3921399"/>
                <a:gd name="connsiteY93" fmla="*/ 425782 h 614991"/>
                <a:gd name="connsiteX94" fmla="*/ 3276867 w 3921399"/>
                <a:gd name="connsiteY94" fmla="*/ 428957 h 614991"/>
                <a:gd name="connsiteX95" fmla="*/ 3238767 w 3921399"/>
                <a:gd name="connsiteY95" fmla="*/ 435307 h 614991"/>
                <a:gd name="connsiteX96" fmla="*/ 3222892 w 3921399"/>
                <a:gd name="connsiteY96" fmla="*/ 438482 h 614991"/>
                <a:gd name="connsiteX97" fmla="*/ 3146692 w 3921399"/>
                <a:gd name="connsiteY97" fmla="*/ 441657 h 614991"/>
                <a:gd name="connsiteX98" fmla="*/ 3089542 w 3921399"/>
                <a:gd name="connsiteY98" fmla="*/ 448007 h 614991"/>
                <a:gd name="connsiteX99" fmla="*/ 3064142 w 3921399"/>
                <a:gd name="connsiteY99" fmla="*/ 451182 h 614991"/>
                <a:gd name="connsiteX100" fmla="*/ 3029217 w 3921399"/>
                <a:gd name="connsiteY100" fmla="*/ 454357 h 614991"/>
                <a:gd name="connsiteX101" fmla="*/ 3003817 w 3921399"/>
                <a:gd name="connsiteY101" fmla="*/ 457532 h 614991"/>
                <a:gd name="connsiteX102" fmla="*/ 2921267 w 3921399"/>
                <a:gd name="connsiteY102" fmla="*/ 460707 h 614991"/>
                <a:gd name="connsiteX103" fmla="*/ 2848242 w 3921399"/>
                <a:gd name="connsiteY103" fmla="*/ 467057 h 614991"/>
                <a:gd name="connsiteX104" fmla="*/ 2800617 w 3921399"/>
                <a:gd name="connsiteY104" fmla="*/ 470232 h 614991"/>
                <a:gd name="connsiteX105" fmla="*/ 2714892 w 3921399"/>
                <a:gd name="connsiteY105" fmla="*/ 476582 h 614991"/>
                <a:gd name="connsiteX106" fmla="*/ 2670442 w 3921399"/>
                <a:gd name="connsiteY106" fmla="*/ 479757 h 614991"/>
                <a:gd name="connsiteX107" fmla="*/ 2454542 w 3921399"/>
                <a:gd name="connsiteY107" fmla="*/ 463882 h 614991"/>
                <a:gd name="connsiteX108" fmla="*/ 2445017 w 3921399"/>
                <a:gd name="connsiteY108" fmla="*/ 457532 h 614991"/>
                <a:gd name="connsiteX109" fmla="*/ 2403742 w 3921399"/>
                <a:gd name="connsiteY109" fmla="*/ 422607 h 614991"/>
                <a:gd name="connsiteX110" fmla="*/ 2381517 w 3921399"/>
                <a:gd name="connsiteY110" fmla="*/ 416257 h 614991"/>
                <a:gd name="connsiteX111" fmla="*/ 2318017 w 3921399"/>
                <a:gd name="connsiteY111" fmla="*/ 403557 h 614991"/>
                <a:gd name="connsiteX112" fmla="*/ 2295792 w 3921399"/>
                <a:gd name="connsiteY112" fmla="*/ 397207 h 614991"/>
                <a:gd name="connsiteX113" fmla="*/ 2270392 w 3921399"/>
                <a:gd name="connsiteY113" fmla="*/ 387682 h 614991"/>
                <a:gd name="connsiteX114" fmla="*/ 2229117 w 3921399"/>
                <a:gd name="connsiteY114" fmla="*/ 384507 h 614991"/>
                <a:gd name="connsiteX115" fmla="*/ 2162442 w 3921399"/>
                <a:gd name="connsiteY115" fmla="*/ 374982 h 614991"/>
                <a:gd name="connsiteX116" fmla="*/ 2140217 w 3921399"/>
                <a:gd name="connsiteY116" fmla="*/ 371807 h 614991"/>
                <a:gd name="connsiteX117" fmla="*/ 2108467 w 3921399"/>
                <a:gd name="connsiteY117" fmla="*/ 368632 h 614991"/>
                <a:gd name="connsiteX118" fmla="*/ 2041792 w 3921399"/>
                <a:gd name="connsiteY118" fmla="*/ 355932 h 614991"/>
                <a:gd name="connsiteX119" fmla="*/ 2010042 w 3921399"/>
                <a:gd name="connsiteY119" fmla="*/ 352757 h 614991"/>
                <a:gd name="connsiteX120" fmla="*/ 1971942 w 3921399"/>
                <a:gd name="connsiteY120" fmla="*/ 346407 h 614991"/>
                <a:gd name="connsiteX121" fmla="*/ 1946542 w 3921399"/>
                <a:gd name="connsiteY121" fmla="*/ 343232 h 614991"/>
                <a:gd name="connsiteX122" fmla="*/ 1873517 w 3921399"/>
                <a:gd name="connsiteY122" fmla="*/ 333707 h 614991"/>
                <a:gd name="connsiteX123" fmla="*/ 1851292 w 3921399"/>
                <a:gd name="connsiteY123" fmla="*/ 327357 h 614991"/>
                <a:gd name="connsiteX124" fmla="*/ 1841767 w 3921399"/>
                <a:gd name="connsiteY124" fmla="*/ 324182 h 614991"/>
                <a:gd name="connsiteX125" fmla="*/ 1813192 w 3921399"/>
                <a:gd name="connsiteY125" fmla="*/ 311482 h 614991"/>
                <a:gd name="connsiteX126" fmla="*/ 1781442 w 3921399"/>
                <a:gd name="connsiteY126" fmla="*/ 301957 h 614991"/>
                <a:gd name="connsiteX127" fmla="*/ 1740167 w 3921399"/>
                <a:gd name="connsiteY127" fmla="*/ 282907 h 614991"/>
                <a:gd name="connsiteX128" fmla="*/ 1689367 w 3921399"/>
                <a:gd name="connsiteY128" fmla="*/ 273382 h 614991"/>
                <a:gd name="connsiteX129" fmla="*/ 1629042 w 3921399"/>
                <a:gd name="connsiteY129" fmla="*/ 263857 h 614991"/>
                <a:gd name="connsiteX130" fmla="*/ 1584592 w 3921399"/>
                <a:gd name="connsiteY130" fmla="*/ 251157 h 614991"/>
                <a:gd name="connsiteX131" fmla="*/ 1568717 w 3921399"/>
                <a:gd name="connsiteY131" fmla="*/ 244807 h 614991"/>
                <a:gd name="connsiteX132" fmla="*/ 1540142 w 3921399"/>
                <a:gd name="connsiteY132" fmla="*/ 238457 h 614991"/>
                <a:gd name="connsiteX133" fmla="*/ 1505217 w 3921399"/>
                <a:gd name="connsiteY133" fmla="*/ 228932 h 614991"/>
                <a:gd name="connsiteX134" fmla="*/ 1489342 w 3921399"/>
                <a:gd name="connsiteY134" fmla="*/ 222582 h 614991"/>
                <a:gd name="connsiteX135" fmla="*/ 1470292 w 3921399"/>
                <a:gd name="connsiteY135" fmla="*/ 219407 h 614991"/>
                <a:gd name="connsiteX136" fmla="*/ 1422667 w 3921399"/>
                <a:gd name="connsiteY136" fmla="*/ 206707 h 614991"/>
                <a:gd name="connsiteX137" fmla="*/ 1371867 w 3921399"/>
                <a:gd name="connsiteY137" fmla="*/ 200357 h 614991"/>
                <a:gd name="connsiteX138" fmla="*/ 1352817 w 3921399"/>
                <a:gd name="connsiteY138" fmla="*/ 197182 h 614991"/>
                <a:gd name="connsiteX139" fmla="*/ 1238517 w 3921399"/>
                <a:gd name="connsiteY139" fmla="*/ 203532 h 614991"/>
                <a:gd name="connsiteX140" fmla="*/ 1190892 w 3921399"/>
                <a:gd name="connsiteY140" fmla="*/ 206707 h 614991"/>
                <a:gd name="connsiteX141" fmla="*/ 1171842 w 3921399"/>
                <a:gd name="connsiteY141" fmla="*/ 209882 h 614991"/>
                <a:gd name="connsiteX142" fmla="*/ 1149617 w 3921399"/>
                <a:gd name="connsiteY142" fmla="*/ 213057 h 614991"/>
                <a:gd name="connsiteX143" fmla="*/ 1117867 w 3921399"/>
                <a:gd name="connsiteY143" fmla="*/ 222582 h 614991"/>
                <a:gd name="connsiteX144" fmla="*/ 1101992 w 3921399"/>
                <a:gd name="connsiteY144" fmla="*/ 228932 h 614991"/>
                <a:gd name="connsiteX145" fmla="*/ 1079767 w 3921399"/>
                <a:gd name="connsiteY145" fmla="*/ 232107 h 614991"/>
                <a:gd name="connsiteX146" fmla="*/ 1054367 w 3921399"/>
                <a:gd name="connsiteY146" fmla="*/ 247982 h 614991"/>
                <a:gd name="connsiteX147" fmla="*/ 1041667 w 3921399"/>
                <a:gd name="connsiteY147" fmla="*/ 251157 h 614991"/>
                <a:gd name="connsiteX148" fmla="*/ 1025792 w 3921399"/>
                <a:gd name="connsiteY148" fmla="*/ 257507 h 614991"/>
                <a:gd name="connsiteX149" fmla="*/ 994042 w 3921399"/>
                <a:gd name="connsiteY149" fmla="*/ 263857 h 614991"/>
                <a:gd name="connsiteX150" fmla="*/ 981342 w 3921399"/>
                <a:gd name="connsiteY150" fmla="*/ 267032 h 614991"/>
                <a:gd name="connsiteX151" fmla="*/ 962292 w 3921399"/>
                <a:gd name="connsiteY151" fmla="*/ 270207 h 614991"/>
                <a:gd name="connsiteX152" fmla="*/ 949592 w 3921399"/>
                <a:gd name="connsiteY152" fmla="*/ 273382 h 614991"/>
                <a:gd name="connsiteX153" fmla="*/ 933717 w 3921399"/>
                <a:gd name="connsiteY153" fmla="*/ 279732 h 614991"/>
                <a:gd name="connsiteX154" fmla="*/ 895617 w 3921399"/>
                <a:gd name="connsiteY154" fmla="*/ 282907 h 614991"/>
                <a:gd name="connsiteX155" fmla="*/ 844817 w 3921399"/>
                <a:gd name="connsiteY155" fmla="*/ 292432 h 614991"/>
                <a:gd name="connsiteX156" fmla="*/ 809892 w 3921399"/>
                <a:gd name="connsiteY156" fmla="*/ 295607 h 614991"/>
                <a:gd name="connsiteX157" fmla="*/ 787667 w 3921399"/>
                <a:gd name="connsiteY157" fmla="*/ 298782 h 614991"/>
                <a:gd name="connsiteX158" fmla="*/ 762267 w 3921399"/>
                <a:gd name="connsiteY158" fmla="*/ 301957 h 614991"/>
                <a:gd name="connsiteX159" fmla="*/ 736867 w 3921399"/>
                <a:gd name="connsiteY159" fmla="*/ 308307 h 614991"/>
                <a:gd name="connsiteX160" fmla="*/ 667017 w 3921399"/>
                <a:gd name="connsiteY160" fmla="*/ 317832 h 614991"/>
                <a:gd name="connsiteX161" fmla="*/ 644792 w 3921399"/>
                <a:gd name="connsiteY161" fmla="*/ 321007 h 614991"/>
                <a:gd name="connsiteX162" fmla="*/ 625742 w 3921399"/>
                <a:gd name="connsiteY162" fmla="*/ 324182 h 614991"/>
                <a:gd name="connsiteX163" fmla="*/ 597167 w 3921399"/>
                <a:gd name="connsiteY163" fmla="*/ 327357 h 614991"/>
                <a:gd name="connsiteX164" fmla="*/ 584467 w 3921399"/>
                <a:gd name="connsiteY164" fmla="*/ 330532 h 614991"/>
                <a:gd name="connsiteX165" fmla="*/ 520967 w 3921399"/>
                <a:gd name="connsiteY165" fmla="*/ 336882 h 614991"/>
                <a:gd name="connsiteX166" fmla="*/ 498742 w 3921399"/>
                <a:gd name="connsiteY166" fmla="*/ 340057 h 614991"/>
                <a:gd name="connsiteX167" fmla="*/ 457467 w 3921399"/>
                <a:gd name="connsiteY167" fmla="*/ 343232 h 614991"/>
                <a:gd name="connsiteX168" fmla="*/ 435242 w 3921399"/>
                <a:gd name="connsiteY168" fmla="*/ 349582 h 614991"/>
                <a:gd name="connsiteX169" fmla="*/ 384442 w 3921399"/>
                <a:gd name="connsiteY169" fmla="*/ 355932 h 614991"/>
                <a:gd name="connsiteX170" fmla="*/ 324117 w 3921399"/>
                <a:gd name="connsiteY170" fmla="*/ 365457 h 614991"/>
                <a:gd name="connsiteX171" fmla="*/ 162192 w 3921399"/>
                <a:gd name="connsiteY171" fmla="*/ 355932 h 614991"/>
                <a:gd name="connsiteX172" fmla="*/ 149492 w 3921399"/>
                <a:gd name="connsiteY172" fmla="*/ 352757 h 614991"/>
                <a:gd name="connsiteX173" fmla="*/ 146317 w 3921399"/>
                <a:gd name="connsiteY173" fmla="*/ 333707 h 614991"/>
                <a:gd name="connsiteX174" fmla="*/ 136792 w 3921399"/>
                <a:gd name="connsiteY174" fmla="*/ 311482 h 614991"/>
                <a:gd name="connsiteX175" fmla="*/ 139967 w 3921399"/>
                <a:gd name="connsiteY175" fmla="*/ 190832 h 614991"/>
                <a:gd name="connsiteX176" fmla="*/ 143142 w 3921399"/>
                <a:gd name="connsiteY176" fmla="*/ 178132 h 614991"/>
                <a:gd name="connsiteX177" fmla="*/ 149492 w 3921399"/>
                <a:gd name="connsiteY177" fmla="*/ 146382 h 614991"/>
                <a:gd name="connsiteX178" fmla="*/ 155842 w 3921399"/>
                <a:gd name="connsiteY178" fmla="*/ 133682 h 614991"/>
                <a:gd name="connsiteX179" fmla="*/ 162192 w 3921399"/>
                <a:gd name="connsiteY179" fmla="*/ 105107 h 614991"/>
                <a:gd name="connsiteX180" fmla="*/ 174892 w 3921399"/>
                <a:gd name="connsiteY180" fmla="*/ 82882 h 614991"/>
                <a:gd name="connsiteX181" fmla="*/ 184417 w 3921399"/>
                <a:gd name="connsiteY181" fmla="*/ 76532 h 614991"/>
                <a:gd name="connsiteX182" fmla="*/ 187592 w 3921399"/>
                <a:gd name="connsiteY182" fmla="*/ 67007 h 614991"/>
                <a:gd name="connsiteX183" fmla="*/ 197117 w 3921399"/>
                <a:gd name="connsiteY183" fmla="*/ 57482 h 614991"/>
                <a:gd name="connsiteX184" fmla="*/ 181242 w 3921399"/>
                <a:gd name="connsiteY184" fmla="*/ 25732 h 614991"/>
                <a:gd name="connsiteX185" fmla="*/ 171717 w 3921399"/>
                <a:gd name="connsiteY185" fmla="*/ 22557 h 614991"/>
                <a:gd name="connsiteX186" fmla="*/ 136792 w 3921399"/>
                <a:gd name="connsiteY186" fmla="*/ 13032 h 614991"/>
                <a:gd name="connsiteX187" fmla="*/ 127267 w 3921399"/>
                <a:gd name="connsiteY187" fmla="*/ 6682 h 614991"/>
                <a:gd name="connsiteX188" fmla="*/ 85992 w 3921399"/>
                <a:gd name="connsiteY188" fmla="*/ 332 h 61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3921399" h="614991">
                  <a:moveTo>
                    <a:pt x="85992" y="332"/>
                  </a:moveTo>
                  <a:cubicBezTo>
                    <a:pt x="76996" y="1919"/>
                    <a:pt x="76844" y="10436"/>
                    <a:pt x="73292" y="16207"/>
                  </a:cubicBezTo>
                  <a:cubicBezTo>
                    <a:pt x="68331" y="24269"/>
                    <a:pt x="65843" y="33731"/>
                    <a:pt x="60592" y="41607"/>
                  </a:cubicBezTo>
                  <a:cubicBezTo>
                    <a:pt x="53976" y="51531"/>
                    <a:pt x="51099" y="55519"/>
                    <a:pt x="44717" y="67007"/>
                  </a:cubicBezTo>
                  <a:cubicBezTo>
                    <a:pt x="42418" y="71144"/>
                    <a:pt x="40802" y="75648"/>
                    <a:pt x="38367" y="79707"/>
                  </a:cubicBezTo>
                  <a:cubicBezTo>
                    <a:pt x="34440" y="86251"/>
                    <a:pt x="25667" y="98757"/>
                    <a:pt x="25667" y="98757"/>
                  </a:cubicBezTo>
                  <a:cubicBezTo>
                    <a:pt x="24609" y="102990"/>
                    <a:pt x="23872" y="107317"/>
                    <a:pt x="22492" y="111457"/>
                  </a:cubicBezTo>
                  <a:cubicBezTo>
                    <a:pt x="16218" y="130280"/>
                    <a:pt x="17168" y="123435"/>
                    <a:pt x="9792" y="140032"/>
                  </a:cubicBezTo>
                  <a:cubicBezTo>
                    <a:pt x="7477" y="145240"/>
                    <a:pt x="5559" y="150615"/>
                    <a:pt x="3442" y="155907"/>
                  </a:cubicBezTo>
                  <a:cubicBezTo>
                    <a:pt x="-3444" y="204111"/>
                    <a:pt x="1862" y="152153"/>
                    <a:pt x="3442" y="200357"/>
                  </a:cubicBezTo>
                  <a:cubicBezTo>
                    <a:pt x="5315" y="257486"/>
                    <a:pt x="2751" y="314778"/>
                    <a:pt x="6617" y="371807"/>
                  </a:cubicBezTo>
                  <a:cubicBezTo>
                    <a:pt x="7034" y="377964"/>
                    <a:pt x="12234" y="382906"/>
                    <a:pt x="16142" y="387682"/>
                  </a:cubicBezTo>
                  <a:cubicBezTo>
                    <a:pt x="21829" y="394632"/>
                    <a:pt x="28842" y="400382"/>
                    <a:pt x="35192" y="406732"/>
                  </a:cubicBezTo>
                  <a:cubicBezTo>
                    <a:pt x="58447" y="429987"/>
                    <a:pt x="42146" y="415007"/>
                    <a:pt x="82817" y="444832"/>
                  </a:cubicBezTo>
                  <a:cubicBezTo>
                    <a:pt x="98982" y="456686"/>
                    <a:pt x="116341" y="471119"/>
                    <a:pt x="133617" y="479757"/>
                  </a:cubicBezTo>
                  <a:cubicBezTo>
                    <a:pt x="137850" y="481874"/>
                    <a:pt x="142303" y="483599"/>
                    <a:pt x="146317" y="486107"/>
                  </a:cubicBezTo>
                  <a:cubicBezTo>
                    <a:pt x="150804" y="488912"/>
                    <a:pt x="154284" y="493265"/>
                    <a:pt x="159017" y="495632"/>
                  </a:cubicBezTo>
                  <a:cubicBezTo>
                    <a:pt x="162920" y="497583"/>
                    <a:pt x="167665" y="497186"/>
                    <a:pt x="171717" y="498807"/>
                  </a:cubicBezTo>
                  <a:cubicBezTo>
                    <a:pt x="185989" y="504516"/>
                    <a:pt x="192103" y="510805"/>
                    <a:pt x="206642" y="514682"/>
                  </a:cubicBezTo>
                  <a:cubicBezTo>
                    <a:pt x="219265" y="518048"/>
                    <a:pt x="265624" y="525829"/>
                    <a:pt x="276492" y="527382"/>
                  </a:cubicBezTo>
                  <a:cubicBezTo>
                    <a:pt x="283900" y="528440"/>
                    <a:pt x="291335" y="529327"/>
                    <a:pt x="298717" y="530557"/>
                  </a:cubicBezTo>
                  <a:cubicBezTo>
                    <a:pt x="314260" y="533147"/>
                    <a:pt x="319887" y="535815"/>
                    <a:pt x="336817" y="536907"/>
                  </a:cubicBezTo>
                  <a:cubicBezTo>
                    <a:pt x="362186" y="538544"/>
                    <a:pt x="387617" y="539024"/>
                    <a:pt x="413017" y="540082"/>
                  </a:cubicBezTo>
                  <a:lnTo>
                    <a:pt x="632092" y="533732"/>
                  </a:lnTo>
                  <a:cubicBezTo>
                    <a:pt x="650935" y="532913"/>
                    <a:pt x="713120" y="528851"/>
                    <a:pt x="733692" y="527382"/>
                  </a:cubicBezTo>
                  <a:cubicBezTo>
                    <a:pt x="747456" y="526399"/>
                    <a:pt x="761170" y="524441"/>
                    <a:pt x="774967" y="524207"/>
                  </a:cubicBezTo>
                  <a:lnTo>
                    <a:pt x="1108342" y="521032"/>
                  </a:lnTo>
                  <a:lnTo>
                    <a:pt x="1206767" y="514682"/>
                  </a:lnTo>
                  <a:lnTo>
                    <a:pt x="1540142" y="511507"/>
                  </a:lnTo>
                  <a:cubicBezTo>
                    <a:pt x="1583534" y="508332"/>
                    <a:pt x="1626854" y="503958"/>
                    <a:pt x="1670317" y="501982"/>
                  </a:cubicBezTo>
                  <a:cubicBezTo>
                    <a:pt x="1780356" y="496980"/>
                    <a:pt x="1716868" y="499420"/>
                    <a:pt x="1860817" y="495632"/>
                  </a:cubicBezTo>
                  <a:cubicBezTo>
                    <a:pt x="1931725" y="496690"/>
                    <a:pt x="2002686" y="495895"/>
                    <a:pt x="2073542" y="498807"/>
                  </a:cubicBezTo>
                  <a:cubicBezTo>
                    <a:pt x="2080230" y="499082"/>
                    <a:pt x="2086377" y="502671"/>
                    <a:pt x="2092592" y="505157"/>
                  </a:cubicBezTo>
                  <a:cubicBezTo>
                    <a:pt x="2101903" y="508881"/>
                    <a:pt x="2127267" y="523957"/>
                    <a:pt x="2130692" y="527382"/>
                  </a:cubicBezTo>
                  <a:cubicBezTo>
                    <a:pt x="2133867" y="530557"/>
                    <a:pt x="2136393" y="534554"/>
                    <a:pt x="2140217" y="536907"/>
                  </a:cubicBezTo>
                  <a:cubicBezTo>
                    <a:pt x="2167279" y="553561"/>
                    <a:pt x="2183188" y="555777"/>
                    <a:pt x="2213242" y="568657"/>
                  </a:cubicBezTo>
                  <a:cubicBezTo>
                    <a:pt x="2220650" y="571832"/>
                    <a:pt x="2228149" y="574804"/>
                    <a:pt x="2235467" y="578182"/>
                  </a:cubicBezTo>
                  <a:cubicBezTo>
                    <a:pt x="2241913" y="581157"/>
                    <a:pt x="2247925" y="585070"/>
                    <a:pt x="2254517" y="587707"/>
                  </a:cubicBezTo>
                  <a:cubicBezTo>
                    <a:pt x="2263839" y="591436"/>
                    <a:pt x="2273438" y="594474"/>
                    <a:pt x="2283092" y="597232"/>
                  </a:cubicBezTo>
                  <a:cubicBezTo>
                    <a:pt x="2295399" y="600748"/>
                    <a:pt x="2316628" y="602543"/>
                    <a:pt x="2327542" y="603582"/>
                  </a:cubicBezTo>
                  <a:cubicBezTo>
                    <a:pt x="2340229" y="604790"/>
                    <a:pt x="2352905" y="606332"/>
                    <a:pt x="2365642" y="606757"/>
                  </a:cubicBezTo>
                  <a:cubicBezTo>
                    <a:pt x="2416425" y="608450"/>
                    <a:pt x="2467242" y="608874"/>
                    <a:pt x="2518042" y="609932"/>
                  </a:cubicBezTo>
                  <a:cubicBezTo>
                    <a:pt x="2529684" y="610990"/>
                    <a:pt x="2541277" y="613107"/>
                    <a:pt x="2552967" y="613107"/>
                  </a:cubicBezTo>
                  <a:cubicBezTo>
                    <a:pt x="2792431" y="613107"/>
                    <a:pt x="2727684" y="620239"/>
                    <a:pt x="2835542" y="606757"/>
                  </a:cubicBezTo>
                  <a:cubicBezTo>
                    <a:pt x="2845067" y="603582"/>
                    <a:pt x="2854377" y="599667"/>
                    <a:pt x="2864117" y="597232"/>
                  </a:cubicBezTo>
                  <a:cubicBezTo>
                    <a:pt x="2871377" y="595417"/>
                    <a:pt x="2879242" y="596424"/>
                    <a:pt x="2886342" y="594057"/>
                  </a:cubicBezTo>
                  <a:cubicBezTo>
                    <a:pt x="2895322" y="591064"/>
                    <a:pt x="2902846" y="584592"/>
                    <a:pt x="2911742" y="581357"/>
                  </a:cubicBezTo>
                  <a:cubicBezTo>
                    <a:pt x="2919323" y="578600"/>
                    <a:pt x="2966876" y="565405"/>
                    <a:pt x="2981592" y="562307"/>
                  </a:cubicBezTo>
                  <a:cubicBezTo>
                    <a:pt x="2993171" y="559869"/>
                    <a:pt x="3004784" y="557487"/>
                    <a:pt x="3016517" y="555957"/>
                  </a:cubicBezTo>
                  <a:cubicBezTo>
                    <a:pt x="3053487" y="551135"/>
                    <a:pt x="3091083" y="550569"/>
                    <a:pt x="3127642" y="543257"/>
                  </a:cubicBezTo>
                  <a:cubicBezTo>
                    <a:pt x="3135899" y="541606"/>
                    <a:pt x="3154812" y="537646"/>
                    <a:pt x="3162567" y="536907"/>
                  </a:cubicBezTo>
                  <a:cubicBezTo>
                    <a:pt x="3178406" y="535399"/>
                    <a:pt x="3194324" y="534893"/>
                    <a:pt x="3210192" y="533732"/>
                  </a:cubicBezTo>
                  <a:lnTo>
                    <a:pt x="3292742" y="527382"/>
                  </a:lnTo>
                  <a:cubicBezTo>
                    <a:pt x="3298034" y="526324"/>
                    <a:pt x="3303275" y="524970"/>
                    <a:pt x="3308617" y="524207"/>
                  </a:cubicBezTo>
                  <a:cubicBezTo>
                    <a:pt x="3325511" y="521794"/>
                    <a:pt x="3342584" y="520662"/>
                    <a:pt x="3359417" y="517857"/>
                  </a:cubicBezTo>
                  <a:cubicBezTo>
                    <a:pt x="3365767" y="516799"/>
                    <a:pt x="3372140" y="515868"/>
                    <a:pt x="3378467" y="514682"/>
                  </a:cubicBezTo>
                  <a:cubicBezTo>
                    <a:pt x="3389075" y="512693"/>
                    <a:pt x="3399502" y="509631"/>
                    <a:pt x="3410217" y="508332"/>
                  </a:cubicBezTo>
                  <a:cubicBezTo>
                    <a:pt x="3434473" y="505392"/>
                    <a:pt x="3483242" y="501982"/>
                    <a:pt x="3483242" y="501982"/>
                  </a:cubicBezTo>
                  <a:cubicBezTo>
                    <a:pt x="3519131" y="494804"/>
                    <a:pt x="3474899" y="503174"/>
                    <a:pt x="3527692" y="495632"/>
                  </a:cubicBezTo>
                  <a:cubicBezTo>
                    <a:pt x="3533034" y="494869"/>
                    <a:pt x="3538275" y="493515"/>
                    <a:pt x="3543567" y="492457"/>
                  </a:cubicBezTo>
                  <a:cubicBezTo>
                    <a:pt x="3593959" y="458862"/>
                    <a:pt x="3568053" y="473510"/>
                    <a:pt x="3705492" y="489282"/>
                  </a:cubicBezTo>
                  <a:cubicBezTo>
                    <a:pt x="3720546" y="491010"/>
                    <a:pt x="3732920" y="502178"/>
                    <a:pt x="3746767" y="508332"/>
                  </a:cubicBezTo>
                  <a:cubicBezTo>
                    <a:pt x="3757189" y="512964"/>
                    <a:pt x="3765722" y="515020"/>
                    <a:pt x="3775342" y="521032"/>
                  </a:cubicBezTo>
                  <a:cubicBezTo>
                    <a:pt x="3779829" y="523837"/>
                    <a:pt x="3783157" y="528522"/>
                    <a:pt x="3788042" y="530557"/>
                  </a:cubicBezTo>
                  <a:cubicBezTo>
                    <a:pt x="3796098" y="533914"/>
                    <a:pt x="3805022" y="534611"/>
                    <a:pt x="3813442" y="536907"/>
                  </a:cubicBezTo>
                  <a:cubicBezTo>
                    <a:pt x="3819948" y="538681"/>
                    <a:pt x="3834209" y="544293"/>
                    <a:pt x="3838842" y="546432"/>
                  </a:cubicBezTo>
                  <a:cubicBezTo>
                    <a:pt x="3847437" y="550399"/>
                    <a:pt x="3856065" y="554362"/>
                    <a:pt x="3864242" y="559132"/>
                  </a:cubicBezTo>
                  <a:cubicBezTo>
                    <a:pt x="3886041" y="571848"/>
                    <a:pt x="3868325" y="565369"/>
                    <a:pt x="3889642" y="581357"/>
                  </a:cubicBezTo>
                  <a:cubicBezTo>
                    <a:pt x="3897629" y="587348"/>
                    <a:pt x="3906575" y="591940"/>
                    <a:pt x="3915042" y="597232"/>
                  </a:cubicBezTo>
                  <a:cubicBezTo>
                    <a:pt x="3915713" y="593205"/>
                    <a:pt x="3921647" y="558510"/>
                    <a:pt x="3921392" y="555957"/>
                  </a:cubicBezTo>
                  <a:cubicBezTo>
                    <a:pt x="3921012" y="552160"/>
                    <a:pt x="3916935" y="549745"/>
                    <a:pt x="3915042" y="546432"/>
                  </a:cubicBezTo>
                  <a:cubicBezTo>
                    <a:pt x="3912694" y="542323"/>
                    <a:pt x="3912039" y="537079"/>
                    <a:pt x="3908692" y="533732"/>
                  </a:cubicBezTo>
                  <a:cubicBezTo>
                    <a:pt x="3903296" y="528336"/>
                    <a:pt x="3889642" y="521032"/>
                    <a:pt x="3889642" y="521032"/>
                  </a:cubicBezTo>
                  <a:cubicBezTo>
                    <a:pt x="3884350" y="513624"/>
                    <a:pt x="3878655" y="506488"/>
                    <a:pt x="3873767" y="498807"/>
                  </a:cubicBezTo>
                  <a:cubicBezTo>
                    <a:pt x="3871226" y="494814"/>
                    <a:pt x="3870168" y="489958"/>
                    <a:pt x="3867417" y="486107"/>
                  </a:cubicBezTo>
                  <a:cubicBezTo>
                    <a:pt x="3864807" y="482453"/>
                    <a:pt x="3860767" y="480031"/>
                    <a:pt x="3857892" y="476582"/>
                  </a:cubicBezTo>
                  <a:cubicBezTo>
                    <a:pt x="3855449" y="473651"/>
                    <a:pt x="3853985" y="469988"/>
                    <a:pt x="3851542" y="467057"/>
                  </a:cubicBezTo>
                  <a:cubicBezTo>
                    <a:pt x="3840530" y="453842"/>
                    <a:pt x="3828907" y="448792"/>
                    <a:pt x="3813442" y="438482"/>
                  </a:cubicBezTo>
                  <a:cubicBezTo>
                    <a:pt x="3810267" y="436365"/>
                    <a:pt x="3807659" y="432880"/>
                    <a:pt x="3803917" y="432132"/>
                  </a:cubicBezTo>
                  <a:lnTo>
                    <a:pt x="3788042" y="428957"/>
                  </a:lnTo>
                  <a:cubicBezTo>
                    <a:pt x="3759052" y="414462"/>
                    <a:pt x="3795193" y="431558"/>
                    <a:pt x="3753117" y="416257"/>
                  </a:cubicBezTo>
                  <a:cubicBezTo>
                    <a:pt x="3748669" y="414640"/>
                    <a:pt x="3744849" y="411569"/>
                    <a:pt x="3740417" y="409907"/>
                  </a:cubicBezTo>
                  <a:cubicBezTo>
                    <a:pt x="3736331" y="408375"/>
                    <a:pt x="3731857" y="408112"/>
                    <a:pt x="3727717" y="406732"/>
                  </a:cubicBezTo>
                  <a:cubicBezTo>
                    <a:pt x="3722310" y="404930"/>
                    <a:pt x="3717249" y="402184"/>
                    <a:pt x="3711842" y="400382"/>
                  </a:cubicBezTo>
                  <a:cubicBezTo>
                    <a:pt x="3670826" y="386710"/>
                    <a:pt x="3732955" y="410732"/>
                    <a:pt x="3683267" y="390857"/>
                  </a:cubicBezTo>
                  <a:lnTo>
                    <a:pt x="3553092" y="394032"/>
                  </a:lnTo>
                  <a:cubicBezTo>
                    <a:pt x="3513456" y="395617"/>
                    <a:pt x="3536876" y="395826"/>
                    <a:pt x="3511817" y="400382"/>
                  </a:cubicBezTo>
                  <a:cubicBezTo>
                    <a:pt x="3504454" y="401721"/>
                    <a:pt x="3496955" y="402218"/>
                    <a:pt x="3489592" y="403557"/>
                  </a:cubicBezTo>
                  <a:cubicBezTo>
                    <a:pt x="3485299" y="404338"/>
                    <a:pt x="3481205" y="406068"/>
                    <a:pt x="3476892" y="406732"/>
                  </a:cubicBezTo>
                  <a:cubicBezTo>
                    <a:pt x="3467420" y="408189"/>
                    <a:pt x="3457817" y="408640"/>
                    <a:pt x="3448317" y="409907"/>
                  </a:cubicBezTo>
                  <a:cubicBezTo>
                    <a:pt x="3441936" y="410758"/>
                    <a:pt x="3435690" y="412654"/>
                    <a:pt x="3429267" y="413082"/>
                  </a:cubicBezTo>
                  <a:cubicBezTo>
                    <a:pt x="3403901" y="414773"/>
                    <a:pt x="3378467" y="415199"/>
                    <a:pt x="3353067" y="416257"/>
                  </a:cubicBezTo>
                  <a:cubicBezTo>
                    <a:pt x="3324262" y="423458"/>
                    <a:pt x="3359855" y="415023"/>
                    <a:pt x="3318142" y="422607"/>
                  </a:cubicBezTo>
                  <a:cubicBezTo>
                    <a:pt x="3313849" y="423388"/>
                    <a:pt x="3309755" y="425118"/>
                    <a:pt x="3305442" y="425782"/>
                  </a:cubicBezTo>
                  <a:cubicBezTo>
                    <a:pt x="3295970" y="427239"/>
                    <a:pt x="3286392" y="427899"/>
                    <a:pt x="3276867" y="428957"/>
                  </a:cubicBezTo>
                  <a:cubicBezTo>
                    <a:pt x="3256393" y="435782"/>
                    <a:pt x="3275985" y="429990"/>
                    <a:pt x="3238767" y="435307"/>
                  </a:cubicBezTo>
                  <a:cubicBezTo>
                    <a:pt x="3233425" y="436070"/>
                    <a:pt x="3228276" y="438111"/>
                    <a:pt x="3222892" y="438482"/>
                  </a:cubicBezTo>
                  <a:cubicBezTo>
                    <a:pt x="3197530" y="440231"/>
                    <a:pt x="3172092" y="440599"/>
                    <a:pt x="3146692" y="441657"/>
                  </a:cubicBezTo>
                  <a:cubicBezTo>
                    <a:pt x="3109450" y="447864"/>
                    <a:pt x="3145186" y="442443"/>
                    <a:pt x="3089542" y="448007"/>
                  </a:cubicBezTo>
                  <a:cubicBezTo>
                    <a:pt x="3081052" y="448856"/>
                    <a:pt x="3072628" y="450289"/>
                    <a:pt x="3064142" y="451182"/>
                  </a:cubicBezTo>
                  <a:cubicBezTo>
                    <a:pt x="3052517" y="452406"/>
                    <a:pt x="3040842" y="453133"/>
                    <a:pt x="3029217" y="454357"/>
                  </a:cubicBezTo>
                  <a:cubicBezTo>
                    <a:pt x="3020731" y="455250"/>
                    <a:pt x="3012335" y="457031"/>
                    <a:pt x="3003817" y="457532"/>
                  </a:cubicBezTo>
                  <a:cubicBezTo>
                    <a:pt x="2976328" y="459149"/>
                    <a:pt x="2948770" y="459332"/>
                    <a:pt x="2921267" y="460707"/>
                  </a:cubicBezTo>
                  <a:cubicBezTo>
                    <a:pt x="2846000" y="464470"/>
                    <a:pt x="2905296" y="462303"/>
                    <a:pt x="2848242" y="467057"/>
                  </a:cubicBezTo>
                  <a:cubicBezTo>
                    <a:pt x="2832387" y="468378"/>
                    <a:pt x="2816487" y="469098"/>
                    <a:pt x="2800617" y="470232"/>
                  </a:cubicBezTo>
                  <a:lnTo>
                    <a:pt x="2714892" y="476582"/>
                  </a:lnTo>
                  <a:lnTo>
                    <a:pt x="2670442" y="479757"/>
                  </a:lnTo>
                  <a:cubicBezTo>
                    <a:pt x="2598475" y="474465"/>
                    <a:pt x="2526355" y="470962"/>
                    <a:pt x="2454542" y="463882"/>
                  </a:cubicBezTo>
                  <a:cubicBezTo>
                    <a:pt x="2450745" y="463508"/>
                    <a:pt x="2447889" y="460045"/>
                    <a:pt x="2445017" y="457532"/>
                  </a:cubicBezTo>
                  <a:cubicBezTo>
                    <a:pt x="2434190" y="448058"/>
                    <a:pt x="2417407" y="426511"/>
                    <a:pt x="2403742" y="422607"/>
                  </a:cubicBezTo>
                  <a:cubicBezTo>
                    <a:pt x="2396334" y="420490"/>
                    <a:pt x="2389038" y="417928"/>
                    <a:pt x="2381517" y="416257"/>
                  </a:cubicBezTo>
                  <a:cubicBezTo>
                    <a:pt x="2360445" y="411574"/>
                    <a:pt x="2338772" y="409487"/>
                    <a:pt x="2318017" y="403557"/>
                  </a:cubicBezTo>
                  <a:cubicBezTo>
                    <a:pt x="2310609" y="401440"/>
                    <a:pt x="2303101" y="399643"/>
                    <a:pt x="2295792" y="397207"/>
                  </a:cubicBezTo>
                  <a:cubicBezTo>
                    <a:pt x="2287214" y="394348"/>
                    <a:pt x="2279275" y="389374"/>
                    <a:pt x="2270392" y="387682"/>
                  </a:cubicBezTo>
                  <a:cubicBezTo>
                    <a:pt x="2256837" y="385100"/>
                    <a:pt x="2242875" y="385565"/>
                    <a:pt x="2229117" y="384507"/>
                  </a:cubicBezTo>
                  <a:cubicBezTo>
                    <a:pt x="2185467" y="373595"/>
                    <a:pt x="2220107" y="380749"/>
                    <a:pt x="2162442" y="374982"/>
                  </a:cubicBezTo>
                  <a:cubicBezTo>
                    <a:pt x="2154996" y="374237"/>
                    <a:pt x="2147649" y="372681"/>
                    <a:pt x="2140217" y="371807"/>
                  </a:cubicBezTo>
                  <a:cubicBezTo>
                    <a:pt x="2129654" y="370564"/>
                    <a:pt x="2119050" y="369690"/>
                    <a:pt x="2108467" y="368632"/>
                  </a:cubicBezTo>
                  <a:cubicBezTo>
                    <a:pt x="2075688" y="360437"/>
                    <a:pt x="2081922" y="361166"/>
                    <a:pt x="2041792" y="355932"/>
                  </a:cubicBezTo>
                  <a:cubicBezTo>
                    <a:pt x="2031245" y="354556"/>
                    <a:pt x="2020581" y="354194"/>
                    <a:pt x="2010042" y="352757"/>
                  </a:cubicBezTo>
                  <a:cubicBezTo>
                    <a:pt x="1997285" y="351017"/>
                    <a:pt x="1984675" y="348317"/>
                    <a:pt x="1971942" y="346407"/>
                  </a:cubicBezTo>
                  <a:cubicBezTo>
                    <a:pt x="1963504" y="345141"/>
                    <a:pt x="1955009" y="344290"/>
                    <a:pt x="1946542" y="343232"/>
                  </a:cubicBezTo>
                  <a:cubicBezTo>
                    <a:pt x="1903238" y="328797"/>
                    <a:pt x="1953441" y="343698"/>
                    <a:pt x="1873517" y="333707"/>
                  </a:cubicBezTo>
                  <a:cubicBezTo>
                    <a:pt x="1865872" y="332751"/>
                    <a:pt x="1858672" y="329571"/>
                    <a:pt x="1851292" y="327357"/>
                  </a:cubicBezTo>
                  <a:cubicBezTo>
                    <a:pt x="1848086" y="326395"/>
                    <a:pt x="1844843" y="325500"/>
                    <a:pt x="1841767" y="324182"/>
                  </a:cubicBezTo>
                  <a:cubicBezTo>
                    <a:pt x="1822404" y="315884"/>
                    <a:pt x="1835346" y="318867"/>
                    <a:pt x="1813192" y="311482"/>
                  </a:cubicBezTo>
                  <a:cubicBezTo>
                    <a:pt x="1789923" y="303726"/>
                    <a:pt x="1810884" y="314224"/>
                    <a:pt x="1781442" y="301957"/>
                  </a:cubicBezTo>
                  <a:cubicBezTo>
                    <a:pt x="1765111" y="295152"/>
                    <a:pt x="1757646" y="288048"/>
                    <a:pt x="1740167" y="282907"/>
                  </a:cubicBezTo>
                  <a:cubicBezTo>
                    <a:pt x="1725976" y="278733"/>
                    <a:pt x="1704825" y="276280"/>
                    <a:pt x="1689367" y="273382"/>
                  </a:cubicBezTo>
                  <a:cubicBezTo>
                    <a:pt x="1641486" y="264404"/>
                    <a:pt x="1674323" y="268888"/>
                    <a:pt x="1629042" y="263857"/>
                  </a:cubicBezTo>
                  <a:cubicBezTo>
                    <a:pt x="1614225" y="259624"/>
                    <a:pt x="1598899" y="256880"/>
                    <a:pt x="1584592" y="251157"/>
                  </a:cubicBezTo>
                  <a:cubicBezTo>
                    <a:pt x="1579300" y="249040"/>
                    <a:pt x="1574197" y="246373"/>
                    <a:pt x="1568717" y="244807"/>
                  </a:cubicBezTo>
                  <a:cubicBezTo>
                    <a:pt x="1559335" y="242126"/>
                    <a:pt x="1549649" y="240651"/>
                    <a:pt x="1540142" y="238457"/>
                  </a:cubicBezTo>
                  <a:cubicBezTo>
                    <a:pt x="1530697" y="236277"/>
                    <a:pt x="1512692" y="231424"/>
                    <a:pt x="1505217" y="228932"/>
                  </a:cubicBezTo>
                  <a:cubicBezTo>
                    <a:pt x="1499810" y="227130"/>
                    <a:pt x="1494840" y="224082"/>
                    <a:pt x="1489342" y="222582"/>
                  </a:cubicBezTo>
                  <a:cubicBezTo>
                    <a:pt x="1483131" y="220888"/>
                    <a:pt x="1476565" y="220855"/>
                    <a:pt x="1470292" y="219407"/>
                  </a:cubicBezTo>
                  <a:cubicBezTo>
                    <a:pt x="1432166" y="210609"/>
                    <a:pt x="1464048" y="214983"/>
                    <a:pt x="1422667" y="206707"/>
                  </a:cubicBezTo>
                  <a:cubicBezTo>
                    <a:pt x="1408763" y="203926"/>
                    <a:pt x="1385074" y="202118"/>
                    <a:pt x="1371867" y="200357"/>
                  </a:cubicBezTo>
                  <a:cubicBezTo>
                    <a:pt x="1365486" y="199506"/>
                    <a:pt x="1359167" y="198240"/>
                    <a:pt x="1352817" y="197182"/>
                  </a:cubicBezTo>
                  <a:lnTo>
                    <a:pt x="1238517" y="203532"/>
                  </a:lnTo>
                  <a:cubicBezTo>
                    <a:pt x="1222634" y="204466"/>
                    <a:pt x="1206731" y="205199"/>
                    <a:pt x="1190892" y="206707"/>
                  </a:cubicBezTo>
                  <a:cubicBezTo>
                    <a:pt x="1184483" y="207317"/>
                    <a:pt x="1178205" y="208903"/>
                    <a:pt x="1171842" y="209882"/>
                  </a:cubicBezTo>
                  <a:cubicBezTo>
                    <a:pt x="1164445" y="211020"/>
                    <a:pt x="1157025" y="211999"/>
                    <a:pt x="1149617" y="213057"/>
                  </a:cubicBezTo>
                  <a:cubicBezTo>
                    <a:pt x="1139034" y="216232"/>
                    <a:pt x="1128349" y="219088"/>
                    <a:pt x="1117867" y="222582"/>
                  </a:cubicBezTo>
                  <a:cubicBezTo>
                    <a:pt x="1112460" y="224384"/>
                    <a:pt x="1107521" y="227550"/>
                    <a:pt x="1101992" y="228932"/>
                  </a:cubicBezTo>
                  <a:cubicBezTo>
                    <a:pt x="1094732" y="230747"/>
                    <a:pt x="1087175" y="231049"/>
                    <a:pt x="1079767" y="232107"/>
                  </a:cubicBezTo>
                  <a:cubicBezTo>
                    <a:pt x="1071300" y="237399"/>
                    <a:pt x="1064053" y="245560"/>
                    <a:pt x="1054367" y="247982"/>
                  </a:cubicBezTo>
                  <a:cubicBezTo>
                    <a:pt x="1050134" y="249040"/>
                    <a:pt x="1045807" y="249777"/>
                    <a:pt x="1041667" y="251157"/>
                  </a:cubicBezTo>
                  <a:cubicBezTo>
                    <a:pt x="1036260" y="252959"/>
                    <a:pt x="1031299" y="256039"/>
                    <a:pt x="1025792" y="257507"/>
                  </a:cubicBezTo>
                  <a:cubicBezTo>
                    <a:pt x="1015363" y="260288"/>
                    <a:pt x="1004595" y="261596"/>
                    <a:pt x="994042" y="263857"/>
                  </a:cubicBezTo>
                  <a:cubicBezTo>
                    <a:pt x="989775" y="264771"/>
                    <a:pt x="985621" y="266176"/>
                    <a:pt x="981342" y="267032"/>
                  </a:cubicBezTo>
                  <a:cubicBezTo>
                    <a:pt x="975029" y="268295"/>
                    <a:pt x="968605" y="268944"/>
                    <a:pt x="962292" y="270207"/>
                  </a:cubicBezTo>
                  <a:cubicBezTo>
                    <a:pt x="958013" y="271063"/>
                    <a:pt x="953732" y="272002"/>
                    <a:pt x="949592" y="273382"/>
                  </a:cubicBezTo>
                  <a:cubicBezTo>
                    <a:pt x="944185" y="275184"/>
                    <a:pt x="939330" y="278742"/>
                    <a:pt x="933717" y="279732"/>
                  </a:cubicBezTo>
                  <a:cubicBezTo>
                    <a:pt x="921167" y="281947"/>
                    <a:pt x="908283" y="281500"/>
                    <a:pt x="895617" y="282907"/>
                  </a:cubicBezTo>
                  <a:cubicBezTo>
                    <a:pt x="877024" y="284973"/>
                    <a:pt x="864265" y="289654"/>
                    <a:pt x="844817" y="292432"/>
                  </a:cubicBezTo>
                  <a:cubicBezTo>
                    <a:pt x="833245" y="294085"/>
                    <a:pt x="821510" y="294316"/>
                    <a:pt x="809892" y="295607"/>
                  </a:cubicBezTo>
                  <a:cubicBezTo>
                    <a:pt x="802454" y="296433"/>
                    <a:pt x="795085" y="297793"/>
                    <a:pt x="787667" y="298782"/>
                  </a:cubicBezTo>
                  <a:cubicBezTo>
                    <a:pt x="779209" y="299910"/>
                    <a:pt x="770653" y="300385"/>
                    <a:pt x="762267" y="301957"/>
                  </a:cubicBezTo>
                  <a:cubicBezTo>
                    <a:pt x="753689" y="303565"/>
                    <a:pt x="745475" y="306872"/>
                    <a:pt x="736867" y="308307"/>
                  </a:cubicBezTo>
                  <a:cubicBezTo>
                    <a:pt x="713688" y="312170"/>
                    <a:pt x="690295" y="314621"/>
                    <a:pt x="667017" y="317832"/>
                  </a:cubicBezTo>
                  <a:cubicBezTo>
                    <a:pt x="659604" y="318855"/>
                    <a:pt x="652174" y="319777"/>
                    <a:pt x="644792" y="321007"/>
                  </a:cubicBezTo>
                  <a:cubicBezTo>
                    <a:pt x="638442" y="322065"/>
                    <a:pt x="632123" y="323331"/>
                    <a:pt x="625742" y="324182"/>
                  </a:cubicBezTo>
                  <a:cubicBezTo>
                    <a:pt x="616242" y="325449"/>
                    <a:pt x="606692" y="326299"/>
                    <a:pt x="597167" y="327357"/>
                  </a:cubicBezTo>
                  <a:cubicBezTo>
                    <a:pt x="592934" y="328415"/>
                    <a:pt x="588771" y="329815"/>
                    <a:pt x="584467" y="330532"/>
                  </a:cubicBezTo>
                  <a:cubicBezTo>
                    <a:pt x="561094" y="334427"/>
                    <a:pt x="545655" y="334283"/>
                    <a:pt x="520967" y="336882"/>
                  </a:cubicBezTo>
                  <a:cubicBezTo>
                    <a:pt x="513525" y="337665"/>
                    <a:pt x="506188" y="339312"/>
                    <a:pt x="498742" y="340057"/>
                  </a:cubicBezTo>
                  <a:cubicBezTo>
                    <a:pt x="485012" y="341430"/>
                    <a:pt x="471225" y="342174"/>
                    <a:pt x="457467" y="343232"/>
                  </a:cubicBezTo>
                  <a:cubicBezTo>
                    <a:pt x="450059" y="345349"/>
                    <a:pt x="442833" y="348262"/>
                    <a:pt x="435242" y="349582"/>
                  </a:cubicBezTo>
                  <a:cubicBezTo>
                    <a:pt x="418429" y="352506"/>
                    <a:pt x="401357" y="353677"/>
                    <a:pt x="384442" y="355932"/>
                  </a:cubicBezTo>
                  <a:cubicBezTo>
                    <a:pt x="341763" y="361623"/>
                    <a:pt x="352104" y="359860"/>
                    <a:pt x="324117" y="365457"/>
                  </a:cubicBezTo>
                  <a:cubicBezTo>
                    <a:pt x="228822" y="362881"/>
                    <a:pt x="231230" y="367438"/>
                    <a:pt x="162192" y="355932"/>
                  </a:cubicBezTo>
                  <a:cubicBezTo>
                    <a:pt x="157888" y="355215"/>
                    <a:pt x="153725" y="353815"/>
                    <a:pt x="149492" y="352757"/>
                  </a:cubicBezTo>
                  <a:cubicBezTo>
                    <a:pt x="148434" y="346407"/>
                    <a:pt x="147714" y="339991"/>
                    <a:pt x="146317" y="333707"/>
                  </a:cubicBezTo>
                  <a:cubicBezTo>
                    <a:pt x="144448" y="325298"/>
                    <a:pt x="140675" y="319247"/>
                    <a:pt x="136792" y="311482"/>
                  </a:cubicBezTo>
                  <a:cubicBezTo>
                    <a:pt x="137850" y="271265"/>
                    <a:pt x="138053" y="231017"/>
                    <a:pt x="139967" y="190832"/>
                  </a:cubicBezTo>
                  <a:cubicBezTo>
                    <a:pt x="140175" y="186473"/>
                    <a:pt x="142286" y="182411"/>
                    <a:pt x="143142" y="178132"/>
                  </a:cubicBezTo>
                  <a:cubicBezTo>
                    <a:pt x="144710" y="170294"/>
                    <a:pt x="146331" y="154810"/>
                    <a:pt x="149492" y="146382"/>
                  </a:cubicBezTo>
                  <a:cubicBezTo>
                    <a:pt x="151154" y="141950"/>
                    <a:pt x="154180" y="138114"/>
                    <a:pt x="155842" y="133682"/>
                  </a:cubicBezTo>
                  <a:cubicBezTo>
                    <a:pt x="161946" y="117404"/>
                    <a:pt x="156157" y="123212"/>
                    <a:pt x="162192" y="105107"/>
                  </a:cubicBezTo>
                  <a:cubicBezTo>
                    <a:pt x="163437" y="101372"/>
                    <a:pt x="171408" y="86366"/>
                    <a:pt x="174892" y="82882"/>
                  </a:cubicBezTo>
                  <a:cubicBezTo>
                    <a:pt x="177590" y="80184"/>
                    <a:pt x="181242" y="78649"/>
                    <a:pt x="184417" y="76532"/>
                  </a:cubicBezTo>
                  <a:cubicBezTo>
                    <a:pt x="185475" y="73357"/>
                    <a:pt x="185736" y="69792"/>
                    <a:pt x="187592" y="67007"/>
                  </a:cubicBezTo>
                  <a:cubicBezTo>
                    <a:pt x="190083" y="63271"/>
                    <a:pt x="196236" y="61885"/>
                    <a:pt x="197117" y="57482"/>
                  </a:cubicBezTo>
                  <a:cubicBezTo>
                    <a:pt x="200797" y="39082"/>
                    <a:pt x="194553" y="33338"/>
                    <a:pt x="181242" y="25732"/>
                  </a:cubicBezTo>
                  <a:cubicBezTo>
                    <a:pt x="178336" y="24072"/>
                    <a:pt x="174793" y="23875"/>
                    <a:pt x="171717" y="22557"/>
                  </a:cubicBezTo>
                  <a:cubicBezTo>
                    <a:pt x="147475" y="12168"/>
                    <a:pt x="171368" y="17971"/>
                    <a:pt x="136792" y="13032"/>
                  </a:cubicBezTo>
                  <a:cubicBezTo>
                    <a:pt x="133617" y="10915"/>
                    <a:pt x="130887" y="7889"/>
                    <a:pt x="127267" y="6682"/>
                  </a:cubicBezTo>
                  <a:cubicBezTo>
                    <a:pt x="116698" y="3159"/>
                    <a:pt x="94988" y="-1255"/>
                    <a:pt x="85992" y="332"/>
                  </a:cubicBezTo>
                  <a:close/>
                </a:path>
              </a:pathLst>
            </a:custGeom>
            <a:solidFill>
              <a:srgbClr val="FF99FF"/>
            </a:solidFill>
            <a:ln>
              <a:solidFill>
                <a:schemeClr val="bg2"/>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mn-ea"/>
                <a:cs typeface="+mn-cs"/>
              </a:endParaRPr>
            </a:p>
          </p:txBody>
        </p:sp>
      </p:grpSp>
      <p:cxnSp>
        <p:nvCxnSpPr>
          <p:cNvPr id="29" name="直線矢印コネクタ 28">
            <a:extLst>
              <a:ext uri="{FF2B5EF4-FFF2-40B4-BE49-F238E27FC236}">
                <a16:creationId xmlns:a16="http://schemas.microsoft.com/office/drawing/2014/main" id="{B33D0D02-CE09-6959-A6B7-876E0BDF8C89}"/>
              </a:ext>
            </a:extLst>
          </p:cNvPr>
          <p:cNvCxnSpPr>
            <a:cxnSpLocks/>
          </p:cNvCxnSpPr>
          <p:nvPr/>
        </p:nvCxnSpPr>
        <p:spPr>
          <a:xfrm flipV="1">
            <a:off x="93042" y="4872517"/>
            <a:ext cx="692061" cy="337512"/>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sp>
        <p:nvSpPr>
          <p:cNvPr id="75" name="テキスト ボックス 74">
            <a:extLst>
              <a:ext uri="{FF2B5EF4-FFF2-40B4-BE49-F238E27FC236}">
                <a16:creationId xmlns:a16="http://schemas.microsoft.com/office/drawing/2014/main" id="{54ED66BD-82E4-D1B2-BE4E-925FA799E3A6}"/>
              </a:ext>
            </a:extLst>
          </p:cNvPr>
          <p:cNvSpPr txBox="1"/>
          <p:nvPr/>
        </p:nvSpPr>
        <p:spPr>
          <a:xfrm>
            <a:off x="2084111" y="6003692"/>
            <a:ext cx="5588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pitchFamily="50" charset="-128"/>
                <a:cs typeface="+mn-cs"/>
              </a:rPr>
              <a:t>Implant to Body Surface for Capsule Endoscopy</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0000"/>
              </a:solidFill>
              <a:effectLst/>
              <a:uLnTx/>
              <a:uFillTx/>
              <a:latin typeface="Arial"/>
              <a:ea typeface="ＭＳ Ｐゴシック" pitchFamily="50" charset="-128"/>
              <a:cs typeface="+mn-cs"/>
            </a:endParaRPr>
          </a:p>
        </p:txBody>
      </p:sp>
      <p:sp>
        <p:nvSpPr>
          <p:cNvPr id="85" name="テキスト ボックス 84">
            <a:extLst>
              <a:ext uri="{FF2B5EF4-FFF2-40B4-BE49-F238E27FC236}">
                <a16:creationId xmlns:a16="http://schemas.microsoft.com/office/drawing/2014/main" id="{E7873395-5FA0-9FC0-CAC5-AE253D7A75E1}"/>
              </a:ext>
            </a:extLst>
          </p:cNvPr>
          <p:cNvSpPr txBox="1"/>
          <p:nvPr/>
        </p:nvSpPr>
        <p:spPr>
          <a:xfrm>
            <a:off x="2071943" y="5507940"/>
            <a:ext cx="239556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pitchFamily="50" charset="-128"/>
                <a:cs typeface="+mn-cs"/>
              </a:rPr>
              <a:t>capsule endoscopy</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pitchFamily="50" charset="-128"/>
              <a:cs typeface="+mn-cs"/>
            </a:endParaRPr>
          </a:p>
        </p:txBody>
      </p:sp>
      <p:cxnSp>
        <p:nvCxnSpPr>
          <p:cNvPr id="87" name="直線矢印コネクタ 86">
            <a:extLst>
              <a:ext uri="{FF2B5EF4-FFF2-40B4-BE49-F238E27FC236}">
                <a16:creationId xmlns:a16="http://schemas.microsoft.com/office/drawing/2014/main" id="{0FF06474-CD14-37A2-FE60-D046790CB333}"/>
              </a:ext>
            </a:extLst>
          </p:cNvPr>
          <p:cNvCxnSpPr>
            <a:cxnSpLocks/>
          </p:cNvCxnSpPr>
          <p:nvPr/>
        </p:nvCxnSpPr>
        <p:spPr>
          <a:xfrm flipH="1" flipV="1">
            <a:off x="2558810" y="4758650"/>
            <a:ext cx="413518" cy="807724"/>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sp>
        <p:nvSpPr>
          <p:cNvPr id="55" name="楕円 54">
            <a:extLst>
              <a:ext uri="{FF2B5EF4-FFF2-40B4-BE49-F238E27FC236}">
                <a16:creationId xmlns:a16="http://schemas.microsoft.com/office/drawing/2014/main" id="{32B180F1-117A-E4D7-247B-58115785E045}"/>
              </a:ext>
            </a:extLst>
          </p:cNvPr>
          <p:cNvSpPr/>
          <p:nvPr/>
        </p:nvSpPr>
        <p:spPr>
          <a:xfrm>
            <a:off x="2286000" y="4596276"/>
            <a:ext cx="561975" cy="162374"/>
          </a:xfrm>
          <a:prstGeom prst="ellipse">
            <a:avLst/>
          </a:prstGeom>
          <a:solidFill>
            <a:srgbClr val="FFFF00"/>
          </a:solidFill>
          <a:ln>
            <a:solidFill>
              <a:schemeClr val="bg2"/>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88" name="直線矢印コネクタ 87">
            <a:extLst>
              <a:ext uri="{FF2B5EF4-FFF2-40B4-BE49-F238E27FC236}">
                <a16:creationId xmlns:a16="http://schemas.microsoft.com/office/drawing/2014/main" id="{3485CC26-AD45-4FCD-74D0-04AC946C4AA9}"/>
              </a:ext>
            </a:extLst>
          </p:cNvPr>
          <p:cNvCxnSpPr>
            <a:cxnSpLocks/>
          </p:cNvCxnSpPr>
          <p:nvPr/>
        </p:nvCxnSpPr>
        <p:spPr>
          <a:xfrm flipV="1">
            <a:off x="2566987" y="4143272"/>
            <a:ext cx="630220" cy="402549"/>
          </a:xfrm>
          <a:prstGeom prst="straightConnector1">
            <a:avLst/>
          </a:prstGeom>
          <a:ln w="38100">
            <a:solidFill>
              <a:srgbClr val="FF0000"/>
            </a:solidFill>
            <a:headEnd type="triangle" w="lg" len="lg"/>
            <a:tailEnd type="triangle" w="lg" len="lg"/>
          </a:ln>
        </p:spPr>
        <p:style>
          <a:lnRef idx="1">
            <a:schemeClr val="dk1"/>
          </a:lnRef>
          <a:fillRef idx="0">
            <a:schemeClr val="dk1"/>
          </a:fillRef>
          <a:effectRef idx="0">
            <a:schemeClr val="dk1"/>
          </a:effectRef>
          <a:fontRef idx="minor">
            <a:schemeClr val="tx1"/>
          </a:fontRef>
        </p:style>
      </p:cxnSp>
      <p:grpSp>
        <p:nvGrpSpPr>
          <p:cNvPr id="89" name="グループ化 88">
            <a:extLst>
              <a:ext uri="{FF2B5EF4-FFF2-40B4-BE49-F238E27FC236}">
                <a16:creationId xmlns:a16="http://schemas.microsoft.com/office/drawing/2014/main" id="{4529215C-A8F0-AFAE-833C-4E58759ABC35}"/>
              </a:ext>
            </a:extLst>
          </p:cNvPr>
          <p:cNvGrpSpPr/>
          <p:nvPr/>
        </p:nvGrpSpPr>
        <p:grpSpPr>
          <a:xfrm rot="16200000">
            <a:off x="3392164" y="3795557"/>
            <a:ext cx="326572" cy="716486"/>
            <a:chOff x="5487281" y="3238246"/>
            <a:chExt cx="326572" cy="716486"/>
          </a:xfrm>
        </p:grpSpPr>
        <p:sp>
          <p:nvSpPr>
            <p:cNvPr id="90" name="正方形/長方形 89">
              <a:extLst>
                <a:ext uri="{FF2B5EF4-FFF2-40B4-BE49-F238E27FC236}">
                  <a16:creationId xmlns:a16="http://schemas.microsoft.com/office/drawing/2014/main" id="{F2B1F6D3-D289-3164-CD3A-FEE3F8ECDF50}"/>
                </a:ext>
              </a:extLst>
            </p:cNvPr>
            <p:cNvSpPr/>
            <p:nvPr/>
          </p:nvSpPr>
          <p:spPr>
            <a:xfrm>
              <a:off x="5487281" y="3538071"/>
              <a:ext cx="326572" cy="416661"/>
            </a:xfrm>
            <a:prstGeom prst="rect">
              <a:avLst/>
            </a:prstGeom>
            <a:solidFill>
              <a:srgbClr val="FFFF00"/>
            </a:solidFill>
            <a:ln>
              <a:solidFill>
                <a:srgbClr val="0000FF"/>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91" name="直線コネクタ 90">
              <a:extLst>
                <a:ext uri="{FF2B5EF4-FFF2-40B4-BE49-F238E27FC236}">
                  <a16:creationId xmlns:a16="http://schemas.microsoft.com/office/drawing/2014/main" id="{23C5645C-EE1B-ACA6-6C02-D5A54FF8147D}"/>
                </a:ext>
              </a:extLst>
            </p:cNvPr>
            <p:cNvCxnSpPr>
              <a:cxnSpLocks/>
              <a:stCxn id="90" idx="0"/>
            </p:cNvCxnSpPr>
            <p:nvPr/>
          </p:nvCxnSpPr>
          <p:spPr>
            <a:xfrm flipV="1">
              <a:off x="5650567" y="3238246"/>
              <a:ext cx="0" cy="299825"/>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92" name="グループ化 91">
              <a:extLst>
                <a:ext uri="{FF2B5EF4-FFF2-40B4-BE49-F238E27FC236}">
                  <a16:creationId xmlns:a16="http://schemas.microsoft.com/office/drawing/2014/main" id="{9BEEA780-EB1C-DEE5-987C-896178118C55}"/>
                </a:ext>
              </a:extLst>
            </p:cNvPr>
            <p:cNvGrpSpPr/>
            <p:nvPr/>
          </p:nvGrpSpPr>
          <p:grpSpPr>
            <a:xfrm>
              <a:off x="5509723" y="3238246"/>
              <a:ext cx="293336" cy="148774"/>
              <a:chOff x="6288881" y="3083718"/>
              <a:chExt cx="191246" cy="96996"/>
            </a:xfrm>
          </p:grpSpPr>
          <p:cxnSp>
            <p:nvCxnSpPr>
              <p:cNvPr id="93" name="直線コネクタ 92">
                <a:extLst>
                  <a:ext uri="{FF2B5EF4-FFF2-40B4-BE49-F238E27FC236}">
                    <a16:creationId xmlns:a16="http://schemas.microsoft.com/office/drawing/2014/main" id="{954F4224-8B4A-C694-BEFE-434354FB487F}"/>
                  </a:ext>
                </a:extLst>
              </p:cNvPr>
              <p:cNvCxnSpPr>
                <a:cxnSpLocks/>
              </p:cNvCxnSpPr>
              <p:nvPr/>
            </p:nvCxnSpPr>
            <p:spPr>
              <a:xfrm flipH="1">
                <a:off x="6288881" y="3083719"/>
                <a:ext cx="191246"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直線コネクタ 93">
                <a:extLst>
                  <a:ext uri="{FF2B5EF4-FFF2-40B4-BE49-F238E27FC236}">
                    <a16:creationId xmlns:a16="http://schemas.microsoft.com/office/drawing/2014/main" id="{B078D41F-99F1-C8B8-A822-1474A6AA77D4}"/>
                  </a:ext>
                </a:extLst>
              </p:cNvPr>
              <p:cNvCxnSpPr>
                <a:cxnSpLocks/>
              </p:cNvCxnSpPr>
              <p:nvPr/>
            </p:nvCxnSpPr>
            <p:spPr>
              <a:xfrm flipH="1" flipV="1">
                <a:off x="6288881" y="3083719"/>
                <a:ext cx="92191" cy="96995"/>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直線コネクタ 94">
                <a:extLst>
                  <a:ext uri="{FF2B5EF4-FFF2-40B4-BE49-F238E27FC236}">
                    <a16:creationId xmlns:a16="http://schemas.microsoft.com/office/drawing/2014/main" id="{9B2B6A09-D097-5B1A-B82C-54D936E88C77}"/>
                  </a:ext>
                </a:extLst>
              </p:cNvPr>
              <p:cNvCxnSpPr>
                <a:cxnSpLocks/>
              </p:cNvCxnSpPr>
              <p:nvPr/>
            </p:nvCxnSpPr>
            <p:spPr>
              <a:xfrm flipV="1">
                <a:off x="6381072" y="3083718"/>
                <a:ext cx="99055" cy="9699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96" name="テキスト ボックス 95">
            <a:extLst>
              <a:ext uri="{FF2B5EF4-FFF2-40B4-BE49-F238E27FC236}">
                <a16:creationId xmlns:a16="http://schemas.microsoft.com/office/drawing/2014/main" id="{1FE5E00D-1572-BDA3-1B0C-1C2F5E134B50}"/>
              </a:ext>
            </a:extLst>
          </p:cNvPr>
          <p:cNvSpPr txBox="1"/>
          <p:nvPr/>
        </p:nvSpPr>
        <p:spPr>
          <a:xfrm>
            <a:off x="2275252" y="3668914"/>
            <a:ext cx="327688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pitchFamily="50" charset="-128"/>
                <a:cs typeface="+mn-cs"/>
              </a:rPr>
              <a:t>Transceiver on body surface</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pitchFamily="50" charset="-128"/>
              <a:cs typeface="+mn-cs"/>
            </a:endParaRPr>
          </a:p>
        </p:txBody>
      </p:sp>
      <p:graphicFrame>
        <p:nvGraphicFramePr>
          <p:cNvPr id="7" name="表 6">
            <a:extLst>
              <a:ext uri="{FF2B5EF4-FFF2-40B4-BE49-F238E27FC236}">
                <a16:creationId xmlns:a16="http://schemas.microsoft.com/office/drawing/2014/main" id="{2A4678DD-A94B-2027-02D7-261B977D27FF}"/>
              </a:ext>
            </a:extLst>
          </p:cNvPr>
          <p:cNvGraphicFramePr>
            <a:graphicFrameLocks noGrp="1"/>
          </p:cNvGraphicFramePr>
          <p:nvPr/>
        </p:nvGraphicFramePr>
        <p:xfrm>
          <a:off x="4036152" y="1489328"/>
          <a:ext cx="4856328" cy="2011680"/>
        </p:xfrm>
        <a:graphic>
          <a:graphicData uri="http://schemas.openxmlformats.org/drawingml/2006/table">
            <a:tbl>
              <a:tblPr/>
              <a:tblGrid>
                <a:gridCol w="4856328">
                  <a:extLst>
                    <a:ext uri="{9D8B030D-6E8A-4147-A177-3AD203B41FA5}">
                      <a16:colId xmlns:a16="http://schemas.microsoft.com/office/drawing/2014/main" val="3234609428"/>
                    </a:ext>
                  </a:extLst>
                </a:gridCol>
              </a:tblGrid>
              <a:tr h="217207">
                <a:tc>
                  <a:txBody>
                    <a:bodyPr/>
                    <a:lstStyle/>
                    <a:p>
                      <a:pPr algn="ctr"/>
                      <a:r>
                        <a:rPr lang="en-US" sz="1600" b="1" dirty="0">
                          <a:solidFill>
                            <a:schemeClr val="tx1"/>
                          </a:solidFill>
                          <a:effectLst/>
                          <a:latin typeface="+mn-ea"/>
                          <a:ea typeface="+mn-ea"/>
                        </a:rPr>
                        <a:t>Specific use cases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6179658"/>
                  </a:ext>
                </a:extLst>
              </a:tr>
              <a:tr h="234722">
                <a:tc>
                  <a:txBody>
                    <a:bodyPr/>
                    <a:lstStyle/>
                    <a:p>
                      <a:pPr algn="ctr"/>
                      <a:r>
                        <a:rPr kumimoji="1" lang="en-US" altLang="ja-JP" sz="1600" b="1" strike="noStrike" dirty="0">
                          <a:solidFill>
                            <a:schemeClr val="tx1"/>
                          </a:solidFill>
                          <a:latin typeface="+mn-ea"/>
                          <a:ea typeface="+mn-ea"/>
                        </a:rPr>
                        <a:t>Implant(head) to on-body for BCI</a:t>
                      </a:r>
                      <a:endParaRPr kumimoji="1" lang="ja-JP" altLang="en-US" sz="1600" b="1" strike="noStrike" dirty="0">
                        <a:solidFill>
                          <a:schemeClr val="tx1"/>
                        </a:solidFill>
                        <a:latin typeface="+mn-ea"/>
                        <a:ea typeface="+mn-ea"/>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755334"/>
                  </a:ext>
                </a:extLst>
              </a:tr>
              <a:tr h="217207">
                <a:tc>
                  <a:txBody>
                    <a:bodyPr/>
                    <a:lstStyle/>
                    <a:p>
                      <a:pPr algn="ctr"/>
                      <a:r>
                        <a:rPr kumimoji="1" lang="en-US" altLang="ja-JP" sz="1600" b="1" strike="noStrike" dirty="0">
                          <a:solidFill>
                            <a:schemeClr val="tx1"/>
                          </a:solidFill>
                          <a:latin typeface="+mn-ea"/>
                          <a:ea typeface="+mn-ea"/>
                        </a:rPr>
                        <a:t>Implant to External for BCI</a:t>
                      </a:r>
                      <a:endParaRPr kumimoji="1" lang="ja-JP" altLang="en-US" sz="1600" b="1" strike="noStrike" dirty="0">
                        <a:solidFill>
                          <a:schemeClr val="tx1"/>
                        </a:solidFill>
                        <a:latin typeface="+mn-ea"/>
                        <a:ea typeface="+mn-ea"/>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3538576"/>
                  </a:ext>
                </a:extLst>
              </a:tr>
              <a:tr h="217207">
                <a:tc>
                  <a:txBody>
                    <a:bodyPr/>
                    <a:lstStyle/>
                    <a:p>
                      <a:pPr algn="ctr"/>
                      <a:r>
                        <a:rPr kumimoji="1" lang="en-US" altLang="ja-JP" sz="1600" b="1" strike="noStrike" dirty="0">
                          <a:solidFill>
                            <a:schemeClr val="tx1"/>
                          </a:solidFill>
                          <a:latin typeface="+mn-ea"/>
                          <a:ea typeface="+mn-ea"/>
                        </a:rPr>
                        <a:t>Body surface to body surface for BCI</a:t>
                      </a:r>
                      <a:endParaRPr kumimoji="1" lang="ja-JP" altLang="en-US" sz="1600" b="1" strike="noStrike" dirty="0">
                        <a:solidFill>
                          <a:schemeClr val="tx1"/>
                        </a:solidFill>
                        <a:latin typeface="+mn-ea"/>
                        <a:ea typeface="+mn-ea"/>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7381298"/>
                  </a:ext>
                </a:extLst>
              </a:tr>
              <a:tr h="217207">
                <a:tc>
                  <a:txBody>
                    <a:bodyPr/>
                    <a:lstStyle/>
                    <a:p>
                      <a:pPr algn="ctr"/>
                      <a:r>
                        <a:rPr kumimoji="1" lang="en-US" altLang="ja-JP" sz="1600" b="1" strike="noStrike" dirty="0">
                          <a:solidFill>
                            <a:schemeClr val="tx1"/>
                          </a:solidFill>
                          <a:latin typeface="+mn-ea"/>
                          <a:ea typeface="+mn-ea"/>
                        </a:rPr>
                        <a:t>Body Surface to External for BCI</a:t>
                      </a:r>
                      <a:endParaRPr kumimoji="1" lang="ja-JP" altLang="en-US" sz="1600" b="1" strike="noStrike" dirty="0">
                        <a:solidFill>
                          <a:schemeClr val="tx1"/>
                        </a:solidFill>
                        <a:latin typeface="+mn-ea"/>
                        <a:ea typeface="+mn-ea"/>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9887840"/>
                  </a:ext>
                </a:extLst>
              </a:tr>
              <a:tr h="21720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600" b="1" i="0" u="none" strike="noStrike" cap="none" dirty="0">
                          <a:solidFill>
                            <a:schemeClr val="tx1"/>
                          </a:solidFill>
                          <a:effectLst/>
                          <a:highlight>
                            <a:srgbClr val="FFFF00"/>
                          </a:highlight>
                          <a:latin typeface="+mn-ea"/>
                          <a:ea typeface="+mn-ea"/>
                          <a:cs typeface="+mn-cs"/>
                          <a:sym typeface="Arial"/>
                        </a:rPr>
                        <a:t>Implant to body surface for capsule endoscopy</a:t>
                      </a:r>
                      <a:endParaRPr kumimoji="1" lang="ja-JP" altLang="en-US" sz="1600" b="1" strike="noStrike" dirty="0">
                        <a:solidFill>
                          <a:schemeClr val="tx1"/>
                        </a:solidFill>
                        <a:highlight>
                          <a:srgbClr val="FFFF00"/>
                        </a:highlight>
                        <a:latin typeface="+mn-ea"/>
                        <a:ea typeface="+mn-ea"/>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1558473"/>
                  </a:ext>
                </a:extLst>
              </a:tr>
            </a:tbl>
          </a:graphicData>
        </a:graphic>
      </p:graphicFrame>
      <p:sp>
        <p:nvSpPr>
          <p:cNvPr id="8" name="タイトル 11">
            <a:extLst>
              <a:ext uri="{FF2B5EF4-FFF2-40B4-BE49-F238E27FC236}">
                <a16:creationId xmlns:a16="http://schemas.microsoft.com/office/drawing/2014/main" id="{EBAE23E8-086F-BEBF-CF1B-1516E340EC17}"/>
              </a:ext>
            </a:extLst>
          </p:cNvPr>
          <p:cNvSpPr>
            <a:spLocks noGrp="1"/>
          </p:cNvSpPr>
          <p:nvPr>
            <p:ph type="title"/>
          </p:nvPr>
        </p:nvSpPr>
        <p:spPr>
          <a:xfrm>
            <a:off x="135050" y="623342"/>
            <a:ext cx="8780350" cy="813518"/>
          </a:xfrm>
        </p:spPr>
        <p:txBody>
          <a:bodyPr/>
          <a:lstStyle/>
          <a:p>
            <a:r>
              <a:rPr kumimoji="0" lang="en-US" altLang="ja-JP" sz="2400" b="1" kern="0" dirty="0">
                <a:latin typeface="+mn-lt"/>
                <a:ea typeface="+mn-ea"/>
              </a:rPr>
              <a:t>4.3 Channel models and scenarios for capsule endoscopy</a:t>
            </a:r>
            <a:endParaRPr lang="ja-JP" altLang="en-US" sz="2400" b="1" dirty="0">
              <a:latin typeface="+mn-lt"/>
              <a:ea typeface="+mn-ea"/>
            </a:endParaRPr>
          </a:p>
        </p:txBody>
      </p:sp>
      <p:sp>
        <p:nvSpPr>
          <p:cNvPr id="9" name="object 8">
            <a:extLst>
              <a:ext uri="{FF2B5EF4-FFF2-40B4-BE49-F238E27FC236}">
                <a16:creationId xmlns:a16="http://schemas.microsoft.com/office/drawing/2014/main" id="{3E14BFFF-5855-8818-3E12-C58622D62D6E}"/>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53</a:t>
            </a:fld>
            <a:endParaRPr sz="1200" dirty="0">
              <a:latin typeface="Times New Roman"/>
              <a:cs typeface="Times New Roman"/>
            </a:endParaRPr>
          </a:p>
        </p:txBody>
      </p:sp>
      <p:sp>
        <p:nvSpPr>
          <p:cNvPr id="11" name="object 10">
            <a:extLst>
              <a:ext uri="{FF2B5EF4-FFF2-40B4-BE49-F238E27FC236}">
                <a16:creationId xmlns:a16="http://schemas.microsoft.com/office/drawing/2014/main" id="{B6C5D2DB-802C-008C-A654-F8556F0C6845}"/>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678332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DE471D8-72CC-4D20-A7A9-FC7BCB15C3E2}"/>
              </a:ext>
            </a:extLst>
          </p:cNvPr>
          <p:cNvSpPr>
            <a:spLocks noGrp="1"/>
          </p:cNvSpPr>
          <p:nvPr>
            <p:ph type="title"/>
          </p:nvPr>
        </p:nvSpPr>
        <p:spPr>
          <a:xfrm>
            <a:off x="844984" y="970053"/>
            <a:ext cx="7772400" cy="511233"/>
          </a:xfrm>
        </p:spPr>
        <p:txBody>
          <a:bodyPr/>
          <a:lstStyle/>
          <a:p>
            <a:r>
              <a:rPr lang="en-US" altLang="ja-JP" sz="2400" b="1" dirty="0">
                <a:latin typeface="+mn-lt"/>
              </a:rPr>
              <a:t>4</a:t>
            </a:r>
            <a:r>
              <a:rPr kumimoji="1" lang="en-US" altLang="ja-JP" sz="2400" b="1" dirty="0">
                <a:latin typeface="+mn-lt"/>
              </a:rPr>
              <a:t>.4 Channel and Environmental models of VBAN</a:t>
            </a:r>
            <a:endParaRPr kumimoji="1" lang="ja-JP" altLang="en-US" sz="2400" b="1" dirty="0">
              <a:latin typeface="+mn-lt"/>
            </a:endParaRPr>
          </a:p>
        </p:txBody>
      </p:sp>
      <p:grpSp>
        <p:nvGrpSpPr>
          <p:cNvPr id="103" name="グループ化 102">
            <a:extLst>
              <a:ext uri="{FF2B5EF4-FFF2-40B4-BE49-F238E27FC236}">
                <a16:creationId xmlns:a16="http://schemas.microsoft.com/office/drawing/2014/main" id="{A3B4F211-13F6-F522-F98F-CBF06AC0AC46}"/>
              </a:ext>
            </a:extLst>
          </p:cNvPr>
          <p:cNvGrpSpPr/>
          <p:nvPr/>
        </p:nvGrpSpPr>
        <p:grpSpPr>
          <a:xfrm>
            <a:off x="2583422" y="2857417"/>
            <a:ext cx="5380855" cy="2042941"/>
            <a:chOff x="914400" y="1593575"/>
            <a:chExt cx="7599285" cy="2885209"/>
          </a:xfrm>
        </p:grpSpPr>
        <p:cxnSp>
          <p:nvCxnSpPr>
            <p:cNvPr id="104" name="直線コネクタ 103">
              <a:extLst>
                <a:ext uri="{FF2B5EF4-FFF2-40B4-BE49-F238E27FC236}">
                  <a16:creationId xmlns:a16="http://schemas.microsoft.com/office/drawing/2014/main" id="{7309A7B7-461F-11B4-2611-59D9D373C13E}"/>
                </a:ext>
              </a:extLst>
            </p:cNvPr>
            <p:cNvCxnSpPr/>
            <p:nvPr/>
          </p:nvCxnSpPr>
          <p:spPr>
            <a:xfrm flipV="1">
              <a:off x="955088" y="2654425"/>
              <a:ext cx="115409" cy="949911"/>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18C42B2A-B551-BC20-2C6A-EB88FD1203E2}"/>
                </a:ext>
              </a:extLst>
            </p:cNvPr>
            <p:cNvCxnSpPr>
              <a:cxnSpLocks/>
            </p:cNvCxnSpPr>
            <p:nvPr/>
          </p:nvCxnSpPr>
          <p:spPr>
            <a:xfrm flipV="1">
              <a:off x="1070497" y="2590060"/>
              <a:ext cx="1796990" cy="72234"/>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D6FF229A-05F7-1413-E6C6-9CE559E671B3}"/>
                </a:ext>
              </a:extLst>
            </p:cNvPr>
            <p:cNvCxnSpPr>
              <a:cxnSpLocks/>
            </p:cNvCxnSpPr>
            <p:nvPr/>
          </p:nvCxnSpPr>
          <p:spPr>
            <a:xfrm flipV="1">
              <a:off x="2876365" y="1610221"/>
              <a:ext cx="580008" cy="963564"/>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2EDAF530-7DCA-18C0-CFEC-AC1F48F7FB82}"/>
                </a:ext>
              </a:extLst>
            </p:cNvPr>
            <p:cNvCxnSpPr>
              <a:cxnSpLocks/>
            </p:cNvCxnSpPr>
            <p:nvPr/>
          </p:nvCxnSpPr>
          <p:spPr>
            <a:xfrm>
              <a:off x="3456373" y="1593575"/>
              <a:ext cx="2701771" cy="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C713B085-E9D1-8E78-0E6C-D539A0530F90}"/>
                </a:ext>
              </a:extLst>
            </p:cNvPr>
            <p:cNvCxnSpPr>
              <a:cxnSpLocks/>
            </p:cNvCxnSpPr>
            <p:nvPr/>
          </p:nvCxnSpPr>
          <p:spPr>
            <a:xfrm flipH="1" flipV="1">
              <a:off x="6158144" y="1593576"/>
              <a:ext cx="695417" cy="824183"/>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CE8DC9C0-2E3F-8823-1D54-451A01CA4B18}"/>
                </a:ext>
              </a:extLst>
            </p:cNvPr>
            <p:cNvCxnSpPr>
              <a:cxnSpLocks/>
            </p:cNvCxnSpPr>
            <p:nvPr/>
          </p:nvCxnSpPr>
          <p:spPr>
            <a:xfrm>
              <a:off x="6853561" y="2388127"/>
              <a:ext cx="1358284" cy="93181"/>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61BB91DB-0F90-9AFC-5CA3-E795B1381F18}"/>
                </a:ext>
              </a:extLst>
            </p:cNvPr>
            <p:cNvCxnSpPr>
              <a:cxnSpLocks/>
            </p:cNvCxnSpPr>
            <p:nvPr/>
          </p:nvCxnSpPr>
          <p:spPr>
            <a:xfrm>
              <a:off x="8211845" y="2477683"/>
              <a:ext cx="301840" cy="1064507"/>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08FA23F9-9029-97A3-DE12-ED36472F5D7C}"/>
                </a:ext>
              </a:extLst>
            </p:cNvPr>
            <p:cNvCxnSpPr>
              <a:cxnSpLocks/>
            </p:cNvCxnSpPr>
            <p:nvPr/>
          </p:nvCxnSpPr>
          <p:spPr>
            <a:xfrm flipV="1">
              <a:off x="914400" y="3542190"/>
              <a:ext cx="7599285" cy="8621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12" name="楕円 111">
              <a:extLst>
                <a:ext uri="{FF2B5EF4-FFF2-40B4-BE49-F238E27FC236}">
                  <a16:creationId xmlns:a16="http://schemas.microsoft.com/office/drawing/2014/main" id="{D074DF66-0C6E-6AD5-45D9-70C2FF1B6A41}"/>
                </a:ext>
              </a:extLst>
            </p:cNvPr>
            <p:cNvSpPr/>
            <p:nvPr/>
          </p:nvSpPr>
          <p:spPr>
            <a:xfrm>
              <a:off x="1396014" y="3315810"/>
              <a:ext cx="1322772" cy="1162974"/>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3" name="楕円 112">
              <a:extLst>
                <a:ext uri="{FF2B5EF4-FFF2-40B4-BE49-F238E27FC236}">
                  <a16:creationId xmlns:a16="http://schemas.microsoft.com/office/drawing/2014/main" id="{2B38C4CE-855A-A09E-EC53-2BC5CF3B8BC0}"/>
                </a:ext>
              </a:extLst>
            </p:cNvPr>
            <p:cNvSpPr/>
            <p:nvPr/>
          </p:nvSpPr>
          <p:spPr>
            <a:xfrm>
              <a:off x="6505852" y="3121510"/>
              <a:ext cx="1322772" cy="1162974"/>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14" name="楕円 113">
            <a:extLst>
              <a:ext uri="{FF2B5EF4-FFF2-40B4-BE49-F238E27FC236}">
                <a16:creationId xmlns:a16="http://schemas.microsoft.com/office/drawing/2014/main" id="{CCA68CF6-55A5-B43C-E46E-B6BB223356FD}"/>
              </a:ext>
            </a:extLst>
          </p:cNvPr>
          <p:cNvSpPr/>
          <p:nvPr/>
        </p:nvSpPr>
        <p:spPr>
          <a:xfrm>
            <a:off x="6105364" y="2671418"/>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p>
        </p:txBody>
      </p:sp>
      <p:sp>
        <p:nvSpPr>
          <p:cNvPr id="115" name="楕円 114">
            <a:extLst>
              <a:ext uri="{FF2B5EF4-FFF2-40B4-BE49-F238E27FC236}">
                <a16:creationId xmlns:a16="http://schemas.microsoft.com/office/drawing/2014/main" id="{36150F33-8734-379D-BBAE-D4BC9E3F27BA}"/>
              </a:ext>
            </a:extLst>
          </p:cNvPr>
          <p:cNvSpPr/>
          <p:nvPr/>
        </p:nvSpPr>
        <p:spPr>
          <a:xfrm>
            <a:off x="4431173" y="2690424"/>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p>
        </p:txBody>
      </p:sp>
      <p:sp>
        <p:nvSpPr>
          <p:cNvPr id="116" name="楕円 115">
            <a:extLst>
              <a:ext uri="{FF2B5EF4-FFF2-40B4-BE49-F238E27FC236}">
                <a16:creationId xmlns:a16="http://schemas.microsoft.com/office/drawing/2014/main" id="{E80A5582-B1F8-F512-2F8B-A951249887C3}"/>
              </a:ext>
            </a:extLst>
          </p:cNvPr>
          <p:cNvSpPr/>
          <p:nvPr/>
        </p:nvSpPr>
        <p:spPr>
          <a:xfrm>
            <a:off x="4078583" y="3337648"/>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p>
        </p:txBody>
      </p:sp>
      <p:grpSp>
        <p:nvGrpSpPr>
          <p:cNvPr id="117" name="グループ化 116">
            <a:extLst>
              <a:ext uri="{FF2B5EF4-FFF2-40B4-BE49-F238E27FC236}">
                <a16:creationId xmlns:a16="http://schemas.microsoft.com/office/drawing/2014/main" id="{94CA2B42-123C-91B8-D373-EE88490A0930}"/>
              </a:ext>
            </a:extLst>
          </p:cNvPr>
          <p:cNvGrpSpPr/>
          <p:nvPr/>
        </p:nvGrpSpPr>
        <p:grpSpPr>
          <a:xfrm>
            <a:off x="4374144" y="2958452"/>
            <a:ext cx="791286" cy="1260246"/>
            <a:chOff x="3233366" y="3967563"/>
            <a:chExt cx="791286" cy="1260246"/>
          </a:xfrm>
        </p:grpSpPr>
        <p:sp>
          <p:nvSpPr>
            <p:cNvPr id="118" name="楕円 117">
              <a:extLst>
                <a:ext uri="{FF2B5EF4-FFF2-40B4-BE49-F238E27FC236}">
                  <a16:creationId xmlns:a16="http://schemas.microsoft.com/office/drawing/2014/main" id="{F04FEFFE-50AA-DC63-21DA-847709996871}"/>
                </a:ext>
              </a:extLst>
            </p:cNvPr>
            <p:cNvSpPr/>
            <p:nvPr/>
          </p:nvSpPr>
          <p:spPr>
            <a:xfrm>
              <a:off x="3677948" y="3967563"/>
              <a:ext cx="346704" cy="369667"/>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dirty="0"/>
            </a:p>
          </p:txBody>
        </p:sp>
        <p:sp>
          <p:nvSpPr>
            <p:cNvPr id="119" name="四角形: 角を丸くする 118">
              <a:extLst>
                <a:ext uri="{FF2B5EF4-FFF2-40B4-BE49-F238E27FC236}">
                  <a16:creationId xmlns:a16="http://schemas.microsoft.com/office/drawing/2014/main" id="{FE0F92CD-102C-01AA-48CD-15F8AD756308}"/>
                </a:ext>
              </a:extLst>
            </p:cNvPr>
            <p:cNvSpPr/>
            <p:nvPr/>
          </p:nvSpPr>
          <p:spPr>
            <a:xfrm rot="862385">
              <a:off x="3621320" y="4342894"/>
              <a:ext cx="220795" cy="519240"/>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400"/>
            </a:p>
          </p:txBody>
        </p:sp>
        <p:sp>
          <p:nvSpPr>
            <p:cNvPr id="120" name="四角形: 角を丸くする 119">
              <a:extLst>
                <a:ext uri="{FF2B5EF4-FFF2-40B4-BE49-F238E27FC236}">
                  <a16:creationId xmlns:a16="http://schemas.microsoft.com/office/drawing/2014/main" id="{FF48B8EA-F107-EC95-F084-21A6807C72C7}"/>
                </a:ext>
              </a:extLst>
            </p:cNvPr>
            <p:cNvSpPr/>
            <p:nvPr/>
          </p:nvSpPr>
          <p:spPr>
            <a:xfrm rot="5400000">
              <a:off x="3415132" y="4533602"/>
              <a:ext cx="220795" cy="519240"/>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400"/>
            </a:p>
          </p:txBody>
        </p:sp>
        <p:sp>
          <p:nvSpPr>
            <p:cNvPr id="121" name="四角形: 角を丸くする 120">
              <a:extLst>
                <a:ext uri="{FF2B5EF4-FFF2-40B4-BE49-F238E27FC236}">
                  <a16:creationId xmlns:a16="http://schemas.microsoft.com/office/drawing/2014/main" id="{1C33D505-8C39-9FD2-6AB2-5D652DB81153}"/>
                </a:ext>
              </a:extLst>
            </p:cNvPr>
            <p:cNvSpPr/>
            <p:nvPr/>
          </p:nvSpPr>
          <p:spPr>
            <a:xfrm rot="827372">
              <a:off x="3233366" y="4708569"/>
              <a:ext cx="220795" cy="519240"/>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400"/>
            </a:p>
          </p:txBody>
        </p:sp>
      </p:grpSp>
      <p:sp>
        <p:nvSpPr>
          <p:cNvPr id="122" name="楕円 121">
            <a:extLst>
              <a:ext uri="{FF2B5EF4-FFF2-40B4-BE49-F238E27FC236}">
                <a16:creationId xmlns:a16="http://schemas.microsoft.com/office/drawing/2014/main" id="{1A6A6708-892D-5B33-51DD-F45796A03EDD}"/>
              </a:ext>
            </a:extLst>
          </p:cNvPr>
          <p:cNvSpPr/>
          <p:nvPr/>
        </p:nvSpPr>
        <p:spPr>
          <a:xfrm>
            <a:off x="4601707" y="3414065"/>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p>
        </p:txBody>
      </p:sp>
      <p:sp>
        <p:nvSpPr>
          <p:cNvPr id="123" name="楕円 122">
            <a:extLst>
              <a:ext uri="{FF2B5EF4-FFF2-40B4-BE49-F238E27FC236}">
                <a16:creationId xmlns:a16="http://schemas.microsoft.com/office/drawing/2014/main" id="{D6080655-DBFD-3F16-7760-20C0515E8C9E}"/>
              </a:ext>
            </a:extLst>
          </p:cNvPr>
          <p:cNvSpPr/>
          <p:nvPr/>
        </p:nvSpPr>
        <p:spPr>
          <a:xfrm>
            <a:off x="2465367" y="3758139"/>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p>
        </p:txBody>
      </p:sp>
      <p:pic>
        <p:nvPicPr>
          <p:cNvPr id="124" name="図 123" descr="アイコン&#10;&#10;自動的に生成された説明">
            <a:extLst>
              <a:ext uri="{FF2B5EF4-FFF2-40B4-BE49-F238E27FC236}">
                <a16:creationId xmlns:a16="http://schemas.microsoft.com/office/drawing/2014/main" id="{567C5C7D-417D-0306-7C14-CBF7D6C2A763}"/>
              </a:ext>
            </a:extLst>
          </p:cNvPr>
          <p:cNvPicPr>
            <a:picLocks noChangeAspect="1"/>
          </p:cNvPicPr>
          <p:nvPr/>
        </p:nvPicPr>
        <p:blipFill rotWithShape="1">
          <a:blip r:embed="rId2">
            <a:extLst>
              <a:ext uri="{28A0092B-C50C-407E-A947-70E740481C1C}">
                <a14:useLocalDpi xmlns:a14="http://schemas.microsoft.com/office/drawing/2010/main" val="0"/>
              </a:ext>
            </a:extLst>
          </a:blip>
          <a:srcRect l="6059" t="7408" r="78641" b="52104"/>
          <a:stretch/>
        </p:blipFill>
        <p:spPr>
          <a:xfrm>
            <a:off x="114634" y="2289028"/>
            <a:ext cx="1399025" cy="2776678"/>
          </a:xfrm>
          <a:prstGeom prst="rect">
            <a:avLst/>
          </a:prstGeom>
        </p:spPr>
      </p:pic>
      <p:sp>
        <p:nvSpPr>
          <p:cNvPr id="125" name="楕円 124">
            <a:extLst>
              <a:ext uri="{FF2B5EF4-FFF2-40B4-BE49-F238E27FC236}">
                <a16:creationId xmlns:a16="http://schemas.microsoft.com/office/drawing/2014/main" id="{B0BCBD74-4EB7-7B40-04A8-336333BFEB31}"/>
              </a:ext>
            </a:extLst>
          </p:cNvPr>
          <p:cNvSpPr/>
          <p:nvPr/>
        </p:nvSpPr>
        <p:spPr>
          <a:xfrm>
            <a:off x="1375634" y="3554848"/>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p>
        </p:txBody>
      </p:sp>
      <p:cxnSp>
        <p:nvCxnSpPr>
          <p:cNvPr id="126" name="直線矢印コネクタ 125">
            <a:extLst>
              <a:ext uri="{FF2B5EF4-FFF2-40B4-BE49-F238E27FC236}">
                <a16:creationId xmlns:a16="http://schemas.microsoft.com/office/drawing/2014/main" id="{8238EA69-2D7F-AE8A-7636-F85670C6CB60}"/>
              </a:ext>
            </a:extLst>
          </p:cNvPr>
          <p:cNvCxnSpPr>
            <a:cxnSpLocks/>
            <a:endCxn id="114" idx="2"/>
          </p:cNvCxnSpPr>
          <p:nvPr/>
        </p:nvCxnSpPr>
        <p:spPr>
          <a:xfrm flipV="1">
            <a:off x="4629969" y="2753788"/>
            <a:ext cx="1475395" cy="19006"/>
          </a:xfrm>
          <a:prstGeom prst="straightConnector1">
            <a:avLst/>
          </a:prstGeom>
          <a:ln w="19050">
            <a:solidFill>
              <a:srgbClr val="0000FF"/>
            </a:solidFill>
            <a:prstDash val="dash"/>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127" name="テキスト ボックス 126">
            <a:extLst>
              <a:ext uri="{FF2B5EF4-FFF2-40B4-BE49-F238E27FC236}">
                <a16:creationId xmlns:a16="http://schemas.microsoft.com/office/drawing/2014/main" id="{FDB7F9FD-C270-C787-F796-8CD780EF898E}"/>
              </a:ext>
            </a:extLst>
          </p:cNvPr>
          <p:cNvSpPr txBox="1"/>
          <p:nvPr/>
        </p:nvSpPr>
        <p:spPr>
          <a:xfrm>
            <a:off x="4383326" y="1901293"/>
            <a:ext cx="2987320" cy="276999"/>
          </a:xfrm>
          <a:prstGeom prst="rect">
            <a:avLst/>
          </a:prstGeom>
          <a:solidFill>
            <a:srgbClr val="D9D9D9">
              <a:alpha val="81176"/>
            </a:srgbClr>
          </a:solidFill>
        </p:spPr>
        <p:txBody>
          <a:bodyPr wrap="square">
            <a:spAutoFit/>
          </a:bodyPr>
          <a:lstStyle/>
          <a:p>
            <a:pPr algn="l" rtl="0" eaLnBrk="0" fontAlgn="base" hangingPunct="0">
              <a:spcBef>
                <a:spcPts val="0"/>
              </a:spcBef>
              <a:spcAft>
                <a:spcPts val="0"/>
              </a:spcAft>
            </a:pPr>
            <a:r>
              <a:rPr lang="en-US" altLang="ja-JP" sz="1200" dirty="0">
                <a:solidFill>
                  <a:srgbClr val="000000"/>
                </a:solidFill>
              </a:rPr>
              <a:t>S11:</a:t>
            </a:r>
            <a:r>
              <a:rPr lang="ja-JP" altLang="en-US" sz="1200" dirty="0">
                <a:solidFill>
                  <a:srgbClr val="000000"/>
                </a:solidFill>
              </a:rPr>
              <a:t> </a:t>
            </a:r>
            <a:r>
              <a:rPr lang="en-US" altLang="ja-JP" sz="1200" dirty="0">
                <a:solidFill>
                  <a:srgbClr val="000000"/>
                </a:solidFill>
              </a:rPr>
              <a:t>On-vehicle to on-vehicle (LOS)</a:t>
            </a:r>
            <a:endParaRPr lang="ja-JP" altLang="ja-JP" sz="1200" dirty="0">
              <a:effectLst/>
            </a:endParaRPr>
          </a:p>
        </p:txBody>
      </p:sp>
      <p:sp>
        <p:nvSpPr>
          <p:cNvPr id="128" name="テキスト ボックス 127">
            <a:extLst>
              <a:ext uri="{FF2B5EF4-FFF2-40B4-BE49-F238E27FC236}">
                <a16:creationId xmlns:a16="http://schemas.microsoft.com/office/drawing/2014/main" id="{9576E034-C65B-9608-FE17-FA6524C7CE89}"/>
              </a:ext>
            </a:extLst>
          </p:cNvPr>
          <p:cNvSpPr txBox="1"/>
          <p:nvPr/>
        </p:nvSpPr>
        <p:spPr>
          <a:xfrm>
            <a:off x="3194220" y="3797364"/>
            <a:ext cx="1638201" cy="461665"/>
          </a:xfrm>
          <a:prstGeom prst="rect">
            <a:avLst/>
          </a:prstGeom>
          <a:solidFill>
            <a:srgbClr val="D9D9D9">
              <a:alpha val="81176"/>
            </a:srgbClr>
          </a:solidFill>
        </p:spPr>
        <p:txBody>
          <a:bodyPr wrap="square">
            <a:spAutoFit/>
          </a:bodyPr>
          <a:lstStyle/>
          <a:p>
            <a:pPr algn="l" rtl="0" eaLnBrk="0" fontAlgn="base" hangingPunct="0">
              <a:spcBef>
                <a:spcPts val="0"/>
              </a:spcBef>
              <a:spcAft>
                <a:spcPts val="0"/>
              </a:spcAft>
            </a:pPr>
            <a:r>
              <a:rPr lang="en-US" altLang="ja-JP" sz="1200" dirty="0">
                <a:solidFill>
                  <a:srgbClr val="000000"/>
                </a:solidFill>
              </a:rPr>
              <a:t>S8: In-vehicle to In-vehicle (sedan)</a:t>
            </a:r>
            <a:endParaRPr lang="ja-JP" altLang="ja-JP" sz="1200" dirty="0">
              <a:effectLst/>
            </a:endParaRPr>
          </a:p>
        </p:txBody>
      </p:sp>
      <p:sp>
        <p:nvSpPr>
          <p:cNvPr id="129" name="テキスト ボックス 128">
            <a:extLst>
              <a:ext uri="{FF2B5EF4-FFF2-40B4-BE49-F238E27FC236}">
                <a16:creationId xmlns:a16="http://schemas.microsoft.com/office/drawing/2014/main" id="{8433AB66-1653-FD65-47F5-66181EFE6EEF}"/>
              </a:ext>
            </a:extLst>
          </p:cNvPr>
          <p:cNvSpPr txBox="1"/>
          <p:nvPr/>
        </p:nvSpPr>
        <p:spPr>
          <a:xfrm>
            <a:off x="1164870" y="2127022"/>
            <a:ext cx="2233650" cy="461665"/>
          </a:xfrm>
          <a:prstGeom prst="rect">
            <a:avLst/>
          </a:prstGeom>
          <a:solidFill>
            <a:srgbClr val="D9D9D9">
              <a:alpha val="81176"/>
            </a:srgbClr>
          </a:solidFill>
        </p:spPr>
        <p:txBody>
          <a:bodyPr wrap="square">
            <a:spAutoFit/>
          </a:bodyPr>
          <a:lstStyle/>
          <a:p>
            <a:pPr algn="l" rtl="0" eaLnBrk="0" fontAlgn="base" hangingPunct="0">
              <a:spcBef>
                <a:spcPts val="0"/>
              </a:spcBef>
              <a:spcAft>
                <a:spcPts val="0"/>
              </a:spcAft>
            </a:pPr>
            <a:r>
              <a:rPr lang="en-US" altLang="ja-JP" sz="1200" dirty="0">
                <a:solidFill>
                  <a:srgbClr val="000000"/>
                </a:solidFill>
              </a:rPr>
              <a:t>S13:</a:t>
            </a:r>
            <a:r>
              <a:rPr lang="ja-JP" altLang="en-US" sz="1200" dirty="0">
                <a:solidFill>
                  <a:srgbClr val="000000"/>
                </a:solidFill>
              </a:rPr>
              <a:t> </a:t>
            </a:r>
            <a:r>
              <a:rPr lang="en-US" altLang="ja-JP" sz="1200" dirty="0">
                <a:solidFill>
                  <a:srgbClr val="000000"/>
                </a:solidFill>
              </a:rPr>
              <a:t>On-vehicle to external (LOS)</a:t>
            </a:r>
            <a:endParaRPr lang="ja-JP" altLang="ja-JP" sz="1200" dirty="0">
              <a:effectLst/>
            </a:endParaRPr>
          </a:p>
        </p:txBody>
      </p:sp>
      <p:cxnSp>
        <p:nvCxnSpPr>
          <p:cNvPr id="130" name="直線矢印コネクタ 129">
            <a:extLst>
              <a:ext uri="{FF2B5EF4-FFF2-40B4-BE49-F238E27FC236}">
                <a16:creationId xmlns:a16="http://schemas.microsoft.com/office/drawing/2014/main" id="{080F38A1-1F55-0E4A-235C-94A84472F9F3}"/>
              </a:ext>
            </a:extLst>
          </p:cNvPr>
          <p:cNvCxnSpPr>
            <a:cxnSpLocks/>
            <a:endCxn id="122" idx="2"/>
          </p:cNvCxnSpPr>
          <p:nvPr/>
        </p:nvCxnSpPr>
        <p:spPr>
          <a:xfrm>
            <a:off x="4291158" y="3408777"/>
            <a:ext cx="310549" cy="87658"/>
          </a:xfrm>
          <a:prstGeom prst="straightConnector1">
            <a:avLst/>
          </a:prstGeom>
          <a:ln w="19050">
            <a:solidFill>
              <a:srgbClr val="0000FF"/>
            </a:solidFill>
            <a:prstDash val="dash"/>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131" name="直線コネクタ 130">
            <a:extLst>
              <a:ext uri="{FF2B5EF4-FFF2-40B4-BE49-F238E27FC236}">
                <a16:creationId xmlns:a16="http://schemas.microsoft.com/office/drawing/2014/main" id="{CFE5279A-C7DF-D52F-D422-F71F9A09AF41}"/>
              </a:ext>
            </a:extLst>
          </p:cNvPr>
          <p:cNvCxnSpPr>
            <a:stCxn id="128" idx="0"/>
          </p:cNvCxnSpPr>
          <p:nvPr/>
        </p:nvCxnSpPr>
        <p:spPr>
          <a:xfrm flipV="1">
            <a:off x="4013321" y="3496435"/>
            <a:ext cx="417852" cy="30092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2" name="直線コネクタ 131">
            <a:extLst>
              <a:ext uri="{FF2B5EF4-FFF2-40B4-BE49-F238E27FC236}">
                <a16:creationId xmlns:a16="http://schemas.microsoft.com/office/drawing/2014/main" id="{6B48ACB8-054D-2C8B-9CCF-3F7CFAB40291}"/>
              </a:ext>
            </a:extLst>
          </p:cNvPr>
          <p:cNvCxnSpPr>
            <a:cxnSpLocks/>
            <a:endCxn id="127" idx="2"/>
          </p:cNvCxnSpPr>
          <p:nvPr/>
        </p:nvCxnSpPr>
        <p:spPr>
          <a:xfrm flipV="1">
            <a:off x="5367666" y="2178292"/>
            <a:ext cx="509320" cy="56145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3" name="直線コネクタ 132">
            <a:extLst>
              <a:ext uri="{FF2B5EF4-FFF2-40B4-BE49-F238E27FC236}">
                <a16:creationId xmlns:a16="http://schemas.microsoft.com/office/drawing/2014/main" id="{09442BD2-88E0-7673-4626-609B34BE0371}"/>
              </a:ext>
            </a:extLst>
          </p:cNvPr>
          <p:cNvCxnSpPr>
            <a:cxnSpLocks/>
            <a:endCxn id="129" idx="2"/>
          </p:cNvCxnSpPr>
          <p:nvPr/>
        </p:nvCxnSpPr>
        <p:spPr>
          <a:xfrm flipV="1">
            <a:off x="1771967" y="2588687"/>
            <a:ext cx="509728" cy="113090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4" name="直線矢印コネクタ 133">
            <a:extLst>
              <a:ext uri="{FF2B5EF4-FFF2-40B4-BE49-F238E27FC236}">
                <a16:creationId xmlns:a16="http://schemas.microsoft.com/office/drawing/2014/main" id="{F4BF4071-3D19-489F-C185-8F36BEEC0E96}"/>
              </a:ext>
            </a:extLst>
          </p:cNvPr>
          <p:cNvCxnSpPr>
            <a:cxnSpLocks/>
            <a:stCxn id="125" idx="5"/>
            <a:endCxn id="123" idx="2"/>
          </p:cNvCxnSpPr>
          <p:nvPr/>
        </p:nvCxnSpPr>
        <p:spPr>
          <a:xfrm>
            <a:off x="1545318" y="3695462"/>
            <a:ext cx="920049" cy="145047"/>
          </a:xfrm>
          <a:prstGeom prst="straightConnector1">
            <a:avLst/>
          </a:prstGeom>
          <a:ln w="19050">
            <a:solidFill>
              <a:srgbClr val="0000FF"/>
            </a:solidFill>
            <a:prstDash val="dash"/>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135" name="直線矢印コネクタ 134">
            <a:extLst>
              <a:ext uri="{FF2B5EF4-FFF2-40B4-BE49-F238E27FC236}">
                <a16:creationId xmlns:a16="http://schemas.microsoft.com/office/drawing/2014/main" id="{8BF122DC-1BF8-1506-26E9-6A57EF5B632D}"/>
              </a:ext>
            </a:extLst>
          </p:cNvPr>
          <p:cNvCxnSpPr>
            <a:cxnSpLocks/>
            <a:stCxn id="123" idx="6"/>
            <a:endCxn id="116" idx="3"/>
          </p:cNvCxnSpPr>
          <p:nvPr/>
        </p:nvCxnSpPr>
        <p:spPr>
          <a:xfrm flipV="1">
            <a:off x="2664164" y="3478262"/>
            <a:ext cx="1443532" cy="362247"/>
          </a:xfrm>
          <a:prstGeom prst="straightConnector1">
            <a:avLst/>
          </a:prstGeom>
          <a:ln w="19050">
            <a:solidFill>
              <a:srgbClr val="0000FF"/>
            </a:solidFill>
            <a:prstDash val="dash"/>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136" name="テキスト ボックス 135">
            <a:extLst>
              <a:ext uri="{FF2B5EF4-FFF2-40B4-BE49-F238E27FC236}">
                <a16:creationId xmlns:a16="http://schemas.microsoft.com/office/drawing/2014/main" id="{2DF28BDF-E210-9E76-4FF7-65A958F8C739}"/>
              </a:ext>
            </a:extLst>
          </p:cNvPr>
          <p:cNvSpPr txBox="1"/>
          <p:nvPr/>
        </p:nvSpPr>
        <p:spPr>
          <a:xfrm>
            <a:off x="2347335" y="2835448"/>
            <a:ext cx="1572493" cy="461665"/>
          </a:xfrm>
          <a:prstGeom prst="rect">
            <a:avLst/>
          </a:prstGeom>
          <a:solidFill>
            <a:srgbClr val="D9D9D9">
              <a:alpha val="81176"/>
            </a:srgbClr>
          </a:solidFill>
        </p:spPr>
        <p:txBody>
          <a:bodyPr wrap="square">
            <a:spAutoFit/>
          </a:bodyPr>
          <a:lstStyle/>
          <a:p>
            <a:pPr algn="l" rtl="0" eaLnBrk="0" fontAlgn="base" hangingPunct="0">
              <a:spcBef>
                <a:spcPts val="0"/>
              </a:spcBef>
              <a:spcAft>
                <a:spcPts val="0"/>
              </a:spcAft>
            </a:pPr>
            <a:r>
              <a:rPr lang="en-US" altLang="ja-JP" sz="1200" dirty="0">
                <a:solidFill>
                  <a:srgbClr val="000000"/>
                </a:solidFill>
              </a:rPr>
              <a:t>S9: In-vehicle to On-vehicle</a:t>
            </a:r>
            <a:endParaRPr lang="ja-JP" altLang="ja-JP" sz="1200" dirty="0">
              <a:effectLst/>
            </a:endParaRPr>
          </a:p>
        </p:txBody>
      </p:sp>
      <p:cxnSp>
        <p:nvCxnSpPr>
          <p:cNvPr id="137" name="直線コネクタ 136">
            <a:extLst>
              <a:ext uri="{FF2B5EF4-FFF2-40B4-BE49-F238E27FC236}">
                <a16:creationId xmlns:a16="http://schemas.microsoft.com/office/drawing/2014/main" id="{9C55AD86-4B67-C5BA-3FCF-407DAE4956A2}"/>
              </a:ext>
            </a:extLst>
          </p:cNvPr>
          <p:cNvCxnSpPr>
            <a:cxnSpLocks/>
            <a:endCxn id="136" idx="2"/>
          </p:cNvCxnSpPr>
          <p:nvPr/>
        </p:nvCxnSpPr>
        <p:spPr>
          <a:xfrm flipV="1">
            <a:off x="3048816" y="3297113"/>
            <a:ext cx="84766" cy="4044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8" name="楕円 137">
            <a:extLst>
              <a:ext uri="{FF2B5EF4-FFF2-40B4-BE49-F238E27FC236}">
                <a16:creationId xmlns:a16="http://schemas.microsoft.com/office/drawing/2014/main" id="{381BB1B0-E740-E29C-1948-33600A76DD2C}"/>
              </a:ext>
            </a:extLst>
          </p:cNvPr>
          <p:cNvSpPr/>
          <p:nvPr/>
        </p:nvSpPr>
        <p:spPr>
          <a:xfrm>
            <a:off x="61460" y="3491456"/>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p>
        </p:txBody>
      </p:sp>
      <p:cxnSp>
        <p:nvCxnSpPr>
          <p:cNvPr id="139" name="直線矢印コネクタ 138">
            <a:extLst>
              <a:ext uri="{FF2B5EF4-FFF2-40B4-BE49-F238E27FC236}">
                <a16:creationId xmlns:a16="http://schemas.microsoft.com/office/drawing/2014/main" id="{D008C603-DFCC-6D11-614D-5DEF66E1B82E}"/>
              </a:ext>
            </a:extLst>
          </p:cNvPr>
          <p:cNvCxnSpPr>
            <a:cxnSpLocks/>
            <a:endCxn id="123" idx="3"/>
          </p:cNvCxnSpPr>
          <p:nvPr/>
        </p:nvCxnSpPr>
        <p:spPr>
          <a:xfrm>
            <a:off x="199568" y="3643989"/>
            <a:ext cx="2294912" cy="254764"/>
          </a:xfrm>
          <a:prstGeom prst="straightConnector1">
            <a:avLst/>
          </a:prstGeom>
          <a:ln w="19050">
            <a:solidFill>
              <a:srgbClr val="0000FF"/>
            </a:solidFill>
            <a:prstDash val="dash"/>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140" name="直線コネクタ 139">
            <a:extLst>
              <a:ext uri="{FF2B5EF4-FFF2-40B4-BE49-F238E27FC236}">
                <a16:creationId xmlns:a16="http://schemas.microsoft.com/office/drawing/2014/main" id="{939C789B-905D-FA82-1506-B283C5E8BEFD}"/>
              </a:ext>
            </a:extLst>
          </p:cNvPr>
          <p:cNvCxnSpPr>
            <a:cxnSpLocks/>
            <a:stCxn id="141" idx="0"/>
          </p:cNvCxnSpPr>
          <p:nvPr/>
        </p:nvCxnSpPr>
        <p:spPr>
          <a:xfrm flipH="1" flipV="1">
            <a:off x="1553034" y="3808729"/>
            <a:ext cx="87837" cy="46062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41" name="テキスト ボックス 140">
            <a:extLst>
              <a:ext uri="{FF2B5EF4-FFF2-40B4-BE49-F238E27FC236}">
                <a16:creationId xmlns:a16="http://schemas.microsoft.com/office/drawing/2014/main" id="{8E4A5A15-88A0-1242-70AE-EBD6205CDB92}"/>
              </a:ext>
            </a:extLst>
          </p:cNvPr>
          <p:cNvSpPr txBox="1"/>
          <p:nvPr/>
        </p:nvSpPr>
        <p:spPr>
          <a:xfrm>
            <a:off x="576026" y="4269351"/>
            <a:ext cx="2129689" cy="461665"/>
          </a:xfrm>
          <a:prstGeom prst="rect">
            <a:avLst/>
          </a:prstGeom>
          <a:solidFill>
            <a:srgbClr val="D9D9D9">
              <a:alpha val="81176"/>
            </a:srgbClr>
          </a:solidFill>
        </p:spPr>
        <p:txBody>
          <a:bodyPr wrap="square">
            <a:spAutoFit/>
          </a:bodyPr>
          <a:lstStyle/>
          <a:p>
            <a:pPr algn="l" rtl="0" eaLnBrk="0" fontAlgn="base" hangingPunct="0">
              <a:spcBef>
                <a:spcPts val="0"/>
              </a:spcBef>
              <a:spcAft>
                <a:spcPts val="0"/>
              </a:spcAft>
            </a:pPr>
            <a:r>
              <a:rPr lang="en-US" altLang="ja-JP" sz="1200" dirty="0">
                <a:solidFill>
                  <a:srgbClr val="000000"/>
                </a:solidFill>
              </a:rPr>
              <a:t>S14:</a:t>
            </a:r>
            <a:r>
              <a:rPr lang="ja-JP" altLang="en-US" sz="1200" dirty="0">
                <a:solidFill>
                  <a:srgbClr val="000000"/>
                </a:solidFill>
              </a:rPr>
              <a:t> </a:t>
            </a:r>
            <a:r>
              <a:rPr lang="en-US" altLang="ja-JP" sz="1200" dirty="0">
                <a:solidFill>
                  <a:srgbClr val="000000"/>
                </a:solidFill>
              </a:rPr>
              <a:t>On-vehicle to external (NLOS)</a:t>
            </a:r>
            <a:endParaRPr lang="ja-JP" altLang="ja-JP" sz="1200" dirty="0">
              <a:effectLst/>
            </a:endParaRPr>
          </a:p>
        </p:txBody>
      </p:sp>
      <p:sp>
        <p:nvSpPr>
          <p:cNvPr id="142" name="楕円 141">
            <a:extLst>
              <a:ext uri="{FF2B5EF4-FFF2-40B4-BE49-F238E27FC236}">
                <a16:creationId xmlns:a16="http://schemas.microsoft.com/office/drawing/2014/main" id="{B2D3FFD7-01BB-6878-1DAA-B3214BDEB98A}"/>
              </a:ext>
            </a:extLst>
          </p:cNvPr>
          <p:cNvSpPr/>
          <p:nvPr/>
        </p:nvSpPr>
        <p:spPr>
          <a:xfrm>
            <a:off x="5668068" y="4265288"/>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p>
        </p:txBody>
      </p:sp>
      <p:cxnSp>
        <p:nvCxnSpPr>
          <p:cNvPr id="143" name="直線矢印コネクタ 142">
            <a:extLst>
              <a:ext uri="{FF2B5EF4-FFF2-40B4-BE49-F238E27FC236}">
                <a16:creationId xmlns:a16="http://schemas.microsoft.com/office/drawing/2014/main" id="{9E27BA76-768A-0AC2-7EBA-660A6F773FB5}"/>
              </a:ext>
            </a:extLst>
          </p:cNvPr>
          <p:cNvCxnSpPr>
            <a:cxnSpLocks/>
            <a:stCxn id="142" idx="0"/>
            <a:endCxn id="114" idx="4"/>
          </p:cNvCxnSpPr>
          <p:nvPr/>
        </p:nvCxnSpPr>
        <p:spPr>
          <a:xfrm flipV="1">
            <a:off x="5767467" y="2836158"/>
            <a:ext cx="437296" cy="1429130"/>
          </a:xfrm>
          <a:prstGeom prst="straightConnector1">
            <a:avLst/>
          </a:prstGeom>
          <a:ln w="19050">
            <a:solidFill>
              <a:srgbClr val="0000FF"/>
            </a:solidFill>
            <a:prstDash val="dash"/>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144" name="直線コネクタ 143">
            <a:extLst>
              <a:ext uri="{FF2B5EF4-FFF2-40B4-BE49-F238E27FC236}">
                <a16:creationId xmlns:a16="http://schemas.microsoft.com/office/drawing/2014/main" id="{C7395AC0-D48B-0938-9A2A-394A418C8AA1}"/>
              </a:ext>
            </a:extLst>
          </p:cNvPr>
          <p:cNvCxnSpPr>
            <a:cxnSpLocks/>
          </p:cNvCxnSpPr>
          <p:nvPr/>
        </p:nvCxnSpPr>
        <p:spPr>
          <a:xfrm flipV="1">
            <a:off x="6056993" y="2890157"/>
            <a:ext cx="698238" cy="44567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45" name="テキスト ボックス 144">
            <a:extLst>
              <a:ext uri="{FF2B5EF4-FFF2-40B4-BE49-F238E27FC236}">
                <a16:creationId xmlns:a16="http://schemas.microsoft.com/office/drawing/2014/main" id="{0DA3FBA9-0863-8D33-EF0C-E173A66DAD8C}"/>
              </a:ext>
            </a:extLst>
          </p:cNvPr>
          <p:cNvSpPr txBox="1"/>
          <p:nvPr/>
        </p:nvSpPr>
        <p:spPr>
          <a:xfrm>
            <a:off x="6543484" y="2428250"/>
            <a:ext cx="1954353" cy="461665"/>
          </a:xfrm>
          <a:prstGeom prst="rect">
            <a:avLst/>
          </a:prstGeom>
          <a:solidFill>
            <a:srgbClr val="D9D9D9">
              <a:alpha val="81176"/>
            </a:srgbClr>
          </a:solidFill>
        </p:spPr>
        <p:txBody>
          <a:bodyPr wrap="square">
            <a:spAutoFit/>
          </a:bodyPr>
          <a:lstStyle/>
          <a:p>
            <a:pPr algn="l" rtl="0" eaLnBrk="0" fontAlgn="base" hangingPunct="0">
              <a:spcBef>
                <a:spcPts val="0"/>
              </a:spcBef>
              <a:spcAft>
                <a:spcPts val="0"/>
              </a:spcAft>
            </a:pPr>
            <a:r>
              <a:rPr lang="en-US" altLang="ja-JP" sz="1200" dirty="0">
                <a:solidFill>
                  <a:srgbClr val="000000"/>
                </a:solidFill>
              </a:rPr>
              <a:t>S12:</a:t>
            </a:r>
            <a:r>
              <a:rPr lang="ja-JP" altLang="en-US" sz="1200" dirty="0">
                <a:solidFill>
                  <a:srgbClr val="000000"/>
                </a:solidFill>
              </a:rPr>
              <a:t> </a:t>
            </a:r>
            <a:r>
              <a:rPr lang="en-US" altLang="ja-JP" sz="1200" dirty="0">
                <a:solidFill>
                  <a:srgbClr val="000000"/>
                </a:solidFill>
              </a:rPr>
              <a:t>On-vehicle to on-vehicle (NLOS)</a:t>
            </a:r>
            <a:endParaRPr lang="ja-JP" altLang="ja-JP" sz="1200" dirty="0">
              <a:effectLst/>
            </a:endParaRPr>
          </a:p>
        </p:txBody>
      </p:sp>
      <p:sp>
        <p:nvSpPr>
          <p:cNvPr id="146" name="楕円 145">
            <a:extLst>
              <a:ext uri="{FF2B5EF4-FFF2-40B4-BE49-F238E27FC236}">
                <a16:creationId xmlns:a16="http://schemas.microsoft.com/office/drawing/2014/main" id="{3D94C221-58CF-DE4C-5146-3D6B50715532}"/>
              </a:ext>
            </a:extLst>
          </p:cNvPr>
          <p:cNvSpPr/>
          <p:nvPr/>
        </p:nvSpPr>
        <p:spPr>
          <a:xfrm>
            <a:off x="7171849" y="3695462"/>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p>
        </p:txBody>
      </p:sp>
      <p:sp>
        <p:nvSpPr>
          <p:cNvPr id="147" name="楕円 146">
            <a:extLst>
              <a:ext uri="{FF2B5EF4-FFF2-40B4-BE49-F238E27FC236}">
                <a16:creationId xmlns:a16="http://schemas.microsoft.com/office/drawing/2014/main" id="{27AD24D5-D541-21EA-6B44-7D03ED810794}"/>
              </a:ext>
            </a:extLst>
          </p:cNvPr>
          <p:cNvSpPr/>
          <p:nvPr/>
        </p:nvSpPr>
        <p:spPr>
          <a:xfrm>
            <a:off x="8789398" y="3535432"/>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p>
        </p:txBody>
      </p:sp>
      <p:cxnSp>
        <p:nvCxnSpPr>
          <p:cNvPr id="148" name="直線矢印コネクタ 147">
            <a:extLst>
              <a:ext uri="{FF2B5EF4-FFF2-40B4-BE49-F238E27FC236}">
                <a16:creationId xmlns:a16="http://schemas.microsoft.com/office/drawing/2014/main" id="{DD43E522-3C61-6080-8EA5-D59154367FA5}"/>
              </a:ext>
            </a:extLst>
          </p:cNvPr>
          <p:cNvCxnSpPr>
            <a:cxnSpLocks/>
            <a:stCxn id="146" idx="6"/>
            <a:endCxn id="147" idx="2"/>
          </p:cNvCxnSpPr>
          <p:nvPr/>
        </p:nvCxnSpPr>
        <p:spPr>
          <a:xfrm flipV="1">
            <a:off x="7370646" y="3617802"/>
            <a:ext cx="1418752" cy="160030"/>
          </a:xfrm>
          <a:prstGeom prst="straightConnector1">
            <a:avLst/>
          </a:prstGeom>
          <a:ln w="19050">
            <a:solidFill>
              <a:srgbClr val="0000FF"/>
            </a:solidFill>
            <a:prstDash val="dash"/>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149" name="直線コネクタ 148">
            <a:extLst>
              <a:ext uri="{FF2B5EF4-FFF2-40B4-BE49-F238E27FC236}">
                <a16:creationId xmlns:a16="http://schemas.microsoft.com/office/drawing/2014/main" id="{31F2BA36-32B7-79A6-EA83-A3D0F2D9C0FA}"/>
              </a:ext>
            </a:extLst>
          </p:cNvPr>
          <p:cNvCxnSpPr>
            <a:cxnSpLocks/>
          </p:cNvCxnSpPr>
          <p:nvPr/>
        </p:nvCxnSpPr>
        <p:spPr>
          <a:xfrm flipH="1">
            <a:off x="8267681" y="3440482"/>
            <a:ext cx="90240" cy="2463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0" name="テキスト ボックス 149">
            <a:extLst>
              <a:ext uri="{FF2B5EF4-FFF2-40B4-BE49-F238E27FC236}">
                <a16:creationId xmlns:a16="http://schemas.microsoft.com/office/drawing/2014/main" id="{2B03F667-C807-B647-236F-BB86C4140B91}"/>
              </a:ext>
            </a:extLst>
          </p:cNvPr>
          <p:cNvSpPr txBox="1"/>
          <p:nvPr/>
        </p:nvSpPr>
        <p:spPr>
          <a:xfrm>
            <a:off x="7281194" y="3024332"/>
            <a:ext cx="1755022" cy="461665"/>
          </a:xfrm>
          <a:prstGeom prst="rect">
            <a:avLst/>
          </a:prstGeom>
          <a:solidFill>
            <a:srgbClr val="D9D9D9">
              <a:alpha val="81176"/>
            </a:srgbClr>
          </a:solidFill>
        </p:spPr>
        <p:txBody>
          <a:bodyPr wrap="square">
            <a:spAutoFit/>
          </a:bodyPr>
          <a:lstStyle/>
          <a:p>
            <a:pPr algn="l" rtl="0" eaLnBrk="0" fontAlgn="base" hangingPunct="0">
              <a:spcBef>
                <a:spcPts val="0"/>
              </a:spcBef>
              <a:spcAft>
                <a:spcPts val="0"/>
              </a:spcAft>
            </a:pPr>
            <a:r>
              <a:rPr lang="en-US" altLang="ja-JP" sz="1200" dirty="0">
                <a:solidFill>
                  <a:srgbClr val="000000"/>
                </a:solidFill>
              </a:rPr>
              <a:t>S10:</a:t>
            </a:r>
            <a:r>
              <a:rPr lang="ja-JP" altLang="en-US" sz="1200" dirty="0">
                <a:solidFill>
                  <a:srgbClr val="000000"/>
                </a:solidFill>
              </a:rPr>
              <a:t> </a:t>
            </a:r>
            <a:r>
              <a:rPr lang="en-US" altLang="ja-JP" sz="1200" dirty="0">
                <a:solidFill>
                  <a:srgbClr val="000000"/>
                </a:solidFill>
              </a:rPr>
              <a:t>In vehicle to External</a:t>
            </a:r>
            <a:endParaRPr lang="ja-JP" altLang="ja-JP" sz="1200" dirty="0">
              <a:effectLst/>
            </a:endParaRPr>
          </a:p>
        </p:txBody>
      </p:sp>
      <p:sp>
        <p:nvSpPr>
          <p:cNvPr id="3" name="日付プレースホルダー 2">
            <a:extLst>
              <a:ext uri="{FF2B5EF4-FFF2-40B4-BE49-F238E27FC236}">
                <a16:creationId xmlns:a16="http://schemas.microsoft.com/office/drawing/2014/main" id="{6014D385-1E2C-3AE4-FE49-1E2E8B64A6BB}"/>
              </a:ext>
            </a:extLst>
          </p:cNvPr>
          <p:cNvSpPr>
            <a:spLocks noGrp="1"/>
          </p:cNvSpPr>
          <p:nvPr>
            <p:ph type="dt" idx="10"/>
          </p:nvPr>
        </p:nvSpPr>
        <p:spPr/>
        <p:txBody>
          <a:bodyPr/>
          <a:lstStyle/>
          <a:p>
            <a:r>
              <a:rPr lang="en-US" altLang="ja-JP"/>
              <a:t>July 2025</a:t>
            </a:r>
            <a:endParaRPr lang="en-US" dirty="0"/>
          </a:p>
        </p:txBody>
      </p:sp>
      <p:sp>
        <p:nvSpPr>
          <p:cNvPr id="6" name="object 5">
            <a:extLst>
              <a:ext uri="{FF2B5EF4-FFF2-40B4-BE49-F238E27FC236}">
                <a16:creationId xmlns:a16="http://schemas.microsoft.com/office/drawing/2014/main" id="{2E5B6F7F-5B46-FA8F-4D10-9476B92CD973}"/>
              </a:ext>
            </a:extLst>
          </p:cNvPr>
          <p:cNvSpPr/>
          <p:nvPr/>
        </p:nvSpPr>
        <p:spPr>
          <a:xfrm>
            <a:off x="685799" y="6476999"/>
            <a:ext cx="7977375" cy="45719"/>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7" name="object 4">
            <a:extLst>
              <a:ext uri="{FF2B5EF4-FFF2-40B4-BE49-F238E27FC236}">
                <a16:creationId xmlns:a16="http://schemas.microsoft.com/office/drawing/2014/main" id="{8D4E4DC0-09EA-8E8A-E23E-A237BC0B67AD}"/>
              </a:ext>
            </a:extLst>
          </p:cNvPr>
          <p:cNvSpPr/>
          <p:nvPr/>
        </p:nvSpPr>
        <p:spPr>
          <a:xfrm>
            <a:off x="685800" y="6476999"/>
            <a:ext cx="7909902" cy="57561"/>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9" name="テキスト ボックス 8">
            <a:extLst>
              <a:ext uri="{FF2B5EF4-FFF2-40B4-BE49-F238E27FC236}">
                <a16:creationId xmlns:a16="http://schemas.microsoft.com/office/drawing/2014/main" id="{A460D569-D799-508D-B584-04AB85E0B489}"/>
              </a:ext>
            </a:extLst>
          </p:cNvPr>
          <p:cNvSpPr txBox="1"/>
          <p:nvPr/>
        </p:nvSpPr>
        <p:spPr>
          <a:xfrm>
            <a:off x="1518361" y="4976389"/>
            <a:ext cx="6876090"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mn-ea"/>
                <a:cs typeface="+mn-cs"/>
              </a:rPr>
              <a:t>Common Standard of Dependable BAN IEEE802.15.6ma for human and car bodies makes a new market for both medical devices and automotive industries.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mn-ea"/>
                <a:cs typeface="+mn-cs"/>
              </a:rPr>
              <a:t>For instance, autonomous car safety control for elderly divers’ driving failure to avoid accidents. </a:t>
            </a:r>
            <a:endParaRPr kumimoji="1" lang="ja-JP" alt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10" name="object 8">
            <a:extLst>
              <a:ext uri="{FF2B5EF4-FFF2-40B4-BE49-F238E27FC236}">
                <a16:creationId xmlns:a16="http://schemas.microsoft.com/office/drawing/2014/main" id="{A7C1C19F-0549-682B-EE4C-1FD8966DF9B8}"/>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54</a:t>
            </a:fld>
            <a:endParaRPr sz="1200" dirty="0">
              <a:latin typeface="Times New Roman"/>
              <a:cs typeface="Times New Roman"/>
            </a:endParaRPr>
          </a:p>
        </p:txBody>
      </p:sp>
      <p:sp>
        <p:nvSpPr>
          <p:cNvPr id="11" name="object 10">
            <a:extLst>
              <a:ext uri="{FF2B5EF4-FFF2-40B4-BE49-F238E27FC236}">
                <a16:creationId xmlns:a16="http://schemas.microsoft.com/office/drawing/2014/main" id="{95002180-DD6F-CC32-248A-002067E261EE}"/>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064251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descr="図形 が含まれている画像&#10;&#10;自動的に生成された説明">
            <a:extLst>
              <a:ext uri="{FF2B5EF4-FFF2-40B4-BE49-F238E27FC236}">
                <a16:creationId xmlns:a16="http://schemas.microsoft.com/office/drawing/2014/main" id="{9366FC79-458D-4DC6-A9E2-4771F4907B76}"/>
              </a:ext>
            </a:extLst>
          </p:cNvPr>
          <p:cNvPicPr>
            <a:picLocks noChangeAspect="1"/>
          </p:cNvPicPr>
          <p:nvPr/>
        </p:nvPicPr>
        <p:blipFill rotWithShape="1">
          <a:blip r:embed="rId3">
            <a:extLst>
              <a:ext uri="{28A0092B-C50C-407E-A947-70E740481C1C}">
                <a14:useLocalDpi xmlns:a14="http://schemas.microsoft.com/office/drawing/2010/main" val="0"/>
              </a:ext>
            </a:extLst>
          </a:blip>
          <a:srcRect l="-910" t="-1499" r="38428" b="68441"/>
          <a:stretch/>
        </p:blipFill>
        <p:spPr>
          <a:xfrm>
            <a:off x="2617065" y="1868624"/>
            <a:ext cx="6022340" cy="2202049"/>
          </a:xfrm>
          <a:prstGeom prst="rect">
            <a:avLst/>
          </a:prstGeom>
        </p:spPr>
      </p:pic>
      <p:pic>
        <p:nvPicPr>
          <p:cNvPr id="35" name="図 34" descr="図形&#10;&#10;中程度の精度で自動的に生成された説明">
            <a:extLst>
              <a:ext uri="{FF2B5EF4-FFF2-40B4-BE49-F238E27FC236}">
                <a16:creationId xmlns:a16="http://schemas.microsoft.com/office/drawing/2014/main" id="{49259186-34C6-4DA2-B9A2-42C3EE4E96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3795011" y="1988177"/>
            <a:ext cx="548111" cy="1397177"/>
          </a:xfrm>
          <a:prstGeom prst="rect">
            <a:avLst/>
          </a:prstGeom>
        </p:spPr>
      </p:pic>
      <p:pic>
        <p:nvPicPr>
          <p:cNvPr id="36" name="図 35" descr="図形&#10;&#10;中程度の精度で自動的に生成された説明">
            <a:extLst>
              <a:ext uri="{FF2B5EF4-FFF2-40B4-BE49-F238E27FC236}">
                <a16:creationId xmlns:a16="http://schemas.microsoft.com/office/drawing/2014/main" id="{16249745-1456-4F4A-9BD2-51A1A6B0C0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4416251" y="1988177"/>
            <a:ext cx="548111" cy="1397177"/>
          </a:xfrm>
          <a:prstGeom prst="rect">
            <a:avLst/>
          </a:prstGeom>
        </p:spPr>
      </p:pic>
      <p:pic>
        <p:nvPicPr>
          <p:cNvPr id="37" name="図 36" descr="図形&#10;&#10;中程度の精度で自動的に生成された説明">
            <a:extLst>
              <a:ext uri="{FF2B5EF4-FFF2-40B4-BE49-F238E27FC236}">
                <a16:creationId xmlns:a16="http://schemas.microsoft.com/office/drawing/2014/main" id="{C50BAFE9-F49E-4D34-A665-EC67DCABA8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5100267" y="1995048"/>
            <a:ext cx="548111" cy="1397177"/>
          </a:xfrm>
          <a:prstGeom prst="rect">
            <a:avLst/>
          </a:prstGeom>
        </p:spPr>
      </p:pic>
      <p:pic>
        <p:nvPicPr>
          <p:cNvPr id="38" name="図 37" descr="図形&#10;&#10;中程度の精度で自動的に生成された説明">
            <a:extLst>
              <a:ext uri="{FF2B5EF4-FFF2-40B4-BE49-F238E27FC236}">
                <a16:creationId xmlns:a16="http://schemas.microsoft.com/office/drawing/2014/main" id="{7B1BE0E5-208D-4E99-BC25-3A5568D48B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5836157" y="1995048"/>
            <a:ext cx="548111" cy="1397177"/>
          </a:xfrm>
          <a:prstGeom prst="rect">
            <a:avLst/>
          </a:prstGeom>
        </p:spPr>
      </p:pic>
      <p:pic>
        <p:nvPicPr>
          <p:cNvPr id="39" name="図 38" descr="図形&#10;&#10;中程度の精度で自動的に生成された説明">
            <a:extLst>
              <a:ext uri="{FF2B5EF4-FFF2-40B4-BE49-F238E27FC236}">
                <a16:creationId xmlns:a16="http://schemas.microsoft.com/office/drawing/2014/main" id="{D49112CC-32CD-457D-AE6B-B7C9F7B98A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6552268" y="1995048"/>
            <a:ext cx="548111" cy="1397177"/>
          </a:xfrm>
          <a:prstGeom prst="rect">
            <a:avLst/>
          </a:prstGeom>
        </p:spPr>
      </p:pic>
      <p:pic>
        <p:nvPicPr>
          <p:cNvPr id="41" name="図 40" descr="図形&#10;&#10;中程度の精度で自動的に生成された説明">
            <a:extLst>
              <a:ext uri="{FF2B5EF4-FFF2-40B4-BE49-F238E27FC236}">
                <a16:creationId xmlns:a16="http://schemas.microsoft.com/office/drawing/2014/main" id="{8AA17CBB-508A-4618-989C-CB213116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7288008" y="1995048"/>
            <a:ext cx="548111" cy="1397177"/>
          </a:xfrm>
          <a:prstGeom prst="rect">
            <a:avLst/>
          </a:prstGeom>
        </p:spPr>
      </p:pic>
      <p:pic>
        <p:nvPicPr>
          <p:cNvPr id="42" name="図 41" descr="図形&#10;&#10;中程度の精度で自動的に生成された説明">
            <a:extLst>
              <a:ext uri="{FF2B5EF4-FFF2-40B4-BE49-F238E27FC236}">
                <a16:creationId xmlns:a16="http://schemas.microsoft.com/office/drawing/2014/main" id="{56C517EA-62C1-4C0B-9E43-6B97C1AD22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80" r="82952"/>
          <a:stretch/>
        </p:blipFill>
        <p:spPr>
          <a:xfrm>
            <a:off x="7921832" y="1995048"/>
            <a:ext cx="548111" cy="1397177"/>
          </a:xfrm>
          <a:prstGeom prst="rect">
            <a:avLst/>
          </a:prstGeom>
        </p:spPr>
      </p:pic>
      <p:pic>
        <p:nvPicPr>
          <p:cNvPr id="106" name="図 105" descr="アイコン&#10;&#10;自動的に生成された説明">
            <a:extLst>
              <a:ext uri="{FF2B5EF4-FFF2-40B4-BE49-F238E27FC236}">
                <a16:creationId xmlns:a16="http://schemas.microsoft.com/office/drawing/2014/main" id="{72A1A470-1A05-404D-90E3-89C1A8D267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210" t="10645" r="44617" b="28057"/>
          <a:stretch/>
        </p:blipFill>
        <p:spPr>
          <a:xfrm>
            <a:off x="2928058" y="2471908"/>
            <a:ext cx="669708" cy="759870"/>
          </a:xfrm>
          <a:prstGeom prst="rect">
            <a:avLst/>
          </a:prstGeom>
        </p:spPr>
      </p:pic>
      <p:sp>
        <p:nvSpPr>
          <p:cNvPr id="2" name="タイトル 1">
            <a:extLst>
              <a:ext uri="{FF2B5EF4-FFF2-40B4-BE49-F238E27FC236}">
                <a16:creationId xmlns:a16="http://schemas.microsoft.com/office/drawing/2014/main" id="{8AB11DA5-0436-4275-8482-0138E34D872A}"/>
              </a:ext>
            </a:extLst>
          </p:cNvPr>
          <p:cNvSpPr>
            <a:spLocks noGrp="1"/>
          </p:cNvSpPr>
          <p:nvPr>
            <p:ph type="title" idx="4294967295"/>
          </p:nvPr>
        </p:nvSpPr>
        <p:spPr>
          <a:xfrm>
            <a:off x="192198" y="642685"/>
            <a:ext cx="8572279" cy="438186"/>
          </a:xfrm>
        </p:spPr>
        <p:txBody>
          <a:bodyPr/>
          <a:lstStyle/>
          <a:p>
            <a:r>
              <a:rPr lang="en-US" altLang="ja-JP" sz="2400" b="1" dirty="0">
                <a:latin typeface="+mn-lt"/>
              </a:rPr>
              <a:t>4.4 Use Case of Coexisting Multiple HBAN and VBAN</a:t>
            </a:r>
            <a:endParaRPr kumimoji="1" lang="ja-JP" altLang="en-US" sz="2400" b="1" dirty="0">
              <a:latin typeface="+mn-lt"/>
            </a:endParaRPr>
          </a:p>
        </p:txBody>
      </p:sp>
      <p:cxnSp>
        <p:nvCxnSpPr>
          <p:cNvPr id="40" name="直線コネクタ 39">
            <a:extLst>
              <a:ext uri="{FF2B5EF4-FFF2-40B4-BE49-F238E27FC236}">
                <a16:creationId xmlns:a16="http://schemas.microsoft.com/office/drawing/2014/main" id="{4BE55D34-165F-43A1-8063-F52889ADF626}"/>
              </a:ext>
            </a:extLst>
          </p:cNvPr>
          <p:cNvCxnSpPr/>
          <p:nvPr/>
        </p:nvCxnSpPr>
        <p:spPr>
          <a:xfrm>
            <a:off x="404958" y="4075240"/>
            <a:ext cx="8318377" cy="0"/>
          </a:xfrm>
          <a:prstGeom prst="line">
            <a:avLst/>
          </a:prstGeom>
          <a:no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60" name="テキスト ボックス 59">
            <a:extLst>
              <a:ext uri="{FF2B5EF4-FFF2-40B4-BE49-F238E27FC236}">
                <a16:creationId xmlns:a16="http://schemas.microsoft.com/office/drawing/2014/main" id="{A312119F-4C2C-4796-A2E7-927D0CC0A177}"/>
              </a:ext>
            </a:extLst>
          </p:cNvPr>
          <p:cNvSpPr txBox="1"/>
          <p:nvPr/>
        </p:nvSpPr>
        <p:spPr>
          <a:xfrm>
            <a:off x="207643" y="1015009"/>
            <a:ext cx="7688555" cy="369332"/>
          </a:xfrm>
          <a:prstGeom prst="rect">
            <a:avLst/>
          </a:prstGeom>
          <a:noFill/>
        </p:spPr>
        <p:txBody>
          <a:bodyPr wrap="square">
            <a:spAutoFit/>
          </a:bodyPr>
          <a:lstStyle/>
          <a:p>
            <a:r>
              <a:rPr lang="en-US" altLang="ja-JP" u="sng" dirty="0"/>
              <a:t>Nodes and coordinator are in cabin room</a:t>
            </a:r>
            <a:endParaRPr lang="ja-JP" altLang="en-US" u="sng" dirty="0"/>
          </a:p>
        </p:txBody>
      </p:sp>
      <p:sp>
        <p:nvSpPr>
          <p:cNvPr id="69" name="テキスト ボックス 68">
            <a:extLst>
              <a:ext uri="{FF2B5EF4-FFF2-40B4-BE49-F238E27FC236}">
                <a16:creationId xmlns:a16="http://schemas.microsoft.com/office/drawing/2014/main" id="{06EE90E2-63ED-4930-ACD0-3753ACFC5B26}"/>
              </a:ext>
            </a:extLst>
          </p:cNvPr>
          <p:cNvSpPr txBox="1"/>
          <p:nvPr/>
        </p:nvSpPr>
        <p:spPr>
          <a:xfrm>
            <a:off x="4639169" y="1011977"/>
            <a:ext cx="3510435" cy="369332"/>
          </a:xfrm>
          <a:prstGeom prst="rect">
            <a:avLst/>
          </a:prstGeom>
          <a:noFill/>
        </p:spPr>
        <p:txBody>
          <a:bodyPr wrap="square">
            <a:spAutoFit/>
          </a:bodyPr>
          <a:lstStyle/>
          <a:p>
            <a:r>
              <a:rPr lang="en-US" altLang="ja-JP" b="0" dirty="0"/>
              <a:t>Geometrical configuration</a:t>
            </a:r>
            <a:endParaRPr lang="ja-JP" altLang="en-US" b="0" dirty="0"/>
          </a:p>
        </p:txBody>
      </p:sp>
      <p:sp>
        <p:nvSpPr>
          <p:cNvPr id="63" name="楕円 62">
            <a:extLst>
              <a:ext uri="{FF2B5EF4-FFF2-40B4-BE49-F238E27FC236}">
                <a16:creationId xmlns:a16="http://schemas.microsoft.com/office/drawing/2014/main" id="{7178CF9E-759C-4349-AC28-E429158B4DDD}"/>
              </a:ext>
            </a:extLst>
          </p:cNvPr>
          <p:cNvSpPr/>
          <p:nvPr/>
        </p:nvSpPr>
        <p:spPr>
          <a:xfrm>
            <a:off x="5421669" y="2077883"/>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8" name="楕円 67">
            <a:extLst>
              <a:ext uri="{FF2B5EF4-FFF2-40B4-BE49-F238E27FC236}">
                <a16:creationId xmlns:a16="http://schemas.microsoft.com/office/drawing/2014/main" id="{69961682-7828-4FFB-AFBE-3F672F79FCEF}"/>
              </a:ext>
            </a:extLst>
          </p:cNvPr>
          <p:cNvSpPr/>
          <p:nvPr/>
        </p:nvSpPr>
        <p:spPr>
          <a:xfrm>
            <a:off x="3648778" y="2104188"/>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4" name="楕円 113">
            <a:extLst>
              <a:ext uri="{FF2B5EF4-FFF2-40B4-BE49-F238E27FC236}">
                <a16:creationId xmlns:a16="http://schemas.microsoft.com/office/drawing/2014/main" id="{A6662987-6A0E-4154-9FBB-6BF6FA14988F}"/>
              </a:ext>
            </a:extLst>
          </p:cNvPr>
          <p:cNvSpPr/>
          <p:nvPr/>
        </p:nvSpPr>
        <p:spPr>
          <a:xfrm>
            <a:off x="6974457" y="2079898"/>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16" name="直線コネクタ 115">
            <a:extLst>
              <a:ext uri="{FF2B5EF4-FFF2-40B4-BE49-F238E27FC236}">
                <a16:creationId xmlns:a16="http://schemas.microsoft.com/office/drawing/2014/main" id="{98E03BA4-6412-4F11-BD0B-C803F05C11C6}"/>
              </a:ext>
            </a:extLst>
          </p:cNvPr>
          <p:cNvCxnSpPr/>
          <p:nvPr/>
        </p:nvCxnSpPr>
        <p:spPr>
          <a:xfrm>
            <a:off x="404958" y="4075240"/>
            <a:ext cx="8318377" cy="0"/>
          </a:xfrm>
          <a:prstGeom prst="line">
            <a:avLst/>
          </a:prstGeom>
          <a:no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20" name="楕円 119">
            <a:extLst>
              <a:ext uri="{FF2B5EF4-FFF2-40B4-BE49-F238E27FC236}">
                <a16:creationId xmlns:a16="http://schemas.microsoft.com/office/drawing/2014/main" id="{7D9D56F7-820A-4B15-ACF7-9187425758FA}"/>
              </a:ext>
            </a:extLst>
          </p:cNvPr>
          <p:cNvSpPr/>
          <p:nvPr/>
        </p:nvSpPr>
        <p:spPr>
          <a:xfrm>
            <a:off x="2778496" y="2998995"/>
            <a:ext cx="272947" cy="236656"/>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1" name="テキスト ボックス 120">
            <a:extLst>
              <a:ext uri="{FF2B5EF4-FFF2-40B4-BE49-F238E27FC236}">
                <a16:creationId xmlns:a16="http://schemas.microsoft.com/office/drawing/2014/main" id="{2DC0993A-378B-415B-8926-6C7FBD3E7EA4}"/>
              </a:ext>
            </a:extLst>
          </p:cNvPr>
          <p:cNvSpPr txBox="1"/>
          <p:nvPr/>
        </p:nvSpPr>
        <p:spPr>
          <a:xfrm>
            <a:off x="1157112" y="3370657"/>
            <a:ext cx="1426226" cy="369332"/>
          </a:xfrm>
          <a:prstGeom prst="rect">
            <a:avLst/>
          </a:prstGeom>
          <a:noFill/>
        </p:spPr>
        <p:txBody>
          <a:bodyPr wrap="square">
            <a:spAutoFit/>
          </a:bodyPr>
          <a:lstStyle/>
          <a:p>
            <a:r>
              <a:rPr lang="en-US" altLang="ja-JP" b="0" dirty="0"/>
              <a:t>coordinator</a:t>
            </a:r>
            <a:endParaRPr lang="ja-JP" altLang="en-US" dirty="0"/>
          </a:p>
        </p:txBody>
      </p:sp>
      <p:cxnSp>
        <p:nvCxnSpPr>
          <p:cNvPr id="8" name="直線矢印コネクタ 7">
            <a:extLst>
              <a:ext uri="{FF2B5EF4-FFF2-40B4-BE49-F238E27FC236}">
                <a16:creationId xmlns:a16="http://schemas.microsoft.com/office/drawing/2014/main" id="{65E99A52-A49A-440E-A950-B24B6559130E}"/>
              </a:ext>
            </a:extLst>
          </p:cNvPr>
          <p:cNvCxnSpPr/>
          <p:nvPr/>
        </p:nvCxnSpPr>
        <p:spPr>
          <a:xfrm flipV="1">
            <a:off x="2286000" y="3157109"/>
            <a:ext cx="434378" cy="27073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grpSp>
        <p:nvGrpSpPr>
          <p:cNvPr id="4" name="グループ化 3">
            <a:extLst>
              <a:ext uri="{FF2B5EF4-FFF2-40B4-BE49-F238E27FC236}">
                <a16:creationId xmlns:a16="http://schemas.microsoft.com/office/drawing/2014/main" id="{31494075-8939-424D-9418-6D6B883C879A}"/>
              </a:ext>
            </a:extLst>
          </p:cNvPr>
          <p:cNvGrpSpPr/>
          <p:nvPr/>
        </p:nvGrpSpPr>
        <p:grpSpPr>
          <a:xfrm>
            <a:off x="412763" y="2011380"/>
            <a:ext cx="2283343" cy="939276"/>
            <a:chOff x="474503" y="1759572"/>
            <a:chExt cx="2283343" cy="939276"/>
          </a:xfrm>
        </p:grpSpPr>
        <p:sp>
          <p:nvSpPr>
            <p:cNvPr id="76" name="楕円 75">
              <a:extLst>
                <a:ext uri="{FF2B5EF4-FFF2-40B4-BE49-F238E27FC236}">
                  <a16:creationId xmlns:a16="http://schemas.microsoft.com/office/drawing/2014/main" id="{4D6A4A04-EA38-45A8-AE6A-2BC1E9EF5123}"/>
                </a:ext>
              </a:extLst>
            </p:cNvPr>
            <p:cNvSpPr/>
            <p:nvPr/>
          </p:nvSpPr>
          <p:spPr>
            <a:xfrm>
              <a:off x="474503" y="1830540"/>
              <a:ext cx="214940"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7" name="楕円 76">
              <a:extLst>
                <a:ext uri="{FF2B5EF4-FFF2-40B4-BE49-F238E27FC236}">
                  <a16:creationId xmlns:a16="http://schemas.microsoft.com/office/drawing/2014/main" id="{EDDA12F9-B2B1-4766-AB22-45475BA25C90}"/>
                </a:ext>
              </a:extLst>
            </p:cNvPr>
            <p:cNvSpPr/>
            <p:nvPr/>
          </p:nvSpPr>
          <p:spPr>
            <a:xfrm>
              <a:off x="485853" y="2453223"/>
              <a:ext cx="192240" cy="16474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78" name="テキスト ボックス 77">
              <a:extLst>
                <a:ext uri="{FF2B5EF4-FFF2-40B4-BE49-F238E27FC236}">
                  <a16:creationId xmlns:a16="http://schemas.microsoft.com/office/drawing/2014/main" id="{AC28D33A-0FE1-4124-BD44-797501F678B8}"/>
                </a:ext>
              </a:extLst>
            </p:cNvPr>
            <p:cNvSpPr txBox="1"/>
            <p:nvPr/>
          </p:nvSpPr>
          <p:spPr>
            <a:xfrm>
              <a:off x="689443" y="2391071"/>
              <a:ext cx="1426226" cy="307777"/>
            </a:xfrm>
            <a:prstGeom prst="rect">
              <a:avLst/>
            </a:prstGeom>
            <a:noFill/>
          </p:spPr>
          <p:txBody>
            <a:bodyPr wrap="square">
              <a:spAutoFit/>
            </a:bodyPr>
            <a:lstStyle/>
            <a:p>
              <a:r>
                <a:rPr lang="en-US" altLang="ja-JP" sz="1400" b="0" dirty="0"/>
                <a:t>Noise source</a:t>
              </a:r>
              <a:endParaRPr lang="ja-JP" altLang="en-US" sz="1400" b="0" dirty="0"/>
            </a:p>
          </p:txBody>
        </p:sp>
        <p:sp>
          <p:nvSpPr>
            <p:cNvPr id="81" name="テキスト ボックス 80">
              <a:extLst>
                <a:ext uri="{FF2B5EF4-FFF2-40B4-BE49-F238E27FC236}">
                  <a16:creationId xmlns:a16="http://schemas.microsoft.com/office/drawing/2014/main" id="{452F7BC7-92F4-44EB-8677-40C6E70FE272}"/>
                </a:ext>
              </a:extLst>
            </p:cNvPr>
            <p:cNvSpPr txBox="1"/>
            <p:nvPr/>
          </p:nvSpPr>
          <p:spPr>
            <a:xfrm>
              <a:off x="689443" y="1759572"/>
              <a:ext cx="2068403" cy="307777"/>
            </a:xfrm>
            <a:prstGeom prst="rect">
              <a:avLst/>
            </a:prstGeom>
            <a:noFill/>
          </p:spPr>
          <p:txBody>
            <a:bodyPr wrap="square">
              <a:spAutoFit/>
            </a:bodyPr>
            <a:lstStyle/>
            <a:p>
              <a:r>
                <a:rPr lang="en-US" altLang="ja-JP" sz="1400" b="0" dirty="0"/>
                <a:t>VBAN Coordinator</a:t>
              </a:r>
              <a:endParaRPr lang="ja-JP" altLang="en-US" sz="1400" b="0" dirty="0"/>
            </a:p>
          </p:txBody>
        </p:sp>
        <p:sp>
          <p:nvSpPr>
            <p:cNvPr id="44" name="楕円 43">
              <a:extLst>
                <a:ext uri="{FF2B5EF4-FFF2-40B4-BE49-F238E27FC236}">
                  <a16:creationId xmlns:a16="http://schemas.microsoft.com/office/drawing/2014/main" id="{E552C8F5-FBE2-494A-8728-6E6C4D7D5AD4}"/>
                </a:ext>
              </a:extLst>
            </p:cNvPr>
            <p:cNvSpPr/>
            <p:nvPr/>
          </p:nvSpPr>
          <p:spPr>
            <a:xfrm>
              <a:off x="479297" y="2140569"/>
              <a:ext cx="198797" cy="164740"/>
            </a:xfrm>
            <a:prstGeom prst="ellips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rgbClr val="0000FF"/>
                </a:solidFill>
              </a:endParaRPr>
            </a:p>
          </p:txBody>
        </p:sp>
        <p:sp>
          <p:nvSpPr>
            <p:cNvPr id="45" name="テキスト ボックス 44">
              <a:extLst>
                <a:ext uri="{FF2B5EF4-FFF2-40B4-BE49-F238E27FC236}">
                  <a16:creationId xmlns:a16="http://schemas.microsoft.com/office/drawing/2014/main" id="{B66355F9-A463-4CDB-B492-0216EAAE0B39}"/>
                </a:ext>
              </a:extLst>
            </p:cNvPr>
            <p:cNvSpPr txBox="1"/>
            <p:nvPr/>
          </p:nvSpPr>
          <p:spPr>
            <a:xfrm>
              <a:off x="678093" y="2063927"/>
              <a:ext cx="1973429" cy="307777"/>
            </a:xfrm>
            <a:prstGeom prst="rect">
              <a:avLst/>
            </a:prstGeom>
            <a:noFill/>
          </p:spPr>
          <p:txBody>
            <a:bodyPr wrap="square">
              <a:spAutoFit/>
            </a:bodyPr>
            <a:lstStyle/>
            <a:p>
              <a:r>
                <a:rPr lang="en-US" altLang="ja-JP" sz="1400" b="0" dirty="0"/>
                <a:t>HBAN Coordinator</a:t>
              </a:r>
              <a:endParaRPr lang="ja-JP" altLang="en-US" sz="1400" b="0" dirty="0"/>
            </a:p>
          </p:txBody>
        </p:sp>
      </p:grpSp>
      <p:sp>
        <p:nvSpPr>
          <p:cNvPr id="46" name="楕円 45">
            <a:extLst>
              <a:ext uri="{FF2B5EF4-FFF2-40B4-BE49-F238E27FC236}">
                <a16:creationId xmlns:a16="http://schemas.microsoft.com/office/drawing/2014/main" id="{7F03B057-62EF-457E-BFF4-964715827ED1}"/>
              </a:ext>
            </a:extLst>
          </p:cNvPr>
          <p:cNvSpPr/>
          <p:nvPr/>
        </p:nvSpPr>
        <p:spPr>
          <a:xfrm>
            <a:off x="3952523" y="2522025"/>
            <a:ext cx="198797" cy="164740"/>
          </a:xfrm>
          <a:prstGeom prst="ellips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rgbClr val="0000FF"/>
              </a:solidFill>
            </a:endParaRPr>
          </a:p>
        </p:txBody>
      </p:sp>
      <p:sp>
        <p:nvSpPr>
          <p:cNvPr id="47" name="楕円 46">
            <a:extLst>
              <a:ext uri="{FF2B5EF4-FFF2-40B4-BE49-F238E27FC236}">
                <a16:creationId xmlns:a16="http://schemas.microsoft.com/office/drawing/2014/main" id="{3C67CF8F-9548-4FA0-A8EE-8F42FE8FD7DF}"/>
              </a:ext>
            </a:extLst>
          </p:cNvPr>
          <p:cNvSpPr/>
          <p:nvPr/>
        </p:nvSpPr>
        <p:spPr>
          <a:xfrm>
            <a:off x="4560791" y="2522025"/>
            <a:ext cx="198797" cy="164740"/>
          </a:xfrm>
          <a:prstGeom prst="ellips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rgbClr val="0000FF"/>
              </a:solidFill>
            </a:endParaRPr>
          </a:p>
        </p:txBody>
      </p:sp>
      <p:sp>
        <p:nvSpPr>
          <p:cNvPr id="48" name="楕円 47">
            <a:extLst>
              <a:ext uri="{FF2B5EF4-FFF2-40B4-BE49-F238E27FC236}">
                <a16:creationId xmlns:a16="http://schemas.microsoft.com/office/drawing/2014/main" id="{1262E44A-5FBF-4A34-95DA-09471A84DDFA}"/>
              </a:ext>
            </a:extLst>
          </p:cNvPr>
          <p:cNvSpPr/>
          <p:nvPr/>
        </p:nvSpPr>
        <p:spPr>
          <a:xfrm>
            <a:off x="5236490" y="2522025"/>
            <a:ext cx="198797" cy="164740"/>
          </a:xfrm>
          <a:prstGeom prst="ellips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rgbClr val="0000FF"/>
              </a:solidFill>
            </a:endParaRPr>
          </a:p>
        </p:txBody>
      </p:sp>
      <p:sp>
        <p:nvSpPr>
          <p:cNvPr id="49" name="楕円 48">
            <a:extLst>
              <a:ext uri="{FF2B5EF4-FFF2-40B4-BE49-F238E27FC236}">
                <a16:creationId xmlns:a16="http://schemas.microsoft.com/office/drawing/2014/main" id="{C14A1FCB-A646-4581-BF4F-ADB89A8CC159}"/>
              </a:ext>
            </a:extLst>
          </p:cNvPr>
          <p:cNvSpPr/>
          <p:nvPr/>
        </p:nvSpPr>
        <p:spPr>
          <a:xfrm>
            <a:off x="5972505" y="2522025"/>
            <a:ext cx="198797" cy="164740"/>
          </a:xfrm>
          <a:prstGeom prst="ellips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rgbClr val="0000FF"/>
              </a:solidFill>
            </a:endParaRPr>
          </a:p>
        </p:txBody>
      </p:sp>
      <p:sp>
        <p:nvSpPr>
          <p:cNvPr id="50" name="楕円 49">
            <a:extLst>
              <a:ext uri="{FF2B5EF4-FFF2-40B4-BE49-F238E27FC236}">
                <a16:creationId xmlns:a16="http://schemas.microsoft.com/office/drawing/2014/main" id="{3069C149-AEF4-4683-A8FF-16D8404DE810}"/>
              </a:ext>
            </a:extLst>
          </p:cNvPr>
          <p:cNvSpPr/>
          <p:nvPr/>
        </p:nvSpPr>
        <p:spPr>
          <a:xfrm>
            <a:off x="6685473" y="2522025"/>
            <a:ext cx="198797" cy="164740"/>
          </a:xfrm>
          <a:prstGeom prst="ellips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rgbClr val="0000FF"/>
              </a:solidFill>
            </a:endParaRPr>
          </a:p>
        </p:txBody>
      </p:sp>
      <p:sp>
        <p:nvSpPr>
          <p:cNvPr id="51" name="楕円 50">
            <a:extLst>
              <a:ext uri="{FF2B5EF4-FFF2-40B4-BE49-F238E27FC236}">
                <a16:creationId xmlns:a16="http://schemas.microsoft.com/office/drawing/2014/main" id="{C0E17CB4-C533-43F2-B282-202FE082B9DB}"/>
              </a:ext>
            </a:extLst>
          </p:cNvPr>
          <p:cNvSpPr/>
          <p:nvPr/>
        </p:nvSpPr>
        <p:spPr>
          <a:xfrm>
            <a:off x="7431444" y="2522025"/>
            <a:ext cx="198797" cy="164740"/>
          </a:xfrm>
          <a:prstGeom prst="ellips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rgbClr val="0000FF"/>
              </a:solidFill>
            </a:endParaRPr>
          </a:p>
        </p:txBody>
      </p:sp>
      <p:cxnSp>
        <p:nvCxnSpPr>
          <p:cNvPr id="9" name="直線コネクタ 8">
            <a:extLst>
              <a:ext uri="{FF2B5EF4-FFF2-40B4-BE49-F238E27FC236}">
                <a16:creationId xmlns:a16="http://schemas.microsoft.com/office/drawing/2014/main" id="{83F17398-AFB2-4C85-ACAB-DF4BE18A8254}"/>
              </a:ext>
            </a:extLst>
          </p:cNvPr>
          <p:cNvCxnSpPr>
            <a:stCxn id="68" idx="5"/>
            <a:endCxn id="46" idx="1"/>
          </p:cNvCxnSpPr>
          <p:nvPr/>
        </p:nvCxnSpPr>
        <p:spPr>
          <a:xfrm>
            <a:off x="3818462" y="2244802"/>
            <a:ext cx="163174" cy="301349"/>
          </a:xfrm>
          <a:prstGeom prst="line">
            <a:avLst/>
          </a:prstGeom>
          <a:ln w="57150">
            <a:solidFill>
              <a:srgbClr val="FFFF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2" name="直線コネクタ 51">
            <a:extLst>
              <a:ext uri="{FF2B5EF4-FFF2-40B4-BE49-F238E27FC236}">
                <a16:creationId xmlns:a16="http://schemas.microsoft.com/office/drawing/2014/main" id="{B9638122-7B14-4145-B722-BB3DD99C50F5}"/>
              </a:ext>
            </a:extLst>
          </p:cNvPr>
          <p:cNvCxnSpPr>
            <a:cxnSpLocks/>
          </p:cNvCxnSpPr>
          <p:nvPr/>
        </p:nvCxnSpPr>
        <p:spPr>
          <a:xfrm>
            <a:off x="3889606" y="2242623"/>
            <a:ext cx="807065" cy="327588"/>
          </a:xfrm>
          <a:prstGeom prst="line">
            <a:avLst/>
          </a:prstGeom>
          <a:ln w="57150">
            <a:solidFill>
              <a:srgbClr val="FFFF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7EA07032-9D02-4D76-9E13-460CB583C2BA}"/>
              </a:ext>
            </a:extLst>
          </p:cNvPr>
          <p:cNvCxnSpPr>
            <a:cxnSpLocks/>
            <a:endCxn id="49" idx="1"/>
          </p:cNvCxnSpPr>
          <p:nvPr/>
        </p:nvCxnSpPr>
        <p:spPr>
          <a:xfrm>
            <a:off x="5555329" y="2226354"/>
            <a:ext cx="446289" cy="319797"/>
          </a:xfrm>
          <a:prstGeom prst="line">
            <a:avLst/>
          </a:prstGeom>
          <a:ln w="57150">
            <a:solidFill>
              <a:srgbClr val="FFFF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4" name="直線コネクタ 53">
            <a:extLst>
              <a:ext uri="{FF2B5EF4-FFF2-40B4-BE49-F238E27FC236}">
                <a16:creationId xmlns:a16="http://schemas.microsoft.com/office/drawing/2014/main" id="{C13BF501-5F91-4902-BC5B-6D791CD01C48}"/>
              </a:ext>
            </a:extLst>
          </p:cNvPr>
          <p:cNvCxnSpPr>
            <a:cxnSpLocks/>
            <a:stCxn id="63" idx="4"/>
          </p:cNvCxnSpPr>
          <p:nvPr/>
        </p:nvCxnSpPr>
        <p:spPr>
          <a:xfrm flipH="1">
            <a:off x="5347726" y="2242623"/>
            <a:ext cx="173342" cy="303527"/>
          </a:xfrm>
          <a:prstGeom prst="line">
            <a:avLst/>
          </a:prstGeom>
          <a:ln w="57150">
            <a:solidFill>
              <a:srgbClr val="FFFF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5" name="直線コネクタ 54">
            <a:extLst>
              <a:ext uri="{FF2B5EF4-FFF2-40B4-BE49-F238E27FC236}">
                <a16:creationId xmlns:a16="http://schemas.microsoft.com/office/drawing/2014/main" id="{8B6E4AD3-1781-42B6-ABB8-C2453AD89AE0}"/>
              </a:ext>
            </a:extLst>
          </p:cNvPr>
          <p:cNvCxnSpPr>
            <a:cxnSpLocks/>
          </p:cNvCxnSpPr>
          <p:nvPr/>
        </p:nvCxnSpPr>
        <p:spPr>
          <a:xfrm flipH="1">
            <a:off x="6844133" y="2242623"/>
            <a:ext cx="173342" cy="303527"/>
          </a:xfrm>
          <a:prstGeom prst="line">
            <a:avLst/>
          </a:prstGeom>
          <a:ln w="57150">
            <a:solidFill>
              <a:srgbClr val="FFFF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直線コネクタ 55">
            <a:extLst>
              <a:ext uri="{FF2B5EF4-FFF2-40B4-BE49-F238E27FC236}">
                <a16:creationId xmlns:a16="http://schemas.microsoft.com/office/drawing/2014/main" id="{BB3FB605-BE14-4870-93DD-08A630BCFBC4}"/>
              </a:ext>
            </a:extLst>
          </p:cNvPr>
          <p:cNvCxnSpPr>
            <a:cxnSpLocks/>
            <a:stCxn id="114" idx="5"/>
            <a:endCxn id="51" idx="0"/>
          </p:cNvCxnSpPr>
          <p:nvPr/>
        </p:nvCxnSpPr>
        <p:spPr>
          <a:xfrm>
            <a:off x="7144141" y="2220512"/>
            <a:ext cx="386702" cy="301513"/>
          </a:xfrm>
          <a:prstGeom prst="line">
            <a:avLst/>
          </a:prstGeom>
          <a:ln w="57150">
            <a:solidFill>
              <a:srgbClr val="FFFF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7" name="直線コネクタ 56">
            <a:extLst>
              <a:ext uri="{FF2B5EF4-FFF2-40B4-BE49-F238E27FC236}">
                <a16:creationId xmlns:a16="http://schemas.microsoft.com/office/drawing/2014/main" id="{7E69C0C8-D118-4913-A429-A3D4591CA8E4}"/>
              </a:ext>
            </a:extLst>
          </p:cNvPr>
          <p:cNvCxnSpPr>
            <a:cxnSpLocks/>
            <a:endCxn id="68" idx="3"/>
          </p:cNvCxnSpPr>
          <p:nvPr/>
        </p:nvCxnSpPr>
        <p:spPr>
          <a:xfrm flipV="1">
            <a:off x="3006601" y="2244802"/>
            <a:ext cx="671290" cy="746448"/>
          </a:xfrm>
          <a:prstGeom prst="line">
            <a:avLst/>
          </a:prstGeom>
          <a:ln w="5715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1" name="直線コネクタ 60">
            <a:extLst>
              <a:ext uri="{FF2B5EF4-FFF2-40B4-BE49-F238E27FC236}">
                <a16:creationId xmlns:a16="http://schemas.microsoft.com/office/drawing/2014/main" id="{4D75A5D9-7CEB-4DA3-918D-9C995A36D1B3}"/>
              </a:ext>
            </a:extLst>
          </p:cNvPr>
          <p:cNvCxnSpPr>
            <a:cxnSpLocks/>
            <a:stCxn id="68" idx="6"/>
            <a:endCxn id="63" idx="2"/>
          </p:cNvCxnSpPr>
          <p:nvPr/>
        </p:nvCxnSpPr>
        <p:spPr>
          <a:xfrm flipV="1">
            <a:off x="3847575" y="2160253"/>
            <a:ext cx="1574094" cy="26305"/>
          </a:xfrm>
          <a:prstGeom prst="line">
            <a:avLst/>
          </a:prstGeom>
          <a:ln w="5715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4" name="直線コネクタ 63">
            <a:extLst>
              <a:ext uri="{FF2B5EF4-FFF2-40B4-BE49-F238E27FC236}">
                <a16:creationId xmlns:a16="http://schemas.microsoft.com/office/drawing/2014/main" id="{BB8294FB-9534-4F83-923D-8D7B7A3C545F}"/>
              </a:ext>
            </a:extLst>
          </p:cNvPr>
          <p:cNvCxnSpPr>
            <a:cxnSpLocks/>
            <a:endCxn id="114" idx="2"/>
          </p:cNvCxnSpPr>
          <p:nvPr/>
        </p:nvCxnSpPr>
        <p:spPr>
          <a:xfrm flipV="1">
            <a:off x="5644326" y="2162268"/>
            <a:ext cx="1330131" cy="16546"/>
          </a:xfrm>
          <a:prstGeom prst="line">
            <a:avLst/>
          </a:prstGeom>
          <a:ln w="5715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66" name="テキスト ボックス 65">
            <a:extLst>
              <a:ext uri="{FF2B5EF4-FFF2-40B4-BE49-F238E27FC236}">
                <a16:creationId xmlns:a16="http://schemas.microsoft.com/office/drawing/2014/main" id="{4B8D72BF-9413-424F-9D6D-47D0D516BE66}"/>
              </a:ext>
            </a:extLst>
          </p:cNvPr>
          <p:cNvSpPr txBox="1"/>
          <p:nvPr/>
        </p:nvSpPr>
        <p:spPr>
          <a:xfrm>
            <a:off x="1603067" y="4092474"/>
            <a:ext cx="8553603" cy="646331"/>
          </a:xfrm>
          <a:prstGeom prst="rect">
            <a:avLst/>
          </a:prstGeom>
          <a:noFill/>
        </p:spPr>
        <p:txBody>
          <a:bodyPr wrap="square">
            <a:spAutoFit/>
          </a:bodyPr>
          <a:lstStyle/>
          <a:p>
            <a:pPr marL="285750" indent="-285750">
              <a:buFont typeface="Wingdings" panose="05000000000000000000" pitchFamily="2" charset="2"/>
              <a:buChar char="l"/>
            </a:pPr>
            <a:r>
              <a:rPr lang="en-US" altLang="ja-JP" dirty="0"/>
              <a:t>Entertainment for passengers</a:t>
            </a:r>
          </a:p>
          <a:p>
            <a:pPr marL="742950" lvl="1" indent="-285750">
              <a:buFontTx/>
              <a:buChar char="-"/>
            </a:pPr>
            <a:r>
              <a:rPr lang="en-US" altLang="ja-JP" b="0" dirty="0"/>
              <a:t>Nodes are in cabin room / coordinator is in cabin room.</a:t>
            </a:r>
            <a:endParaRPr lang="en-US" altLang="ja-JP" b="0" dirty="0">
              <a:effectLst/>
            </a:endParaRPr>
          </a:p>
        </p:txBody>
      </p:sp>
      <p:sp>
        <p:nvSpPr>
          <p:cNvPr id="67" name="テキスト ボックス 66">
            <a:extLst>
              <a:ext uri="{FF2B5EF4-FFF2-40B4-BE49-F238E27FC236}">
                <a16:creationId xmlns:a16="http://schemas.microsoft.com/office/drawing/2014/main" id="{820A7E68-492D-4097-843B-76D42C3FDD8D}"/>
              </a:ext>
            </a:extLst>
          </p:cNvPr>
          <p:cNvSpPr txBox="1"/>
          <p:nvPr/>
        </p:nvSpPr>
        <p:spPr>
          <a:xfrm>
            <a:off x="274714" y="4039626"/>
            <a:ext cx="3510435" cy="369332"/>
          </a:xfrm>
          <a:prstGeom prst="rect">
            <a:avLst/>
          </a:prstGeom>
          <a:noFill/>
        </p:spPr>
        <p:txBody>
          <a:bodyPr wrap="square">
            <a:spAutoFit/>
          </a:bodyPr>
          <a:lstStyle/>
          <a:p>
            <a:r>
              <a:rPr lang="en-US" altLang="ja-JP" u="sng" dirty="0"/>
              <a:t>Use case</a:t>
            </a:r>
            <a:endParaRPr lang="ja-JP" altLang="en-US" u="sng" dirty="0"/>
          </a:p>
        </p:txBody>
      </p:sp>
      <p:graphicFrame>
        <p:nvGraphicFramePr>
          <p:cNvPr id="72" name="表 8">
            <a:extLst>
              <a:ext uri="{FF2B5EF4-FFF2-40B4-BE49-F238E27FC236}">
                <a16:creationId xmlns:a16="http://schemas.microsoft.com/office/drawing/2014/main" id="{078E2E87-1969-490B-BA24-38805556520E}"/>
              </a:ext>
            </a:extLst>
          </p:cNvPr>
          <p:cNvGraphicFramePr>
            <a:graphicFrameLocks noGrp="1"/>
          </p:cNvGraphicFramePr>
          <p:nvPr>
            <p:extLst>
              <p:ext uri="{D42A27DB-BD31-4B8C-83A1-F6EECF244321}">
                <p14:modId xmlns:p14="http://schemas.microsoft.com/office/powerpoint/2010/main" val="1745102190"/>
              </p:ext>
            </p:extLst>
          </p:nvPr>
        </p:nvGraphicFramePr>
        <p:xfrm>
          <a:off x="192199" y="4658600"/>
          <a:ext cx="8834830" cy="1767840"/>
        </p:xfrm>
        <a:graphic>
          <a:graphicData uri="http://schemas.openxmlformats.org/drawingml/2006/table">
            <a:tbl>
              <a:tblPr firstRow="1" bandRow="1">
                <a:tableStyleId>{5C22544A-7EE6-4342-B048-85BDC9FD1C3A}</a:tableStyleId>
              </a:tblPr>
              <a:tblGrid>
                <a:gridCol w="623081">
                  <a:extLst>
                    <a:ext uri="{9D8B030D-6E8A-4147-A177-3AD203B41FA5}">
                      <a16:colId xmlns:a16="http://schemas.microsoft.com/office/drawing/2014/main" val="3229361360"/>
                    </a:ext>
                  </a:extLst>
                </a:gridCol>
                <a:gridCol w="2174934">
                  <a:extLst>
                    <a:ext uri="{9D8B030D-6E8A-4147-A177-3AD203B41FA5}">
                      <a16:colId xmlns:a16="http://schemas.microsoft.com/office/drawing/2014/main" val="572694292"/>
                    </a:ext>
                  </a:extLst>
                </a:gridCol>
                <a:gridCol w="1455718">
                  <a:extLst>
                    <a:ext uri="{9D8B030D-6E8A-4147-A177-3AD203B41FA5}">
                      <a16:colId xmlns:a16="http://schemas.microsoft.com/office/drawing/2014/main" val="1767040934"/>
                    </a:ext>
                  </a:extLst>
                </a:gridCol>
                <a:gridCol w="1509424">
                  <a:extLst>
                    <a:ext uri="{9D8B030D-6E8A-4147-A177-3AD203B41FA5}">
                      <a16:colId xmlns:a16="http://schemas.microsoft.com/office/drawing/2014/main" val="376997318"/>
                    </a:ext>
                  </a:extLst>
                </a:gridCol>
                <a:gridCol w="985822">
                  <a:extLst>
                    <a:ext uri="{9D8B030D-6E8A-4147-A177-3AD203B41FA5}">
                      <a16:colId xmlns:a16="http://schemas.microsoft.com/office/drawing/2014/main" val="3094896700"/>
                    </a:ext>
                  </a:extLst>
                </a:gridCol>
                <a:gridCol w="891030">
                  <a:extLst>
                    <a:ext uri="{9D8B030D-6E8A-4147-A177-3AD203B41FA5}">
                      <a16:colId xmlns:a16="http://schemas.microsoft.com/office/drawing/2014/main" val="3355748283"/>
                    </a:ext>
                  </a:extLst>
                </a:gridCol>
                <a:gridCol w="1194821">
                  <a:extLst>
                    <a:ext uri="{9D8B030D-6E8A-4147-A177-3AD203B41FA5}">
                      <a16:colId xmlns:a16="http://schemas.microsoft.com/office/drawing/2014/main" val="1298687631"/>
                    </a:ext>
                  </a:extLst>
                </a:gridCol>
              </a:tblGrid>
              <a:tr h="540173">
                <a:tc>
                  <a:txBody>
                    <a:bodyPr/>
                    <a:lstStyle/>
                    <a:p>
                      <a:r>
                        <a:rPr kumimoji="1" lang="en-US" altLang="ja-JP" sz="1400" b="1" dirty="0"/>
                        <a:t>scenario</a:t>
                      </a:r>
                      <a:endParaRPr kumimoji="1" lang="ja-JP" alt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dirty="0"/>
                        <a:t>Sedan/RV / SUV</a:t>
                      </a:r>
                    </a:p>
                    <a:p>
                      <a:pPr algn="ctr"/>
                      <a:r>
                        <a:rPr kumimoji="1" lang="en-US" altLang="ja-JP" sz="1400" dirty="0"/>
                        <a:t>with engine</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dirty="0"/>
                        <a:t>Sedan/RV / SUV</a:t>
                      </a:r>
                    </a:p>
                    <a:p>
                      <a:pPr algn="ctr"/>
                      <a:r>
                        <a:rPr kumimoji="1" lang="en-US" altLang="ja-JP" sz="1400" dirty="0"/>
                        <a:t> without engine</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a:t>Bus</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a:t>Cargo / pickup</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a:t>Special purpose</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4418647"/>
                  </a:ext>
                </a:extLst>
              </a:tr>
              <a:tr h="48490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b="1" dirty="0"/>
                        <a:t>8.1vv</a:t>
                      </a:r>
                      <a:endParaRPr kumimoji="1" lang="ja-JP" alt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b="1" dirty="0"/>
                        <a:t>VBAN coordinator and VBAN coordinator</a:t>
                      </a:r>
                      <a:endParaRPr kumimoji="1" lang="ja-JP" alt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kumimoji="1" lang="en-US" altLang="ja-JP" sz="1400" dirty="0"/>
                        <a:t>Case 3.1a</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a:t>Case 3.1a</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1400" dirty="0">
                          <a:solidFill>
                            <a:schemeClr val="accent1">
                              <a:lumMod val="75000"/>
                            </a:schemeClr>
                          </a:solidFill>
                        </a:rPr>
                        <a:t>Same as 3.1a</a:t>
                      </a:r>
                      <a:endParaRPr kumimoji="1" lang="ja-JP" altLang="en-US" sz="1400"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1400" dirty="0"/>
                        <a:t>---</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77474880"/>
                  </a:ext>
                </a:extLst>
              </a:tr>
              <a:tr h="48490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b="1" dirty="0"/>
                        <a:t>8.1vh</a:t>
                      </a:r>
                      <a:endParaRPr kumimoji="1" lang="ja-JP" alt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b="1" dirty="0"/>
                        <a:t>VBAN coordinator and HBAN coordinator</a:t>
                      </a:r>
                      <a:endParaRPr kumimoji="1" lang="ja-JP" alt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dirty="0"/>
                        <a:t>Case 3.1b</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kumimoji="1" lang="ja-JP" altLang="en-US" dirty="0">
                        <a:solidFill>
                          <a:schemeClr val="accent1">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1400" dirty="0"/>
                        <a:t>---</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46350091"/>
                  </a:ext>
                </a:extLst>
              </a:tr>
            </a:tbl>
          </a:graphicData>
        </a:graphic>
      </p:graphicFrame>
      <p:sp>
        <p:nvSpPr>
          <p:cNvPr id="58" name="楕円 55">
            <a:extLst>
              <a:ext uri="{FF2B5EF4-FFF2-40B4-BE49-F238E27FC236}">
                <a16:creationId xmlns:a16="http://schemas.microsoft.com/office/drawing/2014/main" id="{89F29297-76DF-47DA-91D9-FA96306CFAE8}"/>
              </a:ext>
            </a:extLst>
          </p:cNvPr>
          <p:cNvSpPr/>
          <p:nvPr/>
        </p:nvSpPr>
        <p:spPr>
          <a:xfrm>
            <a:off x="2866848" y="3280170"/>
            <a:ext cx="198797" cy="16474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59" name="楕円 55">
            <a:extLst>
              <a:ext uri="{FF2B5EF4-FFF2-40B4-BE49-F238E27FC236}">
                <a16:creationId xmlns:a16="http://schemas.microsoft.com/office/drawing/2014/main" id="{66BDE3C9-A642-4FC0-8939-D998FF9AA5B1}"/>
              </a:ext>
            </a:extLst>
          </p:cNvPr>
          <p:cNvSpPr/>
          <p:nvPr/>
        </p:nvSpPr>
        <p:spPr>
          <a:xfrm>
            <a:off x="8252488" y="3067038"/>
            <a:ext cx="198797" cy="16474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11" name="テキスト ボックス 10">
            <a:extLst>
              <a:ext uri="{FF2B5EF4-FFF2-40B4-BE49-F238E27FC236}">
                <a16:creationId xmlns:a16="http://schemas.microsoft.com/office/drawing/2014/main" id="{5959A76D-5D1E-E12F-C72B-2055EC37171F}"/>
              </a:ext>
            </a:extLst>
          </p:cNvPr>
          <p:cNvSpPr txBox="1"/>
          <p:nvPr/>
        </p:nvSpPr>
        <p:spPr>
          <a:xfrm>
            <a:off x="3554196" y="1280697"/>
            <a:ext cx="5996144" cy="646331"/>
          </a:xfrm>
          <a:prstGeom prst="rect">
            <a:avLst/>
          </a:prstGeom>
          <a:noFill/>
        </p:spPr>
        <p:txBody>
          <a:bodyPr wrap="square">
            <a:spAutoFit/>
          </a:bodyPr>
          <a:lstStyle/>
          <a:p>
            <a:r>
              <a:rPr lang="en-US" altLang="ja-JP" b="0" dirty="0"/>
              <a:t>Original channel models, common channel model to IEEE 802.15.4a and IEEE802.15.6-2012</a:t>
            </a:r>
            <a:endParaRPr lang="ja-JP" altLang="en-US" b="0" dirty="0"/>
          </a:p>
        </p:txBody>
      </p:sp>
      <p:sp>
        <p:nvSpPr>
          <p:cNvPr id="13" name="矢印: 右 12">
            <a:extLst>
              <a:ext uri="{FF2B5EF4-FFF2-40B4-BE49-F238E27FC236}">
                <a16:creationId xmlns:a16="http://schemas.microsoft.com/office/drawing/2014/main" id="{D7EDB3FE-B7DD-DE51-8B81-8E2CA7894353}"/>
              </a:ext>
            </a:extLst>
          </p:cNvPr>
          <p:cNvSpPr/>
          <p:nvPr/>
        </p:nvSpPr>
        <p:spPr>
          <a:xfrm>
            <a:off x="3262912" y="1393909"/>
            <a:ext cx="311028" cy="178000"/>
          </a:xfrm>
          <a:prstGeom prst="rightArrow">
            <a:avLst/>
          </a:prstGeom>
          <a:solidFill>
            <a:srgbClr val="FFFF00"/>
          </a:solidFill>
          <a:ln>
            <a:solidFill>
              <a:schemeClr val="bg2"/>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7" name="日付プレースホルダー 6">
            <a:extLst>
              <a:ext uri="{FF2B5EF4-FFF2-40B4-BE49-F238E27FC236}">
                <a16:creationId xmlns:a16="http://schemas.microsoft.com/office/drawing/2014/main" id="{964FB2D1-1739-11DC-8DA4-E4792175153A}"/>
              </a:ext>
            </a:extLst>
          </p:cNvPr>
          <p:cNvSpPr>
            <a:spLocks noGrp="1"/>
          </p:cNvSpPr>
          <p:nvPr>
            <p:ph type="dt" sz="half" idx="13"/>
          </p:nvPr>
        </p:nvSpPr>
        <p:spPr/>
        <p:txBody>
          <a:bodyPr/>
          <a:lstStyle/>
          <a:p>
            <a:r>
              <a:rPr lang="en-US" altLang="ja-JP"/>
              <a:t>July 2025</a:t>
            </a:r>
            <a:endParaRPr lang="en-US" altLang="ja-JP" dirty="0"/>
          </a:p>
        </p:txBody>
      </p:sp>
      <p:sp>
        <p:nvSpPr>
          <p:cNvPr id="6" name="object 5">
            <a:extLst>
              <a:ext uri="{FF2B5EF4-FFF2-40B4-BE49-F238E27FC236}">
                <a16:creationId xmlns:a16="http://schemas.microsoft.com/office/drawing/2014/main" id="{22CE4DAE-7CD7-739F-24E9-753797D07A78}"/>
              </a:ext>
            </a:extLst>
          </p:cNvPr>
          <p:cNvSpPr/>
          <p:nvPr/>
        </p:nvSpPr>
        <p:spPr>
          <a:xfrm>
            <a:off x="685799" y="6476999"/>
            <a:ext cx="7977375" cy="45719"/>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0" name="object 4">
            <a:extLst>
              <a:ext uri="{FF2B5EF4-FFF2-40B4-BE49-F238E27FC236}">
                <a16:creationId xmlns:a16="http://schemas.microsoft.com/office/drawing/2014/main" id="{162D2B54-D481-08B2-E225-6AF4D905DE36}"/>
              </a:ext>
            </a:extLst>
          </p:cNvPr>
          <p:cNvSpPr/>
          <p:nvPr/>
        </p:nvSpPr>
        <p:spPr>
          <a:xfrm>
            <a:off x="685800" y="6476999"/>
            <a:ext cx="7909902" cy="57561"/>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4" name="object 8">
            <a:extLst>
              <a:ext uri="{FF2B5EF4-FFF2-40B4-BE49-F238E27FC236}">
                <a16:creationId xmlns:a16="http://schemas.microsoft.com/office/drawing/2014/main" id="{51185B91-572D-D450-60ED-841902210244}"/>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55</a:t>
            </a:fld>
            <a:endParaRPr sz="1200" dirty="0">
              <a:latin typeface="Times New Roman"/>
              <a:cs typeface="Times New Roman"/>
            </a:endParaRPr>
          </a:p>
        </p:txBody>
      </p:sp>
      <p:sp>
        <p:nvSpPr>
          <p:cNvPr id="15" name="object 10">
            <a:extLst>
              <a:ext uri="{FF2B5EF4-FFF2-40B4-BE49-F238E27FC236}">
                <a16:creationId xmlns:a16="http://schemas.microsoft.com/office/drawing/2014/main" id="{BD934672-2762-CD19-BF5F-E62CA2817685}"/>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442453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737F3F71-BA78-F540-A220-8BF4ED6FE5B8}"/>
              </a:ext>
            </a:extLst>
          </p:cNvPr>
          <p:cNvSpPr>
            <a:spLocks noGrp="1"/>
          </p:cNvSpPr>
          <p:nvPr>
            <p:ph type="title"/>
          </p:nvPr>
        </p:nvSpPr>
        <p:spPr>
          <a:xfrm>
            <a:off x="533400" y="614057"/>
            <a:ext cx="8502534" cy="730470"/>
          </a:xfrm>
        </p:spPr>
        <p:txBody>
          <a:bodyPr/>
          <a:lstStyle/>
          <a:p>
            <a:r>
              <a:rPr lang="en-US" altLang="ja-JP" sz="2400" b="1" dirty="0">
                <a:latin typeface="+mn-lt"/>
                <a:ea typeface="+mn-ea"/>
              </a:rPr>
              <a:t>4.4 Channel models and scenarios in IEEE802.15.6ma</a:t>
            </a:r>
            <a:endParaRPr kumimoji="1" lang="ja-JP" altLang="en-US" sz="2400" b="1" dirty="0">
              <a:latin typeface="+mn-lt"/>
              <a:ea typeface="+mn-ea"/>
            </a:endParaRPr>
          </a:p>
        </p:txBody>
      </p:sp>
      <p:pic>
        <p:nvPicPr>
          <p:cNvPr id="57" name="図 56">
            <a:extLst>
              <a:ext uri="{FF2B5EF4-FFF2-40B4-BE49-F238E27FC236}">
                <a16:creationId xmlns:a16="http://schemas.microsoft.com/office/drawing/2014/main" id="{AFE7744B-BD7C-D73D-DE9A-8F4911244ED8}"/>
              </a:ext>
            </a:extLst>
          </p:cNvPr>
          <p:cNvPicPr>
            <a:picLocks noChangeAspect="1"/>
          </p:cNvPicPr>
          <p:nvPr/>
        </p:nvPicPr>
        <p:blipFill>
          <a:blip r:embed="rId2"/>
          <a:stretch>
            <a:fillRect/>
          </a:stretch>
        </p:blipFill>
        <p:spPr>
          <a:xfrm>
            <a:off x="1738070" y="3553921"/>
            <a:ext cx="5268796" cy="2854139"/>
          </a:xfrm>
          <a:prstGeom prst="rect">
            <a:avLst/>
          </a:prstGeom>
        </p:spPr>
      </p:pic>
      <p:grpSp>
        <p:nvGrpSpPr>
          <p:cNvPr id="106" name="グループ化 105">
            <a:extLst>
              <a:ext uri="{FF2B5EF4-FFF2-40B4-BE49-F238E27FC236}">
                <a16:creationId xmlns:a16="http://schemas.microsoft.com/office/drawing/2014/main" id="{8F95C38F-8FE5-6A61-7C95-A02FE4DAE7B0}"/>
              </a:ext>
            </a:extLst>
          </p:cNvPr>
          <p:cNvGrpSpPr/>
          <p:nvPr/>
        </p:nvGrpSpPr>
        <p:grpSpPr>
          <a:xfrm>
            <a:off x="1100055" y="1431882"/>
            <a:ext cx="6483516" cy="2286025"/>
            <a:chOff x="61460" y="1901293"/>
            <a:chExt cx="8974756" cy="3164413"/>
          </a:xfrm>
        </p:grpSpPr>
        <p:grpSp>
          <p:nvGrpSpPr>
            <p:cNvPr id="58" name="グループ化 57">
              <a:extLst>
                <a:ext uri="{FF2B5EF4-FFF2-40B4-BE49-F238E27FC236}">
                  <a16:creationId xmlns:a16="http://schemas.microsoft.com/office/drawing/2014/main" id="{3137DC93-FF98-50AE-357E-BBA5B7DB95CC}"/>
                </a:ext>
              </a:extLst>
            </p:cNvPr>
            <p:cNvGrpSpPr/>
            <p:nvPr/>
          </p:nvGrpSpPr>
          <p:grpSpPr>
            <a:xfrm>
              <a:off x="2583422" y="2857417"/>
              <a:ext cx="5380855" cy="2042941"/>
              <a:chOff x="914400" y="1593575"/>
              <a:chExt cx="7599285" cy="2885209"/>
            </a:xfrm>
          </p:grpSpPr>
          <p:cxnSp>
            <p:nvCxnSpPr>
              <p:cNvPr id="59" name="直線コネクタ 58">
                <a:extLst>
                  <a:ext uri="{FF2B5EF4-FFF2-40B4-BE49-F238E27FC236}">
                    <a16:creationId xmlns:a16="http://schemas.microsoft.com/office/drawing/2014/main" id="{49F4B09C-EA69-ACEA-1B8F-C724C256D2E2}"/>
                  </a:ext>
                </a:extLst>
              </p:cNvPr>
              <p:cNvCxnSpPr/>
              <p:nvPr/>
            </p:nvCxnSpPr>
            <p:spPr>
              <a:xfrm flipV="1">
                <a:off x="955088" y="2654425"/>
                <a:ext cx="115409" cy="949911"/>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F048BC48-5F9A-E79E-1458-E066BBF8456B}"/>
                  </a:ext>
                </a:extLst>
              </p:cNvPr>
              <p:cNvCxnSpPr>
                <a:cxnSpLocks/>
              </p:cNvCxnSpPr>
              <p:nvPr/>
            </p:nvCxnSpPr>
            <p:spPr>
              <a:xfrm flipV="1">
                <a:off x="1070497" y="2590060"/>
                <a:ext cx="1796990" cy="72234"/>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8552442D-A829-1D07-6282-666AF41F078D}"/>
                  </a:ext>
                </a:extLst>
              </p:cNvPr>
              <p:cNvCxnSpPr>
                <a:cxnSpLocks/>
              </p:cNvCxnSpPr>
              <p:nvPr/>
            </p:nvCxnSpPr>
            <p:spPr>
              <a:xfrm flipV="1">
                <a:off x="2876365" y="1610221"/>
                <a:ext cx="580008" cy="963564"/>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2EDF46CB-0FD5-7B82-E5D1-A672514ECA37}"/>
                  </a:ext>
                </a:extLst>
              </p:cNvPr>
              <p:cNvCxnSpPr>
                <a:cxnSpLocks/>
              </p:cNvCxnSpPr>
              <p:nvPr/>
            </p:nvCxnSpPr>
            <p:spPr>
              <a:xfrm>
                <a:off x="3456373" y="1593575"/>
                <a:ext cx="2701771" cy="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AD066C1A-00F4-C773-5C1E-49A12F93EFD7}"/>
                  </a:ext>
                </a:extLst>
              </p:cNvPr>
              <p:cNvCxnSpPr>
                <a:cxnSpLocks/>
              </p:cNvCxnSpPr>
              <p:nvPr/>
            </p:nvCxnSpPr>
            <p:spPr>
              <a:xfrm flipH="1" flipV="1">
                <a:off x="6158144" y="1593576"/>
                <a:ext cx="695417" cy="824183"/>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0DDBEC74-A5E4-8B28-C5BF-B10648A15653}"/>
                  </a:ext>
                </a:extLst>
              </p:cNvPr>
              <p:cNvCxnSpPr>
                <a:cxnSpLocks/>
              </p:cNvCxnSpPr>
              <p:nvPr/>
            </p:nvCxnSpPr>
            <p:spPr>
              <a:xfrm>
                <a:off x="6853561" y="2388127"/>
                <a:ext cx="1358284" cy="93181"/>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7E33C061-7A1F-2E5C-0324-E958E8EFF95C}"/>
                  </a:ext>
                </a:extLst>
              </p:cNvPr>
              <p:cNvCxnSpPr>
                <a:cxnSpLocks/>
              </p:cNvCxnSpPr>
              <p:nvPr/>
            </p:nvCxnSpPr>
            <p:spPr>
              <a:xfrm>
                <a:off x="8211845" y="2477683"/>
                <a:ext cx="301840" cy="1064507"/>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48DAC169-2076-DC25-7700-DE7452633D59}"/>
                  </a:ext>
                </a:extLst>
              </p:cNvPr>
              <p:cNvCxnSpPr>
                <a:cxnSpLocks/>
              </p:cNvCxnSpPr>
              <p:nvPr/>
            </p:nvCxnSpPr>
            <p:spPr>
              <a:xfrm flipV="1">
                <a:off x="914400" y="3542190"/>
                <a:ext cx="7599285" cy="8621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67" name="楕円 66">
                <a:extLst>
                  <a:ext uri="{FF2B5EF4-FFF2-40B4-BE49-F238E27FC236}">
                    <a16:creationId xmlns:a16="http://schemas.microsoft.com/office/drawing/2014/main" id="{D7DEF688-0CB3-D811-370B-F507C0D12AC1}"/>
                  </a:ext>
                </a:extLst>
              </p:cNvPr>
              <p:cNvSpPr/>
              <p:nvPr/>
            </p:nvSpPr>
            <p:spPr>
              <a:xfrm>
                <a:off x="1396014" y="3315810"/>
                <a:ext cx="1322772" cy="1162974"/>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p>
            </p:txBody>
          </p:sp>
          <p:sp>
            <p:nvSpPr>
              <p:cNvPr id="68" name="楕円 67">
                <a:extLst>
                  <a:ext uri="{FF2B5EF4-FFF2-40B4-BE49-F238E27FC236}">
                    <a16:creationId xmlns:a16="http://schemas.microsoft.com/office/drawing/2014/main" id="{5C1E6925-F96F-C27C-BFFF-A6752E1E1A57}"/>
                  </a:ext>
                </a:extLst>
              </p:cNvPr>
              <p:cNvSpPr/>
              <p:nvPr/>
            </p:nvSpPr>
            <p:spPr>
              <a:xfrm>
                <a:off x="6505852" y="3121510"/>
                <a:ext cx="1322772" cy="1162974"/>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400"/>
              </a:p>
            </p:txBody>
          </p:sp>
        </p:grpSp>
        <p:sp>
          <p:nvSpPr>
            <p:cNvPr id="69" name="楕円 68">
              <a:extLst>
                <a:ext uri="{FF2B5EF4-FFF2-40B4-BE49-F238E27FC236}">
                  <a16:creationId xmlns:a16="http://schemas.microsoft.com/office/drawing/2014/main" id="{B52FE615-1CBE-1520-C1A3-3F1B61D55A37}"/>
                </a:ext>
              </a:extLst>
            </p:cNvPr>
            <p:cNvSpPr/>
            <p:nvPr/>
          </p:nvSpPr>
          <p:spPr>
            <a:xfrm>
              <a:off x="6105364" y="2671418"/>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100"/>
            </a:p>
          </p:txBody>
        </p:sp>
        <p:sp>
          <p:nvSpPr>
            <p:cNvPr id="70" name="楕円 69">
              <a:extLst>
                <a:ext uri="{FF2B5EF4-FFF2-40B4-BE49-F238E27FC236}">
                  <a16:creationId xmlns:a16="http://schemas.microsoft.com/office/drawing/2014/main" id="{F87354A1-6262-1256-2723-A706A0CCF646}"/>
                </a:ext>
              </a:extLst>
            </p:cNvPr>
            <p:cNvSpPr/>
            <p:nvPr/>
          </p:nvSpPr>
          <p:spPr>
            <a:xfrm>
              <a:off x="4431173" y="2690424"/>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100"/>
            </a:p>
          </p:txBody>
        </p:sp>
        <p:sp>
          <p:nvSpPr>
            <p:cNvPr id="71" name="楕円 70">
              <a:extLst>
                <a:ext uri="{FF2B5EF4-FFF2-40B4-BE49-F238E27FC236}">
                  <a16:creationId xmlns:a16="http://schemas.microsoft.com/office/drawing/2014/main" id="{8ABAFA9B-E9D2-9CFA-B47C-3FDB9D87AE50}"/>
                </a:ext>
              </a:extLst>
            </p:cNvPr>
            <p:cNvSpPr/>
            <p:nvPr/>
          </p:nvSpPr>
          <p:spPr>
            <a:xfrm>
              <a:off x="4078583" y="3337648"/>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100"/>
            </a:p>
          </p:txBody>
        </p:sp>
        <p:grpSp>
          <p:nvGrpSpPr>
            <p:cNvPr id="72" name="グループ化 71">
              <a:extLst>
                <a:ext uri="{FF2B5EF4-FFF2-40B4-BE49-F238E27FC236}">
                  <a16:creationId xmlns:a16="http://schemas.microsoft.com/office/drawing/2014/main" id="{E82A26C2-42D1-79A1-0CBF-8E01A613A00B}"/>
                </a:ext>
              </a:extLst>
            </p:cNvPr>
            <p:cNvGrpSpPr/>
            <p:nvPr/>
          </p:nvGrpSpPr>
          <p:grpSpPr>
            <a:xfrm>
              <a:off x="4374144" y="2958452"/>
              <a:ext cx="791286" cy="1260246"/>
              <a:chOff x="3233366" y="3967563"/>
              <a:chExt cx="791286" cy="1260246"/>
            </a:xfrm>
          </p:grpSpPr>
          <p:sp>
            <p:nvSpPr>
              <p:cNvPr id="73" name="楕円 72">
                <a:extLst>
                  <a:ext uri="{FF2B5EF4-FFF2-40B4-BE49-F238E27FC236}">
                    <a16:creationId xmlns:a16="http://schemas.microsoft.com/office/drawing/2014/main" id="{52B86717-44A6-CC30-1B18-7AE0329161ED}"/>
                  </a:ext>
                </a:extLst>
              </p:cNvPr>
              <p:cNvSpPr/>
              <p:nvPr/>
            </p:nvSpPr>
            <p:spPr>
              <a:xfrm>
                <a:off x="3677948" y="3967563"/>
                <a:ext cx="346704" cy="369667"/>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100" dirty="0"/>
              </a:p>
            </p:txBody>
          </p:sp>
          <p:sp>
            <p:nvSpPr>
              <p:cNvPr id="74" name="四角形: 角を丸くする 73">
                <a:extLst>
                  <a:ext uri="{FF2B5EF4-FFF2-40B4-BE49-F238E27FC236}">
                    <a16:creationId xmlns:a16="http://schemas.microsoft.com/office/drawing/2014/main" id="{C8392520-7683-DE20-2596-2FD7AEBE539E}"/>
                  </a:ext>
                </a:extLst>
              </p:cNvPr>
              <p:cNvSpPr/>
              <p:nvPr/>
            </p:nvSpPr>
            <p:spPr>
              <a:xfrm rot="862385">
                <a:off x="3621320" y="4342894"/>
                <a:ext cx="220795" cy="519240"/>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100"/>
              </a:p>
            </p:txBody>
          </p:sp>
          <p:sp>
            <p:nvSpPr>
              <p:cNvPr id="75" name="四角形: 角を丸くする 74">
                <a:extLst>
                  <a:ext uri="{FF2B5EF4-FFF2-40B4-BE49-F238E27FC236}">
                    <a16:creationId xmlns:a16="http://schemas.microsoft.com/office/drawing/2014/main" id="{11BC0B07-590E-CF9D-0C8A-1ADA46EDD05B}"/>
                  </a:ext>
                </a:extLst>
              </p:cNvPr>
              <p:cNvSpPr/>
              <p:nvPr/>
            </p:nvSpPr>
            <p:spPr>
              <a:xfrm rot="5400000">
                <a:off x="3415132" y="4533602"/>
                <a:ext cx="220795" cy="519240"/>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100"/>
              </a:p>
            </p:txBody>
          </p:sp>
          <p:sp>
            <p:nvSpPr>
              <p:cNvPr id="76" name="四角形: 角を丸くする 75">
                <a:extLst>
                  <a:ext uri="{FF2B5EF4-FFF2-40B4-BE49-F238E27FC236}">
                    <a16:creationId xmlns:a16="http://schemas.microsoft.com/office/drawing/2014/main" id="{B2DFC8A6-4485-671B-1388-41D61DEFE080}"/>
                  </a:ext>
                </a:extLst>
              </p:cNvPr>
              <p:cNvSpPr/>
              <p:nvPr/>
            </p:nvSpPr>
            <p:spPr>
              <a:xfrm rot="827372">
                <a:off x="3233366" y="4708569"/>
                <a:ext cx="220795" cy="519240"/>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100"/>
              </a:p>
            </p:txBody>
          </p:sp>
        </p:grpSp>
        <p:sp>
          <p:nvSpPr>
            <p:cNvPr id="77" name="楕円 76">
              <a:extLst>
                <a:ext uri="{FF2B5EF4-FFF2-40B4-BE49-F238E27FC236}">
                  <a16:creationId xmlns:a16="http://schemas.microsoft.com/office/drawing/2014/main" id="{E3F0EB90-598B-BF0B-7599-BC9444620C7A}"/>
                </a:ext>
              </a:extLst>
            </p:cNvPr>
            <p:cNvSpPr/>
            <p:nvPr/>
          </p:nvSpPr>
          <p:spPr>
            <a:xfrm>
              <a:off x="4601707" y="3414065"/>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100"/>
            </a:p>
          </p:txBody>
        </p:sp>
        <p:sp>
          <p:nvSpPr>
            <p:cNvPr id="78" name="楕円 77">
              <a:extLst>
                <a:ext uri="{FF2B5EF4-FFF2-40B4-BE49-F238E27FC236}">
                  <a16:creationId xmlns:a16="http://schemas.microsoft.com/office/drawing/2014/main" id="{825652C0-B355-7C12-5989-B5A0861F8709}"/>
                </a:ext>
              </a:extLst>
            </p:cNvPr>
            <p:cNvSpPr/>
            <p:nvPr/>
          </p:nvSpPr>
          <p:spPr>
            <a:xfrm>
              <a:off x="2465367" y="3758139"/>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100"/>
            </a:p>
          </p:txBody>
        </p:sp>
        <p:pic>
          <p:nvPicPr>
            <p:cNvPr id="79" name="図 78" descr="アイコン&#10;&#10;自動的に生成された説明">
              <a:extLst>
                <a:ext uri="{FF2B5EF4-FFF2-40B4-BE49-F238E27FC236}">
                  <a16:creationId xmlns:a16="http://schemas.microsoft.com/office/drawing/2014/main" id="{3CD8B6BE-44D9-4D32-0A95-C30501111D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9" t="7408" r="78641" b="52104"/>
            <a:stretch/>
          </p:blipFill>
          <p:spPr>
            <a:xfrm>
              <a:off x="114634" y="2289028"/>
              <a:ext cx="1399025" cy="2776678"/>
            </a:xfrm>
            <a:prstGeom prst="rect">
              <a:avLst/>
            </a:prstGeom>
          </p:spPr>
        </p:pic>
        <p:sp>
          <p:nvSpPr>
            <p:cNvPr id="80" name="楕円 79">
              <a:extLst>
                <a:ext uri="{FF2B5EF4-FFF2-40B4-BE49-F238E27FC236}">
                  <a16:creationId xmlns:a16="http://schemas.microsoft.com/office/drawing/2014/main" id="{34BA084C-0AA8-5C97-B23C-7B7F31C68B0F}"/>
                </a:ext>
              </a:extLst>
            </p:cNvPr>
            <p:cNvSpPr/>
            <p:nvPr/>
          </p:nvSpPr>
          <p:spPr>
            <a:xfrm>
              <a:off x="1375634" y="3554848"/>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100"/>
            </a:p>
          </p:txBody>
        </p:sp>
        <p:cxnSp>
          <p:nvCxnSpPr>
            <p:cNvPr id="81" name="直線矢印コネクタ 80">
              <a:extLst>
                <a:ext uri="{FF2B5EF4-FFF2-40B4-BE49-F238E27FC236}">
                  <a16:creationId xmlns:a16="http://schemas.microsoft.com/office/drawing/2014/main" id="{192A9602-9B8F-4298-DC36-B6C8A193C638}"/>
                </a:ext>
              </a:extLst>
            </p:cNvPr>
            <p:cNvCxnSpPr>
              <a:cxnSpLocks/>
              <a:endCxn id="69" idx="2"/>
            </p:cNvCxnSpPr>
            <p:nvPr/>
          </p:nvCxnSpPr>
          <p:spPr>
            <a:xfrm flipV="1">
              <a:off x="4629969" y="2753788"/>
              <a:ext cx="1475395" cy="19006"/>
            </a:xfrm>
            <a:prstGeom prst="straightConnector1">
              <a:avLst/>
            </a:prstGeom>
            <a:ln w="19050">
              <a:solidFill>
                <a:srgbClr val="0000FF"/>
              </a:solidFill>
              <a:prstDash val="dash"/>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82" name="テキスト ボックス 81">
              <a:extLst>
                <a:ext uri="{FF2B5EF4-FFF2-40B4-BE49-F238E27FC236}">
                  <a16:creationId xmlns:a16="http://schemas.microsoft.com/office/drawing/2014/main" id="{B9D0D101-1219-1928-3A30-B9E5D1EA2D30}"/>
                </a:ext>
              </a:extLst>
            </p:cNvPr>
            <p:cNvSpPr txBox="1"/>
            <p:nvPr/>
          </p:nvSpPr>
          <p:spPr>
            <a:xfrm>
              <a:off x="4383326" y="1901293"/>
              <a:ext cx="2987320" cy="596452"/>
            </a:xfrm>
            <a:prstGeom prst="rect">
              <a:avLst/>
            </a:prstGeom>
            <a:solidFill>
              <a:srgbClr val="D9D9D9">
                <a:alpha val="81176"/>
              </a:srgbClr>
            </a:solidFill>
          </p:spPr>
          <p:txBody>
            <a:bodyPr wrap="square">
              <a:spAutoFit/>
            </a:bodyPr>
            <a:lstStyle/>
            <a:p>
              <a:pPr algn="l" rtl="0" eaLnBrk="0" fontAlgn="base" hangingPunct="0">
                <a:spcBef>
                  <a:spcPts val="0"/>
                </a:spcBef>
                <a:spcAft>
                  <a:spcPts val="0"/>
                </a:spcAft>
              </a:pPr>
              <a:r>
                <a:rPr lang="en-US" altLang="ja-JP" sz="1050" dirty="0">
                  <a:solidFill>
                    <a:srgbClr val="000000"/>
                  </a:solidFill>
                </a:rPr>
                <a:t>S11:</a:t>
              </a:r>
              <a:r>
                <a:rPr lang="ja-JP" altLang="en-US" sz="1050" dirty="0">
                  <a:solidFill>
                    <a:srgbClr val="000000"/>
                  </a:solidFill>
                </a:rPr>
                <a:t> </a:t>
              </a:r>
              <a:r>
                <a:rPr lang="en-US" altLang="ja-JP" sz="1050" dirty="0">
                  <a:solidFill>
                    <a:srgbClr val="000000"/>
                  </a:solidFill>
                </a:rPr>
                <a:t>On-vehicle to on-vehicle (LOS)</a:t>
              </a:r>
              <a:endParaRPr lang="ja-JP" altLang="ja-JP" sz="1050" dirty="0">
                <a:effectLst/>
              </a:endParaRPr>
            </a:p>
          </p:txBody>
        </p:sp>
        <p:sp>
          <p:nvSpPr>
            <p:cNvPr id="83" name="テキスト ボックス 82">
              <a:extLst>
                <a:ext uri="{FF2B5EF4-FFF2-40B4-BE49-F238E27FC236}">
                  <a16:creationId xmlns:a16="http://schemas.microsoft.com/office/drawing/2014/main" id="{17DC5B18-231E-3AC1-D462-6DE06A607DB1}"/>
                </a:ext>
              </a:extLst>
            </p:cNvPr>
            <p:cNvSpPr txBox="1"/>
            <p:nvPr/>
          </p:nvSpPr>
          <p:spPr>
            <a:xfrm>
              <a:off x="3194220" y="3797363"/>
              <a:ext cx="1638201" cy="798820"/>
            </a:xfrm>
            <a:prstGeom prst="rect">
              <a:avLst/>
            </a:prstGeom>
            <a:solidFill>
              <a:srgbClr val="D9D9D9">
                <a:alpha val="81176"/>
              </a:srgbClr>
            </a:solidFill>
          </p:spPr>
          <p:txBody>
            <a:bodyPr wrap="square">
              <a:spAutoFit/>
            </a:bodyPr>
            <a:lstStyle/>
            <a:p>
              <a:pPr algn="l" rtl="0" eaLnBrk="0" fontAlgn="base" hangingPunct="0">
                <a:spcBef>
                  <a:spcPts val="0"/>
                </a:spcBef>
                <a:spcAft>
                  <a:spcPts val="0"/>
                </a:spcAft>
              </a:pPr>
              <a:r>
                <a:rPr lang="en-US" altLang="ja-JP" sz="1050" dirty="0">
                  <a:solidFill>
                    <a:srgbClr val="000000"/>
                  </a:solidFill>
                </a:rPr>
                <a:t>S8: In-vehicle to In-vehicle (sedan)</a:t>
              </a:r>
              <a:endParaRPr lang="ja-JP" altLang="ja-JP" sz="1050" dirty="0">
                <a:effectLst/>
              </a:endParaRPr>
            </a:p>
          </p:txBody>
        </p:sp>
        <p:sp>
          <p:nvSpPr>
            <p:cNvPr id="84" name="テキスト ボックス 83">
              <a:extLst>
                <a:ext uri="{FF2B5EF4-FFF2-40B4-BE49-F238E27FC236}">
                  <a16:creationId xmlns:a16="http://schemas.microsoft.com/office/drawing/2014/main" id="{1A21894B-C25B-D703-F388-7F9FC409CADF}"/>
                </a:ext>
              </a:extLst>
            </p:cNvPr>
            <p:cNvSpPr txBox="1"/>
            <p:nvPr/>
          </p:nvSpPr>
          <p:spPr>
            <a:xfrm>
              <a:off x="1164870" y="2127021"/>
              <a:ext cx="2233650" cy="596452"/>
            </a:xfrm>
            <a:prstGeom prst="rect">
              <a:avLst/>
            </a:prstGeom>
            <a:solidFill>
              <a:srgbClr val="D9D9D9">
                <a:alpha val="81176"/>
              </a:srgbClr>
            </a:solidFill>
          </p:spPr>
          <p:txBody>
            <a:bodyPr wrap="square">
              <a:spAutoFit/>
            </a:bodyPr>
            <a:lstStyle/>
            <a:p>
              <a:pPr algn="l" rtl="0" eaLnBrk="0" fontAlgn="base" hangingPunct="0">
                <a:spcBef>
                  <a:spcPts val="0"/>
                </a:spcBef>
                <a:spcAft>
                  <a:spcPts val="0"/>
                </a:spcAft>
              </a:pPr>
              <a:r>
                <a:rPr lang="en-US" altLang="ja-JP" sz="1050" dirty="0">
                  <a:solidFill>
                    <a:srgbClr val="000000"/>
                  </a:solidFill>
                </a:rPr>
                <a:t>S13:</a:t>
              </a:r>
              <a:r>
                <a:rPr lang="ja-JP" altLang="en-US" sz="1050" dirty="0">
                  <a:solidFill>
                    <a:srgbClr val="000000"/>
                  </a:solidFill>
                </a:rPr>
                <a:t> </a:t>
              </a:r>
              <a:r>
                <a:rPr lang="en-US" altLang="ja-JP" sz="1050" dirty="0">
                  <a:solidFill>
                    <a:srgbClr val="000000"/>
                  </a:solidFill>
                </a:rPr>
                <a:t>On-vehicle to external (LOS)</a:t>
              </a:r>
              <a:endParaRPr lang="ja-JP" altLang="ja-JP" sz="1050" dirty="0">
                <a:effectLst/>
              </a:endParaRPr>
            </a:p>
          </p:txBody>
        </p:sp>
        <p:cxnSp>
          <p:nvCxnSpPr>
            <p:cNvPr id="85" name="直線矢印コネクタ 84">
              <a:extLst>
                <a:ext uri="{FF2B5EF4-FFF2-40B4-BE49-F238E27FC236}">
                  <a16:creationId xmlns:a16="http://schemas.microsoft.com/office/drawing/2014/main" id="{D4EA10A2-80B6-D0BE-3A3B-A83BE9FFC302}"/>
                </a:ext>
              </a:extLst>
            </p:cNvPr>
            <p:cNvCxnSpPr>
              <a:cxnSpLocks/>
              <a:endCxn id="77" idx="2"/>
            </p:cNvCxnSpPr>
            <p:nvPr/>
          </p:nvCxnSpPr>
          <p:spPr>
            <a:xfrm>
              <a:off x="4291158" y="3408777"/>
              <a:ext cx="310549" cy="87658"/>
            </a:xfrm>
            <a:prstGeom prst="straightConnector1">
              <a:avLst/>
            </a:prstGeom>
            <a:ln w="19050">
              <a:solidFill>
                <a:srgbClr val="0000FF"/>
              </a:solidFill>
              <a:prstDash val="dash"/>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86" name="直線コネクタ 85">
              <a:extLst>
                <a:ext uri="{FF2B5EF4-FFF2-40B4-BE49-F238E27FC236}">
                  <a16:creationId xmlns:a16="http://schemas.microsoft.com/office/drawing/2014/main" id="{5978E74E-DA21-ECBB-4113-C02DB0A57F39}"/>
                </a:ext>
              </a:extLst>
            </p:cNvPr>
            <p:cNvCxnSpPr>
              <a:stCxn id="83" idx="0"/>
            </p:cNvCxnSpPr>
            <p:nvPr/>
          </p:nvCxnSpPr>
          <p:spPr>
            <a:xfrm flipV="1">
              <a:off x="4013320" y="3496435"/>
              <a:ext cx="417851" cy="30092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直線コネクタ 86">
              <a:extLst>
                <a:ext uri="{FF2B5EF4-FFF2-40B4-BE49-F238E27FC236}">
                  <a16:creationId xmlns:a16="http://schemas.microsoft.com/office/drawing/2014/main" id="{E6333D96-D7DF-F9EA-2D5A-C273B12A04C2}"/>
                </a:ext>
              </a:extLst>
            </p:cNvPr>
            <p:cNvCxnSpPr>
              <a:cxnSpLocks/>
              <a:endCxn id="82" idx="2"/>
            </p:cNvCxnSpPr>
            <p:nvPr/>
          </p:nvCxnSpPr>
          <p:spPr>
            <a:xfrm flipV="1">
              <a:off x="5367666" y="2497745"/>
              <a:ext cx="509321" cy="2420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直線コネクタ 87">
              <a:extLst>
                <a:ext uri="{FF2B5EF4-FFF2-40B4-BE49-F238E27FC236}">
                  <a16:creationId xmlns:a16="http://schemas.microsoft.com/office/drawing/2014/main" id="{CE69DAA6-88AE-C19B-2584-9CC97C37DF53}"/>
                </a:ext>
              </a:extLst>
            </p:cNvPr>
            <p:cNvCxnSpPr>
              <a:cxnSpLocks/>
              <a:endCxn id="84" idx="2"/>
            </p:cNvCxnSpPr>
            <p:nvPr/>
          </p:nvCxnSpPr>
          <p:spPr>
            <a:xfrm flipV="1">
              <a:off x="1771967" y="2723474"/>
              <a:ext cx="509729" cy="996115"/>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直線矢印コネクタ 88">
              <a:extLst>
                <a:ext uri="{FF2B5EF4-FFF2-40B4-BE49-F238E27FC236}">
                  <a16:creationId xmlns:a16="http://schemas.microsoft.com/office/drawing/2014/main" id="{F4B2DA91-C108-CEB8-871B-6F2737BA57FE}"/>
                </a:ext>
              </a:extLst>
            </p:cNvPr>
            <p:cNvCxnSpPr>
              <a:cxnSpLocks/>
              <a:stCxn id="80" idx="5"/>
              <a:endCxn id="78" idx="2"/>
            </p:cNvCxnSpPr>
            <p:nvPr/>
          </p:nvCxnSpPr>
          <p:spPr>
            <a:xfrm>
              <a:off x="1545318" y="3695462"/>
              <a:ext cx="920049" cy="145047"/>
            </a:xfrm>
            <a:prstGeom prst="straightConnector1">
              <a:avLst/>
            </a:prstGeom>
            <a:ln w="19050">
              <a:solidFill>
                <a:srgbClr val="0000FF"/>
              </a:solidFill>
              <a:prstDash val="dash"/>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90" name="直線矢印コネクタ 89">
              <a:extLst>
                <a:ext uri="{FF2B5EF4-FFF2-40B4-BE49-F238E27FC236}">
                  <a16:creationId xmlns:a16="http://schemas.microsoft.com/office/drawing/2014/main" id="{6DE3F022-DB97-5B3D-DC19-95AAC76EB3D3}"/>
                </a:ext>
              </a:extLst>
            </p:cNvPr>
            <p:cNvCxnSpPr>
              <a:cxnSpLocks/>
              <a:stCxn id="78" idx="6"/>
              <a:endCxn id="71" idx="3"/>
            </p:cNvCxnSpPr>
            <p:nvPr/>
          </p:nvCxnSpPr>
          <p:spPr>
            <a:xfrm flipV="1">
              <a:off x="2664164" y="3478262"/>
              <a:ext cx="1443532" cy="362247"/>
            </a:xfrm>
            <a:prstGeom prst="straightConnector1">
              <a:avLst/>
            </a:prstGeom>
            <a:ln w="19050">
              <a:solidFill>
                <a:srgbClr val="0000FF"/>
              </a:solidFill>
              <a:prstDash val="dash"/>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91" name="テキスト ボックス 90">
              <a:extLst>
                <a:ext uri="{FF2B5EF4-FFF2-40B4-BE49-F238E27FC236}">
                  <a16:creationId xmlns:a16="http://schemas.microsoft.com/office/drawing/2014/main" id="{F32499D7-93B9-AB5F-A3B7-F9D92F7C3475}"/>
                </a:ext>
              </a:extLst>
            </p:cNvPr>
            <p:cNvSpPr txBox="1"/>
            <p:nvPr/>
          </p:nvSpPr>
          <p:spPr>
            <a:xfrm>
              <a:off x="2347335" y="2835448"/>
              <a:ext cx="1572494" cy="596452"/>
            </a:xfrm>
            <a:prstGeom prst="rect">
              <a:avLst/>
            </a:prstGeom>
            <a:solidFill>
              <a:srgbClr val="D9D9D9">
                <a:alpha val="81176"/>
              </a:srgbClr>
            </a:solidFill>
          </p:spPr>
          <p:txBody>
            <a:bodyPr wrap="square">
              <a:spAutoFit/>
            </a:bodyPr>
            <a:lstStyle/>
            <a:p>
              <a:pPr algn="l" rtl="0" eaLnBrk="0" fontAlgn="base" hangingPunct="0">
                <a:spcBef>
                  <a:spcPts val="0"/>
                </a:spcBef>
                <a:spcAft>
                  <a:spcPts val="0"/>
                </a:spcAft>
              </a:pPr>
              <a:r>
                <a:rPr lang="en-US" altLang="ja-JP" sz="1050" dirty="0">
                  <a:solidFill>
                    <a:srgbClr val="000000"/>
                  </a:solidFill>
                </a:rPr>
                <a:t>S9: In-vehicle to On-vehicle</a:t>
              </a:r>
              <a:endParaRPr lang="ja-JP" altLang="ja-JP" sz="1050" dirty="0">
                <a:effectLst/>
              </a:endParaRPr>
            </a:p>
          </p:txBody>
        </p:sp>
        <p:cxnSp>
          <p:nvCxnSpPr>
            <p:cNvPr id="92" name="直線コネクタ 91">
              <a:extLst>
                <a:ext uri="{FF2B5EF4-FFF2-40B4-BE49-F238E27FC236}">
                  <a16:creationId xmlns:a16="http://schemas.microsoft.com/office/drawing/2014/main" id="{BD1A2C56-B437-5E1C-2FC3-B59BE29E4FCF}"/>
                </a:ext>
              </a:extLst>
            </p:cNvPr>
            <p:cNvCxnSpPr>
              <a:cxnSpLocks/>
              <a:endCxn id="91" idx="2"/>
            </p:cNvCxnSpPr>
            <p:nvPr/>
          </p:nvCxnSpPr>
          <p:spPr>
            <a:xfrm flipV="1">
              <a:off x="3048816" y="3431900"/>
              <a:ext cx="84765" cy="26961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3" name="楕円 92">
              <a:extLst>
                <a:ext uri="{FF2B5EF4-FFF2-40B4-BE49-F238E27FC236}">
                  <a16:creationId xmlns:a16="http://schemas.microsoft.com/office/drawing/2014/main" id="{B34075AE-7F2B-D81C-3365-ACA5540C2D08}"/>
                </a:ext>
              </a:extLst>
            </p:cNvPr>
            <p:cNvSpPr/>
            <p:nvPr/>
          </p:nvSpPr>
          <p:spPr>
            <a:xfrm>
              <a:off x="61460" y="3491456"/>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100"/>
            </a:p>
          </p:txBody>
        </p:sp>
        <p:cxnSp>
          <p:nvCxnSpPr>
            <p:cNvPr id="94" name="直線矢印コネクタ 93">
              <a:extLst>
                <a:ext uri="{FF2B5EF4-FFF2-40B4-BE49-F238E27FC236}">
                  <a16:creationId xmlns:a16="http://schemas.microsoft.com/office/drawing/2014/main" id="{7B4CDF93-36DC-E739-42CB-7C9101D0284E}"/>
                </a:ext>
              </a:extLst>
            </p:cNvPr>
            <p:cNvCxnSpPr>
              <a:cxnSpLocks/>
              <a:endCxn id="78" idx="3"/>
            </p:cNvCxnSpPr>
            <p:nvPr/>
          </p:nvCxnSpPr>
          <p:spPr>
            <a:xfrm>
              <a:off x="199568" y="3643989"/>
              <a:ext cx="2294912" cy="254764"/>
            </a:xfrm>
            <a:prstGeom prst="straightConnector1">
              <a:avLst/>
            </a:prstGeom>
            <a:ln w="19050">
              <a:solidFill>
                <a:srgbClr val="0000FF"/>
              </a:solidFill>
              <a:prstDash val="dash"/>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95" name="直線コネクタ 94">
              <a:extLst>
                <a:ext uri="{FF2B5EF4-FFF2-40B4-BE49-F238E27FC236}">
                  <a16:creationId xmlns:a16="http://schemas.microsoft.com/office/drawing/2014/main" id="{6F1DD79A-0E13-A0C3-AD98-67A73F6EEB0D}"/>
                </a:ext>
              </a:extLst>
            </p:cNvPr>
            <p:cNvCxnSpPr>
              <a:cxnSpLocks/>
              <a:stCxn id="96" idx="0"/>
            </p:cNvCxnSpPr>
            <p:nvPr/>
          </p:nvCxnSpPr>
          <p:spPr>
            <a:xfrm flipH="1" flipV="1">
              <a:off x="1553033" y="3808729"/>
              <a:ext cx="87837" cy="46062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6" name="テキスト ボックス 95">
              <a:extLst>
                <a:ext uri="{FF2B5EF4-FFF2-40B4-BE49-F238E27FC236}">
                  <a16:creationId xmlns:a16="http://schemas.microsoft.com/office/drawing/2014/main" id="{4808D1D4-05EC-4C8E-6311-6595391DB42D}"/>
                </a:ext>
              </a:extLst>
            </p:cNvPr>
            <p:cNvSpPr txBox="1"/>
            <p:nvPr/>
          </p:nvSpPr>
          <p:spPr>
            <a:xfrm>
              <a:off x="576026" y="4269351"/>
              <a:ext cx="2129688" cy="596452"/>
            </a:xfrm>
            <a:prstGeom prst="rect">
              <a:avLst/>
            </a:prstGeom>
            <a:solidFill>
              <a:srgbClr val="D9D9D9">
                <a:alpha val="81176"/>
              </a:srgbClr>
            </a:solidFill>
          </p:spPr>
          <p:txBody>
            <a:bodyPr wrap="square">
              <a:spAutoFit/>
            </a:bodyPr>
            <a:lstStyle/>
            <a:p>
              <a:pPr algn="l" rtl="0" eaLnBrk="0" fontAlgn="base" hangingPunct="0">
                <a:spcBef>
                  <a:spcPts val="0"/>
                </a:spcBef>
                <a:spcAft>
                  <a:spcPts val="0"/>
                </a:spcAft>
              </a:pPr>
              <a:r>
                <a:rPr lang="en-US" altLang="ja-JP" sz="1050" dirty="0">
                  <a:solidFill>
                    <a:srgbClr val="000000"/>
                  </a:solidFill>
                </a:rPr>
                <a:t>S14:</a:t>
              </a:r>
              <a:r>
                <a:rPr lang="ja-JP" altLang="en-US" sz="1050" dirty="0">
                  <a:solidFill>
                    <a:srgbClr val="000000"/>
                  </a:solidFill>
                </a:rPr>
                <a:t> </a:t>
              </a:r>
              <a:r>
                <a:rPr lang="en-US" altLang="ja-JP" sz="1050" dirty="0">
                  <a:solidFill>
                    <a:srgbClr val="000000"/>
                  </a:solidFill>
                </a:rPr>
                <a:t>On-vehicle to external (NLOS)</a:t>
              </a:r>
              <a:endParaRPr lang="ja-JP" altLang="ja-JP" sz="1050" dirty="0">
                <a:effectLst/>
              </a:endParaRPr>
            </a:p>
          </p:txBody>
        </p:sp>
        <p:sp>
          <p:nvSpPr>
            <p:cNvPr id="97" name="楕円 96">
              <a:extLst>
                <a:ext uri="{FF2B5EF4-FFF2-40B4-BE49-F238E27FC236}">
                  <a16:creationId xmlns:a16="http://schemas.microsoft.com/office/drawing/2014/main" id="{C7BA9F5C-9B2B-B79E-325A-DF9E82F4579D}"/>
                </a:ext>
              </a:extLst>
            </p:cNvPr>
            <p:cNvSpPr/>
            <p:nvPr/>
          </p:nvSpPr>
          <p:spPr>
            <a:xfrm>
              <a:off x="5668068" y="4265288"/>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100"/>
            </a:p>
          </p:txBody>
        </p:sp>
        <p:cxnSp>
          <p:nvCxnSpPr>
            <p:cNvPr id="98" name="直線矢印コネクタ 97">
              <a:extLst>
                <a:ext uri="{FF2B5EF4-FFF2-40B4-BE49-F238E27FC236}">
                  <a16:creationId xmlns:a16="http://schemas.microsoft.com/office/drawing/2014/main" id="{88A7AE8C-2A1A-7A5B-DEB1-149F5F788787}"/>
                </a:ext>
              </a:extLst>
            </p:cNvPr>
            <p:cNvCxnSpPr>
              <a:cxnSpLocks/>
              <a:stCxn id="97" idx="0"/>
              <a:endCxn id="69" idx="4"/>
            </p:cNvCxnSpPr>
            <p:nvPr/>
          </p:nvCxnSpPr>
          <p:spPr>
            <a:xfrm flipV="1">
              <a:off x="5767467" y="2836158"/>
              <a:ext cx="437296" cy="1429130"/>
            </a:xfrm>
            <a:prstGeom prst="straightConnector1">
              <a:avLst/>
            </a:prstGeom>
            <a:ln w="19050">
              <a:solidFill>
                <a:srgbClr val="0000FF"/>
              </a:solidFill>
              <a:prstDash val="dash"/>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99" name="直線コネクタ 98">
              <a:extLst>
                <a:ext uri="{FF2B5EF4-FFF2-40B4-BE49-F238E27FC236}">
                  <a16:creationId xmlns:a16="http://schemas.microsoft.com/office/drawing/2014/main" id="{AEC5835A-47E9-C81C-3C32-EA5FE5A7F86C}"/>
                </a:ext>
              </a:extLst>
            </p:cNvPr>
            <p:cNvCxnSpPr>
              <a:cxnSpLocks/>
            </p:cNvCxnSpPr>
            <p:nvPr/>
          </p:nvCxnSpPr>
          <p:spPr>
            <a:xfrm flipV="1">
              <a:off x="6056993" y="2890157"/>
              <a:ext cx="698238" cy="44567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0" name="テキスト ボックス 99">
              <a:extLst>
                <a:ext uri="{FF2B5EF4-FFF2-40B4-BE49-F238E27FC236}">
                  <a16:creationId xmlns:a16="http://schemas.microsoft.com/office/drawing/2014/main" id="{F7E2D8DE-8681-F899-E366-D75382B02C15}"/>
                </a:ext>
              </a:extLst>
            </p:cNvPr>
            <p:cNvSpPr txBox="1"/>
            <p:nvPr/>
          </p:nvSpPr>
          <p:spPr>
            <a:xfrm>
              <a:off x="6543484" y="2428251"/>
              <a:ext cx="1954353" cy="596452"/>
            </a:xfrm>
            <a:prstGeom prst="rect">
              <a:avLst/>
            </a:prstGeom>
            <a:solidFill>
              <a:srgbClr val="D9D9D9">
                <a:alpha val="81176"/>
              </a:srgbClr>
            </a:solidFill>
          </p:spPr>
          <p:txBody>
            <a:bodyPr wrap="square">
              <a:spAutoFit/>
            </a:bodyPr>
            <a:lstStyle/>
            <a:p>
              <a:pPr algn="l" rtl="0" eaLnBrk="0" fontAlgn="base" hangingPunct="0">
                <a:spcBef>
                  <a:spcPts val="0"/>
                </a:spcBef>
                <a:spcAft>
                  <a:spcPts val="0"/>
                </a:spcAft>
              </a:pPr>
              <a:r>
                <a:rPr lang="en-US" altLang="ja-JP" sz="1050" dirty="0">
                  <a:solidFill>
                    <a:srgbClr val="000000"/>
                  </a:solidFill>
                </a:rPr>
                <a:t>S12:</a:t>
              </a:r>
              <a:r>
                <a:rPr lang="ja-JP" altLang="en-US" sz="1050" dirty="0">
                  <a:solidFill>
                    <a:srgbClr val="000000"/>
                  </a:solidFill>
                </a:rPr>
                <a:t> </a:t>
              </a:r>
              <a:r>
                <a:rPr lang="en-US" altLang="ja-JP" sz="1050" dirty="0">
                  <a:solidFill>
                    <a:srgbClr val="000000"/>
                  </a:solidFill>
                </a:rPr>
                <a:t>On-vehicle to on-vehicle (NLOS)</a:t>
              </a:r>
              <a:endParaRPr lang="ja-JP" altLang="ja-JP" sz="1050" dirty="0">
                <a:effectLst/>
              </a:endParaRPr>
            </a:p>
          </p:txBody>
        </p:sp>
        <p:sp>
          <p:nvSpPr>
            <p:cNvPr id="101" name="楕円 100">
              <a:extLst>
                <a:ext uri="{FF2B5EF4-FFF2-40B4-BE49-F238E27FC236}">
                  <a16:creationId xmlns:a16="http://schemas.microsoft.com/office/drawing/2014/main" id="{784F22DA-F1F2-B31A-CA0A-5156D396812A}"/>
                </a:ext>
              </a:extLst>
            </p:cNvPr>
            <p:cNvSpPr/>
            <p:nvPr/>
          </p:nvSpPr>
          <p:spPr>
            <a:xfrm>
              <a:off x="7171849" y="3695462"/>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100"/>
            </a:p>
          </p:txBody>
        </p:sp>
        <p:sp>
          <p:nvSpPr>
            <p:cNvPr id="102" name="楕円 101">
              <a:extLst>
                <a:ext uri="{FF2B5EF4-FFF2-40B4-BE49-F238E27FC236}">
                  <a16:creationId xmlns:a16="http://schemas.microsoft.com/office/drawing/2014/main" id="{559D19ED-8CF2-4D4B-2156-64486E9939C6}"/>
                </a:ext>
              </a:extLst>
            </p:cNvPr>
            <p:cNvSpPr/>
            <p:nvPr/>
          </p:nvSpPr>
          <p:spPr>
            <a:xfrm>
              <a:off x="8789398" y="3535432"/>
              <a:ext cx="198797" cy="16474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100"/>
            </a:p>
          </p:txBody>
        </p:sp>
        <p:cxnSp>
          <p:nvCxnSpPr>
            <p:cNvPr id="103" name="直線矢印コネクタ 102">
              <a:extLst>
                <a:ext uri="{FF2B5EF4-FFF2-40B4-BE49-F238E27FC236}">
                  <a16:creationId xmlns:a16="http://schemas.microsoft.com/office/drawing/2014/main" id="{AAA5FAAA-EC06-B042-22BA-58F2E2109663}"/>
                </a:ext>
              </a:extLst>
            </p:cNvPr>
            <p:cNvCxnSpPr>
              <a:cxnSpLocks/>
              <a:stCxn id="101" idx="6"/>
              <a:endCxn id="102" idx="2"/>
            </p:cNvCxnSpPr>
            <p:nvPr/>
          </p:nvCxnSpPr>
          <p:spPr>
            <a:xfrm flipV="1">
              <a:off x="7370646" y="3617802"/>
              <a:ext cx="1418752" cy="160030"/>
            </a:xfrm>
            <a:prstGeom prst="straightConnector1">
              <a:avLst/>
            </a:prstGeom>
            <a:ln w="19050">
              <a:solidFill>
                <a:srgbClr val="0000FF"/>
              </a:solidFill>
              <a:prstDash val="dash"/>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104" name="直線コネクタ 103">
              <a:extLst>
                <a:ext uri="{FF2B5EF4-FFF2-40B4-BE49-F238E27FC236}">
                  <a16:creationId xmlns:a16="http://schemas.microsoft.com/office/drawing/2014/main" id="{9B244FA4-B367-DFDF-1366-753AAA569518}"/>
                </a:ext>
              </a:extLst>
            </p:cNvPr>
            <p:cNvCxnSpPr>
              <a:cxnSpLocks/>
            </p:cNvCxnSpPr>
            <p:nvPr/>
          </p:nvCxnSpPr>
          <p:spPr>
            <a:xfrm flipH="1">
              <a:off x="8267681" y="3440482"/>
              <a:ext cx="90240" cy="2463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5" name="テキスト ボックス 104">
              <a:extLst>
                <a:ext uri="{FF2B5EF4-FFF2-40B4-BE49-F238E27FC236}">
                  <a16:creationId xmlns:a16="http://schemas.microsoft.com/office/drawing/2014/main" id="{52EAE887-F413-86FA-F6F2-0BDD7BC155BA}"/>
                </a:ext>
              </a:extLst>
            </p:cNvPr>
            <p:cNvSpPr txBox="1"/>
            <p:nvPr/>
          </p:nvSpPr>
          <p:spPr>
            <a:xfrm>
              <a:off x="7281194" y="3024332"/>
              <a:ext cx="1755022" cy="596452"/>
            </a:xfrm>
            <a:prstGeom prst="rect">
              <a:avLst/>
            </a:prstGeom>
            <a:solidFill>
              <a:srgbClr val="D9D9D9">
                <a:alpha val="81176"/>
              </a:srgbClr>
            </a:solidFill>
          </p:spPr>
          <p:txBody>
            <a:bodyPr wrap="square">
              <a:spAutoFit/>
            </a:bodyPr>
            <a:lstStyle/>
            <a:p>
              <a:pPr algn="l" rtl="0" eaLnBrk="0" fontAlgn="base" hangingPunct="0">
                <a:spcBef>
                  <a:spcPts val="0"/>
                </a:spcBef>
                <a:spcAft>
                  <a:spcPts val="0"/>
                </a:spcAft>
              </a:pPr>
              <a:r>
                <a:rPr lang="en-US" altLang="ja-JP" sz="1050" dirty="0">
                  <a:solidFill>
                    <a:srgbClr val="000000"/>
                  </a:solidFill>
                </a:rPr>
                <a:t>S10:</a:t>
              </a:r>
              <a:r>
                <a:rPr lang="ja-JP" altLang="en-US" sz="1050" dirty="0">
                  <a:solidFill>
                    <a:srgbClr val="000000"/>
                  </a:solidFill>
                </a:rPr>
                <a:t> </a:t>
              </a:r>
              <a:r>
                <a:rPr lang="en-US" altLang="ja-JP" sz="1050" dirty="0">
                  <a:solidFill>
                    <a:srgbClr val="000000"/>
                  </a:solidFill>
                </a:rPr>
                <a:t>In vehicle to External</a:t>
              </a:r>
              <a:endParaRPr lang="ja-JP" altLang="ja-JP" sz="1050" dirty="0">
                <a:effectLst/>
              </a:endParaRPr>
            </a:p>
          </p:txBody>
        </p:sp>
      </p:grpSp>
      <p:sp>
        <p:nvSpPr>
          <p:cNvPr id="6" name="日付プレースホルダー 5">
            <a:extLst>
              <a:ext uri="{FF2B5EF4-FFF2-40B4-BE49-F238E27FC236}">
                <a16:creationId xmlns:a16="http://schemas.microsoft.com/office/drawing/2014/main" id="{962FA5E0-4BBA-0A8E-DA1B-770674073651}"/>
              </a:ext>
            </a:extLst>
          </p:cNvPr>
          <p:cNvSpPr>
            <a:spLocks noGrp="1"/>
          </p:cNvSpPr>
          <p:nvPr>
            <p:ph type="dt" idx="10"/>
          </p:nvPr>
        </p:nvSpPr>
        <p:spPr>
          <a:xfrm>
            <a:off x="685800" y="469900"/>
            <a:ext cx="1600200" cy="215900"/>
          </a:xfrm>
        </p:spPr>
        <p:txBody>
          <a:bodyPr/>
          <a:lstStyle/>
          <a:p>
            <a:r>
              <a:rPr lang="en-US" altLang="ja-JP"/>
              <a:t>July 2025</a:t>
            </a:r>
            <a:endParaRPr lang="en-US" dirty="0"/>
          </a:p>
        </p:txBody>
      </p:sp>
      <p:sp>
        <p:nvSpPr>
          <p:cNvPr id="3" name="object 5">
            <a:extLst>
              <a:ext uri="{FF2B5EF4-FFF2-40B4-BE49-F238E27FC236}">
                <a16:creationId xmlns:a16="http://schemas.microsoft.com/office/drawing/2014/main" id="{42A67B3B-E55E-8AFA-CE9A-9C146FAA89CB}"/>
              </a:ext>
            </a:extLst>
          </p:cNvPr>
          <p:cNvSpPr/>
          <p:nvPr/>
        </p:nvSpPr>
        <p:spPr>
          <a:xfrm>
            <a:off x="685799" y="6476999"/>
            <a:ext cx="7977375" cy="45719"/>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7" name="object 4">
            <a:extLst>
              <a:ext uri="{FF2B5EF4-FFF2-40B4-BE49-F238E27FC236}">
                <a16:creationId xmlns:a16="http://schemas.microsoft.com/office/drawing/2014/main" id="{43CF247F-CF9C-8777-48E0-38CA5A7CA78D}"/>
              </a:ext>
            </a:extLst>
          </p:cNvPr>
          <p:cNvSpPr/>
          <p:nvPr/>
        </p:nvSpPr>
        <p:spPr>
          <a:xfrm>
            <a:off x="685800" y="6476999"/>
            <a:ext cx="7909902" cy="57561"/>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9" name="object 8">
            <a:extLst>
              <a:ext uri="{FF2B5EF4-FFF2-40B4-BE49-F238E27FC236}">
                <a16:creationId xmlns:a16="http://schemas.microsoft.com/office/drawing/2014/main" id="{D0B67E84-A17F-17F9-60F5-1F0C5BE9984A}"/>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56</a:t>
            </a:fld>
            <a:endParaRPr sz="1200" dirty="0">
              <a:latin typeface="Times New Roman"/>
              <a:cs typeface="Times New Roman"/>
            </a:endParaRPr>
          </a:p>
        </p:txBody>
      </p:sp>
      <p:sp>
        <p:nvSpPr>
          <p:cNvPr id="10" name="object 10">
            <a:extLst>
              <a:ext uri="{FF2B5EF4-FFF2-40B4-BE49-F238E27FC236}">
                <a16:creationId xmlns:a16="http://schemas.microsoft.com/office/drawing/2014/main" id="{ED1FCF39-2E3B-3D56-6AA4-2842EA41A303}"/>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1901401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テキスト ボックス 63">
            <a:extLst>
              <a:ext uri="{FF2B5EF4-FFF2-40B4-BE49-F238E27FC236}">
                <a16:creationId xmlns:a16="http://schemas.microsoft.com/office/drawing/2014/main" id="{E7DF986F-C77F-4C3E-AB00-C5C2C7B160B4}"/>
              </a:ext>
            </a:extLst>
          </p:cNvPr>
          <p:cNvSpPr txBox="1"/>
          <p:nvPr/>
        </p:nvSpPr>
        <p:spPr>
          <a:xfrm>
            <a:off x="64363" y="4086729"/>
            <a:ext cx="2767613" cy="2215991"/>
          </a:xfrm>
          <a:prstGeom prst="rect">
            <a:avLst/>
          </a:prstGeom>
          <a:solidFill>
            <a:srgbClr val="FFFF00"/>
          </a:solidFill>
          <a:ln>
            <a:solidFill>
              <a:schemeClr val="tx1"/>
            </a:solidFill>
          </a:ln>
        </p:spPr>
        <p:txBody>
          <a:bodyPr wrap="square" rtlCol="0">
            <a:spAutoFit/>
          </a:bodyPr>
          <a:lstStyle/>
          <a:p>
            <a:r>
              <a:rPr kumimoji="1" lang="en-US" altLang="ja-JP" dirty="0"/>
              <a:t>Note:</a:t>
            </a:r>
          </a:p>
          <a:p>
            <a:r>
              <a:rPr kumimoji="1" lang="en-US" altLang="ja-JP" sz="1200" b="0" dirty="0"/>
              <a:t>HBAN-model: </a:t>
            </a:r>
          </a:p>
          <a:p>
            <a:r>
              <a:rPr kumimoji="1" lang="en-US" altLang="ja-JP" sz="1200" b="0" dirty="0"/>
              <a:t>-Environment with co-existing systems is not considered.</a:t>
            </a:r>
            <a:endParaRPr lang="en-US" altLang="ja-JP" sz="1200" b="0" dirty="0"/>
          </a:p>
          <a:p>
            <a:endParaRPr lang="en-US" altLang="ja-JP" sz="1200" b="0" dirty="0"/>
          </a:p>
          <a:p>
            <a:r>
              <a:rPr lang="en-US" altLang="ja-JP" sz="1200" b="0" dirty="0"/>
              <a:t>VBAN model:</a:t>
            </a:r>
          </a:p>
          <a:p>
            <a:pPr marL="171450" indent="-171450">
              <a:buFont typeface="Arial" panose="020B0604020202020204" pitchFamily="34" charset="0"/>
              <a:buChar char="•"/>
            </a:pPr>
            <a:r>
              <a:rPr lang="en-US" altLang="ja-JP" sz="1200" b="0" dirty="0"/>
              <a:t>Key-less entry system</a:t>
            </a:r>
          </a:p>
          <a:p>
            <a:pPr marL="171450" indent="-171450">
              <a:buFont typeface="Arial" panose="020B0604020202020204" pitchFamily="34" charset="0"/>
              <a:buChar char="•"/>
            </a:pPr>
            <a:r>
              <a:rPr lang="en-US" altLang="ja-JP" sz="1200" b="0" dirty="0"/>
              <a:t>Localization in-body, on-body</a:t>
            </a:r>
          </a:p>
          <a:p>
            <a:pPr marL="171450" indent="-171450">
              <a:buFont typeface="Arial" panose="020B0604020202020204" pitchFamily="34" charset="0"/>
              <a:buChar char="•"/>
            </a:pPr>
            <a:r>
              <a:rPr lang="en-US" altLang="ja-JP" sz="1200" b="0" dirty="0"/>
              <a:t>Most dominant model should be defined  and separatory defined as Mandatory and Optional.</a:t>
            </a:r>
          </a:p>
        </p:txBody>
      </p:sp>
      <p:sp>
        <p:nvSpPr>
          <p:cNvPr id="25" name="タイトル 24">
            <a:extLst>
              <a:ext uri="{FF2B5EF4-FFF2-40B4-BE49-F238E27FC236}">
                <a16:creationId xmlns:a16="http://schemas.microsoft.com/office/drawing/2014/main" id="{9950F5FC-EE87-440C-A029-3148B1E080FA}"/>
              </a:ext>
            </a:extLst>
          </p:cNvPr>
          <p:cNvSpPr>
            <a:spLocks noGrp="1"/>
          </p:cNvSpPr>
          <p:nvPr>
            <p:ph type="title"/>
          </p:nvPr>
        </p:nvSpPr>
        <p:spPr>
          <a:xfrm>
            <a:off x="0" y="761144"/>
            <a:ext cx="9191624" cy="511233"/>
          </a:xfrm>
        </p:spPr>
        <p:txBody>
          <a:bodyPr/>
          <a:lstStyle/>
          <a:p>
            <a:pPr algn="ctr"/>
            <a:r>
              <a:rPr lang="en-US" altLang="ja-JP" sz="2400" b="1" dirty="0">
                <a:latin typeface="+mn-lt"/>
                <a:ea typeface="+mn-ea"/>
                <a:cs typeface="Arial" panose="020B0604020202020204" pitchFamily="34" charset="0"/>
              </a:rPr>
              <a:t>4.5 Classification of Channel and Environment Models for Human and Vehicle Body Area Networks (HBAN&amp;VBAN)</a:t>
            </a:r>
            <a:endParaRPr lang="ja-JP" altLang="en-US" sz="2400" b="1" dirty="0">
              <a:latin typeface="+mn-lt"/>
              <a:ea typeface="+mn-ea"/>
              <a:cs typeface="Arial" panose="020B0604020202020204" pitchFamily="34" charset="0"/>
            </a:endParaRPr>
          </a:p>
        </p:txBody>
      </p:sp>
      <p:sp>
        <p:nvSpPr>
          <p:cNvPr id="5" name="テキスト ボックス 4">
            <a:extLst>
              <a:ext uri="{FF2B5EF4-FFF2-40B4-BE49-F238E27FC236}">
                <a16:creationId xmlns:a16="http://schemas.microsoft.com/office/drawing/2014/main" id="{BF95CDAB-E950-4E48-B636-2C4D25C9BA38}"/>
              </a:ext>
            </a:extLst>
          </p:cNvPr>
          <p:cNvSpPr txBox="1"/>
          <p:nvPr/>
        </p:nvSpPr>
        <p:spPr>
          <a:xfrm>
            <a:off x="44387" y="1466464"/>
            <a:ext cx="1083076" cy="523220"/>
          </a:xfrm>
          <a:prstGeom prst="rect">
            <a:avLst/>
          </a:prstGeom>
          <a:noFill/>
          <a:ln>
            <a:solidFill>
              <a:schemeClr val="tx1"/>
            </a:solidFill>
          </a:ln>
        </p:spPr>
        <p:txBody>
          <a:bodyPr wrap="square" rtlCol="0">
            <a:spAutoFit/>
          </a:bodyPr>
          <a:lstStyle/>
          <a:p>
            <a:r>
              <a:rPr kumimoji="1" lang="en-US" altLang="ja-JP" sz="1400" b="0" dirty="0"/>
              <a:t>Channel model</a:t>
            </a:r>
            <a:endParaRPr kumimoji="1" lang="ja-JP" altLang="en-US" sz="1400" b="0" dirty="0"/>
          </a:p>
        </p:txBody>
      </p:sp>
      <p:sp>
        <p:nvSpPr>
          <p:cNvPr id="6" name="テキスト ボックス 5">
            <a:extLst>
              <a:ext uri="{FF2B5EF4-FFF2-40B4-BE49-F238E27FC236}">
                <a16:creationId xmlns:a16="http://schemas.microsoft.com/office/drawing/2014/main" id="{FF3CC334-C717-4FBC-A7A3-357F5B3A98B0}"/>
              </a:ext>
            </a:extLst>
          </p:cNvPr>
          <p:cNvSpPr txBox="1"/>
          <p:nvPr/>
        </p:nvSpPr>
        <p:spPr>
          <a:xfrm>
            <a:off x="1384916" y="1604964"/>
            <a:ext cx="2592280" cy="369332"/>
          </a:xfrm>
          <a:prstGeom prst="rect">
            <a:avLst/>
          </a:prstGeom>
          <a:noFill/>
        </p:spPr>
        <p:txBody>
          <a:bodyPr wrap="square" rtlCol="0">
            <a:spAutoFit/>
          </a:bodyPr>
          <a:lstStyle/>
          <a:p>
            <a:r>
              <a:rPr kumimoji="1" lang="en-US" altLang="ja-JP" b="0" dirty="0"/>
              <a:t>HBAN model</a:t>
            </a:r>
            <a:endParaRPr kumimoji="1" lang="ja-JP" altLang="en-US" b="0" dirty="0"/>
          </a:p>
        </p:txBody>
      </p:sp>
      <p:sp>
        <p:nvSpPr>
          <p:cNvPr id="7" name="テキスト ボックス 6">
            <a:extLst>
              <a:ext uri="{FF2B5EF4-FFF2-40B4-BE49-F238E27FC236}">
                <a16:creationId xmlns:a16="http://schemas.microsoft.com/office/drawing/2014/main" id="{50346E51-A057-4A5B-8148-B9A880BFEEA5}"/>
              </a:ext>
            </a:extLst>
          </p:cNvPr>
          <p:cNvSpPr txBox="1"/>
          <p:nvPr/>
        </p:nvSpPr>
        <p:spPr>
          <a:xfrm>
            <a:off x="1384916" y="3667068"/>
            <a:ext cx="2592280" cy="369332"/>
          </a:xfrm>
          <a:prstGeom prst="rect">
            <a:avLst/>
          </a:prstGeom>
          <a:noFill/>
        </p:spPr>
        <p:txBody>
          <a:bodyPr wrap="square" rtlCol="0">
            <a:spAutoFit/>
          </a:bodyPr>
          <a:lstStyle/>
          <a:p>
            <a:r>
              <a:rPr kumimoji="1" lang="en-US" altLang="ja-JP" b="0" dirty="0"/>
              <a:t>VBAN model</a:t>
            </a:r>
            <a:endParaRPr kumimoji="1" lang="ja-JP" altLang="en-US" b="0" dirty="0"/>
          </a:p>
        </p:txBody>
      </p:sp>
      <p:sp>
        <p:nvSpPr>
          <p:cNvPr id="9" name="テキスト ボックス 8">
            <a:extLst>
              <a:ext uri="{FF2B5EF4-FFF2-40B4-BE49-F238E27FC236}">
                <a16:creationId xmlns:a16="http://schemas.microsoft.com/office/drawing/2014/main" id="{43AC141B-D4E0-420E-81B9-3B1D1E2D6038}"/>
              </a:ext>
            </a:extLst>
          </p:cNvPr>
          <p:cNvSpPr txBox="1"/>
          <p:nvPr/>
        </p:nvSpPr>
        <p:spPr>
          <a:xfrm>
            <a:off x="3178205" y="1604964"/>
            <a:ext cx="2592280" cy="369332"/>
          </a:xfrm>
          <a:prstGeom prst="rect">
            <a:avLst/>
          </a:prstGeom>
          <a:noFill/>
        </p:spPr>
        <p:txBody>
          <a:bodyPr wrap="square" rtlCol="0">
            <a:spAutoFit/>
          </a:bodyPr>
          <a:lstStyle/>
          <a:p>
            <a:r>
              <a:rPr kumimoji="1" lang="en-US" altLang="ja-JP" b="0" dirty="0"/>
              <a:t>In-body (Implant)</a:t>
            </a:r>
            <a:endParaRPr kumimoji="1" lang="ja-JP" altLang="en-US" b="0" dirty="0"/>
          </a:p>
        </p:txBody>
      </p:sp>
      <p:sp>
        <p:nvSpPr>
          <p:cNvPr id="10" name="テキスト ボックス 9">
            <a:extLst>
              <a:ext uri="{FF2B5EF4-FFF2-40B4-BE49-F238E27FC236}">
                <a16:creationId xmlns:a16="http://schemas.microsoft.com/office/drawing/2014/main" id="{AFF18C4F-DAC4-41C1-9CCE-235ADF304200}"/>
              </a:ext>
            </a:extLst>
          </p:cNvPr>
          <p:cNvSpPr txBox="1"/>
          <p:nvPr/>
        </p:nvSpPr>
        <p:spPr>
          <a:xfrm>
            <a:off x="3178205" y="1872639"/>
            <a:ext cx="2592280" cy="369332"/>
          </a:xfrm>
          <a:prstGeom prst="rect">
            <a:avLst/>
          </a:prstGeom>
          <a:noFill/>
        </p:spPr>
        <p:txBody>
          <a:bodyPr wrap="square" rtlCol="0">
            <a:spAutoFit/>
          </a:bodyPr>
          <a:lstStyle/>
          <a:p>
            <a:r>
              <a:rPr kumimoji="1" lang="en-US" altLang="ja-JP" b="0" dirty="0"/>
              <a:t>On-body</a:t>
            </a:r>
            <a:endParaRPr kumimoji="1" lang="ja-JP" altLang="en-US" b="0" dirty="0"/>
          </a:p>
        </p:txBody>
      </p:sp>
      <p:sp>
        <p:nvSpPr>
          <p:cNvPr id="11" name="テキスト ボックス 10">
            <a:extLst>
              <a:ext uri="{FF2B5EF4-FFF2-40B4-BE49-F238E27FC236}">
                <a16:creationId xmlns:a16="http://schemas.microsoft.com/office/drawing/2014/main" id="{5F3616A2-A9EA-49FB-AB55-7118A2E5BEB1}"/>
              </a:ext>
            </a:extLst>
          </p:cNvPr>
          <p:cNvSpPr txBox="1"/>
          <p:nvPr/>
        </p:nvSpPr>
        <p:spPr>
          <a:xfrm>
            <a:off x="3178205" y="2179671"/>
            <a:ext cx="1482572" cy="369332"/>
          </a:xfrm>
          <a:prstGeom prst="rect">
            <a:avLst/>
          </a:prstGeom>
          <a:noFill/>
        </p:spPr>
        <p:txBody>
          <a:bodyPr wrap="square" rtlCol="0">
            <a:spAutoFit/>
          </a:bodyPr>
          <a:lstStyle/>
          <a:p>
            <a:r>
              <a:rPr kumimoji="1" lang="en-US" altLang="ja-JP" b="0" dirty="0"/>
              <a:t>Around body</a:t>
            </a:r>
            <a:endParaRPr kumimoji="1" lang="ja-JP" altLang="en-US" b="0" dirty="0"/>
          </a:p>
        </p:txBody>
      </p:sp>
      <p:sp>
        <p:nvSpPr>
          <p:cNvPr id="12" name="テキスト ボックス 11">
            <a:extLst>
              <a:ext uri="{FF2B5EF4-FFF2-40B4-BE49-F238E27FC236}">
                <a16:creationId xmlns:a16="http://schemas.microsoft.com/office/drawing/2014/main" id="{24B6B684-78A4-476F-AE1C-70E8B96C019E}"/>
              </a:ext>
            </a:extLst>
          </p:cNvPr>
          <p:cNvSpPr txBox="1"/>
          <p:nvPr/>
        </p:nvSpPr>
        <p:spPr>
          <a:xfrm>
            <a:off x="4882717" y="2179671"/>
            <a:ext cx="1482572" cy="369332"/>
          </a:xfrm>
          <a:prstGeom prst="rect">
            <a:avLst/>
          </a:prstGeom>
          <a:noFill/>
        </p:spPr>
        <p:txBody>
          <a:bodyPr wrap="square" rtlCol="0">
            <a:spAutoFit/>
          </a:bodyPr>
          <a:lstStyle/>
          <a:p>
            <a:r>
              <a:rPr kumimoji="1" lang="en-US" altLang="ja-JP" b="0" dirty="0"/>
              <a:t>Outdoor</a:t>
            </a:r>
            <a:endParaRPr kumimoji="1" lang="ja-JP" altLang="en-US" b="0" dirty="0"/>
          </a:p>
        </p:txBody>
      </p:sp>
      <p:sp>
        <p:nvSpPr>
          <p:cNvPr id="13" name="テキスト ボックス 12">
            <a:extLst>
              <a:ext uri="{FF2B5EF4-FFF2-40B4-BE49-F238E27FC236}">
                <a16:creationId xmlns:a16="http://schemas.microsoft.com/office/drawing/2014/main" id="{D239C313-8799-49AA-AD0E-ACDC8152B83C}"/>
              </a:ext>
            </a:extLst>
          </p:cNvPr>
          <p:cNvSpPr txBox="1"/>
          <p:nvPr/>
        </p:nvSpPr>
        <p:spPr>
          <a:xfrm>
            <a:off x="4882717" y="2451341"/>
            <a:ext cx="887768" cy="369332"/>
          </a:xfrm>
          <a:prstGeom prst="rect">
            <a:avLst/>
          </a:prstGeom>
          <a:noFill/>
        </p:spPr>
        <p:txBody>
          <a:bodyPr wrap="square" rtlCol="0">
            <a:spAutoFit/>
          </a:bodyPr>
          <a:lstStyle/>
          <a:p>
            <a:r>
              <a:rPr kumimoji="1" lang="en-US" altLang="ja-JP" b="0" dirty="0"/>
              <a:t>Indoor</a:t>
            </a:r>
            <a:endParaRPr kumimoji="1" lang="ja-JP" altLang="en-US" b="0" dirty="0"/>
          </a:p>
        </p:txBody>
      </p:sp>
      <p:sp>
        <p:nvSpPr>
          <p:cNvPr id="14" name="テキスト ボックス 13">
            <a:extLst>
              <a:ext uri="{FF2B5EF4-FFF2-40B4-BE49-F238E27FC236}">
                <a16:creationId xmlns:a16="http://schemas.microsoft.com/office/drawing/2014/main" id="{78F2F822-C824-4509-AD87-53FFAA5FC37B}"/>
              </a:ext>
            </a:extLst>
          </p:cNvPr>
          <p:cNvSpPr txBox="1"/>
          <p:nvPr/>
        </p:nvSpPr>
        <p:spPr>
          <a:xfrm>
            <a:off x="5921405" y="2457878"/>
            <a:ext cx="887768" cy="369332"/>
          </a:xfrm>
          <a:prstGeom prst="rect">
            <a:avLst/>
          </a:prstGeom>
          <a:noFill/>
        </p:spPr>
        <p:txBody>
          <a:bodyPr wrap="square" rtlCol="0">
            <a:spAutoFit/>
          </a:bodyPr>
          <a:lstStyle/>
          <a:p>
            <a:r>
              <a:rPr kumimoji="1" lang="en-US" altLang="ja-JP" b="0" dirty="0"/>
              <a:t>Home</a:t>
            </a:r>
            <a:endParaRPr kumimoji="1" lang="ja-JP" altLang="en-US" b="0" dirty="0"/>
          </a:p>
        </p:txBody>
      </p:sp>
      <p:sp>
        <p:nvSpPr>
          <p:cNvPr id="15" name="テキスト ボックス 14">
            <a:extLst>
              <a:ext uri="{FF2B5EF4-FFF2-40B4-BE49-F238E27FC236}">
                <a16:creationId xmlns:a16="http://schemas.microsoft.com/office/drawing/2014/main" id="{1D3493CB-D58D-4F6D-9A4F-24B10F0EF650}"/>
              </a:ext>
            </a:extLst>
          </p:cNvPr>
          <p:cNvSpPr txBox="1"/>
          <p:nvPr/>
        </p:nvSpPr>
        <p:spPr>
          <a:xfrm>
            <a:off x="5921405" y="2736085"/>
            <a:ext cx="887768" cy="369332"/>
          </a:xfrm>
          <a:prstGeom prst="rect">
            <a:avLst/>
          </a:prstGeom>
          <a:noFill/>
        </p:spPr>
        <p:txBody>
          <a:bodyPr wrap="square" rtlCol="0">
            <a:spAutoFit/>
          </a:bodyPr>
          <a:lstStyle/>
          <a:p>
            <a:r>
              <a:rPr kumimoji="1" lang="en-US" altLang="ja-JP" b="0" dirty="0"/>
              <a:t>Office</a:t>
            </a:r>
            <a:endParaRPr kumimoji="1" lang="ja-JP" altLang="en-US" b="0" dirty="0"/>
          </a:p>
        </p:txBody>
      </p:sp>
      <p:sp>
        <p:nvSpPr>
          <p:cNvPr id="16" name="テキスト ボックス 15">
            <a:extLst>
              <a:ext uri="{FF2B5EF4-FFF2-40B4-BE49-F238E27FC236}">
                <a16:creationId xmlns:a16="http://schemas.microsoft.com/office/drawing/2014/main" id="{1F58D0E7-DD7D-40EA-B441-224E70F9ECF6}"/>
              </a:ext>
            </a:extLst>
          </p:cNvPr>
          <p:cNvSpPr txBox="1"/>
          <p:nvPr/>
        </p:nvSpPr>
        <p:spPr>
          <a:xfrm>
            <a:off x="5921404" y="3032585"/>
            <a:ext cx="2503505" cy="369332"/>
          </a:xfrm>
          <a:prstGeom prst="rect">
            <a:avLst/>
          </a:prstGeom>
          <a:noFill/>
        </p:spPr>
        <p:txBody>
          <a:bodyPr wrap="square" rtlCol="0">
            <a:spAutoFit/>
          </a:bodyPr>
          <a:lstStyle/>
          <a:p>
            <a:r>
              <a:rPr kumimoji="1" lang="en-US" altLang="ja-JP" b="0" dirty="0"/>
              <a:t>Medical (e.g. Hospital)</a:t>
            </a:r>
            <a:endParaRPr kumimoji="1" lang="ja-JP" altLang="en-US" b="0" dirty="0"/>
          </a:p>
        </p:txBody>
      </p:sp>
      <p:sp>
        <p:nvSpPr>
          <p:cNvPr id="17" name="テキスト ボックス 16">
            <a:extLst>
              <a:ext uri="{FF2B5EF4-FFF2-40B4-BE49-F238E27FC236}">
                <a16:creationId xmlns:a16="http://schemas.microsoft.com/office/drawing/2014/main" id="{D72051AE-A63A-4EFB-9E4A-7A334E333102}"/>
              </a:ext>
            </a:extLst>
          </p:cNvPr>
          <p:cNvSpPr txBox="1"/>
          <p:nvPr/>
        </p:nvSpPr>
        <p:spPr>
          <a:xfrm>
            <a:off x="3178205" y="3667068"/>
            <a:ext cx="2592280" cy="369332"/>
          </a:xfrm>
          <a:prstGeom prst="rect">
            <a:avLst/>
          </a:prstGeom>
          <a:noFill/>
        </p:spPr>
        <p:txBody>
          <a:bodyPr wrap="square" rtlCol="0">
            <a:spAutoFit/>
          </a:bodyPr>
          <a:lstStyle/>
          <a:p>
            <a:r>
              <a:rPr kumimoji="1" lang="en-US" altLang="ja-JP" b="0" dirty="0"/>
              <a:t>In-vehicle</a:t>
            </a:r>
            <a:endParaRPr kumimoji="1" lang="ja-JP" altLang="en-US" b="0" dirty="0"/>
          </a:p>
        </p:txBody>
      </p:sp>
      <p:sp>
        <p:nvSpPr>
          <p:cNvPr id="18" name="テキスト ボックス 17">
            <a:extLst>
              <a:ext uri="{FF2B5EF4-FFF2-40B4-BE49-F238E27FC236}">
                <a16:creationId xmlns:a16="http://schemas.microsoft.com/office/drawing/2014/main" id="{09D1C022-79AD-4487-991C-088C47C7363B}"/>
              </a:ext>
            </a:extLst>
          </p:cNvPr>
          <p:cNvSpPr txBox="1"/>
          <p:nvPr/>
        </p:nvSpPr>
        <p:spPr>
          <a:xfrm>
            <a:off x="3178205" y="4825393"/>
            <a:ext cx="2592280" cy="369332"/>
          </a:xfrm>
          <a:prstGeom prst="rect">
            <a:avLst/>
          </a:prstGeom>
          <a:noFill/>
        </p:spPr>
        <p:txBody>
          <a:bodyPr wrap="square" rtlCol="0">
            <a:spAutoFit/>
          </a:bodyPr>
          <a:lstStyle/>
          <a:p>
            <a:r>
              <a:rPr kumimoji="1" lang="en-US" altLang="ja-JP" b="0" dirty="0"/>
              <a:t>On-vehicle</a:t>
            </a:r>
            <a:endParaRPr kumimoji="1" lang="ja-JP" altLang="en-US" b="0" dirty="0"/>
          </a:p>
        </p:txBody>
      </p:sp>
      <p:sp>
        <p:nvSpPr>
          <p:cNvPr id="19" name="テキスト ボックス 18">
            <a:extLst>
              <a:ext uri="{FF2B5EF4-FFF2-40B4-BE49-F238E27FC236}">
                <a16:creationId xmlns:a16="http://schemas.microsoft.com/office/drawing/2014/main" id="{8DE51ED8-53E1-4A9D-8141-55A4C92FC76B}"/>
              </a:ext>
            </a:extLst>
          </p:cNvPr>
          <p:cNvSpPr txBox="1"/>
          <p:nvPr/>
        </p:nvSpPr>
        <p:spPr>
          <a:xfrm>
            <a:off x="3178205" y="5119079"/>
            <a:ext cx="2592280" cy="369332"/>
          </a:xfrm>
          <a:prstGeom prst="rect">
            <a:avLst/>
          </a:prstGeom>
          <a:noFill/>
        </p:spPr>
        <p:txBody>
          <a:bodyPr wrap="square" rtlCol="0">
            <a:spAutoFit/>
          </a:bodyPr>
          <a:lstStyle/>
          <a:p>
            <a:r>
              <a:rPr kumimoji="1" lang="en-US" altLang="ja-JP" b="0" dirty="0"/>
              <a:t>Around vehicle</a:t>
            </a:r>
            <a:endParaRPr kumimoji="1" lang="ja-JP" altLang="en-US" b="0" dirty="0"/>
          </a:p>
        </p:txBody>
      </p:sp>
      <p:sp>
        <p:nvSpPr>
          <p:cNvPr id="20" name="テキスト ボックス 19">
            <a:extLst>
              <a:ext uri="{FF2B5EF4-FFF2-40B4-BE49-F238E27FC236}">
                <a16:creationId xmlns:a16="http://schemas.microsoft.com/office/drawing/2014/main" id="{2A324023-60E8-4496-8280-9600E0B09038}"/>
              </a:ext>
            </a:extLst>
          </p:cNvPr>
          <p:cNvSpPr txBox="1"/>
          <p:nvPr/>
        </p:nvSpPr>
        <p:spPr>
          <a:xfrm>
            <a:off x="4882716" y="3667068"/>
            <a:ext cx="3364639" cy="369332"/>
          </a:xfrm>
          <a:prstGeom prst="rect">
            <a:avLst/>
          </a:prstGeom>
          <a:noFill/>
        </p:spPr>
        <p:txBody>
          <a:bodyPr wrap="square" rtlCol="0">
            <a:spAutoFit/>
          </a:bodyPr>
          <a:lstStyle/>
          <a:p>
            <a:r>
              <a:rPr kumimoji="1" lang="en-US" altLang="ja-JP" b="0" dirty="0"/>
              <a:t>Engine compartment</a:t>
            </a:r>
            <a:endParaRPr kumimoji="1" lang="ja-JP" altLang="en-US" b="0" dirty="0"/>
          </a:p>
        </p:txBody>
      </p:sp>
      <p:sp>
        <p:nvSpPr>
          <p:cNvPr id="21" name="テキスト ボックス 20">
            <a:extLst>
              <a:ext uri="{FF2B5EF4-FFF2-40B4-BE49-F238E27FC236}">
                <a16:creationId xmlns:a16="http://schemas.microsoft.com/office/drawing/2014/main" id="{4C09F50B-01C4-4D0F-A517-3640730A2E86}"/>
              </a:ext>
            </a:extLst>
          </p:cNvPr>
          <p:cNvSpPr txBox="1"/>
          <p:nvPr/>
        </p:nvSpPr>
        <p:spPr>
          <a:xfrm>
            <a:off x="4891588" y="3960020"/>
            <a:ext cx="1793289" cy="369332"/>
          </a:xfrm>
          <a:prstGeom prst="rect">
            <a:avLst/>
          </a:prstGeom>
          <a:noFill/>
        </p:spPr>
        <p:txBody>
          <a:bodyPr wrap="square" rtlCol="0">
            <a:spAutoFit/>
          </a:bodyPr>
          <a:lstStyle/>
          <a:p>
            <a:r>
              <a:rPr kumimoji="1" lang="en-US" altLang="ja-JP" b="0" dirty="0"/>
              <a:t>Cabin</a:t>
            </a:r>
            <a:endParaRPr kumimoji="1" lang="ja-JP" altLang="en-US" b="0" dirty="0"/>
          </a:p>
        </p:txBody>
      </p:sp>
      <p:cxnSp>
        <p:nvCxnSpPr>
          <p:cNvPr id="23" name="直線コネクタ 22">
            <a:extLst>
              <a:ext uri="{FF2B5EF4-FFF2-40B4-BE49-F238E27FC236}">
                <a16:creationId xmlns:a16="http://schemas.microsoft.com/office/drawing/2014/main" id="{FFB6FEED-AA6A-46AF-A27A-DB9320863BB6}"/>
              </a:ext>
            </a:extLst>
          </p:cNvPr>
          <p:cNvCxnSpPr>
            <a:cxnSpLocks/>
            <a:stCxn id="5" idx="3"/>
            <a:endCxn id="6" idx="1"/>
          </p:cNvCxnSpPr>
          <p:nvPr/>
        </p:nvCxnSpPr>
        <p:spPr>
          <a:xfrm>
            <a:off x="1127463" y="1728074"/>
            <a:ext cx="257453" cy="61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E3BFBB23-4664-4D5F-8318-D2BD95911725}"/>
              </a:ext>
            </a:extLst>
          </p:cNvPr>
          <p:cNvCxnSpPr>
            <a:cxnSpLocks/>
            <a:endCxn id="9" idx="1"/>
          </p:cNvCxnSpPr>
          <p:nvPr/>
        </p:nvCxnSpPr>
        <p:spPr>
          <a:xfrm>
            <a:off x="2796466" y="1789630"/>
            <a:ext cx="3817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25FC4353-7ED9-4CE8-BF67-1EC2EF6CC572}"/>
              </a:ext>
            </a:extLst>
          </p:cNvPr>
          <p:cNvCxnSpPr>
            <a:cxnSpLocks/>
          </p:cNvCxnSpPr>
          <p:nvPr/>
        </p:nvCxnSpPr>
        <p:spPr>
          <a:xfrm>
            <a:off x="2911875" y="2097206"/>
            <a:ext cx="266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C7AF5625-6F21-483F-B10E-F196ABB5DA06}"/>
              </a:ext>
            </a:extLst>
          </p:cNvPr>
          <p:cNvCxnSpPr>
            <a:cxnSpLocks/>
          </p:cNvCxnSpPr>
          <p:nvPr/>
        </p:nvCxnSpPr>
        <p:spPr>
          <a:xfrm>
            <a:off x="2911875" y="2372414"/>
            <a:ext cx="266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0D82FE1C-67C1-4D1A-9ED3-BBDD83E5E433}"/>
              </a:ext>
            </a:extLst>
          </p:cNvPr>
          <p:cNvCxnSpPr>
            <a:cxnSpLocks/>
          </p:cNvCxnSpPr>
          <p:nvPr/>
        </p:nvCxnSpPr>
        <p:spPr>
          <a:xfrm>
            <a:off x="2911875" y="1789630"/>
            <a:ext cx="0" cy="16393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8E952D5-72DB-4139-9676-13CE37230990}"/>
              </a:ext>
            </a:extLst>
          </p:cNvPr>
          <p:cNvCxnSpPr>
            <a:cxnSpLocks/>
          </p:cNvCxnSpPr>
          <p:nvPr/>
        </p:nvCxnSpPr>
        <p:spPr>
          <a:xfrm>
            <a:off x="1256189" y="1789629"/>
            <a:ext cx="0" cy="2062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75099C50-56DC-467F-9290-DCC3D598CC14}"/>
              </a:ext>
            </a:extLst>
          </p:cNvPr>
          <p:cNvCxnSpPr>
            <a:cxnSpLocks/>
          </p:cNvCxnSpPr>
          <p:nvPr/>
        </p:nvCxnSpPr>
        <p:spPr>
          <a:xfrm>
            <a:off x="1256189" y="3851734"/>
            <a:ext cx="266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1CD53476-1E88-417B-B636-662655C8BC80}"/>
              </a:ext>
            </a:extLst>
          </p:cNvPr>
          <p:cNvCxnSpPr>
            <a:cxnSpLocks/>
          </p:cNvCxnSpPr>
          <p:nvPr/>
        </p:nvCxnSpPr>
        <p:spPr>
          <a:xfrm>
            <a:off x="2987335" y="4990853"/>
            <a:ext cx="266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9E20C47C-FA89-4B7C-B77D-1975FCD90DA1}"/>
              </a:ext>
            </a:extLst>
          </p:cNvPr>
          <p:cNvCxnSpPr>
            <a:cxnSpLocks/>
          </p:cNvCxnSpPr>
          <p:nvPr/>
        </p:nvCxnSpPr>
        <p:spPr>
          <a:xfrm>
            <a:off x="2796466" y="3851734"/>
            <a:ext cx="3817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DB6ECC0C-7829-4A40-9966-07D948D518FB}"/>
              </a:ext>
            </a:extLst>
          </p:cNvPr>
          <p:cNvCxnSpPr>
            <a:cxnSpLocks/>
          </p:cNvCxnSpPr>
          <p:nvPr/>
        </p:nvCxnSpPr>
        <p:spPr>
          <a:xfrm>
            <a:off x="2987335" y="5284539"/>
            <a:ext cx="266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5F827DB4-0E39-42D5-8DDC-42C68C77DF0F}"/>
              </a:ext>
            </a:extLst>
          </p:cNvPr>
          <p:cNvCxnSpPr>
            <a:cxnSpLocks/>
          </p:cNvCxnSpPr>
          <p:nvPr/>
        </p:nvCxnSpPr>
        <p:spPr>
          <a:xfrm>
            <a:off x="2987335" y="3851734"/>
            <a:ext cx="0" cy="1432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D1985BE9-2297-4EB7-AA10-0A9EB47BCAE1}"/>
              </a:ext>
            </a:extLst>
          </p:cNvPr>
          <p:cNvCxnSpPr>
            <a:cxnSpLocks/>
          </p:cNvCxnSpPr>
          <p:nvPr/>
        </p:nvCxnSpPr>
        <p:spPr>
          <a:xfrm>
            <a:off x="4572000" y="2357626"/>
            <a:ext cx="3817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C3FBB181-3A68-4B25-9A16-82DDC78EF525}"/>
              </a:ext>
            </a:extLst>
          </p:cNvPr>
          <p:cNvCxnSpPr>
            <a:cxnSpLocks/>
          </p:cNvCxnSpPr>
          <p:nvPr/>
        </p:nvCxnSpPr>
        <p:spPr>
          <a:xfrm>
            <a:off x="4687409" y="2665202"/>
            <a:ext cx="266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C4FA2A54-5463-4AFE-9327-D4495DB1A671}"/>
              </a:ext>
            </a:extLst>
          </p:cNvPr>
          <p:cNvCxnSpPr>
            <a:cxnSpLocks/>
          </p:cNvCxnSpPr>
          <p:nvPr/>
        </p:nvCxnSpPr>
        <p:spPr>
          <a:xfrm>
            <a:off x="4687409" y="2357626"/>
            <a:ext cx="0" cy="3075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532AF9F5-1D43-44E6-98C8-FDF7472F0106}"/>
              </a:ext>
            </a:extLst>
          </p:cNvPr>
          <p:cNvCxnSpPr>
            <a:cxnSpLocks/>
          </p:cNvCxnSpPr>
          <p:nvPr/>
        </p:nvCxnSpPr>
        <p:spPr>
          <a:xfrm>
            <a:off x="5624003" y="2636007"/>
            <a:ext cx="3817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98BE19A9-D29E-45A2-A1FA-48F933D60C2D}"/>
              </a:ext>
            </a:extLst>
          </p:cNvPr>
          <p:cNvCxnSpPr>
            <a:cxnSpLocks/>
          </p:cNvCxnSpPr>
          <p:nvPr/>
        </p:nvCxnSpPr>
        <p:spPr>
          <a:xfrm>
            <a:off x="5739412" y="2943583"/>
            <a:ext cx="266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EF4DE9A0-EA0B-4C29-92D5-689DE28DF570}"/>
              </a:ext>
            </a:extLst>
          </p:cNvPr>
          <p:cNvCxnSpPr>
            <a:cxnSpLocks/>
          </p:cNvCxnSpPr>
          <p:nvPr/>
        </p:nvCxnSpPr>
        <p:spPr>
          <a:xfrm>
            <a:off x="5739412" y="3218791"/>
            <a:ext cx="266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41E390A6-F8E4-41BF-8D9D-2CB9DDAFB307}"/>
              </a:ext>
            </a:extLst>
          </p:cNvPr>
          <p:cNvCxnSpPr>
            <a:cxnSpLocks/>
          </p:cNvCxnSpPr>
          <p:nvPr/>
        </p:nvCxnSpPr>
        <p:spPr>
          <a:xfrm>
            <a:off x="5739412" y="2636007"/>
            <a:ext cx="0" cy="5827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2159D672-3097-407B-B289-2DA96EE44468}"/>
              </a:ext>
            </a:extLst>
          </p:cNvPr>
          <p:cNvCxnSpPr>
            <a:cxnSpLocks/>
          </p:cNvCxnSpPr>
          <p:nvPr/>
        </p:nvCxnSpPr>
        <p:spPr>
          <a:xfrm>
            <a:off x="4727358" y="4145420"/>
            <a:ext cx="266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2E9602A-3F08-4BA4-8604-FFD06D1F1094}"/>
              </a:ext>
            </a:extLst>
          </p:cNvPr>
          <p:cNvCxnSpPr>
            <a:cxnSpLocks/>
          </p:cNvCxnSpPr>
          <p:nvPr/>
        </p:nvCxnSpPr>
        <p:spPr>
          <a:xfrm>
            <a:off x="4323425" y="3851734"/>
            <a:ext cx="5948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F27DC3FD-02E1-45A5-8737-52AC79CF7350}"/>
              </a:ext>
            </a:extLst>
          </p:cNvPr>
          <p:cNvCxnSpPr>
            <a:cxnSpLocks/>
          </p:cNvCxnSpPr>
          <p:nvPr/>
        </p:nvCxnSpPr>
        <p:spPr>
          <a:xfrm>
            <a:off x="4727358" y="3851734"/>
            <a:ext cx="0" cy="6703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44DD6065-F520-4226-A395-0423B520D6BB}"/>
              </a:ext>
            </a:extLst>
          </p:cNvPr>
          <p:cNvCxnSpPr>
            <a:cxnSpLocks/>
          </p:cNvCxnSpPr>
          <p:nvPr/>
        </p:nvCxnSpPr>
        <p:spPr>
          <a:xfrm>
            <a:off x="4727358" y="4522102"/>
            <a:ext cx="266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A5B02CA5-A50D-4449-A6E9-646CA80A1BA4}"/>
              </a:ext>
            </a:extLst>
          </p:cNvPr>
          <p:cNvSpPr txBox="1"/>
          <p:nvPr/>
        </p:nvSpPr>
        <p:spPr>
          <a:xfrm>
            <a:off x="4882716" y="4275914"/>
            <a:ext cx="3880280" cy="646331"/>
          </a:xfrm>
          <a:prstGeom prst="rect">
            <a:avLst/>
          </a:prstGeom>
          <a:noFill/>
        </p:spPr>
        <p:txBody>
          <a:bodyPr wrap="square" rtlCol="0">
            <a:spAutoFit/>
          </a:bodyPr>
          <a:lstStyle/>
          <a:p>
            <a:r>
              <a:rPr kumimoji="1" lang="en-US" altLang="ja-JP" b="0" dirty="0"/>
              <a:t>Through Engine compartment and cabin</a:t>
            </a:r>
            <a:endParaRPr kumimoji="1" lang="ja-JP" altLang="en-US" b="0" dirty="0"/>
          </a:p>
        </p:txBody>
      </p:sp>
      <p:cxnSp>
        <p:nvCxnSpPr>
          <p:cNvPr id="70" name="直線コネクタ 69">
            <a:extLst>
              <a:ext uri="{FF2B5EF4-FFF2-40B4-BE49-F238E27FC236}">
                <a16:creationId xmlns:a16="http://schemas.microsoft.com/office/drawing/2014/main" id="{F4AF134D-10A8-4E10-B311-B1A702B0395A}"/>
              </a:ext>
            </a:extLst>
          </p:cNvPr>
          <p:cNvCxnSpPr>
            <a:cxnSpLocks/>
          </p:cNvCxnSpPr>
          <p:nvPr/>
        </p:nvCxnSpPr>
        <p:spPr>
          <a:xfrm>
            <a:off x="4421079" y="5017486"/>
            <a:ext cx="14914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83EDE0B6-0782-44C4-9F52-F55087EFCE13}"/>
              </a:ext>
            </a:extLst>
          </p:cNvPr>
          <p:cNvCxnSpPr>
            <a:cxnSpLocks/>
          </p:cNvCxnSpPr>
          <p:nvPr/>
        </p:nvCxnSpPr>
        <p:spPr>
          <a:xfrm>
            <a:off x="5646199" y="5303699"/>
            <a:ext cx="266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0F006349-78CF-4345-86BE-71E61AB83A03}"/>
              </a:ext>
            </a:extLst>
          </p:cNvPr>
          <p:cNvCxnSpPr>
            <a:cxnSpLocks/>
          </p:cNvCxnSpPr>
          <p:nvPr/>
        </p:nvCxnSpPr>
        <p:spPr>
          <a:xfrm>
            <a:off x="5646199" y="4997956"/>
            <a:ext cx="0" cy="6703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5644D089-AB4A-4D8C-A770-CA18EE012039}"/>
              </a:ext>
            </a:extLst>
          </p:cNvPr>
          <p:cNvCxnSpPr>
            <a:cxnSpLocks/>
          </p:cNvCxnSpPr>
          <p:nvPr/>
        </p:nvCxnSpPr>
        <p:spPr>
          <a:xfrm>
            <a:off x="5646199" y="5668324"/>
            <a:ext cx="266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テキスト ボックス 75">
            <a:extLst>
              <a:ext uri="{FF2B5EF4-FFF2-40B4-BE49-F238E27FC236}">
                <a16:creationId xmlns:a16="http://schemas.microsoft.com/office/drawing/2014/main" id="{71DE0290-7D5A-4DF0-A3B7-6E6A2A831604}"/>
              </a:ext>
            </a:extLst>
          </p:cNvPr>
          <p:cNvSpPr txBox="1"/>
          <p:nvPr/>
        </p:nvSpPr>
        <p:spPr>
          <a:xfrm>
            <a:off x="5921404" y="4825393"/>
            <a:ext cx="2592280" cy="369332"/>
          </a:xfrm>
          <a:prstGeom prst="rect">
            <a:avLst/>
          </a:prstGeom>
          <a:noFill/>
        </p:spPr>
        <p:txBody>
          <a:bodyPr wrap="square" rtlCol="0">
            <a:spAutoFit/>
          </a:bodyPr>
          <a:lstStyle/>
          <a:p>
            <a:r>
              <a:rPr kumimoji="1" lang="en-US" altLang="ja-JP" b="0" dirty="0"/>
              <a:t>Roof</a:t>
            </a:r>
            <a:endParaRPr kumimoji="1" lang="ja-JP" altLang="en-US" b="0" dirty="0"/>
          </a:p>
        </p:txBody>
      </p:sp>
      <p:sp>
        <p:nvSpPr>
          <p:cNvPr id="77" name="テキスト ボックス 76">
            <a:extLst>
              <a:ext uri="{FF2B5EF4-FFF2-40B4-BE49-F238E27FC236}">
                <a16:creationId xmlns:a16="http://schemas.microsoft.com/office/drawing/2014/main" id="{7CF24ADD-5E81-411F-BEA3-B63E7470C4BF}"/>
              </a:ext>
            </a:extLst>
          </p:cNvPr>
          <p:cNvSpPr txBox="1"/>
          <p:nvPr/>
        </p:nvSpPr>
        <p:spPr>
          <a:xfrm>
            <a:off x="5921403" y="5131136"/>
            <a:ext cx="3158233" cy="369332"/>
          </a:xfrm>
          <a:prstGeom prst="rect">
            <a:avLst/>
          </a:prstGeom>
          <a:noFill/>
        </p:spPr>
        <p:txBody>
          <a:bodyPr wrap="square" rtlCol="0">
            <a:spAutoFit/>
          </a:bodyPr>
          <a:lstStyle/>
          <a:p>
            <a:r>
              <a:rPr kumimoji="1" lang="en-US" altLang="ja-JP" b="0" dirty="0"/>
              <a:t>Side Right/Left/Front/back</a:t>
            </a:r>
            <a:endParaRPr kumimoji="1" lang="ja-JP" altLang="en-US" b="0" dirty="0"/>
          </a:p>
        </p:txBody>
      </p:sp>
      <p:sp>
        <p:nvSpPr>
          <p:cNvPr id="78" name="テキスト ボックス 77">
            <a:extLst>
              <a:ext uri="{FF2B5EF4-FFF2-40B4-BE49-F238E27FC236}">
                <a16:creationId xmlns:a16="http://schemas.microsoft.com/office/drawing/2014/main" id="{FF3E0266-5B19-465F-B7BA-D7415D5B0412}"/>
              </a:ext>
            </a:extLst>
          </p:cNvPr>
          <p:cNvSpPr txBox="1"/>
          <p:nvPr/>
        </p:nvSpPr>
        <p:spPr>
          <a:xfrm>
            <a:off x="5921404" y="5456099"/>
            <a:ext cx="2592280" cy="369332"/>
          </a:xfrm>
          <a:prstGeom prst="rect">
            <a:avLst/>
          </a:prstGeom>
          <a:noFill/>
        </p:spPr>
        <p:txBody>
          <a:bodyPr wrap="square" rtlCol="0">
            <a:spAutoFit/>
          </a:bodyPr>
          <a:lstStyle/>
          <a:p>
            <a:r>
              <a:rPr kumimoji="1" lang="en-US" altLang="ja-JP" b="0" dirty="0"/>
              <a:t>Bottom</a:t>
            </a:r>
            <a:endParaRPr kumimoji="1" lang="ja-JP" altLang="en-US" b="0" dirty="0"/>
          </a:p>
        </p:txBody>
      </p:sp>
      <p:cxnSp>
        <p:nvCxnSpPr>
          <p:cNvPr id="80" name="直線コネクタ 79">
            <a:extLst>
              <a:ext uri="{FF2B5EF4-FFF2-40B4-BE49-F238E27FC236}">
                <a16:creationId xmlns:a16="http://schemas.microsoft.com/office/drawing/2014/main" id="{70A7CF6B-EDDD-461F-9141-D288B0AB793E}"/>
              </a:ext>
            </a:extLst>
          </p:cNvPr>
          <p:cNvCxnSpPr>
            <a:cxnSpLocks/>
          </p:cNvCxnSpPr>
          <p:nvPr/>
        </p:nvCxnSpPr>
        <p:spPr>
          <a:xfrm>
            <a:off x="4944862" y="5980305"/>
            <a:ext cx="266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A7F8FF7A-3A38-4BD8-A9E6-AECF971CA5E5}"/>
              </a:ext>
            </a:extLst>
          </p:cNvPr>
          <p:cNvCxnSpPr>
            <a:cxnSpLocks/>
          </p:cNvCxnSpPr>
          <p:nvPr/>
        </p:nvCxnSpPr>
        <p:spPr>
          <a:xfrm>
            <a:off x="4944862" y="5330985"/>
            <a:ext cx="0" cy="10501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58304509-7542-4C66-B051-99D5E5308BBF}"/>
              </a:ext>
            </a:extLst>
          </p:cNvPr>
          <p:cNvCxnSpPr>
            <a:cxnSpLocks/>
          </p:cNvCxnSpPr>
          <p:nvPr/>
        </p:nvCxnSpPr>
        <p:spPr>
          <a:xfrm>
            <a:off x="4944862" y="6381129"/>
            <a:ext cx="266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BBF519A7-B3EB-43E5-A994-54A97D36B3E9}"/>
              </a:ext>
            </a:extLst>
          </p:cNvPr>
          <p:cNvCxnSpPr>
            <a:cxnSpLocks/>
          </p:cNvCxnSpPr>
          <p:nvPr/>
        </p:nvCxnSpPr>
        <p:spPr>
          <a:xfrm>
            <a:off x="4811697" y="5320738"/>
            <a:ext cx="1420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3BA546F9-0A23-4D53-9441-35708256181D}"/>
              </a:ext>
            </a:extLst>
          </p:cNvPr>
          <p:cNvSpPr txBox="1"/>
          <p:nvPr/>
        </p:nvSpPr>
        <p:spPr>
          <a:xfrm>
            <a:off x="5166804" y="5804305"/>
            <a:ext cx="2592280" cy="369332"/>
          </a:xfrm>
          <a:prstGeom prst="rect">
            <a:avLst/>
          </a:prstGeom>
          <a:noFill/>
        </p:spPr>
        <p:txBody>
          <a:bodyPr wrap="square" rtlCol="0">
            <a:spAutoFit/>
          </a:bodyPr>
          <a:lstStyle/>
          <a:p>
            <a:r>
              <a:rPr kumimoji="1" lang="en-US" altLang="ja-JP" b="0" dirty="0"/>
              <a:t>Static vehicle</a:t>
            </a:r>
            <a:endParaRPr kumimoji="1" lang="ja-JP" altLang="en-US" b="0" dirty="0"/>
          </a:p>
        </p:txBody>
      </p:sp>
      <p:sp>
        <p:nvSpPr>
          <p:cNvPr id="88" name="テキスト ボックス 87">
            <a:extLst>
              <a:ext uri="{FF2B5EF4-FFF2-40B4-BE49-F238E27FC236}">
                <a16:creationId xmlns:a16="http://schemas.microsoft.com/office/drawing/2014/main" id="{24584434-F2D7-4D83-84F1-1AEE5879527F}"/>
              </a:ext>
            </a:extLst>
          </p:cNvPr>
          <p:cNvSpPr txBox="1"/>
          <p:nvPr/>
        </p:nvSpPr>
        <p:spPr>
          <a:xfrm>
            <a:off x="5166804" y="6132659"/>
            <a:ext cx="2592280" cy="369332"/>
          </a:xfrm>
          <a:prstGeom prst="rect">
            <a:avLst/>
          </a:prstGeom>
          <a:noFill/>
        </p:spPr>
        <p:txBody>
          <a:bodyPr wrap="square" rtlCol="0">
            <a:spAutoFit/>
          </a:bodyPr>
          <a:lstStyle/>
          <a:p>
            <a:r>
              <a:rPr kumimoji="1" lang="en-US" altLang="ja-JP" b="0" dirty="0"/>
              <a:t>Moving vehicle</a:t>
            </a:r>
            <a:endParaRPr kumimoji="1" lang="ja-JP" altLang="en-US" b="0" dirty="0"/>
          </a:p>
        </p:txBody>
      </p:sp>
      <p:sp>
        <p:nvSpPr>
          <p:cNvPr id="89" name="テキスト ボックス 88">
            <a:extLst>
              <a:ext uri="{FF2B5EF4-FFF2-40B4-BE49-F238E27FC236}">
                <a16:creationId xmlns:a16="http://schemas.microsoft.com/office/drawing/2014/main" id="{13652B20-0153-4BD0-8391-6400225B0B1F}"/>
              </a:ext>
            </a:extLst>
          </p:cNvPr>
          <p:cNvSpPr txBox="1"/>
          <p:nvPr/>
        </p:nvSpPr>
        <p:spPr>
          <a:xfrm>
            <a:off x="6152225" y="1477838"/>
            <a:ext cx="2561208" cy="646331"/>
          </a:xfrm>
          <a:prstGeom prst="rect">
            <a:avLst/>
          </a:prstGeom>
          <a:noFill/>
        </p:spPr>
        <p:txBody>
          <a:bodyPr wrap="square">
            <a:spAutoFit/>
          </a:bodyPr>
          <a:lstStyle/>
          <a:p>
            <a:r>
              <a:rPr lang="en-US" altLang="ja-JP" dirty="0">
                <a:solidFill>
                  <a:srgbClr val="0000FF"/>
                </a:solidFill>
              </a:rPr>
              <a:t>※Covered by</a:t>
            </a:r>
            <a:br>
              <a:rPr lang="en-US" altLang="ja-JP" dirty="0">
                <a:solidFill>
                  <a:srgbClr val="0000FF"/>
                </a:solidFill>
              </a:rPr>
            </a:br>
            <a:r>
              <a:rPr kumimoji="1" lang="en-US" altLang="ja-JP" dirty="0">
                <a:solidFill>
                  <a:srgbClr val="0000FF"/>
                </a:solidFill>
              </a:rPr>
              <a:t>IEEE 802.15.6-2012</a:t>
            </a:r>
          </a:p>
        </p:txBody>
      </p:sp>
      <p:sp>
        <p:nvSpPr>
          <p:cNvPr id="90" name="四角形: 角を丸くする 89">
            <a:extLst>
              <a:ext uri="{FF2B5EF4-FFF2-40B4-BE49-F238E27FC236}">
                <a16:creationId xmlns:a16="http://schemas.microsoft.com/office/drawing/2014/main" id="{B2CA8BE4-EB33-4710-8CA5-1F97870F8953}"/>
              </a:ext>
            </a:extLst>
          </p:cNvPr>
          <p:cNvSpPr/>
          <p:nvPr/>
        </p:nvSpPr>
        <p:spPr>
          <a:xfrm>
            <a:off x="1384916" y="1466464"/>
            <a:ext cx="7328508" cy="2272059"/>
          </a:xfrm>
          <a:prstGeom prst="roundRect">
            <a:avLst/>
          </a:prstGeom>
          <a:noFill/>
          <a:ln>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71" name="テキスト ボックス 70">
            <a:extLst>
              <a:ext uri="{FF2B5EF4-FFF2-40B4-BE49-F238E27FC236}">
                <a16:creationId xmlns:a16="http://schemas.microsoft.com/office/drawing/2014/main" id="{BBACB7F7-6D94-433A-B1B8-CC25865ADEE2}"/>
              </a:ext>
            </a:extLst>
          </p:cNvPr>
          <p:cNvSpPr txBox="1"/>
          <p:nvPr/>
        </p:nvSpPr>
        <p:spPr>
          <a:xfrm>
            <a:off x="7057375" y="2110554"/>
            <a:ext cx="1656049" cy="600164"/>
          </a:xfrm>
          <a:prstGeom prst="rect">
            <a:avLst/>
          </a:prstGeom>
          <a:solidFill>
            <a:srgbClr val="FFFF00"/>
          </a:solidFill>
          <a:ln>
            <a:solidFill>
              <a:schemeClr val="tx1"/>
            </a:solidFill>
          </a:ln>
        </p:spPr>
        <p:txBody>
          <a:bodyPr wrap="square" rtlCol="0">
            <a:spAutoFit/>
          </a:bodyPr>
          <a:lstStyle/>
          <a:p>
            <a:r>
              <a:rPr lang="en-US" altLang="ja-JP" sz="1100" b="0" dirty="0"/>
              <a:t>※Around means;</a:t>
            </a:r>
          </a:p>
          <a:p>
            <a:r>
              <a:rPr kumimoji="1" lang="en-US" altLang="ja-JP" sz="1100" b="0" dirty="0"/>
              <a:t>Desk, WiFi AP in the room etc.</a:t>
            </a:r>
            <a:endParaRPr kumimoji="1" lang="ja-JP" altLang="en-US" sz="1100" b="0" dirty="0"/>
          </a:p>
        </p:txBody>
      </p:sp>
      <p:sp>
        <p:nvSpPr>
          <p:cNvPr id="75" name="テキスト ボックス 74">
            <a:extLst>
              <a:ext uri="{FF2B5EF4-FFF2-40B4-BE49-F238E27FC236}">
                <a16:creationId xmlns:a16="http://schemas.microsoft.com/office/drawing/2014/main" id="{014E8CEB-F2A6-4BC0-B80F-5CB6DDC765C7}"/>
              </a:ext>
            </a:extLst>
          </p:cNvPr>
          <p:cNvSpPr txBox="1"/>
          <p:nvPr/>
        </p:nvSpPr>
        <p:spPr>
          <a:xfrm>
            <a:off x="0" y="2057400"/>
            <a:ext cx="1179246" cy="954107"/>
          </a:xfrm>
          <a:prstGeom prst="rect">
            <a:avLst/>
          </a:prstGeom>
          <a:noFill/>
          <a:ln>
            <a:solidFill>
              <a:schemeClr val="tx1"/>
            </a:solidFill>
          </a:ln>
        </p:spPr>
        <p:txBody>
          <a:bodyPr wrap="square" rtlCol="0">
            <a:spAutoFit/>
          </a:bodyPr>
          <a:lstStyle/>
          <a:p>
            <a:r>
              <a:rPr kumimoji="1" lang="en-US" altLang="ja-JP" sz="1400" b="0" dirty="0"/>
              <a:t>Channel model</a:t>
            </a:r>
          </a:p>
          <a:p>
            <a:r>
              <a:rPr lang="en-US" altLang="ja-JP" sz="1400" b="0" dirty="0"/>
              <a:t>With environment</a:t>
            </a:r>
            <a:endParaRPr kumimoji="1" lang="ja-JP" altLang="en-US" sz="1400" b="0" dirty="0"/>
          </a:p>
        </p:txBody>
      </p:sp>
      <p:sp>
        <p:nvSpPr>
          <p:cNvPr id="91" name="テキスト ボックス 90">
            <a:extLst>
              <a:ext uri="{FF2B5EF4-FFF2-40B4-BE49-F238E27FC236}">
                <a16:creationId xmlns:a16="http://schemas.microsoft.com/office/drawing/2014/main" id="{E2CD5EB9-C00D-486A-9920-1FF8167C00EA}"/>
              </a:ext>
            </a:extLst>
          </p:cNvPr>
          <p:cNvSpPr txBox="1"/>
          <p:nvPr/>
        </p:nvSpPr>
        <p:spPr>
          <a:xfrm>
            <a:off x="4918228" y="1615649"/>
            <a:ext cx="355108" cy="369332"/>
          </a:xfrm>
          <a:prstGeom prst="rect">
            <a:avLst/>
          </a:prstGeom>
          <a:noFill/>
        </p:spPr>
        <p:txBody>
          <a:bodyPr wrap="square">
            <a:spAutoFit/>
          </a:bodyPr>
          <a:lstStyle/>
          <a:p>
            <a:r>
              <a:rPr lang="en-US" altLang="ja-JP" dirty="0">
                <a:solidFill>
                  <a:srgbClr val="0000FF"/>
                </a:solidFill>
              </a:rPr>
              <a:t>※</a:t>
            </a:r>
            <a:endParaRPr lang="ja-JP" altLang="en-US" dirty="0"/>
          </a:p>
        </p:txBody>
      </p:sp>
      <p:sp>
        <p:nvSpPr>
          <p:cNvPr id="92" name="テキスト ボックス 91">
            <a:extLst>
              <a:ext uri="{FF2B5EF4-FFF2-40B4-BE49-F238E27FC236}">
                <a16:creationId xmlns:a16="http://schemas.microsoft.com/office/drawing/2014/main" id="{937086E2-9B88-4F98-8477-1F67663FA056}"/>
              </a:ext>
            </a:extLst>
          </p:cNvPr>
          <p:cNvSpPr txBox="1"/>
          <p:nvPr/>
        </p:nvSpPr>
        <p:spPr>
          <a:xfrm>
            <a:off x="4092605" y="1890348"/>
            <a:ext cx="355108" cy="369332"/>
          </a:xfrm>
          <a:prstGeom prst="rect">
            <a:avLst/>
          </a:prstGeom>
          <a:noFill/>
        </p:spPr>
        <p:txBody>
          <a:bodyPr wrap="square">
            <a:spAutoFit/>
          </a:bodyPr>
          <a:lstStyle/>
          <a:p>
            <a:r>
              <a:rPr lang="en-US" altLang="ja-JP" dirty="0">
                <a:solidFill>
                  <a:srgbClr val="0000FF"/>
                </a:solidFill>
              </a:rPr>
              <a:t>※</a:t>
            </a:r>
            <a:endParaRPr lang="ja-JP" altLang="en-US" dirty="0"/>
          </a:p>
        </p:txBody>
      </p:sp>
      <p:sp>
        <p:nvSpPr>
          <p:cNvPr id="93" name="テキスト ボックス 92">
            <a:extLst>
              <a:ext uri="{FF2B5EF4-FFF2-40B4-BE49-F238E27FC236}">
                <a16:creationId xmlns:a16="http://schemas.microsoft.com/office/drawing/2014/main" id="{125EE139-095F-4372-AAB9-64593EB37E6E}"/>
              </a:ext>
            </a:extLst>
          </p:cNvPr>
          <p:cNvSpPr txBox="1"/>
          <p:nvPr/>
        </p:nvSpPr>
        <p:spPr>
          <a:xfrm>
            <a:off x="6540984" y="2447202"/>
            <a:ext cx="355108" cy="369332"/>
          </a:xfrm>
          <a:prstGeom prst="rect">
            <a:avLst/>
          </a:prstGeom>
          <a:noFill/>
        </p:spPr>
        <p:txBody>
          <a:bodyPr wrap="square">
            <a:spAutoFit/>
          </a:bodyPr>
          <a:lstStyle/>
          <a:p>
            <a:r>
              <a:rPr lang="en-US" altLang="ja-JP" dirty="0">
                <a:solidFill>
                  <a:srgbClr val="0000FF"/>
                </a:solidFill>
              </a:rPr>
              <a:t>※</a:t>
            </a:r>
            <a:endParaRPr lang="ja-JP" altLang="en-US" dirty="0"/>
          </a:p>
        </p:txBody>
      </p:sp>
      <p:sp>
        <p:nvSpPr>
          <p:cNvPr id="94" name="テキスト ボックス 93">
            <a:extLst>
              <a:ext uri="{FF2B5EF4-FFF2-40B4-BE49-F238E27FC236}">
                <a16:creationId xmlns:a16="http://schemas.microsoft.com/office/drawing/2014/main" id="{C1C04262-637B-41E7-88FC-7EA1DE9689C6}"/>
              </a:ext>
            </a:extLst>
          </p:cNvPr>
          <p:cNvSpPr txBox="1"/>
          <p:nvPr/>
        </p:nvSpPr>
        <p:spPr>
          <a:xfrm>
            <a:off x="6555784" y="2750050"/>
            <a:ext cx="355108" cy="369332"/>
          </a:xfrm>
          <a:prstGeom prst="rect">
            <a:avLst/>
          </a:prstGeom>
          <a:noFill/>
        </p:spPr>
        <p:txBody>
          <a:bodyPr wrap="square">
            <a:spAutoFit/>
          </a:bodyPr>
          <a:lstStyle/>
          <a:p>
            <a:r>
              <a:rPr lang="en-US" altLang="ja-JP" dirty="0">
                <a:solidFill>
                  <a:srgbClr val="0000FF"/>
                </a:solidFill>
              </a:rPr>
              <a:t>※</a:t>
            </a:r>
            <a:endParaRPr lang="ja-JP" altLang="en-US" dirty="0"/>
          </a:p>
        </p:txBody>
      </p:sp>
      <p:sp>
        <p:nvSpPr>
          <p:cNvPr id="98" name="テキスト ボックス 97">
            <a:extLst>
              <a:ext uri="{FF2B5EF4-FFF2-40B4-BE49-F238E27FC236}">
                <a16:creationId xmlns:a16="http://schemas.microsoft.com/office/drawing/2014/main" id="{10DE4744-F940-4146-B05A-339A12E7BA42}"/>
              </a:ext>
            </a:extLst>
          </p:cNvPr>
          <p:cNvSpPr txBox="1"/>
          <p:nvPr/>
        </p:nvSpPr>
        <p:spPr>
          <a:xfrm>
            <a:off x="8184828" y="3042821"/>
            <a:ext cx="355108" cy="369332"/>
          </a:xfrm>
          <a:prstGeom prst="rect">
            <a:avLst/>
          </a:prstGeom>
          <a:noFill/>
        </p:spPr>
        <p:txBody>
          <a:bodyPr wrap="square">
            <a:spAutoFit/>
          </a:bodyPr>
          <a:lstStyle/>
          <a:p>
            <a:r>
              <a:rPr lang="en-US" altLang="ja-JP" dirty="0">
                <a:solidFill>
                  <a:srgbClr val="0000FF"/>
                </a:solidFill>
              </a:rPr>
              <a:t>※</a:t>
            </a:r>
            <a:endParaRPr lang="ja-JP" altLang="en-US" dirty="0"/>
          </a:p>
        </p:txBody>
      </p:sp>
      <p:sp>
        <p:nvSpPr>
          <p:cNvPr id="69" name="テキスト ボックス 68">
            <a:extLst>
              <a:ext uri="{FF2B5EF4-FFF2-40B4-BE49-F238E27FC236}">
                <a16:creationId xmlns:a16="http://schemas.microsoft.com/office/drawing/2014/main" id="{14E821BF-9DBA-4BA3-89AC-3F2B41825BE1}"/>
              </a:ext>
            </a:extLst>
          </p:cNvPr>
          <p:cNvSpPr txBox="1"/>
          <p:nvPr/>
        </p:nvSpPr>
        <p:spPr>
          <a:xfrm>
            <a:off x="3206865" y="2649287"/>
            <a:ext cx="2592280" cy="369332"/>
          </a:xfrm>
          <a:prstGeom prst="rect">
            <a:avLst/>
          </a:prstGeom>
          <a:noFill/>
        </p:spPr>
        <p:txBody>
          <a:bodyPr wrap="square" rtlCol="0">
            <a:spAutoFit/>
          </a:bodyPr>
          <a:lstStyle/>
          <a:p>
            <a:r>
              <a:rPr kumimoji="1" lang="en-US" altLang="ja-JP" b="0" dirty="0">
                <a:solidFill>
                  <a:srgbClr val="FF0000"/>
                </a:solidFill>
              </a:rPr>
              <a:t>Implanted BCI model</a:t>
            </a:r>
            <a:endParaRPr kumimoji="1" lang="ja-JP" altLang="en-US" b="0" dirty="0">
              <a:solidFill>
                <a:srgbClr val="FF0000"/>
              </a:solidFill>
            </a:endParaRPr>
          </a:p>
        </p:txBody>
      </p:sp>
      <p:cxnSp>
        <p:nvCxnSpPr>
          <p:cNvPr id="79" name="直線コネクタ 78">
            <a:extLst>
              <a:ext uri="{FF2B5EF4-FFF2-40B4-BE49-F238E27FC236}">
                <a16:creationId xmlns:a16="http://schemas.microsoft.com/office/drawing/2014/main" id="{2FDB580E-8FA6-4AB6-8E37-9623ABEB7834}"/>
              </a:ext>
            </a:extLst>
          </p:cNvPr>
          <p:cNvCxnSpPr>
            <a:cxnSpLocks/>
          </p:cNvCxnSpPr>
          <p:nvPr/>
        </p:nvCxnSpPr>
        <p:spPr>
          <a:xfrm>
            <a:off x="2911875" y="2840803"/>
            <a:ext cx="2297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31DBF284-07D6-4815-94F2-CE221AB14731}"/>
              </a:ext>
            </a:extLst>
          </p:cNvPr>
          <p:cNvSpPr txBox="1"/>
          <p:nvPr/>
        </p:nvSpPr>
        <p:spPr>
          <a:xfrm>
            <a:off x="3603688" y="3430430"/>
            <a:ext cx="2424249" cy="338554"/>
          </a:xfrm>
          <a:prstGeom prst="rect">
            <a:avLst/>
          </a:prstGeom>
          <a:noFill/>
        </p:spPr>
        <p:txBody>
          <a:bodyPr wrap="square" rtlCol="0">
            <a:spAutoFit/>
          </a:bodyPr>
          <a:lstStyle/>
          <a:p>
            <a:r>
              <a:rPr lang="en-US" altLang="ja-JP" sz="1600" b="0" dirty="0">
                <a:solidFill>
                  <a:srgbClr val="FF0000"/>
                </a:solidFill>
              </a:rPr>
              <a:t>※not covered in 2012</a:t>
            </a:r>
            <a:endParaRPr kumimoji="1" lang="ja-JP" altLang="en-US" sz="1600" b="0" dirty="0">
              <a:solidFill>
                <a:srgbClr val="FF0000"/>
              </a:solidFill>
            </a:endParaRPr>
          </a:p>
        </p:txBody>
      </p:sp>
      <p:sp>
        <p:nvSpPr>
          <p:cNvPr id="85" name="テキスト ボックス 84">
            <a:extLst>
              <a:ext uri="{FF2B5EF4-FFF2-40B4-BE49-F238E27FC236}">
                <a16:creationId xmlns:a16="http://schemas.microsoft.com/office/drawing/2014/main" id="{1432EBBA-F97D-4AF2-9670-208F9AE09E47}"/>
              </a:ext>
            </a:extLst>
          </p:cNvPr>
          <p:cNvSpPr txBox="1"/>
          <p:nvPr/>
        </p:nvSpPr>
        <p:spPr>
          <a:xfrm>
            <a:off x="3206865" y="2902021"/>
            <a:ext cx="2592280" cy="369332"/>
          </a:xfrm>
          <a:prstGeom prst="rect">
            <a:avLst/>
          </a:prstGeom>
          <a:noFill/>
        </p:spPr>
        <p:txBody>
          <a:bodyPr wrap="square" rtlCol="0">
            <a:spAutoFit/>
          </a:bodyPr>
          <a:lstStyle/>
          <a:p>
            <a:r>
              <a:rPr kumimoji="1" lang="en-US" altLang="ja-JP" b="0" dirty="0">
                <a:solidFill>
                  <a:srgbClr val="FF0000"/>
                </a:solidFill>
              </a:rPr>
              <a:t>On skull BCI model</a:t>
            </a:r>
            <a:endParaRPr kumimoji="1" lang="ja-JP" altLang="en-US" b="0" dirty="0">
              <a:solidFill>
                <a:srgbClr val="FF0000"/>
              </a:solidFill>
            </a:endParaRPr>
          </a:p>
        </p:txBody>
      </p:sp>
      <p:cxnSp>
        <p:nvCxnSpPr>
          <p:cNvPr id="86" name="直線コネクタ 85">
            <a:extLst>
              <a:ext uri="{FF2B5EF4-FFF2-40B4-BE49-F238E27FC236}">
                <a16:creationId xmlns:a16="http://schemas.microsoft.com/office/drawing/2014/main" id="{1EECA0C4-4D11-4CA0-9B2E-89A9C11BBAF7}"/>
              </a:ext>
            </a:extLst>
          </p:cNvPr>
          <p:cNvCxnSpPr>
            <a:cxnSpLocks/>
          </p:cNvCxnSpPr>
          <p:nvPr/>
        </p:nvCxnSpPr>
        <p:spPr>
          <a:xfrm>
            <a:off x="2911875" y="3105417"/>
            <a:ext cx="2297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00780248-00E0-09D8-EAE8-9B160ED0C480}"/>
              </a:ext>
            </a:extLst>
          </p:cNvPr>
          <p:cNvCxnSpPr>
            <a:cxnSpLocks/>
          </p:cNvCxnSpPr>
          <p:nvPr/>
        </p:nvCxnSpPr>
        <p:spPr>
          <a:xfrm>
            <a:off x="2911875" y="3429000"/>
            <a:ext cx="2297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テキスト ボックス 98">
            <a:extLst>
              <a:ext uri="{FF2B5EF4-FFF2-40B4-BE49-F238E27FC236}">
                <a16:creationId xmlns:a16="http://schemas.microsoft.com/office/drawing/2014/main" id="{14E97AF2-D2AA-FAFB-5332-2AF07A4E42D0}"/>
              </a:ext>
            </a:extLst>
          </p:cNvPr>
          <p:cNvSpPr txBox="1"/>
          <p:nvPr/>
        </p:nvSpPr>
        <p:spPr>
          <a:xfrm>
            <a:off x="3206865" y="3182413"/>
            <a:ext cx="2592280" cy="369332"/>
          </a:xfrm>
          <a:prstGeom prst="rect">
            <a:avLst/>
          </a:prstGeom>
          <a:noFill/>
        </p:spPr>
        <p:txBody>
          <a:bodyPr wrap="square" rtlCol="0">
            <a:spAutoFit/>
          </a:bodyPr>
          <a:lstStyle/>
          <a:p>
            <a:r>
              <a:rPr kumimoji="1" lang="en-US" altLang="ja-JP" b="0" dirty="0">
                <a:solidFill>
                  <a:srgbClr val="FF0000"/>
                </a:solidFill>
              </a:rPr>
              <a:t>capsule endoscopy</a:t>
            </a:r>
            <a:endParaRPr kumimoji="1" lang="ja-JP" altLang="en-US" b="0" dirty="0">
              <a:solidFill>
                <a:srgbClr val="FF0000"/>
              </a:solidFill>
            </a:endParaRPr>
          </a:p>
        </p:txBody>
      </p:sp>
      <p:sp>
        <p:nvSpPr>
          <p:cNvPr id="3" name="日付プレースホルダー 2">
            <a:extLst>
              <a:ext uri="{FF2B5EF4-FFF2-40B4-BE49-F238E27FC236}">
                <a16:creationId xmlns:a16="http://schemas.microsoft.com/office/drawing/2014/main" id="{337D4C48-69BC-FEC6-AB14-2DD138169B02}"/>
              </a:ext>
            </a:extLst>
          </p:cNvPr>
          <p:cNvSpPr>
            <a:spLocks noGrp="1"/>
          </p:cNvSpPr>
          <p:nvPr>
            <p:ph type="dt" idx="10"/>
          </p:nvPr>
        </p:nvSpPr>
        <p:spPr/>
        <p:txBody>
          <a:bodyPr/>
          <a:lstStyle/>
          <a:p>
            <a:r>
              <a:rPr lang="en-US" altLang="ja-JP"/>
              <a:t>July 2025</a:t>
            </a:r>
            <a:endParaRPr lang="en-US" dirty="0"/>
          </a:p>
        </p:txBody>
      </p:sp>
      <p:sp>
        <p:nvSpPr>
          <p:cNvPr id="4" name="object 5">
            <a:extLst>
              <a:ext uri="{FF2B5EF4-FFF2-40B4-BE49-F238E27FC236}">
                <a16:creationId xmlns:a16="http://schemas.microsoft.com/office/drawing/2014/main" id="{098AFC74-06D3-029D-8BB6-BD04052E806D}"/>
              </a:ext>
            </a:extLst>
          </p:cNvPr>
          <p:cNvSpPr/>
          <p:nvPr/>
        </p:nvSpPr>
        <p:spPr>
          <a:xfrm>
            <a:off x="685799" y="6476999"/>
            <a:ext cx="7977375" cy="45719"/>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8" name="object 4">
            <a:extLst>
              <a:ext uri="{FF2B5EF4-FFF2-40B4-BE49-F238E27FC236}">
                <a16:creationId xmlns:a16="http://schemas.microsoft.com/office/drawing/2014/main" id="{90CA2F8C-3A13-CD0B-ED43-B273EDDF629B}"/>
              </a:ext>
            </a:extLst>
          </p:cNvPr>
          <p:cNvSpPr/>
          <p:nvPr/>
        </p:nvSpPr>
        <p:spPr>
          <a:xfrm>
            <a:off x="685800" y="6476999"/>
            <a:ext cx="7909902" cy="57561"/>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24" name="object 8">
            <a:extLst>
              <a:ext uri="{FF2B5EF4-FFF2-40B4-BE49-F238E27FC236}">
                <a16:creationId xmlns:a16="http://schemas.microsoft.com/office/drawing/2014/main" id="{9CF8ACFC-D901-3E2A-4F1B-8BE34D4C03ED}"/>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57</a:t>
            </a:fld>
            <a:endParaRPr sz="1200" dirty="0">
              <a:latin typeface="Times New Roman"/>
              <a:cs typeface="Times New Roman"/>
            </a:endParaRPr>
          </a:p>
        </p:txBody>
      </p:sp>
      <p:sp>
        <p:nvSpPr>
          <p:cNvPr id="27" name="object 10">
            <a:extLst>
              <a:ext uri="{FF2B5EF4-FFF2-40B4-BE49-F238E27FC236}">
                <a16:creationId xmlns:a16="http://schemas.microsoft.com/office/drawing/2014/main" id="{5FE4BFA0-B793-E64F-E782-5CC4D58C09D9}"/>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4669520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ADCCD-BAFB-F119-7C29-38E640AF8577}"/>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E7D39B58-3E92-BF6A-F45A-301ED3B72D23}"/>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4" name="object 4">
            <a:extLst>
              <a:ext uri="{FF2B5EF4-FFF2-40B4-BE49-F238E27FC236}">
                <a16:creationId xmlns:a16="http://schemas.microsoft.com/office/drawing/2014/main" id="{49182B89-DCB9-24F6-6439-D706185DDF52}"/>
              </a:ext>
            </a:extLst>
          </p:cNvPr>
          <p:cNvSpPr/>
          <p:nvPr/>
        </p:nvSpPr>
        <p:spPr>
          <a:xfrm>
            <a:off x="1523" y="1523"/>
            <a:ext cx="914400" cy="0"/>
          </a:xfrm>
          <a:custGeom>
            <a:avLst/>
            <a:gdLst/>
            <a:ahLst/>
            <a:cxnLst/>
            <a:rect l="l" t="t" r="r" b="b"/>
            <a:pathLst>
              <a:path w="914400">
                <a:moveTo>
                  <a:pt x="0" y="0"/>
                </a:moveTo>
                <a:lnTo>
                  <a:pt x="914400" y="0"/>
                </a:lnTo>
              </a:path>
            </a:pathLst>
          </a:custGeom>
          <a:ln w="3175">
            <a:solidFill>
              <a:srgbClr val="FBFFFF"/>
            </a:solidFill>
          </a:ln>
        </p:spPr>
        <p:txBody>
          <a:bodyPr wrap="square" lIns="0" tIns="0" rIns="0" bIns="0" rtlCol="0"/>
          <a:lstStyle/>
          <a:p>
            <a:endParaRPr dirty="0"/>
          </a:p>
        </p:txBody>
      </p:sp>
      <p:sp>
        <p:nvSpPr>
          <p:cNvPr id="5" name="object 5">
            <a:extLst>
              <a:ext uri="{FF2B5EF4-FFF2-40B4-BE49-F238E27FC236}">
                <a16:creationId xmlns:a16="http://schemas.microsoft.com/office/drawing/2014/main" id="{E6760D5A-212E-1759-C56F-1230592DA62D}"/>
              </a:ext>
            </a:extLst>
          </p:cNvPr>
          <p:cNvSpPr txBox="1">
            <a:spLocks noGrp="1"/>
          </p:cNvSpPr>
          <p:nvPr>
            <p:ph type="title"/>
          </p:nvPr>
        </p:nvSpPr>
        <p:spPr>
          <a:xfrm>
            <a:off x="4029041" y="637177"/>
            <a:ext cx="1158875" cy="396240"/>
          </a:xfrm>
          <a:prstGeom prst="rect">
            <a:avLst/>
          </a:prstGeom>
        </p:spPr>
        <p:txBody>
          <a:bodyPr vert="horz" wrap="square" lIns="0" tIns="0" rIns="0" bIns="0" rtlCol="0">
            <a:spAutoFit/>
          </a:bodyPr>
          <a:lstStyle/>
          <a:p>
            <a:pPr marL="12700">
              <a:lnSpc>
                <a:spcPct val="100000"/>
              </a:lnSpc>
            </a:pPr>
            <a:r>
              <a:rPr sz="2600" b="0" spc="-15" dirty="0">
                <a:latin typeface="Arial"/>
                <a:cs typeface="Arial"/>
              </a:rPr>
              <a:t>A</a:t>
            </a:r>
            <a:r>
              <a:rPr sz="2600" b="0" spc="-10" dirty="0">
                <a:latin typeface="Arial"/>
                <a:cs typeface="Arial"/>
              </a:rPr>
              <a:t>genda</a:t>
            </a:r>
            <a:endParaRPr sz="2600" dirty="0">
              <a:latin typeface="Arial"/>
              <a:cs typeface="Arial"/>
            </a:endParaRPr>
          </a:p>
        </p:txBody>
      </p:sp>
      <p:sp>
        <p:nvSpPr>
          <p:cNvPr id="6" name="object 6">
            <a:extLst>
              <a:ext uri="{FF2B5EF4-FFF2-40B4-BE49-F238E27FC236}">
                <a16:creationId xmlns:a16="http://schemas.microsoft.com/office/drawing/2014/main" id="{75B63CC2-84A3-3CCF-C45E-D032A44EAA1D}"/>
              </a:ext>
            </a:extLst>
          </p:cNvPr>
          <p:cNvSpPr txBox="1"/>
          <p:nvPr/>
        </p:nvSpPr>
        <p:spPr>
          <a:xfrm>
            <a:off x="990600" y="1060683"/>
            <a:ext cx="7684134" cy="5386796"/>
          </a:xfrm>
          <a:prstGeom prst="rect">
            <a:avLst/>
          </a:prstGeom>
        </p:spPr>
        <p:txBody>
          <a:bodyPr vert="horz" wrap="square" lIns="0" tIns="0" rIns="0" bIns="0" rtlCol="0">
            <a:spAutoFit/>
          </a:bodyPr>
          <a:lstStyle/>
          <a:p>
            <a:pPr marL="469900" marR="95885" indent="-457200">
              <a:lnSpc>
                <a:spcPts val="2000"/>
              </a:lnSpc>
              <a:buAutoNum type="arabicPeriod"/>
              <a:tabLst>
                <a:tab pos="469265" algn="l"/>
                <a:tab pos="469900" algn="l"/>
              </a:tabLst>
            </a:pPr>
            <a:r>
              <a:rPr b="1" spc="-10" dirty="0">
                <a:latin typeface="游ゴシック"/>
                <a:cs typeface="游ゴシック"/>
              </a:rPr>
              <a:t>Demand for WBAN </a:t>
            </a:r>
            <a:r>
              <a:rPr b="1" spc="-5" dirty="0">
                <a:latin typeface="游ゴシック"/>
                <a:cs typeface="游ゴシック"/>
              </a:rPr>
              <a:t>for Emergent </a:t>
            </a:r>
            <a:r>
              <a:rPr b="1" spc="-10" dirty="0">
                <a:latin typeface="游ゴシック"/>
                <a:cs typeface="游ゴシック"/>
              </a:rPr>
              <a:t>Medical Healthcare Use  </a:t>
            </a:r>
            <a:r>
              <a:rPr b="1" spc="-15" dirty="0">
                <a:latin typeface="游ゴシック"/>
                <a:cs typeface="游ゴシック"/>
              </a:rPr>
              <a:t>and Huge </a:t>
            </a:r>
            <a:r>
              <a:rPr b="1" spc="-5" dirty="0">
                <a:latin typeface="游ゴシック"/>
                <a:cs typeface="游ゴシック"/>
              </a:rPr>
              <a:t>Market </a:t>
            </a:r>
            <a:r>
              <a:rPr b="1" spc="-10" dirty="0">
                <a:latin typeface="游ゴシック"/>
                <a:cs typeface="游ゴシック"/>
              </a:rPr>
              <a:t>of </a:t>
            </a:r>
            <a:r>
              <a:rPr b="1" spc="-5" dirty="0">
                <a:latin typeface="游ゴシック"/>
                <a:cs typeface="游ゴシック"/>
              </a:rPr>
              <a:t>Automotive</a:t>
            </a:r>
            <a:r>
              <a:rPr b="1" spc="110" dirty="0">
                <a:latin typeface="游ゴシック"/>
                <a:cs typeface="游ゴシック"/>
              </a:rPr>
              <a:t> </a:t>
            </a:r>
            <a:r>
              <a:rPr b="1" spc="-10" dirty="0">
                <a:latin typeface="游ゴシック"/>
                <a:cs typeface="游ゴシック"/>
              </a:rPr>
              <a:t>Use</a:t>
            </a:r>
            <a:r>
              <a:rPr lang="en-US" b="1" spc="-10" dirty="0">
                <a:latin typeface="游ゴシック"/>
                <a:cs typeface="游ゴシック"/>
              </a:rPr>
              <a:t> and </a:t>
            </a:r>
            <a:r>
              <a:rPr lang="en-US" b="1" spc="-15" dirty="0">
                <a:latin typeface="游ゴシック"/>
                <a:cs typeface="游ゴシック"/>
              </a:rPr>
              <a:t>Expecting New Use Cases</a:t>
            </a:r>
          </a:p>
          <a:p>
            <a:pPr marL="12700" marR="95885">
              <a:lnSpc>
                <a:spcPts val="2000"/>
              </a:lnSpc>
              <a:tabLst>
                <a:tab pos="469265" algn="l"/>
                <a:tab pos="469900" algn="l"/>
              </a:tabLst>
            </a:pPr>
            <a:endParaRPr lang="en-US" b="1" spc="-15" dirty="0">
              <a:latin typeface="游ゴシック"/>
              <a:cs typeface="游ゴシック"/>
            </a:endParaRPr>
          </a:p>
          <a:p>
            <a:pPr marL="469900" marR="303530" indent="-457200">
              <a:lnSpc>
                <a:spcPts val="2000"/>
              </a:lnSpc>
              <a:buAutoNum type="arabicPeriod" startAt="2"/>
              <a:tabLst>
                <a:tab pos="469265" algn="l"/>
                <a:tab pos="469900" algn="l"/>
              </a:tabLst>
            </a:pPr>
            <a:r>
              <a:rPr lang="en-US" b="1" spc="-15" dirty="0">
                <a:latin typeface="游ゴシック"/>
                <a:cs typeface="游ゴシック"/>
              </a:rPr>
              <a:t>Short Review of WBAN Standard  IEEE802.15.6-2012</a:t>
            </a:r>
          </a:p>
          <a:p>
            <a:pPr marL="469900" marR="303530" indent="-457200">
              <a:lnSpc>
                <a:spcPts val="2000"/>
              </a:lnSpc>
              <a:buAutoNum type="arabicPeriod" startAt="2"/>
              <a:tabLst>
                <a:tab pos="469265" algn="l"/>
                <a:tab pos="469900" algn="l"/>
              </a:tabLst>
            </a:pPr>
            <a:endParaRPr lang="en-US" b="1" spc="-15" dirty="0">
              <a:latin typeface="游ゴシック"/>
              <a:cs typeface="游ゴシック"/>
            </a:endParaRPr>
          </a:p>
          <a:p>
            <a:pPr marL="469900" marR="303530" indent="-457200">
              <a:lnSpc>
                <a:spcPts val="2000"/>
              </a:lnSpc>
              <a:buAutoNum type="arabicPeriod" startAt="2"/>
              <a:tabLst>
                <a:tab pos="469265" algn="l"/>
                <a:tab pos="469900" algn="l"/>
              </a:tabLst>
            </a:pPr>
            <a:r>
              <a:rPr lang="en-US" b="1" spc="-15" dirty="0">
                <a:latin typeface="游ゴシック"/>
                <a:cs typeface="游ゴシック"/>
              </a:rPr>
              <a:t>Necessity </a:t>
            </a:r>
            <a:r>
              <a:rPr b="1" spc="-15" dirty="0">
                <a:latin typeface="游ゴシック"/>
                <a:cs typeface="游ゴシック"/>
              </a:rPr>
              <a:t>and </a:t>
            </a:r>
            <a:r>
              <a:rPr b="1" spc="-10" dirty="0">
                <a:latin typeface="游ゴシック"/>
                <a:cs typeface="游ゴシック"/>
              </a:rPr>
              <a:t>Uniqueness </a:t>
            </a:r>
            <a:r>
              <a:rPr b="1" spc="-5" dirty="0">
                <a:latin typeface="游ゴシック"/>
                <a:cs typeface="游ゴシック"/>
              </a:rPr>
              <a:t>for </a:t>
            </a:r>
            <a:r>
              <a:rPr lang="en-US" b="1" spc="-5" dirty="0">
                <a:latin typeface="游ゴシック"/>
                <a:cs typeface="游ゴシック"/>
              </a:rPr>
              <a:t>Revision </a:t>
            </a:r>
            <a:r>
              <a:rPr b="1" spc="-15" dirty="0">
                <a:latin typeface="游ゴシック"/>
                <a:cs typeface="游ゴシック"/>
              </a:rPr>
              <a:t>of </a:t>
            </a:r>
            <a:r>
              <a:rPr b="1" spc="-10" dirty="0">
                <a:latin typeface="游ゴシック"/>
                <a:cs typeface="游ゴシック"/>
              </a:rPr>
              <a:t>BAN with  Enhanced</a:t>
            </a:r>
            <a:r>
              <a:rPr b="1" spc="-25" dirty="0">
                <a:latin typeface="游ゴシック"/>
                <a:cs typeface="游ゴシック"/>
              </a:rPr>
              <a:t> </a:t>
            </a:r>
            <a:r>
              <a:rPr b="1" spc="-5" dirty="0">
                <a:latin typeface="游ゴシック"/>
                <a:cs typeface="游ゴシック"/>
              </a:rPr>
              <a:t>Dependability</a:t>
            </a:r>
            <a:endParaRPr lang="en-US" b="1" spc="-5" dirty="0">
              <a:latin typeface="游ゴシック"/>
              <a:cs typeface="游ゴシック"/>
            </a:endParaRPr>
          </a:p>
          <a:p>
            <a:pPr marL="469900" marR="303530" indent="-457200">
              <a:lnSpc>
                <a:spcPts val="2000"/>
              </a:lnSpc>
              <a:buAutoNum type="arabicPeriod" startAt="2"/>
              <a:tabLst>
                <a:tab pos="469265" algn="l"/>
                <a:tab pos="469900" algn="l"/>
              </a:tabLst>
            </a:pPr>
            <a:endParaRPr lang="en-US" b="1" spc="-5" dirty="0">
              <a:latin typeface="游ゴシック"/>
              <a:cs typeface="游ゴシック"/>
            </a:endParaRPr>
          </a:p>
          <a:p>
            <a:pPr marL="469900" marR="303530" indent="-457200">
              <a:lnSpc>
                <a:spcPts val="2000"/>
              </a:lnSpc>
              <a:buAutoNum type="arabicPeriod" startAt="2"/>
              <a:tabLst>
                <a:tab pos="469265" algn="l"/>
                <a:tab pos="469900" algn="l"/>
              </a:tabLst>
            </a:pPr>
            <a:r>
              <a:rPr lang="en-US" b="1" spc="-10" dirty="0">
                <a:latin typeface="游ゴシック"/>
                <a:cs typeface="游ゴシック"/>
              </a:rPr>
              <a:t>Channel and Environment Models for Focused Use Cases in  Human and Vehicle BANs with Enhanced Dependability</a:t>
            </a:r>
          </a:p>
          <a:p>
            <a:pPr marL="469900" marR="303530" indent="-457200">
              <a:lnSpc>
                <a:spcPts val="2000"/>
              </a:lnSpc>
              <a:buAutoNum type="arabicPeriod" startAt="2"/>
              <a:tabLst>
                <a:tab pos="469265" algn="l"/>
                <a:tab pos="469900" algn="l"/>
              </a:tabLst>
            </a:pPr>
            <a:endParaRPr lang="en-US" b="1" spc="-10" dirty="0">
              <a:latin typeface="游ゴシック"/>
              <a:cs typeface="游ゴシック"/>
            </a:endParaRPr>
          </a:p>
          <a:p>
            <a:pPr marL="469900" marR="303530" indent="-457200">
              <a:lnSpc>
                <a:spcPts val="2000"/>
              </a:lnSpc>
              <a:buAutoNum type="arabicPeriod" startAt="2"/>
              <a:tabLst>
                <a:tab pos="469265" algn="l"/>
                <a:tab pos="469900" algn="l"/>
              </a:tabLst>
            </a:pPr>
            <a:r>
              <a:rPr lang="en-US" b="1" spc="-10" dirty="0">
                <a:latin typeface="游ゴシック"/>
                <a:cs typeface="游ゴシック"/>
              </a:rPr>
              <a:t>Requirement for Revision of 15.6 MAC for Human and Vehicle BANs with Enhanced Dependability TG16.6ma</a:t>
            </a:r>
          </a:p>
          <a:p>
            <a:pPr marL="469900" marR="303530" indent="-457200">
              <a:lnSpc>
                <a:spcPts val="2000"/>
              </a:lnSpc>
              <a:buAutoNum type="arabicPeriod" startAt="2"/>
              <a:tabLst>
                <a:tab pos="469265" algn="l"/>
                <a:tab pos="469900" algn="l"/>
              </a:tabLst>
            </a:pPr>
            <a:endParaRPr lang="en-US" b="1" spc="-10" dirty="0">
              <a:latin typeface="游ゴシック"/>
              <a:cs typeface="游ゴシック"/>
            </a:endParaRPr>
          </a:p>
          <a:p>
            <a:pPr marL="469900" marR="303530" indent="-457200">
              <a:lnSpc>
                <a:spcPts val="2000"/>
              </a:lnSpc>
              <a:buAutoNum type="arabicPeriod" startAt="2"/>
              <a:tabLst>
                <a:tab pos="469265" algn="l"/>
                <a:tab pos="469900" algn="l"/>
              </a:tabLst>
            </a:pPr>
            <a:r>
              <a:rPr lang="en-US" b="1" spc="-5" dirty="0">
                <a:latin typeface="游ゴシック"/>
                <a:cs typeface="游ゴシック"/>
              </a:rPr>
              <a:t>Core Technologies in PHY Layer for Enhanced Dependability TG16.6ma</a:t>
            </a:r>
          </a:p>
          <a:p>
            <a:pPr marL="469900" marR="303530" indent="-457200">
              <a:lnSpc>
                <a:spcPts val="2000"/>
              </a:lnSpc>
              <a:buAutoNum type="arabicPeriod" startAt="2"/>
              <a:tabLst>
                <a:tab pos="469265" algn="l"/>
                <a:tab pos="469900" algn="l"/>
              </a:tabLst>
            </a:pPr>
            <a:endParaRPr lang="en-US" b="1" spc="-5" dirty="0">
              <a:latin typeface="游ゴシック"/>
              <a:cs typeface="游ゴシック"/>
            </a:endParaRPr>
          </a:p>
          <a:p>
            <a:pPr marL="469900" marR="303530" indent="-457200">
              <a:lnSpc>
                <a:spcPts val="2000"/>
              </a:lnSpc>
              <a:buFontTx/>
              <a:buAutoNum type="arabicPeriod" startAt="2"/>
              <a:tabLst>
                <a:tab pos="469265" algn="l"/>
                <a:tab pos="469900" algn="l"/>
              </a:tabLst>
            </a:pPr>
            <a:r>
              <a:rPr lang="en-US" altLang="ja-JP" b="1" spc="-5" dirty="0">
                <a:latin typeface="游ゴシック"/>
                <a:cs typeface="游ゴシック"/>
              </a:rPr>
              <a:t>Core Technologies in MAC Layer for Enhanced Dependability TG16.6ma</a:t>
            </a:r>
          </a:p>
          <a:p>
            <a:pPr marL="469900" marR="303530" indent="-457200">
              <a:lnSpc>
                <a:spcPts val="2000"/>
              </a:lnSpc>
              <a:buAutoNum type="arabicPeriod" startAt="2"/>
              <a:tabLst>
                <a:tab pos="469265" algn="l"/>
                <a:tab pos="469900" algn="l"/>
              </a:tabLst>
            </a:pPr>
            <a:endParaRPr lang="en-US" b="1" spc="-5" dirty="0">
              <a:latin typeface="游ゴシック"/>
              <a:cs typeface="游ゴシック"/>
            </a:endParaRPr>
          </a:p>
          <a:p>
            <a:pPr marL="469900" marR="303530" indent="-457200">
              <a:lnSpc>
                <a:spcPts val="2000"/>
              </a:lnSpc>
              <a:buAutoNum type="arabicPeriod" startAt="2"/>
              <a:tabLst>
                <a:tab pos="469265" algn="l"/>
                <a:tab pos="469900" algn="l"/>
              </a:tabLst>
            </a:pPr>
            <a:r>
              <a:rPr lang="en-US" b="1" spc="-5" dirty="0">
                <a:latin typeface="游ゴシック"/>
                <a:cs typeface="游ゴシック"/>
              </a:rPr>
              <a:t>Letter Ballot210 and Timeline of TG6ma </a:t>
            </a:r>
            <a:endParaRPr dirty="0">
              <a:latin typeface="游ゴシック"/>
              <a:cs typeface="游ゴシック"/>
            </a:endParaRPr>
          </a:p>
        </p:txBody>
      </p:sp>
      <p:sp>
        <p:nvSpPr>
          <p:cNvPr id="9" name="object 9">
            <a:extLst>
              <a:ext uri="{FF2B5EF4-FFF2-40B4-BE49-F238E27FC236}">
                <a16:creationId xmlns:a16="http://schemas.microsoft.com/office/drawing/2014/main" id="{22BC74D7-D62A-EBA2-66D6-509D75E3EF66}"/>
              </a:ext>
            </a:extLst>
          </p:cNvPr>
          <p:cNvSpPr txBox="1"/>
          <p:nvPr/>
        </p:nvSpPr>
        <p:spPr>
          <a:xfrm>
            <a:off x="6587489" y="6472362"/>
            <a:ext cx="2316727" cy="184666"/>
          </a:xfrm>
          <a:prstGeom prst="rect">
            <a:avLst/>
          </a:prstGeom>
        </p:spPr>
        <p:txBody>
          <a:bodyPr vert="horz" wrap="square" lIns="0" tIns="0" rIns="0" bIns="0" rtlCol="0">
            <a:spAutoFit/>
          </a:bodyPr>
          <a:lstStyle/>
          <a:p>
            <a:pPr marL="12700">
              <a:lnSpc>
                <a:spcPct val="100000"/>
              </a:lnSpc>
            </a:pPr>
            <a:r>
              <a:rPr sz="1200" spc="-10" dirty="0">
                <a:latin typeface="Arial"/>
                <a:cs typeface="Arial"/>
              </a:rPr>
              <a:t>Ryuji </a:t>
            </a:r>
            <a:r>
              <a:rPr sz="1200" spc="-5" dirty="0">
                <a:latin typeface="Arial"/>
                <a:cs typeface="Arial"/>
              </a:rPr>
              <a:t>Kohno</a:t>
            </a:r>
            <a:r>
              <a:rPr lang="en-US" sz="1200" spc="-5" dirty="0">
                <a:latin typeface="Arial"/>
                <a:cs typeface="Arial"/>
              </a:rPr>
              <a:t>(</a:t>
            </a:r>
            <a:r>
              <a:rPr sz="1200" spc="-5" dirty="0">
                <a:latin typeface="Arial"/>
                <a:cs typeface="Arial"/>
              </a:rPr>
              <a:t>YNU/YRP-IAI)</a:t>
            </a:r>
            <a:endParaRPr sz="1200" dirty="0">
              <a:latin typeface="Arial"/>
              <a:cs typeface="Arial"/>
            </a:endParaRPr>
          </a:p>
        </p:txBody>
      </p:sp>
      <p:sp>
        <p:nvSpPr>
          <p:cNvPr id="14" name="object 3">
            <a:extLst>
              <a:ext uri="{FF2B5EF4-FFF2-40B4-BE49-F238E27FC236}">
                <a16:creationId xmlns:a16="http://schemas.microsoft.com/office/drawing/2014/main" id="{1E909B79-46CB-AFC4-34C3-452CAEA94915}"/>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2" name="日付プレースホルダー 11">
            <a:extLst>
              <a:ext uri="{FF2B5EF4-FFF2-40B4-BE49-F238E27FC236}">
                <a16:creationId xmlns:a16="http://schemas.microsoft.com/office/drawing/2014/main" id="{525A7D7B-9507-B373-BA63-CFDD994C83B6}"/>
              </a:ext>
            </a:extLst>
          </p:cNvPr>
          <p:cNvSpPr>
            <a:spLocks noGrp="1"/>
          </p:cNvSpPr>
          <p:nvPr>
            <p:ph type="dt" sz="half" idx="13"/>
          </p:nvPr>
        </p:nvSpPr>
        <p:spPr>
          <a:xfrm>
            <a:off x="672860" y="350764"/>
            <a:ext cx="1600200" cy="215444"/>
          </a:xfrm>
        </p:spPr>
        <p:txBody>
          <a:bodyPr/>
          <a:lstStyle/>
          <a:p>
            <a:r>
              <a:rPr lang="en-US" altLang="ja-JP"/>
              <a:t>July 2025</a:t>
            </a:r>
            <a:endParaRPr lang="en-US" altLang="ja-JP" dirty="0"/>
          </a:p>
        </p:txBody>
      </p:sp>
      <p:sp>
        <p:nvSpPr>
          <p:cNvPr id="10" name="object 4">
            <a:extLst>
              <a:ext uri="{FF2B5EF4-FFF2-40B4-BE49-F238E27FC236}">
                <a16:creationId xmlns:a16="http://schemas.microsoft.com/office/drawing/2014/main" id="{7B582DEA-5D86-AF97-5FA6-4F3AA8249660}"/>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1" name="object 9">
            <a:extLst>
              <a:ext uri="{FF2B5EF4-FFF2-40B4-BE49-F238E27FC236}">
                <a16:creationId xmlns:a16="http://schemas.microsoft.com/office/drawing/2014/main" id="{08F95562-DFDB-75C6-A803-57B18F3AD326}"/>
              </a:ext>
            </a:extLst>
          </p:cNvPr>
          <p:cNvSpPr txBox="1"/>
          <p:nvPr/>
        </p:nvSpPr>
        <p:spPr>
          <a:xfrm>
            <a:off x="4364228" y="6474100"/>
            <a:ext cx="501015" cy="196215"/>
          </a:xfrm>
          <a:prstGeom prst="rect">
            <a:avLst/>
          </a:prstGeom>
        </p:spPr>
        <p:txBody>
          <a:bodyPr vert="horz" wrap="square" lIns="0" tIns="0" rIns="0" bIns="0" rtlCol="0">
            <a:spAutoFit/>
          </a:bodyPr>
          <a:lstStyle/>
          <a:p>
            <a:pPr marL="12700">
              <a:lnSpc>
                <a:spcPts val="1425"/>
              </a:lnSpc>
            </a:pPr>
            <a:r>
              <a:rPr sz="1200" spc="5" dirty="0">
                <a:latin typeface="Arial"/>
                <a:cs typeface="Arial"/>
              </a:rPr>
              <a:t>Slide</a:t>
            </a:r>
            <a:r>
              <a:rPr sz="1200" spc="-160" dirty="0">
                <a:latin typeface="Arial"/>
                <a:cs typeface="Arial"/>
              </a:rPr>
              <a:t> </a:t>
            </a:r>
            <a:fld id="{81D60167-4931-47E6-BA6A-407CBD079E47}" type="slidenum">
              <a:rPr sz="1200" spc="-5" dirty="0">
                <a:latin typeface="Arial"/>
                <a:cs typeface="Arial"/>
              </a:rPr>
              <a:t>58</a:t>
            </a:fld>
            <a:endParaRPr sz="1200" dirty="0">
              <a:latin typeface="Arial"/>
              <a:cs typeface="Arial"/>
            </a:endParaRPr>
          </a:p>
        </p:txBody>
      </p:sp>
    </p:spTree>
    <p:extLst>
      <p:ext uri="{BB962C8B-B14F-4D97-AF65-F5344CB8AC3E}">
        <p14:creationId xmlns:p14="http://schemas.microsoft.com/office/powerpoint/2010/main" val="429766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 name="object 5"/>
          <p:cNvSpPr txBox="1"/>
          <p:nvPr/>
        </p:nvSpPr>
        <p:spPr>
          <a:xfrm>
            <a:off x="604390" y="2276537"/>
            <a:ext cx="7991312" cy="1107996"/>
          </a:xfrm>
          <a:prstGeom prst="rect">
            <a:avLst/>
          </a:prstGeom>
        </p:spPr>
        <p:txBody>
          <a:bodyPr vert="horz" wrap="square" lIns="0" tIns="0" rIns="0" bIns="0" rtlCol="0">
            <a:spAutoFit/>
          </a:bodyPr>
          <a:lstStyle/>
          <a:p>
            <a:pPr marL="12700" marR="5080">
              <a:lnSpc>
                <a:spcPct val="100000"/>
              </a:lnSpc>
              <a:tabLst>
                <a:tab pos="4191000" algn="l"/>
              </a:tabLst>
            </a:pPr>
            <a:r>
              <a:rPr lang="en-US" sz="2400" b="1" dirty="0">
                <a:latin typeface="Arial"/>
                <a:cs typeface="Arial"/>
              </a:rPr>
              <a:t>5</a:t>
            </a:r>
            <a:r>
              <a:rPr sz="2400" b="1" dirty="0">
                <a:latin typeface="Arial"/>
                <a:cs typeface="Arial"/>
              </a:rPr>
              <a:t>. </a:t>
            </a:r>
            <a:r>
              <a:rPr lang="en-US" sz="2400" b="1" dirty="0">
                <a:latin typeface="Arial"/>
                <a:cs typeface="Arial"/>
              </a:rPr>
              <a:t>Requirement for Revision of 15.6 MAC </a:t>
            </a:r>
            <a:r>
              <a:rPr lang="en-US" sz="2400" b="1" spc="-10" dirty="0">
                <a:latin typeface="Arial"/>
                <a:cs typeface="Arial"/>
              </a:rPr>
              <a:t>for Human and Vehicle BANs with Enhanced Dependability TG15.6ma</a:t>
            </a:r>
            <a:endParaRPr sz="2400" dirty="0">
              <a:latin typeface="Arial"/>
              <a:cs typeface="Arial"/>
            </a:endParaRPr>
          </a:p>
        </p:txBody>
      </p:sp>
      <p:sp>
        <p:nvSpPr>
          <p:cNvPr id="11" name="object 3">
            <a:extLst>
              <a:ext uri="{FF2B5EF4-FFF2-40B4-BE49-F238E27FC236}">
                <a16:creationId xmlns:a16="http://schemas.microsoft.com/office/drawing/2014/main" id="{61B74188-35E1-4784-8462-4C9B382A46B1}"/>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13" name="object 3">
            <a:extLst>
              <a:ext uri="{FF2B5EF4-FFF2-40B4-BE49-F238E27FC236}">
                <a16:creationId xmlns:a16="http://schemas.microsoft.com/office/drawing/2014/main" id="{E183A09B-2369-44AE-96D9-AA41442A5C02}"/>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15" name="object 2">
            <a:extLst>
              <a:ext uri="{FF2B5EF4-FFF2-40B4-BE49-F238E27FC236}">
                <a16:creationId xmlns:a16="http://schemas.microsoft.com/office/drawing/2014/main" id="{50E08DBC-23B5-D4CC-2A59-5E4D0B175CA1}"/>
              </a:ext>
            </a:extLst>
          </p:cNvPr>
          <p:cNvSpPr txBox="1"/>
          <p:nvPr/>
        </p:nvSpPr>
        <p:spPr>
          <a:xfrm>
            <a:off x="5555996" y="381000"/>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802.15-25-0033-02-06ma</a:t>
            </a:r>
            <a:endParaRPr sz="1400" dirty="0">
              <a:latin typeface="Arial"/>
              <a:cs typeface="Arial"/>
            </a:endParaRPr>
          </a:p>
        </p:txBody>
      </p:sp>
      <p:sp>
        <p:nvSpPr>
          <p:cNvPr id="6" name="日付プレースホルダー 5">
            <a:extLst>
              <a:ext uri="{FF2B5EF4-FFF2-40B4-BE49-F238E27FC236}">
                <a16:creationId xmlns:a16="http://schemas.microsoft.com/office/drawing/2014/main" id="{E88C1000-4A6F-7895-C0C6-317C4D85A382}"/>
              </a:ext>
            </a:extLst>
          </p:cNvPr>
          <p:cNvSpPr>
            <a:spLocks noGrp="1"/>
          </p:cNvSpPr>
          <p:nvPr>
            <p:ph type="dt" sz="half" idx="13"/>
          </p:nvPr>
        </p:nvSpPr>
        <p:spPr/>
        <p:txBody>
          <a:bodyPr/>
          <a:lstStyle/>
          <a:p>
            <a:r>
              <a:rPr lang="en-US" altLang="ja-JP"/>
              <a:t>July 2025</a:t>
            </a:r>
            <a:endParaRPr lang="en-US" altLang="ja-JP" dirty="0"/>
          </a:p>
        </p:txBody>
      </p:sp>
      <p:sp>
        <p:nvSpPr>
          <p:cNvPr id="7" name="object 5">
            <a:extLst>
              <a:ext uri="{FF2B5EF4-FFF2-40B4-BE49-F238E27FC236}">
                <a16:creationId xmlns:a16="http://schemas.microsoft.com/office/drawing/2014/main" id="{24418EBA-6D9A-C1AA-7183-DE0C423CE620}"/>
              </a:ext>
            </a:extLst>
          </p:cNvPr>
          <p:cNvSpPr/>
          <p:nvPr/>
        </p:nvSpPr>
        <p:spPr>
          <a:xfrm>
            <a:off x="685799" y="6476999"/>
            <a:ext cx="7977375" cy="45719"/>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8" name="object 4">
            <a:extLst>
              <a:ext uri="{FF2B5EF4-FFF2-40B4-BE49-F238E27FC236}">
                <a16:creationId xmlns:a16="http://schemas.microsoft.com/office/drawing/2014/main" id="{B4A3F5BB-7CE7-E7F5-8B85-37C1277951B1}"/>
              </a:ext>
            </a:extLst>
          </p:cNvPr>
          <p:cNvSpPr/>
          <p:nvPr/>
        </p:nvSpPr>
        <p:spPr>
          <a:xfrm>
            <a:off x="685800" y="6476999"/>
            <a:ext cx="7909902" cy="57561"/>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2" name="object 5">
            <a:extLst>
              <a:ext uri="{FF2B5EF4-FFF2-40B4-BE49-F238E27FC236}">
                <a16:creationId xmlns:a16="http://schemas.microsoft.com/office/drawing/2014/main" id="{5B5906B3-ED5F-300C-5601-E2813B771931}"/>
              </a:ext>
            </a:extLst>
          </p:cNvPr>
          <p:cNvSpPr/>
          <p:nvPr/>
        </p:nvSpPr>
        <p:spPr>
          <a:xfrm>
            <a:off x="685800" y="6476999"/>
            <a:ext cx="7870322" cy="45719"/>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4" name="object 4">
            <a:extLst>
              <a:ext uri="{FF2B5EF4-FFF2-40B4-BE49-F238E27FC236}">
                <a16:creationId xmlns:a16="http://schemas.microsoft.com/office/drawing/2014/main" id="{5DF06262-7E7B-C6D7-27B7-1DE0DF0CA13D}"/>
              </a:ext>
            </a:extLst>
          </p:cNvPr>
          <p:cNvSpPr/>
          <p:nvPr/>
        </p:nvSpPr>
        <p:spPr>
          <a:xfrm>
            <a:off x="685800" y="6476999"/>
            <a:ext cx="7803754" cy="47711"/>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7" name="object 4">
            <a:extLst>
              <a:ext uri="{FF2B5EF4-FFF2-40B4-BE49-F238E27FC236}">
                <a16:creationId xmlns:a16="http://schemas.microsoft.com/office/drawing/2014/main" id="{4A32DCBB-AA68-E616-266B-437BB1921078}"/>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8" name="object 4">
            <a:extLst>
              <a:ext uri="{FF2B5EF4-FFF2-40B4-BE49-F238E27FC236}">
                <a16:creationId xmlns:a16="http://schemas.microsoft.com/office/drawing/2014/main" id="{93A2415F-64BF-FE11-80DC-0F77F98084AF}"/>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19" name="object 5">
            <a:extLst>
              <a:ext uri="{FF2B5EF4-FFF2-40B4-BE49-F238E27FC236}">
                <a16:creationId xmlns:a16="http://schemas.microsoft.com/office/drawing/2014/main" id="{070994BE-7CC5-C9DE-DFE5-5C8240EF8C4B}"/>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20" name="object 4">
            <a:extLst>
              <a:ext uri="{FF2B5EF4-FFF2-40B4-BE49-F238E27FC236}">
                <a16:creationId xmlns:a16="http://schemas.microsoft.com/office/drawing/2014/main" id="{63A45DAB-D829-2B4D-C81E-4C42AEE100D2}"/>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21" name="object 9">
            <a:extLst>
              <a:ext uri="{FF2B5EF4-FFF2-40B4-BE49-F238E27FC236}">
                <a16:creationId xmlns:a16="http://schemas.microsoft.com/office/drawing/2014/main" id="{2B822798-6C5F-6A00-18B7-E8E2E534B25D}"/>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59</a:t>
            </a:fld>
            <a:endParaRPr sz="1050" dirty="0">
              <a:latin typeface="Arial"/>
              <a:cs typeface="Arial"/>
            </a:endParaRPr>
          </a:p>
        </p:txBody>
      </p:sp>
      <p:sp>
        <p:nvSpPr>
          <p:cNvPr id="22" name="object 10">
            <a:extLst>
              <a:ext uri="{FF2B5EF4-FFF2-40B4-BE49-F238E27FC236}">
                <a16:creationId xmlns:a16="http://schemas.microsoft.com/office/drawing/2014/main" id="{AB763A6F-0632-64E1-19D9-792A08078412}"/>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4363945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4" name="object 4"/>
          <p:cNvSpPr txBox="1"/>
          <p:nvPr/>
        </p:nvSpPr>
        <p:spPr>
          <a:xfrm>
            <a:off x="3506723" y="5923788"/>
            <a:ext cx="1393190" cy="259715"/>
          </a:xfrm>
          <a:prstGeom prst="rect">
            <a:avLst/>
          </a:prstGeom>
        </p:spPr>
        <p:txBody>
          <a:bodyPr vert="horz" wrap="square" lIns="0" tIns="74930" rIns="0" bIns="0" rtlCol="0">
            <a:spAutoFit/>
          </a:bodyPr>
          <a:lstStyle/>
          <a:p>
            <a:pPr marR="241300" algn="r">
              <a:lnSpc>
                <a:spcPct val="100000"/>
              </a:lnSpc>
              <a:spcBef>
                <a:spcPts val="590"/>
              </a:spcBef>
            </a:pPr>
            <a:r>
              <a:rPr sz="1200" spc="-5" dirty="0">
                <a:solidFill>
                  <a:srgbClr val="F7ECCD"/>
                </a:solidFill>
                <a:latin typeface="Arial"/>
                <a:cs typeface="Arial"/>
              </a:rPr>
              <a:t>6</a:t>
            </a:r>
            <a:endParaRPr sz="1200" dirty="0">
              <a:latin typeface="Arial"/>
              <a:cs typeface="Arial"/>
            </a:endParaRPr>
          </a:p>
        </p:txBody>
      </p:sp>
      <p:sp>
        <p:nvSpPr>
          <p:cNvPr id="5" name="object 5"/>
          <p:cNvSpPr/>
          <p:nvPr/>
        </p:nvSpPr>
        <p:spPr>
          <a:xfrm>
            <a:off x="3733888" y="4635772"/>
            <a:ext cx="602016" cy="379354"/>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7796783" y="4258147"/>
            <a:ext cx="768350" cy="485140"/>
          </a:xfrm>
          <a:custGeom>
            <a:avLst/>
            <a:gdLst/>
            <a:ahLst/>
            <a:cxnLst/>
            <a:rect l="l" t="t" r="r" b="b"/>
            <a:pathLst>
              <a:path w="768350" h="485139">
                <a:moveTo>
                  <a:pt x="3164" y="329376"/>
                </a:moveTo>
                <a:lnTo>
                  <a:pt x="2373" y="332098"/>
                </a:lnTo>
                <a:lnTo>
                  <a:pt x="1582" y="332098"/>
                </a:lnTo>
                <a:lnTo>
                  <a:pt x="791" y="334820"/>
                </a:lnTo>
                <a:lnTo>
                  <a:pt x="0" y="334820"/>
                </a:lnTo>
                <a:lnTo>
                  <a:pt x="26108" y="345708"/>
                </a:lnTo>
                <a:lnTo>
                  <a:pt x="51821" y="353875"/>
                </a:lnTo>
                <a:lnTo>
                  <a:pt x="76347" y="364763"/>
                </a:lnTo>
                <a:lnTo>
                  <a:pt x="100081" y="370208"/>
                </a:lnTo>
                <a:lnTo>
                  <a:pt x="122629" y="378374"/>
                </a:lnTo>
                <a:lnTo>
                  <a:pt x="166538" y="389262"/>
                </a:lnTo>
                <a:lnTo>
                  <a:pt x="187108" y="391984"/>
                </a:lnTo>
                <a:lnTo>
                  <a:pt x="207283" y="397429"/>
                </a:lnTo>
                <a:lnTo>
                  <a:pt x="264246" y="405595"/>
                </a:lnTo>
                <a:lnTo>
                  <a:pt x="282443" y="405595"/>
                </a:lnTo>
                <a:lnTo>
                  <a:pt x="317254" y="411039"/>
                </a:lnTo>
                <a:lnTo>
                  <a:pt x="334264" y="411039"/>
                </a:lnTo>
                <a:lnTo>
                  <a:pt x="350878" y="413761"/>
                </a:lnTo>
                <a:lnTo>
                  <a:pt x="367097" y="413761"/>
                </a:lnTo>
                <a:lnTo>
                  <a:pt x="414962" y="421928"/>
                </a:lnTo>
                <a:lnTo>
                  <a:pt x="430784" y="421928"/>
                </a:lnTo>
                <a:lnTo>
                  <a:pt x="446608" y="427372"/>
                </a:lnTo>
                <a:lnTo>
                  <a:pt x="477859" y="432816"/>
                </a:lnTo>
                <a:lnTo>
                  <a:pt x="509505" y="443705"/>
                </a:lnTo>
                <a:lnTo>
                  <a:pt x="525723" y="451871"/>
                </a:lnTo>
                <a:lnTo>
                  <a:pt x="541942" y="457315"/>
                </a:lnTo>
                <a:lnTo>
                  <a:pt x="558556" y="465482"/>
                </a:lnTo>
                <a:lnTo>
                  <a:pt x="575566" y="476370"/>
                </a:lnTo>
                <a:lnTo>
                  <a:pt x="590976" y="484536"/>
                </a:lnTo>
                <a:lnTo>
                  <a:pt x="592727" y="484536"/>
                </a:lnTo>
                <a:lnTo>
                  <a:pt x="595741" y="465482"/>
                </a:lnTo>
                <a:lnTo>
                  <a:pt x="600092" y="446427"/>
                </a:lnTo>
                <a:lnTo>
                  <a:pt x="605234" y="424650"/>
                </a:lnTo>
                <a:lnTo>
                  <a:pt x="611564" y="405595"/>
                </a:lnTo>
                <a:lnTo>
                  <a:pt x="619080" y="386540"/>
                </a:lnTo>
                <a:lnTo>
                  <a:pt x="620267" y="383818"/>
                </a:lnTo>
                <a:lnTo>
                  <a:pt x="254357" y="383818"/>
                </a:lnTo>
                <a:lnTo>
                  <a:pt x="227457" y="381096"/>
                </a:lnTo>
                <a:lnTo>
                  <a:pt x="213612" y="378374"/>
                </a:lnTo>
                <a:lnTo>
                  <a:pt x="199371" y="378374"/>
                </a:lnTo>
                <a:lnTo>
                  <a:pt x="155858" y="370208"/>
                </a:lnTo>
                <a:lnTo>
                  <a:pt x="125003" y="364763"/>
                </a:lnTo>
                <a:lnTo>
                  <a:pt x="92565" y="359319"/>
                </a:lnTo>
                <a:lnTo>
                  <a:pt x="75555" y="353875"/>
                </a:lnTo>
                <a:lnTo>
                  <a:pt x="58150" y="348431"/>
                </a:lnTo>
                <a:lnTo>
                  <a:pt x="40349" y="342986"/>
                </a:lnTo>
                <a:lnTo>
                  <a:pt x="3164" y="329376"/>
                </a:lnTo>
                <a:close/>
              </a:path>
              <a:path w="768350" h="485139">
                <a:moveTo>
                  <a:pt x="26899" y="302155"/>
                </a:moveTo>
                <a:lnTo>
                  <a:pt x="25712" y="302155"/>
                </a:lnTo>
                <a:lnTo>
                  <a:pt x="25317" y="304877"/>
                </a:lnTo>
                <a:lnTo>
                  <a:pt x="24525" y="304877"/>
                </a:lnTo>
                <a:lnTo>
                  <a:pt x="41140" y="313043"/>
                </a:lnTo>
                <a:lnTo>
                  <a:pt x="57359" y="318487"/>
                </a:lnTo>
                <a:lnTo>
                  <a:pt x="73182" y="326654"/>
                </a:lnTo>
                <a:lnTo>
                  <a:pt x="89005" y="332098"/>
                </a:lnTo>
                <a:lnTo>
                  <a:pt x="119069" y="342986"/>
                </a:lnTo>
                <a:lnTo>
                  <a:pt x="133705" y="348431"/>
                </a:lnTo>
                <a:lnTo>
                  <a:pt x="147946" y="353875"/>
                </a:lnTo>
                <a:lnTo>
                  <a:pt x="175637" y="362041"/>
                </a:lnTo>
                <a:lnTo>
                  <a:pt x="189482" y="367485"/>
                </a:lnTo>
                <a:lnTo>
                  <a:pt x="215986" y="372930"/>
                </a:lnTo>
                <a:lnTo>
                  <a:pt x="229040" y="378374"/>
                </a:lnTo>
                <a:lnTo>
                  <a:pt x="254357" y="383818"/>
                </a:lnTo>
                <a:lnTo>
                  <a:pt x="620267" y="383818"/>
                </a:lnTo>
                <a:lnTo>
                  <a:pt x="627387" y="367485"/>
                </a:lnTo>
                <a:lnTo>
                  <a:pt x="635525" y="351153"/>
                </a:lnTo>
                <a:lnTo>
                  <a:pt x="255148" y="351153"/>
                </a:lnTo>
                <a:lnTo>
                  <a:pt x="241698" y="348431"/>
                </a:lnTo>
                <a:lnTo>
                  <a:pt x="228249" y="348431"/>
                </a:lnTo>
                <a:lnTo>
                  <a:pt x="214403" y="345708"/>
                </a:lnTo>
                <a:lnTo>
                  <a:pt x="200558" y="345708"/>
                </a:lnTo>
                <a:lnTo>
                  <a:pt x="157440" y="337542"/>
                </a:lnTo>
                <a:lnTo>
                  <a:pt x="142408" y="334820"/>
                </a:lnTo>
                <a:lnTo>
                  <a:pt x="111553" y="326654"/>
                </a:lnTo>
                <a:lnTo>
                  <a:pt x="95334" y="323932"/>
                </a:lnTo>
                <a:lnTo>
                  <a:pt x="62106" y="313043"/>
                </a:lnTo>
                <a:lnTo>
                  <a:pt x="44700" y="307599"/>
                </a:lnTo>
                <a:lnTo>
                  <a:pt x="26899" y="302155"/>
                </a:lnTo>
                <a:close/>
              </a:path>
              <a:path w="768350" h="485139">
                <a:moveTo>
                  <a:pt x="49447" y="274933"/>
                </a:moveTo>
                <a:lnTo>
                  <a:pt x="47865" y="274933"/>
                </a:lnTo>
                <a:lnTo>
                  <a:pt x="47074" y="277656"/>
                </a:lnTo>
                <a:lnTo>
                  <a:pt x="62897" y="283100"/>
                </a:lnTo>
                <a:lnTo>
                  <a:pt x="78324" y="291266"/>
                </a:lnTo>
                <a:lnTo>
                  <a:pt x="108388" y="302155"/>
                </a:lnTo>
                <a:lnTo>
                  <a:pt x="122629" y="307599"/>
                </a:lnTo>
                <a:lnTo>
                  <a:pt x="137266" y="313043"/>
                </a:lnTo>
                <a:lnTo>
                  <a:pt x="164956" y="323932"/>
                </a:lnTo>
                <a:lnTo>
                  <a:pt x="191855" y="332098"/>
                </a:lnTo>
                <a:lnTo>
                  <a:pt x="217964" y="340264"/>
                </a:lnTo>
                <a:lnTo>
                  <a:pt x="255939" y="348431"/>
                </a:lnTo>
                <a:lnTo>
                  <a:pt x="268202" y="351153"/>
                </a:lnTo>
                <a:lnTo>
                  <a:pt x="635525" y="351153"/>
                </a:lnTo>
                <a:lnTo>
                  <a:pt x="636881" y="348431"/>
                </a:lnTo>
                <a:lnTo>
                  <a:pt x="647166" y="332098"/>
                </a:lnTo>
                <a:lnTo>
                  <a:pt x="652082" y="323932"/>
                </a:lnTo>
                <a:lnTo>
                  <a:pt x="282047" y="323932"/>
                </a:lnTo>
                <a:lnTo>
                  <a:pt x="242885" y="318487"/>
                </a:lnTo>
                <a:lnTo>
                  <a:pt x="202140" y="310321"/>
                </a:lnTo>
                <a:lnTo>
                  <a:pt x="188295" y="310321"/>
                </a:lnTo>
                <a:lnTo>
                  <a:pt x="174054" y="307599"/>
                </a:lnTo>
                <a:lnTo>
                  <a:pt x="159418" y="302155"/>
                </a:lnTo>
                <a:lnTo>
                  <a:pt x="129750" y="296710"/>
                </a:lnTo>
                <a:lnTo>
                  <a:pt x="114322" y="293988"/>
                </a:lnTo>
                <a:lnTo>
                  <a:pt x="98894" y="288544"/>
                </a:lnTo>
                <a:lnTo>
                  <a:pt x="82676" y="283100"/>
                </a:lnTo>
                <a:lnTo>
                  <a:pt x="66457" y="280378"/>
                </a:lnTo>
                <a:lnTo>
                  <a:pt x="49447" y="274933"/>
                </a:lnTo>
                <a:close/>
              </a:path>
              <a:path w="768350" h="485139">
                <a:moveTo>
                  <a:pt x="70413" y="244990"/>
                </a:moveTo>
                <a:lnTo>
                  <a:pt x="70017" y="244990"/>
                </a:lnTo>
                <a:lnTo>
                  <a:pt x="69622" y="247712"/>
                </a:lnTo>
                <a:lnTo>
                  <a:pt x="68435" y="247712"/>
                </a:lnTo>
                <a:lnTo>
                  <a:pt x="83467" y="255879"/>
                </a:lnTo>
                <a:lnTo>
                  <a:pt x="112740" y="266767"/>
                </a:lnTo>
                <a:lnTo>
                  <a:pt x="126981" y="272211"/>
                </a:lnTo>
                <a:lnTo>
                  <a:pt x="154671" y="283100"/>
                </a:lnTo>
                <a:lnTo>
                  <a:pt x="181570" y="293988"/>
                </a:lnTo>
                <a:lnTo>
                  <a:pt x="194624" y="296710"/>
                </a:lnTo>
                <a:lnTo>
                  <a:pt x="207679" y="302155"/>
                </a:lnTo>
                <a:lnTo>
                  <a:pt x="220337" y="304877"/>
                </a:lnTo>
                <a:lnTo>
                  <a:pt x="232996" y="310321"/>
                </a:lnTo>
                <a:lnTo>
                  <a:pt x="257521" y="315765"/>
                </a:lnTo>
                <a:lnTo>
                  <a:pt x="282047" y="323932"/>
                </a:lnTo>
                <a:lnTo>
                  <a:pt x="652082" y="323932"/>
                </a:lnTo>
                <a:lnTo>
                  <a:pt x="658637" y="313043"/>
                </a:lnTo>
                <a:lnTo>
                  <a:pt x="671296" y="296710"/>
                </a:lnTo>
                <a:lnTo>
                  <a:pt x="673538" y="293988"/>
                </a:lnTo>
                <a:lnTo>
                  <a:pt x="296684" y="293988"/>
                </a:lnTo>
                <a:lnTo>
                  <a:pt x="284025" y="291266"/>
                </a:lnTo>
                <a:lnTo>
                  <a:pt x="244863" y="285822"/>
                </a:lnTo>
                <a:lnTo>
                  <a:pt x="217964" y="283100"/>
                </a:lnTo>
                <a:lnTo>
                  <a:pt x="190669" y="277656"/>
                </a:lnTo>
                <a:lnTo>
                  <a:pt x="176428" y="274933"/>
                </a:lnTo>
                <a:lnTo>
                  <a:pt x="162187" y="269489"/>
                </a:lnTo>
                <a:lnTo>
                  <a:pt x="147946" y="266767"/>
                </a:lnTo>
                <a:lnTo>
                  <a:pt x="132914" y="264045"/>
                </a:lnTo>
                <a:lnTo>
                  <a:pt x="117882" y="258601"/>
                </a:lnTo>
                <a:lnTo>
                  <a:pt x="102455" y="255879"/>
                </a:lnTo>
                <a:lnTo>
                  <a:pt x="86632" y="250434"/>
                </a:lnTo>
                <a:lnTo>
                  <a:pt x="70413" y="244990"/>
                </a:lnTo>
                <a:close/>
              </a:path>
              <a:path w="768350" h="485139">
                <a:moveTo>
                  <a:pt x="90587" y="217769"/>
                </a:moveTo>
                <a:lnTo>
                  <a:pt x="89401" y="217769"/>
                </a:lnTo>
                <a:lnTo>
                  <a:pt x="89005" y="220491"/>
                </a:lnTo>
                <a:lnTo>
                  <a:pt x="88609" y="220491"/>
                </a:lnTo>
                <a:lnTo>
                  <a:pt x="145177" y="242268"/>
                </a:lnTo>
                <a:lnTo>
                  <a:pt x="198185" y="264045"/>
                </a:lnTo>
                <a:lnTo>
                  <a:pt x="210843" y="266767"/>
                </a:lnTo>
                <a:lnTo>
                  <a:pt x="236160" y="274933"/>
                </a:lnTo>
                <a:lnTo>
                  <a:pt x="248423" y="280378"/>
                </a:lnTo>
                <a:lnTo>
                  <a:pt x="272949" y="285822"/>
                </a:lnTo>
                <a:lnTo>
                  <a:pt x="284816" y="291266"/>
                </a:lnTo>
                <a:lnTo>
                  <a:pt x="296684" y="293988"/>
                </a:lnTo>
                <a:lnTo>
                  <a:pt x="673538" y="293988"/>
                </a:lnTo>
                <a:lnTo>
                  <a:pt x="684746" y="280378"/>
                </a:lnTo>
                <a:lnTo>
                  <a:pt x="699382" y="264045"/>
                </a:lnTo>
                <a:lnTo>
                  <a:pt x="299453" y="264045"/>
                </a:lnTo>
                <a:lnTo>
                  <a:pt x="273740" y="258601"/>
                </a:lnTo>
                <a:lnTo>
                  <a:pt x="260686" y="258601"/>
                </a:lnTo>
                <a:lnTo>
                  <a:pt x="207283" y="247712"/>
                </a:lnTo>
                <a:lnTo>
                  <a:pt x="179592" y="242268"/>
                </a:lnTo>
                <a:lnTo>
                  <a:pt x="165352" y="236824"/>
                </a:lnTo>
                <a:lnTo>
                  <a:pt x="136079" y="231380"/>
                </a:lnTo>
                <a:lnTo>
                  <a:pt x="121442" y="225935"/>
                </a:lnTo>
                <a:lnTo>
                  <a:pt x="106015" y="220491"/>
                </a:lnTo>
                <a:lnTo>
                  <a:pt x="90587" y="217769"/>
                </a:lnTo>
                <a:close/>
              </a:path>
              <a:path w="768350" h="485139">
                <a:moveTo>
                  <a:pt x="109180" y="187826"/>
                </a:moveTo>
                <a:lnTo>
                  <a:pt x="107993" y="190548"/>
                </a:lnTo>
                <a:lnTo>
                  <a:pt x="107597" y="190548"/>
                </a:lnTo>
                <a:lnTo>
                  <a:pt x="121838" y="198714"/>
                </a:lnTo>
                <a:lnTo>
                  <a:pt x="135287" y="204158"/>
                </a:lnTo>
                <a:lnTo>
                  <a:pt x="149133" y="209603"/>
                </a:lnTo>
                <a:lnTo>
                  <a:pt x="162583" y="215047"/>
                </a:lnTo>
                <a:lnTo>
                  <a:pt x="175637" y="220491"/>
                </a:lnTo>
                <a:lnTo>
                  <a:pt x="201745" y="228657"/>
                </a:lnTo>
                <a:lnTo>
                  <a:pt x="227062" y="239546"/>
                </a:lnTo>
                <a:lnTo>
                  <a:pt x="239325" y="242268"/>
                </a:lnTo>
                <a:lnTo>
                  <a:pt x="251983" y="247712"/>
                </a:lnTo>
                <a:lnTo>
                  <a:pt x="264246" y="250434"/>
                </a:lnTo>
                <a:lnTo>
                  <a:pt x="276114" y="255879"/>
                </a:lnTo>
                <a:lnTo>
                  <a:pt x="288376" y="258601"/>
                </a:lnTo>
                <a:lnTo>
                  <a:pt x="312111" y="264045"/>
                </a:lnTo>
                <a:lnTo>
                  <a:pt x="699382" y="264045"/>
                </a:lnTo>
                <a:lnTo>
                  <a:pt x="714810" y="250434"/>
                </a:lnTo>
                <a:lnTo>
                  <a:pt x="728985" y="236824"/>
                </a:lnTo>
                <a:lnTo>
                  <a:pt x="314880" y="236824"/>
                </a:lnTo>
                <a:lnTo>
                  <a:pt x="250401" y="223213"/>
                </a:lnTo>
                <a:lnTo>
                  <a:pt x="182362" y="209603"/>
                </a:lnTo>
                <a:lnTo>
                  <a:pt x="153880" y="201436"/>
                </a:lnTo>
                <a:lnTo>
                  <a:pt x="139243" y="198714"/>
                </a:lnTo>
                <a:lnTo>
                  <a:pt x="109180" y="187826"/>
                </a:lnTo>
                <a:close/>
              </a:path>
              <a:path w="768350" h="485139">
                <a:moveTo>
                  <a:pt x="127376" y="160604"/>
                </a:moveTo>
                <a:lnTo>
                  <a:pt x="125794" y="160604"/>
                </a:lnTo>
                <a:lnTo>
                  <a:pt x="125398" y="163327"/>
                </a:lnTo>
                <a:lnTo>
                  <a:pt x="153088" y="174215"/>
                </a:lnTo>
                <a:lnTo>
                  <a:pt x="166538" y="182381"/>
                </a:lnTo>
                <a:lnTo>
                  <a:pt x="179592" y="187826"/>
                </a:lnTo>
                <a:lnTo>
                  <a:pt x="205701" y="195992"/>
                </a:lnTo>
                <a:lnTo>
                  <a:pt x="231017" y="206880"/>
                </a:lnTo>
                <a:lnTo>
                  <a:pt x="255543" y="215047"/>
                </a:lnTo>
                <a:lnTo>
                  <a:pt x="267806" y="220491"/>
                </a:lnTo>
                <a:lnTo>
                  <a:pt x="280069" y="223213"/>
                </a:lnTo>
                <a:lnTo>
                  <a:pt x="291936" y="225935"/>
                </a:lnTo>
                <a:lnTo>
                  <a:pt x="327538" y="236824"/>
                </a:lnTo>
                <a:lnTo>
                  <a:pt x="728985" y="236824"/>
                </a:lnTo>
                <a:lnTo>
                  <a:pt x="731820" y="234102"/>
                </a:lnTo>
                <a:lnTo>
                  <a:pt x="749225" y="220491"/>
                </a:lnTo>
                <a:lnTo>
                  <a:pt x="764319" y="209603"/>
                </a:lnTo>
                <a:lnTo>
                  <a:pt x="331099" y="209603"/>
                </a:lnTo>
                <a:lnTo>
                  <a:pt x="253566" y="193270"/>
                </a:lnTo>
                <a:lnTo>
                  <a:pt x="213216" y="185104"/>
                </a:lnTo>
                <a:lnTo>
                  <a:pt x="185526" y="176937"/>
                </a:lnTo>
                <a:lnTo>
                  <a:pt x="171285" y="174215"/>
                </a:lnTo>
                <a:lnTo>
                  <a:pt x="156649" y="168771"/>
                </a:lnTo>
                <a:lnTo>
                  <a:pt x="142408" y="163327"/>
                </a:lnTo>
                <a:lnTo>
                  <a:pt x="127376" y="160604"/>
                </a:lnTo>
                <a:close/>
              </a:path>
              <a:path w="768350" h="485139">
                <a:moveTo>
                  <a:pt x="144386" y="130661"/>
                </a:moveTo>
                <a:lnTo>
                  <a:pt x="142804" y="133383"/>
                </a:lnTo>
                <a:lnTo>
                  <a:pt x="156649" y="138828"/>
                </a:lnTo>
                <a:lnTo>
                  <a:pt x="170099" y="146994"/>
                </a:lnTo>
                <a:lnTo>
                  <a:pt x="183548" y="152438"/>
                </a:lnTo>
                <a:lnTo>
                  <a:pt x="209656" y="163327"/>
                </a:lnTo>
                <a:lnTo>
                  <a:pt x="247632" y="179659"/>
                </a:lnTo>
                <a:lnTo>
                  <a:pt x="272158" y="187826"/>
                </a:lnTo>
                <a:lnTo>
                  <a:pt x="284025" y="193270"/>
                </a:lnTo>
                <a:lnTo>
                  <a:pt x="296288" y="195992"/>
                </a:lnTo>
                <a:lnTo>
                  <a:pt x="320023" y="204158"/>
                </a:lnTo>
                <a:lnTo>
                  <a:pt x="343757" y="209603"/>
                </a:lnTo>
                <a:lnTo>
                  <a:pt x="764319" y="209603"/>
                </a:lnTo>
                <a:lnTo>
                  <a:pt x="768092" y="206880"/>
                </a:lnTo>
                <a:lnTo>
                  <a:pt x="752390" y="193270"/>
                </a:lnTo>
                <a:lnTo>
                  <a:pt x="740226" y="185104"/>
                </a:lnTo>
                <a:lnTo>
                  <a:pt x="360372" y="185104"/>
                </a:lnTo>
                <a:lnTo>
                  <a:pt x="256730" y="163327"/>
                </a:lnTo>
                <a:lnTo>
                  <a:pt x="229435" y="157882"/>
                </a:lnTo>
                <a:lnTo>
                  <a:pt x="215986" y="152438"/>
                </a:lnTo>
                <a:lnTo>
                  <a:pt x="202140" y="149716"/>
                </a:lnTo>
                <a:lnTo>
                  <a:pt x="173659" y="138828"/>
                </a:lnTo>
                <a:lnTo>
                  <a:pt x="159022" y="136105"/>
                </a:lnTo>
                <a:lnTo>
                  <a:pt x="144386" y="130661"/>
                </a:lnTo>
                <a:close/>
              </a:path>
              <a:path w="768350" h="485139">
                <a:moveTo>
                  <a:pt x="161000" y="97996"/>
                </a:moveTo>
                <a:lnTo>
                  <a:pt x="159418" y="103440"/>
                </a:lnTo>
                <a:lnTo>
                  <a:pt x="173263" y="108884"/>
                </a:lnTo>
                <a:lnTo>
                  <a:pt x="200163" y="122495"/>
                </a:lnTo>
                <a:lnTo>
                  <a:pt x="213216" y="130661"/>
                </a:lnTo>
                <a:lnTo>
                  <a:pt x="226271" y="136105"/>
                </a:lnTo>
                <a:lnTo>
                  <a:pt x="264246" y="152438"/>
                </a:lnTo>
                <a:lnTo>
                  <a:pt x="288772" y="160604"/>
                </a:lnTo>
                <a:lnTo>
                  <a:pt x="300639" y="166049"/>
                </a:lnTo>
                <a:lnTo>
                  <a:pt x="312902" y="168771"/>
                </a:lnTo>
                <a:lnTo>
                  <a:pt x="360372" y="185104"/>
                </a:lnTo>
                <a:lnTo>
                  <a:pt x="740226" y="185104"/>
                </a:lnTo>
                <a:lnTo>
                  <a:pt x="736171" y="182381"/>
                </a:lnTo>
                <a:lnTo>
                  <a:pt x="704524" y="160604"/>
                </a:lnTo>
                <a:lnTo>
                  <a:pt x="699250" y="157882"/>
                </a:lnTo>
                <a:lnTo>
                  <a:pt x="377777" y="157882"/>
                </a:lnTo>
                <a:lnTo>
                  <a:pt x="365119" y="155160"/>
                </a:lnTo>
                <a:lnTo>
                  <a:pt x="352065" y="155160"/>
                </a:lnTo>
                <a:lnTo>
                  <a:pt x="313298" y="146994"/>
                </a:lnTo>
                <a:lnTo>
                  <a:pt x="286794" y="141550"/>
                </a:lnTo>
                <a:lnTo>
                  <a:pt x="259894" y="133383"/>
                </a:lnTo>
                <a:lnTo>
                  <a:pt x="246445" y="130661"/>
                </a:lnTo>
                <a:lnTo>
                  <a:pt x="218755" y="119773"/>
                </a:lnTo>
                <a:lnTo>
                  <a:pt x="204514" y="117051"/>
                </a:lnTo>
                <a:lnTo>
                  <a:pt x="190273" y="111606"/>
                </a:lnTo>
                <a:lnTo>
                  <a:pt x="175637" y="106162"/>
                </a:lnTo>
                <a:lnTo>
                  <a:pt x="161000" y="97996"/>
                </a:lnTo>
                <a:close/>
              </a:path>
              <a:path w="768350" h="485139">
                <a:moveTo>
                  <a:pt x="177219" y="68052"/>
                </a:moveTo>
                <a:lnTo>
                  <a:pt x="175637" y="70775"/>
                </a:lnTo>
                <a:lnTo>
                  <a:pt x="189482" y="78941"/>
                </a:lnTo>
                <a:lnTo>
                  <a:pt x="216381" y="95274"/>
                </a:lnTo>
                <a:lnTo>
                  <a:pt x="229435" y="100718"/>
                </a:lnTo>
                <a:lnTo>
                  <a:pt x="255543" y="114328"/>
                </a:lnTo>
                <a:lnTo>
                  <a:pt x="280860" y="125217"/>
                </a:lnTo>
                <a:lnTo>
                  <a:pt x="293123" y="130661"/>
                </a:lnTo>
                <a:lnTo>
                  <a:pt x="305386" y="133383"/>
                </a:lnTo>
                <a:lnTo>
                  <a:pt x="329912" y="144272"/>
                </a:lnTo>
                <a:lnTo>
                  <a:pt x="341779" y="146994"/>
                </a:lnTo>
                <a:lnTo>
                  <a:pt x="354042" y="149716"/>
                </a:lnTo>
                <a:lnTo>
                  <a:pt x="377777" y="157882"/>
                </a:lnTo>
                <a:lnTo>
                  <a:pt x="699250" y="157882"/>
                </a:lnTo>
                <a:lnTo>
                  <a:pt x="672878" y="144272"/>
                </a:lnTo>
                <a:lnTo>
                  <a:pt x="657055" y="138828"/>
                </a:lnTo>
                <a:lnTo>
                  <a:pt x="640836" y="133383"/>
                </a:lnTo>
                <a:lnTo>
                  <a:pt x="395578" y="133383"/>
                </a:lnTo>
                <a:lnTo>
                  <a:pt x="316858" y="117051"/>
                </a:lnTo>
                <a:lnTo>
                  <a:pt x="289959" y="108884"/>
                </a:lnTo>
                <a:lnTo>
                  <a:pt x="276509" y="106162"/>
                </a:lnTo>
                <a:lnTo>
                  <a:pt x="262664" y="100718"/>
                </a:lnTo>
                <a:lnTo>
                  <a:pt x="248818" y="97996"/>
                </a:lnTo>
                <a:lnTo>
                  <a:pt x="234973" y="92552"/>
                </a:lnTo>
                <a:lnTo>
                  <a:pt x="206491" y="81663"/>
                </a:lnTo>
                <a:lnTo>
                  <a:pt x="191855" y="73497"/>
                </a:lnTo>
                <a:lnTo>
                  <a:pt x="177219" y="68052"/>
                </a:lnTo>
                <a:close/>
              </a:path>
              <a:path w="768350" h="485139">
                <a:moveTo>
                  <a:pt x="192647" y="35387"/>
                </a:moveTo>
                <a:lnTo>
                  <a:pt x="191855" y="38109"/>
                </a:lnTo>
                <a:lnTo>
                  <a:pt x="191064" y="38109"/>
                </a:lnTo>
                <a:lnTo>
                  <a:pt x="205305" y="48998"/>
                </a:lnTo>
                <a:lnTo>
                  <a:pt x="218755" y="57164"/>
                </a:lnTo>
                <a:lnTo>
                  <a:pt x="232600" y="65330"/>
                </a:lnTo>
                <a:lnTo>
                  <a:pt x="246050" y="73497"/>
                </a:lnTo>
                <a:lnTo>
                  <a:pt x="259104" y="78941"/>
                </a:lnTo>
                <a:lnTo>
                  <a:pt x="272158" y="87107"/>
                </a:lnTo>
                <a:lnTo>
                  <a:pt x="285212" y="92552"/>
                </a:lnTo>
                <a:lnTo>
                  <a:pt x="310529" y="103440"/>
                </a:lnTo>
                <a:lnTo>
                  <a:pt x="322792" y="108884"/>
                </a:lnTo>
                <a:lnTo>
                  <a:pt x="347318" y="117051"/>
                </a:lnTo>
                <a:lnTo>
                  <a:pt x="359580" y="122495"/>
                </a:lnTo>
                <a:lnTo>
                  <a:pt x="371448" y="125217"/>
                </a:lnTo>
                <a:lnTo>
                  <a:pt x="383711" y="127939"/>
                </a:lnTo>
                <a:lnTo>
                  <a:pt x="395578" y="133383"/>
                </a:lnTo>
                <a:lnTo>
                  <a:pt x="640836" y="133383"/>
                </a:lnTo>
                <a:lnTo>
                  <a:pt x="625014" y="127939"/>
                </a:lnTo>
                <a:lnTo>
                  <a:pt x="608795" y="125217"/>
                </a:lnTo>
                <a:lnTo>
                  <a:pt x="592972" y="119773"/>
                </a:lnTo>
                <a:lnTo>
                  <a:pt x="526910" y="108884"/>
                </a:lnTo>
                <a:lnTo>
                  <a:pt x="510296" y="108884"/>
                </a:lnTo>
                <a:lnTo>
                  <a:pt x="493286" y="106162"/>
                </a:lnTo>
                <a:lnTo>
                  <a:pt x="401116" y="106162"/>
                </a:lnTo>
                <a:lnTo>
                  <a:pt x="334659" y="92552"/>
                </a:lnTo>
                <a:lnTo>
                  <a:pt x="320814" y="87107"/>
                </a:lnTo>
                <a:lnTo>
                  <a:pt x="307364" y="84385"/>
                </a:lnTo>
                <a:lnTo>
                  <a:pt x="279674" y="73497"/>
                </a:lnTo>
                <a:lnTo>
                  <a:pt x="236951" y="57164"/>
                </a:lnTo>
                <a:lnTo>
                  <a:pt x="222315" y="48998"/>
                </a:lnTo>
                <a:lnTo>
                  <a:pt x="207679" y="43553"/>
                </a:lnTo>
                <a:lnTo>
                  <a:pt x="192647" y="35387"/>
                </a:lnTo>
                <a:close/>
              </a:path>
              <a:path w="768350" h="485139">
                <a:moveTo>
                  <a:pt x="208074" y="0"/>
                </a:moveTo>
                <a:lnTo>
                  <a:pt x="207679" y="2722"/>
                </a:lnTo>
                <a:lnTo>
                  <a:pt x="206887" y="2722"/>
                </a:lnTo>
                <a:lnTo>
                  <a:pt x="206491" y="5444"/>
                </a:lnTo>
                <a:lnTo>
                  <a:pt x="234973" y="27221"/>
                </a:lnTo>
                <a:lnTo>
                  <a:pt x="248818" y="35387"/>
                </a:lnTo>
                <a:lnTo>
                  <a:pt x="275718" y="51720"/>
                </a:lnTo>
                <a:lnTo>
                  <a:pt x="288772" y="59886"/>
                </a:lnTo>
                <a:lnTo>
                  <a:pt x="314880" y="70775"/>
                </a:lnTo>
                <a:lnTo>
                  <a:pt x="352856" y="87107"/>
                </a:lnTo>
                <a:lnTo>
                  <a:pt x="365119" y="92552"/>
                </a:lnTo>
                <a:lnTo>
                  <a:pt x="377777" y="95274"/>
                </a:lnTo>
                <a:lnTo>
                  <a:pt x="390040" y="100718"/>
                </a:lnTo>
                <a:lnTo>
                  <a:pt x="401907" y="103440"/>
                </a:lnTo>
                <a:lnTo>
                  <a:pt x="414170" y="106162"/>
                </a:lnTo>
                <a:lnTo>
                  <a:pt x="493286" y="106162"/>
                </a:lnTo>
                <a:lnTo>
                  <a:pt x="423269" y="95274"/>
                </a:lnTo>
                <a:lnTo>
                  <a:pt x="405468" y="89829"/>
                </a:lnTo>
                <a:lnTo>
                  <a:pt x="349691" y="73497"/>
                </a:lnTo>
                <a:lnTo>
                  <a:pt x="330308" y="68052"/>
                </a:lnTo>
                <a:lnTo>
                  <a:pt x="310924" y="59886"/>
                </a:lnTo>
                <a:lnTo>
                  <a:pt x="291146" y="48998"/>
                </a:lnTo>
                <a:lnTo>
                  <a:pt x="270971" y="40831"/>
                </a:lnTo>
                <a:lnTo>
                  <a:pt x="250401" y="27221"/>
                </a:lnTo>
                <a:lnTo>
                  <a:pt x="229435" y="16332"/>
                </a:lnTo>
                <a:lnTo>
                  <a:pt x="208074" y="0"/>
                </a:lnTo>
                <a:close/>
              </a:path>
            </a:pathLst>
          </a:custGeom>
          <a:solidFill>
            <a:srgbClr val="7FBFFF"/>
          </a:solidFill>
        </p:spPr>
        <p:txBody>
          <a:bodyPr wrap="square" lIns="0" tIns="0" rIns="0" bIns="0" rtlCol="0"/>
          <a:lstStyle/>
          <a:p>
            <a:endParaRPr dirty="0"/>
          </a:p>
        </p:txBody>
      </p:sp>
      <p:sp>
        <p:nvSpPr>
          <p:cNvPr id="7" name="object 7"/>
          <p:cNvSpPr/>
          <p:nvPr/>
        </p:nvSpPr>
        <p:spPr>
          <a:xfrm>
            <a:off x="8010791" y="4314948"/>
            <a:ext cx="387985" cy="372110"/>
          </a:xfrm>
          <a:custGeom>
            <a:avLst/>
            <a:gdLst/>
            <a:ahLst/>
            <a:cxnLst/>
            <a:rect l="l" t="t" r="r" b="b"/>
            <a:pathLst>
              <a:path w="387984" h="372110">
                <a:moveTo>
                  <a:pt x="387666" y="45731"/>
                </a:moveTo>
                <a:lnTo>
                  <a:pt x="35997" y="45731"/>
                </a:lnTo>
                <a:lnTo>
                  <a:pt x="35997" y="170404"/>
                </a:lnTo>
                <a:lnTo>
                  <a:pt x="1977" y="194903"/>
                </a:lnTo>
                <a:lnTo>
                  <a:pt x="0" y="196536"/>
                </a:lnTo>
                <a:lnTo>
                  <a:pt x="0" y="295349"/>
                </a:lnTo>
                <a:lnTo>
                  <a:pt x="2373" y="296710"/>
                </a:lnTo>
                <a:lnTo>
                  <a:pt x="32041" y="315221"/>
                </a:lnTo>
                <a:lnTo>
                  <a:pt x="32041" y="371569"/>
                </a:lnTo>
                <a:lnTo>
                  <a:pt x="387666" y="371569"/>
                </a:lnTo>
                <a:lnTo>
                  <a:pt x="387666" y="45731"/>
                </a:lnTo>
                <a:close/>
              </a:path>
              <a:path w="387984" h="372110">
                <a:moveTo>
                  <a:pt x="84653" y="0"/>
                </a:moveTo>
                <a:lnTo>
                  <a:pt x="84653" y="45731"/>
                </a:lnTo>
                <a:lnTo>
                  <a:pt x="380941" y="45731"/>
                </a:lnTo>
                <a:lnTo>
                  <a:pt x="94147" y="1361"/>
                </a:lnTo>
                <a:lnTo>
                  <a:pt x="84653" y="0"/>
                </a:lnTo>
                <a:close/>
              </a:path>
            </a:pathLst>
          </a:custGeom>
          <a:solidFill>
            <a:srgbClr val="000000"/>
          </a:solidFill>
        </p:spPr>
        <p:txBody>
          <a:bodyPr wrap="square" lIns="0" tIns="0" rIns="0" bIns="0" rtlCol="0"/>
          <a:lstStyle/>
          <a:p>
            <a:endParaRPr dirty="0"/>
          </a:p>
        </p:txBody>
      </p:sp>
      <p:sp>
        <p:nvSpPr>
          <p:cNvPr id="8" name="object 8"/>
          <p:cNvSpPr/>
          <p:nvPr/>
        </p:nvSpPr>
        <p:spPr>
          <a:xfrm>
            <a:off x="8110477" y="4327742"/>
            <a:ext cx="213360" cy="33020"/>
          </a:xfrm>
          <a:custGeom>
            <a:avLst/>
            <a:gdLst/>
            <a:ahLst/>
            <a:cxnLst/>
            <a:rect l="l" t="t" r="r" b="b"/>
            <a:pathLst>
              <a:path w="213359" h="33020">
                <a:moveTo>
                  <a:pt x="0" y="0"/>
                </a:moveTo>
                <a:lnTo>
                  <a:pt x="0" y="32937"/>
                </a:lnTo>
                <a:lnTo>
                  <a:pt x="212820" y="32937"/>
                </a:lnTo>
                <a:lnTo>
                  <a:pt x="0" y="0"/>
                </a:lnTo>
                <a:close/>
              </a:path>
            </a:pathLst>
          </a:custGeom>
          <a:solidFill>
            <a:srgbClr val="FFFFFF"/>
          </a:solidFill>
        </p:spPr>
        <p:txBody>
          <a:bodyPr wrap="square" lIns="0" tIns="0" rIns="0" bIns="0" rtlCol="0"/>
          <a:lstStyle/>
          <a:p>
            <a:endParaRPr dirty="0"/>
          </a:p>
        </p:txBody>
      </p:sp>
      <p:sp>
        <p:nvSpPr>
          <p:cNvPr id="9" name="object 9"/>
          <p:cNvSpPr/>
          <p:nvPr/>
        </p:nvSpPr>
        <p:spPr>
          <a:xfrm>
            <a:off x="8025824" y="4371024"/>
            <a:ext cx="358140" cy="305435"/>
          </a:xfrm>
          <a:custGeom>
            <a:avLst/>
            <a:gdLst/>
            <a:ahLst/>
            <a:cxnLst/>
            <a:rect l="l" t="t" r="r" b="b"/>
            <a:pathLst>
              <a:path w="358140" h="305435">
                <a:moveTo>
                  <a:pt x="357602" y="0"/>
                </a:moveTo>
                <a:lnTo>
                  <a:pt x="35997" y="0"/>
                </a:lnTo>
                <a:lnTo>
                  <a:pt x="35997" y="118684"/>
                </a:lnTo>
                <a:lnTo>
                  <a:pt x="33624" y="120045"/>
                </a:lnTo>
                <a:lnTo>
                  <a:pt x="0" y="144544"/>
                </a:lnTo>
                <a:lnTo>
                  <a:pt x="0" y="234646"/>
                </a:lnTo>
                <a:lnTo>
                  <a:pt x="29668" y="253156"/>
                </a:lnTo>
                <a:lnTo>
                  <a:pt x="32041" y="254518"/>
                </a:lnTo>
                <a:lnTo>
                  <a:pt x="32041" y="305149"/>
                </a:lnTo>
                <a:lnTo>
                  <a:pt x="357602" y="305149"/>
                </a:lnTo>
                <a:lnTo>
                  <a:pt x="357602" y="0"/>
                </a:lnTo>
                <a:close/>
              </a:path>
            </a:pathLst>
          </a:custGeom>
          <a:solidFill>
            <a:srgbClr val="FFFFFF"/>
          </a:solidFill>
        </p:spPr>
        <p:txBody>
          <a:bodyPr wrap="square" lIns="0" tIns="0" rIns="0" bIns="0" rtlCol="0"/>
          <a:lstStyle/>
          <a:p>
            <a:endParaRPr dirty="0"/>
          </a:p>
        </p:txBody>
      </p:sp>
      <p:sp>
        <p:nvSpPr>
          <p:cNvPr id="10" name="object 10"/>
          <p:cNvSpPr/>
          <p:nvPr/>
        </p:nvSpPr>
        <p:spPr>
          <a:xfrm>
            <a:off x="8072897" y="4408589"/>
            <a:ext cx="287020" cy="252095"/>
          </a:xfrm>
          <a:custGeom>
            <a:avLst/>
            <a:gdLst/>
            <a:ahLst/>
            <a:cxnLst/>
            <a:rect l="l" t="t" r="r" b="b"/>
            <a:pathLst>
              <a:path w="287020" h="252095">
                <a:moveTo>
                  <a:pt x="46282" y="0"/>
                </a:moveTo>
                <a:lnTo>
                  <a:pt x="45491" y="5172"/>
                </a:lnTo>
                <a:lnTo>
                  <a:pt x="1186" y="223213"/>
                </a:lnTo>
                <a:lnTo>
                  <a:pt x="0" y="228385"/>
                </a:lnTo>
                <a:lnTo>
                  <a:pt x="7515" y="229202"/>
                </a:lnTo>
                <a:lnTo>
                  <a:pt x="232995" y="250707"/>
                </a:lnTo>
                <a:lnTo>
                  <a:pt x="240511" y="251523"/>
                </a:lnTo>
                <a:lnTo>
                  <a:pt x="241302" y="246351"/>
                </a:lnTo>
                <a:lnTo>
                  <a:pt x="285607" y="28038"/>
                </a:lnTo>
                <a:lnTo>
                  <a:pt x="286794" y="23138"/>
                </a:lnTo>
                <a:lnTo>
                  <a:pt x="279277" y="22321"/>
                </a:lnTo>
                <a:lnTo>
                  <a:pt x="53798" y="544"/>
                </a:lnTo>
                <a:lnTo>
                  <a:pt x="46282" y="0"/>
                </a:lnTo>
                <a:close/>
              </a:path>
            </a:pathLst>
          </a:custGeom>
          <a:solidFill>
            <a:srgbClr val="000000"/>
          </a:solidFill>
        </p:spPr>
        <p:txBody>
          <a:bodyPr wrap="square" lIns="0" tIns="0" rIns="0" bIns="0" rtlCol="0"/>
          <a:lstStyle/>
          <a:p>
            <a:endParaRPr dirty="0"/>
          </a:p>
        </p:txBody>
      </p:sp>
      <p:sp>
        <p:nvSpPr>
          <p:cNvPr id="11" name="object 11"/>
          <p:cNvSpPr/>
          <p:nvPr/>
        </p:nvSpPr>
        <p:spPr>
          <a:xfrm>
            <a:off x="8089907" y="4420294"/>
            <a:ext cx="253365" cy="228600"/>
          </a:xfrm>
          <a:custGeom>
            <a:avLst/>
            <a:gdLst/>
            <a:ahLst/>
            <a:cxnLst/>
            <a:rect l="l" t="t" r="r" b="b"/>
            <a:pathLst>
              <a:path w="253365" h="228600">
                <a:moveTo>
                  <a:pt x="42326" y="0"/>
                </a:moveTo>
                <a:lnTo>
                  <a:pt x="0" y="207969"/>
                </a:lnTo>
                <a:lnTo>
                  <a:pt x="210447" y="228113"/>
                </a:lnTo>
                <a:lnTo>
                  <a:pt x="252774" y="19871"/>
                </a:lnTo>
                <a:lnTo>
                  <a:pt x="42326" y="0"/>
                </a:lnTo>
                <a:close/>
              </a:path>
            </a:pathLst>
          </a:custGeom>
          <a:solidFill>
            <a:srgbClr val="FFFFFF"/>
          </a:solidFill>
        </p:spPr>
        <p:txBody>
          <a:bodyPr wrap="square" lIns="0" tIns="0" rIns="0" bIns="0" rtlCol="0"/>
          <a:lstStyle/>
          <a:p>
            <a:endParaRPr dirty="0"/>
          </a:p>
        </p:txBody>
      </p:sp>
      <p:sp>
        <p:nvSpPr>
          <p:cNvPr id="12" name="object 12"/>
          <p:cNvSpPr/>
          <p:nvPr/>
        </p:nvSpPr>
        <p:spPr>
          <a:xfrm>
            <a:off x="8125114" y="4598865"/>
            <a:ext cx="155575" cy="24765"/>
          </a:xfrm>
          <a:custGeom>
            <a:avLst/>
            <a:gdLst/>
            <a:ahLst/>
            <a:cxnLst/>
            <a:rect l="l" t="t" r="r" b="b"/>
            <a:pathLst>
              <a:path w="155575" h="24764">
                <a:moveTo>
                  <a:pt x="1977" y="0"/>
                </a:moveTo>
                <a:lnTo>
                  <a:pt x="0" y="10071"/>
                </a:lnTo>
                <a:lnTo>
                  <a:pt x="153088" y="24771"/>
                </a:lnTo>
                <a:lnTo>
                  <a:pt x="155461" y="14699"/>
                </a:lnTo>
                <a:lnTo>
                  <a:pt x="1977" y="0"/>
                </a:lnTo>
                <a:close/>
              </a:path>
            </a:pathLst>
          </a:custGeom>
          <a:solidFill>
            <a:srgbClr val="000000"/>
          </a:solidFill>
        </p:spPr>
        <p:txBody>
          <a:bodyPr wrap="square" lIns="0" tIns="0" rIns="0" bIns="0" rtlCol="0"/>
          <a:lstStyle/>
          <a:p>
            <a:endParaRPr dirty="0"/>
          </a:p>
        </p:txBody>
      </p:sp>
      <p:sp>
        <p:nvSpPr>
          <p:cNvPr id="13" name="object 13"/>
          <p:cNvSpPr/>
          <p:nvPr/>
        </p:nvSpPr>
        <p:spPr>
          <a:xfrm>
            <a:off x="8131838" y="4565383"/>
            <a:ext cx="155575" cy="25400"/>
          </a:xfrm>
          <a:custGeom>
            <a:avLst/>
            <a:gdLst/>
            <a:ahLst/>
            <a:cxnLst/>
            <a:rect l="l" t="t" r="r" b="b"/>
            <a:pathLst>
              <a:path w="155575" h="25400">
                <a:moveTo>
                  <a:pt x="1977" y="0"/>
                </a:moveTo>
                <a:lnTo>
                  <a:pt x="0" y="10344"/>
                </a:lnTo>
                <a:lnTo>
                  <a:pt x="153088" y="25043"/>
                </a:lnTo>
                <a:lnTo>
                  <a:pt x="155461" y="14971"/>
                </a:lnTo>
                <a:lnTo>
                  <a:pt x="1977" y="0"/>
                </a:lnTo>
                <a:close/>
              </a:path>
            </a:pathLst>
          </a:custGeom>
          <a:solidFill>
            <a:srgbClr val="000000"/>
          </a:solidFill>
        </p:spPr>
        <p:txBody>
          <a:bodyPr wrap="square" lIns="0" tIns="0" rIns="0" bIns="0" rtlCol="0"/>
          <a:lstStyle/>
          <a:p>
            <a:endParaRPr dirty="0"/>
          </a:p>
        </p:txBody>
      </p:sp>
      <p:sp>
        <p:nvSpPr>
          <p:cNvPr id="14" name="object 14"/>
          <p:cNvSpPr/>
          <p:nvPr/>
        </p:nvSpPr>
        <p:spPr>
          <a:xfrm>
            <a:off x="8138563" y="4532173"/>
            <a:ext cx="155575" cy="25400"/>
          </a:xfrm>
          <a:custGeom>
            <a:avLst/>
            <a:gdLst/>
            <a:ahLst/>
            <a:cxnLst/>
            <a:rect l="l" t="t" r="r" b="b"/>
            <a:pathLst>
              <a:path w="155575" h="25400">
                <a:moveTo>
                  <a:pt x="1977" y="0"/>
                </a:moveTo>
                <a:lnTo>
                  <a:pt x="0" y="10344"/>
                </a:lnTo>
                <a:lnTo>
                  <a:pt x="153484" y="25043"/>
                </a:lnTo>
                <a:lnTo>
                  <a:pt x="155462" y="14699"/>
                </a:lnTo>
                <a:lnTo>
                  <a:pt x="1977" y="0"/>
                </a:lnTo>
                <a:close/>
              </a:path>
            </a:pathLst>
          </a:custGeom>
          <a:solidFill>
            <a:srgbClr val="000000"/>
          </a:solidFill>
        </p:spPr>
        <p:txBody>
          <a:bodyPr wrap="square" lIns="0" tIns="0" rIns="0" bIns="0" rtlCol="0"/>
          <a:lstStyle/>
          <a:p>
            <a:endParaRPr dirty="0"/>
          </a:p>
        </p:txBody>
      </p:sp>
      <p:sp>
        <p:nvSpPr>
          <p:cNvPr id="15" name="object 15"/>
          <p:cNvSpPr/>
          <p:nvPr/>
        </p:nvSpPr>
        <p:spPr>
          <a:xfrm>
            <a:off x="8145288" y="4498963"/>
            <a:ext cx="155575" cy="25400"/>
          </a:xfrm>
          <a:custGeom>
            <a:avLst/>
            <a:gdLst/>
            <a:ahLst/>
            <a:cxnLst/>
            <a:rect l="l" t="t" r="r" b="b"/>
            <a:pathLst>
              <a:path w="155575" h="25400">
                <a:moveTo>
                  <a:pt x="1977" y="0"/>
                </a:moveTo>
                <a:lnTo>
                  <a:pt x="0" y="10071"/>
                </a:lnTo>
                <a:lnTo>
                  <a:pt x="153484" y="25043"/>
                </a:lnTo>
                <a:lnTo>
                  <a:pt x="155462" y="14699"/>
                </a:lnTo>
                <a:lnTo>
                  <a:pt x="1977" y="0"/>
                </a:lnTo>
                <a:close/>
              </a:path>
            </a:pathLst>
          </a:custGeom>
          <a:solidFill>
            <a:srgbClr val="000000"/>
          </a:solidFill>
        </p:spPr>
        <p:txBody>
          <a:bodyPr wrap="square" lIns="0" tIns="0" rIns="0" bIns="0" rtlCol="0"/>
          <a:lstStyle/>
          <a:p>
            <a:endParaRPr dirty="0"/>
          </a:p>
        </p:txBody>
      </p:sp>
      <p:sp>
        <p:nvSpPr>
          <p:cNvPr id="16" name="object 16"/>
          <p:cNvSpPr/>
          <p:nvPr/>
        </p:nvSpPr>
        <p:spPr>
          <a:xfrm>
            <a:off x="8078040" y="4384634"/>
            <a:ext cx="162560" cy="114935"/>
          </a:xfrm>
          <a:custGeom>
            <a:avLst/>
            <a:gdLst/>
            <a:ahLst/>
            <a:cxnLst/>
            <a:rect l="l" t="t" r="r" b="b"/>
            <a:pathLst>
              <a:path w="162559" h="114935">
                <a:moveTo>
                  <a:pt x="137265" y="0"/>
                </a:moveTo>
                <a:lnTo>
                  <a:pt x="0" y="16332"/>
                </a:lnTo>
                <a:lnTo>
                  <a:pt x="24921" y="114328"/>
                </a:lnTo>
                <a:lnTo>
                  <a:pt x="162187" y="97724"/>
                </a:lnTo>
                <a:lnTo>
                  <a:pt x="137265" y="0"/>
                </a:lnTo>
                <a:close/>
              </a:path>
            </a:pathLst>
          </a:custGeom>
          <a:solidFill>
            <a:srgbClr val="000000"/>
          </a:solidFill>
        </p:spPr>
        <p:txBody>
          <a:bodyPr wrap="square" lIns="0" tIns="0" rIns="0" bIns="0" rtlCol="0"/>
          <a:lstStyle/>
          <a:p>
            <a:endParaRPr dirty="0"/>
          </a:p>
        </p:txBody>
      </p:sp>
      <p:sp>
        <p:nvSpPr>
          <p:cNvPr id="17" name="object 17"/>
          <p:cNvSpPr/>
          <p:nvPr/>
        </p:nvSpPr>
        <p:spPr>
          <a:xfrm>
            <a:off x="8118388" y="4411583"/>
            <a:ext cx="99060" cy="73025"/>
          </a:xfrm>
          <a:custGeom>
            <a:avLst/>
            <a:gdLst/>
            <a:ahLst/>
            <a:cxnLst/>
            <a:rect l="l" t="t" r="r" b="b"/>
            <a:pathLst>
              <a:path w="99059" h="73025">
                <a:moveTo>
                  <a:pt x="37975" y="0"/>
                </a:moveTo>
                <a:lnTo>
                  <a:pt x="5933" y="20688"/>
                </a:lnTo>
                <a:lnTo>
                  <a:pt x="6329" y="25043"/>
                </a:lnTo>
                <a:lnTo>
                  <a:pt x="20965" y="39470"/>
                </a:lnTo>
                <a:lnTo>
                  <a:pt x="15822" y="42465"/>
                </a:lnTo>
                <a:lnTo>
                  <a:pt x="0" y="68052"/>
                </a:lnTo>
                <a:lnTo>
                  <a:pt x="395" y="72952"/>
                </a:lnTo>
                <a:lnTo>
                  <a:pt x="98894" y="60975"/>
                </a:lnTo>
                <a:lnTo>
                  <a:pt x="96916" y="56075"/>
                </a:lnTo>
                <a:lnTo>
                  <a:pt x="61710" y="34298"/>
                </a:lnTo>
                <a:lnTo>
                  <a:pt x="64874" y="30487"/>
                </a:lnTo>
                <a:lnTo>
                  <a:pt x="67248" y="26404"/>
                </a:lnTo>
                <a:lnTo>
                  <a:pt x="68039" y="22049"/>
                </a:lnTo>
                <a:lnTo>
                  <a:pt x="67643" y="17694"/>
                </a:lnTo>
                <a:lnTo>
                  <a:pt x="43909" y="544"/>
                </a:lnTo>
                <a:lnTo>
                  <a:pt x="37975" y="0"/>
                </a:lnTo>
                <a:close/>
              </a:path>
            </a:pathLst>
          </a:custGeom>
          <a:solidFill>
            <a:srgbClr val="FFFFFF"/>
          </a:solidFill>
        </p:spPr>
        <p:txBody>
          <a:bodyPr wrap="square" lIns="0" tIns="0" rIns="0" bIns="0" rtlCol="0"/>
          <a:lstStyle/>
          <a:p>
            <a:endParaRPr dirty="0"/>
          </a:p>
        </p:txBody>
      </p:sp>
      <p:sp>
        <p:nvSpPr>
          <p:cNvPr id="18" name="object 18"/>
          <p:cNvSpPr/>
          <p:nvPr/>
        </p:nvSpPr>
        <p:spPr>
          <a:xfrm>
            <a:off x="548449" y="4474276"/>
            <a:ext cx="1810893" cy="1152525"/>
          </a:xfrm>
          <a:prstGeom prst="rect">
            <a:avLst/>
          </a:prstGeom>
          <a:blipFill>
            <a:blip r:embed="rId3" cstate="print"/>
            <a:stretch>
              <a:fillRect/>
            </a:stretch>
          </a:blipFill>
        </p:spPr>
        <p:txBody>
          <a:bodyPr wrap="square" lIns="0" tIns="0" rIns="0" bIns="0" rtlCol="0"/>
          <a:lstStyle/>
          <a:p>
            <a:endParaRPr dirty="0"/>
          </a:p>
        </p:txBody>
      </p:sp>
      <p:sp>
        <p:nvSpPr>
          <p:cNvPr id="19" name="object 19"/>
          <p:cNvSpPr/>
          <p:nvPr/>
        </p:nvSpPr>
        <p:spPr>
          <a:xfrm>
            <a:off x="3506723" y="4332732"/>
            <a:ext cx="871855" cy="192405"/>
          </a:xfrm>
          <a:custGeom>
            <a:avLst/>
            <a:gdLst/>
            <a:ahLst/>
            <a:cxnLst/>
            <a:rect l="l" t="t" r="r" b="b"/>
            <a:pathLst>
              <a:path w="871854" h="192404">
                <a:moveTo>
                  <a:pt x="0" y="0"/>
                </a:moveTo>
                <a:lnTo>
                  <a:pt x="871727" y="0"/>
                </a:lnTo>
                <a:lnTo>
                  <a:pt x="871727" y="192024"/>
                </a:lnTo>
                <a:lnTo>
                  <a:pt x="0" y="192024"/>
                </a:lnTo>
                <a:lnTo>
                  <a:pt x="0" y="0"/>
                </a:lnTo>
                <a:close/>
              </a:path>
            </a:pathLst>
          </a:custGeom>
          <a:ln w="9524">
            <a:solidFill>
              <a:srgbClr val="000000"/>
            </a:solidFill>
          </a:ln>
        </p:spPr>
        <p:txBody>
          <a:bodyPr wrap="square" lIns="0" tIns="0" rIns="0" bIns="0" rtlCol="0"/>
          <a:lstStyle/>
          <a:p>
            <a:endParaRPr dirty="0"/>
          </a:p>
        </p:txBody>
      </p:sp>
      <p:sp>
        <p:nvSpPr>
          <p:cNvPr id="20" name="object 20"/>
          <p:cNvSpPr/>
          <p:nvPr/>
        </p:nvSpPr>
        <p:spPr>
          <a:xfrm>
            <a:off x="5161788" y="3808476"/>
            <a:ext cx="1198245" cy="524510"/>
          </a:xfrm>
          <a:custGeom>
            <a:avLst/>
            <a:gdLst/>
            <a:ahLst/>
            <a:cxnLst/>
            <a:rect l="l" t="t" r="r" b="b"/>
            <a:pathLst>
              <a:path w="1198245" h="524510">
                <a:moveTo>
                  <a:pt x="598932" y="0"/>
                </a:moveTo>
                <a:lnTo>
                  <a:pt x="533671" y="1538"/>
                </a:lnTo>
                <a:lnTo>
                  <a:pt x="470446" y="6046"/>
                </a:lnTo>
                <a:lnTo>
                  <a:pt x="409621" y="13363"/>
                </a:lnTo>
                <a:lnTo>
                  <a:pt x="351564" y="23331"/>
                </a:lnTo>
                <a:lnTo>
                  <a:pt x="296638" y="35788"/>
                </a:lnTo>
                <a:lnTo>
                  <a:pt x="245209" y="50576"/>
                </a:lnTo>
                <a:lnTo>
                  <a:pt x="197642" y="67533"/>
                </a:lnTo>
                <a:lnTo>
                  <a:pt x="154303" y="86501"/>
                </a:lnTo>
                <a:lnTo>
                  <a:pt x="115558" y="107319"/>
                </a:lnTo>
                <a:lnTo>
                  <a:pt x="81771" y="129827"/>
                </a:lnTo>
                <a:lnTo>
                  <a:pt x="30533" y="179276"/>
                </a:lnTo>
                <a:lnTo>
                  <a:pt x="3514" y="233566"/>
                </a:lnTo>
                <a:lnTo>
                  <a:pt x="0" y="262128"/>
                </a:lnTo>
                <a:lnTo>
                  <a:pt x="3514" y="290689"/>
                </a:lnTo>
                <a:lnTo>
                  <a:pt x="30533" y="344979"/>
                </a:lnTo>
                <a:lnTo>
                  <a:pt x="81771" y="394428"/>
                </a:lnTo>
                <a:lnTo>
                  <a:pt x="115558" y="416936"/>
                </a:lnTo>
                <a:lnTo>
                  <a:pt x="154303" y="437754"/>
                </a:lnTo>
                <a:lnTo>
                  <a:pt x="197642" y="456722"/>
                </a:lnTo>
                <a:lnTo>
                  <a:pt x="245209" y="473679"/>
                </a:lnTo>
                <a:lnTo>
                  <a:pt x="296638" y="488467"/>
                </a:lnTo>
                <a:lnTo>
                  <a:pt x="351564" y="500924"/>
                </a:lnTo>
                <a:lnTo>
                  <a:pt x="409621" y="510892"/>
                </a:lnTo>
                <a:lnTo>
                  <a:pt x="470446" y="518209"/>
                </a:lnTo>
                <a:lnTo>
                  <a:pt x="533671" y="522717"/>
                </a:lnTo>
                <a:lnTo>
                  <a:pt x="598932" y="524256"/>
                </a:lnTo>
                <a:lnTo>
                  <a:pt x="664192" y="522717"/>
                </a:lnTo>
                <a:lnTo>
                  <a:pt x="727417" y="518209"/>
                </a:lnTo>
                <a:lnTo>
                  <a:pt x="788242" y="510892"/>
                </a:lnTo>
                <a:lnTo>
                  <a:pt x="846299" y="500924"/>
                </a:lnTo>
                <a:lnTo>
                  <a:pt x="901225" y="488467"/>
                </a:lnTo>
                <a:lnTo>
                  <a:pt x="952654" y="473679"/>
                </a:lnTo>
                <a:lnTo>
                  <a:pt x="1000221" y="456722"/>
                </a:lnTo>
                <a:lnTo>
                  <a:pt x="1043560" y="437754"/>
                </a:lnTo>
                <a:lnTo>
                  <a:pt x="1082305" y="416936"/>
                </a:lnTo>
                <a:lnTo>
                  <a:pt x="1116092" y="394428"/>
                </a:lnTo>
                <a:lnTo>
                  <a:pt x="1167330" y="344979"/>
                </a:lnTo>
                <a:lnTo>
                  <a:pt x="1194349" y="290689"/>
                </a:lnTo>
                <a:lnTo>
                  <a:pt x="1197864" y="262128"/>
                </a:lnTo>
                <a:lnTo>
                  <a:pt x="1194349" y="233566"/>
                </a:lnTo>
                <a:lnTo>
                  <a:pt x="1167330" y="179276"/>
                </a:lnTo>
                <a:lnTo>
                  <a:pt x="1116092" y="129827"/>
                </a:lnTo>
                <a:lnTo>
                  <a:pt x="1082305" y="107319"/>
                </a:lnTo>
                <a:lnTo>
                  <a:pt x="1043560" y="86501"/>
                </a:lnTo>
                <a:lnTo>
                  <a:pt x="1000221" y="67533"/>
                </a:lnTo>
                <a:lnTo>
                  <a:pt x="952654" y="50576"/>
                </a:lnTo>
                <a:lnTo>
                  <a:pt x="901225" y="35788"/>
                </a:lnTo>
                <a:lnTo>
                  <a:pt x="846299" y="23331"/>
                </a:lnTo>
                <a:lnTo>
                  <a:pt x="788242" y="13363"/>
                </a:lnTo>
                <a:lnTo>
                  <a:pt x="727417" y="6046"/>
                </a:lnTo>
                <a:lnTo>
                  <a:pt x="664192" y="1538"/>
                </a:lnTo>
                <a:lnTo>
                  <a:pt x="598932" y="0"/>
                </a:lnTo>
                <a:close/>
              </a:path>
            </a:pathLst>
          </a:custGeom>
          <a:solidFill>
            <a:srgbClr val="CCFFFF"/>
          </a:solidFill>
        </p:spPr>
        <p:txBody>
          <a:bodyPr wrap="square" lIns="0" tIns="0" rIns="0" bIns="0" rtlCol="0"/>
          <a:lstStyle/>
          <a:p>
            <a:endParaRPr dirty="0"/>
          </a:p>
        </p:txBody>
      </p:sp>
      <p:sp>
        <p:nvSpPr>
          <p:cNvPr id="21" name="object 21"/>
          <p:cNvSpPr/>
          <p:nvPr/>
        </p:nvSpPr>
        <p:spPr>
          <a:xfrm>
            <a:off x="5161788" y="3808476"/>
            <a:ext cx="1198245" cy="524510"/>
          </a:xfrm>
          <a:custGeom>
            <a:avLst/>
            <a:gdLst/>
            <a:ahLst/>
            <a:cxnLst/>
            <a:rect l="l" t="t" r="r" b="b"/>
            <a:pathLst>
              <a:path w="1198245" h="524510">
                <a:moveTo>
                  <a:pt x="0" y="262128"/>
                </a:moveTo>
                <a:lnTo>
                  <a:pt x="13814" y="205895"/>
                </a:lnTo>
                <a:lnTo>
                  <a:pt x="53307" y="153866"/>
                </a:lnTo>
                <a:lnTo>
                  <a:pt x="115558" y="107319"/>
                </a:lnTo>
                <a:lnTo>
                  <a:pt x="154303" y="86501"/>
                </a:lnTo>
                <a:lnTo>
                  <a:pt x="197642" y="67533"/>
                </a:lnTo>
                <a:lnTo>
                  <a:pt x="245209" y="50576"/>
                </a:lnTo>
                <a:lnTo>
                  <a:pt x="296638" y="35788"/>
                </a:lnTo>
                <a:lnTo>
                  <a:pt x="351564" y="23331"/>
                </a:lnTo>
                <a:lnTo>
                  <a:pt x="409621" y="13363"/>
                </a:lnTo>
                <a:lnTo>
                  <a:pt x="470446" y="6046"/>
                </a:lnTo>
                <a:lnTo>
                  <a:pt x="533671" y="1538"/>
                </a:lnTo>
                <a:lnTo>
                  <a:pt x="598932" y="0"/>
                </a:lnTo>
                <a:lnTo>
                  <a:pt x="664192" y="1538"/>
                </a:lnTo>
                <a:lnTo>
                  <a:pt x="727417" y="6046"/>
                </a:lnTo>
                <a:lnTo>
                  <a:pt x="788242" y="13363"/>
                </a:lnTo>
                <a:lnTo>
                  <a:pt x="846299" y="23331"/>
                </a:lnTo>
                <a:lnTo>
                  <a:pt x="901225" y="35788"/>
                </a:lnTo>
                <a:lnTo>
                  <a:pt x="952654" y="50576"/>
                </a:lnTo>
                <a:lnTo>
                  <a:pt x="1000221" y="67533"/>
                </a:lnTo>
                <a:lnTo>
                  <a:pt x="1043560" y="86501"/>
                </a:lnTo>
                <a:lnTo>
                  <a:pt x="1082305" y="107319"/>
                </a:lnTo>
                <a:lnTo>
                  <a:pt x="1116092" y="129827"/>
                </a:lnTo>
                <a:lnTo>
                  <a:pt x="1167330" y="179276"/>
                </a:lnTo>
                <a:lnTo>
                  <a:pt x="1194349" y="233566"/>
                </a:lnTo>
                <a:lnTo>
                  <a:pt x="1197864" y="262128"/>
                </a:lnTo>
                <a:lnTo>
                  <a:pt x="1194349" y="290689"/>
                </a:lnTo>
                <a:lnTo>
                  <a:pt x="1167330" y="344979"/>
                </a:lnTo>
                <a:lnTo>
                  <a:pt x="1116092" y="394428"/>
                </a:lnTo>
                <a:lnTo>
                  <a:pt x="1082305" y="416936"/>
                </a:lnTo>
                <a:lnTo>
                  <a:pt x="1043560" y="437754"/>
                </a:lnTo>
                <a:lnTo>
                  <a:pt x="1000221" y="456722"/>
                </a:lnTo>
                <a:lnTo>
                  <a:pt x="952654" y="473679"/>
                </a:lnTo>
                <a:lnTo>
                  <a:pt x="901225" y="488467"/>
                </a:lnTo>
                <a:lnTo>
                  <a:pt x="846299" y="500924"/>
                </a:lnTo>
                <a:lnTo>
                  <a:pt x="788242" y="510892"/>
                </a:lnTo>
                <a:lnTo>
                  <a:pt x="727417" y="518209"/>
                </a:lnTo>
                <a:lnTo>
                  <a:pt x="664192" y="522717"/>
                </a:lnTo>
                <a:lnTo>
                  <a:pt x="598932" y="524256"/>
                </a:lnTo>
                <a:lnTo>
                  <a:pt x="533671" y="522717"/>
                </a:lnTo>
                <a:lnTo>
                  <a:pt x="470446" y="518209"/>
                </a:lnTo>
                <a:lnTo>
                  <a:pt x="409621" y="510892"/>
                </a:lnTo>
                <a:lnTo>
                  <a:pt x="351564" y="500924"/>
                </a:lnTo>
                <a:lnTo>
                  <a:pt x="296638" y="488467"/>
                </a:lnTo>
                <a:lnTo>
                  <a:pt x="245209" y="473679"/>
                </a:lnTo>
                <a:lnTo>
                  <a:pt x="197642" y="456722"/>
                </a:lnTo>
                <a:lnTo>
                  <a:pt x="154303" y="437754"/>
                </a:lnTo>
                <a:lnTo>
                  <a:pt x="115558" y="416936"/>
                </a:lnTo>
                <a:lnTo>
                  <a:pt x="81771" y="394428"/>
                </a:lnTo>
                <a:lnTo>
                  <a:pt x="30533" y="344979"/>
                </a:lnTo>
                <a:lnTo>
                  <a:pt x="3514" y="290689"/>
                </a:lnTo>
                <a:lnTo>
                  <a:pt x="0" y="262128"/>
                </a:lnTo>
                <a:close/>
              </a:path>
            </a:pathLst>
          </a:custGeom>
          <a:ln w="9525">
            <a:solidFill>
              <a:srgbClr val="000000"/>
            </a:solidFill>
          </a:ln>
        </p:spPr>
        <p:txBody>
          <a:bodyPr wrap="square" lIns="0" tIns="0" rIns="0" bIns="0" rtlCol="0"/>
          <a:lstStyle/>
          <a:p>
            <a:endParaRPr dirty="0"/>
          </a:p>
        </p:txBody>
      </p:sp>
      <p:sp>
        <p:nvSpPr>
          <p:cNvPr id="22" name="object 22"/>
          <p:cNvSpPr/>
          <p:nvPr/>
        </p:nvSpPr>
        <p:spPr>
          <a:xfrm>
            <a:off x="5420867" y="5122164"/>
            <a:ext cx="1871980" cy="996950"/>
          </a:xfrm>
          <a:custGeom>
            <a:avLst/>
            <a:gdLst/>
            <a:ahLst/>
            <a:cxnLst/>
            <a:rect l="l" t="t" r="r" b="b"/>
            <a:pathLst>
              <a:path w="1871979" h="996950">
                <a:moveTo>
                  <a:pt x="415442" y="0"/>
                </a:moveTo>
                <a:lnTo>
                  <a:pt x="0" y="498348"/>
                </a:lnTo>
                <a:lnTo>
                  <a:pt x="415442" y="996696"/>
                </a:lnTo>
                <a:lnTo>
                  <a:pt x="415442" y="854341"/>
                </a:lnTo>
                <a:lnTo>
                  <a:pt x="1871472" y="854341"/>
                </a:lnTo>
                <a:lnTo>
                  <a:pt x="1871472" y="142354"/>
                </a:lnTo>
                <a:lnTo>
                  <a:pt x="415442" y="142354"/>
                </a:lnTo>
                <a:lnTo>
                  <a:pt x="415442" y="0"/>
                </a:lnTo>
                <a:close/>
              </a:path>
            </a:pathLst>
          </a:custGeom>
          <a:solidFill>
            <a:srgbClr val="CCFFFF"/>
          </a:solidFill>
        </p:spPr>
        <p:txBody>
          <a:bodyPr wrap="square" lIns="0" tIns="0" rIns="0" bIns="0" rtlCol="0"/>
          <a:lstStyle/>
          <a:p>
            <a:endParaRPr dirty="0"/>
          </a:p>
        </p:txBody>
      </p:sp>
      <p:sp>
        <p:nvSpPr>
          <p:cNvPr id="23" name="object 23"/>
          <p:cNvSpPr/>
          <p:nvPr/>
        </p:nvSpPr>
        <p:spPr>
          <a:xfrm>
            <a:off x="5420867" y="5122164"/>
            <a:ext cx="1871980" cy="996950"/>
          </a:xfrm>
          <a:custGeom>
            <a:avLst/>
            <a:gdLst/>
            <a:ahLst/>
            <a:cxnLst/>
            <a:rect l="l" t="t" r="r" b="b"/>
            <a:pathLst>
              <a:path w="1871979" h="996950">
                <a:moveTo>
                  <a:pt x="1871472" y="854341"/>
                </a:moveTo>
                <a:lnTo>
                  <a:pt x="415442" y="854341"/>
                </a:lnTo>
                <a:lnTo>
                  <a:pt x="415442" y="996696"/>
                </a:lnTo>
                <a:lnTo>
                  <a:pt x="0" y="498348"/>
                </a:lnTo>
                <a:lnTo>
                  <a:pt x="415442" y="0"/>
                </a:lnTo>
                <a:lnTo>
                  <a:pt x="415442" y="142354"/>
                </a:lnTo>
                <a:lnTo>
                  <a:pt x="1871472" y="142354"/>
                </a:lnTo>
                <a:lnTo>
                  <a:pt x="1871472" y="854341"/>
                </a:lnTo>
                <a:close/>
              </a:path>
            </a:pathLst>
          </a:custGeom>
          <a:ln w="9525">
            <a:solidFill>
              <a:srgbClr val="000000"/>
            </a:solidFill>
          </a:ln>
        </p:spPr>
        <p:txBody>
          <a:bodyPr wrap="square" lIns="0" tIns="0" rIns="0" bIns="0" rtlCol="0"/>
          <a:lstStyle/>
          <a:p>
            <a:endParaRPr dirty="0"/>
          </a:p>
        </p:txBody>
      </p:sp>
      <p:sp>
        <p:nvSpPr>
          <p:cNvPr id="24" name="object 24"/>
          <p:cNvSpPr/>
          <p:nvPr/>
        </p:nvSpPr>
        <p:spPr>
          <a:xfrm>
            <a:off x="7304531" y="3881628"/>
            <a:ext cx="1682750" cy="2106295"/>
          </a:xfrm>
          <a:custGeom>
            <a:avLst/>
            <a:gdLst/>
            <a:ahLst/>
            <a:cxnLst/>
            <a:rect l="l" t="t" r="r" b="b"/>
            <a:pathLst>
              <a:path w="1682750" h="2106295">
                <a:moveTo>
                  <a:pt x="0" y="0"/>
                </a:moveTo>
                <a:lnTo>
                  <a:pt x="1682496" y="0"/>
                </a:lnTo>
                <a:lnTo>
                  <a:pt x="1682496" y="2106168"/>
                </a:lnTo>
                <a:lnTo>
                  <a:pt x="0" y="2106168"/>
                </a:lnTo>
                <a:lnTo>
                  <a:pt x="0" y="0"/>
                </a:lnTo>
                <a:close/>
              </a:path>
            </a:pathLst>
          </a:custGeom>
          <a:ln w="9525">
            <a:solidFill>
              <a:srgbClr val="000000"/>
            </a:solidFill>
          </a:ln>
        </p:spPr>
        <p:txBody>
          <a:bodyPr wrap="square" lIns="0" tIns="0" rIns="0" bIns="0" rtlCol="0"/>
          <a:lstStyle/>
          <a:p>
            <a:endParaRPr dirty="0"/>
          </a:p>
        </p:txBody>
      </p:sp>
      <p:sp>
        <p:nvSpPr>
          <p:cNvPr id="25" name="object 25"/>
          <p:cNvSpPr/>
          <p:nvPr/>
        </p:nvSpPr>
        <p:spPr>
          <a:xfrm>
            <a:off x="7438643" y="4908803"/>
            <a:ext cx="1369060" cy="1009015"/>
          </a:xfrm>
          <a:custGeom>
            <a:avLst/>
            <a:gdLst/>
            <a:ahLst/>
            <a:cxnLst/>
            <a:rect l="l" t="t" r="r" b="b"/>
            <a:pathLst>
              <a:path w="1369059" h="1009014">
                <a:moveTo>
                  <a:pt x="0" y="0"/>
                </a:moveTo>
                <a:lnTo>
                  <a:pt x="1368552" y="0"/>
                </a:lnTo>
                <a:lnTo>
                  <a:pt x="1368552" y="1008888"/>
                </a:lnTo>
                <a:lnTo>
                  <a:pt x="0" y="1008888"/>
                </a:lnTo>
                <a:lnTo>
                  <a:pt x="0" y="0"/>
                </a:lnTo>
                <a:close/>
              </a:path>
            </a:pathLst>
          </a:custGeom>
          <a:ln w="9524">
            <a:solidFill>
              <a:srgbClr val="000000"/>
            </a:solidFill>
          </a:ln>
        </p:spPr>
        <p:txBody>
          <a:bodyPr wrap="square" lIns="0" tIns="0" rIns="0" bIns="0" rtlCol="0"/>
          <a:lstStyle/>
          <a:p>
            <a:endParaRPr dirty="0"/>
          </a:p>
        </p:txBody>
      </p:sp>
      <p:sp>
        <p:nvSpPr>
          <p:cNvPr id="26" name="object 26"/>
          <p:cNvSpPr txBox="1"/>
          <p:nvPr/>
        </p:nvSpPr>
        <p:spPr>
          <a:xfrm>
            <a:off x="6056376" y="5529071"/>
            <a:ext cx="2649220" cy="339090"/>
          </a:xfrm>
          <a:prstGeom prst="rect">
            <a:avLst/>
          </a:prstGeom>
        </p:spPr>
        <p:txBody>
          <a:bodyPr vert="horz" wrap="square" lIns="0" tIns="635" rIns="0" bIns="0" rtlCol="0">
            <a:spAutoFit/>
          </a:bodyPr>
          <a:lstStyle/>
          <a:p>
            <a:pPr>
              <a:lnSpc>
                <a:spcPct val="100000"/>
              </a:lnSpc>
              <a:spcBef>
                <a:spcPts val="5"/>
              </a:spcBef>
            </a:pPr>
            <a:endParaRPr sz="1050" dirty="0">
              <a:latin typeface="Times New Roman"/>
              <a:cs typeface="Times New Roman"/>
            </a:endParaRPr>
          </a:p>
          <a:p>
            <a:pPr marL="1687195">
              <a:lnSpc>
                <a:spcPct val="100000"/>
              </a:lnSpc>
            </a:pPr>
            <a:r>
              <a:rPr sz="1200" dirty="0">
                <a:solidFill>
                  <a:srgbClr val="003300"/>
                </a:solidFill>
                <a:latin typeface="Arial"/>
                <a:cs typeface="Arial"/>
              </a:rPr>
              <a:t>information</a:t>
            </a:r>
            <a:endParaRPr sz="1200" dirty="0">
              <a:latin typeface="Arial"/>
              <a:cs typeface="Arial"/>
            </a:endParaRPr>
          </a:p>
        </p:txBody>
      </p:sp>
      <p:sp>
        <p:nvSpPr>
          <p:cNvPr id="27" name="object 27"/>
          <p:cNvSpPr/>
          <p:nvPr/>
        </p:nvSpPr>
        <p:spPr>
          <a:xfrm>
            <a:off x="8137121" y="4827068"/>
            <a:ext cx="5080" cy="20320"/>
          </a:xfrm>
          <a:custGeom>
            <a:avLst/>
            <a:gdLst/>
            <a:ahLst/>
            <a:cxnLst/>
            <a:rect l="l" t="t" r="r" b="b"/>
            <a:pathLst>
              <a:path w="5079" h="20320">
                <a:moveTo>
                  <a:pt x="5054" y="0"/>
                </a:moveTo>
                <a:lnTo>
                  <a:pt x="0" y="19748"/>
                </a:lnTo>
              </a:path>
            </a:pathLst>
          </a:custGeom>
          <a:ln w="12700">
            <a:solidFill>
              <a:srgbClr val="000000"/>
            </a:solidFill>
          </a:ln>
        </p:spPr>
        <p:txBody>
          <a:bodyPr wrap="square" lIns="0" tIns="0" rIns="0" bIns="0" rtlCol="0"/>
          <a:lstStyle/>
          <a:p>
            <a:endParaRPr dirty="0"/>
          </a:p>
        </p:txBody>
      </p:sp>
      <p:sp>
        <p:nvSpPr>
          <p:cNvPr id="28" name="object 28"/>
          <p:cNvSpPr/>
          <p:nvPr/>
        </p:nvSpPr>
        <p:spPr>
          <a:xfrm>
            <a:off x="8103356" y="4825070"/>
            <a:ext cx="74295" cy="83820"/>
          </a:xfrm>
          <a:custGeom>
            <a:avLst/>
            <a:gdLst/>
            <a:ahLst/>
            <a:cxnLst/>
            <a:rect l="l" t="t" r="r" b="b"/>
            <a:pathLst>
              <a:path w="74295" h="83820">
                <a:moveTo>
                  <a:pt x="0" y="0"/>
                </a:moveTo>
                <a:lnTo>
                  <a:pt x="18034" y="83261"/>
                </a:lnTo>
                <a:lnTo>
                  <a:pt x="73825" y="18872"/>
                </a:lnTo>
                <a:lnTo>
                  <a:pt x="0" y="0"/>
                </a:lnTo>
                <a:close/>
              </a:path>
            </a:pathLst>
          </a:custGeom>
          <a:solidFill>
            <a:srgbClr val="000000"/>
          </a:solidFill>
        </p:spPr>
        <p:txBody>
          <a:bodyPr wrap="square" lIns="0" tIns="0" rIns="0" bIns="0" rtlCol="0"/>
          <a:lstStyle/>
          <a:p>
            <a:endParaRPr dirty="0"/>
          </a:p>
        </p:txBody>
      </p:sp>
      <p:sp>
        <p:nvSpPr>
          <p:cNvPr id="29" name="object 29"/>
          <p:cNvSpPr/>
          <p:nvPr/>
        </p:nvSpPr>
        <p:spPr>
          <a:xfrm>
            <a:off x="8102113" y="4765550"/>
            <a:ext cx="74295" cy="83820"/>
          </a:xfrm>
          <a:custGeom>
            <a:avLst/>
            <a:gdLst/>
            <a:ahLst/>
            <a:cxnLst/>
            <a:rect l="l" t="t" r="r" b="b"/>
            <a:pathLst>
              <a:path w="74295" h="83820">
                <a:moveTo>
                  <a:pt x="55791" y="0"/>
                </a:moveTo>
                <a:lnTo>
                  <a:pt x="0" y="64376"/>
                </a:lnTo>
                <a:lnTo>
                  <a:pt x="73825" y="83261"/>
                </a:lnTo>
                <a:lnTo>
                  <a:pt x="55791" y="0"/>
                </a:lnTo>
                <a:close/>
              </a:path>
            </a:pathLst>
          </a:custGeom>
          <a:solidFill>
            <a:srgbClr val="000000"/>
          </a:solidFill>
        </p:spPr>
        <p:txBody>
          <a:bodyPr wrap="square" lIns="0" tIns="0" rIns="0" bIns="0" rtlCol="0"/>
          <a:lstStyle/>
          <a:p>
            <a:endParaRPr dirty="0"/>
          </a:p>
        </p:txBody>
      </p:sp>
      <p:sp>
        <p:nvSpPr>
          <p:cNvPr id="30" name="object 30"/>
          <p:cNvSpPr/>
          <p:nvPr/>
        </p:nvSpPr>
        <p:spPr>
          <a:xfrm>
            <a:off x="7725156" y="4171188"/>
            <a:ext cx="866140" cy="594360"/>
          </a:xfrm>
          <a:custGeom>
            <a:avLst/>
            <a:gdLst/>
            <a:ahLst/>
            <a:cxnLst/>
            <a:rect l="l" t="t" r="r" b="b"/>
            <a:pathLst>
              <a:path w="866140" h="594360">
                <a:moveTo>
                  <a:pt x="0" y="0"/>
                </a:moveTo>
                <a:lnTo>
                  <a:pt x="865631" y="0"/>
                </a:lnTo>
                <a:lnTo>
                  <a:pt x="865631" y="594360"/>
                </a:lnTo>
                <a:lnTo>
                  <a:pt x="0" y="594360"/>
                </a:lnTo>
                <a:lnTo>
                  <a:pt x="0" y="0"/>
                </a:lnTo>
                <a:close/>
              </a:path>
            </a:pathLst>
          </a:custGeom>
          <a:ln w="9525">
            <a:solidFill>
              <a:srgbClr val="000000"/>
            </a:solidFill>
          </a:ln>
        </p:spPr>
        <p:txBody>
          <a:bodyPr wrap="square" lIns="0" tIns="0" rIns="0" bIns="0" rtlCol="0"/>
          <a:lstStyle/>
          <a:p>
            <a:endParaRPr dirty="0"/>
          </a:p>
        </p:txBody>
      </p:sp>
      <p:sp>
        <p:nvSpPr>
          <p:cNvPr id="31" name="object 31"/>
          <p:cNvSpPr txBox="1"/>
          <p:nvPr/>
        </p:nvSpPr>
        <p:spPr>
          <a:xfrm>
            <a:off x="7443216" y="2910840"/>
            <a:ext cx="1591310" cy="1347470"/>
          </a:xfrm>
          <a:prstGeom prst="rect">
            <a:avLst/>
          </a:prstGeom>
        </p:spPr>
        <p:txBody>
          <a:bodyPr vert="horz" wrap="square" lIns="0" tIns="0" rIns="0" bIns="0" rtlCol="0">
            <a:spAutoFit/>
          </a:bodyPr>
          <a:lstStyle/>
          <a:p>
            <a:pPr>
              <a:lnSpc>
                <a:spcPct val="100000"/>
              </a:lnSpc>
            </a:pPr>
            <a:endParaRPr sz="1500" dirty="0">
              <a:latin typeface="Times New Roman"/>
              <a:cs typeface="Times New Roman"/>
            </a:endParaRPr>
          </a:p>
          <a:p>
            <a:pPr>
              <a:lnSpc>
                <a:spcPct val="100000"/>
              </a:lnSpc>
            </a:pPr>
            <a:endParaRPr sz="1500" dirty="0">
              <a:latin typeface="Times New Roman"/>
              <a:cs typeface="Times New Roman"/>
            </a:endParaRPr>
          </a:p>
          <a:p>
            <a:pPr>
              <a:lnSpc>
                <a:spcPct val="100000"/>
              </a:lnSpc>
              <a:spcBef>
                <a:spcPts val="35"/>
              </a:spcBef>
            </a:pPr>
            <a:endParaRPr sz="2050" dirty="0">
              <a:latin typeface="Times New Roman"/>
              <a:cs typeface="Times New Roman"/>
            </a:endParaRPr>
          </a:p>
          <a:p>
            <a:pPr marL="16510">
              <a:lnSpc>
                <a:spcPct val="100000"/>
              </a:lnSpc>
            </a:pPr>
            <a:r>
              <a:rPr sz="1400" spc="-10" dirty="0">
                <a:solidFill>
                  <a:srgbClr val="0000FF"/>
                </a:solidFill>
                <a:latin typeface="Arial"/>
                <a:cs typeface="Arial"/>
              </a:rPr>
              <a:t>ervices</a:t>
            </a:r>
            <a:endParaRPr sz="1400" dirty="0">
              <a:latin typeface="Arial"/>
              <a:cs typeface="Arial"/>
            </a:endParaRPr>
          </a:p>
        </p:txBody>
      </p:sp>
      <p:sp>
        <p:nvSpPr>
          <p:cNvPr id="32" name="object 32"/>
          <p:cNvSpPr/>
          <p:nvPr/>
        </p:nvSpPr>
        <p:spPr>
          <a:xfrm>
            <a:off x="15049" y="3977449"/>
            <a:ext cx="7282053" cy="2229836"/>
          </a:xfrm>
          <a:prstGeom prst="rect">
            <a:avLst/>
          </a:prstGeom>
          <a:blipFill>
            <a:blip r:embed="rId4" cstate="print"/>
            <a:stretch>
              <a:fillRect/>
            </a:stretch>
          </a:blipFill>
        </p:spPr>
        <p:txBody>
          <a:bodyPr wrap="square" lIns="0" tIns="0" rIns="0" bIns="0" rtlCol="0"/>
          <a:lstStyle/>
          <a:p>
            <a:endParaRPr dirty="0"/>
          </a:p>
        </p:txBody>
      </p:sp>
      <p:sp>
        <p:nvSpPr>
          <p:cNvPr id="33" name="object 33"/>
          <p:cNvSpPr txBox="1"/>
          <p:nvPr/>
        </p:nvSpPr>
        <p:spPr>
          <a:xfrm>
            <a:off x="5608320" y="3880103"/>
            <a:ext cx="3517900" cy="1920875"/>
          </a:xfrm>
          <a:prstGeom prst="rect">
            <a:avLst/>
          </a:prstGeom>
        </p:spPr>
        <p:txBody>
          <a:bodyPr vert="horz" wrap="square" lIns="0" tIns="77470" rIns="0" bIns="0" rtlCol="0">
            <a:spAutoFit/>
          </a:bodyPr>
          <a:lstStyle/>
          <a:p>
            <a:pPr marL="182245" marR="187960" indent="-30480">
              <a:lnSpc>
                <a:spcPct val="79500"/>
              </a:lnSpc>
              <a:spcBef>
                <a:spcPts val="610"/>
              </a:spcBef>
              <a:tabLst>
                <a:tab pos="1749425" algn="l"/>
              </a:tabLst>
            </a:pPr>
            <a:r>
              <a:rPr sz="1800" baseline="13888" dirty="0">
                <a:solidFill>
                  <a:srgbClr val="000099"/>
                </a:solidFill>
                <a:latin typeface="Arial"/>
                <a:cs typeface="Arial"/>
              </a:rPr>
              <a:t>r</a:t>
            </a:r>
            <a:r>
              <a:rPr sz="1800" spc="-15" baseline="13888" dirty="0">
                <a:solidFill>
                  <a:srgbClr val="000099"/>
                </a:solidFill>
                <a:latin typeface="Arial"/>
                <a:cs typeface="Arial"/>
              </a:rPr>
              <a:t> </a:t>
            </a:r>
            <a:r>
              <a:rPr sz="1800" spc="-7" baseline="13888" dirty="0">
                <a:solidFill>
                  <a:srgbClr val="000099"/>
                </a:solidFill>
                <a:latin typeface="Arial"/>
                <a:cs typeface="Arial"/>
              </a:rPr>
              <a:t>node	</a:t>
            </a:r>
            <a:r>
              <a:rPr sz="1200" dirty="0">
                <a:solidFill>
                  <a:srgbClr val="0000FF"/>
                </a:solidFill>
                <a:latin typeface="Arial"/>
                <a:cs typeface="Arial"/>
              </a:rPr>
              <a:t>Electronic</a:t>
            </a:r>
            <a:r>
              <a:rPr sz="1200" spc="-95" dirty="0">
                <a:solidFill>
                  <a:srgbClr val="0000FF"/>
                </a:solidFill>
                <a:latin typeface="Arial"/>
                <a:cs typeface="Arial"/>
              </a:rPr>
              <a:t> </a:t>
            </a:r>
            <a:r>
              <a:rPr sz="1200" spc="-5" dirty="0">
                <a:solidFill>
                  <a:srgbClr val="0000FF"/>
                </a:solidFill>
                <a:latin typeface="Arial"/>
                <a:cs typeface="Arial"/>
              </a:rPr>
              <a:t>medical</a:t>
            </a:r>
            <a:r>
              <a:rPr sz="1200" spc="-55" dirty="0">
                <a:solidFill>
                  <a:srgbClr val="0000FF"/>
                </a:solidFill>
                <a:latin typeface="Arial"/>
                <a:cs typeface="Arial"/>
              </a:rPr>
              <a:t> </a:t>
            </a:r>
            <a:r>
              <a:rPr sz="1200" dirty="0">
                <a:solidFill>
                  <a:srgbClr val="0000FF"/>
                </a:solidFill>
                <a:latin typeface="Arial"/>
                <a:cs typeface="Arial"/>
              </a:rPr>
              <a:t>card  </a:t>
            </a:r>
            <a:r>
              <a:rPr sz="1200" spc="-15" dirty="0">
                <a:solidFill>
                  <a:srgbClr val="000099"/>
                </a:solidFill>
                <a:latin typeface="Arial"/>
                <a:cs typeface="Arial"/>
              </a:rPr>
              <a:t>way</a:t>
            </a:r>
            <a:endParaRPr sz="1200" dirty="0">
              <a:latin typeface="Arial"/>
              <a:cs typeface="Arial"/>
            </a:endParaRPr>
          </a:p>
          <a:p>
            <a:pPr>
              <a:lnSpc>
                <a:spcPct val="100000"/>
              </a:lnSpc>
              <a:spcBef>
                <a:spcPts val="30"/>
              </a:spcBef>
            </a:pPr>
            <a:endParaRPr sz="1050" dirty="0">
              <a:latin typeface="Times New Roman"/>
              <a:cs typeface="Times New Roman"/>
            </a:endParaRPr>
          </a:p>
          <a:p>
            <a:pPr marL="102235" marR="2123440" indent="88265">
              <a:lnSpc>
                <a:spcPct val="100000"/>
              </a:lnSpc>
            </a:pPr>
            <a:r>
              <a:rPr sz="1200" spc="-5" dirty="0">
                <a:solidFill>
                  <a:srgbClr val="000099"/>
                </a:solidFill>
                <a:latin typeface="Arial"/>
                <a:cs typeface="Arial"/>
              </a:rPr>
              <a:t>omatic </a:t>
            </a:r>
            <a:r>
              <a:rPr sz="1200" dirty="0">
                <a:solidFill>
                  <a:srgbClr val="000099"/>
                </a:solidFill>
                <a:latin typeface="Arial"/>
                <a:cs typeface="Arial"/>
              </a:rPr>
              <a:t>recording  </a:t>
            </a:r>
            <a:r>
              <a:rPr sz="1200" spc="-5" dirty="0">
                <a:solidFill>
                  <a:srgbClr val="000099"/>
                </a:solidFill>
                <a:latin typeface="Arial"/>
                <a:cs typeface="Arial"/>
              </a:rPr>
              <a:t>medical</a:t>
            </a:r>
            <a:r>
              <a:rPr sz="1200" spc="-100" dirty="0">
                <a:solidFill>
                  <a:srgbClr val="000099"/>
                </a:solidFill>
                <a:latin typeface="Arial"/>
                <a:cs typeface="Arial"/>
              </a:rPr>
              <a:t> </a:t>
            </a:r>
            <a:r>
              <a:rPr sz="1200" spc="-5" dirty="0">
                <a:solidFill>
                  <a:srgbClr val="000099"/>
                </a:solidFill>
                <a:latin typeface="Arial"/>
                <a:cs typeface="Arial"/>
              </a:rPr>
              <a:t>treatments</a:t>
            </a:r>
            <a:endParaRPr sz="1200" dirty="0">
              <a:latin typeface="Arial"/>
              <a:cs typeface="Arial"/>
            </a:endParaRPr>
          </a:p>
          <a:p>
            <a:pPr marL="279400">
              <a:lnSpc>
                <a:spcPts val="1425"/>
              </a:lnSpc>
            </a:pPr>
            <a:r>
              <a:rPr sz="1200" spc="-5" dirty="0">
                <a:solidFill>
                  <a:srgbClr val="000099"/>
                </a:solidFill>
                <a:latin typeface="Arial"/>
                <a:cs typeface="Arial"/>
              </a:rPr>
              <a:t>and</a:t>
            </a:r>
            <a:r>
              <a:rPr sz="1200" spc="-85" dirty="0">
                <a:solidFill>
                  <a:srgbClr val="000099"/>
                </a:solidFill>
                <a:latin typeface="Arial"/>
                <a:cs typeface="Arial"/>
              </a:rPr>
              <a:t> </a:t>
            </a:r>
            <a:r>
              <a:rPr sz="1200" dirty="0">
                <a:solidFill>
                  <a:srgbClr val="000099"/>
                </a:solidFill>
                <a:latin typeface="Arial"/>
                <a:cs typeface="Arial"/>
              </a:rPr>
              <a:t>nursing</a:t>
            </a:r>
            <a:endParaRPr sz="1200" dirty="0">
              <a:latin typeface="Arial"/>
              <a:cs typeface="Arial"/>
            </a:endParaRPr>
          </a:p>
          <a:p>
            <a:pPr marL="2134870" marR="657860">
              <a:lnSpc>
                <a:spcPts val="1440"/>
              </a:lnSpc>
              <a:spcBef>
                <a:spcPts val="35"/>
              </a:spcBef>
            </a:pPr>
            <a:r>
              <a:rPr sz="1200" spc="-5" dirty="0">
                <a:solidFill>
                  <a:srgbClr val="003300"/>
                </a:solidFill>
                <a:latin typeface="Arial"/>
                <a:cs typeface="Arial"/>
              </a:rPr>
              <a:t>• </a:t>
            </a:r>
            <a:r>
              <a:rPr sz="1200" dirty="0">
                <a:solidFill>
                  <a:srgbClr val="003300"/>
                </a:solidFill>
                <a:latin typeface="Arial"/>
                <a:cs typeface="Arial"/>
              </a:rPr>
              <a:t>Patients’  condition  </a:t>
            </a:r>
            <a:r>
              <a:rPr sz="1200" spc="-40" dirty="0">
                <a:solidFill>
                  <a:srgbClr val="003300"/>
                </a:solidFill>
                <a:latin typeface="Arial"/>
                <a:cs typeface="Arial"/>
              </a:rPr>
              <a:t>m</a:t>
            </a:r>
            <a:r>
              <a:rPr sz="1200" spc="-5" dirty="0">
                <a:solidFill>
                  <a:srgbClr val="003300"/>
                </a:solidFill>
                <a:latin typeface="Arial"/>
                <a:cs typeface="Arial"/>
              </a:rPr>
              <a:t>on</a:t>
            </a:r>
            <a:r>
              <a:rPr sz="1200" spc="20" dirty="0">
                <a:solidFill>
                  <a:srgbClr val="003300"/>
                </a:solidFill>
                <a:latin typeface="Arial"/>
                <a:cs typeface="Arial"/>
              </a:rPr>
              <a:t>i</a:t>
            </a:r>
            <a:r>
              <a:rPr sz="1200" dirty="0">
                <a:solidFill>
                  <a:srgbClr val="003300"/>
                </a:solidFill>
                <a:latin typeface="Arial"/>
                <a:cs typeface="Arial"/>
              </a:rPr>
              <a:t>t</a:t>
            </a:r>
            <a:r>
              <a:rPr sz="1200" spc="-5" dirty="0">
                <a:solidFill>
                  <a:srgbClr val="003300"/>
                </a:solidFill>
                <a:latin typeface="Arial"/>
                <a:cs typeface="Arial"/>
              </a:rPr>
              <a:t>o</a:t>
            </a:r>
            <a:r>
              <a:rPr sz="1200" spc="5" dirty="0">
                <a:solidFill>
                  <a:srgbClr val="003300"/>
                </a:solidFill>
                <a:latin typeface="Arial"/>
                <a:cs typeface="Arial"/>
              </a:rPr>
              <a:t>r</a:t>
            </a:r>
            <a:r>
              <a:rPr sz="1200" spc="10" dirty="0">
                <a:solidFill>
                  <a:srgbClr val="003300"/>
                </a:solidFill>
                <a:latin typeface="Arial"/>
                <a:cs typeface="Arial"/>
              </a:rPr>
              <a:t>i</a:t>
            </a:r>
            <a:r>
              <a:rPr sz="1200" spc="-5" dirty="0">
                <a:solidFill>
                  <a:srgbClr val="003300"/>
                </a:solidFill>
                <a:latin typeface="Arial"/>
                <a:cs typeface="Arial"/>
              </a:rPr>
              <a:t>ng</a:t>
            </a:r>
            <a:endParaRPr sz="1200" dirty="0">
              <a:latin typeface="Arial"/>
              <a:cs typeface="Arial"/>
            </a:endParaRPr>
          </a:p>
          <a:p>
            <a:pPr marL="187325">
              <a:lnSpc>
                <a:spcPts val="860"/>
              </a:lnSpc>
              <a:tabLst>
                <a:tab pos="2134870" algn="l"/>
              </a:tabLst>
            </a:pPr>
            <a:r>
              <a:rPr sz="1200" dirty="0">
                <a:solidFill>
                  <a:srgbClr val="000099"/>
                </a:solidFill>
                <a:latin typeface="Arial"/>
                <a:cs typeface="Arial"/>
              </a:rPr>
              <a:t>•Warning</a:t>
            </a:r>
            <a:r>
              <a:rPr sz="1200" spc="-65" dirty="0">
                <a:solidFill>
                  <a:srgbClr val="000099"/>
                </a:solidFill>
                <a:latin typeface="Arial"/>
                <a:cs typeface="Arial"/>
              </a:rPr>
              <a:t> </a:t>
            </a:r>
            <a:r>
              <a:rPr sz="1200" dirty="0">
                <a:solidFill>
                  <a:srgbClr val="000099"/>
                </a:solidFill>
                <a:latin typeface="Arial"/>
                <a:cs typeface="Arial"/>
              </a:rPr>
              <a:t>information	</a:t>
            </a:r>
            <a:r>
              <a:rPr sz="1800" spc="-7" baseline="-25462" dirty="0">
                <a:solidFill>
                  <a:srgbClr val="003300"/>
                </a:solidFill>
                <a:latin typeface="Arial"/>
                <a:cs typeface="Arial"/>
              </a:rPr>
              <a:t>•</a:t>
            </a:r>
            <a:r>
              <a:rPr sz="1800" spc="-82" baseline="-25462" dirty="0">
                <a:solidFill>
                  <a:srgbClr val="003300"/>
                </a:solidFill>
                <a:latin typeface="Arial"/>
                <a:cs typeface="Arial"/>
              </a:rPr>
              <a:t> </a:t>
            </a:r>
            <a:r>
              <a:rPr sz="1800" spc="-7" baseline="-25462" dirty="0">
                <a:solidFill>
                  <a:srgbClr val="003300"/>
                </a:solidFill>
                <a:latin typeface="Arial"/>
                <a:cs typeface="Arial"/>
              </a:rPr>
              <a:t>Medical</a:t>
            </a:r>
            <a:endParaRPr sz="1800" baseline="-25462" dirty="0">
              <a:latin typeface="Arial"/>
              <a:cs typeface="Arial"/>
            </a:endParaRPr>
          </a:p>
          <a:p>
            <a:pPr marL="205740">
              <a:lnSpc>
                <a:spcPct val="100000"/>
              </a:lnSpc>
            </a:pPr>
            <a:r>
              <a:rPr sz="1200" dirty="0">
                <a:solidFill>
                  <a:srgbClr val="000099"/>
                </a:solidFill>
                <a:latin typeface="Arial"/>
                <a:cs typeface="Arial"/>
              </a:rPr>
              <a:t>•Medical</a:t>
            </a:r>
            <a:r>
              <a:rPr sz="1200" spc="-140" dirty="0">
                <a:solidFill>
                  <a:srgbClr val="000099"/>
                </a:solidFill>
                <a:latin typeface="Arial"/>
                <a:cs typeface="Arial"/>
              </a:rPr>
              <a:t> </a:t>
            </a:r>
            <a:r>
              <a:rPr sz="1200" dirty="0">
                <a:solidFill>
                  <a:srgbClr val="000099"/>
                </a:solidFill>
                <a:latin typeface="Arial"/>
                <a:cs typeface="Arial"/>
              </a:rPr>
              <a:t>information</a:t>
            </a:r>
            <a:endParaRPr sz="1200" dirty="0">
              <a:latin typeface="Arial"/>
              <a:cs typeface="Arial"/>
            </a:endParaRPr>
          </a:p>
        </p:txBody>
      </p:sp>
      <p:sp>
        <p:nvSpPr>
          <p:cNvPr id="34" name="object 34"/>
          <p:cNvSpPr txBox="1"/>
          <p:nvPr/>
        </p:nvSpPr>
        <p:spPr>
          <a:xfrm>
            <a:off x="18288" y="3596640"/>
            <a:ext cx="5781675" cy="2804160"/>
          </a:xfrm>
          <a:prstGeom prst="rect">
            <a:avLst/>
          </a:prstGeom>
        </p:spPr>
        <p:txBody>
          <a:bodyPr vert="horz" wrap="square" lIns="0" tIns="0" rIns="0" bIns="0" rtlCol="0">
            <a:spAutoFit/>
          </a:bodyPr>
          <a:lstStyle/>
          <a:p>
            <a:pPr>
              <a:lnSpc>
                <a:spcPct val="100000"/>
              </a:lnSpc>
            </a:pPr>
            <a:endParaRPr sz="1300" dirty="0">
              <a:latin typeface="Times New Roman"/>
              <a:cs typeface="Times New Roman"/>
            </a:endParaRPr>
          </a:p>
          <a:p>
            <a:pPr marR="31750" algn="r">
              <a:lnSpc>
                <a:spcPts val="1325"/>
              </a:lnSpc>
              <a:spcBef>
                <a:spcPts val="760"/>
              </a:spcBef>
            </a:pPr>
            <a:r>
              <a:rPr sz="1200" spc="-10" dirty="0">
                <a:solidFill>
                  <a:srgbClr val="000099"/>
                </a:solidFill>
                <a:latin typeface="Arial"/>
                <a:cs typeface="Arial"/>
              </a:rPr>
              <a:t>S</a:t>
            </a:r>
            <a:r>
              <a:rPr sz="1200" spc="-5" dirty="0">
                <a:solidFill>
                  <a:srgbClr val="000099"/>
                </a:solidFill>
                <a:latin typeface="Arial"/>
                <a:cs typeface="Arial"/>
              </a:rPr>
              <a:t>enso</a:t>
            </a:r>
            <a:endParaRPr sz="1200" dirty="0">
              <a:latin typeface="Arial"/>
              <a:cs typeface="Arial"/>
            </a:endParaRPr>
          </a:p>
          <a:p>
            <a:pPr marR="1270" algn="r">
              <a:lnSpc>
                <a:spcPts val="1805"/>
              </a:lnSpc>
              <a:tabLst>
                <a:tab pos="2235835" algn="l"/>
                <a:tab pos="4008754" algn="l"/>
                <a:tab pos="5097780" algn="l"/>
              </a:tabLst>
            </a:pPr>
            <a:r>
              <a:rPr sz="2700" spc="30" baseline="26234" dirty="0">
                <a:solidFill>
                  <a:srgbClr val="0000FF"/>
                </a:solidFill>
                <a:latin typeface="ＭＳ ゴシック"/>
                <a:cs typeface="ＭＳ ゴシック"/>
              </a:rPr>
              <a:t>⇒</a:t>
            </a:r>
            <a:r>
              <a:rPr sz="2700" spc="15" baseline="26234" dirty="0">
                <a:solidFill>
                  <a:srgbClr val="0000FF"/>
                </a:solidFill>
                <a:latin typeface="Arial"/>
                <a:cs typeface="Arial"/>
              </a:rPr>
              <a:t>s</a:t>
            </a:r>
            <a:r>
              <a:rPr sz="2700" baseline="26234" dirty="0">
                <a:solidFill>
                  <a:srgbClr val="0000FF"/>
                </a:solidFill>
                <a:latin typeface="Arial"/>
                <a:cs typeface="Arial"/>
              </a:rPr>
              <a:t>en</a:t>
            </a:r>
            <a:r>
              <a:rPr sz="2700" spc="0" baseline="26234" dirty="0">
                <a:solidFill>
                  <a:srgbClr val="0000FF"/>
                </a:solidFill>
                <a:latin typeface="Arial"/>
                <a:cs typeface="Arial"/>
              </a:rPr>
              <a:t>s</a:t>
            </a:r>
            <a:r>
              <a:rPr sz="2700" baseline="26234" dirty="0">
                <a:solidFill>
                  <a:srgbClr val="0000FF"/>
                </a:solidFill>
                <a:latin typeface="Arial"/>
                <a:cs typeface="Arial"/>
              </a:rPr>
              <a:t>o</a:t>
            </a:r>
            <a:r>
              <a:rPr sz="2700" spc="-7" baseline="26234" dirty="0">
                <a:solidFill>
                  <a:srgbClr val="0000FF"/>
                </a:solidFill>
                <a:latin typeface="Arial"/>
                <a:cs typeface="Arial"/>
              </a:rPr>
              <a:t>r</a:t>
            </a:r>
            <a:r>
              <a:rPr sz="2700" baseline="26234" dirty="0">
                <a:solidFill>
                  <a:srgbClr val="0000FF"/>
                </a:solidFill>
                <a:latin typeface="Arial"/>
                <a:cs typeface="Arial"/>
              </a:rPr>
              <a:t>	</a:t>
            </a:r>
            <a:r>
              <a:rPr sz="1800" spc="-15" baseline="2314" dirty="0">
                <a:latin typeface="Arial"/>
                <a:cs typeface="Arial"/>
              </a:rPr>
              <a:t>R</a:t>
            </a:r>
            <a:r>
              <a:rPr sz="1800" spc="-7" baseline="2314" dirty="0">
                <a:latin typeface="Arial"/>
                <a:cs typeface="Arial"/>
              </a:rPr>
              <a:t>ecogn</a:t>
            </a:r>
            <a:r>
              <a:rPr sz="1800" spc="30" baseline="2314" dirty="0">
                <a:latin typeface="Arial"/>
                <a:cs typeface="Arial"/>
              </a:rPr>
              <a:t>i</a:t>
            </a:r>
            <a:r>
              <a:rPr sz="1800" baseline="2314" dirty="0">
                <a:latin typeface="Arial"/>
                <a:cs typeface="Arial"/>
              </a:rPr>
              <a:t>t</a:t>
            </a:r>
            <a:r>
              <a:rPr sz="1800" spc="-15" baseline="2314" dirty="0">
                <a:latin typeface="Arial"/>
                <a:cs typeface="Arial"/>
              </a:rPr>
              <a:t>i</a:t>
            </a:r>
            <a:r>
              <a:rPr sz="1800" spc="-7" baseline="2314" dirty="0">
                <a:latin typeface="Arial"/>
                <a:cs typeface="Arial"/>
              </a:rPr>
              <a:t>on</a:t>
            </a:r>
            <a:r>
              <a:rPr sz="1800" baseline="2314" dirty="0">
                <a:latin typeface="Arial"/>
                <a:cs typeface="Arial"/>
              </a:rPr>
              <a:t>	</a:t>
            </a:r>
            <a:r>
              <a:rPr sz="1200" spc="-10" dirty="0">
                <a:latin typeface="Arial"/>
                <a:cs typeface="Arial"/>
              </a:rPr>
              <a:t>R</a:t>
            </a:r>
            <a:r>
              <a:rPr sz="1200" spc="-5" dirty="0">
                <a:latin typeface="Arial"/>
                <a:cs typeface="Arial"/>
              </a:rPr>
              <a:t>ecogn</a:t>
            </a:r>
            <a:r>
              <a:rPr sz="1200" spc="20" dirty="0">
                <a:latin typeface="Arial"/>
                <a:cs typeface="Arial"/>
              </a:rPr>
              <a:t>i</a:t>
            </a:r>
            <a:r>
              <a:rPr sz="1200" dirty="0">
                <a:latin typeface="Arial"/>
                <a:cs typeface="Arial"/>
              </a:rPr>
              <a:t>t</a:t>
            </a:r>
            <a:r>
              <a:rPr sz="1200" spc="-10" dirty="0">
                <a:latin typeface="Arial"/>
                <a:cs typeface="Arial"/>
              </a:rPr>
              <a:t>i</a:t>
            </a:r>
            <a:r>
              <a:rPr sz="1200" spc="-5" dirty="0">
                <a:latin typeface="Arial"/>
                <a:cs typeface="Arial"/>
              </a:rPr>
              <a:t>on</a:t>
            </a:r>
            <a:r>
              <a:rPr sz="1200" dirty="0">
                <a:latin typeface="Arial"/>
                <a:cs typeface="Arial"/>
              </a:rPr>
              <a:t>	</a:t>
            </a:r>
            <a:r>
              <a:rPr sz="1800" baseline="16203" dirty="0">
                <a:solidFill>
                  <a:srgbClr val="000099"/>
                </a:solidFill>
                <a:latin typeface="Arial"/>
                <a:cs typeface="Arial"/>
              </a:rPr>
              <a:t>Gat</a:t>
            </a:r>
            <a:r>
              <a:rPr sz="1800" spc="-7" baseline="16203" dirty="0">
                <a:solidFill>
                  <a:srgbClr val="000099"/>
                </a:solidFill>
                <a:latin typeface="Arial"/>
                <a:cs typeface="Arial"/>
              </a:rPr>
              <a:t>e</a:t>
            </a:r>
            <a:endParaRPr sz="1800" baseline="16203" dirty="0">
              <a:latin typeface="Arial"/>
              <a:cs typeface="Arial"/>
            </a:endParaRPr>
          </a:p>
          <a:p>
            <a:pPr marL="594360">
              <a:lnSpc>
                <a:spcPts val="1925"/>
              </a:lnSpc>
              <a:tabLst>
                <a:tab pos="1758314" algn="l"/>
                <a:tab pos="3486785" algn="l"/>
                <a:tab pos="5552440" algn="l"/>
              </a:tabLst>
            </a:pPr>
            <a:r>
              <a:rPr sz="2700" baseline="12345" dirty="0">
                <a:solidFill>
                  <a:srgbClr val="0000FF"/>
                </a:solidFill>
                <a:latin typeface="Arial"/>
                <a:cs typeface="Arial"/>
              </a:rPr>
              <a:t>node</a:t>
            </a:r>
            <a:r>
              <a:rPr sz="2700" spc="-7" baseline="12345" dirty="0">
                <a:solidFill>
                  <a:srgbClr val="0000FF"/>
                </a:solidFill>
                <a:latin typeface="Arial"/>
                <a:cs typeface="Arial"/>
              </a:rPr>
              <a:t>s</a:t>
            </a:r>
            <a:r>
              <a:rPr sz="2700" baseline="12345" dirty="0">
                <a:solidFill>
                  <a:srgbClr val="0000FF"/>
                </a:solidFill>
                <a:latin typeface="Arial"/>
                <a:cs typeface="Arial"/>
              </a:rPr>
              <a:t>	</a:t>
            </a:r>
            <a:r>
              <a:rPr sz="1800" spc="-15" baseline="-18518" dirty="0">
                <a:latin typeface="Arial"/>
                <a:cs typeface="Arial"/>
              </a:rPr>
              <a:t>D</a:t>
            </a:r>
            <a:r>
              <a:rPr sz="1800" baseline="-18518" dirty="0">
                <a:latin typeface="Arial"/>
                <a:cs typeface="Arial"/>
              </a:rPr>
              <a:t>et</a:t>
            </a:r>
            <a:r>
              <a:rPr sz="1800" spc="-7" baseline="-18518" dirty="0">
                <a:latin typeface="Arial"/>
                <a:cs typeface="Arial"/>
              </a:rPr>
              <a:t>a</a:t>
            </a:r>
            <a:r>
              <a:rPr sz="1800" spc="15" baseline="-18518" dirty="0">
                <a:latin typeface="Arial"/>
                <a:cs typeface="Arial"/>
              </a:rPr>
              <a:t>il</a:t>
            </a:r>
            <a:r>
              <a:rPr sz="1800" baseline="-18518" dirty="0">
                <a:latin typeface="Arial"/>
                <a:cs typeface="Arial"/>
              </a:rPr>
              <a:t>s	</a:t>
            </a:r>
            <a:r>
              <a:rPr sz="1200" spc="-20" dirty="0">
                <a:latin typeface="Arial"/>
                <a:cs typeface="Arial"/>
              </a:rPr>
              <a:t>M</a:t>
            </a:r>
            <a:r>
              <a:rPr sz="1200" spc="-5" dirty="0">
                <a:latin typeface="Arial"/>
                <a:cs typeface="Arial"/>
              </a:rPr>
              <a:t>ed</a:t>
            </a:r>
            <a:r>
              <a:rPr sz="1200" spc="20" dirty="0">
                <a:latin typeface="Arial"/>
                <a:cs typeface="Arial"/>
              </a:rPr>
              <a:t>i</a:t>
            </a:r>
            <a:r>
              <a:rPr sz="1200" dirty="0">
                <a:latin typeface="Arial"/>
                <a:cs typeface="Arial"/>
              </a:rPr>
              <a:t>c</a:t>
            </a:r>
            <a:r>
              <a:rPr sz="1200" spc="-5" dirty="0">
                <a:latin typeface="Arial"/>
                <a:cs typeface="Arial"/>
              </a:rPr>
              <a:t>al</a:t>
            </a:r>
            <a:r>
              <a:rPr sz="1200" spc="-50" dirty="0">
                <a:latin typeface="Arial"/>
                <a:cs typeface="Arial"/>
              </a:rPr>
              <a:t> </a:t>
            </a:r>
            <a:r>
              <a:rPr sz="1200" dirty="0">
                <a:solidFill>
                  <a:srgbClr val="F7ECCD"/>
                </a:solidFill>
                <a:latin typeface="Arial"/>
                <a:cs typeface="Arial"/>
              </a:rPr>
              <a:t>dat</a:t>
            </a:r>
            <a:r>
              <a:rPr sz="1200" spc="-5" dirty="0">
                <a:solidFill>
                  <a:srgbClr val="F7ECCD"/>
                </a:solidFill>
                <a:latin typeface="Arial"/>
                <a:cs typeface="Arial"/>
              </a:rPr>
              <a:t>a</a:t>
            </a:r>
            <a:r>
              <a:rPr sz="1200" dirty="0">
                <a:solidFill>
                  <a:srgbClr val="F7ECCD"/>
                </a:solidFill>
                <a:latin typeface="Arial"/>
                <a:cs typeface="Arial"/>
              </a:rPr>
              <a:t>	</a:t>
            </a:r>
            <a:r>
              <a:rPr sz="1800" spc="-15" baseline="-30092" dirty="0">
                <a:solidFill>
                  <a:srgbClr val="000099"/>
                </a:solidFill>
                <a:latin typeface="Arial"/>
                <a:cs typeface="Arial"/>
              </a:rPr>
              <a:t>A</a:t>
            </a:r>
            <a:r>
              <a:rPr sz="1800" baseline="-30092" dirty="0">
                <a:solidFill>
                  <a:srgbClr val="000099"/>
                </a:solidFill>
                <a:latin typeface="Arial"/>
                <a:cs typeface="Arial"/>
              </a:rPr>
              <a:t>ut</a:t>
            </a:r>
            <a:endParaRPr sz="1800" baseline="-30092" dirty="0">
              <a:latin typeface="Arial"/>
              <a:cs typeface="Arial"/>
            </a:endParaRPr>
          </a:p>
          <a:p>
            <a:pPr marR="123189" algn="r">
              <a:lnSpc>
                <a:spcPct val="100000"/>
              </a:lnSpc>
              <a:spcBef>
                <a:spcPts val="505"/>
              </a:spcBef>
            </a:pPr>
            <a:r>
              <a:rPr sz="1200" dirty="0">
                <a:solidFill>
                  <a:srgbClr val="000099"/>
                </a:solidFill>
                <a:latin typeface="Arial"/>
                <a:cs typeface="Arial"/>
              </a:rPr>
              <a:t>of</a:t>
            </a:r>
            <a:endParaRPr sz="1200" dirty="0">
              <a:latin typeface="Arial"/>
              <a:cs typeface="Arial"/>
            </a:endParaRPr>
          </a:p>
          <a:p>
            <a:pPr>
              <a:lnSpc>
                <a:spcPct val="100000"/>
              </a:lnSpc>
              <a:spcBef>
                <a:spcPts val="50"/>
              </a:spcBef>
            </a:pPr>
            <a:endParaRPr sz="1350" dirty="0">
              <a:latin typeface="Times New Roman"/>
              <a:cs typeface="Times New Roman"/>
            </a:endParaRPr>
          </a:p>
          <a:p>
            <a:pPr marL="3098165">
              <a:lnSpc>
                <a:spcPct val="100000"/>
              </a:lnSpc>
              <a:tabLst>
                <a:tab pos="4392295" algn="l"/>
              </a:tabLst>
            </a:pPr>
            <a:r>
              <a:rPr sz="1800" baseline="25462" dirty="0">
                <a:latin typeface="Arial"/>
                <a:cs typeface="Arial"/>
              </a:rPr>
              <a:t>Nursing	</a:t>
            </a:r>
            <a:r>
              <a:rPr sz="1200" spc="-10" dirty="0">
                <a:latin typeface="Arial"/>
                <a:cs typeface="Arial"/>
              </a:rPr>
              <a:t>Treatment</a:t>
            </a:r>
            <a:endParaRPr sz="1200" dirty="0">
              <a:latin typeface="Arial"/>
              <a:cs typeface="Arial"/>
            </a:endParaRPr>
          </a:p>
          <a:p>
            <a:pPr marL="160020" marR="4903470">
              <a:lnSpc>
                <a:spcPct val="100000"/>
              </a:lnSpc>
              <a:spcBef>
                <a:spcPts val="1370"/>
              </a:spcBef>
            </a:pPr>
            <a:r>
              <a:rPr sz="1200" spc="5" dirty="0">
                <a:latin typeface="Times New Roman"/>
                <a:cs typeface="Times New Roman"/>
              </a:rPr>
              <a:t>Stock  </a:t>
            </a:r>
            <a:r>
              <a:rPr sz="1200" spc="-50" dirty="0">
                <a:latin typeface="Times New Roman"/>
                <a:cs typeface="Times New Roman"/>
              </a:rPr>
              <a:t>i</a:t>
            </a:r>
            <a:r>
              <a:rPr sz="1200" spc="-25" dirty="0">
                <a:latin typeface="Times New Roman"/>
                <a:cs typeface="Times New Roman"/>
              </a:rPr>
              <a:t>n</a:t>
            </a:r>
            <a:r>
              <a:rPr sz="1200" spc="-40" dirty="0">
                <a:latin typeface="Times New Roman"/>
                <a:cs typeface="Times New Roman"/>
              </a:rPr>
              <a:t>f</a:t>
            </a:r>
            <a:r>
              <a:rPr sz="1200" spc="20" dirty="0">
                <a:latin typeface="Times New Roman"/>
                <a:cs typeface="Times New Roman"/>
              </a:rPr>
              <a:t>o</a:t>
            </a:r>
            <a:r>
              <a:rPr sz="1200" spc="5" dirty="0">
                <a:latin typeface="Times New Roman"/>
                <a:cs typeface="Times New Roman"/>
              </a:rPr>
              <a:t>r</a:t>
            </a:r>
            <a:r>
              <a:rPr sz="1200" spc="-25" dirty="0">
                <a:latin typeface="Times New Roman"/>
                <a:cs typeface="Times New Roman"/>
              </a:rPr>
              <a:t>m</a:t>
            </a:r>
            <a:r>
              <a:rPr sz="1200" spc="-5" dirty="0">
                <a:latin typeface="Times New Roman"/>
                <a:cs typeface="Times New Roman"/>
              </a:rPr>
              <a:t>a</a:t>
            </a:r>
            <a:r>
              <a:rPr sz="1200" spc="50" dirty="0">
                <a:latin typeface="Times New Roman"/>
                <a:cs typeface="Times New Roman"/>
              </a:rPr>
              <a:t>t</a:t>
            </a:r>
            <a:r>
              <a:rPr sz="1200" spc="-50" dirty="0">
                <a:latin typeface="Times New Roman"/>
                <a:cs typeface="Times New Roman"/>
              </a:rPr>
              <a:t>i</a:t>
            </a:r>
            <a:r>
              <a:rPr sz="1200" spc="20" dirty="0">
                <a:latin typeface="Times New Roman"/>
                <a:cs typeface="Times New Roman"/>
              </a:rPr>
              <a:t>o</a:t>
            </a:r>
            <a:r>
              <a:rPr sz="1200" dirty="0">
                <a:latin typeface="Times New Roman"/>
                <a:cs typeface="Times New Roman"/>
              </a:rPr>
              <a:t>n</a:t>
            </a:r>
          </a:p>
          <a:p>
            <a:pPr marL="1893570">
              <a:lnSpc>
                <a:spcPts val="1430"/>
              </a:lnSpc>
              <a:spcBef>
                <a:spcPts val="300"/>
              </a:spcBef>
            </a:pPr>
            <a:r>
              <a:rPr sz="1200" dirty="0">
                <a:latin typeface="Arial"/>
                <a:cs typeface="Arial"/>
              </a:rPr>
              <a:t>Medication</a:t>
            </a:r>
          </a:p>
          <a:p>
            <a:pPr marL="3485515">
              <a:lnSpc>
                <a:spcPts val="1430"/>
              </a:lnSpc>
            </a:pPr>
            <a:r>
              <a:rPr sz="1200" dirty="0">
                <a:solidFill>
                  <a:srgbClr val="F7ECCD"/>
                </a:solidFill>
                <a:latin typeface="Arial"/>
                <a:cs typeface="Arial"/>
              </a:rPr>
              <a:t>Condition of</a:t>
            </a:r>
            <a:r>
              <a:rPr sz="1200" spc="-130" dirty="0">
                <a:solidFill>
                  <a:srgbClr val="F7ECCD"/>
                </a:solidFill>
                <a:latin typeface="Arial"/>
                <a:cs typeface="Arial"/>
              </a:rPr>
              <a:t> </a:t>
            </a:r>
            <a:r>
              <a:rPr sz="1200" dirty="0">
                <a:solidFill>
                  <a:srgbClr val="F7ECCD"/>
                </a:solidFill>
                <a:latin typeface="Arial"/>
                <a:cs typeface="Arial"/>
              </a:rPr>
              <a:t>patients</a:t>
            </a:r>
            <a:endParaRPr sz="1200" dirty="0">
              <a:latin typeface="Arial"/>
              <a:cs typeface="Arial"/>
            </a:endParaRPr>
          </a:p>
        </p:txBody>
      </p:sp>
      <p:sp>
        <p:nvSpPr>
          <p:cNvPr id="35" name="object 35"/>
          <p:cNvSpPr/>
          <p:nvPr/>
        </p:nvSpPr>
        <p:spPr>
          <a:xfrm>
            <a:off x="18288" y="3596640"/>
            <a:ext cx="5745480" cy="2804159"/>
          </a:xfrm>
          <a:prstGeom prst="rect">
            <a:avLst/>
          </a:prstGeom>
          <a:blipFill>
            <a:blip r:embed="rId5" cstate="print"/>
            <a:stretch>
              <a:fillRect/>
            </a:stretch>
          </a:blipFill>
        </p:spPr>
        <p:txBody>
          <a:bodyPr wrap="square" lIns="0" tIns="0" rIns="0" bIns="0" rtlCol="0"/>
          <a:lstStyle/>
          <a:p>
            <a:endParaRPr dirty="0"/>
          </a:p>
        </p:txBody>
      </p:sp>
      <p:sp>
        <p:nvSpPr>
          <p:cNvPr id="43" name="object 43"/>
          <p:cNvSpPr txBox="1">
            <a:spLocks noGrp="1"/>
          </p:cNvSpPr>
          <p:nvPr>
            <p:ph type="title"/>
          </p:nvPr>
        </p:nvSpPr>
        <p:spPr>
          <a:xfrm>
            <a:off x="358648" y="836037"/>
            <a:ext cx="8426703" cy="410369"/>
          </a:xfrm>
          <a:prstGeom prst="rect">
            <a:avLst/>
          </a:prstGeom>
        </p:spPr>
        <p:txBody>
          <a:bodyPr vert="horz" wrap="square" lIns="0" tIns="0" rIns="0" bIns="0" rtlCol="0">
            <a:spAutoFit/>
          </a:bodyPr>
          <a:lstStyle/>
          <a:p>
            <a:pPr marL="12700">
              <a:lnSpc>
                <a:spcPts val="3180"/>
              </a:lnSpc>
            </a:pPr>
            <a:r>
              <a:rPr sz="2800" b="1" spc="5" dirty="0">
                <a:latin typeface="+mn-lt"/>
              </a:rPr>
              <a:t>1.2 Medical </a:t>
            </a:r>
            <a:r>
              <a:rPr sz="2800" b="1" dirty="0">
                <a:latin typeface="+mn-lt"/>
              </a:rPr>
              <a:t>Inspection </a:t>
            </a:r>
            <a:r>
              <a:rPr sz="2800" b="1" spc="-5" dirty="0">
                <a:latin typeface="+mn-lt"/>
              </a:rPr>
              <a:t>and </a:t>
            </a:r>
            <a:r>
              <a:rPr sz="2800" b="1" spc="-20" dirty="0">
                <a:latin typeface="+mn-lt"/>
              </a:rPr>
              <a:t>Treatment </a:t>
            </a:r>
            <a:r>
              <a:rPr sz="2800" b="1" spc="-5" dirty="0">
                <a:latin typeface="+mn-lt"/>
              </a:rPr>
              <a:t>by</a:t>
            </a:r>
            <a:r>
              <a:rPr sz="2800" b="1" spc="-114" dirty="0">
                <a:latin typeface="+mn-lt"/>
              </a:rPr>
              <a:t> </a:t>
            </a:r>
            <a:r>
              <a:rPr sz="2800" b="1" spc="-30" dirty="0">
                <a:latin typeface="+mn-lt"/>
              </a:rPr>
              <a:t>BAN</a:t>
            </a:r>
          </a:p>
        </p:txBody>
      </p:sp>
      <p:sp>
        <p:nvSpPr>
          <p:cNvPr id="36" name="object 36"/>
          <p:cNvSpPr txBox="1">
            <a:spLocks noGrp="1"/>
          </p:cNvSpPr>
          <p:nvPr>
            <p:ph idx="1"/>
          </p:nvPr>
        </p:nvSpPr>
        <p:spPr>
          <a:xfrm>
            <a:off x="685800" y="1510752"/>
            <a:ext cx="7772400" cy="2919774"/>
          </a:xfrm>
          <a:prstGeom prst="rect">
            <a:avLst/>
          </a:prstGeom>
        </p:spPr>
        <p:txBody>
          <a:bodyPr vert="horz" wrap="square" lIns="0" tIns="0" rIns="0" bIns="0" rtlCol="0">
            <a:spAutoFit/>
          </a:bodyPr>
          <a:lstStyle/>
          <a:p>
            <a:pPr marL="12700" marR="791845">
              <a:lnSpc>
                <a:spcPct val="100000"/>
              </a:lnSpc>
            </a:pPr>
            <a:r>
              <a:rPr sz="1400" spc="-10" dirty="0"/>
              <a:t>Medical Healthcare Using </a:t>
            </a:r>
            <a:r>
              <a:rPr sz="1400" spc="-15" dirty="0"/>
              <a:t>BAN </a:t>
            </a:r>
            <a:r>
              <a:rPr sz="1400" spc="-5" dirty="0"/>
              <a:t>can perform </a:t>
            </a:r>
            <a:r>
              <a:rPr sz="1400" dirty="0"/>
              <a:t>remote </a:t>
            </a:r>
            <a:r>
              <a:rPr sz="1400" spc="-5" dirty="0"/>
              <a:t>real-time medical  </a:t>
            </a:r>
            <a:r>
              <a:rPr sz="1400" spc="-10" dirty="0"/>
              <a:t>diagnosis and</a:t>
            </a:r>
            <a:r>
              <a:rPr sz="1400" spc="35" dirty="0"/>
              <a:t> </a:t>
            </a:r>
            <a:r>
              <a:rPr sz="1400" spc="-10" dirty="0"/>
              <a:t>therapy</a:t>
            </a:r>
          </a:p>
          <a:p>
            <a:pPr marL="12700" marR="244475">
              <a:lnSpc>
                <a:spcPct val="80000"/>
              </a:lnSpc>
              <a:buSzPct val="90000"/>
              <a:buChar char="•"/>
              <a:tabLst>
                <a:tab pos="156210" algn="l"/>
              </a:tabLst>
            </a:pPr>
            <a:r>
              <a:rPr sz="1400" spc="-100" dirty="0">
                <a:solidFill>
                  <a:srgbClr val="000000"/>
                </a:solidFill>
              </a:rPr>
              <a:t>To </a:t>
            </a:r>
            <a:r>
              <a:rPr sz="1400" spc="-10" dirty="0">
                <a:solidFill>
                  <a:srgbClr val="000000"/>
                </a:solidFill>
              </a:rPr>
              <a:t>prevent </a:t>
            </a:r>
            <a:r>
              <a:rPr sz="1400" spc="-5" dirty="0">
                <a:solidFill>
                  <a:srgbClr val="000000"/>
                </a:solidFill>
              </a:rPr>
              <a:t>pandemic </a:t>
            </a:r>
            <a:r>
              <a:rPr sz="1400" spc="-10" dirty="0">
                <a:solidFill>
                  <a:srgbClr val="000000"/>
                </a:solidFill>
              </a:rPr>
              <a:t>against </a:t>
            </a:r>
            <a:r>
              <a:rPr sz="1400" b="1" spc="-5" dirty="0">
                <a:solidFill>
                  <a:srgbClr val="000000"/>
                </a:solidFill>
                <a:latin typeface="Arial"/>
                <a:cs typeface="Arial"/>
              </a:rPr>
              <a:t>COVID-19 </a:t>
            </a:r>
            <a:r>
              <a:rPr sz="1400" spc="-10" dirty="0">
                <a:solidFill>
                  <a:srgbClr val="000000"/>
                </a:solidFill>
              </a:rPr>
              <a:t>and </a:t>
            </a:r>
            <a:r>
              <a:rPr sz="1400" spc="-5" dirty="0">
                <a:solidFill>
                  <a:srgbClr val="000000"/>
                </a:solidFill>
              </a:rPr>
              <a:t>medical care </a:t>
            </a:r>
            <a:r>
              <a:rPr sz="1400" spc="-10" dirty="0">
                <a:solidFill>
                  <a:srgbClr val="000000"/>
                </a:solidFill>
              </a:rPr>
              <a:t>incident </a:t>
            </a:r>
            <a:r>
              <a:rPr sz="1400" spc="-5" dirty="0">
                <a:solidFill>
                  <a:srgbClr val="000000"/>
                </a:solidFill>
              </a:rPr>
              <a:t>etc. </a:t>
            </a:r>
            <a:r>
              <a:rPr sz="1400" spc="-15" dirty="0">
                <a:solidFill>
                  <a:srgbClr val="000000"/>
                </a:solidFill>
              </a:rPr>
              <a:t>in  </a:t>
            </a:r>
            <a:r>
              <a:rPr sz="1400" spc="-10" dirty="0">
                <a:solidFill>
                  <a:srgbClr val="000000"/>
                </a:solidFill>
              </a:rPr>
              <a:t>daily</a:t>
            </a:r>
            <a:r>
              <a:rPr sz="1400" spc="-40" dirty="0">
                <a:solidFill>
                  <a:srgbClr val="000000"/>
                </a:solidFill>
              </a:rPr>
              <a:t> </a:t>
            </a:r>
            <a:r>
              <a:rPr sz="1400" spc="-5" dirty="0">
                <a:solidFill>
                  <a:srgbClr val="000000"/>
                </a:solidFill>
              </a:rPr>
              <a:t>life.</a:t>
            </a:r>
          </a:p>
          <a:p>
            <a:pPr marL="152400">
              <a:lnSpc>
                <a:spcPts val="1680"/>
              </a:lnSpc>
            </a:pPr>
            <a:r>
              <a:rPr sz="1400" spc="-5" dirty="0">
                <a:solidFill>
                  <a:srgbClr val="000000"/>
                </a:solidFill>
              </a:rPr>
              <a:t>&gt; Remote </a:t>
            </a:r>
            <a:r>
              <a:rPr sz="1400" spc="-10" dirty="0">
                <a:solidFill>
                  <a:srgbClr val="000000"/>
                </a:solidFill>
              </a:rPr>
              <a:t>sensing </a:t>
            </a:r>
            <a:r>
              <a:rPr sz="1400" spc="-15" dirty="0">
                <a:solidFill>
                  <a:srgbClr val="000000"/>
                </a:solidFill>
              </a:rPr>
              <a:t>vital </a:t>
            </a:r>
            <a:r>
              <a:rPr sz="1400" spc="-10" dirty="0">
                <a:solidFill>
                  <a:srgbClr val="000000"/>
                </a:solidFill>
              </a:rPr>
              <a:t>sign and </a:t>
            </a:r>
            <a:r>
              <a:rPr sz="1400" spc="-5" dirty="0">
                <a:solidFill>
                  <a:srgbClr val="000000"/>
                </a:solidFill>
              </a:rPr>
              <a:t>monitoring</a:t>
            </a:r>
            <a:r>
              <a:rPr sz="1400" spc="155" dirty="0">
                <a:solidFill>
                  <a:srgbClr val="000000"/>
                </a:solidFill>
              </a:rPr>
              <a:t> </a:t>
            </a:r>
            <a:r>
              <a:rPr sz="1400" spc="-5" dirty="0">
                <a:solidFill>
                  <a:srgbClr val="000000"/>
                </a:solidFill>
              </a:rPr>
              <a:t>symptoms</a:t>
            </a:r>
          </a:p>
          <a:p>
            <a:pPr marL="152400">
              <a:lnSpc>
                <a:spcPts val="1920"/>
              </a:lnSpc>
            </a:pPr>
            <a:r>
              <a:rPr sz="1400" spc="-5" dirty="0">
                <a:solidFill>
                  <a:srgbClr val="000000"/>
                </a:solidFill>
              </a:rPr>
              <a:t>&gt; </a:t>
            </a:r>
            <a:r>
              <a:rPr sz="1400" spc="-10" dirty="0">
                <a:solidFill>
                  <a:srgbClr val="000000"/>
                </a:solidFill>
              </a:rPr>
              <a:t>Evidence based </a:t>
            </a:r>
            <a:r>
              <a:rPr sz="1400" spc="-5" dirty="0">
                <a:solidFill>
                  <a:srgbClr val="000000"/>
                </a:solidFill>
              </a:rPr>
              <a:t>medicine </a:t>
            </a:r>
            <a:r>
              <a:rPr sz="1400" dirty="0">
                <a:solidFill>
                  <a:srgbClr val="000000"/>
                </a:solidFill>
              </a:rPr>
              <a:t>for </a:t>
            </a:r>
            <a:r>
              <a:rPr sz="1400" spc="-10" dirty="0">
                <a:solidFill>
                  <a:srgbClr val="000000"/>
                </a:solidFill>
              </a:rPr>
              <a:t>clinical and nursing</a:t>
            </a:r>
            <a:r>
              <a:rPr sz="1400" spc="195" dirty="0">
                <a:solidFill>
                  <a:srgbClr val="000000"/>
                </a:solidFill>
              </a:rPr>
              <a:t> </a:t>
            </a:r>
            <a:r>
              <a:rPr sz="1400" spc="-10" dirty="0">
                <a:solidFill>
                  <a:srgbClr val="000000"/>
                </a:solidFill>
              </a:rPr>
              <a:t>actions</a:t>
            </a:r>
          </a:p>
          <a:p>
            <a:pPr marL="12700">
              <a:lnSpc>
                <a:spcPts val="1920"/>
              </a:lnSpc>
            </a:pPr>
            <a:r>
              <a:rPr sz="1400" spc="-70" dirty="0">
                <a:solidFill>
                  <a:srgbClr val="000000"/>
                </a:solidFill>
              </a:rPr>
              <a:t>•To </a:t>
            </a:r>
            <a:r>
              <a:rPr sz="1400" spc="-5" dirty="0">
                <a:solidFill>
                  <a:srgbClr val="000000"/>
                </a:solidFill>
              </a:rPr>
              <a:t>support </a:t>
            </a:r>
            <a:r>
              <a:rPr sz="1400" dirty="0">
                <a:solidFill>
                  <a:srgbClr val="000000"/>
                </a:solidFill>
              </a:rPr>
              <a:t>safe </a:t>
            </a:r>
            <a:r>
              <a:rPr sz="1400" spc="-10" dirty="0">
                <a:solidFill>
                  <a:srgbClr val="000000"/>
                </a:solidFill>
              </a:rPr>
              <a:t>and efficient </a:t>
            </a:r>
            <a:r>
              <a:rPr sz="1400" spc="-5" dirty="0">
                <a:solidFill>
                  <a:srgbClr val="000000"/>
                </a:solidFill>
              </a:rPr>
              <a:t>medical care </a:t>
            </a:r>
            <a:r>
              <a:rPr sz="1400" dirty="0">
                <a:solidFill>
                  <a:srgbClr val="000000"/>
                </a:solidFill>
              </a:rPr>
              <a:t>for </a:t>
            </a:r>
            <a:r>
              <a:rPr sz="1400" spc="-5" dirty="0">
                <a:solidFill>
                  <a:srgbClr val="000000"/>
                </a:solidFill>
              </a:rPr>
              <a:t>clinical </a:t>
            </a:r>
            <a:r>
              <a:rPr sz="1400" spc="-10" dirty="0">
                <a:solidFill>
                  <a:srgbClr val="000000"/>
                </a:solidFill>
              </a:rPr>
              <a:t>staffs and patients</a:t>
            </a:r>
            <a:r>
              <a:rPr sz="1400" spc="90" dirty="0">
                <a:solidFill>
                  <a:srgbClr val="000000"/>
                </a:solidFill>
              </a:rPr>
              <a:t> </a:t>
            </a:r>
            <a:r>
              <a:rPr sz="1400" spc="-5" dirty="0">
                <a:solidFill>
                  <a:srgbClr val="000000"/>
                </a:solidFill>
              </a:rPr>
              <a:t>etc.</a:t>
            </a:r>
          </a:p>
          <a:p>
            <a:pPr marL="152400">
              <a:lnSpc>
                <a:spcPts val="1920"/>
              </a:lnSpc>
            </a:pPr>
            <a:r>
              <a:rPr sz="1400" spc="-5" dirty="0">
                <a:solidFill>
                  <a:srgbClr val="000000"/>
                </a:solidFill>
              </a:rPr>
              <a:t>&gt; </a:t>
            </a:r>
            <a:r>
              <a:rPr sz="1400" spc="-10" dirty="0">
                <a:solidFill>
                  <a:srgbClr val="000000"/>
                </a:solidFill>
              </a:rPr>
              <a:t>Online diagnosis, PCR and other</a:t>
            </a:r>
            <a:r>
              <a:rPr sz="1400" spc="170" dirty="0">
                <a:solidFill>
                  <a:srgbClr val="000000"/>
                </a:solidFill>
              </a:rPr>
              <a:t> </a:t>
            </a:r>
            <a:r>
              <a:rPr sz="1400" spc="-10" dirty="0">
                <a:solidFill>
                  <a:srgbClr val="000000"/>
                </a:solidFill>
              </a:rPr>
              <a:t>inspection</a:t>
            </a:r>
          </a:p>
          <a:p>
            <a:pPr marL="152400">
              <a:lnSpc>
                <a:spcPts val="2160"/>
              </a:lnSpc>
            </a:pPr>
            <a:r>
              <a:rPr sz="1400" spc="-5" dirty="0">
                <a:solidFill>
                  <a:srgbClr val="000000"/>
                </a:solidFill>
              </a:rPr>
              <a:t>&gt; Protect </a:t>
            </a:r>
            <a:r>
              <a:rPr sz="1400" spc="-10" dirty="0">
                <a:solidFill>
                  <a:srgbClr val="000000"/>
                </a:solidFill>
              </a:rPr>
              <a:t>clinical </a:t>
            </a:r>
            <a:r>
              <a:rPr sz="1400" spc="-5" dirty="0">
                <a:solidFill>
                  <a:srgbClr val="000000"/>
                </a:solidFill>
              </a:rPr>
              <a:t>staffs </a:t>
            </a:r>
            <a:r>
              <a:rPr sz="1400" spc="-10" dirty="0">
                <a:solidFill>
                  <a:srgbClr val="000000"/>
                </a:solidFill>
              </a:rPr>
              <a:t>and </a:t>
            </a:r>
            <a:r>
              <a:rPr sz="1400" spc="-5" dirty="0">
                <a:solidFill>
                  <a:srgbClr val="000000"/>
                </a:solidFill>
              </a:rPr>
              <a:t>care </a:t>
            </a:r>
            <a:r>
              <a:rPr sz="1400" spc="-10" dirty="0">
                <a:solidFill>
                  <a:srgbClr val="000000"/>
                </a:solidFill>
              </a:rPr>
              <a:t>givers </a:t>
            </a:r>
            <a:r>
              <a:rPr sz="1400" spc="-15" dirty="0">
                <a:solidFill>
                  <a:srgbClr val="000000"/>
                </a:solidFill>
              </a:rPr>
              <a:t>with</a:t>
            </a:r>
            <a:r>
              <a:rPr sz="1400" spc="75" dirty="0">
                <a:solidFill>
                  <a:srgbClr val="000000"/>
                </a:solidFill>
              </a:rPr>
              <a:t> </a:t>
            </a:r>
            <a:r>
              <a:rPr sz="1400" spc="-10" dirty="0">
                <a:solidFill>
                  <a:srgbClr val="000000"/>
                </a:solidFill>
              </a:rPr>
              <a:t>network</a:t>
            </a:r>
          </a:p>
          <a:p>
            <a:pPr>
              <a:lnSpc>
                <a:spcPct val="100000"/>
              </a:lnSpc>
              <a:spcBef>
                <a:spcPts val="5"/>
              </a:spcBef>
            </a:pPr>
            <a:endParaRPr sz="1100" dirty="0">
              <a:latin typeface="Times New Roman"/>
              <a:cs typeface="Times New Roman"/>
            </a:endParaRPr>
          </a:p>
          <a:p>
            <a:pPr marL="5605145">
              <a:lnSpc>
                <a:spcPct val="100000"/>
              </a:lnSpc>
            </a:pPr>
            <a:r>
              <a:rPr sz="800" spc="-10" dirty="0"/>
              <a:t>Server on </a:t>
            </a:r>
            <a:r>
              <a:rPr sz="800" spc="-15" dirty="0"/>
              <a:t>Medical</a:t>
            </a:r>
            <a:r>
              <a:rPr sz="800" spc="35" dirty="0"/>
              <a:t> </a:t>
            </a:r>
            <a:r>
              <a:rPr sz="800" spc="-10" dirty="0"/>
              <a:t>S</a:t>
            </a:r>
            <a:endParaRPr sz="800" dirty="0"/>
          </a:p>
          <a:p>
            <a:pPr>
              <a:lnSpc>
                <a:spcPct val="100000"/>
              </a:lnSpc>
            </a:pPr>
            <a:endParaRPr sz="900" dirty="0">
              <a:latin typeface="Times New Roman"/>
              <a:cs typeface="Times New Roman"/>
            </a:endParaRPr>
          </a:p>
          <a:p>
            <a:pPr marL="767080">
              <a:lnSpc>
                <a:spcPct val="100000"/>
              </a:lnSpc>
              <a:spcBef>
                <a:spcPts val="1035"/>
              </a:spcBef>
            </a:pPr>
            <a:r>
              <a:rPr sz="1400" b="1" spc="-25" dirty="0">
                <a:solidFill>
                  <a:srgbClr val="000000"/>
                </a:solidFill>
                <a:latin typeface="Arial"/>
                <a:cs typeface="Arial"/>
              </a:rPr>
              <a:t>WBAN </a:t>
            </a:r>
            <a:r>
              <a:rPr sz="1400" b="1" spc="-10" dirty="0">
                <a:solidFill>
                  <a:srgbClr val="000000"/>
                </a:solidFill>
                <a:latin typeface="Arial"/>
                <a:cs typeface="Arial"/>
              </a:rPr>
              <a:t>can </a:t>
            </a:r>
            <a:r>
              <a:rPr sz="1400" b="1" spc="-5" dirty="0">
                <a:solidFill>
                  <a:srgbClr val="000000"/>
                </a:solidFill>
                <a:latin typeface="Arial"/>
                <a:cs typeface="Arial"/>
              </a:rPr>
              <a:t>apply</a:t>
            </a:r>
            <a:r>
              <a:rPr sz="1400" b="1" spc="75" dirty="0">
                <a:solidFill>
                  <a:srgbClr val="000000"/>
                </a:solidFill>
                <a:latin typeface="Arial"/>
                <a:cs typeface="Arial"/>
              </a:rPr>
              <a:t> </a:t>
            </a:r>
            <a:r>
              <a:rPr sz="1400" b="1" spc="-5" dirty="0">
                <a:solidFill>
                  <a:srgbClr val="000000"/>
                </a:solidFill>
                <a:latin typeface="Arial"/>
                <a:cs typeface="Arial"/>
              </a:rPr>
              <a:t>for</a:t>
            </a:r>
          </a:p>
        </p:txBody>
      </p:sp>
      <p:sp>
        <p:nvSpPr>
          <p:cNvPr id="37" name="object 37"/>
          <p:cNvSpPr txBox="1"/>
          <p:nvPr/>
        </p:nvSpPr>
        <p:spPr>
          <a:xfrm>
            <a:off x="1031641" y="4418998"/>
            <a:ext cx="3409315" cy="1235075"/>
          </a:xfrm>
          <a:prstGeom prst="rect">
            <a:avLst/>
          </a:prstGeom>
        </p:spPr>
        <p:txBody>
          <a:bodyPr vert="horz" wrap="square" lIns="0" tIns="0" rIns="0" bIns="0" rtlCol="0">
            <a:spAutoFit/>
          </a:bodyPr>
          <a:lstStyle/>
          <a:p>
            <a:pPr marL="12700" marR="5080">
              <a:lnSpc>
                <a:spcPct val="100000"/>
              </a:lnSpc>
            </a:pPr>
            <a:r>
              <a:rPr sz="2000" b="1" spc="-5" dirty="0">
                <a:latin typeface="Arial"/>
                <a:cs typeface="Arial"/>
              </a:rPr>
              <a:t>preventing pandemic and  supporting </a:t>
            </a:r>
            <a:r>
              <a:rPr sz="2000" b="1" spc="-10" dirty="0">
                <a:latin typeface="Arial"/>
                <a:cs typeface="Arial"/>
              </a:rPr>
              <a:t>daily care </a:t>
            </a:r>
            <a:r>
              <a:rPr sz="2000" b="1" spc="-5" dirty="0">
                <a:latin typeface="Arial"/>
                <a:cs typeface="Arial"/>
              </a:rPr>
              <a:t>by  remote </a:t>
            </a:r>
            <a:r>
              <a:rPr sz="2000" b="1" spc="-10" dirty="0">
                <a:latin typeface="Arial"/>
                <a:cs typeface="Arial"/>
              </a:rPr>
              <a:t>sensing </a:t>
            </a:r>
            <a:r>
              <a:rPr sz="2000" b="1" spc="-5" dirty="0">
                <a:latin typeface="Arial"/>
                <a:cs typeface="Arial"/>
              </a:rPr>
              <a:t>and therapy  </a:t>
            </a:r>
            <a:r>
              <a:rPr sz="2000" b="1" spc="-10" dirty="0">
                <a:latin typeface="Arial"/>
                <a:cs typeface="Arial"/>
              </a:rPr>
              <a:t>in </a:t>
            </a:r>
            <a:r>
              <a:rPr sz="2000" b="1" spc="-5" dirty="0">
                <a:latin typeface="Arial"/>
                <a:cs typeface="Arial"/>
              </a:rPr>
              <a:t>digital</a:t>
            </a:r>
            <a:r>
              <a:rPr sz="2000" b="1" spc="-40" dirty="0">
                <a:latin typeface="Arial"/>
                <a:cs typeface="Arial"/>
              </a:rPr>
              <a:t> </a:t>
            </a:r>
            <a:r>
              <a:rPr sz="2000" b="1" spc="-10" dirty="0">
                <a:latin typeface="Arial"/>
                <a:cs typeface="Arial"/>
              </a:rPr>
              <a:t>healthcare.</a:t>
            </a:r>
            <a:endParaRPr sz="2000" dirty="0">
              <a:latin typeface="Arial"/>
              <a:cs typeface="Arial"/>
            </a:endParaRPr>
          </a:p>
        </p:txBody>
      </p:sp>
      <p:sp>
        <p:nvSpPr>
          <p:cNvPr id="39" name="object 39"/>
          <p:cNvSpPr/>
          <p:nvPr/>
        </p:nvSpPr>
        <p:spPr>
          <a:xfrm>
            <a:off x="5608320" y="3880103"/>
            <a:ext cx="3517391" cy="1877567"/>
          </a:xfrm>
          <a:prstGeom prst="rect">
            <a:avLst/>
          </a:prstGeom>
          <a:blipFill>
            <a:blip r:embed="rId6" cstate="print"/>
            <a:stretch>
              <a:fillRect/>
            </a:stretch>
          </a:blipFill>
        </p:spPr>
        <p:txBody>
          <a:bodyPr wrap="square" lIns="0" tIns="0" rIns="0" bIns="0" rtlCol="0"/>
          <a:lstStyle/>
          <a:p>
            <a:endParaRPr dirty="0"/>
          </a:p>
        </p:txBody>
      </p:sp>
      <p:sp>
        <p:nvSpPr>
          <p:cNvPr id="40" name="object 40"/>
          <p:cNvSpPr/>
          <p:nvPr/>
        </p:nvSpPr>
        <p:spPr>
          <a:xfrm>
            <a:off x="6056376" y="5529071"/>
            <a:ext cx="2649220" cy="338455"/>
          </a:xfrm>
          <a:custGeom>
            <a:avLst/>
            <a:gdLst/>
            <a:ahLst/>
            <a:cxnLst/>
            <a:rect l="l" t="t" r="r" b="b"/>
            <a:pathLst>
              <a:path w="2649220" h="338454">
                <a:moveTo>
                  <a:pt x="0" y="0"/>
                </a:moveTo>
                <a:lnTo>
                  <a:pt x="2648712" y="0"/>
                </a:lnTo>
                <a:lnTo>
                  <a:pt x="2648712" y="338327"/>
                </a:lnTo>
                <a:lnTo>
                  <a:pt x="0" y="338327"/>
                </a:lnTo>
                <a:lnTo>
                  <a:pt x="0" y="0"/>
                </a:lnTo>
                <a:close/>
              </a:path>
            </a:pathLst>
          </a:custGeom>
          <a:solidFill>
            <a:srgbClr val="FFFFFF"/>
          </a:solidFill>
        </p:spPr>
        <p:txBody>
          <a:bodyPr wrap="square" lIns="0" tIns="0" rIns="0" bIns="0" rtlCol="0"/>
          <a:lstStyle/>
          <a:p>
            <a:endParaRPr dirty="0"/>
          </a:p>
        </p:txBody>
      </p:sp>
      <p:sp>
        <p:nvSpPr>
          <p:cNvPr id="41" name="object 41"/>
          <p:cNvSpPr txBox="1"/>
          <p:nvPr/>
        </p:nvSpPr>
        <p:spPr>
          <a:xfrm>
            <a:off x="6134520" y="5569623"/>
            <a:ext cx="2308225" cy="259715"/>
          </a:xfrm>
          <a:prstGeom prst="rect">
            <a:avLst/>
          </a:prstGeom>
        </p:spPr>
        <p:txBody>
          <a:bodyPr vert="horz" wrap="square" lIns="0" tIns="0" rIns="0" bIns="0" rtlCol="0">
            <a:spAutoFit/>
          </a:bodyPr>
          <a:lstStyle/>
          <a:p>
            <a:pPr marL="12700">
              <a:lnSpc>
                <a:spcPct val="100000"/>
              </a:lnSpc>
            </a:pPr>
            <a:r>
              <a:rPr sz="1600" b="1" spc="-5" dirty="0">
                <a:solidFill>
                  <a:srgbClr val="0000FF"/>
                </a:solidFill>
                <a:latin typeface="Arial"/>
                <a:cs typeface="Arial"/>
              </a:rPr>
              <a:t>Symptoms </a:t>
            </a:r>
            <a:r>
              <a:rPr sz="1600" b="1" dirty="0">
                <a:solidFill>
                  <a:srgbClr val="0000FF"/>
                </a:solidFill>
                <a:latin typeface="Arial"/>
                <a:cs typeface="Arial"/>
              </a:rPr>
              <a:t>of</a:t>
            </a:r>
            <a:r>
              <a:rPr sz="1600" b="1" spc="-45" dirty="0">
                <a:solidFill>
                  <a:srgbClr val="0000FF"/>
                </a:solidFill>
                <a:latin typeface="Arial"/>
                <a:cs typeface="Arial"/>
              </a:rPr>
              <a:t> </a:t>
            </a:r>
            <a:r>
              <a:rPr sz="1600" b="1" spc="-5" dirty="0">
                <a:solidFill>
                  <a:srgbClr val="0000FF"/>
                </a:solidFill>
                <a:latin typeface="Arial"/>
                <a:cs typeface="Arial"/>
              </a:rPr>
              <a:t>COVID-19</a:t>
            </a:r>
            <a:endParaRPr sz="1600" dirty="0">
              <a:latin typeface="Arial"/>
              <a:cs typeface="Arial"/>
            </a:endParaRPr>
          </a:p>
        </p:txBody>
      </p:sp>
      <p:sp>
        <p:nvSpPr>
          <p:cNvPr id="42" name="object 42"/>
          <p:cNvSpPr/>
          <p:nvPr/>
        </p:nvSpPr>
        <p:spPr>
          <a:xfrm>
            <a:off x="7443216" y="2910840"/>
            <a:ext cx="1591055" cy="1347215"/>
          </a:xfrm>
          <a:prstGeom prst="rect">
            <a:avLst/>
          </a:prstGeom>
          <a:blipFill>
            <a:blip r:embed="rId7" cstate="print"/>
            <a:stretch>
              <a:fillRect/>
            </a:stretch>
          </a:blipFill>
        </p:spPr>
        <p:txBody>
          <a:bodyPr wrap="square" lIns="0" tIns="0" rIns="0" bIns="0" rtlCol="0"/>
          <a:lstStyle/>
          <a:p>
            <a:endParaRPr dirty="0"/>
          </a:p>
        </p:txBody>
      </p:sp>
      <p:sp>
        <p:nvSpPr>
          <p:cNvPr id="45" name="object 45"/>
          <p:cNvSpPr txBox="1"/>
          <p:nvPr/>
        </p:nvSpPr>
        <p:spPr>
          <a:xfrm>
            <a:off x="4364291" y="6477000"/>
            <a:ext cx="501015" cy="166777"/>
          </a:xfrm>
          <a:prstGeom prst="rect">
            <a:avLst/>
          </a:prstGeom>
        </p:spPr>
        <p:txBody>
          <a:bodyPr vert="horz" wrap="square" lIns="0" tIns="0" rIns="0" bIns="0" rtlCol="0">
            <a:spAutoFit/>
          </a:bodyPr>
          <a:lstStyle/>
          <a:p>
            <a:pPr marL="12700">
              <a:lnSpc>
                <a:spcPts val="1425"/>
              </a:lnSpc>
            </a:pPr>
            <a:r>
              <a:rPr sz="1100" spc="5" dirty="0">
                <a:latin typeface="Arial"/>
                <a:cs typeface="Arial"/>
              </a:rPr>
              <a:t>Slide</a:t>
            </a:r>
            <a:r>
              <a:rPr sz="1100" spc="-160" dirty="0">
                <a:latin typeface="Arial"/>
                <a:cs typeface="Arial"/>
              </a:rPr>
              <a:t> </a:t>
            </a:r>
            <a:fld id="{81D60167-4931-47E6-BA6A-407CBD079E47}" type="slidenum">
              <a:rPr sz="1100" spc="-5" dirty="0">
                <a:latin typeface="Arial"/>
                <a:cs typeface="Arial"/>
              </a:rPr>
              <a:t>6</a:t>
            </a:fld>
            <a:endParaRPr sz="1100" dirty="0">
              <a:latin typeface="Arial"/>
              <a:cs typeface="Arial"/>
            </a:endParaRPr>
          </a:p>
        </p:txBody>
      </p:sp>
      <p:sp>
        <p:nvSpPr>
          <p:cNvPr id="49" name="object 3">
            <a:extLst>
              <a:ext uri="{FF2B5EF4-FFF2-40B4-BE49-F238E27FC236}">
                <a16:creationId xmlns:a16="http://schemas.microsoft.com/office/drawing/2014/main" id="{0B7C827F-3516-40DF-B55C-409DCF1EFD2A}"/>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51" name="object 3">
            <a:extLst>
              <a:ext uri="{FF2B5EF4-FFF2-40B4-BE49-F238E27FC236}">
                <a16:creationId xmlns:a16="http://schemas.microsoft.com/office/drawing/2014/main" id="{84A45862-2CBF-42E9-B114-62BB38B684D6}"/>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44" name="日付プレースホルダー 43">
            <a:extLst>
              <a:ext uri="{FF2B5EF4-FFF2-40B4-BE49-F238E27FC236}">
                <a16:creationId xmlns:a16="http://schemas.microsoft.com/office/drawing/2014/main" id="{26379955-82A0-FDCB-734C-3418D9540598}"/>
              </a:ext>
            </a:extLst>
          </p:cNvPr>
          <p:cNvSpPr>
            <a:spLocks noGrp="1"/>
          </p:cNvSpPr>
          <p:nvPr>
            <p:ph type="dt" sz="half" idx="13"/>
          </p:nvPr>
        </p:nvSpPr>
        <p:spPr/>
        <p:txBody>
          <a:bodyPr/>
          <a:lstStyle/>
          <a:p>
            <a:r>
              <a:rPr lang="en-US" altLang="ja-JP"/>
              <a:t>July 2025</a:t>
            </a:r>
            <a:endParaRPr lang="en-US" altLang="ja-JP" dirty="0"/>
          </a:p>
        </p:txBody>
      </p:sp>
      <p:sp>
        <p:nvSpPr>
          <p:cNvPr id="38" name="object 4">
            <a:extLst>
              <a:ext uri="{FF2B5EF4-FFF2-40B4-BE49-F238E27FC236}">
                <a16:creationId xmlns:a16="http://schemas.microsoft.com/office/drawing/2014/main" id="{6F745E58-2032-482B-E5F0-F5A9B19DA1FE}"/>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47" name="object 10">
            <a:extLst>
              <a:ext uri="{FF2B5EF4-FFF2-40B4-BE49-F238E27FC236}">
                <a16:creationId xmlns:a16="http://schemas.microsoft.com/office/drawing/2014/main" id="{6FE6166C-605E-F00D-0428-538E91727E30}"/>
              </a:ext>
            </a:extLst>
          </p:cNvPr>
          <p:cNvSpPr txBox="1"/>
          <p:nvPr/>
        </p:nvSpPr>
        <p:spPr>
          <a:xfrm>
            <a:off x="6400800" y="6473210"/>
            <a:ext cx="2222500"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9717E-4150-4B3E-BD9F-1DB2399E8ABE}"/>
              </a:ext>
            </a:extLst>
          </p:cNvPr>
          <p:cNvSpPr>
            <a:spLocks noGrp="1"/>
          </p:cNvSpPr>
          <p:nvPr>
            <p:ph type="title"/>
          </p:nvPr>
        </p:nvSpPr>
        <p:spPr>
          <a:xfrm>
            <a:off x="669544" y="606694"/>
            <a:ext cx="7826756" cy="1212811"/>
          </a:xfrm>
        </p:spPr>
        <p:txBody>
          <a:bodyPr>
            <a:noAutofit/>
          </a:bodyPr>
          <a:lstStyle/>
          <a:p>
            <a:r>
              <a:rPr lang="en-US" sz="2800" b="1" dirty="0">
                <a:solidFill>
                  <a:schemeClr val="tx1"/>
                </a:solidFill>
                <a:latin typeface="+mn-lt"/>
              </a:rPr>
              <a:t>5.1 Coexisting Models;</a:t>
            </a:r>
            <a:br>
              <a:rPr lang="en-US" sz="2800" b="1" dirty="0">
                <a:solidFill>
                  <a:schemeClr val="tx1"/>
                </a:solidFill>
                <a:latin typeface="+mn-lt"/>
              </a:rPr>
            </a:br>
            <a:r>
              <a:rPr lang="en-US" sz="2800" b="1" dirty="0">
                <a:solidFill>
                  <a:schemeClr val="tx1"/>
                </a:solidFill>
                <a:latin typeface="+mn-lt"/>
              </a:rPr>
              <a:t>Interference among BANs and other Networks</a:t>
            </a:r>
            <a:endParaRPr lang="en-US" sz="2800" b="1" dirty="0">
              <a:latin typeface="+mn-lt"/>
            </a:endParaRPr>
          </a:p>
        </p:txBody>
      </p:sp>
      <p:sp>
        <p:nvSpPr>
          <p:cNvPr id="3" name="Date Placeholder 2">
            <a:extLst>
              <a:ext uri="{FF2B5EF4-FFF2-40B4-BE49-F238E27FC236}">
                <a16:creationId xmlns:a16="http://schemas.microsoft.com/office/drawing/2014/main" id="{2BF35FC6-BB75-451E-83B1-3F688D36CAE8}"/>
              </a:ext>
            </a:extLst>
          </p:cNvPr>
          <p:cNvSpPr>
            <a:spLocks noGrp="1"/>
          </p:cNvSpPr>
          <p:nvPr>
            <p:ph type="dt" idx="10"/>
          </p:nvPr>
        </p:nvSpPr>
        <p:spPr>
          <a:xfrm>
            <a:off x="684482" y="394156"/>
            <a:ext cx="2287317" cy="2154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a:ea typeface="ＭＳ Ｐゴシック" charset="-128"/>
                <a:cs typeface="+mn-cs"/>
              </a:rPr>
              <a:t>July 2025</a:t>
            </a:r>
            <a:endParaRPr kumimoji="1" lang="en-US" sz="1400" b="1"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6" name="Content Placeholder 5">
            <a:extLst>
              <a:ext uri="{FF2B5EF4-FFF2-40B4-BE49-F238E27FC236}">
                <a16:creationId xmlns:a16="http://schemas.microsoft.com/office/drawing/2014/main" id="{28288BF3-7D22-45EC-A5F0-49C1727BBBBB}"/>
              </a:ext>
            </a:extLst>
          </p:cNvPr>
          <p:cNvSpPr>
            <a:spLocks noGrp="1"/>
          </p:cNvSpPr>
          <p:nvPr>
            <p:ph sz="quarter" idx="13"/>
          </p:nvPr>
        </p:nvSpPr>
        <p:spPr>
          <a:xfrm>
            <a:off x="785413" y="1916064"/>
            <a:ext cx="7772401" cy="776593"/>
          </a:xfrm>
        </p:spPr>
        <p:txBody>
          <a:bodyPr/>
          <a:lstStyle/>
          <a:p>
            <a:r>
              <a:rPr lang="en-US" sz="2000" dirty="0"/>
              <a:t>There would be cases where BANs or BAN and other networks are spatially collapsed. </a:t>
            </a:r>
          </a:p>
          <a:p>
            <a:endParaRPr lang="en-US" sz="2000" dirty="0"/>
          </a:p>
        </p:txBody>
      </p:sp>
      <p:sp>
        <p:nvSpPr>
          <p:cNvPr id="10" name="TextBox 9">
            <a:extLst>
              <a:ext uri="{FF2B5EF4-FFF2-40B4-BE49-F238E27FC236}">
                <a16:creationId xmlns:a16="http://schemas.microsoft.com/office/drawing/2014/main" id="{03690103-3D92-485D-B9C3-EEF9B7001C13}"/>
              </a:ext>
            </a:extLst>
          </p:cNvPr>
          <p:cNvSpPr txBox="1"/>
          <p:nvPr/>
        </p:nvSpPr>
        <p:spPr>
          <a:xfrm>
            <a:off x="775344" y="5728086"/>
            <a:ext cx="3758612" cy="307777"/>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Arial"/>
                <a:ea typeface="+mn-ea"/>
                <a:cs typeface="+mn-cs"/>
              </a:rPr>
              <a:t>Case 1: BANs, using same frequency bands</a:t>
            </a:r>
          </a:p>
        </p:txBody>
      </p:sp>
      <p:sp>
        <p:nvSpPr>
          <p:cNvPr id="11" name="TextBox 10">
            <a:extLst>
              <a:ext uri="{FF2B5EF4-FFF2-40B4-BE49-F238E27FC236}">
                <a16:creationId xmlns:a16="http://schemas.microsoft.com/office/drawing/2014/main" id="{0258DA9A-E63E-4AB4-AB5E-27A714E8B89E}"/>
              </a:ext>
            </a:extLst>
          </p:cNvPr>
          <p:cNvSpPr txBox="1"/>
          <p:nvPr/>
        </p:nvSpPr>
        <p:spPr>
          <a:xfrm>
            <a:off x="5844209" y="5728086"/>
            <a:ext cx="32202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Arial"/>
                <a:ea typeface="+mn-ea"/>
                <a:cs typeface="+mn-cs"/>
              </a:rPr>
              <a:t>Case 2: BAN and PAN, using same frequency bands</a:t>
            </a:r>
          </a:p>
        </p:txBody>
      </p:sp>
      <p:pic>
        <p:nvPicPr>
          <p:cNvPr id="12" name="Picture 11" descr="A picture containing text, iPod&#10;&#10;Description automatically generated">
            <a:extLst>
              <a:ext uri="{FF2B5EF4-FFF2-40B4-BE49-F238E27FC236}">
                <a16:creationId xmlns:a16="http://schemas.microsoft.com/office/drawing/2014/main" id="{7FEC414F-102E-47E0-B85C-5BCC2907F0BC}"/>
              </a:ext>
            </a:extLst>
          </p:cNvPr>
          <p:cNvPicPr>
            <a:picLocks noChangeAspect="1"/>
          </p:cNvPicPr>
          <p:nvPr/>
        </p:nvPicPr>
        <p:blipFill>
          <a:blip r:embed="rId2"/>
          <a:stretch>
            <a:fillRect/>
          </a:stretch>
        </p:blipFill>
        <p:spPr>
          <a:xfrm>
            <a:off x="775344" y="3043175"/>
            <a:ext cx="4279763" cy="2684911"/>
          </a:xfrm>
          <a:prstGeom prst="rect">
            <a:avLst/>
          </a:prstGeom>
        </p:spPr>
      </p:pic>
      <p:pic>
        <p:nvPicPr>
          <p:cNvPr id="13" name="Picture 12" descr="Chart&#10;&#10;Description automatically generated">
            <a:extLst>
              <a:ext uri="{FF2B5EF4-FFF2-40B4-BE49-F238E27FC236}">
                <a16:creationId xmlns:a16="http://schemas.microsoft.com/office/drawing/2014/main" id="{32D32D48-A5DE-4E26-BC4A-5C1368EF95D8}"/>
              </a:ext>
            </a:extLst>
          </p:cNvPr>
          <p:cNvPicPr>
            <a:picLocks noChangeAspect="1"/>
          </p:cNvPicPr>
          <p:nvPr/>
        </p:nvPicPr>
        <p:blipFill>
          <a:blip r:embed="rId3"/>
          <a:stretch>
            <a:fillRect/>
          </a:stretch>
        </p:blipFill>
        <p:spPr>
          <a:xfrm>
            <a:off x="5426637" y="3120273"/>
            <a:ext cx="3131177" cy="2384962"/>
          </a:xfrm>
          <a:prstGeom prst="rect">
            <a:avLst/>
          </a:prstGeom>
        </p:spPr>
      </p:pic>
      <p:sp>
        <p:nvSpPr>
          <p:cNvPr id="4" name="object 8">
            <a:extLst>
              <a:ext uri="{FF2B5EF4-FFF2-40B4-BE49-F238E27FC236}">
                <a16:creationId xmlns:a16="http://schemas.microsoft.com/office/drawing/2014/main" id="{7E72ADE0-666D-2BC8-BFB5-7249EF944132}"/>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60</a:t>
            </a:fld>
            <a:endParaRPr sz="1200" dirty="0">
              <a:latin typeface="Times New Roman"/>
              <a:cs typeface="Times New Roman"/>
            </a:endParaRPr>
          </a:p>
        </p:txBody>
      </p:sp>
      <p:sp>
        <p:nvSpPr>
          <p:cNvPr id="9" name="object 10">
            <a:extLst>
              <a:ext uri="{FF2B5EF4-FFF2-40B4-BE49-F238E27FC236}">
                <a16:creationId xmlns:a16="http://schemas.microsoft.com/office/drawing/2014/main" id="{D74BD013-C482-F98F-3583-71DF66E868A8}"/>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7457290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8288BF3-7D22-45EC-A5F0-49C1727BBBBB}"/>
              </a:ext>
            </a:extLst>
          </p:cNvPr>
          <p:cNvSpPr>
            <a:spLocks noGrp="1"/>
          </p:cNvSpPr>
          <p:nvPr>
            <p:ph sz="quarter" idx="13"/>
          </p:nvPr>
        </p:nvSpPr>
        <p:spPr>
          <a:xfrm>
            <a:off x="35496" y="5157192"/>
            <a:ext cx="9217024" cy="1224300"/>
          </a:xfrm>
        </p:spPr>
        <p:txBody>
          <a:bodyPr/>
          <a:lstStyle/>
          <a:p>
            <a:pPr marL="2540" indent="0">
              <a:buNone/>
            </a:pPr>
            <a:r>
              <a:rPr lang="ja-JP" altLang="en-US" sz="1800" b="1" dirty="0">
                <a:highlight>
                  <a:srgbClr val="FFFF00"/>
                </a:highlight>
              </a:rPr>
              <a:t>・</a:t>
            </a:r>
            <a:r>
              <a:rPr lang="en-US" sz="1800" b="1" dirty="0">
                <a:highlight>
                  <a:srgbClr val="FFFF00"/>
                </a:highlight>
              </a:rPr>
              <a:t>When introducing a new radio system, R&amp;D of technologies to avoid interference  among coexisting systems is mandatory by regulation and necessary in standard.</a:t>
            </a:r>
          </a:p>
          <a:p>
            <a:pPr marL="2540" indent="0">
              <a:buNone/>
            </a:pPr>
            <a:r>
              <a:rPr lang="ja-JP" altLang="en-US" sz="1800" b="1" dirty="0">
                <a:highlight>
                  <a:srgbClr val="FFFF00"/>
                </a:highlight>
              </a:rPr>
              <a:t>・</a:t>
            </a:r>
            <a:r>
              <a:rPr lang="en-US" altLang="ja-JP" sz="1800" b="1" dirty="0">
                <a:highlight>
                  <a:srgbClr val="FFFF00"/>
                </a:highlight>
              </a:rPr>
              <a:t>Particularly, cognitive sensing, measuring, modelling, and interference mitigation technologies must be a common subject among URSI commissions.  </a:t>
            </a:r>
            <a:endParaRPr lang="en-US" sz="1800" b="1" dirty="0">
              <a:highlight>
                <a:srgbClr val="FFFF00"/>
              </a:highlight>
            </a:endParaRPr>
          </a:p>
        </p:txBody>
      </p:sp>
      <p:sp>
        <p:nvSpPr>
          <p:cNvPr id="15" name="TextBox 14">
            <a:extLst>
              <a:ext uri="{FF2B5EF4-FFF2-40B4-BE49-F238E27FC236}">
                <a16:creationId xmlns:a16="http://schemas.microsoft.com/office/drawing/2014/main" id="{A7D395F5-29AF-4C8C-ADEE-7E692D3C90C9}"/>
              </a:ext>
            </a:extLst>
          </p:cNvPr>
          <p:cNvSpPr txBox="1"/>
          <p:nvPr/>
        </p:nvSpPr>
        <p:spPr>
          <a:xfrm>
            <a:off x="179512" y="4133334"/>
            <a:ext cx="4911961" cy="923330"/>
          </a:xfrm>
          <a:prstGeom prst="rect">
            <a:avLst/>
          </a:prstGeom>
          <a:noFill/>
        </p:spPr>
        <p:txBody>
          <a:bodyPr wrap="square" rtlCol="0">
            <a:spAutoFit/>
          </a:bodyPr>
          <a:lstStyle/>
          <a:p>
            <a:r>
              <a:rPr lang="en-US" sz="1800" i="0" dirty="0">
                <a:solidFill>
                  <a:schemeClr val="tx1"/>
                </a:solidFill>
                <a:latin typeface="+mn-lt"/>
              </a:rPr>
              <a:t>Case 3: BAN and other piconets such as cellular network or Wi-Fi, some part of their frequency bands are overlapped.</a:t>
            </a:r>
          </a:p>
        </p:txBody>
      </p:sp>
      <p:pic>
        <p:nvPicPr>
          <p:cNvPr id="16" name="Picture 15" descr="Diagram&#10;&#10;Description automatically generated">
            <a:extLst>
              <a:ext uri="{FF2B5EF4-FFF2-40B4-BE49-F238E27FC236}">
                <a16:creationId xmlns:a16="http://schemas.microsoft.com/office/drawing/2014/main" id="{52AB0B3B-A160-415B-8F55-70694F511FFD}"/>
              </a:ext>
            </a:extLst>
          </p:cNvPr>
          <p:cNvPicPr>
            <a:picLocks noChangeAspect="1"/>
          </p:cNvPicPr>
          <p:nvPr/>
        </p:nvPicPr>
        <p:blipFill>
          <a:blip r:embed="rId2"/>
          <a:stretch>
            <a:fillRect/>
          </a:stretch>
        </p:blipFill>
        <p:spPr>
          <a:xfrm>
            <a:off x="672878" y="1685867"/>
            <a:ext cx="4222558" cy="2558093"/>
          </a:xfrm>
          <a:prstGeom prst="rect">
            <a:avLst/>
          </a:prstGeom>
        </p:spPr>
      </p:pic>
      <p:sp>
        <p:nvSpPr>
          <p:cNvPr id="17" name="TextBox 16">
            <a:extLst>
              <a:ext uri="{FF2B5EF4-FFF2-40B4-BE49-F238E27FC236}">
                <a16:creationId xmlns:a16="http://schemas.microsoft.com/office/drawing/2014/main" id="{334C2B94-66B7-4CFB-860F-525EAB5CD483}"/>
              </a:ext>
            </a:extLst>
          </p:cNvPr>
          <p:cNvSpPr txBox="1"/>
          <p:nvPr/>
        </p:nvSpPr>
        <p:spPr>
          <a:xfrm>
            <a:off x="5076056" y="4133334"/>
            <a:ext cx="4067944" cy="1015663"/>
          </a:xfrm>
          <a:prstGeom prst="rect">
            <a:avLst/>
          </a:prstGeom>
          <a:noFill/>
        </p:spPr>
        <p:txBody>
          <a:bodyPr wrap="square" rtlCol="0">
            <a:spAutoFit/>
          </a:bodyPr>
          <a:lstStyle/>
          <a:p>
            <a:r>
              <a:rPr lang="en-US" i="0" dirty="0">
                <a:solidFill>
                  <a:schemeClr val="tx1"/>
                </a:solidFill>
                <a:latin typeface="+mn-lt"/>
              </a:rPr>
              <a:t>Case 4: </a:t>
            </a:r>
            <a:r>
              <a:rPr lang="en-US" i="0" dirty="0">
                <a:solidFill>
                  <a:srgbClr val="FF0000"/>
                </a:solidFill>
                <a:latin typeface="+mn-lt"/>
              </a:rPr>
              <a:t>Coexisting Passive Radio Receiver Systems such as RAS, EESS etc.</a:t>
            </a:r>
          </a:p>
        </p:txBody>
      </p:sp>
      <p:sp>
        <p:nvSpPr>
          <p:cNvPr id="8" name="Date Placeholder 2">
            <a:extLst>
              <a:ext uri="{FF2B5EF4-FFF2-40B4-BE49-F238E27FC236}">
                <a16:creationId xmlns:a16="http://schemas.microsoft.com/office/drawing/2014/main" id="{094C26F8-6C9A-5212-C8D5-CAA456041B91}"/>
              </a:ext>
            </a:extLst>
          </p:cNvPr>
          <p:cNvSpPr>
            <a:spLocks noGrp="1"/>
          </p:cNvSpPr>
          <p:nvPr>
            <p:ph type="dt" idx="10"/>
          </p:nvPr>
        </p:nvSpPr>
        <p:spPr>
          <a:xfrm>
            <a:off x="684482" y="394156"/>
            <a:ext cx="2287317" cy="2154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a:ea typeface="ＭＳ Ｐゴシック" charset="-128"/>
                <a:cs typeface="+mn-cs"/>
              </a:rPr>
              <a:t>July 2025</a:t>
            </a:r>
            <a:endParaRPr kumimoji="1" lang="en-US" sz="1400" b="1"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11" name="Title 1">
            <a:extLst>
              <a:ext uri="{FF2B5EF4-FFF2-40B4-BE49-F238E27FC236}">
                <a16:creationId xmlns:a16="http://schemas.microsoft.com/office/drawing/2014/main" id="{3483EDE0-D3AA-6E17-4DEF-C59C947AC059}"/>
              </a:ext>
            </a:extLst>
          </p:cNvPr>
          <p:cNvSpPr>
            <a:spLocks noGrp="1"/>
          </p:cNvSpPr>
          <p:nvPr>
            <p:ph type="title"/>
          </p:nvPr>
        </p:nvSpPr>
        <p:spPr>
          <a:xfrm>
            <a:off x="179513" y="606694"/>
            <a:ext cx="8783532" cy="923331"/>
          </a:xfrm>
        </p:spPr>
        <p:txBody>
          <a:bodyPr>
            <a:noAutofit/>
          </a:bodyPr>
          <a:lstStyle/>
          <a:p>
            <a:r>
              <a:rPr lang="en-US" sz="2800" b="1" dirty="0">
                <a:solidFill>
                  <a:schemeClr val="tx1"/>
                </a:solidFill>
                <a:latin typeface="+mn-lt"/>
              </a:rPr>
              <a:t>5.2 Coexisting Models;</a:t>
            </a:r>
            <a:br>
              <a:rPr lang="en-US" sz="2800" b="1" dirty="0">
                <a:solidFill>
                  <a:schemeClr val="tx1"/>
                </a:solidFill>
                <a:latin typeface="+mn-lt"/>
              </a:rPr>
            </a:br>
            <a:r>
              <a:rPr lang="en-US" sz="2800" b="1" dirty="0">
                <a:solidFill>
                  <a:schemeClr val="tx1"/>
                </a:solidFill>
                <a:latin typeface="+mn-lt"/>
              </a:rPr>
              <a:t>Interference among BANs and other Radio Systems</a:t>
            </a:r>
            <a:endParaRPr lang="en-US" sz="2800" b="1" dirty="0">
              <a:latin typeface="+mn-lt"/>
            </a:endParaRPr>
          </a:p>
        </p:txBody>
      </p:sp>
      <p:grpSp>
        <p:nvGrpSpPr>
          <p:cNvPr id="12" name="グループ化 5">
            <a:extLst>
              <a:ext uri="{FF2B5EF4-FFF2-40B4-BE49-F238E27FC236}">
                <a16:creationId xmlns:a16="http://schemas.microsoft.com/office/drawing/2014/main" id="{2BB6E2C9-392D-D18F-53FD-D39F8A13C37E}"/>
              </a:ext>
            </a:extLst>
          </p:cNvPr>
          <p:cNvGrpSpPr/>
          <p:nvPr/>
        </p:nvGrpSpPr>
        <p:grpSpPr>
          <a:xfrm>
            <a:off x="5172778" y="2345987"/>
            <a:ext cx="3180612" cy="1685088"/>
            <a:chOff x="68778" y="2089979"/>
            <a:chExt cx="3180612" cy="1685088"/>
          </a:xfrm>
        </p:grpSpPr>
        <p:pic>
          <p:nvPicPr>
            <p:cNvPr id="13" name="図 38">
              <a:extLst>
                <a:ext uri="{FF2B5EF4-FFF2-40B4-BE49-F238E27FC236}">
                  <a16:creationId xmlns:a16="http://schemas.microsoft.com/office/drawing/2014/main" id="{A6DCDCF2-6B7F-A228-6361-DBE26CF48A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685" y="2089979"/>
              <a:ext cx="1157313" cy="1350199"/>
            </a:xfrm>
            <a:prstGeom prst="rect">
              <a:avLst/>
            </a:prstGeom>
          </p:spPr>
        </p:pic>
        <p:sp>
          <p:nvSpPr>
            <p:cNvPr id="21" name="テキスト ボックス 10">
              <a:extLst>
                <a:ext uri="{FF2B5EF4-FFF2-40B4-BE49-F238E27FC236}">
                  <a16:creationId xmlns:a16="http://schemas.microsoft.com/office/drawing/2014/main" id="{25194B1D-8DF2-A92D-5315-3D0946ADCECC}"/>
                </a:ext>
              </a:extLst>
            </p:cNvPr>
            <p:cNvSpPr txBox="1"/>
            <p:nvPr/>
          </p:nvSpPr>
          <p:spPr>
            <a:xfrm>
              <a:off x="68778" y="3374957"/>
              <a:ext cx="3180612" cy="400110"/>
            </a:xfrm>
            <a:prstGeom prst="rect">
              <a:avLst/>
            </a:prstGeom>
            <a:noFill/>
          </p:spPr>
          <p:txBody>
            <a:bodyPr wrap="square" rtlCol="0">
              <a:spAutoFit/>
            </a:bodyPr>
            <a:lstStyle/>
            <a:p>
              <a:r>
                <a:rPr kumimoji="1" lang="en-US" altLang="ja-JP" b="1" dirty="0">
                  <a:solidFill>
                    <a:schemeClr val="tx1"/>
                  </a:solidFill>
                </a:rPr>
                <a:t>Radio Astronomy(RAS)</a:t>
              </a:r>
              <a:endParaRPr kumimoji="1" lang="ja-JP" altLang="en-US" b="1" dirty="0">
                <a:solidFill>
                  <a:schemeClr val="tx1"/>
                </a:solidFill>
              </a:endParaRPr>
            </a:p>
          </p:txBody>
        </p:sp>
      </p:grpSp>
      <p:pic>
        <p:nvPicPr>
          <p:cNvPr id="22" name="図 59">
            <a:extLst>
              <a:ext uri="{FF2B5EF4-FFF2-40B4-BE49-F238E27FC236}">
                <a16:creationId xmlns:a16="http://schemas.microsoft.com/office/drawing/2014/main" id="{EDC2AE74-63F1-5BE0-E93B-CACBA2764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114" y="1556792"/>
            <a:ext cx="817894" cy="817894"/>
          </a:xfrm>
          <a:prstGeom prst="rect">
            <a:avLst/>
          </a:prstGeom>
        </p:spPr>
      </p:pic>
      <p:sp>
        <p:nvSpPr>
          <p:cNvPr id="23" name="テキスト ボックス 24">
            <a:extLst>
              <a:ext uri="{FF2B5EF4-FFF2-40B4-BE49-F238E27FC236}">
                <a16:creationId xmlns:a16="http://schemas.microsoft.com/office/drawing/2014/main" id="{58A443C4-F188-9C52-021E-3F5D73B28306}"/>
              </a:ext>
            </a:extLst>
          </p:cNvPr>
          <p:cNvSpPr txBox="1"/>
          <p:nvPr/>
        </p:nvSpPr>
        <p:spPr>
          <a:xfrm>
            <a:off x="6730997" y="2407951"/>
            <a:ext cx="2379143" cy="923330"/>
          </a:xfrm>
          <a:prstGeom prst="rect">
            <a:avLst/>
          </a:prstGeom>
          <a:noFill/>
        </p:spPr>
        <p:txBody>
          <a:bodyPr wrap="square" rtlCol="0">
            <a:spAutoFit/>
          </a:bodyPr>
          <a:lstStyle/>
          <a:p>
            <a:r>
              <a:rPr lang="en-US" altLang="ja-JP" sz="1800" dirty="0">
                <a:solidFill>
                  <a:schemeClr val="tx1"/>
                </a:solidFill>
              </a:rPr>
              <a:t>S</a:t>
            </a:r>
            <a:r>
              <a:rPr kumimoji="1" lang="en-US" altLang="ja-JP" sz="1800" b="1" dirty="0">
                <a:solidFill>
                  <a:schemeClr val="tx1"/>
                </a:solidFill>
              </a:rPr>
              <a:t>pace Exploration Ship, Earth Exploration Satellite</a:t>
            </a:r>
            <a:r>
              <a:rPr kumimoji="1" lang="ja-JP" altLang="en-US" sz="1800" b="1" dirty="0">
                <a:solidFill>
                  <a:schemeClr val="tx1"/>
                </a:solidFill>
              </a:rPr>
              <a:t>（</a:t>
            </a:r>
            <a:r>
              <a:rPr kumimoji="1" lang="en-US" altLang="ja-JP" sz="1800" b="1" dirty="0">
                <a:solidFill>
                  <a:schemeClr val="tx1"/>
                </a:solidFill>
              </a:rPr>
              <a:t>EESS)</a:t>
            </a:r>
            <a:endParaRPr kumimoji="1" lang="ja-JP" altLang="en-US" sz="1800" b="1" dirty="0">
              <a:solidFill>
                <a:schemeClr val="tx1"/>
              </a:solidFill>
            </a:endParaRPr>
          </a:p>
        </p:txBody>
      </p:sp>
      <p:sp>
        <p:nvSpPr>
          <p:cNvPr id="2" name="object 8">
            <a:extLst>
              <a:ext uri="{FF2B5EF4-FFF2-40B4-BE49-F238E27FC236}">
                <a16:creationId xmlns:a16="http://schemas.microsoft.com/office/drawing/2014/main" id="{BA2A571F-7771-3877-BB6D-DD896026F87E}"/>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61</a:t>
            </a:fld>
            <a:endParaRPr sz="1200" dirty="0">
              <a:latin typeface="Times New Roman"/>
              <a:cs typeface="Times New Roman"/>
            </a:endParaRPr>
          </a:p>
        </p:txBody>
      </p:sp>
      <p:sp>
        <p:nvSpPr>
          <p:cNvPr id="3" name="object 10">
            <a:extLst>
              <a:ext uri="{FF2B5EF4-FFF2-40B4-BE49-F238E27FC236}">
                <a16:creationId xmlns:a16="http://schemas.microsoft.com/office/drawing/2014/main" id="{5BF04CB5-7327-B0A9-4AE6-1B55CED30E66}"/>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1521636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A27B59-ECBD-F48A-BC6E-4290A7E47D3B}"/>
              </a:ext>
            </a:extLst>
          </p:cNvPr>
          <p:cNvSpPr>
            <a:spLocks noGrp="1"/>
          </p:cNvSpPr>
          <p:nvPr>
            <p:ph type="title"/>
          </p:nvPr>
        </p:nvSpPr>
        <p:spPr>
          <a:xfrm>
            <a:off x="685800" y="685800"/>
            <a:ext cx="7772400" cy="792490"/>
          </a:xfrm>
        </p:spPr>
        <p:txBody>
          <a:bodyPr/>
          <a:lstStyle/>
          <a:p>
            <a:r>
              <a:rPr kumimoji="0" lang="en-US" altLang="ja-JP" sz="2400" b="1" i="0" u="none" strike="noStrike" kern="0" cap="none" spc="0" normalizeH="0" baseline="0" noProof="0" dirty="0">
                <a:ln>
                  <a:noFill/>
                </a:ln>
                <a:solidFill>
                  <a:srgbClr val="000000"/>
                </a:solidFill>
                <a:effectLst/>
                <a:uLnTx/>
                <a:uFillTx/>
                <a:latin typeface="+mn-ea"/>
                <a:ea typeface="+mn-ea"/>
                <a:cs typeface="Times New Roman"/>
                <a:sym typeface="Times New Roman"/>
              </a:rPr>
              <a:t>5.3 Definition of Coexistence Environment Classes</a:t>
            </a:r>
            <a:endParaRPr kumimoji="1" lang="ja-JP" altLang="en-US" sz="3200" b="1" dirty="0">
              <a:latin typeface="+mn-ea"/>
              <a:ea typeface="+mn-ea"/>
            </a:endParaRPr>
          </a:p>
        </p:txBody>
      </p:sp>
      <p:sp>
        <p:nvSpPr>
          <p:cNvPr id="3" name="日付プレースホルダー 2">
            <a:extLst>
              <a:ext uri="{FF2B5EF4-FFF2-40B4-BE49-F238E27FC236}">
                <a16:creationId xmlns:a16="http://schemas.microsoft.com/office/drawing/2014/main" id="{FDD6005F-B91B-D90C-1D20-07C5CF679ACF}"/>
              </a:ext>
            </a:extLst>
          </p:cNvPr>
          <p:cNvSpPr>
            <a:spLocks noGrp="1"/>
          </p:cNvSpPr>
          <p:nvPr>
            <p:ph type="dt" idx="10"/>
          </p:nvPr>
        </p:nvSpPr>
        <p:spPr>
          <a:xfrm>
            <a:off x="684482" y="394156"/>
            <a:ext cx="2287317" cy="215444"/>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a:solidFill>
                  <a:srgbClr val="000000"/>
                </a:solidFill>
                <a:latin typeface="Arial"/>
              </a:rPr>
              <a:t>July 2025</a:t>
            </a:r>
            <a:endParaRPr kumimoji="0" lang="en-US" sz="1400" b="1"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graphicFrame>
        <p:nvGraphicFramePr>
          <p:cNvPr id="6" name="Table 8">
            <a:extLst>
              <a:ext uri="{FF2B5EF4-FFF2-40B4-BE49-F238E27FC236}">
                <a16:creationId xmlns:a16="http://schemas.microsoft.com/office/drawing/2014/main" id="{0CB4866A-0052-74F1-70F2-FFE23393AE04}"/>
              </a:ext>
            </a:extLst>
          </p:cNvPr>
          <p:cNvGraphicFramePr>
            <a:graphicFrameLocks noGrp="1"/>
          </p:cNvGraphicFramePr>
          <p:nvPr/>
        </p:nvGraphicFramePr>
        <p:xfrm>
          <a:off x="547086" y="1478290"/>
          <a:ext cx="8049827" cy="4092764"/>
        </p:xfrm>
        <a:graphic>
          <a:graphicData uri="http://schemas.openxmlformats.org/drawingml/2006/table">
            <a:tbl>
              <a:tblPr firstRow="1" bandRow="1">
                <a:tableStyleId>{5940675A-B579-460E-94D1-54222C63F5DA}</a:tableStyleId>
              </a:tblPr>
              <a:tblGrid>
                <a:gridCol w="868120">
                  <a:extLst>
                    <a:ext uri="{9D8B030D-6E8A-4147-A177-3AD203B41FA5}">
                      <a16:colId xmlns:a16="http://schemas.microsoft.com/office/drawing/2014/main" val="683781293"/>
                    </a:ext>
                  </a:extLst>
                </a:gridCol>
                <a:gridCol w="1149073">
                  <a:extLst>
                    <a:ext uri="{9D8B030D-6E8A-4147-A177-3AD203B41FA5}">
                      <a16:colId xmlns:a16="http://schemas.microsoft.com/office/drawing/2014/main" val="1329213928"/>
                    </a:ext>
                  </a:extLst>
                </a:gridCol>
                <a:gridCol w="1186955">
                  <a:extLst>
                    <a:ext uri="{9D8B030D-6E8A-4147-A177-3AD203B41FA5}">
                      <a16:colId xmlns:a16="http://schemas.microsoft.com/office/drawing/2014/main" val="2623798819"/>
                    </a:ext>
                  </a:extLst>
                </a:gridCol>
                <a:gridCol w="1300600">
                  <a:extLst>
                    <a:ext uri="{9D8B030D-6E8A-4147-A177-3AD203B41FA5}">
                      <a16:colId xmlns:a16="http://schemas.microsoft.com/office/drawing/2014/main" val="864124007"/>
                    </a:ext>
                  </a:extLst>
                </a:gridCol>
                <a:gridCol w="1174328">
                  <a:extLst>
                    <a:ext uri="{9D8B030D-6E8A-4147-A177-3AD203B41FA5}">
                      <a16:colId xmlns:a16="http://schemas.microsoft.com/office/drawing/2014/main" val="155283774"/>
                    </a:ext>
                  </a:extLst>
                </a:gridCol>
                <a:gridCol w="1174328">
                  <a:extLst>
                    <a:ext uri="{9D8B030D-6E8A-4147-A177-3AD203B41FA5}">
                      <a16:colId xmlns:a16="http://schemas.microsoft.com/office/drawing/2014/main" val="1578252913"/>
                    </a:ext>
                  </a:extLst>
                </a:gridCol>
                <a:gridCol w="1196423">
                  <a:extLst>
                    <a:ext uri="{9D8B030D-6E8A-4147-A177-3AD203B41FA5}">
                      <a16:colId xmlns:a16="http://schemas.microsoft.com/office/drawing/2014/main" val="3401217700"/>
                    </a:ext>
                  </a:extLst>
                </a:gridCol>
              </a:tblGrid>
              <a:tr h="0">
                <a:tc rowSpan="2">
                  <a:txBody>
                    <a:bodyPr/>
                    <a:lstStyle/>
                    <a:p>
                      <a:pPr algn="ctr"/>
                      <a:r>
                        <a:rPr lang="en-US" sz="1400" b="1" dirty="0"/>
                        <a:t>Coexistence Class</a:t>
                      </a:r>
                    </a:p>
                  </a:txBody>
                  <a:tcPr anchor="ctr">
                    <a:solidFill>
                      <a:schemeClr val="accent2">
                        <a:lumMod val="20000"/>
                        <a:lumOff val="80000"/>
                      </a:schemeClr>
                    </a:solidFill>
                  </a:tcPr>
                </a:tc>
                <a:tc gridSpan="5">
                  <a:txBody>
                    <a:bodyPr/>
                    <a:lstStyle/>
                    <a:p>
                      <a:pPr algn="ctr"/>
                      <a:r>
                        <a:rPr lang="en-US" sz="1600" b="1" dirty="0"/>
                        <a:t>Coexisting system(s)</a:t>
                      </a:r>
                    </a:p>
                  </a:txBody>
                  <a:tcPr anchor="ctr">
                    <a:solidFill>
                      <a:schemeClr val="accent2">
                        <a:lumMod val="20000"/>
                        <a:lumOff val="80000"/>
                      </a:schemeClr>
                    </a:solidFill>
                  </a:tcP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rowSpan="2">
                  <a:txBody>
                    <a:bodyPr/>
                    <a:lstStyle/>
                    <a:p>
                      <a:pPr algn="ctr"/>
                      <a:r>
                        <a:rPr lang="en-US" sz="1400" b="1" dirty="0"/>
                        <a:t>Category</a:t>
                      </a:r>
                      <a:endParaRPr lang="en-US" sz="1400" dirty="0"/>
                    </a:p>
                  </a:txBody>
                  <a:tcPr anchor="ctr">
                    <a:solidFill>
                      <a:schemeClr val="accent2">
                        <a:lumMod val="20000"/>
                        <a:lumOff val="80000"/>
                      </a:schemeClr>
                    </a:solidFill>
                  </a:tcPr>
                </a:tc>
                <a:extLst>
                  <a:ext uri="{0D108BD9-81ED-4DB2-BD59-A6C34878D82A}">
                    <a16:rowId xmlns:a16="http://schemas.microsoft.com/office/drawing/2014/main" val="2741778628"/>
                  </a:ext>
                </a:extLst>
              </a:tr>
              <a:tr h="792501">
                <a:tc vMerge="1">
                  <a:txBody>
                    <a:bodyPr/>
                    <a:lstStyle/>
                    <a:p>
                      <a:pPr algn="ctr"/>
                      <a:r>
                        <a:rPr lang="en-US" dirty="0"/>
                        <a:t>Level</a:t>
                      </a:r>
                    </a:p>
                  </a:txBody>
                  <a:tcPr anchor="ctr"/>
                </a:tc>
                <a:tc>
                  <a:txBody>
                    <a:bodyPr/>
                    <a:lstStyle/>
                    <a:p>
                      <a:pPr algn="ctr"/>
                      <a:r>
                        <a:rPr lang="en-US" sz="1400" b="1" dirty="0"/>
                        <a:t>802.15.6ma</a:t>
                      </a:r>
                    </a:p>
                  </a:txBody>
                  <a:tcPr anchor="ctr">
                    <a:solidFill>
                      <a:schemeClr val="accent1">
                        <a:lumMod val="20000"/>
                        <a:lumOff val="80000"/>
                      </a:schemeClr>
                    </a:solidFill>
                  </a:tcPr>
                </a:tc>
                <a:tc>
                  <a:txBody>
                    <a:bodyPr/>
                    <a:lstStyle/>
                    <a:p>
                      <a:pPr algn="ctr"/>
                      <a:r>
                        <a:rPr lang="en-US" sz="1400" b="1" dirty="0"/>
                        <a:t>802.15.6-2012</a:t>
                      </a:r>
                    </a:p>
                  </a:txBody>
                  <a:tcPr anchor="ctr">
                    <a:solidFill>
                      <a:schemeClr val="accent1">
                        <a:lumMod val="20000"/>
                        <a:lumOff val="80000"/>
                      </a:schemeClr>
                    </a:solidFill>
                  </a:tcPr>
                </a:tc>
                <a:tc>
                  <a:txBody>
                    <a:bodyPr/>
                    <a:lstStyle/>
                    <a:p>
                      <a:pPr algn="ctr"/>
                      <a:r>
                        <a:rPr lang="en-US" sz="1400" b="1" dirty="0"/>
                        <a:t>Non-UWB</a:t>
                      </a:r>
                    </a:p>
                    <a:p>
                      <a:pPr algn="ctr"/>
                      <a:r>
                        <a:rPr lang="en-US" sz="1050" b="0" dirty="0"/>
                        <a:t>(ex. Wi-Fi / Unlicensed / 3GPP)</a:t>
                      </a:r>
                    </a:p>
                  </a:txBody>
                  <a:tcPr anchor="ctr">
                    <a:solidFill>
                      <a:schemeClr val="accent2">
                        <a:lumMod val="20000"/>
                        <a:lumOff val="80000"/>
                      </a:schemeClr>
                    </a:solidFill>
                  </a:tcPr>
                </a:tc>
                <a:tc>
                  <a:txBody>
                    <a:bodyPr/>
                    <a:lstStyle/>
                    <a:p>
                      <a:pPr algn="ctr"/>
                      <a:r>
                        <a:rPr lang="en-US" sz="1400" b="1" dirty="0"/>
                        <a:t>802.15 UWB</a:t>
                      </a:r>
                    </a:p>
                    <a:p>
                      <a:pPr algn="ctr"/>
                      <a:r>
                        <a:rPr lang="en-US" sz="1050" b="0" dirty="0"/>
                        <a:t>(ex. 802.15.4)</a:t>
                      </a:r>
                    </a:p>
                  </a:txBody>
                  <a:tcPr anchor="ctr">
                    <a:solidFill>
                      <a:schemeClr val="accent2">
                        <a:lumMod val="20000"/>
                        <a:lumOff val="80000"/>
                      </a:schemeClr>
                    </a:solidFill>
                  </a:tcPr>
                </a:tc>
                <a:tc>
                  <a:txBody>
                    <a:bodyPr/>
                    <a:lstStyle/>
                    <a:p>
                      <a:pPr algn="ctr"/>
                      <a:r>
                        <a:rPr lang="en-US" sz="1400" b="1" dirty="0"/>
                        <a:t>Non-802.15 UWB</a:t>
                      </a:r>
                    </a:p>
                    <a:p>
                      <a:pPr algn="ctr"/>
                      <a:r>
                        <a:rPr lang="en-US" sz="1050" b="0" dirty="0"/>
                        <a:t>(ex. ETSI SmartBAN)</a:t>
                      </a:r>
                    </a:p>
                  </a:txBody>
                  <a:tcPr anchor="ctr">
                    <a:solidFill>
                      <a:schemeClr val="accent2">
                        <a:lumMod val="20000"/>
                        <a:lumOff val="80000"/>
                      </a:schemeClr>
                    </a:solidFill>
                  </a:tcPr>
                </a:tc>
                <a:tc vMerge="1">
                  <a:txBody>
                    <a:bodyPr/>
                    <a:lstStyle/>
                    <a:p>
                      <a:pPr algn="ctr"/>
                      <a:r>
                        <a:rPr lang="en-US" dirty="0"/>
                        <a:t>Category</a:t>
                      </a:r>
                    </a:p>
                  </a:txBody>
                  <a:tcPr anchor="ctr">
                    <a:solidFill>
                      <a:schemeClr val="bg1">
                        <a:lumMod val="75000"/>
                      </a:schemeClr>
                    </a:solidFill>
                  </a:tcPr>
                </a:tc>
                <a:extLst>
                  <a:ext uri="{0D108BD9-81ED-4DB2-BD59-A6C34878D82A}">
                    <a16:rowId xmlns:a16="http://schemas.microsoft.com/office/drawing/2014/main" val="2682340300"/>
                  </a:ext>
                </a:extLst>
              </a:tr>
              <a:tr h="329066">
                <a:tc>
                  <a:txBody>
                    <a:bodyPr/>
                    <a:lstStyle/>
                    <a:p>
                      <a:pPr marL="182880" algn="l"/>
                      <a:r>
                        <a:rPr lang="en-US" sz="1600" b="1" dirty="0"/>
                        <a:t>0</a:t>
                      </a:r>
                    </a:p>
                  </a:txBody>
                  <a:tcPr anchor="ctr">
                    <a:solidFill>
                      <a:schemeClr val="bg1">
                        <a:lumMod val="85000"/>
                      </a:schemeClr>
                    </a:solidFill>
                  </a:tcPr>
                </a:tc>
                <a:tc>
                  <a:txBody>
                    <a:bodyPr/>
                    <a:lstStyle/>
                    <a:p>
                      <a:pPr algn="ctr"/>
                      <a:r>
                        <a:rPr lang="en-US" sz="1600" b="1" dirty="0"/>
                        <a:t>-</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600" b="1" dirty="0"/>
                        <a:t>-</a:t>
                      </a:r>
                      <a:endParaRPr lang="en-US" sz="1600" b="1" dirty="0"/>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600" b="1" dirty="0"/>
                        <a:t>-</a:t>
                      </a:r>
                      <a:endParaRPr lang="en-US" sz="1600" b="1" dirty="0"/>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600" b="1" dirty="0"/>
                        <a:t>-</a:t>
                      </a:r>
                      <a:endParaRPr lang="en-US" sz="1600" b="1" dirty="0"/>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600" b="1" dirty="0"/>
                        <a:t>-</a:t>
                      </a:r>
                      <a:endParaRPr lang="en-US" sz="1600" b="1" dirty="0"/>
                    </a:p>
                  </a:txBody>
                  <a:tcPr anchor="ctr"/>
                </a:tc>
                <a:tc>
                  <a:txBody>
                    <a:bodyPr/>
                    <a:lstStyle/>
                    <a:p>
                      <a:pPr algn="ctr"/>
                      <a:r>
                        <a:rPr lang="en-US" sz="1400" dirty="0"/>
                        <a:t>Single BAN</a:t>
                      </a:r>
                    </a:p>
                  </a:txBody>
                  <a:tcPr anchor="ctr">
                    <a:solidFill>
                      <a:schemeClr val="bg1">
                        <a:lumMod val="85000"/>
                      </a:schemeClr>
                    </a:solidFill>
                  </a:tcPr>
                </a:tc>
                <a:extLst>
                  <a:ext uri="{0D108BD9-81ED-4DB2-BD59-A6C34878D82A}">
                    <a16:rowId xmlns:a16="http://schemas.microsoft.com/office/drawing/2014/main" val="1777342126"/>
                  </a:ext>
                </a:extLst>
              </a:tr>
              <a:tr h="373903">
                <a:tc>
                  <a:txBody>
                    <a:bodyPr/>
                    <a:lstStyle/>
                    <a:p>
                      <a:pPr marL="182880" algn="l"/>
                      <a:r>
                        <a:rPr lang="en-US" sz="1600" b="1" dirty="0"/>
                        <a:t>1  </a:t>
                      </a:r>
                      <a:r>
                        <a:rPr lang="en-US" sz="1100" b="0" dirty="0"/>
                        <a:t>(1a)</a:t>
                      </a:r>
                      <a:endParaRPr lang="en-US" sz="1600" b="0" dirty="0"/>
                    </a:p>
                  </a:txBody>
                  <a:tcPr anchor="ctr">
                    <a:solidFill>
                      <a:srgbClr val="FFFF00"/>
                    </a:solidFill>
                  </a:tcPr>
                </a:tc>
                <a:tc>
                  <a:txBody>
                    <a:bodyPr/>
                    <a:lstStyle/>
                    <a:p>
                      <a:pPr algn="ctr"/>
                      <a:r>
                        <a:rPr lang="ja-JP" altLang="en-US" sz="1600" b="1" dirty="0"/>
                        <a:t>✓</a:t>
                      </a:r>
                      <a:endParaRPr lang="en-US" sz="1600" b="1" dirty="0"/>
                    </a:p>
                  </a:txBody>
                  <a:tcPr anchor="ctr">
                    <a:solidFill>
                      <a:srgbClr val="FFFF00"/>
                    </a:solidFill>
                  </a:tcPr>
                </a:tc>
                <a:tc>
                  <a:txBody>
                    <a:bodyPr/>
                    <a:lstStyle/>
                    <a:p>
                      <a:pPr algn="ctr"/>
                      <a:r>
                        <a:rPr lang="en-US" sz="1600" b="1" dirty="0"/>
                        <a:t>-</a:t>
                      </a:r>
                    </a:p>
                  </a:txBody>
                  <a:tcPr anchor="ctr">
                    <a:solidFill>
                      <a:srgbClr val="FFFF00"/>
                    </a:solidFill>
                  </a:tcPr>
                </a:tc>
                <a:tc>
                  <a:txBody>
                    <a:bodyPr/>
                    <a:lstStyle/>
                    <a:p>
                      <a:pPr algn="ctr"/>
                      <a:r>
                        <a:rPr lang="en-US" sz="1600" b="1" dirty="0"/>
                        <a:t>-</a:t>
                      </a:r>
                    </a:p>
                  </a:txBody>
                  <a:tcPr anchor="ctr">
                    <a:solidFill>
                      <a:srgbClr val="FFFF00"/>
                    </a:solidFill>
                  </a:tcPr>
                </a:tc>
                <a:tc>
                  <a:txBody>
                    <a:bodyPr/>
                    <a:lstStyle/>
                    <a:p>
                      <a:pPr algn="ctr"/>
                      <a:r>
                        <a:rPr lang="en-US" sz="1600" b="1" dirty="0"/>
                        <a:t>-</a:t>
                      </a:r>
                    </a:p>
                  </a:txBody>
                  <a:tcPr anchor="ctr">
                    <a:solidFill>
                      <a:srgbClr val="FFFF00"/>
                    </a:solidFill>
                  </a:tcPr>
                </a:tc>
                <a:tc>
                  <a:txBody>
                    <a:bodyPr/>
                    <a:lstStyle/>
                    <a:p>
                      <a:pPr algn="ctr"/>
                      <a:r>
                        <a:rPr lang="en-US" sz="1600" b="1" dirty="0"/>
                        <a:t>-</a:t>
                      </a:r>
                    </a:p>
                  </a:txBody>
                  <a:tcPr anchor="ctr">
                    <a:solidFill>
                      <a:srgbClr val="FFFF00"/>
                    </a:solidFill>
                  </a:tcPr>
                </a:tc>
                <a:tc rowSpan="2">
                  <a:txBody>
                    <a:bodyPr/>
                    <a:lstStyle/>
                    <a:p>
                      <a:pPr algn="ctr"/>
                      <a:r>
                        <a:rPr lang="en-US" sz="1400" dirty="0"/>
                        <a:t>Multiple 15.6 BANs</a:t>
                      </a:r>
                    </a:p>
                  </a:txBody>
                  <a:tcPr anchor="ctr">
                    <a:solidFill>
                      <a:srgbClr val="FFFF00"/>
                    </a:solidFill>
                  </a:tcPr>
                </a:tc>
                <a:extLst>
                  <a:ext uri="{0D108BD9-81ED-4DB2-BD59-A6C34878D82A}">
                    <a16:rowId xmlns:a16="http://schemas.microsoft.com/office/drawing/2014/main" val="1178227422"/>
                  </a:ext>
                </a:extLst>
              </a:tr>
              <a:tr h="249269">
                <a:tc>
                  <a:txBody>
                    <a:bodyPr/>
                    <a:lstStyle/>
                    <a:p>
                      <a:pPr marL="182880" algn="l"/>
                      <a:r>
                        <a:rPr lang="en-US" sz="1600" b="1" dirty="0"/>
                        <a:t>2</a:t>
                      </a:r>
                      <a:r>
                        <a:rPr lang="en-US" sz="1100" b="1" dirty="0"/>
                        <a:t>   (1</a:t>
                      </a:r>
                      <a:r>
                        <a:rPr lang="en-US" sz="1100" b="0" dirty="0"/>
                        <a:t>b)</a:t>
                      </a:r>
                      <a:endParaRPr lang="en-US" sz="1100" b="1" dirty="0"/>
                    </a:p>
                  </a:txBody>
                  <a:tcPr anchor="ctr">
                    <a:solidFill>
                      <a:srgbClr val="FFFF00"/>
                    </a:solidFill>
                  </a:tcPr>
                </a:tc>
                <a:tc>
                  <a:txBody>
                    <a:bodyPr/>
                    <a:lstStyle/>
                    <a:p>
                      <a:pPr algn="ctr"/>
                      <a:r>
                        <a:rPr lang="ja-JP" altLang="en-US" sz="1600" b="1" dirty="0"/>
                        <a:t>✓</a:t>
                      </a:r>
                      <a:endParaRPr lang="en-US" sz="1600" b="1" dirty="0"/>
                    </a:p>
                  </a:txBody>
                  <a:tcPr anchor="ctr">
                    <a:solidFill>
                      <a:srgbClr val="FFFF00"/>
                    </a:solidFill>
                  </a:tcPr>
                </a:tc>
                <a:tc>
                  <a:txBody>
                    <a:bodyPr/>
                    <a:lstStyle/>
                    <a:p>
                      <a:pPr algn="ctr"/>
                      <a:r>
                        <a:rPr lang="ja-JP" altLang="en-US" sz="1600" b="1" dirty="0"/>
                        <a:t>✓</a:t>
                      </a:r>
                      <a:endParaRPr lang="en-US" sz="1600" b="1" dirty="0"/>
                    </a:p>
                  </a:txBody>
                  <a:tcPr anchor="ctr">
                    <a:solidFill>
                      <a:srgbClr val="FFFF00"/>
                    </a:solidFill>
                  </a:tcPr>
                </a:tc>
                <a:tc>
                  <a:txBody>
                    <a:bodyPr/>
                    <a:lstStyle/>
                    <a:p>
                      <a:pPr algn="ctr"/>
                      <a:r>
                        <a:rPr lang="en-US" sz="1600" b="1" dirty="0"/>
                        <a:t>-</a:t>
                      </a:r>
                    </a:p>
                  </a:txBody>
                  <a:tcPr anchor="ctr">
                    <a:solidFill>
                      <a:srgbClr val="FFFF00"/>
                    </a:solidFill>
                  </a:tcPr>
                </a:tc>
                <a:tc>
                  <a:txBody>
                    <a:bodyPr/>
                    <a:lstStyle/>
                    <a:p>
                      <a:pPr algn="ctr"/>
                      <a:r>
                        <a:rPr lang="en-US" sz="1600" b="1" dirty="0"/>
                        <a:t>-</a:t>
                      </a:r>
                    </a:p>
                  </a:txBody>
                  <a:tcPr anchor="ctr">
                    <a:solidFill>
                      <a:srgbClr val="FFFF00"/>
                    </a:solidFill>
                  </a:tcPr>
                </a:tc>
                <a:tc>
                  <a:txBody>
                    <a:bodyPr/>
                    <a:lstStyle/>
                    <a:p>
                      <a:pPr algn="ctr"/>
                      <a:r>
                        <a:rPr lang="en-US" sz="1600" b="1" dirty="0"/>
                        <a:t>-</a:t>
                      </a:r>
                    </a:p>
                  </a:txBody>
                  <a:tcPr anchor="ctr">
                    <a:solidFill>
                      <a:srgbClr val="FFFF00"/>
                    </a:solidFill>
                  </a:tcPr>
                </a:tc>
                <a:tc vMerge="1">
                  <a:txBody>
                    <a:bodyPr/>
                    <a:lstStyle/>
                    <a:p>
                      <a:pPr algn="ctr"/>
                      <a:endParaRPr lang="en-US" dirty="0"/>
                    </a:p>
                  </a:txBody>
                  <a:tcPr anchor="ctr"/>
                </a:tc>
                <a:extLst>
                  <a:ext uri="{0D108BD9-81ED-4DB2-BD59-A6C34878D82A}">
                    <a16:rowId xmlns:a16="http://schemas.microsoft.com/office/drawing/2014/main" val="1363090439"/>
                  </a:ext>
                </a:extLst>
              </a:tr>
              <a:tr h="355515">
                <a:tc>
                  <a:txBody>
                    <a:bodyPr/>
                    <a:lstStyle/>
                    <a:p>
                      <a:pPr marL="182880" algn="l"/>
                      <a:r>
                        <a:rPr lang="en-US" sz="1600" b="1" dirty="0"/>
                        <a:t>3</a:t>
                      </a:r>
                    </a:p>
                  </a:txBody>
                  <a:tcPr anchor="ctr">
                    <a:solidFill>
                      <a:schemeClr val="bg1">
                        <a:lumMod val="85000"/>
                      </a:schemeClr>
                    </a:solidFill>
                  </a:tcPr>
                </a:tc>
                <a:tc>
                  <a:txBody>
                    <a:bodyPr/>
                    <a:lstStyle/>
                    <a:p>
                      <a:pPr algn="ctr"/>
                      <a:r>
                        <a:rPr lang="ja-JP" altLang="en-US" sz="1600" b="1" dirty="0"/>
                        <a:t>✓</a:t>
                      </a:r>
                      <a:endParaRPr lang="en-US" sz="1600" b="1" dirty="0"/>
                    </a:p>
                  </a:txBody>
                  <a:tcPr anchor="ctr">
                    <a:solidFill>
                      <a:schemeClr val="accent1">
                        <a:lumMod val="20000"/>
                        <a:lumOff val="80000"/>
                      </a:schemeClr>
                    </a:solidFill>
                  </a:tcPr>
                </a:tc>
                <a:tc>
                  <a:txBody>
                    <a:bodyPr/>
                    <a:lstStyle/>
                    <a:p>
                      <a:pPr algn="ctr"/>
                      <a:r>
                        <a:rPr lang="en-US" sz="1600" b="1" dirty="0"/>
                        <a:t>-</a:t>
                      </a:r>
                    </a:p>
                  </a:txBody>
                  <a:tcPr anchor="ctr">
                    <a:solidFill>
                      <a:schemeClr val="accent1">
                        <a:lumMod val="20000"/>
                        <a:lumOff val="80000"/>
                      </a:schemeClr>
                    </a:solidFill>
                  </a:tcPr>
                </a:tc>
                <a:tc>
                  <a:txBody>
                    <a:bodyPr/>
                    <a:lstStyle/>
                    <a:p>
                      <a:pPr algn="ctr"/>
                      <a:r>
                        <a:rPr lang="ja-JP" altLang="en-US" sz="1600" b="1" dirty="0"/>
                        <a:t>✓</a:t>
                      </a:r>
                      <a:endParaRPr lang="en-US" sz="1600" b="1" dirty="0"/>
                    </a:p>
                  </a:txBody>
                  <a:tcPr anchor="ctr"/>
                </a:tc>
                <a:tc>
                  <a:txBody>
                    <a:bodyPr/>
                    <a:lstStyle/>
                    <a:p>
                      <a:pPr algn="ctr"/>
                      <a:r>
                        <a:rPr lang="en-US" sz="1600" b="1" dirty="0"/>
                        <a:t>-</a:t>
                      </a:r>
                    </a:p>
                  </a:txBody>
                  <a:tcPr anchor="ctr"/>
                </a:tc>
                <a:tc>
                  <a:txBody>
                    <a:bodyPr/>
                    <a:lstStyle/>
                    <a:p>
                      <a:pPr algn="ctr"/>
                      <a:r>
                        <a:rPr lang="en-US" sz="1600" b="1" dirty="0"/>
                        <a:t>-</a:t>
                      </a:r>
                    </a:p>
                  </a:txBody>
                  <a:tcPr anchor="ctr"/>
                </a:tc>
                <a:tc>
                  <a:txBody>
                    <a:bodyPr/>
                    <a:lstStyle/>
                    <a:p>
                      <a:pPr algn="ctr"/>
                      <a:r>
                        <a:rPr lang="en-US" sz="1400" dirty="0"/>
                        <a:t>Non-UWB</a:t>
                      </a:r>
                    </a:p>
                  </a:txBody>
                  <a:tcPr anchor="ctr">
                    <a:solidFill>
                      <a:schemeClr val="bg1">
                        <a:lumMod val="85000"/>
                      </a:schemeClr>
                    </a:solidFill>
                  </a:tcPr>
                </a:tc>
                <a:extLst>
                  <a:ext uri="{0D108BD9-81ED-4DB2-BD59-A6C34878D82A}">
                    <a16:rowId xmlns:a16="http://schemas.microsoft.com/office/drawing/2014/main" val="3891933049"/>
                  </a:ext>
                </a:extLst>
              </a:tr>
              <a:tr h="373903">
                <a:tc>
                  <a:txBody>
                    <a:bodyPr/>
                    <a:lstStyle/>
                    <a:p>
                      <a:pPr marL="182880" algn="l"/>
                      <a:r>
                        <a:rPr lang="en-US" sz="1600" b="1" dirty="0"/>
                        <a:t>4  </a:t>
                      </a:r>
                      <a:r>
                        <a:rPr kumimoji="0" lang="en-US" sz="1100" b="0" i="0" u="none" strike="noStrike" kern="0" cap="none" spc="0" normalizeH="0" baseline="0" noProof="0" dirty="0">
                          <a:ln>
                            <a:noFill/>
                          </a:ln>
                          <a:solidFill>
                            <a:srgbClr val="000000"/>
                          </a:solidFill>
                          <a:effectLst/>
                          <a:uLnTx/>
                          <a:uFillTx/>
                          <a:latin typeface="+mn-lt"/>
                          <a:ea typeface="+mn-ea"/>
                          <a:cs typeface="+mn-cs"/>
                          <a:sym typeface="Arial"/>
                        </a:rPr>
                        <a:t>(2a)</a:t>
                      </a:r>
                      <a:endParaRPr lang="en-US" sz="1600" b="1" dirty="0"/>
                    </a:p>
                  </a:txBody>
                  <a:tcPr anchor="ctr">
                    <a:solidFill>
                      <a:srgbClr val="FFC000"/>
                    </a:solidFill>
                  </a:tcPr>
                </a:tc>
                <a:tc>
                  <a:txBody>
                    <a:bodyPr/>
                    <a:lstStyle/>
                    <a:p>
                      <a:pPr algn="ctr"/>
                      <a:r>
                        <a:rPr lang="ja-JP" altLang="en-US" sz="1600" b="1" dirty="0"/>
                        <a:t>✓</a:t>
                      </a:r>
                      <a:endParaRPr lang="en-US" sz="1600" b="1" dirty="0"/>
                    </a:p>
                  </a:txBody>
                  <a:tcPr anchor="ctr">
                    <a:solidFill>
                      <a:srgbClr val="FFC000"/>
                    </a:solidFill>
                  </a:tcPr>
                </a:tc>
                <a:tc>
                  <a:txBody>
                    <a:bodyPr/>
                    <a:lstStyle/>
                    <a:p>
                      <a:pPr algn="ctr"/>
                      <a:r>
                        <a:rPr lang="en-US" sz="1600" b="1" dirty="0"/>
                        <a:t>-</a:t>
                      </a:r>
                    </a:p>
                  </a:txBody>
                  <a:tcPr anchor="ctr">
                    <a:solidFill>
                      <a:srgbClr val="FFC000"/>
                    </a:solidFill>
                  </a:tcPr>
                </a:tc>
                <a:tc>
                  <a:txBody>
                    <a:bodyPr/>
                    <a:lstStyle/>
                    <a:p>
                      <a:pPr algn="ctr"/>
                      <a:r>
                        <a:rPr lang="en-US" sz="1600" b="1" dirty="0"/>
                        <a:t>-</a:t>
                      </a:r>
                    </a:p>
                  </a:txBody>
                  <a:tcPr anchor="ctr">
                    <a:solidFill>
                      <a:srgbClr val="FFC000"/>
                    </a:solidFill>
                  </a:tcPr>
                </a:tc>
                <a:tc>
                  <a:txBody>
                    <a:bodyPr/>
                    <a:lstStyle/>
                    <a:p>
                      <a:pPr algn="ctr"/>
                      <a:r>
                        <a:rPr lang="ja-JP" altLang="en-US" sz="1600" b="1" dirty="0"/>
                        <a:t>✓</a:t>
                      </a:r>
                      <a:endParaRPr lang="en-US" sz="1600" b="1" dirty="0"/>
                    </a:p>
                  </a:txBody>
                  <a:tcPr anchor="ctr">
                    <a:solidFill>
                      <a:srgbClr val="FFC000"/>
                    </a:solidFill>
                  </a:tcPr>
                </a:tc>
                <a:tc>
                  <a:txBody>
                    <a:bodyPr/>
                    <a:lstStyle/>
                    <a:p>
                      <a:pPr algn="ctr"/>
                      <a:r>
                        <a:rPr lang="en-US" sz="1600" b="1" dirty="0"/>
                        <a:t>-</a:t>
                      </a:r>
                    </a:p>
                  </a:txBody>
                  <a:tcPr anchor="ctr">
                    <a:solidFill>
                      <a:srgbClr val="FFC000"/>
                    </a:solidFill>
                  </a:tcPr>
                </a:tc>
                <a:tc rowSpan="3">
                  <a:txBody>
                    <a:bodyPr/>
                    <a:lstStyle/>
                    <a:p>
                      <a:pPr algn="ctr"/>
                      <a:r>
                        <a:rPr lang="en-US" sz="1400" dirty="0"/>
                        <a:t>Multiple UWB systems</a:t>
                      </a:r>
                    </a:p>
                  </a:txBody>
                  <a:tcPr anchor="ctr">
                    <a:solidFill>
                      <a:srgbClr val="FFC000"/>
                    </a:solidFill>
                  </a:tcPr>
                </a:tc>
                <a:extLst>
                  <a:ext uri="{0D108BD9-81ED-4DB2-BD59-A6C34878D82A}">
                    <a16:rowId xmlns:a16="http://schemas.microsoft.com/office/drawing/2014/main" val="741710164"/>
                  </a:ext>
                </a:extLst>
              </a:tr>
              <a:tr h="373903">
                <a:tc>
                  <a:txBody>
                    <a:bodyPr/>
                    <a:lstStyle/>
                    <a:p>
                      <a:pPr marL="182880" algn="l"/>
                      <a:r>
                        <a:rPr lang="en-US" sz="1600" b="1" dirty="0"/>
                        <a:t>5  </a:t>
                      </a:r>
                      <a:r>
                        <a:rPr kumimoji="0" lang="en-US" sz="1100" b="0" i="0" u="none" strike="noStrike" kern="0" cap="none" spc="0" normalizeH="0" baseline="0" noProof="0" dirty="0">
                          <a:ln>
                            <a:noFill/>
                          </a:ln>
                          <a:solidFill>
                            <a:srgbClr val="000000"/>
                          </a:solidFill>
                          <a:effectLst/>
                          <a:uLnTx/>
                          <a:uFillTx/>
                          <a:latin typeface="+mn-lt"/>
                          <a:ea typeface="+mn-ea"/>
                          <a:cs typeface="+mn-cs"/>
                          <a:sym typeface="Arial"/>
                        </a:rPr>
                        <a:t>(2b)</a:t>
                      </a:r>
                      <a:endParaRPr lang="en-US" sz="1600" b="1" dirty="0"/>
                    </a:p>
                  </a:txBody>
                  <a:tcPr anchor="ctr">
                    <a:solidFill>
                      <a:srgbClr val="FFC000"/>
                    </a:solidFill>
                  </a:tcPr>
                </a:tc>
                <a:tc>
                  <a:txBody>
                    <a:bodyPr/>
                    <a:lstStyle/>
                    <a:p>
                      <a:pPr algn="ctr"/>
                      <a:r>
                        <a:rPr lang="ja-JP" altLang="en-US" sz="1600" b="1" dirty="0"/>
                        <a:t>✓</a:t>
                      </a:r>
                      <a:endParaRPr lang="en-US" sz="1600" b="1" dirty="0"/>
                    </a:p>
                  </a:txBody>
                  <a:tcPr anchor="ctr">
                    <a:solidFill>
                      <a:srgbClr val="FFC000"/>
                    </a:solidFill>
                  </a:tcPr>
                </a:tc>
                <a:tc>
                  <a:txBody>
                    <a:bodyPr/>
                    <a:lstStyle/>
                    <a:p>
                      <a:pPr algn="ctr"/>
                      <a:r>
                        <a:rPr lang="en-US" sz="1600" b="1" dirty="0"/>
                        <a:t>-</a:t>
                      </a:r>
                    </a:p>
                  </a:txBody>
                  <a:tcPr anchor="ctr">
                    <a:solidFill>
                      <a:srgbClr val="FFC000"/>
                    </a:solidFill>
                  </a:tcPr>
                </a:tc>
                <a:tc>
                  <a:txBody>
                    <a:bodyPr/>
                    <a:lstStyle/>
                    <a:p>
                      <a:pPr algn="ctr"/>
                      <a:r>
                        <a:rPr lang="en-US" sz="1600" b="1" dirty="0"/>
                        <a:t>-</a:t>
                      </a:r>
                    </a:p>
                  </a:txBody>
                  <a:tcPr anchor="ctr">
                    <a:solidFill>
                      <a:srgbClr val="FFC000"/>
                    </a:solidFill>
                  </a:tcPr>
                </a:tc>
                <a:tc>
                  <a:txBody>
                    <a:bodyPr/>
                    <a:lstStyle/>
                    <a:p>
                      <a:pPr algn="ctr"/>
                      <a:r>
                        <a:rPr lang="en-US" sz="1600" b="1" dirty="0"/>
                        <a:t>-</a:t>
                      </a:r>
                    </a:p>
                  </a:txBody>
                  <a:tcPr anchor="ctr">
                    <a:solidFill>
                      <a:srgbClr val="FFC000"/>
                    </a:solidFill>
                  </a:tcPr>
                </a:tc>
                <a:tc>
                  <a:txBody>
                    <a:bodyPr/>
                    <a:lstStyle/>
                    <a:p>
                      <a:pPr algn="ctr"/>
                      <a:r>
                        <a:rPr lang="ja-JP" altLang="en-US" sz="1600" b="1" dirty="0"/>
                        <a:t>✓</a:t>
                      </a:r>
                      <a:endParaRPr lang="en-US" sz="1600" b="1" dirty="0"/>
                    </a:p>
                  </a:txBody>
                  <a:tcPr anchor="ctr">
                    <a:solidFill>
                      <a:srgbClr val="FFC000"/>
                    </a:solidFill>
                  </a:tcPr>
                </a:tc>
                <a:tc vMerge="1">
                  <a:txBody>
                    <a:bodyPr/>
                    <a:lstStyle/>
                    <a:p>
                      <a:pPr algn="ctr"/>
                      <a:endParaRPr lang="en-US" dirty="0"/>
                    </a:p>
                  </a:txBody>
                  <a:tcPr anchor="ctr"/>
                </a:tc>
                <a:extLst>
                  <a:ext uri="{0D108BD9-81ED-4DB2-BD59-A6C34878D82A}">
                    <a16:rowId xmlns:a16="http://schemas.microsoft.com/office/drawing/2014/main" val="820748002"/>
                  </a:ext>
                </a:extLst>
              </a:tr>
              <a:tr h="308637">
                <a:tc>
                  <a:txBody>
                    <a:bodyPr/>
                    <a:lstStyle/>
                    <a:p>
                      <a:pPr marL="182880" algn="l"/>
                      <a:r>
                        <a:rPr lang="en-US" sz="1600" b="1" dirty="0"/>
                        <a:t>6  </a:t>
                      </a:r>
                      <a:r>
                        <a:rPr kumimoji="0" lang="en-US" sz="1100" b="0" i="0" u="none" strike="noStrike" kern="0" cap="none" spc="0" normalizeH="0" baseline="0" noProof="0" dirty="0">
                          <a:ln>
                            <a:noFill/>
                          </a:ln>
                          <a:solidFill>
                            <a:srgbClr val="000000"/>
                          </a:solidFill>
                          <a:effectLst/>
                          <a:uLnTx/>
                          <a:uFillTx/>
                          <a:latin typeface="+mn-lt"/>
                          <a:ea typeface="+mn-ea"/>
                          <a:cs typeface="+mn-cs"/>
                          <a:sym typeface="Arial"/>
                        </a:rPr>
                        <a:t>(2c)</a:t>
                      </a:r>
                      <a:endParaRPr lang="en-US" sz="1600" b="1" dirty="0"/>
                    </a:p>
                  </a:txBody>
                  <a:tcPr anchor="ctr">
                    <a:solidFill>
                      <a:srgbClr val="FFC000"/>
                    </a:solidFill>
                  </a:tcPr>
                </a:tc>
                <a:tc>
                  <a:txBody>
                    <a:bodyPr/>
                    <a:lstStyle/>
                    <a:p>
                      <a:pPr algn="ctr"/>
                      <a:r>
                        <a:rPr lang="ja-JP" altLang="en-US" sz="1600" b="1" dirty="0"/>
                        <a:t>✓</a:t>
                      </a:r>
                      <a:endParaRPr lang="en-US" sz="1600" b="1" dirty="0"/>
                    </a:p>
                  </a:txBody>
                  <a:tcPr anchor="ctr">
                    <a:solidFill>
                      <a:srgbClr val="FFC000"/>
                    </a:solidFill>
                  </a:tcPr>
                </a:tc>
                <a:tc>
                  <a:txBody>
                    <a:bodyPr/>
                    <a:lstStyle/>
                    <a:p>
                      <a:pPr algn="ctr"/>
                      <a:r>
                        <a:rPr lang="en-US" sz="1600" b="1" dirty="0"/>
                        <a:t>-</a:t>
                      </a:r>
                    </a:p>
                  </a:txBody>
                  <a:tcPr anchor="ctr">
                    <a:solidFill>
                      <a:srgbClr val="FFC000"/>
                    </a:solidFill>
                  </a:tcPr>
                </a:tc>
                <a:tc>
                  <a:txBody>
                    <a:bodyPr/>
                    <a:lstStyle/>
                    <a:p>
                      <a:pPr algn="ctr"/>
                      <a:r>
                        <a:rPr lang="en-US" sz="1600" b="1" dirty="0"/>
                        <a:t>-</a:t>
                      </a:r>
                    </a:p>
                  </a:txBody>
                  <a:tcPr anchor="ctr">
                    <a:solidFill>
                      <a:srgbClr val="FFC000"/>
                    </a:solidFill>
                  </a:tcPr>
                </a:tc>
                <a:tc>
                  <a:txBody>
                    <a:bodyPr/>
                    <a:lstStyle/>
                    <a:p>
                      <a:pPr algn="ctr"/>
                      <a:r>
                        <a:rPr lang="ja-JP" altLang="en-US" sz="1600" b="1" dirty="0"/>
                        <a:t>✓</a:t>
                      </a:r>
                      <a:endParaRPr lang="en-US" sz="1600" b="1" dirty="0"/>
                    </a:p>
                  </a:txBody>
                  <a:tcPr anchor="ctr">
                    <a:solidFill>
                      <a:srgbClr val="FFC000"/>
                    </a:solidFill>
                  </a:tcPr>
                </a:tc>
                <a:tc>
                  <a:txBody>
                    <a:bodyPr/>
                    <a:lstStyle/>
                    <a:p>
                      <a:pPr algn="ctr"/>
                      <a:r>
                        <a:rPr lang="ja-JP" altLang="en-US" sz="1600" b="1" dirty="0"/>
                        <a:t>✓</a:t>
                      </a:r>
                      <a:endParaRPr lang="en-US" sz="1600" b="1" dirty="0"/>
                    </a:p>
                  </a:txBody>
                  <a:tcPr anchor="ctr">
                    <a:solidFill>
                      <a:srgbClr val="FFC000"/>
                    </a:solidFill>
                  </a:tcPr>
                </a:tc>
                <a:tc vMerge="1">
                  <a:txBody>
                    <a:bodyPr/>
                    <a:lstStyle/>
                    <a:p>
                      <a:pPr algn="ctr"/>
                      <a:endParaRPr lang="en-US" dirty="0"/>
                    </a:p>
                  </a:txBody>
                  <a:tcPr anchor="ctr"/>
                </a:tc>
                <a:extLst>
                  <a:ext uri="{0D108BD9-81ED-4DB2-BD59-A6C34878D82A}">
                    <a16:rowId xmlns:a16="http://schemas.microsoft.com/office/drawing/2014/main" val="2726074835"/>
                  </a:ext>
                </a:extLst>
              </a:tr>
              <a:tr h="436220">
                <a:tc>
                  <a:txBody>
                    <a:bodyPr/>
                    <a:lstStyle/>
                    <a:p>
                      <a:pPr marL="182880" algn="l"/>
                      <a:r>
                        <a:rPr lang="en-US" sz="1600" b="1" dirty="0"/>
                        <a:t>7</a:t>
                      </a:r>
                    </a:p>
                  </a:txBody>
                  <a:tcPr anchor="ctr">
                    <a:solidFill>
                      <a:schemeClr val="bg1">
                        <a:lumMod val="85000"/>
                      </a:schemeClr>
                    </a:solidFill>
                  </a:tcPr>
                </a:tc>
                <a:tc>
                  <a:txBody>
                    <a:bodyPr/>
                    <a:lstStyle/>
                    <a:p>
                      <a:pPr algn="ctr"/>
                      <a:r>
                        <a:rPr lang="ja-JP" altLang="en-US" sz="1600" b="1" dirty="0"/>
                        <a:t>✓</a:t>
                      </a:r>
                      <a:endParaRPr lang="en-US" sz="1600" b="1" dirty="0"/>
                    </a:p>
                  </a:txBody>
                  <a:tcPr anchor="ctr">
                    <a:solidFill>
                      <a:schemeClr val="accent1">
                        <a:lumMod val="20000"/>
                        <a:lumOff val="80000"/>
                      </a:schemeClr>
                    </a:solidFill>
                  </a:tcPr>
                </a:tc>
                <a:tc>
                  <a:txBody>
                    <a:bodyPr/>
                    <a:lstStyle/>
                    <a:p>
                      <a:pPr algn="ctr"/>
                      <a:r>
                        <a:rPr lang="ja-JP" altLang="en-US" sz="1600" b="1" dirty="0"/>
                        <a:t>✓</a:t>
                      </a:r>
                      <a:endParaRPr lang="en-US" sz="1600" b="1" dirty="0"/>
                    </a:p>
                  </a:txBody>
                  <a:tcPr anchor="ctr">
                    <a:solidFill>
                      <a:schemeClr val="accent1">
                        <a:lumMod val="20000"/>
                        <a:lumOff val="80000"/>
                      </a:schemeClr>
                    </a:solidFill>
                  </a:tcPr>
                </a:tc>
                <a:tc>
                  <a:txBody>
                    <a:bodyPr/>
                    <a:lstStyle/>
                    <a:p>
                      <a:pPr algn="ctr"/>
                      <a:r>
                        <a:rPr lang="ja-JP" altLang="en-US" sz="1600" b="1" dirty="0"/>
                        <a:t>✓</a:t>
                      </a:r>
                      <a:endParaRPr lang="en-US" sz="1600" b="1" dirty="0"/>
                    </a:p>
                  </a:txBody>
                  <a:tcPr anchor="ctr"/>
                </a:tc>
                <a:tc>
                  <a:txBody>
                    <a:bodyPr/>
                    <a:lstStyle/>
                    <a:p>
                      <a:pPr algn="ctr"/>
                      <a:r>
                        <a:rPr lang="ja-JP" altLang="en-US" sz="1600" b="1" dirty="0"/>
                        <a:t>✓</a:t>
                      </a:r>
                      <a:endParaRPr lang="en-US" sz="1600" b="1" dirty="0"/>
                    </a:p>
                  </a:txBody>
                  <a:tcPr anchor="ctr"/>
                </a:tc>
                <a:tc>
                  <a:txBody>
                    <a:bodyPr/>
                    <a:lstStyle/>
                    <a:p>
                      <a:pPr algn="ctr"/>
                      <a:r>
                        <a:rPr lang="ja-JP" altLang="en-US" sz="1600" b="1" dirty="0"/>
                        <a:t>✓</a:t>
                      </a:r>
                      <a:endParaRPr lang="en-US" sz="1600" b="1" dirty="0"/>
                    </a:p>
                  </a:txBody>
                  <a:tcPr anchor="ctr"/>
                </a:tc>
                <a:tc>
                  <a:txBody>
                    <a:bodyPr/>
                    <a:lstStyle/>
                    <a:p>
                      <a:pPr algn="ctr"/>
                      <a:r>
                        <a:rPr lang="en-US" sz="1400" dirty="0"/>
                        <a:t>Final Boss</a:t>
                      </a:r>
                    </a:p>
                  </a:txBody>
                  <a:tcPr anchor="ctr">
                    <a:solidFill>
                      <a:schemeClr val="bg1">
                        <a:lumMod val="85000"/>
                      </a:schemeClr>
                    </a:solidFill>
                  </a:tcPr>
                </a:tc>
                <a:extLst>
                  <a:ext uri="{0D108BD9-81ED-4DB2-BD59-A6C34878D82A}">
                    <a16:rowId xmlns:a16="http://schemas.microsoft.com/office/drawing/2014/main" val="1641180655"/>
                  </a:ext>
                </a:extLst>
              </a:tr>
            </a:tbl>
          </a:graphicData>
        </a:graphic>
      </p:graphicFrame>
      <p:sp>
        <p:nvSpPr>
          <p:cNvPr id="7" name="Content Placeholder 2">
            <a:extLst>
              <a:ext uri="{FF2B5EF4-FFF2-40B4-BE49-F238E27FC236}">
                <a16:creationId xmlns:a16="http://schemas.microsoft.com/office/drawing/2014/main" id="{0600EB28-75D8-9334-A3E6-24030A8099C7}"/>
              </a:ext>
            </a:extLst>
          </p:cNvPr>
          <p:cNvSpPr>
            <a:spLocks noGrp="1"/>
          </p:cNvSpPr>
          <p:nvPr>
            <p:ph type="body" sz="quarter" idx="13"/>
          </p:nvPr>
        </p:nvSpPr>
        <p:spPr>
          <a:xfrm>
            <a:off x="555150" y="5661892"/>
            <a:ext cx="8203375" cy="722682"/>
          </a:xfrm>
          <a:prstGeom prst="rect">
            <a:avLst/>
          </a:prstGeom>
        </p:spPr>
        <p:txBody>
          <a:bodyPr/>
          <a:lstStyle/>
          <a:p>
            <a:pPr marL="182880" indent="-182880"/>
            <a:r>
              <a:rPr kumimoji="1" lang="en-US" altLang="ja-JP" sz="1800" dirty="0"/>
              <a:t>The coexistence </a:t>
            </a:r>
            <a:r>
              <a:rPr lang="en-US" altLang="ja-JP" sz="1800" dirty="0"/>
              <a:t>class</a:t>
            </a:r>
            <a:r>
              <a:rPr kumimoji="1" lang="en-US" altLang="ja-JP" sz="1800" dirty="0"/>
              <a:t> has been redefied to 8 levels, which </a:t>
            </a:r>
            <a:r>
              <a:rPr kumimoji="1" lang="en-US" sz="1800" dirty="0"/>
              <a:t>can be represented by 3 bits and would be suitable to include in PHY or MAC headers.</a:t>
            </a:r>
            <a:endParaRPr lang="en-US" sz="1800" dirty="0"/>
          </a:p>
        </p:txBody>
      </p:sp>
      <p:sp>
        <p:nvSpPr>
          <p:cNvPr id="4" name="object 8">
            <a:extLst>
              <a:ext uri="{FF2B5EF4-FFF2-40B4-BE49-F238E27FC236}">
                <a16:creationId xmlns:a16="http://schemas.microsoft.com/office/drawing/2014/main" id="{D0F42DE1-D28E-8B0B-4A42-F4AA5C73EC6C}"/>
              </a:ext>
            </a:extLst>
          </p:cNvPr>
          <p:cNvSpPr txBox="1"/>
          <p:nvPr/>
        </p:nvSpPr>
        <p:spPr>
          <a:xfrm>
            <a:off x="4343400" y="6511290"/>
            <a:ext cx="544195" cy="194310"/>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62</a:t>
            </a:fld>
            <a:endParaRPr sz="1200" dirty="0">
              <a:latin typeface="Times New Roman"/>
              <a:cs typeface="Times New Roman"/>
            </a:endParaRPr>
          </a:p>
        </p:txBody>
      </p:sp>
      <p:sp>
        <p:nvSpPr>
          <p:cNvPr id="9" name="object 10">
            <a:extLst>
              <a:ext uri="{FF2B5EF4-FFF2-40B4-BE49-F238E27FC236}">
                <a16:creationId xmlns:a16="http://schemas.microsoft.com/office/drawing/2014/main" id="{DE13CF78-83EA-D234-DFC5-B17120EE7538}"/>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41729398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FB3FFC6-0286-5B5F-E9E0-F2A48D9E1C49}"/>
              </a:ext>
            </a:extLst>
          </p:cNvPr>
          <p:cNvSpPr>
            <a:spLocks noGrp="1"/>
          </p:cNvSpPr>
          <p:nvPr>
            <p:ph type="dt" idx="10"/>
          </p:nvPr>
        </p:nvSpPr>
        <p:spPr>
          <a:xfrm>
            <a:off x="685800" y="377825"/>
            <a:ext cx="1600200" cy="215900"/>
          </a:xfrm>
          <a:prstGeom prst="rect">
            <a:avLst/>
          </a:prstGeom>
          <a:noFill/>
          <a:ln>
            <a:noFill/>
          </a:ln>
        </p:spPr>
        <p:txBody>
          <a:bodyPr spcFirstLastPara="1" wrap="square" lIns="0" tIns="0" rIns="0" bIns="0" anchor="b" anchorCtr="0">
            <a:noAutofit/>
          </a:bodyPr>
          <a:lstStyle>
            <a:defPPr>
              <a:defRPr lang="en-US"/>
            </a:defPPr>
            <a:lvl1pPr marL="0" marR="0" lvl="0" indent="0" algn="l" defTabSz="457200" rtl="0" eaLnBrk="1" latinLnBrk="0" hangingPunct="1">
              <a:spcBef>
                <a:spcPts val="0"/>
              </a:spcBef>
              <a:spcAft>
                <a:spcPts val="0"/>
              </a:spcAft>
              <a:buSzPts val="1400"/>
              <a:buNone/>
              <a:defRPr sz="1400" b="1" i="0" u="none" strike="noStrike" kern="1200" cap="none">
                <a:solidFill>
                  <a:schemeClr val="dk1"/>
                </a:solidFill>
                <a:latin typeface="Times New Roman"/>
                <a:ea typeface="Times New Roman"/>
                <a:cs typeface="Times New Roman"/>
                <a:sym typeface="Times New Roman"/>
              </a:defRPr>
            </a:lvl1pPr>
            <a:lvl2pPr marL="457200" marR="0" lvl="1"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2pPr>
            <a:lvl3pPr marL="914400" marR="0" lvl="2"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3pPr>
            <a:lvl4pPr marL="1371600" marR="0" lvl="3"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4pPr>
            <a:lvl5pPr marL="1828800" marR="0" lvl="4"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5pPr>
            <a:lvl6pPr marL="2286000" marR="0" lvl="5"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6pPr>
            <a:lvl7pPr marL="2743200" marR="0" lvl="6"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7pPr>
            <a:lvl8pPr marL="3200400" marR="0" lvl="7"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8pPr>
            <a:lvl9pPr marL="3657600" marR="0" lvl="8"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9pPr>
          </a:lstStyle>
          <a:p>
            <a:r>
              <a:rPr lang="en-US" altLang="ja-JP"/>
              <a:t>July 2025</a:t>
            </a:r>
            <a:endParaRPr lang="en-US" altLang="ja-JP" sz="1600" dirty="0"/>
          </a:p>
        </p:txBody>
      </p:sp>
      <p:pic>
        <p:nvPicPr>
          <p:cNvPr id="5" name="Picture 1">
            <a:extLst>
              <a:ext uri="{FF2B5EF4-FFF2-40B4-BE49-F238E27FC236}">
                <a16:creationId xmlns:a16="http://schemas.microsoft.com/office/drawing/2014/main" id="{D138F0DC-F5F4-E0E4-A1F7-FDB444F99C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319" y="2719126"/>
            <a:ext cx="6032811" cy="3423762"/>
          </a:xfrm>
          <a:prstGeom prst="rect">
            <a:avLst/>
          </a:prstGeom>
          <a:noFill/>
          <a:ln>
            <a:noFill/>
          </a:ln>
        </p:spPr>
      </p:pic>
      <p:sp>
        <p:nvSpPr>
          <p:cNvPr id="9" name="テキスト ボックス 8">
            <a:extLst>
              <a:ext uri="{FF2B5EF4-FFF2-40B4-BE49-F238E27FC236}">
                <a16:creationId xmlns:a16="http://schemas.microsoft.com/office/drawing/2014/main" id="{5E37245F-EEE5-9A0E-ABA3-E6599A0CCC78}"/>
              </a:ext>
            </a:extLst>
          </p:cNvPr>
          <p:cNvSpPr txBox="1"/>
          <p:nvPr/>
        </p:nvSpPr>
        <p:spPr>
          <a:xfrm>
            <a:off x="407022" y="5984694"/>
            <a:ext cx="8294372" cy="369332"/>
          </a:xfrm>
          <a:prstGeom prst="rect">
            <a:avLst/>
          </a:prstGeom>
          <a:noFill/>
        </p:spPr>
        <p:txBody>
          <a:bodyPr wrap="square">
            <a:spAutoFit/>
          </a:bodyPr>
          <a:lstStyle/>
          <a:p>
            <a:pPr lvl="0" algn="ctr" fontAlgn="base">
              <a:spcBef>
                <a:spcPts val="600"/>
              </a:spcBef>
              <a:spcAft>
                <a:spcPts val="600"/>
              </a:spcAft>
              <a:buClr>
                <a:srgbClr val="000000"/>
              </a:buClr>
              <a:buSzPts val="1000"/>
              <a:tabLst>
                <a:tab pos="255905" algn="l"/>
                <a:tab pos="301625" algn="l"/>
                <a:tab pos="347345" algn="l"/>
              </a:tabLst>
            </a:pPr>
            <a:r>
              <a:rPr lang="en-US" altLang="ja-JP" b="1" dirty="0">
                <a:effectLst>
                  <a:outerShdw sx="0" sy="0">
                    <a:srgbClr val="000000"/>
                  </a:outerShdw>
                </a:effectLst>
                <a:latin typeface="Arial" panose="020B0604020202020204" pitchFamily="34" charset="0"/>
                <a:ea typeface="游明朝" panose="02020400000000000000" pitchFamily="18" charset="-128"/>
                <a:cs typeface="Times New Roman" panose="02020603050405020304" pitchFamily="18" charset="0"/>
              </a:rPr>
              <a:t>Figure 6  </a:t>
            </a:r>
            <a:r>
              <a:rPr lang="en-US" altLang="ja-JP" sz="1800" b="1" u="none" strike="noStrike" dirty="0">
                <a:ln>
                  <a:noFill/>
                </a:ln>
                <a:effectLst>
                  <a:outerShdw sx="0" sy="0">
                    <a:srgbClr val="000000"/>
                  </a:outerShdw>
                </a:effectLst>
                <a:latin typeface="Arial" panose="020B0604020202020204" pitchFamily="34" charset="0"/>
                <a:ea typeface="游明朝" panose="02020400000000000000" pitchFamily="18" charset="-128"/>
                <a:cs typeface="Times New Roman" panose="02020603050405020304" pitchFamily="18" charset="0"/>
              </a:rPr>
              <a:t>Diagram of state transitions for coexistence class environments.</a:t>
            </a:r>
            <a:endParaRPr lang="ja-JP" altLang="ja-JP" sz="1800" b="1" u="none" strike="noStrike" dirty="0">
              <a:ln>
                <a:noFill/>
              </a:ln>
              <a:effectLst>
                <a:outerShdw sx="0" sy="0">
                  <a:srgbClr val="000000"/>
                </a:outerShdw>
              </a:effectLst>
              <a:latin typeface="Arial" panose="020B0604020202020204" pitchFamily="34" charset="0"/>
              <a:ea typeface="游明朝" panose="02020400000000000000" pitchFamily="18"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388B15D0-4169-D06A-389A-EEB15C29DBE1}"/>
              </a:ext>
            </a:extLst>
          </p:cNvPr>
          <p:cNvSpPr txBox="1"/>
          <p:nvPr/>
        </p:nvSpPr>
        <p:spPr>
          <a:xfrm>
            <a:off x="66906" y="715112"/>
            <a:ext cx="8870585" cy="2292935"/>
          </a:xfrm>
          <a:prstGeom prst="rect">
            <a:avLst/>
          </a:prstGeom>
          <a:noFill/>
        </p:spPr>
        <p:txBody>
          <a:bodyPr wrap="square">
            <a:spAutoFit/>
          </a:bodyPr>
          <a:lstStyle/>
          <a:p>
            <a:pPr lvl="2" fontAlgn="base">
              <a:spcBef>
                <a:spcPts val="1200"/>
              </a:spcBef>
              <a:spcAft>
                <a:spcPts val="1200"/>
              </a:spcAft>
              <a:buClr>
                <a:srgbClr val="000000"/>
              </a:buClr>
              <a:buSzPts val="1000"/>
            </a:pPr>
            <a:r>
              <a:rPr lang="en-US" altLang="ja-JP" sz="2800" b="1" u="none" strike="noStrike" dirty="0">
                <a:ln>
                  <a:noFill/>
                </a:ln>
                <a:effectLst>
                  <a:outerShdw sx="0" sy="0">
                    <a:srgbClr val="000000"/>
                  </a:outerShdw>
                </a:effectLst>
                <a:latin typeface="Arial" panose="020B0604020202020204" pitchFamily="34" charset="0"/>
                <a:ea typeface="游明朝" panose="02020400000000000000" pitchFamily="18" charset="-128"/>
                <a:cs typeface="Times New Roman" panose="02020603050405020304" pitchFamily="18" charset="0"/>
              </a:rPr>
              <a:t>5.3.1 Coexistence Class States Transition(1/2)</a:t>
            </a:r>
            <a:endParaRPr lang="ja-JP" altLang="ja-JP" sz="2800" b="1" u="none" strike="noStrike" dirty="0">
              <a:ln>
                <a:noFill/>
              </a:ln>
              <a:effectLst>
                <a:outerShdw sx="0" sy="0">
                  <a:srgbClr val="000000"/>
                </a:outerShdw>
              </a:effectLst>
              <a:latin typeface="Arial" panose="020B0604020202020204" pitchFamily="34" charset="0"/>
              <a:ea typeface="游明朝" panose="02020400000000000000" pitchFamily="18" charset="-128"/>
              <a:cs typeface="Times New Roman" panose="02020603050405020304" pitchFamily="18" charset="0"/>
            </a:endParaRPr>
          </a:p>
          <a:p>
            <a:pPr marL="342900" indent="-342900" algn="just">
              <a:spcBef>
                <a:spcPts val="600"/>
              </a:spcBef>
              <a:spcAft>
                <a:spcPts val="1200"/>
              </a:spcAft>
              <a:buFont typeface="Arial" panose="020B0604020202020204" pitchFamily="34" charset="0"/>
              <a:buChar char="•"/>
            </a:pPr>
            <a:r>
              <a:rPr lang="en-US" altLang="ja-JP" sz="2000" dirty="0">
                <a:effectLst/>
                <a:latin typeface="Times New Roman" panose="02020603050405020304" pitchFamily="18" charset="0"/>
                <a:ea typeface="游明朝" panose="02020400000000000000" pitchFamily="18" charset="-128"/>
              </a:rPr>
              <a:t>The standard's revision supports BANs operating with high reliability (coexistence class 0) and coexisting in dense environments with intra-interference and inter-interference (coexistence class 1 to 7). Figure 6 shows the state transition between several classes of coexistence environments defined in above </a:t>
            </a:r>
            <a:r>
              <a:rPr lang="en-US" altLang="ja-JP" sz="2000" dirty="0">
                <a:latin typeface="Times New Roman" panose="02020603050405020304" pitchFamily="18" charset="0"/>
                <a:ea typeface="游明朝" panose="02020400000000000000" pitchFamily="18" charset="-128"/>
              </a:rPr>
              <a:t>–mentioned t</a:t>
            </a:r>
            <a:r>
              <a:rPr lang="en-US" altLang="ja-JP" sz="2000" dirty="0">
                <a:effectLst/>
                <a:latin typeface="Times New Roman" panose="02020603050405020304" pitchFamily="18" charset="0"/>
                <a:ea typeface="游明朝" panose="02020400000000000000" pitchFamily="18" charset="-128"/>
              </a:rPr>
              <a:t>able.</a:t>
            </a:r>
          </a:p>
        </p:txBody>
      </p:sp>
      <p:sp>
        <p:nvSpPr>
          <p:cNvPr id="6" name="テキスト ボックス 5">
            <a:extLst>
              <a:ext uri="{FF2B5EF4-FFF2-40B4-BE49-F238E27FC236}">
                <a16:creationId xmlns:a16="http://schemas.microsoft.com/office/drawing/2014/main" id="{FC239C97-4930-74EA-A835-9BD6CC858503}"/>
              </a:ext>
            </a:extLst>
          </p:cNvPr>
          <p:cNvSpPr txBox="1"/>
          <p:nvPr/>
        </p:nvSpPr>
        <p:spPr>
          <a:xfrm>
            <a:off x="6295792" y="3272020"/>
            <a:ext cx="2792451" cy="2492990"/>
          </a:xfrm>
          <a:prstGeom prst="rect">
            <a:avLst/>
          </a:prstGeom>
          <a:noFill/>
          <a:ln>
            <a:solidFill>
              <a:schemeClr val="tx1"/>
            </a:solidFill>
          </a:ln>
        </p:spPr>
        <p:txBody>
          <a:bodyPr wrap="square" rtlCol="0">
            <a:spAutoFit/>
          </a:bodyPr>
          <a:lstStyle/>
          <a:p>
            <a:r>
              <a:rPr kumimoji="1" lang="en-US" altLang="ja-JP" sz="1200" b="1" dirty="0"/>
              <a:t>Class 0: 6ma BAN alone</a:t>
            </a:r>
          </a:p>
          <a:p>
            <a:r>
              <a:rPr lang="en-US" altLang="ja-JP" sz="1200" b="1" dirty="0"/>
              <a:t>Class 1: Multiple 6ms BANs                  </a:t>
            </a:r>
          </a:p>
          <a:p>
            <a:r>
              <a:rPr lang="en-US" altLang="ja-JP" sz="1200" b="1" dirty="0"/>
              <a:t>Class 2: 6ma BAN with old 6 BAN</a:t>
            </a:r>
          </a:p>
          <a:p>
            <a:r>
              <a:rPr lang="en-US" altLang="ja-JP" sz="1200" b="1" dirty="0"/>
              <a:t>Class 4: 6ma BAN with other </a:t>
            </a:r>
          </a:p>
          <a:p>
            <a:r>
              <a:rPr lang="en-US" altLang="ja-JP" sz="1200" b="1" dirty="0"/>
              <a:t> </a:t>
            </a:r>
            <a:r>
              <a:rPr lang="pl-PL" altLang="ja-JP" sz="1200" b="1" dirty="0"/>
              <a:t> 802.15 UWB WSNs e.x. 4z, 4ab </a:t>
            </a:r>
            <a:endParaRPr lang="en-US" altLang="ja-JP" sz="1200" b="1" dirty="0"/>
          </a:p>
          <a:p>
            <a:r>
              <a:rPr lang="en-US" altLang="ja-JP" sz="1200" b="1" dirty="0"/>
              <a:t> </a:t>
            </a:r>
          </a:p>
          <a:p>
            <a:r>
              <a:rPr kumimoji="1" lang="en-US" altLang="ja-JP" sz="1200" b="1" dirty="0"/>
              <a:t>Class 3: 6ma BAN with other</a:t>
            </a:r>
            <a:endParaRPr lang="en-US" altLang="ja-JP" sz="1200" b="1" dirty="0"/>
          </a:p>
          <a:p>
            <a:r>
              <a:rPr lang="en-US" altLang="ja-JP" sz="1200" b="1" dirty="0"/>
              <a:t>      narrowband Nets WSNs </a:t>
            </a:r>
          </a:p>
          <a:p>
            <a:r>
              <a:rPr lang="en-US" altLang="ja-JP" sz="1200" b="1" dirty="0"/>
              <a:t>Class 5: 6ma BAN with other</a:t>
            </a:r>
          </a:p>
          <a:p>
            <a:r>
              <a:rPr lang="en-US" altLang="ja-JP" sz="1200" b="1" dirty="0"/>
              <a:t>      UWB Nets </a:t>
            </a:r>
            <a:r>
              <a:rPr lang="en-US" altLang="ja-JP" sz="1200" b="1" dirty="0" err="1"/>
              <a:t>e.x</a:t>
            </a:r>
            <a:r>
              <a:rPr lang="en-US" altLang="ja-JP" sz="1200" b="1" dirty="0"/>
              <a:t>. ESTI </a:t>
            </a:r>
            <a:r>
              <a:rPr lang="en-US" altLang="ja-JP" sz="1200" b="1" dirty="0" err="1"/>
              <a:t>SmartBAN</a:t>
            </a:r>
            <a:endParaRPr lang="en-US" altLang="ja-JP" sz="1200" b="1" dirty="0"/>
          </a:p>
          <a:p>
            <a:r>
              <a:rPr lang="en-US" altLang="ja-JP" sz="1200" b="1" dirty="0"/>
              <a:t>Class 6: 6ma with 802.15 other WSN</a:t>
            </a:r>
          </a:p>
          <a:p>
            <a:r>
              <a:rPr lang="en-US" altLang="ja-JP" sz="1200" b="1" dirty="0"/>
              <a:t>Class 7: 6ma with any frequency</a:t>
            </a:r>
          </a:p>
          <a:p>
            <a:r>
              <a:rPr lang="en-US" altLang="ja-JP" sz="1200" b="1" dirty="0"/>
              <a:t>              shared networks</a:t>
            </a:r>
          </a:p>
        </p:txBody>
      </p:sp>
      <p:sp>
        <p:nvSpPr>
          <p:cNvPr id="3" name="object 8">
            <a:extLst>
              <a:ext uri="{FF2B5EF4-FFF2-40B4-BE49-F238E27FC236}">
                <a16:creationId xmlns:a16="http://schemas.microsoft.com/office/drawing/2014/main" id="{F75CD980-38A8-6558-1581-46A5FB8182F9}"/>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63</a:t>
            </a:fld>
            <a:endParaRPr sz="1200" dirty="0">
              <a:latin typeface="Times New Roman"/>
              <a:cs typeface="Times New Roman"/>
            </a:endParaRPr>
          </a:p>
        </p:txBody>
      </p:sp>
      <p:sp>
        <p:nvSpPr>
          <p:cNvPr id="4" name="object 10">
            <a:extLst>
              <a:ext uri="{FF2B5EF4-FFF2-40B4-BE49-F238E27FC236}">
                <a16:creationId xmlns:a16="http://schemas.microsoft.com/office/drawing/2014/main" id="{16B17DC6-E17E-271A-B7EC-494847158AF3}"/>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8286363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E604938-EC2F-B8D1-F412-03B695E0F6C9}"/>
              </a:ext>
            </a:extLst>
          </p:cNvPr>
          <p:cNvSpPr>
            <a:spLocks noGrp="1"/>
          </p:cNvSpPr>
          <p:nvPr>
            <p:ph type="dt" idx="10"/>
          </p:nvPr>
        </p:nvSpPr>
        <p:spPr>
          <a:xfrm>
            <a:off x="685800" y="377825"/>
            <a:ext cx="1600200" cy="215900"/>
          </a:xfrm>
          <a:prstGeom prst="rect">
            <a:avLst/>
          </a:prstGeom>
          <a:noFill/>
          <a:ln>
            <a:noFill/>
          </a:ln>
        </p:spPr>
        <p:txBody>
          <a:bodyPr spcFirstLastPara="1" wrap="square" lIns="0" tIns="0" rIns="0" bIns="0" anchor="b" anchorCtr="0">
            <a:noAutofit/>
          </a:bodyPr>
          <a:lstStyle>
            <a:defPPr>
              <a:defRPr lang="en-US"/>
            </a:defPPr>
            <a:lvl1pPr marL="0" marR="0" lvl="0" indent="0" algn="l" defTabSz="457200" rtl="0" eaLnBrk="1" latinLnBrk="0" hangingPunct="1">
              <a:spcBef>
                <a:spcPts val="0"/>
              </a:spcBef>
              <a:spcAft>
                <a:spcPts val="0"/>
              </a:spcAft>
              <a:buSzPts val="1400"/>
              <a:buNone/>
              <a:defRPr sz="1400" b="1" i="0" u="none" strike="noStrike" kern="1200" cap="none">
                <a:solidFill>
                  <a:schemeClr val="dk1"/>
                </a:solidFill>
                <a:latin typeface="Times New Roman"/>
                <a:ea typeface="Times New Roman"/>
                <a:cs typeface="Times New Roman"/>
                <a:sym typeface="Times New Roman"/>
              </a:defRPr>
            </a:lvl1pPr>
            <a:lvl2pPr marL="457200" marR="0" lvl="1"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2pPr>
            <a:lvl3pPr marL="914400" marR="0" lvl="2"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3pPr>
            <a:lvl4pPr marL="1371600" marR="0" lvl="3"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4pPr>
            <a:lvl5pPr marL="1828800" marR="0" lvl="4"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5pPr>
            <a:lvl6pPr marL="2286000" marR="0" lvl="5"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6pPr>
            <a:lvl7pPr marL="2743200" marR="0" lvl="6"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7pPr>
            <a:lvl8pPr marL="3200400" marR="0" lvl="7"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8pPr>
            <a:lvl9pPr marL="3657600" marR="0" lvl="8" indent="0" algn="l" defTabSz="457200" rtl="0" eaLnBrk="1" latinLnBrk="0" hangingPunct="1">
              <a:spcBef>
                <a:spcPts val="0"/>
              </a:spcBef>
              <a:spcAft>
                <a:spcPts val="0"/>
              </a:spcAft>
              <a:buSzPts val="1400"/>
              <a:buNone/>
              <a:defRPr sz="1200" b="0" i="0" u="none" strike="noStrike" kern="1200" cap="none">
                <a:solidFill>
                  <a:schemeClr val="dk1"/>
                </a:solidFill>
                <a:latin typeface="Times New Roman"/>
                <a:ea typeface="Times New Roman"/>
                <a:cs typeface="Times New Roman"/>
                <a:sym typeface="Times New Roman"/>
              </a:defRPr>
            </a:lvl9pPr>
          </a:lstStyle>
          <a:p>
            <a:r>
              <a:rPr lang="en-US" altLang="ja-JP"/>
              <a:t>July 2025</a:t>
            </a:r>
            <a:endParaRPr lang="en-US" altLang="ja-JP" sz="1600" dirty="0"/>
          </a:p>
        </p:txBody>
      </p:sp>
      <p:sp>
        <p:nvSpPr>
          <p:cNvPr id="6" name="テキスト ボックス 5">
            <a:extLst>
              <a:ext uri="{FF2B5EF4-FFF2-40B4-BE49-F238E27FC236}">
                <a16:creationId xmlns:a16="http://schemas.microsoft.com/office/drawing/2014/main" id="{D9D5EF39-0DA2-1EC3-8E6A-827317AAC208}"/>
              </a:ext>
            </a:extLst>
          </p:cNvPr>
          <p:cNvSpPr txBox="1"/>
          <p:nvPr/>
        </p:nvSpPr>
        <p:spPr>
          <a:xfrm>
            <a:off x="0" y="541007"/>
            <a:ext cx="8939562" cy="5845190"/>
          </a:xfrm>
          <a:prstGeom prst="rect">
            <a:avLst/>
          </a:prstGeom>
          <a:noFill/>
        </p:spPr>
        <p:txBody>
          <a:bodyPr wrap="square">
            <a:spAutoFit/>
          </a:bodyPr>
          <a:lstStyle/>
          <a:p>
            <a:pPr lvl="2" fontAlgn="base">
              <a:spcBef>
                <a:spcPts val="1200"/>
              </a:spcBef>
              <a:spcAft>
                <a:spcPts val="1200"/>
              </a:spcAft>
              <a:buClr>
                <a:srgbClr val="000000"/>
              </a:buClr>
              <a:buSzPts val="1000"/>
            </a:pPr>
            <a:r>
              <a:rPr lang="en-US" altLang="ja-JP" sz="2800" b="1" u="none" strike="noStrike" dirty="0">
                <a:ln>
                  <a:noFill/>
                </a:ln>
                <a:effectLst>
                  <a:outerShdw sx="0" sy="0">
                    <a:srgbClr val="000000"/>
                  </a:outerShdw>
                </a:effectLst>
                <a:latin typeface="Arial" panose="020B0604020202020204" pitchFamily="34" charset="0"/>
                <a:ea typeface="游明朝" panose="02020400000000000000" pitchFamily="18" charset="-128"/>
                <a:cs typeface="Times New Roman" panose="02020603050405020304" pitchFamily="18" charset="0"/>
              </a:rPr>
              <a:t>5.3.2 Coexistence Class States Transition(2/2)</a:t>
            </a:r>
            <a:endParaRPr lang="ja-JP" altLang="ja-JP" sz="2800" b="1" u="none" strike="noStrike" dirty="0">
              <a:ln>
                <a:noFill/>
              </a:ln>
              <a:effectLst>
                <a:outerShdw sx="0" sy="0">
                  <a:srgbClr val="000000"/>
                </a:outerShdw>
              </a:effectLst>
              <a:latin typeface="Arial" panose="020B0604020202020204" pitchFamily="34" charset="0"/>
              <a:ea typeface="游明朝" panose="02020400000000000000" pitchFamily="18" charset="-128"/>
              <a:cs typeface="Times New Roman" panose="02020603050405020304" pitchFamily="18" charset="0"/>
            </a:endParaRPr>
          </a:p>
          <a:p>
            <a:pPr marL="342900" lvl="0" indent="-342900" algn="just">
              <a:lnSpc>
                <a:spcPts val="1700"/>
              </a:lnSpc>
              <a:spcBef>
                <a:spcPts val="600"/>
              </a:spcBef>
              <a:spcAft>
                <a:spcPts val="1200"/>
              </a:spcAft>
              <a:buFont typeface="Wingdings" panose="05000000000000000000" pitchFamily="2" charset="2"/>
              <a:buChar char="l"/>
            </a:pPr>
            <a:r>
              <a:rPr lang="en-US" altLang="ja-JP" sz="1800" dirty="0">
                <a:effectLst/>
                <a:latin typeface="Times New Roman" panose="02020603050405020304" pitchFamily="18" charset="0"/>
                <a:ea typeface="游明朝" panose="02020400000000000000" pitchFamily="18" charset="-128"/>
              </a:rPr>
              <a:t>The standard's revision focuses on the dependability mechanisms for a single HBAN or VBAN (Class 0) and the scenario with multiple HBANs or VBANS (Class 1).</a:t>
            </a:r>
            <a:endParaRPr lang="ja-JP" altLang="ja-JP" sz="1800" dirty="0">
              <a:effectLst/>
              <a:latin typeface="Times New Roman" panose="02020603050405020304" pitchFamily="18" charset="0"/>
              <a:ea typeface="游明朝" panose="02020400000000000000" pitchFamily="18" charset="-128"/>
            </a:endParaRPr>
          </a:p>
          <a:p>
            <a:pPr marL="342900" lvl="0" indent="-342900" algn="just">
              <a:lnSpc>
                <a:spcPts val="1700"/>
              </a:lnSpc>
              <a:spcBef>
                <a:spcPts val="600"/>
              </a:spcBef>
              <a:spcAft>
                <a:spcPts val="1200"/>
              </a:spcAft>
              <a:buFont typeface="Wingdings" panose="05000000000000000000" pitchFamily="2" charset="2"/>
              <a:buChar char="l"/>
            </a:pPr>
            <a:r>
              <a:rPr lang="en-US" altLang="ja-JP" sz="1800" dirty="0">
                <a:effectLst/>
                <a:latin typeface="Times New Roman" panose="02020603050405020304" pitchFamily="18" charset="0"/>
                <a:ea typeface="游明朝" panose="02020400000000000000" pitchFamily="18" charset="-128"/>
              </a:rPr>
              <a:t>Class 2 supports compatibility with legacy BANs (IEEE 802.15.6-2012 Std).</a:t>
            </a:r>
            <a:endParaRPr lang="ja-JP" altLang="ja-JP" sz="1800" dirty="0">
              <a:effectLst/>
              <a:latin typeface="Times New Roman" panose="02020603050405020304" pitchFamily="18" charset="0"/>
              <a:ea typeface="游明朝" panose="02020400000000000000" pitchFamily="18" charset="-128"/>
            </a:endParaRPr>
          </a:p>
          <a:p>
            <a:pPr marL="342900" lvl="0" indent="-342900" algn="just">
              <a:lnSpc>
                <a:spcPts val="1700"/>
              </a:lnSpc>
              <a:spcBef>
                <a:spcPts val="600"/>
              </a:spcBef>
              <a:spcAft>
                <a:spcPts val="1200"/>
              </a:spcAft>
              <a:buFont typeface="Wingdings" panose="05000000000000000000" pitchFamily="2" charset="2"/>
              <a:buChar char="l"/>
            </a:pPr>
            <a:r>
              <a:rPr lang="en-US" altLang="ja-JP" sz="1800" dirty="0">
                <a:effectLst/>
                <a:latin typeface="Times New Roman" panose="02020603050405020304" pitchFamily="18" charset="0"/>
                <a:ea typeface="游明朝" panose="02020400000000000000" pitchFamily="18" charset="-128"/>
              </a:rPr>
              <a:t>Class 4 supports coexistence with other IEEE 802.15 UWB </a:t>
            </a:r>
            <a:r>
              <a:rPr lang="en-US" altLang="ja-JP" sz="1800" dirty="0" err="1">
                <a:effectLst/>
                <a:latin typeface="Times New Roman" panose="02020603050405020304" pitchFamily="18" charset="0"/>
                <a:ea typeface="游明朝" panose="02020400000000000000" pitchFamily="18" charset="-128"/>
              </a:rPr>
              <a:t>Stds</a:t>
            </a:r>
            <a:r>
              <a:rPr lang="en-US" altLang="ja-JP" sz="1800" dirty="0">
                <a:effectLst/>
                <a:latin typeface="Times New Roman" panose="02020603050405020304" pitchFamily="18" charset="0"/>
                <a:ea typeface="游明朝" panose="02020400000000000000" pitchFamily="18" charset="-128"/>
              </a:rPr>
              <a:t>, and amendments such as 15.4, 15.8, 15.4z, and 4ab, via the PHY and MAC specification.</a:t>
            </a:r>
            <a:endParaRPr lang="ja-JP" altLang="ja-JP" sz="1800" dirty="0">
              <a:effectLst/>
              <a:latin typeface="Times New Roman" panose="02020603050405020304" pitchFamily="18" charset="0"/>
              <a:ea typeface="游明朝" panose="02020400000000000000" pitchFamily="18" charset="-128"/>
            </a:endParaRPr>
          </a:p>
          <a:p>
            <a:pPr marL="342900" lvl="0" indent="-342900" algn="just">
              <a:lnSpc>
                <a:spcPts val="1700"/>
              </a:lnSpc>
              <a:spcBef>
                <a:spcPts val="600"/>
              </a:spcBef>
              <a:spcAft>
                <a:spcPts val="1200"/>
              </a:spcAft>
              <a:buFont typeface="Wingdings" panose="05000000000000000000" pitchFamily="2" charset="2"/>
              <a:buChar char="l"/>
            </a:pPr>
            <a:r>
              <a:rPr lang="en-US" altLang="ja-JP" sz="1800" dirty="0">
                <a:solidFill>
                  <a:srgbClr val="FF0000"/>
                </a:solidFill>
                <a:effectLst/>
                <a:latin typeface="Times New Roman" panose="02020603050405020304" pitchFamily="18" charset="0"/>
                <a:ea typeface="游明朝" panose="02020400000000000000" pitchFamily="18" charset="-128"/>
              </a:rPr>
              <a:t>Classes 3, 5, 6, and 7 support coexistence with other wireless systems can result </a:t>
            </a:r>
            <a:r>
              <a:rPr lang="en-US" altLang="ja-JP" dirty="0">
                <a:solidFill>
                  <a:srgbClr val="FF0000"/>
                </a:solidFill>
                <a:latin typeface="Times New Roman" panose="02020603050405020304" pitchFamily="18" charset="0"/>
                <a:ea typeface="游明朝" panose="02020400000000000000" pitchFamily="18" charset="-128"/>
              </a:rPr>
              <a:t>in Class 0, 1, and 2 by </a:t>
            </a:r>
            <a:r>
              <a:rPr lang="en-US" altLang="ja-JP" sz="1800" dirty="0">
                <a:solidFill>
                  <a:srgbClr val="FF0000"/>
                </a:solidFill>
                <a:effectLst/>
                <a:latin typeface="Times New Roman" panose="02020603050405020304" pitchFamily="18" charset="0"/>
                <a:ea typeface="游明朝" panose="02020400000000000000" pitchFamily="18" charset="-128"/>
              </a:rPr>
              <a:t>mitigation technology to cancel interference from other radios except </a:t>
            </a:r>
            <a:r>
              <a:rPr lang="en-US" altLang="ja-JP" sz="1800" dirty="0" err="1">
                <a:solidFill>
                  <a:srgbClr val="FF0000"/>
                </a:solidFill>
                <a:effectLst/>
                <a:latin typeface="Times New Roman" panose="02020603050405020304" pitchFamily="18" charset="0"/>
                <a:ea typeface="游明朝" panose="02020400000000000000" pitchFamily="18" charset="-128"/>
              </a:rPr>
              <a:t>regacy</a:t>
            </a:r>
            <a:r>
              <a:rPr lang="en-US" altLang="ja-JP" sz="1800" dirty="0">
                <a:solidFill>
                  <a:srgbClr val="FF0000"/>
                </a:solidFill>
                <a:effectLst/>
                <a:latin typeface="Times New Roman" panose="02020603050405020304" pitchFamily="18" charset="0"/>
                <a:ea typeface="游明朝" panose="02020400000000000000" pitchFamily="18" charset="-128"/>
              </a:rPr>
              <a:t> 15.6 at the receiver side (see clause 4.7.2 of draft#1.11.</a:t>
            </a:r>
          </a:p>
          <a:p>
            <a:pPr marL="285750" indent="-285750" algn="just">
              <a:lnSpc>
                <a:spcPts val="1700"/>
              </a:lnSpc>
              <a:spcBef>
                <a:spcPts val="600"/>
              </a:spcBef>
              <a:spcAft>
                <a:spcPts val="1200"/>
              </a:spcAft>
              <a:buFont typeface="Wingdings" panose="05000000000000000000" pitchFamily="2" charset="2"/>
              <a:buChar char="l"/>
            </a:pPr>
            <a:r>
              <a:rPr lang="en-US" altLang="ja-JP" sz="1800" dirty="0">
                <a:effectLst/>
                <a:latin typeface="Times New Roman" panose="02020603050405020304" pitchFamily="18" charset="0"/>
                <a:ea typeface="游明朝" panose="02020400000000000000" pitchFamily="18" charset="-128"/>
              </a:rPr>
              <a:t>During CCA, a BAN coordinator may analyze the type of synchronization preamble detected from a 15.6ma, 15.6, or 15.4 system.  </a:t>
            </a:r>
            <a:endParaRPr lang="ja-JP" altLang="ja-JP" sz="1800" dirty="0">
              <a:effectLst/>
              <a:latin typeface="Times New Roman" panose="02020603050405020304" pitchFamily="18" charset="0"/>
              <a:ea typeface="游明朝" panose="02020400000000000000" pitchFamily="18" charset="-128"/>
            </a:endParaRPr>
          </a:p>
          <a:p>
            <a:pPr marL="285750" indent="-285750" algn="just">
              <a:lnSpc>
                <a:spcPts val="1700"/>
              </a:lnSpc>
              <a:spcBef>
                <a:spcPts val="600"/>
              </a:spcBef>
              <a:spcAft>
                <a:spcPts val="1200"/>
              </a:spcAft>
              <a:buFont typeface="Wingdings" panose="05000000000000000000" pitchFamily="2" charset="2"/>
              <a:buChar char="l"/>
            </a:pPr>
            <a:r>
              <a:rPr lang="en-US" altLang="ja-JP" sz="1800" dirty="0">
                <a:effectLst/>
                <a:latin typeface="Times New Roman" panose="02020603050405020304" pitchFamily="18" charset="0"/>
                <a:ea typeface="游明朝" panose="02020400000000000000" pitchFamily="18" charset="-128"/>
              </a:rPr>
              <a:t>In Figure 6, the state transition probabilities are approximated in consecutive </a:t>
            </a:r>
            <a:r>
              <a:rPr lang="en-US" altLang="ja-JP" sz="1800" dirty="0" err="1">
                <a:effectLst/>
                <a:latin typeface="Times New Roman" panose="02020603050405020304" pitchFamily="18" charset="0"/>
                <a:ea typeface="游明朝" panose="02020400000000000000" pitchFamily="18" charset="-128"/>
              </a:rPr>
              <a:t>superframes</a:t>
            </a:r>
            <a:r>
              <a:rPr lang="en-US" altLang="ja-JP" sz="1800" dirty="0">
                <a:effectLst/>
                <a:latin typeface="Times New Roman" panose="02020603050405020304" pitchFamily="18" charset="0"/>
                <a:ea typeface="游明朝" panose="02020400000000000000" pitchFamily="18" charset="-128"/>
              </a:rPr>
              <a:t>. Furthermore, the duration of the CAP and CFP are determined by statistics of various QoS level of packets in previous consecutive </a:t>
            </a:r>
            <a:r>
              <a:rPr lang="en-US" altLang="ja-JP" sz="1800" dirty="0" err="1">
                <a:effectLst/>
                <a:latin typeface="Times New Roman" panose="02020603050405020304" pitchFamily="18" charset="0"/>
                <a:ea typeface="游明朝" panose="02020400000000000000" pitchFamily="18" charset="-128"/>
              </a:rPr>
              <a:t>superframes</a:t>
            </a:r>
            <a:r>
              <a:rPr lang="en-US" altLang="ja-JP" sz="1800" dirty="0">
                <a:effectLst/>
                <a:latin typeface="Times New Roman" panose="02020603050405020304" pitchFamily="18" charset="0"/>
                <a:ea typeface="游明朝" panose="02020400000000000000" pitchFamily="18" charset="-128"/>
              </a:rPr>
              <a:t> for  every coming  </a:t>
            </a:r>
            <a:r>
              <a:rPr lang="en-US" altLang="ja-JP" sz="1800" dirty="0" err="1">
                <a:effectLst/>
                <a:latin typeface="Times New Roman" panose="02020603050405020304" pitchFamily="18" charset="0"/>
                <a:ea typeface="游明朝" panose="02020400000000000000" pitchFamily="18" charset="-128"/>
              </a:rPr>
              <a:t>superframe</a:t>
            </a:r>
            <a:r>
              <a:rPr lang="en-US" altLang="ja-JP" sz="1800" dirty="0">
                <a:effectLst/>
                <a:latin typeface="Times New Roman" panose="02020603050405020304" pitchFamily="18" charset="0"/>
                <a:ea typeface="游明朝" panose="02020400000000000000" pitchFamily="18" charset="-128"/>
              </a:rPr>
              <a:t>.  </a:t>
            </a:r>
            <a:endParaRPr lang="ja-JP" altLang="ja-JP" sz="1800" dirty="0">
              <a:effectLst/>
              <a:latin typeface="Times New Roman" panose="02020603050405020304" pitchFamily="18" charset="0"/>
              <a:ea typeface="游明朝" panose="02020400000000000000" pitchFamily="18" charset="-128"/>
            </a:endParaRPr>
          </a:p>
          <a:p>
            <a:pPr marL="285750" indent="-285750" algn="just">
              <a:lnSpc>
                <a:spcPts val="1700"/>
              </a:lnSpc>
              <a:spcBef>
                <a:spcPts val="600"/>
              </a:spcBef>
              <a:spcAft>
                <a:spcPts val="1200"/>
              </a:spcAft>
              <a:buFont typeface="Wingdings" panose="05000000000000000000" pitchFamily="2" charset="2"/>
              <a:buChar char="l"/>
            </a:pPr>
            <a:r>
              <a:rPr lang="en-US" altLang="ja-JP" sz="1800" dirty="0">
                <a:effectLst/>
                <a:latin typeface="Times New Roman" panose="02020603050405020304" pitchFamily="18" charset="0"/>
                <a:ea typeface="游明朝" panose="02020400000000000000" pitchFamily="18" charset="-128"/>
              </a:rPr>
              <a:t>The draft revision #1.11 supports BANs operating with high reliability in dense environments coexisting with intra-interference and inter-interference due to other wireless systems in the same frequency band. Figure 6 shows state transition among several classes of coexistence environment defined in Table 1.</a:t>
            </a:r>
            <a:endParaRPr lang="ja-JP" altLang="ja-JP" sz="2400" dirty="0">
              <a:effectLst/>
              <a:latin typeface="Times New Roman" panose="02020603050405020304" pitchFamily="18" charset="0"/>
              <a:ea typeface="游明朝" panose="02020400000000000000" pitchFamily="18" charset="-128"/>
            </a:endParaRPr>
          </a:p>
        </p:txBody>
      </p:sp>
      <p:sp>
        <p:nvSpPr>
          <p:cNvPr id="3" name="object 8">
            <a:extLst>
              <a:ext uri="{FF2B5EF4-FFF2-40B4-BE49-F238E27FC236}">
                <a16:creationId xmlns:a16="http://schemas.microsoft.com/office/drawing/2014/main" id="{E0FDD49A-F4AB-005C-06CD-3657F50CA371}"/>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64</a:t>
            </a:fld>
            <a:endParaRPr sz="1200" dirty="0">
              <a:latin typeface="Times New Roman"/>
              <a:cs typeface="Times New Roman"/>
            </a:endParaRPr>
          </a:p>
        </p:txBody>
      </p:sp>
      <p:sp>
        <p:nvSpPr>
          <p:cNvPr id="4" name="object 10">
            <a:extLst>
              <a:ext uri="{FF2B5EF4-FFF2-40B4-BE49-F238E27FC236}">
                <a16:creationId xmlns:a16="http://schemas.microsoft.com/office/drawing/2014/main" id="{B8830F28-0C1E-95FD-9E65-4AA675530D70}"/>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9279834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 name="object 5"/>
          <p:cNvSpPr txBox="1"/>
          <p:nvPr/>
        </p:nvSpPr>
        <p:spPr>
          <a:xfrm>
            <a:off x="604390" y="2276537"/>
            <a:ext cx="7930010" cy="1107996"/>
          </a:xfrm>
          <a:prstGeom prst="rect">
            <a:avLst/>
          </a:prstGeom>
        </p:spPr>
        <p:txBody>
          <a:bodyPr vert="horz" wrap="square" lIns="0" tIns="0" rIns="0" bIns="0" rtlCol="0">
            <a:spAutoFit/>
          </a:bodyPr>
          <a:lstStyle/>
          <a:p>
            <a:pPr marL="12700" marR="5080">
              <a:lnSpc>
                <a:spcPct val="100000"/>
              </a:lnSpc>
              <a:tabLst>
                <a:tab pos="4191000" algn="l"/>
              </a:tabLst>
            </a:pPr>
            <a:r>
              <a:rPr lang="en-US" sz="2400" b="1" dirty="0">
                <a:latin typeface="Arial"/>
                <a:cs typeface="Arial"/>
              </a:rPr>
              <a:t>6</a:t>
            </a:r>
            <a:r>
              <a:rPr sz="2400" b="1" dirty="0">
                <a:latin typeface="Arial"/>
                <a:cs typeface="Arial"/>
              </a:rPr>
              <a:t>. </a:t>
            </a:r>
            <a:r>
              <a:rPr lang="en-US" sz="2400" b="1" dirty="0">
                <a:latin typeface="Arial"/>
                <a:cs typeface="Arial"/>
              </a:rPr>
              <a:t>Core</a:t>
            </a:r>
            <a:r>
              <a:rPr sz="2400" b="1" spc="-15" dirty="0">
                <a:latin typeface="Arial"/>
                <a:cs typeface="Arial"/>
              </a:rPr>
              <a:t> </a:t>
            </a:r>
            <a:r>
              <a:rPr sz="2400" b="1" spc="-5" dirty="0">
                <a:latin typeface="Arial"/>
                <a:cs typeface="Arial"/>
              </a:rPr>
              <a:t>Technologies </a:t>
            </a:r>
            <a:r>
              <a:rPr sz="2400" b="1" dirty="0">
                <a:latin typeface="Arial"/>
                <a:cs typeface="Arial"/>
              </a:rPr>
              <a:t>in </a:t>
            </a:r>
            <a:r>
              <a:rPr sz="2400" b="1" spc="-5" dirty="0">
                <a:latin typeface="Arial"/>
                <a:cs typeface="Arial"/>
              </a:rPr>
              <a:t>PHY </a:t>
            </a:r>
            <a:r>
              <a:rPr sz="2400" b="1" spc="-15" dirty="0">
                <a:latin typeface="Arial"/>
                <a:cs typeface="Arial"/>
              </a:rPr>
              <a:t>Layer </a:t>
            </a:r>
            <a:r>
              <a:rPr lang="en-US" sz="2400" b="1" spc="-10" dirty="0">
                <a:latin typeface="Arial"/>
                <a:cs typeface="Arial"/>
              </a:rPr>
              <a:t>for Revision of std 15.6-2012 for Human and Vehicle BANs with Enhanced Dependability TG16.6ma</a:t>
            </a:r>
            <a:endParaRPr sz="2400" dirty="0">
              <a:latin typeface="Arial"/>
              <a:cs typeface="Arial"/>
            </a:endParaRPr>
          </a:p>
        </p:txBody>
      </p:sp>
      <p:sp>
        <p:nvSpPr>
          <p:cNvPr id="11" name="object 3">
            <a:extLst>
              <a:ext uri="{FF2B5EF4-FFF2-40B4-BE49-F238E27FC236}">
                <a16:creationId xmlns:a16="http://schemas.microsoft.com/office/drawing/2014/main" id="{61B74188-35E1-4784-8462-4C9B382A46B1}"/>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13" name="object 3">
            <a:extLst>
              <a:ext uri="{FF2B5EF4-FFF2-40B4-BE49-F238E27FC236}">
                <a16:creationId xmlns:a16="http://schemas.microsoft.com/office/drawing/2014/main" id="{E183A09B-2369-44AE-96D9-AA41442A5C02}"/>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15" name="object 2">
            <a:extLst>
              <a:ext uri="{FF2B5EF4-FFF2-40B4-BE49-F238E27FC236}">
                <a16:creationId xmlns:a16="http://schemas.microsoft.com/office/drawing/2014/main" id="{50E08DBC-23B5-D4CC-2A59-5E4D0B175CA1}"/>
              </a:ext>
            </a:extLst>
          </p:cNvPr>
          <p:cNvSpPr txBox="1"/>
          <p:nvPr/>
        </p:nvSpPr>
        <p:spPr>
          <a:xfrm>
            <a:off x="5555996" y="381000"/>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802.15-25-0033-03-06ma</a:t>
            </a:r>
            <a:endParaRPr sz="1400" dirty="0">
              <a:latin typeface="Arial"/>
              <a:cs typeface="Arial"/>
            </a:endParaRPr>
          </a:p>
        </p:txBody>
      </p:sp>
      <p:sp>
        <p:nvSpPr>
          <p:cNvPr id="6" name="日付プレースホルダー 5">
            <a:extLst>
              <a:ext uri="{FF2B5EF4-FFF2-40B4-BE49-F238E27FC236}">
                <a16:creationId xmlns:a16="http://schemas.microsoft.com/office/drawing/2014/main" id="{A28F8AC6-A441-559D-3413-B6016AEBABC2}"/>
              </a:ext>
            </a:extLst>
          </p:cNvPr>
          <p:cNvSpPr>
            <a:spLocks noGrp="1"/>
          </p:cNvSpPr>
          <p:nvPr>
            <p:ph type="dt" sz="half" idx="13"/>
          </p:nvPr>
        </p:nvSpPr>
        <p:spPr/>
        <p:txBody>
          <a:bodyPr/>
          <a:lstStyle/>
          <a:p>
            <a:r>
              <a:rPr lang="en-US" altLang="ja-JP"/>
              <a:t>July 2025</a:t>
            </a:r>
            <a:endParaRPr lang="en-US" altLang="ja-JP" dirty="0"/>
          </a:p>
        </p:txBody>
      </p:sp>
      <p:sp>
        <p:nvSpPr>
          <p:cNvPr id="3" name="object 4">
            <a:extLst>
              <a:ext uri="{FF2B5EF4-FFF2-40B4-BE49-F238E27FC236}">
                <a16:creationId xmlns:a16="http://schemas.microsoft.com/office/drawing/2014/main" id="{3ECEC02C-70A8-AE05-7553-DFFE700B9A7C}"/>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7" name="object 5">
            <a:extLst>
              <a:ext uri="{FF2B5EF4-FFF2-40B4-BE49-F238E27FC236}">
                <a16:creationId xmlns:a16="http://schemas.microsoft.com/office/drawing/2014/main" id="{394E56BA-1478-E383-C683-483352BB4AB2}"/>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8" name="object 4">
            <a:extLst>
              <a:ext uri="{FF2B5EF4-FFF2-40B4-BE49-F238E27FC236}">
                <a16:creationId xmlns:a16="http://schemas.microsoft.com/office/drawing/2014/main" id="{04EF2537-FA61-154E-59E7-5F8602D43DD3}"/>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9" name="object 9">
            <a:extLst>
              <a:ext uri="{FF2B5EF4-FFF2-40B4-BE49-F238E27FC236}">
                <a16:creationId xmlns:a16="http://schemas.microsoft.com/office/drawing/2014/main" id="{06B5DCBF-3424-D232-0DC3-072BE1B5A940}"/>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65</a:t>
            </a:fld>
            <a:endParaRPr sz="1050" dirty="0">
              <a:latin typeface="Arial"/>
              <a:cs typeface="Arial"/>
            </a:endParaRPr>
          </a:p>
        </p:txBody>
      </p:sp>
      <p:sp>
        <p:nvSpPr>
          <p:cNvPr id="10" name="object 10">
            <a:extLst>
              <a:ext uri="{FF2B5EF4-FFF2-40B4-BE49-F238E27FC236}">
                <a16:creationId xmlns:a16="http://schemas.microsoft.com/office/drawing/2014/main" id="{F71D26D2-B675-5E92-351D-D7DDC02D9FD7}"/>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4233558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04887" y="568643"/>
            <a:ext cx="8649907" cy="1169551"/>
          </a:xfrm>
          <a:prstGeom prst="rect">
            <a:avLst/>
          </a:prstGeom>
        </p:spPr>
        <p:txBody>
          <a:bodyPr vert="horz" wrap="square" lIns="0" tIns="0" rIns="0" bIns="0" rtlCol="0">
            <a:spAutoFit/>
          </a:bodyPr>
          <a:lstStyle/>
          <a:p>
            <a:pPr marL="823594" marR="5080" indent="-811530">
              <a:lnSpc>
                <a:spcPct val="100000"/>
              </a:lnSpc>
            </a:pPr>
            <a:r>
              <a:rPr lang="en-US" sz="2800" b="1" spc="5" dirty="0">
                <a:latin typeface="Arial"/>
                <a:cs typeface="Arial"/>
              </a:rPr>
              <a:t>6</a:t>
            </a:r>
            <a:r>
              <a:rPr sz="2800" b="1" spc="5" dirty="0">
                <a:latin typeface="Arial"/>
                <a:cs typeface="Arial"/>
              </a:rPr>
              <a:t>.1 </a:t>
            </a:r>
            <a:r>
              <a:rPr lang="en-US" sz="2800" b="1" spc="5" dirty="0">
                <a:latin typeface="Arial"/>
                <a:cs typeface="Arial"/>
              </a:rPr>
              <a:t>Interference Mitigation Technologies</a:t>
            </a:r>
          </a:p>
          <a:p>
            <a:pPr marL="823594" marR="5080" indent="-811530">
              <a:lnSpc>
                <a:spcPct val="100000"/>
              </a:lnSpc>
            </a:pPr>
            <a:r>
              <a:rPr lang="en-US" sz="2400" b="1" dirty="0">
                <a:latin typeface="Arial"/>
                <a:cs typeface="Arial"/>
              </a:rPr>
              <a:t>(1) </a:t>
            </a:r>
            <a:r>
              <a:rPr sz="2400" b="1" dirty="0">
                <a:latin typeface="Arial"/>
                <a:cs typeface="Arial"/>
              </a:rPr>
              <a:t>Intra </a:t>
            </a:r>
            <a:r>
              <a:rPr sz="2400" b="1" spc="-5" dirty="0">
                <a:latin typeface="Arial"/>
                <a:cs typeface="Arial"/>
              </a:rPr>
              <a:t>and </a:t>
            </a:r>
            <a:r>
              <a:rPr sz="2400" b="1" dirty="0">
                <a:latin typeface="Arial"/>
                <a:cs typeface="Arial"/>
              </a:rPr>
              <a:t>Inter </a:t>
            </a:r>
            <a:r>
              <a:rPr sz="2400" b="1" spc="-15" dirty="0">
                <a:latin typeface="Arial"/>
                <a:cs typeface="Arial"/>
              </a:rPr>
              <a:t>System </a:t>
            </a:r>
            <a:r>
              <a:rPr sz="2400" b="1" dirty="0">
                <a:latin typeface="Arial"/>
                <a:cs typeface="Arial"/>
              </a:rPr>
              <a:t>Interference </a:t>
            </a:r>
            <a:r>
              <a:rPr sz="2400" b="1" spc="-5" dirty="0">
                <a:latin typeface="Arial"/>
                <a:cs typeface="Arial"/>
              </a:rPr>
              <a:t>among </a:t>
            </a:r>
            <a:r>
              <a:rPr sz="2400" b="1" spc="-30" dirty="0">
                <a:latin typeface="Arial"/>
                <a:cs typeface="Arial"/>
              </a:rPr>
              <a:t>BAN </a:t>
            </a:r>
            <a:r>
              <a:rPr sz="2400" b="1" spc="-5" dirty="0">
                <a:latin typeface="Arial"/>
                <a:cs typeface="Arial"/>
              </a:rPr>
              <a:t>and Other</a:t>
            </a:r>
            <a:r>
              <a:rPr sz="2400" b="1" spc="55" dirty="0">
                <a:latin typeface="Arial"/>
                <a:cs typeface="Arial"/>
              </a:rPr>
              <a:t> </a:t>
            </a:r>
            <a:r>
              <a:rPr sz="2400" b="1" spc="-25" dirty="0">
                <a:latin typeface="Arial"/>
                <a:cs typeface="Arial"/>
              </a:rPr>
              <a:t>PANs</a:t>
            </a:r>
            <a:endParaRPr sz="2400" dirty="0">
              <a:latin typeface="Arial"/>
              <a:cs typeface="Arial"/>
            </a:endParaRPr>
          </a:p>
        </p:txBody>
      </p:sp>
      <p:sp>
        <p:nvSpPr>
          <p:cNvPr id="6" name="object 6"/>
          <p:cNvSpPr txBox="1"/>
          <p:nvPr/>
        </p:nvSpPr>
        <p:spPr>
          <a:xfrm>
            <a:off x="360489" y="1607899"/>
            <a:ext cx="3023870" cy="382270"/>
          </a:xfrm>
          <a:prstGeom prst="rect">
            <a:avLst/>
          </a:prstGeom>
        </p:spPr>
        <p:txBody>
          <a:bodyPr vert="horz" wrap="square" lIns="0" tIns="0" rIns="0" bIns="0" rtlCol="0">
            <a:spAutoFit/>
          </a:bodyPr>
          <a:lstStyle/>
          <a:p>
            <a:pPr marL="12700">
              <a:lnSpc>
                <a:spcPct val="100000"/>
              </a:lnSpc>
            </a:pPr>
            <a:r>
              <a:rPr sz="2400" i="1" spc="-5" dirty="0">
                <a:latin typeface="Arial"/>
                <a:cs typeface="Arial"/>
              </a:rPr>
              <a:t>Inter-</a:t>
            </a:r>
            <a:r>
              <a:rPr sz="2400" i="1" spc="-5" dirty="0">
                <a:solidFill>
                  <a:srgbClr val="0000FF"/>
                </a:solidFill>
                <a:latin typeface="Arial"/>
                <a:cs typeface="Arial"/>
              </a:rPr>
              <a:t>user</a:t>
            </a:r>
            <a:r>
              <a:rPr sz="2400" i="1" spc="-75" dirty="0">
                <a:solidFill>
                  <a:srgbClr val="0000FF"/>
                </a:solidFill>
                <a:latin typeface="Arial"/>
                <a:cs typeface="Arial"/>
              </a:rPr>
              <a:t> </a:t>
            </a:r>
            <a:r>
              <a:rPr sz="2400" i="1" spc="-5" dirty="0">
                <a:latin typeface="Arial"/>
                <a:cs typeface="Arial"/>
              </a:rPr>
              <a:t>interference</a:t>
            </a:r>
            <a:endParaRPr sz="2400" dirty="0">
              <a:latin typeface="Arial"/>
              <a:cs typeface="Arial"/>
            </a:endParaRPr>
          </a:p>
        </p:txBody>
      </p:sp>
      <p:sp>
        <p:nvSpPr>
          <p:cNvPr id="7" name="object 7"/>
          <p:cNvSpPr txBox="1"/>
          <p:nvPr/>
        </p:nvSpPr>
        <p:spPr>
          <a:xfrm>
            <a:off x="530924" y="1905000"/>
            <a:ext cx="4091940" cy="1297305"/>
          </a:xfrm>
          <a:prstGeom prst="rect">
            <a:avLst/>
          </a:prstGeom>
        </p:spPr>
        <p:txBody>
          <a:bodyPr vert="horz" wrap="square" lIns="0" tIns="0" rIns="0" bIns="0" rtlCol="0">
            <a:spAutoFit/>
          </a:bodyPr>
          <a:lstStyle/>
          <a:p>
            <a:pPr marL="241300" marR="263525" indent="-228600">
              <a:lnSpc>
                <a:spcPct val="100000"/>
              </a:lnSpc>
              <a:buChar char="•"/>
              <a:tabLst>
                <a:tab pos="241300" algn="l"/>
                <a:tab pos="241935" algn="l"/>
              </a:tabLst>
            </a:pPr>
            <a:r>
              <a:rPr sz="2000" spc="-10" dirty="0">
                <a:latin typeface="Times New Roman"/>
                <a:cs typeface="Times New Roman"/>
              </a:rPr>
              <a:t>IR-UWB uses the </a:t>
            </a:r>
            <a:r>
              <a:rPr sz="2000" spc="-20" dirty="0">
                <a:latin typeface="Times New Roman"/>
                <a:cs typeface="Times New Roman"/>
              </a:rPr>
              <a:t>same </a:t>
            </a:r>
            <a:r>
              <a:rPr sz="2000" spc="-10" dirty="0">
                <a:latin typeface="Times New Roman"/>
                <a:cs typeface="Times New Roman"/>
              </a:rPr>
              <a:t>pulse </a:t>
            </a:r>
            <a:r>
              <a:rPr sz="2000" spc="-5" dirty="0">
                <a:latin typeface="Times New Roman"/>
                <a:cs typeface="Times New Roman"/>
              </a:rPr>
              <a:t>as all  </a:t>
            </a:r>
            <a:r>
              <a:rPr sz="2000" spc="-10" dirty="0">
                <a:latin typeface="Times New Roman"/>
                <a:cs typeface="Times New Roman"/>
              </a:rPr>
              <a:t>users </a:t>
            </a:r>
            <a:r>
              <a:rPr sz="2000" spc="-15" dirty="0">
                <a:latin typeface="Times New Roman"/>
                <a:cs typeface="Times New Roman"/>
              </a:rPr>
              <a:t>signal </a:t>
            </a:r>
            <a:r>
              <a:rPr sz="2000" spc="-10" dirty="0">
                <a:latin typeface="Times New Roman"/>
                <a:cs typeface="Times New Roman"/>
              </a:rPr>
              <a:t>in the </a:t>
            </a:r>
            <a:r>
              <a:rPr sz="2000" spc="-20" dirty="0">
                <a:latin typeface="Times New Roman"/>
                <a:cs typeface="Times New Roman"/>
              </a:rPr>
              <a:t>same</a:t>
            </a:r>
            <a:r>
              <a:rPr sz="2000" spc="110" dirty="0">
                <a:latin typeface="Times New Roman"/>
                <a:cs typeface="Times New Roman"/>
              </a:rPr>
              <a:t> </a:t>
            </a:r>
            <a:r>
              <a:rPr sz="2000" spc="-5" dirty="0">
                <a:latin typeface="Times New Roman"/>
                <a:cs typeface="Times New Roman"/>
              </a:rPr>
              <a:t>standard.</a:t>
            </a:r>
            <a:endParaRPr sz="2000" dirty="0">
              <a:latin typeface="Times New Roman"/>
              <a:cs typeface="Times New Roman"/>
            </a:endParaRPr>
          </a:p>
          <a:p>
            <a:pPr marL="241300" marR="5080" indent="-228600">
              <a:lnSpc>
                <a:spcPct val="100000"/>
              </a:lnSpc>
              <a:spcBef>
                <a:spcPts val="480"/>
              </a:spcBef>
              <a:buChar char="•"/>
              <a:tabLst>
                <a:tab pos="241300" algn="l"/>
                <a:tab pos="241935" algn="l"/>
              </a:tabLst>
            </a:pPr>
            <a:r>
              <a:rPr sz="2000" spc="-10" dirty="0">
                <a:solidFill>
                  <a:srgbClr val="FF0000"/>
                </a:solidFill>
                <a:latin typeface="Times New Roman"/>
                <a:cs typeface="Times New Roman"/>
              </a:rPr>
              <a:t>Other users </a:t>
            </a:r>
            <a:r>
              <a:rPr sz="2000" spc="-15" dirty="0">
                <a:latin typeface="Times New Roman"/>
                <a:cs typeface="Times New Roman"/>
              </a:rPr>
              <a:t>signal </a:t>
            </a:r>
            <a:r>
              <a:rPr sz="2000" spc="-5" dirty="0">
                <a:latin typeface="Times New Roman"/>
                <a:cs typeface="Times New Roman"/>
              </a:rPr>
              <a:t>and/or </a:t>
            </a:r>
            <a:r>
              <a:rPr sz="2000" spc="-10" dirty="0">
                <a:latin typeface="Times New Roman"/>
                <a:cs typeface="Times New Roman"/>
              </a:rPr>
              <a:t>the </a:t>
            </a:r>
            <a:r>
              <a:rPr sz="2000" spc="-10" dirty="0">
                <a:solidFill>
                  <a:srgbClr val="FF0000"/>
                </a:solidFill>
                <a:latin typeface="Times New Roman"/>
                <a:cs typeface="Times New Roman"/>
              </a:rPr>
              <a:t>other  </a:t>
            </a:r>
            <a:r>
              <a:rPr sz="2000" spc="-15" dirty="0">
                <a:solidFill>
                  <a:srgbClr val="FF0000"/>
                </a:solidFill>
                <a:latin typeface="Times New Roman"/>
                <a:cs typeface="Times New Roman"/>
              </a:rPr>
              <a:t>network </a:t>
            </a:r>
            <a:r>
              <a:rPr sz="2000" spc="-15" dirty="0">
                <a:latin typeface="Times New Roman"/>
                <a:cs typeface="Times New Roman"/>
              </a:rPr>
              <a:t>signal </a:t>
            </a:r>
            <a:r>
              <a:rPr sz="2000" spc="-20" dirty="0">
                <a:latin typeface="Times New Roman"/>
                <a:cs typeface="Times New Roman"/>
              </a:rPr>
              <a:t>would </a:t>
            </a:r>
            <a:r>
              <a:rPr sz="2000" dirty="0">
                <a:latin typeface="Times New Roman"/>
                <a:cs typeface="Times New Roman"/>
              </a:rPr>
              <a:t>be</a:t>
            </a:r>
            <a:r>
              <a:rPr sz="2000" spc="210" dirty="0">
                <a:latin typeface="Times New Roman"/>
                <a:cs typeface="Times New Roman"/>
              </a:rPr>
              <a:t> </a:t>
            </a:r>
            <a:r>
              <a:rPr sz="2000" spc="-10" dirty="0">
                <a:latin typeface="Times New Roman"/>
                <a:cs typeface="Times New Roman"/>
              </a:rPr>
              <a:t>interference.</a:t>
            </a:r>
            <a:endParaRPr sz="2000" dirty="0">
              <a:latin typeface="Times New Roman"/>
              <a:cs typeface="Times New Roman"/>
            </a:endParaRPr>
          </a:p>
        </p:txBody>
      </p:sp>
      <p:sp>
        <p:nvSpPr>
          <p:cNvPr id="8" name="object 8"/>
          <p:cNvSpPr txBox="1"/>
          <p:nvPr/>
        </p:nvSpPr>
        <p:spPr>
          <a:xfrm>
            <a:off x="4822952" y="1535430"/>
            <a:ext cx="4005579" cy="1360170"/>
          </a:xfrm>
          <a:prstGeom prst="rect">
            <a:avLst/>
          </a:prstGeom>
        </p:spPr>
        <p:txBody>
          <a:bodyPr vert="horz" wrap="square" lIns="0" tIns="0" rIns="0" bIns="0" rtlCol="0">
            <a:spAutoFit/>
          </a:bodyPr>
          <a:lstStyle/>
          <a:p>
            <a:pPr marL="12700">
              <a:lnSpc>
                <a:spcPct val="100000"/>
              </a:lnSpc>
            </a:pPr>
            <a:r>
              <a:rPr sz="2400" i="1" spc="-5" dirty="0">
                <a:latin typeface="Arial"/>
                <a:cs typeface="Arial"/>
              </a:rPr>
              <a:t>Inter-</a:t>
            </a:r>
            <a:r>
              <a:rPr sz="2400" i="1" spc="-5" dirty="0">
                <a:solidFill>
                  <a:srgbClr val="0000FF"/>
                </a:solidFill>
                <a:latin typeface="Arial"/>
                <a:cs typeface="Arial"/>
              </a:rPr>
              <a:t>system</a:t>
            </a:r>
            <a:r>
              <a:rPr sz="2400" i="1" spc="-70" dirty="0">
                <a:solidFill>
                  <a:srgbClr val="0000FF"/>
                </a:solidFill>
                <a:latin typeface="Arial"/>
                <a:cs typeface="Arial"/>
              </a:rPr>
              <a:t> </a:t>
            </a:r>
            <a:r>
              <a:rPr sz="2400" i="1" spc="-5" dirty="0">
                <a:latin typeface="Arial"/>
                <a:cs typeface="Arial"/>
              </a:rPr>
              <a:t>interference</a:t>
            </a:r>
            <a:endParaRPr sz="2400" dirty="0">
              <a:latin typeface="Arial"/>
              <a:cs typeface="Arial"/>
            </a:endParaRPr>
          </a:p>
          <a:p>
            <a:pPr marL="411480" marR="5080" indent="-228600" algn="just">
              <a:lnSpc>
                <a:spcPct val="100499"/>
              </a:lnSpc>
              <a:spcBef>
                <a:spcPts val="459"/>
              </a:spcBef>
              <a:buChar char="•"/>
              <a:tabLst>
                <a:tab pos="412115" algn="l"/>
              </a:tabLst>
            </a:pPr>
            <a:r>
              <a:rPr sz="2000" spc="-10" dirty="0">
                <a:latin typeface="Times New Roman"/>
                <a:cs typeface="Times New Roman"/>
              </a:rPr>
              <a:t>Interference from the other </a:t>
            </a:r>
            <a:r>
              <a:rPr sz="2000" spc="-15" dirty="0">
                <a:latin typeface="Times New Roman"/>
                <a:cs typeface="Times New Roman"/>
              </a:rPr>
              <a:t>wreless  system using </a:t>
            </a:r>
            <a:r>
              <a:rPr sz="2000" spc="-5" dirty="0">
                <a:latin typeface="Times New Roman"/>
                <a:cs typeface="Times New Roman"/>
              </a:rPr>
              <a:t>overlapped </a:t>
            </a:r>
            <a:r>
              <a:rPr sz="2000" spc="-10" dirty="0">
                <a:latin typeface="Times New Roman"/>
                <a:cs typeface="Times New Roman"/>
              </a:rPr>
              <a:t>frequency  </a:t>
            </a:r>
            <a:r>
              <a:rPr sz="2000" spc="-5" dirty="0">
                <a:latin typeface="Times New Roman"/>
                <a:cs typeface="Times New Roman"/>
              </a:rPr>
              <a:t>band. </a:t>
            </a:r>
            <a:r>
              <a:rPr sz="2000" spc="-10" dirty="0">
                <a:latin typeface="ＭＳ 明朝"/>
                <a:cs typeface="ＭＳ 明朝"/>
              </a:rPr>
              <a:t>⇒</a:t>
            </a:r>
            <a:r>
              <a:rPr sz="2000" spc="-550" dirty="0">
                <a:latin typeface="ＭＳ 明朝"/>
                <a:cs typeface="ＭＳ 明朝"/>
              </a:rPr>
              <a:t> </a:t>
            </a:r>
            <a:r>
              <a:rPr sz="2000" spc="-20" dirty="0">
                <a:solidFill>
                  <a:srgbClr val="FF0000"/>
                </a:solidFill>
                <a:latin typeface="Times New Roman"/>
                <a:cs typeface="Times New Roman"/>
              </a:rPr>
              <a:t>Unknown</a:t>
            </a:r>
            <a:endParaRPr sz="2000" dirty="0">
              <a:latin typeface="Times New Roman"/>
              <a:cs typeface="Times New Roman"/>
            </a:endParaRPr>
          </a:p>
        </p:txBody>
      </p:sp>
      <p:sp>
        <p:nvSpPr>
          <p:cNvPr id="21" name="object 21"/>
          <p:cNvSpPr/>
          <p:nvPr/>
        </p:nvSpPr>
        <p:spPr>
          <a:xfrm>
            <a:off x="105155" y="1663268"/>
            <a:ext cx="185737" cy="317932"/>
          </a:xfrm>
          <a:prstGeom prst="rect">
            <a:avLst/>
          </a:prstGeom>
          <a:blipFill>
            <a:blip r:embed="rId2" cstate="print"/>
            <a:stretch>
              <a:fillRect/>
            </a:stretch>
          </a:blipFill>
        </p:spPr>
        <p:txBody>
          <a:bodyPr wrap="square" lIns="0" tIns="0" rIns="0" bIns="0" rtlCol="0"/>
          <a:lstStyle/>
          <a:p>
            <a:endParaRPr dirty="0"/>
          </a:p>
        </p:txBody>
      </p:sp>
      <p:sp>
        <p:nvSpPr>
          <p:cNvPr id="22" name="object 22"/>
          <p:cNvSpPr/>
          <p:nvPr/>
        </p:nvSpPr>
        <p:spPr>
          <a:xfrm>
            <a:off x="4549140" y="1629930"/>
            <a:ext cx="204215" cy="213347"/>
          </a:xfrm>
          <a:prstGeom prst="rect">
            <a:avLst/>
          </a:prstGeom>
          <a:blipFill>
            <a:blip r:embed="rId2" cstate="print"/>
            <a:stretch>
              <a:fillRect/>
            </a:stretch>
          </a:blipFill>
        </p:spPr>
        <p:txBody>
          <a:bodyPr wrap="square" lIns="0" tIns="0" rIns="0" bIns="0" rtlCol="0"/>
          <a:lstStyle/>
          <a:p>
            <a:endParaRPr dirty="0"/>
          </a:p>
        </p:txBody>
      </p:sp>
      <p:sp>
        <p:nvSpPr>
          <p:cNvPr id="49" name="正方形/長方形 46">
            <a:extLst>
              <a:ext uri="{FF2B5EF4-FFF2-40B4-BE49-F238E27FC236}">
                <a16:creationId xmlns:a16="http://schemas.microsoft.com/office/drawing/2014/main" id="{580E4E16-9F47-4FD1-AD83-AAB78BDD3DEF}"/>
              </a:ext>
            </a:extLst>
          </p:cNvPr>
          <p:cNvSpPr>
            <a:spLocks noChangeArrowheads="1"/>
          </p:cNvSpPr>
          <p:nvPr/>
        </p:nvSpPr>
        <p:spPr bwMode="auto">
          <a:xfrm>
            <a:off x="5291138" y="2986088"/>
            <a:ext cx="3606500"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60000"/>
              </a:spcBef>
              <a:buBlip>
                <a:blip r:embed="rId3"/>
              </a:buBlip>
              <a:defRPr kumimoji="1" sz="3200">
                <a:solidFill>
                  <a:schemeClr val="tx1"/>
                </a:solidFill>
                <a:latin typeface="Arial" panose="020B0604020202020204" pitchFamily="34" charset="0"/>
              </a:defRPr>
            </a:lvl1pPr>
            <a:lvl2pPr marL="742950" indent="-285750">
              <a:spcBef>
                <a:spcPct val="50000"/>
              </a:spcBef>
              <a:buFont typeface="Wingdings" panose="05000000000000000000" pitchFamily="2" charset="2"/>
              <a:buBlip>
                <a:blip r:embed="rId4"/>
              </a:buBlip>
              <a:defRPr kumimoji="1" sz="2400">
                <a:solidFill>
                  <a:schemeClr val="tx1"/>
                </a:solidFill>
                <a:latin typeface="Arial" panose="020B0604020202020204" pitchFamily="34" charset="0"/>
              </a:defRPr>
            </a:lvl2pPr>
            <a:lvl3pPr marL="1143000" indent="-228600">
              <a:spcBef>
                <a:spcPct val="20000"/>
              </a:spcBef>
              <a:buChar char="•"/>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eaLnBrk="1" hangingPunct="1">
              <a:spcBef>
                <a:spcPct val="0"/>
              </a:spcBef>
              <a:buFontTx/>
              <a:buNone/>
            </a:pPr>
            <a:r>
              <a:rPr lang="ja-JP" altLang="en-US" sz="1800" b="0" dirty="0"/>
              <a:t>＊ </a:t>
            </a:r>
            <a:r>
              <a:rPr lang="en-US" altLang="ja-JP" sz="1800" b="0" dirty="0">
                <a:latin typeface="Times New Roman" panose="02020603050405020304" pitchFamily="18" charset="0"/>
              </a:rPr>
              <a:t>802.11a (wi-fi)</a:t>
            </a:r>
            <a:r>
              <a:rPr lang="ja-JP" altLang="en-US" sz="1800" b="0" dirty="0">
                <a:latin typeface="Times New Roman" panose="02020603050405020304" pitchFamily="18" charset="0"/>
              </a:rPr>
              <a:t>  （</a:t>
            </a:r>
            <a:r>
              <a:rPr lang="en-US" altLang="ja-JP" sz="1800" b="0" dirty="0">
                <a:latin typeface="Times New Roman" panose="02020603050405020304" pitchFamily="18" charset="0"/>
              </a:rPr>
              <a:t>5GHz</a:t>
            </a:r>
            <a:r>
              <a:rPr lang="ja-JP" altLang="en-US" sz="1800" b="0" dirty="0">
                <a:latin typeface="Times New Roman" panose="02020603050405020304" pitchFamily="18" charset="0"/>
              </a:rPr>
              <a:t>） </a:t>
            </a:r>
            <a:r>
              <a:rPr lang="en-US" altLang="ja-JP" sz="1800" b="0" dirty="0">
                <a:latin typeface="Times New Roman" panose="02020603050405020304" pitchFamily="18" charset="0"/>
              </a:rPr>
              <a:t>overlaps</a:t>
            </a:r>
            <a:endParaRPr lang="ja-JP" altLang="en-US" sz="1800" b="0" dirty="0">
              <a:latin typeface="Times New Roman" panose="02020603050405020304" pitchFamily="18" charset="0"/>
            </a:endParaRPr>
          </a:p>
        </p:txBody>
      </p:sp>
      <p:sp>
        <p:nvSpPr>
          <p:cNvPr id="50" name="角丸四角形 47">
            <a:extLst>
              <a:ext uri="{FF2B5EF4-FFF2-40B4-BE49-F238E27FC236}">
                <a16:creationId xmlns:a16="http://schemas.microsoft.com/office/drawing/2014/main" id="{EBF1AC0C-BD0C-4C14-BC52-6999EDDD2E84}"/>
              </a:ext>
            </a:extLst>
          </p:cNvPr>
          <p:cNvSpPr/>
          <p:nvPr/>
        </p:nvSpPr>
        <p:spPr>
          <a:xfrm>
            <a:off x="5897562" y="3284984"/>
            <a:ext cx="3081834" cy="3108325"/>
          </a:xfrm>
          <a:prstGeom prst="roundRect">
            <a:avLst/>
          </a:prstGeom>
          <a:solidFill>
            <a:schemeClr val="bg1">
              <a:lumMod val="8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defPPr>
              <a:defRPr lang="ja-JP"/>
            </a:defPPr>
            <a:lvl1pPr algn="l" rtl="0" eaLnBrk="0" fontAlgn="base" hangingPunct="0">
              <a:spcBef>
                <a:spcPct val="0"/>
              </a:spcBef>
              <a:spcAft>
                <a:spcPct val="0"/>
              </a:spcAft>
              <a:defRPr kumimoji="1" b="1" kern="1200">
                <a:solidFill>
                  <a:schemeClr val="dk1"/>
                </a:solidFill>
                <a:latin typeface="+mn-lt"/>
                <a:ea typeface="+mn-ea"/>
                <a:cs typeface="+mn-cs"/>
              </a:defRPr>
            </a:lvl1pPr>
            <a:lvl2pPr marL="457200" algn="l" rtl="0" eaLnBrk="0" fontAlgn="base" hangingPunct="0">
              <a:spcBef>
                <a:spcPct val="0"/>
              </a:spcBef>
              <a:spcAft>
                <a:spcPct val="0"/>
              </a:spcAft>
              <a:defRPr kumimoji="1" b="1" kern="1200">
                <a:solidFill>
                  <a:schemeClr val="dk1"/>
                </a:solidFill>
                <a:latin typeface="+mn-lt"/>
                <a:ea typeface="+mn-ea"/>
                <a:cs typeface="+mn-cs"/>
              </a:defRPr>
            </a:lvl2pPr>
            <a:lvl3pPr marL="914400" algn="l" rtl="0" eaLnBrk="0" fontAlgn="base" hangingPunct="0">
              <a:spcBef>
                <a:spcPct val="0"/>
              </a:spcBef>
              <a:spcAft>
                <a:spcPct val="0"/>
              </a:spcAft>
              <a:defRPr kumimoji="1" b="1" kern="1200">
                <a:solidFill>
                  <a:schemeClr val="dk1"/>
                </a:solidFill>
                <a:latin typeface="+mn-lt"/>
                <a:ea typeface="+mn-ea"/>
                <a:cs typeface="+mn-cs"/>
              </a:defRPr>
            </a:lvl3pPr>
            <a:lvl4pPr marL="1371600" algn="l" rtl="0" eaLnBrk="0" fontAlgn="base" hangingPunct="0">
              <a:spcBef>
                <a:spcPct val="0"/>
              </a:spcBef>
              <a:spcAft>
                <a:spcPct val="0"/>
              </a:spcAft>
              <a:defRPr kumimoji="1" b="1" kern="1200">
                <a:solidFill>
                  <a:schemeClr val="dk1"/>
                </a:solidFill>
                <a:latin typeface="+mn-lt"/>
                <a:ea typeface="+mn-ea"/>
                <a:cs typeface="+mn-cs"/>
              </a:defRPr>
            </a:lvl4pPr>
            <a:lvl5pPr marL="1828800" algn="l" rtl="0" eaLnBrk="0" fontAlgn="base" hangingPunct="0">
              <a:spcBef>
                <a:spcPct val="0"/>
              </a:spcBef>
              <a:spcAft>
                <a:spcPct val="0"/>
              </a:spcAft>
              <a:defRPr kumimoji="1" b="1" kern="1200">
                <a:solidFill>
                  <a:schemeClr val="dk1"/>
                </a:solidFill>
                <a:latin typeface="+mn-lt"/>
                <a:ea typeface="+mn-ea"/>
                <a:cs typeface="+mn-cs"/>
              </a:defRPr>
            </a:lvl5pPr>
            <a:lvl6pPr marL="2286000" algn="l" defTabSz="914400" rtl="0" eaLnBrk="1" latinLnBrk="0" hangingPunct="1">
              <a:defRPr kumimoji="1" b="1" kern="1200">
                <a:solidFill>
                  <a:schemeClr val="dk1"/>
                </a:solidFill>
                <a:latin typeface="+mn-lt"/>
                <a:ea typeface="+mn-ea"/>
                <a:cs typeface="+mn-cs"/>
              </a:defRPr>
            </a:lvl6pPr>
            <a:lvl7pPr marL="2743200" algn="l" defTabSz="914400" rtl="0" eaLnBrk="1" latinLnBrk="0" hangingPunct="1">
              <a:defRPr kumimoji="1" b="1" kern="1200">
                <a:solidFill>
                  <a:schemeClr val="dk1"/>
                </a:solidFill>
                <a:latin typeface="+mn-lt"/>
                <a:ea typeface="+mn-ea"/>
                <a:cs typeface="+mn-cs"/>
              </a:defRPr>
            </a:lvl7pPr>
            <a:lvl8pPr marL="3200400" algn="l" defTabSz="914400" rtl="0" eaLnBrk="1" latinLnBrk="0" hangingPunct="1">
              <a:defRPr kumimoji="1" b="1" kern="1200">
                <a:solidFill>
                  <a:schemeClr val="dk1"/>
                </a:solidFill>
                <a:latin typeface="+mn-lt"/>
                <a:ea typeface="+mn-ea"/>
                <a:cs typeface="+mn-cs"/>
              </a:defRPr>
            </a:lvl8pPr>
            <a:lvl9pPr marL="3657600" algn="l" defTabSz="914400" rtl="0" eaLnBrk="1" latinLnBrk="0" hangingPunct="1">
              <a:defRPr kumimoji="1" b="1" kern="1200">
                <a:solidFill>
                  <a:schemeClr val="dk1"/>
                </a:solidFill>
                <a:latin typeface="+mn-lt"/>
                <a:ea typeface="+mn-ea"/>
                <a:cs typeface="+mn-cs"/>
              </a:defRPr>
            </a:lvl9pPr>
          </a:lstStyle>
          <a:p>
            <a:pPr algn="ctr" eaLnBrk="1" hangingPunct="1">
              <a:defRPr/>
            </a:pPr>
            <a:endParaRPr lang="ja-JP" altLang="en-US" dirty="0"/>
          </a:p>
        </p:txBody>
      </p:sp>
      <p:sp>
        <p:nvSpPr>
          <p:cNvPr id="51" name="角丸四角形 43">
            <a:extLst>
              <a:ext uri="{FF2B5EF4-FFF2-40B4-BE49-F238E27FC236}">
                <a16:creationId xmlns:a16="http://schemas.microsoft.com/office/drawing/2014/main" id="{658DDDCF-63E3-45D9-B210-DEFCBC809621}"/>
              </a:ext>
            </a:extLst>
          </p:cNvPr>
          <p:cNvSpPr/>
          <p:nvPr/>
        </p:nvSpPr>
        <p:spPr>
          <a:xfrm>
            <a:off x="174550" y="3284985"/>
            <a:ext cx="5116588" cy="3136454"/>
          </a:xfrm>
          <a:prstGeom prst="roundRect">
            <a:avLst/>
          </a:prstGeom>
          <a:solidFill>
            <a:schemeClr val="bg1">
              <a:lumMod val="8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defPPr>
              <a:defRPr lang="ja-JP"/>
            </a:defPPr>
            <a:lvl1pPr algn="l" rtl="0" eaLnBrk="0" fontAlgn="base" hangingPunct="0">
              <a:spcBef>
                <a:spcPct val="0"/>
              </a:spcBef>
              <a:spcAft>
                <a:spcPct val="0"/>
              </a:spcAft>
              <a:defRPr kumimoji="1" b="1" kern="1200">
                <a:solidFill>
                  <a:schemeClr val="dk1"/>
                </a:solidFill>
                <a:latin typeface="+mn-lt"/>
                <a:ea typeface="+mn-ea"/>
                <a:cs typeface="+mn-cs"/>
              </a:defRPr>
            </a:lvl1pPr>
            <a:lvl2pPr marL="457200" algn="l" rtl="0" eaLnBrk="0" fontAlgn="base" hangingPunct="0">
              <a:spcBef>
                <a:spcPct val="0"/>
              </a:spcBef>
              <a:spcAft>
                <a:spcPct val="0"/>
              </a:spcAft>
              <a:defRPr kumimoji="1" b="1" kern="1200">
                <a:solidFill>
                  <a:schemeClr val="dk1"/>
                </a:solidFill>
                <a:latin typeface="+mn-lt"/>
                <a:ea typeface="+mn-ea"/>
                <a:cs typeface="+mn-cs"/>
              </a:defRPr>
            </a:lvl2pPr>
            <a:lvl3pPr marL="914400" algn="l" rtl="0" eaLnBrk="0" fontAlgn="base" hangingPunct="0">
              <a:spcBef>
                <a:spcPct val="0"/>
              </a:spcBef>
              <a:spcAft>
                <a:spcPct val="0"/>
              </a:spcAft>
              <a:defRPr kumimoji="1" b="1" kern="1200">
                <a:solidFill>
                  <a:schemeClr val="dk1"/>
                </a:solidFill>
                <a:latin typeface="+mn-lt"/>
                <a:ea typeface="+mn-ea"/>
                <a:cs typeface="+mn-cs"/>
              </a:defRPr>
            </a:lvl3pPr>
            <a:lvl4pPr marL="1371600" algn="l" rtl="0" eaLnBrk="0" fontAlgn="base" hangingPunct="0">
              <a:spcBef>
                <a:spcPct val="0"/>
              </a:spcBef>
              <a:spcAft>
                <a:spcPct val="0"/>
              </a:spcAft>
              <a:defRPr kumimoji="1" b="1" kern="1200">
                <a:solidFill>
                  <a:schemeClr val="dk1"/>
                </a:solidFill>
                <a:latin typeface="+mn-lt"/>
                <a:ea typeface="+mn-ea"/>
                <a:cs typeface="+mn-cs"/>
              </a:defRPr>
            </a:lvl4pPr>
            <a:lvl5pPr marL="1828800" algn="l" rtl="0" eaLnBrk="0" fontAlgn="base" hangingPunct="0">
              <a:spcBef>
                <a:spcPct val="0"/>
              </a:spcBef>
              <a:spcAft>
                <a:spcPct val="0"/>
              </a:spcAft>
              <a:defRPr kumimoji="1" b="1" kern="1200">
                <a:solidFill>
                  <a:schemeClr val="dk1"/>
                </a:solidFill>
                <a:latin typeface="+mn-lt"/>
                <a:ea typeface="+mn-ea"/>
                <a:cs typeface="+mn-cs"/>
              </a:defRPr>
            </a:lvl5pPr>
            <a:lvl6pPr marL="2286000" algn="l" defTabSz="914400" rtl="0" eaLnBrk="1" latinLnBrk="0" hangingPunct="1">
              <a:defRPr kumimoji="1" b="1" kern="1200">
                <a:solidFill>
                  <a:schemeClr val="dk1"/>
                </a:solidFill>
                <a:latin typeface="+mn-lt"/>
                <a:ea typeface="+mn-ea"/>
                <a:cs typeface="+mn-cs"/>
              </a:defRPr>
            </a:lvl6pPr>
            <a:lvl7pPr marL="2743200" algn="l" defTabSz="914400" rtl="0" eaLnBrk="1" latinLnBrk="0" hangingPunct="1">
              <a:defRPr kumimoji="1" b="1" kern="1200">
                <a:solidFill>
                  <a:schemeClr val="dk1"/>
                </a:solidFill>
                <a:latin typeface="+mn-lt"/>
                <a:ea typeface="+mn-ea"/>
                <a:cs typeface="+mn-cs"/>
              </a:defRPr>
            </a:lvl7pPr>
            <a:lvl8pPr marL="3200400" algn="l" defTabSz="914400" rtl="0" eaLnBrk="1" latinLnBrk="0" hangingPunct="1">
              <a:defRPr kumimoji="1" b="1" kern="1200">
                <a:solidFill>
                  <a:schemeClr val="dk1"/>
                </a:solidFill>
                <a:latin typeface="+mn-lt"/>
                <a:ea typeface="+mn-ea"/>
                <a:cs typeface="+mn-cs"/>
              </a:defRPr>
            </a:lvl8pPr>
            <a:lvl9pPr marL="3657600" algn="l" defTabSz="914400" rtl="0" eaLnBrk="1" latinLnBrk="0" hangingPunct="1">
              <a:defRPr kumimoji="1" b="1" kern="1200">
                <a:solidFill>
                  <a:schemeClr val="dk1"/>
                </a:solidFill>
                <a:latin typeface="+mn-lt"/>
                <a:ea typeface="+mn-ea"/>
                <a:cs typeface="+mn-cs"/>
              </a:defRPr>
            </a:lvl9pPr>
          </a:lstStyle>
          <a:p>
            <a:pPr algn="ctr" eaLnBrk="1" hangingPunct="1">
              <a:defRPr/>
            </a:pPr>
            <a:endParaRPr lang="ja-JP" altLang="en-US" dirty="0"/>
          </a:p>
        </p:txBody>
      </p:sp>
      <p:sp>
        <p:nvSpPr>
          <p:cNvPr id="52" name="角丸四角形 15">
            <a:extLst>
              <a:ext uri="{FF2B5EF4-FFF2-40B4-BE49-F238E27FC236}">
                <a16:creationId xmlns:a16="http://schemas.microsoft.com/office/drawing/2014/main" id="{E2B5D533-6390-4976-8DBC-D0517CAA0A04}"/>
              </a:ext>
            </a:extLst>
          </p:cNvPr>
          <p:cNvSpPr/>
          <p:nvPr/>
        </p:nvSpPr>
        <p:spPr>
          <a:xfrm>
            <a:off x="285750" y="4464050"/>
            <a:ext cx="1066800" cy="609600"/>
          </a:xfrm>
          <a:prstGeom prst="roundRect">
            <a:avLst/>
          </a:prstGeom>
          <a:solidFill>
            <a:schemeClr val="bg1">
              <a:lumMod val="95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defPPr>
              <a:defRPr lang="ja-JP"/>
            </a:defPPr>
            <a:lvl1pPr algn="l" rtl="0" eaLnBrk="0" fontAlgn="base" hangingPunct="0">
              <a:spcBef>
                <a:spcPct val="0"/>
              </a:spcBef>
              <a:spcAft>
                <a:spcPct val="0"/>
              </a:spcAft>
              <a:defRPr kumimoji="1" b="1" kern="1200">
                <a:solidFill>
                  <a:schemeClr val="dk1"/>
                </a:solidFill>
                <a:latin typeface="+mn-lt"/>
                <a:ea typeface="+mn-ea"/>
                <a:cs typeface="+mn-cs"/>
              </a:defRPr>
            </a:lvl1pPr>
            <a:lvl2pPr marL="457200" algn="l" rtl="0" eaLnBrk="0" fontAlgn="base" hangingPunct="0">
              <a:spcBef>
                <a:spcPct val="0"/>
              </a:spcBef>
              <a:spcAft>
                <a:spcPct val="0"/>
              </a:spcAft>
              <a:defRPr kumimoji="1" b="1" kern="1200">
                <a:solidFill>
                  <a:schemeClr val="dk1"/>
                </a:solidFill>
                <a:latin typeface="+mn-lt"/>
                <a:ea typeface="+mn-ea"/>
                <a:cs typeface="+mn-cs"/>
              </a:defRPr>
            </a:lvl2pPr>
            <a:lvl3pPr marL="914400" algn="l" rtl="0" eaLnBrk="0" fontAlgn="base" hangingPunct="0">
              <a:spcBef>
                <a:spcPct val="0"/>
              </a:spcBef>
              <a:spcAft>
                <a:spcPct val="0"/>
              </a:spcAft>
              <a:defRPr kumimoji="1" b="1" kern="1200">
                <a:solidFill>
                  <a:schemeClr val="dk1"/>
                </a:solidFill>
                <a:latin typeface="+mn-lt"/>
                <a:ea typeface="+mn-ea"/>
                <a:cs typeface="+mn-cs"/>
              </a:defRPr>
            </a:lvl3pPr>
            <a:lvl4pPr marL="1371600" algn="l" rtl="0" eaLnBrk="0" fontAlgn="base" hangingPunct="0">
              <a:spcBef>
                <a:spcPct val="0"/>
              </a:spcBef>
              <a:spcAft>
                <a:spcPct val="0"/>
              </a:spcAft>
              <a:defRPr kumimoji="1" b="1" kern="1200">
                <a:solidFill>
                  <a:schemeClr val="dk1"/>
                </a:solidFill>
                <a:latin typeface="+mn-lt"/>
                <a:ea typeface="+mn-ea"/>
                <a:cs typeface="+mn-cs"/>
              </a:defRPr>
            </a:lvl4pPr>
            <a:lvl5pPr marL="1828800" algn="l" rtl="0" eaLnBrk="0" fontAlgn="base" hangingPunct="0">
              <a:spcBef>
                <a:spcPct val="0"/>
              </a:spcBef>
              <a:spcAft>
                <a:spcPct val="0"/>
              </a:spcAft>
              <a:defRPr kumimoji="1" b="1" kern="1200">
                <a:solidFill>
                  <a:schemeClr val="dk1"/>
                </a:solidFill>
                <a:latin typeface="+mn-lt"/>
                <a:ea typeface="+mn-ea"/>
                <a:cs typeface="+mn-cs"/>
              </a:defRPr>
            </a:lvl5pPr>
            <a:lvl6pPr marL="2286000" algn="l" defTabSz="914400" rtl="0" eaLnBrk="1" latinLnBrk="0" hangingPunct="1">
              <a:defRPr kumimoji="1" b="1" kern="1200">
                <a:solidFill>
                  <a:schemeClr val="dk1"/>
                </a:solidFill>
                <a:latin typeface="+mn-lt"/>
                <a:ea typeface="+mn-ea"/>
                <a:cs typeface="+mn-cs"/>
              </a:defRPr>
            </a:lvl6pPr>
            <a:lvl7pPr marL="2743200" algn="l" defTabSz="914400" rtl="0" eaLnBrk="1" latinLnBrk="0" hangingPunct="1">
              <a:defRPr kumimoji="1" b="1" kern="1200">
                <a:solidFill>
                  <a:schemeClr val="dk1"/>
                </a:solidFill>
                <a:latin typeface="+mn-lt"/>
                <a:ea typeface="+mn-ea"/>
                <a:cs typeface="+mn-cs"/>
              </a:defRPr>
            </a:lvl7pPr>
            <a:lvl8pPr marL="3200400" algn="l" defTabSz="914400" rtl="0" eaLnBrk="1" latinLnBrk="0" hangingPunct="1">
              <a:defRPr kumimoji="1" b="1" kern="1200">
                <a:solidFill>
                  <a:schemeClr val="dk1"/>
                </a:solidFill>
                <a:latin typeface="+mn-lt"/>
                <a:ea typeface="+mn-ea"/>
                <a:cs typeface="+mn-cs"/>
              </a:defRPr>
            </a:lvl8pPr>
            <a:lvl9pPr marL="3657600" algn="l" defTabSz="914400" rtl="0" eaLnBrk="1" latinLnBrk="0" hangingPunct="1">
              <a:defRPr kumimoji="1" b="1" kern="1200">
                <a:solidFill>
                  <a:schemeClr val="dk1"/>
                </a:solidFill>
                <a:latin typeface="+mn-lt"/>
                <a:ea typeface="+mn-ea"/>
                <a:cs typeface="+mn-cs"/>
              </a:defRPr>
            </a:lvl9pPr>
          </a:lstStyle>
          <a:p>
            <a:pPr algn="ctr" eaLnBrk="1" hangingPunct="1">
              <a:defRPr/>
            </a:pPr>
            <a:r>
              <a:rPr lang="en-US" altLang="ja-JP" dirty="0">
                <a:solidFill>
                  <a:srgbClr val="000000"/>
                </a:solidFill>
              </a:rPr>
              <a:t>user</a:t>
            </a:r>
            <a:r>
              <a:rPr lang="ja-JP" altLang="en-US">
                <a:solidFill>
                  <a:srgbClr val="000000"/>
                </a:solidFill>
              </a:rPr>
              <a:t>　</a:t>
            </a:r>
            <a:r>
              <a:rPr lang="en-US" altLang="ja-JP" dirty="0">
                <a:solidFill>
                  <a:srgbClr val="000000"/>
                </a:solidFill>
              </a:rPr>
              <a:t>C</a:t>
            </a:r>
          </a:p>
        </p:txBody>
      </p:sp>
      <p:sp>
        <p:nvSpPr>
          <p:cNvPr id="53" name="角丸四角形 21">
            <a:extLst>
              <a:ext uri="{FF2B5EF4-FFF2-40B4-BE49-F238E27FC236}">
                <a16:creationId xmlns:a16="http://schemas.microsoft.com/office/drawing/2014/main" id="{52FC97C7-E243-4C93-94EF-2DEB14D78FEF}"/>
              </a:ext>
            </a:extLst>
          </p:cNvPr>
          <p:cNvSpPr/>
          <p:nvPr/>
        </p:nvSpPr>
        <p:spPr>
          <a:xfrm>
            <a:off x="6610350" y="4768850"/>
            <a:ext cx="1219200" cy="609600"/>
          </a:xfrm>
          <a:prstGeom prst="roundRect">
            <a:avLst/>
          </a:prstGeom>
          <a:solidFill>
            <a:schemeClr val="bg1">
              <a:lumMod val="95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defPPr>
              <a:defRPr lang="ja-JP"/>
            </a:defPPr>
            <a:lvl1pPr algn="l" rtl="0" eaLnBrk="0" fontAlgn="base" hangingPunct="0">
              <a:spcBef>
                <a:spcPct val="0"/>
              </a:spcBef>
              <a:spcAft>
                <a:spcPct val="0"/>
              </a:spcAft>
              <a:defRPr kumimoji="1" b="1" kern="1200">
                <a:solidFill>
                  <a:schemeClr val="dk1"/>
                </a:solidFill>
                <a:latin typeface="+mn-lt"/>
                <a:ea typeface="+mn-ea"/>
                <a:cs typeface="+mn-cs"/>
              </a:defRPr>
            </a:lvl1pPr>
            <a:lvl2pPr marL="457200" algn="l" rtl="0" eaLnBrk="0" fontAlgn="base" hangingPunct="0">
              <a:spcBef>
                <a:spcPct val="0"/>
              </a:spcBef>
              <a:spcAft>
                <a:spcPct val="0"/>
              </a:spcAft>
              <a:defRPr kumimoji="1" b="1" kern="1200">
                <a:solidFill>
                  <a:schemeClr val="dk1"/>
                </a:solidFill>
                <a:latin typeface="+mn-lt"/>
                <a:ea typeface="+mn-ea"/>
                <a:cs typeface="+mn-cs"/>
              </a:defRPr>
            </a:lvl2pPr>
            <a:lvl3pPr marL="914400" algn="l" rtl="0" eaLnBrk="0" fontAlgn="base" hangingPunct="0">
              <a:spcBef>
                <a:spcPct val="0"/>
              </a:spcBef>
              <a:spcAft>
                <a:spcPct val="0"/>
              </a:spcAft>
              <a:defRPr kumimoji="1" b="1" kern="1200">
                <a:solidFill>
                  <a:schemeClr val="dk1"/>
                </a:solidFill>
                <a:latin typeface="+mn-lt"/>
                <a:ea typeface="+mn-ea"/>
                <a:cs typeface="+mn-cs"/>
              </a:defRPr>
            </a:lvl3pPr>
            <a:lvl4pPr marL="1371600" algn="l" rtl="0" eaLnBrk="0" fontAlgn="base" hangingPunct="0">
              <a:spcBef>
                <a:spcPct val="0"/>
              </a:spcBef>
              <a:spcAft>
                <a:spcPct val="0"/>
              </a:spcAft>
              <a:defRPr kumimoji="1" b="1" kern="1200">
                <a:solidFill>
                  <a:schemeClr val="dk1"/>
                </a:solidFill>
                <a:latin typeface="+mn-lt"/>
                <a:ea typeface="+mn-ea"/>
                <a:cs typeface="+mn-cs"/>
              </a:defRPr>
            </a:lvl4pPr>
            <a:lvl5pPr marL="1828800" algn="l" rtl="0" eaLnBrk="0" fontAlgn="base" hangingPunct="0">
              <a:spcBef>
                <a:spcPct val="0"/>
              </a:spcBef>
              <a:spcAft>
                <a:spcPct val="0"/>
              </a:spcAft>
              <a:defRPr kumimoji="1" b="1" kern="1200">
                <a:solidFill>
                  <a:schemeClr val="dk1"/>
                </a:solidFill>
                <a:latin typeface="+mn-lt"/>
                <a:ea typeface="+mn-ea"/>
                <a:cs typeface="+mn-cs"/>
              </a:defRPr>
            </a:lvl5pPr>
            <a:lvl6pPr marL="2286000" algn="l" defTabSz="914400" rtl="0" eaLnBrk="1" latinLnBrk="0" hangingPunct="1">
              <a:defRPr kumimoji="1" b="1" kern="1200">
                <a:solidFill>
                  <a:schemeClr val="dk1"/>
                </a:solidFill>
                <a:latin typeface="+mn-lt"/>
                <a:ea typeface="+mn-ea"/>
                <a:cs typeface="+mn-cs"/>
              </a:defRPr>
            </a:lvl6pPr>
            <a:lvl7pPr marL="2743200" algn="l" defTabSz="914400" rtl="0" eaLnBrk="1" latinLnBrk="0" hangingPunct="1">
              <a:defRPr kumimoji="1" b="1" kern="1200">
                <a:solidFill>
                  <a:schemeClr val="dk1"/>
                </a:solidFill>
                <a:latin typeface="+mn-lt"/>
                <a:ea typeface="+mn-ea"/>
                <a:cs typeface="+mn-cs"/>
              </a:defRPr>
            </a:lvl7pPr>
            <a:lvl8pPr marL="3200400" algn="l" defTabSz="914400" rtl="0" eaLnBrk="1" latinLnBrk="0" hangingPunct="1">
              <a:defRPr kumimoji="1" b="1" kern="1200">
                <a:solidFill>
                  <a:schemeClr val="dk1"/>
                </a:solidFill>
                <a:latin typeface="+mn-lt"/>
                <a:ea typeface="+mn-ea"/>
                <a:cs typeface="+mn-cs"/>
              </a:defRPr>
            </a:lvl8pPr>
            <a:lvl9pPr marL="3657600" algn="l" defTabSz="914400" rtl="0" eaLnBrk="1" latinLnBrk="0" hangingPunct="1">
              <a:defRPr kumimoji="1" b="1" kern="1200">
                <a:solidFill>
                  <a:schemeClr val="dk1"/>
                </a:solidFill>
                <a:latin typeface="+mn-lt"/>
                <a:ea typeface="+mn-ea"/>
                <a:cs typeface="+mn-cs"/>
              </a:defRPr>
            </a:lvl9pPr>
          </a:lstStyle>
          <a:p>
            <a:pPr algn="ctr" eaLnBrk="1" hangingPunct="1">
              <a:defRPr/>
            </a:pPr>
            <a:r>
              <a:rPr lang="en-US" altLang="ja-JP" dirty="0">
                <a:solidFill>
                  <a:srgbClr val="000000"/>
                </a:solidFill>
                <a:latin typeface="Arial" charset="0"/>
                <a:ea typeface="ＭＳ Ｐゴシック" pitchFamily="50" charset="-128"/>
              </a:rPr>
              <a:t>user  </a:t>
            </a:r>
            <a:r>
              <a:rPr lang="ja-JP" altLang="en-US" dirty="0">
                <a:solidFill>
                  <a:srgbClr val="000000"/>
                </a:solidFill>
                <a:latin typeface="Arial" charset="0"/>
                <a:ea typeface="ＭＳ Ｐゴシック" pitchFamily="50" charset="-128"/>
              </a:rPr>
              <a:t>？</a:t>
            </a:r>
          </a:p>
        </p:txBody>
      </p:sp>
      <p:sp>
        <p:nvSpPr>
          <p:cNvPr id="54" name="角丸四角形 22">
            <a:extLst>
              <a:ext uri="{FF2B5EF4-FFF2-40B4-BE49-F238E27FC236}">
                <a16:creationId xmlns:a16="http://schemas.microsoft.com/office/drawing/2014/main" id="{BCE3C888-30D7-41AD-9F6E-EF2C0F726E6E}"/>
              </a:ext>
            </a:extLst>
          </p:cNvPr>
          <p:cNvSpPr/>
          <p:nvPr/>
        </p:nvSpPr>
        <p:spPr>
          <a:xfrm>
            <a:off x="2560637" y="3497263"/>
            <a:ext cx="1066800" cy="609600"/>
          </a:xfrm>
          <a:prstGeom prst="roundRect">
            <a:avLst/>
          </a:prstGeom>
          <a:solidFill>
            <a:schemeClr val="bg1">
              <a:lumMod val="95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defPPr>
              <a:defRPr lang="ja-JP"/>
            </a:defPPr>
            <a:lvl1pPr algn="l" rtl="0" eaLnBrk="0" fontAlgn="base" hangingPunct="0">
              <a:spcBef>
                <a:spcPct val="0"/>
              </a:spcBef>
              <a:spcAft>
                <a:spcPct val="0"/>
              </a:spcAft>
              <a:defRPr kumimoji="1" b="1" kern="1200">
                <a:solidFill>
                  <a:schemeClr val="dk1"/>
                </a:solidFill>
                <a:latin typeface="+mn-lt"/>
                <a:ea typeface="+mn-ea"/>
                <a:cs typeface="+mn-cs"/>
              </a:defRPr>
            </a:lvl1pPr>
            <a:lvl2pPr marL="457200" algn="l" rtl="0" eaLnBrk="0" fontAlgn="base" hangingPunct="0">
              <a:spcBef>
                <a:spcPct val="0"/>
              </a:spcBef>
              <a:spcAft>
                <a:spcPct val="0"/>
              </a:spcAft>
              <a:defRPr kumimoji="1" b="1" kern="1200">
                <a:solidFill>
                  <a:schemeClr val="dk1"/>
                </a:solidFill>
                <a:latin typeface="+mn-lt"/>
                <a:ea typeface="+mn-ea"/>
                <a:cs typeface="+mn-cs"/>
              </a:defRPr>
            </a:lvl2pPr>
            <a:lvl3pPr marL="914400" algn="l" rtl="0" eaLnBrk="0" fontAlgn="base" hangingPunct="0">
              <a:spcBef>
                <a:spcPct val="0"/>
              </a:spcBef>
              <a:spcAft>
                <a:spcPct val="0"/>
              </a:spcAft>
              <a:defRPr kumimoji="1" b="1" kern="1200">
                <a:solidFill>
                  <a:schemeClr val="dk1"/>
                </a:solidFill>
                <a:latin typeface="+mn-lt"/>
                <a:ea typeface="+mn-ea"/>
                <a:cs typeface="+mn-cs"/>
              </a:defRPr>
            </a:lvl3pPr>
            <a:lvl4pPr marL="1371600" algn="l" rtl="0" eaLnBrk="0" fontAlgn="base" hangingPunct="0">
              <a:spcBef>
                <a:spcPct val="0"/>
              </a:spcBef>
              <a:spcAft>
                <a:spcPct val="0"/>
              </a:spcAft>
              <a:defRPr kumimoji="1" b="1" kern="1200">
                <a:solidFill>
                  <a:schemeClr val="dk1"/>
                </a:solidFill>
                <a:latin typeface="+mn-lt"/>
                <a:ea typeface="+mn-ea"/>
                <a:cs typeface="+mn-cs"/>
              </a:defRPr>
            </a:lvl4pPr>
            <a:lvl5pPr marL="1828800" algn="l" rtl="0" eaLnBrk="0" fontAlgn="base" hangingPunct="0">
              <a:spcBef>
                <a:spcPct val="0"/>
              </a:spcBef>
              <a:spcAft>
                <a:spcPct val="0"/>
              </a:spcAft>
              <a:defRPr kumimoji="1" b="1" kern="1200">
                <a:solidFill>
                  <a:schemeClr val="dk1"/>
                </a:solidFill>
                <a:latin typeface="+mn-lt"/>
                <a:ea typeface="+mn-ea"/>
                <a:cs typeface="+mn-cs"/>
              </a:defRPr>
            </a:lvl5pPr>
            <a:lvl6pPr marL="2286000" algn="l" defTabSz="914400" rtl="0" eaLnBrk="1" latinLnBrk="0" hangingPunct="1">
              <a:defRPr kumimoji="1" b="1" kern="1200">
                <a:solidFill>
                  <a:schemeClr val="dk1"/>
                </a:solidFill>
                <a:latin typeface="+mn-lt"/>
                <a:ea typeface="+mn-ea"/>
                <a:cs typeface="+mn-cs"/>
              </a:defRPr>
            </a:lvl6pPr>
            <a:lvl7pPr marL="2743200" algn="l" defTabSz="914400" rtl="0" eaLnBrk="1" latinLnBrk="0" hangingPunct="1">
              <a:defRPr kumimoji="1" b="1" kern="1200">
                <a:solidFill>
                  <a:schemeClr val="dk1"/>
                </a:solidFill>
                <a:latin typeface="+mn-lt"/>
                <a:ea typeface="+mn-ea"/>
                <a:cs typeface="+mn-cs"/>
              </a:defRPr>
            </a:lvl7pPr>
            <a:lvl8pPr marL="3200400" algn="l" defTabSz="914400" rtl="0" eaLnBrk="1" latinLnBrk="0" hangingPunct="1">
              <a:defRPr kumimoji="1" b="1" kern="1200">
                <a:solidFill>
                  <a:schemeClr val="dk1"/>
                </a:solidFill>
                <a:latin typeface="+mn-lt"/>
                <a:ea typeface="+mn-ea"/>
                <a:cs typeface="+mn-cs"/>
              </a:defRPr>
            </a:lvl8pPr>
            <a:lvl9pPr marL="3657600" algn="l" defTabSz="914400" rtl="0" eaLnBrk="1" latinLnBrk="0" hangingPunct="1">
              <a:defRPr kumimoji="1" b="1" kern="1200">
                <a:solidFill>
                  <a:schemeClr val="dk1"/>
                </a:solidFill>
                <a:latin typeface="+mn-lt"/>
                <a:ea typeface="+mn-ea"/>
                <a:cs typeface="+mn-cs"/>
              </a:defRPr>
            </a:lvl9pPr>
          </a:lstStyle>
          <a:p>
            <a:pPr algn="ctr" eaLnBrk="1" hangingPunct="1">
              <a:defRPr/>
            </a:pPr>
            <a:r>
              <a:rPr lang="en-US" altLang="ja-JP" dirty="0">
                <a:solidFill>
                  <a:srgbClr val="000000"/>
                </a:solidFill>
              </a:rPr>
              <a:t>user</a:t>
            </a:r>
            <a:r>
              <a:rPr lang="ja-JP" altLang="en-US">
                <a:solidFill>
                  <a:srgbClr val="000000"/>
                </a:solidFill>
              </a:rPr>
              <a:t>　</a:t>
            </a:r>
            <a:r>
              <a:rPr lang="en-US" altLang="ja-JP" dirty="0">
                <a:solidFill>
                  <a:srgbClr val="000000"/>
                </a:solidFill>
              </a:rPr>
              <a:t>B</a:t>
            </a:r>
          </a:p>
        </p:txBody>
      </p:sp>
      <p:sp>
        <p:nvSpPr>
          <p:cNvPr id="55" name="角丸四角形 23">
            <a:extLst>
              <a:ext uri="{FF2B5EF4-FFF2-40B4-BE49-F238E27FC236}">
                <a16:creationId xmlns:a16="http://schemas.microsoft.com/office/drawing/2014/main" id="{3D96C927-B633-4942-8D60-43DFA9A49075}"/>
              </a:ext>
            </a:extLst>
          </p:cNvPr>
          <p:cNvSpPr/>
          <p:nvPr/>
        </p:nvSpPr>
        <p:spPr>
          <a:xfrm>
            <a:off x="1884362" y="5475288"/>
            <a:ext cx="2298700" cy="828675"/>
          </a:xfrm>
          <a:prstGeom prst="roundRect">
            <a:avLst/>
          </a:prstGeom>
          <a:solidFill>
            <a:schemeClr val="bg1">
              <a:lumMod val="95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defPPr>
              <a:defRPr lang="ja-JP"/>
            </a:defPPr>
            <a:lvl1pPr algn="l" rtl="0" eaLnBrk="0" fontAlgn="base" hangingPunct="0">
              <a:spcBef>
                <a:spcPct val="0"/>
              </a:spcBef>
              <a:spcAft>
                <a:spcPct val="0"/>
              </a:spcAft>
              <a:defRPr kumimoji="1" b="1" kern="1200">
                <a:solidFill>
                  <a:schemeClr val="dk1"/>
                </a:solidFill>
                <a:latin typeface="+mn-lt"/>
                <a:ea typeface="+mn-ea"/>
                <a:cs typeface="+mn-cs"/>
              </a:defRPr>
            </a:lvl1pPr>
            <a:lvl2pPr marL="457200" algn="l" rtl="0" eaLnBrk="0" fontAlgn="base" hangingPunct="0">
              <a:spcBef>
                <a:spcPct val="0"/>
              </a:spcBef>
              <a:spcAft>
                <a:spcPct val="0"/>
              </a:spcAft>
              <a:defRPr kumimoji="1" b="1" kern="1200">
                <a:solidFill>
                  <a:schemeClr val="dk1"/>
                </a:solidFill>
                <a:latin typeface="+mn-lt"/>
                <a:ea typeface="+mn-ea"/>
                <a:cs typeface="+mn-cs"/>
              </a:defRPr>
            </a:lvl2pPr>
            <a:lvl3pPr marL="914400" algn="l" rtl="0" eaLnBrk="0" fontAlgn="base" hangingPunct="0">
              <a:spcBef>
                <a:spcPct val="0"/>
              </a:spcBef>
              <a:spcAft>
                <a:spcPct val="0"/>
              </a:spcAft>
              <a:defRPr kumimoji="1" b="1" kern="1200">
                <a:solidFill>
                  <a:schemeClr val="dk1"/>
                </a:solidFill>
                <a:latin typeface="+mn-lt"/>
                <a:ea typeface="+mn-ea"/>
                <a:cs typeface="+mn-cs"/>
              </a:defRPr>
            </a:lvl3pPr>
            <a:lvl4pPr marL="1371600" algn="l" rtl="0" eaLnBrk="0" fontAlgn="base" hangingPunct="0">
              <a:spcBef>
                <a:spcPct val="0"/>
              </a:spcBef>
              <a:spcAft>
                <a:spcPct val="0"/>
              </a:spcAft>
              <a:defRPr kumimoji="1" b="1" kern="1200">
                <a:solidFill>
                  <a:schemeClr val="dk1"/>
                </a:solidFill>
                <a:latin typeface="+mn-lt"/>
                <a:ea typeface="+mn-ea"/>
                <a:cs typeface="+mn-cs"/>
              </a:defRPr>
            </a:lvl4pPr>
            <a:lvl5pPr marL="1828800" algn="l" rtl="0" eaLnBrk="0" fontAlgn="base" hangingPunct="0">
              <a:spcBef>
                <a:spcPct val="0"/>
              </a:spcBef>
              <a:spcAft>
                <a:spcPct val="0"/>
              </a:spcAft>
              <a:defRPr kumimoji="1" b="1" kern="1200">
                <a:solidFill>
                  <a:schemeClr val="dk1"/>
                </a:solidFill>
                <a:latin typeface="+mn-lt"/>
                <a:ea typeface="+mn-ea"/>
                <a:cs typeface="+mn-cs"/>
              </a:defRPr>
            </a:lvl5pPr>
            <a:lvl6pPr marL="2286000" algn="l" defTabSz="914400" rtl="0" eaLnBrk="1" latinLnBrk="0" hangingPunct="1">
              <a:defRPr kumimoji="1" b="1" kern="1200">
                <a:solidFill>
                  <a:schemeClr val="dk1"/>
                </a:solidFill>
                <a:latin typeface="+mn-lt"/>
                <a:ea typeface="+mn-ea"/>
                <a:cs typeface="+mn-cs"/>
              </a:defRPr>
            </a:lvl6pPr>
            <a:lvl7pPr marL="2743200" algn="l" defTabSz="914400" rtl="0" eaLnBrk="1" latinLnBrk="0" hangingPunct="1">
              <a:defRPr kumimoji="1" b="1" kern="1200">
                <a:solidFill>
                  <a:schemeClr val="dk1"/>
                </a:solidFill>
                <a:latin typeface="+mn-lt"/>
                <a:ea typeface="+mn-ea"/>
                <a:cs typeface="+mn-cs"/>
              </a:defRPr>
            </a:lvl7pPr>
            <a:lvl8pPr marL="3200400" algn="l" defTabSz="914400" rtl="0" eaLnBrk="1" latinLnBrk="0" hangingPunct="1">
              <a:defRPr kumimoji="1" b="1" kern="1200">
                <a:solidFill>
                  <a:schemeClr val="dk1"/>
                </a:solidFill>
                <a:latin typeface="+mn-lt"/>
                <a:ea typeface="+mn-ea"/>
                <a:cs typeface="+mn-cs"/>
              </a:defRPr>
            </a:lvl8pPr>
            <a:lvl9pPr marL="3657600" algn="l" defTabSz="914400" rtl="0" eaLnBrk="1" latinLnBrk="0" hangingPunct="1">
              <a:defRPr kumimoji="1" b="1" kern="1200">
                <a:solidFill>
                  <a:schemeClr val="dk1"/>
                </a:solidFill>
                <a:latin typeface="+mn-lt"/>
                <a:ea typeface="+mn-ea"/>
                <a:cs typeface="+mn-cs"/>
              </a:defRPr>
            </a:lvl9pPr>
          </a:lstStyle>
          <a:p>
            <a:pPr algn="ctr" eaLnBrk="1" hangingPunct="1">
              <a:defRPr/>
            </a:pPr>
            <a:r>
              <a:rPr lang="en-US" altLang="ja-JP" dirty="0">
                <a:solidFill>
                  <a:srgbClr val="000000"/>
                </a:solidFill>
              </a:rPr>
              <a:t>User A wants to connect </a:t>
            </a:r>
            <a:r>
              <a:rPr lang="en-US" altLang="ja-JP" dirty="0" err="1">
                <a:solidFill>
                  <a:srgbClr val="000000"/>
                </a:solidFill>
              </a:rPr>
              <a:t>to“B</a:t>
            </a:r>
            <a:r>
              <a:rPr lang="en-US" altLang="ja-JP" dirty="0">
                <a:solidFill>
                  <a:srgbClr val="000000"/>
                </a:solidFill>
              </a:rPr>
              <a:t>”.</a:t>
            </a:r>
          </a:p>
        </p:txBody>
      </p:sp>
      <p:sp>
        <p:nvSpPr>
          <p:cNvPr id="56" name="下矢印 29">
            <a:extLst>
              <a:ext uri="{FF2B5EF4-FFF2-40B4-BE49-F238E27FC236}">
                <a16:creationId xmlns:a16="http://schemas.microsoft.com/office/drawing/2014/main" id="{4967CFA9-1752-49DE-ABFD-6D7B40984849}"/>
              </a:ext>
            </a:extLst>
          </p:cNvPr>
          <p:cNvSpPr/>
          <p:nvPr/>
        </p:nvSpPr>
        <p:spPr>
          <a:xfrm>
            <a:off x="2876550" y="4235450"/>
            <a:ext cx="457200" cy="1196975"/>
          </a:xfrm>
          <a:prstGeom prst="dow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b="1" kern="1200">
                <a:solidFill>
                  <a:schemeClr val="lt1"/>
                </a:solidFill>
                <a:latin typeface="+mn-lt"/>
                <a:ea typeface="+mn-ea"/>
                <a:cs typeface="+mn-cs"/>
              </a:defRPr>
            </a:lvl1pPr>
            <a:lvl2pPr marL="457200" algn="l" rtl="0" eaLnBrk="0" fontAlgn="base" hangingPunct="0">
              <a:spcBef>
                <a:spcPct val="0"/>
              </a:spcBef>
              <a:spcAft>
                <a:spcPct val="0"/>
              </a:spcAft>
              <a:defRPr kumimoji="1" b="1" kern="1200">
                <a:solidFill>
                  <a:schemeClr val="lt1"/>
                </a:solidFill>
                <a:latin typeface="+mn-lt"/>
                <a:ea typeface="+mn-ea"/>
                <a:cs typeface="+mn-cs"/>
              </a:defRPr>
            </a:lvl2pPr>
            <a:lvl3pPr marL="914400" algn="l" rtl="0" eaLnBrk="0" fontAlgn="base" hangingPunct="0">
              <a:spcBef>
                <a:spcPct val="0"/>
              </a:spcBef>
              <a:spcAft>
                <a:spcPct val="0"/>
              </a:spcAft>
              <a:defRPr kumimoji="1" b="1" kern="1200">
                <a:solidFill>
                  <a:schemeClr val="lt1"/>
                </a:solidFill>
                <a:latin typeface="+mn-lt"/>
                <a:ea typeface="+mn-ea"/>
                <a:cs typeface="+mn-cs"/>
              </a:defRPr>
            </a:lvl3pPr>
            <a:lvl4pPr marL="1371600" algn="l" rtl="0" eaLnBrk="0" fontAlgn="base" hangingPunct="0">
              <a:spcBef>
                <a:spcPct val="0"/>
              </a:spcBef>
              <a:spcAft>
                <a:spcPct val="0"/>
              </a:spcAft>
              <a:defRPr kumimoji="1" b="1" kern="1200">
                <a:solidFill>
                  <a:schemeClr val="lt1"/>
                </a:solidFill>
                <a:latin typeface="+mn-lt"/>
                <a:ea typeface="+mn-ea"/>
                <a:cs typeface="+mn-cs"/>
              </a:defRPr>
            </a:lvl4pPr>
            <a:lvl5pPr marL="1828800" algn="l" rtl="0" eaLnBrk="0" fontAlgn="base" hangingPunct="0">
              <a:spcBef>
                <a:spcPct val="0"/>
              </a:spcBef>
              <a:spcAft>
                <a:spcPct val="0"/>
              </a:spcAft>
              <a:defRPr kumimoji="1" b="1" kern="1200">
                <a:solidFill>
                  <a:schemeClr val="lt1"/>
                </a:solidFill>
                <a:latin typeface="+mn-lt"/>
                <a:ea typeface="+mn-ea"/>
                <a:cs typeface="+mn-cs"/>
              </a:defRPr>
            </a:lvl5pPr>
            <a:lvl6pPr marL="2286000" algn="l" defTabSz="914400" rtl="0" eaLnBrk="1" latinLnBrk="0" hangingPunct="1">
              <a:defRPr kumimoji="1" b="1" kern="1200">
                <a:solidFill>
                  <a:schemeClr val="lt1"/>
                </a:solidFill>
                <a:latin typeface="+mn-lt"/>
                <a:ea typeface="+mn-ea"/>
                <a:cs typeface="+mn-cs"/>
              </a:defRPr>
            </a:lvl6pPr>
            <a:lvl7pPr marL="2743200" algn="l" defTabSz="914400" rtl="0" eaLnBrk="1" latinLnBrk="0" hangingPunct="1">
              <a:defRPr kumimoji="1" b="1" kern="1200">
                <a:solidFill>
                  <a:schemeClr val="lt1"/>
                </a:solidFill>
                <a:latin typeface="+mn-lt"/>
                <a:ea typeface="+mn-ea"/>
                <a:cs typeface="+mn-cs"/>
              </a:defRPr>
            </a:lvl7pPr>
            <a:lvl8pPr marL="3200400" algn="l" defTabSz="914400" rtl="0" eaLnBrk="1" latinLnBrk="0" hangingPunct="1">
              <a:defRPr kumimoji="1" b="1" kern="1200">
                <a:solidFill>
                  <a:schemeClr val="lt1"/>
                </a:solidFill>
                <a:latin typeface="+mn-lt"/>
                <a:ea typeface="+mn-ea"/>
                <a:cs typeface="+mn-cs"/>
              </a:defRPr>
            </a:lvl8pPr>
            <a:lvl9pPr marL="3657600" algn="l" defTabSz="914400" rtl="0" eaLnBrk="1" latinLnBrk="0" hangingPunct="1">
              <a:defRPr kumimoji="1" b="1" kern="1200">
                <a:solidFill>
                  <a:schemeClr val="lt1"/>
                </a:solidFill>
                <a:latin typeface="+mn-lt"/>
                <a:ea typeface="+mn-ea"/>
                <a:cs typeface="+mn-cs"/>
              </a:defRPr>
            </a:lvl9pPr>
          </a:lstStyle>
          <a:p>
            <a:pPr algn="ctr" eaLnBrk="1" hangingPunct="1">
              <a:defRPr/>
            </a:pPr>
            <a:endParaRPr lang="ja-JP" altLang="en-US"/>
          </a:p>
        </p:txBody>
      </p:sp>
      <p:sp>
        <p:nvSpPr>
          <p:cNvPr id="57" name="下矢印 30">
            <a:extLst>
              <a:ext uri="{FF2B5EF4-FFF2-40B4-BE49-F238E27FC236}">
                <a16:creationId xmlns:a16="http://schemas.microsoft.com/office/drawing/2014/main" id="{C829EC27-53AB-49BC-82CA-6F6B199D9B33}"/>
              </a:ext>
            </a:extLst>
          </p:cNvPr>
          <p:cNvSpPr/>
          <p:nvPr/>
        </p:nvSpPr>
        <p:spPr>
          <a:xfrm rot="17198103">
            <a:off x="1852612" y="4376738"/>
            <a:ext cx="457200" cy="1295400"/>
          </a:xfrm>
          <a:prstGeom prst="dow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b="1" kern="1200">
                <a:solidFill>
                  <a:schemeClr val="lt1"/>
                </a:solidFill>
                <a:latin typeface="+mn-lt"/>
                <a:ea typeface="+mn-ea"/>
                <a:cs typeface="+mn-cs"/>
              </a:defRPr>
            </a:lvl1pPr>
            <a:lvl2pPr marL="457200" algn="l" rtl="0" eaLnBrk="0" fontAlgn="base" hangingPunct="0">
              <a:spcBef>
                <a:spcPct val="0"/>
              </a:spcBef>
              <a:spcAft>
                <a:spcPct val="0"/>
              </a:spcAft>
              <a:defRPr kumimoji="1" b="1" kern="1200">
                <a:solidFill>
                  <a:schemeClr val="lt1"/>
                </a:solidFill>
                <a:latin typeface="+mn-lt"/>
                <a:ea typeface="+mn-ea"/>
                <a:cs typeface="+mn-cs"/>
              </a:defRPr>
            </a:lvl2pPr>
            <a:lvl3pPr marL="914400" algn="l" rtl="0" eaLnBrk="0" fontAlgn="base" hangingPunct="0">
              <a:spcBef>
                <a:spcPct val="0"/>
              </a:spcBef>
              <a:spcAft>
                <a:spcPct val="0"/>
              </a:spcAft>
              <a:defRPr kumimoji="1" b="1" kern="1200">
                <a:solidFill>
                  <a:schemeClr val="lt1"/>
                </a:solidFill>
                <a:latin typeface="+mn-lt"/>
                <a:ea typeface="+mn-ea"/>
                <a:cs typeface="+mn-cs"/>
              </a:defRPr>
            </a:lvl3pPr>
            <a:lvl4pPr marL="1371600" algn="l" rtl="0" eaLnBrk="0" fontAlgn="base" hangingPunct="0">
              <a:spcBef>
                <a:spcPct val="0"/>
              </a:spcBef>
              <a:spcAft>
                <a:spcPct val="0"/>
              </a:spcAft>
              <a:defRPr kumimoji="1" b="1" kern="1200">
                <a:solidFill>
                  <a:schemeClr val="lt1"/>
                </a:solidFill>
                <a:latin typeface="+mn-lt"/>
                <a:ea typeface="+mn-ea"/>
                <a:cs typeface="+mn-cs"/>
              </a:defRPr>
            </a:lvl4pPr>
            <a:lvl5pPr marL="1828800" algn="l" rtl="0" eaLnBrk="0" fontAlgn="base" hangingPunct="0">
              <a:spcBef>
                <a:spcPct val="0"/>
              </a:spcBef>
              <a:spcAft>
                <a:spcPct val="0"/>
              </a:spcAft>
              <a:defRPr kumimoji="1" b="1" kern="1200">
                <a:solidFill>
                  <a:schemeClr val="lt1"/>
                </a:solidFill>
                <a:latin typeface="+mn-lt"/>
                <a:ea typeface="+mn-ea"/>
                <a:cs typeface="+mn-cs"/>
              </a:defRPr>
            </a:lvl5pPr>
            <a:lvl6pPr marL="2286000" algn="l" defTabSz="914400" rtl="0" eaLnBrk="1" latinLnBrk="0" hangingPunct="1">
              <a:defRPr kumimoji="1" b="1" kern="1200">
                <a:solidFill>
                  <a:schemeClr val="lt1"/>
                </a:solidFill>
                <a:latin typeface="+mn-lt"/>
                <a:ea typeface="+mn-ea"/>
                <a:cs typeface="+mn-cs"/>
              </a:defRPr>
            </a:lvl6pPr>
            <a:lvl7pPr marL="2743200" algn="l" defTabSz="914400" rtl="0" eaLnBrk="1" latinLnBrk="0" hangingPunct="1">
              <a:defRPr kumimoji="1" b="1" kern="1200">
                <a:solidFill>
                  <a:schemeClr val="lt1"/>
                </a:solidFill>
                <a:latin typeface="+mn-lt"/>
                <a:ea typeface="+mn-ea"/>
                <a:cs typeface="+mn-cs"/>
              </a:defRPr>
            </a:lvl7pPr>
            <a:lvl8pPr marL="3200400" algn="l" defTabSz="914400" rtl="0" eaLnBrk="1" latinLnBrk="0" hangingPunct="1">
              <a:defRPr kumimoji="1" b="1" kern="1200">
                <a:solidFill>
                  <a:schemeClr val="lt1"/>
                </a:solidFill>
                <a:latin typeface="+mn-lt"/>
                <a:ea typeface="+mn-ea"/>
                <a:cs typeface="+mn-cs"/>
              </a:defRPr>
            </a:lvl8pPr>
            <a:lvl9pPr marL="3657600" algn="l" defTabSz="914400" rtl="0" eaLnBrk="1" latinLnBrk="0" hangingPunct="1">
              <a:defRPr kumimoji="1" b="1" kern="1200">
                <a:solidFill>
                  <a:schemeClr val="lt1"/>
                </a:solidFill>
                <a:latin typeface="+mn-lt"/>
                <a:ea typeface="+mn-ea"/>
                <a:cs typeface="+mn-cs"/>
              </a:defRPr>
            </a:lvl9pPr>
          </a:lstStyle>
          <a:p>
            <a:pPr algn="ctr" eaLnBrk="1" hangingPunct="1">
              <a:defRPr/>
            </a:pPr>
            <a:endParaRPr lang="ja-JP" altLang="en-US"/>
          </a:p>
        </p:txBody>
      </p:sp>
      <p:sp>
        <p:nvSpPr>
          <p:cNvPr id="58" name="下矢印 36">
            <a:extLst>
              <a:ext uri="{FF2B5EF4-FFF2-40B4-BE49-F238E27FC236}">
                <a16:creationId xmlns:a16="http://schemas.microsoft.com/office/drawing/2014/main" id="{43E64A82-00D2-4A49-8B4F-944FF34A6532}"/>
              </a:ext>
            </a:extLst>
          </p:cNvPr>
          <p:cNvSpPr/>
          <p:nvPr/>
        </p:nvSpPr>
        <p:spPr>
          <a:xfrm rot="5400000">
            <a:off x="4872025" y="3878275"/>
            <a:ext cx="457200" cy="2543150"/>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b="1" kern="1200">
                <a:solidFill>
                  <a:schemeClr val="lt1"/>
                </a:solidFill>
                <a:latin typeface="+mn-lt"/>
                <a:ea typeface="+mn-ea"/>
                <a:cs typeface="+mn-cs"/>
              </a:defRPr>
            </a:lvl1pPr>
            <a:lvl2pPr marL="457200" algn="l" rtl="0" eaLnBrk="0" fontAlgn="base" hangingPunct="0">
              <a:spcBef>
                <a:spcPct val="0"/>
              </a:spcBef>
              <a:spcAft>
                <a:spcPct val="0"/>
              </a:spcAft>
              <a:defRPr kumimoji="1" b="1" kern="1200">
                <a:solidFill>
                  <a:schemeClr val="lt1"/>
                </a:solidFill>
                <a:latin typeface="+mn-lt"/>
                <a:ea typeface="+mn-ea"/>
                <a:cs typeface="+mn-cs"/>
              </a:defRPr>
            </a:lvl2pPr>
            <a:lvl3pPr marL="914400" algn="l" rtl="0" eaLnBrk="0" fontAlgn="base" hangingPunct="0">
              <a:spcBef>
                <a:spcPct val="0"/>
              </a:spcBef>
              <a:spcAft>
                <a:spcPct val="0"/>
              </a:spcAft>
              <a:defRPr kumimoji="1" b="1" kern="1200">
                <a:solidFill>
                  <a:schemeClr val="lt1"/>
                </a:solidFill>
                <a:latin typeface="+mn-lt"/>
                <a:ea typeface="+mn-ea"/>
                <a:cs typeface="+mn-cs"/>
              </a:defRPr>
            </a:lvl3pPr>
            <a:lvl4pPr marL="1371600" algn="l" rtl="0" eaLnBrk="0" fontAlgn="base" hangingPunct="0">
              <a:spcBef>
                <a:spcPct val="0"/>
              </a:spcBef>
              <a:spcAft>
                <a:spcPct val="0"/>
              </a:spcAft>
              <a:defRPr kumimoji="1" b="1" kern="1200">
                <a:solidFill>
                  <a:schemeClr val="lt1"/>
                </a:solidFill>
                <a:latin typeface="+mn-lt"/>
                <a:ea typeface="+mn-ea"/>
                <a:cs typeface="+mn-cs"/>
              </a:defRPr>
            </a:lvl4pPr>
            <a:lvl5pPr marL="1828800" algn="l" rtl="0" eaLnBrk="0" fontAlgn="base" hangingPunct="0">
              <a:spcBef>
                <a:spcPct val="0"/>
              </a:spcBef>
              <a:spcAft>
                <a:spcPct val="0"/>
              </a:spcAft>
              <a:defRPr kumimoji="1" b="1" kern="1200">
                <a:solidFill>
                  <a:schemeClr val="lt1"/>
                </a:solidFill>
                <a:latin typeface="+mn-lt"/>
                <a:ea typeface="+mn-ea"/>
                <a:cs typeface="+mn-cs"/>
              </a:defRPr>
            </a:lvl5pPr>
            <a:lvl6pPr marL="2286000" algn="l" defTabSz="914400" rtl="0" eaLnBrk="1" latinLnBrk="0" hangingPunct="1">
              <a:defRPr kumimoji="1" b="1" kern="1200">
                <a:solidFill>
                  <a:schemeClr val="lt1"/>
                </a:solidFill>
                <a:latin typeface="+mn-lt"/>
                <a:ea typeface="+mn-ea"/>
                <a:cs typeface="+mn-cs"/>
              </a:defRPr>
            </a:lvl6pPr>
            <a:lvl7pPr marL="2743200" algn="l" defTabSz="914400" rtl="0" eaLnBrk="1" latinLnBrk="0" hangingPunct="1">
              <a:defRPr kumimoji="1" b="1" kern="1200">
                <a:solidFill>
                  <a:schemeClr val="lt1"/>
                </a:solidFill>
                <a:latin typeface="+mn-lt"/>
                <a:ea typeface="+mn-ea"/>
                <a:cs typeface="+mn-cs"/>
              </a:defRPr>
            </a:lvl7pPr>
            <a:lvl8pPr marL="3200400" algn="l" defTabSz="914400" rtl="0" eaLnBrk="1" latinLnBrk="0" hangingPunct="1">
              <a:defRPr kumimoji="1" b="1" kern="1200">
                <a:solidFill>
                  <a:schemeClr val="lt1"/>
                </a:solidFill>
                <a:latin typeface="+mn-lt"/>
                <a:ea typeface="+mn-ea"/>
                <a:cs typeface="+mn-cs"/>
              </a:defRPr>
            </a:lvl8pPr>
            <a:lvl9pPr marL="3657600" algn="l" defTabSz="914400" rtl="0" eaLnBrk="1" latinLnBrk="0" hangingPunct="1">
              <a:defRPr kumimoji="1" b="1" kern="1200">
                <a:solidFill>
                  <a:schemeClr val="lt1"/>
                </a:solidFill>
                <a:latin typeface="+mn-lt"/>
                <a:ea typeface="+mn-ea"/>
                <a:cs typeface="+mn-cs"/>
              </a:defRPr>
            </a:lvl9pPr>
          </a:lstStyle>
          <a:p>
            <a:pPr algn="ctr" eaLnBrk="1" hangingPunct="1">
              <a:defRPr/>
            </a:pPr>
            <a:endParaRPr lang="ja-JP" altLang="en-US"/>
          </a:p>
        </p:txBody>
      </p:sp>
      <p:sp>
        <p:nvSpPr>
          <p:cNvPr id="59" name="爆発 1 32">
            <a:extLst>
              <a:ext uri="{FF2B5EF4-FFF2-40B4-BE49-F238E27FC236}">
                <a16:creationId xmlns:a16="http://schemas.microsoft.com/office/drawing/2014/main" id="{2B10D8CC-F1EA-4386-A751-1594F630FEDA}"/>
              </a:ext>
            </a:extLst>
          </p:cNvPr>
          <p:cNvSpPr/>
          <p:nvPr/>
        </p:nvSpPr>
        <p:spPr>
          <a:xfrm>
            <a:off x="2481262" y="5062538"/>
            <a:ext cx="549275" cy="401637"/>
          </a:xfrm>
          <a:prstGeom prst="irregularSeal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b="1" kern="1200">
                <a:solidFill>
                  <a:schemeClr val="lt1"/>
                </a:solidFill>
                <a:latin typeface="+mn-lt"/>
                <a:ea typeface="+mn-ea"/>
                <a:cs typeface="+mn-cs"/>
              </a:defRPr>
            </a:lvl1pPr>
            <a:lvl2pPr marL="457200" algn="l" rtl="0" eaLnBrk="0" fontAlgn="base" hangingPunct="0">
              <a:spcBef>
                <a:spcPct val="0"/>
              </a:spcBef>
              <a:spcAft>
                <a:spcPct val="0"/>
              </a:spcAft>
              <a:defRPr kumimoji="1" b="1" kern="1200">
                <a:solidFill>
                  <a:schemeClr val="lt1"/>
                </a:solidFill>
                <a:latin typeface="+mn-lt"/>
                <a:ea typeface="+mn-ea"/>
                <a:cs typeface="+mn-cs"/>
              </a:defRPr>
            </a:lvl2pPr>
            <a:lvl3pPr marL="914400" algn="l" rtl="0" eaLnBrk="0" fontAlgn="base" hangingPunct="0">
              <a:spcBef>
                <a:spcPct val="0"/>
              </a:spcBef>
              <a:spcAft>
                <a:spcPct val="0"/>
              </a:spcAft>
              <a:defRPr kumimoji="1" b="1" kern="1200">
                <a:solidFill>
                  <a:schemeClr val="lt1"/>
                </a:solidFill>
                <a:latin typeface="+mn-lt"/>
                <a:ea typeface="+mn-ea"/>
                <a:cs typeface="+mn-cs"/>
              </a:defRPr>
            </a:lvl3pPr>
            <a:lvl4pPr marL="1371600" algn="l" rtl="0" eaLnBrk="0" fontAlgn="base" hangingPunct="0">
              <a:spcBef>
                <a:spcPct val="0"/>
              </a:spcBef>
              <a:spcAft>
                <a:spcPct val="0"/>
              </a:spcAft>
              <a:defRPr kumimoji="1" b="1" kern="1200">
                <a:solidFill>
                  <a:schemeClr val="lt1"/>
                </a:solidFill>
                <a:latin typeface="+mn-lt"/>
                <a:ea typeface="+mn-ea"/>
                <a:cs typeface="+mn-cs"/>
              </a:defRPr>
            </a:lvl4pPr>
            <a:lvl5pPr marL="1828800" algn="l" rtl="0" eaLnBrk="0" fontAlgn="base" hangingPunct="0">
              <a:spcBef>
                <a:spcPct val="0"/>
              </a:spcBef>
              <a:spcAft>
                <a:spcPct val="0"/>
              </a:spcAft>
              <a:defRPr kumimoji="1" b="1" kern="1200">
                <a:solidFill>
                  <a:schemeClr val="lt1"/>
                </a:solidFill>
                <a:latin typeface="+mn-lt"/>
                <a:ea typeface="+mn-ea"/>
                <a:cs typeface="+mn-cs"/>
              </a:defRPr>
            </a:lvl5pPr>
            <a:lvl6pPr marL="2286000" algn="l" defTabSz="914400" rtl="0" eaLnBrk="1" latinLnBrk="0" hangingPunct="1">
              <a:defRPr kumimoji="1" b="1" kern="1200">
                <a:solidFill>
                  <a:schemeClr val="lt1"/>
                </a:solidFill>
                <a:latin typeface="+mn-lt"/>
                <a:ea typeface="+mn-ea"/>
                <a:cs typeface="+mn-cs"/>
              </a:defRPr>
            </a:lvl6pPr>
            <a:lvl7pPr marL="2743200" algn="l" defTabSz="914400" rtl="0" eaLnBrk="1" latinLnBrk="0" hangingPunct="1">
              <a:defRPr kumimoji="1" b="1" kern="1200">
                <a:solidFill>
                  <a:schemeClr val="lt1"/>
                </a:solidFill>
                <a:latin typeface="+mn-lt"/>
                <a:ea typeface="+mn-ea"/>
                <a:cs typeface="+mn-cs"/>
              </a:defRPr>
            </a:lvl7pPr>
            <a:lvl8pPr marL="3200400" algn="l" defTabSz="914400" rtl="0" eaLnBrk="1" latinLnBrk="0" hangingPunct="1">
              <a:defRPr kumimoji="1" b="1" kern="1200">
                <a:solidFill>
                  <a:schemeClr val="lt1"/>
                </a:solidFill>
                <a:latin typeface="+mn-lt"/>
                <a:ea typeface="+mn-ea"/>
                <a:cs typeface="+mn-cs"/>
              </a:defRPr>
            </a:lvl8pPr>
            <a:lvl9pPr marL="3657600" algn="l" defTabSz="914400" rtl="0" eaLnBrk="1" latinLnBrk="0" hangingPunct="1">
              <a:defRPr kumimoji="1" b="1" kern="1200">
                <a:solidFill>
                  <a:schemeClr val="lt1"/>
                </a:solidFill>
                <a:latin typeface="+mn-lt"/>
                <a:ea typeface="+mn-ea"/>
                <a:cs typeface="+mn-cs"/>
              </a:defRPr>
            </a:lvl9pPr>
          </a:lstStyle>
          <a:p>
            <a:pPr algn="ctr" eaLnBrk="1" hangingPunct="1">
              <a:defRPr/>
            </a:pPr>
            <a:endParaRPr lang="ja-JP" altLang="en-US"/>
          </a:p>
        </p:txBody>
      </p:sp>
      <p:sp>
        <p:nvSpPr>
          <p:cNvPr id="60" name="爆発 1 35">
            <a:extLst>
              <a:ext uri="{FF2B5EF4-FFF2-40B4-BE49-F238E27FC236}">
                <a16:creationId xmlns:a16="http://schemas.microsoft.com/office/drawing/2014/main" id="{0EB27F61-BC85-459B-89A8-434B0221E6C9}"/>
              </a:ext>
            </a:extLst>
          </p:cNvPr>
          <p:cNvSpPr/>
          <p:nvPr/>
        </p:nvSpPr>
        <p:spPr>
          <a:xfrm>
            <a:off x="3425825" y="5073650"/>
            <a:ext cx="403225" cy="401638"/>
          </a:xfrm>
          <a:prstGeom prst="irregularSeal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b="1" kern="1200">
                <a:solidFill>
                  <a:schemeClr val="lt1"/>
                </a:solidFill>
                <a:latin typeface="+mn-lt"/>
                <a:ea typeface="+mn-ea"/>
                <a:cs typeface="+mn-cs"/>
              </a:defRPr>
            </a:lvl1pPr>
            <a:lvl2pPr marL="457200" algn="l" rtl="0" eaLnBrk="0" fontAlgn="base" hangingPunct="0">
              <a:spcBef>
                <a:spcPct val="0"/>
              </a:spcBef>
              <a:spcAft>
                <a:spcPct val="0"/>
              </a:spcAft>
              <a:defRPr kumimoji="1" b="1" kern="1200">
                <a:solidFill>
                  <a:schemeClr val="lt1"/>
                </a:solidFill>
                <a:latin typeface="+mn-lt"/>
                <a:ea typeface="+mn-ea"/>
                <a:cs typeface="+mn-cs"/>
              </a:defRPr>
            </a:lvl2pPr>
            <a:lvl3pPr marL="914400" algn="l" rtl="0" eaLnBrk="0" fontAlgn="base" hangingPunct="0">
              <a:spcBef>
                <a:spcPct val="0"/>
              </a:spcBef>
              <a:spcAft>
                <a:spcPct val="0"/>
              </a:spcAft>
              <a:defRPr kumimoji="1" b="1" kern="1200">
                <a:solidFill>
                  <a:schemeClr val="lt1"/>
                </a:solidFill>
                <a:latin typeface="+mn-lt"/>
                <a:ea typeface="+mn-ea"/>
                <a:cs typeface="+mn-cs"/>
              </a:defRPr>
            </a:lvl3pPr>
            <a:lvl4pPr marL="1371600" algn="l" rtl="0" eaLnBrk="0" fontAlgn="base" hangingPunct="0">
              <a:spcBef>
                <a:spcPct val="0"/>
              </a:spcBef>
              <a:spcAft>
                <a:spcPct val="0"/>
              </a:spcAft>
              <a:defRPr kumimoji="1" b="1" kern="1200">
                <a:solidFill>
                  <a:schemeClr val="lt1"/>
                </a:solidFill>
                <a:latin typeface="+mn-lt"/>
                <a:ea typeface="+mn-ea"/>
                <a:cs typeface="+mn-cs"/>
              </a:defRPr>
            </a:lvl4pPr>
            <a:lvl5pPr marL="1828800" algn="l" rtl="0" eaLnBrk="0" fontAlgn="base" hangingPunct="0">
              <a:spcBef>
                <a:spcPct val="0"/>
              </a:spcBef>
              <a:spcAft>
                <a:spcPct val="0"/>
              </a:spcAft>
              <a:defRPr kumimoji="1" b="1" kern="1200">
                <a:solidFill>
                  <a:schemeClr val="lt1"/>
                </a:solidFill>
                <a:latin typeface="+mn-lt"/>
                <a:ea typeface="+mn-ea"/>
                <a:cs typeface="+mn-cs"/>
              </a:defRPr>
            </a:lvl5pPr>
            <a:lvl6pPr marL="2286000" algn="l" defTabSz="914400" rtl="0" eaLnBrk="1" latinLnBrk="0" hangingPunct="1">
              <a:defRPr kumimoji="1" b="1" kern="1200">
                <a:solidFill>
                  <a:schemeClr val="lt1"/>
                </a:solidFill>
                <a:latin typeface="+mn-lt"/>
                <a:ea typeface="+mn-ea"/>
                <a:cs typeface="+mn-cs"/>
              </a:defRPr>
            </a:lvl6pPr>
            <a:lvl7pPr marL="2743200" algn="l" defTabSz="914400" rtl="0" eaLnBrk="1" latinLnBrk="0" hangingPunct="1">
              <a:defRPr kumimoji="1" b="1" kern="1200">
                <a:solidFill>
                  <a:schemeClr val="lt1"/>
                </a:solidFill>
                <a:latin typeface="+mn-lt"/>
                <a:ea typeface="+mn-ea"/>
                <a:cs typeface="+mn-cs"/>
              </a:defRPr>
            </a:lvl7pPr>
            <a:lvl8pPr marL="3200400" algn="l" defTabSz="914400" rtl="0" eaLnBrk="1" latinLnBrk="0" hangingPunct="1">
              <a:defRPr kumimoji="1" b="1" kern="1200">
                <a:solidFill>
                  <a:schemeClr val="lt1"/>
                </a:solidFill>
                <a:latin typeface="+mn-lt"/>
                <a:ea typeface="+mn-ea"/>
                <a:cs typeface="+mn-cs"/>
              </a:defRPr>
            </a:lvl8pPr>
            <a:lvl9pPr marL="3657600" algn="l" defTabSz="914400" rtl="0" eaLnBrk="1" latinLnBrk="0" hangingPunct="1">
              <a:defRPr kumimoji="1" b="1" kern="1200">
                <a:solidFill>
                  <a:schemeClr val="lt1"/>
                </a:solidFill>
                <a:latin typeface="+mn-lt"/>
                <a:ea typeface="+mn-ea"/>
                <a:cs typeface="+mn-cs"/>
              </a:defRPr>
            </a:lvl9pPr>
          </a:lstStyle>
          <a:p>
            <a:pPr algn="ctr" eaLnBrk="1" hangingPunct="1">
              <a:defRPr/>
            </a:pPr>
            <a:endParaRPr lang="ja-JP" altLang="en-US"/>
          </a:p>
        </p:txBody>
      </p:sp>
      <p:sp>
        <p:nvSpPr>
          <p:cNvPr id="61" name="テキスト ボックス 44">
            <a:extLst>
              <a:ext uri="{FF2B5EF4-FFF2-40B4-BE49-F238E27FC236}">
                <a16:creationId xmlns:a16="http://schemas.microsoft.com/office/drawing/2014/main" id="{3ACBCD8C-20B7-4B65-B2CB-8E1B4DD87B30}"/>
              </a:ext>
            </a:extLst>
          </p:cNvPr>
          <p:cNvSpPr txBox="1">
            <a:spLocks noChangeArrowheads="1"/>
          </p:cNvSpPr>
          <p:nvPr/>
        </p:nvSpPr>
        <p:spPr bwMode="auto">
          <a:xfrm>
            <a:off x="209550" y="3497263"/>
            <a:ext cx="2590800"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60000"/>
              </a:spcBef>
              <a:buBlip>
                <a:blip r:embed="rId3"/>
              </a:buBlip>
              <a:defRPr kumimoji="1" sz="3200">
                <a:solidFill>
                  <a:schemeClr val="tx1"/>
                </a:solidFill>
                <a:latin typeface="Arial" panose="020B0604020202020204" pitchFamily="34" charset="0"/>
              </a:defRPr>
            </a:lvl1pPr>
            <a:lvl2pPr indent="-285750">
              <a:spcBef>
                <a:spcPct val="50000"/>
              </a:spcBef>
              <a:buFont typeface="Wingdings" panose="05000000000000000000" pitchFamily="2" charset="2"/>
              <a:buBlip>
                <a:blip r:embed="rId4"/>
              </a:buBlip>
              <a:defRPr kumimoji="1" sz="2400">
                <a:solidFill>
                  <a:schemeClr val="tx1"/>
                </a:solidFill>
                <a:latin typeface="Arial" panose="020B0604020202020204" pitchFamily="34" charset="0"/>
              </a:defRPr>
            </a:lvl2pPr>
            <a:lvl3pPr indent="-228600">
              <a:spcBef>
                <a:spcPct val="20000"/>
              </a:spcBef>
              <a:buChar char="•"/>
              <a:defRPr kumimoji="1" sz="2400">
                <a:solidFill>
                  <a:schemeClr val="tx1"/>
                </a:solidFill>
                <a:latin typeface="Arial" panose="020B0604020202020204" pitchFamily="34" charset="0"/>
              </a:defRPr>
            </a:lvl3pPr>
            <a:lvl4pPr indent="-228600">
              <a:spcBef>
                <a:spcPct val="20000"/>
              </a:spcBef>
              <a:buChar char="–"/>
              <a:defRPr kumimoji="1" sz="2000">
                <a:solidFill>
                  <a:schemeClr val="tx1"/>
                </a:solidFill>
                <a:latin typeface="Arial" panose="020B0604020202020204" pitchFamily="34" charset="0"/>
              </a:defRPr>
            </a:lvl4pPr>
            <a:lvl5pPr indent="-228600">
              <a:spcBef>
                <a:spcPct val="20000"/>
              </a:spcBef>
              <a:buChar char="»"/>
              <a:defRPr kumimoji="1" sz="2000">
                <a:solidFill>
                  <a:schemeClr val="tx1"/>
                </a:solidFill>
                <a:latin typeface="Arial" panose="020B0604020202020204" pitchFamily="34" charset="0"/>
              </a:defRPr>
            </a:lvl5pPr>
            <a:lvl6pPr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eaLnBrk="1" hangingPunct="1">
              <a:spcBef>
                <a:spcPct val="0"/>
              </a:spcBef>
              <a:buFontTx/>
              <a:buNone/>
            </a:pPr>
            <a:r>
              <a:rPr lang="en-US" altLang="ja-JP" sz="1800" dirty="0"/>
              <a:t>UWB-WBAN</a:t>
            </a:r>
          </a:p>
          <a:p>
            <a:pPr eaLnBrk="1" hangingPunct="1">
              <a:spcBef>
                <a:spcPct val="0"/>
              </a:spcBef>
              <a:buFontTx/>
              <a:buNone/>
            </a:pPr>
            <a:r>
              <a:rPr lang="en-US" altLang="ja-JP" sz="1800" dirty="0"/>
              <a:t>IEEE 802.15.6</a:t>
            </a:r>
            <a:endParaRPr lang="ja-JP" altLang="en-US" sz="1800" dirty="0"/>
          </a:p>
        </p:txBody>
      </p:sp>
      <p:sp>
        <p:nvSpPr>
          <p:cNvPr id="62" name="テキスト ボックス 48">
            <a:extLst>
              <a:ext uri="{FF2B5EF4-FFF2-40B4-BE49-F238E27FC236}">
                <a16:creationId xmlns:a16="http://schemas.microsoft.com/office/drawing/2014/main" id="{6ED26A0A-8DAF-42DD-8B1E-83284F7297DA}"/>
              </a:ext>
            </a:extLst>
          </p:cNvPr>
          <p:cNvSpPr txBox="1">
            <a:spLocks noChangeArrowheads="1"/>
          </p:cNvSpPr>
          <p:nvPr/>
        </p:nvSpPr>
        <p:spPr bwMode="auto">
          <a:xfrm>
            <a:off x="6240462" y="3497263"/>
            <a:ext cx="2590800" cy="6413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60000"/>
              </a:spcBef>
              <a:buBlip>
                <a:blip r:embed="rId3"/>
              </a:buBlip>
              <a:defRPr kumimoji="1" sz="3200">
                <a:solidFill>
                  <a:schemeClr val="tx1"/>
                </a:solidFill>
                <a:latin typeface="Arial" panose="020B0604020202020204" pitchFamily="34" charset="0"/>
              </a:defRPr>
            </a:lvl1pPr>
            <a:lvl2pPr indent="-285750">
              <a:spcBef>
                <a:spcPct val="50000"/>
              </a:spcBef>
              <a:buFont typeface="Wingdings" panose="05000000000000000000" pitchFamily="2" charset="2"/>
              <a:buBlip>
                <a:blip r:embed="rId4"/>
              </a:buBlip>
              <a:defRPr kumimoji="1" sz="2400">
                <a:solidFill>
                  <a:schemeClr val="tx1"/>
                </a:solidFill>
                <a:latin typeface="Arial" panose="020B0604020202020204" pitchFamily="34" charset="0"/>
              </a:defRPr>
            </a:lvl2pPr>
            <a:lvl3pPr indent="-228600">
              <a:spcBef>
                <a:spcPct val="20000"/>
              </a:spcBef>
              <a:buChar char="•"/>
              <a:defRPr kumimoji="1" sz="2400">
                <a:solidFill>
                  <a:schemeClr val="tx1"/>
                </a:solidFill>
                <a:latin typeface="Arial" panose="020B0604020202020204" pitchFamily="34" charset="0"/>
              </a:defRPr>
            </a:lvl3pPr>
            <a:lvl4pPr indent="-228600">
              <a:spcBef>
                <a:spcPct val="20000"/>
              </a:spcBef>
              <a:buChar char="–"/>
              <a:defRPr kumimoji="1" sz="2000">
                <a:solidFill>
                  <a:schemeClr val="tx1"/>
                </a:solidFill>
                <a:latin typeface="Arial" panose="020B0604020202020204" pitchFamily="34" charset="0"/>
              </a:defRPr>
            </a:lvl4pPr>
            <a:lvl5pPr indent="-228600">
              <a:spcBef>
                <a:spcPct val="20000"/>
              </a:spcBef>
              <a:buChar char="»"/>
              <a:defRPr kumimoji="1" sz="2000">
                <a:solidFill>
                  <a:schemeClr val="tx1"/>
                </a:solidFill>
                <a:latin typeface="Arial" panose="020B0604020202020204" pitchFamily="34" charset="0"/>
              </a:defRPr>
            </a:lvl5pPr>
            <a:lvl6pPr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eaLnBrk="1" hangingPunct="1">
              <a:spcBef>
                <a:spcPct val="0"/>
              </a:spcBef>
              <a:buFontTx/>
              <a:buNone/>
            </a:pPr>
            <a:r>
              <a:rPr lang="en-US" altLang="ja-JP" sz="1800"/>
              <a:t>Other UWB system.</a:t>
            </a:r>
          </a:p>
          <a:p>
            <a:pPr eaLnBrk="1" hangingPunct="1">
              <a:spcBef>
                <a:spcPct val="0"/>
              </a:spcBef>
              <a:buFontTx/>
              <a:buNone/>
            </a:pPr>
            <a:r>
              <a:rPr lang="en-US" altLang="ja-JP" sz="1800"/>
              <a:t>e.g. IEEE 802.15.4a</a:t>
            </a:r>
            <a:endParaRPr lang="ja-JP" altLang="en-US" sz="1800"/>
          </a:p>
        </p:txBody>
      </p:sp>
      <p:sp>
        <p:nvSpPr>
          <p:cNvPr id="63" name="角丸四角形 49">
            <a:extLst>
              <a:ext uri="{FF2B5EF4-FFF2-40B4-BE49-F238E27FC236}">
                <a16:creationId xmlns:a16="http://schemas.microsoft.com/office/drawing/2014/main" id="{DB6DBB6A-871C-4EF9-9584-F0A79650176E}"/>
              </a:ext>
            </a:extLst>
          </p:cNvPr>
          <p:cNvSpPr/>
          <p:nvPr/>
        </p:nvSpPr>
        <p:spPr>
          <a:xfrm>
            <a:off x="7575550" y="4186238"/>
            <a:ext cx="1255712" cy="609600"/>
          </a:xfrm>
          <a:prstGeom prst="roundRect">
            <a:avLst/>
          </a:prstGeom>
          <a:solidFill>
            <a:schemeClr val="bg1">
              <a:lumMod val="95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defPPr>
              <a:defRPr lang="ja-JP"/>
            </a:defPPr>
            <a:lvl1pPr algn="l" rtl="0" eaLnBrk="0" fontAlgn="base" hangingPunct="0">
              <a:spcBef>
                <a:spcPct val="0"/>
              </a:spcBef>
              <a:spcAft>
                <a:spcPct val="0"/>
              </a:spcAft>
              <a:defRPr kumimoji="1" b="1" kern="1200">
                <a:solidFill>
                  <a:schemeClr val="dk1"/>
                </a:solidFill>
                <a:latin typeface="+mn-lt"/>
                <a:ea typeface="+mn-ea"/>
                <a:cs typeface="+mn-cs"/>
              </a:defRPr>
            </a:lvl1pPr>
            <a:lvl2pPr marL="457200" algn="l" rtl="0" eaLnBrk="0" fontAlgn="base" hangingPunct="0">
              <a:spcBef>
                <a:spcPct val="0"/>
              </a:spcBef>
              <a:spcAft>
                <a:spcPct val="0"/>
              </a:spcAft>
              <a:defRPr kumimoji="1" b="1" kern="1200">
                <a:solidFill>
                  <a:schemeClr val="dk1"/>
                </a:solidFill>
                <a:latin typeface="+mn-lt"/>
                <a:ea typeface="+mn-ea"/>
                <a:cs typeface="+mn-cs"/>
              </a:defRPr>
            </a:lvl2pPr>
            <a:lvl3pPr marL="914400" algn="l" rtl="0" eaLnBrk="0" fontAlgn="base" hangingPunct="0">
              <a:spcBef>
                <a:spcPct val="0"/>
              </a:spcBef>
              <a:spcAft>
                <a:spcPct val="0"/>
              </a:spcAft>
              <a:defRPr kumimoji="1" b="1" kern="1200">
                <a:solidFill>
                  <a:schemeClr val="dk1"/>
                </a:solidFill>
                <a:latin typeface="+mn-lt"/>
                <a:ea typeface="+mn-ea"/>
                <a:cs typeface="+mn-cs"/>
              </a:defRPr>
            </a:lvl3pPr>
            <a:lvl4pPr marL="1371600" algn="l" rtl="0" eaLnBrk="0" fontAlgn="base" hangingPunct="0">
              <a:spcBef>
                <a:spcPct val="0"/>
              </a:spcBef>
              <a:spcAft>
                <a:spcPct val="0"/>
              </a:spcAft>
              <a:defRPr kumimoji="1" b="1" kern="1200">
                <a:solidFill>
                  <a:schemeClr val="dk1"/>
                </a:solidFill>
                <a:latin typeface="+mn-lt"/>
                <a:ea typeface="+mn-ea"/>
                <a:cs typeface="+mn-cs"/>
              </a:defRPr>
            </a:lvl4pPr>
            <a:lvl5pPr marL="1828800" algn="l" rtl="0" eaLnBrk="0" fontAlgn="base" hangingPunct="0">
              <a:spcBef>
                <a:spcPct val="0"/>
              </a:spcBef>
              <a:spcAft>
                <a:spcPct val="0"/>
              </a:spcAft>
              <a:defRPr kumimoji="1" b="1" kern="1200">
                <a:solidFill>
                  <a:schemeClr val="dk1"/>
                </a:solidFill>
                <a:latin typeface="+mn-lt"/>
                <a:ea typeface="+mn-ea"/>
                <a:cs typeface="+mn-cs"/>
              </a:defRPr>
            </a:lvl5pPr>
            <a:lvl6pPr marL="2286000" algn="l" defTabSz="914400" rtl="0" eaLnBrk="1" latinLnBrk="0" hangingPunct="1">
              <a:defRPr kumimoji="1" b="1" kern="1200">
                <a:solidFill>
                  <a:schemeClr val="dk1"/>
                </a:solidFill>
                <a:latin typeface="+mn-lt"/>
                <a:ea typeface="+mn-ea"/>
                <a:cs typeface="+mn-cs"/>
              </a:defRPr>
            </a:lvl6pPr>
            <a:lvl7pPr marL="2743200" algn="l" defTabSz="914400" rtl="0" eaLnBrk="1" latinLnBrk="0" hangingPunct="1">
              <a:defRPr kumimoji="1" b="1" kern="1200">
                <a:solidFill>
                  <a:schemeClr val="dk1"/>
                </a:solidFill>
                <a:latin typeface="+mn-lt"/>
                <a:ea typeface="+mn-ea"/>
                <a:cs typeface="+mn-cs"/>
              </a:defRPr>
            </a:lvl7pPr>
            <a:lvl8pPr marL="3200400" algn="l" defTabSz="914400" rtl="0" eaLnBrk="1" latinLnBrk="0" hangingPunct="1">
              <a:defRPr kumimoji="1" b="1" kern="1200">
                <a:solidFill>
                  <a:schemeClr val="dk1"/>
                </a:solidFill>
                <a:latin typeface="+mn-lt"/>
                <a:ea typeface="+mn-ea"/>
                <a:cs typeface="+mn-cs"/>
              </a:defRPr>
            </a:lvl8pPr>
            <a:lvl9pPr marL="3657600" algn="l" defTabSz="914400" rtl="0" eaLnBrk="1" latinLnBrk="0" hangingPunct="1">
              <a:defRPr kumimoji="1" b="1" kern="1200">
                <a:solidFill>
                  <a:schemeClr val="dk1"/>
                </a:solidFill>
                <a:latin typeface="+mn-lt"/>
                <a:ea typeface="+mn-ea"/>
                <a:cs typeface="+mn-cs"/>
              </a:defRPr>
            </a:lvl9pPr>
          </a:lstStyle>
          <a:p>
            <a:pPr algn="ctr" eaLnBrk="1" hangingPunct="1">
              <a:defRPr/>
            </a:pPr>
            <a:r>
              <a:rPr lang="en-US" altLang="ja-JP">
                <a:solidFill>
                  <a:srgbClr val="000000"/>
                </a:solidFill>
                <a:latin typeface="Arial" charset="0"/>
                <a:ea typeface="ＭＳ Ｐゴシック" pitchFamily="50" charset="-128"/>
              </a:rPr>
              <a:t>user  </a:t>
            </a:r>
            <a:r>
              <a:rPr lang="ja-JP" altLang="en-US">
                <a:solidFill>
                  <a:srgbClr val="000000"/>
                </a:solidFill>
                <a:latin typeface="Arial" charset="0"/>
                <a:ea typeface="ＭＳ Ｐゴシック" pitchFamily="50" charset="-128"/>
              </a:rPr>
              <a:t>？</a:t>
            </a:r>
          </a:p>
        </p:txBody>
      </p:sp>
      <p:sp>
        <p:nvSpPr>
          <p:cNvPr id="64" name="角丸四角形 50">
            <a:extLst>
              <a:ext uri="{FF2B5EF4-FFF2-40B4-BE49-F238E27FC236}">
                <a16:creationId xmlns:a16="http://schemas.microsoft.com/office/drawing/2014/main" id="{3019386E-3C2B-4226-ABE8-5FD01D6C39F9}"/>
              </a:ext>
            </a:extLst>
          </p:cNvPr>
          <p:cNvSpPr/>
          <p:nvPr/>
        </p:nvSpPr>
        <p:spPr>
          <a:xfrm>
            <a:off x="7405687" y="5545138"/>
            <a:ext cx="1349375" cy="609600"/>
          </a:xfrm>
          <a:prstGeom prst="roundRect">
            <a:avLst/>
          </a:prstGeom>
          <a:solidFill>
            <a:schemeClr val="bg1">
              <a:lumMod val="95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defPPr>
              <a:defRPr lang="ja-JP"/>
            </a:defPPr>
            <a:lvl1pPr algn="l" rtl="0" eaLnBrk="0" fontAlgn="base" hangingPunct="0">
              <a:spcBef>
                <a:spcPct val="0"/>
              </a:spcBef>
              <a:spcAft>
                <a:spcPct val="0"/>
              </a:spcAft>
              <a:defRPr kumimoji="1" b="1" kern="1200">
                <a:solidFill>
                  <a:schemeClr val="dk1"/>
                </a:solidFill>
                <a:latin typeface="+mn-lt"/>
                <a:ea typeface="+mn-ea"/>
                <a:cs typeface="+mn-cs"/>
              </a:defRPr>
            </a:lvl1pPr>
            <a:lvl2pPr marL="457200" algn="l" rtl="0" eaLnBrk="0" fontAlgn="base" hangingPunct="0">
              <a:spcBef>
                <a:spcPct val="0"/>
              </a:spcBef>
              <a:spcAft>
                <a:spcPct val="0"/>
              </a:spcAft>
              <a:defRPr kumimoji="1" b="1" kern="1200">
                <a:solidFill>
                  <a:schemeClr val="dk1"/>
                </a:solidFill>
                <a:latin typeface="+mn-lt"/>
                <a:ea typeface="+mn-ea"/>
                <a:cs typeface="+mn-cs"/>
              </a:defRPr>
            </a:lvl2pPr>
            <a:lvl3pPr marL="914400" algn="l" rtl="0" eaLnBrk="0" fontAlgn="base" hangingPunct="0">
              <a:spcBef>
                <a:spcPct val="0"/>
              </a:spcBef>
              <a:spcAft>
                <a:spcPct val="0"/>
              </a:spcAft>
              <a:defRPr kumimoji="1" b="1" kern="1200">
                <a:solidFill>
                  <a:schemeClr val="dk1"/>
                </a:solidFill>
                <a:latin typeface="+mn-lt"/>
                <a:ea typeface="+mn-ea"/>
                <a:cs typeface="+mn-cs"/>
              </a:defRPr>
            </a:lvl3pPr>
            <a:lvl4pPr marL="1371600" algn="l" rtl="0" eaLnBrk="0" fontAlgn="base" hangingPunct="0">
              <a:spcBef>
                <a:spcPct val="0"/>
              </a:spcBef>
              <a:spcAft>
                <a:spcPct val="0"/>
              </a:spcAft>
              <a:defRPr kumimoji="1" b="1" kern="1200">
                <a:solidFill>
                  <a:schemeClr val="dk1"/>
                </a:solidFill>
                <a:latin typeface="+mn-lt"/>
                <a:ea typeface="+mn-ea"/>
                <a:cs typeface="+mn-cs"/>
              </a:defRPr>
            </a:lvl4pPr>
            <a:lvl5pPr marL="1828800" algn="l" rtl="0" eaLnBrk="0" fontAlgn="base" hangingPunct="0">
              <a:spcBef>
                <a:spcPct val="0"/>
              </a:spcBef>
              <a:spcAft>
                <a:spcPct val="0"/>
              </a:spcAft>
              <a:defRPr kumimoji="1" b="1" kern="1200">
                <a:solidFill>
                  <a:schemeClr val="dk1"/>
                </a:solidFill>
                <a:latin typeface="+mn-lt"/>
                <a:ea typeface="+mn-ea"/>
                <a:cs typeface="+mn-cs"/>
              </a:defRPr>
            </a:lvl5pPr>
            <a:lvl6pPr marL="2286000" algn="l" defTabSz="914400" rtl="0" eaLnBrk="1" latinLnBrk="0" hangingPunct="1">
              <a:defRPr kumimoji="1" b="1" kern="1200">
                <a:solidFill>
                  <a:schemeClr val="dk1"/>
                </a:solidFill>
                <a:latin typeface="+mn-lt"/>
                <a:ea typeface="+mn-ea"/>
                <a:cs typeface="+mn-cs"/>
              </a:defRPr>
            </a:lvl6pPr>
            <a:lvl7pPr marL="2743200" algn="l" defTabSz="914400" rtl="0" eaLnBrk="1" latinLnBrk="0" hangingPunct="1">
              <a:defRPr kumimoji="1" b="1" kern="1200">
                <a:solidFill>
                  <a:schemeClr val="dk1"/>
                </a:solidFill>
                <a:latin typeface="+mn-lt"/>
                <a:ea typeface="+mn-ea"/>
                <a:cs typeface="+mn-cs"/>
              </a:defRPr>
            </a:lvl7pPr>
            <a:lvl8pPr marL="3200400" algn="l" defTabSz="914400" rtl="0" eaLnBrk="1" latinLnBrk="0" hangingPunct="1">
              <a:defRPr kumimoji="1" b="1" kern="1200">
                <a:solidFill>
                  <a:schemeClr val="dk1"/>
                </a:solidFill>
                <a:latin typeface="+mn-lt"/>
                <a:ea typeface="+mn-ea"/>
                <a:cs typeface="+mn-cs"/>
              </a:defRPr>
            </a:lvl8pPr>
            <a:lvl9pPr marL="3657600" algn="l" defTabSz="914400" rtl="0" eaLnBrk="1" latinLnBrk="0" hangingPunct="1">
              <a:defRPr kumimoji="1" b="1" kern="1200">
                <a:solidFill>
                  <a:schemeClr val="dk1"/>
                </a:solidFill>
                <a:latin typeface="+mn-lt"/>
                <a:ea typeface="+mn-ea"/>
                <a:cs typeface="+mn-cs"/>
              </a:defRPr>
            </a:lvl9pPr>
          </a:lstStyle>
          <a:p>
            <a:pPr algn="ctr" eaLnBrk="1" hangingPunct="1">
              <a:defRPr/>
            </a:pPr>
            <a:r>
              <a:rPr lang="en-US" altLang="ja-JP">
                <a:solidFill>
                  <a:srgbClr val="000000"/>
                </a:solidFill>
                <a:latin typeface="Arial" charset="0"/>
                <a:ea typeface="ＭＳ Ｐゴシック" pitchFamily="50" charset="-128"/>
              </a:rPr>
              <a:t>user  </a:t>
            </a:r>
            <a:r>
              <a:rPr lang="ja-JP" altLang="en-US">
                <a:solidFill>
                  <a:srgbClr val="000000"/>
                </a:solidFill>
                <a:latin typeface="Arial" charset="0"/>
                <a:ea typeface="ＭＳ Ｐゴシック" pitchFamily="50" charset="-128"/>
              </a:rPr>
              <a:t>？</a:t>
            </a:r>
          </a:p>
        </p:txBody>
      </p:sp>
      <p:sp>
        <p:nvSpPr>
          <p:cNvPr id="65" name="正方形/長方形 3">
            <a:extLst>
              <a:ext uri="{FF2B5EF4-FFF2-40B4-BE49-F238E27FC236}">
                <a16:creationId xmlns:a16="http://schemas.microsoft.com/office/drawing/2014/main" id="{965D1F41-1F04-43A9-A68E-1EF18C69AA97}"/>
              </a:ext>
            </a:extLst>
          </p:cNvPr>
          <p:cNvSpPr>
            <a:spLocks noChangeArrowheads="1"/>
          </p:cNvSpPr>
          <p:nvPr/>
        </p:nvSpPr>
        <p:spPr bwMode="auto">
          <a:xfrm>
            <a:off x="1698898" y="4581128"/>
            <a:ext cx="1504950" cy="369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b="1">
                <a:solidFill>
                  <a:schemeClr val="tx1"/>
                </a:solidFill>
                <a:latin typeface="Arial" panose="020B0604020202020204" pitchFamily="34" charset="0"/>
                <a:ea typeface="ＭＳ Ｐゴシック" panose="020B0600070205080204" pitchFamily="50" charset="-128"/>
              </a:defRPr>
            </a:lvl1pPr>
            <a:lvl2pPr marL="742950" indent="-285750">
              <a:defRPr kumimoji="1" b="1">
                <a:solidFill>
                  <a:schemeClr val="tx1"/>
                </a:solidFill>
                <a:latin typeface="Arial" panose="020B0604020202020204" pitchFamily="34" charset="0"/>
                <a:ea typeface="ＭＳ Ｐゴシック" panose="020B0600070205080204" pitchFamily="50" charset="-128"/>
              </a:defRPr>
            </a:lvl2pPr>
            <a:lvl3pPr marL="1143000" indent="-228600">
              <a:defRPr kumimoji="1"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r>
              <a:rPr lang="en-US" altLang="ja-JP">
                <a:solidFill>
                  <a:srgbClr val="FF0000"/>
                </a:solidFill>
              </a:rPr>
              <a:t>interference</a:t>
            </a:r>
            <a:endParaRPr lang="ja-JP" altLang="en-US">
              <a:solidFill>
                <a:srgbClr val="FF0000"/>
              </a:solidFill>
            </a:endParaRPr>
          </a:p>
        </p:txBody>
      </p:sp>
      <p:sp>
        <p:nvSpPr>
          <p:cNvPr id="66" name="正方形/長方形 88">
            <a:extLst>
              <a:ext uri="{FF2B5EF4-FFF2-40B4-BE49-F238E27FC236}">
                <a16:creationId xmlns:a16="http://schemas.microsoft.com/office/drawing/2014/main" id="{5F84FEFC-5356-4BB7-A8C4-D6F34009C340}"/>
              </a:ext>
            </a:extLst>
          </p:cNvPr>
          <p:cNvSpPr>
            <a:spLocks noChangeArrowheads="1"/>
          </p:cNvSpPr>
          <p:nvPr/>
        </p:nvSpPr>
        <p:spPr bwMode="auto">
          <a:xfrm>
            <a:off x="4219178" y="5292948"/>
            <a:ext cx="1504950" cy="368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b="1">
                <a:solidFill>
                  <a:schemeClr val="tx1"/>
                </a:solidFill>
                <a:latin typeface="Arial" panose="020B0604020202020204" pitchFamily="34" charset="0"/>
                <a:ea typeface="ＭＳ Ｐゴシック" panose="020B0600070205080204" pitchFamily="50" charset="-128"/>
              </a:defRPr>
            </a:lvl1pPr>
            <a:lvl2pPr marL="742950" indent="-285750">
              <a:defRPr kumimoji="1" b="1">
                <a:solidFill>
                  <a:schemeClr val="tx1"/>
                </a:solidFill>
                <a:latin typeface="Arial" panose="020B0604020202020204" pitchFamily="34" charset="0"/>
                <a:ea typeface="ＭＳ Ｐゴシック" panose="020B0600070205080204" pitchFamily="50" charset="-128"/>
              </a:defRPr>
            </a:lvl2pPr>
            <a:lvl3pPr marL="1143000" indent="-228600">
              <a:defRPr kumimoji="1"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r>
              <a:rPr lang="en-US" altLang="ja-JP" dirty="0">
                <a:solidFill>
                  <a:srgbClr val="FF0000"/>
                </a:solidFill>
              </a:rPr>
              <a:t>interference</a:t>
            </a:r>
            <a:endParaRPr lang="ja-JP" altLang="en-US" dirty="0">
              <a:solidFill>
                <a:srgbClr val="FF0000"/>
              </a:solidFill>
            </a:endParaRPr>
          </a:p>
        </p:txBody>
      </p:sp>
      <p:sp>
        <p:nvSpPr>
          <p:cNvPr id="33" name="object 3">
            <a:extLst>
              <a:ext uri="{FF2B5EF4-FFF2-40B4-BE49-F238E27FC236}">
                <a16:creationId xmlns:a16="http://schemas.microsoft.com/office/drawing/2014/main" id="{B19F4605-29D3-4841-98F0-31CB68E27AEF}"/>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35" name="object 3">
            <a:extLst>
              <a:ext uri="{FF2B5EF4-FFF2-40B4-BE49-F238E27FC236}">
                <a16:creationId xmlns:a16="http://schemas.microsoft.com/office/drawing/2014/main" id="{3B9B10F7-9F88-48AB-A471-D0C21EC51FA9}"/>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37" name="object 2">
            <a:extLst>
              <a:ext uri="{FF2B5EF4-FFF2-40B4-BE49-F238E27FC236}">
                <a16:creationId xmlns:a16="http://schemas.microsoft.com/office/drawing/2014/main" id="{8F03023E-66B8-D7D2-50C9-56ACEAD39B15}"/>
              </a:ext>
            </a:extLst>
          </p:cNvPr>
          <p:cNvSpPr txBox="1"/>
          <p:nvPr/>
        </p:nvSpPr>
        <p:spPr>
          <a:xfrm>
            <a:off x="5686042" y="381000"/>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802.15-25-0033-02-06ma</a:t>
            </a:r>
            <a:endParaRPr sz="1400" dirty="0">
              <a:latin typeface="Arial"/>
              <a:cs typeface="Arial"/>
            </a:endParaRPr>
          </a:p>
        </p:txBody>
      </p:sp>
      <p:sp>
        <p:nvSpPr>
          <p:cNvPr id="5" name="日付プレースホルダー 4">
            <a:extLst>
              <a:ext uri="{FF2B5EF4-FFF2-40B4-BE49-F238E27FC236}">
                <a16:creationId xmlns:a16="http://schemas.microsoft.com/office/drawing/2014/main" id="{8E2B5DD7-31FE-9E94-2EA6-E9A45EBD1F25}"/>
              </a:ext>
            </a:extLst>
          </p:cNvPr>
          <p:cNvSpPr>
            <a:spLocks noGrp="1"/>
          </p:cNvSpPr>
          <p:nvPr>
            <p:ph type="dt" sz="half" idx="13"/>
          </p:nvPr>
        </p:nvSpPr>
        <p:spPr/>
        <p:txBody>
          <a:bodyPr/>
          <a:lstStyle/>
          <a:p>
            <a:r>
              <a:rPr lang="en-US" altLang="ja-JP"/>
              <a:t>July 2025</a:t>
            </a:r>
            <a:endParaRPr lang="en-US" altLang="ja-JP" dirty="0"/>
          </a:p>
        </p:txBody>
      </p:sp>
      <p:sp>
        <p:nvSpPr>
          <p:cNvPr id="3" name="object 4">
            <a:extLst>
              <a:ext uri="{FF2B5EF4-FFF2-40B4-BE49-F238E27FC236}">
                <a16:creationId xmlns:a16="http://schemas.microsoft.com/office/drawing/2014/main" id="{4A66DC4B-57EB-47B2-4D10-99BDFB014732}"/>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9" name="object 5">
            <a:extLst>
              <a:ext uri="{FF2B5EF4-FFF2-40B4-BE49-F238E27FC236}">
                <a16:creationId xmlns:a16="http://schemas.microsoft.com/office/drawing/2014/main" id="{AA46F3BE-F452-C0AD-89A2-CE71852954C1}"/>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0" name="object 4">
            <a:extLst>
              <a:ext uri="{FF2B5EF4-FFF2-40B4-BE49-F238E27FC236}">
                <a16:creationId xmlns:a16="http://schemas.microsoft.com/office/drawing/2014/main" id="{52228D8F-1628-D33F-DC07-66A765EFF879}"/>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1" name="object 9">
            <a:extLst>
              <a:ext uri="{FF2B5EF4-FFF2-40B4-BE49-F238E27FC236}">
                <a16:creationId xmlns:a16="http://schemas.microsoft.com/office/drawing/2014/main" id="{7F9B2339-6B30-295F-B2A6-EB51E028A664}"/>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66</a:t>
            </a:fld>
            <a:endParaRPr sz="1050" dirty="0">
              <a:latin typeface="Arial"/>
              <a:cs typeface="Arial"/>
            </a:endParaRPr>
          </a:p>
        </p:txBody>
      </p:sp>
      <p:sp>
        <p:nvSpPr>
          <p:cNvPr id="12" name="object 10">
            <a:extLst>
              <a:ext uri="{FF2B5EF4-FFF2-40B4-BE49-F238E27FC236}">
                <a16:creationId xmlns:a16="http://schemas.microsoft.com/office/drawing/2014/main" id="{0C69339A-DE76-C633-B79D-36CD091F4509}"/>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a:p>
        </p:txBody>
      </p:sp>
      <p:sp>
        <p:nvSpPr>
          <p:cNvPr id="3" name="object 3"/>
          <p:cNvSpPr txBox="1"/>
          <p:nvPr/>
        </p:nvSpPr>
        <p:spPr>
          <a:xfrm>
            <a:off x="741362" y="1591975"/>
            <a:ext cx="8134984" cy="1536700"/>
          </a:xfrm>
          <a:prstGeom prst="rect">
            <a:avLst/>
          </a:prstGeom>
        </p:spPr>
        <p:txBody>
          <a:bodyPr vert="horz" wrap="square" lIns="0" tIns="0" rIns="0" bIns="0" rtlCol="0">
            <a:spAutoFit/>
          </a:bodyPr>
          <a:lstStyle/>
          <a:p>
            <a:pPr marL="299085" indent="-286385">
              <a:lnSpc>
                <a:spcPct val="100000"/>
              </a:lnSpc>
              <a:buClr>
                <a:srgbClr val="FF0000"/>
              </a:buClr>
              <a:buFont typeface="Times New Roman"/>
              <a:buChar char="–"/>
              <a:tabLst>
                <a:tab pos="299085" algn="l"/>
                <a:tab pos="299720" algn="l"/>
              </a:tabLst>
            </a:pPr>
            <a:r>
              <a:rPr sz="2400" b="1" spc="-5" dirty="0">
                <a:solidFill>
                  <a:srgbClr val="FF0000"/>
                </a:solidFill>
                <a:latin typeface="Times New Roman"/>
                <a:cs typeface="Times New Roman"/>
              </a:rPr>
              <a:t>Sparate </a:t>
            </a:r>
            <a:r>
              <a:rPr sz="2400" spc="-5" dirty="0">
                <a:latin typeface="Times New Roman"/>
                <a:cs typeface="Times New Roman"/>
              </a:rPr>
              <a:t>and </a:t>
            </a:r>
            <a:r>
              <a:rPr sz="2400" b="1" spc="-5" dirty="0">
                <a:solidFill>
                  <a:srgbClr val="FF0000"/>
                </a:solidFill>
                <a:latin typeface="Times New Roman"/>
                <a:cs typeface="Times New Roman"/>
              </a:rPr>
              <a:t>Recognize </a:t>
            </a:r>
            <a:r>
              <a:rPr sz="2400" spc="-10" dirty="0">
                <a:latin typeface="Times New Roman"/>
                <a:cs typeface="Times New Roman"/>
              </a:rPr>
              <a:t>each </a:t>
            </a:r>
            <a:r>
              <a:rPr sz="2400" spc="-5" dirty="0">
                <a:latin typeface="Times New Roman"/>
                <a:cs typeface="Times New Roman"/>
              </a:rPr>
              <a:t>interference from different</a:t>
            </a:r>
            <a:r>
              <a:rPr sz="2400" spc="85" dirty="0">
                <a:latin typeface="Times New Roman"/>
                <a:cs typeface="Times New Roman"/>
              </a:rPr>
              <a:t> </a:t>
            </a:r>
            <a:r>
              <a:rPr sz="2400" spc="-10" dirty="0">
                <a:latin typeface="Times New Roman"/>
                <a:cs typeface="Times New Roman"/>
              </a:rPr>
              <a:t>source.</a:t>
            </a:r>
            <a:endParaRPr sz="2400">
              <a:latin typeface="Times New Roman"/>
              <a:cs typeface="Times New Roman"/>
            </a:endParaRPr>
          </a:p>
          <a:p>
            <a:pPr marL="299085" marR="228600">
              <a:lnSpc>
                <a:spcPts val="2860"/>
              </a:lnSpc>
              <a:spcBef>
                <a:spcPts val="135"/>
              </a:spcBef>
            </a:pPr>
            <a:r>
              <a:rPr sz="2400" spc="1200" dirty="0">
                <a:latin typeface="ＭＳ 明朝"/>
                <a:cs typeface="ＭＳ 明朝"/>
              </a:rPr>
              <a:t>*</a:t>
            </a:r>
            <a:r>
              <a:rPr sz="2400" spc="-660" dirty="0">
                <a:latin typeface="ＭＳ 明朝"/>
                <a:cs typeface="ＭＳ 明朝"/>
              </a:rPr>
              <a:t> </a:t>
            </a:r>
            <a:r>
              <a:rPr sz="2400" dirty="0">
                <a:latin typeface="Times New Roman"/>
                <a:cs typeface="Times New Roman"/>
              </a:rPr>
              <a:t>Apply suitable </a:t>
            </a:r>
            <a:r>
              <a:rPr sz="2400" spc="-5" dirty="0">
                <a:latin typeface="Times New Roman"/>
                <a:cs typeface="Times New Roman"/>
              </a:rPr>
              <a:t>interference mitigation </a:t>
            </a:r>
            <a:r>
              <a:rPr sz="2400" dirty="0">
                <a:latin typeface="Times New Roman"/>
                <a:cs typeface="Times New Roman"/>
              </a:rPr>
              <a:t>method </a:t>
            </a:r>
            <a:r>
              <a:rPr sz="2400" spc="-5" dirty="0">
                <a:latin typeface="Times New Roman"/>
                <a:cs typeface="Times New Roman"/>
              </a:rPr>
              <a:t>according </a:t>
            </a:r>
            <a:r>
              <a:rPr sz="2400" spc="5" dirty="0">
                <a:latin typeface="Times New Roman"/>
                <a:cs typeface="Times New Roman"/>
              </a:rPr>
              <a:t>to  </a:t>
            </a:r>
            <a:r>
              <a:rPr sz="2400" spc="-5" dirty="0">
                <a:latin typeface="Times New Roman"/>
                <a:cs typeface="Times New Roman"/>
              </a:rPr>
              <a:t>source </a:t>
            </a:r>
            <a:r>
              <a:rPr sz="2400" dirty="0">
                <a:latin typeface="Times New Roman"/>
                <a:cs typeface="Times New Roman"/>
              </a:rPr>
              <a:t>of</a:t>
            </a:r>
            <a:r>
              <a:rPr sz="2400" spc="-35" dirty="0">
                <a:latin typeface="Times New Roman"/>
                <a:cs typeface="Times New Roman"/>
              </a:rPr>
              <a:t> </a:t>
            </a:r>
            <a:r>
              <a:rPr sz="2400" spc="-10" dirty="0">
                <a:latin typeface="Times New Roman"/>
                <a:cs typeface="Times New Roman"/>
              </a:rPr>
              <a:t>interference.</a:t>
            </a:r>
            <a:endParaRPr sz="2400">
              <a:latin typeface="Times New Roman"/>
              <a:cs typeface="Times New Roman"/>
            </a:endParaRPr>
          </a:p>
          <a:p>
            <a:pPr marL="299085" indent="-286385">
              <a:lnSpc>
                <a:spcPct val="100000"/>
              </a:lnSpc>
              <a:spcBef>
                <a:spcPts val="480"/>
              </a:spcBef>
              <a:buChar char="–"/>
              <a:tabLst>
                <a:tab pos="299085" algn="l"/>
                <a:tab pos="299720" algn="l"/>
              </a:tabLst>
            </a:pPr>
            <a:r>
              <a:rPr sz="2400" spc="-5" dirty="0">
                <a:latin typeface="Times New Roman"/>
                <a:cs typeface="Times New Roman"/>
              </a:rPr>
              <a:t>Using </a:t>
            </a:r>
            <a:r>
              <a:rPr sz="2400" dirty="0">
                <a:latin typeface="Times New Roman"/>
                <a:cs typeface="Times New Roman"/>
              </a:rPr>
              <a:t>both of </a:t>
            </a:r>
            <a:r>
              <a:rPr sz="2400" spc="-5" dirty="0">
                <a:latin typeface="Times New Roman"/>
                <a:cs typeface="Times New Roman"/>
              </a:rPr>
              <a:t>Spatial and Temporal signal</a:t>
            </a:r>
            <a:r>
              <a:rPr sz="2400" dirty="0">
                <a:latin typeface="Times New Roman"/>
                <a:cs typeface="Times New Roman"/>
              </a:rPr>
              <a:t> </a:t>
            </a:r>
            <a:r>
              <a:rPr sz="2400" spc="-5" dirty="0">
                <a:latin typeface="Times New Roman"/>
                <a:cs typeface="Times New Roman"/>
              </a:rPr>
              <a:t>processing</a:t>
            </a:r>
            <a:r>
              <a:rPr sz="1600" spc="-5" dirty="0">
                <a:latin typeface="Times New Roman"/>
                <a:cs typeface="Times New Roman"/>
              </a:rPr>
              <a:t>.</a:t>
            </a:r>
            <a:endParaRPr sz="1600">
              <a:latin typeface="Times New Roman"/>
              <a:cs typeface="Times New Roman"/>
            </a:endParaRPr>
          </a:p>
        </p:txBody>
      </p:sp>
      <p:sp>
        <p:nvSpPr>
          <p:cNvPr id="4" name="object 4"/>
          <p:cNvSpPr/>
          <p:nvPr/>
        </p:nvSpPr>
        <p:spPr>
          <a:xfrm>
            <a:off x="217931" y="5131313"/>
            <a:ext cx="3621404" cy="1161415"/>
          </a:xfrm>
          <a:custGeom>
            <a:avLst/>
            <a:gdLst/>
            <a:ahLst/>
            <a:cxnLst/>
            <a:rect l="l" t="t" r="r" b="b"/>
            <a:pathLst>
              <a:path w="3621404" h="1161414">
                <a:moveTo>
                  <a:pt x="0" y="193548"/>
                </a:moveTo>
                <a:lnTo>
                  <a:pt x="5111" y="149168"/>
                </a:lnTo>
                <a:lnTo>
                  <a:pt x="19672" y="108429"/>
                </a:lnTo>
                <a:lnTo>
                  <a:pt x="42519" y="72492"/>
                </a:lnTo>
                <a:lnTo>
                  <a:pt x="72492" y="42519"/>
                </a:lnTo>
                <a:lnTo>
                  <a:pt x="108429" y="19672"/>
                </a:lnTo>
                <a:lnTo>
                  <a:pt x="149168" y="5111"/>
                </a:lnTo>
                <a:lnTo>
                  <a:pt x="193548" y="0"/>
                </a:lnTo>
                <a:lnTo>
                  <a:pt x="3427476" y="0"/>
                </a:lnTo>
                <a:lnTo>
                  <a:pt x="3471855" y="5111"/>
                </a:lnTo>
                <a:lnTo>
                  <a:pt x="3512594" y="19672"/>
                </a:lnTo>
                <a:lnTo>
                  <a:pt x="3548531" y="42519"/>
                </a:lnTo>
                <a:lnTo>
                  <a:pt x="3578504" y="72492"/>
                </a:lnTo>
                <a:lnTo>
                  <a:pt x="3601351" y="108429"/>
                </a:lnTo>
                <a:lnTo>
                  <a:pt x="3615912" y="149168"/>
                </a:lnTo>
                <a:lnTo>
                  <a:pt x="3621024" y="193548"/>
                </a:lnTo>
                <a:lnTo>
                  <a:pt x="3621024" y="967727"/>
                </a:lnTo>
                <a:lnTo>
                  <a:pt x="3615912" y="1012107"/>
                </a:lnTo>
                <a:lnTo>
                  <a:pt x="3601351" y="1052848"/>
                </a:lnTo>
                <a:lnTo>
                  <a:pt x="3578504" y="1088787"/>
                </a:lnTo>
                <a:lnTo>
                  <a:pt x="3548531" y="1118763"/>
                </a:lnTo>
                <a:lnTo>
                  <a:pt x="3512594" y="1141613"/>
                </a:lnTo>
                <a:lnTo>
                  <a:pt x="3471855" y="1156175"/>
                </a:lnTo>
                <a:lnTo>
                  <a:pt x="3427476" y="1161288"/>
                </a:lnTo>
                <a:lnTo>
                  <a:pt x="193548" y="1161288"/>
                </a:lnTo>
                <a:lnTo>
                  <a:pt x="149168" y="1156175"/>
                </a:lnTo>
                <a:lnTo>
                  <a:pt x="108429" y="1141613"/>
                </a:lnTo>
                <a:lnTo>
                  <a:pt x="72492" y="1118763"/>
                </a:lnTo>
                <a:lnTo>
                  <a:pt x="42519" y="1088787"/>
                </a:lnTo>
                <a:lnTo>
                  <a:pt x="19672" y="1052848"/>
                </a:lnTo>
                <a:lnTo>
                  <a:pt x="5111" y="1012107"/>
                </a:lnTo>
                <a:lnTo>
                  <a:pt x="0" y="967727"/>
                </a:lnTo>
                <a:lnTo>
                  <a:pt x="0" y="193548"/>
                </a:lnTo>
                <a:close/>
              </a:path>
            </a:pathLst>
          </a:custGeom>
          <a:ln w="38100">
            <a:solidFill>
              <a:srgbClr val="808080"/>
            </a:solidFill>
          </a:ln>
        </p:spPr>
        <p:txBody>
          <a:bodyPr wrap="square" lIns="0" tIns="0" rIns="0" bIns="0" rtlCol="0"/>
          <a:lstStyle/>
          <a:p>
            <a:endParaRPr/>
          </a:p>
        </p:txBody>
      </p:sp>
      <p:sp>
        <p:nvSpPr>
          <p:cNvPr id="5" name="object 5"/>
          <p:cNvSpPr/>
          <p:nvPr/>
        </p:nvSpPr>
        <p:spPr>
          <a:xfrm>
            <a:off x="217931" y="3506728"/>
            <a:ext cx="3621404" cy="1042669"/>
          </a:xfrm>
          <a:custGeom>
            <a:avLst/>
            <a:gdLst/>
            <a:ahLst/>
            <a:cxnLst/>
            <a:rect l="l" t="t" r="r" b="b"/>
            <a:pathLst>
              <a:path w="3621404" h="1042670">
                <a:moveTo>
                  <a:pt x="0" y="173735"/>
                </a:moveTo>
                <a:lnTo>
                  <a:pt x="6206" y="127551"/>
                </a:lnTo>
                <a:lnTo>
                  <a:pt x="23720" y="86049"/>
                </a:lnTo>
                <a:lnTo>
                  <a:pt x="50887" y="50887"/>
                </a:lnTo>
                <a:lnTo>
                  <a:pt x="86049" y="23720"/>
                </a:lnTo>
                <a:lnTo>
                  <a:pt x="127551" y="6206"/>
                </a:lnTo>
                <a:lnTo>
                  <a:pt x="173736" y="0"/>
                </a:lnTo>
                <a:lnTo>
                  <a:pt x="3447288" y="0"/>
                </a:lnTo>
                <a:lnTo>
                  <a:pt x="3493472" y="6206"/>
                </a:lnTo>
                <a:lnTo>
                  <a:pt x="3534974" y="23720"/>
                </a:lnTo>
                <a:lnTo>
                  <a:pt x="3570136" y="50887"/>
                </a:lnTo>
                <a:lnTo>
                  <a:pt x="3597303" y="86049"/>
                </a:lnTo>
                <a:lnTo>
                  <a:pt x="3614817" y="127551"/>
                </a:lnTo>
                <a:lnTo>
                  <a:pt x="3621024" y="173735"/>
                </a:lnTo>
                <a:lnTo>
                  <a:pt x="3621024" y="868667"/>
                </a:lnTo>
                <a:lnTo>
                  <a:pt x="3614817" y="914857"/>
                </a:lnTo>
                <a:lnTo>
                  <a:pt x="3597303" y="956362"/>
                </a:lnTo>
                <a:lnTo>
                  <a:pt x="3570136" y="991527"/>
                </a:lnTo>
                <a:lnTo>
                  <a:pt x="3534974" y="1018694"/>
                </a:lnTo>
                <a:lnTo>
                  <a:pt x="3493472" y="1036209"/>
                </a:lnTo>
                <a:lnTo>
                  <a:pt x="3447288" y="1042415"/>
                </a:lnTo>
                <a:lnTo>
                  <a:pt x="173736" y="1042415"/>
                </a:lnTo>
                <a:lnTo>
                  <a:pt x="127551" y="1036209"/>
                </a:lnTo>
                <a:lnTo>
                  <a:pt x="86049" y="1018694"/>
                </a:lnTo>
                <a:lnTo>
                  <a:pt x="50887" y="991527"/>
                </a:lnTo>
                <a:lnTo>
                  <a:pt x="23720" y="956362"/>
                </a:lnTo>
                <a:lnTo>
                  <a:pt x="6206" y="914857"/>
                </a:lnTo>
                <a:lnTo>
                  <a:pt x="0" y="868667"/>
                </a:lnTo>
                <a:lnTo>
                  <a:pt x="0" y="173735"/>
                </a:lnTo>
                <a:close/>
              </a:path>
            </a:pathLst>
          </a:custGeom>
          <a:ln w="38100">
            <a:solidFill>
              <a:srgbClr val="808080"/>
            </a:solidFill>
          </a:ln>
        </p:spPr>
        <p:txBody>
          <a:bodyPr wrap="square" lIns="0" tIns="0" rIns="0" bIns="0" rtlCol="0"/>
          <a:lstStyle/>
          <a:p>
            <a:endParaRPr/>
          </a:p>
        </p:txBody>
      </p:sp>
      <p:sp>
        <p:nvSpPr>
          <p:cNvPr id="6" name="object 6"/>
          <p:cNvSpPr/>
          <p:nvPr/>
        </p:nvSpPr>
        <p:spPr>
          <a:xfrm>
            <a:off x="4053840" y="5358378"/>
            <a:ext cx="990600" cy="707390"/>
          </a:xfrm>
          <a:custGeom>
            <a:avLst/>
            <a:gdLst/>
            <a:ahLst/>
            <a:cxnLst/>
            <a:rect l="l" t="t" r="r" b="b"/>
            <a:pathLst>
              <a:path w="990600" h="707389">
                <a:moveTo>
                  <a:pt x="671906" y="0"/>
                </a:moveTo>
                <a:lnTo>
                  <a:pt x="671906" y="185496"/>
                </a:lnTo>
                <a:lnTo>
                  <a:pt x="0" y="185496"/>
                </a:lnTo>
                <a:lnTo>
                  <a:pt x="0" y="521652"/>
                </a:lnTo>
                <a:lnTo>
                  <a:pt x="671906" y="521652"/>
                </a:lnTo>
                <a:lnTo>
                  <a:pt x="671906" y="707135"/>
                </a:lnTo>
                <a:lnTo>
                  <a:pt x="990600" y="353567"/>
                </a:lnTo>
                <a:lnTo>
                  <a:pt x="671906" y="0"/>
                </a:lnTo>
                <a:close/>
              </a:path>
            </a:pathLst>
          </a:custGeom>
          <a:solidFill>
            <a:srgbClr val="C0C0C0"/>
          </a:solidFill>
        </p:spPr>
        <p:txBody>
          <a:bodyPr wrap="square" lIns="0" tIns="0" rIns="0" bIns="0" rtlCol="0"/>
          <a:lstStyle/>
          <a:p>
            <a:endParaRPr/>
          </a:p>
        </p:txBody>
      </p:sp>
      <p:sp>
        <p:nvSpPr>
          <p:cNvPr id="7" name="object 7"/>
          <p:cNvSpPr/>
          <p:nvPr/>
        </p:nvSpPr>
        <p:spPr>
          <a:xfrm>
            <a:off x="4053840" y="5358380"/>
            <a:ext cx="990600" cy="707390"/>
          </a:xfrm>
          <a:custGeom>
            <a:avLst/>
            <a:gdLst/>
            <a:ahLst/>
            <a:cxnLst/>
            <a:rect l="l" t="t" r="r" b="b"/>
            <a:pathLst>
              <a:path w="990600" h="707389">
                <a:moveTo>
                  <a:pt x="0" y="185496"/>
                </a:moveTo>
                <a:lnTo>
                  <a:pt x="671906" y="185496"/>
                </a:lnTo>
                <a:lnTo>
                  <a:pt x="671906" y="0"/>
                </a:lnTo>
                <a:lnTo>
                  <a:pt x="990600" y="353567"/>
                </a:lnTo>
                <a:lnTo>
                  <a:pt x="671906" y="707135"/>
                </a:lnTo>
                <a:lnTo>
                  <a:pt x="671906" y="521652"/>
                </a:lnTo>
                <a:lnTo>
                  <a:pt x="0" y="521652"/>
                </a:lnTo>
                <a:lnTo>
                  <a:pt x="0" y="185496"/>
                </a:lnTo>
                <a:close/>
              </a:path>
            </a:pathLst>
          </a:custGeom>
          <a:ln w="25400">
            <a:solidFill>
              <a:srgbClr val="808080"/>
            </a:solidFill>
          </a:ln>
        </p:spPr>
        <p:txBody>
          <a:bodyPr wrap="square" lIns="0" tIns="0" rIns="0" bIns="0" rtlCol="0"/>
          <a:lstStyle/>
          <a:p>
            <a:endParaRPr/>
          </a:p>
        </p:txBody>
      </p:sp>
      <p:sp>
        <p:nvSpPr>
          <p:cNvPr id="8" name="object 8"/>
          <p:cNvSpPr/>
          <p:nvPr/>
        </p:nvSpPr>
        <p:spPr>
          <a:xfrm>
            <a:off x="551687" y="3230879"/>
            <a:ext cx="2981325" cy="460375"/>
          </a:xfrm>
          <a:custGeom>
            <a:avLst/>
            <a:gdLst/>
            <a:ahLst/>
            <a:cxnLst/>
            <a:rect l="l" t="t" r="r" b="b"/>
            <a:pathLst>
              <a:path w="2981325" h="460375">
                <a:moveTo>
                  <a:pt x="0" y="0"/>
                </a:moveTo>
                <a:lnTo>
                  <a:pt x="2980943" y="0"/>
                </a:lnTo>
                <a:lnTo>
                  <a:pt x="2980943" y="460248"/>
                </a:lnTo>
                <a:lnTo>
                  <a:pt x="0" y="460248"/>
                </a:lnTo>
                <a:lnTo>
                  <a:pt x="0" y="0"/>
                </a:lnTo>
                <a:close/>
              </a:path>
            </a:pathLst>
          </a:custGeom>
          <a:solidFill>
            <a:srgbClr val="FFFFFF"/>
          </a:solidFill>
        </p:spPr>
        <p:txBody>
          <a:bodyPr wrap="square" lIns="0" tIns="0" rIns="0" bIns="0" rtlCol="0"/>
          <a:lstStyle/>
          <a:p>
            <a:endParaRPr/>
          </a:p>
        </p:txBody>
      </p:sp>
      <p:sp>
        <p:nvSpPr>
          <p:cNvPr id="9" name="object 9"/>
          <p:cNvSpPr txBox="1"/>
          <p:nvPr/>
        </p:nvSpPr>
        <p:spPr>
          <a:xfrm>
            <a:off x="5120640" y="5269991"/>
            <a:ext cx="3870960" cy="1076325"/>
          </a:xfrm>
          <a:prstGeom prst="rect">
            <a:avLst/>
          </a:prstGeom>
          <a:solidFill>
            <a:srgbClr val="C0C0C0"/>
          </a:solidFill>
        </p:spPr>
        <p:txBody>
          <a:bodyPr vert="horz" wrap="square" lIns="0" tIns="221615" rIns="0" bIns="0" rtlCol="0">
            <a:spAutoFit/>
          </a:bodyPr>
          <a:lstStyle/>
          <a:p>
            <a:pPr marL="382270">
              <a:lnSpc>
                <a:spcPct val="100000"/>
              </a:lnSpc>
              <a:spcBef>
                <a:spcPts val="1745"/>
              </a:spcBef>
            </a:pPr>
            <a:r>
              <a:rPr sz="2000" b="1" spc="-5" dirty="0">
                <a:latin typeface="Arial"/>
                <a:cs typeface="Arial"/>
              </a:rPr>
              <a:t>Remove</a:t>
            </a:r>
            <a:endParaRPr sz="2000">
              <a:latin typeface="Arial"/>
              <a:cs typeface="Arial"/>
            </a:endParaRPr>
          </a:p>
          <a:p>
            <a:pPr marL="742315">
              <a:lnSpc>
                <a:spcPct val="100000"/>
              </a:lnSpc>
              <a:spcBef>
                <a:spcPts val="450"/>
              </a:spcBef>
            </a:pPr>
            <a:r>
              <a:rPr sz="2000" i="1" spc="-10" dirty="0">
                <a:latin typeface="Arial"/>
                <a:cs typeface="Arial"/>
              </a:rPr>
              <a:t>Interference canceller</a:t>
            </a:r>
            <a:endParaRPr sz="2000">
              <a:latin typeface="Arial"/>
              <a:cs typeface="Arial"/>
            </a:endParaRPr>
          </a:p>
        </p:txBody>
      </p:sp>
      <p:sp>
        <p:nvSpPr>
          <p:cNvPr id="10" name="object 10"/>
          <p:cNvSpPr/>
          <p:nvPr/>
        </p:nvSpPr>
        <p:spPr>
          <a:xfrm>
            <a:off x="4053840" y="3715508"/>
            <a:ext cx="990600" cy="710565"/>
          </a:xfrm>
          <a:custGeom>
            <a:avLst/>
            <a:gdLst/>
            <a:ahLst/>
            <a:cxnLst/>
            <a:rect l="l" t="t" r="r" b="b"/>
            <a:pathLst>
              <a:path w="990600" h="710564">
                <a:moveTo>
                  <a:pt x="670521" y="0"/>
                </a:moveTo>
                <a:lnTo>
                  <a:pt x="670521" y="186296"/>
                </a:lnTo>
                <a:lnTo>
                  <a:pt x="0" y="186296"/>
                </a:lnTo>
                <a:lnTo>
                  <a:pt x="0" y="523900"/>
                </a:lnTo>
                <a:lnTo>
                  <a:pt x="670521" y="523900"/>
                </a:lnTo>
                <a:lnTo>
                  <a:pt x="670521" y="710183"/>
                </a:lnTo>
                <a:lnTo>
                  <a:pt x="990600" y="355091"/>
                </a:lnTo>
                <a:lnTo>
                  <a:pt x="670521" y="0"/>
                </a:lnTo>
                <a:close/>
              </a:path>
            </a:pathLst>
          </a:custGeom>
          <a:solidFill>
            <a:srgbClr val="C0C0C0"/>
          </a:solidFill>
        </p:spPr>
        <p:txBody>
          <a:bodyPr wrap="square" lIns="0" tIns="0" rIns="0" bIns="0" rtlCol="0"/>
          <a:lstStyle/>
          <a:p>
            <a:endParaRPr/>
          </a:p>
        </p:txBody>
      </p:sp>
      <p:sp>
        <p:nvSpPr>
          <p:cNvPr id="11" name="object 11"/>
          <p:cNvSpPr/>
          <p:nvPr/>
        </p:nvSpPr>
        <p:spPr>
          <a:xfrm>
            <a:off x="4053840" y="3715508"/>
            <a:ext cx="990600" cy="710565"/>
          </a:xfrm>
          <a:custGeom>
            <a:avLst/>
            <a:gdLst/>
            <a:ahLst/>
            <a:cxnLst/>
            <a:rect l="l" t="t" r="r" b="b"/>
            <a:pathLst>
              <a:path w="990600" h="710564">
                <a:moveTo>
                  <a:pt x="0" y="186296"/>
                </a:moveTo>
                <a:lnTo>
                  <a:pt x="670521" y="186296"/>
                </a:lnTo>
                <a:lnTo>
                  <a:pt x="670521" y="0"/>
                </a:lnTo>
                <a:lnTo>
                  <a:pt x="990600" y="355091"/>
                </a:lnTo>
                <a:lnTo>
                  <a:pt x="670521" y="710183"/>
                </a:lnTo>
                <a:lnTo>
                  <a:pt x="670521" y="523900"/>
                </a:lnTo>
                <a:lnTo>
                  <a:pt x="0" y="523900"/>
                </a:lnTo>
                <a:lnTo>
                  <a:pt x="0" y="186296"/>
                </a:lnTo>
                <a:close/>
              </a:path>
            </a:pathLst>
          </a:custGeom>
          <a:ln w="25400">
            <a:solidFill>
              <a:srgbClr val="808080"/>
            </a:solidFill>
          </a:ln>
        </p:spPr>
        <p:txBody>
          <a:bodyPr wrap="square" lIns="0" tIns="0" rIns="0" bIns="0" rtlCol="0"/>
          <a:lstStyle/>
          <a:p>
            <a:endParaRPr/>
          </a:p>
        </p:txBody>
      </p:sp>
      <p:sp>
        <p:nvSpPr>
          <p:cNvPr id="12" name="object 12"/>
          <p:cNvSpPr txBox="1"/>
          <p:nvPr/>
        </p:nvSpPr>
        <p:spPr>
          <a:xfrm>
            <a:off x="5120640" y="3331464"/>
            <a:ext cx="3870960" cy="1597660"/>
          </a:xfrm>
          <a:prstGeom prst="rect">
            <a:avLst/>
          </a:prstGeom>
          <a:solidFill>
            <a:srgbClr val="C0C0C0"/>
          </a:solidFill>
        </p:spPr>
        <p:txBody>
          <a:bodyPr vert="horz" wrap="square" lIns="0" tIns="1905" rIns="0" bIns="0" rtlCol="0">
            <a:spAutoFit/>
          </a:bodyPr>
          <a:lstStyle/>
          <a:p>
            <a:pPr>
              <a:lnSpc>
                <a:spcPct val="100000"/>
              </a:lnSpc>
              <a:spcBef>
                <a:spcPts val="15"/>
              </a:spcBef>
            </a:pPr>
            <a:endParaRPr sz="2400">
              <a:latin typeface="Times New Roman"/>
              <a:cs typeface="Times New Roman"/>
            </a:endParaRPr>
          </a:p>
          <a:p>
            <a:pPr marR="186690" algn="ctr">
              <a:lnSpc>
                <a:spcPct val="100000"/>
              </a:lnSpc>
            </a:pPr>
            <a:r>
              <a:rPr sz="2000" b="1" spc="-5" dirty="0">
                <a:latin typeface="Arial"/>
                <a:cs typeface="Arial"/>
              </a:rPr>
              <a:t>Recognize and</a:t>
            </a:r>
            <a:r>
              <a:rPr sz="2000" b="1" spc="-40" dirty="0">
                <a:latin typeface="Arial"/>
                <a:cs typeface="Arial"/>
              </a:rPr>
              <a:t> </a:t>
            </a:r>
            <a:r>
              <a:rPr sz="2000" b="1" spc="-5" dirty="0">
                <a:latin typeface="Arial"/>
                <a:cs typeface="Arial"/>
              </a:rPr>
              <a:t>demodulate</a:t>
            </a:r>
            <a:endParaRPr sz="2000">
              <a:latin typeface="Arial"/>
              <a:cs typeface="Arial"/>
            </a:endParaRPr>
          </a:p>
          <a:p>
            <a:pPr>
              <a:lnSpc>
                <a:spcPct val="100000"/>
              </a:lnSpc>
              <a:spcBef>
                <a:spcPts val="20"/>
              </a:spcBef>
            </a:pPr>
            <a:endParaRPr sz="2150">
              <a:latin typeface="Times New Roman"/>
              <a:cs typeface="Times New Roman"/>
            </a:endParaRPr>
          </a:p>
          <a:p>
            <a:pPr marL="234315" marR="424180" algn="ctr">
              <a:lnSpc>
                <a:spcPts val="2010"/>
              </a:lnSpc>
            </a:pPr>
            <a:r>
              <a:rPr sz="2000" i="1" spc="-10" dirty="0">
                <a:latin typeface="Arial"/>
                <a:cs typeface="Arial"/>
              </a:rPr>
              <a:t>Pulse shape </a:t>
            </a:r>
            <a:r>
              <a:rPr sz="2000" i="1" spc="-15" dirty="0">
                <a:latin typeface="Arial"/>
                <a:cs typeface="Arial"/>
              </a:rPr>
              <a:t>multiple </a:t>
            </a:r>
            <a:r>
              <a:rPr sz="2000" i="1" spc="-5" dirty="0">
                <a:latin typeface="Arial"/>
                <a:cs typeface="Arial"/>
              </a:rPr>
              <a:t>access  </a:t>
            </a:r>
            <a:r>
              <a:rPr sz="2000" i="1" spc="-15" dirty="0">
                <a:latin typeface="Arial"/>
                <a:cs typeface="Arial"/>
              </a:rPr>
              <a:t>Multi-user</a:t>
            </a:r>
            <a:r>
              <a:rPr sz="2000" i="1" spc="40" dirty="0">
                <a:latin typeface="Arial"/>
                <a:cs typeface="Arial"/>
              </a:rPr>
              <a:t> </a:t>
            </a:r>
            <a:r>
              <a:rPr sz="2000" i="1" spc="-10" dirty="0">
                <a:latin typeface="Arial"/>
                <a:cs typeface="Arial"/>
              </a:rPr>
              <a:t>detection</a:t>
            </a:r>
            <a:endParaRPr sz="2000">
              <a:latin typeface="Arial"/>
              <a:cs typeface="Arial"/>
            </a:endParaRPr>
          </a:p>
        </p:txBody>
      </p:sp>
      <p:sp>
        <p:nvSpPr>
          <p:cNvPr id="13" name="object 13"/>
          <p:cNvSpPr txBox="1"/>
          <p:nvPr/>
        </p:nvSpPr>
        <p:spPr>
          <a:xfrm>
            <a:off x="631314" y="3267138"/>
            <a:ext cx="2479675" cy="680085"/>
          </a:xfrm>
          <a:prstGeom prst="rect">
            <a:avLst/>
          </a:prstGeom>
        </p:spPr>
        <p:txBody>
          <a:bodyPr vert="horz" wrap="square" lIns="0" tIns="0" rIns="0" bIns="0" rtlCol="0">
            <a:spAutoFit/>
          </a:bodyPr>
          <a:lstStyle/>
          <a:p>
            <a:pPr marL="12700">
              <a:lnSpc>
                <a:spcPct val="100000"/>
              </a:lnSpc>
            </a:pPr>
            <a:r>
              <a:rPr sz="2400" dirty="0">
                <a:solidFill>
                  <a:srgbClr val="0000FF"/>
                </a:solidFill>
                <a:latin typeface="Arial"/>
                <a:cs typeface="Arial"/>
              </a:rPr>
              <a:t>Inter-user</a:t>
            </a:r>
            <a:r>
              <a:rPr sz="2400" spc="-295" dirty="0">
                <a:solidFill>
                  <a:srgbClr val="0000FF"/>
                </a:solidFill>
                <a:latin typeface="Arial"/>
                <a:cs typeface="Arial"/>
              </a:rPr>
              <a:t> </a:t>
            </a:r>
            <a:r>
              <a:rPr sz="1600" spc="-5" dirty="0">
                <a:latin typeface="Arial"/>
                <a:cs typeface="Arial"/>
              </a:rPr>
              <a:t>interference</a:t>
            </a:r>
            <a:endParaRPr sz="1600">
              <a:latin typeface="Arial"/>
              <a:cs typeface="Arial"/>
            </a:endParaRPr>
          </a:p>
          <a:p>
            <a:pPr marL="215900">
              <a:lnSpc>
                <a:spcPct val="100000"/>
              </a:lnSpc>
              <a:spcBef>
                <a:spcPts val="180"/>
              </a:spcBef>
            </a:pPr>
            <a:r>
              <a:rPr sz="1800" spc="-5" dirty="0">
                <a:latin typeface="Arial"/>
                <a:cs typeface="Arial"/>
              </a:rPr>
              <a:t>“IUI” </a:t>
            </a:r>
            <a:r>
              <a:rPr sz="1800" dirty="0">
                <a:latin typeface="Times New Roman"/>
                <a:cs typeface="Times New Roman"/>
              </a:rPr>
              <a:t>in this</a:t>
            </a:r>
            <a:r>
              <a:rPr sz="1800" spc="-45" dirty="0">
                <a:latin typeface="Times New Roman"/>
                <a:cs typeface="Times New Roman"/>
              </a:rPr>
              <a:t> </a:t>
            </a:r>
            <a:r>
              <a:rPr sz="1800" spc="-5" dirty="0">
                <a:latin typeface="Times New Roman"/>
                <a:cs typeface="Times New Roman"/>
              </a:rPr>
              <a:t>presentation</a:t>
            </a:r>
            <a:endParaRPr sz="1800">
              <a:latin typeface="Times New Roman"/>
              <a:cs typeface="Times New Roman"/>
            </a:endParaRPr>
          </a:p>
        </p:txBody>
      </p:sp>
      <p:sp>
        <p:nvSpPr>
          <p:cNvPr id="14" name="object 14"/>
          <p:cNvSpPr txBox="1"/>
          <p:nvPr/>
        </p:nvSpPr>
        <p:spPr>
          <a:xfrm>
            <a:off x="515425" y="4000880"/>
            <a:ext cx="2994025" cy="551815"/>
          </a:xfrm>
          <a:prstGeom prst="rect">
            <a:avLst/>
          </a:prstGeom>
        </p:spPr>
        <p:txBody>
          <a:bodyPr vert="horz" wrap="square" lIns="0" tIns="0" rIns="0" bIns="0" rtlCol="0">
            <a:spAutoFit/>
          </a:bodyPr>
          <a:lstStyle/>
          <a:p>
            <a:pPr marL="70485" marR="5080" indent="-58419">
              <a:lnSpc>
                <a:spcPct val="110000"/>
              </a:lnSpc>
            </a:pPr>
            <a:r>
              <a:rPr sz="1600" spc="-5" dirty="0">
                <a:latin typeface="Arial"/>
                <a:cs typeface="Arial"/>
              </a:rPr>
              <a:t>Interference </a:t>
            </a:r>
            <a:r>
              <a:rPr sz="1600" dirty="0">
                <a:latin typeface="Arial"/>
                <a:cs typeface="Arial"/>
              </a:rPr>
              <a:t>from a system </a:t>
            </a:r>
            <a:r>
              <a:rPr sz="1600" spc="-5" dirty="0">
                <a:latin typeface="Arial"/>
                <a:cs typeface="Arial"/>
              </a:rPr>
              <a:t>using  </a:t>
            </a:r>
            <a:r>
              <a:rPr sz="1600" dirty="0">
                <a:latin typeface="Arial"/>
                <a:cs typeface="Arial"/>
              </a:rPr>
              <a:t>the </a:t>
            </a:r>
            <a:r>
              <a:rPr sz="1600" spc="10" dirty="0">
                <a:latin typeface="Arial"/>
                <a:cs typeface="Arial"/>
              </a:rPr>
              <a:t>same</a:t>
            </a:r>
            <a:r>
              <a:rPr sz="1600" spc="-150" dirty="0">
                <a:latin typeface="Arial"/>
                <a:cs typeface="Arial"/>
              </a:rPr>
              <a:t> </a:t>
            </a:r>
            <a:r>
              <a:rPr sz="1600" dirty="0">
                <a:latin typeface="Arial"/>
                <a:cs typeface="Arial"/>
              </a:rPr>
              <a:t>pulse</a:t>
            </a:r>
            <a:endParaRPr sz="1600">
              <a:latin typeface="Arial"/>
              <a:cs typeface="Arial"/>
            </a:endParaRPr>
          </a:p>
        </p:txBody>
      </p:sp>
      <p:sp>
        <p:nvSpPr>
          <p:cNvPr id="15" name="object 15"/>
          <p:cNvSpPr/>
          <p:nvPr/>
        </p:nvSpPr>
        <p:spPr>
          <a:xfrm>
            <a:off x="365759" y="4922520"/>
            <a:ext cx="3221990" cy="460375"/>
          </a:xfrm>
          <a:custGeom>
            <a:avLst/>
            <a:gdLst/>
            <a:ahLst/>
            <a:cxnLst/>
            <a:rect l="l" t="t" r="r" b="b"/>
            <a:pathLst>
              <a:path w="3221990" h="460375">
                <a:moveTo>
                  <a:pt x="0" y="0"/>
                </a:moveTo>
                <a:lnTo>
                  <a:pt x="3221736" y="0"/>
                </a:lnTo>
                <a:lnTo>
                  <a:pt x="3221736" y="460247"/>
                </a:lnTo>
                <a:lnTo>
                  <a:pt x="0" y="460247"/>
                </a:lnTo>
                <a:lnTo>
                  <a:pt x="0" y="0"/>
                </a:lnTo>
                <a:close/>
              </a:path>
            </a:pathLst>
          </a:custGeom>
          <a:solidFill>
            <a:srgbClr val="FFFFFF"/>
          </a:solidFill>
        </p:spPr>
        <p:txBody>
          <a:bodyPr wrap="square" lIns="0" tIns="0" rIns="0" bIns="0" rtlCol="0"/>
          <a:lstStyle/>
          <a:p>
            <a:endParaRPr/>
          </a:p>
        </p:txBody>
      </p:sp>
      <p:sp>
        <p:nvSpPr>
          <p:cNvPr id="16" name="object 16"/>
          <p:cNvSpPr txBox="1"/>
          <p:nvPr/>
        </p:nvSpPr>
        <p:spPr>
          <a:xfrm>
            <a:off x="443989" y="4957826"/>
            <a:ext cx="2836545" cy="659130"/>
          </a:xfrm>
          <a:prstGeom prst="rect">
            <a:avLst/>
          </a:prstGeom>
        </p:spPr>
        <p:txBody>
          <a:bodyPr vert="horz" wrap="square" lIns="0" tIns="0" rIns="0" bIns="0" rtlCol="0">
            <a:spAutoFit/>
          </a:bodyPr>
          <a:lstStyle/>
          <a:p>
            <a:pPr marL="12700">
              <a:lnSpc>
                <a:spcPct val="100000"/>
              </a:lnSpc>
            </a:pPr>
            <a:r>
              <a:rPr sz="2400" spc="-5" dirty="0">
                <a:solidFill>
                  <a:srgbClr val="0000FF"/>
                </a:solidFill>
                <a:latin typeface="Arial"/>
                <a:cs typeface="Arial"/>
              </a:rPr>
              <a:t>Inter-system</a:t>
            </a:r>
            <a:r>
              <a:rPr sz="2400" spc="-240" dirty="0">
                <a:solidFill>
                  <a:srgbClr val="0000FF"/>
                </a:solidFill>
                <a:latin typeface="Arial"/>
                <a:cs typeface="Arial"/>
              </a:rPr>
              <a:t> </a:t>
            </a:r>
            <a:r>
              <a:rPr sz="1600" spc="-5" dirty="0">
                <a:latin typeface="Arial"/>
                <a:cs typeface="Arial"/>
              </a:rPr>
              <a:t>interference</a:t>
            </a:r>
            <a:endParaRPr sz="1600">
              <a:latin typeface="Arial"/>
              <a:cs typeface="Arial"/>
            </a:endParaRPr>
          </a:p>
          <a:p>
            <a:pPr marL="375920">
              <a:lnSpc>
                <a:spcPct val="100000"/>
              </a:lnSpc>
              <a:spcBef>
                <a:spcPts val="20"/>
              </a:spcBef>
            </a:pPr>
            <a:r>
              <a:rPr sz="1800" dirty="0">
                <a:latin typeface="Arial"/>
                <a:cs typeface="Arial"/>
              </a:rPr>
              <a:t>“ISI” </a:t>
            </a:r>
            <a:r>
              <a:rPr sz="1800" dirty="0">
                <a:latin typeface="Times New Roman"/>
                <a:cs typeface="Times New Roman"/>
              </a:rPr>
              <a:t>in this</a:t>
            </a:r>
            <a:r>
              <a:rPr sz="1800" spc="-70" dirty="0">
                <a:latin typeface="Times New Roman"/>
                <a:cs typeface="Times New Roman"/>
              </a:rPr>
              <a:t> </a:t>
            </a:r>
            <a:r>
              <a:rPr sz="1800" spc="-5" dirty="0">
                <a:latin typeface="Times New Roman"/>
                <a:cs typeface="Times New Roman"/>
              </a:rPr>
              <a:t>presentation</a:t>
            </a:r>
            <a:endParaRPr sz="1800">
              <a:latin typeface="Times New Roman"/>
              <a:cs typeface="Times New Roman"/>
            </a:endParaRPr>
          </a:p>
        </p:txBody>
      </p:sp>
      <p:sp>
        <p:nvSpPr>
          <p:cNvPr id="21" name="object 21"/>
          <p:cNvSpPr txBox="1">
            <a:spLocks noGrp="1"/>
          </p:cNvSpPr>
          <p:nvPr>
            <p:ph type="title"/>
          </p:nvPr>
        </p:nvSpPr>
        <p:spPr>
          <a:xfrm>
            <a:off x="173108" y="745744"/>
            <a:ext cx="8603262" cy="738664"/>
          </a:xfrm>
          <a:prstGeom prst="rect">
            <a:avLst/>
          </a:prstGeom>
        </p:spPr>
        <p:txBody>
          <a:bodyPr vert="horz" wrap="square" lIns="0" tIns="0" rIns="0" bIns="0" rtlCol="0">
            <a:spAutoFit/>
          </a:bodyPr>
          <a:lstStyle/>
          <a:p>
            <a:pPr marL="12700" marR="5080" indent="118745">
              <a:lnSpc>
                <a:spcPct val="100000"/>
              </a:lnSpc>
              <a:tabLst>
                <a:tab pos="3158490" algn="l"/>
              </a:tabLst>
            </a:pPr>
            <a:r>
              <a:rPr lang="en-US" sz="2400" b="1" spc="5" dirty="0">
                <a:latin typeface="+mn-lt"/>
              </a:rPr>
              <a:t>(2)</a:t>
            </a:r>
            <a:r>
              <a:rPr sz="2400" b="1" spc="-5" dirty="0">
                <a:latin typeface="+mn-lt"/>
              </a:rPr>
              <a:t> </a:t>
            </a:r>
            <a:r>
              <a:rPr sz="2400" b="1" spc="-15" dirty="0">
                <a:latin typeface="+mn-lt"/>
              </a:rPr>
              <a:t>Approach</a:t>
            </a:r>
            <a:r>
              <a:rPr sz="2400" b="1" spc="80" dirty="0">
                <a:latin typeface="+mn-lt"/>
              </a:rPr>
              <a:t> </a:t>
            </a:r>
            <a:r>
              <a:rPr sz="2400" b="1" spc="-5" dirty="0">
                <a:latin typeface="+mn-lt"/>
              </a:rPr>
              <a:t>for</a:t>
            </a:r>
            <a:r>
              <a:rPr lang="en-US" sz="2400" b="1" spc="-5" dirty="0">
                <a:latin typeface="+mn-lt"/>
              </a:rPr>
              <a:t> </a:t>
            </a:r>
            <a:r>
              <a:rPr sz="2400" b="1" dirty="0">
                <a:latin typeface="+mn-lt"/>
              </a:rPr>
              <a:t>Intra </a:t>
            </a:r>
            <a:r>
              <a:rPr sz="2400" b="1" spc="-5" dirty="0">
                <a:latin typeface="+mn-lt"/>
              </a:rPr>
              <a:t>and</a:t>
            </a:r>
            <a:r>
              <a:rPr sz="2400" b="1" spc="-80" dirty="0">
                <a:latin typeface="+mn-lt"/>
              </a:rPr>
              <a:t> </a:t>
            </a:r>
            <a:r>
              <a:rPr sz="2400" b="1" dirty="0">
                <a:latin typeface="+mn-lt"/>
              </a:rPr>
              <a:t>Inter</a:t>
            </a:r>
            <a:r>
              <a:rPr sz="2400" b="1" spc="-20" dirty="0">
                <a:latin typeface="+mn-lt"/>
              </a:rPr>
              <a:t> </a:t>
            </a:r>
            <a:r>
              <a:rPr sz="2400" b="1" spc="-15" dirty="0">
                <a:latin typeface="+mn-lt"/>
              </a:rPr>
              <a:t>System </a:t>
            </a:r>
            <a:r>
              <a:rPr sz="2400" b="1" dirty="0">
                <a:latin typeface="+mn-lt"/>
              </a:rPr>
              <a:t> Interference </a:t>
            </a:r>
            <a:r>
              <a:rPr sz="2400" b="1" spc="-5" dirty="0">
                <a:latin typeface="+mn-lt"/>
              </a:rPr>
              <a:t>among </a:t>
            </a:r>
            <a:r>
              <a:rPr sz="2400" b="1" spc="-30" dirty="0">
                <a:latin typeface="+mn-lt"/>
              </a:rPr>
              <a:t>BAN </a:t>
            </a:r>
            <a:r>
              <a:rPr sz="2400" b="1" spc="-5" dirty="0">
                <a:latin typeface="+mn-lt"/>
              </a:rPr>
              <a:t>and Other</a:t>
            </a:r>
            <a:r>
              <a:rPr sz="2400" b="1" spc="65" dirty="0">
                <a:latin typeface="+mn-lt"/>
              </a:rPr>
              <a:t> </a:t>
            </a:r>
            <a:r>
              <a:rPr sz="2400" b="1" spc="-25" dirty="0">
                <a:latin typeface="+mn-lt"/>
              </a:rPr>
              <a:t>PANs</a:t>
            </a:r>
          </a:p>
        </p:txBody>
      </p:sp>
      <p:sp>
        <p:nvSpPr>
          <p:cNvPr id="17" name="object 17"/>
          <p:cNvSpPr txBox="1"/>
          <p:nvPr/>
        </p:nvSpPr>
        <p:spPr>
          <a:xfrm>
            <a:off x="515370" y="5706382"/>
            <a:ext cx="2994025" cy="503555"/>
          </a:xfrm>
          <a:prstGeom prst="rect">
            <a:avLst/>
          </a:prstGeom>
        </p:spPr>
        <p:txBody>
          <a:bodyPr vert="horz" wrap="square" lIns="0" tIns="0" rIns="0" bIns="0" rtlCol="0">
            <a:spAutoFit/>
          </a:bodyPr>
          <a:lstStyle/>
          <a:p>
            <a:pPr marL="70485" marR="5080" indent="-58419">
              <a:lnSpc>
                <a:spcPct val="100000"/>
              </a:lnSpc>
            </a:pPr>
            <a:r>
              <a:rPr sz="1600" spc="-5" dirty="0">
                <a:latin typeface="Arial"/>
                <a:cs typeface="Arial"/>
              </a:rPr>
              <a:t>Interference </a:t>
            </a:r>
            <a:r>
              <a:rPr sz="1600" dirty="0">
                <a:latin typeface="Arial"/>
                <a:cs typeface="Arial"/>
              </a:rPr>
              <a:t>from a system </a:t>
            </a:r>
            <a:r>
              <a:rPr sz="1600" spc="-5" dirty="0">
                <a:latin typeface="Arial"/>
                <a:cs typeface="Arial"/>
              </a:rPr>
              <a:t>using  overlapped</a:t>
            </a:r>
            <a:r>
              <a:rPr sz="1600" spc="-60" dirty="0">
                <a:latin typeface="Arial"/>
                <a:cs typeface="Arial"/>
              </a:rPr>
              <a:t> </a:t>
            </a:r>
            <a:r>
              <a:rPr sz="1600" spc="-5" dirty="0">
                <a:latin typeface="Arial"/>
                <a:cs typeface="Arial"/>
              </a:rPr>
              <a:t>frequency</a:t>
            </a:r>
            <a:endParaRPr sz="1600">
              <a:latin typeface="Arial"/>
              <a:cs typeface="Arial"/>
            </a:endParaRPr>
          </a:p>
        </p:txBody>
      </p:sp>
      <p:sp>
        <p:nvSpPr>
          <p:cNvPr id="18" name="object 18"/>
          <p:cNvSpPr txBox="1"/>
          <p:nvPr/>
        </p:nvSpPr>
        <p:spPr>
          <a:xfrm>
            <a:off x="3950775" y="3500373"/>
            <a:ext cx="756920" cy="290195"/>
          </a:xfrm>
          <a:prstGeom prst="rect">
            <a:avLst/>
          </a:prstGeom>
        </p:spPr>
        <p:txBody>
          <a:bodyPr vert="horz" wrap="square" lIns="0" tIns="0" rIns="0" bIns="0" rtlCol="0">
            <a:spAutoFit/>
          </a:bodyPr>
          <a:lstStyle/>
          <a:p>
            <a:pPr marL="12700">
              <a:lnSpc>
                <a:spcPct val="100000"/>
              </a:lnSpc>
            </a:pPr>
            <a:r>
              <a:rPr sz="1800" b="1" dirty="0">
                <a:solidFill>
                  <a:srgbClr val="0000FF"/>
                </a:solidFill>
                <a:latin typeface="Arial"/>
                <a:cs typeface="Arial"/>
              </a:rPr>
              <a:t>kno</a:t>
            </a:r>
            <a:r>
              <a:rPr sz="1800" b="1" spc="35" dirty="0">
                <a:solidFill>
                  <a:srgbClr val="0000FF"/>
                </a:solidFill>
                <a:latin typeface="Arial"/>
                <a:cs typeface="Arial"/>
              </a:rPr>
              <a:t>w</a:t>
            </a:r>
            <a:r>
              <a:rPr sz="1800" b="1" dirty="0">
                <a:solidFill>
                  <a:srgbClr val="0000FF"/>
                </a:solidFill>
                <a:latin typeface="Arial"/>
                <a:cs typeface="Arial"/>
              </a:rPr>
              <a:t>n</a:t>
            </a:r>
            <a:endParaRPr sz="1800">
              <a:latin typeface="Arial"/>
              <a:cs typeface="Arial"/>
            </a:endParaRPr>
          </a:p>
        </p:txBody>
      </p:sp>
      <p:sp>
        <p:nvSpPr>
          <p:cNvPr id="19" name="object 19"/>
          <p:cNvSpPr txBox="1"/>
          <p:nvPr/>
        </p:nvSpPr>
        <p:spPr>
          <a:xfrm>
            <a:off x="3956262" y="5053025"/>
            <a:ext cx="1036955" cy="290195"/>
          </a:xfrm>
          <a:prstGeom prst="rect">
            <a:avLst/>
          </a:prstGeom>
        </p:spPr>
        <p:txBody>
          <a:bodyPr vert="horz" wrap="square" lIns="0" tIns="0" rIns="0" bIns="0" rtlCol="0">
            <a:spAutoFit/>
          </a:bodyPr>
          <a:lstStyle/>
          <a:p>
            <a:pPr marL="12700">
              <a:lnSpc>
                <a:spcPct val="100000"/>
              </a:lnSpc>
            </a:pPr>
            <a:r>
              <a:rPr sz="1800" b="1" dirty="0">
                <a:solidFill>
                  <a:srgbClr val="0000FF"/>
                </a:solidFill>
                <a:latin typeface="Arial"/>
                <a:cs typeface="Arial"/>
              </a:rPr>
              <a:t>unkno</a:t>
            </a:r>
            <a:r>
              <a:rPr sz="1800" b="1" spc="35" dirty="0">
                <a:solidFill>
                  <a:srgbClr val="0000FF"/>
                </a:solidFill>
                <a:latin typeface="Arial"/>
                <a:cs typeface="Arial"/>
              </a:rPr>
              <a:t>w</a:t>
            </a:r>
            <a:r>
              <a:rPr sz="1800" b="1" dirty="0">
                <a:solidFill>
                  <a:srgbClr val="0000FF"/>
                </a:solidFill>
                <a:latin typeface="Arial"/>
                <a:cs typeface="Arial"/>
              </a:rPr>
              <a:t>n</a:t>
            </a:r>
            <a:endParaRPr sz="1800">
              <a:latin typeface="Arial"/>
              <a:cs typeface="Arial"/>
            </a:endParaRPr>
          </a:p>
        </p:txBody>
      </p:sp>
      <p:sp>
        <p:nvSpPr>
          <p:cNvPr id="26" name="object 3">
            <a:extLst>
              <a:ext uri="{FF2B5EF4-FFF2-40B4-BE49-F238E27FC236}">
                <a16:creationId xmlns:a16="http://schemas.microsoft.com/office/drawing/2014/main" id="{C0A36D9F-C885-442A-8906-70B4706C13F3}"/>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28" name="object 3">
            <a:extLst>
              <a:ext uri="{FF2B5EF4-FFF2-40B4-BE49-F238E27FC236}">
                <a16:creationId xmlns:a16="http://schemas.microsoft.com/office/drawing/2014/main" id="{F59CCC39-AB52-42CB-8A17-0B870813BD07}"/>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23" name="日付プレースホルダー 22">
            <a:extLst>
              <a:ext uri="{FF2B5EF4-FFF2-40B4-BE49-F238E27FC236}">
                <a16:creationId xmlns:a16="http://schemas.microsoft.com/office/drawing/2014/main" id="{3C328673-E54A-ADB5-2CDC-03050D7CA553}"/>
              </a:ext>
            </a:extLst>
          </p:cNvPr>
          <p:cNvSpPr>
            <a:spLocks noGrp="1"/>
          </p:cNvSpPr>
          <p:nvPr>
            <p:ph type="dt" sz="half" idx="13"/>
          </p:nvPr>
        </p:nvSpPr>
        <p:spPr/>
        <p:txBody>
          <a:bodyPr/>
          <a:lstStyle/>
          <a:p>
            <a:r>
              <a:rPr lang="en-US" altLang="ja-JP"/>
              <a:t>July 2025</a:t>
            </a:r>
            <a:endParaRPr lang="en-US" altLang="ja-JP" dirty="0"/>
          </a:p>
        </p:txBody>
      </p:sp>
      <p:sp>
        <p:nvSpPr>
          <p:cNvPr id="22" name="object 4">
            <a:extLst>
              <a:ext uri="{FF2B5EF4-FFF2-40B4-BE49-F238E27FC236}">
                <a16:creationId xmlns:a16="http://schemas.microsoft.com/office/drawing/2014/main" id="{C1DF1457-C71E-4BDC-6B63-A2B9F06C9036}"/>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24" name="object 5">
            <a:extLst>
              <a:ext uri="{FF2B5EF4-FFF2-40B4-BE49-F238E27FC236}">
                <a16:creationId xmlns:a16="http://schemas.microsoft.com/office/drawing/2014/main" id="{E111AF2D-9418-F547-C3E5-0AB01F269D6A}"/>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25" name="object 4">
            <a:extLst>
              <a:ext uri="{FF2B5EF4-FFF2-40B4-BE49-F238E27FC236}">
                <a16:creationId xmlns:a16="http://schemas.microsoft.com/office/drawing/2014/main" id="{1A0E8528-7658-1EDE-E6B6-BA609B81C291}"/>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27" name="object 9">
            <a:extLst>
              <a:ext uri="{FF2B5EF4-FFF2-40B4-BE49-F238E27FC236}">
                <a16:creationId xmlns:a16="http://schemas.microsoft.com/office/drawing/2014/main" id="{F79A5C47-3E20-82B8-562E-4CAEB0A55950}"/>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67</a:t>
            </a:fld>
            <a:endParaRPr sz="1050" dirty="0">
              <a:latin typeface="Arial"/>
              <a:cs typeface="Arial"/>
            </a:endParaRPr>
          </a:p>
        </p:txBody>
      </p:sp>
      <p:sp>
        <p:nvSpPr>
          <p:cNvPr id="29" name="object 10">
            <a:extLst>
              <a:ext uri="{FF2B5EF4-FFF2-40B4-BE49-F238E27FC236}">
                <a16:creationId xmlns:a16="http://schemas.microsoft.com/office/drawing/2014/main" id="{63265DE1-836A-D886-F162-52FEF0C52A2C}"/>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a:p>
        </p:txBody>
      </p:sp>
      <p:sp>
        <p:nvSpPr>
          <p:cNvPr id="6" name="object 6"/>
          <p:cNvSpPr/>
          <p:nvPr/>
        </p:nvSpPr>
        <p:spPr>
          <a:xfrm>
            <a:off x="4572000" y="2362200"/>
            <a:ext cx="4419599" cy="2923031"/>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320040" y="1137889"/>
            <a:ext cx="240791" cy="249935"/>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67639" y="1557528"/>
            <a:ext cx="152400" cy="16154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67639" y="2240279"/>
            <a:ext cx="152400" cy="16154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67639" y="2926079"/>
            <a:ext cx="152400" cy="161543"/>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67639" y="3611879"/>
            <a:ext cx="152400" cy="161543"/>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167639" y="4571999"/>
            <a:ext cx="152400" cy="161543"/>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167639" y="5532120"/>
            <a:ext cx="152400" cy="161543"/>
          </a:xfrm>
          <a:prstGeom prst="rect">
            <a:avLst/>
          </a:prstGeom>
          <a:blipFill>
            <a:blip r:embed="rId4" cstate="print"/>
            <a:stretch>
              <a:fillRect/>
            </a:stretch>
          </a:blipFill>
        </p:spPr>
        <p:txBody>
          <a:bodyPr wrap="square" lIns="0" tIns="0" rIns="0" bIns="0" rtlCol="0"/>
          <a:lstStyle/>
          <a:p>
            <a:endParaRPr/>
          </a:p>
        </p:txBody>
      </p:sp>
      <p:sp>
        <p:nvSpPr>
          <p:cNvPr id="14" name="object 14"/>
          <p:cNvSpPr txBox="1"/>
          <p:nvPr/>
        </p:nvSpPr>
        <p:spPr>
          <a:xfrm>
            <a:off x="441223" y="1487423"/>
            <a:ext cx="3939540" cy="4577715"/>
          </a:xfrm>
          <a:prstGeom prst="rect">
            <a:avLst/>
          </a:prstGeom>
        </p:spPr>
        <p:txBody>
          <a:bodyPr vert="horz" wrap="square" lIns="0" tIns="0" rIns="0" bIns="0" rtlCol="0">
            <a:spAutoFit/>
          </a:bodyPr>
          <a:lstStyle/>
          <a:p>
            <a:pPr marL="12700" marR="5080" indent="-635">
              <a:lnSpc>
                <a:spcPct val="100000"/>
              </a:lnSpc>
            </a:pPr>
            <a:r>
              <a:rPr sz="1800" spc="-5" dirty="0">
                <a:latin typeface="Times New Roman"/>
                <a:cs typeface="Times New Roman"/>
              </a:rPr>
              <a:t>consists </a:t>
            </a:r>
            <a:r>
              <a:rPr sz="1800" dirty="0">
                <a:latin typeface="Times New Roman"/>
                <a:cs typeface="Times New Roman"/>
              </a:rPr>
              <a:t>a </a:t>
            </a:r>
            <a:r>
              <a:rPr sz="1800" spc="-10" dirty="0">
                <a:latin typeface="Times New Roman"/>
                <a:cs typeface="Times New Roman"/>
              </a:rPr>
              <a:t>matched filter </a:t>
            </a:r>
            <a:r>
              <a:rPr sz="1800" spc="5" dirty="0">
                <a:latin typeface="ＭＳ 明朝"/>
                <a:cs typeface="ＭＳ 明朝"/>
              </a:rPr>
              <a:t>（</a:t>
            </a:r>
            <a:r>
              <a:rPr sz="1800" spc="5" dirty="0">
                <a:latin typeface="Times New Roman"/>
                <a:cs typeface="Times New Roman"/>
              </a:rPr>
              <a:t>MF</a:t>
            </a:r>
            <a:r>
              <a:rPr sz="1800" spc="7" baseline="-20833" dirty="0">
                <a:latin typeface="Times New Roman"/>
                <a:cs typeface="Times New Roman"/>
              </a:rPr>
              <a:t>1</a:t>
            </a:r>
            <a:r>
              <a:rPr sz="1800" spc="5" dirty="0">
                <a:latin typeface="ＭＳ 明朝"/>
                <a:cs typeface="ＭＳ 明朝"/>
              </a:rPr>
              <a:t>）</a:t>
            </a:r>
            <a:r>
              <a:rPr sz="1800" spc="-450" dirty="0">
                <a:latin typeface="ＭＳ 明朝"/>
                <a:cs typeface="ＭＳ 明朝"/>
              </a:rPr>
              <a:t> </a:t>
            </a:r>
            <a:r>
              <a:rPr sz="1800" dirty="0">
                <a:latin typeface="Times New Roman"/>
                <a:cs typeface="Times New Roman"/>
              </a:rPr>
              <a:t>and MF  </a:t>
            </a:r>
            <a:r>
              <a:rPr sz="1800" spc="-5" dirty="0">
                <a:latin typeface="Times New Roman"/>
                <a:cs typeface="Times New Roman"/>
              </a:rPr>
              <a:t>Group</a:t>
            </a:r>
            <a:r>
              <a:rPr sz="1800" spc="-5" dirty="0">
                <a:latin typeface="ＭＳ 明朝"/>
                <a:cs typeface="ＭＳ 明朝"/>
              </a:rPr>
              <a:t>（</a:t>
            </a:r>
            <a:r>
              <a:rPr sz="1800" spc="-5" dirty="0">
                <a:latin typeface="Times New Roman"/>
                <a:cs typeface="Times New Roman"/>
              </a:rPr>
              <a:t>MFG</a:t>
            </a:r>
            <a:r>
              <a:rPr sz="1800" spc="-5" dirty="0">
                <a:latin typeface="ＭＳ 明朝"/>
                <a:cs typeface="ＭＳ 明朝"/>
              </a:rPr>
              <a:t>）</a:t>
            </a:r>
            <a:endParaRPr sz="1800">
              <a:latin typeface="ＭＳ 明朝"/>
              <a:cs typeface="ＭＳ 明朝"/>
            </a:endParaRPr>
          </a:p>
          <a:p>
            <a:pPr marL="12700" marR="294640">
              <a:lnSpc>
                <a:spcPct val="100000"/>
              </a:lnSpc>
              <a:spcBef>
                <a:spcPts val="1055"/>
              </a:spcBef>
            </a:pPr>
            <a:r>
              <a:rPr sz="1800" spc="-50" dirty="0">
                <a:latin typeface="Times New Roman"/>
                <a:cs typeface="Times New Roman"/>
              </a:rPr>
              <a:t>Tap </a:t>
            </a:r>
            <a:r>
              <a:rPr sz="1800" spc="-10" dirty="0">
                <a:latin typeface="Times New Roman"/>
                <a:cs typeface="Times New Roman"/>
              </a:rPr>
              <a:t>coefficients </a:t>
            </a:r>
            <a:r>
              <a:rPr sz="1800" spc="5" dirty="0">
                <a:latin typeface="Times New Roman"/>
                <a:cs typeface="Times New Roman"/>
              </a:rPr>
              <a:t>of </a:t>
            </a:r>
            <a:r>
              <a:rPr sz="1800" dirty="0">
                <a:latin typeface="Times New Roman"/>
                <a:cs typeface="Times New Roman"/>
              </a:rPr>
              <a:t>MF</a:t>
            </a:r>
            <a:r>
              <a:rPr sz="1800" baseline="-20833" dirty="0">
                <a:latin typeface="Arial"/>
                <a:cs typeface="Arial"/>
              </a:rPr>
              <a:t>1 </a:t>
            </a:r>
            <a:r>
              <a:rPr sz="1800" spc="-5" dirty="0">
                <a:latin typeface="Times New Roman"/>
                <a:cs typeface="Times New Roman"/>
              </a:rPr>
              <a:t>are </a:t>
            </a:r>
            <a:r>
              <a:rPr sz="1800" dirty="0">
                <a:latin typeface="Times New Roman"/>
                <a:cs typeface="Times New Roman"/>
              </a:rPr>
              <a:t>the </a:t>
            </a:r>
            <a:r>
              <a:rPr sz="1800" spc="-15" dirty="0">
                <a:latin typeface="Times New Roman"/>
                <a:cs typeface="Times New Roman"/>
              </a:rPr>
              <a:t>same as  </a:t>
            </a:r>
            <a:r>
              <a:rPr sz="1800" spc="-5" dirty="0">
                <a:latin typeface="Times New Roman"/>
                <a:cs typeface="Times New Roman"/>
              </a:rPr>
              <a:t>sequence </a:t>
            </a:r>
            <a:r>
              <a:rPr sz="1800" spc="5" dirty="0">
                <a:latin typeface="Times New Roman"/>
                <a:cs typeface="Times New Roman"/>
              </a:rPr>
              <a:t>of </a:t>
            </a:r>
            <a:r>
              <a:rPr sz="1800" spc="-5" dirty="0">
                <a:latin typeface="Times New Roman"/>
                <a:cs typeface="Times New Roman"/>
              </a:rPr>
              <a:t>desired</a:t>
            </a:r>
            <a:r>
              <a:rPr sz="1800" spc="-70" dirty="0">
                <a:latin typeface="Times New Roman"/>
                <a:cs typeface="Times New Roman"/>
              </a:rPr>
              <a:t> </a:t>
            </a:r>
            <a:r>
              <a:rPr sz="1800" spc="-5" dirty="0">
                <a:latin typeface="Times New Roman"/>
                <a:cs typeface="Times New Roman"/>
              </a:rPr>
              <a:t>signal.</a:t>
            </a:r>
            <a:endParaRPr sz="1800">
              <a:latin typeface="Times New Roman"/>
              <a:cs typeface="Times New Roman"/>
            </a:endParaRPr>
          </a:p>
          <a:p>
            <a:pPr marL="12700" marR="365125">
              <a:lnSpc>
                <a:spcPct val="100000"/>
              </a:lnSpc>
              <a:spcBef>
                <a:spcPts val="1075"/>
              </a:spcBef>
            </a:pPr>
            <a:r>
              <a:rPr sz="1800" spc="-10" dirty="0">
                <a:latin typeface="Times New Roman"/>
                <a:cs typeface="Times New Roman"/>
              </a:rPr>
              <a:t>Coefficients </a:t>
            </a:r>
            <a:r>
              <a:rPr sz="1800" spc="5" dirty="0">
                <a:latin typeface="Times New Roman"/>
                <a:cs typeface="Times New Roman"/>
              </a:rPr>
              <a:t>of </a:t>
            </a:r>
            <a:r>
              <a:rPr sz="1800" dirty="0">
                <a:latin typeface="Times New Roman"/>
                <a:cs typeface="Times New Roman"/>
              </a:rPr>
              <a:t>MF</a:t>
            </a:r>
            <a:r>
              <a:rPr sz="1800" baseline="-20833" dirty="0">
                <a:latin typeface="Arial"/>
                <a:cs typeface="Arial"/>
              </a:rPr>
              <a:t>1 </a:t>
            </a:r>
            <a:r>
              <a:rPr sz="1800" dirty="0">
                <a:latin typeface="Times New Roman"/>
                <a:cs typeface="Times New Roman"/>
              </a:rPr>
              <a:t>and </a:t>
            </a:r>
            <a:r>
              <a:rPr sz="1800" spc="-10" dirty="0">
                <a:latin typeface="Times New Roman"/>
                <a:cs typeface="Times New Roman"/>
              </a:rPr>
              <a:t>each </a:t>
            </a:r>
            <a:r>
              <a:rPr sz="1800" dirty="0">
                <a:latin typeface="Times New Roman"/>
                <a:cs typeface="Times New Roman"/>
              </a:rPr>
              <a:t>MF</a:t>
            </a:r>
            <a:r>
              <a:rPr sz="1800" i="1" baseline="-20833" dirty="0">
                <a:latin typeface="Times New Roman"/>
                <a:cs typeface="Times New Roman"/>
              </a:rPr>
              <a:t>k </a:t>
            </a:r>
            <a:r>
              <a:rPr sz="1800" dirty="0">
                <a:latin typeface="Times New Roman"/>
                <a:cs typeface="Times New Roman"/>
              </a:rPr>
              <a:t>that  constituting MFG </a:t>
            </a:r>
            <a:r>
              <a:rPr sz="1800" spc="-5" dirty="0">
                <a:latin typeface="Times New Roman"/>
                <a:cs typeface="Times New Roman"/>
              </a:rPr>
              <a:t>are</a:t>
            </a:r>
            <a:r>
              <a:rPr sz="1800" spc="-100" dirty="0">
                <a:latin typeface="Times New Roman"/>
                <a:cs typeface="Times New Roman"/>
              </a:rPr>
              <a:t> </a:t>
            </a:r>
            <a:r>
              <a:rPr sz="1800" dirty="0">
                <a:solidFill>
                  <a:srgbClr val="FF0000"/>
                </a:solidFill>
                <a:latin typeface="Times New Roman"/>
                <a:cs typeface="Times New Roman"/>
              </a:rPr>
              <a:t>orthogonal</a:t>
            </a:r>
            <a:r>
              <a:rPr sz="1800" dirty="0">
                <a:latin typeface="Times New Roman"/>
                <a:cs typeface="Times New Roman"/>
              </a:rPr>
              <a:t>.</a:t>
            </a:r>
            <a:endParaRPr sz="1800">
              <a:latin typeface="Times New Roman"/>
              <a:cs typeface="Times New Roman"/>
            </a:endParaRPr>
          </a:p>
          <a:p>
            <a:pPr marL="12700" marR="163195">
              <a:lnSpc>
                <a:spcPct val="100000"/>
              </a:lnSpc>
              <a:spcBef>
                <a:spcPts val="1075"/>
              </a:spcBef>
            </a:pPr>
            <a:r>
              <a:rPr sz="1800" spc="-5" dirty="0">
                <a:latin typeface="Times New Roman"/>
                <a:cs typeface="Times New Roman"/>
              </a:rPr>
              <a:t>Desired signal </a:t>
            </a:r>
            <a:r>
              <a:rPr sz="1800" dirty="0">
                <a:latin typeface="Times New Roman"/>
                <a:cs typeface="Times New Roman"/>
              </a:rPr>
              <a:t>does </a:t>
            </a:r>
            <a:r>
              <a:rPr sz="1800" spc="5" dirty="0">
                <a:latin typeface="Times New Roman"/>
                <a:cs typeface="Times New Roman"/>
              </a:rPr>
              <a:t>not </a:t>
            </a:r>
            <a:r>
              <a:rPr sz="1800" dirty="0">
                <a:latin typeface="Times New Roman"/>
                <a:cs typeface="Times New Roman"/>
              </a:rPr>
              <a:t>through</a:t>
            </a:r>
            <a:r>
              <a:rPr sz="1800" spc="-100" dirty="0">
                <a:latin typeface="Times New Roman"/>
                <a:cs typeface="Times New Roman"/>
              </a:rPr>
              <a:t> </a:t>
            </a:r>
            <a:r>
              <a:rPr sz="1800" dirty="0">
                <a:latin typeface="Times New Roman"/>
                <a:cs typeface="Times New Roman"/>
              </a:rPr>
              <a:t>MF</a:t>
            </a:r>
            <a:r>
              <a:rPr sz="1800" baseline="-20833" dirty="0">
                <a:latin typeface="Times New Roman"/>
                <a:cs typeface="Times New Roman"/>
              </a:rPr>
              <a:t>2</a:t>
            </a:r>
            <a:r>
              <a:rPr sz="1800" baseline="-20833" dirty="0">
                <a:latin typeface="ＭＳ 明朝"/>
                <a:cs typeface="ＭＳ 明朝"/>
              </a:rPr>
              <a:t>～</a:t>
            </a:r>
            <a:r>
              <a:rPr sz="1800" i="1" baseline="-20833" dirty="0">
                <a:latin typeface="Times New Roman"/>
                <a:cs typeface="Times New Roman"/>
              </a:rPr>
              <a:t>K</a:t>
            </a:r>
            <a:r>
              <a:rPr sz="1800" baseline="-20833" dirty="0">
                <a:latin typeface="Times New Roman"/>
                <a:cs typeface="Times New Roman"/>
              </a:rPr>
              <a:t>-1  </a:t>
            </a:r>
            <a:r>
              <a:rPr sz="1800" spc="-5" dirty="0">
                <a:latin typeface="Times New Roman"/>
                <a:cs typeface="Times New Roman"/>
              </a:rPr>
              <a:t>because</a:t>
            </a:r>
            <a:r>
              <a:rPr sz="1800" spc="-85" dirty="0">
                <a:latin typeface="Times New Roman"/>
                <a:cs typeface="Times New Roman"/>
              </a:rPr>
              <a:t> </a:t>
            </a:r>
            <a:r>
              <a:rPr sz="1800" spc="-10" dirty="0">
                <a:latin typeface="Times New Roman"/>
                <a:cs typeface="Times New Roman"/>
              </a:rPr>
              <a:t>orthogonality.</a:t>
            </a:r>
            <a:endParaRPr sz="1800">
              <a:latin typeface="Times New Roman"/>
              <a:cs typeface="Times New Roman"/>
            </a:endParaRPr>
          </a:p>
          <a:p>
            <a:pPr marL="12700" algn="just">
              <a:lnSpc>
                <a:spcPct val="100000"/>
              </a:lnSpc>
            </a:pPr>
            <a:r>
              <a:rPr sz="1800" dirty="0">
                <a:solidFill>
                  <a:srgbClr val="FF0000"/>
                </a:solidFill>
                <a:latin typeface="Times New Roman"/>
                <a:cs typeface="Times New Roman"/>
              </a:rPr>
              <a:t>→only </a:t>
            </a:r>
            <a:r>
              <a:rPr sz="1800" spc="-5" dirty="0">
                <a:solidFill>
                  <a:srgbClr val="FF0000"/>
                </a:solidFill>
                <a:latin typeface="Times New Roman"/>
                <a:cs typeface="Times New Roman"/>
              </a:rPr>
              <a:t>interference </a:t>
            </a:r>
            <a:r>
              <a:rPr sz="1800" spc="-10" dirty="0">
                <a:solidFill>
                  <a:srgbClr val="FF0000"/>
                </a:solidFill>
                <a:latin typeface="Times New Roman"/>
                <a:cs typeface="Times New Roman"/>
              </a:rPr>
              <a:t>can</a:t>
            </a:r>
            <a:r>
              <a:rPr sz="1800" spc="-20" dirty="0">
                <a:solidFill>
                  <a:srgbClr val="FF0000"/>
                </a:solidFill>
                <a:latin typeface="Times New Roman"/>
                <a:cs typeface="Times New Roman"/>
              </a:rPr>
              <a:t> </a:t>
            </a:r>
            <a:r>
              <a:rPr sz="1800" dirty="0">
                <a:solidFill>
                  <a:srgbClr val="FF0000"/>
                </a:solidFill>
                <a:latin typeface="Times New Roman"/>
                <a:cs typeface="Times New Roman"/>
              </a:rPr>
              <a:t>through.</a:t>
            </a:r>
            <a:endParaRPr sz="1800">
              <a:latin typeface="Times New Roman"/>
              <a:cs typeface="Times New Roman"/>
            </a:endParaRPr>
          </a:p>
          <a:p>
            <a:pPr marL="12700" marR="102235" algn="just">
              <a:lnSpc>
                <a:spcPct val="100000"/>
              </a:lnSpc>
              <a:spcBef>
                <a:spcPts val="1080"/>
              </a:spcBef>
            </a:pPr>
            <a:r>
              <a:rPr sz="1800" dirty="0">
                <a:solidFill>
                  <a:srgbClr val="FF0000"/>
                </a:solidFill>
                <a:latin typeface="Times New Roman"/>
                <a:cs typeface="Times New Roman"/>
              </a:rPr>
              <a:t>MFG </a:t>
            </a:r>
            <a:r>
              <a:rPr sz="1800" spc="-15" dirty="0">
                <a:solidFill>
                  <a:srgbClr val="FF0000"/>
                </a:solidFill>
                <a:latin typeface="Times New Roman"/>
                <a:cs typeface="Times New Roman"/>
              </a:rPr>
              <a:t>makes </a:t>
            </a:r>
            <a:r>
              <a:rPr sz="1800" spc="-5" dirty="0">
                <a:solidFill>
                  <a:srgbClr val="FF0000"/>
                </a:solidFill>
                <a:latin typeface="Times New Roman"/>
                <a:cs typeface="Times New Roman"/>
              </a:rPr>
              <a:t>replica </a:t>
            </a:r>
            <a:r>
              <a:rPr sz="1800" spc="5" dirty="0">
                <a:solidFill>
                  <a:srgbClr val="FF0000"/>
                </a:solidFill>
                <a:latin typeface="Times New Roman"/>
                <a:cs typeface="Times New Roman"/>
              </a:rPr>
              <a:t>of </a:t>
            </a:r>
            <a:r>
              <a:rPr sz="1800" spc="-5" dirty="0">
                <a:solidFill>
                  <a:srgbClr val="FF0000"/>
                </a:solidFill>
                <a:latin typeface="Times New Roman"/>
                <a:cs typeface="Times New Roman"/>
              </a:rPr>
              <a:t>interference signal  </a:t>
            </a:r>
            <a:r>
              <a:rPr sz="1800" spc="5" dirty="0">
                <a:solidFill>
                  <a:srgbClr val="FF0000"/>
                </a:solidFill>
                <a:latin typeface="Times New Roman"/>
                <a:cs typeface="Times New Roman"/>
              </a:rPr>
              <a:t>by </a:t>
            </a:r>
            <a:r>
              <a:rPr sz="1800" spc="-5" dirty="0">
                <a:solidFill>
                  <a:srgbClr val="FF0000"/>
                </a:solidFill>
                <a:latin typeface="Times New Roman"/>
                <a:cs typeface="Times New Roman"/>
              </a:rPr>
              <a:t>lenear combination </a:t>
            </a:r>
            <a:r>
              <a:rPr sz="1800" spc="-10" dirty="0">
                <a:solidFill>
                  <a:srgbClr val="FF0000"/>
                </a:solidFill>
                <a:latin typeface="Times New Roman"/>
                <a:cs typeface="Times New Roman"/>
              </a:rPr>
              <a:t>with weight </a:t>
            </a:r>
            <a:r>
              <a:rPr sz="1800" spc="-5" dirty="0">
                <a:solidFill>
                  <a:srgbClr val="FF0000"/>
                </a:solidFill>
                <a:latin typeface="Times New Roman"/>
                <a:cs typeface="Times New Roman"/>
              </a:rPr>
              <a:t>vector  w </a:t>
            </a:r>
            <a:r>
              <a:rPr sz="1800" spc="5" dirty="0">
                <a:solidFill>
                  <a:srgbClr val="FF0000"/>
                </a:solidFill>
                <a:latin typeface="Times New Roman"/>
                <a:cs typeface="Times New Roman"/>
              </a:rPr>
              <a:t>of </a:t>
            </a:r>
            <a:r>
              <a:rPr sz="1800" spc="-5" dirty="0">
                <a:solidFill>
                  <a:srgbClr val="FF0000"/>
                </a:solidFill>
                <a:latin typeface="Times New Roman"/>
                <a:cs typeface="Times New Roman"/>
              </a:rPr>
              <a:t>linear combiner;</a:t>
            </a:r>
            <a:r>
              <a:rPr sz="1800" spc="-60" dirty="0">
                <a:solidFill>
                  <a:srgbClr val="FF0000"/>
                </a:solidFill>
                <a:latin typeface="Times New Roman"/>
                <a:cs typeface="Times New Roman"/>
              </a:rPr>
              <a:t> </a:t>
            </a:r>
            <a:r>
              <a:rPr sz="1800" spc="-10" dirty="0">
                <a:solidFill>
                  <a:srgbClr val="FF0000"/>
                </a:solidFill>
                <a:latin typeface="Times New Roman"/>
                <a:cs typeface="Times New Roman"/>
              </a:rPr>
              <a:t>LC.</a:t>
            </a:r>
            <a:endParaRPr sz="1800">
              <a:latin typeface="Times New Roman"/>
              <a:cs typeface="Times New Roman"/>
            </a:endParaRPr>
          </a:p>
          <a:p>
            <a:pPr marL="12700" marR="488315">
              <a:lnSpc>
                <a:spcPct val="100000"/>
              </a:lnSpc>
              <a:spcBef>
                <a:spcPts val="1080"/>
              </a:spcBef>
            </a:pPr>
            <a:r>
              <a:rPr sz="1800" dirty="0">
                <a:latin typeface="Times New Roman"/>
                <a:cs typeface="Times New Roman"/>
              </a:rPr>
              <a:t>Subtract </a:t>
            </a:r>
            <a:r>
              <a:rPr sz="1800" spc="-5" dirty="0">
                <a:latin typeface="Times New Roman"/>
                <a:cs typeface="Times New Roman"/>
              </a:rPr>
              <a:t>interference replica from </a:t>
            </a:r>
            <a:r>
              <a:rPr sz="1800" dirty="0">
                <a:latin typeface="Times New Roman"/>
                <a:cs typeface="Times New Roman"/>
              </a:rPr>
              <a:t>the  </a:t>
            </a:r>
            <a:r>
              <a:rPr sz="1800" spc="5" dirty="0">
                <a:latin typeface="Times New Roman"/>
                <a:cs typeface="Times New Roman"/>
              </a:rPr>
              <a:t>output of </a:t>
            </a:r>
            <a:r>
              <a:rPr sz="1800" dirty="0">
                <a:latin typeface="Times New Roman"/>
                <a:cs typeface="Times New Roman"/>
              </a:rPr>
              <a:t>MF</a:t>
            </a:r>
            <a:r>
              <a:rPr sz="1800" baseline="-20833" dirty="0">
                <a:latin typeface="Arial"/>
                <a:cs typeface="Arial"/>
              </a:rPr>
              <a:t>1</a:t>
            </a:r>
            <a:r>
              <a:rPr sz="1800" spc="-330" baseline="-20833" dirty="0">
                <a:latin typeface="Arial"/>
                <a:cs typeface="Arial"/>
              </a:rPr>
              <a:t> </a:t>
            </a:r>
            <a:r>
              <a:rPr sz="1800" dirty="0">
                <a:latin typeface="Times New Roman"/>
                <a:cs typeface="Times New Roman"/>
              </a:rPr>
              <a:t>.</a:t>
            </a:r>
            <a:endParaRPr sz="1800">
              <a:latin typeface="Times New Roman"/>
              <a:cs typeface="Times New Roman"/>
            </a:endParaRPr>
          </a:p>
        </p:txBody>
      </p:sp>
      <p:sp>
        <p:nvSpPr>
          <p:cNvPr id="15" name="object 15"/>
          <p:cNvSpPr txBox="1"/>
          <p:nvPr/>
        </p:nvSpPr>
        <p:spPr>
          <a:xfrm>
            <a:off x="4573523" y="1830323"/>
            <a:ext cx="4419600" cy="3657600"/>
          </a:xfrm>
          <a:prstGeom prst="rect">
            <a:avLst/>
          </a:prstGeom>
          <a:ln w="38100">
            <a:solidFill>
              <a:srgbClr val="000000"/>
            </a:solidFill>
          </a:ln>
        </p:spPr>
        <p:txBody>
          <a:bodyPr vert="horz" wrap="square" lIns="0" tIns="118110" rIns="0" bIns="0" rtlCol="0">
            <a:spAutoFit/>
          </a:bodyPr>
          <a:lstStyle/>
          <a:p>
            <a:pPr marL="375285">
              <a:lnSpc>
                <a:spcPct val="100000"/>
              </a:lnSpc>
              <a:spcBef>
                <a:spcPts val="930"/>
              </a:spcBef>
            </a:pPr>
            <a:r>
              <a:rPr sz="2100" spc="10" dirty="0">
                <a:latin typeface="Arial"/>
                <a:cs typeface="Arial"/>
              </a:rPr>
              <a:t>Principle </a:t>
            </a:r>
            <a:r>
              <a:rPr sz="2100" spc="5" dirty="0">
                <a:latin typeface="Arial"/>
                <a:cs typeface="Arial"/>
              </a:rPr>
              <a:t>of</a:t>
            </a:r>
            <a:r>
              <a:rPr sz="2100" spc="-65" dirty="0">
                <a:latin typeface="Arial"/>
                <a:cs typeface="Arial"/>
              </a:rPr>
              <a:t> </a:t>
            </a:r>
            <a:r>
              <a:rPr sz="2100" spc="10" dirty="0">
                <a:latin typeface="Arial"/>
                <a:cs typeface="Arial"/>
              </a:rPr>
              <a:t>OMF</a:t>
            </a:r>
            <a:endParaRPr sz="2100">
              <a:latin typeface="Arial"/>
              <a:cs typeface="Arial"/>
            </a:endParaRPr>
          </a:p>
        </p:txBody>
      </p:sp>
      <p:sp>
        <p:nvSpPr>
          <p:cNvPr id="16" name="object 16"/>
          <p:cNvSpPr txBox="1"/>
          <p:nvPr/>
        </p:nvSpPr>
        <p:spPr>
          <a:xfrm>
            <a:off x="102107" y="6063996"/>
            <a:ext cx="8943340" cy="399415"/>
          </a:xfrm>
          <a:prstGeom prst="rect">
            <a:avLst/>
          </a:prstGeom>
          <a:ln w="9525">
            <a:solidFill>
              <a:srgbClr val="FF0000"/>
            </a:solidFill>
          </a:ln>
        </p:spPr>
        <p:txBody>
          <a:bodyPr vert="horz" wrap="square" lIns="0" tIns="30480" rIns="0" bIns="0" rtlCol="0">
            <a:spAutoFit/>
          </a:bodyPr>
          <a:lstStyle/>
          <a:p>
            <a:pPr marL="542925">
              <a:lnSpc>
                <a:spcPct val="100000"/>
              </a:lnSpc>
              <a:spcBef>
                <a:spcPts val="240"/>
              </a:spcBef>
            </a:pPr>
            <a:r>
              <a:rPr sz="2000" i="1" spc="-15" dirty="0">
                <a:solidFill>
                  <a:srgbClr val="FF0000"/>
                </a:solidFill>
                <a:latin typeface="Arial"/>
                <a:cs typeface="Arial"/>
              </a:rPr>
              <a:t>OMF </a:t>
            </a:r>
            <a:r>
              <a:rPr sz="2000" i="1" spc="-5" dirty="0">
                <a:solidFill>
                  <a:srgbClr val="FF0000"/>
                </a:solidFill>
                <a:latin typeface="Arial"/>
                <a:cs typeface="Arial"/>
              </a:rPr>
              <a:t>can remove </a:t>
            </a:r>
            <a:r>
              <a:rPr sz="2000" i="1" spc="-10" dirty="0">
                <a:solidFill>
                  <a:srgbClr val="FF0000"/>
                </a:solidFill>
                <a:latin typeface="Arial"/>
                <a:cs typeface="Arial"/>
              </a:rPr>
              <a:t>interference without any pre-knowledge of</a:t>
            </a:r>
            <a:r>
              <a:rPr sz="2000" i="1" spc="265" dirty="0">
                <a:solidFill>
                  <a:srgbClr val="FF0000"/>
                </a:solidFill>
                <a:latin typeface="Arial"/>
                <a:cs typeface="Arial"/>
              </a:rPr>
              <a:t> </a:t>
            </a:r>
            <a:r>
              <a:rPr sz="2000" i="1" spc="-10" dirty="0">
                <a:solidFill>
                  <a:srgbClr val="FF0000"/>
                </a:solidFill>
                <a:latin typeface="Arial"/>
                <a:cs typeface="Arial"/>
              </a:rPr>
              <a:t>interference.</a:t>
            </a:r>
            <a:endParaRPr sz="2000">
              <a:latin typeface="Arial"/>
              <a:cs typeface="Arial"/>
            </a:endParaRPr>
          </a:p>
        </p:txBody>
      </p:sp>
      <p:sp>
        <p:nvSpPr>
          <p:cNvPr id="17" name="object 17"/>
          <p:cNvSpPr txBox="1"/>
          <p:nvPr/>
        </p:nvSpPr>
        <p:spPr>
          <a:xfrm>
            <a:off x="651763" y="576675"/>
            <a:ext cx="7149465" cy="887422"/>
          </a:xfrm>
          <a:prstGeom prst="rect">
            <a:avLst/>
          </a:prstGeom>
        </p:spPr>
        <p:txBody>
          <a:bodyPr vert="horz" wrap="square" lIns="0" tIns="0" rIns="0" bIns="0" rtlCol="0">
            <a:spAutoFit/>
          </a:bodyPr>
          <a:lstStyle/>
          <a:p>
            <a:pPr marL="384175">
              <a:lnSpc>
                <a:spcPct val="100000"/>
              </a:lnSpc>
            </a:pPr>
            <a:r>
              <a:rPr lang="en-US" sz="2800" b="1" spc="5" dirty="0">
                <a:latin typeface="Arial"/>
                <a:cs typeface="Arial"/>
              </a:rPr>
              <a:t>(3)</a:t>
            </a:r>
            <a:r>
              <a:rPr sz="2800" b="1" spc="5" dirty="0">
                <a:latin typeface="Arial"/>
                <a:cs typeface="Arial"/>
              </a:rPr>
              <a:t> </a:t>
            </a:r>
            <a:r>
              <a:rPr sz="2800" b="1" dirty="0">
                <a:latin typeface="Arial"/>
                <a:cs typeface="Arial"/>
              </a:rPr>
              <a:t>Time Domain Interference</a:t>
            </a:r>
            <a:r>
              <a:rPr sz="2800" b="1" spc="-140" dirty="0">
                <a:latin typeface="Arial"/>
                <a:cs typeface="Arial"/>
              </a:rPr>
              <a:t> </a:t>
            </a:r>
            <a:r>
              <a:rPr sz="2800" b="1" spc="5" dirty="0">
                <a:latin typeface="Arial"/>
                <a:cs typeface="Arial"/>
              </a:rPr>
              <a:t>Mitigation</a:t>
            </a:r>
            <a:endParaRPr sz="2800" dirty="0">
              <a:latin typeface="Arial"/>
              <a:cs typeface="Arial"/>
            </a:endParaRPr>
          </a:p>
          <a:p>
            <a:pPr marL="12700">
              <a:lnSpc>
                <a:spcPct val="100000"/>
              </a:lnSpc>
              <a:spcBef>
                <a:spcPts val="200"/>
              </a:spcBef>
            </a:pPr>
            <a:r>
              <a:rPr sz="2800" spc="-5" dirty="0">
                <a:latin typeface="Arial"/>
                <a:cs typeface="Arial"/>
              </a:rPr>
              <a:t>OMF</a:t>
            </a:r>
            <a:r>
              <a:rPr sz="2800" spc="-5" dirty="0">
                <a:latin typeface="ＭＳ ゴシック"/>
                <a:cs typeface="ＭＳ ゴシック"/>
              </a:rPr>
              <a:t>；</a:t>
            </a:r>
            <a:r>
              <a:rPr sz="2800" spc="-720" dirty="0">
                <a:latin typeface="ＭＳ ゴシック"/>
                <a:cs typeface="ＭＳ ゴシック"/>
              </a:rPr>
              <a:t> </a:t>
            </a:r>
            <a:r>
              <a:rPr sz="2800" dirty="0">
                <a:latin typeface="Arial"/>
                <a:cs typeface="Arial"/>
              </a:rPr>
              <a:t>orthogonal matched </a:t>
            </a:r>
            <a:r>
              <a:rPr sz="2800" spc="5" dirty="0">
                <a:latin typeface="Arial"/>
                <a:cs typeface="Arial"/>
              </a:rPr>
              <a:t>filter</a:t>
            </a:r>
            <a:endParaRPr sz="2800" dirty="0">
              <a:latin typeface="Arial"/>
              <a:cs typeface="Arial"/>
            </a:endParaRPr>
          </a:p>
        </p:txBody>
      </p:sp>
      <p:sp>
        <p:nvSpPr>
          <p:cNvPr id="22" name="object 3">
            <a:extLst>
              <a:ext uri="{FF2B5EF4-FFF2-40B4-BE49-F238E27FC236}">
                <a16:creationId xmlns:a16="http://schemas.microsoft.com/office/drawing/2014/main" id="{703AB1AB-68A6-441D-8F62-E7B51463D29C}"/>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24" name="object 3">
            <a:extLst>
              <a:ext uri="{FF2B5EF4-FFF2-40B4-BE49-F238E27FC236}">
                <a16:creationId xmlns:a16="http://schemas.microsoft.com/office/drawing/2014/main" id="{2D3D7685-AD2B-4357-9207-D05D05CD7062}"/>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26" name="object 2">
            <a:extLst>
              <a:ext uri="{FF2B5EF4-FFF2-40B4-BE49-F238E27FC236}">
                <a16:creationId xmlns:a16="http://schemas.microsoft.com/office/drawing/2014/main" id="{C4F39729-5613-3CC2-7527-3ACB50D4B82E}"/>
              </a:ext>
            </a:extLst>
          </p:cNvPr>
          <p:cNvSpPr txBox="1"/>
          <p:nvPr/>
        </p:nvSpPr>
        <p:spPr>
          <a:xfrm>
            <a:off x="5555996" y="381000"/>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802.15-25-0033-02-06ma</a:t>
            </a:r>
            <a:endParaRPr sz="1400" dirty="0">
              <a:latin typeface="Arial"/>
              <a:cs typeface="Arial"/>
            </a:endParaRPr>
          </a:p>
        </p:txBody>
      </p:sp>
      <p:sp>
        <p:nvSpPr>
          <p:cNvPr id="5" name="日付プレースホルダー 4">
            <a:extLst>
              <a:ext uri="{FF2B5EF4-FFF2-40B4-BE49-F238E27FC236}">
                <a16:creationId xmlns:a16="http://schemas.microsoft.com/office/drawing/2014/main" id="{083416EA-0A10-D426-794E-3B9A70583141}"/>
              </a:ext>
            </a:extLst>
          </p:cNvPr>
          <p:cNvSpPr>
            <a:spLocks noGrp="1"/>
          </p:cNvSpPr>
          <p:nvPr>
            <p:ph type="dt" sz="half" idx="13"/>
          </p:nvPr>
        </p:nvSpPr>
        <p:spPr/>
        <p:txBody>
          <a:bodyPr/>
          <a:lstStyle/>
          <a:p>
            <a:r>
              <a:rPr lang="en-US" altLang="ja-JP"/>
              <a:t>July 2025</a:t>
            </a:r>
            <a:endParaRPr lang="en-US" altLang="ja-JP" dirty="0"/>
          </a:p>
        </p:txBody>
      </p:sp>
      <p:sp>
        <p:nvSpPr>
          <p:cNvPr id="3" name="object 4">
            <a:extLst>
              <a:ext uri="{FF2B5EF4-FFF2-40B4-BE49-F238E27FC236}">
                <a16:creationId xmlns:a16="http://schemas.microsoft.com/office/drawing/2014/main" id="{29F221EF-B496-9B98-8F03-12322833134F}"/>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18" name="object 5">
            <a:extLst>
              <a:ext uri="{FF2B5EF4-FFF2-40B4-BE49-F238E27FC236}">
                <a16:creationId xmlns:a16="http://schemas.microsoft.com/office/drawing/2014/main" id="{97BB3D3B-A052-9EFD-8D3B-16C08B527BA1}"/>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9" name="object 4">
            <a:extLst>
              <a:ext uri="{FF2B5EF4-FFF2-40B4-BE49-F238E27FC236}">
                <a16:creationId xmlns:a16="http://schemas.microsoft.com/office/drawing/2014/main" id="{ED9819CA-96E7-6974-E079-DB1B497CEF54}"/>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20" name="object 9">
            <a:extLst>
              <a:ext uri="{FF2B5EF4-FFF2-40B4-BE49-F238E27FC236}">
                <a16:creationId xmlns:a16="http://schemas.microsoft.com/office/drawing/2014/main" id="{9739151F-A02D-0E9C-6F2D-888FC7A09A85}"/>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68</a:t>
            </a:fld>
            <a:endParaRPr sz="1050" dirty="0">
              <a:latin typeface="Arial"/>
              <a:cs typeface="Arial"/>
            </a:endParaRPr>
          </a:p>
        </p:txBody>
      </p:sp>
      <p:sp>
        <p:nvSpPr>
          <p:cNvPr id="21" name="object 10">
            <a:extLst>
              <a:ext uri="{FF2B5EF4-FFF2-40B4-BE49-F238E27FC236}">
                <a16:creationId xmlns:a16="http://schemas.microsoft.com/office/drawing/2014/main" id="{FAC7D090-7D72-08C4-AF4C-53AC678B102A}"/>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4" name="object 4"/>
          <p:cNvSpPr/>
          <p:nvPr/>
        </p:nvSpPr>
        <p:spPr>
          <a:xfrm>
            <a:off x="4419600" y="2240279"/>
            <a:ext cx="4571999" cy="3215639"/>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208915" y="1091501"/>
            <a:ext cx="204203" cy="213359"/>
          </a:xfrm>
          <a:prstGeom prst="rect">
            <a:avLst/>
          </a:prstGeom>
          <a:blipFill>
            <a:blip r:embed="rId4" cstate="print"/>
            <a:stretch>
              <a:fillRect/>
            </a:stretch>
          </a:blipFill>
        </p:spPr>
        <p:txBody>
          <a:bodyPr wrap="square" lIns="0" tIns="0" rIns="0" bIns="0" rtlCol="0"/>
          <a:lstStyle/>
          <a:p>
            <a:endParaRPr dirty="0"/>
          </a:p>
        </p:txBody>
      </p:sp>
      <p:sp>
        <p:nvSpPr>
          <p:cNvPr id="6" name="object 6"/>
          <p:cNvSpPr txBox="1"/>
          <p:nvPr/>
        </p:nvSpPr>
        <p:spPr>
          <a:xfrm>
            <a:off x="540638" y="1000062"/>
            <a:ext cx="5765165" cy="382270"/>
          </a:xfrm>
          <a:prstGeom prst="rect">
            <a:avLst/>
          </a:prstGeom>
        </p:spPr>
        <p:txBody>
          <a:bodyPr vert="horz" wrap="square" lIns="0" tIns="0" rIns="0" bIns="0" rtlCol="0">
            <a:spAutoFit/>
          </a:bodyPr>
          <a:lstStyle/>
          <a:p>
            <a:pPr marL="12700">
              <a:lnSpc>
                <a:spcPct val="100000"/>
              </a:lnSpc>
            </a:pPr>
            <a:r>
              <a:rPr sz="2400" spc="-20" dirty="0">
                <a:latin typeface="Arial"/>
                <a:cs typeface="Arial"/>
              </a:rPr>
              <a:t>TDL-AA</a:t>
            </a:r>
            <a:r>
              <a:rPr sz="2400" spc="-20" dirty="0">
                <a:latin typeface="ＭＳ ゴシック"/>
                <a:cs typeface="ＭＳ ゴシック"/>
              </a:rPr>
              <a:t>；</a:t>
            </a:r>
            <a:r>
              <a:rPr sz="2400" spc="-20" dirty="0">
                <a:latin typeface="Arial"/>
                <a:cs typeface="Arial"/>
              </a:rPr>
              <a:t>Tapped </a:t>
            </a:r>
            <a:r>
              <a:rPr sz="2400" dirty="0">
                <a:latin typeface="Arial"/>
                <a:cs typeface="Arial"/>
              </a:rPr>
              <a:t>delay </a:t>
            </a:r>
            <a:r>
              <a:rPr sz="2400" spc="-5" dirty="0">
                <a:latin typeface="Arial"/>
                <a:cs typeface="Arial"/>
              </a:rPr>
              <a:t>line array</a:t>
            </a:r>
            <a:r>
              <a:rPr sz="2400" spc="-50" dirty="0">
                <a:latin typeface="Arial"/>
                <a:cs typeface="Arial"/>
              </a:rPr>
              <a:t> </a:t>
            </a:r>
            <a:r>
              <a:rPr sz="2400" dirty="0">
                <a:latin typeface="Arial"/>
                <a:cs typeface="Arial"/>
              </a:rPr>
              <a:t>antenna</a:t>
            </a:r>
          </a:p>
        </p:txBody>
      </p:sp>
      <p:sp>
        <p:nvSpPr>
          <p:cNvPr id="7" name="object 7"/>
          <p:cNvSpPr/>
          <p:nvPr/>
        </p:nvSpPr>
        <p:spPr>
          <a:xfrm>
            <a:off x="167639" y="1554479"/>
            <a:ext cx="152400" cy="161543"/>
          </a:xfrm>
          <a:prstGeom prst="rect">
            <a:avLst/>
          </a:prstGeom>
          <a:blipFill>
            <a:blip r:embed="rId5" cstate="print"/>
            <a:stretch>
              <a:fillRect/>
            </a:stretch>
          </a:blipFill>
        </p:spPr>
        <p:txBody>
          <a:bodyPr wrap="square" lIns="0" tIns="0" rIns="0" bIns="0" rtlCol="0"/>
          <a:lstStyle/>
          <a:p>
            <a:endParaRPr dirty="0"/>
          </a:p>
        </p:txBody>
      </p:sp>
      <p:sp>
        <p:nvSpPr>
          <p:cNvPr id="8" name="object 8"/>
          <p:cNvSpPr/>
          <p:nvPr/>
        </p:nvSpPr>
        <p:spPr>
          <a:xfrm>
            <a:off x="167639" y="2240279"/>
            <a:ext cx="152400" cy="161543"/>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167639" y="2651760"/>
            <a:ext cx="152400" cy="161543"/>
          </a:xfrm>
          <a:prstGeom prst="rect">
            <a:avLst/>
          </a:prstGeom>
          <a:blipFill>
            <a:blip r:embed="rId5" cstate="print"/>
            <a:stretch>
              <a:fillRect/>
            </a:stretch>
          </a:blipFill>
        </p:spPr>
        <p:txBody>
          <a:bodyPr wrap="square" lIns="0" tIns="0" rIns="0" bIns="0" rtlCol="0"/>
          <a:lstStyle/>
          <a:p>
            <a:endParaRPr dirty="0"/>
          </a:p>
        </p:txBody>
      </p:sp>
      <p:sp>
        <p:nvSpPr>
          <p:cNvPr id="10" name="object 10"/>
          <p:cNvSpPr txBox="1"/>
          <p:nvPr/>
        </p:nvSpPr>
        <p:spPr>
          <a:xfrm>
            <a:off x="441451" y="1484376"/>
            <a:ext cx="3925570" cy="2622550"/>
          </a:xfrm>
          <a:prstGeom prst="rect">
            <a:avLst/>
          </a:prstGeom>
        </p:spPr>
        <p:txBody>
          <a:bodyPr vert="horz" wrap="square" lIns="0" tIns="0" rIns="0" bIns="0" rtlCol="0">
            <a:spAutoFit/>
          </a:bodyPr>
          <a:lstStyle/>
          <a:p>
            <a:pPr marL="12700" marR="170180">
              <a:lnSpc>
                <a:spcPct val="100000"/>
              </a:lnSpc>
            </a:pPr>
            <a:r>
              <a:rPr sz="1800" spc="-10" dirty="0">
                <a:latin typeface="Times New Roman"/>
                <a:cs typeface="Times New Roman"/>
              </a:rPr>
              <a:t>Array </a:t>
            </a:r>
            <a:r>
              <a:rPr sz="1800" dirty="0">
                <a:latin typeface="Times New Roman"/>
                <a:cs typeface="Times New Roman"/>
              </a:rPr>
              <a:t>antenna </a:t>
            </a:r>
            <a:r>
              <a:rPr sz="1800" spc="5" dirty="0">
                <a:latin typeface="Times New Roman"/>
                <a:cs typeface="Times New Roman"/>
              </a:rPr>
              <a:t>by </a:t>
            </a:r>
            <a:r>
              <a:rPr sz="1800" dirty="0">
                <a:latin typeface="Times New Roman"/>
                <a:cs typeface="Times New Roman"/>
              </a:rPr>
              <a:t>using </a:t>
            </a:r>
            <a:r>
              <a:rPr sz="1800" spc="-5" dirty="0">
                <a:latin typeface="Times New Roman"/>
                <a:cs typeface="Times New Roman"/>
              </a:rPr>
              <a:t>multiple </a:t>
            </a:r>
            <a:r>
              <a:rPr sz="1800" dirty="0">
                <a:latin typeface="Times New Roman"/>
                <a:cs typeface="Times New Roman"/>
              </a:rPr>
              <a:t>antenna  </a:t>
            </a:r>
            <a:r>
              <a:rPr sz="1800" spc="-10" dirty="0">
                <a:latin typeface="Times New Roman"/>
                <a:cs typeface="Times New Roman"/>
              </a:rPr>
              <a:t>elements </a:t>
            </a:r>
            <a:r>
              <a:rPr sz="1800" dirty="0">
                <a:latin typeface="Times New Roman"/>
                <a:cs typeface="Times New Roman"/>
              </a:rPr>
              <a:t>and tapped </a:t>
            </a:r>
            <a:r>
              <a:rPr sz="1800" spc="-5" dirty="0">
                <a:latin typeface="Times New Roman"/>
                <a:cs typeface="Times New Roman"/>
              </a:rPr>
              <a:t>delay</a:t>
            </a:r>
            <a:r>
              <a:rPr sz="1800" spc="-15" dirty="0">
                <a:latin typeface="Times New Roman"/>
                <a:cs typeface="Times New Roman"/>
              </a:rPr>
              <a:t> </a:t>
            </a:r>
            <a:r>
              <a:rPr sz="1800" spc="-5" dirty="0">
                <a:latin typeface="Times New Roman"/>
                <a:cs typeface="Times New Roman"/>
              </a:rPr>
              <a:t>line.</a:t>
            </a:r>
            <a:endParaRPr sz="1800" dirty="0">
              <a:latin typeface="Times New Roman"/>
              <a:cs typeface="Times New Roman"/>
            </a:endParaRPr>
          </a:p>
          <a:p>
            <a:pPr marL="12700">
              <a:lnSpc>
                <a:spcPct val="100000"/>
              </a:lnSpc>
              <a:spcBef>
                <a:spcPts val="1080"/>
              </a:spcBef>
            </a:pPr>
            <a:r>
              <a:rPr sz="1800" spc="-5" dirty="0">
                <a:latin typeface="Times New Roman"/>
                <a:cs typeface="Times New Roman"/>
              </a:rPr>
              <a:t>Each </a:t>
            </a:r>
            <a:r>
              <a:rPr sz="1800" dirty="0">
                <a:latin typeface="Times New Roman"/>
                <a:cs typeface="Times New Roman"/>
              </a:rPr>
              <a:t>antenna branch has</a:t>
            </a:r>
            <a:r>
              <a:rPr sz="1800" spc="-80" dirty="0">
                <a:latin typeface="Times New Roman"/>
                <a:cs typeface="Times New Roman"/>
              </a:rPr>
              <a:t> </a:t>
            </a:r>
            <a:r>
              <a:rPr sz="1800" spc="-10" dirty="0">
                <a:latin typeface="Times New Roman"/>
                <a:cs typeface="Times New Roman"/>
              </a:rPr>
              <a:t>coefficients.</a:t>
            </a:r>
            <a:endParaRPr sz="1800" dirty="0">
              <a:latin typeface="Times New Roman"/>
              <a:cs typeface="Times New Roman"/>
            </a:endParaRPr>
          </a:p>
          <a:p>
            <a:pPr marL="12700" marR="12065">
              <a:lnSpc>
                <a:spcPct val="100000"/>
              </a:lnSpc>
              <a:spcBef>
                <a:spcPts val="1080"/>
              </a:spcBef>
            </a:pPr>
            <a:r>
              <a:rPr sz="1800" spc="-20" dirty="0">
                <a:latin typeface="Times New Roman"/>
                <a:cs typeface="Times New Roman"/>
              </a:rPr>
              <a:t>Transfer </a:t>
            </a:r>
            <a:r>
              <a:rPr sz="1800" spc="-5" dirty="0">
                <a:latin typeface="Times New Roman"/>
                <a:cs typeface="Times New Roman"/>
              </a:rPr>
              <a:t>function </a:t>
            </a:r>
            <a:r>
              <a:rPr sz="1800" spc="5" dirty="0">
                <a:latin typeface="Times New Roman"/>
                <a:cs typeface="Times New Roman"/>
              </a:rPr>
              <a:t>of </a:t>
            </a:r>
            <a:r>
              <a:rPr sz="1800" dirty="0">
                <a:latin typeface="Times New Roman"/>
                <a:cs typeface="Times New Roman"/>
              </a:rPr>
              <a:t>this antenna has  </a:t>
            </a:r>
            <a:r>
              <a:rPr sz="1800" spc="-10" dirty="0">
                <a:latin typeface="Times New Roman"/>
                <a:cs typeface="Times New Roman"/>
              </a:rPr>
              <a:t>parameters </a:t>
            </a:r>
            <a:r>
              <a:rPr sz="1800" spc="5" dirty="0">
                <a:latin typeface="Times New Roman"/>
                <a:cs typeface="Times New Roman"/>
              </a:rPr>
              <a:t>of </a:t>
            </a:r>
            <a:r>
              <a:rPr sz="1800" spc="-5" dirty="0">
                <a:latin typeface="Times New Roman"/>
                <a:cs typeface="Times New Roman"/>
              </a:rPr>
              <a:t>signal incoming </a:t>
            </a:r>
            <a:r>
              <a:rPr sz="1800" spc="-5" dirty="0">
                <a:solidFill>
                  <a:srgbClr val="FF0000"/>
                </a:solidFill>
                <a:latin typeface="Times New Roman"/>
                <a:cs typeface="Times New Roman"/>
              </a:rPr>
              <a:t>angle;</a:t>
            </a:r>
            <a:r>
              <a:rPr sz="1800" i="1" spc="-5" dirty="0">
                <a:solidFill>
                  <a:srgbClr val="FF0000"/>
                </a:solidFill>
                <a:latin typeface="Times New Roman"/>
                <a:cs typeface="Times New Roman"/>
              </a:rPr>
              <a:t>θ </a:t>
            </a:r>
            <a:r>
              <a:rPr sz="1800" dirty="0">
                <a:solidFill>
                  <a:srgbClr val="FF0000"/>
                </a:solidFill>
                <a:latin typeface="Times New Roman"/>
                <a:cs typeface="Times New Roman"/>
              </a:rPr>
              <a:t>and  </a:t>
            </a:r>
            <a:r>
              <a:rPr sz="1800" spc="-10" dirty="0">
                <a:solidFill>
                  <a:srgbClr val="FF0000"/>
                </a:solidFill>
                <a:latin typeface="Times New Roman"/>
                <a:cs typeface="Times New Roman"/>
              </a:rPr>
              <a:t>frequency; </a:t>
            </a:r>
            <a:r>
              <a:rPr sz="1800" i="1" dirty="0">
                <a:solidFill>
                  <a:srgbClr val="FF0000"/>
                </a:solidFill>
                <a:latin typeface="Times New Roman"/>
                <a:cs typeface="Times New Roman"/>
              </a:rPr>
              <a:t>ω</a:t>
            </a:r>
            <a:r>
              <a:rPr sz="1800" dirty="0">
                <a:solidFill>
                  <a:srgbClr val="FF0000"/>
                </a:solidFill>
                <a:latin typeface="Times New Roman"/>
                <a:cs typeface="Times New Roman"/>
              </a:rPr>
              <a:t>.</a:t>
            </a:r>
            <a:endParaRPr sz="1800" dirty="0">
              <a:latin typeface="Times New Roman"/>
              <a:cs typeface="Times New Roman"/>
            </a:endParaRPr>
          </a:p>
          <a:p>
            <a:pPr marL="12700" marR="5080">
              <a:lnSpc>
                <a:spcPts val="2140"/>
              </a:lnSpc>
              <a:spcBef>
                <a:spcPts val="1190"/>
              </a:spcBef>
            </a:pPr>
            <a:r>
              <a:rPr sz="1800" spc="455" dirty="0">
                <a:latin typeface="ＭＳ 明朝"/>
                <a:cs typeface="ＭＳ 明朝"/>
              </a:rPr>
              <a:t>⇒</a:t>
            </a:r>
            <a:r>
              <a:rPr sz="1800" spc="455" dirty="0">
                <a:solidFill>
                  <a:srgbClr val="FF0000"/>
                </a:solidFill>
                <a:latin typeface="Times New Roman"/>
                <a:cs typeface="Times New Roman"/>
              </a:rPr>
              <a:t>has</a:t>
            </a:r>
            <a:r>
              <a:rPr sz="1800" spc="-125" dirty="0">
                <a:solidFill>
                  <a:srgbClr val="FF0000"/>
                </a:solidFill>
                <a:latin typeface="Times New Roman"/>
                <a:cs typeface="Times New Roman"/>
              </a:rPr>
              <a:t> </a:t>
            </a:r>
            <a:r>
              <a:rPr sz="1800" spc="-5" dirty="0">
                <a:solidFill>
                  <a:srgbClr val="FF0000"/>
                </a:solidFill>
                <a:latin typeface="Times New Roman"/>
                <a:cs typeface="Times New Roman"/>
              </a:rPr>
              <a:t>characteristics </a:t>
            </a:r>
            <a:r>
              <a:rPr sz="1800" spc="5" dirty="0">
                <a:solidFill>
                  <a:srgbClr val="FF0000"/>
                </a:solidFill>
                <a:latin typeface="Times New Roman"/>
                <a:cs typeface="Times New Roman"/>
              </a:rPr>
              <a:t>of both of </a:t>
            </a:r>
            <a:r>
              <a:rPr sz="1800" spc="-5" dirty="0">
                <a:solidFill>
                  <a:srgbClr val="FF0000"/>
                </a:solidFill>
                <a:latin typeface="Times New Roman"/>
                <a:cs typeface="Times New Roman"/>
              </a:rPr>
              <a:t>spatial </a:t>
            </a:r>
            <a:r>
              <a:rPr sz="1800" spc="-585" dirty="0">
                <a:solidFill>
                  <a:srgbClr val="FF0000"/>
                </a:solidFill>
                <a:latin typeface="Times New Roman"/>
                <a:cs typeface="Times New Roman"/>
              </a:rPr>
              <a:t>and </a:t>
            </a:r>
            <a:r>
              <a:rPr sz="1800" spc="-440" dirty="0">
                <a:solidFill>
                  <a:srgbClr val="FF0000"/>
                </a:solidFill>
                <a:latin typeface="Times New Roman"/>
                <a:cs typeface="Times New Roman"/>
              </a:rPr>
              <a:t> </a:t>
            </a:r>
            <a:r>
              <a:rPr sz="1800" spc="-10" dirty="0">
                <a:solidFill>
                  <a:srgbClr val="FF0000"/>
                </a:solidFill>
                <a:latin typeface="Times New Roman"/>
                <a:cs typeface="Times New Roman"/>
              </a:rPr>
              <a:t>time</a:t>
            </a:r>
            <a:r>
              <a:rPr sz="1800" spc="-55" dirty="0">
                <a:solidFill>
                  <a:srgbClr val="FF0000"/>
                </a:solidFill>
                <a:latin typeface="Times New Roman"/>
                <a:cs typeface="Times New Roman"/>
              </a:rPr>
              <a:t> </a:t>
            </a:r>
            <a:r>
              <a:rPr sz="1800" spc="-5" dirty="0">
                <a:solidFill>
                  <a:srgbClr val="FF0000"/>
                </a:solidFill>
                <a:latin typeface="Times New Roman"/>
                <a:cs typeface="Times New Roman"/>
              </a:rPr>
              <a:t>domain.</a:t>
            </a:r>
            <a:endParaRPr sz="1800" dirty="0">
              <a:latin typeface="Times New Roman"/>
              <a:cs typeface="Times New Roman"/>
            </a:endParaRPr>
          </a:p>
        </p:txBody>
      </p:sp>
      <p:sp>
        <p:nvSpPr>
          <p:cNvPr id="11" name="object 11"/>
          <p:cNvSpPr txBox="1"/>
          <p:nvPr/>
        </p:nvSpPr>
        <p:spPr>
          <a:xfrm>
            <a:off x="4421123" y="1830323"/>
            <a:ext cx="4572000" cy="3834765"/>
          </a:xfrm>
          <a:prstGeom prst="rect">
            <a:avLst/>
          </a:prstGeom>
          <a:ln w="38100">
            <a:solidFill>
              <a:srgbClr val="000000"/>
            </a:solidFill>
          </a:ln>
        </p:spPr>
        <p:txBody>
          <a:bodyPr vert="horz" wrap="square" lIns="0" tIns="41910" rIns="0" bIns="0" rtlCol="0">
            <a:spAutoFit/>
          </a:bodyPr>
          <a:lstStyle/>
          <a:p>
            <a:pPr marL="70485">
              <a:lnSpc>
                <a:spcPct val="100000"/>
              </a:lnSpc>
              <a:spcBef>
                <a:spcPts val="330"/>
              </a:spcBef>
            </a:pPr>
            <a:r>
              <a:rPr sz="2100" spc="10" dirty="0">
                <a:latin typeface="Arial"/>
                <a:cs typeface="Arial"/>
              </a:rPr>
              <a:t>Principle </a:t>
            </a:r>
            <a:r>
              <a:rPr sz="2100" spc="5" dirty="0">
                <a:latin typeface="Arial"/>
                <a:cs typeface="Arial"/>
              </a:rPr>
              <a:t>of</a:t>
            </a:r>
            <a:r>
              <a:rPr sz="2100" spc="-105" dirty="0">
                <a:latin typeface="Arial"/>
                <a:cs typeface="Arial"/>
              </a:rPr>
              <a:t> </a:t>
            </a:r>
            <a:r>
              <a:rPr sz="2100" spc="10" dirty="0">
                <a:latin typeface="Arial"/>
                <a:cs typeface="Arial"/>
              </a:rPr>
              <a:t>TDL-AA</a:t>
            </a:r>
            <a:endParaRPr sz="2100" dirty="0">
              <a:latin typeface="Arial"/>
              <a:cs typeface="Arial"/>
            </a:endParaRPr>
          </a:p>
        </p:txBody>
      </p:sp>
      <p:sp>
        <p:nvSpPr>
          <p:cNvPr id="12" name="object 12"/>
          <p:cNvSpPr txBox="1"/>
          <p:nvPr/>
        </p:nvSpPr>
        <p:spPr>
          <a:xfrm>
            <a:off x="5215725" y="1368247"/>
            <a:ext cx="3741420" cy="290195"/>
          </a:xfrm>
          <a:prstGeom prst="rect">
            <a:avLst/>
          </a:prstGeom>
        </p:spPr>
        <p:txBody>
          <a:bodyPr vert="horz" wrap="square" lIns="0" tIns="0" rIns="0" bIns="0" rtlCol="0">
            <a:spAutoFit/>
          </a:bodyPr>
          <a:lstStyle/>
          <a:p>
            <a:pPr marL="12700">
              <a:lnSpc>
                <a:spcPct val="100000"/>
              </a:lnSpc>
            </a:pPr>
            <a:r>
              <a:rPr sz="1800" spc="-30" dirty="0">
                <a:latin typeface="ＭＳ ゴシック"/>
                <a:cs typeface="ＭＳ ゴシック"/>
              </a:rPr>
              <a:t>（</a:t>
            </a:r>
            <a:r>
              <a:rPr sz="1800" spc="-30" dirty="0">
                <a:latin typeface="Arial"/>
                <a:cs typeface="Arial"/>
              </a:rPr>
              <a:t>Tapped </a:t>
            </a:r>
            <a:r>
              <a:rPr sz="1800" dirty="0">
                <a:latin typeface="Arial"/>
                <a:cs typeface="Arial"/>
              </a:rPr>
              <a:t>delay line array</a:t>
            </a:r>
            <a:r>
              <a:rPr sz="1800" spc="-95" dirty="0">
                <a:latin typeface="Arial"/>
                <a:cs typeface="Arial"/>
              </a:rPr>
              <a:t> </a:t>
            </a:r>
            <a:r>
              <a:rPr sz="1800" dirty="0">
                <a:latin typeface="Arial"/>
                <a:cs typeface="Arial"/>
              </a:rPr>
              <a:t>antenna</a:t>
            </a:r>
            <a:r>
              <a:rPr sz="1800" dirty="0">
                <a:latin typeface="ＭＳ ゴシック"/>
                <a:cs typeface="ＭＳ ゴシック"/>
              </a:rPr>
              <a:t>）</a:t>
            </a:r>
          </a:p>
        </p:txBody>
      </p:sp>
      <p:sp>
        <p:nvSpPr>
          <p:cNvPr id="13" name="object 13"/>
          <p:cNvSpPr/>
          <p:nvPr/>
        </p:nvSpPr>
        <p:spPr>
          <a:xfrm>
            <a:off x="76200" y="5419344"/>
            <a:ext cx="4190987" cy="643127"/>
          </a:xfrm>
          <a:prstGeom prst="rect">
            <a:avLst/>
          </a:prstGeom>
          <a:blipFill>
            <a:blip r:embed="rId6" cstate="print"/>
            <a:stretch>
              <a:fillRect/>
            </a:stretch>
          </a:blipFill>
        </p:spPr>
        <p:txBody>
          <a:bodyPr wrap="square" lIns="0" tIns="0" rIns="0" bIns="0" rtlCol="0"/>
          <a:lstStyle/>
          <a:p>
            <a:endParaRPr dirty="0"/>
          </a:p>
        </p:txBody>
      </p:sp>
      <p:sp>
        <p:nvSpPr>
          <p:cNvPr id="14" name="object 14"/>
          <p:cNvSpPr/>
          <p:nvPr/>
        </p:nvSpPr>
        <p:spPr>
          <a:xfrm>
            <a:off x="118871" y="4565903"/>
            <a:ext cx="4148327" cy="890003"/>
          </a:xfrm>
          <a:prstGeom prst="rect">
            <a:avLst/>
          </a:prstGeom>
          <a:blipFill>
            <a:blip r:embed="rId7" cstate="print"/>
            <a:stretch>
              <a:fillRect/>
            </a:stretch>
          </a:blipFill>
        </p:spPr>
        <p:txBody>
          <a:bodyPr wrap="square" lIns="0" tIns="0" rIns="0" bIns="0" rtlCol="0"/>
          <a:lstStyle/>
          <a:p>
            <a:endParaRPr dirty="0"/>
          </a:p>
        </p:txBody>
      </p:sp>
      <p:sp>
        <p:nvSpPr>
          <p:cNvPr id="15" name="object 15"/>
          <p:cNvSpPr/>
          <p:nvPr/>
        </p:nvSpPr>
        <p:spPr>
          <a:xfrm>
            <a:off x="118871" y="4093464"/>
            <a:ext cx="1219199" cy="563879"/>
          </a:xfrm>
          <a:prstGeom prst="rect">
            <a:avLst/>
          </a:prstGeom>
          <a:blipFill>
            <a:blip r:embed="rId8" cstate="print"/>
            <a:stretch>
              <a:fillRect/>
            </a:stretch>
          </a:blipFill>
        </p:spPr>
        <p:txBody>
          <a:bodyPr wrap="square" lIns="0" tIns="0" rIns="0" bIns="0" rtlCol="0"/>
          <a:lstStyle/>
          <a:p>
            <a:endParaRPr dirty="0"/>
          </a:p>
        </p:txBody>
      </p:sp>
      <p:sp>
        <p:nvSpPr>
          <p:cNvPr id="16" name="object 16"/>
          <p:cNvSpPr txBox="1">
            <a:spLocks noGrp="1"/>
          </p:cNvSpPr>
          <p:nvPr>
            <p:ph type="title"/>
          </p:nvPr>
        </p:nvSpPr>
        <p:spPr>
          <a:xfrm>
            <a:off x="462902" y="591389"/>
            <a:ext cx="7743032" cy="430887"/>
          </a:xfrm>
          <a:prstGeom prst="rect">
            <a:avLst/>
          </a:prstGeom>
        </p:spPr>
        <p:txBody>
          <a:bodyPr vert="horz" wrap="square" lIns="0" tIns="0" rIns="0" bIns="0" rtlCol="0">
            <a:spAutoFit/>
          </a:bodyPr>
          <a:lstStyle/>
          <a:p>
            <a:pPr marL="12700">
              <a:lnSpc>
                <a:spcPct val="100000"/>
              </a:lnSpc>
            </a:pPr>
            <a:r>
              <a:rPr lang="en-US" sz="2800" b="1" spc="5" dirty="0">
                <a:latin typeface="+mn-lt"/>
              </a:rPr>
              <a:t>(4)</a:t>
            </a:r>
            <a:r>
              <a:rPr sz="2800" b="1" spc="5" dirty="0">
                <a:latin typeface="+mn-lt"/>
              </a:rPr>
              <a:t> </a:t>
            </a:r>
            <a:r>
              <a:rPr sz="2800" b="1" spc="-5" dirty="0">
                <a:latin typeface="+mn-lt"/>
              </a:rPr>
              <a:t>Space </a:t>
            </a:r>
            <a:r>
              <a:rPr sz="2800" b="1" dirty="0">
                <a:latin typeface="+mn-lt"/>
              </a:rPr>
              <a:t>Domain Interference</a:t>
            </a:r>
            <a:r>
              <a:rPr sz="2800" b="1" spc="-110" dirty="0">
                <a:latin typeface="+mn-lt"/>
              </a:rPr>
              <a:t> </a:t>
            </a:r>
            <a:r>
              <a:rPr sz="2800" b="1" spc="5" dirty="0">
                <a:latin typeface="+mn-lt"/>
              </a:rPr>
              <a:t>Mitigation</a:t>
            </a:r>
          </a:p>
        </p:txBody>
      </p:sp>
      <p:sp>
        <p:nvSpPr>
          <p:cNvPr id="17" name="object 17"/>
          <p:cNvSpPr txBox="1"/>
          <p:nvPr/>
        </p:nvSpPr>
        <p:spPr>
          <a:xfrm>
            <a:off x="607377" y="6077903"/>
            <a:ext cx="7983855" cy="281305"/>
          </a:xfrm>
          <a:prstGeom prst="rect">
            <a:avLst/>
          </a:prstGeom>
        </p:spPr>
        <p:txBody>
          <a:bodyPr vert="horz" wrap="square" lIns="0" tIns="0" rIns="0" bIns="0" rtlCol="0">
            <a:spAutoFit/>
          </a:bodyPr>
          <a:lstStyle/>
          <a:p>
            <a:pPr marL="12700">
              <a:lnSpc>
                <a:spcPts val="2090"/>
              </a:lnSpc>
            </a:pPr>
            <a:r>
              <a:rPr sz="1800" i="1" spc="-5" dirty="0">
                <a:solidFill>
                  <a:srgbClr val="FF0000"/>
                </a:solidFill>
                <a:latin typeface="Arial"/>
                <a:cs typeface="Arial"/>
              </a:rPr>
              <a:t>TDL-AA </a:t>
            </a:r>
            <a:r>
              <a:rPr sz="1800" i="1" dirty="0">
                <a:solidFill>
                  <a:srgbClr val="FF0000"/>
                </a:solidFill>
                <a:latin typeface="Arial"/>
                <a:cs typeface="Arial"/>
              </a:rPr>
              <a:t>can </a:t>
            </a:r>
            <a:r>
              <a:rPr sz="1800" i="1" spc="-5" dirty="0">
                <a:solidFill>
                  <a:srgbClr val="FF0000"/>
                </a:solidFill>
                <a:latin typeface="Arial"/>
                <a:cs typeface="Arial"/>
              </a:rPr>
              <a:t>work </a:t>
            </a:r>
            <a:r>
              <a:rPr sz="1800" i="1" dirty="0">
                <a:solidFill>
                  <a:srgbClr val="FF0000"/>
                </a:solidFill>
                <a:latin typeface="Arial"/>
                <a:cs typeface="Arial"/>
              </a:rPr>
              <a:t>as interference </a:t>
            </a:r>
            <a:r>
              <a:rPr sz="1800" i="1" spc="5" dirty="0">
                <a:solidFill>
                  <a:srgbClr val="FF0000"/>
                </a:solidFill>
                <a:latin typeface="Arial"/>
                <a:cs typeface="Arial"/>
              </a:rPr>
              <a:t>canceller </a:t>
            </a:r>
            <a:r>
              <a:rPr sz="1800" i="1" dirty="0">
                <a:solidFill>
                  <a:srgbClr val="FF0000"/>
                </a:solidFill>
                <a:latin typeface="Arial"/>
                <a:cs typeface="Arial"/>
              </a:rPr>
              <a:t>on both of </a:t>
            </a:r>
            <a:r>
              <a:rPr sz="1800" i="1" spc="-5" dirty="0">
                <a:solidFill>
                  <a:srgbClr val="FF0000"/>
                </a:solidFill>
                <a:latin typeface="Arial"/>
                <a:cs typeface="Arial"/>
              </a:rPr>
              <a:t>time </a:t>
            </a:r>
            <a:r>
              <a:rPr sz="1800" i="1" dirty="0">
                <a:solidFill>
                  <a:srgbClr val="FF0000"/>
                </a:solidFill>
                <a:latin typeface="Arial"/>
                <a:cs typeface="Arial"/>
              </a:rPr>
              <a:t>and </a:t>
            </a:r>
            <a:r>
              <a:rPr sz="1800" i="1" spc="5" dirty="0">
                <a:solidFill>
                  <a:srgbClr val="FF0000"/>
                </a:solidFill>
                <a:latin typeface="Arial"/>
                <a:cs typeface="Arial"/>
              </a:rPr>
              <a:t>space</a:t>
            </a:r>
            <a:r>
              <a:rPr sz="1800" i="1" spc="-310" dirty="0">
                <a:solidFill>
                  <a:srgbClr val="FF0000"/>
                </a:solidFill>
                <a:latin typeface="Arial"/>
                <a:cs typeface="Arial"/>
              </a:rPr>
              <a:t> </a:t>
            </a:r>
            <a:r>
              <a:rPr sz="1800" i="1" dirty="0">
                <a:solidFill>
                  <a:srgbClr val="FF0000"/>
                </a:solidFill>
                <a:latin typeface="Arial"/>
                <a:cs typeface="Arial"/>
              </a:rPr>
              <a:t>domains</a:t>
            </a:r>
            <a:endParaRPr sz="1800" dirty="0">
              <a:latin typeface="Arial"/>
              <a:cs typeface="Arial"/>
            </a:endParaRPr>
          </a:p>
        </p:txBody>
      </p:sp>
      <p:sp>
        <p:nvSpPr>
          <p:cNvPr id="23" name="object 3">
            <a:extLst>
              <a:ext uri="{FF2B5EF4-FFF2-40B4-BE49-F238E27FC236}">
                <a16:creationId xmlns:a16="http://schemas.microsoft.com/office/drawing/2014/main" id="{4FFDEECF-9101-4D23-BC04-399AE0B20B95}"/>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25" name="object 3">
            <a:extLst>
              <a:ext uri="{FF2B5EF4-FFF2-40B4-BE49-F238E27FC236}">
                <a16:creationId xmlns:a16="http://schemas.microsoft.com/office/drawing/2014/main" id="{7B3889A0-E6C7-4F8F-B6C3-0748BF3BF4CA}"/>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9" name="日付プレースホルダー 18">
            <a:extLst>
              <a:ext uri="{FF2B5EF4-FFF2-40B4-BE49-F238E27FC236}">
                <a16:creationId xmlns:a16="http://schemas.microsoft.com/office/drawing/2014/main" id="{F1ABF909-9CCE-3F45-C5A1-9F288DC758E0}"/>
              </a:ext>
            </a:extLst>
          </p:cNvPr>
          <p:cNvSpPr>
            <a:spLocks noGrp="1"/>
          </p:cNvSpPr>
          <p:nvPr>
            <p:ph type="dt" sz="half" idx="13"/>
          </p:nvPr>
        </p:nvSpPr>
        <p:spPr/>
        <p:txBody>
          <a:bodyPr/>
          <a:lstStyle/>
          <a:p>
            <a:r>
              <a:rPr lang="en-US" altLang="ja-JP"/>
              <a:t>July 2025</a:t>
            </a:r>
            <a:endParaRPr lang="en-US" altLang="ja-JP" dirty="0"/>
          </a:p>
        </p:txBody>
      </p:sp>
      <p:sp>
        <p:nvSpPr>
          <p:cNvPr id="18" name="object 9">
            <a:extLst>
              <a:ext uri="{FF2B5EF4-FFF2-40B4-BE49-F238E27FC236}">
                <a16:creationId xmlns:a16="http://schemas.microsoft.com/office/drawing/2014/main" id="{CFE07888-7AA4-0E89-E416-B9CDB9D7DEFA}"/>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69</a:t>
            </a:fld>
            <a:endParaRPr sz="1050" dirty="0">
              <a:latin typeface="Arial"/>
              <a:cs typeface="Arial"/>
            </a:endParaRPr>
          </a:p>
        </p:txBody>
      </p:sp>
      <p:sp>
        <p:nvSpPr>
          <p:cNvPr id="20" name="object 10">
            <a:extLst>
              <a:ext uri="{FF2B5EF4-FFF2-40B4-BE49-F238E27FC236}">
                <a16:creationId xmlns:a16="http://schemas.microsoft.com/office/drawing/2014/main" id="{256CB9E0-9DB1-AAC4-1ADB-566152BACA0E}"/>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 name="object 5"/>
          <p:cNvSpPr txBox="1">
            <a:spLocks noGrp="1"/>
          </p:cNvSpPr>
          <p:nvPr>
            <p:ph type="title"/>
          </p:nvPr>
        </p:nvSpPr>
        <p:spPr>
          <a:xfrm>
            <a:off x="678366" y="575678"/>
            <a:ext cx="7830820" cy="488315"/>
          </a:xfrm>
          <a:prstGeom prst="rect">
            <a:avLst/>
          </a:prstGeom>
        </p:spPr>
        <p:txBody>
          <a:bodyPr vert="horz" wrap="square" lIns="0" tIns="0" rIns="0" bIns="0" rtlCol="0">
            <a:spAutoFit/>
          </a:bodyPr>
          <a:lstStyle/>
          <a:p>
            <a:pPr marL="12700">
              <a:lnSpc>
                <a:spcPts val="3845"/>
              </a:lnSpc>
            </a:pPr>
            <a:r>
              <a:rPr sz="3200" b="1" spc="-5" dirty="0">
                <a:latin typeface="+mn-lt"/>
              </a:rPr>
              <a:t>1.3 Wireless </a:t>
            </a:r>
            <a:r>
              <a:rPr sz="3200" b="1" spc="-10" dirty="0">
                <a:latin typeface="+mn-lt"/>
              </a:rPr>
              <a:t>BAN: </a:t>
            </a:r>
            <a:r>
              <a:rPr sz="3200" b="1" spc="10" dirty="0">
                <a:latin typeface="+mn-lt"/>
              </a:rPr>
              <a:t>Body </a:t>
            </a:r>
            <a:r>
              <a:rPr sz="3200" b="1" spc="-15" dirty="0">
                <a:latin typeface="+mn-lt"/>
              </a:rPr>
              <a:t>Area</a:t>
            </a:r>
            <a:r>
              <a:rPr sz="3200" b="1" spc="-25" dirty="0">
                <a:latin typeface="+mn-lt"/>
              </a:rPr>
              <a:t> </a:t>
            </a:r>
            <a:r>
              <a:rPr sz="3200" b="1" spc="5" dirty="0">
                <a:latin typeface="+mn-lt"/>
              </a:rPr>
              <a:t>Network</a:t>
            </a:r>
            <a:endParaRPr sz="3200" b="1" dirty="0">
              <a:latin typeface="+mn-lt"/>
            </a:endParaRPr>
          </a:p>
        </p:txBody>
      </p:sp>
      <p:sp>
        <p:nvSpPr>
          <p:cNvPr id="6" name="object 6"/>
          <p:cNvSpPr/>
          <p:nvPr/>
        </p:nvSpPr>
        <p:spPr>
          <a:xfrm>
            <a:off x="77723" y="1053089"/>
            <a:ext cx="5072380" cy="4962525"/>
          </a:xfrm>
          <a:custGeom>
            <a:avLst/>
            <a:gdLst/>
            <a:ahLst/>
            <a:cxnLst/>
            <a:rect l="l" t="t" r="r" b="b"/>
            <a:pathLst>
              <a:path w="5072380" h="4962525">
                <a:moveTo>
                  <a:pt x="4244835" y="0"/>
                </a:moveTo>
                <a:lnTo>
                  <a:pt x="827036" y="0"/>
                </a:lnTo>
                <a:lnTo>
                  <a:pt x="778442" y="1403"/>
                </a:lnTo>
                <a:lnTo>
                  <a:pt x="730587" y="5563"/>
                </a:lnTo>
                <a:lnTo>
                  <a:pt x="683549" y="12402"/>
                </a:lnTo>
                <a:lnTo>
                  <a:pt x="637406" y="21842"/>
                </a:lnTo>
                <a:lnTo>
                  <a:pt x="592234" y="33805"/>
                </a:lnTo>
                <a:lnTo>
                  <a:pt x="548113" y="48214"/>
                </a:lnTo>
                <a:lnTo>
                  <a:pt x="505118" y="64991"/>
                </a:lnTo>
                <a:lnTo>
                  <a:pt x="463328" y="84059"/>
                </a:lnTo>
                <a:lnTo>
                  <a:pt x="422821" y="105340"/>
                </a:lnTo>
                <a:lnTo>
                  <a:pt x="383673" y="128757"/>
                </a:lnTo>
                <a:lnTo>
                  <a:pt x="345964" y="154232"/>
                </a:lnTo>
                <a:lnTo>
                  <a:pt x="309769" y="181688"/>
                </a:lnTo>
                <a:lnTo>
                  <a:pt x="275167" y="211046"/>
                </a:lnTo>
                <a:lnTo>
                  <a:pt x="242235" y="242230"/>
                </a:lnTo>
                <a:lnTo>
                  <a:pt x="211050" y="275161"/>
                </a:lnTo>
                <a:lnTo>
                  <a:pt x="181692" y="309763"/>
                </a:lnTo>
                <a:lnTo>
                  <a:pt x="154236" y="345958"/>
                </a:lnTo>
                <a:lnTo>
                  <a:pt x="128760" y="383668"/>
                </a:lnTo>
                <a:lnTo>
                  <a:pt x="105343" y="422815"/>
                </a:lnTo>
                <a:lnTo>
                  <a:pt x="84061" y="463323"/>
                </a:lnTo>
                <a:lnTo>
                  <a:pt x="64993" y="505113"/>
                </a:lnTo>
                <a:lnTo>
                  <a:pt x="48215" y="548107"/>
                </a:lnTo>
                <a:lnTo>
                  <a:pt x="33806" y="592230"/>
                </a:lnTo>
                <a:lnTo>
                  <a:pt x="21842" y="637402"/>
                </a:lnTo>
                <a:lnTo>
                  <a:pt x="12402" y="683546"/>
                </a:lnTo>
                <a:lnTo>
                  <a:pt x="5564" y="730585"/>
                </a:lnTo>
                <a:lnTo>
                  <a:pt x="1403" y="778441"/>
                </a:lnTo>
                <a:lnTo>
                  <a:pt x="0" y="827036"/>
                </a:lnTo>
                <a:lnTo>
                  <a:pt x="0" y="4135094"/>
                </a:lnTo>
                <a:lnTo>
                  <a:pt x="1403" y="4183690"/>
                </a:lnTo>
                <a:lnTo>
                  <a:pt x="5564" y="4231546"/>
                </a:lnTo>
                <a:lnTo>
                  <a:pt x="12402" y="4278585"/>
                </a:lnTo>
                <a:lnTo>
                  <a:pt x="21842" y="4324729"/>
                </a:lnTo>
                <a:lnTo>
                  <a:pt x="33806" y="4369902"/>
                </a:lnTo>
                <a:lnTo>
                  <a:pt x="48215" y="4414024"/>
                </a:lnTo>
                <a:lnTo>
                  <a:pt x="64993" y="4457020"/>
                </a:lnTo>
                <a:lnTo>
                  <a:pt x="84061" y="4498810"/>
                </a:lnTo>
                <a:lnTo>
                  <a:pt x="105343" y="4539318"/>
                </a:lnTo>
                <a:lnTo>
                  <a:pt x="128760" y="4578466"/>
                </a:lnTo>
                <a:lnTo>
                  <a:pt x="154236" y="4616177"/>
                </a:lnTo>
                <a:lnTo>
                  <a:pt x="181692" y="4652372"/>
                </a:lnTo>
                <a:lnTo>
                  <a:pt x="211050" y="4686975"/>
                </a:lnTo>
                <a:lnTo>
                  <a:pt x="242235" y="4719907"/>
                </a:lnTo>
                <a:lnTo>
                  <a:pt x="275167" y="4751091"/>
                </a:lnTo>
                <a:lnTo>
                  <a:pt x="309769" y="4780450"/>
                </a:lnTo>
                <a:lnTo>
                  <a:pt x="345964" y="4807907"/>
                </a:lnTo>
                <a:lnTo>
                  <a:pt x="383673" y="4833382"/>
                </a:lnTo>
                <a:lnTo>
                  <a:pt x="422821" y="4856800"/>
                </a:lnTo>
                <a:lnTo>
                  <a:pt x="463328" y="4878081"/>
                </a:lnTo>
                <a:lnTo>
                  <a:pt x="505118" y="4897150"/>
                </a:lnTo>
                <a:lnTo>
                  <a:pt x="548113" y="4913928"/>
                </a:lnTo>
                <a:lnTo>
                  <a:pt x="592234" y="4928337"/>
                </a:lnTo>
                <a:lnTo>
                  <a:pt x="637406" y="4940301"/>
                </a:lnTo>
                <a:lnTo>
                  <a:pt x="683549" y="4949741"/>
                </a:lnTo>
                <a:lnTo>
                  <a:pt x="730587" y="4956579"/>
                </a:lnTo>
                <a:lnTo>
                  <a:pt x="778442" y="4960740"/>
                </a:lnTo>
                <a:lnTo>
                  <a:pt x="827036" y="4962144"/>
                </a:lnTo>
                <a:lnTo>
                  <a:pt x="4244835" y="4962144"/>
                </a:lnTo>
                <a:lnTo>
                  <a:pt x="4293429" y="4960740"/>
                </a:lnTo>
                <a:lnTo>
                  <a:pt x="4341284" y="4956579"/>
                </a:lnTo>
                <a:lnTo>
                  <a:pt x="4388322" y="4949741"/>
                </a:lnTo>
                <a:lnTo>
                  <a:pt x="4434465" y="4940301"/>
                </a:lnTo>
                <a:lnTo>
                  <a:pt x="4479637" y="4928337"/>
                </a:lnTo>
                <a:lnTo>
                  <a:pt x="4523758" y="4913928"/>
                </a:lnTo>
                <a:lnTo>
                  <a:pt x="4566753" y="4897150"/>
                </a:lnTo>
                <a:lnTo>
                  <a:pt x="4608543" y="4878081"/>
                </a:lnTo>
                <a:lnTo>
                  <a:pt x="4649050" y="4856800"/>
                </a:lnTo>
                <a:lnTo>
                  <a:pt x="4688198" y="4833382"/>
                </a:lnTo>
                <a:lnTo>
                  <a:pt x="4725907" y="4807907"/>
                </a:lnTo>
                <a:lnTo>
                  <a:pt x="4762102" y="4780450"/>
                </a:lnTo>
                <a:lnTo>
                  <a:pt x="4796704" y="4751091"/>
                </a:lnTo>
                <a:lnTo>
                  <a:pt x="4829636" y="4719907"/>
                </a:lnTo>
                <a:lnTo>
                  <a:pt x="4860821" y="4686975"/>
                </a:lnTo>
                <a:lnTo>
                  <a:pt x="4890179" y="4652372"/>
                </a:lnTo>
                <a:lnTo>
                  <a:pt x="4917635" y="4616177"/>
                </a:lnTo>
                <a:lnTo>
                  <a:pt x="4943111" y="4578466"/>
                </a:lnTo>
                <a:lnTo>
                  <a:pt x="4966528" y="4539318"/>
                </a:lnTo>
                <a:lnTo>
                  <a:pt x="4987810" y="4498810"/>
                </a:lnTo>
                <a:lnTo>
                  <a:pt x="5006878" y="4457020"/>
                </a:lnTo>
                <a:lnTo>
                  <a:pt x="5023656" y="4414024"/>
                </a:lnTo>
                <a:lnTo>
                  <a:pt x="5038065" y="4369902"/>
                </a:lnTo>
                <a:lnTo>
                  <a:pt x="5050029" y="4324729"/>
                </a:lnTo>
                <a:lnTo>
                  <a:pt x="5059469" y="4278585"/>
                </a:lnTo>
                <a:lnTo>
                  <a:pt x="5066307" y="4231546"/>
                </a:lnTo>
                <a:lnTo>
                  <a:pt x="5070468" y="4183690"/>
                </a:lnTo>
                <a:lnTo>
                  <a:pt x="5071872" y="4135094"/>
                </a:lnTo>
                <a:lnTo>
                  <a:pt x="5071872" y="827036"/>
                </a:lnTo>
                <a:lnTo>
                  <a:pt x="5070468" y="778441"/>
                </a:lnTo>
                <a:lnTo>
                  <a:pt x="5066307" y="730585"/>
                </a:lnTo>
                <a:lnTo>
                  <a:pt x="5059469" y="683546"/>
                </a:lnTo>
                <a:lnTo>
                  <a:pt x="5050029" y="637402"/>
                </a:lnTo>
                <a:lnTo>
                  <a:pt x="5038065" y="592230"/>
                </a:lnTo>
                <a:lnTo>
                  <a:pt x="5023656" y="548107"/>
                </a:lnTo>
                <a:lnTo>
                  <a:pt x="5006878" y="505113"/>
                </a:lnTo>
                <a:lnTo>
                  <a:pt x="4987810" y="463323"/>
                </a:lnTo>
                <a:lnTo>
                  <a:pt x="4966528" y="422815"/>
                </a:lnTo>
                <a:lnTo>
                  <a:pt x="4943111" y="383668"/>
                </a:lnTo>
                <a:lnTo>
                  <a:pt x="4917635" y="345958"/>
                </a:lnTo>
                <a:lnTo>
                  <a:pt x="4890179" y="309763"/>
                </a:lnTo>
                <a:lnTo>
                  <a:pt x="4860821" y="275161"/>
                </a:lnTo>
                <a:lnTo>
                  <a:pt x="4829636" y="242230"/>
                </a:lnTo>
                <a:lnTo>
                  <a:pt x="4796704" y="211046"/>
                </a:lnTo>
                <a:lnTo>
                  <a:pt x="4762102" y="181688"/>
                </a:lnTo>
                <a:lnTo>
                  <a:pt x="4725907" y="154232"/>
                </a:lnTo>
                <a:lnTo>
                  <a:pt x="4688198" y="128757"/>
                </a:lnTo>
                <a:lnTo>
                  <a:pt x="4649050" y="105340"/>
                </a:lnTo>
                <a:lnTo>
                  <a:pt x="4608543" y="84059"/>
                </a:lnTo>
                <a:lnTo>
                  <a:pt x="4566753" y="64991"/>
                </a:lnTo>
                <a:lnTo>
                  <a:pt x="4523758" y="48214"/>
                </a:lnTo>
                <a:lnTo>
                  <a:pt x="4479637" y="33805"/>
                </a:lnTo>
                <a:lnTo>
                  <a:pt x="4434465" y="21842"/>
                </a:lnTo>
                <a:lnTo>
                  <a:pt x="4388322" y="12402"/>
                </a:lnTo>
                <a:lnTo>
                  <a:pt x="4341284" y="5563"/>
                </a:lnTo>
                <a:lnTo>
                  <a:pt x="4293429" y="1403"/>
                </a:lnTo>
                <a:lnTo>
                  <a:pt x="4244835" y="0"/>
                </a:lnTo>
                <a:close/>
              </a:path>
            </a:pathLst>
          </a:custGeom>
          <a:solidFill>
            <a:srgbClr val="FFFFFF"/>
          </a:solidFill>
        </p:spPr>
        <p:txBody>
          <a:bodyPr wrap="square" lIns="0" tIns="0" rIns="0" bIns="0" rtlCol="0"/>
          <a:lstStyle/>
          <a:p>
            <a:endParaRPr dirty="0"/>
          </a:p>
        </p:txBody>
      </p:sp>
      <p:sp>
        <p:nvSpPr>
          <p:cNvPr id="7" name="object 7"/>
          <p:cNvSpPr/>
          <p:nvPr/>
        </p:nvSpPr>
        <p:spPr>
          <a:xfrm>
            <a:off x="77723" y="1053089"/>
            <a:ext cx="5072380" cy="4962525"/>
          </a:xfrm>
          <a:custGeom>
            <a:avLst/>
            <a:gdLst/>
            <a:ahLst/>
            <a:cxnLst/>
            <a:rect l="l" t="t" r="r" b="b"/>
            <a:pathLst>
              <a:path w="5072380" h="4962525">
                <a:moveTo>
                  <a:pt x="0" y="827036"/>
                </a:moveTo>
                <a:lnTo>
                  <a:pt x="1403" y="778441"/>
                </a:lnTo>
                <a:lnTo>
                  <a:pt x="5564" y="730585"/>
                </a:lnTo>
                <a:lnTo>
                  <a:pt x="12402" y="683546"/>
                </a:lnTo>
                <a:lnTo>
                  <a:pt x="21842" y="637402"/>
                </a:lnTo>
                <a:lnTo>
                  <a:pt x="33806" y="592230"/>
                </a:lnTo>
                <a:lnTo>
                  <a:pt x="48215" y="548107"/>
                </a:lnTo>
                <a:lnTo>
                  <a:pt x="64993" y="505113"/>
                </a:lnTo>
                <a:lnTo>
                  <a:pt x="84061" y="463323"/>
                </a:lnTo>
                <a:lnTo>
                  <a:pt x="105343" y="422815"/>
                </a:lnTo>
                <a:lnTo>
                  <a:pt x="128760" y="383668"/>
                </a:lnTo>
                <a:lnTo>
                  <a:pt x="154236" y="345958"/>
                </a:lnTo>
                <a:lnTo>
                  <a:pt x="181692" y="309763"/>
                </a:lnTo>
                <a:lnTo>
                  <a:pt x="211050" y="275161"/>
                </a:lnTo>
                <a:lnTo>
                  <a:pt x="242235" y="242230"/>
                </a:lnTo>
                <a:lnTo>
                  <a:pt x="275167" y="211046"/>
                </a:lnTo>
                <a:lnTo>
                  <a:pt x="309769" y="181688"/>
                </a:lnTo>
                <a:lnTo>
                  <a:pt x="345964" y="154232"/>
                </a:lnTo>
                <a:lnTo>
                  <a:pt x="383673" y="128757"/>
                </a:lnTo>
                <a:lnTo>
                  <a:pt x="422821" y="105340"/>
                </a:lnTo>
                <a:lnTo>
                  <a:pt x="463328" y="84059"/>
                </a:lnTo>
                <a:lnTo>
                  <a:pt x="505118" y="64991"/>
                </a:lnTo>
                <a:lnTo>
                  <a:pt x="548113" y="48214"/>
                </a:lnTo>
                <a:lnTo>
                  <a:pt x="592234" y="33805"/>
                </a:lnTo>
                <a:lnTo>
                  <a:pt x="637406" y="21842"/>
                </a:lnTo>
                <a:lnTo>
                  <a:pt x="683549" y="12402"/>
                </a:lnTo>
                <a:lnTo>
                  <a:pt x="730587" y="5563"/>
                </a:lnTo>
                <a:lnTo>
                  <a:pt x="778442" y="1403"/>
                </a:lnTo>
                <a:lnTo>
                  <a:pt x="827036" y="0"/>
                </a:lnTo>
                <a:lnTo>
                  <a:pt x="4244835" y="0"/>
                </a:lnTo>
                <a:lnTo>
                  <a:pt x="4293429" y="1403"/>
                </a:lnTo>
                <a:lnTo>
                  <a:pt x="4341284" y="5563"/>
                </a:lnTo>
                <a:lnTo>
                  <a:pt x="4388322" y="12402"/>
                </a:lnTo>
                <a:lnTo>
                  <a:pt x="4434465" y="21842"/>
                </a:lnTo>
                <a:lnTo>
                  <a:pt x="4479637" y="33805"/>
                </a:lnTo>
                <a:lnTo>
                  <a:pt x="4523758" y="48214"/>
                </a:lnTo>
                <a:lnTo>
                  <a:pt x="4566753" y="64991"/>
                </a:lnTo>
                <a:lnTo>
                  <a:pt x="4608543" y="84059"/>
                </a:lnTo>
                <a:lnTo>
                  <a:pt x="4649050" y="105340"/>
                </a:lnTo>
                <a:lnTo>
                  <a:pt x="4688198" y="128757"/>
                </a:lnTo>
                <a:lnTo>
                  <a:pt x="4725907" y="154232"/>
                </a:lnTo>
                <a:lnTo>
                  <a:pt x="4762102" y="181688"/>
                </a:lnTo>
                <a:lnTo>
                  <a:pt x="4796704" y="211046"/>
                </a:lnTo>
                <a:lnTo>
                  <a:pt x="4829636" y="242230"/>
                </a:lnTo>
                <a:lnTo>
                  <a:pt x="4860821" y="275161"/>
                </a:lnTo>
                <a:lnTo>
                  <a:pt x="4890179" y="309763"/>
                </a:lnTo>
                <a:lnTo>
                  <a:pt x="4917635" y="345958"/>
                </a:lnTo>
                <a:lnTo>
                  <a:pt x="4943111" y="383668"/>
                </a:lnTo>
                <a:lnTo>
                  <a:pt x="4966528" y="422815"/>
                </a:lnTo>
                <a:lnTo>
                  <a:pt x="4987810" y="463323"/>
                </a:lnTo>
                <a:lnTo>
                  <a:pt x="5006878" y="505113"/>
                </a:lnTo>
                <a:lnTo>
                  <a:pt x="5023656" y="548107"/>
                </a:lnTo>
                <a:lnTo>
                  <a:pt x="5038065" y="592230"/>
                </a:lnTo>
                <a:lnTo>
                  <a:pt x="5050029" y="637402"/>
                </a:lnTo>
                <a:lnTo>
                  <a:pt x="5059469" y="683546"/>
                </a:lnTo>
                <a:lnTo>
                  <a:pt x="5066307" y="730585"/>
                </a:lnTo>
                <a:lnTo>
                  <a:pt x="5070468" y="778441"/>
                </a:lnTo>
                <a:lnTo>
                  <a:pt x="5071872" y="827036"/>
                </a:lnTo>
                <a:lnTo>
                  <a:pt x="5071872" y="4135094"/>
                </a:lnTo>
                <a:lnTo>
                  <a:pt x="5070468" y="4183690"/>
                </a:lnTo>
                <a:lnTo>
                  <a:pt x="5066307" y="4231546"/>
                </a:lnTo>
                <a:lnTo>
                  <a:pt x="5059469" y="4278585"/>
                </a:lnTo>
                <a:lnTo>
                  <a:pt x="5050029" y="4324729"/>
                </a:lnTo>
                <a:lnTo>
                  <a:pt x="5038065" y="4369902"/>
                </a:lnTo>
                <a:lnTo>
                  <a:pt x="5023656" y="4414024"/>
                </a:lnTo>
                <a:lnTo>
                  <a:pt x="5006878" y="4457020"/>
                </a:lnTo>
                <a:lnTo>
                  <a:pt x="4987810" y="4498810"/>
                </a:lnTo>
                <a:lnTo>
                  <a:pt x="4966528" y="4539318"/>
                </a:lnTo>
                <a:lnTo>
                  <a:pt x="4943111" y="4578466"/>
                </a:lnTo>
                <a:lnTo>
                  <a:pt x="4917635" y="4616177"/>
                </a:lnTo>
                <a:lnTo>
                  <a:pt x="4890179" y="4652372"/>
                </a:lnTo>
                <a:lnTo>
                  <a:pt x="4860821" y="4686975"/>
                </a:lnTo>
                <a:lnTo>
                  <a:pt x="4829636" y="4719907"/>
                </a:lnTo>
                <a:lnTo>
                  <a:pt x="4796704" y="4751091"/>
                </a:lnTo>
                <a:lnTo>
                  <a:pt x="4762102" y="4780450"/>
                </a:lnTo>
                <a:lnTo>
                  <a:pt x="4725907" y="4807907"/>
                </a:lnTo>
                <a:lnTo>
                  <a:pt x="4688198" y="4833382"/>
                </a:lnTo>
                <a:lnTo>
                  <a:pt x="4649050" y="4856800"/>
                </a:lnTo>
                <a:lnTo>
                  <a:pt x="4608543" y="4878081"/>
                </a:lnTo>
                <a:lnTo>
                  <a:pt x="4566753" y="4897150"/>
                </a:lnTo>
                <a:lnTo>
                  <a:pt x="4523758" y="4913928"/>
                </a:lnTo>
                <a:lnTo>
                  <a:pt x="4479637" y="4928337"/>
                </a:lnTo>
                <a:lnTo>
                  <a:pt x="4434465" y="4940301"/>
                </a:lnTo>
                <a:lnTo>
                  <a:pt x="4388322" y="4949741"/>
                </a:lnTo>
                <a:lnTo>
                  <a:pt x="4341284" y="4956579"/>
                </a:lnTo>
                <a:lnTo>
                  <a:pt x="4293429" y="4960740"/>
                </a:lnTo>
                <a:lnTo>
                  <a:pt x="4244835" y="4962144"/>
                </a:lnTo>
                <a:lnTo>
                  <a:pt x="827036" y="4962144"/>
                </a:lnTo>
                <a:lnTo>
                  <a:pt x="778442" y="4960740"/>
                </a:lnTo>
                <a:lnTo>
                  <a:pt x="730587" y="4956579"/>
                </a:lnTo>
                <a:lnTo>
                  <a:pt x="683549" y="4949741"/>
                </a:lnTo>
                <a:lnTo>
                  <a:pt x="637406" y="4940301"/>
                </a:lnTo>
                <a:lnTo>
                  <a:pt x="592234" y="4928337"/>
                </a:lnTo>
                <a:lnTo>
                  <a:pt x="548113" y="4913928"/>
                </a:lnTo>
                <a:lnTo>
                  <a:pt x="505118" y="4897150"/>
                </a:lnTo>
                <a:lnTo>
                  <a:pt x="463328" y="4878081"/>
                </a:lnTo>
                <a:lnTo>
                  <a:pt x="422821" y="4856800"/>
                </a:lnTo>
                <a:lnTo>
                  <a:pt x="383673" y="4833382"/>
                </a:lnTo>
                <a:lnTo>
                  <a:pt x="345964" y="4807907"/>
                </a:lnTo>
                <a:lnTo>
                  <a:pt x="309769" y="4780450"/>
                </a:lnTo>
                <a:lnTo>
                  <a:pt x="275167" y="4751091"/>
                </a:lnTo>
                <a:lnTo>
                  <a:pt x="242235" y="4719907"/>
                </a:lnTo>
                <a:lnTo>
                  <a:pt x="211050" y="4686975"/>
                </a:lnTo>
                <a:lnTo>
                  <a:pt x="181692" y="4652372"/>
                </a:lnTo>
                <a:lnTo>
                  <a:pt x="154236" y="4616177"/>
                </a:lnTo>
                <a:lnTo>
                  <a:pt x="128760" y="4578466"/>
                </a:lnTo>
                <a:lnTo>
                  <a:pt x="105343" y="4539318"/>
                </a:lnTo>
                <a:lnTo>
                  <a:pt x="84061" y="4498810"/>
                </a:lnTo>
                <a:lnTo>
                  <a:pt x="64993" y="4457020"/>
                </a:lnTo>
                <a:lnTo>
                  <a:pt x="48215" y="4414024"/>
                </a:lnTo>
                <a:lnTo>
                  <a:pt x="33806" y="4369902"/>
                </a:lnTo>
                <a:lnTo>
                  <a:pt x="21842" y="4324729"/>
                </a:lnTo>
                <a:lnTo>
                  <a:pt x="12402" y="4278585"/>
                </a:lnTo>
                <a:lnTo>
                  <a:pt x="5564" y="4231546"/>
                </a:lnTo>
                <a:lnTo>
                  <a:pt x="1403" y="4183690"/>
                </a:lnTo>
                <a:lnTo>
                  <a:pt x="0" y="4135094"/>
                </a:lnTo>
                <a:lnTo>
                  <a:pt x="0" y="827036"/>
                </a:lnTo>
                <a:close/>
              </a:path>
            </a:pathLst>
          </a:custGeom>
          <a:ln w="9525">
            <a:solidFill>
              <a:srgbClr val="000000"/>
            </a:solidFill>
          </a:ln>
        </p:spPr>
        <p:txBody>
          <a:bodyPr wrap="square" lIns="0" tIns="0" rIns="0" bIns="0" rtlCol="0"/>
          <a:lstStyle/>
          <a:p>
            <a:endParaRPr dirty="0"/>
          </a:p>
        </p:txBody>
      </p:sp>
      <p:sp>
        <p:nvSpPr>
          <p:cNvPr id="8" name="object 8"/>
          <p:cNvSpPr/>
          <p:nvPr/>
        </p:nvSpPr>
        <p:spPr>
          <a:xfrm>
            <a:off x="4860035" y="1053086"/>
            <a:ext cx="4215765" cy="4962525"/>
          </a:xfrm>
          <a:custGeom>
            <a:avLst/>
            <a:gdLst/>
            <a:ahLst/>
            <a:cxnLst/>
            <a:rect l="l" t="t" r="r" b="b"/>
            <a:pathLst>
              <a:path w="4215765" h="4962525">
                <a:moveTo>
                  <a:pt x="3512807" y="0"/>
                </a:moveTo>
                <a:lnTo>
                  <a:pt x="702576" y="0"/>
                </a:lnTo>
                <a:lnTo>
                  <a:pt x="654473" y="1620"/>
                </a:lnTo>
                <a:lnTo>
                  <a:pt x="607241" y="6413"/>
                </a:lnTo>
                <a:lnTo>
                  <a:pt x="560982" y="14273"/>
                </a:lnTo>
                <a:lnTo>
                  <a:pt x="515803" y="25096"/>
                </a:lnTo>
                <a:lnTo>
                  <a:pt x="471808" y="38777"/>
                </a:lnTo>
                <a:lnTo>
                  <a:pt x="429101" y="55211"/>
                </a:lnTo>
                <a:lnTo>
                  <a:pt x="387788" y="74294"/>
                </a:lnTo>
                <a:lnTo>
                  <a:pt x="347972" y="95922"/>
                </a:lnTo>
                <a:lnTo>
                  <a:pt x="309759" y="119988"/>
                </a:lnTo>
                <a:lnTo>
                  <a:pt x="273252" y="146390"/>
                </a:lnTo>
                <a:lnTo>
                  <a:pt x="238558" y="175022"/>
                </a:lnTo>
                <a:lnTo>
                  <a:pt x="205779" y="205779"/>
                </a:lnTo>
                <a:lnTo>
                  <a:pt x="175022" y="238558"/>
                </a:lnTo>
                <a:lnTo>
                  <a:pt x="146390" y="273252"/>
                </a:lnTo>
                <a:lnTo>
                  <a:pt x="119988" y="309759"/>
                </a:lnTo>
                <a:lnTo>
                  <a:pt x="95922" y="347972"/>
                </a:lnTo>
                <a:lnTo>
                  <a:pt x="74294" y="387788"/>
                </a:lnTo>
                <a:lnTo>
                  <a:pt x="55211" y="429101"/>
                </a:lnTo>
                <a:lnTo>
                  <a:pt x="38777" y="471808"/>
                </a:lnTo>
                <a:lnTo>
                  <a:pt x="25096" y="515803"/>
                </a:lnTo>
                <a:lnTo>
                  <a:pt x="14273" y="560982"/>
                </a:lnTo>
                <a:lnTo>
                  <a:pt x="6413" y="607241"/>
                </a:lnTo>
                <a:lnTo>
                  <a:pt x="1620" y="654473"/>
                </a:lnTo>
                <a:lnTo>
                  <a:pt x="0" y="702576"/>
                </a:lnTo>
                <a:lnTo>
                  <a:pt x="0" y="4259567"/>
                </a:lnTo>
                <a:lnTo>
                  <a:pt x="1620" y="4307670"/>
                </a:lnTo>
                <a:lnTo>
                  <a:pt x="6413" y="4354902"/>
                </a:lnTo>
                <a:lnTo>
                  <a:pt x="14273" y="4401161"/>
                </a:lnTo>
                <a:lnTo>
                  <a:pt x="25096" y="4446340"/>
                </a:lnTo>
                <a:lnTo>
                  <a:pt x="38777" y="4490335"/>
                </a:lnTo>
                <a:lnTo>
                  <a:pt x="55211" y="4533042"/>
                </a:lnTo>
                <a:lnTo>
                  <a:pt x="74294" y="4574355"/>
                </a:lnTo>
                <a:lnTo>
                  <a:pt x="95922" y="4614171"/>
                </a:lnTo>
                <a:lnTo>
                  <a:pt x="119988" y="4652384"/>
                </a:lnTo>
                <a:lnTo>
                  <a:pt x="146390" y="4688891"/>
                </a:lnTo>
                <a:lnTo>
                  <a:pt x="175022" y="4723585"/>
                </a:lnTo>
                <a:lnTo>
                  <a:pt x="205779" y="4756364"/>
                </a:lnTo>
                <a:lnTo>
                  <a:pt x="238558" y="4787121"/>
                </a:lnTo>
                <a:lnTo>
                  <a:pt x="273252" y="4815753"/>
                </a:lnTo>
                <a:lnTo>
                  <a:pt x="309759" y="4842155"/>
                </a:lnTo>
                <a:lnTo>
                  <a:pt x="347972" y="4866221"/>
                </a:lnTo>
                <a:lnTo>
                  <a:pt x="387788" y="4887849"/>
                </a:lnTo>
                <a:lnTo>
                  <a:pt x="429101" y="4906932"/>
                </a:lnTo>
                <a:lnTo>
                  <a:pt x="471808" y="4923366"/>
                </a:lnTo>
                <a:lnTo>
                  <a:pt x="515803" y="4937047"/>
                </a:lnTo>
                <a:lnTo>
                  <a:pt x="560982" y="4947870"/>
                </a:lnTo>
                <a:lnTo>
                  <a:pt x="607241" y="4955730"/>
                </a:lnTo>
                <a:lnTo>
                  <a:pt x="654473" y="4960523"/>
                </a:lnTo>
                <a:lnTo>
                  <a:pt x="702576" y="4962144"/>
                </a:lnTo>
                <a:lnTo>
                  <a:pt x="3512807" y="4962144"/>
                </a:lnTo>
                <a:lnTo>
                  <a:pt x="3560910" y="4960523"/>
                </a:lnTo>
                <a:lnTo>
                  <a:pt x="3608142" y="4955730"/>
                </a:lnTo>
                <a:lnTo>
                  <a:pt x="3654401" y="4947870"/>
                </a:lnTo>
                <a:lnTo>
                  <a:pt x="3699580" y="4937047"/>
                </a:lnTo>
                <a:lnTo>
                  <a:pt x="3743575" y="4923366"/>
                </a:lnTo>
                <a:lnTo>
                  <a:pt x="3786282" y="4906932"/>
                </a:lnTo>
                <a:lnTo>
                  <a:pt x="3827595" y="4887849"/>
                </a:lnTo>
                <a:lnTo>
                  <a:pt x="3867411" y="4866221"/>
                </a:lnTo>
                <a:lnTo>
                  <a:pt x="3905624" y="4842155"/>
                </a:lnTo>
                <a:lnTo>
                  <a:pt x="3942131" y="4815753"/>
                </a:lnTo>
                <a:lnTo>
                  <a:pt x="3976825" y="4787121"/>
                </a:lnTo>
                <a:lnTo>
                  <a:pt x="4009604" y="4756364"/>
                </a:lnTo>
                <a:lnTo>
                  <a:pt x="4040361" y="4723585"/>
                </a:lnTo>
                <a:lnTo>
                  <a:pt x="4068993" y="4688891"/>
                </a:lnTo>
                <a:lnTo>
                  <a:pt x="4095395" y="4652384"/>
                </a:lnTo>
                <a:lnTo>
                  <a:pt x="4119461" y="4614171"/>
                </a:lnTo>
                <a:lnTo>
                  <a:pt x="4141089" y="4574355"/>
                </a:lnTo>
                <a:lnTo>
                  <a:pt x="4160172" y="4533042"/>
                </a:lnTo>
                <a:lnTo>
                  <a:pt x="4176606" y="4490335"/>
                </a:lnTo>
                <a:lnTo>
                  <a:pt x="4190287" y="4446340"/>
                </a:lnTo>
                <a:lnTo>
                  <a:pt x="4201110" y="4401161"/>
                </a:lnTo>
                <a:lnTo>
                  <a:pt x="4208970" y="4354902"/>
                </a:lnTo>
                <a:lnTo>
                  <a:pt x="4213763" y="4307670"/>
                </a:lnTo>
                <a:lnTo>
                  <a:pt x="4215384" y="4259567"/>
                </a:lnTo>
                <a:lnTo>
                  <a:pt x="4215384" y="702576"/>
                </a:lnTo>
                <a:lnTo>
                  <a:pt x="4213763" y="654473"/>
                </a:lnTo>
                <a:lnTo>
                  <a:pt x="4208970" y="607241"/>
                </a:lnTo>
                <a:lnTo>
                  <a:pt x="4201110" y="560982"/>
                </a:lnTo>
                <a:lnTo>
                  <a:pt x="4190287" y="515803"/>
                </a:lnTo>
                <a:lnTo>
                  <a:pt x="4176606" y="471808"/>
                </a:lnTo>
                <a:lnTo>
                  <a:pt x="4160172" y="429101"/>
                </a:lnTo>
                <a:lnTo>
                  <a:pt x="4141089" y="387788"/>
                </a:lnTo>
                <a:lnTo>
                  <a:pt x="4119461" y="347972"/>
                </a:lnTo>
                <a:lnTo>
                  <a:pt x="4095395" y="309759"/>
                </a:lnTo>
                <a:lnTo>
                  <a:pt x="4068993" y="273252"/>
                </a:lnTo>
                <a:lnTo>
                  <a:pt x="4040361" y="238558"/>
                </a:lnTo>
                <a:lnTo>
                  <a:pt x="4009604" y="205779"/>
                </a:lnTo>
                <a:lnTo>
                  <a:pt x="3976825" y="175022"/>
                </a:lnTo>
                <a:lnTo>
                  <a:pt x="3942131" y="146390"/>
                </a:lnTo>
                <a:lnTo>
                  <a:pt x="3905624" y="119988"/>
                </a:lnTo>
                <a:lnTo>
                  <a:pt x="3867411" y="95922"/>
                </a:lnTo>
                <a:lnTo>
                  <a:pt x="3827595" y="74294"/>
                </a:lnTo>
                <a:lnTo>
                  <a:pt x="3786282" y="55211"/>
                </a:lnTo>
                <a:lnTo>
                  <a:pt x="3743575" y="38777"/>
                </a:lnTo>
                <a:lnTo>
                  <a:pt x="3699580" y="25096"/>
                </a:lnTo>
                <a:lnTo>
                  <a:pt x="3654401" y="14273"/>
                </a:lnTo>
                <a:lnTo>
                  <a:pt x="3608142" y="6413"/>
                </a:lnTo>
                <a:lnTo>
                  <a:pt x="3560910" y="1620"/>
                </a:lnTo>
                <a:lnTo>
                  <a:pt x="3512807" y="0"/>
                </a:lnTo>
                <a:close/>
              </a:path>
            </a:pathLst>
          </a:custGeom>
          <a:solidFill>
            <a:srgbClr val="FFFFFF"/>
          </a:solidFill>
        </p:spPr>
        <p:txBody>
          <a:bodyPr wrap="square" lIns="0" tIns="0" rIns="0" bIns="0" rtlCol="0"/>
          <a:lstStyle/>
          <a:p>
            <a:endParaRPr dirty="0"/>
          </a:p>
        </p:txBody>
      </p:sp>
      <p:sp>
        <p:nvSpPr>
          <p:cNvPr id="9" name="object 9"/>
          <p:cNvSpPr/>
          <p:nvPr/>
        </p:nvSpPr>
        <p:spPr>
          <a:xfrm>
            <a:off x="4860035" y="1053086"/>
            <a:ext cx="4215765" cy="4962525"/>
          </a:xfrm>
          <a:custGeom>
            <a:avLst/>
            <a:gdLst/>
            <a:ahLst/>
            <a:cxnLst/>
            <a:rect l="l" t="t" r="r" b="b"/>
            <a:pathLst>
              <a:path w="4215765" h="4962525">
                <a:moveTo>
                  <a:pt x="0" y="702576"/>
                </a:moveTo>
                <a:lnTo>
                  <a:pt x="1620" y="654473"/>
                </a:lnTo>
                <a:lnTo>
                  <a:pt x="6413" y="607241"/>
                </a:lnTo>
                <a:lnTo>
                  <a:pt x="14273" y="560982"/>
                </a:lnTo>
                <a:lnTo>
                  <a:pt x="25096" y="515803"/>
                </a:lnTo>
                <a:lnTo>
                  <a:pt x="38777" y="471808"/>
                </a:lnTo>
                <a:lnTo>
                  <a:pt x="55211" y="429101"/>
                </a:lnTo>
                <a:lnTo>
                  <a:pt x="74294" y="387788"/>
                </a:lnTo>
                <a:lnTo>
                  <a:pt x="95922" y="347972"/>
                </a:lnTo>
                <a:lnTo>
                  <a:pt x="119988" y="309759"/>
                </a:lnTo>
                <a:lnTo>
                  <a:pt x="146390" y="273252"/>
                </a:lnTo>
                <a:lnTo>
                  <a:pt x="175022" y="238558"/>
                </a:lnTo>
                <a:lnTo>
                  <a:pt x="205779" y="205779"/>
                </a:lnTo>
                <a:lnTo>
                  <a:pt x="238558" y="175022"/>
                </a:lnTo>
                <a:lnTo>
                  <a:pt x="273252" y="146390"/>
                </a:lnTo>
                <a:lnTo>
                  <a:pt x="309759" y="119988"/>
                </a:lnTo>
                <a:lnTo>
                  <a:pt x="347972" y="95922"/>
                </a:lnTo>
                <a:lnTo>
                  <a:pt x="387788" y="74294"/>
                </a:lnTo>
                <a:lnTo>
                  <a:pt x="429101" y="55211"/>
                </a:lnTo>
                <a:lnTo>
                  <a:pt x="471808" y="38777"/>
                </a:lnTo>
                <a:lnTo>
                  <a:pt x="515803" y="25096"/>
                </a:lnTo>
                <a:lnTo>
                  <a:pt x="560982" y="14273"/>
                </a:lnTo>
                <a:lnTo>
                  <a:pt x="607241" y="6413"/>
                </a:lnTo>
                <a:lnTo>
                  <a:pt x="654473" y="1620"/>
                </a:lnTo>
                <a:lnTo>
                  <a:pt x="702576" y="0"/>
                </a:lnTo>
                <a:lnTo>
                  <a:pt x="3512807" y="0"/>
                </a:lnTo>
                <a:lnTo>
                  <a:pt x="3560910" y="1620"/>
                </a:lnTo>
                <a:lnTo>
                  <a:pt x="3608142" y="6413"/>
                </a:lnTo>
                <a:lnTo>
                  <a:pt x="3654401" y="14273"/>
                </a:lnTo>
                <a:lnTo>
                  <a:pt x="3699580" y="25096"/>
                </a:lnTo>
                <a:lnTo>
                  <a:pt x="3743575" y="38777"/>
                </a:lnTo>
                <a:lnTo>
                  <a:pt x="3786282" y="55211"/>
                </a:lnTo>
                <a:lnTo>
                  <a:pt x="3827595" y="74294"/>
                </a:lnTo>
                <a:lnTo>
                  <a:pt x="3867411" y="95922"/>
                </a:lnTo>
                <a:lnTo>
                  <a:pt x="3905624" y="119988"/>
                </a:lnTo>
                <a:lnTo>
                  <a:pt x="3942131" y="146390"/>
                </a:lnTo>
                <a:lnTo>
                  <a:pt x="3976825" y="175022"/>
                </a:lnTo>
                <a:lnTo>
                  <a:pt x="4009604" y="205779"/>
                </a:lnTo>
                <a:lnTo>
                  <a:pt x="4040361" y="238558"/>
                </a:lnTo>
                <a:lnTo>
                  <a:pt x="4068993" y="273252"/>
                </a:lnTo>
                <a:lnTo>
                  <a:pt x="4095395" y="309759"/>
                </a:lnTo>
                <a:lnTo>
                  <a:pt x="4119461" y="347972"/>
                </a:lnTo>
                <a:lnTo>
                  <a:pt x="4141089" y="387788"/>
                </a:lnTo>
                <a:lnTo>
                  <a:pt x="4160172" y="429101"/>
                </a:lnTo>
                <a:lnTo>
                  <a:pt x="4176606" y="471808"/>
                </a:lnTo>
                <a:lnTo>
                  <a:pt x="4190287" y="515803"/>
                </a:lnTo>
                <a:lnTo>
                  <a:pt x="4201110" y="560982"/>
                </a:lnTo>
                <a:lnTo>
                  <a:pt x="4208970" y="607241"/>
                </a:lnTo>
                <a:lnTo>
                  <a:pt x="4213763" y="654473"/>
                </a:lnTo>
                <a:lnTo>
                  <a:pt x="4215384" y="702576"/>
                </a:lnTo>
                <a:lnTo>
                  <a:pt x="4215384" y="4259567"/>
                </a:lnTo>
                <a:lnTo>
                  <a:pt x="4213763" y="4307670"/>
                </a:lnTo>
                <a:lnTo>
                  <a:pt x="4208970" y="4354902"/>
                </a:lnTo>
                <a:lnTo>
                  <a:pt x="4201110" y="4401161"/>
                </a:lnTo>
                <a:lnTo>
                  <a:pt x="4190287" y="4446340"/>
                </a:lnTo>
                <a:lnTo>
                  <a:pt x="4176606" y="4490335"/>
                </a:lnTo>
                <a:lnTo>
                  <a:pt x="4160172" y="4533042"/>
                </a:lnTo>
                <a:lnTo>
                  <a:pt x="4141089" y="4574355"/>
                </a:lnTo>
                <a:lnTo>
                  <a:pt x="4119461" y="4614171"/>
                </a:lnTo>
                <a:lnTo>
                  <a:pt x="4095395" y="4652384"/>
                </a:lnTo>
                <a:lnTo>
                  <a:pt x="4068993" y="4688891"/>
                </a:lnTo>
                <a:lnTo>
                  <a:pt x="4040361" y="4723585"/>
                </a:lnTo>
                <a:lnTo>
                  <a:pt x="4009604" y="4756364"/>
                </a:lnTo>
                <a:lnTo>
                  <a:pt x="3976825" y="4787121"/>
                </a:lnTo>
                <a:lnTo>
                  <a:pt x="3942131" y="4815753"/>
                </a:lnTo>
                <a:lnTo>
                  <a:pt x="3905624" y="4842155"/>
                </a:lnTo>
                <a:lnTo>
                  <a:pt x="3867411" y="4866221"/>
                </a:lnTo>
                <a:lnTo>
                  <a:pt x="3827595" y="4887849"/>
                </a:lnTo>
                <a:lnTo>
                  <a:pt x="3786282" y="4906932"/>
                </a:lnTo>
                <a:lnTo>
                  <a:pt x="3743575" y="4923366"/>
                </a:lnTo>
                <a:lnTo>
                  <a:pt x="3699580" y="4937047"/>
                </a:lnTo>
                <a:lnTo>
                  <a:pt x="3654401" y="4947870"/>
                </a:lnTo>
                <a:lnTo>
                  <a:pt x="3608142" y="4955730"/>
                </a:lnTo>
                <a:lnTo>
                  <a:pt x="3560910" y="4960523"/>
                </a:lnTo>
                <a:lnTo>
                  <a:pt x="3512807" y="4962144"/>
                </a:lnTo>
                <a:lnTo>
                  <a:pt x="702576" y="4962144"/>
                </a:lnTo>
                <a:lnTo>
                  <a:pt x="654473" y="4960523"/>
                </a:lnTo>
                <a:lnTo>
                  <a:pt x="607241" y="4955730"/>
                </a:lnTo>
                <a:lnTo>
                  <a:pt x="560982" y="4947870"/>
                </a:lnTo>
                <a:lnTo>
                  <a:pt x="515803" y="4937047"/>
                </a:lnTo>
                <a:lnTo>
                  <a:pt x="471808" y="4923366"/>
                </a:lnTo>
                <a:lnTo>
                  <a:pt x="429101" y="4906932"/>
                </a:lnTo>
                <a:lnTo>
                  <a:pt x="387788" y="4887849"/>
                </a:lnTo>
                <a:lnTo>
                  <a:pt x="347972" y="4866221"/>
                </a:lnTo>
                <a:lnTo>
                  <a:pt x="309759" y="4842155"/>
                </a:lnTo>
                <a:lnTo>
                  <a:pt x="273252" y="4815753"/>
                </a:lnTo>
                <a:lnTo>
                  <a:pt x="238558" y="4787121"/>
                </a:lnTo>
                <a:lnTo>
                  <a:pt x="205779" y="4756364"/>
                </a:lnTo>
                <a:lnTo>
                  <a:pt x="175022" y="4723585"/>
                </a:lnTo>
                <a:lnTo>
                  <a:pt x="146390" y="4688891"/>
                </a:lnTo>
                <a:lnTo>
                  <a:pt x="119988" y="4652384"/>
                </a:lnTo>
                <a:lnTo>
                  <a:pt x="95922" y="4614171"/>
                </a:lnTo>
                <a:lnTo>
                  <a:pt x="74294" y="4574355"/>
                </a:lnTo>
                <a:lnTo>
                  <a:pt x="55211" y="4533042"/>
                </a:lnTo>
                <a:lnTo>
                  <a:pt x="38777" y="4490335"/>
                </a:lnTo>
                <a:lnTo>
                  <a:pt x="25096" y="4446340"/>
                </a:lnTo>
                <a:lnTo>
                  <a:pt x="14273" y="4401161"/>
                </a:lnTo>
                <a:lnTo>
                  <a:pt x="6413" y="4354902"/>
                </a:lnTo>
                <a:lnTo>
                  <a:pt x="1620" y="4307670"/>
                </a:lnTo>
                <a:lnTo>
                  <a:pt x="0" y="4259567"/>
                </a:lnTo>
                <a:lnTo>
                  <a:pt x="0" y="702576"/>
                </a:lnTo>
                <a:close/>
              </a:path>
            </a:pathLst>
          </a:custGeom>
          <a:ln w="9525">
            <a:solidFill>
              <a:srgbClr val="000000"/>
            </a:solidFill>
          </a:ln>
        </p:spPr>
        <p:txBody>
          <a:bodyPr wrap="square" lIns="0" tIns="0" rIns="0" bIns="0" rtlCol="0"/>
          <a:lstStyle/>
          <a:p>
            <a:endParaRPr dirty="0"/>
          </a:p>
        </p:txBody>
      </p:sp>
      <p:sp>
        <p:nvSpPr>
          <p:cNvPr id="10" name="object 10"/>
          <p:cNvSpPr/>
          <p:nvPr/>
        </p:nvSpPr>
        <p:spPr>
          <a:xfrm>
            <a:off x="2599944" y="1060704"/>
            <a:ext cx="4532375" cy="4952987"/>
          </a:xfrm>
          <a:prstGeom prst="rect">
            <a:avLst/>
          </a:prstGeom>
          <a:blipFill>
            <a:blip r:embed="rId2" cstate="print"/>
            <a:stretch>
              <a:fillRect/>
            </a:stretch>
          </a:blipFill>
        </p:spPr>
        <p:txBody>
          <a:bodyPr wrap="square" lIns="0" tIns="0" rIns="0" bIns="0" rtlCol="0"/>
          <a:lstStyle/>
          <a:p>
            <a:endParaRPr dirty="0"/>
          </a:p>
        </p:txBody>
      </p:sp>
      <p:sp>
        <p:nvSpPr>
          <p:cNvPr id="11" name="object 11"/>
          <p:cNvSpPr/>
          <p:nvPr/>
        </p:nvSpPr>
        <p:spPr>
          <a:xfrm>
            <a:off x="5943597" y="4712208"/>
            <a:ext cx="378460" cy="226060"/>
          </a:xfrm>
          <a:custGeom>
            <a:avLst/>
            <a:gdLst/>
            <a:ahLst/>
            <a:cxnLst/>
            <a:rect l="l" t="t" r="r" b="b"/>
            <a:pathLst>
              <a:path w="378460" h="226060">
                <a:moveTo>
                  <a:pt x="148259" y="0"/>
                </a:moveTo>
                <a:lnTo>
                  <a:pt x="0" y="41389"/>
                </a:lnTo>
                <a:lnTo>
                  <a:pt x="133642" y="86906"/>
                </a:lnTo>
                <a:lnTo>
                  <a:pt x="87706" y="101396"/>
                </a:lnTo>
                <a:lnTo>
                  <a:pt x="215074" y="144856"/>
                </a:lnTo>
                <a:lnTo>
                  <a:pt x="175399" y="155194"/>
                </a:lnTo>
                <a:lnTo>
                  <a:pt x="377951" y="225552"/>
                </a:lnTo>
                <a:lnTo>
                  <a:pt x="258927" y="134505"/>
                </a:lnTo>
                <a:lnTo>
                  <a:pt x="290258" y="126225"/>
                </a:lnTo>
                <a:lnTo>
                  <a:pt x="194195" y="72428"/>
                </a:lnTo>
                <a:lnTo>
                  <a:pt x="225526" y="64147"/>
                </a:lnTo>
                <a:lnTo>
                  <a:pt x="148259" y="0"/>
                </a:lnTo>
                <a:close/>
              </a:path>
            </a:pathLst>
          </a:custGeom>
          <a:solidFill>
            <a:srgbClr val="FFFF66"/>
          </a:solidFill>
        </p:spPr>
        <p:txBody>
          <a:bodyPr wrap="square" lIns="0" tIns="0" rIns="0" bIns="0" rtlCol="0"/>
          <a:lstStyle/>
          <a:p>
            <a:endParaRPr dirty="0"/>
          </a:p>
        </p:txBody>
      </p:sp>
      <p:sp>
        <p:nvSpPr>
          <p:cNvPr id="12" name="object 12"/>
          <p:cNvSpPr/>
          <p:nvPr/>
        </p:nvSpPr>
        <p:spPr>
          <a:xfrm>
            <a:off x="5945121" y="4713732"/>
            <a:ext cx="378460" cy="226060"/>
          </a:xfrm>
          <a:custGeom>
            <a:avLst/>
            <a:gdLst/>
            <a:ahLst/>
            <a:cxnLst/>
            <a:rect l="l" t="t" r="r" b="b"/>
            <a:pathLst>
              <a:path w="378460" h="226060">
                <a:moveTo>
                  <a:pt x="148259" y="0"/>
                </a:moveTo>
                <a:lnTo>
                  <a:pt x="0" y="41389"/>
                </a:lnTo>
                <a:lnTo>
                  <a:pt x="133642" y="86906"/>
                </a:lnTo>
                <a:lnTo>
                  <a:pt x="87706" y="101396"/>
                </a:lnTo>
                <a:lnTo>
                  <a:pt x="215074" y="144856"/>
                </a:lnTo>
                <a:lnTo>
                  <a:pt x="175399" y="155194"/>
                </a:lnTo>
                <a:lnTo>
                  <a:pt x="377951" y="225552"/>
                </a:lnTo>
                <a:lnTo>
                  <a:pt x="258927" y="134505"/>
                </a:lnTo>
                <a:lnTo>
                  <a:pt x="290258" y="126225"/>
                </a:lnTo>
                <a:lnTo>
                  <a:pt x="194195" y="72428"/>
                </a:lnTo>
                <a:lnTo>
                  <a:pt x="225526" y="64147"/>
                </a:lnTo>
                <a:lnTo>
                  <a:pt x="148259" y="0"/>
                </a:lnTo>
                <a:close/>
              </a:path>
            </a:pathLst>
          </a:custGeom>
          <a:ln w="7937">
            <a:solidFill>
              <a:srgbClr val="000000"/>
            </a:solidFill>
          </a:ln>
        </p:spPr>
        <p:txBody>
          <a:bodyPr wrap="square" lIns="0" tIns="0" rIns="0" bIns="0" rtlCol="0"/>
          <a:lstStyle/>
          <a:p>
            <a:endParaRPr dirty="0"/>
          </a:p>
        </p:txBody>
      </p:sp>
      <p:sp>
        <p:nvSpPr>
          <p:cNvPr id="13" name="object 13"/>
          <p:cNvSpPr/>
          <p:nvPr/>
        </p:nvSpPr>
        <p:spPr>
          <a:xfrm>
            <a:off x="3553226" y="1871345"/>
            <a:ext cx="2331389" cy="3218211"/>
          </a:xfrm>
          <a:prstGeom prst="rect">
            <a:avLst/>
          </a:prstGeom>
          <a:blipFill>
            <a:blip r:embed="rId3" cstate="print"/>
            <a:stretch>
              <a:fillRect/>
            </a:stretch>
          </a:blipFill>
        </p:spPr>
        <p:txBody>
          <a:bodyPr wrap="square" lIns="0" tIns="0" rIns="0" bIns="0" rtlCol="0"/>
          <a:lstStyle/>
          <a:p>
            <a:endParaRPr dirty="0"/>
          </a:p>
        </p:txBody>
      </p:sp>
      <p:sp>
        <p:nvSpPr>
          <p:cNvPr id="14" name="object 14"/>
          <p:cNvSpPr/>
          <p:nvPr/>
        </p:nvSpPr>
        <p:spPr>
          <a:xfrm>
            <a:off x="1471892" y="4424989"/>
            <a:ext cx="511809" cy="774700"/>
          </a:xfrm>
          <a:custGeom>
            <a:avLst/>
            <a:gdLst/>
            <a:ahLst/>
            <a:cxnLst/>
            <a:rect l="l" t="t" r="r" b="b"/>
            <a:pathLst>
              <a:path w="511810" h="774700">
                <a:moveTo>
                  <a:pt x="511683" y="3161"/>
                </a:moveTo>
                <a:lnTo>
                  <a:pt x="457348" y="0"/>
                </a:lnTo>
                <a:lnTo>
                  <a:pt x="404397" y="1749"/>
                </a:lnTo>
                <a:lnTo>
                  <a:pt x="353176" y="8211"/>
                </a:lnTo>
                <a:lnTo>
                  <a:pt x="304032" y="19188"/>
                </a:lnTo>
                <a:lnTo>
                  <a:pt x="257311" y="34483"/>
                </a:lnTo>
                <a:lnTo>
                  <a:pt x="213359" y="53896"/>
                </a:lnTo>
                <a:lnTo>
                  <a:pt x="172524" y="77232"/>
                </a:lnTo>
                <a:lnTo>
                  <a:pt x="135151" y="104291"/>
                </a:lnTo>
                <a:lnTo>
                  <a:pt x="101588" y="134876"/>
                </a:lnTo>
                <a:lnTo>
                  <a:pt x="72180" y="168789"/>
                </a:lnTo>
                <a:lnTo>
                  <a:pt x="47275" y="205832"/>
                </a:lnTo>
                <a:lnTo>
                  <a:pt x="27218" y="245807"/>
                </a:lnTo>
                <a:lnTo>
                  <a:pt x="12357" y="288517"/>
                </a:lnTo>
                <a:lnTo>
                  <a:pt x="3545" y="330435"/>
                </a:lnTo>
                <a:lnTo>
                  <a:pt x="0" y="372701"/>
                </a:lnTo>
                <a:lnTo>
                  <a:pt x="1564" y="415013"/>
                </a:lnTo>
                <a:lnTo>
                  <a:pt x="8083" y="457069"/>
                </a:lnTo>
                <a:lnTo>
                  <a:pt x="19399" y="498568"/>
                </a:lnTo>
                <a:lnTo>
                  <a:pt x="35357" y="539207"/>
                </a:lnTo>
                <a:lnTo>
                  <a:pt x="55800" y="578685"/>
                </a:lnTo>
                <a:lnTo>
                  <a:pt x="80572" y="616700"/>
                </a:lnTo>
                <a:lnTo>
                  <a:pt x="109516" y="652950"/>
                </a:lnTo>
                <a:lnTo>
                  <a:pt x="142477" y="687134"/>
                </a:lnTo>
                <a:lnTo>
                  <a:pt x="179297" y="718949"/>
                </a:lnTo>
                <a:lnTo>
                  <a:pt x="219822" y="748094"/>
                </a:lnTo>
                <a:lnTo>
                  <a:pt x="263893" y="774267"/>
                </a:lnTo>
              </a:path>
            </a:pathLst>
          </a:custGeom>
          <a:ln w="28575">
            <a:solidFill>
              <a:srgbClr val="A7A8A7"/>
            </a:solidFill>
          </a:ln>
        </p:spPr>
        <p:txBody>
          <a:bodyPr wrap="square" lIns="0" tIns="0" rIns="0" bIns="0" rtlCol="0"/>
          <a:lstStyle/>
          <a:p>
            <a:endParaRPr dirty="0"/>
          </a:p>
        </p:txBody>
      </p:sp>
      <p:sp>
        <p:nvSpPr>
          <p:cNvPr id="15" name="object 15"/>
          <p:cNvSpPr/>
          <p:nvPr/>
        </p:nvSpPr>
        <p:spPr>
          <a:xfrm>
            <a:off x="1598793" y="4497432"/>
            <a:ext cx="447040" cy="666750"/>
          </a:xfrm>
          <a:custGeom>
            <a:avLst/>
            <a:gdLst/>
            <a:ahLst/>
            <a:cxnLst/>
            <a:rect l="l" t="t" r="r" b="b"/>
            <a:pathLst>
              <a:path w="447039" h="666750">
                <a:moveTo>
                  <a:pt x="446436" y="3113"/>
                </a:moveTo>
                <a:lnTo>
                  <a:pt x="394992" y="0"/>
                </a:lnTo>
                <a:lnTo>
                  <a:pt x="345007" y="1863"/>
                </a:lnTo>
                <a:lnTo>
                  <a:pt x="296867" y="8487"/>
                </a:lnTo>
                <a:lnTo>
                  <a:pt x="250958" y="19656"/>
                </a:lnTo>
                <a:lnTo>
                  <a:pt x="207669" y="35153"/>
                </a:lnTo>
                <a:lnTo>
                  <a:pt x="167384" y="54764"/>
                </a:lnTo>
                <a:lnTo>
                  <a:pt x="130491" y="78271"/>
                </a:lnTo>
                <a:lnTo>
                  <a:pt x="97376" y="105459"/>
                </a:lnTo>
                <a:lnTo>
                  <a:pt x="68427" y="136112"/>
                </a:lnTo>
                <a:lnTo>
                  <a:pt x="44028" y="170013"/>
                </a:lnTo>
                <a:lnTo>
                  <a:pt x="24568" y="206948"/>
                </a:lnTo>
                <a:lnTo>
                  <a:pt x="10433" y="246699"/>
                </a:lnTo>
                <a:lnTo>
                  <a:pt x="2001" y="289492"/>
                </a:lnTo>
                <a:lnTo>
                  <a:pt x="0" y="332661"/>
                </a:lnTo>
                <a:lnTo>
                  <a:pt x="4199" y="375773"/>
                </a:lnTo>
                <a:lnTo>
                  <a:pt x="14368" y="418392"/>
                </a:lnTo>
                <a:lnTo>
                  <a:pt x="30277" y="460085"/>
                </a:lnTo>
                <a:lnTo>
                  <a:pt x="51694" y="500418"/>
                </a:lnTo>
                <a:lnTo>
                  <a:pt x="78389" y="538958"/>
                </a:lnTo>
                <a:lnTo>
                  <a:pt x="110133" y="575269"/>
                </a:lnTo>
                <a:lnTo>
                  <a:pt x="146693" y="608919"/>
                </a:lnTo>
                <a:lnTo>
                  <a:pt x="187840" y="639473"/>
                </a:lnTo>
                <a:lnTo>
                  <a:pt x="233343" y="666497"/>
                </a:lnTo>
              </a:path>
            </a:pathLst>
          </a:custGeom>
          <a:ln w="28575">
            <a:solidFill>
              <a:srgbClr val="A7A8A7"/>
            </a:solidFill>
          </a:ln>
        </p:spPr>
        <p:txBody>
          <a:bodyPr wrap="square" lIns="0" tIns="0" rIns="0" bIns="0" rtlCol="0"/>
          <a:lstStyle/>
          <a:p>
            <a:endParaRPr dirty="0"/>
          </a:p>
        </p:txBody>
      </p:sp>
      <p:sp>
        <p:nvSpPr>
          <p:cNvPr id="16" name="object 16"/>
          <p:cNvSpPr/>
          <p:nvPr/>
        </p:nvSpPr>
        <p:spPr>
          <a:xfrm>
            <a:off x="1826729" y="4571265"/>
            <a:ext cx="404495" cy="560705"/>
          </a:xfrm>
          <a:custGeom>
            <a:avLst/>
            <a:gdLst/>
            <a:ahLst/>
            <a:cxnLst/>
            <a:rect l="l" t="t" r="r" b="b"/>
            <a:pathLst>
              <a:path w="404494" h="560704">
                <a:moveTo>
                  <a:pt x="403899" y="4188"/>
                </a:moveTo>
                <a:lnTo>
                  <a:pt x="347088" y="0"/>
                </a:lnTo>
                <a:lnTo>
                  <a:pt x="292454" y="1901"/>
                </a:lnTo>
                <a:lnTo>
                  <a:pt x="240608" y="9591"/>
                </a:lnTo>
                <a:lnTo>
                  <a:pt x="192162" y="22767"/>
                </a:lnTo>
                <a:lnTo>
                  <a:pt x="147729" y="41126"/>
                </a:lnTo>
                <a:lnTo>
                  <a:pt x="107920" y="64366"/>
                </a:lnTo>
                <a:lnTo>
                  <a:pt x="73346" y="92186"/>
                </a:lnTo>
                <a:lnTo>
                  <a:pt x="44621" y="124283"/>
                </a:lnTo>
                <a:lnTo>
                  <a:pt x="22357" y="160354"/>
                </a:lnTo>
                <a:lnTo>
                  <a:pt x="7164" y="200098"/>
                </a:lnTo>
                <a:lnTo>
                  <a:pt x="0" y="239838"/>
                </a:lnTo>
                <a:lnTo>
                  <a:pt x="17" y="280087"/>
                </a:lnTo>
                <a:lnTo>
                  <a:pt x="6918" y="320344"/>
                </a:lnTo>
                <a:lnTo>
                  <a:pt x="20402" y="360110"/>
                </a:lnTo>
                <a:lnTo>
                  <a:pt x="40173" y="398886"/>
                </a:lnTo>
                <a:lnTo>
                  <a:pt x="65929" y="436172"/>
                </a:lnTo>
                <a:lnTo>
                  <a:pt x="97374" y="471469"/>
                </a:lnTo>
                <a:lnTo>
                  <a:pt x="134208" y="504276"/>
                </a:lnTo>
                <a:lnTo>
                  <a:pt x="176132" y="534093"/>
                </a:lnTo>
                <a:lnTo>
                  <a:pt x="222848" y="560423"/>
                </a:lnTo>
              </a:path>
            </a:pathLst>
          </a:custGeom>
          <a:ln w="28575">
            <a:solidFill>
              <a:srgbClr val="A7A8A7"/>
            </a:solidFill>
          </a:ln>
        </p:spPr>
        <p:txBody>
          <a:bodyPr wrap="square" lIns="0" tIns="0" rIns="0" bIns="0" rtlCol="0"/>
          <a:lstStyle/>
          <a:p>
            <a:endParaRPr dirty="0"/>
          </a:p>
        </p:txBody>
      </p:sp>
      <p:sp>
        <p:nvSpPr>
          <p:cNvPr id="17" name="object 17"/>
          <p:cNvSpPr/>
          <p:nvPr/>
        </p:nvSpPr>
        <p:spPr>
          <a:xfrm>
            <a:off x="1996811" y="4686099"/>
            <a:ext cx="417830" cy="524510"/>
          </a:xfrm>
          <a:custGeom>
            <a:avLst/>
            <a:gdLst/>
            <a:ahLst/>
            <a:cxnLst/>
            <a:rect l="l" t="t" r="r" b="b"/>
            <a:pathLst>
              <a:path w="417830" h="524510">
                <a:moveTo>
                  <a:pt x="417271" y="5884"/>
                </a:moveTo>
                <a:lnTo>
                  <a:pt x="357441" y="21"/>
                </a:lnTo>
                <a:lnTo>
                  <a:pt x="300073" y="0"/>
                </a:lnTo>
                <a:lnTo>
                  <a:pt x="245806" y="5554"/>
                </a:lnTo>
                <a:lnTo>
                  <a:pt x="195276" y="16416"/>
                </a:lnTo>
                <a:lnTo>
                  <a:pt x="149120" y="32321"/>
                </a:lnTo>
                <a:lnTo>
                  <a:pt x="107976" y="53001"/>
                </a:lnTo>
                <a:lnTo>
                  <a:pt x="72481" y="78189"/>
                </a:lnTo>
                <a:lnTo>
                  <a:pt x="43272" y="107618"/>
                </a:lnTo>
                <a:lnTo>
                  <a:pt x="20986" y="141022"/>
                </a:lnTo>
                <a:lnTo>
                  <a:pt x="6261" y="178134"/>
                </a:lnTo>
                <a:lnTo>
                  <a:pt x="0" y="215328"/>
                </a:lnTo>
                <a:lnTo>
                  <a:pt x="1251" y="253226"/>
                </a:lnTo>
                <a:lnTo>
                  <a:pt x="9690" y="291349"/>
                </a:lnTo>
                <a:lnTo>
                  <a:pt x="24989" y="329220"/>
                </a:lnTo>
                <a:lnTo>
                  <a:pt x="46823" y="366361"/>
                </a:lnTo>
                <a:lnTo>
                  <a:pt x="74866" y="402293"/>
                </a:lnTo>
                <a:lnTo>
                  <a:pt x="108790" y="436539"/>
                </a:lnTo>
                <a:lnTo>
                  <a:pt x="148271" y="468619"/>
                </a:lnTo>
                <a:lnTo>
                  <a:pt x="192981" y="498057"/>
                </a:lnTo>
                <a:lnTo>
                  <a:pt x="242595" y="524374"/>
                </a:lnTo>
              </a:path>
            </a:pathLst>
          </a:custGeom>
          <a:ln w="28575">
            <a:solidFill>
              <a:srgbClr val="A7A8A7"/>
            </a:solidFill>
          </a:ln>
        </p:spPr>
        <p:txBody>
          <a:bodyPr wrap="square" lIns="0" tIns="0" rIns="0" bIns="0" rtlCol="0"/>
          <a:lstStyle/>
          <a:p>
            <a:endParaRPr dirty="0"/>
          </a:p>
        </p:txBody>
      </p:sp>
      <p:sp>
        <p:nvSpPr>
          <p:cNvPr id="18" name="object 18"/>
          <p:cNvSpPr/>
          <p:nvPr/>
        </p:nvSpPr>
        <p:spPr>
          <a:xfrm>
            <a:off x="2219757" y="4788545"/>
            <a:ext cx="359410" cy="446405"/>
          </a:xfrm>
          <a:custGeom>
            <a:avLst/>
            <a:gdLst/>
            <a:ahLst/>
            <a:cxnLst/>
            <a:rect l="l" t="t" r="r" b="b"/>
            <a:pathLst>
              <a:path w="359410" h="446404">
                <a:moveTo>
                  <a:pt x="359064" y="5604"/>
                </a:moveTo>
                <a:lnTo>
                  <a:pt x="301978" y="0"/>
                </a:lnTo>
                <a:lnTo>
                  <a:pt x="247577" y="539"/>
                </a:lnTo>
                <a:lnTo>
                  <a:pt x="196617" y="6913"/>
                </a:lnTo>
                <a:lnTo>
                  <a:pt x="149856" y="18810"/>
                </a:lnTo>
                <a:lnTo>
                  <a:pt x="108053" y="35921"/>
                </a:lnTo>
                <a:lnTo>
                  <a:pt x="71965" y="57935"/>
                </a:lnTo>
                <a:lnTo>
                  <a:pt x="42350" y="84543"/>
                </a:lnTo>
                <a:lnTo>
                  <a:pt x="19966" y="115433"/>
                </a:lnTo>
                <a:lnTo>
                  <a:pt x="0" y="190172"/>
                </a:lnTo>
                <a:lnTo>
                  <a:pt x="4553" y="230850"/>
                </a:lnTo>
                <a:lnTo>
                  <a:pt x="18663" y="271516"/>
                </a:lnTo>
                <a:lnTo>
                  <a:pt x="41761" y="311356"/>
                </a:lnTo>
                <a:lnTo>
                  <a:pt x="73276" y="349559"/>
                </a:lnTo>
                <a:lnTo>
                  <a:pt x="112639" y="385310"/>
                </a:lnTo>
                <a:lnTo>
                  <a:pt x="159281" y="417797"/>
                </a:lnTo>
                <a:lnTo>
                  <a:pt x="212633" y="446205"/>
                </a:lnTo>
              </a:path>
            </a:pathLst>
          </a:custGeom>
          <a:ln w="28575">
            <a:solidFill>
              <a:srgbClr val="A7A8A7"/>
            </a:solidFill>
          </a:ln>
        </p:spPr>
        <p:txBody>
          <a:bodyPr wrap="square" lIns="0" tIns="0" rIns="0" bIns="0" rtlCol="0"/>
          <a:lstStyle/>
          <a:p>
            <a:endParaRPr dirty="0"/>
          </a:p>
        </p:txBody>
      </p:sp>
      <p:sp>
        <p:nvSpPr>
          <p:cNvPr id="19" name="object 19"/>
          <p:cNvSpPr/>
          <p:nvPr/>
        </p:nvSpPr>
        <p:spPr>
          <a:xfrm>
            <a:off x="2357760" y="4813914"/>
            <a:ext cx="324485" cy="378460"/>
          </a:xfrm>
          <a:custGeom>
            <a:avLst/>
            <a:gdLst/>
            <a:ahLst/>
            <a:cxnLst/>
            <a:rect l="l" t="t" r="r" b="b"/>
            <a:pathLst>
              <a:path w="324485" h="378460">
                <a:moveTo>
                  <a:pt x="323903" y="5993"/>
                </a:moveTo>
                <a:lnTo>
                  <a:pt x="265298" y="0"/>
                </a:lnTo>
                <a:lnTo>
                  <a:pt x="210087" y="604"/>
                </a:lnTo>
                <a:lnTo>
                  <a:pt x="159235" y="7454"/>
                </a:lnTo>
                <a:lnTo>
                  <a:pt x="113710" y="20195"/>
                </a:lnTo>
                <a:lnTo>
                  <a:pt x="74478" y="38473"/>
                </a:lnTo>
                <a:lnTo>
                  <a:pt x="42505" y="61936"/>
                </a:lnTo>
                <a:lnTo>
                  <a:pt x="4206" y="122998"/>
                </a:lnTo>
                <a:lnTo>
                  <a:pt x="0" y="161537"/>
                </a:lnTo>
                <a:lnTo>
                  <a:pt x="7665" y="201095"/>
                </a:lnTo>
                <a:lnTo>
                  <a:pt x="26425" y="240643"/>
                </a:lnTo>
                <a:lnTo>
                  <a:pt x="55503" y="279152"/>
                </a:lnTo>
                <a:lnTo>
                  <a:pt x="94120" y="315593"/>
                </a:lnTo>
                <a:lnTo>
                  <a:pt x="141500" y="348936"/>
                </a:lnTo>
                <a:lnTo>
                  <a:pt x="196865" y="378154"/>
                </a:lnTo>
              </a:path>
            </a:pathLst>
          </a:custGeom>
          <a:ln w="28575">
            <a:solidFill>
              <a:srgbClr val="A7A8A7"/>
            </a:solidFill>
          </a:ln>
        </p:spPr>
        <p:txBody>
          <a:bodyPr wrap="square" lIns="0" tIns="0" rIns="0" bIns="0" rtlCol="0"/>
          <a:lstStyle/>
          <a:p>
            <a:endParaRPr dirty="0"/>
          </a:p>
        </p:txBody>
      </p:sp>
      <p:sp>
        <p:nvSpPr>
          <p:cNvPr id="20" name="object 20"/>
          <p:cNvSpPr/>
          <p:nvPr/>
        </p:nvSpPr>
        <p:spPr>
          <a:xfrm>
            <a:off x="2521237" y="4891426"/>
            <a:ext cx="288925" cy="326390"/>
          </a:xfrm>
          <a:custGeom>
            <a:avLst/>
            <a:gdLst/>
            <a:ahLst/>
            <a:cxnLst/>
            <a:rect l="l" t="t" r="r" b="b"/>
            <a:pathLst>
              <a:path w="288925" h="326389">
                <a:moveTo>
                  <a:pt x="288397" y="5977"/>
                </a:moveTo>
                <a:lnTo>
                  <a:pt x="228552" y="0"/>
                </a:lnTo>
                <a:lnTo>
                  <a:pt x="172953" y="1413"/>
                </a:lnTo>
                <a:lnTo>
                  <a:pt x="122879" y="9779"/>
                </a:lnTo>
                <a:lnTo>
                  <a:pt x="79607" y="24658"/>
                </a:lnTo>
                <a:lnTo>
                  <a:pt x="44415" y="45611"/>
                </a:lnTo>
                <a:lnTo>
                  <a:pt x="3383" y="103983"/>
                </a:lnTo>
                <a:lnTo>
                  <a:pt x="0" y="137184"/>
                </a:lnTo>
                <a:lnTo>
                  <a:pt x="7264" y="171389"/>
                </a:lnTo>
                <a:lnTo>
                  <a:pt x="24473" y="205707"/>
                </a:lnTo>
                <a:lnTo>
                  <a:pt x="50924" y="239244"/>
                </a:lnTo>
                <a:lnTo>
                  <a:pt x="85911" y="271108"/>
                </a:lnTo>
                <a:lnTo>
                  <a:pt x="128731" y="300406"/>
                </a:lnTo>
                <a:lnTo>
                  <a:pt x="178681" y="326245"/>
                </a:lnTo>
              </a:path>
            </a:pathLst>
          </a:custGeom>
          <a:ln w="28575">
            <a:solidFill>
              <a:srgbClr val="A7A8A7"/>
            </a:solidFill>
          </a:ln>
        </p:spPr>
        <p:txBody>
          <a:bodyPr wrap="square" lIns="0" tIns="0" rIns="0" bIns="0" rtlCol="0"/>
          <a:lstStyle/>
          <a:p>
            <a:endParaRPr dirty="0"/>
          </a:p>
        </p:txBody>
      </p:sp>
      <p:sp>
        <p:nvSpPr>
          <p:cNvPr id="21" name="object 21"/>
          <p:cNvSpPr/>
          <p:nvPr/>
        </p:nvSpPr>
        <p:spPr>
          <a:xfrm>
            <a:off x="2721602" y="4994874"/>
            <a:ext cx="257810" cy="286385"/>
          </a:xfrm>
          <a:custGeom>
            <a:avLst/>
            <a:gdLst/>
            <a:ahLst/>
            <a:cxnLst/>
            <a:rect l="l" t="t" r="r" b="b"/>
            <a:pathLst>
              <a:path w="257810" h="286385">
                <a:moveTo>
                  <a:pt x="257768" y="6062"/>
                </a:moveTo>
                <a:lnTo>
                  <a:pt x="195493" y="0"/>
                </a:lnTo>
                <a:lnTo>
                  <a:pt x="138649" y="2792"/>
                </a:lnTo>
                <a:lnTo>
                  <a:pt x="89077" y="13833"/>
                </a:lnTo>
                <a:lnTo>
                  <a:pt x="48617" y="32514"/>
                </a:lnTo>
                <a:lnTo>
                  <a:pt x="19110" y="58227"/>
                </a:lnTo>
                <a:lnTo>
                  <a:pt x="2396" y="90365"/>
                </a:lnTo>
                <a:lnTo>
                  <a:pt x="0" y="124498"/>
                </a:lnTo>
                <a:lnTo>
                  <a:pt x="10447" y="159715"/>
                </a:lnTo>
                <a:lnTo>
                  <a:pt x="32725" y="194757"/>
                </a:lnTo>
                <a:lnTo>
                  <a:pt x="65821" y="228368"/>
                </a:lnTo>
                <a:lnTo>
                  <a:pt x="108720" y="259289"/>
                </a:lnTo>
                <a:lnTo>
                  <a:pt x="160410" y="286262"/>
                </a:lnTo>
              </a:path>
            </a:pathLst>
          </a:custGeom>
          <a:ln w="28575">
            <a:solidFill>
              <a:srgbClr val="A7A8A7"/>
            </a:solidFill>
          </a:ln>
        </p:spPr>
        <p:txBody>
          <a:bodyPr wrap="square" lIns="0" tIns="0" rIns="0" bIns="0" rtlCol="0"/>
          <a:lstStyle/>
          <a:p>
            <a:endParaRPr dirty="0"/>
          </a:p>
        </p:txBody>
      </p:sp>
      <p:sp>
        <p:nvSpPr>
          <p:cNvPr id="22" name="object 22"/>
          <p:cNvSpPr/>
          <p:nvPr/>
        </p:nvSpPr>
        <p:spPr>
          <a:xfrm>
            <a:off x="2861217" y="5051746"/>
            <a:ext cx="208915" cy="219710"/>
          </a:xfrm>
          <a:custGeom>
            <a:avLst/>
            <a:gdLst/>
            <a:ahLst/>
            <a:cxnLst/>
            <a:rect l="l" t="t" r="r" b="b"/>
            <a:pathLst>
              <a:path w="208914" h="219710">
                <a:moveTo>
                  <a:pt x="208418" y="5748"/>
                </a:moveTo>
                <a:lnTo>
                  <a:pt x="147443" y="0"/>
                </a:lnTo>
                <a:lnTo>
                  <a:pt x="93600" y="3959"/>
                </a:lnTo>
                <a:lnTo>
                  <a:pt x="49444" y="16878"/>
                </a:lnTo>
                <a:lnTo>
                  <a:pt x="17531" y="38009"/>
                </a:lnTo>
                <a:lnTo>
                  <a:pt x="417" y="66606"/>
                </a:lnTo>
                <a:lnTo>
                  <a:pt x="0" y="98064"/>
                </a:lnTo>
                <a:lnTo>
                  <a:pt x="14496" y="130758"/>
                </a:lnTo>
                <a:lnTo>
                  <a:pt x="42452" y="163012"/>
                </a:lnTo>
                <a:lnTo>
                  <a:pt x="82414" y="193152"/>
                </a:lnTo>
                <a:lnTo>
                  <a:pt x="132929" y="219501"/>
                </a:lnTo>
              </a:path>
            </a:pathLst>
          </a:custGeom>
          <a:ln w="28575">
            <a:solidFill>
              <a:srgbClr val="A7A8A7"/>
            </a:solidFill>
          </a:ln>
        </p:spPr>
        <p:txBody>
          <a:bodyPr wrap="square" lIns="0" tIns="0" rIns="0" bIns="0" rtlCol="0"/>
          <a:lstStyle/>
          <a:p>
            <a:endParaRPr dirty="0"/>
          </a:p>
        </p:txBody>
      </p:sp>
      <p:sp>
        <p:nvSpPr>
          <p:cNvPr id="23" name="object 23"/>
          <p:cNvSpPr/>
          <p:nvPr/>
        </p:nvSpPr>
        <p:spPr>
          <a:xfrm>
            <a:off x="2996375" y="5094948"/>
            <a:ext cx="133985" cy="167005"/>
          </a:xfrm>
          <a:custGeom>
            <a:avLst/>
            <a:gdLst/>
            <a:ahLst/>
            <a:cxnLst/>
            <a:rect l="l" t="t" r="r" b="b"/>
            <a:pathLst>
              <a:path w="133985" h="167004">
                <a:moveTo>
                  <a:pt x="133799" y="1665"/>
                </a:moveTo>
                <a:lnTo>
                  <a:pt x="86829" y="0"/>
                </a:lnTo>
                <a:lnTo>
                  <a:pt x="46750" y="9371"/>
                </a:lnTo>
                <a:lnTo>
                  <a:pt x="411" y="55881"/>
                </a:lnTo>
                <a:lnTo>
                  <a:pt x="0" y="86013"/>
                </a:lnTo>
                <a:lnTo>
                  <a:pt x="13835" y="116137"/>
                </a:lnTo>
                <a:lnTo>
                  <a:pt x="40234" y="143832"/>
                </a:lnTo>
                <a:lnTo>
                  <a:pt x="77513" y="166676"/>
                </a:lnTo>
              </a:path>
            </a:pathLst>
          </a:custGeom>
          <a:ln w="28574">
            <a:solidFill>
              <a:srgbClr val="A7A8A7"/>
            </a:solidFill>
          </a:ln>
        </p:spPr>
        <p:txBody>
          <a:bodyPr wrap="square" lIns="0" tIns="0" rIns="0" bIns="0" rtlCol="0"/>
          <a:lstStyle/>
          <a:p>
            <a:endParaRPr dirty="0"/>
          </a:p>
        </p:txBody>
      </p:sp>
      <p:sp>
        <p:nvSpPr>
          <p:cNvPr id="24" name="object 24"/>
          <p:cNvSpPr/>
          <p:nvPr/>
        </p:nvSpPr>
        <p:spPr>
          <a:xfrm>
            <a:off x="6385559" y="2767583"/>
            <a:ext cx="432815" cy="560832"/>
          </a:xfrm>
          <a:prstGeom prst="rect">
            <a:avLst/>
          </a:prstGeom>
          <a:blipFill>
            <a:blip r:embed="rId4" cstate="print"/>
            <a:stretch>
              <a:fillRect/>
            </a:stretch>
          </a:blipFill>
        </p:spPr>
        <p:txBody>
          <a:bodyPr wrap="square" lIns="0" tIns="0" rIns="0" bIns="0" rtlCol="0"/>
          <a:lstStyle/>
          <a:p>
            <a:endParaRPr dirty="0"/>
          </a:p>
        </p:txBody>
      </p:sp>
      <p:sp>
        <p:nvSpPr>
          <p:cNvPr id="25" name="object 25"/>
          <p:cNvSpPr/>
          <p:nvPr/>
        </p:nvSpPr>
        <p:spPr>
          <a:xfrm>
            <a:off x="6042659" y="3896751"/>
            <a:ext cx="1624965" cy="862330"/>
          </a:xfrm>
          <a:custGeom>
            <a:avLst/>
            <a:gdLst/>
            <a:ahLst/>
            <a:cxnLst/>
            <a:rect l="l" t="t" r="r" b="b"/>
            <a:pathLst>
              <a:path w="1624965" h="862329">
                <a:moveTo>
                  <a:pt x="1624584" y="53352"/>
                </a:moveTo>
                <a:lnTo>
                  <a:pt x="1571613" y="40709"/>
                </a:lnTo>
                <a:lnTo>
                  <a:pt x="1518972" y="28708"/>
                </a:lnTo>
                <a:lnTo>
                  <a:pt x="1466989" y="17994"/>
                </a:lnTo>
                <a:lnTo>
                  <a:pt x="1415994" y="9209"/>
                </a:lnTo>
                <a:lnTo>
                  <a:pt x="1366315" y="2996"/>
                </a:lnTo>
                <a:lnTo>
                  <a:pt x="1318282" y="0"/>
                </a:lnTo>
                <a:lnTo>
                  <a:pt x="1272223" y="861"/>
                </a:lnTo>
                <a:lnTo>
                  <a:pt x="1228467" y="6225"/>
                </a:lnTo>
                <a:lnTo>
                  <a:pt x="1187343" y="16733"/>
                </a:lnTo>
                <a:lnTo>
                  <a:pt x="1149181" y="33030"/>
                </a:lnTo>
                <a:lnTo>
                  <a:pt x="1114309" y="55757"/>
                </a:lnTo>
                <a:lnTo>
                  <a:pt x="1083056" y="85559"/>
                </a:lnTo>
                <a:lnTo>
                  <a:pt x="1053740" y="142270"/>
                </a:lnTo>
                <a:lnTo>
                  <a:pt x="1044139" y="180015"/>
                </a:lnTo>
                <a:lnTo>
                  <a:pt x="1037246" y="222818"/>
                </a:lnTo>
                <a:lnTo>
                  <a:pt x="1032564" y="269776"/>
                </a:lnTo>
                <a:lnTo>
                  <a:pt x="1029595" y="319990"/>
                </a:lnTo>
                <a:lnTo>
                  <a:pt x="1027842" y="372555"/>
                </a:lnTo>
                <a:lnTo>
                  <a:pt x="1026807" y="426572"/>
                </a:lnTo>
                <a:lnTo>
                  <a:pt x="1025994" y="481138"/>
                </a:lnTo>
                <a:lnTo>
                  <a:pt x="1024905" y="535352"/>
                </a:lnTo>
                <a:lnTo>
                  <a:pt x="1023041" y="588312"/>
                </a:lnTo>
                <a:lnTo>
                  <a:pt x="1019907" y="639116"/>
                </a:lnTo>
                <a:lnTo>
                  <a:pt x="1015005" y="686863"/>
                </a:lnTo>
                <a:lnTo>
                  <a:pt x="1007836" y="730651"/>
                </a:lnTo>
                <a:lnTo>
                  <a:pt x="997904" y="769578"/>
                </a:lnTo>
                <a:lnTo>
                  <a:pt x="967762" y="829244"/>
                </a:lnTo>
                <a:lnTo>
                  <a:pt x="920597" y="858646"/>
                </a:lnTo>
                <a:lnTo>
                  <a:pt x="894826" y="861755"/>
                </a:lnTo>
                <a:lnTo>
                  <a:pt x="866811" y="860958"/>
                </a:lnTo>
                <a:lnTo>
                  <a:pt x="804481" y="848385"/>
                </a:lnTo>
                <a:lnTo>
                  <a:pt x="734461" y="822418"/>
                </a:lnTo>
                <a:lnTo>
                  <a:pt x="696834" y="804876"/>
                </a:lnTo>
                <a:lnTo>
                  <a:pt x="657605" y="784544"/>
                </a:lnTo>
                <a:lnTo>
                  <a:pt x="616881" y="761607"/>
                </a:lnTo>
                <a:lnTo>
                  <a:pt x="574768" y="736251"/>
                </a:lnTo>
                <a:lnTo>
                  <a:pt x="531374" y="708663"/>
                </a:lnTo>
                <a:lnTo>
                  <a:pt x="486805" y="679028"/>
                </a:lnTo>
                <a:lnTo>
                  <a:pt x="441168" y="647533"/>
                </a:lnTo>
                <a:lnTo>
                  <a:pt x="394570" y="614363"/>
                </a:lnTo>
                <a:lnTo>
                  <a:pt x="347117" y="579705"/>
                </a:lnTo>
                <a:lnTo>
                  <a:pt x="298917" y="543744"/>
                </a:lnTo>
                <a:lnTo>
                  <a:pt x="250076" y="506667"/>
                </a:lnTo>
                <a:lnTo>
                  <a:pt x="200701" y="468660"/>
                </a:lnTo>
                <a:lnTo>
                  <a:pt x="150900" y="429908"/>
                </a:lnTo>
                <a:lnTo>
                  <a:pt x="100777" y="390598"/>
                </a:lnTo>
                <a:lnTo>
                  <a:pt x="50442" y="350916"/>
                </a:lnTo>
                <a:lnTo>
                  <a:pt x="0" y="311048"/>
                </a:lnTo>
              </a:path>
            </a:pathLst>
          </a:custGeom>
          <a:ln w="28575">
            <a:solidFill>
              <a:srgbClr val="00CCFF"/>
            </a:solidFill>
          </a:ln>
        </p:spPr>
        <p:txBody>
          <a:bodyPr wrap="square" lIns="0" tIns="0" rIns="0" bIns="0" rtlCol="0"/>
          <a:lstStyle/>
          <a:p>
            <a:endParaRPr dirty="0"/>
          </a:p>
        </p:txBody>
      </p:sp>
      <p:sp>
        <p:nvSpPr>
          <p:cNvPr id="26" name="object 26"/>
          <p:cNvSpPr/>
          <p:nvPr/>
        </p:nvSpPr>
        <p:spPr>
          <a:xfrm>
            <a:off x="6757420" y="3197351"/>
            <a:ext cx="219710" cy="155575"/>
          </a:xfrm>
          <a:custGeom>
            <a:avLst/>
            <a:gdLst/>
            <a:ahLst/>
            <a:cxnLst/>
            <a:rect l="l" t="t" r="r" b="b"/>
            <a:pathLst>
              <a:path w="219709" h="155575">
                <a:moveTo>
                  <a:pt x="86080" y="0"/>
                </a:moveTo>
                <a:lnTo>
                  <a:pt x="0" y="28524"/>
                </a:lnTo>
                <a:lnTo>
                  <a:pt x="77597" y="59893"/>
                </a:lnTo>
                <a:lnTo>
                  <a:pt x="50914" y="69875"/>
                </a:lnTo>
                <a:lnTo>
                  <a:pt x="124879" y="99834"/>
                </a:lnTo>
                <a:lnTo>
                  <a:pt x="101841" y="106959"/>
                </a:lnTo>
                <a:lnTo>
                  <a:pt x="219456" y="155448"/>
                </a:lnTo>
                <a:lnTo>
                  <a:pt x="150342" y="92697"/>
                </a:lnTo>
                <a:lnTo>
                  <a:pt x="168529" y="86995"/>
                </a:lnTo>
                <a:lnTo>
                  <a:pt x="112750" y="49911"/>
                </a:lnTo>
                <a:lnTo>
                  <a:pt x="130937" y="44208"/>
                </a:lnTo>
                <a:lnTo>
                  <a:pt x="86080" y="0"/>
                </a:lnTo>
                <a:close/>
              </a:path>
            </a:pathLst>
          </a:custGeom>
          <a:solidFill>
            <a:srgbClr val="FFFF66"/>
          </a:solidFill>
        </p:spPr>
        <p:txBody>
          <a:bodyPr wrap="square" lIns="0" tIns="0" rIns="0" bIns="0" rtlCol="0"/>
          <a:lstStyle/>
          <a:p>
            <a:endParaRPr dirty="0"/>
          </a:p>
        </p:txBody>
      </p:sp>
      <p:sp>
        <p:nvSpPr>
          <p:cNvPr id="27" name="object 27"/>
          <p:cNvSpPr/>
          <p:nvPr/>
        </p:nvSpPr>
        <p:spPr>
          <a:xfrm>
            <a:off x="6758944" y="3198876"/>
            <a:ext cx="219710" cy="155575"/>
          </a:xfrm>
          <a:custGeom>
            <a:avLst/>
            <a:gdLst/>
            <a:ahLst/>
            <a:cxnLst/>
            <a:rect l="l" t="t" r="r" b="b"/>
            <a:pathLst>
              <a:path w="219709" h="155575">
                <a:moveTo>
                  <a:pt x="86080" y="0"/>
                </a:moveTo>
                <a:lnTo>
                  <a:pt x="0" y="28524"/>
                </a:lnTo>
                <a:lnTo>
                  <a:pt x="77597" y="59893"/>
                </a:lnTo>
                <a:lnTo>
                  <a:pt x="50914" y="69875"/>
                </a:lnTo>
                <a:lnTo>
                  <a:pt x="124879" y="99834"/>
                </a:lnTo>
                <a:lnTo>
                  <a:pt x="101841" y="106959"/>
                </a:lnTo>
                <a:lnTo>
                  <a:pt x="219456" y="155448"/>
                </a:lnTo>
                <a:lnTo>
                  <a:pt x="150342" y="92697"/>
                </a:lnTo>
                <a:lnTo>
                  <a:pt x="168529" y="86995"/>
                </a:lnTo>
                <a:lnTo>
                  <a:pt x="112750" y="49911"/>
                </a:lnTo>
                <a:lnTo>
                  <a:pt x="130937" y="44208"/>
                </a:lnTo>
                <a:lnTo>
                  <a:pt x="86080" y="0"/>
                </a:lnTo>
                <a:close/>
              </a:path>
            </a:pathLst>
          </a:custGeom>
          <a:ln w="7937">
            <a:solidFill>
              <a:srgbClr val="000000"/>
            </a:solidFill>
          </a:ln>
        </p:spPr>
        <p:txBody>
          <a:bodyPr wrap="square" lIns="0" tIns="0" rIns="0" bIns="0" rtlCol="0"/>
          <a:lstStyle/>
          <a:p>
            <a:endParaRPr dirty="0"/>
          </a:p>
        </p:txBody>
      </p:sp>
      <p:sp>
        <p:nvSpPr>
          <p:cNvPr id="28" name="object 28"/>
          <p:cNvSpPr/>
          <p:nvPr/>
        </p:nvSpPr>
        <p:spPr>
          <a:xfrm>
            <a:off x="6115814" y="3579876"/>
            <a:ext cx="457200" cy="109855"/>
          </a:xfrm>
          <a:custGeom>
            <a:avLst/>
            <a:gdLst/>
            <a:ahLst/>
            <a:cxnLst/>
            <a:rect l="l" t="t" r="r" b="b"/>
            <a:pathLst>
              <a:path w="457200" h="109854">
                <a:moveTo>
                  <a:pt x="106324" y="45478"/>
                </a:moveTo>
                <a:lnTo>
                  <a:pt x="0" y="109728"/>
                </a:lnTo>
                <a:lnTo>
                  <a:pt x="189611" y="105397"/>
                </a:lnTo>
                <a:lnTo>
                  <a:pt x="161507" y="85178"/>
                </a:lnTo>
                <a:lnTo>
                  <a:pt x="141770" y="85178"/>
                </a:lnTo>
                <a:lnTo>
                  <a:pt x="124040" y="72910"/>
                </a:lnTo>
                <a:lnTo>
                  <a:pt x="139511" y="69354"/>
                </a:lnTo>
                <a:lnTo>
                  <a:pt x="106324" y="45478"/>
                </a:lnTo>
                <a:close/>
              </a:path>
              <a:path w="457200" h="109854">
                <a:moveTo>
                  <a:pt x="156708" y="81726"/>
                </a:moveTo>
                <a:lnTo>
                  <a:pt x="141770" y="85178"/>
                </a:lnTo>
                <a:lnTo>
                  <a:pt x="161507" y="85178"/>
                </a:lnTo>
                <a:lnTo>
                  <a:pt x="156708" y="81726"/>
                </a:lnTo>
                <a:close/>
              </a:path>
              <a:path w="457200" h="109854">
                <a:moveTo>
                  <a:pt x="441248" y="0"/>
                </a:moveTo>
                <a:lnTo>
                  <a:pt x="139511" y="69354"/>
                </a:lnTo>
                <a:lnTo>
                  <a:pt x="156708" y="81726"/>
                </a:lnTo>
                <a:lnTo>
                  <a:pt x="457200" y="12268"/>
                </a:lnTo>
                <a:lnTo>
                  <a:pt x="441248" y="0"/>
                </a:lnTo>
                <a:close/>
              </a:path>
            </a:pathLst>
          </a:custGeom>
          <a:solidFill>
            <a:srgbClr val="CC00CC"/>
          </a:solidFill>
        </p:spPr>
        <p:txBody>
          <a:bodyPr wrap="square" lIns="0" tIns="0" rIns="0" bIns="0" rtlCol="0"/>
          <a:lstStyle/>
          <a:p>
            <a:endParaRPr dirty="0"/>
          </a:p>
        </p:txBody>
      </p:sp>
      <p:sp>
        <p:nvSpPr>
          <p:cNvPr id="29" name="object 29"/>
          <p:cNvSpPr/>
          <p:nvPr/>
        </p:nvSpPr>
        <p:spPr>
          <a:xfrm>
            <a:off x="6239855" y="3579876"/>
            <a:ext cx="333375" cy="85725"/>
          </a:xfrm>
          <a:custGeom>
            <a:avLst/>
            <a:gdLst/>
            <a:ahLst/>
            <a:cxnLst/>
            <a:rect l="l" t="t" r="r" b="b"/>
            <a:pathLst>
              <a:path w="333375" h="85725">
                <a:moveTo>
                  <a:pt x="317207" y="0"/>
                </a:moveTo>
                <a:lnTo>
                  <a:pt x="0" y="72910"/>
                </a:lnTo>
                <a:lnTo>
                  <a:pt x="17729" y="85178"/>
                </a:lnTo>
                <a:lnTo>
                  <a:pt x="333159" y="12268"/>
                </a:lnTo>
                <a:lnTo>
                  <a:pt x="317207" y="0"/>
                </a:lnTo>
                <a:close/>
              </a:path>
            </a:pathLst>
          </a:custGeom>
          <a:ln w="3175">
            <a:solidFill>
              <a:srgbClr val="CC00CC"/>
            </a:solidFill>
          </a:ln>
        </p:spPr>
        <p:txBody>
          <a:bodyPr wrap="square" lIns="0" tIns="0" rIns="0" bIns="0" rtlCol="0"/>
          <a:lstStyle/>
          <a:p>
            <a:endParaRPr dirty="0"/>
          </a:p>
        </p:txBody>
      </p:sp>
      <p:sp>
        <p:nvSpPr>
          <p:cNvPr id="30" name="object 30"/>
          <p:cNvSpPr/>
          <p:nvPr/>
        </p:nvSpPr>
        <p:spPr>
          <a:xfrm>
            <a:off x="6115814" y="3625354"/>
            <a:ext cx="189865" cy="64769"/>
          </a:xfrm>
          <a:custGeom>
            <a:avLst/>
            <a:gdLst/>
            <a:ahLst/>
            <a:cxnLst/>
            <a:rect l="l" t="t" r="r" b="b"/>
            <a:pathLst>
              <a:path w="189864" h="64770">
                <a:moveTo>
                  <a:pt x="106324" y="0"/>
                </a:moveTo>
                <a:lnTo>
                  <a:pt x="0" y="64249"/>
                </a:lnTo>
                <a:lnTo>
                  <a:pt x="189611" y="59918"/>
                </a:lnTo>
                <a:lnTo>
                  <a:pt x="106324" y="0"/>
                </a:lnTo>
                <a:close/>
              </a:path>
            </a:pathLst>
          </a:custGeom>
          <a:ln w="3175">
            <a:solidFill>
              <a:srgbClr val="CC00CC"/>
            </a:solidFill>
          </a:ln>
        </p:spPr>
        <p:txBody>
          <a:bodyPr wrap="square" lIns="0" tIns="0" rIns="0" bIns="0" rtlCol="0"/>
          <a:lstStyle/>
          <a:p>
            <a:endParaRPr dirty="0"/>
          </a:p>
        </p:txBody>
      </p:sp>
      <p:sp>
        <p:nvSpPr>
          <p:cNvPr id="31" name="object 31"/>
          <p:cNvSpPr/>
          <p:nvPr/>
        </p:nvSpPr>
        <p:spPr>
          <a:xfrm>
            <a:off x="4875245" y="4242381"/>
            <a:ext cx="4368457" cy="2625801"/>
          </a:xfrm>
          <a:prstGeom prst="rect">
            <a:avLst/>
          </a:prstGeom>
          <a:blipFill>
            <a:blip r:embed="rId5" cstate="print"/>
            <a:stretch>
              <a:fillRect/>
            </a:stretch>
          </a:blipFill>
        </p:spPr>
        <p:txBody>
          <a:bodyPr wrap="square" lIns="0" tIns="0" rIns="0" bIns="0" rtlCol="0"/>
          <a:lstStyle/>
          <a:p>
            <a:endParaRPr dirty="0"/>
          </a:p>
        </p:txBody>
      </p:sp>
      <p:sp>
        <p:nvSpPr>
          <p:cNvPr id="32" name="object 32"/>
          <p:cNvSpPr txBox="1"/>
          <p:nvPr/>
        </p:nvSpPr>
        <p:spPr>
          <a:xfrm>
            <a:off x="6120649" y="1088041"/>
            <a:ext cx="3003550" cy="1238250"/>
          </a:xfrm>
          <a:prstGeom prst="rect">
            <a:avLst/>
          </a:prstGeom>
        </p:spPr>
        <p:txBody>
          <a:bodyPr vert="horz" wrap="square" lIns="0" tIns="0" rIns="0" bIns="0" rtlCol="0">
            <a:spAutoFit/>
          </a:bodyPr>
          <a:lstStyle/>
          <a:p>
            <a:pPr marL="12700">
              <a:lnSpc>
                <a:spcPct val="100000"/>
              </a:lnSpc>
            </a:pPr>
            <a:r>
              <a:rPr sz="3200" b="1" spc="-10" dirty="0">
                <a:solidFill>
                  <a:srgbClr val="32946A"/>
                </a:solidFill>
                <a:latin typeface="Arial"/>
                <a:cs typeface="Arial"/>
              </a:rPr>
              <a:t>Implant</a:t>
            </a:r>
            <a:r>
              <a:rPr sz="3200" b="1" spc="-75" dirty="0">
                <a:solidFill>
                  <a:srgbClr val="32946A"/>
                </a:solidFill>
                <a:latin typeface="Arial"/>
                <a:cs typeface="Arial"/>
              </a:rPr>
              <a:t> BAN</a:t>
            </a:r>
            <a:endParaRPr sz="3200" dirty="0">
              <a:latin typeface="Arial"/>
              <a:cs typeface="Arial"/>
            </a:endParaRPr>
          </a:p>
          <a:p>
            <a:pPr marL="574040" marR="5080" indent="66675">
              <a:lnSpc>
                <a:spcPct val="100000"/>
              </a:lnSpc>
              <a:spcBef>
                <a:spcPts val="1460"/>
              </a:spcBef>
            </a:pPr>
            <a:r>
              <a:rPr sz="1800" spc="-15" dirty="0">
                <a:solidFill>
                  <a:srgbClr val="17375E"/>
                </a:solidFill>
                <a:latin typeface="Arial"/>
                <a:cs typeface="Arial"/>
              </a:rPr>
              <a:t>Tele-control </a:t>
            </a:r>
            <a:r>
              <a:rPr sz="1800" dirty="0">
                <a:solidFill>
                  <a:srgbClr val="17375E"/>
                </a:solidFill>
                <a:latin typeface="Arial"/>
                <a:cs typeface="Arial"/>
              </a:rPr>
              <a:t>of </a:t>
            </a:r>
            <a:r>
              <a:rPr sz="1800" spc="-5" dirty="0">
                <a:solidFill>
                  <a:srgbClr val="17375E"/>
                </a:solidFill>
                <a:latin typeface="Arial"/>
                <a:cs typeface="Arial"/>
              </a:rPr>
              <a:t>Medical  </a:t>
            </a:r>
            <a:r>
              <a:rPr sz="1800" dirty="0">
                <a:solidFill>
                  <a:srgbClr val="17375E"/>
                </a:solidFill>
                <a:latin typeface="Arial"/>
                <a:cs typeface="Arial"/>
              </a:rPr>
              <a:t>Equipment and</a:t>
            </a:r>
            <a:r>
              <a:rPr sz="1800" spc="-130" dirty="0">
                <a:solidFill>
                  <a:srgbClr val="17375E"/>
                </a:solidFill>
                <a:latin typeface="Arial"/>
                <a:cs typeface="Arial"/>
              </a:rPr>
              <a:t> </a:t>
            </a:r>
            <a:r>
              <a:rPr sz="1800" dirty="0">
                <a:solidFill>
                  <a:srgbClr val="17375E"/>
                </a:solidFill>
                <a:latin typeface="Arial"/>
                <a:cs typeface="Arial"/>
              </a:rPr>
              <a:t>Devices</a:t>
            </a:r>
            <a:endParaRPr sz="1800" dirty="0">
              <a:latin typeface="Arial"/>
              <a:cs typeface="Arial"/>
            </a:endParaRPr>
          </a:p>
        </p:txBody>
      </p:sp>
      <p:sp>
        <p:nvSpPr>
          <p:cNvPr id="33" name="object 33"/>
          <p:cNvSpPr/>
          <p:nvPr/>
        </p:nvSpPr>
        <p:spPr>
          <a:xfrm>
            <a:off x="1188719" y="2718816"/>
            <a:ext cx="7674863" cy="1831835"/>
          </a:xfrm>
          <a:prstGeom prst="rect">
            <a:avLst/>
          </a:prstGeom>
          <a:blipFill>
            <a:blip r:embed="rId6" cstate="print"/>
            <a:stretch>
              <a:fillRect/>
            </a:stretch>
          </a:blipFill>
        </p:spPr>
        <p:txBody>
          <a:bodyPr wrap="square" lIns="0" tIns="0" rIns="0" bIns="0" rtlCol="0"/>
          <a:lstStyle/>
          <a:p>
            <a:endParaRPr dirty="0"/>
          </a:p>
        </p:txBody>
      </p:sp>
      <p:sp>
        <p:nvSpPr>
          <p:cNvPr id="34" name="object 34"/>
          <p:cNvSpPr/>
          <p:nvPr/>
        </p:nvSpPr>
        <p:spPr>
          <a:xfrm>
            <a:off x="7182611" y="3957828"/>
            <a:ext cx="109855" cy="939165"/>
          </a:xfrm>
          <a:custGeom>
            <a:avLst/>
            <a:gdLst/>
            <a:ahLst/>
            <a:cxnLst/>
            <a:rect l="l" t="t" r="r" b="b"/>
            <a:pathLst>
              <a:path w="109854" h="939164">
                <a:moveTo>
                  <a:pt x="109727" y="0"/>
                </a:moveTo>
                <a:lnTo>
                  <a:pt x="0" y="103695"/>
                </a:lnTo>
                <a:lnTo>
                  <a:pt x="0" y="938784"/>
                </a:lnTo>
                <a:lnTo>
                  <a:pt x="109727" y="835088"/>
                </a:lnTo>
                <a:lnTo>
                  <a:pt x="109727" y="0"/>
                </a:lnTo>
                <a:close/>
              </a:path>
            </a:pathLst>
          </a:custGeom>
          <a:solidFill>
            <a:srgbClr val="F2F2F2"/>
          </a:solidFill>
        </p:spPr>
        <p:txBody>
          <a:bodyPr wrap="square" lIns="0" tIns="0" rIns="0" bIns="0" rtlCol="0"/>
          <a:lstStyle/>
          <a:p>
            <a:endParaRPr dirty="0"/>
          </a:p>
        </p:txBody>
      </p:sp>
      <p:sp>
        <p:nvSpPr>
          <p:cNvPr id="35" name="object 35"/>
          <p:cNvSpPr/>
          <p:nvPr/>
        </p:nvSpPr>
        <p:spPr>
          <a:xfrm>
            <a:off x="7182611" y="3957828"/>
            <a:ext cx="109855" cy="939165"/>
          </a:xfrm>
          <a:custGeom>
            <a:avLst/>
            <a:gdLst/>
            <a:ahLst/>
            <a:cxnLst/>
            <a:rect l="l" t="t" r="r" b="b"/>
            <a:pathLst>
              <a:path w="109854" h="939164">
                <a:moveTo>
                  <a:pt x="109727" y="0"/>
                </a:moveTo>
                <a:lnTo>
                  <a:pt x="0" y="103695"/>
                </a:lnTo>
                <a:lnTo>
                  <a:pt x="0" y="938784"/>
                </a:lnTo>
                <a:lnTo>
                  <a:pt x="109727" y="835088"/>
                </a:lnTo>
                <a:lnTo>
                  <a:pt x="109727" y="0"/>
                </a:lnTo>
                <a:close/>
              </a:path>
            </a:pathLst>
          </a:custGeom>
          <a:ln w="9525">
            <a:solidFill>
              <a:srgbClr val="0000FF"/>
            </a:solidFill>
          </a:ln>
        </p:spPr>
        <p:txBody>
          <a:bodyPr wrap="square" lIns="0" tIns="0" rIns="0" bIns="0" rtlCol="0"/>
          <a:lstStyle/>
          <a:p>
            <a:endParaRPr dirty="0"/>
          </a:p>
        </p:txBody>
      </p:sp>
      <p:sp>
        <p:nvSpPr>
          <p:cNvPr id="36" name="object 36"/>
          <p:cNvSpPr/>
          <p:nvPr/>
        </p:nvSpPr>
        <p:spPr>
          <a:xfrm>
            <a:off x="6505956" y="3671328"/>
            <a:ext cx="765175" cy="304800"/>
          </a:xfrm>
          <a:custGeom>
            <a:avLst/>
            <a:gdLst/>
            <a:ahLst/>
            <a:cxnLst/>
            <a:rect l="l" t="t" r="r" b="b"/>
            <a:pathLst>
              <a:path w="765175" h="304800">
                <a:moveTo>
                  <a:pt x="0" y="0"/>
                </a:moveTo>
                <a:lnTo>
                  <a:pt x="765035" y="0"/>
                </a:lnTo>
                <a:lnTo>
                  <a:pt x="765035" y="304787"/>
                </a:lnTo>
                <a:lnTo>
                  <a:pt x="0" y="304787"/>
                </a:lnTo>
                <a:lnTo>
                  <a:pt x="0" y="0"/>
                </a:lnTo>
                <a:close/>
              </a:path>
            </a:pathLst>
          </a:custGeom>
          <a:solidFill>
            <a:srgbClr val="F1F9C3"/>
          </a:solidFill>
        </p:spPr>
        <p:txBody>
          <a:bodyPr wrap="square" lIns="0" tIns="0" rIns="0" bIns="0" rtlCol="0"/>
          <a:lstStyle/>
          <a:p>
            <a:endParaRPr dirty="0"/>
          </a:p>
        </p:txBody>
      </p:sp>
      <p:sp>
        <p:nvSpPr>
          <p:cNvPr id="37" name="object 37"/>
          <p:cNvSpPr/>
          <p:nvPr/>
        </p:nvSpPr>
        <p:spPr>
          <a:xfrm>
            <a:off x="7281665" y="3649979"/>
            <a:ext cx="0" cy="326390"/>
          </a:xfrm>
          <a:custGeom>
            <a:avLst/>
            <a:gdLst/>
            <a:ahLst/>
            <a:cxnLst/>
            <a:rect l="l" t="t" r="r" b="b"/>
            <a:pathLst>
              <a:path h="326389">
                <a:moveTo>
                  <a:pt x="0" y="0"/>
                </a:moveTo>
                <a:lnTo>
                  <a:pt x="0" y="326136"/>
                </a:lnTo>
              </a:path>
            </a:pathLst>
          </a:custGeom>
          <a:ln w="21348">
            <a:solidFill>
              <a:srgbClr val="C2C89D"/>
            </a:solidFill>
          </a:ln>
        </p:spPr>
        <p:txBody>
          <a:bodyPr wrap="square" lIns="0" tIns="0" rIns="0" bIns="0" rtlCol="0"/>
          <a:lstStyle/>
          <a:p>
            <a:endParaRPr dirty="0"/>
          </a:p>
        </p:txBody>
      </p:sp>
      <p:sp>
        <p:nvSpPr>
          <p:cNvPr id="38" name="object 38"/>
          <p:cNvSpPr/>
          <p:nvPr/>
        </p:nvSpPr>
        <p:spPr>
          <a:xfrm>
            <a:off x="6505956" y="3660654"/>
            <a:ext cx="786765" cy="0"/>
          </a:xfrm>
          <a:custGeom>
            <a:avLst/>
            <a:gdLst/>
            <a:ahLst/>
            <a:cxnLst/>
            <a:rect l="l" t="t" r="r" b="b"/>
            <a:pathLst>
              <a:path w="786765">
                <a:moveTo>
                  <a:pt x="0" y="0"/>
                </a:moveTo>
                <a:lnTo>
                  <a:pt x="786383" y="0"/>
                </a:lnTo>
              </a:path>
            </a:pathLst>
          </a:custGeom>
          <a:ln w="21348">
            <a:solidFill>
              <a:srgbClr val="F4FACF"/>
            </a:solidFill>
          </a:ln>
        </p:spPr>
        <p:txBody>
          <a:bodyPr wrap="square" lIns="0" tIns="0" rIns="0" bIns="0" rtlCol="0"/>
          <a:lstStyle/>
          <a:p>
            <a:endParaRPr dirty="0"/>
          </a:p>
        </p:txBody>
      </p:sp>
      <p:sp>
        <p:nvSpPr>
          <p:cNvPr id="39" name="object 39"/>
          <p:cNvSpPr/>
          <p:nvPr/>
        </p:nvSpPr>
        <p:spPr>
          <a:xfrm>
            <a:off x="6505956" y="3649979"/>
            <a:ext cx="786765" cy="326390"/>
          </a:xfrm>
          <a:custGeom>
            <a:avLst/>
            <a:gdLst/>
            <a:ahLst/>
            <a:cxnLst/>
            <a:rect l="l" t="t" r="r" b="b"/>
            <a:pathLst>
              <a:path w="786765" h="326389">
                <a:moveTo>
                  <a:pt x="0" y="21348"/>
                </a:moveTo>
                <a:lnTo>
                  <a:pt x="21348" y="0"/>
                </a:lnTo>
                <a:lnTo>
                  <a:pt x="786384" y="0"/>
                </a:lnTo>
                <a:lnTo>
                  <a:pt x="786384" y="304787"/>
                </a:lnTo>
                <a:lnTo>
                  <a:pt x="765035" y="326136"/>
                </a:lnTo>
                <a:lnTo>
                  <a:pt x="0" y="326136"/>
                </a:lnTo>
                <a:lnTo>
                  <a:pt x="0" y="21348"/>
                </a:lnTo>
                <a:close/>
              </a:path>
            </a:pathLst>
          </a:custGeom>
          <a:ln w="9525">
            <a:solidFill>
              <a:srgbClr val="0000FF"/>
            </a:solidFill>
          </a:ln>
        </p:spPr>
        <p:txBody>
          <a:bodyPr wrap="square" lIns="0" tIns="0" rIns="0" bIns="0" rtlCol="0"/>
          <a:lstStyle/>
          <a:p>
            <a:endParaRPr dirty="0"/>
          </a:p>
        </p:txBody>
      </p:sp>
      <p:sp>
        <p:nvSpPr>
          <p:cNvPr id="40" name="object 40"/>
          <p:cNvSpPr/>
          <p:nvPr/>
        </p:nvSpPr>
        <p:spPr>
          <a:xfrm>
            <a:off x="6505956" y="3649979"/>
            <a:ext cx="786765" cy="21590"/>
          </a:xfrm>
          <a:custGeom>
            <a:avLst/>
            <a:gdLst/>
            <a:ahLst/>
            <a:cxnLst/>
            <a:rect l="l" t="t" r="r" b="b"/>
            <a:pathLst>
              <a:path w="786765" h="21589">
                <a:moveTo>
                  <a:pt x="0" y="21348"/>
                </a:moveTo>
                <a:lnTo>
                  <a:pt x="765035" y="21348"/>
                </a:lnTo>
                <a:lnTo>
                  <a:pt x="786384" y="0"/>
                </a:lnTo>
              </a:path>
            </a:pathLst>
          </a:custGeom>
          <a:ln w="9524">
            <a:solidFill>
              <a:srgbClr val="0000FF"/>
            </a:solidFill>
          </a:ln>
        </p:spPr>
        <p:txBody>
          <a:bodyPr wrap="square" lIns="0" tIns="0" rIns="0" bIns="0" rtlCol="0"/>
          <a:lstStyle/>
          <a:p>
            <a:endParaRPr dirty="0"/>
          </a:p>
        </p:txBody>
      </p:sp>
      <p:sp>
        <p:nvSpPr>
          <p:cNvPr id="41" name="object 41"/>
          <p:cNvSpPr/>
          <p:nvPr/>
        </p:nvSpPr>
        <p:spPr>
          <a:xfrm>
            <a:off x="7270991" y="3671328"/>
            <a:ext cx="0" cy="304800"/>
          </a:xfrm>
          <a:custGeom>
            <a:avLst/>
            <a:gdLst/>
            <a:ahLst/>
            <a:cxnLst/>
            <a:rect l="l" t="t" r="r" b="b"/>
            <a:pathLst>
              <a:path h="304800">
                <a:moveTo>
                  <a:pt x="0" y="0"/>
                </a:moveTo>
                <a:lnTo>
                  <a:pt x="0" y="304787"/>
                </a:lnTo>
              </a:path>
            </a:pathLst>
          </a:custGeom>
          <a:ln w="9525">
            <a:solidFill>
              <a:srgbClr val="0000FF"/>
            </a:solidFill>
          </a:ln>
        </p:spPr>
        <p:txBody>
          <a:bodyPr wrap="square" lIns="0" tIns="0" rIns="0" bIns="0" rtlCol="0"/>
          <a:lstStyle/>
          <a:p>
            <a:endParaRPr dirty="0"/>
          </a:p>
        </p:txBody>
      </p:sp>
      <p:sp>
        <p:nvSpPr>
          <p:cNvPr id="42" name="object 42"/>
          <p:cNvSpPr/>
          <p:nvPr/>
        </p:nvSpPr>
        <p:spPr>
          <a:xfrm>
            <a:off x="6384035" y="4046220"/>
            <a:ext cx="798830" cy="850900"/>
          </a:xfrm>
          <a:custGeom>
            <a:avLst/>
            <a:gdLst/>
            <a:ahLst/>
            <a:cxnLst/>
            <a:rect l="l" t="t" r="r" b="b"/>
            <a:pathLst>
              <a:path w="798829" h="850900">
                <a:moveTo>
                  <a:pt x="0" y="0"/>
                </a:moveTo>
                <a:lnTo>
                  <a:pt x="798576" y="0"/>
                </a:lnTo>
                <a:lnTo>
                  <a:pt x="798576" y="850391"/>
                </a:lnTo>
                <a:lnTo>
                  <a:pt x="0" y="850391"/>
                </a:lnTo>
                <a:lnTo>
                  <a:pt x="0" y="0"/>
                </a:lnTo>
                <a:close/>
              </a:path>
            </a:pathLst>
          </a:custGeom>
          <a:solidFill>
            <a:srgbClr val="F2F2F2"/>
          </a:solidFill>
        </p:spPr>
        <p:txBody>
          <a:bodyPr wrap="square" lIns="0" tIns="0" rIns="0" bIns="0" rtlCol="0"/>
          <a:lstStyle/>
          <a:p>
            <a:endParaRPr dirty="0"/>
          </a:p>
        </p:txBody>
      </p:sp>
      <p:sp>
        <p:nvSpPr>
          <p:cNvPr id="43" name="object 43"/>
          <p:cNvSpPr/>
          <p:nvPr/>
        </p:nvSpPr>
        <p:spPr>
          <a:xfrm>
            <a:off x="6384035" y="4046220"/>
            <a:ext cx="798830" cy="850900"/>
          </a:xfrm>
          <a:custGeom>
            <a:avLst/>
            <a:gdLst/>
            <a:ahLst/>
            <a:cxnLst/>
            <a:rect l="l" t="t" r="r" b="b"/>
            <a:pathLst>
              <a:path w="798829" h="850900">
                <a:moveTo>
                  <a:pt x="0" y="0"/>
                </a:moveTo>
                <a:lnTo>
                  <a:pt x="798576" y="0"/>
                </a:lnTo>
                <a:lnTo>
                  <a:pt x="798576" y="850391"/>
                </a:lnTo>
                <a:lnTo>
                  <a:pt x="0" y="850391"/>
                </a:lnTo>
                <a:lnTo>
                  <a:pt x="0" y="0"/>
                </a:lnTo>
                <a:close/>
              </a:path>
            </a:pathLst>
          </a:custGeom>
          <a:ln w="9525">
            <a:solidFill>
              <a:srgbClr val="0000FF"/>
            </a:solidFill>
          </a:ln>
        </p:spPr>
        <p:txBody>
          <a:bodyPr wrap="square" lIns="0" tIns="0" rIns="0" bIns="0" rtlCol="0"/>
          <a:lstStyle/>
          <a:p>
            <a:endParaRPr dirty="0"/>
          </a:p>
        </p:txBody>
      </p:sp>
      <p:sp>
        <p:nvSpPr>
          <p:cNvPr id="44" name="object 44"/>
          <p:cNvSpPr/>
          <p:nvPr/>
        </p:nvSpPr>
        <p:spPr>
          <a:xfrm>
            <a:off x="6583680" y="4276344"/>
            <a:ext cx="344805" cy="70485"/>
          </a:xfrm>
          <a:custGeom>
            <a:avLst/>
            <a:gdLst/>
            <a:ahLst/>
            <a:cxnLst/>
            <a:rect l="l" t="t" r="r" b="b"/>
            <a:pathLst>
              <a:path w="344804" h="70485">
                <a:moveTo>
                  <a:pt x="0" y="0"/>
                </a:moveTo>
                <a:lnTo>
                  <a:pt x="344424" y="0"/>
                </a:lnTo>
                <a:lnTo>
                  <a:pt x="344424" y="70103"/>
                </a:lnTo>
                <a:lnTo>
                  <a:pt x="0" y="70103"/>
                </a:lnTo>
                <a:lnTo>
                  <a:pt x="0" y="0"/>
                </a:lnTo>
                <a:close/>
              </a:path>
            </a:pathLst>
          </a:custGeom>
          <a:solidFill>
            <a:srgbClr val="00FFFF"/>
          </a:solidFill>
        </p:spPr>
        <p:txBody>
          <a:bodyPr wrap="square" lIns="0" tIns="0" rIns="0" bIns="0" rtlCol="0"/>
          <a:lstStyle/>
          <a:p>
            <a:endParaRPr dirty="0"/>
          </a:p>
        </p:txBody>
      </p:sp>
      <p:sp>
        <p:nvSpPr>
          <p:cNvPr id="45" name="object 45"/>
          <p:cNvSpPr/>
          <p:nvPr/>
        </p:nvSpPr>
        <p:spPr>
          <a:xfrm>
            <a:off x="6583680" y="4276344"/>
            <a:ext cx="344805" cy="70485"/>
          </a:xfrm>
          <a:custGeom>
            <a:avLst/>
            <a:gdLst/>
            <a:ahLst/>
            <a:cxnLst/>
            <a:rect l="l" t="t" r="r" b="b"/>
            <a:pathLst>
              <a:path w="344804" h="70485">
                <a:moveTo>
                  <a:pt x="0" y="0"/>
                </a:moveTo>
                <a:lnTo>
                  <a:pt x="344424" y="0"/>
                </a:lnTo>
                <a:lnTo>
                  <a:pt x="344424" y="70103"/>
                </a:lnTo>
                <a:lnTo>
                  <a:pt x="0" y="70103"/>
                </a:lnTo>
                <a:lnTo>
                  <a:pt x="0" y="0"/>
                </a:lnTo>
                <a:close/>
              </a:path>
            </a:pathLst>
          </a:custGeom>
          <a:ln w="12699">
            <a:solidFill>
              <a:srgbClr val="0000FF"/>
            </a:solidFill>
          </a:ln>
        </p:spPr>
        <p:txBody>
          <a:bodyPr wrap="square" lIns="0" tIns="0" rIns="0" bIns="0" rtlCol="0"/>
          <a:lstStyle/>
          <a:p>
            <a:endParaRPr dirty="0"/>
          </a:p>
        </p:txBody>
      </p:sp>
      <p:sp>
        <p:nvSpPr>
          <p:cNvPr id="46" name="object 46"/>
          <p:cNvSpPr/>
          <p:nvPr/>
        </p:nvSpPr>
        <p:spPr>
          <a:xfrm>
            <a:off x="6614159" y="4322064"/>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47" name="object 47"/>
          <p:cNvSpPr/>
          <p:nvPr/>
        </p:nvSpPr>
        <p:spPr>
          <a:xfrm>
            <a:off x="6656831" y="4322064"/>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48" name="object 48"/>
          <p:cNvSpPr/>
          <p:nvPr/>
        </p:nvSpPr>
        <p:spPr>
          <a:xfrm>
            <a:off x="6699504" y="4322064"/>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49" name="object 49"/>
          <p:cNvSpPr/>
          <p:nvPr/>
        </p:nvSpPr>
        <p:spPr>
          <a:xfrm>
            <a:off x="6742176" y="4322064"/>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50" name="object 50"/>
          <p:cNvSpPr/>
          <p:nvPr/>
        </p:nvSpPr>
        <p:spPr>
          <a:xfrm>
            <a:off x="6784847" y="4322064"/>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51" name="object 51"/>
          <p:cNvSpPr/>
          <p:nvPr/>
        </p:nvSpPr>
        <p:spPr>
          <a:xfrm>
            <a:off x="6626352" y="4331208"/>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52" name="object 52"/>
          <p:cNvSpPr/>
          <p:nvPr/>
        </p:nvSpPr>
        <p:spPr>
          <a:xfrm>
            <a:off x="6641592" y="4331208"/>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53" name="object 53"/>
          <p:cNvSpPr/>
          <p:nvPr/>
        </p:nvSpPr>
        <p:spPr>
          <a:xfrm>
            <a:off x="6672071" y="4331208"/>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54" name="object 54"/>
          <p:cNvSpPr/>
          <p:nvPr/>
        </p:nvSpPr>
        <p:spPr>
          <a:xfrm>
            <a:off x="6684264" y="4331208"/>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55" name="object 55"/>
          <p:cNvSpPr/>
          <p:nvPr/>
        </p:nvSpPr>
        <p:spPr>
          <a:xfrm>
            <a:off x="6714743" y="4331208"/>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56" name="object 56"/>
          <p:cNvSpPr/>
          <p:nvPr/>
        </p:nvSpPr>
        <p:spPr>
          <a:xfrm>
            <a:off x="6726935" y="4331208"/>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57" name="object 57"/>
          <p:cNvSpPr/>
          <p:nvPr/>
        </p:nvSpPr>
        <p:spPr>
          <a:xfrm>
            <a:off x="6757416" y="4331208"/>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58" name="object 58"/>
          <p:cNvSpPr/>
          <p:nvPr/>
        </p:nvSpPr>
        <p:spPr>
          <a:xfrm>
            <a:off x="6769607" y="4331208"/>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59" name="object 59"/>
          <p:cNvSpPr/>
          <p:nvPr/>
        </p:nvSpPr>
        <p:spPr>
          <a:xfrm>
            <a:off x="6800088" y="4331208"/>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60" name="object 60"/>
          <p:cNvSpPr/>
          <p:nvPr/>
        </p:nvSpPr>
        <p:spPr>
          <a:xfrm>
            <a:off x="6812280" y="4331208"/>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61" name="object 61"/>
          <p:cNvSpPr/>
          <p:nvPr/>
        </p:nvSpPr>
        <p:spPr>
          <a:xfrm>
            <a:off x="6827519" y="4322064"/>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62" name="object 62"/>
          <p:cNvSpPr/>
          <p:nvPr/>
        </p:nvSpPr>
        <p:spPr>
          <a:xfrm>
            <a:off x="6556247" y="4276344"/>
            <a:ext cx="27940" cy="70485"/>
          </a:xfrm>
          <a:custGeom>
            <a:avLst/>
            <a:gdLst/>
            <a:ahLst/>
            <a:cxnLst/>
            <a:rect l="l" t="t" r="r" b="b"/>
            <a:pathLst>
              <a:path w="27940" h="70485">
                <a:moveTo>
                  <a:pt x="27431" y="0"/>
                </a:moveTo>
                <a:lnTo>
                  <a:pt x="6857" y="0"/>
                </a:lnTo>
                <a:lnTo>
                  <a:pt x="0" y="35051"/>
                </a:lnTo>
                <a:lnTo>
                  <a:pt x="6857" y="70103"/>
                </a:lnTo>
                <a:lnTo>
                  <a:pt x="27431" y="70103"/>
                </a:lnTo>
                <a:lnTo>
                  <a:pt x="27431" y="0"/>
                </a:lnTo>
                <a:close/>
              </a:path>
            </a:pathLst>
          </a:custGeom>
          <a:solidFill>
            <a:srgbClr val="00FFFF"/>
          </a:solidFill>
        </p:spPr>
        <p:txBody>
          <a:bodyPr wrap="square" lIns="0" tIns="0" rIns="0" bIns="0" rtlCol="0"/>
          <a:lstStyle/>
          <a:p>
            <a:endParaRPr dirty="0"/>
          </a:p>
        </p:txBody>
      </p:sp>
      <p:sp>
        <p:nvSpPr>
          <p:cNvPr id="63" name="object 63"/>
          <p:cNvSpPr/>
          <p:nvPr/>
        </p:nvSpPr>
        <p:spPr>
          <a:xfrm>
            <a:off x="6556247" y="4276344"/>
            <a:ext cx="27940" cy="70485"/>
          </a:xfrm>
          <a:custGeom>
            <a:avLst/>
            <a:gdLst/>
            <a:ahLst/>
            <a:cxnLst/>
            <a:rect l="l" t="t" r="r" b="b"/>
            <a:pathLst>
              <a:path w="27940" h="70485">
                <a:moveTo>
                  <a:pt x="27431" y="0"/>
                </a:moveTo>
                <a:lnTo>
                  <a:pt x="6857" y="0"/>
                </a:lnTo>
                <a:lnTo>
                  <a:pt x="0" y="35051"/>
                </a:lnTo>
                <a:lnTo>
                  <a:pt x="6857" y="70103"/>
                </a:lnTo>
                <a:lnTo>
                  <a:pt x="27431" y="70103"/>
                </a:lnTo>
                <a:lnTo>
                  <a:pt x="27431" y="0"/>
                </a:lnTo>
                <a:close/>
              </a:path>
            </a:pathLst>
          </a:custGeom>
          <a:ln w="12700">
            <a:solidFill>
              <a:srgbClr val="0000FF"/>
            </a:solidFill>
          </a:ln>
        </p:spPr>
        <p:txBody>
          <a:bodyPr wrap="square" lIns="0" tIns="0" rIns="0" bIns="0" rtlCol="0"/>
          <a:lstStyle/>
          <a:p>
            <a:endParaRPr dirty="0"/>
          </a:p>
        </p:txBody>
      </p:sp>
      <p:sp>
        <p:nvSpPr>
          <p:cNvPr id="64" name="object 64"/>
          <p:cNvSpPr/>
          <p:nvPr/>
        </p:nvSpPr>
        <p:spPr>
          <a:xfrm>
            <a:off x="6577583" y="4276344"/>
            <a:ext cx="15240" cy="70485"/>
          </a:xfrm>
          <a:custGeom>
            <a:avLst/>
            <a:gdLst/>
            <a:ahLst/>
            <a:cxnLst/>
            <a:rect l="l" t="t" r="r" b="b"/>
            <a:pathLst>
              <a:path w="15240" h="70485">
                <a:moveTo>
                  <a:pt x="0" y="70103"/>
                </a:moveTo>
                <a:lnTo>
                  <a:pt x="15240" y="70103"/>
                </a:lnTo>
                <a:lnTo>
                  <a:pt x="15240" y="0"/>
                </a:lnTo>
                <a:lnTo>
                  <a:pt x="0" y="0"/>
                </a:lnTo>
                <a:lnTo>
                  <a:pt x="0" y="70103"/>
                </a:lnTo>
                <a:close/>
              </a:path>
            </a:pathLst>
          </a:custGeom>
          <a:solidFill>
            <a:srgbClr val="00FFFF"/>
          </a:solidFill>
        </p:spPr>
        <p:txBody>
          <a:bodyPr wrap="square" lIns="0" tIns="0" rIns="0" bIns="0" rtlCol="0"/>
          <a:lstStyle/>
          <a:p>
            <a:endParaRPr dirty="0"/>
          </a:p>
        </p:txBody>
      </p:sp>
      <p:sp>
        <p:nvSpPr>
          <p:cNvPr id="65" name="object 65"/>
          <p:cNvSpPr/>
          <p:nvPr/>
        </p:nvSpPr>
        <p:spPr>
          <a:xfrm>
            <a:off x="6571233" y="4269994"/>
            <a:ext cx="27940" cy="83185"/>
          </a:xfrm>
          <a:custGeom>
            <a:avLst/>
            <a:gdLst/>
            <a:ahLst/>
            <a:cxnLst/>
            <a:rect l="l" t="t" r="r" b="b"/>
            <a:pathLst>
              <a:path w="27940" h="83185">
                <a:moveTo>
                  <a:pt x="0" y="82803"/>
                </a:moveTo>
                <a:lnTo>
                  <a:pt x="27940" y="82803"/>
                </a:lnTo>
                <a:lnTo>
                  <a:pt x="27940" y="0"/>
                </a:lnTo>
                <a:lnTo>
                  <a:pt x="0" y="0"/>
                </a:lnTo>
                <a:lnTo>
                  <a:pt x="0" y="82803"/>
                </a:lnTo>
                <a:close/>
              </a:path>
            </a:pathLst>
          </a:custGeom>
          <a:solidFill>
            <a:srgbClr val="0000FF"/>
          </a:solidFill>
        </p:spPr>
        <p:txBody>
          <a:bodyPr wrap="square" lIns="0" tIns="0" rIns="0" bIns="0" rtlCol="0"/>
          <a:lstStyle/>
          <a:p>
            <a:endParaRPr dirty="0"/>
          </a:p>
        </p:txBody>
      </p:sp>
      <p:sp>
        <p:nvSpPr>
          <p:cNvPr id="66" name="object 66"/>
          <p:cNvSpPr/>
          <p:nvPr/>
        </p:nvSpPr>
        <p:spPr>
          <a:xfrm>
            <a:off x="7066788" y="4270247"/>
            <a:ext cx="0" cy="76200"/>
          </a:xfrm>
          <a:custGeom>
            <a:avLst/>
            <a:gdLst/>
            <a:ahLst/>
            <a:cxnLst/>
            <a:rect l="l" t="t" r="r" b="b"/>
            <a:pathLst>
              <a:path h="76200">
                <a:moveTo>
                  <a:pt x="0" y="0"/>
                </a:moveTo>
                <a:lnTo>
                  <a:pt x="0" y="76200"/>
                </a:lnTo>
              </a:path>
            </a:pathLst>
          </a:custGeom>
          <a:ln w="9144">
            <a:solidFill>
              <a:srgbClr val="00FFFF"/>
            </a:solidFill>
          </a:ln>
        </p:spPr>
        <p:txBody>
          <a:bodyPr wrap="square" lIns="0" tIns="0" rIns="0" bIns="0" rtlCol="0"/>
          <a:lstStyle/>
          <a:p>
            <a:endParaRPr dirty="0"/>
          </a:p>
        </p:txBody>
      </p:sp>
      <p:sp>
        <p:nvSpPr>
          <p:cNvPr id="67" name="object 67"/>
          <p:cNvSpPr/>
          <p:nvPr/>
        </p:nvSpPr>
        <p:spPr>
          <a:xfrm>
            <a:off x="7066788" y="4263897"/>
            <a:ext cx="0" cy="88900"/>
          </a:xfrm>
          <a:custGeom>
            <a:avLst/>
            <a:gdLst/>
            <a:ahLst/>
            <a:cxnLst/>
            <a:rect l="l" t="t" r="r" b="b"/>
            <a:pathLst>
              <a:path h="88900">
                <a:moveTo>
                  <a:pt x="0" y="0"/>
                </a:moveTo>
                <a:lnTo>
                  <a:pt x="0" y="88900"/>
                </a:lnTo>
              </a:path>
            </a:pathLst>
          </a:custGeom>
          <a:ln w="21844">
            <a:solidFill>
              <a:srgbClr val="0000FF"/>
            </a:solidFill>
          </a:ln>
        </p:spPr>
        <p:txBody>
          <a:bodyPr wrap="square" lIns="0" tIns="0" rIns="0" bIns="0" rtlCol="0"/>
          <a:lstStyle/>
          <a:p>
            <a:endParaRPr dirty="0"/>
          </a:p>
        </p:txBody>
      </p:sp>
      <p:sp>
        <p:nvSpPr>
          <p:cNvPr id="68" name="object 68"/>
          <p:cNvSpPr/>
          <p:nvPr/>
        </p:nvSpPr>
        <p:spPr>
          <a:xfrm>
            <a:off x="6928104" y="4248911"/>
            <a:ext cx="15240" cy="116205"/>
          </a:xfrm>
          <a:custGeom>
            <a:avLst/>
            <a:gdLst/>
            <a:ahLst/>
            <a:cxnLst/>
            <a:rect l="l" t="t" r="r" b="b"/>
            <a:pathLst>
              <a:path w="15240" h="116204">
                <a:moveTo>
                  <a:pt x="0" y="115824"/>
                </a:moveTo>
                <a:lnTo>
                  <a:pt x="15240" y="115824"/>
                </a:lnTo>
                <a:lnTo>
                  <a:pt x="15240" y="0"/>
                </a:lnTo>
                <a:lnTo>
                  <a:pt x="0" y="0"/>
                </a:lnTo>
                <a:lnTo>
                  <a:pt x="0" y="115824"/>
                </a:lnTo>
                <a:close/>
              </a:path>
            </a:pathLst>
          </a:custGeom>
          <a:solidFill>
            <a:srgbClr val="00FFFF"/>
          </a:solidFill>
        </p:spPr>
        <p:txBody>
          <a:bodyPr wrap="square" lIns="0" tIns="0" rIns="0" bIns="0" rtlCol="0"/>
          <a:lstStyle/>
          <a:p>
            <a:endParaRPr dirty="0"/>
          </a:p>
        </p:txBody>
      </p:sp>
      <p:sp>
        <p:nvSpPr>
          <p:cNvPr id="69" name="object 69"/>
          <p:cNvSpPr/>
          <p:nvPr/>
        </p:nvSpPr>
        <p:spPr>
          <a:xfrm>
            <a:off x="6921754" y="4242561"/>
            <a:ext cx="27940" cy="128905"/>
          </a:xfrm>
          <a:custGeom>
            <a:avLst/>
            <a:gdLst/>
            <a:ahLst/>
            <a:cxnLst/>
            <a:rect l="l" t="t" r="r" b="b"/>
            <a:pathLst>
              <a:path w="27940" h="128904">
                <a:moveTo>
                  <a:pt x="0" y="128524"/>
                </a:moveTo>
                <a:lnTo>
                  <a:pt x="27940" y="128524"/>
                </a:lnTo>
                <a:lnTo>
                  <a:pt x="27940" y="0"/>
                </a:lnTo>
                <a:lnTo>
                  <a:pt x="0" y="0"/>
                </a:lnTo>
                <a:lnTo>
                  <a:pt x="0" y="128524"/>
                </a:lnTo>
                <a:close/>
              </a:path>
            </a:pathLst>
          </a:custGeom>
          <a:solidFill>
            <a:srgbClr val="0000FF"/>
          </a:solidFill>
        </p:spPr>
        <p:txBody>
          <a:bodyPr wrap="square" lIns="0" tIns="0" rIns="0" bIns="0" rtlCol="0"/>
          <a:lstStyle/>
          <a:p>
            <a:endParaRPr dirty="0"/>
          </a:p>
        </p:txBody>
      </p:sp>
      <p:sp>
        <p:nvSpPr>
          <p:cNvPr id="70" name="object 70"/>
          <p:cNvSpPr/>
          <p:nvPr/>
        </p:nvSpPr>
        <p:spPr>
          <a:xfrm>
            <a:off x="6943343" y="4285488"/>
            <a:ext cx="119380" cy="6350"/>
          </a:xfrm>
          <a:custGeom>
            <a:avLst/>
            <a:gdLst/>
            <a:ahLst/>
            <a:cxnLst/>
            <a:rect l="l" t="t" r="r" b="b"/>
            <a:pathLst>
              <a:path w="119379" h="6350">
                <a:moveTo>
                  <a:pt x="0" y="0"/>
                </a:moveTo>
                <a:lnTo>
                  <a:pt x="118872" y="6096"/>
                </a:lnTo>
              </a:path>
            </a:pathLst>
          </a:custGeom>
          <a:ln w="12700">
            <a:solidFill>
              <a:srgbClr val="0000FF"/>
            </a:solidFill>
          </a:ln>
        </p:spPr>
        <p:txBody>
          <a:bodyPr wrap="square" lIns="0" tIns="0" rIns="0" bIns="0" rtlCol="0"/>
          <a:lstStyle/>
          <a:p>
            <a:endParaRPr dirty="0"/>
          </a:p>
        </p:txBody>
      </p:sp>
      <p:sp>
        <p:nvSpPr>
          <p:cNvPr id="71" name="object 71"/>
          <p:cNvSpPr/>
          <p:nvPr/>
        </p:nvSpPr>
        <p:spPr>
          <a:xfrm>
            <a:off x="6943343" y="4309871"/>
            <a:ext cx="119380" cy="0"/>
          </a:xfrm>
          <a:custGeom>
            <a:avLst/>
            <a:gdLst/>
            <a:ahLst/>
            <a:cxnLst/>
            <a:rect l="l" t="t" r="r" b="b"/>
            <a:pathLst>
              <a:path w="119379">
                <a:moveTo>
                  <a:pt x="0" y="0"/>
                </a:moveTo>
                <a:lnTo>
                  <a:pt x="118872" y="0"/>
                </a:lnTo>
              </a:path>
            </a:pathLst>
          </a:custGeom>
          <a:ln w="12700">
            <a:solidFill>
              <a:srgbClr val="0000FF"/>
            </a:solidFill>
          </a:ln>
        </p:spPr>
        <p:txBody>
          <a:bodyPr wrap="square" lIns="0" tIns="0" rIns="0" bIns="0" rtlCol="0"/>
          <a:lstStyle/>
          <a:p>
            <a:endParaRPr dirty="0"/>
          </a:p>
        </p:txBody>
      </p:sp>
      <p:sp>
        <p:nvSpPr>
          <p:cNvPr id="72" name="object 72"/>
          <p:cNvSpPr/>
          <p:nvPr/>
        </p:nvSpPr>
        <p:spPr>
          <a:xfrm>
            <a:off x="6943343" y="4331208"/>
            <a:ext cx="119380" cy="6350"/>
          </a:xfrm>
          <a:custGeom>
            <a:avLst/>
            <a:gdLst/>
            <a:ahLst/>
            <a:cxnLst/>
            <a:rect l="l" t="t" r="r" b="b"/>
            <a:pathLst>
              <a:path w="119379" h="6350">
                <a:moveTo>
                  <a:pt x="0" y="6095"/>
                </a:moveTo>
                <a:lnTo>
                  <a:pt x="118872" y="0"/>
                </a:lnTo>
              </a:path>
            </a:pathLst>
          </a:custGeom>
          <a:ln w="12700">
            <a:solidFill>
              <a:srgbClr val="0000FF"/>
            </a:solidFill>
          </a:ln>
        </p:spPr>
        <p:txBody>
          <a:bodyPr wrap="square" lIns="0" tIns="0" rIns="0" bIns="0" rtlCol="0"/>
          <a:lstStyle/>
          <a:p>
            <a:endParaRPr dirty="0"/>
          </a:p>
        </p:txBody>
      </p:sp>
      <p:sp>
        <p:nvSpPr>
          <p:cNvPr id="73" name="object 73"/>
          <p:cNvSpPr/>
          <p:nvPr/>
        </p:nvSpPr>
        <p:spPr>
          <a:xfrm>
            <a:off x="6498335" y="4300728"/>
            <a:ext cx="58419" cy="21590"/>
          </a:xfrm>
          <a:custGeom>
            <a:avLst/>
            <a:gdLst/>
            <a:ahLst/>
            <a:cxnLst/>
            <a:rect l="l" t="t" r="r" b="b"/>
            <a:pathLst>
              <a:path w="58420" h="21589">
                <a:moveTo>
                  <a:pt x="0" y="21336"/>
                </a:moveTo>
                <a:lnTo>
                  <a:pt x="57912" y="21336"/>
                </a:lnTo>
                <a:lnTo>
                  <a:pt x="57912" y="0"/>
                </a:lnTo>
                <a:lnTo>
                  <a:pt x="0" y="0"/>
                </a:lnTo>
                <a:lnTo>
                  <a:pt x="0" y="21336"/>
                </a:lnTo>
                <a:close/>
              </a:path>
            </a:pathLst>
          </a:custGeom>
          <a:solidFill>
            <a:srgbClr val="00FFFF"/>
          </a:solidFill>
        </p:spPr>
        <p:txBody>
          <a:bodyPr wrap="square" lIns="0" tIns="0" rIns="0" bIns="0" rtlCol="0"/>
          <a:lstStyle/>
          <a:p>
            <a:endParaRPr dirty="0"/>
          </a:p>
        </p:txBody>
      </p:sp>
      <p:sp>
        <p:nvSpPr>
          <p:cNvPr id="74" name="object 74"/>
          <p:cNvSpPr/>
          <p:nvPr/>
        </p:nvSpPr>
        <p:spPr>
          <a:xfrm>
            <a:off x="6491985" y="4294378"/>
            <a:ext cx="71120" cy="34290"/>
          </a:xfrm>
          <a:custGeom>
            <a:avLst/>
            <a:gdLst/>
            <a:ahLst/>
            <a:cxnLst/>
            <a:rect l="l" t="t" r="r" b="b"/>
            <a:pathLst>
              <a:path w="71120" h="34289">
                <a:moveTo>
                  <a:pt x="0" y="34036"/>
                </a:moveTo>
                <a:lnTo>
                  <a:pt x="70612" y="34036"/>
                </a:lnTo>
                <a:lnTo>
                  <a:pt x="70612" y="0"/>
                </a:lnTo>
                <a:lnTo>
                  <a:pt x="0" y="0"/>
                </a:lnTo>
                <a:lnTo>
                  <a:pt x="0" y="34036"/>
                </a:lnTo>
                <a:close/>
              </a:path>
            </a:pathLst>
          </a:custGeom>
          <a:solidFill>
            <a:srgbClr val="0000FF"/>
          </a:solidFill>
        </p:spPr>
        <p:txBody>
          <a:bodyPr wrap="square" lIns="0" tIns="0" rIns="0" bIns="0" rtlCol="0"/>
          <a:lstStyle/>
          <a:p>
            <a:endParaRPr dirty="0"/>
          </a:p>
        </p:txBody>
      </p:sp>
      <p:sp>
        <p:nvSpPr>
          <p:cNvPr id="75" name="object 75"/>
          <p:cNvSpPr/>
          <p:nvPr/>
        </p:nvSpPr>
        <p:spPr>
          <a:xfrm>
            <a:off x="6583680" y="4428744"/>
            <a:ext cx="344805" cy="70485"/>
          </a:xfrm>
          <a:custGeom>
            <a:avLst/>
            <a:gdLst/>
            <a:ahLst/>
            <a:cxnLst/>
            <a:rect l="l" t="t" r="r" b="b"/>
            <a:pathLst>
              <a:path w="344804" h="70485">
                <a:moveTo>
                  <a:pt x="0" y="0"/>
                </a:moveTo>
                <a:lnTo>
                  <a:pt x="344424" y="0"/>
                </a:lnTo>
                <a:lnTo>
                  <a:pt x="344424" y="70103"/>
                </a:lnTo>
                <a:lnTo>
                  <a:pt x="0" y="70103"/>
                </a:lnTo>
                <a:lnTo>
                  <a:pt x="0" y="0"/>
                </a:lnTo>
                <a:close/>
              </a:path>
            </a:pathLst>
          </a:custGeom>
          <a:solidFill>
            <a:srgbClr val="FFFF99"/>
          </a:solidFill>
        </p:spPr>
        <p:txBody>
          <a:bodyPr wrap="square" lIns="0" tIns="0" rIns="0" bIns="0" rtlCol="0"/>
          <a:lstStyle/>
          <a:p>
            <a:endParaRPr dirty="0"/>
          </a:p>
        </p:txBody>
      </p:sp>
      <p:sp>
        <p:nvSpPr>
          <p:cNvPr id="76" name="object 76"/>
          <p:cNvSpPr/>
          <p:nvPr/>
        </p:nvSpPr>
        <p:spPr>
          <a:xfrm>
            <a:off x="6583680" y="4428744"/>
            <a:ext cx="344805" cy="70485"/>
          </a:xfrm>
          <a:custGeom>
            <a:avLst/>
            <a:gdLst/>
            <a:ahLst/>
            <a:cxnLst/>
            <a:rect l="l" t="t" r="r" b="b"/>
            <a:pathLst>
              <a:path w="344804" h="70485">
                <a:moveTo>
                  <a:pt x="0" y="0"/>
                </a:moveTo>
                <a:lnTo>
                  <a:pt x="344424" y="0"/>
                </a:lnTo>
                <a:lnTo>
                  <a:pt x="344424" y="70103"/>
                </a:lnTo>
                <a:lnTo>
                  <a:pt x="0" y="70103"/>
                </a:lnTo>
                <a:lnTo>
                  <a:pt x="0" y="0"/>
                </a:lnTo>
                <a:close/>
              </a:path>
            </a:pathLst>
          </a:custGeom>
          <a:ln w="12699">
            <a:solidFill>
              <a:srgbClr val="0000FF"/>
            </a:solidFill>
          </a:ln>
        </p:spPr>
        <p:txBody>
          <a:bodyPr wrap="square" lIns="0" tIns="0" rIns="0" bIns="0" rtlCol="0"/>
          <a:lstStyle/>
          <a:p>
            <a:endParaRPr dirty="0"/>
          </a:p>
        </p:txBody>
      </p:sp>
      <p:sp>
        <p:nvSpPr>
          <p:cNvPr id="77" name="object 77"/>
          <p:cNvSpPr/>
          <p:nvPr/>
        </p:nvSpPr>
        <p:spPr>
          <a:xfrm>
            <a:off x="6614159" y="4474464"/>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78" name="object 78"/>
          <p:cNvSpPr/>
          <p:nvPr/>
        </p:nvSpPr>
        <p:spPr>
          <a:xfrm>
            <a:off x="6656831" y="4474464"/>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79" name="object 79"/>
          <p:cNvSpPr/>
          <p:nvPr/>
        </p:nvSpPr>
        <p:spPr>
          <a:xfrm>
            <a:off x="6699504" y="4474464"/>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80" name="object 80"/>
          <p:cNvSpPr/>
          <p:nvPr/>
        </p:nvSpPr>
        <p:spPr>
          <a:xfrm>
            <a:off x="6742176" y="4474464"/>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81" name="object 81"/>
          <p:cNvSpPr/>
          <p:nvPr/>
        </p:nvSpPr>
        <p:spPr>
          <a:xfrm>
            <a:off x="6784847" y="4474464"/>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82" name="object 82"/>
          <p:cNvSpPr/>
          <p:nvPr/>
        </p:nvSpPr>
        <p:spPr>
          <a:xfrm>
            <a:off x="6626352" y="4486655"/>
            <a:ext cx="0" cy="12700"/>
          </a:xfrm>
          <a:custGeom>
            <a:avLst/>
            <a:gdLst/>
            <a:ahLst/>
            <a:cxnLst/>
            <a:rect l="l" t="t" r="r" b="b"/>
            <a:pathLst>
              <a:path h="12700">
                <a:moveTo>
                  <a:pt x="-6350" y="6096"/>
                </a:moveTo>
                <a:lnTo>
                  <a:pt x="6350" y="6096"/>
                </a:lnTo>
              </a:path>
            </a:pathLst>
          </a:custGeom>
          <a:ln w="12192">
            <a:solidFill>
              <a:srgbClr val="0000FF"/>
            </a:solidFill>
          </a:ln>
        </p:spPr>
        <p:txBody>
          <a:bodyPr wrap="square" lIns="0" tIns="0" rIns="0" bIns="0" rtlCol="0"/>
          <a:lstStyle/>
          <a:p>
            <a:endParaRPr dirty="0"/>
          </a:p>
        </p:txBody>
      </p:sp>
      <p:sp>
        <p:nvSpPr>
          <p:cNvPr id="83" name="object 83"/>
          <p:cNvSpPr/>
          <p:nvPr/>
        </p:nvSpPr>
        <p:spPr>
          <a:xfrm>
            <a:off x="6641592" y="4486655"/>
            <a:ext cx="0" cy="12700"/>
          </a:xfrm>
          <a:custGeom>
            <a:avLst/>
            <a:gdLst/>
            <a:ahLst/>
            <a:cxnLst/>
            <a:rect l="l" t="t" r="r" b="b"/>
            <a:pathLst>
              <a:path h="12700">
                <a:moveTo>
                  <a:pt x="-6350" y="6096"/>
                </a:moveTo>
                <a:lnTo>
                  <a:pt x="6350" y="6096"/>
                </a:lnTo>
              </a:path>
            </a:pathLst>
          </a:custGeom>
          <a:ln w="12192">
            <a:solidFill>
              <a:srgbClr val="0000FF"/>
            </a:solidFill>
          </a:ln>
        </p:spPr>
        <p:txBody>
          <a:bodyPr wrap="square" lIns="0" tIns="0" rIns="0" bIns="0" rtlCol="0"/>
          <a:lstStyle/>
          <a:p>
            <a:endParaRPr dirty="0"/>
          </a:p>
        </p:txBody>
      </p:sp>
      <p:sp>
        <p:nvSpPr>
          <p:cNvPr id="84" name="object 84"/>
          <p:cNvSpPr/>
          <p:nvPr/>
        </p:nvSpPr>
        <p:spPr>
          <a:xfrm>
            <a:off x="6672071" y="4486655"/>
            <a:ext cx="0" cy="12700"/>
          </a:xfrm>
          <a:custGeom>
            <a:avLst/>
            <a:gdLst/>
            <a:ahLst/>
            <a:cxnLst/>
            <a:rect l="l" t="t" r="r" b="b"/>
            <a:pathLst>
              <a:path h="12700">
                <a:moveTo>
                  <a:pt x="-6350" y="6096"/>
                </a:moveTo>
                <a:lnTo>
                  <a:pt x="6350" y="6096"/>
                </a:lnTo>
              </a:path>
            </a:pathLst>
          </a:custGeom>
          <a:ln w="12192">
            <a:solidFill>
              <a:srgbClr val="0000FF"/>
            </a:solidFill>
          </a:ln>
        </p:spPr>
        <p:txBody>
          <a:bodyPr wrap="square" lIns="0" tIns="0" rIns="0" bIns="0" rtlCol="0"/>
          <a:lstStyle/>
          <a:p>
            <a:endParaRPr dirty="0"/>
          </a:p>
        </p:txBody>
      </p:sp>
      <p:sp>
        <p:nvSpPr>
          <p:cNvPr id="85" name="object 85"/>
          <p:cNvSpPr/>
          <p:nvPr/>
        </p:nvSpPr>
        <p:spPr>
          <a:xfrm>
            <a:off x="6684264" y="4486655"/>
            <a:ext cx="0" cy="12700"/>
          </a:xfrm>
          <a:custGeom>
            <a:avLst/>
            <a:gdLst/>
            <a:ahLst/>
            <a:cxnLst/>
            <a:rect l="l" t="t" r="r" b="b"/>
            <a:pathLst>
              <a:path h="12700">
                <a:moveTo>
                  <a:pt x="-6350" y="6096"/>
                </a:moveTo>
                <a:lnTo>
                  <a:pt x="6350" y="6096"/>
                </a:lnTo>
              </a:path>
            </a:pathLst>
          </a:custGeom>
          <a:ln w="12192">
            <a:solidFill>
              <a:srgbClr val="0000FF"/>
            </a:solidFill>
          </a:ln>
        </p:spPr>
        <p:txBody>
          <a:bodyPr wrap="square" lIns="0" tIns="0" rIns="0" bIns="0" rtlCol="0"/>
          <a:lstStyle/>
          <a:p>
            <a:endParaRPr dirty="0"/>
          </a:p>
        </p:txBody>
      </p:sp>
      <p:sp>
        <p:nvSpPr>
          <p:cNvPr id="86" name="object 86"/>
          <p:cNvSpPr/>
          <p:nvPr/>
        </p:nvSpPr>
        <p:spPr>
          <a:xfrm>
            <a:off x="6714743" y="4486655"/>
            <a:ext cx="0" cy="12700"/>
          </a:xfrm>
          <a:custGeom>
            <a:avLst/>
            <a:gdLst/>
            <a:ahLst/>
            <a:cxnLst/>
            <a:rect l="l" t="t" r="r" b="b"/>
            <a:pathLst>
              <a:path h="12700">
                <a:moveTo>
                  <a:pt x="-6350" y="6096"/>
                </a:moveTo>
                <a:lnTo>
                  <a:pt x="6350" y="6096"/>
                </a:lnTo>
              </a:path>
            </a:pathLst>
          </a:custGeom>
          <a:ln w="12192">
            <a:solidFill>
              <a:srgbClr val="0000FF"/>
            </a:solidFill>
          </a:ln>
        </p:spPr>
        <p:txBody>
          <a:bodyPr wrap="square" lIns="0" tIns="0" rIns="0" bIns="0" rtlCol="0"/>
          <a:lstStyle/>
          <a:p>
            <a:endParaRPr dirty="0"/>
          </a:p>
        </p:txBody>
      </p:sp>
      <p:sp>
        <p:nvSpPr>
          <p:cNvPr id="87" name="object 87"/>
          <p:cNvSpPr/>
          <p:nvPr/>
        </p:nvSpPr>
        <p:spPr>
          <a:xfrm>
            <a:off x="6726935" y="4486655"/>
            <a:ext cx="0" cy="12700"/>
          </a:xfrm>
          <a:custGeom>
            <a:avLst/>
            <a:gdLst/>
            <a:ahLst/>
            <a:cxnLst/>
            <a:rect l="l" t="t" r="r" b="b"/>
            <a:pathLst>
              <a:path h="12700">
                <a:moveTo>
                  <a:pt x="-6350" y="6096"/>
                </a:moveTo>
                <a:lnTo>
                  <a:pt x="6350" y="6096"/>
                </a:lnTo>
              </a:path>
            </a:pathLst>
          </a:custGeom>
          <a:ln w="12192">
            <a:solidFill>
              <a:srgbClr val="0000FF"/>
            </a:solidFill>
          </a:ln>
        </p:spPr>
        <p:txBody>
          <a:bodyPr wrap="square" lIns="0" tIns="0" rIns="0" bIns="0" rtlCol="0"/>
          <a:lstStyle/>
          <a:p>
            <a:endParaRPr dirty="0"/>
          </a:p>
        </p:txBody>
      </p:sp>
      <p:sp>
        <p:nvSpPr>
          <p:cNvPr id="88" name="object 88"/>
          <p:cNvSpPr/>
          <p:nvPr/>
        </p:nvSpPr>
        <p:spPr>
          <a:xfrm>
            <a:off x="6757416" y="4486655"/>
            <a:ext cx="0" cy="12700"/>
          </a:xfrm>
          <a:custGeom>
            <a:avLst/>
            <a:gdLst/>
            <a:ahLst/>
            <a:cxnLst/>
            <a:rect l="l" t="t" r="r" b="b"/>
            <a:pathLst>
              <a:path h="12700">
                <a:moveTo>
                  <a:pt x="-6350" y="6096"/>
                </a:moveTo>
                <a:lnTo>
                  <a:pt x="6350" y="6096"/>
                </a:lnTo>
              </a:path>
            </a:pathLst>
          </a:custGeom>
          <a:ln w="12192">
            <a:solidFill>
              <a:srgbClr val="0000FF"/>
            </a:solidFill>
          </a:ln>
        </p:spPr>
        <p:txBody>
          <a:bodyPr wrap="square" lIns="0" tIns="0" rIns="0" bIns="0" rtlCol="0"/>
          <a:lstStyle/>
          <a:p>
            <a:endParaRPr dirty="0"/>
          </a:p>
        </p:txBody>
      </p:sp>
      <p:sp>
        <p:nvSpPr>
          <p:cNvPr id="89" name="object 89"/>
          <p:cNvSpPr/>
          <p:nvPr/>
        </p:nvSpPr>
        <p:spPr>
          <a:xfrm>
            <a:off x="6769607" y="4486655"/>
            <a:ext cx="0" cy="12700"/>
          </a:xfrm>
          <a:custGeom>
            <a:avLst/>
            <a:gdLst/>
            <a:ahLst/>
            <a:cxnLst/>
            <a:rect l="l" t="t" r="r" b="b"/>
            <a:pathLst>
              <a:path h="12700">
                <a:moveTo>
                  <a:pt x="-6350" y="6096"/>
                </a:moveTo>
                <a:lnTo>
                  <a:pt x="6350" y="6096"/>
                </a:lnTo>
              </a:path>
            </a:pathLst>
          </a:custGeom>
          <a:ln w="12192">
            <a:solidFill>
              <a:srgbClr val="0000FF"/>
            </a:solidFill>
          </a:ln>
        </p:spPr>
        <p:txBody>
          <a:bodyPr wrap="square" lIns="0" tIns="0" rIns="0" bIns="0" rtlCol="0"/>
          <a:lstStyle/>
          <a:p>
            <a:endParaRPr dirty="0"/>
          </a:p>
        </p:txBody>
      </p:sp>
      <p:sp>
        <p:nvSpPr>
          <p:cNvPr id="90" name="object 90"/>
          <p:cNvSpPr/>
          <p:nvPr/>
        </p:nvSpPr>
        <p:spPr>
          <a:xfrm>
            <a:off x="6800088" y="4486655"/>
            <a:ext cx="0" cy="12700"/>
          </a:xfrm>
          <a:custGeom>
            <a:avLst/>
            <a:gdLst/>
            <a:ahLst/>
            <a:cxnLst/>
            <a:rect l="l" t="t" r="r" b="b"/>
            <a:pathLst>
              <a:path h="12700">
                <a:moveTo>
                  <a:pt x="-6350" y="6096"/>
                </a:moveTo>
                <a:lnTo>
                  <a:pt x="6350" y="6096"/>
                </a:lnTo>
              </a:path>
            </a:pathLst>
          </a:custGeom>
          <a:ln w="12192">
            <a:solidFill>
              <a:srgbClr val="0000FF"/>
            </a:solidFill>
          </a:ln>
        </p:spPr>
        <p:txBody>
          <a:bodyPr wrap="square" lIns="0" tIns="0" rIns="0" bIns="0" rtlCol="0"/>
          <a:lstStyle/>
          <a:p>
            <a:endParaRPr dirty="0"/>
          </a:p>
        </p:txBody>
      </p:sp>
      <p:sp>
        <p:nvSpPr>
          <p:cNvPr id="91" name="object 91"/>
          <p:cNvSpPr/>
          <p:nvPr/>
        </p:nvSpPr>
        <p:spPr>
          <a:xfrm>
            <a:off x="6812280" y="4486655"/>
            <a:ext cx="0" cy="12700"/>
          </a:xfrm>
          <a:custGeom>
            <a:avLst/>
            <a:gdLst/>
            <a:ahLst/>
            <a:cxnLst/>
            <a:rect l="l" t="t" r="r" b="b"/>
            <a:pathLst>
              <a:path h="12700">
                <a:moveTo>
                  <a:pt x="-6350" y="6096"/>
                </a:moveTo>
                <a:lnTo>
                  <a:pt x="6350" y="6096"/>
                </a:lnTo>
              </a:path>
            </a:pathLst>
          </a:custGeom>
          <a:ln w="12192">
            <a:solidFill>
              <a:srgbClr val="0000FF"/>
            </a:solidFill>
          </a:ln>
        </p:spPr>
        <p:txBody>
          <a:bodyPr wrap="square" lIns="0" tIns="0" rIns="0" bIns="0" rtlCol="0"/>
          <a:lstStyle/>
          <a:p>
            <a:endParaRPr dirty="0"/>
          </a:p>
        </p:txBody>
      </p:sp>
      <p:sp>
        <p:nvSpPr>
          <p:cNvPr id="92" name="object 92"/>
          <p:cNvSpPr/>
          <p:nvPr/>
        </p:nvSpPr>
        <p:spPr>
          <a:xfrm>
            <a:off x="6827519" y="4474464"/>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93" name="object 93"/>
          <p:cNvSpPr/>
          <p:nvPr/>
        </p:nvSpPr>
        <p:spPr>
          <a:xfrm>
            <a:off x="6556247" y="4428744"/>
            <a:ext cx="27940" cy="70485"/>
          </a:xfrm>
          <a:custGeom>
            <a:avLst/>
            <a:gdLst/>
            <a:ahLst/>
            <a:cxnLst/>
            <a:rect l="l" t="t" r="r" b="b"/>
            <a:pathLst>
              <a:path w="27940" h="70485">
                <a:moveTo>
                  <a:pt x="27431" y="0"/>
                </a:moveTo>
                <a:lnTo>
                  <a:pt x="6857" y="0"/>
                </a:lnTo>
                <a:lnTo>
                  <a:pt x="0" y="35051"/>
                </a:lnTo>
                <a:lnTo>
                  <a:pt x="6857" y="70103"/>
                </a:lnTo>
                <a:lnTo>
                  <a:pt x="27431" y="70103"/>
                </a:lnTo>
                <a:lnTo>
                  <a:pt x="27431" y="0"/>
                </a:lnTo>
                <a:close/>
              </a:path>
            </a:pathLst>
          </a:custGeom>
          <a:solidFill>
            <a:srgbClr val="FFFF99"/>
          </a:solidFill>
        </p:spPr>
        <p:txBody>
          <a:bodyPr wrap="square" lIns="0" tIns="0" rIns="0" bIns="0" rtlCol="0"/>
          <a:lstStyle/>
          <a:p>
            <a:endParaRPr dirty="0"/>
          </a:p>
        </p:txBody>
      </p:sp>
      <p:sp>
        <p:nvSpPr>
          <p:cNvPr id="94" name="object 94"/>
          <p:cNvSpPr/>
          <p:nvPr/>
        </p:nvSpPr>
        <p:spPr>
          <a:xfrm>
            <a:off x="6556247" y="4428744"/>
            <a:ext cx="27940" cy="70485"/>
          </a:xfrm>
          <a:custGeom>
            <a:avLst/>
            <a:gdLst/>
            <a:ahLst/>
            <a:cxnLst/>
            <a:rect l="l" t="t" r="r" b="b"/>
            <a:pathLst>
              <a:path w="27940" h="70485">
                <a:moveTo>
                  <a:pt x="27431" y="0"/>
                </a:moveTo>
                <a:lnTo>
                  <a:pt x="6857" y="0"/>
                </a:lnTo>
                <a:lnTo>
                  <a:pt x="0" y="35051"/>
                </a:lnTo>
                <a:lnTo>
                  <a:pt x="6857" y="70103"/>
                </a:lnTo>
                <a:lnTo>
                  <a:pt x="27431" y="70103"/>
                </a:lnTo>
                <a:lnTo>
                  <a:pt x="27431" y="0"/>
                </a:lnTo>
                <a:close/>
              </a:path>
            </a:pathLst>
          </a:custGeom>
          <a:ln w="12700">
            <a:solidFill>
              <a:srgbClr val="0000FF"/>
            </a:solidFill>
          </a:ln>
        </p:spPr>
        <p:txBody>
          <a:bodyPr wrap="square" lIns="0" tIns="0" rIns="0" bIns="0" rtlCol="0"/>
          <a:lstStyle/>
          <a:p>
            <a:endParaRPr dirty="0"/>
          </a:p>
        </p:txBody>
      </p:sp>
      <p:sp>
        <p:nvSpPr>
          <p:cNvPr id="95" name="object 95"/>
          <p:cNvSpPr/>
          <p:nvPr/>
        </p:nvSpPr>
        <p:spPr>
          <a:xfrm>
            <a:off x="6577583" y="4428744"/>
            <a:ext cx="15240" cy="70485"/>
          </a:xfrm>
          <a:custGeom>
            <a:avLst/>
            <a:gdLst/>
            <a:ahLst/>
            <a:cxnLst/>
            <a:rect l="l" t="t" r="r" b="b"/>
            <a:pathLst>
              <a:path w="15240" h="70485">
                <a:moveTo>
                  <a:pt x="0" y="70103"/>
                </a:moveTo>
                <a:lnTo>
                  <a:pt x="15240" y="70103"/>
                </a:lnTo>
                <a:lnTo>
                  <a:pt x="15240" y="0"/>
                </a:lnTo>
                <a:lnTo>
                  <a:pt x="0" y="0"/>
                </a:lnTo>
                <a:lnTo>
                  <a:pt x="0" y="70103"/>
                </a:lnTo>
                <a:close/>
              </a:path>
            </a:pathLst>
          </a:custGeom>
          <a:solidFill>
            <a:srgbClr val="FFFF99"/>
          </a:solidFill>
        </p:spPr>
        <p:txBody>
          <a:bodyPr wrap="square" lIns="0" tIns="0" rIns="0" bIns="0" rtlCol="0"/>
          <a:lstStyle/>
          <a:p>
            <a:endParaRPr dirty="0"/>
          </a:p>
        </p:txBody>
      </p:sp>
      <p:sp>
        <p:nvSpPr>
          <p:cNvPr id="96" name="object 96"/>
          <p:cNvSpPr/>
          <p:nvPr/>
        </p:nvSpPr>
        <p:spPr>
          <a:xfrm>
            <a:off x="6571233" y="4422394"/>
            <a:ext cx="27940" cy="83185"/>
          </a:xfrm>
          <a:custGeom>
            <a:avLst/>
            <a:gdLst/>
            <a:ahLst/>
            <a:cxnLst/>
            <a:rect l="l" t="t" r="r" b="b"/>
            <a:pathLst>
              <a:path w="27940" h="83185">
                <a:moveTo>
                  <a:pt x="0" y="82803"/>
                </a:moveTo>
                <a:lnTo>
                  <a:pt x="27940" y="82803"/>
                </a:lnTo>
                <a:lnTo>
                  <a:pt x="27940" y="0"/>
                </a:lnTo>
                <a:lnTo>
                  <a:pt x="0" y="0"/>
                </a:lnTo>
                <a:lnTo>
                  <a:pt x="0" y="82803"/>
                </a:lnTo>
                <a:close/>
              </a:path>
            </a:pathLst>
          </a:custGeom>
          <a:solidFill>
            <a:srgbClr val="0000FF"/>
          </a:solidFill>
        </p:spPr>
        <p:txBody>
          <a:bodyPr wrap="square" lIns="0" tIns="0" rIns="0" bIns="0" rtlCol="0"/>
          <a:lstStyle/>
          <a:p>
            <a:endParaRPr dirty="0"/>
          </a:p>
        </p:txBody>
      </p:sp>
      <p:sp>
        <p:nvSpPr>
          <p:cNvPr id="97" name="object 97"/>
          <p:cNvSpPr/>
          <p:nvPr/>
        </p:nvSpPr>
        <p:spPr>
          <a:xfrm>
            <a:off x="7066788" y="4425696"/>
            <a:ext cx="0" cy="73660"/>
          </a:xfrm>
          <a:custGeom>
            <a:avLst/>
            <a:gdLst/>
            <a:ahLst/>
            <a:cxnLst/>
            <a:rect l="l" t="t" r="r" b="b"/>
            <a:pathLst>
              <a:path h="73660">
                <a:moveTo>
                  <a:pt x="0" y="0"/>
                </a:moveTo>
                <a:lnTo>
                  <a:pt x="0" y="73151"/>
                </a:lnTo>
              </a:path>
            </a:pathLst>
          </a:custGeom>
          <a:ln w="9144">
            <a:solidFill>
              <a:srgbClr val="FFFF99"/>
            </a:solidFill>
          </a:ln>
        </p:spPr>
        <p:txBody>
          <a:bodyPr wrap="square" lIns="0" tIns="0" rIns="0" bIns="0" rtlCol="0"/>
          <a:lstStyle/>
          <a:p>
            <a:endParaRPr dirty="0"/>
          </a:p>
        </p:txBody>
      </p:sp>
      <p:sp>
        <p:nvSpPr>
          <p:cNvPr id="98" name="object 98"/>
          <p:cNvSpPr/>
          <p:nvPr/>
        </p:nvSpPr>
        <p:spPr>
          <a:xfrm>
            <a:off x="7066788" y="4419346"/>
            <a:ext cx="0" cy="86360"/>
          </a:xfrm>
          <a:custGeom>
            <a:avLst/>
            <a:gdLst/>
            <a:ahLst/>
            <a:cxnLst/>
            <a:rect l="l" t="t" r="r" b="b"/>
            <a:pathLst>
              <a:path h="86360">
                <a:moveTo>
                  <a:pt x="0" y="0"/>
                </a:moveTo>
                <a:lnTo>
                  <a:pt x="0" y="85851"/>
                </a:lnTo>
              </a:path>
            </a:pathLst>
          </a:custGeom>
          <a:ln w="21844">
            <a:solidFill>
              <a:srgbClr val="0000FF"/>
            </a:solidFill>
          </a:ln>
        </p:spPr>
        <p:txBody>
          <a:bodyPr wrap="square" lIns="0" tIns="0" rIns="0" bIns="0" rtlCol="0"/>
          <a:lstStyle/>
          <a:p>
            <a:endParaRPr dirty="0"/>
          </a:p>
        </p:txBody>
      </p:sp>
      <p:sp>
        <p:nvSpPr>
          <p:cNvPr id="99" name="object 99"/>
          <p:cNvSpPr/>
          <p:nvPr/>
        </p:nvSpPr>
        <p:spPr>
          <a:xfrm>
            <a:off x="6928104" y="4404359"/>
            <a:ext cx="15240" cy="116205"/>
          </a:xfrm>
          <a:custGeom>
            <a:avLst/>
            <a:gdLst/>
            <a:ahLst/>
            <a:cxnLst/>
            <a:rect l="l" t="t" r="r" b="b"/>
            <a:pathLst>
              <a:path w="15240" h="116204">
                <a:moveTo>
                  <a:pt x="0" y="115824"/>
                </a:moveTo>
                <a:lnTo>
                  <a:pt x="15240" y="115824"/>
                </a:lnTo>
                <a:lnTo>
                  <a:pt x="15240" y="0"/>
                </a:lnTo>
                <a:lnTo>
                  <a:pt x="0" y="0"/>
                </a:lnTo>
                <a:lnTo>
                  <a:pt x="0" y="115824"/>
                </a:lnTo>
                <a:close/>
              </a:path>
            </a:pathLst>
          </a:custGeom>
          <a:solidFill>
            <a:srgbClr val="FFFF99"/>
          </a:solidFill>
        </p:spPr>
        <p:txBody>
          <a:bodyPr wrap="square" lIns="0" tIns="0" rIns="0" bIns="0" rtlCol="0"/>
          <a:lstStyle/>
          <a:p>
            <a:endParaRPr dirty="0"/>
          </a:p>
        </p:txBody>
      </p:sp>
      <p:sp>
        <p:nvSpPr>
          <p:cNvPr id="100" name="object 100"/>
          <p:cNvSpPr/>
          <p:nvPr/>
        </p:nvSpPr>
        <p:spPr>
          <a:xfrm>
            <a:off x="6921754" y="4398009"/>
            <a:ext cx="27940" cy="128905"/>
          </a:xfrm>
          <a:custGeom>
            <a:avLst/>
            <a:gdLst/>
            <a:ahLst/>
            <a:cxnLst/>
            <a:rect l="l" t="t" r="r" b="b"/>
            <a:pathLst>
              <a:path w="27940" h="128904">
                <a:moveTo>
                  <a:pt x="0" y="128524"/>
                </a:moveTo>
                <a:lnTo>
                  <a:pt x="27940" y="128524"/>
                </a:lnTo>
                <a:lnTo>
                  <a:pt x="27940" y="0"/>
                </a:lnTo>
                <a:lnTo>
                  <a:pt x="0" y="0"/>
                </a:lnTo>
                <a:lnTo>
                  <a:pt x="0" y="128524"/>
                </a:lnTo>
                <a:close/>
              </a:path>
            </a:pathLst>
          </a:custGeom>
          <a:solidFill>
            <a:srgbClr val="0000FF"/>
          </a:solidFill>
        </p:spPr>
        <p:txBody>
          <a:bodyPr wrap="square" lIns="0" tIns="0" rIns="0" bIns="0" rtlCol="0"/>
          <a:lstStyle/>
          <a:p>
            <a:endParaRPr dirty="0"/>
          </a:p>
        </p:txBody>
      </p:sp>
      <p:sp>
        <p:nvSpPr>
          <p:cNvPr id="101" name="object 101"/>
          <p:cNvSpPr/>
          <p:nvPr/>
        </p:nvSpPr>
        <p:spPr>
          <a:xfrm>
            <a:off x="6943343" y="4440935"/>
            <a:ext cx="119380" cy="3175"/>
          </a:xfrm>
          <a:custGeom>
            <a:avLst/>
            <a:gdLst/>
            <a:ahLst/>
            <a:cxnLst/>
            <a:rect l="l" t="t" r="r" b="b"/>
            <a:pathLst>
              <a:path w="119379" h="3175">
                <a:moveTo>
                  <a:pt x="0" y="0"/>
                </a:moveTo>
                <a:lnTo>
                  <a:pt x="118872" y="3048"/>
                </a:lnTo>
              </a:path>
            </a:pathLst>
          </a:custGeom>
          <a:ln w="12700">
            <a:solidFill>
              <a:srgbClr val="0000FF"/>
            </a:solidFill>
          </a:ln>
        </p:spPr>
        <p:txBody>
          <a:bodyPr wrap="square" lIns="0" tIns="0" rIns="0" bIns="0" rtlCol="0"/>
          <a:lstStyle/>
          <a:p>
            <a:endParaRPr dirty="0"/>
          </a:p>
        </p:txBody>
      </p:sp>
      <p:sp>
        <p:nvSpPr>
          <p:cNvPr id="102" name="object 102"/>
          <p:cNvSpPr/>
          <p:nvPr/>
        </p:nvSpPr>
        <p:spPr>
          <a:xfrm>
            <a:off x="6943343" y="4465320"/>
            <a:ext cx="119380" cy="0"/>
          </a:xfrm>
          <a:custGeom>
            <a:avLst/>
            <a:gdLst/>
            <a:ahLst/>
            <a:cxnLst/>
            <a:rect l="l" t="t" r="r" b="b"/>
            <a:pathLst>
              <a:path w="119379">
                <a:moveTo>
                  <a:pt x="0" y="0"/>
                </a:moveTo>
                <a:lnTo>
                  <a:pt x="118872" y="0"/>
                </a:lnTo>
              </a:path>
            </a:pathLst>
          </a:custGeom>
          <a:ln w="12700">
            <a:solidFill>
              <a:srgbClr val="0000FF"/>
            </a:solidFill>
          </a:ln>
        </p:spPr>
        <p:txBody>
          <a:bodyPr wrap="square" lIns="0" tIns="0" rIns="0" bIns="0" rtlCol="0"/>
          <a:lstStyle/>
          <a:p>
            <a:endParaRPr dirty="0"/>
          </a:p>
        </p:txBody>
      </p:sp>
      <p:sp>
        <p:nvSpPr>
          <p:cNvPr id="103" name="object 103"/>
          <p:cNvSpPr/>
          <p:nvPr/>
        </p:nvSpPr>
        <p:spPr>
          <a:xfrm>
            <a:off x="6943343" y="4486655"/>
            <a:ext cx="119380" cy="3175"/>
          </a:xfrm>
          <a:custGeom>
            <a:avLst/>
            <a:gdLst/>
            <a:ahLst/>
            <a:cxnLst/>
            <a:rect l="l" t="t" r="r" b="b"/>
            <a:pathLst>
              <a:path w="119379" h="3175">
                <a:moveTo>
                  <a:pt x="0" y="3048"/>
                </a:moveTo>
                <a:lnTo>
                  <a:pt x="118872" y="0"/>
                </a:lnTo>
              </a:path>
            </a:pathLst>
          </a:custGeom>
          <a:ln w="12700">
            <a:solidFill>
              <a:srgbClr val="0000FF"/>
            </a:solidFill>
          </a:ln>
        </p:spPr>
        <p:txBody>
          <a:bodyPr wrap="square" lIns="0" tIns="0" rIns="0" bIns="0" rtlCol="0"/>
          <a:lstStyle/>
          <a:p>
            <a:endParaRPr dirty="0"/>
          </a:p>
        </p:txBody>
      </p:sp>
      <p:sp>
        <p:nvSpPr>
          <p:cNvPr id="104" name="object 104"/>
          <p:cNvSpPr/>
          <p:nvPr/>
        </p:nvSpPr>
        <p:spPr>
          <a:xfrm>
            <a:off x="6498335" y="4456176"/>
            <a:ext cx="58419" cy="18415"/>
          </a:xfrm>
          <a:custGeom>
            <a:avLst/>
            <a:gdLst/>
            <a:ahLst/>
            <a:cxnLst/>
            <a:rect l="l" t="t" r="r" b="b"/>
            <a:pathLst>
              <a:path w="58420" h="18414">
                <a:moveTo>
                  <a:pt x="0" y="18287"/>
                </a:moveTo>
                <a:lnTo>
                  <a:pt x="57912" y="18287"/>
                </a:lnTo>
                <a:lnTo>
                  <a:pt x="57912" y="0"/>
                </a:lnTo>
                <a:lnTo>
                  <a:pt x="0" y="0"/>
                </a:lnTo>
                <a:lnTo>
                  <a:pt x="0" y="18287"/>
                </a:lnTo>
                <a:close/>
              </a:path>
            </a:pathLst>
          </a:custGeom>
          <a:solidFill>
            <a:srgbClr val="FFFF99"/>
          </a:solidFill>
        </p:spPr>
        <p:txBody>
          <a:bodyPr wrap="square" lIns="0" tIns="0" rIns="0" bIns="0" rtlCol="0"/>
          <a:lstStyle/>
          <a:p>
            <a:endParaRPr dirty="0"/>
          </a:p>
        </p:txBody>
      </p:sp>
      <p:sp>
        <p:nvSpPr>
          <p:cNvPr id="105" name="object 105"/>
          <p:cNvSpPr/>
          <p:nvPr/>
        </p:nvSpPr>
        <p:spPr>
          <a:xfrm>
            <a:off x="6491985" y="4449826"/>
            <a:ext cx="71120" cy="31115"/>
          </a:xfrm>
          <a:custGeom>
            <a:avLst/>
            <a:gdLst/>
            <a:ahLst/>
            <a:cxnLst/>
            <a:rect l="l" t="t" r="r" b="b"/>
            <a:pathLst>
              <a:path w="71120" h="31114">
                <a:moveTo>
                  <a:pt x="0" y="30987"/>
                </a:moveTo>
                <a:lnTo>
                  <a:pt x="70612" y="30987"/>
                </a:lnTo>
                <a:lnTo>
                  <a:pt x="70612" y="0"/>
                </a:lnTo>
                <a:lnTo>
                  <a:pt x="0" y="0"/>
                </a:lnTo>
                <a:lnTo>
                  <a:pt x="0" y="30987"/>
                </a:lnTo>
                <a:close/>
              </a:path>
            </a:pathLst>
          </a:custGeom>
          <a:solidFill>
            <a:srgbClr val="0000FF"/>
          </a:solidFill>
        </p:spPr>
        <p:txBody>
          <a:bodyPr wrap="square" lIns="0" tIns="0" rIns="0" bIns="0" rtlCol="0"/>
          <a:lstStyle/>
          <a:p>
            <a:endParaRPr dirty="0"/>
          </a:p>
        </p:txBody>
      </p:sp>
      <p:sp>
        <p:nvSpPr>
          <p:cNvPr id="106" name="object 106"/>
          <p:cNvSpPr/>
          <p:nvPr/>
        </p:nvSpPr>
        <p:spPr>
          <a:xfrm>
            <a:off x="6583680" y="4584191"/>
            <a:ext cx="344805" cy="70485"/>
          </a:xfrm>
          <a:custGeom>
            <a:avLst/>
            <a:gdLst/>
            <a:ahLst/>
            <a:cxnLst/>
            <a:rect l="l" t="t" r="r" b="b"/>
            <a:pathLst>
              <a:path w="344804" h="70485">
                <a:moveTo>
                  <a:pt x="0" y="0"/>
                </a:moveTo>
                <a:lnTo>
                  <a:pt x="344424" y="0"/>
                </a:lnTo>
                <a:lnTo>
                  <a:pt x="344424" y="70103"/>
                </a:lnTo>
                <a:lnTo>
                  <a:pt x="0" y="70103"/>
                </a:lnTo>
                <a:lnTo>
                  <a:pt x="0" y="0"/>
                </a:lnTo>
                <a:close/>
              </a:path>
            </a:pathLst>
          </a:custGeom>
          <a:solidFill>
            <a:srgbClr val="FFCCFF"/>
          </a:solidFill>
        </p:spPr>
        <p:txBody>
          <a:bodyPr wrap="square" lIns="0" tIns="0" rIns="0" bIns="0" rtlCol="0"/>
          <a:lstStyle/>
          <a:p>
            <a:endParaRPr dirty="0"/>
          </a:p>
        </p:txBody>
      </p:sp>
      <p:sp>
        <p:nvSpPr>
          <p:cNvPr id="107" name="object 107"/>
          <p:cNvSpPr/>
          <p:nvPr/>
        </p:nvSpPr>
        <p:spPr>
          <a:xfrm>
            <a:off x="6583680" y="4584191"/>
            <a:ext cx="344805" cy="70485"/>
          </a:xfrm>
          <a:custGeom>
            <a:avLst/>
            <a:gdLst/>
            <a:ahLst/>
            <a:cxnLst/>
            <a:rect l="l" t="t" r="r" b="b"/>
            <a:pathLst>
              <a:path w="344804" h="70485">
                <a:moveTo>
                  <a:pt x="0" y="0"/>
                </a:moveTo>
                <a:lnTo>
                  <a:pt x="344424" y="0"/>
                </a:lnTo>
                <a:lnTo>
                  <a:pt x="344424" y="70103"/>
                </a:lnTo>
                <a:lnTo>
                  <a:pt x="0" y="70103"/>
                </a:lnTo>
                <a:lnTo>
                  <a:pt x="0" y="0"/>
                </a:lnTo>
                <a:close/>
              </a:path>
            </a:pathLst>
          </a:custGeom>
          <a:ln w="12699">
            <a:solidFill>
              <a:srgbClr val="0000FF"/>
            </a:solidFill>
          </a:ln>
        </p:spPr>
        <p:txBody>
          <a:bodyPr wrap="square" lIns="0" tIns="0" rIns="0" bIns="0" rtlCol="0"/>
          <a:lstStyle/>
          <a:p>
            <a:endParaRPr dirty="0"/>
          </a:p>
        </p:txBody>
      </p:sp>
      <p:sp>
        <p:nvSpPr>
          <p:cNvPr id="108" name="object 108"/>
          <p:cNvSpPr/>
          <p:nvPr/>
        </p:nvSpPr>
        <p:spPr>
          <a:xfrm>
            <a:off x="6614159" y="4629911"/>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109" name="object 109"/>
          <p:cNvSpPr/>
          <p:nvPr/>
        </p:nvSpPr>
        <p:spPr>
          <a:xfrm>
            <a:off x="6656831" y="4629911"/>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110" name="object 110"/>
          <p:cNvSpPr/>
          <p:nvPr/>
        </p:nvSpPr>
        <p:spPr>
          <a:xfrm>
            <a:off x="6699504" y="4629911"/>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111" name="object 111"/>
          <p:cNvSpPr/>
          <p:nvPr/>
        </p:nvSpPr>
        <p:spPr>
          <a:xfrm>
            <a:off x="6742176" y="4629911"/>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112" name="object 112"/>
          <p:cNvSpPr/>
          <p:nvPr/>
        </p:nvSpPr>
        <p:spPr>
          <a:xfrm>
            <a:off x="6784847" y="4629911"/>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113" name="object 113"/>
          <p:cNvSpPr/>
          <p:nvPr/>
        </p:nvSpPr>
        <p:spPr>
          <a:xfrm>
            <a:off x="6626352" y="4639055"/>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14" name="object 114"/>
          <p:cNvSpPr/>
          <p:nvPr/>
        </p:nvSpPr>
        <p:spPr>
          <a:xfrm>
            <a:off x="6641592" y="4639055"/>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15" name="object 115"/>
          <p:cNvSpPr/>
          <p:nvPr/>
        </p:nvSpPr>
        <p:spPr>
          <a:xfrm>
            <a:off x="6672071" y="4639055"/>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16" name="object 116"/>
          <p:cNvSpPr/>
          <p:nvPr/>
        </p:nvSpPr>
        <p:spPr>
          <a:xfrm>
            <a:off x="6684264" y="4639055"/>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17" name="object 117"/>
          <p:cNvSpPr/>
          <p:nvPr/>
        </p:nvSpPr>
        <p:spPr>
          <a:xfrm>
            <a:off x="6714743" y="4639055"/>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18" name="object 118"/>
          <p:cNvSpPr/>
          <p:nvPr/>
        </p:nvSpPr>
        <p:spPr>
          <a:xfrm>
            <a:off x="6726935" y="4639055"/>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19" name="object 119"/>
          <p:cNvSpPr/>
          <p:nvPr/>
        </p:nvSpPr>
        <p:spPr>
          <a:xfrm>
            <a:off x="6757416" y="4639055"/>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20" name="object 120"/>
          <p:cNvSpPr/>
          <p:nvPr/>
        </p:nvSpPr>
        <p:spPr>
          <a:xfrm>
            <a:off x="6769607" y="4639055"/>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21" name="object 121"/>
          <p:cNvSpPr/>
          <p:nvPr/>
        </p:nvSpPr>
        <p:spPr>
          <a:xfrm>
            <a:off x="6800088" y="4639055"/>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22" name="object 122"/>
          <p:cNvSpPr/>
          <p:nvPr/>
        </p:nvSpPr>
        <p:spPr>
          <a:xfrm>
            <a:off x="6812280" y="4639055"/>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23" name="object 123"/>
          <p:cNvSpPr/>
          <p:nvPr/>
        </p:nvSpPr>
        <p:spPr>
          <a:xfrm>
            <a:off x="6827519" y="4629911"/>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124" name="object 124"/>
          <p:cNvSpPr/>
          <p:nvPr/>
        </p:nvSpPr>
        <p:spPr>
          <a:xfrm>
            <a:off x="6556247" y="4584191"/>
            <a:ext cx="27940" cy="70485"/>
          </a:xfrm>
          <a:custGeom>
            <a:avLst/>
            <a:gdLst/>
            <a:ahLst/>
            <a:cxnLst/>
            <a:rect l="l" t="t" r="r" b="b"/>
            <a:pathLst>
              <a:path w="27940" h="70485">
                <a:moveTo>
                  <a:pt x="27431" y="0"/>
                </a:moveTo>
                <a:lnTo>
                  <a:pt x="6857" y="0"/>
                </a:lnTo>
                <a:lnTo>
                  <a:pt x="0" y="35051"/>
                </a:lnTo>
                <a:lnTo>
                  <a:pt x="6857" y="70103"/>
                </a:lnTo>
                <a:lnTo>
                  <a:pt x="27431" y="70103"/>
                </a:lnTo>
                <a:lnTo>
                  <a:pt x="27431" y="0"/>
                </a:lnTo>
                <a:close/>
              </a:path>
            </a:pathLst>
          </a:custGeom>
          <a:solidFill>
            <a:srgbClr val="FFCCFF"/>
          </a:solidFill>
        </p:spPr>
        <p:txBody>
          <a:bodyPr wrap="square" lIns="0" tIns="0" rIns="0" bIns="0" rtlCol="0"/>
          <a:lstStyle/>
          <a:p>
            <a:endParaRPr dirty="0"/>
          </a:p>
        </p:txBody>
      </p:sp>
      <p:sp>
        <p:nvSpPr>
          <p:cNvPr id="125" name="object 125"/>
          <p:cNvSpPr/>
          <p:nvPr/>
        </p:nvSpPr>
        <p:spPr>
          <a:xfrm>
            <a:off x="6556247" y="4584191"/>
            <a:ext cx="27940" cy="70485"/>
          </a:xfrm>
          <a:custGeom>
            <a:avLst/>
            <a:gdLst/>
            <a:ahLst/>
            <a:cxnLst/>
            <a:rect l="l" t="t" r="r" b="b"/>
            <a:pathLst>
              <a:path w="27940" h="70485">
                <a:moveTo>
                  <a:pt x="27431" y="0"/>
                </a:moveTo>
                <a:lnTo>
                  <a:pt x="6857" y="0"/>
                </a:lnTo>
                <a:lnTo>
                  <a:pt x="0" y="35051"/>
                </a:lnTo>
                <a:lnTo>
                  <a:pt x="6857" y="70103"/>
                </a:lnTo>
                <a:lnTo>
                  <a:pt x="27431" y="70103"/>
                </a:lnTo>
                <a:lnTo>
                  <a:pt x="27431" y="0"/>
                </a:lnTo>
                <a:close/>
              </a:path>
            </a:pathLst>
          </a:custGeom>
          <a:ln w="12700">
            <a:solidFill>
              <a:srgbClr val="0000FF"/>
            </a:solidFill>
          </a:ln>
        </p:spPr>
        <p:txBody>
          <a:bodyPr wrap="square" lIns="0" tIns="0" rIns="0" bIns="0" rtlCol="0"/>
          <a:lstStyle/>
          <a:p>
            <a:endParaRPr dirty="0"/>
          </a:p>
        </p:txBody>
      </p:sp>
      <p:sp>
        <p:nvSpPr>
          <p:cNvPr id="126" name="object 126"/>
          <p:cNvSpPr/>
          <p:nvPr/>
        </p:nvSpPr>
        <p:spPr>
          <a:xfrm>
            <a:off x="6577583" y="4584191"/>
            <a:ext cx="15240" cy="70485"/>
          </a:xfrm>
          <a:custGeom>
            <a:avLst/>
            <a:gdLst/>
            <a:ahLst/>
            <a:cxnLst/>
            <a:rect l="l" t="t" r="r" b="b"/>
            <a:pathLst>
              <a:path w="15240" h="70485">
                <a:moveTo>
                  <a:pt x="0" y="70103"/>
                </a:moveTo>
                <a:lnTo>
                  <a:pt x="15240" y="70103"/>
                </a:lnTo>
                <a:lnTo>
                  <a:pt x="15240" y="0"/>
                </a:lnTo>
                <a:lnTo>
                  <a:pt x="0" y="0"/>
                </a:lnTo>
                <a:lnTo>
                  <a:pt x="0" y="70103"/>
                </a:lnTo>
                <a:close/>
              </a:path>
            </a:pathLst>
          </a:custGeom>
          <a:solidFill>
            <a:srgbClr val="FFCCFF"/>
          </a:solidFill>
        </p:spPr>
        <p:txBody>
          <a:bodyPr wrap="square" lIns="0" tIns="0" rIns="0" bIns="0" rtlCol="0"/>
          <a:lstStyle/>
          <a:p>
            <a:endParaRPr dirty="0"/>
          </a:p>
        </p:txBody>
      </p:sp>
      <p:sp>
        <p:nvSpPr>
          <p:cNvPr id="127" name="object 127"/>
          <p:cNvSpPr/>
          <p:nvPr/>
        </p:nvSpPr>
        <p:spPr>
          <a:xfrm>
            <a:off x="6571233" y="4577841"/>
            <a:ext cx="27940" cy="83185"/>
          </a:xfrm>
          <a:custGeom>
            <a:avLst/>
            <a:gdLst/>
            <a:ahLst/>
            <a:cxnLst/>
            <a:rect l="l" t="t" r="r" b="b"/>
            <a:pathLst>
              <a:path w="27940" h="83185">
                <a:moveTo>
                  <a:pt x="0" y="82803"/>
                </a:moveTo>
                <a:lnTo>
                  <a:pt x="27940" y="82803"/>
                </a:lnTo>
                <a:lnTo>
                  <a:pt x="27940" y="0"/>
                </a:lnTo>
                <a:lnTo>
                  <a:pt x="0" y="0"/>
                </a:lnTo>
                <a:lnTo>
                  <a:pt x="0" y="82803"/>
                </a:lnTo>
                <a:close/>
              </a:path>
            </a:pathLst>
          </a:custGeom>
          <a:solidFill>
            <a:srgbClr val="0000FF"/>
          </a:solidFill>
        </p:spPr>
        <p:txBody>
          <a:bodyPr wrap="square" lIns="0" tIns="0" rIns="0" bIns="0" rtlCol="0"/>
          <a:lstStyle/>
          <a:p>
            <a:endParaRPr dirty="0"/>
          </a:p>
        </p:txBody>
      </p:sp>
      <p:sp>
        <p:nvSpPr>
          <p:cNvPr id="128" name="object 128"/>
          <p:cNvSpPr/>
          <p:nvPr/>
        </p:nvSpPr>
        <p:spPr>
          <a:xfrm>
            <a:off x="7066788" y="4578096"/>
            <a:ext cx="0" cy="76200"/>
          </a:xfrm>
          <a:custGeom>
            <a:avLst/>
            <a:gdLst/>
            <a:ahLst/>
            <a:cxnLst/>
            <a:rect l="l" t="t" r="r" b="b"/>
            <a:pathLst>
              <a:path h="76200">
                <a:moveTo>
                  <a:pt x="0" y="0"/>
                </a:moveTo>
                <a:lnTo>
                  <a:pt x="0" y="76199"/>
                </a:lnTo>
              </a:path>
            </a:pathLst>
          </a:custGeom>
          <a:ln w="9144">
            <a:solidFill>
              <a:srgbClr val="FFCCFF"/>
            </a:solidFill>
          </a:ln>
        </p:spPr>
        <p:txBody>
          <a:bodyPr wrap="square" lIns="0" tIns="0" rIns="0" bIns="0" rtlCol="0"/>
          <a:lstStyle/>
          <a:p>
            <a:endParaRPr dirty="0"/>
          </a:p>
        </p:txBody>
      </p:sp>
      <p:sp>
        <p:nvSpPr>
          <p:cNvPr id="129" name="object 129"/>
          <p:cNvSpPr/>
          <p:nvPr/>
        </p:nvSpPr>
        <p:spPr>
          <a:xfrm>
            <a:off x="7066788" y="4571746"/>
            <a:ext cx="0" cy="88900"/>
          </a:xfrm>
          <a:custGeom>
            <a:avLst/>
            <a:gdLst/>
            <a:ahLst/>
            <a:cxnLst/>
            <a:rect l="l" t="t" r="r" b="b"/>
            <a:pathLst>
              <a:path h="88900">
                <a:moveTo>
                  <a:pt x="0" y="0"/>
                </a:moveTo>
                <a:lnTo>
                  <a:pt x="0" y="88899"/>
                </a:lnTo>
              </a:path>
            </a:pathLst>
          </a:custGeom>
          <a:ln w="21844">
            <a:solidFill>
              <a:srgbClr val="0000FF"/>
            </a:solidFill>
          </a:ln>
        </p:spPr>
        <p:txBody>
          <a:bodyPr wrap="square" lIns="0" tIns="0" rIns="0" bIns="0" rtlCol="0"/>
          <a:lstStyle/>
          <a:p>
            <a:endParaRPr dirty="0"/>
          </a:p>
        </p:txBody>
      </p:sp>
      <p:sp>
        <p:nvSpPr>
          <p:cNvPr id="130" name="object 130"/>
          <p:cNvSpPr/>
          <p:nvPr/>
        </p:nvSpPr>
        <p:spPr>
          <a:xfrm>
            <a:off x="6928104" y="4559808"/>
            <a:ext cx="15240" cy="116205"/>
          </a:xfrm>
          <a:custGeom>
            <a:avLst/>
            <a:gdLst/>
            <a:ahLst/>
            <a:cxnLst/>
            <a:rect l="l" t="t" r="r" b="b"/>
            <a:pathLst>
              <a:path w="15240" h="116204">
                <a:moveTo>
                  <a:pt x="0" y="115824"/>
                </a:moveTo>
                <a:lnTo>
                  <a:pt x="15240" y="115824"/>
                </a:lnTo>
                <a:lnTo>
                  <a:pt x="15240" y="0"/>
                </a:lnTo>
                <a:lnTo>
                  <a:pt x="0" y="0"/>
                </a:lnTo>
                <a:lnTo>
                  <a:pt x="0" y="115824"/>
                </a:lnTo>
                <a:close/>
              </a:path>
            </a:pathLst>
          </a:custGeom>
          <a:solidFill>
            <a:srgbClr val="FFCCFF"/>
          </a:solidFill>
        </p:spPr>
        <p:txBody>
          <a:bodyPr wrap="square" lIns="0" tIns="0" rIns="0" bIns="0" rtlCol="0"/>
          <a:lstStyle/>
          <a:p>
            <a:endParaRPr dirty="0"/>
          </a:p>
        </p:txBody>
      </p:sp>
      <p:sp>
        <p:nvSpPr>
          <p:cNvPr id="131" name="object 131"/>
          <p:cNvSpPr/>
          <p:nvPr/>
        </p:nvSpPr>
        <p:spPr>
          <a:xfrm>
            <a:off x="6921754" y="4553458"/>
            <a:ext cx="27940" cy="128905"/>
          </a:xfrm>
          <a:custGeom>
            <a:avLst/>
            <a:gdLst/>
            <a:ahLst/>
            <a:cxnLst/>
            <a:rect l="l" t="t" r="r" b="b"/>
            <a:pathLst>
              <a:path w="27940" h="128904">
                <a:moveTo>
                  <a:pt x="0" y="128524"/>
                </a:moveTo>
                <a:lnTo>
                  <a:pt x="27940" y="128524"/>
                </a:lnTo>
                <a:lnTo>
                  <a:pt x="27940" y="0"/>
                </a:lnTo>
                <a:lnTo>
                  <a:pt x="0" y="0"/>
                </a:lnTo>
                <a:lnTo>
                  <a:pt x="0" y="128524"/>
                </a:lnTo>
                <a:close/>
              </a:path>
            </a:pathLst>
          </a:custGeom>
          <a:solidFill>
            <a:srgbClr val="0000FF"/>
          </a:solidFill>
        </p:spPr>
        <p:txBody>
          <a:bodyPr wrap="square" lIns="0" tIns="0" rIns="0" bIns="0" rtlCol="0"/>
          <a:lstStyle/>
          <a:p>
            <a:endParaRPr dirty="0"/>
          </a:p>
        </p:txBody>
      </p:sp>
      <p:sp>
        <p:nvSpPr>
          <p:cNvPr id="132" name="object 132"/>
          <p:cNvSpPr/>
          <p:nvPr/>
        </p:nvSpPr>
        <p:spPr>
          <a:xfrm>
            <a:off x="6943343" y="4593335"/>
            <a:ext cx="119380" cy="6350"/>
          </a:xfrm>
          <a:custGeom>
            <a:avLst/>
            <a:gdLst/>
            <a:ahLst/>
            <a:cxnLst/>
            <a:rect l="l" t="t" r="r" b="b"/>
            <a:pathLst>
              <a:path w="119379" h="6350">
                <a:moveTo>
                  <a:pt x="0" y="0"/>
                </a:moveTo>
                <a:lnTo>
                  <a:pt x="118872" y="6096"/>
                </a:lnTo>
              </a:path>
            </a:pathLst>
          </a:custGeom>
          <a:ln w="12700">
            <a:solidFill>
              <a:srgbClr val="0000FF"/>
            </a:solidFill>
          </a:ln>
        </p:spPr>
        <p:txBody>
          <a:bodyPr wrap="square" lIns="0" tIns="0" rIns="0" bIns="0" rtlCol="0"/>
          <a:lstStyle/>
          <a:p>
            <a:endParaRPr dirty="0"/>
          </a:p>
        </p:txBody>
      </p:sp>
      <p:sp>
        <p:nvSpPr>
          <p:cNvPr id="133" name="object 133"/>
          <p:cNvSpPr/>
          <p:nvPr/>
        </p:nvSpPr>
        <p:spPr>
          <a:xfrm>
            <a:off x="6943343" y="4620767"/>
            <a:ext cx="119380" cy="0"/>
          </a:xfrm>
          <a:custGeom>
            <a:avLst/>
            <a:gdLst/>
            <a:ahLst/>
            <a:cxnLst/>
            <a:rect l="l" t="t" r="r" b="b"/>
            <a:pathLst>
              <a:path w="119379">
                <a:moveTo>
                  <a:pt x="0" y="0"/>
                </a:moveTo>
                <a:lnTo>
                  <a:pt x="118872" y="0"/>
                </a:lnTo>
              </a:path>
            </a:pathLst>
          </a:custGeom>
          <a:ln w="12700">
            <a:solidFill>
              <a:srgbClr val="0000FF"/>
            </a:solidFill>
          </a:ln>
        </p:spPr>
        <p:txBody>
          <a:bodyPr wrap="square" lIns="0" tIns="0" rIns="0" bIns="0" rtlCol="0"/>
          <a:lstStyle/>
          <a:p>
            <a:endParaRPr dirty="0"/>
          </a:p>
        </p:txBody>
      </p:sp>
      <p:sp>
        <p:nvSpPr>
          <p:cNvPr id="134" name="object 134"/>
          <p:cNvSpPr/>
          <p:nvPr/>
        </p:nvSpPr>
        <p:spPr>
          <a:xfrm>
            <a:off x="6943343" y="4639055"/>
            <a:ext cx="119380" cy="6350"/>
          </a:xfrm>
          <a:custGeom>
            <a:avLst/>
            <a:gdLst/>
            <a:ahLst/>
            <a:cxnLst/>
            <a:rect l="l" t="t" r="r" b="b"/>
            <a:pathLst>
              <a:path w="119379" h="6350">
                <a:moveTo>
                  <a:pt x="0" y="6096"/>
                </a:moveTo>
                <a:lnTo>
                  <a:pt x="118872" y="0"/>
                </a:lnTo>
              </a:path>
            </a:pathLst>
          </a:custGeom>
          <a:ln w="12700">
            <a:solidFill>
              <a:srgbClr val="0000FF"/>
            </a:solidFill>
          </a:ln>
        </p:spPr>
        <p:txBody>
          <a:bodyPr wrap="square" lIns="0" tIns="0" rIns="0" bIns="0" rtlCol="0"/>
          <a:lstStyle/>
          <a:p>
            <a:endParaRPr dirty="0"/>
          </a:p>
        </p:txBody>
      </p:sp>
      <p:sp>
        <p:nvSpPr>
          <p:cNvPr id="135" name="object 135"/>
          <p:cNvSpPr/>
          <p:nvPr/>
        </p:nvSpPr>
        <p:spPr>
          <a:xfrm>
            <a:off x="6498335" y="4608576"/>
            <a:ext cx="58419" cy="21590"/>
          </a:xfrm>
          <a:custGeom>
            <a:avLst/>
            <a:gdLst/>
            <a:ahLst/>
            <a:cxnLst/>
            <a:rect l="l" t="t" r="r" b="b"/>
            <a:pathLst>
              <a:path w="58420" h="21589">
                <a:moveTo>
                  <a:pt x="0" y="21336"/>
                </a:moveTo>
                <a:lnTo>
                  <a:pt x="57912" y="21336"/>
                </a:lnTo>
                <a:lnTo>
                  <a:pt x="57912" y="0"/>
                </a:lnTo>
                <a:lnTo>
                  <a:pt x="0" y="0"/>
                </a:lnTo>
                <a:lnTo>
                  <a:pt x="0" y="21336"/>
                </a:lnTo>
                <a:close/>
              </a:path>
            </a:pathLst>
          </a:custGeom>
          <a:solidFill>
            <a:srgbClr val="FFCCFF"/>
          </a:solidFill>
        </p:spPr>
        <p:txBody>
          <a:bodyPr wrap="square" lIns="0" tIns="0" rIns="0" bIns="0" rtlCol="0"/>
          <a:lstStyle/>
          <a:p>
            <a:endParaRPr dirty="0"/>
          </a:p>
        </p:txBody>
      </p:sp>
      <p:sp>
        <p:nvSpPr>
          <p:cNvPr id="136" name="object 136"/>
          <p:cNvSpPr/>
          <p:nvPr/>
        </p:nvSpPr>
        <p:spPr>
          <a:xfrm>
            <a:off x="6491985" y="4602226"/>
            <a:ext cx="71120" cy="34290"/>
          </a:xfrm>
          <a:custGeom>
            <a:avLst/>
            <a:gdLst/>
            <a:ahLst/>
            <a:cxnLst/>
            <a:rect l="l" t="t" r="r" b="b"/>
            <a:pathLst>
              <a:path w="71120" h="34289">
                <a:moveTo>
                  <a:pt x="0" y="34036"/>
                </a:moveTo>
                <a:lnTo>
                  <a:pt x="70612" y="34036"/>
                </a:lnTo>
                <a:lnTo>
                  <a:pt x="70612" y="0"/>
                </a:lnTo>
                <a:lnTo>
                  <a:pt x="0" y="0"/>
                </a:lnTo>
                <a:lnTo>
                  <a:pt x="0" y="34036"/>
                </a:lnTo>
                <a:close/>
              </a:path>
            </a:pathLst>
          </a:custGeom>
          <a:solidFill>
            <a:srgbClr val="0000FF"/>
          </a:solidFill>
        </p:spPr>
        <p:txBody>
          <a:bodyPr wrap="square" lIns="0" tIns="0" rIns="0" bIns="0" rtlCol="0"/>
          <a:lstStyle/>
          <a:p>
            <a:endParaRPr dirty="0"/>
          </a:p>
        </p:txBody>
      </p:sp>
      <p:sp>
        <p:nvSpPr>
          <p:cNvPr id="137" name="object 137"/>
          <p:cNvSpPr/>
          <p:nvPr/>
        </p:nvSpPr>
        <p:spPr>
          <a:xfrm>
            <a:off x="6583680" y="4739640"/>
            <a:ext cx="344805" cy="70485"/>
          </a:xfrm>
          <a:custGeom>
            <a:avLst/>
            <a:gdLst/>
            <a:ahLst/>
            <a:cxnLst/>
            <a:rect l="l" t="t" r="r" b="b"/>
            <a:pathLst>
              <a:path w="344804" h="70485">
                <a:moveTo>
                  <a:pt x="0" y="0"/>
                </a:moveTo>
                <a:lnTo>
                  <a:pt x="344424" y="0"/>
                </a:lnTo>
                <a:lnTo>
                  <a:pt x="344424" y="70104"/>
                </a:lnTo>
                <a:lnTo>
                  <a:pt x="0" y="70104"/>
                </a:lnTo>
                <a:lnTo>
                  <a:pt x="0" y="0"/>
                </a:lnTo>
                <a:close/>
              </a:path>
            </a:pathLst>
          </a:custGeom>
          <a:solidFill>
            <a:srgbClr val="CCFFCC"/>
          </a:solidFill>
        </p:spPr>
        <p:txBody>
          <a:bodyPr wrap="square" lIns="0" tIns="0" rIns="0" bIns="0" rtlCol="0"/>
          <a:lstStyle/>
          <a:p>
            <a:endParaRPr dirty="0"/>
          </a:p>
        </p:txBody>
      </p:sp>
      <p:sp>
        <p:nvSpPr>
          <p:cNvPr id="138" name="object 138"/>
          <p:cNvSpPr/>
          <p:nvPr/>
        </p:nvSpPr>
        <p:spPr>
          <a:xfrm>
            <a:off x="6583680" y="4739640"/>
            <a:ext cx="344805" cy="70485"/>
          </a:xfrm>
          <a:custGeom>
            <a:avLst/>
            <a:gdLst/>
            <a:ahLst/>
            <a:cxnLst/>
            <a:rect l="l" t="t" r="r" b="b"/>
            <a:pathLst>
              <a:path w="344804" h="70485">
                <a:moveTo>
                  <a:pt x="0" y="0"/>
                </a:moveTo>
                <a:lnTo>
                  <a:pt x="344424" y="0"/>
                </a:lnTo>
                <a:lnTo>
                  <a:pt x="344424" y="70104"/>
                </a:lnTo>
                <a:lnTo>
                  <a:pt x="0" y="70104"/>
                </a:lnTo>
                <a:lnTo>
                  <a:pt x="0" y="0"/>
                </a:lnTo>
                <a:close/>
              </a:path>
            </a:pathLst>
          </a:custGeom>
          <a:ln w="12699">
            <a:solidFill>
              <a:srgbClr val="0000FF"/>
            </a:solidFill>
          </a:ln>
        </p:spPr>
        <p:txBody>
          <a:bodyPr wrap="square" lIns="0" tIns="0" rIns="0" bIns="0" rtlCol="0"/>
          <a:lstStyle/>
          <a:p>
            <a:endParaRPr dirty="0"/>
          </a:p>
        </p:txBody>
      </p:sp>
      <p:sp>
        <p:nvSpPr>
          <p:cNvPr id="139" name="object 139"/>
          <p:cNvSpPr/>
          <p:nvPr/>
        </p:nvSpPr>
        <p:spPr>
          <a:xfrm>
            <a:off x="6614159" y="4785359"/>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140" name="object 140"/>
          <p:cNvSpPr/>
          <p:nvPr/>
        </p:nvSpPr>
        <p:spPr>
          <a:xfrm>
            <a:off x="6656831" y="4785359"/>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141" name="object 141"/>
          <p:cNvSpPr/>
          <p:nvPr/>
        </p:nvSpPr>
        <p:spPr>
          <a:xfrm>
            <a:off x="6699504" y="4785359"/>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142" name="object 142"/>
          <p:cNvSpPr/>
          <p:nvPr/>
        </p:nvSpPr>
        <p:spPr>
          <a:xfrm>
            <a:off x="6742176" y="4785359"/>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143" name="object 143"/>
          <p:cNvSpPr/>
          <p:nvPr/>
        </p:nvSpPr>
        <p:spPr>
          <a:xfrm>
            <a:off x="6784847" y="4785359"/>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144" name="object 144"/>
          <p:cNvSpPr/>
          <p:nvPr/>
        </p:nvSpPr>
        <p:spPr>
          <a:xfrm>
            <a:off x="6626352" y="4794503"/>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45" name="object 145"/>
          <p:cNvSpPr/>
          <p:nvPr/>
        </p:nvSpPr>
        <p:spPr>
          <a:xfrm>
            <a:off x="6641592" y="4794503"/>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46" name="object 146"/>
          <p:cNvSpPr/>
          <p:nvPr/>
        </p:nvSpPr>
        <p:spPr>
          <a:xfrm>
            <a:off x="6672071" y="4794503"/>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47" name="object 147"/>
          <p:cNvSpPr/>
          <p:nvPr/>
        </p:nvSpPr>
        <p:spPr>
          <a:xfrm>
            <a:off x="6684264" y="4794503"/>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48" name="object 148"/>
          <p:cNvSpPr/>
          <p:nvPr/>
        </p:nvSpPr>
        <p:spPr>
          <a:xfrm>
            <a:off x="6714743" y="4794503"/>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49" name="object 149"/>
          <p:cNvSpPr/>
          <p:nvPr/>
        </p:nvSpPr>
        <p:spPr>
          <a:xfrm>
            <a:off x="6726935" y="4794503"/>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50" name="object 150"/>
          <p:cNvSpPr/>
          <p:nvPr/>
        </p:nvSpPr>
        <p:spPr>
          <a:xfrm>
            <a:off x="6757416" y="4794503"/>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51" name="object 151"/>
          <p:cNvSpPr/>
          <p:nvPr/>
        </p:nvSpPr>
        <p:spPr>
          <a:xfrm>
            <a:off x="6769607" y="4794503"/>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52" name="object 152"/>
          <p:cNvSpPr/>
          <p:nvPr/>
        </p:nvSpPr>
        <p:spPr>
          <a:xfrm>
            <a:off x="6800088" y="4794503"/>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53" name="object 153"/>
          <p:cNvSpPr/>
          <p:nvPr/>
        </p:nvSpPr>
        <p:spPr>
          <a:xfrm>
            <a:off x="6812280" y="4794503"/>
            <a:ext cx="0" cy="15240"/>
          </a:xfrm>
          <a:custGeom>
            <a:avLst/>
            <a:gdLst/>
            <a:ahLst/>
            <a:cxnLst/>
            <a:rect l="l" t="t" r="r" b="b"/>
            <a:pathLst>
              <a:path h="15239">
                <a:moveTo>
                  <a:pt x="-6350" y="7620"/>
                </a:moveTo>
                <a:lnTo>
                  <a:pt x="6350" y="7620"/>
                </a:lnTo>
              </a:path>
            </a:pathLst>
          </a:custGeom>
          <a:ln w="15239">
            <a:solidFill>
              <a:srgbClr val="0000FF"/>
            </a:solidFill>
          </a:ln>
        </p:spPr>
        <p:txBody>
          <a:bodyPr wrap="square" lIns="0" tIns="0" rIns="0" bIns="0" rtlCol="0"/>
          <a:lstStyle/>
          <a:p>
            <a:endParaRPr dirty="0"/>
          </a:p>
        </p:txBody>
      </p:sp>
      <p:sp>
        <p:nvSpPr>
          <p:cNvPr id="154" name="object 154"/>
          <p:cNvSpPr/>
          <p:nvPr/>
        </p:nvSpPr>
        <p:spPr>
          <a:xfrm>
            <a:off x="6827519" y="4785359"/>
            <a:ext cx="0" cy="24765"/>
          </a:xfrm>
          <a:custGeom>
            <a:avLst/>
            <a:gdLst/>
            <a:ahLst/>
            <a:cxnLst/>
            <a:rect l="l" t="t" r="r" b="b"/>
            <a:pathLst>
              <a:path h="24764">
                <a:moveTo>
                  <a:pt x="-6350" y="12191"/>
                </a:moveTo>
                <a:lnTo>
                  <a:pt x="6350" y="12191"/>
                </a:lnTo>
              </a:path>
            </a:pathLst>
          </a:custGeom>
          <a:ln w="24383">
            <a:solidFill>
              <a:srgbClr val="0000FF"/>
            </a:solidFill>
          </a:ln>
        </p:spPr>
        <p:txBody>
          <a:bodyPr wrap="square" lIns="0" tIns="0" rIns="0" bIns="0" rtlCol="0"/>
          <a:lstStyle/>
          <a:p>
            <a:endParaRPr dirty="0"/>
          </a:p>
        </p:txBody>
      </p:sp>
      <p:sp>
        <p:nvSpPr>
          <p:cNvPr id="155" name="object 155"/>
          <p:cNvSpPr/>
          <p:nvPr/>
        </p:nvSpPr>
        <p:spPr>
          <a:xfrm>
            <a:off x="6556247" y="4739640"/>
            <a:ext cx="27940" cy="70485"/>
          </a:xfrm>
          <a:custGeom>
            <a:avLst/>
            <a:gdLst/>
            <a:ahLst/>
            <a:cxnLst/>
            <a:rect l="l" t="t" r="r" b="b"/>
            <a:pathLst>
              <a:path w="27940" h="70485">
                <a:moveTo>
                  <a:pt x="27431" y="0"/>
                </a:moveTo>
                <a:lnTo>
                  <a:pt x="6857" y="0"/>
                </a:lnTo>
                <a:lnTo>
                  <a:pt x="0" y="35052"/>
                </a:lnTo>
                <a:lnTo>
                  <a:pt x="6857" y="70104"/>
                </a:lnTo>
                <a:lnTo>
                  <a:pt x="27431" y="70104"/>
                </a:lnTo>
                <a:lnTo>
                  <a:pt x="27431" y="0"/>
                </a:lnTo>
                <a:close/>
              </a:path>
            </a:pathLst>
          </a:custGeom>
          <a:solidFill>
            <a:srgbClr val="CCFFCC"/>
          </a:solidFill>
        </p:spPr>
        <p:txBody>
          <a:bodyPr wrap="square" lIns="0" tIns="0" rIns="0" bIns="0" rtlCol="0"/>
          <a:lstStyle/>
          <a:p>
            <a:endParaRPr dirty="0"/>
          </a:p>
        </p:txBody>
      </p:sp>
      <p:sp>
        <p:nvSpPr>
          <p:cNvPr id="156" name="object 156"/>
          <p:cNvSpPr/>
          <p:nvPr/>
        </p:nvSpPr>
        <p:spPr>
          <a:xfrm>
            <a:off x="6556247" y="4739640"/>
            <a:ext cx="27940" cy="70485"/>
          </a:xfrm>
          <a:custGeom>
            <a:avLst/>
            <a:gdLst/>
            <a:ahLst/>
            <a:cxnLst/>
            <a:rect l="l" t="t" r="r" b="b"/>
            <a:pathLst>
              <a:path w="27940" h="70485">
                <a:moveTo>
                  <a:pt x="27431" y="0"/>
                </a:moveTo>
                <a:lnTo>
                  <a:pt x="6857" y="0"/>
                </a:lnTo>
                <a:lnTo>
                  <a:pt x="0" y="35052"/>
                </a:lnTo>
                <a:lnTo>
                  <a:pt x="6857" y="70104"/>
                </a:lnTo>
                <a:lnTo>
                  <a:pt x="27431" y="70104"/>
                </a:lnTo>
                <a:lnTo>
                  <a:pt x="27431" y="0"/>
                </a:lnTo>
                <a:close/>
              </a:path>
            </a:pathLst>
          </a:custGeom>
          <a:ln w="12700">
            <a:solidFill>
              <a:srgbClr val="0000FF"/>
            </a:solidFill>
          </a:ln>
        </p:spPr>
        <p:txBody>
          <a:bodyPr wrap="square" lIns="0" tIns="0" rIns="0" bIns="0" rtlCol="0"/>
          <a:lstStyle/>
          <a:p>
            <a:endParaRPr dirty="0"/>
          </a:p>
        </p:txBody>
      </p:sp>
      <p:sp>
        <p:nvSpPr>
          <p:cNvPr id="157" name="object 157"/>
          <p:cNvSpPr/>
          <p:nvPr/>
        </p:nvSpPr>
        <p:spPr>
          <a:xfrm>
            <a:off x="6577583" y="4739640"/>
            <a:ext cx="15240" cy="70485"/>
          </a:xfrm>
          <a:custGeom>
            <a:avLst/>
            <a:gdLst/>
            <a:ahLst/>
            <a:cxnLst/>
            <a:rect l="l" t="t" r="r" b="b"/>
            <a:pathLst>
              <a:path w="15240" h="70485">
                <a:moveTo>
                  <a:pt x="0" y="70104"/>
                </a:moveTo>
                <a:lnTo>
                  <a:pt x="15240" y="70104"/>
                </a:lnTo>
                <a:lnTo>
                  <a:pt x="15240" y="0"/>
                </a:lnTo>
                <a:lnTo>
                  <a:pt x="0" y="0"/>
                </a:lnTo>
                <a:lnTo>
                  <a:pt x="0" y="70104"/>
                </a:lnTo>
                <a:close/>
              </a:path>
            </a:pathLst>
          </a:custGeom>
          <a:solidFill>
            <a:srgbClr val="CCFFCC"/>
          </a:solidFill>
        </p:spPr>
        <p:txBody>
          <a:bodyPr wrap="square" lIns="0" tIns="0" rIns="0" bIns="0" rtlCol="0"/>
          <a:lstStyle/>
          <a:p>
            <a:endParaRPr dirty="0"/>
          </a:p>
        </p:txBody>
      </p:sp>
      <p:sp>
        <p:nvSpPr>
          <p:cNvPr id="158" name="object 158"/>
          <p:cNvSpPr/>
          <p:nvPr/>
        </p:nvSpPr>
        <p:spPr>
          <a:xfrm>
            <a:off x="6571233" y="4733290"/>
            <a:ext cx="27940" cy="83185"/>
          </a:xfrm>
          <a:custGeom>
            <a:avLst/>
            <a:gdLst/>
            <a:ahLst/>
            <a:cxnLst/>
            <a:rect l="l" t="t" r="r" b="b"/>
            <a:pathLst>
              <a:path w="27940" h="83185">
                <a:moveTo>
                  <a:pt x="0" y="82804"/>
                </a:moveTo>
                <a:lnTo>
                  <a:pt x="27940" y="82804"/>
                </a:lnTo>
                <a:lnTo>
                  <a:pt x="27940" y="0"/>
                </a:lnTo>
                <a:lnTo>
                  <a:pt x="0" y="0"/>
                </a:lnTo>
                <a:lnTo>
                  <a:pt x="0" y="82804"/>
                </a:lnTo>
                <a:close/>
              </a:path>
            </a:pathLst>
          </a:custGeom>
          <a:solidFill>
            <a:srgbClr val="0000FF"/>
          </a:solidFill>
        </p:spPr>
        <p:txBody>
          <a:bodyPr wrap="square" lIns="0" tIns="0" rIns="0" bIns="0" rtlCol="0"/>
          <a:lstStyle/>
          <a:p>
            <a:endParaRPr dirty="0"/>
          </a:p>
        </p:txBody>
      </p:sp>
      <p:sp>
        <p:nvSpPr>
          <p:cNvPr id="159" name="object 159"/>
          <p:cNvSpPr/>
          <p:nvPr/>
        </p:nvSpPr>
        <p:spPr>
          <a:xfrm>
            <a:off x="7066788" y="4733544"/>
            <a:ext cx="0" cy="76200"/>
          </a:xfrm>
          <a:custGeom>
            <a:avLst/>
            <a:gdLst/>
            <a:ahLst/>
            <a:cxnLst/>
            <a:rect l="l" t="t" r="r" b="b"/>
            <a:pathLst>
              <a:path h="76200">
                <a:moveTo>
                  <a:pt x="0" y="0"/>
                </a:moveTo>
                <a:lnTo>
                  <a:pt x="0" y="76199"/>
                </a:lnTo>
              </a:path>
            </a:pathLst>
          </a:custGeom>
          <a:ln w="9144">
            <a:solidFill>
              <a:srgbClr val="CCFFCC"/>
            </a:solidFill>
          </a:ln>
        </p:spPr>
        <p:txBody>
          <a:bodyPr wrap="square" lIns="0" tIns="0" rIns="0" bIns="0" rtlCol="0"/>
          <a:lstStyle/>
          <a:p>
            <a:endParaRPr dirty="0"/>
          </a:p>
        </p:txBody>
      </p:sp>
      <p:sp>
        <p:nvSpPr>
          <p:cNvPr id="160" name="object 160"/>
          <p:cNvSpPr/>
          <p:nvPr/>
        </p:nvSpPr>
        <p:spPr>
          <a:xfrm>
            <a:off x="7066788" y="4727194"/>
            <a:ext cx="0" cy="88900"/>
          </a:xfrm>
          <a:custGeom>
            <a:avLst/>
            <a:gdLst/>
            <a:ahLst/>
            <a:cxnLst/>
            <a:rect l="l" t="t" r="r" b="b"/>
            <a:pathLst>
              <a:path h="88900">
                <a:moveTo>
                  <a:pt x="0" y="0"/>
                </a:moveTo>
                <a:lnTo>
                  <a:pt x="0" y="88899"/>
                </a:lnTo>
              </a:path>
            </a:pathLst>
          </a:custGeom>
          <a:ln w="21844">
            <a:solidFill>
              <a:srgbClr val="0000FF"/>
            </a:solidFill>
          </a:ln>
        </p:spPr>
        <p:txBody>
          <a:bodyPr wrap="square" lIns="0" tIns="0" rIns="0" bIns="0" rtlCol="0"/>
          <a:lstStyle/>
          <a:p>
            <a:endParaRPr dirty="0"/>
          </a:p>
        </p:txBody>
      </p:sp>
      <p:sp>
        <p:nvSpPr>
          <p:cNvPr id="161" name="object 161"/>
          <p:cNvSpPr/>
          <p:nvPr/>
        </p:nvSpPr>
        <p:spPr>
          <a:xfrm>
            <a:off x="6928104" y="4715255"/>
            <a:ext cx="15240" cy="113030"/>
          </a:xfrm>
          <a:custGeom>
            <a:avLst/>
            <a:gdLst/>
            <a:ahLst/>
            <a:cxnLst/>
            <a:rect l="l" t="t" r="r" b="b"/>
            <a:pathLst>
              <a:path w="15240" h="113029">
                <a:moveTo>
                  <a:pt x="0" y="112776"/>
                </a:moveTo>
                <a:lnTo>
                  <a:pt x="15240" y="112776"/>
                </a:lnTo>
                <a:lnTo>
                  <a:pt x="15240" y="0"/>
                </a:lnTo>
                <a:lnTo>
                  <a:pt x="0" y="0"/>
                </a:lnTo>
                <a:lnTo>
                  <a:pt x="0" y="112776"/>
                </a:lnTo>
                <a:close/>
              </a:path>
            </a:pathLst>
          </a:custGeom>
          <a:solidFill>
            <a:srgbClr val="CCFFCC"/>
          </a:solidFill>
        </p:spPr>
        <p:txBody>
          <a:bodyPr wrap="square" lIns="0" tIns="0" rIns="0" bIns="0" rtlCol="0"/>
          <a:lstStyle/>
          <a:p>
            <a:endParaRPr dirty="0"/>
          </a:p>
        </p:txBody>
      </p:sp>
      <p:sp>
        <p:nvSpPr>
          <p:cNvPr id="162" name="object 162"/>
          <p:cNvSpPr/>
          <p:nvPr/>
        </p:nvSpPr>
        <p:spPr>
          <a:xfrm>
            <a:off x="6921754" y="4708905"/>
            <a:ext cx="27940" cy="125730"/>
          </a:xfrm>
          <a:custGeom>
            <a:avLst/>
            <a:gdLst/>
            <a:ahLst/>
            <a:cxnLst/>
            <a:rect l="l" t="t" r="r" b="b"/>
            <a:pathLst>
              <a:path w="27940" h="125729">
                <a:moveTo>
                  <a:pt x="0" y="125476"/>
                </a:moveTo>
                <a:lnTo>
                  <a:pt x="27940" y="125476"/>
                </a:lnTo>
                <a:lnTo>
                  <a:pt x="27940" y="0"/>
                </a:lnTo>
                <a:lnTo>
                  <a:pt x="0" y="0"/>
                </a:lnTo>
                <a:lnTo>
                  <a:pt x="0" y="125476"/>
                </a:lnTo>
                <a:close/>
              </a:path>
            </a:pathLst>
          </a:custGeom>
          <a:solidFill>
            <a:srgbClr val="0000FF"/>
          </a:solidFill>
        </p:spPr>
        <p:txBody>
          <a:bodyPr wrap="square" lIns="0" tIns="0" rIns="0" bIns="0" rtlCol="0"/>
          <a:lstStyle/>
          <a:p>
            <a:endParaRPr dirty="0"/>
          </a:p>
        </p:txBody>
      </p:sp>
      <p:sp>
        <p:nvSpPr>
          <p:cNvPr id="163" name="object 163"/>
          <p:cNvSpPr/>
          <p:nvPr/>
        </p:nvSpPr>
        <p:spPr>
          <a:xfrm>
            <a:off x="6943343" y="4748784"/>
            <a:ext cx="119380" cy="3175"/>
          </a:xfrm>
          <a:custGeom>
            <a:avLst/>
            <a:gdLst/>
            <a:ahLst/>
            <a:cxnLst/>
            <a:rect l="l" t="t" r="r" b="b"/>
            <a:pathLst>
              <a:path w="119379" h="3175">
                <a:moveTo>
                  <a:pt x="0" y="0"/>
                </a:moveTo>
                <a:lnTo>
                  <a:pt x="118872" y="3048"/>
                </a:lnTo>
              </a:path>
            </a:pathLst>
          </a:custGeom>
          <a:ln w="12700">
            <a:solidFill>
              <a:srgbClr val="0000FF"/>
            </a:solidFill>
          </a:ln>
        </p:spPr>
        <p:txBody>
          <a:bodyPr wrap="square" lIns="0" tIns="0" rIns="0" bIns="0" rtlCol="0"/>
          <a:lstStyle/>
          <a:p>
            <a:endParaRPr dirty="0"/>
          </a:p>
        </p:txBody>
      </p:sp>
      <p:sp>
        <p:nvSpPr>
          <p:cNvPr id="164" name="object 164"/>
          <p:cNvSpPr/>
          <p:nvPr/>
        </p:nvSpPr>
        <p:spPr>
          <a:xfrm>
            <a:off x="6943343" y="4773167"/>
            <a:ext cx="119380" cy="0"/>
          </a:xfrm>
          <a:custGeom>
            <a:avLst/>
            <a:gdLst/>
            <a:ahLst/>
            <a:cxnLst/>
            <a:rect l="l" t="t" r="r" b="b"/>
            <a:pathLst>
              <a:path w="119379">
                <a:moveTo>
                  <a:pt x="0" y="0"/>
                </a:moveTo>
                <a:lnTo>
                  <a:pt x="118872" y="0"/>
                </a:lnTo>
              </a:path>
            </a:pathLst>
          </a:custGeom>
          <a:ln w="12700">
            <a:solidFill>
              <a:srgbClr val="0000FF"/>
            </a:solidFill>
          </a:ln>
        </p:spPr>
        <p:txBody>
          <a:bodyPr wrap="square" lIns="0" tIns="0" rIns="0" bIns="0" rtlCol="0"/>
          <a:lstStyle/>
          <a:p>
            <a:endParaRPr dirty="0"/>
          </a:p>
        </p:txBody>
      </p:sp>
      <p:sp>
        <p:nvSpPr>
          <p:cNvPr id="165" name="object 165"/>
          <p:cNvSpPr/>
          <p:nvPr/>
        </p:nvSpPr>
        <p:spPr>
          <a:xfrm>
            <a:off x="6943343" y="4794503"/>
            <a:ext cx="119380" cy="3175"/>
          </a:xfrm>
          <a:custGeom>
            <a:avLst/>
            <a:gdLst/>
            <a:ahLst/>
            <a:cxnLst/>
            <a:rect l="l" t="t" r="r" b="b"/>
            <a:pathLst>
              <a:path w="119379" h="3175">
                <a:moveTo>
                  <a:pt x="0" y="3048"/>
                </a:moveTo>
                <a:lnTo>
                  <a:pt x="118872" y="0"/>
                </a:lnTo>
              </a:path>
            </a:pathLst>
          </a:custGeom>
          <a:ln w="12700">
            <a:solidFill>
              <a:srgbClr val="0000FF"/>
            </a:solidFill>
          </a:ln>
        </p:spPr>
        <p:txBody>
          <a:bodyPr wrap="square" lIns="0" tIns="0" rIns="0" bIns="0" rtlCol="0"/>
          <a:lstStyle/>
          <a:p>
            <a:endParaRPr dirty="0"/>
          </a:p>
        </p:txBody>
      </p:sp>
      <p:sp>
        <p:nvSpPr>
          <p:cNvPr id="166" name="object 166"/>
          <p:cNvSpPr/>
          <p:nvPr/>
        </p:nvSpPr>
        <p:spPr>
          <a:xfrm>
            <a:off x="6498335" y="4764023"/>
            <a:ext cx="58419" cy="21590"/>
          </a:xfrm>
          <a:custGeom>
            <a:avLst/>
            <a:gdLst/>
            <a:ahLst/>
            <a:cxnLst/>
            <a:rect l="l" t="t" r="r" b="b"/>
            <a:pathLst>
              <a:path w="58420" h="21589">
                <a:moveTo>
                  <a:pt x="0" y="21336"/>
                </a:moveTo>
                <a:lnTo>
                  <a:pt x="57912" y="21336"/>
                </a:lnTo>
                <a:lnTo>
                  <a:pt x="57912" y="0"/>
                </a:lnTo>
                <a:lnTo>
                  <a:pt x="0" y="0"/>
                </a:lnTo>
                <a:lnTo>
                  <a:pt x="0" y="21336"/>
                </a:lnTo>
                <a:close/>
              </a:path>
            </a:pathLst>
          </a:custGeom>
          <a:solidFill>
            <a:srgbClr val="CCFFCC"/>
          </a:solidFill>
        </p:spPr>
        <p:txBody>
          <a:bodyPr wrap="square" lIns="0" tIns="0" rIns="0" bIns="0" rtlCol="0"/>
          <a:lstStyle/>
          <a:p>
            <a:endParaRPr dirty="0"/>
          </a:p>
        </p:txBody>
      </p:sp>
      <p:sp>
        <p:nvSpPr>
          <p:cNvPr id="167" name="object 167"/>
          <p:cNvSpPr/>
          <p:nvPr/>
        </p:nvSpPr>
        <p:spPr>
          <a:xfrm>
            <a:off x="6491985" y="4757673"/>
            <a:ext cx="71120" cy="34290"/>
          </a:xfrm>
          <a:custGeom>
            <a:avLst/>
            <a:gdLst/>
            <a:ahLst/>
            <a:cxnLst/>
            <a:rect l="l" t="t" r="r" b="b"/>
            <a:pathLst>
              <a:path w="71120" h="34289">
                <a:moveTo>
                  <a:pt x="0" y="34036"/>
                </a:moveTo>
                <a:lnTo>
                  <a:pt x="70612" y="34036"/>
                </a:lnTo>
                <a:lnTo>
                  <a:pt x="70612" y="0"/>
                </a:lnTo>
                <a:lnTo>
                  <a:pt x="0" y="0"/>
                </a:lnTo>
                <a:lnTo>
                  <a:pt x="0" y="34036"/>
                </a:lnTo>
                <a:close/>
              </a:path>
            </a:pathLst>
          </a:custGeom>
          <a:solidFill>
            <a:srgbClr val="0000FF"/>
          </a:solidFill>
        </p:spPr>
        <p:txBody>
          <a:bodyPr wrap="square" lIns="0" tIns="0" rIns="0" bIns="0" rtlCol="0"/>
          <a:lstStyle/>
          <a:p>
            <a:endParaRPr dirty="0"/>
          </a:p>
        </p:txBody>
      </p:sp>
      <p:sp>
        <p:nvSpPr>
          <p:cNvPr id="168" name="object 168"/>
          <p:cNvSpPr/>
          <p:nvPr/>
        </p:nvSpPr>
        <p:spPr>
          <a:xfrm>
            <a:off x="7086600" y="4259579"/>
            <a:ext cx="0" cy="106680"/>
          </a:xfrm>
          <a:custGeom>
            <a:avLst/>
            <a:gdLst/>
            <a:ahLst/>
            <a:cxnLst/>
            <a:rect l="l" t="t" r="r" b="b"/>
            <a:pathLst>
              <a:path h="106679">
                <a:moveTo>
                  <a:pt x="0" y="0"/>
                </a:moveTo>
                <a:lnTo>
                  <a:pt x="0" y="106680"/>
                </a:lnTo>
              </a:path>
            </a:pathLst>
          </a:custGeom>
          <a:ln w="27431">
            <a:solidFill>
              <a:srgbClr val="00CC99"/>
            </a:solidFill>
          </a:ln>
        </p:spPr>
        <p:txBody>
          <a:bodyPr wrap="square" lIns="0" tIns="0" rIns="0" bIns="0" rtlCol="0"/>
          <a:lstStyle/>
          <a:p>
            <a:endParaRPr dirty="0"/>
          </a:p>
        </p:txBody>
      </p:sp>
      <p:sp>
        <p:nvSpPr>
          <p:cNvPr id="169" name="object 169"/>
          <p:cNvSpPr/>
          <p:nvPr/>
        </p:nvSpPr>
        <p:spPr>
          <a:xfrm>
            <a:off x="7104888" y="4250439"/>
            <a:ext cx="0" cy="116205"/>
          </a:xfrm>
          <a:custGeom>
            <a:avLst/>
            <a:gdLst/>
            <a:ahLst/>
            <a:cxnLst/>
            <a:rect l="l" t="t" r="r" b="b"/>
            <a:pathLst>
              <a:path h="116204">
                <a:moveTo>
                  <a:pt x="0" y="0"/>
                </a:moveTo>
                <a:lnTo>
                  <a:pt x="0" y="115824"/>
                </a:lnTo>
              </a:path>
            </a:pathLst>
          </a:custGeom>
          <a:ln w="9144">
            <a:solidFill>
              <a:srgbClr val="00A47B"/>
            </a:solidFill>
          </a:ln>
        </p:spPr>
        <p:txBody>
          <a:bodyPr wrap="square" lIns="0" tIns="0" rIns="0" bIns="0" rtlCol="0"/>
          <a:lstStyle/>
          <a:p>
            <a:endParaRPr dirty="0"/>
          </a:p>
        </p:txBody>
      </p:sp>
      <p:sp>
        <p:nvSpPr>
          <p:cNvPr id="170" name="object 170"/>
          <p:cNvSpPr/>
          <p:nvPr/>
        </p:nvSpPr>
        <p:spPr>
          <a:xfrm>
            <a:off x="7072883" y="4250439"/>
            <a:ext cx="36830" cy="9525"/>
          </a:xfrm>
          <a:custGeom>
            <a:avLst/>
            <a:gdLst/>
            <a:ahLst/>
            <a:cxnLst/>
            <a:rect l="l" t="t" r="r" b="b"/>
            <a:pathLst>
              <a:path w="36829" h="9525">
                <a:moveTo>
                  <a:pt x="36576" y="0"/>
                </a:moveTo>
                <a:lnTo>
                  <a:pt x="9144" y="0"/>
                </a:lnTo>
                <a:lnTo>
                  <a:pt x="0" y="9144"/>
                </a:lnTo>
                <a:lnTo>
                  <a:pt x="27432" y="9144"/>
                </a:lnTo>
                <a:lnTo>
                  <a:pt x="36576" y="0"/>
                </a:lnTo>
                <a:close/>
              </a:path>
            </a:pathLst>
          </a:custGeom>
          <a:solidFill>
            <a:srgbClr val="32D6AD"/>
          </a:solidFill>
        </p:spPr>
        <p:txBody>
          <a:bodyPr wrap="square" lIns="0" tIns="0" rIns="0" bIns="0" rtlCol="0"/>
          <a:lstStyle/>
          <a:p>
            <a:endParaRPr dirty="0"/>
          </a:p>
        </p:txBody>
      </p:sp>
      <p:sp>
        <p:nvSpPr>
          <p:cNvPr id="171" name="object 171"/>
          <p:cNvSpPr/>
          <p:nvPr/>
        </p:nvSpPr>
        <p:spPr>
          <a:xfrm>
            <a:off x="7072883" y="4250435"/>
            <a:ext cx="36830" cy="116205"/>
          </a:xfrm>
          <a:custGeom>
            <a:avLst/>
            <a:gdLst/>
            <a:ahLst/>
            <a:cxnLst/>
            <a:rect l="l" t="t" r="r" b="b"/>
            <a:pathLst>
              <a:path w="36829" h="116204">
                <a:moveTo>
                  <a:pt x="0" y="9143"/>
                </a:moveTo>
                <a:lnTo>
                  <a:pt x="9144" y="0"/>
                </a:lnTo>
                <a:lnTo>
                  <a:pt x="36576" y="0"/>
                </a:lnTo>
                <a:lnTo>
                  <a:pt x="36576" y="106679"/>
                </a:lnTo>
                <a:lnTo>
                  <a:pt x="27432" y="115823"/>
                </a:lnTo>
                <a:lnTo>
                  <a:pt x="0" y="115823"/>
                </a:lnTo>
                <a:lnTo>
                  <a:pt x="0" y="9143"/>
                </a:lnTo>
                <a:close/>
              </a:path>
            </a:pathLst>
          </a:custGeom>
          <a:ln w="9525">
            <a:solidFill>
              <a:srgbClr val="0000FF"/>
            </a:solidFill>
          </a:ln>
        </p:spPr>
        <p:txBody>
          <a:bodyPr wrap="square" lIns="0" tIns="0" rIns="0" bIns="0" rtlCol="0"/>
          <a:lstStyle/>
          <a:p>
            <a:endParaRPr dirty="0"/>
          </a:p>
        </p:txBody>
      </p:sp>
      <p:sp>
        <p:nvSpPr>
          <p:cNvPr id="172" name="object 172"/>
          <p:cNvSpPr/>
          <p:nvPr/>
        </p:nvSpPr>
        <p:spPr>
          <a:xfrm>
            <a:off x="7072883" y="4250435"/>
            <a:ext cx="36830" cy="9525"/>
          </a:xfrm>
          <a:custGeom>
            <a:avLst/>
            <a:gdLst/>
            <a:ahLst/>
            <a:cxnLst/>
            <a:rect l="l" t="t" r="r" b="b"/>
            <a:pathLst>
              <a:path w="36829" h="9525">
                <a:moveTo>
                  <a:pt x="0" y="9143"/>
                </a:moveTo>
                <a:lnTo>
                  <a:pt x="27432" y="9143"/>
                </a:lnTo>
                <a:lnTo>
                  <a:pt x="36576" y="0"/>
                </a:lnTo>
              </a:path>
            </a:pathLst>
          </a:custGeom>
          <a:ln w="9525">
            <a:solidFill>
              <a:srgbClr val="0000FF"/>
            </a:solidFill>
          </a:ln>
        </p:spPr>
        <p:txBody>
          <a:bodyPr wrap="square" lIns="0" tIns="0" rIns="0" bIns="0" rtlCol="0"/>
          <a:lstStyle/>
          <a:p>
            <a:endParaRPr dirty="0"/>
          </a:p>
        </p:txBody>
      </p:sp>
      <p:sp>
        <p:nvSpPr>
          <p:cNvPr id="173" name="object 173"/>
          <p:cNvSpPr/>
          <p:nvPr/>
        </p:nvSpPr>
        <p:spPr>
          <a:xfrm>
            <a:off x="7100316" y="4259579"/>
            <a:ext cx="0" cy="106680"/>
          </a:xfrm>
          <a:custGeom>
            <a:avLst/>
            <a:gdLst/>
            <a:ahLst/>
            <a:cxnLst/>
            <a:rect l="l" t="t" r="r" b="b"/>
            <a:pathLst>
              <a:path h="106679">
                <a:moveTo>
                  <a:pt x="0" y="0"/>
                </a:moveTo>
                <a:lnTo>
                  <a:pt x="0" y="106680"/>
                </a:lnTo>
              </a:path>
            </a:pathLst>
          </a:custGeom>
          <a:ln w="9525">
            <a:solidFill>
              <a:srgbClr val="0000FF"/>
            </a:solidFill>
          </a:ln>
        </p:spPr>
        <p:txBody>
          <a:bodyPr wrap="square" lIns="0" tIns="0" rIns="0" bIns="0" rtlCol="0"/>
          <a:lstStyle/>
          <a:p>
            <a:endParaRPr dirty="0"/>
          </a:p>
        </p:txBody>
      </p:sp>
      <p:sp>
        <p:nvSpPr>
          <p:cNvPr id="174" name="object 174"/>
          <p:cNvSpPr/>
          <p:nvPr/>
        </p:nvSpPr>
        <p:spPr>
          <a:xfrm>
            <a:off x="7086600" y="4415028"/>
            <a:ext cx="0" cy="106680"/>
          </a:xfrm>
          <a:custGeom>
            <a:avLst/>
            <a:gdLst/>
            <a:ahLst/>
            <a:cxnLst/>
            <a:rect l="l" t="t" r="r" b="b"/>
            <a:pathLst>
              <a:path h="106679">
                <a:moveTo>
                  <a:pt x="0" y="0"/>
                </a:moveTo>
                <a:lnTo>
                  <a:pt x="0" y="106680"/>
                </a:lnTo>
              </a:path>
            </a:pathLst>
          </a:custGeom>
          <a:ln w="27431">
            <a:solidFill>
              <a:srgbClr val="00CC99"/>
            </a:solidFill>
          </a:ln>
        </p:spPr>
        <p:txBody>
          <a:bodyPr wrap="square" lIns="0" tIns="0" rIns="0" bIns="0" rtlCol="0"/>
          <a:lstStyle/>
          <a:p>
            <a:endParaRPr dirty="0"/>
          </a:p>
        </p:txBody>
      </p:sp>
      <p:sp>
        <p:nvSpPr>
          <p:cNvPr id="175" name="object 175"/>
          <p:cNvSpPr/>
          <p:nvPr/>
        </p:nvSpPr>
        <p:spPr>
          <a:xfrm>
            <a:off x="7104888" y="4405887"/>
            <a:ext cx="0" cy="116205"/>
          </a:xfrm>
          <a:custGeom>
            <a:avLst/>
            <a:gdLst/>
            <a:ahLst/>
            <a:cxnLst/>
            <a:rect l="l" t="t" r="r" b="b"/>
            <a:pathLst>
              <a:path h="116204">
                <a:moveTo>
                  <a:pt x="0" y="0"/>
                </a:moveTo>
                <a:lnTo>
                  <a:pt x="0" y="115824"/>
                </a:lnTo>
              </a:path>
            </a:pathLst>
          </a:custGeom>
          <a:ln w="9144">
            <a:solidFill>
              <a:srgbClr val="00A47B"/>
            </a:solidFill>
          </a:ln>
        </p:spPr>
        <p:txBody>
          <a:bodyPr wrap="square" lIns="0" tIns="0" rIns="0" bIns="0" rtlCol="0"/>
          <a:lstStyle/>
          <a:p>
            <a:endParaRPr dirty="0"/>
          </a:p>
        </p:txBody>
      </p:sp>
      <p:sp>
        <p:nvSpPr>
          <p:cNvPr id="176" name="object 176"/>
          <p:cNvSpPr/>
          <p:nvPr/>
        </p:nvSpPr>
        <p:spPr>
          <a:xfrm>
            <a:off x="7072883" y="4405887"/>
            <a:ext cx="36830" cy="9525"/>
          </a:xfrm>
          <a:custGeom>
            <a:avLst/>
            <a:gdLst/>
            <a:ahLst/>
            <a:cxnLst/>
            <a:rect l="l" t="t" r="r" b="b"/>
            <a:pathLst>
              <a:path w="36829" h="9525">
                <a:moveTo>
                  <a:pt x="36576" y="0"/>
                </a:moveTo>
                <a:lnTo>
                  <a:pt x="9144" y="0"/>
                </a:lnTo>
                <a:lnTo>
                  <a:pt x="0" y="9144"/>
                </a:lnTo>
                <a:lnTo>
                  <a:pt x="27432" y="9144"/>
                </a:lnTo>
                <a:lnTo>
                  <a:pt x="36576" y="0"/>
                </a:lnTo>
                <a:close/>
              </a:path>
            </a:pathLst>
          </a:custGeom>
          <a:solidFill>
            <a:srgbClr val="32D6AD"/>
          </a:solidFill>
        </p:spPr>
        <p:txBody>
          <a:bodyPr wrap="square" lIns="0" tIns="0" rIns="0" bIns="0" rtlCol="0"/>
          <a:lstStyle/>
          <a:p>
            <a:endParaRPr dirty="0"/>
          </a:p>
        </p:txBody>
      </p:sp>
      <p:sp>
        <p:nvSpPr>
          <p:cNvPr id="177" name="object 177"/>
          <p:cNvSpPr/>
          <p:nvPr/>
        </p:nvSpPr>
        <p:spPr>
          <a:xfrm>
            <a:off x="7072883" y="4405884"/>
            <a:ext cx="36830" cy="116205"/>
          </a:xfrm>
          <a:custGeom>
            <a:avLst/>
            <a:gdLst/>
            <a:ahLst/>
            <a:cxnLst/>
            <a:rect l="l" t="t" r="r" b="b"/>
            <a:pathLst>
              <a:path w="36829" h="116204">
                <a:moveTo>
                  <a:pt x="0" y="9144"/>
                </a:moveTo>
                <a:lnTo>
                  <a:pt x="9144" y="0"/>
                </a:lnTo>
                <a:lnTo>
                  <a:pt x="36576" y="0"/>
                </a:lnTo>
                <a:lnTo>
                  <a:pt x="36576" y="106680"/>
                </a:lnTo>
                <a:lnTo>
                  <a:pt x="27432" y="115824"/>
                </a:lnTo>
                <a:lnTo>
                  <a:pt x="0" y="115824"/>
                </a:lnTo>
                <a:lnTo>
                  <a:pt x="0" y="9144"/>
                </a:lnTo>
                <a:close/>
              </a:path>
            </a:pathLst>
          </a:custGeom>
          <a:ln w="9525">
            <a:solidFill>
              <a:srgbClr val="0000FF"/>
            </a:solidFill>
          </a:ln>
        </p:spPr>
        <p:txBody>
          <a:bodyPr wrap="square" lIns="0" tIns="0" rIns="0" bIns="0" rtlCol="0"/>
          <a:lstStyle/>
          <a:p>
            <a:endParaRPr dirty="0"/>
          </a:p>
        </p:txBody>
      </p:sp>
      <p:sp>
        <p:nvSpPr>
          <p:cNvPr id="178" name="object 178"/>
          <p:cNvSpPr/>
          <p:nvPr/>
        </p:nvSpPr>
        <p:spPr>
          <a:xfrm>
            <a:off x="7072883" y="4405884"/>
            <a:ext cx="36830" cy="9525"/>
          </a:xfrm>
          <a:custGeom>
            <a:avLst/>
            <a:gdLst/>
            <a:ahLst/>
            <a:cxnLst/>
            <a:rect l="l" t="t" r="r" b="b"/>
            <a:pathLst>
              <a:path w="36829" h="9525">
                <a:moveTo>
                  <a:pt x="0" y="9144"/>
                </a:moveTo>
                <a:lnTo>
                  <a:pt x="27432" y="9144"/>
                </a:lnTo>
                <a:lnTo>
                  <a:pt x="36576" y="0"/>
                </a:lnTo>
              </a:path>
            </a:pathLst>
          </a:custGeom>
          <a:ln w="9525">
            <a:solidFill>
              <a:srgbClr val="0000FF"/>
            </a:solidFill>
          </a:ln>
        </p:spPr>
        <p:txBody>
          <a:bodyPr wrap="square" lIns="0" tIns="0" rIns="0" bIns="0" rtlCol="0"/>
          <a:lstStyle/>
          <a:p>
            <a:endParaRPr dirty="0"/>
          </a:p>
        </p:txBody>
      </p:sp>
      <p:sp>
        <p:nvSpPr>
          <p:cNvPr id="179" name="object 179"/>
          <p:cNvSpPr/>
          <p:nvPr/>
        </p:nvSpPr>
        <p:spPr>
          <a:xfrm>
            <a:off x="7100316" y="4415028"/>
            <a:ext cx="0" cy="106680"/>
          </a:xfrm>
          <a:custGeom>
            <a:avLst/>
            <a:gdLst/>
            <a:ahLst/>
            <a:cxnLst/>
            <a:rect l="l" t="t" r="r" b="b"/>
            <a:pathLst>
              <a:path h="106679">
                <a:moveTo>
                  <a:pt x="0" y="0"/>
                </a:moveTo>
                <a:lnTo>
                  <a:pt x="0" y="106680"/>
                </a:lnTo>
              </a:path>
            </a:pathLst>
          </a:custGeom>
          <a:ln w="9525">
            <a:solidFill>
              <a:srgbClr val="0000FF"/>
            </a:solidFill>
          </a:ln>
        </p:spPr>
        <p:txBody>
          <a:bodyPr wrap="square" lIns="0" tIns="0" rIns="0" bIns="0" rtlCol="0"/>
          <a:lstStyle/>
          <a:p>
            <a:endParaRPr dirty="0"/>
          </a:p>
        </p:txBody>
      </p:sp>
      <p:sp>
        <p:nvSpPr>
          <p:cNvPr id="180" name="object 180"/>
          <p:cNvSpPr/>
          <p:nvPr/>
        </p:nvSpPr>
        <p:spPr>
          <a:xfrm>
            <a:off x="7086600" y="4570476"/>
            <a:ext cx="0" cy="106680"/>
          </a:xfrm>
          <a:custGeom>
            <a:avLst/>
            <a:gdLst/>
            <a:ahLst/>
            <a:cxnLst/>
            <a:rect l="l" t="t" r="r" b="b"/>
            <a:pathLst>
              <a:path h="106679">
                <a:moveTo>
                  <a:pt x="0" y="0"/>
                </a:moveTo>
                <a:lnTo>
                  <a:pt x="0" y="106680"/>
                </a:lnTo>
              </a:path>
            </a:pathLst>
          </a:custGeom>
          <a:ln w="27431">
            <a:solidFill>
              <a:srgbClr val="00CC99"/>
            </a:solidFill>
          </a:ln>
        </p:spPr>
        <p:txBody>
          <a:bodyPr wrap="square" lIns="0" tIns="0" rIns="0" bIns="0" rtlCol="0"/>
          <a:lstStyle/>
          <a:p>
            <a:endParaRPr dirty="0"/>
          </a:p>
        </p:txBody>
      </p:sp>
      <p:sp>
        <p:nvSpPr>
          <p:cNvPr id="181" name="object 181"/>
          <p:cNvSpPr/>
          <p:nvPr/>
        </p:nvSpPr>
        <p:spPr>
          <a:xfrm>
            <a:off x="7104888" y="4561335"/>
            <a:ext cx="0" cy="116205"/>
          </a:xfrm>
          <a:custGeom>
            <a:avLst/>
            <a:gdLst/>
            <a:ahLst/>
            <a:cxnLst/>
            <a:rect l="l" t="t" r="r" b="b"/>
            <a:pathLst>
              <a:path h="116204">
                <a:moveTo>
                  <a:pt x="0" y="0"/>
                </a:moveTo>
                <a:lnTo>
                  <a:pt x="0" y="115824"/>
                </a:lnTo>
              </a:path>
            </a:pathLst>
          </a:custGeom>
          <a:ln w="9144">
            <a:solidFill>
              <a:srgbClr val="00A47B"/>
            </a:solidFill>
          </a:ln>
        </p:spPr>
        <p:txBody>
          <a:bodyPr wrap="square" lIns="0" tIns="0" rIns="0" bIns="0" rtlCol="0"/>
          <a:lstStyle/>
          <a:p>
            <a:endParaRPr dirty="0"/>
          </a:p>
        </p:txBody>
      </p:sp>
      <p:sp>
        <p:nvSpPr>
          <p:cNvPr id="182" name="object 182"/>
          <p:cNvSpPr/>
          <p:nvPr/>
        </p:nvSpPr>
        <p:spPr>
          <a:xfrm>
            <a:off x="7072883" y="4561335"/>
            <a:ext cx="36830" cy="9525"/>
          </a:xfrm>
          <a:custGeom>
            <a:avLst/>
            <a:gdLst/>
            <a:ahLst/>
            <a:cxnLst/>
            <a:rect l="l" t="t" r="r" b="b"/>
            <a:pathLst>
              <a:path w="36829" h="9525">
                <a:moveTo>
                  <a:pt x="36576" y="0"/>
                </a:moveTo>
                <a:lnTo>
                  <a:pt x="9144" y="0"/>
                </a:lnTo>
                <a:lnTo>
                  <a:pt x="0" y="9144"/>
                </a:lnTo>
                <a:lnTo>
                  <a:pt x="27432" y="9144"/>
                </a:lnTo>
                <a:lnTo>
                  <a:pt x="36576" y="0"/>
                </a:lnTo>
                <a:close/>
              </a:path>
            </a:pathLst>
          </a:custGeom>
          <a:solidFill>
            <a:srgbClr val="32D6AD"/>
          </a:solidFill>
        </p:spPr>
        <p:txBody>
          <a:bodyPr wrap="square" lIns="0" tIns="0" rIns="0" bIns="0" rtlCol="0"/>
          <a:lstStyle/>
          <a:p>
            <a:endParaRPr dirty="0"/>
          </a:p>
        </p:txBody>
      </p:sp>
      <p:sp>
        <p:nvSpPr>
          <p:cNvPr id="183" name="object 183"/>
          <p:cNvSpPr/>
          <p:nvPr/>
        </p:nvSpPr>
        <p:spPr>
          <a:xfrm>
            <a:off x="7072883" y="4561332"/>
            <a:ext cx="36830" cy="116205"/>
          </a:xfrm>
          <a:custGeom>
            <a:avLst/>
            <a:gdLst/>
            <a:ahLst/>
            <a:cxnLst/>
            <a:rect l="l" t="t" r="r" b="b"/>
            <a:pathLst>
              <a:path w="36829" h="116204">
                <a:moveTo>
                  <a:pt x="0" y="9144"/>
                </a:moveTo>
                <a:lnTo>
                  <a:pt x="9144" y="0"/>
                </a:lnTo>
                <a:lnTo>
                  <a:pt x="36576" y="0"/>
                </a:lnTo>
                <a:lnTo>
                  <a:pt x="36576" y="106680"/>
                </a:lnTo>
                <a:lnTo>
                  <a:pt x="27432" y="115824"/>
                </a:lnTo>
                <a:lnTo>
                  <a:pt x="0" y="115824"/>
                </a:lnTo>
                <a:lnTo>
                  <a:pt x="0" y="9144"/>
                </a:lnTo>
                <a:close/>
              </a:path>
            </a:pathLst>
          </a:custGeom>
          <a:ln w="9525">
            <a:solidFill>
              <a:srgbClr val="0000FF"/>
            </a:solidFill>
          </a:ln>
        </p:spPr>
        <p:txBody>
          <a:bodyPr wrap="square" lIns="0" tIns="0" rIns="0" bIns="0" rtlCol="0"/>
          <a:lstStyle/>
          <a:p>
            <a:endParaRPr dirty="0"/>
          </a:p>
        </p:txBody>
      </p:sp>
      <p:sp>
        <p:nvSpPr>
          <p:cNvPr id="184" name="object 184"/>
          <p:cNvSpPr/>
          <p:nvPr/>
        </p:nvSpPr>
        <p:spPr>
          <a:xfrm>
            <a:off x="7072883" y="4561332"/>
            <a:ext cx="36830" cy="9525"/>
          </a:xfrm>
          <a:custGeom>
            <a:avLst/>
            <a:gdLst/>
            <a:ahLst/>
            <a:cxnLst/>
            <a:rect l="l" t="t" r="r" b="b"/>
            <a:pathLst>
              <a:path w="36829" h="9525">
                <a:moveTo>
                  <a:pt x="0" y="9144"/>
                </a:moveTo>
                <a:lnTo>
                  <a:pt x="27432" y="9144"/>
                </a:lnTo>
                <a:lnTo>
                  <a:pt x="36576" y="0"/>
                </a:lnTo>
              </a:path>
            </a:pathLst>
          </a:custGeom>
          <a:ln w="9525">
            <a:solidFill>
              <a:srgbClr val="0000FF"/>
            </a:solidFill>
          </a:ln>
        </p:spPr>
        <p:txBody>
          <a:bodyPr wrap="square" lIns="0" tIns="0" rIns="0" bIns="0" rtlCol="0"/>
          <a:lstStyle/>
          <a:p>
            <a:endParaRPr dirty="0"/>
          </a:p>
        </p:txBody>
      </p:sp>
      <p:sp>
        <p:nvSpPr>
          <p:cNvPr id="185" name="object 185"/>
          <p:cNvSpPr/>
          <p:nvPr/>
        </p:nvSpPr>
        <p:spPr>
          <a:xfrm>
            <a:off x="7100316" y="4570476"/>
            <a:ext cx="0" cy="106680"/>
          </a:xfrm>
          <a:custGeom>
            <a:avLst/>
            <a:gdLst/>
            <a:ahLst/>
            <a:cxnLst/>
            <a:rect l="l" t="t" r="r" b="b"/>
            <a:pathLst>
              <a:path h="106679">
                <a:moveTo>
                  <a:pt x="0" y="0"/>
                </a:moveTo>
                <a:lnTo>
                  <a:pt x="0" y="106680"/>
                </a:lnTo>
              </a:path>
            </a:pathLst>
          </a:custGeom>
          <a:ln w="9525">
            <a:solidFill>
              <a:srgbClr val="0000FF"/>
            </a:solidFill>
          </a:ln>
        </p:spPr>
        <p:txBody>
          <a:bodyPr wrap="square" lIns="0" tIns="0" rIns="0" bIns="0" rtlCol="0"/>
          <a:lstStyle/>
          <a:p>
            <a:endParaRPr dirty="0"/>
          </a:p>
        </p:txBody>
      </p:sp>
      <p:sp>
        <p:nvSpPr>
          <p:cNvPr id="186" name="object 186"/>
          <p:cNvSpPr/>
          <p:nvPr/>
        </p:nvSpPr>
        <p:spPr>
          <a:xfrm>
            <a:off x="7086600" y="4725923"/>
            <a:ext cx="0" cy="104139"/>
          </a:xfrm>
          <a:custGeom>
            <a:avLst/>
            <a:gdLst/>
            <a:ahLst/>
            <a:cxnLst/>
            <a:rect l="l" t="t" r="r" b="b"/>
            <a:pathLst>
              <a:path h="104139">
                <a:moveTo>
                  <a:pt x="0" y="0"/>
                </a:moveTo>
                <a:lnTo>
                  <a:pt x="0" y="103631"/>
                </a:lnTo>
              </a:path>
            </a:pathLst>
          </a:custGeom>
          <a:ln w="27431">
            <a:solidFill>
              <a:srgbClr val="00CC99"/>
            </a:solidFill>
          </a:ln>
        </p:spPr>
        <p:txBody>
          <a:bodyPr wrap="square" lIns="0" tIns="0" rIns="0" bIns="0" rtlCol="0"/>
          <a:lstStyle/>
          <a:p>
            <a:endParaRPr dirty="0"/>
          </a:p>
        </p:txBody>
      </p:sp>
      <p:sp>
        <p:nvSpPr>
          <p:cNvPr id="187" name="object 187"/>
          <p:cNvSpPr/>
          <p:nvPr/>
        </p:nvSpPr>
        <p:spPr>
          <a:xfrm>
            <a:off x="7104888" y="4716783"/>
            <a:ext cx="0" cy="113030"/>
          </a:xfrm>
          <a:custGeom>
            <a:avLst/>
            <a:gdLst/>
            <a:ahLst/>
            <a:cxnLst/>
            <a:rect l="l" t="t" r="r" b="b"/>
            <a:pathLst>
              <a:path h="113029">
                <a:moveTo>
                  <a:pt x="0" y="0"/>
                </a:moveTo>
                <a:lnTo>
                  <a:pt x="0" y="112763"/>
                </a:lnTo>
              </a:path>
            </a:pathLst>
          </a:custGeom>
          <a:ln w="9144">
            <a:solidFill>
              <a:srgbClr val="00A47B"/>
            </a:solidFill>
          </a:ln>
        </p:spPr>
        <p:txBody>
          <a:bodyPr wrap="square" lIns="0" tIns="0" rIns="0" bIns="0" rtlCol="0"/>
          <a:lstStyle/>
          <a:p>
            <a:endParaRPr dirty="0"/>
          </a:p>
        </p:txBody>
      </p:sp>
      <p:sp>
        <p:nvSpPr>
          <p:cNvPr id="188" name="object 188"/>
          <p:cNvSpPr/>
          <p:nvPr/>
        </p:nvSpPr>
        <p:spPr>
          <a:xfrm>
            <a:off x="7072883" y="4716783"/>
            <a:ext cx="36830" cy="9525"/>
          </a:xfrm>
          <a:custGeom>
            <a:avLst/>
            <a:gdLst/>
            <a:ahLst/>
            <a:cxnLst/>
            <a:rect l="l" t="t" r="r" b="b"/>
            <a:pathLst>
              <a:path w="36829" h="9525">
                <a:moveTo>
                  <a:pt x="36576" y="0"/>
                </a:moveTo>
                <a:lnTo>
                  <a:pt x="9144" y="0"/>
                </a:lnTo>
                <a:lnTo>
                  <a:pt x="0" y="9143"/>
                </a:lnTo>
                <a:lnTo>
                  <a:pt x="27432" y="9143"/>
                </a:lnTo>
                <a:lnTo>
                  <a:pt x="36576" y="0"/>
                </a:lnTo>
                <a:close/>
              </a:path>
            </a:pathLst>
          </a:custGeom>
          <a:solidFill>
            <a:srgbClr val="32D6AD"/>
          </a:solidFill>
        </p:spPr>
        <p:txBody>
          <a:bodyPr wrap="square" lIns="0" tIns="0" rIns="0" bIns="0" rtlCol="0"/>
          <a:lstStyle/>
          <a:p>
            <a:endParaRPr dirty="0"/>
          </a:p>
        </p:txBody>
      </p:sp>
      <p:sp>
        <p:nvSpPr>
          <p:cNvPr id="189" name="object 189"/>
          <p:cNvSpPr/>
          <p:nvPr/>
        </p:nvSpPr>
        <p:spPr>
          <a:xfrm>
            <a:off x="7072883" y="4716779"/>
            <a:ext cx="36830" cy="113030"/>
          </a:xfrm>
          <a:custGeom>
            <a:avLst/>
            <a:gdLst/>
            <a:ahLst/>
            <a:cxnLst/>
            <a:rect l="l" t="t" r="r" b="b"/>
            <a:pathLst>
              <a:path w="36829" h="113029">
                <a:moveTo>
                  <a:pt x="0" y="9144"/>
                </a:moveTo>
                <a:lnTo>
                  <a:pt x="9144" y="0"/>
                </a:lnTo>
                <a:lnTo>
                  <a:pt x="36576" y="0"/>
                </a:lnTo>
                <a:lnTo>
                  <a:pt x="36576" y="103632"/>
                </a:lnTo>
                <a:lnTo>
                  <a:pt x="27432" y="112776"/>
                </a:lnTo>
                <a:lnTo>
                  <a:pt x="0" y="112776"/>
                </a:lnTo>
                <a:lnTo>
                  <a:pt x="0" y="9144"/>
                </a:lnTo>
                <a:close/>
              </a:path>
            </a:pathLst>
          </a:custGeom>
          <a:ln w="9525">
            <a:solidFill>
              <a:srgbClr val="0000FF"/>
            </a:solidFill>
          </a:ln>
        </p:spPr>
        <p:txBody>
          <a:bodyPr wrap="square" lIns="0" tIns="0" rIns="0" bIns="0" rtlCol="0"/>
          <a:lstStyle/>
          <a:p>
            <a:endParaRPr dirty="0"/>
          </a:p>
        </p:txBody>
      </p:sp>
      <p:sp>
        <p:nvSpPr>
          <p:cNvPr id="190" name="object 190"/>
          <p:cNvSpPr/>
          <p:nvPr/>
        </p:nvSpPr>
        <p:spPr>
          <a:xfrm>
            <a:off x="7072883" y="4716779"/>
            <a:ext cx="36830" cy="9525"/>
          </a:xfrm>
          <a:custGeom>
            <a:avLst/>
            <a:gdLst/>
            <a:ahLst/>
            <a:cxnLst/>
            <a:rect l="l" t="t" r="r" b="b"/>
            <a:pathLst>
              <a:path w="36829" h="9525">
                <a:moveTo>
                  <a:pt x="0" y="9144"/>
                </a:moveTo>
                <a:lnTo>
                  <a:pt x="27432" y="9144"/>
                </a:lnTo>
                <a:lnTo>
                  <a:pt x="36576" y="0"/>
                </a:lnTo>
              </a:path>
            </a:pathLst>
          </a:custGeom>
          <a:ln w="9525">
            <a:solidFill>
              <a:srgbClr val="0000FF"/>
            </a:solidFill>
          </a:ln>
        </p:spPr>
        <p:txBody>
          <a:bodyPr wrap="square" lIns="0" tIns="0" rIns="0" bIns="0" rtlCol="0"/>
          <a:lstStyle/>
          <a:p>
            <a:endParaRPr dirty="0"/>
          </a:p>
        </p:txBody>
      </p:sp>
      <p:sp>
        <p:nvSpPr>
          <p:cNvPr id="191" name="object 191"/>
          <p:cNvSpPr/>
          <p:nvPr/>
        </p:nvSpPr>
        <p:spPr>
          <a:xfrm>
            <a:off x="7100316" y="4725923"/>
            <a:ext cx="0" cy="104139"/>
          </a:xfrm>
          <a:custGeom>
            <a:avLst/>
            <a:gdLst/>
            <a:ahLst/>
            <a:cxnLst/>
            <a:rect l="l" t="t" r="r" b="b"/>
            <a:pathLst>
              <a:path h="104139">
                <a:moveTo>
                  <a:pt x="0" y="0"/>
                </a:moveTo>
                <a:lnTo>
                  <a:pt x="0" y="103632"/>
                </a:lnTo>
              </a:path>
            </a:pathLst>
          </a:custGeom>
          <a:ln w="9525">
            <a:solidFill>
              <a:srgbClr val="0000FF"/>
            </a:solidFill>
          </a:ln>
        </p:spPr>
        <p:txBody>
          <a:bodyPr wrap="square" lIns="0" tIns="0" rIns="0" bIns="0" rtlCol="0"/>
          <a:lstStyle/>
          <a:p>
            <a:endParaRPr dirty="0"/>
          </a:p>
        </p:txBody>
      </p:sp>
      <p:sp>
        <p:nvSpPr>
          <p:cNvPr id="192" name="object 192"/>
          <p:cNvSpPr/>
          <p:nvPr/>
        </p:nvSpPr>
        <p:spPr>
          <a:xfrm>
            <a:off x="6627876" y="4145660"/>
            <a:ext cx="325755" cy="0"/>
          </a:xfrm>
          <a:custGeom>
            <a:avLst/>
            <a:gdLst/>
            <a:ahLst/>
            <a:cxnLst/>
            <a:rect l="l" t="t" r="r" b="b"/>
            <a:pathLst>
              <a:path w="325754">
                <a:moveTo>
                  <a:pt x="0" y="0"/>
                </a:moveTo>
                <a:lnTo>
                  <a:pt x="325374" y="0"/>
                </a:lnTo>
              </a:path>
            </a:pathLst>
          </a:custGeom>
          <a:ln w="57150">
            <a:solidFill>
              <a:srgbClr val="00CC99"/>
            </a:solidFill>
          </a:ln>
        </p:spPr>
        <p:txBody>
          <a:bodyPr wrap="square" lIns="0" tIns="0" rIns="0" bIns="0" rtlCol="0"/>
          <a:lstStyle/>
          <a:p>
            <a:endParaRPr dirty="0"/>
          </a:p>
        </p:txBody>
      </p:sp>
      <p:sp>
        <p:nvSpPr>
          <p:cNvPr id="193" name="object 193"/>
          <p:cNvSpPr/>
          <p:nvPr/>
        </p:nvSpPr>
        <p:spPr>
          <a:xfrm>
            <a:off x="6953250" y="4098035"/>
            <a:ext cx="19050" cy="76200"/>
          </a:xfrm>
          <a:custGeom>
            <a:avLst/>
            <a:gdLst/>
            <a:ahLst/>
            <a:cxnLst/>
            <a:rect l="l" t="t" r="r" b="b"/>
            <a:pathLst>
              <a:path w="19050" h="76200">
                <a:moveTo>
                  <a:pt x="19050" y="0"/>
                </a:moveTo>
                <a:lnTo>
                  <a:pt x="0" y="19050"/>
                </a:lnTo>
                <a:lnTo>
                  <a:pt x="0" y="76200"/>
                </a:lnTo>
                <a:lnTo>
                  <a:pt x="19050" y="57150"/>
                </a:lnTo>
                <a:lnTo>
                  <a:pt x="19050" y="0"/>
                </a:lnTo>
                <a:close/>
              </a:path>
            </a:pathLst>
          </a:custGeom>
          <a:solidFill>
            <a:srgbClr val="00A47B"/>
          </a:solidFill>
        </p:spPr>
        <p:txBody>
          <a:bodyPr wrap="square" lIns="0" tIns="0" rIns="0" bIns="0" rtlCol="0"/>
          <a:lstStyle/>
          <a:p>
            <a:endParaRPr dirty="0"/>
          </a:p>
        </p:txBody>
      </p:sp>
      <p:sp>
        <p:nvSpPr>
          <p:cNvPr id="194" name="object 194"/>
          <p:cNvSpPr/>
          <p:nvPr/>
        </p:nvSpPr>
        <p:spPr>
          <a:xfrm>
            <a:off x="6627876" y="4107560"/>
            <a:ext cx="344805" cy="0"/>
          </a:xfrm>
          <a:custGeom>
            <a:avLst/>
            <a:gdLst/>
            <a:ahLst/>
            <a:cxnLst/>
            <a:rect l="l" t="t" r="r" b="b"/>
            <a:pathLst>
              <a:path w="344804">
                <a:moveTo>
                  <a:pt x="0" y="0"/>
                </a:moveTo>
                <a:lnTo>
                  <a:pt x="344424" y="0"/>
                </a:lnTo>
              </a:path>
            </a:pathLst>
          </a:custGeom>
          <a:ln w="19050">
            <a:solidFill>
              <a:srgbClr val="32D6AD"/>
            </a:solidFill>
          </a:ln>
        </p:spPr>
        <p:txBody>
          <a:bodyPr wrap="square" lIns="0" tIns="0" rIns="0" bIns="0" rtlCol="0"/>
          <a:lstStyle/>
          <a:p>
            <a:endParaRPr dirty="0"/>
          </a:p>
        </p:txBody>
      </p:sp>
      <p:sp>
        <p:nvSpPr>
          <p:cNvPr id="195" name="object 195"/>
          <p:cNvSpPr/>
          <p:nvPr/>
        </p:nvSpPr>
        <p:spPr>
          <a:xfrm>
            <a:off x="6627876" y="4098035"/>
            <a:ext cx="344805" cy="76200"/>
          </a:xfrm>
          <a:custGeom>
            <a:avLst/>
            <a:gdLst/>
            <a:ahLst/>
            <a:cxnLst/>
            <a:rect l="l" t="t" r="r" b="b"/>
            <a:pathLst>
              <a:path w="344804" h="76200">
                <a:moveTo>
                  <a:pt x="0" y="19050"/>
                </a:moveTo>
                <a:lnTo>
                  <a:pt x="19050" y="0"/>
                </a:lnTo>
                <a:lnTo>
                  <a:pt x="344424" y="0"/>
                </a:lnTo>
                <a:lnTo>
                  <a:pt x="344424" y="57150"/>
                </a:lnTo>
                <a:lnTo>
                  <a:pt x="325374" y="76200"/>
                </a:lnTo>
                <a:lnTo>
                  <a:pt x="0" y="76200"/>
                </a:lnTo>
                <a:lnTo>
                  <a:pt x="0" y="19050"/>
                </a:lnTo>
                <a:close/>
              </a:path>
            </a:pathLst>
          </a:custGeom>
          <a:ln w="9525">
            <a:solidFill>
              <a:srgbClr val="0000FF"/>
            </a:solidFill>
          </a:ln>
        </p:spPr>
        <p:txBody>
          <a:bodyPr wrap="square" lIns="0" tIns="0" rIns="0" bIns="0" rtlCol="0"/>
          <a:lstStyle/>
          <a:p>
            <a:endParaRPr dirty="0"/>
          </a:p>
        </p:txBody>
      </p:sp>
      <p:sp>
        <p:nvSpPr>
          <p:cNvPr id="196" name="object 196"/>
          <p:cNvSpPr/>
          <p:nvPr/>
        </p:nvSpPr>
        <p:spPr>
          <a:xfrm>
            <a:off x="6627876" y="4098035"/>
            <a:ext cx="344805" cy="19050"/>
          </a:xfrm>
          <a:custGeom>
            <a:avLst/>
            <a:gdLst/>
            <a:ahLst/>
            <a:cxnLst/>
            <a:rect l="l" t="t" r="r" b="b"/>
            <a:pathLst>
              <a:path w="344804" h="19050">
                <a:moveTo>
                  <a:pt x="0" y="19050"/>
                </a:moveTo>
                <a:lnTo>
                  <a:pt x="325374" y="19050"/>
                </a:lnTo>
                <a:lnTo>
                  <a:pt x="344424" y="0"/>
                </a:lnTo>
              </a:path>
            </a:pathLst>
          </a:custGeom>
          <a:ln w="9525">
            <a:solidFill>
              <a:srgbClr val="0000FF"/>
            </a:solidFill>
          </a:ln>
        </p:spPr>
        <p:txBody>
          <a:bodyPr wrap="square" lIns="0" tIns="0" rIns="0" bIns="0" rtlCol="0"/>
          <a:lstStyle/>
          <a:p>
            <a:endParaRPr dirty="0"/>
          </a:p>
        </p:txBody>
      </p:sp>
      <p:sp>
        <p:nvSpPr>
          <p:cNvPr id="197" name="object 197"/>
          <p:cNvSpPr/>
          <p:nvPr/>
        </p:nvSpPr>
        <p:spPr>
          <a:xfrm>
            <a:off x="6953250" y="4117085"/>
            <a:ext cx="0" cy="57150"/>
          </a:xfrm>
          <a:custGeom>
            <a:avLst/>
            <a:gdLst/>
            <a:ahLst/>
            <a:cxnLst/>
            <a:rect l="l" t="t" r="r" b="b"/>
            <a:pathLst>
              <a:path h="57150">
                <a:moveTo>
                  <a:pt x="0" y="0"/>
                </a:moveTo>
                <a:lnTo>
                  <a:pt x="0" y="57150"/>
                </a:lnTo>
              </a:path>
            </a:pathLst>
          </a:custGeom>
          <a:ln w="9525">
            <a:solidFill>
              <a:srgbClr val="0000FF"/>
            </a:solidFill>
          </a:ln>
        </p:spPr>
        <p:txBody>
          <a:bodyPr wrap="square" lIns="0" tIns="0" rIns="0" bIns="0" rtlCol="0"/>
          <a:lstStyle/>
          <a:p>
            <a:endParaRPr dirty="0"/>
          </a:p>
        </p:txBody>
      </p:sp>
      <p:sp>
        <p:nvSpPr>
          <p:cNvPr id="198" name="object 198"/>
          <p:cNvSpPr/>
          <p:nvPr/>
        </p:nvSpPr>
        <p:spPr>
          <a:xfrm>
            <a:off x="6627876" y="4221860"/>
            <a:ext cx="325755" cy="0"/>
          </a:xfrm>
          <a:custGeom>
            <a:avLst/>
            <a:gdLst/>
            <a:ahLst/>
            <a:cxnLst/>
            <a:rect l="l" t="t" r="r" b="b"/>
            <a:pathLst>
              <a:path w="325754">
                <a:moveTo>
                  <a:pt x="0" y="0"/>
                </a:moveTo>
                <a:lnTo>
                  <a:pt x="325374" y="0"/>
                </a:lnTo>
              </a:path>
            </a:pathLst>
          </a:custGeom>
          <a:ln w="57150">
            <a:solidFill>
              <a:srgbClr val="00CC99"/>
            </a:solidFill>
          </a:ln>
        </p:spPr>
        <p:txBody>
          <a:bodyPr wrap="square" lIns="0" tIns="0" rIns="0" bIns="0" rtlCol="0"/>
          <a:lstStyle/>
          <a:p>
            <a:endParaRPr dirty="0"/>
          </a:p>
        </p:txBody>
      </p:sp>
      <p:sp>
        <p:nvSpPr>
          <p:cNvPr id="199" name="object 199"/>
          <p:cNvSpPr/>
          <p:nvPr/>
        </p:nvSpPr>
        <p:spPr>
          <a:xfrm>
            <a:off x="6953250" y="4174235"/>
            <a:ext cx="19050" cy="76200"/>
          </a:xfrm>
          <a:custGeom>
            <a:avLst/>
            <a:gdLst/>
            <a:ahLst/>
            <a:cxnLst/>
            <a:rect l="l" t="t" r="r" b="b"/>
            <a:pathLst>
              <a:path w="19050" h="76200">
                <a:moveTo>
                  <a:pt x="19050" y="0"/>
                </a:moveTo>
                <a:lnTo>
                  <a:pt x="0" y="19050"/>
                </a:lnTo>
                <a:lnTo>
                  <a:pt x="0" y="76200"/>
                </a:lnTo>
                <a:lnTo>
                  <a:pt x="19050" y="57150"/>
                </a:lnTo>
                <a:lnTo>
                  <a:pt x="19050" y="0"/>
                </a:lnTo>
                <a:close/>
              </a:path>
            </a:pathLst>
          </a:custGeom>
          <a:solidFill>
            <a:srgbClr val="00A47B"/>
          </a:solidFill>
        </p:spPr>
        <p:txBody>
          <a:bodyPr wrap="square" lIns="0" tIns="0" rIns="0" bIns="0" rtlCol="0"/>
          <a:lstStyle/>
          <a:p>
            <a:endParaRPr dirty="0"/>
          </a:p>
        </p:txBody>
      </p:sp>
      <p:sp>
        <p:nvSpPr>
          <p:cNvPr id="200" name="object 200"/>
          <p:cNvSpPr/>
          <p:nvPr/>
        </p:nvSpPr>
        <p:spPr>
          <a:xfrm>
            <a:off x="6627876" y="4183760"/>
            <a:ext cx="344805" cy="0"/>
          </a:xfrm>
          <a:custGeom>
            <a:avLst/>
            <a:gdLst/>
            <a:ahLst/>
            <a:cxnLst/>
            <a:rect l="l" t="t" r="r" b="b"/>
            <a:pathLst>
              <a:path w="344804">
                <a:moveTo>
                  <a:pt x="0" y="0"/>
                </a:moveTo>
                <a:lnTo>
                  <a:pt x="344424" y="0"/>
                </a:lnTo>
              </a:path>
            </a:pathLst>
          </a:custGeom>
          <a:ln w="19050">
            <a:solidFill>
              <a:srgbClr val="32D6AD"/>
            </a:solidFill>
          </a:ln>
        </p:spPr>
        <p:txBody>
          <a:bodyPr wrap="square" lIns="0" tIns="0" rIns="0" bIns="0" rtlCol="0"/>
          <a:lstStyle/>
          <a:p>
            <a:endParaRPr dirty="0"/>
          </a:p>
        </p:txBody>
      </p:sp>
      <p:sp>
        <p:nvSpPr>
          <p:cNvPr id="201" name="object 201"/>
          <p:cNvSpPr/>
          <p:nvPr/>
        </p:nvSpPr>
        <p:spPr>
          <a:xfrm>
            <a:off x="6627876" y="4174235"/>
            <a:ext cx="344805" cy="76200"/>
          </a:xfrm>
          <a:custGeom>
            <a:avLst/>
            <a:gdLst/>
            <a:ahLst/>
            <a:cxnLst/>
            <a:rect l="l" t="t" r="r" b="b"/>
            <a:pathLst>
              <a:path w="344804" h="76200">
                <a:moveTo>
                  <a:pt x="0" y="19050"/>
                </a:moveTo>
                <a:lnTo>
                  <a:pt x="19050" y="0"/>
                </a:lnTo>
                <a:lnTo>
                  <a:pt x="344424" y="0"/>
                </a:lnTo>
                <a:lnTo>
                  <a:pt x="344424" y="57150"/>
                </a:lnTo>
                <a:lnTo>
                  <a:pt x="325374" y="76200"/>
                </a:lnTo>
                <a:lnTo>
                  <a:pt x="0" y="76200"/>
                </a:lnTo>
                <a:lnTo>
                  <a:pt x="0" y="19050"/>
                </a:lnTo>
                <a:close/>
              </a:path>
            </a:pathLst>
          </a:custGeom>
          <a:ln w="9525">
            <a:solidFill>
              <a:srgbClr val="0000FF"/>
            </a:solidFill>
          </a:ln>
        </p:spPr>
        <p:txBody>
          <a:bodyPr wrap="square" lIns="0" tIns="0" rIns="0" bIns="0" rtlCol="0"/>
          <a:lstStyle/>
          <a:p>
            <a:endParaRPr dirty="0"/>
          </a:p>
        </p:txBody>
      </p:sp>
      <p:sp>
        <p:nvSpPr>
          <p:cNvPr id="202" name="object 202"/>
          <p:cNvSpPr/>
          <p:nvPr/>
        </p:nvSpPr>
        <p:spPr>
          <a:xfrm>
            <a:off x="6627876" y="4174235"/>
            <a:ext cx="344805" cy="19050"/>
          </a:xfrm>
          <a:custGeom>
            <a:avLst/>
            <a:gdLst/>
            <a:ahLst/>
            <a:cxnLst/>
            <a:rect l="l" t="t" r="r" b="b"/>
            <a:pathLst>
              <a:path w="344804" h="19050">
                <a:moveTo>
                  <a:pt x="0" y="19050"/>
                </a:moveTo>
                <a:lnTo>
                  <a:pt x="325374" y="19050"/>
                </a:lnTo>
                <a:lnTo>
                  <a:pt x="344424" y="0"/>
                </a:lnTo>
              </a:path>
            </a:pathLst>
          </a:custGeom>
          <a:ln w="9525">
            <a:solidFill>
              <a:srgbClr val="0000FF"/>
            </a:solidFill>
          </a:ln>
        </p:spPr>
        <p:txBody>
          <a:bodyPr wrap="square" lIns="0" tIns="0" rIns="0" bIns="0" rtlCol="0"/>
          <a:lstStyle/>
          <a:p>
            <a:endParaRPr dirty="0"/>
          </a:p>
        </p:txBody>
      </p:sp>
      <p:sp>
        <p:nvSpPr>
          <p:cNvPr id="203" name="object 203"/>
          <p:cNvSpPr/>
          <p:nvPr/>
        </p:nvSpPr>
        <p:spPr>
          <a:xfrm>
            <a:off x="6953250" y="4193285"/>
            <a:ext cx="0" cy="57150"/>
          </a:xfrm>
          <a:custGeom>
            <a:avLst/>
            <a:gdLst/>
            <a:ahLst/>
            <a:cxnLst/>
            <a:rect l="l" t="t" r="r" b="b"/>
            <a:pathLst>
              <a:path h="57150">
                <a:moveTo>
                  <a:pt x="0" y="0"/>
                </a:moveTo>
                <a:lnTo>
                  <a:pt x="0" y="57150"/>
                </a:lnTo>
              </a:path>
            </a:pathLst>
          </a:custGeom>
          <a:ln w="9525">
            <a:solidFill>
              <a:srgbClr val="0000FF"/>
            </a:solidFill>
          </a:ln>
        </p:spPr>
        <p:txBody>
          <a:bodyPr wrap="square" lIns="0" tIns="0" rIns="0" bIns="0" rtlCol="0"/>
          <a:lstStyle/>
          <a:p>
            <a:endParaRPr dirty="0"/>
          </a:p>
        </p:txBody>
      </p:sp>
      <p:sp>
        <p:nvSpPr>
          <p:cNvPr id="204" name="object 204"/>
          <p:cNvSpPr/>
          <p:nvPr/>
        </p:nvSpPr>
        <p:spPr>
          <a:xfrm>
            <a:off x="6384035" y="4042740"/>
            <a:ext cx="793115" cy="31115"/>
          </a:xfrm>
          <a:custGeom>
            <a:avLst/>
            <a:gdLst/>
            <a:ahLst/>
            <a:cxnLst/>
            <a:rect l="l" t="t" r="r" b="b"/>
            <a:pathLst>
              <a:path w="793115" h="31114">
                <a:moveTo>
                  <a:pt x="0" y="30911"/>
                </a:moveTo>
                <a:lnTo>
                  <a:pt x="792911" y="30911"/>
                </a:lnTo>
                <a:lnTo>
                  <a:pt x="792911" y="0"/>
                </a:lnTo>
                <a:lnTo>
                  <a:pt x="0" y="0"/>
                </a:lnTo>
                <a:lnTo>
                  <a:pt x="0" y="30911"/>
                </a:lnTo>
                <a:close/>
              </a:path>
            </a:pathLst>
          </a:custGeom>
          <a:solidFill>
            <a:srgbClr val="F1F9C3"/>
          </a:solidFill>
        </p:spPr>
        <p:txBody>
          <a:bodyPr wrap="square" lIns="0" tIns="0" rIns="0" bIns="0" rtlCol="0"/>
          <a:lstStyle/>
          <a:p>
            <a:endParaRPr dirty="0"/>
          </a:p>
        </p:txBody>
      </p:sp>
      <p:sp>
        <p:nvSpPr>
          <p:cNvPr id="205" name="object 205"/>
          <p:cNvSpPr/>
          <p:nvPr/>
        </p:nvSpPr>
        <p:spPr>
          <a:xfrm>
            <a:off x="7176950" y="3927345"/>
            <a:ext cx="115570" cy="146685"/>
          </a:xfrm>
          <a:custGeom>
            <a:avLst/>
            <a:gdLst/>
            <a:ahLst/>
            <a:cxnLst/>
            <a:rect l="l" t="t" r="r" b="b"/>
            <a:pathLst>
              <a:path w="115570" h="146685">
                <a:moveTo>
                  <a:pt x="115392" y="0"/>
                </a:moveTo>
                <a:lnTo>
                  <a:pt x="0" y="115392"/>
                </a:lnTo>
                <a:lnTo>
                  <a:pt x="0" y="146304"/>
                </a:lnTo>
                <a:lnTo>
                  <a:pt x="115392" y="30911"/>
                </a:lnTo>
                <a:lnTo>
                  <a:pt x="115392" y="0"/>
                </a:lnTo>
                <a:close/>
              </a:path>
            </a:pathLst>
          </a:custGeom>
          <a:solidFill>
            <a:srgbClr val="C2C89D"/>
          </a:solidFill>
        </p:spPr>
        <p:txBody>
          <a:bodyPr wrap="square" lIns="0" tIns="0" rIns="0" bIns="0" rtlCol="0"/>
          <a:lstStyle/>
          <a:p>
            <a:endParaRPr dirty="0"/>
          </a:p>
        </p:txBody>
      </p:sp>
      <p:sp>
        <p:nvSpPr>
          <p:cNvPr id="206" name="object 206"/>
          <p:cNvSpPr/>
          <p:nvPr/>
        </p:nvSpPr>
        <p:spPr>
          <a:xfrm>
            <a:off x="6384035" y="3927345"/>
            <a:ext cx="908685" cy="115570"/>
          </a:xfrm>
          <a:custGeom>
            <a:avLst/>
            <a:gdLst/>
            <a:ahLst/>
            <a:cxnLst/>
            <a:rect l="l" t="t" r="r" b="b"/>
            <a:pathLst>
              <a:path w="908684" h="115570">
                <a:moveTo>
                  <a:pt x="908304" y="0"/>
                </a:moveTo>
                <a:lnTo>
                  <a:pt x="115392" y="0"/>
                </a:lnTo>
                <a:lnTo>
                  <a:pt x="0" y="115392"/>
                </a:lnTo>
                <a:lnTo>
                  <a:pt x="792911" y="115392"/>
                </a:lnTo>
                <a:lnTo>
                  <a:pt x="908304" y="0"/>
                </a:lnTo>
                <a:close/>
              </a:path>
            </a:pathLst>
          </a:custGeom>
          <a:solidFill>
            <a:srgbClr val="F4FACF"/>
          </a:solidFill>
        </p:spPr>
        <p:txBody>
          <a:bodyPr wrap="square" lIns="0" tIns="0" rIns="0" bIns="0" rtlCol="0"/>
          <a:lstStyle/>
          <a:p>
            <a:endParaRPr dirty="0"/>
          </a:p>
        </p:txBody>
      </p:sp>
      <p:sp>
        <p:nvSpPr>
          <p:cNvPr id="207" name="object 207"/>
          <p:cNvSpPr/>
          <p:nvPr/>
        </p:nvSpPr>
        <p:spPr>
          <a:xfrm>
            <a:off x="6384035" y="3927345"/>
            <a:ext cx="908685" cy="146685"/>
          </a:xfrm>
          <a:custGeom>
            <a:avLst/>
            <a:gdLst/>
            <a:ahLst/>
            <a:cxnLst/>
            <a:rect l="l" t="t" r="r" b="b"/>
            <a:pathLst>
              <a:path w="908684" h="146685">
                <a:moveTo>
                  <a:pt x="0" y="115392"/>
                </a:moveTo>
                <a:lnTo>
                  <a:pt x="115392" y="0"/>
                </a:lnTo>
                <a:lnTo>
                  <a:pt x="908304" y="0"/>
                </a:lnTo>
                <a:lnTo>
                  <a:pt x="908304" y="30911"/>
                </a:lnTo>
                <a:lnTo>
                  <a:pt x="792911" y="146304"/>
                </a:lnTo>
                <a:lnTo>
                  <a:pt x="0" y="146304"/>
                </a:lnTo>
                <a:lnTo>
                  <a:pt x="0" y="115392"/>
                </a:lnTo>
                <a:close/>
              </a:path>
            </a:pathLst>
          </a:custGeom>
          <a:ln w="9525">
            <a:solidFill>
              <a:srgbClr val="0000FF"/>
            </a:solidFill>
          </a:ln>
        </p:spPr>
        <p:txBody>
          <a:bodyPr wrap="square" lIns="0" tIns="0" rIns="0" bIns="0" rtlCol="0"/>
          <a:lstStyle/>
          <a:p>
            <a:endParaRPr dirty="0"/>
          </a:p>
        </p:txBody>
      </p:sp>
      <p:sp>
        <p:nvSpPr>
          <p:cNvPr id="208" name="object 208"/>
          <p:cNvSpPr/>
          <p:nvPr/>
        </p:nvSpPr>
        <p:spPr>
          <a:xfrm>
            <a:off x="6384035" y="3927345"/>
            <a:ext cx="908685" cy="115570"/>
          </a:xfrm>
          <a:custGeom>
            <a:avLst/>
            <a:gdLst/>
            <a:ahLst/>
            <a:cxnLst/>
            <a:rect l="l" t="t" r="r" b="b"/>
            <a:pathLst>
              <a:path w="908684" h="115570">
                <a:moveTo>
                  <a:pt x="0" y="115392"/>
                </a:moveTo>
                <a:lnTo>
                  <a:pt x="792911" y="115392"/>
                </a:lnTo>
                <a:lnTo>
                  <a:pt x="908304" y="0"/>
                </a:lnTo>
              </a:path>
            </a:pathLst>
          </a:custGeom>
          <a:ln w="9525">
            <a:solidFill>
              <a:srgbClr val="0000FF"/>
            </a:solidFill>
          </a:ln>
        </p:spPr>
        <p:txBody>
          <a:bodyPr wrap="square" lIns="0" tIns="0" rIns="0" bIns="0" rtlCol="0"/>
          <a:lstStyle/>
          <a:p>
            <a:endParaRPr dirty="0"/>
          </a:p>
        </p:txBody>
      </p:sp>
      <p:sp>
        <p:nvSpPr>
          <p:cNvPr id="209" name="object 209"/>
          <p:cNvSpPr/>
          <p:nvPr/>
        </p:nvSpPr>
        <p:spPr>
          <a:xfrm>
            <a:off x="7176947" y="4042737"/>
            <a:ext cx="0" cy="31115"/>
          </a:xfrm>
          <a:custGeom>
            <a:avLst/>
            <a:gdLst/>
            <a:ahLst/>
            <a:cxnLst/>
            <a:rect l="l" t="t" r="r" b="b"/>
            <a:pathLst>
              <a:path h="31114">
                <a:moveTo>
                  <a:pt x="0" y="0"/>
                </a:moveTo>
                <a:lnTo>
                  <a:pt x="0" y="30911"/>
                </a:lnTo>
              </a:path>
            </a:pathLst>
          </a:custGeom>
          <a:ln w="9525">
            <a:solidFill>
              <a:srgbClr val="0000FF"/>
            </a:solidFill>
          </a:ln>
        </p:spPr>
        <p:txBody>
          <a:bodyPr wrap="square" lIns="0" tIns="0" rIns="0" bIns="0" rtlCol="0"/>
          <a:lstStyle/>
          <a:p>
            <a:endParaRPr dirty="0"/>
          </a:p>
        </p:txBody>
      </p:sp>
      <p:sp>
        <p:nvSpPr>
          <p:cNvPr id="210" name="object 210"/>
          <p:cNvSpPr/>
          <p:nvPr/>
        </p:nvSpPr>
        <p:spPr>
          <a:xfrm>
            <a:off x="6569964" y="3777996"/>
            <a:ext cx="152400" cy="146685"/>
          </a:xfrm>
          <a:custGeom>
            <a:avLst/>
            <a:gdLst/>
            <a:ahLst/>
            <a:cxnLst/>
            <a:rect l="l" t="t" r="r" b="b"/>
            <a:pathLst>
              <a:path w="152400" h="146685">
                <a:moveTo>
                  <a:pt x="0" y="0"/>
                </a:moveTo>
                <a:lnTo>
                  <a:pt x="152400" y="0"/>
                </a:lnTo>
                <a:lnTo>
                  <a:pt x="152400" y="146303"/>
                </a:lnTo>
                <a:lnTo>
                  <a:pt x="0" y="146303"/>
                </a:lnTo>
                <a:lnTo>
                  <a:pt x="0" y="0"/>
                </a:lnTo>
                <a:close/>
              </a:path>
            </a:pathLst>
          </a:custGeom>
          <a:solidFill>
            <a:srgbClr val="CCFFFF"/>
          </a:solidFill>
        </p:spPr>
        <p:txBody>
          <a:bodyPr wrap="square" lIns="0" tIns="0" rIns="0" bIns="0" rtlCol="0"/>
          <a:lstStyle/>
          <a:p>
            <a:endParaRPr dirty="0"/>
          </a:p>
        </p:txBody>
      </p:sp>
      <p:sp>
        <p:nvSpPr>
          <p:cNvPr id="211" name="object 211"/>
          <p:cNvSpPr/>
          <p:nvPr/>
        </p:nvSpPr>
        <p:spPr>
          <a:xfrm>
            <a:off x="6569964" y="3777996"/>
            <a:ext cx="152400" cy="146685"/>
          </a:xfrm>
          <a:custGeom>
            <a:avLst/>
            <a:gdLst/>
            <a:ahLst/>
            <a:cxnLst/>
            <a:rect l="l" t="t" r="r" b="b"/>
            <a:pathLst>
              <a:path w="152400" h="146685">
                <a:moveTo>
                  <a:pt x="0" y="0"/>
                </a:moveTo>
                <a:lnTo>
                  <a:pt x="152400" y="0"/>
                </a:lnTo>
                <a:lnTo>
                  <a:pt x="152400" y="146303"/>
                </a:lnTo>
                <a:lnTo>
                  <a:pt x="0" y="146303"/>
                </a:lnTo>
                <a:lnTo>
                  <a:pt x="0" y="0"/>
                </a:lnTo>
                <a:close/>
              </a:path>
            </a:pathLst>
          </a:custGeom>
          <a:ln w="9524">
            <a:solidFill>
              <a:srgbClr val="0000FF"/>
            </a:solidFill>
          </a:ln>
        </p:spPr>
        <p:txBody>
          <a:bodyPr wrap="square" lIns="0" tIns="0" rIns="0" bIns="0" rtlCol="0"/>
          <a:lstStyle/>
          <a:p>
            <a:endParaRPr dirty="0"/>
          </a:p>
        </p:txBody>
      </p:sp>
      <p:sp>
        <p:nvSpPr>
          <p:cNvPr id="212" name="object 212"/>
          <p:cNvSpPr/>
          <p:nvPr/>
        </p:nvSpPr>
        <p:spPr>
          <a:xfrm>
            <a:off x="6591300" y="3799332"/>
            <a:ext cx="0" cy="94615"/>
          </a:xfrm>
          <a:custGeom>
            <a:avLst/>
            <a:gdLst/>
            <a:ahLst/>
            <a:cxnLst/>
            <a:rect l="l" t="t" r="r" b="b"/>
            <a:pathLst>
              <a:path h="94614">
                <a:moveTo>
                  <a:pt x="0" y="0"/>
                </a:moveTo>
                <a:lnTo>
                  <a:pt x="0" y="94488"/>
                </a:lnTo>
              </a:path>
            </a:pathLst>
          </a:custGeom>
          <a:ln w="9525">
            <a:solidFill>
              <a:srgbClr val="0000FF"/>
            </a:solidFill>
          </a:ln>
        </p:spPr>
        <p:txBody>
          <a:bodyPr wrap="square" lIns="0" tIns="0" rIns="0" bIns="0" rtlCol="0"/>
          <a:lstStyle/>
          <a:p>
            <a:endParaRPr dirty="0"/>
          </a:p>
        </p:txBody>
      </p:sp>
      <p:sp>
        <p:nvSpPr>
          <p:cNvPr id="213" name="object 213"/>
          <p:cNvSpPr/>
          <p:nvPr/>
        </p:nvSpPr>
        <p:spPr>
          <a:xfrm>
            <a:off x="6591300" y="3851147"/>
            <a:ext cx="100965" cy="0"/>
          </a:xfrm>
          <a:custGeom>
            <a:avLst/>
            <a:gdLst/>
            <a:ahLst/>
            <a:cxnLst/>
            <a:rect l="l" t="t" r="r" b="b"/>
            <a:pathLst>
              <a:path w="100965">
                <a:moveTo>
                  <a:pt x="0" y="0"/>
                </a:moveTo>
                <a:lnTo>
                  <a:pt x="100584" y="0"/>
                </a:lnTo>
              </a:path>
            </a:pathLst>
          </a:custGeom>
          <a:ln w="9525">
            <a:solidFill>
              <a:srgbClr val="0000FF"/>
            </a:solidFill>
          </a:ln>
        </p:spPr>
        <p:txBody>
          <a:bodyPr wrap="square" lIns="0" tIns="0" rIns="0" bIns="0" rtlCol="0"/>
          <a:lstStyle/>
          <a:p>
            <a:endParaRPr dirty="0"/>
          </a:p>
        </p:txBody>
      </p:sp>
      <p:sp>
        <p:nvSpPr>
          <p:cNvPr id="214" name="object 214"/>
          <p:cNvSpPr/>
          <p:nvPr/>
        </p:nvSpPr>
        <p:spPr>
          <a:xfrm>
            <a:off x="6591300" y="3802383"/>
            <a:ext cx="100965" cy="74295"/>
          </a:xfrm>
          <a:custGeom>
            <a:avLst/>
            <a:gdLst/>
            <a:ahLst/>
            <a:cxnLst/>
            <a:rect l="l" t="t" r="r" b="b"/>
            <a:pathLst>
              <a:path w="100965" h="74295">
                <a:moveTo>
                  <a:pt x="0" y="14744"/>
                </a:moveTo>
                <a:lnTo>
                  <a:pt x="7543" y="15976"/>
                </a:lnTo>
                <a:lnTo>
                  <a:pt x="15087" y="17208"/>
                </a:lnTo>
                <a:lnTo>
                  <a:pt x="20116" y="14744"/>
                </a:lnTo>
                <a:lnTo>
                  <a:pt x="25146" y="12280"/>
                </a:lnTo>
                <a:lnTo>
                  <a:pt x="26822" y="0"/>
                </a:lnTo>
                <a:lnTo>
                  <a:pt x="30175" y="0"/>
                </a:lnTo>
                <a:lnTo>
                  <a:pt x="33528" y="0"/>
                </a:lnTo>
                <a:lnTo>
                  <a:pt x="33528" y="2451"/>
                </a:lnTo>
                <a:lnTo>
                  <a:pt x="40233" y="14744"/>
                </a:lnTo>
                <a:lnTo>
                  <a:pt x="46598" y="28803"/>
                </a:lnTo>
                <a:lnTo>
                  <a:pt x="54692" y="47931"/>
                </a:lnTo>
                <a:lnTo>
                  <a:pt x="63100" y="65213"/>
                </a:lnTo>
                <a:lnTo>
                  <a:pt x="70408" y="73736"/>
                </a:lnTo>
                <a:lnTo>
                  <a:pt x="76380" y="68899"/>
                </a:lnTo>
                <a:lnTo>
                  <a:pt x="81724" y="55303"/>
                </a:lnTo>
                <a:lnTo>
                  <a:pt x="86439" y="39862"/>
                </a:lnTo>
                <a:lnTo>
                  <a:pt x="90525" y="29489"/>
                </a:lnTo>
                <a:lnTo>
                  <a:pt x="95554" y="22123"/>
                </a:lnTo>
                <a:lnTo>
                  <a:pt x="98069" y="25806"/>
                </a:lnTo>
                <a:lnTo>
                  <a:pt x="100584" y="29489"/>
                </a:lnTo>
              </a:path>
            </a:pathLst>
          </a:custGeom>
          <a:ln w="9525">
            <a:solidFill>
              <a:srgbClr val="0000FF"/>
            </a:solidFill>
          </a:ln>
        </p:spPr>
        <p:txBody>
          <a:bodyPr wrap="square" lIns="0" tIns="0" rIns="0" bIns="0" rtlCol="0"/>
          <a:lstStyle/>
          <a:p>
            <a:endParaRPr dirty="0"/>
          </a:p>
        </p:txBody>
      </p:sp>
      <p:sp>
        <p:nvSpPr>
          <p:cNvPr id="215" name="object 215"/>
          <p:cNvSpPr/>
          <p:nvPr/>
        </p:nvSpPr>
        <p:spPr>
          <a:xfrm>
            <a:off x="6944868" y="3572255"/>
            <a:ext cx="119380" cy="0"/>
          </a:xfrm>
          <a:custGeom>
            <a:avLst/>
            <a:gdLst/>
            <a:ahLst/>
            <a:cxnLst/>
            <a:rect l="l" t="t" r="r" b="b"/>
            <a:pathLst>
              <a:path w="119379">
                <a:moveTo>
                  <a:pt x="0" y="0"/>
                </a:moveTo>
                <a:lnTo>
                  <a:pt x="118872" y="0"/>
                </a:lnTo>
              </a:path>
            </a:pathLst>
          </a:custGeom>
          <a:ln w="27432">
            <a:solidFill>
              <a:srgbClr val="00CC99"/>
            </a:solidFill>
          </a:ln>
        </p:spPr>
        <p:txBody>
          <a:bodyPr wrap="square" lIns="0" tIns="0" rIns="0" bIns="0" rtlCol="0"/>
          <a:lstStyle/>
          <a:p>
            <a:endParaRPr dirty="0"/>
          </a:p>
        </p:txBody>
      </p:sp>
      <p:sp>
        <p:nvSpPr>
          <p:cNvPr id="216" name="object 216"/>
          <p:cNvSpPr/>
          <p:nvPr/>
        </p:nvSpPr>
        <p:spPr>
          <a:xfrm>
            <a:off x="6944868" y="3558540"/>
            <a:ext cx="119380" cy="27940"/>
          </a:xfrm>
          <a:custGeom>
            <a:avLst/>
            <a:gdLst/>
            <a:ahLst/>
            <a:cxnLst/>
            <a:rect l="l" t="t" r="r" b="b"/>
            <a:pathLst>
              <a:path w="119379" h="27939">
                <a:moveTo>
                  <a:pt x="0" y="0"/>
                </a:moveTo>
                <a:lnTo>
                  <a:pt x="118872" y="0"/>
                </a:lnTo>
                <a:lnTo>
                  <a:pt x="118872" y="27432"/>
                </a:lnTo>
                <a:lnTo>
                  <a:pt x="0" y="27432"/>
                </a:lnTo>
                <a:lnTo>
                  <a:pt x="0" y="0"/>
                </a:lnTo>
                <a:close/>
              </a:path>
            </a:pathLst>
          </a:custGeom>
          <a:ln w="9525">
            <a:solidFill>
              <a:srgbClr val="0000FF"/>
            </a:solidFill>
          </a:ln>
        </p:spPr>
        <p:txBody>
          <a:bodyPr wrap="square" lIns="0" tIns="0" rIns="0" bIns="0" rtlCol="0"/>
          <a:lstStyle/>
          <a:p>
            <a:endParaRPr dirty="0"/>
          </a:p>
        </p:txBody>
      </p:sp>
      <p:sp>
        <p:nvSpPr>
          <p:cNvPr id="217" name="object 217"/>
          <p:cNvSpPr/>
          <p:nvPr/>
        </p:nvSpPr>
        <p:spPr>
          <a:xfrm>
            <a:off x="6944868" y="3777996"/>
            <a:ext cx="119380" cy="30480"/>
          </a:xfrm>
          <a:custGeom>
            <a:avLst/>
            <a:gdLst/>
            <a:ahLst/>
            <a:cxnLst/>
            <a:rect l="l" t="t" r="r" b="b"/>
            <a:pathLst>
              <a:path w="119379" h="30479">
                <a:moveTo>
                  <a:pt x="0" y="30479"/>
                </a:moveTo>
                <a:lnTo>
                  <a:pt x="118872" y="30479"/>
                </a:lnTo>
                <a:lnTo>
                  <a:pt x="118872" y="0"/>
                </a:lnTo>
                <a:lnTo>
                  <a:pt x="0" y="0"/>
                </a:lnTo>
                <a:lnTo>
                  <a:pt x="0" y="30479"/>
                </a:lnTo>
                <a:close/>
              </a:path>
            </a:pathLst>
          </a:custGeom>
          <a:solidFill>
            <a:srgbClr val="FFFF99"/>
          </a:solidFill>
        </p:spPr>
        <p:txBody>
          <a:bodyPr wrap="square" lIns="0" tIns="0" rIns="0" bIns="0" rtlCol="0"/>
          <a:lstStyle/>
          <a:p>
            <a:endParaRPr dirty="0"/>
          </a:p>
        </p:txBody>
      </p:sp>
      <p:sp>
        <p:nvSpPr>
          <p:cNvPr id="218" name="object 218"/>
          <p:cNvSpPr/>
          <p:nvPr/>
        </p:nvSpPr>
        <p:spPr>
          <a:xfrm>
            <a:off x="6944868" y="3777996"/>
            <a:ext cx="119380" cy="30480"/>
          </a:xfrm>
          <a:custGeom>
            <a:avLst/>
            <a:gdLst/>
            <a:ahLst/>
            <a:cxnLst/>
            <a:rect l="l" t="t" r="r" b="b"/>
            <a:pathLst>
              <a:path w="119379" h="30479">
                <a:moveTo>
                  <a:pt x="0" y="0"/>
                </a:moveTo>
                <a:lnTo>
                  <a:pt x="118872" y="0"/>
                </a:lnTo>
                <a:lnTo>
                  <a:pt x="118872" y="30479"/>
                </a:lnTo>
                <a:lnTo>
                  <a:pt x="0" y="30479"/>
                </a:lnTo>
                <a:lnTo>
                  <a:pt x="0" y="0"/>
                </a:lnTo>
                <a:close/>
              </a:path>
            </a:pathLst>
          </a:custGeom>
          <a:ln w="9525">
            <a:solidFill>
              <a:srgbClr val="0000FF"/>
            </a:solidFill>
          </a:ln>
        </p:spPr>
        <p:txBody>
          <a:bodyPr wrap="square" lIns="0" tIns="0" rIns="0" bIns="0" rtlCol="0"/>
          <a:lstStyle/>
          <a:p>
            <a:endParaRPr dirty="0"/>
          </a:p>
        </p:txBody>
      </p:sp>
      <p:sp>
        <p:nvSpPr>
          <p:cNvPr id="219" name="object 219"/>
          <p:cNvSpPr/>
          <p:nvPr/>
        </p:nvSpPr>
        <p:spPr>
          <a:xfrm>
            <a:off x="6944868" y="3811523"/>
            <a:ext cx="119380" cy="27940"/>
          </a:xfrm>
          <a:custGeom>
            <a:avLst/>
            <a:gdLst/>
            <a:ahLst/>
            <a:cxnLst/>
            <a:rect l="l" t="t" r="r" b="b"/>
            <a:pathLst>
              <a:path w="119379" h="27939">
                <a:moveTo>
                  <a:pt x="0" y="27431"/>
                </a:moveTo>
                <a:lnTo>
                  <a:pt x="118872" y="27431"/>
                </a:lnTo>
                <a:lnTo>
                  <a:pt x="118872" y="0"/>
                </a:lnTo>
                <a:lnTo>
                  <a:pt x="0" y="0"/>
                </a:lnTo>
                <a:lnTo>
                  <a:pt x="0" y="27431"/>
                </a:lnTo>
                <a:close/>
              </a:path>
            </a:pathLst>
          </a:custGeom>
          <a:solidFill>
            <a:srgbClr val="FFCCFF"/>
          </a:solidFill>
        </p:spPr>
        <p:txBody>
          <a:bodyPr wrap="square" lIns="0" tIns="0" rIns="0" bIns="0" rtlCol="0"/>
          <a:lstStyle/>
          <a:p>
            <a:endParaRPr dirty="0"/>
          </a:p>
        </p:txBody>
      </p:sp>
      <p:sp>
        <p:nvSpPr>
          <p:cNvPr id="220" name="object 220"/>
          <p:cNvSpPr/>
          <p:nvPr/>
        </p:nvSpPr>
        <p:spPr>
          <a:xfrm>
            <a:off x="6944868" y="3811523"/>
            <a:ext cx="119380" cy="27940"/>
          </a:xfrm>
          <a:custGeom>
            <a:avLst/>
            <a:gdLst/>
            <a:ahLst/>
            <a:cxnLst/>
            <a:rect l="l" t="t" r="r" b="b"/>
            <a:pathLst>
              <a:path w="119379" h="27939">
                <a:moveTo>
                  <a:pt x="0" y="0"/>
                </a:moveTo>
                <a:lnTo>
                  <a:pt x="118872" y="0"/>
                </a:lnTo>
                <a:lnTo>
                  <a:pt x="118872" y="27431"/>
                </a:lnTo>
                <a:lnTo>
                  <a:pt x="0" y="27431"/>
                </a:lnTo>
                <a:lnTo>
                  <a:pt x="0" y="0"/>
                </a:lnTo>
                <a:close/>
              </a:path>
            </a:pathLst>
          </a:custGeom>
          <a:ln w="9525">
            <a:solidFill>
              <a:srgbClr val="0000FF"/>
            </a:solidFill>
          </a:ln>
        </p:spPr>
        <p:txBody>
          <a:bodyPr wrap="square" lIns="0" tIns="0" rIns="0" bIns="0" rtlCol="0"/>
          <a:lstStyle/>
          <a:p>
            <a:endParaRPr dirty="0"/>
          </a:p>
        </p:txBody>
      </p:sp>
      <p:sp>
        <p:nvSpPr>
          <p:cNvPr id="221" name="object 221"/>
          <p:cNvSpPr/>
          <p:nvPr/>
        </p:nvSpPr>
        <p:spPr>
          <a:xfrm>
            <a:off x="6944868" y="3838955"/>
            <a:ext cx="119380" cy="30480"/>
          </a:xfrm>
          <a:custGeom>
            <a:avLst/>
            <a:gdLst/>
            <a:ahLst/>
            <a:cxnLst/>
            <a:rect l="l" t="t" r="r" b="b"/>
            <a:pathLst>
              <a:path w="119379" h="30479">
                <a:moveTo>
                  <a:pt x="0" y="30479"/>
                </a:moveTo>
                <a:lnTo>
                  <a:pt x="118872" y="30479"/>
                </a:lnTo>
                <a:lnTo>
                  <a:pt x="118872" y="0"/>
                </a:lnTo>
                <a:lnTo>
                  <a:pt x="0" y="0"/>
                </a:lnTo>
                <a:lnTo>
                  <a:pt x="0" y="30479"/>
                </a:lnTo>
                <a:close/>
              </a:path>
            </a:pathLst>
          </a:custGeom>
          <a:solidFill>
            <a:srgbClr val="CCFFCC"/>
          </a:solidFill>
        </p:spPr>
        <p:txBody>
          <a:bodyPr wrap="square" lIns="0" tIns="0" rIns="0" bIns="0" rtlCol="0"/>
          <a:lstStyle/>
          <a:p>
            <a:endParaRPr dirty="0"/>
          </a:p>
        </p:txBody>
      </p:sp>
      <p:sp>
        <p:nvSpPr>
          <p:cNvPr id="222" name="object 222"/>
          <p:cNvSpPr/>
          <p:nvPr/>
        </p:nvSpPr>
        <p:spPr>
          <a:xfrm>
            <a:off x="6944868" y="3838955"/>
            <a:ext cx="119380" cy="30480"/>
          </a:xfrm>
          <a:custGeom>
            <a:avLst/>
            <a:gdLst/>
            <a:ahLst/>
            <a:cxnLst/>
            <a:rect l="l" t="t" r="r" b="b"/>
            <a:pathLst>
              <a:path w="119379" h="30479">
                <a:moveTo>
                  <a:pt x="0" y="0"/>
                </a:moveTo>
                <a:lnTo>
                  <a:pt x="118872" y="0"/>
                </a:lnTo>
                <a:lnTo>
                  <a:pt x="118872" y="30480"/>
                </a:lnTo>
                <a:lnTo>
                  <a:pt x="0" y="30480"/>
                </a:lnTo>
                <a:lnTo>
                  <a:pt x="0" y="0"/>
                </a:lnTo>
                <a:close/>
              </a:path>
            </a:pathLst>
          </a:custGeom>
          <a:ln w="9525">
            <a:solidFill>
              <a:srgbClr val="0000FF"/>
            </a:solidFill>
          </a:ln>
        </p:spPr>
        <p:txBody>
          <a:bodyPr wrap="square" lIns="0" tIns="0" rIns="0" bIns="0" rtlCol="0"/>
          <a:lstStyle/>
          <a:p>
            <a:endParaRPr dirty="0"/>
          </a:p>
        </p:txBody>
      </p:sp>
      <p:sp>
        <p:nvSpPr>
          <p:cNvPr id="223" name="object 223"/>
          <p:cNvSpPr/>
          <p:nvPr/>
        </p:nvSpPr>
        <p:spPr>
          <a:xfrm>
            <a:off x="6536435" y="3957828"/>
            <a:ext cx="241300" cy="58419"/>
          </a:xfrm>
          <a:custGeom>
            <a:avLst/>
            <a:gdLst/>
            <a:ahLst/>
            <a:cxnLst/>
            <a:rect l="l" t="t" r="r" b="b"/>
            <a:pathLst>
              <a:path w="241300" h="58420">
                <a:moveTo>
                  <a:pt x="240792" y="0"/>
                </a:moveTo>
                <a:lnTo>
                  <a:pt x="55016" y="0"/>
                </a:lnTo>
                <a:lnTo>
                  <a:pt x="0" y="57912"/>
                </a:lnTo>
                <a:lnTo>
                  <a:pt x="185775" y="57912"/>
                </a:lnTo>
                <a:lnTo>
                  <a:pt x="240792" y="0"/>
                </a:lnTo>
                <a:close/>
              </a:path>
            </a:pathLst>
          </a:custGeom>
          <a:solidFill>
            <a:srgbClr val="00CC99"/>
          </a:solidFill>
        </p:spPr>
        <p:txBody>
          <a:bodyPr wrap="square" lIns="0" tIns="0" rIns="0" bIns="0" rtlCol="0"/>
          <a:lstStyle/>
          <a:p>
            <a:endParaRPr dirty="0"/>
          </a:p>
        </p:txBody>
      </p:sp>
      <p:sp>
        <p:nvSpPr>
          <p:cNvPr id="224" name="object 224"/>
          <p:cNvSpPr/>
          <p:nvPr/>
        </p:nvSpPr>
        <p:spPr>
          <a:xfrm>
            <a:off x="6536435" y="3957828"/>
            <a:ext cx="241300" cy="58419"/>
          </a:xfrm>
          <a:custGeom>
            <a:avLst/>
            <a:gdLst/>
            <a:ahLst/>
            <a:cxnLst/>
            <a:rect l="l" t="t" r="r" b="b"/>
            <a:pathLst>
              <a:path w="241300" h="58420">
                <a:moveTo>
                  <a:pt x="0" y="57912"/>
                </a:moveTo>
                <a:lnTo>
                  <a:pt x="55016" y="0"/>
                </a:lnTo>
                <a:lnTo>
                  <a:pt x="240792" y="0"/>
                </a:lnTo>
                <a:lnTo>
                  <a:pt x="185775" y="57912"/>
                </a:lnTo>
                <a:lnTo>
                  <a:pt x="0" y="57912"/>
                </a:lnTo>
                <a:close/>
              </a:path>
            </a:pathLst>
          </a:custGeom>
          <a:ln w="9524">
            <a:solidFill>
              <a:srgbClr val="0000FF"/>
            </a:solidFill>
          </a:ln>
        </p:spPr>
        <p:txBody>
          <a:bodyPr wrap="square" lIns="0" tIns="0" rIns="0" bIns="0" rtlCol="0"/>
          <a:lstStyle/>
          <a:p>
            <a:endParaRPr dirty="0"/>
          </a:p>
        </p:txBody>
      </p:sp>
      <p:sp>
        <p:nvSpPr>
          <p:cNvPr id="225" name="object 225"/>
          <p:cNvSpPr/>
          <p:nvPr/>
        </p:nvSpPr>
        <p:spPr>
          <a:xfrm>
            <a:off x="6807707" y="3957828"/>
            <a:ext cx="243840" cy="58419"/>
          </a:xfrm>
          <a:custGeom>
            <a:avLst/>
            <a:gdLst/>
            <a:ahLst/>
            <a:cxnLst/>
            <a:rect l="l" t="t" r="r" b="b"/>
            <a:pathLst>
              <a:path w="243840" h="58420">
                <a:moveTo>
                  <a:pt x="243840" y="0"/>
                </a:moveTo>
                <a:lnTo>
                  <a:pt x="55384" y="0"/>
                </a:lnTo>
                <a:lnTo>
                  <a:pt x="0" y="57912"/>
                </a:lnTo>
                <a:lnTo>
                  <a:pt x="188455" y="57912"/>
                </a:lnTo>
                <a:lnTo>
                  <a:pt x="243840" y="0"/>
                </a:lnTo>
                <a:close/>
              </a:path>
            </a:pathLst>
          </a:custGeom>
          <a:solidFill>
            <a:srgbClr val="00CC99"/>
          </a:solidFill>
        </p:spPr>
        <p:txBody>
          <a:bodyPr wrap="square" lIns="0" tIns="0" rIns="0" bIns="0" rtlCol="0"/>
          <a:lstStyle/>
          <a:p>
            <a:endParaRPr dirty="0"/>
          </a:p>
        </p:txBody>
      </p:sp>
      <p:sp>
        <p:nvSpPr>
          <p:cNvPr id="226" name="object 226"/>
          <p:cNvSpPr/>
          <p:nvPr/>
        </p:nvSpPr>
        <p:spPr>
          <a:xfrm>
            <a:off x="6807707" y="3957828"/>
            <a:ext cx="243840" cy="58419"/>
          </a:xfrm>
          <a:custGeom>
            <a:avLst/>
            <a:gdLst/>
            <a:ahLst/>
            <a:cxnLst/>
            <a:rect l="l" t="t" r="r" b="b"/>
            <a:pathLst>
              <a:path w="243840" h="58420">
                <a:moveTo>
                  <a:pt x="0" y="57912"/>
                </a:moveTo>
                <a:lnTo>
                  <a:pt x="55384" y="0"/>
                </a:lnTo>
                <a:lnTo>
                  <a:pt x="243840" y="0"/>
                </a:lnTo>
                <a:lnTo>
                  <a:pt x="188455" y="57912"/>
                </a:lnTo>
                <a:lnTo>
                  <a:pt x="0" y="57912"/>
                </a:lnTo>
                <a:close/>
              </a:path>
            </a:pathLst>
          </a:custGeom>
          <a:ln w="9525">
            <a:solidFill>
              <a:srgbClr val="0000FF"/>
            </a:solidFill>
          </a:ln>
        </p:spPr>
        <p:txBody>
          <a:bodyPr wrap="square" lIns="0" tIns="0" rIns="0" bIns="0" rtlCol="0"/>
          <a:lstStyle/>
          <a:p>
            <a:endParaRPr dirty="0"/>
          </a:p>
        </p:txBody>
      </p:sp>
      <p:sp>
        <p:nvSpPr>
          <p:cNvPr id="227" name="object 227"/>
          <p:cNvSpPr/>
          <p:nvPr/>
        </p:nvSpPr>
        <p:spPr>
          <a:xfrm>
            <a:off x="6566916" y="3957828"/>
            <a:ext cx="58419" cy="58419"/>
          </a:xfrm>
          <a:custGeom>
            <a:avLst/>
            <a:gdLst/>
            <a:ahLst/>
            <a:cxnLst/>
            <a:rect l="l" t="t" r="r" b="b"/>
            <a:pathLst>
              <a:path w="58420" h="58420">
                <a:moveTo>
                  <a:pt x="57911" y="0"/>
                </a:moveTo>
                <a:lnTo>
                  <a:pt x="0" y="57912"/>
                </a:lnTo>
              </a:path>
            </a:pathLst>
          </a:custGeom>
          <a:ln w="9525">
            <a:solidFill>
              <a:srgbClr val="0000FF"/>
            </a:solidFill>
          </a:ln>
        </p:spPr>
        <p:txBody>
          <a:bodyPr wrap="square" lIns="0" tIns="0" rIns="0" bIns="0" rtlCol="0"/>
          <a:lstStyle/>
          <a:p>
            <a:endParaRPr dirty="0"/>
          </a:p>
        </p:txBody>
      </p:sp>
      <p:sp>
        <p:nvSpPr>
          <p:cNvPr id="228" name="object 228"/>
          <p:cNvSpPr/>
          <p:nvPr/>
        </p:nvSpPr>
        <p:spPr>
          <a:xfrm>
            <a:off x="6597395" y="3957828"/>
            <a:ext cx="58419" cy="58419"/>
          </a:xfrm>
          <a:custGeom>
            <a:avLst/>
            <a:gdLst/>
            <a:ahLst/>
            <a:cxnLst/>
            <a:rect l="l" t="t" r="r" b="b"/>
            <a:pathLst>
              <a:path w="58420" h="58420">
                <a:moveTo>
                  <a:pt x="57911" y="0"/>
                </a:moveTo>
                <a:lnTo>
                  <a:pt x="0" y="57912"/>
                </a:lnTo>
              </a:path>
            </a:pathLst>
          </a:custGeom>
          <a:ln w="9525">
            <a:solidFill>
              <a:srgbClr val="0000FF"/>
            </a:solidFill>
          </a:ln>
        </p:spPr>
        <p:txBody>
          <a:bodyPr wrap="square" lIns="0" tIns="0" rIns="0" bIns="0" rtlCol="0"/>
          <a:lstStyle/>
          <a:p>
            <a:endParaRPr dirty="0"/>
          </a:p>
        </p:txBody>
      </p:sp>
      <p:sp>
        <p:nvSpPr>
          <p:cNvPr id="229" name="object 229"/>
          <p:cNvSpPr/>
          <p:nvPr/>
        </p:nvSpPr>
        <p:spPr>
          <a:xfrm>
            <a:off x="6624828" y="3957828"/>
            <a:ext cx="60960" cy="58419"/>
          </a:xfrm>
          <a:custGeom>
            <a:avLst/>
            <a:gdLst/>
            <a:ahLst/>
            <a:cxnLst/>
            <a:rect l="l" t="t" r="r" b="b"/>
            <a:pathLst>
              <a:path w="60959" h="58420">
                <a:moveTo>
                  <a:pt x="60959" y="0"/>
                </a:moveTo>
                <a:lnTo>
                  <a:pt x="0" y="57912"/>
                </a:lnTo>
              </a:path>
            </a:pathLst>
          </a:custGeom>
          <a:ln w="9525">
            <a:solidFill>
              <a:srgbClr val="0000FF"/>
            </a:solidFill>
          </a:ln>
        </p:spPr>
        <p:txBody>
          <a:bodyPr wrap="square" lIns="0" tIns="0" rIns="0" bIns="0" rtlCol="0"/>
          <a:lstStyle/>
          <a:p>
            <a:endParaRPr dirty="0"/>
          </a:p>
        </p:txBody>
      </p:sp>
      <p:sp>
        <p:nvSpPr>
          <p:cNvPr id="230" name="object 230"/>
          <p:cNvSpPr/>
          <p:nvPr/>
        </p:nvSpPr>
        <p:spPr>
          <a:xfrm>
            <a:off x="6655307" y="3957828"/>
            <a:ext cx="64135" cy="58419"/>
          </a:xfrm>
          <a:custGeom>
            <a:avLst/>
            <a:gdLst/>
            <a:ahLst/>
            <a:cxnLst/>
            <a:rect l="l" t="t" r="r" b="b"/>
            <a:pathLst>
              <a:path w="64134" h="58420">
                <a:moveTo>
                  <a:pt x="64007" y="0"/>
                </a:moveTo>
                <a:lnTo>
                  <a:pt x="0" y="57912"/>
                </a:lnTo>
              </a:path>
            </a:pathLst>
          </a:custGeom>
          <a:ln w="9525">
            <a:solidFill>
              <a:srgbClr val="0000FF"/>
            </a:solidFill>
          </a:ln>
        </p:spPr>
        <p:txBody>
          <a:bodyPr wrap="square" lIns="0" tIns="0" rIns="0" bIns="0" rtlCol="0"/>
          <a:lstStyle/>
          <a:p>
            <a:endParaRPr dirty="0"/>
          </a:p>
        </p:txBody>
      </p:sp>
      <p:sp>
        <p:nvSpPr>
          <p:cNvPr id="231" name="object 231"/>
          <p:cNvSpPr/>
          <p:nvPr/>
        </p:nvSpPr>
        <p:spPr>
          <a:xfrm>
            <a:off x="6685788" y="3957828"/>
            <a:ext cx="64135" cy="58419"/>
          </a:xfrm>
          <a:custGeom>
            <a:avLst/>
            <a:gdLst/>
            <a:ahLst/>
            <a:cxnLst/>
            <a:rect l="l" t="t" r="r" b="b"/>
            <a:pathLst>
              <a:path w="64134" h="58420">
                <a:moveTo>
                  <a:pt x="64007" y="0"/>
                </a:moveTo>
                <a:lnTo>
                  <a:pt x="0" y="57912"/>
                </a:lnTo>
              </a:path>
            </a:pathLst>
          </a:custGeom>
          <a:ln w="9525">
            <a:solidFill>
              <a:srgbClr val="0000FF"/>
            </a:solidFill>
          </a:ln>
        </p:spPr>
        <p:txBody>
          <a:bodyPr wrap="square" lIns="0" tIns="0" rIns="0" bIns="0" rtlCol="0"/>
          <a:lstStyle/>
          <a:p>
            <a:endParaRPr dirty="0"/>
          </a:p>
        </p:txBody>
      </p:sp>
      <p:sp>
        <p:nvSpPr>
          <p:cNvPr id="232" name="object 232"/>
          <p:cNvSpPr/>
          <p:nvPr/>
        </p:nvSpPr>
        <p:spPr>
          <a:xfrm>
            <a:off x="6566916" y="3988308"/>
            <a:ext cx="182880" cy="0"/>
          </a:xfrm>
          <a:custGeom>
            <a:avLst/>
            <a:gdLst/>
            <a:ahLst/>
            <a:cxnLst/>
            <a:rect l="l" t="t" r="r" b="b"/>
            <a:pathLst>
              <a:path w="182879">
                <a:moveTo>
                  <a:pt x="0" y="0"/>
                </a:moveTo>
                <a:lnTo>
                  <a:pt x="182880" y="0"/>
                </a:lnTo>
              </a:path>
            </a:pathLst>
          </a:custGeom>
          <a:ln w="9525">
            <a:solidFill>
              <a:srgbClr val="0000FF"/>
            </a:solidFill>
          </a:ln>
        </p:spPr>
        <p:txBody>
          <a:bodyPr wrap="square" lIns="0" tIns="0" rIns="0" bIns="0" rtlCol="0"/>
          <a:lstStyle/>
          <a:p>
            <a:endParaRPr dirty="0"/>
          </a:p>
        </p:txBody>
      </p:sp>
      <p:sp>
        <p:nvSpPr>
          <p:cNvPr id="233" name="object 233"/>
          <p:cNvSpPr/>
          <p:nvPr/>
        </p:nvSpPr>
        <p:spPr>
          <a:xfrm>
            <a:off x="6292596" y="4302442"/>
            <a:ext cx="213360" cy="94615"/>
          </a:xfrm>
          <a:custGeom>
            <a:avLst/>
            <a:gdLst/>
            <a:ahLst/>
            <a:cxnLst/>
            <a:rect l="l" t="t" r="r" b="b"/>
            <a:pathLst>
              <a:path w="213359" h="94614">
                <a:moveTo>
                  <a:pt x="213360" y="8081"/>
                </a:moveTo>
                <a:lnTo>
                  <a:pt x="169902" y="3029"/>
                </a:lnTo>
                <a:lnTo>
                  <a:pt x="128587" y="0"/>
                </a:lnTo>
                <a:lnTo>
                  <a:pt x="91559" y="1011"/>
                </a:lnTo>
                <a:lnTo>
                  <a:pt x="60960" y="8081"/>
                </a:lnTo>
                <a:lnTo>
                  <a:pt x="37861" y="25591"/>
                </a:lnTo>
                <a:lnTo>
                  <a:pt x="20955" y="51187"/>
                </a:lnTo>
                <a:lnTo>
                  <a:pt x="8810" y="76785"/>
                </a:lnTo>
                <a:lnTo>
                  <a:pt x="0" y="94302"/>
                </a:lnTo>
              </a:path>
            </a:pathLst>
          </a:custGeom>
          <a:ln w="28574">
            <a:solidFill>
              <a:srgbClr val="0000FF"/>
            </a:solidFill>
          </a:ln>
        </p:spPr>
        <p:txBody>
          <a:bodyPr wrap="square" lIns="0" tIns="0" rIns="0" bIns="0" rtlCol="0"/>
          <a:lstStyle/>
          <a:p>
            <a:endParaRPr dirty="0"/>
          </a:p>
        </p:txBody>
      </p:sp>
      <p:sp>
        <p:nvSpPr>
          <p:cNvPr id="234" name="object 234"/>
          <p:cNvSpPr/>
          <p:nvPr/>
        </p:nvSpPr>
        <p:spPr>
          <a:xfrm>
            <a:off x="6292596" y="4462464"/>
            <a:ext cx="213360" cy="163195"/>
          </a:xfrm>
          <a:custGeom>
            <a:avLst/>
            <a:gdLst/>
            <a:ahLst/>
            <a:cxnLst/>
            <a:rect l="l" t="t" r="r" b="b"/>
            <a:pathLst>
              <a:path w="213359" h="163195">
                <a:moveTo>
                  <a:pt x="213360" y="13958"/>
                </a:moveTo>
                <a:lnTo>
                  <a:pt x="181094" y="5234"/>
                </a:lnTo>
                <a:lnTo>
                  <a:pt x="149542" y="0"/>
                </a:lnTo>
                <a:lnTo>
                  <a:pt x="119419" y="1744"/>
                </a:lnTo>
                <a:lnTo>
                  <a:pt x="91440" y="13958"/>
                </a:lnTo>
                <a:lnTo>
                  <a:pt x="66079" y="38970"/>
                </a:lnTo>
                <a:lnTo>
                  <a:pt x="42862" y="74455"/>
                </a:lnTo>
                <a:lnTo>
                  <a:pt x="21074" y="116921"/>
                </a:lnTo>
                <a:lnTo>
                  <a:pt x="0" y="162879"/>
                </a:lnTo>
              </a:path>
            </a:pathLst>
          </a:custGeom>
          <a:ln w="28575">
            <a:solidFill>
              <a:srgbClr val="0000FF"/>
            </a:solidFill>
          </a:ln>
        </p:spPr>
        <p:txBody>
          <a:bodyPr wrap="square" lIns="0" tIns="0" rIns="0" bIns="0" rtlCol="0"/>
          <a:lstStyle/>
          <a:p>
            <a:endParaRPr dirty="0"/>
          </a:p>
        </p:txBody>
      </p:sp>
      <p:sp>
        <p:nvSpPr>
          <p:cNvPr id="235" name="object 235"/>
          <p:cNvSpPr/>
          <p:nvPr/>
        </p:nvSpPr>
        <p:spPr>
          <a:xfrm>
            <a:off x="6292596" y="4617527"/>
            <a:ext cx="243840" cy="111760"/>
          </a:xfrm>
          <a:custGeom>
            <a:avLst/>
            <a:gdLst/>
            <a:ahLst/>
            <a:cxnLst/>
            <a:rect l="l" t="t" r="r" b="b"/>
            <a:pathLst>
              <a:path w="243840" h="111760">
                <a:moveTo>
                  <a:pt x="243839" y="9553"/>
                </a:moveTo>
                <a:lnTo>
                  <a:pt x="206963" y="3581"/>
                </a:lnTo>
                <a:lnTo>
                  <a:pt x="170907" y="0"/>
                </a:lnTo>
                <a:lnTo>
                  <a:pt x="136483" y="1195"/>
                </a:lnTo>
                <a:lnTo>
                  <a:pt x="104508" y="9553"/>
                </a:lnTo>
                <a:lnTo>
                  <a:pt x="75523" y="26667"/>
                </a:lnTo>
                <a:lnTo>
                  <a:pt x="48987" y="50946"/>
                </a:lnTo>
                <a:lnTo>
                  <a:pt x="24083" y="80001"/>
                </a:lnTo>
                <a:lnTo>
                  <a:pt x="0" y="111445"/>
                </a:lnTo>
              </a:path>
            </a:pathLst>
          </a:custGeom>
          <a:ln w="28575">
            <a:solidFill>
              <a:srgbClr val="0000FF"/>
            </a:solidFill>
          </a:ln>
        </p:spPr>
        <p:txBody>
          <a:bodyPr wrap="square" lIns="0" tIns="0" rIns="0" bIns="0" rtlCol="0"/>
          <a:lstStyle/>
          <a:p>
            <a:endParaRPr dirty="0"/>
          </a:p>
        </p:txBody>
      </p:sp>
      <p:sp>
        <p:nvSpPr>
          <p:cNvPr id="236" name="object 236"/>
          <p:cNvSpPr/>
          <p:nvPr/>
        </p:nvSpPr>
        <p:spPr>
          <a:xfrm>
            <a:off x="6286500" y="4780788"/>
            <a:ext cx="219710" cy="55244"/>
          </a:xfrm>
          <a:custGeom>
            <a:avLst/>
            <a:gdLst/>
            <a:ahLst/>
            <a:cxnLst/>
            <a:rect l="l" t="t" r="r" b="b"/>
            <a:pathLst>
              <a:path w="219709" h="55245">
                <a:moveTo>
                  <a:pt x="219455" y="0"/>
                </a:moveTo>
                <a:lnTo>
                  <a:pt x="171878" y="6858"/>
                </a:lnTo>
                <a:lnTo>
                  <a:pt x="126872" y="13716"/>
                </a:lnTo>
                <a:lnTo>
                  <a:pt x="87010" y="20574"/>
                </a:lnTo>
                <a:lnTo>
                  <a:pt x="32146" y="34290"/>
                </a:lnTo>
                <a:lnTo>
                  <a:pt x="7286" y="48006"/>
                </a:lnTo>
                <a:lnTo>
                  <a:pt x="0" y="54864"/>
                </a:lnTo>
              </a:path>
            </a:pathLst>
          </a:custGeom>
          <a:ln w="28575">
            <a:solidFill>
              <a:srgbClr val="0000FF"/>
            </a:solidFill>
          </a:ln>
        </p:spPr>
        <p:txBody>
          <a:bodyPr wrap="square" lIns="0" tIns="0" rIns="0" bIns="0" rtlCol="0"/>
          <a:lstStyle/>
          <a:p>
            <a:endParaRPr dirty="0"/>
          </a:p>
        </p:txBody>
      </p:sp>
      <p:sp>
        <p:nvSpPr>
          <p:cNvPr id="237" name="object 237"/>
          <p:cNvSpPr/>
          <p:nvPr/>
        </p:nvSpPr>
        <p:spPr>
          <a:xfrm>
            <a:off x="6158486" y="3332988"/>
            <a:ext cx="323215" cy="417830"/>
          </a:xfrm>
          <a:custGeom>
            <a:avLst/>
            <a:gdLst/>
            <a:ahLst/>
            <a:cxnLst/>
            <a:rect l="l" t="t" r="r" b="b"/>
            <a:pathLst>
              <a:path w="323214" h="417829">
                <a:moveTo>
                  <a:pt x="126733" y="0"/>
                </a:moveTo>
                <a:lnTo>
                  <a:pt x="0" y="76619"/>
                </a:lnTo>
                <a:lnTo>
                  <a:pt x="114236" y="160896"/>
                </a:lnTo>
                <a:lnTo>
                  <a:pt x="74968" y="187718"/>
                </a:lnTo>
                <a:lnTo>
                  <a:pt x="183857" y="268173"/>
                </a:lnTo>
                <a:lnTo>
                  <a:pt x="149936" y="287324"/>
                </a:lnTo>
                <a:lnTo>
                  <a:pt x="323087" y="417576"/>
                </a:lnTo>
                <a:lnTo>
                  <a:pt x="221335" y="249008"/>
                </a:lnTo>
                <a:lnTo>
                  <a:pt x="248119" y="233692"/>
                </a:lnTo>
                <a:lnTo>
                  <a:pt x="166001" y="134086"/>
                </a:lnTo>
                <a:lnTo>
                  <a:pt x="192773" y="118757"/>
                </a:lnTo>
                <a:lnTo>
                  <a:pt x="126733" y="0"/>
                </a:lnTo>
                <a:close/>
              </a:path>
            </a:pathLst>
          </a:custGeom>
          <a:solidFill>
            <a:srgbClr val="FFFF66"/>
          </a:solidFill>
        </p:spPr>
        <p:txBody>
          <a:bodyPr wrap="square" lIns="0" tIns="0" rIns="0" bIns="0" rtlCol="0"/>
          <a:lstStyle/>
          <a:p>
            <a:endParaRPr dirty="0"/>
          </a:p>
        </p:txBody>
      </p:sp>
      <p:sp>
        <p:nvSpPr>
          <p:cNvPr id="238" name="object 238"/>
          <p:cNvSpPr/>
          <p:nvPr/>
        </p:nvSpPr>
        <p:spPr>
          <a:xfrm>
            <a:off x="6158486" y="3332988"/>
            <a:ext cx="323215" cy="417830"/>
          </a:xfrm>
          <a:custGeom>
            <a:avLst/>
            <a:gdLst/>
            <a:ahLst/>
            <a:cxnLst/>
            <a:rect l="l" t="t" r="r" b="b"/>
            <a:pathLst>
              <a:path w="323214" h="417829">
                <a:moveTo>
                  <a:pt x="126733" y="0"/>
                </a:moveTo>
                <a:lnTo>
                  <a:pt x="0" y="76619"/>
                </a:lnTo>
                <a:lnTo>
                  <a:pt x="114236" y="160896"/>
                </a:lnTo>
                <a:lnTo>
                  <a:pt x="74968" y="187718"/>
                </a:lnTo>
                <a:lnTo>
                  <a:pt x="183857" y="268173"/>
                </a:lnTo>
                <a:lnTo>
                  <a:pt x="149936" y="287324"/>
                </a:lnTo>
                <a:lnTo>
                  <a:pt x="323087" y="417576"/>
                </a:lnTo>
                <a:lnTo>
                  <a:pt x="221335" y="249008"/>
                </a:lnTo>
                <a:lnTo>
                  <a:pt x="248119" y="233692"/>
                </a:lnTo>
                <a:lnTo>
                  <a:pt x="166001" y="134086"/>
                </a:lnTo>
                <a:lnTo>
                  <a:pt x="192773" y="118757"/>
                </a:lnTo>
                <a:lnTo>
                  <a:pt x="126733" y="0"/>
                </a:lnTo>
                <a:close/>
              </a:path>
            </a:pathLst>
          </a:custGeom>
          <a:ln w="9525">
            <a:solidFill>
              <a:srgbClr val="0000FF"/>
            </a:solidFill>
          </a:ln>
        </p:spPr>
        <p:txBody>
          <a:bodyPr wrap="square" lIns="0" tIns="0" rIns="0" bIns="0" rtlCol="0"/>
          <a:lstStyle/>
          <a:p>
            <a:endParaRPr dirty="0"/>
          </a:p>
        </p:txBody>
      </p:sp>
      <p:sp>
        <p:nvSpPr>
          <p:cNvPr id="239" name="object 239"/>
          <p:cNvSpPr/>
          <p:nvPr/>
        </p:nvSpPr>
        <p:spPr>
          <a:xfrm>
            <a:off x="6158486" y="3332988"/>
            <a:ext cx="323215" cy="417830"/>
          </a:xfrm>
          <a:custGeom>
            <a:avLst/>
            <a:gdLst/>
            <a:ahLst/>
            <a:cxnLst/>
            <a:rect l="l" t="t" r="r" b="b"/>
            <a:pathLst>
              <a:path w="323214" h="417829">
                <a:moveTo>
                  <a:pt x="126733" y="0"/>
                </a:moveTo>
                <a:lnTo>
                  <a:pt x="0" y="76619"/>
                </a:lnTo>
                <a:lnTo>
                  <a:pt x="114236" y="160896"/>
                </a:lnTo>
                <a:lnTo>
                  <a:pt x="74968" y="187718"/>
                </a:lnTo>
                <a:lnTo>
                  <a:pt x="183857" y="268173"/>
                </a:lnTo>
                <a:lnTo>
                  <a:pt x="149936" y="287324"/>
                </a:lnTo>
                <a:lnTo>
                  <a:pt x="323087" y="417576"/>
                </a:lnTo>
                <a:lnTo>
                  <a:pt x="221335" y="249008"/>
                </a:lnTo>
                <a:lnTo>
                  <a:pt x="248119" y="233692"/>
                </a:lnTo>
                <a:lnTo>
                  <a:pt x="166001" y="134086"/>
                </a:lnTo>
                <a:lnTo>
                  <a:pt x="192773" y="118757"/>
                </a:lnTo>
                <a:lnTo>
                  <a:pt x="126733" y="0"/>
                </a:lnTo>
                <a:close/>
              </a:path>
            </a:pathLst>
          </a:custGeom>
          <a:ln w="7937">
            <a:solidFill>
              <a:srgbClr val="0000FF"/>
            </a:solidFill>
          </a:ln>
        </p:spPr>
        <p:txBody>
          <a:bodyPr wrap="square" lIns="0" tIns="0" rIns="0" bIns="0" rtlCol="0"/>
          <a:lstStyle/>
          <a:p>
            <a:endParaRPr dirty="0"/>
          </a:p>
        </p:txBody>
      </p:sp>
      <p:sp>
        <p:nvSpPr>
          <p:cNvPr id="240" name="object 240"/>
          <p:cNvSpPr txBox="1"/>
          <p:nvPr/>
        </p:nvSpPr>
        <p:spPr>
          <a:xfrm>
            <a:off x="147002" y="1072636"/>
            <a:ext cx="3497579" cy="3440429"/>
          </a:xfrm>
          <a:prstGeom prst="rect">
            <a:avLst/>
          </a:prstGeom>
        </p:spPr>
        <p:txBody>
          <a:bodyPr vert="horz" wrap="square" lIns="0" tIns="0" rIns="0" bIns="0" rtlCol="0">
            <a:spAutoFit/>
          </a:bodyPr>
          <a:lstStyle/>
          <a:p>
            <a:pPr marL="434975" algn="ctr">
              <a:lnSpc>
                <a:spcPts val="3545"/>
              </a:lnSpc>
            </a:pPr>
            <a:r>
              <a:rPr sz="3200" b="1" spc="-15" dirty="0">
                <a:solidFill>
                  <a:srgbClr val="2D2DB9"/>
                </a:solidFill>
                <a:latin typeface="Arial"/>
                <a:cs typeface="Arial"/>
              </a:rPr>
              <a:t>Wearable</a:t>
            </a:r>
            <a:r>
              <a:rPr sz="3200" b="1" spc="-70" dirty="0">
                <a:solidFill>
                  <a:srgbClr val="2D2DB9"/>
                </a:solidFill>
                <a:latin typeface="Arial"/>
                <a:cs typeface="Arial"/>
              </a:rPr>
              <a:t> </a:t>
            </a:r>
            <a:r>
              <a:rPr sz="3200" b="1" spc="-75" dirty="0">
                <a:solidFill>
                  <a:srgbClr val="2D2DB9"/>
                </a:solidFill>
                <a:latin typeface="Arial"/>
                <a:cs typeface="Arial"/>
              </a:rPr>
              <a:t>BAN</a:t>
            </a:r>
            <a:endParaRPr sz="3200" dirty="0">
              <a:latin typeface="Arial"/>
              <a:cs typeface="Arial"/>
            </a:endParaRPr>
          </a:p>
          <a:p>
            <a:pPr marL="340360">
              <a:lnSpc>
                <a:spcPts val="1864"/>
              </a:lnSpc>
            </a:pPr>
            <a:r>
              <a:rPr sz="1800" spc="-15" dirty="0">
                <a:solidFill>
                  <a:srgbClr val="17375E"/>
                </a:solidFill>
                <a:latin typeface="Arial"/>
                <a:cs typeface="Arial"/>
              </a:rPr>
              <a:t>Tele-metering </a:t>
            </a:r>
            <a:r>
              <a:rPr sz="1800" dirty="0">
                <a:solidFill>
                  <a:srgbClr val="17375E"/>
                </a:solidFill>
                <a:latin typeface="Arial"/>
                <a:cs typeface="Arial"/>
              </a:rPr>
              <a:t>or</a:t>
            </a:r>
            <a:r>
              <a:rPr sz="1800" spc="-114" dirty="0">
                <a:solidFill>
                  <a:srgbClr val="17375E"/>
                </a:solidFill>
                <a:latin typeface="Arial"/>
                <a:cs typeface="Arial"/>
              </a:rPr>
              <a:t> </a:t>
            </a:r>
            <a:r>
              <a:rPr sz="1800" spc="5" dirty="0">
                <a:solidFill>
                  <a:srgbClr val="17375E"/>
                </a:solidFill>
                <a:latin typeface="Arial"/>
                <a:cs typeface="Arial"/>
              </a:rPr>
              <a:t>sensing</a:t>
            </a:r>
            <a:endParaRPr sz="1800" dirty="0">
              <a:latin typeface="Arial"/>
              <a:cs typeface="Arial"/>
            </a:endParaRPr>
          </a:p>
          <a:p>
            <a:pPr marL="340360">
              <a:lnSpc>
                <a:spcPts val="2140"/>
              </a:lnSpc>
            </a:pPr>
            <a:r>
              <a:rPr sz="1800" spc="-5" dirty="0">
                <a:solidFill>
                  <a:srgbClr val="17375E"/>
                </a:solidFill>
                <a:latin typeface="Arial"/>
                <a:cs typeface="Arial"/>
              </a:rPr>
              <a:t>vital </a:t>
            </a:r>
            <a:r>
              <a:rPr sz="1800" dirty="0">
                <a:solidFill>
                  <a:srgbClr val="17375E"/>
                </a:solidFill>
                <a:latin typeface="Arial"/>
                <a:cs typeface="Arial"/>
              </a:rPr>
              <a:t>signs </a:t>
            </a:r>
            <a:r>
              <a:rPr sz="1800" spc="-10" dirty="0">
                <a:solidFill>
                  <a:srgbClr val="17375E"/>
                </a:solidFill>
                <a:latin typeface="Arial"/>
                <a:cs typeface="Arial"/>
              </a:rPr>
              <a:t>with </a:t>
            </a:r>
            <a:r>
              <a:rPr sz="1800" dirty="0">
                <a:solidFill>
                  <a:srgbClr val="17375E"/>
                </a:solidFill>
                <a:latin typeface="Arial"/>
                <a:cs typeface="Arial"/>
              </a:rPr>
              <a:t>various</a:t>
            </a:r>
            <a:r>
              <a:rPr sz="1800" spc="-40" dirty="0">
                <a:solidFill>
                  <a:srgbClr val="17375E"/>
                </a:solidFill>
                <a:latin typeface="Arial"/>
                <a:cs typeface="Arial"/>
              </a:rPr>
              <a:t> </a:t>
            </a:r>
            <a:r>
              <a:rPr sz="1800" dirty="0">
                <a:solidFill>
                  <a:srgbClr val="17375E"/>
                </a:solidFill>
                <a:latin typeface="Arial"/>
                <a:cs typeface="Arial"/>
              </a:rPr>
              <a:t>sensors</a:t>
            </a:r>
            <a:endParaRPr sz="1800" dirty="0">
              <a:latin typeface="Arial"/>
              <a:cs typeface="Arial"/>
            </a:endParaRPr>
          </a:p>
          <a:p>
            <a:pPr marL="12700" marR="2867660" algn="just">
              <a:lnSpc>
                <a:spcPts val="2160"/>
              </a:lnSpc>
              <a:spcBef>
                <a:spcPts val="50"/>
              </a:spcBef>
            </a:pPr>
            <a:r>
              <a:rPr sz="1800" b="1" spc="-5" dirty="0">
                <a:solidFill>
                  <a:srgbClr val="17375E"/>
                </a:solidFill>
                <a:latin typeface="Arial"/>
                <a:cs typeface="Arial"/>
              </a:rPr>
              <a:t>ECG  </a:t>
            </a:r>
            <a:r>
              <a:rPr sz="1800" b="1" dirty="0">
                <a:solidFill>
                  <a:srgbClr val="17375E"/>
                </a:solidFill>
                <a:latin typeface="Arial"/>
                <a:cs typeface="Arial"/>
              </a:rPr>
              <a:t>EEG  SP</a:t>
            </a:r>
            <a:r>
              <a:rPr sz="1800" b="1" spc="-10" dirty="0">
                <a:solidFill>
                  <a:srgbClr val="17375E"/>
                </a:solidFill>
                <a:latin typeface="Arial"/>
                <a:cs typeface="Arial"/>
              </a:rPr>
              <a:t>O</a:t>
            </a:r>
            <a:r>
              <a:rPr sz="1800" b="1" spc="-5" dirty="0">
                <a:solidFill>
                  <a:srgbClr val="17375E"/>
                </a:solidFill>
                <a:latin typeface="Arial"/>
                <a:cs typeface="Arial"/>
              </a:rPr>
              <a:t>2</a:t>
            </a:r>
            <a:endParaRPr sz="1800" dirty="0">
              <a:latin typeface="Arial"/>
              <a:cs typeface="Arial"/>
            </a:endParaRPr>
          </a:p>
          <a:p>
            <a:pPr marL="12700" marR="1786889">
              <a:lnSpc>
                <a:spcPts val="2160"/>
              </a:lnSpc>
            </a:pPr>
            <a:r>
              <a:rPr sz="1800" b="1" spc="-5" dirty="0">
                <a:solidFill>
                  <a:srgbClr val="17375E"/>
                </a:solidFill>
                <a:latin typeface="Arial"/>
                <a:cs typeface="Arial"/>
              </a:rPr>
              <a:t>Blood</a:t>
            </a:r>
            <a:r>
              <a:rPr sz="1800" b="1" spc="-60" dirty="0">
                <a:solidFill>
                  <a:srgbClr val="17375E"/>
                </a:solidFill>
                <a:latin typeface="Arial"/>
                <a:cs typeface="Arial"/>
              </a:rPr>
              <a:t> </a:t>
            </a:r>
            <a:r>
              <a:rPr sz="1800" b="1" spc="-5" dirty="0">
                <a:solidFill>
                  <a:srgbClr val="17375E"/>
                </a:solidFill>
                <a:latin typeface="Arial"/>
                <a:cs typeface="Arial"/>
              </a:rPr>
              <a:t>Pressure  </a:t>
            </a:r>
            <a:r>
              <a:rPr sz="1800" b="1" dirty="0">
                <a:solidFill>
                  <a:srgbClr val="17375E"/>
                </a:solidFill>
                <a:latin typeface="Arial"/>
                <a:cs typeface="Arial"/>
              </a:rPr>
              <a:t>Heartbeat</a:t>
            </a:r>
            <a:endParaRPr sz="1800" dirty="0">
              <a:latin typeface="Arial"/>
              <a:cs typeface="Arial"/>
            </a:endParaRPr>
          </a:p>
          <a:p>
            <a:pPr marL="12700" marR="1517650">
              <a:lnSpc>
                <a:spcPts val="2160"/>
              </a:lnSpc>
            </a:pPr>
            <a:r>
              <a:rPr sz="1800" b="1" spc="-5" dirty="0">
                <a:solidFill>
                  <a:srgbClr val="17375E"/>
                </a:solidFill>
                <a:latin typeface="Arial"/>
                <a:cs typeface="Arial"/>
              </a:rPr>
              <a:t>Body</a:t>
            </a:r>
            <a:r>
              <a:rPr sz="1800" b="1" spc="-85" dirty="0">
                <a:solidFill>
                  <a:srgbClr val="17375E"/>
                </a:solidFill>
                <a:latin typeface="Arial"/>
                <a:cs typeface="Arial"/>
              </a:rPr>
              <a:t> </a:t>
            </a:r>
            <a:r>
              <a:rPr sz="1800" b="1" dirty="0">
                <a:solidFill>
                  <a:srgbClr val="17375E"/>
                </a:solidFill>
                <a:latin typeface="Arial"/>
                <a:cs typeface="Arial"/>
              </a:rPr>
              <a:t>temperature  Glocuse</a:t>
            </a:r>
            <a:r>
              <a:rPr sz="1800" b="1" spc="-95" dirty="0">
                <a:solidFill>
                  <a:srgbClr val="17375E"/>
                </a:solidFill>
                <a:latin typeface="Arial"/>
                <a:cs typeface="Arial"/>
              </a:rPr>
              <a:t> </a:t>
            </a:r>
            <a:r>
              <a:rPr sz="1800" b="1" spc="-5" dirty="0">
                <a:solidFill>
                  <a:srgbClr val="17375E"/>
                </a:solidFill>
                <a:latin typeface="Arial"/>
                <a:cs typeface="Arial"/>
              </a:rPr>
              <a:t>level</a:t>
            </a:r>
            <a:endParaRPr sz="1800" dirty="0">
              <a:latin typeface="Arial"/>
              <a:cs typeface="Arial"/>
            </a:endParaRPr>
          </a:p>
          <a:p>
            <a:pPr marL="12700" marR="532130">
              <a:lnSpc>
                <a:spcPts val="2160"/>
              </a:lnSpc>
            </a:pPr>
            <a:r>
              <a:rPr sz="1800" b="1" dirty="0">
                <a:solidFill>
                  <a:srgbClr val="17375E"/>
                </a:solidFill>
                <a:latin typeface="Arial"/>
                <a:cs typeface="Arial"/>
              </a:rPr>
              <a:t>Medical </a:t>
            </a:r>
            <a:r>
              <a:rPr sz="1800" b="1" spc="-20" dirty="0">
                <a:solidFill>
                  <a:srgbClr val="17375E"/>
                </a:solidFill>
                <a:latin typeface="Arial"/>
                <a:cs typeface="Arial"/>
              </a:rPr>
              <a:t>images(X-ray, </a:t>
            </a:r>
            <a:r>
              <a:rPr sz="1800" b="1" dirty="0">
                <a:solidFill>
                  <a:srgbClr val="17375E"/>
                </a:solidFill>
                <a:latin typeface="Arial"/>
                <a:cs typeface="Arial"/>
              </a:rPr>
              <a:t>MRI)  and</a:t>
            </a:r>
            <a:r>
              <a:rPr sz="1800" b="1" spc="-105" dirty="0">
                <a:solidFill>
                  <a:srgbClr val="17375E"/>
                </a:solidFill>
                <a:latin typeface="Arial"/>
                <a:cs typeface="Arial"/>
              </a:rPr>
              <a:t> </a:t>
            </a:r>
            <a:r>
              <a:rPr sz="1800" b="1" spc="-5" dirty="0">
                <a:solidFill>
                  <a:srgbClr val="17375E"/>
                </a:solidFill>
                <a:latin typeface="Arial"/>
                <a:cs typeface="Arial"/>
              </a:rPr>
              <a:t>video</a:t>
            </a:r>
            <a:endParaRPr sz="1800" dirty="0">
              <a:latin typeface="Arial"/>
              <a:cs typeface="Arial"/>
            </a:endParaRPr>
          </a:p>
        </p:txBody>
      </p:sp>
      <p:sp>
        <p:nvSpPr>
          <p:cNvPr id="241" name="object 241"/>
          <p:cNvSpPr txBox="1"/>
          <p:nvPr/>
        </p:nvSpPr>
        <p:spPr>
          <a:xfrm>
            <a:off x="67056" y="4518998"/>
            <a:ext cx="1430020" cy="1708150"/>
          </a:xfrm>
          <a:prstGeom prst="rect">
            <a:avLst/>
          </a:prstGeom>
        </p:spPr>
        <p:txBody>
          <a:bodyPr vert="horz" wrap="square" lIns="0" tIns="0" rIns="0" bIns="0" rtlCol="0">
            <a:spAutoFit/>
          </a:bodyPr>
          <a:lstStyle/>
          <a:p>
            <a:pPr marL="92075">
              <a:lnSpc>
                <a:spcPts val="1989"/>
              </a:lnSpc>
            </a:pPr>
            <a:r>
              <a:rPr sz="1800" b="1" dirty="0">
                <a:solidFill>
                  <a:srgbClr val="17375E"/>
                </a:solidFill>
                <a:latin typeface="Arial"/>
                <a:cs typeface="Arial"/>
              </a:rPr>
              <a:t>etc.</a:t>
            </a:r>
            <a:endParaRPr sz="1800" dirty="0">
              <a:latin typeface="Arial"/>
              <a:cs typeface="Arial"/>
            </a:endParaRPr>
          </a:p>
        </p:txBody>
      </p:sp>
      <p:sp>
        <p:nvSpPr>
          <p:cNvPr id="242" name="object 242"/>
          <p:cNvSpPr/>
          <p:nvPr/>
        </p:nvSpPr>
        <p:spPr>
          <a:xfrm>
            <a:off x="5173059" y="1947844"/>
            <a:ext cx="3218039" cy="2670314"/>
          </a:xfrm>
          <a:prstGeom prst="rect">
            <a:avLst/>
          </a:prstGeom>
          <a:blipFill>
            <a:blip r:embed="rId7" cstate="print"/>
            <a:stretch>
              <a:fillRect/>
            </a:stretch>
          </a:blipFill>
        </p:spPr>
        <p:txBody>
          <a:bodyPr wrap="square" lIns="0" tIns="0" rIns="0" bIns="0" rtlCol="0"/>
          <a:lstStyle/>
          <a:p>
            <a:endParaRPr dirty="0"/>
          </a:p>
        </p:txBody>
      </p:sp>
      <p:sp>
        <p:nvSpPr>
          <p:cNvPr id="243" name="object 243"/>
          <p:cNvSpPr/>
          <p:nvPr/>
        </p:nvSpPr>
        <p:spPr>
          <a:xfrm>
            <a:off x="6670548" y="2632481"/>
            <a:ext cx="1572767" cy="515099"/>
          </a:xfrm>
          <a:prstGeom prst="rect">
            <a:avLst/>
          </a:prstGeom>
          <a:blipFill>
            <a:blip r:embed="rId8" cstate="print"/>
            <a:stretch>
              <a:fillRect/>
            </a:stretch>
          </a:blipFill>
        </p:spPr>
        <p:txBody>
          <a:bodyPr wrap="square" lIns="0" tIns="0" rIns="0" bIns="0" rtlCol="0"/>
          <a:lstStyle/>
          <a:p>
            <a:endParaRPr dirty="0"/>
          </a:p>
        </p:txBody>
      </p:sp>
      <p:sp>
        <p:nvSpPr>
          <p:cNvPr id="244" name="object 244"/>
          <p:cNvSpPr/>
          <p:nvPr/>
        </p:nvSpPr>
        <p:spPr>
          <a:xfrm>
            <a:off x="6826234" y="2914863"/>
            <a:ext cx="1225295" cy="515098"/>
          </a:xfrm>
          <a:prstGeom prst="rect">
            <a:avLst/>
          </a:prstGeom>
          <a:blipFill>
            <a:blip r:embed="rId9" cstate="print"/>
            <a:stretch>
              <a:fillRect/>
            </a:stretch>
          </a:blipFill>
        </p:spPr>
        <p:txBody>
          <a:bodyPr wrap="square" lIns="0" tIns="0" rIns="0" bIns="0" rtlCol="0"/>
          <a:lstStyle/>
          <a:p>
            <a:endParaRPr dirty="0"/>
          </a:p>
        </p:txBody>
      </p:sp>
      <p:sp>
        <p:nvSpPr>
          <p:cNvPr id="246" name="object 246"/>
          <p:cNvSpPr/>
          <p:nvPr/>
        </p:nvSpPr>
        <p:spPr>
          <a:xfrm>
            <a:off x="2788920" y="5373626"/>
            <a:ext cx="4273550" cy="923925"/>
          </a:xfrm>
          <a:custGeom>
            <a:avLst/>
            <a:gdLst/>
            <a:ahLst/>
            <a:cxnLst/>
            <a:rect l="l" t="t" r="r" b="b"/>
            <a:pathLst>
              <a:path w="4273550" h="923925">
                <a:moveTo>
                  <a:pt x="4119372" y="0"/>
                </a:moveTo>
                <a:lnTo>
                  <a:pt x="153924" y="0"/>
                </a:lnTo>
                <a:lnTo>
                  <a:pt x="105270" y="7846"/>
                </a:lnTo>
                <a:lnTo>
                  <a:pt x="63016" y="29697"/>
                </a:lnTo>
                <a:lnTo>
                  <a:pt x="29697" y="63016"/>
                </a:lnTo>
                <a:lnTo>
                  <a:pt x="7846" y="105270"/>
                </a:lnTo>
                <a:lnTo>
                  <a:pt x="0" y="153923"/>
                </a:lnTo>
                <a:lnTo>
                  <a:pt x="0" y="769619"/>
                </a:lnTo>
                <a:lnTo>
                  <a:pt x="7846" y="818268"/>
                </a:lnTo>
                <a:lnTo>
                  <a:pt x="29697" y="860521"/>
                </a:lnTo>
                <a:lnTo>
                  <a:pt x="63016" y="893843"/>
                </a:lnTo>
                <a:lnTo>
                  <a:pt x="105270" y="915696"/>
                </a:lnTo>
                <a:lnTo>
                  <a:pt x="153924" y="923544"/>
                </a:lnTo>
                <a:lnTo>
                  <a:pt x="4119372" y="923544"/>
                </a:lnTo>
                <a:lnTo>
                  <a:pt x="4168025" y="915696"/>
                </a:lnTo>
                <a:lnTo>
                  <a:pt x="4210279" y="893843"/>
                </a:lnTo>
                <a:lnTo>
                  <a:pt x="4243598" y="860521"/>
                </a:lnTo>
                <a:lnTo>
                  <a:pt x="4265449" y="818268"/>
                </a:lnTo>
                <a:lnTo>
                  <a:pt x="4273296" y="769619"/>
                </a:lnTo>
                <a:lnTo>
                  <a:pt x="4273296" y="153923"/>
                </a:lnTo>
                <a:lnTo>
                  <a:pt x="4265449" y="105270"/>
                </a:lnTo>
                <a:lnTo>
                  <a:pt x="4243598" y="63016"/>
                </a:lnTo>
                <a:lnTo>
                  <a:pt x="4210279" y="29697"/>
                </a:lnTo>
                <a:lnTo>
                  <a:pt x="4168025" y="7846"/>
                </a:lnTo>
                <a:lnTo>
                  <a:pt x="4119372" y="0"/>
                </a:lnTo>
                <a:close/>
              </a:path>
            </a:pathLst>
          </a:custGeom>
          <a:solidFill>
            <a:srgbClr val="F2F2F2"/>
          </a:solidFill>
        </p:spPr>
        <p:txBody>
          <a:bodyPr wrap="square" lIns="0" tIns="0" rIns="0" bIns="0" rtlCol="0"/>
          <a:lstStyle/>
          <a:p>
            <a:endParaRPr dirty="0"/>
          </a:p>
        </p:txBody>
      </p:sp>
      <p:sp>
        <p:nvSpPr>
          <p:cNvPr id="247" name="object 247"/>
          <p:cNvSpPr txBox="1"/>
          <p:nvPr/>
        </p:nvSpPr>
        <p:spPr>
          <a:xfrm>
            <a:off x="3240495" y="5463706"/>
            <a:ext cx="3367404" cy="747395"/>
          </a:xfrm>
          <a:prstGeom prst="rect">
            <a:avLst/>
          </a:prstGeom>
        </p:spPr>
        <p:txBody>
          <a:bodyPr vert="horz" wrap="square" lIns="0" tIns="0" rIns="0" bIns="0" rtlCol="0">
            <a:spAutoFit/>
          </a:bodyPr>
          <a:lstStyle/>
          <a:p>
            <a:pPr marL="377825" marR="423545" indent="593725">
              <a:lnSpc>
                <a:spcPct val="100000"/>
              </a:lnSpc>
            </a:pPr>
            <a:r>
              <a:rPr sz="1600" b="1" spc="-5" dirty="0">
                <a:latin typeface="Arial"/>
                <a:cs typeface="Arial"/>
              </a:rPr>
              <a:t>Novel </a:t>
            </a:r>
            <a:r>
              <a:rPr sz="1600" b="1" dirty="0">
                <a:latin typeface="Arial"/>
                <a:cs typeface="Arial"/>
              </a:rPr>
              <a:t>Concept  Intelligent Network of</a:t>
            </a:r>
            <a:r>
              <a:rPr sz="1600" b="1" spc="-105" dirty="0">
                <a:latin typeface="Arial"/>
                <a:cs typeface="Arial"/>
              </a:rPr>
              <a:t> </a:t>
            </a:r>
            <a:r>
              <a:rPr sz="1600" b="1" spc="-5" dirty="0">
                <a:latin typeface="Arial"/>
                <a:cs typeface="Arial"/>
              </a:rPr>
              <a:t>Vital</a:t>
            </a:r>
            <a:endParaRPr sz="1600" dirty="0">
              <a:latin typeface="Arial"/>
              <a:cs typeface="Arial"/>
            </a:endParaRPr>
          </a:p>
          <a:p>
            <a:pPr marL="12700">
              <a:lnSpc>
                <a:spcPct val="100000"/>
              </a:lnSpc>
            </a:pPr>
            <a:r>
              <a:rPr sz="1600" b="1" dirty="0">
                <a:latin typeface="Arial"/>
                <a:cs typeface="Arial"/>
              </a:rPr>
              <a:t>Sensors, </a:t>
            </a:r>
            <a:r>
              <a:rPr sz="1600" b="1" spc="-5" dirty="0">
                <a:latin typeface="Arial"/>
                <a:cs typeface="Arial"/>
              </a:rPr>
              <a:t>eHR, </a:t>
            </a:r>
            <a:r>
              <a:rPr sz="1600" b="1" dirty="0">
                <a:latin typeface="Arial"/>
                <a:cs typeface="Arial"/>
              </a:rPr>
              <a:t>Medical Robots</a:t>
            </a:r>
            <a:r>
              <a:rPr sz="1600" b="1" spc="-120" dirty="0">
                <a:latin typeface="Arial"/>
                <a:cs typeface="Arial"/>
              </a:rPr>
              <a:t> </a:t>
            </a:r>
            <a:r>
              <a:rPr sz="1600" b="1" spc="-10" dirty="0">
                <a:latin typeface="Arial"/>
                <a:cs typeface="Arial"/>
              </a:rPr>
              <a:t>etc.</a:t>
            </a:r>
            <a:endParaRPr sz="1600" dirty="0">
              <a:latin typeface="Arial"/>
              <a:cs typeface="Arial"/>
            </a:endParaRPr>
          </a:p>
        </p:txBody>
      </p:sp>
      <p:sp>
        <p:nvSpPr>
          <p:cNvPr id="248" name="object 248"/>
          <p:cNvSpPr/>
          <p:nvPr/>
        </p:nvSpPr>
        <p:spPr>
          <a:xfrm>
            <a:off x="6830568" y="5087124"/>
            <a:ext cx="2264663" cy="515099"/>
          </a:xfrm>
          <a:prstGeom prst="rect">
            <a:avLst/>
          </a:prstGeom>
          <a:blipFill>
            <a:blip r:embed="rId10" cstate="print"/>
            <a:stretch>
              <a:fillRect/>
            </a:stretch>
          </a:blipFill>
        </p:spPr>
        <p:txBody>
          <a:bodyPr wrap="square" lIns="0" tIns="0" rIns="0" bIns="0" rtlCol="0"/>
          <a:lstStyle/>
          <a:p>
            <a:endParaRPr dirty="0"/>
          </a:p>
        </p:txBody>
      </p:sp>
      <p:sp>
        <p:nvSpPr>
          <p:cNvPr id="249" name="object 249"/>
          <p:cNvSpPr/>
          <p:nvPr/>
        </p:nvSpPr>
        <p:spPr>
          <a:xfrm>
            <a:off x="7159752" y="5361444"/>
            <a:ext cx="1548383" cy="515099"/>
          </a:xfrm>
          <a:prstGeom prst="rect">
            <a:avLst/>
          </a:prstGeom>
          <a:blipFill>
            <a:blip r:embed="rId11" cstate="print"/>
            <a:stretch>
              <a:fillRect/>
            </a:stretch>
          </a:blipFill>
        </p:spPr>
        <p:txBody>
          <a:bodyPr wrap="square" lIns="0" tIns="0" rIns="0" bIns="0" rtlCol="0"/>
          <a:lstStyle/>
          <a:p>
            <a:endParaRPr dirty="0"/>
          </a:p>
        </p:txBody>
      </p:sp>
      <p:sp>
        <p:nvSpPr>
          <p:cNvPr id="251" name="object 251"/>
          <p:cNvSpPr/>
          <p:nvPr/>
        </p:nvSpPr>
        <p:spPr>
          <a:xfrm>
            <a:off x="67056" y="4593335"/>
            <a:ext cx="1429499" cy="1633727"/>
          </a:xfrm>
          <a:prstGeom prst="rect">
            <a:avLst/>
          </a:prstGeom>
          <a:blipFill>
            <a:blip r:embed="rId12" cstate="print"/>
            <a:stretch>
              <a:fillRect/>
            </a:stretch>
          </a:blipFill>
        </p:spPr>
        <p:txBody>
          <a:bodyPr wrap="square" lIns="0" tIns="0" rIns="0" bIns="0" rtlCol="0"/>
          <a:lstStyle/>
          <a:p>
            <a:endParaRPr dirty="0"/>
          </a:p>
        </p:txBody>
      </p:sp>
      <p:sp>
        <p:nvSpPr>
          <p:cNvPr id="252" name="object 252"/>
          <p:cNvSpPr/>
          <p:nvPr/>
        </p:nvSpPr>
        <p:spPr>
          <a:xfrm>
            <a:off x="908303" y="5135879"/>
            <a:ext cx="637031" cy="1011935"/>
          </a:xfrm>
          <a:prstGeom prst="rect">
            <a:avLst/>
          </a:prstGeom>
          <a:blipFill>
            <a:blip r:embed="rId13" cstate="print"/>
            <a:stretch>
              <a:fillRect/>
            </a:stretch>
          </a:blipFill>
        </p:spPr>
        <p:txBody>
          <a:bodyPr wrap="square" lIns="0" tIns="0" rIns="0" bIns="0" rtlCol="0"/>
          <a:lstStyle/>
          <a:p>
            <a:endParaRPr dirty="0"/>
          </a:p>
        </p:txBody>
      </p:sp>
      <p:sp>
        <p:nvSpPr>
          <p:cNvPr id="259" name="object 3">
            <a:extLst>
              <a:ext uri="{FF2B5EF4-FFF2-40B4-BE49-F238E27FC236}">
                <a16:creationId xmlns:a16="http://schemas.microsoft.com/office/drawing/2014/main" id="{04275BE9-7484-43CF-A418-F708211BB486}"/>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261" name="object 3">
            <a:extLst>
              <a:ext uri="{FF2B5EF4-FFF2-40B4-BE49-F238E27FC236}">
                <a16:creationId xmlns:a16="http://schemas.microsoft.com/office/drawing/2014/main" id="{A6335955-EE2A-43A5-8B68-FF0853FE8E0C}"/>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254" name="日付プレースホルダー 253">
            <a:extLst>
              <a:ext uri="{FF2B5EF4-FFF2-40B4-BE49-F238E27FC236}">
                <a16:creationId xmlns:a16="http://schemas.microsoft.com/office/drawing/2014/main" id="{28461EAB-4D26-0AE5-3557-40A7051A582A}"/>
              </a:ext>
            </a:extLst>
          </p:cNvPr>
          <p:cNvSpPr>
            <a:spLocks noGrp="1"/>
          </p:cNvSpPr>
          <p:nvPr>
            <p:ph type="dt" sz="half" idx="13"/>
          </p:nvPr>
        </p:nvSpPr>
        <p:spPr>
          <a:xfrm>
            <a:off x="685555" y="394156"/>
            <a:ext cx="1600200" cy="215444"/>
          </a:xfrm>
        </p:spPr>
        <p:txBody>
          <a:bodyPr/>
          <a:lstStyle/>
          <a:p>
            <a:r>
              <a:rPr lang="en-US" altLang="ja-JP"/>
              <a:t>July 2025</a:t>
            </a:r>
            <a:endParaRPr lang="en-US" altLang="ja-JP" dirty="0"/>
          </a:p>
        </p:txBody>
      </p:sp>
      <p:sp>
        <p:nvSpPr>
          <p:cNvPr id="255" name="object 4">
            <a:extLst>
              <a:ext uri="{FF2B5EF4-FFF2-40B4-BE49-F238E27FC236}">
                <a16:creationId xmlns:a16="http://schemas.microsoft.com/office/drawing/2014/main" id="{87285BA1-FA1A-FEE9-27AF-E5C8778591C4}"/>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256" name="object 9">
            <a:extLst>
              <a:ext uri="{FF2B5EF4-FFF2-40B4-BE49-F238E27FC236}">
                <a16:creationId xmlns:a16="http://schemas.microsoft.com/office/drawing/2014/main" id="{B82D56A6-5768-47DD-30AC-AFB096B7F9FE}"/>
              </a:ext>
            </a:extLst>
          </p:cNvPr>
          <p:cNvSpPr txBox="1"/>
          <p:nvPr/>
        </p:nvSpPr>
        <p:spPr>
          <a:xfrm>
            <a:off x="4364228" y="6474100"/>
            <a:ext cx="501015" cy="196215"/>
          </a:xfrm>
          <a:prstGeom prst="rect">
            <a:avLst/>
          </a:prstGeom>
        </p:spPr>
        <p:txBody>
          <a:bodyPr vert="horz" wrap="square" lIns="0" tIns="0" rIns="0" bIns="0" rtlCol="0">
            <a:spAutoFit/>
          </a:bodyPr>
          <a:lstStyle/>
          <a:p>
            <a:pPr marL="12700">
              <a:lnSpc>
                <a:spcPts val="1425"/>
              </a:lnSpc>
            </a:pPr>
            <a:r>
              <a:rPr sz="1200" spc="5" dirty="0">
                <a:latin typeface="Arial"/>
                <a:cs typeface="Arial"/>
              </a:rPr>
              <a:t>Slide</a:t>
            </a:r>
            <a:r>
              <a:rPr sz="1200" spc="-160" dirty="0">
                <a:latin typeface="Arial"/>
                <a:cs typeface="Arial"/>
              </a:rPr>
              <a:t> </a:t>
            </a:r>
            <a:fld id="{81D60167-4931-47E6-BA6A-407CBD079E47}" type="slidenum">
              <a:rPr sz="1200" spc="-5" dirty="0">
                <a:latin typeface="Arial"/>
                <a:cs typeface="Arial"/>
              </a:rPr>
              <a:t>7</a:t>
            </a:fld>
            <a:endParaRPr sz="1200" dirty="0">
              <a:latin typeface="Arial"/>
              <a:cs typeface="Arial"/>
            </a:endParaRPr>
          </a:p>
        </p:txBody>
      </p:sp>
      <p:sp>
        <p:nvSpPr>
          <p:cNvPr id="257" name="object 10">
            <a:extLst>
              <a:ext uri="{FF2B5EF4-FFF2-40B4-BE49-F238E27FC236}">
                <a16:creationId xmlns:a16="http://schemas.microsoft.com/office/drawing/2014/main" id="{225CCD63-623D-5251-7016-23C45E2564D7}"/>
              </a:ext>
            </a:extLst>
          </p:cNvPr>
          <p:cNvSpPr txBox="1"/>
          <p:nvPr/>
        </p:nvSpPr>
        <p:spPr>
          <a:xfrm>
            <a:off x="6400800" y="6473210"/>
            <a:ext cx="2222500"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pic>
        <p:nvPicPr>
          <p:cNvPr id="260" name="図 259">
            <a:extLst>
              <a:ext uri="{FF2B5EF4-FFF2-40B4-BE49-F238E27FC236}">
                <a16:creationId xmlns:a16="http://schemas.microsoft.com/office/drawing/2014/main" id="{960228F2-5BE2-1BFA-1FBB-DAB281CC6B2F}"/>
              </a:ext>
            </a:extLst>
          </p:cNvPr>
          <p:cNvPicPr>
            <a:picLocks noChangeAspect="1"/>
          </p:cNvPicPr>
          <p:nvPr/>
        </p:nvPicPr>
        <p:blipFill>
          <a:blip r:embed="rId14"/>
          <a:stretch>
            <a:fillRect/>
          </a:stretch>
        </p:blipFill>
        <p:spPr>
          <a:xfrm>
            <a:off x="4114799" y="1014574"/>
            <a:ext cx="1306453" cy="1258016"/>
          </a:xfrm>
          <a:prstGeom prst="rect">
            <a:avLst/>
          </a:prstGeom>
        </p:spPr>
      </p:pic>
      <p:sp>
        <p:nvSpPr>
          <p:cNvPr id="263" name="Text Box 460">
            <a:extLst>
              <a:ext uri="{FF2B5EF4-FFF2-40B4-BE49-F238E27FC236}">
                <a16:creationId xmlns:a16="http://schemas.microsoft.com/office/drawing/2014/main" id="{E3EDFE9E-B311-6E46-F7EB-95C6E3650FC2}"/>
              </a:ext>
            </a:extLst>
          </p:cNvPr>
          <p:cNvSpPr txBox="1">
            <a:spLocks noChangeArrowheads="1"/>
          </p:cNvSpPr>
          <p:nvPr/>
        </p:nvSpPr>
        <p:spPr bwMode="auto">
          <a:xfrm>
            <a:off x="4892460" y="1510082"/>
            <a:ext cx="1616007" cy="646331"/>
          </a:xfrm>
          <a:prstGeom prst="rect">
            <a:avLst/>
          </a:prstGeom>
          <a:noFill/>
          <a:ln w="9525">
            <a:noFill/>
            <a:miter lim="800000"/>
            <a:headEnd/>
            <a:tailEnd/>
          </a:ln>
          <a:effectLst/>
        </p:spPr>
        <p:txBody>
          <a:bodyPr wrap="square">
            <a:spAutoFit/>
          </a:bodyPr>
          <a:lstStyle/>
          <a:p>
            <a:pPr algn="ctr" defTabSz="457200" fontAlgn="auto">
              <a:spcBef>
                <a:spcPct val="50000"/>
              </a:spcBef>
              <a:spcAft>
                <a:spcPts val="0"/>
              </a:spcAft>
              <a:defRPr/>
            </a:pPr>
            <a:r>
              <a:rPr kumimoji="0" lang="en-US" altLang="ja-JP" sz="1800" i="0" dirty="0">
                <a:effectLst>
                  <a:outerShdw blurRad="38100" dist="38100" dir="2700000" algn="tl">
                    <a:srgbClr val="000000"/>
                  </a:outerShdw>
                </a:effectLst>
                <a:latin typeface="Calibri"/>
              </a:rPr>
              <a:t>Brain-Machin-Interface(BMI)</a:t>
            </a:r>
          </a:p>
        </p:txBody>
      </p:sp>
      <p:pic>
        <p:nvPicPr>
          <p:cNvPr id="264" name="図 263">
            <a:extLst>
              <a:ext uri="{FF2B5EF4-FFF2-40B4-BE49-F238E27FC236}">
                <a16:creationId xmlns:a16="http://schemas.microsoft.com/office/drawing/2014/main" id="{DCED0B31-0DB0-0DF7-923D-0E35F1A1A763}"/>
              </a:ext>
            </a:extLst>
          </p:cNvPr>
          <p:cNvPicPr>
            <a:picLocks noChangeAspect="1"/>
          </p:cNvPicPr>
          <p:nvPr/>
        </p:nvPicPr>
        <p:blipFill>
          <a:blip r:embed="rId15"/>
          <a:stretch>
            <a:fillRect/>
          </a:stretch>
        </p:blipFill>
        <p:spPr>
          <a:xfrm>
            <a:off x="4515502" y="4577841"/>
            <a:ext cx="533143" cy="356898"/>
          </a:xfrm>
          <a:prstGeom prst="rect">
            <a:avLst/>
          </a:prstGeom>
        </p:spPr>
      </p:pic>
      <p:pic>
        <p:nvPicPr>
          <p:cNvPr id="265" name="Picture 462">
            <a:extLst>
              <a:ext uri="{FF2B5EF4-FFF2-40B4-BE49-F238E27FC236}">
                <a16:creationId xmlns:a16="http://schemas.microsoft.com/office/drawing/2014/main" id="{8F0A6279-84E7-E8FD-1FBF-BB9E2915F2C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l="26614" t="29208" r="33253" b="33963"/>
          <a:stretch>
            <a:fillRect/>
          </a:stretch>
        </p:blipFill>
        <p:spPr bwMode="auto">
          <a:xfrm>
            <a:off x="2368443" y="2886526"/>
            <a:ext cx="161925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 name="Picture 25">
            <a:extLst>
              <a:ext uri="{FF2B5EF4-FFF2-40B4-BE49-F238E27FC236}">
                <a16:creationId xmlns:a16="http://schemas.microsoft.com/office/drawing/2014/main" id="{E64A5D57-82AC-ECBA-A31A-FDE3AE1F3DD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15035" y="3587543"/>
            <a:ext cx="1585046" cy="158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7" name="Picture 459" descr="Insync">
            <a:extLst>
              <a:ext uri="{FF2B5EF4-FFF2-40B4-BE49-F238E27FC236}">
                <a16:creationId xmlns:a16="http://schemas.microsoft.com/office/drawing/2014/main" id="{9A625CA3-8561-454F-47D8-C4BD7060D1DC}"/>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18672" t="12448" r="18672" b="12448"/>
          <a:stretch>
            <a:fillRect/>
          </a:stretch>
        </p:blipFill>
        <p:spPr bwMode="auto">
          <a:xfrm>
            <a:off x="4711245" y="3120061"/>
            <a:ext cx="6381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260"/>
                                        </p:tgtEl>
                                      </p:cBhvr>
                                    </p:animEffect>
                                    <p:animScale>
                                      <p:cBhvr>
                                        <p:cTn id="7" dur="250" autoRev="1" fill="hold"/>
                                        <p:tgtEl>
                                          <p:spTgt spid="260"/>
                                        </p:tgtEl>
                                      </p:cBhvr>
                                      <p:by x="105000" y="105000"/>
                                    </p:animScale>
                                  </p:childTnLst>
                                </p:cTn>
                              </p:par>
                              <p:par>
                                <p:cTn id="8" presetID="26" presetClass="emph" presetSubtype="0" repeatCount="3000" fill="hold" grpId="0" nodeType="withEffect">
                                  <p:stCondLst>
                                    <p:cond delay="0"/>
                                  </p:stCondLst>
                                  <p:childTnLst>
                                    <p:animEffect transition="out" filter="fade">
                                      <p:cBhvr>
                                        <p:cTn id="9" dur="500" tmFilter="0, 0; .2, .5; .8, .5; 1, 0"/>
                                        <p:tgtEl>
                                          <p:spTgt spid="263"/>
                                        </p:tgtEl>
                                      </p:cBhvr>
                                    </p:animEffect>
                                    <p:animScale>
                                      <p:cBhvr>
                                        <p:cTn id="10" dur="250" autoRev="1" fill="hold"/>
                                        <p:tgtEl>
                                          <p:spTgt spid="263"/>
                                        </p:tgtEl>
                                      </p:cBhvr>
                                      <p:by x="105000" y="105000"/>
                                    </p:animScale>
                                  </p:childTnLst>
                                </p:cTn>
                              </p:par>
                              <p:par>
                                <p:cTn id="11" presetID="26" presetClass="emph" presetSubtype="0" repeatCount="3000" fill="hold" nodeType="withEffect">
                                  <p:stCondLst>
                                    <p:cond delay="0"/>
                                  </p:stCondLst>
                                  <p:childTnLst>
                                    <p:animEffect transition="out" filter="fade">
                                      <p:cBhvr>
                                        <p:cTn id="12" dur="500" tmFilter="0, 0; .2, .5; .8, .5; 1, 0"/>
                                        <p:tgtEl>
                                          <p:spTgt spid="264"/>
                                        </p:tgtEl>
                                      </p:cBhvr>
                                    </p:animEffect>
                                    <p:animScale>
                                      <p:cBhvr>
                                        <p:cTn id="13" dur="250" autoRev="1" fill="hold"/>
                                        <p:tgtEl>
                                          <p:spTgt spid="264"/>
                                        </p:tgtEl>
                                      </p:cBhvr>
                                      <p:by x="105000" y="105000"/>
                                    </p:animScale>
                                  </p:childTnLst>
                                </p:cTn>
                              </p:par>
                              <p:par>
                                <p:cTn id="14" presetID="26" presetClass="emph" presetSubtype="0" repeatCount="3000" fill="hold" nodeType="withEffect">
                                  <p:stCondLst>
                                    <p:cond delay="0"/>
                                  </p:stCondLst>
                                  <p:childTnLst>
                                    <p:animEffect transition="out" filter="fade">
                                      <p:cBhvr>
                                        <p:cTn id="15" dur="500" tmFilter="0, 0; .2, .5; .8, .5; 1, 0"/>
                                        <p:tgtEl>
                                          <p:spTgt spid="265"/>
                                        </p:tgtEl>
                                      </p:cBhvr>
                                    </p:animEffect>
                                    <p:animScale>
                                      <p:cBhvr>
                                        <p:cTn id="16" dur="250" autoRev="1" fill="hold"/>
                                        <p:tgtEl>
                                          <p:spTgt spid="265"/>
                                        </p:tgtEl>
                                      </p:cBhvr>
                                      <p:by x="105000" y="105000"/>
                                    </p:animScale>
                                  </p:childTnLst>
                                </p:cTn>
                              </p:par>
                              <p:par>
                                <p:cTn id="17" presetID="26" presetClass="emph" presetSubtype="0" repeatCount="3000" fill="hold" nodeType="withEffect">
                                  <p:stCondLst>
                                    <p:cond delay="0"/>
                                  </p:stCondLst>
                                  <p:childTnLst>
                                    <p:animEffect transition="out" filter="fade">
                                      <p:cBhvr>
                                        <p:cTn id="18" dur="500" tmFilter="0, 0; .2, .5; .8, .5; 1, 0"/>
                                        <p:tgtEl>
                                          <p:spTgt spid="266"/>
                                        </p:tgtEl>
                                      </p:cBhvr>
                                    </p:animEffect>
                                    <p:animScale>
                                      <p:cBhvr>
                                        <p:cTn id="19" dur="250" autoRev="1" fill="hold"/>
                                        <p:tgtEl>
                                          <p:spTgt spid="266"/>
                                        </p:tgtEl>
                                      </p:cBhvr>
                                      <p:by x="105000" y="105000"/>
                                    </p:animScale>
                                  </p:childTnLst>
                                </p:cTn>
                              </p:par>
                              <p:par>
                                <p:cTn id="20" presetID="26" presetClass="emph" presetSubtype="0" repeatCount="3000" fill="hold" nodeType="withEffect">
                                  <p:stCondLst>
                                    <p:cond delay="0"/>
                                  </p:stCondLst>
                                  <p:childTnLst>
                                    <p:animEffect transition="out" filter="fade">
                                      <p:cBhvr>
                                        <p:cTn id="21" dur="500" tmFilter="0, 0; .2, .5; .8, .5; 1, 0"/>
                                        <p:tgtEl>
                                          <p:spTgt spid="267"/>
                                        </p:tgtEl>
                                      </p:cBhvr>
                                    </p:animEffect>
                                    <p:animScale>
                                      <p:cBhvr>
                                        <p:cTn id="22" dur="250" autoRev="1" fill="hold"/>
                                        <p:tgtEl>
                                          <p:spTgt spid="26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5071872" y="1767840"/>
            <a:ext cx="2837687" cy="1182611"/>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1097280" y="1758695"/>
            <a:ext cx="2895599" cy="1182611"/>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1860804" y="2424683"/>
            <a:ext cx="0" cy="448309"/>
          </a:xfrm>
          <a:custGeom>
            <a:avLst/>
            <a:gdLst/>
            <a:ahLst/>
            <a:cxnLst/>
            <a:rect l="l" t="t" r="r" b="b"/>
            <a:pathLst>
              <a:path h="448310">
                <a:moveTo>
                  <a:pt x="0" y="0"/>
                </a:moveTo>
                <a:lnTo>
                  <a:pt x="0" y="448056"/>
                </a:lnTo>
              </a:path>
            </a:pathLst>
          </a:custGeom>
          <a:ln w="28575">
            <a:solidFill>
              <a:srgbClr val="0000FF"/>
            </a:solidFill>
            <a:prstDash val="dash"/>
          </a:ln>
        </p:spPr>
        <p:txBody>
          <a:bodyPr wrap="square" lIns="0" tIns="0" rIns="0" bIns="0" rtlCol="0"/>
          <a:lstStyle/>
          <a:p>
            <a:endParaRPr dirty="0"/>
          </a:p>
        </p:txBody>
      </p:sp>
      <p:sp>
        <p:nvSpPr>
          <p:cNvPr id="7" name="object 7"/>
          <p:cNvSpPr/>
          <p:nvPr/>
        </p:nvSpPr>
        <p:spPr>
          <a:xfrm>
            <a:off x="2622804" y="2424683"/>
            <a:ext cx="0" cy="448309"/>
          </a:xfrm>
          <a:custGeom>
            <a:avLst/>
            <a:gdLst/>
            <a:ahLst/>
            <a:cxnLst/>
            <a:rect l="l" t="t" r="r" b="b"/>
            <a:pathLst>
              <a:path h="448310">
                <a:moveTo>
                  <a:pt x="0" y="0"/>
                </a:moveTo>
                <a:lnTo>
                  <a:pt x="0" y="448056"/>
                </a:lnTo>
              </a:path>
            </a:pathLst>
          </a:custGeom>
          <a:ln w="28575">
            <a:solidFill>
              <a:srgbClr val="0000FF"/>
            </a:solidFill>
            <a:prstDash val="dash"/>
          </a:ln>
        </p:spPr>
        <p:txBody>
          <a:bodyPr wrap="square" lIns="0" tIns="0" rIns="0" bIns="0" rtlCol="0"/>
          <a:lstStyle/>
          <a:p>
            <a:endParaRPr dirty="0"/>
          </a:p>
        </p:txBody>
      </p:sp>
      <p:sp>
        <p:nvSpPr>
          <p:cNvPr id="8" name="object 8"/>
          <p:cNvSpPr txBox="1"/>
          <p:nvPr/>
        </p:nvSpPr>
        <p:spPr>
          <a:xfrm>
            <a:off x="1939184" y="2713654"/>
            <a:ext cx="419100" cy="151765"/>
          </a:xfrm>
          <a:prstGeom prst="rect">
            <a:avLst/>
          </a:prstGeom>
        </p:spPr>
        <p:txBody>
          <a:bodyPr vert="horz" wrap="square" lIns="0" tIns="0" rIns="0" bIns="0" rtlCol="0">
            <a:spAutoFit/>
          </a:bodyPr>
          <a:lstStyle/>
          <a:p>
            <a:pPr marL="12700">
              <a:lnSpc>
                <a:spcPct val="100000"/>
              </a:lnSpc>
            </a:pPr>
            <a:r>
              <a:rPr sz="900" dirty="0">
                <a:solidFill>
                  <a:srgbClr val="0000FF"/>
                </a:solidFill>
                <a:latin typeface="Arial"/>
                <a:cs typeface="Arial"/>
              </a:rPr>
              <a:t>2</a:t>
            </a:r>
            <a:r>
              <a:rPr sz="900" spc="10" dirty="0">
                <a:solidFill>
                  <a:srgbClr val="0000FF"/>
                </a:solidFill>
                <a:latin typeface="Arial"/>
                <a:cs typeface="Arial"/>
              </a:rPr>
              <a:t>.</a:t>
            </a:r>
            <a:r>
              <a:rPr sz="900" dirty="0">
                <a:solidFill>
                  <a:srgbClr val="0000FF"/>
                </a:solidFill>
                <a:latin typeface="Arial"/>
                <a:cs typeface="Arial"/>
              </a:rPr>
              <a:t>4</a:t>
            </a:r>
            <a:r>
              <a:rPr sz="900" spc="15" dirty="0">
                <a:solidFill>
                  <a:srgbClr val="0000FF"/>
                </a:solidFill>
                <a:latin typeface="Arial"/>
                <a:cs typeface="Arial"/>
              </a:rPr>
              <a:t>G</a:t>
            </a:r>
            <a:r>
              <a:rPr sz="900" spc="-10" dirty="0">
                <a:solidFill>
                  <a:srgbClr val="0000FF"/>
                </a:solidFill>
                <a:latin typeface="Arial"/>
                <a:cs typeface="Arial"/>
              </a:rPr>
              <a:t>H</a:t>
            </a:r>
            <a:r>
              <a:rPr sz="900" spc="5" dirty="0">
                <a:solidFill>
                  <a:srgbClr val="0000FF"/>
                </a:solidFill>
                <a:latin typeface="Arial"/>
                <a:cs typeface="Arial"/>
              </a:rPr>
              <a:t>z</a:t>
            </a:r>
            <a:endParaRPr sz="900" dirty="0">
              <a:latin typeface="Arial"/>
              <a:cs typeface="Arial"/>
            </a:endParaRPr>
          </a:p>
        </p:txBody>
      </p:sp>
      <p:sp>
        <p:nvSpPr>
          <p:cNvPr id="9" name="object 9"/>
          <p:cNvSpPr txBox="1"/>
          <p:nvPr/>
        </p:nvSpPr>
        <p:spPr>
          <a:xfrm>
            <a:off x="2701190" y="2727900"/>
            <a:ext cx="419100" cy="151765"/>
          </a:xfrm>
          <a:prstGeom prst="rect">
            <a:avLst/>
          </a:prstGeom>
        </p:spPr>
        <p:txBody>
          <a:bodyPr vert="horz" wrap="square" lIns="0" tIns="0" rIns="0" bIns="0" rtlCol="0">
            <a:spAutoFit/>
          </a:bodyPr>
          <a:lstStyle/>
          <a:p>
            <a:pPr marL="12700">
              <a:lnSpc>
                <a:spcPct val="100000"/>
              </a:lnSpc>
            </a:pPr>
            <a:r>
              <a:rPr sz="900" dirty="0">
                <a:solidFill>
                  <a:srgbClr val="0000FF"/>
                </a:solidFill>
                <a:latin typeface="Arial"/>
                <a:cs typeface="Arial"/>
              </a:rPr>
              <a:t>5</a:t>
            </a:r>
            <a:r>
              <a:rPr sz="900" spc="10" dirty="0">
                <a:solidFill>
                  <a:srgbClr val="0000FF"/>
                </a:solidFill>
                <a:latin typeface="Arial"/>
                <a:cs typeface="Arial"/>
              </a:rPr>
              <a:t>.</a:t>
            </a:r>
            <a:r>
              <a:rPr sz="900" dirty="0">
                <a:solidFill>
                  <a:srgbClr val="0000FF"/>
                </a:solidFill>
                <a:latin typeface="Arial"/>
                <a:cs typeface="Arial"/>
              </a:rPr>
              <a:t>2</a:t>
            </a:r>
            <a:r>
              <a:rPr sz="900" spc="15" dirty="0">
                <a:solidFill>
                  <a:srgbClr val="0000FF"/>
                </a:solidFill>
                <a:latin typeface="Arial"/>
                <a:cs typeface="Arial"/>
              </a:rPr>
              <a:t>G</a:t>
            </a:r>
            <a:r>
              <a:rPr sz="900" spc="-10" dirty="0">
                <a:solidFill>
                  <a:srgbClr val="0000FF"/>
                </a:solidFill>
                <a:latin typeface="Arial"/>
                <a:cs typeface="Arial"/>
              </a:rPr>
              <a:t>H</a:t>
            </a:r>
            <a:r>
              <a:rPr sz="900" spc="5" dirty="0">
                <a:solidFill>
                  <a:srgbClr val="0000FF"/>
                </a:solidFill>
                <a:latin typeface="Arial"/>
                <a:cs typeface="Arial"/>
              </a:rPr>
              <a:t>z</a:t>
            </a:r>
            <a:endParaRPr sz="900" dirty="0">
              <a:latin typeface="Arial"/>
              <a:cs typeface="Arial"/>
            </a:endParaRPr>
          </a:p>
        </p:txBody>
      </p:sp>
      <p:sp>
        <p:nvSpPr>
          <p:cNvPr id="10" name="object 10"/>
          <p:cNvSpPr/>
          <p:nvPr/>
        </p:nvSpPr>
        <p:spPr>
          <a:xfrm>
            <a:off x="4937759" y="3773424"/>
            <a:ext cx="2971798" cy="1219199"/>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1075944" y="3785616"/>
            <a:ext cx="2895599" cy="1219199"/>
          </a:xfrm>
          <a:prstGeom prst="rect">
            <a:avLst/>
          </a:prstGeom>
          <a:blipFill>
            <a:blip r:embed="rId5" cstate="print"/>
            <a:stretch>
              <a:fillRect/>
            </a:stretch>
          </a:blipFill>
        </p:spPr>
        <p:txBody>
          <a:bodyPr wrap="square" lIns="0" tIns="0" rIns="0" bIns="0" rtlCol="0"/>
          <a:lstStyle/>
          <a:p>
            <a:endParaRPr dirty="0"/>
          </a:p>
        </p:txBody>
      </p:sp>
      <p:sp>
        <p:nvSpPr>
          <p:cNvPr id="12" name="object 12"/>
          <p:cNvSpPr/>
          <p:nvPr/>
        </p:nvSpPr>
        <p:spPr>
          <a:xfrm>
            <a:off x="1649350" y="4785359"/>
            <a:ext cx="227965" cy="0"/>
          </a:xfrm>
          <a:custGeom>
            <a:avLst/>
            <a:gdLst/>
            <a:ahLst/>
            <a:cxnLst/>
            <a:rect l="l" t="t" r="r" b="b"/>
            <a:pathLst>
              <a:path w="227964">
                <a:moveTo>
                  <a:pt x="0" y="0"/>
                </a:moveTo>
                <a:lnTo>
                  <a:pt x="227838" y="0"/>
                </a:lnTo>
              </a:path>
            </a:pathLst>
          </a:custGeom>
          <a:ln w="12700">
            <a:solidFill>
              <a:srgbClr val="E7E6E6"/>
            </a:solidFill>
          </a:ln>
        </p:spPr>
        <p:txBody>
          <a:bodyPr wrap="square" lIns="0" tIns="0" rIns="0" bIns="0" rtlCol="0"/>
          <a:lstStyle/>
          <a:p>
            <a:endParaRPr dirty="0"/>
          </a:p>
        </p:txBody>
      </p:sp>
      <p:sp>
        <p:nvSpPr>
          <p:cNvPr id="13" name="object 13"/>
          <p:cNvSpPr/>
          <p:nvPr/>
        </p:nvSpPr>
        <p:spPr>
          <a:xfrm>
            <a:off x="1800988" y="4740906"/>
            <a:ext cx="76200" cy="88900"/>
          </a:xfrm>
          <a:custGeom>
            <a:avLst/>
            <a:gdLst/>
            <a:ahLst/>
            <a:cxnLst/>
            <a:rect l="l" t="t" r="r" b="b"/>
            <a:pathLst>
              <a:path w="76200" h="88900">
                <a:moveTo>
                  <a:pt x="0" y="0"/>
                </a:moveTo>
                <a:lnTo>
                  <a:pt x="76200" y="44449"/>
                </a:lnTo>
                <a:lnTo>
                  <a:pt x="0" y="88899"/>
                </a:lnTo>
              </a:path>
            </a:pathLst>
          </a:custGeom>
          <a:ln w="12700">
            <a:solidFill>
              <a:srgbClr val="E7E6E6"/>
            </a:solidFill>
          </a:ln>
        </p:spPr>
        <p:txBody>
          <a:bodyPr wrap="square" lIns="0" tIns="0" rIns="0" bIns="0" rtlCol="0"/>
          <a:lstStyle/>
          <a:p>
            <a:endParaRPr dirty="0"/>
          </a:p>
        </p:txBody>
      </p:sp>
      <p:sp>
        <p:nvSpPr>
          <p:cNvPr id="14" name="object 14"/>
          <p:cNvSpPr/>
          <p:nvPr/>
        </p:nvSpPr>
        <p:spPr>
          <a:xfrm>
            <a:off x="1649351" y="4740906"/>
            <a:ext cx="76200" cy="88900"/>
          </a:xfrm>
          <a:custGeom>
            <a:avLst/>
            <a:gdLst/>
            <a:ahLst/>
            <a:cxnLst/>
            <a:rect l="l" t="t" r="r" b="b"/>
            <a:pathLst>
              <a:path w="76200" h="88900">
                <a:moveTo>
                  <a:pt x="76200" y="88899"/>
                </a:moveTo>
                <a:lnTo>
                  <a:pt x="0" y="44449"/>
                </a:lnTo>
                <a:lnTo>
                  <a:pt x="76200" y="0"/>
                </a:lnTo>
              </a:path>
            </a:pathLst>
          </a:custGeom>
          <a:ln w="12700">
            <a:solidFill>
              <a:srgbClr val="E7E6E6"/>
            </a:solidFill>
          </a:ln>
        </p:spPr>
        <p:txBody>
          <a:bodyPr wrap="square" lIns="0" tIns="0" rIns="0" bIns="0" rtlCol="0"/>
          <a:lstStyle/>
          <a:p>
            <a:endParaRPr dirty="0"/>
          </a:p>
        </p:txBody>
      </p:sp>
      <p:sp>
        <p:nvSpPr>
          <p:cNvPr id="15" name="object 15"/>
          <p:cNvSpPr/>
          <p:nvPr/>
        </p:nvSpPr>
        <p:spPr>
          <a:xfrm>
            <a:off x="2217666" y="4617901"/>
            <a:ext cx="157480" cy="0"/>
          </a:xfrm>
          <a:custGeom>
            <a:avLst/>
            <a:gdLst/>
            <a:ahLst/>
            <a:cxnLst/>
            <a:rect l="l" t="t" r="r" b="b"/>
            <a:pathLst>
              <a:path w="157480">
                <a:moveTo>
                  <a:pt x="0" y="0"/>
                </a:moveTo>
                <a:lnTo>
                  <a:pt x="157162" y="0"/>
                </a:lnTo>
              </a:path>
            </a:pathLst>
          </a:custGeom>
          <a:ln w="3720">
            <a:solidFill>
              <a:srgbClr val="000000"/>
            </a:solidFill>
          </a:ln>
        </p:spPr>
        <p:txBody>
          <a:bodyPr wrap="square" lIns="0" tIns="0" rIns="0" bIns="0" rtlCol="0"/>
          <a:lstStyle/>
          <a:p>
            <a:endParaRPr dirty="0"/>
          </a:p>
        </p:txBody>
      </p:sp>
      <p:sp>
        <p:nvSpPr>
          <p:cNvPr id="16" name="object 16"/>
          <p:cNvSpPr/>
          <p:nvPr/>
        </p:nvSpPr>
        <p:spPr>
          <a:xfrm>
            <a:off x="1799831" y="4626864"/>
            <a:ext cx="242570" cy="152400"/>
          </a:xfrm>
          <a:custGeom>
            <a:avLst/>
            <a:gdLst/>
            <a:ahLst/>
            <a:cxnLst/>
            <a:rect l="l" t="t" r="r" b="b"/>
            <a:pathLst>
              <a:path w="242569" h="152400">
                <a:moveTo>
                  <a:pt x="242328" y="0"/>
                </a:moveTo>
                <a:lnTo>
                  <a:pt x="0" y="151815"/>
                </a:lnTo>
              </a:path>
            </a:pathLst>
          </a:custGeom>
          <a:ln w="12700">
            <a:solidFill>
              <a:srgbClr val="E7E6E6"/>
            </a:solidFill>
          </a:ln>
        </p:spPr>
        <p:txBody>
          <a:bodyPr wrap="square" lIns="0" tIns="0" rIns="0" bIns="0" rtlCol="0"/>
          <a:lstStyle/>
          <a:p>
            <a:endParaRPr dirty="0"/>
          </a:p>
        </p:txBody>
      </p:sp>
      <p:sp>
        <p:nvSpPr>
          <p:cNvPr id="17" name="object 17"/>
          <p:cNvSpPr/>
          <p:nvPr/>
        </p:nvSpPr>
        <p:spPr>
          <a:xfrm>
            <a:off x="1799832" y="4700558"/>
            <a:ext cx="88265" cy="78740"/>
          </a:xfrm>
          <a:custGeom>
            <a:avLst/>
            <a:gdLst/>
            <a:ahLst/>
            <a:cxnLst/>
            <a:rect l="l" t="t" r="r" b="b"/>
            <a:pathLst>
              <a:path w="88264" h="78739">
                <a:moveTo>
                  <a:pt x="40970" y="0"/>
                </a:moveTo>
                <a:lnTo>
                  <a:pt x="0" y="78130"/>
                </a:lnTo>
                <a:lnTo>
                  <a:pt x="88176" y="75336"/>
                </a:lnTo>
              </a:path>
            </a:pathLst>
          </a:custGeom>
          <a:ln w="12700">
            <a:solidFill>
              <a:srgbClr val="E7E6E6"/>
            </a:solidFill>
          </a:ln>
        </p:spPr>
        <p:txBody>
          <a:bodyPr wrap="square" lIns="0" tIns="0" rIns="0" bIns="0" rtlCol="0"/>
          <a:lstStyle/>
          <a:p>
            <a:endParaRPr dirty="0"/>
          </a:p>
        </p:txBody>
      </p:sp>
      <p:sp>
        <p:nvSpPr>
          <p:cNvPr id="18" name="object 18"/>
          <p:cNvSpPr txBox="1"/>
          <p:nvPr/>
        </p:nvSpPr>
        <p:spPr>
          <a:xfrm>
            <a:off x="1075944" y="3785615"/>
            <a:ext cx="2895600" cy="1219200"/>
          </a:xfrm>
          <a:prstGeom prst="rect">
            <a:avLst/>
          </a:prstGeom>
        </p:spPr>
        <p:txBody>
          <a:bodyPr vert="horz" wrap="square" lIns="0" tIns="0" rIns="0" bIns="0" rtlCol="0">
            <a:spAutoFit/>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5"/>
              </a:spcBef>
            </a:pPr>
            <a:endParaRPr sz="1250" dirty="0">
              <a:latin typeface="Times New Roman"/>
              <a:cs typeface="Times New Roman"/>
            </a:endParaRPr>
          </a:p>
          <a:p>
            <a:pPr marR="626745" algn="ctr">
              <a:lnSpc>
                <a:spcPct val="100000"/>
              </a:lnSpc>
              <a:spcBef>
                <a:spcPts val="5"/>
              </a:spcBef>
            </a:pPr>
            <a:r>
              <a:rPr sz="1050" spc="644" baseline="-35714" dirty="0">
                <a:latin typeface="Symbol"/>
                <a:cs typeface="Symbol"/>
              </a:rPr>
              <a:t>∝</a:t>
            </a:r>
            <a:r>
              <a:rPr sz="1050" spc="494" baseline="-35714" dirty="0">
                <a:latin typeface="Times New Roman"/>
                <a:cs typeface="Times New Roman"/>
              </a:rPr>
              <a:t> </a:t>
            </a:r>
            <a:r>
              <a:rPr sz="700" spc="215" dirty="0">
                <a:latin typeface="Times New Roman"/>
                <a:cs typeface="Times New Roman"/>
              </a:rPr>
              <a:t>1</a:t>
            </a:r>
            <a:endParaRPr sz="700" dirty="0">
              <a:latin typeface="Times New Roman"/>
              <a:cs typeface="Times New Roman"/>
            </a:endParaRPr>
          </a:p>
          <a:p>
            <a:pPr marL="1135380">
              <a:lnSpc>
                <a:spcPct val="100000"/>
              </a:lnSpc>
              <a:spcBef>
                <a:spcPts val="50"/>
              </a:spcBef>
            </a:pPr>
            <a:r>
              <a:rPr sz="800" i="1" spc="330" dirty="0">
                <a:latin typeface="Symbol"/>
                <a:cs typeface="Symbol"/>
              </a:rPr>
              <a:t>τ</a:t>
            </a:r>
            <a:r>
              <a:rPr sz="800" spc="-70" dirty="0">
                <a:latin typeface="Times New Roman"/>
                <a:cs typeface="Times New Roman"/>
              </a:rPr>
              <a:t> </a:t>
            </a:r>
            <a:r>
              <a:rPr sz="600" i="1" spc="277" baseline="-27777" dirty="0">
                <a:latin typeface="Times New Roman"/>
                <a:cs typeface="Times New Roman"/>
              </a:rPr>
              <a:t>m</a:t>
            </a:r>
            <a:endParaRPr sz="600" baseline="-27777" dirty="0">
              <a:latin typeface="Times New Roman"/>
              <a:cs typeface="Times New Roman"/>
            </a:endParaRPr>
          </a:p>
          <a:p>
            <a:pPr>
              <a:lnSpc>
                <a:spcPct val="100000"/>
              </a:lnSpc>
              <a:spcBef>
                <a:spcPts val="45"/>
              </a:spcBef>
            </a:pPr>
            <a:endParaRPr sz="850" dirty="0">
              <a:latin typeface="Times New Roman"/>
              <a:cs typeface="Times New Roman"/>
            </a:endParaRPr>
          </a:p>
          <a:p>
            <a:pPr marL="640715">
              <a:lnSpc>
                <a:spcPct val="100000"/>
              </a:lnSpc>
            </a:pPr>
            <a:r>
              <a:rPr sz="750" i="1" spc="254" dirty="0">
                <a:latin typeface="Symbol"/>
                <a:cs typeface="Symbol"/>
              </a:rPr>
              <a:t>ω</a:t>
            </a:r>
            <a:r>
              <a:rPr sz="600" spc="382" baseline="-20833" dirty="0">
                <a:latin typeface="Times New Roman"/>
                <a:cs typeface="Times New Roman"/>
              </a:rPr>
              <a:t>0</a:t>
            </a:r>
            <a:endParaRPr sz="600" baseline="-20833" dirty="0">
              <a:latin typeface="Times New Roman"/>
              <a:cs typeface="Times New Roman"/>
            </a:endParaRPr>
          </a:p>
        </p:txBody>
      </p:sp>
      <p:sp>
        <p:nvSpPr>
          <p:cNvPr id="19" name="object 19"/>
          <p:cNvSpPr/>
          <p:nvPr/>
        </p:nvSpPr>
        <p:spPr>
          <a:xfrm>
            <a:off x="1761744" y="4230623"/>
            <a:ext cx="0" cy="655320"/>
          </a:xfrm>
          <a:custGeom>
            <a:avLst/>
            <a:gdLst/>
            <a:ahLst/>
            <a:cxnLst/>
            <a:rect l="l" t="t" r="r" b="b"/>
            <a:pathLst>
              <a:path h="655320">
                <a:moveTo>
                  <a:pt x="0" y="0"/>
                </a:moveTo>
                <a:lnTo>
                  <a:pt x="0" y="655320"/>
                </a:lnTo>
              </a:path>
            </a:pathLst>
          </a:custGeom>
          <a:ln w="12700">
            <a:solidFill>
              <a:srgbClr val="E7E6E6"/>
            </a:solidFill>
            <a:prstDash val="sysDot"/>
          </a:ln>
        </p:spPr>
        <p:txBody>
          <a:bodyPr wrap="square" lIns="0" tIns="0" rIns="0" bIns="0" rtlCol="0"/>
          <a:lstStyle/>
          <a:p>
            <a:endParaRPr dirty="0"/>
          </a:p>
        </p:txBody>
      </p:sp>
      <p:sp>
        <p:nvSpPr>
          <p:cNvPr id="20" name="object 20"/>
          <p:cNvSpPr/>
          <p:nvPr/>
        </p:nvSpPr>
        <p:spPr>
          <a:xfrm>
            <a:off x="1075944" y="3785615"/>
            <a:ext cx="2895599" cy="1219199"/>
          </a:xfrm>
          <a:prstGeom prst="rect">
            <a:avLst/>
          </a:prstGeom>
          <a:blipFill>
            <a:blip r:embed="rId6" cstate="print"/>
            <a:stretch>
              <a:fillRect/>
            </a:stretch>
          </a:blipFill>
        </p:spPr>
        <p:txBody>
          <a:bodyPr wrap="square" lIns="0" tIns="0" rIns="0" bIns="0" rtlCol="0"/>
          <a:lstStyle/>
          <a:p>
            <a:endParaRPr dirty="0"/>
          </a:p>
        </p:txBody>
      </p:sp>
      <p:sp>
        <p:nvSpPr>
          <p:cNvPr id="21" name="object 21"/>
          <p:cNvSpPr/>
          <p:nvPr/>
        </p:nvSpPr>
        <p:spPr>
          <a:xfrm>
            <a:off x="4303776" y="2228088"/>
            <a:ext cx="426720" cy="195580"/>
          </a:xfrm>
          <a:custGeom>
            <a:avLst/>
            <a:gdLst/>
            <a:ahLst/>
            <a:cxnLst/>
            <a:rect l="l" t="t" r="r" b="b"/>
            <a:pathLst>
              <a:path w="426720" h="195580">
                <a:moveTo>
                  <a:pt x="97536" y="0"/>
                </a:moveTo>
                <a:lnTo>
                  <a:pt x="0" y="97536"/>
                </a:lnTo>
                <a:lnTo>
                  <a:pt x="97536" y="195072"/>
                </a:lnTo>
                <a:lnTo>
                  <a:pt x="97536" y="146304"/>
                </a:lnTo>
                <a:lnTo>
                  <a:pt x="377952" y="146304"/>
                </a:lnTo>
                <a:lnTo>
                  <a:pt x="426720" y="97536"/>
                </a:lnTo>
                <a:lnTo>
                  <a:pt x="377952" y="48768"/>
                </a:lnTo>
                <a:lnTo>
                  <a:pt x="97536" y="48768"/>
                </a:lnTo>
                <a:lnTo>
                  <a:pt x="97536" y="0"/>
                </a:lnTo>
                <a:close/>
              </a:path>
              <a:path w="426720" h="195580">
                <a:moveTo>
                  <a:pt x="377952" y="146304"/>
                </a:moveTo>
                <a:lnTo>
                  <a:pt x="329184" y="146304"/>
                </a:lnTo>
                <a:lnTo>
                  <a:pt x="329184" y="195072"/>
                </a:lnTo>
                <a:lnTo>
                  <a:pt x="377952" y="146304"/>
                </a:lnTo>
                <a:close/>
              </a:path>
              <a:path w="426720" h="195580">
                <a:moveTo>
                  <a:pt x="329184" y="0"/>
                </a:moveTo>
                <a:lnTo>
                  <a:pt x="329184" y="48768"/>
                </a:lnTo>
                <a:lnTo>
                  <a:pt x="377952" y="48768"/>
                </a:lnTo>
                <a:lnTo>
                  <a:pt x="329184" y="0"/>
                </a:lnTo>
                <a:close/>
              </a:path>
            </a:pathLst>
          </a:custGeom>
          <a:solidFill>
            <a:srgbClr val="4472C4"/>
          </a:solidFill>
        </p:spPr>
        <p:txBody>
          <a:bodyPr wrap="square" lIns="0" tIns="0" rIns="0" bIns="0" rtlCol="0"/>
          <a:lstStyle/>
          <a:p>
            <a:endParaRPr dirty="0"/>
          </a:p>
        </p:txBody>
      </p:sp>
      <p:sp>
        <p:nvSpPr>
          <p:cNvPr id="22" name="object 22"/>
          <p:cNvSpPr/>
          <p:nvPr/>
        </p:nvSpPr>
        <p:spPr>
          <a:xfrm>
            <a:off x="4303776" y="2228088"/>
            <a:ext cx="426720" cy="195580"/>
          </a:xfrm>
          <a:custGeom>
            <a:avLst/>
            <a:gdLst/>
            <a:ahLst/>
            <a:cxnLst/>
            <a:rect l="l" t="t" r="r" b="b"/>
            <a:pathLst>
              <a:path w="426720" h="195580">
                <a:moveTo>
                  <a:pt x="0" y="97536"/>
                </a:moveTo>
                <a:lnTo>
                  <a:pt x="97536" y="0"/>
                </a:lnTo>
                <a:lnTo>
                  <a:pt x="97536" y="48768"/>
                </a:lnTo>
                <a:lnTo>
                  <a:pt x="329184" y="48768"/>
                </a:lnTo>
                <a:lnTo>
                  <a:pt x="329184" y="0"/>
                </a:lnTo>
                <a:lnTo>
                  <a:pt x="426720" y="97536"/>
                </a:lnTo>
                <a:lnTo>
                  <a:pt x="329184" y="195072"/>
                </a:lnTo>
                <a:lnTo>
                  <a:pt x="329184" y="146304"/>
                </a:lnTo>
                <a:lnTo>
                  <a:pt x="97536" y="146304"/>
                </a:lnTo>
                <a:lnTo>
                  <a:pt x="97536" y="195072"/>
                </a:lnTo>
                <a:lnTo>
                  <a:pt x="0" y="97536"/>
                </a:lnTo>
                <a:close/>
              </a:path>
            </a:pathLst>
          </a:custGeom>
          <a:ln w="12700">
            <a:solidFill>
              <a:srgbClr val="2F528F"/>
            </a:solidFill>
          </a:ln>
        </p:spPr>
        <p:txBody>
          <a:bodyPr wrap="square" lIns="0" tIns="0" rIns="0" bIns="0" rtlCol="0"/>
          <a:lstStyle/>
          <a:p>
            <a:endParaRPr dirty="0"/>
          </a:p>
        </p:txBody>
      </p:sp>
      <p:sp>
        <p:nvSpPr>
          <p:cNvPr id="23" name="object 23"/>
          <p:cNvSpPr/>
          <p:nvPr/>
        </p:nvSpPr>
        <p:spPr>
          <a:xfrm>
            <a:off x="4340352" y="4145279"/>
            <a:ext cx="390525" cy="198120"/>
          </a:xfrm>
          <a:custGeom>
            <a:avLst/>
            <a:gdLst/>
            <a:ahLst/>
            <a:cxnLst/>
            <a:rect l="l" t="t" r="r" b="b"/>
            <a:pathLst>
              <a:path w="390525" h="198120">
                <a:moveTo>
                  <a:pt x="99060" y="0"/>
                </a:moveTo>
                <a:lnTo>
                  <a:pt x="0" y="99060"/>
                </a:lnTo>
                <a:lnTo>
                  <a:pt x="99060" y="198120"/>
                </a:lnTo>
                <a:lnTo>
                  <a:pt x="99060" y="148590"/>
                </a:lnTo>
                <a:lnTo>
                  <a:pt x="340614" y="148590"/>
                </a:lnTo>
                <a:lnTo>
                  <a:pt x="390144" y="99060"/>
                </a:lnTo>
                <a:lnTo>
                  <a:pt x="340614" y="49530"/>
                </a:lnTo>
                <a:lnTo>
                  <a:pt x="99060" y="49530"/>
                </a:lnTo>
                <a:lnTo>
                  <a:pt x="99060" y="0"/>
                </a:lnTo>
                <a:close/>
              </a:path>
              <a:path w="390525" h="198120">
                <a:moveTo>
                  <a:pt x="340614" y="148590"/>
                </a:moveTo>
                <a:lnTo>
                  <a:pt x="291084" y="148590"/>
                </a:lnTo>
                <a:lnTo>
                  <a:pt x="291084" y="198120"/>
                </a:lnTo>
                <a:lnTo>
                  <a:pt x="340614" y="148590"/>
                </a:lnTo>
                <a:close/>
              </a:path>
              <a:path w="390525" h="198120">
                <a:moveTo>
                  <a:pt x="291084" y="0"/>
                </a:moveTo>
                <a:lnTo>
                  <a:pt x="291084" y="49530"/>
                </a:lnTo>
                <a:lnTo>
                  <a:pt x="340614" y="49530"/>
                </a:lnTo>
                <a:lnTo>
                  <a:pt x="291084" y="0"/>
                </a:lnTo>
                <a:close/>
              </a:path>
            </a:pathLst>
          </a:custGeom>
          <a:solidFill>
            <a:srgbClr val="4472C4"/>
          </a:solidFill>
        </p:spPr>
        <p:txBody>
          <a:bodyPr wrap="square" lIns="0" tIns="0" rIns="0" bIns="0" rtlCol="0"/>
          <a:lstStyle/>
          <a:p>
            <a:endParaRPr dirty="0"/>
          </a:p>
        </p:txBody>
      </p:sp>
      <p:sp>
        <p:nvSpPr>
          <p:cNvPr id="24" name="object 24"/>
          <p:cNvSpPr/>
          <p:nvPr/>
        </p:nvSpPr>
        <p:spPr>
          <a:xfrm>
            <a:off x="4340352" y="4145279"/>
            <a:ext cx="390525" cy="198120"/>
          </a:xfrm>
          <a:custGeom>
            <a:avLst/>
            <a:gdLst/>
            <a:ahLst/>
            <a:cxnLst/>
            <a:rect l="l" t="t" r="r" b="b"/>
            <a:pathLst>
              <a:path w="390525" h="198120">
                <a:moveTo>
                  <a:pt x="0" y="99060"/>
                </a:moveTo>
                <a:lnTo>
                  <a:pt x="99060" y="0"/>
                </a:lnTo>
                <a:lnTo>
                  <a:pt x="99060" y="49530"/>
                </a:lnTo>
                <a:lnTo>
                  <a:pt x="291084" y="49530"/>
                </a:lnTo>
                <a:lnTo>
                  <a:pt x="291084" y="0"/>
                </a:lnTo>
                <a:lnTo>
                  <a:pt x="390144" y="99060"/>
                </a:lnTo>
                <a:lnTo>
                  <a:pt x="291084" y="198120"/>
                </a:lnTo>
                <a:lnTo>
                  <a:pt x="291084" y="148590"/>
                </a:lnTo>
                <a:lnTo>
                  <a:pt x="99060" y="148590"/>
                </a:lnTo>
                <a:lnTo>
                  <a:pt x="99060" y="198120"/>
                </a:lnTo>
                <a:lnTo>
                  <a:pt x="0" y="99060"/>
                </a:lnTo>
                <a:close/>
              </a:path>
            </a:pathLst>
          </a:custGeom>
          <a:ln w="12700">
            <a:solidFill>
              <a:srgbClr val="2F528F"/>
            </a:solidFill>
          </a:ln>
        </p:spPr>
        <p:txBody>
          <a:bodyPr wrap="square" lIns="0" tIns="0" rIns="0" bIns="0" rtlCol="0"/>
          <a:lstStyle/>
          <a:p>
            <a:endParaRPr dirty="0"/>
          </a:p>
        </p:txBody>
      </p:sp>
      <p:sp>
        <p:nvSpPr>
          <p:cNvPr id="25" name="object 25"/>
          <p:cNvSpPr txBox="1"/>
          <p:nvPr/>
        </p:nvSpPr>
        <p:spPr>
          <a:xfrm>
            <a:off x="6339861" y="4965234"/>
            <a:ext cx="748030" cy="197485"/>
          </a:xfrm>
          <a:prstGeom prst="rect">
            <a:avLst/>
          </a:prstGeom>
        </p:spPr>
        <p:txBody>
          <a:bodyPr vert="horz" wrap="square" lIns="0" tIns="0" rIns="0" bIns="0" rtlCol="0">
            <a:spAutoFit/>
          </a:bodyPr>
          <a:lstStyle/>
          <a:p>
            <a:pPr marL="12700">
              <a:lnSpc>
                <a:spcPct val="100000"/>
              </a:lnSpc>
            </a:pPr>
            <a:r>
              <a:rPr sz="1200" spc="-10" dirty="0">
                <a:latin typeface="Arial"/>
                <a:cs typeface="Arial"/>
              </a:rPr>
              <a:t>Time</a:t>
            </a:r>
            <a:r>
              <a:rPr sz="1200" spc="-10" dirty="0">
                <a:latin typeface="ＭＳ Ｐゴシック"/>
                <a:cs typeface="ＭＳ Ｐゴシック"/>
              </a:rPr>
              <a:t>（</a:t>
            </a:r>
            <a:r>
              <a:rPr sz="1200" spc="-10" dirty="0">
                <a:latin typeface="Arial"/>
                <a:cs typeface="Arial"/>
              </a:rPr>
              <a:t>sec</a:t>
            </a:r>
            <a:r>
              <a:rPr sz="1200" spc="-10" dirty="0">
                <a:latin typeface="ＭＳ Ｐゴシック"/>
                <a:cs typeface="ＭＳ Ｐゴシック"/>
              </a:rPr>
              <a:t>）</a:t>
            </a:r>
            <a:endParaRPr sz="1200" dirty="0">
              <a:latin typeface="ＭＳ Ｐゴシック"/>
              <a:cs typeface="ＭＳ Ｐゴシック"/>
            </a:endParaRPr>
          </a:p>
        </p:txBody>
      </p:sp>
      <p:sp>
        <p:nvSpPr>
          <p:cNvPr id="26" name="object 26"/>
          <p:cNvSpPr txBox="1"/>
          <p:nvPr/>
        </p:nvSpPr>
        <p:spPr>
          <a:xfrm>
            <a:off x="1120184" y="2992818"/>
            <a:ext cx="6816090" cy="680085"/>
          </a:xfrm>
          <a:prstGeom prst="rect">
            <a:avLst/>
          </a:prstGeom>
        </p:spPr>
        <p:txBody>
          <a:bodyPr vert="horz" wrap="square" lIns="0" tIns="0" rIns="0" bIns="0" rtlCol="0">
            <a:spAutoFit/>
          </a:bodyPr>
          <a:lstStyle/>
          <a:p>
            <a:pPr marL="935990">
              <a:lnSpc>
                <a:spcPct val="100000"/>
              </a:lnSpc>
              <a:tabLst>
                <a:tab pos="5186045" algn="l"/>
              </a:tabLst>
            </a:pPr>
            <a:r>
              <a:rPr sz="1200" dirty="0">
                <a:latin typeface="Arial"/>
                <a:cs typeface="Arial"/>
              </a:rPr>
              <a:t>Frequency</a:t>
            </a:r>
            <a:r>
              <a:rPr sz="1200" dirty="0">
                <a:latin typeface="ＭＳ Ｐゴシック"/>
                <a:cs typeface="ＭＳ Ｐゴシック"/>
              </a:rPr>
              <a:t>（</a:t>
            </a:r>
            <a:r>
              <a:rPr sz="1200" dirty="0">
                <a:latin typeface="Arial"/>
                <a:cs typeface="Arial"/>
              </a:rPr>
              <a:t>Hz)	</a:t>
            </a:r>
            <a:r>
              <a:rPr sz="1200" spc="-10" dirty="0">
                <a:latin typeface="Arial"/>
                <a:cs typeface="Arial"/>
              </a:rPr>
              <a:t>Time</a:t>
            </a:r>
            <a:r>
              <a:rPr sz="1200" spc="-10" dirty="0">
                <a:latin typeface="ＭＳ Ｐゴシック"/>
                <a:cs typeface="ＭＳ Ｐゴシック"/>
              </a:rPr>
              <a:t>（</a:t>
            </a:r>
            <a:r>
              <a:rPr sz="1200" spc="-10" dirty="0">
                <a:latin typeface="Arial"/>
                <a:cs typeface="Arial"/>
              </a:rPr>
              <a:t>sec</a:t>
            </a:r>
            <a:r>
              <a:rPr sz="1200" spc="-10" dirty="0">
                <a:latin typeface="ＭＳ Ｐゴシック"/>
                <a:cs typeface="ＭＳ Ｐゴシック"/>
              </a:rPr>
              <a:t>）</a:t>
            </a:r>
            <a:endParaRPr sz="1200" dirty="0">
              <a:latin typeface="ＭＳ Ｐゴシック"/>
              <a:cs typeface="ＭＳ Ｐゴシック"/>
            </a:endParaRPr>
          </a:p>
          <a:p>
            <a:pPr marL="241300" marR="5080" indent="-228600">
              <a:lnSpc>
                <a:spcPct val="100000"/>
              </a:lnSpc>
              <a:spcBef>
                <a:spcPts val="380"/>
              </a:spcBef>
            </a:pPr>
            <a:r>
              <a:rPr sz="1400" dirty="0">
                <a:latin typeface="Calibri"/>
                <a:cs typeface="Calibri"/>
              </a:rPr>
              <a:t>(a) </a:t>
            </a:r>
            <a:r>
              <a:rPr sz="1400" spc="-15" dirty="0">
                <a:latin typeface="Calibri"/>
                <a:cs typeface="Calibri"/>
              </a:rPr>
              <a:t>Time </a:t>
            </a:r>
            <a:r>
              <a:rPr sz="1400" spc="-25" dirty="0">
                <a:latin typeface="Calibri"/>
                <a:cs typeface="Calibri"/>
              </a:rPr>
              <a:t>Waveform </a:t>
            </a:r>
            <a:r>
              <a:rPr sz="1400" spc="-5" dirty="0">
                <a:latin typeface="Calibri"/>
                <a:cs typeface="Calibri"/>
              </a:rPr>
              <a:t>of </a:t>
            </a:r>
            <a:r>
              <a:rPr sz="1400" spc="-10" dirty="0">
                <a:latin typeface="Calibri"/>
                <a:cs typeface="Calibri"/>
              </a:rPr>
              <a:t>Pulse </a:t>
            </a:r>
            <a:r>
              <a:rPr sz="1400" spc="-15" dirty="0">
                <a:latin typeface="Calibri"/>
                <a:cs typeface="Calibri"/>
              </a:rPr>
              <a:t>(right figure) </a:t>
            </a:r>
            <a:r>
              <a:rPr sz="1400" spc="-10" dirty="0">
                <a:latin typeface="Calibri"/>
                <a:cs typeface="Calibri"/>
              </a:rPr>
              <a:t>and </a:t>
            </a:r>
            <a:r>
              <a:rPr sz="1400" spc="-15" dirty="0">
                <a:latin typeface="Calibri"/>
                <a:cs typeface="Calibri"/>
              </a:rPr>
              <a:t>its Frequency </a:t>
            </a:r>
            <a:r>
              <a:rPr sz="1400" spc="-10" dirty="0">
                <a:latin typeface="Calibri"/>
                <a:cs typeface="Calibri"/>
              </a:rPr>
              <a:t>Spectrum </a:t>
            </a:r>
            <a:r>
              <a:rPr sz="1400" spc="-15" dirty="0">
                <a:latin typeface="Calibri"/>
                <a:cs typeface="Calibri"/>
              </a:rPr>
              <a:t>with notches </a:t>
            </a:r>
            <a:r>
              <a:rPr sz="1400" spc="-10" dirty="0">
                <a:latin typeface="Calibri"/>
                <a:cs typeface="Calibri"/>
              </a:rPr>
              <a:t>in </a:t>
            </a:r>
            <a:r>
              <a:rPr sz="1400" spc="-5" dirty="0">
                <a:latin typeface="Calibri"/>
                <a:cs typeface="Calibri"/>
              </a:rPr>
              <a:t>2.4 </a:t>
            </a:r>
            <a:r>
              <a:rPr sz="1400" spc="-15" dirty="0">
                <a:latin typeface="Calibri"/>
                <a:cs typeface="Calibri"/>
              </a:rPr>
              <a:t>and  </a:t>
            </a:r>
            <a:r>
              <a:rPr sz="1400" spc="-10" dirty="0">
                <a:latin typeface="Calibri"/>
                <a:cs typeface="Calibri"/>
              </a:rPr>
              <a:t>5.2GHz for </a:t>
            </a:r>
            <a:r>
              <a:rPr sz="1400" spc="-5" dirty="0">
                <a:latin typeface="Calibri"/>
                <a:cs typeface="Calibri"/>
              </a:rPr>
              <a:t>WLAN </a:t>
            </a:r>
            <a:r>
              <a:rPr sz="1400" spc="-10" dirty="0">
                <a:latin typeface="Calibri"/>
                <a:cs typeface="Calibri"/>
              </a:rPr>
              <a:t>(left</a:t>
            </a:r>
            <a:r>
              <a:rPr sz="1400" spc="25" dirty="0">
                <a:latin typeface="Calibri"/>
                <a:cs typeface="Calibri"/>
              </a:rPr>
              <a:t> </a:t>
            </a:r>
            <a:r>
              <a:rPr sz="1400" spc="-15" dirty="0">
                <a:latin typeface="Calibri"/>
                <a:cs typeface="Calibri"/>
              </a:rPr>
              <a:t>figure)</a:t>
            </a:r>
            <a:endParaRPr sz="1400" dirty="0">
              <a:latin typeface="Calibri"/>
              <a:cs typeface="Calibri"/>
            </a:endParaRPr>
          </a:p>
        </p:txBody>
      </p:sp>
      <p:sp>
        <p:nvSpPr>
          <p:cNvPr id="27" name="object 27"/>
          <p:cNvSpPr/>
          <p:nvPr/>
        </p:nvSpPr>
        <p:spPr>
          <a:xfrm>
            <a:off x="2090927" y="4943855"/>
            <a:ext cx="1216660" cy="277495"/>
          </a:xfrm>
          <a:custGeom>
            <a:avLst/>
            <a:gdLst/>
            <a:ahLst/>
            <a:cxnLst/>
            <a:rect l="l" t="t" r="r" b="b"/>
            <a:pathLst>
              <a:path w="1216660" h="277495">
                <a:moveTo>
                  <a:pt x="0" y="0"/>
                </a:moveTo>
                <a:lnTo>
                  <a:pt x="1216152" y="0"/>
                </a:lnTo>
                <a:lnTo>
                  <a:pt x="1216152" y="277368"/>
                </a:lnTo>
                <a:lnTo>
                  <a:pt x="0" y="277368"/>
                </a:lnTo>
                <a:lnTo>
                  <a:pt x="0" y="0"/>
                </a:lnTo>
                <a:close/>
              </a:path>
            </a:pathLst>
          </a:custGeom>
          <a:solidFill>
            <a:srgbClr val="FFFFFF"/>
          </a:solidFill>
        </p:spPr>
        <p:txBody>
          <a:bodyPr wrap="square" lIns="0" tIns="0" rIns="0" bIns="0" rtlCol="0"/>
          <a:lstStyle/>
          <a:p>
            <a:endParaRPr dirty="0"/>
          </a:p>
        </p:txBody>
      </p:sp>
      <p:sp>
        <p:nvSpPr>
          <p:cNvPr id="28" name="object 28"/>
          <p:cNvSpPr txBox="1"/>
          <p:nvPr/>
        </p:nvSpPr>
        <p:spPr>
          <a:xfrm>
            <a:off x="2168150" y="4986273"/>
            <a:ext cx="1064260" cy="197485"/>
          </a:xfrm>
          <a:prstGeom prst="rect">
            <a:avLst/>
          </a:prstGeom>
        </p:spPr>
        <p:txBody>
          <a:bodyPr vert="horz" wrap="square" lIns="0" tIns="0" rIns="0" bIns="0" rtlCol="0">
            <a:spAutoFit/>
          </a:bodyPr>
          <a:lstStyle/>
          <a:p>
            <a:pPr marL="12700">
              <a:lnSpc>
                <a:spcPct val="100000"/>
              </a:lnSpc>
            </a:pPr>
            <a:r>
              <a:rPr sz="1200" spc="10" dirty="0">
                <a:latin typeface="Arial"/>
                <a:cs typeface="Arial"/>
              </a:rPr>
              <a:t>F</a:t>
            </a:r>
            <a:r>
              <a:rPr sz="1200" spc="5" dirty="0">
                <a:latin typeface="Arial"/>
                <a:cs typeface="Arial"/>
              </a:rPr>
              <a:t>r</a:t>
            </a:r>
            <a:r>
              <a:rPr sz="1200" spc="-5" dirty="0">
                <a:latin typeface="Arial"/>
                <a:cs typeface="Arial"/>
              </a:rPr>
              <a:t>equenc</a:t>
            </a:r>
            <a:r>
              <a:rPr sz="1200" dirty="0">
                <a:latin typeface="Arial"/>
                <a:cs typeface="Arial"/>
              </a:rPr>
              <a:t>y</a:t>
            </a:r>
            <a:r>
              <a:rPr sz="1200" dirty="0">
                <a:latin typeface="ＭＳ Ｐゴシック"/>
                <a:cs typeface="ＭＳ Ｐゴシック"/>
              </a:rPr>
              <a:t>（</a:t>
            </a:r>
            <a:r>
              <a:rPr sz="1200" spc="-10" dirty="0">
                <a:latin typeface="Arial"/>
                <a:cs typeface="Arial"/>
              </a:rPr>
              <a:t>H</a:t>
            </a:r>
            <a:r>
              <a:rPr sz="1200" dirty="0">
                <a:latin typeface="Arial"/>
                <a:cs typeface="Arial"/>
              </a:rPr>
              <a:t>z)</a:t>
            </a:r>
          </a:p>
        </p:txBody>
      </p:sp>
      <p:sp>
        <p:nvSpPr>
          <p:cNvPr id="32" name="object 32"/>
          <p:cNvSpPr txBox="1"/>
          <p:nvPr/>
        </p:nvSpPr>
        <p:spPr>
          <a:xfrm>
            <a:off x="590608" y="6230436"/>
            <a:ext cx="7956550" cy="252095"/>
          </a:xfrm>
          <a:prstGeom prst="rect">
            <a:avLst/>
          </a:prstGeom>
        </p:spPr>
        <p:txBody>
          <a:bodyPr vert="horz" wrap="square" lIns="0" tIns="0" rIns="0" bIns="0" rtlCol="0">
            <a:spAutoFit/>
          </a:bodyPr>
          <a:lstStyle/>
          <a:p>
            <a:pPr marL="12700">
              <a:lnSpc>
                <a:spcPts val="1855"/>
              </a:lnSpc>
              <a:tabLst>
                <a:tab pos="7943215" algn="l"/>
              </a:tabLst>
            </a:pPr>
            <a:r>
              <a:rPr sz="1600" dirty="0">
                <a:latin typeface="Times New Roman"/>
                <a:cs typeface="Times New Roman"/>
              </a:rPr>
              <a:t>8</a:t>
            </a:r>
            <a:r>
              <a:rPr sz="1600" u="sng" dirty="0">
                <a:latin typeface="Times New Roman"/>
                <a:cs typeface="Times New Roman"/>
              </a:rPr>
              <a:t>02.15-03/097r1, </a:t>
            </a:r>
            <a:r>
              <a:rPr sz="1600" u="sng" spc="5" dirty="0">
                <a:latin typeface="Times New Roman"/>
                <a:cs typeface="Times New Roman"/>
              </a:rPr>
              <a:t>March 3,</a:t>
            </a:r>
            <a:r>
              <a:rPr sz="1600" u="sng" spc="-160" dirty="0">
                <a:latin typeface="Times New Roman"/>
                <a:cs typeface="Times New Roman"/>
              </a:rPr>
              <a:t> </a:t>
            </a:r>
            <a:r>
              <a:rPr sz="1600" u="sng" spc="10" dirty="0">
                <a:latin typeface="Times New Roman"/>
                <a:cs typeface="Times New Roman"/>
              </a:rPr>
              <a:t>2003.	</a:t>
            </a:r>
            <a:endParaRPr sz="1600" dirty="0">
              <a:latin typeface="Times New Roman"/>
              <a:cs typeface="Times New Roman"/>
            </a:endParaRPr>
          </a:p>
        </p:txBody>
      </p:sp>
      <p:sp>
        <p:nvSpPr>
          <p:cNvPr id="29" name="object 29"/>
          <p:cNvSpPr txBox="1"/>
          <p:nvPr/>
        </p:nvSpPr>
        <p:spPr>
          <a:xfrm>
            <a:off x="592785" y="866187"/>
            <a:ext cx="8172392" cy="430887"/>
          </a:xfrm>
          <a:prstGeom prst="rect">
            <a:avLst/>
          </a:prstGeom>
        </p:spPr>
        <p:txBody>
          <a:bodyPr vert="horz" wrap="square" lIns="0" tIns="0" rIns="0" bIns="0" rtlCol="0">
            <a:spAutoFit/>
          </a:bodyPr>
          <a:lstStyle/>
          <a:p>
            <a:pPr marL="2783205" marR="5080" indent="-2771140">
              <a:lnSpc>
                <a:spcPct val="100000"/>
              </a:lnSpc>
            </a:pPr>
            <a:r>
              <a:rPr lang="en-US" sz="2800" b="1" spc="5" dirty="0">
                <a:latin typeface="Arial"/>
                <a:cs typeface="Arial"/>
              </a:rPr>
              <a:t>(5)</a:t>
            </a:r>
            <a:r>
              <a:rPr sz="2800" b="1" spc="5" dirty="0">
                <a:latin typeface="Arial"/>
                <a:cs typeface="Arial"/>
              </a:rPr>
              <a:t> </a:t>
            </a:r>
            <a:r>
              <a:rPr sz="2800" b="1" dirty="0">
                <a:latin typeface="Arial"/>
                <a:cs typeface="Arial"/>
              </a:rPr>
              <a:t>Interference </a:t>
            </a:r>
            <a:r>
              <a:rPr sz="2800" b="1" spc="5" dirty="0">
                <a:latin typeface="Arial"/>
                <a:cs typeface="Arial"/>
              </a:rPr>
              <a:t>Mitigation </a:t>
            </a:r>
            <a:r>
              <a:rPr sz="2800" b="1" spc="-5" dirty="0">
                <a:latin typeface="Arial"/>
                <a:cs typeface="Arial"/>
              </a:rPr>
              <a:t>among</a:t>
            </a:r>
            <a:r>
              <a:rPr sz="2800" b="1" spc="-155" dirty="0">
                <a:latin typeface="Arial"/>
                <a:cs typeface="Arial"/>
              </a:rPr>
              <a:t> </a:t>
            </a:r>
            <a:r>
              <a:rPr sz="2800" b="1" spc="-5" dirty="0">
                <a:latin typeface="Arial"/>
                <a:cs typeface="Arial"/>
              </a:rPr>
              <a:t>Other Radios</a:t>
            </a:r>
            <a:endParaRPr sz="2800" dirty="0">
              <a:latin typeface="Arial"/>
              <a:cs typeface="Arial"/>
            </a:endParaRPr>
          </a:p>
        </p:txBody>
      </p:sp>
      <p:sp>
        <p:nvSpPr>
          <p:cNvPr id="30" name="object 30"/>
          <p:cNvSpPr txBox="1"/>
          <p:nvPr/>
        </p:nvSpPr>
        <p:spPr>
          <a:xfrm>
            <a:off x="590608" y="5231399"/>
            <a:ext cx="7956492" cy="1000274"/>
          </a:xfrm>
          <a:prstGeom prst="rect">
            <a:avLst/>
          </a:prstGeom>
        </p:spPr>
        <p:txBody>
          <a:bodyPr vert="horz" wrap="square" lIns="0" tIns="0" rIns="0" bIns="0" rtlCol="0">
            <a:spAutoFit/>
          </a:bodyPr>
          <a:lstStyle/>
          <a:p>
            <a:pPr marL="535940" marR="151765">
              <a:lnSpc>
                <a:spcPct val="100000"/>
              </a:lnSpc>
            </a:pPr>
            <a:r>
              <a:rPr sz="1400" spc="-10" dirty="0">
                <a:latin typeface="Calibri"/>
                <a:cs typeface="Calibri"/>
              </a:rPr>
              <a:t>(b) </a:t>
            </a:r>
            <a:r>
              <a:rPr sz="1400" spc="-15" dirty="0">
                <a:latin typeface="Calibri"/>
                <a:cs typeface="Calibri"/>
              </a:rPr>
              <a:t>Time </a:t>
            </a:r>
            <a:r>
              <a:rPr sz="1400" spc="-25" dirty="0">
                <a:latin typeface="Calibri"/>
                <a:cs typeface="Calibri"/>
              </a:rPr>
              <a:t>Waveform </a:t>
            </a:r>
            <a:r>
              <a:rPr sz="1400" spc="-5" dirty="0">
                <a:latin typeface="Calibri"/>
                <a:cs typeface="Calibri"/>
              </a:rPr>
              <a:t>of </a:t>
            </a:r>
            <a:r>
              <a:rPr sz="1400" spc="-10" dirty="0">
                <a:latin typeface="Calibri"/>
                <a:cs typeface="Calibri"/>
              </a:rPr>
              <a:t>Pulse </a:t>
            </a:r>
            <a:r>
              <a:rPr sz="1400" spc="-15" dirty="0">
                <a:latin typeface="Calibri"/>
                <a:cs typeface="Calibri"/>
              </a:rPr>
              <a:t>(right figure) </a:t>
            </a:r>
            <a:r>
              <a:rPr sz="1400" spc="-10" dirty="0">
                <a:latin typeface="Calibri"/>
                <a:cs typeface="Calibri"/>
              </a:rPr>
              <a:t>and </a:t>
            </a:r>
            <a:r>
              <a:rPr sz="1400" spc="-15" dirty="0">
                <a:latin typeface="Calibri"/>
                <a:cs typeface="Calibri"/>
              </a:rPr>
              <a:t>its Frequency </a:t>
            </a:r>
            <a:r>
              <a:rPr sz="1400" spc="-10" dirty="0">
                <a:latin typeface="Calibri"/>
                <a:cs typeface="Calibri"/>
              </a:rPr>
              <a:t>Spectrum </a:t>
            </a:r>
            <a:r>
              <a:rPr sz="1400" spc="-15" dirty="0">
                <a:latin typeface="Calibri"/>
                <a:cs typeface="Calibri"/>
              </a:rPr>
              <a:t>satisfying </a:t>
            </a:r>
            <a:r>
              <a:rPr sz="1400" spc="-10" dirty="0">
                <a:latin typeface="Calibri"/>
                <a:cs typeface="Calibri"/>
              </a:rPr>
              <a:t>spectrum </a:t>
            </a:r>
            <a:r>
              <a:rPr sz="1400" spc="-5" dirty="0">
                <a:latin typeface="Calibri"/>
                <a:cs typeface="Calibri"/>
              </a:rPr>
              <a:t>mask  </a:t>
            </a:r>
            <a:r>
              <a:rPr sz="1400" spc="-10" dirty="0">
                <a:latin typeface="Calibri"/>
                <a:cs typeface="Calibri"/>
              </a:rPr>
              <a:t>(left</a:t>
            </a:r>
            <a:r>
              <a:rPr sz="1400" spc="-55" dirty="0">
                <a:latin typeface="Calibri"/>
                <a:cs typeface="Calibri"/>
              </a:rPr>
              <a:t> </a:t>
            </a:r>
            <a:r>
              <a:rPr sz="1400" spc="-15" dirty="0">
                <a:latin typeface="Calibri"/>
                <a:cs typeface="Calibri"/>
              </a:rPr>
              <a:t>figure)</a:t>
            </a:r>
            <a:endParaRPr sz="1400" dirty="0">
              <a:latin typeface="Calibri"/>
              <a:cs typeface="Calibri"/>
            </a:endParaRPr>
          </a:p>
          <a:p>
            <a:pPr marL="12700" marR="5080">
              <a:lnSpc>
                <a:spcPct val="100000"/>
              </a:lnSpc>
              <a:spcBef>
                <a:spcPts val="600"/>
              </a:spcBef>
            </a:pPr>
            <a:r>
              <a:rPr sz="1600" spc="-5" dirty="0">
                <a:latin typeface="Times New Roman"/>
                <a:cs typeface="Times New Roman"/>
              </a:rPr>
              <a:t>Ref. R.Kohno, </a:t>
            </a:r>
            <a:r>
              <a:rPr sz="1600" dirty="0">
                <a:latin typeface="Times New Roman"/>
                <a:cs typeface="Times New Roman"/>
              </a:rPr>
              <a:t>H.Zhang, H.Nagasaka, </a:t>
            </a:r>
            <a:r>
              <a:rPr sz="1600" spc="-5" dirty="0">
                <a:latin typeface="Times New Roman"/>
                <a:cs typeface="Times New Roman"/>
              </a:rPr>
              <a:t>"Ultra </a:t>
            </a:r>
            <a:r>
              <a:rPr sz="1600" spc="-10" dirty="0">
                <a:latin typeface="Times New Roman"/>
                <a:cs typeface="Times New Roman"/>
              </a:rPr>
              <a:t>Wideband </a:t>
            </a:r>
            <a:r>
              <a:rPr sz="1600" dirty="0">
                <a:latin typeface="Times New Roman"/>
                <a:cs typeface="Times New Roman"/>
              </a:rPr>
              <a:t>impulse </a:t>
            </a:r>
            <a:r>
              <a:rPr sz="1600" spc="5" dirty="0">
                <a:latin typeface="Times New Roman"/>
                <a:cs typeface="Times New Roman"/>
              </a:rPr>
              <a:t>radio using </a:t>
            </a:r>
            <a:r>
              <a:rPr sz="1600" spc="-10" dirty="0">
                <a:latin typeface="Times New Roman"/>
                <a:cs typeface="Times New Roman"/>
              </a:rPr>
              <a:t>free-verse </a:t>
            </a:r>
            <a:r>
              <a:rPr sz="1600" dirty="0">
                <a:latin typeface="Times New Roman"/>
                <a:cs typeface="Times New Roman"/>
              </a:rPr>
              <a:t>pulse  </a:t>
            </a:r>
            <a:r>
              <a:rPr sz="1600" spc="-10" dirty="0">
                <a:latin typeface="Times New Roman"/>
                <a:cs typeface="Times New Roman"/>
              </a:rPr>
              <a:t>waveform </a:t>
            </a:r>
            <a:r>
              <a:rPr sz="1600" spc="5" dirty="0">
                <a:latin typeface="Times New Roman"/>
                <a:cs typeface="Times New Roman"/>
              </a:rPr>
              <a:t>shaping </a:t>
            </a:r>
            <a:r>
              <a:rPr sz="1600" dirty="0">
                <a:latin typeface="Times New Roman"/>
                <a:cs typeface="Times New Roman"/>
              </a:rPr>
              <a:t>, </a:t>
            </a:r>
            <a:r>
              <a:rPr sz="1600" b="1" spc="-5" dirty="0">
                <a:solidFill>
                  <a:srgbClr val="FF0000"/>
                </a:solidFill>
                <a:latin typeface="Times New Roman"/>
                <a:cs typeface="Times New Roman"/>
              </a:rPr>
              <a:t>Soft-Spectrum </a:t>
            </a:r>
            <a:r>
              <a:rPr sz="1600" b="1" spc="5" dirty="0">
                <a:solidFill>
                  <a:srgbClr val="FF0000"/>
                </a:solidFill>
                <a:latin typeface="Times New Roman"/>
                <a:cs typeface="Times New Roman"/>
              </a:rPr>
              <a:t>adaptation</a:t>
            </a:r>
            <a:r>
              <a:rPr sz="1600" spc="5" dirty="0">
                <a:latin typeface="Times New Roman"/>
                <a:cs typeface="Times New Roman"/>
              </a:rPr>
              <a:t>, and </a:t>
            </a:r>
            <a:r>
              <a:rPr sz="1600" spc="-5" dirty="0">
                <a:latin typeface="Times New Roman"/>
                <a:cs typeface="Times New Roman"/>
              </a:rPr>
              <a:t>local </a:t>
            </a:r>
            <a:r>
              <a:rPr sz="1600" spc="5" dirty="0">
                <a:latin typeface="Times New Roman"/>
                <a:cs typeface="Times New Roman"/>
              </a:rPr>
              <a:t>sine </a:t>
            </a:r>
            <a:r>
              <a:rPr sz="1600" dirty="0">
                <a:latin typeface="Times New Roman"/>
                <a:cs typeface="Times New Roman"/>
              </a:rPr>
              <a:t>template </a:t>
            </a:r>
            <a:r>
              <a:rPr sz="1600" spc="-5" dirty="0">
                <a:latin typeface="Times New Roman"/>
                <a:cs typeface="Times New Roman"/>
              </a:rPr>
              <a:t>receiving," </a:t>
            </a:r>
            <a:r>
              <a:rPr sz="1600" dirty="0">
                <a:latin typeface="Times New Roman"/>
                <a:cs typeface="Times New Roman"/>
              </a:rPr>
              <a:t>doc.:</a:t>
            </a:r>
            <a:r>
              <a:rPr sz="1600" spc="10" dirty="0">
                <a:latin typeface="Times New Roman"/>
                <a:cs typeface="Times New Roman"/>
              </a:rPr>
              <a:t> </a:t>
            </a:r>
            <a:r>
              <a:rPr sz="1600" spc="-15" dirty="0">
                <a:latin typeface="Times New Roman"/>
                <a:cs typeface="Times New Roman"/>
              </a:rPr>
              <a:t>IEEE</a:t>
            </a:r>
            <a:endParaRPr sz="1600" dirty="0">
              <a:latin typeface="Times New Roman"/>
              <a:cs typeface="Times New Roman"/>
            </a:endParaRPr>
          </a:p>
        </p:txBody>
      </p:sp>
      <p:sp>
        <p:nvSpPr>
          <p:cNvPr id="38" name="object 3">
            <a:extLst>
              <a:ext uri="{FF2B5EF4-FFF2-40B4-BE49-F238E27FC236}">
                <a16:creationId xmlns:a16="http://schemas.microsoft.com/office/drawing/2014/main" id="{F775A845-9088-4AC5-8585-7CBC03E40BE1}"/>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40" name="object 3">
            <a:extLst>
              <a:ext uri="{FF2B5EF4-FFF2-40B4-BE49-F238E27FC236}">
                <a16:creationId xmlns:a16="http://schemas.microsoft.com/office/drawing/2014/main" id="{611996AF-B8C5-4AEE-BE37-367C1AEEC3DC}"/>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42" name="object 2">
            <a:extLst>
              <a:ext uri="{FF2B5EF4-FFF2-40B4-BE49-F238E27FC236}">
                <a16:creationId xmlns:a16="http://schemas.microsoft.com/office/drawing/2014/main" id="{15AC3E69-21C6-1344-482B-C1DCAAA7EACB}"/>
              </a:ext>
            </a:extLst>
          </p:cNvPr>
          <p:cNvSpPr txBox="1"/>
          <p:nvPr/>
        </p:nvSpPr>
        <p:spPr>
          <a:xfrm>
            <a:off x="5555996" y="381000"/>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802.15-25-0033-02-06ma</a:t>
            </a:r>
            <a:endParaRPr sz="1400" dirty="0">
              <a:latin typeface="Arial"/>
              <a:cs typeface="Arial"/>
            </a:endParaRPr>
          </a:p>
        </p:txBody>
      </p:sp>
      <p:sp>
        <p:nvSpPr>
          <p:cNvPr id="35" name="日付プレースホルダー 34">
            <a:extLst>
              <a:ext uri="{FF2B5EF4-FFF2-40B4-BE49-F238E27FC236}">
                <a16:creationId xmlns:a16="http://schemas.microsoft.com/office/drawing/2014/main" id="{2DFDB831-E68E-6E1E-4D03-43FB18CD5B40}"/>
              </a:ext>
            </a:extLst>
          </p:cNvPr>
          <p:cNvSpPr>
            <a:spLocks noGrp="1"/>
          </p:cNvSpPr>
          <p:nvPr>
            <p:ph type="dt" sz="half" idx="13"/>
          </p:nvPr>
        </p:nvSpPr>
        <p:spPr>
          <a:xfrm>
            <a:off x="758084" y="394156"/>
            <a:ext cx="1600200" cy="215444"/>
          </a:xfrm>
        </p:spPr>
        <p:txBody>
          <a:bodyPr/>
          <a:lstStyle/>
          <a:p>
            <a:r>
              <a:rPr lang="en-US" altLang="ja-JP"/>
              <a:t>July 2025</a:t>
            </a:r>
            <a:endParaRPr lang="en-US" altLang="ja-JP" dirty="0"/>
          </a:p>
        </p:txBody>
      </p:sp>
      <p:sp>
        <p:nvSpPr>
          <p:cNvPr id="2" name="object 4">
            <a:extLst>
              <a:ext uri="{FF2B5EF4-FFF2-40B4-BE49-F238E27FC236}">
                <a16:creationId xmlns:a16="http://schemas.microsoft.com/office/drawing/2014/main" id="{46CC3E7C-5CC7-7648-795B-54F513045C6B}"/>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3" name="object 5">
            <a:extLst>
              <a:ext uri="{FF2B5EF4-FFF2-40B4-BE49-F238E27FC236}">
                <a16:creationId xmlns:a16="http://schemas.microsoft.com/office/drawing/2014/main" id="{3EFD9713-7421-4ADB-AE38-00434E15D439}"/>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36" name="object 4">
            <a:extLst>
              <a:ext uri="{FF2B5EF4-FFF2-40B4-BE49-F238E27FC236}">
                <a16:creationId xmlns:a16="http://schemas.microsoft.com/office/drawing/2014/main" id="{94321A79-B96B-8C43-2D69-A29B4C813ACD}"/>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37" name="object 9">
            <a:extLst>
              <a:ext uri="{FF2B5EF4-FFF2-40B4-BE49-F238E27FC236}">
                <a16:creationId xmlns:a16="http://schemas.microsoft.com/office/drawing/2014/main" id="{F5F6D34E-9644-F28D-3407-25CF2F174545}"/>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70</a:t>
            </a:fld>
            <a:endParaRPr sz="1050" dirty="0">
              <a:latin typeface="Arial"/>
              <a:cs typeface="Arial"/>
            </a:endParaRPr>
          </a:p>
        </p:txBody>
      </p:sp>
      <p:sp>
        <p:nvSpPr>
          <p:cNvPr id="39" name="object 10">
            <a:extLst>
              <a:ext uri="{FF2B5EF4-FFF2-40B4-BE49-F238E27FC236}">
                <a16:creationId xmlns:a16="http://schemas.microsoft.com/office/drawing/2014/main" id="{39C7961C-401D-E0A6-CD66-3F84E93349BB}"/>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3" name="object 3"/>
          <p:cNvSpPr/>
          <p:nvPr/>
        </p:nvSpPr>
        <p:spPr>
          <a:xfrm>
            <a:off x="2129389" y="3452974"/>
            <a:ext cx="619760" cy="619125"/>
          </a:xfrm>
          <a:custGeom>
            <a:avLst/>
            <a:gdLst/>
            <a:ahLst/>
            <a:cxnLst/>
            <a:rect l="l" t="t" r="r" b="b"/>
            <a:pathLst>
              <a:path w="619760" h="619125">
                <a:moveTo>
                  <a:pt x="619492" y="310307"/>
                </a:moveTo>
                <a:lnTo>
                  <a:pt x="619492" y="341030"/>
                </a:lnTo>
                <a:lnTo>
                  <a:pt x="605657" y="402477"/>
                </a:lnTo>
                <a:lnTo>
                  <a:pt x="582599" y="457779"/>
                </a:lnTo>
                <a:lnTo>
                  <a:pt x="548780" y="506937"/>
                </a:lnTo>
                <a:lnTo>
                  <a:pt x="507276" y="549950"/>
                </a:lnTo>
                <a:lnTo>
                  <a:pt x="458086" y="582210"/>
                </a:lnTo>
                <a:lnTo>
                  <a:pt x="402746" y="606788"/>
                </a:lnTo>
                <a:lnTo>
                  <a:pt x="341258" y="619078"/>
                </a:lnTo>
                <a:lnTo>
                  <a:pt x="310514" y="619078"/>
                </a:lnTo>
                <a:lnTo>
                  <a:pt x="278233" y="619078"/>
                </a:lnTo>
                <a:lnTo>
                  <a:pt x="216745" y="606788"/>
                </a:lnTo>
                <a:lnTo>
                  <a:pt x="161406" y="582210"/>
                </a:lnTo>
                <a:lnTo>
                  <a:pt x="112215" y="549950"/>
                </a:lnTo>
                <a:lnTo>
                  <a:pt x="70711" y="506937"/>
                </a:lnTo>
                <a:lnTo>
                  <a:pt x="36892" y="457779"/>
                </a:lnTo>
                <a:lnTo>
                  <a:pt x="13834" y="402477"/>
                </a:lnTo>
                <a:lnTo>
                  <a:pt x="1537" y="341030"/>
                </a:lnTo>
                <a:lnTo>
                  <a:pt x="0" y="310307"/>
                </a:lnTo>
                <a:lnTo>
                  <a:pt x="1537" y="278047"/>
                </a:lnTo>
                <a:lnTo>
                  <a:pt x="13834" y="218136"/>
                </a:lnTo>
                <a:lnTo>
                  <a:pt x="36892" y="161298"/>
                </a:lnTo>
                <a:lnTo>
                  <a:pt x="70711" y="112140"/>
                </a:lnTo>
                <a:lnTo>
                  <a:pt x="112215" y="70664"/>
                </a:lnTo>
                <a:lnTo>
                  <a:pt x="161406" y="36868"/>
                </a:lnTo>
                <a:lnTo>
                  <a:pt x="216745" y="13825"/>
                </a:lnTo>
                <a:lnTo>
                  <a:pt x="278233" y="1536"/>
                </a:lnTo>
                <a:lnTo>
                  <a:pt x="310514" y="0"/>
                </a:lnTo>
                <a:lnTo>
                  <a:pt x="341258" y="1536"/>
                </a:lnTo>
                <a:lnTo>
                  <a:pt x="402746" y="13825"/>
                </a:lnTo>
                <a:lnTo>
                  <a:pt x="458086" y="36868"/>
                </a:lnTo>
                <a:lnTo>
                  <a:pt x="507276" y="70664"/>
                </a:lnTo>
                <a:lnTo>
                  <a:pt x="548780" y="112140"/>
                </a:lnTo>
                <a:lnTo>
                  <a:pt x="582599" y="161298"/>
                </a:lnTo>
                <a:lnTo>
                  <a:pt x="605657" y="218136"/>
                </a:lnTo>
                <a:lnTo>
                  <a:pt x="619492" y="278047"/>
                </a:lnTo>
                <a:lnTo>
                  <a:pt x="619492" y="310307"/>
                </a:lnTo>
                <a:close/>
              </a:path>
            </a:pathLst>
          </a:custGeom>
          <a:ln w="21513">
            <a:solidFill>
              <a:srgbClr val="000000"/>
            </a:solidFill>
          </a:ln>
        </p:spPr>
        <p:txBody>
          <a:bodyPr wrap="square" lIns="0" tIns="0" rIns="0" bIns="0" rtlCol="0"/>
          <a:lstStyle/>
          <a:p>
            <a:endParaRPr dirty="0"/>
          </a:p>
        </p:txBody>
      </p:sp>
      <p:sp>
        <p:nvSpPr>
          <p:cNvPr id="4" name="object 4"/>
          <p:cNvSpPr/>
          <p:nvPr/>
        </p:nvSpPr>
        <p:spPr>
          <a:xfrm>
            <a:off x="2430681" y="4064372"/>
            <a:ext cx="10795" cy="1066165"/>
          </a:xfrm>
          <a:custGeom>
            <a:avLst/>
            <a:gdLst/>
            <a:ahLst/>
            <a:cxnLst/>
            <a:rect l="l" t="t" r="r" b="b"/>
            <a:pathLst>
              <a:path w="10794" h="1066164">
                <a:moveTo>
                  <a:pt x="10760" y="0"/>
                </a:moveTo>
                <a:lnTo>
                  <a:pt x="0" y="1066104"/>
                </a:lnTo>
              </a:path>
            </a:pathLst>
          </a:custGeom>
          <a:ln w="21520">
            <a:solidFill>
              <a:srgbClr val="000000"/>
            </a:solidFill>
          </a:ln>
        </p:spPr>
        <p:txBody>
          <a:bodyPr wrap="square" lIns="0" tIns="0" rIns="0" bIns="0" rtlCol="0"/>
          <a:lstStyle/>
          <a:p>
            <a:endParaRPr dirty="0"/>
          </a:p>
        </p:txBody>
      </p:sp>
      <p:sp>
        <p:nvSpPr>
          <p:cNvPr id="5" name="object 5"/>
          <p:cNvSpPr/>
          <p:nvPr/>
        </p:nvSpPr>
        <p:spPr>
          <a:xfrm>
            <a:off x="2430681" y="5130477"/>
            <a:ext cx="403225" cy="695960"/>
          </a:xfrm>
          <a:custGeom>
            <a:avLst/>
            <a:gdLst/>
            <a:ahLst/>
            <a:cxnLst/>
            <a:rect l="l" t="t" r="r" b="b"/>
            <a:pathLst>
              <a:path w="403225" h="695960">
                <a:moveTo>
                  <a:pt x="0" y="0"/>
                </a:moveTo>
                <a:lnTo>
                  <a:pt x="402746" y="695886"/>
                </a:lnTo>
              </a:path>
            </a:pathLst>
          </a:custGeom>
          <a:ln w="21517">
            <a:solidFill>
              <a:srgbClr val="000000"/>
            </a:solidFill>
          </a:ln>
        </p:spPr>
        <p:txBody>
          <a:bodyPr wrap="square" lIns="0" tIns="0" rIns="0" bIns="0" rtlCol="0"/>
          <a:lstStyle/>
          <a:p>
            <a:endParaRPr dirty="0"/>
          </a:p>
        </p:txBody>
      </p:sp>
      <p:sp>
        <p:nvSpPr>
          <p:cNvPr id="6" name="object 6"/>
          <p:cNvSpPr/>
          <p:nvPr/>
        </p:nvSpPr>
        <p:spPr>
          <a:xfrm>
            <a:off x="2027934" y="5130477"/>
            <a:ext cx="403225" cy="695960"/>
          </a:xfrm>
          <a:custGeom>
            <a:avLst/>
            <a:gdLst/>
            <a:ahLst/>
            <a:cxnLst/>
            <a:rect l="l" t="t" r="r" b="b"/>
            <a:pathLst>
              <a:path w="403225" h="695960">
                <a:moveTo>
                  <a:pt x="402746" y="0"/>
                </a:moveTo>
                <a:lnTo>
                  <a:pt x="0" y="695886"/>
                </a:lnTo>
              </a:path>
            </a:pathLst>
          </a:custGeom>
          <a:ln w="21517">
            <a:solidFill>
              <a:srgbClr val="000000"/>
            </a:solidFill>
          </a:ln>
        </p:spPr>
        <p:txBody>
          <a:bodyPr wrap="square" lIns="0" tIns="0" rIns="0" bIns="0" rtlCol="0"/>
          <a:lstStyle/>
          <a:p>
            <a:endParaRPr dirty="0"/>
          </a:p>
        </p:txBody>
      </p:sp>
      <p:sp>
        <p:nvSpPr>
          <p:cNvPr id="7" name="object 7"/>
          <p:cNvSpPr/>
          <p:nvPr/>
        </p:nvSpPr>
        <p:spPr>
          <a:xfrm>
            <a:off x="1774296" y="4313232"/>
            <a:ext cx="664210" cy="294005"/>
          </a:xfrm>
          <a:custGeom>
            <a:avLst/>
            <a:gdLst/>
            <a:ahLst/>
            <a:cxnLst/>
            <a:rect l="l" t="t" r="r" b="b"/>
            <a:pathLst>
              <a:path w="664210" h="294004">
                <a:moveTo>
                  <a:pt x="664071" y="0"/>
                </a:moveTo>
                <a:lnTo>
                  <a:pt x="0" y="293409"/>
                </a:lnTo>
              </a:path>
            </a:pathLst>
          </a:custGeom>
          <a:ln w="21508">
            <a:solidFill>
              <a:srgbClr val="000000"/>
            </a:solidFill>
          </a:ln>
        </p:spPr>
        <p:txBody>
          <a:bodyPr wrap="square" lIns="0" tIns="0" rIns="0" bIns="0" rtlCol="0"/>
          <a:lstStyle/>
          <a:p>
            <a:endParaRPr dirty="0"/>
          </a:p>
        </p:txBody>
      </p:sp>
      <p:sp>
        <p:nvSpPr>
          <p:cNvPr id="8" name="object 8"/>
          <p:cNvSpPr/>
          <p:nvPr/>
        </p:nvSpPr>
        <p:spPr>
          <a:xfrm>
            <a:off x="2438367" y="4313232"/>
            <a:ext cx="664210" cy="294005"/>
          </a:xfrm>
          <a:custGeom>
            <a:avLst/>
            <a:gdLst/>
            <a:ahLst/>
            <a:cxnLst/>
            <a:rect l="l" t="t" r="r" b="b"/>
            <a:pathLst>
              <a:path w="664210" h="294004">
                <a:moveTo>
                  <a:pt x="0" y="0"/>
                </a:moveTo>
                <a:lnTo>
                  <a:pt x="664071" y="293409"/>
                </a:lnTo>
              </a:path>
            </a:pathLst>
          </a:custGeom>
          <a:ln w="21508">
            <a:solidFill>
              <a:srgbClr val="000000"/>
            </a:solidFill>
          </a:ln>
        </p:spPr>
        <p:txBody>
          <a:bodyPr wrap="square" lIns="0" tIns="0" rIns="0" bIns="0" rtlCol="0"/>
          <a:lstStyle/>
          <a:p>
            <a:endParaRPr dirty="0"/>
          </a:p>
        </p:txBody>
      </p:sp>
      <p:sp>
        <p:nvSpPr>
          <p:cNvPr id="9" name="object 9"/>
          <p:cNvSpPr/>
          <p:nvPr/>
        </p:nvSpPr>
        <p:spPr>
          <a:xfrm>
            <a:off x="5810988" y="3310111"/>
            <a:ext cx="432434" cy="267335"/>
          </a:xfrm>
          <a:custGeom>
            <a:avLst/>
            <a:gdLst/>
            <a:ahLst/>
            <a:cxnLst/>
            <a:rect l="l" t="t" r="r" b="b"/>
            <a:pathLst>
              <a:path w="432435" h="267335">
                <a:moveTo>
                  <a:pt x="0" y="0"/>
                </a:moveTo>
                <a:lnTo>
                  <a:pt x="431952" y="0"/>
                </a:lnTo>
                <a:lnTo>
                  <a:pt x="431952" y="267294"/>
                </a:lnTo>
                <a:lnTo>
                  <a:pt x="0" y="267294"/>
                </a:lnTo>
                <a:lnTo>
                  <a:pt x="0" y="0"/>
                </a:lnTo>
                <a:close/>
              </a:path>
            </a:pathLst>
          </a:custGeom>
          <a:solidFill>
            <a:srgbClr val="CDCDCD"/>
          </a:solidFill>
        </p:spPr>
        <p:txBody>
          <a:bodyPr wrap="square" lIns="0" tIns="0" rIns="0" bIns="0" rtlCol="0"/>
          <a:lstStyle/>
          <a:p>
            <a:endParaRPr dirty="0"/>
          </a:p>
        </p:txBody>
      </p:sp>
      <p:sp>
        <p:nvSpPr>
          <p:cNvPr id="10" name="object 10"/>
          <p:cNvSpPr/>
          <p:nvPr/>
        </p:nvSpPr>
        <p:spPr>
          <a:xfrm>
            <a:off x="5810988" y="3310111"/>
            <a:ext cx="432434" cy="267335"/>
          </a:xfrm>
          <a:custGeom>
            <a:avLst/>
            <a:gdLst/>
            <a:ahLst/>
            <a:cxnLst/>
            <a:rect l="l" t="t" r="r" b="b"/>
            <a:pathLst>
              <a:path w="432435" h="267335">
                <a:moveTo>
                  <a:pt x="0" y="0"/>
                </a:moveTo>
                <a:lnTo>
                  <a:pt x="431953" y="0"/>
                </a:lnTo>
                <a:lnTo>
                  <a:pt x="431953" y="267294"/>
                </a:lnTo>
                <a:lnTo>
                  <a:pt x="0" y="267294"/>
                </a:lnTo>
                <a:lnTo>
                  <a:pt x="0" y="0"/>
                </a:lnTo>
                <a:close/>
              </a:path>
            </a:pathLst>
          </a:custGeom>
          <a:ln w="43020">
            <a:solidFill>
              <a:srgbClr val="000000"/>
            </a:solidFill>
          </a:ln>
        </p:spPr>
        <p:txBody>
          <a:bodyPr wrap="square" lIns="0" tIns="0" rIns="0" bIns="0" rtlCol="0"/>
          <a:lstStyle/>
          <a:p>
            <a:endParaRPr dirty="0"/>
          </a:p>
        </p:txBody>
      </p:sp>
      <p:sp>
        <p:nvSpPr>
          <p:cNvPr id="11" name="object 11"/>
          <p:cNvSpPr/>
          <p:nvPr/>
        </p:nvSpPr>
        <p:spPr>
          <a:xfrm>
            <a:off x="3148556" y="4511400"/>
            <a:ext cx="424815" cy="323215"/>
          </a:xfrm>
          <a:custGeom>
            <a:avLst/>
            <a:gdLst/>
            <a:ahLst/>
            <a:cxnLst/>
            <a:rect l="l" t="t" r="r" b="b"/>
            <a:pathLst>
              <a:path w="424814" h="323214">
                <a:moveTo>
                  <a:pt x="253638" y="322596"/>
                </a:moveTo>
                <a:lnTo>
                  <a:pt x="172166" y="322596"/>
                </a:lnTo>
                <a:lnTo>
                  <a:pt x="95306" y="298017"/>
                </a:lnTo>
                <a:lnTo>
                  <a:pt x="61488" y="276511"/>
                </a:lnTo>
                <a:lnTo>
                  <a:pt x="24595" y="238106"/>
                </a:lnTo>
                <a:lnTo>
                  <a:pt x="0" y="176661"/>
                </a:lnTo>
                <a:lnTo>
                  <a:pt x="0" y="145936"/>
                </a:lnTo>
                <a:lnTo>
                  <a:pt x="24595" y="86025"/>
                </a:lnTo>
                <a:lnTo>
                  <a:pt x="61488" y="46085"/>
                </a:lnTo>
                <a:lnTo>
                  <a:pt x="95306" y="24580"/>
                </a:lnTo>
                <a:lnTo>
                  <a:pt x="172166" y="0"/>
                </a:lnTo>
                <a:lnTo>
                  <a:pt x="253638" y="0"/>
                </a:lnTo>
                <a:lnTo>
                  <a:pt x="328961" y="24580"/>
                </a:lnTo>
                <a:lnTo>
                  <a:pt x="362779" y="46085"/>
                </a:lnTo>
                <a:lnTo>
                  <a:pt x="399672" y="86025"/>
                </a:lnTo>
                <a:lnTo>
                  <a:pt x="424267" y="145936"/>
                </a:lnTo>
                <a:lnTo>
                  <a:pt x="424267" y="176661"/>
                </a:lnTo>
                <a:lnTo>
                  <a:pt x="399672" y="238106"/>
                </a:lnTo>
                <a:lnTo>
                  <a:pt x="362779" y="276511"/>
                </a:lnTo>
                <a:lnTo>
                  <a:pt x="328961" y="298017"/>
                </a:lnTo>
                <a:lnTo>
                  <a:pt x="253638" y="322596"/>
                </a:lnTo>
                <a:close/>
              </a:path>
            </a:pathLst>
          </a:custGeom>
          <a:solidFill>
            <a:srgbClr val="CDCDCD"/>
          </a:solidFill>
        </p:spPr>
        <p:txBody>
          <a:bodyPr wrap="square" lIns="0" tIns="0" rIns="0" bIns="0" rtlCol="0"/>
          <a:lstStyle/>
          <a:p>
            <a:endParaRPr dirty="0"/>
          </a:p>
        </p:txBody>
      </p:sp>
      <p:sp>
        <p:nvSpPr>
          <p:cNvPr id="12" name="object 12"/>
          <p:cNvSpPr/>
          <p:nvPr/>
        </p:nvSpPr>
        <p:spPr>
          <a:xfrm>
            <a:off x="3148556" y="4511401"/>
            <a:ext cx="424815" cy="323215"/>
          </a:xfrm>
          <a:custGeom>
            <a:avLst/>
            <a:gdLst/>
            <a:ahLst/>
            <a:cxnLst/>
            <a:rect l="l" t="t" r="r" b="b"/>
            <a:pathLst>
              <a:path w="424814" h="323214">
                <a:moveTo>
                  <a:pt x="362779" y="276511"/>
                </a:moveTo>
                <a:lnTo>
                  <a:pt x="328961" y="298017"/>
                </a:lnTo>
                <a:lnTo>
                  <a:pt x="253638" y="322596"/>
                </a:lnTo>
                <a:lnTo>
                  <a:pt x="172166" y="322596"/>
                </a:lnTo>
                <a:lnTo>
                  <a:pt x="95306" y="298017"/>
                </a:lnTo>
                <a:lnTo>
                  <a:pt x="61488" y="276511"/>
                </a:lnTo>
                <a:lnTo>
                  <a:pt x="24595" y="238106"/>
                </a:lnTo>
                <a:lnTo>
                  <a:pt x="0" y="176659"/>
                </a:lnTo>
                <a:lnTo>
                  <a:pt x="0" y="145936"/>
                </a:lnTo>
                <a:lnTo>
                  <a:pt x="24595" y="86025"/>
                </a:lnTo>
                <a:lnTo>
                  <a:pt x="61488" y="46085"/>
                </a:lnTo>
                <a:lnTo>
                  <a:pt x="95306" y="24578"/>
                </a:lnTo>
                <a:lnTo>
                  <a:pt x="172166" y="0"/>
                </a:lnTo>
                <a:lnTo>
                  <a:pt x="253638" y="0"/>
                </a:lnTo>
                <a:lnTo>
                  <a:pt x="328961" y="24578"/>
                </a:lnTo>
                <a:lnTo>
                  <a:pt x="362779" y="46085"/>
                </a:lnTo>
                <a:lnTo>
                  <a:pt x="399672" y="86025"/>
                </a:lnTo>
                <a:lnTo>
                  <a:pt x="424267" y="145936"/>
                </a:lnTo>
                <a:lnTo>
                  <a:pt x="424267" y="176659"/>
                </a:lnTo>
                <a:lnTo>
                  <a:pt x="416581" y="207383"/>
                </a:lnTo>
                <a:lnTo>
                  <a:pt x="399672" y="238106"/>
                </a:lnTo>
                <a:lnTo>
                  <a:pt x="376614" y="264221"/>
                </a:lnTo>
                <a:lnTo>
                  <a:pt x="362779" y="276511"/>
                </a:lnTo>
                <a:close/>
              </a:path>
            </a:pathLst>
          </a:custGeom>
          <a:ln w="39950">
            <a:solidFill>
              <a:srgbClr val="000000"/>
            </a:solidFill>
          </a:ln>
        </p:spPr>
        <p:txBody>
          <a:bodyPr wrap="square" lIns="0" tIns="0" rIns="0" bIns="0" rtlCol="0"/>
          <a:lstStyle/>
          <a:p>
            <a:endParaRPr dirty="0"/>
          </a:p>
        </p:txBody>
      </p:sp>
      <p:sp>
        <p:nvSpPr>
          <p:cNvPr id="13" name="object 13"/>
          <p:cNvSpPr/>
          <p:nvPr/>
        </p:nvSpPr>
        <p:spPr>
          <a:xfrm>
            <a:off x="3351466" y="4509865"/>
            <a:ext cx="222885" cy="170815"/>
          </a:xfrm>
          <a:custGeom>
            <a:avLst/>
            <a:gdLst/>
            <a:ahLst/>
            <a:cxnLst/>
            <a:rect l="l" t="t" r="r" b="b"/>
            <a:pathLst>
              <a:path w="222885" h="170814">
                <a:moveTo>
                  <a:pt x="0" y="0"/>
                </a:moveTo>
                <a:lnTo>
                  <a:pt x="222894" y="170515"/>
                </a:lnTo>
              </a:path>
            </a:pathLst>
          </a:custGeom>
          <a:ln w="39950">
            <a:solidFill>
              <a:srgbClr val="000000"/>
            </a:solidFill>
          </a:ln>
        </p:spPr>
        <p:txBody>
          <a:bodyPr wrap="square" lIns="0" tIns="0" rIns="0" bIns="0" rtlCol="0"/>
          <a:lstStyle/>
          <a:p>
            <a:endParaRPr dirty="0"/>
          </a:p>
        </p:txBody>
      </p:sp>
      <p:sp>
        <p:nvSpPr>
          <p:cNvPr id="14" name="object 14"/>
          <p:cNvSpPr/>
          <p:nvPr/>
        </p:nvSpPr>
        <p:spPr>
          <a:xfrm>
            <a:off x="3250011" y="4535980"/>
            <a:ext cx="289560" cy="222885"/>
          </a:xfrm>
          <a:custGeom>
            <a:avLst/>
            <a:gdLst/>
            <a:ahLst/>
            <a:cxnLst/>
            <a:rect l="l" t="t" r="r" b="b"/>
            <a:pathLst>
              <a:path w="289560" h="222885">
                <a:moveTo>
                  <a:pt x="0" y="0"/>
                </a:moveTo>
                <a:lnTo>
                  <a:pt x="288993" y="222745"/>
                </a:lnTo>
              </a:path>
            </a:pathLst>
          </a:custGeom>
          <a:ln w="39950">
            <a:solidFill>
              <a:srgbClr val="000000"/>
            </a:solidFill>
          </a:ln>
        </p:spPr>
        <p:txBody>
          <a:bodyPr wrap="square" lIns="0" tIns="0" rIns="0" bIns="0" rtlCol="0"/>
          <a:lstStyle/>
          <a:p>
            <a:endParaRPr dirty="0"/>
          </a:p>
        </p:txBody>
      </p:sp>
      <p:sp>
        <p:nvSpPr>
          <p:cNvPr id="15" name="object 15"/>
          <p:cNvSpPr/>
          <p:nvPr/>
        </p:nvSpPr>
        <p:spPr>
          <a:xfrm>
            <a:off x="3182374" y="4588210"/>
            <a:ext cx="289560" cy="221615"/>
          </a:xfrm>
          <a:custGeom>
            <a:avLst/>
            <a:gdLst/>
            <a:ahLst/>
            <a:cxnLst/>
            <a:rect l="l" t="t" r="r" b="b"/>
            <a:pathLst>
              <a:path w="289560" h="221614">
                <a:moveTo>
                  <a:pt x="0" y="0"/>
                </a:moveTo>
                <a:lnTo>
                  <a:pt x="288993" y="221208"/>
                </a:lnTo>
              </a:path>
            </a:pathLst>
          </a:custGeom>
          <a:ln w="39950">
            <a:solidFill>
              <a:srgbClr val="000000"/>
            </a:solidFill>
          </a:ln>
        </p:spPr>
        <p:txBody>
          <a:bodyPr wrap="square" lIns="0" tIns="0" rIns="0" bIns="0" rtlCol="0"/>
          <a:lstStyle/>
          <a:p>
            <a:endParaRPr dirty="0"/>
          </a:p>
        </p:txBody>
      </p:sp>
      <p:sp>
        <p:nvSpPr>
          <p:cNvPr id="16" name="object 16"/>
          <p:cNvSpPr/>
          <p:nvPr/>
        </p:nvSpPr>
        <p:spPr>
          <a:xfrm>
            <a:off x="3148556" y="4666555"/>
            <a:ext cx="220345" cy="169545"/>
          </a:xfrm>
          <a:custGeom>
            <a:avLst/>
            <a:gdLst/>
            <a:ahLst/>
            <a:cxnLst/>
            <a:rect l="l" t="t" r="r" b="b"/>
            <a:pathLst>
              <a:path w="220345" h="169545">
                <a:moveTo>
                  <a:pt x="0" y="0"/>
                </a:moveTo>
                <a:lnTo>
                  <a:pt x="219819" y="168979"/>
                </a:lnTo>
              </a:path>
            </a:pathLst>
          </a:custGeom>
          <a:ln w="39950">
            <a:solidFill>
              <a:srgbClr val="000000"/>
            </a:solidFill>
          </a:ln>
        </p:spPr>
        <p:txBody>
          <a:bodyPr wrap="square" lIns="0" tIns="0" rIns="0" bIns="0" rtlCol="0"/>
          <a:lstStyle/>
          <a:p>
            <a:endParaRPr dirty="0"/>
          </a:p>
        </p:txBody>
      </p:sp>
      <p:sp>
        <p:nvSpPr>
          <p:cNvPr id="17" name="object 17"/>
          <p:cNvSpPr/>
          <p:nvPr/>
        </p:nvSpPr>
        <p:spPr>
          <a:xfrm>
            <a:off x="4676535" y="2360759"/>
            <a:ext cx="432434" cy="267335"/>
          </a:xfrm>
          <a:custGeom>
            <a:avLst/>
            <a:gdLst/>
            <a:ahLst/>
            <a:cxnLst/>
            <a:rect l="l" t="t" r="r" b="b"/>
            <a:pathLst>
              <a:path w="432435" h="267335">
                <a:moveTo>
                  <a:pt x="0" y="0"/>
                </a:moveTo>
                <a:lnTo>
                  <a:pt x="431952" y="0"/>
                </a:lnTo>
                <a:lnTo>
                  <a:pt x="431952" y="267294"/>
                </a:lnTo>
                <a:lnTo>
                  <a:pt x="0" y="267294"/>
                </a:lnTo>
                <a:lnTo>
                  <a:pt x="0" y="0"/>
                </a:lnTo>
                <a:close/>
              </a:path>
            </a:pathLst>
          </a:custGeom>
          <a:solidFill>
            <a:srgbClr val="CDCDCD"/>
          </a:solidFill>
        </p:spPr>
        <p:txBody>
          <a:bodyPr wrap="square" lIns="0" tIns="0" rIns="0" bIns="0" rtlCol="0"/>
          <a:lstStyle/>
          <a:p>
            <a:endParaRPr dirty="0"/>
          </a:p>
        </p:txBody>
      </p:sp>
      <p:sp>
        <p:nvSpPr>
          <p:cNvPr id="18" name="object 18"/>
          <p:cNvSpPr/>
          <p:nvPr/>
        </p:nvSpPr>
        <p:spPr>
          <a:xfrm>
            <a:off x="4676535" y="2360759"/>
            <a:ext cx="432434" cy="267335"/>
          </a:xfrm>
          <a:custGeom>
            <a:avLst/>
            <a:gdLst/>
            <a:ahLst/>
            <a:cxnLst/>
            <a:rect l="l" t="t" r="r" b="b"/>
            <a:pathLst>
              <a:path w="432435" h="267335">
                <a:moveTo>
                  <a:pt x="0" y="0"/>
                </a:moveTo>
                <a:lnTo>
                  <a:pt x="431953" y="0"/>
                </a:lnTo>
                <a:lnTo>
                  <a:pt x="431953" y="267294"/>
                </a:lnTo>
                <a:lnTo>
                  <a:pt x="0" y="267294"/>
                </a:lnTo>
                <a:lnTo>
                  <a:pt x="0" y="0"/>
                </a:lnTo>
                <a:close/>
              </a:path>
            </a:pathLst>
          </a:custGeom>
          <a:ln w="43020">
            <a:solidFill>
              <a:srgbClr val="000000"/>
            </a:solidFill>
          </a:ln>
        </p:spPr>
        <p:txBody>
          <a:bodyPr wrap="square" lIns="0" tIns="0" rIns="0" bIns="0" rtlCol="0"/>
          <a:lstStyle/>
          <a:p>
            <a:endParaRPr dirty="0"/>
          </a:p>
        </p:txBody>
      </p:sp>
      <p:sp>
        <p:nvSpPr>
          <p:cNvPr id="19" name="object 19"/>
          <p:cNvSpPr/>
          <p:nvPr/>
        </p:nvSpPr>
        <p:spPr>
          <a:xfrm>
            <a:off x="4965529" y="2356150"/>
            <a:ext cx="147955" cy="147955"/>
          </a:xfrm>
          <a:custGeom>
            <a:avLst/>
            <a:gdLst/>
            <a:ahLst/>
            <a:cxnLst/>
            <a:rect l="l" t="t" r="r" b="b"/>
            <a:pathLst>
              <a:path w="147954" h="147955">
                <a:moveTo>
                  <a:pt x="0" y="0"/>
                </a:moveTo>
                <a:lnTo>
                  <a:pt x="147571" y="147472"/>
                </a:lnTo>
              </a:path>
            </a:pathLst>
          </a:custGeom>
          <a:ln w="43027">
            <a:solidFill>
              <a:srgbClr val="000000"/>
            </a:solidFill>
          </a:ln>
        </p:spPr>
        <p:txBody>
          <a:bodyPr wrap="square" lIns="0" tIns="0" rIns="0" bIns="0" rtlCol="0"/>
          <a:lstStyle/>
          <a:p>
            <a:endParaRPr dirty="0"/>
          </a:p>
        </p:txBody>
      </p:sp>
      <p:sp>
        <p:nvSpPr>
          <p:cNvPr id="20" name="object 20"/>
          <p:cNvSpPr/>
          <p:nvPr/>
        </p:nvSpPr>
        <p:spPr>
          <a:xfrm>
            <a:off x="4824106" y="2359223"/>
            <a:ext cx="267970" cy="267335"/>
          </a:xfrm>
          <a:custGeom>
            <a:avLst/>
            <a:gdLst/>
            <a:ahLst/>
            <a:cxnLst/>
            <a:rect l="l" t="t" r="r" b="b"/>
            <a:pathLst>
              <a:path w="267970" h="267335">
                <a:moveTo>
                  <a:pt x="0" y="0"/>
                </a:moveTo>
                <a:lnTo>
                  <a:pt x="267473" y="267294"/>
                </a:lnTo>
              </a:path>
            </a:pathLst>
          </a:custGeom>
          <a:ln w="43027">
            <a:solidFill>
              <a:srgbClr val="000000"/>
            </a:solidFill>
          </a:ln>
        </p:spPr>
        <p:txBody>
          <a:bodyPr wrap="square" lIns="0" tIns="0" rIns="0" bIns="0" rtlCol="0"/>
          <a:lstStyle/>
          <a:p>
            <a:endParaRPr dirty="0"/>
          </a:p>
        </p:txBody>
      </p:sp>
      <p:sp>
        <p:nvSpPr>
          <p:cNvPr id="21" name="object 21"/>
          <p:cNvSpPr/>
          <p:nvPr/>
        </p:nvSpPr>
        <p:spPr>
          <a:xfrm>
            <a:off x="4691907" y="2362295"/>
            <a:ext cx="266065" cy="266065"/>
          </a:xfrm>
          <a:custGeom>
            <a:avLst/>
            <a:gdLst/>
            <a:ahLst/>
            <a:cxnLst/>
            <a:rect l="l" t="t" r="r" b="b"/>
            <a:pathLst>
              <a:path w="266064" h="266064">
                <a:moveTo>
                  <a:pt x="0" y="0"/>
                </a:moveTo>
                <a:lnTo>
                  <a:pt x="265935" y="265757"/>
                </a:lnTo>
              </a:path>
            </a:pathLst>
          </a:custGeom>
          <a:ln w="43027">
            <a:solidFill>
              <a:srgbClr val="000000"/>
            </a:solidFill>
          </a:ln>
        </p:spPr>
        <p:txBody>
          <a:bodyPr wrap="square" lIns="0" tIns="0" rIns="0" bIns="0" rtlCol="0"/>
          <a:lstStyle/>
          <a:p>
            <a:endParaRPr dirty="0"/>
          </a:p>
        </p:txBody>
      </p:sp>
      <p:sp>
        <p:nvSpPr>
          <p:cNvPr id="22" name="object 22"/>
          <p:cNvSpPr/>
          <p:nvPr/>
        </p:nvSpPr>
        <p:spPr>
          <a:xfrm>
            <a:off x="4671923" y="2485189"/>
            <a:ext cx="147955" cy="147955"/>
          </a:xfrm>
          <a:custGeom>
            <a:avLst/>
            <a:gdLst/>
            <a:ahLst/>
            <a:cxnLst/>
            <a:rect l="l" t="t" r="r" b="b"/>
            <a:pathLst>
              <a:path w="147954" h="147955">
                <a:moveTo>
                  <a:pt x="0" y="0"/>
                </a:moveTo>
                <a:lnTo>
                  <a:pt x="147571" y="147472"/>
                </a:lnTo>
              </a:path>
            </a:pathLst>
          </a:custGeom>
          <a:ln w="43027">
            <a:solidFill>
              <a:srgbClr val="000000"/>
            </a:solidFill>
          </a:ln>
        </p:spPr>
        <p:txBody>
          <a:bodyPr wrap="square" lIns="0" tIns="0" rIns="0" bIns="0" rtlCol="0"/>
          <a:lstStyle/>
          <a:p>
            <a:endParaRPr dirty="0"/>
          </a:p>
        </p:txBody>
      </p:sp>
      <p:sp>
        <p:nvSpPr>
          <p:cNvPr id="23" name="object 23"/>
          <p:cNvSpPr/>
          <p:nvPr/>
        </p:nvSpPr>
        <p:spPr>
          <a:xfrm>
            <a:off x="2050994" y="4833997"/>
            <a:ext cx="320040" cy="318135"/>
          </a:xfrm>
          <a:custGeom>
            <a:avLst/>
            <a:gdLst/>
            <a:ahLst/>
            <a:cxnLst/>
            <a:rect l="l" t="t" r="r" b="b"/>
            <a:pathLst>
              <a:path w="320039" h="318135">
                <a:moveTo>
                  <a:pt x="190613" y="317987"/>
                </a:moveTo>
                <a:lnTo>
                  <a:pt x="129124" y="317987"/>
                </a:lnTo>
                <a:lnTo>
                  <a:pt x="70711" y="294945"/>
                </a:lnTo>
                <a:lnTo>
                  <a:pt x="44578" y="273440"/>
                </a:lnTo>
                <a:lnTo>
                  <a:pt x="23058" y="247323"/>
                </a:lnTo>
                <a:lnTo>
                  <a:pt x="0" y="190485"/>
                </a:lnTo>
                <a:lnTo>
                  <a:pt x="0" y="129038"/>
                </a:lnTo>
                <a:lnTo>
                  <a:pt x="23058" y="70663"/>
                </a:lnTo>
                <a:lnTo>
                  <a:pt x="44578" y="46085"/>
                </a:lnTo>
                <a:lnTo>
                  <a:pt x="70711" y="24580"/>
                </a:lnTo>
                <a:lnTo>
                  <a:pt x="129124" y="0"/>
                </a:lnTo>
                <a:lnTo>
                  <a:pt x="190613" y="0"/>
                </a:lnTo>
                <a:lnTo>
                  <a:pt x="249026" y="24580"/>
                </a:lnTo>
                <a:lnTo>
                  <a:pt x="273621" y="46085"/>
                </a:lnTo>
                <a:lnTo>
                  <a:pt x="295142" y="70663"/>
                </a:lnTo>
                <a:lnTo>
                  <a:pt x="319737" y="129038"/>
                </a:lnTo>
                <a:lnTo>
                  <a:pt x="319737" y="190485"/>
                </a:lnTo>
                <a:lnTo>
                  <a:pt x="295142" y="247323"/>
                </a:lnTo>
                <a:lnTo>
                  <a:pt x="273621" y="273440"/>
                </a:lnTo>
                <a:lnTo>
                  <a:pt x="249026" y="294945"/>
                </a:lnTo>
                <a:lnTo>
                  <a:pt x="190613" y="317987"/>
                </a:lnTo>
                <a:close/>
              </a:path>
            </a:pathLst>
          </a:custGeom>
          <a:solidFill>
            <a:srgbClr val="CDCDCD"/>
          </a:solidFill>
        </p:spPr>
        <p:txBody>
          <a:bodyPr wrap="square" lIns="0" tIns="0" rIns="0" bIns="0" rtlCol="0"/>
          <a:lstStyle/>
          <a:p>
            <a:endParaRPr dirty="0"/>
          </a:p>
        </p:txBody>
      </p:sp>
      <p:sp>
        <p:nvSpPr>
          <p:cNvPr id="24" name="object 24"/>
          <p:cNvSpPr/>
          <p:nvPr/>
        </p:nvSpPr>
        <p:spPr>
          <a:xfrm>
            <a:off x="2050994" y="4833997"/>
            <a:ext cx="320040" cy="318135"/>
          </a:xfrm>
          <a:custGeom>
            <a:avLst/>
            <a:gdLst/>
            <a:ahLst/>
            <a:cxnLst/>
            <a:rect l="l" t="t" r="r" b="b"/>
            <a:pathLst>
              <a:path w="320039" h="318135">
                <a:moveTo>
                  <a:pt x="273621" y="273438"/>
                </a:moveTo>
                <a:lnTo>
                  <a:pt x="249026" y="294945"/>
                </a:lnTo>
                <a:lnTo>
                  <a:pt x="190613" y="317987"/>
                </a:lnTo>
                <a:lnTo>
                  <a:pt x="129124" y="317987"/>
                </a:lnTo>
                <a:lnTo>
                  <a:pt x="70711" y="294945"/>
                </a:lnTo>
                <a:lnTo>
                  <a:pt x="44578" y="273438"/>
                </a:lnTo>
                <a:lnTo>
                  <a:pt x="23058" y="247323"/>
                </a:lnTo>
                <a:lnTo>
                  <a:pt x="0" y="190485"/>
                </a:lnTo>
                <a:lnTo>
                  <a:pt x="0" y="129038"/>
                </a:lnTo>
                <a:lnTo>
                  <a:pt x="23058" y="70663"/>
                </a:lnTo>
                <a:lnTo>
                  <a:pt x="44578" y="46085"/>
                </a:lnTo>
                <a:lnTo>
                  <a:pt x="70711" y="24578"/>
                </a:lnTo>
                <a:lnTo>
                  <a:pt x="129124" y="0"/>
                </a:lnTo>
                <a:lnTo>
                  <a:pt x="190613" y="0"/>
                </a:lnTo>
                <a:lnTo>
                  <a:pt x="249026" y="24578"/>
                </a:lnTo>
                <a:lnTo>
                  <a:pt x="273621" y="46085"/>
                </a:lnTo>
                <a:lnTo>
                  <a:pt x="295142" y="70663"/>
                </a:lnTo>
                <a:lnTo>
                  <a:pt x="319737" y="129038"/>
                </a:lnTo>
                <a:lnTo>
                  <a:pt x="319737" y="190485"/>
                </a:lnTo>
                <a:lnTo>
                  <a:pt x="295142" y="247323"/>
                </a:lnTo>
                <a:lnTo>
                  <a:pt x="273621" y="273438"/>
                </a:lnTo>
                <a:close/>
              </a:path>
            </a:pathLst>
          </a:custGeom>
          <a:ln w="39953">
            <a:solidFill>
              <a:srgbClr val="000000"/>
            </a:solidFill>
          </a:ln>
        </p:spPr>
        <p:txBody>
          <a:bodyPr wrap="square" lIns="0" tIns="0" rIns="0" bIns="0" rtlCol="0"/>
          <a:lstStyle/>
          <a:p>
            <a:endParaRPr dirty="0"/>
          </a:p>
        </p:txBody>
      </p:sp>
      <p:sp>
        <p:nvSpPr>
          <p:cNvPr id="25" name="object 25"/>
          <p:cNvSpPr txBox="1"/>
          <p:nvPr/>
        </p:nvSpPr>
        <p:spPr>
          <a:xfrm>
            <a:off x="1903018" y="1699397"/>
            <a:ext cx="4684395" cy="2538730"/>
          </a:xfrm>
          <a:prstGeom prst="rect">
            <a:avLst/>
          </a:prstGeom>
        </p:spPr>
        <p:txBody>
          <a:bodyPr vert="horz" wrap="square" lIns="0" tIns="0" rIns="0" bIns="0" rtlCol="0">
            <a:spAutoFit/>
          </a:bodyPr>
          <a:lstStyle/>
          <a:p>
            <a:pPr marL="2367280" indent="-361315">
              <a:lnSpc>
                <a:spcPts val="2130"/>
              </a:lnSpc>
            </a:pPr>
            <a:r>
              <a:rPr sz="1800" spc="5" dirty="0">
                <a:latin typeface="Times New Roman"/>
                <a:cs typeface="Times New Roman"/>
              </a:rPr>
              <a:t>Cellular Base</a:t>
            </a:r>
            <a:r>
              <a:rPr sz="1800" spc="-85" dirty="0">
                <a:latin typeface="Times New Roman"/>
                <a:cs typeface="Times New Roman"/>
              </a:rPr>
              <a:t> </a:t>
            </a:r>
            <a:r>
              <a:rPr sz="1800" spc="5" dirty="0">
                <a:latin typeface="Times New Roman"/>
                <a:cs typeface="Times New Roman"/>
              </a:rPr>
              <a:t>Station</a:t>
            </a:r>
            <a:endParaRPr sz="1800" dirty="0">
              <a:latin typeface="Times New Roman"/>
              <a:cs typeface="Times New Roman"/>
            </a:endParaRPr>
          </a:p>
          <a:p>
            <a:pPr marL="2367280">
              <a:lnSpc>
                <a:spcPct val="100000"/>
              </a:lnSpc>
              <a:spcBef>
                <a:spcPts val="100"/>
              </a:spcBef>
            </a:pPr>
            <a:r>
              <a:rPr sz="1800" spc="5" dirty="0">
                <a:latin typeface="Times New Roman"/>
                <a:cs typeface="Times New Roman"/>
              </a:rPr>
              <a:t>(Primary</a:t>
            </a:r>
            <a:r>
              <a:rPr sz="1800" spc="-90" dirty="0">
                <a:latin typeface="Times New Roman"/>
                <a:cs typeface="Times New Roman"/>
              </a:rPr>
              <a:t> </a:t>
            </a:r>
            <a:r>
              <a:rPr sz="1800" spc="5" dirty="0">
                <a:latin typeface="Times New Roman"/>
                <a:cs typeface="Times New Roman"/>
              </a:rPr>
              <a:t>BS)</a:t>
            </a:r>
            <a:endParaRPr sz="1800" dirty="0">
              <a:latin typeface="Times New Roman"/>
              <a:cs typeface="Times New Roman"/>
            </a:endParaRPr>
          </a:p>
          <a:p>
            <a:pPr>
              <a:lnSpc>
                <a:spcPct val="100000"/>
              </a:lnSpc>
            </a:pPr>
            <a:endParaRPr sz="2000" dirty="0">
              <a:latin typeface="Times New Roman"/>
              <a:cs typeface="Times New Roman"/>
            </a:endParaRPr>
          </a:p>
          <a:p>
            <a:pPr marL="12700" marR="3043555" indent="287020">
              <a:lnSpc>
                <a:spcPct val="104700"/>
              </a:lnSpc>
              <a:spcBef>
                <a:spcPts val="1725"/>
              </a:spcBef>
            </a:pPr>
            <a:r>
              <a:rPr sz="1800" spc="5" dirty="0">
                <a:latin typeface="Times New Roman"/>
                <a:cs typeface="Times New Roman"/>
              </a:rPr>
              <a:t>BAN Node  (Secondary</a:t>
            </a:r>
            <a:r>
              <a:rPr sz="1800" spc="-75" dirty="0">
                <a:latin typeface="Times New Roman"/>
                <a:cs typeface="Times New Roman"/>
              </a:rPr>
              <a:t> </a:t>
            </a:r>
            <a:r>
              <a:rPr sz="1800" spc="5" dirty="0">
                <a:latin typeface="Times New Roman"/>
                <a:cs typeface="Times New Roman"/>
              </a:rPr>
              <a:t>User)</a:t>
            </a:r>
            <a:endParaRPr sz="1800" dirty="0">
              <a:latin typeface="Times New Roman"/>
              <a:cs typeface="Times New Roman"/>
            </a:endParaRPr>
          </a:p>
          <a:p>
            <a:pPr>
              <a:lnSpc>
                <a:spcPct val="100000"/>
              </a:lnSpc>
              <a:spcBef>
                <a:spcPts val="20"/>
              </a:spcBef>
            </a:pPr>
            <a:endParaRPr sz="2050" dirty="0">
              <a:latin typeface="Times New Roman"/>
              <a:cs typeface="Times New Roman"/>
            </a:endParaRPr>
          </a:p>
          <a:p>
            <a:pPr marL="3157855" marR="5080" indent="-117475">
              <a:lnSpc>
                <a:spcPct val="104700"/>
              </a:lnSpc>
              <a:spcBef>
                <a:spcPts val="5"/>
              </a:spcBef>
            </a:pPr>
            <a:r>
              <a:rPr sz="1800" spc="5" dirty="0">
                <a:latin typeface="Times New Roman"/>
                <a:cs typeface="Times New Roman"/>
              </a:rPr>
              <a:t>Cellular</a:t>
            </a:r>
            <a:r>
              <a:rPr sz="1800" spc="-90" dirty="0">
                <a:latin typeface="Times New Roman"/>
                <a:cs typeface="Times New Roman"/>
              </a:rPr>
              <a:t> </a:t>
            </a:r>
            <a:r>
              <a:rPr sz="1800" spc="-10" dirty="0">
                <a:latin typeface="Times New Roman"/>
                <a:cs typeface="Times New Roman"/>
              </a:rPr>
              <a:t>Terminal  </a:t>
            </a:r>
            <a:r>
              <a:rPr sz="1800" spc="5" dirty="0">
                <a:latin typeface="Times New Roman"/>
                <a:cs typeface="Times New Roman"/>
              </a:rPr>
              <a:t>(Primary</a:t>
            </a:r>
            <a:r>
              <a:rPr sz="1800" spc="-90" dirty="0">
                <a:latin typeface="Times New Roman"/>
                <a:cs typeface="Times New Roman"/>
              </a:rPr>
              <a:t> </a:t>
            </a:r>
            <a:r>
              <a:rPr sz="1800" spc="5" dirty="0">
                <a:latin typeface="Times New Roman"/>
                <a:cs typeface="Times New Roman"/>
              </a:rPr>
              <a:t>User)</a:t>
            </a:r>
            <a:endParaRPr sz="1800" dirty="0">
              <a:latin typeface="Times New Roman"/>
              <a:cs typeface="Times New Roman"/>
            </a:endParaRPr>
          </a:p>
        </p:txBody>
      </p:sp>
      <p:sp>
        <p:nvSpPr>
          <p:cNvPr id="26" name="object 26"/>
          <p:cNvSpPr/>
          <p:nvPr/>
        </p:nvSpPr>
        <p:spPr>
          <a:xfrm>
            <a:off x="6656451" y="2233257"/>
            <a:ext cx="619760" cy="621030"/>
          </a:xfrm>
          <a:custGeom>
            <a:avLst/>
            <a:gdLst/>
            <a:ahLst/>
            <a:cxnLst/>
            <a:rect l="l" t="t" r="r" b="b"/>
            <a:pathLst>
              <a:path w="619759" h="621030">
                <a:moveTo>
                  <a:pt x="619492" y="310306"/>
                </a:moveTo>
                <a:lnTo>
                  <a:pt x="605657" y="402477"/>
                </a:lnTo>
                <a:lnTo>
                  <a:pt x="582599" y="457779"/>
                </a:lnTo>
                <a:lnTo>
                  <a:pt x="548780" y="508473"/>
                </a:lnTo>
                <a:lnTo>
                  <a:pt x="507276" y="549949"/>
                </a:lnTo>
                <a:lnTo>
                  <a:pt x="458086" y="583745"/>
                </a:lnTo>
                <a:lnTo>
                  <a:pt x="401209" y="606788"/>
                </a:lnTo>
                <a:lnTo>
                  <a:pt x="341258" y="619077"/>
                </a:lnTo>
                <a:lnTo>
                  <a:pt x="308977" y="620613"/>
                </a:lnTo>
                <a:lnTo>
                  <a:pt x="278233" y="619077"/>
                </a:lnTo>
                <a:lnTo>
                  <a:pt x="216745" y="606788"/>
                </a:lnTo>
                <a:lnTo>
                  <a:pt x="161406" y="583745"/>
                </a:lnTo>
                <a:lnTo>
                  <a:pt x="112215" y="549949"/>
                </a:lnTo>
                <a:lnTo>
                  <a:pt x="69174" y="508473"/>
                </a:lnTo>
                <a:lnTo>
                  <a:pt x="36892" y="457779"/>
                </a:lnTo>
                <a:lnTo>
                  <a:pt x="12297" y="402477"/>
                </a:lnTo>
                <a:lnTo>
                  <a:pt x="0" y="342566"/>
                </a:lnTo>
                <a:lnTo>
                  <a:pt x="0" y="310306"/>
                </a:lnTo>
                <a:lnTo>
                  <a:pt x="0" y="278047"/>
                </a:lnTo>
                <a:lnTo>
                  <a:pt x="12297" y="218136"/>
                </a:lnTo>
                <a:lnTo>
                  <a:pt x="36892" y="162834"/>
                </a:lnTo>
                <a:lnTo>
                  <a:pt x="69174" y="113676"/>
                </a:lnTo>
                <a:lnTo>
                  <a:pt x="112215" y="70663"/>
                </a:lnTo>
                <a:lnTo>
                  <a:pt x="161406" y="36868"/>
                </a:lnTo>
                <a:lnTo>
                  <a:pt x="216745" y="13825"/>
                </a:lnTo>
                <a:lnTo>
                  <a:pt x="278233" y="1536"/>
                </a:lnTo>
                <a:lnTo>
                  <a:pt x="308977" y="0"/>
                </a:lnTo>
                <a:lnTo>
                  <a:pt x="341258" y="1536"/>
                </a:lnTo>
                <a:lnTo>
                  <a:pt x="401209" y="13825"/>
                </a:lnTo>
                <a:lnTo>
                  <a:pt x="458086" y="36868"/>
                </a:lnTo>
                <a:lnTo>
                  <a:pt x="507276" y="70663"/>
                </a:lnTo>
                <a:lnTo>
                  <a:pt x="548780" y="113676"/>
                </a:lnTo>
                <a:lnTo>
                  <a:pt x="582599" y="162834"/>
                </a:lnTo>
                <a:lnTo>
                  <a:pt x="605657" y="218136"/>
                </a:lnTo>
                <a:lnTo>
                  <a:pt x="617955" y="278047"/>
                </a:lnTo>
                <a:lnTo>
                  <a:pt x="619492" y="310306"/>
                </a:lnTo>
                <a:close/>
              </a:path>
            </a:pathLst>
          </a:custGeom>
          <a:ln w="21513">
            <a:solidFill>
              <a:srgbClr val="000000"/>
            </a:solidFill>
          </a:ln>
        </p:spPr>
        <p:txBody>
          <a:bodyPr wrap="square" lIns="0" tIns="0" rIns="0" bIns="0" rtlCol="0"/>
          <a:lstStyle/>
          <a:p>
            <a:endParaRPr dirty="0"/>
          </a:p>
        </p:txBody>
      </p:sp>
      <p:sp>
        <p:nvSpPr>
          <p:cNvPr id="27" name="object 27"/>
          <p:cNvSpPr/>
          <p:nvPr/>
        </p:nvSpPr>
        <p:spPr>
          <a:xfrm>
            <a:off x="6957743" y="2846190"/>
            <a:ext cx="10795" cy="1064895"/>
          </a:xfrm>
          <a:custGeom>
            <a:avLst/>
            <a:gdLst/>
            <a:ahLst/>
            <a:cxnLst/>
            <a:rect l="l" t="t" r="r" b="b"/>
            <a:pathLst>
              <a:path w="10795" h="1064895">
                <a:moveTo>
                  <a:pt x="10760" y="0"/>
                </a:moveTo>
                <a:lnTo>
                  <a:pt x="0" y="1064567"/>
                </a:lnTo>
              </a:path>
            </a:pathLst>
          </a:custGeom>
          <a:ln w="21520">
            <a:solidFill>
              <a:srgbClr val="000000"/>
            </a:solidFill>
          </a:ln>
        </p:spPr>
        <p:txBody>
          <a:bodyPr wrap="square" lIns="0" tIns="0" rIns="0" bIns="0" rtlCol="0"/>
          <a:lstStyle/>
          <a:p>
            <a:endParaRPr dirty="0"/>
          </a:p>
        </p:txBody>
      </p:sp>
      <p:sp>
        <p:nvSpPr>
          <p:cNvPr id="28" name="object 28"/>
          <p:cNvSpPr/>
          <p:nvPr/>
        </p:nvSpPr>
        <p:spPr>
          <a:xfrm>
            <a:off x="6957743" y="3910758"/>
            <a:ext cx="403225" cy="697865"/>
          </a:xfrm>
          <a:custGeom>
            <a:avLst/>
            <a:gdLst/>
            <a:ahLst/>
            <a:cxnLst/>
            <a:rect l="l" t="t" r="r" b="b"/>
            <a:pathLst>
              <a:path w="403225" h="697864">
                <a:moveTo>
                  <a:pt x="0" y="0"/>
                </a:moveTo>
                <a:lnTo>
                  <a:pt x="402746" y="697422"/>
                </a:lnTo>
              </a:path>
            </a:pathLst>
          </a:custGeom>
          <a:ln w="21517">
            <a:solidFill>
              <a:srgbClr val="000000"/>
            </a:solidFill>
          </a:ln>
        </p:spPr>
        <p:txBody>
          <a:bodyPr wrap="square" lIns="0" tIns="0" rIns="0" bIns="0" rtlCol="0"/>
          <a:lstStyle/>
          <a:p>
            <a:endParaRPr dirty="0"/>
          </a:p>
        </p:txBody>
      </p:sp>
      <p:sp>
        <p:nvSpPr>
          <p:cNvPr id="29" name="object 29"/>
          <p:cNvSpPr/>
          <p:nvPr/>
        </p:nvSpPr>
        <p:spPr>
          <a:xfrm>
            <a:off x="6554996" y="3910758"/>
            <a:ext cx="403225" cy="697865"/>
          </a:xfrm>
          <a:custGeom>
            <a:avLst/>
            <a:gdLst/>
            <a:ahLst/>
            <a:cxnLst/>
            <a:rect l="l" t="t" r="r" b="b"/>
            <a:pathLst>
              <a:path w="403225" h="697864">
                <a:moveTo>
                  <a:pt x="402746" y="0"/>
                </a:moveTo>
                <a:lnTo>
                  <a:pt x="0" y="697422"/>
                </a:lnTo>
              </a:path>
            </a:pathLst>
          </a:custGeom>
          <a:ln w="21517">
            <a:solidFill>
              <a:srgbClr val="000000"/>
            </a:solidFill>
          </a:ln>
        </p:spPr>
        <p:txBody>
          <a:bodyPr wrap="square" lIns="0" tIns="0" rIns="0" bIns="0" rtlCol="0"/>
          <a:lstStyle/>
          <a:p>
            <a:endParaRPr dirty="0"/>
          </a:p>
        </p:txBody>
      </p:sp>
      <p:sp>
        <p:nvSpPr>
          <p:cNvPr id="30" name="object 30"/>
          <p:cNvSpPr/>
          <p:nvPr/>
        </p:nvSpPr>
        <p:spPr>
          <a:xfrm>
            <a:off x="6301359" y="3095050"/>
            <a:ext cx="664210" cy="292100"/>
          </a:xfrm>
          <a:custGeom>
            <a:avLst/>
            <a:gdLst/>
            <a:ahLst/>
            <a:cxnLst/>
            <a:rect l="l" t="t" r="r" b="b"/>
            <a:pathLst>
              <a:path w="664209" h="292100">
                <a:moveTo>
                  <a:pt x="664071" y="0"/>
                </a:moveTo>
                <a:lnTo>
                  <a:pt x="0" y="291872"/>
                </a:lnTo>
              </a:path>
            </a:pathLst>
          </a:custGeom>
          <a:ln w="21508">
            <a:solidFill>
              <a:srgbClr val="000000"/>
            </a:solidFill>
          </a:ln>
        </p:spPr>
        <p:txBody>
          <a:bodyPr wrap="square" lIns="0" tIns="0" rIns="0" bIns="0" rtlCol="0"/>
          <a:lstStyle/>
          <a:p>
            <a:endParaRPr dirty="0"/>
          </a:p>
        </p:txBody>
      </p:sp>
      <p:sp>
        <p:nvSpPr>
          <p:cNvPr id="31" name="object 31"/>
          <p:cNvSpPr/>
          <p:nvPr/>
        </p:nvSpPr>
        <p:spPr>
          <a:xfrm>
            <a:off x="6965429" y="3095050"/>
            <a:ext cx="664210" cy="292100"/>
          </a:xfrm>
          <a:custGeom>
            <a:avLst/>
            <a:gdLst/>
            <a:ahLst/>
            <a:cxnLst/>
            <a:rect l="l" t="t" r="r" b="b"/>
            <a:pathLst>
              <a:path w="664209" h="292100">
                <a:moveTo>
                  <a:pt x="0" y="0"/>
                </a:moveTo>
                <a:lnTo>
                  <a:pt x="664071" y="291872"/>
                </a:lnTo>
              </a:path>
            </a:pathLst>
          </a:custGeom>
          <a:ln w="21508">
            <a:solidFill>
              <a:srgbClr val="000000"/>
            </a:solidFill>
          </a:ln>
        </p:spPr>
        <p:txBody>
          <a:bodyPr wrap="square" lIns="0" tIns="0" rIns="0" bIns="0" rtlCol="0"/>
          <a:lstStyle/>
          <a:p>
            <a:endParaRPr dirty="0"/>
          </a:p>
        </p:txBody>
      </p:sp>
      <p:sp>
        <p:nvSpPr>
          <p:cNvPr id="32" name="object 32"/>
          <p:cNvSpPr/>
          <p:nvPr/>
        </p:nvSpPr>
        <p:spPr>
          <a:xfrm>
            <a:off x="3560528" y="2694109"/>
            <a:ext cx="1197610" cy="1822450"/>
          </a:xfrm>
          <a:custGeom>
            <a:avLst/>
            <a:gdLst/>
            <a:ahLst/>
            <a:cxnLst/>
            <a:rect l="l" t="t" r="r" b="b"/>
            <a:pathLst>
              <a:path w="1197610" h="1822450">
                <a:moveTo>
                  <a:pt x="1197480" y="0"/>
                </a:moveTo>
                <a:lnTo>
                  <a:pt x="0" y="1821901"/>
                </a:lnTo>
              </a:path>
            </a:pathLst>
          </a:custGeom>
          <a:ln w="12295">
            <a:solidFill>
              <a:srgbClr val="000000"/>
            </a:solidFill>
          </a:ln>
        </p:spPr>
        <p:txBody>
          <a:bodyPr wrap="square" lIns="0" tIns="0" rIns="0" bIns="0" rtlCol="0"/>
          <a:lstStyle/>
          <a:p>
            <a:endParaRPr dirty="0"/>
          </a:p>
        </p:txBody>
      </p:sp>
      <p:sp>
        <p:nvSpPr>
          <p:cNvPr id="33" name="object 33"/>
          <p:cNvSpPr/>
          <p:nvPr/>
        </p:nvSpPr>
        <p:spPr>
          <a:xfrm>
            <a:off x="4694983" y="2683355"/>
            <a:ext cx="71120" cy="89535"/>
          </a:xfrm>
          <a:custGeom>
            <a:avLst/>
            <a:gdLst/>
            <a:ahLst/>
            <a:cxnLst/>
            <a:rect l="l" t="t" r="r" b="b"/>
            <a:pathLst>
              <a:path w="71120" h="89535">
                <a:moveTo>
                  <a:pt x="0" y="61448"/>
                </a:moveTo>
                <a:lnTo>
                  <a:pt x="70709" y="0"/>
                </a:lnTo>
                <a:lnTo>
                  <a:pt x="54013" y="53766"/>
                </a:lnTo>
                <a:lnTo>
                  <a:pt x="35354" y="53766"/>
                </a:lnTo>
                <a:lnTo>
                  <a:pt x="0" y="61448"/>
                </a:lnTo>
                <a:close/>
              </a:path>
              <a:path w="71120" h="89535">
                <a:moveTo>
                  <a:pt x="43041" y="89098"/>
                </a:moveTo>
                <a:lnTo>
                  <a:pt x="35354" y="53766"/>
                </a:lnTo>
                <a:lnTo>
                  <a:pt x="54013" y="53766"/>
                </a:lnTo>
                <a:lnTo>
                  <a:pt x="43041" y="89098"/>
                </a:lnTo>
                <a:close/>
              </a:path>
            </a:pathLst>
          </a:custGeom>
          <a:solidFill>
            <a:srgbClr val="000000"/>
          </a:solidFill>
        </p:spPr>
        <p:txBody>
          <a:bodyPr wrap="square" lIns="0" tIns="0" rIns="0" bIns="0" rtlCol="0"/>
          <a:lstStyle/>
          <a:p>
            <a:endParaRPr dirty="0"/>
          </a:p>
        </p:txBody>
      </p:sp>
      <p:sp>
        <p:nvSpPr>
          <p:cNvPr id="34" name="object 34"/>
          <p:cNvSpPr/>
          <p:nvPr/>
        </p:nvSpPr>
        <p:spPr>
          <a:xfrm>
            <a:off x="4694983" y="2683355"/>
            <a:ext cx="71120" cy="89535"/>
          </a:xfrm>
          <a:custGeom>
            <a:avLst/>
            <a:gdLst/>
            <a:ahLst/>
            <a:cxnLst/>
            <a:rect l="l" t="t" r="r" b="b"/>
            <a:pathLst>
              <a:path w="71120" h="89535">
                <a:moveTo>
                  <a:pt x="35355" y="53766"/>
                </a:moveTo>
                <a:lnTo>
                  <a:pt x="43041" y="89098"/>
                </a:lnTo>
                <a:lnTo>
                  <a:pt x="70711" y="0"/>
                </a:lnTo>
                <a:lnTo>
                  <a:pt x="0" y="61446"/>
                </a:lnTo>
                <a:lnTo>
                  <a:pt x="35355" y="53766"/>
                </a:lnTo>
                <a:close/>
              </a:path>
            </a:pathLst>
          </a:custGeom>
          <a:ln w="6147">
            <a:solidFill>
              <a:srgbClr val="000000"/>
            </a:solidFill>
          </a:ln>
        </p:spPr>
        <p:txBody>
          <a:bodyPr wrap="square" lIns="0" tIns="0" rIns="0" bIns="0" rtlCol="0"/>
          <a:lstStyle/>
          <a:p>
            <a:endParaRPr dirty="0"/>
          </a:p>
        </p:txBody>
      </p:sp>
      <p:sp>
        <p:nvSpPr>
          <p:cNvPr id="35" name="object 35"/>
          <p:cNvSpPr/>
          <p:nvPr/>
        </p:nvSpPr>
        <p:spPr>
          <a:xfrm>
            <a:off x="3554379" y="4437665"/>
            <a:ext cx="69215" cy="89535"/>
          </a:xfrm>
          <a:custGeom>
            <a:avLst/>
            <a:gdLst/>
            <a:ahLst/>
            <a:cxnLst/>
            <a:rect l="l" t="t" r="r" b="b"/>
            <a:pathLst>
              <a:path w="69214" h="89535">
                <a:moveTo>
                  <a:pt x="0" y="89098"/>
                </a:moveTo>
                <a:lnTo>
                  <a:pt x="27669" y="0"/>
                </a:lnTo>
                <a:lnTo>
                  <a:pt x="33818" y="36868"/>
                </a:lnTo>
                <a:lnTo>
                  <a:pt x="60305" y="36868"/>
                </a:lnTo>
                <a:lnTo>
                  <a:pt x="0" y="89098"/>
                </a:lnTo>
                <a:close/>
              </a:path>
              <a:path w="69214" h="89535">
                <a:moveTo>
                  <a:pt x="60305" y="36868"/>
                </a:moveTo>
                <a:lnTo>
                  <a:pt x="33818" y="36868"/>
                </a:lnTo>
                <a:lnTo>
                  <a:pt x="69174" y="29187"/>
                </a:lnTo>
                <a:lnTo>
                  <a:pt x="60305" y="36868"/>
                </a:lnTo>
                <a:close/>
              </a:path>
            </a:pathLst>
          </a:custGeom>
          <a:solidFill>
            <a:srgbClr val="000000"/>
          </a:solidFill>
        </p:spPr>
        <p:txBody>
          <a:bodyPr wrap="square" lIns="0" tIns="0" rIns="0" bIns="0" rtlCol="0"/>
          <a:lstStyle/>
          <a:p>
            <a:endParaRPr dirty="0"/>
          </a:p>
        </p:txBody>
      </p:sp>
      <p:sp>
        <p:nvSpPr>
          <p:cNvPr id="36" name="object 36"/>
          <p:cNvSpPr/>
          <p:nvPr/>
        </p:nvSpPr>
        <p:spPr>
          <a:xfrm>
            <a:off x="3554379" y="4437665"/>
            <a:ext cx="69215" cy="89535"/>
          </a:xfrm>
          <a:custGeom>
            <a:avLst/>
            <a:gdLst/>
            <a:ahLst/>
            <a:cxnLst/>
            <a:rect l="l" t="t" r="r" b="b"/>
            <a:pathLst>
              <a:path w="69214" h="89535">
                <a:moveTo>
                  <a:pt x="33818" y="36868"/>
                </a:moveTo>
                <a:lnTo>
                  <a:pt x="27669" y="0"/>
                </a:lnTo>
                <a:lnTo>
                  <a:pt x="0" y="89098"/>
                </a:lnTo>
                <a:lnTo>
                  <a:pt x="69174" y="29187"/>
                </a:lnTo>
                <a:lnTo>
                  <a:pt x="33818" y="36868"/>
                </a:lnTo>
                <a:close/>
              </a:path>
            </a:pathLst>
          </a:custGeom>
          <a:ln w="6147">
            <a:solidFill>
              <a:srgbClr val="000000"/>
            </a:solidFill>
          </a:ln>
        </p:spPr>
        <p:txBody>
          <a:bodyPr wrap="square" lIns="0" tIns="0" rIns="0" bIns="0" rtlCol="0"/>
          <a:lstStyle/>
          <a:p>
            <a:endParaRPr dirty="0"/>
          </a:p>
        </p:txBody>
      </p:sp>
      <p:sp>
        <p:nvSpPr>
          <p:cNvPr id="37" name="object 37"/>
          <p:cNvSpPr/>
          <p:nvPr/>
        </p:nvSpPr>
        <p:spPr>
          <a:xfrm>
            <a:off x="5083895" y="2686428"/>
            <a:ext cx="661035" cy="554990"/>
          </a:xfrm>
          <a:custGeom>
            <a:avLst/>
            <a:gdLst/>
            <a:ahLst/>
            <a:cxnLst/>
            <a:rect l="l" t="t" r="r" b="b"/>
            <a:pathLst>
              <a:path w="661035" h="554989">
                <a:moveTo>
                  <a:pt x="0" y="0"/>
                </a:moveTo>
                <a:lnTo>
                  <a:pt x="660996" y="554558"/>
                </a:lnTo>
              </a:path>
            </a:pathLst>
          </a:custGeom>
          <a:ln w="12292">
            <a:solidFill>
              <a:srgbClr val="000000"/>
            </a:solidFill>
          </a:ln>
        </p:spPr>
        <p:txBody>
          <a:bodyPr wrap="square" lIns="0" tIns="0" rIns="0" bIns="0" rtlCol="0"/>
          <a:lstStyle/>
          <a:p>
            <a:endParaRPr dirty="0"/>
          </a:p>
        </p:txBody>
      </p:sp>
      <p:sp>
        <p:nvSpPr>
          <p:cNvPr id="38" name="object 38"/>
          <p:cNvSpPr/>
          <p:nvPr/>
        </p:nvSpPr>
        <p:spPr>
          <a:xfrm>
            <a:off x="5074672" y="2678746"/>
            <a:ext cx="85090" cy="76835"/>
          </a:xfrm>
          <a:custGeom>
            <a:avLst/>
            <a:gdLst/>
            <a:ahLst/>
            <a:cxnLst/>
            <a:rect l="l" t="t" r="r" b="b"/>
            <a:pathLst>
              <a:path w="85089" h="76835">
                <a:moveTo>
                  <a:pt x="52264" y="76808"/>
                </a:moveTo>
                <a:lnTo>
                  <a:pt x="0" y="0"/>
                </a:lnTo>
                <a:lnTo>
                  <a:pt x="84547" y="38404"/>
                </a:lnTo>
                <a:lnTo>
                  <a:pt x="49190" y="41478"/>
                </a:lnTo>
                <a:lnTo>
                  <a:pt x="52264" y="76808"/>
                </a:lnTo>
                <a:close/>
              </a:path>
            </a:pathLst>
          </a:custGeom>
          <a:solidFill>
            <a:srgbClr val="000000"/>
          </a:solidFill>
        </p:spPr>
        <p:txBody>
          <a:bodyPr wrap="square" lIns="0" tIns="0" rIns="0" bIns="0" rtlCol="0"/>
          <a:lstStyle/>
          <a:p>
            <a:endParaRPr dirty="0"/>
          </a:p>
        </p:txBody>
      </p:sp>
      <p:sp>
        <p:nvSpPr>
          <p:cNvPr id="39" name="object 39"/>
          <p:cNvSpPr/>
          <p:nvPr/>
        </p:nvSpPr>
        <p:spPr>
          <a:xfrm>
            <a:off x="5074672" y="2678747"/>
            <a:ext cx="85090" cy="76835"/>
          </a:xfrm>
          <a:custGeom>
            <a:avLst/>
            <a:gdLst/>
            <a:ahLst/>
            <a:cxnLst/>
            <a:rect l="l" t="t" r="r" b="b"/>
            <a:pathLst>
              <a:path w="85089" h="76835">
                <a:moveTo>
                  <a:pt x="49190" y="41476"/>
                </a:moveTo>
                <a:lnTo>
                  <a:pt x="84546" y="38404"/>
                </a:lnTo>
                <a:lnTo>
                  <a:pt x="0" y="0"/>
                </a:lnTo>
                <a:lnTo>
                  <a:pt x="52264" y="76808"/>
                </a:lnTo>
                <a:lnTo>
                  <a:pt x="49190" y="41476"/>
                </a:lnTo>
                <a:close/>
              </a:path>
            </a:pathLst>
          </a:custGeom>
          <a:ln w="6146">
            <a:solidFill>
              <a:srgbClr val="000000"/>
            </a:solidFill>
          </a:ln>
        </p:spPr>
        <p:txBody>
          <a:bodyPr wrap="square" lIns="0" tIns="0" rIns="0" bIns="0" rtlCol="0"/>
          <a:lstStyle/>
          <a:p>
            <a:endParaRPr dirty="0"/>
          </a:p>
        </p:txBody>
      </p:sp>
      <p:sp>
        <p:nvSpPr>
          <p:cNvPr id="40" name="object 40"/>
          <p:cNvSpPr/>
          <p:nvPr/>
        </p:nvSpPr>
        <p:spPr>
          <a:xfrm>
            <a:off x="5669569" y="3171859"/>
            <a:ext cx="85090" cy="78740"/>
          </a:xfrm>
          <a:custGeom>
            <a:avLst/>
            <a:gdLst/>
            <a:ahLst/>
            <a:cxnLst/>
            <a:rect l="l" t="t" r="r" b="b"/>
            <a:pathLst>
              <a:path w="85089" h="78739">
                <a:moveTo>
                  <a:pt x="84546" y="78344"/>
                </a:moveTo>
                <a:lnTo>
                  <a:pt x="0" y="39940"/>
                </a:lnTo>
                <a:lnTo>
                  <a:pt x="35354" y="36866"/>
                </a:lnTo>
                <a:lnTo>
                  <a:pt x="32281" y="0"/>
                </a:lnTo>
                <a:lnTo>
                  <a:pt x="84546" y="78344"/>
                </a:lnTo>
                <a:close/>
              </a:path>
            </a:pathLst>
          </a:custGeom>
          <a:solidFill>
            <a:srgbClr val="000000"/>
          </a:solidFill>
        </p:spPr>
        <p:txBody>
          <a:bodyPr wrap="square" lIns="0" tIns="0" rIns="0" bIns="0" rtlCol="0"/>
          <a:lstStyle/>
          <a:p>
            <a:endParaRPr dirty="0"/>
          </a:p>
        </p:txBody>
      </p:sp>
      <p:sp>
        <p:nvSpPr>
          <p:cNvPr id="41" name="object 41"/>
          <p:cNvSpPr/>
          <p:nvPr/>
        </p:nvSpPr>
        <p:spPr>
          <a:xfrm>
            <a:off x="5669569" y="3171858"/>
            <a:ext cx="85090" cy="78740"/>
          </a:xfrm>
          <a:custGeom>
            <a:avLst/>
            <a:gdLst/>
            <a:ahLst/>
            <a:cxnLst/>
            <a:rect l="l" t="t" r="r" b="b"/>
            <a:pathLst>
              <a:path w="85089" h="78739">
                <a:moveTo>
                  <a:pt x="35355" y="36868"/>
                </a:moveTo>
                <a:lnTo>
                  <a:pt x="0" y="39940"/>
                </a:lnTo>
                <a:lnTo>
                  <a:pt x="84546" y="78344"/>
                </a:lnTo>
                <a:lnTo>
                  <a:pt x="32281" y="0"/>
                </a:lnTo>
                <a:lnTo>
                  <a:pt x="35355" y="36868"/>
                </a:lnTo>
                <a:close/>
              </a:path>
            </a:pathLst>
          </a:custGeom>
          <a:ln w="6146">
            <a:solidFill>
              <a:srgbClr val="000000"/>
            </a:solidFill>
          </a:ln>
        </p:spPr>
        <p:txBody>
          <a:bodyPr wrap="square" lIns="0" tIns="0" rIns="0" bIns="0" rtlCol="0"/>
          <a:lstStyle/>
          <a:p>
            <a:endParaRPr dirty="0"/>
          </a:p>
        </p:txBody>
      </p:sp>
      <p:sp>
        <p:nvSpPr>
          <p:cNvPr id="42" name="object 42"/>
          <p:cNvSpPr/>
          <p:nvPr/>
        </p:nvSpPr>
        <p:spPr>
          <a:xfrm>
            <a:off x="3031731" y="3849311"/>
            <a:ext cx="204470" cy="625475"/>
          </a:xfrm>
          <a:custGeom>
            <a:avLst/>
            <a:gdLst/>
            <a:ahLst/>
            <a:cxnLst/>
            <a:rect l="l" t="t" r="r" b="b"/>
            <a:pathLst>
              <a:path w="204469" h="625475">
                <a:moveTo>
                  <a:pt x="204447" y="625222"/>
                </a:moveTo>
                <a:lnTo>
                  <a:pt x="0" y="0"/>
                </a:lnTo>
              </a:path>
            </a:pathLst>
          </a:custGeom>
          <a:ln w="12296">
            <a:solidFill>
              <a:srgbClr val="000000"/>
            </a:solidFill>
          </a:ln>
        </p:spPr>
        <p:txBody>
          <a:bodyPr wrap="square" lIns="0" tIns="0" rIns="0" bIns="0" rtlCol="0"/>
          <a:lstStyle/>
          <a:p>
            <a:endParaRPr dirty="0"/>
          </a:p>
        </p:txBody>
      </p:sp>
      <p:sp>
        <p:nvSpPr>
          <p:cNvPr id="43" name="object 43"/>
          <p:cNvSpPr/>
          <p:nvPr/>
        </p:nvSpPr>
        <p:spPr>
          <a:xfrm>
            <a:off x="3186990" y="4393116"/>
            <a:ext cx="52705" cy="92710"/>
          </a:xfrm>
          <a:custGeom>
            <a:avLst/>
            <a:gdLst/>
            <a:ahLst/>
            <a:cxnLst/>
            <a:rect l="l" t="t" r="r" b="b"/>
            <a:pathLst>
              <a:path w="52705" h="92710">
                <a:moveTo>
                  <a:pt x="50265" y="32258"/>
                </a:moveTo>
                <a:lnTo>
                  <a:pt x="32281" y="32258"/>
                </a:lnTo>
                <a:lnTo>
                  <a:pt x="49188" y="0"/>
                </a:lnTo>
                <a:lnTo>
                  <a:pt x="50265" y="32258"/>
                </a:lnTo>
                <a:close/>
              </a:path>
              <a:path w="52705" h="92710">
                <a:moveTo>
                  <a:pt x="52264" y="92170"/>
                </a:moveTo>
                <a:lnTo>
                  <a:pt x="0" y="15361"/>
                </a:lnTo>
                <a:lnTo>
                  <a:pt x="32281" y="32258"/>
                </a:lnTo>
                <a:lnTo>
                  <a:pt x="50265" y="32258"/>
                </a:lnTo>
                <a:lnTo>
                  <a:pt x="52264" y="92170"/>
                </a:lnTo>
                <a:close/>
              </a:path>
            </a:pathLst>
          </a:custGeom>
          <a:solidFill>
            <a:srgbClr val="000000"/>
          </a:solidFill>
        </p:spPr>
        <p:txBody>
          <a:bodyPr wrap="square" lIns="0" tIns="0" rIns="0" bIns="0" rtlCol="0"/>
          <a:lstStyle/>
          <a:p>
            <a:endParaRPr dirty="0"/>
          </a:p>
        </p:txBody>
      </p:sp>
      <p:sp>
        <p:nvSpPr>
          <p:cNvPr id="44" name="object 44"/>
          <p:cNvSpPr/>
          <p:nvPr/>
        </p:nvSpPr>
        <p:spPr>
          <a:xfrm>
            <a:off x="3186989" y="4393116"/>
            <a:ext cx="52705" cy="92710"/>
          </a:xfrm>
          <a:custGeom>
            <a:avLst/>
            <a:gdLst/>
            <a:ahLst/>
            <a:cxnLst/>
            <a:rect l="l" t="t" r="r" b="b"/>
            <a:pathLst>
              <a:path w="52705" h="92710">
                <a:moveTo>
                  <a:pt x="32281" y="32259"/>
                </a:moveTo>
                <a:lnTo>
                  <a:pt x="0" y="15361"/>
                </a:lnTo>
                <a:lnTo>
                  <a:pt x="52264" y="92170"/>
                </a:lnTo>
                <a:lnTo>
                  <a:pt x="49190" y="0"/>
                </a:lnTo>
                <a:lnTo>
                  <a:pt x="32281" y="32259"/>
                </a:lnTo>
                <a:close/>
              </a:path>
            </a:pathLst>
          </a:custGeom>
          <a:ln w="6147">
            <a:solidFill>
              <a:srgbClr val="000000"/>
            </a:solidFill>
          </a:ln>
        </p:spPr>
        <p:txBody>
          <a:bodyPr wrap="square" lIns="0" tIns="0" rIns="0" bIns="0" rtlCol="0"/>
          <a:lstStyle/>
          <a:p>
            <a:endParaRPr dirty="0"/>
          </a:p>
        </p:txBody>
      </p:sp>
      <p:sp>
        <p:nvSpPr>
          <p:cNvPr id="45" name="object 45"/>
          <p:cNvSpPr/>
          <p:nvPr/>
        </p:nvSpPr>
        <p:spPr>
          <a:xfrm>
            <a:off x="3027120" y="3837022"/>
            <a:ext cx="52705" cy="93980"/>
          </a:xfrm>
          <a:custGeom>
            <a:avLst/>
            <a:gdLst/>
            <a:ahLst/>
            <a:cxnLst/>
            <a:rect l="l" t="t" r="r" b="b"/>
            <a:pathLst>
              <a:path w="52705" h="93979">
                <a:moveTo>
                  <a:pt x="4611" y="93706"/>
                </a:moveTo>
                <a:lnTo>
                  <a:pt x="0" y="0"/>
                </a:lnTo>
                <a:lnTo>
                  <a:pt x="41812" y="61446"/>
                </a:lnTo>
                <a:lnTo>
                  <a:pt x="19983" y="61446"/>
                </a:lnTo>
                <a:lnTo>
                  <a:pt x="4611" y="93706"/>
                </a:lnTo>
                <a:close/>
              </a:path>
              <a:path w="52705" h="93979">
                <a:moveTo>
                  <a:pt x="52264" y="76807"/>
                </a:moveTo>
                <a:lnTo>
                  <a:pt x="19983" y="61446"/>
                </a:lnTo>
                <a:lnTo>
                  <a:pt x="41812" y="61446"/>
                </a:lnTo>
                <a:lnTo>
                  <a:pt x="52264" y="76807"/>
                </a:lnTo>
                <a:close/>
              </a:path>
            </a:pathLst>
          </a:custGeom>
          <a:solidFill>
            <a:srgbClr val="000000"/>
          </a:solidFill>
        </p:spPr>
        <p:txBody>
          <a:bodyPr wrap="square" lIns="0" tIns="0" rIns="0" bIns="0" rtlCol="0"/>
          <a:lstStyle/>
          <a:p>
            <a:endParaRPr dirty="0"/>
          </a:p>
        </p:txBody>
      </p:sp>
      <p:sp>
        <p:nvSpPr>
          <p:cNvPr id="46" name="object 46"/>
          <p:cNvSpPr/>
          <p:nvPr/>
        </p:nvSpPr>
        <p:spPr>
          <a:xfrm>
            <a:off x="3027120" y="3837021"/>
            <a:ext cx="52705" cy="93980"/>
          </a:xfrm>
          <a:custGeom>
            <a:avLst/>
            <a:gdLst/>
            <a:ahLst/>
            <a:cxnLst/>
            <a:rect l="l" t="t" r="r" b="b"/>
            <a:pathLst>
              <a:path w="52705" h="93979">
                <a:moveTo>
                  <a:pt x="19983" y="61446"/>
                </a:moveTo>
                <a:lnTo>
                  <a:pt x="52264" y="76808"/>
                </a:lnTo>
                <a:lnTo>
                  <a:pt x="0" y="0"/>
                </a:lnTo>
                <a:lnTo>
                  <a:pt x="4611" y="93706"/>
                </a:lnTo>
                <a:lnTo>
                  <a:pt x="19983" y="61446"/>
                </a:lnTo>
                <a:close/>
              </a:path>
            </a:pathLst>
          </a:custGeom>
          <a:ln w="6147">
            <a:solidFill>
              <a:srgbClr val="000000"/>
            </a:solidFill>
          </a:ln>
        </p:spPr>
        <p:txBody>
          <a:bodyPr wrap="square" lIns="0" tIns="0" rIns="0" bIns="0" rtlCol="0"/>
          <a:lstStyle/>
          <a:p>
            <a:endParaRPr dirty="0"/>
          </a:p>
        </p:txBody>
      </p:sp>
      <p:sp>
        <p:nvSpPr>
          <p:cNvPr id="47" name="object 47"/>
          <p:cNvSpPr/>
          <p:nvPr/>
        </p:nvSpPr>
        <p:spPr>
          <a:xfrm>
            <a:off x="2438372" y="4744899"/>
            <a:ext cx="661035" cy="201295"/>
          </a:xfrm>
          <a:custGeom>
            <a:avLst/>
            <a:gdLst/>
            <a:ahLst/>
            <a:cxnLst/>
            <a:rect l="l" t="t" r="r" b="b"/>
            <a:pathLst>
              <a:path w="661035" h="201295">
                <a:moveTo>
                  <a:pt x="0" y="201238"/>
                </a:moveTo>
                <a:lnTo>
                  <a:pt x="660996" y="0"/>
                </a:lnTo>
              </a:path>
            </a:pathLst>
          </a:custGeom>
          <a:ln w="12290">
            <a:solidFill>
              <a:srgbClr val="000000"/>
            </a:solidFill>
          </a:ln>
        </p:spPr>
        <p:txBody>
          <a:bodyPr wrap="square" lIns="0" tIns="0" rIns="0" bIns="0" rtlCol="0"/>
          <a:lstStyle/>
          <a:p>
            <a:endParaRPr dirty="0"/>
          </a:p>
        </p:txBody>
      </p:sp>
      <p:sp>
        <p:nvSpPr>
          <p:cNvPr id="48" name="object 48"/>
          <p:cNvSpPr/>
          <p:nvPr/>
        </p:nvSpPr>
        <p:spPr>
          <a:xfrm>
            <a:off x="2426074" y="4900053"/>
            <a:ext cx="93980" cy="50800"/>
          </a:xfrm>
          <a:custGeom>
            <a:avLst/>
            <a:gdLst/>
            <a:ahLst/>
            <a:cxnLst/>
            <a:rect l="l" t="t" r="r" b="b"/>
            <a:pathLst>
              <a:path w="93980" h="50800">
                <a:moveTo>
                  <a:pt x="0" y="50693"/>
                </a:moveTo>
                <a:lnTo>
                  <a:pt x="78398" y="0"/>
                </a:lnTo>
                <a:lnTo>
                  <a:pt x="61488" y="32259"/>
                </a:lnTo>
                <a:lnTo>
                  <a:pt x="93769" y="49157"/>
                </a:lnTo>
                <a:lnTo>
                  <a:pt x="0" y="50693"/>
                </a:lnTo>
                <a:close/>
              </a:path>
            </a:pathLst>
          </a:custGeom>
          <a:solidFill>
            <a:srgbClr val="000000"/>
          </a:solidFill>
        </p:spPr>
        <p:txBody>
          <a:bodyPr wrap="square" lIns="0" tIns="0" rIns="0" bIns="0" rtlCol="0"/>
          <a:lstStyle/>
          <a:p>
            <a:endParaRPr dirty="0"/>
          </a:p>
        </p:txBody>
      </p:sp>
      <p:sp>
        <p:nvSpPr>
          <p:cNvPr id="49" name="object 49"/>
          <p:cNvSpPr/>
          <p:nvPr/>
        </p:nvSpPr>
        <p:spPr>
          <a:xfrm>
            <a:off x="2426074" y="4900053"/>
            <a:ext cx="93980" cy="50800"/>
          </a:xfrm>
          <a:custGeom>
            <a:avLst/>
            <a:gdLst/>
            <a:ahLst/>
            <a:cxnLst/>
            <a:rect l="l" t="t" r="r" b="b"/>
            <a:pathLst>
              <a:path w="93980" h="50800">
                <a:moveTo>
                  <a:pt x="61488" y="32259"/>
                </a:moveTo>
                <a:lnTo>
                  <a:pt x="78397" y="0"/>
                </a:lnTo>
                <a:lnTo>
                  <a:pt x="0" y="50693"/>
                </a:lnTo>
                <a:lnTo>
                  <a:pt x="93769" y="49157"/>
                </a:lnTo>
                <a:lnTo>
                  <a:pt x="61488" y="32259"/>
                </a:lnTo>
                <a:close/>
              </a:path>
            </a:pathLst>
          </a:custGeom>
          <a:ln w="6145">
            <a:solidFill>
              <a:srgbClr val="000000"/>
            </a:solidFill>
          </a:ln>
        </p:spPr>
        <p:txBody>
          <a:bodyPr wrap="square" lIns="0" tIns="0" rIns="0" bIns="0" rtlCol="0"/>
          <a:lstStyle/>
          <a:p>
            <a:endParaRPr dirty="0"/>
          </a:p>
        </p:txBody>
      </p:sp>
      <p:sp>
        <p:nvSpPr>
          <p:cNvPr id="50" name="object 50"/>
          <p:cNvSpPr/>
          <p:nvPr/>
        </p:nvSpPr>
        <p:spPr>
          <a:xfrm>
            <a:off x="3017896" y="4741827"/>
            <a:ext cx="93980" cy="50800"/>
          </a:xfrm>
          <a:custGeom>
            <a:avLst/>
            <a:gdLst/>
            <a:ahLst/>
            <a:cxnLst/>
            <a:rect l="l" t="t" r="r" b="b"/>
            <a:pathLst>
              <a:path w="93980" h="50800">
                <a:moveTo>
                  <a:pt x="15372" y="50693"/>
                </a:moveTo>
                <a:lnTo>
                  <a:pt x="32281" y="18434"/>
                </a:lnTo>
                <a:lnTo>
                  <a:pt x="0" y="1536"/>
                </a:lnTo>
                <a:lnTo>
                  <a:pt x="93769" y="0"/>
                </a:lnTo>
                <a:lnTo>
                  <a:pt x="15372" y="50693"/>
                </a:lnTo>
                <a:close/>
              </a:path>
            </a:pathLst>
          </a:custGeom>
          <a:solidFill>
            <a:srgbClr val="000000"/>
          </a:solidFill>
        </p:spPr>
        <p:txBody>
          <a:bodyPr wrap="square" lIns="0" tIns="0" rIns="0" bIns="0" rtlCol="0"/>
          <a:lstStyle/>
          <a:p>
            <a:endParaRPr dirty="0"/>
          </a:p>
        </p:txBody>
      </p:sp>
      <p:sp>
        <p:nvSpPr>
          <p:cNvPr id="51" name="object 51"/>
          <p:cNvSpPr/>
          <p:nvPr/>
        </p:nvSpPr>
        <p:spPr>
          <a:xfrm>
            <a:off x="3017897" y="4741827"/>
            <a:ext cx="93980" cy="50800"/>
          </a:xfrm>
          <a:custGeom>
            <a:avLst/>
            <a:gdLst/>
            <a:ahLst/>
            <a:cxnLst/>
            <a:rect l="l" t="t" r="r" b="b"/>
            <a:pathLst>
              <a:path w="93980" h="50800">
                <a:moveTo>
                  <a:pt x="32281" y="18434"/>
                </a:moveTo>
                <a:lnTo>
                  <a:pt x="15372" y="50693"/>
                </a:lnTo>
                <a:lnTo>
                  <a:pt x="93769" y="0"/>
                </a:lnTo>
                <a:lnTo>
                  <a:pt x="0" y="1536"/>
                </a:lnTo>
                <a:lnTo>
                  <a:pt x="32281" y="18434"/>
                </a:lnTo>
                <a:close/>
              </a:path>
            </a:pathLst>
          </a:custGeom>
          <a:ln w="6145">
            <a:solidFill>
              <a:srgbClr val="000000"/>
            </a:solidFill>
          </a:ln>
        </p:spPr>
        <p:txBody>
          <a:bodyPr wrap="square" lIns="0" tIns="0" rIns="0" bIns="0" rtlCol="0"/>
          <a:lstStyle/>
          <a:p>
            <a:endParaRPr dirty="0"/>
          </a:p>
        </p:txBody>
      </p:sp>
      <p:sp>
        <p:nvSpPr>
          <p:cNvPr id="52" name="object 52"/>
          <p:cNvSpPr/>
          <p:nvPr/>
        </p:nvSpPr>
        <p:spPr>
          <a:xfrm>
            <a:off x="2034088" y="4367001"/>
            <a:ext cx="1045844" cy="288925"/>
          </a:xfrm>
          <a:custGeom>
            <a:avLst/>
            <a:gdLst/>
            <a:ahLst/>
            <a:cxnLst/>
            <a:rect l="l" t="t" r="r" b="b"/>
            <a:pathLst>
              <a:path w="1045844" h="288925">
                <a:moveTo>
                  <a:pt x="0" y="0"/>
                </a:moveTo>
                <a:lnTo>
                  <a:pt x="1045297" y="288800"/>
                </a:lnTo>
              </a:path>
            </a:pathLst>
          </a:custGeom>
          <a:ln w="12289">
            <a:solidFill>
              <a:srgbClr val="000000"/>
            </a:solidFill>
          </a:ln>
        </p:spPr>
        <p:txBody>
          <a:bodyPr wrap="square" lIns="0" tIns="0" rIns="0" bIns="0" rtlCol="0"/>
          <a:lstStyle/>
          <a:p>
            <a:endParaRPr dirty="0"/>
          </a:p>
        </p:txBody>
      </p:sp>
      <p:sp>
        <p:nvSpPr>
          <p:cNvPr id="53" name="object 53"/>
          <p:cNvSpPr/>
          <p:nvPr/>
        </p:nvSpPr>
        <p:spPr>
          <a:xfrm>
            <a:off x="2021791" y="4362394"/>
            <a:ext cx="92710" cy="49530"/>
          </a:xfrm>
          <a:custGeom>
            <a:avLst/>
            <a:gdLst/>
            <a:ahLst/>
            <a:cxnLst/>
            <a:rect l="l" t="t" r="r" b="b"/>
            <a:pathLst>
              <a:path w="92710" h="49529">
                <a:moveTo>
                  <a:pt x="79934" y="49155"/>
                </a:moveTo>
                <a:lnTo>
                  <a:pt x="0" y="1534"/>
                </a:lnTo>
                <a:lnTo>
                  <a:pt x="92230" y="0"/>
                </a:lnTo>
                <a:lnTo>
                  <a:pt x="61488" y="18434"/>
                </a:lnTo>
                <a:lnTo>
                  <a:pt x="79934" y="49155"/>
                </a:lnTo>
                <a:close/>
              </a:path>
            </a:pathLst>
          </a:custGeom>
          <a:solidFill>
            <a:srgbClr val="000000"/>
          </a:solidFill>
        </p:spPr>
        <p:txBody>
          <a:bodyPr wrap="square" lIns="0" tIns="0" rIns="0" bIns="0" rtlCol="0"/>
          <a:lstStyle/>
          <a:p>
            <a:endParaRPr dirty="0"/>
          </a:p>
        </p:txBody>
      </p:sp>
      <p:sp>
        <p:nvSpPr>
          <p:cNvPr id="54" name="object 54"/>
          <p:cNvSpPr/>
          <p:nvPr/>
        </p:nvSpPr>
        <p:spPr>
          <a:xfrm>
            <a:off x="2021790" y="4362393"/>
            <a:ext cx="92710" cy="49530"/>
          </a:xfrm>
          <a:custGeom>
            <a:avLst/>
            <a:gdLst/>
            <a:ahLst/>
            <a:cxnLst/>
            <a:rect l="l" t="t" r="r" b="b"/>
            <a:pathLst>
              <a:path w="92710" h="49529">
                <a:moveTo>
                  <a:pt x="61488" y="18434"/>
                </a:moveTo>
                <a:lnTo>
                  <a:pt x="92232" y="0"/>
                </a:lnTo>
                <a:lnTo>
                  <a:pt x="0" y="1536"/>
                </a:lnTo>
                <a:lnTo>
                  <a:pt x="79934" y="49157"/>
                </a:lnTo>
                <a:lnTo>
                  <a:pt x="61488" y="18434"/>
                </a:lnTo>
                <a:close/>
              </a:path>
            </a:pathLst>
          </a:custGeom>
          <a:ln w="6145">
            <a:solidFill>
              <a:srgbClr val="000000"/>
            </a:solidFill>
          </a:ln>
        </p:spPr>
        <p:txBody>
          <a:bodyPr wrap="square" lIns="0" tIns="0" rIns="0" bIns="0" rtlCol="0"/>
          <a:lstStyle/>
          <a:p>
            <a:endParaRPr dirty="0"/>
          </a:p>
        </p:txBody>
      </p:sp>
      <p:sp>
        <p:nvSpPr>
          <p:cNvPr id="55" name="object 55"/>
          <p:cNvSpPr/>
          <p:nvPr/>
        </p:nvSpPr>
        <p:spPr>
          <a:xfrm>
            <a:off x="2997913" y="4611253"/>
            <a:ext cx="93980" cy="49530"/>
          </a:xfrm>
          <a:custGeom>
            <a:avLst/>
            <a:gdLst/>
            <a:ahLst/>
            <a:cxnLst/>
            <a:rect l="l" t="t" r="r" b="b"/>
            <a:pathLst>
              <a:path w="93980" h="49529">
                <a:moveTo>
                  <a:pt x="0" y="49157"/>
                </a:moveTo>
                <a:lnTo>
                  <a:pt x="32281" y="30723"/>
                </a:lnTo>
                <a:lnTo>
                  <a:pt x="13834" y="0"/>
                </a:lnTo>
                <a:lnTo>
                  <a:pt x="93770" y="47619"/>
                </a:lnTo>
                <a:lnTo>
                  <a:pt x="0" y="49157"/>
                </a:lnTo>
                <a:close/>
              </a:path>
            </a:pathLst>
          </a:custGeom>
          <a:solidFill>
            <a:srgbClr val="000000"/>
          </a:solidFill>
        </p:spPr>
        <p:txBody>
          <a:bodyPr wrap="square" lIns="0" tIns="0" rIns="0" bIns="0" rtlCol="0"/>
          <a:lstStyle/>
          <a:p>
            <a:endParaRPr dirty="0"/>
          </a:p>
        </p:txBody>
      </p:sp>
      <p:sp>
        <p:nvSpPr>
          <p:cNvPr id="56" name="object 56"/>
          <p:cNvSpPr/>
          <p:nvPr/>
        </p:nvSpPr>
        <p:spPr>
          <a:xfrm>
            <a:off x="2997914" y="4611253"/>
            <a:ext cx="93980" cy="49530"/>
          </a:xfrm>
          <a:custGeom>
            <a:avLst/>
            <a:gdLst/>
            <a:ahLst/>
            <a:cxnLst/>
            <a:rect l="l" t="t" r="r" b="b"/>
            <a:pathLst>
              <a:path w="93980" h="49529">
                <a:moveTo>
                  <a:pt x="32281" y="30723"/>
                </a:moveTo>
                <a:lnTo>
                  <a:pt x="0" y="49157"/>
                </a:lnTo>
                <a:lnTo>
                  <a:pt x="93769" y="47621"/>
                </a:lnTo>
                <a:lnTo>
                  <a:pt x="13834" y="0"/>
                </a:lnTo>
                <a:lnTo>
                  <a:pt x="32281" y="30723"/>
                </a:lnTo>
                <a:close/>
              </a:path>
            </a:pathLst>
          </a:custGeom>
          <a:ln w="6145">
            <a:solidFill>
              <a:srgbClr val="000000"/>
            </a:solidFill>
          </a:ln>
        </p:spPr>
        <p:txBody>
          <a:bodyPr wrap="square" lIns="0" tIns="0" rIns="0" bIns="0" rtlCol="0"/>
          <a:lstStyle/>
          <a:p>
            <a:endParaRPr dirty="0"/>
          </a:p>
        </p:txBody>
      </p:sp>
      <p:sp>
        <p:nvSpPr>
          <p:cNvPr id="57" name="object 57"/>
          <p:cNvSpPr/>
          <p:nvPr/>
        </p:nvSpPr>
        <p:spPr>
          <a:xfrm>
            <a:off x="1648250" y="4130431"/>
            <a:ext cx="318770" cy="316865"/>
          </a:xfrm>
          <a:custGeom>
            <a:avLst/>
            <a:gdLst/>
            <a:ahLst/>
            <a:cxnLst/>
            <a:rect l="l" t="t" r="r" b="b"/>
            <a:pathLst>
              <a:path w="318769" h="316864">
                <a:moveTo>
                  <a:pt x="190613" y="316451"/>
                </a:moveTo>
                <a:lnTo>
                  <a:pt x="127587" y="316451"/>
                </a:lnTo>
                <a:lnTo>
                  <a:pt x="69174" y="293409"/>
                </a:lnTo>
                <a:lnTo>
                  <a:pt x="44578" y="271902"/>
                </a:lnTo>
                <a:lnTo>
                  <a:pt x="23058" y="247322"/>
                </a:lnTo>
                <a:lnTo>
                  <a:pt x="0" y="188949"/>
                </a:lnTo>
                <a:lnTo>
                  <a:pt x="0" y="127500"/>
                </a:lnTo>
                <a:lnTo>
                  <a:pt x="23058" y="69127"/>
                </a:lnTo>
                <a:lnTo>
                  <a:pt x="44578" y="44549"/>
                </a:lnTo>
                <a:lnTo>
                  <a:pt x="69174" y="23042"/>
                </a:lnTo>
                <a:lnTo>
                  <a:pt x="127587" y="0"/>
                </a:lnTo>
                <a:lnTo>
                  <a:pt x="190613" y="0"/>
                </a:lnTo>
                <a:lnTo>
                  <a:pt x="249028" y="23042"/>
                </a:lnTo>
                <a:lnTo>
                  <a:pt x="273621" y="44549"/>
                </a:lnTo>
                <a:lnTo>
                  <a:pt x="295142" y="69127"/>
                </a:lnTo>
                <a:lnTo>
                  <a:pt x="318200" y="127500"/>
                </a:lnTo>
                <a:lnTo>
                  <a:pt x="318200" y="188949"/>
                </a:lnTo>
                <a:lnTo>
                  <a:pt x="295142" y="247322"/>
                </a:lnTo>
                <a:lnTo>
                  <a:pt x="273621" y="271902"/>
                </a:lnTo>
                <a:lnTo>
                  <a:pt x="249028" y="293409"/>
                </a:lnTo>
                <a:lnTo>
                  <a:pt x="190613" y="316451"/>
                </a:lnTo>
                <a:close/>
              </a:path>
            </a:pathLst>
          </a:custGeom>
          <a:solidFill>
            <a:srgbClr val="CDCDCD"/>
          </a:solidFill>
        </p:spPr>
        <p:txBody>
          <a:bodyPr wrap="square" lIns="0" tIns="0" rIns="0" bIns="0" rtlCol="0"/>
          <a:lstStyle/>
          <a:p>
            <a:endParaRPr dirty="0"/>
          </a:p>
        </p:txBody>
      </p:sp>
      <p:sp>
        <p:nvSpPr>
          <p:cNvPr id="58" name="object 58"/>
          <p:cNvSpPr/>
          <p:nvPr/>
        </p:nvSpPr>
        <p:spPr>
          <a:xfrm>
            <a:off x="1648251" y="4130430"/>
            <a:ext cx="318770" cy="316865"/>
          </a:xfrm>
          <a:custGeom>
            <a:avLst/>
            <a:gdLst/>
            <a:ahLst/>
            <a:cxnLst/>
            <a:rect l="l" t="t" r="r" b="b"/>
            <a:pathLst>
              <a:path w="318769" h="316864">
                <a:moveTo>
                  <a:pt x="273621" y="271902"/>
                </a:moveTo>
                <a:lnTo>
                  <a:pt x="249026" y="293409"/>
                </a:lnTo>
                <a:lnTo>
                  <a:pt x="190613" y="316451"/>
                </a:lnTo>
                <a:lnTo>
                  <a:pt x="127587" y="316451"/>
                </a:lnTo>
                <a:lnTo>
                  <a:pt x="69174" y="293409"/>
                </a:lnTo>
                <a:lnTo>
                  <a:pt x="44578" y="271902"/>
                </a:lnTo>
                <a:lnTo>
                  <a:pt x="23058" y="247323"/>
                </a:lnTo>
                <a:lnTo>
                  <a:pt x="0" y="188949"/>
                </a:lnTo>
                <a:lnTo>
                  <a:pt x="0" y="127502"/>
                </a:lnTo>
                <a:lnTo>
                  <a:pt x="23058" y="69127"/>
                </a:lnTo>
                <a:lnTo>
                  <a:pt x="44578" y="44549"/>
                </a:lnTo>
                <a:lnTo>
                  <a:pt x="69174" y="23042"/>
                </a:lnTo>
                <a:lnTo>
                  <a:pt x="127587" y="0"/>
                </a:lnTo>
                <a:lnTo>
                  <a:pt x="190613" y="0"/>
                </a:lnTo>
                <a:lnTo>
                  <a:pt x="249026" y="23042"/>
                </a:lnTo>
                <a:lnTo>
                  <a:pt x="273621" y="44549"/>
                </a:lnTo>
                <a:lnTo>
                  <a:pt x="295142" y="69127"/>
                </a:lnTo>
                <a:lnTo>
                  <a:pt x="318200" y="127502"/>
                </a:lnTo>
                <a:lnTo>
                  <a:pt x="318200" y="188949"/>
                </a:lnTo>
                <a:lnTo>
                  <a:pt x="295142" y="247323"/>
                </a:lnTo>
                <a:lnTo>
                  <a:pt x="273621" y="271902"/>
                </a:lnTo>
                <a:close/>
              </a:path>
            </a:pathLst>
          </a:custGeom>
          <a:ln w="39953">
            <a:solidFill>
              <a:srgbClr val="000000"/>
            </a:solidFill>
          </a:ln>
        </p:spPr>
        <p:txBody>
          <a:bodyPr wrap="square" lIns="0" tIns="0" rIns="0" bIns="0" rtlCol="0"/>
          <a:lstStyle/>
          <a:p>
            <a:endParaRPr dirty="0"/>
          </a:p>
        </p:txBody>
      </p:sp>
      <p:sp>
        <p:nvSpPr>
          <p:cNvPr id="59" name="object 59"/>
          <p:cNvSpPr/>
          <p:nvPr/>
        </p:nvSpPr>
        <p:spPr>
          <a:xfrm>
            <a:off x="2805764" y="3456050"/>
            <a:ext cx="320040" cy="316865"/>
          </a:xfrm>
          <a:custGeom>
            <a:avLst/>
            <a:gdLst/>
            <a:ahLst/>
            <a:cxnLst/>
            <a:rect l="l" t="t" r="r" b="b"/>
            <a:pathLst>
              <a:path w="320039" h="316864">
                <a:moveTo>
                  <a:pt x="190613" y="316451"/>
                </a:moveTo>
                <a:lnTo>
                  <a:pt x="129124" y="316451"/>
                </a:lnTo>
                <a:lnTo>
                  <a:pt x="70711" y="293409"/>
                </a:lnTo>
                <a:lnTo>
                  <a:pt x="46116" y="271902"/>
                </a:lnTo>
                <a:lnTo>
                  <a:pt x="24593" y="247322"/>
                </a:lnTo>
                <a:lnTo>
                  <a:pt x="0" y="188949"/>
                </a:lnTo>
                <a:lnTo>
                  <a:pt x="0" y="127502"/>
                </a:lnTo>
                <a:lnTo>
                  <a:pt x="24593" y="69127"/>
                </a:lnTo>
                <a:lnTo>
                  <a:pt x="46116" y="44549"/>
                </a:lnTo>
                <a:lnTo>
                  <a:pt x="70711" y="23041"/>
                </a:lnTo>
                <a:lnTo>
                  <a:pt x="129124" y="0"/>
                </a:lnTo>
                <a:lnTo>
                  <a:pt x="190613" y="0"/>
                </a:lnTo>
                <a:lnTo>
                  <a:pt x="249025" y="23041"/>
                </a:lnTo>
                <a:lnTo>
                  <a:pt x="275159" y="44549"/>
                </a:lnTo>
                <a:lnTo>
                  <a:pt x="296678" y="69127"/>
                </a:lnTo>
                <a:lnTo>
                  <a:pt x="319737" y="127502"/>
                </a:lnTo>
                <a:lnTo>
                  <a:pt x="319737" y="188949"/>
                </a:lnTo>
                <a:lnTo>
                  <a:pt x="296678" y="247322"/>
                </a:lnTo>
                <a:lnTo>
                  <a:pt x="275159" y="271902"/>
                </a:lnTo>
                <a:lnTo>
                  <a:pt x="249025" y="293409"/>
                </a:lnTo>
                <a:lnTo>
                  <a:pt x="190613" y="316451"/>
                </a:lnTo>
                <a:close/>
              </a:path>
            </a:pathLst>
          </a:custGeom>
          <a:solidFill>
            <a:srgbClr val="CDCDCD"/>
          </a:solidFill>
        </p:spPr>
        <p:txBody>
          <a:bodyPr wrap="square" lIns="0" tIns="0" rIns="0" bIns="0" rtlCol="0"/>
          <a:lstStyle/>
          <a:p>
            <a:endParaRPr dirty="0"/>
          </a:p>
        </p:txBody>
      </p:sp>
      <p:sp>
        <p:nvSpPr>
          <p:cNvPr id="60" name="object 60"/>
          <p:cNvSpPr/>
          <p:nvPr/>
        </p:nvSpPr>
        <p:spPr>
          <a:xfrm>
            <a:off x="2805764" y="3456050"/>
            <a:ext cx="320040" cy="316865"/>
          </a:xfrm>
          <a:custGeom>
            <a:avLst/>
            <a:gdLst/>
            <a:ahLst/>
            <a:cxnLst/>
            <a:rect l="l" t="t" r="r" b="b"/>
            <a:pathLst>
              <a:path w="320039" h="316864">
                <a:moveTo>
                  <a:pt x="275159" y="271902"/>
                </a:moveTo>
                <a:lnTo>
                  <a:pt x="249026" y="293409"/>
                </a:lnTo>
                <a:lnTo>
                  <a:pt x="190613" y="316451"/>
                </a:lnTo>
                <a:lnTo>
                  <a:pt x="129124" y="316451"/>
                </a:lnTo>
                <a:lnTo>
                  <a:pt x="70711" y="293409"/>
                </a:lnTo>
                <a:lnTo>
                  <a:pt x="46116" y="271902"/>
                </a:lnTo>
                <a:lnTo>
                  <a:pt x="24595" y="247323"/>
                </a:lnTo>
                <a:lnTo>
                  <a:pt x="0" y="188949"/>
                </a:lnTo>
                <a:lnTo>
                  <a:pt x="0" y="127502"/>
                </a:lnTo>
                <a:lnTo>
                  <a:pt x="24595" y="69127"/>
                </a:lnTo>
                <a:lnTo>
                  <a:pt x="46116" y="44549"/>
                </a:lnTo>
                <a:lnTo>
                  <a:pt x="70711" y="23042"/>
                </a:lnTo>
                <a:lnTo>
                  <a:pt x="129124" y="0"/>
                </a:lnTo>
                <a:lnTo>
                  <a:pt x="190613" y="0"/>
                </a:lnTo>
                <a:lnTo>
                  <a:pt x="249026" y="23042"/>
                </a:lnTo>
                <a:lnTo>
                  <a:pt x="275159" y="44549"/>
                </a:lnTo>
                <a:lnTo>
                  <a:pt x="296679" y="69127"/>
                </a:lnTo>
                <a:lnTo>
                  <a:pt x="319737" y="127502"/>
                </a:lnTo>
                <a:lnTo>
                  <a:pt x="319737" y="188949"/>
                </a:lnTo>
                <a:lnTo>
                  <a:pt x="296679" y="247323"/>
                </a:lnTo>
                <a:lnTo>
                  <a:pt x="275159" y="271902"/>
                </a:lnTo>
                <a:close/>
              </a:path>
            </a:pathLst>
          </a:custGeom>
          <a:ln w="39953">
            <a:solidFill>
              <a:srgbClr val="000000"/>
            </a:solidFill>
          </a:ln>
        </p:spPr>
        <p:txBody>
          <a:bodyPr wrap="square" lIns="0" tIns="0" rIns="0" bIns="0" rtlCol="0"/>
          <a:lstStyle/>
          <a:p>
            <a:endParaRPr dirty="0"/>
          </a:p>
        </p:txBody>
      </p:sp>
      <p:sp>
        <p:nvSpPr>
          <p:cNvPr id="61" name="object 61"/>
          <p:cNvSpPr txBox="1">
            <a:spLocks noGrp="1"/>
          </p:cNvSpPr>
          <p:nvPr>
            <p:ph type="title"/>
          </p:nvPr>
        </p:nvSpPr>
        <p:spPr>
          <a:xfrm>
            <a:off x="175479" y="841560"/>
            <a:ext cx="8672831" cy="709233"/>
          </a:xfrm>
          <a:prstGeom prst="rect">
            <a:avLst/>
          </a:prstGeom>
        </p:spPr>
        <p:txBody>
          <a:bodyPr vert="horz" wrap="square" lIns="0" tIns="0" rIns="0" bIns="0" rtlCol="0">
            <a:spAutoFit/>
          </a:bodyPr>
          <a:lstStyle/>
          <a:p>
            <a:pPr marL="12700" marR="5080">
              <a:lnSpc>
                <a:spcPts val="2880"/>
              </a:lnSpc>
              <a:tabLst>
                <a:tab pos="5447030" algn="l"/>
              </a:tabLst>
            </a:pPr>
            <a:r>
              <a:rPr lang="en-US" sz="2000" b="1" dirty="0">
                <a:latin typeface="+mn-lt"/>
              </a:rPr>
              <a:t>(6)</a:t>
            </a:r>
            <a:r>
              <a:rPr sz="2000" b="1" dirty="0">
                <a:latin typeface="+mn-lt"/>
              </a:rPr>
              <a:t> </a:t>
            </a:r>
            <a:r>
              <a:rPr sz="2000" b="1" spc="-5" dirty="0">
                <a:latin typeface="+mn-lt"/>
              </a:rPr>
              <a:t>Integrated </a:t>
            </a:r>
            <a:r>
              <a:rPr sz="2000" b="1" spc="-25" dirty="0">
                <a:latin typeface="+mn-lt"/>
              </a:rPr>
              <a:t>Terminal </a:t>
            </a:r>
            <a:r>
              <a:rPr sz="2000" b="1" spc="-5" dirty="0">
                <a:latin typeface="+mn-lt"/>
              </a:rPr>
              <a:t>to </a:t>
            </a:r>
            <a:r>
              <a:rPr sz="2000" b="1" spc="-45" dirty="0">
                <a:latin typeface="+mn-lt"/>
              </a:rPr>
              <a:t>Avoid </a:t>
            </a:r>
            <a:r>
              <a:rPr sz="2000" b="1" spc="-5" dirty="0">
                <a:latin typeface="+mn-lt"/>
              </a:rPr>
              <a:t>Mutual Interference </a:t>
            </a:r>
            <a:r>
              <a:rPr sz="2000" b="1" dirty="0">
                <a:latin typeface="+mn-lt"/>
              </a:rPr>
              <a:t>in  case </a:t>
            </a:r>
            <a:r>
              <a:rPr sz="2000" b="1" spc="-5" dirty="0">
                <a:latin typeface="+mn-lt"/>
              </a:rPr>
              <a:t>of overlaid </a:t>
            </a:r>
            <a:r>
              <a:rPr sz="2000" b="1" dirty="0">
                <a:latin typeface="+mn-lt"/>
              </a:rPr>
              <a:t>coexisting</a:t>
            </a:r>
            <a:r>
              <a:rPr sz="2000" b="1" spc="-65" dirty="0">
                <a:latin typeface="+mn-lt"/>
              </a:rPr>
              <a:t> </a:t>
            </a:r>
            <a:r>
              <a:rPr sz="2000" b="1" spc="-30" dirty="0">
                <a:latin typeface="+mn-lt"/>
              </a:rPr>
              <a:t>BAN</a:t>
            </a:r>
            <a:r>
              <a:rPr sz="2000" b="1" spc="95" dirty="0">
                <a:latin typeface="+mn-lt"/>
              </a:rPr>
              <a:t> </a:t>
            </a:r>
            <a:r>
              <a:rPr sz="2000" b="1" dirty="0">
                <a:latin typeface="+mn-lt"/>
              </a:rPr>
              <a:t>and</a:t>
            </a:r>
            <a:r>
              <a:rPr lang="en-US" sz="2000" b="1" dirty="0">
                <a:latin typeface="+mn-lt"/>
              </a:rPr>
              <a:t> </a:t>
            </a:r>
            <a:r>
              <a:rPr sz="2000" b="1" spc="-5" dirty="0">
                <a:latin typeface="+mn-lt"/>
              </a:rPr>
              <a:t>other</a:t>
            </a:r>
            <a:r>
              <a:rPr sz="2000" b="1" spc="-90" dirty="0">
                <a:latin typeface="+mn-lt"/>
              </a:rPr>
              <a:t> </a:t>
            </a:r>
            <a:r>
              <a:rPr sz="2000" b="1" spc="-5" dirty="0">
                <a:latin typeface="+mn-lt"/>
              </a:rPr>
              <a:t>Radios  </a:t>
            </a:r>
            <a:r>
              <a:rPr sz="2000" b="1" dirty="0">
                <a:latin typeface="+mn-lt"/>
              </a:rPr>
              <a:t>such as </a:t>
            </a:r>
            <a:r>
              <a:rPr sz="2000" b="1" spc="-15" dirty="0">
                <a:latin typeface="+mn-lt"/>
              </a:rPr>
              <a:t>UWB-BAN </a:t>
            </a:r>
            <a:r>
              <a:rPr sz="2000" b="1" dirty="0">
                <a:latin typeface="+mn-lt"/>
              </a:rPr>
              <a:t>and</a:t>
            </a:r>
            <a:r>
              <a:rPr sz="2000" b="1" spc="-25" dirty="0">
                <a:latin typeface="+mn-lt"/>
              </a:rPr>
              <a:t> </a:t>
            </a:r>
            <a:r>
              <a:rPr sz="2000" b="1" dirty="0">
                <a:latin typeface="+mn-lt"/>
              </a:rPr>
              <a:t>4G/5G</a:t>
            </a:r>
          </a:p>
        </p:txBody>
      </p:sp>
      <p:sp>
        <p:nvSpPr>
          <p:cNvPr id="64" name="object 64"/>
          <p:cNvSpPr txBox="1"/>
          <p:nvPr/>
        </p:nvSpPr>
        <p:spPr>
          <a:xfrm>
            <a:off x="175479" y="6243813"/>
            <a:ext cx="4195445" cy="196215"/>
          </a:xfrm>
          <a:prstGeom prst="rect">
            <a:avLst/>
          </a:prstGeom>
        </p:spPr>
        <p:txBody>
          <a:bodyPr vert="horz" wrap="square" lIns="0" tIns="0" rIns="0" bIns="0" rtlCol="0">
            <a:spAutoFit/>
          </a:bodyPr>
          <a:lstStyle/>
          <a:p>
            <a:pPr marL="12700">
              <a:lnSpc>
                <a:spcPts val="1425"/>
              </a:lnSpc>
            </a:pPr>
            <a:r>
              <a:rPr sz="1200" dirty="0">
                <a:latin typeface="Arial"/>
                <a:cs typeface="Arial"/>
              </a:rPr>
              <a:t>2047-3338 (Online)  , </a:t>
            </a:r>
            <a:r>
              <a:rPr sz="1200" spc="-20" dirty="0">
                <a:latin typeface="Arial"/>
                <a:cs typeface="Arial"/>
              </a:rPr>
              <a:t>Vol. </a:t>
            </a:r>
            <a:r>
              <a:rPr sz="1200" spc="-35" dirty="0">
                <a:latin typeface="Arial"/>
                <a:cs typeface="Arial"/>
              </a:rPr>
              <a:t>11, </a:t>
            </a:r>
            <a:r>
              <a:rPr sz="1200" dirty="0">
                <a:latin typeface="Arial"/>
                <a:cs typeface="Arial"/>
              </a:rPr>
              <a:t>Issue 02, pp.8-15,  </a:t>
            </a:r>
            <a:r>
              <a:rPr sz="1200" spc="-5" dirty="0">
                <a:latin typeface="Arial"/>
                <a:cs typeface="Arial"/>
              </a:rPr>
              <a:t>March</a:t>
            </a:r>
            <a:r>
              <a:rPr sz="1200" spc="160" dirty="0">
                <a:latin typeface="Arial"/>
                <a:cs typeface="Arial"/>
              </a:rPr>
              <a:t> </a:t>
            </a:r>
            <a:r>
              <a:rPr sz="1200" spc="-5" dirty="0">
                <a:latin typeface="Arial"/>
                <a:cs typeface="Arial"/>
              </a:rPr>
              <a:t>2020</a:t>
            </a:r>
            <a:endParaRPr sz="1200" dirty="0">
              <a:latin typeface="Arial"/>
              <a:cs typeface="Arial"/>
            </a:endParaRPr>
          </a:p>
        </p:txBody>
      </p:sp>
      <p:sp>
        <p:nvSpPr>
          <p:cNvPr id="62" name="object 62"/>
          <p:cNvSpPr txBox="1"/>
          <p:nvPr/>
        </p:nvSpPr>
        <p:spPr>
          <a:xfrm>
            <a:off x="175479" y="4872690"/>
            <a:ext cx="8888730" cy="1384300"/>
          </a:xfrm>
          <a:prstGeom prst="rect">
            <a:avLst/>
          </a:prstGeom>
        </p:spPr>
        <p:txBody>
          <a:bodyPr vert="horz" wrap="square" lIns="0" tIns="0" rIns="0" bIns="0" rtlCol="0">
            <a:spAutoFit/>
          </a:bodyPr>
          <a:lstStyle/>
          <a:p>
            <a:pPr marR="1026160" algn="ctr">
              <a:lnSpc>
                <a:spcPct val="100000"/>
              </a:lnSpc>
            </a:pPr>
            <a:r>
              <a:rPr sz="1800" spc="5" dirty="0">
                <a:latin typeface="Times New Roman"/>
                <a:cs typeface="Times New Roman"/>
              </a:rPr>
              <a:t>Integrated</a:t>
            </a:r>
            <a:r>
              <a:rPr sz="1800" spc="-85" dirty="0">
                <a:latin typeface="Times New Roman"/>
                <a:cs typeface="Times New Roman"/>
              </a:rPr>
              <a:t> </a:t>
            </a:r>
            <a:r>
              <a:rPr sz="1800" spc="-10" dirty="0">
                <a:latin typeface="Times New Roman"/>
                <a:cs typeface="Times New Roman"/>
              </a:rPr>
              <a:t>Terminal</a:t>
            </a:r>
            <a:endParaRPr sz="1800" dirty="0">
              <a:latin typeface="Times New Roman"/>
              <a:cs typeface="Times New Roman"/>
            </a:endParaRPr>
          </a:p>
          <a:p>
            <a:pPr marL="3015615">
              <a:lnSpc>
                <a:spcPct val="100000"/>
              </a:lnSpc>
              <a:spcBef>
                <a:spcPts val="115"/>
              </a:spcBef>
            </a:pPr>
            <a:r>
              <a:rPr sz="1800" spc="5" dirty="0">
                <a:latin typeface="Times New Roman"/>
                <a:cs typeface="Times New Roman"/>
              </a:rPr>
              <a:t>= (Cellular </a:t>
            </a:r>
            <a:r>
              <a:rPr sz="1800" spc="-10" dirty="0">
                <a:latin typeface="Times New Roman"/>
                <a:cs typeface="Times New Roman"/>
              </a:rPr>
              <a:t>Terminal </a:t>
            </a:r>
            <a:r>
              <a:rPr sz="1800" spc="5" dirty="0">
                <a:latin typeface="Times New Roman"/>
                <a:cs typeface="Times New Roman"/>
              </a:rPr>
              <a:t>+ BAN</a:t>
            </a:r>
            <a:r>
              <a:rPr sz="1800" spc="-65" dirty="0">
                <a:latin typeface="Times New Roman"/>
                <a:cs typeface="Times New Roman"/>
              </a:rPr>
              <a:t> </a:t>
            </a:r>
            <a:r>
              <a:rPr sz="1800" spc="5" dirty="0">
                <a:latin typeface="Times New Roman"/>
                <a:cs typeface="Times New Roman"/>
              </a:rPr>
              <a:t>Coordinator)</a:t>
            </a:r>
            <a:endParaRPr sz="1800" dirty="0">
              <a:latin typeface="Times New Roman"/>
              <a:cs typeface="Times New Roman"/>
            </a:endParaRPr>
          </a:p>
          <a:p>
            <a:pPr marL="3015615">
              <a:lnSpc>
                <a:spcPct val="100000"/>
              </a:lnSpc>
              <a:spcBef>
                <a:spcPts val="100"/>
              </a:spcBef>
            </a:pPr>
            <a:r>
              <a:rPr sz="1800" spc="5" dirty="0">
                <a:latin typeface="Times New Roman"/>
                <a:cs typeface="Times New Roman"/>
              </a:rPr>
              <a:t>= (Primary User + Secondary</a:t>
            </a:r>
            <a:r>
              <a:rPr sz="1800" spc="-75" dirty="0">
                <a:latin typeface="Times New Roman"/>
                <a:cs typeface="Times New Roman"/>
              </a:rPr>
              <a:t> </a:t>
            </a:r>
            <a:r>
              <a:rPr sz="1800" spc="5" dirty="0">
                <a:latin typeface="Times New Roman"/>
                <a:cs typeface="Times New Roman"/>
              </a:rPr>
              <a:t>BS)</a:t>
            </a:r>
            <a:endParaRPr sz="1800" dirty="0">
              <a:latin typeface="Times New Roman"/>
              <a:cs typeface="Times New Roman"/>
            </a:endParaRPr>
          </a:p>
          <a:p>
            <a:pPr marL="12700" marR="5080">
              <a:lnSpc>
                <a:spcPct val="100000"/>
              </a:lnSpc>
              <a:spcBef>
                <a:spcPts val="1200"/>
              </a:spcBef>
            </a:pPr>
            <a:r>
              <a:rPr sz="1200" spc="-10" dirty="0">
                <a:latin typeface="Arial"/>
                <a:cs typeface="Arial"/>
              </a:rPr>
              <a:t>M. Kim, </a:t>
            </a:r>
            <a:r>
              <a:rPr sz="1200" spc="-70" dirty="0">
                <a:latin typeface="Arial"/>
                <a:cs typeface="Arial"/>
              </a:rPr>
              <a:t>T. </a:t>
            </a:r>
            <a:r>
              <a:rPr sz="1200" dirty="0">
                <a:latin typeface="Arial"/>
                <a:cs typeface="Arial"/>
              </a:rPr>
              <a:t>Kobayashi, </a:t>
            </a:r>
            <a:r>
              <a:rPr sz="1200" spc="-5" dirty="0">
                <a:latin typeface="Arial"/>
                <a:cs typeface="Arial"/>
              </a:rPr>
              <a:t>C.Sugimoto, R Kohno, ”Transmission </a:t>
            </a:r>
            <a:r>
              <a:rPr sz="1200" spc="-10" dirty="0">
                <a:latin typeface="Arial"/>
                <a:cs typeface="Arial"/>
              </a:rPr>
              <a:t>Power </a:t>
            </a:r>
            <a:r>
              <a:rPr sz="1200" spc="-5" dirty="0">
                <a:latin typeface="Arial"/>
                <a:cs typeface="Arial"/>
              </a:rPr>
              <a:t>Control </a:t>
            </a:r>
            <a:r>
              <a:rPr sz="1200" dirty="0">
                <a:latin typeface="Arial"/>
                <a:cs typeface="Arial"/>
              </a:rPr>
              <a:t>of </a:t>
            </a:r>
            <a:r>
              <a:rPr sz="1200" spc="20" dirty="0">
                <a:latin typeface="Arial"/>
                <a:cs typeface="Arial"/>
              </a:rPr>
              <a:t>UWB </a:t>
            </a:r>
            <a:r>
              <a:rPr sz="1200" spc="10" dirty="0">
                <a:latin typeface="Arial"/>
                <a:cs typeface="Arial"/>
              </a:rPr>
              <a:t>-WBAN </a:t>
            </a:r>
            <a:r>
              <a:rPr sz="1200" dirty="0">
                <a:latin typeface="Arial"/>
                <a:cs typeface="Arial"/>
              </a:rPr>
              <a:t>for </a:t>
            </a:r>
            <a:r>
              <a:rPr sz="1200" spc="-5" dirty="0">
                <a:latin typeface="Arial"/>
                <a:cs typeface="Arial"/>
              </a:rPr>
              <a:t>Avoidance </a:t>
            </a:r>
            <a:r>
              <a:rPr sz="1200" dirty="0">
                <a:latin typeface="Arial"/>
                <a:cs typeface="Arial"/>
              </a:rPr>
              <a:t>of Interference to Cellular  </a:t>
            </a:r>
            <a:r>
              <a:rPr sz="1200" spc="-5" dirty="0">
                <a:latin typeface="Arial"/>
                <a:cs typeface="Arial"/>
              </a:rPr>
              <a:t>Networks</a:t>
            </a:r>
            <a:r>
              <a:rPr sz="1200" spc="5" dirty="0">
                <a:latin typeface="Arial"/>
                <a:cs typeface="Arial"/>
              </a:rPr>
              <a:t> </a:t>
            </a:r>
            <a:r>
              <a:rPr sz="1200" dirty="0">
                <a:latin typeface="Arial"/>
                <a:cs typeface="Arial"/>
              </a:rPr>
              <a:t>Using</a:t>
            </a:r>
            <a:r>
              <a:rPr sz="1200" spc="-45" dirty="0">
                <a:latin typeface="Arial"/>
                <a:cs typeface="Arial"/>
              </a:rPr>
              <a:t> </a:t>
            </a:r>
            <a:r>
              <a:rPr sz="1200" dirty="0">
                <a:latin typeface="Arial"/>
                <a:cs typeface="Arial"/>
              </a:rPr>
              <a:t>Integrated</a:t>
            </a:r>
            <a:r>
              <a:rPr sz="1200" spc="-65" dirty="0">
                <a:latin typeface="Arial"/>
                <a:cs typeface="Arial"/>
              </a:rPr>
              <a:t> </a:t>
            </a:r>
            <a:r>
              <a:rPr sz="1200" spc="-20" dirty="0">
                <a:latin typeface="Arial"/>
                <a:cs typeface="Arial"/>
              </a:rPr>
              <a:t>Terminal</a:t>
            </a:r>
            <a:r>
              <a:rPr sz="1200" spc="-25" dirty="0">
                <a:latin typeface="Arial"/>
                <a:cs typeface="Arial"/>
              </a:rPr>
              <a:t> </a:t>
            </a:r>
            <a:r>
              <a:rPr sz="1200" dirty="0">
                <a:latin typeface="Arial"/>
                <a:cs typeface="Arial"/>
              </a:rPr>
              <a:t>for</a:t>
            </a:r>
            <a:r>
              <a:rPr sz="1200" spc="-10" dirty="0">
                <a:latin typeface="Arial"/>
                <a:cs typeface="Arial"/>
              </a:rPr>
              <a:t> </a:t>
            </a:r>
            <a:r>
              <a:rPr sz="1200" spc="-5" dirty="0">
                <a:latin typeface="Arial"/>
                <a:cs typeface="Arial"/>
              </a:rPr>
              <a:t>Both</a:t>
            </a:r>
            <a:r>
              <a:rPr sz="1200" spc="10" dirty="0">
                <a:latin typeface="Arial"/>
                <a:cs typeface="Arial"/>
              </a:rPr>
              <a:t> </a:t>
            </a:r>
            <a:r>
              <a:rPr sz="1200" spc="-5" dirty="0">
                <a:latin typeface="Arial"/>
                <a:cs typeface="Arial"/>
              </a:rPr>
              <a:t>Networks,”</a:t>
            </a:r>
            <a:r>
              <a:rPr sz="1200" spc="15" dirty="0">
                <a:latin typeface="Arial"/>
                <a:cs typeface="Arial"/>
              </a:rPr>
              <a:t> </a:t>
            </a:r>
            <a:r>
              <a:rPr sz="1200" dirty="0">
                <a:latin typeface="Arial"/>
                <a:cs typeface="Arial"/>
              </a:rPr>
              <a:t>International</a:t>
            </a:r>
            <a:r>
              <a:rPr sz="1200" spc="-75" dirty="0">
                <a:latin typeface="Arial"/>
                <a:cs typeface="Arial"/>
              </a:rPr>
              <a:t> </a:t>
            </a:r>
            <a:r>
              <a:rPr sz="1200" dirty="0">
                <a:latin typeface="Arial"/>
                <a:cs typeface="Arial"/>
              </a:rPr>
              <a:t>Journal</a:t>
            </a:r>
            <a:r>
              <a:rPr sz="1200" spc="-50" dirty="0">
                <a:latin typeface="Arial"/>
                <a:cs typeface="Arial"/>
              </a:rPr>
              <a:t> </a:t>
            </a:r>
            <a:r>
              <a:rPr sz="1200" dirty="0">
                <a:latin typeface="Arial"/>
                <a:cs typeface="Arial"/>
              </a:rPr>
              <a:t>of</a:t>
            </a:r>
            <a:r>
              <a:rPr sz="1200" spc="-15" dirty="0">
                <a:latin typeface="Arial"/>
                <a:cs typeface="Arial"/>
              </a:rPr>
              <a:t> </a:t>
            </a:r>
            <a:r>
              <a:rPr sz="1200" spc="-10" dirty="0">
                <a:latin typeface="Arial"/>
                <a:cs typeface="Arial"/>
              </a:rPr>
              <a:t>Computer</a:t>
            </a:r>
            <a:r>
              <a:rPr sz="1200" spc="15" dirty="0">
                <a:latin typeface="Arial"/>
                <a:cs typeface="Arial"/>
              </a:rPr>
              <a:t> </a:t>
            </a:r>
            <a:r>
              <a:rPr sz="1200" dirty="0">
                <a:latin typeface="Arial"/>
                <a:cs typeface="Arial"/>
              </a:rPr>
              <a:t>Science</a:t>
            </a:r>
            <a:r>
              <a:rPr sz="1200" spc="-45" dirty="0">
                <a:latin typeface="Arial"/>
                <a:cs typeface="Arial"/>
              </a:rPr>
              <a:t> </a:t>
            </a:r>
            <a:r>
              <a:rPr sz="1200" spc="-5" dirty="0">
                <a:latin typeface="Arial"/>
                <a:cs typeface="Arial"/>
              </a:rPr>
              <a:t>and</a:t>
            </a:r>
            <a:r>
              <a:rPr sz="1200" spc="-45" dirty="0">
                <a:latin typeface="Arial"/>
                <a:cs typeface="Arial"/>
              </a:rPr>
              <a:t> </a:t>
            </a:r>
            <a:r>
              <a:rPr sz="1200" spc="-10" dirty="0">
                <a:latin typeface="Arial"/>
                <a:cs typeface="Arial"/>
              </a:rPr>
              <a:t>Telecommunications,</a:t>
            </a:r>
            <a:r>
              <a:rPr sz="1200" spc="-45" dirty="0">
                <a:latin typeface="Arial"/>
                <a:cs typeface="Arial"/>
              </a:rPr>
              <a:t> </a:t>
            </a:r>
            <a:r>
              <a:rPr sz="1200" spc="-5" dirty="0">
                <a:latin typeface="Arial"/>
                <a:cs typeface="Arial"/>
              </a:rPr>
              <a:t>ISSN</a:t>
            </a:r>
            <a:endParaRPr sz="1200" dirty="0">
              <a:latin typeface="Arial"/>
              <a:cs typeface="Arial"/>
            </a:endParaRPr>
          </a:p>
        </p:txBody>
      </p:sp>
      <p:sp>
        <p:nvSpPr>
          <p:cNvPr id="70" name="object 3">
            <a:extLst>
              <a:ext uri="{FF2B5EF4-FFF2-40B4-BE49-F238E27FC236}">
                <a16:creationId xmlns:a16="http://schemas.microsoft.com/office/drawing/2014/main" id="{8AA86CF5-7A80-4D54-AE79-665CDEC9D04D}"/>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72" name="object 3">
            <a:extLst>
              <a:ext uri="{FF2B5EF4-FFF2-40B4-BE49-F238E27FC236}">
                <a16:creationId xmlns:a16="http://schemas.microsoft.com/office/drawing/2014/main" id="{02EB1167-660E-4CB6-857C-13C2A9A8B918}"/>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67" name="日付プレースホルダー 66">
            <a:extLst>
              <a:ext uri="{FF2B5EF4-FFF2-40B4-BE49-F238E27FC236}">
                <a16:creationId xmlns:a16="http://schemas.microsoft.com/office/drawing/2014/main" id="{830A14D8-F1BD-82EF-FD80-FAF612A384AF}"/>
              </a:ext>
            </a:extLst>
          </p:cNvPr>
          <p:cNvSpPr>
            <a:spLocks noGrp="1"/>
          </p:cNvSpPr>
          <p:nvPr>
            <p:ph type="dt" sz="half" idx="13"/>
          </p:nvPr>
        </p:nvSpPr>
        <p:spPr>
          <a:xfrm>
            <a:off x="792238" y="393199"/>
            <a:ext cx="1600200" cy="215444"/>
          </a:xfrm>
        </p:spPr>
        <p:txBody>
          <a:bodyPr/>
          <a:lstStyle/>
          <a:p>
            <a:r>
              <a:rPr lang="en-US" altLang="ja-JP"/>
              <a:t>July 2025</a:t>
            </a:r>
            <a:endParaRPr lang="en-US" altLang="ja-JP" dirty="0"/>
          </a:p>
        </p:txBody>
      </p:sp>
      <p:sp>
        <p:nvSpPr>
          <p:cNvPr id="65" name="object 4">
            <a:extLst>
              <a:ext uri="{FF2B5EF4-FFF2-40B4-BE49-F238E27FC236}">
                <a16:creationId xmlns:a16="http://schemas.microsoft.com/office/drawing/2014/main" id="{34B72CE7-9308-5AD7-62BD-9B84E92FF66D}"/>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68" name="object 5">
            <a:extLst>
              <a:ext uri="{FF2B5EF4-FFF2-40B4-BE49-F238E27FC236}">
                <a16:creationId xmlns:a16="http://schemas.microsoft.com/office/drawing/2014/main" id="{DF5AAF41-6A08-3684-0681-DBE373ECB135}"/>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69" name="object 4">
            <a:extLst>
              <a:ext uri="{FF2B5EF4-FFF2-40B4-BE49-F238E27FC236}">
                <a16:creationId xmlns:a16="http://schemas.microsoft.com/office/drawing/2014/main" id="{8E600E58-0553-DDBE-6C9D-86F192A5DF1A}"/>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71" name="object 9">
            <a:extLst>
              <a:ext uri="{FF2B5EF4-FFF2-40B4-BE49-F238E27FC236}">
                <a16:creationId xmlns:a16="http://schemas.microsoft.com/office/drawing/2014/main" id="{67173A25-567E-9423-7473-CAC4339A47EB}"/>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71</a:t>
            </a:fld>
            <a:endParaRPr sz="1050" dirty="0">
              <a:latin typeface="Arial"/>
              <a:cs typeface="Arial"/>
            </a:endParaRPr>
          </a:p>
        </p:txBody>
      </p:sp>
      <p:sp>
        <p:nvSpPr>
          <p:cNvPr id="73" name="object 10">
            <a:extLst>
              <a:ext uri="{FF2B5EF4-FFF2-40B4-BE49-F238E27FC236}">
                <a16:creationId xmlns:a16="http://schemas.microsoft.com/office/drawing/2014/main" id="{D93B7A0F-4FFE-483B-CAF3-7A58918F8887}"/>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4BA9B69-F060-4D53-8AE0-1A1D925D0BFD}"/>
              </a:ext>
            </a:extLst>
          </p:cNvPr>
          <p:cNvSpPr>
            <a:spLocks noGrp="1"/>
          </p:cNvSpPr>
          <p:nvPr>
            <p:ph type="title"/>
          </p:nvPr>
        </p:nvSpPr>
        <p:spPr>
          <a:xfrm>
            <a:off x="223952" y="739775"/>
            <a:ext cx="8770332" cy="1066800"/>
          </a:xfrm>
        </p:spPr>
        <p:txBody>
          <a:bodyPr/>
          <a:lstStyle/>
          <a:p>
            <a:r>
              <a:rPr lang="en-US" altLang="ja-JP" sz="2800" b="1" dirty="0">
                <a:latin typeface="+mn-lt"/>
              </a:rPr>
              <a:t>6.2 Channel Coding</a:t>
            </a:r>
            <a:br>
              <a:rPr lang="en-US" altLang="ja-JP" sz="2800" b="1" dirty="0">
                <a:latin typeface="+mn-lt"/>
              </a:rPr>
            </a:br>
            <a:r>
              <a:rPr lang="en-US" altLang="ja-JP" sz="2800" b="1" dirty="0">
                <a:latin typeface="+mn-lt"/>
              </a:rPr>
              <a:t>(1)</a:t>
            </a:r>
            <a:r>
              <a:rPr kumimoji="1" lang="en-US" altLang="ja-JP" sz="2800" b="1" dirty="0">
                <a:latin typeface="+mn-lt"/>
              </a:rPr>
              <a:t> QoS Levels of Packets corresponding to User Priority in IEEE802.15.6 </a:t>
            </a:r>
            <a:endParaRPr kumimoji="1" lang="ja-JP" altLang="en-US" sz="2800" b="1" dirty="0">
              <a:latin typeface="+mn-lt"/>
            </a:endParaRPr>
          </a:p>
        </p:txBody>
      </p:sp>
      <p:sp>
        <p:nvSpPr>
          <p:cNvPr id="4" name="日付プレースホルダー 3">
            <a:extLst>
              <a:ext uri="{FF2B5EF4-FFF2-40B4-BE49-F238E27FC236}">
                <a16:creationId xmlns:a16="http://schemas.microsoft.com/office/drawing/2014/main" id="{CA855833-4C4E-45DB-AD0E-3A564438881F}"/>
              </a:ext>
            </a:extLst>
          </p:cNvPr>
          <p:cNvSpPr>
            <a:spLocks noGrp="1"/>
          </p:cNvSpPr>
          <p:nvPr>
            <p:ph type="dt" sz="half" idx="2"/>
          </p:nvPr>
        </p:nvSpPr>
        <p:spPr>
          <a:xfrm>
            <a:off x="755576" y="405244"/>
            <a:ext cx="1600200" cy="215444"/>
          </a:xfrm>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a:solidFill>
                  <a:srgbClr val="000000"/>
                </a:solidFill>
                <a:latin typeface="Times New Roman" pitchFamily="18" charset="0"/>
              </a:rPr>
              <a:t>July 2025</a:t>
            </a:r>
            <a:endParaRPr kumimoji="0" lang="en-US" altLang="ja-JP" sz="1400" b="1"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endParaRPr>
          </a:p>
        </p:txBody>
      </p:sp>
      <p:graphicFrame>
        <p:nvGraphicFramePr>
          <p:cNvPr id="6" name="表 6">
            <a:extLst>
              <a:ext uri="{FF2B5EF4-FFF2-40B4-BE49-F238E27FC236}">
                <a16:creationId xmlns:a16="http://schemas.microsoft.com/office/drawing/2014/main" id="{307FA5D1-7B0E-48D4-BD0C-956959DB4CF8}"/>
              </a:ext>
            </a:extLst>
          </p:cNvPr>
          <p:cNvGraphicFramePr>
            <a:graphicFrameLocks noGrp="1"/>
          </p:cNvGraphicFramePr>
          <p:nvPr/>
        </p:nvGraphicFramePr>
        <p:xfrm>
          <a:off x="4877802" y="2009283"/>
          <a:ext cx="4116482" cy="4209982"/>
        </p:xfrm>
        <a:graphic>
          <a:graphicData uri="http://schemas.openxmlformats.org/drawingml/2006/table">
            <a:tbl>
              <a:tblPr firstRow="1" bandRow="1">
                <a:tableStyleId>{5940675A-B579-460E-94D1-54222C63F5DA}</a:tableStyleId>
              </a:tblPr>
              <a:tblGrid>
                <a:gridCol w="982499">
                  <a:extLst>
                    <a:ext uri="{9D8B030D-6E8A-4147-A177-3AD203B41FA5}">
                      <a16:colId xmlns:a16="http://schemas.microsoft.com/office/drawing/2014/main" val="4281885170"/>
                    </a:ext>
                  </a:extLst>
                </a:gridCol>
                <a:gridCol w="1543929">
                  <a:extLst>
                    <a:ext uri="{9D8B030D-6E8A-4147-A177-3AD203B41FA5}">
                      <a16:colId xmlns:a16="http://schemas.microsoft.com/office/drawing/2014/main" val="514745024"/>
                    </a:ext>
                  </a:extLst>
                </a:gridCol>
                <a:gridCol w="1590054">
                  <a:extLst>
                    <a:ext uri="{9D8B030D-6E8A-4147-A177-3AD203B41FA5}">
                      <a16:colId xmlns:a16="http://schemas.microsoft.com/office/drawing/2014/main" val="1314698544"/>
                    </a:ext>
                  </a:extLst>
                </a:gridCol>
              </a:tblGrid>
              <a:tr h="495547">
                <a:tc>
                  <a:txBody>
                    <a:bodyPr/>
                    <a:lstStyle/>
                    <a:p>
                      <a:pPr algn="ctr"/>
                      <a:r>
                        <a:rPr kumimoji="1" lang="en-US" altLang="ja-JP" sz="1400" b="1" dirty="0">
                          <a:latin typeface="+mn-lt"/>
                        </a:rPr>
                        <a:t>User priority</a:t>
                      </a:r>
                      <a:endParaRPr kumimoji="1" lang="ja-JP" altLang="en-US" sz="1400" b="1" dirty="0">
                        <a:latin typeface="+mn-lt"/>
                      </a:endParaRPr>
                    </a:p>
                  </a:txBody>
                  <a:tcPr>
                    <a:solidFill>
                      <a:schemeClr val="accent2">
                        <a:lumMod val="20000"/>
                        <a:lumOff val="80000"/>
                      </a:schemeClr>
                    </a:solidFill>
                  </a:tcPr>
                </a:tc>
                <a:tc>
                  <a:txBody>
                    <a:bodyPr/>
                    <a:lstStyle/>
                    <a:p>
                      <a:pPr algn="ctr"/>
                      <a:r>
                        <a:rPr kumimoji="1" lang="en-US" altLang="ja-JP" sz="1200" b="1" dirty="0">
                          <a:latin typeface="+mn-lt"/>
                        </a:rPr>
                        <a:t>Traffic designation</a:t>
                      </a:r>
                      <a:endParaRPr kumimoji="1" lang="ja-JP" altLang="en-US" sz="1200" b="1" dirty="0">
                        <a:latin typeface="+mn-lt"/>
                      </a:endParaRPr>
                    </a:p>
                  </a:txBody>
                  <a:tcPr>
                    <a:solidFill>
                      <a:schemeClr val="accent2">
                        <a:lumMod val="20000"/>
                        <a:lumOff val="80000"/>
                      </a:schemeClr>
                    </a:solidFill>
                  </a:tcPr>
                </a:tc>
                <a:tc>
                  <a:txBody>
                    <a:bodyPr/>
                    <a:lstStyle/>
                    <a:p>
                      <a:pPr algn="ctr"/>
                      <a:r>
                        <a:rPr kumimoji="1" lang="en-US" altLang="ja-JP" sz="1200" b="1" dirty="0">
                          <a:latin typeface="+mn-lt"/>
                        </a:rPr>
                        <a:t>Frame type</a:t>
                      </a:r>
                      <a:endParaRPr kumimoji="1" lang="ja-JP" altLang="en-US" sz="1200" b="1" dirty="0">
                        <a:latin typeface="+mn-lt"/>
                      </a:endParaRPr>
                    </a:p>
                  </a:txBody>
                  <a:tcPr>
                    <a:solidFill>
                      <a:schemeClr val="accent2">
                        <a:lumMod val="20000"/>
                        <a:lumOff val="80000"/>
                      </a:schemeClr>
                    </a:solidFill>
                  </a:tcPr>
                </a:tc>
                <a:extLst>
                  <a:ext uri="{0D108BD9-81ED-4DB2-BD59-A6C34878D82A}">
                    <a16:rowId xmlns:a16="http://schemas.microsoft.com/office/drawing/2014/main" val="4251253394"/>
                  </a:ext>
                </a:extLst>
              </a:tr>
              <a:tr h="317289">
                <a:tc>
                  <a:txBody>
                    <a:bodyPr/>
                    <a:lstStyle/>
                    <a:p>
                      <a:pPr algn="ctr"/>
                      <a:r>
                        <a:rPr kumimoji="1" lang="en-US" altLang="ja-JP" sz="1400" b="1" dirty="0">
                          <a:latin typeface="+mn-ea"/>
                          <a:ea typeface="+mn-ea"/>
                        </a:rPr>
                        <a:t>0</a:t>
                      </a:r>
                      <a:endParaRPr kumimoji="1" lang="ja-JP" altLang="en-US" sz="1400" b="1" dirty="0">
                        <a:latin typeface="+mn-ea"/>
                        <a:ea typeface="+mn-ea"/>
                      </a:endParaRPr>
                    </a:p>
                  </a:txBody>
                  <a:tcPr>
                    <a:solidFill>
                      <a:srgbClr val="FFFF00"/>
                    </a:solidFill>
                  </a:tcPr>
                </a:tc>
                <a:tc>
                  <a:txBody>
                    <a:bodyPr/>
                    <a:lstStyle/>
                    <a:p>
                      <a:pPr algn="ctr"/>
                      <a:r>
                        <a:rPr kumimoji="1" lang="en-US" altLang="ja-JP" sz="1200" b="1" dirty="0">
                          <a:latin typeface="+mj-lt"/>
                        </a:rPr>
                        <a:t>Background (BK)</a:t>
                      </a:r>
                      <a:endParaRPr kumimoji="1" lang="ja-JP" altLang="en-US" sz="1200" b="1" dirty="0">
                        <a:latin typeface="+mj-lt"/>
                      </a:endParaRPr>
                    </a:p>
                  </a:txBody>
                  <a:tcPr/>
                </a:tc>
                <a:tc>
                  <a:txBody>
                    <a:bodyPr/>
                    <a:lstStyle/>
                    <a:p>
                      <a:pPr algn="ctr"/>
                      <a:r>
                        <a:rPr kumimoji="1" lang="en-US" altLang="ja-JP" sz="1200" b="1" dirty="0">
                          <a:latin typeface="+mj-lt"/>
                        </a:rPr>
                        <a:t>Data</a:t>
                      </a:r>
                      <a:endParaRPr kumimoji="1" lang="ja-JP" altLang="en-US" sz="1200" b="1" dirty="0">
                        <a:latin typeface="+mj-lt"/>
                      </a:endParaRPr>
                    </a:p>
                  </a:txBody>
                  <a:tcPr/>
                </a:tc>
                <a:extLst>
                  <a:ext uri="{0D108BD9-81ED-4DB2-BD59-A6C34878D82A}">
                    <a16:rowId xmlns:a16="http://schemas.microsoft.com/office/drawing/2014/main" val="2512474474"/>
                  </a:ext>
                </a:extLst>
              </a:tr>
              <a:tr h="317289">
                <a:tc>
                  <a:txBody>
                    <a:bodyPr/>
                    <a:lstStyle/>
                    <a:p>
                      <a:pPr algn="ctr"/>
                      <a:r>
                        <a:rPr kumimoji="1" lang="en-US" altLang="ja-JP" sz="1400" b="1" dirty="0">
                          <a:latin typeface="+mn-ea"/>
                          <a:ea typeface="+mn-ea"/>
                        </a:rPr>
                        <a:t>1</a:t>
                      </a:r>
                      <a:endParaRPr kumimoji="1" lang="ja-JP" altLang="en-US" sz="1400" b="1" dirty="0">
                        <a:latin typeface="+mn-ea"/>
                        <a:ea typeface="+mn-ea"/>
                      </a:endParaRPr>
                    </a:p>
                  </a:txBody>
                  <a:tcPr>
                    <a:solidFill>
                      <a:srgbClr val="FFFF00"/>
                    </a:solidFill>
                  </a:tcPr>
                </a:tc>
                <a:tc>
                  <a:txBody>
                    <a:bodyPr/>
                    <a:lstStyle/>
                    <a:p>
                      <a:pPr algn="ctr"/>
                      <a:r>
                        <a:rPr kumimoji="1" lang="en-US" altLang="ja-JP" sz="1200" b="1" dirty="0">
                          <a:latin typeface="+mj-lt"/>
                        </a:rPr>
                        <a:t>Best effort (BE)</a:t>
                      </a:r>
                      <a:endParaRPr kumimoji="1" lang="ja-JP" altLang="en-US" sz="1200" b="1" dirty="0">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mj-lt"/>
                        </a:rPr>
                        <a:t>Data</a:t>
                      </a:r>
                      <a:endParaRPr kumimoji="1" lang="ja-JP" altLang="en-US" sz="1200" b="1" dirty="0">
                        <a:latin typeface="+mj-lt"/>
                      </a:endParaRPr>
                    </a:p>
                  </a:txBody>
                  <a:tcPr/>
                </a:tc>
                <a:extLst>
                  <a:ext uri="{0D108BD9-81ED-4DB2-BD59-A6C34878D82A}">
                    <a16:rowId xmlns:a16="http://schemas.microsoft.com/office/drawing/2014/main" val="3326327884"/>
                  </a:ext>
                </a:extLst>
              </a:tr>
              <a:tr h="495547">
                <a:tc>
                  <a:txBody>
                    <a:bodyPr/>
                    <a:lstStyle/>
                    <a:p>
                      <a:pPr algn="ctr"/>
                      <a:r>
                        <a:rPr kumimoji="1" lang="en-US" altLang="ja-JP" sz="1400" b="1" dirty="0">
                          <a:latin typeface="+mn-ea"/>
                          <a:ea typeface="+mn-ea"/>
                        </a:rPr>
                        <a:t>2</a:t>
                      </a:r>
                      <a:endParaRPr kumimoji="1" lang="ja-JP" altLang="en-US" sz="1400" b="1" dirty="0">
                        <a:latin typeface="+mn-ea"/>
                        <a:ea typeface="+mn-ea"/>
                      </a:endParaRPr>
                    </a:p>
                  </a:txBody>
                  <a:tcPr>
                    <a:solidFill>
                      <a:srgbClr val="FFFF00"/>
                    </a:solidFill>
                  </a:tcPr>
                </a:tc>
                <a:tc>
                  <a:txBody>
                    <a:bodyPr/>
                    <a:lstStyle/>
                    <a:p>
                      <a:pPr algn="ctr"/>
                      <a:r>
                        <a:rPr kumimoji="1" lang="en-US" altLang="ja-JP" sz="1200" b="1" dirty="0">
                          <a:latin typeface="+mj-lt"/>
                        </a:rPr>
                        <a:t>Excellent effort (EE)</a:t>
                      </a:r>
                      <a:endParaRPr kumimoji="1" lang="ja-JP" altLang="en-US" sz="1200" b="1" dirty="0">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mj-lt"/>
                        </a:rPr>
                        <a:t>Data</a:t>
                      </a:r>
                      <a:endParaRPr kumimoji="1" lang="ja-JP" altLang="en-US" sz="1200" b="1" dirty="0">
                        <a:latin typeface="+mj-lt"/>
                      </a:endParaRPr>
                    </a:p>
                  </a:txBody>
                  <a:tcPr/>
                </a:tc>
                <a:extLst>
                  <a:ext uri="{0D108BD9-81ED-4DB2-BD59-A6C34878D82A}">
                    <a16:rowId xmlns:a16="http://schemas.microsoft.com/office/drawing/2014/main" val="968388818"/>
                  </a:ext>
                </a:extLst>
              </a:tr>
              <a:tr h="317289">
                <a:tc>
                  <a:txBody>
                    <a:bodyPr/>
                    <a:lstStyle/>
                    <a:p>
                      <a:pPr algn="ctr"/>
                      <a:r>
                        <a:rPr kumimoji="1" lang="en-US" altLang="ja-JP" sz="1400" b="1" dirty="0">
                          <a:latin typeface="+mn-ea"/>
                          <a:ea typeface="+mn-ea"/>
                        </a:rPr>
                        <a:t>3</a:t>
                      </a:r>
                      <a:endParaRPr kumimoji="1" lang="ja-JP" altLang="en-US" sz="1400" b="1" dirty="0">
                        <a:latin typeface="+mn-ea"/>
                        <a:ea typeface="+mn-ea"/>
                      </a:endParaRPr>
                    </a:p>
                  </a:txBody>
                  <a:tcPr>
                    <a:solidFill>
                      <a:srgbClr val="FFFF00"/>
                    </a:solidFill>
                  </a:tcPr>
                </a:tc>
                <a:tc>
                  <a:txBody>
                    <a:bodyPr/>
                    <a:lstStyle/>
                    <a:p>
                      <a:pPr algn="ctr"/>
                      <a:r>
                        <a:rPr kumimoji="1" lang="en-US" altLang="ja-JP" sz="1200" b="1" dirty="0">
                          <a:latin typeface="+mj-lt"/>
                        </a:rPr>
                        <a:t>Video (VI)</a:t>
                      </a:r>
                      <a:endParaRPr kumimoji="1" lang="ja-JP" altLang="en-US" sz="1200" b="1" dirty="0">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mj-lt"/>
                        </a:rPr>
                        <a:t>Data</a:t>
                      </a:r>
                      <a:endParaRPr kumimoji="1" lang="ja-JP" altLang="en-US" sz="1200" b="1" dirty="0">
                        <a:latin typeface="+mj-lt"/>
                      </a:endParaRPr>
                    </a:p>
                  </a:txBody>
                  <a:tcPr/>
                </a:tc>
                <a:extLst>
                  <a:ext uri="{0D108BD9-81ED-4DB2-BD59-A6C34878D82A}">
                    <a16:rowId xmlns:a16="http://schemas.microsoft.com/office/drawing/2014/main" val="2422592770"/>
                  </a:ext>
                </a:extLst>
              </a:tr>
              <a:tr h="317289">
                <a:tc>
                  <a:txBody>
                    <a:bodyPr/>
                    <a:lstStyle/>
                    <a:p>
                      <a:pPr algn="ctr"/>
                      <a:r>
                        <a:rPr kumimoji="1" lang="en-US" altLang="ja-JP" sz="1400" b="1" dirty="0">
                          <a:latin typeface="+mn-ea"/>
                          <a:ea typeface="+mn-ea"/>
                        </a:rPr>
                        <a:t>4</a:t>
                      </a:r>
                      <a:endParaRPr kumimoji="1" lang="ja-JP" altLang="en-US" sz="1400" b="1" dirty="0">
                        <a:latin typeface="+mn-ea"/>
                        <a:ea typeface="+mn-ea"/>
                      </a:endParaRPr>
                    </a:p>
                  </a:txBody>
                  <a:tcPr>
                    <a:solidFill>
                      <a:srgbClr val="FFFF00"/>
                    </a:solidFill>
                  </a:tcPr>
                </a:tc>
                <a:tc>
                  <a:txBody>
                    <a:bodyPr/>
                    <a:lstStyle/>
                    <a:p>
                      <a:pPr algn="ctr"/>
                      <a:r>
                        <a:rPr kumimoji="1" lang="en-US" altLang="ja-JP" sz="1200" b="1" dirty="0">
                          <a:latin typeface="+mj-lt"/>
                        </a:rPr>
                        <a:t>Voice (VO)</a:t>
                      </a:r>
                      <a:endParaRPr kumimoji="1" lang="ja-JP" altLang="en-US" sz="1200" b="1" dirty="0">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mj-lt"/>
                        </a:rPr>
                        <a:t>Data</a:t>
                      </a:r>
                      <a:endParaRPr kumimoji="1" lang="ja-JP" altLang="en-US" sz="1200" b="1" dirty="0">
                        <a:latin typeface="+mj-lt"/>
                      </a:endParaRPr>
                    </a:p>
                  </a:txBody>
                  <a:tcPr/>
                </a:tc>
                <a:extLst>
                  <a:ext uri="{0D108BD9-81ED-4DB2-BD59-A6C34878D82A}">
                    <a16:rowId xmlns:a16="http://schemas.microsoft.com/office/drawing/2014/main" val="2817812179"/>
                  </a:ext>
                </a:extLst>
              </a:tr>
              <a:tr h="539587">
                <a:tc>
                  <a:txBody>
                    <a:bodyPr/>
                    <a:lstStyle/>
                    <a:p>
                      <a:pPr algn="ctr"/>
                      <a:r>
                        <a:rPr kumimoji="1" lang="en-US" altLang="ja-JP" sz="1400" b="1" dirty="0">
                          <a:latin typeface="+mn-ea"/>
                          <a:ea typeface="+mn-ea"/>
                        </a:rPr>
                        <a:t>5</a:t>
                      </a:r>
                      <a:endParaRPr kumimoji="1" lang="ja-JP" altLang="en-US" sz="1400" b="1" dirty="0">
                        <a:latin typeface="+mn-ea"/>
                        <a:ea typeface="+mn-ea"/>
                      </a:endParaRPr>
                    </a:p>
                  </a:txBody>
                  <a:tcPr>
                    <a:solidFill>
                      <a:srgbClr val="FFFF00"/>
                    </a:solidFill>
                  </a:tcPr>
                </a:tc>
                <a:tc>
                  <a:txBody>
                    <a:bodyPr/>
                    <a:lstStyle/>
                    <a:p>
                      <a:pPr algn="ctr"/>
                      <a:r>
                        <a:rPr kumimoji="1" lang="en-US" altLang="ja-JP" sz="1200" b="1" dirty="0">
                          <a:latin typeface="+mj-lt"/>
                        </a:rPr>
                        <a:t>Medical data or network control</a:t>
                      </a:r>
                      <a:endParaRPr kumimoji="1" lang="ja-JP" altLang="en-US" sz="1200" b="1" dirty="0">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mj-lt"/>
                        </a:rPr>
                        <a:t>Data or management</a:t>
                      </a:r>
                      <a:endParaRPr kumimoji="1" lang="ja-JP" altLang="en-US" sz="1200" b="1" dirty="0">
                        <a:latin typeface="+mj-lt"/>
                      </a:endParaRPr>
                    </a:p>
                  </a:txBody>
                  <a:tcPr/>
                </a:tc>
                <a:extLst>
                  <a:ext uri="{0D108BD9-81ED-4DB2-BD59-A6C34878D82A}">
                    <a16:rowId xmlns:a16="http://schemas.microsoft.com/office/drawing/2014/main" val="3909945391"/>
                  </a:ext>
                </a:extLst>
              </a:tr>
              <a:tr h="693766">
                <a:tc>
                  <a:txBody>
                    <a:bodyPr/>
                    <a:lstStyle/>
                    <a:p>
                      <a:pPr algn="ctr"/>
                      <a:r>
                        <a:rPr kumimoji="1" lang="en-US" altLang="ja-JP" sz="1400" b="1" dirty="0">
                          <a:latin typeface="+mn-ea"/>
                          <a:ea typeface="+mn-ea"/>
                        </a:rPr>
                        <a:t>6</a:t>
                      </a:r>
                      <a:endParaRPr kumimoji="1" lang="ja-JP" altLang="en-US" sz="1400" b="1" dirty="0">
                        <a:latin typeface="+mn-ea"/>
                        <a:ea typeface="+mn-ea"/>
                      </a:endParaRPr>
                    </a:p>
                  </a:txBody>
                  <a:tcPr>
                    <a:solidFill>
                      <a:srgbClr val="FFFF00"/>
                    </a:solidFill>
                  </a:tcPr>
                </a:tc>
                <a:tc>
                  <a:txBody>
                    <a:bodyPr/>
                    <a:lstStyle/>
                    <a:p>
                      <a:pPr algn="ctr"/>
                      <a:r>
                        <a:rPr kumimoji="1" lang="en-US" altLang="ja-JP" sz="1200" b="1" dirty="0">
                          <a:latin typeface="+mj-lt"/>
                        </a:rPr>
                        <a:t>High-priority medical data or network control</a:t>
                      </a:r>
                      <a:endParaRPr kumimoji="1" lang="ja-JP" altLang="en-US" sz="1200" b="1" dirty="0">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mj-lt"/>
                        </a:rPr>
                        <a:t>Data or management</a:t>
                      </a:r>
                      <a:endParaRPr kumimoji="1" lang="ja-JP" altLang="en-US" sz="1200" b="1" dirty="0">
                        <a:latin typeface="+mj-lt"/>
                      </a:endParaRPr>
                    </a:p>
                  </a:txBody>
                  <a:tcPr/>
                </a:tc>
                <a:extLst>
                  <a:ext uri="{0D108BD9-81ED-4DB2-BD59-A6C34878D82A}">
                    <a16:rowId xmlns:a16="http://schemas.microsoft.com/office/drawing/2014/main" val="1135171504"/>
                  </a:ext>
                </a:extLst>
              </a:tr>
              <a:tr h="693766">
                <a:tc>
                  <a:txBody>
                    <a:bodyPr/>
                    <a:lstStyle/>
                    <a:p>
                      <a:pPr algn="ctr"/>
                      <a:r>
                        <a:rPr kumimoji="1" lang="en-US" altLang="ja-JP" sz="1400" b="1" dirty="0">
                          <a:latin typeface="+mn-ea"/>
                          <a:ea typeface="+mn-ea"/>
                        </a:rPr>
                        <a:t>7</a:t>
                      </a:r>
                      <a:endParaRPr kumimoji="1" lang="ja-JP" altLang="en-US" sz="1400" b="1" dirty="0">
                        <a:latin typeface="+mn-ea"/>
                        <a:ea typeface="+mn-ea"/>
                      </a:endParaRPr>
                    </a:p>
                  </a:txBody>
                  <a:tcPr>
                    <a:solidFill>
                      <a:srgbClr val="FFFF00"/>
                    </a:solidFill>
                  </a:tcPr>
                </a:tc>
                <a:tc>
                  <a:txBody>
                    <a:bodyPr/>
                    <a:lstStyle/>
                    <a:p>
                      <a:pPr algn="ctr"/>
                      <a:r>
                        <a:rPr kumimoji="1" lang="en-US" altLang="ja-JP" sz="1200" b="1" dirty="0">
                          <a:latin typeface="+mj-lt"/>
                        </a:rPr>
                        <a:t>Emergency or medical implant event report</a:t>
                      </a:r>
                      <a:endParaRPr kumimoji="1" lang="ja-JP" altLang="en-US" sz="1200" b="1" dirty="0">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mj-lt"/>
                        </a:rPr>
                        <a:t>Data</a:t>
                      </a:r>
                      <a:endParaRPr kumimoji="1" lang="ja-JP" altLang="en-US" sz="1200" b="1" dirty="0">
                        <a:latin typeface="+mj-lt"/>
                      </a:endParaRPr>
                    </a:p>
                  </a:txBody>
                  <a:tcPr/>
                </a:tc>
                <a:extLst>
                  <a:ext uri="{0D108BD9-81ED-4DB2-BD59-A6C34878D82A}">
                    <a16:rowId xmlns:a16="http://schemas.microsoft.com/office/drawing/2014/main" val="4025078811"/>
                  </a:ext>
                </a:extLst>
              </a:tr>
            </a:tbl>
          </a:graphicData>
        </a:graphic>
      </p:graphicFrame>
      <p:sp>
        <p:nvSpPr>
          <p:cNvPr id="7" name="テキスト ボックス 6">
            <a:extLst>
              <a:ext uri="{FF2B5EF4-FFF2-40B4-BE49-F238E27FC236}">
                <a16:creationId xmlns:a16="http://schemas.microsoft.com/office/drawing/2014/main" id="{BF72E107-77AA-4128-9974-6BEAA69B83DD}"/>
              </a:ext>
            </a:extLst>
          </p:cNvPr>
          <p:cNvSpPr txBox="1"/>
          <p:nvPr/>
        </p:nvSpPr>
        <p:spPr>
          <a:xfrm>
            <a:off x="268775" y="1852116"/>
            <a:ext cx="4468578" cy="452431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mn-ea"/>
                <a:cs typeface="+mn-cs"/>
              </a:rPr>
              <a:t>In Std.15.6 WBAN systems, a various data such as vital signs, skin temperature,  blood pressure, ECG, EEG, ECoG, and vehicle controlling commons have different QoS levels corresponding to user priority.</a:t>
            </a:r>
            <a:endParaRPr kumimoji="1" lang="en-US" altLang="ja-JP" sz="1800" b="1" i="0" u="sng" strike="noStrike" kern="1200" cap="none" spc="0" normalizeH="0" baseline="0" noProof="0" dirty="0">
              <a:ln>
                <a:noFill/>
              </a:ln>
              <a:solidFill>
                <a:srgbClr val="000000"/>
              </a:solidFill>
              <a:effectLst/>
              <a:uLnTx/>
              <a:uFillTx/>
              <a:latin typeface="Times New Roman"/>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1800" b="0" i="0" u="none" strike="noStrike" kern="1200" cap="none" spc="0" normalizeH="0" baseline="0" noProof="0" dirty="0">
              <a:ln>
                <a:noFill/>
              </a:ln>
              <a:solidFill>
                <a:srgbClr val="000000"/>
              </a:solidFill>
              <a:effectLst/>
              <a:uLnTx/>
              <a:uFillTx/>
              <a:latin typeface="Times New Roman"/>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800" b="0" i="0" u="none" strike="noStrike" kern="1200" cap="none" spc="0" normalizeH="0" baseline="0" noProof="0" dirty="0">
                <a:ln>
                  <a:noFill/>
                </a:ln>
                <a:solidFill>
                  <a:srgbClr val="000000"/>
                </a:solidFill>
                <a:effectLst/>
                <a:uLnTx/>
                <a:uFillTx/>
                <a:latin typeface="Times New Roman"/>
                <a:ea typeface="+mn-ea"/>
                <a:cs typeface="+mn-cs"/>
              </a:rPr>
              <a:t>In 15.6ma for dependable WBAN for human and vehicles, data packet transmission should be dependable according to QoS levels even in various classes of coexistence environment.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800" b="0" i="0" u="none" strike="noStrike" kern="1200" cap="none" spc="0" normalizeH="0" baseline="0" noProof="0" dirty="0">
              <a:ln>
                <a:noFill/>
              </a:ln>
              <a:solidFill>
                <a:srgbClr val="000000"/>
              </a:solidFill>
              <a:effectLst/>
              <a:uLnTx/>
              <a:uFillTx/>
              <a:latin typeface="Times New Roman"/>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mn-ea"/>
                <a:cs typeface="+mn-cs"/>
              </a:rPr>
              <a:t>Therefore, </a:t>
            </a:r>
            <a:r>
              <a:rPr kumimoji="1" lang="en-US" altLang="ja-JP" sz="1800" b="1" i="0" u="sng" strike="noStrike" kern="1200" cap="none" spc="0" normalizeH="0" baseline="0" noProof="0" dirty="0">
                <a:ln>
                  <a:noFill/>
                </a:ln>
                <a:solidFill>
                  <a:srgbClr val="000000"/>
                </a:solidFill>
                <a:effectLst/>
                <a:uLnTx/>
                <a:uFillTx/>
                <a:latin typeface="Times New Roman"/>
                <a:ea typeface="+mn-ea"/>
                <a:cs typeface="+mn-cs"/>
              </a:rPr>
              <a:t>appropriate sets of error controlling scheme with FEC and hybrid ARQ </a:t>
            </a:r>
            <a:r>
              <a:rPr kumimoji="1" lang="en-US" altLang="ja-JP" sz="1800" b="0" i="0" u="none" strike="noStrike" kern="1200" cap="none" spc="0" normalizeH="0" baseline="0" noProof="0" dirty="0">
                <a:ln>
                  <a:noFill/>
                </a:ln>
                <a:solidFill>
                  <a:srgbClr val="000000"/>
                </a:solidFill>
                <a:effectLst/>
                <a:uLnTx/>
                <a:uFillTx/>
                <a:latin typeface="Times New Roman"/>
                <a:ea typeface="+mn-ea"/>
                <a:cs typeface="+mn-cs"/>
              </a:rPr>
              <a:t>corresponding to QoS levels have been standardized in 15.6ma,</a:t>
            </a:r>
          </a:p>
        </p:txBody>
      </p:sp>
      <p:sp>
        <p:nvSpPr>
          <p:cNvPr id="8" name="object 3">
            <a:extLst>
              <a:ext uri="{FF2B5EF4-FFF2-40B4-BE49-F238E27FC236}">
                <a16:creationId xmlns:a16="http://schemas.microsoft.com/office/drawing/2014/main" id="{E98A50D7-4EA6-DE63-548D-9E9D5899EE50}"/>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object 3">
            <a:extLst>
              <a:ext uri="{FF2B5EF4-FFF2-40B4-BE49-F238E27FC236}">
                <a16:creationId xmlns:a16="http://schemas.microsoft.com/office/drawing/2014/main" id="{F1BAA503-4943-E527-885D-82F6152FB8F2}"/>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object 8">
            <a:extLst>
              <a:ext uri="{FF2B5EF4-FFF2-40B4-BE49-F238E27FC236}">
                <a16:creationId xmlns:a16="http://schemas.microsoft.com/office/drawing/2014/main" id="{566E6D63-E8E6-EDCF-5A3A-B68530092A1E}"/>
              </a:ext>
            </a:extLst>
          </p:cNvPr>
          <p:cNvSpPr txBox="1"/>
          <p:nvPr/>
        </p:nvSpPr>
        <p:spPr>
          <a:xfrm>
            <a:off x="4191000" y="6511290"/>
            <a:ext cx="6965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72</a:t>
            </a:fld>
            <a:endParaRPr sz="1200" dirty="0">
              <a:latin typeface="Times New Roman"/>
              <a:cs typeface="Times New Roman"/>
            </a:endParaRPr>
          </a:p>
        </p:txBody>
      </p:sp>
      <p:sp>
        <p:nvSpPr>
          <p:cNvPr id="12" name="object 10">
            <a:extLst>
              <a:ext uri="{FF2B5EF4-FFF2-40B4-BE49-F238E27FC236}">
                <a16:creationId xmlns:a16="http://schemas.microsoft.com/office/drawing/2014/main" id="{617ED498-76A6-1D96-E9C7-B2FF108D81A9}"/>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8368245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06D0086B-34A2-7443-9B17-178ADFA57B17}"/>
              </a:ext>
            </a:extLst>
          </p:cNvPr>
          <p:cNvSpPr txBox="1"/>
          <p:nvPr/>
        </p:nvSpPr>
        <p:spPr>
          <a:xfrm>
            <a:off x="226689" y="4997440"/>
            <a:ext cx="8753708" cy="1708160"/>
          </a:xfrm>
          <a:prstGeom prst="rect">
            <a:avLst/>
          </a:prstGeom>
          <a:noFill/>
        </p:spPr>
        <p:txBody>
          <a:bodyPr wrap="square" rtlCol="0">
            <a:spAutoFit/>
          </a:bodyPr>
          <a:lstStyle/>
          <a:p>
            <a:pPr marL="285750" indent="-285750" eaLnBrk="1" fontAlgn="auto" hangingPunct="1">
              <a:lnSpc>
                <a:spcPts val="1800"/>
              </a:lnSpc>
              <a:spcBef>
                <a:spcPts val="0"/>
              </a:spcBef>
              <a:spcAft>
                <a:spcPts val="0"/>
              </a:spcAft>
              <a:buFont typeface="Arial" panose="020B0604020202020204" pitchFamily="34" charset="0"/>
              <a:buChar char="•"/>
            </a:pPr>
            <a:r>
              <a:rPr kumimoji="1" lang="en-US" altLang="ja-JP" sz="1800" dirty="0">
                <a:solidFill>
                  <a:srgbClr val="000000"/>
                </a:solidFill>
                <a:latin typeface="Times New Roman"/>
              </a:rPr>
              <a:t>As an outer code, shortened Reed-Solomon (RS) codes with N=200 (original code length N=255) will be selected to correct burst errors due to interference from other WBANs and the coding rates are changed according to each QoS and channel condition</a:t>
            </a:r>
          </a:p>
          <a:p>
            <a:pPr marL="285750" indent="-285750" eaLnBrk="1" fontAlgn="auto" hangingPunct="1">
              <a:lnSpc>
                <a:spcPts val="1800"/>
              </a:lnSpc>
              <a:spcBef>
                <a:spcPts val="0"/>
              </a:spcBef>
              <a:spcAft>
                <a:spcPts val="0"/>
              </a:spcAft>
              <a:buFont typeface="Arial" panose="020B0604020202020204" pitchFamily="34" charset="0"/>
              <a:buChar char="•"/>
            </a:pPr>
            <a:r>
              <a:rPr kumimoji="1" lang="en-US" altLang="ja-JP" sz="1800" dirty="0">
                <a:solidFill>
                  <a:srgbClr val="000000"/>
                </a:solidFill>
                <a:latin typeface="Times New Roman"/>
              </a:rPr>
              <a:t>As an inner code, 15.4ab LDPC (K=324, 648, 972, R=1/2) or BCC will be selected for the coexistence of 15.6ma and 15.4ab</a:t>
            </a:r>
          </a:p>
          <a:p>
            <a:pPr marL="285750" indent="-285750" eaLnBrk="1" fontAlgn="auto" hangingPunct="1">
              <a:lnSpc>
                <a:spcPts val="1800"/>
              </a:lnSpc>
              <a:spcBef>
                <a:spcPts val="0"/>
              </a:spcBef>
              <a:spcAft>
                <a:spcPts val="0"/>
              </a:spcAft>
              <a:buFont typeface="Arial" panose="020B0604020202020204" pitchFamily="34" charset="0"/>
              <a:buChar char="•"/>
            </a:pPr>
            <a:r>
              <a:rPr kumimoji="1" lang="en-US" altLang="ja-JP" sz="1800" dirty="0">
                <a:solidFill>
                  <a:srgbClr val="000000"/>
                </a:solidFill>
                <a:latin typeface="Times New Roman"/>
              </a:rPr>
              <a:t>This updated concept table is considered as the first priority</a:t>
            </a:r>
          </a:p>
          <a:p>
            <a:pPr marL="285750" indent="-285750" eaLnBrk="1" fontAlgn="auto" hangingPunct="1">
              <a:lnSpc>
                <a:spcPts val="1800"/>
              </a:lnSpc>
              <a:spcBef>
                <a:spcPts val="0"/>
              </a:spcBef>
              <a:spcAft>
                <a:spcPts val="0"/>
              </a:spcAft>
              <a:buFont typeface="Arial" panose="020B0604020202020204" pitchFamily="34" charset="0"/>
              <a:buChar char="•"/>
            </a:pPr>
            <a:endParaRPr kumimoji="1" lang="ja-JP" altLang="en-US" sz="1800" dirty="0">
              <a:solidFill>
                <a:srgbClr val="000000"/>
              </a:solidFill>
              <a:latin typeface="Times New Roman"/>
            </a:endParaRPr>
          </a:p>
        </p:txBody>
      </p:sp>
      <p:graphicFrame>
        <p:nvGraphicFramePr>
          <p:cNvPr id="15" name="表 7">
            <a:extLst>
              <a:ext uri="{FF2B5EF4-FFF2-40B4-BE49-F238E27FC236}">
                <a16:creationId xmlns:a16="http://schemas.microsoft.com/office/drawing/2014/main" id="{53140E2F-BAAF-73D9-62C5-72BFE6CCF763}"/>
              </a:ext>
            </a:extLst>
          </p:cNvPr>
          <p:cNvGraphicFramePr>
            <a:graphicFrameLocks noGrp="1"/>
          </p:cNvGraphicFramePr>
          <p:nvPr/>
        </p:nvGraphicFramePr>
        <p:xfrm>
          <a:off x="301336" y="1427926"/>
          <a:ext cx="8679061" cy="3453389"/>
        </p:xfrm>
        <a:graphic>
          <a:graphicData uri="http://schemas.openxmlformats.org/drawingml/2006/table">
            <a:tbl>
              <a:tblPr firstRow="1" bandRow="1"/>
              <a:tblGrid>
                <a:gridCol w="1131794">
                  <a:extLst>
                    <a:ext uri="{9D8B030D-6E8A-4147-A177-3AD203B41FA5}">
                      <a16:colId xmlns:a16="http://schemas.microsoft.com/office/drawing/2014/main" val="3882507656"/>
                    </a:ext>
                  </a:extLst>
                </a:gridCol>
                <a:gridCol w="3495768">
                  <a:extLst>
                    <a:ext uri="{9D8B030D-6E8A-4147-A177-3AD203B41FA5}">
                      <a16:colId xmlns:a16="http://schemas.microsoft.com/office/drawing/2014/main" val="3623240585"/>
                    </a:ext>
                  </a:extLst>
                </a:gridCol>
                <a:gridCol w="2808312">
                  <a:extLst>
                    <a:ext uri="{9D8B030D-6E8A-4147-A177-3AD203B41FA5}">
                      <a16:colId xmlns:a16="http://schemas.microsoft.com/office/drawing/2014/main" val="3026466261"/>
                    </a:ext>
                  </a:extLst>
                </a:gridCol>
                <a:gridCol w="1243187">
                  <a:extLst>
                    <a:ext uri="{9D8B030D-6E8A-4147-A177-3AD203B41FA5}">
                      <a16:colId xmlns:a16="http://schemas.microsoft.com/office/drawing/2014/main" val="2189150411"/>
                    </a:ext>
                  </a:extLst>
                </a:gridCol>
              </a:tblGrid>
              <a:tr h="498969">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User priority</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Inner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Outer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HARQ</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extLst>
                  <a:ext uri="{0D108BD9-81ED-4DB2-BD59-A6C34878D82A}">
                    <a16:rowId xmlns:a16="http://schemas.microsoft.com/office/drawing/2014/main" val="489010237"/>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0</a:t>
                      </a:r>
                      <a:endParaRPr kumimoji="1" lang="ja-JP" altLang="en-US" sz="14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endParaRPr kumimoji="1" lang="ja-JP" altLang="en-US" sz="14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1922590291"/>
                  </a:ext>
                </a:extLst>
              </a:tr>
              <a:tr h="357222">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1046508798"/>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1144015334"/>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3</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4289825731"/>
                  </a:ext>
                </a:extLst>
              </a:tr>
              <a:tr h="435377">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4</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(200,168) shortened RS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3532085425"/>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5</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en-US" altLang="ja-JP" sz="1400" b="0" i="0" u="none" strike="noStrike" kern="1200" cap="none" spc="0" normalizeH="0" baseline="0" noProof="0" dirty="0">
                          <a:ln>
                            <a:noFill/>
                          </a:ln>
                          <a:solidFill>
                            <a:srgbClr val="000000"/>
                          </a:solidFill>
                          <a:effectLst/>
                          <a:uLnTx/>
                          <a:uFillTx/>
                          <a:latin typeface="Arial"/>
                          <a:ea typeface="+mn-ea"/>
                          <a:cs typeface="+mn-cs"/>
                        </a:rPr>
                        <a:t>200,168</a:t>
                      </a:r>
                      <a:r>
                        <a:rPr kumimoji="1" lang="en-US" altLang="ja-JP" sz="1400" dirty="0"/>
                        <a:t>) shortened RS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2277818415"/>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6</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en-US" altLang="ja-JP" sz="1400" b="0" i="0" u="none" strike="noStrike" kern="1200" cap="none" spc="0" normalizeH="0" baseline="0" noProof="0" dirty="0">
                          <a:ln>
                            <a:noFill/>
                          </a:ln>
                          <a:solidFill>
                            <a:srgbClr val="000000"/>
                          </a:solidFill>
                          <a:effectLst/>
                          <a:uLnTx/>
                          <a:uFillTx/>
                          <a:latin typeface="Arial"/>
                          <a:ea typeface="+mn-ea"/>
                          <a:cs typeface="+mn-cs"/>
                        </a:rPr>
                        <a:t>200,168</a:t>
                      </a:r>
                      <a:r>
                        <a:rPr kumimoji="1" lang="en-US" altLang="ja-JP" sz="1400" dirty="0"/>
                        <a:t>) shortened RS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1781593504"/>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7</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en-US" altLang="ja-JP" sz="1400" b="0" i="0" u="none" strike="noStrike" kern="1200" cap="none" spc="0" normalizeH="0" baseline="0" noProof="0" dirty="0">
                          <a:ln>
                            <a:noFill/>
                          </a:ln>
                          <a:solidFill>
                            <a:srgbClr val="000000"/>
                          </a:solidFill>
                          <a:effectLst/>
                          <a:uLnTx/>
                          <a:uFillTx/>
                          <a:latin typeface="Arial"/>
                          <a:ea typeface="+mn-ea"/>
                          <a:cs typeface="+mn-cs"/>
                        </a:rPr>
                        <a:t>200,168</a:t>
                      </a:r>
                      <a:r>
                        <a:rPr kumimoji="1" lang="en-US" altLang="ja-JP" sz="1400" dirty="0"/>
                        <a:t>) shortened RS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1730419461"/>
                  </a:ext>
                </a:extLst>
              </a:tr>
            </a:tbl>
          </a:graphicData>
        </a:graphic>
      </p:graphicFrame>
      <p:sp>
        <p:nvSpPr>
          <p:cNvPr id="3" name="吹き出し: 四角形 2">
            <a:extLst>
              <a:ext uri="{FF2B5EF4-FFF2-40B4-BE49-F238E27FC236}">
                <a16:creationId xmlns:a16="http://schemas.microsoft.com/office/drawing/2014/main" id="{B0B88FC2-16A2-59BC-0B3D-00B72B4E8501}"/>
              </a:ext>
            </a:extLst>
          </p:cNvPr>
          <p:cNvSpPr/>
          <p:nvPr/>
        </p:nvSpPr>
        <p:spPr bwMode="auto">
          <a:xfrm>
            <a:off x="1403648" y="1405841"/>
            <a:ext cx="3396952" cy="3555949"/>
          </a:xfrm>
          <a:prstGeom prst="wedgeRectCallout">
            <a:avLst>
              <a:gd name="adj1" fmla="val -46116"/>
              <a:gd name="adj2" fmla="val -55173"/>
            </a:avLst>
          </a:prstGeom>
          <a:noFill/>
          <a:ln w="57150" cap="flat" cmpd="sng" algn="ctr">
            <a:solidFill>
              <a:srgbClr val="CC00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endParaRPr>
          </a:p>
        </p:txBody>
      </p:sp>
      <p:sp>
        <p:nvSpPr>
          <p:cNvPr id="6" name="吹き出し: 四角形 5">
            <a:extLst>
              <a:ext uri="{FF2B5EF4-FFF2-40B4-BE49-F238E27FC236}">
                <a16:creationId xmlns:a16="http://schemas.microsoft.com/office/drawing/2014/main" id="{CA700446-9202-44D3-1C7E-3C360A34D5FA}"/>
              </a:ext>
            </a:extLst>
          </p:cNvPr>
          <p:cNvSpPr/>
          <p:nvPr/>
        </p:nvSpPr>
        <p:spPr bwMode="auto">
          <a:xfrm>
            <a:off x="4877803" y="1379707"/>
            <a:ext cx="4105736" cy="3582083"/>
          </a:xfrm>
          <a:prstGeom prst="wedgeRectCallout">
            <a:avLst>
              <a:gd name="adj1" fmla="val -2819"/>
              <a:gd name="adj2" fmla="val -54550"/>
            </a:avLst>
          </a:prstGeom>
          <a:noFill/>
          <a:ln w="57150" cap="flat" cmpd="sng" algn="ctr">
            <a:solidFill>
              <a:srgbClr val="0070C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テキスト ボックス 6">
            <a:extLst>
              <a:ext uri="{FF2B5EF4-FFF2-40B4-BE49-F238E27FC236}">
                <a16:creationId xmlns:a16="http://schemas.microsoft.com/office/drawing/2014/main" id="{2F744C9E-B9C9-A71C-6694-2208F2529285}"/>
              </a:ext>
            </a:extLst>
          </p:cNvPr>
          <p:cNvSpPr txBox="1"/>
          <p:nvPr/>
        </p:nvSpPr>
        <p:spPr>
          <a:xfrm>
            <a:off x="-12225" y="878713"/>
            <a:ext cx="230425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CC00FF"/>
                </a:solidFill>
                <a:effectLst/>
                <a:highlight>
                  <a:srgbClr val="FFFF00"/>
                </a:highlight>
                <a:uLnTx/>
                <a:uFillTx/>
                <a:latin typeface="Arial"/>
                <a:ea typeface="+mn-ea"/>
                <a:cs typeface="+mn-cs"/>
              </a:rPr>
              <a:t>Common with IEEE802.15.4ab</a:t>
            </a:r>
            <a:endParaRPr kumimoji="1" lang="ja-JP" altLang="en-US" sz="1600" b="1" i="0" u="none" strike="noStrike" kern="1200" cap="none" spc="0" normalizeH="0" baseline="0" noProof="0" dirty="0">
              <a:ln>
                <a:noFill/>
              </a:ln>
              <a:solidFill>
                <a:srgbClr val="CC00FF"/>
              </a:solidFill>
              <a:effectLst/>
              <a:highlight>
                <a:srgbClr val="FFFF00"/>
              </a:highlight>
              <a:uLnTx/>
              <a:uFillTx/>
              <a:latin typeface="Arial"/>
              <a:ea typeface="+mn-ea"/>
              <a:cs typeface="+mn-cs"/>
            </a:endParaRPr>
          </a:p>
        </p:txBody>
      </p:sp>
      <p:sp>
        <p:nvSpPr>
          <p:cNvPr id="8" name="テキスト ボックス 7">
            <a:extLst>
              <a:ext uri="{FF2B5EF4-FFF2-40B4-BE49-F238E27FC236}">
                <a16:creationId xmlns:a16="http://schemas.microsoft.com/office/drawing/2014/main" id="{8C1FA29C-DA54-ED7F-ED17-CE041D231B7C}"/>
              </a:ext>
            </a:extLst>
          </p:cNvPr>
          <p:cNvSpPr txBox="1"/>
          <p:nvPr/>
        </p:nvSpPr>
        <p:spPr>
          <a:xfrm>
            <a:off x="6629400" y="880473"/>
            <a:ext cx="265746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C00FF"/>
                </a:solidFill>
                <a:effectLst/>
                <a:highlight>
                  <a:srgbClr val="FFFF00"/>
                </a:highlight>
                <a:uLnTx/>
                <a:uFillTx/>
                <a:latin typeface="Arial"/>
                <a:ea typeface="+mn-ea"/>
                <a:cs typeface="+mn-cs"/>
              </a:rPr>
              <a:t>Error-correcting codes corresponding to QoS levels</a:t>
            </a:r>
            <a:endParaRPr kumimoji="1" lang="ja-JP" altLang="en-US" sz="1400" b="1" i="0" u="none" strike="noStrike" kern="1200" cap="none" spc="0" normalizeH="0" baseline="0" noProof="0" dirty="0">
              <a:ln>
                <a:noFill/>
              </a:ln>
              <a:solidFill>
                <a:srgbClr val="CC00FF"/>
              </a:solidFill>
              <a:effectLst/>
              <a:highlight>
                <a:srgbClr val="FFFF00"/>
              </a:highlight>
              <a:uLnTx/>
              <a:uFillTx/>
              <a:latin typeface="Arial"/>
              <a:ea typeface="+mn-ea"/>
              <a:cs typeface="+mn-cs"/>
            </a:endParaRPr>
          </a:p>
        </p:txBody>
      </p:sp>
      <p:sp>
        <p:nvSpPr>
          <p:cNvPr id="2" name="日付プレースホルダー 1">
            <a:extLst>
              <a:ext uri="{FF2B5EF4-FFF2-40B4-BE49-F238E27FC236}">
                <a16:creationId xmlns:a16="http://schemas.microsoft.com/office/drawing/2014/main" id="{8F8843D2-30EB-B6E4-5237-84FA878C6A33}"/>
              </a:ext>
            </a:extLst>
          </p:cNvPr>
          <p:cNvSpPr>
            <a:spLocks noGrp="1"/>
          </p:cNvSpPr>
          <p:nvPr>
            <p:ph type="dt" sz="half" idx="10"/>
          </p:nvPr>
        </p:nvSpPr>
        <p:spPr/>
        <p:txBody>
          <a:bodyPr/>
          <a:lstStyle/>
          <a:p>
            <a:r>
              <a:rPr lang="en-US" altLang="ja-JP"/>
              <a:t>July 2025</a:t>
            </a:r>
            <a:endParaRPr lang="ja-JP" altLang="en-US" dirty="0"/>
          </a:p>
        </p:txBody>
      </p:sp>
      <p:sp>
        <p:nvSpPr>
          <p:cNvPr id="5" name="タイトル 1">
            <a:extLst>
              <a:ext uri="{FF2B5EF4-FFF2-40B4-BE49-F238E27FC236}">
                <a16:creationId xmlns:a16="http://schemas.microsoft.com/office/drawing/2014/main" id="{1DD59840-6057-FE06-23CB-10C908BDB001}"/>
              </a:ext>
            </a:extLst>
          </p:cNvPr>
          <p:cNvSpPr>
            <a:spLocks noGrp="1"/>
          </p:cNvSpPr>
          <p:nvPr>
            <p:ph type="title"/>
          </p:nvPr>
        </p:nvSpPr>
        <p:spPr>
          <a:xfrm>
            <a:off x="411113" y="566689"/>
            <a:ext cx="8569283" cy="491778"/>
          </a:xfrm>
        </p:spPr>
        <p:txBody>
          <a:bodyPr/>
          <a:lstStyle/>
          <a:p>
            <a:r>
              <a:rPr lang="en-US" altLang="ja-JP" sz="2800" dirty="0">
                <a:latin typeface="+mn-ea"/>
                <a:ea typeface="+mn-ea"/>
              </a:rPr>
              <a:t>(2)</a:t>
            </a:r>
            <a:r>
              <a:rPr kumimoji="1" lang="en-US" altLang="ja-JP" sz="2800" dirty="0">
                <a:latin typeface="+mn-ea"/>
                <a:ea typeface="+mn-ea"/>
              </a:rPr>
              <a:t> Channel Coding Table #1</a:t>
            </a:r>
            <a:r>
              <a:rPr lang="en-US" altLang="ja-JP" sz="2800" dirty="0">
                <a:latin typeface="+mn-ea"/>
                <a:ea typeface="+mn-ea"/>
              </a:rPr>
              <a:t> </a:t>
            </a:r>
            <a:r>
              <a:rPr kumimoji="1" lang="en-US" altLang="ja-JP" sz="2800" dirty="0">
                <a:latin typeface="+mn-ea"/>
                <a:ea typeface="+mn-ea"/>
              </a:rPr>
              <a:t>for </a:t>
            </a:r>
            <a:r>
              <a:rPr kumimoji="1" lang="en-US" altLang="ja-JP" sz="2800" dirty="0">
                <a:solidFill>
                  <a:srgbClr val="FF0000"/>
                </a:solidFill>
                <a:latin typeface="+mn-ea"/>
                <a:ea typeface="+mn-ea"/>
              </a:rPr>
              <a:t>Class 0 and 1 </a:t>
            </a:r>
            <a:endParaRPr kumimoji="1" lang="ja-JP" altLang="en-US" sz="2800" dirty="0">
              <a:solidFill>
                <a:srgbClr val="FF0000"/>
              </a:solidFill>
              <a:latin typeface="+mn-ea"/>
              <a:ea typeface="+mn-ea"/>
            </a:endParaRPr>
          </a:p>
        </p:txBody>
      </p:sp>
      <p:sp>
        <p:nvSpPr>
          <p:cNvPr id="4" name="object 8">
            <a:extLst>
              <a:ext uri="{FF2B5EF4-FFF2-40B4-BE49-F238E27FC236}">
                <a16:creationId xmlns:a16="http://schemas.microsoft.com/office/drawing/2014/main" id="{3CA450B9-B19A-8184-1B56-7DB97C01AD09}"/>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73</a:t>
            </a:fld>
            <a:endParaRPr sz="1200" dirty="0">
              <a:latin typeface="Times New Roman"/>
              <a:cs typeface="Times New Roman"/>
            </a:endParaRPr>
          </a:p>
        </p:txBody>
      </p:sp>
      <p:sp>
        <p:nvSpPr>
          <p:cNvPr id="9" name="object 10">
            <a:extLst>
              <a:ext uri="{FF2B5EF4-FFF2-40B4-BE49-F238E27FC236}">
                <a16:creationId xmlns:a16="http://schemas.microsoft.com/office/drawing/2014/main" id="{C83AEDEA-468D-DE67-28B8-94B96BBC67D6}"/>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14268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06D0086B-34A2-7443-9B17-178ADFA57B17}"/>
              </a:ext>
            </a:extLst>
          </p:cNvPr>
          <p:cNvSpPr txBox="1"/>
          <p:nvPr/>
        </p:nvSpPr>
        <p:spPr>
          <a:xfrm>
            <a:off x="226689" y="4997440"/>
            <a:ext cx="8753708" cy="1708160"/>
          </a:xfrm>
          <a:prstGeom prst="rect">
            <a:avLst/>
          </a:prstGeom>
          <a:noFill/>
        </p:spPr>
        <p:txBody>
          <a:bodyPr wrap="square" rtlCol="0">
            <a:spAutoFit/>
          </a:bodyPr>
          <a:lstStyle/>
          <a:p>
            <a:pPr marL="285750" indent="-285750" eaLnBrk="1" fontAlgn="auto" hangingPunct="1">
              <a:lnSpc>
                <a:spcPts val="1800"/>
              </a:lnSpc>
              <a:spcBef>
                <a:spcPts val="0"/>
              </a:spcBef>
              <a:spcAft>
                <a:spcPts val="0"/>
              </a:spcAft>
              <a:buFont typeface="Arial" panose="020B0604020202020204" pitchFamily="34" charset="0"/>
              <a:buChar char="•"/>
            </a:pPr>
            <a:r>
              <a:rPr kumimoji="1" lang="en-US" altLang="ja-JP" sz="1800" dirty="0">
                <a:solidFill>
                  <a:srgbClr val="000000"/>
                </a:solidFill>
                <a:latin typeface="Times New Roman"/>
              </a:rPr>
              <a:t>As an outer code, shortened Reed-Solomon (RS) codes with N=200 (original code length N=255) will be selected to correct burst errors due to interference from other WBANs and the coding rates are changed according to each QoS and channel condition</a:t>
            </a:r>
          </a:p>
          <a:p>
            <a:pPr marL="285750" indent="-285750" eaLnBrk="1" fontAlgn="auto" hangingPunct="1">
              <a:lnSpc>
                <a:spcPts val="1800"/>
              </a:lnSpc>
              <a:spcBef>
                <a:spcPts val="0"/>
              </a:spcBef>
              <a:spcAft>
                <a:spcPts val="0"/>
              </a:spcAft>
              <a:buFont typeface="Arial" panose="020B0604020202020204" pitchFamily="34" charset="0"/>
              <a:buChar char="•"/>
            </a:pPr>
            <a:r>
              <a:rPr kumimoji="1" lang="en-US" altLang="ja-JP" sz="1800" dirty="0">
                <a:solidFill>
                  <a:srgbClr val="000000"/>
                </a:solidFill>
                <a:latin typeface="Times New Roman"/>
              </a:rPr>
              <a:t>As an inner code, 15.4ab LDPC (K=324, 648, 972, R=1/2) or BCC will be selected for the coexistence of 15.6ma and 15.4ab</a:t>
            </a:r>
          </a:p>
          <a:p>
            <a:pPr marL="285750" indent="-285750" eaLnBrk="1" fontAlgn="auto" hangingPunct="1">
              <a:lnSpc>
                <a:spcPts val="1800"/>
              </a:lnSpc>
              <a:spcBef>
                <a:spcPts val="0"/>
              </a:spcBef>
              <a:spcAft>
                <a:spcPts val="0"/>
              </a:spcAft>
              <a:buFont typeface="Arial" panose="020B0604020202020204" pitchFamily="34" charset="0"/>
              <a:buChar char="•"/>
            </a:pPr>
            <a:r>
              <a:rPr kumimoji="1" lang="en-US" altLang="ja-JP" sz="1800" dirty="0">
                <a:solidFill>
                  <a:srgbClr val="000000"/>
                </a:solidFill>
                <a:latin typeface="Times New Roman"/>
              </a:rPr>
              <a:t>This updated concept table is considered as the first priority</a:t>
            </a:r>
          </a:p>
          <a:p>
            <a:pPr marL="285750" indent="-285750" eaLnBrk="1" fontAlgn="auto" hangingPunct="1">
              <a:lnSpc>
                <a:spcPts val="1800"/>
              </a:lnSpc>
              <a:spcBef>
                <a:spcPts val="0"/>
              </a:spcBef>
              <a:spcAft>
                <a:spcPts val="0"/>
              </a:spcAft>
              <a:buFont typeface="Arial" panose="020B0604020202020204" pitchFamily="34" charset="0"/>
              <a:buChar char="•"/>
            </a:pPr>
            <a:endParaRPr kumimoji="1" lang="ja-JP" altLang="en-US" sz="1800" dirty="0">
              <a:solidFill>
                <a:srgbClr val="000000"/>
              </a:solidFill>
              <a:latin typeface="Times New Roman"/>
            </a:endParaRPr>
          </a:p>
        </p:txBody>
      </p:sp>
      <p:graphicFrame>
        <p:nvGraphicFramePr>
          <p:cNvPr id="15" name="表 7">
            <a:extLst>
              <a:ext uri="{FF2B5EF4-FFF2-40B4-BE49-F238E27FC236}">
                <a16:creationId xmlns:a16="http://schemas.microsoft.com/office/drawing/2014/main" id="{53140E2F-BAAF-73D9-62C5-72BFE6CCF763}"/>
              </a:ext>
            </a:extLst>
          </p:cNvPr>
          <p:cNvGraphicFramePr>
            <a:graphicFrameLocks noGrp="1"/>
          </p:cNvGraphicFramePr>
          <p:nvPr/>
        </p:nvGraphicFramePr>
        <p:xfrm>
          <a:off x="301336" y="1314171"/>
          <a:ext cx="8679061" cy="3409737"/>
        </p:xfrm>
        <a:graphic>
          <a:graphicData uri="http://schemas.openxmlformats.org/drawingml/2006/table">
            <a:tbl>
              <a:tblPr firstRow="1" bandRow="1"/>
              <a:tblGrid>
                <a:gridCol w="1131794">
                  <a:extLst>
                    <a:ext uri="{9D8B030D-6E8A-4147-A177-3AD203B41FA5}">
                      <a16:colId xmlns:a16="http://schemas.microsoft.com/office/drawing/2014/main" val="3882507656"/>
                    </a:ext>
                  </a:extLst>
                </a:gridCol>
                <a:gridCol w="3495768">
                  <a:extLst>
                    <a:ext uri="{9D8B030D-6E8A-4147-A177-3AD203B41FA5}">
                      <a16:colId xmlns:a16="http://schemas.microsoft.com/office/drawing/2014/main" val="3623240585"/>
                    </a:ext>
                  </a:extLst>
                </a:gridCol>
                <a:gridCol w="2808312">
                  <a:extLst>
                    <a:ext uri="{9D8B030D-6E8A-4147-A177-3AD203B41FA5}">
                      <a16:colId xmlns:a16="http://schemas.microsoft.com/office/drawing/2014/main" val="3026466261"/>
                    </a:ext>
                  </a:extLst>
                </a:gridCol>
                <a:gridCol w="1243187">
                  <a:extLst>
                    <a:ext uri="{9D8B030D-6E8A-4147-A177-3AD203B41FA5}">
                      <a16:colId xmlns:a16="http://schemas.microsoft.com/office/drawing/2014/main" val="2189150411"/>
                    </a:ext>
                  </a:extLst>
                </a:gridCol>
              </a:tblGrid>
              <a:tr h="498969">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User priority</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Inner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Outer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HARQ</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extLst>
                  <a:ext uri="{0D108BD9-81ED-4DB2-BD59-A6C34878D82A}">
                    <a16:rowId xmlns:a16="http://schemas.microsoft.com/office/drawing/2014/main" val="489010237"/>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0</a:t>
                      </a:r>
                      <a:endParaRPr kumimoji="1" lang="ja-JP" altLang="en-US" sz="14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endParaRPr kumimoji="1" lang="ja-JP" altLang="en-US" sz="14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1922590291"/>
                  </a:ext>
                </a:extLst>
              </a:tr>
              <a:tr h="357222">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1046508798"/>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1144015334"/>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3</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4289825731"/>
                  </a:ext>
                </a:extLst>
              </a:tr>
              <a:tr h="359177">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4</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3532085425"/>
                  </a:ext>
                </a:extLst>
              </a:tr>
              <a:tr h="289562">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5</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mn-ea"/>
                          <a:cs typeface="+mn-cs"/>
                        </a:rPr>
                        <a:t>○</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2277818415"/>
                  </a:ext>
                </a:extLst>
              </a:tr>
              <a:tr h="228602">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6</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mn-ea"/>
                          <a:cs typeface="+mn-cs"/>
                        </a:rPr>
                        <a:t>○</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1781593504"/>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7</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1730419461"/>
                  </a:ext>
                </a:extLst>
              </a:tr>
            </a:tbl>
          </a:graphicData>
        </a:graphic>
      </p:graphicFrame>
      <p:sp>
        <p:nvSpPr>
          <p:cNvPr id="3" name="吹き出し: 四角形 2">
            <a:extLst>
              <a:ext uri="{FF2B5EF4-FFF2-40B4-BE49-F238E27FC236}">
                <a16:creationId xmlns:a16="http://schemas.microsoft.com/office/drawing/2014/main" id="{B0B88FC2-16A2-59BC-0B3D-00B72B4E8501}"/>
              </a:ext>
            </a:extLst>
          </p:cNvPr>
          <p:cNvSpPr/>
          <p:nvPr/>
        </p:nvSpPr>
        <p:spPr bwMode="auto">
          <a:xfrm>
            <a:off x="1479848" y="1292086"/>
            <a:ext cx="7500548" cy="2023159"/>
          </a:xfrm>
          <a:prstGeom prst="wedgeRectCallout">
            <a:avLst>
              <a:gd name="adj1" fmla="val -46116"/>
              <a:gd name="adj2" fmla="val -55173"/>
            </a:avLst>
          </a:prstGeom>
          <a:noFill/>
          <a:ln w="57150" cap="flat" cmpd="sng" algn="ctr">
            <a:solidFill>
              <a:srgbClr val="CC00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endParaRPr>
          </a:p>
        </p:txBody>
      </p:sp>
      <p:sp>
        <p:nvSpPr>
          <p:cNvPr id="6" name="吹き出し: 四角形 5">
            <a:extLst>
              <a:ext uri="{FF2B5EF4-FFF2-40B4-BE49-F238E27FC236}">
                <a16:creationId xmlns:a16="http://schemas.microsoft.com/office/drawing/2014/main" id="{CA700446-9202-44D3-1C7E-3C360A34D5FA}"/>
              </a:ext>
            </a:extLst>
          </p:cNvPr>
          <p:cNvSpPr/>
          <p:nvPr/>
        </p:nvSpPr>
        <p:spPr bwMode="auto">
          <a:xfrm>
            <a:off x="1479848" y="3337330"/>
            <a:ext cx="7503691" cy="1408663"/>
          </a:xfrm>
          <a:prstGeom prst="wedgeRectCallout">
            <a:avLst>
              <a:gd name="adj1" fmla="val -2466"/>
              <a:gd name="adj2" fmla="val 63046"/>
            </a:avLst>
          </a:prstGeom>
          <a:noFill/>
          <a:ln w="57150" cap="flat" cmpd="sng" algn="ctr">
            <a:solidFill>
              <a:srgbClr val="0070C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テキスト ボックス 6">
            <a:extLst>
              <a:ext uri="{FF2B5EF4-FFF2-40B4-BE49-F238E27FC236}">
                <a16:creationId xmlns:a16="http://schemas.microsoft.com/office/drawing/2014/main" id="{2F744C9E-B9C9-A71C-6694-2208F2529285}"/>
              </a:ext>
            </a:extLst>
          </p:cNvPr>
          <p:cNvSpPr txBox="1"/>
          <p:nvPr/>
        </p:nvSpPr>
        <p:spPr>
          <a:xfrm>
            <a:off x="0" y="729396"/>
            <a:ext cx="230425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CC00FF"/>
                </a:solidFill>
                <a:effectLst/>
                <a:highlight>
                  <a:srgbClr val="FFFF00"/>
                </a:highlight>
                <a:uLnTx/>
                <a:uFillTx/>
                <a:latin typeface="Arial"/>
                <a:ea typeface="+mn-ea"/>
                <a:cs typeface="+mn-cs"/>
              </a:rPr>
              <a:t>Common with IEEE802.15.4ab</a:t>
            </a:r>
            <a:endParaRPr kumimoji="1" lang="ja-JP" altLang="en-US" sz="1600" b="1" i="0" u="none" strike="noStrike" kern="1200" cap="none" spc="0" normalizeH="0" baseline="0" noProof="0" dirty="0">
              <a:ln>
                <a:noFill/>
              </a:ln>
              <a:solidFill>
                <a:srgbClr val="CC00FF"/>
              </a:solidFill>
              <a:effectLst/>
              <a:highlight>
                <a:srgbClr val="FFFF00"/>
              </a:highlight>
              <a:uLnTx/>
              <a:uFillTx/>
              <a:latin typeface="Arial"/>
              <a:ea typeface="+mn-ea"/>
              <a:cs typeface="+mn-cs"/>
            </a:endParaRPr>
          </a:p>
        </p:txBody>
      </p:sp>
      <p:sp>
        <p:nvSpPr>
          <p:cNvPr id="8" name="テキスト ボックス 7">
            <a:extLst>
              <a:ext uri="{FF2B5EF4-FFF2-40B4-BE49-F238E27FC236}">
                <a16:creationId xmlns:a16="http://schemas.microsoft.com/office/drawing/2014/main" id="{8C1FA29C-DA54-ED7F-ED17-CE041D231B7C}"/>
              </a:ext>
            </a:extLst>
          </p:cNvPr>
          <p:cNvSpPr txBox="1"/>
          <p:nvPr/>
        </p:nvSpPr>
        <p:spPr>
          <a:xfrm>
            <a:off x="5250000" y="4721423"/>
            <a:ext cx="3730396" cy="307777"/>
          </a:xfrm>
          <a:prstGeom prst="rect">
            <a:avLst/>
          </a:prstGeom>
          <a:noFill/>
        </p:spPr>
        <p:txBody>
          <a:bodyPr wrap="square" rtlCol="0">
            <a:spAutoFit/>
          </a:bodyPr>
          <a:lstStyle/>
          <a:p>
            <a:pPr lvl="0" defTabSz="457200">
              <a:defRPr/>
            </a:pPr>
            <a:r>
              <a:rPr lang="en-US" altLang="ja-JP" sz="1400" b="1" dirty="0">
                <a:solidFill>
                  <a:srgbClr val="CC00FF"/>
                </a:solidFill>
                <a:highlight>
                  <a:srgbClr val="FFFF00"/>
                </a:highlight>
              </a:rPr>
              <a:t>Hybrid ARQ (HARQ) for High QoS packets</a:t>
            </a:r>
          </a:p>
        </p:txBody>
      </p:sp>
      <p:sp>
        <p:nvSpPr>
          <p:cNvPr id="2" name="日付プレースホルダー 1">
            <a:extLst>
              <a:ext uri="{FF2B5EF4-FFF2-40B4-BE49-F238E27FC236}">
                <a16:creationId xmlns:a16="http://schemas.microsoft.com/office/drawing/2014/main" id="{8F8843D2-30EB-B6E4-5237-84FA878C6A33}"/>
              </a:ext>
            </a:extLst>
          </p:cNvPr>
          <p:cNvSpPr>
            <a:spLocks noGrp="1"/>
          </p:cNvSpPr>
          <p:nvPr>
            <p:ph type="dt" sz="half" idx="10"/>
          </p:nvPr>
        </p:nvSpPr>
        <p:spPr/>
        <p:txBody>
          <a:bodyPr/>
          <a:lstStyle/>
          <a:p>
            <a:r>
              <a:rPr lang="en-US" altLang="ja-JP"/>
              <a:t>July 2025</a:t>
            </a:r>
            <a:endParaRPr lang="ja-JP" altLang="en-US" dirty="0"/>
          </a:p>
        </p:txBody>
      </p:sp>
      <p:sp>
        <p:nvSpPr>
          <p:cNvPr id="5" name="タイトル 1">
            <a:extLst>
              <a:ext uri="{FF2B5EF4-FFF2-40B4-BE49-F238E27FC236}">
                <a16:creationId xmlns:a16="http://schemas.microsoft.com/office/drawing/2014/main" id="{1DD59840-6057-FE06-23CB-10C908BDB001}"/>
              </a:ext>
            </a:extLst>
          </p:cNvPr>
          <p:cNvSpPr>
            <a:spLocks noGrp="1"/>
          </p:cNvSpPr>
          <p:nvPr>
            <p:ph type="title"/>
          </p:nvPr>
        </p:nvSpPr>
        <p:spPr>
          <a:xfrm>
            <a:off x="567629" y="565462"/>
            <a:ext cx="8569283" cy="491778"/>
          </a:xfrm>
        </p:spPr>
        <p:txBody>
          <a:bodyPr/>
          <a:lstStyle/>
          <a:p>
            <a:r>
              <a:rPr lang="en-US" altLang="ja-JP" sz="2800" dirty="0">
                <a:latin typeface="+mn-ea"/>
                <a:ea typeface="+mn-ea"/>
              </a:rPr>
              <a:t>(3) </a:t>
            </a:r>
            <a:r>
              <a:rPr kumimoji="1" lang="en-US" altLang="ja-JP" sz="2800" dirty="0">
                <a:latin typeface="+mn-ea"/>
                <a:ea typeface="+mn-ea"/>
              </a:rPr>
              <a:t>Channel Coding Table #2</a:t>
            </a:r>
            <a:r>
              <a:rPr lang="en-US" altLang="ja-JP" sz="2800" dirty="0">
                <a:latin typeface="+mn-ea"/>
                <a:ea typeface="+mn-ea"/>
              </a:rPr>
              <a:t> </a:t>
            </a:r>
            <a:r>
              <a:rPr kumimoji="1" lang="en-US" altLang="ja-JP" sz="2800" dirty="0">
                <a:latin typeface="+mn-ea"/>
                <a:ea typeface="+mn-ea"/>
              </a:rPr>
              <a:t>for </a:t>
            </a:r>
            <a:r>
              <a:rPr kumimoji="1" lang="en-US" altLang="ja-JP" sz="2800" dirty="0">
                <a:solidFill>
                  <a:srgbClr val="FF0000"/>
                </a:solidFill>
                <a:latin typeface="+mn-ea"/>
                <a:ea typeface="+mn-ea"/>
              </a:rPr>
              <a:t>Class 2 </a:t>
            </a:r>
            <a:endParaRPr kumimoji="1" lang="ja-JP" altLang="en-US" sz="2800" dirty="0">
              <a:solidFill>
                <a:srgbClr val="FF0000"/>
              </a:solidFill>
              <a:latin typeface="+mn-ea"/>
              <a:ea typeface="+mn-ea"/>
            </a:endParaRPr>
          </a:p>
        </p:txBody>
      </p:sp>
      <p:sp>
        <p:nvSpPr>
          <p:cNvPr id="4" name="object 8">
            <a:extLst>
              <a:ext uri="{FF2B5EF4-FFF2-40B4-BE49-F238E27FC236}">
                <a16:creationId xmlns:a16="http://schemas.microsoft.com/office/drawing/2014/main" id="{7BDA58D9-161F-FBDD-937F-8D11BE3BD616}"/>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74</a:t>
            </a:fld>
            <a:endParaRPr sz="1200" dirty="0">
              <a:latin typeface="Times New Roman"/>
              <a:cs typeface="Times New Roman"/>
            </a:endParaRPr>
          </a:p>
        </p:txBody>
      </p:sp>
      <p:sp>
        <p:nvSpPr>
          <p:cNvPr id="9" name="object 10">
            <a:extLst>
              <a:ext uri="{FF2B5EF4-FFF2-40B4-BE49-F238E27FC236}">
                <a16:creationId xmlns:a16="http://schemas.microsoft.com/office/drawing/2014/main" id="{CDAD4DDE-0E61-C72F-C666-5B099E7D9FCA}"/>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14647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06D0086B-34A2-7443-9B17-178ADFA57B17}"/>
              </a:ext>
            </a:extLst>
          </p:cNvPr>
          <p:cNvSpPr txBox="1"/>
          <p:nvPr/>
        </p:nvSpPr>
        <p:spPr>
          <a:xfrm>
            <a:off x="226689" y="4997440"/>
            <a:ext cx="8753708" cy="1708160"/>
          </a:xfrm>
          <a:prstGeom prst="rect">
            <a:avLst/>
          </a:prstGeom>
          <a:noFill/>
        </p:spPr>
        <p:txBody>
          <a:bodyPr wrap="square" rtlCol="0">
            <a:spAutoFit/>
          </a:bodyPr>
          <a:lstStyle/>
          <a:p>
            <a:pPr marL="285750" indent="-285750" eaLnBrk="1" fontAlgn="auto" hangingPunct="1">
              <a:lnSpc>
                <a:spcPts val="1800"/>
              </a:lnSpc>
              <a:spcBef>
                <a:spcPts val="0"/>
              </a:spcBef>
              <a:spcAft>
                <a:spcPts val="0"/>
              </a:spcAft>
              <a:buFont typeface="Arial" panose="020B0604020202020204" pitchFamily="34" charset="0"/>
              <a:buChar char="•"/>
            </a:pPr>
            <a:r>
              <a:rPr kumimoji="1" lang="en-US" altLang="ja-JP" sz="1800" dirty="0">
                <a:solidFill>
                  <a:srgbClr val="000000"/>
                </a:solidFill>
                <a:latin typeface="Times New Roman"/>
              </a:rPr>
              <a:t>As an outer code, shortened Reed-Solomon (RS) codes with N=200 (original code length N=255) will be selected to correct burst errors due to interference from other WBANs and the coding rates are changed according to each QoS and channel condition</a:t>
            </a:r>
          </a:p>
          <a:p>
            <a:pPr marL="285750" indent="-285750" eaLnBrk="1" fontAlgn="auto" hangingPunct="1">
              <a:lnSpc>
                <a:spcPts val="1800"/>
              </a:lnSpc>
              <a:spcBef>
                <a:spcPts val="0"/>
              </a:spcBef>
              <a:spcAft>
                <a:spcPts val="0"/>
              </a:spcAft>
              <a:buFont typeface="Arial" panose="020B0604020202020204" pitchFamily="34" charset="0"/>
              <a:buChar char="•"/>
            </a:pPr>
            <a:r>
              <a:rPr kumimoji="1" lang="en-US" altLang="ja-JP" sz="1800" dirty="0">
                <a:solidFill>
                  <a:srgbClr val="000000"/>
                </a:solidFill>
                <a:latin typeface="Times New Roman"/>
              </a:rPr>
              <a:t>As an inner code, 15.4ab LDPC (K=324, 648, 972, R=1/2) or BCC will be selected for the coexistence of 15.6ma and 15.4ab</a:t>
            </a:r>
          </a:p>
          <a:p>
            <a:pPr marL="285750" indent="-285750" eaLnBrk="1" fontAlgn="auto" hangingPunct="1">
              <a:lnSpc>
                <a:spcPts val="1800"/>
              </a:lnSpc>
              <a:spcBef>
                <a:spcPts val="0"/>
              </a:spcBef>
              <a:spcAft>
                <a:spcPts val="0"/>
              </a:spcAft>
              <a:buFont typeface="Arial" panose="020B0604020202020204" pitchFamily="34" charset="0"/>
              <a:buChar char="•"/>
            </a:pPr>
            <a:r>
              <a:rPr kumimoji="1" lang="en-US" altLang="ja-JP" sz="1800" dirty="0">
                <a:solidFill>
                  <a:srgbClr val="000000"/>
                </a:solidFill>
                <a:latin typeface="Times New Roman"/>
              </a:rPr>
              <a:t>This updated concept table is considered as the first priority</a:t>
            </a:r>
          </a:p>
          <a:p>
            <a:pPr marL="285750" indent="-285750" eaLnBrk="1" fontAlgn="auto" hangingPunct="1">
              <a:lnSpc>
                <a:spcPts val="1800"/>
              </a:lnSpc>
              <a:spcBef>
                <a:spcPts val="0"/>
              </a:spcBef>
              <a:spcAft>
                <a:spcPts val="0"/>
              </a:spcAft>
              <a:buFont typeface="Arial" panose="020B0604020202020204" pitchFamily="34" charset="0"/>
              <a:buChar char="•"/>
            </a:pPr>
            <a:endParaRPr kumimoji="1" lang="ja-JP" altLang="en-US" sz="1800" dirty="0">
              <a:solidFill>
                <a:srgbClr val="000000"/>
              </a:solidFill>
              <a:latin typeface="Times New Roman"/>
            </a:endParaRPr>
          </a:p>
        </p:txBody>
      </p:sp>
      <p:graphicFrame>
        <p:nvGraphicFramePr>
          <p:cNvPr id="15" name="表 7">
            <a:extLst>
              <a:ext uri="{FF2B5EF4-FFF2-40B4-BE49-F238E27FC236}">
                <a16:creationId xmlns:a16="http://schemas.microsoft.com/office/drawing/2014/main" id="{53140E2F-BAAF-73D9-62C5-72BFE6CCF763}"/>
              </a:ext>
            </a:extLst>
          </p:cNvPr>
          <p:cNvGraphicFramePr>
            <a:graphicFrameLocks noGrp="1"/>
          </p:cNvGraphicFramePr>
          <p:nvPr/>
        </p:nvGraphicFramePr>
        <p:xfrm>
          <a:off x="301336" y="1427926"/>
          <a:ext cx="8679061" cy="3453389"/>
        </p:xfrm>
        <a:graphic>
          <a:graphicData uri="http://schemas.openxmlformats.org/drawingml/2006/table">
            <a:tbl>
              <a:tblPr firstRow="1" bandRow="1"/>
              <a:tblGrid>
                <a:gridCol w="1131794">
                  <a:extLst>
                    <a:ext uri="{9D8B030D-6E8A-4147-A177-3AD203B41FA5}">
                      <a16:colId xmlns:a16="http://schemas.microsoft.com/office/drawing/2014/main" val="3882507656"/>
                    </a:ext>
                  </a:extLst>
                </a:gridCol>
                <a:gridCol w="3495768">
                  <a:extLst>
                    <a:ext uri="{9D8B030D-6E8A-4147-A177-3AD203B41FA5}">
                      <a16:colId xmlns:a16="http://schemas.microsoft.com/office/drawing/2014/main" val="3623240585"/>
                    </a:ext>
                  </a:extLst>
                </a:gridCol>
                <a:gridCol w="2808312">
                  <a:extLst>
                    <a:ext uri="{9D8B030D-6E8A-4147-A177-3AD203B41FA5}">
                      <a16:colId xmlns:a16="http://schemas.microsoft.com/office/drawing/2014/main" val="3026466261"/>
                    </a:ext>
                  </a:extLst>
                </a:gridCol>
                <a:gridCol w="1243187">
                  <a:extLst>
                    <a:ext uri="{9D8B030D-6E8A-4147-A177-3AD203B41FA5}">
                      <a16:colId xmlns:a16="http://schemas.microsoft.com/office/drawing/2014/main" val="2189150411"/>
                    </a:ext>
                  </a:extLst>
                </a:gridCol>
              </a:tblGrid>
              <a:tr h="498969">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User priority</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Inner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Outer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HARQ</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extLst>
                  <a:ext uri="{0D108BD9-81ED-4DB2-BD59-A6C34878D82A}">
                    <a16:rowId xmlns:a16="http://schemas.microsoft.com/office/drawing/2014/main" val="489010237"/>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0</a:t>
                      </a:r>
                      <a:endParaRPr kumimoji="1" lang="ja-JP" altLang="en-US" sz="14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endParaRPr kumimoji="1" lang="ja-JP" altLang="en-US" sz="14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1922590291"/>
                  </a:ext>
                </a:extLst>
              </a:tr>
              <a:tr h="357222">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1046508798"/>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1144015334"/>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3</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4289825731"/>
                  </a:ext>
                </a:extLst>
              </a:tr>
              <a:tr h="435377">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4</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532085425"/>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5</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en-US" altLang="ja-JP" sz="1400" b="0" i="0" u="none" strike="noStrike" kern="1200" cap="none" spc="0" normalizeH="0" baseline="0" noProof="0" dirty="0">
                          <a:ln>
                            <a:noFill/>
                          </a:ln>
                          <a:solidFill>
                            <a:srgbClr val="000000"/>
                          </a:solidFill>
                          <a:effectLst/>
                          <a:uLnTx/>
                          <a:uFillTx/>
                          <a:latin typeface="Arial"/>
                          <a:ea typeface="+mn-ea"/>
                          <a:cs typeface="+mn-cs"/>
                        </a:rPr>
                        <a:t>200,168</a:t>
                      </a:r>
                      <a:r>
                        <a:rPr kumimoji="1" lang="en-US" altLang="ja-JP" sz="1400" dirty="0"/>
                        <a:t>) shortened RS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2277818415"/>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6</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en-US" altLang="ja-JP" sz="1400" b="0" i="0" u="none" strike="noStrike" kern="1200" cap="none" spc="0" normalizeH="0" baseline="0" noProof="0" dirty="0">
                          <a:ln>
                            <a:noFill/>
                          </a:ln>
                          <a:solidFill>
                            <a:srgbClr val="000000"/>
                          </a:solidFill>
                          <a:effectLst/>
                          <a:uLnTx/>
                          <a:uFillTx/>
                          <a:latin typeface="Arial"/>
                          <a:ea typeface="+mn-ea"/>
                          <a:cs typeface="+mn-cs"/>
                        </a:rPr>
                        <a:t>200,168</a:t>
                      </a:r>
                      <a:r>
                        <a:rPr kumimoji="1" lang="en-US" altLang="ja-JP" sz="1400" dirty="0"/>
                        <a:t>) shortened RS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1781593504"/>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7</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en-US" altLang="ja-JP" sz="1400" b="0" i="0" u="none" strike="noStrike" kern="1200" cap="none" spc="0" normalizeH="0" baseline="0" noProof="0" dirty="0">
                          <a:ln>
                            <a:noFill/>
                          </a:ln>
                          <a:solidFill>
                            <a:srgbClr val="000000"/>
                          </a:solidFill>
                          <a:effectLst/>
                          <a:uLnTx/>
                          <a:uFillTx/>
                          <a:latin typeface="Arial"/>
                          <a:ea typeface="+mn-ea"/>
                          <a:cs typeface="+mn-cs"/>
                        </a:rPr>
                        <a:t>200,168</a:t>
                      </a:r>
                      <a:r>
                        <a:rPr kumimoji="1" lang="en-US" altLang="ja-JP" sz="1400" dirty="0"/>
                        <a:t>) shortened RS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1730419461"/>
                  </a:ext>
                </a:extLst>
              </a:tr>
            </a:tbl>
          </a:graphicData>
        </a:graphic>
      </p:graphicFrame>
      <p:sp>
        <p:nvSpPr>
          <p:cNvPr id="3" name="吹き出し: 四角形 2">
            <a:extLst>
              <a:ext uri="{FF2B5EF4-FFF2-40B4-BE49-F238E27FC236}">
                <a16:creationId xmlns:a16="http://schemas.microsoft.com/office/drawing/2014/main" id="{B0B88FC2-16A2-59BC-0B3D-00B72B4E8501}"/>
              </a:ext>
            </a:extLst>
          </p:cNvPr>
          <p:cNvSpPr/>
          <p:nvPr/>
        </p:nvSpPr>
        <p:spPr bwMode="auto">
          <a:xfrm>
            <a:off x="1403648" y="1405841"/>
            <a:ext cx="3396952" cy="3555949"/>
          </a:xfrm>
          <a:prstGeom prst="wedgeRectCallout">
            <a:avLst>
              <a:gd name="adj1" fmla="val -46116"/>
              <a:gd name="adj2" fmla="val -55173"/>
            </a:avLst>
          </a:prstGeom>
          <a:noFill/>
          <a:ln w="57150" cap="flat" cmpd="sng" algn="ctr">
            <a:solidFill>
              <a:srgbClr val="CC00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endParaRPr>
          </a:p>
        </p:txBody>
      </p:sp>
      <p:sp>
        <p:nvSpPr>
          <p:cNvPr id="6" name="吹き出し: 四角形 5">
            <a:extLst>
              <a:ext uri="{FF2B5EF4-FFF2-40B4-BE49-F238E27FC236}">
                <a16:creationId xmlns:a16="http://schemas.microsoft.com/office/drawing/2014/main" id="{CA700446-9202-44D3-1C7E-3C360A34D5FA}"/>
              </a:ext>
            </a:extLst>
          </p:cNvPr>
          <p:cNvSpPr/>
          <p:nvPr/>
        </p:nvSpPr>
        <p:spPr bwMode="auto">
          <a:xfrm>
            <a:off x="4877803" y="1379707"/>
            <a:ext cx="4105736" cy="3582083"/>
          </a:xfrm>
          <a:prstGeom prst="wedgeRectCallout">
            <a:avLst>
              <a:gd name="adj1" fmla="val -2819"/>
              <a:gd name="adj2" fmla="val -54550"/>
            </a:avLst>
          </a:prstGeom>
          <a:noFill/>
          <a:ln w="57150" cap="flat" cmpd="sng" algn="ctr">
            <a:solidFill>
              <a:srgbClr val="0070C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テキスト ボックス 6">
            <a:extLst>
              <a:ext uri="{FF2B5EF4-FFF2-40B4-BE49-F238E27FC236}">
                <a16:creationId xmlns:a16="http://schemas.microsoft.com/office/drawing/2014/main" id="{2F744C9E-B9C9-A71C-6694-2208F2529285}"/>
              </a:ext>
            </a:extLst>
          </p:cNvPr>
          <p:cNvSpPr txBox="1"/>
          <p:nvPr/>
        </p:nvSpPr>
        <p:spPr>
          <a:xfrm>
            <a:off x="-12225" y="878713"/>
            <a:ext cx="230425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CC00FF"/>
                </a:solidFill>
                <a:effectLst/>
                <a:highlight>
                  <a:srgbClr val="FFFF00"/>
                </a:highlight>
                <a:uLnTx/>
                <a:uFillTx/>
                <a:latin typeface="Arial"/>
                <a:ea typeface="+mn-ea"/>
                <a:cs typeface="+mn-cs"/>
              </a:rPr>
              <a:t>Common with IEEE802.15.4ab</a:t>
            </a:r>
            <a:endParaRPr kumimoji="1" lang="ja-JP" altLang="en-US" sz="1600" b="1" i="0" u="none" strike="noStrike" kern="1200" cap="none" spc="0" normalizeH="0" baseline="0" noProof="0" dirty="0">
              <a:ln>
                <a:noFill/>
              </a:ln>
              <a:solidFill>
                <a:srgbClr val="CC00FF"/>
              </a:solidFill>
              <a:effectLst/>
              <a:highlight>
                <a:srgbClr val="FFFF00"/>
              </a:highlight>
              <a:uLnTx/>
              <a:uFillTx/>
              <a:latin typeface="Arial"/>
              <a:ea typeface="+mn-ea"/>
              <a:cs typeface="+mn-cs"/>
            </a:endParaRPr>
          </a:p>
        </p:txBody>
      </p:sp>
      <p:sp>
        <p:nvSpPr>
          <p:cNvPr id="8" name="テキスト ボックス 7">
            <a:extLst>
              <a:ext uri="{FF2B5EF4-FFF2-40B4-BE49-F238E27FC236}">
                <a16:creationId xmlns:a16="http://schemas.microsoft.com/office/drawing/2014/main" id="{8C1FA29C-DA54-ED7F-ED17-CE041D231B7C}"/>
              </a:ext>
            </a:extLst>
          </p:cNvPr>
          <p:cNvSpPr txBox="1"/>
          <p:nvPr/>
        </p:nvSpPr>
        <p:spPr>
          <a:xfrm>
            <a:off x="6629400" y="880473"/>
            <a:ext cx="265746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C00FF"/>
                </a:solidFill>
                <a:effectLst/>
                <a:highlight>
                  <a:srgbClr val="FFFF00"/>
                </a:highlight>
                <a:uLnTx/>
                <a:uFillTx/>
                <a:latin typeface="Arial"/>
                <a:ea typeface="+mn-ea"/>
                <a:cs typeface="+mn-cs"/>
              </a:rPr>
              <a:t>Error-correcting codes corresponding to QoS levels</a:t>
            </a:r>
            <a:endParaRPr kumimoji="1" lang="ja-JP" altLang="en-US" sz="1400" b="1" i="0" u="none" strike="noStrike" kern="1200" cap="none" spc="0" normalizeH="0" baseline="0" noProof="0" dirty="0">
              <a:ln>
                <a:noFill/>
              </a:ln>
              <a:solidFill>
                <a:srgbClr val="CC00FF"/>
              </a:solidFill>
              <a:effectLst/>
              <a:highlight>
                <a:srgbClr val="FFFF00"/>
              </a:highlight>
              <a:uLnTx/>
              <a:uFillTx/>
              <a:latin typeface="Arial"/>
              <a:ea typeface="+mn-ea"/>
              <a:cs typeface="+mn-cs"/>
            </a:endParaRPr>
          </a:p>
        </p:txBody>
      </p:sp>
      <p:sp>
        <p:nvSpPr>
          <p:cNvPr id="2" name="日付プレースホルダー 1">
            <a:extLst>
              <a:ext uri="{FF2B5EF4-FFF2-40B4-BE49-F238E27FC236}">
                <a16:creationId xmlns:a16="http://schemas.microsoft.com/office/drawing/2014/main" id="{8F8843D2-30EB-B6E4-5237-84FA878C6A33}"/>
              </a:ext>
            </a:extLst>
          </p:cNvPr>
          <p:cNvSpPr>
            <a:spLocks noGrp="1"/>
          </p:cNvSpPr>
          <p:nvPr>
            <p:ph type="dt" sz="half" idx="10"/>
          </p:nvPr>
        </p:nvSpPr>
        <p:spPr/>
        <p:txBody>
          <a:bodyPr/>
          <a:lstStyle/>
          <a:p>
            <a:r>
              <a:rPr lang="en-US" altLang="ja-JP"/>
              <a:t>July 2025</a:t>
            </a:r>
            <a:endParaRPr lang="ja-JP" altLang="en-US" dirty="0"/>
          </a:p>
        </p:txBody>
      </p:sp>
      <p:sp>
        <p:nvSpPr>
          <p:cNvPr id="5" name="タイトル 1">
            <a:extLst>
              <a:ext uri="{FF2B5EF4-FFF2-40B4-BE49-F238E27FC236}">
                <a16:creationId xmlns:a16="http://schemas.microsoft.com/office/drawing/2014/main" id="{1DD59840-6057-FE06-23CB-10C908BDB001}"/>
              </a:ext>
            </a:extLst>
          </p:cNvPr>
          <p:cNvSpPr>
            <a:spLocks noGrp="1"/>
          </p:cNvSpPr>
          <p:nvPr>
            <p:ph type="title"/>
          </p:nvPr>
        </p:nvSpPr>
        <p:spPr>
          <a:xfrm>
            <a:off x="381000" y="566689"/>
            <a:ext cx="8569283" cy="491778"/>
          </a:xfrm>
        </p:spPr>
        <p:txBody>
          <a:bodyPr/>
          <a:lstStyle/>
          <a:p>
            <a:r>
              <a:rPr lang="en-US" altLang="ja-JP" sz="2800" dirty="0">
                <a:latin typeface="+mn-ea"/>
                <a:ea typeface="+mn-ea"/>
              </a:rPr>
              <a:t>(4)</a:t>
            </a:r>
            <a:r>
              <a:rPr kumimoji="1" lang="en-US" altLang="ja-JP" sz="2800" dirty="0">
                <a:latin typeface="+mn-ea"/>
                <a:ea typeface="+mn-ea"/>
              </a:rPr>
              <a:t> Channel Coding Table #3</a:t>
            </a:r>
            <a:r>
              <a:rPr lang="en-US" altLang="ja-JP" sz="2800" dirty="0">
                <a:latin typeface="+mn-ea"/>
                <a:ea typeface="+mn-ea"/>
              </a:rPr>
              <a:t> </a:t>
            </a:r>
            <a:r>
              <a:rPr kumimoji="1" lang="en-US" altLang="ja-JP" sz="2800" dirty="0">
                <a:latin typeface="+mn-ea"/>
                <a:ea typeface="+mn-ea"/>
              </a:rPr>
              <a:t>for </a:t>
            </a:r>
            <a:r>
              <a:rPr kumimoji="1" lang="en-US" altLang="ja-JP" sz="2800" dirty="0">
                <a:solidFill>
                  <a:srgbClr val="FF0000"/>
                </a:solidFill>
                <a:latin typeface="+mn-ea"/>
                <a:ea typeface="+mn-ea"/>
              </a:rPr>
              <a:t>Class 5</a:t>
            </a:r>
            <a:endParaRPr kumimoji="1" lang="ja-JP" altLang="en-US" sz="2800" dirty="0">
              <a:solidFill>
                <a:srgbClr val="FF0000"/>
              </a:solidFill>
              <a:latin typeface="+mn-ea"/>
              <a:ea typeface="+mn-ea"/>
            </a:endParaRPr>
          </a:p>
        </p:txBody>
      </p:sp>
      <p:sp>
        <p:nvSpPr>
          <p:cNvPr id="4" name="object 8">
            <a:extLst>
              <a:ext uri="{FF2B5EF4-FFF2-40B4-BE49-F238E27FC236}">
                <a16:creationId xmlns:a16="http://schemas.microsoft.com/office/drawing/2014/main" id="{F707DF72-0AD0-50EF-A077-F8E6E420629F}"/>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75</a:t>
            </a:fld>
            <a:endParaRPr sz="1200" dirty="0">
              <a:latin typeface="Times New Roman"/>
              <a:cs typeface="Times New Roman"/>
            </a:endParaRPr>
          </a:p>
        </p:txBody>
      </p:sp>
      <p:sp>
        <p:nvSpPr>
          <p:cNvPr id="9" name="object 10">
            <a:extLst>
              <a:ext uri="{FF2B5EF4-FFF2-40B4-BE49-F238E27FC236}">
                <a16:creationId xmlns:a16="http://schemas.microsoft.com/office/drawing/2014/main" id="{B508D900-FE21-BBA4-DB30-2446DD1F8E7D}"/>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6530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7">
            <a:extLst>
              <a:ext uri="{FF2B5EF4-FFF2-40B4-BE49-F238E27FC236}">
                <a16:creationId xmlns:a16="http://schemas.microsoft.com/office/drawing/2014/main" id="{CAA8A573-10DC-761E-52F0-29818015A41B}"/>
              </a:ext>
            </a:extLst>
          </p:cNvPr>
          <p:cNvGraphicFramePr>
            <a:graphicFrameLocks noGrp="1"/>
          </p:cNvGraphicFramePr>
          <p:nvPr/>
        </p:nvGraphicFramePr>
        <p:xfrm>
          <a:off x="239597" y="1334834"/>
          <a:ext cx="8679061" cy="3479354"/>
        </p:xfrm>
        <a:graphic>
          <a:graphicData uri="http://schemas.openxmlformats.org/drawingml/2006/table">
            <a:tbl>
              <a:tblPr firstRow="1" bandRow="1"/>
              <a:tblGrid>
                <a:gridCol w="1131794">
                  <a:extLst>
                    <a:ext uri="{9D8B030D-6E8A-4147-A177-3AD203B41FA5}">
                      <a16:colId xmlns:a16="http://schemas.microsoft.com/office/drawing/2014/main" val="3882507656"/>
                    </a:ext>
                  </a:extLst>
                </a:gridCol>
                <a:gridCol w="3495768">
                  <a:extLst>
                    <a:ext uri="{9D8B030D-6E8A-4147-A177-3AD203B41FA5}">
                      <a16:colId xmlns:a16="http://schemas.microsoft.com/office/drawing/2014/main" val="3623240585"/>
                    </a:ext>
                  </a:extLst>
                </a:gridCol>
                <a:gridCol w="2808312">
                  <a:extLst>
                    <a:ext uri="{9D8B030D-6E8A-4147-A177-3AD203B41FA5}">
                      <a16:colId xmlns:a16="http://schemas.microsoft.com/office/drawing/2014/main" val="3026466261"/>
                    </a:ext>
                  </a:extLst>
                </a:gridCol>
                <a:gridCol w="1243187">
                  <a:extLst>
                    <a:ext uri="{9D8B030D-6E8A-4147-A177-3AD203B41FA5}">
                      <a16:colId xmlns:a16="http://schemas.microsoft.com/office/drawing/2014/main" val="2189150411"/>
                    </a:ext>
                  </a:extLst>
                </a:gridCol>
              </a:tblGrid>
              <a:tr h="498969">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User priority</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Inner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Outer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CC99"/>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en-US" altLang="ja-JP" sz="1400" dirty="0"/>
                        <a:t>HARQ</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extLst>
                  <a:ext uri="{0D108BD9-81ED-4DB2-BD59-A6C34878D82A}">
                    <a16:rowId xmlns:a16="http://schemas.microsoft.com/office/drawing/2014/main" val="489010237"/>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0</a:t>
                      </a:r>
                      <a:endParaRPr kumimoji="1" lang="ja-JP" altLang="en-US" sz="14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en-US" altLang="ja-JP" sz="1400" b="0" i="0" u="none" strike="noStrike" kern="1200" cap="none" spc="0" normalizeH="0" baseline="0" noProof="0" dirty="0">
                          <a:ln>
                            <a:noFill/>
                          </a:ln>
                          <a:solidFill>
                            <a:srgbClr val="000000"/>
                          </a:solidFill>
                          <a:effectLst/>
                          <a:uLnTx/>
                          <a:uFillTx/>
                          <a:latin typeface="Arial"/>
                          <a:ea typeface="+mn-ea"/>
                          <a:cs typeface="+mn-cs"/>
                        </a:rPr>
                        <a:t>200,168</a:t>
                      </a:r>
                      <a:r>
                        <a:rPr kumimoji="1" lang="en-US" altLang="ja-JP" sz="1400" dirty="0"/>
                        <a:t>) shortened RS code</a:t>
                      </a:r>
                      <a:endParaRPr kumimoji="1" lang="ja-JP" altLang="en-US" sz="14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a:t>
                      </a:r>
                      <a:endParaRPr kumimoji="1" lang="ja-JP" altLang="en-US" sz="1400" dirty="0"/>
                    </a:p>
                  </a:txBody>
                  <a:tcPr anchor="ctr">
                    <a:lnL w="12700" cap="flat" cmpd="sng" algn="ctr">
                      <a:solidFill>
                        <a:srgbClr val="FFFFFF"/>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1922590291"/>
                  </a:ext>
                </a:extLst>
              </a:tr>
              <a:tr h="357222">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en-US" altLang="ja-JP" sz="1400" b="0" i="0" u="none" strike="noStrike" kern="1200" cap="none" spc="0" normalizeH="0" baseline="0" noProof="0" dirty="0">
                          <a:ln>
                            <a:noFill/>
                          </a:ln>
                          <a:solidFill>
                            <a:srgbClr val="000000"/>
                          </a:solidFill>
                          <a:effectLst/>
                          <a:uLnTx/>
                          <a:uFillTx/>
                          <a:latin typeface="Arial"/>
                          <a:ea typeface="+mn-ea"/>
                          <a:cs typeface="+mn-cs"/>
                        </a:rPr>
                        <a:t>200,168</a:t>
                      </a:r>
                      <a:r>
                        <a:rPr kumimoji="1" lang="en-US" altLang="ja-JP" sz="1400" dirty="0"/>
                        <a:t>) shortened RS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1046508798"/>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2</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en-US" altLang="ja-JP" sz="1400" b="0" i="0" u="none" strike="noStrike" kern="1200" cap="none" spc="0" normalizeH="0" baseline="0" noProof="0" dirty="0">
                          <a:ln>
                            <a:noFill/>
                          </a:ln>
                          <a:solidFill>
                            <a:srgbClr val="000000"/>
                          </a:solidFill>
                          <a:effectLst/>
                          <a:uLnTx/>
                          <a:uFillTx/>
                          <a:latin typeface="Arial"/>
                          <a:ea typeface="+mn-ea"/>
                          <a:cs typeface="+mn-cs"/>
                        </a:rPr>
                        <a:t>200,168</a:t>
                      </a:r>
                      <a:r>
                        <a:rPr kumimoji="1" lang="en-US" altLang="ja-JP" sz="1400" dirty="0"/>
                        <a:t>) shortened RS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1144015334"/>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3</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en-US" altLang="ja-JP" sz="1400" b="0" i="0" u="none" strike="noStrike" kern="1200" cap="none" spc="0" normalizeH="0" baseline="0" noProof="0" dirty="0">
                          <a:ln>
                            <a:noFill/>
                          </a:ln>
                          <a:solidFill>
                            <a:srgbClr val="000000"/>
                          </a:solidFill>
                          <a:effectLst/>
                          <a:uLnTx/>
                          <a:uFillTx/>
                          <a:latin typeface="Arial"/>
                          <a:ea typeface="+mn-ea"/>
                          <a:cs typeface="+mn-cs"/>
                        </a:rPr>
                        <a:t>200,168</a:t>
                      </a:r>
                      <a:r>
                        <a:rPr kumimoji="1" lang="en-US" altLang="ja-JP" sz="1400" dirty="0"/>
                        <a:t>) shortened RS code</a:t>
                      </a:r>
                      <a:endParaRPr kumimoji="1" lang="ja-JP" altLang="en-US" sz="140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CC">
                        <a:lumMod val="40000"/>
                        <a:lumOff val="6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CC">
                        <a:lumMod val="40000"/>
                        <a:lumOff val="60000"/>
                      </a:srgbClr>
                    </a:solidFill>
                  </a:tcPr>
                </a:tc>
                <a:extLst>
                  <a:ext uri="{0D108BD9-81ED-4DB2-BD59-A6C34878D82A}">
                    <a16:rowId xmlns:a16="http://schemas.microsoft.com/office/drawing/2014/main" val="4289825731"/>
                  </a:ext>
                </a:extLst>
              </a:tr>
              <a:tr h="435377">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4</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15.4ab LDPC or BCC  (R=1/2)</a:t>
                      </a:r>
                      <a:endParaRPr kumimoji="1" lang="ja-JP" altLang="en-US" sz="1400" dirty="0"/>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en-US" altLang="ja-JP" sz="1400" b="0" i="0" u="none" strike="noStrike" kern="1200" cap="none" spc="0" normalizeH="0" baseline="0" noProof="0" dirty="0">
                          <a:ln>
                            <a:noFill/>
                          </a:ln>
                          <a:solidFill>
                            <a:srgbClr val="000000"/>
                          </a:solidFill>
                          <a:effectLst/>
                          <a:uLnTx/>
                          <a:uFillTx/>
                          <a:latin typeface="Arial"/>
                          <a:ea typeface="+mn-ea"/>
                          <a:cs typeface="+mn-cs"/>
                        </a:rPr>
                        <a:t>200,168</a:t>
                      </a:r>
                      <a:r>
                        <a:rPr kumimoji="1" lang="en-US" altLang="ja-JP" sz="1400" dirty="0"/>
                        <a:t>) shortened RS code</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532085425"/>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5</a:t>
                      </a:r>
                      <a:endParaRPr kumimoji="1" lang="ja-JP" altLang="en-US" sz="140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endParaRPr kumimoji="1" lang="ja-JP" altLang="en-US" sz="140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a:t>
                      </a:r>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2277818415"/>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6</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mn-ea"/>
                          <a:cs typeface="+mn-cs"/>
                        </a:rPr>
                        <a:t>○</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1781593504"/>
                  </a:ext>
                </a:extLst>
              </a:tr>
              <a:tr h="35710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en-US" altLang="ja-JP" sz="1400" dirty="0"/>
                        <a:t>7</a:t>
                      </a: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mn-ea"/>
                          <a:cs typeface="+mn-cs"/>
                        </a:rPr>
                        <a:t>○</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1730419461"/>
                  </a:ext>
                </a:extLst>
              </a:tr>
            </a:tbl>
          </a:graphicData>
        </a:graphic>
      </p:graphicFrame>
      <p:sp>
        <p:nvSpPr>
          <p:cNvPr id="2" name="タイトル 1">
            <a:extLst>
              <a:ext uri="{FF2B5EF4-FFF2-40B4-BE49-F238E27FC236}">
                <a16:creationId xmlns:a16="http://schemas.microsoft.com/office/drawing/2014/main" id="{9C75B8F0-7220-4089-C4A9-C18C8E0FFA3C}"/>
              </a:ext>
            </a:extLst>
          </p:cNvPr>
          <p:cNvSpPr>
            <a:spLocks noGrp="1"/>
          </p:cNvSpPr>
          <p:nvPr>
            <p:ph type="title"/>
          </p:nvPr>
        </p:nvSpPr>
        <p:spPr>
          <a:xfrm>
            <a:off x="721804" y="345106"/>
            <a:ext cx="7772400" cy="1066800"/>
          </a:xfrm>
        </p:spPr>
        <p:txBody>
          <a:bodyPr/>
          <a:lstStyle/>
          <a:p>
            <a:r>
              <a:rPr lang="en-US" altLang="ja-JP" sz="2400" dirty="0"/>
              <a:t>(5)</a:t>
            </a:r>
            <a:r>
              <a:rPr kumimoji="1" lang="en-US" altLang="ja-JP" sz="2400" dirty="0"/>
              <a:t> Channel Coding </a:t>
            </a:r>
            <a:r>
              <a:rPr kumimoji="1" lang="en-US" altLang="ja-JP" sz="2400" dirty="0">
                <a:latin typeface="+mn-ea"/>
                <a:ea typeface="+mn-ea"/>
              </a:rPr>
              <a:t>Table #</a:t>
            </a:r>
            <a:r>
              <a:rPr lang="en-US" altLang="ja-JP" sz="2400" dirty="0">
                <a:latin typeface="+mn-ea"/>
                <a:ea typeface="+mn-ea"/>
              </a:rPr>
              <a:t>4</a:t>
            </a:r>
            <a:r>
              <a:rPr kumimoji="1" lang="en-US" altLang="ja-JP" sz="2400" b="1" i="0" u="none" strike="noStrike" kern="0" cap="none" spc="0" normalizeH="0" baseline="0" noProof="0" dirty="0">
                <a:ln>
                  <a:noFill/>
                </a:ln>
                <a:solidFill>
                  <a:srgbClr val="000000"/>
                </a:solidFill>
                <a:effectLst/>
                <a:uLnTx/>
                <a:uFillTx/>
                <a:latin typeface="+mn-ea"/>
                <a:ea typeface="+mn-ea"/>
                <a:cs typeface="+mj-cs"/>
              </a:rPr>
              <a:t> for </a:t>
            </a:r>
            <a:r>
              <a:rPr kumimoji="1" lang="en-US" altLang="ja-JP" sz="2400" b="1" i="0" u="none" strike="noStrike" kern="0" cap="none" spc="0" normalizeH="0" baseline="0" noProof="0" dirty="0">
                <a:ln>
                  <a:noFill/>
                </a:ln>
                <a:solidFill>
                  <a:srgbClr val="FF0000"/>
                </a:solidFill>
                <a:effectLst/>
                <a:uLnTx/>
                <a:uFillTx/>
                <a:latin typeface="+mn-ea"/>
                <a:ea typeface="+mn-ea"/>
                <a:cs typeface="+mj-cs"/>
              </a:rPr>
              <a:t>Class 3, 4, 6 and 7</a:t>
            </a:r>
            <a:endParaRPr kumimoji="1" lang="ja-JP" altLang="en-US" sz="2400" dirty="0">
              <a:solidFill>
                <a:srgbClr val="FF0000"/>
              </a:solidFill>
              <a:latin typeface="+mn-ea"/>
              <a:ea typeface="+mn-ea"/>
            </a:endParaRPr>
          </a:p>
        </p:txBody>
      </p:sp>
      <p:sp>
        <p:nvSpPr>
          <p:cNvPr id="6" name="テキスト ボックス 5">
            <a:extLst>
              <a:ext uri="{FF2B5EF4-FFF2-40B4-BE49-F238E27FC236}">
                <a16:creationId xmlns:a16="http://schemas.microsoft.com/office/drawing/2014/main" id="{CF9ABAA7-585A-0E1B-FFFD-1015D22A88E5}"/>
              </a:ext>
            </a:extLst>
          </p:cNvPr>
          <p:cNvSpPr txBox="1"/>
          <p:nvPr/>
        </p:nvSpPr>
        <p:spPr>
          <a:xfrm>
            <a:off x="86354" y="4953000"/>
            <a:ext cx="8911531" cy="161582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mn-ea"/>
                <a:cs typeface="+mn-cs"/>
              </a:rPr>
              <a:t>As an outer code, 15.4ab LDPC (K=324, 648, 972, R=1/2) codes will be selected for the coexistence of 15.6ma and 15.4ab</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mn-ea"/>
                <a:cs typeface="+mn-cs"/>
              </a:rPr>
              <a:t>As an inner code, 15.4a/z based convolutional codes (which are almost the same of our proposed decomposable codes) will be selected, and the coding rates are changed according to each QoS and channel condition, which can be applied to hybrid ARQ</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mn-ea"/>
                <a:cs typeface="+mn-cs"/>
              </a:rPr>
              <a:t>This table is considered as the second choice </a:t>
            </a:r>
          </a:p>
        </p:txBody>
      </p:sp>
      <p:sp>
        <p:nvSpPr>
          <p:cNvPr id="9" name="吹き出し: 四角形 8">
            <a:extLst>
              <a:ext uri="{FF2B5EF4-FFF2-40B4-BE49-F238E27FC236}">
                <a16:creationId xmlns:a16="http://schemas.microsoft.com/office/drawing/2014/main" id="{5CF775E2-6460-395F-CE3E-DE8048B40717}"/>
              </a:ext>
            </a:extLst>
          </p:cNvPr>
          <p:cNvSpPr/>
          <p:nvPr/>
        </p:nvSpPr>
        <p:spPr bwMode="auto">
          <a:xfrm>
            <a:off x="1320641" y="3750297"/>
            <a:ext cx="7583762" cy="1045021"/>
          </a:xfrm>
          <a:prstGeom prst="wedgeRectCallout">
            <a:avLst>
              <a:gd name="adj1" fmla="val -4000"/>
              <a:gd name="adj2" fmla="val 61644"/>
            </a:avLst>
          </a:prstGeom>
          <a:noFill/>
          <a:ln w="57150" cap="flat" cmpd="sng" algn="ctr">
            <a:solidFill>
              <a:srgbClr val="FF33CC"/>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吹き出し: 四角形 9">
            <a:extLst>
              <a:ext uri="{FF2B5EF4-FFF2-40B4-BE49-F238E27FC236}">
                <a16:creationId xmlns:a16="http://schemas.microsoft.com/office/drawing/2014/main" id="{AF2C058E-E720-C2A9-2B62-2B80469BDCA6}"/>
              </a:ext>
            </a:extLst>
          </p:cNvPr>
          <p:cNvSpPr/>
          <p:nvPr/>
        </p:nvSpPr>
        <p:spPr bwMode="auto">
          <a:xfrm>
            <a:off x="1331639" y="1340436"/>
            <a:ext cx="7587019" cy="2393364"/>
          </a:xfrm>
          <a:prstGeom prst="wedgeRectCallout">
            <a:avLst>
              <a:gd name="adj1" fmla="val -33428"/>
              <a:gd name="adj2" fmla="val -58185"/>
            </a:avLst>
          </a:prstGeom>
          <a:noFill/>
          <a:ln w="57150" cap="flat" cmpd="sng" algn="ctr">
            <a:solidFill>
              <a:srgbClr val="CC00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 name="テキスト ボックス 10">
            <a:extLst>
              <a:ext uri="{FF2B5EF4-FFF2-40B4-BE49-F238E27FC236}">
                <a16:creationId xmlns:a16="http://schemas.microsoft.com/office/drawing/2014/main" id="{12DF426D-491D-7840-F5AA-51DDC4D4470E}"/>
              </a:ext>
            </a:extLst>
          </p:cNvPr>
          <p:cNvSpPr txBox="1"/>
          <p:nvPr/>
        </p:nvSpPr>
        <p:spPr>
          <a:xfrm>
            <a:off x="7048" y="935892"/>
            <a:ext cx="257270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CC00FF"/>
                </a:solidFill>
                <a:effectLst/>
                <a:highlight>
                  <a:srgbClr val="FFFF00"/>
                </a:highlight>
                <a:uLnTx/>
                <a:uFillTx/>
                <a:latin typeface="Arial"/>
                <a:ea typeface="+mn-ea"/>
                <a:cs typeface="+mn-cs"/>
              </a:rPr>
              <a:t>The same FEC for QoS levels</a:t>
            </a:r>
            <a:r>
              <a:rPr kumimoji="1" lang="en-US" altLang="ja-JP" sz="1200" b="1" i="0" u="none" strike="noStrike" kern="1200" cap="none" spc="0" normalizeH="0" noProof="0" dirty="0">
                <a:ln>
                  <a:noFill/>
                </a:ln>
                <a:solidFill>
                  <a:srgbClr val="CC00FF"/>
                </a:solidFill>
                <a:effectLst/>
                <a:highlight>
                  <a:srgbClr val="FFFF00"/>
                </a:highlight>
                <a:uLnTx/>
                <a:uFillTx/>
                <a:latin typeface="Arial"/>
                <a:ea typeface="+mn-ea"/>
                <a:cs typeface="+mn-cs"/>
              </a:rPr>
              <a:t> 4,5,6 and 7 in Classes 0, 1, and 2</a:t>
            </a:r>
            <a:endParaRPr kumimoji="1" lang="en-US" altLang="ja-JP" sz="1200" b="1" i="0" u="none" strike="noStrike" kern="1200" cap="none" spc="0" normalizeH="0" baseline="0" noProof="0" dirty="0">
              <a:ln>
                <a:noFill/>
              </a:ln>
              <a:solidFill>
                <a:srgbClr val="CC00FF"/>
              </a:solidFill>
              <a:effectLst/>
              <a:highlight>
                <a:srgbClr val="FFFF00"/>
              </a:highlight>
              <a:uLnTx/>
              <a:uFillTx/>
              <a:latin typeface="Arial"/>
              <a:ea typeface="+mn-ea"/>
              <a:cs typeface="+mn-cs"/>
            </a:endParaRPr>
          </a:p>
        </p:txBody>
      </p:sp>
      <p:sp>
        <p:nvSpPr>
          <p:cNvPr id="12" name="テキスト ボックス 11">
            <a:extLst>
              <a:ext uri="{FF2B5EF4-FFF2-40B4-BE49-F238E27FC236}">
                <a16:creationId xmlns:a16="http://schemas.microsoft.com/office/drawing/2014/main" id="{9815234F-20AB-AD88-1C01-A83BAC6A7EB6}"/>
              </a:ext>
            </a:extLst>
          </p:cNvPr>
          <p:cNvSpPr txBox="1"/>
          <p:nvPr/>
        </p:nvSpPr>
        <p:spPr>
          <a:xfrm>
            <a:off x="4953000" y="4818317"/>
            <a:ext cx="427743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C00FF"/>
                </a:solidFill>
                <a:effectLst/>
                <a:highlight>
                  <a:srgbClr val="FFFF00"/>
                </a:highlight>
                <a:uLnTx/>
                <a:uFillTx/>
                <a:latin typeface="Arial"/>
                <a:ea typeface="+mn-ea"/>
                <a:cs typeface="+mn-cs"/>
              </a:rPr>
              <a:t>Hybrid ARQ (HARQ) for High QoS packets</a:t>
            </a:r>
            <a:endParaRPr kumimoji="1" lang="ja-JP" altLang="en-US" sz="1400" b="1" i="0" u="none" strike="noStrike" kern="1200" cap="none" spc="0" normalizeH="0" baseline="0" noProof="0" dirty="0">
              <a:ln>
                <a:noFill/>
              </a:ln>
              <a:solidFill>
                <a:srgbClr val="CC00FF"/>
              </a:solidFill>
              <a:effectLst/>
              <a:highlight>
                <a:srgbClr val="FFFF00"/>
              </a:highlight>
              <a:uLnTx/>
              <a:uFillTx/>
              <a:latin typeface="Arial"/>
              <a:ea typeface="+mn-ea"/>
              <a:cs typeface="+mn-cs"/>
            </a:endParaRPr>
          </a:p>
        </p:txBody>
      </p:sp>
      <p:sp>
        <p:nvSpPr>
          <p:cNvPr id="16" name="object 3">
            <a:extLst>
              <a:ext uri="{FF2B5EF4-FFF2-40B4-BE49-F238E27FC236}">
                <a16:creationId xmlns:a16="http://schemas.microsoft.com/office/drawing/2014/main" id="{87F8E3D5-A1E1-6BA4-AE5A-C5A965D5E97B}"/>
              </a:ext>
            </a:extLst>
          </p:cNvPr>
          <p:cNvSpPr/>
          <p:nvPr/>
        </p:nvSpPr>
        <p:spPr>
          <a:xfrm flipV="1">
            <a:off x="685799" y="609597"/>
            <a:ext cx="7927722" cy="45719"/>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object 3">
            <a:extLst>
              <a:ext uri="{FF2B5EF4-FFF2-40B4-BE49-F238E27FC236}">
                <a16:creationId xmlns:a16="http://schemas.microsoft.com/office/drawing/2014/main" id="{D832F714-6BE2-93D3-5DCD-1F958D646116}"/>
              </a:ext>
            </a:extLst>
          </p:cNvPr>
          <p:cNvSpPr/>
          <p:nvPr/>
        </p:nvSpPr>
        <p:spPr>
          <a:xfrm flipV="1">
            <a:off x="685799" y="609597"/>
            <a:ext cx="7927722" cy="45719"/>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object 2">
            <a:extLst>
              <a:ext uri="{FF2B5EF4-FFF2-40B4-BE49-F238E27FC236}">
                <a16:creationId xmlns:a16="http://schemas.microsoft.com/office/drawing/2014/main" id="{5E3883B0-7F42-3B6F-EFB0-256D0D4480B4}"/>
              </a:ext>
            </a:extLst>
          </p:cNvPr>
          <p:cNvSpPr txBox="1"/>
          <p:nvPr/>
        </p:nvSpPr>
        <p:spPr>
          <a:xfrm>
            <a:off x="5474825" y="395276"/>
            <a:ext cx="3059575" cy="215444"/>
          </a:xfrm>
          <a:prstGeom prst="rect">
            <a:avLst/>
          </a:prstGeom>
          <a:solidFill>
            <a:schemeClr val="bg1"/>
          </a:solidFill>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fi-FI" sz="1400" b="1" i="0" u="none" strike="noStrike" kern="1200" cap="none" spc="-15" normalizeH="0" baseline="0" noProof="0" dirty="0">
                <a:ln>
                  <a:noFill/>
                </a:ln>
                <a:solidFill>
                  <a:srgbClr val="000000"/>
                </a:solidFill>
                <a:effectLst/>
                <a:uLnTx/>
                <a:uFillTx/>
                <a:latin typeface="Arial"/>
                <a:ea typeface="+mn-ea"/>
                <a:cs typeface="Arial"/>
              </a:rPr>
              <a:t>doc.: IEEE 802.15-25-0033-03-06ma</a:t>
            </a:r>
            <a:endParaRPr kumimoji="1" sz="1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9" name="object 2">
            <a:extLst>
              <a:ext uri="{FF2B5EF4-FFF2-40B4-BE49-F238E27FC236}">
                <a16:creationId xmlns:a16="http://schemas.microsoft.com/office/drawing/2014/main" id="{F2CB36CB-8900-BEFF-E915-F5593990B297}"/>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フッター プレースホルダー 21">
            <a:extLst>
              <a:ext uri="{FF2B5EF4-FFF2-40B4-BE49-F238E27FC236}">
                <a16:creationId xmlns:a16="http://schemas.microsoft.com/office/drawing/2014/main" id="{484350F6-0C03-31F6-1311-59A0FB1A8398}"/>
              </a:ext>
            </a:extLst>
          </p:cNvPr>
          <p:cNvSpPr txBox="1">
            <a:spLocks/>
          </p:cNvSpPr>
          <p:nvPr/>
        </p:nvSpPr>
        <p:spPr bwMode="auto">
          <a:xfrm>
            <a:off x="6019571" y="6481822"/>
            <a:ext cx="3353029" cy="18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marL="0" algn="l" defTabSz="457200" rtl="0" eaLnBrk="1" latinLnBrk="0" hangingPunct="1">
              <a:defRPr sz="1200" kern="1200">
                <a:solidFill>
                  <a:schemeClr val="tx1"/>
                </a:solidFill>
                <a:latin typeface="+mn-lt"/>
                <a:ea typeface="ＭＳ Ｐゴシック"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latin typeface="Arial"/>
                <a:ea typeface="ＭＳ Ｐゴシック" charset="-128"/>
                <a:cs typeface="+mn-cs"/>
              </a:rPr>
              <a:t>Ryuji Kohno (YNU/YRP-IAI)</a:t>
            </a:r>
            <a:endParaRPr kumimoji="1" lang="en-US" sz="1200" b="0" i="0" u="none" strike="noStrike" kern="1200" cap="none" spc="-5" normalizeH="0" baseline="0" noProof="0" dirty="0">
              <a:ln>
                <a:noFill/>
              </a:ln>
              <a:solidFill>
                <a:srgbClr val="000000"/>
              </a:solidFill>
              <a:effectLst/>
              <a:uLnTx/>
              <a:uFillTx/>
              <a:latin typeface="Arial"/>
              <a:ea typeface="ＭＳ Ｐゴシック" charset="-128"/>
              <a:cs typeface="+mn-cs"/>
            </a:endParaRPr>
          </a:p>
        </p:txBody>
      </p:sp>
      <p:sp>
        <p:nvSpPr>
          <p:cNvPr id="3" name="object 4">
            <a:extLst>
              <a:ext uri="{FF2B5EF4-FFF2-40B4-BE49-F238E27FC236}">
                <a16:creationId xmlns:a16="http://schemas.microsoft.com/office/drawing/2014/main" id="{880CD474-85B3-9039-F257-3C9912E30AE4}"/>
              </a:ext>
            </a:extLst>
          </p:cNvPr>
          <p:cNvSpPr txBox="1"/>
          <p:nvPr/>
        </p:nvSpPr>
        <p:spPr>
          <a:xfrm>
            <a:off x="673100" y="6472871"/>
            <a:ext cx="753745" cy="18224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1100" b="0" i="0" u="none" strike="noStrike" kern="1200" cap="none" spc="0" normalizeH="0" baseline="0" noProof="0" dirty="0">
                <a:ln>
                  <a:noFill/>
                </a:ln>
                <a:solidFill>
                  <a:srgbClr val="000000"/>
                </a:solidFill>
                <a:effectLst/>
                <a:uLnTx/>
                <a:uFillTx/>
                <a:latin typeface="Arial"/>
                <a:ea typeface="+mn-ea"/>
                <a:cs typeface="Arial"/>
              </a:rPr>
              <a:t>Submission</a:t>
            </a:r>
          </a:p>
        </p:txBody>
      </p:sp>
      <p:sp>
        <p:nvSpPr>
          <p:cNvPr id="8" name="スライド番号プレースホルダー 1">
            <a:extLst>
              <a:ext uri="{FF2B5EF4-FFF2-40B4-BE49-F238E27FC236}">
                <a16:creationId xmlns:a16="http://schemas.microsoft.com/office/drawing/2014/main" id="{3FDA0C9C-5273-B84F-37AB-3BC0076D99AD}"/>
              </a:ext>
            </a:extLst>
          </p:cNvPr>
          <p:cNvSpPr txBox="1">
            <a:spLocks/>
          </p:cNvSpPr>
          <p:nvPr/>
        </p:nvSpPr>
        <p:spPr>
          <a:xfrm>
            <a:off x="3962401" y="6475411"/>
            <a:ext cx="915402" cy="306383"/>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457200">
              <a:defRPr/>
            </a:pPr>
            <a:r>
              <a:rPr kumimoji="0" lang="en-US" sz="1200">
                <a:solidFill>
                  <a:srgbClr val="000000"/>
                </a:solidFill>
                <a:latin typeface="Times New Roman"/>
                <a:ea typeface="ＭＳ Ｐゴシック" charset="-128"/>
              </a:rPr>
              <a:t>Slide </a:t>
            </a:r>
            <a:fld id="{C65D8D74-25E4-4A14-9B13-1C1CBE0663D9}" type="slidenum">
              <a:rPr kumimoji="0" lang="en-US" sz="1200" smtClean="0">
                <a:solidFill>
                  <a:srgbClr val="000000"/>
                </a:solidFill>
                <a:latin typeface="Times New Roman"/>
                <a:ea typeface="ＭＳ Ｐゴシック" charset="-128"/>
              </a:rPr>
              <a:pPr algn="ctr" defTabSz="457200">
                <a:defRPr/>
              </a:pPr>
              <a:t>76</a:t>
            </a:fld>
            <a:endParaRPr kumimoji="0" lang="en-US" sz="1200" dirty="0">
              <a:solidFill>
                <a:srgbClr val="000000"/>
              </a:solidFill>
              <a:latin typeface="Times New Roman"/>
              <a:ea typeface="ＭＳ Ｐゴシック" charset="-128"/>
            </a:endParaRPr>
          </a:p>
        </p:txBody>
      </p:sp>
      <p:sp>
        <p:nvSpPr>
          <p:cNvPr id="13" name="日付プレースホルダー 12">
            <a:extLst>
              <a:ext uri="{FF2B5EF4-FFF2-40B4-BE49-F238E27FC236}">
                <a16:creationId xmlns:a16="http://schemas.microsoft.com/office/drawing/2014/main" id="{A1DCCB46-01A2-A19C-302F-7155525215FD}"/>
              </a:ext>
            </a:extLst>
          </p:cNvPr>
          <p:cNvSpPr>
            <a:spLocks noGrp="1"/>
          </p:cNvSpPr>
          <p:nvPr>
            <p:ph type="dt" sz="half" idx="6"/>
          </p:nvPr>
        </p:nvSpPr>
        <p:spPr/>
        <p:txBody>
          <a:bodyPr/>
          <a:lstStyle/>
          <a:p>
            <a:pPr marL="12700">
              <a:lnSpc>
                <a:spcPct val="100000"/>
              </a:lnSpc>
            </a:pPr>
            <a:r>
              <a:rPr lang="en-US" altLang="ja-JP"/>
              <a:t>July 2025</a:t>
            </a:r>
            <a:endParaRPr lang="en-US" dirty="0"/>
          </a:p>
        </p:txBody>
      </p:sp>
    </p:spTree>
    <p:extLst>
      <p:ext uri="{BB962C8B-B14F-4D97-AF65-F5344CB8AC3E}">
        <p14:creationId xmlns:p14="http://schemas.microsoft.com/office/powerpoint/2010/main" val="307517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6A348B11-E0D7-6994-03F3-03E109398F2D}"/>
              </a:ext>
            </a:extLst>
          </p:cNvPr>
          <p:cNvGraphicFramePr>
            <a:graphicFrameLocks noGrp="1"/>
          </p:cNvGraphicFramePr>
          <p:nvPr>
            <p:extLst>
              <p:ext uri="{D42A27DB-BD31-4B8C-83A1-F6EECF244321}">
                <p14:modId xmlns:p14="http://schemas.microsoft.com/office/powerpoint/2010/main" val="2834353808"/>
              </p:ext>
            </p:extLst>
          </p:nvPr>
        </p:nvGraphicFramePr>
        <p:xfrm>
          <a:off x="26070" y="1577391"/>
          <a:ext cx="9194130" cy="4488721"/>
        </p:xfrm>
        <a:graphic>
          <a:graphicData uri="http://schemas.openxmlformats.org/drawingml/2006/table">
            <a:tbl>
              <a:tblPr firstRow="1" firstCol="1" bandRow="1"/>
              <a:tblGrid>
                <a:gridCol w="858544">
                  <a:extLst>
                    <a:ext uri="{9D8B030D-6E8A-4147-A177-3AD203B41FA5}">
                      <a16:colId xmlns:a16="http://schemas.microsoft.com/office/drawing/2014/main" val="1892210144"/>
                    </a:ext>
                  </a:extLst>
                </a:gridCol>
                <a:gridCol w="1090402">
                  <a:extLst>
                    <a:ext uri="{9D8B030D-6E8A-4147-A177-3AD203B41FA5}">
                      <a16:colId xmlns:a16="http://schemas.microsoft.com/office/drawing/2014/main" val="458708956"/>
                    </a:ext>
                  </a:extLst>
                </a:gridCol>
                <a:gridCol w="1168288">
                  <a:extLst>
                    <a:ext uri="{9D8B030D-6E8A-4147-A177-3AD203B41FA5}">
                      <a16:colId xmlns:a16="http://schemas.microsoft.com/office/drawing/2014/main" val="3242620051"/>
                    </a:ext>
                  </a:extLst>
                </a:gridCol>
                <a:gridCol w="1090402">
                  <a:extLst>
                    <a:ext uri="{9D8B030D-6E8A-4147-A177-3AD203B41FA5}">
                      <a16:colId xmlns:a16="http://schemas.microsoft.com/office/drawing/2014/main" val="2395538514"/>
                    </a:ext>
                  </a:extLst>
                </a:gridCol>
                <a:gridCol w="1012516">
                  <a:extLst>
                    <a:ext uri="{9D8B030D-6E8A-4147-A177-3AD203B41FA5}">
                      <a16:colId xmlns:a16="http://schemas.microsoft.com/office/drawing/2014/main" val="472591257"/>
                    </a:ext>
                  </a:extLst>
                </a:gridCol>
                <a:gridCol w="1012516">
                  <a:extLst>
                    <a:ext uri="{9D8B030D-6E8A-4147-A177-3AD203B41FA5}">
                      <a16:colId xmlns:a16="http://schemas.microsoft.com/office/drawing/2014/main" val="2935643823"/>
                    </a:ext>
                  </a:extLst>
                </a:gridCol>
                <a:gridCol w="1090402">
                  <a:extLst>
                    <a:ext uri="{9D8B030D-6E8A-4147-A177-3AD203B41FA5}">
                      <a16:colId xmlns:a16="http://schemas.microsoft.com/office/drawing/2014/main" val="2430239741"/>
                    </a:ext>
                  </a:extLst>
                </a:gridCol>
                <a:gridCol w="934630">
                  <a:extLst>
                    <a:ext uri="{9D8B030D-6E8A-4147-A177-3AD203B41FA5}">
                      <a16:colId xmlns:a16="http://schemas.microsoft.com/office/drawing/2014/main" val="3685110237"/>
                    </a:ext>
                  </a:extLst>
                </a:gridCol>
                <a:gridCol w="936430">
                  <a:extLst>
                    <a:ext uri="{9D8B030D-6E8A-4147-A177-3AD203B41FA5}">
                      <a16:colId xmlns:a16="http://schemas.microsoft.com/office/drawing/2014/main" val="2937405442"/>
                    </a:ext>
                  </a:extLst>
                </a:gridCol>
              </a:tblGrid>
              <a:tr h="311219">
                <a:tc>
                  <a:txBody>
                    <a:bodyPr/>
                    <a:lstStyle/>
                    <a:p>
                      <a:pPr marL="0" marR="0" algn="ctr">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Coexistence Class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7</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47953615"/>
                  </a:ext>
                </a:extLst>
              </a:tr>
              <a:tr h="446104">
                <a:tc>
                  <a:txBody>
                    <a:bodyPr/>
                    <a:lstStyle/>
                    <a:p>
                      <a:pPr marL="0" marR="0" algn="ctr">
                        <a:spcBef>
                          <a:spcPts val="0"/>
                        </a:spcBef>
                        <a:spcAft>
                          <a:spcPts val="0"/>
                        </a:spcAft>
                      </a:pPr>
                      <a:r>
                        <a:rPr lang="en-US" sz="16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QoS Level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marL="0" marR="0" algn="ctr">
                        <a:spcBef>
                          <a:spcPts val="0"/>
                        </a:spcBef>
                        <a:spcAft>
                          <a:spcPts val="0"/>
                        </a:spcAft>
                      </a:pPr>
                      <a:endPar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1718"/>
                  </a:ext>
                </a:extLst>
              </a:tr>
              <a:tr h="311219">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661403893"/>
                  </a:ext>
                </a:extLst>
              </a:tr>
              <a:tr h="311219">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476114321"/>
                  </a:ext>
                </a:extLst>
              </a:tr>
              <a:tr h="311219">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LDPS/RS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LDPS/RS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LDPS/RS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LDPS/RS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851537234"/>
                  </a:ext>
                </a:extLst>
              </a:tr>
              <a:tr h="311219">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LDPS/BCC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LDPS/BCC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LDPS/BCC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LDPS/RS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LDPS/RS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LDPS/BCC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LDPS/RS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LDPS/RS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573314284"/>
                  </a:ext>
                </a:extLst>
              </a:tr>
              <a:tr h="311219">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LDPS/BCC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247345865"/>
                  </a:ext>
                </a:extLst>
              </a:tr>
              <a:tr h="559990">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LDPC/RS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74039499"/>
                  </a:ext>
                </a:extLst>
              </a:tr>
              <a:tr h="622438">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LDPS/RS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LDPS/RS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LDPS/RS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56509428"/>
                  </a:ext>
                </a:extLst>
              </a:tr>
              <a:tr h="622438">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LDPS/RS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LDPS/RS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LDPS/RS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FF"/>
                    </a:solidFill>
                  </a:tcPr>
                </a:tc>
                <a:tc>
                  <a:txBody>
                    <a:bodyPr/>
                    <a:lstStyle/>
                    <a:p>
                      <a:pPr marL="0" marR="0">
                        <a:spcBef>
                          <a:spcPts val="0"/>
                        </a:spcBef>
                        <a:spcAft>
                          <a:spcPts val="0"/>
                        </a:spcAft>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CFP/HARQ</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33655928"/>
                  </a:ext>
                </a:extLst>
              </a:tr>
            </a:tbl>
          </a:graphicData>
        </a:graphic>
      </p:graphicFrame>
      <p:sp>
        <p:nvSpPr>
          <p:cNvPr id="3" name="TextBox 2">
            <a:extLst>
              <a:ext uri="{FF2B5EF4-FFF2-40B4-BE49-F238E27FC236}">
                <a16:creationId xmlns:a16="http://schemas.microsoft.com/office/drawing/2014/main" id="{589D1C6D-CA35-CC6D-C57D-A5618A94D4EE}"/>
              </a:ext>
            </a:extLst>
          </p:cNvPr>
          <p:cNvSpPr txBox="1"/>
          <p:nvPr/>
        </p:nvSpPr>
        <p:spPr>
          <a:xfrm>
            <a:off x="301588" y="685800"/>
            <a:ext cx="854082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kern="0" dirty="0">
                <a:solidFill>
                  <a:srgbClr val="000000"/>
                </a:solidFill>
                <a:latin typeface="Arial" panose="020B0604020202020204" pitchFamily="34" charset="0"/>
                <a:cs typeface="Arial" panose="020B0604020202020204" pitchFamily="34" charset="0"/>
                <a:sym typeface="Arial"/>
              </a:rPr>
              <a:t>(6)</a:t>
            </a:r>
            <a:r>
              <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Specification of Error-Control Defined Corresponding Combination of 8 QoS Levels and 8 Coexistence Classes</a:t>
            </a:r>
          </a:p>
        </p:txBody>
      </p:sp>
      <p:sp>
        <p:nvSpPr>
          <p:cNvPr id="8" name="日付プレースホルダー 7">
            <a:extLst>
              <a:ext uri="{FF2B5EF4-FFF2-40B4-BE49-F238E27FC236}">
                <a16:creationId xmlns:a16="http://schemas.microsoft.com/office/drawing/2014/main" id="{E2EAEE92-DF14-980C-B1E3-3714F7E97038}"/>
              </a:ext>
            </a:extLst>
          </p:cNvPr>
          <p:cNvSpPr>
            <a:spLocks noGrp="1"/>
          </p:cNvSpPr>
          <p:nvPr>
            <p:ph type="dt" sz="half" idx="13"/>
          </p:nvPr>
        </p:nvSpPr>
        <p:spPr/>
        <p:txBody>
          <a:bodyPr/>
          <a:lstStyle/>
          <a:p>
            <a:r>
              <a:rPr lang="en-US" altLang="ja-JP"/>
              <a:t>July 2025</a:t>
            </a:r>
            <a:endParaRPr lang="en-US" altLang="ja-JP" dirty="0"/>
          </a:p>
        </p:txBody>
      </p:sp>
      <p:sp>
        <p:nvSpPr>
          <p:cNvPr id="10" name="object 8">
            <a:extLst>
              <a:ext uri="{FF2B5EF4-FFF2-40B4-BE49-F238E27FC236}">
                <a16:creationId xmlns:a16="http://schemas.microsoft.com/office/drawing/2014/main" id="{DF554D60-0D69-0786-CAF2-3679D212D579}"/>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77</a:t>
            </a:fld>
            <a:endParaRPr sz="1200" dirty="0">
              <a:latin typeface="Times New Roman"/>
              <a:cs typeface="Times New Roman"/>
            </a:endParaRPr>
          </a:p>
        </p:txBody>
      </p:sp>
      <p:sp>
        <p:nvSpPr>
          <p:cNvPr id="11" name="object 10">
            <a:extLst>
              <a:ext uri="{FF2B5EF4-FFF2-40B4-BE49-F238E27FC236}">
                <a16:creationId xmlns:a16="http://schemas.microsoft.com/office/drawing/2014/main" id="{DA250A66-8DDE-B7AF-3689-8FDFFFD81B05}"/>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617514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6E69C6-03E7-B940-8C64-24D84302C376}"/>
              </a:ext>
            </a:extLst>
          </p:cNvPr>
          <p:cNvSpPr>
            <a:spLocks noGrp="1"/>
          </p:cNvSpPr>
          <p:nvPr>
            <p:ph type="title"/>
          </p:nvPr>
        </p:nvSpPr>
        <p:spPr>
          <a:xfrm>
            <a:off x="685800" y="685800"/>
            <a:ext cx="7990656" cy="1066800"/>
          </a:xfrm>
        </p:spPr>
        <p:txBody>
          <a:bodyPr/>
          <a:lstStyle/>
          <a:p>
            <a:r>
              <a:rPr kumimoji="1" lang="en-US" altLang="ja-JP" dirty="0"/>
              <a:t>(7) Evaluation of Channel Codes Assigned Corresponding to Different QoS Priority Levels</a:t>
            </a:r>
            <a:endParaRPr kumimoji="1" lang="ja-JP" altLang="en-US" dirty="0"/>
          </a:p>
        </p:txBody>
      </p:sp>
      <p:sp>
        <p:nvSpPr>
          <p:cNvPr id="6" name="テキスト ボックス 7">
            <a:extLst>
              <a:ext uri="{FF2B5EF4-FFF2-40B4-BE49-F238E27FC236}">
                <a16:creationId xmlns:a16="http://schemas.microsoft.com/office/drawing/2014/main" id="{42B65F31-61F0-7C82-33C9-CCCA99B689A8}"/>
              </a:ext>
            </a:extLst>
          </p:cNvPr>
          <p:cNvSpPr txBox="1"/>
          <p:nvPr/>
        </p:nvSpPr>
        <p:spPr>
          <a:xfrm>
            <a:off x="5286409" y="2060848"/>
            <a:ext cx="3528392" cy="4093428"/>
          </a:xfrm>
          <a:prstGeom prst="rect">
            <a:avLst/>
          </a:prstGeom>
          <a:noFill/>
        </p:spPr>
        <p:txBody>
          <a:bodyPr wrap="square">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Bit error ratio of (54,46), (54,38), (54,28), (54,14) shortened RS codes  and no encoding were evaluated under 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AWGN</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channel and BPSK modulation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Performances were improved as the coding rate decreased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LDPC simulator is currently checked and will be combined with the RS simulator</a:t>
            </a:r>
          </a:p>
        </p:txBody>
      </p:sp>
      <p:pic>
        <p:nvPicPr>
          <p:cNvPr id="7" name="図 6">
            <a:extLst>
              <a:ext uri="{FF2B5EF4-FFF2-40B4-BE49-F238E27FC236}">
                <a16:creationId xmlns:a16="http://schemas.microsoft.com/office/drawing/2014/main" id="{AE94FD07-CF35-D17D-5F60-24FECDC3BC25}"/>
              </a:ext>
            </a:extLst>
          </p:cNvPr>
          <p:cNvPicPr>
            <a:picLocks noChangeAspect="1"/>
          </p:cNvPicPr>
          <p:nvPr/>
        </p:nvPicPr>
        <p:blipFill>
          <a:blip r:embed="rId2"/>
          <a:stretch>
            <a:fillRect/>
          </a:stretch>
        </p:blipFill>
        <p:spPr>
          <a:xfrm>
            <a:off x="323528" y="1988840"/>
            <a:ext cx="4824536" cy="3827018"/>
          </a:xfrm>
          <a:prstGeom prst="rect">
            <a:avLst/>
          </a:prstGeom>
        </p:spPr>
      </p:pic>
      <p:sp>
        <p:nvSpPr>
          <p:cNvPr id="8" name="object 3">
            <a:extLst>
              <a:ext uri="{FF2B5EF4-FFF2-40B4-BE49-F238E27FC236}">
                <a16:creationId xmlns:a16="http://schemas.microsoft.com/office/drawing/2014/main" id="{36BDA9F5-0A57-F025-B308-9F863829AD83}"/>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object 3">
            <a:extLst>
              <a:ext uri="{FF2B5EF4-FFF2-40B4-BE49-F238E27FC236}">
                <a16:creationId xmlns:a16="http://schemas.microsoft.com/office/drawing/2014/main" id="{4E569E44-69DE-55D2-5C4C-62F0ABB91A70}"/>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object 2">
            <a:extLst>
              <a:ext uri="{FF2B5EF4-FFF2-40B4-BE49-F238E27FC236}">
                <a16:creationId xmlns:a16="http://schemas.microsoft.com/office/drawing/2014/main" id="{C398E6C0-BB7C-560D-8358-187CD24C8CBB}"/>
              </a:ext>
            </a:extLst>
          </p:cNvPr>
          <p:cNvSpPr txBox="1"/>
          <p:nvPr/>
        </p:nvSpPr>
        <p:spPr>
          <a:xfrm>
            <a:off x="5570864" y="356057"/>
            <a:ext cx="2999631" cy="215444"/>
          </a:xfrm>
          <a:prstGeom prst="rect">
            <a:avLst/>
          </a:prstGeom>
          <a:solidFill>
            <a:schemeClr val="bg1"/>
          </a:solidFill>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fi-FI" sz="1400" b="1" i="0" u="none" strike="noStrike" kern="1200" cap="none" spc="-15" normalizeH="0" baseline="0" noProof="0" dirty="0">
                <a:ln>
                  <a:noFill/>
                </a:ln>
                <a:solidFill>
                  <a:srgbClr val="000000"/>
                </a:solidFill>
                <a:effectLst/>
                <a:uLnTx/>
                <a:uFillTx/>
                <a:latin typeface="Arial"/>
                <a:ea typeface="+mn-ea"/>
                <a:cs typeface="Arial"/>
              </a:rPr>
              <a:t>doc.: IEEE 802.15-25-0033-02-06ma</a:t>
            </a:r>
            <a:endParaRPr kumimoji="1" sz="1400" b="0" i="0" u="none" strike="noStrike" kern="1200" cap="none" spc="0" normalizeH="0" baseline="0" noProof="0" dirty="0">
              <a:ln>
                <a:noFill/>
              </a:ln>
              <a:solidFill>
                <a:srgbClr val="000000"/>
              </a:solidFill>
              <a:effectLst/>
              <a:uLnTx/>
              <a:uFillTx/>
              <a:latin typeface="Arial"/>
              <a:ea typeface="+mn-ea"/>
              <a:cs typeface="Arial"/>
            </a:endParaRPr>
          </a:p>
        </p:txBody>
      </p:sp>
      <p:sp>
        <p:nvSpPr>
          <p:cNvPr id="12" name="object 2">
            <a:extLst>
              <a:ext uri="{FF2B5EF4-FFF2-40B4-BE49-F238E27FC236}">
                <a16:creationId xmlns:a16="http://schemas.microsoft.com/office/drawing/2014/main" id="{C90BF5DC-EB25-36E9-1938-84BFE5B68F8F}"/>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フッター プレースホルダー 21">
            <a:extLst>
              <a:ext uri="{FF2B5EF4-FFF2-40B4-BE49-F238E27FC236}">
                <a16:creationId xmlns:a16="http://schemas.microsoft.com/office/drawing/2014/main" id="{9C2F36C0-0EE4-3ED8-26AB-8BA53ADB2906}"/>
              </a:ext>
            </a:extLst>
          </p:cNvPr>
          <p:cNvSpPr txBox="1">
            <a:spLocks/>
          </p:cNvSpPr>
          <p:nvPr/>
        </p:nvSpPr>
        <p:spPr bwMode="auto">
          <a:xfrm>
            <a:off x="6324600" y="6481821"/>
            <a:ext cx="2591029" cy="179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marL="0" algn="l" defTabSz="457200" rtl="0" eaLnBrk="1" latinLnBrk="0" hangingPunct="1">
              <a:defRPr sz="1200" kern="1200">
                <a:solidFill>
                  <a:schemeClr val="tx1"/>
                </a:solidFill>
                <a:latin typeface="+mn-lt"/>
                <a:ea typeface="ＭＳ Ｐゴシック"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latin typeface="Arial"/>
                <a:ea typeface="ＭＳ Ｐゴシック" charset="-128"/>
                <a:cs typeface="+mn-cs"/>
              </a:rPr>
              <a:t>Ryuji Kohno (YNU/YRP-IAI</a:t>
            </a:r>
            <a:r>
              <a:rPr lang="en-US" altLang="ja-JP" spc="-5" dirty="0">
                <a:solidFill>
                  <a:srgbClr val="000000"/>
                </a:solidFill>
                <a:latin typeface="Arial"/>
              </a:rPr>
              <a:t>)</a:t>
            </a:r>
            <a:endParaRPr kumimoji="0" lang="en-US" altLang="ja-JP" sz="1200" b="0"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5" name="object 4">
            <a:extLst>
              <a:ext uri="{FF2B5EF4-FFF2-40B4-BE49-F238E27FC236}">
                <a16:creationId xmlns:a16="http://schemas.microsoft.com/office/drawing/2014/main" id="{A62E48A0-43F6-1575-0198-7C38C571EB1B}"/>
              </a:ext>
            </a:extLst>
          </p:cNvPr>
          <p:cNvSpPr txBox="1"/>
          <p:nvPr/>
        </p:nvSpPr>
        <p:spPr>
          <a:xfrm>
            <a:off x="673100" y="6472871"/>
            <a:ext cx="753745" cy="18224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1100" b="0" i="0" u="none" strike="noStrike" kern="1200" cap="none" spc="0" normalizeH="0" baseline="0" noProof="0" dirty="0">
                <a:ln>
                  <a:noFill/>
                </a:ln>
                <a:solidFill>
                  <a:srgbClr val="000000"/>
                </a:solidFill>
                <a:effectLst/>
                <a:uLnTx/>
                <a:uFillTx/>
                <a:latin typeface="Arial"/>
                <a:ea typeface="+mn-ea"/>
                <a:cs typeface="Arial"/>
              </a:rPr>
              <a:t>Submission</a:t>
            </a:r>
          </a:p>
        </p:txBody>
      </p:sp>
      <p:sp>
        <p:nvSpPr>
          <p:cNvPr id="14" name="スライド番号プレースホルダー 1">
            <a:extLst>
              <a:ext uri="{FF2B5EF4-FFF2-40B4-BE49-F238E27FC236}">
                <a16:creationId xmlns:a16="http://schemas.microsoft.com/office/drawing/2014/main" id="{C6769C84-CAD5-CEED-E37C-D68E5AFC9EF6}"/>
              </a:ext>
            </a:extLst>
          </p:cNvPr>
          <p:cNvSpPr txBox="1">
            <a:spLocks/>
          </p:cNvSpPr>
          <p:nvPr/>
        </p:nvSpPr>
        <p:spPr>
          <a:xfrm>
            <a:off x="4267200" y="6475412"/>
            <a:ext cx="880864" cy="17953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457200">
              <a:defRPr/>
            </a:pPr>
            <a:r>
              <a:rPr kumimoji="0" lang="en-US" sz="1200" dirty="0">
                <a:solidFill>
                  <a:srgbClr val="000000"/>
                </a:solidFill>
                <a:latin typeface="Times New Roman"/>
                <a:ea typeface="ＭＳ Ｐゴシック" charset="-128"/>
              </a:rPr>
              <a:t>Slide </a:t>
            </a:r>
            <a:fld id="{C65D8D74-25E4-4A14-9B13-1C1CBE0663D9}" type="slidenum">
              <a:rPr kumimoji="0" lang="en-US" sz="1200" smtClean="0">
                <a:solidFill>
                  <a:srgbClr val="000000"/>
                </a:solidFill>
                <a:latin typeface="Times New Roman"/>
                <a:ea typeface="ＭＳ Ｐゴシック" charset="-128"/>
              </a:rPr>
              <a:pPr algn="ctr" defTabSz="457200">
                <a:defRPr/>
              </a:pPr>
              <a:t>78</a:t>
            </a:fld>
            <a:endParaRPr kumimoji="0" lang="en-US" sz="1200" dirty="0">
              <a:solidFill>
                <a:srgbClr val="000000"/>
              </a:solidFill>
              <a:latin typeface="Times New Roman"/>
              <a:ea typeface="ＭＳ Ｐゴシック" charset="-128"/>
            </a:endParaRPr>
          </a:p>
        </p:txBody>
      </p:sp>
      <p:sp>
        <p:nvSpPr>
          <p:cNvPr id="16" name="日付プレースホルダー 15">
            <a:extLst>
              <a:ext uri="{FF2B5EF4-FFF2-40B4-BE49-F238E27FC236}">
                <a16:creationId xmlns:a16="http://schemas.microsoft.com/office/drawing/2014/main" id="{12541B04-55BB-B892-FB92-3786FD2184A7}"/>
              </a:ext>
            </a:extLst>
          </p:cNvPr>
          <p:cNvSpPr>
            <a:spLocks noGrp="1"/>
          </p:cNvSpPr>
          <p:nvPr>
            <p:ph type="dt" sz="half" idx="6"/>
          </p:nvPr>
        </p:nvSpPr>
        <p:spPr/>
        <p:txBody>
          <a:bodyPr/>
          <a:lstStyle/>
          <a:p>
            <a:pPr marL="12700">
              <a:lnSpc>
                <a:spcPct val="100000"/>
              </a:lnSpc>
            </a:pPr>
            <a:r>
              <a:rPr lang="en-US" altLang="ja-JP"/>
              <a:t>July 2025</a:t>
            </a:r>
            <a:endParaRPr lang="en-US" dirty="0"/>
          </a:p>
        </p:txBody>
      </p:sp>
    </p:spTree>
    <p:extLst>
      <p:ext uri="{BB962C8B-B14F-4D97-AF65-F5344CB8AC3E}">
        <p14:creationId xmlns:p14="http://schemas.microsoft.com/office/powerpoint/2010/main" val="18817618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6D345D-2C10-3681-C7A5-ED1AF1CA8F3E}"/>
              </a:ext>
            </a:extLst>
          </p:cNvPr>
          <p:cNvSpPr>
            <a:spLocks noGrp="1"/>
          </p:cNvSpPr>
          <p:nvPr>
            <p:ph type="title"/>
          </p:nvPr>
        </p:nvSpPr>
        <p:spPr>
          <a:xfrm>
            <a:off x="685800" y="1037532"/>
            <a:ext cx="7772400" cy="1066800"/>
          </a:xfrm>
        </p:spPr>
        <p:txBody>
          <a:bodyPr/>
          <a:lstStyle/>
          <a:p>
            <a:r>
              <a:rPr kumimoji="1" lang="en-US" altLang="ja-JP" sz="2800" dirty="0">
                <a:solidFill>
                  <a:schemeClr val="tx1"/>
                </a:solidFill>
                <a:latin typeface="+mn-ea"/>
                <a:ea typeface="+mn-ea"/>
              </a:rPr>
              <a:t>(8) Performance Evaluation of Channel Coding with </a:t>
            </a:r>
            <a:r>
              <a:rPr kumimoji="1" lang="en-US" altLang="ja-JP" sz="2800" dirty="0" err="1">
                <a:solidFill>
                  <a:schemeClr val="tx1"/>
                </a:solidFill>
                <a:latin typeface="+mn-ea"/>
                <a:ea typeface="+mn-ea"/>
              </a:rPr>
              <a:t>Interleaver</a:t>
            </a:r>
            <a:r>
              <a:rPr kumimoji="1" lang="en-US" altLang="ja-JP" sz="2800" dirty="0">
                <a:solidFill>
                  <a:schemeClr val="tx1"/>
                </a:solidFill>
                <a:latin typeface="+mn-ea"/>
                <a:ea typeface="+mn-ea"/>
              </a:rPr>
              <a:t> </a:t>
            </a:r>
            <a:br>
              <a:rPr kumimoji="1" lang="en-US" altLang="ja-JP" sz="2800" dirty="0">
                <a:solidFill>
                  <a:schemeClr val="tx1"/>
                </a:solidFill>
                <a:latin typeface="+mn-ea"/>
                <a:ea typeface="+mn-ea"/>
              </a:rPr>
            </a:br>
            <a:endParaRPr kumimoji="1" lang="ja-JP" altLang="en-US" sz="2800" dirty="0">
              <a:latin typeface="+mn-ea"/>
              <a:ea typeface="+mn-ea"/>
            </a:endParaRPr>
          </a:p>
        </p:txBody>
      </p:sp>
      <p:pic>
        <p:nvPicPr>
          <p:cNvPr id="5" name="図 4">
            <a:extLst>
              <a:ext uri="{FF2B5EF4-FFF2-40B4-BE49-F238E27FC236}">
                <a16:creationId xmlns:a16="http://schemas.microsoft.com/office/drawing/2014/main" id="{379EB297-5CAC-A3DD-F48B-23D04D1AE05F}"/>
              </a:ext>
            </a:extLst>
          </p:cNvPr>
          <p:cNvPicPr>
            <a:picLocks noChangeAspect="1"/>
          </p:cNvPicPr>
          <p:nvPr/>
        </p:nvPicPr>
        <p:blipFill>
          <a:blip r:embed="rId2"/>
          <a:stretch>
            <a:fillRect/>
          </a:stretch>
        </p:blipFill>
        <p:spPr>
          <a:xfrm>
            <a:off x="723900" y="2101019"/>
            <a:ext cx="7772400" cy="4021106"/>
          </a:xfrm>
          <a:prstGeom prst="rect">
            <a:avLst/>
          </a:prstGeom>
        </p:spPr>
      </p:pic>
      <p:sp>
        <p:nvSpPr>
          <p:cNvPr id="3" name="日付プレースホルダー 2">
            <a:extLst>
              <a:ext uri="{FF2B5EF4-FFF2-40B4-BE49-F238E27FC236}">
                <a16:creationId xmlns:a16="http://schemas.microsoft.com/office/drawing/2014/main" id="{5F63460B-B586-6B80-3DB4-6FE7D5831AB2}"/>
              </a:ext>
            </a:extLst>
          </p:cNvPr>
          <p:cNvSpPr>
            <a:spLocks noGrp="1"/>
          </p:cNvSpPr>
          <p:nvPr>
            <p:ph type="dt" sz="half" idx="10"/>
          </p:nvPr>
        </p:nvSpPr>
        <p:spPr/>
        <p:txBody>
          <a:bodyPr/>
          <a:lstStyle/>
          <a:p>
            <a:r>
              <a:rPr lang="en-US" altLang="ja-JP"/>
              <a:t>July 2025</a:t>
            </a:r>
            <a:endParaRPr lang="ja-JP" altLang="en-US" dirty="0"/>
          </a:p>
        </p:txBody>
      </p:sp>
      <p:sp>
        <p:nvSpPr>
          <p:cNvPr id="6" name="object 8">
            <a:extLst>
              <a:ext uri="{FF2B5EF4-FFF2-40B4-BE49-F238E27FC236}">
                <a16:creationId xmlns:a16="http://schemas.microsoft.com/office/drawing/2014/main" id="{09E68CB4-0EB5-83BB-98FE-F04B7E5B8A86}"/>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79</a:t>
            </a:fld>
            <a:endParaRPr sz="1200" dirty="0">
              <a:latin typeface="Times New Roman"/>
              <a:cs typeface="Times New Roman"/>
            </a:endParaRPr>
          </a:p>
        </p:txBody>
      </p:sp>
      <p:sp>
        <p:nvSpPr>
          <p:cNvPr id="7" name="object 10">
            <a:extLst>
              <a:ext uri="{FF2B5EF4-FFF2-40B4-BE49-F238E27FC236}">
                <a16:creationId xmlns:a16="http://schemas.microsoft.com/office/drawing/2014/main" id="{57F5FDA2-1848-3397-AB5C-2BF2E22382A7}"/>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403905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69329" y="3656755"/>
            <a:ext cx="2729230" cy="412115"/>
          </a:xfrm>
          <a:prstGeom prst="rect">
            <a:avLst/>
          </a:prstGeom>
        </p:spPr>
        <p:txBody>
          <a:bodyPr vert="horz" wrap="square" lIns="0" tIns="0" rIns="0" bIns="0" rtlCol="0">
            <a:spAutoFit/>
          </a:bodyPr>
          <a:lstStyle/>
          <a:p>
            <a:pPr marL="12700">
              <a:lnSpc>
                <a:spcPct val="100000"/>
              </a:lnSpc>
              <a:tabLst>
                <a:tab pos="1597025" algn="l"/>
              </a:tabLst>
            </a:pPr>
            <a:r>
              <a:rPr sz="2400" b="1" spc="-15" dirty="0">
                <a:latin typeface="Arial Black"/>
                <a:cs typeface="Arial Black"/>
              </a:rPr>
              <a:t>Data	</a:t>
            </a:r>
            <a:r>
              <a:rPr sz="2400" b="1" spc="-5" dirty="0">
                <a:latin typeface="Arial Black"/>
                <a:cs typeface="Arial Black"/>
              </a:rPr>
              <a:t>mining</a:t>
            </a:r>
            <a:endParaRPr sz="2400" dirty="0">
              <a:latin typeface="Arial Black"/>
              <a:cs typeface="Arial Black"/>
            </a:endParaRPr>
          </a:p>
        </p:txBody>
      </p:sp>
      <p:sp>
        <p:nvSpPr>
          <p:cNvPr id="3" name="object 3"/>
          <p:cNvSpPr/>
          <p:nvPr/>
        </p:nvSpPr>
        <p:spPr>
          <a:xfrm>
            <a:off x="1523" y="1523"/>
            <a:ext cx="914400" cy="0"/>
          </a:xfrm>
          <a:custGeom>
            <a:avLst/>
            <a:gdLst/>
            <a:ahLst/>
            <a:cxnLst/>
            <a:rect l="l" t="t" r="r" b="b"/>
            <a:pathLst>
              <a:path w="914400">
                <a:moveTo>
                  <a:pt x="0" y="0"/>
                </a:moveTo>
                <a:lnTo>
                  <a:pt x="914400" y="0"/>
                </a:lnTo>
              </a:path>
            </a:pathLst>
          </a:custGeom>
          <a:ln w="3175">
            <a:solidFill>
              <a:srgbClr val="FBFFFF"/>
            </a:solidFill>
          </a:ln>
        </p:spPr>
        <p:txBody>
          <a:bodyPr wrap="square" lIns="0" tIns="0" rIns="0" bIns="0" rtlCol="0"/>
          <a:lstStyle/>
          <a:p>
            <a:endParaRPr dirty="0"/>
          </a:p>
        </p:txBody>
      </p:sp>
      <p:sp>
        <p:nvSpPr>
          <p:cNvPr id="4" name="object 4"/>
          <p:cNvSpPr txBox="1">
            <a:spLocks noGrp="1"/>
          </p:cNvSpPr>
          <p:nvPr>
            <p:ph type="title"/>
          </p:nvPr>
        </p:nvSpPr>
        <p:spPr>
          <a:xfrm>
            <a:off x="380119" y="751390"/>
            <a:ext cx="8357870" cy="426720"/>
          </a:xfrm>
          <a:prstGeom prst="rect">
            <a:avLst/>
          </a:prstGeom>
        </p:spPr>
        <p:txBody>
          <a:bodyPr vert="horz" wrap="square" lIns="0" tIns="0" rIns="0" bIns="0" rtlCol="0">
            <a:spAutoFit/>
          </a:bodyPr>
          <a:lstStyle/>
          <a:p>
            <a:pPr marL="12700">
              <a:lnSpc>
                <a:spcPct val="100000"/>
              </a:lnSpc>
            </a:pPr>
            <a:r>
              <a:rPr spc="5" dirty="0"/>
              <a:t>1.4 </a:t>
            </a:r>
            <a:r>
              <a:rPr spc="-25" dirty="0"/>
              <a:t>BAN- </a:t>
            </a:r>
            <a:r>
              <a:rPr spc="-5" dirty="0"/>
              <a:t>Use Cases for Remote </a:t>
            </a:r>
            <a:r>
              <a:rPr spc="5" dirty="0"/>
              <a:t>Medical</a:t>
            </a:r>
            <a:r>
              <a:rPr spc="55" dirty="0"/>
              <a:t> </a:t>
            </a:r>
            <a:r>
              <a:rPr dirty="0"/>
              <a:t>Services</a:t>
            </a:r>
          </a:p>
        </p:txBody>
      </p:sp>
      <p:sp>
        <p:nvSpPr>
          <p:cNvPr id="5" name="object 5"/>
          <p:cNvSpPr/>
          <p:nvPr/>
        </p:nvSpPr>
        <p:spPr>
          <a:xfrm>
            <a:off x="3493008" y="1551432"/>
            <a:ext cx="1545335" cy="1231391"/>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2558644" y="2053181"/>
            <a:ext cx="883919" cy="275590"/>
          </a:xfrm>
          <a:custGeom>
            <a:avLst/>
            <a:gdLst/>
            <a:ahLst/>
            <a:cxnLst/>
            <a:rect l="l" t="t" r="r" b="b"/>
            <a:pathLst>
              <a:path w="883920" h="275589">
                <a:moveTo>
                  <a:pt x="0" y="275018"/>
                </a:moveTo>
                <a:lnTo>
                  <a:pt x="299288" y="138328"/>
                </a:lnTo>
                <a:lnTo>
                  <a:pt x="299288" y="247040"/>
                </a:lnTo>
                <a:lnTo>
                  <a:pt x="883500" y="0"/>
                </a:lnTo>
              </a:path>
            </a:pathLst>
          </a:custGeom>
          <a:ln w="12700">
            <a:solidFill>
              <a:srgbClr val="000000"/>
            </a:solidFill>
          </a:ln>
        </p:spPr>
        <p:txBody>
          <a:bodyPr wrap="square" lIns="0" tIns="0" rIns="0" bIns="0" rtlCol="0"/>
          <a:lstStyle/>
          <a:p>
            <a:endParaRPr dirty="0"/>
          </a:p>
        </p:txBody>
      </p:sp>
      <p:sp>
        <p:nvSpPr>
          <p:cNvPr id="7" name="object 7"/>
          <p:cNvSpPr/>
          <p:nvPr/>
        </p:nvSpPr>
        <p:spPr>
          <a:xfrm>
            <a:off x="3415606" y="2023027"/>
            <a:ext cx="85090" cy="70485"/>
          </a:xfrm>
          <a:custGeom>
            <a:avLst/>
            <a:gdLst/>
            <a:ahLst/>
            <a:cxnLst/>
            <a:rect l="l" t="t" r="r" b="b"/>
            <a:pathLst>
              <a:path w="85089" h="70485">
                <a:moveTo>
                  <a:pt x="0" y="0"/>
                </a:moveTo>
                <a:lnTo>
                  <a:pt x="29679" y="70180"/>
                </a:lnTo>
                <a:lnTo>
                  <a:pt x="85026" y="5422"/>
                </a:lnTo>
                <a:lnTo>
                  <a:pt x="0" y="0"/>
                </a:lnTo>
                <a:close/>
              </a:path>
            </a:pathLst>
          </a:custGeom>
          <a:solidFill>
            <a:srgbClr val="000000"/>
          </a:solidFill>
        </p:spPr>
        <p:txBody>
          <a:bodyPr wrap="square" lIns="0" tIns="0" rIns="0" bIns="0" rtlCol="0"/>
          <a:lstStyle/>
          <a:p>
            <a:endParaRPr dirty="0"/>
          </a:p>
        </p:txBody>
      </p:sp>
      <p:sp>
        <p:nvSpPr>
          <p:cNvPr id="8" name="object 8"/>
          <p:cNvSpPr/>
          <p:nvPr/>
        </p:nvSpPr>
        <p:spPr>
          <a:xfrm>
            <a:off x="2500885" y="2288260"/>
            <a:ext cx="85725" cy="69850"/>
          </a:xfrm>
          <a:custGeom>
            <a:avLst/>
            <a:gdLst/>
            <a:ahLst/>
            <a:cxnLst/>
            <a:rect l="l" t="t" r="r" b="b"/>
            <a:pathLst>
              <a:path w="85725" h="69850">
                <a:moveTo>
                  <a:pt x="53479" y="0"/>
                </a:moveTo>
                <a:lnTo>
                  <a:pt x="0" y="66319"/>
                </a:lnTo>
                <a:lnTo>
                  <a:pt x="85140" y="69316"/>
                </a:lnTo>
                <a:lnTo>
                  <a:pt x="53479" y="0"/>
                </a:lnTo>
                <a:close/>
              </a:path>
            </a:pathLst>
          </a:custGeom>
          <a:solidFill>
            <a:srgbClr val="000000"/>
          </a:solidFill>
        </p:spPr>
        <p:txBody>
          <a:bodyPr wrap="square" lIns="0" tIns="0" rIns="0" bIns="0" rtlCol="0"/>
          <a:lstStyle/>
          <a:p>
            <a:endParaRPr dirty="0"/>
          </a:p>
        </p:txBody>
      </p:sp>
      <p:sp>
        <p:nvSpPr>
          <p:cNvPr id="9" name="object 9"/>
          <p:cNvSpPr/>
          <p:nvPr/>
        </p:nvSpPr>
        <p:spPr>
          <a:xfrm>
            <a:off x="4749209" y="2719086"/>
            <a:ext cx="1217295" cy="1249045"/>
          </a:xfrm>
          <a:custGeom>
            <a:avLst/>
            <a:gdLst/>
            <a:ahLst/>
            <a:cxnLst/>
            <a:rect l="l" t="t" r="r" b="b"/>
            <a:pathLst>
              <a:path w="1217295" h="1249045">
                <a:moveTo>
                  <a:pt x="0" y="0"/>
                </a:moveTo>
                <a:lnTo>
                  <a:pt x="441579" y="523875"/>
                </a:lnTo>
                <a:lnTo>
                  <a:pt x="480618" y="327393"/>
                </a:lnTo>
                <a:lnTo>
                  <a:pt x="1216901" y="1248905"/>
                </a:lnTo>
              </a:path>
            </a:pathLst>
          </a:custGeom>
          <a:ln w="19050">
            <a:solidFill>
              <a:srgbClr val="000000"/>
            </a:solidFill>
          </a:ln>
        </p:spPr>
        <p:txBody>
          <a:bodyPr wrap="square" lIns="0" tIns="0" rIns="0" bIns="0" rtlCol="0"/>
          <a:lstStyle/>
          <a:p>
            <a:endParaRPr dirty="0"/>
          </a:p>
        </p:txBody>
      </p:sp>
      <p:sp>
        <p:nvSpPr>
          <p:cNvPr id="10" name="object 10"/>
          <p:cNvSpPr/>
          <p:nvPr/>
        </p:nvSpPr>
        <p:spPr>
          <a:xfrm>
            <a:off x="5928419" y="3934289"/>
            <a:ext cx="77470" cy="83820"/>
          </a:xfrm>
          <a:custGeom>
            <a:avLst/>
            <a:gdLst/>
            <a:ahLst/>
            <a:cxnLst/>
            <a:rect l="l" t="t" r="r" b="b"/>
            <a:pathLst>
              <a:path w="77470" h="83820">
                <a:moveTo>
                  <a:pt x="59537" y="0"/>
                </a:moveTo>
                <a:lnTo>
                  <a:pt x="0" y="47561"/>
                </a:lnTo>
                <a:lnTo>
                  <a:pt x="77330" y="83311"/>
                </a:lnTo>
                <a:lnTo>
                  <a:pt x="59537" y="0"/>
                </a:lnTo>
                <a:close/>
              </a:path>
            </a:pathLst>
          </a:custGeom>
          <a:solidFill>
            <a:srgbClr val="000000"/>
          </a:solidFill>
        </p:spPr>
        <p:txBody>
          <a:bodyPr wrap="square" lIns="0" tIns="0" rIns="0" bIns="0" rtlCol="0"/>
          <a:lstStyle/>
          <a:p>
            <a:endParaRPr dirty="0"/>
          </a:p>
        </p:txBody>
      </p:sp>
      <p:sp>
        <p:nvSpPr>
          <p:cNvPr id="11" name="object 11"/>
          <p:cNvSpPr/>
          <p:nvPr/>
        </p:nvSpPr>
        <p:spPr>
          <a:xfrm>
            <a:off x="4708290" y="2670534"/>
            <a:ext cx="78740" cy="83185"/>
          </a:xfrm>
          <a:custGeom>
            <a:avLst/>
            <a:gdLst/>
            <a:ahLst/>
            <a:cxnLst/>
            <a:rect l="l" t="t" r="r" b="b"/>
            <a:pathLst>
              <a:path w="78739" h="83185">
                <a:moveTo>
                  <a:pt x="0" y="0"/>
                </a:moveTo>
                <a:lnTo>
                  <a:pt x="19977" y="82816"/>
                </a:lnTo>
                <a:lnTo>
                  <a:pt x="78231" y="33705"/>
                </a:lnTo>
                <a:lnTo>
                  <a:pt x="0" y="0"/>
                </a:lnTo>
                <a:close/>
              </a:path>
            </a:pathLst>
          </a:custGeom>
          <a:solidFill>
            <a:srgbClr val="000000"/>
          </a:solidFill>
        </p:spPr>
        <p:txBody>
          <a:bodyPr wrap="square" lIns="0" tIns="0" rIns="0" bIns="0" rtlCol="0"/>
          <a:lstStyle/>
          <a:p>
            <a:endParaRPr dirty="0"/>
          </a:p>
        </p:txBody>
      </p:sp>
      <p:sp>
        <p:nvSpPr>
          <p:cNvPr id="12" name="object 12"/>
          <p:cNvSpPr/>
          <p:nvPr/>
        </p:nvSpPr>
        <p:spPr>
          <a:xfrm>
            <a:off x="2387019" y="2511442"/>
            <a:ext cx="1150620" cy="1203960"/>
          </a:xfrm>
          <a:custGeom>
            <a:avLst/>
            <a:gdLst/>
            <a:ahLst/>
            <a:cxnLst/>
            <a:rect l="l" t="t" r="r" b="b"/>
            <a:pathLst>
              <a:path w="1150620" h="1203960">
                <a:moveTo>
                  <a:pt x="0" y="1203401"/>
                </a:moveTo>
                <a:lnTo>
                  <a:pt x="400316" y="463994"/>
                </a:lnTo>
                <a:lnTo>
                  <a:pt x="462534" y="1028001"/>
                </a:lnTo>
                <a:lnTo>
                  <a:pt x="1150200" y="0"/>
                </a:lnTo>
              </a:path>
            </a:pathLst>
          </a:custGeom>
          <a:ln w="12700">
            <a:solidFill>
              <a:srgbClr val="000000"/>
            </a:solidFill>
          </a:ln>
        </p:spPr>
        <p:txBody>
          <a:bodyPr wrap="square" lIns="0" tIns="0" rIns="0" bIns="0" rtlCol="0"/>
          <a:lstStyle/>
          <a:p>
            <a:endParaRPr dirty="0"/>
          </a:p>
        </p:txBody>
      </p:sp>
      <p:sp>
        <p:nvSpPr>
          <p:cNvPr id="13" name="object 13"/>
          <p:cNvSpPr/>
          <p:nvPr/>
        </p:nvSpPr>
        <p:spPr>
          <a:xfrm>
            <a:off x="3498489" y="2458662"/>
            <a:ext cx="74295" cy="85090"/>
          </a:xfrm>
          <a:custGeom>
            <a:avLst/>
            <a:gdLst/>
            <a:ahLst/>
            <a:cxnLst/>
            <a:rect l="l" t="t" r="r" b="b"/>
            <a:pathLst>
              <a:path w="74295" h="85089">
                <a:moveTo>
                  <a:pt x="74041" y="0"/>
                </a:moveTo>
                <a:lnTo>
                  <a:pt x="0" y="42151"/>
                </a:lnTo>
                <a:lnTo>
                  <a:pt x="63334" y="84518"/>
                </a:lnTo>
                <a:lnTo>
                  <a:pt x="74041" y="0"/>
                </a:lnTo>
                <a:close/>
              </a:path>
            </a:pathLst>
          </a:custGeom>
          <a:solidFill>
            <a:srgbClr val="000000"/>
          </a:solidFill>
        </p:spPr>
        <p:txBody>
          <a:bodyPr wrap="square" lIns="0" tIns="0" rIns="0" bIns="0" rtlCol="0"/>
          <a:lstStyle/>
          <a:p>
            <a:endParaRPr dirty="0"/>
          </a:p>
        </p:txBody>
      </p:sp>
      <p:sp>
        <p:nvSpPr>
          <p:cNvPr id="14" name="object 14"/>
          <p:cNvSpPr/>
          <p:nvPr/>
        </p:nvSpPr>
        <p:spPr>
          <a:xfrm>
            <a:off x="2356780" y="3685541"/>
            <a:ext cx="69850" cy="85725"/>
          </a:xfrm>
          <a:custGeom>
            <a:avLst/>
            <a:gdLst/>
            <a:ahLst/>
            <a:cxnLst/>
            <a:rect l="l" t="t" r="r" b="b"/>
            <a:pathLst>
              <a:path w="69850" h="85725">
                <a:moveTo>
                  <a:pt x="2781" y="0"/>
                </a:moveTo>
                <a:lnTo>
                  <a:pt x="0" y="85140"/>
                </a:lnTo>
                <a:lnTo>
                  <a:pt x="69786" y="36271"/>
                </a:lnTo>
                <a:lnTo>
                  <a:pt x="2781" y="0"/>
                </a:lnTo>
                <a:close/>
              </a:path>
            </a:pathLst>
          </a:custGeom>
          <a:solidFill>
            <a:srgbClr val="000000"/>
          </a:solidFill>
        </p:spPr>
        <p:txBody>
          <a:bodyPr wrap="square" lIns="0" tIns="0" rIns="0" bIns="0" rtlCol="0"/>
          <a:lstStyle/>
          <a:p>
            <a:endParaRPr dirty="0"/>
          </a:p>
        </p:txBody>
      </p:sp>
      <p:sp>
        <p:nvSpPr>
          <p:cNvPr id="15" name="object 15"/>
          <p:cNvSpPr/>
          <p:nvPr/>
        </p:nvSpPr>
        <p:spPr>
          <a:xfrm>
            <a:off x="2852927" y="3989832"/>
            <a:ext cx="941831" cy="1588007"/>
          </a:xfrm>
          <a:prstGeom prst="rect">
            <a:avLst/>
          </a:prstGeom>
          <a:blipFill>
            <a:blip r:embed="rId3" cstate="print"/>
            <a:stretch>
              <a:fillRect/>
            </a:stretch>
          </a:blipFill>
        </p:spPr>
        <p:txBody>
          <a:bodyPr wrap="square" lIns="0" tIns="0" rIns="0" bIns="0" rtlCol="0"/>
          <a:lstStyle/>
          <a:p>
            <a:endParaRPr dirty="0"/>
          </a:p>
        </p:txBody>
      </p:sp>
      <p:sp>
        <p:nvSpPr>
          <p:cNvPr id="16" name="object 16"/>
          <p:cNvSpPr txBox="1"/>
          <p:nvPr/>
        </p:nvSpPr>
        <p:spPr>
          <a:xfrm>
            <a:off x="2327051" y="3913897"/>
            <a:ext cx="775335" cy="443865"/>
          </a:xfrm>
          <a:prstGeom prst="rect">
            <a:avLst/>
          </a:prstGeom>
        </p:spPr>
        <p:txBody>
          <a:bodyPr vert="horz" wrap="square" lIns="0" tIns="0" rIns="0" bIns="0" rtlCol="0">
            <a:spAutoFit/>
          </a:bodyPr>
          <a:lstStyle/>
          <a:p>
            <a:pPr marL="12700">
              <a:lnSpc>
                <a:spcPct val="100000"/>
              </a:lnSpc>
            </a:pPr>
            <a:r>
              <a:rPr sz="2800" b="1" spc="-10" dirty="0">
                <a:solidFill>
                  <a:srgbClr val="FF0000"/>
                </a:solidFill>
                <a:latin typeface="Arial"/>
                <a:cs typeface="Arial"/>
              </a:rPr>
              <a:t>B</a:t>
            </a:r>
            <a:r>
              <a:rPr sz="2800" b="1" spc="-80" dirty="0">
                <a:solidFill>
                  <a:srgbClr val="FF0000"/>
                </a:solidFill>
                <a:latin typeface="Arial"/>
                <a:cs typeface="Arial"/>
              </a:rPr>
              <a:t>AN</a:t>
            </a:r>
            <a:endParaRPr sz="2800" dirty="0">
              <a:latin typeface="Arial"/>
              <a:cs typeface="Arial"/>
            </a:endParaRPr>
          </a:p>
        </p:txBody>
      </p:sp>
      <p:sp>
        <p:nvSpPr>
          <p:cNvPr id="17" name="object 17"/>
          <p:cNvSpPr/>
          <p:nvPr/>
        </p:nvSpPr>
        <p:spPr>
          <a:xfrm>
            <a:off x="3502154" y="4270247"/>
            <a:ext cx="204470" cy="332740"/>
          </a:xfrm>
          <a:custGeom>
            <a:avLst/>
            <a:gdLst/>
            <a:ahLst/>
            <a:cxnLst/>
            <a:rect l="l" t="t" r="r" b="b"/>
            <a:pathLst>
              <a:path w="204470" h="332739">
                <a:moveTo>
                  <a:pt x="0" y="0"/>
                </a:moveTo>
                <a:lnTo>
                  <a:pt x="64338" y="134594"/>
                </a:lnTo>
                <a:lnTo>
                  <a:pt x="47548" y="148221"/>
                </a:lnTo>
                <a:lnTo>
                  <a:pt x="99314" y="228307"/>
                </a:lnTo>
                <a:lnTo>
                  <a:pt x="82524" y="238531"/>
                </a:lnTo>
                <a:lnTo>
                  <a:pt x="124485" y="332231"/>
                </a:lnTo>
                <a:lnTo>
                  <a:pt x="204216" y="272605"/>
                </a:lnTo>
                <a:lnTo>
                  <a:pt x="132880" y="202742"/>
                </a:lnTo>
                <a:lnTo>
                  <a:pt x="156654" y="182295"/>
                </a:lnTo>
                <a:lnTo>
                  <a:pt x="88112" y="117563"/>
                </a:lnTo>
                <a:lnTo>
                  <a:pt x="109105" y="102222"/>
                </a:lnTo>
                <a:lnTo>
                  <a:pt x="0" y="0"/>
                </a:lnTo>
                <a:close/>
              </a:path>
            </a:pathLst>
          </a:custGeom>
          <a:solidFill>
            <a:srgbClr val="FCF612"/>
          </a:solidFill>
        </p:spPr>
        <p:txBody>
          <a:bodyPr wrap="square" lIns="0" tIns="0" rIns="0" bIns="0" rtlCol="0"/>
          <a:lstStyle/>
          <a:p>
            <a:endParaRPr dirty="0"/>
          </a:p>
        </p:txBody>
      </p:sp>
      <p:sp>
        <p:nvSpPr>
          <p:cNvPr id="18" name="object 18"/>
          <p:cNvSpPr/>
          <p:nvPr/>
        </p:nvSpPr>
        <p:spPr>
          <a:xfrm>
            <a:off x="3503678" y="4271771"/>
            <a:ext cx="204470" cy="332740"/>
          </a:xfrm>
          <a:custGeom>
            <a:avLst/>
            <a:gdLst/>
            <a:ahLst/>
            <a:cxnLst/>
            <a:rect l="l" t="t" r="r" b="b"/>
            <a:pathLst>
              <a:path w="204470" h="332739">
                <a:moveTo>
                  <a:pt x="124485" y="332231"/>
                </a:moveTo>
                <a:lnTo>
                  <a:pt x="204216" y="272605"/>
                </a:lnTo>
                <a:lnTo>
                  <a:pt x="132880" y="202742"/>
                </a:lnTo>
                <a:lnTo>
                  <a:pt x="156654" y="182295"/>
                </a:lnTo>
                <a:lnTo>
                  <a:pt x="88112" y="117563"/>
                </a:lnTo>
                <a:lnTo>
                  <a:pt x="109105" y="102222"/>
                </a:lnTo>
                <a:lnTo>
                  <a:pt x="0" y="0"/>
                </a:lnTo>
                <a:lnTo>
                  <a:pt x="64338" y="134594"/>
                </a:lnTo>
                <a:lnTo>
                  <a:pt x="47548" y="148221"/>
                </a:lnTo>
                <a:lnTo>
                  <a:pt x="99314" y="228307"/>
                </a:lnTo>
                <a:lnTo>
                  <a:pt x="82524" y="238531"/>
                </a:lnTo>
                <a:lnTo>
                  <a:pt x="124485" y="332231"/>
                </a:lnTo>
                <a:close/>
              </a:path>
            </a:pathLst>
          </a:custGeom>
          <a:ln w="9525">
            <a:solidFill>
              <a:srgbClr val="000000"/>
            </a:solidFill>
          </a:ln>
        </p:spPr>
        <p:txBody>
          <a:bodyPr wrap="square" lIns="0" tIns="0" rIns="0" bIns="0" rtlCol="0"/>
          <a:lstStyle/>
          <a:p>
            <a:endParaRPr dirty="0"/>
          </a:p>
        </p:txBody>
      </p:sp>
      <p:sp>
        <p:nvSpPr>
          <p:cNvPr id="19" name="object 19"/>
          <p:cNvSpPr/>
          <p:nvPr/>
        </p:nvSpPr>
        <p:spPr>
          <a:xfrm>
            <a:off x="4552188" y="4792979"/>
            <a:ext cx="289560" cy="195580"/>
          </a:xfrm>
          <a:custGeom>
            <a:avLst/>
            <a:gdLst/>
            <a:ahLst/>
            <a:cxnLst/>
            <a:rect l="l" t="t" r="r" b="b"/>
            <a:pathLst>
              <a:path w="289560" h="195579">
                <a:moveTo>
                  <a:pt x="289560" y="0"/>
                </a:moveTo>
                <a:lnTo>
                  <a:pt x="0" y="0"/>
                </a:lnTo>
                <a:lnTo>
                  <a:pt x="144780" y="195072"/>
                </a:lnTo>
                <a:lnTo>
                  <a:pt x="289560" y="0"/>
                </a:lnTo>
                <a:close/>
              </a:path>
            </a:pathLst>
          </a:custGeom>
          <a:solidFill>
            <a:srgbClr val="000000"/>
          </a:solidFill>
        </p:spPr>
        <p:txBody>
          <a:bodyPr wrap="square" lIns="0" tIns="0" rIns="0" bIns="0" rtlCol="0"/>
          <a:lstStyle/>
          <a:p>
            <a:endParaRPr dirty="0"/>
          </a:p>
        </p:txBody>
      </p:sp>
      <p:sp>
        <p:nvSpPr>
          <p:cNvPr id="20" name="object 20"/>
          <p:cNvSpPr/>
          <p:nvPr/>
        </p:nvSpPr>
        <p:spPr>
          <a:xfrm>
            <a:off x="4552188" y="4792979"/>
            <a:ext cx="289560" cy="195580"/>
          </a:xfrm>
          <a:custGeom>
            <a:avLst/>
            <a:gdLst/>
            <a:ahLst/>
            <a:cxnLst/>
            <a:rect l="l" t="t" r="r" b="b"/>
            <a:pathLst>
              <a:path w="289560" h="195579">
                <a:moveTo>
                  <a:pt x="0" y="0"/>
                </a:moveTo>
                <a:lnTo>
                  <a:pt x="144780" y="195072"/>
                </a:lnTo>
                <a:lnTo>
                  <a:pt x="289560" y="0"/>
                </a:lnTo>
                <a:lnTo>
                  <a:pt x="0" y="0"/>
                </a:lnTo>
                <a:close/>
              </a:path>
            </a:pathLst>
          </a:custGeom>
          <a:ln w="9525">
            <a:solidFill>
              <a:srgbClr val="000000"/>
            </a:solidFill>
          </a:ln>
        </p:spPr>
        <p:txBody>
          <a:bodyPr wrap="square" lIns="0" tIns="0" rIns="0" bIns="0" rtlCol="0"/>
          <a:lstStyle/>
          <a:p>
            <a:endParaRPr dirty="0"/>
          </a:p>
        </p:txBody>
      </p:sp>
      <p:sp>
        <p:nvSpPr>
          <p:cNvPr id="21" name="object 21"/>
          <p:cNvSpPr/>
          <p:nvPr/>
        </p:nvSpPr>
        <p:spPr>
          <a:xfrm>
            <a:off x="4591811" y="4951476"/>
            <a:ext cx="210820" cy="76200"/>
          </a:xfrm>
          <a:custGeom>
            <a:avLst/>
            <a:gdLst/>
            <a:ahLst/>
            <a:cxnLst/>
            <a:rect l="l" t="t" r="r" b="b"/>
            <a:pathLst>
              <a:path w="210820" h="76200">
                <a:moveTo>
                  <a:pt x="0" y="0"/>
                </a:moveTo>
                <a:lnTo>
                  <a:pt x="210312" y="0"/>
                </a:lnTo>
                <a:lnTo>
                  <a:pt x="210312" y="76200"/>
                </a:lnTo>
                <a:lnTo>
                  <a:pt x="0" y="76200"/>
                </a:lnTo>
                <a:lnTo>
                  <a:pt x="0" y="0"/>
                </a:lnTo>
                <a:close/>
              </a:path>
            </a:pathLst>
          </a:custGeom>
          <a:solidFill>
            <a:srgbClr val="000000"/>
          </a:solidFill>
        </p:spPr>
        <p:txBody>
          <a:bodyPr wrap="square" lIns="0" tIns="0" rIns="0" bIns="0" rtlCol="0"/>
          <a:lstStyle/>
          <a:p>
            <a:endParaRPr dirty="0"/>
          </a:p>
        </p:txBody>
      </p:sp>
      <p:sp>
        <p:nvSpPr>
          <p:cNvPr id="22" name="object 22"/>
          <p:cNvSpPr/>
          <p:nvPr/>
        </p:nvSpPr>
        <p:spPr>
          <a:xfrm>
            <a:off x="4695444" y="4988052"/>
            <a:ext cx="0" cy="1228725"/>
          </a:xfrm>
          <a:custGeom>
            <a:avLst/>
            <a:gdLst/>
            <a:ahLst/>
            <a:cxnLst/>
            <a:rect l="l" t="t" r="r" b="b"/>
            <a:pathLst>
              <a:path h="1228725">
                <a:moveTo>
                  <a:pt x="0" y="0"/>
                </a:moveTo>
                <a:lnTo>
                  <a:pt x="0" y="1228344"/>
                </a:lnTo>
              </a:path>
            </a:pathLst>
          </a:custGeom>
          <a:ln w="48767">
            <a:solidFill>
              <a:srgbClr val="000000"/>
            </a:solidFill>
          </a:ln>
        </p:spPr>
        <p:txBody>
          <a:bodyPr wrap="square" lIns="0" tIns="0" rIns="0" bIns="0" rtlCol="0"/>
          <a:lstStyle/>
          <a:p>
            <a:endParaRPr dirty="0"/>
          </a:p>
        </p:txBody>
      </p:sp>
      <p:sp>
        <p:nvSpPr>
          <p:cNvPr id="23" name="object 23"/>
          <p:cNvSpPr/>
          <p:nvPr/>
        </p:nvSpPr>
        <p:spPr>
          <a:xfrm>
            <a:off x="4671059" y="4988052"/>
            <a:ext cx="48895" cy="1228725"/>
          </a:xfrm>
          <a:custGeom>
            <a:avLst/>
            <a:gdLst/>
            <a:ahLst/>
            <a:cxnLst/>
            <a:rect l="l" t="t" r="r" b="b"/>
            <a:pathLst>
              <a:path w="48895" h="1228725">
                <a:moveTo>
                  <a:pt x="0" y="0"/>
                </a:moveTo>
                <a:lnTo>
                  <a:pt x="48767" y="0"/>
                </a:lnTo>
                <a:lnTo>
                  <a:pt x="48767" y="1228344"/>
                </a:lnTo>
                <a:lnTo>
                  <a:pt x="0" y="1228344"/>
                </a:lnTo>
                <a:lnTo>
                  <a:pt x="0" y="0"/>
                </a:lnTo>
                <a:close/>
              </a:path>
            </a:pathLst>
          </a:custGeom>
          <a:ln w="9525">
            <a:solidFill>
              <a:srgbClr val="000000"/>
            </a:solidFill>
          </a:ln>
        </p:spPr>
        <p:txBody>
          <a:bodyPr wrap="square" lIns="0" tIns="0" rIns="0" bIns="0" rtlCol="0"/>
          <a:lstStyle/>
          <a:p>
            <a:endParaRPr dirty="0"/>
          </a:p>
        </p:txBody>
      </p:sp>
      <p:sp>
        <p:nvSpPr>
          <p:cNvPr id="24" name="object 24"/>
          <p:cNvSpPr/>
          <p:nvPr/>
        </p:nvSpPr>
        <p:spPr>
          <a:xfrm>
            <a:off x="3715511" y="5992367"/>
            <a:ext cx="408431" cy="304799"/>
          </a:xfrm>
          <a:prstGeom prst="rect">
            <a:avLst/>
          </a:prstGeom>
          <a:blipFill>
            <a:blip r:embed="rId4" cstate="print"/>
            <a:stretch>
              <a:fillRect/>
            </a:stretch>
          </a:blipFill>
        </p:spPr>
        <p:txBody>
          <a:bodyPr wrap="square" lIns="0" tIns="0" rIns="0" bIns="0" rtlCol="0"/>
          <a:lstStyle/>
          <a:p>
            <a:endParaRPr dirty="0"/>
          </a:p>
        </p:txBody>
      </p:sp>
      <p:sp>
        <p:nvSpPr>
          <p:cNvPr id="25" name="object 25"/>
          <p:cNvSpPr/>
          <p:nvPr/>
        </p:nvSpPr>
        <p:spPr>
          <a:xfrm>
            <a:off x="3927512" y="5398977"/>
            <a:ext cx="414347" cy="781731"/>
          </a:xfrm>
          <a:prstGeom prst="rect">
            <a:avLst/>
          </a:prstGeom>
          <a:blipFill>
            <a:blip r:embed="rId5" cstate="print"/>
            <a:stretch>
              <a:fillRect/>
            </a:stretch>
          </a:blipFill>
        </p:spPr>
        <p:txBody>
          <a:bodyPr wrap="square" lIns="0" tIns="0" rIns="0" bIns="0" rtlCol="0"/>
          <a:lstStyle/>
          <a:p>
            <a:endParaRPr dirty="0"/>
          </a:p>
        </p:txBody>
      </p:sp>
      <p:sp>
        <p:nvSpPr>
          <p:cNvPr id="26" name="object 26"/>
          <p:cNvSpPr/>
          <p:nvPr/>
        </p:nvSpPr>
        <p:spPr>
          <a:xfrm>
            <a:off x="5408676" y="5149596"/>
            <a:ext cx="637540" cy="990600"/>
          </a:xfrm>
          <a:custGeom>
            <a:avLst/>
            <a:gdLst/>
            <a:ahLst/>
            <a:cxnLst/>
            <a:rect l="l" t="t" r="r" b="b"/>
            <a:pathLst>
              <a:path w="637539" h="990600">
                <a:moveTo>
                  <a:pt x="0" y="0"/>
                </a:moveTo>
                <a:lnTo>
                  <a:pt x="637032" y="990599"/>
                </a:lnTo>
              </a:path>
            </a:pathLst>
          </a:custGeom>
          <a:ln w="9525">
            <a:solidFill>
              <a:srgbClr val="000000"/>
            </a:solidFill>
          </a:ln>
        </p:spPr>
        <p:txBody>
          <a:bodyPr wrap="square" lIns="0" tIns="0" rIns="0" bIns="0" rtlCol="0"/>
          <a:lstStyle/>
          <a:p>
            <a:endParaRPr dirty="0"/>
          </a:p>
        </p:txBody>
      </p:sp>
      <p:sp>
        <p:nvSpPr>
          <p:cNvPr id="27" name="object 27"/>
          <p:cNvSpPr/>
          <p:nvPr/>
        </p:nvSpPr>
        <p:spPr>
          <a:xfrm>
            <a:off x="4658867" y="5192267"/>
            <a:ext cx="603885" cy="1097280"/>
          </a:xfrm>
          <a:custGeom>
            <a:avLst/>
            <a:gdLst/>
            <a:ahLst/>
            <a:cxnLst/>
            <a:rect l="l" t="t" r="r" b="b"/>
            <a:pathLst>
              <a:path w="603885" h="1097279">
                <a:moveTo>
                  <a:pt x="603503" y="0"/>
                </a:moveTo>
                <a:lnTo>
                  <a:pt x="0" y="1097279"/>
                </a:lnTo>
              </a:path>
            </a:pathLst>
          </a:custGeom>
          <a:ln w="9525">
            <a:solidFill>
              <a:srgbClr val="000000"/>
            </a:solidFill>
          </a:ln>
        </p:spPr>
        <p:txBody>
          <a:bodyPr wrap="square" lIns="0" tIns="0" rIns="0" bIns="0" rtlCol="0"/>
          <a:lstStyle/>
          <a:p>
            <a:endParaRPr dirty="0"/>
          </a:p>
        </p:txBody>
      </p:sp>
      <p:sp>
        <p:nvSpPr>
          <p:cNvPr id="28" name="object 28"/>
          <p:cNvSpPr/>
          <p:nvPr/>
        </p:nvSpPr>
        <p:spPr>
          <a:xfrm>
            <a:off x="5408676" y="4649723"/>
            <a:ext cx="289560" cy="198120"/>
          </a:xfrm>
          <a:custGeom>
            <a:avLst/>
            <a:gdLst/>
            <a:ahLst/>
            <a:cxnLst/>
            <a:rect l="l" t="t" r="r" b="b"/>
            <a:pathLst>
              <a:path w="289560" h="198120">
                <a:moveTo>
                  <a:pt x="289560" y="0"/>
                </a:moveTo>
                <a:lnTo>
                  <a:pt x="0" y="0"/>
                </a:lnTo>
                <a:lnTo>
                  <a:pt x="144780" y="198120"/>
                </a:lnTo>
                <a:lnTo>
                  <a:pt x="289560" y="0"/>
                </a:lnTo>
                <a:close/>
              </a:path>
            </a:pathLst>
          </a:custGeom>
          <a:solidFill>
            <a:srgbClr val="000000"/>
          </a:solidFill>
        </p:spPr>
        <p:txBody>
          <a:bodyPr wrap="square" lIns="0" tIns="0" rIns="0" bIns="0" rtlCol="0"/>
          <a:lstStyle/>
          <a:p>
            <a:endParaRPr dirty="0"/>
          </a:p>
        </p:txBody>
      </p:sp>
      <p:sp>
        <p:nvSpPr>
          <p:cNvPr id="29" name="object 29"/>
          <p:cNvSpPr/>
          <p:nvPr/>
        </p:nvSpPr>
        <p:spPr>
          <a:xfrm>
            <a:off x="5408676" y="4649723"/>
            <a:ext cx="289560" cy="198120"/>
          </a:xfrm>
          <a:custGeom>
            <a:avLst/>
            <a:gdLst/>
            <a:ahLst/>
            <a:cxnLst/>
            <a:rect l="l" t="t" r="r" b="b"/>
            <a:pathLst>
              <a:path w="289560" h="198120">
                <a:moveTo>
                  <a:pt x="0" y="0"/>
                </a:moveTo>
                <a:lnTo>
                  <a:pt x="144780" y="198120"/>
                </a:lnTo>
                <a:lnTo>
                  <a:pt x="289560" y="0"/>
                </a:lnTo>
                <a:lnTo>
                  <a:pt x="0" y="0"/>
                </a:lnTo>
                <a:close/>
              </a:path>
            </a:pathLst>
          </a:custGeom>
          <a:ln w="9525">
            <a:solidFill>
              <a:srgbClr val="000000"/>
            </a:solidFill>
          </a:ln>
        </p:spPr>
        <p:txBody>
          <a:bodyPr wrap="square" lIns="0" tIns="0" rIns="0" bIns="0" rtlCol="0"/>
          <a:lstStyle/>
          <a:p>
            <a:endParaRPr dirty="0"/>
          </a:p>
        </p:txBody>
      </p:sp>
      <p:sp>
        <p:nvSpPr>
          <p:cNvPr id="30" name="object 30"/>
          <p:cNvSpPr/>
          <p:nvPr/>
        </p:nvSpPr>
        <p:spPr>
          <a:xfrm>
            <a:off x="5448300" y="4808220"/>
            <a:ext cx="213360" cy="79375"/>
          </a:xfrm>
          <a:custGeom>
            <a:avLst/>
            <a:gdLst/>
            <a:ahLst/>
            <a:cxnLst/>
            <a:rect l="l" t="t" r="r" b="b"/>
            <a:pathLst>
              <a:path w="213360" h="79375">
                <a:moveTo>
                  <a:pt x="0" y="0"/>
                </a:moveTo>
                <a:lnTo>
                  <a:pt x="213360" y="0"/>
                </a:lnTo>
                <a:lnTo>
                  <a:pt x="213360" y="79247"/>
                </a:lnTo>
                <a:lnTo>
                  <a:pt x="0" y="79247"/>
                </a:lnTo>
                <a:lnTo>
                  <a:pt x="0" y="0"/>
                </a:lnTo>
                <a:close/>
              </a:path>
            </a:pathLst>
          </a:custGeom>
          <a:solidFill>
            <a:srgbClr val="000000"/>
          </a:solidFill>
        </p:spPr>
        <p:txBody>
          <a:bodyPr wrap="square" lIns="0" tIns="0" rIns="0" bIns="0" rtlCol="0"/>
          <a:lstStyle/>
          <a:p>
            <a:endParaRPr dirty="0"/>
          </a:p>
        </p:txBody>
      </p:sp>
      <p:sp>
        <p:nvSpPr>
          <p:cNvPr id="31" name="object 31"/>
          <p:cNvSpPr/>
          <p:nvPr/>
        </p:nvSpPr>
        <p:spPr>
          <a:xfrm>
            <a:off x="5554979" y="4847844"/>
            <a:ext cx="0" cy="1228725"/>
          </a:xfrm>
          <a:custGeom>
            <a:avLst/>
            <a:gdLst/>
            <a:ahLst/>
            <a:cxnLst/>
            <a:rect l="l" t="t" r="r" b="b"/>
            <a:pathLst>
              <a:path h="1228725">
                <a:moveTo>
                  <a:pt x="0" y="0"/>
                </a:moveTo>
                <a:lnTo>
                  <a:pt x="0" y="1228343"/>
                </a:lnTo>
              </a:path>
            </a:pathLst>
          </a:custGeom>
          <a:ln w="48767">
            <a:solidFill>
              <a:srgbClr val="000000"/>
            </a:solidFill>
          </a:ln>
        </p:spPr>
        <p:txBody>
          <a:bodyPr wrap="square" lIns="0" tIns="0" rIns="0" bIns="0" rtlCol="0"/>
          <a:lstStyle/>
          <a:p>
            <a:endParaRPr dirty="0"/>
          </a:p>
        </p:txBody>
      </p:sp>
      <p:sp>
        <p:nvSpPr>
          <p:cNvPr id="32" name="object 32"/>
          <p:cNvSpPr/>
          <p:nvPr/>
        </p:nvSpPr>
        <p:spPr>
          <a:xfrm>
            <a:off x="4959011" y="5325916"/>
            <a:ext cx="400016" cy="835082"/>
          </a:xfrm>
          <a:prstGeom prst="rect">
            <a:avLst/>
          </a:prstGeom>
          <a:blipFill>
            <a:blip r:embed="rId6" cstate="print"/>
            <a:stretch>
              <a:fillRect/>
            </a:stretch>
          </a:blipFill>
        </p:spPr>
        <p:txBody>
          <a:bodyPr wrap="square" lIns="0" tIns="0" rIns="0" bIns="0" rtlCol="0"/>
          <a:lstStyle/>
          <a:p>
            <a:endParaRPr dirty="0"/>
          </a:p>
        </p:txBody>
      </p:sp>
      <p:sp>
        <p:nvSpPr>
          <p:cNvPr id="33" name="object 33"/>
          <p:cNvSpPr txBox="1"/>
          <p:nvPr/>
        </p:nvSpPr>
        <p:spPr>
          <a:xfrm>
            <a:off x="4570412" y="5525325"/>
            <a:ext cx="281940" cy="158115"/>
          </a:xfrm>
          <a:prstGeom prst="rect">
            <a:avLst/>
          </a:prstGeom>
        </p:spPr>
        <p:txBody>
          <a:bodyPr vert="horz" wrap="square" lIns="0" tIns="0" rIns="0" bIns="0" rtlCol="0">
            <a:spAutoFit/>
          </a:bodyPr>
          <a:lstStyle/>
          <a:p>
            <a:pPr marL="12700">
              <a:lnSpc>
                <a:spcPct val="100000"/>
              </a:lnSpc>
            </a:pPr>
            <a:r>
              <a:rPr sz="1000" spc="5" dirty="0">
                <a:latin typeface="ＭＳ Ｐゴシック"/>
                <a:cs typeface="ＭＳ Ｐゴシック"/>
              </a:rPr>
              <a:t>切替</a:t>
            </a:r>
            <a:endParaRPr sz="1000" dirty="0">
              <a:latin typeface="ＭＳ Ｐゴシック"/>
              <a:cs typeface="ＭＳ Ｐゴシック"/>
            </a:endParaRPr>
          </a:p>
        </p:txBody>
      </p:sp>
      <p:sp>
        <p:nvSpPr>
          <p:cNvPr id="34" name="object 34"/>
          <p:cNvSpPr/>
          <p:nvPr/>
        </p:nvSpPr>
        <p:spPr>
          <a:xfrm>
            <a:off x="4222446" y="5207129"/>
            <a:ext cx="444002" cy="943607"/>
          </a:xfrm>
          <a:prstGeom prst="rect">
            <a:avLst/>
          </a:prstGeom>
          <a:blipFill>
            <a:blip r:embed="rId7" cstate="print"/>
            <a:stretch>
              <a:fillRect/>
            </a:stretch>
          </a:blipFill>
        </p:spPr>
        <p:txBody>
          <a:bodyPr wrap="square" lIns="0" tIns="0" rIns="0" bIns="0" rtlCol="0"/>
          <a:lstStyle/>
          <a:p>
            <a:endParaRPr dirty="0"/>
          </a:p>
        </p:txBody>
      </p:sp>
      <p:sp>
        <p:nvSpPr>
          <p:cNvPr id="35" name="object 35"/>
          <p:cNvSpPr/>
          <p:nvPr/>
        </p:nvSpPr>
        <p:spPr>
          <a:xfrm>
            <a:off x="3784091" y="3942588"/>
            <a:ext cx="268605" cy="137160"/>
          </a:xfrm>
          <a:custGeom>
            <a:avLst/>
            <a:gdLst/>
            <a:ahLst/>
            <a:cxnLst/>
            <a:rect l="l" t="t" r="r" b="b"/>
            <a:pathLst>
              <a:path w="268604" h="137160">
                <a:moveTo>
                  <a:pt x="268224" y="0"/>
                </a:moveTo>
                <a:lnTo>
                  <a:pt x="0" y="0"/>
                </a:lnTo>
                <a:lnTo>
                  <a:pt x="134112" y="137160"/>
                </a:lnTo>
                <a:lnTo>
                  <a:pt x="268224" y="0"/>
                </a:lnTo>
                <a:close/>
              </a:path>
            </a:pathLst>
          </a:custGeom>
          <a:solidFill>
            <a:srgbClr val="000000"/>
          </a:solidFill>
        </p:spPr>
        <p:txBody>
          <a:bodyPr wrap="square" lIns="0" tIns="0" rIns="0" bIns="0" rtlCol="0"/>
          <a:lstStyle/>
          <a:p>
            <a:endParaRPr dirty="0"/>
          </a:p>
        </p:txBody>
      </p:sp>
      <p:sp>
        <p:nvSpPr>
          <p:cNvPr id="36" name="object 36"/>
          <p:cNvSpPr/>
          <p:nvPr/>
        </p:nvSpPr>
        <p:spPr>
          <a:xfrm>
            <a:off x="3784091" y="3942588"/>
            <a:ext cx="268605" cy="137160"/>
          </a:xfrm>
          <a:custGeom>
            <a:avLst/>
            <a:gdLst/>
            <a:ahLst/>
            <a:cxnLst/>
            <a:rect l="l" t="t" r="r" b="b"/>
            <a:pathLst>
              <a:path w="268604" h="137160">
                <a:moveTo>
                  <a:pt x="0" y="0"/>
                </a:moveTo>
                <a:lnTo>
                  <a:pt x="134112" y="137160"/>
                </a:lnTo>
                <a:lnTo>
                  <a:pt x="268224" y="0"/>
                </a:lnTo>
                <a:lnTo>
                  <a:pt x="0" y="0"/>
                </a:lnTo>
                <a:close/>
              </a:path>
            </a:pathLst>
          </a:custGeom>
          <a:ln w="9525">
            <a:solidFill>
              <a:srgbClr val="000000"/>
            </a:solidFill>
          </a:ln>
        </p:spPr>
        <p:txBody>
          <a:bodyPr wrap="square" lIns="0" tIns="0" rIns="0" bIns="0" rtlCol="0"/>
          <a:lstStyle/>
          <a:p>
            <a:endParaRPr dirty="0"/>
          </a:p>
        </p:txBody>
      </p:sp>
      <p:sp>
        <p:nvSpPr>
          <p:cNvPr id="37" name="object 37"/>
          <p:cNvSpPr/>
          <p:nvPr/>
        </p:nvSpPr>
        <p:spPr>
          <a:xfrm>
            <a:off x="3820667" y="3771900"/>
            <a:ext cx="195580" cy="0"/>
          </a:xfrm>
          <a:custGeom>
            <a:avLst/>
            <a:gdLst/>
            <a:ahLst/>
            <a:cxnLst/>
            <a:rect l="l" t="t" r="r" b="b"/>
            <a:pathLst>
              <a:path w="195579">
                <a:moveTo>
                  <a:pt x="0" y="0"/>
                </a:moveTo>
                <a:lnTo>
                  <a:pt x="195072" y="0"/>
                </a:lnTo>
              </a:path>
            </a:pathLst>
          </a:custGeom>
          <a:ln w="54863">
            <a:solidFill>
              <a:srgbClr val="000000"/>
            </a:solidFill>
          </a:ln>
        </p:spPr>
        <p:txBody>
          <a:bodyPr wrap="square" lIns="0" tIns="0" rIns="0" bIns="0" rtlCol="0"/>
          <a:lstStyle/>
          <a:p>
            <a:endParaRPr dirty="0"/>
          </a:p>
        </p:txBody>
      </p:sp>
      <p:sp>
        <p:nvSpPr>
          <p:cNvPr id="38" name="object 38"/>
          <p:cNvSpPr/>
          <p:nvPr/>
        </p:nvSpPr>
        <p:spPr>
          <a:xfrm>
            <a:off x="3916679" y="4021835"/>
            <a:ext cx="0" cy="847725"/>
          </a:xfrm>
          <a:custGeom>
            <a:avLst/>
            <a:gdLst/>
            <a:ahLst/>
            <a:cxnLst/>
            <a:rect l="l" t="t" r="r" b="b"/>
            <a:pathLst>
              <a:path h="847725">
                <a:moveTo>
                  <a:pt x="0" y="0"/>
                </a:moveTo>
                <a:lnTo>
                  <a:pt x="0" y="847344"/>
                </a:lnTo>
              </a:path>
            </a:pathLst>
          </a:custGeom>
          <a:ln w="45720">
            <a:solidFill>
              <a:srgbClr val="000000"/>
            </a:solidFill>
          </a:ln>
        </p:spPr>
        <p:txBody>
          <a:bodyPr wrap="square" lIns="0" tIns="0" rIns="0" bIns="0" rtlCol="0"/>
          <a:lstStyle/>
          <a:p>
            <a:endParaRPr dirty="0"/>
          </a:p>
        </p:txBody>
      </p:sp>
      <p:sp>
        <p:nvSpPr>
          <p:cNvPr id="39" name="object 39"/>
          <p:cNvSpPr/>
          <p:nvPr/>
        </p:nvSpPr>
        <p:spPr>
          <a:xfrm>
            <a:off x="3524821" y="3532404"/>
            <a:ext cx="273951" cy="531608"/>
          </a:xfrm>
          <a:prstGeom prst="rect">
            <a:avLst/>
          </a:prstGeom>
          <a:blipFill>
            <a:blip r:embed="rId8" cstate="print"/>
            <a:stretch>
              <a:fillRect/>
            </a:stretch>
          </a:blipFill>
        </p:spPr>
        <p:txBody>
          <a:bodyPr wrap="square" lIns="0" tIns="0" rIns="0" bIns="0" rtlCol="0"/>
          <a:lstStyle/>
          <a:p>
            <a:endParaRPr dirty="0"/>
          </a:p>
        </p:txBody>
      </p:sp>
      <p:sp>
        <p:nvSpPr>
          <p:cNvPr id="40" name="object 40"/>
          <p:cNvSpPr/>
          <p:nvPr/>
        </p:nvSpPr>
        <p:spPr>
          <a:xfrm>
            <a:off x="4146689" y="2742238"/>
            <a:ext cx="655320" cy="1806575"/>
          </a:xfrm>
          <a:custGeom>
            <a:avLst/>
            <a:gdLst/>
            <a:ahLst/>
            <a:cxnLst/>
            <a:rect l="l" t="t" r="r" b="b"/>
            <a:pathLst>
              <a:path w="655320" h="1806575">
                <a:moveTo>
                  <a:pt x="0" y="0"/>
                </a:moveTo>
                <a:lnTo>
                  <a:pt x="223227" y="769162"/>
                </a:lnTo>
                <a:lnTo>
                  <a:pt x="294894" y="453034"/>
                </a:lnTo>
                <a:lnTo>
                  <a:pt x="655142" y="1806524"/>
                </a:lnTo>
              </a:path>
            </a:pathLst>
          </a:custGeom>
          <a:ln w="19050">
            <a:solidFill>
              <a:srgbClr val="000000"/>
            </a:solidFill>
          </a:ln>
        </p:spPr>
        <p:txBody>
          <a:bodyPr wrap="square" lIns="0" tIns="0" rIns="0" bIns="0" rtlCol="0"/>
          <a:lstStyle/>
          <a:p>
            <a:endParaRPr dirty="0"/>
          </a:p>
        </p:txBody>
      </p:sp>
      <p:sp>
        <p:nvSpPr>
          <p:cNvPr id="41" name="object 41"/>
          <p:cNvSpPr/>
          <p:nvPr/>
        </p:nvSpPr>
        <p:spPr>
          <a:xfrm>
            <a:off x="4761746" y="4526696"/>
            <a:ext cx="73660" cy="83820"/>
          </a:xfrm>
          <a:custGeom>
            <a:avLst/>
            <a:gdLst/>
            <a:ahLst/>
            <a:cxnLst/>
            <a:rect l="l" t="t" r="r" b="b"/>
            <a:pathLst>
              <a:path w="73660" h="83820">
                <a:moveTo>
                  <a:pt x="73634" y="0"/>
                </a:moveTo>
                <a:lnTo>
                  <a:pt x="0" y="19596"/>
                </a:lnTo>
                <a:lnTo>
                  <a:pt x="56413" y="83439"/>
                </a:lnTo>
                <a:lnTo>
                  <a:pt x="73634" y="0"/>
                </a:lnTo>
                <a:close/>
              </a:path>
            </a:pathLst>
          </a:custGeom>
          <a:solidFill>
            <a:srgbClr val="000000"/>
          </a:solidFill>
        </p:spPr>
        <p:txBody>
          <a:bodyPr wrap="square" lIns="0" tIns="0" rIns="0" bIns="0" rtlCol="0"/>
          <a:lstStyle/>
          <a:p>
            <a:endParaRPr dirty="0"/>
          </a:p>
        </p:txBody>
      </p:sp>
      <p:sp>
        <p:nvSpPr>
          <p:cNvPr id="42" name="object 42"/>
          <p:cNvSpPr/>
          <p:nvPr/>
        </p:nvSpPr>
        <p:spPr>
          <a:xfrm>
            <a:off x="4113643" y="2681260"/>
            <a:ext cx="73660" cy="83820"/>
          </a:xfrm>
          <a:custGeom>
            <a:avLst/>
            <a:gdLst/>
            <a:ahLst/>
            <a:cxnLst/>
            <a:rect l="l" t="t" r="r" b="b"/>
            <a:pathLst>
              <a:path w="73660" h="83819">
                <a:moveTo>
                  <a:pt x="15341" y="0"/>
                </a:moveTo>
                <a:lnTo>
                  <a:pt x="0" y="83794"/>
                </a:lnTo>
                <a:lnTo>
                  <a:pt x="73177" y="62547"/>
                </a:lnTo>
                <a:lnTo>
                  <a:pt x="15341" y="0"/>
                </a:lnTo>
                <a:close/>
              </a:path>
            </a:pathLst>
          </a:custGeom>
          <a:solidFill>
            <a:srgbClr val="000000"/>
          </a:solidFill>
        </p:spPr>
        <p:txBody>
          <a:bodyPr wrap="square" lIns="0" tIns="0" rIns="0" bIns="0" rtlCol="0"/>
          <a:lstStyle/>
          <a:p>
            <a:endParaRPr dirty="0"/>
          </a:p>
        </p:txBody>
      </p:sp>
      <p:sp>
        <p:nvSpPr>
          <p:cNvPr id="43" name="object 43"/>
          <p:cNvSpPr/>
          <p:nvPr/>
        </p:nvSpPr>
        <p:spPr>
          <a:xfrm>
            <a:off x="3301641" y="2917729"/>
            <a:ext cx="476250" cy="902969"/>
          </a:xfrm>
          <a:custGeom>
            <a:avLst/>
            <a:gdLst/>
            <a:ahLst/>
            <a:cxnLst/>
            <a:rect l="l" t="t" r="r" b="b"/>
            <a:pathLst>
              <a:path w="476250" h="902970">
                <a:moveTo>
                  <a:pt x="476237" y="0"/>
                </a:moveTo>
                <a:lnTo>
                  <a:pt x="256400" y="370243"/>
                </a:lnTo>
                <a:lnTo>
                  <a:pt x="408279" y="238721"/>
                </a:lnTo>
                <a:lnTo>
                  <a:pt x="0" y="902411"/>
                </a:lnTo>
              </a:path>
            </a:pathLst>
          </a:custGeom>
          <a:ln w="19050">
            <a:solidFill>
              <a:srgbClr val="000000"/>
            </a:solidFill>
          </a:ln>
        </p:spPr>
        <p:txBody>
          <a:bodyPr wrap="square" lIns="0" tIns="0" rIns="0" bIns="0" rtlCol="0"/>
          <a:lstStyle/>
          <a:p>
            <a:endParaRPr dirty="0"/>
          </a:p>
        </p:txBody>
      </p:sp>
      <p:sp>
        <p:nvSpPr>
          <p:cNvPr id="44" name="object 44"/>
          <p:cNvSpPr/>
          <p:nvPr/>
        </p:nvSpPr>
        <p:spPr>
          <a:xfrm>
            <a:off x="3268367" y="3789357"/>
            <a:ext cx="72390" cy="85090"/>
          </a:xfrm>
          <a:custGeom>
            <a:avLst/>
            <a:gdLst/>
            <a:ahLst/>
            <a:cxnLst/>
            <a:rect l="l" t="t" r="r" b="b"/>
            <a:pathLst>
              <a:path w="72389" h="85089">
                <a:moveTo>
                  <a:pt x="7480" y="0"/>
                </a:moveTo>
                <a:lnTo>
                  <a:pt x="0" y="84861"/>
                </a:lnTo>
                <a:lnTo>
                  <a:pt x="72377" y="39928"/>
                </a:lnTo>
                <a:lnTo>
                  <a:pt x="7480" y="0"/>
                </a:lnTo>
                <a:close/>
              </a:path>
            </a:pathLst>
          </a:custGeom>
          <a:solidFill>
            <a:srgbClr val="000000"/>
          </a:solidFill>
        </p:spPr>
        <p:txBody>
          <a:bodyPr wrap="square" lIns="0" tIns="0" rIns="0" bIns="0" rtlCol="0"/>
          <a:lstStyle/>
          <a:p>
            <a:endParaRPr dirty="0"/>
          </a:p>
        </p:txBody>
      </p:sp>
      <p:sp>
        <p:nvSpPr>
          <p:cNvPr id="45" name="object 45"/>
          <p:cNvSpPr/>
          <p:nvPr/>
        </p:nvSpPr>
        <p:spPr>
          <a:xfrm>
            <a:off x="3738636" y="2863126"/>
            <a:ext cx="71755" cy="85090"/>
          </a:xfrm>
          <a:custGeom>
            <a:avLst/>
            <a:gdLst/>
            <a:ahLst/>
            <a:cxnLst/>
            <a:rect l="l" t="t" r="r" b="b"/>
            <a:pathLst>
              <a:path w="71754" h="85089">
                <a:moveTo>
                  <a:pt x="71666" y="0"/>
                </a:moveTo>
                <a:lnTo>
                  <a:pt x="0" y="46075"/>
                </a:lnTo>
                <a:lnTo>
                  <a:pt x="65519" y="84975"/>
                </a:lnTo>
                <a:lnTo>
                  <a:pt x="71666" y="0"/>
                </a:lnTo>
                <a:close/>
              </a:path>
            </a:pathLst>
          </a:custGeom>
          <a:solidFill>
            <a:srgbClr val="000000"/>
          </a:solidFill>
        </p:spPr>
        <p:txBody>
          <a:bodyPr wrap="square" lIns="0" tIns="0" rIns="0" bIns="0" rtlCol="0"/>
          <a:lstStyle/>
          <a:p>
            <a:endParaRPr dirty="0"/>
          </a:p>
        </p:txBody>
      </p:sp>
      <p:sp>
        <p:nvSpPr>
          <p:cNvPr id="46" name="object 46"/>
          <p:cNvSpPr/>
          <p:nvPr/>
        </p:nvSpPr>
        <p:spPr>
          <a:xfrm>
            <a:off x="5226025" y="3532621"/>
            <a:ext cx="635000" cy="946150"/>
          </a:xfrm>
          <a:custGeom>
            <a:avLst/>
            <a:gdLst/>
            <a:ahLst/>
            <a:cxnLst/>
            <a:rect l="l" t="t" r="r" b="b"/>
            <a:pathLst>
              <a:path w="635000" h="946150">
                <a:moveTo>
                  <a:pt x="0" y="945654"/>
                </a:moveTo>
                <a:lnTo>
                  <a:pt x="206603" y="473976"/>
                </a:lnTo>
                <a:lnTo>
                  <a:pt x="206603" y="904760"/>
                </a:lnTo>
                <a:lnTo>
                  <a:pt x="634593" y="0"/>
                </a:lnTo>
              </a:path>
            </a:pathLst>
          </a:custGeom>
          <a:ln w="76200">
            <a:solidFill>
              <a:srgbClr val="000000"/>
            </a:solidFill>
          </a:ln>
        </p:spPr>
        <p:txBody>
          <a:bodyPr wrap="square" lIns="0" tIns="0" rIns="0" bIns="0" rtlCol="0"/>
          <a:lstStyle/>
          <a:p>
            <a:endParaRPr dirty="0"/>
          </a:p>
        </p:txBody>
      </p:sp>
      <p:sp>
        <p:nvSpPr>
          <p:cNvPr id="47" name="object 47"/>
          <p:cNvSpPr/>
          <p:nvPr/>
        </p:nvSpPr>
        <p:spPr>
          <a:xfrm>
            <a:off x="5740992" y="3360420"/>
            <a:ext cx="207010" cy="255904"/>
          </a:xfrm>
          <a:custGeom>
            <a:avLst/>
            <a:gdLst/>
            <a:ahLst/>
            <a:cxnLst/>
            <a:rect l="l" t="t" r="r" b="b"/>
            <a:pathLst>
              <a:path w="207010" h="255904">
                <a:moveTo>
                  <a:pt x="201079" y="0"/>
                </a:moveTo>
                <a:lnTo>
                  <a:pt x="0" y="157759"/>
                </a:lnTo>
                <a:lnTo>
                  <a:pt x="206641" y="255524"/>
                </a:lnTo>
                <a:lnTo>
                  <a:pt x="201079" y="0"/>
                </a:lnTo>
                <a:close/>
              </a:path>
            </a:pathLst>
          </a:custGeom>
          <a:solidFill>
            <a:srgbClr val="000000"/>
          </a:solidFill>
        </p:spPr>
        <p:txBody>
          <a:bodyPr wrap="square" lIns="0" tIns="0" rIns="0" bIns="0" rtlCol="0"/>
          <a:lstStyle/>
          <a:p>
            <a:endParaRPr dirty="0"/>
          </a:p>
        </p:txBody>
      </p:sp>
      <p:sp>
        <p:nvSpPr>
          <p:cNvPr id="48" name="object 48"/>
          <p:cNvSpPr/>
          <p:nvPr/>
        </p:nvSpPr>
        <p:spPr>
          <a:xfrm>
            <a:off x="5136603" y="4397519"/>
            <a:ext cx="209550" cy="255270"/>
          </a:xfrm>
          <a:custGeom>
            <a:avLst/>
            <a:gdLst/>
            <a:ahLst/>
            <a:cxnLst/>
            <a:rect l="l" t="t" r="r" b="b"/>
            <a:pathLst>
              <a:path w="209550" h="255270">
                <a:moveTo>
                  <a:pt x="0" y="0"/>
                </a:moveTo>
                <a:lnTo>
                  <a:pt x="12992" y="255257"/>
                </a:lnTo>
                <a:lnTo>
                  <a:pt x="209397" y="91706"/>
                </a:lnTo>
                <a:lnTo>
                  <a:pt x="0" y="0"/>
                </a:lnTo>
                <a:close/>
              </a:path>
            </a:pathLst>
          </a:custGeom>
          <a:solidFill>
            <a:srgbClr val="000000"/>
          </a:solidFill>
        </p:spPr>
        <p:txBody>
          <a:bodyPr wrap="square" lIns="0" tIns="0" rIns="0" bIns="0" rtlCol="0"/>
          <a:lstStyle/>
          <a:p>
            <a:endParaRPr dirty="0"/>
          </a:p>
        </p:txBody>
      </p:sp>
      <p:sp>
        <p:nvSpPr>
          <p:cNvPr id="49" name="object 49"/>
          <p:cNvSpPr/>
          <p:nvPr/>
        </p:nvSpPr>
        <p:spPr>
          <a:xfrm>
            <a:off x="2169623" y="1932137"/>
            <a:ext cx="906780" cy="45085"/>
          </a:xfrm>
          <a:custGeom>
            <a:avLst/>
            <a:gdLst/>
            <a:ahLst/>
            <a:cxnLst/>
            <a:rect l="l" t="t" r="r" b="b"/>
            <a:pathLst>
              <a:path w="906780" h="45085">
                <a:moveTo>
                  <a:pt x="0" y="42189"/>
                </a:moveTo>
                <a:lnTo>
                  <a:pt x="269430" y="21628"/>
                </a:lnTo>
                <a:lnTo>
                  <a:pt x="269430" y="44996"/>
                </a:lnTo>
                <a:lnTo>
                  <a:pt x="906284" y="0"/>
                </a:lnTo>
              </a:path>
            </a:pathLst>
          </a:custGeom>
          <a:ln w="76200">
            <a:solidFill>
              <a:srgbClr val="000000"/>
            </a:solidFill>
          </a:ln>
        </p:spPr>
        <p:txBody>
          <a:bodyPr wrap="square" lIns="0" tIns="0" rIns="0" bIns="0" rtlCol="0"/>
          <a:lstStyle/>
          <a:p>
            <a:endParaRPr dirty="0"/>
          </a:p>
        </p:txBody>
      </p:sp>
      <p:sp>
        <p:nvSpPr>
          <p:cNvPr id="50" name="object 50"/>
          <p:cNvSpPr/>
          <p:nvPr/>
        </p:nvSpPr>
        <p:spPr>
          <a:xfrm>
            <a:off x="3029849" y="1820800"/>
            <a:ext cx="236220" cy="228600"/>
          </a:xfrm>
          <a:custGeom>
            <a:avLst/>
            <a:gdLst/>
            <a:ahLst/>
            <a:cxnLst/>
            <a:rect l="l" t="t" r="r" b="b"/>
            <a:pathLst>
              <a:path w="236220" h="228600">
                <a:moveTo>
                  <a:pt x="0" y="0"/>
                </a:moveTo>
                <a:lnTo>
                  <a:pt x="16103" y="228028"/>
                </a:lnTo>
                <a:lnTo>
                  <a:pt x="236080" y="97917"/>
                </a:lnTo>
                <a:lnTo>
                  <a:pt x="0" y="0"/>
                </a:lnTo>
                <a:close/>
              </a:path>
            </a:pathLst>
          </a:custGeom>
          <a:solidFill>
            <a:srgbClr val="000000"/>
          </a:solidFill>
        </p:spPr>
        <p:txBody>
          <a:bodyPr wrap="square" lIns="0" tIns="0" rIns="0" bIns="0" rtlCol="0"/>
          <a:lstStyle/>
          <a:p>
            <a:endParaRPr dirty="0"/>
          </a:p>
        </p:txBody>
      </p:sp>
      <p:sp>
        <p:nvSpPr>
          <p:cNvPr id="51" name="object 51"/>
          <p:cNvSpPr/>
          <p:nvPr/>
        </p:nvSpPr>
        <p:spPr>
          <a:xfrm>
            <a:off x="1979674" y="1857444"/>
            <a:ext cx="236854" cy="227965"/>
          </a:xfrm>
          <a:custGeom>
            <a:avLst/>
            <a:gdLst/>
            <a:ahLst/>
            <a:cxnLst/>
            <a:rect l="l" t="t" r="r" b="b"/>
            <a:pathLst>
              <a:path w="236855" h="227964">
                <a:moveTo>
                  <a:pt x="219240" y="0"/>
                </a:moveTo>
                <a:lnTo>
                  <a:pt x="0" y="131368"/>
                </a:lnTo>
                <a:lnTo>
                  <a:pt x="236639" y="227939"/>
                </a:lnTo>
                <a:lnTo>
                  <a:pt x="219240" y="0"/>
                </a:lnTo>
                <a:close/>
              </a:path>
            </a:pathLst>
          </a:custGeom>
          <a:solidFill>
            <a:srgbClr val="000000"/>
          </a:solidFill>
        </p:spPr>
        <p:txBody>
          <a:bodyPr wrap="square" lIns="0" tIns="0" rIns="0" bIns="0" rtlCol="0"/>
          <a:lstStyle/>
          <a:p>
            <a:endParaRPr dirty="0"/>
          </a:p>
        </p:txBody>
      </p:sp>
      <p:sp>
        <p:nvSpPr>
          <p:cNvPr id="52" name="object 52"/>
          <p:cNvSpPr/>
          <p:nvPr/>
        </p:nvSpPr>
        <p:spPr>
          <a:xfrm>
            <a:off x="6516623" y="4818888"/>
            <a:ext cx="1786127" cy="1633727"/>
          </a:xfrm>
          <a:prstGeom prst="rect">
            <a:avLst/>
          </a:prstGeom>
          <a:blipFill>
            <a:blip r:embed="rId9" cstate="print"/>
            <a:stretch>
              <a:fillRect/>
            </a:stretch>
          </a:blipFill>
        </p:spPr>
        <p:txBody>
          <a:bodyPr wrap="square" lIns="0" tIns="0" rIns="0" bIns="0" rtlCol="0"/>
          <a:lstStyle/>
          <a:p>
            <a:endParaRPr dirty="0"/>
          </a:p>
        </p:txBody>
      </p:sp>
      <p:sp>
        <p:nvSpPr>
          <p:cNvPr id="53" name="object 53"/>
          <p:cNvSpPr/>
          <p:nvPr/>
        </p:nvSpPr>
        <p:spPr>
          <a:xfrm>
            <a:off x="7057643" y="3619500"/>
            <a:ext cx="929640" cy="600710"/>
          </a:xfrm>
          <a:custGeom>
            <a:avLst/>
            <a:gdLst/>
            <a:ahLst/>
            <a:cxnLst/>
            <a:rect l="l" t="t" r="r" b="b"/>
            <a:pathLst>
              <a:path w="929640" h="600710">
                <a:moveTo>
                  <a:pt x="0" y="120091"/>
                </a:moveTo>
                <a:lnTo>
                  <a:pt x="464820" y="0"/>
                </a:lnTo>
                <a:lnTo>
                  <a:pt x="929640" y="120091"/>
                </a:lnTo>
                <a:lnTo>
                  <a:pt x="697230" y="120091"/>
                </a:lnTo>
                <a:lnTo>
                  <a:pt x="697230" y="480364"/>
                </a:lnTo>
                <a:lnTo>
                  <a:pt x="929640" y="480364"/>
                </a:lnTo>
                <a:lnTo>
                  <a:pt x="464820" y="600455"/>
                </a:lnTo>
                <a:lnTo>
                  <a:pt x="0" y="480364"/>
                </a:lnTo>
                <a:lnTo>
                  <a:pt x="232410" y="480364"/>
                </a:lnTo>
                <a:lnTo>
                  <a:pt x="232410" y="120091"/>
                </a:lnTo>
                <a:lnTo>
                  <a:pt x="0" y="120091"/>
                </a:lnTo>
                <a:close/>
              </a:path>
            </a:pathLst>
          </a:custGeom>
          <a:ln w="9525">
            <a:solidFill>
              <a:srgbClr val="000000"/>
            </a:solidFill>
          </a:ln>
        </p:spPr>
        <p:txBody>
          <a:bodyPr wrap="square" lIns="0" tIns="0" rIns="0" bIns="0" rtlCol="0"/>
          <a:lstStyle/>
          <a:p>
            <a:endParaRPr dirty="0"/>
          </a:p>
        </p:txBody>
      </p:sp>
      <p:sp>
        <p:nvSpPr>
          <p:cNvPr id="54" name="object 54"/>
          <p:cNvSpPr/>
          <p:nvPr/>
        </p:nvSpPr>
        <p:spPr>
          <a:xfrm>
            <a:off x="8378847" y="5088178"/>
            <a:ext cx="231775" cy="215900"/>
          </a:xfrm>
          <a:custGeom>
            <a:avLst/>
            <a:gdLst/>
            <a:ahLst/>
            <a:cxnLst/>
            <a:rect l="l" t="t" r="r" b="b"/>
            <a:pathLst>
              <a:path w="231775" h="215900">
                <a:moveTo>
                  <a:pt x="231698" y="0"/>
                </a:moveTo>
                <a:lnTo>
                  <a:pt x="0" y="0"/>
                </a:lnTo>
                <a:lnTo>
                  <a:pt x="0" y="215341"/>
                </a:lnTo>
                <a:lnTo>
                  <a:pt x="231698" y="215341"/>
                </a:lnTo>
                <a:lnTo>
                  <a:pt x="231698" y="0"/>
                </a:lnTo>
                <a:close/>
              </a:path>
            </a:pathLst>
          </a:custGeom>
          <a:solidFill>
            <a:srgbClr val="E92903"/>
          </a:solidFill>
        </p:spPr>
        <p:txBody>
          <a:bodyPr wrap="square" lIns="0" tIns="0" rIns="0" bIns="0" rtlCol="0"/>
          <a:lstStyle/>
          <a:p>
            <a:endParaRPr dirty="0"/>
          </a:p>
        </p:txBody>
      </p:sp>
      <p:sp>
        <p:nvSpPr>
          <p:cNvPr id="55" name="object 55"/>
          <p:cNvSpPr/>
          <p:nvPr/>
        </p:nvSpPr>
        <p:spPr>
          <a:xfrm>
            <a:off x="8141205" y="4865141"/>
            <a:ext cx="701040" cy="223520"/>
          </a:xfrm>
          <a:custGeom>
            <a:avLst/>
            <a:gdLst/>
            <a:ahLst/>
            <a:cxnLst/>
            <a:rect l="l" t="t" r="r" b="b"/>
            <a:pathLst>
              <a:path w="701040" h="223520">
                <a:moveTo>
                  <a:pt x="701039" y="0"/>
                </a:moveTo>
                <a:lnTo>
                  <a:pt x="0" y="0"/>
                </a:lnTo>
                <a:lnTo>
                  <a:pt x="0" y="223037"/>
                </a:lnTo>
                <a:lnTo>
                  <a:pt x="701039" y="223037"/>
                </a:lnTo>
                <a:lnTo>
                  <a:pt x="701039" y="0"/>
                </a:lnTo>
                <a:close/>
              </a:path>
            </a:pathLst>
          </a:custGeom>
          <a:solidFill>
            <a:srgbClr val="E92903"/>
          </a:solidFill>
        </p:spPr>
        <p:txBody>
          <a:bodyPr wrap="square" lIns="0" tIns="0" rIns="0" bIns="0" rtlCol="0"/>
          <a:lstStyle/>
          <a:p>
            <a:endParaRPr dirty="0"/>
          </a:p>
        </p:txBody>
      </p:sp>
      <p:sp>
        <p:nvSpPr>
          <p:cNvPr id="56" name="object 56"/>
          <p:cNvSpPr/>
          <p:nvPr/>
        </p:nvSpPr>
        <p:spPr>
          <a:xfrm>
            <a:off x="8378847" y="4642103"/>
            <a:ext cx="231775" cy="223520"/>
          </a:xfrm>
          <a:custGeom>
            <a:avLst/>
            <a:gdLst/>
            <a:ahLst/>
            <a:cxnLst/>
            <a:rect l="l" t="t" r="r" b="b"/>
            <a:pathLst>
              <a:path w="231775" h="223520">
                <a:moveTo>
                  <a:pt x="231698" y="0"/>
                </a:moveTo>
                <a:lnTo>
                  <a:pt x="0" y="0"/>
                </a:lnTo>
                <a:lnTo>
                  <a:pt x="0" y="223037"/>
                </a:lnTo>
                <a:lnTo>
                  <a:pt x="231698" y="223037"/>
                </a:lnTo>
                <a:lnTo>
                  <a:pt x="231698" y="0"/>
                </a:lnTo>
                <a:close/>
              </a:path>
            </a:pathLst>
          </a:custGeom>
          <a:solidFill>
            <a:srgbClr val="E92903"/>
          </a:solidFill>
        </p:spPr>
        <p:txBody>
          <a:bodyPr wrap="square" lIns="0" tIns="0" rIns="0" bIns="0" rtlCol="0"/>
          <a:lstStyle/>
          <a:p>
            <a:endParaRPr dirty="0"/>
          </a:p>
        </p:txBody>
      </p:sp>
      <p:sp>
        <p:nvSpPr>
          <p:cNvPr id="57" name="object 57"/>
          <p:cNvSpPr/>
          <p:nvPr/>
        </p:nvSpPr>
        <p:spPr>
          <a:xfrm>
            <a:off x="8141205" y="4642103"/>
            <a:ext cx="701040" cy="661670"/>
          </a:xfrm>
          <a:custGeom>
            <a:avLst/>
            <a:gdLst/>
            <a:ahLst/>
            <a:cxnLst/>
            <a:rect l="l" t="t" r="r" b="b"/>
            <a:pathLst>
              <a:path w="701040" h="661670">
                <a:moveTo>
                  <a:pt x="237642" y="0"/>
                </a:moveTo>
                <a:lnTo>
                  <a:pt x="237642" y="223037"/>
                </a:lnTo>
                <a:lnTo>
                  <a:pt x="0" y="223037"/>
                </a:lnTo>
                <a:lnTo>
                  <a:pt x="0" y="446074"/>
                </a:lnTo>
                <a:lnTo>
                  <a:pt x="237642" y="446074"/>
                </a:lnTo>
                <a:lnTo>
                  <a:pt x="237642" y="661416"/>
                </a:lnTo>
                <a:lnTo>
                  <a:pt x="469341" y="661416"/>
                </a:lnTo>
                <a:lnTo>
                  <a:pt x="469341" y="446074"/>
                </a:lnTo>
                <a:lnTo>
                  <a:pt x="701039" y="446074"/>
                </a:lnTo>
                <a:lnTo>
                  <a:pt x="701039" y="223037"/>
                </a:lnTo>
                <a:lnTo>
                  <a:pt x="469341" y="223037"/>
                </a:lnTo>
                <a:lnTo>
                  <a:pt x="469341" y="0"/>
                </a:lnTo>
                <a:lnTo>
                  <a:pt x="237642" y="0"/>
                </a:lnTo>
                <a:close/>
              </a:path>
            </a:pathLst>
          </a:custGeom>
          <a:ln w="11112">
            <a:solidFill>
              <a:srgbClr val="000000"/>
            </a:solidFill>
          </a:ln>
        </p:spPr>
        <p:txBody>
          <a:bodyPr wrap="square" lIns="0" tIns="0" rIns="0" bIns="0" rtlCol="0"/>
          <a:lstStyle/>
          <a:p>
            <a:endParaRPr dirty="0"/>
          </a:p>
        </p:txBody>
      </p:sp>
      <p:sp>
        <p:nvSpPr>
          <p:cNvPr id="58" name="object 58"/>
          <p:cNvSpPr/>
          <p:nvPr/>
        </p:nvSpPr>
        <p:spPr>
          <a:xfrm>
            <a:off x="6294120" y="2371344"/>
            <a:ext cx="2645651" cy="1142999"/>
          </a:xfrm>
          <a:prstGeom prst="rect">
            <a:avLst/>
          </a:prstGeom>
          <a:blipFill>
            <a:blip r:embed="rId10" cstate="print"/>
            <a:stretch>
              <a:fillRect/>
            </a:stretch>
          </a:blipFill>
        </p:spPr>
        <p:txBody>
          <a:bodyPr wrap="square" lIns="0" tIns="0" rIns="0" bIns="0" rtlCol="0"/>
          <a:lstStyle/>
          <a:p>
            <a:endParaRPr dirty="0"/>
          </a:p>
        </p:txBody>
      </p:sp>
      <p:sp>
        <p:nvSpPr>
          <p:cNvPr id="59" name="object 59"/>
          <p:cNvSpPr/>
          <p:nvPr/>
        </p:nvSpPr>
        <p:spPr>
          <a:xfrm>
            <a:off x="6842759" y="5071865"/>
            <a:ext cx="429895" cy="1164590"/>
          </a:xfrm>
          <a:custGeom>
            <a:avLst/>
            <a:gdLst/>
            <a:ahLst/>
            <a:cxnLst/>
            <a:rect l="l" t="t" r="r" b="b"/>
            <a:pathLst>
              <a:path w="429895" h="1164589">
                <a:moveTo>
                  <a:pt x="290956" y="869010"/>
                </a:moveTo>
                <a:lnTo>
                  <a:pt x="138810" y="869010"/>
                </a:lnTo>
                <a:lnTo>
                  <a:pt x="149478" y="1096454"/>
                </a:lnTo>
                <a:lnTo>
                  <a:pt x="80086" y="1164336"/>
                </a:lnTo>
                <a:lnTo>
                  <a:pt x="349681" y="1164336"/>
                </a:lnTo>
                <a:lnTo>
                  <a:pt x="277609" y="1096454"/>
                </a:lnTo>
                <a:lnTo>
                  <a:pt x="290956" y="869010"/>
                </a:lnTo>
                <a:close/>
              </a:path>
              <a:path w="429895" h="1164589">
                <a:moveTo>
                  <a:pt x="355028" y="661949"/>
                </a:moveTo>
                <a:lnTo>
                  <a:pt x="77406" y="661949"/>
                </a:lnTo>
                <a:lnTo>
                  <a:pt x="0" y="869010"/>
                </a:lnTo>
                <a:lnTo>
                  <a:pt x="429767" y="869010"/>
                </a:lnTo>
                <a:lnTo>
                  <a:pt x="355028" y="661949"/>
                </a:lnTo>
                <a:close/>
              </a:path>
              <a:path w="429895" h="1164589">
                <a:moveTo>
                  <a:pt x="363029" y="329272"/>
                </a:moveTo>
                <a:lnTo>
                  <a:pt x="69405" y="329272"/>
                </a:lnTo>
                <a:lnTo>
                  <a:pt x="58724" y="336067"/>
                </a:lnTo>
                <a:lnTo>
                  <a:pt x="50711" y="346252"/>
                </a:lnTo>
                <a:lnTo>
                  <a:pt x="45377" y="349643"/>
                </a:lnTo>
                <a:lnTo>
                  <a:pt x="42710" y="356438"/>
                </a:lnTo>
                <a:lnTo>
                  <a:pt x="37376" y="363219"/>
                </a:lnTo>
                <a:lnTo>
                  <a:pt x="34696" y="370014"/>
                </a:lnTo>
                <a:lnTo>
                  <a:pt x="29362" y="380199"/>
                </a:lnTo>
                <a:lnTo>
                  <a:pt x="26695" y="386981"/>
                </a:lnTo>
                <a:lnTo>
                  <a:pt x="24028" y="397167"/>
                </a:lnTo>
                <a:lnTo>
                  <a:pt x="21348" y="410743"/>
                </a:lnTo>
                <a:lnTo>
                  <a:pt x="18681" y="420928"/>
                </a:lnTo>
                <a:lnTo>
                  <a:pt x="16014" y="434505"/>
                </a:lnTo>
                <a:lnTo>
                  <a:pt x="16014" y="495617"/>
                </a:lnTo>
                <a:lnTo>
                  <a:pt x="18681" y="512584"/>
                </a:lnTo>
                <a:lnTo>
                  <a:pt x="21348" y="532955"/>
                </a:lnTo>
                <a:lnTo>
                  <a:pt x="26695" y="553326"/>
                </a:lnTo>
                <a:lnTo>
                  <a:pt x="37376" y="600849"/>
                </a:lnTo>
                <a:lnTo>
                  <a:pt x="45377" y="624611"/>
                </a:lnTo>
                <a:lnTo>
                  <a:pt x="56057" y="651763"/>
                </a:lnTo>
                <a:lnTo>
                  <a:pt x="58724" y="661949"/>
                </a:lnTo>
                <a:lnTo>
                  <a:pt x="371043" y="661949"/>
                </a:lnTo>
                <a:lnTo>
                  <a:pt x="376377" y="651763"/>
                </a:lnTo>
                <a:lnTo>
                  <a:pt x="384390" y="624611"/>
                </a:lnTo>
                <a:lnTo>
                  <a:pt x="392391" y="600849"/>
                </a:lnTo>
                <a:lnTo>
                  <a:pt x="403072" y="553326"/>
                </a:lnTo>
                <a:lnTo>
                  <a:pt x="408406" y="532955"/>
                </a:lnTo>
                <a:lnTo>
                  <a:pt x="411086" y="512584"/>
                </a:lnTo>
                <a:lnTo>
                  <a:pt x="413753" y="495617"/>
                </a:lnTo>
                <a:lnTo>
                  <a:pt x="413753" y="478637"/>
                </a:lnTo>
                <a:lnTo>
                  <a:pt x="416420" y="461670"/>
                </a:lnTo>
                <a:lnTo>
                  <a:pt x="413753" y="448094"/>
                </a:lnTo>
                <a:lnTo>
                  <a:pt x="413753" y="434505"/>
                </a:lnTo>
                <a:lnTo>
                  <a:pt x="411086" y="420928"/>
                </a:lnTo>
                <a:lnTo>
                  <a:pt x="411086" y="410743"/>
                </a:lnTo>
                <a:lnTo>
                  <a:pt x="408406" y="397167"/>
                </a:lnTo>
                <a:lnTo>
                  <a:pt x="403072" y="386981"/>
                </a:lnTo>
                <a:lnTo>
                  <a:pt x="400405" y="380199"/>
                </a:lnTo>
                <a:lnTo>
                  <a:pt x="397738" y="370014"/>
                </a:lnTo>
                <a:lnTo>
                  <a:pt x="392391" y="363219"/>
                </a:lnTo>
                <a:lnTo>
                  <a:pt x="389724" y="356438"/>
                </a:lnTo>
                <a:lnTo>
                  <a:pt x="384390" y="349643"/>
                </a:lnTo>
                <a:lnTo>
                  <a:pt x="379044" y="346252"/>
                </a:lnTo>
                <a:lnTo>
                  <a:pt x="371043" y="336067"/>
                </a:lnTo>
                <a:lnTo>
                  <a:pt x="365696" y="332676"/>
                </a:lnTo>
                <a:lnTo>
                  <a:pt x="363029" y="329272"/>
                </a:lnTo>
                <a:close/>
              </a:path>
              <a:path w="429895" h="1164589">
                <a:moveTo>
                  <a:pt x="355028" y="325881"/>
                </a:moveTo>
                <a:lnTo>
                  <a:pt x="74739" y="325881"/>
                </a:lnTo>
                <a:lnTo>
                  <a:pt x="72072" y="329272"/>
                </a:lnTo>
                <a:lnTo>
                  <a:pt x="357695" y="329272"/>
                </a:lnTo>
                <a:lnTo>
                  <a:pt x="355028" y="325881"/>
                </a:lnTo>
                <a:close/>
              </a:path>
              <a:path w="429895" h="1164589">
                <a:moveTo>
                  <a:pt x="349681" y="322491"/>
                </a:moveTo>
                <a:lnTo>
                  <a:pt x="80086" y="322491"/>
                </a:lnTo>
                <a:lnTo>
                  <a:pt x="77406" y="325881"/>
                </a:lnTo>
                <a:lnTo>
                  <a:pt x="352361" y="325881"/>
                </a:lnTo>
                <a:lnTo>
                  <a:pt x="349681" y="322491"/>
                </a:lnTo>
                <a:close/>
              </a:path>
              <a:path w="429895" h="1164589">
                <a:moveTo>
                  <a:pt x="331000" y="30556"/>
                </a:moveTo>
                <a:lnTo>
                  <a:pt x="96100" y="30556"/>
                </a:lnTo>
                <a:lnTo>
                  <a:pt x="90754" y="37350"/>
                </a:lnTo>
                <a:lnTo>
                  <a:pt x="90754" y="40741"/>
                </a:lnTo>
                <a:lnTo>
                  <a:pt x="88087" y="40741"/>
                </a:lnTo>
                <a:lnTo>
                  <a:pt x="88087" y="44132"/>
                </a:lnTo>
                <a:lnTo>
                  <a:pt x="85420" y="47536"/>
                </a:lnTo>
                <a:lnTo>
                  <a:pt x="85420" y="50926"/>
                </a:lnTo>
                <a:lnTo>
                  <a:pt x="101434" y="88264"/>
                </a:lnTo>
                <a:lnTo>
                  <a:pt x="90754" y="101841"/>
                </a:lnTo>
                <a:lnTo>
                  <a:pt x="88087" y="101841"/>
                </a:lnTo>
                <a:lnTo>
                  <a:pt x="88087" y="105232"/>
                </a:lnTo>
                <a:lnTo>
                  <a:pt x="85420" y="108635"/>
                </a:lnTo>
                <a:lnTo>
                  <a:pt x="85420" y="112026"/>
                </a:lnTo>
                <a:lnTo>
                  <a:pt x="80086" y="118821"/>
                </a:lnTo>
                <a:lnTo>
                  <a:pt x="80086" y="122212"/>
                </a:lnTo>
                <a:lnTo>
                  <a:pt x="77406" y="125602"/>
                </a:lnTo>
                <a:lnTo>
                  <a:pt x="77406" y="128993"/>
                </a:lnTo>
                <a:lnTo>
                  <a:pt x="74739" y="132397"/>
                </a:lnTo>
                <a:lnTo>
                  <a:pt x="74739" y="152755"/>
                </a:lnTo>
                <a:lnTo>
                  <a:pt x="77406" y="156159"/>
                </a:lnTo>
                <a:lnTo>
                  <a:pt x="77406" y="162940"/>
                </a:lnTo>
                <a:lnTo>
                  <a:pt x="80086" y="162940"/>
                </a:lnTo>
                <a:lnTo>
                  <a:pt x="80086" y="166344"/>
                </a:lnTo>
                <a:lnTo>
                  <a:pt x="82753" y="166344"/>
                </a:lnTo>
                <a:lnTo>
                  <a:pt x="82753" y="186702"/>
                </a:lnTo>
                <a:lnTo>
                  <a:pt x="85420" y="190106"/>
                </a:lnTo>
                <a:lnTo>
                  <a:pt x="85420" y="200291"/>
                </a:lnTo>
                <a:lnTo>
                  <a:pt x="88087" y="203682"/>
                </a:lnTo>
                <a:lnTo>
                  <a:pt x="88087" y="207073"/>
                </a:lnTo>
                <a:lnTo>
                  <a:pt x="90754" y="213867"/>
                </a:lnTo>
                <a:lnTo>
                  <a:pt x="90754" y="217258"/>
                </a:lnTo>
                <a:lnTo>
                  <a:pt x="93421" y="224053"/>
                </a:lnTo>
                <a:lnTo>
                  <a:pt x="93421" y="227444"/>
                </a:lnTo>
                <a:lnTo>
                  <a:pt x="96100" y="230835"/>
                </a:lnTo>
                <a:lnTo>
                  <a:pt x="101434" y="244411"/>
                </a:lnTo>
                <a:lnTo>
                  <a:pt x="104101" y="247815"/>
                </a:lnTo>
                <a:lnTo>
                  <a:pt x="106768" y="254596"/>
                </a:lnTo>
                <a:lnTo>
                  <a:pt x="109448" y="257987"/>
                </a:lnTo>
                <a:lnTo>
                  <a:pt x="114782" y="271576"/>
                </a:lnTo>
                <a:lnTo>
                  <a:pt x="128130" y="288543"/>
                </a:lnTo>
                <a:lnTo>
                  <a:pt x="130797" y="295338"/>
                </a:lnTo>
                <a:lnTo>
                  <a:pt x="136131" y="298729"/>
                </a:lnTo>
                <a:lnTo>
                  <a:pt x="141477" y="305511"/>
                </a:lnTo>
                <a:lnTo>
                  <a:pt x="85420" y="322491"/>
                </a:lnTo>
                <a:lnTo>
                  <a:pt x="344347" y="322491"/>
                </a:lnTo>
                <a:lnTo>
                  <a:pt x="282955" y="305511"/>
                </a:lnTo>
                <a:lnTo>
                  <a:pt x="290956" y="298729"/>
                </a:lnTo>
                <a:lnTo>
                  <a:pt x="296303" y="288543"/>
                </a:lnTo>
                <a:lnTo>
                  <a:pt x="304304" y="281749"/>
                </a:lnTo>
                <a:lnTo>
                  <a:pt x="320319" y="261391"/>
                </a:lnTo>
                <a:lnTo>
                  <a:pt x="322986" y="251205"/>
                </a:lnTo>
                <a:lnTo>
                  <a:pt x="331000" y="241020"/>
                </a:lnTo>
                <a:lnTo>
                  <a:pt x="341680" y="213867"/>
                </a:lnTo>
                <a:lnTo>
                  <a:pt x="344347" y="210464"/>
                </a:lnTo>
                <a:lnTo>
                  <a:pt x="344347" y="203682"/>
                </a:lnTo>
                <a:lnTo>
                  <a:pt x="347014" y="196888"/>
                </a:lnTo>
                <a:lnTo>
                  <a:pt x="347014" y="190106"/>
                </a:lnTo>
                <a:lnTo>
                  <a:pt x="349681" y="183311"/>
                </a:lnTo>
                <a:lnTo>
                  <a:pt x="349681" y="162940"/>
                </a:lnTo>
                <a:lnTo>
                  <a:pt x="347014" y="159550"/>
                </a:lnTo>
                <a:lnTo>
                  <a:pt x="347014" y="149364"/>
                </a:lnTo>
                <a:lnTo>
                  <a:pt x="344347" y="149364"/>
                </a:lnTo>
                <a:lnTo>
                  <a:pt x="344347" y="135788"/>
                </a:lnTo>
                <a:lnTo>
                  <a:pt x="341680" y="132397"/>
                </a:lnTo>
                <a:lnTo>
                  <a:pt x="341680" y="125602"/>
                </a:lnTo>
                <a:lnTo>
                  <a:pt x="339013" y="122212"/>
                </a:lnTo>
                <a:lnTo>
                  <a:pt x="339013" y="112026"/>
                </a:lnTo>
                <a:lnTo>
                  <a:pt x="336334" y="112026"/>
                </a:lnTo>
                <a:lnTo>
                  <a:pt x="336334" y="105232"/>
                </a:lnTo>
                <a:lnTo>
                  <a:pt x="333667" y="105232"/>
                </a:lnTo>
                <a:lnTo>
                  <a:pt x="333667" y="101841"/>
                </a:lnTo>
                <a:lnTo>
                  <a:pt x="325666" y="91655"/>
                </a:lnTo>
                <a:lnTo>
                  <a:pt x="341680" y="50926"/>
                </a:lnTo>
                <a:lnTo>
                  <a:pt x="341680" y="44132"/>
                </a:lnTo>
                <a:lnTo>
                  <a:pt x="339013" y="44132"/>
                </a:lnTo>
                <a:lnTo>
                  <a:pt x="339013" y="40741"/>
                </a:lnTo>
                <a:lnTo>
                  <a:pt x="331000" y="30556"/>
                </a:lnTo>
                <a:close/>
              </a:path>
              <a:path w="429895" h="1164589">
                <a:moveTo>
                  <a:pt x="322986" y="23774"/>
                </a:moveTo>
                <a:lnTo>
                  <a:pt x="104101" y="23774"/>
                </a:lnTo>
                <a:lnTo>
                  <a:pt x="98767" y="30556"/>
                </a:lnTo>
                <a:lnTo>
                  <a:pt x="328333" y="30556"/>
                </a:lnTo>
                <a:lnTo>
                  <a:pt x="322986" y="23774"/>
                </a:lnTo>
                <a:close/>
              </a:path>
              <a:path w="429895" h="1164589">
                <a:moveTo>
                  <a:pt x="317652" y="20370"/>
                </a:moveTo>
                <a:lnTo>
                  <a:pt x="112115" y="20370"/>
                </a:lnTo>
                <a:lnTo>
                  <a:pt x="109448" y="23774"/>
                </a:lnTo>
                <a:lnTo>
                  <a:pt x="317652" y="23774"/>
                </a:lnTo>
                <a:lnTo>
                  <a:pt x="317652" y="20370"/>
                </a:lnTo>
                <a:close/>
              </a:path>
              <a:path w="429895" h="1164589">
                <a:moveTo>
                  <a:pt x="312318" y="16979"/>
                </a:moveTo>
                <a:lnTo>
                  <a:pt x="117449" y="16979"/>
                </a:lnTo>
                <a:lnTo>
                  <a:pt x="114782" y="20370"/>
                </a:lnTo>
                <a:lnTo>
                  <a:pt x="314985" y="20370"/>
                </a:lnTo>
                <a:lnTo>
                  <a:pt x="312318" y="16979"/>
                </a:lnTo>
                <a:close/>
              </a:path>
              <a:path w="429895" h="1164589">
                <a:moveTo>
                  <a:pt x="298970" y="13588"/>
                </a:moveTo>
                <a:lnTo>
                  <a:pt x="128130" y="13588"/>
                </a:lnTo>
                <a:lnTo>
                  <a:pt x="125463" y="16979"/>
                </a:lnTo>
                <a:lnTo>
                  <a:pt x="301637" y="16979"/>
                </a:lnTo>
                <a:lnTo>
                  <a:pt x="298970" y="13588"/>
                </a:lnTo>
                <a:close/>
              </a:path>
              <a:path w="429895" h="1164589">
                <a:moveTo>
                  <a:pt x="290956" y="10185"/>
                </a:moveTo>
                <a:lnTo>
                  <a:pt x="138810" y="10185"/>
                </a:lnTo>
                <a:lnTo>
                  <a:pt x="133464" y="13588"/>
                </a:lnTo>
                <a:lnTo>
                  <a:pt x="293623" y="13588"/>
                </a:lnTo>
                <a:lnTo>
                  <a:pt x="290956" y="10185"/>
                </a:lnTo>
                <a:close/>
              </a:path>
              <a:path w="429895" h="1164589">
                <a:moveTo>
                  <a:pt x="274942" y="6794"/>
                </a:moveTo>
                <a:lnTo>
                  <a:pt x="152158" y="6794"/>
                </a:lnTo>
                <a:lnTo>
                  <a:pt x="149478" y="10185"/>
                </a:lnTo>
                <a:lnTo>
                  <a:pt x="280288" y="10185"/>
                </a:lnTo>
                <a:lnTo>
                  <a:pt x="274942" y="6794"/>
                </a:lnTo>
                <a:close/>
              </a:path>
              <a:path w="429895" h="1164589">
                <a:moveTo>
                  <a:pt x="256260" y="3403"/>
                </a:moveTo>
                <a:lnTo>
                  <a:pt x="170840" y="3403"/>
                </a:lnTo>
                <a:lnTo>
                  <a:pt x="168173" y="6794"/>
                </a:lnTo>
                <a:lnTo>
                  <a:pt x="261594" y="6794"/>
                </a:lnTo>
                <a:lnTo>
                  <a:pt x="256260" y="3403"/>
                </a:lnTo>
                <a:close/>
              </a:path>
              <a:path w="429895" h="1164589">
                <a:moveTo>
                  <a:pt x="221551" y="0"/>
                </a:moveTo>
                <a:lnTo>
                  <a:pt x="205536" y="0"/>
                </a:lnTo>
                <a:lnTo>
                  <a:pt x="202869" y="3403"/>
                </a:lnTo>
                <a:lnTo>
                  <a:pt x="224231" y="3403"/>
                </a:lnTo>
                <a:lnTo>
                  <a:pt x="221551" y="0"/>
                </a:lnTo>
                <a:close/>
              </a:path>
            </a:pathLst>
          </a:custGeom>
          <a:solidFill>
            <a:srgbClr val="7F0000"/>
          </a:solidFill>
        </p:spPr>
        <p:txBody>
          <a:bodyPr wrap="square" lIns="0" tIns="0" rIns="0" bIns="0" rtlCol="0"/>
          <a:lstStyle/>
          <a:p>
            <a:endParaRPr dirty="0"/>
          </a:p>
        </p:txBody>
      </p:sp>
      <p:sp>
        <p:nvSpPr>
          <p:cNvPr id="60" name="object 60"/>
          <p:cNvSpPr/>
          <p:nvPr/>
        </p:nvSpPr>
        <p:spPr>
          <a:xfrm>
            <a:off x="6995159" y="5937503"/>
            <a:ext cx="125095" cy="228600"/>
          </a:xfrm>
          <a:custGeom>
            <a:avLst/>
            <a:gdLst/>
            <a:ahLst/>
            <a:cxnLst/>
            <a:rect l="l" t="t" r="r" b="b"/>
            <a:pathLst>
              <a:path w="125095" h="228600">
                <a:moveTo>
                  <a:pt x="124968" y="0"/>
                </a:moveTo>
                <a:lnTo>
                  <a:pt x="0" y="0"/>
                </a:lnTo>
                <a:lnTo>
                  <a:pt x="13296" y="228600"/>
                </a:lnTo>
                <a:lnTo>
                  <a:pt x="111671" y="228600"/>
                </a:lnTo>
                <a:lnTo>
                  <a:pt x="124968" y="0"/>
                </a:lnTo>
                <a:close/>
              </a:path>
            </a:pathLst>
          </a:custGeom>
          <a:solidFill>
            <a:srgbClr val="FFBFBF"/>
          </a:solidFill>
        </p:spPr>
        <p:txBody>
          <a:bodyPr wrap="square" lIns="0" tIns="0" rIns="0" bIns="0" rtlCol="0"/>
          <a:lstStyle/>
          <a:p>
            <a:endParaRPr dirty="0"/>
          </a:p>
        </p:txBody>
      </p:sp>
      <p:sp>
        <p:nvSpPr>
          <p:cNvPr id="61" name="object 61"/>
          <p:cNvSpPr/>
          <p:nvPr/>
        </p:nvSpPr>
        <p:spPr>
          <a:xfrm>
            <a:off x="6958583" y="6175247"/>
            <a:ext cx="198120" cy="48895"/>
          </a:xfrm>
          <a:custGeom>
            <a:avLst/>
            <a:gdLst/>
            <a:ahLst/>
            <a:cxnLst/>
            <a:rect l="l" t="t" r="r" b="b"/>
            <a:pathLst>
              <a:path w="198120" h="48895">
                <a:moveTo>
                  <a:pt x="147929" y="0"/>
                </a:moveTo>
                <a:lnTo>
                  <a:pt x="50190" y="0"/>
                </a:lnTo>
                <a:lnTo>
                  <a:pt x="0" y="48767"/>
                </a:lnTo>
                <a:lnTo>
                  <a:pt x="198120" y="48767"/>
                </a:lnTo>
                <a:lnTo>
                  <a:pt x="147929" y="0"/>
                </a:lnTo>
                <a:close/>
              </a:path>
            </a:pathLst>
          </a:custGeom>
          <a:solidFill>
            <a:srgbClr val="FFDDFF"/>
          </a:solidFill>
        </p:spPr>
        <p:txBody>
          <a:bodyPr wrap="square" lIns="0" tIns="0" rIns="0" bIns="0" rtlCol="0"/>
          <a:lstStyle/>
          <a:p>
            <a:endParaRPr dirty="0"/>
          </a:p>
        </p:txBody>
      </p:sp>
      <p:sp>
        <p:nvSpPr>
          <p:cNvPr id="62" name="object 62"/>
          <p:cNvSpPr/>
          <p:nvPr/>
        </p:nvSpPr>
        <p:spPr>
          <a:xfrm>
            <a:off x="6861041" y="5730240"/>
            <a:ext cx="393700" cy="198120"/>
          </a:xfrm>
          <a:custGeom>
            <a:avLst/>
            <a:gdLst/>
            <a:ahLst/>
            <a:cxnLst/>
            <a:rect l="l" t="t" r="r" b="b"/>
            <a:pathLst>
              <a:path w="393700" h="198120">
                <a:moveTo>
                  <a:pt x="320979" y="0"/>
                </a:moveTo>
                <a:lnTo>
                  <a:pt x="72224" y="0"/>
                </a:lnTo>
                <a:lnTo>
                  <a:pt x="0" y="198120"/>
                </a:lnTo>
                <a:lnTo>
                  <a:pt x="393192" y="198120"/>
                </a:lnTo>
                <a:lnTo>
                  <a:pt x="320979" y="0"/>
                </a:lnTo>
                <a:close/>
              </a:path>
            </a:pathLst>
          </a:custGeom>
          <a:solidFill>
            <a:srgbClr val="FFDDFF"/>
          </a:solidFill>
        </p:spPr>
        <p:txBody>
          <a:bodyPr wrap="square" lIns="0" tIns="0" rIns="0" bIns="0" rtlCol="0"/>
          <a:lstStyle/>
          <a:p>
            <a:endParaRPr dirty="0"/>
          </a:p>
        </p:txBody>
      </p:sp>
      <p:sp>
        <p:nvSpPr>
          <p:cNvPr id="63" name="object 63"/>
          <p:cNvSpPr/>
          <p:nvPr/>
        </p:nvSpPr>
        <p:spPr>
          <a:xfrm>
            <a:off x="7184134" y="5404103"/>
            <a:ext cx="58419" cy="317500"/>
          </a:xfrm>
          <a:custGeom>
            <a:avLst/>
            <a:gdLst/>
            <a:ahLst/>
            <a:cxnLst/>
            <a:rect l="l" t="t" r="r" b="b"/>
            <a:pathLst>
              <a:path w="58420" h="317500">
                <a:moveTo>
                  <a:pt x="0" y="0"/>
                </a:moveTo>
                <a:lnTo>
                  <a:pt x="18427" y="316992"/>
                </a:lnTo>
                <a:lnTo>
                  <a:pt x="28956" y="289725"/>
                </a:lnTo>
                <a:lnTo>
                  <a:pt x="36855" y="265861"/>
                </a:lnTo>
                <a:lnTo>
                  <a:pt x="42113" y="241998"/>
                </a:lnTo>
                <a:lnTo>
                  <a:pt x="47383" y="221551"/>
                </a:lnTo>
                <a:lnTo>
                  <a:pt x="50012" y="201104"/>
                </a:lnTo>
                <a:lnTo>
                  <a:pt x="55283" y="184061"/>
                </a:lnTo>
                <a:lnTo>
                  <a:pt x="57912" y="163614"/>
                </a:lnTo>
                <a:lnTo>
                  <a:pt x="57912" y="105664"/>
                </a:lnTo>
                <a:lnTo>
                  <a:pt x="55283" y="92024"/>
                </a:lnTo>
                <a:lnTo>
                  <a:pt x="55283" y="81800"/>
                </a:lnTo>
                <a:lnTo>
                  <a:pt x="50012" y="61353"/>
                </a:lnTo>
                <a:lnTo>
                  <a:pt x="47383" y="54533"/>
                </a:lnTo>
                <a:lnTo>
                  <a:pt x="42113" y="44310"/>
                </a:lnTo>
                <a:lnTo>
                  <a:pt x="39484" y="37490"/>
                </a:lnTo>
                <a:lnTo>
                  <a:pt x="23698" y="17043"/>
                </a:lnTo>
                <a:lnTo>
                  <a:pt x="18427" y="13639"/>
                </a:lnTo>
                <a:lnTo>
                  <a:pt x="13157" y="6819"/>
                </a:lnTo>
                <a:lnTo>
                  <a:pt x="7899" y="6819"/>
                </a:lnTo>
                <a:lnTo>
                  <a:pt x="5270" y="3403"/>
                </a:lnTo>
                <a:lnTo>
                  <a:pt x="2628" y="3403"/>
                </a:lnTo>
                <a:lnTo>
                  <a:pt x="0" y="0"/>
                </a:lnTo>
                <a:close/>
              </a:path>
            </a:pathLst>
          </a:custGeom>
          <a:solidFill>
            <a:srgbClr val="FFDDFF"/>
          </a:solidFill>
        </p:spPr>
        <p:txBody>
          <a:bodyPr wrap="square" lIns="0" tIns="0" rIns="0" bIns="0" rtlCol="0"/>
          <a:lstStyle/>
          <a:p>
            <a:endParaRPr dirty="0"/>
          </a:p>
        </p:txBody>
      </p:sp>
      <p:sp>
        <p:nvSpPr>
          <p:cNvPr id="64" name="object 64"/>
          <p:cNvSpPr/>
          <p:nvPr/>
        </p:nvSpPr>
        <p:spPr>
          <a:xfrm>
            <a:off x="6873244" y="5404103"/>
            <a:ext cx="60960" cy="317500"/>
          </a:xfrm>
          <a:custGeom>
            <a:avLst/>
            <a:gdLst/>
            <a:ahLst/>
            <a:cxnLst/>
            <a:rect l="l" t="t" r="r" b="b"/>
            <a:pathLst>
              <a:path w="60959" h="317500">
                <a:moveTo>
                  <a:pt x="60959" y="0"/>
                </a:moveTo>
                <a:lnTo>
                  <a:pt x="58305" y="0"/>
                </a:lnTo>
                <a:lnTo>
                  <a:pt x="55651" y="3403"/>
                </a:lnTo>
                <a:lnTo>
                  <a:pt x="52997" y="3403"/>
                </a:lnTo>
                <a:lnTo>
                  <a:pt x="50355" y="6819"/>
                </a:lnTo>
                <a:lnTo>
                  <a:pt x="47701" y="6819"/>
                </a:lnTo>
                <a:lnTo>
                  <a:pt x="42405" y="10223"/>
                </a:lnTo>
                <a:lnTo>
                  <a:pt x="39750" y="13639"/>
                </a:lnTo>
                <a:lnTo>
                  <a:pt x="34455" y="17043"/>
                </a:lnTo>
                <a:lnTo>
                  <a:pt x="18541" y="37490"/>
                </a:lnTo>
                <a:lnTo>
                  <a:pt x="15900" y="44310"/>
                </a:lnTo>
                <a:lnTo>
                  <a:pt x="13246" y="54533"/>
                </a:lnTo>
                <a:lnTo>
                  <a:pt x="7950" y="61353"/>
                </a:lnTo>
                <a:lnTo>
                  <a:pt x="5295" y="71577"/>
                </a:lnTo>
                <a:lnTo>
                  <a:pt x="5295" y="81800"/>
                </a:lnTo>
                <a:lnTo>
                  <a:pt x="2641" y="92024"/>
                </a:lnTo>
                <a:lnTo>
                  <a:pt x="0" y="105664"/>
                </a:lnTo>
                <a:lnTo>
                  <a:pt x="0" y="149974"/>
                </a:lnTo>
                <a:lnTo>
                  <a:pt x="2641" y="163614"/>
                </a:lnTo>
                <a:lnTo>
                  <a:pt x="5295" y="184061"/>
                </a:lnTo>
                <a:lnTo>
                  <a:pt x="7950" y="201104"/>
                </a:lnTo>
                <a:lnTo>
                  <a:pt x="10591" y="221551"/>
                </a:lnTo>
                <a:lnTo>
                  <a:pt x="15900" y="241998"/>
                </a:lnTo>
                <a:lnTo>
                  <a:pt x="23850" y="265861"/>
                </a:lnTo>
                <a:lnTo>
                  <a:pt x="29146" y="289725"/>
                </a:lnTo>
                <a:lnTo>
                  <a:pt x="39750" y="316992"/>
                </a:lnTo>
                <a:lnTo>
                  <a:pt x="60959" y="0"/>
                </a:lnTo>
                <a:close/>
              </a:path>
            </a:pathLst>
          </a:custGeom>
          <a:solidFill>
            <a:srgbClr val="FFDDFF"/>
          </a:solidFill>
        </p:spPr>
        <p:txBody>
          <a:bodyPr wrap="square" lIns="0" tIns="0" rIns="0" bIns="0" rtlCol="0"/>
          <a:lstStyle/>
          <a:p>
            <a:endParaRPr dirty="0"/>
          </a:p>
        </p:txBody>
      </p:sp>
      <p:sp>
        <p:nvSpPr>
          <p:cNvPr id="65" name="object 65"/>
          <p:cNvSpPr/>
          <p:nvPr/>
        </p:nvSpPr>
        <p:spPr>
          <a:xfrm>
            <a:off x="6943340" y="5084064"/>
            <a:ext cx="226060" cy="113030"/>
          </a:xfrm>
          <a:custGeom>
            <a:avLst/>
            <a:gdLst/>
            <a:ahLst/>
            <a:cxnLst/>
            <a:rect l="l" t="t" r="r" b="b"/>
            <a:pathLst>
              <a:path w="226059" h="113029">
                <a:moveTo>
                  <a:pt x="222897" y="30759"/>
                </a:moveTo>
                <a:lnTo>
                  <a:pt x="0" y="30759"/>
                </a:lnTo>
                <a:lnTo>
                  <a:pt x="0" y="37591"/>
                </a:lnTo>
                <a:lnTo>
                  <a:pt x="29197" y="112775"/>
                </a:lnTo>
                <a:lnTo>
                  <a:pt x="29197" y="109359"/>
                </a:lnTo>
                <a:lnTo>
                  <a:pt x="31851" y="109359"/>
                </a:lnTo>
                <a:lnTo>
                  <a:pt x="31851" y="102527"/>
                </a:lnTo>
                <a:lnTo>
                  <a:pt x="34505" y="102527"/>
                </a:lnTo>
                <a:lnTo>
                  <a:pt x="34505" y="99110"/>
                </a:lnTo>
                <a:lnTo>
                  <a:pt x="37147" y="99110"/>
                </a:lnTo>
                <a:lnTo>
                  <a:pt x="37147" y="95694"/>
                </a:lnTo>
                <a:lnTo>
                  <a:pt x="39801" y="95694"/>
                </a:lnTo>
                <a:lnTo>
                  <a:pt x="42456" y="92265"/>
                </a:lnTo>
                <a:lnTo>
                  <a:pt x="47764" y="92265"/>
                </a:lnTo>
                <a:lnTo>
                  <a:pt x="47764" y="88849"/>
                </a:lnTo>
                <a:lnTo>
                  <a:pt x="50419" y="88849"/>
                </a:lnTo>
                <a:lnTo>
                  <a:pt x="55727" y="85432"/>
                </a:lnTo>
                <a:lnTo>
                  <a:pt x="58381" y="85432"/>
                </a:lnTo>
                <a:lnTo>
                  <a:pt x="61036" y="82016"/>
                </a:lnTo>
                <a:lnTo>
                  <a:pt x="68999" y="82016"/>
                </a:lnTo>
                <a:lnTo>
                  <a:pt x="71653" y="78600"/>
                </a:lnTo>
                <a:lnTo>
                  <a:pt x="87566" y="78600"/>
                </a:lnTo>
                <a:lnTo>
                  <a:pt x="92875" y="75183"/>
                </a:lnTo>
                <a:lnTo>
                  <a:pt x="209632" y="75183"/>
                </a:lnTo>
                <a:lnTo>
                  <a:pt x="225552" y="37591"/>
                </a:lnTo>
                <a:lnTo>
                  <a:pt x="222897" y="37591"/>
                </a:lnTo>
                <a:lnTo>
                  <a:pt x="222897" y="30759"/>
                </a:lnTo>
                <a:close/>
              </a:path>
              <a:path w="226059" h="113029">
                <a:moveTo>
                  <a:pt x="209632" y="75183"/>
                </a:moveTo>
                <a:lnTo>
                  <a:pt x="132676" y="75183"/>
                </a:lnTo>
                <a:lnTo>
                  <a:pt x="135331" y="78600"/>
                </a:lnTo>
                <a:lnTo>
                  <a:pt x="151257" y="78600"/>
                </a:lnTo>
                <a:lnTo>
                  <a:pt x="153911" y="82016"/>
                </a:lnTo>
                <a:lnTo>
                  <a:pt x="161874" y="82016"/>
                </a:lnTo>
                <a:lnTo>
                  <a:pt x="164528" y="85432"/>
                </a:lnTo>
                <a:lnTo>
                  <a:pt x="169837" y="85432"/>
                </a:lnTo>
                <a:lnTo>
                  <a:pt x="172478" y="88849"/>
                </a:lnTo>
                <a:lnTo>
                  <a:pt x="175133" y="88849"/>
                </a:lnTo>
                <a:lnTo>
                  <a:pt x="177787" y="92265"/>
                </a:lnTo>
                <a:lnTo>
                  <a:pt x="180441" y="92265"/>
                </a:lnTo>
                <a:lnTo>
                  <a:pt x="183095" y="95694"/>
                </a:lnTo>
                <a:lnTo>
                  <a:pt x="185750" y="95694"/>
                </a:lnTo>
                <a:lnTo>
                  <a:pt x="185750" y="99110"/>
                </a:lnTo>
                <a:lnTo>
                  <a:pt x="188404" y="99110"/>
                </a:lnTo>
                <a:lnTo>
                  <a:pt x="188404" y="102527"/>
                </a:lnTo>
                <a:lnTo>
                  <a:pt x="191058" y="102527"/>
                </a:lnTo>
                <a:lnTo>
                  <a:pt x="191058" y="105943"/>
                </a:lnTo>
                <a:lnTo>
                  <a:pt x="193713" y="109359"/>
                </a:lnTo>
                <a:lnTo>
                  <a:pt x="193713" y="112775"/>
                </a:lnTo>
                <a:lnTo>
                  <a:pt x="209632" y="75183"/>
                </a:lnTo>
                <a:close/>
              </a:path>
              <a:path w="226059" h="113029">
                <a:moveTo>
                  <a:pt x="220243" y="27343"/>
                </a:moveTo>
                <a:lnTo>
                  <a:pt x="2654" y="27343"/>
                </a:lnTo>
                <a:lnTo>
                  <a:pt x="2654" y="30759"/>
                </a:lnTo>
                <a:lnTo>
                  <a:pt x="220243" y="30759"/>
                </a:lnTo>
                <a:lnTo>
                  <a:pt x="220243" y="27343"/>
                </a:lnTo>
                <a:close/>
              </a:path>
              <a:path w="226059" h="113029">
                <a:moveTo>
                  <a:pt x="217589" y="23926"/>
                </a:moveTo>
                <a:lnTo>
                  <a:pt x="7962" y="23926"/>
                </a:lnTo>
                <a:lnTo>
                  <a:pt x="5308" y="27343"/>
                </a:lnTo>
                <a:lnTo>
                  <a:pt x="217589" y="27343"/>
                </a:lnTo>
                <a:lnTo>
                  <a:pt x="217589" y="23926"/>
                </a:lnTo>
                <a:close/>
              </a:path>
              <a:path w="226059" h="113029">
                <a:moveTo>
                  <a:pt x="212293" y="20510"/>
                </a:moveTo>
                <a:lnTo>
                  <a:pt x="10617" y="20510"/>
                </a:lnTo>
                <a:lnTo>
                  <a:pt x="10617" y="23926"/>
                </a:lnTo>
                <a:lnTo>
                  <a:pt x="212293" y="23926"/>
                </a:lnTo>
                <a:lnTo>
                  <a:pt x="212293" y="20510"/>
                </a:lnTo>
                <a:close/>
              </a:path>
              <a:path w="226059" h="113029">
                <a:moveTo>
                  <a:pt x="206984" y="17081"/>
                </a:moveTo>
                <a:lnTo>
                  <a:pt x="18580" y="17081"/>
                </a:lnTo>
                <a:lnTo>
                  <a:pt x="15925" y="20510"/>
                </a:lnTo>
                <a:lnTo>
                  <a:pt x="206984" y="20510"/>
                </a:lnTo>
                <a:lnTo>
                  <a:pt x="206984" y="17081"/>
                </a:lnTo>
                <a:close/>
              </a:path>
              <a:path w="226059" h="113029">
                <a:moveTo>
                  <a:pt x="199021" y="13665"/>
                </a:moveTo>
                <a:lnTo>
                  <a:pt x="23888" y="13665"/>
                </a:lnTo>
                <a:lnTo>
                  <a:pt x="21234" y="17081"/>
                </a:lnTo>
                <a:lnTo>
                  <a:pt x="201676" y="17081"/>
                </a:lnTo>
                <a:lnTo>
                  <a:pt x="199021" y="13665"/>
                </a:lnTo>
                <a:close/>
              </a:path>
              <a:path w="226059" h="113029">
                <a:moveTo>
                  <a:pt x="191058" y="10248"/>
                </a:moveTo>
                <a:lnTo>
                  <a:pt x="31851" y="10248"/>
                </a:lnTo>
                <a:lnTo>
                  <a:pt x="29197" y="13665"/>
                </a:lnTo>
                <a:lnTo>
                  <a:pt x="196367" y="13665"/>
                </a:lnTo>
                <a:lnTo>
                  <a:pt x="191058" y="10248"/>
                </a:lnTo>
                <a:close/>
              </a:path>
              <a:path w="226059" h="113029">
                <a:moveTo>
                  <a:pt x="175133" y="6832"/>
                </a:moveTo>
                <a:lnTo>
                  <a:pt x="47764" y="6832"/>
                </a:lnTo>
                <a:lnTo>
                  <a:pt x="42456" y="10248"/>
                </a:lnTo>
                <a:lnTo>
                  <a:pt x="180441" y="10248"/>
                </a:lnTo>
                <a:lnTo>
                  <a:pt x="175133" y="6832"/>
                </a:lnTo>
                <a:close/>
              </a:path>
              <a:path w="226059" h="113029">
                <a:moveTo>
                  <a:pt x="159219" y="3416"/>
                </a:moveTo>
                <a:lnTo>
                  <a:pt x="63690" y="3416"/>
                </a:lnTo>
                <a:lnTo>
                  <a:pt x="58381" y="6832"/>
                </a:lnTo>
                <a:lnTo>
                  <a:pt x="167182" y="6832"/>
                </a:lnTo>
                <a:lnTo>
                  <a:pt x="159219" y="3416"/>
                </a:lnTo>
                <a:close/>
              </a:path>
              <a:path w="226059" h="113029">
                <a:moveTo>
                  <a:pt x="135331" y="0"/>
                </a:moveTo>
                <a:lnTo>
                  <a:pt x="87566" y="0"/>
                </a:lnTo>
                <a:lnTo>
                  <a:pt x="84912" y="3416"/>
                </a:lnTo>
                <a:lnTo>
                  <a:pt x="137985" y="3416"/>
                </a:lnTo>
                <a:lnTo>
                  <a:pt x="135331" y="0"/>
                </a:lnTo>
                <a:close/>
              </a:path>
            </a:pathLst>
          </a:custGeom>
          <a:solidFill>
            <a:srgbClr val="FFDDFF"/>
          </a:solidFill>
        </p:spPr>
        <p:txBody>
          <a:bodyPr wrap="square" lIns="0" tIns="0" rIns="0" bIns="0" rtlCol="0"/>
          <a:lstStyle/>
          <a:p>
            <a:endParaRPr dirty="0"/>
          </a:p>
        </p:txBody>
      </p:sp>
      <p:sp>
        <p:nvSpPr>
          <p:cNvPr id="66" name="object 66"/>
          <p:cNvSpPr/>
          <p:nvPr/>
        </p:nvSpPr>
        <p:spPr>
          <a:xfrm>
            <a:off x="6989058" y="5382767"/>
            <a:ext cx="67310" cy="116205"/>
          </a:xfrm>
          <a:custGeom>
            <a:avLst/>
            <a:gdLst/>
            <a:ahLst/>
            <a:cxnLst/>
            <a:rect l="l" t="t" r="r" b="b"/>
            <a:pathLst>
              <a:path w="67309" h="116204">
                <a:moveTo>
                  <a:pt x="21463" y="0"/>
                </a:moveTo>
                <a:lnTo>
                  <a:pt x="0" y="20434"/>
                </a:lnTo>
                <a:lnTo>
                  <a:pt x="18783" y="37477"/>
                </a:lnTo>
                <a:lnTo>
                  <a:pt x="10731" y="51104"/>
                </a:lnTo>
                <a:lnTo>
                  <a:pt x="67056" y="115823"/>
                </a:lnTo>
                <a:lnTo>
                  <a:pt x="21463" y="0"/>
                </a:lnTo>
                <a:close/>
              </a:path>
            </a:pathLst>
          </a:custGeom>
          <a:solidFill>
            <a:srgbClr val="FFDDFF"/>
          </a:solidFill>
        </p:spPr>
        <p:txBody>
          <a:bodyPr wrap="square" lIns="0" tIns="0" rIns="0" bIns="0" rtlCol="0"/>
          <a:lstStyle/>
          <a:p>
            <a:endParaRPr dirty="0"/>
          </a:p>
        </p:txBody>
      </p:sp>
      <p:sp>
        <p:nvSpPr>
          <p:cNvPr id="67" name="object 67"/>
          <p:cNvSpPr/>
          <p:nvPr/>
        </p:nvSpPr>
        <p:spPr>
          <a:xfrm>
            <a:off x="6922006" y="5382769"/>
            <a:ext cx="271780" cy="338455"/>
          </a:xfrm>
          <a:custGeom>
            <a:avLst/>
            <a:gdLst/>
            <a:ahLst/>
            <a:cxnLst/>
            <a:rect l="l" t="t" r="r" b="b"/>
            <a:pathLst>
              <a:path w="271779" h="338454">
                <a:moveTo>
                  <a:pt x="80581" y="0"/>
                </a:moveTo>
                <a:lnTo>
                  <a:pt x="21488" y="17081"/>
                </a:lnTo>
                <a:lnTo>
                  <a:pt x="0" y="338327"/>
                </a:lnTo>
                <a:lnTo>
                  <a:pt x="271271" y="338327"/>
                </a:lnTo>
                <a:lnTo>
                  <a:pt x="256870" y="123024"/>
                </a:lnTo>
                <a:lnTo>
                  <a:pt x="134289" y="123024"/>
                </a:lnTo>
                <a:lnTo>
                  <a:pt x="72516" y="51257"/>
                </a:lnTo>
                <a:lnTo>
                  <a:pt x="80581" y="37591"/>
                </a:lnTo>
                <a:lnTo>
                  <a:pt x="61772" y="20497"/>
                </a:lnTo>
                <a:lnTo>
                  <a:pt x="80581" y="0"/>
                </a:lnTo>
                <a:close/>
              </a:path>
              <a:path w="271779" h="338454">
                <a:moveTo>
                  <a:pt x="188010" y="3416"/>
                </a:moveTo>
                <a:lnTo>
                  <a:pt x="206806" y="20497"/>
                </a:lnTo>
                <a:lnTo>
                  <a:pt x="188010" y="37591"/>
                </a:lnTo>
                <a:lnTo>
                  <a:pt x="196062" y="51257"/>
                </a:lnTo>
                <a:lnTo>
                  <a:pt x="134289" y="123024"/>
                </a:lnTo>
                <a:lnTo>
                  <a:pt x="256870" y="123024"/>
                </a:lnTo>
                <a:lnTo>
                  <a:pt x="249783" y="17081"/>
                </a:lnTo>
                <a:lnTo>
                  <a:pt x="188010" y="3416"/>
                </a:lnTo>
                <a:close/>
              </a:path>
            </a:pathLst>
          </a:custGeom>
          <a:solidFill>
            <a:srgbClr val="FFDDFF"/>
          </a:solidFill>
        </p:spPr>
        <p:txBody>
          <a:bodyPr wrap="square" lIns="0" tIns="0" rIns="0" bIns="0" rtlCol="0"/>
          <a:lstStyle/>
          <a:p>
            <a:endParaRPr dirty="0"/>
          </a:p>
        </p:txBody>
      </p:sp>
      <p:sp>
        <p:nvSpPr>
          <p:cNvPr id="68" name="object 68"/>
          <p:cNvSpPr/>
          <p:nvPr/>
        </p:nvSpPr>
        <p:spPr>
          <a:xfrm>
            <a:off x="7056125" y="5382767"/>
            <a:ext cx="67310" cy="116205"/>
          </a:xfrm>
          <a:custGeom>
            <a:avLst/>
            <a:gdLst/>
            <a:ahLst/>
            <a:cxnLst/>
            <a:rect l="l" t="t" r="r" b="b"/>
            <a:pathLst>
              <a:path w="67309" h="116204">
                <a:moveTo>
                  <a:pt x="45593" y="0"/>
                </a:moveTo>
                <a:lnTo>
                  <a:pt x="0" y="115823"/>
                </a:lnTo>
                <a:lnTo>
                  <a:pt x="56324" y="51104"/>
                </a:lnTo>
                <a:lnTo>
                  <a:pt x="48272" y="37477"/>
                </a:lnTo>
                <a:lnTo>
                  <a:pt x="67056" y="20434"/>
                </a:lnTo>
                <a:lnTo>
                  <a:pt x="45593" y="0"/>
                </a:lnTo>
                <a:close/>
              </a:path>
            </a:pathLst>
          </a:custGeom>
          <a:solidFill>
            <a:srgbClr val="FFDDFF"/>
          </a:solidFill>
        </p:spPr>
        <p:txBody>
          <a:bodyPr wrap="square" lIns="0" tIns="0" rIns="0" bIns="0" rtlCol="0"/>
          <a:lstStyle/>
          <a:p>
            <a:endParaRPr dirty="0"/>
          </a:p>
        </p:txBody>
      </p:sp>
      <p:sp>
        <p:nvSpPr>
          <p:cNvPr id="69" name="object 69"/>
          <p:cNvSpPr/>
          <p:nvPr/>
        </p:nvSpPr>
        <p:spPr>
          <a:xfrm>
            <a:off x="6967732" y="5175507"/>
            <a:ext cx="173990" cy="299085"/>
          </a:xfrm>
          <a:custGeom>
            <a:avLst/>
            <a:gdLst/>
            <a:ahLst/>
            <a:cxnLst/>
            <a:rect l="l" t="t" r="r" b="b"/>
            <a:pathLst>
              <a:path w="173990" h="299085">
                <a:moveTo>
                  <a:pt x="106908" y="186689"/>
                </a:moveTo>
                <a:lnTo>
                  <a:pt x="66814" y="186689"/>
                </a:lnTo>
                <a:lnTo>
                  <a:pt x="66814" y="200266"/>
                </a:lnTo>
                <a:lnTo>
                  <a:pt x="50774" y="203657"/>
                </a:lnTo>
                <a:lnTo>
                  <a:pt x="88201" y="298703"/>
                </a:lnTo>
                <a:lnTo>
                  <a:pt x="122948" y="203657"/>
                </a:lnTo>
                <a:lnTo>
                  <a:pt x="109588" y="200266"/>
                </a:lnTo>
                <a:lnTo>
                  <a:pt x="106908" y="186689"/>
                </a:lnTo>
                <a:close/>
              </a:path>
              <a:path w="173990" h="299085">
                <a:moveTo>
                  <a:pt x="117601" y="183286"/>
                </a:moveTo>
                <a:lnTo>
                  <a:pt x="58800" y="183286"/>
                </a:lnTo>
                <a:lnTo>
                  <a:pt x="61467" y="186689"/>
                </a:lnTo>
                <a:lnTo>
                  <a:pt x="114934" y="186689"/>
                </a:lnTo>
                <a:lnTo>
                  <a:pt x="117601" y="183286"/>
                </a:lnTo>
                <a:close/>
              </a:path>
              <a:path w="173990" h="299085">
                <a:moveTo>
                  <a:pt x="125615" y="179895"/>
                </a:moveTo>
                <a:lnTo>
                  <a:pt x="53454" y="179895"/>
                </a:lnTo>
                <a:lnTo>
                  <a:pt x="56121" y="183286"/>
                </a:lnTo>
                <a:lnTo>
                  <a:pt x="122948" y="183286"/>
                </a:lnTo>
                <a:lnTo>
                  <a:pt x="125615" y="179895"/>
                </a:lnTo>
                <a:close/>
              </a:path>
              <a:path w="173990" h="299085">
                <a:moveTo>
                  <a:pt x="130962" y="176504"/>
                </a:moveTo>
                <a:lnTo>
                  <a:pt x="42760" y="176504"/>
                </a:lnTo>
                <a:lnTo>
                  <a:pt x="45427" y="179895"/>
                </a:lnTo>
                <a:lnTo>
                  <a:pt x="128295" y="179895"/>
                </a:lnTo>
                <a:lnTo>
                  <a:pt x="130962" y="176504"/>
                </a:lnTo>
                <a:close/>
              </a:path>
              <a:path w="173990" h="299085">
                <a:moveTo>
                  <a:pt x="138988" y="169710"/>
                </a:moveTo>
                <a:lnTo>
                  <a:pt x="34747" y="169710"/>
                </a:lnTo>
                <a:lnTo>
                  <a:pt x="40093" y="176504"/>
                </a:lnTo>
                <a:lnTo>
                  <a:pt x="133642" y="176504"/>
                </a:lnTo>
                <a:lnTo>
                  <a:pt x="136309" y="173113"/>
                </a:lnTo>
                <a:lnTo>
                  <a:pt x="138988" y="173113"/>
                </a:lnTo>
                <a:lnTo>
                  <a:pt x="138988" y="169710"/>
                </a:lnTo>
                <a:close/>
              </a:path>
              <a:path w="173990" h="299085">
                <a:moveTo>
                  <a:pt x="147002" y="162928"/>
                </a:moveTo>
                <a:lnTo>
                  <a:pt x="29400" y="162928"/>
                </a:lnTo>
                <a:lnTo>
                  <a:pt x="32067" y="166319"/>
                </a:lnTo>
                <a:lnTo>
                  <a:pt x="32067" y="169710"/>
                </a:lnTo>
                <a:lnTo>
                  <a:pt x="141655" y="169710"/>
                </a:lnTo>
                <a:lnTo>
                  <a:pt x="147002" y="162928"/>
                </a:lnTo>
                <a:close/>
              </a:path>
              <a:path w="173990" h="299085">
                <a:moveTo>
                  <a:pt x="141655" y="37337"/>
                </a:moveTo>
                <a:lnTo>
                  <a:pt x="21374" y="37337"/>
                </a:lnTo>
                <a:lnTo>
                  <a:pt x="13360" y="47523"/>
                </a:lnTo>
                <a:lnTo>
                  <a:pt x="13360" y="50914"/>
                </a:lnTo>
                <a:lnTo>
                  <a:pt x="10693" y="50914"/>
                </a:lnTo>
                <a:lnTo>
                  <a:pt x="8013" y="54305"/>
                </a:lnTo>
                <a:lnTo>
                  <a:pt x="8013" y="57696"/>
                </a:lnTo>
                <a:lnTo>
                  <a:pt x="5346" y="61099"/>
                </a:lnTo>
                <a:lnTo>
                  <a:pt x="5346" y="67881"/>
                </a:lnTo>
                <a:lnTo>
                  <a:pt x="2666" y="71272"/>
                </a:lnTo>
                <a:lnTo>
                  <a:pt x="2666" y="78066"/>
                </a:lnTo>
                <a:lnTo>
                  <a:pt x="0" y="81457"/>
                </a:lnTo>
                <a:lnTo>
                  <a:pt x="0" y="112013"/>
                </a:lnTo>
                <a:lnTo>
                  <a:pt x="2666" y="115404"/>
                </a:lnTo>
                <a:lnTo>
                  <a:pt x="2666" y="122199"/>
                </a:lnTo>
                <a:lnTo>
                  <a:pt x="5346" y="125590"/>
                </a:lnTo>
                <a:lnTo>
                  <a:pt x="5346" y="128981"/>
                </a:lnTo>
                <a:lnTo>
                  <a:pt x="8013" y="132372"/>
                </a:lnTo>
                <a:lnTo>
                  <a:pt x="8013" y="135775"/>
                </a:lnTo>
                <a:lnTo>
                  <a:pt x="13360" y="142557"/>
                </a:lnTo>
                <a:lnTo>
                  <a:pt x="13360" y="145948"/>
                </a:lnTo>
                <a:lnTo>
                  <a:pt x="26720" y="162928"/>
                </a:lnTo>
                <a:lnTo>
                  <a:pt x="149669" y="162928"/>
                </a:lnTo>
                <a:lnTo>
                  <a:pt x="149669" y="159537"/>
                </a:lnTo>
                <a:lnTo>
                  <a:pt x="152349" y="159537"/>
                </a:lnTo>
                <a:lnTo>
                  <a:pt x="152349" y="156133"/>
                </a:lnTo>
                <a:lnTo>
                  <a:pt x="155016" y="156133"/>
                </a:lnTo>
                <a:lnTo>
                  <a:pt x="155016" y="152742"/>
                </a:lnTo>
                <a:lnTo>
                  <a:pt x="157695" y="152742"/>
                </a:lnTo>
                <a:lnTo>
                  <a:pt x="160362" y="149351"/>
                </a:lnTo>
                <a:lnTo>
                  <a:pt x="160362" y="145948"/>
                </a:lnTo>
                <a:lnTo>
                  <a:pt x="163042" y="142557"/>
                </a:lnTo>
                <a:lnTo>
                  <a:pt x="168389" y="128981"/>
                </a:lnTo>
                <a:lnTo>
                  <a:pt x="168389" y="125590"/>
                </a:lnTo>
                <a:lnTo>
                  <a:pt x="171056" y="118795"/>
                </a:lnTo>
                <a:lnTo>
                  <a:pt x="171056" y="105219"/>
                </a:lnTo>
                <a:lnTo>
                  <a:pt x="173735" y="101828"/>
                </a:lnTo>
                <a:lnTo>
                  <a:pt x="173735" y="84861"/>
                </a:lnTo>
                <a:lnTo>
                  <a:pt x="171056" y="81457"/>
                </a:lnTo>
                <a:lnTo>
                  <a:pt x="171056" y="71272"/>
                </a:lnTo>
                <a:lnTo>
                  <a:pt x="168389" y="67881"/>
                </a:lnTo>
                <a:lnTo>
                  <a:pt x="168389" y="61099"/>
                </a:lnTo>
                <a:lnTo>
                  <a:pt x="165709" y="57696"/>
                </a:lnTo>
                <a:lnTo>
                  <a:pt x="165709" y="54305"/>
                </a:lnTo>
                <a:lnTo>
                  <a:pt x="157695" y="44119"/>
                </a:lnTo>
                <a:lnTo>
                  <a:pt x="155016" y="44119"/>
                </a:lnTo>
                <a:lnTo>
                  <a:pt x="152349" y="40728"/>
                </a:lnTo>
                <a:lnTo>
                  <a:pt x="147002" y="40728"/>
                </a:lnTo>
                <a:lnTo>
                  <a:pt x="141655" y="37337"/>
                </a:lnTo>
                <a:close/>
              </a:path>
              <a:path w="173990" h="299085">
                <a:moveTo>
                  <a:pt x="136309" y="33934"/>
                </a:moveTo>
                <a:lnTo>
                  <a:pt x="24053" y="33934"/>
                </a:lnTo>
                <a:lnTo>
                  <a:pt x="24053" y="37337"/>
                </a:lnTo>
                <a:lnTo>
                  <a:pt x="136309" y="37337"/>
                </a:lnTo>
                <a:lnTo>
                  <a:pt x="136309" y="33934"/>
                </a:lnTo>
                <a:close/>
              </a:path>
              <a:path w="173990" h="299085">
                <a:moveTo>
                  <a:pt x="80187" y="3390"/>
                </a:moveTo>
                <a:lnTo>
                  <a:pt x="66814" y="3390"/>
                </a:lnTo>
                <a:lnTo>
                  <a:pt x="66814" y="13576"/>
                </a:lnTo>
                <a:lnTo>
                  <a:pt x="64147" y="16967"/>
                </a:lnTo>
                <a:lnTo>
                  <a:pt x="64147" y="20358"/>
                </a:lnTo>
                <a:lnTo>
                  <a:pt x="56121" y="30543"/>
                </a:lnTo>
                <a:lnTo>
                  <a:pt x="32067" y="30543"/>
                </a:lnTo>
                <a:lnTo>
                  <a:pt x="29400" y="33934"/>
                </a:lnTo>
                <a:lnTo>
                  <a:pt x="133642" y="33934"/>
                </a:lnTo>
                <a:lnTo>
                  <a:pt x="125615" y="23761"/>
                </a:lnTo>
                <a:lnTo>
                  <a:pt x="125615" y="20358"/>
                </a:lnTo>
                <a:lnTo>
                  <a:pt x="117612" y="10185"/>
                </a:lnTo>
                <a:lnTo>
                  <a:pt x="88201" y="10185"/>
                </a:lnTo>
                <a:lnTo>
                  <a:pt x="85521" y="6781"/>
                </a:lnTo>
                <a:lnTo>
                  <a:pt x="82854" y="6781"/>
                </a:lnTo>
                <a:lnTo>
                  <a:pt x="80187" y="3390"/>
                </a:lnTo>
                <a:close/>
              </a:path>
              <a:path w="173990" h="299085">
                <a:moveTo>
                  <a:pt x="112255" y="3390"/>
                </a:moveTo>
                <a:lnTo>
                  <a:pt x="93548" y="3390"/>
                </a:lnTo>
                <a:lnTo>
                  <a:pt x="88201" y="10185"/>
                </a:lnTo>
                <a:lnTo>
                  <a:pt x="117612" y="10185"/>
                </a:lnTo>
                <a:lnTo>
                  <a:pt x="114934" y="6781"/>
                </a:lnTo>
                <a:lnTo>
                  <a:pt x="112255" y="6781"/>
                </a:lnTo>
                <a:lnTo>
                  <a:pt x="112255" y="3390"/>
                </a:lnTo>
                <a:close/>
              </a:path>
              <a:path w="173990" h="299085">
                <a:moveTo>
                  <a:pt x="72161" y="0"/>
                </a:moveTo>
                <a:lnTo>
                  <a:pt x="72161" y="3390"/>
                </a:lnTo>
                <a:lnTo>
                  <a:pt x="74841" y="3390"/>
                </a:lnTo>
                <a:lnTo>
                  <a:pt x="72161" y="0"/>
                </a:lnTo>
                <a:close/>
              </a:path>
              <a:path w="173990" h="299085">
                <a:moveTo>
                  <a:pt x="104241" y="0"/>
                </a:moveTo>
                <a:lnTo>
                  <a:pt x="98894" y="0"/>
                </a:lnTo>
                <a:lnTo>
                  <a:pt x="98894" y="3390"/>
                </a:lnTo>
                <a:lnTo>
                  <a:pt x="106908" y="3390"/>
                </a:lnTo>
                <a:lnTo>
                  <a:pt x="104241" y="0"/>
                </a:lnTo>
                <a:close/>
              </a:path>
            </a:pathLst>
          </a:custGeom>
          <a:solidFill>
            <a:srgbClr val="FFBFBF"/>
          </a:solidFill>
        </p:spPr>
        <p:txBody>
          <a:bodyPr wrap="square" lIns="0" tIns="0" rIns="0" bIns="0" rtlCol="0"/>
          <a:lstStyle/>
          <a:p>
            <a:endParaRPr dirty="0"/>
          </a:p>
        </p:txBody>
      </p:sp>
      <p:sp>
        <p:nvSpPr>
          <p:cNvPr id="70" name="object 70"/>
          <p:cNvSpPr/>
          <p:nvPr/>
        </p:nvSpPr>
        <p:spPr>
          <a:xfrm>
            <a:off x="7016501" y="5257800"/>
            <a:ext cx="15240" cy="9525"/>
          </a:xfrm>
          <a:custGeom>
            <a:avLst/>
            <a:gdLst/>
            <a:ahLst/>
            <a:cxnLst/>
            <a:rect l="l" t="t" r="r" b="b"/>
            <a:pathLst>
              <a:path w="15240" h="9525">
                <a:moveTo>
                  <a:pt x="12699" y="6096"/>
                </a:moveTo>
                <a:lnTo>
                  <a:pt x="2539" y="6096"/>
                </a:lnTo>
                <a:lnTo>
                  <a:pt x="2539" y="9144"/>
                </a:lnTo>
                <a:lnTo>
                  <a:pt x="12699" y="9144"/>
                </a:lnTo>
                <a:lnTo>
                  <a:pt x="12699" y="6096"/>
                </a:lnTo>
                <a:close/>
              </a:path>
              <a:path w="15240" h="9525">
                <a:moveTo>
                  <a:pt x="15239" y="3048"/>
                </a:moveTo>
                <a:lnTo>
                  <a:pt x="0" y="3048"/>
                </a:lnTo>
                <a:lnTo>
                  <a:pt x="0" y="6096"/>
                </a:lnTo>
                <a:lnTo>
                  <a:pt x="15239" y="6096"/>
                </a:lnTo>
                <a:lnTo>
                  <a:pt x="15239" y="3048"/>
                </a:lnTo>
                <a:close/>
              </a:path>
              <a:path w="15240" h="9525">
                <a:moveTo>
                  <a:pt x="12699" y="0"/>
                </a:moveTo>
                <a:lnTo>
                  <a:pt x="2539" y="0"/>
                </a:lnTo>
                <a:lnTo>
                  <a:pt x="2539" y="3048"/>
                </a:lnTo>
                <a:lnTo>
                  <a:pt x="12699" y="3048"/>
                </a:lnTo>
                <a:lnTo>
                  <a:pt x="12699" y="0"/>
                </a:lnTo>
                <a:close/>
              </a:path>
            </a:pathLst>
          </a:custGeom>
          <a:solidFill>
            <a:srgbClr val="7F0000"/>
          </a:solidFill>
        </p:spPr>
        <p:txBody>
          <a:bodyPr wrap="square" lIns="0" tIns="0" rIns="0" bIns="0" rtlCol="0"/>
          <a:lstStyle/>
          <a:p>
            <a:endParaRPr dirty="0"/>
          </a:p>
        </p:txBody>
      </p:sp>
      <p:sp>
        <p:nvSpPr>
          <p:cNvPr id="71" name="object 71"/>
          <p:cNvSpPr/>
          <p:nvPr/>
        </p:nvSpPr>
        <p:spPr>
          <a:xfrm>
            <a:off x="7080504" y="5257800"/>
            <a:ext cx="12700" cy="9525"/>
          </a:xfrm>
          <a:custGeom>
            <a:avLst/>
            <a:gdLst/>
            <a:ahLst/>
            <a:cxnLst/>
            <a:rect l="l" t="t" r="r" b="b"/>
            <a:pathLst>
              <a:path w="12700" h="9525">
                <a:moveTo>
                  <a:pt x="12192" y="0"/>
                </a:moveTo>
                <a:lnTo>
                  <a:pt x="0" y="0"/>
                </a:lnTo>
                <a:lnTo>
                  <a:pt x="0" y="9144"/>
                </a:lnTo>
                <a:lnTo>
                  <a:pt x="9753" y="9144"/>
                </a:lnTo>
                <a:lnTo>
                  <a:pt x="12192" y="6096"/>
                </a:lnTo>
                <a:lnTo>
                  <a:pt x="12192" y="0"/>
                </a:lnTo>
                <a:close/>
              </a:path>
            </a:pathLst>
          </a:custGeom>
          <a:solidFill>
            <a:srgbClr val="7F0000"/>
          </a:solidFill>
        </p:spPr>
        <p:txBody>
          <a:bodyPr wrap="square" lIns="0" tIns="0" rIns="0" bIns="0" rtlCol="0"/>
          <a:lstStyle/>
          <a:p>
            <a:endParaRPr dirty="0"/>
          </a:p>
        </p:txBody>
      </p:sp>
      <p:sp>
        <p:nvSpPr>
          <p:cNvPr id="72" name="object 72"/>
          <p:cNvSpPr/>
          <p:nvPr/>
        </p:nvSpPr>
        <p:spPr>
          <a:xfrm>
            <a:off x="5782659" y="4023963"/>
            <a:ext cx="681545" cy="523055"/>
          </a:xfrm>
          <a:prstGeom prst="rect">
            <a:avLst/>
          </a:prstGeom>
          <a:blipFill>
            <a:blip r:embed="rId11" cstate="print"/>
            <a:stretch>
              <a:fillRect/>
            </a:stretch>
          </a:blipFill>
        </p:spPr>
        <p:txBody>
          <a:bodyPr wrap="square" lIns="0" tIns="0" rIns="0" bIns="0" rtlCol="0"/>
          <a:lstStyle/>
          <a:p>
            <a:endParaRPr dirty="0"/>
          </a:p>
        </p:txBody>
      </p:sp>
      <p:sp>
        <p:nvSpPr>
          <p:cNvPr id="73" name="object 73"/>
          <p:cNvSpPr/>
          <p:nvPr/>
        </p:nvSpPr>
        <p:spPr>
          <a:xfrm>
            <a:off x="4572" y="38103"/>
            <a:ext cx="0" cy="3175"/>
          </a:xfrm>
          <a:custGeom>
            <a:avLst/>
            <a:gdLst/>
            <a:ahLst/>
            <a:cxnLst/>
            <a:rect l="l" t="t" r="r" b="b"/>
            <a:pathLst>
              <a:path h="3175">
                <a:moveTo>
                  <a:pt x="-3968" y="1524"/>
                </a:moveTo>
                <a:lnTo>
                  <a:pt x="3968" y="1524"/>
                </a:lnTo>
              </a:path>
            </a:pathLst>
          </a:custGeom>
          <a:ln w="3175">
            <a:solidFill>
              <a:srgbClr val="000000"/>
            </a:solidFill>
          </a:ln>
        </p:spPr>
        <p:txBody>
          <a:bodyPr wrap="square" lIns="0" tIns="0" rIns="0" bIns="0" rtlCol="0"/>
          <a:lstStyle/>
          <a:p>
            <a:endParaRPr dirty="0"/>
          </a:p>
        </p:txBody>
      </p:sp>
      <p:sp>
        <p:nvSpPr>
          <p:cNvPr id="74" name="object 74"/>
          <p:cNvSpPr/>
          <p:nvPr/>
        </p:nvSpPr>
        <p:spPr>
          <a:xfrm>
            <a:off x="4572" y="38103"/>
            <a:ext cx="0" cy="3175"/>
          </a:xfrm>
          <a:custGeom>
            <a:avLst/>
            <a:gdLst/>
            <a:ahLst/>
            <a:cxnLst/>
            <a:rect l="l" t="t" r="r" b="b"/>
            <a:pathLst>
              <a:path h="3175">
                <a:moveTo>
                  <a:pt x="-3968" y="1524"/>
                </a:moveTo>
                <a:lnTo>
                  <a:pt x="3968" y="1524"/>
                </a:lnTo>
              </a:path>
            </a:pathLst>
          </a:custGeom>
          <a:ln w="3175">
            <a:solidFill>
              <a:srgbClr val="000000"/>
            </a:solidFill>
          </a:ln>
        </p:spPr>
        <p:txBody>
          <a:bodyPr wrap="square" lIns="0" tIns="0" rIns="0" bIns="0" rtlCol="0"/>
          <a:lstStyle/>
          <a:p>
            <a:endParaRPr dirty="0"/>
          </a:p>
        </p:txBody>
      </p:sp>
      <p:sp>
        <p:nvSpPr>
          <p:cNvPr id="75" name="object 75"/>
          <p:cNvSpPr/>
          <p:nvPr/>
        </p:nvSpPr>
        <p:spPr>
          <a:xfrm>
            <a:off x="5798820" y="3790188"/>
            <a:ext cx="15240" cy="45720"/>
          </a:xfrm>
          <a:custGeom>
            <a:avLst/>
            <a:gdLst/>
            <a:ahLst/>
            <a:cxnLst/>
            <a:rect l="l" t="t" r="r" b="b"/>
            <a:pathLst>
              <a:path w="15239" h="45720">
                <a:moveTo>
                  <a:pt x="15239" y="45719"/>
                </a:moveTo>
                <a:lnTo>
                  <a:pt x="9702" y="45719"/>
                </a:lnTo>
                <a:lnTo>
                  <a:pt x="0" y="1904"/>
                </a:lnTo>
                <a:lnTo>
                  <a:pt x="5537" y="0"/>
                </a:lnTo>
                <a:lnTo>
                  <a:pt x="15239" y="45719"/>
                </a:lnTo>
                <a:close/>
              </a:path>
            </a:pathLst>
          </a:custGeom>
          <a:ln w="7937">
            <a:solidFill>
              <a:srgbClr val="000000"/>
            </a:solidFill>
          </a:ln>
        </p:spPr>
        <p:txBody>
          <a:bodyPr wrap="square" lIns="0" tIns="0" rIns="0" bIns="0" rtlCol="0"/>
          <a:lstStyle/>
          <a:p>
            <a:endParaRPr dirty="0"/>
          </a:p>
        </p:txBody>
      </p:sp>
      <p:sp>
        <p:nvSpPr>
          <p:cNvPr id="76" name="object 76"/>
          <p:cNvSpPr/>
          <p:nvPr/>
        </p:nvSpPr>
        <p:spPr>
          <a:xfrm>
            <a:off x="7415779" y="5071871"/>
            <a:ext cx="469900" cy="1283335"/>
          </a:xfrm>
          <a:custGeom>
            <a:avLst/>
            <a:gdLst/>
            <a:ahLst/>
            <a:cxnLst/>
            <a:rect l="l" t="t" r="r" b="b"/>
            <a:pathLst>
              <a:path w="469900" h="1283335">
                <a:moveTo>
                  <a:pt x="318731" y="957732"/>
                </a:moveTo>
                <a:lnTo>
                  <a:pt x="150672" y="957732"/>
                </a:lnTo>
                <a:lnTo>
                  <a:pt x="165163" y="1208379"/>
                </a:lnTo>
                <a:lnTo>
                  <a:pt x="89827" y="1283208"/>
                </a:lnTo>
                <a:lnTo>
                  <a:pt x="379577" y="1283208"/>
                </a:lnTo>
                <a:lnTo>
                  <a:pt x="304241" y="1208379"/>
                </a:lnTo>
                <a:lnTo>
                  <a:pt x="318731" y="957732"/>
                </a:lnTo>
                <a:close/>
              </a:path>
              <a:path w="469900" h="1283335">
                <a:moveTo>
                  <a:pt x="385368" y="729526"/>
                </a:moveTo>
                <a:lnTo>
                  <a:pt x="84035" y="729526"/>
                </a:lnTo>
                <a:lnTo>
                  <a:pt x="0" y="957732"/>
                </a:lnTo>
                <a:lnTo>
                  <a:pt x="469391" y="957732"/>
                </a:lnTo>
                <a:lnTo>
                  <a:pt x="385368" y="729526"/>
                </a:lnTo>
                <a:close/>
              </a:path>
              <a:path w="469900" h="1283335">
                <a:moveTo>
                  <a:pt x="394068" y="362889"/>
                </a:moveTo>
                <a:lnTo>
                  <a:pt x="75336" y="362889"/>
                </a:lnTo>
                <a:lnTo>
                  <a:pt x="69545" y="366636"/>
                </a:lnTo>
                <a:lnTo>
                  <a:pt x="66649" y="370370"/>
                </a:lnTo>
                <a:lnTo>
                  <a:pt x="60858" y="374116"/>
                </a:lnTo>
                <a:lnTo>
                  <a:pt x="57950" y="381596"/>
                </a:lnTo>
                <a:lnTo>
                  <a:pt x="52158" y="385330"/>
                </a:lnTo>
                <a:lnTo>
                  <a:pt x="46367" y="392823"/>
                </a:lnTo>
                <a:lnTo>
                  <a:pt x="43472" y="400303"/>
                </a:lnTo>
                <a:lnTo>
                  <a:pt x="37668" y="407784"/>
                </a:lnTo>
                <a:lnTo>
                  <a:pt x="34772" y="419011"/>
                </a:lnTo>
                <a:lnTo>
                  <a:pt x="28981" y="426491"/>
                </a:lnTo>
                <a:lnTo>
                  <a:pt x="26085" y="437718"/>
                </a:lnTo>
                <a:lnTo>
                  <a:pt x="23190" y="452678"/>
                </a:lnTo>
                <a:lnTo>
                  <a:pt x="20281" y="463905"/>
                </a:lnTo>
                <a:lnTo>
                  <a:pt x="20281" y="478866"/>
                </a:lnTo>
                <a:lnTo>
                  <a:pt x="17386" y="493826"/>
                </a:lnTo>
                <a:lnTo>
                  <a:pt x="17386" y="527494"/>
                </a:lnTo>
                <a:lnTo>
                  <a:pt x="23190" y="564908"/>
                </a:lnTo>
                <a:lnTo>
                  <a:pt x="28981" y="609803"/>
                </a:lnTo>
                <a:lnTo>
                  <a:pt x="34772" y="635990"/>
                </a:lnTo>
                <a:lnTo>
                  <a:pt x="52158" y="688365"/>
                </a:lnTo>
                <a:lnTo>
                  <a:pt x="60858" y="718299"/>
                </a:lnTo>
                <a:lnTo>
                  <a:pt x="66649" y="729526"/>
                </a:lnTo>
                <a:lnTo>
                  <a:pt x="402755" y="729526"/>
                </a:lnTo>
                <a:lnTo>
                  <a:pt x="408546" y="718299"/>
                </a:lnTo>
                <a:lnTo>
                  <a:pt x="417245" y="688365"/>
                </a:lnTo>
                <a:lnTo>
                  <a:pt x="434632" y="635990"/>
                </a:lnTo>
                <a:lnTo>
                  <a:pt x="440423" y="609803"/>
                </a:lnTo>
                <a:lnTo>
                  <a:pt x="446214" y="564908"/>
                </a:lnTo>
                <a:lnTo>
                  <a:pt x="452018" y="527494"/>
                </a:lnTo>
                <a:lnTo>
                  <a:pt x="452018" y="493826"/>
                </a:lnTo>
                <a:lnTo>
                  <a:pt x="449110" y="478866"/>
                </a:lnTo>
                <a:lnTo>
                  <a:pt x="449110" y="463905"/>
                </a:lnTo>
                <a:lnTo>
                  <a:pt x="446214" y="452678"/>
                </a:lnTo>
                <a:lnTo>
                  <a:pt x="443318" y="437718"/>
                </a:lnTo>
                <a:lnTo>
                  <a:pt x="440423" y="426491"/>
                </a:lnTo>
                <a:lnTo>
                  <a:pt x="437527" y="419011"/>
                </a:lnTo>
                <a:lnTo>
                  <a:pt x="431723" y="407784"/>
                </a:lnTo>
                <a:lnTo>
                  <a:pt x="428828" y="400303"/>
                </a:lnTo>
                <a:lnTo>
                  <a:pt x="408546" y="374116"/>
                </a:lnTo>
                <a:lnTo>
                  <a:pt x="402755" y="370370"/>
                </a:lnTo>
                <a:lnTo>
                  <a:pt x="399859" y="366636"/>
                </a:lnTo>
                <a:lnTo>
                  <a:pt x="394068" y="362889"/>
                </a:lnTo>
                <a:close/>
              </a:path>
              <a:path w="469900" h="1283335">
                <a:moveTo>
                  <a:pt x="385368" y="359143"/>
                </a:moveTo>
                <a:lnTo>
                  <a:pt x="84035" y="359143"/>
                </a:lnTo>
                <a:lnTo>
                  <a:pt x="78231" y="362889"/>
                </a:lnTo>
                <a:lnTo>
                  <a:pt x="391159" y="362889"/>
                </a:lnTo>
                <a:lnTo>
                  <a:pt x="385368" y="359143"/>
                </a:lnTo>
                <a:close/>
              </a:path>
              <a:path w="469900" h="1283335">
                <a:moveTo>
                  <a:pt x="379577" y="355409"/>
                </a:moveTo>
                <a:lnTo>
                  <a:pt x="89827" y="355409"/>
                </a:lnTo>
                <a:lnTo>
                  <a:pt x="86931" y="359143"/>
                </a:lnTo>
                <a:lnTo>
                  <a:pt x="382473" y="359143"/>
                </a:lnTo>
                <a:lnTo>
                  <a:pt x="379577" y="355409"/>
                </a:lnTo>
                <a:close/>
              </a:path>
              <a:path w="469900" h="1283335">
                <a:moveTo>
                  <a:pt x="367982" y="41147"/>
                </a:moveTo>
                <a:lnTo>
                  <a:pt x="98513" y="41147"/>
                </a:lnTo>
                <a:lnTo>
                  <a:pt x="98513" y="44894"/>
                </a:lnTo>
                <a:lnTo>
                  <a:pt x="95618" y="48628"/>
                </a:lnTo>
                <a:lnTo>
                  <a:pt x="95618" y="56121"/>
                </a:lnTo>
                <a:lnTo>
                  <a:pt x="110108" y="97269"/>
                </a:lnTo>
                <a:lnTo>
                  <a:pt x="101422" y="108496"/>
                </a:lnTo>
                <a:lnTo>
                  <a:pt x="101422" y="112229"/>
                </a:lnTo>
                <a:lnTo>
                  <a:pt x="98513" y="112229"/>
                </a:lnTo>
                <a:lnTo>
                  <a:pt x="95618" y="115976"/>
                </a:lnTo>
                <a:lnTo>
                  <a:pt x="95618" y="119710"/>
                </a:lnTo>
                <a:lnTo>
                  <a:pt x="89827" y="127203"/>
                </a:lnTo>
                <a:lnTo>
                  <a:pt x="89827" y="130936"/>
                </a:lnTo>
                <a:lnTo>
                  <a:pt x="86931" y="134683"/>
                </a:lnTo>
                <a:lnTo>
                  <a:pt x="86931" y="138417"/>
                </a:lnTo>
                <a:lnTo>
                  <a:pt x="84035" y="142163"/>
                </a:lnTo>
                <a:lnTo>
                  <a:pt x="84035" y="149644"/>
                </a:lnTo>
                <a:lnTo>
                  <a:pt x="81140" y="153390"/>
                </a:lnTo>
                <a:lnTo>
                  <a:pt x="81140" y="164604"/>
                </a:lnTo>
                <a:lnTo>
                  <a:pt x="84035" y="168351"/>
                </a:lnTo>
                <a:lnTo>
                  <a:pt x="84035" y="175831"/>
                </a:lnTo>
                <a:lnTo>
                  <a:pt x="86931" y="175831"/>
                </a:lnTo>
                <a:lnTo>
                  <a:pt x="86931" y="179577"/>
                </a:lnTo>
                <a:lnTo>
                  <a:pt x="89827" y="183311"/>
                </a:lnTo>
                <a:lnTo>
                  <a:pt x="89827" y="198285"/>
                </a:lnTo>
                <a:lnTo>
                  <a:pt x="92722" y="205765"/>
                </a:lnTo>
                <a:lnTo>
                  <a:pt x="92722" y="216979"/>
                </a:lnTo>
                <a:lnTo>
                  <a:pt x="95618" y="220725"/>
                </a:lnTo>
                <a:lnTo>
                  <a:pt x="95618" y="224472"/>
                </a:lnTo>
                <a:lnTo>
                  <a:pt x="98513" y="228206"/>
                </a:lnTo>
                <a:lnTo>
                  <a:pt x="98513" y="235686"/>
                </a:lnTo>
                <a:lnTo>
                  <a:pt x="101422" y="239433"/>
                </a:lnTo>
                <a:lnTo>
                  <a:pt x="101422" y="246913"/>
                </a:lnTo>
                <a:lnTo>
                  <a:pt x="107213" y="254393"/>
                </a:lnTo>
                <a:lnTo>
                  <a:pt x="107213" y="261873"/>
                </a:lnTo>
                <a:lnTo>
                  <a:pt x="110108" y="269366"/>
                </a:lnTo>
                <a:lnTo>
                  <a:pt x="113004" y="273100"/>
                </a:lnTo>
                <a:lnTo>
                  <a:pt x="115900" y="280581"/>
                </a:lnTo>
                <a:lnTo>
                  <a:pt x="124599" y="291807"/>
                </a:lnTo>
                <a:lnTo>
                  <a:pt x="130390" y="306768"/>
                </a:lnTo>
                <a:lnTo>
                  <a:pt x="136182" y="310514"/>
                </a:lnTo>
                <a:lnTo>
                  <a:pt x="139077" y="317995"/>
                </a:lnTo>
                <a:lnTo>
                  <a:pt x="144881" y="325475"/>
                </a:lnTo>
                <a:lnTo>
                  <a:pt x="150672" y="329222"/>
                </a:lnTo>
                <a:lnTo>
                  <a:pt x="156463" y="336702"/>
                </a:lnTo>
                <a:lnTo>
                  <a:pt x="92722" y="355409"/>
                </a:lnTo>
                <a:lnTo>
                  <a:pt x="376681" y="355409"/>
                </a:lnTo>
                <a:lnTo>
                  <a:pt x="307136" y="336702"/>
                </a:lnTo>
                <a:lnTo>
                  <a:pt x="315836" y="329222"/>
                </a:lnTo>
                <a:lnTo>
                  <a:pt x="347700" y="288061"/>
                </a:lnTo>
                <a:lnTo>
                  <a:pt x="353491" y="276847"/>
                </a:lnTo>
                <a:lnTo>
                  <a:pt x="356400" y="269366"/>
                </a:lnTo>
                <a:lnTo>
                  <a:pt x="365086" y="258140"/>
                </a:lnTo>
                <a:lnTo>
                  <a:pt x="370878" y="243179"/>
                </a:lnTo>
                <a:lnTo>
                  <a:pt x="370878" y="235686"/>
                </a:lnTo>
                <a:lnTo>
                  <a:pt x="373773" y="231952"/>
                </a:lnTo>
                <a:lnTo>
                  <a:pt x="376681" y="224472"/>
                </a:lnTo>
                <a:lnTo>
                  <a:pt x="376681" y="213245"/>
                </a:lnTo>
                <a:lnTo>
                  <a:pt x="379577" y="209499"/>
                </a:lnTo>
                <a:lnTo>
                  <a:pt x="379577" y="168351"/>
                </a:lnTo>
                <a:lnTo>
                  <a:pt x="376681" y="164604"/>
                </a:lnTo>
                <a:lnTo>
                  <a:pt x="376681" y="157124"/>
                </a:lnTo>
                <a:lnTo>
                  <a:pt x="373773" y="153390"/>
                </a:lnTo>
                <a:lnTo>
                  <a:pt x="373773" y="145897"/>
                </a:lnTo>
                <a:lnTo>
                  <a:pt x="370878" y="138417"/>
                </a:lnTo>
                <a:lnTo>
                  <a:pt x="370878" y="130936"/>
                </a:lnTo>
                <a:lnTo>
                  <a:pt x="367982" y="127203"/>
                </a:lnTo>
                <a:lnTo>
                  <a:pt x="367982" y="119710"/>
                </a:lnTo>
                <a:lnTo>
                  <a:pt x="356400" y="104749"/>
                </a:lnTo>
                <a:lnTo>
                  <a:pt x="356400" y="101015"/>
                </a:lnTo>
                <a:lnTo>
                  <a:pt x="373773" y="56121"/>
                </a:lnTo>
                <a:lnTo>
                  <a:pt x="370878" y="52374"/>
                </a:lnTo>
                <a:lnTo>
                  <a:pt x="370878" y="48628"/>
                </a:lnTo>
                <a:lnTo>
                  <a:pt x="367982" y="44894"/>
                </a:lnTo>
                <a:lnTo>
                  <a:pt x="367982" y="41147"/>
                </a:lnTo>
                <a:close/>
              </a:path>
              <a:path w="469900" h="1283335">
                <a:moveTo>
                  <a:pt x="365086" y="37414"/>
                </a:moveTo>
                <a:lnTo>
                  <a:pt x="101422" y="37414"/>
                </a:lnTo>
                <a:lnTo>
                  <a:pt x="101422" y="41147"/>
                </a:lnTo>
                <a:lnTo>
                  <a:pt x="365086" y="41147"/>
                </a:lnTo>
                <a:lnTo>
                  <a:pt x="365086" y="37414"/>
                </a:lnTo>
                <a:close/>
              </a:path>
              <a:path w="469900" h="1283335">
                <a:moveTo>
                  <a:pt x="362191" y="33667"/>
                </a:moveTo>
                <a:lnTo>
                  <a:pt x="104317" y="33667"/>
                </a:lnTo>
                <a:lnTo>
                  <a:pt x="104317" y="37414"/>
                </a:lnTo>
                <a:lnTo>
                  <a:pt x="362191" y="37414"/>
                </a:lnTo>
                <a:lnTo>
                  <a:pt x="362191" y="33667"/>
                </a:lnTo>
                <a:close/>
              </a:path>
              <a:path w="469900" h="1283335">
                <a:moveTo>
                  <a:pt x="356400" y="29933"/>
                </a:moveTo>
                <a:lnTo>
                  <a:pt x="110108" y="29933"/>
                </a:lnTo>
                <a:lnTo>
                  <a:pt x="107213" y="33667"/>
                </a:lnTo>
                <a:lnTo>
                  <a:pt x="359295" y="33667"/>
                </a:lnTo>
                <a:lnTo>
                  <a:pt x="356400" y="29933"/>
                </a:lnTo>
                <a:close/>
              </a:path>
              <a:path w="469900" h="1283335">
                <a:moveTo>
                  <a:pt x="350596" y="26187"/>
                </a:moveTo>
                <a:lnTo>
                  <a:pt x="115900" y="26187"/>
                </a:lnTo>
                <a:lnTo>
                  <a:pt x="113004" y="29933"/>
                </a:lnTo>
                <a:lnTo>
                  <a:pt x="353491" y="29933"/>
                </a:lnTo>
                <a:lnTo>
                  <a:pt x="350596" y="26187"/>
                </a:lnTo>
                <a:close/>
              </a:path>
              <a:path w="469900" h="1283335">
                <a:moveTo>
                  <a:pt x="344804" y="22440"/>
                </a:moveTo>
                <a:lnTo>
                  <a:pt x="121704" y="22440"/>
                </a:lnTo>
                <a:lnTo>
                  <a:pt x="118795" y="26187"/>
                </a:lnTo>
                <a:lnTo>
                  <a:pt x="347700" y="26187"/>
                </a:lnTo>
                <a:lnTo>
                  <a:pt x="344804" y="22440"/>
                </a:lnTo>
                <a:close/>
              </a:path>
              <a:path w="469900" h="1283335">
                <a:moveTo>
                  <a:pt x="339013" y="18707"/>
                </a:moveTo>
                <a:lnTo>
                  <a:pt x="127495" y="18707"/>
                </a:lnTo>
                <a:lnTo>
                  <a:pt x="124599" y="22440"/>
                </a:lnTo>
                <a:lnTo>
                  <a:pt x="341909" y="22440"/>
                </a:lnTo>
                <a:lnTo>
                  <a:pt x="339013" y="18707"/>
                </a:lnTo>
                <a:close/>
              </a:path>
              <a:path w="469900" h="1283335">
                <a:moveTo>
                  <a:pt x="327418" y="14960"/>
                </a:moveTo>
                <a:lnTo>
                  <a:pt x="139077" y="14960"/>
                </a:lnTo>
                <a:lnTo>
                  <a:pt x="136182" y="18707"/>
                </a:lnTo>
                <a:lnTo>
                  <a:pt x="330314" y="18707"/>
                </a:lnTo>
                <a:lnTo>
                  <a:pt x="327418" y="14960"/>
                </a:lnTo>
                <a:close/>
              </a:path>
              <a:path w="469900" h="1283335">
                <a:moveTo>
                  <a:pt x="315836" y="11226"/>
                </a:moveTo>
                <a:lnTo>
                  <a:pt x="150672" y="11226"/>
                </a:lnTo>
                <a:lnTo>
                  <a:pt x="147777" y="14960"/>
                </a:lnTo>
                <a:lnTo>
                  <a:pt x="318731" y="14960"/>
                </a:lnTo>
                <a:lnTo>
                  <a:pt x="315836" y="11226"/>
                </a:lnTo>
                <a:close/>
              </a:path>
              <a:path w="469900" h="1283335">
                <a:moveTo>
                  <a:pt x="301345" y="7480"/>
                </a:moveTo>
                <a:lnTo>
                  <a:pt x="165163" y="7480"/>
                </a:lnTo>
                <a:lnTo>
                  <a:pt x="162267" y="11226"/>
                </a:lnTo>
                <a:lnTo>
                  <a:pt x="304241" y="11226"/>
                </a:lnTo>
                <a:lnTo>
                  <a:pt x="301345" y="7480"/>
                </a:lnTo>
                <a:close/>
              </a:path>
              <a:path w="469900" h="1283335">
                <a:moveTo>
                  <a:pt x="281063" y="3746"/>
                </a:moveTo>
                <a:lnTo>
                  <a:pt x="185445" y="3746"/>
                </a:lnTo>
                <a:lnTo>
                  <a:pt x="182549" y="7480"/>
                </a:lnTo>
                <a:lnTo>
                  <a:pt x="283959" y="7480"/>
                </a:lnTo>
                <a:lnTo>
                  <a:pt x="281063" y="3746"/>
                </a:lnTo>
                <a:close/>
              </a:path>
              <a:path w="469900" h="1283335">
                <a:moveTo>
                  <a:pt x="240499" y="0"/>
                </a:moveTo>
                <a:lnTo>
                  <a:pt x="226009" y="0"/>
                </a:lnTo>
                <a:lnTo>
                  <a:pt x="220217" y="3746"/>
                </a:lnTo>
                <a:lnTo>
                  <a:pt x="246291" y="3746"/>
                </a:lnTo>
                <a:lnTo>
                  <a:pt x="240499" y="0"/>
                </a:lnTo>
                <a:close/>
              </a:path>
            </a:pathLst>
          </a:custGeom>
          <a:solidFill>
            <a:srgbClr val="7F0000"/>
          </a:solidFill>
        </p:spPr>
        <p:txBody>
          <a:bodyPr wrap="square" lIns="0" tIns="0" rIns="0" bIns="0" rtlCol="0"/>
          <a:lstStyle/>
          <a:p>
            <a:endParaRPr dirty="0"/>
          </a:p>
        </p:txBody>
      </p:sp>
      <p:sp>
        <p:nvSpPr>
          <p:cNvPr id="77" name="object 77"/>
          <p:cNvSpPr/>
          <p:nvPr/>
        </p:nvSpPr>
        <p:spPr>
          <a:xfrm>
            <a:off x="7580376" y="6025896"/>
            <a:ext cx="137160" cy="250190"/>
          </a:xfrm>
          <a:custGeom>
            <a:avLst/>
            <a:gdLst/>
            <a:ahLst/>
            <a:cxnLst/>
            <a:rect l="l" t="t" r="r" b="b"/>
            <a:pathLst>
              <a:path w="137159" h="250189">
                <a:moveTo>
                  <a:pt x="137159" y="0"/>
                </a:moveTo>
                <a:lnTo>
                  <a:pt x="0" y="0"/>
                </a:lnTo>
                <a:lnTo>
                  <a:pt x="14592" y="249935"/>
                </a:lnTo>
                <a:lnTo>
                  <a:pt x="125488" y="249935"/>
                </a:lnTo>
                <a:lnTo>
                  <a:pt x="137159" y="0"/>
                </a:lnTo>
                <a:close/>
              </a:path>
            </a:pathLst>
          </a:custGeom>
          <a:solidFill>
            <a:srgbClr val="FFBFBF"/>
          </a:solidFill>
        </p:spPr>
        <p:txBody>
          <a:bodyPr wrap="square" lIns="0" tIns="0" rIns="0" bIns="0" rtlCol="0"/>
          <a:lstStyle/>
          <a:p>
            <a:endParaRPr dirty="0"/>
          </a:p>
        </p:txBody>
      </p:sp>
      <p:sp>
        <p:nvSpPr>
          <p:cNvPr id="78" name="object 78"/>
          <p:cNvSpPr/>
          <p:nvPr/>
        </p:nvSpPr>
        <p:spPr>
          <a:xfrm>
            <a:off x="7540752" y="6288023"/>
            <a:ext cx="219710" cy="55244"/>
          </a:xfrm>
          <a:custGeom>
            <a:avLst/>
            <a:gdLst/>
            <a:ahLst/>
            <a:cxnLst/>
            <a:rect l="l" t="t" r="r" b="b"/>
            <a:pathLst>
              <a:path w="219709" h="55245">
                <a:moveTo>
                  <a:pt x="164591" y="0"/>
                </a:moveTo>
                <a:lnTo>
                  <a:pt x="54863" y="0"/>
                </a:lnTo>
                <a:lnTo>
                  <a:pt x="0" y="54863"/>
                </a:lnTo>
                <a:lnTo>
                  <a:pt x="219455" y="54863"/>
                </a:lnTo>
                <a:lnTo>
                  <a:pt x="164591" y="0"/>
                </a:lnTo>
                <a:close/>
              </a:path>
            </a:pathLst>
          </a:custGeom>
          <a:solidFill>
            <a:srgbClr val="FFDDFF"/>
          </a:solidFill>
        </p:spPr>
        <p:txBody>
          <a:bodyPr wrap="square" lIns="0" tIns="0" rIns="0" bIns="0" rtlCol="0"/>
          <a:lstStyle/>
          <a:p>
            <a:endParaRPr dirty="0"/>
          </a:p>
        </p:txBody>
      </p:sp>
      <p:sp>
        <p:nvSpPr>
          <p:cNvPr id="79" name="object 79"/>
          <p:cNvSpPr/>
          <p:nvPr/>
        </p:nvSpPr>
        <p:spPr>
          <a:xfrm>
            <a:off x="7434067" y="5797296"/>
            <a:ext cx="429895" cy="216535"/>
          </a:xfrm>
          <a:custGeom>
            <a:avLst/>
            <a:gdLst/>
            <a:ahLst/>
            <a:cxnLst/>
            <a:rect l="l" t="t" r="r" b="b"/>
            <a:pathLst>
              <a:path w="429895" h="216535">
                <a:moveTo>
                  <a:pt x="350837" y="0"/>
                </a:moveTo>
                <a:lnTo>
                  <a:pt x="81864" y="0"/>
                </a:lnTo>
                <a:lnTo>
                  <a:pt x="0" y="216407"/>
                </a:lnTo>
                <a:lnTo>
                  <a:pt x="429768" y="216407"/>
                </a:lnTo>
                <a:lnTo>
                  <a:pt x="350837" y="0"/>
                </a:lnTo>
                <a:close/>
              </a:path>
            </a:pathLst>
          </a:custGeom>
          <a:solidFill>
            <a:srgbClr val="FFDDFF"/>
          </a:solidFill>
        </p:spPr>
        <p:txBody>
          <a:bodyPr wrap="square" lIns="0" tIns="0" rIns="0" bIns="0" rtlCol="0"/>
          <a:lstStyle/>
          <a:p>
            <a:endParaRPr dirty="0"/>
          </a:p>
        </p:txBody>
      </p:sp>
      <p:sp>
        <p:nvSpPr>
          <p:cNvPr id="80" name="object 80"/>
          <p:cNvSpPr/>
          <p:nvPr/>
        </p:nvSpPr>
        <p:spPr>
          <a:xfrm>
            <a:off x="7787634" y="5437632"/>
            <a:ext cx="67310" cy="347980"/>
          </a:xfrm>
          <a:custGeom>
            <a:avLst/>
            <a:gdLst/>
            <a:ahLst/>
            <a:cxnLst/>
            <a:rect l="l" t="t" r="r" b="b"/>
            <a:pathLst>
              <a:path w="67309" h="347979">
                <a:moveTo>
                  <a:pt x="0" y="0"/>
                </a:moveTo>
                <a:lnTo>
                  <a:pt x="23329" y="347472"/>
                </a:lnTo>
                <a:lnTo>
                  <a:pt x="32080" y="317576"/>
                </a:lnTo>
                <a:lnTo>
                  <a:pt x="40817" y="291426"/>
                </a:lnTo>
                <a:lnTo>
                  <a:pt x="46647" y="265277"/>
                </a:lnTo>
                <a:lnTo>
                  <a:pt x="58318" y="220433"/>
                </a:lnTo>
                <a:lnTo>
                  <a:pt x="61226" y="201752"/>
                </a:lnTo>
                <a:lnTo>
                  <a:pt x="64147" y="179336"/>
                </a:lnTo>
                <a:lnTo>
                  <a:pt x="64147" y="164401"/>
                </a:lnTo>
                <a:lnTo>
                  <a:pt x="67055" y="145719"/>
                </a:lnTo>
                <a:lnTo>
                  <a:pt x="67055" y="130771"/>
                </a:lnTo>
                <a:lnTo>
                  <a:pt x="64147" y="115824"/>
                </a:lnTo>
                <a:lnTo>
                  <a:pt x="64147" y="100876"/>
                </a:lnTo>
                <a:lnTo>
                  <a:pt x="55397" y="67246"/>
                </a:lnTo>
                <a:lnTo>
                  <a:pt x="52489" y="59778"/>
                </a:lnTo>
                <a:lnTo>
                  <a:pt x="49568" y="48577"/>
                </a:lnTo>
                <a:lnTo>
                  <a:pt x="43738" y="41097"/>
                </a:lnTo>
                <a:lnTo>
                  <a:pt x="40817" y="33629"/>
                </a:lnTo>
                <a:lnTo>
                  <a:pt x="34988" y="29895"/>
                </a:lnTo>
                <a:lnTo>
                  <a:pt x="32080" y="22415"/>
                </a:lnTo>
                <a:lnTo>
                  <a:pt x="26250" y="18681"/>
                </a:lnTo>
                <a:lnTo>
                  <a:pt x="23329" y="14947"/>
                </a:lnTo>
                <a:lnTo>
                  <a:pt x="17500" y="11214"/>
                </a:lnTo>
                <a:lnTo>
                  <a:pt x="14579" y="7467"/>
                </a:lnTo>
                <a:lnTo>
                  <a:pt x="11671" y="7467"/>
                </a:lnTo>
                <a:lnTo>
                  <a:pt x="8750" y="3733"/>
                </a:lnTo>
                <a:lnTo>
                  <a:pt x="5841" y="3733"/>
                </a:lnTo>
                <a:lnTo>
                  <a:pt x="0" y="0"/>
                </a:lnTo>
                <a:close/>
              </a:path>
            </a:pathLst>
          </a:custGeom>
          <a:solidFill>
            <a:srgbClr val="FFDDFF"/>
          </a:solidFill>
        </p:spPr>
        <p:txBody>
          <a:bodyPr wrap="square" lIns="0" tIns="0" rIns="0" bIns="0" rtlCol="0"/>
          <a:lstStyle/>
          <a:p>
            <a:endParaRPr dirty="0"/>
          </a:p>
        </p:txBody>
      </p:sp>
      <p:sp>
        <p:nvSpPr>
          <p:cNvPr id="81" name="object 81"/>
          <p:cNvSpPr/>
          <p:nvPr/>
        </p:nvSpPr>
        <p:spPr>
          <a:xfrm>
            <a:off x="7446270" y="5437632"/>
            <a:ext cx="67310" cy="347980"/>
          </a:xfrm>
          <a:custGeom>
            <a:avLst/>
            <a:gdLst/>
            <a:ahLst/>
            <a:cxnLst/>
            <a:rect l="l" t="t" r="r" b="b"/>
            <a:pathLst>
              <a:path w="67309" h="347979">
                <a:moveTo>
                  <a:pt x="67055" y="0"/>
                </a:moveTo>
                <a:lnTo>
                  <a:pt x="61213" y="3733"/>
                </a:lnTo>
                <a:lnTo>
                  <a:pt x="58305" y="3733"/>
                </a:lnTo>
                <a:lnTo>
                  <a:pt x="55384" y="7467"/>
                </a:lnTo>
                <a:lnTo>
                  <a:pt x="52476" y="7467"/>
                </a:lnTo>
                <a:lnTo>
                  <a:pt x="49555" y="11214"/>
                </a:lnTo>
                <a:lnTo>
                  <a:pt x="43726" y="14947"/>
                </a:lnTo>
                <a:lnTo>
                  <a:pt x="40805" y="18681"/>
                </a:lnTo>
                <a:lnTo>
                  <a:pt x="34975" y="22415"/>
                </a:lnTo>
                <a:lnTo>
                  <a:pt x="32067" y="29895"/>
                </a:lnTo>
                <a:lnTo>
                  <a:pt x="26238" y="33629"/>
                </a:lnTo>
                <a:lnTo>
                  <a:pt x="23317" y="41097"/>
                </a:lnTo>
                <a:lnTo>
                  <a:pt x="17487" y="48577"/>
                </a:lnTo>
                <a:lnTo>
                  <a:pt x="14566" y="59778"/>
                </a:lnTo>
                <a:lnTo>
                  <a:pt x="11658" y="67246"/>
                </a:lnTo>
                <a:lnTo>
                  <a:pt x="2908" y="100876"/>
                </a:lnTo>
                <a:lnTo>
                  <a:pt x="2908" y="115824"/>
                </a:lnTo>
                <a:lnTo>
                  <a:pt x="0" y="130771"/>
                </a:lnTo>
                <a:lnTo>
                  <a:pt x="0" y="145719"/>
                </a:lnTo>
                <a:lnTo>
                  <a:pt x="2908" y="164401"/>
                </a:lnTo>
                <a:lnTo>
                  <a:pt x="2908" y="179336"/>
                </a:lnTo>
                <a:lnTo>
                  <a:pt x="5829" y="201752"/>
                </a:lnTo>
                <a:lnTo>
                  <a:pt x="8737" y="220433"/>
                </a:lnTo>
                <a:lnTo>
                  <a:pt x="20396" y="265277"/>
                </a:lnTo>
                <a:lnTo>
                  <a:pt x="26238" y="291426"/>
                </a:lnTo>
                <a:lnTo>
                  <a:pt x="34975" y="317576"/>
                </a:lnTo>
                <a:lnTo>
                  <a:pt x="43726" y="347472"/>
                </a:lnTo>
                <a:lnTo>
                  <a:pt x="67055" y="0"/>
                </a:lnTo>
                <a:close/>
              </a:path>
            </a:pathLst>
          </a:custGeom>
          <a:solidFill>
            <a:srgbClr val="FFDDFF"/>
          </a:solidFill>
        </p:spPr>
        <p:txBody>
          <a:bodyPr wrap="square" lIns="0" tIns="0" rIns="0" bIns="0" rtlCol="0"/>
          <a:lstStyle/>
          <a:p>
            <a:endParaRPr dirty="0"/>
          </a:p>
        </p:txBody>
      </p:sp>
      <p:sp>
        <p:nvSpPr>
          <p:cNvPr id="82" name="object 82"/>
          <p:cNvSpPr/>
          <p:nvPr/>
        </p:nvSpPr>
        <p:spPr>
          <a:xfrm>
            <a:off x="7525506" y="5084064"/>
            <a:ext cx="247015" cy="125095"/>
          </a:xfrm>
          <a:custGeom>
            <a:avLst/>
            <a:gdLst/>
            <a:ahLst/>
            <a:cxnLst/>
            <a:rect l="l" t="t" r="r" b="b"/>
            <a:pathLst>
              <a:path w="247015" h="125095">
                <a:moveTo>
                  <a:pt x="246888" y="37871"/>
                </a:moveTo>
                <a:lnTo>
                  <a:pt x="0" y="37871"/>
                </a:lnTo>
                <a:lnTo>
                  <a:pt x="0" y="41656"/>
                </a:lnTo>
                <a:lnTo>
                  <a:pt x="34861" y="124968"/>
                </a:lnTo>
                <a:lnTo>
                  <a:pt x="34861" y="117398"/>
                </a:lnTo>
                <a:lnTo>
                  <a:pt x="37769" y="117398"/>
                </a:lnTo>
                <a:lnTo>
                  <a:pt x="37769" y="113601"/>
                </a:lnTo>
                <a:lnTo>
                  <a:pt x="43573" y="106032"/>
                </a:lnTo>
                <a:lnTo>
                  <a:pt x="46482" y="106032"/>
                </a:lnTo>
                <a:lnTo>
                  <a:pt x="46482" y="102247"/>
                </a:lnTo>
                <a:lnTo>
                  <a:pt x="52285" y="102247"/>
                </a:lnTo>
                <a:lnTo>
                  <a:pt x="55194" y="98463"/>
                </a:lnTo>
                <a:lnTo>
                  <a:pt x="58102" y="98463"/>
                </a:lnTo>
                <a:lnTo>
                  <a:pt x="60998" y="94678"/>
                </a:lnTo>
                <a:lnTo>
                  <a:pt x="63906" y="94678"/>
                </a:lnTo>
                <a:lnTo>
                  <a:pt x="69710" y="90881"/>
                </a:lnTo>
                <a:lnTo>
                  <a:pt x="75526" y="90881"/>
                </a:lnTo>
                <a:lnTo>
                  <a:pt x="81330" y="87096"/>
                </a:lnTo>
                <a:lnTo>
                  <a:pt x="95859" y="87096"/>
                </a:lnTo>
                <a:lnTo>
                  <a:pt x="101663" y="83312"/>
                </a:lnTo>
                <a:lnTo>
                  <a:pt x="229463" y="83312"/>
                </a:lnTo>
                <a:lnTo>
                  <a:pt x="246888" y="41656"/>
                </a:lnTo>
                <a:lnTo>
                  <a:pt x="246888" y="37871"/>
                </a:lnTo>
                <a:close/>
              </a:path>
              <a:path w="247015" h="125095">
                <a:moveTo>
                  <a:pt x="229463" y="83312"/>
                </a:moveTo>
                <a:lnTo>
                  <a:pt x="145237" y="83312"/>
                </a:lnTo>
                <a:lnTo>
                  <a:pt x="151041" y="87096"/>
                </a:lnTo>
                <a:lnTo>
                  <a:pt x="165569" y="87096"/>
                </a:lnTo>
                <a:lnTo>
                  <a:pt x="171373" y="90881"/>
                </a:lnTo>
                <a:lnTo>
                  <a:pt x="177177" y="90881"/>
                </a:lnTo>
                <a:lnTo>
                  <a:pt x="182994" y="94678"/>
                </a:lnTo>
                <a:lnTo>
                  <a:pt x="185902" y="94678"/>
                </a:lnTo>
                <a:lnTo>
                  <a:pt x="188798" y="98463"/>
                </a:lnTo>
                <a:lnTo>
                  <a:pt x="194614" y="98463"/>
                </a:lnTo>
                <a:lnTo>
                  <a:pt x="194614" y="102247"/>
                </a:lnTo>
                <a:lnTo>
                  <a:pt x="200418" y="102247"/>
                </a:lnTo>
                <a:lnTo>
                  <a:pt x="200418" y="106032"/>
                </a:lnTo>
                <a:lnTo>
                  <a:pt x="203327" y="106032"/>
                </a:lnTo>
                <a:lnTo>
                  <a:pt x="209130" y="113601"/>
                </a:lnTo>
                <a:lnTo>
                  <a:pt x="209130" y="117398"/>
                </a:lnTo>
                <a:lnTo>
                  <a:pt x="212039" y="117398"/>
                </a:lnTo>
                <a:lnTo>
                  <a:pt x="212039" y="124968"/>
                </a:lnTo>
                <a:lnTo>
                  <a:pt x="229463" y="83312"/>
                </a:lnTo>
                <a:close/>
              </a:path>
              <a:path w="247015" h="125095">
                <a:moveTo>
                  <a:pt x="241084" y="30289"/>
                </a:moveTo>
                <a:lnTo>
                  <a:pt x="5816" y="30289"/>
                </a:lnTo>
                <a:lnTo>
                  <a:pt x="2908" y="34086"/>
                </a:lnTo>
                <a:lnTo>
                  <a:pt x="2908" y="37871"/>
                </a:lnTo>
                <a:lnTo>
                  <a:pt x="243992" y="37871"/>
                </a:lnTo>
                <a:lnTo>
                  <a:pt x="243992" y="34086"/>
                </a:lnTo>
                <a:lnTo>
                  <a:pt x="241084" y="30289"/>
                </a:lnTo>
                <a:close/>
              </a:path>
              <a:path w="247015" h="125095">
                <a:moveTo>
                  <a:pt x="238175" y="26504"/>
                </a:moveTo>
                <a:lnTo>
                  <a:pt x="8724" y="26504"/>
                </a:lnTo>
                <a:lnTo>
                  <a:pt x="8724" y="30289"/>
                </a:lnTo>
                <a:lnTo>
                  <a:pt x="238175" y="30289"/>
                </a:lnTo>
                <a:lnTo>
                  <a:pt x="238175" y="26504"/>
                </a:lnTo>
                <a:close/>
              </a:path>
              <a:path w="247015" h="125095">
                <a:moveTo>
                  <a:pt x="232371" y="22720"/>
                </a:moveTo>
                <a:lnTo>
                  <a:pt x="14528" y="22720"/>
                </a:lnTo>
                <a:lnTo>
                  <a:pt x="11620" y="26504"/>
                </a:lnTo>
                <a:lnTo>
                  <a:pt x="235280" y="26504"/>
                </a:lnTo>
                <a:lnTo>
                  <a:pt x="232371" y="22720"/>
                </a:lnTo>
                <a:close/>
              </a:path>
              <a:path w="247015" h="125095">
                <a:moveTo>
                  <a:pt x="226555" y="18935"/>
                </a:moveTo>
                <a:lnTo>
                  <a:pt x="20332" y="18935"/>
                </a:lnTo>
                <a:lnTo>
                  <a:pt x="17437" y="22720"/>
                </a:lnTo>
                <a:lnTo>
                  <a:pt x="229463" y="22720"/>
                </a:lnTo>
                <a:lnTo>
                  <a:pt x="226555" y="18935"/>
                </a:lnTo>
                <a:close/>
              </a:path>
              <a:path w="247015" h="125095">
                <a:moveTo>
                  <a:pt x="220751" y="15151"/>
                </a:moveTo>
                <a:lnTo>
                  <a:pt x="26149" y="15151"/>
                </a:lnTo>
                <a:lnTo>
                  <a:pt x="26149" y="18935"/>
                </a:lnTo>
                <a:lnTo>
                  <a:pt x="220751" y="18935"/>
                </a:lnTo>
                <a:lnTo>
                  <a:pt x="220751" y="15151"/>
                </a:lnTo>
                <a:close/>
              </a:path>
              <a:path w="247015" h="125095">
                <a:moveTo>
                  <a:pt x="209130" y="11366"/>
                </a:moveTo>
                <a:lnTo>
                  <a:pt x="37769" y="11366"/>
                </a:lnTo>
                <a:lnTo>
                  <a:pt x="31953" y="15151"/>
                </a:lnTo>
                <a:lnTo>
                  <a:pt x="214947" y="15151"/>
                </a:lnTo>
                <a:lnTo>
                  <a:pt x="209130" y="11366"/>
                </a:lnTo>
                <a:close/>
              </a:path>
              <a:path w="247015" h="125095">
                <a:moveTo>
                  <a:pt x="194614" y="7569"/>
                </a:moveTo>
                <a:lnTo>
                  <a:pt x="52285" y="7569"/>
                </a:lnTo>
                <a:lnTo>
                  <a:pt x="46482" y="11366"/>
                </a:lnTo>
                <a:lnTo>
                  <a:pt x="200418" y="11366"/>
                </a:lnTo>
                <a:lnTo>
                  <a:pt x="194614" y="7569"/>
                </a:lnTo>
                <a:close/>
              </a:path>
              <a:path w="247015" h="125095">
                <a:moveTo>
                  <a:pt x="174282" y="3784"/>
                </a:moveTo>
                <a:lnTo>
                  <a:pt x="72618" y="3784"/>
                </a:lnTo>
                <a:lnTo>
                  <a:pt x="63906" y="7569"/>
                </a:lnTo>
                <a:lnTo>
                  <a:pt x="182994" y="7569"/>
                </a:lnTo>
                <a:lnTo>
                  <a:pt x="174282" y="3784"/>
                </a:lnTo>
                <a:close/>
              </a:path>
              <a:path w="247015" h="125095">
                <a:moveTo>
                  <a:pt x="148132" y="0"/>
                </a:moveTo>
                <a:lnTo>
                  <a:pt x="98755" y="0"/>
                </a:lnTo>
                <a:lnTo>
                  <a:pt x="92951" y="3784"/>
                </a:lnTo>
                <a:lnTo>
                  <a:pt x="153949" y="3784"/>
                </a:lnTo>
                <a:lnTo>
                  <a:pt x="148132" y="0"/>
                </a:lnTo>
                <a:close/>
              </a:path>
            </a:pathLst>
          </a:custGeom>
          <a:solidFill>
            <a:srgbClr val="FFDDFF"/>
          </a:solidFill>
        </p:spPr>
        <p:txBody>
          <a:bodyPr wrap="square" lIns="0" tIns="0" rIns="0" bIns="0" rtlCol="0"/>
          <a:lstStyle/>
          <a:p>
            <a:endParaRPr dirty="0"/>
          </a:p>
        </p:txBody>
      </p:sp>
      <p:sp>
        <p:nvSpPr>
          <p:cNvPr id="83" name="object 83"/>
          <p:cNvSpPr/>
          <p:nvPr/>
        </p:nvSpPr>
        <p:spPr>
          <a:xfrm>
            <a:off x="7577330" y="5416296"/>
            <a:ext cx="73660" cy="128270"/>
          </a:xfrm>
          <a:custGeom>
            <a:avLst/>
            <a:gdLst/>
            <a:ahLst/>
            <a:cxnLst/>
            <a:rect l="l" t="t" r="r" b="b"/>
            <a:pathLst>
              <a:path w="73659" h="128270">
                <a:moveTo>
                  <a:pt x="23406" y="0"/>
                </a:moveTo>
                <a:lnTo>
                  <a:pt x="0" y="22593"/>
                </a:lnTo>
                <a:lnTo>
                  <a:pt x="17551" y="41414"/>
                </a:lnTo>
                <a:lnTo>
                  <a:pt x="11696" y="56476"/>
                </a:lnTo>
                <a:lnTo>
                  <a:pt x="73151" y="128015"/>
                </a:lnTo>
                <a:lnTo>
                  <a:pt x="23406" y="0"/>
                </a:lnTo>
                <a:close/>
              </a:path>
            </a:pathLst>
          </a:custGeom>
          <a:solidFill>
            <a:srgbClr val="FFDDFF"/>
          </a:solidFill>
        </p:spPr>
        <p:txBody>
          <a:bodyPr wrap="square" lIns="0" tIns="0" rIns="0" bIns="0" rtlCol="0"/>
          <a:lstStyle/>
          <a:p>
            <a:endParaRPr dirty="0"/>
          </a:p>
        </p:txBody>
      </p:sp>
      <p:sp>
        <p:nvSpPr>
          <p:cNvPr id="84" name="object 84"/>
          <p:cNvSpPr/>
          <p:nvPr/>
        </p:nvSpPr>
        <p:spPr>
          <a:xfrm>
            <a:off x="7501125" y="5416299"/>
            <a:ext cx="299085" cy="368935"/>
          </a:xfrm>
          <a:custGeom>
            <a:avLst/>
            <a:gdLst/>
            <a:ahLst/>
            <a:cxnLst/>
            <a:rect l="l" t="t" r="r" b="b"/>
            <a:pathLst>
              <a:path w="299084" h="368935">
                <a:moveTo>
                  <a:pt x="87858" y="0"/>
                </a:moveTo>
                <a:lnTo>
                  <a:pt x="26365" y="18618"/>
                </a:lnTo>
                <a:lnTo>
                  <a:pt x="0" y="368808"/>
                </a:lnTo>
                <a:lnTo>
                  <a:pt x="298703" y="368808"/>
                </a:lnTo>
                <a:lnTo>
                  <a:pt x="283008" y="134112"/>
                </a:lnTo>
                <a:lnTo>
                  <a:pt x="149351" y="134112"/>
                </a:lnTo>
                <a:lnTo>
                  <a:pt x="79070" y="55880"/>
                </a:lnTo>
                <a:lnTo>
                  <a:pt x="87858" y="40970"/>
                </a:lnTo>
                <a:lnTo>
                  <a:pt x="67360" y="22352"/>
                </a:lnTo>
                <a:lnTo>
                  <a:pt x="87858" y="0"/>
                </a:lnTo>
                <a:close/>
              </a:path>
              <a:path w="299084" h="368935">
                <a:moveTo>
                  <a:pt x="207924" y="3721"/>
                </a:moveTo>
                <a:lnTo>
                  <a:pt x="225501" y="22352"/>
                </a:lnTo>
                <a:lnTo>
                  <a:pt x="207924" y="40970"/>
                </a:lnTo>
                <a:lnTo>
                  <a:pt x="213779" y="55880"/>
                </a:lnTo>
                <a:lnTo>
                  <a:pt x="149351" y="134112"/>
                </a:lnTo>
                <a:lnTo>
                  <a:pt x="283008" y="134112"/>
                </a:lnTo>
                <a:lnTo>
                  <a:pt x="275285" y="18618"/>
                </a:lnTo>
                <a:lnTo>
                  <a:pt x="207924" y="3721"/>
                </a:lnTo>
                <a:close/>
              </a:path>
            </a:pathLst>
          </a:custGeom>
          <a:solidFill>
            <a:srgbClr val="FFDDFF"/>
          </a:solidFill>
        </p:spPr>
        <p:txBody>
          <a:bodyPr wrap="square" lIns="0" tIns="0" rIns="0" bIns="0" rtlCol="0"/>
          <a:lstStyle/>
          <a:p>
            <a:endParaRPr dirty="0"/>
          </a:p>
        </p:txBody>
      </p:sp>
      <p:sp>
        <p:nvSpPr>
          <p:cNvPr id="85" name="object 85"/>
          <p:cNvSpPr/>
          <p:nvPr/>
        </p:nvSpPr>
        <p:spPr>
          <a:xfrm>
            <a:off x="7647429" y="5416296"/>
            <a:ext cx="73660" cy="128270"/>
          </a:xfrm>
          <a:custGeom>
            <a:avLst/>
            <a:gdLst/>
            <a:ahLst/>
            <a:cxnLst/>
            <a:rect l="l" t="t" r="r" b="b"/>
            <a:pathLst>
              <a:path w="73659" h="128270">
                <a:moveTo>
                  <a:pt x="49745" y="0"/>
                </a:moveTo>
                <a:lnTo>
                  <a:pt x="0" y="128015"/>
                </a:lnTo>
                <a:lnTo>
                  <a:pt x="61455" y="56476"/>
                </a:lnTo>
                <a:lnTo>
                  <a:pt x="55600" y="41414"/>
                </a:lnTo>
                <a:lnTo>
                  <a:pt x="73152" y="22593"/>
                </a:lnTo>
                <a:lnTo>
                  <a:pt x="49745" y="0"/>
                </a:lnTo>
                <a:close/>
              </a:path>
            </a:pathLst>
          </a:custGeom>
          <a:solidFill>
            <a:srgbClr val="FFDDFF"/>
          </a:solidFill>
        </p:spPr>
        <p:txBody>
          <a:bodyPr wrap="square" lIns="0" tIns="0" rIns="0" bIns="0" rtlCol="0"/>
          <a:lstStyle/>
          <a:p>
            <a:endParaRPr dirty="0"/>
          </a:p>
        </p:txBody>
      </p:sp>
      <p:sp>
        <p:nvSpPr>
          <p:cNvPr id="86" name="object 86"/>
          <p:cNvSpPr/>
          <p:nvPr/>
        </p:nvSpPr>
        <p:spPr>
          <a:xfrm>
            <a:off x="7549891" y="5187689"/>
            <a:ext cx="189230" cy="329565"/>
          </a:xfrm>
          <a:custGeom>
            <a:avLst/>
            <a:gdLst/>
            <a:ahLst/>
            <a:cxnLst/>
            <a:rect l="l" t="t" r="r" b="b"/>
            <a:pathLst>
              <a:path w="189229" h="329564">
                <a:moveTo>
                  <a:pt x="119202" y="205739"/>
                </a:moveTo>
                <a:lnTo>
                  <a:pt x="75590" y="205739"/>
                </a:lnTo>
                <a:lnTo>
                  <a:pt x="72682" y="220713"/>
                </a:lnTo>
                <a:lnTo>
                  <a:pt x="58153" y="224447"/>
                </a:lnTo>
                <a:lnTo>
                  <a:pt x="95948" y="329183"/>
                </a:lnTo>
                <a:lnTo>
                  <a:pt x="133743" y="224447"/>
                </a:lnTo>
                <a:lnTo>
                  <a:pt x="119202" y="220713"/>
                </a:lnTo>
                <a:lnTo>
                  <a:pt x="119202" y="205739"/>
                </a:lnTo>
                <a:close/>
              </a:path>
              <a:path w="189229" h="329564">
                <a:moveTo>
                  <a:pt x="127927" y="202006"/>
                </a:moveTo>
                <a:lnTo>
                  <a:pt x="63969" y="202006"/>
                </a:lnTo>
                <a:lnTo>
                  <a:pt x="66878" y="205739"/>
                </a:lnTo>
                <a:lnTo>
                  <a:pt x="125018" y="205739"/>
                </a:lnTo>
                <a:lnTo>
                  <a:pt x="127927" y="202006"/>
                </a:lnTo>
                <a:close/>
              </a:path>
              <a:path w="189229" h="329564">
                <a:moveTo>
                  <a:pt x="136651" y="198259"/>
                </a:moveTo>
                <a:lnTo>
                  <a:pt x="58153" y="198259"/>
                </a:lnTo>
                <a:lnTo>
                  <a:pt x="61061" y="202006"/>
                </a:lnTo>
                <a:lnTo>
                  <a:pt x="133743" y="202006"/>
                </a:lnTo>
                <a:lnTo>
                  <a:pt x="136651" y="198259"/>
                </a:lnTo>
                <a:close/>
              </a:path>
              <a:path w="189229" h="329564">
                <a:moveTo>
                  <a:pt x="142468" y="194525"/>
                </a:moveTo>
                <a:lnTo>
                  <a:pt x="49428" y="194525"/>
                </a:lnTo>
                <a:lnTo>
                  <a:pt x="52336" y="198259"/>
                </a:lnTo>
                <a:lnTo>
                  <a:pt x="142468" y="198259"/>
                </a:lnTo>
                <a:lnTo>
                  <a:pt x="142468" y="194525"/>
                </a:lnTo>
                <a:close/>
              </a:path>
              <a:path w="189229" h="329564">
                <a:moveTo>
                  <a:pt x="154089" y="187045"/>
                </a:moveTo>
                <a:lnTo>
                  <a:pt x="40703" y="187045"/>
                </a:lnTo>
                <a:lnTo>
                  <a:pt x="46520" y="194525"/>
                </a:lnTo>
                <a:lnTo>
                  <a:pt x="148272" y="194525"/>
                </a:lnTo>
                <a:lnTo>
                  <a:pt x="154089" y="187045"/>
                </a:lnTo>
                <a:close/>
              </a:path>
              <a:path w="189229" h="329564">
                <a:moveTo>
                  <a:pt x="159905" y="179565"/>
                </a:moveTo>
                <a:lnTo>
                  <a:pt x="31978" y="179565"/>
                </a:lnTo>
                <a:lnTo>
                  <a:pt x="37795" y="187045"/>
                </a:lnTo>
                <a:lnTo>
                  <a:pt x="156997" y="187045"/>
                </a:lnTo>
                <a:lnTo>
                  <a:pt x="156997" y="183299"/>
                </a:lnTo>
                <a:lnTo>
                  <a:pt x="159905" y="183299"/>
                </a:lnTo>
                <a:lnTo>
                  <a:pt x="159905" y="179565"/>
                </a:lnTo>
                <a:close/>
              </a:path>
              <a:path w="189229" h="329564">
                <a:moveTo>
                  <a:pt x="156997" y="41147"/>
                </a:moveTo>
                <a:lnTo>
                  <a:pt x="23266" y="41147"/>
                </a:lnTo>
                <a:lnTo>
                  <a:pt x="23266" y="44894"/>
                </a:lnTo>
                <a:lnTo>
                  <a:pt x="8724" y="63601"/>
                </a:lnTo>
                <a:lnTo>
                  <a:pt x="8724" y="67335"/>
                </a:lnTo>
                <a:lnTo>
                  <a:pt x="5816" y="71081"/>
                </a:lnTo>
                <a:lnTo>
                  <a:pt x="5816" y="78562"/>
                </a:lnTo>
                <a:lnTo>
                  <a:pt x="2908" y="82295"/>
                </a:lnTo>
                <a:lnTo>
                  <a:pt x="2908" y="101003"/>
                </a:lnTo>
                <a:lnTo>
                  <a:pt x="0" y="101003"/>
                </a:lnTo>
                <a:lnTo>
                  <a:pt x="0" y="112229"/>
                </a:lnTo>
                <a:lnTo>
                  <a:pt x="2908" y="119710"/>
                </a:lnTo>
                <a:lnTo>
                  <a:pt x="2908" y="127190"/>
                </a:lnTo>
                <a:lnTo>
                  <a:pt x="5816" y="130936"/>
                </a:lnTo>
                <a:lnTo>
                  <a:pt x="5816" y="138417"/>
                </a:lnTo>
                <a:lnTo>
                  <a:pt x="8724" y="142151"/>
                </a:lnTo>
                <a:lnTo>
                  <a:pt x="8724" y="145897"/>
                </a:lnTo>
                <a:lnTo>
                  <a:pt x="11633" y="149631"/>
                </a:lnTo>
                <a:lnTo>
                  <a:pt x="11633" y="153377"/>
                </a:lnTo>
                <a:lnTo>
                  <a:pt x="17449" y="160858"/>
                </a:lnTo>
                <a:lnTo>
                  <a:pt x="17449" y="164591"/>
                </a:lnTo>
                <a:lnTo>
                  <a:pt x="20358" y="168338"/>
                </a:lnTo>
                <a:lnTo>
                  <a:pt x="23266" y="168338"/>
                </a:lnTo>
                <a:lnTo>
                  <a:pt x="26174" y="172084"/>
                </a:lnTo>
                <a:lnTo>
                  <a:pt x="26174" y="175818"/>
                </a:lnTo>
                <a:lnTo>
                  <a:pt x="29082" y="179565"/>
                </a:lnTo>
                <a:lnTo>
                  <a:pt x="162813" y="179565"/>
                </a:lnTo>
                <a:lnTo>
                  <a:pt x="177355" y="160858"/>
                </a:lnTo>
                <a:lnTo>
                  <a:pt x="177355" y="157111"/>
                </a:lnTo>
                <a:lnTo>
                  <a:pt x="180263" y="157111"/>
                </a:lnTo>
                <a:lnTo>
                  <a:pt x="180263" y="149631"/>
                </a:lnTo>
                <a:lnTo>
                  <a:pt x="183172" y="142151"/>
                </a:lnTo>
                <a:lnTo>
                  <a:pt x="186067" y="138417"/>
                </a:lnTo>
                <a:lnTo>
                  <a:pt x="186067" y="127190"/>
                </a:lnTo>
                <a:lnTo>
                  <a:pt x="188975" y="119710"/>
                </a:lnTo>
                <a:lnTo>
                  <a:pt x="188975" y="86042"/>
                </a:lnTo>
                <a:lnTo>
                  <a:pt x="186067" y="82295"/>
                </a:lnTo>
                <a:lnTo>
                  <a:pt x="186067" y="71081"/>
                </a:lnTo>
                <a:lnTo>
                  <a:pt x="183172" y="67335"/>
                </a:lnTo>
                <a:lnTo>
                  <a:pt x="183172" y="63601"/>
                </a:lnTo>
                <a:lnTo>
                  <a:pt x="180263" y="63601"/>
                </a:lnTo>
                <a:lnTo>
                  <a:pt x="180263" y="56121"/>
                </a:lnTo>
                <a:lnTo>
                  <a:pt x="177355" y="56121"/>
                </a:lnTo>
                <a:lnTo>
                  <a:pt x="177355" y="52374"/>
                </a:lnTo>
                <a:lnTo>
                  <a:pt x="174447" y="52374"/>
                </a:lnTo>
                <a:lnTo>
                  <a:pt x="174447" y="48640"/>
                </a:lnTo>
                <a:lnTo>
                  <a:pt x="168630" y="48640"/>
                </a:lnTo>
                <a:lnTo>
                  <a:pt x="168630" y="44894"/>
                </a:lnTo>
                <a:lnTo>
                  <a:pt x="159905" y="44894"/>
                </a:lnTo>
                <a:lnTo>
                  <a:pt x="156997" y="41147"/>
                </a:lnTo>
                <a:close/>
              </a:path>
              <a:path w="189229" h="329564">
                <a:moveTo>
                  <a:pt x="148272" y="37414"/>
                </a:moveTo>
                <a:lnTo>
                  <a:pt x="29082" y="37414"/>
                </a:lnTo>
                <a:lnTo>
                  <a:pt x="26174" y="41147"/>
                </a:lnTo>
                <a:lnTo>
                  <a:pt x="148272" y="41147"/>
                </a:lnTo>
                <a:lnTo>
                  <a:pt x="148272" y="37414"/>
                </a:lnTo>
                <a:close/>
              </a:path>
              <a:path w="189229" h="329564">
                <a:moveTo>
                  <a:pt x="145376" y="33667"/>
                </a:moveTo>
                <a:lnTo>
                  <a:pt x="34886" y="33667"/>
                </a:lnTo>
                <a:lnTo>
                  <a:pt x="31978" y="37414"/>
                </a:lnTo>
                <a:lnTo>
                  <a:pt x="145376" y="37414"/>
                </a:lnTo>
                <a:lnTo>
                  <a:pt x="145376" y="33667"/>
                </a:lnTo>
                <a:close/>
              </a:path>
              <a:path w="189229" h="329564">
                <a:moveTo>
                  <a:pt x="95948" y="7492"/>
                </a:moveTo>
                <a:lnTo>
                  <a:pt x="72682" y="7492"/>
                </a:lnTo>
                <a:lnTo>
                  <a:pt x="72682" y="18707"/>
                </a:lnTo>
                <a:lnTo>
                  <a:pt x="69773" y="18707"/>
                </a:lnTo>
                <a:lnTo>
                  <a:pt x="69773" y="26187"/>
                </a:lnTo>
                <a:lnTo>
                  <a:pt x="66878" y="26187"/>
                </a:lnTo>
                <a:lnTo>
                  <a:pt x="66878" y="29933"/>
                </a:lnTo>
                <a:lnTo>
                  <a:pt x="63969" y="29933"/>
                </a:lnTo>
                <a:lnTo>
                  <a:pt x="63969" y="33667"/>
                </a:lnTo>
                <a:lnTo>
                  <a:pt x="142468" y="33667"/>
                </a:lnTo>
                <a:lnTo>
                  <a:pt x="142468" y="29933"/>
                </a:lnTo>
                <a:lnTo>
                  <a:pt x="127925" y="11226"/>
                </a:lnTo>
                <a:lnTo>
                  <a:pt x="95948" y="11226"/>
                </a:lnTo>
                <a:lnTo>
                  <a:pt x="95948" y="7492"/>
                </a:lnTo>
                <a:close/>
              </a:path>
              <a:path w="189229" h="329564">
                <a:moveTo>
                  <a:pt x="122110" y="3746"/>
                </a:moveTo>
                <a:lnTo>
                  <a:pt x="101765" y="3746"/>
                </a:lnTo>
                <a:lnTo>
                  <a:pt x="101765" y="7492"/>
                </a:lnTo>
                <a:lnTo>
                  <a:pt x="98856" y="7492"/>
                </a:lnTo>
                <a:lnTo>
                  <a:pt x="98856" y="11226"/>
                </a:lnTo>
                <a:lnTo>
                  <a:pt x="127925" y="11226"/>
                </a:lnTo>
                <a:lnTo>
                  <a:pt x="122110" y="3746"/>
                </a:lnTo>
                <a:close/>
              </a:path>
              <a:path w="189229" h="329564">
                <a:moveTo>
                  <a:pt x="90131" y="3746"/>
                </a:moveTo>
                <a:lnTo>
                  <a:pt x="75590" y="3746"/>
                </a:lnTo>
                <a:lnTo>
                  <a:pt x="75590" y="7492"/>
                </a:lnTo>
                <a:lnTo>
                  <a:pt x="90131" y="7492"/>
                </a:lnTo>
                <a:lnTo>
                  <a:pt x="90131" y="3746"/>
                </a:lnTo>
                <a:close/>
              </a:path>
              <a:path w="189229" h="329564">
                <a:moveTo>
                  <a:pt x="81406" y="0"/>
                </a:moveTo>
                <a:lnTo>
                  <a:pt x="78498" y="3746"/>
                </a:lnTo>
                <a:lnTo>
                  <a:pt x="81406" y="3746"/>
                </a:lnTo>
                <a:lnTo>
                  <a:pt x="81406" y="0"/>
                </a:lnTo>
                <a:close/>
              </a:path>
              <a:path w="189229" h="329564">
                <a:moveTo>
                  <a:pt x="116293" y="0"/>
                </a:moveTo>
                <a:lnTo>
                  <a:pt x="110477" y="0"/>
                </a:lnTo>
                <a:lnTo>
                  <a:pt x="107581" y="3746"/>
                </a:lnTo>
                <a:lnTo>
                  <a:pt x="116293" y="3746"/>
                </a:lnTo>
                <a:lnTo>
                  <a:pt x="116293" y="0"/>
                </a:lnTo>
                <a:close/>
              </a:path>
            </a:pathLst>
          </a:custGeom>
          <a:solidFill>
            <a:srgbClr val="FFBFBF"/>
          </a:solidFill>
        </p:spPr>
        <p:txBody>
          <a:bodyPr wrap="square" lIns="0" tIns="0" rIns="0" bIns="0" rtlCol="0"/>
          <a:lstStyle/>
          <a:p>
            <a:endParaRPr dirty="0"/>
          </a:p>
        </p:txBody>
      </p:sp>
      <p:sp>
        <p:nvSpPr>
          <p:cNvPr id="87" name="object 87"/>
          <p:cNvSpPr/>
          <p:nvPr/>
        </p:nvSpPr>
        <p:spPr>
          <a:xfrm>
            <a:off x="7607803" y="5282184"/>
            <a:ext cx="12700" cy="0"/>
          </a:xfrm>
          <a:custGeom>
            <a:avLst/>
            <a:gdLst/>
            <a:ahLst/>
            <a:cxnLst/>
            <a:rect l="l" t="t" r="r" b="b"/>
            <a:pathLst>
              <a:path w="12700">
                <a:moveTo>
                  <a:pt x="0" y="0"/>
                </a:moveTo>
                <a:lnTo>
                  <a:pt x="12204" y="0"/>
                </a:lnTo>
              </a:path>
            </a:pathLst>
          </a:custGeom>
          <a:ln w="12191">
            <a:solidFill>
              <a:srgbClr val="7F0000"/>
            </a:solidFill>
          </a:ln>
        </p:spPr>
        <p:txBody>
          <a:bodyPr wrap="square" lIns="0" tIns="0" rIns="0" bIns="0" rtlCol="0"/>
          <a:lstStyle/>
          <a:p>
            <a:endParaRPr dirty="0"/>
          </a:p>
        </p:txBody>
      </p:sp>
      <p:sp>
        <p:nvSpPr>
          <p:cNvPr id="88" name="object 88"/>
          <p:cNvSpPr/>
          <p:nvPr/>
        </p:nvSpPr>
        <p:spPr>
          <a:xfrm>
            <a:off x="7674864" y="5276088"/>
            <a:ext cx="12700" cy="12700"/>
          </a:xfrm>
          <a:custGeom>
            <a:avLst/>
            <a:gdLst/>
            <a:ahLst/>
            <a:cxnLst/>
            <a:rect l="l" t="t" r="r" b="b"/>
            <a:pathLst>
              <a:path w="12700" h="12700">
                <a:moveTo>
                  <a:pt x="12192" y="0"/>
                </a:moveTo>
                <a:lnTo>
                  <a:pt x="2438" y="0"/>
                </a:lnTo>
                <a:lnTo>
                  <a:pt x="2438" y="4064"/>
                </a:lnTo>
                <a:lnTo>
                  <a:pt x="0" y="4064"/>
                </a:lnTo>
                <a:lnTo>
                  <a:pt x="0" y="8128"/>
                </a:lnTo>
                <a:lnTo>
                  <a:pt x="2438" y="8128"/>
                </a:lnTo>
                <a:lnTo>
                  <a:pt x="2438" y="12192"/>
                </a:lnTo>
                <a:lnTo>
                  <a:pt x="12192" y="12192"/>
                </a:lnTo>
                <a:lnTo>
                  <a:pt x="12192" y="0"/>
                </a:lnTo>
                <a:close/>
              </a:path>
            </a:pathLst>
          </a:custGeom>
          <a:solidFill>
            <a:srgbClr val="7F0000"/>
          </a:solidFill>
        </p:spPr>
        <p:txBody>
          <a:bodyPr wrap="square" lIns="0" tIns="0" rIns="0" bIns="0" rtlCol="0"/>
          <a:lstStyle/>
          <a:p>
            <a:endParaRPr dirty="0"/>
          </a:p>
        </p:txBody>
      </p:sp>
      <p:sp>
        <p:nvSpPr>
          <p:cNvPr id="89" name="object 89"/>
          <p:cNvSpPr/>
          <p:nvPr/>
        </p:nvSpPr>
        <p:spPr>
          <a:xfrm>
            <a:off x="7985753" y="4998713"/>
            <a:ext cx="499872" cy="1222248"/>
          </a:xfrm>
          <a:prstGeom prst="rect">
            <a:avLst/>
          </a:prstGeom>
          <a:blipFill>
            <a:blip r:embed="rId12" cstate="print"/>
            <a:stretch>
              <a:fillRect/>
            </a:stretch>
          </a:blipFill>
        </p:spPr>
        <p:txBody>
          <a:bodyPr wrap="square" lIns="0" tIns="0" rIns="0" bIns="0" rtlCol="0"/>
          <a:lstStyle/>
          <a:p>
            <a:endParaRPr dirty="0"/>
          </a:p>
        </p:txBody>
      </p:sp>
      <p:sp>
        <p:nvSpPr>
          <p:cNvPr id="90" name="object 90"/>
          <p:cNvSpPr/>
          <p:nvPr/>
        </p:nvSpPr>
        <p:spPr>
          <a:xfrm>
            <a:off x="4713841" y="2631376"/>
            <a:ext cx="1068705" cy="62230"/>
          </a:xfrm>
          <a:custGeom>
            <a:avLst/>
            <a:gdLst/>
            <a:ahLst/>
            <a:cxnLst/>
            <a:rect l="l" t="t" r="r" b="b"/>
            <a:pathLst>
              <a:path w="1068704" h="62230">
                <a:moveTo>
                  <a:pt x="0" y="34988"/>
                </a:moveTo>
                <a:lnTo>
                  <a:pt x="377215" y="62217"/>
                </a:lnTo>
                <a:lnTo>
                  <a:pt x="363486" y="0"/>
                </a:lnTo>
                <a:lnTo>
                  <a:pt x="1068565" y="61506"/>
                </a:lnTo>
              </a:path>
            </a:pathLst>
          </a:custGeom>
          <a:ln w="57150">
            <a:solidFill>
              <a:srgbClr val="000000"/>
            </a:solidFill>
          </a:ln>
        </p:spPr>
        <p:txBody>
          <a:bodyPr wrap="square" lIns="0" tIns="0" rIns="0" bIns="0" rtlCol="0"/>
          <a:lstStyle/>
          <a:p>
            <a:endParaRPr dirty="0"/>
          </a:p>
        </p:txBody>
      </p:sp>
      <p:sp>
        <p:nvSpPr>
          <p:cNvPr id="91" name="object 91"/>
          <p:cNvSpPr/>
          <p:nvPr/>
        </p:nvSpPr>
        <p:spPr>
          <a:xfrm>
            <a:off x="5746487" y="2604990"/>
            <a:ext cx="178435" cy="170815"/>
          </a:xfrm>
          <a:custGeom>
            <a:avLst/>
            <a:gdLst/>
            <a:ahLst/>
            <a:cxnLst/>
            <a:rect l="l" t="t" r="r" b="b"/>
            <a:pathLst>
              <a:path w="178435" h="170814">
                <a:moveTo>
                  <a:pt x="14909" y="0"/>
                </a:moveTo>
                <a:lnTo>
                  <a:pt x="0" y="170802"/>
                </a:lnTo>
                <a:lnTo>
                  <a:pt x="178257" y="100304"/>
                </a:lnTo>
                <a:lnTo>
                  <a:pt x="14909" y="0"/>
                </a:lnTo>
                <a:close/>
              </a:path>
            </a:pathLst>
          </a:custGeom>
          <a:solidFill>
            <a:srgbClr val="000000"/>
          </a:solidFill>
        </p:spPr>
        <p:txBody>
          <a:bodyPr wrap="square" lIns="0" tIns="0" rIns="0" bIns="0" rtlCol="0"/>
          <a:lstStyle/>
          <a:p>
            <a:endParaRPr dirty="0"/>
          </a:p>
        </p:txBody>
      </p:sp>
      <p:sp>
        <p:nvSpPr>
          <p:cNvPr id="92" name="object 92"/>
          <p:cNvSpPr/>
          <p:nvPr/>
        </p:nvSpPr>
        <p:spPr>
          <a:xfrm>
            <a:off x="4571340" y="2582912"/>
            <a:ext cx="177165" cy="171450"/>
          </a:xfrm>
          <a:custGeom>
            <a:avLst/>
            <a:gdLst/>
            <a:ahLst/>
            <a:cxnLst/>
            <a:rect l="l" t="t" r="r" b="b"/>
            <a:pathLst>
              <a:path w="177164" h="171450">
                <a:moveTo>
                  <a:pt x="177164" y="0"/>
                </a:moveTo>
                <a:lnTo>
                  <a:pt x="0" y="73164"/>
                </a:lnTo>
                <a:lnTo>
                  <a:pt x="164833" y="171005"/>
                </a:lnTo>
                <a:lnTo>
                  <a:pt x="177164" y="0"/>
                </a:lnTo>
                <a:close/>
              </a:path>
            </a:pathLst>
          </a:custGeom>
          <a:solidFill>
            <a:srgbClr val="000000"/>
          </a:solidFill>
        </p:spPr>
        <p:txBody>
          <a:bodyPr wrap="square" lIns="0" tIns="0" rIns="0" bIns="0" rtlCol="0"/>
          <a:lstStyle/>
          <a:p>
            <a:endParaRPr dirty="0"/>
          </a:p>
        </p:txBody>
      </p:sp>
      <p:sp>
        <p:nvSpPr>
          <p:cNvPr id="93" name="object 93"/>
          <p:cNvSpPr txBox="1"/>
          <p:nvPr/>
        </p:nvSpPr>
        <p:spPr>
          <a:xfrm>
            <a:off x="4866763" y="2141005"/>
            <a:ext cx="1055370" cy="454659"/>
          </a:xfrm>
          <a:prstGeom prst="rect">
            <a:avLst/>
          </a:prstGeom>
        </p:spPr>
        <p:txBody>
          <a:bodyPr vert="horz" wrap="square" lIns="0" tIns="0" rIns="0" bIns="0" rtlCol="0">
            <a:spAutoFit/>
          </a:bodyPr>
          <a:lstStyle/>
          <a:p>
            <a:pPr marL="12700" marR="5080">
              <a:lnSpc>
                <a:spcPct val="80000"/>
              </a:lnSpc>
            </a:pPr>
            <a:r>
              <a:rPr sz="1800" b="1" i="1" dirty="0">
                <a:latin typeface="Arial"/>
                <a:cs typeface="Arial"/>
              </a:rPr>
              <a:t>Satellite  </a:t>
            </a:r>
            <a:r>
              <a:rPr sz="1800" b="1" i="1" spc="-10" dirty="0">
                <a:latin typeface="Arial"/>
                <a:cs typeface="Arial"/>
              </a:rPr>
              <a:t>N</a:t>
            </a:r>
            <a:r>
              <a:rPr sz="1800" b="1" i="1" dirty="0">
                <a:latin typeface="Arial"/>
                <a:cs typeface="Arial"/>
              </a:rPr>
              <a:t>et</a:t>
            </a:r>
            <a:r>
              <a:rPr sz="1800" b="1" i="1" spc="-10" dirty="0">
                <a:latin typeface="Arial"/>
                <a:cs typeface="Arial"/>
              </a:rPr>
              <a:t>w</a:t>
            </a:r>
            <a:r>
              <a:rPr sz="1800" b="1" i="1" dirty="0">
                <a:latin typeface="Arial"/>
                <a:cs typeface="Arial"/>
              </a:rPr>
              <a:t>o</a:t>
            </a:r>
            <a:r>
              <a:rPr sz="1800" b="1" i="1" spc="-10" dirty="0">
                <a:latin typeface="Arial"/>
                <a:cs typeface="Arial"/>
              </a:rPr>
              <a:t>r</a:t>
            </a:r>
            <a:r>
              <a:rPr sz="1800" b="1" i="1" dirty="0">
                <a:latin typeface="Arial"/>
                <a:cs typeface="Arial"/>
              </a:rPr>
              <a:t>k</a:t>
            </a:r>
            <a:r>
              <a:rPr sz="1800" b="1" i="1" spc="-5" dirty="0">
                <a:latin typeface="Arial"/>
                <a:cs typeface="Arial"/>
              </a:rPr>
              <a:t>s</a:t>
            </a:r>
            <a:endParaRPr sz="1800" dirty="0">
              <a:latin typeface="Arial"/>
              <a:cs typeface="Arial"/>
            </a:endParaRPr>
          </a:p>
        </p:txBody>
      </p:sp>
      <p:sp>
        <p:nvSpPr>
          <p:cNvPr id="94" name="object 94"/>
          <p:cNvSpPr/>
          <p:nvPr/>
        </p:nvSpPr>
        <p:spPr>
          <a:xfrm>
            <a:off x="6016752" y="1624583"/>
            <a:ext cx="3093720" cy="1889760"/>
          </a:xfrm>
          <a:custGeom>
            <a:avLst/>
            <a:gdLst/>
            <a:ahLst/>
            <a:cxnLst/>
            <a:rect l="l" t="t" r="r" b="b"/>
            <a:pathLst>
              <a:path w="3093720" h="1889760">
                <a:moveTo>
                  <a:pt x="0" y="0"/>
                </a:moveTo>
                <a:lnTo>
                  <a:pt x="3093720" y="0"/>
                </a:lnTo>
                <a:lnTo>
                  <a:pt x="3093720" y="1889760"/>
                </a:lnTo>
                <a:lnTo>
                  <a:pt x="0" y="1889760"/>
                </a:lnTo>
                <a:lnTo>
                  <a:pt x="0" y="0"/>
                </a:lnTo>
                <a:close/>
              </a:path>
            </a:pathLst>
          </a:custGeom>
          <a:ln w="19050">
            <a:solidFill>
              <a:srgbClr val="000000"/>
            </a:solidFill>
          </a:ln>
        </p:spPr>
        <p:txBody>
          <a:bodyPr wrap="square" lIns="0" tIns="0" rIns="0" bIns="0" rtlCol="0"/>
          <a:lstStyle/>
          <a:p>
            <a:endParaRPr dirty="0"/>
          </a:p>
        </p:txBody>
      </p:sp>
      <p:sp>
        <p:nvSpPr>
          <p:cNvPr id="95" name="object 95"/>
          <p:cNvSpPr txBox="1"/>
          <p:nvPr/>
        </p:nvSpPr>
        <p:spPr>
          <a:xfrm>
            <a:off x="6096953" y="1662041"/>
            <a:ext cx="2845435" cy="749300"/>
          </a:xfrm>
          <a:prstGeom prst="rect">
            <a:avLst/>
          </a:prstGeom>
        </p:spPr>
        <p:txBody>
          <a:bodyPr vert="horz" wrap="square" lIns="0" tIns="0" rIns="0" bIns="0" rtlCol="0">
            <a:spAutoFit/>
          </a:bodyPr>
          <a:lstStyle/>
          <a:p>
            <a:pPr marL="12700" marR="5080">
              <a:lnSpc>
                <a:spcPts val="1920"/>
              </a:lnSpc>
            </a:pPr>
            <a:r>
              <a:rPr sz="2000" b="1" spc="-5" dirty="0">
                <a:latin typeface="Arial"/>
                <a:cs typeface="Arial"/>
              </a:rPr>
              <a:t>Medical Data </a:t>
            </a:r>
            <a:r>
              <a:rPr sz="2000" b="1" spc="-10" dirty="0">
                <a:latin typeface="Arial"/>
                <a:cs typeface="Arial"/>
              </a:rPr>
              <a:t>Server </a:t>
            </a:r>
            <a:r>
              <a:rPr sz="2000" b="1" spc="-5" dirty="0">
                <a:latin typeface="Arial"/>
                <a:cs typeface="Arial"/>
              </a:rPr>
              <a:t>for  Data </a:t>
            </a:r>
            <a:r>
              <a:rPr sz="2000" b="1" dirty="0">
                <a:latin typeface="Arial"/>
                <a:cs typeface="Arial"/>
              </a:rPr>
              <a:t>Mining </a:t>
            </a:r>
            <a:r>
              <a:rPr sz="2000" b="1" spc="5" dirty="0">
                <a:latin typeface="Arial"/>
                <a:cs typeface="Arial"/>
              </a:rPr>
              <a:t>with  </a:t>
            </a:r>
            <a:r>
              <a:rPr sz="2000" b="1" dirty="0">
                <a:latin typeface="Arial"/>
                <a:cs typeface="Arial"/>
              </a:rPr>
              <a:t>Machine</a:t>
            </a:r>
            <a:r>
              <a:rPr sz="2000" b="1" spc="-95" dirty="0">
                <a:latin typeface="Arial"/>
                <a:cs typeface="Arial"/>
              </a:rPr>
              <a:t> </a:t>
            </a:r>
            <a:r>
              <a:rPr sz="2000" b="1" spc="-10" dirty="0">
                <a:latin typeface="Arial"/>
                <a:cs typeface="Arial"/>
              </a:rPr>
              <a:t>Learning</a:t>
            </a:r>
            <a:endParaRPr sz="2000" dirty="0">
              <a:latin typeface="Arial"/>
              <a:cs typeface="Arial"/>
            </a:endParaRPr>
          </a:p>
        </p:txBody>
      </p:sp>
      <p:sp>
        <p:nvSpPr>
          <p:cNvPr id="96" name="object 96"/>
          <p:cNvSpPr txBox="1"/>
          <p:nvPr/>
        </p:nvSpPr>
        <p:spPr>
          <a:xfrm>
            <a:off x="6300215" y="4291584"/>
            <a:ext cx="2786380" cy="2033270"/>
          </a:xfrm>
          <a:prstGeom prst="rect">
            <a:avLst/>
          </a:prstGeom>
          <a:ln w="19050">
            <a:solidFill>
              <a:srgbClr val="000000"/>
            </a:solidFill>
          </a:ln>
        </p:spPr>
        <p:txBody>
          <a:bodyPr vert="horz" wrap="square" lIns="0" tIns="34290" rIns="0" bIns="0" rtlCol="0">
            <a:spAutoFit/>
          </a:bodyPr>
          <a:lstStyle/>
          <a:p>
            <a:pPr marL="81915" marR="351790">
              <a:lnSpc>
                <a:spcPts val="2160"/>
              </a:lnSpc>
              <a:spcBef>
                <a:spcPts val="270"/>
              </a:spcBef>
            </a:pPr>
            <a:r>
              <a:rPr sz="2000" b="1" spc="-5" dirty="0">
                <a:latin typeface="Arial"/>
                <a:cs typeface="Arial"/>
              </a:rPr>
              <a:t>Medical Center and  </a:t>
            </a:r>
            <a:r>
              <a:rPr sz="2000" b="1" spc="-10" dirty="0">
                <a:latin typeface="Arial"/>
                <a:cs typeface="Arial"/>
              </a:rPr>
              <a:t>General</a:t>
            </a:r>
            <a:r>
              <a:rPr sz="2000" b="1" spc="-55" dirty="0">
                <a:latin typeface="Arial"/>
                <a:cs typeface="Arial"/>
              </a:rPr>
              <a:t> </a:t>
            </a:r>
            <a:r>
              <a:rPr sz="2000" b="1" spc="-5" dirty="0">
                <a:latin typeface="Arial"/>
                <a:cs typeface="Arial"/>
              </a:rPr>
              <a:t>Hospitals</a:t>
            </a:r>
            <a:endParaRPr sz="2000" dirty="0">
              <a:latin typeface="Arial"/>
              <a:cs typeface="Arial"/>
            </a:endParaRPr>
          </a:p>
          <a:p>
            <a:pPr>
              <a:lnSpc>
                <a:spcPct val="100000"/>
              </a:lnSpc>
            </a:pPr>
            <a:endParaRPr sz="2200" dirty="0">
              <a:latin typeface="Times New Roman"/>
              <a:cs typeface="Times New Roman"/>
            </a:endParaRPr>
          </a:p>
          <a:p>
            <a:pPr>
              <a:lnSpc>
                <a:spcPct val="100000"/>
              </a:lnSpc>
            </a:pPr>
            <a:endParaRPr sz="2200" dirty="0">
              <a:latin typeface="Times New Roman"/>
              <a:cs typeface="Times New Roman"/>
            </a:endParaRPr>
          </a:p>
          <a:p>
            <a:pPr marL="393065" algn="ctr">
              <a:lnSpc>
                <a:spcPct val="100000"/>
              </a:lnSpc>
              <a:spcBef>
                <a:spcPts val="1730"/>
              </a:spcBef>
            </a:pPr>
            <a:r>
              <a:rPr sz="1200" spc="-5" dirty="0">
                <a:solidFill>
                  <a:srgbClr val="8A8A8A"/>
                </a:solidFill>
                <a:latin typeface="Arial"/>
                <a:cs typeface="Arial"/>
              </a:rPr>
              <a:t>8</a:t>
            </a:r>
            <a:endParaRPr sz="1200" dirty="0">
              <a:latin typeface="Arial"/>
              <a:cs typeface="Arial"/>
            </a:endParaRPr>
          </a:p>
        </p:txBody>
      </p:sp>
      <p:sp>
        <p:nvSpPr>
          <p:cNvPr id="97" name="object 97"/>
          <p:cNvSpPr/>
          <p:nvPr/>
        </p:nvSpPr>
        <p:spPr>
          <a:xfrm>
            <a:off x="7920874" y="5362854"/>
            <a:ext cx="67945" cy="102235"/>
          </a:xfrm>
          <a:custGeom>
            <a:avLst/>
            <a:gdLst/>
            <a:ahLst/>
            <a:cxnLst/>
            <a:rect l="l" t="t" r="r" b="b"/>
            <a:pathLst>
              <a:path w="67945" h="102235">
                <a:moveTo>
                  <a:pt x="67500" y="0"/>
                </a:moveTo>
                <a:lnTo>
                  <a:pt x="0" y="0"/>
                </a:lnTo>
                <a:lnTo>
                  <a:pt x="0" y="102209"/>
                </a:lnTo>
                <a:lnTo>
                  <a:pt x="67500" y="102209"/>
                </a:lnTo>
                <a:lnTo>
                  <a:pt x="67500" y="0"/>
                </a:lnTo>
                <a:close/>
              </a:path>
            </a:pathLst>
          </a:custGeom>
          <a:solidFill>
            <a:srgbClr val="E92903"/>
          </a:solidFill>
        </p:spPr>
        <p:txBody>
          <a:bodyPr wrap="square" lIns="0" tIns="0" rIns="0" bIns="0" rtlCol="0"/>
          <a:lstStyle/>
          <a:p>
            <a:endParaRPr dirty="0"/>
          </a:p>
        </p:txBody>
      </p:sp>
      <p:sp>
        <p:nvSpPr>
          <p:cNvPr id="98" name="object 98"/>
          <p:cNvSpPr/>
          <p:nvPr/>
        </p:nvSpPr>
        <p:spPr>
          <a:xfrm>
            <a:off x="7851647" y="5256987"/>
            <a:ext cx="204470" cy="106045"/>
          </a:xfrm>
          <a:custGeom>
            <a:avLst/>
            <a:gdLst/>
            <a:ahLst/>
            <a:cxnLst/>
            <a:rect l="l" t="t" r="r" b="b"/>
            <a:pathLst>
              <a:path w="204470" h="106045">
                <a:moveTo>
                  <a:pt x="204216" y="0"/>
                </a:moveTo>
                <a:lnTo>
                  <a:pt x="0" y="0"/>
                </a:lnTo>
                <a:lnTo>
                  <a:pt x="0" y="105867"/>
                </a:lnTo>
                <a:lnTo>
                  <a:pt x="204216" y="105867"/>
                </a:lnTo>
                <a:lnTo>
                  <a:pt x="204216" y="0"/>
                </a:lnTo>
                <a:close/>
              </a:path>
            </a:pathLst>
          </a:custGeom>
          <a:solidFill>
            <a:srgbClr val="E92903"/>
          </a:solidFill>
        </p:spPr>
        <p:txBody>
          <a:bodyPr wrap="square" lIns="0" tIns="0" rIns="0" bIns="0" rtlCol="0"/>
          <a:lstStyle/>
          <a:p>
            <a:endParaRPr dirty="0"/>
          </a:p>
        </p:txBody>
      </p:sp>
      <p:sp>
        <p:nvSpPr>
          <p:cNvPr id="99" name="object 99"/>
          <p:cNvSpPr/>
          <p:nvPr/>
        </p:nvSpPr>
        <p:spPr>
          <a:xfrm>
            <a:off x="7920874" y="5151120"/>
            <a:ext cx="67945" cy="106045"/>
          </a:xfrm>
          <a:custGeom>
            <a:avLst/>
            <a:gdLst/>
            <a:ahLst/>
            <a:cxnLst/>
            <a:rect l="l" t="t" r="r" b="b"/>
            <a:pathLst>
              <a:path w="67945" h="106045">
                <a:moveTo>
                  <a:pt x="67500" y="0"/>
                </a:moveTo>
                <a:lnTo>
                  <a:pt x="0" y="0"/>
                </a:lnTo>
                <a:lnTo>
                  <a:pt x="0" y="105867"/>
                </a:lnTo>
                <a:lnTo>
                  <a:pt x="67500" y="105867"/>
                </a:lnTo>
                <a:lnTo>
                  <a:pt x="67500" y="0"/>
                </a:lnTo>
                <a:close/>
              </a:path>
            </a:pathLst>
          </a:custGeom>
          <a:solidFill>
            <a:srgbClr val="E92903"/>
          </a:solidFill>
        </p:spPr>
        <p:txBody>
          <a:bodyPr wrap="square" lIns="0" tIns="0" rIns="0" bIns="0" rtlCol="0"/>
          <a:lstStyle/>
          <a:p>
            <a:endParaRPr dirty="0"/>
          </a:p>
        </p:txBody>
      </p:sp>
      <p:sp>
        <p:nvSpPr>
          <p:cNvPr id="100" name="object 100"/>
          <p:cNvSpPr/>
          <p:nvPr/>
        </p:nvSpPr>
        <p:spPr>
          <a:xfrm>
            <a:off x="7851647" y="5151120"/>
            <a:ext cx="204470" cy="314325"/>
          </a:xfrm>
          <a:custGeom>
            <a:avLst/>
            <a:gdLst/>
            <a:ahLst/>
            <a:cxnLst/>
            <a:rect l="l" t="t" r="r" b="b"/>
            <a:pathLst>
              <a:path w="204470" h="314325">
                <a:moveTo>
                  <a:pt x="69227" y="0"/>
                </a:moveTo>
                <a:lnTo>
                  <a:pt x="69227" y="105867"/>
                </a:lnTo>
                <a:lnTo>
                  <a:pt x="0" y="105867"/>
                </a:lnTo>
                <a:lnTo>
                  <a:pt x="0" y="211734"/>
                </a:lnTo>
                <a:lnTo>
                  <a:pt x="69227" y="211734"/>
                </a:lnTo>
                <a:lnTo>
                  <a:pt x="69227" y="313943"/>
                </a:lnTo>
                <a:lnTo>
                  <a:pt x="136728" y="313943"/>
                </a:lnTo>
                <a:lnTo>
                  <a:pt x="136728" y="211734"/>
                </a:lnTo>
                <a:lnTo>
                  <a:pt x="204216" y="211734"/>
                </a:lnTo>
                <a:lnTo>
                  <a:pt x="204216" y="105867"/>
                </a:lnTo>
                <a:lnTo>
                  <a:pt x="136728" y="105867"/>
                </a:lnTo>
                <a:lnTo>
                  <a:pt x="136728" y="0"/>
                </a:lnTo>
                <a:lnTo>
                  <a:pt x="69227" y="0"/>
                </a:lnTo>
                <a:close/>
              </a:path>
            </a:pathLst>
          </a:custGeom>
          <a:ln w="11112">
            <a:solidFill>
              <a:srgbClr val="000000"/>
            </a:solidFill>
          </a:ln>
        </p:spPr>
        <p:txBody>
          <a:bodyPr wrap="square" lIns="0" tIns="0" rIns="0" bIns="0" rtlCol="0"/>
          <a:lstStyle/>
          <a:p>
            <a:endParaRPr dirty="0"/>
          </a:p>
        </p:txBody>
      </p:sp>
      <p:sp>
        <p:nvSpPr>
          <p:cNvPr id="101" name="object 101"/>
          <p:cNvSpPr/>
          <p:nvPr/>
        </p:nvSpPr>
        <p:spPr>
          <a:xfrm>
            <a:off x="917447" y="2276855"/>
            <a:ext cx="1639811" cy="1728215"/>
          </a:xfrm>
          <a:prstGeom prst="rect">
            <a:avLst/>
          </a:prstGeom>
          <a:blipFill>
            <a:blip r:embed="rId13" cstate="print"/>
            <a:stretch>
              <a:fillRect/>
            </a:stretch>
          </a:blipFill>
        </p:spPr>
        <p:txBody>
          <a:bodyPr wrap="square" lIns="0" tIns="0" rIns="0" bIns="0" rtlCol="0"/>
          <a:lstStyle/>
          <a:p>
            <a:endParaRPr dirty="0"/>
          </a:p>
        </p:txBody>
      </p:sp>
      <p:sp>
        <p:nvSpPr>
          <p:cNvPr id="102" name="object 102"/>
          <p:cNvSpPr/>
          <p:nvPr/>
        </p:nvSpPr>
        <p:spPr>
          <a:xfrm>
            <a:off x="1252475" y="3754887"/>
            <a:ext cx="219963" cy="224276"/>
          </a:xfrm>
          <a:prstGeom prst="rect">
            <a:avLst/>
          </a:prstGeom>
          <a:blipFill>
            <a:blip r:embed="rId14" cstate="print"/>
            <a:stretch>
              <a:fillRect/>
            </a:stretch>
          </a:blipFill>
        </p:spPr>
        <p:txBody>
          <a:bodyPr wrap="square" lIns="0" tIns="0" rIns="0" bIns="0" rtlCol="0"/>
          <a:lstStyle/>
          <a:p>
            <a:endParaRPr dirty="0"/>
          </a:p>
        </p:txBody>
      </p:sp>
      <p:sp>
        <p:nvSpPr>
          <p:cNvPr id="103" name="object 103"/>
          <p:cNvSpPr txBox="1"/>
          <p:nvPr/>
        </p:nvSpPr>
        <p:spPr>
          <a:xfrm>
            <a:off x="130175" y="2762639"/>
            <a:ext cx="665480" cy="382270"/>
          </a:xfrm>
          <a:prstGeom prst="rect">
            <a:avLst/>
          </a:prstGeom>
        </p:spPr>
        <p:txBody>
          <a:bodyPr vert="horz" wrap="square" lIns="0" tIns="0" rIns="0" bIns="0" rtlCol="0">
            <a:spAutoFit/>
          </a:bodyPr>
          <a:lstStyle/>
          <a:p>
            <a:pPr marL="12700">
              <a:lnSpc>
                <a:spcPct val="100000"/>
              </a:lnSpc>
            </a:pPr>
            <a:r>
              <a:rPr sz="2400" b="1" spc="-10" dirty="0">
                <a:solidFill>
                  <a:srgbClr val="FF0000"/>
                </a:solidFill>
                <a:latin typeface="Arial"/>
                <a:cs typeface="Arial"/>
              </a:rPr>
              <a:t>B</a:t>
            </a:r>
            <a:r>
              <a:rPr sz="2400" b="1" spc="-85" dirty="0">
                <a:solidFill>
                  <a:srgbClr val="FF0000"/>
                </a:solidFill>
                <a:latin typeface="Arial"/>
                <a:cs typeface="Arial"/>
              </a:rPr>
              <a:t>AN</a:t>
            </a:r>
            <a:endParaRPr sz="2400" dirty="0">
              <a:latin typeface="Arial"/>
              <a:cs typeface="Arial"/>
            </a:endParaRPr>
          </a:p>
        </p:txBody>
      </p:sp>
      <p:sp>
        <p:nvSpPr>
          <p:cNvPr id="104" name="object 104"/>
          <p:cNvSpPr/>
          <p:nvPr/>
        </p:nvSpPr>
        <p:spPr>
          <a:xfrm>
            <a:off x="1831848" y="2996183"/>
            <a:ext cx="795655" cy="304800"/>
          </a:xfrm>
          <a:custGeom>
            <a:avLst/>
            <a:gdLst/>
            <a:ahLst/>
            <a:cxnLst/>
            <a:rect l="l" t="t" r="r" b="b"/>
            <a:pathLst>
              <a:path w="795655" h="304800">
                <a:moveTo>
                  <a:pt x="0" y="0"/>
                </a:moveTo>
                <a:lnTo>
                  <a:pt x="795527" y="0"/>
                </a:lnTo>
                <a:lnTo>
                  <a:pt x="795527" y="304800"/>
                </a:lnTo>
                <a:lnTo>
                  <a:pt x="0" y="304800"/>
                </a:lnTo>
                <a:lnTo>
                  <a:pt x="0" y="0"/>
                </a:lnTo>
                <a:close/>
              </a:path>
            </a:pathLst>
          </a:custGeom>
          <a:solidFill>
            <a:srgbClr val="000000"/>
          </a:solidFill>
        </p:spPr>
        <p:txBody>
          <a:bodyPr wrap="square" lIns="0" tIns="0" rIns="0" bIns="0" rtlCol="0"/>
          <a:lstStyle/>
          <a:p>
            <a:endParaRPr dirty="0"/>
          </a:p>
        </p:txBody>
      </p:sp>
      <p:sp>
        <p:nvSpPr>
          <p:cNvPr id="105" name="object 105"/>
          <p:cNvSpPr txBox="1"/>
          <p:nvPr/>
        </p:nvSpPr>
        <p:spPr>
          <a:xfrm>
            <a:off x="1817687" y="2872232"/>
            <a:ext cx="639445" cy="298450"/>
          </a:xfrm>
          <a:prstGeom prst="rect">
            <a:avLst/>
          </a:prstGeom>
        </p:spPr>
        <p:txBody>
          <a:bodyPr vert="horz" wrap="square" lIns="0" tIns="0" rIns="0" bIns="0" rtlCol="0">
            <a:spAutoFit/>
          </a:bodyPr>
          <a:lstStyle/>
          <a:p>
            <a:pPr marL="12700">
              <a:lnSpc>
                <a:spcPct val="100000"/>
              </a:lnSpc>
            </a:pPr>
            <a:r>
              <a:rPr sz="1800" b="1" spc="10" dirty="0">
                <a:solidFill>
                  <a:srgbClr val="FFFFFF"/>
                </a:solidFill>
                <a:latin typeface="Calibri"/>
                <a:cs typeface="Calibri"/>
              </a:rPr>
              <a:t>M</a:t>
            </a:r>
            <a:r>
              <a:rPr sz="1800" b="1" spc="-10" dirty="0">
                <a:solidFill>
                  <a:srgbClr val="FFFFFF"/>
                </a:solidFill>
                <a:latin typeface="Calibri"/>
                <a:cs typeface="Calibri"/>
              </a:rPr>
              <a:t>oble</a:t>
            </a:r>
            <a:endParaRPr sz="1800" dirty="0">
              <a:latin typeface="Calibri"/>
              <a:cs typeface="Calibri"/>
            </a:endParaRPr>
          </a:p>
        </p:txBody>
      </p:sp>
      <p:sp>
        <p:nvSpPr>
          <p:cNvPr id="106" name="object 106"/>
          <p:cNvSpPr txBox="1"/>
          <p:nvPr/>
        </p:nvSpPr>
        <p:spPr>
          <a:xfrm>
            <a:off x="1817687" y="3009391"/>
            <a:ext cx="697230" cy="298450"/>
          </a:xfrm>
          <a:prstGeom prst="rect">
            <a:avLst/>
          </a:prstGeom>
        </p:spPr>
        <p:txBody>
          <a:bodyPr vert="horz" wrap="square" lIns="0" tIns="0" rIns="0" bIns="0" rtlCol="0">
            <a:spAutoFit/>
          </a:bodyPr>
          <a:lstStyle/>
          <a:p>
            <a:pPr marL="12700">
              <a:lnSpc>
                <a:spcPct val="100000"/>
              </a:lnSpc>
            </a:pPr>
            <a:r>
              <a:rPr sz="1800" b="1" spc="-15" dirty="0">
                <a:solidFill>
                  <a:srgbClr val="FFFFFF"/>
                </a:solidFill>
                <a:latin typeface="Calibri"/>
                <a:cs typeface="Calibri"/>
              </a:rPr>
              <a:t>S</a:t>
            </a:r>
            <a:r>
              <a:rPr sz="1800" b="1" spc="-25" dirty="0">
                <a:solidFill>
                  <a:srgbClr val="FFFFFF"/>
                </a:solidFill>
                <a:latin typeface="Calibri"/>
                <a:cs typeface="Calibri"/>
              </a:rPr>
              <a:t>ta</a:t>
            </a:r>
            <a:r>
              <a:rPr sz="1800" b="1" dirty="0">
                <a:solidFill>
                  <a:srgbClr val="FFFFFF"/>
                </a:solidFill>
                <a:latin typeface="Calibri"/>
                <a:cs typeface="Calibri"/>
              </a:rPr>
              <a:t>t</a:t>
            </a:r>
            <a:r>
              <a:rPr sz="1800" b="1" spc="-10" dirty="0">
                <a:solidFill>
                  <a:srgbClr val="FFFFFF"/>
                </a:solidFill>
                <a:latin typeface="Calibri"/>
                <a:cs typeface="Calibri"/>
              </a:rPr>
              <a:t>io</a:t>
            </a:r>
            <a:r>
              <a:rPr sz="1800" b="1" dirty="0">
                <a:solidFill>
                  <a:srgbClr val="FFFFFF"/>
                </a:solidFill>
                <a:latin typeface="Calibri"/>
                <a:cs typeface="Calibri"/>
              </a:rPr>
              <a:t>n</a:t>
            </a:r>
            <a:endParaRPr sz="1800" dirty="0">
              <a:latin typeface="Calibri"/>
              <a:cs typeface="Calibri"/>
            </a:endParaRPr>
          </a:p>
        </p:txBody>
      </p:sp>
      <p:sp>
        <p:nvSpPr>
          <p:cNvPr id="107" name="object 107"/>
          <p:cNvSpPr txBox="1"/>
          <p:nvPr/>
        </p:nvSpPr>
        <p:spPr>
          <a:xfrm>
            <a:off x="113664" y="1228788"/>
            <a:ext cx="2054225" cy="365760"/>
          </a:xfrm>
          <a:prstGeom prst="rect">
            <a:avLst/>
          </a:prstGeom>
        </p:spPr>
        <p:txBody>
          <a:bodyPr vert="horz" wrap="square" lIns="0" tIns="0" rIns="0" bIns="0" rtlCol="0">
            <a:spAutoFit/>
          </a:bodyPr>
          <a:lstStyle/>
          <a:p>
            <a:pPr marL="12700">
              <a:lnSpc>
                <a:spcPct val="100000"/>
              </a:lnSpc>
            </a:pPr>
            <a:r>
              <a:rPr sz="2400" spc="-5" dirty="0">
                <a:latin typeface="Calibri"/>
                <a:cs typeface="Calibri"/>
              </a:rPr>
              <a:t>Medical</a:t>
            </a:r>
            <a:r>
              <a:rPr sz="2400" spc="-65" dirty="0">
                <a:latin typeface="Calibri"/>
                <a:cs typeface="Calibri"/>
              </a:rPr>
              <a:t> </a:t>
            </a:r>
            <a:r>
              <a:rPr sz="2400" dirty="0">
                <a:latin typeface="Calibri"/>
                <a:cs typeface="Calibri"/>
              </a:rPr>
              <a:t>support</a:t>
            </a:r>
          </a:p>
        </p:txBody>
      </p:sp>
      <p:sp>
        <p:nvSpPr>
          <p:cNvPr id="108" name="object 108"/>
          <p:cNvSpPr txBox="1"/>
          <p:nvPr/>
        </p:nvSpPr>
        <p:spPr>
          <a:xfrm>
            <a:off x="113664" y="1594548"/>
            <a:ext cx="1818005" cy="613410"/>
          </a:xfrm>
          <a:prstGeom prst="rect">
            <a:avLst/>
          </a:prstGeom>
        </p:spPr>
        <p:txBody>
          <a:bodyPr vert="horz" wrap="square" lIns="0" tIns="0" rIns="0" bIns="0" rtlCol="0">
            <a:spAutoFit/>
          </a:bodyPr>
          <a:lstStyle/>
          <a:p>
            <a:pPr marL="12700" marR="5080">
              <a:lnSpc>
                <a:spcPct val="80000"/>
              </a:lnSpc>
            </a:pPr>
            <a:r>
              <a:rPr sz="2400" spc="-15" dirty="0">
                <a:latin typeface="Calibri"/>
                <a:cs typeface="Calibri"/>
              </a:rPr>
              <a:t>for</a:t>
            </a:r>
            <a:r>
              <a:rPr sz="2400" spc="-90" dirty="0">
                <a:latin typeface="Calibri"/>
                <a:cs typeface="Calibri"/>
              </a:rPr>
              <a:t> </a:t>
            </a:r>
            <a:r>
              <a:rPr sz="2400" dirty="0">
                <a:latin typeface="Calibri"/>
                <a:cs typeface="Calibri"/>
              </a:rPr>
              <a:t>developing  </a:t>
            </a:r>
            <a:r>
              <a:rPr sz="2400" spc="-5" dirty="0">
                <a:latin typeface="Calibri"/>
                <a:cs typeface="Calibri"/>
              </a:rPr>
              <a:t>countries</a:t>
            </a:r>
            <a:endParaRPr sz="2400" dirty="0">
              <a:latin typeface="Calibri"/>
              <a:cs typeface="Calibri"/>
            </a:endParaRPr>
          </a:p>
        </p:txBody>
      </p:sp>
      <p:sp>
        <p:nvSpPr>
          <p:cNvPr id="109" name="object 109"/>
          <p:cNvSpPr/>
          <p:nvPr/>
        </p:nvSpPr>
        <p:spPr>
          <a:xfrm>
            <a:off x="541019" y="2823968"/>
            <a:ext cx="2018030" cy="1256030"/>
          </a:xfrm>
          <a:custGeom>
            <a:avLst/>
            <a:gdLst/>
            <a:ahLst/>
            <a:cxnLst/>
            <a:rect l="l" t="t" r="r" b="b"/>
            <a:pathLst>
              <a:path w="2018030" h="1256029">
                <a:moveTo>
                  <a:pt x="1109268" y="3124"/>
                </a:moveTo>
                <a:lnTo>
                  <a:pt x="1059078" y="3124"/>
                </a:lnTo>
                <a:lnTo>
                  <a:pt x="1054061" y="40512"/>
                </a:lnTo>
                <a:lnTo>
                  <a:pt x="1199616" y="49860"/>
                </a:lnTo>
                <a:lnTo>
                  <a:pt x="1204645" y="52971"/>
                </a:lnTo>
                <a:lnTo>
                  <a:pt x="1219695" y="15582"/>
                </a:lnTo>
                <a:lnTo>
                  <a:pt x="1209662" y="12471"/>
                </a:lnTo>
                <a:lnTo>
                  <a:pt x="1159471" y="9347"/>
                </a:lnTo>
                <a:lnTo>
                  <a:pt x="1109268" y="3124"/>
                </a:lnTo>
                <a:close/>
              </a:path>
              <a:path w="2018030" h="1256029">
                <a:moveTo>
                  <a:pt x="1008888" y="0"/>
                </a:moveTo>
                <a:lnTo>
                  <a:pt x="953681" y="3124"/>
                </a:lnTo>
                <a:lnTo>
                  <a:pt x="903478" y="3124"/>
                </a:lnTo>
                <a:lnTo>
                  <a:pt x="853287" y="9347"/>
                </a:lnTo>
                <a:lnTo>
                  <a:pt x="808113" y="12471"/>
                </a:lnTo>
                <a:lnTo>
                  <a:pt x="818146" y="49860"/>
                </a:lnTo>
                <a:lnTo>
                  <a:pt x="958697" y="40512"/>
                </a:lnTo>
                <a:lnTo>
                  <a:pt x="1054061" y="40512"/>
                </a:lnTo>
                <a:lnTo>
                  <a:pt x="1059078" y="3124"/>
                </a:lnTo>
                <a:lnTo>
                  <a:pt x="1008888" y="0"/>
                </a:lnTo>
                <a:close/>
              </a:path>
              <a:path w="2018030" h="1256029">
                <a:moveTo>
                  <a:pt x="627418" y="46748"/>
                </a:moveTo>
                <a:lnTo>
                  <a:pt x="612355" y="49860"/>
                </a:lnTo>
                <a:lnTo>
                  <a:pt x="567182" y="62331"/>
                </a:lnTo>
                <a:lnTo>
                  <a:pt x="527024" y="77901"/>
                </a:lnTo>
                <a:lnTo>
                  <a:pt x="481850" y="90373"/>
                </a:lnTo>
                <a:lnTo>
                  <a:pt x="441706" y="109067"/>
                </a:lnTo>
                <a:lnTo>
                  <a:pt x="406565" y="124650"/>
                </a:lnTo>
                <a:lnTo>
                  <a:pt x="441706" y="155803"/>
                </a:lnTo>
                <a:lnTo>
                  <a:pt x="511975" y="124650"/>
                </a:lnTo>
                <a:lnTo>
                  <a:pt x="552132" y="109067"/>
                </a:lnTo>
                <a:lnTo>
                  <a:pt x="592277" y="96596"/>
                </a:lnTo>
                <a:lnTo>
                  <a:pt x="637451" y="87248"/>
                </a:lnTo>
                <a:lnTo>
                  <a:pt x="647496" y="84137"/>
                </a:lnTo>
                <a:lnTo>
                  <a:pt x="627418" y="46748"/>
                </a:lnTo>
                <a:close/>
              </a:path>
              <a:path w="2018030" h="1256029">
                <a:moveTo>
                  <a:pt x="266026" y="202552"/>
                </a:moveTo>
                <a:lnTo>
                  <a:pt x="261010" y="205663"/>
                </a:lnTo>
                <a:lnTo>
                  <a:pt x="225869" y="230593"/>
                </a:lnTo>
                <a:lnTo>
                  <a:pt x="195757" y="252399"/>
                </a:lnTo>
                <a:lnTo>
                  <a:pt x="170662" y="277329"/>
                </a:lnTo>
                <a:lnTo>
                  <a:pt x="140538" y="302259"/>
                </a:lnTo>
                <a:lnTo>
                  <a:pt x="120459" y="330301"/>
                </a:lnTo>
                <a:lnTo>
                  <a:pt x="170662" y="349008"/>
                </a:lnTo>
                <a:lnTo>
                  <a:pt x="220853" y="299148"/>
                </a:lnTo>
                <a:lnTo>
                  <a:pt x="245948" y="277329"/>
                </a:lnTo>
                <a:lnTo>
                  <a:pt x="276059" y="252399"/>
                </a:lnTo>
                <a:lnTo>
                  <a:pt x="301155" y="233705"/>
                </a:lnTo>
                <a:lnTo>
                  <a:pt x="311200" y="227482"/>
                </a:lnTo>
                <a:lnTo>
                  <a:pt x="266026" y="202552"/>
                </a:lnTo>
                <a:close/>
              </a:path>
              <a:path w="2018030" h="1256029">
                <a:moveTo>
                  <a:pt x="45173" y="436257"/>
                </a:moveTo>
                <a:lnTo>
                  <a:pt x="40157" y="442480"/>
                </a:lnTo>
                <a:lnTo>
                  <a:pt x="30111" y="470534"/>
                </a:lnTo>
                <a:lnTo>
                  <a:pt x="15062" y="501688"/>
                </a:lnTo>
                <a:lnTo>
                  <a:pt x="10033" y="532853"/>
                </a:lnTo>
                <a:lnTo>
                  <a:pt x="0" y="564007"/>
                </a:lnTo>
                <a:lnTo>
                  <a:pt x="0" y="592061"/>
                </a:lnTo>
                <a:lnTo>
                  <a:pt x="60236" y="595172"/>
                </a:lnTo>
                <a:lnTo>
                  <a:pt x="60236" y="567131"/>
                </a:lnTo>
                <a:lnTo>
                  <a:pt x="70269" y="539089"/>
                </a:lnTo>
                <a:lnTo>
                  <a:pt x="75285" y="511035"/>
                </a:lnTo>
                <a:lnTo>
                  <a:pt x="85331" y="482993"/>
                </a:lnTo>
                <a:lnTo>
                  <a:pt x="100380" y="454952"/>
                </a:lnTo>
                <a:lnTo>
                  <a:pt x="100380" y="448716"/>
                </a:lnTo>
                <a:lnTo>
                  <a:pt x="45173" y="436257"/>
                </a:lnTo>
                <a:close/>
              </a:path>
              <a:path w="2018030" h="1256029">
                <a:moveTo>
                  <a:pt x="65252" y="704240"/>
                </a:moveTo>
                <a:lnTo>
                  <a:pt x="5016" y="707351"/>
                </a:lnTo>
                <a:lnTo>
                  <a:pt x="5016" y="722934"/>
                </a:lnTo>
                <a:lnTo>
                  <a:pt x="25095" y="785253"/>
                </a:lnTo>
                <a:lnTo>
                  <a:pt x="40157" y="813295"/>
                </a:lnTo>
                <a:lnTo>
                  <a:pt x="55206" y="844461"/>
                </a:lnTo>
                <a:lnTo>
                  <a:pt x="65252" y="860044"/>
                </a:lnTo>
                <a:lnTo>
                  <a:pt x="125488" y="844461"/>
                </a:lnTo>
                <a:lnTo>
                  <a:pt x="115443" y="831989"/>
                </a:lnTo>
                <a:lnTo>
                  <a:pt x="85331" y="775906"/>
                </a:lnTo>
                <a:lnTo>
                  <a:pt x="75285" y="747864"/>
                </a:lnTo>
                <a:lnTo>
                  <a:pt x="70269" y="719810"/>
                </a:lnTo>
                <a:lnTo>
                  <a:pt x="65252" y="704240"/>
                </a:lnTo>
                <a:close/>
              </a:path>
              <a:path w="2018030" h="1256029">
                <a:moveTo>
                  <a:pt x="205790" y="944168"/>
                </a:moveTo>
                <a:lnTo>
                  <a:pt x="150583" y="965987"/>
                </a:lnTo>
                <a:lnTo>
                  <a:pt x="170662" y="978446"/>
                </a:lnTo>
                <a:lnTo>
                  <a:pt x="195757" y="1003376"/>
                </a:lnTo>
                <a:lnTo>
                  <a:pt x="225869" y="1028306"/>
                </a:lnTo>
                <a:lnTo>
                  <a:pt x="255981" y="1050124"/>
                </a:lnTo>
                <a:lnTo>
                  <a:pt x="311200" y="1084402"/>
                </a:lnTo>
                <a:lnTo>
                  <a:pt x="356374" y="1056347"/>
                </a:lnTo>
                <a:lnTo>
                  <a:pt x="336295" y="1047000"/>
                </a:lnTo>
                <a:lnTo>
                  <a:pt x="245948" y="981570"/>
                </a:lnTo>
                <a:lnTo>
                  <a:pt x="220853" y="959751"/>
                </a:lnTo>
                <a:lnTo>
                  <a:pt x="205790" y="944168"/>
                </a:lnTo>
                <a:close/>
              </a:path>
              <a:path w="2018030" h="1256029">
                <a:moveTo>
                  <a:pt x="496912" y="1124902"/>
                </a:moveTo>
                <a:lnTo>
                  <a:pt x="461784" y="1156068"/>
                </a:lnTo>
                <a:lnTo>
                  <a:pt x="481850" y="1165415"/>
                </a:lnTo>
                <a:lnTo>
                  <a:pt x="522008" y="1180998"/>
                </a:lnTo>
                <a:lnTo>
                  <a:pt x="657529" y="1218387"/>
                </a:lnTo>
                <a:lnTo>
                  <a:pt x="687654" y="1224622"/>
                </a:lnTo>
                <a:lnTo>
                  <a:pt x="707732" y="1187221"/>
                </a:lnTo>
                <a:lnTo>
                  <a:pt x="682625" y="1180998"/>
                </a:lnTo>
                <a:lnTo>
                  <a:pt x="637451" y="1171651"/>
                </a:lnTo>
                <a:lnTo>
                  <a:pt x="516991" y="1134249"/>
                </a:lnTo>
                <a:lnTo>
                  <a:pt x="496912" y="1124902"/>
                </a:lnTo>
                <a:close/>
              </a:path>
              <a:path w="2018030" h="1256029">
                <a:moveTo>
                  <a:pt x="883399" y="1212151"/>
                </a:moveTo>
                <a:lnTo>
                  <a:pt x="873366" y="1249553"/>
                </a:lnTo>
                <a:lnTo>
                  <a:pt x="903478" y="1252664"/>
                </a:lnTo>
                <a:lnTo>
                  <a:pt x="953681" y="1255776"/>
                </a:lnTo>
                <a:lnTo>
                  <a:pt x="1059078" y="1255776"/>
                </a:lnTo>
                <a:lnTo>
                  <a:pt x="1109268" y="1252664"/>
                </a:lnTo>
                <a:lnTo>
                  <a:pt x="1124331" y="1249553"/>
                </a:lnTo>
                <a:lnTo>
                  <a:pt x="1120150" y="1218387"/>
                </a:lnTo>
                <a:lnTo>
                  <a:pt x="958697" y="1218387"/>
                </a:lnTo>
                <a:lnTo>
                  <a:pt x="908507" y="1215275"/>
                </a:lnTo>
                <a:lnTo>
                  <a:pt x="883399" y="1212151"/>
                </a:lnTo>
                <a:close/>
              </a:path>
              <a:path w="2018030" h="1256029">
                <a:moveTo>
                  <a:pt x="1119314" y="1212151"/>
                </a:moveTo>
                <a:lnTo>
                  <a:pt x="1104252" y="1215275"/>
                </a:lnTo>
                <a:lnTo>
                  <a:pt x="1054061" y="1218387"/>
                </a:lnTo>
                <a:lnTo>
                  <a:pt x="1120150" y="1218387"/>
                </a:lnTo>
                <a:lnTo>
                  <a:pt x="1119314" y="1212151"/>
                </a:lnTo>
                <a:close/>
              </a:path>
              <a:path w="2018030" h="1256029">
                <a:moveTo>
                  <a:pt x="1505800" y="1128026"/>
                </a:moveTo>
                <a:lnTo>
                  <a:pt x="1460627" y="1146721"/>
                </a:lnTo>
                <a:lnTo>
                  <a:pt x="1420469" y="1159179"/>
                </a:lnTo>
                <a:lnTo>
                  <a:pt x="1375295" y="1171651"/>
                </a:lnTo>
                <a:lnTo>
                  <a:pt x="1294993" y="1190345"/>
                </a:lnTo>
                <a:lnTo>
                  <a:pt x="1310043" y="1227734"/>
                </a:lnTo>
                <a:lnTo>
                  <a:pt x="1355217" y="1218387"/>
                </a:lnTo>
                <a:lnTo>
                  <a:pt x="1445564" y="1193457"/>
                </a:lnTo>
                <a:lnTo>
                  <a:pt x="1485722" y="1180998"/>
                </a:lnTo>
                <a:lnTo>
                  <a:pt x="1530896" y="1165415"/>
                </a:lnTo>
                <a:lnTo>
                  <a:pt x="1540941" y="1162304"/>
                </a:lnTo>
                <a:lnTo>
                  <a:pt x="1505800" y="1128026"/>
                </a:lnTo>
                <a:close/>
              </a:path>
              <a:path w="2018030" h="1256029">
                <a:moveTo>
                  <a:pt x="1801939" y="950404"/>
                </a:moveTo>
                <a:lnTo>
                  <a:pt x="1791906" y="956640"/>
                </a:lnTo>
                <a:lnTo>
                  <a:pt x="1766811" y="981570"/>
                </a:lnTo>
                <a:lnTo>
                  <a:pt x="1741716" y="1003376"/>
                </a:lnTo>
                <a:lnTo>
                  <a:pt x="1711591" y="1025194"/>
                </a:lnTo>
                <a:lnTo>
                  <a:pt x="1676463" y="1043889"/>
                </a:lnTo>
                <a:lnTo>
                  <a:pt x="1651368" y="1062583"/>
                </a:lnTo>
                <a:lnTo>
                  <a:pt x="1691513" y="1090625"/>
                </a:lnTo>
                <a:lnTo>
                  <a:pt x="1721637" y="1071930"/>
                </a:lnTo>
                <a:lnTo>
                  <a:pt x="1751749" y="1050124"/>
                </a:lnTo>
                <a:lnTo>
                  <a:pt x="1786889" y="1028306"/>
                </a:lnTo>
                <a:lnTo>
                  <a:pt x="1817001" y="1003376"/>
                </a:lnTo>
                <a:lnTo>
                  <a:pt x="1842096" y="978446"/>
                </a:lnTo>
                <a:lnTo>
                  <a:pt x="1852142" y="969098"/>
                </a:lnTo>
                <a:lnTo>
                  <a:pt x="1801939" y="950404"/>
                </a:lnTo>
                <a:close/>
              </a:path>
              <a:path w="2018030" h="1256029">
                <a:moveTo>
                  <a:pt x="1947506" y="710463"/>
                </a:moveTo>
                <a:lnTo>
                  <a:pt x="1947506" y="716699"/>
                </a:lnTo>
                <a:lnTo>
                  <a:pt x="1937461" y="747864"/>
                </a:lnTo>
                <a:lnTo>
                  <a:pt x="1927428" y="775906"/>
                </a:lnTo>
                <a:lnTo>
                  <a:pt x="1897316" y="831989"/>
                </a:lnTo>
                <a:lnTo>
                  <a:pt x="1887270" y="853808"/>
                </a:lnTo>
                <a:lnTo>
                  <a:pt x="1942490" y="866266"/>
                </a:lnTo>
                <a:lnTo>
                  <a:pt x="1957539" y="844461"/>
                </a:lnTo>
                <a:lnTo>
                  <a:pt x="1972602" y="816419"/>
                </a:lnTo>
                <a:lnTo>
                  <a:pt x="1982635" y="785253"/>
                </a:lnTo>
                <a:lnTo>
                  <a:pt x="1997697" y="754087"/>
                </a:lnTo>
                <a:lnTo>
                  <a:pt x="2002713" y="726046"/>
                </a:lnTo>
                <a:lnTo>
                  <a:pt x="2007743" y="713587"/>
                </a:lnTo>
                <a:lnTo>
                  <a:pt x="1947506" y="710463"/>
                </a:lnTo>
                <a:close/>
              </a:path>
              <a:path w="2018030" h="1256029">
                <a:moveTo>
                  <a:pt x="1972602" y="445604"/>
                </a:moveTo>
                <a:lnTo>
                  <a:pt x="1912365" y="454952"/>
                </a:lnTo>
                <a:lnTo>
                  <a:pt x="1927428" y="479882"/>
                </a:lnTo>
                <a:lnTo>
                  <a:pt x="1937461" y="507923"/>
                </a:lnTo>
                <a:lnTo>
                  <a:pt x="1942490" y="539089"/>
                </a:lnTo>
                <a:lnTo>
                  <a:pt x="1952523" y="567131"/>
                </a:lnTo>
                <a:lnTo>
                  <a:pt x="1952523" y="598284"/>
                </a:lnTo>
                <a:lnTo>
                  <a:pt x="2017776" y="598284"/>
                </a:lnTo>
                <a:lnTo>
                  <a:pt x="2012759" y="564007"/>
                </a:lnTo>
                <a:lnTo>
                  <a:pt x="2007743" y="532853"/>
                </a:lnTo>
                <a:lnTo>
                  <a:pt x="1997697" y="501688"/>
                </a:lnTo>
                <a:lnTo>
                  <a:pt x="1987664" y="473646"/>
                </a:lnTo>
                <a:lnTo>
                  <a:pt x="1972602" y="445604"/>
                </a:lnTo>
                <a:close/>
              </a:path>
              <a:path w="2018030" h="1256029">
                <a:moveTo>
                  <a:pt x="1756765" y="208775"/>
                </a:moveTo>
                <a:lnTo>
                  <a:pt x="1711591" y="233705"/>
                </a:lnTo>
                <a:lnTo>
                  <a:pt x="1736686" y="252399"/>
                </a:lnTo>
                <a:lnTo>
                  <a:pt x="1766811" y="274218"/>
                </a:lnTo>
                <a:lnTo>
                  <a:pt x="1817001" y="324078"/>
                </a:lnTo>
                <a:lnTo>
                  <a:pt x="1842096" y="345884"/>
                </a:lnTo>
                <a:lnTo>
                  <a:pt x="1847113" y="352120"/>
                </a:lnTo>
                <a:lnTo>
                  <a:pt x="1902333" y="336537"/>
                </a:lnTo>
                <a:lnTo>
                  <a:pt x="1897316" y="330301"/>
                </a:lnTo>
                <a:lnTo>
                  <a:pt x="1872208" y="302259"/>
                </a:lnTo>
                <a:lnTo>
                  <a:pt x="1847113" y="277329"/>
                </a:lnTo>
                <a:lnTo>
                  <a:pt x="1817001" y="252399"/>
                </a:lnTo>
                <a:lnTo>
                  <a:pt x="1756765" y="208775"/>
                </a:lnTo>
                <a:close/>
              </a:path>
              <a:path w="2018030" h="1256029">
                <a:moveTo>
                  <a:pt x="1400390" y="49860"/>
                </a:moveTo>
                <a:lnTo>
                  <a:pt x="1395374" y="49860"/>
                </a:lnTo>
                <a:lnTo>
                  <a:pt x="1375295" y="84137"/>
                </a:lnTo>
                <a:lnTo>
                  <a:pt x="1415453" y="96596"/>
                </a:lnTo>
                <a:lnTo>
                  <a:pt x="1460627" y="109067"/>
                </a:lnTo>
                <a:lnTo>
                  <a:pt x="1495767" y="124650"/>
                </a:lnTo>
                <a:lnTo>
                  <a:pt x="1576070" y="155803"/>
                </a:lnTo>
                <a:lnTo>
                  <a:pt x="1576070" y="158927"/>
                </a:lnTo>
                <a:lnTo>
                  <a:pt x="1616227" y="127761"/>
                </a:lnTo>
                <a:lnTo>
                  <a:pt x="1611210" y="124650"/>
                </a:lnTo>
                <a:lnTo>
                  <a:pt x="1490738" y="77901"/>
                </a:lnTo>
                <a:lnTo>
                  <a:pt x="1445564" y="62331"/>
                </a:lnTo>
                <a:lnTo>
                  <a:pt x="1400390" y="49860"/>
                </a:lnTo>
                <a:close/>
              </a:path>
            </a:pathLst>
          </a:custGeom>
          <a:solidFill>
            <a:srgbClr val="FFFF00"/>
          </a:solidFill>
        </p:spPr>
        <p:txBody>
          <a:bodyPr wrap="square" lIns="0" tIns="0" rIns="0" bIns="0" rtlCol="0"/>
          <a:lstStyle/>
          <a:p>
            <a:endParaRPr dirty="0"/>
          </a:p>
        </p:txBody>
      </p:sp>
      <p:sp>
        <p:nvSpPr>
          <p:cNvPr id="110" name="object 110"/>
          <p:cNvSpPr/>
          <p:nvPr/>
        </p:nvSpPr>
        <p:spPr>
          <a:xfrm>
            <a:off x="1349133" y="2823968"/>
            <a:ext cx="251460" cy="50165"/>
          </a:xfrm>
          <a:custGeom>
            <a:avLst/>
            <a:gdLst/>
            <a:ahLst/>
            <a:cxnLst/>
            <a:rect l="l" t="t" r="r" b="b"/>
            <a:pathLst>
              <a:path w="251459" h="50164">
                <a:moveTo>
                  <a:pt x="245948" y="40512"/>
                </a:moveTo>
                <a:lnTo>
                  <a:pt x="195757" y="40512"/>
                </a:lnTo>
                <a:lnTo>
                  <a:pt x="150583" y="40512"/>
                </a:lnTo>
                <a:lnTo>
                  <a:pt x="100380" y="43624"/>
                </a:lnTo>
                <a:lnTo>
                  <a:pt x="55206" y="46748"/>
                </a:lnTo>
                <a:lnTo>
                  <a:pt x="10032" y="49860"/>
                </a:lnTo>
                <a:lnTo>
                  <a:pt x="0" y="12471"/>
                </a:lnTo>
                <a:lnTo>
                  <a:pt x="45173" y="9347"/>
                </a:lnTo>
                <a:lnTo>
                  <a:pt x="95364" y="3124"/>
                </a:lnTo>
                <a:lnTo>
                  <a:pt x="145567" y="3124"/>
                </a:lnTo>
                <a:lnTo>
                  <a:pt x="200774" y="0"/>
                </a:lnTo>
                <a:lnTo>
                  <a:pt x="250964" y="3124"/>
                </a:lnTo>
                <a:lnTo>
                  <a:pt x="245948" y="40512"/>
                </a:lnTo>
                <a:close/>
              </a:path>
            </a:pathLst>
          </a:custGeom>
          <a:ln w="3175">
            <a:solidFill>
              <a:srgbClr val="FF0000"/>
            </a:solidFill>
          </a:ln>
        </p:spPr>
        <p:txBody>
          <a:bodyPr wrap="square" lIns="0" tIns="0" rIns="0" bIns="0" rtlCol="0"/>
          <a:lstStyle/>
          <a:p>
            <a:endParaRPr dirty="0"/>
          </a:p>
        </p:txBody>
      </p:sp>
      <p:sp>
        <p:nvSpPr>
          <p:cNvPr id="111" name="object 111"/>
          <p:cNvSpPr/>
          <p:nvPr/>
        </p:nvSpPr>
        <p:spPr>
          <a:xfrm>
            <a:off x="947585" y="2870716"/>
            <a:ext cx="241300" cy="109220"/>
          </a:xfrm>
          <a:custGeom>
            <a:avLst/>
            <a:gdLst/>
            <a:ahLst/>
            <a:cxnLst/>
            <a:rect l="l" t="t" r="r" b="b"/>
            <a:pathLst>
              <a:path w="241300" h="109219">
                <a:moveTo>
                  <a:pt x="240931" y="37388"/>
                </a:moveTo>
                <a:lnTo>
                  <a:pt x="230885" y="40500"/>
                </a:lnTo>
                <a:lnTo>
                  <a:pt x="185712" y="49847"/>
                </a:lnTo>
                <a:lnTo>
                  <a:pt x="145567" y="62318"/>
                </a:lnTo>
                <a:lnTo>
                  <a:pt x="105409" y="77901"/>
                </a:lnTo>
                <a:lnTo>
                  <a:pt x="70269" y="93484"/>
                </a:lnTo>
                <a:lnTo>
                  <a:pt x="35140" y="109054"/>
                </a:lnTo>
                <a:lnTo>
                  <a:pt x="0" y="77901"/>
                </a:lnTo>
                <a:lnTo>
                  <a:pt x="35140" y="62318"/>
                </a:lnTo>
                <a:lnTo>
                  <a:pt x="75285" y="43624"/>
                </a:lnTo>
                <a:lnTo>
                  <a:pt x="120459" y="31153"/>
                </a:lnTo>
                <a:lnTo>
                  <a:pt x="160616" y="15582"/>
                </a:lnTo>
                <a:lnTo>
                  <a:pt x="205790" y="3111"/>
                </a:lnTo>
                <a:lnTo>
                  <a:pt x="220852" y="0"/>
                </a:lnTo>
                <a:lnTo>
                  <a:pt x="240931" y="37388"/>
                </a:lnTo>
                <a:close/>
              </a:path>
            </a:pathLst>
          </a:custGeom>
          <a:ln w="3175">
            <a:solidFill>
              <a:srgbClr val="FF0000"/>
            </a:solidFill>
          </a:ln>
        </p:spPr>
        <p:txBody>
          <a:bodyPr wrap="square" lIns="0" tIns="0" rIns="0" bIns="0" rtlCol="0"/>
          <a:lstStyle/>
          <a:p>
            <a:endParaRPr dirty="0"/>
          </a:p>
        </p:txBody>
      </p:sp>
      <p:sp>
        <p:nvSpPr>
          <p:cNvPr id="112" name="object 112"/>
          <p:cNvSpPr/>
          <p:nvPr/>
        </p:nvSpPr>
        <p:spPr>
          <a:xfrm>
            <a:off x="661479" y="3026520"/>
            <a:ext cx="191135" cy="146685"/>
          </a:xfrm>
          <a:custGeom>
            <a:avLst/>
            <a:gdLst/>
            <a:ahLst/>
            <a:cxnLst/>
            <a:rect l="l" t="t" r="r" b="b"/>
            <a:pathLst>
              <a:path w="191134" h="146685">
                <a:moveTo>
                  <a:pt x="190741" y="24930"/>
                </a:moveTo>
                <a:lnTo>
                  <a:pt x="155600" y="49847"/>
                </a:lnTo>
                <a:lnTo>
                  <a:pt x="125488" y="74777"/>
                </a:lnTo>
                <a:lnTo>
                  <a:pt x="75298" y="121526"/>
                </a:lnTo>
                <a:lnTo>
                  <a:pt x="50203" y="146456"/>
                </a:lnTo>
                <a:lnTo>
                  <a:pt x="0" y="127749"/>
                </a:lnTo>
                <a:lnTo>
                  <a:pt x="20078" y="99707"/>
                </a:lnTo>
                <a:lnTo>
                  <a:pt x="50203" y="74777"/>
                </a:lnTo>
                <a:lnTo>
                  <a:pt x="75298" y="49847"/>
                </a:lnTo>
                <a:lnTo>
                  <a:pt x="105409" y="28041"/>
                </a:lnTo>
                <a:lnTo>
                  <a:pt x="140550" y="3111"/>
                </a:lnTo>
                <a:lnTo>
                  <a:pt x="145567" y="0"/>
                </a:lnTo>
                <a:lnTo>
                  <a:pt x="190741" y="24930"/>
                </a:lnTo>
                <a:close/>
              </a:path>
            </a:pathLst>
          </a:custGeom>
          <a:ln w="3175">
            <a:solidFill>
              <a:srgbClr val="FF0000"/>
            </a:solidFill>
          </a:ln>
        </p:spPr>
        <p:txBody>
          <a:bodyPr wrap="square" lIns="0" tIns="0" rIns="0" bIns="0" rtlCol="0"/>
          <a:lstStyle/>
          <a:p>
            <a:endParaRPr dirty="0"/>
          </a:p>
        </p:txBody>
      </p:sp>
      <p:sp>
        <p:nvSpPr>
          <p:cNvPr id="113" name="object 113"/>
          <p:cNvSpPr/>
          <p:nvPr/>
        </p:nvSpPr>
        <p:spPr>
          <a:xfrm>
            <a:off x="541019" y="3260225"/>
            <a:ext cx="100965" cy="159385"/>
          </a:xfrm>
          <a:custGeom>
            <a:avLst/>
            <a:gdLst/>
            <a:ahLst/>
            <a:cxnLst/>
            <a:rect l="l" t="t" r="r" b="b"/>
            <a:pathLst>
              <a:path w="100965" h="159385">
                <a:moveTo>
                  <a:pt x="100380" y="12458"/>
                </a:moveTo>
                <a:lnTo>
                  <a:pt x="100380" y="18694"/>
                </a:lnTo>
                <a:lnTo>
                  <a:pt x="85331" y="46736"/>
                </a:lnTo>
                <a:lnTo>
                  <a:pt x="75285" y="74777"/>
                </a:lnTo>
                <a:lnTo>
                  <a:pt x="70269" y="102831"/>
                </a:lnTo>
                <a:lnTo>
                  <a:pt x="60236" y="130873"/>
                </a:lnTo>
                <a:lnTo>
                  <a:pt x="60236" y="158915"/>
                </a:lnTo>
                <a:lnTo>
                  <a:pt x="0" y="155803"/>
                </a:lnTo>
                <a:lnTo>
                  <a:pt x="0" y="127749"/>
                </a:lnTo>
                <a:lnTo>
                  <a:pt x="10033" y="96596"/>
                </a:lnTo>
                <a:lnTo>
                  <a:pt x="15062" y="65430"/>
                </a:lnTo>
                <a:lnTo>
                  <a:pt x="30111" y="34277"/>
                </a:lnTo>
                <a:lnTo>
                  <a:pt x="40157" y="6222"/>
                </a:lnTo>
                <a:lnTo>
                  <a:pt x="45173" y="0"/>
                </a:lnTo>
                <a:lnTo>
                  <a:pt x="100380" y="12458"/>
                </a:lnTo>
                <a:close/>
              </a:path>
            </a:pathLst>
          </a:custGeom>
          <a:ln w="3175">
            <a:solidFill>
              <a:srgbClr val="FF0000"/>
            </a:solidFill>
          </a:ln>
        </p:spPr>
        <p:txBody>
          <a:bodyPr wrap="square" lIns="0" tIns="0" rIns="0" bIns="0" rtlCol="0"/>
          <a:lstStyle/>
          <a:p>
            <a:endParaRPr dirty="0"/>
          </a:p>
        </p:txBody>
      </p:sp>
      <p:sp>
        <p:nvSpPr>
          <p:cNvPr id="114" name="object 114"/>
          <p:cNvSpPr/>
          <p:nvPr/>
        </p:nvSpPr>
        <p:spPr>
          <a:xfrm>
            <a:off x="546036" y="3528208"/>
            <a:ext cx="120650" cy="156210"/>
          </a:xfrm>
          <a:custGeom>
            <a:avLst/>
            <a:gdLst/>
            <a:ahLst/>
            <a:cxnLst/>
            <a:rect l="l" t="t" r="r" b="b"/>
            <a:pathLst>
              <a:path w="120650" h="156210">
                <a:moveTo>
                  <a:pt x="60236" y="0"/>
                </a:moveTo>
                <a:lnTo>
                  <a:pt x="65252" y="15570"/>
                </a:lnTo>
                <a:lnTo>
                  <a:pt x="70269" y="43624"/>
                </a:lnTo>
                <a:lnTo>
                  <a:pt x="80314" y="71666"/>
                </a:lnTo>
                <a:lnTo>
                  <a:pt x="95364" y="99707"/>
                </a:lnTo>
                <a:lnTo>
                  <a:pt x="110426" y="127749"/>
                </a:lnTo>
                <a:lnTo>
                  <a:pt x="120472" y="140220"/>
                </a:lnTo>
                <a:lnTo>
                  <a:pt x="60236" y="155803"/>
                </a:lnTo>
                <a:lnTo>
                  <a:pt x="50190" y="140220"/>
                </a:lnTo>
                <a:lnTo>
                  <a:pt x="35140" y="109054"/>
                </a:lnTo>
                <a:lnTo>
                  <a:pt x="20078" y="81013"/>
                </a:lnTo>
                <a:lnTo>
                  <a:pt x="10045" y="49847"/>
                </a:lnTo>
                <a:lnTo>
                  <a:pt x="0" y="18694"/>
                </a:lnTo>
                <a:lnTo>
                  <a:pt x="0" y="3111"/>
                </a:lnTo>
                <a:lnTo>
                  <a:pt x="60236" y="0"/>
                </a:lnTo>
                <a:close/>
              </a:path>
            </a:pathLst>
          </a:custGeom>
          <a:ln w="3175">
            <a:solidFill>
              <a:srgbClr val="FF0000"/>
            </a:solidFill>
          </a:ln>
        </p:spPr>
        <p:txBody>
          <a:bodyPr wrap="square" lIns="0" tIns="0" rIns="0" bIns="0" rtlCol="0"/>
          <a:lstStyle/>
          <a:p>
            <a:endParaRPr dirty="0"/>
          </a:p>
        </p:txBody>
      </p:sp>
      <p:sp>
        <p:nvSpPr>
          <p:cNvPr id="115" name="object 115"/>
          <p:cNvSpPr/>
          <p:nvPr/>
        </p:nvSpPr>
        <p:spPr>
          <a:xfrm>
            <a:off x="691603" y="3768137"/>
            <a:ext cx="206375" cy="140335"/>
          </a:xfrm>
          <a:custGeom>
            <a:avLst/>
            <a:gdLst/>
            <a:ahLst/>
            <a:cxnLst/>
            <a:rect l="l" t="t" r="r" b="b"/>
            <a:pathLst>
              <a:path w="206375" h="140335">
                <a:moveTo>
                  <a:pt x="55206" y="0"/>
                </a:moveTo>
                <a:lnTo>
                  <a:pt x="70269" y="15582"/>
                </a:lnTo>
                <a:lnTo>
                  <a:pt x="95364" y="37401"/>
                </a:lnTo>
                <a:lnTo>
                  <a:pt x="125476" y="59207"/>
                </a:lnTo>
                <a:lnTo>
                  <a:pt x="155600" y="81026"/>
                </a:lnTo>
                <a:lnTo>
                  <a:pt x="185712" y="102831"/>
                </a:lnTo>
                <a:lnTo>
                  <a:pt x="205790" y="112179"/>
                </a:lnTo>
                <a:lnTo>
                  <a:pt x="160616" y="140233"/>
                </a:lnTo>
                <a:lnTo>
                  <a:pt x="140538" y="127762"/>
                </a:lnTo>
                <a:lnTo>
                  <a:pt x="105397" y="105956"/>
                </a:lnTo>
                <a:lnTo>
                  <a:pt x="75285" y="84137"/>
                </a:lnTo>
                <a:lnTo>
                  <a:pt x="45173" y="59207"/>
                </a:lnTo>
                <a:lnTo>
                  <a:pt x="20078" y="34277"/>
                </a:lnTo>
                <a:lnTo>
                  <a:pt x="0" y="21818"/>
                </a:lnTo>
                <a:lnTo>
                  <a:pt x="55206" y="0"/>
                </a:lnTo>
                <a:close/>
              </a:path>
            </a:pathLst>
          </a:custGeom>
          <a:ln w="3175">
            <a:solidFill>
              <a:srgbClr val="FF0000"/>
            </a:solidFill>
          </a:ln>
        </p:spPr>
        <p:txBody>
          <a:bodyPr wrap="square" lIns="0" tIns="0" rIns="0" bIns="0" rtlCol="0"/>
          <a:lstStyle/>
          <a:p>
            <a:endParaRPr dirty="0"/>
          </a:p>
        </p:txBody>
      </p:sp>
      <p:sp>
        <p:nvSpPr>
          <p:cNvPr id="116" name="object 116"/>
          <p:cNvSpPr/>
          <p:nvPr/>
        </p:nvSpPr>
        <p:spPr>
          <a:xfrm>
            <a:off x="1002804" y="3948870"/>
            <a:ext cx="246379" cy="100330"/>
          </a:xfrm>
          <a:custGeom>
            <a:avLst/>
            <a:gdLst/>
            <a:ahLst/>
            <a:cxnLst/>
            <a:rect l="l" t="t" r="r" b="b"/>
            <a:pathLst>
              <a:path w="246380" h="100329">
                <a:moveTo>
                  <a:pt x="35128" y="0"/>
                </a:moveTo>
                <a:lnTo>
                  <a:pt x="55206" y="9347"/>
                </a:lnTo>
                <a:lnTo>
                  <a:pt x="95364" y="21818"/>
                </a:lnTo>
                <a:lnTo>
                  <a:pt x="135521" y="34277"/>
                </a:lnTo>
                <a:lnTo>
                  <a:pt x="175666" y="46748"/>
                </a:lnTo>
                <a:lnTo>
                  <a:pt x="220840" y="56095"/>
                </a:lnTo>
                <a:lnTo>
                  <a:pt x="245948" y="62318"/>
                </a:lnTo>
                <a:lnTo>
                  <a:pt x="225869" y="99720"/>
                </a:lnTo>
                <a:lnTo>
                  <a:pt x="195745" y="93484"/>
                </a:lnTo>
                <a:lnTo>
                  <a:pt x="150571" y="81026"/>
                </a:lnTo>
                <a:lnTo>
                  <a:pt x="105397" y="68554"/>
                </a:lnTo>
                <a:lnTo>
                  <a:pt x="60223" y="56095"/>
                </a:lnTo>
                <a:lnTo>
                  <a:pt x="20066" y="40513"/>
                </a:lnTo>
                <a:lnTo>
                  <a:pt x="0" y="31165"/>
                </a:lnTo>
                <a:lnTo>
                  <a:pt x="35128" y="0"/>
                </a:lnTo>
                <a:close/>
              </a:path>
            </a:pathLst>
          </a:custGeom>
          <a:ln w="3175">
            <a:solidFill>
              <a:srgbClr val="FF0000"/>
            </a:solidFill>
          </a:ln>
        </p:spPr>
        <p:txBody>
          <a:bodyPr wrap="square" lIns="0" tIns="0" rIns="0" bIns="0" rtlCol="0"/>
          <a:lstStyle/>
          <a:p>
            <a:endParaRPr dirty="0"/>
          </a:p>
        </p:txBody>
      </p:sp>
      <p:sp>
        <p:nvSpPr>
          <p:cNvPr id="117" name="object 117"/>
          <p:cNvSpPr/>
          <p:nvPr/>
        </p:nvSpPr>
        <p:spPr>
          <a:xfrm>
            <a:off x="1414386" y="4036119"/>
            <a:ext cx="251460" cy="43815"/>
          </a:xfrm>
          <a:custGeom>
            <a:avLst/>
            <a:gdLst/>
            <a:ahLst/>
            <a:cxnLst/>
            <a:rect l="l" t="t" r="r" b="b"/>
            <a:pathLst>
              <a:path w="251460" h="43814">
                <a:moveTo>
                  <a:pt x="10032" y="0"/>
                </a:moveTo>
                <a:lnTo>
                  <a:pt x="35128" y="3124"/>
                </a:lnTo>
                <a:lnTo>
                  <a:pt x="85331" y="6235"/>
                </a:lnTo>
                <a:lnTo>
                  <a:pt x="135521" y="6235"/>
                </a:lnTo>
                <a:lnTo>
                  <a:pt x="180695" y="6235"/>
                </a:lnTo>
                <a:lnTo>
                  <a:pt x="230885" y="3124"/>
                </a:lnTo>
                <a:lnTo>
                  <a:pt x="245948" y="0"/>
                </a:lnTo>
                <a:lnTo>
                  <a:pt x="250964" y="37401"/>
                </a:lnTo>
                <a:lnTo>
                  <a:pt x="235902" y="40512"/>
                </a:lnTo>
                <a:lnTo>
                  <a:pt x="185712" y="43624"/>
                </a:lnTo>
                <a:lnTo>
                  <a:pt x="130505" y="43624"/>
                </a:lnTo>
                <a:lnTo>
                  <a:pt x="80314" y="43624"/>
                </a:lnTo>
                <a:lnTo>
                  <a:pt x="30111" y="40512"/>
                </a:lnTo>
                <a:lnTo>
                  <a:pt x="0" y="37401"/>
                </a:lnTo>
                <a:lnTo>
                  <a:pt x="10032" y="0"/>
                </a:lnTo>
                <a:close/>
              </a:path>
            </a:pathLst>
          </a:custGeom>
          <a:ln w="3175">
            <a:solidFill>
              <a:srgbClr val="FF0000"/>
            </a:solidFill>
          </a:ln>
        </p:spPr>
        <p:txBody>
          <a:bodyPr wrap="square" lIns="0" tIns="0" rIns="0" bIns="0" rtlCol="0"/>
          <a:lstStyle/>
          <a:p>
            <a:endParaRPr dirty="0"/>
          </a:p>
        </p:txBody>
      </p:sp>
      <p:sp>
        <p:nvSpPr>
          <p:cNvPr id="118" name="object 118"/>
          <p:cNvSpPr/>
          <p:nvPr/>
        </p:nvSpPr>
        <p:spPr>
          <a:xfrm>
            <a:off x="1836013" y="3951994"/>
            <a:ext cx="246379" cy="99695"/>
          </a:xfrm>
          <a:custGeom>
            <a:avLst/>
            <a:gdLst/>
            <a:ahLst/>
            <a:cxnLst/>
            <a:rect l="l" t="t" r="r" b="b"/>
            <a:pathLst>
              <a:path w="246380" h="99695">
                <a:moveTo>
                  <a:pt x="0" y="62318"/>
                </a:moveTo>
                <a:lnTo>
                  <a:pt x="40157" y="52971"/>
                </a:lnTo>
                <a:lnTo>
                  <a:pt x="80302" y="43624"/>
                </a:lnTo>
                <a:lnTo>
                  <a:pt x="125476" y="31153"/>
                </a:lnTo>
                <a:lnTo>
                  <a:pt x="165633" y="18694"/>
                </a:lnTo>
                <a:lnTo>
                  <a:pt x="205790" y="3111"/>
                </a:lnTo>
                <a:lnTo>
                  <a:pt x="210807" y="0"/>
                </a:lnTo>
                <a:lnTo>
                  <a:pt x="245948" y="34277"/>
                </a:lnTo>
                <a:lnTo>
                  <a:pt x="235902" y="37388"/>
                </a:lnTo>
                <a:lnTo>
                  <a:pt x="190728" y="52971"/>
                </a:lnTo>
                <a:lnTo>
                  <a:pt x="150571" y="65430"/>
                </a:lnTo>
                <a:lnTo>
                  <a:pt x="105397" y="77901"/>
                </a:lnTo>
                <a:lnTo>
                  <a:pt x="60223" y="90360"/>
                </a:lnTo>
                <a:lnTo>
                  <a:pt x="15049" y="99707"/>
                </a:lnTo>
                <a:lnTo>
                  <a:pt x="0" y="62318"/>
                </a:lnTo>
                <a:close/>
              </a:path>
            </a:pathLst>
          </a:custGeom>
          <a:ln w="3175">
            <a:solidFill>
              <a:srgbClr val="FF0000"/>
            </a:solidFill>
          </a:ln>
        </p:spPr>
        <p:txBody>
          <a:bodyPr wrap="square" lIns="0" tIns="0" rIns="0" bIns="0" rtlCol="0"/>
          <a:lstStyle/>
          <a:p>
            <a:endParaRPr dirty="0"/>
          </a:p>
        </p:txBody>
      </p:sp>
      <p:sp>
        <p:nvSpPr>
          <p:cNvPr id="119" name="object 119"/>
          <p:cNvSpPr/>
          <p:nvPr/>
        </p:nvSpPr>
        <p:spPr>
          <a:xfrm>
            <a:off x="2192388" y="3774372"/>
            <a:ext cx="201295" cy="140335"/>
          </a:xfrm>
          <a:custGeom>
            <a:avLst/>
            <a:gdLst/>
            <a:ahLst/>
            <a:cxnLst/>
            <a:rect l="l" t="t" r="r" b="b"/>
            <a:pathLst>
              <a:path w="201294" h="140335">
                <a:moveTo>
                  <a:pt x="0" y="112179"/>
                </a:moveTo>
                <a:lnTo>
                  <a:pt x="25095" y="93484"/>
                </a:lnTo>
                <a:lnTo>
                  <a:pt x="60223" y="74790"/>
                </a:lnTo>
                <a:lnTo>
                  <a:pt x="90347" y="52971"/>
                </a:lnTo>
                <a:lnTo>
                  <a:pt x="115443" y="31165"/>
                </a:lnTo>
                <a:lnTo>
                  <a:pt x="140538" y="6235"/>
                </a:lnTo>
                <a:lnTo>
                  <a:pt x="150571" y="0"/>
                </a:lnTo>
                <a:lnTo>
                  <a:pt x="200774" y="18694"/>
                </a:lnTo>
                <a:lnTo>
                  <a:pt x="190728" y="28041"/>
                </a:lnTo>
                <a:lnTo>
                  <a:pt x="165633" y="52971"/>
                </a:lnTo>
                <a:lnTo>
                  <a:pt x="135521" y="77901"/>
                </a:lnTo>
                <a:lnTo>
                  <a:pt x="100380" y="99720"/>
                </a:lnTo>
                <a:lnTo>
                  <a:pt x="70269" y="121526"/>
                </a:lnTo>
                <a:lnTo>
                  <a:pt x="40144" y="140220"/>
                </a:lnTo>
                <a:lnTo>
                  <a:pt x="0" y="112179"/>
                </a:lnTo>
                <a:close/>
              </a:path>
            </a:pathLst>
          </a:custGeom>
          <a:ln w="3175">
            <a:solidFill>
              <a:srgbClr val="FF0000"/>
            </a:solidFill>
          </a:ln>
        </p:spPr>
        <p:txBody>
          <a:bodyPr wrap="square" lIns="0" tIns="0" rIns="0" bIns="0" rtlCol="0"/>
          <a:lstStyle/>
          <a:p>
            <a:endParaRPr dirty="0"/>
          </a:p>
        </p:txBody>
      </p:sp>
      <p:sp>
        <p:nvSpPr>
          <p:cNvPr id="120" name="object 120"/>
          <p:cNvSpPr/>
          <p:nvPr/>
        </p:nvSpPr>
        <p:spPr>
          <a:xfrm>
            <a:off x="2428290" y="3534431"/>
            <a:ext cx="120650" cy="156210"/>
          </a:xfrm>
          <a:custGeom>
            <a:avLst/>
            <a:gdLst/>
            <a:ahLst/>
            <a:cxnLst/>
            <a:rect l="l" t="t" r="r" b="b"/>
            <a:pathLst>
              <a:path w="120650" h="156210">
                <a:moveTo>
                  <a:pt x="0" y="143344"/>
                </a:moveTo>
                <a:lnTo>
                  <a:pt x="10045" y="121526"/>
                </a:lnTo>
                <a:lnTo>
                  <a:pt x="25095" y="93484"/>
                </a:lnTo>
                <a:lnTo>
                  <a:pt x="40157" y="65443"/>
                </a:lnTo>
                <a:lnTo>
                  <a:pt x="50190" y="37401"/>
                </a:lnTo>
                <a:lnTo>
                  <a:pt x="60236" y="6235"/>
                </a:lnTo>
                <a:lnTo>
                  <a:pt x="60236" y="0"/>
                </a:lnTo>
                <a:lnTo>
                  <a:pt x="120472" y="3124"/>
                </a:lnTo>
                <a:lnTo>
                  <a:pt x="115442" y="15582"/>
                </a:lnTo>
                <a:lnTo>
                  <a:pt x="110426" y="43624"/>
                </a:lnTo>
                <a:lnTo>
                  <a:pt x="95364" y="74790"/>
                </a:lnTo>
                <a:lnTo>
                  <a:pt x="85331" y="105956"/>
                </a:lnTo>
                <a:lnTo>
                  <a:pt x="70269" y="133997"/>
                </a:lnTo>
                <a:lnTo>
                  <a:pt x="55219" y="155803"/>
                </a:lnTo>
                <a:lnTo>
                  <a:pt x="0" y="143344"/>
                </a:lnTo>
                <a:close/>
              </a:path>
            </a:pathLst>
          </a:custGeom>
          <a:ln w="3175">
            <a:solidFill>
              <a:srgbClr val="FF0000"/>
            </a:solidFill>
          </a:ln>
        </p:spPr>
        <p:txBody>
          <a:bodyPr wrap="square" lIns="0" tIns="0" rIns="0" bIns="0" rtlCol="0"/>
          <a:lstStyle/>
          <a:p>
            <a:endParaRPr dirty="0"/>
          </a:p>
        </p:txBody>
      </p:sp>
      <p:sp>
        <p:nvSpPr>
          <p:cNvPr id="121" name="object 121"/>
          <p:cNvSpPr/>
          <p:nvPr/>
        </p:nvSpPr>
        <p:spPr>
          <a:xfrm>
            <a:off x="2453385" y="3269572"/>
            <a:ext cx="105410" cy="153035"/>
          </a:xfrm>
          <a:custGeom>
            <a:avLst/>
            <a:gdLst/>
            <a:ahLst/>
            <a:cxnLst/>
            <a:rect l="l" t="t" r="r" b="b"/>
            <a:pathLst>
              <a:path w="105410" h="153035">
                <a:moveTo>
                  <a:pt x="40157" y="152679"/>
                </a:moveTo>
                <a:lnTo>
                  <a:pt x="40157" y="121526"/>
                </a:lnTo>
                <a:lnTo>
                  <a:pt x="30124" y="93484"/>
                </a:lnTo>
                <a:lnTo>
                  <a:pt x="25095" y="62318"/>
                </a:lnTo>
                <a:lnTo>
                  <a:pt x="15062" y="34277"/>
                </a:lnTo>
                <a:lnTo>
                  <a:pt x="0" y="9347"/>
                </a:lnTo>
                <a:lnTo>
                  <a:pt x="60236" y="0"/>
                </a:lnTo>
                <a:lnTo>
                  <a:pt x="85331" y="56083"/>
                </a:lnTo>
                <a:lnTo>
                  <a:pt x="100393" y="118402"/>
                </a:lnTo>
                <a:lnTo>
                  <a:pt x="105409" y="152679"/>
                </a:lnTo>
                <a:lnTo>
                  <a:pt x="40157" y="152679"/>
                </a:lnTo>
                <a:close/>
              </a:path>
            </a:pathLst>
          </a:custGeom>
          <a:ln w="3175">
            <a:solidFill>
              <a:srgbClr val="FF0000"/>
            </a:solidFill>
          </a:ln>
        </p:spPr>
        <p:txBody>
          <a:bodyPr wrap="square" lIns="0" tIns="0" rIns="0" bIns="0" rtlCol="0"/>
          <a:lstStyle/>
          <a:p>
            <a:endParaRPr dirty="0"/>
          </a:p>
        </p:txBody>
      </p:sp>
      <p:sp>
        <p:nvSpPr>
          <p:cNvPr id="122" name="object 122"/>
          <p:cNvSpPr/>
          <p:nvPr/>
        </p:nvSpPr>
        <p:spPr>
          <a:xfrm>
            <a:off x="2252611" y="3032743"/>
            <a:ext cx="191135" cy="143510"/>
          </a:xfrm>
          <a:custGeom>
            <a:avLst/>
            <a:gdLst/>
            <a:ahLst/>
            <a:cxnLst/>
            <a:rect l="l" t="t" r="r" b="b"/>
            <a:pathLst>
              <a:path w="191135" h="143510">
                <a:moveTo>
                  <a:pt x="135521" y="143344"/>
                </a:moveTo>
                <a:lnTo>
                  <a:pt x="130505" y="137109"/>
                </a:lnTo>
                <a:lnTo>
                  <a:pt x="105410" y="115303"/>
                </a:lnTo>
                <a:lnTo>
                  <a:pt x="80314" y="90373"/>
                </a:lnTo>
                <a:lnTo>
                  <a:pt x="55219" y="65443"/>
                </a:lnTo>
                <a:lnTo>
                  <a:pt x="25095" y="43624"/>
                </a:lnTo>
                <a:lnTo>
                  <a:pt x="0" y="24930"/>
                </a:lnTo>
                <a:lnTo>
                  <a:pt x="45173" y="0"/>
                </a:lnTo>
                <a:lnTo>
                  <a:pt x="75298" y="21818"/>
                </a:lnTo>
                <a:lnTo>
                  <a:pt x="105410" y="43624"/>
                </a:lnTo>
                <a:lnTo>
                  <a:pt x="135521" y="68554"/>
                </a:lnTo>
                <a:lnTo>
                  <a:pt x="160616" y="93484"/>
                </a:lnTo>
                <a:lnTo>
                  <a:pt x="185724" y="121526"/>
                </a:lnTo>
                <a:lnTo>
                  <a:pt x="190741" y="127761"/>
                </a:lnTo>
                <a:lnTo>
                  <a:pt x="135521" y="143344"/>
                </a:lnTo>
                <a:close/>
              </a:path>
            </a:pathLst>
          </a:custGeom>
          <a:ln w="3175">
            <a:solidFill>
              <a:srgbClr val="FF0000"/>
            </a:solidFill>
          </a:ln>
        </p:spPr>
        <p:txBody>
          <a:bodyPr wrap="square" lIns="0" tIns="0" rIns="0" bIns="0" rtlCol="0"/>
          <a:lstStyle/>
          <a:p>
            <a:endParaRPr dirty="0"/>
          </a:p>
        </p:txBody>
      </p:sp>
      <p:sp>
        <p:nvSpPr>
          <p:cNvPr id="123" name="object 123"/>
          <p:cNvSpPr/>
          <p:nvPr/>
        </p:nvSpPr>
        <p:spPr>
          <a:xfrm>
            <a:off x="1916315" y="2873828"/>
            <a:ext cx="241300" cy="109220"/>
          </a:xfrm>
          <a:custGeom>
            <a:avLst/>
            <a:gdLst/>
            <a:ahLst/>
            <a:cxnLst/>
            <a:rect l="l" t="t" r="r" b="b"/>
            <a:pathLst>
              <a:path w="241300" h="109219">
                <a:moveTo>
                  <a:pt x="200774" y="109067"/>
                </a:moveTo>
                <a:lnTo>
                  <a:pt x="200774" y="105943"/>
                </a:lnTo>
                <a:lnTo>
                  <a:pt x="160616" y="90373"/>
                </a:lnTo>
                <a:lnTo>
                  <a:pt x="120472" y="74790"/>
                </a:lnTo>
                <a:lnTo>
                  <a:pt x="85331" y="59207"/>
                </a:lnTo>
                <a:lnTo>
                  <a:pt x="40157" y="46736"/>
                </a:lnTo>
                <a:lnTo>
                  <a:pt x="0" y="34277"/>
                </a:lnTo>
                <a:lnTo>
                  <a:pt x="20078" y="0"/>
                </a:lnTo>
                <a:lnTo>
                  <a:pt x="25095" y="0"/>
                </a:lnTo>
                <a:lnTo>
                  <a:pt x="70269" y="12471"/>
                </a:lnTo>
                <a:lnTo>
                  <a:pt x="115443" y="28041"/>
                </a:lnTo>
                <a:lnTo>
                  <a:pt x="155600" y="43624"/>
                </a:lnTo>
                <a:lnTo>
                  <a:pt x="195757" y="59207"/>
                </a:lnTo>
                <a:lnTo>
                  <a:pt x="235915" y="74790"/>
                </a:lnTo>
                <a:lnTo>
                  <a:pt x="240931" y="77901"/>
                </a:lnTo>
                <a:lnTo>
                  <a:pt x="200774" y="109067"/>
                </a:lnTo>
                <a:close/>
              </a:path>
            </a:pathLst>
          </a:custGeom>
          <a:ln w="3175">
            <a:solidFill>
              <a:srgbClr val="FF0000"/>
            </a:solidFill>
          </a:ln>
        </p:spPr>
        <p:txBody>
          <a:bodyPr wrap="square" lIns="0" tIns="0" rIns="0" bIns="0" rtlCol="0"/>
          <a:lstStyle/>
          <a:p>
            <a:endParaRPr dirty="0"/>
          </a:p>
        </p:txBody>
      </p:sp>
      <p:sp>
        <p:nvSpPr>
          <p:cNvPr id="124" name="object 124"/>
          <p:cNvSpPr/>
          <p:nvPr/>
        </p:nvSpPr>
        <p:spPr>
          <a:xfrm>
            <a:off x="1595081" y="2827092"/>
            <a:ext cx="165735" cy="50165"/>
          </a:xfrm>
          <a:custGeom>
            <a:avLst/>
            <a:gdLst/>
            <a:ahLst/>
            <a:cxnLst/>
            <a:rect l="l" t="t" r="r" b="b"/>
            <a:pathLst>
              <a:path w="165735" h="50164">
                <a:moveTo>
                  <a:pt x="150583" y="49847"/>
                </a:moveTo>
                <a:lnTo>
                  <a:pt x="145554" y="46736"/>
                </a:lnTo>
                <a:lnTo>
                  <a:pt x="95364" y="43624"/>
                </a:lnTo>
                <a:lnTo>
                  <a:pt x="50190" y="40500"/>
                </a:lnTo>
                <a:lnTo>
                  <a:pt x="0" y="37388"/>
                </a:lnTo>
                <a:lnTo>
                  <a:pt x="5016" y="0"/>
                </a:lnTo>
                <a:lnTo>
                  <a:pt x="55206" y="0"/>
                </a:lnTo>
                <a:lnTo>
                  <a:pt x="105410" y="6223"/>
                </a:lnTo>
                <a:lnTo>
                  <a:pt x="155600" y="9347"/>
                </a:lnTo>
                <a:lnTo>
                  <a:pt x="165633" y="12458"/>
                </a:lnTo>
                <a:lnTo>
                  <a:pt x="150583" y="49847"/>
                </a:lnTo>
                <a:close/>
              </a:path>
            </a:pathLst>
          </a:custGeom>
          <a:ln w="3175">
            <a:solidFill>
              <a:srgbClr val="FF0000"/>
            </a:solidFill>
          </a:ln>
        </p:spPr>
        <p:txBody>
          <a:bodyPr wrap="square" lIns="0" tIns="0" rIns="0" bIns="0" rtlCol="0"/>
          <a:lstStyle/>
          <a:p>
            <a:endParaRPr dirty="0"/>
          </a:p>
        </p:txBody>
      </p:sp>
      <p:sp>
        <p:nvSpPr>
          <p:cNvPr id="125" name="object 125"/>
          <p:cNvSpPr/>
          <p:nvPr/>
        </p:nvSpPr>
        <p:spPr>
          <a:xfrm>
            <a:off x="1575624" y="4449823"/>
            <a:ext cx="475936" cy="363159"/>
          </a:xfrm>
          <a:prstGeom prst="rect">
            <a:avLst/>
          </a:prstGeom>
          <a:blipFill>
            <a:blip r:embed="rId15" cstate="print"/>
            <a:stretch>
              <a:fillRect/>
            </a:stretch>
          </a:blipFill>
        </p:spPr>
        <p:txBody>
          <a:bodyPr wrap="square" lIns="0" tIns="0" rIns="0" bIns="0" rtlCol="0"/>
          <a:lstStyle/>
          <a:p>
            <a:endParaRPr dirty="0"/>
          </a:p>
        </p:txBody>
      </p:sp>
      <p:sp>
        <p:nvSpPr>
          <p:cNvPr id="126" name="object 126"/>
          <p:cNvSpPr txBox="1"/>
          <p:nvPr/>
        </p:nvSpPr>
        <p:spPr>
          <a:xfrm>
            <a:off x="328612" y="4659629"/>
            <a:ext cx="775335" cy="443865"/>
          </a:xfrm>
          <a:prstGeom prst="rect">
            <a:avLst/>
          </a:prstGeom>
        </p:spPr>
        <p:txBody>
          <a:bodyPr vert="horz" wrap="square" lIns="0" tIns="0" rIns="0" bIns="0" rtlCol="0">
            <a:spAutoFit/>
          </a:bodyPr>
          <a:lstStyle/>
          <a:p>
            <a:pPr marL="12700">
              <a:lnSpc>
                <a:spcPct val="100000"/>
              </a:lnSpc>
            </a:pPr>
            <a:r>
              <a:rPr sz="2800" b="1" spc="-10" dirty="0">
                <a:solidFill>
                  <a:srgbClr val="FF0000"/>
                </a:solidFill>
                <a:latin typeface="Arial"/>
                <a:cs typeface="Arial"/>
              </a:rPr>
              <a:t>B</a:t>
            </a:r>
            <a:r>
              <a:rPr sz="2800" b="1" spc="-80" dirty="0">
                <a:solidFill>
                  <a:srgbClr val="FF0000"/>
                </a:solidFill>
                <a:latin typeface="Arial"/>
                <a:cs typeface="Arial"/>
              </a:rPr>
              <a:t>AN</a:t>
            </a:r>
            <a:endParaRPr sz="2800" dirty="0">
              <a:latin typeface="Arial"/>
              <a:cs typeface="Arial"/>
            </a:endParaRPr>
          </a:p>
        </p:txBody>
      </p:sp>
      <p:sp>
        <p:nvSpPr>
          <p:cNvPr id="127" name="object 127"/>
          <p:cNvSpPr txBox="1"/>
          <p:nvPr/>
        </p:nvSpPr>
        <p:spPr>
          <a:xfrm>
            <a:off x="1463675" y="4208970"/>
            <a:ext cx="604520" cy="290195"/>
          </a:xfrm>
          <a:prstGeom prst="rect">
            <a:avLst/>
          </a:prstGeom>
        </p:spPr>
        <p:txBody>
          <a:bodyPr vert="horz" wrap="square" lIns="0" tIns="0" rIns="0" bIns="0" rtlCol="0">
            <a:spAutoFit/>
          </a:bodyPr>
          <a:lstStyle/>
          <a:p>
            <a:pPr marL="12700">
              <a:lnSpc>
                <a:spcPct val="100000"/>
              </a:lnSpc>
            </a:pPr>
            <a:r>
              <a:rPr sz="1800" dirty="0">
                <a:latin typeface="Arial"/>
                <a:cs typeface="Arial"/>
              </a:rPr>
              <a:t>VS</a:t>
            </a:r>
            <a:r>
              <a:rPr sz="1800" spc="-145" dirty="0">
                <a:latin typeface="Arial"/>
                <a:cs typeface="Arial"/>
              </a:rPr>
              <a:t>A</a:t>
            </a:r>
            <a:r>
              <a:rPr sz="1800" dirty="0">
                <a:latin typeface="Arial"/>
                <a:cs typeface="Arial"/>
              </a:rPr>
              <a:t>T</a:t>
            </a:r>
          </a:p>
        </p:txBody>
      </p:sp>
      <p:sp>
        <p:nvSpPr>
          <p:cNvPr id="128" name="object 128"/>
          <p:cNvSpPr/>
          <p:nvPr/>
        </p:nvSpPr>
        <p:spPr>
          <a:xfrm>
            <a:off x="91436" y="4277075"/>
            <a:ext cx="3976916" cy="2114579"/>
          </a:xfrm>
          <a:prstGeom prst="rect">
            <a:avLst/>
          </a:prstGeom>
          <a:blipFill>
            <a:blip r:embed="rId16" cstate="print"/>
            <a:stretch>
              <a:fillRect/>
            </a:stretch>
          </a:blipFill>
        </p:spPr>
        <p:txBody>
          <a:bodyPr wrap="square" lIns="0" tIns="0" rIns="0" bIns="0" rtlCol="0"/>
          <a:lstStyle/>
          <a:p>
            <a:endParaRPr dirty="0"/>
          </a:p>
        </p:txBody>
      </p:sp>
      <p:sp>
        <p:nvSpPr>
          <p:cNvPr id="129" name="object 129"/>
          <p:cNvSpPr/>
          <p:nvPr/>
        </p:nvSpPr>
        <p:spPr>
          <a:xfrm>
            <a:off x="4264875" y="5093715"/>
            <a:ext cx="1574355" cy="1358900"/>
          </a:xfrm>
          <a:prstGeom prst="rect">
            <a:avLst/>
          </a:prstGeom>
          <a:blipFill>
            <a:blip r:embed="rId17" cstate="print"/>
            <a:stretch>
              <a:fillRect/>
            </a:stretch>
          </a:blipFill>
        </p:spPr>
        <p:txBody>
          <a:bodyPr wrap="square" lIns="0" tIns="0" rIns="0" bIns="0" rtlCol="0"/>
          <a:lstStyle/>
          <a:p>
            <a:endParaRPr dirty="0"/>
          </a:p>
        </p:txBody>
      </p:sp>
      <p:sp>
        <p:nvSpPr>
          <p:cNvPr id="130" name="object 130"/>
          <p:cNvSpPr txBox="1"/>
          <p:nvPr/>
        </p:nvSpPr>
        <p:spPr>
          <a:xfrm>
            <a:off x="5329609" y="6144983"/>
            <a:ext cx="775335" cy="443865"/>
          </a:xfrm>
          <a:prstGeom prst="rect">
            <a:avLst/>
          </a:prstGeom>
        </p:spPr>
        <p:txBody>
          <a:bodyPr vert="horz" wrap="square" lIns="0" tIns="0" rIns="0" bIns="0" rtlCol="0">
            <a:spAutoFit/>
          </a:bodyPr>
          <a:lstStyle/>
          <a:p>
            <a:pPr marL="12700">
              <a:lnSpc>
                <a:spcPct val="100000"/>
              </a:lnSpc>
            </a:pPr>
            <a:r>
              <a:rPr sz="2800" b="1" spc="-10" dirty="0">
                <a:solidFill>
                  <a:srgbClr val="FF0000"/>
                </a:solidFill>
                <a:latin typeface="Arial"/>
                <a:cs typeface="Arial"/>
              </a:rPr>
              <a:t>B</a:t>
            </a:r>
            <a:r>
              <a:rPr sz="2800" b="1" spc="-80" dirty="0">
                <a:solidFill>
                  <a:srgbClr val="FF0000"/>
                </a:solidFill>
                <a:latin typeface="Arial"/>
                <a:cs typeface="Arial"/>
              </a:rPr>
              <a:t>AN</a:t>
            </a:r>
            <a:endParaRPr sz="2800" dirty="0">
              <a:latin typeface="Arial"/>
              <a:cs typeface="Arial"/>
            </a:endParaRPr>
          </a:p>
        </p:txBody>
      </p:sp>
      <p:sp>
        <p:nvSpPr>
          <p:cNvPr id="131" name="object 131"/>
          <p:cNvSpPr txBox="1"/>
          <p:nvPr/>
        </p:nvSpPr>
        <p:spPr>
          <a:xfrm>
            <a:off x="3074461" y="1581270"/>
            <a:ext cx="1326515" cy="290195"/>
          </a:xfrm>
          <a:prstGeom prst="rect">
            <a:avLst/>
          </a:prstGeom>
        </p:spPr>
        <p:txBody>
          <a:bodyPr vert="horz" wrap="square" lIns="0" tIns="0" rIns="0" bIns="0" rtlCol="0">
            <a:spAutoFit/>
          </a:bodyPr>
          <a:lstStyle/>
          <a:p>
            <a:pPr marL="12700">
              <a:lnSpc>
                <a:spcPct val="100000"/>
              </a:lnSpc>
            </a:pPr>
            <a:r>
              <a:rPr sz="1800" dirty="0">
                <a:latin typeface="Arial"/>
                <a:cs typeface="Arial"/>
              </a:rPr>
              <a:t>Satellite</a:t>
            </a:r>
            <a:r>
              <a:rPr sz="1800" spc="-105" dirty="0">
                <a:latin typeface="Arial"/>
                <a:cs typeface="Arial"/>
              </a:rPr>
              <a:t> </a:t>
            </a:r>
            <a:r>
              <a:rPr sz="1800" dirty="0">
                <a:latin typeface="Arial"/>
                <a:cs typeface="Arial"/>
              </a:rPr>
              <a:t>Link</a:t>
            </a:r>
          </a:p>
        </p:txBody>
      </p:sp>
      <p:sp>
        <p:nvSpPr>
          <p:cNvPr id="132" name="object 132"/>
          <p:cNvSpPr txBox="1"/>
          <p:nvPr/>
        </p:nvSpPr>
        <p:spPr>
          <a:xfrm>
            <a:off x="5010779" y="2880368"/>
            <a:ext cx="1442085" cy="412115"/>
          </a:xfrm>
          <a:prstGeom prst="rect">
            <a:avLst/>
          </a:prstGeom>
        </p:spPr>
        <p:txBody>
          <a:bodyPr vert="horz" wrap="square" lIns="0" tIns="0" rIns="0" bIns="0" rtlCol="0">
            <a:spAutoFit/>
          </a:bodyPr>
          <a:lstStyle/>
          <a:p>
            <a:pPr marL="12700">
              <a:lnSpc>
                <a:spcPct val="100000"/>
              </a:lnSpc>
            </a:pPr>
            <a:r>
              <a:rPr sz="2400" b="1" spc="-5" dirty="0">
                <a:latin typeface="Arial Black"/>
                <a:cs typeface="Arial Black"/>
              </a:rPr>
              <a:t>Big</a:t>
            </a:r>
            <a:r>
              <a:rPr sz="2400" b="1" spc="-85" dirty="0">
                <a:latin typeface="Arial Black"/>
                <a:cs typeface="Arial Black"/>
              </a:rPr>
              <a:t> </a:t>
            </a:r>
            <a:r>
              <a:rPr sz="2400" b="1" spc="-15" dirty="0">
                <a:latin typeface="Arial Black"/>
                <a:cs typeface="Arial Black"/>
              </a:rPr>
              <a:t>Data</a:t>
            </a:r>
            <a:endParaRPr sz="2400" dirty="0">
              <a:latin typeface="Arial Black"/>
              <a:cs typeface="Arial Black"/>
            </a:endParaRPr>
          </a:p>
        </p:txBody>
      </p:sp>
      <p:sp>
        <p:nvSpPr>
          <p:cNvPr id="133" name="object 133"/>
          <p:cNvSpPr/>
          <p:nvPr/>
        </p:nvSpPr>
        <p:spPr>
          <a:xfrm>
            <a:off x="4518096" y="3416444"/>
            <a:ext cx="1036955" cy="979169"/>
          </a:xfrm>
          <a:custGeom>
            <a:avLst/>
            <a:gdLst/>
            <a:ahLst/>
            <a:cxnLst/>
            <a:rect l="l" t="t" r="r" b="b"/>
            <a:pathLst>
              <a:path w="1036954" h="979170">
                <a:moveTo>
                  <a:pt x="0" y="979119"/>
                </a:moveTo>
                <a:lnTo>
                  <a:pt x="428574" y="637933"/>
                </a:lnTo>
                <a:lnTo>
                  <a:pt x="231355" y="606526"/>
                </a:lnTo>
                <a:lnTo>
                  <a:pt x="1036408" y="0"/>
                </a:lnTo>
              </a:path>
            </a:pathLst>
          </a:custGeom>
          <a:ln w="57150">
            <a:solidFill>
              <a:srgbClr val="000000"/>
            </a:solidFill>
          </a:ln>
        </p:spPr>
        <p:txBody>
          <a:bodyPr wrap="square" lIns="0" tIns="0" rIns="0" bIns="0" rtlCol="0"/>
          <a:lstStyle/>
          <a:p>
            <a:endParaRPr dirty="0"/>
          </a:p>
        </p:txBody>
      </p:sp>
      <p:sp>
        <p:nvSpPr>
          <p:cNvPr id="134" name="object 134"/>
          <p:cNvSpPr/>
          <p:nvPr/>
        </p:nvSpPr>
        <p:spPr>
          <a:xfrm>
            <a:off x="5480094" y="3330469"/>
            <a:ext cx="188595" cy="172085"/>
          </a:xfrm>
          <a:custGeom>
            <a:avLst/>
            <a:gdLst/>
            <a:ahLst/>
            <a:cxnLst/>
            <a:rect l="l" t="t" r="r" b="b"/>
            <a:pathLst>
              <a:path w="188595" h="172085">
                <a:moveTo>
                  <a:pt x="188518" y="0"/>
                </a:moveTo>
                <a:lnTo>
                  <a:pt x="0" y="34696"/>
                </a:lnTo>
                <a:lnTo>
                  <a:pt x="103162" y="171640"/>
                </a:lnTo>
                <a:lnTo>
                  <a:pt x="188518" y="0"/>
                </a:lnTo>
                <a:close/>
              </a:path>
            </a:pathLst>
          </a:custGeom>
          <a:solidFill>
            <a:srgbClr val="000000"/>
          </a:solidFill>
        </p:spPr>
        <p:txBody>
          <a:bodyPr wrap="square" lIns="0" tIns="0" rIns="0" bIns="0" rtlCol="0"/>
          <a:lstStyle/>
          <a:p>
            <a:endParaRPr dirty="0"/>
          </a:p>
        </p:txBody>
      </p:sp>
      <p:sp>
        <p:nvSpPr>
          <p:cNvPr id="135" name="object 135"/>
          <p:cNvSpPr/>
          <p:nvPr/>
        </p:nvSpPr>
        <p:spPr>
          <a:xfrm>
            <a:off x="4406314" y="4310700"/>
            <a:ext cx="187960" cy="173990"/>
          </a:xfrm>
          <a:custGeom>
            <a:avLst/>
            <a:gdLst/>
            <a:ahLst/>
            <a:cxnLst/>
            <a:rect l="l" t="t" r="r" b="b"/>
            <a:pathLst>
              <a:path w="187960" h="173989">
                <a:moveTo>
                  <a:pt x="80733" y="0"/>
                </a:moveTo>
                <a:lnTo>
                  <a:pt x="0" y="173850"/>
                </a:lnTo>
                <a:lnTo>
                  <a:pt x="187528" y="134124"/>
                </a:lnTo>
                <a:lnTo>
                  <a:pt x="80733" y="0"/>
                </a:lnTo>
                <a:close/>
              </a:path>
            </a:pathLst>
          </a:custGeom>
          <a:solidFill>
            <a:srgbClr val="000000"/>
          </a:solidFill>
        </p:spPr>
        <p:txBody>
          <a:bodyPr wrap="square" lIns="0" tIns="0" rIns="0" bIns="0" rtlCol="0"/>
          <a:lstStyle/>
          <a:p>
            <a:endParaRPr dirty="0"/>
          </a:p>
        </p:txBody>
      </p:sp>
      <p:sp>
        <p:nvSpPr>
          <p:cNvPr id="136" name="object 136"/>
          <p:cNvSpPr txBox="1"/>
          <p:nvPr/>
        </p:nvSpPr>
        <p:spPr>
          <a:xfrm>
            <a:off x="4650740" y="3478655"/>
            <a:ext cx="954405" cy="320675"/>
          </a:xfrm>
          <a:prstGeom prst="rect">
            <a:avLst/>
          </a:prstGeom>
        </p:spPr>
        <p:txBody>
          <a:bodyPr vert="horz" wrap="square" lIns="0" tIns="0" rIns="0" bIns="0" rtlCol="0">
            <a:spAutoFit/>
          </a:bodyPr>
          <a:lstStyle/>
          <a:p>
            <a:pPr marL="12700">
              <a:lnSpc>
                <a:spcPct val="100000"/>
              </a:lnSpc>
            </a:pPr>
            <a:r>
              <a:rPr sz="2000" b="1" i="1" spc="-10" dirty="0">
                <a:latin typeface="Arial"/>
                <a:cs typeface="Arial"/>
              </a:rPr>
              <a:t>I</a:t>
            </a:r>
            <a:r>
              <a:rPr sz="2000" b="1" i="1" dirty="0">
                <a:latin typeface="Arial"/>
                <a:cs typeface="Arial"/>
              </a:rPr>
              <a:t>nt</a:t>
            </a:r>
            <a:r>
              <a:rPr sz="2000" b="1" i="1" spc="-10" dirty="0">
                <a:latin typeface="Arial"/>
                <a:cs typeface="Arial"/>
              </a:rPr>
              <a:t>e</a:t>
            </a:r>
            <a:r>
              <a:rPr sz="2000" b="1" i="1" spc="-15" dirty="0">
                <a:latin typeface="Arial"/>
                <a:cs typeface="Arial"/>
              </a:rPr>
              <a:t>r</a:t>
            </a:r>
            <a:r>
              <a:rPr sz="2000" b="1" i="1" dirty="0">
                <a:latin typeface="Arial"/>
                <a:cs typeface="Arial"/>
              </a:rPr>
              <a:t>n</a:t>
            </a:r>
            <a:r>
              <a:rPr sz="2000" b="1" i="1" spc="-10" dirty="0">
                <a:latin typeface="Arial"/>
                <a:cs typeface="Arial"/>
              </a:rPr>
              <a:t>e</a:t>
            </a:r>
            <a:r>
              <a:rPr sz="2000" b="1" i="1" spc="-5" dirty="0">
                <a:latin typeface="Arial"/>
                <a:cs typeface="Arial"/>
              </a:rPr>
              <a:t>t</a:t>
            </a:r>
            <a:endParaRPr sz="2000" dirty="0">
              <a:latin typeface="Arial"/>
              <a:cs typeface="Arial"/>
            </a:endParaRPr>
          </a:p>
        </p:txBody>
      </p:sp>
      <p:sp>
        <p:nvSpPr>
          <p:cNvPr id="137" name="object 137"/>
          <p:cNvSpPr txBox="1"/>
          <p:nvPr/>
        </p:nvSpPr>
        <p:spPr>
          <a:xfrm>
            <a:off x="4271269" y="4179273"/>
            <a:ext cx="926465" cy="544195"/>
          </a:xfrm>
          <a:prstGeom prst="rect">
            <a:avLst/>
          </a:prstGeom>
        </p:spPr>
        <p:txBody>
          <a:bodyPr vert="horz" wrap="square" lIns="0" tIns="0" rIns="0" bIns="0" rtlCol="0">
            <a:spAutoFit/>
          </a:bodyPr>
          <a:lstStyle/>
          <a:p>
            <a:pPr marL="12700" marR="5080">
              <a:lnSpc>
                <a:spcPts val="2110"/>
              </a:lnSpc>
            </a:pPr>
            <a:r>
              <a:rPr sz="1800" b="1" i="1" dirty="0">
                <a:latin typeface="Arial"/>
                <a:cs typeface="Arial"/>
              </a:rPr>
              <a:t>Cellular  </a:t>
            </a:r>
            <a:r>
              <a:rPr sz="1800" b="1" i="1" spc="-10" dirty="0">
                <a:latin typeface="Arial"/>
                <a:cs typeface="Arial"/>
              </a:rPr>
              <a:t>N</a:t>
            </a:r>
            <a:r>
              <a:rPr sz="1800" b="1" i="1" dirty="0">
                <a:latin typeface="Arial"/>
                <a:cs typeface="Arial"/>
              </a:rPr>
              <a:t>et</a:t>
            </a:r>
            <a:r>
              <a:rPr sz="1800" b="1" i="1" spc="-10" dirty="0">
                <a:latin typeface="Arial"/>
                <a:cs typeface="Arial"/>
              </a:rPr>
              <a:t>w</a:t>
            </a:r>
            <a:r>
              <a:rPr sz="1800" b="1" i="1" dirty="0">
                <a:latin typeface="Arial"/>
                <a:cs typeface="Arial"/>
              </a:rPr>
              <a:t>o</a:t>
            </a:r>
            <a:r>
              <a:rPr sz="1800" b="1" i="1" spc="-10" dirty="0">
                <a:latin typeface="Arial"/>
                <a:cs typeface="Arial"/>
              </a:rPr>
              <a:t>rk</a:t>
            </a:r>
            <a:endParaRPr sz="1800" dirty="0">
              <a:latin typeface="Arial"/>
              <a:cs typeface="Arial"/>
            </a:endParaRPr>
          </a:p>
        </p:txBody>
      </p:sp>
      <p:sp>
        <p:nvSpPr>
          <p:cNvPr id="138" name="object 138"/>
          <p:cNvSpPr/>
          <p:nvPr/>
        </p:nvSpPr>
        <p:spPr>
          <a:xfrm>
            <a:off x="1344167" y="1420367"/>
            <a:ext cx="4437887" cy="4184903"/>
          </a:xfrm>
          <a:prstGeom prst="rect">
            <a:avLst/>
          </a:prstGeom>
          <a:blipFill>
            <a:blip r:embed="rId18" cstate="print"/>
            <a:stretch>
              <a:fillRect/>
            </a:stretch>
          </a:blipFill>
        </p:spPr>
        <p:txBody>
          <a:bodyPr wrap="square" lIns="0" tIns="0" rIns="0" bIns="0" rtlCol="0"/>
          <a:lstStyle/>
          <a:p>
            <a:endParaRPr dirty="0"/>
          </a:p>
        </p:txBody>
      </p:sp>
      <p:sp>
        <p:nvSpPr>
          <p:cNvPr id="139" name="object 139"/>
          <p:cNvSpPr/>
          <p:nvPr/>
        </p:nvSpPr>
        <p:spPr>
          <a:xfrm>
            <a:off x="2459735" y="3230892"/>
            <a:ext cx="2225039" cy="661403"/>
          </a:xfrm>
          <a:prstGeom prst="rect">
            <a:avLst/>
          </a:prstGeom>
          <a:blipFill>
            <a:blip r:embed="rId19" cstate="print"/>
            <a:stretch>
              <a:fillRect/>
            </a:stretch>
          </a:blipFill>
        </p:spPr>
        <p:txBody>
          <a:bodyPr wrap="square" lIns="0" tIns="0" rIns="0" bIns="0" rtlCol="0"/>
          <a:lstStyle/>
          <a:p>
            <a:endParaRPr dirty="0"/>
          </a:p>
        </p:txBody>
      </p:sp>
      <p:sp>
        <p:nvSpPr>
          <p:cNvPr id="140" name="object 140"/>
          <p:cNvSpPr/>
          <p:nvPr/>
        </p:nvSpPr>
        <p:spPr>
          <a:xfrm>
            <a:off x="1418844" y="1470660"/>
            <a:ext cx="4288790" cy="4038600"/>
          </a:xfrm>
          <a:custGeom>
            <a:avLst/>
            <a:gdLst/>
            <a:ahLst/>
            <a:cxnLst/>
            <a:rect l="l" t="t" r="r" b="b"/>
            <a:pathLst>
              <a:path w="4288790" h="4038600">
                <a:moveTo>
                  <a:pt x="2390868" y="4025900"/>
                </a:moveTo>
                <a:lnTo>
                  <a:pt x="1897667" y="4025900"/>
                </a:lnTo>
                <a:lnTo>
                  <a:pt x="1946379" y="4038600"/>
                </a:lnTo>
                <a:lnTo>
                  <a:pt x="2342156" y="4038600"/>
                </a:lnTo>
                <a:lnTo>
                  <a:pt x="2390868" y="4025900"/>
                </a:lnTo>
                <a:close/>
              </a:path>
              <a:path w="4288790" h="4038600">
                <a:moveTo>
                  <a:pt x="2487295" y="4013200"/>
                </a:moveTo>
                <a:lnTo>
                  <a:pt x="1801240" y="4013200"/>
                </a:lnTo>
                <a:lnTo>
                  <a:pt x="1849283" y="4025900"/>
                </a:lnTo>
                <a:lnTo>
                  <a:pt x="2439252" y="4025900"/>
                </a:lnTo>
                <a:lnTo>
                  <a:pt x="2487295" y="4013200"/>
                </a:lnTo>
                <a:close/>
              </a:path>
              <a:path w="4288790" h="4038600">
                <a:moveTo>
                  <a:pt x="2629254" y="3987800"/>
                </a:moveTo>
                <a:lnTo>
                  <a:pt x="1659281" y="3987800"/>
                </a:lnTo>
                <a:lnTo>
                  <a:pt x="1753551" y="4013200"/>
                </a:lnTo>
                <a:lnTo>
                  <a:pt x="2534984" y="4013200"/>
                </a:lnTo>
                <a:lnTo>
                  <a:pt x="2629254" y="3987800"/>
                </a:lnTo>
                <a:close/>
              </a:path>
              <a:path w="4288790" h="4038600">
                <a:moveTo>
                  <a:pt x="2675810" y="63500"/>
                </a:moveTo>
                <a:lnTo>
                  <a:pt x="1612725" y="63500"/>
                </a:lnTo>
                <a:lnTo>
                  <a:pt x="1475522" y="101600"/>
                </a:lnTo>
                <a:lnTo>
                  <a:pt x="1430650" y="127000"/>
                </a:lnTo>
                <a:lnTo>
                  <a:pt x="1298796" y="165100"/>
                </a:lnTo>
                <a:lnTo>
                  <a:pt x="1255806" y="190500"/>
                </a:lnTo>
                <a:lnTo>
                  <a:pt x="1213317" y="203200"/>
                </a:lnTo>
                <a:lnTo>
                  <a:pt x="1171342" y="228600"/>
                </a:lnTo>
                <a:lnTo>
                  <a:pt x="1129893" y="241300"/>
                </a:lnTo>
                <a:lnTo>
                  <a:pt x="1088982" y="266700"/>
                </a:lnTo>
                <a:lnTo>
                  <a:pt x="1008824" y="317500"/>
                </a:lnTo>
                <a:lnTo>
                  <a:pt x="969602" y="330200"/>
                </a:lnTo>
                <a:lnTo>
                  <a:pt x="930967" y="355600"/>
                </a:lnTo>
                <a:lnTo>
                  <a:pt x="892932" y="381000"/>
                </a:lnTo>
                <a:lnTo>
                  <a:pt x="855510" y="406400"/>
                </a:lnTo>
                <a:lnTo>
                  <a:pt x="818712" y="444500"/>
                </a:lnTo>
                <a:lnTo>
                  <a:pt x="782551" y="469900"/>
                </a:lnTo>
                <a:lnTo>
                  <a:pt x="747040" y="495300"/>
                </a:lnTo>
                <a:lnTo>
                  <a:pt x="712190" y="520700"/>
                </a:lnTo>
                <a:lnTo>
                  <a:pt x="678013" y="546100"/>
                </a:lnTo>
                <a:lnTo>
                  <a:pt x="644524" y="584200"/>
                </a:lnTo>
                <a:lnTo>
                  <a:pt x="611732" y="609600"/>
                </a:lnTo>
                <a:lnTo>
                  <a:pt x="579652" y="647700"/>
                </a:lnTo>
                <a:lnTo>
                  <a:pt x="548295" y="673100"/>
                </a:lnTo>
                <a:lnTo>
                  <a:pt x="517674" y="711200"/>
                </a:lnTo>
                <a:lnTo>
                  <a:pt x="487800" y="749300"/>
                </a:lnTo>
                <a:lnTo>
                  <a:pt x="458687" y="774700"/>
                </a:lnTo>
                <a:lnTo>
                  <a:pt x="430346" y="812800"/>
                </a:lnTo>
                <a:lnTo>
                  <a:pt x="402791" y="850900"/>
                </a:lnTo>
                <a:lnTo>
                  <a:pt x="376032" y="889000"/>
                </a:lnTo>
                <a:lnTo>
                  <a:pt x="350084" y="914400"/>
                </a:lnTo>
                <a:lnTo>
                  <a:pt x="324957" y="952500"/>
                </a:lnTo>
                <a:lnTo>
                  <a:pt x="300664" y="990600"/>
                </a:lnTo>
                <a:lnTo>
                  <a:pt x="277218" y="1028700"/>
                </a:lnTo>
                <a:lnTo>
                  <a:pt x="254631" y="1066800"/>
                </a:lnTo>
                <a:lnTo>
                  <a:pt x="232916" y="1104900"/>
                </a:lnTo>
                <a:lnTo>
                  <a:pt x="212084" y="1143000"/>
                </a:lnTo>
                <a:lnTo>
                  <a:pt x="192148" y="1193800"/>
                </a:lnTo>
                <a:lnTo>
                  <a:pt x="173120" y="1231900"/>
                </a:lnTo>
                <a:lnTo>
                  <a:pt x="155013" y="1270000"/>
                </a:lnTo>
                <a:lnTo>
                  <a:pt x="137839" y="1308100"/>
                </a:lnTo>
                <a:lnTo>
                  <a:pt x="121610" y="1358900"/>
                </a:lnTo>
                <a:lnTo>
                  <a:pt x="106338" y="1397000"/>
                </a:lnTo>
                <a:lnTo>
                  <a:pt x="92037" y="1435100"/>
                </a:lnTo>
                <a:lnTo>
                  <a:pt x="78718" y="1485900"/>
                </a:lnTo>
                <a:lnTo>
                  <a:pt x="66394" y="1524000"/>
                </a:lnTo>
                <a:lnTo>
                  <a:pt x="55076" y="1574800"/>
                </a:lnTo>
                <a:lnTo>
                  <a:pt x="44778" y="1612900"/>
                </a:lnTo>
                <a:lnTo>
                  <a:pt x="35512" y="1663700"/>
                </a:lnTo>
                <a:lnTo>
                  <a:pt x="27289" y="1701800"/>
                </a:lnTo>
                <a:lnTo>
                  <a:pt x="20123" y="1752600"/>
                </a:lnTo>
                <a:lnTo>
                  <a:pt x="14026" y="1790700"/>
                </a:lnTo>
                <a:lnTo>
                  <a:pt x="9009" y="1841500"/>
                </a:lnTo>
                <a:lnTo>
                  <a:pt x="5086" y="1879600"/>
                </a:lnTo>
                <a:lnTo>
                  <a:pt x="2268" y="1930400"/>
                </a:lnTo>
                <a:lnTo>
                  <a:pt x="569" y="1981200"/>
                </a:lnTo>
                <a:lnTo>
                  <a:pt x="0" y="2019300"/>
                </a:lnTo>
                <a:lnTo>
                  <a:pt x="569" y="2070100"/>
                </a:lnTo>
                <a:lnTo>
                  <a:pt x="2268" y="2120900"/>
                </a:lnTo>
                <a:lnTo>
                  <a:pt x="5086" y="2171700"/>
                </a:lnTo>
                <a:lnTo>
                  <a:pt x="9009" y="2209800"/>
                </a:lnTo>
                <a:lnTo>
                  <a:pt x="14026" y="2260600"/>
                </a:lnTo>
                <a:lnTo>
                  <a:pt x="20123" y="2298700"/>
                </a:lnTo>
                <a:lnTo>
                  <a:pt x="27289" y="2349500"/>
                </a:lnTo>
                <a:lnTo>
                  <a:pt x="35512" y="2387600"/>
                </a:lnTo>
                <a:lnTo>
                  <a:pt x="44778" y="2438400"/>
                </a:lnTo>
                <a:lnTo>
                  <a:pt x="55076" y="2476500"/>
                </a:lnTo>
                <a:lnTo>
                  <a:pt x="66394" y="2527300"/>
                </a:lnTo>
                <a:lnTo>
                  <a:pt x="78718" y="2565400"/>
                </a:lnTo>
                <a:lnTo>
                  <a:pt x="92037" y="2616200"/>
                </a:lnTo>
                <a:lnTo>
                  <a:pt x="106338" y="2654300"/>
                </a:lnTo>
                <a:lnTo>
                  <a:pt x="121610" y="2692400"/>
                </a:lnTo>
                <a:lnTo>
                  <a:pt x="137839" y="2743200"/>
                </a:lnTo>
                <a:lnTo>
                  <a:pt x="155013" y="2781300"/>
                </a:lnTo>
                <a:lnTo>
                  <a:pt x="173120" y="2819400"/>
                </a:lnTo>
                <a:lnTo>
                  <a:pt x="192148" y="2857500"/>
                </a:lnTo>
                <a:lnTo>
                  <a:pt x="212084" y="2908300"/>
                </a:lnTo>
                <a:lnTo>
                  <a:pt x="232916" y="2946400"/>
                </a:lnTo>
                <a:lnTo>
                  <a:pt x="254631" y="2984500"/>
                </a:lnTo>
                <a:lnTo>
                  <a:pt x="277218" y="3022600"/>
                </a:lnTo>
                <a:lnTo>
                  <a:pt x="300664" y="3060700"/>
                </a:lnTo>
                <a:lnTo>
                  <a:pt x="324957" y="3098800"/>
                </a:lnTo>
                <a:lnTo>
                  <a:pt x="350084" y="3136900"/>
                </a:lnTo>
                <a:lnTo>
                  <a:pt x="376032" y="3162300"/>
                </a:lnTo>
                <a:lnTo>
                  <a:pt x="402791" y="3200400"/>
                </a:lnTo>
                <a:lnTo>
                  <a:pt x="430346" y="3238500"/>
                </a:lnTo>
                <a:lnTo>
                  <a:pt x="458687" y="3276600"/>
                </a:lnTo>
                <a:lnTo>
                  <a:pt x="487800" y="3302000"/>
                </a:lnTo>
                <a:lnTo>
                  <a:pt x="517674" y="3340100"/>
                </a:lnTo>
                <a:lnTo>
                  <a:pt x="548295" y="3378200"/>
                </a:lnTo>
                <a:lnTo>
                  <a:pt x="579652" y="3403600"/>
                </a:lnTo>
                <a:lnTo>
                  <a:pt x="611732" y="3441700"/>
                </a:lnTo>
                <a:lnTo>
                  <a:pt x="644524" y="3467100"/>
                </a:lnTo>
                <a:lnTo>
                  <a:pt x="678013" y="3505200"/>
                </a:lnTo>
                <a:lnTo>
                  <a:pt x="712190" y="3530600"/>
                </a:lnTo>
                <a:lnTo>
                  <a:pt x="747040" y="3556000"/>
                </a:lnTo>
                <a:lnTo>
                  <a:pt x="782551" y="3581400"/>
                </a:lnTo>
                <a:lnTo>
                  <a:pt x="818712" y="3606800"/>
                </a:lnTo>
                <a:lnTo>
                  <a:pt x="855510" y="3644900"/>
                </a:lnTo>
                <a:lnTo>
                  <a:pt x="892932" y="3670300"/>
                </a:lnTo>
                <a:lnTo>
                  <a:pt x="930967" y="3695700"/>
                </a:lnTo>
                <a:lnTo>
                  <a:pt x="969602" y="3721100"/>
                </a:lnTo>
                <a:lnTo>
                  <a:pt x="1008824" y="3733800"/>
                </a:lnTo>
                <a:lnTo>
                  <a:pt x="1048621" y="3759200"/>
                </a:lnTo>
                <a:lnTo>
                  <a:pt x="1129893" y="3810000"/>
                </a:lnTo>
                <a:lnTo>
                  <a:pt x="1171342" y="3822700"/>
                </a:lnTo>
                <a:lnTo>
                  <a:pt x="1213317" y="3848100"/>
                </a:lnTo>
                <a:lnTo>
                  <a:pt x="1255806" y="3860800"/>
                </a:lnTo>
                <a:lnTo>
                  <a:pt x="1298796" y="3886200"/>
                </a:lnTo>
                <a:lnTo>
                  <a:pt x="1430650" y="3924300"/>
                </a:lnTo>
                <a:lnTo>
                  <a:pt x="1475522" y="3949700"/>
                </a:lnTo>
                <a:lnTo>
                  <a:pt x="1612725" y="3987800"/>
                </a:lnTo>
                <a:lnTo>
                  <a:pt x="2675810" y="3987800"/>
                </a:lnTo>
                <a:lnTo>
                  <a:pt x="2813013" y="3949700"/>
                </a:lnTo>
                <a:lnTo>
                  <a:pt x="2857885" y="3924300"/>
                </a:lnTo>
                <a:lnTo>
                  <a:pt x="2989739" y="3886200"/>
                </a:lnTo>
                <a:lnTo>
                  <a:pt x="3032729" y="3860800"/>
                </a:lnTo>
                <a:lnTo>
                  <a:pt x="3075218" y="3848100"/>
                </a:lnTo>
                <a:lnTo>
                  <a:pt x="3117193" y="3822700"/>
                </a:lnTo>
                <a:lnTo>
                  <a:pt x="3158642" y="3810000"/>
                </a:lnTo>
                <a:lnTo>
                  <a:pt x="3239914" y="3759200"/>
                </a:lnTo>
                <a:lnTo>
                  <a:pt x="3279711" y="3733800"/>
                </a:lnTo>
                <a:lnTo>
                  <a:pt x="3318933" y="3721100"/>
                </a:lnTo>
                <a:lnTo>
                  <a:pt x="3357568" y="3695700"/>
                </a:lnTo>
                <a:lnTo>
                  <a:pt x="3395603" y="3670300"/>
                </a:lnTo>
                <a:lnTo>
                  <a:pt x="3433025" y="3644900"/>
                </a:lnTo>
                <a:lnTo>
                  <a:pt x="3469823" y="3606800"/>
                </a:lnTo>
                <a:lnTo>
                  <a:pt x="3505984" y="3581400"/>
                </a:lnTo>
                <a:lnTo>
                  <a:pt x="3541495" y="3556000"/>
                </a:lnTo>
                <a:lnTo>
                  <a:pt x="3576345" y="3530600"/>
                </a:lnTo>
                <a:lnTo>
                  <a:pt x="3610522" y="3505200"/>
                </a:lnTo>
                <a:lnTo>
                  <a:pt x="3644011" y="3467100"/>
                </a:lnTo>
                <a:lnTo>
                  <a:pt x="3676803" y="3441700"/>
                </a:lnTo>
                <a:lnTo>
                  <a:pt x="3708883" y="3403600"/>
                </a:lnTo>
                <a:lnTo>
                  <a:pt x="3740240" y="3378200"/>
                </a:lnTo>
                <a:lnTo>
                  <a:pt x="3770861" y="3340100"/>
                </a:lnTo>
                <a:lnTo>
                  <a:pt x="3800735" y="3302000"/>
                </a:lnTo>
                <a:lnTo>
                  <a:pt x="3829848" y="3276600"/>
                </a:lnTo>
                <a:lnTo>
                  <a:pt x="3858189" y="3238500"/>
                </a:lnTo>
                <a:lnTo>
                  <a:pt x="3885744" y="3200400"/>
                </a:lnTo>
                <a:lnTo>
                  <a:pt x="3912503" y="3162300"/>
                </a:lnTo>
                <a:lnTo>
                  <a:pt x="3938451" y="3136900"/>
                </a:lnTo>
                <a:lnTo>
                  <a:pt x="3963578" y="3098800"/>
                </a:lnTo>
                <a:lnTo>
                  <a:pt x="3987871" y="3060700"/>
                </a:lnTo>
                <a:lnTo>
                  <a:pt x="4011317" y="3022600"/>
                </a:lnTo>
                <a:lnTo>
                  <a:pt x="4033904" y="2984500"/>
                </a:lnTo>
                <a:lnTo>
                  <a:pt x="4055619" y="2946400"/>
                </a:lnTo>
                <a:lnTo>
                  <a:pt x="4076451" y="2908300"/>
                </a:lnTo>
                <a:lnTo>
                  <a:pt x="4096387" y="2857500"/>
                </a:lnTo>
                <a:lnTo>
                  <a:pt x="4115415" y="2819400"/>
                </a:lnTo>
                <a:lnTo>
                  <a:pt x="4133522" y="2781300"/>
                </a:lnTo>
                <a:lnTo>
                  <a:pt x="4150696" y="2743200"/>
                </a:lnTo>
                <a:lnTo>
                  <a:pt x="4166925" y="2692400"/>
                </a:lnTo>
                <a:lnTo>
                  <a:pt x="4182197" y="2654300"/>
                </a:lnTo>
                <a:lnTo>
                  <a:pt x="4196498" y="2616200"/>
                </a:lnTo>
                <a:lnTo>
                  <a:pt x="4209817" y="2565400"/>
                </a:lnTo>
                <a:lnTo>
                  <a:pt x="4222141" y="2527300"/>
                </a:lnTo>
                <a:lnTo>
                  <a:pt x="4233459" y="2476500"/>
                </a:lnTo>
                <a:lnTo>
                  <a:pt x="4243757" y="2438400"/>
                </a:lnTo>
                <a:lnTo>
                  <a:pt x="4253023" y="2387600"/>
                </a:lnTo>
                <a:lnTo>
                  <a:pt x="4261246" y="2349500"/>
                </a:lnTo>
                <a:lnTo>
                  <a:pt x="4268412" y="2298700"/>
                </a:lnTo>
                <a:lnTo>
                  <a:pt x="4274509" y="2260600"/>
                </a:lnTo>
                <a:lnTo>
                  <a:pt x="4279526" y="2209800"/>
                </a:lnTo>
                <a:lnTo>
                  <a:pt x="4283449" y="2171700"/>
                </a:lnTo>
                <a:lnTo>
                  <a:pt x="4286267" y="2120900"/>
                </a:lnTo>
                <a:lnTo>
                  <a:pt x="4287966" y="2070100"/>
                </a:lnTo>
                <a:lnTo>
                  <a:pt x="4288536" y="2019300"/>
                </a:lnTo>
                <a:lnTo>
                  <a:pt x="4287966" y="1981200"/>
                </a:lnTo>
                <a:lnTo>
                  <a:pt x="4286267" y="1930400"/>
                </a:lnTo>
                <a:lnTo>
                  <a:pt x="4283449" y="1879600"/>
                </a:lnTo>
                <a:lnTo>
                  <a:pt x="4279526" y="1841500"/>
                </a:lnTo>
                <a:lnTo>
                  <a:pt x="4274509" y="1790700"/>
                </a:lnTo>
                <a:lnTo>
                  <a:pt x="4268412" y="1752600"/>
                </a:lnTo>
                <a:lnTo>
                  <a:pt x="4261246" y="1701800"/>
                </a:lnTo>
                <a:lnTo>
                  <a:pt x="4253023" y="1663700"/>
                </a:lnTo>
                <a:lnTo>
                  <a:pt x="4243757" y="1612900"/>
                </a:lnTo>
                <a:lnTo>
                  <a:pt x="4233459" y="1574800"/>
                </a:lnTo>
                <a:lnTo>
                  <a:pt x="4222141" y="1524000"/>
                </a:lnTo>
                <a:lnTo>
                  <a:pt x="4209817" y="1485900"/>
                </a:lnTo>
                <a:lnTo>
                  <a:pt x="4196498" y="1435100"/>
                </a:lnTo>
                <a:lnTo>
                  <a:pt x="4182197" y="1397000"/>
                </a:lnTo>
                <a:lnTo>
                  <a:pt x="4166925" y="1358900"/>
                </a:lnTo>
                <a:lnTo>
                  <a:pt x="4150696" y="1308100"/>
                </a:lnTo>
                <a:lnTo>
                  <a:pt x="4133522" y="1270000"/>
                </a:lnTo>
                <a:lnTo>
                  <a:pt x="4115415" y="1231900"/>
                </a:lnTo>
                <a:lnTo>
                  <a:pt x="4096387" y="1193800"/>
                </a:lnTo>
                <a:lnTo>
                  <a:pt x="4076451" y="1143000"/>
                </a:lnTo>
                <a:lnTo>
                  <a:pt x="4055619" y="1104900"/>
                </a:lnTo>
                <a:lnTo>
                  <a:pt x="4033904" y="1066800"/>
                </a:lnTo>
                <a:lnTo>
                  <a:pt x="4011317" y="1028700"/>
                </a:lnTo>
                <a:lnTo>
                  <a:pt x="3987871" y="990600"/>
                </a:lnTo>
                <a:lnTo>
                  <a:pt x="3963578" y="952500"/>
                </a:lnTo>
                <a:lnTo>
                  <a:pt x="3938451" y="914400"/>
                </a:lnTo>
                <a:lnTo>
                  <a:pt x="3912503" y="889000"/>
                </a:lnTo>
                <a:lnTo>
                  <a:pt x="3885744" y="850900"/>
                </a:lnTo>
                <a:lnTo>
                  <a:pt x="3858189" y="812800"/>
                </a:lnTo>
                <a:lnTo>
                  <a:pt x="3829848" y="774700"/>
                </a:lnTo>
                <a:lnTo>
                  <a:pt x="3800735" y="749300"/>
                </a:lnTo>
                <a:lnTo>
                  <a:pt x="3770861" y="711200"/>
                </a:lnTo>
                <a:lnTo>
                  <a:pt x="3740240" y="673100"/>
                </a:lnTo>
                <a:lnTo>
                  <a:pt x="3708883" y="647700"/>
                </a:lnTo>
                <a:lnTo>
                  <a:pt x="3676803" y="609600"/>
                </a:lnTo>
                <a:lnTo>
                  <a:pt x="3644011" y="584200"/>
                </a:lnTo>
                <a:lnTo>
                  <a:pt x="3610522" y="546100"/>
                </a:lnTo>
                <a:lnTo>
                  <a:pt x="3576345" y="520700"/>
                </a:lnTo>
                <a:lnTo>
                  <a:pt x="3541495" y="495300"/>
                </a:lnTo>
                <a:lnTo>
                  <a:pt x="3505984" y="469900"/>
                </a:lnTo>
                <a:lnTo>
                  <a:pt x="3469823" y="444500"/>
                </a:lnTo>
                <a:lnTo>
                  <a:pt x="3433025" y="406400"/>
                </a:lnTo>
                <a:lnTo>
                  <a:pt x="3395603" y="381000"/>
                </a:lnTo>
                <a:lnTo>
                  <a:pt x="3357568" y="355600"/>
                </a:lnTo>
                <a:lnTo>
                  <a:pt x="3318933" y="330200"/>
                </a:lnTo>
                <a:lnTo>
                  <a:pt x="3279711" y="317500"/>
                </a:lnTo>
                <a:lnTo>
                  <a:pt x="3199553" y="266700"/>
                </a:lnTo>
                <a:lnTo>
                  <a:pt x="3158642" y="241300"/>
                </a:lnTo>
                <a:lnTo>
                  <a:pt x="3117193" y="228600"/>
                </a:lnTo>
                <a:lnTo>
                  <a:pt x="3075218" y="203200"/>
                </a:lnTo>
                <a:lnTo>
                  <a:pt x="3032729" y="190500"/>
                </a:lnTo>
                <a:lnTo>
                  <a:pt x="2989739" y="165100"/>
                </a:lnTo>
                <a:lnTo>
                  <a:pt x="2857885" y="127000"/>
                </a:lnTo>
                <a:lnTo>
                  <a:pt x="2813013" y="101600"/>
                </a:lnTo>
                <a:lnTo>
                  <a:pt x="2675810" y="63500"/>
                </a:lnTo>
                <a:close/>
              </a:path>
              <a:path w="4288790" h="4038600">
                <a:moveTo>
                  <a:pt x="2534984" y="38100"/>
                </a:moveTo>
                <a:lnTo>
                  <a:pt x="1753551" y="38100"/>
                </a:lnTo>
                <a:lnTo>
                  <a:pt x="1659281" y="63500"/>
                </a:lnTo>
                <a:lnTo>
                  <a:pt x="2629254" y="63500"/>
                </a:lnTo>
                <a:lnTo>
                  <a:pt x="2534984" y="38100"/>
                </a:lnTo>
                <a:close/>
              </a:path>
              <a:path w="4288790" h="4038600">
                <a:moveTo>
                  <a:pt x="2439252" y="25400"/>
                </a:moveTo>
                <a:lnTo>
                  <a:pt x="1849283" y="25400"/>
                </a:lnTo>
                <a:lnTo>
                  <a:pt x="1801240" y="38100"/>
                </a:lnTo>
                <a:lnTo>
                  <a:pt x="2487295" y="38100"/>
                </a:lnTo>
                <a:lnTo>
                  <a:pt x="2439252" y="25400"/>
                </a:lnTo>
                <a:close/>
              </a:path>
              <a:path w="4288790" h="4038600">
                <a:moveTo>
                  <a:pt x="2342156" y="12700"/>
                </a:moveTo>
                <a:lnTo>
                  <a:pt x="1946379" y="12700"/>
                </a:lnTo>
                <a:lnTo>
                  <a:pt x="1897667" y="25400"/>
                </a:lnTo>
                <a:lnTo>
                  <a:pt x="2390868" y="25400"/>
                </a:lnTo>
                <a:lnTo>
                  <a:pt x="2342156" y="12700"/>
                </a:lnTo>
                <a:close/>
              </a:path>
              <a:path w="4288790" h="4038600">
                <a:moveTo>
                  <a:pt x="2144268" y="0"/>
                </a:moveTo>
                <a:lnTo>
                  <a:pt x="2094364" y="12700"/>
                </a:lnTo>
                <a:lnTo>
                  <a:pt x="2194171" y="12700"/>
                </a:lnTo>
                <a:lnTo>
                  <a:pt x="2144268" y="0"/>
                </a:lnTo>
                <a:close/>
              </a:path>
            </a:pathLst>
          </a:custGeom>
          <a:solidFill>
            <a:srgbClr val="D6D6D6">
              <a:alpha val="12940"/>
            </a:srgbClr>
          </a:solidFill>
        </p:spPr>
        <p:txBody>
          <a:bodyPr wrap="square" lIns="0" tIns="0" rIns="0" bIns="0" rtlCol="0"/>
          <a:lstStyle/>
          <a:p>
            <a:endParaRPr dirty="0"/>
          </a:p>
        </p:txBody>
      </p:sp>
      <p:sp>
        <p:nvSpPr>
          <p:cNvPr id="141" name="object 141"/>
          <p:cNvSpPr/>
          <p:nvPr/>
        </p:nvSpPr>
        <p:spPr>
          <a:xfrm>
            <a:off x="1418844" y="1470660"/>
            <a:ext cx="4288790" cy="4038600"/>
          </a:xfrm>
          <a:custGeom>
            <a:avLst/>
            <a:gdLst/>
            <a:ahLst/>
            <a:cxnLst/>
            <a:rect l="l" t="t" r="r" b="b"/>
            <a:pathLst>
              <a:path w="4288790" h="4038600">
                <a:moveTo>
                  <a:pt x="0" y="2019300"/>
                </a:moveTo>
                <a:lnTo>
                  <a:pt x="569" y="1972305"/>
                </a:lnTo>
                <a:lnTo>
                  <a:pt x="2268" y="1925573"/>
                </a:lnTo>
                <a:lnTo>
                  <a:pt x="5086" y="1879116"/>
                </a:lnTo>
                <a:lnTo>
                  <a:pt x="9009" y="1832945"/>
                </a:lnTo>
                <a:lnTo>
                  <a:pt x="14026" y="1787072"/>
                </a:lnTo>
                <a:lnTo>
                  <a:pt x="20123" y="1741508"/>
                </a:lnTo>
                <a:lnTo>
                  <a:pt x="27289" y="1696266"/>
                </a:lnTo>
                <a:lnTo>
                  <a:pt x="35512" y="1651355"/>
                </a:lnTo>
                <a:lnTo>
                  <a:pt x="44778" y="1606790"/>
                </a:lnTo>
                <a:lnTo>
                  <a:pt x="55076" y="1562580"/>
                </a:lnTo>
                <a:lnTo>
                  <a:pt x="66394" y="1518737"/>
                </a:lnTo>
                <a:lnTo>
                  <a:pt x="78718" y="1475274"/>
                </a:lnTo>
                <a:lnTo>
                  <a:pt x="92037" y="1432201"/>
                </a:lnTo>
                <a:lnTo>
                  <a:pt x="106338" y="1389531"/>
                </a:lnTo>
                <a:lnTo>
                  <a:pt x="121610" y="1347274"/>
                </a:lnTo>
                <a:lnTo>
                  <a:pt x="137839" y="1305443"/>
                </a:lnTo>
                <a:lnTo>
                  <a:pt x="155013" y="1264050"/>
                </a:lnTo>
                <a:lnTo>
                  <a:pt x="173120" y="1223105"/>
                </a:lnTo>
                <a:lnTo>
                  <a:pt x="192148" y="1182620"/>
                </a:lnTo>
                <a:lnTo>
                  <a:pt x="212084" y="1142608"/>
                </a:lnTo>
                <a:lnTo>
                  <a:pt x="232916" y="1103079"/>
                </a:lnTo>
                <a:lnTo>
                  <a:pt x="254631" y="1064045"/>
                </a:lnTo>
                <a:lnTo>
                  <a:pt x="277218" y="1025519"/>
                </a:lnTo>
                <a:lnTo>
                  <a:pt x="300664" y="987511"/>
                </a:lnTo>
                <a:lnTo>
                  <a:pt x="324957" y="950033"/>
                </a:lnTo>
                <a:lnTo>
                  <a:pt x="350084" y="913096"/>
                </a:lnTo>
                <a:lnTo>
                  <a:pt x="376032" y="876713"/>
                </a:lnTo>
                <a:lnTo>
                  <a:pt x="402791" y="840895"/>
                </a:lnTo>
                <a:lnTo>
                  <a:pt x="430346" y="805654"/>
                </a:lnTo>
                <a:lnTo>
                  <a:pt x="458687" y="771000"/>
                </a:lnTo>
                <a:lnTo>
                  <a:pt x="487800" y="736947"/>
                </a:lnTo>
                <a:lnTo>
                  <a:pt x="517674" y="703505"/>
                </a:lnTo>
                <a:lnTo>
                  <a:pt x="548295" y="670686"/>
                </a:lnTo>
                <a:lnTo>
                  <a:pt x="579652" y="638501"/>
                </a:lnTo>
                <a:lnTo>
                  <a:pt x="611732" y="606963"/>
                </a:lnTo>
                <a:lnTo>
                  <a:pt x="644524" y="576083"/>
                </a:lnTo>
                <a:lnTo>
                  <a:pt x="678013" y="545872"/>
                </a:lnTo>
                <a:lnTo>
                  <a:pt x="712190" y="516343"/>
                </a:lnTo>
                <a:lnTo>
                  <a:pt x="747040" y="487506"/>
                </a:lnTo>
                <a:lnTo>
                  <a:pt x="782551" y="459373"/>
                </a:lnTo>
                <a:lnTo>
                  <a:pt x="818712" y="431957"/>
                </a:lnTo>
                <a:lnTo>
                  <a:pt x="855510" y="405268"/>
                </a:lnTo>
                <a:lnTo>
                  <a:pt x="892932" y="379318"/>
                </a:lnTo>
                <a:lnTo>
                  <a:pt x="930967" y="354119"/>
                </a:lnTo>
                <a:lnTo>
                  <a:pt x="969602" y="329682"/>
                </a:lnTo>
                <a:lnTo>
                  <a:pt x="1008824" y="306020"/>
                </a:lnTo>
                <a:lnTo>
                  <a:pt x="1048621" y="283143"/>
                </a:lnTo>
                <a:lnTo>
                  <a:pt x="1088982" y="261063"/>
                </a:lnTo>
                <a:lnTo>
                  <a:pt x="1129893" y="239793"/>
                </a:lnTo>
                <a:lnTo>
                  <a:pt x="1171342" y="219343"/>
                </a:lnTo>
                <a:lnTo>
                  <a:pt x="1213317" y="199725"/>
                </a:lnTo>
                <a:lnTo>
                  <a:pt x="1255806" y="180950"/>
                </a:lnTo>
                <a:lnTo>
                  <a:pt x="1298796" y="163031"/>
                </a:lnTo>
                <a:lnTo>
                  <a:pt x="1342275" y="145979"/>
                </a:lnTo>
                <a:lnTo>
                  <a:pt x="1386230" y="129806"/>
                </a:lnTo>
                <a:lnTo>
                  <a:pt x="1430650" y="114523"/>
                </a:lnTo>
                <a:lnTo>
                  <a:pt x="1475522" y="100142"/>
                </a:lnTo>
                <a:lnTo>
                  <a:pt x="1520833" y="86674"/>
                </a:lnTo>
                <a:lnTo>
                  <a:pt x="1566571" y="74131"/>
                </a:lnTo>
                <a:lnTo>
                  <a:pt x="1612725" y="62525"/>
                </a:lnTo>
                <a:lnTo>
                  <a:pt x="1659281" y="51867"/>
                </a:lnTo>
                <a:lnTo>
                  <a:pt x="1706227" y="42169"/>
                </a:lnTo>
                <a:lnTo>
                  <a:pt x="1753551" y="33442"/>
                </a:lnTo>
                <a:lnTo>
                  <a:pt x="1801240" y="25699"/>
                </a:lnTo>
                <a:lnTo>
                  <a:pt x="1849283" y="18951"/>
                </a:lnTo>
                <a:lnTo>
                  <a:pt x="1897667" y="13208"/>
                </a:lnTo>
                <a:lnTo>
                  <a:pt x="1946379" y="8484"/>
                </a:lnTo>
                <a:lnTo>
                  <a:pt x="1995408" y="4790"/>
                </a:lnTo>
                <a:lnTo>
                  <a:pt x="2044740" y="2136"/>
                </a:lnTo>
                <a:lnTo>
                  <a:pt x="2094364" y="536"/>
                </a:lnTo>
                <a:lnTo>
                  <a:pt x="2144268" y="0"/>
                </a:lnTo>
                <a:lnTo>
                  <a:pt x="2194171" y="536"/>
                </a:lnTo>
                <a:lnTo>
                  <a:pt x="2243795" y="2136"/>
                </a:lnTo>
                <a:lnTo>
                  <a:pt x="2293127" y="4790"/>
                </a:lnTo>
                <a:lnTo>
                  <a:pt x="2342156" y="8484"/>
                </a:lnTo>
                <a:lnTo>
                  <a:pt x="2390868" y="13208"/>
                </a:lnTo>
                <a:lnTo>
                  <a:pt x="2439252" y="18951"/>
                </a:lnTo>
                <a:lnTo>
                  <a:pt x="2487295" y="25699"/>
                </a:lnTo>
                <a:lnTo>
                  <a:pt x="2534984" y="33442"/>
                </a:lnTo>
                <a:lnTo>
                  <a:pt x="2582308" y="42169"/>
                </a:lnTo>
                <a:lnTo>
                  <a:pt x="2629254" y="51867"/>
                </a:lnTo>
                <a:lnTo>
                  <a:pt x="2675810" y="62525"/>
                </a:lnTo>
                <a:lnTo>
                  <a:pt x="2721964" y="74131"/>
                </a:lnTo>
                <a:lnTo>
                  <a:pt x="2767702" y="86674"/>
                </a:lnTo>
                <a:lnTo>
                  <a:pt x="2813013" y="100142"/>
                </a:lnTo>
                <a:lnTo>
                  <a:pt x="2857885" y="114523"/>
                </a:lnTo>
                <a:lnTo>
                  <a:pt x="2902305" y="129806"/>
                </a:lnTo>
                <a:lnTo>
                  <a:pt x="2946260" y="145979"/>
                </a:lnTo>
                <a:lnTo>
                  <a:pt x="2989739" y="163031"/>
                </a:lnTo>
                <a:lnTo>
                  <a:pt x="3032729" y="180950"/>
                </a:lnTo>
                <a:lnTo>
                  <a:pt x="3075218" y="199725"/>
                </a:lnTo>
                <a:lnTo>
                  <a:pt x="3117193" y="219343"/>
                </a:lnTo>
                <a:lnTo>
                  <a:pt x="3158642" y="239793"/>
                </a:lnTo>
                <a:lnTo>
                  <a:pt x="3199553" y="261063"/>
                </a:lnTo>
                <a:lnTo>
                  <a:pt x="3239914" y="283143"/>
                </a:lnTo>
                <a:lnTo>
                  <a:pt x="3279711" y="306020"/>
                </a:lnTo>
                <a:lnTo>
                  <a:pt x="3318933" y="329682"/>
                </a:lnTo>
                <a:lnTo>
                  <a:pt x="3357568" y="354119"/>
                </a:lnTo>
                <a:lnTo>
                  <a:pt x="3395603" y="379318"/>
                </a:lnTo>
                <a:lnTo>
                  <a:pt x="3433025" y="405268"/>
                </a:lnTo>
                <a:lnTo>
                  <a:pt x="3469823" y="431957"/>
                </a:lnTo>
                <a:lnTo>
                  <a:pt x="3505984" y="459373"/>
                </a:lnTo>
                <a:lnTo>
                  <a:pt x="3541495" y="487506"/>
                </a:lnTo>
                <a:lnTo>
                  <a:pt x="3576345" y="516343"/>
                </a:lnTo>
                <a:lnTo>
                  <a:pt x="3610522" y="545872"/>
                </a:lnTo>
                <a:lnTo>
                  <a:pt x="3644011" y="576083"/>
                </a:lnTo>
                <a:lnTo>
                  <a:pt x="3676803" y="606963"/>
                </a:lnTo>
                <a:lnTo>
                  <a:pt x="3708883" y="638501"/>
                </a:lnTo>
                <a:lnTo>
                  <a:pt x="3740240" y="670686"/>
                </a:lnTo>
                <a:lnTo>
                  <a:pt x="3770861" y="703505"/>
                </a:lnTo>
                <a:lnTo>
                  <a:pt x="3800735" y="736947"/>
                </a:lnTo>
                <a:lnTo>
                  <a:pt x="3829848" y="771000"/>
                </a:lnTo>
                <a:lnTo>
                  <a:pt x="3858189" y="805654"/>
                </a:lnTo>
                <a:lnTo>
                  <a:pt x="3885744" y="840895"/>
                </a:lnTo>
                <a:lnTo>
                  <a:pt x="3912503" y="876713"/>
                </a:lnTo>
                <a:lnTo>
                  <a:pt x="3938451" y="913096"/>
                </a:lnTo>
                <a:lnTo>
                  <a:pt x="3963578" y="950033"/>
                </a:lnTo>
                <a:lnTo>
                  <a:pt x="3987871" y="987511"/>
                </a:lnTo>
                <a:lnTo>
                  <a:pt x="4011317" y="1025519"/>
                </a:lnTo>
                <a:lnTo>
                  <a:pt x="4033904" y="1064045"/>
                </a:lnTo>
                <a:lnTo>
                  <a:pt x="4055619" y="1103079"/>
                </a:lnTo>
                <a:lnTo>
                  <a:pt x="4076451" y="1142608"/>
                </a:lnTo>
                <a:lnTo>
                  <a:pt x="4096387" y="1182620"/>
                </a:lnTo>
                <a:lnTo>
                  <a:pt x="4115415" y="1223105"/>
                </a:lnTo>
                <a:lnTo>
                  <a:pt x="4133522" y="1264050"/>
                </a:lnTo>
                <a:lnTo>
                  <a:pt x="4150696" y="1305443"/>
                </a:lnTo>
                <a:lnTo>
                  <a:pt x="4166925" y="1347274"/>
                </a:lnTo>
                <a:lnTo>
                  <a:pt x="4182197" y="1389531"/>
                </a:lnTo>
                <a:lnTo>
                  <a:pt x="4196498" y="1432201"/>
                </a:lnTo>
                <a:lnTo>
                  <a:pt x="4209817" y="1475274"/>
                </a:lnTo>
                <a:lnTo>
                  <a:pt x="4222141" y="1518737"/>
                </a:lnTo>
                <a:lnTo>
                  <a:pt x="4233459" y="1562580"/>
                </a:lnTo>
                <a:lnTo>
                  <a:pt x="4243757" y="1606790"/>
                </a:lnTo>
                <a:lnTo>
                  <a:pt x="4253023" y="1651355"/>
                </a:lnTo>
                <a:lnTo>
                  <a:pt x="4261246" y="1696266"/>
                </a:lnTo>
                <a:lnTo>
                  <a:pt x="4268412" y="1741508"/>
                </a:lnTo>
                <a:lnTo>
                  <a:pt x="4274509" y="1787072"/>
                </a:lnTo>
                <a:lnTo>
                  <a:pt x="4279526" y="1832945"/>
                </a:lnTo>
                <a:lnTo>
                  <a:pt x="4283449" y="1879116"/>
                </a:lnTo>
                <a:lnTo>
                  <a:pt x="4286267" y="1925573"/>
                </a:lnTo>
                <a:lnTo>
                  <a:pt x="4287966" y="1972305"/>
                </a:lnTo>
                <a:lnTo>
                  <a:pt x="4288536" y="2019300"/>
                </a:lnTo>
                <a:lnTo>
                  <a:pt x="4287966" y="2066294"/>
                </a:lnTo>
                <a:lnTo>
                  <a:pt x="4286267" y="2113026"/>
                </a:lnTo>
                <a:lnTo>
                  <a:pt x="4283449" y="2159483"/>
                </a:lnTo>
                <a:lnTo>
                  <a:pt x="4279526" y="2205654"/>
                </a:lnTo>
                <a:lnTo>
                  <a:pt x="4274509" y="2251527"/>
                </a:lnTo>
                <a:lnTo>
                  <a:pt x="4268412" y="2297091"/>
                </a:lnTo>
                <a:lnTo>
                  <a:pt x="4261246" y="2342333"/>
                </a:lnTo>
                <a:lnTo>
                  <a:pt x="4253023" y="2387244"/>
                </a:lnTo>
                <a:lnTo>
                  <a:pt x="4243757" y="2431809"/>
                </a:lnTo>
                <a:lnTo>
                  <a:pt x="4233459" y="2476019"/>
                </a:lnTo>
                <a:lnTo>
                  <a:pt x="4222141" y="2519862"/>
                </a:lnTo>
                <a:lnTo>
                  <a:pt x="4209817" y="2563325"/>
                </a:lnTo>
                <a:lnTo>
                  <a:pt x="4196498" y="2606398"/>
                </a:lnTo>
                <a:lnTo>
                  <a:pt x="4182197" y="2649068"/>
                </a:lnTo>
                <a:lnTo>
                  <a:pt x="4166925" y="2691325"/>
                </a:lnTo>
                <a:lnTo>
                  <a:pt x="4150696" y="2733156"/>
                </a:lnTo>
                <a:lnTo>
                  <a:pt x="4133522" y="2774549"/>
                </a:lnTo>
                <a:lnTo>
                  <a:pt x="4115415" y="2815494"/>
                </a:lnTo>
                <a:lnTo>
                  <a:pt x="4096387" y="2855979"/>
                </a:lnTo>
                <a:lnTo>
                  <a:pt x="4076451" y="2895991"/>
                </a:lnTo>
                <a:lnTo>
                  <a:pt x="4055619" y="2935520"/>
                </a:lnTo>
                <a:lnTo>
                  <a:pt x="4033904" y="2974554"/>
                </a:lnTo>
                <a:lnTo>
                  <a:pt x="4011317" y="3013080"/>
                </a:lnTo>
                <a:lnTo>
                  <a:pt x="3987871" y="3051088"/>
                </a:lnTo>
                <a:lnTo>
                  <a:pt x="3963578" y="3088566"/>
                </a:lnTo>
                <a:lnTo>
                  <a:pt x="3938451" y="3125503"/>
                </a:lnTo>
                <a:lnTo>
                  <a:pt x="3912503" y="3161886"/>
                </a:lnTo>
                <a:lnTo>
                  <a:pt x="3885744" y="3197704"/>
                </a:lnTo>
                <a:lnTo>
                  <a:pt x="3858189" y="3232945"/>
                </a:lnTo>
                <a:lnTo>
                  <a:pt x="3829848" y="3267599"/>
                </a:lnTo>
                <a:lnTo>
                  <a:pt x="3800735" y="3301652"/>
                </a:lnTo>
                <a:lnTo>
                  <a:pt x="3770861" y="3335094"/>
                </a:lnTo>
                <a:lnTo>
                  <a:pt x="3740240" y="3367913"/>
                </a:lnTo>
                <a:lnTo>
                  <a:pt x="3708883" y="3400098"/>
                </a:lnTo>
                <a:lnTo>
                  <a:pt x="3676803" y="3431636"/>
                </a:lnTo>
                <a:lnTo>
                  <a:pt x="3644011" y="3462516"/>
                </a:lnTo>
                <a:lnTo>
                  <a:pt x="3610522" y="3492727"/>
                </a:lnTo>
                <a:lnTo>
                  <a:pt x="3576345" y="3522256"/>
                </a:lnTo>
                <a:lnTo>
                  <a:pt x="3541495" y="3551093"/>
                </a:lnTo>
                <a:lnTo>
                  <a:pt x="3505984" y="3579226"/>
                </a:lnTo>
                <a:lnTo>
                  <a:pt x="3469823" y="3606642"/>
                </a:lnTo>
                <a:lnTo>
                  <a:pt x="3433025" y="3633331"/>
                </a:lnTo>
                <a:lnTo>
                  <a:pt x="3395603" y="3659281"/>
                </a:lnTo>
                <a:lnTo>
                  <a:pt x="3357568" y="3684480"/>
                </a:lnTo>
                <a:lnTo>
                  <a:pt x="3318933" y="3708917"/>
                </a:lnTo>
                <a:lnTo>
                  <a:pt x="3279711" y="3732579"/>
                </a:lnTo>
                <a:lnTo>
                  <a:pt x="3239914" y="3755456"/>
                </a:lnTo>
                <a:lnTo>
                  <a:pt x="3199553" y="3777536"/>
                </a:lnTo>
                <a:lnTo>
                  <a:pt x="3158642" y="3798806"/>
                </a:lnTo>
                <a:lnTo>
                  <a:pt x="3117193" y="3819256"/>
                </a:lnTo>
                <a:lnTo>
                  <a:pt x="3075218" y="3838874"/>
                </a:lnTo>
                <a:lnTo>
                  <a:pt x="3032729" y="3857649"/>
                </a:lnTo>
                <a:lnTo>
                  <a:pt x="2989739" y="3875568"/>
                </a:lnTo>
                <a:lnTo>
                  <a:pt x="2946260" y="3892620"/>
                </a:lnTo>
                <a:lnTo>
                  <a:pt x="2902305" y="3908793"/>
                </a:lnTo>
                <a:lnTo>
                  <a:pt x="2857885" y="3924076"/>
                </a:lnTo>
                <a:lnTo>
                  <a:pt x="2813013" y="3938457"/>
                </a:lnTo>
                <a:lnTo>
                  <a:pt x="2767702" y="3951925"/>
                </a:lnTo>
                <a:lnTo>
                  <a:pt x="2721964" y="3964468"/>
                </a:lnTo>
                <a:lnTo>
                  <a:pt x="2675810" y="3976074"/>
                </a:lnTo>
                <a:lnTo>
                  <a:pt x="2629254" y="3986732"/>
                </a:lnTo>
                <a:lnTo>
                  <a:pt x="2582308" y="3996430"/>
                </a:lnTo>
                <a:lnTo>
                  <a:pt x="2534984" y="4005157"/>
                </a:lnTo>
                <a:lnTo>
                  <a:pt x="2487295" y="4012900"/>
                </a:lnTo>
                <a:lnTo>
                  <a:pt x="2439252" y="4019648"/>
                </a:lnTo>
                <a:lnTo>
                  <a:pt x="2390868" y="4025391"/>
                </a:lnTo>
                <a:lnTo>
                  <a:pt x="2342156" y="4030115"/>
                </a:lnTo>
                <a:lnTo>
                  <a:pt x="2293127" y="4033809"/>
                </a:lnTo>
                <a:lnTo>
                  <a:pt x="2243795" y="4036463"/>
                </a:lnTo>
                <a:lnTo>
                  <a:pt x="2194171" y="4038063"/>
                </a:lnTo>
                <a:lnTo>
                  <a:pt x="2144268" y="4038600"/>
                </a:lnTo>
                <a:lnTo>
                  <a:pt x="2094364" y="4038063"/>
                </a:lnTo>
                <a:lnTo>
                  <a:pt x="2044740" y="4036463"/>
                </a:lnTo>
                <a:lnTo>
                  <a:pt x="1995408" y="4033809"/>
                </a:lnTo>
                <a:lnTo>
                  <a:pt x="1946379" y="4030115"/>
                </a:lnTo>
                <a:lnTo>
                  <a:pt x="1897667" y="4025391"/>
                </a:lnTo>
                <a:lnTo>
                  <a:pt x="1849283" y="4019648"/>
                </a:lnTo>
                <a:lnTo>
                  <a:pt x="1801240" y="4012900"/>
                </a:lnTo>
                <a:lnTo>
                  <a:pt x="1753551" y="4005157"/>
                </a:lnTo>
                <a:lnTo>
                  <a:pt x="1706227" y="3996430"/>
                </a:lnTo>
                <a:lnTo>
                  <a:pt x="1659281" y="3986732"/>
                </a:lnTo>
                <a:lnTo>
                  <a:pt x="1612725" y="3976074"/>
                </a:lnTo>
                <a:lnTo>
                  <a:pt x="1566571" y="3964468"/>
                </a:lnTo>
                <a:lnTo>
                  <a:pt x="1520833" y="3951925"/>
                </a:lnTo>
                <a:lnTo>
                  <a:pt x="1475522" y="3938457"/>
                </a:lnTo>
                <a:lnTo>
                  <a:pt x="1430650" y="3924076"/>
                </a:lnTo>
                <a:lnTo>
                  <a:pt x="1386230" y="3908793"/>
                </a:lnTo>
                <a:lnTo>
                  <a:pt x="1342275" y="3892620"/>
                </a:lnTo>
                <a:lnTo>
                  <a:pt x="1298796" y="3875568"/>
                </a:lnTo>
                <a:lnTo>
                  <a:pt x="1255806" y="3857649"/>
                </a:lnTo>
                <a:lnTo>
                  <a:pt x="1213317" y="3838874"/>
                </a:lnTo>
                <a:lnTo>
                  <a:pt x="1171342" y="3819256"/>
                </a:lnTo>
                <a:lnTo>
                  <a:pt x="1129893" y="3798806"/>
                </a:lnTo>
                <a:lnTo>
                  <a:pt x="1088982" y="3777536"/>
                </a:lnTo>
                <a:lnTo>
                  <a:pt x="1048621" y="3755456"/>
                </a:lnTo>
                <a:lnTo>
                  <a:pt x="1008824" y="3732579"/>
                </a:lnTo>
                <a:lnTo>
                  <a:pt x="969602" y="3708917"/>
                </a:lnTo>
                <a:lnTo>
                  <a:pt x="930967" y="3684480"/>
                </a:lnTo>
                <a:lnTo>
                  <a:pt x="892932" y="3659281"/>
                </a:lnTo>
                <a:lnTo>
                  <a:pt x="855510" y="3633331"/>
                </a:lnTo>
                <a:lnTo>
                  <a:pt x="818712" y="3606642"/>
                </a:lnTo>
                <a:lnTo>
                  <a:pt x="782551" y="3579226"/>
                </a:lnTo>
                <a:lnTo>
                  <a:pt x="747040" y="3551093"/>
                </a:lnTo>
                <a:lnTo>
                  <a:pt x="712190" y="3522256"/>
                </a:lnTo>
                <a:lnTo>
                  <a:pt x="678013" y="3492727"/>
                </a:lnTo>
                <a:lnTo>
                  <a:pt x="644524" y="3462516"/>
                </a:lnTo>
                <a:lnTo>
                  <a:pt x="611732" y="3431636"/>
                </a:lnTo>
                <a:lnTo>
                  <a:pt x="579652" y="3400098"/>
                </a:lnTo>
                <a:lnTo>
                  <a:pt x="548295" y="3367913"/>
                </a:lnTo>
                <a:lnTo>
                  <a:pt x="517674" y="3335094"/>
                </a:lnTo>
                <a:lnTo>
                  <a:pt x="487800" y="3301652"/>
                </a:lnTo>
                <a:lnTo>
                  <a:pt x="458687" y="3267599"/>
                </a:lnTo>
                <a:lnTo>
                  <a:pt x="430346" y="3232945"/>
                </a:lnTo>
                <a:lnTo>
                  <a:pt x="402791" y="3197704"/>
                </a:lnTo>
                <a:lnTo>
                  <a:pt x="376032" y="3161886"/>
                </a:lnTo>
                <a:lnTo>
                  <a:pt x="350084" y="3125503"/>
                </a:lnTo>
                <a:lnTo>
                  <a:pt x="324957" y="3088566"/>
                </a:lnTo>
                <a:lnTo>
                  <a:pt x="300664" y="3051088"/>
                </a:lnTo>
                <a:lnTo>
                  <a:pt x="277218" y="3013080"/>
                </a:lnTo>
                <a:lnTo>
                  <a:pt x="254631" y="2974554"/>
                </a:lnTo>
                <a:lnTo>
                  <a:pt x="232916" y="2935520"/>
                </a:lnTo>
                <a:lnTo>
                  <a:pt x="212084" y="2895991"/>
                </a:lnTo>
                <a:lnTo>
                  <a:pt x="192148" y="2855979"/>
                </a:lnTo>
                <a:lnTo>
                  <a:pt x="173120" y="2815494"/>
                </a:lnTo>
                <a:lnTo>
                  <a:pt x="155013" y="2774549"/>
                </a:lnTo>
                <a:lnTo>
                  <a:pt x="137839" y="2733156"/>
                </a:lnTo>
                <a:lnTo>
                  <a:pt x="121610" y="2691325"/>
                </a:lnTo>
                <a:lnTo>
                  <a:pt x="106338" y="2649068"/>
                </a:lnTo>
                <a:lnTo>
                  <a:pt x="92037" y="2606398"/>
                </a:lnTo>
                <a:lnTo>
                  <a:pt x="78718" y="2563325"/>
                </a:lnTo>
                <a:lnTo>
                  <a:pt x="66394" y="2519862"/>
                </a:lnTo>
                <a:lnTo>
                  <a:pt x="55076" y="2476019"/>
                </a:lnTo>
                <a:lnTo>
                  <a:pt x="44778" y="2431809"/>
                </a:lnTo>
                <a:lnTo>
                  <a:pt x="35512" y="2387244"/>
                </a:lnTo>
                <a:lnTo>
                  <a:pt x="27289" y="2342333"/>
                </a:lnTo>
                <a:lnTo>
                  <a:pt x="20123" y="2297091"/>
                </a:lnTo>
                <a:lnTo>
                  <a:pt x="14026" y="2251527"/>
                </a:lnTo>
                <a:lnTo>
                  <a:pt x="9009" y="2205654"/>
                </a:lnTo>
                <a:lnTo>
                  <a:pt x="5086" y="2159483"/>
                </a:lnTo>
                <a:lnTo>
                  <a:pt x="2268" y="2113026"/>
                </a:lnTo>
                <a:lnTo>
                  <a:pt x="569" y="2066294"/>
                </a:lnTo>
                <a:lnTo>
                  <a:pt x="0" y="2019300"/>
                </a:lnTo>
                <a:close/>
              </a:path>
            </a:pathLst>
          </a:custGeom>
          <a:ln w="57149">
            <a:solidFill>
              <a:srgbClr val="000000"/>
            </a:solidFill>
            <a:prstDash val="lgDash"/>
          </a:ln>
        </p:spPr>
        <p:txBody>
          <a:bodyPr wrap="square" lIns="0" tIns="0" rIns="0" bIns="0" rtlCol="0"/>
          <a:lstStyle/>
          <a:p>
            <a:endParaRPr dirty="0"/>
          </a:p>
        </p:txBody>
      </p:sp>
      <p:sp>
        <p:nvSpPr>
          <p:cNvPr id="142" name="object 142"/>
          <p:cNvSpPr/>
          <p:nvPr/>
        </p:nvSpPr>
        <p:spPr>
          <a:xfrm>
            <a:off x="2502407" y="3249167"/>
            <a:ext cx="2139695" cy="576071"/>
          </a:xfrm>
          <a:prstGeom prst="rect">
            <a:avLst/>
          </a:prstGeom>
          <a:blipFill>
            <a:blip r:embed="rId20" cstate="print"/>
            <a:stretch>
              <a:fillRect/>
            </a:stretch>
          </a:blipFill>
        </p:spPr>
        <p:txBody>
          <a:bodyPr wrap="square" lIns="0" tIns="0" rIns="0" bIns="0" rtlCol="0"/>
          <a:lstStyle/>
          <a:p>
            <a:endParaRPr dirty="0"/>
          </a:p>
        </p:txBody>
      </p:sp>
      <p:sp>
        <p:nvSpPr>
          <p:cNvPr id="143" name="object 143"/>
          <p:cNvSpPr txBox="1"/>
          <p:nvPr/>
        </p:nvSpPr>
        <p:spPr>
          <a:xfrm>
            <a:off x="2652087" y="3329255"/>
            <a:ext cx="1816735" cy="320675"/>
          </a:xfrm>
          <a:prstGeom prst="rect">
            <a:avLst/>
          </a:prstGeom>
        </p:spPr>
        <p:txBody>
          <a:bodyPr vert="horz" wrap="square" lIns="0" tIns="0" rIns="0" bIns="0" rtlCol="0">
            <a:spAutoFit/>
          </a:bodyPr>
          <a:lstStyle/>
          <a:p>
            <a:pPr marL="12700">
              <a:lnSpc>
                <a:spcPct val="100000"/>
              </a:lnSpc>
            </a:pPr>
            <a:r>
              <a:rPr sz="2000" b="1" spc="-5" dirty="0">
                <a:latin typeface="Arial"/>
                <a:cs typeface="Arial"/>
              </a:rPr>
              <a:t>Network</a:t>
            </a:r>
            <a:r>
              <a:rPr sz="2000" b="1" spc="-75" dirty="0">
                <a:latin typeface="Arial"/>
                <a:cs typeface="Arial"/>
              </a:rPr>
              <a:t> </a:t>
            </a:r>
            <a:r>
              <a:rPr sz="2000" b="1" spc="-5" dirty="0">
                <a:latin typeface="Arial"/>
                <a:cs typeface="Arial"/>
              </a:rPr>
              <a:t>Cloud</a:t>
            </a:r>
            <a:endParaRPr sz="2000" dirty="0">
              <a:latin typeface="Arial"/>
              <a:cs typeface="Arial"/>
            </a:endParaRPr>
          </a:p>
        </p:txBody>
      </p:sp>
      <p:sp>
        <p:nvSpPr>
          <p:cNvPr id="151" name="object 3">
            <a:extLst>
              <a:ext uri="{FF2B5EF4-FFF2-40B4-BE49-F238E27FC236}">
                <a16:creationId xmlns:a16="http://schemas.microsoft.com/office/drawing/2014/main" id="{3C69D297-AB7C-4EFB-8E77-B580130BCC09}"/>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52" name="object 2">
            <a:extLst>
              <a:ext uri="{FF2B5EF4-FFF2-40B4-BE49-F238E27FC236}">
                <a16:creationId xmlns:a16="http://schemas.microsoft.com/office/drawing/2014/main" id="{2256B9CF-D934-4486-A068-1269F7CFF49A}"/>
              </a:ext>
            </a:extLst>
          </p:cNvPr>
          <p:cNvSpPr txBox="1"/>
          <p:nvPr/>
        </p:nvSpPr>
        <p:spPr>
          <a:xfrm>
            <a:off x="5555996" y="392176"/>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802.15-25-0033-02-06ma</a:t>
            </a:r>
            <a:endParaRPr sz="1400" dirty="0">
              <a:latin typeface="Arial"/>
              <a:cs typeface="Arial"/>
            </a:endParaRPr>
          </a:p>
        </p:txBody>
      </p:sp>
      <p:sp>
        <p:nvSpPr>
          <p:cNvPr id="153" name="object 3">
            <a:extLst>
              <a:ext uri="{FF2B5EF4-FFF2-40B4-BE49-F238E27FC236}">
                <a16:creationId xmlns:a16="http://schemas.microsoft.com/office/drawing/2014/main" id="{7ECBED1C-9EED-4CA0-9BFD-3CB443764DA1}"/>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44" name="日付プレースホルダー 143">
            <a:extLst>
              <a:ext uri="{FF2B5EF4-FFF2-40B4-BE49-F238E27FC236}">
                <a16:creationId xmlns:a16="http://schemas.microsoft.com/office/drawing/2014/main" id="{5B047850-5953-81CA-F815-DFA7A08165F1}"/>
              </a:ext>
            </a:extLst>
          </p:cNvPr>
          <p:cNvSpPr>
            <a:spLocks noGrp="1"/>
          </p:cNvSpPr>
          <p:nvPr>
            <p:ph type="dt" sz="half" idx="6"/>
          </p:nvPr>
        </p:nvSpPr>
        <p:spPr>
          <a:xfrm>
            <a:off x="684482" y="394156"/>
            <a:ext cx="2287317" cy="215444"/>
          </a:xfrm>
        </p:spPr>
        <p:txBody>
          <a:bodyPr/>
          <a:lstStyle/>
          <a:p>
            <a:pPr marL="12700">
              <a:lnSpc>
                <a:spcPct val="100000"/>
              </a:lnSpc>
            </a:pPr>
            <a:r>
              <a:rPr lang="en-US" altLang="ja-JP" sz="1400"/>
              <a:t>July 2025</a:t>
            </a:r>
            <a:endParaRPr lang="en-US" sz="1400" dirty="0"/>
          </a:p>
        </p:txBody>
      </p:sp>
      <p:sp>
        <p:nvSpPr>
          <p:cNvPr id="145" name="object 4">
            <a:extLst>
              <a:ext uri="{FF2B5EF4-FFF2-40B4-BE49-F238E27FC236}">
                <a16:creationId xmlns:a16="http://schemas.microsoft.com/office/drawing/2014/main" id="{253A17A2-FA12-A28B-73A4-043CC5EA08CA}"/>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47" name="object 9">
            <a:extLst>
              <a:ext uri="{FF2B5EF4-FFF2-40B4-BE49-F238E27FC236}">
                <a16:creationId xmlns:a16="http://schemas.microsoft.com/office/drawing/2014/main" id="{F5C241B9-BB4D-9072-B0FD-F419F06323F9}"/>
              </a:ext>
            </a:extLst>
          </p:cNvPr>
          <p:cNvSpPr txBox="1"/>
          <p:nvPr/>
        </p:nvSpPr>
        <p:spPr>
          <a:xfrm>
            <a:off x="4364228" y="6474100"/>
            <a:ext cx="501015" cy="196215"/>
          </a:xfrm>
          <a:prstGeom prst="rect">
            <a:avLst/>
          </a:prstGeom>
        </p:spPr>
        <p:txBody>
          <a:bodyPr vert="horz" wrap="square" lIns="0" tIns="0" rIns="0" bIns="0" rtlCol="0">
            <a:spAutoFit/>
          </a:bodyPr>
          <a:lstStyle/>
          <a:p>
            <a:pPr marL="12700">
              <a:lnSpc>
                <a:spcPts val="1425"/>
              </a:lnSpc>
            </a:pPr>
            <a:r>
              <a:rPr sz="1200" spc="5" dirty="0">
                <a:latin typeface="Arial"/>
                <a:cs typeface="Arial"/>
              </a:rPr>
              <a:t>Slide</a:t>
            </a:r>
            <a:r>
              <a:rPr sz="1200" spc="-160" dirty="0">
                <a:latin typeface="Arial"/>
                <a:cs typeface="Arial"/>
              </a:rPr>
              <a:t> </a:t>
            </a:r>
            <a:fld id="{81D60167-4931-47E6-BA6A-407CBD079E47}" type="slidenum">
              <a:rPr sz="1200" spc="-5" dirty="0">
                <a:latin typeface="Arial"/>
                <a:cs typeface="Arial"/>
              </a:rPr>
              <a:t>8</a:t>
            </a:fld>
            <a:endParaRPr sz="1200" dirty="0">
              <a:latin typeface="Arial"/>
              <a:cs typeface="Arial"/>
            </a:endParaRPr>
          </a:p>
        </p:txBody>
      </p:sp>
      <p:sp>
        <p:nvSpPr>
          <p:cNvPr id="149" name="object 10">
            <a:extLst>
              <a:ext uri="{FF2B5EF4-FFF2-40B4-BE49-F238E27FC236}">
                <a16:creationId xmlns:a16="http://schemas.microsoft.com/office/drawing/2014/main" id="{6E9A439A-E339-1C2F-2E04-189BD0CD0CCC}"/>
              </a:ext>
            </a:extLst>
          </p:cNvPr>
          <p:cNvSpPr txBox="1"/>
          <p:nvPr/>
        </p:nvSpPr>
        <p:spPr>
          <a:xfrm>
            <a:off x="6400800" y="6473210"/>
            <a:ext cx="2222500"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150" name="object 2">
            <a:extLst>
              <a:ext uri="{FF2B5EF4-FFF2-40B4-BE49-F238E27FC236}">
                <a16:creationId xmlns:a16="http://schemas.microsoft.com/office/drawing/2014/main" id="{027EEF6A-1C29-D925-C6DF-B36BB5491FE7}"/>
              </a:ext>
            </a:extLst>
          </p:cNvPr>
          <p:cNvSpPr txBox="1"/>
          <p:nvPr/>
        </p:nvSpPr>
        <p:spPr>
          <a:xfrm>
            <a:off x="673100" y="6472871"/>
            <a:ext cx="753745" cy="169277"/>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0C56F0-9DAE-7114-CC06-9EA3404090C6}"/>
              </a:ext>
            </a:extLst>
          </p:cNvPr>
          <p:cNvSpPr>
            <a:spLocks noGrp="1"/>
          </p:cNvSpPr>
          <p:nvPr>
            <p:ph type="title"/>
          </p:nvPr>
        </p:nvSpPr>
        <p:spPr>
          <a:xfrm>
            <a:off x="471386" y="533400"/>
            <a:ext cx="8291613" cy="1066800"/>
          </a:xfrm>
        </p:spPr>
        <p:txBody>
          <a:bodyPr/>
          <a:lstStyle/>
          <a:p>
            <a:r>
              <a:rPr lang="en-US" altLang="ja-JP" sz="2800" dirty="0">
                <a:solidFill>
                  <a:schemeClr val="tx1"/>
                </a:solidFill>
                <a:latin typeface="+mn-ea"/>
                <a:ea typeface="+mn-ea"/>
              </a:rPr>
              <a:t>(9) Effect of i</a:t>
            </a:r>
            <a:r>
              <a:rPr kumimoji="1" lang="en-US" altLang="ja-JP" sz="2800" dirty="0">
                <a:solidFill>
                  <a:schemeClr val="tx1"/>
                </a:solidFill>
                <a:latin typeface="+mn-ea"/>
                <a:ea typeface="+mn-ea"/>
              </a:rPr>
              <a:t>nterleaving on BER performance</a:t>
            </a:r>
            <a:endParaRPr kumimoji="1" lang="ja-JP" altLang="en-US" sz="2800" dirty="0">
              <a:solidFill>
                <a:schemeClr val="tx1"/>
              </a:solidFill>
              <a:latin typeface="+mn-ea"/>
              <a:ea typeface="+mn-ea"/>
            </a:endParaRPr>
          </a:p>
        </p:txBody>
      </p:sp>
      <p:sp>
        <p:nvSpPr>
          <p:cNvPr id="6" name="テキスト ボックス 5">
            <a:extLst>
              <a:ext uri="{FF2B5EF4-FFF2-40B4-BE49-F238E27FC236}">
                <a16:creationId xmlns:a16="http://schemas.microsoft.com/office/drawing/2014/main" id="{ECA472BC-CBEC-22FF-16B8-D6443AF0163E}"/>
              </a:ext>
            </a:extLst>
          </p:cNvPr>
          <p:cNvSpPr txBox="1"/>
          <p:nvPr/>
        </p:nvSpPr>
        <p:spPr>
          <a:xfrm>
            <a:off x="1157941" y="5066961"/>
            <a:ext cx="6828117" cy="1015663"/>
          </a:xfrm>
          <a:prstGeom prst="rect">
            <a:avLst/>
          </a:prstGeom>
          <a:noFill/>
        </p:spPr>
        <p:txBody>
          <a:bodyPr wrap="square">
            <a:spAutoFit/>
          </a:bodyPr>
          <a:lstStyle/>
          <a:p>
            <a:pPr marL="342900" indent="-342900">
              <a:buFont typeface="Arial" panose="020B0604020202020204" pitchFamily="34" charset="0"/>
              <a:buChar char="•"/>
            </a:pPr>
            <a:r>
              <a:rPr lang="en-US" altLang="ja-JP" sz="2000" dirty="0">
                <a:latin typeface="+mj-lt"/>
              </a:rPr>
              <a:t>Modulation: BPSK</a:t>
            </a:r>
          </a:p>
          <a:p>
            <a:pPr marL="342900" indent="-342900">
              <a:buFont typeface="Arial" panose="020B0604020202020204" pitchFamily="34" charset="0"/>
              <a:buChar char="•"/>
            </a:pPr>
            <a:r>
              <a:rPr lang="en-US" altLang="ja-JP" sz="2000" dirty="0" err="1">
                <a:latin typeface="+mj-lt"/>
              </a:rPr>
              <a:t>Interleaver</a:t>
            </a:r>
            <a:r>
              <a:rPr lang="en-US" altLang="ja-JP" sz="2000" dirty="0">
                <a:latin typeface="+mj-lt"/>
              </a:rPr>
              <a:t> type: Random</a:t>
            </a:r>
          </a:p>
          <a:p>
            <a:pPr marL="342900" indent="-342900">
              <a:buFont typeface="Arial" panose="020B0604020202020204" pitchFamily="34" charset="0"/>
              <a:buChar char="•"/>
            </a:pPr>
            <a:r>
              <a:rPr lang="en-US" altLang="ja-JP" sz="2000" dirty="0">
                <a:latin typeface="+mj-lt"/>
                <a:cs typeface="Times New Roman" panose="02020603050405020304" pitchFamily="18" charset="0"/>
              </a:rPr>
              <a:t>Channel: AWGN + burst erasure channel</a:t>
            </a:r>
          </a:p>
        </p:txBody>
      </p:sp>
      <p:pic>
        <p:nvPicPr>
          <p:cNvPr id="3" name="図 2">
            <a:extLst>
              <a:ext uri="{FF2B5EF4-FFF2-40B4-BE49-F238E27FC236}">
                <a16:creationId xmlns:a16="http://schemas.microsoft.com/office/drawing/2014/main" id="{5FD8535D-A971-2A41-5F86-67FD5E4D2EB9}"/>
              </a:ext>
            </a:extLst>
          </p:cNvPr>
          <p:cNvPicPr>
            <a:picLocks noChangeAspect="1"/>
          </p:cNvPicPr>
          <p:nvPr/>
        </p:nvPicPr>
        <p:blipFill>
          <a:blip r:embed="rId2"/>
          <a:stretch>
            <a:fillRect/>
          </a:stretch>
        </p:blipFill>
        <p:spPr>
          <a:xfrm>
            <a:off x="471387" y="1628800"/>
            <a:ext cx="4100613" cy="3252773"/>
          </a:xfrm>
          <a:prstGeom prst="rect">
            <a:avLst/>
          </a:prstGeom>
        </p:spPr>
      </p:pic>
      <p:pic>
        <p:nvPicPr>
          <p:cNvPr id="7" name="図 6">
            <a:extLst>
              <a:ext uri="{FF2B5EF4-FFF2-40B4-BE49-F238E27FC236}">
                <a16:creationId xmlns:a16="http://schemas.microsoft.com/office/drawing/2014/main" id="{7C1BB4C3-51E8-9765-A53C-3AD3030C29E5}"/>
              </a:ext>
            </a:extLst>
          </p:cNvPr>
          <p:cNvPicPr>
            <a:picLocks noChangeAspect="1"/>
          </p:cNvPicPr>
          <p:nvPr/>
        </p:nvPicPr>
        <p:blipFill>
          <a:blip r:embed="rId3"/>
          <a:stretch>
            <a:fillRect/>
          </a:stretch>
        </p:blipFill>
        <p:spPr>
          <a:xfrm>
            <a:off x="4610100" y="1628800"/>
            <a:ext cx="4210372" cy="3339837"/>
          </a:xfrm>
          <a:prstGeom prst="rect">
            <a:avLst/>
          </a:prstGeom>
        </p:spPr>
      </p:pic>
      <p:sp>
        <p:nvSpPr>
          <p:cNvPr id="8" name="テキスト ボックス 7">
            <a:extLst>
              <a:ext uri="{FF2B5EF4-FFF2-40B4-BE49-F238E27FC236}">
                <a16:creationId xmlns:a16="http://schemas.microsoft.com/office/drawing/2014/main" id="{3B10270C-92D9-EB0B-D11D-ECFF91B6B413}"/>
              </a:ext>
            </a:extLst>
          </p:cNvPr>
          <p:cNvSpPr txBox="1"/>
          <p:nvPr/>
        </p:nvSpPr>
        <p:spPr>
          <a:xfrm>
            <a:off x="3059832" y="1784099"/>
            <a:ext cx="1366080"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a:t>w/o Interleaving</a:t>
            </a:r>
            <a:endParaRPr kumimoji="1" lang="ja-JP" altLang="en-US" sz="1400" dirty="0"/>
          </a:p>
        </p:txBody>
      </p:sp>
      <p:sp>
        <p:nvSpPr>
          <p:cNvPr id="9" name="テキスト ボックス 8">
            <a:extLst>
              <a:ext uri="{FF2B5EF4-FFF2-40B4-BE49-F238E27FC236}">
                <a16:creationId xmlns:a16="http://schemas.microsoft.com/office/drawing/2014/main" id="{683BE196-45EC-EDD5-2789-97D34359A159}"/>
              </a:ext>
            </a:extLst>
          </p:cNvPr>
          <p:cNvSpPr txBox="1"/>
          <p:nvPr/>
        </p:nvSpPr>
        <p:spPr>
          <a:xfrm>
            <a:off x="7306533" y="1784098"/>
            <a:ext cx="1366080"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a:t>w/ Interleaving</a:t>
            </a:r>
            <a:endParaRPr kumimoji="1" lang="ja-JP" altLang="en-US" sz="1400" dirty="0"/>
          </a:p>
        </p:txBody>
      </p:sp>
      <p:sp>
        <p:nvSpPr>
          <p:cNvPr id="5" name="日付プレースホルダー 4">
            <a:extLst>
              <a:ext uri="{FF2B5EF4-FFF2-40B4-BE49-F238E27FC236}">
                <a16:creationId xmlns:a16="http://schemas.microsoft.com/office/drawing/2014/main" id="{DBC00872-36B4-0A79-5B26-383EE8C474C7}"/>
              </a:ext>
            </a:extLst>
          </p:cNvPr>
          <p:cNvSpPr>
            <a:spLocks noGrp="1"/>
          </p:cNvSpPr>
          <p:nvPr>
            <p:ph type="dt" sz="half" idx="10"/>
          </p:nvPr>
        </p:nvSpPr>
        <p:spPr/>
        <p:txBody>
          <a:bodyPr/>
          <a:lstStyle/>
          <a:p>
            <a:r>
              <a:rPr lang="en-US" altLang="ja-JP"/>
              <a:t>July 2025</a:t>
            </a:r>
            <a:endParaRPr lang="ja-JP" altLang="en-US" dirty="0"/>
          </a:p>
        </p:txBody>
      </p:sp>
      <p:sp>
        <p:nvSpPr>
          <p:cNvPr id="10" name="object 8">
            <a:extLst>
              <a:ext uri="{FF2B5EF4-FFF2-40B4-BE49-F238E27FC236}">
                <a16:creationId xmlns:a16="http://schemas.microsoft.com/office/drawing/2014/main" id="{434D57C5-C42E-1739-A377-AD33ED39E66C}"/>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80</a:t>
            </a:fld>
            <a:endParaRPr sz="1200" dirty="0">
              <a:latin typeface="Times New Roman"/>
              <a:cs typeface="Times New Roman"/>
            </a:endParaRPr>
          </a:p>
        </p:txBody>
      </p:sp>
      <p:sp>
        <p:nvSpPr>
          <p:cNvPr id="11" name="object 10">
            <a:extLst>
              <a:ext uri="{FF2B5EF4-FFF2-40B4-BE49-F238E27FC236}">
                <a16:creationId xmlns:a16="http://schemas.microsoft.com/office/drawing/2014/main" id="{D2913ABD-1BCD-16A5-2608-5AB2A2BA3FC8}"/>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11335517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78D3101-C9EC-4DAC-DA2D-96DC9F13DFD7}"/>
              </a:ext>
            </a:extLst>
          </p:cNvPr>
          <p:cNvPicPr>
            <a:picLocks noChangeAspect="1"/>
          </p:cNvPicPr>
          <p:nvPr/>
        </p:nvPicPr>
        <p:blipFill>
          <a:blip r:embed="rId2"/>
          <a:stretch>
            <a:fillRect/>
          </a:stretch>
        </p:blipFill>
        <p:spPr>
          <a:xfrm>
            <a:off x="229849" y="1932602"/>
            <a:ext cx="4427456" cy="3512037"/>
          </a:xfrm>
          <a:prstGeom prst="rect">
            <a:avLst/>
          </a:prstGeom>
        </p:spPr>
      </p:pic>
      <p:pic>
        <p:nvPicPr>
          <p:cNvPr id="10" name="図 9">
            <a:extLst>
              <a:ext uri="{FF2B5EF4-FFF2-40B4-BE49-F238E27FC236}">
                <a16:creationId xmlns:a16="http://schemas.microsoft.com/office/drawing/2014/main" id="{8B498606-0D85-97B8-7139-6F0CE82CAAFF}"/>
              </a:ext>
            </a:extLst>
          </p:cNvPr>
          <p:cNvPicPr>
            <a:picLocks noChangeAspect="1"/>
          </p:cNvPicPr>
          <p:nvPr/>
        </p:nvPicPr>
        <p:blipFill>
          <a:blip r:embed="rId3"/>
          <a:stretch>
            <a:fillRect/>
          </a:stretch>
        </p:blipFill>
        <p:spPr>
          <a:xfrm>
            <a:off x="4644008" y="1967912"/>
            <a:ext cx="4427456" cy="3512038"/>
          </a:xfrm>
          <a:prstGeom prst="rect">
            <a:avLst/>
          </a:prstGeom>
        </p:spPr>
      </p:pic>
      <p:sp>
        <p:nvSpPr>
          <p:cNvPr id="2" name="タイトル 1">
            <a:extLst>
              <a:ext uri="{FF2B5EF4-FFF2-40B4-BE49-F238E27FC236}">
                <a16:creationId xmlns:a16="http://schemas.microsoft.com/office/drawing/2014/main" id="{180C56F0-9DAE-7114-CC06-9EA3404090C6}"/>
              </a:ext>
            </a:extLst>
          </p:cNvPr>
          <p:cNvSpPr>
            <a:spLocks noGrp="1"/>
          </p:cNvSpPr>
          <p:nvPr>
            <p:ph type="title"/>
          </p:nvPr>
        </p:nvSpPr>
        <p:spPr>
          <a:xfrm>
            <a:off x="366020" y="533400"/>
            <a:ext cx="8320780" cy="1066800"/>
          </a:xfrm>
        </p:spPr>
        <p:txBody>
          <a:bodyPr/>
          <a:lstStyle/>
          <a:p>
            <a:r>
              <a:rPr lang="en-US" altLang="ja-JP" sz="2800" dirty="0">
                <a:solidFill>
                  <a:schemeClr val="tx1"/>
                </a:solidFill>
                <a:latin typeface="+mn-ea"/>
                <a:ea typeface="+mn-ea"/>
              </a:rPr>
              <a:t>(10) Effect of i</a:t>
            </a:r>
            <a:r>
              <a:rPr kumimoji="1" lang="en-US" altLang="ja-JP" sz="2800" dirty="0">
                <a:solidFill>
                  <a:schemeClr val="tx1"/>
                </a:solidFill>
                <a:latin typeface="+mn-ea"/>
                <a:ea typeface="+mn-ea"/>
              </a:rPr>
              <a:t>nterleaving on BER performance</a:t>
            </a:r>
            <a:endParaRPr kumimoji="1" lang="ja-JP" altLang="en-US" sz="2800" dirty="0">
              <a:solidFill>
                <a:schemeClr val="tx1"/>
              </a:solidFill>
              <a:latin typeface="+mn-ea"/>
              <a:ea typeface="+mn-ea"/>
            </a:endParaRPr>
          </a:p>
        </p:txBody>
      </p:sp>
      <p:sp>
        <p:nvSpPr>
          <p:cNvPr id="6" name="テキスト ボックス 5">
            <a:extLst>
              <a:ext uri="{FF2B5EF4-FFF2-40B4-BE49-F238E27FC236}">
                <a16:creationId xmlns:a16="http://schemas.microsoft.com/office/drawing/2014/main" id="{ECA472BC-CBEC-22FF-16B8-D6443AF0163E}"/>
              </a:ext>
            </a:extLst>
          </p:cNvPr>
          <p:cNvSpPr txBox="1"/>
          <p:nvPr/>
        </p:nvSpPr>
        <p:spPr>
          <a:xfrm>
            <a:off x="1191849" y="5405538"/>
            <a:ext cx="6828117" cy="1015663"/>
          </a:xfrm>
          <a:prstGeom prst="rect">
            <a:avLst/>
          </a:prstGeom>
          <a:noFill/>
        </p:spPr>
        <p:txBody>
          <a:bodyPr wrap="square">
            <a:spAutoFit/>
          </a:bodyPr>
          <a:lstStyle/>
          <a:p>
            <a:pPr marL="342900" indent="-342900">
              <a:buFont typeface="Arial" panose="020B0604020202020204" pitchFamily="34" charset="0"/>
              <a:buChar char="•"/>
            </a:pPr>
            <a:r>
              <a:rPr lang="en-US" altLang="ja-JP" sz="2000" dirty="0">
                <a:latin typeface="+mj-lt"/>
              </a:rPr>
              <a:t>Modulation: BPSK</a:t>
            </a:r>
          </a:p>
          <a:p>
            <a:pPr marL="342900" indent="-342900">
              <a:buFont typeface="Arial" panose="020B0604020202020204" pitchFamily="34" charset="0"/>
              <a:buChar char="•"/>
            </a:pPr>
            <a:r>
              <a:rPr lang="en-US" altLang="ja-JP" sz="2000" dirty="0" err="1">
                <a:latin typeface="+mj-lt"/>
              </a:rPr>
              <a:t>Interleaver</a:t>
            </a:r>
            <a:r>
              <a:rPr lang="en-US" altLang="ja-JP" sz="2000" dirty="0">
                <a:latin typeface="+mj-lt"/>
              </a:rPr>
              <a:t> type: Random</a:t>
            </a:r>
          </a:p>
          <a:p>
            <a:pPr marL="342900" indent="-342900">
              <a:buFont typeface="Arial" panose="020B0604020202020204" pitchFamily="34" charset="0"/>
              <a:buChar char="•"/>
            </a:pPr>
            <a:r>
              <a:rPr lang="en-US" altLang="ja-JP" sz="2000" dirty="0">
                <a:latin typeface="+mj-lt"/>
                <a:cs typeface="Times New Roman" panose="02020603050405020304" pitchFamily="18" charset="0"/>
              </a:rPr>
              <a:t>Channel: AWGN + burst erasure channel</a:t>
            </a:r>
          </a:p>
        </p:txBody>
      </p:sp>
      <p:sp>
        <p:nvSpPr>
          <p:cNvPr id="8" name="テキスト ボックス 7">
            <a:extLst>
              <a:ext uri="{FF2B5EF4-FFF2-40B4-BE49-F238E27FC236}">
                <a16:creationId xmlns:a16="http://schemas.microsoft.com/office/drawing/2014/main" id="{3B10270C-92D9-EB0B-D11D-ECFF91B6B413}"/>
              </a:ext>
            </a:extLst>
          </p:cNvPr>
          <p:cNvSpPr txBox="1"/>
          <p:nvPr/>
        </p:nvSpPr>
        <p:spPr>
          <a:xfrm>
            <a:off x="1547664" y="1637630"/>
            <a:ext cx="2343911"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a:t>Burst erasure:</a:t>
            </a:r>
            <a:r>
              <a:rPr kumimoji="1" lang="ja-JP" altLang="en-US" sz="1400" dirty="0"/>
              <a:t> </a:t>
            </a:r>
            <a:r>
              <a:rPr kumimoji="1" lang="en-US" altLang="ja-JP" sz="1400" dirty="0"/>
              <a:t>65 bits,</a:t>
            </a:r>
            <a:r>
              <a:rPr kumimoji="1" lang="ja-JP" altLang="en-US" sz="1400" dirty="0"/>
              <a:t> </a:t>
            </a:r>
            <a:r>
              <a:rPr kumimoji="1" lang="en-US" altLang="ja-JP" sz="1400" dirty="0"/>
              <a:t>30%</a:t>
            </a:r>
          </a:p>
        </p:txBody>
      </p:sp>
      <p:sp>
        <p:nvSpPr>
          <p:cNvPr id="11" name="テキスト ボックス 10">
            <a:extLst>
              <a:ext uri="{FF2B5EF4-FFF2-40B4-BE49-F238E27FC236}">
                <a16:creationId xmlns:a16="http://schemas.microsoft.com/office/drawing/2014/main" id="{DAB71576-3AB1-3781-2BBA-E1BAA4EE9B46}"/>
              </a:ext>
            </a:extLst>
          </p:cNvPr>
          <p:cNvSpPr txBox="1"/>
          <p:nvPr/>
        </p:nvSpPr>
        <p:spPr>
          <a:xfrm>
            <a:off x="5796136" y="1629301"/>
            <a:ext cx="2443298"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a:t>Burst erasure:</a:t>
            </a:r>
            <a:r>
              <a:rPr kumimoji="1" lang="ja-JP" altLang="en-US" sz="1400" dirty="0"/>
              <a:t> </a:t>
            </a:r>
            <a:r>
              <a:rPr kumimoji="1" lang="en-US" altLang="ja-JP" sz="1400" dirty="0"/>
              <a:t>289 bits,</a:t>
            </a:r>
            <a:r>
              <a:rPr kumimoji="1" lang="ja-JP" altLang="en-US" sz="1400" dirty="0"/>
              <a:t> </a:t>
            </a:r>
            <a:r>
              <a:rPr kumimoji="1" lang="en-US" altLang="ja-JP" sz="1400" dirty="0"/>
              <a:t>30%</a:t>
            </a:r>
          </a:p>
        </p:txBody>
      </p:sp>
      <p:sp>
        <p:nvSpPr>
          <p:cNvPr id="3" name="日付プレースホルダー 2">
            <a:extLst>
              <a:ext uri="{FF2B5EF4-FFF2-40B4-BE49-F238E27FC236}">
                <a16:creationId xmlns:a16="http://schemas.microsoft.com/office/drawing/2014/main" id="{3D9CF8DB-31C8-5554-87D3-991B2C2F5CAB}"/>
              </a:ext>
            </a:extLst>
          </p:cNvPr>
          <p:cNvSpPr>
            <a:spLocks noGrp="1"/>
          </p:cNvSpPr>
          <p:nvPr>
            <p:ph type="dt" sz="half" idx="10"/>
          </p:nvPr>
        </p:nvSpPr>
        <p:spPr/>
        <p:txBody>
          <a:bodyPr/>
          <a:lstStyle/>
          <a:p>
            <a:r>
              <a:rPr lang="en-US" altLang="ja-JP"/>
              <a:t>July 2025</a:t>
            </a:r>
            <a:endParaRPr lang="ja-JP" altLang="en-US" dirty="0"/>
          </a:p>
        </p:txBody>
      </p:sp>
      <p:sp>
        <p:nvSpPr>
          <p:cNvPr id="7" name="object 8">
            <a:extLst>
              <a:ext uri="{FF2B5EF4-FFF2-40B4-BE49-F238E27FC236}">
                <a16:creationId xmlns:a16="http://schemas.microsoft.com/office/drawing/2014/main" id="{9999048C-4F73-3467-084B-64F0DEF13AA3}"/>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81</a:t>
            </a:fld>
            <a:endParaRPr sz="1200" dirty="0">
              <a:latin typeface="Times New Roman"/>
              <a:cs typeface="Times New Roman"/>
            </a:endParaRPr>
          </a:p>
        </p:txBody>
      </p:sp>
      <p:sp>
        <p:nvSpPr>
          <p:cNvPr id="9" name="object 10">
            <a:extLst>
              <a:ext uri="{FF2B5EF4-FFF2-40B4-BE49-F238E27FC236}">
                <a16:creationId xmlns:a16="http://schemas.microsoft.com/office/drawing/2014/main" id="{55C84E1B-9E60-0897-92A8-72BF2DBF57FE}"/>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7434646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D7DE16-5926-5437-8E97-E24117205FA1}"/>
              </a:ext>
            </a:extLst>
          </p:cNvPr>
          <p:cNvSpPr>
            <a:spLocks noGrp="1"/>
          </p:cNvSpPr>
          <p:nvPr>
            <p:ph type="title"/>
          </p:nvPr>
        </p:nvSpPr>
        <p:spPr>
          <a:xfrm>
            <a:off x="381000" y="685800"/>
            <a:ext cx="8458200" cy="1066800"/>
          </a:xfrm>
        </p:spPr>
        <p:txBody>
          <a:bodyPr/>
          <a:lstStyle/>
          <a:p>
            <a:r>
              <a:rPr lang="en-US" altLang="ja-JP" sz="2800" dirty="0">
                <a:solidFill>
                  <a:schemeClr val="tx1"/>
                </a:solidFill>
                <a:latin typeface="+mn-ea"/>
                <a:ea typeface="+mn-ea"/>
              </a:rPr>
              <a:t>(11) Effect of i</a:t>
            </a:r>
            <a:r>
              <a:rPr kumimoji="1" lang="en-US" altLang="ja-JP" sz="2800" dirty="0">
                <a:solidFill>
                  <a:schemeClr val="tx1"/>
                </a:solidFill>
                <a:latin typeface="+mn-ea"/>
                <a:ea typeface="+mn-ea"/>
              </a:rPr>
              <a:t>nterleaving on BER performance</a:t>
            </a:r>
            <a:endParaRPr kumimoji="1" lang="ja-JP" altLang="en-US" sz="2800" dirty="0">
              <a:latin typeface="+mn-ea"/>
              <a:ea typeface="+mn-ea"/>
            </a:endParaRPr>
          </a:p>
        </p:txBody>
      </p:sp>
      <p:pic>
        <p:nvPicPr>
          <p:cNvPr id="5" name="図 4">
            <a:extLst>
              <a:ext uri="{FF2B5EF4-FFF2-40B4-BE49-F238E27FC236}">
                <a16:creationId xmlns:a16="http://schemas.microsoft.com/office/drawing/2014/main" id="{437673C1-EBA7-3437-E0F0-E6B255DEE4E6}"/>
              </a:ext>
            </a:extLst>
          </p:cNvPr>
          <p:cNvPicPr>
            <a:picLocks noChangeAspect="1"/>
          </p:cNvPicPr>
          <p:nvPr/>
        </p:nvPicPr>
        <p:blipFill>
          <a:blip r:embed="rId2"/>
          <a:stretch>
            <a:fillRect/>
          </a:stretch>
        </p:blipFill>
        <p:spPr>
          <a:xfrm>
            <a:off x="282874" y="2129257"/>
            <a:ext cx="4249668" cy="3371009"/>
          </a:xfrm>
          <a:prstGeom prst="rect">
            <a:avLst/>
          </a:prstGeom>
        </p:spPr>
      </p:pic>
      <p:pic>
        <p:nvPicPr>
          <p:cNvPr id="6" name="図 5">
            <a:extLst>
              <a:ext uri="{FF2B5EF4-FFF2-40B4-BE49-F238E27FC236}">
                <a16:creationId xmlns:a16="http://schemas.microsoft.com/office/drawing/2014/main" id="{D7727E51-0CE0-0CFD-2D81-F733ED4E3A6F}"/>
              </a:ext>
            </a:extLst>
          </p:cNvPr>
          <p:cNvPicPr>
            <a:picLocks noChangeAspect="1"/>
          </p:cNvPicPr>
          <p:nvPr/>
        </p:nvPicPr>
        <p:blipFill>
          <a:blip r:embed="rId3"/>
          <a:stretch>
            <a:fillRect/>
          </a:stretch>
        </p:blipFill>
        <p:spPr>
          <a:xfrm>
            <a:off x="4610100" y="2124183"/>
            <a:ext cx="4249668" cy="3371009"/>
          </a:xfrm>
          <a:prstGeom prst="rect">
            <a:avLst/>
          </a:prstGeom>
        </p:spPr>
      </p:pic>
      <p:sp>
        <p:nvSpPr>
          <p:cNvPr id="7" name="テキスト ボックス 6">
            <a:extLst>
              <a:ext uri="{FF2B5EF4-FFF2-40B4-BE49-F238E27FC236}">
                <a16:creationId xmlns:a16="http://schemas.microsoft.com/office/drawing/2014/main" id="{E97DA4FF-D55E-99AA-4B8E-BC9D70DF8E17}"/>
              </a:ext>
            </a:extLst>
          </p:cNvPr>
          <p:cNvSpPr txBox="1"/>
          <p:nvPr/>
        </p:nvSpPr>
        <p:spPr>
          <a:xfrm>
            <a:off x="3059832" y="1784099"/>
            <a:ext cx="1366080"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a:t>w/o Interleaving</a:t>
            </a:r>
            <a:endParaRPr kumimoji="1" lang="ja-JP" altLang="en-US" sz="1400" dirty="0"/>
          </a:p>
        </p:txBody>
      </p:sp>
      <p:sp>
        <p:nvSpPr>
          <p:cNvPr id="8" name="テキスト ボックス 7">
            <a:extLst>
              <a:ext uri="{FF2B5EF4-FFF2-40B4-BE49-F238E27FC236}">
                <a16:creationId xmlns:a16="http://schemas.microsoft.com/office/drawing/2014/main" id="{1CFED3BD-5F3F-43A1-3AD2-5CF388AC71A5}"/>
              </a:ext>
            </a:extLst>
          </p:cNvPr>
          <p:cNvSpPr txBox="1"/>
          <p:nvPr/>
        </p:nvSpPr>
        <p:spPr>
          <a:xfrm>
            <a:off x="7380312" y="1781045"/>
            <a:ext cx="1366080"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sz="1400" dirty="0"/>
              <a:t>w/ Interleaving</a:t>
            </a:r>
            <a:endParaRPr kumimoji="1" lang="ja-JP" altLang="en-US" sz="1400" dirty="0"/>
          </a:p>
        </p:txBody>
      </p:sp>
      <p:sp>
        <p:nvSpPr>
          <p:cNvPr id="9" name="テキスト ボックス 8">
            <a:extLst>
              <a:ext uri="{FF2B5EF4-FFF2-40B4-BE49-F238E27FC236}">
                <a16:creationId xmlns:a16="http://schemas.microsoft.com/office/drawing/2014/main" id="{7BA0E9C1-55EC-9B38-7CA7-CDC06E8F9A65}"/>
              </a:ext>
            </a:extLst>
          </p:cNvPr>
          <p:cNvSpPr txBox="1"/>
          <p:nvPr/>
        </p:nvSpPr>
        <p:spPr>
          <a:xfrm>
            <a:off x="1461154" y="5454676"/>
            <a:ext cx="6828117" cy="1015663"/>
          </a:xfrm>
          <a:prstGeom prst="rect">
            <a:avLst/>
          </a:prstGeom>
          <a:noFill/>
        </p:spPr>
        <p:txBody>
          <a:bodyPr wrap="square">
            <a:spAutoFit/>
          </a:bodyPr>
          <a:lstStyle/>
          <a:p>
            <a:pPr marL="342900" indent="-342900">
              <a:buFont typeface="Arial" panose="020B0604020202020204" pitchFamily="34" charset="0"/>
              <a:buChar char="•"/>
            </a:pPr>
            <a:r>
              <a:rPr lang="en-US" altLang="ja-JP" sz="2000" dirty="0">
                <a:latin typeface="+mj-lt"/>
              </a:rPr>
              <a:t>Modulation: BPSK</a:t>
            </a:r>
          </a:p>
          <a:p>
            <a:pPr marL="342900" indent="-342900">
              <a:buFont typeface="Arial" panose="020B0604020202020204" pitchFamily="34" charset="0"/>
              <a:buChar char="•"/>
            </a:pPr>
            <a:r>
              <a:rPr lang="en-US" altLang="ja-JP" sz="2000" dirty="0">
                <a:latin typeface="+mj-lt"/>
              </a:rPr>
              <a:t>RS(54, 28) + LDPC(R=1/2)</a:t>
            </a:r>
          </a:p>
          <a:p>
            <a:pPr marL="342900" indent="-342900">
              <a:buFont typeface="Arial" panose="020B0604020202020204" pitchFamily="34" charset="0"/>
              <a:buChar char="•"/>
            </a:pPr>
            <a:r>
              <a:rPr lang="en-US" altLang="ja-JP" sz="2000" dirty="0">
                <a:latin typeface="+mj-lt"/>
                <a:cs typeface="Times New Roman" panose="02020603050405020304" pitchFamily="18" charset="0"/>
              </a:rPr>
              <a:t>Channel: AWGN + burst erasure channel</a:t>
            </a:r>
          </a:p>
        </p:txBody>
      </p:sp>
      <p:sp>
        <p:nvSpPr>
          <p:cNvPr id="3" name="日付プレースホルダー 2">
            <a:extLst>
              <a:ext uri="{FF2B5EF4-FFF2-40B4-BE49-F238E27FC236}">
                <a16:creationId xmlns:a16="http://schemas.microsoft.com/office/drawing/2014/main" id="{C26D690F-EA1E-0405-E057-511FDE664B33}"/>
              </a:ext>
            </a:extLst>
          </p:cNvPr>
          <p:cNvSpPr>
            <a:spLocks noGrp="1"/>
          </p:cNvSpPr>
          <p:nvPr>
            <p:ph type="dt" sz="half" idx="10"/>
          </p:nvPr>
        </p:nvSpPr>
        <p:spPr/>
        <p:txBody>
          <a:bodyPr/>
          <a:lstStyle/>
          <a:p>
            <a:r>
              <a:rPr lang="en-US" altLang="ja-JP"/>
              <a:t>July 2025</a:t>
            </a:r>
            <a:endParaRPr lang="ja-JP" altLang="en-US" dirty="0"/>
          </a:p>
        </p:txBody>
      </p:sp>
      <p:sp>
        <p:nvSpPr>
          <p:cNvPr id="10" name="object 8">
            <a:extLst>
              <a:ext uri="{FF2B5EF4-FFF2-40B4-BE49-F238E27FC236}">
                <a16:creationId xmlns:a16="http://schemas.microsoft.com/office/drawing/2014/main" id="{C843F3CC-6315-5CA6-7E2A-84A9F732F35C}"/>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82</a:t>
            </a:fld>
            <a:endParaRPr sz="1200" dirty="0">
              <a:latin typeface="Times New Roman"/>
              <a:cs typeface="Times New Roman"/>
            </a:endParaRPr>
          </a:p>
        </p:txBody>
      </p:sp>
      <p:sp>
        <p:nvSpPr>
          <p:cNvPr id="11" name="object 10">
            <a:extLst>
              <a:ext uri="{FF2B5EF4-FFF2-40B4-BE49-F238E27FC236}">
                <a16:creationId xmlns:a16="http://schemas.microsoft.com/office/drawing/2014/main" id="{E89072EE-63B3-3C8E-6A89-7D5E30BA2557}"/>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2394637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5" name="object 5"/>
          <p:cNvSpPr txBox="1"/>
          <p:nvPr/>
        </p:nvSpPr>
        <p:spPr>
          <a:xfrm>
            <a:off x="604390" y="2276537"/>
            <a:ext cx="7930010" cy="1107996"/>
          </a:xfrm>
          <a:prstGeom prst="rect">
            <a:avLst/>
          </a:prstGeom>
        </p:spPr>
        <p:txBody>
          <a:bodyPr vert="horz" wrap="square" lIns="0" tIns="0" rIns="0" bIns="0" rtlCol="0">
            <a:spAutoFit/>
          </a:bodyPr>
          <a:lstStyle/>
          <a:p>
            <a:pPr marL="12700" marR="5080">
              <a:lnSpc>
                <a:spcPct val="100000"/>
              </a:lnSpc>
              <a:tabLst>
                <a:tab pos="4191000" algn="l"/>
              </a:tabLst>
            </a:pPr>
            <a:r>
              <a:rPr lang="en-US" sz="2400" b="1" dirty="0">
                <a:latin typeface="Arial"/>
                <a:cs typeface="Arial"/>
              </a:rPr>
              <a:t>7</a:t>
            </a:r>
            <a:r>
              <a:rPr sz="2400" b="1" dirty="0">
                <a:latin typeface="Arial"/>
                <a:cs typeface="Arial"/>
              </a:rPr>
              <a:t>. </a:t>
            </a:r>
            <a:r>
              <a:rPr lang="en-US" sz="2400" b="1" dirty="0">
                <a:latin typeface="Arial"/>
                <a:cs typeface="Arial"/>
              </a:rPr>
              <a:t>Core Technologies in </a:t>
            </a:r>
            <a:r>
              <a:rPr sz="2400" b="1" spc="-35" dirty="0">
                <a:latin typeface="Arial"/>
                <a:cs typeface="Arial"/>
              </a:rPr>
              <a:t>MAC </a:t>
            </a:r>
            <a:r>
              <a:rPr lang="en-US" sz="2400" b="1" spc="-35" dirty="0">
                <a:latin typeface="Arial"/>
                <a:cs typeface="Arial"/>
              </a:rPr>
              <a:t>Layer of  IEEE802.15.6ma </a:t>
            </a:r>
            <a:r>
              <a:rPr lang="en-US" sz="2400" b="1" spc="-10" dirty="0">
                <a:latin typeface="Arial"/>
                <a:cs typeface="Arial"/>
              </a:rPr>
              <a:t>for Revision of std 15.6-2012 for Human and Vehicle BANs with Enhanced Dependability TG16.6ma</a:t>
            </a:r>
            <a:endParaRPr sz="2400" dirty="0">
              <a:latin typeface="Arial"/>
              <a:cs typeface="Arial"/>
            </a:endParaRPr>
          </a:p>
        </p:txBody>
      </p:sp>
      <p:sp>
        <p:nvSpPr>
          <p:cNvPr id="11" name="object 3">
            <a:extLst>
              <a:ext uri="{FF2B5EF4-FFF2-40B4-BE49-F238E27FC236}">
                <a16:creationId xmlns:a16="http://schemas.microsoft.com/office/drawing/2014/main" id="{61B74188-35E1-4784-8462-4C9B382A46B1}"/>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13" name="object 3">
            <a:extLst>
              <a:ext uri="{FF2B5EF4-FFF2-40B4-BE49-F238E27FC236}">
                <a16:creationId xmlns:a16="http://schemas.microsoft.com/office/drawing/2014/main" id="{E183A09B-2369-44AE-96D9-AA41442A5C02}"/>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a:p>
        </p:txBody>
      </p:sp>
      <p:sp>
        <p:nvSpPr>
          <p:cNvPr id="6" name="日付プレースホルダー 5">
            <a:extLst>
              <a:ext uri="{FF2B5EF4-FFF2-40B4-BE49-F238E27FC236}">
                <a16:creationId xmlns:a16="http://schemas.microsoft.com/office/drawing/2014/main" id="{A28F8AC6-A441-559D-3413-B6016AEBABC2}"/>
              </a:ext>
            </a:extLst>
          </p:cNvPr>
          <p:cNvSpPr>
            <a:spLocks noGrp="1"/>
          </p:cNvSpPr>
          <p:nvPr>
            <p:ph type="dt" sz="half" idx="13"/>
          </p:nvPr>
        </p:nvSpPr>
        <p:spPr/>
        <p:txBody>
          <a:bodyPr/>
          <a:lstStyle/>
          <a:p>
            <a:r>
              <a:rPr lang="en-US" altLang="ja-JP"/>
              <a:t>July 2025</a:t>
            </a:r>
            <a:endParaRPr lang="en-US" altLang="ja-JP" dirty="0"/>
          </a:p>
        </p:txBody>
      </p:sp>
      <p:sp>
        <p:nvSpPr>
          <p:cNvPr id="3" name="object 4">
            <a:extLst>
              <a:ext uri="{FF2B5EF4-FFF2-40B4-BE49-F238E27FC236}">
                <a16:creationId xmlns:a16="http://schemas.microsoft.com/office/drawing/2014/main" id="{3ECEC02C-70A8-AE05-7553-DFFE700B9A7C}"/>
              </a:ext>
            </a:extLst>
          </p:cNvPr>
          <p:cNvSpPr txBox="1"/>
          <p:nvPr/>
        </p:nvSpPr>
        <p:spPr>
          <a:xfrm>
            <a:off x="673100" y="6472871"/>
            <a:ext cx="753745" cy="182245"/>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
        <p:nvSpPr>
          <p:cNvPr id="7" name="object 5">
            <a:extLst>
              <a:ext uri="{FF2B5EF4-FFF2-40B4-BE49-F238E27FC236}">
                <a16:creationId xmlns:a16="http://schemas.microsoft.com/office/drawing/2014/main" id="{394E56BA-1478-E383-C683-483352BB4AB2}"/>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8" name="object 4">
            <a:extLst>
              <a:ext uri="{FF2B5EF4-FFF2-40B4-BE49-F238E27FC236}">
                <a16:creationId xmlns:a16="http://schemas.microsoft.com/office/drawing/2014/main" id="{04EF2537-FA61-154E-59E7-5F8602D43DD3}"/>
              </a:ext>
            </a:extLst>
          </p:cNvPr>
          <p:cNvSpPr/>
          <p:nvPr/>
        </p:nvSpPr>
        <p:spPr>
          <a:xfrm>
            <a:off x="685800" y="6476999"/>
            <a:ext cx="7782216" cy="66164"/>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9" name="object 9">
            <a:extLst>
              <a:ext uri="{FF2B5EF4-FFF2-40B4-BE49-F238E27FC236}">
                <a16:creationId xmlns:a16="http://schemas.microsoft.com/office/drawing/2014/main" id="{06B5DCBF-3424-D232-0DC3-072BE1B5A940}"/>
              </a:ext>
            </a:extLst>
          </p:cNvPr>
          <p:cNvSpPr txBox="1"/>
          <p:nvPr/>
        </p:nvSpPr>
        <p:spPr>
          <a:xfrm>
            <a:off x="4283964" y="6474100"/>
            <a:ext cx="576363" cy="165302"/>
          </a:xfrm>
          <a:prstGeom prst="rect">
            <a:avLst/>
          </a:prstGeom>
        </p:spPr>
        <p:txBody>
          <a:bodyPr vert="horz" wrap="square" lIns="0" tIns="0" rIns="0" bIns="0" rtlCol="0">
            <a:spAutoFit/>
          </a:bodyPr>
          <a:lstStyle/>
          <a:p>
            <a:pPr marL="12700">
              <a:lnSpc>
                <a:spcPts val="1425"/>
              </a:lnSpc>
            </a:pPr>
            <a:r>
              <a:rPr sz="1050" spc="5" dirty="0">
                <a:latin typeface="Arial"/>
                <a:cs typeface="Arial"/>
              </a:rPr>
              <a:t>Slide</a:t>
            </a:r>
            <a:r>
              <a:rPr sz="1050" spc="-160" dirty="0">
                <a:latin typeface="Arial"/>
                <a:cs typeface="Arial"/>
              </a:rPr>
              <a:t> </a:t>
            </a:r>
            <a:fld id="{81D60167-4931-47E6-BA6A-407CBD079E47}" type="slidenum">
              <a:rPr sz="1050" spc="-5" dirty="0">
                <a:latin typeface="Arial"/>
                <a:cs typeface="Arial"/>
              </a:rPr>
              <a:t>83</a:t>
            </a:fld>
            <a:endParaRPr sz="1050" dirty="0">
              <a:latin typeface="Arial"/>
              <a:cs typeface="Arial"/>
            </a:endParaRPr>
          </a:p>
        </p:txBody>
      </p:sp>
      <p:sp>
        <p:nvSpPr>
          <p:cNvPr id="10" name="object 10">
            <a:extLst>
              <a:ext uri="{FF2B5EF4-FFF2-40B4-BE49-F238E27FC236}">
                <a16:creationId xmlns:a16="http://schemas.microsoft.com/office/drawing/2014/main" id="{F71D26D2-B675-5E92-351D-D7DDC02D9FD7}"/>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1199820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0BFCBC-C287-A230-A5D9-F2E49B25D109}"/>
              </a:ext>
            </a:extLst>
          </p:cNvPr>
          <p:cNvSpPr txBox="1">
            <a:spLocks/>
          </p:cNvSpPr>
          <p:nvPr/>
        </p:nvSpPr>
        <p:spPr>
          <a:xfrm>
            <a:off x="2494223" y="623930"/>
            <a:ext cx="5103628" cy="7315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r>
              <a:rPr lang="en-US" sz="2400" b="1" kern="0" dirty="0"/>
              <a:t>7.1   MAC Basic Consensus</a:t>
            </a:r>
          </a:p>
        </p:txBody>
      </p:sp>
      <p:sp>
        <p:nvSpPr>
          <p:cNvPr id="9" name="Content Placeholder 5">
            <a:extLst>
              <a:ext uri="{FF2B5EF4-FFF2-40B4-BE49-F238E27FC236}">
                <a16:creationId xmlns:a16="http://schemas.microsoft.com/office/drawing/2014/main" id="{4BD5BA97-ED31-8167-0840-EFF623531148}"/>
              </a:ext>
            </a:extLst>
          </p:cNvPr>
          <p:cNvSpPr txBox="1">
            <a:spLocks/>
          </p:cNvSpPr>
          <p:nvPr/>
        </p:nvSpPr>
        <p:spPr>
          <a:xfrm>
            <a:off x="180753" y="1064121"/>
            <a:ext cx="8963247" cy="541129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defTabSz="914400">
              <a:lnSpc>
                <a:spcPts val="2000"/>
              </a:lnSpc>
              <a:buFont typeface="Arial" panose="020B0604020202020204" pitchFamily="34" charset="0"/>
              <a:buChar char="•"/>
            </a:pPr>
            <a:r>
              <a:rPr lang="en-US" altLang="ja-JP" sz="1800" dirty="0"/>
              <a:t>Two channels using two UWB band channels are applied for control channel to control frames of coexisting networks and data transmission channel. </a:t>
            </a:r>
            <a:r>
              <a:rPr lang="en-US" altLang="ja-JP" sz="1800" dirty="0">
                <a:solidFill>
                  <a:srgbClr val="FF0000"/>
                </a:solidFill>
              </a:rPr>
              <a:t>Its alternative mode is two channels or time slots for control and data transmission using a single UWB band channel. </a:t>
            </a:r>
          </a:p>
          <a:p>
            <a:pPr marL="342900" indent="-342900" defTabSz="914400">
              <a:lnSpc>
                <a:spcPts val="2000"/>
              </a:lnSpc>
              <a:buFont typeface="Arial" panose="020B0604020202020204" pitchFamily="34" charset="0"/>
              <a:buChar char="•"/>
            </a:pPr>
            <a:r>
              <a:rPr lang="en-US" sz="1800" kern="0" dirty="0"/>
              <a:t>IEEE802.15.6ma; revision of IEEE802.15.6-2012 focuses on enhanced dependability in data transmission and ranging according to the class 0-7 of coexistence. </a:t>
            </a:r>
          </a:p>
          <a:p>
            <a:pPr marL="800100" lvl="1" indent="-342900" defTabSz="914400">
              <a:lnSpc>
                <a:spcPts val="2000"/>
              </a:lnSpc>
              <a:buFont typeface="+mj-lt"/>
              <a:buAutoNum type="arabicPeriod"/>
            </a:pPr>
            <a:r>
              <a:rPr lang="en-US" sz="1600" b="1" kern="0" dirty="0">
                <a:solidFill>
                  <a:schemeClr val="tx1"/>
                </a:solidFill>
              </a:rPr>
              <a:t>Class 0&amp;1:</a:t>
            </a:r>
            <a:r>
              <a:rPr lang="en-US" sz="1600" b="1" kern="0" dirty="0">
                <a:solidFill>
                  <a:srgbClr val="FF0000"/>
                </a:solidFill>
              </a:rPr>
              <a:t> </a:t>
            </a:r>
            <a:r>
              <a:rPr lang="en-US" sz="1600" kern="0" dirty="0">
                <a:solidFill>
                  <a:srgbClr val="FF0000"/>
                </a:solidFill>
              </a:rPr>
              <a:t>New 15.6ma MAC is defined primarily to support enhanced dependability of a new 15.6ma BAN (Class 0) and multiple 15.6ma BANs (Class 1).</a:t>
            </a:r>
          </a:p>
          <a:p>
            <a:pPr marL="800100" lvl="1" indent="-342900" defTabSz="914400">
              <a:lnSpc>
                <a:spcPts val="2000"/>
              </a:lnSpc>
              <a:buFont typeface="+mj-lt"/>
              <a:buAutoNum type="arabicPeriod"/>
            </a:pPr>
            <a:r>
              <a:rPr lang="en-US" sz="1600" b="1" kern="0" dirty="0">
                <a:solidFill>
                  <a:schemeClr val="tx1"/>
                </a:solidFill>
              </a:rPr>
              <a:t>Class 2:</a:t>
            </a:r>
            <a:r>
              <a:rPr lang="en-US" sz="1600" b="1" kern="0" dirty="0">
                <a:solidFill>
                  <a:srgbClr val="FF0000"/>
                </a:solidFill>
              </a:rPr>
              <a:t> </a:t>
            </a:r>
            <a:r>
              <a:rPr lang="en-US" sz="1600" kern="0" dirty="0">
                <a:solidFill>
                  <a:srgbClr val="FF0000"/>
                </a:solidFill>
              </a:rPr>
              <a:t>15,6ma MAC is defined secondarily to support backward compatibility with a legacy 15.6-2012 BAN as long as enhanced dependability of a new 15.6ma BAN can be performed in Class 2.</a:t>
            </a:r>
          </a:p>
          <a:p>
            <a:pPr marL="800100" lvl="1" indent="-342900" defTabSz="914400">
              <a:lnSpc>
                <a:spcPts val="2000"/>
              </a:lnSpc>
              <a:buFont typeface="+mj-lt"/>
              <a:buAutoNum type="arabicPeriod"/>
            </a:pPr>
            <a:r>
              <a:rPr lang="en-US" sz="1600" b="1" kern="0" dirty="0">
                <a:solidFill>
                  <a:schemeClr val="tx1"/>
                </a:solidFill>
              </a:rPr>
              <a:t>Class 4:</a:t>
            </a:r>
            <a:r>
              <a:rPr lang="en-US" sz="1600" b="1" kern="0" dirty="0">
                <a:solidFill>
                  <a:srgbClr val="FF0000"/>
                </a:solidFill>
              </a:rPr>
              <a:t> </a:t>
            </a:r>
            <a:r>
              <a:rPr lang="en-US" sz="1600" kern="0" dirty="0">
                <a:solidFill>
                  <a:srgbClr val="FF0000"/>
                </a:solidFill>
              </a:rPr>
              <a:t>15.6ma MAC is defined to support interoperability with coexisting 15.4ab WSN/PAN in secondary </a:t>
            </a:r>
            <a:r>
              <a:rPr lang="en-US" sz="1600" kern="0" dirty="0">
                <a:solidFill>
                  <a:schemeClr val="tx1"/>
                </a:solidFill>
              </a:rPr>
              <a:t>as long as enhanced dependability of 15.6ma BAN can be performed in primary in Class 4.</a:t>
            </a:r>
          </a:p>
          <a:p>
            <a:pPr marL="800100" lvl="1" indent="-342900" defTabSz="914400">
              <a:lnSpc>
                <a:spcPts val="2000"/>
              </a:lnSpc>
              <a:buFont typeface="+mj-lt"/>
              <a:buAutoNum type="arabicPeriod"/>
            </a:pPr>
            <a:r>
              <a:rPr lang="en-US" sz="1600" b="1" kern="0" dirty="0">
                <a:solidFill>
                  <a:schemeClr val="tx1"/>
                </a:solidFill>
              </a:rPr>
              <a:t>Class 3,5,6,7:  </a:t>
            </a:r>
            <a:r>
              <a:rPr lang="en-US" altLang="ja-JP" sz="1600" kern="0" dirty="0">
                <a:solidFill>
                  <a:schemeClr val="tx1"/>
                </a:solidFill>
              </a:rPr>
              <a:t>15.6ma</a:t>
            </a:r>
            <a:r>
              <a:rPr lang="ja-JP" altLang="en-US" sz="1600" kern="0" dirty="0">
                <a:solidFill>
                  <a:schemeClr val="tx1"/>
                </a:solidFill>
              </a:rPr>
              <a:t> </a:t>
            </a:r>
            <a:r>
              <a:rPr lang="en-US" altLang="ja-JP" sz="1600" kern="0" dirty="0">
                <a:solidFill>
                  <a:schemeClr val="tx1"/>
                </a:solidFill>
              </a:rPr>
              <a:t>MAC</a:t>
            </a:r>
            <a:r>
              <a:rPr lang="ja-JP" altLang="en-US" sz="1600" kern="0" dirty="0">
                <a:solidFill>
                  <a:schemeClr val="tx1"/>
                </a:solidFill>
              </a:rPr>
              <a:t> </a:t>
            </a:r>
            <a:r>
              <a:rPr lang="en-US" altLang="ja-JP" sz="1600" kern="0" dirty="0">
                <a:solidFill>
                  <a:schemeClr val="tx1"/>
                </a:solidFill>
              </a:rPr>
              <a:t>is</a:t>
            </a:r>
            <a:r>
              <a:rPr lang="ja-JP" altLang="en-US" sz="1600" kern="0" dirty="0">
                <a:solidFill>
                  <a:schemeClr val="tx1"/>
                </a:solidFill>
              </a:rPr>
              <a:t> </a:t>
            </a:r>
            <a:r>
              <a:rPr lang="en-US" altLang="ja-JP" sz="1600" kern="0" dirty="0">
                <a:solidFill>
                  <a:schemeClr val="tx1"/>
                </a:solidFill>
              </a:rPr>
              <a:t>defined</a:t>
            </a:r>
            <a:r>
              <a:rPr lang="ja-JP" altLang="en-US" sz="1600" kern="0" dirty="0">
                <a:solidFill>
                  <a:schemeClr val="tx1"/>
                </a:solidFill>
              </a:rPr>
              <a:t> </a:t>
            </a:r>
            <a:r>
              <a:rPr lang="en-US" altLang="ja-JP" sz="1600" kern="0" dirty="0">
                <a:solidFill>
                  <a:schemeClr val="tx1"/>
                </a:solidFill>
              </a:rPr>
              <a:t>to</a:t>
            </a:r>
            <a:r>
              <a:rPr lang="ja-JP" altLang="en-US" sz="1600" kern="0" dirty="0">
                <a:solidFill>
                  <a:schemeClr val="tx1"/>
                </a:solidFill>
              </a:rPr>
              <a:t> </a:t>
            </a:r>
            <a:r>
              <a:rPr lang="en-US" altLang="ja-JP" sz="1600" kern="0" dirty="0">
                <a:solidFill>
                  <a:schemeClr val="tx1"/>
                </a:solidFill>
              </a:rPr>
              <a:t>support enhanced dependability of 15.6ma BAN</a:t>
            </a:r>
            <a:r>
              <a:rPr lang="en-US" altLang="ja-JP" sz="1600" kern="0" dirty="0">
                <a:solidFill>
                  <a:srgbClr val="FF0000"/>
                </a:solidFill>
              </a:rPr>
              <a:t> </a:t>
            </a:r>
            <a:r>
              <a:rPr lang="en-US" sz="1600" kern="0" dirty="0">
                <a:solidFill>
                  <a:srgbClr val="FF0000"/>
                </a:solidFill>
              </a:rPr>
              <a:t>while mitigating interference from coexisting other radios.</a:t>
            </a:r>
            <a:endParaRPr lang="en-US" sz="900" kern="0" dirty="0">
              <a:solidFill>
                <a:srgbClr val="FF0000"/>
              </a:solidFill>
            </a:endParaRPr>
          </a:p>
          <a:p>
            <a:pPr marL="342900" indent="-342900" defTabSz="914400">
              <a:lnSpc>
                <a:spcPts val="2000"/>
              </a:lnSpc>
              <a:buFont typeface="Arial" panose="020B0604020202020204" pitchFamily="34" charset="0"/>
              <a:buChar char="•"/>
            </a:pPr>
            <a:r>
              <a:rPr lang="en-US" sz="1800" b="1" kern="0" dirty="0">
                <a:solidFill>
                  <a:srgbClr val="3333FF"/>
                </a:solidFill>
              </a:rPr>
              <a:t>Hence, new 15.6ma MAC documentation must be good enough by describing mostly in Class 1 including Class 0, and Class 4 while describing a way to recognize class of coexistence and to mitigate interference in other classes.</a:t>
            </a:r>
          </a:p>
          <a:p>
            <a:pPr marL="342900" indent="-342900" defTabSz="914400">
              <a:lnSpc>
                <a:spcPts val="2000"/>
              </a:lnSpc>
              <a:buFont typeface="Arial" panose="020B0604020202020204" pitchFamily="34" charset="0"/>
              <a:buChar char="•"/>
            </a:pPr>
            <a:endParaRPr lang="en-US" sz="1800" kern="0" dirty="0"/>
          </a:p>
        </p:txBody>
      </p:sp>
      <p:sp>
        <p:nvSpPr>
          <p:cNvPr id="2" name="日付プレースホルダー 1">
            <a:extLst>
              <a:ext uri="{FF2B5EF4-FFF2-40B4-BE49-F238E27FC236}">
                <a16:creationId xmlns:a16="http://schemas.microsoft.com/office/drawing/2014/main" id="{B5570ECE-8FA1-C520-2344-47CC9741430B}"/>
              </a:ext>
            </a:extLst>
          </p:cNvPr>
          <p:cNvSpPr>
            <a:spLocks noGrp="1"/>
          </p:cNvSpPr>
          <p:nvPr>
            <p:ph type="dt" sz="half" idx="13"/>
          </p:nvPr>
        </p:nvSpPr>
        <p:spPr>
          <a:xfrm>
            <a:off x="762000" y="304800"/>
            <a:ext cx="1522683" cy="260122"/>
          </a:xfrm>
        </p:spPr>
        <p:txBody>
          <a:bodyPr/>
          <a:lstStyle/>
          <a:p>
            <a:r>
              <a:rPr lang="en-US" altLang="ja-JP"/>
              <a:t>July 2025</a:t>
            </a:r>
            <a:endParaRPr lang="en-US" altLang="ja-JP" dirty="0"/>
          </a:p>
        </p:txBody>
      </p:sp>
      <p:sp>
        <p:nvSpPr>
          <p:cNvPr id="3" name="object 8">
            <a:extLst>
              <a:ext uri="{FF2B5EF4-FFF2-40B4-BE49-F238E27FC236}">
                <a16:creationId xmlns:a16="http://schemas.microsoft.com/office/drawing/2014/main" id="{D38482E7-E029-677B-ED90-0F198687EB33}"/>
              </a:ext>
            </a:extLst>
          </p:cNvPr>
          <p:cNvSpPr txBox="1"/>
          <p:nvPr/>
        </p:nvSpPr>
        <p:spPr>
          <a:xfrm>
            <a:off x="4038600" y="6438881"/>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84</a:t>
            </a:fld>
            <a:endParaRPr sz="1200" dirty="0">
              <a:latin typeface="Times New Roman"/>
              <a:cs typeface="Times New Roman"/>
            </a:endParaRPr>
          </a:p>
        </p:txBody>
      </p:sp>
      <p:sp>
        <p:nvSpPr>
          <p:cNvPr id="4" name="object 10">
            <a:extLst>
              <a:ext uri="{FF2B5EF4-FFF2-40B4-BE49-F238E27FC236}">
                <a16:creationId xmlns:a16="http://schemas.microsoft.com/office/drawing/2014/main" id="{7CD9ECAD-FB42-654F-A7C9-AF7154A51A18}"/>
              </a:ext>
            </a:extLst>
          </p:cNvPr>
          <p:cNvSpPr txBox="1"/>
          <p:nvPr/>
        </p:nvSpPr>
        <p:spPr>
          <a:xfrm>
            <a:off x="6400800" y="6400800"/>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1058661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5693-630B-7FC7-B7FD-399D71DC1CD0}"/>
              </a:ext>
            </a:extLst>
          </p:cNvPr>
          <p:cNvSpPr>
            <a:spLocks noGrp="1"/>
          </p:cNvSpPr>
          <p:nvPr>
            <p:ph type="title"/>
          </p:nvPr>
        </p:nvSpPr>
        <p:spPr>
          <a:xfrm>
            <a:off x="685800" y="1221702"/>
            <a:ext cx="7772400" cy="399474"/>
          </a:xfrm>
        </p:spPr>
        <p:txBody>
          <a:bodyPr/>
          <a:lstStyle/>
          <a:p>
            <a:r>
              <a:rPr lang="en-US" sz="3200" dirty="0"/>
              <a:t>7.2.1. MSDU format in 15.6-2012</a:t>
            </a:r>
          </a:p>
        </p:txBody>
      </p:sp>
      <p:sp>
        <p:nvSpPr>
          <p:cNvPr id="3" name="Text Placeholder 2">
            <a:extLst>
              <a:ext uri="{FF2B5EF4-FFF2-40B4-BE49-F238E27FC236}">
                <a16:creationId xmlns:a16="http://schemas.microsoft.com/office/drawing/2014/main" id="{61B1EBDA-0E17-2267-1118-2198ACECBA89}"/>
              </a:ext>
            </a:extLst>
          </p:cNvPr>
          <p:cNvSpPr>
            <a:spLocks noGrp="1"/>
          </p:cNvSpPr>
          <p:nvPr>
            <p:ph type="body" idx="1"/>
          </p:nvPr>
        </p:nvSpPr>
        <p:spPr/>
        <p:txBody>
          <a:bodyPr/>
          <a:lstStyle/>
          <a:p>
            <a:r>
              <a:rPr lang="en-US" sz="2400" dirty="0">
                <a:latin typeface="+mn-lt"/>
              </a:rPr>
              <a:t>The usual: MAC header + MAC payload + MAC footer</a:t>
            </a:r>
          </a:p>
          <a:p>
            <a:endParaRPr lang="en-US" sz="2400" dirty="0">
              <a:latin typeface="+mn-lt"/>
            </a:endParaRPr>
          </a:p>
        </p:txBody>
      </p:sp>
      <p:pic>
        <p:nvPicPr>
          <p:cNvPr id="7" name="Picture 6">
            <a:extLst>
              <a:ext uri="{FF2B5EF4-FFF2-40B4-BE49-F238E27FC236}">
                <a16:creationId xmlns:a16="http://schemas.microsoft.com/office/drawing/2014/main" id="{BE4197F3-23E5-87B4-0A83-C4B0088D1563}"/>
              </a:ext>
            </a:extLst>
          </p:cNvPr>
          <p:cNvPicPr>
            <a:picLocks noChangeAspect="1"/>
          </p:cNvPicPr>
          <p:nvPr/>
        </p:nvPicPr>
        <p:blipFill>
          <a:blip r:embed="rId2"/>
          <a:stretch>
            <a:fillRect/>
          </a:stretch>
        </p:blipFill>
        <p:spPr>
          <a:xfrm>
            <a:off x="571607" y="2944239"/>
            <a:ext cx="2910625" cy="1115438"/>
          </a:xfrm>
          <a:prstGeom prst="rect">
            <a:avLst/>
          </a:prstGeom>
        </p:spPr>
      </p:pic>
      <p:pic>
        <p:nvPicPr>
          <p:cNvPr id="8" name="Picture 7">
            <a:extLst>
              <a:ext uri="{FF2B5EF4-FFF2-40B4-BE49-F238E27FC236}">
                <a16:creationId xmlns:a16="http://schemas.microsoft.com/office/drawing/2014/main" id="{082680E8-CF8A-6CA1-324C-558CCE36D86F}"/>
              </a:ext>
            </a:extLst>
          </p:cNvPr>
          <p:cNvPicPr>
            <a:picLocks noChangeAspect="1"/>
          </p:cNvPicPr>
          <p:nvPr/>
        </p:nvPicPr>
        <p:blipFill>
          <a:blip r:embed="rId3"/>
          <a:stretch>
            <a:fillRect/>
          </a:stretch>
        </p:blipFill>
        <p:spPr>
          <a:xfrm>
            <a:off x="4233071" y="2944239"/>
            <a:ext cx="3451538" cy="1180289"/>
          </a:xfrm>
          <a:prstGeom prst="rect">
            <a:avLst/>
          </a:prstGeom>
        </p:spPr>
      </p:pic>
      <p:pic>
        <p:nvPicPr>
          <p:cNvPr id="9" name="Picture 8">
            <a:extLst>
              <a:ext uri="{FF2B5EF4-FFF2-40B4-BE49-F238E27FC236}">
                <a16:creationId xmlns:a16="http://schemas.microsoft.com/office/drawing/2014/main" id="{C26501EA-4CEF-2372-6659-9D10EDFB071B}"/>
              </a:ext>
            </a:extLst>
          </p:cNvPr>
          <p:cNvPicPr>
            <a:picLocks noChangeAspect="1"/>
          </p:cNvPicPr>
          <p:nvPr/>
        </p:nvPicPr>
        <p:blipFill>
          <a:blip r:embed="rId4"/>
          <a:stretch>
            <a:fillRect/>
          </a:stretch>
        </p:blipFill>
        <p:spPr>
          <a:xfrm>
            <a:off x="3138367" y="4325403"/>
            <a:ext cx="5640946" cy="2036323"/>
          </a:xfrm>
          <a:prstGeom prst="rect">
            <a:avLst/>
          </a:prstGeom>
        </p:spPr>
      </p:pic>
      <p:sp>
        <p:nvSpPr>
          <p:cNvPr id="10" name="Title 1">
            <a:extLst>
              <a:ext uri="{FF2B5EF4-FFF2-40B4-BE49-F238E27FC236}">
                <a16:creationId xmlns:a16="http://schemas.microsoft.com/office/drawing/2014/main" id="{3E7DAAE4-8A6B-9476-EFE2-DEDF166D5B5E}"/>
              </a:ext>
            </a:extLst>
          </p:cNvPr>
          <p:cNvSpPr txBox="1">
            <a:spLocks/>
          </p:cNvSpPr>
          <p:nvPr/>
        </p:nvSpPr>
        <p:spPr>
          <a:xfrm>
            <a:off x="2058286" y="623930"/>
            <a:ext cx="5103628" cy="7315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r>
              <a:rPr lang="en-US" sz="2400" b="1" kern="0" dirty="0"/>
              <a:t>7.2   MAC Frame Structure</a:t>
            </a:r>
          </a:p>
        </p:txBody>
      </p:sp>
      <p:sp>
        <p:nvSpPr>
          <p:cNvPr id="4" name="日付プレースホルダー 3">
            <a:extLst>
              <a:ext uri="{FF2B5EF4-FFF2-40B4-BE49-F238E27FC236}">
                <a16:creationId xmlns:a16="http://schemas.microsoft.com/office/drawing/2014/main" id="{51AF812E-F68B-1647-1A54-D07DA16AA225}"/>
              </a:ext>
            </a:extLst>
          </p:cNvPr>
          <p:cNvSpPr>
            <a:spLocks noGrp="1"/>
          </p:cNvSpPr>
          <p:nvPr>
            <p:ph type="dt" sz="half" idx="13"/>
          </p:nvPr>
        </p:nvSpPr>
        <p:spPr>
          <a:xfrm>
            <a:off x="661614" y="333899"/>
            <a:ext cx="1600200" cy="215444"/>
          </a:xfrm>
        </p:spPr>
        <p:txBody>
          <a:bodyPr/>
          <a:lstStyle/>
          <a:p>
            <a:r>
              <a:rPr lang="en-US" altLang="ja-JP"/>
              <a:t>July 2025</a:t>
            </a:r>
            <a:endParaRPr lang="en-US" altLang="ja-JP" dirty="0"/>
          </a:p>
        </p:txBody>
      </p:sp>
      <p:sp>
        <p:nvSpPr>
          <p:cNvPr id="5" name="object 8">
            <a:extLst>
              <a:ext uri="{FF2B5EF4-FFF2-40B4-BE49-F238E27FC236}">
                <a16:creationId xmlns:a16="http://schemas.microsoft.com/office/drawing/2014/main" id="{D467855B-A0CC-E555-CF64-4AE40314AEB8}"/>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85</a:t>
            </a:fld>
            <a:endParaRPr sz="1200" dirty="0">
              <a:latin typeface="Times New Roman"/>
              <a:cs typeface="Times New Roman"/>
            </a:endParaRPr>
          </a:p>
        </p:txBody>
      </p:sp>
      <p:sp>
        <p:nvSpPr>
          <p:cNvPr id="6" name="object 10">
            <a:extLst>
              <a:ext uri="{FF2B5EF4-FFF2-40B4-BE49-F238E27FC236}">
                <a16:creationId xmlns:a16="http://schemas.microsoft.com/office/drawing/2014/main" id="{E6EFAA9D-7D6F-3C62-BEA5-7141BB52F51E}"/>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848472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A5F60-A241-7AE2-AE77-444B620B1AB6}"/>
              </a:ext>
            </a:extLst>
          </p:cNvPr>
          <p:cNvSpPr>
            <a:spLocks noGrp="1"/>
          </p:cNvSpPr>
          <p:nvPr>
            <p:ph type="title"/>
          </p:nvPr>
        </p:nvSpPr>
        <p:spPr/>
        <p:txBody>
          <a:bodyPr/>
          <a:lstStyle/>
          <a:p>
            <a:r>
              <a:rPr lang="en-US" dirty="0"/>
              <a:t>7.2.2  15.6ma MAC </a:t>
            </a:r>
          </a:p>
        </p:txBody>
      </p:sp>
      <p:sp>
        <p:nvSpPr>
          <p:cNvPr id="3" name="Text Placeholder 2">
            <a:extLst>
              <a:ext uri="{FF2B5EF4-FFF2-40B4-BE49-F238E27FC236}">
                <a16:creationId xmlns:a16="http://schemas.microsoft.com/office/drawing/2014/main" id="{45D1005D-D6EC-7F4B-F0C6-9300E06F7E31}"/>
              </a:ext>
            </a:extLst>
          </p:cNvPr>
          <p:cNvSpPr>
            <a:spLocks noGrp="1"/>
          </p:cNvSpPr>
          <p:nvPr>
            <p:ph type="body" idx="1"/>
          </p:nvPr>
        </p:nvSpPr>
        <p:spPr/>
        <p:txBody>
          <a:bodyPr/>
          <a:lstStyle/>
          <a:p>
            <a:r>
              <a:rPr lang="en-US" sz="2400" dirty="0">
                <a:latin typeface="+mn-lt"/>
              </a:rPr>
              <a:t>Due to the historic background of 15.6, the MSDU format supports several MAC mechanisms (polling, CSMA, slotted Aloha, LBT), and it is up to vendors what specifically to implement.</a:t>
            </a:r>
          </a:p>
          <a:p>
            <a:pPr lvl="1"/>
            <a:r>
              <a:rPr lang="en-US" sz="2000" dirty="0">
                <a:latin typeface="+mn-lt"/>
              </a:rPr>
              <a:t>However, the result was that the MAC spec is difficult to understand</a:t>
            </a:r>
          </a:p>
          <a:p>
            <a:r>
              <a:rPr lang="en-US" sz="2400" dirty="0">
                <a:latin typeface="+mn-lt"/>
              </a:rPr>
              <a:t>The revision 15.6ma plans to simplify the MAC mechanism under a UWB PHY: </a:t>
            </a:r>
          </a:p>
          <a:p>
            <a:pPr lvl="1"/>
            <a:r>
              <a:rPr lang="en-US" sz="2000" dirty="0">
                <a:latin typeface="+mn-lt"/>
              </a:rPr>
              <a:t>LBT &amp; slotted Aloha (CAP) and TDMA (CFP) </a:t>
            </a:r>
          </a:p>
          <a:p>
            <a:pPr lvl="1"/>
            <a:r>
              <a:rPr lang="en-US" sz="2000" dirty="0">
                <a:latin typeface="+mn-lt"/>
              </a:rPr>
              <a:t>(maybe the support of an Ethertype field)</a:t>
            </a:r>
          </a:p>
          <a:p>
            <a:pPr lvl="1"/>
            <a:r>
              <a:rPr lang="en-US" sz="2000" dirty="0">
                <a:solidFill>
                  <a:srgbClr val="FF0000"/>
                </a:solidFill>
                <a:latin typeface="+mn-lt"/>
              </a:rPr>
              <a:t>Hence, the MSDU Header will change.</a:t>
            </a:r>
          </a:p>
          <a:p>
            <a:endParaRPr lang="en-US" sz="2400" dirty="0">
              <a:latin typeface="+mn-lt"/>
            </a:endParaRPr>
          </a:p>
        </p:txBody>
      </p:sp>
      <p:sp>
        <p:nvSpPr>
          <p:cNvPr id="4" name="日付プレースホルダー 3">
            <a:extLst>
              <a:ext uri="{FF2B5EF4-FFF2-40B4-BE49-F238E27FC236}">
                <a16:creationId xmlns:a16="http://schemas.microsoft.com/office/drawing/2014/main" id="{6D6D74C8-6E7C-EAAF-C06D-5F11FC7EE9F8}"/>
              </a:ext>
            </a:extLst>
          </p:cNvPr>
          <p:cNvSpPr>
            <a:spLocks noGrp="1"/>
          </p:cNvSpPr>
          <p:nvPr>
            <p:ph type="dt" sz="half" idx="13"/>
          </p:nvPr>
        </p:nvSpPr>
        <p:spPr>
          <a:xfrm>
            <a:off x="685800" y="381000"/>
            <a:ext cx="1600200" cy="215444"/>
          </a:xfrm>
        </p:spPr>
        <p:txBody>
          <a:bodyPr/>
          <a:lstStyle/>
          <a:p>
            <a:r>
              <a:rPr lang="en-US" altLang="ja-JP"/>
              <a:t>July 2025</a:t>
            </a:r>
            <a:endParaRPr lang="en-US" altLang="ja-JP" dirty="0"/>
          </a:p>
        </p:txBody>
      </p:sp>
      <p:sp>
        <p:nvSpPr>
          <p:cNvPr id="5" name="object 8">
            <a:extLst>
              <a:ext uri="{FF2B5EF4-FFF2-40B4-BE49-F238E27FC236}">
                <a16:creationId xmlns:a16="http://schemas.microsoft.com/office/drawing/2014/main" id="{659F392C-1DBE-B2E4-C51C-ACD38C10925E}"/>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86</a:t>
            </a:fld>
            <a:endParaRPr sz="1200" dirty="0">
              <a:latin typeface="Times New Roman"/>
              <a:cs typeface="Times New Roman"/>
            </a:endParaRPr>
          </a:p>
        </p:txBody>
      </p:sp>
      <p:sp>
        <p:nvSpPr>
          <p:cNvPr id="6" name="object 10">
            <a:extLst>
              <a:ext uri="{FF2B5EF4-FFF2-40B4-BE49-F238E27FC236}">
                <a16:creationId xmlns:a16="http://schemas.microsoft.com/office/drawing/2014/main" id="{463CA592-D25E-3468-E041-8D5A18ECE1E5}"/>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429024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907DF1-68AF-AC3D-E312-EB94C9DA01A2}"/>
              </a:ext>
            </a:extLst>
          </p:cNvPr>
          <p:cNvSpPr txBox="1">
            <a:spLocks/>
          </p:cNvSpPr>
          <p:nvPr/>
        </p:nvSpPr>
        <p:spPr>
          <a:xfrm>
            <a:off x="632634" y="717698"/>
            <a:ext cx="8128591" cy="7315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r>
              <a:rPr lang="en-US" sz="2400" b="1" kern="0" dirty="0"/>
              <a:t>7.2.3   MAC Protocol for Multiple BAN Environment (Class 1) # 15-22-0639 &amp; 15-22-651-01</a:t>
            </a:r>
          </a:p>
        </p:txBody>
      </p:sp>
      <p:sp>
        <p:nvSpPr>
          <p:cNvPr id="6" name="Content Placeholder 2">
            <a:extLst>
              <a:ext uri="{FF2B5EF4-FFF2-40B4-BE49-F238E27FC236}">
                <a16:creationId xmlns:a16="http://schemas.microsoft.com/office/drawing/2014/main" id="{EC090444-A99C-8FB2-4BE8-D74CA514824C}"/>
              </a:ext>
            </a:extLst>
          </p:cNvPr>
          <p:cNvSpPr txBox="1">
            <a:spLocks/>
          </p:cNvSpPr>
          <p:nvPr/>
        </p:nvSpPr>
        <p:spPr>
          <a:xfrm>
            <a:off x="568841" y="1586143"/>
            <a:ext cx="8309345" cy="455415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lnSpc>
                <a:spcPts val="1900"/>
              </a:lnSpc>
              <a:buFont typeface="+mj-lt"/>
              <a:buAutoNum type="arabicPeriod"/>
            </a:pPr>
            <a:r>
              <a:rPr lang="en-US" sz="2000" b="1" kern="0" dirty="0"/>
              <a:t>Utilizes Control Channel.</a:t>
            </a:r>
          </a:p>
          <a:p>
            <a:pPr lvl="2" indent="-457200" defTabSz="914400">
              <a:lnSpc>
                <a:spcPts val="1900"/>
              </a:lnSpc>
              <a:buFont typeface="Arial" panose="020B0604020202020204" pitchFamily="34" charset="0"/>
              <a:buChar char="•"/>
            </a:pPr>
            <a:r>
              <a:rPr lang="en-US" sz="1600" kern="0" dirty="0"/>
              <a:t>Limits transmission privilege on Control Channel only to coordinators.</a:t>
            </a:r>
          </a:p>
          <a:p>
            <a:pPr lvl="2" indent="-457200" defTabSz="914400">
              <a:lnSpc>
                <a:spcPts val="1900"/>
              </a:lnSpc>
              <a:buFont typeface="Arial" panose="020B0604020202020204" pitchFamily="34" charset="0"/>
              <a:buChar char="•"/>
            </a:pPr>
            <a:r>
              <a:rPr lang="en-US" sz="1600" kern="0" dirty="0"/>
              <a:t>Allows more efficient and accurate clear channel assessment by separating control frames and data frames.</a:t>
            </a:r>
          </a:p>
          <a:p>
            <a:pPr lvl="2" indent="-457200" defTabSz="914400">
              <a:lnSpc>
                <a:spcPts val="1900"/>
              </a:lnSpc>
              <a:buFont typeface="Arial" panose="020B0604020202020204" pitchFamily="34" charset="0"/>
              <a:buChar char="•"/>
            </a:pPr>
            <a:r>
              <a:rPr lang="en-US" sz="1600" kern="0" dirty="0"/>
              <a:t>Two mandatory channels for control and data frames are required.</a:t>
            </a:r>
          </a:p>
          <a:p>
            <a:pPr lvl="2" indent="-457200" defTabSz="914400">
              <a:lnSpc>
                <a:spcPts val="1900"/>
              </a:lnSpc>
              <a:buFont typeface="Arial" panose="020B0604020202020204" pitchFamily="34" charset="0"/>
              <a:buChar char="•"/>
            </a:pPr>
            <a:endParaRPr lang="en-US" sz="1600" kern="0" dirty="0"/>
          </a:p>
          <a:p>
            <a:pPr defTabSz="914400">
              <a:lnSpc>
                <a:spcPts val="1900"/>
              </a:lnSpc>
              <a:buFont typeface="+mj-lt"/>
              <a:buAutoNum type="arabicPeriod"/>
            </a:pPr>
            <a:r>
              <a:rPr lang="en-US" sz="2000" b="1" kern="0" dirty="0"/>
              <a:t>Introduces 3 Periods in Data Channel</a:t>
            </a:r>
          </a:p>
          <a:p>
            <a:pPr marL="742950" lvl="2" indent="-285750" defTabSz="914400">
              <a:lnSpc>
                <a:spcPts val="1900"/>
              </a:lnSpc>
              <a:buFont typeface="Arial" panose="020B0604020202020204" pitchFamily="34" charset="0"/>
              <a:buChar char="•"/>
            </a:pPr>
            <a:r>
              <a:rPr lang="en-US" sz="1600" kern="0" dirty="0"/>
              <a:t>Network Management Period (</a:t>
            </a:r>
            <a:r>
              <a:rPr lang="en-US" sz="1600" kern="0" dirty="0">
                <a:solidFill>
                  <a:srgbClr val="FF0000"/>
                </a:solidFill>
              </a:rPr>
              <a:t>NMP</a:t>
            </a:r>
            <a:r>
              <a:rPr lang="en-US" sz="1600" kern="0" dirty="0"/>
              <a:t>) for Data Beacons,</a:t>
            </a:r>
          </a:p>
          <a:p>
            <a:pPr marL="742950" lvl="2" indent="-285750" defTabSz="914400">
              <a:lnSpc>
                <a:spcPts val="1900"/>
              </a:lnSpc>
              <a:buFont typeface="Arial" panose="020B0604020202020204" pitchFamily="34" charset="0"/>
              <a:buChar char="•"/>
            </a:pPr>
            <a:r>
              <a:rPr lang="en-US" sz="1600" kern="0" dirty="0"/>
              <a:t>Contention Free Period (</a:t>
            </a:r>
            <a:r>
              <a:rPr lang="en-US" sz="1600" kern="0" dirty="0">
                <a:solidFill>
                  <a:srgbClr val="FF0000"/>
                </a:solidFill>
              </a:rPr>
              <a:t>CFP</a:t>
            </a:r>
            <a:r>
              <a:rPr lang="en-US" sz="1600" kern="0" dirty="0"/>
              <a:t>) for scheduled data frames,</a:t>
            </a:r>
          </a:p>
          <a:p>
            <a:pPr marL="742950" lvl="2" indent="-285750" defTabSz="914400">
              <a:lnSpc>
                <a:spcPts val="1900"/>
              </a:lnSpc>
              <a:buFont typeface="Arial" panose="020B0604020202020204" pitchFamily="34" charset="0"/>
              <a:buChar char="•"/>
            </a:pPr>
            <a:r>
              <a:rPr lang="en-US" sz="1600" kern="0" dirty="0"/>
              <a:t>And Contention Access Period (</a:t>
            </a:r>
            <a:r>
              <a:rPr lang="en-US" sz="1600" kern="0" dirty="0">
                <a:solidFill>
                  <a:srgbClr val="FF0000"/>
                </a:solidFill>
              </a:rPr>
              <a:t>CAP</a:t>
            </a:r>
            <a:r>
              <a:rPr lang="en-US" sz="1600" kern="0" dirty="0"/>
              <a:t>) for unscheduled data frames and node connection/disconnection.</a:t>
            </a:r>
          </a:p>
          <a:p>
            <a:pPr marL="742950" lvl="2" indent="-285750" defTabSz="914400">
              <a:lnSpc>
                <a:spcPts val="1900"/>
              </a:lnSpc>
              <a:buFont typeface="Arial" panose="020B0604020202020204" pitchFamily="34" charset="0"/>
              <a:buChar char="•"/>
            </a:pPr>
            <a:endParaRPr lang="en-US" sz="2000" kern="0" dirty="0"/>
          </a:p>
          <a:p>
            <a:pPr defTabSz="914400">
              <a:lnSpc>
                <a:spcPts val="1900"/>
              </a:lnSpc>
              <a:buFont typeface="+mj-lt"/>
              <a:buAutoNum type="arabicPeriod"/>
            </a:pPr>
            <a:r>
              <a:rPr lang="en-US" sz="2000" b="1" kern="0" dirty="0"/>
              <a:t>Each BAN has its own contention free period while sharing </a:t>
            </a:r>
            <a:r>
              <a:rPr lang="en-US" sz="2000" b="1" kern="0" dirty="0" err="1"/>
              <a:t>superframes</a:t>
            </a:r>
            <a:r>
              <a:rPr lang="en-US" sz="2000" b="1" kern="0" dirty="0"/>
              <a:t>.</a:t>
            </a:r>
          </a:p>
          <a:p>
            <a:pPr marL="742950" lvl="2" indent="-285750" defTabSz="914400">
              <a:lnSpc>
                <a:spcPts val="1900"/>
              </a:lnSpc>
              <a:buFont typeface="Arial" panose="020B0604020202020204" pitchFamily="34" charset="0"/>
              <a:buChar char="•"/>
            </a:pPr>
            <a:r>
              <a:rPr lang="en-US" sz="1600" kern="0" dirty="0"/>
              <a:t>To avoid frame collision between coexisting BANs.</a:t>
            </a:r>
          </a:p>
          <a:p>
            <a:pPr marL="0" lvl="1" defTabSz="914400">
              <a:lnSpc>
                <a:spcPts val="1900"/>
              </a:lnSpc>
            </a:pPr>
            <a:endParaRPr lang="en-US" sz="1600" kern="0" dirty="0"/>
          </a:p>
          <a:p>
            <a:pPr marL="285750" indent="-285750" defTabSz="914400">
              <a:lnSpc>
                <a:spcPts val="1900"/>
              </a:lnSpc>
              <a:buFont typeface="Wingdings" panose="05000000000000000000" pitchFamily="2" charset="2"/>
              <a:buChar char="l"/>
            </a:pPr>
            <a:r>
              <a:rPr lang="en-US" sz="1800" kern="0" dirty="0"/>
              <a:t>Operating procedures of some MAC functions such as BAN Creation and </a:t>
            </a:r>
            <a:r>
              <a:rPr lang="en-US" sz="1800" kern="0" dirty="0" err="1"/>
              <a:t>Superframe</a:t>
            </a:r>
            <a:r>
              <a:rPr lang="en-US" sz="1800" kern="0" dirty="0"/>
              <a:t> Transition are explained.</a:t>
            </a:r>
          </a:p>
          <a:p>
            <a:pPr marL="285750" indent="-285750" defTabSz="914400">
              <a:lnSpc>
                <a:spcPts val="1900"/>
              </a:lnSpc>
              <a:buFont typeface="Wingdings" panose="05000000000000000000" pitchFamily="2" charset="2"/>
              <a:buChar char="l"/>
            </a:pPr>
            <a:r>
              <a:rPr lang="en-US" sz="1800" kern="0" dirty="0"/>
              <a:t>The newly required fields for performing this procedure have been explained.</a:t>
            </a:r>
          </a:p>
        </p:txBody>
      </p:sp>
      <p:sp>
        <p:nvSpPr>
          <p:cNvPr id="2" name="日付プレースホルダー 1">
            <a:extLst>
              <a:ext uri="{FF2B5EF4-FFF2-40B4-BE49-F238E27FC236}">
                <a16:creationId xmlns:a16="http://schemas.microsoft.com/office/drawing/2014/main" id="{9D0B96BD-789E-E184-0A4D-AA9F6BEAEFA5}"/>
              </a:ext>
            </a:extLst>
          </p:cNvPr>
          <p:cNvSpPr>
            <a:spLocks noGrp="1"/>
          </p:cNvSpPr>
          <p:nvPr>
            <p:ph type="dt" sz="half" idx="13"/>
          </p:nvPr>
        </p:nvSpPr>
        <p:spPr>
          <a:xfrm>
            <a:off x="684483" y="381000"/>
            <a:ext cx="1600200" cy="215444"/>
          </a:xfrm>
        </p:spPr>
        <p:txBody>
          <a:bodyPr/>
          <a:lstStyle/>
          <a:p>
            <a:r>
              <a:rPr lang="en-US" altLang="ja-JP"/>
              <a:t>July 2025</a:t>
            </a:r>
            <a:endParaRPr lang="en-US" altLang="ja-JP" dirty="0"/>
          </a:p>
        </p:txBody>
      </p:sp>
      <p:sp>
        <p:nvSpPr>
          <p:cNvPr id="3" name="object 8">
            <a:extLst>
              <a:ext uri="{FF2B5EF4-FFF2-40B4-BE49-F238E27FC236}">
                <a16:creationId xmlns:a16="http://schemas.microsoft.com/office/drawing/2014/main" id="{5675C32C-F341-DBE6-4BB6-3B18FB344667}"/>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87</a:t>
            </a:fld>
            <a:endParaRPr sz="1200" dirty="0">
              <a:latin typeface="Times New Roman"/>
              <a:cs typeface="Times New Roman"/>
            </a:endParaRPr>
          </a:p>
        </p:txBody>
      </p:sp>
      <p:sp>
        <p:nvSpPr>
          <p:cNvPr id="4" name="object 10">
            <a:extLst>
              <a:ext uri="{FF2B5EF4-FFF2-40B4-BE49-F238E27FC236}">
                <a16:creationId xmlns:a16="http://schemas.microsoft.com/office/drawing/2014/main" id="{7458CCA7-92D4-442B-ED29-C7DF52D1B99B}"/>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11563119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434824-1A4F-6CC3-9D89-68B5C8804DCF}"/>
              </a:ext>
            </a:extLst>
          </p:cNvPr>
          <p:cNvSpPr txBox="1">
            <a:spLocks/>
          </p:cNvSpPr>
          <p:nvPr/>
        </p:nvSpPr>
        <p:spPr>
          <a:xfrm>
            <a:off x="685800" y="685799"/>
            <a:ext cx="7772400" cy="7315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r>
              <a:rPr lang="en-US" sz="2400" b="1" kern="0" dirty="0"/>
              <a:t>7.2.4  MAC in Class 1 for coexisting dependable BANs  # 15-22-0594 </a:t>
            </a:r>
            <a:r>
              <a:rPr lang="en-US" altLang="ja-JP" sz="2400" b="1" kern="0" dirty="0"/>
              <a:t>&amp; 15-22-651-01(January 2023)</a:t>
            </a:r>
            <a:endParaRPr lang="en-US" sz="2400" b="1" kern="0" dirty="0"/>
          </a:p>
          <a:p>
            <a:pPr defTabSz="914400"/>
            <a:endParaRPr lang="en-US" sz="2400" b="1" kern="0" dirty="0"/>
          </a:p>
        </p:txBody>
      </p:sp>
      <p:sp>
        <p:nvSpPr>
          <p:cNvPr id="6" name="Content Placeholder 2">
            <a:extLst>
              <a:ext uri="{FF2B5EF4-FFF2-40B4-BE49-F238E27FC236}">
                <a16:creationId xmlns:a16="http://schemas.microsoft.com/office/drawing/2014/main" id="{488C83C3-1915-21B2-24F7-12264A522724}"/>
              </a:ext>
            </a:extLst>
          </p:cNvPr>
          <p:cNvSpPr txBox="1">
            <a:spLocks/>
          </p:cNvSpPr>
          <p:nvPr/>
        </p:nvSpPr>
        <p:spPr>
          <a:xfrm>
            <a:off x="685800" y="1635617"/>
            <a:ext cx="7772400" cy="466893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buFont typeface="+mj-lt"/>
              <a:buAutoNum type="arabicPeriod"/>
            </a:pPr>
            <a:r>
              <a:rPr lang="en-US" sz="1800" b="1" kern="0" dirty="0"/>
              <a:t>Dependable BAN Service Classes</a:t>
            </a:r>
          </a:p>
          <a:p>
            <a:pPr marL="742950" lvl="2" indent="-285750" defTabSz="914400">
              <a:buFont typeface="Arial" panose="020B0604020202020204" pitchFamily="34" charset="0"/>
              <a:buChar char="•"/>
            </a:pPr>
            <a:r>
              <a:rPr lang="en-US" kern="0" dirty="0"/>
              <a:t>Specifies three classes. Coexisting BANs will coordinates based on the BAN class.</a:t>
            </a:r>
          </a:p>
          <a:p>
            <a:pPr marL="742950" lvl="2" indent="-285750" defTabSz="914400">
              <a:buFont typeface="Arial" panose="020B0604020202020204" pitchFamily="34" charset="0"/>
              <a:buChar char="•"/>
            </a:pPr>
            <a:endParaRPr lang="en-US" kern="0" dirty="0"/>
          </a:p>
          <a:p>
            <a:pPr defTabSz="914400">
              <a:buFont typeface="+mj-lt"/>
              <a:buAutoNum type="arabicPeriod"/>
            </a:pPr>
            <a:r>
              <a:rPr lang="en-US" sz="1800" b="1" kern="0" dirty="0"/>
              <a:t>Beacon Period Extension</a:t>
            </a:r>
          </a:p>
          <a:p>
            <a:pPr marL="742950" lvl="2" indent="-285750" defTabSz="914400">
              <a:buFont typeface="Arial" panose="020B0604020202020204" pitchFamily="34" charset="0"/>
              <a:buChar char="•"/>
            </a:pPr>
            <a:r>
              <a:rPr lang="en-US" kern="0" dirty="0"/>
              <a:t>Allows flexible configuration of the beacon period.</a:t>
            </a:r>
          </a:p>
          <a:p>
            <a:pPr marL="742950" lvl="2" indent="-285750" defTabSz="914400">
              <a:buFont typeface="Arial" panose="020B0604020202020204" pitchFamily="34" charset="0"/>
              <a:buChar char="•"/>
            </a:pPr>
            <a:r>
              <a:rPr lang="en-US" kern="0" dirty="0"/>
              <a:t>Supports large number of nodes while guaranteeing short cycle time.</a:t>
            </a:r>
          </a:p>
          <a:p>
            <a:pPr marL="742950" lvl="2" indent="-285750" defTabSz="914400">
              <a:buFont typeface="Arial" panose="020B0604020202020204" pitchFamily="34" charset="0"/>
              <a:buChar char="•"/>
            </a:pPr>
            <a:r>
              <a:rPr lang="en-US" kern="0" dirty="0"/>
              <a:t>Guarantees that nodes can access the channel every cycle time.</a:t>
            </a:r>
          </a:p>
          <a:p>
            <a:pPr marL="742950" lvl="2" indent="-285750" defTabSz="914400">
              <a:buFont typeface="Arial" panose="020B0604020202020204" pitchFamily="34" charset="0"/>
              <a:buChar char="•"/>
            </a:pPr>
            <a:endParaRPr lang="en-US" kern="0" dirty="0"/>
          </a:p>
          <a:p>
            <a:pPr defTabSz="914400">
              <a:buFont typeface="+mj-lt"/>
              <a:buAutoNum type="arabicPeriod"/>
            </a:pPr>
            <a:r>
              <a:rPr lang="en-US" sz="1800" b="1" kern="0" dirty="0"/>
              <a:t>Coordinator Hub and Beacon Access Phase</a:t>
            </a:r>
          </a:p>
          <a:p>
            <a:pPr marL="742950" lvl="2" indent="-285750" defTabSz="914400">
              <a:buFont typeface="Arial" panose="020B0604020202020204" pitchFamily="34" charset="0"/>
              <a:buChar char="•"/>
            </a:pPr>
            <a:r>
              <a:rPr lang="en-US" kern="0" dirty="0"/>
              <a:t>Defines Beacon Access Phase (</a:t>
            </a:r>
            <a:r>
              <a:rPr lang="en-US" kern="0" dirty="0">
                <a:solidFill>
                  <a:srgbClr val="FF0000"/>
                </a:solidFill>
              </a:rPr>
              <a:t>BAP</a:t>
            </a:r>
            <a:r>
              <a:rPr lang="en-US" kern="0" dirty="0"/>
              <a:t>) in the beacon period.</a:t>
            </a:r>
          </a:p>
          <a:p>
            <a:pPr marL="742950" lvl="2" indent="-285750" defTabSz="914400">
              <a:buFont typeface="Arial" panose="020B0604020202020204" pitchFamily="34" charset="0"/>
              <a:buChar char="•"/>
            </a:pPr>
            <a:r>
              <a:rPr lang="en-US" kern="0" dirty="0"/>
              <a:t>Defines a coordinator hub and a leaf hub and let coordinator hub assigns beacon slots for leaf hubs.</a:t>
            </a:r>
          </a:p>
          <a:p>
            <a:pPr marL="742950" lvl="2" indent="-285750" defTabSz="914400">
              <a:buFont typeface="Arial" panose="020B0604020202020204" pitchFamily="34" charset="0"/>
              <a:buChar char="•"/>
            </a:pPr>
            <a:endParaRPr lang="en-US" kern="0" dirty="0"/>
          </a:p>
          <a:p>
            <a:pPr defTabSz="914400">
              <a:buFont typeface="+mj-lt"/>
              <a:buAutoNum type="arabicPeriod"/>
            </a:pPr>
            <a:r>
              <a:rPr lang="en-US" sz="1800" b="1" kern="0" dirty="0"/>
              <a:t>Scheduled Access Extension</a:t>
            </a:r>
          </a:p>
          <a:p>
            <a:pPr marL="742950" lvl="2" indent="-285750" defTabSz="914400">
              <a:buFont typeface="Arial" panose="020B0604020202020204" pitchFamily="34" charset="0"/>
              <a:buChar char="•"/>
            </a:pPr>
            <a:r>
              <a:rPr lang="en-US" kern="0" dirty="0"/>
              <a:t>Allows nodes have periodic access multiple ties in a beacon period</a:t>
            </a:r>
          </a:p>
          <a:p>
            <a:pPr marL="742950" lvl="2" indent="-285750" defTabSz="914400">
              <a:buFont typeface="Arial" panose="020B0604020202020204" pitchFamily="34" charset="0"/>
              <a:buChar char="•"/>
            </a:pPr>
            <a:endParaRPr lang="en-US" kern="0" dirty="0"/>
          </a:p>
          <a:p>
            <a:pPr defTabSz="914400">
              <a:buFont typeface="+mj-lt"/>
              <a:buAutoNum type="arabicPeriod"/>
            </a:pPr>
            <a:r>
              <a:rPr lang="en-US" sz="1800" b="1" kern="0" dirty="0"/>
              <a:t>Adaptative </a:t>
            </a:r>
            <a:r>
              <a:rPr lang="en-US" sz="1800" b="1" kern="0" dirty="0" err="1"/>
              <a:t>Superframe</a:t>
            </a:r>
            <a:r>
              <a:rPr lang="en-US" sz="1800" b="1" kern="0" dirty="0"/>
              <a:t> Interleaving with Adjustment and Regulation</a:t>
            </a:r>
          </a:p>
          <a:p>
            <a:pPr marL="742950" lvl="2" indent="-285750" defTabSz="914400">
              <a:buFont typeface="Arial" panose="020B0604020202020204" pitchFamily="34" charset="0"/>
              <a:buChar char="•"/>
            </a:pPr>
            <a:r>
              <a:rPr lang="en-US" kern="0" dirty="0"/>
              <a:t>Negotiates the structure of beacon period among coexisting dependable BANs and regulates transmissions.</a:t>
            </a:r>
          </a:p>
        </p:txBody>
      </p:sp>
      <p:sp>
        <p:nvSpPr>
          <p:cNvPr id="2" name="日付プレースホルダー 1">
            <a:extLst>
              <a:ext uri="{FF2B5EF4-FFF2-40B4-BE49-F238E27FC236}">
                <a16:creationId xmlns:a16="http://schemas.microsoft.com/office/drawing/2014/main" id="{E7D832F6-39E8-8FC7-04C9-A2D44E46DF07}"/>
              </a:ext>
            </a:extLst>
          </p:cNvPr>
          <p:cNvSpPr>
            <a:spLocks noGrp="1"/>
          </p:cNvSpPr>
          <p:nvPr>
            <p:ph type="dt" sz="half" idx="13"/>
          </p:nvPr>
        </p:nvSpPr>
        <p:spPr>
          <a:xfrm>
            <a:off x="684483" y="394156"/>
            <a:ext cx="1600200" cy="215444"/>
          </a:xfrm>
        </p:spPr>
        <p:txBody>
          <a:bodyPr/>
          <a:lstStyle/>
          <a:p>
            <a:r>
              <a:rPr lang="en-US" altLang="ja-JP"/>
              <a:t>July 2025</a:t>
            </a:r>
            <a:endParaRPr lang="en-US" altLang="ja-JP" dirty="0"/>
          </a:p>
        </p:txBody>
      </p:sp>
      <p:sp>
        <p:nvSpPr>
          <p:cNvPr id="3" name="object 8">
            <a:extLst>
              <a:ext uri="{FF2B5EF4-FFF2-40B4-BE49-F238E27FC236}">
                <a16:creationId xmlns:a16="http://schemas.microsoft.com/office/drawing/2014/main" id="{AE521234-120C-35C4-775E-42C3FBA80E05}"/>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88</a:t>
            </a:fld>
            <a:endParaRPr sz="1200" dirty="0">
              <a:latin typeface="Times New Roman"/>
              <a:cs typeface="Times New Roman"/>
            </a:endParaRPr>
          </a:p>
        </p:txBody>
      </p:sp>
      <p:sp>
        <p:nvSpPr>
          <p:cNvPr id="4" name="object 10">
            <a:extLst>
              <a:ext uri="{FF2B5EF4-FFF2-40B4-BE49-F238E27FC236}">
                <a16:creationId xmlns:a16="http://schemas.microsoft.com/office/drawing/2014/main" id="{E8710905-9D1E-078C-162C-6D2EAC25442D}"/>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8104412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66563BA-3791-2230-66E0-68E543526E83}"/>
              </a:ext>
            </a:extLst>
          </p:cNvPr>
          <p:cNvSpPr txBox="1"/>
          <p:nvPr/>
        </p:nvSpPr>
        <p:spPr>
          <a:xfrm>
            <a:off x="498145" y="945508"/>
            <a:ext cx="8397949" cy="1200329"/>
          </a:xfrm>
          <a:prstGeom prst="rect">
            <a:avLst/>
          </a:prstGeom>
          <a:noFill/>
        </p:spPr>
        <p:txBody>
          <a:bodyPr wrap="square" rtlCol="0">
            <a:spAutoFit/>
          </a:bodyPr>
          <a:lstStyle/>
          <a:p>
            <a:r>
              <a:rPr kumimoji="1" lang="en-US" altLang="ja-JP" sz="2400" b="1" dirty="0">
                <a:latin typeface="Arial" panose="020B0604020202020204" pitchFamily="34" charset="0"/>
                <a:cs typeface="Arial" panose="020B0604020202020204" pitchFamily="34" charset="0"/>
              </a:rPr>
              <a:t>7.3.1  MAC Mode 1  </a:t>
            </a:r>
          </a:p>
          <a:p>
            <a:r>
              <a:rPr kumimoji="1" lang="en-US" altLang="ja-JP" sz="2400" b="1" dirty="0">
                <a:latin typeface="Arial" panose="020B0604020202020204" pitchFamily="34" charset="0"/>
                <a:cs typeface="Arial" panose="020B0604020202020204" pitchFamily="34" charset="0"/>
              </a:rPr>
              <a:t>Two UWB Bands Use for Control and Data Transmission Channels for Enhanced Dependability </a:t>
            </a:r>
            <a:endParaRPr kumimoji="1" lang="ja-JP" altLang="en-US" sz="2400" b="1"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F78FEC99-2EF0-AE20-7DDF-7C74CBAB7332}"/>
              </a:ext>
            </a:extLst>
          </p:cNvPr>
          <p:cNvSpPr txBox="1"/>
          <p:nvPr/>
        </p:nvSpPr>
        <p:spPr>
          <a:xfrm>
            <a:off x="373025" y="2135233"/>
            <a:ext cx="8770975" cy="4154984"/>
          </a:xfrm>
          <a:prstGeom prst="rect">
            <a:avLst/>
          </a:prstGeom>
          <a:noFill/>
        </p:spPr>
        <p:txBody>
          <a:bodyPr wrap="square">
            <a:spAutoFit/>
          </a:bodyPr>
          <a:lstStyle/>
          <a:p>
            <a:r>
              <a:rPr kumimoji="0" lang="en-US" altLang="ja-JP" sz="2400" b="0" i="0" u="none" strike="noStrike" kern="0" cap="none" spc="0" normalizeH="0" baseline="0" noProof="0" dirty="0">
                <a:ln>
                  <a:noFill/>
                </a:ln>
                <a:effectLst/>
                <a:uLnTx/>
                <a:uFillTx/>
                <a:latin typeface="Times New Roman"/>
                <a:cs typeface="Arial"/>
                <a:sym typeface="Arial"/>
              </a:rPr>
              <a:t>According to functionality of used RF devices and modules, the following two modes of MAC function can be chosen. Primarily mode 1 is recommended for highly enhanced dependability if RF devices and modules can use two UWB bands channels while mode 2 is alternative choice if only a single UWB band channel is available</a:t>
            </a:r>
            <a:r>
              <a:rPr kumimoji="0" lang="en-US" altLang="ja-JP" sz="2400" b="0" i="0" u="none" strike="noStrike" kern="0" cap="none" spc="0" normalizeH="0" baseline="0" noProof="0" dirty="0">
                <a:ln>
                  <a:noFill/>
                </a:ln>
                <a:solidFill>
                  <a:srgbClr val="FF0000"/>
                </a:solidFill>
                <a:effectLst/>
                <a:uLnTx/>
                <a:uFillTx/>
                <a:latin typeface="Times New Roman"/>
                <a:cs typeface="Arial"/>
                <a:sym typeface="Arial"/>
              </a:rPr>
              <a:t>.</a:t>
            </a:r>
          </a:p>
          <a:p>
            <a:pPr marL="800100" lvl="1" indent="-342900">
              <a:buFont typeface="Arial" panose="020B0604020202020204" pitchFamily="34" charset="0"/>
              <a:buChar char="•"/>
            </a:pPr>
            <a:r>
              <a:rPr kumimoji="0" lang="en-US" altLang="ja-JP" sz="2400" b="0" i="0" u="none" strike="noStrike" kern="0" cap="none" spc="0" normalizeH="0" baseline="0" noProof="0" dirty="0">
                <a:ln>
                  <a:noFill/>
                </a:ln>
                <a:solidFill>
                  <a:srgbClr val="FF0000"/>
                </a:solidFill>
                <a:effectLst/>
                <a:uLnTx/>
                <a:uFillTx/>
                <a:latin typeface="Times New Roman"/>
                <a:cs typeface="Arial"/>
                <a:sym typeface="Arial"/>
              </a:rPr>
              <a:t>MAC Mode 1</a:t>
            </a:r>
            <a:r>
              <a:rPr kumimoji="0" lang="en-US" altLang="ja-JP" sz="2400" b="0" i="0" u="none" strike="noStrike" kern="0" cap="none" spc="0" normalizeH="0" baseline="0" noProof="0" dirty="0">
                <a:ln>
                  <a:noFill/>
                </a:ln>
                <a:solidFill>
                  <a:srgbClr val="000000"/>
                </a:solidFill>
                <a:effectLst/>
                <a:uLnTx/>
                <a:uFillTx/>
                <a:latin typeface="Times New Roman"/>
                <a:cs typeface="Arial"/>
                <a:sym typeface="Arial"/>
              </a:rPr>
              <a:t>:  Two channels using two UWB band channels are applied for control channel to manage frames of coexisting networks and data transmission channel. </a:t>
            </a:r>
          </a:p>
          <a:p>
            <a:pPr marL="800100" lvl="1" indent="-342900">
              <a:buFont typeface="Arial" panose="020B0604020202020204" pitchFamily="34" charset="0"/>
              <a:buChar char="•"/>
            </a:pPr>
            <a:r>
              <a:rPr lang="en-US" altLang="ja-JP" sz="2400" kern="0" dirty="0">
                <a:solidFill>
                  <a:srgbClr val="000000"/>
                </a:solidFill>
                <a:latin typeface="Times New Roman"/>
                <a:cs typeface="Arial"/>
                <a:sym typeface="Arial"/>
              </a:rPr>
              <a:t>MAC Mode 2:  Another</a:t>
            </a:r>
            <a:r>
              <a:rPr kumimoji="0" lang="en-US" altLang="ja-JP" sz="2400" b="0" i="0" u="none" strike="noStrike" kern="0" cap="none" spc="0" normalizeH="0" baseline="0" noProof="0" dirty="0">
                <a:ln>
                  <a:noFill/>
                </a:ln>
                <a:effectLst/>
                <a:uLnTx/>
                <a:uFillTx/>
                <a:latin typeface="Times New Roman"/>
                <a:cs typeface="Arial"/>
                <a:sym typeface="Arial"/>
              </a:rPr>
              <a:t> alternative mode is two channels in time slots for control and data transmission using a single UWB band channel.</a:t>
            </a:r>
            <a:endParaRPr lang="ja-JP" altLang="en-US" dirty="0"/>
          </a:p>
        </p:txBody>
      </p:sp>
      <p:sp>
        <p:nvSpPr>
          <p:cNvPr id="8" name="Title 1">
            <a:extLst>
              <a:ext uri="{FF2B5EF4-FFF2-40B4-BE49-F238E27FC236}">
                <a16:creationId xmlns:a16="http://schemas.microsoft.com/office/drawing/2014/main" id="{342E0718-B89F-9EEA-3B3C-0AF487FBA86B}"/>
              </a:ext>
            </a:extLst>
          </p:cNvPr>
          <p:cNvSpPr txBox="1">
            <a:spLocks/>
          </p:cNvSpPr>
          <p:nvPr/>
        </p:nvSpPr>
        <p:spPr>
          <a:xfrm>
            <a:off x="498145" y="634935"/>
            <a:ext cx="7772400" cy="7315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r>
              <a:rPr lang="en-US" sz="2400" b="1" kern="0" dirty="0"/>
              <a:t>7.3  MAC Function</a:t>
            </a:r>
          </a:p>
        </p:txBody>
      </p:sp>
      <p:sp>
        <p:nvSpPr>
          <p:cNvPr id="2" name="日付プレースホルダー 1">
            <a:extLst>
              <a:ext uri="{FF2B5EF4-FFF2-40B4-BE49-F238E27FC236}">
                <a16:creationId xmlns:a16="http://schemas.microsoft.com/office/drawing/2014/main" id="{AD355F47-CA15-DF59-DE42-6CEAD7B1C2FC}"/>
              </a:ext>
            </a:extLst>
          </p:cNvPr>
          <p:cNvSpPr>
            <a:spLocks noGrp="1"/>
          </p:cNvSpPr>
          <p:nvPr>
            <p:ph type="dt" sz="half" idx="13"/>
          </p:nvPr>
        </p:nvSpPr>
        <p:spPr/>
        <p:txBody>
          <a:bodyPr/>
          <a:lstStyle/>
          <a:p>
            <a:r>
              <a:rPr lang="en-US" altLang="ja-JP"/>
              <a:t>July 2025</a:t>
            </a:r>
            <a:endParaRPr lang="en-US" altLang="ja-JP" dirty="0"/>
          </a:p>
        </p:txBody>
      </p:sp>
      <p:sp>
        <p:nvSpPr>
          <p:cNvPr id="3" name="object 8">
            <a:extLst>
              <a:ext uri="{FF2B5EF4-FFF2-40B4-BE49-F238E27FC236}">
                <a16:creationId xmlns:a16="http://schemas.microsoft.com/office/drawing/2014/main" id="{B4D26F90-32A0-748C-F5AC-87FF28E346DD}"/>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89</a:t>
            </a:fld>
            <a:endParaRPr sz="1200" dirty="0">
              <a:latin typeface="Times New Roman"/>
              <a:cs typeface="Times New Roman"/>
            </a:endParaRPr>
          </a:p>
        </p:txBody>
      </p:sp>
      <p:sp>
        <p:nvSpPr>
          <p:cNvPr id="4" name="object 10">
            <a:extLst>
              <a:ext uri="{FF2B5EF4-FFF2-40B4-BE49-F238E27FC236}">
                <a16:creationId xmlns:a16="http://schemas.microsoft.com/office/drawing/2014/main" id="{28B746BC-19E3-31A1-4283-E03BA260C75C}"/>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77560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81455" y="4392167"/>
            <a:ext cx="2417051" cy="1798319"/>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755904" y="3956303"/>
            <a:ext cx="2417445" cy="506095"/>
          </a:xfrm>
          <a:custGeom>
            <a:avLst/>
            <a:gdLst/>
            <a:ahLst/>
            <a:cxnLst/>
            <a:rect l="l" t="t" r="r" b="b"/>
            <a:pathLst>
              <a:path w="2417445" h="506095">
                <a:moveTo>
                  <a:pt x="1208532" y="0"/>
                </a:moveTo>
                <a:lnTo>
                  <a:pt x="1134912" y="461"/>
                </a:lnTo>
                <a:lnTo>
                  <a:pt x="1062458" y="1829"/>
                </a:lnTo>
                <a:lnTo>
                  <a:pt x="991298" y="4075"/>
                </a:lnTo>
                <a:lnTo>
                  <a:pt x="921557" y="7175"/>
                </a:lnTo>
                <a:lnTo>
                  <a:pt x="853361" y="11100"/>
                </a:lnTo>
                <a:lnTo>
                  <a:pt x="786838" y="15826"/>
                </a:lnTo>
                <a:lnTo>
                  <a:pt x="722113" y="21325"/>
                </a:lnTo>
                <a:lnTo>
                  <a:pt x="659313" y="27571"/>
                </a:lnTo>
                <a:lnTo>
                  <a:pt x="598565" y="34538"/>
                </a:lnTo>
                <a:lnTo>
                  <a:pt x="539994" y="42198"/>
                </a:lnTo>
                <a:lnTo>
                  <a:pt x="483728" y="50527"/>
                </a:lnTo>
                <a:lnTo>
                  <a:pt x="429892" y="59496"/>
                </a:lnTo>
                <a:lnTo>
                  <a:pt x="378613" y="69080"/>
                </a:lnTo>
                <a:lnTo>
                  <a:pt x="330018" y="79253"/>
                </a:lnTo>
                <a:lnTo>
                  <a:pt x="284233" y="89987"/>
                </a:lnTo>
                <a:lnTo>
                  <a:pt x="241384" y="101256"/>
                </a:lnTo>
                <a:lnTo>
                  <a:pt x="201598" y="113034"/>
                </a:lnTo>
                <a:lnTo>
                  <a:pt x="165001" y="125295"/>
                </a:lnTo>
                <a:lnTo>
                  <a:pt x="101880" y="151158"/>
                </a:lnTo>
                <a:lnTo>
                  <a:pt x="53033" y="178632"/>
                </a:lnTo>
                <a:lnTo>
                  <a:pt x="19471" y="207508"/>
                </a:lnTo>
                <a:lnTo>
                  <a:pt x="0" y="252984"/>
                </a:lnTo>
                <a:lnTo>
                  <a:pt x="2205" y="268395"/>
                </a:lnTo>
                <a:lnTo>
                  <a:pt x="34278" y="313059"/>
                </a:lnTo>
                <a:lnTo>
                  <a:pt x="75609" y="341260"/>
                </a:lnTo>
                <a:lnTo>
                  <a:pt x="131719" y="367956"/>
                </a:lnTo>
                <a:lnTo>
                  <a:pt x="201598" y="392933"/>
                </a:lnTo>
                <a:lnTo>
                  <a:pt x="241384" y="404711"/>
                </a:lnTo>
                <a:lnTo>
                  <a:pt x="284233" y="415980"/>
                </a:lnTo>
                <a:lnTo>
                  <a:pt x="330018" y="426714"/>
                </a:lnTo>
                <a:lnTo>
                  <a:pt x="378613" y="436887"/>
                </a:lnTo>
                <a:lnTo>
                  <a:pt x="429892" y="446471"/>
                </a:lnTo>
                <a:lnTo>
                  <a:pt x="483728" y="455440"/>
                </a:lnTo>
                <a:lnTo>
                  <a:pt x="539994" y="463769"/>
                </a:lnTo>
                <a:lnTo>
                  <a:pt x="598565" y="471429"/>
                </a:lnTo>
                <a:lnTo>
                  <a:pt x="659313" y="478396"/>
                </a:lnTo>
                <a:lnTo>
                  <a:pt x="722113" y="484642"/>
                </a:lnTo>
                <a:lnTo>
                  <a:pt x="786838" y="490141"/>
                </a:lnTo>
                <a:lnTo>
                  <a:pt x="853361" y="494867"/>
                </a:lnTo>
                <a:lnTo>
                  <a:pt x="921557" y="498792"/>
                </a:lnTo>
                <a:lnTo>
                  <a:pt x="991298" y="501892"/>
                </a:lnTo>
                <a:lnTo>
                  <a:pt x="1062458" y="504138"/>
                </a:lnTo>
                <a:lnTo>
                  <a:pt x="1134912" y="505506"/>
                </a:lnTo>
                <a:lnTo>
                  <a:pt x="1208532" y="505968"/>
                </a:lnTo>
                <a:lnTo>
                  <a:pt x="1282151" y="505506"/>
                </a:lnTo>
                <a:lnTo>
                  <a:pt x="1354605" y="504138"/>
                </a:lnTo>
                <a:lnTo>
                  <a:pt x="1425765" y="501892"/>
                </a:lnTo>
                <a:lnTo>
                  <a:pt x="1495506" y="498792"/>
                </a:lnTo>
                <a:lnTo>
                  <a:pt x="1563702" y="494867"/>
                </a:lnTo>
                <a:lnTo>
                  <a:pt x="1630225" y="490141"/>
                </a:lnTo>
                <a:lnTo>
                  <a:pt x="1694950" y="484642"/>
                </a:lnTo>
                <a:lnTo>
                  <a:pt x="1757750" y="478396"/>
                </a:lnTo>
                <a:lnTo>
                  <a:pt x="1818498" y="471429"/>
                </a:lnTo>
                <a:lnTo>
                  <a:pt x="1877069" y="463769"/>
                </a:lnTo>
                <a:lnTo>
                  <a:pt x="1933335" y="455440"/>
                </a:lnTo>
                <a:lnTo>
                  <a:pt x="1987171" y="446471"/>
                </a:lnTo>
                <a:lnTo>
                  <a:pt x="2038450" y="436887"/>
                </a:lnTo>
                <a:lnTo>
                  <a:pt x="2087045" y="426714"/>
                </a:lnTo>
                <a:lnTo>
                  <a:pt x="2132830" y="415980"/>
                </a:lnTo>
                <a:lnTo>
                  <a:pt x="2175679" y="404711"/>
                </a:lnTo>
                <a:lnTo>
                  <a:pt x="2215465" y="392933"/>
                </a:lnTo>
                <a:lnTo>
                  <a:pt x="2252062" y="380672"/>
                </a:lnTo>
                <a:lnTo>
                  <a:pt x="2315183" y="354809"/>
                </a:lnTo>
                <a:lnTo>
                  <a:pt x="2364030" y="327335"/>
                </a:lnTo>
                <a:lnTo>
                  <a:pt x="2397592" y="298459"/>
                </a:lnTo>
                <a:lnTo>
                  <a:pt x="2417064" y="252984"/>
                </a:lnTo>
                <a:lnTo>
                  <a:pt x="2414858" y="237572"/>
                </a:lnTo>
                <a:lnTo>
                  <a:pt x="2382785" y="192908"/>
                </a:lnTo>
                <a:lnTo>
                  <a:pt x="2341454" y="164707"/>
                </a:lnTo>
                <a:lnTo>
                  <a:pt x="2285344" y="138011"/>
                </a:lnTo>
                <a:lnTo>
                  <a:pt x="2215465" y="113034"/>
                </a:lnTo>
                <a:lnTo>
                  <a:pt x="2175679" y="101256"/>
                </a:lnTo>
                <a:lnTo>
                  <a:pt x="2132830" y="89987"/>
                </a:lnTo>
                <a:lnTo>
                  <a:pt x="2087045" y="79253"/>
                </a:lnTo>
                <a:lnTo>
                  <a:pt x="2038450" y="69080"/>
                </a:lnTo>
                <a:lnTo>
                  <a:pt x="1987171" y="59496"/>
                </a:lnTo>
                <a:lnTo>
                  <a:pt x="1933335" y="50527"/>
                </a:lnTo>
                <a:lnTo>
                  <a:pt x="1877069" y="42198"/>
                </a:lnTo>
                <a:lnTo>
                  <a:pt x="1818498" y="34538"/>
                </a:lnTo>
                <a:lnTo>
                  <a:pt x="1757750" y="27571"/>
                </a:lnTo>
                <a:lnTo>
                  <a:pt x="1694950" y="21325"/>
                </a:lnTo>
                <a:lnTo>
                  <a:pt x="1630225" y="15826"/>
                </a:lnTo>
                <a:lnTo>
                  <a:pt x="1563702" y="11100"/>
                </a:lnTo>
                <a:lnTo>
                  <a:pt x="1495506" y="7175"/>
                </a:lnTo>
                <a:lnTo>
                  <a:pt x="1425765" y="4075"/>
                </a:lnTo>
                <a:lnTo>
                  <a:pt x="1354605" y="1829"/>
                </a:lnTo>
                <a:lnTo>
                  <a:pt x="1282151" y="461"/>
                </a:lnTo>
                <a:lnTo>
                  <a:pt x="1208532" y="0"/>
                </a:lnTo>
                <a:close/>
              </a:path>
            </a:pathLst>
          </a:custGeom>
          <a:solidFill>
            <a:srgbClr val="EBEBEB"/>
          </a:solidFill>
        </p:spPr>
        <p:txBody>
          <a:bodyPr wrap="square" lIns="0" tIns="0" rIns="0" bIns="0" rtlCol="0"/>
          <a:lstStyle/>
          <a:p>
            <a:endParaRPr dirty="0"/>
          </a:p>
        </p:txBody>
      </p:sp>
      <p:sp>
        <p:nvSpPr>
          <p:cNvPr id="4" name="object 4"/>
          <p:cNvSpPr/>
          <p:nvPr/>
        </p:nvSpPr>
        <p:spPr>
          <a:xfrm>
            <a:off x="755904" y="3956303"/>
            <a:ext cx="2417445" cy="506095"/>
          </a:xfrm>
          <a:custGeom>
            <a:avLst/>
            <a:gdLst/>
            <a:ahLst/>
            <a:cxnLst/>
            <a:rect l="l" t="t" r="r" b="b"/>
            <a:pathLst>
              <a:path w="2417445" h="506095">
                <a:moveTo>
                  <a:pt x="0" y="252984"/>
                </a:moveTo>
                <a:lnTo>
                  <a:pt x="19471" y="207508"/>
                </a:lnTo>
                <a:lnTo>
                  <a:pt x="53033" y="178632"/>
                </a:lnTo>
                <a:lnTo>
                  <a:pt x="101880" y="151158"/>
                </a:lnTo>
                <a:lnTo>
                  <a:pt x="165001" y="125295"/>
                </a:lnTo>
                <a:lnTo>
                  <a:pt x="201598" y="113034"/>
                </a:lnTo>
                <a:lnTo>
                  <a:pt x="241384" y="101256"/>
                </a:lnTo>
                <a:lnTo>
                  <a:pt x="284233" y="89987"/>
                </a:lnTo>
                <a:lnTo>
                  <a:pt x="330018" y="79253"/>
                </a:lnTo>
                <a:lnTo>
                  <a:pt x="378613" y="69080"/>
                </a:lnTo>
                <a:lnTo>
                  <a:pt x="429892" y="59496"/>
                </a:lnTo>
                <a:lnTo>
                  <a:pt x="483728" y="50527"/>
                </a:lnTo>
                <a:lnTo>
                  <a:pt x="539994" y="42198"/>
                </a:lnTo>
                <a:lnTo>
                  <a:pt x="598565" y="34538"/>
                </a:lnTo>
                <a:lnTo>
                  <a:pt x="659313" y="27571"/>
                </a:lnTo>
                <a:lnTo>
                  <a:pt x="722113" y="21325"/>
                </a:lnTo>
                <a:lnTo>
                  <a:pt x="786838" y="15826"/>
                </a:lnTo>
                <a:lnTo>
                  <a:pt x="853361" y="11100"/>
                </a:lnTo>
                <a:lnTo>
                  <a:pt x="921557" y="7175"/>
                </a:lnTo>
                <a:lnTo>
                  <a:pt x="991298" y="4075"/>
                </a:lnTo>
                <a:lnTo>
                  <a:pt x="1062458" y="1829"/>
                </a:lnTo>
                <a:lnTo>
                  <a:pt x="1134912" y="461"/>
                </a:lnTo>
                <a:lnTo>
                  <a:pt x="1208532" y="0"/>
                </a:lnTo>
                <a:lnTo>
                  <a:pt x="1282151" y="461"/>
                </a:lnTo>
                <a:lnTo>
                  <a:pt x="1354605" y="1829"/>
                </a:lnTo>
                <a:lnTo>
                  <a:pt x="1425765" y="4075"/>
                </a:lnTo>
                <a:lnTo>
                  <a:pt x="1495506" y="7175"/>
                </a:lnTo>
                <a:lnTo>
                  <a:pt x="1563702" y="11100"/>
                </a:lnTo>
                <a:lnTo>
                  <a:pt x="1630225" y="15826"/>
                </a:lnTo>
                <a:lnTo>
                  <a:pt x="1694950" y="21325"/>
                </a:lnTo>
                <a:lnTo>
                  <a:pt x="1757750" y="27571"/>
                </a:lnTo>
                <a:lnTo>
                  <a:pt x="1818498" y="34538"/>
                </a:lnTo>
                <a:lnTo>
                  <a:pt x="1877069" y="42198"/>
                </a:lnTo>
                <a:lnTo>
                  <a:pt x="1933335" y="50527"/>
                </a:lnTo>
                <a:lnTo>
                  <a:pt x="1987171" y="59496"/>
                </a:lnTo>
                <a:lnTo>
                  <a:pt x="2038450" y="69080"/>
                </a:lnTo>
                <a:lnTo>
                  <a:pt x="2087045" y="79253"/>
                </a:lnTo>
                <a:lnTo>
                  <a:pt x="2132830" y="89987"/>
                </a:lnTo>
                <a:lnTo>
                  <a:pt x="2175679" y="101256"/>
                </a:lnTo>
                <a:lnTo>
                  <a:pt x="2215465" y="113034"/>
                </a:lnTo>
                <a:lnTo>
                  <a:pt x="2252062" y="125295"/>
                </a:lnTo>
                <a:lnTo>
                  <a:pt x="2315183" y="151158"/>
                </a:lnTo>
                <a:lnTo>
                  <a:pt x="2364030" y="178632"/>
                </a:lnTo>
                <a:lnTo>
                  <a:pt x="2397592" y="207508"/>
                </a:lnTo>
                <a:lnTo>
                  <a:pt x="2417064" y="252984"/>
                </a:lnTo>
                <a:lnTo>
                  <a:pt x="2414858" y="268395"/>
                </a:lnTo>
                <a:lnTo>
                  <a:pt x="2382785" y="313059"/>
                </a:lnTo>
                <a:lnTo>
                  <a:pt x="2341454" y="341260"/>
                </a:lnTo>
                <a:lnTo>
                  <a:pt x="2285344" y="367956"/>
                </a:lnTo>
                <a:lnTo>
                  <a:pt x="2215465" y="392933"/>
                </a:lnTo>
                <a:lnTo>
                  <a:pt x="2175679" y="404711"/>
                </a:lnTo>
                <a:lnTo>
                  <a:pt x="2132830" y="415980"/>
                </a:lnTo>
                <a:lnTo>
                  <a:pt x="2087045" y="426714"/>
                </a:lnTo>
                <a:lnTo>
                  <a:pt x="2038450" y="436887"/>
                </a:lnTo>
                <a:lnTo>
                  <a:pt x="1987171" y="446471"/>
                </a:lnTo>
                <a:lnTo>
                  <a:pt x="1933335" y="455440"/>
                </a:lnTo>
                <a:lnTo>
                  <a:pt x="1877069" y="463769"/>
                </a:lnTo>
                <a:lnTo>
                  <a:pt x="1818498" y="471429"/>
                </a:lnTo>
                <a:lnTo>
                  <a:pt x="1757750" y="478396"/>
                </a:lnTo>
                <a:lnTo>
                  <a:pt x="1694950" y="484642"/>
                </a:lnTo>
                <a:lnTo>
                  <a:pt x="1630225" y="490141"/>
                </a:lnTo>
                <a:lnTo>
                  <a:pt x="1563702" y="494867"/>
                </a:lnTo>
                <a:lnTo>
                  <a:pt x="1495506" y="498792"/>
                </a:lnTo>
                <a:lnTo>
                  <a:pt x="1425765" y="501892"/>
                </a:lnTo>
                <a:lnTo>
                  <a:pt x="1354605" y="504138"/>
                </a:lnTo>
                <a:lnTo>
                  <a:pt x="1282151" y="505506"/>
                </a:lnTo>
                <a:lnTo>
                  <a:pt x="1208532" y="505968"/>
                </a:lnTo>
                <a:lnTo>
                  <a:pt x="1134912" y="505506"/>
                </a:lnTo>
                <a:lnTo>
                  <a:pt x="1062458" y="504138"/>
                </a:lnTo>
                <a:lnTo>
                  <a:pt x="991298" y="501892"/>
                </a:lnTo>
                <a:lnTo>
                  <a:pt x="921557" y="498792"/>
                </a:lnTo>
                <a:lnTo>
                  <a:pt x="853361" y="494867"/>
                </a:lnTo>
                <a:lnTo>
                  <a:pt x="786838" y="490141"/>
                </a:lnTo>
                <a:lnTo>
                  <a:pt x="722113" y="484642"/>
                </a:lnTo>
                <a:lnTo>
                  <a:pt x="659313" y="478396"/>
                </a:lnTo>
                <a:lnTo>
                  <a:pt x="598565" y="471429"/>
                </a:lnTo>
                <a:lnTo>
                  <a:pt x="539994" y="463769"/>
                </a:lnTo>
                <a:lnTo>
                  <a:pt x="483728" y="455440"/>
                </a:lnTo>
                <a:lnTo>
                  <a:pt x="429892" y="446471"/>
                </a:lnTo>
                <a:lnTo>
                  <a:pt x="378613" y="436887"/>
                </a:lnTo>
                <a:lnTo>
                  <a:pt x="330018" y="426714"/>
                </a:lnTo>
                <a:lnTo>
                  <a:pt x="284233" y="415980"/>
                </a:lnTo>
                <a:lnTo>
                  <a:pt x="241384" y="404711"/>
                </a:lnTo>
                <a:lnTo>
                  <a:pt x="201598" y="392933"/>
                </a:lnTo>
                <a:lnTo>
                  <a:pt x="165001" y="380672"/>
                </a:lnTo>
                <a:lnTo>
                  <a:pt x="101880" y="354809"/>
                </a:lnTo>
                <a:lnTo>
                  <a:pt x="53033" y="327335"/>
                </a:lnTo>
                <a:lnTo>
                  <a:pt x="19471" y="298459"/>
                </a:lnTo>
                <a:lnTo>
                  <a:pt x="0" y="252984"/>
                </a:lnTo>
                <a:close/>
              </a:path>
            </a:pathLst>
          </a:custGeom>
          <a:ln w="25400">
            <a:solidFill>
              <a:srgbClr val="000000"/>
            </a:solidFill>
          </a:ln>
        </p:spPr>
        <p:txBody>
          <a:bodyPr wrap="square" lIns="0" tIns="0" rIns="0" bIns="0" rtlCol="0"/>
          <a:lstStyle/>
          <a:p>
            <a:endParaRPr dirty="0"/>
          </a:p>
        </p:txBody>
      </p:sp>
      <p:sp>
        <p:nvSpPr>
          <p:cNvPr id="5" name="object 5"/>
          <p:cNvSpPr/>
          <p:nvPr/>
        </p:nvSpPr>
        <p:spPr>
          <a:xfrm>
            <a:off x="2913888" y="3858767"/>
            <a:ext cx="3611879" cy="2737103"/>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2968751" y="3861815"/>
            <a:ext cx="3502151" cy="2627363"/>
          </a:xfrm>
          <a:prstGeom prst="rect">
            <a:avLst/>
          </a:prstGeom>
          <a:blipFill>
            <a:blip r:embed="rId4" cstate="print"/>
            <a:stretch>
              <a:fillRect/>
            </a:stretch>
          </a:blipFill>
        </p:spPr>
        <p:txBody>
          <a:bodyPr wrap="square" lIns="0" tIns="0" rIns="0" bIns="0" rtlCol="0"/>
          <a:lstStyle/>
          <a:p>
            <a:endParaRPr dirty="0"/>
          </a:p>
        </p:txBody>
      </p:sp>
      <p:sp>
        <p:nvSpPr>
          <p:cNvPr id="7" name="object 7"/>
          <p:cNvSpPr/>
          <p:nvPr/>
        </p:nvSpPr>
        <p:spPr>
          <a:xfrm>
            <a:off x="3462528" y="4949952"/>
            <a:ext cx="820419" cy="177165"/>
          </a:xfrm>
          <a:custGeom>
            <a:avLst/>
            <a:gdLst/>
            <a:ahLst/>
            <a:cxnLst/>
            <a:rect l="l" t="t" r="r" b="b"/>
            <a:pathLst>
              <a:path w="820420" h="177164">
                <a:moveTo>
                  <a:pt x="790448" y="0"/>
                </a:moveTo>
                <a:lnTo>
                  <a:pt x="29463" y="0"/>
                </a:lnTo>
                <a:lnTo>
                  <a:pt x="17996" y="2315"/>
                </a:lnTo>
                <a:lnTo>
                  <a:pt x="8631" y="8631"/>
                </a:lnTo>
                <a:lnTo>
                  <a:pt x="2315" y="17996"/>
                </a:lnTo>
                <a:lnTo>
                  <a:pt x="0" y="29464"/>
                </a:lnTo>
                <a:lnTo>
                  <a:pt x="0" y="147320"/>
                </a:lnTo>
                <a:lnTo>
                  <a:pt x="2315" y="158787"/>
                </a:lnTo>
                <a:lnTo>
                  <a:pt x="8631" y="168152"/>
                </a:lnTo>
                <a:lnTo>
                  <a:pt x="17996" y="174468"/>
                </a:lnTo>
                <a:lnTo>
                  <a:pt x="29463" y="176784"/>
                </a:lnTo>
                <a:lnTo>
                  <a:pt x="790448" y="176784"/>
                </a:lnTo>
                <a:lnTo>
                  <a:pt x="801915" y="174468"/>
                </a:lnTo>
                <a:lnTo>
                  <a:pt x="811280" y="168152"/>
                </a:lnTo>
                <a:lnTo>
                  <a:pt x="817596" y="158787"/>
                </a:lnTo>
                <a:lnTo>
                  <a:pt x="819912" y="147320"/>
                </a:lnTo>
                <a:lnTo>
                  <a:pt x="819912" y="29464"/>
                </a:lnTo>
                <a:lnTo>
                  <a:pt x="817596" y="17996"/>
                </a:lnTo>
                <a:lnTo>
                  <a:pt x="811280" y="8631"/>
                </a:lnTo>
                <a:lnTo>
                  <a:pt x="801915" y="2315"/>
                </a:lnTo>
                <a:lnTo>
                  <a:pt x="790448" y="0"/>
                </a:lnTo>
                <a:close/>
              </a:path>
            </a:pathLst>
          </a:custGeom>
          <a:solidFill>
            <a:srgbClr val="3333CC"/>
          </a:solidFill>
        </p:spPr>
        <p:txBody>
          <a:bodyPr wrap="square" lIns="0" tIns="0" rIns="0" bIns="0" rtlCol="0"/>
          <a:lstStyle/>
          <a:p>
            <a:endParaRPr dirty="0"/>
          </a:p>
        </p:txBody>
      </p:sp>
      <p:sp>
        <p:nvSpPr>
          <p:cNvPr id="8" name="object 8"/>
          <p:cNvSpPr/>
          <p:nvPr/>
        </p:nvSpPr>
        <p:spPr>
          <a:xfrm>
            <a:off x="5346191" y="5349240"/>
            <a:ext cx="810895" cy="216535"/>
          </a:xfrm>
          <a:custGeom>
            <a:avLst/>
            <a:gdLst/>
            <a:ahLst/>
            <a:cxnLst/>
            <a:rect l="l" t="t" r="r" b="b"/>
            <a:pathLst>
              <a:path w="810895" h="216535">
                <a:moveTo>
                  <a:pt x="774700" y="0"/>
                </a:moveTo>
                <a:lnTo>
                  <a:pt x="36068" y="0"/>
                </a:lnTo>
                <a:lnTo>
                  <a:pt x="22031" y="2833"/>
                </a:lnTo>
                <a:lnTo>
                  <a:pt x="10566" y="10561"/>
                </a:lnTo>
                <a:lnTo>
                  <a:pt x="2835" y="22025"/>
                </a:lnTo>
                <a:lnTo>
                  <a:pt x="0" y="36068"/>
                </a:lnTo>
                <a:lnTo>
                  <a:pt x="0" y="180340"/>
                </a:lnTo>
                <a:lnTo>
                  <a:pt x="2835" y="194376"/>
                </a:lnTo>
                <a:lnTo>
                  <a:pt x="10566" y="205841"/>
                </a:lnTo>
                <a:lnTo>
                  <a:pt x="22031" y="213572"/>
                </a:lnTo>
                <a:lnTo>
                  <a:pt x="36068" y="216408"/>
                </a:lnTo>
                <a:lnTo>
                  <a:pt x="774700" y="216408"/>
                </a:lnTo>
                <a:lnTo>
                  <a:pt x="788736" y="213572"/>
                </a:lnTo>
                <a:lnTo>
                  <a:pt x="800201" y="205841"/>
                </a:lnTo>
                <a:lnTo>
                  <a:pt x="807932" y="194376"/>
                </a:lnTo>
                <a:lnTo>
                  <a:pt x="810768" y="180340"/>
                </a:lnTo>
                <a:lnTo>
                  <a:pt x="810768" y="36068"/>
                </a:lnTo>
                <a:lnTo>
                  <a:pt x="807932" y="22025"/>
                </a:lnTo>
                <a:lnTo>
                  <a:pt x="800201" y="10561"/>
                </a:lnTo>
                <a:lnTo>
                  <a:pt x="788736" y="2833"/>
                </a:lnTo>
                <a:lnTo>
                  <a:pt x="774700" y="0"/>
                </a:lnTo>
                <a:close/>
              </a:path>
            </a:pathLst>
          </a:custGeom>
          <a:solidFill>
            <a:srgbClr val="3333CC"/>
          </a:solidFill>
        </p:spPr>
        <p:txBody>
          <a:bodyPr wrap="square" lIns="0" tIns="0" rIns="0" bIns="0" rtlCol="0"/>
          <a:lstStyle/>
          <a:p>
            <a:endParaRPr dirty="0"/>
          </a:p>
        </p:txBody>
      </p:sp>
      <p:sp>
        <p:nvSpPr>
          <p:cNvPr id="9" name="object 9"/>
          <p:cNvSpPr txBox="1"/>
          <p:nvPr/>
        </p:nvSpPr>
        <p:spPr>
          <a:xfrm>
            <a:off x="3479291" y="4912000"/>
            <a:ext cx="786765" cy="259715"/>
          </a:xfrm>
          <a:prstGeom prst="rect">
            <a:avLst/>
          </a:prstGeom>
        </p:spPr>
        <p:txBody>
          <a:bodyPr vert="horz" wrap="square" lIns="0" tIns="0" rIns="0" bIns="0" rtlCol="0">
            <a:spAutoFit/>
          </a:bodyPr>
          <a:lstStyle/>
          <a:p>
            <a:pPr marL="12700">
              <a:lnSpc>
                <a:spcPct val="100000"/>
              </a:lnSpc>
              <a:tabLst>
                <a:tab pos="773430" algn="l"/>
              </a:tabLst>
            </a:pPr>
            <a:r>
              <a:rPr sz="1600" u="heavy" dirty="0">
                <a:solidFill>
                  <a:srgbClr val="FFFFFF"/>
                </a:solidFill>
                <a:latin typeface="Arial"/>
                <a:cs typeface="Arial"/>
              </a:rPr>
              <a:t> </a:t>
            </a:r>
            <a:r>
              <a:rPr sz="1600" u="heavy" spc="190" dirty="0">
                <a:solidFill>
                  <a:srgbClr val="FFFFFF"/>
                </a:solidFill>
                <a:latin typeface="Arial"/>
                <a:cs typeface="Arial"/>
              </a:rPr>
              <a:t> </a:t>
            </a:r>
            <a:r>
              <a:rPr sz="1600" u="heavy" spc="-5" dirty="0">
                <a:solidFill>
                  <a:srgbClr val="FFFFFF"/>
                </a:solidFill>
                <a:latin typeface="Arial"/>
                <a:cs typeface="Arial"/>
              </a:rPr>
              <a:t>Node	</a:t>
            </a:r>
            <a:endParaRPr sz="1600" dirty="0">
              <a:latin typeface="Arial"/>
              <a:cs typeface="Arial"/>
            </a:endParaRPr>
          </a:p>
        </p:txBody>
      </p:sp>
      <p:sp>
        <p:nvSpPr>
          <p:cNvPr id="10" name="object 10"/>
          <p:cNvSpPr/>
          <p:nvPr/>
        </p:nvSpPr>
        <p:spPr>
          <a:xfrm>
            <a:off x="1331975" y="4557869"/>
            <a:ext cx="485775" cy="514984"/>
          </a:xfrm>
          <a:custGeom>
            <a:avLst/>
            <a:gdLst/>
            <a:ahLst/>
            <a:cxnLst/>
            <a:rect l="l" t="t" r="r" b="b"/>
            <a:pathLst>
              <a:path w="485775" h="514985">
                <a:moveTo>
                  <a:pt x="0" y="514565"/>
                </a:moveTo>
                <a:lnTo>
                  <a:pt x="485432" y="0"/>
                </a:lnTo>
              </a:path>
            </a:pathLst>
          </a:custGeom>
          <a:ln w="25400">
            <a:solidFill>
              <a:srgbClr val="000000"/>
            </a:solidFill>
          </a:ln>
        </p:spPr>
        <p:txBody>
          <a:bodyPr wrap="square" lIns="0" tIns="0" rIns="0" bIns="0" rtlCol="0"/>
          <a:lstStyle/>
          <a:p>
            <a:endParaRPr dirty="0"/>
          </a:p>
        </p:txBody>
      </p:sp>
      <p:sp>
        <p:nvSpPr>
          <p:cNvPr id="11" name="object 11"/>
          <p:cNvSpPr txBox="1"/>
          <p:nvPr/>
        </p:nvSpPr>
        <p:spPr>
          <a:xfrm>
            <a:off x="5369559" y="5331133"/>
            <a:ext cx="764540" cy="259715"/>
          </a:xfrm>
          <a:prstGeom prst="rect">
            <a:avLst/>
          </a:prstGeom>
        </p:spPr>
        <p:txBody>
          <a:bodyPr vert="horz" wrap="square" lIns="0" tIns="0" rIns="0" bIns="0" rtlCol="0">
            <a:spAutoFit/>
          </a:bodyPr>
          <a:lstStyle/>
          <a:p>
            <a:pPr marL="12700">
              <a:lnSpc>
                <a:spcPct val="100000"/>
              </a:lnSpc>
              <a:tabLst>
                <a:tab pos="751205" algn="l"/>
              </a:tabLst>
            </a:pPr>
            <a:r>
              <a:rPr sz="1600" u="heavy" dirty="0">
                <a:solidFill>
                  <a:srgbClr val="FFFFFF"/>
                </a:solidFill>
                <a:latin typeface="Arial"/>
                <a:cs typeface="Arial"/>
              </a:rPr>
              <a:t> </a:t>
            </a:r>
            <a:r>
              <a:rPr sz="1600" u="heavy" spc="80" dirty="0">
                <a:solidFill>
                  <a:srgbClr val="FFFFFF"/>
                </a:solidFill>
                <a:latin typeface="Arial"/>
                <a:cs typeface="Arial"/>
              </a:rPr>
              <a:t> </a:t>
            </a:r>
            <a:r>
              <a:rPr sz="1600" u="heavy" spc="-5" dirty="0">
                <a:solidFill>
                  <a:srgbClr val="FFFFFF"/>
                </a:solidFill>
                <a:latin typeface="Arial"/>
                <a:cs typeface="Arial"/>
              </a:rPr>
              <a:t>Node	</a:t>
            </a:r>
            <a:endParaRPr sz="1600" dirty="0">
              <a:latin typeface="Arial"/>
              <a:cs typeface="Arial"/>
            </a:endParaRPr>
          </a:p>
        </p:txBody>
      </p:sp>
      <p:sp>
        <p:nvSpPr>
          <p:cNvPr id="12" name="object 12"/>
          <p:cNvSpPr/>
          <p:nvPr/>
        </p:nvSpPr>
        <p:spPr>
          <a:xfrm>
            <a:off x="1706650" y="4557880"/>
            <a:ext cx="111125" cy="113664"/>
          </a:xfrm>
          <a:custGeom>
            <a:avLst/>
            <a:gdLst/>
            <a:ahLst/>
            <a:cxnLst/>
            <a:rect l="l" t="t" r="r" b="b"/>
            <a:pathLst>
              <a:path w="111125" h="113664">
                <a:moveTo>
                  <a:pt x="64668" y="113639"/>
                </a:moveTo>
                <a:lnTo>
                  <a:pt x="110769" y="0"/>
                </a:lnTo>
                <a:lnTo>
                  <a:pt x="0" y="52641"/>
                </a:lnTo>
              </a:path>
            </a:pathLst>
          </a:custGeom>
          <a:ln w="25400">
            <a:solidFill>
              <a:srgbClr val="000000"/>
            </a:solidFill>
          </a:ln>
        </p:spPr>
        <p:txBody>
          <a:bodyPr wrap="square" lIns="0" tIns="0" rIns="0" bIns="0" rtlCol="0"/>
          <a:lstStyle/>
          <a:p>
            <a:endParaRPr dirty="0"/>
          </a:p>
        </p:txBody>
      </p:sp>
      <p:sp>
        <p:nvSpPr>
          <p:cNvPr id="13" name="object 13"/>
          <p:cNvSpPr/>
          <p:nvPr/>
        </p:nvSpPr>
        <p:spPr>
          <a:xfrm>
            <a:off x="1389561" y="4654296"/>
            <a:ext cx="445134" cy="471805"/>
          </a:xfrm>
          <a:custGeom>
            <a:avLst/>
            <a:gdLst/>
            <a:ahLst/>
            <a:cxnLst/>
            <a:rect l="l" t="t" r="r" b="b"/>
            <a:pathLst>
              <a:path w="445135" h="471804">
                <a:moveTo>
                  <a:pt x="444830" y="0"/>
                </a:moveTo>
                <a:lnTo>
                  <a:pt x="0" y="471525"/>
                </a:lnTo>
              </a:path>
            </a:pathLst>
          </a:custGeom>
          <a:ln w="25400">
            <a:solidFill>
              <a:srgbClr val="000000"/>
            </a:solidFill>
          </a:ln>
        </p:spPr>
        <p:txBody>
          <a:bodyPr wrap="square" lIns="0" tIns="0" rIns="0" bIns="0" rtlCol="0"/>
          <a:lstStyle/>
          <a:p>
            <a:endParaRPr dirty="0"/>
          </a:p>
        </p:txBody>
      </p:sp>
      <p:sp>
        <p:nvSpPr>
          <p:cNvPr id="14" name="object 14"/>
          <p:cNvSpPr/>
          <p:nvPr/>
        </p:nvSpPr>
        <p:spPr>
          <a:xfrm>
            <a:off x="1389552" y="5012171"/>
            <a:ext cx="111125" cy="113664"/>
          </a:xfrm>
          <a:custGeom>
            <a:avLst/>
            <a:gdLst/>
            <a:ahLst/>
            <a:cxnLst/>
            <a:rect l="l" t="t" r="r" b="b"/>
            <a:pathLst>
              <a:path w="111125" h="113664">
                <a:moveTo>
                  <a:pt x="46100" y="0"/>
                </a:moveTo>
                <a:lnTo>
                  <a:pt x="0" y="113639"/>
                </a:lnTo>
                <a:lnTo>
                  <a:pt x="110769" y="60998"/>
                </a:lnTo>
              </a:path>
            </a:pathLst>
          </a:custGeom>
          <a:ln w="25400">
            <a:solidFill>
              <a:srgbClr val="000000"/>
            </a:solidFill>
          </a:ln>
        </p:spPr>
        <p:txBody>
          <a:bodyPr wrap="square" lIns="0" tIns="0" rIns="0" bIns="0" rtlCol="0"/>
          <a:lstStyle/>
          <a:p>
            <a:endParaRPr dirty="0"/>
          </a:p>
        </p:txBody>
      </p:sp>
      <p:sp>
        <p:nvSpPr>
          <p:cNvPr id="15" name="object 15"/>
          <p:cNvSpPr/>
          <p:nvPr/>
        </p:nvSpPr>
        <p:spPr>
          <a:xfrm>
            <a:off x="2965748" y="4554467"/>
            <a:ext cx="474345" cy="487680"/>
          </a:xfrm>
          <a:custGeom>
            <a:avLst/>
            <a:gdLst/>
            <a:ahLst/>
            <a:cxnLst/>
            <a:rect l="l" t="t" r="r" b="b"/>
            <a:pathLst>
              <a:path w="474345" h="487679">
                <a:moveTo>
                  <a:pt x="473925" y="487616"/>
                </a:moveTo>
                <a:lnTo>
                  <a:pt x="0" y="0"/>
                </a:lnTo>
              </a:path>
            </a:pathLst>
          </a:custGeom>
          <a:ln w="25400">
            <a:solidFill>
              <a:srgbClr val="000000"/>
            </a:solidFill>
          </a:ln>
        </p:spPr>
        <p:txBody>
          <a:bodyPr wrap="square" lIns="0" tIns="0" rIns="0" bIns="0" rtlCol="0"/>
          <a:lstStyle/>
          <a:p>
            <a:endParaRPr dirty="0"/>
          </a:p>
        </p:txBody>
      </p:sp>
      <p:sp>
        <p:nvSpPr>
          <p:cNvPr id="16" name="object 16"/>
          <p:cNvSpPr/>
          <p:nvPr/>
        </p:nvSpPr>
        <p:spPr>
          <a:xfrm>
            <a:off x="2965753" y="4554471"/>
            <a:ext cx="111760" cy="113030"/>
          </a:xfrm>
          <a:custGeom>
            <a:avLst/>
            <a:gdLst/>
            <a:ahLst/>
            <a:cxnLst/>
            <a:rect l="l" t="t" r="r" b="b"/>
            <a:pathLst>
              <a:path w="111760" h="113029">
                <a:moveTo>
                  <a:pt x="47777" y="112941"/>
                </a:moveTo>
                <a:lnTo>
                  <a:pt x="0" y="0"/>
                </a:lnTo>
                <a:lnTo>
                  <a:pt x="111531" y="50977"/>
                </a:lnTo>
              </a:path>
            </a:pathLst>
          </a:custGeom>
          <a:ln w="25400">
            <a:solidFill>
              <a:srgbClr val="000000"/>
            </a:solidFill>
          </a:ln>
        </p:spPr>
        <p:txBody>
          <a:bodyPr wrap="square" lIns="0" tIns="0" rIns="0" bIns="0" rtlCol="0"/>
          <a:lstStyle/>
          <a:p>
            <a:endParaRPr dirty="0"/>
          </a:p>
        </p:txBody>
      </p:sp>
      <p:sp>
        <p:nvSpPr>
          <p:cNvPr id="17" name="object 17"/>
          <p:cNvSpPr/>
          <p:nvPr/>
        </p:nvSpPr>
        <p:spPr>
          <a:xfrm>
            <a:off x="3124200" y="4486655"/>
            <a:ext cx="408940" cy="432434"/>
          </a:xfrm>
          <a:custGeom>
            <a:avLst/>
            <a:gdLst/>
            <a:ahLst/>
            <a:cxnLst/>
            <a:rect l="l" t="t" r="r" b="b"/>
            <a:pathLst>
              <a:path w="408939" h="432435">
                <a:moveTo>
                  <a:pt x="0" y="0"/>
                </a:moveTo>
                <a:lnTo>
                  <a:pt x="408381" y="431939"/>
                </a:lnTo>
              </a:path>
            </a:pathLst>
          </a:custGeom>
          <a:ln w="25400">
            <a:solidFill>
              <a:srgbClr val="000000"/>
            </a:solidFill>
          </a:ln>
        </p:spPr>
        <p:txBody>
          <a:bodyPr wrap="square" lIns="0" tIns="0" rIns="0" bIns="0" rtlCol="0"/>
          <a:lstStyle/>
          <a:p>
            <a:endParaRPr dirty="0"/>
          </a:p>
        </p:txBody>
      </p:sp>
      <p:sp>
        <p:nvSpPr>
          <p:cNvPr id="18" name="object 18"/>
          <p:cNvSpPr/>
          <p:nvPr/>
        </p:nvSpPr>
        <p:spPr>
          <a:xfrm>
            <a:off x="3421751" y="4805004"/>
            <a:ext cx="111125" cy="113664"/>
          </a:xfrm>
          <a:custGeom>
            <a:avLst/>
            <a:gdLst/>
            <a:ahLst/>
            <a:cxnLst/>
            <a:rect l="l" t="t" r="r" b="b"/>
            <a:pathLst>
              <a:path w="111125" h="113664">
                <a:moveTo>
                  <a:pt x="64604" y="0"/>
                </a:moveTo>
                <a:lnTo>
                  <a:pt x="110820" y="113601"/>
                </a:lnTo>
                <a:lnTo>
                  <a:pt x="0" y="61074"/>
                </a:lnTo>
              </a:path>
            </a:pathLst>
          </a:custGeom>
          <a:ln w="25400">
            <a:solidFill>
              <a:srgbClr val="000000"/>
            </a:solidFill>
          </a:ln>
        </p:spPr>
        <p:txBody>
          <a:bodyPr wrap="square" lIns="0" tIns="0" rIns="0" bIns="0" rtlCol="0"/>
          <a:lstStyle/>
          <a:p>
            <a:endParaRPr dirty="0"/>
          </a:p>
        </p:txBody>
      </p:sp>
      <p:sp>
        <p:nvSpPr>
          <p:cNvPr id="19" name="object 19"/>
          <p:cNvSpPr/>
          <p:nvPr/>
        </p:nvSpPr>
        <p:spPr>
          <a:xfrm>
            <a:off x="2575566" y="4587238"/>
            <a:ext cx="2642870" cy="1079500"/>
          </a:xfrm>
          <a:custGeom>
            <a:avLst/>
            <a:gdLst/>
            <a:ahLst/>
            <a:cxnLst/>
            <a:rect l="l" t="t" r="r" b="b"/>
            <a:pathLst>
              <a:path w="2642870" h="1079500">
                <a:moveTo>
                  <a:pt x="2642831" y="880211"/>
                </a:moveTo>
                <a:lnTo>
                  <a:pt x="2584597" y="890395"/>
                </a:lnTo>
                <a:lnTo>
                  <a:pt x="2526405" y="900545"/>
                </a:lnTo>
                <a:lnTo>
                  <a:pt x="2468287" y="910639"/>
                </a:lnTo>
                <a:lnTo>
                  <a:pt x="2410273" y="920655"/>
                </a:lnTo>
                <a:lnTo>
                  <a:pt x="2352391" y="930568"/>
                </a:lnTo>
                <a:lnTo>
                  <a:pt x="2294671" y="940358"/>
                </a:lnTo>
                <a:lnTo>
                  <a:pt x="2237144" y="950000"/>
                </a:lnTo>
                <a:lnTo>
                  <a:pt x="2179839" y="959473"/>
                </a:lnTo>
                <a:lnTo>
                  <a:pt x="2122785" y="968754"/>
                </a:lnTo>
                <a:lnTo>
                  <a:pt x="2066013" y="977819"/>
                </a:lnTo>
                <a:lnTo>
                  <a:pt x="2009553" y="986646"/>
                </a:lnTo>
                <a:lnTo>
                  <a:pt x="1953433" y="995212"/>
                </a:lnTo>
                <a:lnTo>
                  <a:pt x="1897684" y="1003495"/>
                </a:lnTo>
                <a:lnTo>
                  <a:pt x="1842335" y="1011472"/>
                </a:lnTo>
                <a:lnTo>
                  <a:pt x="1787417" y="1019120"/>
                </a:lnTo>
                <a:lnTo>
                  <a:pt x="1732958" y="1026416"/>
                </a:lnTo>
                <a:lnTo>
                  <a:pt x="1678990" y="1033337"/>
                </a:lnTo>
                <a:lnTo>
                  <a:pt x="1625540" y="1039862"/>
                </a:lnTo>
                <a:lnTo>
                  <a:pt x="1572640" y="1045967"/>
                </a:lnTo>
                <a:lnTo>
                  <a:pt x="1520318" y="1051629"/>
                </a:lnTo>
                <a:lnTo>
                  <a:pt x="1468605" y="1056825"/>
                </a:lnTo>
                <a:lnTo>
                  <a:pt x="1417531" y="1061534"/>
                </a:lnTo>
                <a:lnTo>
                  <a:pt x="1367124" y="1065732"/>
                </a:lnTo>
                <a:lnTo>
                  <a:pt x="1317415" y="1069396"/>
                </a:lnTo>
                <a:lnTo>
                  <a:pt x="1268434" y="1072503"/>
                </a:lnTo>
                <a:lnTo>
                  <a:pt x="1220210" y="1075032"/>
                </a:lnTo>
                <a:lnTo>
                  <a:pt x="1172773" y="1076959"/>
                </a:lnTo>
                <a:lnTo>
                  <a:pt x="1126153" y="1078261"/>
                </a:lnTo>
                <a:lnTo>
                  <a:pt x="1080379" y="1078917"/>
                </a:lnTo>
                <a:lnTo>
                  <a:pt x="1035482" y="1078902"/>
                </a:lnTo>
                <a:lnTo>
                  <a:pt x="991490" y="1078194"/>
                </a:lnTo>
                <a:lnTo>
                  <a:pt x="948435" y="1076771"/>
                </a:lnTo>
                <a:lnTo>
                  <a:pt x="906344" y="1074609"/>
                </a:lnTo>
                <a:lnTo>
                  <a:pt x="865249" y="1071687"/>
                </a:lnTo>
                <a:lnTo>
                  <a:pt x="825179" y="1067981"/>
                </a:lnTo>
                <a:lnTo>
                  <a:pt x="786163" y="1063468"/>
                </a:lnTo>
                <a:lnTo>
                  <a:pt x="748232" y="1058127"/>
                </a:lnTo>
                <a:lnTo>
                  <a:pt x="675741" y="1044864"/>
                </a:lnTo>
                <a:lnTo>
                  <a:pt x="607944" y="1028013"/>
                </a:lnTo>
                <a:lnTo>
                  <a:pt x="527978" y="1000792"/>
                </a:lnTo>
                <a:lnTo>
                  <a:pt x="483084" y="981100"/>
                </a:lnTo>
                <a:lnTo>
                  <a:pt x="441082" y="959196"/>
                </a:lnTo>
                <a:lnTo>
                  <a:pt x="401857" y="935169"/>
                </a:lnTo>
                <a:lnTo>
                  <a:pt x="365294" y="909108"/>
                </a:lnTo>
                <a:lnTo>
                  <a:pt x="331276" y="881099"/>
                </a:lnTo>
                <a:lnTo>
                  <a:pt x="299687" y="851234"/>
                </a:lnTo>
                <a:lnTo>
                  <a:pt x="270413" y="819598"/>
                </a:lnTo>
                <a:lnTo>
                  <a:pt x="243337" y="786282"/>
                </a:lnTo>
                <a:lnTo>
                  <a:pt x="218344" y="751373"/>
                </a:lnTo>
                <a:lnTo>
                  <a:pt x="195318" y="714960"/>
                </a:lnTo>
                <a:lnTo>
                  <a:pt x="174143" y="677132"/>
                </a:lnTo>
                <a:lnTo>
                  <a:pt x="154704" y="637977"/>
                </a:lnTo>
                <a:lnTo>
                  <a:pt x="136884" y="597583"/>
                </a:lnTo>
                <a:lnTo>
                  <a:pt x="120569" y="556039"/>
                </a:lnTo>
                <a:lnTo>
                  <a:pt x="105642" y="513433"/>
                </a:lnTo>
                <a:lnTo>
                  <a:pt x="91988" y="469854"/>
                </a:lnTo>
                <a:lnTo>
                  <a:pt x="79492" y="425390"/>
                </a:lnTo>
                <a:lnTo>
                  <a:pt x="68036" y="380130"/>
                </a:lnTo>
                <a:lnTo>
                  <a:pt x="57507" y="334162"/>
                </a:lnTo>
                <a:lnTo>
                  <a:pt x="47787" y="287575"/>
                </a:lnTo>
                <a:lnTo>
                  <a:pt x="38761" y="240457"/>
                </a:lnTo>
                <a:lnTo>
                  <a:pt x="30315" y="192897"/>
                </a:lnTo>
                <a:lnTo>
                  <a:pt x="22331" y="144982"/>
                </a:lnTo>
                <a:lnTo>
                  <a:pt x="14694" y="96802"/>
                </a:lnTo>
                <a:lnTo>
                  <a:pt x="7289" y="48445"/>
                </a:lnTo>
                <a:lnTo>
                  <a:pt x="0" y="0"/>
                </a:lnTo>
              </a:path>
            </a:pathLst>
          </a:custGeom>
          <a:ln w="25400">
            <a:solidFill>
              <a:srgbClr val="000000"/>
            </a:solidFill>
          </a:ln>
        </p:spPr>
        <p:txBody>
          <a:bodyPr wrap="square" lIns="0" tIns="0" rIns="0" bIns="0" rtlCol="0"/>
          <a:lstStyle/>
          <a:p>
            <a:endParaRPr dirty="0"/>
          </a:p>
        </p:txBody>
      </p:sp>
      <p:sp>
        <p:nvSpPr>
          <p:cNvPr id="20" name="object 20"/>
          <p:cNvSpPr/>
          <p:nvPr/>
        </p:nvSpPr>
        <p:spPr>
          <a:xfrm>
            <a:off x="5138117" y="5436370"/>
            <a:ext cx="83185" cy="87630"/>
          </a:xfrm>
          <a:custGeom>
            <a:avLst/>
            <a:gdLst/>
            <a:ahLst/>
            <a:cxnLst/>
            <a:rect l="l" t="t" r="r" b="b"/>
            <a:pathLst>
              <a:path w="83185" h="87629">
                <a:moveTo>
                  <a:pt x="0" y="0"/>
                </a:moveTo>
                <a:lnTo>
                  <a:pt x="82715" y="30657"/>
                </a:lnTo>
                <a:lnTo>
                  <a:pt x="15316" y="87566"/>
                </a:lnTo>
              </a:path>
            </a:pathLst>
          </a:custGeom>
          <a:ln w="25400">
            <a:solidFill>
              <a:srgbClr val="000000"/>
            </a:solidFill>
          </a:ln>
        </p:spPr>
        <p:txBody>
          <a:bodyPr wrap="square" lIns="0" tIns="0" rIns="0" bIns="0" rtlCol="0"/>
          <a:lstStyle/>
          <a:p>
            <a:endParaRPr dirty="0"/>
          </a:p>
        </p:txBody>
      </p:sp>
      <p:sp>
        <p:nvSpPr>
          <p:cNvPr id="21" name="object 21"/>
          <p:cNvSpPr/>
          <p:nvPr/>
        </p:nvSpPr>
        <p:spPr>
          <a:xfrm>
            <a:off x="2444953" y="4657964"/>
            <a:ext cx="2800985" cy="1188720"/>
          </a:xfrm>
          <a:custGeom>
            <a:avLst/>
            <a:gdLst/>
            <a:ahLst/>
            <a:cxnLst/>
            <a:rect l="l" t="t" r="r" b="b"/>
            <a:pathLst>
              <a:path w="2800985" h="1188720">
                <a:moveTo>
                  <a:pt x="2800654" y="959256"/>
                </a:moveTo>
                <a:lnTo>
                  <a:pt x="2741614" y="970315"/>
                </a:lnTo>
                <a:lnTo>
                  <a:pt x="2682603" y="981351"/>
                </a:lnTo>
                <a:lnTo>
                  <a:pt x="2623647" y="992341"/>
                </a:lnTo>
                <a:lnTo>
                  <a:pt x="2564775" y="1003262"/>
                </a:lnTo>
                <a:lnTo>
                  <a:pt x="2506016" y="1014092"/>
                </a:lnTo>
                <a:lnTo>
                  <a:pt x="2447397" y="1024806"/>
                </a:lnTo>
                <a:lnTo>
                  <a:pt x="2388947" y="1035383"/>
                </a:lnTo>
                <a:lnTo>
                  <a:pt x="2330693" y="1045799"/>
                </a:lnTo>
                <a:lnTo>
                  <a:pt x="2272664" y="1056031"/>
                </a:lnTo>
                <a:lnTo>
                  <a:pt x="2214888" y="1066056"/>
                </a:lnTo>
                <a:lnTo>
                  <a:pt x="2157392" y="1075851"/>
                </a:lnTo>
                <a:lnTo>
                  <a:pt x="2100205" y="1085393"/>
                </a:lnTo>
                <a:lnTo>
                  <a:pt x="2043355" y="1094660"/>
                </a:lnTo>
                <a:lnTo>
                  <a:pt x="1986871" y="1103628"/>
                </a:lnTo>
                <a:lnTo>
                  <a:pt x="1930779" y="1112274"/>
                </a:lnTo>
                <a:lnTo>
                  <a:pt x="1875108" y="1120575"/>
                </a:lnTo>
                <a:lnTo>
                  <a:pt x="1819887" y="1128509"/>
                </a:lnTo>
                <a:lnTo>
                  <a:pt x="1765143" y="1136052"/>
                </a:lnTo>
                <a:lnTo>
                  <a:pt x="1710904" y="1143181"/>
                </a:lnTo>
                <a:lnTo>
                  <a:pt x="1657199" y="1149874"/>
                </a:lnTo>
                <a:lnTo>
                  <a:pt x="1604055" y="1156107"/>
                </a:lnTo>
                <a:lnTo>
                  <a:pt x="1551501" y="1161857"/>
                </a:lnTo>
                <a:lnTo>
                  <a:pt x="1499565" y="1167102"/>
                </a:lnTo>
                <a:lnTo>
                  <a:pt x="1448275" y="1171818"/>
                </a:lnTo>
                <a:lnTo>
                  <a:pt x="1397658" y="1175983"/>
                </a:lnTo>
                <a:lnTo>
                  <a:pt x="1347743" y="1179573"/>
                </a:lnTo>
                <a:lnTo>
                  <a:pt x="1298559" y="1182565"/>
                </a:lnTo>
                <a:lnTo>
                  <a:pt x="1250132" y="1184937"/>
                </a:lnTo>
                <a:lnTo>
                  <a:pt x="1202492" y="1186665"/>
                </a:lnTo>
                <a:lnTo>
                  <a:pt x="1155665" y="1187726"/>
                </a:lnTo>
                <a:lnTo>
                  <a:pt x="1109682" y="1188099"/>
                </a:lnTo>
                <a:lnTo>
                  <a:pt x="1064568" y="1187758"/>
                </a:lnTo>
                <a:lnTo>
                  <a:pt x="1020353" y="1186683"/>
                </a:lnTo>
                <a:lnTo>
                  <a:pt x="977065" y="1184848"/>
                </a:lnTo>
                <a:lnTo>
                  <a:pt x="934731" y="1182233"/>
                </a:lnTo>
                <a:lnTo>
                  <a:pt x="893380" y="1178812"/>
                </a:lnTo>
                <a:lnTo>
                  <a:pt x="853040" y="1174565"/>
                </a:lnTo>
                <a:lnTo>
                  <a:pt x="813739" y="1169467"/>
                </a:lnTo>
                <a:lnTo>
                  <a:pt x="775504" y="1163495"/>
                </a:lnTo>
                <a:lnTo>
                  <a:pt x="702348" y="1148841"/>
                </a:lnTo>
                <a:lnTo>
                  <a:pt x="633798" y="1130416"/>
                </a:lnTo>
                <a:lnTo>
                  <a:pt x="555151" y="1101940"/>
                </a:lnTo>
                <a:lnTo>
                  <a:pt x="511638" y="1081973"/>
                </a:lnTo>
                <a:lnTo>
                  <a:pt x="470687" y="1059909"/>
                </a:lnTo>
                <a:lnTo>
                  <a:pt x="432205" y="1035825"/>
                </a:lnTo>
                <a:lnTo>
                  <a:pt x="396098" y="1009796"/>
                </a:lnTo>
                <a:lnTo>
                  <a:pt x="362274" y="981899"/>
                </a:lnTo>
                <a:lnTo>
                  <a:pt x="330639" y="952209"/>
                </a:lnTo>
                <a:lnTo>
                  <a:pt x="301100" y="920804"/>
                </a:lnTo>
                <a:lnTo>
                  <a:pt x="273564" y="887759"/>
                </a:lnTo>
                <a:lnTo>
                  <a:pt x="247938" y="853151"/>
                </a:lnTo>
                <a:lnTo>
                  <a:pt x="224128" y="817056"/>
                </a:lnTo>
                <a:lnTo>
                  <a:pt x="202042" y="779551"/>
                </a:lnTo>
                <a:lnTo>
                  <a:pt x="181586" y="740710"/>
                </a:lnTo>
                <a:lnTo>
                  <a:pt x="162667" y="700612"/>
                </a:lnTo>
                <a:lnTo>
                  <a:pt x="145193" y="659331"/>
                </a:lnTo>
                <a:lnTo>
                  <a:pt x="129069" y="616945"/>
                </a:lnTo>
                <a:lnTo>
                  <a:pt x="114203" y="573530"/>
                </a:lnTo>
                <a:lnTo>
                  <a:pt x="100501" y="529161"/>
                </a:lnTo>
                <a:lnTo>
                  <a:pt x="87871" y="483915"/>
                </a:lnTo>
                <a:lnTo>
                  <a:pt x="76219" y="437868"/>
                </a:lnTo>
                <a:lnTo>
                  <a:pt x="65452" y="391097"/>
                </a:lnTo>
                <a:lnTo>
                  <a:pt x="55477" y="343678"/>
                </a:lnTo>
                <a:lnTo>
                  <a:pt x="46200" y="295687"/>
                </a:lnTo>
                <a:lnTo>
                  <a:pt x="37530" y="247200"/>
                </a:lnTo>
                <a:lnTo>
                  <a:pt x="29371" y="198294"/>
                </a:lnTo>
                <a:lnTo>
                  <a:pt x="21632" y="149044"/>
                </a:lnTo>
                <a:lnTo>
                  <a:pt x="14219" y="99528"/>
                </a:lnTo>
                <a:lnTo>
                  <a:pt x="7040" y="49821"/>
                </a:lnTo>
                <a:lnTo>
                  <a:pt x="0" y="0"/>
                </a:lnTo>
              </a:path>
            </a:pathLst>
          </a:custGeom>
          <a:ln w="25400">
            <a:solidFill>
              <a:srgbClr val="000000"/>
            </a:solidFill>
          </a:ln>
        </p:spPr>
        <p:txBody>
          <a:bodyPr wrap="square" lIns="0" tIns="0" rIns="0" bIns="0" rtlCol="0"/>
          <a:lstStyle/>
          <a:p>
            <a:endParaRPr dirty="0"/>
          </a:p>
        </p:txBody>
      </p:sp>
      <p:sp>
        <p:nvSpPr>
          <p:cNvPr id="22" name="object 22"/>
          <p:cNvSpPr/>
          <p:nvPr/>
        </p:nvSpPr>
        <p:spPr>
          <a:xfrm>
            <a:off x="2411510" y="4657863"/>
            <a:ext cx="88265" cy="81915"/>
          </a:xfrm>
          <a:custGeom>
            <a:avLst/>
            <a:gdLst/>
            <a:ahLst/>
            <a:cxnLst/>
            <a:rect l="l" t="t" r="r" b="b"/>
            <a:pathLst>
              <a:path w="88264" h="81914">
                <a:moveTo>
                  <a:pt x="0" y="81635"/>
                </a:moveTo>
                <a:lnTo>
                  <a:pt x="33426" y="0"/>
                </a:lnTo>
                <a:lnTo>
                  <a:pt x="88036" y="69278"/>
                </a:lnTo>
              </a:path>
            </a:pathLst>
          </a:custGeom>
          <a:ln w="25399">
            <a:solidFill>
              <a:srgbClr val="000000"/>
            </a:solidFill>
          </a:ln>
        </p:spPr>
        <p:txBody>
          <a:bodyPr wrap="square" lIns="0" tIns="0" rIns="0" bIns="0" rtlCol="0"/>
          <a:lstStyle/>
          <a:p>
            <a:endParaRPr dirty="0"/>
          </a:p>
        </p:txBody>
      </p:sp>
      <p:sp>
        <p:nvSpPr>
          <p:cNvPr id="23" name="object 23"/>
          <p:cNvSpPr txBox="1"/>
          <p:nvPr/>
        </p:nvSpPr>
        <p:spPr>
          <a:xfrm>
            <a:off x="3295539" y="6182577"/>
            <a:ext cx="1478915" cy="290195"/>
          </a:xfrm>
          <a:prstGeom prst="rect">
            <a:avLst/>
          </a:prstGeom>
        </p:spPr>
        <p:txBody>
          <a:bodyPr vert="horz" wrap="square" lIns="0" tIns="0" rIns="0" bIns="0" rtlCol="0">
            <a:spAutoFit/>
          </a:bodyPr>
          <a:lstStyle/>
          <a:p>
            <a:pPr marL="12700">
              <a:lnSpc>
                <a:spcPct val="100000"/>
              </a:lnSpc>
            </a:pPr>
            <a:r>
              <a:rPr sz="1800" dirty="0">
                <a:latin typeface="Arial"/>
                <a:cs typeface="Arial"/>
              </a:rPr>
              <a:t>Elderly</a:t>
            </a:r>
            <a:r>
              <a:rPr sz="1800" spc="-100" dirty="0">
                <a:latin typeface="Arial"/>
                <a:cs typeface="Arial"/>
              </a:rPr>
              <a:t> </a:t>
            </a:r>
            <a:r>
              <a:rPr sz="1800" dirty="0">
                <a:latin typeface="Arial"/>
                <a:cs typeface="Arial"/>
              </a:rPr>
              <a:t>people</a:t>
            </a:r>
          </a:p>
        </p:txBody>
      </p:sp>
      <p:sp>
        <p:nvSpPr>
          <p:cNvPr id="24" name="object 24"/>
          <p:cNvSpPr txBox="1"/>
          <p:nvPr/>
        </p:nvSpPr>
        <p:spPr>
          <a:xfrm>
            <a:off x="5586797" y="5869623"/>
            <a:ext cx="1896745" cy="564515"/>
          </a:xfrm>
          <a:prstGeom prst="rect">
            <a:avLst/>
          </a:prstGeom>
        </p:spPr>
        <p:txBody>
          <a:bodyPr vert="horz" wrap="square" lIns="0" tIns="0" rIns="0" bIns="0" rtlCol="0">
            <a:spAutoFit/>
          </a:bodyPr>
          <a:lstStyle/>
          <a:p>
            <a:pPr marL="12700" marR="5080">
              <a:lnSpc>
                <a:spcPct val="100000"/>
              </a:lnSpc>
            </a:pPr>
            <a:r>
              <a:rPr sz="1800" dirty="0">
                <a:latin typeface="Arial"/>
                <a:cs typeface="Arial"/>
              </a:rPr>
              <a:t>Therapist,</a:t>
            </a:r>
            <a:r>
              <a:rPr sz="1800" spc="-105" dirty="0">
                <a:latin typeface="Arial"/>
                <a:cs typeface="Arial"/>
              </a:rPr>
              <a:t> </a:t>
            </a:r>
            <a:r>
              <a:rPr sz="1800" dirty="0">
                <a:latin typeface="Arial"/>
                <a:cs typeface="Arial"/>
              </a:rPr>
              <a:t>Nurses,  </a:t>
            </a:r>
            <a:r>
              <a:rPr sz="1800" spc="-5" dirty="0">
                <a:latin typeface="Arial"/>
                <a:cs typeface="Arial"/>
              </a:rPr>
              <a:t>Care</a:t>
            </a:r>
            <a:r>
              <a:rPr sz="1800" spc="-70" dirty="0">
                <a:latin typeface="Arial"/>
                <a:cs typeface="Arial"/>
              </a:rPr>
              <a:t> </a:t>
            </a:r>
            <a:r>
              <a:rPr sz="1800" spc="-5" dirty="0">
                <a:latin typeface="Arial"/>
                <a:cs typeface="Arial"/>
              </a:rPr>
              <a:t>givers</a:t>
            </a:r>
            <a:endParaRPr sz="1800" dirty="0">
              <a:latin typeface="Arial"/>
              <a:cs typeface="Arial"/>
            </a:endParaRPr>
          </a:p>
        </p:txBody>
      </p:sp>
      <p:sp>
        <p:nvSpPr>
          <p:cNvPr id="25" name="object 25"/>
          <p:cNvSpPr/>
          <p:nvPr/>
        </p:nvSpPr>
        <p:spPr>
          <a:xfrm>
            <a:off x="4233671" y="1319783"/>
            <a:ext cx="2329180" cy="768350"/>
          </a:xfrm>
          <a:custGeom>
            <a:avLst/>
            <a:gdLst/>
            <a:ahLst/>
            <a:cxnLst/>
            <a:rect l="l" t="t" r="r" b="b"/>
            <a:pathLst>
              <a:path w="2329179" h="768350">
                <a:moveTo>
                  <a:pt x="1164336" y="0"/>
                </a:moveTo>
                <a:lnTo>
                  <a:pt x="1095923" y="651"/>
                </a:lnTo>
                <a:lnTo>
                  <a:pt x="1028550" y="2583"/>
                </a:lnTo>
                <a:lnTo>
                  <a:pt x="962328" y="5759"/>
                </a:lnTo>
                <a:lnTo>
                  <a:pt x="897366" y="10143"/>
                </a:lnTo>
                <a:lnTo>
                  <a:pt x="833772" y="15698"/>
                </a:lnTo>
                <a:lnTo>
                  <a:pt x="771655" y="22389"/>
                </a:lnTo>
                <a:lnTo>
                  <a:pt x="711126" y="30180"/>
                </a:lnTo>
                <a:lnTo>
                  <a:pt x="652293" y="39035"/>
                </a:lnTo>
                <a:lnTo>
                  <a:pt x="595265" y="48917"/>
                </a:lnTo>
                <a:lnTo>
                  <a:pt x="540151" y="59791"/>
                </a:lnTo>
                <a:lnTo>
                  <a:pt x="487062" y="71621"/>
                </a:lnTo>
                <a:lnTo>
                  <a:pt x="436105" y="84371"/>
                </a:lnTo>
                <a:lnTo>
                  <a:pt x="387391" y="98004"/>
                </a:lnTo>
                <a:lnTo>
                  <a:pt x="341028" y="112485"/>
                </a:lnTo>
                <a:lnTo>
                  <a:pt x="297125" y="127777"/>
                </a:lnTo>
                <a:lnTo>
                  <a:pt x="255793" y="143846"/>
                </a:lnTo>
                <a:lnTo>
                  <a:pt x="217139" y="160653"/>
                </a:lnTo>
                <a:lnTo>
                  <a:pt x="181274" y="178164"/>
                </a:lnTo>
                <a:lnTo>
                  <a:pt x="118345" y="215153"/>
                </a:lnTo>
                <a:lnTo>
                  <a:pt x="67879" y="254524"/>
                </a:lnTo>
                <a:lnTo>
                  <a:pt x="30751" y="295989"/>
                </a:lnTo>
                <a:lnTo>
                  <a:pt x="7833" y="339260"/>
                </a:lnTo>
                <a:lnTo>
                  <a:pt x="0" y="384048"/>
                </a:lnTo>
                <a:lnTo>
                  <a:pt x="1976" y="406613"/>
                </a:lnTo>
                <a:lnTo>
                  <a:pt x="17461" y="450678"/>
                </a:lnTo>
                <a:lnTo>
                  <a:pt x="47593" y="493082"/>
                </a:lnTo>
                <a:lnTo>
                  <a:pt x="91500" y="533536"/>
                </a:lnTo>
                <a:lnTo>
                  <a:pt x="148306" y="571752"/>
                </a:lnTo>
                <a:lnTo>
                  <a:pt x="217139" y="607442"/>
                </a:lnTo>
                <a:lnTo>
                  <a:pt x="255793" y="624249"/>
                </a:lnTo>
                <a:lnTo>
                  <a:pt x="297125" y="640318"/>
                </a:lnTo>
                <a:lnTo>
                  <a:pt x="341028" y="655610"/>
                </a:lnTo>
                <a:lnTo>
                  <a:pt x="387391" y="670091"/>
                </a:lnTo>
                <a:lnTo>
                  <a:pt x="436105" y="683724"/>
                </a:lnTo>
                <a:lnTo>
                  <a:pt x="487062" y="696474"/>
                </a:lnTo>
                <a:lnTo>
                  <a:pt x="540151" y="708304"/>
                </a:lnTo>
                <a:lnTo>
                  <a:pt x="595265" y="719178"/>
                </a:lnTo>
                <a:lnTo>
                  <a:pt x="652293" y="729060"/>
                </a:lnTo>
                <a:lnTo>
                  <a:pt x="711126" y="737915"/>
                </a:lnTo>
                <a:lnTo>
                  <a:pt x="771655" y="745706"/>
                </a:lnTo>
                <a:lnTo>
                  <a:pt x="833772" y="752397"/>
                </a:lnTo>
                <a:lnTo>
                  <a:pt x="897366" y="757952"/>
                </a:lnTo>
                <a:lnTo>
                  <a:pt x="962328" y="762336"/>
                </a:lnTo>
                <a:lnTo>
                  <a:pt x="1028550" y="765512"/>
                </a:lnTo>
                <a:lnTo>
                  <a:pt x="1095923" y="767444"/>
                </a:lnTo>
                <a:lnTo>
                  <a:pt x="1164336" y="768096"/>
                </a:lnTo>
                <a:lnTo>
                  <a:pt x="1232748" y="767444"/>
                </a:lnTo>
                <a:lnTo>
                  <a:pt x="1300121" y="765512"/>
                </a:lnTo>
                <a:lnTo>
                  <a:pt x="1366343" y="762336"/>
                </a:lnTo>
                <a:lnTo>
                  <a:pt x="1431305" y="757952"/>
                </a:lnTo>
                <a:lnTo>
                  <a:pt x="1494899" y="752397"/>
                </a:lnTo>
                <a:lnTo>
                  <a:pt x="1557016" y="745706"/>
                </a:lnTo>
                <a:lnTo>
                  <a:pt x="1617545" y="737915"/>
                </a:lnTo>
                <a:lnTo>
                  <a:pt x="1676378" y="729060"/>
                </a:lnTo>
                <a:lnTo>
                  <a:pt x="1733406" y="719178"/>
                </a:lnTo>
                <a:lnTo>
                  <a:pt x="1788520" y="708304"/>
                </a:lnTo>
                <a:lnTo>
                  <a:pt x="1841609" y="696474"/>
                </a:lnTo>
                <a:lnTo>
                  <a:pt x="1892566" y="683724"/>
                </a:lnTo>
                <a:lnTo>
                  <a:pt x="1941280" y="670091"/>
                </a:lnTo>
                <a:lnTo>
                  <a:pt x="1987643" y="655610"/>
                </a:lnTo>
                <a:lnTo>
                  <a:pt x="2031546" y="640318"/>
                </a:lnTo>
                <a:lnTo>
                  <a:pt x="2072878" y="624249"/>
                </a:lnTo>
                <a:lnTo>
                  <a:pt x="2111532" y="607442"/>
                </a:lnTo>
                <a:lnTo>
                  <a:pt x="2147397" y="589931"/>
                </a:lnTo>
                <a:lnTo>
                  <a:pt x="2210326" y="552942"/>
                </a:lnTo>
                <a:lnTo>
                  <a:pt x="2260792" y="513571"/>
                </a:lnTo>
                <a:lnTo>
                  <a:pt x="2297920" y="472106"/>
                </a:lnTo>
                <a:lnTo>
                  <a:pt x="2320838" y="428835"/>
                </a:lnTo>
                <a:lnTo>
                  <a:pt x="2328672" y="384048"/>
                </a:lnTo>
                <a:lnTo>
                  <a:pt x="2326695" y="361482"/>
                </a:lnTo>
                <a:lnTo>
                  <a:pt x="2311210" y="317417"/>
                </a:lnTo>
                <a:lnTo>
                  <a:pt x="2281078" y="275013"/>
                </a:lnTo>
                <a:lnTo>
                  <a:pt x="2237171" y="234559"/>
                </a:lnTo>
                <a:lnTo>
                  <a:pt x="2180365" y="196343"/>
                </a:lnTo>
                <a:lnTo>
                  <a:pt x="2111532" y="160653"/>
                </a:lnTo>
                <a:lnTo>
                  <a:pt x="2072878" y="143846"/>
                </a:lnTo>
                <a:lnTo>
                  <a:pt x="2031546" y="127777"/>
                </a:lnTo>
                <a:lnTo>
                  <a:pt x="1987643" y="112485"/>
                </a:lnTo>
                <a:lnTo>
                  <a:pt x="1941280" y="98004"/>
                </a:lnTo>
                <a:lnTo>
                  <a:pt x="1892566" y="84371"/>
                </a:lnTo>
                <a:lnTo>
                  <a:pt x="1841609" y="71621"/>
                </a:lnTo>
                <a:lnTo>
                  <a:pt x="1788520" y="59791"/>
                </a:lnTo>
                <a:lnTo>
                  <a:pt x="1733406" y="48917"/>
                </a:lnTo>
                <a:lnTo>
                  <a:pt x="1676378" y="39035"/>
                </a:lnTo>
                <a:lnTo>
                  <a:pt x="1617545" y="30180"/>
                </a:lnTo>
                <a:lnTo>
                  <a:pt x="1557016" y="22389"/>
                </a:lnTo>
                <a:lnTo>
                  <a:pt x="1494899" y="15698"/>
                </a:lnTo>
                <a:lnTo>
                  <a:pt x="1431305" y="10143"/>
                </a:lnTo>
                <a:lnTo>
                  <a:pt x="1366343" y="5759"/>
                </a:lnTo>
                <a:lnTo>
                  <a:pt x="1300121" y="2583"/>
                </a:lnTo>
                <a:lnTo>
                  <a:pt x="1232748" y="651"/>
                </a:lnTo>
                <a:lnTo>
                  <a:pt x="1164336" y="0"/>
                </a:lnTo>
                <a:close/>
              </a:path>
            </a:pathLst>
          </a:custGeom>
          <a:solidFill>
            <a:srgbClr val="EBEBEB"/>
          </a:solidFill>
        </p:spPr>
        <p:txBody>
          <a:bodyPr wrap="square" lIns="0" tIns="0" rIns="0" bIns="0" rtlCol="0"/>
          <a:lstStyle/>
          <a:p>
            <a:endParaRPr dirty="0"/>
          </a:p>
        </p:txBody>
      </p:sp>
      <p:sp>
        <p:nvSpPr>
          <p:cNvPr id="26" name="object 26"/>
          <p:cNvSpPr/>
          <p:nvPr/>
        </p:nvSpPr>
        <p:spPr>
          <a:xfrm>
            <a:off x="4233671" y="1319783"/>
            <a:ext cx="2329180" cy="768350"/>
          </a:xfrm>
          <a:custGeom>
            <a:avLst/>
            <a:gdLst/>
            <a:ahLst/>
            <a:cxnLst/>
            <a:rect l="l" t="t" r="r" b="b"/>
            <a:pathLst>
              <a:path w="2329179" h="768350">
                <a:moveTo>
                  <a:pt x="0" y="384048"/>
                </a:moveTo>
                <a:lnTo>
                  <a:pt x="7833" y="339260"/>
                </a:lnTo>
                <a:lnTo>
                  <a:pt x="30751" y="295989"/>
                </a:lnTo>
                <a:lnTo>
                  <a:pt x="67879" y="254524"/>
                </a:lnTo>
                <a:lnTo>
                  <a:pt x="118345" y="215153"/>
                </a:lnTo>
                <a:lnTo>
                  <a:pt x="181274" y="178164"/>
                </a:lnTo>
                <a:lnTo>
                  <a:pt x="217139" y="160653"/>
                </a:lnTo>
                <a:lnTo>
                  <a:pt x="255793" y="143846"/>
                </a:lnTo>
                <a:lnTo>
                  <a:pt x="297125" y="127777"/>
                </a:lnTo>
                <a:lnTo>
                  <a:pt x="341028" y="112485"/>
                </a:lnTo>
                <a:lnTo>
                  <a:pt x="387391" y="98004"/>
                </a:lnTo>
                <a:lnTo>
                  <a:pt x="436105" y="84371"/>
                </a:lnTo>
                <a:lnTo>
                  <a:pt x="487062" y="71621"/>
                </a:lnTo>
                <a:lnTo>
                  <a:pt x="540151" y="59791"/>
                </a:lnTo>
                <a:lnTo>
                  <a:pt x="595265" y="48917"/>
                </a:lnTo>
                <a:lnTo>
                  <a:pt x="652293" y="39035"/>
                </a:lnTo>
                <a:lnTo>
                  <a:pt x="711126" y="30180"/>
                </a:lnTo>
                <a:lnTo>
                  <a:pt x="771655" y="22389"/>
                </a:lnTo>
                <a:lnTo>
                  <a:pt x="833772" y="15698"/>
                </a:lnTo>
                <a:lnTo>
                  <a:pt x="897366" y="10143"/>
                </a:lnTo>
                <a:lnTo>
                  <a:pt x="962328" y="5759"/>
                </a:lnTo>
                <a:lnTo>
                  <a:pt x="1028550" y="2583"/>
                </a:lnTo>
                <a:lnTo>
                  <a:pt x="1095923" y="651"/>
                </a:lnTo>
                <a:lnTo>
                  <a:pt x="1164336" y="0"/>
                </a:lnTo>
                <a:lnTo>
                  <a:pt x="1232748" y="651"/>
                </a:lnTo>
                <a:lnTo>
                  <a:pt x="1300121" y="2583"/>
                </a:lnTo>
                <a:lnTo>
                  <a:pt x="1366343" y="5759"/>
                </a:lnTo>
                <a:lnTo>
                  <a:pt x="1431305" y="10143"/>
                </a:lnTo>
                <a:lnTo>
                  <a:pt x="1494899" y="15698"/>
                </a:lnTo>
                <a:lnTo>
                  <a:pt x="1557016" y="22389"/>
                </a:lnTo>
                <a:lnTo>
                  <a:pt x="1617545" y="30180"/>
                </a:lnTo>
                <a:lnTo>
                  <a:pt x="1676378" y="39035"/>
                </a:lnTo>
                <a:lnTo>
                  <a:pt x="1733406" y="48917"/>
                </a:lnTo>
                <a:lnTo>
                  <a:pt x="1788520" y="59791"/>
                </a:lnTo>
                <a:lnTo>
                  <a:pt x="1841609" y="71621"/>
                </a:lnTo>
                <a:lnTo>
                  <a:pt x="1892566" y="84371"/>
                </a:lnTo>
                <a:lnTo>
                  <a:pt x="1941280" y="98004"/>
                </a:lnTo>
                <a:lnTo>
                  <a:pt x="1987643" y="112485"/>
                </a:lnTo>
                <a:lnTo>
                  <a:pt x="2031546" y="127777"/>
                </a:lnTo>
                <a:lnTo>
                  <a:pt x="2072878" y="143846"/>
                </a:lnTo>
                <a:lnTo>
                  <a:pt x="2111532" y="160653"/>
                </a:lnTo>
                <a:lnTo>
                  <a:pt x="2147397" y="178164"/>
                </a:lnTo>
                <a:lnTo>
                  <a:pt x="2210326" y="215153"/>
                </a:lnTo>
                <a:lnTo>
                  <a:pt x="2260792" y="254524"/>
                </a:lnTo>
                <a:lnTo>
                  <a:pt x="2297920" y="295989"/>
                </a:lnTo>
                <a:lnTo>
                  <a:pt x="2320838" y="339260"/>
                </a:lnTo>
                <a:lnTo>
                  <a:pt x="2328672" y="384048"/>
                </a:lnTo>
                <a:lnTo>
                  <a:pt x="2326695" y="406613"/>
                </a:lnTo>
                <a:lnTo>
                  <a:pt x="2311210" y="450678"/>
                </a:lnTo>
                <a:lnTo>
                  <a:pt x="2281078" y="493082"/>
                </a:lnTo>
                <a:lnTo>
                  <a:pt x="2237171" y="533536"/>
                </a:lnTo>
                <a:lnTo>
                  <a:pt x="2180365" y="571752"/>
                </a:lnTo>
                <a:lnTo>
                  <a:pt x="2111532" y="607442"/>
                </a:lnTo>
                <a:lnTo>
                  <a:pt x="2072878" y="624249"/>
                </a:lnTo>
                <a:lnTo>
                  <a:pt x="2031546" y="640318"/>
                </a:lnTo>
                <a:lnTo>
                  <a:pt x="1987643" y="655610"/>
                </a:lnTo>
                <a:lnTo>
                  <a:pt x="1941280" y="670091"/>
                </a:lnTo>
                <a:lnTo>
                  <a:pt x="1892566" y="683724"/>
                </a:lnTo>
                <a:lnTo>
                  <a:pt x="1841609" y="696474"/>
                </a:lnTo>
                <a:lnTo>
                  <a:pt x="1788520" y="708304"/>
                </a:lnTo>
                <a:lnTo>
                  <a:pt x="1733406" y="719178"/>
                </a:lnTo>
                <a:lnTo>
                  <a:pt x="1676378" y="729060"/>
                </a:lnTo>
                <a:lnTo>
                  <a:pt x="1617545" y="737915"/>
                </a:lnTo>
                <a:lnTo>
                  <a:pt x="1557016" y="745706"/>
                </a:lnTo>
                <a:lnTo>
                  <a:pt x="1494899" y="752397"/>
                </a:lnTo>
                <a:lnTo>
                  <a:pt x="1431305" y="757952"/>
                </a:lnTo>
                <a:lnTo>
                  <a:pt x="1366343" y="762336"/>
                </a:lnTo>
                <a:lnTo>
                  <a:pt x="1300121" y="765512"/>
                </a:lnTo>
                <a:lnTo>
                  <a:pt x="1232748" y="767444"/>
                </a:lnTo>
                <a:lnTo>
                  <a:pt x="1164336" y="768096"/>
                </a:lnTo>
                <a:lnTo>
                  <a:pt x="1095923" y="767444"/>
                </a:lnTo>
                <a:lnTo>
                  <a:pt x="1028550" y="765512"/>
                </a:lnTo>
                <a:lnTo>
                  <a:pt x="962328" y="762336"/>
                </a:lnTo>
                <a:lnTo>
                  <a:pt x="897366" y="757952"/>
                </a:lnTo>
                <a:lnTo>
                  <a:pt x="833772" y="752397"/>
                </a:lnTo>
                <a:lnTo>
                  <a:pt x="771655" y="745706"/>
                </a:lnTo>
                <a:lnTo>
                  <a:pt x="711126" y="737915"/>
                </a:lnTo>
                <a:lnTo>
                  <a:pt x="652293" y="729060"/>
                </a:lnTo>
                <a:lnTo>
                  <a:pt x="595265" y="719178"/>
                </a:lnTo>
                <a:lnTo>
                  <a:pt x="540151" y="708304"/>
                </a:lnTo>
                <a:lnTo>
                  <a:pt x="487062" y="696474"/>
                </a:lnTo>
                <a:lnTo>
                  <a:pt x="436105" y="683724"/>
                </a:lnTo>
                <a:lnTo>
                  <a:pt x="387391" y="670091"/>
                </a:lnTo>
                <a:lnTo>
                  <a:pt x="341028" y="655610"/>
                </a:lnTo>
                <a:lnTo>
                  <a:pt x="297125" y="640318"/>
                </a:lnTo>
                <a:lnTo>
                  <a:pt x="255793" y="624249"/>
                </a:lnTo>
                <a:lnTo>
                  <a:pt x="217139" y="607442"/>
                </a:lnTo>
                <a:lnTo>
                  <a:pt x="181274" y="589931"/>
                </a:lnTo>
                <a:lnTo>
                  <a:pt x="118345" y="552942"/>
                </a:lnTo>
                <a:lnTo>
                  <a:pt x="67879" y="513571"/>
                </a:lnTo>
                <a:lnTo>
                  <a:pt x="30751" y="472106"/>
                </a:lnTo>
                <a:lnTo>
                  <a:pt x="7833" y="428835"/>
                </a:lnTo>
                <a:lnTo>
                  <a:pt x="0" y="384048"/>
                </a:lnTo>
                <a:close/>
              </a:path>
            </a:pathLst>
          </a:custGeom>
          <a:ln w="25400">
            <a:solidFill>
              <a:srgbClr val="000000"/>
            </a:solidFill>
          </a:ln>
        </p:spPr>
        <p:txBody>
          <a:bodyPr wrap="square" lIns="0" tIns="0" rIns="0" bIns="0" rtlCol="0"/>
          <a:lstStyle/>
          <a:p>
            <a:endParaRPr dirty="0"/>
          </a:p>
        </p:txBody>
      </p:sp>
      <p:sp>
        <p:nvSpPr>
          <p:cNvPr id="27" name="object 27"/>
          <p:cNvSpPr txBox="1"/>
          <p:nvPr/>
        </p:nvSpPr>
        <p:spPr>
          <a:xfrm>
            <a:off x="4715093" y="1455792"/>
            <a:ext cx="1362710" cy="503555"/>
          </a:xfrm>
          <a:prstGeom prst="rect">
            <a:avLst/>
          </a:prstGeom>
        </p:spPr>
        <p:txBody>
          <a:bodyPr vert="horz" wrap="square" lIns="0" tIns="0" rIns="0" bIns="0" rtlCol="0">
            <a:spAutoFit/>
          </a:bodyPr>
          <a:lstStyle/>
          <a:p>
            <a:pPr marL="12700" marR="5080" indent="54610">
              <a:lnSpc>
                <a:spcPct val="100000"/>
              </a:lnSpc>
            </a:pPr>
            <a:r>
              <a:rPr sz="1600" b="1" spc="-5" dirty="0">
                <a:latin typeface="Arial"/>
                <a:cs typeface="Arial"/>
              </a:rPr>
              <a:t>Data storage  server;</a:t>
            </a:r>
            <a:r>
              <a:rPr sz="1600" b="1" spc="-85" dirty="0">
                <a:latin typeface="Arial"/>
                <a:cs typeface="Arial"/>
              </a:rPr>
              <a:t> </a:t>
            </a:r>
            <a:r>
              <a:rPr sz="1600" b="1" spc="5" dirty="0">
                <a:latin typeface="Arial"/>
                <a:cs typeface="Arial"/>
              </a:rPr>
              <a:t>DBMS</a:t>
            </a:r>
            <a:endParaRPr sz="1600" dirty="0">
              <a:latin typeface="Arial"/>
              <a:cs typeface="Arial"/>
            </a:endParaRPr>
          </a:p>
        </p:txBody>
      </p:sp>
      <p:sp>
        <p:nvSpPr>
          <p:cNvPr id="28" name="object 28"/>
          <p:cNvSpPr/>
          <p:nvPr/>
        </p:nvSpPr>
        <p:spPr>
          <a:xfrm>
            <a:off x="6025896" y="2868167"/>
            <a:ext cx="2740660" cy="1042669"/>
          </a:xfrm>
          <a:custGeom>
            <a:avLst/>
            <a:gdLst/>
            <a:ahLst/>
            <a:cxnLst/>
            <a:rect l="l" t="t" r="r" b="b"/>
            <a:pathLst>
              <a:path w="2740659" h="1042670">
                <a:moveTo>
                  <a:pt x="1370076" y="0"/>
                </a:moveTo>
                <a:lnTo>
                  <a:pt x="1301694" y="637"/>
                </a:lnTo>
                <a:lnTo>
                  <a:pt x="1234181" y="2531"/>
                </a:lnTo>
                <a:lnTo>
                  <a:pt x="1167614" y="5651"/>
                </a:lnTo>
                <a:lnTo>
                  <a:pt x="1102072" y="9966"/>
                </a:lnTo>
                <a:lnTo>
                  <a:pt x="1037634" y="15448"/>
                </a:lnTo>
                <a:lnTo>
                  <a:pt x="974377" y="22067"/>
                </a:lnTo>
                <a:lnTo>
                  <a:pt x="912381" y="29792"/>
                </a:lnTo>
                <a:lnTo>
                  <a:pt x="851723" y="38593"/>
                </a:lnTo>
                <a:lnTo>
                  <a:pt x="792483" y="48441"/>
                </a:lnTo>
                <a:lnTo>
                  <a:pt x="734739" y="59307"/>
                </a:lnTo>
                <a:lnTo>
                  <a:pt x="678569" y="71159"/>
                </a:lnTo>
                <a:lnTo>
                  <a:pt x="624052" y="83969"/>
                </a:lnTo>
                <a:lnTo>
                  <a:pt x="571266" y="97706"/>
                </a:lnTo>
                <a:lnTo>
                  <a:pt x="520290" y="112340"/>
                </a:lnTo>
                <a:lnTo>
                  <a:pt x="471202" y="127842"/>
                </a:lnTo>
                <a:lnTo>
                  <a:pt x="424081" y="144182"/>
                </a:lnTo>
                <a:lnTo>
                  <a:pt x="379006" y="161330"/>
                </a:lnTo>
                <a:lnTo>
                  <a:pt x="336054" y="179256"/>
                </a:lnTo>
                <a:lnTo>
                  <a:pt x="295304" y="197930"/>
                </a:lnTo>
                <a:lnTo>
                  <a:pt x="256835" y="217322"/>
                </a:lnTo>
                <a:lnTo>
                  <a:pt x="220726" y="237403"/>
                </a:lnTo>
                <a:lnTo>
                  <a:pt x="187054" y="258143"/>
                </a:lnTo>
                <a:lnTo>
                  <a:pt x="127337" y="301478"/>
                </a:lnTo>
                <a:lnTo>
                  <a:pt x="78313" y="347090"/>
                </a:lnTo>
                <a:lnTo>
                  <a:pt x="40609" y="394739"/>
                </a:lnTo>
                <a:lnTo>
                  <a:pt x="14854" y="444187"/>
                </a:lnTo>
                <a:lnTo>
                  <a:pt x="1676" y="495194"/>
                </a:lnTo>
                <a:lnTo>
                  <a:pt x="0" y="521208"/>
                </a:lnTo>
                <a:lnTo>
                  <a:pt x="1676" y="547221"/>
                </a:lnTo>
                <a:lnTo>
                  <a:pt x="14854" y="598228"/>
                </a:lnTo>
                <a:lnTo>
                  <a:pt x="40609" y="647676"/>
                </a:lnTo>
                <a:lnTo>
                  <a:pt x="78313" y="695325"/>
                </a:lnTo>
                <a:lnTo>
                  <a:pt x="127337" y="740937"/>
                </a:lnTo>
                <a:lnTo>
                  <a:pt x="187054" y="784272"/>
                </a:lnTo>
                <a:lnTo>
                  <a:pt x="220726" y="805012"/>
                </a:lnTo>
                <a:lnTo>
                  <a:pt x="256835" y="825093"/>
                </a:lnTo>
                <a:lnTo>
                  <a:pt x="295304" y="844485"/>
                </a:lnTo>
                <a:lnTo>
                  <a:pt x="336054" y="863159"/>
                </a:lnTo>
                <a:lnTo>
                  <a:pt x="379006" y="881085"/>
                </a:lnTo>
                <a:lnTo>
                  <a:pt x="424081" y="898233"/>
                </a:lnTo>
                <a:lnTo>
                  <a:pt x="471202" y="914573"/>
                </a:lnTo>
                <a:lnTo>
                  <a:pt x="520290" y="930075"/>
                </a:lnTo>
                <a:lnTo>
                  <a:pt x="571266" y="944709"/>
                </a:lnTo>
                <a:lnTo>
                  <a:pt x="624052" y="958446"/>
                </a:lnTo>
                <a:lnTo>
                  <a:pt x="678569" y="971256"/>
                </a:lnTo>
                <a:lnTo>
                  <a:pt x="734739" y="983108"/>
                </a:lnTo>
                <a:lnTo>
                  <a:pt x="792483" y="993974"/>
                </a:lnTo>
                <a:lnTo>
                  <a:pt x="851723" y="1003822"/>
                </a:lnTo>
                <a:lnTo>
                  <a:pt x="912381" y="1012623"/>
                </a:lnTo>
                <a:lnTo>
                  <a:pt x="974377" y="1020348"/>
                </a:lnTo>
                <a:lnTo>
                  <a:pt x="1037634" y="1026967"/>
                </a:lnTo>
                <a:lnTo>
                  <a:pt x="1102072" y="1032449"/>
                </a:lnTo>
                <a:lnTo>
                  <a:pt x="1167614" y="1036764"/>
                </a:lnTo>
                <a:lnTo>
                  <a:pt x="1234181" y="1039884"/>
                </a:lnTo>
                <a:lnTo>
                  <a:pt x="1301694" y="1041778"/>
                </a:lnTo>
                <a:lnTo>
                  <a:pt x="1370076" y="1042416"/>
                </a:lnTo>
                <a:lnTo>
                  <a:pt x="1438456" y="1041778"/>
                </a:lnTo>
                <a:lnTo>
                  <a:pt x="1505968" y="1039884"/>
                </a:lnTo>
                <a:lnTo>
                  <a:pt x="1572534" y="1036764"/>
                </a:lnTo>
                <a:lnTo>
                  <a:pt x="1638075" y="1032449"/>
                </a:lnTo>
                <a:lnTo>
                  <a:pt x="1702513" y="1026967"/>
                </a:lnTo>
                <a:lnTo>
                  <a:pt x="1765769" y="1020348"/>
                </a:lnTo>
                <a:lnTo>
                  <a:pt x="1827765" y="1012623"/>
                </a:lnTo>
                <a:lnTo>
                  <a:pt x="1888422" y="1003822"/>
                </a:lnTo>
                <a:lnTo>
                  <a:pt x="1947662" y="993974"/>
                </a:lnTo>
                <a:lnTo>
                  <a:pt x="2005406" y="983108"/>
                </a:lnTo>
                <a:lnTo>
                  <a:pt x="2061576" y="971256"/>
                </a:lnTo>
                <a:lnTo>
                  <a:pt x="2116094" y="958446"/>
                </a:lnTo>
                <a:lnTo>
                  <a:pt x="2168879" y="944709"/>
                </a:lnTo>
                <a:lnTo>
                  <a:pt x="2219856" y="930075"/>
                </a:lnTo>
                <a:lnTo>
                  <a:pt x="2268944" y="914573"/>
                </a:lnTo>
                <a:lnTo>
                  <a:pt x="2316065" y="898233"/>
                </a:lnTo>
                <a:lnTo>
                  <a:pt x="2361141" y="881085"/>
                </a:lnTo>
                <a:lnTo>
                  <a:pt x="2404093" y="863159"/>
                </a:lnTo>
                <a:lnTo>
                  <a:pt x="2444843" y="844485"/>
                </a:lnTo>
                <a:lnTo>
                  <a:pt x="2483312" y="825093"/>
                </a:lnTo>
                <a:lnTo>
                  <a:pt x="2519422" y="805012"/>
                </a:lnTo>
                <a:lnTo>
                  <a:pt x="2553095" y="784272"/>
                </a:lnTo>
                <a:lnTo>
                  <a:pt x="2612812" y="740937"/>
                </a:lnTo>
                <a:lnTo>
                  <a:pt x="2661837" y="695325"/>
                </a:lnTo>
                <a:lnTo>
                  <a:pt x="2699541" y="647676"/>
                </a:lnTo>
                <a:lnTo>
                  <a:pt x="2725296" y="598228"/>
                </a:lnTo>
                <a:lnTo>
                  <a:pt x="2738475" y="547221"/>
                </a:lnTo>
                <a:lnTo>
                  <a:pt x="2740152" y="521208"/>
                </a:lnTo>
                <a:lnTo>
                  <a:pt x="2738475" y="495194"/>
                </a:lnTo>
                <a:lnTo>
                  <a:pt x="2725296" y="444187"/>
                </a:lnTo>
                <a:lnTo>
                  <a:pt x="2699541" y="394739"/>
                </a:lnTo>
                <a:lnTo>
                  <a:pt x="2661837" y="347090"/>
                </a:lnTo>
                <a:lnTo>
                  <a:pt x="2612812" y="301478"/>
                </a:lnTo>
                <a:lnTo>
                  <a:pt x="2553095" y="258143"/>
                </a:lnTo>
                <a:lnTo>
                  <a:pt x="2519422" y="237403"/>
                </a:lnTo>
                <a:lnTo>
                  <a:pt x="2483312" y="217322"/>
                </a:lnTo>
                <a:lnTo>
                  <a:pt x="2444843" y="197930"/>
                </a:lnTo>
                <a:lnTo>
                  <a:pt x="2404093" y="179256"/>
                </a:lnTo>
                <a:lnTo>
                  <a:pt x="2361141" y="161330"/>
                </a:lnTo>
                <a:lnTo>
                  <a:pt x="2316065" y="144182"/>
                </a:lnTo>
                <a:lnTo>
                  <a:pt x="2268944" y="127842"/>
                </a:lnTo>
                <a:lnTo>
                  <a:pt x="2219856" y="112340"/>
                </a:lnTo>
                <a:lnTo>
                  <a:pt x="2168879" y="97706"/>
                </a:lnTo>
                <a:lnTo>
                  <a:pt x="2116094" y="83969"/>
                </a:lnTo>
                <a:lnTo>
                  <a:pt x="2061576" y="71159"/>
                </a:lnTo>
                <a:lnTo>
                  <a:pt x="2005406" y="59307"/>
                </a:lnTo>
                <a:lnTo>
                  <a:pt x="1947662" y="48441"/>
                </a:lnTo>
                <a:lnTo>
                  <a:pt x="1888422" y="38593"/>
                </a:lnTo>
                <a:lnTo>
                  <a:pt x="1827765" y="29792"/>
                </a:lnTo>
                <a:lnTo>
                  <a:pt x="1765769" y="22067"/>
                </a:lnTo>
                <a:lnTo>
                  <a:pt x="1702513" y="15448"/>
                </a:lnTo>
                <a:lnTo>
                  <a:pt x="1638075" y="9966"/>
                </a:lnTo>
                <a:lnTo>
                  <a:pt x="1572534" y="5651"/>
                </a:lnTo>
                <a:lnTo>
                  <a:pt x="1505968" y="2531"/>
                </a:lnTo>
                <a:lnTo>
                  <a:pt x="1438456" y="637"/>
                </a:lnTo>
                <a:lnTo>
                  <a:pt x="1370076" y="0"/>
                </a:lnTo>
                <a:close/>
              </a:path>
            </a:pathLst>
          </a:custGeom>
          <a:solidFill>
            <a:srgbClr val="EBEBEB"/>
          </a:solidFill>
        </p:spPr>
        <p:txBody>
          <a:bodyPr wrap="square" lIns="0" tIns="0" rIns="0" bIns="0" rtlCol="0"/>
          <a:lstStyle/>
          <a:p>
            <a:endParaRPr dirty="0"/>
          </a:p>
        </p:txBody>
      </p:sp>
      <p:sp>
        <p:nvSpPr>
          <p:cNvPr id="29" name="object 29"/>
          <p:cNvSpPr/>
          <p:nvPr/>
        </p:nvSpPr>
        <p:spPr>
          <a:xfrm>
            <a:off x="6025896" y="2868167"/>
            <a:ext cx="2740660" cy="1042669"/>
          </a:xfrm>
          <a:custGeom>
            <a:avLst/>
            <a:gdLst/>
            <a:ahLst/>
            <a:cxnLst/>
            <a:rect l="l" t="t" r="r" b="b"/>
            <a:pathLst>
              <a:path w="2740659" h="1042670">
                <a:moveTo>
                  <a:pt x="0" y="521208"/>
                </a:moveTo>
                <a:lnTo>
                  <a:pt x="6654" y="469510"/>
                </a:lnTo>
                <a:lnTo>
                  <a:pt x="26199" y="419253"/>
                </a:lnTo>
                <a:lnTo>
                  <a:pt x="58007" y="370675"/>
                </a:lnTo>
                <a:lnTo>
                  <a:pt x="101449" y="324014"/>
                </a:lnTo>
                <a:lnTo>
                  <a:pt x="155898" y="279511"/>
                </a:lnTo>
                <a:lnTo>
                  <a:pt x="220726" y="237403"/>
                </a:lnTo>
                <a:lnTo>
                  <a:pt x="256835" y="217322"/>
                </a:lnTo>
                <a:lnTo>
                  <a:pt x="295304" y="197930"/>
                </a:lnTo>
                <a:lnTo>
                  <a:pt x="336054" y="179256"/>
                </a:lnTo>
                <a:lnTo>
                  <a:pt x="379006" y="161330"/>
                </a:lnTo>
                <a:lnTo>
                  <a:pt x="424081" y="144182"/>
                </a:lnTo>
                <a:lnTo>
                  <a:pt x="471202" y="127842"/>
                </a:lnTo>
                <a:lnTo>
                  <a:pt x="520290" y="112340"/>
                </a:lnTo>
                <a:lnTo>
                  <a:pt x="571266" y="97706"/>
                </a:lnTo>
                <a:lnTo>
                  <a:pt x="624052" y="83969"/>
                </a:lnTo>
                <a:lnTo>
                  <a:pt x="678569" y="71159"/>
                </a:lnTo>
                <a:lnTo>
                  <a:pt x="734739" y="59307"/>
                </a:lnTo>
                <a:lnTo>
                  <a:pt x="792483" y="48441"/>
                </a:lnTo>
                <a:lnTo>
                  <a:pt x="851723" y="38593"/>
                </a:lnTo>
                <a:lnTo>
                  <a:pt x="912381" y="29792"/>
                </a:lnTo>
                <a:lnTo>
                  <a:pt x="974377" y="22067"/>
                </a:lnTo>
                <a:lnTo>
                  <a:pt x="1037634" y="15448"/>
                </a:lnTo>
                <a:lnTo>
                  <a:pt x="1102072" y="9966"/>
                </a:lnTo>
                <a:lnTo>
                  <a:pt x="1167614" y="5651"/>
                </a:lnTo>
                <a:lnTo>
                  <a:pt x="1234181" y="2531"/>
                </a:lnTo>
                <a:lnTo>
                  <a:pt x="1301694" y="637"/>
                </a:lnTo>
                <a:lnTo>
                  <a:pt x="1370076" y="0"/>
                </a:lnTo>
                <a:lnTo>
                  <a:pt x="1438456" y="637"/>
                </a:lnTo>
                <a:lnTo>
                  <a:pt x="1505968" y="2531"/>
                </a:lnTo>
                <a:lnTo>
                  <a:pt x="1572534" y="5651"/>
                </a:lnTo>
                <a:lnTo>
                  <a:pt x="1638075" y="9966"/>
                </a:lnTo>
                <a:lnTo>
                  <a:pt x="1702513" y="15448"/>
                </a:lnTo>
                <a:lnTo>
                  <a:pt x="1765769" y="22067"/>
                </a:lnTo>
                <a:lnTo>
                  <a:pt x="1827765" y="29792"/>
                </a:lnTo>
                <a:lnTo>
                  <a:pt x="1888422" y="38593"/>
                </a:lnTo>
                <a:lnTo>
                  <a:pt x="1947662" y="48441"/>
                </a:lnTo>
                <a:lnTo>
                  <a:pt x="2005406" y="59307"/>
                </a:lnTo>
                <a:lnTo>
                  <a:pt x="2061576" y="71159"/>
                </a:lnTo>
                <a:lnTo>
                  <a:pt x="2116094" y="83969"/>
                </a:lnTo>
                <a:lnTo>
                  <a:pt x="2168879" y="97706"/>
                </a:lnTo>
                <a:lnTo>
                  <a:pt x="2219856" y="112340"/>
                </a:lnTo>
                <a:lnTo>
                  <a:pt x="2268944" y="127842"/>
                </a:lnTo>
                <a:lnTo>
                  <a:pt x="2316065" y="144182"/>
                </a:lnTo>
                <a:lnTo>
                  <a:pt x="2361141" y="161330"/>
                </a:lnTo>
                <a:lnTo>
                  <a:pt x="2404093" y="179256"/>
                </a:lnTo>
                <a:lnTo>
                  <a:pt x="2444843" y="197930"/>
                </a:lnTo>
                <a:lnTo>
                  <a:pt x="2483312" y="217322"/>
                </a:lnTo>
                <a:lnTo>
                  <a:pt x="2519422" y="237403"/>
                </a:lnTo>
                <a:lnTo>
                  <a:pt x="2553095" y="258143"/>
                </a:lnTo>
                <a:lnTo>
                  <a:pt x="2612812" y="301478"/>
                </a:lnTo>
                <a:lnTo>
                  <a:pt x="2661837" y="347090"/>
                </a:lnTo>
                <a:lnTo>
                  <a:pt x="2699541" y="394739"/>
                </a:lnTo>
                <a:lnTo>
                  <a:pt x="2725296" y="444187"/>
                </a:lnTo>
                <a:lnTo>
                  <a:pt x="2738475" y="495194"/>
                </a:lnTo>
                <a:lnTo>
                  <a:pt x="2740152" y="521208"/>
                </a:lnTo>
                <a:lnTo>
                  <a:pt x="2738475" y="547221"/>
                </a:lnTo>
                <a:lnTo>
                  <a:pt x="2725296" y="598228"/>
                </a:lnTo>
                <a:lnTo>
                  <a:pt x="2699541" y="647676"/>
                </a:lnTo>
                <a:lnTo>
                  <a:pt x="2661837" y="695325"/>
                </a:lnTo>
                <a:lnTo>
                  <a:pt x="2612812" y="740937"/>
                </a:lnTo>
                <a:lnTo>
                  <a:pt x="2553095" y="784272"/>
                </a:lnTo>
                <a:lnTo>
                  <a:pt x="2519422" y="805012"/>
                </a:lnTo>
                <a:lnTo>
                  <a:pt x="2483312" y="825093"/>
                </a:lnTo>
                <a:lnTo>
                  <a:pt x="2444843" y="844485"/>
                </a:lnTo>
                <a:lnTo>
                  <a:pt x="2404093" y="863159"/>
                </a:lnTo>
                <a:lnTo>
                  <a:pt x="2361141" y="881085"/>
                </a:lnTo>
                <a:lnTo>
                  <a:pt x="2316065" y="898233"/>
                </a:lnTo>
                <a:lnTo>
                  <a:pt x="2268944" y="914573"/>
                </a:lnTo>
                <a:lnTo>
                  <a:pt x="2219856" y="930075"/>
                </a:lnTo>
                <a:lnTo>
                  <a:pt x="2168879" y="944709"/>
                </a:lnTo>
                <a:lnTo>
                  <a:pt x="2116094" y="958446"/>
                </a:lnTo>
                <a:lnTo>
                  <a:pt x="2061576" y="971256"/>
                </a:lnTo>
                <a:lnTo>
                  <a:pt x="2005406" y="983108"/>
                </a:lnTo>
                <a:lnTo>
                  <a:pt x="1947662" y="993974"/>
                </a:lnTo>
                <a:lnTo>
                  <a:pt x="1888422" y="1003822"/>
                </a:lnTo>
                <a:lnTo>
                  <a:pt x="1827765" y="1012623"/>
                </a:lnTo>
                <a:lnTo>
                  <a:pt x="1765769" y="1020348"/>
                </a:lnTo>
                <a:lnTo>
                  <a:pt x="1702513" y="1026967"/>
                </a:lnTo>
                <a:lnTo>
                  <a:pt x="1638075" y="1032449"/>
                </a:lnTo>
                <a:lnTo>
                  <a:pt x="1572534" y="1036764"/>
                </a:lnTo>
                <a:lnTo>
                  <a:pt x="1505968" y="1039884"/>
                </a:lnTo>
                <a:lnTo>
                  <a:pt x="1438456" y="1041778"/>
                </a:lnTo>
                <a:lnTo>
                  <a:pt x="1370076" y="1042416"/>
                </a:lnTo>
                <a:lnTo>
                  <a:pt x="1301694" y="1041778"/>
                </a:lnTo>
                <a:lnTo>
                  <a:pt x="1234181" y="1039884"/>
                </a:lnTo>
                <a:lnTo>
                  <a:pt x="1167614" y="1036764"/>
                </a:lnTo>
                <a:lnTo>
                  <a:pt x="1102072" y="1032449"/>
                </a:lnTo>
                <a:lnTo>
                  <a:pt x="1037634" y="1026967"/>
                </a:lnTo>
                <a:lnTo>
                  <a:pt x="974377" y="1020348"/>
                </a:lnTo>
                <a:lnTo>
                  <a:pt x="912381" y="1012623"/>
                </a:lnTo>
                <a:lnTo>
                  <a:pt x="851723" y="1003822"/>
                </a:lnTo>
                <a:lnTo>
                  <a:pt x="792483" y="993974"/>
                </a:lnTo>
                <a:lnTo>
                  <a:pt x="734739" y="983108"/>
                </a:lnTo>
                <a:lnTo>
                  <a:pt x="678569" y="971256"/>
                </a:lnTo>
                <a:lnTo>
                  <a:pt x="624052" y="958446"/>
                </a:lnTo>
                <a:lnTo>
                  <a:pt x="571266" y="944709"/>
                </a:lnTo>
                <a:lnTo>
                  <a:pt x="520290" y="930075"/>
                </a:lnTo>
                <a:lnTo>
                  <a:pt x="471202" y="914573"/>
                </a:lnTo>
                <a:lnTo>
                  <a:pt x="424081" y="898233"/>
                </a:lnTo>
                <a:lnTo>
                  <a:pt x="379006" y="881085"/>
                </a:lnTo>
                <a:lnTo>
                  <a:pt x="336054" y="863159"/>
                </a:lnTo>
                <a:lnTo>
                  <a:pt x="295304" y="844485"/>
                </a:lnTo>
                <a:lnTo>
                  <a:pt x="256835" y="825093"/>
                </a:lnTo>
                <a:lnTo>
                  <a:pt x="220726" y="805012"/>
                </a:lnTo>
                <a:lnTo>
                  <a:pt x="187054" y="784272"/>
                </a:lnTo>
                <a:lnTo>
                  <a:pt x="127337" y="740937"/>
                </a:lnTo>
                <a:lnTo>
                  <a:pt x="78313" y="695325"/>
                </a:lnTo>
                <a:lnTo>
                  <a:pt x="40609" y="647676"/>
                </a:lnTo>
                <a:lnTo>
                  <a:pt x="14854" y="598228"/>
                </a:lnTo>
                <a:lnTo>
                  <a:pt x="1676" y="547221"/>
                </a:lnTo>
                <a:lnTo>
                  <a:pt x="0" y="521208"/>
                </a:lnTo>
                <a:close/>
              </a:path>
            </a:pathLst>
          </a:custGeom>
          <a:ln w="25400">
            <a:solidFill>
              <a:srgbClr val="000000"/>
            </a:solidFill>
          </a:ln>
        </p:spPr>
        <p:txBody>
          <a:bodyPr wrap="square" lIns="0" tIns="0" rIns="0" bIns="0" rtlCol="0"/>
          <a:lstStyle/>
          <a:p>
            <a:endParaRPr dirty="0"/>
          </a:p>
        </p:txBody>
      </p:sp>
      <p:sp>
        <p:nvSpPr>
          <p:cNvPr id="30" name="object 30"/>
          <p:cNvSpPr txBox="1"/>
          <p:nvPr/>
        </p:nvSpPr>
        <p:spPr>
          <a:xfrm>
            <a:off x="6624655" y="2835549"/>
            <a:ext cx="1543050" cy="1113155"/>
          </a:xfrm>
          <a:prstGeom prst="rect">
            <a:avLst/>
          </a:prstGeom>
        </p:spPr>
        <p:txBody>
          <a:bodyPr vert="horz" wrap="square" lIns="0" tIns="0" rIns="0" bIns="0" rtlCol="0">
            <a:spAutoFit/>
          </a:bodyPr>
          <a:lstStyle/>
          <a:p>
            <a:pPr marL="12700" marR="5080" algn="ctr">
              <a:lnSpc>
                <a:spcPct val="100000"/>
              </a:lnSpc>
            </a:pPr>
            <a:r>
              <a:rPr sz="1800" b="1" dirty="0">
                <a:latin typeface="Arial"/>
                <a:cs typeface="Arial"/>
              </a:rPr>
              <a:t>Hospital,  </a:t>
            </a:r>
            <a:r>
              <a:rPr sz="1800" b="1" spc="-10" dirty="0">
                <a:latin typeface="Arial"/>
                <a:cs typeface="Arial"/>
              </a:rPr>
              <a:t>R</a:t>
            </a:r>
            <a:r>
              <a:rPr sz="1800" b="1" dirty="0">
                <a:latin typeface="Arial"/>
                <a:cs typeface="Arial"/>
              </a:rPr>
              <a:t>eh</a:t>
            </a:r>
            <a:r>
              <a:rPr sz="1800" b="1" spc="5" dirty="0">
                <a:latin typeface="Arial"/>
                <a:cs typeface="Arial"/>
              </a:rPr>
              <a:t>a</a:t>
            </a:r>
            <a:r>
              <a:rPr sz="1800" b="1" dirty="0">
                <a:latin typeface="Arial"/>
                <a:cs typeface="Arial"/>
              </a:rPr>
              <a:t>bilitation  </a:t>
            </a:r>
            <a:r>
              <a:rPr sz="1800" b="1" spc="-15" dirty="0">
                <a:latin typeface="Arial"/>
                <a:cs typeface="Arial"/>
              </a:rPr>
              <a:t>center, </a:t>
            </a:r>
            <a:r>
              <a:rPr sz="1800" b="1" dirty="0">
                <a:latin typeface="Arial"/>
                <a:cs typeface="Arial"/>
              </a:rPr>
              <a:t>or  Clinicians</a:t>
            </a:r>
            <a:endParaRPr sz="1800" dirty="0">
              <a:latin typeface="Arial"/>
              <a:cs typeface="Arial"/>
            </a:endParaRPr>
          </a:p>
        </p:txBody>
      </p:sp>
      <p:sp>
        <p:nvSpPr>
          <p:cNvPr id="31" name="object 31"/>
          <p:cNvSpPr/>
          <p:nvPr/>
        </p:nvSpPr>
        <p:spPr>
          <a:xfrm>
            <a:off x="2350007" y="3081527"/>
            <a:ext cx="1963420" cy="542925"/>
          </a:xfrm>
          <a:custGeom>
            <a:avLst/>
            <a:gdLst/>
            <a:ahLst/>
            <a:cxnLst/>
            <a:rect l="l" t="t" r="r" b="b"/>
            <a:pathLst>
              <a:path w="1963420" h="542925">
                <a:moveTo>
                  <a:pt x="981456" y="0"/>
                </a:moveTo>
                <a:lnTo>
                  <a:pt x="911363" y="681"/>
                </a:lnTo>
                <a:lnTo>
                  <a:pt x="842601" y="2693"/>
                </a:lnTo>
                <a:lnTo>
                  <a:pt x="775336" y="5992"/>
                </a:lnTo>
                <a:lnTo>
                  <a:pt x="709732" y="10530"/>
                </a:lnTo>
                <a:lnTo>
                  <a:pt x="645957" y="16262"/>
                </a:lnTo>
                <a:lnTo>
                  <a:pt x="584177" y="23142"/>
                </a:lnTo>
                <a:lnTo>
                  <a:pt x="524558" y="31124"/>
                </a:lnTo>
                <a:lnTo>
                  <a:pt x="467265" y="40163"/>
                </a:lnTo>
                <a:lnTo>
                  <a:pt x="412464" y="50212"/>
                </a:lnTo>
                <a:lnTo>
                  <a:pt x="360323" y="61225"/>
                </a:lnTo>
                <a:lnTo>
                  <a:pt x="311006" y="73156"/>
                </a:lnTo>
                <a:lnTo>
                  <a:pt x="264681" y="85961"/>
                </a:lnTo>
                <a:lnTo>
                  <a:pt x="221512" y="99592"/>
                </a:lnTo>
                <a:lnTo>
                  <a:pt x="181667" y="114003"/>
                </a:lnTo>
                <a:lnTo>
                  <a:pt x="145310" y="129150"/>
                </a:lnTo>
                <a:lnTo>
                  <a:pt x="83730" y="161464"/>
                </a:lnTo>
                <a:lnTo>
                  <a:pt x="38099" y="196168"/>
                </a:lnTo>
                <a:lnTo>
                  <a:pt x="9746" y="232892"/>
                </a:lnTo>
                <a:lnTo>
                  <a:pt x="0" y="271272"/>
                </a:lnTo>
                <a:lnTo>
                  <a:pt x="2464" y="290645"/>
                </a:lnTo>
                <a:lnTo>
                  <a:pt x="21679" y="328243"/>
                </a:lnTo>
                <a:lnTo>
                  <a:pt x="58837" y="364003"/>
                </a:lnTo>
                <a:lnTo>
                  <a:pt x="112609" y="397557"/>
                </a:lnTo>
                <a:lnTo>
                  <a:pt x="181667" y="428540"/>
                </a:lnTo>
                <a:lnTo>
                  <a:pt x="221512" y="442951"/>
                </a:lnTo>
                <a:lnTo>
                  <a:pt x="264681" y="456582"/>
                </a:lnTo>
                <a:lnTo>
                  <a:pt x="311006" y="469387"/>
                </a:lnTo>
                <a:lnTo>
                  <a:pt x="360323" y="481318"/>
                </a:lnTo>
                <a:lnTo>
                  <a:pt x="412464" y="492331"/>
                </a:lnTo>
                <a:lnTo>
                  <a:pt x="467265" y="502380"/>
                </a:lnTo>
                <a:lnTo>
                  <a:pt x="524558" y="511419"/>
                </a:lnTo>
                <a:lnTo>
                  <a:pt x="584177" y="519401"/>
                </a:lnTo>
                <a:lnTo>
                  <a:pt x="645957" y="526281"/>
                </a:lnTo>
                <a:lnTo>
                  <a:pt x="709732" y="532013"/>
                </a:lnTo>
                <a:lnTo>
                  <a:pt x="775336" y="536551"/>
                </a:lnTo>
                <a:lnTo>
                  <a:pt x="842601" y="539850"/>
                </a:lnTo>
                <a:lnTo>
                  <a:pt x="911363" y="541862"/>
                </a:lnTo>
                <a:lnTo>
                  <a:pt x="981456" y="542544"/>
                </a:lnTo>
                <a:lnTo>
                  <a:pt x="1051548" y="541862"/>
                </a:lnTo>
                <a:lnTo>
                  <a:pt x="1120310" y="539850"/>
                </a:lnTo>
                <a:lnTo>
                  <a:pt x="1187575" y="536551"/>
                </a:lnTo>
                <a:lnTo>
                  <a:pt x="1253179" y="532013"/>
                </a:lnTo>
                <a:lnTo>
                  <a:pt x="1316954" y="526281"/>
                </a:lnTo>
                <a:lnTo>
                  <a:pt x="1378734" y="519401"/>
                </a:lnTo>
                <a:lnTo>
                  <a:pt x="1438353" y="511419"/>
                </a:lnTo>
                <a:lnTo>
                  <a:pt x="1495646" y="502380"/>
                </a:lnTo>
                <a:lnTo>
                  <a:pt x="1550447" y="492331"/>
                </a:lnTo>
                <a:lnTo>
                  <a:pt x="1602588" y="481318"/>
                </a:lnTo>
                <a:lnTo>
                  <a:pt x="1651905" y="469387"/>
                </a:lnTo>
                <a:lnTo>
                  <a:pt x="1698230" y="456582"/>
                </a:lnTo>
                <a:lnTo>
                  <a:pt x="1741399" y="442951"/>
                </a:lnTo>
                <a:lnTo>
                  <a:pt x="1781244" y="428540"/>
                </a:lnTo>
                <a:lnTo>
                  <a:pt x="1817601" y="413393"/>
                </a:lnTo>
                <a:lnTo>
                  <a:pt x="1879181" y="381079"/>
                </a:lnTo>
                <a:lnTo>
                  <a:pt x="1924812" y="346375"/>
                </a:lnTo>
                <a:lnTo>
                  <a:pt x="1953165" y="309651"/>
                </a:lnTo>
                <a:lnTo>
                  <a:pt x="1962912" y="271272"/>
                </a:lnTo>
                <a:lnTo>
                  <a:pt x="1960447" y="251898"/>
                </a:lnTo>
                <a:lnTo>
                  <a:pt x="1941232" y="214300"/>
                </a:lnTo>
                <a:lnTo>
                  <a:pt x="1904074" y="178540"/>
                </a:lnTo>
                <a:lnTo>
                  <a:pt x="1850302" y="144986"/>
                </a:lnTo>
                <a:lnTo>
                  <a:pt x="1781244" y="114003"/>
                </a:lnTo>
                <a:lnTo>
                  <a:pt x="1741399" y="99592"/>
                </a:lnTo>
                <a:lnTo>
                  <a:pt x="1698230" y="85961"/>
                </a:lnTo>
                <a:lnTo>
                  <a:pt x="1651905" y="73156"/>
                </a:lnTo>
                <a:lnTo>
                  <a:pt x="1602588" y="61225"/>
                </a:lnTo>
                <a:lnTo>
                  <a:pt x="1550447" y="50212"/>
                </a:lnTo>
                <a:lnTo>
                  <a:pt x="1495646" y="40163"/>
                </a:lnTo>
                <a:lnTo>
                  <a:pt x="1438353" y="31124"/>
                </a:lnTo>
                <a:lnTo>
                  <a:pt x="1378734" y="23142"/>
                </a:lnTo>
                <a:lnTo>
                  <a:pt x="1316954" y="16262"/>
                </a:lnTo>
                <a:lnTo>
                  <a:pt x="1253179" y="10530"/>
                </a:lnTo>
                <a:lnTo>
                  <a:pt x="1187575" y="5992"/>
                </a:lnTo>
                <a:lnTo>
                  <a:pt x="1120310" y="2693"/>
                </a:lnTo>
                <a:lnTo>
                  <a:pt x="1051548" y="681"/>
                </a:lnTo>
                <a:lnTo>
                  <a:pt x="981456" y="0"/>
                </a:lnTo>
                <a:close/>
              </a:path>
            </a:pathLst>
          </a:custGeom>
          <a:solidFill>
            <a:srgbClr val="EBEBEB"/>
          </a:solidFill>
        </p:spPr>
        <p:txBody>
          <a:bodyPr wrap="square" lIns="0" tIns="0" rIns="0" bIns="0" rtlCol="0"/>
          <a:lstStyle/>
          <a:p>
            <a:endParaRPr dirty="0"/>
          </a:p>
        </p:txBody>
      </p:sp>
      <p:sp>
        <p:nvSpPr>
          <p:cNvPr id="32" name="object 32"/>
          <p:cNvSpPr/>
          <p:nvPr/>
        </p:nvSpPr>
        <p:spPr>
          <a:xfrm>
            <a:off x="2350007" y="3081527"/>
            <a:ext cx="1963420" cy="542925"/>
          </a:xfrm>
          <a:custGeom>
            <a:avLst/>
            <a:gdLst/>
            <a:ahLst/>
            <a:cxnLst/>
            <a:rect l="l" t="t" r="r" b="b"/>
            <a:pathLst>
              <a:path w="1963420" h="542925">
                <a:moveTo>
                  <a:pt x="0" y="271272"/>
                </a:moveTo>
                <a:lnTo>
                  <a:pt x="9746" y="232892"/>
                </a:lnTo>
                <a:lnTo>
                  <a:pt x="38099" y="196168"/>
                </a:lnTo>
                <a:lnTo>
                  <a:pt x="83730" y="161464"/>
                </a:lnTo>
                <a:lnTo>
                  <a:pt x="145310" y="129150"/>
                </a:lnTo>
                <a:lnTo>
                  <a:pt x="181667" y="114003"/>
                </a:lnTo>
                <a:lnTo>
                  <a:pt x="221512" y="99592"/>
                </a:lnTo>
                <a:lnTo>
                  <a:pt x="264681" y="85961"/>
                </a:lnTo>
                <a:lnTo>
                  <a:pt x="311006" y="73156"/>
                </a:lnTo>
                <a:lnTo>
                  <a:pt x="360323" y="61225"/>
                </a:lnTo>
                <a:lnTo>
                  <a:pt x="412464" y="50212"/>
                </a:lnTo>
                <a:lnTo>
                  <a:pt x="467265" y="40163"/>
                </a:lnTo>
                <a:lnTo>
                  <a:pt x="524558" y="31124"/>
                </a:lnTo>
                <a:lnTo>
                  <a:pt x="584177" y="23142"/>
                </a:lnTo>
                <a:lnTo>
                  <a:pt x="645957" y="16262"/>
                </a:lnTo>
                <a:lnTo>
                  <a:pt x="709732" y="10530"/>
                </a:lnTo>
                <a:lnTo>
                  <a:pt x="775336" y="5992"/>
                </a:lnTo>
                <a:lnTo>
                  <a:pt x="842601" y="2693"/>
                </a:lnTo>
                <a:lnTo>
                  <a:pt x="911363" y="681"/>
                </a:lnTo>
                <a:lnTo>
                  <a:pt x="981456" y="0"/>
                </a:lnTo>
                <a:lnTo>
                  <a:pt x="1051548" y="681"/>
                </a:lnTo>
                <a:lnTo>
                  <a:pt x="1120310" y="2693"/>
                </a:lnTo>
                <a:lnTo>
                  <a:pt x="1187575" y="5992"/>
                </a:lnTo>
                <a:lnTo>
                  <a:pt x="1253179" y="10530"/>
                </a:lnTo>
                <a:lnTo>
                  <a:pt x="1316954" y="16262"/>
                </a:lnTo>
                <a:lnTo>
                  <a:pt x="1378734" y="23142"/>
                </a:lnTo>
                <a:lnTo>
                  <a:pt x="1438353" y="31124"/>
                </a:lnTo>
                <a:lnTo>
                  <a:pt x="1495646" y="40163"/>
                </a:lnTo>
                <a:lnTo>
                  <a:pt x="1550447" y="50212"/>
                </a:lnTo>
                <a:lnTo>
                  <a:pt x="1602588" y="61225"/>
                </a:lnTo>
                <a:lnTo>
                  <a:pt x="1651905" y="73156"/>
                </a:lnTo>
                <a:lnTo>
                  <a:pt x="1698230" y="85961"/>
                </a:lnTo>
                <a:lnTo>
                  <a:pt x="1741399" y="99592"/>
                </a:lnTo>
                <a:lnTo>
                  <a:pt x="1781244" y="114003"/>
                </a:lnTo>
                <a:lnTo>
                  <a:pt x="1817601" y="129150"/>
                </a:lnTo>
                <a:lnTo>
                  <a:pt x="1879181" y="161464"/>
                </a:lnTo>
                <a:lnTo>
                  <a:pt x="1924812" y="196168"/>
                </a:lnTo>
                <a:lnTo>
                  <a:pt x="1953165" y="232892"/>
                </a:lnTo>
                <a:lnTo>
                  <a:pt x="1962912" y="271272"/>
                </a:lnTo>
                <a:lnTo>
                  <a:pt x="1960447" y="290645"/>
                </a:lnTo>
                <a:lnTo>
                  <a:pt x="1941232" y="328243"/>
                </a:lnTo>
                <a:lnTo>
                  <a:pt x="1904074" y="364003"/>
                </a:lnTo>
                <a:lnTo>
                  <a:pt x="1850302" y="397557"/>
                </a:lnTo>
                <a:lnTo>
                  <a:pt x="1781244" y="428540"/>
                </a:lnTo>
                <a:lnTo>
                  <a:pt x="1741399" y="442951"/>
                </a:lnTo>
                <a:lnTo>
                  <a:pt x="1698230" y="456582"/>
                </a:lnTo>
                <a:lnTo>
                  <a:pt x="1651905" y="469387"/>
                </a:lnTo>
                <a:lnTo>
                  <a:pt x="1602588" y="481318"/>
                </a:lnTo>
                <a:lnTo>
                  <a:pt x="1550447" y="492331"/>
                </a:lnTo>
                <a:lnTo>
                  <a:pt x="1495646" y="502380"/>
                </a:lnTo>
                <a:lnTo>
                  <a:pt x="1438353" y="511419"/>
                </a:lnTo>
                <a:lnTo>
                  <a:pt x="1378734" y="519401"/>
                </a:lnTo>
                <a:lnTo>
                  <a:pt x="1316954" y="526281"/>
                </a:lnTo>
                <a:lnTo>
                  <a:pt x="1253179" y="532013"/>
                </a:lnTo>
                <a:lnTo>
                  <a:pt x="1187575" y="536551"/>
                </a:lnTo>
                <a:lnTo>
                  <a:pt x="1120310" y="539850"/>
                </a:lnTo>
                <a:lnTo>
                  <a:pt x="1051548" y="541862"/>
                </a:lnTo>
                <a:lnTo>
                  <a:pt x="981456" y="542544"/>
                </a:lnTo>
                <a:lnTo>
                  <a:pt x="911363" y="541862"/>
                </a:lnTo>
                <a:lnTo>
                  <a:pt x="842601" y="539850"/>
                </a:lnTo>
                <a:lnTo>
                  <a:pt x="775336" y="536551"/>
                </a:lnTo>
                <a:lnTo>
                  <a:pt x="709732" y="532013"/>
                </a:lnTo>
                <a:lnTo>
                  <a:pt x="645957" y="526281"/>
                </a:lnTo>
                <a:lnTo>
                  <a:pt x="584177" y="519401"/>
                </a:lnTo>
                <a:lnTo>
                  <a:pt x="524558" y="511419"/>
                </a:lnTo>
                <a:lnTo>
                  <a:pt x="467265" y="502380"/>
                </a:lnTo>
                <a:lnTo>
                  <a:pt x="412464" y="492331"/>
                </a:lnTo>
                <a:lnTo>
                  <a:pt x="360323" y="481318"/>
                </a:lnTo>
                <a:lnTo>
                  <a:pt x="311006" y="469387"/>
                </a:lnTo>
                <a:lnTo>
                  <a:pt x="264681" y="456582"/>
                </a:lnTo>
                <a:lnTo>
                  <a:pt x="221512" y="442951"/>
                </a:lnTo>
                <a:lnTo>
                  <a:pt x="181667" y="428540"/>
                </a:lnTo>
                <a:lnTo>
                  <a:pt x="145310" y="413393"/>
                </a:lnTo>
                <a:lnTo>
                  <a:pt x="83730" y="381079"/>
                </a:lnTo>
                <a:lnTo>
                  <a:pt x="38099" y="346375"/>
                </a:lnTo>
                <a:lnTo>
                  <a:pt x="9746" y="309651"/>
                </a:lnTo>
                <a:lnTo>
                  <a:pt x="0" y="271272"/>
                </a:lnTo>
                <a:close/>
              </a:path>
            </a:pathLst>
          </a:custGeom>
          <a:ln w="25400">
            <a:solidFill>
              <a:srgbClr val="000000"/>
            </a:solidFill>
          </a:ln>
        </p:spPr>
        <p:txBody>
          <a:bodyPr wrap="square" lIns="0" tIns="0" rIns="0" bIns="0" rtlCol="0"/>
          <a:lstStyle/>
          <a:p>
            <a:endParaRPr dirty="0"/>
          </a:p>
        </p:txBody>
      </p:sp>
      <p:sp>
        <p:nvSpPr>
          <p:cNvPr id="33" name="object 33"/>
          <p:cNvSpPr txBox="1"/>
          <p:nvPr/>
        </p:nvSpPr>
        <p:spPr>
          <a:xfrm>
            <a:off x="2850702" y="3210458"/>
            <a:ext cx="97345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G</a:t>
            </a:r>
            <a:r>
              <a:rPr sz="1800" b="1" dirty="0">
                <a:latin typeface="Arial"/>
                <a:cs typeface="Arial"/>
              </a:rPr>
              <a:t>a</a:t>
            </a:r>
            <a:r>
              <a:rPr sz="1800" b="1" spc="-5" dirty="0">
                <a:latin typeface="Arial"/>
                <a:cs typeface="Arial"/>
              </a:rPr>
              <a:t>t</a:t>
            </a:r>
            <a:r>
              <a:rPr sz="1800" b="1" spc="5" dirty="0">
                <a:latin typeface="Arial"/>
                <a:cs typeface="Arial"/>
              </a:rPr>
              <a:t>e</a:t>
            </a:r>
            <a:r>
              <a:rPr sz="1800" b="1" spc="35" dirty="0">
                <a:latin typeface="Arial"/>
                <a:cs typeface="Arial"/>
              </a:rPr>
              <a:t>w</a:t>
            </a:r>
            <a:r>
              <a:rPr sz="1800" b="1" dirty="0">
                <a:latin typeface="Arial"/>
                <a:cs typeface="Arial"/>
              </a:rPr>
              <a:t>ay</a:t>
            </a:r>
            <a:endParaRPr sz="1800" dirty="0">
              <a:latin typeface="Arial"/>
              <a:cs typeface="Arial"/>
            </a:endParaRPr>
          </a:p>
        </p:txBody>
      </p:sp>
      <p:sp>
        <p:nvSpPr>
          <p:cNvPr id="34" name="object 34"/>
          <p:cNvSpPr/>
          <p:nvPr/>
        </p:nvSpPr>
        <p:spPr>
          <a:xfrm>
            <a:off x="3648455" y="2020373"/>
            <a:ext cx="871855" cy="1050925"/>
          </a:xfrm>
          <a:custGeom>
            <a:avLst/>
            <a:gdLst/>
            <a:ahLst/>
            <a:cxnLst/>
            <a:rect l="l" t="t" r="r" b="b"/>
            <a:pathLst>
              <a:path w="871854" h="1050925">
                <a:moveTo>
                  <a:pt x="0" y="1050785"/>
                </a:moveTo>
                <a:lnTo>
                  <a:pt x="871562" y="0"/>
                </a:lnTo>
              </a:path>
            </a:pathLst>
          </a:custGeom>
          <a:ln w="25400">
            <a:solidFill>
              <a:srgbClr val="000000"/>
            </a:solidFill>
          </a:ln>
        </p:spPr>
        <p:txBody>
          <a:bodyPr wrap="square" lIns="0" tIns="0" rIns="0" bIns="0" rtlCol="0"/>
          <a:lstStyle/>
          <a:p>
            <a:endParaRPr dirty="0"/>
          </a:p>
        </p:txBody>
      </p:sp>
      <p:sp>
        <p:nvSpPr>
          <p:cNvPr id="35" name="object 35"/>
          <p:cNvSpPr/>
          <p:nvPr/>
        </p:nvSpPr>
        <p:spPr>
          <a:xfrm>
            <a:off x="4412842" y="2020369"/>
            <a:ext cx="107314" cy="116839"/>
          </a:xfrm>
          <a:custGeom>
            <a:avLst/>
            <a:gdLst/>
            <a:ahLst/>
            <a:cxnLst/>
            <a:rect l="l" t="t" r="r" b="b"/>
            <a:pathLst>
              <a:path w="107314" h="116839">
                <a:moveTo>
                  <a:pt x="68427" y="116357"/>
                </a:moveTo>
                <a:lnTo>
                  <a:pt x="107175" y="0"/>
                </a:lnTo>
                <a:lnTo>
                  <a:pt x="0" y="59601"/>
                </a:lnTo>
              </a:path>
            </a:pathLst>
          </a:custGeom>
          <a:ln w="25400">
            <a:solidFill>
              <a:srgbClr val="000000"/>
            </a:solidFill>
          </a:ln>
        </p:spPr>
        <p:txBody>
          <a:bodyPr wrap="square" lIns="0" tIns="0" rIns="0" bIns="0" rtlCol="0"/>
          <a:lstStyle/>
          <a:p>
            <a:endParaRPr dirty="0"/>
          </a:p>
        </p:txBody>
      </p:sp>
      <p:sp>
        <p:nvSpPr>
          <p:cNvPr id="36" name="object 36"/>
          <p:cNvSpPr/>
          <p:nvPr/>
        </p:nvSpPr>
        <p:spPr>
          <a:xfrm>
            <a:off x="3829329" y="1993393"/>
            <a:ext cx="904875" cy="1090930"/>
          </a:xfrm>
          <a:custGeom>
            <a:avLst/>
            <a:gdLst/>
            <a:ahLst/>
            <a:cxnLst/>
            <a:rect l="l" t="t" r="r" b="b"/>
            <a:pathLst>
              <a:path w="904875" h="1090930">
                <a:moveTo>
                  <a:pt x="0" y="1090942"/>
                </a:moveTo>
                <a:lnTo>
                  <a:pt x="904875" y="0"/>
                </a:lnTo>
              </a:path>
            </a:pathLst>
          </a:custGeom>
          <a:ln w="25400">
            <a:solidFill>
              <a:srgbClr val="000000"/>
            </a:solidFill>
          </a:ln>
        </p:spPr>
        <p:txBody>
          <a:bodyPr wrap="square" lIns="0" tIns="0" rIns="0" bIns="0" rtlCol="0"/>
          <a:lstStyle/>
          <a:p>
            <a:endParaRPr dirty="0"/>
          </a:p>
        </p:txBody>
      </p:sp>
      <p:sp>
        <p:nvSpPr>
          <p:cNvPr id="37" name="object 37"/>
          <p:cNvSpPr/>
          <p:nvPr/>
        </p:nvSpPr>
        <p:spPr>
          <a:xfrm>
            <a:off x="3829333" y="2967984"/>
            <a:ext cx="107314" cy="116839"/>
          </a:xfrm>
          <a:custGeom>
            <a:avLst/>
            <a:gdLst/>
            <a:ahLst/>
            <a:cxnLst/>
            <a:rect l="l" t="t" r="r" b="b"/>
            <a:pathLst>
              <a:path w="107314" h="116839">
                <a:moveTo>
                  <a:pt x="38760" y="0"/>
                </a:moveTo>
                <a:lnTo>
                  <a:pt x="0" y="116357"/>
                </a:lnTo>
                <a:lnTo>
                  <a:pt x="107188" y="56756"/>
                </a:lnTo>
              </a:path>
            </a:pathLst>
          </a:custGeom>
          <a:ln w="25400">
            <a:solidFill>
              <a:srgbClr val="000000"/>
            </a:solidFill>
          </a:ln>
        </p:spPr>
        <p:txBody>
          <a:bodyPr wrap="square" lIns="0" tIns="0" rIns="0" bIns="0" rtlCol="0"/>
          <a:lstStyle/>
          <a:p>
            <a:endParaRPr dirty="0"/>
          </a:p>
        </p:txBody>
      </p:sp>
      <p:sp>
        <p:nvSpPr>
          <p:cNvPr id="38" name="object 38"/>
          <p:cNvSpPr/>
          <p:nvPr/>
        </p:nvSpPr>
        <p:spPr>
          <a:xfrm>
            <a:off x="5727191" y="1996439"/>
            <a:ext cx="869315" cy="947419"/>
          </a:xfrm>
          <a:custGeom>
            <a:avLst/>
            <a:gdLst/>
            <a:ahLst/>
            <a:cxnLst/>
            <a:rect l="l" t="t" r="r" b="b"/>
            <a:pathLst>
              <a:path w="869315" h="947419">
                <a:moveTo>
                  <a:pt x="0" y="0"/>
                </a:moveTo>
                <a:lnTo>
                  <a:pt x="868807" y="946848"/>
                </a:lnTo>
              </a:path>
            </a:pathLst>
          </a:custGeom>
          <a:ln w="25400">
            <a:solidFill>
              <a:srgbClr val="000000"/>
            </a:solidFill>
          </a:ln>
        </p:spPr>
        <p:txBody>
          <a:bodyPr wrap="square" lIns="0" tIns="0" rIns="0" bIns="0" rtlCol="0"/>
          <a:lstStyle/>
          <a:p>
            <a:endParaRPr dirty="0"/>
          </a:p>
        </p:txBody>
      </p:sp>
      <p:sp>
        <p:nvSpPr>
          <p:cNvPr id="39" name="object 39"/>
          <p:cNvSpPr/>
          <p:nvPr/>
        </p:nvSpPr>
        <p:spPr>
          <a:xfrm>
            <a:off x="6485969" y="2829010"/>
            <a:ext cx="110489" cy="114300"/>
          </a:xfrm>
          <a:custGeom>
            <a:avLst/>
            <a:gdLst/>
            <a:ahLst/>
            <a:cxnLst/>
            <a:rect l="l" t="t" r="r" b="b"/>
            <a:pathLst>
              <a:path w="110490" h="114300">
                <a:moveTo>
                  <a:pt x="65506" y="0"/>
                </a:moveTo>
                <a:lnTo>
                  <a:pt x="110020" y="114274"/>
                </a:lnTo>
                <a:lnTo>
                  <a:pt x="0" y="60096"/>
                </a:lnTo>
              </a:path>
            </a:pathLst>
          </a:custGeom>
          <a:ln w="25400">
            <a:solidFill>
              <a:srgbClr val="000000"/>
            </a:solidFill>
          </a:ln>
        </p:spPr>
        <p:txBody>
          <a:bodyPr wrap="square" lIns="0" tIns="0" rIns="0" bIns="0" rtlCol="0"/>
          <a:lstStyle/>
          <a:p>
            <a:endParaRPr dirty="0"/>
          </a:p>
        </p:txBody>
      </p:sp>
      <p:sp>
        <p:nvSpPr>
          <p:cNvPr id="40" name="object 40"/>
          <p:cNvSpPr/>
          <p:nvPr/>
        </p:nvSpPr>
        <p:spPr>
          <a:xfrm>
            <a:off x="5610819" y="2095291"/>
            <a:ext cx="876300" cy="944880"/>
          </a:xfrm>
          <a:custGeom>
            <a:avLst/>
            <a:gdLst/>
            <a:ahLst/>
            <a:cxnLst/>
            <a:rect l="l" t="t" r="r" b="b"/>
            <a:pathLst>
              <a:path w="876300" h="944880">
                <a:moveTo>
                  <a:pt x="0" y="0"/>
                </a:moveTo>
                <a:lnTo>
                  <a:pt x="875931" y="944435"/>
                </a:lnTo>
              </a:path>
            </a:pathLst>
          </a:custGeom>
          <a:ln w="25400">
            <a:solidFill>
              <a:srgbClr val="000000"/>
            </a:solidFill>
          </a:ln>
        </p:spPr>
        <p:txBody>
          <a:bodyPr wrap="square" lIns="0" tIns="0" rIns="0" bIns="0" rtlCol="0"/>
          <a:lstStyle/>
          <a:p>
            <a:endParaRPr dirty="0"/>
          </a:p>
        </p:txBody>
      </p:sp>
      <p:sp>
        <p:nvSpPr>
          <p:cNvPr id="41" name="object 41"/>
          <p:cNvSpPr/>
          <p:nvPr/>
        </p:nvSpPr>
        <p:spPr>
          <a:xfrm>
            <a:off x="5610825" y="2095286"/>
            <a:ext cx="110489" cy="114300"/>
          </a:xfrm>
          <a:custGeom>
            <a:avLst/>
            <a:gdLst/>
            <a:ahLst/>
            <a:cxnLst/>
            <a:rect l="l" t="t" r="r" b="b"/>
            <a:pathLst>
              <a:path w="110489" h="114300">
                <a:moveTo>
                  <a:pt x="45135" y="114033"/>
                </a:moveTo>
                <a:lnTo>
                  <a:pt x="0" y="0"/>
                </a:lnTo>
                <a:lnTo>
                  <a:pt x="110312" y="53581"/>
                </a:lnTo>
              </a:path>
            </a:pathLst>
          </a:custGeom>
          <a:ln w="25400">
            <a:solidFill>
              <a:srgbClr val="000000"/>
            </a:solidFill>
          </a:ln>
        </p:spPr>
        <p:txBody>
          <a:bodyPr wrap="square" lIns="0" tIns="0" rIns="0" bIns="0" rtlCol="0"/>
          <a:lstStyle/>
          <a:p>
            <a:endParaRPr dirty="0"/>
          </a:p>
        </p:txBody>
      </p:sp>
      <p:sp>
        <p:nvSpPr>
          <p:cNvPr id="42" name="object 42"/>
          <p:cNvSpPr/>
          <p:nvPr/>
        </p:nvSpPr>
        <p:spPr>
          <a:xfrm>
            <a:off x="4233671" y="3258311"/>
            <a:ext cx="1974850" cy="0"/>
          </a:xfrm>
          <a:custGeom>
            <a:avLst/>
            <a:gdLst/>
            <a:ahLst/>
            <a:cxnLst/>
            <a:rect l="l" t="t" r="r" b="b"/>
            <a:pathLst>
              <a:path w="1974850">
                <a:moveTo>
                  <a:pt x="0" y="0"/>
                </a:moveTo>
                <a:lnTo>
                  <a:pt x="1974329" y="0"/>
                </a:lnTo>
              </a:path>
            </a:pathLst>
          </a:custGeom>
          <a:ln w="25400">
            <a:solidFill>
              <a:srgbClr val="000000"/>
            </a:solidFill>
          </a:ln>
        </p:spPr>
        <p:txBody>
          <a:bodyPr wrap="square" lIns="0" tIns="0" rIns="0" bIns="0" rtlCol="0"/>
          <a:lstStyle/>
          <a:p>
            <a:endParaRPr dirty="0"/>
          </a:p>
        </p:txBody>
      </p:sp>
      <p:sp>
        <p:nvSpPr>
          <p:cNvPr id="43" name="object 43"/>
          <p:cNvSpPr/>
          <p:nvPr/>
        </p:nvSpPr>
        <p:spPr>
          <a:xfrm>
            <a:off x="6093702" y="3213855"/>
            <a:ext cx="114300" cy="88900"/>
          </a:xfrm>
          <a:custGeom>
            <a:avLst/>
            <a:gdLst/>
            <a:ahLst/>
            <a:cxnLst/>
            <a:rect l="l" t="t" r="r" b="b"/>
            <a:pathLst>
              <a:path w="114300" h="88900">
                <a:moveTo>
                  <a:pt x="0" y="0"/>
                </a:moveTo>
                <a:lnTo>
                  <a:pt x="114300" y="44450"/>
                </a:lnTo>
                <a:lnTo>
                  <a:pt x="0" y="88900"/>
                </a:lnTo>
              </a:path>
            </a:pathLst>
          </a:custGeom>
          <a:ln w="25400">
            <a:solidFill>
              <a:srgbClr val="000000"/>
            </a:solidFill>
          </a:ln>
        </p:spPr>
        <p:txBody>
          <a:bodyPr wrap="square" lIns="0" tIns="0" rIns="0" bIns="0" rtlCol="0"/>
          <a:lstStyle/>
          <a:p>
            <a:endParaRPr dirty="0"/>
          </a:p>
        </p:txBody>
      </p:sp>
      <p:sp>
        <p:nvSpPr>
          <p:cNvPr id="44" name="object 44"/>
          <p:cNvSpPr/>
          <p:nvPr/>
        </p:nvSpPr>
        <p:spPr>
          <a:xfrm>
            <a:off x="4277867" y="3410711"/>
            <a:ext cx="1964689" cy="0"/>
          </a:xfrm>
          <a:custGeom>
            <a:avLst/>
            <a:gdLst/>
            <a:ahLst/>
            <a:cxnLst/>
            <a:rect l="l" t="t" r="r" b="b"/>
            <a:pathLst>
              <a:path w="1964689">
                <a:moveTo>
                  <a:pt x="0" y="0"/>
                </a:moveTo>
                <a:lnTo>
                  <a:pt x="1964308" y="0"/>
                </a:lnTo>
              </a:path>
            </a:pathLst>
          </a:custGeom>
          <a:ln w="25400">
            <a:solidFill>
              <a:srgbClr val="000000"/>
            </a:solidFill>
          </a:ln>
        </p:spPr>
        <p:txBody>
          <a:bodyPr wrap="square" lIns="0" tIns="0" rIns="0" bIns="0" rtlCol="0"/>
          <a:lstStyle/>
          <a:p>
            <a:endParaRPr dirty="0"/>
          </a:p>
        </p:txBody>
      </p:sp>
      <p:sp>
        <p:nvSpPr>
          <p:cNvPr id="45" name="object 45"/>
          <p:cNvSpPr/>
          <p:nvPr/>
        </p:nvSpPr>
        <p:spPr>
          <a:xfrm>
            <a:off x="4277869" y="3366254"/>
            <a:ext cx="114300" cy="88900"/>
          </a:xfrm>
          <a:custGeom>
            <a:avLst/>
            <a:gdLst/>
            <a:ahLst/>
            <a:cxnLst/>
            <a:rect l="l" t="t" r="r" b="b"/>
            <a:pathLst>
              <a:path w="114300" h="88900">
                <a:moveTo>
                  <a:pt x="114300" y="88900"/>
                </a:moveTo>
                <a:lnTo>
                  <a:pt x="0" y="44450"/>
                </a:lnTo>
                <a:lnTo>
                  <a:pt x="114300" y="0"/>
                </a:lnTo>
              </a:path>
            </a:pathLst>
          </a:custGeom>
          <a:ln w="25400">
            <a:solidFill>
              <a:srgbClr val="000000"/>
            </a:solidFill>
          </a:ln>
        </p:spPr>
        <p:txBody>
          <a:bodyPr wrap="square" lIns="0" tIns="0" rIns="0" bIns="0" rtlCol="0"/>
          <a:lstStyle/>
          <a:p>
            <a:endParaRPr dirty="0"/>
          </a:p>
        </p:txBody>
      </p:sp>
      <p:sp>
        <p:nvSpPr>
          <p:cNvPr id="46" name="object 46"/>
          <p:cNvSpPr/>
          <p:nvPr/>
        </p:nvSpPr>
        <p:spPr>
          <a:xfrm>
            <a:off x="3691128" y="2453640"/>
            <a:ext cx="938783" cy="512063"/>
          </a:xfrm>
          <a:prstGeom prst="rect">
            <a:avLst/>
          </a:prstGeom>
          <a:blipFill>
            <a:blip r:embed="rId5" cstate="print"/>
            <a:stretch>
              <a:fillRect/>
            </a:stretch>
          </a:blipFill>
        </p:spPr>
        <p:txBody>
          <a:bodyPr wrap="square" lIns="0" tIns="0" rIns="0" bIns="0" rtlCol="0"/>
          <a:lstStyle/>
          <a:p>
            <a:endParaRPr dirty="0"/>
          </a:p>
        </p:txBody>
      </p:sp>
      <p:sp>
        <p:nvSpPr>
          <p:cNvPr id="47" name="object 47"/>
          <p:cNvSpPr/>
          <p:nvPr/>
        </p:nvSpPr>
        <p:spPr>
          <a:xfrm>
            <a:off x="3741416" y="2483929"/>
            <a:ext cx="837480" cy="411183"/>
          </a:xfrm>
          <a:prstGeom prst="rect">
            <a:avLst/>
          </a:prstGeom>
          <a:blipFill>
            <a:blip r:embed="rId6" cstate="print"/>
            <a:stretch>
              <a:fillRect/>
            </a:stretch>
          </a:blipFill>
        </p:spPr>
        <p:txBody>
          <a:bodyPr wrap="square" lIns="0" tIns="0" rIns="0" bIns="0" rtlCol="0"/>
          <a:lstStyle/>
          <a:p>
            <a:endParaRPr dirty="0"/>
          </a:p>
        </p:txBody>
      </p:sp>
      <p:sp>
        <p:nvSpPr>
          <p:cNvPr id="48" name="object 48"/>
          <p:cNvSpPr/>
          <p:nvPr/>
        </p:nvSpPr>
        <p:spPr>
          <a:xfrm>
            <a:off x="3741414" y="2484036"/>
            <a:ext cx="837565" cy="411480"/>
          </a:xfrm>
          <a:custGeom>
            <a:avLst/>
            <a:gdLst/>
            <a:ahLst/>
            <a:cxnLst/>
            <a:rect l="l" t="t" r="r" b="b"/>
            <a:pathLst>
              <a:path w="837564" h="411480">
                <a:moveTo>
                  <a:pt x="75675" y="135433"/>
                </a:moveTo>
                <a:lnTo>
                  <a:pt x="101212" y="70643"/>
                </a:lnTo>
                <a:lnTo>
                  <a:pt x="138694" y="48303"/>
                </a:lnTo>
                <a:lnTo>
                  <a:pt x="187842" y="36894"/>
                </a:lnTo>
                <a:lnTo>
                  <a:pt x="209652" y="36144"/>
                </a:lnTo>
                <a:lnTo>
                  <a:pt x="231200" y="37800"/>
                </a:lnTo>
                <a:lnTo>
                  <a:pt x="252043" y="41807"/>
                </a:lnTo>
                <a:lnTo>
                  <a:pt x="271738" y="48108"/>
                </a:lnTo>
                <a:lnTo>
                  <a:pt x="297815" y="26867"/>
                </a:lnTo>
                <a:lnTo>
                  <a:pt x="332830" y="14393"/>
                </a:lnTo>
                <a:lnTo>
                  <a:pt x="372281" y="11611"/>
                </a:lnTo>
                <a:lnTo>
                  <a:pt x="411667" y="19444"/>
                </a:lnTo>
                <a:lnTo>
                  <a:pt x="418147" y="21952"/>
                </a:lnTo>
                <a:lnTo>
                  <a:pt x="424330" y="24764"/>
                </a:lnTo>
                <a:lnTo>
                  <a:pt x="430192" y="27868"/>
                </a:lnTo>
                <a:lnTo>
                  <a:pt x="435708" y="31255"/>
                </a:lnTo>
                <a:lnTo>
                  <a:pt x="456380" y="13515"/>
                </a:lnTo>
                <a:lnTo>
                  <a:pt x="484641" y="2825"/>
                </a:lnTo>
                <a:lnTo>
                  <a:pt x="516836" y="0"/>
                </a:lnTo>
                <a:lnTo>
                  <a:pt x="549309" y="5855"/>
                </a:lnTo>
                <a:lnTo>
                  <a:pt x="557707" y="9068"/>
                </a:lnTo>
                <a:lnTo>
                  <a:pt x="565480" y="12888"/>
                </a:lnTo>
                <a:lnTo>
                  <a:pt x="572551" y="17274"/>
                </a:lnTo>
                <a:lnTo>
                  <a:pt x="578849" y="22187"/>
                </a:lnTo>
                <a:lnTo>
                  <a:pt x="608217" y="6727"/>
                </a:lnTo>
                <a:lnTo>
                  <a:pt x="642991" y="201"/>
                </a:lnTo>
                <a:lnTo>
                  <a:pt x="678898" y="2842"/>
                </a:lnTo>
                <a:lnTo>
                  <a:pt x="711666" y="14885"/>
                </a:lnTo>
                <a:lnTo>
                  <a:pt x="723132" y="22596"/>
                </a:lnTo>
                <a:lnTo>
                  <a:pt x="732378" y="31438"/>
                </a:lnTo>
                <a:lnTo>
                  <a:pt x="739221" y="41201"/>
                </a:lnTo>
                <a:lnTo>
                  <a:pt x="743480" y="51677"/>
                </a:lnTo>
                <a:lnTo>
                  <a:pt x="780207" y="64010"/>
                </a:lnTo>
                <a:lnTo>
                  <a:pt x="806116" y="84119"/>
                </a:lnTo>
                <a:lnTo>
                  <a:pt x="818871" y="109266"/>
                </a:lnTo>
                <a:lnTo>
                  <a:pt x="816136" y="136716"/>
                </a:lnTo>
                <a:lnTo>
                  <a:pt x="814879" y="139815"/>
                </a:lnTo>
                <a:lnTo>
                  <a:pt x="813291" y="142863"/>
                </a:lnTo>
                <a:lnTo>
                  <a:pt x="811399" y="145809"/>
                </a:lnTo>
                <a:lnTo>
                  <a:pt x="834374" y="177125"/>
                </a:lnTo>
                <a:lnTo>
                  <a:pt x="821508" y="242661"/>
                </a:lnTo>
                <a:lnTo>
                  <a:pt x="787218" y="268961"/>
                </a:lnTo>
                <a:lnTo>
                  <a:pt x="742275" y="283938"/>
                </a:lnTo>
                <a:lnTo>
                  <a:pt x="725750" y="286246"/>
                </a:lnTo>
                <a:lnTo>
                  <a:pt x="716580" y="315363"/>
                </a:lnTo>
                <a:lnTo>
                  <a:pt x="692238" y="339052"/>
                </a:lnTo>
                <a:lnTo>
                  <a:pt x="656367" y="354922"/>
                </a:lnTo>
                <a:lnTo>
                  <a:pt x="612606" y="360579"/>
                </a:lnTo>
                <a:lnTo>
                  <a:pt x="597197" y="359783"/>
                </a:lnTo>
                <a:lnTo>
                  <a:pt x="582163" y="357594"/>
                </a:lnTo>
                <a:lnTo>
                  <a:pt x="567716" y="354053"/>
                </a:lnTo>
                <a:lnTo>
                  <a:pt x="554072" y="349200"/>
                </a:lnTo>
                <a:lnTo>
                  <a:pt x="529440" y="379906"/>
                </a:lnTo>
                <a:lnTo>
                  <a:pt x="490500" y="401160"/>
                </a:lnTo>
                <a:lnTo>
                  <a:pt x="442510" y="411077"/>
                </a:lnTo>
                <a:lnTo>
                  <a:pt x="390724" y="407772"/>
                </a:lnTo>
                <a:lnTo>
                  <a:pt x="369760" y="402164"/>
                </a:lnTo>
                <a:lnTo>
                  <a:pt x="350680" y="394293"/>
                </a:lnTo>
                <a:lnTo>
                  <a:pt x="333883" y="384357"/>
                </a:lnTo>
                <a:lnTo>
                  <a:pt x="319769" y="372555"/>
                </a:lnTo>
                <a:lnTo>
                  <a:pt x="275257" y="384520"/>
                </a:lnTo>
                <a:lnTo>
                  <a:pt x="229060" y="386502"/>
                </a:lnTo>
                <a:lnTo>
                  <a:pt x="184565" y="379067"/>
                </a:lnTo>
                <a:lnTo>
                  <a:pt x="145157" y="362783"/>
                </a:lnTo>
                <a:lnTo>
                  <a:pt x="114220" y="338214"/>
                </a:lnTo>
                <a:lnTo>
                  <a:pt x="112632" y="336411"/>
                </a:lnTo>
                <a:lnTo>
                  <a:pt x="79158" y="334571"/>
                </a:lnTo>
                <a:lnTo>
                  <a:pt x="50339" y="324662"/>
                </a:lnTo>
                <a:lnTo>
                  <a:pt x="29197" y="308273"/>
                </a:lnTo>
                <a:lnTo>
                  <a:pt x="18754" y="286995"/>
                </a:lnTo>
                <a:lnTo>
                  <a:pt x="18618" y="274700"/>
                </a:lnTo>
                <a:lnTo>
                  <a:pt x="22418" y="262814"/>
                </a:lnTo>
                <a:lnTo>
                  <a:pt x="29952" y="251748"/>
                </a:lnTo>
                <a:lnTo>
                  <a:pt x="41017" y="241910"/>
                </a:lnTo>
                <a:lnTo>
                  <a:pt x="16045" y="226928"/>
                </a:lnTo>
                <a:lnTo>
                  <a:pt x="2049" y="207360"/>
                </a:lnTo>
                <a:lnTo>
                  <a:pt x="0" y="185696"/>
                </a:lnTo>
                <a:lnTo>
                  <a:pt x="10867" y="164427"/>
                </a:lnTo>
                <a:lnTo>
                  <a:pt x="22852" y="153790"/>
                </a:lnTo>
                <a:lnTo>
                  <a:pt x="37987" y="145428"/>
                </a:lnTo>
                <a:lnTo>
                  <a:pt x="55585" y="139639"/>
                </a:lnTo>
                <a:lnTo>
                  <a:pt x="74964" y="136716"/>
                </a:lnTo>
                <a:lnTo>
                  <a:pt x="75675" y="135433"/>
                </a:lnTo>
                <a:close/>
              </a:path>
            </a:pathLst>
          </a:custGeom>
          <a:ln w="9524">
            <a:solidFill>
              <a:srgbClr val="000000"/>
            </a:solidFill>
          </a:ln>
        </p:spPr>
        <p:txBody>
          <a:bodyPr wrap="square" lIns="0" tIns="0" rIns="0" bIns="0" rtlCol="0"/>
          <a:lstStyle/>
          <a:p>
            <a:endParaRPr dirty="0"/>
          </a:p>
        </p:txBody>
      </p:sp>
      <p:sp>
        <p:nvSpPr>
          <p:cNvPr id="49" name="object 49"/>
          <p:cNvSpPr/>
          <p:nvPr/>
        </p:nvSpPr>
        <p:spPr>
          <a:xfrm>
            <a:off x="3783328" y="2724336"/>
            <a:ext cx="49530" cy="7620"/>
          </a:xfrm>
          <a:custGeom>
            <a:avLst/>
            <a:gdLst/>
            <a:ahLst/>
            <a:cxnLst/>
            <a:rect l="l" t="t" r="r" b="b"/>
            <a:pathLst>
              <a:path w="49529" h="7619">
                <a:moveTo>
                  <a:pt x="49149" y="7594"/>
                </a:moveTo>
                <a:lnTo>
                  <a:pt x="36318" y="7609"/>
                </a:lnTo>
                <a:lnTo>
                  <a:pt x="23707" y="6326"/>
                </a:lnTo>
                <a:lnTo>
                  <a:pt x="11530" y="3778"/>
                </a:lnTo>
                <a:lnTo>
                  <a:pt x="0" y="0"/>
                </a:lnTo>
              </a:path>
            </a:pathLst>
          </a:custGeom>
          <a:ln w="9525">
            <a:solidFill>
              <a:srgbClr val="000000"/>
            </a:solidFill>
          </a:ln>
        </p:spPr>
        <p:txBody>
          <a:bodyPr wrap="square" lIns="0" tIns="0" rIns="0" bIns="0" rtlCol="0"/>
          <a:lstStyle/>
          <a:p>
            <a:endParaRPr dirty="0"/>
          </a:p>
        </p:txBody>
      </p:sp>
      <p:sp>
        <p:nvSpPr>
          <p:cNvPr id="50" name="object 50"/>
          <p:cNvSpPr/>
          <p:nvPr/>
        </p:nvSpPr>
        <p:spPr>
          <a:xfrm>
            <a:off x="3854334" y="2815014"/>
            <a:ext cx="21590" cy="3810"/>
          </a:xfrm>
          <a:custGeom>
            <a:avLst/>
            <a:gdLst/>
            <a:ahLst/>
            <a:cxnLst/>
            <a:rect l="l" t="t" r="r" b="b"/>
            <a:pathLst>
              <a:path w="21589" h="3810">
                <a:moveTo>
                  <a:pt x="21513" y="0"/>
                </a:moveTo>
                <a:lnTo>
                  <a:pt x="14604" y="1828"/>
                </a:lnTo>
                <a:lnTo>
                  <a:pt x="7378" y="3048"/>
                </a:lnTo>
                <a:lnTo>
                  <a:pt x="0" y="3632"/>
                </a:lnTo>
              </a:path>
            </a:pathLst>
          </a:custGeom>
          <a:ln w="9525">
            <a:solidFill>
              <a:srgbClr val="000000"/>
            </a:solidFill>
          </a:ln>
        </p:spPr>
        <p:txBody>
          <a:bodyPr wrap="square" lIns="0" tIns="0" rIns="0" bIns="0" rtlCol="0"/>
          <a:lstStyle/>
          <a:p>
            <a:endParaRPr dirty="0"/>
          </a:p>
        </p:txBody>
      </p:sp>
      <p:sp>
        <p:nvSpPr>
          <p:cNvPr id="51" name="object 51"/>
          <p:cNvSpPr/>
          <p:nvPr/>
        </p:nvSpPr>
        <p:spPr>
          <a:xfrm>
            <a:off x="4048187" y="2838357"/>
            <a:ext cx="13335" cy="17145"/>
          </a:xfrm>
          <a:custGeom>
            <a:avLst/>
            <a:gdLst/>
            <a:ahLst/>
            <a:cxnLst/>
            <a:rect l="l" t="t" r="r" b="b"/>
            <a:pathLst>
              <a:path w="13335" h="17144">
                <a:moveTo>
                  <a:pt x="12953" y="16573"/>
                </a:moveTo>
                <a:lnTo>
                  <a:pt x="7759" y="11366"/>
                </a:lnTo>
                <a:lnTo>
                  <a:pt x="3416" y="5816"/>
                </a:lnTo>
                <a:lnTo>
                  <a:pt x="0" y="0"/>
                </a:lnTo>
              </a:path>
            </a:pathLst>
          </a:custGeom>
          <a:ln w="9525">
            <a:solidFill>
              <a:srgbClr val="000000"/>
            </a:solidFill>
          </a:ln>
        </p:spPr>
        <p:txBody>
          <a:bodyPr wrap="square" lIns="0" tIns="0" rIns="0" bIns="0" rtlCol="0"/>
          <a:lstStyle/>
          <a:p>
            <a:endParaRPr dirty="0"/>
          </a:p>
        </p:txBody>
      </p:sp>
      <p:sp>
        <p:nvSpPr>
          <p:cNvPr id="52" name="object 52"/>
          <p:cNvSpPr/>
          <p:nvPr/>
        </p:nvSpPr>
        <p:spPr>
          <a:xfrm>
            <a:off x="4295570" y="2813592"/>
            <a:ext cx="5715" cy="18415"/>
          </a:xfrm>
          <a:custGeom>
            <a:avLst/>
            <a:gdLst/>
            <a:ahLst/>
            <a:cxnLst/>
            <a:rect l="l" t="t" r="r" b="b"/>
            <a:pathLst>
              <a:path w="5714" h="18414">
                <a:moveTo>
                  <a:pt x="5168" y="0"/>
                </a:moveTo>
                <a:lnTo>
                  <a:pt x="4406" y="6172"/>
                </a:lnTo>
                <a:lnTo>
                  <a:pt x="2679" y="12268"/>
                </a:lnTo>
                <a:lnTo>
                  <a:pt x="0" y="18186"/>
                </a:lnTo>
              </a:path>
            </a:pathLst>
          </a:custGeom>
          <a:ln w="9525">
            <a:solidFill>
              <a:srgbClr val="000000"/>
            </a:solidFill>
          </a:ln>
        </p:spPr>
        <p:txBody>
          <a:bodyPr wrap="square" lIns="0" tIns="0" rIns="0" bIns="0" rtlCol="0"/>
          <a:lstStyle/>
          <a:p>
            <a:endParaRPr dirty="0"/>
          </a:p>
        </p:txBody>
      </p:sp>
      <p:sp>
        <p:nvSpPr>
          <p:cNvPr id="53" name="object 53"/>
          <p:cNvSpPr/>
          <p:nvPr/>
        </p:nvSpPr>
        <p:spPr>
          <a:xfrm>
            <a:off x="4403622" y="2701235"/>
            <a:ext cx="63500" cy="67945"/>
          </a:xfrm>
          <a:custGeom>
            <a:avLst/>
            <a:gdLst/>
            <a:ahLst/>
            <a:cxnLst/>
            <a:rect l="l" t="t" r="r" b="b"/>
            <a:pathLst>
              <a:path w="63500" h="67944">
                <a:moveTo>
                  <a:pt x="0" y="0"/>
                </a:moveTo>
                <a:lnTo>
                  <a:pt x="26310" y="11895"/>
                </a:lnTo>
                <a:lnTo>
                  <a:pt x="46251" y="27897"/>
                </a:lnTo>
                <a:lnTo>
                  <a:pt x="58837" y="46939"/>
                </a:lnTo>
                <a:lnTo>
                  <a:pt x="63080" y="67957"/>
                </a:lnTo>
              </a:path>
            </a:pathLst>
          </a:custGeom>
          <a:ln w="9525">
            <a:solidFill>
              <a:srgbClr val="000000"/>
            </a:solidFill>
          </a:ln>
        </p:spPr>
        <p:txBody>
          <a:bodyPr wrap="square" lIns="0" tIns="0" rIns="0" bIns="0" rtlCol="0"/>
          <a:lstStyle/>
          <a:p>
            <a:endParaRPr dirty="0"/>
          </a:p>
        </p:txBody>
      </p:sp>
      <p:sp>
        <p:nvSpPr>
          <p:cNvPr id="54" name="object 54"/>
          <p:cNvSpPr/>
          <p:nvPr/>
        </p:nvSpPr>
        <p:spPr>
          <a:xfrm>
            <a:off x="4524323" y="2628845"/>
            <a:ext cx="28575" cy="26034"/>
          </a:xfrm>
          <a:custGeom>
            <a:avLst/>
            <a:gdLst/>
            <a:ahLst/>
            <a:cxnLst/>
            <a:rect l="l" t="t" r="r" b="b"/>
            <a:pathLst>
              <a:path w="28575" h="26035">
                <a:moveTo>
                  <a:pt x="28092" y="0"/>
                </a:moveTo>
                <a:lnTo>
                  <a:pt x="22758" y="7154"/>
                </a:lnTo>
                <a:lnTo>
                  <a:pt x="16251" y="13830"/>
                </a:lnTo>
                <a:lnTo>
                  <a:pt x="8641" y="19963"/>
                </a:lnTo>
                <a:lnTo>
                  <a:pt x="0" y="25488"/>
                </a:lnTo>
              </a:path>
            </a:pathLst>
          </a:custGeom>
          <a:ln w="9524">
            <a:solidFill>
              <a:srgbClr val="000000"/>
            </a:solidFill>
          </a:ln>
        </p:spPr>
        <p:txBody>
          <a:bodyPr wrap="square" lIns="0" tIns="0" rIns="0" bIns="0" rtlCol="0"/>
          <a:lstStyle/>
          <a:p>
            <a:endParaRPr dirty="0"/>
          </a:p>
        </p:txBody>
      </p:sp>
      <p:sp>
        <p:nvSpPr>
          <p:cNvPr id="55" name="object 55"/>
          <p:cNvSpPr/>
          <p:nvPr/>
        </p:nvSpPr>
        <p:spPr>
          <a:xfrm>
            <a:off x="4485016" y="2534281"/>
            <a:ext cx="1905" cy="12065"/>
          </a:xfrm>
          <a:custGeom>
            <a:avLst/>
            <a:gdLst/>
            <a:ahLst/>
            <a:cxnLst/>
            <a:rect l="l" t="t" r="r" b="b"/>
            <a:pathLst>
              <a:path w="1904" h="12064">
                <a:moveTo>
                  <a:pt x="0" y="0"/>
                </a:moveTo>
                <a:lnTo>
                  <a:pt x="1066" y="3962"/>
                </a:lnTo>
                <a:lnTo>
                  <a:pt x="1562" y="8000"/>
                </a:lnTo>
                <a:lnTo>
                  <a:pt x="1473" y="12026"/>
                </a:lnTo>
              </a:path>
            </a:pathLst>
          </a:custGeom>
          <a:ln w="9525">
            <a:solidFill>
              <a:srgbClr val="000000"/>
            </a:solidFill>
          </a:ln>
        </p:spPr>
        <p:txBody>
          <a:bodyPr wrap="square" lIns="0" tIns="0" rIns="0" bIns="0" rtlCol="0"/>
          <a:lstStyle/>
          <a:p>
            <a:endParaRPr dirty="0"/>
          </a:p>
        </p:txBody>
      </p:sp>
      <p:sp>
        <p:nvSpPr>
          <p:cNvPr id="56" name="object 56"/>
          <p:cNvSpPr/>
          <p:nvPr/>
        </p:nvSpPr>
        <p:spPr>
          <a:xfrm>
            <a:off x="4305616" y="2504893"/>
            <a:ext cx="14604" cy="15875"/>
          </a:xfrm>
          <a:custGeom>
            <a:avLst/>
            <a:gdLst/>
            <a:ahLst/>
            <a:cxnLst/>
            <a:rect l="l" t="t" r="r" b="b"/>
            <a:pathLst>
              <a:path w="14604" h="15875">
                <a:moveTo>
                  <a:pt x="0" y="15341"/>
                </a:moveTo>
                <a:lnTo>
                  <a:pt x="3657" y="9791"/>
                </a:lnTo>
                <a:lnTo>
                  <a:pt x="8509" y="4622"/>
                </a:lnTo>
                <a:lnTo>
                  <a:pt x="14389" y="0"/>
                </a:lnTo>
              </a:path>
            </a:pathLst>
          </a:custGeom>
          <a:ln w="9525">
            <a:solidFill>
              <a:srgbClr val="000000"/>
            </a:solidFill>
          </a:ln>
        </p:spPr>
        <p:txBody>
          <a:bodyPr wrap="square" lIns="0" tIns="0" rIns="0" bIns="0" rtlCol="0"/>
          <a:lstStyle/>
          <a:p>
            <a:endParaRPr dirty="0"/>
          </a:p>
        </p:txBody>
      </p:sp>
      <p:sp>
        <p:nvSpPr>
          <p:cNvPr id="57" name="object 57"/>
          <p:cNvSpPr/>
          <p:nvPr/>
        </p:nvSpPr>
        <p:spPr>
          <a:xfrm>
            <a:off x="4171021" y="2514316"/>
            <a:ext cx="6985" cy="13335"/>
          </a:xfrm>
          <a:custGeom>
            <a:avLst/>
            <a:gdLst/>
            <a:ahLst/>
            <a:cxnLst/>
            <a:rect l="l" t="t" r="r" b="b"/>
            <a:pathLst>
              <a:path w="6985" h="13335">
                <a:moveTo>
                  <a:pt x="0" y="13233"/>
                </a:moveTo>
                <a:lnTo>
                  <a:pt x="1485" y="8648"/>
                </a:lnTo>
                <a:lnTo>
                  <a:pt x="3835" y="4203"/>
                </a:lnTo>
                <a:lnTo>
                  <a:pt x="6959" y="0"/>
                </a:lnTo>
              </a:path>
            </a:pathLst>
          </a:custGeom>
          <a:ln w="9525">
            <a:solidFill>
              <a:srgbClr val="000000"/>
            </a:solidFill>
          </a:ln>
        </p:spPr>
        <p:txBody>
          <a:bodyPr wrap="square" lIns="0" tIns="0" rIns="0" bIns="0" rtlCol="0"/>
          <a:lstStyle/>
          <a:p>
            <a:endParaRPr dirty="0"/>
          </a:p>
        </p:txBody>
      </p:sp>
      <p:sp>
        <p:nvSpPr>
          <p:cNvPr id="58" name="object 58"/>
          <p:cNvSpPr/>
          <p:nvPr/>
        </p:nvSpPr>
        <p:spPr>
          <a:xfrm>
            <a:off x="4013058" y="2532046"/>
            <a:ext cx="25400" cy="13335"/>
          </a:xfrm>
          <a:custGeom>
            <a:avLst/>
            <a:gdLst/>
            <a:ahLst/>
            <a:cxnLst/>
            <a:rect l="l" t="t" r="r" b="b"/>
            <a:pathLst>
              <a:path w="25400" h="13335">
                <a:moveTo>
                  <a:pt x="0" y="0"/>
                </a:moveTo>
                <a:lnTo>
                  <a:pt x="6735" y="2822"/>
                </a:lnTo>
                <a:lnTo>
                  <a:pt x="13196" y="5911"/>
                </a:lnTo>
                <a:lnTo>
                  <a:pt x="19364" y="9258"/>
                </a:lnTo>
                <a:lnTo>
                  <a:pt x="25222" y="12852"/>
                </a:lnTo>
              </a:path>
            </a:pathLst>
          </a:custGeom>
          <a:ln w="9525">
            <a:solidFill>
              <a:srgbClr val="000000"/>
            </a:solidFill>
          </a:ln>
        </p:spPr>
        <p:txBody>
          <a:bodyPr wrap="square" lIns="0" tIns="0" rIns="0" bIns="0" rtlCol="0"/>
          <a:lstStyle/>
          <a:p>
            <a:endParaRPr dirty="0"/>
          </a:p>
        </p:txBody>
      </p:sp>
      <p:sp>
        <p:nvSpPr>
          <p:cNvPr id="59" name="object 59"/>
          <p:cNvSpPr/>
          <p:nvPr/>
        </p:nvSpPr>
        <p:spPr>
          <a:xfrm>
            <a:off x="3817098" y="2619472"/>
            <a:ext cx="4445" cy="13970"/>
          </a:xfrm>
          <a:custGeom>
            <a:avLst/>
            <a:gdLst/>
            <a:ahLst/>
            <a:cxnLst/>
            <a:rect l="l" t="t" r="r" b="b"/>
            <a:pathLst>
              <a:path w="4445" h="13969">
                <a:moveTo>
                  <a:pt x="4394" y="13512"/>
                </a:moveTo>
                <a:lnTo>
                  <a:pt x="2400" y="9093"/>
                </a:lnTo>
                <a:lnTo>
                  <a:pt x="927" y="4572"/>
                </a:lnTo>
                <a:lnTo>
                  <a:pt x="0" y="0"/>
                </a:lnTo>
              </a:path>
            </a:pathLst>
          </a:custGeom>
          <a:ln w="9524">
            <a:solidFill>
              <a:srgbClr val="000000"/>
            </a:solidFill>
          </a:ln>
        </p:spPr>
        <p:txBody>
          <a:bodyPr wrap="square" lIns="0" tIns="0" rIns="0" bIns="0" rtlCol="0"/>
          <a:lstStyle/>
          <a:p>
            <a:endParaRPr dirty="0"/>
          </a:p>
        </p:txBody>
      </p:sp>
      <p:sp>
        <p:nvSpPr>
          <p:cNvPr id="60" name="object 60"/>
          <p:cNvSpPr/>
          <p:nvPr/>
        </p:nvSpPr>
        <p:spPr>
          <a:xfrm>
            <a:off x="5562600" y="2392679"/>
            <a:ext cx="1018019" cy="515111"/>
          </a:xfrm>
          <a:prstGeom prst="rect">
            <a:avLst/>
          </a:prstGeom>
          <a:blipFill>
            <a:blip r:embed="rId7" cstate="print"/>
            <a:stretch>
              <a:fillRect/>
            </a:stretch>
          </a:blipFill>
        </p:spPr>
        <p:txBody>
          <a:bodyPr wrap="square" lIns="0" tIns="0" rIns="0" bIns="0" rtlCol="0"/>
          <a:lstStyle/>
          <a:p>
            <a:endParaRPr dirty="0"/>
          </a:p>
        </p:txBody>
      </p:sp>
      <p:sp>
        <p:nvSpPr>
          <p:cNvPr id="61" name="object 61"/>
          <p:cNvSpPr/>
          <p:nvPr/>
        </p:nvSpPr>
        <p:spPr>
          <a:xfrm>
            <a:off x="5612889" y="2422969"/>
            <a:ext cx="916659" cy="414242"/>
          </a:xfrm>
          <a:prstGeom prst="rect">
            <a:avLst/>
          </a:prstGeom>
          <a:blipFill>
            <a:blip r:embed="rId8" cstate="print"/>
            <a:stretch>
              <a:fillRect/>
            </a:stretch>
          </a:blipFill>
        </p:spPr>
        <p:txBody>
          <a:bodyPr wrap="square" lIns="0" tIns="0" rIns="0" bIns="0" rtlCol="0"/>
          <a:lstStyle/>
          <a:p>
            <a:endParaRPr dirty="0"/>
          </a:p>
        </p:txBody>
      </p:sp>
      <p:sp>
        <p:nvSpPr>
          <p:cNvPr id="62" name="object 62"/>
          <p:cNvSpPr/>
          <p:nvPr/>
        </p:nvSpPr>
        <p:spPr>
          <a:xfrm>
            <a:off x="5612893" y="2423083"/>
            <a:ext cx="916940" cy="414655"/>
          </a:xfrm>
          <a:custGeom>
            <a:avLst/>
            <a:gdLst/>
            <a:ahLst/>
            <a:cxnLst/>
            <a:rect l="l" t="t" r="r" b="b"/>
            <a:pathLst>
              <a:path w="916940" h="414655">
                <a:moveTo>
                  <a:pt x="82824" y="136440"/>
                </a:moveTo>
                <a:lnTo>
                  <a:pt x="110777" y="71173"/>
                </a:lnTo>
                <a:lnTo>
                  <a:pt x="151804" y="48670"/>
                </a:lnTo>
                <a:lnTo>
                  <a:pt x="205595" y="37177"/>
                </a:lnTo>
                <a:lnTo>
                  <a:pt x="229472" y="36414"/>
                </a:lnTo>
                <a:lnTo>
                  <a:pt x="253060" y="38083"/>
                </a:lnTo>
                <a:lnTo>
                  <a:pt x="275873" y="42122"/>
                </a:lnTo>
                <a:lnTo>
                  <a:pt x="297429" y="48467"/>
                </a:lnTo>
                <a:lnTo>
                  <a:pt x="325968" y="27067"/>
                </a:lnTo>
                <a:lnTo>
                  <a:pt x="364292" y="14503"/>
                </a:lnTo>
                <a:lnTo>
                  <a:pt x="407473" y="11704"/>
                </a:lnTo>
                <a:lnTo>
                  <a:pt x="450578" y="19600"/>
                </a:lnTo>
                <a:lnTo>
                  <a:pt x="457672" y="22127"/>
                </a:lnTo>
                <a:lnTo>
                  <a:pt x="464441" y="24958"/>
                </a:lnTo>
                <a:lnTo>
                  <a:pt x="470861" y="28082"/>
                </a:lnTo>
                <a:lnTo>
                  <a:pt x="476905" y="31487"/>
                </a:lnTo>
                <a:lnTo>
                  <a:pt x="499527" y="13617"/>
                </a:lnTo>
                <a:lnTo>
                  <a:pt x="530456" y="2847"/>
                </a:lnTo>
                <a:lnTo>
                  <a:pt x="565693" y="0"/>
                </a:lnTo>
                <a:lnTo>
                  <a:pt x="601238" y="5897"/>
                </a:lnTo>
                <a:lnTo>
                  <a:pt x="610428" y="9138"/>
                </a:lnTo>
                <a:lnTo>
                  <a:pt x="618934" y="12988"/>
                </a:lnTo>
                <a:lnTo>
                  <a:pt x="626675" y="17407"/>
                </a:lnTo>
                <a:lnTo>
                  <a:pt x="633572" y="22356"/>
                </a:lnTo>
                <a:lnTo>
                  <a:pt x="665713" y="6784"/>
                </a:lnTo>
                <a:lnTo>
                  <a:pt x="703775" y="210"/>
                </a:lnTo>
                <a:lnTo>
                  <a:pt x="743079" y="2871"/>
                </a:lnTo>
                <a:lnTo>
                  <a:pt x="778949" y="15003"/>
                </a:lnTo>
                <a:lnTo>
                  <a:pt x="791496" y="22767"/>
                </a:lnTo>
                <a:lnTo>
                  <a:pt x="801614" y="31670"/>
                </a:lnTo>
                <a:lnTo>
                  <a:pt x="809105" y="41504"/>
                </a:lnTo>
                <a:lnTo>
                  <a:pt x="813772" y="52061"/>
                </a:lnTo>
                <a:lnTo>
                  <a:pt x="853968" y="64487"/>
                </a:lnTo>
                <a:lnTo>
                  <a:pt x="882324" y="84743"/>
                </a:lnTo>
                <a:lnTo>
                  <a:pt x="896283" y="110074"/>
                </a:lnTo>
                <a:lnTo>
                  <a:pt x="893287" y="137723"/>
                </a:lnTo>
                <a:lnTo>
                  <a:pt x="891916" y="140860"/>
                </a:lnTo>
                <a:lnTo>
                  <a:pt x="890176" y="143920"/>
                </a:lnTo>
                <a:lnTo>
                  <a:pt x="888106" y="146892"/>
                </a:lnTo>
                <a:lnTo>
                  <a:pt x="913251" y="178443"/>
                </a:lnTo>
                <a:lnTo>
                  <a:pt x="899166" y="244460"/>
                </a:lnTo>
                <a:lnTo>
                  <a:pt x="861639" y="270946"/>
                </a:lnTo>
                <a:lnTo>
                  <a:pt x="812449" y="286041"/>
                </a:lnTo>
                <a:lnTo>
                  <a:pt x="794367" y="288370"/>
                </a:lnTo>
                <a:lnTo>
                  <a:pt x="784327" y="317701"/>
                </a:lnTo>
                <a:lnTo>
                  <a:pt x="757684" y="341564"/>
                </a:lnTo>
                <a:lnTo>
                  <a:pt x="718423" y="357550"/>
                </a:lnTo>
                <a:lnTo>
                  <a:pt x="670529" y="363249"/>
                </a:lnTo>
                <a:lnTo>
                  <a:pt x="653658" y="362449"/>
                </a:lnTo>
                <a:lnTo>
                  <a:pt x="637201" y="360246"/>
                </a:lnTo>
                <a:lnTo>
                  <a:pt x="621387" y="356681"/>
                </a:lnTo>
                <a:lnTo>
                  <a:pt x="606445" y="351794"/>
                </a:lnTo>
                <a:lnTo>
                  <a:pt x="579486" y="382722"/>
                </a:lnTo>
                <a:lnTo>
                  <a:pt x="536866" y="404132"/>
                </a:lnTo>
                <a:lnTo>
                  <a:pt x="484339" y="414125"/>
                </a:lnTo>
                <a:lnTo>
                  <a:pt x="427654" y="410798"/>
                </a:lnTo>
                <a:lnTo>
                  <a:pt x="404715" y="405145"/>
                </a:lnTo>
                <a:lnTo>
                  <a:pt x="383833" y="397214"/>
                </a:lnTo>
                <a:lnTo>
                  <a:pt x="365447" y="387204"/>
                </a:lnTo>
                <a:lnTo>
                  <a:pt x="349994" y="375314"/>
                </a:lnTo>
                <a:lnTo>
                  <a:pt x="301277" y="387370"/>
                </a:lnTo>
                <a:lnTo>
                  <a:pt x="250713" y="389368"/>
                </a:lnTo>
                <a:lnTo>
                  <a:pt x="202010" y="381881"/>
                </a:lnTo>
                <a:lnTo>
                  <a:pt x="158874" y="365478"/>
                </a:lnTo>
                <a:lnTo>
                  <a:pt x="125013" y="340732"/>
                </a:lnTo>
                <a:lnTo>
                  <a:pt x="124429" y="340123"/>
                </a:lnTo>
                <a:lnTo>
                  <a:pt x="123845" y="339513"/>
                </a:lnTo>
                <a:lnTo>
                  <a:pt x="123273" y="338904"/>
                </a:lnTo>
                <a:lnTo>
                  <a:pt x="86631" y="337049"/>
                </a:lnTo>
                <a:lnTo>
                  <a:pt x="55089" y="327067"/>
                </a:lnTo>
                <a:lnTo>
                  <a:pt x="31950" y="310561"/>
                </a:lnTo>
                <a:lnTo>
                  <a:pt x="20518" y="289132"/>
                </a:lnTo>
                <a:lnTo>
                  <a:pt x="20366" y="276742"/>
                </a:lnTo>
                <a:lnTo>
                  <a:pt x="24526" y="264766"/>
                </a:lnTo>
                <a:lnTo>
                  <a:pt x="32775" y="253615"/>
                </a:lnTo>
                <a:lnTo>
                  <a:pt x="44889" y="243704"/>
                </a:lnTo>
                <a:lnTo>
                  <a:pt x="17558" y="228613"/>
                </a:lnTo>
                <a:lnTo>
                  <a:pt x="2241" y="208902"/>
                </a:lnTo>
                <a:lnTo>
                  <a:pt x="0" y="187078"/>
                </a:lnTo>
                <a:lnTo>
                  <a:pt x="11894" y="165650"/>
                </a:lnTo>
                <a:lnTo>
                  <a:pt x="25006" y="154932"/>
                </a:lnTo>
                <a:lnTo>
                  <a:pt x="41571" y="146507"/>
                </a:lnTo>
                <a:lnTo>
                  <a:pt x="60836" y="140674"/>
                </a:lnTo>
                <a:lnTo>
                  <a:pt x="82049" y="137736"/>
                </a:lnTo>
                <a:lnTo>
                  <a:pt x="82824" y="136440"/>
                </a:lnTo>
                <a:close/>
              </a:path>
            </a:pathLst>
          </a:custGeom>
          <a:ln w="9525">
            <a:solidFill>
              <a:srgbClr val="000000"/>
            </a:solidFill>
          </a:ln>
        </p:spPr>
        <p:txBody>
          <a:bodyPr wrap="square" lIns="0" tIns="0" rIns="0" bIns="0" rtlCol="0"/>
          <a:lstStyle/>
          <a:p>
            <a:endParaRPr dirty="0"/>
          </a:p>
        </p:txBody>
      </p:sp>
      <p:sp>
        <p:nvSpPr>
          <p:cNvPr id="63" name="object 63"/>
          <p:cNvSpPr/>
          <p:nvPr/>
        </p:nvSpPr>
        <p:spPr>
          <a:xfrm>
            <a:off x="5658760" y="2665173"/>
            <a:ext cx="53975" cy="8255"/>
          </a:xfrm>
          <a:custGeom>
            <a:avLst/>
            <a:gdLst/>
            <a:ahLst/>
            <a:cxnLst/>
            <a:rect l="l" t="t" r="r" b="b"/>
            <a:pathLst>
              <a:path w="53975" h="8255">
                <a:moveTo>
                  <a:pt x="53797" y="7645"/>
                </a:moveTo>
                <a:lnTo>
                  <a:pt x="39758" y="7658"/>
                </a:lnTo>
                <a:lnTo>
                  <a:pt x="25955" y="6365"/>
                </a:lnTo>
                <a:lnTo>
                  <a:pt x="12624" y="3802"/>
                </a:lnTo>
                <a:lnTo>
                  <a:pt x="0" y="0"/>
                </a:lnTo>
              </a:path>
            </a:pathLst>
          </a:custGeom>
          <a:ln w="9525">
            <a:solidFill>
              <a:srgbClr val="000000"/>
            </a:solidFill>
          </a:ln>
        </p:spPr>
        <p:txBody>
          <a:bodyPr wrap="square" lIns="0" tIns="0" rIns="0" bIns="0" rtlCol="0"/>
          <a:lstStyle/>
          <a:p>
            <a:endParaRPr dirty="0"/>
          </a:p>
        </p:txBody>
      </p:sp>
      <p:sp>
        <p:nvSpPr>
          <p:cNvPr id="64" name="object 64"/>
          <p:cNvSpPr/>
          <p:nvPr/>
        </p:nvSpPr>
        <p:spPr>
          <a:xfrm>
            <a:off x="5736484" y="2756512"/>
            <a:ext cx="24130" cy="3810"/>
          </a:xfrm>
          <a:custGeom>
            <a:avLst/>
            <a:gdLst/>
            <a:ahLst/>
            <a:cxnLst/>
            <a:rect l="l" t="t" r="r" b="b"/>
            <a:pathLst>
              <a:path w="24129" h="3810">
                <a:moveTo>
                  <a:pt x="23533" y="0"/>
                </a:moveTo>
                <a:lnTo>
                  <a:pt x="15989" y="1854"/>
                </a:lnTo>
                <a:lnTo>
                  <a:pt x="8077" y="3073"/>
                </a:lnTo>
                <a:lnTo>
                  <a:pt x="0" y="3657"/>
                </a:lnTo>
              </a:path>
            </a:pathLst>
          </a:custGeom>
          <a:ln w="9524">
            <a:solidFill>
              <a:srgbClr val="000000"/>
            </a:solidFill>
          </a:ln>
        </p:spPr>
        <p:txBody>
          <a:bodyPr wrap="square" lIns="0" tIns="0" rIns="0" bIns="0" rtlCol="0"/>
          <a:lstStyle/>
          <a:p>
            <a:endParaRPr dirty="0"/>
          </a:p>
        </p:txBody>
      </p:sp>
      <p:sp>
        <p:nvSpPr>
          <p:cNvPr id="65" name="object 65"/>
          <p:cNvSpPr/>
          <p:nvPr/>
        </p:nvSpPr>
        <p:spPr>
          <a:xfrm>
            <a:off x="5948650" y="2780032"/>
            <a:ext cx="14604" cy="17145"/>
          </a:xfrm>
          <a:custGeom>
            <a:avLst/>
            <a:gdLst/>
            <a:ahLst/>
            <a:cxnLst/>
            <a:rect l="l" t="t" r="r" b="b"/>
            <a:pathLst>
              <a:path w="14604" h="17144">
                <a:moveTo>
                  <a:pt x="14185" y="16700"/>
                </a:moveTo>
                <a:lnTo>
                  <a:pt x="8509" y="11455"/>
                </a:lnTo>
                <a:lnTo>
                  <a:pt x="3759" y="5854"/>
                </a:lnTo>
                <a:lnTo>
                  <a:pt x="0" y="0"/>
                </a:lnTo>
              </a:path>
            </a:pathLst>
          </a:custGeom>
          <a:ln w="9525">
            <a:solidFill>
              <a:srgbClr val="000000"/>
            </a:solidFill>
          </a:ln>
        </p:spPr>
        <p:txBody>
          <a:bodyPr wrap="square" lIns="0" tIns="0" rIns="0" bIns="0" rtlCol="0"/>
          <a:lstStyle/>
          <a:p>
            <a:endParaRPr dirty="0"/>
          </a:p>
        </p:txBody>
      </p:sp>
      <p:sp>
        <p:nvSpPr>
          <p:cNvPr id="66" name="object 66"/>
          <p:cNvSpPr/>
          <p:nvPr/>
        </p:nvSpPr>
        <p:spPr>
          <a:xfrm>
            <a:off x="6219427" y="2755089"/>
            <a:ext cx="5715" cy="18415"/>
          </a:xfrm>
          <a:custGeom>
            <a:avLst/>
            <a:gdLst/>
            <a:ahLst/>
            <a:cxnLst/>
            <a:rect l="l" t="t" r="r" b="b"/>
            <a:pathLst>
              <a:path w="5714" h="18414">
                <a:moveTo>
                  <a:pt x="5664" y="0"/>
                </a:moveTo>
                <a:lnTo>
                  <a:pt x="4838" y="6210"/>
                </a:lnTo>
                <a:lnTo>
                  <a:pt x="2933" y="12357"/>
                </a:lnTo>
                <a:lnTo>
                  <a:pt x="0" y="18326"/>
                </a:lnTo>
              </a:path>
            </a:pathLst>
          </a:custGeom>
          <a:ln w="9524">
            <a:solidFill>
              <a:srgbClr val="000000"/>
            </a:solidFill>
          </a:ln>
        </p:spPr>
        <p:txBody>
          <a:bodyPr wrap="square" lIns="0" tIns="0" rIns="0" bIns="0" rtlCol="0"/>
          <a:lstStyle/>
          <a:p>
            <a:endParaRPr dirty="0"/>
          </a:p>
        </p:txBody>
      </p:sp>
      <p:sp>
        <p:nvSpPr>
          <p:cNvPr id="67" name="object 67"/>
          <p:cNvSpPr/>
          <p:nvPr/>
        </p:nvSpPr>
        <p:spPr>
          <a:xfrm>
            <a:off x="6337702" y="2641894"/>
            <a:ext cx="69215" cy="68580"/>
          </a:xfrm>
          <a:custGeom>
            <a:avLst/>
            <a:gdLst/>
            <a:ahLst/>
            <a:cxnLst/>
            <a:rect l="l" t="t" r="r" b="b"/>
            <a:pathLst>
              <a:path w="69214" h="68580">
                <a:moveTo>
                  <a:pt x="0" y="0"/>
                </a:moveTo>
                <a:lnTo>
                  <a:pt x="28796" y="11980"/>
                </a:lnTo>
                <a:lnTo>
                  <a:pt x="50626" y="28098"/>
                </a:lnTo>
                <a:lnTo>
                  <a:pt x="64406" y="47284"/>
                </a:lnTo>
                <a:lnTo>
                  <a:pt x="69049" y="68465"/>
                </a:lnTo>
              </a:path>
            </a:pathLst>
          </a:custGeom>
          <a:ln w="9525">
            <a:solidFill>
              <a:srgbClr val="000000"/>
            </a:solidFill>
          </a:ln>
        </p:spPr>
        <p:txBody>
          <a:bodyPr wrap="square" lIns="0" tIns="0" rIns="0" bIns="0" rtlCol="0"/>
          <a:lstStyle/>
          <a:p>
            <a:endParaRPr dirty="0"/>
          </a:p>
        </p:txBody>
      </p:sp>
      <p:sp>
        <p:nvSpPr>
          <p:cNvPr id="68" name="object 68"/>
          <p:cNvSpPr/>
          <p:nvPr/>
        </p:nvSpPr>
        <p:spPr>
          <a:xfrm>
            <a:off x="6469820" y="2568971"/>
            <a:ext cx="31115" cy="26034"/>
          </a:xfrm>
          <a:custGeom>
            <a:avLst/>
            <a:gdLst/>
            <a:ahLst/>
            <a:cxnLst/>
            <a:rect l="l" t="t" r="r" b="b"/>
            <a:pathLst>
              <a:path w="31114" h="26035">
                <a:moveTo>
                  <a:pt x="30746" y="0"/>
                </a:moveTo>
                <a:lnTo>
                  <a:pt x="24906" y="7209"/>
                </a:lnTo>
                <a:lnTo>
                  <a:pt x="17783" y="13933"/>
                </a:lnTo>
                <a:lnTo>
                  <a:pt x="9454" y="20107"/>
                </a:lnTo>
                <a:lnTo>
                  <a:pt x="0" y="25666"/>
                </a:lnTo>
              </a:path>
            </a:pathLst>
          </a:custGeom>
          <a:ln w="9524">
            <a:solidFill>
              <a:srgbClr val="000000"/>
            </a:solidFill>
          </a:ln>
        </p:spPr>
        <p:txBody>
          <a:bodyPr wrap="square" lIns="0" tIns="0" rIns="0" bIns="0" rtlCol="0"/>
          <a:lstStyle/>
          <a:p>
            <a:endParaRPr dirty="0"/>
          </a:p>
        </p:txBody>
      </p:sp>
      <p:sp>
        <p:nvSpPr>
          <p:cNvPr id="69" name="object 69"/>
          <p:cNvSpPr/>
          <p:nvPr/>
        </p:nvSpPr>
        <p:spPr>
          <a:xfrm>
            <a:off x="6426780" y="2473695"/>
            <a:ext cx="1905" cy="12700"/>
          </a:xfrm>
          <a:custGeom>
            <a:avLst/>
            <a:gdLst/>
            <a:ahLst/>
            <a:cxnLst/>
            <a:rect l="l" t="t" r="r" b="b"/>
            <a:pathLst>
              <a:path w="1904" h="12700">
                <a:moveTo>
                  <a:pt x="0" y="0"/>
                </a:moveTo>
                <a:lnTo>
                  <a:pt x="1181" y="4000"/>
                </a:lnTo>
                <a:lnTo>
                  <a:pt x="1727" y="8064"/>
                </a:lnTo>
                <a:lnTo>
                  <a:pt x="1625" y="12128"/>
                </a:lnTo>
              </a:path>
            </a:pathLst>
          </a:custGeom>
          <a:ln w="9525">
            <a:solidFill>
              <a:srgbClr val="000000"/>
            </a:solidFill>
          </a:ln>
        </p:spPr>
        <p:txBody>
          <a:bodyPr wrap="square" lIns="0" tIns="0" rIns="0" bIns="0" rtlCol="0"/>
          <a:lstStyle/>
          <a:p>
            <a:endParaRPr dirty="0"/>
          </a:p>
        </p:txBody>
      </p:sp>
      <p:sp>
        <p:nvSpPr>
          <p:cNvPr id="70" name="object 70"/>
          <p:cNvSpPr/>
          <p:nvPr/>
        </p:nvSpPr>
        <p:spPr>
          <a:xfrm>
            <a:off x="6230425" y="2444092"/>
            <a:ext cx="15875" cy="15875"/>
          </a:xfrm>
          <a:custGeom>
            <a:avLst/>
            <a:gdLst/>
            <a:ahLst/>
            <a:cxnLst/>
            <a:rect l="l" t="t" r="r" b="b"/>
            <a:pathLst>
              <a:path w="15875" h="15875">
                <a:moveTo>
                  <a:pt x="0" y="15468"/>
                </a:moveTo>
                <a:lnTo>
                  <a:pt x="4013" y="9867"/>
                </a:lnTo>
                <a:lnTo>
                  <a:pt x="9309" y="4660"/>
                </a:lnTo>
                <a:lnTo>
                  <a:pt x="15748" y="0"/>
                </a:lnTo>
              </a:path>
            </a:pathLst>
          </a:custGeom>
          <a:ln w="9525">
            <a:solidFill>
              <a:srgbClr val="000000"/>
            </a:solidFill>
          </a:ln>
        </p:spPr>
        <p:txBody>
          <a:bodyPr wrap="square" lIns="0" tIns="0" rIns="0" bIns="0" rtlCol="0"/>
          <a:lstStyle/>
          <a:p>
            <a:endParaRPr dirty="0"/>
          </a:p>
        </p:txBody>
      </p:sp>
      <p:sp>
        <p:nvSpPr>
          <p:cNvPr id="71" name="object 71"/>
          <p:cNvSpPr/>
          <p:nvPr/>
        </p:nvSpPr>
        <p:spPr>
          <a:xfrm>
            <a:off x="6083105" y="2453591"/>
            <a:ext cx="7620" cy="13335"/>
          </a:xfrm>
          <a:custGeom>
            <a:avLst/>
            <a:gdLst/>
            <a:ahLst/>
            <a:cxnLst/>
            <a:rect l="l" t="t" r="r" b="b"/>
            <a:pathLst>
              <a:path w="7620" h="13335">
                <a:moveTo>
                  <a:pt x="0" y="13335"/>
                </a:moveTo>
                <a:lnTo>
                  <a:pt x="1638" y="8712"/>
                </a:lnTo>
                <a:lnTo>
                  <a:pt x="4190" y="4229"/>
                </a:lnTo>
                <a:lnTo>
                  <a:pt x="7632" y="0"/>
                </a:lnTo>
              </a:path>
            </a:pathLst>
          </a:custGeom>
          <a:ln w="9525">
            <a:solidFill>
              <a:srgbClr val="000000"/>
            </a:solidFill>
          </a:ln>
        </p:spPr>
        <p:txBody>
          <a:bodyPr wrap="square" lIns="0" tIns="0" rIns="0" bIns="0" rtlCol="0"/>
          <a:lstStyle/>
          <a:p>
            <a:endParaRPr dirty="0"/>
          </a:p>
        </p:txBody>
      </p:sp>
      <p:sp>
        <p:nvSpPr>
          <p:cNvPr id="72" name="object 72"/>
          <p:cNvSpPr/>
          <p:nvPr/>
        </p:nvSpPr>
        <p:spPr>
          <a:xfrm>
            <a:off x="5910207" y="2471460"/>
            <a:ext cx="27940" cy="13335"/>
          </a:xfrm>
          <a:custGeom>
            <a:avLst/>
            <a:gdLst/>
            <a:ahLst/>
            <a:cxnLst/>
            <a:rect l="l" t="t" r="r" b="b"/>
            <a:pathLst>
              <a:path w="27939" h="13335">
                <a:moveTo>
                  <a:pt x="0" y="0"/>
                </a:moveTo>
                <a:lnTo>
                  <a:pt x="7371" y="2841"/>
                </a:lnTo>
                <a:lnTo>
                  <a:pt x="14443" y="5949"/>
                </a:lnTo>
                <a:lnTo>
                  <a:pt x="21195" y="9315"/>
                </a:lnTo>
                <a:lnTo>
                  <a:pt x="27609" y="12928"/>
                </a:lnTo>
              </a:path>
            </a:pathLst>
          </a:custGeom>
          <a:ln w="9525">
            <a:solidFill>
              <a:srgbClr val="000000"/>
            </a:solidFill>
          </a:ln>
        </p:spPr>
        <p:txBody>
          <a:bodyPr wrap="square" lIns="0" tIns="0" rIns="0" bIns="0" rtlCol="0"/>
          <a:lstStyle/>
          <a:p>
            <a:endParaRPr dirty="0"/>
          </a:p>
        </p:txBody>
      </p:sp>
      <p:sp>
        <p:nvSpPr>
          <p:cNvPr id="73" name="object 73"/>
          <p:cNvSpPr/>
          <p:nvPr/>
        </p:nvSpPr>
        <p:spPr>
          <a:xfrm>
            <a:off x="5695717" y="2559522"/>
            <a:ext cx="5080" cy="13970"/>
          </a:xfrm>
          <a:custGeom>
            <a:avLst/>
            <a:gdLst/>
            <a:ahLst/>
            <a:cxnLst/>
            <a:rect l="l" t="t" r="r" b="b"/>
            <a:pathLst>
              <a:path w="5079" h="13969">
                <a:moveTo>
                  <a:pt x="4826" y="13614"/>
                </a:moveTo>
                <a:lnTo>
                  <a:pt x="2628" y="9169"/>
                </a:lnTo>
                <a:lnTo>
                  <a:pt x="1016" y="4610"/>
                </a:lnTo>
                <a:lnTo>
                  <a:pt x="0" y="0"/>
                </a:lnTo>
              </a:path>
            </a:pathLst>
          </a:custGeom>
          <a:ln w="9525">
            <a:solidFill>
              <a:srgbClr val="000000"/>
            </a:solidFill>
          </a:ln>
        </p:spPr>
        <p:txBody>
          <a:bodyPr wrap="square" lIns="0" tIns="0" rIns="0" bIns="0" rtlCol="0"/>
          <a:lstStyle/>
          <a:p>
            <a:endParaRPr dirty="0"/>
          </a:p>
        </p:txBody>
      </p:sp>
      <p:sp>
        <p:nvSpPr>
          <p:cNvPr id="74" name="object 74"/>
          <p:cNvSpPr/>
          <p:nvPr/>
        </p:nvSpPr>
        <p:spPr>
          <a:xfrm>
            <a:off x="4696967" y="3084588"/>
            <a:ext cx="966215" cy="551675"/>
          </a:xfrm>
          <a:prstGeom prst="rect">
            <a:avLst/>
          </a:prstGeom>
          <a:blipFill>
            <a:blip r:embed="rId9" cstate="print"/>
            <a:stretch>
              <a:fillRect/>
            </a:stretch>
          </a:blipFill>
        </p:spPr>
        <p:txBody>
          <a:bodyPr wrap="square" lIns="0" tIns="0" rIns="0" bIns="0" rtlCol="0"/>
          <a:lstStyle/>
          <a:p>
            <a:endParaRPr dirty="0"/>
          </a:p>
        </p:txBody>
      </p:sp>
      <p:sp>
        <p:nvSpPr>
          <p:cNvPr id="75" name="object 75"/>
          <p:cNvSpPr/>
          <p:nvPr/>
        </p:nvSpPr>
        <p:spPr>
          <a:xfrm>
            <a:off x="4747259" y="3114992"/>
            <a:ext cx="864886" cy="450780"/>
          </a:xfrm>
          <a:prstGeom prst="rect">
            <a:avLst/>
          </a:prstGeom>
          <a:blipFill>
            <a:blip r:embed="rId10" cstate="print"/>
            <a:stretch>
              <a:fillRect/>
            </a:stretch>
          </a:blipFill>
        </p:spPr>
        <p:txBody>
          <a:bodyPr wrap="square" lIns="0" tIns="0" rIns="0" bIns="0" rtlCol="0"/>
          <a:lstStyle/>
          <a:p>
            <a:endParaRPr dirty="0"/>
          </a:p>
        </p:txBody>
      </p:sp>
      <p:sp>
        <p:nvSpPr>
          <p:cNvPr id="76" name="object 76"/>
          <p:cNvSpPr/>
          <p:nvPr/>
        </p:nvSpPr>
        <p:spPr>
          <a:xfrm>
            <a:off x="4747257" y="3115104"/>
            <a:ext cx="865505" cy="450850"/>
          </a:xfrm>
          <a:custGeom>
            <a:avLst/>
            <a:gdLst/>
            <a:ahLst/>
            <a:cxnLst/>
            <a:rect l="l" t="t" r="r" b="b"/>
            <a:pathLst>
              <a:path w="865504" h="450850">
                <a:moveTo>
                  <a:pt x="78149" y="148481"/>
                </a:moveTo>
                <a:lnTo>
                  <a:pt x="81588" y="110453"/>
                </a:lnTo>
                <a:lnTo>
                  <a:pt x="104525" y="77456"/>
                </a:lnTo>
                <a:lnTo>
                  <a:pt x="143234" y="52965"/>
                </a:lnTo>
                <a:lnTo>
                  <a:pt x="193986" y="40455"/>
                </a:lnTo>
                <a:lnTo>
                  <a:pt x="216510" y="39627"/>
                </a:lnTo>
                <a:lnTo>
                  <a:pt x="238764" y="41444"/>
                </a:lnTo>
                <a:lnTo>
                  <a:pt x="260292" y="45839"/>
                </a:lnTo>
                <a:lnTo>
                  <a:pt x="280638" y="52748"/>
                </a:lnTo>
                <a:lnTo>
                  <a:pt x="307567" y="29462"/>
                </a:lnTo>
                <a:lnTo>
                  <a:pt x="343725" y="15788"/>
                </a:lnTo>
                <a:lnTo>
                  <a:pt x="384465" y="12740"/>
                </a:lnTo>
                <a:lnTo>
                  <a:pt x="425138" y="21329"/>
                </a:lnTo>
                <a:lnTo>
                  <a:pt x="431831" y="24079"/>
                </a:lnTo>
                <a:lnTo>
                  <a:pt x="438215" y="27161"/>
                </a:lnTo>
                <a:lnTo>
                  <a:pt x="444268" y="30562"/>
                </a:lnTo>
                <a:lnTo>
                  <a:pt x="449967" y="34270"/>
                </a:lnTo>
                <a:lnTo>
                  <a:pt x="471317" y="14822"/>
                </a:lnTo>
                <a:lnTo>
                  <a:pt x="500502" y="3099"/>
                </a:lnTo>
                <a:lnTo>
                  <a:pt x="533747" y="0"/>
                </a:lnTo>
                <a:lnTo>
                  <a:pt x="567277" y="6419"/>
                </a:lnTo>
                <a:lnTo>
                  <a:pt x="575951" y="9945"/>
                </a:lnTo>
                <a:lnTo>
                  <a:pt x="583977" y="14134"/>
                </a:lnTo>
                <a:lnTo>
                  <a:pt x="591280" y="18942"/>
                </a:lnTo>
                <a:lnTo>
                  <a:pt x="597782" y="24326"/>
                </a:lnTo>
                <a:lnTo>
                  <a:pt x="628115" y="7381"/>
                </a:lnTo>
                <a:lnTo>
                  <a:pt x="664030" y="228"/>
                </a:lnTo>
                <a:lnTo>
                  <a:pt x="701115" y="3123"/>
                </a:lnTo>
                <a:lnTo>
                  <a:pt x="734955" y="16325"/>
                </a:lnTo>
                <a:lnTo>
                  <a:pt x="746796" y="24775"/>
                </a:lnTo>
                <a:lnTo>
                  <a:pt x="756345" y="34467"/>
                </a:lnTo>
                <a:lnTo>
                  <a:pt x="763412" y="45168"/>
                </a:lnTo>
                <a:lnTo>
                  <a:pt x="767810" y="56647"/>
                </a:lnTo>
                <a:lnTo>
                  <a:pt x="805738" y="70175"/>
                </a:lnTo>
                <a:lnTo>
                  <a:pt x="832496" y="92223"/>
                </a:lnTo>
                <a:lnTo>
                  <a:pt x="845668" y="119791"/>
                </a:lnTo>
                <a:lnTo>
                  <a:pt x="842841" y="149878"/>
                </a:lnTo>
                <a:lnTo>
                  <a:pt x="841546" y="153282"/>
                </a:lnTo>
                <a:lnTo>
                  <a:pt x="839908" y="156622"/>
                </a:lnTo>
                <a:lnTo>
                  <a:pt x="837952" y="159860"/>
                </a:lnTo>
                <a:lnTo>
                  <a:pt x="861679" y="194188"/>
                </a:lnTo>
                <a:lnTo>
                  <a:pt x="848392" y="266034"/>
                </a:lnTo>
                <a:lnTo>
                  <a:pt x="812984" y="294861"/>
                </a:lnTo>
                <a:lnTo>
                  <a:pt x="766564" y="311281"/>
                </a:lnTo>
                <a:lnTo>
                  <a:pt x="749496" y="313810"/>
                </a:lnTo>
                <a:lnTo>
                  <a:pt x="740029" y="345737"/>
                </a:lnTo>
                <a:lnTo>
                  <a:pt x="714894" y="371707"/>
                </a:lnTo>
                <a:lnTo>
                  <a:pt x="677850" y="389103"/>
                </a:lnTo>
                <a:lnTo>
                  <a:pt x="632656" y="395305"/>
                </a:lnTo>
                <a:lnTo>
                  <a:pt x="616738" y="394432"/>
                </a:lnTo>
                <a:lnTo>
                  <a:pt x="601211" y="392032"/>
                </a:lnTo>
                <a:lnTo>
                  <a:pt x="586293" y="388151"/>
                </a:lnTo>
                <a:lnTo>
                  <a:pt x="572204" y="382834"/>
                </a:lnTo>
                <a:lnTo>
                  <a:pt x="546767" y="416491"/>
                </a:lnTo>
                <a:lnTo>
                  <a:pt x="506555" y="439790"/>
                </a:lnTo>
                <a:lnTo>
                  <a:pt x="456994" y="450664"/>
                </a:lnTo>
                <a:lnTo>
                  <a:pt x="403510" y="447045"/>
                </a:lnTo>
                <a:lnTo>
                  <a:pt x="381864" y="440893"/>
                </a:lnTo>
                <a:lnTo>
                  <a:pt x="362161" y="432261"/>
                </a:lnTo>
                <a:lnTo>
                  <a:pt x="344812" y="421369"/>
                </a:lnTo>
                <a:lnTo>
                  <a:pt x="330231" y="408437"/>
                </a:lnTo>
                <a:lnTo>
                  <a:pt x="284265" y="421551"/>
                </a:lnTo>
                <a:lnTo>
                  <a:pt x="236557" y="423724"/>
                </a:lnTo>
                <a:lnTo>
                  <a:pt x="190603" y="415575"/>
                </a:lnTo>
                <a:lnTo>
                  <a:pt x="149902" y="397725"/>
                </a:lnTo>
                <a:lnTo>
                  <a:pt x="117951" y="370794"/>
                </a:lnTo>
                <a:lnTo>
                  <a:pt x="117405" y="370134"/>
                </a:lnTo>
                <a:lnTo>
                  <a:pt x="116859" y="369474"/>
                </a:lnTo>
                <a:lnTo>
                  <a:pt x="116325" y="368813"/>
                </a:lnTo>
                <a:lnTo>
                  <a:pt x="81745" y="366792"/>
                </a:lnTo>
                <a:lnTo>
                  <a:pt x="51979" y="355926"/>
                </a:lnTo>
                <a:lnTo>
                  <a:pt x="30145" y="337959"/>
                </a:lnTo>
                <a:lnTo>
                  <a:pt x="19361" y="314635"/>
                </a:lnTo>
                <a:lnTo>
                  <a:pt x="19218" y="301161"/>
                </a:lnTo>
                <a:lnTo>
                  <a:pt x="23144" y="288130"/>
                </a:lnTo>
                <a:lnTo>
                  <a:pt x="30925" y="275995"/>
                </a:lnTo>
                <a:lnTo>
                  <a:pt x="42348" y="265207"/>
                </a:lnTo>
                <a:lnTo>
                  <a:pt x="16563" y="248787"/>
                </a:lnTo>
                <a:lnTo>
                  <a:pt x="2114" y="227334"/>
                </a:lnTo>
                <a:lnTo>
                  <a:pt x="0" y="203583"/>
                </a:lnTo>
                <a:lnTo>
                  <a:pt x="11220" y="180269"/>
                </a:lnTo>
                <a:lnTo>
                  <a:pt x="23599" y="168605"/>
                </a:lnTo>
                <a:lnTo>
                  <a:pt x="39231" y="159436"/>
                </a:lnTo>
                <a:lnTo>
                  <a:pt x="57410" y="153089"/>
                </a:lnTo>
                <a:lnTo>
                  <a:pt x="77425" y="149891"/>
                </a:lnTo>
                <a:lnTo>
                  <a:pt x="78149" y="148481"/>
                </a:lnTo>
                <a:close/>
              </a:path>
            </a:pathLst>
          </a:custGeom>
          <a:ln w="9525">
            <a:solidFill>
              <a:srgbClr val="000000"/>
            </a:solidFill>
          </a:ln>
        </p:spPr>
        <p:txBody>
          <a:bodyPr wrap="square" lIns="0" tIns="0" rIns="0" bIns="0" rtlCol="0"/>
          <a:lstStyle/>
          <a:p>
            <a:endParaRPr dirty="0"/>
          </a:p>
        </p:txBody>
      </p:sp>
      <p:sp>
        <p:nvSpPr>
          <p:cNvPr id="77" name="object 77"/>
          <p:cNvSpPr/>
          <p:nvPr/>
        </p:nvSpPr>
        <p:spPr>
          <a:xfrm>
            <a:off x="4790533" y="3378559"/>
            <a:ext cx="50800" cy="8890"/>
          </a:xfrm>
          <a:custGeom>
            <a:avLst/>
            <a:gdLst/>
            <a:ahLst/>
            <a:cxnLst/>
            <a:rect l="l" t="t" r="r" b="b"/>
            <a:pathLst>
              <a:path w="50800" h="8889">
                <a:moveTo>
                  <a:pt x="50761" y="8318"/>
                </a:moveTo>
                <a:lnTo>
                  <a:pt x="37513" y="8331"/>
                </a:lnTo>
                <a:lnTo>
                  <a:pt x="24490" y="6926"/>
                </a:lnTo>
                <a:lnTo>
                  <a:pt x="11912" y="4137"/>
                </a:lnTo>
                <a:lnTo>
                  <a:pt x="0" y="0"/>
                </a:lnTo>
              </a:path>
            </a:pathLst>
          </a:custGeom>
          <a:ln w="9525">
            <a:solidFill>
              <a:srgbClr val="000000"/>
            </a:solidFill>
          </a:ln>
        </p:spPr>
        <p:txBody>
          <a:bodyPr wrap="square" lIns="0" tIns="0" rIns="0" bIns="0" rtlCol="0"/>
          <a:lstStyle/>
          <a:p>
            <a:endParaRPr dirty="0"/>
          </a:p>
        </p:txBody>
      </p:sp>
      <p:sp>
        <p:nvSpPr>
          <p:cNvPr id="78" name="object 78"/>
          <p:cNvSpPr/>
          <p:nvPr/>
        </p:nvSpPr>
        <p:spPr>
          <a:xfrm>
            <a:off x="4863876" y="3477949"/>
            <a:ext cx="22225" cy="4445"/>
          </a:xfrm>
          <a:custGeom>
            <a:avLst/>
            <a:gdLst/>
            <a:ahLst/>
            <a:cxnLst/>
            <a:rect l="l" t="t" r="r" b="b"/>
            <a:pathLst>
              <a:path w="22225" h="4445">
                <a:moveTo>
                  <a:pt x="22199" y="0"/>
                </a:moveTo>
                <a:lnTo>
                  <a:pt x="15074" y="2019"/>
                </a:lnTo>
                <a:lnTo>
                  <a:pt x="7619" y="3352"/>
                </a:lnTo>
                <a:lnTo>
                  <a:pt x="0" y="3987"/>
                </a:lnTo>
              </a:path>
            </a:pathLst>
          </a:custGeom>
          <a:ln w="9525">
            <a:solidFill>
              <a:srgbClr val="000000"/>
            </a:solidFill>
          </a:ln>
        </p:spPr>
        <p:txBody>
          <a:bodyPr wrap="square" lIns="0" tIns="0" rIns="0" bIns="0" rtlCol="0"/>
          <a:lstStyle/>
          <a:p>
            <a:endParaRPr dirty="0"/>
          </a:p>
        </p:txBody>
      </p:sp>
      <p:sp>
        <p:nvSpPr>
          <p:cNvPr id="79" name="object 79"/>
          <p:cNvSpPr/>
          <p:nvPr/>
        </p:nvSpPr>
        <p:spPr>
          <a:xfrm>
            <a:off x="5064053" y="3503552"/>
            <a:ext cx="13970" cy="18415"/>
          </a:xfrm>
          <a:custGeom>
            <a:avLst/>
            <a:gdLst/>
            <a:ahLst/>
            <a:cxnLst/>
            <a:rect l="l" t="t" r="r" b="b"/>
            <a:pathLst>
              <a:path w="13970" h="18414">
                <a:moveTo>
                  <a:pt x="13385" y="18160"/>
                </a:moveTo>
                <a:lnTo>
                  <a:pt x="8026" y="12471"/>
                </a:lnTo>
                <a:lnTo>
                  <a:pt x="3543" y="6375"/>
                </a:lnTo>
                <a:lnTo>
                  <a:pt x="0" y="0"/>
                </a:lnTo>
              </a:path>
            </a:pathLst>
          </a:custGeom>
          <a:ln w="9524">
            <a:solidFill>
              <a:srgbClr val="000000"/>
            </a:solidFill>
          </a:ln>
        </p:spPr>
        <p:txBody>
          <a:bodyPr wrap="square" lIns="0" tIns="0" rIns="0" bIns="0" rtlCol="0"/>
          <a:lstStyle/>
          <a:p>
            <a:endParaRPr dirty="0"/>
          </a:p>
        </p:txBody>
      </p:sp>
      <p:sp>
        <p:nvSpPr>
          <p:cNvPr id="80" name="object 80"/>
          <p:cNvSpPr/>
          <p:nvPr/>
        </p:nvSpPr>
        <p:spPr>
          <a:xfrm>
            <a:off x="5319539" y="3476412"/>
            <a:ext cx="5715" cy="20320"/>
          </a:xfrm>
          <a:custGeom>
            <a:avLst/>
            <a:gdLst/>
            <a:ahLst/>
            <a:cxnLst/>
            <a:rect l="l" t="t" r="r" b="b"/>
            <a:pathLst>
              <a:path w="5714" h="20320">
                <a:moveTo>
                  <a:pt x="5346" y="0"/>
                </a:moveTo>
                <a:lnTo>
                  <a:pt x="4559" y="6756"/>
                </a:lnTo>
                <a:lnTo>
                  <a:pt x="2768" y="13436"/>
                </a:lnTo>
                <a:lnTo>
                  <a:pt x="0" y="19938"/>
                </a:lnTo>
              </a:path>
            </a:pathLst>
          </a:custGeom>
          <a:ln w="9525">
            <a:solidFill>
              <a:srgbClr val="000000"/>
            </a:solidFill>
          </a:ln>
        </p:spPr>
        <p:txBody>
          <a:bodyPr wrap="square" lIns="0" tIns="0" rIns="0" bIns="0" rtlCol="0"/>
          <a:lstStyle/>
          <a:p>
            <a:endParaRPr dirty="0"/>
          </a:p>
        </p:txBody>
      </p:sp>
      <p:sp>
        <p:nvSpPr>
          <p:cNvPr id="81" name="object 81"/>
          <p:cNvSpPr/>
          <p:nvPr/>
        </p:nvSpPr>
        <p:spPr>
          <a:xfrm>
            <a:off x="5431121" y="3353222"/>
            <a:ext cx="65405" cy="74930"/>
          </a:xfrm>
          <a:custGeom>
            <a:avLst/>
            <a:gdLst/>
            <a:ahLst/>
            <a:cxnLst/>
            <a:rect l="l" t="t" r="r" b="b"/>
            <a:pathLst>
              <a:path w="65404" h="74929">
                <a:moveTo>
                  <a:pt x="0" y="0"/>
                </a:moveTo>
                <a:lnTo>
                  <a:pt x="27178" y="13040"/>
                </a:lnTo>
                <a:lnTo>
                  <a:pt x="47777" y="30583"/>
                </a:lnTo>
                <a:lnTo>
                  <a:pt x="60775" y="51461"/>
                </a:lnTo>
                <a:lnTo>
                  <a:pt x="65151" y="74510"/>
                </a:lnTo>
              </a:path>
            </a:pathLst>
          </a:custGeom>
          <a:ln w="9525">
            <a:solidFill>
              <a:srgbClr val="000000"/>
            </a:solidFill>
          </a:ln>
        </p:spPr>
        <p:txBody>
          <a:bodyPr wrap="square" lIns="0" tIns="0" rIns="0" bIns="0" rtlCol="0"/>
          <a:lstStyle/>
          <a:p>
            <a:endParaRPr dirty="0"/>
          </a:p>
        </p:txBody>
      </p:sp>
      <p:sp>
        <p:nvSpPr>
          <p:cNvPr id="82" name="object 82"/>
          <p:cNvSpPr/>
          <p:nvPr/>
        </p:nvSpPr>
        <p:spPr>
          <a:xfrm>
            <a:off x="5555785" y="3273860"/>
            <a:ext cx="29209" cy="27940"/>
          </a:xfrm>
          <a:custGeom>
            <a:avLst/>
            <a:gdLst/>
            <a:ahLst/>
            <a:cxnLst/>
            <a:rect l="l" t="t" r="r" b="b"/>
            <a:pathLst>
              <a:path w="29210" h="27939">
                <a:moveTo>
                  <a:pt x="29006" y="0"/>
                </a:moveTo>
                <a:lnTo>
                  <a:pt x="23499" y="7846"/>
                </a:lnTo>
                <a:lnTo>
                  <a:pt x="16779" y="15165"/>
                </a:lnTo>
                <a:lnTo>
                  <a:pt x="8922" y="21886"/>
                </a:lnTo>
                <a:lnTo>
                  <a:pt x="0" y="27940"/>
                </a:lnTo>
              </a:path>
            </a:pathLst>
          </a:custGeom>
          <a:ln w="9524">
            <a:solidFill>
              <a:srgbClr val="000000"/>
            </a:solidFill>
          </a:ln>
        </p:spPr>
        <p:txBody>
          <a:bodyPr wrap="square" lIns="0" tIns="0" rIns="0" bIns="0" rtlCol="0"/>
          <a:lstStyle/>
          <a:p>
            <a:endParaRPr dirty="0"/>
          </a:p>
        </p:txBody>
      </p:sp>
      <p:sp>
        <p:nvSpPr>
          <p:cNvPr id="83" name="object 83"/>
          <p:cNvSpPr/>
          <p:nvPr/>
        </p:nvSpPr>
        <p:spPr>
          <a:xfrm>
            <a:off x="5515183" y="3170190"/>
            <a:ext cx="1905" cy="13335"/>
          </a:xfrm>
          <a:custGeom>
            <a:avLst/>
            <a:gdLst/>
            <a:ahLst/>
            <a:cxnLst/>
            <a:rect l="l" t="t" r="r" b="b"/>
            <a:pathLst>
              <a:path w="1904" h="13335">
                <a:moveTo>
                  <a:pt x="0" y="0"/>
                </a:moveTo>
                <a:lnTo>
                  <a:pt x="1117" y="4356"/>
                </a:lnTo>
                <a:lnTo>
                  <a:pt x="1625" y="8775"/>
                </a:lnTo>
                <a:lnTo>
                  <a:pt x="1536" y="13195"/>
                </a:lnTo>
              </a:path>
            </a:pathLst>
          </a:custGeom>
          <a:ln w="9525">
            <a:solidFill>
              <a:srgbClr val="000000"/>
            </a:solidFill>
          </a:ln>
        </p:spPr>
        <p:txBody>
          <a:bodyPr wrap="square" lIns="0" tIns="0" rIns="0" bIns="0" rtlCol="0"/>
          <a:lstStyle/>
          <a:p>
            <a:endParaRPr dirty="0"/>
          </a:p>
        </p:txBody>
      </p:sp>
      <p:sp>
        <p:nvSpPr>
          <p:cNvPr id="84" name="object 84"/>
          <p:cNvSpPr/>
          <p:nvPr/>
        </p:nvSpPr>
        <p:spPr>
          <a:xfrm>
            <a:off x="5329915" y="3137970"/>
            <a:ext cx="15240" cy="17145"/>
          </a:xfrm>
          <a:custGeom>
            <a:avLst/>
            <a:gdLst/>
            <a:ahLst/>
            <a:cxnLst/>
            <a:rect l="l" t="t" r="r" b="b"/>
            <a:pathLst>
              <a:path w="15239" h="17144">
                <a:moveTo>
                  <a:pt x="0" y="16827"/>
                </a:moveTo>
                <a:lnTo>
                  <a:pt x="3784" y="10744"/>
                </a:lnTo>
                <a:lnTo>
                  <a:pt x="8788" y="5067"/>
                </a:lnTo>
                <a:lnTo>
                  <a:pt x="14859" y="0"/>
                </a:lnTo>
              </a:path>
            </a:pathLst>
          </a:custGeom>
          <a:ln w="9525">
            <a:solidFill>
              <a:srgbClr val="000000"/>
            </a:solidFill>
          </a:ln>
        </p:spPr>
        <p:txBody>
          <a:bodyPr wrap="square" lIns="0" tIns="0" rIns="0" bIns="0" rtlCol="0"/>
          <a:lstStyle/>
          <a:p>
            <a:endParaRPr dirty="0"/>
          </a:p>
        </p:txBody>
      </p:sp>
      <p:sp>
        <p:nvSpPr>
          <p:cNvPr id="85" name="object 85"/>
          <p:cNvSpPr/>
          <p:nvPr/>
        </p:nvSpPr>
        <p:spPr>
          <a:xfrm>
            <a:off x="5190914" y="3148308"/>
            <a:ext cx="7620" cy="14604"/>
          </a:xfrm>
          <a:custGeom>
            <a:avLst/>
            <a:gdLst/>
            <a:ahLst/>
            <a:cxnLst/>
            <a:rect l="l" t="t" r="r" b="b"/>
            <a:pathLst>
              <a:path w="7620" h="14605">
                <a:moveTo>
                  <a:pt x="0" y="14516"/>
                </a:moveTo>
                <a:lnTo>
                  <a:pt x="1536" y="9474"/>
                </a:lnTo>
                <a:lnTo>
                  <a:pt x="3962" y="4610"/>
                </a:lnTo>
                <a:lnTo>
                  <a:pt x="7200" y="0"/>
                </a:lnTo>
              </a:path>
            </a:pathLst>
          </a:custGeom>
          <a:ln w="9525">
            <a:solidFill>
              <a:srgbClr val="000000"/>
            </a:solidFill>
          </a:ln>
        </p:spPr>
        <p:txBody>
          <a:bodyPr wrap="square" lIns="0" tIns="0" rIns="0" bIns="0" rtlCol="0"/>
          <a:lstStyle/>
          <a:p>
            <a:endParaRPr dirty="0"/>
          </a:p>
        </p:txBody>
      </p:sp>
      <p:sp>
        <p:nvSpPr>
          <p:cNvPr id="86" name="object 86"/>
          <p:cNvSpPr/>
          <p:nvPr/>
        </p:nvSpPr>
        <p:spPr>
          <a:xfrm>
            <a:off x="5027782" y="3167752"/>
            <a:ext cx="26034" cy="14604"/>
          </a:xfrm>
          <a:custGeom>
            <a:avLst/>
            <a:gdLst/>
            <a:ahLst/>
            <a:cxnLst/>
            <a:rect l="l" t="t" r="r" b="b"/>
            <a:pathLst>
              <a:path w="26035" h="14605">
                <a:moveTo>
                  <a:pt x="0" y="0"/>
                </a:moveTo>
                <a:lnTo>
                  <a:pt x="6957" y="3091"/>
                </a:lnTo>
                <a:lnTo>
                  <a:pt x="13628" y="6473"/>
                </a:lnTo>
                <a:lnTo>
                  <a:pt x="19997" y="10136"/>
                </a:lnTo>
                <a:lnTo>
                  <a:pt x="26047" y="14071"/>
                </a:lnTo>
              </a:path>
            </a:pathLst>
          </a:custGeom>
          <a:ln w="9525">
            <a:solidFill>
              <a:srgbClr val="000000"/>
            </a:solidFill>
          </a:ln>
        </p:spPr>
        <p:txBody>
          <a:bodyPr wrap="square" lIns="0" tIns="0" rIns="0" bIns="0" rtlCol="0"/>
          <a:lstStyle/>
          <a:p>
            <a:endParaRPr dirty="0"/>
          </a:p>
        </p:txBody>
      </p:sp>
      <p:sp>
        <p:nvSpPr>
          <p:cNvPr id="87" name="object 87"/>
          <p:cNvSpPr/>
          <p:nvPr/>
        </p:nvSpPr>
        <p:spPr>
          <a:xfrm>
            <a:off x="4825408" y="3263586"/>
            <a:ext cx="5080" cy="15240"/>
          </a:xfrm>
          <a:custGeom>
            <a:avLst/>
            <a:gdLst/>
            <a:ahLst/>
            <a:cxnLst/>
            <a:rect l="l" t="t" r="r" b="b"/>
            <a:pathLst>
              <a:path w="5079" h="15239">
                <a:moveTo>
                  <a:pt x="4546" y="14820"/>
                </a:moveTo>
                <a:lnTo>
                  <a:pt x="2476" y="9969"/>
                </a:lnTo>
                <a:lnTo>
                  <a:pt x="965" y="5016"/>
                </a:lnTo>
                <a:lnTo>
                  <a:pt x="0" y="0"/>
                </a:lnTo>
              </a:path>
            </a:pathLst>
          </a:custGeom>
          <a:ln w="9525">
            <a:solidFill>
              <a:srgbClr val="000000"/>
            </a:solidFill>
          </a:ln>
        </p:spPr>
        <p:txBody>
          <a:bodyPr wrap="square" lIns="0" tIns="0" rIns="0" bIns="0" rtlCol="0"/>
          <a:lstStyle/>
          <a:p>
            <a:endParaRPr dirty="0"/>
          </a:p>
        </p:txBody>
      </p:sp>
      <p:sp>
        <p:nvSpPr>
          <p:cNvPr id="88" name="object 88"/>
          <p:cNvSpPr/>
          <p:nvPr/>
        </p:nvSpPr>
        <p:spPr>
          <a:xfrm>
            <a:off x="3858767" y="2316479"/>
            <a:ext cx="2581655" cy="1030223"/>
          </a:xfrm>
          <a:prstGeom prst="rect">
            <a:avLst/>
          </a:prstGeom>
          <a:blipFill>
            <a:blip r:embed="rId11" cstate="print"/>
            <a:stretch>
              <a:fillRect/>
            </a:stretch>
          </a:blipFill>
        </p:spPr>
        <p:txBody>
          <a:bodyPr wrap="square" lIns="0" tIns="0" rIns="0" bIns="0" rtlCol="0"/>
          <a:lstStyle/>
          <a:p>
            <a:endParaRPr dirty="0"/>
          </a:p>
        </p:txBody>
      </p:sp>
      <p:sp>
        <p:nvSpPr>
          <p:cNvPr id="89" name="object 89"/>
          <p:cNvSpPr/>
          <p:nvPr/>
        </p:nvSpPr>
        <p:spPr>
          <a:xfrm>
            <a:off x="4191000" y="2456688"/>
            <a:ext cx="133730" cy="66052"/>
          </a:xfrm>
          <a:prstGeom prst="rect">
            <a:avLst/>
          </a:prstGeom>
          <a:blipFill>
            <a:blip r:embed="rId12" cstate="print"/>
            <a:stretch>
              <a:fillRect/>
            </a:stretch>
          </a:blipFill>
        </p:spPr>
        <p:txBody>
          <a:bodyPr wrap="square" lIns="0" tIns="0" rIns="0" bIns="0" rtlCol="0"/>
          <a:lstStyle/>
          <a:p>
            <a:endParaRPr dirty="0"/>
          </a:p>
        </p:txBody>
      </p:sp>
      <p:sp>
        <p:nvSpPr>
          <p:cNvPr id="90" name="object 90"/>
          <p:cNvSpPr/>
          <p:nvPr/>
        </p:nvSpPr>
        <p:spPr>
          <a:xfrm>
            <a:off x="5451106" y="3098419"/>
            <a:ext cx="532117" cy="120268"/>
          </a:xfrm>
          <a:prstGeom prst="rect">
            <a:avLst/>
          </a:prstGeom>
          <a:blipFill>
            <a:blip r:embed="rId13" cstate="print"/>
            <a:stretch>
              <a:fillRect/>
            </a:stretch>
          </a:blipFill>
        </p:spPr>
        <p:txBody>
          <a:bodyPr wrap="square" lIns="0" tIns="0" rIns="0" bIns="0" rtlCol="0"/>
          <a:lstStyle/>
          <a:p>
            <a:endParaRPr dirty="0"/>
          </a:p>
        </p:txBody>
      </p:sp>
      <p:sp>
        <p:nvSpPr>
          <p:cNvPr id="91" name="object 91"/>
          <p:cNvSpPr/>
          <p:nvPr/>
        </p:nvSpPr>
        <p:spPr>
          <a:xfrm>
            <a:off x="4191000" y="3106229"/>
            <a:ext cx="391744" cy="112458"/>
          </a:xfrm>
          <a:prstGeom prst="rect">
            <a:avLst/>
          </a:prstGeom>
          <a:blipFill>
            <a:blip r:embed="rId14" cstate="print"/>
            <a:stretch>
              <a:fillRect/>
            </a:stretch>
          </a:blipFill>
        </p:spPr>
        <p:txBody>
          <a:bodyPr wrap="square" lIns="0" tIns="0" rIns="0" bIns="0" rtlCol="0"/>
          <a:lstStyle/>
          <a:p>
            <a:endParaRPr dirty="0"/>
          </a:p>
        </p:txBody>
      </p:sp>
      <p:sp>
        <p:nvSpPr>
          <p:cNvPr id="92" name="object 92"/>
          <p:cNvSpPr/>
          <p:nvPr/>
        </p:nvSpPr>
        <p:spPr>
          <a:xfrm>
            <a:off x="4676635" y="3187611"/>
            <a:ext cx="231241" cy="31076"/>
          </a:xfrm>
          <a:prstGeom prst="rect">
            <a:avLst/>
          </a:prstGeom>
          <a:blipFill>
            <a:blip r:embed="rId15" cstate="print"/>
            <a:stretch>
              <a:fillRect/>
            </a:stretch>
          </a:blipFill>
        </p:spPr>
        <p:txBody>
          <a:bodyPr wrap="square" lIns="0" tIns="0" rIns="0" bIns="0" rtlCol="0"/>
          <a:lstStyle/>
          <a:p>
            <a:endParaRPr dirty="0"/>
          </a:p>
        </p:txBody>
      </p:sp>
      <p:sp>
        <p:nvSpPr>
          <p:cNvPr id="93" name="object 93"/>
          <p:cNvSpPr/>
          <p:nvPr/>
        </p:nvSpPr>
        <p:spPr>
          <a:xfrm>
            <a:off x="3910018" y="2348420"/>
            <a:ext cx="2480892" cy="927048"/>
          </a:xfrm>
          <a:prstGeom prst="rect">
            <a:avLst/>
          </a:prstGeom>
          <a:blipFill>
            <a:blip r:embed="rId16" cstate="print"/>
            <a:stretch>
              <a:fillRect/>
            </a:stretch>
          </a:blipFill>
        </p:spPr>
        <p:txBody>
          <a:bodyPr wrap="square" lIns="0" tIns="0" rIns="0" bIns="0" rtlCol="0"/>
          <a:lstStyle/>
          <a:p>
            <a:endParaRPr dirty="0"/>
          </a:p>
        </p:txBody>
      </p:sp>
      <p:sp>
        <p:nvSpPr>
          <p:cNvPr id="94" name="object 94"/>
          <p:cNvSpPr/>
          <p:nvPr/>
        </p:nvSpPr>
        <p:spPr>
          <a:xfrm>
            <a:off x="3910019" y="2348429"/>
            <a:ext cx="2480945" cy="927100"/>
          </a:xfrm>
          <a:custGeom>
            <a:avLst/>
            <a:gdLst/>
            <a:ahLst/>
            <a:cxnLst/>
            <a:rect l="l" t="t" r="r" b="b"/>
            <a:pathLst>
              <a:path w="2480945" h="927100">
                <a:moveTo>
                  <a:pt x="225798" y="305227"/>
                </a:moveTo>
                <a:lnTo>
                  <a:pt x="228866" y="242136"/>
                </a:lnTo>
                <a:lnTo>
                  <a:pt x="269023" y="184747"/>
                </a:lnTo>
                <a:lnTo>
                  <a:pt x="301303" y="159334"/>
                </a:lnTo>
                <a:lnTo>
                  <a:pt x="340808" y="136716"/>
                </a:lnTo>
                <a:lnTo>
                  <a:pt x="386855" y="117352"/>
                </a:lnTo>
                <a:lnTo>
                  <a:pt x="438761" y="101697"/>
                </a:lnTo>
                <a:lnTo>
                  <a:pt x="495844" y="90209"/>
                </a:lnTo>
                <a:lnTo>
                  <a:pt x="557421" y="83345"/>
                </a:lnTo>
                <a:lnTo>
                  <a:pt x="609017" y="81546"/>
                </a:lnTo>
                <a:lnTo>
                  <a:pt x="660289" y="83237"/>
                </a:lnTo>
                <a:lnTo>
                  <a:pt x="710566" y="88351"/>
                </a:lnTo>
                <a:lnTo>
                  <a:pt x="759178" y="96821"/>
                </a:lnTo>
                <a:lnTo>
                  <a:pt x="805452" y="108580"/>
                </a:lnTo>
                <a:lnTo>
                  <a:pt x="835597" y="85015"/>
                </a:lnTo>
                <a:lnTo>
                  <a:pt x="872423" y="65124"/>
                </a:lnTo>
                <a:lnTo>
                  <a:pt x="914761" y="49088"/>
                </a:lnTo>
                <a:lnTo>
                  <a:pt x="961443" y="37090"/>
                </a:lnTo>
                <a:lnTo>
                  <a:pt x="1011300" y="29313"/>
                </a:lnTo>
                <a:lnTo>
                  <a:pt x="1063164" y="25938"/>
                </a:lnTo>
                <a:lnTo>
                  <a:pt x="1115867" y="27147"/>
                </a:lnTo>
                <a:lnTo>
                  <a:pt x="1168240" y="33125"/>
                </a:lnTo>
                <a:lnTo>
                  <a:pt x="1219116" y="44051"/>
                </a:lnTo>
                <a:lnTo>
                  <a:pt x="1256548" y="56026"/>
                </a:lnTo>
                <a:lnTo>
                  <a:pt x="1290198" y="70619"/>
                </a:lnTo>
                <a:lnTo>
                  <a:pt x="1321745" y="45960"/>
                </a:lnTo>
                <a:lnTo>
                  <a:pt x="1362127" y="26225"/>
                </a:lnTo>
                <a:lnTo>
                  <a:pt x="1409328" y="11758"/>
                </a:lnTo>
                <a:lnTo>
                  <a:pt x="1461333" y="2901"/>
                </a:lnTo>
                <a:lnTo>
                  <a:pt x="1516128" y="0"/>
                </a:lnTo>
                <a:lnTo>
                  <a:pt x="1571697" y="3395"/>
                </a:lnTo>
                <a:lnTo>
                  <a:pt x="1626024" y="13431"/>
                </a:lnTo>
                <a:lnTo>
                  <a:pt x="1673830" y="29275"/>
                </a:lnTo>
                <a:lnTo>
                  <a:pt x="1713349" y="50223"/>
                </a:lnTo>
                <a:lnTo>
                  <a:pt x="1753973" y="30332"/>
                </a:lnTo>
                <a:lnTo>
                  <a:pt x="1800172" y="15405"/>
                </a:lnTo>
                <a:lnTo>
                  <a:pt x="1850368" y="5507"/>
                </a:lnTo>
                <a:lnTo>
                  <a:pt x="1902981" y="704"/>
                </a:lnTo>
                <a:lnTo>
                  <a:pt x="1956433" y="1064"/>
                </a:lnTo>
                <a:lnTo>
                  <a:pt x="2009145" y="6652"/>
                </a:lnTo>
                <a:lnTo>
                  <a:pt x="2059538" y="17534"/>
                </a:lnTo>
                <a:lnTo>
                  <a:pt x="2106033" y="33777"/>
                </a:lnTo>
                <a:lnTo>
                  <a:pt x="2167252" y="71034"/>
                </a:lnTo>
                <a:lnTo>
                  <a:pt x="2200077" y="116606"/>
                </a:lnTo>
                <a:lnTo>
                  <a:pt x="2257931" y="127923"/>
                </a:lnTo>
                <a:lnTo>
                  <a:pt x="2308653" y="144385"/>
                </a:lnTo>
                <a:lnTo>
                  <a:pt x="2351381" y="165224"/>
                </a:lnTo>
                <a:lnTo>
                  <a:pt x="2385251" y="189669"/>
                </a:lnTo>
                <a:lnTo>
                  <a:pt x="2422960" y="246297"/>
                </a:lnTo>
                <a:lnTo>
                  <a:pt x="2425073" y="276940"/>
                </a:lnTo>
                <a:lnTo>
                  <a:pt x="2414872" y="308109"/>
                </a:lnTo>
                <a:lnTo>
                  <a:pt x="2411138" y="315094"/>
                </a:lnTo>
                <a:lnTo>
                  <a:pt x="2406452" y="321940"/>
                </a:lnTo>
                <a:lnTo>
                  <a:pt x="2400864" y="328595"/>
                </a:lnTo>
                <a:lnTo>
                  <a:pt x="2438448" y="358729"/>
                </a:lnTo>
                <a:lnTo>
                  <a:pt x="2464180" y="390860"/>
                </a:lnTo>
                <a:lnTo>
                  <a:pt x="2478260" y="424203"/>
                </a:lnTo>
                <a:lnTo>
                  <a:pt x="2480891" y="457977"/>
                </a:lnTo>
                <a:lnTo>
                  <a:pt x="2472275" y="491399"/>
                </a:lnTo>
                <a:lnTo>
                  <a:pt x="2422109" y="554052"/>
                </a:lnTo>
                <a:lnTo>
                  <a:pt x="2380962" y="581718"/>
                </a:lnTo>
                <a:lnTo>
                  <a:pt x="2329376" y="605899"/>
                </a:lnTo>
                <a:lnTo>
                  <a:pt x="2287932" y="620043"/>
                </a:lnTo>
                <a:lnTo>
                  <a:pt x="2243454" y="631324"/>
                </a:lnTo>
                <a:lnTo>
                  <a:pt x="2196509" y="639625"/>
                </a:lnTo>
                <a:lnTo>
                  <a:pt x="2147664" y="644825"/>
                </a:lnTo>
                <a:lnTo>
                  <a:pt x="2141838" y="675134"/>
                </a:lnTo>
                <a:lnTo>
                  <a:pt x="2101014" y="729806"/>
                </a:lnTo>
                <a:lnTo>
                  <a:pt x="2067904" y="753224"/>
                </a:lnTo>
                <a:lnTo>
                  <a:pt x="2027589" y="773398"/>
                </a:lnTo>
                <a:lnTo>
                  <a:pt x="1981014" y="789857"/>
                </a:lnTo>
                <a:lnTo>
                  <a:pt x="1929122" y="802127"/>
                </a:lnTo>
                <a:lnTo>
                  <a:pt x="1872860" y="809736"/>
                </a:lnTo>
                <a:lnTo>
                  <a:pt x="1813171" y="812211"/>
                </a:lnTo>
                <a:lnTo>
                  <a:pt x="1767605" y="810421"/>
                </a:lnTo>
                <a:lnTo>
                  <a:pt x="1723159" y="805495"/>
                </a:lnTo>
                <a:lnTo>
                  <a:pt x="1680453" y="797527"/>
                </a:lnTo>
                <a:lnTo>
                  <a:pt x="1640109" y="786607"/>
                </a:lnTo>
                <a:lnTo>
                  <a:pt x="1619503" y="813942"/>
                </a:lnTo>
                <a:lnTo>
                  <a:pt x="1558340" y="861036"/>
                </a:lnTo>
                <a:lnTo>
                  <a:pt x="1519275" y="880388"/>
                </a:lnTo>
                <a:lnTo>
                  <a:pt x="1475551" y="896671"/>
                </a:lnTo>
                <a:lnTo>
                  <a:pt x="1427915" y="909682"/>
                </a:lnTo>
                <a:lnTo>
                  <a:pt x="1377113" y="919216"/>
                </a:lnTo>
                <a:lnTo>
                  <a:pt x="1323893" y="925069"/>
                </a:lnTo>
                <a:lnTo>
                  <a:pt x="1269001" y="927039"/>
                </a:lnTo>
                <a:lnTo>
                  <a:pt x="1213185" y="924920"/>
                </a:lnTo>
                <a:lnTo>
                  <a:pt x="1157191" y="918510"/>
                </a:lnTo>
                <a:lnTo>
                  <a:pt x="1107212" y="908819"/>
                </a:lnTo>
                <a:lnTo>
                  <a:pt x="1060641" y="895810"/>
                </a:lnTo>
                <a:lnTo>
                  <a:pt x="1018083" y="879712"/>
                </a:lnTo>
                <a:lnTo>
                  <a:pt x="980147" y="860757"/>
                </a:lnTo>
                <a:lnTo>
                  <a:pt x="947438" y="839173"/>
                </a:lnTo>
                <a:lnTo>
                  <a:pt x="898052" y="852278"/>
                </a:lnTo>
                <a:lnTo>
                  <a:pt x="847018" y="861943"/>
                </a:lnTo>
                <a:lnTo>
                  <a:pt x="794905" y="868239"/>
                </a:lnTo>
                <a:lnTo>
                  <a:pt x="742283" y="871239"/>
                </a:lnTo>
                <a:lnTo>
                  <a:pt x="689723" y="871016"/>
                </a:lnTo>
                <a:lnTo>
                  <a:pt x="637792" y="867641"/>
                </a:lnTo>
                <a:lnTo>
                  <a:pt x="587060" y="861188"/>
                </a:lnTo>
                <a:lnTo>
                  <a:pt x="538098" y="851728"/>
                </a:lnTo>
                <a:lnTo>
                  <a:pt x="491474" y="839334"/>
                </a:lnTo>
                <a:lnTo>
                  <a:pt x="447759" y="824079"/>
                </a:lnTo>
                <a:lnTo>
                  <a:pt x="407521" y="806034"/>
                </a:lnTo>
                <a:lnTo>
                  <a:pt x="371330" y="785273"/>
                </a:lnTo>
                <a:lnTo>
                  <a:pt x="339756" y="761868"/>
                </a:lnTo>
                <a:lnTo>
                  <a:pt x="335069" y="757804"/>
                </a:lnTo>
                <a:lnTo>
                  <a:pt x="277345" y="757865"/>
                </a:lnTo>
                <a:lnTo>
                  <a:pt x="222869" y="751493"/>
                </a:lnTo>
                <a:lnTo>
                  <a:pt x="173308" y="739356"/>
                </a:lnTo>
                <a:lnTo>
                  <a:pt x="130327" y="722124"/>
                </a:lnTo>
                <a:lnTo>
                  <a:pt x="95592" y="700462"/>
                </a:lnTo>
                <a:lnTo>
                  <a:pt x="57523" y="646526"/>
                </a:lnTo>
                <a:lnTo>
                  <a:pt x="57109" y="618842"/>
                </a:lnTo>
                <a:lnTo>
                  <a:pt x="68339" y="592072"/>
                </a:lnTo>
                <a:lnTo>
                  <a:pt x="90612" y="567145"/>
                </a:lnTo>
                <a:lnTo>
                  <a:pt x="123322" y="544990"/>
                </a:lnTo>
                <a:lnTo>
                  <a:pt x="70646" y="523930"/>
                </a:lnTo>
                <a:lnTo>
                  <a:pt x="31968" y="497445"/>
                </a:lnTo>
                <a:lnTo>
                  <a:pt x="8136" y="467198"/>
                </a:lnTo>
                <a:lnTo>
                  <a:pt x="0" y="434852"/>
                </a:lnTo>
                <a:lnTo>
                  <a:pt x="8407" y="402070"/>
                </a:lnTo>
                <a:lnTo>
                  <a:pt x="34206" y="370517"/>
                </a:lnTo>
                <a:lnTo>
                  <a:pt x="69639" y="346559"/>
                </a:lnTo>
                <a:lnTo>
                  <a:pt x="114388" y="327726"/>
                </a:lnTo>
                <a:lnTo>
                  <a:pt x="166423" y="314687"/>
                </a:lnTo>
                <a:lnTo>
                  <a:pt x="223716" y="308109"/>
                </a:lnTo>
                <a:lnTo>
                  <a:pt x="225798" y="305227"/>
                </a:lnTo>
                <a:close/>
              </a:path>
            </a:pathLst>
          </a:custGeom>
          <a:ln w="9525">
            <a:solidFill>
              <a:srgbClr val="000000"/>
            </a:solidFill>
          </a:ln>
        </p:spPr>
        <p:txBody>
          <a:bodyPr wrap="square" lIns="0" tIns="0" rIns="0" bIns="0" rtlCol="0"/>
          <a:lstStyle/>
          <a:p>
            <a:endParaRPr dirty="0"/>
          </a:p>
        </p:txBody>
      </p:sp>
      <p:sp>
        <p:nvSpPr>
          <p:cNvPr id="95" name="object 95"/>
          <p:cNvSpPr/>
          <p:nvPr/>
        </p:nvSpPr>
        <p:spPr>
          <a:xfrm>
            <a:off x="4036005" y="2889808"/>
            <a:ext cx="145415" cy="17145"/>
          </a:xfrm>
          <a:custGeom>
            <a:avLst/>
            <a:gdLst/>
            <a:ahLst/>
            <a:cxnLst/>
            <a:rect l="l" t="t" r="r" b="b"/>
            <a:pathLst>
              <a:path w="145414" h="17144">
                <a:moveTo>
                  <a:pt x="145300" y="17094"/>
                </a:moveTo>
                <a:lnTo>
                  <a:pt x="107375" y="17123"/>
                </a:lnTo>
                <a:lnTo>
                  <a:pt x="70092" y="14233"/>
                </a:lnTo>
                <a:lnTo>
                  <a:pt x="34088" y="8500"/>
                </a:lnTo>
                <a:lnTo>
                  <a:pt x="0" y="0"/>
                </a:lnTo>
              </a:path>
            </a:pathLst>
          </a:custGeom>
          <a:ln w="9524">
            <a:solidFill>
              <a:srgbClr val="000000"/>
            </a:solidFill>
          </a:ln>
        </p:spPr>
        <p:txBody>
          <a:bodyPr wrap="square" lIns="0" tIns="0" rIns="0" bIns="0" rtlCol="0"/>
          <a:lstStyle/>
          <a:p>
            <a:endParaRPr dirty="0"/>
          </a:p>
        </p:txBody>
      </p:sp>
      <p:sp>
        <p:nvSpPr>
          <p:cNvPr id="96" name="object 96"/>
          <p:cNvSpPr/>
          <p:nvPr/>
        </p:nvSpPr>
        <p:spPr>
          <a:xfrm>
            <a:off x="4245936" y="3093973"/>
            <a:ext cx="64135" cy="8255"/>
          </a:xfrm>
          <a:custGeom>
            <a:avLst/>
            <a:gdLst/>
            <a:ahLst/>
            <a:cxnLst/>
            <a:rect l="l" t="t" r="r" b="b"/>
            <a:pathLst>
              <a:path w="64135" h="8255">
                <a:moveTo>
                  <a:pt x="63576" y="0"/>
                </a:moveTo>
                <a:lnTo>
                  <a:pt x="48104" y="2842"/>
                </a:lnTo>
                <a:lnTo>
                  <a:pt x="32316" y="5157"/>
                </a:lnTo>
                <a:lnTo>
                  <a:pt x="16264" y="6941"/>
                </a:lnTo>
                <a:lnTo>
                  <a:pt x="0" y="8191"/>
                </a:lnTo>
              </a:path>
            </a:pathLst>
          </a:custGeom>
          <a:ln w="9525">
            <a:solidFill>
              <a:srgbClr val="000000"/>
            </a:solidFill>
          </a:ln>
        </p:spPr>
        <p:txBody>
          <a:bodyPr wrap="square" lIns="0" tIns="0" rIns="0" bIns="0" rtlCol="0"/>
          <a:lstStyle/>
          <a:p>
            <a:endParaRPr dirty="0"/>
          </a:p>
        </p:txBody>
      </p:sp>
      <p:sp>
        <p:nvSpPr>
          <p:cNvPr id="97" name="object 97"/>
          <p:cNvSpPr/>
          <p:nvPr/>
        </p:nvSpPr>
        <p:spPr>
          <a:xfrm>
            <a:off x="4819011" y="3146551"/>
            <a:ext cx="38735" cy="37465"/>
          </a:xfrm>
          <a:custGeom>
            <a:avLst/>
            <a:gdLst/>
            <a:ahLst/>
            <a:cxnLst/>
            <a:rect l="l" t="t" r="r" b="b"/>
            <a:pathLst>
              <a:path w="38735" h="37464">
                <a:moveTo>
                  <a:pt x="38303" y="37325"/>
                </a:moveTo>
                <a:lnTo>
                  <a:pt x="27269" y="28396"/>
                </a:lnTo>
                <a:lnTo>
                  <a:pt x="17194" y="19186"/>
                </a:lnTo>
                <a:lnTo>
                  <a:pt x="8097" y="9714"/>
                </a:lnTo>
                <a:lnTo>
                  <a:pt x="0" y="0"/>
                </a:lnTo>
              </a:path>
            </a:pathLst>
          </a:custGeom>
          <a:ln w="9525">
            <a:solidFill>
              <a:srgbClr val="000000"/>
            </a:solidFill>
          </a:ln>
        </p:spPr>
        <p:txBody>
          <a:bodyPr wrap="square" lIns="0" tIns="0" rIns="0" bIns="0" rtlCol="0"/>
          <a:lstStyle/>
          <a:p>
            <a:endParaRPr dirty="0"/>
          </a:p>
        </p:txBody>
      </p:sp>
      <p:sp>
        <p:nvSpPr>
          <p:cNvPr id="98" name="object 98"/>
          <p:cNvSpPr/>
          <p:nvPr/>
        </p:nvSpPr>
        <p:spPr>
          <a:xfrm>
            <a:off x="5550378" y="3090811"/>
            <a:ext cx="15875" cy="41275"/>
          </a:xfrm>
          <a:custGeom>
            <a:avLst/>
            <a:gdLst/>
            <a:ahLst/>
            <a:cxnLst/>
            <a:rect l="l" t="t" r="r" b="b"/>
            <a:pathLst>
              <a:path w="15875" h="41275">
                <a:moveTo>
                  <a:pt x="15290" y="0"/>
                </a:moveTo>
                <a:lnTo>
                  <a:pt x="13065" y="10378"/>
                </a:lnTo>
                <a:lnTo>
                  <a:pt x="9769" y="20677"/>
                </a:lnTo>
                <a:lnTo>
                  <a:pt x="5410" y="30873"/>
                </a:lnTo>
                <a:lnTo>
                  <a:pt x="0" y="40944"/>
                </a:lnTo>
              </a:path>
            </a:pathLst>
          </a:custGeom>
          <a:ln w="9525">
            <a:solidFill>
              <a:srgbClr val="000000"/>
            </a:solidFill>
          </a:ln>
        </p:spPr>
        <p:txBody>
          <a:bodyPr wrap="square" lIns="0" tIns="0" rIns="0" bIns="0" rtlCol="0"/>
          <a:lstStyle/>
          <a:p>
            <a:endParaRPr dirty="0"/>
          </a:p>
        </p:txBody>
      </p:sp>
      <p:sp>
        <p:nvSpPr>
          <p:cNvPr id="99" name="object 99"/>
          <p:cNvSpPr/>
          <p:nvPr/>
        </p:nvSpPr>
        <p:spPr>
          <a:xfrm>
            <a:off x="5869809" y="2837776"/>
            <a:ext cx="186690" cy="153035"/>
          </a:xfrm>
          <a:custGeom>
            <a:avLst/>
            <a:gdLst/>
            <a:ahLst/>
            <a:cxnLst/>
            <a:rect l="l" t="t" r="r" b="b"/>
            <a:pathLst>
              <a:path w="186689" h="153035">
                <a:moveTo>
                  <a:pt x="0" y="0"/>
                </a:moveTo>
                <a:lnTo>
                  <a:pt x="63644" y="20608"/>
                </a:lnTo>
                <a:lnTo>
                  <a:pt x="115612" y="47446"/>
                </a:lnTo>
                <a:lnTo>
                  <a:pt x="154408" y="79284"/>
                </a:lnTo>
                <a:lnTo>
                  <a:pt x="178535" y="114894"/>
                </a:lnTo>
                <a:lnTo>
                  <a:pt x="186499" y="153047"/>
                </a:lnTo>
              </a:path>
            </a:pathLst>
          </a:custGeom>
          <a:ln w="9525">
            <a:solidFill>
              <a:srgbClr val="000000"/>
            </a:solidFill>
          </a:ln>
        </p:spPr>
        <p:txBody>
          <a:bodyPr wrap="square" lIns="0" tIns="0" rIns="0" bIns="0" rtlCol="0"/>
          <a:lstStyle/>
          <a:p>
            <a:endParaRPr dirty="0"/>
          </a:p>
        </p:txBody>
      </p:sp>
      <p:sp>
        <p:nvSpPr>
          <p:cNvPr id="100" name="object 100"/>
          <p:cNvSpPr/>
          <p:nvPr/>
        </p:nvSpPr>
        <p:spPr>
          <a:xfrm>
            <a:off x="6226666" y="2674759"/>
            <a:ext cx="83185" cy="57785"/>
          </a:xfrm>
          <a:custGeom>
            <a:avLst/>
            <a:gdLst/>
            <a:ahLst/>
            <a:cxnLst/>
            <a:rect l="l" t="t" r="r" b="b"/>
            <a:pathLst>
              <a:path w="83185" h="57785">
                <a:moveTo>
                  <a:pt x="83045" y="0"/>
                </a:moveTo>
                <a:lnTo>
                  <a:pt x="67278" y="16118"/>
                </a:lnTo>
                <a:lnTo>
                  <a:pt x="48042" y="31153"/>
                </a:lnTo>
                <a:lnTo>
                  <a:pt x="25547" y="44959"/>
                </a:lnTo>
                <a:lnTo>
                  <a:pt x="0" y="57391"/>
                </a:lnTo>
              </a:path>
            </a:pathLst>
          </a:custGeom>
          <a:ln w="9525">
            <a:solidFill>
              <a:srgbClr val="000000"/>
            </a:solidFill>
          </a:ln>
        </p:spPr>
        <p:txBody>
          <a:bodyPr wrap="square" lIns="0" tIns="0" rIns="0" bIns="0" rtlCol="0"/>
          <a:lstStyle/>
          <a:p>
            <a:endParaRPr dirty="0"/>
          </a:p>
        </p:txBody>
      </p:sp>
      <p:sp>
        <p:nvSpPr>
          <p:cNvPr id="101" name="object 101"/>
          <p:cNvSpPr/>
          <p:nvPr/>
        </p:nvSpPr>
        <p:spPr>
          <a:xfrm>
            <a:off x="6110435" y="2461818"/>
            <a:ext cx="4445" cy="27305"/>
          </a:xfrm>
          <a:custGeom>
            <a:avLst/>
            <a:gdLst/>
            <a:ahLst/>
            <a:cxnLst/>
            <a:rect l="l" t="t" r="r" b="b"/>
            <a:pathLst>
              <a:path w="4445" h="27305">
                <a:moveTo>
                  <a:pt x="0" y="0"/>
                </a:moveTo>
                <a:lnTo>
                  <a:pt x="2059" y="6729"/>
                </a:lnTo>
                <a:lnTo>
                  <a:pt x="3476" y="13498"/>
                </a:lnTo>
                <a:lnTo>
                  <a:pt x="4250" y="20293"/>
                </a:lnTo>
                <a:lnTo>
                  <a:pt x="4381" y="27101"/>
                </a:lnTo>
              </a:path>
            </a:pathLst>
          </a:custGeom>
          <a:ln w="9525">
            <a:solidFill>
              <a:srgbClr val="000000"/>
            </a:solidFill>
          </a:ln>
        </p:spPr>
        <p:txBody>
          <a:bodyPr wrap="square" lIns="0" tIns="0" rIns="0" bIns="0" rtlCol="0"/>
          <a:lstStyle/>
          <a:p>
            <a:endParaRPr dirty="0"/>
          </a:p>
        </p:txBody>
      </p:sp>
      <p:sp>
        <p:nvSpPr>
          <p:cNvPr id="102" name="object 102"/>
          <p:cNvSpPr/>
          <p:nvPr/>
        </p:nvSpPr>
        <p:spPr>
          <a:xfrm>
            <a:off x="5580071" y="2395639"/>
            <a:ext cx="42545" cy="34925"/>
          </a:xfrm>
          <a:custGeom>
            <a:avLst/>
            <a:gdLst/>
            <a:ahLst/>
            <a:cxnLst/>
            <a:rect l="l" t="t" r="r" b="b"/>
            <a:pathLst>
              <a:path w="42545" h="34925">
                <a:moveTo>
                  <a:pt x="0" y="34556"/>
                </a:moveTo>
                <a:lnTo>
                  <a:pt x="8765" y="25349"/>
                </a:lnTo>
                <a:lnTo>
                  <a:pt x="18805" y="16497"/>
                </a:lnTo>
                <a:lnTo>
                  <a:pt x="30078" y="8035"/>
                </a:lnTo>
                <a:lnTo>
                  <a:pt x="42544" y="0"/>
                </a:lnTo>
              </a:path>
            </a:pathLst>
          </a:custGeom>
          <a:ln w="9524">
            <a:solidFill>
              <a:srgbClr val="000000"/>
            </a:solidFill>
          </a:ln>
        </p:spPr>
        <p:txBody>
          <a:bodyPr wrap="square" lIns="0" tIns="0" rIns="0" bIns="0" rtlCol="0"/>
          <a:lstStyle/>
          <a:p>
            <a:endParaRPr dirty="0"/>
          </a:p>
        </p:txBody>
      </p:sp>
      <p:sp>
        <p:nvSpPr>
          <p:cNvPr id="103" name="object 103"/>
          <p:cNvSpPr/>
          <p:nvPr/>
        </p:nvSpPr>
        <p:spPr>
          <a:xfrm>
            <a:off x="5182155" y="2416860"/>
            <a:ext cx="20955" cy="29845"/>
          </a:xfrm>
          <a:custGeom>
            <a:avLst/>
            <a:gdLst/>
            <a:ahLst/>
            <a:cxnLst/>
            <a:rect l="l" t="t" r="r" b="b"/>
            <a:pathLst>
              <a:path w="20954" h="29844">
                <a:moveTo>
                  <a:pt x="0" y="29819"/>
                </a:moveTo>
                <a:lnTo>
                  <a:pt x="3774" y="22129"/>
                </a:lnTo>
                <a:lnTo>
                  <a:pt x="8475" y="14581"/>
                </a:lnTo>
                <a:lnTo>
                  <a:pt x="14089" y="7197"/>
                </a:lnTo>
                <a:lnTo>
                  <a:pt x="20599" y="0"/>
                </a:lnTo>
              </a:path>
            </a:pathLst>
          </a:custGeom>
          <a:ln w="9524">
            <a:solidFill>
              <a:srgbClr val="000000"/>
            </a:solidFill>
          </a:ln>
        </p:spPr>
        <p:txBody>
          <a:bodyPr wrap="square" lIns="0" tIns="0" rIns="0" bIns="0" rtlCol="0"/>
          <a:lstStyle/>
          <a:p>
            <a:endParaRPr dirty="0"/>
          </a:p>
        </p:txBody>
      </p:sp>
      <p:sp>
        <p:nvSpPr>
          <p:cNvPr id="104" name="object 104"/>
          <p:cNvSpPr/>
          <p:nvPr/>
        </p:nvSpPr>
        <p:spPr>
          <a:xfrm>
            <a:off x="4715176" y="2456802"/>
            <a:ext cx="74930" cy="29209"/>
          </a:xfrm>
          <a:custGeom>
            <a:avLst/>
            <a:gdLst/>
            <a:ahLst/>
            <a:cxnLst/>
            <a:rect l="l" t="t" r="r" b="b"/>
            <a:pathLst>
              <a:path w="74929" h="29210">
                <a:moveTo>
                  <a:pt x="0" y="0"/>
                </a:moveTo>
                <a:lnTo>
                  <a:pt x="19908" y="6354"/>
                </a:lnTo>
                <a:lnTo>
                  <a:pt x="39004" y="13306"/>
                </a:lnTo>
                <a:lnTo>
                  <a:pt x="57239" y="20834"/>
                </a:lnTo>
                <a:lnTo>
                  <a:pt x="74561" y="28917"/>
                </a:lnTo>
              </a:path>
            </a:pathLst>
          </a:custGeom>
          <a:ln w="9525">
            <a:solidFill>
              <a:srgbClr val="000000"/>
            </a:solidFill>
          </a:ln>
        </p:spPr>
        <p:txBody>
          <a:bodyPr wrap="square" lIns="0" tIns="0" rIns="0" bIns="0" rtlCol="0"/>
          <a:lstStyle/>
          <a:p>
            <a:endParaRPr dirty="0"/>
          </a:p>
        </p:txBody>
      </p:sp>
      <p:sp>
        <p:nvSpPr>
          <p:cNvPr id="105" name="object 105"/>
          <p:cNvSpPr/>
          <p:nvPr/>
        </p:nvSpPr>
        <p:spPr>
          <a:xfrm>
            <a:off x="4135827" y="2653664"/>
            <a:ext cx="13335" cy="30480"/>
          </a:xfrm>
          <a:custGeom>
            <a:avLst/>
            <a:gdLst/>
            <a:ahLst/>
            <a:cxnLst/>
            <a:rect l="l" t="t" r="r" b="b"/>
            <a:pathLst>
              <a:path w="13335" h="30480">
                <a:moveTo>
                  <a:pt x="13017" y="30429"/>
                </a:moveTo>
                <a:lnTo>
                  <a:pt x="8874" y="22922"/>
                </a:lnTo>
                <a:lnTo>
                  <a:pt x="5322" y="15343"/>
                </a:lnTo>
                <a:lnTo>
                  <a:pt x="2364" y="7699"/>
                </a:lnTo>
                <a:lnTo>
                  <a:pt x="0" y="0"/>
                </a:lnTo>
              </a:path>
            </a:pathLst>
          </a:custGeom>
          <a:ln w="9525">
            <a:solidFill>
              <a:srgbClr val="000000"/>
            </a:solidFill>
          </a:ln>
        </p:spPr>
        <p:txBody>
          <a:bodyPr wrap="square" lIns="0" tIns="0" rIns="0" bIns="0" rtlCol="0"/>
          <a:lstStyle/>
          <a:p>
            <a:endParaRPr dirty="0"/>
          </a:p>
        </p:txBody>
      </p:sp>
      <p:sp>
        <p:nvSpPr>
          <p:cNvPr id="106" name="object 106"/>
          <p:cNvSpPr txBox="1"/>
          <p:nvPr/>
        </p:nvSpPr>
        <p:spPr>
          <a:xfrm>
            <a:off x="4347200" y="2537472"/>
            <a:ext cx="1430655" cy="503555"/>
          </a:xfrm>
          <a:prstGeom prst="rect">
            <a:avLst/>
          </a:prstGeom>
        </p:spPr>
        <p:txBody>
          <a:bodyPr vert="horz" wrap="square" lIns="0" tIns="0" rIns="0" bIns="0" rtlCol="0">
            <a:spAutoFit/>
          </a:bodyPr>
          <a:lstStyle/>
          <a:p>
            <a:pPr marL="317500" marR="5080" indent="-305435">
              <a:lnSpc>
                <a:spcPct val="100000"/>
              </a:lnSpc>
            </a:pPr>
            <a:r>
              <a:rPr sz="1600" b="1" dirty="0">
                <a:latin typeface="Arial"/>
                <a:cs typeface="Arial"/>
              </a:rPr>
              <a:t>Network</a:t>
            </a:r>
            <a:r>
              <a:rPr sz="1600" b="1" spc="-85" dirty="0">
                <a:latin typeface="Arial"/>
                <a:cs typeface="Arial"/>
              </a:rPr>
              <a:t> </a:t>
            </a:r>
            <a:r>
              <a:rPr sz="1600" b="1" dirty="0">
                <a:latin typeface="Arial"/>
                <a:cs typeface="Arial"/>
              </a:rPr>
              <a:t>cloud  </a:t>
            </a:r>
            <a:r>
              <a:rPr sz="1600" b="1" spc="-5" dirty="0">
                <a:latin typeface="Arial"/>
                <a:cs typeface="Arial"/>
              </a:rPr>
              <a:t>(5G.</a:t>
            </a:r>
            <a:r>
              <a:rPr sz="1600" b="1" spc="-60" dirty="0">
                <a:latin typeface="Arial"/>
                <a:cs typeface="Arial"/>
              </a:rPr>
              <a:t> </a:t>
            </a:r>
            <a:r>
              <a:rPr sz="1600" b="1" spc="-5" dirty="0">
                <a:latin typeface="Arial"/>
                <a:cs typeface="Arial"/>
              </a:rPr>
              <a:t>6G)</a:t>
            </a:r>
            <a:endParaRPr sz="1600" dirty="0">
              <a:latin typeface="Arial"/>
              <a:cs typeface="Arial"/>
            </a:endParaRPr>
          </a:p>
        </p:txBody>
      </p:sp>
      <p:sp>
        <p:nvSpPr>
          <p:cNvPr id="107" name="object 107"/>
          <p:cNvSpPr/>
          <p:nvPr/>
        </p:nvSpPr>
        <p:spPr>
          <a:xfrm>
            <a:off x="7906511" y="2145792"/>
            <a:ext cx="835151" cy="1036319"/>
          </a:xfrm>
          <a:prstGeom prst="rect">
            <a:avLst/>
          </a:prstGeom>
          <a:blipFill>
            <a:blip r:embed="rId17" cstate="print"/>
            <a:stretch>
              <a:fillRect/>
            </a:stretch>
          </a:blipFill>
        </p:spPr>
        <p:txBody>
          <a:bodyPr wrap="square" lIns="0" tIns="0" rIns="0" bIns="0" rtlCol="0"/>
          <a:lstStyle/>
          <a:p>
            <a:endParaRPr dirty="0"/>
          </a:p>
        </p:txBody>
      </p:sp>
      <p:sp>
        <p:nvSpPr>
          <p:cNvPr id="108" name="object 108"/>
          <p:cNvSpPr txBox="1"/>
          <p:nvPr/>
        </p:nvSpPr>
        <p:spPr>
          <a:xfrm>
            <a:off x="186244" y="3496812"/>
            <a:ext cx="2446655" cy="859790"/>
          </a:xfrm>
          <a:prstGeom prst="rect">
            <a:avLst/>
          </a:prstGeom>
        </p:spPr>
        <p:txBody>
          <a:bodyPr vert="horz" wrap="square" lIns="0" tIns="0" rIns="0" bIns="0" rtlCol="0">
            <a:spAutoFit/>
          </a:bodyPr>
          <a:lstStyle/>
          <a:p>
            <a:pPr marL="12700" marR="320675">
              <a:lnSpc>
                <a:spcPct val="100000"/>
              </a:lnSpc>
            </a:pPr>
            <a:r>
              <a:rPr sz="1800" b="1" spc="-5" dirty="0">
                <a:solidFill>
                  <a:srgbClr val="FF0000"/>
                </a:solidFill>
                <a:latin typeface="Arial"/>
                <a:cs typeface="Arial"/>
              </a:rPr>
              <a:t>Body </a:t>
            </a:r>
            <a:r>
              <a:rPr sz="1800" b="1" spc="-10" dirty="0">
                <a:solidFill>
                  <a:srgbClr val="FF0000"/>
                </a:solidFill>
                <a:latin typeface="Arial"/>
                <a:cs typeface="Arial"/>
              </a:rPr>
              <a:t>Area</a:t>
            </a:r>
            <a:r>
              <a:rPr sz="1800" b="1" spc="-100" dirty="0">
                <a:solidFill>
                  <a:srgbClr val="FF0000"/>
                </a:solidFill>
                <a:latin typeface="Arial"/>
                <a:cs typeface="Arial"/>
              </a:rPr>
              <a:t> </a:t>
            </a:r>
            <a:r>
              <a:rPr sz="1800" b="1" dirty="0">
                <a:solidFill>
                  <a:srgbClr val="FF0000"/>
                </a:solidFill>
                <a:latin typeface="Arial"/>
                <a:cs typeface="Arial"/>
              </a:rPr>
              <a:t>Network  </a:t>
            </a:r>
            <a:r>
              <a:rPr sz="1800" b="1" spc="-10" dirty="0">
                <a:solidFill>
                  <a:srgbClr val="FF0000"/>
                </a:solidFill>
                <a:latin typeface="Arial"/>
                <a:cs typeface="Arial"/>
              </a:rPr>
              <a:t>(BAN)</a:t>
            </a:r>
            <a:endParaRPr sz="1800" dirty="0">
              <a:latin typeface="Arial"/>
              <a:cs typeface="Arial"/>
            </a:endParaRPr>
          </a:p>
          <a:p>
            <a:pPr marL="1122045">
              <a:lnSpc>
                <a:spcPct val="100000"/>
              </a:lnSpc>
              <a:spcBef>
                <a:spcPts val="165"/>
              </a:spcBef>
            </a:pPr>
            <a:r>
              <a:rPr sz="1800" b="1" spc="-5" dirty="0">
                <a:latin typeface="Arial"/>
                <a:cs typeface="Arial"/>
              </a:rPr>
              <a:t>Coordinator</a:t>
            </a:r>
            <a:endParaRPr sz="1800" dirty="0">
              <a:latin typeface="Arial"/>
              <a:cs typeface="Arial"/>
            </a:endParaRPr>
          </a:p>
        </p:txBody>
      </p:sp>
      <p:sp>
        <p:nvSpPr>
          <p:cNvPr id="109" name="object 109"/>
          <p:cNvSpPr/>
          <p:nvPr/>
        </p:nvSpPr>
        <p:spPr>
          <a:xfrm>
            <a:off x="1298447" y="1319783"/>
            <a:ext cx="2341245" cy="826135"/>
          </a:xfrm>
          <a:custGeom>
            <a:avLst/>
            <a:gdLst/>
            <a:ahLst/>
            <a:cxnLst/>
            <a:rect l="l" t="t" r="r" b="b"/>
            <a:pathLst>
              <a:path w="2341245" h="826135">
                <a:moveTo>
                  <a:pt x="1170432" y="0"/>
                </a:moveTo>
                <a:lnTo>
                  <a:pt x="1101659" y="701"/>
                </a:lnTo>
                <a:lnTo>
                  <a:pt x="1033933" y="2778"/>
                </a:lnTo>
                <a:lnTo>
                  <a:pt x="967364" y="6193"/>
                </a:lnTo>
                <a:lnTo>
                  <a:pt x="902060" y="10907"/>
                </a:lnTo>
                <a:lnTo>
                  <a:pt x="838133" y="16882"/>
                </a:lnTo>
                <a:lnTo>
                  <a:pt x="775691" y="24077"/>
                </a:lnTo>
                <a:lnTo>
                  <a:pt x="714844" y="32456"/>
                </a:lnTo>
                <a:lnTo>
                  <a:pt x="655703" y="41978"/>
                </a:lnTo>
                <a:lnTo>
                  <a:pt x="598376" y="52606"/>
                </a:lnTo>
                <a:lnTo>
                  <a:pt x="542974" y="64300"/>
                </a:lnTo>
                <a:lnTo>
                  <a:pt x="489607" y="77022"/>
                </a:lnTo>
                <a:lnTo>
                  <a:pt x="438384" y="90733"/>
                </a:lnTo>
                <a:lnTo>
                  <a:pt x="389414" y="105394"/>
                </a:lnTo>
                <a:lnTo>
                  <a:pt x="342809" y="120967"/>
                </a:lnTo>
                <a:lnTo>
                  <a:pt x="298677" y="137413"/>
                </a:lnTo>
                <a:lnTo>
                  <a:pt x="257129" y="154692"/>
                </a:lnTo>
                <a:lnTo>
                  <a:pt x="218273" y="172767"/>
                </a:lnTo>
                <a:lnTo>
                  <a:pt x="182220" y="191599"/>
                </a:lnTo>
                <a:lnTo>
                  <a:pt x="149080" y="211148"/>
                </a:lnTo>
                <a:lnTo>
                  <a:pt x="91977" y="252245"/>
                </a:lnTo>
                <a:lnTo>
                  <a:pt x="47842" y="295749"/>
                </a:lnTo>
                <a:lnTo>
                  <a:pt x="17552" y="341350"/>
                </a:lnTo>
                <a:lnTo>
                  <a:pt x="1986" y="388737"/>
                </a:lnTo>
                <a:lnTo>
                  <a:pt x="0" y="413003"/>
                </a:lnTo>
                <a:lnTo>
                  <a:pt x="1986" y="437270"/>
                </a:lnTo>
                <a:lnTo>
                  <a:pt x="17552" y="484657"/>
                </a:lnTo>
                <a:lnTo>
                  <a:pt x="47842" y="530258"/>
                </a:lnTo>
                <a:lnTo>
                  <a:pt x="91977" y="573762"/>
                </a:lnTo>
                <a:lnTo>
                  <a:pt x="149080" y="614859"/>
                </a:lnTo>
                <a:lnTo>
                  <a:pt x="182220" y="634408"/>
                </a:lnTo>
                <a:lnTo>
                  <a:pt x="218273" y="653240"/>
                </a:lnTo>
                <a:lnTo>
                  <a:pt x="257129" y="671315"/>
                </a:lnTo>
                <a:lnTo>
                  <a:pt x="298677" y="688594"/>
                </a:lnTo>
                <a:lnTo>
                  <a:pt x="342809" y="705040"/>
                </a:lnTo>
                <a:lnTo>
                  <a:pt x="389414" y="720613"/>
                </a:lnTo>
                <a:lnTo>
                  <a:pt x="438384" y="735274"/>
                </a:lnTo>
                <a:lnTo>
                  <a:pt x="489607" y="748985"/>
                </a:lnTo>
                <a:lnTo>
                  <a:pt x="542974" y="761707"/>
                </a:lnTo>
                <a:lnTo>
                  <a:pt x="598376" y="773401"/>
                </a:lnTo>
                <a:lnTo>
                  <a:pt x="655703" y="784029"/>
                </a:lnTo>
                <a:lnTo>
                  <a:pt x="714844" y="793551"/>
                </a:lnTo>
                <a:lnTo>
                  <a:pt x="775691" y="801930"/>
                </a:lnTo>
                <a:lnTo>
                  <a:pt x="838133" y="809125"/>
                </a:lnTo>
                <a:lnTo>
                  <a:pt x="902060" y="815100"/>
                </a:lnTo>
                <a:lnTo>
                  <a:pt x="967364" y="819814"/>
                </a:lnTo>
                <a:lnTo>
                  <a:pt x="1033933" y="823229"/>
                </a:lnTo>
                <a:lnTo>
                  <a:pt x="1101659" y="825306"/>
                </a:lnTo>
                <a:lnTo>
                  <a:pt x="1170432" y="826007"/>
                </a:lnTo>
                <a:lnTo>
                  <a:pt x="1239204" y="825306"/>
                </a:lnTo>
                <a:lnTo>
                  <a:pt x="1306930" y="823229"/>
                </a:lnTo>
                <a:lnTo>
                  <a:pt x="1373499" y="819814"/>
                </a:lnTo>
                <a:lnTo>
                  <a:pt x="1438803" y="815100"/>
                </a:lnTo>
                <a:lnTo>
                  <a:pt x="1502730" y="809125"/>
                </a:lnTo>
                <a:lnTo>
                  <a:pt x="1565172" y="801930"/>
                </a:lnTo>
                <a:lnTo>
                  <a:pt x="1626019" y="793551"/>
                </a:lnTo>
                <a:lnTo>
                  <a:pt x="1685160" y="784029"/>
                </a:lnTo>
                <a:lnTo>
                  <a:pt x="1742487" y="773401"/>
                </a:lnTo>
                <a:lnTo>
                  <a:pt x="1797889" y="761707"/>
                </a:lnTo>
                <a:lnTo>
                  <a:pt x="1851256" y="748985"/>
                </a:lnTo>
                <a:lnTo>
                  <a:pt x="1902479" y="735274"/>
                </a:lnTo>
                <a:lnTo>
                  <a:pt x="1951449" y="720613"/>
                </a:lnTo>
                <a:lnTo>
                  <a:pt x="1998054" y="705040"/>
                </a:lnTo>
                <a:lnTo>
                  <a:pt x="2042186" y="688594"/>
                </a:lnTo>
                <a:lnTo>
                  <a:pt x="2083734" y="671315"/>
                </a:lnTo>
                <a:lnTo>
                  <a:pt x="2122590" y="653240"/>
                </a:lnTo>
                <a:lnTo>
                  <a:pt x="2158643" y="634408"/>
                </a:lnTo>
                <a:lnTo>
                  <a:pt x="2191783" y="614859"/>
                </a:lnTo>
                <a:lnTo>
                  <a:pt x="2248886" y="573762"/>
                </a:lnTo>
                <a:lnTo>
                  <a:pt x="2293021" y="530258"/>
                </a:lnTo>
                <a:lnTo>
                  <a:pt x="2323311" y="484657"/>
                </a:lnTo>
                <a:lnTo>
                  <a:pt x="2338877" y="437270"/>
                </a:lnTo>
                <a:lnTo>
                  <a:pt x="2340864" y="413003"/>
                </a:lnTo>
                <a:lnTo>
                  <a:pt x="2338877" y="388737"/>
                </a:lnTo>
                <a:lnTo>
                  <a:pt x="2323311" y="341350"/>
                </a:lnTo>
                <a:lnTo>
                  <a:pt x="2293021" y="295749"/>
                </a:lnTo>
                <a:lnTo>
                  <a:pt x="2248886" y="252245"/>
                </a:lnTo>
                <a:lnTo>
                  <a:pt x="2191783" y="211148"/>
                </a:lnTo>
                <a:lnTo>
                  <a:pt x="2158643" y="191599"/>
                </a:lnTo>
                <a:lnTo>
                  <a:pt x="2122590" y="172767"/>
                </a:lnTo>
                <a:lnTo>
                  <a:pt x="2083734" y="154692"/>
                </a:lnTo>
                <a:lnTo>
                  <a:pt x="2042186" y="137413"/>
                </a:lnTo>
                <a:lnTo>
                  <a:pt x="1998054" y="120967"/>
                </a:lnTo>
                <a:lnTo>
                  <a:pt x="1951449" y="105394"/>
                </a:lnTo>
                <a:lnTo>
                  <a:pt x="1902479" y="90733"/>
                </a:lnTo>
                <a:lnTo>
                  <a:pt x="1851256" y="77022"/>
                </a:lnTo>
                <a:lnTo>
                  <a:pt x="1797889" y="64300"/>
                </a:lnTo>
                <a:lnTo>
                  <a:pt x="1742487" y="52606"/>
                </a:lnTo>
                <a:lnTo>
                  <a:pt x="1685160" y="41978"/>
                </a:lnTo>
                <a:lnTo>
                  <a:pt x="1626019" y="32456"/>
                </a:lnTo>
                <a:lnTo>
                  <a:pt x="1565172" y="24077"/>
                </a:lnTo>
                <a:lnTo>
                  <a:pt x="1502730" y="16882"/>
                </a:lnTo>
                <a:lnTo>
                  <a:pt x="1438803" y="10907"/>
                </a:lnTo>
                <a:lnTo>
                  <a:pt x="1373499" y="6193"/>
                </a:lnTo>
                <a:lnTo>
                  <a:pt x="1306930" y="2778"/>
                </a:lnTo>
                <a:lnTo>
                  <a:pt x="1239204" y="701"/>
                </a:lnTo>
                <a:lnTo>
                  <a:pt x="1170432" y="0"/>
                </a:lnTo>
                <a:close/>
              </a:path>
            </a:pathLst>
          </a:custGeom>
          <a:solidFill>
            <a:srgbClr val="D6D6D6"/>
          </a:solidFill>
        </p:spPr>
        <p:txBody>
          <a:bodyPr wrap="square" lIns="0" tIns="0" rIns="0" bIns="0" rtlCol="0"/>
          <a:lstStyle/>
          <a:p>
            <a:endParaRPr dirty="0"/>
          </a:p>
        </p:txBody>
      </p:sp>
      <p:sp>
        <p:nvSpPr>
          <p:cNvPr id="110" name="object 110"/>
          <p:cNvSpPr/>
          <p:nvPr/>
        </p:nvSpPr>
        <p:spPr>
          <a:xfrm>
            <a:off x="1298447" y="1319783"/>
            <a:ext cx="2341245" cy="826135"/>
          </a:xfrm>
          <a:custGeom>
            <a:avLst/>
            <a:gdLst/>
            <a:ahLst/>
            <a:cxnLst/>
            <a:rect l="l" t="t" r="r" b="b"/>
            <a:pathLst>
              <a:path w="2341245" h="826135">
                <a:moveTo>
                  <a:pt x="0" y="413003"/>
                </a:moveTo>
                <a:lnTo>
                  <a:pt x="7874" y="364839"/>
                </a:lnTo>
                <a:lnTo>
                  <a:pt x="30911" y="318307"/>
                </a:lnTo>
                <a:lnTo>
                  <a:pt x="68233" y="273716"/>
                </a:lnTo>
                <a:lnTo>
                  <a:pt x="118963" y="231376"/>
                </a:lnTo>
                <a:lnTo>
                  <a:pt x="182220" y="191599"/>
                </a:lnTo>
                <a:lnTo>
                  <a:pt x="218273" y="172767"/>
                </a:lnTo>
                <a:lnTo>
                  <a:pt x="257129" y="154692"/>
                </a:lnTo>
                <a:lnTo>
                  <a:pt x="298677" y="137413"/>
                </a:lnTo>
                <a:lnTo>
                  <a:pt x="342809" y="120967"/>
                </a:lnTo>
                <a:lnTo>
                  <a:pt x="389414" y="105394"/>
                </a:lnTo>
                <a:lnTo>
                  <a:pt x="438384" y="90733"/>
                </a:lnTo>
                <a:lnTo>
                  <a:pt x="489607" y="77022"/>
                </a:lnTo>
                <a:lnTo>
                  <a:pt x="542974" y="64300"/>
                </a:lnTo>
                <a:lnTo>
                  <a:pt x="598376" y="52606"/>
                </a:lnTo>
                <a:lnTo>
                  <a:pt x="655703" y="41978"/>
                </a:lnTo>
                <a:lnTo>
                  <a:pt x="714844" y="32456"/>
                </a:lnTo>
                <a:lnTo>
                  <a:pt x="775691" y="24077"/>
                </a:lnTo>
                <a:lnTo>
                  <a:pt x="838133" y="16882"/>
                </a:lnTo>
                <a:lnTo>
                  <a:pt x="902060" y="10907"/>
                </a:lnTo>
                <a:lnTo>
                  <a:pt x="967364" y="6193"/>
                </a:lnTo>
                <a:lnTo>
                  <a:pt x="1033933" y="2778"/>
                </a:lnTo>
                <a:lnTo>
                  <a:pt x="1101659" y="701"/>
                </a:lnTo>
                <a:lnTo>
                  <a:pt x="1170432" y="0"/>
                </a:lnTo>
                <a:lnTo>
                  <a:pt x="1239204" y="701"/>
                </a:lnTo>
                <a:lnTo>
                  <a:pt x="1306930" y="2778"/>
                </a:lnTo>
                <a:lnTo>
                  <a:pt x="1373499" y="6193"/>
                </a:lnTo>
                <a:lnTo>
                  <a:pt x="1438803" y="10907"/>
                </a:lnTo>
                <a:lnTo>
                  <a:pt x="1502730" y="16882"/>
                </a:lnTo>
                <a:lnTo>
                  <a:pt x="1565172" y="24077"/>
                </a:lnTo>
                <a:lnTo>
                  <a:pt x="1626019" y="32456"/>
                </a:lnTo>
                <a:lnTo>
                  <a:pt x="1685160" y="41978"/>
                </a:lnTo>
                <a:lnTo>
                  <a:pt x="1742487" y="52606"/>
                </a:lnTo>
                <a:lnTo>
                  <a:pt x="1797889" y="64300"/>
                </a:lnTo>
                <a:lnTo>
                  <a:pt x="1851256" y="77022"/>
                </a:lnTo>
                <a:lnTo>
                  <a:pt x="1902479" y="90733"/>
                </a:lnTo>
                <a:lnTo>
                  <a:pt x="1951449" y="105394"/>
                </a:lnTo>
                <a:lnTo>
                  <a:pt x="1998054" y="120967"/>
                </a:lnTo>
                <a:lnTo>
                  <a:pt x="2042186" y="137413"/>
                </a:lnTo>
                <a:lnTo>
                  <a:pt x="2083734" y="154692"/>
                </a:lnTo>
                <a:lnTo>
                  <a:pt x="2122590" y="172767"/>
                </a:lnTo>
                <a:lnTo>
                  <a:pt x="2158643" y="191599"/>
                </a:lnTo>
                <a:lnTo>
                  <a:pt x="2191783" y="211148"/>
                </a:lnTo>
                <a:lnTo>
                  <a:pt x="2248886" y="252245"/>
                </a:lnTo>
                <a:lnTo>
                  <a:pt x="2293021" y="295749"/>
                </a:lnTo>
                <a:lnTo>
                  <a:pt x="2323311" y="341350"/>
                </a:lnTo>
                <a:lnTo>
                  <a:pt x="2338877" y="388737"/>
                </a:lnTo>
                <a:lnTo>
                  <a:pt x="2340864" y="413003"/>
                </a:lnTo>
                <a:lnTo>
                  <a:pt x="2338877" y="437270"/>
                </a:lnTo>
                <a:lnTo>
                  <a:pt x="2323311" y="484657"/>
                </a:lnTo>
                <a:lnTo>
                  <a:pt x="2293021" y="530258"/>
                </a:lnTo>
                <a:lnTo>
                  <a:pt x="2248886" y="573762"/>
                </a:lnTo>
                <a:lnTo>
                  <a:pt x="2191783" y="614859"/>
                </a:lnTo>
                <a:lnTo>
                  <a:pt x="2158643" y="634408"/>
                </a:lnTo>
                <a:lnTo>
                  <a:pt x="2122590" y="653240"/>
                </a:lnTo>
                <a:lnTo>
                  <a:pt x="2083734" y="671315"/>
                </a:lnTo>
                <a:lnTo>
                  <a:pt x="2042186" y="688594"/>
                </a:lnTo>
                <a:lnTo>
                  <a:pt x="1998054" y="705040"/>
                </a:lnTo>
                <a:lnTo>
                  <a:pt x="1951449" y="720613"/>
                </a:lnTo>
                <a:lnTo>
                  <a:pt x="1902479" y="735274"/>
                </a:lnTo>
                <a:lnTo>
                  <a:pt x="1851256" y="748985"/>
                </a:lnTo>
                <a:lnTo>
                  <a:pt x="1797889" y="761707"/>
                </a:lnTo>
                <a:lnTo>
                  <a:pt x="1742487" y="773401"/>
                </a:lnTo>
                <a:lnTo>
                  <a:pt x="1685160" y="784029"/>
                </a:lnTo>
                <a:lnTo>
                  <a:pt x="1626019" y="793551"/>
                </a:lnTo>
                <a:lnTo>
                  <a:pt x="1565172" y="801930"/>
                </a:lnTo>
                <a:lnTo>
                  <a:pt x="1502730" y="809125"/>
                </a:lnTo>
                <a:lnTo>
                  <a:pt x="1438803" y="815100"/>
                </a:lnTo>
                <a:lnTo>
                  <a:pt x="1373499" y="819814"/>
                </a:lnTo>
                <a:lnTo>
                  <a:pt x="1306930" y="823229"/>
                </a:lnTo>
                <a:lnTo>
                  <a:pt x="1239204" y="825306"/>
                </a:lnTo>
                <a:lnTo>
                  <a:pt x="1170432" y="826007"/>
                </a:lnTo>
                <a:lnTo>
                  <a:pt x="1101659" y="825306"/>
                </a:lnTo>
                <a:lnTo>
                  <a:pt x="1033933" y="823229"/>
                </a:lnTo>
                <a:lnTo>
                  <a:pt x="967364" y="819814"/>
                </a:lnTo>
                <a:lnTo>
                  <a:pt x="902060" y="815100"/>
                </a:lnTo>
                <a:lnTo>
                  <a:pt x="838133" y="809125"/>
                </a:lnTo>
                <a:lnTo>
                  <a:pt x="775691" y="801930"/>
                </a:lnTo>
                <a:lnTo>
                  <a:pt x="714844" y="793551"/>
                </a:lnTo>
                <a:lnTo>
                  <a:pt x="655703" y="784029"/>
                </a:lnTo>
                <a:lnTo>
                  <a:pt x="598376" y="773401"/>
                </a:lnTo>
                <a:lnTo>
                  <a:pt x="542974" y="761707"/>
                </a:lnTo>
                <a:lnTo>
                  <a:pt x="489607" y="748985"/>
                </a:lnTo>
                <a:lnTo>
                  <a:pt x="438384" y="735274"/>
                </a:lnTo>
                <a:lnTo>
                  <a:pt x="389414" y="720613"/>
                </a:lnTo>
                <a:lnTo>
                  <a:pt x="342809" y="705040"/>
                </a:lnTo>
                <a:lnTo>
                  <a:pt x="298677" y="688594"/>
                </a:lnTo>
                <a:lnTo>
                  <a:pt x="257129" y="671315"/>
                </a:lnTo>
                <a:lnTo>
                  <a:pt x="218273" y="653240"/>
                </a:lnTo>
                <a:lnTo>
                  <a:pt x="182220" y="634408"/>
                </a:lnTo>
                <a:lnTo>
                  <a:pt x="149080" y="614859"/>
                </a:lnTo>
                <a:lnTo>
                  <a:pt x="91977" y="573762"/>
                </a:lnTo>
                <a:lnTo>
                  <a:pt x="47842" y="530258"/>
                </a:lnTo>
                <a:lnTo>
                  <a:pt x="17552" y="484657"/>
                </a:lnTo>
                <a:lnTo>
                  <a:pt x="1986" y="437270"/>
                </a:lnTo>
                <a:lnTo>
                  <a:pt x="0" y="413003"/>
                </a:lnTo>
                <a:close/>
              </a:path>
            </a:pathLst>
          </a:custGeom>
          <a:ln w="25400">
            <a:solidFill>
              <a:srgbClr val="000000"/>
            </a:solidFill>
          </a:ln>
        </p:spPr>
        <p:txBody>
          <a:bodyPr wrap="square" lIns="0" tIns="0" rIns="0" bIns="0" rtlCol="0"/>
          <a:lstStyle/>
          <a:p>
            <a:endParaRPr dirty="0"/>
          </a:p>
        </p:txBody>
      </p:sp>
      <p:sp>
        <p:nvSpPr>
          <p:cNvPr id="111" name="object 111"/>
          <p:cNvSpPr txBox="1"/>
          <p:nvPr/>
        </p:nvSpPr>
        <p:spPr>
          <a:xfrm>
            <a:off x="1743397" y="1362001"/>
            <a:ext cx="1452880" cy="747395"/>
          </a:xfrm>
          <a:prstGeom prst="rect">
            <a:avLst/>
          </a:prstGeom>
        </p:spPr>
        <p:txBody>
          <a:bodyPr vert="horz" wrap="square" lIns="0" tIns="0" rIns="0" bIns="0" rtlCol="0">
            <a:spAutoFit/>
          </a:bodyPr>
          <a:lstStyle/>
          <a:p>
            <a:pPr marL="12700" marR="5080" algn="ctr">
              <a:lnSpc>
                <a:spcPct val="100000"/>
              </a:lnSpc>
            </a:pPr>
            <a:r>
              <a:rPr sz="1600" b="1" spc="-5" dirty="0">
                <a:latin typeface="Arial"/>
                <a:cs typeface="Arial"/>
              </a:rPr>
              <a:t>Data </a:t>
            </a:r>
            <a:r>
              <a:rPr sz="1600" b="1" spc="5" dirty="0">
                <a:latin typeface="Arial"/>
                <a:cs typeface="Arial"/>
              </a:rPr>
              <a:t>mining</a:t>
            </a:r>
            <a:r>
              <a:rPr sz="1600" b="1" spc="-95" dirty="0">
                <a:latin typeface="Arial"/>
                <a:cs typeface="Arial"/>
              </a:rPr>
              <a:t> </a:t>
            </a:r>
            <a:r>
              <a:rPr sz="1600" b="1" dirty="0">
                <a:latin typeface="Arial"/>
                <a:cs typeface="Arial"/>
              </a:rPr>
              <a:t>or  </a:t>
            </a:r>
            <a:r>
              <a:rPr sz="1600" b="1" spc="-20" dirty="0">
                <a:latin typeface="Arial"/>
                <a:cs typeface="Arial"/>
              </a:rPr>
              <a:t>Analysis</a:t>
            </a:r>
            <a:endParaRPr sz="1600" dirty="0">
              <a:latin typeface="Arial"/>
              <a:cs typeface="Arial"/>
            </a:endParaRPr>
          </a:p>
          <a:p>
            <a:pPr algn="ctr">
              <a:lnSpc>
                <a:spcPct val="100000"/>
              </a:lnSpc>
            </a:pPr>
            <a:r>
              <a:rPr sz="1600" b="1" i="1" spc="-5" dirty="0">
                <a:latin typeface="Arial"/>
                <a:cs typeface="Arial"/>
              </a:rPr>
              <a:t>like</a:t>
            </a:r>
            <a:r>
              <a:rPr sz="1600" b="1" i="1" spc="-55" dirty="0">
                <a:latin typeface="Arial"/>
                <a:cs typeface="Arial"/>
              </a:rPr>
              <a:t> </a:t>
            </a:r>
            <a:r>
              <a:rPr sz="1600" b="1" i="1" spc="-10" dirty="0">
                <a:latin typeface="Arial"/>
                <a:cs typeface="Arial"/>
              </a:rPr>
              <a:t>Watson</a:t>
            </a:r>
            <a:endParaRPr sz="1600" dirty="0">
              <a:latin typeface="Arial"/>
              <a:cs typeface="Arial"/>
            </a:endParaRPr>
          </a:p>
        </p:txBody>
      </p:sp>
      <p:sp>
        <p:nvSpPr>
          <p:cNvPr id="112" name="object 112"/>
          <p:cNvSpPr/>
          <p:nvPr/>
        </p:nvSpPr>
        <p:spPr>
          <a:xfrm>
            <a:off x="3636264" y="1694688"/>
            <a:ext cx="643255" cy="0"/>
          </a:xfrm>
          <a:custGeom>
            <a:avLst/>
            <a:gdLst/>
            <a:ahLst/>
            <a:cxnLst/>
            <a:rect l="l" t="t" r="r" b="b"/>
            <a:pathLst>
              <a:path w="643254">
                <a:moveTo>
                  <a:pt x="0" y="0"/>
                </a:moveTo>
                <a:lnTo>
                  <a:pt x="642721" y="0"/>
                </a:lnTo>
              </a:path>
            </a:pathLst>
          </a:custGeom>
          <a:ln w="25400">
            <a:solidFill>
              <a:srgbClr val="000000"/>
            </a:solidFill>
          </a:ln>
        </p:spPr>
        <p:txBody>
          <a:bodyPr wrap="square" lIns="0" tIns="0" rIns="0" bIns="0" rtlCol="0"/>
          <a:lstStyle/>
          <a:p>
            <a:endParaRPr dirty="0"/>
          </a:p>
        </p:txBody>
      </p:sp>
      <p:sp>
        <p:nvSpPr>
          <p:cNvPr id="113" name="object 113"/>
          <p:cNvSpPr/>
          <p:nvPr/>
        </p:nvSpPr>
        <p:spPr>
          <a:xfrm>
            <a:off x="4164685" y="1650231"/>
            <a:ext cx="114300" cy="88900"/>
          </a:xfrm>
          <a:custGeom>
            <a:avLst/>
            <a:gdLst/>
            <a:ahLst/>
            <a:cxnLst/>
            <a:rect l="l" t="t" r="r" b="b"/>
            <a:pathLst>
              <a:path w="114300" h="88900">
                <a:moveTo>
                  <a:pt x="0" y="0"/>
                </a:moveTo>
                <a:lnTo>
                  <a:pt x="114300" y="44450"/>
                </a:lnTo>
                <a:lnTo>
                  <a:pt x="0" y="88900"/>
                </a:lnTo>
              </a:path>
            </a:pathLst>
          </a:custGeom>
          <a:ln w="25400">
            <a:solidFill>
              <a:srgbClr val="000000"/>
            </a:solidFill>
          </a:ln>
        </p:spPr>
        <p:txBody>
          <a:bodyPr wrap="square" lIns="0" tIns="0" rIns="0" bIns="0" rtlCol="0"/>
          <a:lstStyle/>
          <a:p>
            <a:endParaRPr dirty="0"/>
          </a:p>
        </p:txBody>
      </p:sp>
      <p:sp>
        <p:nvSpPr>
          <p:cNvPr id="114" name="object 114"/>
          <p:cNvSpPr/>
          <p:nvPr/>
        </p:nvSpPr>
        <p:spPr>
          <a:xfrm>
            <a:off x="3631691" y="1871472"/>
            <a:ext cx="633095" cy="0"/>
          </a:xfrm>
          <a:custGeom>
            <a:avLst/>
            <a:gdLst/>
            <a:ahLst/>
            <a:cxnLst/>
            <a:rect l="l" t="t" r="r" b="b"/>
            <a:pathLst>
              <a:path w="633095">
                <a:moveTo>
                  <a:pt x="0" y="0"/>
                </a:moveTo>
                <a:lnTo>
                  <a:pt x="632701" y="0"/>
                </a:lnTo>
              </a:path>
            </a:pathLst>
          </a:custGeom>
          <a:ln w="25400">
            <a:solidFill>
              <a:srgbClr val="000000"/>
            </a:solidFill>
          </a:ln>
        </p:spPr>
        <p:txBody>
          <a:bodyPr wrap="square" lIns="0" tIns="0" rIns="0" bIns="0" rtlCol="0"/>
          <a:lstStyle/>
          <a:p>
            <a:endParaRPr dirty="0"/>
          </a:p>
        </p:txBody>
      </p:sp>
      <p:sp>
        <p:nvSpPr>
          <p:cNvPr id="115" name="object 115"/>
          <p:cNvSpPr/>
          <p:nvPr/>
        </p:nvSpPr>
        <p:spPr>
          <a:xfrm>
            <a:off x="3631693" y="1827015"/>
            <a:ext cx="114300" cy="88900"/>
          </a:xfrm>
          <a:custGeom>
            <a:avLst/>
            <a:gdLst/>
            <a:ahLst/>
            <a:cxnLst/>
            <a:rect l="l" t="t" r="r" b="b"/>
            <a:pathLst>
              <a:path w="114300" h="88900">
                <a:moveTo>
                  <a:pt x="114300" y="88900"/>
                </a:moveTo>
                <a:lnTo>
                  <a:pt x="0" y="44450"/>
                </a:lnTo>
                <a:lnTo>
                  <a:pt x="114300" y="0"/>
                </a:lnTo>
              </a:path>
            </a:pathLst>
          </a:custGeom>
          <a:ln w="25400">
            <a:solidFill>
              <a:srgbClr val="000000"/>
            </a:solidFill>
          </a:ln>
        </p:spPr>
        <p:txBody>
          <a:bodyPr wrap="square" lIns="0" tIns="0" rIns="0" bIns="0" rtlCol="0"/>
          <a:lstStyle/>
          <a:p>
            <a:endParaRPr dirty="0"/>
          </a:p>
        </p:txBody>
      </p:sp>
      <p:sp>
        <p:nvSpPr>
          <p:cNvPr id="116" name="object 116"/>
          <p:cNvSpPr/>
          <p:nvPr/>
        </p:nvSpPr>
        <p:spPr>
          <a:xfrm>
            <a:off x="6309359" y="1466088"/>
            <a:ext cx="883907" cy="640079"/>
          </a:xfrm>
          <a:prstGeom prst="rect">
            <a:avLst/>
          </a:prstGeom>
          <a:blipFill>
            <a:blip r:embed="rId18" cstate="print"/>
            <a:stretch>
              <a:fillRect/>
            </a:stretch>
          </a:blipFill>
        </p:spPr>
        <p:txBody>
          <a:bodyPr wrap="square" lIns="0" tIns="0" rIns="0" bIns="0" rtlCol="0"/>
          <a:lstStyle/>
          <a:p>
            <a:endParaRPr dirty="0"/>
          </a:p>
        </p:txBody>
      </p:sp>
      <p:sp>
        <p:nvSpPr>
          <p:cNvPr id="117" name="object 117"/>
          <p:cNvSpPr/>
          <p:nvPr/>
        </p:nvSpPr>
        <p:spPr>
          <a:xfrm>
            <a:off x="2350007" y="3586620"/>
            <a:ext cx="461009" cy="417195"/>
          </a:xfrm>
          <a:custGeom>
            <a:avLst/>
            <a:gdLst/>
            <a:ahLst/>
            <a:cxnLst/>
            <a:rect l="l" t="t" r="r" b="b"/>
            <a:pathLst>
              <a:path w="461010" h="417195">
                <a:moveTo>
                  <a:pt x="0" y="416775"/>
                </a:moveTo>
                <a:lnTo>
                  <a:pt x="460832" y="0"/>
                </a:lnTo>
              </a:path>
            </a:pathLst>
          </a:custGeom>
          <a:ln w="25400">
            <a:solidFill>
              <a:srgbClr val="000000"/>
            </a:solidFill>
          </a:ln>
        </p:spPr>
        <p:txBody>
          <a:bodyPr wrap="square" lIns="0" tIns="0" rIns="0" bIns="0" rtlCol="0"/>
          <a:lstStyle/>
          <a:p>
            <a:endParaRPr dirty="0"/>
          </a:p>
        </p:txBody>
      </p:sp>
      <p:sp>
        <p:nvSpPr>
          <p:cNvPr id="118" name="object 118"/>
          <p:cNvSpPr/>
          <p:nvPr/>
        </p:nvSpPr>
        <p:spPr>
          <a:xfrm>
            <a:off x="2696251" y="3586623"/>
            <a:ext cx="114935" cy="109855"/>
          </a:xfrm>
          <a:custGeom>
            <a:avLst/>
            <a:gdLst/>
            <a:ahLst/>
            <a:cxnLst/>
            <a:rect l="l" t="t" r="r" b="b"/>
            <a:pathLst>
              <a:path w="114935" h="109854">
                <a:moveTo>
                  <a:pt x="59639" y="109639"/>
                </a:moveTo>
                <a:lnTo>
                  <a:pt x="114592" y="0"/>
                </a:lnTo>
                <a:lnTo>
                  <a:pt x="0" y="43713"/>
                </a:lnTo>
              </a:path>
            </a:pathLst>
          </a:custGeom>
          <a:ln w="25400">
            <a:solidFill>
              <a:srgbClr val="000000"/>
            </a:solidFill>
          </a:ln>
        </p:spPr>
        <p:txBody>
          <a:bodyPr wrap="square" lIns="0" tIns="0" rIns="0" bIns="0" rtlCol="0"/>
          <a:lstStyle/>
          <a:p>
            <a:endParaRPr dirty="0"/>
          </a:p>
        </p:txBody>
      </p:sp>
      <p:sp>
        <p:nvSpPr>
          <p:cNvPr id="119" name="object 119"/>
          <p:cNvSpPr/>
          <p:nvPr/>
        </p:nvSpPr>
        <p:spPr>
          <a:xfrm>
            <a:off x="2583272" y="3636264"/>
            <a:ext cx="422275" cy="382270"/>
          </a:xfrm>
          <a:custGeom>
            <a:avLst/>
            <a:gdLst/>
            <a:ahLst/>
            <a:cxnLst/>
            <a:rect l="l" t="t" r="r" b="b"/>
            <a:pathLst>
              <a:path w="422275" h="382270">
                <a:moveTo>
                  <a:pt x="422033" y="0"/>
                </a:moveTo>
                <a:lnTo>
                  <a:pt x="0" y="381685"/>
                </a:lnTo>
              </a:path>
            </a:pathLst>
          </a:custGeom>
          <a:ln w="25400">
            <a:solidFill>
              <a:srgbClr val="000000"/>
            </a:solidFill>
          </a:ln>
        </p:spPr>
        <p:txBody>
          <a:bodyPr wrap="square" lIns="0" tIns="0" rIns="0" bIns="0" rtlCol="0"/>
          <a:lstStyle/>
          <a:p>
            <a:endParaRPr dirty="0"/>
          </a:p>
        </p:txBody>
      </p:sp>
      <p:sp>
        <p:nvSpPr>
          <p:cNvPr id="120" name="object 120"/>
          <p:cNvSpPr/>
          <p:nvPr/>
        </p:nvSpPr>
        <p:spPr>
          <a:xfrm>
            <a:off x="2583267" y="3908309"/>
            <a:ext cx="114935" cy="109855"/>
          </a:xfrm>
          <a:custGeom>
            <a:avLst/>
            <a:gdLst/>
            <a:ahLst/>
            <a:cxnLst/>
            <a:rect l="l" t="t" r="r" b="b"/>
            <a:pathLst>
              <a:path w="114935" h="109854">
                <a:moveTo>
                  <a:pt x="54952" y="0"/>
                </a:moveTo>
                <a:lnTo>
                  <a:pt x="0" y="109639"/>
                </a:lnTo>
                <a:lnTo>
                  <a:pt x="114592" y="65925"/>
                </a:lnTo>
              </a:path>
            </a:pathLst>
          </a:custGeom>
          <a:ln w="25400">
            <a:solidFill>
              <a:srgbClr val="000000"/>
            </a:solidFill>
          </a:ln>
        </p:spPr>
        <p:txBody>
          <a:bodyPr wrap="square" lIns="0" tIns="0" rIns="0" bIns="0" rtlCol="0"/>
          <a:lstStyle/>
          <a:p>
            <a:endParaRPr dirty="0"/>
          </a:p>
        </p:txBody>
      </p:sp>
      <p:sp>
        <p:nvSpPr>
          <p:cNvPr id="121" name="object 121"/>
          <p:cNvSpPr/>
          <p:nvPr/>
        </p:nvSpPr>
        <p:spPr>
          <a:xfrm>
            <a:off x="1258824" y="5166361"/>
            <a:ext cx="774700" cy="216535"/>
          </a:xfrm>
          <a:custGeom>
            <a:avLst/>
            <a:gdLst/>
            <a:ahLst/>
            <a:cxnLst/>
            <a:rect l="l" t="t" r="r" b="b"/>
            <a:pathLst>
              <a:path w="774700" h="216535">
                <a:moveTo>
                  <a:pt x="738124" y="0"/>
                </a:moveTo>
                <a:lnTo>
                  <a:pt x="36068" y="0"/>
                </a:lnTo>
                <a:lnTo>
                  <a:pt x="22031" y="2833"/>
                </a:lnTo>
                <a:lnTo>
                  <a:pt x="10566" y="10561"/>
                </a:lnTo>
                <a:lnTo>
                  <a:pt x="2835" y="22025"/>
                </a:lnTo>
                <a:lnTo>
                  <a:pt x="0" y="36068"/>
                </a:lnTo>
                <a:lnTo>
                  <a:pt x="0" y="180340"/>
                </a:lnTo>
                <a:lnTo>
                  <a:pt x="2835" y="194376"/>
                </a:lnTo>
                <a:lnTo>
                  <a:pt x="10566" y="205841"/>
                </a:lnTo>
                <a:lnTo>
                  <a:pt x="22031" y="213572"/>
                </a:lnTo>
                <a:lnTo>
                  <a:pt x="36068" y="216408"/>
                </a:lnTo>
                <a:lnTo>
                  <a:pt x="738124" y="216408"/>
                </a:lnTo>
                <a:lnTo>
                  <a:pt x="752160" y="213572"/>
                </a:lnTo>
                <a:lnTo>
                  <a:pt x="763625" y="205841"/>
                </a:lnTo>
                <a:lnTo>
                  <a:pt x="771356" y="194376"/>
                </a:lnTo>
                <a:lnTo>
                  <a:pt x="774192" y="180340"/>
                </a:lnTo>
                <a:lnTo>
                  <a:pt x="774192" y="36068"/>
                </a:lnTo>
                <a:lnTo>
                  <a:pt x="771356" y="22025"/>
                </a:lnTo>
                <a:lnTo>
                  <a:pt x="763625" y="10561"/>
                </a:lnTo>
                <a:lnTo>
                  <a:pt x="752160" y="2833"/>
                </a:lnTo>
                <a:lnTo>
                  <a:pt x="738124" y="0"/>
                </a:lnTo>
                <a:close/>
              </a:path>
            </a:pathLst>
          </a:custGeom>
          <a:solidFill>
            <a:srgbClr val="3333CC"/>
          </a:solidFill>
        </p:spPr>
        <p:txBody>
          <a:bodyPr wrap="square" lIns="0" tIns="0" rIns="0" bIns="0" rtlCol="0"/>
          <a:lstStyle/>
          <a:p>
            <a:endParaRPr dirty="0"/>
          </a:p>
        </p:txBody>
      </p:sp>
      <p:sp>
        <p:nvSpPr>
          <p:cNvPr id="122" name="object 122"/>
          <p:cNvSpPr/>
          <p:nvPr/>
        </p:nvSpPr>
        <p:spPr>
          <a:xfrm>
            <a:off x="614319" y="3866440"/>
            <a:ext cx="5745480" cy="1929764"/>
          </a:xfrm>
          <a:custGeom>
            <a:avLst/>
            <a:gdLst/>
            <a:ahLst/>
            <a:cxnLst/>
            <a:rect l="l" t="t" r="r" b="b"/>
            <a:pathLst>
              <a:path w="5745480" h="1929764">
                <a:moveTo>
                  <a:pt x="91" y="840884"/>
                </a:moveTo>
                <a:lnTo>
                  <a:pt x="1489" y="765681"/>
                </a:lnTo>
                <a:lnTo>
                  <a:pt x="4715" y="726308"/>
                </a:lnTo>
                <a:lnTo>
                  <a:pt x="9832" y="686079"/>
                </a:lnTo>
                <a:lnTo>
                  <a:pt x="16996" y="645239"/>
                </a:lnTo>
                <a:lnTo>
                  <a:pt x="26361" y="604032"/>
                </a:lnTo>
                <a:lnTo>
                  <a:pt x="38084" y="562702"/>
                </a:lnTo>
                <a:lnTo>
                  <a:pt x="52318" y="521494"/>
                </a:lnTo>
                <a:lnTo>
                  <a:pt x="69219" y="480652"/>
                </a:lnTo>
                <a:lnTo>
                  <a:pt x="88942" y="440420"/>
                </a:lnTo>
                <a:lnTo>
                  <a:pt x="111642" y="401042"/>
                </a:lnTo>
                <a:lnTo>
                  <a:pt x="137475" y="362764"/>
                </a:lnTo>
                <a:lnTo>
                  <a:pt x="166595" y="325828"/>
                </a:lnTo>
                <a:lnTo>
                  <a:pt x="199158" y="290480"/>
                </a:lnTo>
                <a:lnTo>
                  <a:pt x="235319" y="256963"/>
                </a:lnTo>
                <a:lnTo>
                  <a:pt x="275232" y="225522"/>
                </a:lnTo>
                <a:lnTo>
                  <a:pt x="319053" y="196402"/>
                </a:lnTo>
                <a:lnTo>
                  <a:pt x="366938" y="169846"/>
                </a:lnTo>
                <a:lnTo>
                  <a:pt x="419040" y="146098"/>
                </a:lnTo>
                <a:lnTo>
                  <a:pt x="475516" y="125404"/>
                </a:lnTo>
                <a:lnTo>
                  <a:pt x="542757" y="105936"/>
                </a:lnTo>
                <a:lnTo>
                  <a:pt x="580234" y="96688"/>
                </a:lnTo>
                <a:lnTo>
                  <a:pt x="620089" y="87781"/>
                </a:lnTo>
                <a:lnTo>
                  <a:pt x="662175" y="79226"/>
                </a:lnTo>
                <a:lnTo>
                  <a:pt x="706347" y="71038"/>
                </a:lnTo>
                <a:lnTo>
                  <a:pt x="752459" y="63228"/>
                </a:lnTo>
                <a:lnTo>
                  <a:pt x="800365" y="55809"/>
                </a:lnTo>
                <a:lnTo>
                  <a:pt x="849919" y="48794"/>
                </a:lnTo>
                <a:lnTo>
                  <a:pt x="900975" y="42195"/>
                </a:lnTo>
                <a:lnTo>
                  <a:pt x="953388" y="36024"/>
                </a:lnTo>
                <a:lnTo>
                  <a:pt x="1007013" y="30295"/>
                </a:lnTo>
                <a:lnTo>
                  <a:pt x="1061702" y="25020"/>
                </a:lnTo>
                <a:lnTo>
                  <a:pt x="1117311" y="20211"/>
                </a:lnTo>
                <a:lnTo>
                  <a:pt x="1173693" y="15882"/>
                </a:lnTo>
                <a:lnTo>
                  <a:pt x="1230703" y="12043"/>
                </a:lnTo>
                <a:lnTo>
                  <a:pt x="1288195" y="8710"/>
                </a:lnTo>
                <a:lnTo>
                  <a:pt x="1346024" y="5893"/>
                </a:lnTo>
                <a:lnTo>
                  <a:pt x="1404043" y="3605"/>
                </a:lnTo>
                <a:lnTo>
                  <a:pt x="1462107" y="1859"/>
                </a:lnTo>
                <a:lnTo>
                  <a:pt x="1520069" y="668"/>
                </a:lnTo>
                <a:lnTo>
                  <a:pt x="1577785" y="44"/>
                </a:lnTo>
                <a:lnTo>
                  <a:pt x="1635108" y="0"/>
                </a:lnTo>
                <a:lnTo>
                  <a:pt x="1691893" y="547"/>
                </a:lnTo>
                <a:lnTo>
                  <a:pt x="1747994" y="1700"/>
                </a:lnTo>
                <a:lnTo>
                  <a:pt x="1803265" y="3470"/>
                </a:lnTo>
                <a:lnTo>
                  <a:pt x="1857560" y="5870"/>
                </a:lnTo>
                <a:lnTo>
                  <a:pt x="1910733" y="8913"/>
                </a:lnTo>
                <a:lnTo>
                  <a:pt x="1962639" y="12611"/>
                </a:lnTo>
                <a:lnTo>
                  <a:pt x="2013132" y="16976"/>
                </a:lnTo>
                <a:lnTo>
                  <a:pt x="2062067" y="22022"/>
                </a:lnTo>
                <a:lnTo>
                  <a:pt x="2109297" y="27761"/>
                </a:lnTo>
                <a:lnTo>
                  <a:pt x="2154676" y="34205"/>
                </a:lnTo>
                <a:lnTo>
                  <a:pt x="2198059" y="41368"/>
                </a:lnTo>
                <a:lnTo>
                  <a:pt x="2239300" y="49261"/>
                </a:lnTo>
                <a:lnTo>
                  <a:pt x="2278254" y="57897"/>
                </a:lnTo>
                <a:lnTo>
                  <a:pt x="2348715" y="77449"/>
                </a:lnTo>
                <a:lnTo>
                  <a:pt x="2396212" y="95461"/>
                </a:lnTo>
                <a:lnTo>
                  <a:pt x="2439767" y="117217"/>
                </a:lnTo>
                <a:lnTo>
                  <a:pt x="2479641" y="142402"/>
                </a:lnTo>
                <a:lnTo>
                  <a:pt x="2516095" y="170702"/>
                </a:lnTo>
                <a:lnTo>
                  <a:pt x="2549390" y="201801"/>
                </a:lnTo>
                <a:lnTo>
                  <a:pt x="2579786" y="235385"/>
                </a:lnTo>
                <a:lnTo>
                  <a:pt x="2607545" y="271140"/>
                </a:lnTo>
                <a:lnTo>
                  <a:pt x="2632925" y="308750"/>
                </a:lnTo>
                <a:lnTo>
                  <a:pt x="2656190" y="347901"/>
                </a:lnTo>
                <a:lnTo>
                  <a:pt x="2677598" y="388279"/>
                </a:lnTo>
                <a:lnTo>
                  <a:pt x="2697411" y="429569"/>
                </a:lnTo>
                <a:lnTo>
                  <a:pt x="2715889" y="471456"/>
                </a:lnTo>
                <a:lnTo>
                  <a:pt x="2733294" y="513625"/>
                </a:lnTo>
                <a:lnTo>
                  <a:pt x="2749885" y="555762"/>
                </a:lnTo>
                <a:lnTo>
                  <a:pt x="2765925" y="597552"/>
                </a:lnTo>
                <a:lnTo>
                  <a:pt x="2781672" y="638681"/>
                </a:lnTo>
                <a:lnTo>
                  <a:pt x="2797388" y="678834"/>
                </a:lnTo>
                <a:lnTo>
                  <a:pt x="2813334" y="717696"/>
                </a:lnTo>
                <a:lnTo>
                  <a:pt x="2829771" y="754952"/>
                </a:lnTo>
                <a:lnTo>
                  <a:pt x="2846958" y="790288"/>
                </a:lnTo>
                <a:lnTo>
                  <a:pt x="2884629" y="853942"/>
                </a:lnTo>
                <a:lnTo>
                  <a:pt x="2928432" y="906139"/>
                </a:lnTo>
                <a:lnTo>
                  <a:pt x="2996372" y="955538"/>
                </a:lnTo>
                <a:lnTo>
                  <a:pt x="3039186" y="977354"/>
                </a:lnTo>
                <a:lnTo>
                  <a:pt x="3081893" y="993422"/>
                </a:lnTo>
                <a:lnTo>
                  <a:pt x="3124663" y="1004561"/>
                </a:lnTo>
                <a:lnTo>
                  <a:pt x="3167661" y="1011587"/>
                </a:lnTo>
                <a:lnTo>
                  <a:pt x="3211055" y="1015320"/>
                </a:lnTo>
                <a:lnTo>
                  <a:pt x="3255013" y="1016576"/>
                </a:lnTo>
                <a:lnTo>
                  <a:pt x="3299703" y="1016175"/>
                </a:lnTo>
                <a:lnTo>
                  <a:pt x="3345291" y="1014933"/>
                </a:lnTo>
                <a:lnTo>
                  <a:pt x="3391945" y="1013670"/>
                </a:lnTo>
                <a:lnTo>
                  <a:pt x="3439832" y="1013202"/>
                </a:lnTo>
                <a:lnTo>
                  <a:pt x="3489120" y="1014348"/>
                </a:lnTo>
                <a:lnTo>
                  <a:pt x="3539976" y="1017927"/>
                </a:lnTo>
                <a:lnTo>
                  <a:pt x="3592567" y="1024755"/>
                </a:lnTo>
                <a:lnTo>
                  <a:pt x="3647061" y="1035651"/>
                </a:lnTo>
                <a:lnTo>
                  <a:pt x="3685690" y="1061223"/>
                </a:lnTo>
                <a:lnTo>
                  <a:pt x="3715403" y="1085592"/>
                </a:lnTo>
                <a:lnTo>
                  <a:pt x="3754355" y="1130823"/>
                </a:lnTo>
                <a:lnTo>
                  <a:pt x="3776462" y="1171552"/>
                </a:lnTo>
                <a:lnTo>
                  <a:pt x="3785119" y="1190293"/>
                </a:lnTo>
                <a:lnTo>
                  <a:pt x="3794269" y="1207986"/>
                </a:lnTo>
                <a:lnTo>
                  <a:pt x="3820322" y="1240334"/>
                </a:lnTo>
                <a:lnTo>
                  <a:pt x="3867165" y="1268803"/>
                </a:lnTo>
                <a:lnTo>
                  <a:pt x="3947344" y="1293601"/>
                </a:lnTo>
                <a:lnTo>
                  <a:pt x="4003855" y="1304688"/>
                </a:lnTo>
                <a:lnTo>
                  <a:pt x="4072341" y="1313124"/>
                </a:lnTo>
                <a:lnTo>
                  <a:pt x="4111977" y="1316038"/>
                </a:lnTo>
                <a:lnTo>
                  <a:pt x="4154843" y="1318183"/>
                </a:lnTo>
                <a:lnTo>
                  <a:pt x="4200664" y="1319631"/>
                </a:lnTo>
                <a:lnTo>
                  <a:pt x="4249165" y="1320458"/>
                </a:lnTo>
                <a:lnTo>
                  <a:pt x="4300073" y="1320736"/>
                </a:lnTo>
                <a:lnTo>
                  <a:pt x="4353112" y="1320541"/>
                </a:lnTo>
                <a:lnTo>
                  <a:pt x="4408009" y="1319945"/>
                </a:lnTo>
                <a:lnTo>
                  <a:pt x="4464489" y="1319024"/>
                </a:lnTo>
                <a:lnTo>
                  <a:pt x="4522277" y="1317852"/>
                </a:lnTo>
                <a:lnTo>
                  <a:pt x="4581099" y="1316501"/>
                </a:lnTo>
                <a:lnTo>
                  <a:pt x="4640681" y="1315047"/>
                </a:lnTo>
                <a:lnTo>
                  <a:pt x="4700747" y="1313563"/>
                </a:lnTo>
                <a:lnTo>
                  <a:pt x="4761025" y="1312124"/>
                </a:lnTo>
                <a:lnTo>
                  <a:pt x="4821238" y="1310804"/>
                </a:lnTo>
                <a:lnTo>
                  <a:pt x="4881114" y="1309676"/>
                </a:lnTo>
                <a:lnTo>
                  <a:pt x="4940376" y="1308814"/>
                </a:lnTo>
                <a:lnTo>
                  <a:pt x="4998752" y="1308294"/>
                </a:lnTo>
                <a:lnTo>
                  <a:pt x="5055966" y="1308188"/>
                </a:lnTo>
                <a:lnTo>
                  <a:pt x="5111744" y="1308571"/>
                </a:lnTo>
                <a:lnTo>
                  <a:pt x="5165812" y="1309517"/>
                </a:lnTo>
                <a:lnTo>
                  <a:pt x="5217894" y="1311099"/>
                </a:lnTo>
                <a:lnTo>
                  <a:pt x="5267718" y="1313393"/>
                </a:lnTo>
                <a:lnTo>
                  <a:pt x="5315007" y="1316472"/>
                </a:lnTo>
                <a:lnTo>
                  <a:pt x="5359489" y="1320410"/>
                </a:lnTo>
                <a:lnTo>
                  <a:pt x="5400887" y="1325281"/>
                </a:lnTo>
                <a:lnTo>
                  <a:pt x="5438929" y="1331159"/>
                </a:lnTo>
                <a:lnTo>
                  <a:pt x="5503843" y="1346233"/>
                </a:lnTo>
                <a:lnTo>
                  <a:pt x="5566307" y="1373127"/>
                </a:lnTo>
                <a:lnTo>
                  <a:pt x="5599748" y="1394526"/>
                </a:lnTo>
                <a:lnTo>
                  <a:pt x="5630279" y="1419324"/>
                </a:lnTo>
                <a:lnTo>
                  <a:pt x="5657691" y="1447070"/>
                </a:lnTo>
                <a:lnTo>
                  <a:pt x="5681774" y="1477312"/>
                </a:lnTo>
                <a:lnTo>
                  <a:pt x="5702317" y="1509599"/>
                </a:lnTo>
                <a:lnTo>
                  <a:pt x="5731945" y="1578502"/>
                </a:lnTo>
                <a:lnTo>
                  <a:pt x="5744893" y="1650171"/>
                </a:lnTo>
                <a:lnTo>
                  <a:pt x="5744588" y="1685914"/>
                </a:lnTo>
                <a:lnTo>
                  <a:pt x="5729368" y="1754962"/>
                </a:lnTo>
                <a:lnTo>
                  <a:pt x="5693267" y="1817751"/>
                </a:lnTo>
                <a:lnTo>
                  <a:pt x="5666862" y="1845670"/>
                </a:lnTo>
                <a:lnTo>
                  <a:pt x="5634607" y="1870670"/>
                </a:lnTo>
                <a:lnTo>
                  <a:pt x="5596291" y="1892301"/>
                </a:lnTo>
                <a:lnTo>
                  <a:pt x="5551705" y="1910111"/>
                </a:lnTo>
                <a:lnTo>
                  <a:pt x="5500639" y="1923648"/>
                </a:lnTo>
                <a:lnTo>
                  <a:pt x="4581388" y="1929325"/>
                </a:lnTo>
                <a:lnTo>
                  <a:pt x="2001256" y="1672366"/>
                </a:lnTo>
                <a:lnTo>
                  <a:pt x="1935699" y="1668188"/>
                </a:lnTo>
                <a:lnTo>
                  <a:pt x="1871231" y="1664803"/>
                </a:lnTo>
                <a:lnTo>
                  <a:pt x="1807849" y="1662131"/>
                </a:lnTo>
                <a:lnTo>
                  <a:pt x="1745556" y="1660094"/>
                </a:lnTo>
                <a:lnTo>
                  <a:pt x="1684350" y="1658614"/>
                </a:lnTo>
                <a:lnTo>
                  <a:pt x="1624234" y="1657611"/>
                </a:lnTo>
                <a:lnTo>
                  <a:pt x="1565206" y="1657008"/>
                </a:lnTo>
                <a:lnTo>
                  <a:pt x="1507267" y="1656725"/>
                </a:lnTo>
                <a:lnTo>
                  <a:pt x="1450417" y="1656684"/>
                </a:lnTo>
                <a:lnTo>
                  <a:pt x="1394657" y="1656806"/>
                </a:lnTo>
                <a:lnTo>
                  <a:pt x="1339988" y="1657012"/>
                </a:lnTo>
                <a:lnTo>
                  <a:pt x="1286408" y="1657225"/>
                </a:lnTo>
                <a:lnTo>
                  <a:pt x="1233920" y="1657364"/>
                </a:lnTo>
                <a:lnTo>
                  <a:pt x="1182522" y="1657353"/>
                </a:lnTo>
                <a:lnTo>
                  <a:pt x="1132215" y="1657112"/>
                </a:lnTo>
                <a:lnTo>
                  <a:pt x="1083000" y="1656562"/>
                </a:lnTo>
                <a:lnTo>
                  <a:pt x="1034877" y="1655624"/>
                </a:lnTo>
                <a:lnTo>
                  <a:pt x="987846" y="1654221"/>
                </a:lnTo>
                <a:lnTo>
                  <a:pt x="941908" y="1652274"/>
                </a:lnTo>
                <a:lnTo>
                  <a:pt x="897062" y="1649703"/>
                </a:lnTo>
                <a:lnTo>
                  <a:pt x="853310" y="1646431"/>
                </a:lnTo>
                <a:lnTo>
                  <a:pt x="810650" y="1642379"/>
                </a:lnTo>
                <a:lnTo>
                  <a:pt x="769085" y="1637467"/>
                </a:lnTo>
                <a:lnTo>
                  <a:pt x="728614" y="1631618"/>
                </a:lnTo>
                <a:lnTo>
                  <a:pt x="689237" y="1624752"/>
                </a:lnTo>
                <a:lnTo>
                  <a:pt x="650954" y="1616792"/>
                </a:lnTo>
                <a:lnTo>
                  <a:pt x="613767" y="1607658"/>
                </a:lnTo>
                <a:lnTo>
                  <a:pt x="542678" y="1585556"/>
                </a:lnTo>
                <a:lnTo>
                  <a:pt x="459977" y="1550084"/>
                </a:lnTo>
                <a:lnTo>
                  <a:pt x="413636" y="1524782"/>
                </a:lnTo>
                <a:lnTo>
                  <a:pt x="369754" y="1496769"/>
                </a:lnTo>
                <a:lnTo>
                  <a:pt x="328331" y="1466286"/>
                </a:lnTo>
                <a:lnTo>
                  <a:pt x="289367" y="1433576"/>
                </a:lnTo>
                <a:lnTo>
                  <a:pt x="252862" y="1398883"/>
                </a:lnTo>
                <a:lnTo>
                  <a:pt x="218816" y="1362448"/>
                </a:lnTo>
                <a:lnTo>
                  <a:pt x="187230" y="1324516"/>
                </a:lnTo>
                <a:lnTo>
                  <a:pt x="158104" y="1285328"/>
                </a:lnTo>
                <a:lnTo>
                  <a:pt x="131438" y="1245128"/>
                </a:lnTo>
                <a:lnTo>
                  <a:pt x="107231" y="1204159"/>
                </a:lnTo>
                <a:lnTo>
                  <a:pt x="85485" y="1162663"/>
                </a:lnTo>
                <a:lnTo>
                  <a:pt x="66198" y="1120884"/>
                </a:lnTo>
                <a:lnTo>
                  <a:pt x="49373" y="1079063"/>
                </a:lnTo>
                <a:lnTo>
                  <a:pt x="35007" y="1037445"/>
                </a:lnTo>
                <a:lnTo>
                  <a:pt x="23102" y="996271"/>
                </a:lnTo>
                <a:lnTo>
                  <a:pt x="13658" y="955786"/>
                </a:lnTo>
                <a:lnTo>
                  <a:pt x="6675" y="916231"/>
                </a:lnTo>
                <a:lnTo>
                  <a:pt x="2152" y="877849"/>
                </a:lnTo>
                <a:lnTo>
                  <a:pt x="91" y="840884"/>
                </a:lnTo>
                <a:close/>
              </a:path>
            </a:pathLst>
          </a:custGeom>
          <a:ln w="63500">
            <a:solidFill>
              <a:srgbClr val="FF0000"/>
            </a:solidFill>
            <a:prstDash val="lgDash"/>
          </a:ln>
        </p:spPr>
        <p:txBody>
          <a:bodyPr wrap="square" lIns="0" tIns="0" rIns="0" bIns="0" rtlCol="0"/>
          <a:lstStyle/>
          <a:p>
            <a:endParaRPr dirty="0"/>
          </a:p>
        </p:txBody>
      </p:sp>
      <p:sp>
        <p:nvSpPr>
          <p:cNvPr id="123" name="object 123"/>
          <p:cNvSpPr txBox="1"/>
          <p:nvPr/>
        </p:nvSpPr>
        <p:spPr>
          <a:xfrm>
            <a:off x="1282191" y="5148168"/>
            <a:ext cx="727710" cy="259715"/>
          </a:xfrm>
          <a:prstGeom prst="rect">
            <a:avLst/>
          </a:prstGeom>
        </p:spPr>
        <p:txBody>
          <a:bodyPr vert="horz" wrap="square" lIns="0" tIns="0" rIns="0" bIns="0" rtlCol="0">
            <a:spAutoFit/>
          </a:bodyPr>
          <a:lstStyle/>
          <a:p>
            <a:pPr marL="12700">
              <a:lnSpc>
                <a:spcPct val="100000"/>
              </a:lnSpc>
            </a:pPr>
            <a:r>
              <a:rPr sz="1600" u="heavy" dirty="0">
                <a:solidFill>
                  <a:srgbClr val="FFFFFF"/>
                </a:solidFill>
                <a:latin typeface="Arial"/>
                <a:cs typeface="Arial"/>
              </a:rPr>
              <a:t> </a:t>
            </a:r>
            <a:r>
              <a:rPr sz="1600" u="heavy" spc="-30" dirty="0">
                <a:solidFill>
                  <a:srgbClr val="FFFFFF"/>
                </a:solidFill>
                <a:latin typeface="Arial"/>
                <a:cs typeface="Arial"/>
              </a:rPr>
              <a:t> </a:t>
            </a:r>
            <a:r>
              <a:rPr sz="1600" u="heavy" spc="-5" dirty="0">
                <a:solidFill>
                  <a:srgbClr val="FFFFFF"/>
                </a:solidFill>
                <a:latin typeface="Arial"/>
                <a:cs typeface="Arial"/>
              </a:rPr>
              <a:t>Node</a:t>
            </a:r>
            <a:r>
              <a:rPr sz="1600" u="heavy" spc="-50" dirty="0">
                <a:solidFill>
                  <a:srgbClr val="FFFFFF"/>
                </a:solidFill>
                <a:latin typeface="Arial"/>
                <a:cs typeface="Arial"/>
              </a:rPr>
              <a:t> </a:t>
            </a:r>
            <a:endParaRPr sz="1600" dirty="0">
              <a:latin typeface="Arial"/>
              <a:cs typeface="Arial"/>
            </a:endParaRPr>
          </a:p>
        </p:txBody>
      </p:sp>
      <p:sp>
        <p:nvSpPr>
          <p:cNvPr id="124" name="object 124"/>
          <p:cNvSpPr/>
          <p:nvPr/>
        </p:nvSpPr>
        <p:spPr>
          <a:xfrm>
            <a:off x="323088" y="5974081"/>
            <a:ext cx="2810510" cy="441959"/>
          </a:xfrm>
          <a:custGeom>
            <a:avLst/>
            <a:gdLst/>
            <a:ahLst/>
            <a:cxnLst/>
            <a:rect l="l" t="t" r="r" b="b"/>
            <a:pathLst>
              <a:path w="2810510" h="441960">
                <a:moveTo>
                  <a:pt x="2736596" y="0"/>
                </a:moveTo>
                <a:lnTo>
                  <a:pt x="73660" y="0"/>
                </a:lnTo>
                <a:lnTo>
                  <a:pt x="44989" y="5789"/>
                </a:lnTo>
                <a:lnTo>
                  <a:pt x="21575" y="21575"/>
                </a:lnTo>
                <a:lnTo>
                  <a:pt x="5789" y="44989"/>
                </a:lnTo>
                <a:lnTo>
                  <a:pt x="0" y="73659"/>
                </a:lnTo>
                <a:lnTo>
                  <a:pt x="0" y="368299"/>
                </a:lnTo>
                <a:lnTo>
                  <a:pt x="5789" y="396970"/>
                </a:lnTo>
                <a:lnTo>
                  <a:pt x="21575" y="420384"/>
                </a:lnTo>
                <a:lnTo>
                  <a:pt x="44989" y="436170"/>
                </a:lnTo>
                <a:lnTo>
                  <a:pt x="73660" y="441959"/>
                </a:lnTo>
                <a:lnTo>
                  <a:pt x="2736596" y="441959"/>
                </a:lnTo>
                <a:lnTo>
                  <a:pt x="2765266" y="436170"/>
                </a:lnTo>
                <a:lnTo>
                  <a:pt x="2788680" y="420384"/>
                </a:lnTo>
                <a:lnTo>
                  <a:pt x="2804466" y="396970"/>
                </a:lnTo>
                <a:lnTo>
                  <a:pt x="2810256" y="368299"/>
                </a:lnTo>
                <a:lnTo>
                  <a:pt x="2810256" y="73659"/>
                </a:lnTo>
                <a:lnTo>
                  <a:pt x="2804466" y="44989"/>
                </a:lnTo>
                <a:lnTo>
                  <a:pt x="2788680" y="21575"/>
                </a:lnTo>
                <a:lnTo>
                  <a:pt x="2765266" y="5789"/>
                </a:lnTo>
                <a:lnTo>
                  <a:pt x="2736596" y="0"/>
                </a:lnTo>
                <a:close/>
              </a:path>
            </a:pathLst>
          </a:custGeom>
          <a:solidFill>
            <a:srgbClr val="FFFFFF"/>
          </a:solidFill>
        </p:spPr>
        <p:txBody>
          <a:bodyPr wrap="square" lIns="0" tIns="0" rIns="0" bIns="0" rtlCol="0"/>
          <a:lstStyle/>
          <a:p>
            <a:endParaRPr dirty="0"/>
          </a:p>
        </p:txBody>
      </p:sp>
      <p:sp>
        <p:nvSpPr>
          <p:cNvPr id="125" name="object 125"/>
          <p:cNvSpPr/>
          <p:nvPr/>
        </p:nvSpPr>
        <p:spPr>
          <a:xfrm>
            <a:off x="323088" y="5974081"/>
            <a:ext cx="2810510" cy="441959"/>
          </a:xfrm>
          <a:custGeom>
            <a:avLst/>
            <a:gdLst/>
            <a:ahLst/>
            <a:cxnLst/>
            <a:rect l="l" t="t" r="r" b="b"/>
            <a:pathLst>
              <a:path w="2810510" h="441960">
                <a:moveTo>
                  <a:pt x="0" y="73659"/>
                </a:moveTo>
                <a:lnTo>
                  <a:pt x="5789" y="44989"/>
                </a:lnTo>
                <a:lnTo>
                  <a:pt x="21575" y="21575"/>
                </a:lnTo>
                <a:lnTo>
                  <a:pt x="44989" y="5789"/>
                </a:lnTo>
                <a:lnTo>
                  <a:pt x="73660" y="0"/>
                </a:lnTo>
                <a:lnTo>
                  <a:pt x="2736596" y="0"/>
                </a:lnTo>
                <a:lnTo>
                  <a:pt x="2765266" y="5789"/>
                </a:lnTo>
                <a:lnTo>
                  <a:pt x="2788680" y="21575"/>
                </a:lnTo>
                <a:lnTo>
                  <a:pt x="2804466" y="44989"/>
                </a:lnTo>
                <a:lnTo>
                  <a:pt x="2810256" y="73659"/>
                </a:lnTo>
                <a:lnTo>
                  <a:pt x="2810256" y="368299"/>
                </a:lnTo>
                <a:lnTo>
                  <a:pt x="2804466" y="396970"/>
                </a:lnTo>
                <a:lnTo>
                  <a:pt x="2788680" y="420384"/>
                </a:lnTo>
                <a:lnTo>
                  <a:pt x="2765266" y="436170"/>
                </a:lnTo>
                <a:lnTo>
                  <a:pt x="2736596" y="441959"/>
                </a:lnTo>
                <a:lnTo>
                  <a:pt x="73660" y="441959"/>
                </a:lnTo>
                <a:lnTo>
                  <a:pt x="44989" y="436170"/>
                </a:lnTo>
                <a:lnTo>
                  <a:pt x="21575" y="420384"/>
                </a:lnTo>
                <a:lnTo>
                  <a:pt x="5789" y="396970"/>
                </a:lnTo>
                <a:lnTo>
                  <a:pt x="0" y="368299"/>
                </a:lnTo>
                <a:lnTo>
                  <a:pt x="0" y="73659"/>
                </a:lnTo>
                <a:close/>
              </a:path>
            </a:pathLst>
          </a:custGeom>
          <a:ln w="25400">
            <a:solidFill>
              <a:srgbClr val="00CC99"/>
            </a:solidFill>
          </a:ln>
        </p:spPr>
        <p:txBody>
          <a:bodyPr wrap="square" lIns="0" tIns="0" rIns="0" bIns="0" rtlCol="0"/>
          <a:lstStyle/>
          <a:p>
            <a:endParaRPr dirty="0"/>
          </a:p>
        </p:txBody>
      </p:sp>
      <p:sp>
        <p:nvSpPr>
          <p:cNvPr id="126" name="object 126"/>
          <p:cNvSpPr txBox="1"/>
          <p:nvPr/>
        </p:nvSpPr>
        <p:spPr>
          <a:xfrm>
            <a:off x="718286" y="5946733"/>
            <a:ext cx="2012314" cy="503555"/>
          </a:xfrm>
          <a:prstGeom prst="rect">
            <a:avLst/>
          </a:prstGeom>
        </p:spPr>
        <p:txBody>
          <a:bodyPr vert="horz" wrap="square" lIns="0" tIns="0" rIns="0" bIns="0" rtlCol="0">
            <a:spAutoFit/>
          </a:bodyPr>
          <a:lstStyle/>
          <a:p>
            <a:pPr marL="356870" marR="5080" indent="-344805">
              <a:lnSpc>
                <a:spcPct val="100000"/>
              </a:lnSpc>
            </a:pPr>
            <a:r>
              <a:rPr sz="1600" u="heavy" dirty="0">
                <a:latin typeface="Arial"/>
                <a:cs typeface="Arial"/>
              </a:rPr>
              <a:t>physical assistant</a:t>
            </a:r>
            <a:r>
              <a:rPr sz="1600" u="heavy" spc="-135" dirty="0">
                <a:latin typeface="Arial"/>
                <a:cs typeface="Arial"/>
              </a:rPr>
              <a:t> </a:t>
            </a:r>
            <a:r>
              <a:rPr sz="1600" u="heavy" spc="-10" dirty="0">
                <a:latin typeface="Arial"/>
                <a:cs typeface="Arial"/>
              </a:rPr>
              <a:t>and  </a:t>
            </a:r>
            <a:r>
              <a:rPr sz="1600" u="heavy" spc="-5" dirty="0">
                <a:latin typeface="Arial"/>
                <a:cs typeface="Arial"/>
              </a:rPr>
              <a:t>surgery</a:t>
            </a:r>
            <a:r>
              <a:rPr sz="1600" u="heavy" spc="-65" dirty="0">
                <a:latin typeface="Arial"/>
                <a:cs typeface="Arial"/>
              </a:rPr>
              <a:t> </a:t>
            </a:r>
            <a:r>
              <a:rPr sz="1600" u="heavy" spc="-5" dirty="0">
                <a:latin typeface="Arial"/>
                <a:cs typeface="Arial"/>
              </a:rPr>
              <a:t>robots</a:t>
            </a:r>
            <a:endParaRPr sz="1600" dirty="0">
              <a:latin typeface="Arial"/>
              <a:cs typeface="Arial"/>
            </a:endParaRPr>
          </a:p>
        </p:txBody>
      </p:sp>
      <p:sp>
        <p:nvSpPr>
          <p:cNvPr id="127" name="object 127"/>
          <p:cNvSpPr txBox="1">
            <a:spLocks noGrp="1"/>
          </p:cNvSpPr>
          <p:nvPr>
            <p:ph type="title"/>
          </p:nvPr>
        </p:nvSpPr>
        <p:spPr>
          <a:xfrm>
            <a:off x="133095" y="639263"/>
            <a:ext cx="8877808" cy="615553"/>
          </a:xfrm>
          <a:prstGeom prst="rect">
            <a:avLst/>
          </a:prstGeom>
        </p:spPr>
        <p:txBody>
          <a:bodyPr vert="horz" wrap="square" lIns="0" tIns="0" rIns="0" bIns="0" rtlCol="0">
            <a:spAutoFit/>
          </a:bodyPr>
          <a:lstStyle/>
          <a:p>
            <a:pPr marL="545465" marR="5080">
              <a:lnSpc>
                <a:spcPct val="100000"/>
              </a:lnSpc>
            </a:pPr>
            <a:r>
              <a:rPr sz="2000" spc="-10" dirty="0"/>
              <a:t>1.5 </a:t>
            </a:r>
            <a:r>
              <a:rPr lang="en-US" sz="2000" spc="-10" dirty="0"/>
              <a:t>B</a:t>
            </a:r>
            <a:r>
              <a:rPr sz="2000" spc="-20" dirty="0"/>
              <a:t>AN-base </a:t>
            </a:r>
            <a:r>
              <a:rPr sz="2000" spc="-5" dirty="0"/>
              <a:t>Universal </a:t>
            </a:r>
            <a:r>
              <a:rPr sz="2000" spc="-10" dirty="0"/>
              <a:t>Platform </a:t>
            </a:r>
            <a:r>
              <a:rPr sz="2000" dirty="0"/>
              <a:t>with </a:t>
            </a:r>
            <a:r>
              <a:rPr sz="2000" spc="-5" dirty="0"/>
              <a:t>Network Cloud, Data </a:t>
            </a:r>
            <a:r>
              <a:rPr sz="2000" dirty="0"/>
              <a:t>Mining  </a:t>
            </a:r>
            <a:r>
              <a:rPr sz="2000" spc="-10" dirty="0"/>
              <a:t>Server </a:t>
            </a:r>
            <a:r>
              <a:rPr sz="2000" spc="-5" dirty="0"/>
              <a:t>for Medical</a:t>
            </a:r>
            <a:r>
              <a:rPr sz="2000" spc="-20" dirty="0"/>
              <a:t> </a:t>
            </a:r>
            <a:r>
              <a:rPr sz="2000" spc="-10" dirty="0"/>
              <a:t>Healthcare</a:t>
            </a:r>
            <a:endParaRPr sz="2000" dirty="0"/>
          </a:p>
        </p:txBody>
      </p:sp>
      <p:sp>
        <p:nvSpPr>
          <p:cNvPr id="135" name="object 3">
            <a:extLst>
              <a:ext uri="{FF2B5EF4-FFF2-40B4-BE49-F238E27FC236}">
                <a16:creationId xmlns:a16="http://schemas.microsoft.com/office/drawing/2014/main" id="{FBD5E528-F67E-4CD9-9D3E-F4F75A74B4EE}"/>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36" name="object 2">
            <a:extLst>
              <a:ext uri="{FF2B5EF4-FFF2-40B4-BE49-F238E27FC236}">
                <a16:creationId xmlns:a16="http://schemas.microsoft.com/office/drawing/2014/main" id="{18AA5EA3-0F3C-4940-BC21-439F24486A88}"/>
              </a:ext>
            </a:extLst>
          </p:cNvPr>
          <p:cNvSpPr txBox="1"/>
          <p:nvPr/>
        </p:nvSpPr>
        <p:spPr>
          <a:xfrm>
            <a:off x="5555996" y="392176"/>
            <a:ext cx="2918460" cy="215444"/>
          </a:xfrm>
          <a:prstGeom prst="rect">
            <a:avLst/>
          </a:prstGeom>
        </p:spPr>
        <p:txBody>
          <a:bodyPr vert="horz" wrap="square" lIns="0" tIns="0" rIns="0" bIns="0" rtlCol="0">
            <a:spAutoFit/>
          </a:bodyPr>
          <a:lstStyle/>
          <a:p>
            <a:pPr marL="12700">
              <a:lnSpc>
                <a:spcPct val="100000"/>
              </a:lnSpc>
            </a:pPr>
            <a:r>
              <a:rPr lang="fi-FI" sz="1400" b="1" spc="-15" dirty="0">
                <a:latin typeface="Arial"/>
                <a:cs typeface="Arial"/>
              </a:rPr>
              <a:t>doc.: IEEE 802.15-25-0033-02-06ma</a:t>
            </a:r>
            <a:endParaRPr sz="1400" dirty="0">
              <a:latin typeface="Arial"/>
              <a:cs typeface="Arial"/>
            </a:endParaRPr>
          </a:p>
        </p:txBody>
      </p:sp>
      <p:sp>
        <p:nvSpPr>
          <p:cNvPr id="137" name="object 3">
            <a:extLst>
              <a:ext uri="{FF2B5EF4-FFF2-40B4-BE49-F238E27FC236}">
                <a16:creationId xmlns:a16="http://schemas.microsoft.com/office/drawing/2014/main" id="{7B2D9BBE-C4B7-46A5-BD02-B4D27787ECD4}"/>
              </a:ext>
            </a:extLst>
          </p:cNvPr>
          <p:cNvSpPr/>
          <p:nvPr/>
        </p:nvSpPr>
        <p:spPr>
          <a:xfrm>
            <a:off x="685800" y="609600"/>
            <a:ext cx="7772400" cy="0"/>
          </a:xfrm>
          <a:custGeom>
            <a:avLst/>
            <a:gdLst/>
            <a:ahLst/>
            <a:cxnLst/>
            <a:rect l="l" t="t" r="r" b="b"/>
            <a:pathLst>
              <a:path w="7772400">
                <a:moveTo>
                  <a:pt x="0" y="0"/>
                </a:moveTo>
                <a:lnTo>
                  <a:pt x="7772400" y="0"/>
                </a:lnTo>
              </a:path>
            </a:pathLst>
          </a:custGeom>
          <a:ln w="12700">
            <a:solidFill>
              <a:srgbClr val="000000"/>
            </a:solidFill>
          </a:ln>
        </p:spPr>
        <p:txBody>
          <a:bodyPr wrap="square" lIns="0" tIns="0" rIns="0" bIns="0" rtlCol="0"/>
          <a:lstStyle/>
          <a:p>
            <a:endParaRPr dirty="0"/>
          </a:p>
        </p:txBody>
      </p:sp>
      <p:sp>
        <p:nvSpPr>
          <p:cNvPr id="128" name="日付プレースホルダー 127">
            <a:extLst>
              <a:ext uri="{FF2B5EF4-FFF2-40B4-BE49-F238E27FC236}">
                <a16:creationId xmlns:a16="http://schemas.microsoft.com/office/drawing/2014/main" id="{5A4C5E43-E448-1E99-7902-82B28C607959}"/>
              </a:ext>
            </a:extLst>
          </p:cNvPr>
          <p:cNvSpPr>
            <a:spLocks noGrp="1"/>
          </p:cNvSpPr>
          <p:nvPr>
            <p:ph type="dt" sz="half" idx="6"/>
          </p:nvPr>
        </p:nvSpPr>
        <p:spPr>
          <a:xfrm>
            <a:off x="684482" y="394156"/>
            <a:ext cx="2287317" cy="215444"/>
          </a:xfrm>
        </p:spPr>
        <p:txBody>
          <a:bodyPr/>
          <a:lstStyle/>
          <a:p>
            <a:pPr marL="12700">
              <a:lnSpc>
                <a:spcPct val="100000"/>
              </a:lnSpc>
            </a:pPr>
            <a:r>
              <a:rPr lang="en-US" altLang="ja-JP" sz="1400" b="1"/>
              <a:t>July 2025</a:t>
            </a:r>
            <a:endParaRPr lang="en-US" sz="1400" b="1" dirty="0"/>
          </a:p>
        </p:txBody>
      </p:sp>
      <p:sp>
        <p:nvSpPr>
          <p:cNvPr id="129" name="object 4">
            <a:extLst>
              <a:ext uri="{FF2B5EF4-FFF2-40B4-BE49-F238E27FC236}">
                <a16:creationId xmlns:a16="http://schemas.microsoft.com/office/drawing/2014/main" id="{AB6965BC-52D4-CDE4-B9D7-A6435487BA6B}"/>
              </a:ext>
            </a:extLst>
          </p:cNvPr>
          <p:cNvSpPr/>
          <p:nvPr/>
        </p:nvSpPr>
        <p:spPr>
          <a:xfrm>
            <a:off x="685800" y="6477000"/>
            <a:ext cx="7848600" cy="0"/>
          </a:xfrm>
          <a:custGeom>
            <a:avLst/>
            <a:gdLst/>
            <a:ahLst/>
            <a:cxnLst/>
            <a:rect l="l" t="t" r="r" b="b"/>
            <a:pathLst>
              <a:path w="7848600">
                <a:moveTo>
                  <a:pt x="0" y="0"/>
                </a:moveTo>
                <a:lnTo>
                  <a:pt x="7848600" y="0"/>
                </a:lnTo>
              </a:path>
            </a:pathLst>
          </a:custGeom>
          <a:ln w="12700">
            <a:solidFill>
              <a:srgbClr val="000000"/>
            </a:solidFill>
          </a:ln>
        </p:spPr>
        <p:txBody>
          <a:bodyPr wrap="square" lIns="0" tIns="0" rIns="0" bIns="0" rtlCol="0"/>
          <a:lstStyle/>
          <a:p>
            <a:endParaRPr dirty="0"/>
          </a:p>
        </p:txBody>
      </p:sp>
      <p:sp>
        <p:nvSpPr>
          <p:cNvPr id="131" name="object 9">
            <a:extLst>
              <a:ext uri="{FF2B5EF4-FFF2-40B4-BE49-F238E27FC236}">
                <a16:creationId xmlns:a16="http://schemas.microsoft.com/office/drawing/2014/main" id="{8BDCB0EF-187A-D7DC-5BDA-5FA01400E158}"/>
              </a:ext>
            </a:extLst>
          </p:cNvPr>
          <p:cNvSpPr txBox="1"/>
          <p:nvPr/>
        </p:nvSpPr>
        <p:spPr>
          <a:xfrm>
            <a:off x="4320220" y="6474919"/>
            <a:ext cx="501015" cy="166777"/>
          </a:xfrm>
          <a:prstGeom prst="rect">
            <a:avLst/>
          </a:prstGeom>
        </p:spPr>
        <p:txBody>
          <a:bodyPr vert="horz" wrap="square" lIns="0" tIns="0" rIns="0" bIns="0" rtlCol="0">
            <a:spAutoFit/>
          </a:bodyPr>
          <a:lstStyle/>
          <a:p>
            <a:pPr marL="12700">
              <a:lnSpc>
                <a:spcPts val="1425"/>
              </a:lnSpc>
            </a:pPr>
            <a:r>
              <a:rPr sz="1100" spc="5" dirty="0">
                <a:latin typeface="Arial"/>
                <a:cs typeface="Arial"/>
              </a:rPr>
              <a:t>Slide</a:t>
            </a:r>
            <a:r>
              <a:rPr sz="1100" spc="-160" dirty="0">
                <a:latin typeface="Arial"/>
                <a:cs typeface="Arial"/>
              </a:rPr>
              <a:t> </a:t>
            </a:r>
            <a:fld id="{81D60167-4931-47E6-BA6A-407CBD079E47}" type="slidenum">
              <a:rPr sz="1100" spc="-5" dirty="0">
                <a:latin typeface="Arial"/>
                <a:cs typeface="Arial"/>
              </a:rPr>
              <a:t>9</a:t>
            </a:fld>
            <a:endParaRPr sz="1100" dirty="0">
              <a:latin typeface="Arial"/>
              <a:cs typeface="Arial"/>
            </a:endParaRPr>
          </a:p>
        </p:txBody>
      </p:sp>
      <p:sp>
        <p:nvSpPr>
          <p:cNvPr id="133" name="object 10">
            <a:extLst>
              <a:ext uri="{FF2B5EF4-FFF2-40B4-BE49-F238E27FC236}">
                <a16:creationId xmlns:a16="http://schemas.microsoft.com/office/drawing/2014/main" id="{6F2988E5-5EB1-9148-F7B6-38B7F7A9BDEE}"/>
              </a:ext>
            </a:extLst>
          </p:cNvPr>
          <p:cNvSpPr txBox="1"/>
          <p:nvPr/>
        </p:nvSpPr>
        <p:spPr>
          <a:xfrm>
            <a:off x="6400800" y="6473210"/>
            <a:ext cx="2222500"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
        <p:nvSpPr>
          <p:cNvPr id="134" name="object 2">
            <a:extLst>
              <a:ext uri="{FF2B5EF4-FFF2-40B4-BE49-F238E27FC236}">
                <a16:creationId xmlns:a16="http://schemas.microsoft.com/office/drawing/2014/main" id="{DCAE7E01-7459-9F25-E456-2394BE114D09}"/>
              </a:ext>
            </a:extLst>
          </p:cNvPr>
          <p:cNvSpPr txBox="1"/>
          <p:nvPr/>
        </p:nvSpPr>
        <p:spPr>
          <a:xfrm>
            <a:off x="673100" y="6472871"/>
            <a:ext cx="753745" cy="169277"/>
          </a:xfrm>
          <a:prstGeom prst="rect">
            <a:avLst/>
          </a:prstGeom>
        </p:spPr>
        <p:txBody>
          <a:bodyPr vert="horz" wrap="square" lIns="0" tIns="0" rIns="0" bIns="0" rtlCol="0">
            <a:spAutoFit/>
          </a:bodyPr>
          <a:lstStyle/>
          <a:p>
            <a:pPr marL="12700">
              <a:lnSpc>
                <a:spcPct val="100000"/>
              </a:lnSpc>
            </a:pPr>
            <a:r>
              <a:rPr sz="1100" dirty="0">
                <a:latin typeface="Arial"/>
                <a:cs typeface="Arial"/>
              </a:rPr>
              <a:t>Submission</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6513-5FA5-4DA7-A0CA-8A5713AACD2F}"/>
              </a:ext>
            </a:extLst>
          </p:cNvPr>
          <p:cNvSpPr>
            <a:spLocks noGrp="1"/>
          </p:cNvSpPr>
          <p:nvPr>
            <p:ph type="title"/>
          </p:nvPr>
        </p:nvSpPr>
        <p:spPr/>
        <p:txBody>
          <a:bodyPr/>
          <a:lstStyle/>
          <a:p>
            <a:r>
              <a:rPr lang="en-US" sz="3200" b="1" dirty="0">
                <a:latin typeface="+mn-lt"/>
              </a:rPr>
              <a:t>(1) Channel configuration</a:t>
            </a:r>
          </a:p>
        </p:txBody>
      </p:sp>
      <p:sp>
        <p:nvSpPr>
          <p:cNvPr id="3" name="Content Placeholder 2">
            <a:extLst>
              <a:ext uri="{FF2B5EF4-FFF2-40B4-BE49-F238E27FC236}">
                <a16:creationId xmlns:a16="http://schemas.microsoft.com/office/drawing/2014/main" id="{ADEC6DEF-E1AE-49CB-A157-A2376B1E8308}"/>
              </a:ext>
            </a:extLst>
          </p:cNvPr>
          <p:cNvSpPr>
            <a:spLocks noGrp="1"/>
          </p:cNvSpPr>
          <p:nvPr>
            <p:ph sz="quarter" idx="13"/>
          </p:nvPr>
        </p:nvSpPr>
        <p:spPr>
          <a:xfrm>
            <a:off x="685800" y="4593771"/>
            <a:ext cx="7772400" cy="1881643"/>
          </a:xfrm>
          <a:prstGeom prst="rect">
            <a:avLst/>
          </a:prstGeom>
        </p:spPr>
        <p:txBody>
          <a:bodyPr/>
          <a:lstStyle/>
          <a:p>
            <a:r>
              <a:rPr lang="en-US" sz="1600" dirty="0"/>
              <a:t>In the original IEEE Std 802.15.6-2012, one specific channel is designated as mandatory for each band group.</a:t>
            </a:r>
          </a:p>
          <a:p>
            <a:r>
              <a:rPr lang="en-US" sz="1600" dirty="0"/>
              <a:t>To maintain backward compatibility with the original standard, the mandatory channel configuration remains unchanged in the proposed revision.</a:t>
            </a:r>
          </a:p>
          <a:p>
            <a:r>
              <a:rPr lang="en-US" sz="1600" dirty="0"/>
              <a:t>Additionally, in the proposed revision, one channel is designated as the control channel, which can be utilized as a common channel shared by multiple systems.</a:t>
            </a:r>
          </a:p>
        </p:txBody>
      </p:sp>
      <p:graphicFrame>
        <p:nvGraphicFramePr>
          <p:cNvPr id="9" name="Content Placeholder 5">
            <a:extLst>
              <a:ext uri="{FF2B5EF4-FFF2-40B4-BE49-F238E27FC236}">
                <a16:creationId xmlns:a16="http://schemas.microsoft.com/office/drawing/2014/main" id="{C462A1BC-749D-7ABF-F64E-F773D24CBE44}"/>
              </a:ext>
            </a:extLst>
          </p:cNvPr>
          <p:cNvGraphicFramePr>
            <a:graphicFrameLocks/>
          </p:cNvGraphicFramePr>
          <p:nvPr/>
        </p:nvGraphicFramePr>
        <p:xfrm>
          <a:off x="685801" y="1670519"/>
          <a:ext cx="7772399" cy="2988566"/>
        </p:xfrm>
        <a:graphic>
          <a:graphicData uri="http://schemas.openxmlformats.org/drawingml/2006/table">
            <a:tbl>
              <a:tblPr firstRow="1" firstCol="1" bandRow="1">
                <a:tableStyleId>{5940675A-B579-460E-94D1-54222C63F5DA}</a:tableStyleId>
              </a:tblPr>
              <a:tblGrid>
                <a:gridCol w="768793">
                  <a:extLst>
                    <a:ext uri="{9D8B030D-6E8A-4147-A177-3AD203B41FA5}">
                      <a16:colId xmlns:a16="http://schemas.microsoft.com/office/drawing/2014/main" val="1521290653"/>
                    </a:ext>
                  </a:extLst>
                </a:gridCol>
                <a:gridCol w="986014">
                  <a:extLst>
                    <a:ext uri="{9D8B030D-6E8A-4147-A177-3AD203B41FA5}">
                      <a16:colId xmlns:a16="http://schemas.microsoft.com/office/drawing/2014/main" val="4241708084"/>
                    </a:ext>
                  </a:extLst>
                </a:gridCol>
                <a:gridCol w="1140130">
                  <a:extLst>
                    <a:ext uri="{9D8B030D-6E8A-4147-A177-3AD203B41FA5}">
                      <a16:colId xmlns:a16="http://schemas.microsoft.com/office/drawing/2014/main" val="1826506401"/>
                    </a:ext>
                  </a:extLst>
                </a:gridCol>
                <a:gridCol w="1137569">
                  <a:extLst>
                    <a:ext uri="{9D8B030D-6E8A-4147-A177-3AD203B41FA5}">
                      <a16:colId xmlns:a16="http://schemas.microsoft.com/office/drawing/2014/main" val="1189475924"/>
                    </a:ext>
                  </a:extLst>
                </a:gridCol>
                <a:gridCol w="1502189">
                  <a:extLst>
                    <a:ext uri="{9D8B030D-6E8A-4147-A177-3AD203B41FA5}">
                      <a16:colId xmlns:a16="http://schemas.microsoft.com/office/drawing/2014/main" val="3505678578"/>
                    </a:ext>
                  </a:extLst>
                </a:gridCol>
                <a:gridCol w="1204130">
                  <a:extLst>
                    <a:ext uri="{9D8B030D-6E8A-4147-A177-3AD203B41FA5}">
                      <a16:colId xmlns:a16="http://schemas.microsoft.com/office/drawing/2014/main" val="4071166485"/>
                    </a:ext>
                  </a:extLst>
                </a:gridCol>
                <a:gridCol w="1033574">
                  <a:extLst>
                    <a:ext uri="{9D8B030D-6E8A-4147-A177-3AD203B41FA5}">
                      <a16:colId xmlns:a16="http://schemas.microsoft.com/office/drawing/2014/main" val="3366600948"/>
                    </a:ext>
                  </a:extLst>
                </a:gridCol>
              </a:tblGrid>
              <a:tr h="640407">
                <a:tc>
                  <a:txBody>
                    <a:bodyPr/>
                    <a:lstStyle/>
                    <a:p>
                      <a:pPr marL="0" marR="0" algn="ctr">
                        <a:spcBef>
                          <a:spcPts val="0"/>
                        </a:spcBef>
                        <a:spcAft>
                          <a:spcPts val="0"/>
                        </a:spcAft>
                      </a:pPr>
                      <a:r>
                        <a:rPr lang="en-US" sz="1400" b="1" dirty="0">
                          <a:effectLst/>
                        </a:rPr>
                        <a:t>Band group</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75000"/>
                      </a:schemeClr>
                    </a:solidFill>
                  </a:tcPr>
                </a:tc>
                <a:tc>
                  <a:txBody>
                    <a:bodyPr/>
                    <a:lstStyle/>
                    <a:p>
                      <a:pPr marL="0" marR="0" algn="ctr">
                        <a:spcBef>
                          <a:spcPts val="0"/>
                        </a:spcBef>
                        <a:spcAft>
                          <a:spcPts val="0"/>
                        </a:spcAft>
                      </a:pPr>
                      <a:r>
                        <a:rPr lang="en-US" sz="1400" b="1" dirty="0">
                          <a:effectLst/>
                        </a:rPr>
                        <a:t>Channel number</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75000"/>
                      </a:schemeClr>
                    </a:solidFill>
                  </a:tcPr>
                </a:tc>
                <a:tc>
                  <a:txBody>
                    <a:bodyPr/>
                    <a:lstStyle/>
                    <a:p>
                      <a:pPr marL="0" marR="0" algn="ctr">
                        <a:spcBef>
                          <a:spcPts val="0"/>
                        </a:spcBef>
                        <a:spcAft>
                          <a:spcPts val="0"/>
                        </a:spcAft>
                      </a:pPr>
                      <a:r>
                        <a:rPr lang="en-US" sz="1400" b="1" dirty="0">
                          <a:effectLst/>
                        </a:rPr>
                        <a:t>Central frequency (MHz)</a:t>
                      </a:r>
                      <a:endParaRPr lang="en-US" sz="1400" b="1"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75000"/>
                      </a:schemeClr>
                    </a:solidFill>
                  </a:tcPr>
                </a:tc>
                <a:tc>
                  <a:txBody>
                    <a:bodyPr/>
                    <a:lstStyle/>
                    <a:p>
                      <a:pPr marL="0" marR="0" algn="ctr">
                        <a:spcBef>
                          <a:spcPts val="0"/>
                        </a:spcBef>
                        <a:spcAft>
                          <a:spcPts val="0"/>
                        </a:spcAft>
                      </a:pPr>
                      <a:r>
                        <a:rPr lang="en-US" sz="1400" b="1" dirty="0">
                          <a:effectLst/>
                        </a:rPr>
                        <a:t>Bandwidth (MHz)</a:t>
                      </a:r>
                      <a:endParaRPr lang="en-US" sz="1400" b="1"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75000"/>
                      </a:schemeClr>
                    </a:solidFill>
                  </a:tcPr>
                </a:tc>
                <a:tc>
                  <a:txBody>
                    <a:bodyPr/>
                    <a:lstStyle/>
                    <a:p>
                      <a:pPr marL="0" marR="0" algn="ctr">
                        <a:spcBef>
                          <a:spcPts val="0"/>
                        </a:spcBef>
                        <a:spcAft>
                          <a:spcPts val="0"/>
                        </a:spcAft>
                      </a:pPr>
                      <a:r>
                        <a:rPr lang="en-US" sz="1400" b="1" dirty="0">
                          <a:effectLst/>
                        </a:rPr>
                        <a:t>Channel attribute</a:t>
                      </a:r>
                      <a:br>
                        <a:rPr lang="en-US" sz="1400" b="1" dirty="0">
                          <a:effectLst/>
                        </a:rPr>
                      </a:br>
                      <a:r>
                        <a:rPr lang="en-US" sz="1400" b="1" dirty="0">
                          <a:effectLst/>
                        </a:rPr>
                        <a:t>in 802.15.6-2012</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75000"/>
                      </a:schemeClr>
                    </a:solidFill>
                  </a:tcPr>
                </a:tc>
                <a:tc gridSpan="2">
                  <a:txBody>
                    <a:bodyPr/>
                    <a:lstStyle/>
                    <a:p>
                      <a:pPr marL="0" marR="0" algn="ctr">
                        <a:spcBef>
                          <a:spcPts val="0"/>
                        </a:spcBef>
                        <a:spcAft>
                          <a:spcPts val="0"/>
                        </a:spcAft>
                      </a:pPr>
                      <a:r>
                        <a:rPr lang="en-US" sz="1400" b="1" dirty="0">
                          <a:effectLst/>
                        </a:rPr>
                        <a:t>Channel attribute</a:t>
                      </a:r>
                      <a:br>
                        <a:rPr lang="en-US" sz="1400" b="1" dirty="0">
                          <a:effectLst/>
                        </a:rPr>
                      </a:br>
                      <a:r>
                        <a:rPr lang="en-US" sz="1400" b="1" dirty="0">
                          <a:effectLst/>
                        </a:rPr>
                        <a:t>for the revision</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75000"/>
                      </a:schemeClr>
                    </a:solidFill>
                  </a:tcPr>
                </a:tc>
                <a:tc hMerge="1">
                  <a:txBody>
                    <a:bodyPr/>
                    <a:lstStyle/>
                    <a:p>
                      <a:endParaRPr lang="en-US"/>
                    </a:p>
                  </a:txBody>
                  <a:tcPr/>
                </a:tc>
                <a:extLst>
                  <a:ext uri="{0D108BD9-81ED-4DB2-BD59-A6C34878D82A}">
                    <a16:rowId xmlns:a16="http://schemas.microsoft.com/office/drawing/2014/main" val="2731804553"/>
                  </a:ext>
                </a:extLst>
              </a:tr>
              <a:tr h="213469">
                <a:tc rowSpan="3">
                  <a:txBody>
                    <a:bodyPr/>
                    <a:lstStyle/>
                    <a:p>
                      <a:pPr marL="0" marR="0" algn="ctr">
                        <a:spcBef>
                          <a:spcPts val="0"/>
                        </a:spcBef>
                        <a:spcAft>
                          <a:spcPts val="0"/>
                        </a:spcAft>
                      </a:pPr>
                      <a:r>
                        <a:rPr lang="en-US" sz="1400" dirty="0">
                          <a:effectLst/>
                        </a:rPr>
                        <a:t>Low band</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dirty="0">
                          <a:effectLst/>
                        </a:rPr>
                        <a:t>0</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dirty="0">
                          <a:effectLst/>
                        </a:rPr>
                        <a:t>3494.4</a:t>
                      </a:r>
                      <a:endParaRPr lang="en-US" sz="1400"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95000"/>
                      </a:schemeClr>
                    </a:solidFill>
                  </a:tcPr>
                </a:tc>
                <a:tc>
                  <a:txBody>
                    <a:bodyPr/>
                    <a:lstStyle/>
                    <a:p>
                      <a:pPr marL="0" marR="0" algn="ctr">
                        <a:spcBef>
                          <a:spcPts val="0"/>
                        </a:spcBef>
                        <a:spcAft>
                          <a:spcPts val="0"/>
                        </a:spcAft>
                      </a:pPr>
                      <a:r>
                        <a:rPr lang="en-US" sz="1400" dirty="0">
                          <a:effectLst/>
                        </a:rPr>
                        <a:t>499.2</a:t>
                      </a:r>
                      <a:endParaRPr lang="en-US" sz="1400"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95000"/>
                      </a:schemeClr>
                    </a:solidFill>
                  </a:tcPr>
                </a:tc>
                <a:tc>
                  <a:txBody>
                    <a:bodyPr/>
                    <a:lstStyle/>
                    <a:p>
                      <a:pPr marL="0" marR="0" algn="ctr">
                        <a:spcBef>
                          <a:spcPts val="0"/>
                        </a:spcBef>
                        <a:spcAft>
                          <a:spcPts val="0"/>
                        </a:spcAft>
                      </a:pPr>
                      <a:r>
                        <a:rPr lang="en-US" sz="1400">
                          <a:effectLst/>
                        </a:rPr>
                        <a:t>Optional</a:t>
                      </a:r>
                      <a:endParaRPr lang="en-US" sz="140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b="1" dirty="0">
                          <a:effectLst/>
                        </a:rPr>
                        <a:t>Control</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dirty="0">
                          <a:effectLst/>
                        </a:rPr>
                        <a:t>Optional</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extLst>
                  <a:ext uri="{0D108BD9-81ED-4DB2-BD59-A6C34878D82A}">
                    <a16:rowId xmlns:a16="http://schemas.microsoft.com/office/drawing/2014/main" val="3011408418"/>
                  </a:ext>
                </a:extLst>
              </a:tr>
              <a:tr h="213469">
                <a:tc vMerge="1">
                  <a:txBody>
                    <a:bodyPr/>
                    <a:lstStyle/>
                    <a:p>
                      <a:endParaRPr lang="en-US"/>
                    </a:p>
                  </a:txBody>
                  <a:tcPr/>
                </a:tc>
                <a:tc>
                  <a:txBody>
                    <a:bodyPr/>
                    <a:lstStyle/>
                    <a:p>
                      <a:pPr marL="0" marR="0" algn="ctr">
                        <a:spcBef>
                          <a:spcPts val="0"/>
                        </a:spcBef>
                        <a:spcAft>
                          <a:spcPts val="0"/>
                        </a:spcAft>
                      </a:pPr>
                      <a:r>
                        <a:rPr lang="en-US" sz="1400" dirty="0">
                          <a:effectLst/>
                        </a:rPr>
                        <a:t>1</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a:effectLst/>
                        </a:rPr>
                        <a:t>3993.6</a:t>
                      </a:r>
                      <a:endParaRPr lang="en-US" sz="140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95000"/>
                      </a:schemeClr>
                    </a:solidFill>
                  </a:tcPr>
                </a:tc>
                <a:tc>
                  <a:txBody>
                    <a:bodyPr/>
                    <a:lstStyle/>
                    <a:p>
                      <a:pPr marL="0" marR="0" algn="ctr">
                        <a:spcBef>
                          <a:spcPts val="0"/>
                        </a:spcBef>
                        <a:spcAft>
                          <a:spcPts val="0"/>
                        </a:spcAft>
                      </a:pPr>
                      <a:r>
                        <a:rPr lang="en-US" sz="1400" dirty="0">
                          <a:effectLst/>
                        </a:rPr>
                        <a:t>499.2</a:t>
                      </a:r>
                      <a:endParaRPr lang="en-US" sz="1400"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95000"/>
                      </a:schemeClr>
                    </a:solidFill>
                  </a:tcPr>
                </a:tc>
                <a:tc>
                  <a:txBody>
                    <a:bodyPr/>
                    <a:lstStyle/>
                    <a:p>
                      <a:pPr marL="0" marR="0" algn="ctr">
                        <a:spcBef>
                          <a:spcPts val="0"/>
                        </a:spcBef>
                        <a:spcAft>
                          <a:spcPts val="0"/>
                        </a:spcAft>
                      </a:pPr>
                      <a:r>
                        <a:rPr lang="en-US" sz="1400" b="1" dirty="0">
                          <a:effectLst/>
                        </a:rPr>
                        <a:t>Mandatory</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rowSpan="2">
                  <a:txBody>
                    <a:bodyPr/>
                    <a:lstStyle/>
                    <a:p>
                      <a:pPr marL="0" marR="0" algn="ctr">
                        <a:spcBef>
                          <a:spcPts val="0"/>
                        </a:spcBef>
                        <a:spcAft>
                          <a:spcPts val="0"/>
                        </a:spcAft>
                      </a:pPr>
                      <a:r>
                        <a:rPr lang="en-US" sz="1400" b="0" dirty="0">
                          <a:effectLst/>
                        </a:rPr>
                        <a:t>Control/Data</a:t>
                      </a:r>
                      <a:endParaRPr lang="en-US" sz="1400" b="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b="1" dirty="0">
                          <a:effectLst/>
                        </a:rPr>
                        <a:t>Mandatory</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extLst>
                  <a:ext uri="{0D108BD9-81ED-4DB2-BD59-A6C34878D82A}">
                    <a16:rowId xmlns:a16="http://schemas.microsoft.com/office/drawing/2014/main" val="2330008570"/>
                  </a:ext>
                </a:extLst>
              </a:tr>
              <a:tr h="213469">
                <a:tc vMerge="1">
                  <a:txBody>
                    <a:bodyPr/>
                    <a:lstStyle/>
                    <a:p>
                      <a:endParaRPr lang="en-US"/>
                    </a:p>
                  </a:txBody>
                  <a:tcPr/>
                </a:tc>
                <a:tc>
                  <a:txBody>
                    <a:bodyPr/>
                    <a:lstStyle/>
                    <a:p>
                      <a:pPr marL="0" marR="0" algn="ctr">
                        <a:spcBef>
                          <a:spcPts val="0"/>
                        </a:spcBef>
                        <a:spcAft>
                          <a:spcPts val="0"/>
                        </a:spcAft>
                      </a:pPr>
                      <a:r>
                        <a:rPr lang="en-US" sz="1400" dirty="0">
                          <a:effectLst/>
                        </a:rPr>
                        <a:t>2</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dirty="0">
                          <a:effectLst/>
                        </a:rPr>
                        <a:t>4492.8</a:t>
                      </a:r>
                      <a:endParaRPr lang="en-US" sz="1400"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95000"/>
                      </a:schemeClr>
                    </a:solidFill>
                  </a:tcPr>
                </a:tc>
                <a:tc>
                  <a:txBody>
                    <a:bodyPr/>
                    <a:lstStyle/>
                    <a:p>
                      <a:pPr marL="0" marR="0" algn="ctr">
                        <a:spcBef>
                          <a:spcPts val="0"/>
                        </a:spcBef>
                        <a:spcAft>
                          <a:spcPts val="0"/>
                        </a:spcAft>
                      </a:pPr>
                      <a:r>
                        <a:rPr lang="en-US" sz="1400">
                          <a:effectLst/>
                        </a:rPr>
                        <a:t>499.2</a:t>
                      </a:r>
                      <a:endParaRPr lang="en-US" sz="140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95000"/>
                      </a:schemeClr>
                    </a:solidFill>
                  </a:tcPr>
                </a:tc>
                <a:tc>
                  <a:txBody>
                    <a:bodyPr/>
                    <a:lstStyle/>
                    <a:p>
                      <a:pPr marL="0" marR="0" algn="ctr">
                        <a:spcBef>
                          <a:spcPts val="0"/>
                        </a:spcBef>
                        <a:spcAft>
                          <a:spcPts val="0"/>
                        </a:spcAft>
                      </a:pPr>
                      <a:r>
                        <a:rPr lang="en-US" sz="1400">
                          <a:effectLst/>
                        </a:rPr>
                        <a:t>Optional</a:t>
                      </a:r>
                      <a:endParaRPr lang="en-US" sz="140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vMerge="1">
                  <a:txBody>
                    <a:bodyPr/>
                    <a:lstStyle/>
                    <a:p>
                      <a:pPr marL="0" marR="0" algn="ctr">
                        <a:spcBef>
                          <a:spcPts val="0"/>
                        </a:spcBef>
                        <a:spcAft>
                          <a:spcPts val="0"/>
                        </a:spcAft>
                      </a:pPr>
                      <a:endParaRPr lang="en-US" sz="1400" b="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tc>
                  <a:txBody>
                    <a:bodyPr/>
                    <a:lstStyle/>
                    <a:p>
                      <a:pPr marL="0" marR="0" algn="ctr">
                        <a:spcBef>
                          <a:spcPts val="0"/>
                        </a:spcBef>
                        <a:spcAft>
                          <a:spcPts val="0"/>
                        </a:spcAft>
                      </a:pPr>
                      <a:r>
                        <a:rPr lang="en-US" sz="1400" dirty="0">
                          <a:effectLst/>
                        </a:rPr>
                        <a:t>Optional</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95000"/>
                      </a:schemeClr>
                    </a:solidFill>
                  </a:tcPr>
                </a:tc>
                <a:extLst>
                  <a:ext uri="{0D108BD9-81ED-4DB2-BD59-A6C34878D82A}">
                    <a16:rowId xmlns:a16="http://schemas.microsoft.com/office/drawing/2014/main" val="3328999887"/>
                  </a:ext>
                </a:extLst>
              </a:tr>
              <a:tr h="213469">
                <a:tc rowSpan="8">
                  <a:txBody>
                    <a:bodyPr/>
                    <a:lstStyle/>
                    <a:p>
                      <a:pPr marL="0" marR="0" algn="ctr">
                        <a:spcBef>
                          <a:spcPts val="0"/>
                        </a:spcBef>
                        <a:spcAft>
                          <a:spcPts val="0"/>
                        </a:spcAft>
                      </a:pPr>
                      <a:r>
                        <a:rPr lang="en-US" sz="1400" dirty="0">
                          <a:effectLst/>
                        </a:rPr>
                        <a:t>High band</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a:effectLst/>
                        </a:rPr>
                        <a:t>3</a:t>
                      </a:r>
                      <a:endParaRPr lang="en-US" sz="140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dirty="0">
                          <a:effectLst/>
                        </a:rPr>
                        <a:t>6489.6</a:t>
                      </a:r>
                      <a:endParaRPr lang="en-US" sz="1400"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85000"/>
                      </a:schemeClr>
                    </a:solidFill>
                  </a:tcPr>
                </a:tc>
                <a:tc>
                  <a:txBody>
                    <a:bodyPr/>
                    <a:lstStyle/>
                    <a:p>
                      <a:pPr marL="0" marR="0" algn="ctr">
                        <a:spcBef>
                          <a:spcPts val="0"/>
                        </a:spcBef>
                        <a:spcAft>
                          <a:spcPts val="0"/>
                        </a:spcAft>
                      </a:pPr>
                      <a:r>
                        <a:rPr lang="en-US" sz="1400">
                          <a:effectLst/>
                        </a:rPr>
                        <a:t>499.2</a:t>
                      </a:r>
                      <a:endParaRPr lang="en-US" sz="140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85000"/>
                      </a:schemeClr>
                    </a:solidFill>
                  </a:tcPr>
                </a:tc>
                <a:tc>
                  <a:txBody>
                    <a:bodyPr/>
                    <a:lstStyle/>
                    <a:p>
                      <a:pPr marL="0" marR="0" algn="ctr">
                        <a:spcBef>
                          <a:spcPts val="0"/>
                        </a:spcBef>
                        <a:spcAft>
                          <a:spcPts val="0"/>
                        </a:spcAft>
                      </a:pPr>
                      <a:r>
                        <a:rPr lang="en-US" sz="1400">
                          <a:effectLst/>
                        </a:rPr>
                        <a:t>Optional</a:t>
                      </a:r>
                      <a:endParaRPr lang="en-US" sz="140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rowSpan="2">
                  <a:txBody>
                    <a:bodyPr/>
                    <a:lstStyle/>
                    <a:p>
                      <a:pPr marL="0" marR="0" algn="ctr">
                        <a:spcBef>
                          <a:spcPts val="0"/>
                        </a:spcBef>
                        <a:spcAft>
                          <a:spcPts val="0"/>
                        </a:spcAft>
                      </a:pPr>
                      <a:r>
                        <a:rPr lang="en-US" sz="1400" b="0" dirty="0">
                          <a:effectLst/>
                        </a:rPr>
                        <a:t>Control/Data</a:t>
                      </a:r>
                      <a:endParaRPr lang="en-US" sz="1400" b="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a:effectLst/>
                        </a:rPr>
                        <a:t>Optional</a:t>
                      </a:r>
                      <a:endParaRPr lang="en-US" sz="140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extLst>
                  <a:ext uri="{0D108BD9-81ED-4DB2-BD59-A6C34878D82A}">
                    <a16:rowId xmlns:a16="http://schemas.microsoft.com/office/drawing/2014/main" val="2228940750"/>
                  </a:ext>
                </a:extLst>
              </a:tr>
              <a:tr h="213469">
                <a:tc vMerge="1">
                  <a:txBody>
                    <a:bodyPr/>
                    <a:lstStyle/>
                    <a:p>
                      <a:endParaRPr lang="en-US"/>
                    </a:p>
                  </a:txBody>
                  <a:tcPr/>
                </a:tc>
                <a:tc>
                  <a:txBody>
                    <a:bodyPr/>
                    <a:lstStyle/>
                    <a:p>
                      <a:pPr marL="0" marR="0" algn="ctr">
                        <a:spcBef>
                          <a:spcPts val="0"/>
                        </a:spcBef>
                        <a:spcAft>
                          <a:spcPts val="0"/>
                        </a:spcAft>
                      </a:pPr>
                      <a:r>
                        <a:rPr lang="en-US" sz="1400" dirty="0">
                          <a:effectLst/>
                        </a:rPr>
                        <a:t>4</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dirty="0">
                          <a:effectLst/>
                        </a:rPr>
                        <a:t>6988.8</a:t>
                      </a:r>
                      <a:endParaRPr lang="en-US" sz="1400"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85000"/>
                      </a:schemeClr>
                    </a:solidFill>
                  </a:tcPr>
                </a:tc>
                <a:tc>
                  <a:txBody>
                    <a:bodyPr/>
                    <a:lstStyle/>
                    <a:p>
                      <a:pPr marL="0" marR="0" algn="ctr">
                        <a:spcBef>
                          <a:spcPts val="0"/>
                        </a:spcBef>
                        <a:spcAft>
                          <a:spcPts val="0"/>
                        </a:spcAft>
                      </a:pPr>
                      <a:r>
                        <a:rPr lang="en-US" sz="1400" dirty="0">
                          <a:effectLst/>
                        </a:rPr>
                        <a:t>499.2</a:t>
                      </a:r>
                      <a:endParaRPr lang="en-US" sz="1400"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85000"/>
                      </a:schemeClr>
                    </a:solidFill>
                  </a:tcPr>
                </a:tc>
                <a:tc>
                  <a:txBody>
                    <a:bodyPr/>
                    <a:lstStyle/>
                    <a:p>
                      <a:pPr marL="0" marR="0" algn="ctr">
                        <a:spcBef>
                          <a:spcPts val="0"/>
                        </a:spcBef>
                        <a:spcAft>
                          <a:spcPts val="0"/>
                        </a:spcAft>
                      </a:pPr>
                      <a:r>
                        <a:rPr lang="en-US" sz="1400">
                          <a:effectLst/>
                        </a:rPr>
                        <a:t>Optional</a:t>
                      </a:r>
                      <a:endParaRPr lang="en-US" sz="140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vMerge="1">
                  <a:txBody>
                    <a:bodyPr/>
                    <a:lstStyle/>
                    <a:p>
                      <a:pPr marL="0" marR="0" algn="ctr">
                        <a:spcBef>
                          <a:spcPts val="0"/>
                        </a:spcBef>
                        <a:spcAft>
                          <a:spcPts val="0"/>
                        </a:spcAft>
                      </a:pP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dirty="0">
                          <a:effectLst/>
                        </a:rPr>
                        <a:t>Optional</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extLst>
                  <a:ext uri="{0D108BD9-81ED-4DB2-BD59-A6C34878D82A}">
                    <a16:rowId xmlns:a16="http://schemas.microsoft.com/office/drawing/2014/main" val="297969047"/>
                  </a:ext>
                </a:extLst>
              </a:tr>
              <a:tr h="213469">
                <a:tc vMerge="1">
                  <a:txBody>
                    <a:bodyPr/>
                    <a:lstStyle/>
                    <a:p>
                      <a:endParaRPr lang="en-US"/>
                    </a:p>
                  </a:txBody>
                  <a:tcPr/>
                </a:tc>
                <a:tc>
                  <a:txBody>
                    <a:bodyPr/>
                    <a:lstStyle/>
                    <a:p>
                      <a:pPr marL="0" marR="0" algn="ctr">
                        <a:spcBef>
                          <a:spcPts val="0"/>
                        </a:spcBef>
                        <a:spcAft>
                          <a:spcPts val="0"/>
                        </a:spcAft>
                      </a:pPr>
                      <a:r>
                        <a:rPr lang="en-US" sz="1400" dirty="0">
                          <a:effectLst/>
                        </a:rPr>
                        <a:t>5</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dirty="0">
                          <a:effectLst/>
                        </a:rPr>
                        <a:t>7488.0</a:t>
                      </a:r>
                      <a:endParaRPr lang="en-US" sz="1400"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85000"/>
                      </a:schemeClr>
                    </a:solidFill>
                  </a:tcPr>
                </a:tc>
                <a:tc>
                  <a:txBody>
                    <a:bodyPr/>
                    <a:lstStyle/>
                    <a:p>
                      <a:pPr marL="0" marR="0" algn="ctr">
                        <a:spcBef>
                          <a:spcPts val="0"/>
                        </a:spcBef>
                        <a:spcAft>
                          <a:spcPts val="0"/>
                        </a:spcAft>
                      </a:pPr>
                      <a:r>
                        <a:rPr lang="en-US" sz="1400" dirty="0">
                          <a:effectLst/>
                        </a:rPr>
                        <a:t>499.2</a:t>
                      </a:r>
                      <a:endParaRPr lang="en-US" sz="1400"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85000"/>
                      </a:schemeClr>
                    </a:solidFill>
                  </a:tcPr>
                </a:tc>
                <a:tc>
                  <a:txBody>
                    <a:bodyPr/>
                    <a:lstStyle/>
                    <a:p>
                      <a:pPr marL="0" marR="0" algn="ctr">
                        <a:spcBef>
                          <a:spcPts val="0"/>
                        </a:spcBef>
                        <a:spcAft>
                          <a:spcPts val="0"/>
                        </a:spcAft>
                      </a:pPr>
                      <a:r>
                        <a:rPr lang="en-US" sz="1400">
                          <a:effectLst/>
                        </a:rPr>
                        <a:t>Optional</a:t>
                      </a:r>
                      <a:endParaRPr lang="en-US" sz="140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b="1" dirty="0">
                          <a:effectLst/>
                        </a:rPr>
                        <a:t>Control</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dirty="0">
                          <a:effectLst/>
                        </a:rPr>
                        <a:t>Optional</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extLst>
                  <a:ext uri="{0D108BD9-81ED-4DB2-BD59-A6C34878D82A}">
                    <a16:rowId xmlns:a16="http://schemas.microsoft.com/office/drawing/2014/main" val="594430128"/>
                  </a:ext>
                </a:extLst>
              </a:tr>
              <a:tr h="213469">
                <a:tc vMerge="1">
                  <a:txBody>
                    <a:bodyPr/>
                    <a:lstStyle/>
                    <a:p>
                      <a:endParaRPr lang="en-US"/>
                    </a:p>
                  </a:txBody>
                  <a:tcPr/>
                </a:tc>
                <a:tc>
                  <a:txBody>
                    <a:bodyPr/>
                    <a:lstStyle/>
                    <a:p>
                      <a:pPr marL="0" marR="0" algn="ctr">
                        <a:spcBef>
                          <a:spcPts val="0"/>
                        </a:spcBef>
                        <a:spcAft>
                          <a:spcPts val="0"/>
                        </a:spcAft>
                      </a:pPr>
                      <a:r>
                        <a:rPr lang="en-US" sz="1400" dirty="0">
                          <a:effectLst/>
                        </a:rPr>
                        <a:t>6</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dirty="0">
                          <a:effectLst/>
                        </a:rPr>
                        <a:t>7987.2</a:t>
                      </a:r>
                      <a:endParaRPr lang="en-US" sz="1400"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85000"/>
                      </a:schemeClr>
                    </a:solidFill>
                  </a:tcPr>
                </a:tc>
                <a:tc>
                  <a:txBody>
                    <a:bodyPr/>
                    <a:lstStyle/>
                    <a:p>
                      <a:pPr marL="0" marR="0" algn="ctr">
                        <a:spcBef>
                          <a:spcPts val="0"/>
                        </a:spcBef>
                        <a:spcAft>
                          <a:spcPts val="0"/>
                        </a:spcAft>
                      </a:pPr>
                      <a:r>
                        <a:rPr lang="en-US" sz="1400" dirty="0">
                          <a:effectLst/>
                        </a:rPr>
                        <a:t>499.2</a:t>
                      </a:r>
                      <a:endParaRPr lang="en-US" sz="1400"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85000"/>
                      </a:schemeClr>
                    </a:solidFill>
                  </a:tcPr>
                </a:tc>
                <a:tc>
                  <a:txBody>
                    <a:bodyPr/>
                    <a:lstStyle/>
                    <a:p>
                      <a:pPr marL="0" marR="0" algn="ctr">
                        <a:spcBef>
                          <a:spcPts val="0"/>
                        </a:spcBef>
                        <a:spcAft>
                          <a:spcPts val="0"/>
                        </a:spcAft>
                      </a:pPr>
                      <a:r>
                        <a:rPr lang="en-US" sz="1400" b="1" dirty="0">
                          <a:effectLst/>
                        </a:rPr>
                        <a:t>Mandatory</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rowSpan="5">
                  <a:txBody>
                    <a:bodyPr/>
                    <a:lstStyle/>
                    <a:p>
                      <a:pPr marL="0" marR="0" algn="ctr">
                        <a:spcBef>
                          <a:spcPts val="0"/>
                        </a:spcBef>
                        <a:spcAft>
                          <a:spcPts val="0"/>
                        </a:spcAft>
                      </a:pPr>
                      <a:r>
                        <a:rPr lang="en-US" sz="1400" b="0" dirty="0">
                          <a:effectLst/>
                        </a:rPr>
                        <a:t>Control/Data</a:t>
                      </a:r>
                      <a:endParaRPr lang="en-US" sz="1400" b="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effectLst/>
                        </a:rPr>
                        <a:t>Mandatory</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extLst>
                  <a:ext uri="{0D108BD9-81ED-4DB2-BD59-A6C34878D82A}">
                    <a16:rowId xmlns:a16="http://schemas.microsoft.com/office/drawing/2014/main" val="750368255"/>
                  </a:ext>
                </a:extLst>
              </a:tr>
              <a:tr h="213469">
                <a:tc vMerge="1">
                  <a:txBody>
                    <a:bodyPr/>
                    <a:lstStyle/>
                    <a:p>
                      <a:endParaRPr lang="en-US"/>
                    </a:p>
                  </a:txBody>
                  <a:tcPr/>
                </a:tc>
                <a:tc>
                  <a:txBody>
                    <a:bodyPr/>
                    <a:lstStyle/>
                    <a:p>
                      <a:pPr marL="0" marR="0" algn="ctr">
                        <a:spcBef>
                          <a:spcPts val="0"/>
                        </a:spcBef>
                        <a:spcAft>
                          <a:spcPts val="0"/>
                        </a:spcAft>
                      </a:pPr>
                      <a:r>
                        <a:rPr lang="en-US" sz="1400" dirty="0">
                          <a:effectLst/>
                        </a:rPr>
                        <a:t>7</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dirty="0">
                          <a:effectLst/>
                        </a:rPr>
                        <a:t>8486.4</a:t>
                      </a:r>
                      <a:endParaRPr lang="en-US" sz="1400"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85000"/>
                      </a:schemeClr>
                    </a:solidFill>
                  </a:tcPr>
                </a:tc>
                <a:tc>
                  <a:txBody>
                    <a:bodyPr/>
                    <a:lstStyle/>
                    <a:p>
                      <a:pPr marL="0" marR="0" algn="ctr">
                        <a:spcBef>
                          <a:spcPts val="0"/>
                        </a:spcBef>
                        <a:spcAft>
                          <a:spcPts val="0"/>
                        </a:spcAft>
                      </a:pPr>
                      <a:r>
                        <a:rPr lang="en-US" sz="1400" dirty="0">
                          <a:effectLst/>
                        </a:rPr>
                        <a:t>499.2</a:t>
                      </a:r>
                      <a:endParaRPr lang="en-US" sz="1400"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85000"/>
                      </a:schemeClr>
                    </a:solidFill>
                  </a:tcPr>
                </a:tc>
                <a:tc>
                  <a:txBody>
                    <a:bodyPr/>
                    <a:lstStyle/>
                    <a:p>
                      <a:pPr marL="0" marR="0" algn="ctr">
                        <a:spcBef>
                          <a:spcPts val="0"/>
                        </a:spcBef>
                        <a:spcAft>
                          <a:spcPts val="0"/>
                        </a:spcAft>
                      </a:pPr>
                      <a:r>
                        <a:rPr lang="en-US" sz="1400" dirty="0">
                          <a:effectLst/>
                        </a:rPr>
                        <a:t>Optional</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vMerge="1">
                  <a:txBody>
                    <a:bodyPr/>
                    <a:lstStyle/>
                    <a:p>
                      <a:pPr marL="0" marR="0" algn="ctr">
                        <a:spcBef>
                          <a:spcPts val="0"/>
                        </a:spcBef>
                        <a:spcAft>
                          <a:spcPts val="0"/>
                        </a:spcAft>
                      </a:pPr>
                      <a:endParaRPr lang="en-US" sz="1400" b="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dirty="0">
                          <a:effectLst/>
                        </a:rPr>
                        <a:t>Optional</a:t>
                      </a:r>
                      <a:endParaRPr lang="en-US" sz="1400" b="1"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extLst>
                  <a:ext uri="{0D108BD9-81ED-4DB2-BD59-A6C34878D82A}">
                    <a16:rowId xmlns:a16="http://schemas.microsoft.com/office/drawing/2014/main" val="4085407530"/>
                  </a:ext>
                </a:extLst>
              </a:tr>
              <a:tr h="213469">
                <a:tc vMerge="1">
                  <a:txBody>
                    <a:bodyPr/>
                    <a:lstStyle/>
                    <a:p>
                      <a:endParaRPr lang="en-US"/>
                    </a:p>
                  </a:txBody>
                  <a:tcPr/>
                </a:tc>
                <a:tc>
                  <a:txBody>
                    <a:bodyPr/>
                    <a:lstStyle/>
                    <a:p>
                      <a:pPr marL="0" marR="0" algn="ctr">
                        <a:spcBef>
                          <a:spcPts val="0"/>
                        </a:spcBef>
                        <a:spcAft>
                          <a:spcPts val="0"/>
                        </a:spcAft>
                      </a:pPr>
                      <a:r>
                        <a:rPr lang="en-US" sz="1400" dirty="0">
                          <a:effectLst/>
                        </a:rPr>
                        <a:t>8</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dirty="0">
                          <a:effectLst/>
                        </a:rPr>
                        <a:t>8985.6</a:t>
                      </a:r>
                      <a:endParaRPr lang="en-US" sz="1400"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85000"/>
                      </a:schemeClr>
                    </a:solidFill>
                  </a:tcPr>
                </a:tc>
                <a:tc>
                  <a:txBody>
                    <a:bodyPr/>
                    <a:lstStyle/>
                    <a:p>
                      <a:pPr marL="0" marR="0" algn="ctr">
                        <a:spcBef>
                          <a:spcPts val="0"/>
                        </a:spcBef>
                        <a:spcAft>
                          <a:spcPts val="0"/>
                        </a:spcAft>
                      </a:pPr>
                      <a:r>
                        <a:rPr lang="en-US" sz="1400" dirty="0">
                          <a:effectLst/>
                        </a:rPr>
                        <a:t>499.2</a:t>
                      </a:r>
                      <a:endParaRPr lang="en-US" sz="1400"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85000"/>
                      </a:schemeClr>
                    </a:solidFill>
                  </a:tcPr>
                </a:tc>
                <a:tc>
                  <a:txBody>
                    <a:bodyPr/>
                    <a:lstStyle/>
                    <a:p>
                      <a:pPr marL="0" marR="0" algn="ctr">
                        <a:spcBef>
                          <a:spcPts val="0"/>
                        </a:spcBef>
                        <a:spcAft>
                          <a:spcPts val="0"/>
                        </a:spcAft>
                      </a:pPr>
                      <a:r>
                        <a:rPr lang="en-US" sz="1400" dirty="0">
                          <a:effectLst/>
                        </a:rPr>
                        <a:t>Optional</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vMerge="1">
                  <a:txBody>
                    <a:bodyPr/>
                    <a:lstStyle/>
                    <a:p>
                      <a:pPr marL="0" marR="0" algn="ctr">
                        <a:spcBef>
                          <a:spcPts val="0"/>
                        </a:spcBef>
                        <a:spcAft>
                          <a:spcPts val="0"/>
                        </a:spcAft>
                      </a:pP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dirty="0">
                          <a:effectLst/>
                        </a:rPr>
                        <a:t>Optional</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extLst>
                  <a:ext uri="{0D108BD9-81ED-4DB2-BD59-A6C34878D82A}">
                    <a16:rowId xmlns:a16="http://schemas.microsoft.com/office/drawing/2014/main" val="2609990553"/>
                  </a:ext>
                </a:extLst>
              </a:tr>
              <a:tr h="213469">
                <a:tc vMerge="1">
                  <a:txBody>
                    <a:bodyPr/>
                    <a:lstStyle/>
                    <a:p>
                      <a:endParaRPr lang="en-US"/>
                    </a:p>
                  </a:txBody>
                  <a:tcPr/>
                </a:tc>
                <a:tc>
                  <a:txBody>
                    <a:bodyPr/>
                    <a:lstStyle/>
                    <a:p>
                      <a:pPr marL="0" marR="0" algn="ctr">
                        <a:spcBef>
                          <a:spcPts val="0"/>
                        </a:spcBef>
                        <a:spcAft>
                          <a:spcPts val="0"/>
                        </a:spcAft>
                      </a:pPr>
                      <a:r>
                        <a:rPr lang="en-US" sz="1400" dirty="0">
                          <a:effectLst/>
                        </a:rPr>
                        <a:t>9</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dirty="0">
                          <a:effectLst/>
                        </a:rPr>
                        <a:t>9484.8</a:t>
                      </a:r>
                      <a:endParaRPr lang="en-US" sz="1400"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85000"/>
                      </a:schemeClr>
                    </a:solidFill>
                  </a:tcPr>
                </a:tc>
                <a:tc>
                  <a:txBody>
                    <a:bodyPr/>
                    <a:lstStyle/>
                    <a:p>
                      <a:pPr marL="0" marR="0" algn="ctr">
                        <a:spcBef>
                          <a:spcPts val="0"/>
                        </a:spcBef>
                        <a:spcAft>
                          <a:spcPts val="0"/>
                        </a:spcAft>
                      </a:pPr>
                      <a:r>
                        <a:rPr lang="en-US" sz="1400" dirty="0">
                          <a:effectLst/>
                        </a:rPr>
                        <a:t>499.2</a:t>
                      </a:r>
                      <a:endParaRPr lang="en-US" sz="1400"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85000"/>
                      </a:schemeClr>
                    </a:solidFill>
                  </a:tcPr>
                </a:tc>
                <a:tc>
                  <a:txBody>
                    <a:bodyPr/>
                    <a:lstStyle/>
                    <a:p>
                      <a:pPr marL="0" marR="0" algn="ctr">
                        <a:spcBef>
                          <a:spcPts val="0"/>
                        </a:spcBef>
                        <a:spcAft>
                          <a:spcPts val="0"/>
                        </a:spcAft>
                      </a:pPr>
                      <a:r>
                        <a:rPr lang="en-US" sz="1400">
                          <a:effectLst/>
                        </a:rPr>
                        <a:t>Optional</a:t>
                      </a:r>
                      <a:endParaRPr lang="en-US" sz="140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vMerge="1">
                  <a:txBody>
                    <a:bodyPr/>
                    <a:lstStyle/>
                    <a:p>
                      <a:pPr marL="0" marR="0" algn="ctr">
                        <a:spcBef>
                          <a:spcPts val="0"/>
                        </a:spcBef>
                        <a:spcAft>
                          <a:spcPts val="0"/>
                        </a:spcAft>
                      </a:pP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dirty="0">
                          <a:effectLst/>
                        </a:rPr>
                        <a:t>Optional</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extLst>
                  <a:ext uri="{0D108BD9-81ED-4DB2-BD59-A6C34878D82A}">
                    <a16:rowId xmlns:a16="http://schemas.microsoft.com/office/drawing/2014/main" val="766940035"/>
                  </a:ext>
                </a:extLst>
              </a:tr>
              <a:tr h="213469">
                <a:tc vMerge="1">
                  <a:txBody>
                    <a:bodyPr/>
                    <a:lstStyle/>
                    <a:p>
                      <a:endParaRPr lang="en-US"/>
                    </a:p>
                  </a:txBody>
                  <a:tcPr/>
                </a:tc>
                <a:tc>
                  <a:txBody>
                    <a:bodyPr/>
                    <a:lstStyle/>
                    <a:p>
                      <a:pPr marL="0" marR="0" algn="ctr">
                        <a:spcBef>
                          <a:spcPts val="0"/>
                        </a:spcBef>
                        <a:spcAft>
                          <a:spcPts val="0"/>
                        </a:spcAft>
                      </a:pPr>
                      <a:r>
                        <a:rPr lang="en-US" sz="1400" dirty="0">
                          <a:effectLst/>
                        </a:rPr>
                        <a:t>10</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dirty="0">
                          <a:effectLst/>
                        </a:rPr>
                        <a:t>9984.0</a:t>
                      </a:r>
                      <a:endParaRPr lang="en-US" sz="1400" dirty="0">
                        <a:effectLst/>
                        <a:latin typeface="Times New Roman" panose="02020603050405020304" pitchFamily="18" charset="0"/>
                        <a:ea typeface="Batang" panose="02030600000101010101" pitchFamily="18" charset="-127"/>
                      </a:endParaRPr>
                    </a:p>
                  </a:txBody>
                  <a:tcPr marL="68580" marR="68580" marT="0" marB="0" anchor="ctr">
                    <a:lnR w="12700" cap="flat" cmpd="sng" algn="ctr">
                      <a:solidFill>
                        <a:schemeClr val="tx1"/>
                      </a:solidFill>
                      <a:prstDash val="sysDot"/>
                      <a:round/>
                      <a:headEnd type="none" w="med" len="med"/>
                      <a:tailEnd type="none" w="med" len="med"/>
                    </a:lnR>
                    <a:solidFill>
                      <a:schemeClr val="bg1">
                        <a:lumMod val="85000"/>
                      </a:schemeClr>
                    </a:solidFill>
                  </a:tcPr>
                </a:tc>
                <a:tc>
                  <a:txBody>
                    <a:bodyPr/>
                    <a:lstStyle/>
                    <a:p>
                      <a:pPr marL="0" marR="0" algn="ctr">
                        <a:spcBef>
                          <a:spcPts val="0"/>
                        </a:spcBef>
                        <a:spcAft>
                          <a:spcPts val="0"/>
                        </a:spcAft>
                      </a:pPr>
                      <a:r>
                        <a:rPr lang="en-US" sz="1400" dirty="0">
                          <a:effectLst/>
                        </a:rPr>
                        <a:t>499.2</a:t>
                      </a:r>
                      <a:endParaRPr lang="en-US" sz="1400" dirty="0">
                        <a:effectLst/>
                        <a:latin typeface="Times New Roman" panose="02020603050405020304" pitchFamily="18" charset="0"/>
                        <a:ea typeface="Batang" panose="02030600000101010101" pitchFamily="18" charset="-127"/>
                      </a:endParaRPr>
                    </a:p>
                  </a:txBody>
                  <a:tcPr marL="68580" marR="68580" marT="0" marB="0" anchor="ctr">
                    <a:lnL w="12700" cap="flat" cmpd="sng" algn="ctr">
                      <a:solidFill>
                        <a:schemeClr val="tx1"/>
                      </a:solidFill>
                      <a:prstDash val="sysDot"/>
                      <a:round/>
                      <a:headEnd type="none" w="med" len="med"/>
                      <a:tailEnd type="none" w="med" len="med"/>
                    </a:lnL>
                    <a:solidFill>
                      <a:schemeClr val="bg1">
                        <a:lumMod val="85000"/>
                      </a:schemeClr>
                    </a:solidFill>
                  </a:tcPr>
                </a:tc>
                <a:tc>
                  <a:txBody>
                    <a:bodyPr/>
                    <a:lstStyle/>
                    <a:p>
                      <a:pPr marL="0" marR="0" algn="ctr">
                        <a:spcBef>
                          <a:spcPts val="0"/>
                        </a:spcBef>
                        <a:spcAft>
                          <a:spcPts val="0"/>
                        </a:spcAft>
                      </a:pPr>
                      <a:r>
                        <a:rPr lang="en-US" sz="1400" dirty="0">
                          <a:effectLst/>
                        </a:rPr>
                        <a:t>Optional</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vMerge="1">
                  <a:txBody>
                    <a:bodyPr/>
                    <a:lstStyle/>
                    <a:p>
                      <a:pPr marL="0" marR="0" algn="ctr">
                        <a:spcBef>
                          <a:spcPts val="0"/>
                        </a:spcBef>
                        <a:spcAft>
                          <a:spcPts val="0"/>
                        </a:spcAft>
                      </a:pP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dirty="0">
                          <a:effectLst/>
                        </a:rPr>
                        <a:t>Optional</a:t>
                      </a:r>
                      <a:endParaRPr lang="en-US" sz="1400" dirty="0">
                        <a:effectLst/>
                        <a:latin typeface="Times New Roman" panose="02020603050405020304" pitchFamily="18" charset="0"/>
                        <a:ea typeface="Batang" panose="02030600000101010101" pitchFamily="18" charset="-127"/>
                      </a:endParaRPr>
                    </a:p>
                  </a:txBody>
                  <a:tcPr marL="68580" marR="68580" marT="0" marB="0" anchor="ctr">
                    <a:solidFill>
                      <a:schemeClr val="bg1">
                        <a:lumMod val="85000"/>
                      </a:schemeClr>
                    </a:solidFill>
                  </a:tcPr>
                </a:tc>
                <a:extLst>
                  <a:ext uri="{0D108BD9-81ED-4DB2-BD59-A6C34878D82A}">
                    <a16:rowId xmlns:a16="http://schemas.microsoft.com/office/drawing/2014/main" val="2706825657"/>
                  </a:ext>
                </a:extLst>
              </a:tr>
            </a:tbl>
          </a:graphicData>
        </a:graphic>
      </p:graphicFrame>
      <p:sp>
        <p:nvSpPr>
          <p:cNvPr id="4" name="日付プレースホルダー 3">
            <a:extLst>
              <a:ext uri="{FF2B5EF4-FFF2-40B4-BE49-F238E27FC236}">
                <a16:creationId xmlns:a16="http://schemas.microsoft.com/office/drawing/2014/main" id="{E7DAE79E-BC64-25EE-A669-AAF9DE4945A7}"/>
              </a:ext>
            </a:extLst>
          </p:cNvPr>
          <p:cNvSpPr>
            <a:spLocks noGrp="1"/>
          </p:cNvSpPr>
          <p:nvPr>
            <p:ph type="dt" idx="10"/>
          </p:nvPr>
        </p:nvSpPr>
        <p:spPr>
          <a:xfrm>
            <a:off x="762000" y="309488"/>
            <a:ext cx="2287317" cy="246221"/>
          </a:xfrm>
        </p:spPr>
        <p:txBody>
          <a:bodyPr/>
          <a:lstStyle/>
          <a:p>
            <a:r>
              <a:rPr lang="en-US" altLang="ja-JP"/>
              <a:t>July 2025</a:t>
            </a:r>
            <a:endParaRPr lang="en-US" dirty="0"/>
          </a:p>
        </p:txBody>
      </p:sp>
      <p:sp>
        <p:nvSpPr>
          <p:cNvPr id="5" name="object 8">
            <a:extLst>
              <a:ext uri="{FF2B5EF4-FFF2-40B4-BE49-F238E27FC236}">
                <a16:creationId xmlns:a16="http://schemas.microsoft.com/office/drawing/2014/main" id="{2A145BAA-866E-FE71-3DB7-E73CC2D86634}"/>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90</a:t>
            </a:fld>
            <a:endParaRPr sz="1200" dirty="0">
              <a:latin typeface="Times New Roman"/>
              <a:cs typeface="Times New Roman"/>
            </a:endParaRPr>
          </a:p>
        </p:txBody>
      </p:sp>
      <p:sp>
        <p:nvSpPr>
          <p:cNvPr id="6" name="object 10">
            <a:extLst>
              <a:ext uri="{FF2B5EF4-FFF2-40B4-BE49-F238E27FC236}">
                <a16:creationId xmlns:a16="http://schemas.microsoft.com/office/drawing/2014/main" id="{53F90342-785F-8F60-BB95-DEEB2588FEDC}"/>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36260739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6513-5FA5-4DA7-A0CA-8A5713AACD2F}"/>
              </a:ext>
            </a:extLst>
          </p:cNvPr>
          <p:cNvSpPr>
            <a:spLocks noGrp="1"/>
          </p:cNvSpPr>
          <p:nvPr>
            <p:ph type="title"/>
          </p:nvPr>
        </p:nvSpPr>
        <p:spPr>
          <a:xfrm>
            <a:off x="222502" y="932020"/>
            <a:ext cx="8382000" cy="685801"/>
          </a:xfrm>
        </p:spPr>
        <p:txBody>
          <a:bodyPr/>
          <a:lstStyle/>
          <a:p>
            <a:r>
              <a:rPr lang="en-US" sz="2800" b="1" dirty="0">
                <a:latin typeface="+mn-lt"/>
              </a:rPr>
              <a:t>(2) Frame assignments for Control/Data Channels</a:t>
            </a:r>
          </a:p>
        </p:txBody>
      </p:sp>
      <p:sp>
        <p:nvSpPr>
          <p:cNvPr id="3" name="Content Placeholder 2">
            <a:extLst>
              <a:ext uri="{FF2B5EF4-FFF2-40B4-BE49-F238E27FC236}">
                <a16:creationId xmlns:a16="http://schemas.microsoft.com/office/drawing/2014/main" id="{ADEC6DEF-E1AE-49CB-A157-A2376B1E8308}"/>
              </a:ext>
            </a:extLst>
          </p:cNvPr>
          <p:cNvSpPr>
            <a:spLocks noGrp="1"/>
          </p:cNvSpPr>
          <p:nvPr>
            <p:ph sz="quarter" idx="13"/>
          </p:nvPr>
        </p:nvSpPr>
        <p:spPr>
          <a:xfrm>
            <a:off x="685800" y="5105401"/>
            <a:ext cx="7772400" cy="1199146"/>
          </a:xfrm>
          <a:prstGeom prst="rect">
            <a:avLst/>
          </a:prstGeom>
        </p:spPr>
        <p:txBody>
          <a:bodyPr/>
          <a:lstStyle/>
          <a:p>
            <a:r>
              <a:rPr lang="en-US" sz="1800" dirty="0"/>
              <a:t>The frame assignments have been developed to account for hardware limitations between the coordinator and the nodes, including processing power, transmitting power, memory capacity, and energy efficiency.</a:t>
            </a:r>
          </a:p>
        </p:txBody>
      </p:sp>
      <p:graphicFrame>
        <p:nvGraphicFramePr>
          <p:cNvPr id="7" name="Table 6">
            <a:extLst>
              <a:ext uri="{FF2B5EF4-FFF2-40B4-BE49-F238E27FC236}">
                <a16:creationId xmlns:a16="http://schemas.microsoft.com/office/drawing/2014/main" id="{9D60B514-9A75-9520-38D5-9D37B9560F9F}"/>
              </a:ext>
            </a:extLst>
          </p:cNvPr>
          <p:cNvGraphicFramePr>
            <a:graphicFrameLocks noGrp="1"/>
          </p:cNvGraphicFramePr>
          <p:nvPr/>
        </p:nvGraphicFramePr>
        <p:xfrm>
          <a:off x="723899" y="1923466"/>
          <a:ext cx="7772401" cy="3363400"/>
        </p:xfrm>
        <a:graphic>
          <a:graphicData uri="http://schemas.openxmlformats.org/drawingml/2006/table">
            <a:tbl>
              <a:tblPr firstRow="1" firstCol="1" bandRow="1">
                <a:tableStyleId>{D7AC3CCA-C797-4891-BE02-D94E43425B78}</a:tableStyleId>
              </a:tblPr>
              <a:tblGrid>
                <a:gridCol w="885445">
                  <a:extLst>
                    <a:ext uri="{9D8B030D-6E8A-4147-A177-3AD203B41FA5}">
                      <a16:colId xmlns:a16="http://schemas.microsoft.com/office/drawing/2014/main" val="3145501691"/>
                    </a:ext>
                  </a:extLst>
                </a:gridCol>
                <a:gridCol w="1776407">
                  <a:extLst>
                    <a:ext uri="{9D8B030D-6E8A-4147-A177-3AD203B41FA5}">
                      <a16:colId xmlns:a16="http://schemas.microsoft.com/office/drawing/2014/main" val="1780428118"/>
                    </a:ext>
                  </a:extLst>
                </a:gridCol>
                <a:gridCol w="2582563">
                  <a:extLst>
                    <a:ext uri="{9D8B030D-6E8A-4147-A177-3AD203B41FA5}">
                      <a16:colId xmlns:a16="http://schemas.microsoft.com/office/drawing/2014/main" val="513965160"/>
                    </a:ext>
                  </a:extLst>
                </a:gridCol>
                <a:gridCol w="2527986">
                  <a:extLst>
                    <a:ext uri="{9D8B030D-6E8A-4147-A177-3AD203B41FA5}">
                      <a16:colId xmlns:a16="http://schemas.microsoft.com/office/drawing/2014/main" val="3844078677"/>
                    </a:ext>
                  </a:extLst>
                </a:gridCol>
              </a:tblGrid>
              <a:tr h="421393">
                <a:tc rowSpan="2">
                  <a:txBody>
                    <a:bodyPr/>
                    <a:lstStyle/>
                    <a:p>
                      <a:pPr marL="0" marR="0" algn="ctr">
                        <a:lnSpc>
                          <a:spcPct val="115000"/>
                        </a:lnSpc>
                        <a:spcBef>
                          <a:spcPts val="0"/>
                        </a:spcBef>
                        <a:spcAft>
                          <a:spcPts val="0"/>
                        </a:spcAft>
                      </a:pPr>
                      <a:r>
                        <a:rPr lang="en-US" sz="1400" dirty="0">
                          <a:effectLst/>
                        </a:rPr>
                        <a:t>Channels</a:t>
                      </a:r>
                      <a:endParaRPr lang="en-US" sz="1400" dirty="0">
                        <a:effectLst/>
                        <a:latin typeface="Times New Roman" panose="02020603050405020304" pitchFamily="18" charset="0"/>
                        <a:ea typeface="Batang" panose="02030600000101010101" pitchFamily="18" charset="-127"/>
                      </a:endParaRPr>
                    </a:p>
                  </a:txBody>
                  <a:tcPr marL="63907" marR="63907" marT="68049" marB="68049" anchor="ctr"/>
                </a:tc>
                <a:tc rowSpan="2">
                  <a:txBody>
                    <a:bodyPr/>
                    <a:lstStyle/>
                    <a:p>
                      <a:pPr marL="0" marR="0" algn="ctr">
                        <a:lnSpc>
                          <a:spcPct val="115000"/>
                        </a:lnSpc>
                        <a:spcBef>
                          <a:spcPts val="0"/>
                        </a:spcBef>
                        <a:spcAft>
                          <a:spcPts val="0"/>
                        </a:spcAft>
                      </a:pPr>
                      <a:r>
                        <a:rPr lang="en-US" sz="1400" dirty="0">
                          <a:effectLst/>
                        </a:rPr>
                        <a:t>Periods</a:t>
                      </a:r>
                      <a:endParaRPr lang="en-US" sz="1400" dirty="0">
                        <a:effectLst/>
                        <a:latin typeface="Times New Roman" panose="02020603050405020304" pitchFamily="18" charset="0"/>
                        <a:ea typeface="Batang" panose="02030600000101010101" pitchFamily="18" charset="-127"/>
                      </a:endParaRPr>
                    </a:p>
                  </a:txBody>
                  <a:tcPr marL="63907" marR="63907" marT="68049" marB="68049" anchor="ctr"/>
                </a:tc>
                <a:tc gridSpan="2">
                  <a:txBody>
                    <a:bodyPr/>
                    <a:lstStyle/>
                    <a:p>
                      <a:pPr marL="0" marR="0" algn="ctr">
                        <a:lnSpc>
                          <a:spcPct val="115000"/>
                        </a:lnSpc>
                        <a:spcBef>
                          <a:spcPts val="0"/>
                        </a:spcBef>
                        <a:spcAft>
                          <a:spcPts val="0"/>
                        </a:spcAft>
                      </a:pPr>
                      <a:r>
                        <a:rPr lang="en-US" sz="1600" dirty="0">
                          <a:effectLst/>
                        </a:rPr>
                        <a:t>Frames (draft)</a:t>
                      </a:r>
                      <a:endParaRPr lang="en-US" sz="1600" dirty="0">
                        <a:effectLst/>
                        <a:latin typeface="Times New Roman" panose="02020603050405020304" pitchFamily="18" charset="0"/>
                        <a:ea typeface="Batang" panose="02030600000101010101" pitchFamily="18" charset="-127"/>
                      </a:endParaRPr>
                    </a:p>
                  </a:txBody>
                  <a:tcPr marL="63907" marR="63907" marT="68049" marB="68049" anchor="ctr"/>
                </a:tc>
                <a:tc hMerge="1">
                  <a:txBody>
                    <a:bodyPr/>
                    <a:lstStyle/>
                    <a:p>
                      <a:endParaRPr lang="en-US"/>
                    </a:p>
                  </a:txBody>
                  <a:tcPr/>
                </a:tc>
                <a:extLst>
                  <a:ext uri="{0D108BD9-81ED-4DB2-BD59-A6C34878D82A}">
                    <a16:rowId xmlns:a16="http://schemas.microsoft.com/office/drawing/2014/main" val="3064278956"/>
                  </a:ext>
                </a:extLst>
              </a:tr>
              <a:tr h="386964">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400">
                          <a:effectLst/>
                        </a:rPr>
                        <a:t>From coordinators</a:t>
                      </a:r>
                      <a:endParaRPr lang="en-US" sz="1400">
                        <a:effectLst/>
                        <a:latin typeface="Times New Roman" panose="02020603050405020304" pitchFamily="18" charset="0"/>
                        <a:ea typeface="Batang" panose="02030600000101010101" pitchFamily="18" charset="-127"/>
                      </a:endParaRPr>
                    </a:p>
                  </a:txBody>
                  <a:tcPr marL="63907" marR="63907" marT="68049" marB="68049" anchor="ctr"/>
                </a:tc>
                <a:tc>
                  <a:txBody>
                    <a:bodyPr/>
                    <a:lstStyle/>
                    <a:p>
                      <a:pPr marL="0" marR="0" algn="ctr">
                        <a:lnSpc>
                          <a:spcPct val="115000"/>
                        </a:lnSpc>
                        <a:spcBef>
                          <a:spcPts val="0"/>
                        </a:spcBef>
                        <a:spcAft>
                          <a:spcPts val="0"/>
                        </a:spcAft>
                      </a:pPr>
                      <a:r>
                        <a:rPr lang="en-US" sz="1400">
                          <a:effectLst/>
                        </a:rPr>
                        <a:t>From nodes</a:t>
                      </a:r>
                      <a:endParaRPr lang="en-US" sz="1400">
                        <a:effectLst/>
                        <a:latin typeface="Times New Roman" panose="02020603050405020304" pitchFamily="18" charset="0"/>
                        <a:ea typeface="Batang" panose="02030600000101010101" pitchFamily="18" charset="-127"/>
                      </a:endParaRPr>
                    </a:p>
                  </a:txBody>
                  <a:tcPr marL="63907" marR="63907" marT="68049" marB="68049" anchor="ctr"/>
                </a:tc>
                <a:extLst>
                  <a:ext uri="{0D108BD9-81ED-4DB2-BD59-A6C34878D82A}">
                    <a16:rowId xmlns:a16="http://schemas.microsoft.com/office/drawing/2014/main" val="1565836174"/>
                  </a:ext>
                </a:extLst>
              </a:tr>
              <a:tr h="649364">
                <a:tc>
                  <a:txBody>
                    <a:bodyPr/>
                    <a:lstStyle/>
                    <a:p>
                      <a:pPr marL="0" marR="0" algn="ctr">
                        <a:lnSpc>
                          <a:spcPct val="115000"/>
                        </a:lnSpc>
                        <a:spcBef>
                          <a:spcPts val="0"/>
                        </a:spcBef>
                        <a:spcAft>
                          <a:spcPts val="0"/>
                        </a:spcAft>
                      </a:pPr>
                      <a:r>
                        <a:rPr lang="en-US" sz="1400">
                          <a:effectLst/>
                        </a:rPr>
                        <a:t>Control</a:t>
                      </a:r>
                      <a:endParaRPr lang="en-US" sz="1400">
                        <a:effectLst/>
                        <a:latin typeface="Times New Roman" panose="02020603050405020304" pitchFamily="18" charset="0"/>
                        <a:ea typeface="Batang" panose="02030600000101010101" pitchFamily="18" charset="-127"/>
                      </a:endParaRPr>
                    </a:p>
                  </a:txBody>
                  <a:tcPr marL="63907" marR="63907" marT="68049" marB="68049" anchor="ctr"/>
                </a:tc>
                <a:tc>
                  <a:txBody>
                    <a:bodyPr/>
                    <a:lstStyle/>
                    <a:p>
                      <a:pPr marL="0" marR="0" algn="ctr">
                        <a:lnSpc>
                          <a:spcPct val="115000"/>
                        </a:lnSpc>
                        <a:spcBef>
                          <a:spcPts val="0"/>
                        </a:spcBef>
                        <a:spcAft>
                          <a:spcPts val="0"/>
                        </a:spcAft>
                      </a:pPr>
                      <a:r>
                        <a:rPr lang="en-US" sz="1400" dirty="0">
                          <a:effectLst/>
                        </a:rPr>
                        <a:t>n/a</a:t>
                      </a:r>
                      <a:endParaRPr lang="en-US" sz="1400" dirty="0">
                        <a:effectLst/>
                        <a:latin typeface="Times New Roman" panose="02020603050405020304" pitchFamily="18" charset="0"/>
                        <a:ea typeface="Batang" panose="02030600000101010101" pitchFamily="18" charset="-127"/>
                      </a:endParaRPr>
                    </a:p>
                  </a:txBody>
                  <a:tcPr marL="63907" marR="63907" marT="68049" marB="68049" anchor="ctr"/>
                </a:tc>
                <a:tc>
                  <a:txBody>
                    <a:bodyPr/>
                    <a:lstStyle/>
                    <a:p>
                      <a:pPr marL="342900" marR="0" lvl="0" indent="-342900">
                        <a:lnSpc>
                          <a:spcPct val="115000"/>
                        </a:lnSpc>
                        <a:spcBef>
                          <a:spcPts val="0"/>
                        </a:spcBef>
                        <a:spcAft>
                          <a:spcPts val="0"/>
                        </a:spcAft>
                        <a:buFont typeface="Symbol" panose="05050102010706020507" pitchFamily="18" charset="2"/>
                        <a:buChar char=""/>
                      </a:pPr>
                      <a:r>
                        <a:rPr lang="en-US" sz="1400" dirty="0">
                          <a:effectLst/>
                        </a:rPr>
                        <a:t>Control Beacon</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Times New Roman" panose="02020603050405020304" pitchFamily="18" charset="0"/>
                          <a:ea typeface="Batang" panose="02030600000101010101" pitchFamily="18" charset="-127"/>
                        </a:rPr>
                        <a:t>Coordinator-to-coordinator</a:t>
                      </a:r>
                    </a:p>
                  </a:txBody>
                  <a:tcPr marL="63907" marR="63907" marT="68049" marB="68049" anchor="ctr"/>
                </a:tc>
                <a:tc>
                  <a:txBody>
                    <a:bodyPr/>
                    <a:lstStyle/>
                    <a:p>
                      <a:pPr marL="228600" marR="0">
                        <a:lnSpc>
                          <a:spcPct val="115000"/>
                        </a:lnSpc>
                        <a:spcBef>
                          <a:spcPts val="0"/>
                        </a:spcBef>
                        <a:spcAft>
                          <a:spcPts val="0"/>
                        </a:spcAft>
                      </a:pPr>
                      <a:r>
                        <a:rPr lang="en-US" sz="1400">
                          <a:effectLst/>
                        </a:rPr>
                        <a:t>Not allowed</a:t>
                      </a:r>
                      <a:endParaRPr lang="en-US" sz="1400">
                        <a:effectLst/>
                        <a:latin typeface="Times New Roman" panose="02020603050405020304" pitchFamily="18" charset="0"/>
                        <a:ea typeface="Batang" panose="02030600000101010101" pitchFamily="18" charset="-127"/>
                      </a:endParaRPr>
                    </a:p>
                  </a:txBody>
                  <a:tcPr marL="63907" marR="63907" marT="68049" marB="68049" anchor="ctr"/>
                </a:tc>
                <a:extLst>
                  <a:ext uri="{0D108BD9-81ED-4DB2-BD59-A6C34878D82A}">
                    <a16:rowId xmlns:a16="http://schemas.microsoft.com/office/drawing/2014/main" val="3028079786"/>
                  </a:ext>
                </a:extLst>
              </a:tr>
              <a:tr h="386964">
                <a:tc rowSpan="3">
                  <a:txBody>
                    <a:bodyPr/>
                    <a:lstStyle/>
                    <a:p>
                      <a:pPr marL="0" marR="0" algn="ctr">
                        <a:lnSpc>
                          <a:spcPct val="115000"/>
                        </a:lnSpc>
                        <a:spcBef>
                          <a:spcPts val="0"/>
                        </a:spcBef>
                        <a:spcAft>
                          <a:spcPts val="0"/>
                        </a:spcAft>
                      </a:pPr>
                      <a:r>
                        <a:rPr lang="en-US" sz="1400">
                          <a:effectLst/>
                        </a:rPr>
                        <a:t>Data</a:t>
                      </a:r>
                      <a:endParaRPr lang="en-US" sz="1400">
                        <a:effectLst/>
                        <a:latin typeface="Times New Roman" panose="02020603050405020304" pitchFamily="18" charset="0"/>
                        <a:ea typeface="Batang" panose="02030600000101010101" pitchFamily="18" charset="-127"/>
                      </a:endParaRPr>
                    </a:p>
                  </a:txBody>
                  <a:tcPr marL="63907" marR="63907" marT="68049" marB="68049" anchor="ctr"/>
                </a:tc>
                <a:tc>
                  <a:txBody>
                    <a:bodyPr/>
                    <a:lstStyle/>
                    <a:p>
                      <a:pPr marL="0" marR="0" algn="ctr">
                        <a:lnSpc>
                          <a:spcPct val="115000"/>
                        </a:lnSpc>
                        <a:spcBef>
                          <a:spcPts val="0"/>
                        </a:spcBef>
                        <a:spcAft>
                          <a:spcPts val="0"/>
                        </a:spcAft>
                      </a:pPr>
                      <a:r>
                        <a:rPr lang="en-US" sz="1400" dirty="0">
                          <a:effectLst/>
                        </a:rPr>
                        <a:t>Network Management </a:t>
                      </a:r>
                      <a:endParaRPr lang="en-US" sz="1400" dirty="0">
                        <a:effectLst/>
                        <a:latin typeface="Times New Roman" panose="02020603050405020304" pitchFamily="18" charset="0"/>
                        <a:ea typeface="Batang" panose="02030600000101010101" pitchFamily="18" charset="-127"/>
                      </a:endParaRPr>
                    </a:p>
                  </a:txBody>
                  <a:tcPr marL="63907" marR="63907" marT="68049" marB="68049" anchor="ctr"/>
                </a:tc>
                <a:tc>
                  <a:txBody>
                    <a:bodyPr/>
                    <a:lstStyle/>
                    <a:p>
                      <a:pPr marL="342900" marR="0" lvl="0" indent="-342900">
                        <a:lnSpc>
                          <a:spcPct val="115000"/>
                        </a:lnSpc>
                        <a:spcBef>
                          <a:spcPts val="0"/>
                        </a:spcBef>
                        <a:spcAft>
                          <a:spcPts val="0"/>
                        </a:spcAft>
                        <a:buFont typeface="Symbol" panose="05050102010706020507" pitchFamily="18" charset="2"/>
                        <a:buChar char=""/>
                      </a:pPr>
                      <a:r>
                        <a:rPr lang="en-US" sz="1400" dirty="0">
                          <a:effectLst/>
                        </a:rPr>
                        <a:t>Data Beacon</a:t>
                      </a:r>
                      <a:endParaRPr lang="en-US" sz="1400" dirty="0">
                        <a:effectLst/>
                        <a:latin typeface="Times New Roman" panose="02020603050405020304" pitchFamily="18" charset="0"/>
                        <a:ea typeface="Batang" panose="02030600000101010101" pitchFamily="18" charset="-127"/>
                      </a:endParaRPr>
                    </a:p>
                  </a:txBody>
                  <a:tcPr marL="63907" marR="63907" marT="68049" marB="68049" anchor="ctr"/>
                </a:tc>
                <a:tc>
                  <a:txBody>
                    <a:bodyPr/>
                    <a:lstStyle/>
                    <a:p>
                      <a:pPr marL="342900" marR="0" lvl="0" indent="-342900">
                        <a:lnSpc>
                          <a:spcPct val="115000"/>
                        </a:lnSpc>
                        <a:spcBef>
                          <a:spcPts val="0"/>
                        </a:spcBef>
                        <a:spcAft>
                          <a:spcPts val="0"/>
                        </a:spcAft>
                        <a:buFont typeface="Symbol" panose="05050102010706020507" pitchFamily="18" charset="2"/>
                        <a:buChar char=""/>
                      </a:pPr>
                      <a:endParaRPr lang="en-US" sz="1400" dirty="0">
                        <a:effectLst/>
                        <a:latin typeface="Times New Roman" panose="02020603050405020304" pitchFamily="18" charset="0"/>
                        <a:ea typeface="Batang" panose="02030600000101010101" pitchFamily="18" charset="-127"/>
                      </a:endParaRPr>
                    </a:p>
                  </a:txBody>
                  <a:tcPr marL="63907" marR="63907" marT="68049" marB="68049" anchor="ctr"/>
                </a:tc>
                <a:extLst>
                  <a:ext uri="{0D108BD9-81ED-4DB2-BD59-A6C34878D82A}">
                    <a16:rowId xmlns:a16="http://schemas.microsoft.com/office/drawing/2014/main" val="2176483573"/>
                  </a:ext>
                </a:extLst>
              </a:tr>
              <a:tr h="386964">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rPr>
                        <a:t>Contention Free </a:t>
                      </a:r>
                      <a:endParaRPr lang="en-US" sz="1400" dirty="0">
                        <a:effectLst/>
                        <a:latin typeface="Times New Roman" panose="02020603050405020304" pitchFamily="18" charset="0"/>
                        <a:ea typeface="Batang" panose="02030600000101010101" pitchFamily="18" charset="-127"/>
                      </a:endParaRPr>
                    </a:p>
                  </a:txBody>
                  <a:tcPr marL="63907" marR="63907" marT="68049" marB="68049" anchor="ctr"/>
                </a:tc>
                <a:tc>
                  <a:txBody>
                    <a:bodyPr/>
                    <a:lstStyle/>
                    <a:p>
                      <a:pPr marL="342900" marR="0" lvl="0" indent="-342900">
                        <a:lnSpc>
                          <a:spcPct val="115000"/>
                        </a:lnSpc>
                        <a:spcBef>
                          <a:spcPts val="0"/>
                        </a:spcBef>
                        <a:spcAft>
                          <a:spcPts val="0"/>
                        </a:spcAft>
                        <a:buFont typeface="Symbol" panose="05050102010706020507" pitchFamily="18" charset="2"/>
                        <a:buChar char=""/>
                      </a:pPr>
                      <a:r>
                        <a:rPr lang="en-US" sz="1400" dirty="0">
                          <a:effectLst/>
                        </a:rPr>
                        <a:t>Scheduled Data</a:t>
                      </a:r>
                      <a:endParaRPr lang="en-US" sz="1400" dirty="0">
                        <a:effectLst/>
                        <a:latin typeface="Times New Roman" panose="02020603050405020304" pitchFamily="18" charset="0"/>
                        <a:ea typeface="Batang" panose="02030600000101010101" pitchFamily="18" charset="-127"/>
                      </a:endParaRPr>
                    </a:p>
                  </a:txBody>
                  <a:tcPr marL="63907" marR="63907" marT="68049" marB="68049" anchor="ctr"/>
                </a:tc>
                <a:tc>
                  <a:txBody>
                    <a:bodyPr/>
                    <a:lstStyle/>
                    <a:p>
                      <a:pPr marL="342900" marR="0" lvl="0" indent="-342900">
                        <a:lnSpc>
                          <a:spcPct val="115000"/>
                        </a:lnSpc>
                        <a:spcBef>
                          <a:spcPts val="0"/>
                        </a:spcBef>
                        <a:spcAft>
                          <a:spcPts val="0"/>
                        </a:spcAft>
                        <a:buFont typeface="Symbol" panose="05050102010706020507" pitchFamily="18" charset="2"/>
                        <a:buChar char=""/>
                      </a:pPr>
                      <a:r>
                        <a:rPr lang="en-US" sz="1400" dirty="0">
                          <a:effectLst/>
                        </a:rPr>
                        <a:t>Scheduled Data</a:t>
                      </a:r>
                      <a:endParaRPr lang="en-US" sz="1400" dirty="0">
                        <a:effectLst/>
                        <a:latin typeface="Times New Roman" panose="02020603050405020304" pitchFamily="18" charset="0"/>
                        <a:ea typeface="Batang" panose="02030600000101010101" pitchFamily="18" charset="-127"/>
                      </a:endParaRPr>
                    </a:p>
                  </a:txBody>
                  <a:tcPr marL="63907" marR="63907" marT="68049" marB="68049" anchor="ctr"/>
                </a:tc>
                <a:extLst>
                  <a:ext uri="{0D108BD9-81ED-4DB2-BD59-A6C34878D82A}">
                    <a16:rowId xmlns:a16="http://schemas.microsoft.com/office/drawing/2014/main" val="242953959"/>
                  </a:ext>
                </a:extLst>
              </a:tr>
              <a:tr h="911764">
                <a:tc vMerge="1">
                  <a:txBody>
                    <a:bodyPr/>
                    <a:lstStyle/>
                    <a:p>
                      <a:endParaRPr lang="en-US"/>
                    </a:p>
                  </a:txBody>
                  <a:tcPr/>
                </a:tc>
                <a:tc>
                  <a:txBody>
                    <a:bodyPr/>
                    <a:lstStyle/>
                    <a:p>
                      <a:pPr marL="0" marR="0" algn="ctr">
                        <a:lnSpc>
                          <a:spcPct val="115000"/>
                        </a:lnSpc>
                        <a:spcBef>
                          <a:spcPts val="0"/>
                        </a:spcBef>
                        <a:spcAft>
                          <a:spcPts val="0"/>
                        </a:spcAft>
                      </a:pPr>
                      <a:r>
                        <a:rPr lang="en-US" sz="1400">
                          <a:effectLst/>
                        </a:rPr>
                        <a:t>Contention Access</a:t>
                      </a:r>
                      <a:endParaRPr lang="en-US" sz="1400">
                        <a:effectLst/>
                        <a:latin typeface="Times New Roman" panose="02020603050405020304" pitchFamily="18" charset="0"/>
                        <a:ea typeface="Batang" panose="02030600000101010101" pitchFamily="18" charset="-127"/>
                      </a:endParaRPr>
                    </a:p>
                  </a:txBody>
                  <a:tcPr marL="63907" marR="63907" marT="68049" marB="68049" anchor="ctr"/>
                </a:tc>
                <a:tc>
                  <a:txBody>
                    <a:bodyPr/>
                    <a:lstStyle/>
                    <a:p>
                      <a:pPr marL="342900" marR="0" lvl="0" indent="-342900">
                        <a:lnSpc>
                          <a:spcPct val="115000"/>
                        </a:lnSpc>
                        <a:spcBef>
                          <a:spcPts val="0"/>
                        </a:spcBef>
                        <a:spcAft>
                          <a:spcPts val="0"/>
                        </a:spcAft>
                        <a:buFont typeface="Symbol" panose="05050102010706020507" pitchFamily="18" charset="2"/>
                        <a:buChar char=""/>
                      </a:pPr>
                      <a:r>
                        <a:rPr lang="en-US" sz="1400" dirty="0">
                          <a:effectLst/>
                        </a:rPr>
                        <a:t>Connection Assignment</a:t>
                      </a:r>
                    </a:p>
                    <a:p>
                      <a:pPr marL="342900" marR="0" lvl="0" indent="-342900">
                        <a:lnSpc>
                          <a:spcPct val="115000"/>
                        </a:lnSpc>
                        <a:spcBef>
                          <a:spcPts val="0"/>
                        </a:spcBef>
                        <a:spcAft>
                          <a:spcPts val="0"/>
                        </a:spcAft>
                        <a:buFont typeface="Symbol" panose="05050102010706020507" pitchFamily="18" charset="2"/>
                        <a:buChar char=""/>
                      </a:pPr>
                      <a:r>
                        <a:rPr lang="en-US" sz="1400" dirty="0">
                          <a:effectLst/>
                        </a:rPr>
                        <a:t>Disconnection Response</a:t>
                      </a:r>
                      <a:endParaRPr lang="en-US" sz="1400" dirty="0">
                        <a:effectLst/>
                        <a:latin typeface="Times New Roman" panose="02020603050405020304" pitchFamily="18" charset="0"/>
                        <a:ea typeface="Batang" panose="02030600000101010101" pitchFamily="18" charset="-127"/>
                      </a:endParaRPr>
                    </a:p>
                    <a:p>
                      <a:pPr marL="342900" marR="0" lvl="0" indent="-342900">
                        <a:lnSpc>
                          <a:spcPct val="115000"/>
                        </a:lnSpc>
                        <a:spcBef>
                          <a:spcPts val="0"/>
                        </a:spcBef>
                        <a:spcAft>
                          <a:spcPts val="0"/>
                        </a:spcAft>
                        <a:buFont typeface="Symbol" panose="05050102010706020507" pitchFamily="18" charset="2"/>
                        <a:buChar char=""/>
                      </a:pPr>
                      <a:r>
                        <a:rPr lang="en-US" sz="1400" dirty="0">
                          <a:effectLst/>
                        </a:rPr>
                        <a:t>Unscheduled Data</a:t>
                      </a:r>
                      <a:endParaRPr lang="en-US" sz="1400" dirty="0">
                        <a:effectLst/>
                        <a:latin typeface="Times New Roman" panose="02020603050405020304" pitchFamily="18" charset="0"/>
                        <a:ea typeface="Batang" panose="02030600000101010101" pitchFamily="18" charset="-127"/>
                      </a:endParaRPr>
                    </a:p>
                  </a:txBody>
                  <a:tcPr marL="63907" marR="63907" marT="68049" marB="68049" anchor="ctr"/>
                </a:tc>
                <a:tc>
                  <a:txBody>
                    <a:bodyPr/>
                    <a:lstStyle/>
                    <a:p>
                      <a:pPr marL="342900" marR="0" lvl="0" indent="-342900">
                        <a:lnSpc>
                          <a:spcPct val="115000"/>
                        </a:lnSpc>
                        <a:spcBef>
                          <a:spcPts val="0"/>
                        </a:spcBef>
                        <a:spcAft>
                          <a:spcPts val="0"/>
                        </a:spcAft>
                        <a:buFont typeface="Symbol" panose="05050102010706020507" pitchFamily="18" charset="2"/>
                        <a:buChar char=""/>
                      </a:pPr>
                      <a:r>
                        <a:rPr lang="en-US" sz="1400" dirty="0">
                          <a:effectLst/>
                        </a:rPr>
                        <a:t>Connection Request</a:t>
                      </a:r>
                    </a:p>
                    <a:p>
                      <a:pPr marL="342900" marR="0" lvl="0" indent="-342900">
                        <a:lnSpc>
                          <a:spcPct val="115000"/>
                        </a:lnSpc>
                        <a:spcBef>
                          <a:spcPts val="0"/>
                        </a:spcBef>
                        <a:spcAft>
                          <a:spcPts val="0"/>
                        </a:spcAft>
                        <a:buFont typeface="Symbol" panose="05050102010706020507" pitchFamily="18" charset="2"/>
                        <a:buChar char=""/>
                      </a:pPr>
                      <a:r>
                        <a:rPr lang="en-US" sz="1400" dirty="0">
                          <a:effectLst/>
                        </a:rPr>
                        <a:t>Disconnection Notification</a:t>
                      </a:r>
                      <a:endParaRPr lang="en-US" sz="1400" dirty="0">
                        <a:effectLst/>
                        <a:latin typeface="Times New Roman" panose="02020603050405020304" pitchFamily="18" charset="0"/>
                        <a:ea typeface="Batang" panose="02030600000101010101" pitchFamily="18" charset="-127"/>
                      </a:endParaRPr>
                    </a:p>
                    <a:p>
                      <a:pPr marL="342900" marR="0" lvl="0" indent="-342900">
                        <a:lnSpc>
                          <a:spcPct val="115000"/>
                        </a:lnSpc>
                        <a:spcBef>
                          <a:spcPts val="0"/>
                        </a:spcBef>
                        <a:spcAft>
                          <a:spcPts val="0"/>
                        </a:spcAft>
                        <a:buFont typeface="Symbol" panose="05050102010706020507" pitchFamily="18" charset="2"/>
                        <a:buChar char=""/>
                      </a:pPr>
                      <a:r>
                        <a:rPr lang="en-US" sz="1400" dirty="0">
                          <a:effectLst/>
                        </a:rPr>
                        <a:t>Unscheduled Data</a:t>
                      </a:r>
                      <a:endParaRPr lang="en-US" sz="1400" dirty="0">
                        <a:effectLst/>
                        <a:latin typeface="Times New Roman" panose="02020603050405020304" pitchFamily="18" charset="0"/>
                        <a:ea typeface="Batang" panose="02030600000101010101" pitchFamily="18" charset="-127"/>
                      </a:endParaRPr>
                    </a:p>
                  </a:txBody>
                  <a:tcPr marL="63907" marR="63907" marT="68049" marB="68049" anchor="ctr"/>
                </a:tc>
                <a:extLst>
                  <a:ext uri="{0D108BD9-81ED-4DB2-BD59-A6C34878D82A}">
                    <a16:rowId xmlns:a16="http://schemas.microsoft.com/office/drawing/2014/main" val="2147012936"/>
                  </a:ext>
                </a:extLst>
              </a:tr>
            </a:tbl>
          </a:graphicData>
        </a:graphic>
      </p:graphicFrame>
      <p:sp>
        <p:nvSpPr>
          <p:cNvPr id="4" name="日付プレースホルダー 3">
            <a:extLst>
              <a:ext uri="{FF2B5EF4-FFF2-40B4-BE49-F238E27FC236}">
                <a16:creationId xmlns:a16="http://schemas.microsoft.com/office/drawing/2014/main" id="{ADD7A9CB-E9A8-2004-59FF-E0CA23E85495}"/>
              </a:ext>
            </a:extLst>
          </p:cNvPr>
          <p:cNvSpPr>
            <a:spLocks noGrp="1"/>
          </p:cNvSpPr>
          <p:nvPr>
            <p:ph type="dt" idx="10"/>
          </p:nvPr>
        </p:nvSpPr>
        <p:spPr>
          <a:xfrm>
            <a:off x="682359" y="330263"/>
            <a:ext cx="2287317" cy="246221"/>
          </a:xfrm>
        </p:spPr>
        <p:txBody>
          <a:bodyPr/>
          <a:lstStyle/>
          <a:p>
            <a:r>
              <a:rPr lang="en-US" altLang="ja-JP"/>
              <a:t>July 2025</a:t>
            </a:r>
            <a:endParaRPr lang="en-US" dirty="0"/>
          </a:p>
        </p:txBody>
      </p:sp>
      <p:sp>
        <p:nvSpPr>
          <p:cNvPr id="5" name="object 8">
            <a:extLst>
              <a:ext uri="{FF2B5EF4-FFF2-40B4-BE49-F238E27FC236}">
                <a16:creationId xmlns:a16="http://schemas.microsoft.com/office/drawing/2014/main" id="{46618160-C4A8-056A-D29B-B85E45040C88}"/>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91</a:t>
            </a:fld>
            <a:endParaRPr sz="1200" dirty="0">
              <a:latin typeface="Times New Roman"/>
              <a:cs typeface="Times New Roman"/>
            </a:endParaRPr>
          </a:p>
        </p:txBody>
      </p:sp>
      <p:sp>
        <p:nvSpPr>
          <p:cNvPr id="6" name="object 10">
            <a:extLst>
              <a:ext uri="{FF2B5EF4-FFF2-40B4-BE49-F238E27FC236}">
                <a16:creationId xmlns:a16="http://schemas.microsoft.com/office/drawing/2014/main" id="{BB9B2322-D5D5-D6EF-0A22-0386728D4EF7}"/>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3117304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6513-5FA5-4DA7-A0CA-8A5713AACD2F}"/>
              </a:ext>
            </a:extLst>
          </p:cNvPr>
          <p:cNvSpPr>
            <a:spLocks noGrp="1"/>
          </p:cNvSpPr>
          <p:nvPr>
            <p:ph type="title"/>
          </p:nvPr>
        </p:nvSpPr>
        <p:spPr/>
        <p:txBody>
          <a:bodyPr/>
          <a:lstStyle/>
          <a:p>
            <a:r>
              <a:rPr lang="en-US" b="1" dirty="0">
                <a:latin typeface="+mn-lt"/>
              </a:rPr>
              <a:t>(3) Control Channel</a:t>
            </a:r>
          </a:p>
        </p:txBody>
      </p:sp>
      <p:sp>
        <p:nvSpPr>
          <p:cNvPr id="3" name="Content Placeholder 2">
            <a:extLst>
              <a:ext uri="{FF2B5EF4-FFF2-40B4-BE49-F238E27FC236}">
                <a16:creationId xmlns:a16="http://schemas.microsoft.com/office/drawing/2014/main" id="{ADEC6DEF-E1AE-49CB-A157-A2376B1E8308}"/>
              </a:ext>
            </a:extLst>
          </p:cNvPr>
          <p:cNvSpPr>
            <a:spLocks noGrp="1"/>
          </p:cNvSpPr>
          <p:nvPr>
            <p:ph sz="quarter" idx="13"/>
          </p:nvPr>
        </p:nvSpPr>
        <p:spPr>
          <a:prstGeom prst="rect">
            <a:avLst/>
          </a:prstGeom>
        </p:spPr>
        <p:txBody>
          <a:bodyPr/>
          <a:lstStyle/>
          <a:p>
            <a:r>
              <a:rPr lang="en-US" sz="2000" dirty="0"/>
              <a:t>Only coordinators are allowed to transmit on the control channel (C-Channel).</a:t>
            </a:r>
          </a:p>
          <a:p>
            <a:r>
              <a:rPr lang="en-US" sz="2000" dirty="0"/>
              <a:t>The control channel does not follow a time slot structure.</a:t>
            </a:r>
          </a:p>
          <a:p>
            <a:pPr lvl="1"/>
            <a:r>
              <a:rPr lang="en-US" dirty="0"/>
              <a:t>Due to the mobility of BANs, there is a possibility that BANs or groups of BANs with different synchronization timings may come across each other.</a:t>
            </a:r>
          </a:p>
          <a:p>
            <a:pPr lvl="1"/>
            <a:r>
              <a:rPr lang="en-US" dirty="0"/>
              <a:t>Therefore, it is reasonable to design MAC protocol with the assumption that reliable synchronization between multiple BANS is not possible.</a:t>
            </a:r>
          </a:p>
          <a:p>
            <a:pPr lvl="1"/>
            <a:r>
              <a:rPr lang="en-US" dirty="0"/>
              <a:t>This is particularly important when considering the interoperability of BANs with other UWB systems.</a:t>
            </a:r>
          </a:p>
        </p:txBody>
      </p:sp>
      <p:sp>
        <p:nvSpPr>
          <p:cNvPr id="4" name="日付プレースホルダー 3">
            <a:extLst>
              <a:ext uri="{FF2B5EF4-FFF2-40B4-BE49-F238E27FC236}">
                <a16:creationId xmlns:a16="http://schemas.microsoft.com/office/drawing/2014/main" id="{026C3520-105D-57C6-84A7-BB53C66F7A21}"/>
              </a:ext>
            </a:extLst>
          </p:cNvPr>
          <p:cNvSpPr>
            <a:spLocks noGrp="1"/>
          </p:cNvSpPr>
          <p:nvPr>
            <p:ph type="dt" idx="10"/>
          </p:nvPr>
        </p:nvSpPr>
        <p:spPr>
          <a:xfrm>
            <a:off x="609600" y="346521"/>
            <a:ext cx="2287317" cy="246221"/>
          </a:xfrm>
        </p:spPr>
        <p:txBody>
          <a:bodyPr/>
          <a:lstStyle/>
          <a:p>
            <a:r>
              <a:rPr lang="en-US" altLang="ja-JP"/>
              <a:t>July 2025</a:t>
            </a:r>
            <a:endParaRPr lang="en-US" dirty="0"/>
          </a:p>
        </p:txBody>
      </p:sp>
      <p:sp>
        <p:nvSpPr>
          <p:cNvPr id="5" name="object 8">
            <a:extLst>
              <a:ext uri="{FF2B5EF4-FFF2-40B4-BE49-F238E27FC236}">
                <a16:creationId xmlns:a16="http://schemas.microsoft.com/office/drawing/2014/main" id="{3E4E5B19-D5A0-B88B-F795-403D9CC29C8E}"/>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92</a:t>
            </a:fld>
            <a:endParaRPr sz="1200" dirty="0">
              <a:latin typeface="Times New Roman"/>
              <a:cs typeface="Times New Roman"/>
            </a:endParaRPr>
          </a:p>
        </p:txBody>
      </p:sp>
      <p:sp>
        <p:nvSpPr>
          <p:cNvPr id="6" name="object 10">
            <a:extLst>
              <a:ext uri="{FF2B5EF4-FFF2-40B4-BE49-F238E27FC236}">
                <a16:creationId xmlns:a16="http://schemas.microsoft.com/office/drawing/2014/main" id="{A2B0F02A-7A9B-7546-13B9-82CF3B1BD7A2}"/>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18369216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6513-5FA5-4DA7-A0CA-8A5713AACD2F}"/>
              </a:ext>
            </a:extLst>
          </p:cNvPr>
          <p:cNvSpPr>
            <a:spLocks noGrp="1"/>
          </p:cNvSpPr>
          <p:nvPr>
            <p:ph type="title"/>
          </p:nvPr>
        </p:nvSpPr>
        <p:spPr/>
        <p:txBody>
          <a:bodyPr/>
          <a:lstStyle/>
          <a:p>
            <a:r>
              <a:rPr lang="en-US" sz="3200" b="1" dirty="0">
                <a:latin typeface="+mn-ea"/>
                <a:ea typeface="+mn-ea"/>
              </a:rPr>
              <a:t>(3) Control Channel (cont.)</a:t>
            </a:r>
          </a:p>
        </p:txBody>
      </p:sp>
      <p:sp>
        <p:nvSpPr>
          <p:cNvPr id="3" name="Content Placeholder 2">
            <a:extLst>
              <a:ext uri="{FF2B5EF4-FFF2-40B4-BE49-F238E27FC236}">
                <a16:creationId xmlns:a16="http://schemas.microsoft.com/office/drawing/2014/main" id="{ADEC6DEF-E1AE-49CB-A157-A2376B1E8308}"/>
              </a:ext>
            </a:extLst>
          </p:cNvPr>
          <p:cNvSpPr>
            <a:spLocks noGrp="1"/>
          </p:cNvSpPr>
          <p:nvPr>
            <p:ph sz="quarter" idx="13"/>
          </p:nvPr>
        </p:nvSpPr>
        <p:spPr>
          <a:prstGeom prst="rect">
            <a:avLst/>
          </a:prstGeom>
        </p:spPr>
        <p:txBody>
          <a:bodyPr/>
          <a:lstStyle/>
          <a:p>
            <a:r>
              <a:rPr lang="en-US" sz="2000" dirty="0"/>
              <a:t>A coordinator is required to transmit a control beacon frame (C-Beacon) on the control channel (C-Channel) at regular intervals of </a:t>
            </a:r>
            <a:r>
              <a:rPr lang="en-US" sz="2000" i="1" dirty="0"/>
              <a:t>T</a:t>
            </a:r>
            <a:r>
              <a:rPr lang="en-US" sz="2000" i="1" baseline="-25000" dirty="0"/>
              <a:t>C</a:t>
            </a:r>
            <a:r>
              <a:rPr lang="en-US" sz="2000" dirty="0"/>
              <a:t> seconds.</a:t>
            </a:r>
          </a:p>
          <a:p>
            <a:pPr lvl="1"/>
            <a:r>
              <a:rPr lang="en-US" dirty="0"/>
              <a:t>Prior to emitting the first C-Beacon, the coordinator must perform Clear Channel Assessment (CCA) to ensure the channel is clear.</a:t>
            </a:r>
          </a:p>
          <a:p>
            <a:pPr lvl="1"/>
            <a:r>
              <a:rPr lang="en-US" dirty="0"/>
              <a:t>The C-Beacon Period, </a:t>
            </a:r>
            <a:r>
              <a:rPr lang="en-US" i="1" dirty="0"/>
              <a:t>T</a:t>
            </a:r>
            <a:r>
              <a:rPr lang="en-US" i="1" baseline="-25000" dirty="0"/>
              <a:t>C</a:t>
            </a:r>
            <a:r>
              <a:rPr lang="en-US" dirty="0"/>
              <a:t>, is randomly selected by the coordinator within the range of </a:t>
            </a:r>
            <a:r>
              <a:rPr lang="en-US" i="1" dirty="0" err="1"/>
              <a:t>T</a:t>
            </a:r>
            <a:r>
              <a:rPr lang="en-US" i="1" baseline="-25000" dirty="0" err="1"/>
              <a:t>C,</a:t>
            </a:r>
            <a:r>
              <a:rPr lang="en-US" baseline="-25000" dirty="0" err="1"/>
              <a:t>min</a:t>
            </a:r>
            <a:r>
              <a:rPr lang="en-US" dirty="0"/>
              <a:t> to </a:t>
            </a:r>
            <a:r>
              <a:rPr lang="en-US" i="1" dirty="0" err="1"/>
              <a:t>T</a:t>
            </a:r>
            <a:r>
              <a:rPr lang="en-US" i="1" baseline="-25000" dirty="0" err="1"/>
              <a:t>C,</a:t>
            </a:r>
            <a:r>
              <a:rPr lang="en-US" baseline="-25000" dirty="0" err="1"/>
              <a:t>max</a:t>
            </a:r>
            <a:r>
              <a:rPr lang="en-US" dirty="0"/>
              <a:t>.</a:t>
            </a:r>
          </a:p>
        </p:txBody>
      </p:sp>
      <p:sp>
        <p:nvSpPr>
          <p:cNvPr id="4" name="日付プレースホルダー 3">
            <a:extLst>
              <a:ext uri="{FF2B5EF4-FFF2-40B4-BE49-F238E27FC236}">
                <a16:creationId xmlns:a16="http://schemas.microsoft.com/office/drawing/2014/main" id="{3AA2A79B-42F2-7FBF-86F2-550B7272010D}"/>
              </a:ext>
            </a:extLst>
          </p:cNvPr>
          <p:cNvSpPr>
            <a:spLocks noGrp="1"/>
          </p:cNvSpPr>
          <p:nvPr>
            <p:ph type="dt" idx="10"/>
          </p:nvPr>
        </p:nvSpPr>
        <p:spPr>
          <a:xfrm>
            <a:off x="685799" y="304800"/>
            <a:ext cx="2287317" cy="246221"/>
          </a:xfrm>
        </p:spPr>
        <p:txBody>
          <a:bodyPr/>
          <a:lstStyle/>
          <a:p>
            <a:r>
              <a:rPr lang="en-US" altLang="ja-JP"/>
              <a:t>July 2025</a:t>
            </a:r>
            <a:endParaRPr lang="en-US" dirty="0"/>
          </a:p>
        </p:txBody>
      </p:sp>
      <p:sp>
        <p:nvSpPr>
          <p:cNvPr id="5" name="object 8">
            <a:extLst>
              <a:ext uri="{FF2B5EF4-FFF2-40B4-BE49-F238E27FC236}">
                <a16:creationId xmlns:a16="http://schemas.microsoft.com/office/drawing/2014/main" id="{01F11C64-A0E3-77F3-4F4D-F9585B299838}"/>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93</a:t>
            </a:fld>
            <a:endParaRPr sz="1200" dirty="0">
              <a:latin typeface="Times New Roman"/>
              <a:cs typeface="Times New Roman"/>
            </a:endParaRPr>
          </a:p>
        </p:txBody>
      </p:sp>
      <p:sp>
        <p:nvSpPr>
          <p:cNvPr id="6" name="object 10">
            <a:extLst>
              <a:ext uri="{FF2B5EF4-FFF2-40B4-BE49-F238E27FC236}">
                <a16:creationId xmlns:a16="http://schemas.microsoft.com/office/drawing/2014/main" id="{FDDCD54E-E401-633C-2D48-8DF1D32A0351}"/>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0664327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6513-5FA5-4DA7-A0CA-8A5713AACD2F}"/>
              </a:ext>
            </a:extLst>
          </p:cNvPr>
          <p:cNvSpPr>
            <a:spLocks noGrp="1"/>
          </p:cNvSpPr>
          <p:nvPr>
            <p:ph type="title"/>
          </p:nvPr>
        </p:nvSpPr>
        <p:spPr>
          <a:xfrm>
            <a:off x="374902" y="692438"/>
            <a:ext cx="8229600" cy="731520"/>
          </a:xfrm>
        </p:spPr>
        <p:txBody>
          <a:bodyPr/>
          <a:lstStyle/>
          <a:p>
            <a:r>
              <a:rPr lang="en-US" sz="2800" b="1" dirty="0">
                <a:latin typeface="+mn-ea"/>
                <a:ea typeface="+mn-ea"/>
              </a:rPr>
              <a:t>(4) Why is the C-Beacon Period Random?</a:t>
            </a:r>
          </a:p>
        </p:txBody>
      </p:sp>
      <p:sp>
        <p:nvSpPr>
          <p:cNvPr id="3" name="Content Placeholder 2">
            <a:extLst>
              <a:ext uri="{FF2B5EF4-FFF2-40B4-BE49-F238E27FC236}">
                <a16:creationId xmlns:a16="http://schemas.microsoft.com/office/drawing/2014/main" id="{ADEC6DEF-E1AE-49CB-A157-A2376B1E8308}"/>
              </a:ext>
            </a:extLst>
          </p:cNvPr>
          <p:cNvSpPr>
            <a:spLocks noGrp="1"/>
          </p:cNvSpPr>
          <p:nvPr>
            <p:ph sz="quarter" idx="13"/>
          </p:nvPr>
        </p:nvSpPr>
        <p:spPr>
          <a:prstGeom prst="rect">
            <a:avLst/>
          </a:prstGeom>
        </p:spPr>
        <p:txBody>
          <a:bodyPr/>
          <a:lstStyle/>
          <a:p>
            <a:r>
              <a:rPr lang="en-US" sz="1600" dirty="0"/>
              <a:t>When all coordinators transmit their C-Beacons at the same interval, a collision between C-Beacons will persist indefinitely, causing ongoing interference.</a:t>
            </a:r>
          </a:p>
          <a:p>
            <a:r>
              <a:rPr lang="en-US" sz="1600" dirty="0"/>
              <a:t>However, by assigning each coordinator a different interval, collisions can be minimized or eliminated.</a:t>
            </a:r>
          </a:p>
          <a:p>
            <a:r>
              <a:rPr lang="en-US" sz="1600" dirty="0"/>
              <a:t>It is desirable to choose intervals that are relatively prime or have a large greatest common multiple, as this reduces the likelihood of future collisions and enhances overall network performance.</a:t>
            </a:r>
          </a:p>
        </p:txBody>
      </p:sp>
      <p:pic>
        <p:nvPicPr>
          <p:cNvPr id="7" name="Graphic 1">
            <a:extLst>
              <a:ext uri="{FF2B5EF4-FFF2-40B4-BE49-F238E27FC236}">
                <a16:creationId xmlns:a16="http://schemas.microsoft.com/office/drawing/2014/main" id="{96A0E549-0F4A-37AA-1D2F-213F6408D3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70607" y="3910086"/>
            <a:ext cx="6215561" cy="2479893"/>
          </a:xfrm>
          <a:prstGeom prst="rect">
            <a:avLst/>
          </a:prstGeom>
        </p:spPr>
      </p:pic>
      <p:sp>
        <p:nvSpPr>
          <p:cNvPr id="4" name="日付プレースホルダー 3">
            <a:extLst>
              <a:ext uri="{FF2B5EF4-FFF2-40B4-BE49-F238E27FC236}">
                <a16:creationId xmlns:a16="http://schemas.microsoft.com/office/drawing/2014/main" id="{4C4B052D-B5A8-240C-CA3F-921CD545AABA}"/>
              </a:ext>
            </a:extLst>
          </p:cNvPr>
          <p:cNvSpPr>
            <a:spLocks noGrp="1"/>
          </p:cNvSpPr>
          <p:nvPr>
            <p:ph type="dt" idx="10"/>
          </p:nvPr>
        </p:nvSpPr>
        <p:spPr>
          <a:xfrm>
            <a:off x="684482" y="363379"/>
            <a:ext cx="2287317" cy="246221"/>
          </a:xfrm>
        </p:spPr>
        <p:txBody>
          <a:bodyPr/>
          <a:lstStyle/>
          <a:p>
            <a:r>
              <a:rPr lang="en-US" altLang="ja-JP"/>
              <a:t>July 2025</a:t>
            </a:r>
            <a:endParaRPr lang="en-US" dirty="0"/>
          </a:p>
        </p:txBody>
      </p:sp>
      <p:sp>
        <p:nvSpPr>
          <p:cNvPr id="5" name="object 8">
            <a:extLst>
              <a:ext uri="{FF2B5EF4-FFF2-40B4-BE49-F238E27FC236}">
                <a16:creationId xmlns:a16="http://schemas.microsoft.com/office/drawing/2014/main" id="{FEE6CEB8-85AB-10DC-B516-BA49E6350E92}"/>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94</a:t>
            </a:fld>
            <a:endParaRPr sz="1200" dirty="0">
              <a:latin typeface="Times New Roman"/>
              <a:cs typeface="Times New Roman"/>
            </a:endParaRPr>
          </a:p>
        </p:txBody>
      </p:sp>
      <p:sp>
        <p:nvSpPr>
          <p:cNvPr id="6" name="object 10">
            <a:extLst>
              <a:ext uri="{FF2B5EF4-FFF2-40B4-BE49-F238E27FC236}">
                <a16:creationId xmlns:a16="http://schemas.microsoft.com/office/drawing/2014/main" id="{C7D9A6A5-35F5-DD68-768C-99307210476F}"/>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7480499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6513-5FA5-4DA7-A0CA-8A5713AACD2F}"/>
              </a:ext>
            </a:extLst>
          </p:cNvPr>
          <p:cNvSpPr>
            <a:spLocks noGrp="1"/>
          </p:cNvSpPr>
          <p:nvPr>
            <p:ph type="title"/>
          </p:nvPr>
        </p:nvSpPr>
        <p:spPr/>
        <p:txBody>
          <a:bodyPr/>
          <a:lstStyle/>
          <a:p>
            <a:r>
              <a:rPr lang="en-US" sz="3200" b="1" dirty="0">
                <a:latin typeface="+mn-ea"/>
                <a:ea typeface="+mn-ea"/>
              </a:rPr>
              <a:t>(5) Data Channel</a:t>
            </a:r>
          </a:p>
        </p:txBody>
      </p:sp>
      <p:sp>
        <p:nvSpPr>
          <p:cNvPr id="3" name="Content Placeholder 2">
            <a:extLst>
              <a:ext uri="{FF2B5EF4-FFF2-40B4-BE49-F238E27FC236}">
                <a16:creationId xmlns:a16="http://schemas.microsoft.com/office/drawing/2014/main" id="{ADEC6DEF-E1AE-49CB-A157-A2376B1E8308}"/>
              </a:ext>
            </a:extLst>
          </p:cNvPr>
          <p:cNvSpPr>
            <a:spLocks noGrp="1"/>
          </p:cNvSpPr>
          <p:nvPr>
            <p:ph sz="quarter" idx="13"/>
          </p:nvPr>
        </p:nvSpPr>
        <p:spPr>
          <a:prstGeom prst="rect">
            <a:avLst/>
          </a:prstGeom>
        </p:spPr>
        <p:txBody>
          <a:bodyPr/>
          <a:lstStyle/>
          <a:p>
            <a:r>
              <a:rPr lang="en-US" sz="1600" dirty="0"/>
              <a:t>Both coordinators and nodes have the capability to transmit on the data channel (D-Channel).</a:t>
            </a:r>
          </a:p>
          <a:p>
            <a:r>
              <a:rPr lang="en-US" sz="1600" dirty="0"/>
              <a:t>The time axis in a D-Channel is divided into superframes, each with a fixed duration of </a:t>
            </a:r>
            <a:r>
              <a:rPr lang="en-US" sz="1600" i="1" dirty="0"/>
              <a:t>T</a:t>
            </a:r>
            <a:r>
              <a:rPr lang="en-US" sz="1600" i="1" baseline="-25000" dirty="0"/>
              <a:t>D</a:t>
            </a:r>
            <a:r>
              <a:rPr lang="en-US" sz="1600" dirty="0"/>
              <a:t> seconds.</a:t>
            </a:r>
          </a:p>
          <a:p>
            <a:r>
              <a:rPr lang="en-US" sz="1600" dirty="0"/>
              <a:t>Within each superframe, the time axis is further divided into time slots, each with a fixed duration of </a:t>
            </a:r>
            <a:r>
              <a:rPr lang="en-US" sz="1600" i="1" dirty="0"/>
              <a:t>T</a:t>
            </a:r>
            <a:r>
              <a:rPr lang="en-US" sz="1600" i="1" baseline="-25000" dirty="0"/>
              <a:t>S</a:t>
            </a:r>
            <a:r>
              <a:rPr lang="en-US" sz="1600" dirty="0"/>
              <a:t> seconds.</a:t>
            </a:r>
          </a:p>
          <a:p>
            <a:r>
              <a:rPr lang="en-US" sz="1600" dirty="0"/>
              <a:t>The superframe consist of four distinct periods:</a:t>
            </a:r>
          </a:p>
          <a:p>
            <a:pPr lvl="1"/>
            <a:r>
              <a:rPr lang="en-US" sz="1600" dirty="0"/>
              <a:t>Network Management Period (NMP): This period consist of </a:t>
            </a:r>
            <a:r>
              <a:rPr lang="en-US" sz="1600" i="1" dirty="0"/>
              <a:t>N</a:t>
            </a:r>
            <a:r>
              <a:rPr lang="en-US" sz="1600" i="1" baseline="-25000" dirty="0"/>
              <a:t>NMP</a:t>
            </a:r>
            <a:r>
              <a:rPr lang="en-US" sz="1600" dirty="0"/>
              <a:t> time slots, which are dedicated to transmitting network management frames, such as data beacons.</a:t>
            </a:r>
          </a:p>
          <a:p>
            <a:pPr lvl="1"/>
            <a:r>
              <a:rPr lang="en-US" sz="1600" dirty="0"/>
              <a:t>Contention Free Period (CFP): This period consist of </a:t>
            </a:r>
            <a:r>
              <a:rPr lang="en-US" sz="1600" i="1" dirty="0"/>
              <a:t>N</a:t>
            </a:r>
            <a:r>
              <a:rPr lang="en-US" sz="1600" i="1" baseline="-25000" dirty="0"/>
              <a:t>CFP</a:t>
            </a:r>
            <a:r>
              <a:rPr lang="en-US" sz="1600" dirty="0"/>
              <a:t> time slots, which are reserved for transmitting scheduled frames.</a:t>
            </a:r>
          </a:p>
          <a:p>
            <a:pPr lvl="1"/>
            <a:r>
              <a:rPr lang="en-US" sz="1600" dirty="0"/>
              <a:t>Contention Access Period (CAP): This period consist of </a:t>
            </a:r>
            <a:r>
              <a:rPr lang="en-US" sz="1600" i="1" dirty="0"/>
              <a:t>N</a:t>
            </a:r>
            <a:r>
              <a:rPr lang="en-US" sz="1600" i="1" baseline="-25000" dirty="0"/>
              <a:t>CAP</a:t>
            </a:r>
            <a:r>
              <a:rPr lang="en-US" sz="1600" dirty="0"/>
              <a:t> time slots, which are used for transmitting unscheduled frames.</a:t>
            </a:r>
          </a:p>
          <a:p>
            <a:pPr lvl="1"/>
            <a:r>
              <a:rPr lang="en-US" sz="1600" dirty="0"/>
              <a:t>Inactive Period: During this period, no frames are transmitted.</a:t>
            </a:r>
          </a:p>
        </p:txBody>
      </p:sp>
      <p:sp>
        <p:nvSpPr>
          <p:cNvPr id="4" name="日付プレースホルダー 3">
            <a:extLst>
              <a:ext uri="{FF2B5EF4-FFF2-40B4-BE49-F238E27FC236}">
                <a16:creationId xmlns:a16="http://schemas.microsoft.com/office/drawing/2014/main" id="{148ED5E6-8B89-402A-D9FE-6DADCD4C3888}"/>
              </a:ext>
            </a:extLst>
          </p:cNvPr>
          <p:cNvSpPr>
            <a:spLocks noGrp="1"/>
          </p:cNvSpPr>
          <p:nvPr>
            <p:ph type="dt" idx="10"/>
          </p:nvPr>
        </p:nvSpPr>
        <p:spPr>
          <a:xfrm>
            <a:off x="684482" y="313610"/>
            <a:ext cx="2287317" cy="219790"/>
          </a:xfrm>
        </p:spPr>
        <p:txBody>
          <a:bodyPr/>
          <a:lstStyle/>
          <a:p>
            <a:r>
              <a:rPr lang="en-US" altLang="ja-JP"/>
              <a:t>July 2025</a:t>
            </a:r>
            <a:endParaRPr lang="en-US" dirty="0"/>
          </a:p>
        </p:txBody>
      </p:sp>
      <p:sp>
        <p:nvSpPr>
          <p:cNvPr id="5" name="object 8">
            <a:extLst>
              <a:ext uri="{FF2B5EF4-FFF2-40B4-BE49-F238E27FC236}">
                <a16:creationId xmlns:a16="http://schemas.microsoft.com/office/drawing/2014/main" id="{6E2B7FF8-533E-5C41-3570-61DB792C7E82}"/>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95</a:t>
            </a:fld>
            <a:endParaRPr sz="1200" dirty="0">
              <a:latin typeface="Times New Roman"/>
              <a:cs typeface="Times New Roman"/>
            </a:endParaRPr>
          </a:p>
        </p:txBody>
      </p:sp>
      <p:sp>
        <p:nvSpPr>
          <p:cNvPr id="6" name="object 10">
            <a:extLst>
              <a:ext uri="{FF2B5EF4-FFF2-40B4-BE49-F238E27FC236}">
                <a16:creationId xmlns:a16="http://schemas.microsoft.com/office/drawing/2014/main" id="{991DD274-662A-8D6B-DF4F-E12A4799DBC5}"/>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4686479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6513-5FA5-4DA7-A0CA-8A5713AACD2F}"/>
              </a:ext>
            </a:extLst>
          </p:cNvPr>
          <p:cNvSpPr>
            <a:spLocks noGrp="1"/>
          </p:cNvSpPr>
          <p:nvPr>
            <p:ph type="title"/>
          </p:nvPr>
        </p:nvSpPr>
        <p:spPr/>
        <p:txBody>
          <a:bodyPr/>
          <a:lstStyle/>
          <a:p>
            <a:r>
              <a:rPr lang="en-US" sz="3200" b="1" dirty="0">
                <a:latin typeface="+mn-ea"/>
                <a:ea typeface="+mn-ea"/>
              </a:rPr>
              <a:t>(5) Data Channel (cont.)</a:t>
            </a:r>
          </a:p>
        </p:txBody>
      </p:sp>
      <p:sp>
        <p:nvSpPr>
          <p:cNvPr id="3" name="Content Placeholder 2">
            <a:extLst>
              <a:ext uri="{FF2B5EF4-FFF2-40B4-BE49-F238E27FC236}">
                <a16:creationId xmlns:a16="http://schemas.microsoft.com/office/drawing/2014/main" id="{ADEC6DEF-E1AE-49CB-A157-A2376B1E8308}"/>
              </a:ext>
            </a:extLst>
          </p:cNvPr>
          <p:cNvSpPr>
            <a:spLocks noGrp="1"/>
          </p:cNvSpPr>
          <p:nvPr>
            <p:ph sz="quarter" idx="13"/>
          </p:nvPr>
        </p:nvSpPr>
        <p:spPr>
          <a:prstGeom prst="rect">
            <a:avLst/>
          </a:prstGeom>
        </p:spPr>
        <p:txBody>
          <a:bodyPr/>
          <a:lstStyle/>
          <a:p>
            <a:r>
              <a:rPr lang="en-US" sz="1600" dirty="0"/>
              <a:t>Each coordinator is required to select one D-Channel.</a:t>
            </a:r>
          </a:p>
          <a:p>
            <a:r>
              <a:rPr lang="en-US" sz="1600" dirty="0"/>
              <a:t>To achieve higher dependability, a coordinator may support the use of multiple D-Channels simultaneously.</a:t>
            </a:r>
          </a:p>
          <a:p>
            <a:r>
              <a:rPr lang="en-US" sz="1600" dirty="0"/>
              <a:t>Within each superframe of the selected D-Channel, a coordinator transmits a data beacon frame (D-Beacon) on a single time slot from the Network Management Period (NMP).</a:t>
            </a:r>
          </a:p>
        </p:txBody>
      </p:sp>
      <p:pic>
        <p:nvPicPr>
          <p:cNvPr id="7" name="Graphic 5">
            <a:extLst>
              <a:ext uri="{FF2B5EF4-FFF2-40B4-BE49-F238E27FC236}">
                <a16:creationId xmlns:a16="http://schemas.microsoft.com/office/drawing/2014/main" id="{F42D7D6C-8FCE-71D0-7780-97CB6CBE87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6000" y="3790950"/>
            <a:ext cx="5610225" cy="2381250"/>
          </a:xfrm>
          <a:prstGeom prst="rect">
            <a:avLst/>
          </a:prstGeom>
        </p:spPr>
      </p:pic>
      <p:sp>
        <p:nvSpPr>
          <p:cNvPr id="4" name="日付プレースホルダー 3">
            <a:extLst>
              <a:ext uri="{FF2B5EF4-FFF2-40B4-BE49-F238E27FC236}">
                <a16:creationId xmlns:a16="http://schemas.microsoft.com/office/drawing/2014/main" id="{EFD9785E-D053-94E4-64D1-371030D251D5}"/>
              </a:ext>
            </a:extLst>
          </p:cNvPr>
          <p:cNvSpPr>
            <a:spLocks noGrp="1"/>
          </p:cNvSpPr>
          <p:nvPr>
            <p:ph type="dt" idx="10"/>
          </p:nvPr>
        </p:nvSpPr>
        <p:spPr>
          <a:xfrm>
            <a:off x="684482" y="363379"/>
            <a:ext cx="2287317" cy="246221"/>
          </a:xfrm>
        </p:spPr>
        <p:txBody>
          <a:bodyPr/>
          <a:lstStyle/>
          <a:p>
            <a:r>
              <a:rPr lang="en-US" altLang="ja-JP"/>
              <a:t>July 2025</a:t>
            </a:r>
            <a:endParaRPr lang="en-US" dirty="0"/>
          </a:p>
        </p:txBody>
      </p:sp>
      <p:sp>
        <p:nvSpPr>
          <p:cNvPr id="5" name="object 8">
            <a:extLst>
              <a:ext uri="{FF2B5EF4-FFF2-40B4-BE49-F238E27FC236}">
                <a16:creationId xmlns:a16="http://schemas.microsoft.com/office/drawing/2014/main" id="{981609CC-ED94-5F9C-8976-E5E72EDB6A25}"/>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96</a:t>
            </a:fld>
            <a:endParaRPr sz="1200" dirty="0">
              <a:latin typeface="Times New Roman"/>
              <a:cs typeface="Times New Roman"/>
            </a:endParaRPr>
          </a:p>
        </p:txBody>
      </p:sp>
      <p:sp>
        <p:nvSpPr>
          <p:cNvPr id="6" name="object 10">
            <a:extLst>
              <a:ext uri="{FF2B5EF4-FFF2-40B4-BE49-F238E27FC236}">
                <a16:creationId xmlns:a16="http://schemas.microsoft.com/office/drawing/2014/main" id="{298F2785-2122-C856-3DE8-12CD77B7047E}"/>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2893339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6513-5FA5-4DA7-A0CA-8A5713AACD2F}"/>
              </a:ext>
            </a:extLst>
          </p:cNvPr>
          <p:cNvSpPr>
            <a:spLocks noGrp="1"/>
          </p:cNvSpPr>
          <p:nvPr>
            <p:ph type="title"/>
          </p:nvPr>
        </p:nvSpPr>
        <p:spPr/>
        <p:txBody>
          <a:bodyPr/>
          <a:lstStyle/>
          <a:p>
            <a:r>
              <a:rPr lang="en-US" sz="3200" b="1" dirty="0">
                <a:latin typeface="+mn-ea"/>
                <a:ea typeface="+mn-ea"/>
              </a:rPr>
              <a:t>(6) MAC Functions</a:t>
            </a:r>
          </a:p>
        </p:txBody>
      </p:sp>
      <p:sp>
        <p:nvSpPr>
          <p:cNvPr id="3" name="Content Placeholder 2">
            <a:extLst>
              <a:ext uri="{FF2B5EF4-FFF2-40B4-BE49-F238E27FC236}">
                <a16:creationId xmlns:a16="http://schemas.microsoft.com/office/drawing/2014/main" id="{ADEC6DEF-E1AE-49CB-A157-A2376B1E8308}"/>
              </a:ext>
            </a:extLst>
          </p:cNvPr>
          <p:cNvSpPr>
            <a:spLocks noGrp="1"/>
          </p:cNvSpPr>
          <p:nvPr>
            <p:ph sz="quarter" idx="13"/>
          </p:nvPr>
        </p:nvSpPr>
        <p:spPr>
          <a:prstGeom prst="rect">
            <a:avLst/>
          </a:prstGeom>
        </p:spPr>
        <p:txBody>
          <a:bodyPr/>
          <a:lstStyle/>
          <a:p>
            <a:r>
              <a:rPr lang="en-US" sz="2000" dirty="0"/>
              <a:t>BAN Creation</a:t>
            </a:r>
          </a:p>
          <a:p>
            <a:r>
              <a:rPr lang="en-US" sz="2000" dirty="0"/>
              <a:t>Superframe transition due to proximity of BAN piconets</a:t>
            </a:r>
          </a:p>
          <a:p>
            <a:r>
              <a:rPr lang="en-US" sz="2000" dirty="0"/>
              <a:t>Node Connection/Disconnection</a:t>
            </a:r>
          </a:p>
          <a:p>
            <a:r>
              <a:rPr lang="en-US" sz="2000" dirty="0"/>
              <a:t>Channel access</a:t>
            </a:r>
          </a:p>
          <a:p>
            <a:pPr lvl="1"/>
            <a:r>
              <a:rPr lang="en-US" dirty="0"/>
              <a:t>Contention Free Period – TDMA</a:t>
            </a:r>
          </a:p>
          <a:p>
            <a:pPr lvl="1"/>
            <a:r>
              <a:rPr lang="en-US" dirty="0"/>
              <a:t>Contention Access Period – Slotted aloha</a:t>
            </a:r>
          </a:p>
        </p:txBody>
      </p:sp>
      <p:sp>
        <p:nvSpPr>
          <p:cNvPr id="4" name="日付プレースホルダー 3">
            <a:extLst>
              <a:ext uri="{FF2B5EF4-FFF2-40B4-BE49-F238E27FC236}">
                <a16:creationId xmlns:a16="http://schemas.microsoft.com/office/drawing/2014/main" id="{E717B301-179B-28F3-1C4B-E8C2EE9F04BA}"/>
              </a:ext>
            </a:extLst>
          </p:cNvPr>
          <p:cNvSpPr>
            <a:spLocks noGrp="1"/>
          </p:cNvSpPr>
          <p:nvPr>
            <p:ph type="dt" idx="10"/>
          </p:nvPr>
        </p:nvSpPr>
        <p:spPr>
          <a:xfrm>
            <a:off x="685799" y="304800"/>
            <a:ext cx="2287317" cy="246221"/>
          </a:xfrm>
        </p:spPr>
        <p:txBody>
          <a:bodyPr/>
          <a:lstStyle/>
          <a:p>
            <a:r>
              <a:rPr lang="en-US" altLang="ja-JP"/>
              <a:t>July 2025</a:t>
            </a:r>
            <a:endParaRPr lang="en-US" dirty="0"/>
          </a:p>
        </p:txBody>
      </p:sp>
      <p:sp>
        <p:nvSpPr>
          <p:cNvPr id="5" name="object 8">
            <a:extLst>
              <a:ext uri="{FF2B5EF4-FFF2-40B4-BE49-F238E27FC236}">
                <a16:creationId xmlns:a16="http://schemas.microsoft.com/office/drawing/2014/main" id="{98AD3115-4452-7F5A-BEDC-5E3FA9C623CA}"/>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97</a:t>
            </a:fld>
            <a:endParaRPr sz="1200" dirty="0">
              <a:latin typeface="Times New Roman"/>
              <a:cs typeface="Times New Roman"/>
            </a:endParaRPr>
          </a:p>
        </p:txBody>
      </p:sp>
      <p:sp>
        <p:nvSpPr>
          <p:cNvPr id="6" name="object 10">
            <a:extLst>
              <a:ext uri="{FF2B5EF4-FFF2-40B4-BE49-F238E27FC236}">
                <a16:creationId xmlns:a16="http://schemas.microsoft.com/office/drawing/2014/main" id="{279B1C9F-C3D2-D4C5-43FA-1E61A67F60D5}"/>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17033121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6513-5FA5-4DA7-A0CA-8A5713AACD2F}"/>
              </a:ext>
            </a:extLst>
          </p:cNvPr>
          <p:cNvSpPr>
            <a:spLocks noGrp="1"/>
          </p:cNvSpPr>
          <p:nvPr>
            <p:ph type="title"/>
          </p:nvPr>
        </p:nvSpPr>
        <p:spPr/>
        <p:txBody>
          <a:bodyPr/>
          <a:lstStyle/>
          <a:p>
            <a:pPr algn="l"/>
            <a:r>
              <a:rPr lang="en-US" sz="3200" b="1" dirty="0">
                <a:latin typeface="+mn-ea"/>
                <a:ea typeface="+mn-ea"/>
              </a:rPr>
              <a:t>(7) BAN Creation</a:t>
            </a:r>
          </a:p>
        </p:txBody>
      </p:sp>
      <p:sp>
        <p:nvSpPr>
          <p:cNvPr id="3" name="Content Placeholder 2">
            <a:extLst>
              <a:ext uri="{FF2B5EF4-FFF2-40B4-BE49-F238E27FC236}">
                <a16:creationId xmlns:a16="http://schemas.microsoft.com/office/drawing/2014/main" id="{ADEC6DEF-E1AE-49CB-A157-A2376B1E8308}"/>
              </a:ext>
            </a:extLst>
          </p:cNvPr>
          <p:cNvSpPr>
            <a:spLocks noGrp="1"/>
          </p:cNvSpPr>
          <p:nvPr>
            <p:ph sz="quarter" idx="13"/>
          </p:nvPr>
        </p:nvSpPr>
        <p:spPr>
          <a:xfrm>
            <a:off x="685799" y="1844675"/>
            <a:ext cx="5002823" cy="4459872"/>
          </a:xfrm>
          <a:prstGeom prst="rect">
            <a:avLst/>
          </a:prstGeom>
        </p:spPr>
        <p:txBody>
          <a:bodyPr/>
          <a:lstStyle/>
          <a:p>
            <a:r>
              <a:rPr lang="en-US" sz="1600" b="1" dirty="0"/>
              <a:t>Neighbor BAN Detection</a:t>
            </a:r>
            <a:r>
              <a:rPr lang="en-US" sz="1600" dirty="0"/>
              <a:t>: The coordinator monitors the C-Channel to identify neighboring BANs and determine their presence.</a:t>
            </a:r>
          </a:p>
          <a:p>
            <a:r>
              <a:rPr lang="en-US" sz="1600" b="1" dirty="0"/>
              <a:t>BAN ID Selection</a:t>
            </a:r>
            <a:r>
              <a:rPr lang="en-US" sz="1600" dirty="0"/>
              <a:t>: The coordinator selects an available BAN ID that is not currently in use by neighboring BANs to ensure uniqueness within the network.</a:t>
            </a:r>
          </a:p>
          <a:p>
            <a:r>
              <a:rPr lang="en-US" sz="1600" b="1" dirty="0"/>
              <a:t>Data Channel (D-Channel) Selection</a:t>
            </a:r>
            <a:r>
              <a:rPr lang="en-US" sz="1600" dirty="0"/>
              <a:t>: The coordinator chooses a suitable D-Channel for communication. D-Channel Occupancy Indexes obtained from neighboring BAN’s C-Beacons can be used to determine which D-Channel to use.</a:t>
            </a:r>
          </a:p>
          <a:p>
            <a:r>
              <a:rPr lang="en-US" sz="1600" b="1" dirty="0"/>
              <a:t>D-Channel Synchronization</a:t>
            </a:r>
            <a:r>
              <a:rPr lang="en-US" sz="1600" dirty="0"/>
              <a:t>: If other BANs are using the same D-Channel, the coordinator synchronizes to the superframe of the BAN(s) already using that D-Channel.</a:t>
            </a:r>
          </a:p>
        </p:txBody>
      </p:sp>
      <p:pic>
        <p:nvPicPr>
          <p:cNvPr id="7" name="Graphic 2">
            <a:extLst>
              <a:ext uri="{FF2B5EF4-FFF2-40B4-BE49-F238E27FC236}">
                <a16:creationId xmlns:a16="http://schemas.microsoft.com/office/drawing/2014/main" id="{4E0BD035-7829-AF99-CF0B-105AFBAE7B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4778" y="771232"/>
            <a:ext cx="4216814" cy="5618747"/>
          </a:xfrm>
          <a:prstGeom prst="rect">
            <a:avLst/>
          </a:prstGeom>
        </p:spPr>
      </p:pic>
      <p:sp>
        <p:nvSpPr>
          <p:cNvPr id="8" name="Rectangle 7">
            <a:extLst>
              <a:ext uri="{FF2B5EF4-FFF2-40B4-BE49-F238E27FC236}">
                <a16:creationId xmlns:a16="http://schemas.microsoft.com/office/drawing/2014/main" id="{7C59DBE3-61E7-EC74-2376-CD0ED5B72EDA}"/>
              </a:ext>
            </a:extLst>
          </p:cNvPr>
          <p:cNvSpPr/>
          <p:nvPr/>
        </p:nvSpPr>
        <p:spPr>
          <a:xfrm>
            <a:off x="6032665" y="771232"/>
            <a:ext cx="2675906" cy="3180282"/>
          </a:xfrm>
          <a:prstGeom prst="rect">
            <a:avLst/>
          </a:prstGeom>
          <a:solidFill>
            <a:schemeClr val="bg1">
              <a:lumMod val="85000"/>
              <a:alpha val="20000"/>
            </a:schemeClr>
          </a:solidFill>
          <a:ln w="6350">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Times New Roman"/>
              <a:ea typeface="+mn-ea"/>
              <a:cs typeface="+mn-cs"/>
              <a:sym typeface="Arial"/>
            </a:endParaRPr>
          </a:p>
        </p:txBody>
      </p:sp>
      <p:sp>
        <p:nvSpPr>
          <p:cNvPr id="4" name="日付プレースホルダー 3">
            <a:extLst>
              <a:ext uri="{FF2B5EF4-FFF2-40B4-BE49-F238E27FC236}">
                <a16:creationId xmlns:a16="http://schemas.microsoft.com/office/drawing/2014/main" id="{52891062-39E0-8D11-D6D9-87A562607ACA}"/>
              </a:ext>
            </a:extLst>
          </p:cNvPr>
          <p:cNvSpPr>
            <a:spLocks noGrp="1"/>
          </p:cNvSpPr>
          <p:nvPr>
            <p:ph type="dt" idx="10"/>
          </p:nvPr>
        </p:nvSpPr>
        <p:spPr>
          <a:xfrm>
            <a:off x="684482" y="304800"/>
            <a:ext cx="2287317" cy="246221"/>
          </a:xfrm>
        </p:spPr>
        <p:txBody>
          <a:bodyPr/>
          <a:lstStyle/>
          <a:p>
            <a:r>
              <a:rPr lang="en-US" altLang="ja-JP"/>
              <a:t>July 2025</a:t>
            </a:r>
            <a:endParaRPr lang="en-US" dirty="0"/>
          </a:p>
        </p:txBody>
      </p:sp>
      <p:sp>
        <p:nvSpPr>
          <p:cNvPr id="5" name="object 8">
            <a:extLst>
              <a:ext uri="{FF2B5EF4-FFF2-40B4-BE49-F238E27FC236}">
                <a16:creationId xmlns:a16="http://schemas.microsoft.com/office/drawing/2014/main" id="{AD08FBC4-A280-8D06-01BC-A4651F26BFEC}"/>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98</a:t>
            </a:fld>
            <a:endParaRPr sz="1200" dirty="0">
              <a:latin typeface="Times New Roman"/>
              <a:cs typeface="Times New Roman"/>
            </a:endParaRPr>
          </a:p>
        </p:txBody>
      </p:sp>
      <p:sp>
        <p:nvSpPr>
          <p:cNvPr id="6" name="object 10">
            <a:extLst>
              <a:ext uri="{FF2B5EF4-FFF2-40B4-BE49-F238E27FC236}">
                <a16:creationId xmlns:a16="http://schemas.microsoft.com/office/drawing/2014/main" id="{62B86BC2-297C-4FC7-343C-147762CD17EB}"/>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8552665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6513-5FA5-4DA7-A0CA-8A5713AACD2F}"/>
              </a:ext>
            </a:extLst>
          </p:cNvPr>
          <p:cNvSpPr>
            <a:spLocks noGrp="1"/>
          </p:cNvSpPr>
          <p:nvPr>
            <p:ph type="title"/>
          </p:nvPr>
        </p:nvSpPr>
        <p:spPr>
          <a:xfrm>
            <a:off x="503274" y="748532"/>
            <a:ext cx="7772400" cy="731520"/>
          </a:xfrm>
        </p:spPr>
        <p:txBody>
          <a:bodyPr/>
          <a:lstStyle/>
          <a:p>
            <a:pPr algn="l"/>
            <a:r>
              <a:rPr lang="en-US" sz="3200" b="1" dirty="0">
                <a:latin typeface="+mn-ea"/>
                <a:ea typeface="+mn-ea"/>
              </a:rPr>
              <a:t>(7) BAN Creation (cont.)</a:t>
            </a:r>
          </a:p>
        </p:txBody>
      </p:sp>
      <p:sp>
        <p:nvSpPr>
          <p:cNvPr id="3" name="Content Placeholder 2">
            <a:extLst>
              <a:ext uri="{FF2B5EF4-FFF2-40B4-BE49-F238E27FC236}">
                <a16:creationId xmlns:a16="http://schemas.microsoft.com/office/drawing/2014/main" id="{ADEC6DEF-E1AE-49CB-A157-A2376B1E8308}"/>
              </a:ext>
            </a:extLst>
          </p:cNvPr>
          <p:cNvSpPr>
            <a:spLocks noGrp="1"/>
          </p:cNvSpPr>
          <p:nvPr>
            <p:ph sz="quarter" idx="13"/>
          </p:nvPr>
        </p:nvSpPr>
        <p:spPr>
          <a:xfrm>
            <a:off x="685799" y="1678425"/>
            <a:ext cx="5002823" cy="4459872"/>
          </a:xfrm>
          <a:prstGeom prst="rect">
            <a:avLst/>
          </a:prstGeom>
        </p:spPr>
        <p:txBody>
          <a:bodyPr/>
          <a:lstStyle/>
          <a:p>
            <a:r>
              <a:rPr lang="en-US" sz="1600" b="1" dirty="0"/>
              <a:t>D-Beacon Position Selection</a:t>
            </a:r>
            <a:r>
              <a:rPr lang="en-US" sz="1600" dirty="0"/>
              <a:t>: The coordinator selects a specific position for the D-Beacon transmission within the Network Management Period (NMP) of the superframe. It ensures that the chosen position does not overlap with neighboring BANs using the same D-Channel. </a:t>
            </a:r>
          </a:p>
          <a:p>
            <a:r>
              <a:rPr lang="en-US" sz="1600" b="1" dirty="0"/>
              <a:t>Periodic Control Beacon (C-Beacon) Transmission</a:t>
            </a:r>
            <a:r>
              <a:rPr lang="en-US" sz="1600" dirty="0"/>
              <a:t>: The coordinator transmits Control Beacons periodically on the C-Channel. The C-Beacon includes essential information such as the BAN ID, D-Channel number, and D-Beacon Position in NMP.</a:t>
            </a:r>
          </a:p>
          <a:p>
            <a:r>
              <a:rPr lang="en-US" sz="1600" b="1" dirty="0"/>
              <a:t>Periodic Data Beacon (D-Beacon) Transmission</a:t>
            </a:r>
            <a:r>
              <a:rPr lang="en-US" sz="1600" dirty="0"/>
              <a:t>: The coordinator transmits Data Beacons periodically on the D-Channel. The D-Beacon provides slot numbers indicating the start of the Contention Free Period (CFP) and the Contention Access Period (CAP) within each superframe.</a:t>
            </a:r>
          </a:p>
          <a:p>
            <a:endParaRPr lang="en-US" sz="1600" dirty="0"/>
          </a:p>
        </p:txBody>
      </p:sp>
      <p:pic>
        <p:nvPicPr>
          <p:cNvPr id="7" name="Graphic 2">
            <a:extLst>
              <a:ext uri="{FF2B5EF4-FFF2-40B4-BE49-F238E27FC236}">
                <a16:creationId xmlns:a16="http://schemas.microsoft.com/office/drawing/2014/main" id="{4E0BD035-7829-AF99-CF0B-105AFBAE7B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4778" y="771232"/>
            <a:ext cx="4216814" cy="5618747"/>
          </a:xfrm>
          <a:prstGeom prst="rect">
            <a:avLst/>
          </a:prstGeom>
        </p:spPr>
      </p:pic>
      <p:sp>
        <p:nvSpPr>
          <p:cNvPr id="8" name="Rectangle 7">
            <a:extLst>
              <a:ext uri="{FF2B5EF4-FFF2-40B4-BE49-F238E27FC236}">
                <a16:creationId xmlns:a16="http://schemas.microsoft.com/office/drawing/2014/main" id="{7C59DBE3-61E7-EC74-2376-CD0ED5B72EDA}"/>
              </a:ext>
            </a:extLst>
          </p:cNvPr>
          <p:cNvSpPr/>
          <p:nvPr/>
        </p:nvSpPr>
        <p:spPr>
          <a:xfrm>
            <a:off x="5688622" y="3895105"/>
            <a:ext cx="3158495" cy="2409441"/>
          </a:xfrm>
          <a:prstGeom prst="rect">
            <a:avLst/>
          </a:prstGeom>
          <a:solidFill>
            <a:schemeClr val="bg1">
              <a:lumMod val="85000"/>
              <a:alpha val="20000"/>
            </a:schemeClr>
          </a:solidFill>
          <a:ln w="6350">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Times New Roman"/>
              <a:ea typeface="+mn-ea"/>
              <a:cs typeface="+mn-cs"/>
              <a:sym typeface="Arial"/>
            </a:endParaRPr>
          </a:p>
        </p:txBody>
      </p:sp>
      <p:sp>
        <p:nvSpPr>
          <p:cNvPr id="4" name="日付プレースホルダー 3">
            <a:extLst>
              <a:ext uri="{FF2B5EF4-FFF2-40B4-BE49-F238E27FC236}">
                <a16:creationId xmlns:a16="http://schemas.microsoft.com/office/drawing/2014/main" id="{7335B906-EE96-672E-A6CC-F918EC530345}"/>
              </a:ext>
            </a:extLst>
          </p:cNvPr>
          <p:cNvSpPr>
            <a:spLocks noGrp="1"/>
          </p:cNvSpPr>
          <p:nvPr>
            <p:ph type="dt" idx="10"/>
          </p:nvPr>
        </p:nvSpPr>
        <p:spPr>
          <a:xfrm>
            <a:off x="533400" y="381000"/>
            <a:ext cx="2287317" cy="246221"/>
          </a:xfrm>
        </p:spPr>
        <p:txBody>
          <a:bodyPr/>
          <a:lstStyle/>
          <a:p>
            <a:r>
              <a:rPr lang="en-US" altLang="ja-JP"/>
              <a:t>July 2025</a:t>
            </a:r>
            <a:endParaRPr lang="en-US" dirty="0"/>
          </a:p>
        </p:txBody>
      </p:sp>
      <p:sp>
        <p:nvSpPr>
          <p:cNvPr id="5" name="object 8">
            <a:extLst>
              <a:ext uri="{FF2B5EF4-FFF2-40B4-BE49-F238E27FC236}">
                <a16:creationId xmlns:a16="http://schemas.microsoft.com/office/drawing/2014/main" id="{593D7858-261B-426B-4B91-84F3060EBBA5}"/>
              </a:ext>
            </a:extLst>
          </p:cNvPr>
          <p:cNvSpPr txBox="1"/>
          <p:nvPr/>
        </p:nvSpPr>
        <p:spPr>
          <a:xfrm>
            <a:off x="4038600" y="6511290"/>
            <a:ext cx="848995" cy="179536"/>
          </a:xfrm>
          <a:prstGeom prst="rect">
            <a:avLst/>
          </a:prstGeom>
        </p:spPr>
        <p:txBody>
          <a:bodyPr vert="horz" wrap="square" lIns="0" tIns="0" rIns="0" bIns="0" rtlCol="0">
            <a:spAutoFit/>
          </a:bodyPr>
          <a:lstStyle/>
          <a:p>
            <a:pPr marL="12700">
              <a:lnSpc>
                <a:spcPts val="1410"/>
              </a:lnSpc>
            </a:pPr>
            <a:r>
              <a:rPr sz="1200" spc="-20" dirty="0">
                <a:latin typeface="Times New Roman"/>
                <a:cs typeface="Times New Roman"/>
              </a:rPr>
              <a:t>Slide</a:t>
            </a:r>
            <a:r>
              <a:rPr sz="1200" spc="-5" dirty="0">
                <a:latin typeface="Times New Roman"/>
                <a:cs typeface="Times New Roman"/>
              </a:rPr>
              <a:t> </a:t>
            </a:r>
            <a:fld id="{81D60167-4931-47E6-BA6A-407CBD079E47}" type="slidenum">
              <a:rPr sz="1200" dirty="0">
                <a:latin typeface="Times New Roman"/>
                <a:cs typeface="Times New Roman"/>
              </a:rPr>
              <a:t>99</a:t>
            </a:fld>
            <a:endParaRPr sz="1200" dirty="0">
              <a:latin typeface="Times New Roman"/>
              <a:cs typeface="Times New Roman"/>
            </a:endParaRPr>
          </a:p>
        </p:txBody>
      </p:sp>
      <p:sp>
        <p:nvSpPr>
          <p:cNvPr id="6" name="object 10">
            <a:extLst>
              <a:ext uri="{FF2B5EF4-FFF2-40B4-BE49-F238E27FC236}">
                <a16:creationId xmlns:a16="http://schemas.microsoft.com/office/drawing/2014/main" id="{16F21860-B6B2-ED1B-4C85-A91E1C3763FD}"/>
              </a:ext>
            </a:extLst>
          </p:cNvPr>
          <p:cNvSpPr txBox="1"/>
          <p:nvPr/>
        </p:nvSpPr>
        <p:spPr>
          <a:xfrm>
            <a:off x="6400800" y="6473209"/>
            <a:ext cx="2203702" cy="179536"/>
          </a:xfrm>
          <a:prstGeom prst="rect">
            <a:avLst/>
          </a:prstGeom>
        </p:spPr>
        <p:txBody>
          <a:bodyPr vert="horz" wrap="square" lIns="0" tIns="0" rIns="0" bIns="0" rtlCol="0">
            <a:spAutoFit/>
          </a:bodyPr>
          <a:lstStyle/>
          <a:p>
            <a:pPr marL="12700">
              <a:lnSpc>
                <a:spcPts val="1410"/>
              </a:lnSpc>
            </a:pPr>
            <a:r>
              <a:rPr sz="1200" spc="-30" dirty="0">
                <a:latin typeface="Times New Roman"/>
                <a:cs typeface="Times New Roman"/>
              </a:rPr>
              <a:t>Ryuji </a:t>
            </a:r>
            <a:r>
              <a:rPr sz="1200" spc="-10" dirty="0">
                <a:latin typeface="Times New Roman"/>
                <a:cs typeface="Times New Roman"/>
              </a:rPr>
              <a:t>Kohno(YNU/YRP-IAI)</a:t>
            </a:r>
            <a:endParaRPr sz="1200" dirty="0">
              <a:latin typeface="Times New Roman"/>
              <a:cs typeface="Times New Roman"/>
            </a:endParaRPr>
          </a:p>
        </p:txBody>
      </p:sp>
    </p:spTree>
    <p:extLst>
      <p:ext uri="{BB962C8B-B14F-4D97-AF65-F5344CB8AC3E}">
        <p14:creationId xmlns:p14="http://schemas.microsoft.com/office/powerpoint/2010/main" val="636218056"/>
      </p:ext>
    </p:extLst>
  </p:cSld>
  <p:clrMapOvr>
    <a:masterClrMapping/>
  </p:clrMapOvr>
</p:sld>
</file>

<file path=ppt/theme/theme1.xml><?xml version="1.0" encoding="utf-8"?>
<a:theme xmlns:a="http://schemas.openxmlformats.org/drawingml/2006/main" name="2_IEEE-P802_15">
  <a:themeElements>
    <a:clrScheme name="Office ​​テーマ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テーマ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4dc06ee-e31a-4d25-81ea-3d4566fe941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D7368424E1B74C48AB29D726EB58938A" ma:contentTypeVersion="16" ma:contentTypeDescription="新しいドキュメントを作成します。" ma:contentTypeScope="" ma:versionID="15e517b5cb444b2508030d704820138f">
  <xsd:schema xmlns:xsd="http://www.w3.org/2001/XMLSchema" xmlns:xs="http://www.w3.org/2001/XMLSchema" xmlns:p="http://schemas.microsoft.com/office/2006/metadata/properties" xmlns:ns3="14dc06ee-e31a-4d25-81ea-3d4566fe9411" xmlns:ns4="58117694-ffd4-4546-bf26-f6211cd5f70e" targetNamespace="http://schemas.microsoft.com/office/2006/metadata/properties" ma:root="true" ma:fieldsID="9bc5a14b30d7f1d7828a3ce204af2a6d" ns3:_="" ns4:_="">
    <xsd:import namespace="14dc06ee-e31a-4d25-81ea-3d4566fe9411"/>
    <xsd:import namespace="58117694-ffd4-4546-bf26-f6211cd5f70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dc06ee-e31a-4d25-81ea-3d4566fe941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117694-ffd4-4546-bf26-f6211cd5f70e" elementFormDefault="qualified">
    <xsd:import namespace="http://schemas.microsoft.com/office/2006/documentManagement/types"/>
    <xsd:import namespace="http://schemas.microsoft.com/office/infopath/2007/PartnerControls"/>
    <xsd:element name="SharedWithUsers" ma:index="1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有相手の詳細情報" ma:internalName="SharedWithDetails" ma:readOnly="true">
      <xsd:simpleType>
        <xsd:restriction base="dms:Note">
          <xsd:maxLength value="255"/>
        </xsd:restriction>
      </xsd:simpleType>
    </xsd:element>
    <xsd:element name="SharingHintHash" ma:index="14" nillable="true" ma:displayName="共有のヒントのハッシュ"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A3BD46-12E9-43D6-92FC-6E5DD7EFF083}">
  <ds:schemaRefs>
    <ds:schemaRef ds:uri="http://schemas.openxmlformats.org/package/2006/metadata/core-properties"/>
    <ds:schemaRef ds:uri="http://www.w3.org/XML/1998/namespace"/>
    <ds:schemaRef ds:uri="http://purl.org/dc/elements/1.1/"/>
    <ds:schemaRef ds:uri="http://purl.org/dc/terms/"/>
    <ds:schemaRef ds:uri="58117694-ffd4-4546-bf26-f6211cd5f70e"/>
    <ds:schemaRef ds:uri="http://schemas.microsoft.com/office/2006/metadata/properties"/>
    <ds:schemaRef ds:uri="http://purl.org/dc/dcmitype/"/>
    <ds:schemaRef ds:uri="http://schemas.microsoft.com/office/2006/documentManagement/types"/>
    <ds:schemaRef ds:uri="http://schemas.microsoft.com/office/infopath/2007/PartnerControls"/>
    <ds:schemaRef ds:uri="14dc06ee-e31a-4d25-81ea-3d4566fe9411"/>
  </ds:schemaRefs>
</ds:datastoreItem>
</file>

<file path=customXml/itemProps2.xml><?xml version="1.0" encoding="utf-8"?>
<ds:datastoreItem xmlns:ds="http://schemas.openxmlformats.org/officeDocument/2006/customXml" ds:itemID="{5E1E2364-851F-40C6-BD9E-89B407F4A5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dc06ee-e31a-4d25-81ea-3d4566fe9411"/>
    <ds:schemaRef ds:uri="58117694-ffd4-4546-bf26-f6211cd5f7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15B233-0F08-487C-A8E7-028672CF61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32662</TotalTime>
  <Words>17536</Words>
  <Application>Microsoft Office PowerPoint</Application>
  <PresentationFormat>画面に合わせる (4:3)</PresentationFormat>
  <Paragraphs>3105</Paragraphs>
  <Slides>155</Slides>
  <Notes>23</Notes>
  <HiddenSlides>0</HiddenSlides>
  <MMClips>0</MMClips>
  <ScaleCrop>false</ScaleCrop>
  <HeadingPairs>
    <vt:vector size="8" baseType="variant">
      <vt:variant>
        <vt:lpstr>使用されているフォント</vt:lpstr>
      </vt:variant>
      <vt:variant>
        <vt:i4>29</vt:i4>
      </vt:variant>
      <vt:variant>
        <vt:lpstr>テーマ</vt:lpstr>
      </vt:variant>
      <vt:variant>
        <vt:i4>1</vt:i4>
      </vt:variant>
      <vt:variant>
        <vt:lpstr>埋め込まれた OLE サーバー</vt:lpstr>
      </vt:variant>
      <vt:variant>
        <vt:i4>1</vt:i4>
      </vt:variant>
      <vt:variant>
        <vt:lpstr>スライド タイトル</vt:lpstr>
      </vt:variant>
      <vt:variant>
        <vt:i4>155</vt:i4>
      </vt:variant>
    </vt:vector>
  </HeadingPairs>
  <TitlesOfParts>
    <vt:vector size="186" baseType="lpstr">
      <vt:lpstr>Adobe Gothic Std B</vt:lpstr>
      <vt:lpstr>Arial Unicode MS</vt:lpstr>
      <vt:lpstr>굴림</vt:lpstr>
      <vt:lpstr>HGP創英角ｺﾞｼｯｸUB</vt:lpstr>
      <vt:lpstr>HGSｺﾞｼｯｸE</vt:lpstr>
      <vt:lpstr>ＨＧｺﾞｼｯｸE-PRO</vt:lpstr>
      <vt:lpstr>Lucida Grande</vt:lpstr>
      <vt:lpstr>Meiryo UI</vt:lpstr>
      <vt:lpstr>Monotype Sorts</vt:lpstr>
      <vt:lpstr>ＭＳ Ｐゴシック</vt:lpstr>
      <vt:lpstr>ＭＳ ゴシック</vt:lpstr>
      <vt:lpstr>ＭＳ 明朝</vt:lpstr>
      <vt:lpstr>TimesNewRomanPSMT</vt:lpstr>
      <vt:lpstr>メイリオ</vt:lpstr>
      <vt:lpstr>游ゴシック</vt:lpstr>
      <vt:lpstr>游ゴシック</vt:lpstr>
      <vt:lpstr>Arial</vt:lpstr>
      <vt:lpstr>Arial Black</vt:lpstr>
      <vt:lpstr>Arial Narrow</vt:lpstr>
      <vt:lpstr>Arial Rounded MT Bold</vt:lpstr>
      <vt:lpstr>Calibri</vt:lpstr>
      <vt:lpstr>Century</vt:lpstr>
      <vt:lpstr>Century Gothic</vt:lpstr>
      <vt:lpstr>Symbol</vt:lpstr>
      <vt:lpstr>Tahoma</vt:lpstr>
      <vt:lpstr>Times New Roman</vt:lpstr>
      <vt:lpstr>Verdana</vt:lpstr>
      <vt:lpstr>Wingdings</vt:lpstr>
      <vt:lpstr>Work Sans</vt:lpstr>
      <vt:lpstr>2_IEEE-P802_15</vt:lpstr>
      <vt:lpstr>Visio</vt:lpstr>
      <vt:lpstr>PowerPoint プレゼンテーション</vt:lpstr>
      <vt:lpstr>PowerPoint プレゼンテーション</vt:lpstr>
      <vt:lpstr>Agenda</vt:lpstr>
      <vt:lpstr>PowerPoint プレゼンテーション</vt:lpstr>
      <vt:lpstr>PowerPoint プレゼンテーション</vt:lpstr>
      <vt:lpstr>1.2 Medical Inspection and Treatment by BAN</vt:lpstr>
      <vt:lpstr>1.3 Wireless BAN: Body Area Network</vt:lpstr>
      <vt:lpstr>1.4 BAN- Use Cases for Remote Medical Services</vt:lpstr>
      <vt:lpstr>1.5 BAN-base Universal Platform with Network Cloud, Data Mining  Server for Medical Healthcare</vt:lpstr>
      <vt:lpstr>PowerPoint プレゼンテーション</vt:lpstr>
      <vt:lpstr>1.6 Universal Platform Based on BAN, Cloud Network, and AI Data  Server for General Social Infrastructure in Medical Healthcare Services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(5) Brain-Machine-Interface(BMI): Wireless Body Area Network (BAN) with AI Machine-Learning and User-Interface</vt:lpstr>
      <vt:lpstr>PowerPoint プレゼンテーション</vt:lpstr>
      <vt:lpstr>(5)Super multi-channel system using UWB (4096ch～)</vt:lpstr>
      <vt:lpstr>PowerPoint プレゼンテーション</vt:lpstr>
      <vt:lpstr>(1)Dependable BAN of Things for Autonomous Driving Cars</vt:lpstr>
      <vt:lpstr>PowerPoint プレゼンテーション</vt:lpstr>
      <vt:lpstr>(2) Demands for Dependable Wireless Network in Factory Automation(FA)</vt:lpstr>
      <vt:lpstr>1.10 Remote Localization and Rescue of Missing Victims Using  Wireless Dependable BAN of Things/M2M</vt:lpstr>
      <vt:lpstr>(1) NZ(UC)-Japan(YNU) Joint Project； Dependable Wireless Body Area Networks to Support Search and Rescue and Medical Treatment in Disaster Scenarios Using Multiple UAVs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1.16 Universal Platform to Achieve All SDGs</vt:lpstr>
      <vt:lpstr>1.17 Approach:  Advanced ICT and Data Science to Achieve All of SDGs </vt:lpstr>
      <vt:lpstr>PowerPoint プレゼンテーション</vt:lpstr>
      <vt:lpstr>1.19 Demands of Dependable BAN of Things in IoT/M2M   for Sustainable Social Services</vt:lpstr>
      <vt:lpstr>PowerPoint プレゼンテーション</vt:lpstr>
      <vt:lpstr>PowerPoint プレゼンテーション</vt:lpstr>
      <vt:lpstr>2.1 Standard of Medical Wireless Body Area  Network (BAN);IEEE802.15.6</vt:lpstr>
      <vt:lpstr>2.2 Top View of IEEE Std 802.15.6</vt:lpstr>
      <vt:lpstr>PowerPoint プレゼンテーション</vt:lpstr>
      <vt:lpstr>2.4 Three Channel Access Modes</vt:lpstr>
      <vt:lpstr>2.5 Time-referenced Superframe w/ Beacon</vt:lpstr>
      <vt:lpstr>2.6 Dependable MAC for IEEE802.15.6ma</vt:lpstr>
      <vt:lpstr>3.2 Technical Challenges for Enhanced  Dependability</vt:lpstr>
      <vt:lpstr>3.3 Uniqueness different from existing standards  (1/2)</vt:lpstr>
      <vt:lpstr>3.3 Uniqueness different from existing standards  (2/2)</vt:lpstr>
      <vt:lpstr>3.4 Focused Issues in Amendment of std 15.6 BAN  with Enhanced Dependability</vt:lpstr>
      <vt:lpstr>PowerPoint プレゼンテーション</vt:lpstr>
      <vt:lpstr>4.1 Channel models and scenarios in IEEE802.15.6ma</vt:lpstr>
      <vt:lpstr>4.2 BMI with Wireless BAN with AI Machine-Learning and User-Interface</vt:lpstr>
      <vt:lpstr>4.2 Channel models and scenarios in use case of  BMI and BCI(Brain-Computer-Interface)</vt:lpstr>
      <vt:lpstr>4.3 Channel models and scenarios for capsule endoscopy</vt:lpstr>
      <vt:lpstr>4.4 Channel and Environmental models of VBAN</vt:lpstr>
      <vt:lpstr>4.4 Use Case of Coexisting Multiple HBAN and VBAN</vt:lpstr>
      <vt:lpstr>4.4 Channel models and scenarios in IEEE802.15.6ma</vt:lpstr>
      <vt:lpstr>4.5 Classification of Channel and Environment Models for Human and Vehicle Body Area Networks (HBAN&amp;VBAN)</vt:lpstr>
      <vt:lpstr>Agenda</vt:lpstr>
      <vt:lpstr>PowerPoint プレゼンテーション</vt:lpstr>
      <vt:lpstr>5.1 Coexisting Models; Interference among BANs and other Networks</vt:lpstr>
      <vt:lpstr>5.2 Coexisting Models; Interference among BANs and other Radio Systems</vt:lpstr>
      <vt:lpstr>5.3 Definition of Coexistence Environment Classes</vt:lpstr>
      <vt:lpstr>PowerPoint プレゼンテーション</vt:lpstr>
      <vt:lpstr>PowerPoint プレゼンテーション</vt:lpstr>
      <vt:lpstr>PowerPoint プレゼンテーション</vt:lpstr>
      <vt:lpstr>PowerPoint プレゼンテーション</vt:lpstr>
      <vt:lpstr>(2) Approach for Intra and Inter System  Interference among BAN and Other PANs</vt:lpstr>
      <vt:lpstr>PowerPoint プレゼンテーション</vt:lpstr>
      <vt:lpstr>(4) Space Domain Interference Mitigation</vt:lpstr>
      <vt:lpstr>PowerPoint プレゼンテーション</vt:lpstr>
      <vt:lpstr>(6) Integrated Terminal to Avoid Mutual Interference in  case of overlaid coexisting BAN and other Radios  such as UWB-BAN and 4G/5G</vt:lpstr>
      <vt:lpstr>6.2 Channel Coding (1) QoS Levels of Packets corresponding to User Priority in IEEE802.15.6 </vt:lpstr>
      <vt:lpstr>(2) Channel Coding Table #1 for Class 0 and 1 </vt:lpstr>
      <vt:lpstr>(3) Channel Coding Table #2 for Class 2 </vt:lpstr>
      <vt:lpstr>(4) Channel Coding Table #3 for Class 5</vt:lpstr>
      <vt:lpstr>(5) Channel Coding Table #4 for Class 3, 4, 6 and 7</vt:lpstr>
      <vt:lpstr>PowerPoint プレゼンテーション</vt:lpstr>
      <vt:lpstr>(7) Evaluation of Channel Codes Assigned Corresponding to Different QoS Priority Levels</vt:lpstr>
      <vt:lpstr>(8) Performance Evaluation of Channel Coding with Interleaver  </vt:lpstr>
      <vt:lpstr>(9) Effect of interleaving on BER performance</vt:lpstr>
      <vt:lpstr>(10) Effect of interleaving on BER performance</vt:lpstr>
      <vt:lpstr>(11) Effect of interleaving on BER performance</vt:lpstr>
      <vt:lpstr>PowerPoint プレゼンテーション</vt:lpstr>
      <vt:lpstr>PowerPoint プレゼンテーション</vt:lpstr>
      <vt:lpstr>7.2.1. MSDU format in 15.6-2012</vt:lpstr>
      <vt:lpstr>7.2.2  15.6ma MAC </vt:lpstr>
      <vt:lpstr>PowerPoint プレゼンテーション</vt:lpstr>
      <vt:lpstr>PowerPoint プレゼンテーション</vt:lpstr>
      <vt:lpstr>PowerPoint プレゼンテーション</vt:lpstr>
      <vt:lpstr>(1) Channel configuration</vt:lpstr>
      <vt:lpstr>(2) Frame assignments for Control/Data Channels</vt:lpstr>
      <vt:lpstr>(3) Control Channel</vt:lpstr>
      <vt:lpstr>(3) Control Channel (cont.)</vt:lpstr>
      <vt:lpstr>(4) Why is the C-Beacon Period Random?</vt:lpstr>
      <vt:lpstr>(5) Data Channel</vt:lpstr>
      <vt:lpstr>(5) Data Channel (cont.)</vt:lpstr>
      <vt:lpstr>(6) MAC Functions</vt:lpstr>
      <vt:lpstr>(7) BAN Creation</vt:lpstr>
      <vt:lpstr>(7) BAN Creation (cont.)</vt:lpstr>
      <vt:lpstr>(8) List of Frame Type</vt:lpstr>
      <vt:lpstr>PowerPoint プレゼンテーション</vt:lpstr>
      <vt:lpstr>(1 )Unifying Control and Data Channels</vt:lpstr>
      <vt:lpstr>(2) Channel usage strategy</vt:lpstr>
      <vt:lpstr>(3) Motivation</vt:lpstr>
      <vt:lpstr>MAC Protocol Proposal for Multiple BAN Environment (Class 1), Proposal of control and data channels unification for 6ma MAC # 15-22-0639, #15-23-0387</vt:lpstr>
      <vt:lpstr>Proposed text for 6ma MAC – General framework elements, Beacon Access Phase, Frames and IEs for dependable BAN, and Interference Avoidance # 15-23-0322, # 15-23-0367, # 15-23-0369, # 15-23-0324</vt:lpstr>
      <vt:lpstr>Convergence</vt:lpstr>
      <vt:lpstr>PowerPoint プレゼンテーション</vt:lpstr>
      <vt:lpstr>7.4.1 Coordinator-to-coordinator communication</vt:lpstr>
      <vt:lpstr>7.4.2 Need for C2C communication</vt:lpstr>
      <vt:lpstr>7.4.3 Possible Scenarios</vt:lpstr>
      <vt:lpstr>7.4.3 Possible Scenarios</vt:lpstr>
      <vt:lpstr>7.4.3 Possible Scenarios</vt:lpstr>
      <vt:lpstr>7.4.3 Possible Scenarios</vt:lpstr>
      <vt:lpstr>7.4.3 Possible Scenarios</vt:lpstr>
      <vt:lpstr>7.4.4 Detecting other BANs</vt:lpstr>
      <vt:lpstr>PowerPoint プレゼンテーション</vt:lpstr>
      <vt:lpstr>7.4.6  Outline of proposed method</vt:lpstr>
      <vt:lpstr>7.4.7 procedure of how to identify overlap situations</vt:lpstr>
      <vt:lpstr>7.4.8 MAC protocol of MAP(Managed access period)</vt:lpstr>
      <vt:lpstr>7.4.9 MAC protocol of RAP(Random Access Period)</vt:lpstr>
      <vt:lpstr>7.4.10 Control to make the priority higher</vt:lpstr>
      <vt:lpstr>7.4.11 Summary</vt:lpstr>
      <vt:lpstr>8. TSN Possibility in WBAN 15.6ma</vt:lpstr>
      <vt:lpstr>8.1 Link between Coordinators</vt:lpstr>
      <vt:lpstr>8.2 C2C of Coexisting Multiple BANs as P2P </vt:lpstr>
      <vt:lpstr>8.2 C2C of Coexisting Multiple BANs as P2P </vt:lpstr>
      <vt:lpstr>8.3 IEEE 802.15.8 PAC Topology</vt:lpstr>
      <vt:lpstr>8.4 Adoption of PAC in BAN</vt:lpstr>
      <vt:lpstr>8.5 MAC Bridge of TSN in 802.15.6ma</vt:lpstr>
      <vt:lpstr>8.5.1 MAC Bridge of TSN in 802.15.6ma</vt:lpstr>
      <vt:lpstr>8.5.2 Bridge operation</vt:lpstr>
      <vt:lpstr>8.5.3 How can we accomplish this?</vt:lpstr>
      <vt:lpstr>8.5.4 15.6ma MAC Superframe</vt:lpstr>
      <vt:lpstr>8.6 MAC Bridging for Time-Sensitive Networking(TSN) of 802.15.6ma</vt:lpstr>
      <vt:lpstr>8.6.1 Bridge operation</vt:lpstr>
      <vt:lpstr>8.6.2 Possible bridging in 802.15.6ma</vt:lpstr>
      <vt:lpstr>8.6.3  BAN coordinator</vt:lpstr>
      <vt:lpstr>8.6.4 Two-hop star topology extension</vt:lpstr>
      <vt:lpstr>8.6.5 Coordinator to Coordinator Bridging</vt:lpstr>
      <vt:lpstr>8.6.6 TSN equipment to infrastructure</vt:lpstr>
      <vt:lpstr>8.6.7 TSN in the 15.6ma protocol stack</vt:lpstr>
      <vt:lpstr>8.6.8 TSN switch</vt:lpstr>
      <vt:lpstr>8.6.9 Summary</vt:lpstr>
      <vt:lpstr>PowerPoint プレゼンテーション</vt:lpstr>
      <vt:lpstr>9.1 Result of Letter Ballot LB210 for the Draft P802.15.6ma_D03</vt:lpstr>
      <vt:lpstr>9.2 Result of Letter Ballot LB212 for Recirculation of the Draft P802.15.6ma_D04　（Feb.18-March 5, 2025)</vt:lpstr>
      <vt:lpstr> Result of Letter Ballot LB217 for Recirculation of the Draft P802.15.6ma_D05　（April 25-May 10, 2025)</vt:lpstr>
      <vt:lpstr> Result of Letter Ballots LB210, 212, 217, 221 for the Draft P802.15.6ma_D03, 04, 05, and 06　（Sept. 2024- July 2025)</vt:lpstr>
      <vt:lpstr>9.2 CRG for draft document P802-15-6ma</vt:lpstr>
      <vt:lpstr>PowerPoint プレゼンテーション</vt:lpstr>
      <vt:lpstr>PowerPoint プレゼンテーション</vt:lpstr>
      <vt:lpstr>10. Concluding Remark</vt:lpstr>
      <vt:lpstr>Contacts and Conference call</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kohno-ryuji-ns@ynu.jp</dc:creator>
  <cp:lastModifiedBy>kohno@ynu.ac.jp</cp:lastModifiedBy>
  <cp:revision>40</cp:revision>
  <cp:lastPrinted>2021-07-14T12:43:36Z</cp:lastPrinted>
  <dcterms:created xsi:type="dcterms:W3CDTF">2021-05-25T15:20:10Z</dcterms:created>
  <dcterms:modified xsi:type="dcterms:W3CDTF">2025-07-26T04:01:47Z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2021-05-12T00:00:00Z</vt:filetime>
  </property>
  <property fmtid="{D5CDD505-2E9C-101B-9397-08002B2CF9AE}" pid="3" name="Creator">
    <vt:lpwstr>PowerPoint 用 Acrobat PDFMaker 15</vt:lpwstr>
  </property>
  <property fmtid="{D5CDD505-2E9C-101B-9397-08002B2CF9AE}" pid="4" name="LastSaved">
    <vt:filetime>2021-05-25T00:00:00Z</vt:filetime>
  </property>
  <property fmtid="{D5CDD505-2E9C-101B-9397-08002B2CF9AE}" pid="5" name="ContentTypeId">
    <vt:lpwstr>0x010100D7368424E1B74C48AB29D726EB58938A</vt:lpwstr>
  </property>
</Properties>
</file>