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5"/>
  </p:notesMasterIdLst>
  <p:handoutMasterIdLst>
    <p:handoutMasterId r:id="rId36"/>
  </p:handoutMasterIdLst>
  <p:sldIdLst>
    <p:sldId id="360" r:id="rId2"/>
    <p:sldId id="361" r:id="rId3"/>
    <p:sldId id="412" r:id="rId4"/>
    <p:sldId id="425" r:id="rId5"/>
    <p:sldId id="362" r:id="rId6"/>
    <p:sldId id="363" r:id="rId7"/>
    <p:sldId id="365" r:id="rId8"/>
    <p:sldId id="366" r:id="rId9"/>
    <p:sldId id="367" r:id="rId10"/>
    <p:sldId id="368" r:id="rId11"/>
    <p:sldId id="369" r:id="rId12"/>
    <p:sldId id="370" r:id="rId13"/>
    <p:sldId id="427" r:id="rId14"/>
    <p:sldId id="377" r:id="rId15"/>
    <p:sldId id="426" r:id="rId16"/>
    <p:sldId id="382" r:id="rId17"/>
    <p:sldId id="381" r:id="rId18"/>
    <p:sldId id="409" r:id="rId19"/>
    <p:sldId id="428" r:id="rId20"/>
    <p:sldId id="429" r:id="rId21"/>
    <p:sldId id="416" r:id="rId22"/>
    <p:sldId id="415" r:id="rId23"/>
    <p:sldId id="418" r:id="rId24"/>
    <p:sldId id="430" r:id="rId25"/>
    <p:sldId id="383" r:id="rId26"/>
    <p:sldId id="413" r:id="rId27"/>
    <p:sldId id="394" r:id="rId28"/>
    <p:sldId id="423" r:id="rId29"/>
    <p:sldId id="420" r:id="rId30"/>
    <p:sldId id="421" r:id="rId31"/>
    <p:sldId id="422" r:id="rId32"/>
    <p:sldId id="424" r:id="rId33"/>
    <p:sldId id="393" r:id="rId34"/>
  </p:sldIdLst>
  <p:sldSz cx="12192000" cy="6858000"/>
  <p:notesSz cx="6858000" cy="9144000"/>
  <p:defaultTex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455" autoAdjust="0"/>
    <p:restoredTop sz="94676" autoAdjust="0"/>
  </p:normalViewPr>
  <p:slideViewPr>
    <p:cSldViewPr>
      <p:cViewPr varScale="1">
        <p:scale>
          <a:sx n="82" d="100"/>
          <a:sy n="82" d="100"/>
        </p:scale>
        <p:origin x="883" y="7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p:cViewPr varScale="1">
        <p:scale>
          <a:sx n="99" d="100"/>
          <a:sy n="99" d="100"/>
        </p:scale>
        <p:origin x="4272" y="1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05200" y="171450"/>
            <a:ext cx="266541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20750">
              <a:defRPr sz="1400" b="1">
                <a:latin typeface="Times New Roman" pitchFamily="18" charset="0"/>
                <a:ea typeface="+mn-ea"/>
              </a:defRPr>
            </a:lvl1pPr>
          </a:lstStyle>
          <a:p>
            <a:pPr>
              <a:defRPr/>
            </a:pPr>
            <a:r>
              <a:rPr lang="en-US"/>
              <a:t>doc.: IEEE 802.15-01/468r0</a:t>
            </a:r>
          </a:p>
        </p:txBody>
      </p:sp>
      <p:sp>
        <p:nvSpPr>
          <p:cNvPr id="3075" name="Rectangle 3"/>
          <p:cNvSpPr>
            <a:spLocks noGrp="1" noChangeArrowheads="1"/>
          </p:cNvSpPr>
          <p:nvPr>
            <p:ph type="dt" sz="quarter" idx="1"/>
          </p:nvPr>
        </p:nvSpPr>
        <p:spPr bwMode="auto">
          <a:xfrm>
            <a:off x="687388" y="171450"/>
            <a:ext cx="2284412"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20750">
              <a:defRPr sz="1400" b="1">
                <a:latin typeface="Times New Roman" pitchFamily="18" charset="0"/>
                <a:ea typeface="+mn-ea"/>
              </a:defRPr>
            </a:lvl1pPr>
          </a:lstStyle>
          <a:p>
            <a:pPr>
              <a:defRPr/>
            </a:pPr>
            <a:r>
              <a:rPr lang="en-US"/>
              <a:t>November 2001</a:t>
            </a:r>
          </a:p>
        </p:txBody>
      </p:sp>
      <p:sp>
        <p:nvSpPr>
          <p:cNvPr id="3076" name="Rectangle 4"/>
          <p:cNvSpPr>
            <a:spLocks noGrp="1" noChangeArrowheads="1"/>
          </p:cNvSpPr>
          <p:nvPr>
            <p:ph type="ftr" sz="quarter" idx="2"/>
          </p:nvPr>
        </p:nvSpPr>
        <p:spPr bwMode="auto">
          <a:xfrm>
            <a:off x="4114800" y="8850313"/>
            <a:ext cx="2133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20750">
              <a:defRPr sz="1000">
                <a:latin typeface="Times New Roman" pitchFamily="18" charset="0"/>
                <a:ea typeface="+mn-ea"/>
              </a:defRPr>
            </a:lvl1pPr>
          </a:lstStyle>
          <a:p>
            <a:pPr>
              <a:defRPr/>
            </a:pPr>
            <a:r>
              <a:rPr lang="en-US"/>
              <a:t>Robert F. Heile</a:t>
            </a:r>
          </a:p>
        </p:txBody>
      </p:sp>
      <p:sp>
        <p:nvSpPr>
          <p:cNvPr id="3077" name="Rectangle 5"/>
          <p:cNvSpPr>
            <a:spLocks noGrp="1" noChangeArrowheads="1"/>
          </p:cNvSpPr>
          <p:nvPr>
            <p:ph type="sldNum" sz="quarter" idx="3"/>
          </p:nvPr>
        </p:nvSpPr>
        <p:spPr bwMode="auto">
          <a:xfrm>
            <a:off x="2667000" y="8850313"/>
            <a:ext cx="1371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20750">
              <a:defRPr sz="1000"/>
            </a:lvl1pPr>
          </a:lstStyle>
          <a:p>
            <a:pPr>
              <a:defRPr/>
            </a:pPr>
            <a:r>
              <a:rPr lang="en-US"/>
              <a:t>Page </a:t>
            </a:r>
            <a:fld id="{D5CB87EC-05DA-49A1-AD33-2683CE92549F}" type="slidenum">
              <a:rPr lang="en-US"/>
              <a:pPr>
                <a:defRPr/>
              </a:pPr>
              <a:t>‹#›</a:t>
            </a:fld>
            <a:endParaRPr lang="en-US"/>
          </a:p>
        </p:txBody>
      </p:sp>
      <p:sp>
        <p:nvSpPr>
          <p:cNvPr id="13318" name="Line 6"/>
          <p:cNvSpPr>
            <a:spLocks noChangeShapeType="1"/>
          </p:cNvSpPr>
          <p:nvPr/>
        </p:nvSpPr>
        <p:spPr bwMode="auto">
          <a:xfrm>
            <a:off x="685800" y="381000"/>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13319" name="Rectangle 7"/>
          <p:cNvSpPr>
            <a:spLocks noChangeArrowheads="1"/>
          </p:cNvSpPr>
          <p:nvPr/>
        </p:nvSpPr>
        <p:spPr bwMode="auto">
          <a:xfrm>
            <a:off x="685800" y="8850313"/>
            <a:ext cx="703263"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defTabSz="920750">
              <a:defRPr/>
            </a:pPr>
            <a:r>
              <a:rPr lang="en-US" sz="1200">
                <a:latin typeface="Times New Roman" charset="0"/>
                <a:ea typeface="ＭＳ Ｐゴシック" charset="0"/>
              </a:rPr>
              <a:t>Submission</a:t>
            </a:r>
          </a:p>
        </p:txBody>
      </p:sp>
      <p:sp>
        <p:nvSpPr>
          <p:cNvPr id="13320" name="Line 8"/>
          <p:cNvSpPr>
            <a:spLocks noChangeShapeType="1"/>
          </p:cNvSpPr>
          <p:nvPr/>
        </p:nvSpPr>
        <p:spPr bwMode="auto">
          <a:xfrm>
            <a:off x="685800" y="8839200"/>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Tree>
    <p:extLst>
      <p:ext uri="{BB962C8B-B14F-4D97-AF65-F5344CB8AC3E}">
        <p14:creationId xmlns:p14="http://schemas.microsoft.com/office/powerpoint/2010/main" val="42923792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73" name="Line 9"/>
          <p:cNvSpPr>
            <a:spLocks noChangeShapeType="1"/>
          </p:cNvSpPr>
          <p:nvPr/>
        </p:nvSpPr>
        <p:spPr bwMode="auto">
          <a:xfrm>
            <a:off x="715963" y="8851900"/>
            <a:ext cx="542607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11274" name="Line 10"/>
          <p:cNvSpPr>
            <a:spLocks noChangeShapeType="1"/>
          </p:cNvSpPr>
          <p:nvPr/>
        </p:nvSpPr>
        <p:spPr bwMode="auto">
          <a:xfrm>
            <a:off x="641350" y="292100"/>
            <a:ext cx="55753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2" name="Slide Image Placeholder 1">
            <a:extLst>
              <a:ext uri="{FF2B5EF4-FFF2-40B4-BE49-F238E27FC236}">
                <a16:creationId xmlns:a16="http://schemas.microsoft.com/office/drawing/2014/main" id="{0AEED6CC-816A-E548-A8CE-9121A88906AA}"/>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Tree>
    <p:extLst>
      <p:ext uri="{BB962C8B-B14F-4D97-AF65-F5344CB8AC3E}">
        <p14:creationId xmlns:p14="http://schemas.microsoft.com/office/powerpoint/2010/main" val="3426628279"/>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8269BD7D-1DCB-4C55-B36B-7043228FA0F3}" type="slidenum">
              <a:rPr lang="en-US"/>
              <a:pPr>
                <a:defRPr/>
              </a:pPr>
              <a:t>‹#›</a:t>
            </a:fld>
            <a:endParaRPr lang="en-US"/>
          </a:p>
        </p:txBody>
      </p:sp>
      <p:sp>
        <p:nvSpPr>
          <p:cNvPr id="7" name="TextBox 6">
            <a:extLst>
              <a:ext uri="{FF2B5EF4-FFF2-40B4-BE49-F238E27FC236}">
                <a16:creationId xmlns:a16="http://schemas.microsoft.com/office/drawing/2014/main" id="{D9278CFC-6982-294A-ABFA-64C1A0D13BCF}"/>
              </a:ext>
            </a:extLst>
          </p:cNvPr>
          <p:cNvSpPr txBox="1"/>
          <p:nvPr userDrawn="1"/>
        </p:nvSpPr>
        <p:spPr>
          <a:xfrm>
            <a:off x="11101138" y="519765"/>
            <a:ext cx="184731" cy="584775"/>
          </a:xfrm>
          <a:prstGeom prst="rect">
            <a:avLst/>
          </a:prstGeom>
          <a:noFill/>
        </p:spPr>
        <p:txBody>
          <a:bodyPr wrap="none" rtlCol="0">
            <a:spAutoFit/>
          </a:bodyPr>
          <a:lstStyle/>
          <a:p>
            <a:endParaRPr lang="en-US" sz="3200" dirty="0"/>
          </a:p>
        </p:txBody>
      </p:sp>
      <p:sp>
        <p:nvSpPr>
          <p:cNvPr id="8" name="TextBox 7">
            <a:extLst>
              <a:ext uri="{FF2B5EF4-FFF2-40B4-BE49-F238E27FC236}">
                <a16:creationId xmlns:a16="http://schemas.microsoft.com/office/drawing/2014/main" id="{4D2E936D-6A11-C44F-942B-2DED49317366}"/>
              </a:ext>
            </a:extLst>
          </p:cNvPr>
          <p:cNvSpPr txBox="1"/>
          <p:nvPr userDrawn="1"/>
        </p:nvSpPr>
        <p:spPr>
          <a:xfrm>
            <a:off x="10587790" y="519765"/>
            <a:ext cx="184731" cy="584775"/>
          </a:xfrm>
          <a:prstGeom prst="rect">
            <a:avLst/>
          </a:prstGeom>
          <a:noFill/>
        </p:spPr>
        <p:txBody>
          <a:bodyPr wrap="none" rtlCol="0">
            <a:spAutoFit/>
          </a:bodyPr>
          <a:lstStyle/>
          <a:p>
            <a:endParaRPr lang="en-US" sz="3200" dirty="0"/>
          </a:p>
        </p:txBody>
      </p:sp>
      <p:sp>
        <p:nvSpPr>
          <p:cNvPr id="9" name="TextBox 8">
            <a:extLst>
              <a:ext uri="{FF2B5EF4-FFF2-40B4-BE49-F238E27FC236}">
                <a16:creationId xmlns:a16="http://schemas.microsoft.com/office/drawing/2014/main" id="{099E0B8D-1721-C14A-8963-980C6B4ACC25}"/>
              </a:ext>
            </a:extLst>
          </p:cNvPr>
          <p:cNvSpPr txBox="1"/>
          <p:nvPr userDrawn="1"/>
        </p:nvSpPr>
        <p:spPr>
          <a:xfrm>
            <a:off x="9676598" y="481264"/>
            <a:ext cx="184731" cy="584775"/>
          </a:xfrm>
          <a:prstGeom prst="rect">
            <a:avLst/>
          </a:prstGeom>
          <a:noFill/>
        </p:spPr>
        <p:txBody>
          <a:bodyPr wrap="none" rtlCol="0">
            <a:spAutoFit/>
          </a:bodyPr>
          <a:lstStyle/>
          <a:p>
            <a:endParaRPr lang="en-US" sz="3200" dirty="0"/>
          </a:p>
        </p:txBody>
      </p:sp>
    </p:spTree>
    <p:extLst>
      <p:ext uri="{BB962C8B-B14F-4D97-AF65-F5344CB8AC3E}">
        <p14:creationId xmlns:p14="http://schemas.microsoft.com/office/powerpoint/2010/main" val="1730410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10363200" cy="1066800"/>
          </a:xfrm>
        </p:spPr>
        <p:txBody>
          <a:bodyPr/>
          <a:lstStyle>
            <a:lvl1pPr>
              <a:defRPr sz="4000">
                <a:latin typeface="+mn-lt"/>
              </a:defRPr>
            </a:lvl1pPr>
          </a:lstStyle>
          <a:p>
            <a:r>
              <a:rPr lang="en-US" dirty="0"/>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C251FCF5-DCE1-4BE7-BAC9-5817EB43EA6A}" type="slidenum">
              <a:rPr lang="en-US"/>
              <a:pPr>
                <a:defRPr/>
              </a:pPr>
              <a:t>‹#›</a:t>
            </a:fld>
            <a:endParaRPr lang="en-US"/>
          </a:p>
        </p:txBody>
      </p:sp>
    </p:spTree>
    <p:extLst>
      <p:ext uri="{BB962C8B-B14F-4D97-AF65-F5344CB8AC3E}">
        <p14:creationId xmlns:p14="http://schemas.microsoft.com/office/powerpoint/2010/main" val="3731129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10363200" cy="1066800"/>
          </a:xfrm>
        </p:spPr>
        <p:txBody>
          <a:bodyPr/>
          <a:lstStyle>
            <a:lvl1pPr>
              <a:defRPr sz="4000">
                <a:latin typeface="+mn-lt"/>
              </a:defRPr>
            </a:lvl1pPr>
          </a:lstStyle>
          <a:p>
            <a:r>
              <a:rPr lang="en-US" dirty="0"/>
              <a:t>Click to edit Master title style</a:t>
            </a:r>
          </a:p>
        </p:txBody>
      </p:sp>
      <p:sp>
        <p:nvSpPr>
          <p:cNvPr id="3" name="Text Placeholder 2"/>
          <p:cNvSpPr>
            <a:spLocks noGrp="1"/>
          </p:cNvSpPr>
          <p:nvPr>
            <p:ph type="body" sz="half" idx="1"/>
          </p:nvPr>
        </p:nvSpPr>
        <p:spPr>
          <a:xfrm>
            <a:off x="914400" y="1981200"/>
            <a:ext cx="103632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C251FCF5-DCE1-4BE7-BAC9-5817EB43EA6A}" type="slidenum">
              <a:rPr lang="en-US"/>
              <a:pPr>
                <a:defRPr/>
              </a:pPr>
              <a:t>‹#›</a:t>
            </a:fld>
            <a:endParaRPr lang="en-US"/>
          </a:p>
        </p:txBody>
      </p:sp>
    </p:spTree>
    <p:extLst>
      <p:ext uri="{BB962C8B-B14F-4D97-AF65-F5344CB8AC3E}">
        <p14:creationId xmlns:p14="http://schemas.microsoft.com/office/powerpoint/2010/main" val="114239476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85800"/>
            <a:ext cx="103632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Grp="1" noChangeArrowheads="1"/>
          </p:cNvSpPr>
          <p:nvPr>
            <p:ph type="sldNum" sz="quarter" idx="4"/>
          </p:nvPr>
        </p:nvSpPr>
        <p:spPr bwMode="auto">
          <a:xfrm>
            <a:off x="5879100" y="6475413"/>
            <a:ext cx="53540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sz="1200"/>
            </a:lvl1pPr>
          </a:lstStyle>
          <a:p>
            <a:pPr>
              <a:defRPr/>
            </a:pPr>
            <a:r>
              <a:rPr lang="en-US"/>
              <a:t>Slide </a:t>
            </a:r>
            <a:fld id="{B0E774AB-328E-4169-BDA4-F9A4CFC1ECF4}" type="slidenum">
              <a:rPr lang="en-US"/>
              <a:pPr>
                <a:defRPr/>
              </a:pPr>
              <a:t>‹#›</a:t>
            </a:fld>
            <a:endParaRPr lang="en-US"/>
          </a:p>
        </p:txBody>
      </p:sp>
      <p:sp>
        <p:nvSpPr>
          <p:cNvPr id="1031" name="Rectangle 7"/>
          <p:cNvSpPr>
            <a:spLocks noChangeArrowheads="1"/>
          </p:cNvSpPr>
          <p:nvPr userDrawn="1"/>
        </p:nvSpPr>
        <p:spPr bwMode="auto">
          <a:xfrm>
            <a:off x="5689600" y="394156"/>
            <a:ext cx="55880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b">
            <a:spAutoFit/>
          </a:bodyPr>
          <a:lstStyle/>
          <a:p>
            <a:pPr lvl="4" algn="r">
              <a:defRPr/>
            </a:pPr>
            <a:r>
              <a:rPr lang="en-US" sz="1400" b="1" dirty="0">
                <a:latin typeface="Times New Roman" charset="0"/>
                <a:ea typeface="ＭＳ Ｐゴシック" charset="0"/>
              </a:rPr>
              <a:t>doc.: IEEE 802.15-25-0032-01</a:t>
            </a:r>
          </a:p>
        </p:txBody>
      </p:sp>
      <p:sp>
        <p:nvSpPr>
          <p:cNvPr id="1032" name="Line 8"/>
          <p:cNvSpPr>
            <a:spLocks noChangeShapeType="1"/>
          </p:cNvSpPr>
          <p:nvPr/>
        </p:nvSpPr>
        <p:spPr bwMode="auto">
          <a:xfrm>
            <a:off x="914400" y="609600"/>
            <a:ext cx="103632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3200" dirty="0">
              <a:latin typeface="Times New Roman" charset="0"/>
              <a:ea typeface="ＭＳ Ｐゴシック" charset="0"/>
            </a:endParaRPr>
          </a:p>
        </p:txBody>
      </p:sp>
      <p:sp>
        <p:nvSpPr>
          <p:cNvPr id="1033" name="Rectangle 9"/>
          <p:cNvSpPr>
            <a:spLocks noChangeArrowheads="1"/>
          </p:cNvSpPr>
          <p:nvPr/>
        </p:nvSpPr>
        <p:spPr bwMode="auto">
          <a:xfrm>
            <a:off x="914400" y="6475413"/>
            <a:ext cx="948267"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a:defRPr/>
            </a:pPr>
            <a:r>
              <a:rPr lang="en-US" sz="1200" dirty="0">
                <a:latin typeface="Times New Roman" charset="0"/>
                <a:ea typeface="ＭＳ Ｐゴシック" charset="0"/>
              </a:rPr>
              <a:t>Submission</a:t>
            </a:r>
          </a:p>
        </p:txBody>
      </p:sp>
      <p:sp>
        <p:nvSpPr>
          <p:cNvPr id="1034" name="Line 10"/>
          <p:cNvSpPr>
            <a:spLocks noChangeShapeType="1"/>
          </p:cNvSpPr>
          <p:nvPr/>
        </p:nvSpPr>
        <p:spPr bwMode="auto">
          <a:xfrm>
            <a:off x="914400" y="6477000"/>
            <a:ext cx="10464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3200">
              <a:latin typeface="Times New Roman" charset="0"/>
              <a:ea typeface="ＭＳ Ｐゴシック" charset="0"/>
            </a:endParaRPr>
          </a:p>
        </p:txBody>
      </p:sp>
      <p:sp>
        <p:nvSpPr>
          <p:cNvPr id="3" name="Rectangle 9">
            <a:extLst>
              <a:ext uri="{FF2B5EF4-FFF2-40B4-BE49-F238E27FC236}">
                <a16:creationId xmlns:a16="http://schemas.microsoft.com/office/drawing/2014/main" id="{206BDF95-B92A-A917-90F6-D44BC10530BB}"/>
              </a:ext>
            </a:extLst>
          </p:cNvPr>
          <p:cNvSpPr>
            <a:spLocks noChangeArrowheads="1"/>
          </p:cNvSpPr>
          <p:nvPr userDrawn="1"/>
        </p:nvSpPr>
        <p:spPr bwMode="auto">
          <a:xfrm>
            <a:off x="914400" y="413854"/>
            <a:ext cx="203411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a:defRPr/>
            </a:pPr>
            <a:r>
              <a:rPr lang="en-US" sz="1400" b="1" dirty="0">
                <a:latin typeface="Times New Roman" charset="0"/>
                <a:ea typeface="ＭＳ Ｐゴシック" charset="0"/>
              </a:rPr>
              <a:t>Jan 2025</a:t>
            </a:r>
            <a:endParaRPr lang="en-US" sz="1200" b="1" dirty="0">
              <a:latin typeface="Times New Roman" charset="0"/>
              <a:ea typeface="ＭＳ Ｐゴシック" charset="0"/>
            </a:endParaRPr>
          </a:p>
        </p:txBody>
      </p:sp>
      <p:sp>
        <p:nvSpPr>
          <p:cNvPr id="5" name="Rectangle 9">
            <a:extLst>
              <a:ext uri="{FF2B5EF4-FFF2-40B4-BE49-F238E27FC236}">
                <a16:creationId xmlns:a16="http://schemas.microsoft.com/office/drawing/2014/main" id="{5FAB2CC2-B985-EF78-915C-8329A99CE861}"/>
              </a:ext>
            </a:extLst>
          </p:cNvPr>
          <p:cNvSpPr>
            <a:spLocks noChangeArrowheads="1"/>
          </p:cNvSpPr>
          <p:nvPr userDrawn="1"/>
        </p:nvSpPr>
        <p:spPr bwMode="auto">
          <a:xfrm>
            <a:off x="8432801" y="6469556"/>
            <a:ext cx="2941729"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algn="r">
              <a:defRPr/>
            </a:pPr>
            <a:r>
              <a:rPr lang="en-US" sz="1200" dirty="0"/>
              <a:t>B. Rolfe, BCA</a:t>
            </a:r>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Lst>
  <p:hf hdr="0" ftr="0" dt="0"/>
  <p:txStyles>
    <p:title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08585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42875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177165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hyperlink" Target="https://mentor.ieee.org/802.15/dcn/24/15-24-0678-01-04ab-detailed-agenda-january-2025.xlsx" TargetMode="Externa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hyperlink" Target="https://development.standards.ieee.org/myproject-web/app#viewpar/9081" TargetMode="Externa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hyperlink" Target="https://mentor.ieee.org/802.15/dcn/24/15-24-0371-30-04ab-consolidated-comments-draft-1-0.xlsm" TargetMode="Externa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hyperlink" Target="https://touchpoint.eventsair.com/2025-jan-ieee-802-wireless-interim-session/registration"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development.standards.ieee.org/myproject/Public/mytools/mob/slideset.pdf" TargetMode="External"/><Relationship Id="rId7" Type="http://schemas.openxmlformats.org/officeDocument/2006/relationships/hyperlink" Target="https://standards.ieee.org/content/dam/ieee-standards/standards/web/documents/other/ieee-sa-copyright-policy-2019.pdf" TargetMode="External"/><Relationship Id="rId2" Type="http://schemas.openxmlformats.org/officeDocument/2006/relationships/hyperlink" Target="https://grouper.ieee.org/groups/802/sapolicies.shtml" TargetMode="External"/><Relationship Id="rId1" Type="http://schemas.openxmlformats.org/officeDocument/2006/relationships/slideLayout" Target="../slideLayouts/slideLayout3.xml"/><Relationship Id="rId6" Type="http://schemas.openxmlformats.org/officeDocument/2006/relationships/hyperlink" Target="https://standards.ieee.org/ipr/copyright-materials.html" TargetMode="External"/><Relationship Id="rId5" Type="http://schemas.openxmlformats.org/officeDocument/2006/relationships/hyperlink" Target="https://standards.ieee.org/content/dam/ieee-standards/standards/web/documents/other/Participant-Behavior-Individual-Method.pdf" TargetMode="External"/><Relationship Id="rId4" Type="http://schemas.openxmlformats.org/officeDocument/2006/relationships/hyperlink" Target="https://standards.ieee.org/content/ieee-standards/en/about/sasb/patcom/index.html"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7E26A48-FA07-1DDC-99FC-6F7772D0E8B9}"/>
              </a:ext>
            </a:extLst>
          </p:cNvPr>
          <p:cNvSpPr>
            <a:spLocks noGrp="1"/>
          </p:cNvSpPr>
          <p:nvPr>
            <p:ph type="sldNum" sz="quarter" idx="12"/>
          </p:nvPr>
        </p:nvSpPr>
        <p:spPr>
          <a:xfrm>
            <a:off x="5930396" y="6475413"/>
            <a:ext cx="432811" cy="184666"/>
          </a:xfrm>
        </p:spPr>
        <p:txBody>
          <a:bodyPr/>
          <a:lstStyle/>
          <a:p>
            <a:pPr>
              <a:defRPr/>
            </a:pPr>
            <a:r>
              <a:rPr lang="en-US"/>
              <a:t>Slide </a:t>
            </a:r>
            <a:fld id="{8269BD7D-1DCB-4C55-B36B-7043228FA0F3}" type="slidenum">
              <a:rPr lang="en-US" smtClean="0"/>
              <a:pPr>
                <a:defRPr/>
              </a:pPr>
              <a:t>1</a:t>
            </a:fld>
            <a:endParaRPr lang="en-US"/>
          </a:p>
        </p:txBody>
      </p:sp>
      <p:sp>
        <p:nvSpPr>
          <p:cNvPr id="7" name="Rectangle 3">
            <a:extLst>
              <a:ext uri="{FF2B5EF4-FFF2-40B4-BE49-F238E27FC236}">
                <a16:creationId xmlns:a16="http://schemas.microsoft.com/office/drawing/2014/main" id="{D6EF4859-78B3-08D1-AA35-0C09CF36171B}"/>
              </a:ext>
            </a:extLst>
          </p:cNvPr>
          <p:cNvSpPr>
            <a:spLocks noChangeArrowheads="1"/>
          </p:cNvSpPr>
          <p:nvPr/>
        </p:nvSpPr>
        <p:spPr bwMode="auto">
          <a:xfrm>
            <a:off x="1775520" y="1219201"/>
            <a:ext cx="8640960" cy="4372608"/>
          </a:xfrm>
          <a:prstGeom prst="rect">
            <a:avLst/>
          </a:prstGeom>
          <a:noFill/>
          <a:ln>
            <a:noFill/>
          </a:ln>
          <a:effectLst/>
        </p:spPr>
        <p:txBody>
          <a:bodyPr wrap="square" lIns="90000" tIns="46800" rIns="90000" bIns="46800">
            <a:spAutoFit/>
          </a:bodyPr>
          <a:lstStyle>
            <a:lvl1pPr marL="914400" indent="-906463">
              <a:spcBef>
                <a:spcPts val="8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3200">
                <a:solidFill>
                  <a:srgbClr val="000000"/>
                </a:solidFill>
                <a:latin typeface="Arial" panose="020B0604020202020204" pitchFamily="34" charset="0"/>
                <a:ea typeface="MS PGothic" panose="020B0600070205080204" pitchFamily="34" charset="-128"/>
              </a:defRPr>
            </a:lvl1pPr>
            <a:lvl2pPr>
              <a:spcBef>
                <a:spcPts val="7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800">
                <a:solidFill>
                  <a:srgbClr val="000000"/>
                </a:solidFill>
                <a:latin typeface="Arial" panose="020B0604020202020204" pitchFamily="34" charset="0"/>
                <a:ea typeface="MS PGothic" panose="020B0600070205080204" pitchFamily="34" charset="-128"/>
              </a:defRPr>
            </a:lvl2pPr>
            <a:lvl3pPr>
              <a:spcBef>
                <a:spcPts val="6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S PGothic" panose="020B0600070205080204" pitchFamily="34" charset="-128"/>
              </a:defRPr>
            </a:lvl3pPr>
            <a:lvl4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4pPr>
            <a:lvl5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9pPr>
          </a:lstStyle>
          <a:p>
            <a:pPr algn="ctr"/>
            <a:r>
              <a:rPr lang="en-US" altLang="en-US" sz="1800" b="1" u="sng" dirty="0">
                <a:solidFill>
                  <a:schemeClr val="tx2"/>
                </a:solidFill>
                <a:effectLst>
                  <a:outerShdw blurRad="38100" dist="38100" dir="2700000" algn="tl">
                    <a:srgbClr val="C0C0C0"/>
                  </a:outerShdw>
                </a:effectLst>
              </a:rPr>
              <a:t>Project: IEEE P802.15 Working Group for Wireless Specialty Networks (WSN)</a:t>
            </a:r>
            <a:endParaRPr lang="en-US" altLang="en-US" sz="1600" b="1" dirty="0">
              <a:solidFill>
                <a:schemeClr val="tx2"/>
              </a:solidFill>
            </a:endParaRPr>
          </a:p>
          <a:p>
            <a:pPr eaLnBrk="1" hangingPunct="1">
              <a:spcBef>
                <a:spcPct val="0"/>
              </a:spcBef>
              <a:buClrTx/>
              <a:buFontTx/>
              <a:buNone/>
              <a:defRPr/>
            </a:pPr>
            <a:endParaRPr lang="en-US" altLang="en-US" sz="20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Submission Title: TG4ab Meeting Slides January 2025</a:t>
            </a:r>
          </a:p>
          <a:p>
            <a:pPr eaLnBrk="1" hangingPunct="1">
              <a:spcBef>
                <a:spcPct val="0"/>
              </a:spcBef>
              <a:buClrTx/>
              <a:buFontTx/>
              <a:buNone/>
              <a:defRPr/>
            </a:pPr>
            <a:r>
              <a:rPr lang="en-US" altLang="en-US" sz="1600" b="1" dirty="0">
                <a:latin typeface="Times New Roman" panose="02020603050405020304" pitchFamily="18" charset="0"/>
              </a:rPr>
              <a:t>Date Submitted: </a:t>
            </a:r>
            <a:r>
              <a:rPr lang="en-US" altLang="en-US" sz="1600" dirty="0">
                <a:latin typeface="Times New Roman" panose="02020603050405020304" pitchFamily="18" charset="0"/>
              </a:rPr>
              <a:t> 11 January 2025</a:t>
            </a:r>
          </a:p>
          <a:p>
            <a:pPr eaLnBrk="1" hangingPunct="1">
              <a:spcBef>
                <a:spcPct val="0"/>
              </a:spcBef>
              <a:buClrTx/>
              <a:buFontTx/>
              <a:buNone/>
              <a:defRPr/>
            </a:pPr>
            <a:r>
              <a:rPr lang="en-US" altLang="en-US" sz="1600" b="1" dirty="0">
                <a:latin typeface="Times New Roman" panose="02020603050405020304" pitchFamily="18" charset="0"/>
              </a:rPr>
              <a:t>Source:</a:t>
            </a:r>
            <a:r>
              <a:rPr lang="en-US" altLang="en-US" sz="1600" dirty="0">
                <a:latin typeface="Times New Roman" panose="02020603050405020304" pitchFamily="18" charset="0"/>
              </a:rPr>
              <a:t> 	Benjamin A. Rolfe (Blind Creek Associates)</a:t>
            </a:r>
          </a:p>
          <a:p>
            <a:pPr eaLnBrk="1" hangingPunct="1">
              <a:spcBef>
                <a:spcPct val="0"/>
              </a:spcBef>
              <a:buClrTx/>
              <a:buFontTx/>
              <a:buNone/>
              <a:defRPr/>
            </a:pPr>
            <a:r>
              <a:rPr lang="en-US" altLang="en-US" sz="1600" b="1" dirty="0">
                <a:latin typeface="Times New Roman" panose="02020603050405020304" pitchFamily="18" charset="0"/>
              </a:rPr>
              <a:t>Contact: </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Voice:</a:t>
            </a:r>
            <a:r>
              <a:rPr lang="en-US" altLang="en-US" sz="1600" dirty="0">
                <a:latin typeface="Times New Roman" panose="02020603050405020304" pitchFamily="18" charset="0"/>
              </a:rPr>
              <a:t> 	[deprecated],  </a:t>
            </a:r>
          </a:p>
          <a:p>
            <a:pPr eaLnBrk="1" hangingPunct="1">
              <a:spcBef>
                <a:spcPct val="0"/>
              </a:spcBef>
              <a:buClrTx/>
              <a:buFontTx/>
              <a:buNone/>
              <a:defRPr/>
            </a:pPr>
            <a:r>
              <a:rPr lang="en-US" altLang="en-US" sz="1600" b="1" dirty="0">
                <a:latin typeface="Times New Roman" panose="02020603050405020304" pitchFamily="18" charset="0"/>
              </a:rPr>
              <a:t>E-Mail</a:t>
            </a:r>
            <a:r>
              <a:rPr lang="en-US" altLang="en-US" sz="1600" dirty="0">
                <a:latin typeface="Times New Roman" panose="02020603050405020304" pitchFamily="18" charset="0"/>
              </a:rPr>
              <a:t>: ben.rolfe  @ ieee.org	</a:t>
            </a:r>
          </a:p>
          <a:p>
            <a:pPr eaLnBrk="1" hangingPunct="1">
              <a:spcBef>
                <a:spcPct val="0"/>
              </a:spcBef>
              <a:buClrTx/>
              <a:buFontTx/>
              <a:buNone/>
              <a:defRPr/>
            </a:pPr>
            <a:r>
              <a:rPr lang="en-US" altLang="en-US" sz="1600" b="1" dirty="0">
                <a:latin typeface="Times New Roman" panose="02020603050405020304" pitchFamily="18" charset="0"/>
              </a:rPr>
              <a:t>Re:</a:t>
            </a:r>
            <a:r>
              <a:rPr lang="en-US" altLang="en-US" sz="1600" dirty="0">
                <a:latin typeface="Times New Roman" panose="02020603050405020304" pitchFamily="18" charset="0"/>
              </a:rPr>
              <a:t> 	</a:t>
            </a:r>
            <a:r>
              <a:rPr lang="en-US" altLang="en-US" sz="1600" b="1" dirty="0">
                <a:latin typeface="Times New Roman" panose="02020603050405020304" pitchFamily="18" charset="0"/>
              </a:rPr>
              <a:t>Task Group 4ab: 802.15.4 UWB Next Generation </a:t>
            </a:r>
          </a:p>
          <a:p>
            <a:pPr eaLnBrk="1" hangingPunct="1">
              <a:spcBef>
                <a:spcPct val="0"/>
              </a:spcBef>
              <a:buClrTx/>
              <a:buFontTx/>
              <a:buNone/>
              <a:defRPr/>
            </a:pPr>
            <a:r>
              <a:rPr lang="en-US" altLang="en-US" sz="1600" b="1" dirty="0">
                <a:latin typeface="Times New Roman" panose="02020603050405020304" pitchFamily="18" charset="0"/>
              </a:rPr>
              <a:t>Abstract: </a:t>
            </a:r>
            <a:r>
              <a:rPr lang="en-US" altLang="en-US" sz="1600" dirty="0">
                <a:latin typeface="Times New Roman" panose="02020603050405020304" pitchFamily="18" charset="0"/>
              </a:rPr>
              <a:t>Meeting Slides for the 802 Wireless Interim January 2025</a:t>
            </a:r>
            <a:endParaRPr lang="en-US" altLang="en-US" sz="1600" b="1" u="sng" dirty="0">
              <a:highlight>
                <a:srgbClr val="FFFF00"/>
              </a:highlight>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Purpose: </a:t>
            </a:r>
            <a:r>
              <a:rPr lang="en-US" altLang="en-US" sz="1600" dirty="0">
                <a:latin typeface="Times New Roman" panose="02020603050405020304" pitchFamily="18" charset="0"/>
              </a:rPr>
              <a:t> Continue project progress and continue the illusion of organization</a:t>
            </a:r>
          </a:p>
          <a:p>
            <a:pPr eaLnBrk="1" hangingPunct="1">
              <a:spcBef>
                <a:spcPct val="0"/>
              </a:spcBef>
              <a:buClrTx/>
              <a:buFontTx/>
              <a:buNone/>
              <a:defRPr/>
            </a:pPr>
            <a:r>
              <a:rPr lang="en-US" altLang="en-US" sz="1600" b="1" dirty="0">
                <a:latin typeface="Times New Roman" panose="02020603050405020304" pitchFamily="18" charset="0"/>
              </a:rPr>
              <a:t>Notice:</a:t>
            </a:r>
            <a:r>
              <a:rPr lang="en-US" altLang="en-US" sz="1600" dirty="0">
                <a:latin typeface="Times New Roman" panose="02020603050405020304"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1" hangingPunct="1">
              <a:spcBef>
                <a:spcPct val="0"/>
              </a:spcBef>
              <a:buClrTx/>
              <a:buFontTx/>
              <a:buNone/>
              <a:defRPr/>
            </a:pPr>
            <a:r>
              <a:rPr lang="en-US" altLang="en-US" sz="1600" b="1" dirty="0">
                <a:latin typeface="Times New Roman" panose="02020603050405020304" pitchFamily="18" charset="0"/>
              </a:rPr>
              <a:t>Release:</a:t>
            </a:r>
            <a:r>
              <a:rPr lang="en-US" altLang="en-US" sz="1600" dirty="0">
                <a:latin typeface="Times New Roman" panose="02020603050405020304" pitchFamily="18" charset="0"/>
              </a:rPr>
              <a:t>	The contributor acknowledges and accepts that this contribution becomes the property of IEEE and may be made publicly available by P802.15.	</a:t>
            </a:r>
          </a:p>
        </p:txBody>
      </p:sp>
    </p:spTree>
    <p:extLst>
      <p:ext uri="{BB962C8B-B14F-4D97-AF65-F5344CB8AC3E}">
        <p14:creationId xmlns:p14="http://schemas.microsoft.com/office/powerpoint/2010/main" val="3741061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BCCB99F-E60D-DF9D-A74D-C5778A97E250}"/>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10</a:t>
            </a:fld>
            <a:endParaRPr lang="en-US"/>
          </a:p>
        </p:txBody>
      </p:sp>
      <p:sp>
        <p:nvSpPr>
          <p:cNvPr id="5" name="Title 1">
            <a:extLst>
              <a:ext uri="{FF2B5EF4-FFF2-40B4-BE49-F238E27FC236}">
                <a16:creationId xmlns:a16="http://schemas.microsoft.com/office/drawing/2014/main" id="{F538B887-D37E-C61E-08C3-4E13F8873F26}"/>
              </a:ext>
            </a:extLst>
          </p:cNvPr>
          <p:cNvSpPr>
            <a:spLocks noGrp="1"/>
          </p:cNvSpPr>
          <p:nvPr>
            <p:ph type="title"/>
          </p:nvPr>
        </p:nvSpPr>
        <p:spPr>
          <a:xfrm>
            <a:off x="1981200" y="764704"/>
            <a:ext cx="8229600" cy="792088"/>
          </a:xfrm>
          <a:solidFill>
            <a:schemeClr val="bg1"/>
          </a:solidFill>
        </p:spPr>
        <p:txBody>
          <a:bodyPr>
            <a:normAutofit/>
          </a:bodyPr>
          <a:lstStyle/>
          <a:p>
            <a:pPr eaLnBrk="1" hangingPunct="1">
              <a:defRPr/>
            </a:pPr>
            <a:r>
              <a:rPr lang="en-US" altLang="en-US" sz="3200" dirty="0">
                <a:solidFill>
                  <a:schemeClr val="tx1"/>
                </a:solidFill>
              </a:rPr>
              <a:t>Participants have a duty to inform the IEEE</a:t>
            </a:r>
            <a:endParaRPr lang="en-US" sz="3200" dirty="0">
              <a:solidFill>
                <a:schemeClr val="tx1"/>
              </a:solidFill>
            </a:endParaRPr>
          </a:p>
        </p:txBody>
      </p:sp>
      <p:sp>
        <p:nvSpPr>
          <p:cNvPr id="6" name="Rectangle 5">
            <a:extLst>
              <a:ext uri="{FF2B5EF4-FFF2-40B4-BE49-F238E27FC236}">
                <a16:creationId xmlns:a16="http://schemas.microsoft.com/office/drawing/2014/main" id="{E2459980-557B-72DB-4E3F-832B688F2108}"/>
              </a:ext>
            </a:extLst>
          </p:cNvPr>
          <p:cNvSpPr/>
          <p:nvPr/>
        </p:nvSpPr>
        <p:spPr>
          <a:xfrm>
            <a:off x="1945464" y="1897788"/>
            <a:ext cx="8489949" cy="4195508"/>
          </a:xfrm>
          <a:prstGeom prst="rect">
            <a:avLst/>
          </a:prstGeom>
        </p:spPr>
        <p:txBody>
          <a:bodyPr>
            <a:spAutoFit/>
          </a:bodyPr>
          <a:lstStyle/>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shall</a:t>
            </a:r>
            <a:r>
              <a:rPr lang="en-US" altLang="en-US" sz="2133" b="1" dirty="0">
                <a:solidFill>
                  <a:schemeClr val="tx1"/>
                </a:solidFill>
                <a:latin typeface="Calibri" panose="020F0502020204030204" pitchFamily="34" charset="0"/>
                <a:cs typeface="Calibri" panose="020F0502020204030204" pitchFamily="34" charset="0"/>
              </a:rPr>
              <a:t>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lvl="1"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anose="020F0502020204030204" pitchFamily="34" charset="0"/>
              <a:cs typeface="Calibri" panose="020F0502020204030204" pitchFamily="34" charset="0"/>
            </a:endParaRPr>
          </a:p>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should </a:t>
            </a:r>
            <a:r>
              <a:rPr lang="en-US" altLang="en-US" sz="2133" b="1" dirty="0">
                <a:solidFill>
                  <a:schemeClr val="tx1"/>
                </a:solidFill>
                <a:latin typeface="Calibri" panose="020F0502020204030204" pitchFamily="34" charset="0"/>
                <a:cs typeface="Calibri" panose="020F0502020204030204" pitchFamily="34" charset="0"/>
              </a:rPr>
              <a:t>inform the IEEE (or cause the IEEE to be informed) of the identity of any other holders of potential Essential Patent Claims</a:t>
            </a: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marL="0" lvl="1" indent="0" algn="ctr" eaLnBrk="1" hangingPunct="1">
              <a:defRPr/>
            </a:pPr>
            <a:r>
              <a:rPr lang="en-US" altLang="en-US" sz="3200" b="1" dirty="0">
                <a:solidFill>
                  <a:schemeClr val="tx1"/>
                </a:solidFill>
                <a:latin typeface="Calibri" panose="020F0502020204030204" pitchFamily="34" charset="0"/>
                <a:cs typeface="Calibri" panose="020F0502020204030204" pitchFamily="34" charset="0"/>
              </a:rPr>
              <a:t>Early identification of holders of potential Essential Patent Claims is encouraged</a:t>
            </a:r>
          </a:p>
        </p:txBody>
      </p:sp>
      <p:sp>
        <p:nvSpPr>
          <p:cNvPr id="2" name="Title 1">
            <a:extLst>
              <a:ext uri="{FF2B5EF4-FFF2-40B4-BE49-F238E27FC236}">
                <a16:creationId xmlns:a16="http://schemas.microsoft.com/office/drawing/2014/main" id="{B4831ED3-1DE1-447A-407E-4EF1FB2AF9C1}"/>
              </a:ext>
            </a:extLst>
          </p:cNvPr>
          <p:cNvSpPr txBox="1">
            <a:spLocks/>
          </p:cNvSpPr>
          <p:nvPr/>
        </p:nvSpPr>
        <p:spPr bwMode="auto">
          <a:xfrm>
            <a:off x="1981200" y="692697"/>
            <a:ext cx="8229600" cy="720080"/>
          </a:xfrm>
          <a:prstGeom prst="rect">
            <a:avLst/>
          </a:prstGeom>
          <a:solidFill>
            <a:srgbClr val="FFC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noAutofit/>
          </a:bodyPr>
          <a:lstStyle>
            <a:lvl1pPr algn="ctr" rtl="0" eaLnBrk="0" fontAlgn="base" hangingPunct="0">
              <a:spcBef>
                <a:spcPct val="0"/>
              </a:spcBef>
              <a:spcAft>
                <a:spcPct val="0"/>
              </a:spcAft>
              <a:defRPr sz="4000">
                <a:solidFill>
                  <a:schemeClr val="tx2"/>
                </a:solidFill>
                <a:latin typeface="+mn-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eaLnBrk="1" hangingPunct="1">
              <a:defRPr/>
            </a:pPr>
            <a:r>
              <a:rPr lang="en-US" altLang="en-US" kern="0"/>
              <a:t>Ways to inform IEEE</a:t>
            </a:r>
            <a:endParaRPr lang="en-US" kern="0" dirty="0"/>
          </a:p>
        </p:txBody>
      </p:sp>
      <p:sp>
        <p:nvSpPr>
          <p:cNvPr id="3" name="Rectangle 2">
            <a:extLst>
              <a:ext uri="{FF2B5EF4-FFF2-40B4-BE49-F238E27FC236}">
                <a16:creationId xmlns:a16="http://schemas.microsoft.com/office/drawing/2014/main" id="{CFFC725B-A288-C23C-239B-D04C6CFDF408}"/>
              </a:ext>
            </a:extLst>
          </p:cNvPr>
          <p:cNvSpPr/>
          <p:nvPr/>
        </p:nvSpPr>
        <p:spPr>
          <a:xfrm>
            <a:off x="1864785" y="1551158"/>
            <a:ext cx="8492067" cy="4758162"/>
          </a:xfrm>
          <a:prstGeom prst="rect">
            <a:avLst/>
          </a:prstGeom>
          <a:solidFill>
            <a:srgbClr val="FFC000"/>
          </a:solidFill>
        </p:spPr>
        <p:txBody>
          <a:bodyPr>
            <a:spAutoFit/>
          </a:bodyPr>
          <a:lstStyle/>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Cause an LOA to be submitted to the IEEE SA (patcom@ieee.org); or</a:t>
            </a:r>
          </a:p>
          <a:p>
            <a:pPr marL="230394" indent="-230394"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itchFamily="34" charset="0"/>
              <a:cs typeface="Calibri" pitchFamily="34" charset="0"/>
            </a:endParaRPr>
          </a:p>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Provide the chair of this group with the identity of the holder(s) of any and all such claims as soon as possible; or</a:t>
            </a:r>
          </a:p>
          <a:p>
            <a:pPr marL="230394" indent="-230394"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itchFamily="34" charset="0"/>
              <a:cs typeface="Calibri" pitchFamily="34" charset="0"/>
            </a:endParaRPr>
          </a:p>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Speak up now and respond to this Call for Potentially Essential Patents</a:t>
            </a:r>
          </a:p>
          <a:p>
            <a:pPr eaLnBrk="1" hangingPunct="1">
              <a:buClr>
                <a:srgbClr val="C00000"/>
              </a:buClr>
              <a:buSzPct val="150000"/>
              <a:defRPr/>
            </a:pPr>
            <a:endParaRPr lang="en-US" altLang="en-US" sz="2133" b="1" dirty="0">
              <a:solidFill>
                <a:schemeClr val="tx1"/>
              </a:solidFill>
              <a:latin typeface="Calibri" pitchFamily="34" charset="0"/>
              <a:cs typeface="Calibri" pitchFamily="34" charset="0"/>
            </a:endParaRPr>
          </a:p>
          <a:p>
            <a:pPr eaLnBrk="1" hangingPunct="1">
              <a:buClr>
                <a:srgbClr val="C00000"/>
              </a:buClr>
              <a:defRPr/>
            </a:pPr>
            <a:r>
              <a:rPr lang="en-US" altLang="en-US" sz="2133" dirty="0">
                <a:solidFill>
                  <a:schemeClr val="tx1"/>
                </a:solidFill>
                <a:latin typeface="Calibri" pitchFamily="34" charset="0"/>
                <a:cs typeface="Calibri" pitchFamily="34" charset="0"/>
              </a:rPr>
              <a:t>If anyone in this meeting is personally aware of the holder of any patent claims that are potentially essential to implementation of the proposed standard(s) under consideration by this group and that are not already the subject of an Accepted Letter of Assurance, please respond at this time by providing relevant information to the WG Chair</a:t>
            </a:r>
            <a:br>
              <a:rPr lang="en-US" altLang="en-US" sz="2133" dirty="0">
                <a:solidFill>
                  <a:schemeClr val="tx1"/>
                </a:solidFill>
                <a:latin typeface="Calibri" pitchFamily="34" charset="0"/>
                <a:cs typeface="Calibri" pitchFamily="34" charset="0"/>
              </a:rPr>
            </a:br>
            <a:endParaRPr lang="en-US" altLang="en-US" sz="2133" b="1" dirty="0">
              <a:solidFill>
                <a:schemeClr val="tx1"/>
              </a:solidFill>
              <a:latin typeface="Calibri" pitchFamily="34" charset="0"/>
              <a:cs typeface="Calibri" pitchFamily="34" charset="0"/>
            </a:endParaRPr>
          </a:p>
          <a:p>
            <a:pPr eaLnBrk="1" hangingPunct="1">
              <a:lnSpc>
                <a:spcPct val="80000"/>
              </a:lnSpc>
              <a:buFont typeface="Monotype Sorts"/>
              <a:buNone/>
              <a:defRPr/>
            </a:pPr>
            <a:br>
              <a:rPr lang="en-US" altLang="en-US" sz="1600" b="1" dirty="0">
                <a:solidFill>
                  <a:schemeClr val="tx1"/>
                </a:solidFill>
                <a:latin typeface="Calibri" panose="020F0502020204030204" pitchFamily="34" charset="0"/>
                <a:cs typeface="Calibri" panose="020F0502020204030204" pitchFamily="34" charset="0"/>
              </a:rPr>
            </a:br>
            <a:endParaRPr lang="en-US" altLang="en-US" sz="1600"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416956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CB240-8E09-B83A-0A5C-0F63A8A7C7A8}"/>
              </a:ext>
            </a:extLst>
          </p:cNvPr>
          <p:cNvSpPr>
            <a:spLocks noGrp="1"/>
          </p:cNvSpPr>
          <p:nvPr>
            <p:ph type="title"/>
          </p:nvPr>
        </p:nvSpPr>
        <p:spPr/>
        <p:txBody>
          <a:bodyPr/>
          <a:lstStyle/>
          <a:p>
            <a:r>
              <a:rPr lang="en-US" dirty="0"/>
              <a:t>IEEE 802 Ground Rules</a:t>
            </a:r>
          </a:p>
        </p:txBody>
      </p:sp>
      <p:sp>
        <p:nvSpPr>
          <p:cNvPr id="3" name="Text Placeholder 2">
            <a:extLst>
              <a:ext uri="{FF2B5EF4-FFF2-40B4-BE49-F238E27FC236}">
                <a16:creationId xmlns:a16="http://schemas.microsoft.com/office/drawing/2014/main" id="{BEC6B886-7290-1E3B-BA2F-5A8F94E73ECA}"/>
              </a:ext>
            </a:extLst>
          </p:cNvPr>
          <p:cNvSpPr>
            <a:spLocks noGrp="1"/>
          </p:cNvSpPr>
          <p:nvPr>
            <p:ph type="body" sz="half" idx="1"/>
          </p:nvPr>
        </p:nvSpPr>
        <p:spPr/>
        <p:txBody>
          <a:bodyPr/>
          <a:lstStyle/>
          <a:p>
            <a:pPr marL="0" indent="0">
              <a:buNone/>
            </a:pPr>
            <a:r>
              <a:rPr lang="en-US" dirty="0">
                <a:cs typeface="DejaVu Sans" pitchFamily="34" charset="0"/>
              </a:rPr>
              <a:t>Respect … give it, get it</a:t>
            </a:r>
          </a:p>
          <a:p>
            <a:pPr marL="0" indent="0">
              <a:buNone/>
            </a:pPr>
            <a:r>
              <a:rPr lang="en-US" dirty="0">
                <a:cs typeface="DejaVu Sans" pitchFamily="34" charset="0"/>
              </a:rPr>
              <a:t>NO product pitches</a:t>
            </a:r>
          </a:p>
          <a:p>
            <a:pPr marL="0" indent="0">
              <a:buNone/>
            </a:pPr>
            <a:r>
              <a:rPr lang="en-US" dirty="0">
                <a:cs typeface="DejaVu Sans" pitchFamily="34" charset="0"/>
              </a:rPr>
              <a:t>NO corporate pitches</a:t>
            </a:r>
          </a:p>
          <a:p>
            <a:pPr marL="0" indent="0">
              <a:buNone/>
            </a:pPr>
            <a:r>
              <a:rPr lang="en-US" dirty="0">
                <a:cs typeface="DejaVu Sans" pitchFamily="34" charset="0"/>
              </a:rPr>
              <a:t>NO prices</a:t>
            </a:r>
          </a:p>
          <a:p>
            <a:pPr marL="0" indent="0">
              <a:buNone/>
            </a:pPr>
            <a:r>
              <a:rPr lang="en-US" dirty="0">
                <a:cs typeface="DejaVu Sans" pitchFamily="34" charset="0"/>
              </a:rPr>
              <a:t>NO restrictive notices – (no confidentially notices in email)</a:t>
            </a:r>
          </a:p>
          <a:p>
            <a:pPr marL="0" indent="0">
              <a:buNone/>
            </a:pPr>
            <a:r>
              <a:rPr lang="en-US" dirty="0">
                <a:cs typeface="DejaVu Sans" pitchFamily="34" charset="0"/>
              </a:rPr>
              <a:t>Presentations must be openly available</a:t>
            </a:r>
          </a:p>
          <a:p>
            <a:pPr marL="0" indent="0">
              <a:buNone/>
            </a:pPr>
            <a:endParaRPr lang="en-US" dirty="0"/>
          </a:p>
        </p:txBody>
      </p:sp>
      <p:sp>
        <p:nvSpPr>
          <p:cNvPr id="4" name="Slide Number Placeholder 3">
            <a:extLst>
              <a:ext uri="{FF2B5EF4-FFF2-40B4-BE49-F238E27FC236}">
                <a16:creationId xmlns:a16="http://schemas.microsoft.com/office/drawing/2014/main" id="{F5400EF6-B557-BC8C-5869-F0BE63C8A5FB}"/>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11</a:t>
            </a:fld>
            <a:endParaRPr lang="en-US"/>
          </a:p>
        </p:txBody>
      </p:sp>
    </p:spTree>
    <p:extLst>
      <p:ext uri="{BB962C8B-B14F-4D97-AF65-F5344CB8AC3E}">
        <p14:creationId xmlns:p14="http://schemas.microsoft.com/office/powerpoint/2010/main" val="11695676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623D5-4467-C36B-F31D-C3DA412F47E5}"/>
              </a:ext>
            </a:extLst>
          </p:cNvPr>
          <p:cNvSpPr>
            <a:spLocks noGrp="1"/>
          </p:cNvSpPr>
          <p:nvPr>
            <p:ph type="title"/>
          </p:nvPr>
        </p:nvSpPr>
        <p:spPr/>
        <p:txBody>
          <a:bodyPr/>
          <a:lstStyle/>
          <a:p>
            <a:r>
              <a:rPr lang="en-US" dirty="0"/>
              <a:t>Agenda</a:t>
            </a:r>
          </a:p>
        </p:txBody>
      </p:sp>
      <p:sp>
        <p:nvSpPr>
          <p:cNvPr id="3" name="Text Placeholder 2">
            <a:extLst>
              <a:ext uri="{FF2B5EF4-FFF2-40B4-BE49-F238E27FC236}">
                <a16:creationId xmlns:a16="http://schemas.microsoft.com/office/drawing/2014/main" id="{5EAA14A8-3D02-912D-1FD7-E195BE68116F}"/>
              </a:ext>
            </a:extLst>
          </p:cNvPr>
          <p:cNvSpPr>
            <a:spLocks noGrp="1"/>
          </p:cNvSpPr>
          <p:nvPr>
            <p:ph type="body" sz="half" idx="1"/>
          </p:nvPr>
        </p:nvSpPr>
        <p:spPr>
          <a:xfrm>
            <a:off x="914400" y="4038600"/>
            <a:ext cx="10363200" cy="2057400"/>
          </a:xfrm>
        </p:spPr>
        <p:txBody>
          <a:bodyPr/>
          <a:lstStyle/>
          <a:p>
            <a:pPr marL="0" indent="0">
              <a:buNone/>
            </a:pPr>
            <a:r>
              <a:rPr lang="en-US" dirty="0">
                <a:hlinkClick r:id="rId2"/>
              </a:rPr>
              <a:t>https://mentor.ieee.org/802.15/dcn/24/15-24-0678-02-04ab-detailed-agenda-january-2025.xlsx</a:t>
            </a: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5BE5E164-6CD4-82A7-F684-498C42220698}"/>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12</a:t>
            </a:fld>
            <a:endParaRPr lang="en-US"/>
          </a:p>
        </p:txBody>
      </p:sp>
      <p:pic>
        <p:nvPicPr>
          <p:cNvPr id="5" name="Picture 4" descr="Hourglass and a calendar">
            <a:extLst>
              <a:ext uri="{FF2B5EF4-FFF2-40B4-BE49-F238E27FC236}">
                <a16:creationId xmlns:a16="http://schemas.microsoft.com/office/drawing/2014/main" id="{F86EC206-CFB7-9258-6149-BDF930EBCA62}"/>
              </a:ext>
            </a:extLst>
          </p:cNvPr>
          <p:cNvPicPr>
            <a:picLocks noChangeAspect="1"/>
          </p:cNvPicPr>
          <p:nvPr/>
        </p:nvPicPr>
        <p:blipFill>
          <a:blip r:embed="rId3"/>
          <a:stretch>
            <a:fillRect/>
          </a:stretch>
        </p:blipFill>
        <p:spPr>
          <a:xfrm>
            <a:off x="7637853" y="1124744"/>
            <a:ext cx="3820134" cy="2559191"/>
          </a:xfrm>
          <a:prstGeom prst="rect">
            <a:avLst/>
          </a:prstGeom>
        </p:spPr>
      </p:pic>
    </p:spTree>
    <p:extLst>
      <p:ext uri="{BB962C8B-B14F-4D97-AF65-F5344CB8AC3E}">
        <p14:creationId xmlns:p14="http://schemas.microsoft.com/office/powerpoint/2010/main" val="31355723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DA828A7-9E96-9D6A-D78B-57AC36647EA2}"/>
              </a:ext>
            </a:extLst>
          </p:cNvPr>
          <p:cNvSpPr>
            <a:spLocks noGrp="1"/>
          </p:cNvSpPr>
          <p:nvPr>
            <p:ph type="ctrTitle"/>
          </p:nvPr>
        </p:nvSpPr>
        <p:spPr/>
        <p:txBody>
          <a:bodyPr/>
          <a:lstStyle/>
          <a:p>
            <a:r>
              <a:rPr lang="en-US" dirty="0"/>
              <a:t>Project Information</a:t>
            </a:r>
          </a:p>
        </p:txBody>
      </p:sp>
      <p:sp>
        <p:nvSpPr>
          <p:cNvPr id="4" name="Slide Number Placeholder 3">
            <a:extLst>
              <a:ext uri="{FF2B5EF4-FFF2-40B4-BE49-F238E27FC236}">
                <a16:creationId xmlns:a16="http://schemas.microsoft.com/office/drawing/2014/main" id="{ADD2E1C6-7C2D-1D81-01DD-E357FE70A522}"/>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13</a:t>
            </a:fld>
            <a:endParaRPr lang="en-US"/>
          </a:p>
        </p:txBody>
      </p:sp>
    </p:spTree>
    <p:extLst>
      <p:ext uri="{BB962C8B-B14F-4D97-AF65-F5344CB8AC3E}">
        <p14:creationId xmlns:p14="http://schemas.microsoft.com/office/powerpoint/2010/main" val="32881887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D14C9-7F5B-62A3-274F-C6DF3944A951}"/>
              </a:ext>
            </a:extLst>
          </p:cNvPr>
          <p:cNvSpPr>
            <a:spLocks noGrp="1"/>
          </p:cNvSpPr>
          <p:nvPr>
            <p:ph type="title"/>
          </p:nvPr>
        </p:nvSpPr>
        <p:spPr/>
        <p:txBody>
          <a:bodyPr/>
          <a:lstStyle/>
          <a:p>
            <a:r>
              <a:rPr lang="en-US" dirty="0"/>
              <a:t>5.2.b Scope of the project (As approved):</a:t>
            </a:r>
          </a:p>
        </p:txBody>
      </p:sp>
      <p:sp>
        <p:nvSpPr>
          <p:cNvPr id="3" name="Text Placeholder 2">
            <a:extLst>
              <a:ext uri="{FF2B5EF4-FFF2-40B4-BE49-F238E27FC236}">
                <a16:creationId xmlns:a16="http://schemas.microsoft.com/office/drawing/2014/main" id="{D583EF15-FA05-2D1E-E0A1-F8C5FBA41AD0}"/>
              </a:ext>
            </a:extLst>
          </p:cNvPr>
          <p:cNvSpPr>
            <a:spLocks noGrp="1"/>
          </p:cNvSpPr>
          <p:nvPr>
            <p:ph type="body" sz="half" idx="1"/>
          </p:nvPr>
        </p:nvSpPr>
        <p:spPr>
          <a:xfrm>
            <a:off x="914400" y="1981200"/>
            <a:ext cx="10363200" cy="4343400"/>
          </a:xfrm>
        </p:spPr>
        <p:txBody>
          <a:bodyPr>
            <a:normAutofit fontScale="47500" lnSpcReduction="20000"/>
          </a:bodyPr>
          <a:lstStyle/>
          <a:p>
            <a:pPr algn="l"/>
            <a:r>
              <a:rPr lang="en-US" b="0" i="0" dirty="0">
                <a:solidFill>
                  <a:srgbClr val="333333"/>
                </a:solidFill>
                <a:effectLst/>
                <a:latin typeface="Open Sans" panose="020B0606030504020204" pitchFamily="34" charset="0"/>
              </a:rPr>
              <a:t>This amendment enhances the Ultra Wideband (UWB) physical layers (PHYs) medium access control (MAC), and associated ranging techniques while retaining backward compatibility with enhanced ranging capable devices (ERDEVs).</a:t>
            </a:r>
            <a:br>
              <a:rPr lang="en-US" dirty="0"/>
            </a:br>
            <a:r>
              <a:rPr lang="en-US" b="0" i="0" dirty="0">
                <a:solidFill>
                  <a:srgbClr val="333333"/>
                </a:solidFill>
                <a:effectLst/>
                <a:latin typeface="Open Sans" panose="020B0606030504020204" pitchFamily="34" charset="0"/>
              </a:rPr>
              <a:t>Areas of enhancement include: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coding, additional coding, preamble and modulation schemes to support improved link budget and/or reduced air-time relative to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channels and operating frequencies;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interference mitigation techniques to support greater device density and higher traffic use cases relative to the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improvements to accuracy, precision and reliability and interoperability for high-integrity ranging; schemes to reduce complexity and power consumption;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definitions for tightly coupled hybrid operation with narrowband signaling to assist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enhanced native discovery and connection setup mechanisms;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sensing capabilities to support presence detection and environment mapping;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and mechanisms supporting low-power low-latency streaming as well as high data-rate streaming allowing at least 50 Mb/s of throughput. </a:t>
            </a:r>
          </a:p>
          <a:p>
            <a:pPr algn="l"/>
            <a:br>
              <a:rPr lang="en-US" dirty="0"/>
            </a:br>
            <a:r>
              <a:rPr lang="en-US" b="0" i="0" dirty="0">
                <a:solidFill>
                  <a:srgbClr val="333333"/>
                </a:solidFill>
                <a:effectLst/>
                <a:latin typeface="Open Sans" panose="020B0606030504020204" pitchFamily="34" charset="0"/>
              </a:rPr>
              <a:t>Support for peer-to-peer, peer-to-multi-peer, and station-to-infrastructure protocols are in scope, as are infrastructure synchronization mechanisms. This amendment includes safeguards so that the high throughput data use cases do not cause significant disruption to low duty-cycle ranging use cases.</a:t>
            </a:r>
          </a:p>
          <a:p>
            <a:pPr algn="l"/>
            <a:endParaRPr lang="en-US" dirty="0">
              <a:solidFill>
                <a:srgbClr val="333333"/>
              </a:solidFill>
              <a:latin typeface="Open Sans" panose="020B0606030504020204" pitchFamily="34" charset="0"/>
            </a:endParaRPr>
          </a:p>
          <a:p>
            <a:pPr marL="0" indent="0" algn="ctr">
              <a:buNone/>
            </a:pPr>
            <a:r>
              <a:rPr lang="en-US" dirty="0">
                <a:hlinkClick r:id="rId2"/>
              </a:rPr>
              <a:t>https://development.standards.ieee.org/myproject-web/app#viewpar/9081</a:t>
            </a:r>
            <a:endParaRPr lang="en-US" dirty="0"/>
          </a:p>
          <a:p>
            <a:pPr marL="0" indent="0" algn="l">
              <a:buNone/>
            </a:pPr>
            <a:endParaRPr lang="en-US" dirty="0"/>
          </a:p>
          <a:p>
            <a:pPr algn="l"/>
            <a:endParaRPr lang="en-US" dirty="0"/>
          </a:p>
          <a:p>
            <a:endParaRPr lang="en-US" dirty="0"/>
          </a:p>
        </p:txBody>
      </p:sp>
      <p:sp>
        <p:nvSpPr>
          <p:cNvPr id="4" name="Slide Number Placeholder 3">
            <a:extLst>
              <a:ext uri="{FF2B5EF4-FFF2-40B4-BE49-F238E27FC236}">
                <a16:creationId xmlns:a16="http://schemas.microsoft.com/office/drawing/2014/main" id="{9AA19547-C1AE-1614-DC6C-2EB1CD73A84C}"/>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14</a:t>
            </a:fld>
            <a:endParaRPr lang="en-US"/>
          </a:p>
        </p:txBody>
      </p:sp>
    </p:spTree>
    <p:extLst>
      <p:ext uri="{BB962C8B-B14F-4D97-AF65-F5344CB8AC3E}">
        <p14:creationId xmlns:p14="http://schemas.microsoft.com/office/powerpoint/2010/main" val="32255545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A2453C4-3535-8B75-4CDA-903E65B59509}"/>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15</a:t>
            </a:fld>
            <a:endParaRPr lang="en-US"/>
          </a:p>
        </p:txBody>
      </p:sp>
      <p:sp>
        <p:nvSpPr>
          <p:cNvPr id="6" name="TextBox 5">
            <a:extLst>
              <a:ext uri="{FF2B5EF4-FFF2-40B4-BE49-F238E27FC236}">
                <a16:creationId xmlns:a16="http://schemas.microsoft.com/office/drawing/2014/main" id="{11BB7E29-2063-374F-C054-C36720382F35}"/>
              </a:ext>
            </a:extLst>
          </p:cNvPr>
          <p:cNvSpPr txBox="1"/>
          <p:nvPr/>
        </p:nvSpPr>
        <p:spPr>
          <a:xfrm>
            <a:off x="4481248" y="731282"/>
            <a:ext cx="3331105" cy="369332"/>
          </a:xfrm>
          <a:prstGeom prst="rect">
            <a:avLst/>
          </a:prstGeom>
          <a:solidFill>
            <a:schemeClr val="bg1">
              <a:lumMod val="85000"/>
            </a:schemeClr>
          </a:solidFill>
        </p:spPr>
        <p:txBody>
          <a:bodyPr wrap="none" rtlCol="0">
            <a:spAutoFit/>
          </a:bodyPr>
          <a:lstStyle/>
          <a:p>
            <a:r>
              <a:rPr lang="en-US" sz="1800" dirty="0">
                <a:solidFill>
                  <a:srgbClr val="C00000"/>
                </a:solidFill>
                <a:latin typeface="+mn-lt"/>
                <a:cs typeface="Aharoni" panose="02010803020104030203" pitchFamily="2" charset="-79"/>
              </a:rPr>
              <a:t>Near Term Working Milestones</a:t>
            </a:r>
          </a:p>
        </p:txBody>
      </p:sp>
      <p:sp>
        <p:nvSpPr>
          <p:cNvPr id="7" name="Arrow: Right 6">
            <a:extLst>
              <a:ext uri="{FF2B5EF4-FFF2-40B4-BE49-F238E27FC236}">
                <a16:creationId xmlns:a16="http://schemas.microsoft.com/office/drawing/2014/main" id="{CAA5F9E5-CE78-936B-C7D1-022B382DC22E}"/>
              </a:ext>
            </a:extLst>
          </p:cNvPr>
          <p:cNvSpPr/>
          <p:nvPr/>
        </p:nvSpPr>
        <p:spPr bwMode="auto">
          <a:xfrm rot="1074038">
            <a:off x="1035857" y="1889250"/>
            <a:ext cx="2484640" cy="685799"/>
          </a:xfrm>
          <a:prstGeom prst="rightArrow">
            <a:avLst/>
          </a:prstGeom>
          <a:solidFill>
            <a:schemeClr val="accent5">
              <a:lumMod val="50000"/>
            </a:schemeClr>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eaLnBrk="1" hangingPunct="1">
              <a:buClr>
                <a:srgbClr val="000000"/>
              </a:buClr>
              <a:buSzPct val="100000"/>
            </a:pPr>
            <a:r>
              <a:rPr lang="en-US" sz="2000" dirty="0">
                <a:latin typeface="+mn-lt"/>
                <a:ea typeface="ＭＳ Ｐゴシック" charset="0"/>
                <a:cs typeface="ＭＳ Ｐゴシック" charset="0"/>
              </a:rPr>
              <a:t>We are here</a:t>
            </a:r>
          </a:p>
        </p:txBody>
      </p:sp>
      <p:graphicFrame>
        <p:nvGraphicFramePr>
          <p:cNvPr id="2" name="Content Placeholder 7">
            <a:extLst>
              <a:ext uri="{FF2B5EF4-FFF2-40B4-BE49-F238E27FC236}">
                <a16:creationId xmlns:a16="http://schemas.microsoft.com/office/drawing/2014/main" id="{240E59BA-6CB7-2144-16FC-20F0AC8B361F}"/>
              </a:ext>
            </a:extLst>
          </p:cNvPr>
          <p:cNvGraphicFramePr>
            <a:graphicFrameLocks/>
          </p:cNvGraphicFramePr>
          <p:nvPr/>
        </p:nvGraphicFramePr>
        <p:xfrm>
          <a:off x="3699424" y="1532871"/>
          <a:ext cx="5063576" cy="4182129"/>
        </p:xfrm>
        <a:graphic>
          <a:graphicData uri="http://schemas.openxmlformats.org/drawingml/2006/table">
            <a:tbl>
              <a:tblPr>
                <a:tableStyleId>{5C22544A-7EE6-4342-B048-85BDC9FD1C3A}</a:tableStyleId>
              </a:tblPr>
              <a:tblGrid>
                <a:gridCol w="3310976">
                  <a:extLst>
                    <a:ext uri="{9D8B030D-6E8A-4147-A177-3AD203B41FA5}">
                      <a16:colId xmlns:a16="http://schemas.microsoft.com/office/drawing/2014/main" val="4020299781"/>
                    </a:ext>
                  </a:extLst>
                </a:gridCol>
                <a:gridCol w="1752600">
                  <a:extLst>
                    <a:ext uri="{9D8B030D-6E8A-4147-A177-3AD203B41FA5}">
                      <a16:colId xmlns:a16="http://schemas.microsoft.com/office/drawing/2014/main" val="433678205"/>
                    </a:ext>
                  </a:extLst>
                </a:gridCol>
              </a:tblGrid>
              <a:tr h="280267">
                <a:tc>
                  <a:txBody>
                    <a:bodyPr/>
                    <a:lstStyle/>
                    <a:p>
                      <a:pPr algn="l" fontAlgn="b"/>
                      <a:endParaRPr lang="en-US" sz="1600" b="0" i="0" u="none" strike="noStrike" dirty="0">
                        <a:solidFill>
                          <a:schemeClr val="accent2">
                            <a:lumMod val="50000"/>
                          </a:schemeClr>
                        </a:solidFill>
                        <a:effectLst/>
                        <a:latin typeface="Calibri" panose="020F0502020204030204" pitchFamily="34" charset="0"/>
                      </a:endParaRPr>
                    </a:p>
                  </a:txBody>
                  <a:tcPr marL="5715" marR="5715" marT="5715" marB="0" anchor="ctr">
                    <a:solidFill>
                      <a:schemeClr val="accent3">
                        <a:lumMod val="95000"/>
                      </a:schemeClr>
                    </a:solidFill>
                  </a:tcPr>
                </a:tc>
                <a:tc>
                  <a:txBody>
                    <a:bodyPr/>
                    <a:lstStyle/>
                    <a:p>
                      <a:pPr algn="l" fontAlgn="b"/>
                      <a:r>
                        <a:rPr lang="en-US" sz="1600" b="0" i="0" u="none" strike="noStrike" dirty="0">
                          <a:solidFill>
                            <a:schemeClr val="accent2">
                              <a:lumMod val="50000"/>
                            </a:schemeClr>
                          </a:solidFill>
                          <a:effectLst/>
                          <a:latin typeface="Calibri" panose="020F0502020204030204" pitchFamily="34" charset="0"/>
                        </a:rPr>
                        <a:t>Current Schedule</a:t>
                      </a:r>
                    </a:p>
                  </a:txBody>
                  <a:tcPr marL="5715" marR="5715" marT="5715" marB="0" anchor="ctr">
                    <a:solidFill>
                      <a:schemeClr val="accent3">
                        <a:lumMod val="95000"/>
                      </a:schemeClr>
                    </a:solidFill>
                  </a:tcPr>
                </a:tc>
                <a:extLst>
                  <a:ext uri="{0D108BD9-81ED-4DB2-BD59-A6C34878D82A}">
                    <a16:rowId xmlns:a16="http://schemas.microsoft.com/office/drawing/2014/main" val="3601916564"/>
                  </a:ext>
                </a:extLst>
              </a:tr>
              <a:tr h="551295">
                <a:tc>
                  <a:txBody>
                    <a:bodyPr/>
                    <a:lstStyle/>
                    <a:p>
                      <a:pPr algn="l" fontAlgn="b"/>
                      <a:r>
                        <a:rPr lang="en-US" sz="1600" u="none" strike="noStrike" dirty="0">
                          <a:solidFill>
                            <a:schemeClr val="bg1">
                              <a:lumMod val="65000"/>
                            </a:schemeClr>
                          </a:solidFill>
                          <a:effectLst/>
                          <a:latin typeface="+mn-lt"/>
                        </a:rPr>
                        <a:t>First letter ballot</a:t>
                      </a:r>
                      <a:endParaRPr lang="en-US" sz="1600" b="0" i="0" u="none" strike="noStrike" dirty="0">
                        <a:solidFill>
                          <a:schemeClr val="bg1">
                            <a:lumMod val="65000"/>
                          </a:schemeClr>
                        </a:solidFill>
                        <a:effectLst/>
                        <a:latin typeface="+mn-lt"/>
                      </a:endParaRPr>
                    </a:p>
                  </a:txBody>
                  <a:tcPr marL="5715" marR="5715" marT="5715" marB="0" anchor="ctr"/>
                </a:tc>
                <a:tc>
                  <a:txBody>
                    <a:bodyPr/>
                    <a:lstStyle/>
                    <a:p>
                      <a:pPr algn="l" fontAlgn="b"/>
                      <a:r>
                        <a:rPr lang="en-US" sz="1600" b="0" i="0" u="none" strike="noStrike" dirty="0">
                          <a:solidFill>
                            <a:srgbClr val="C00000"/>
                          </a:solidFill>
                          <a:effectLst/>
                          <a:latin typeface="Calibri" panose="020F0502020204030204" pitchFamily="34" charset="0"/>
                        </a:rPr>
                        <a:t>June 2024</a:t>
                      </a:r>
                    </a:p>
                  </a:txBody>
                  <a:tcPr marL="5715" marR="5715" marT="5715" marB="0" anchor="ctr"/>
                </a:tc>
                <a:extLst>
                  <a:ext uri="{0D108BD9-81ED-4DB2-BD59-A6C34878D82A}">
                    <a16:rowId xmlns:a16="http://schemas.microsoft.com/office/drawing/2014/main" val="2694915279"/>
                  </a:ext>
                </a:extLst>
              </a:tr>
              <a:tr h="551295">
                <a:tc>
                  <a:txBody>
                    <a:bodyPr/>
                    <a:lstStyle/>
                    <a:p>
                      <a:pPr algn="l" fontAlgn="b"/>
                      <a:r>
                        <a:rPr lang="en-US" sz="1600" b="0" i="0" u="none" strike="noStrike" dirty="0">
                          <a:solidFill>
                            <a:srgbClr val="000000"/>
                          </a:solidFill>
                          <a:effectLst/>
                          <a:latin typeface="+mn-lt"/>
                        </a:rPr>
                        <a:t>Initial LB comment resolution</a:t>
                      </a:r>
                    </a:p>
                  </a:txBody>
                  <a:tcPr marL="5715" marR="5715" marT="5715" marB="0" anchor="ctr"/>
                </a:tc>
                <a:tc>
                  <a:txBody>
                    <a:bodyPr/>
                    <a:lstStyle/>
                    <a:p>
                      <a:pPr algn="l" fontAlgn="b"/>
                      <a:r>
                        <a:rPr lang="en-US" sz="1600" b="0" i="0" u="none" strike="noStrike" dirty="0">
                          <a:solidFill>
                            <a:srgbClr val="C00000"/>
                          </a:solidFill>
                          <a:effectLst/>
                          <a:latin typeface="Calibri" panose="020F0502020204030204" pitchFamily="34" charset="0"/>
                        </a:rPr>
                        <a:t>Start: July 2024</a:t>
                      </a:r>
                    </a:p>
                  </a:txBody>
                  <a:tcPr marL="5715" marR="5715" marT="5715" marB="0" anchor="ctr"/>
                </a:tc>
                <a:extLst>
                  <a:ext uri="{0D108BD9-81ED-4DB2-BD59-A6C34878D82A}">
                    <a16:rowId xmlns:a16="http://schemas.microsoft.com/office/drawing/2014/main" val="3657201518"/>
                  </a:ext>
                </a:extLst>
              </a:tr>
              <a:tr h="527223">
                <a:tc>
                  <a:txBody>
                    <a:bodyPr/>
                    <a:lstStyle/>
                    <a:p>
                      <a:pPr algn="l" fontAlgn="b"/>
                      <a:r>
                        <a:rPr lang="en-US" sz="1600" b="0" i="0" u="none" strike="noStrike" dirty="0">
                          <a:solidFill>
                            <a:schemeClr val="tx1"/>
                          </a:solidFill>
                          <a:effectLst/>
                          <a:latin typeface="+mn-lt"/>
                        </a:rPr>
                        <a:t>First recirculation</a:t>
                      </a:r>
                    </a:p>
                  </a:txBody>
                  <a:tcPr marL="5715" marR="5715" marT="5715" marB="0" anchor="ctr"/>
                </a:tc>
                <a:tc>
                  <a:txBody>
                    <a:bodyPr/>
                    <a:lstStyle/>
                    <a:p>
                      <a:pPr algn="l" fontAlgn="b"/>
                      <a:r>
                        <a:rPr lang="en-US" sz="1600" b="0" i="0" u="none" strike="noStrike" dirty="0">
                          <a:solidFill>
                            <a:schemeClr val="tx1"/>
                          </a:solidFill>
                          <a:effectLst/>
                          <a:latin typeface="Calibri" panose="020F0502020204030204" pitchFamily="34" charset="0"/>
                        </a:rPr>
                        <a:t>Feb 2025</a:t>
                      </a:r>
                    </a:p>
                  </a:txBody>
                  <a:tcPr marL="5715" marR="5715" marT="5715" marB="0" anchor="ctr"/>
                </a:tc>
                <a:extLst>
                  <a:ext uri="{0D108BD9-81ED-4DB2-BD59-A6C34878D82A}">
                    <a16:rowId xmlns:a16="http://schemas.microsoft.com/office/drawing/2014/main" val="3811737940"/>
                  </a:ext>
                </a:extLst>
              </a:tr>
              <a:tr h="443249">
                <a:tc>
                  <a:txBody>
                    <a:bodyPr/>
                    <a:lstStyle/>
                    <a:p>
                      <a:pPr algn="l" fontAlgn="b"/>
                      <a:r>
                        <a:rPr lang="en-US" sz="1600" b="0" i="0" u="none" strike="noStrike" dirty="0">
                          <a:solidFill>
                            <a:schemeClr val="tx1"/>
                          </a:solidFill>
                          <a:effectLst/>
                          <a:latin typeface="+mn-lt"/>
                        </a:rPr>
                        <a:t>Recirculation comment resolution</a:t>
                      </a:r>
                    </a:p>
                  </a:txBody>
                  <a:tcPr marL="5715" marR="5715" marT="5715" marB="0" anchor="ctr"/>
                </a:tc>
                <a:tc>
                  <a:txBody>
                    <a:bodyPr/>
                    <a:lstStyle/>
                    <a:p>
                      <a:pPr algn="l" fontAlgn="b"/>
                      <a:r>
                        <a:rPr lang="en-US" sz="1600" b="0" i="0" u="none" strike="noStrike" dirty="0">
                          <a:solidFill>
                            <a:schemeClr val="tx1"/>
                          </a:solidFill>
                          <a:effectLst/>
                          <a:latin typeface="Calibri" panose="020F0502020204030204" pitchFamily="34" charset="0"/>
                        </a:rPr>
                        <a:t>March 2025</a:t>
                      </a:r>
                    </a:p>
                  </a:txBody>
                  <a:tcPr marL="5715" marR="5715" marT="5715" marB="0" anchor="ctr"/>
                </a:tc>
                <a:extLst>
                  <a:ext uri="{0D108BD9-81ED-4DB2-BD59-A6C34878D82A}">
                    <a16:rowId xmlns:a16="http://schemas.microsoft.com/office/drawing/2014/main" val="244108333"/>
                  </a:ext>
                </a:extLst>
              </a:tr>
              <a:tr h="533400">
                <a:tc>
                  <a:txBody>
                    <a:bodyPr/>
                    <a:lstStyle/>
                    <a:p>
                      <a:pPr algn="l" fontAlgn="b"/>
                      <a:r>
                        <a:rPr lang="en-US" sz="1600" u="none" strike="noStrike" kern="1200" dirty="0">
                          <a:solidFill>
                            <a:schemeClr val="tx1"/>
                          </a:solidFill>
                          <a:effectLst/>
                          <a:latin typeface="+mn-lt"/>
                          <a:ea typeface="+mn-ea"/>
                          <a:cs typeface="+mn-cs"/>
                        </a:rPr>
                        <a:t>Second recirculation</a:t>
                      </a:r>
                    </a:p>
                  </a:txBody>
                  <a:tcPr marL="5715" marR="5715" marT="5715" marB="0" anchor="ctr"/>
                </a:tc>
                <a:tc>
                  <a:txBody>
                    <a:bodyPr/>
                    <a:lstStyle/>
                    <a:p>
                      <a:pPr marL="0" algn="l"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May 2025</a:t>
                      </a:r>
                    </a:p>
                  </a:txBody>
                  <a:tcPr marL="5715" marR="5715" marT="5715" marB="0" anchor="ctr"/>
                </a:tc>
                <a:extLst>
                  <a:ext uri="{0D108BD9-81ED-4DB2-BD59-A6C34878D82A}">
                    <a16:rowId xmlns:a16="http://schemas.microsoft.com/office/drawing/2014/main" val="871787359"/>
                  </a:ext>
                </a:extLst>
              </a:tr>
              <a:tr h="45720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Recirculation comment resolution</a:t>
                      </a:r>
                    </a:p>
                  </a:txBody>
                  <a:tcPr marL="5715" marR="5715" marT="5715" marB="0" anchor="ctr"/>
                </a:tc>
                <a:tc>
                  <a:txBody>
                    <a:bodyPr/>
                    <a:lstStyle/>
                    <a:p>
                      <a:pPr marL="0" algn="l"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June-July 2025</a:t>
                      </a:r>
                    </a:p>
                  </a:txBody>
                  <a:tcPr marL="5715" marR="5715" marT="5715" marB="0" anchor="ctr"/>
                </a:tc>
                <a:extLst>
                  <a:ext uri="{0D108BD9-81ED-4DB2-BD59-A6C34878D82A}">
                    <a16:rowId xmlns:a16="http://schemas.microsoft.com/office/drawing/2014/main" val="4143125971"/>
                  </a:ext>
                </a:extLst>
              </a:tr>
              <a:tr h="45720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First SA-Ballot</a:t>
                      </a:r>
                    </a:p>
                  </a:txBody>
                  <a:tcPr marL="5715" marR="5715" marT="5715" marB="0" anchor="ctr"/>
                </a:tc>
                <a:tc>
                  <a:txBody>
                    <a:bodyPr/>
                    <a:lstStyle/>
                    <a:p>
                      <a:pPr marL="0" algn="l"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July 2025</a:t>
                      </a:r>
                    </a:p>
                  </a:txBody>
                  <a:tcPr marL="5715" marR="5715" marT="5715" marB="0" anchor="ctr"/>
                </a:tc>
                <a:extLst>
                  <a:ext uri="{0D108BD9-81ED-4DB2-BD59-A6C34878D82A}">
                    <a16:rowId xmlns:a16="http://schemas.microsoft.com/office/drawing/2014/main" val="2854633268"/>
                  </a:ext>
                </a:extLst>
              </a:tr>
              <a:tr h="38100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SA-Ballot comment resolution</a:t>
                      </a:r>
                    </a:p>
                  </a:txBody>
                  <a:tcPr marL="5715" marR="5715" marT="5715" marB="0" anchor="ctr"/>
                </a:tc>
                <a:tc>
                  <a:txBody>
                    <a:bodyPr/>
                    <a:lstStyle/>
                    <a:p>
                      <a:pPr marL="0" algn="l"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Sept </a:t>
                      </a:r>
                      <a:r>
                        <a:rPr lang="en-US" sz="1600" b="0" i="0" u="none" strike="noStrike" kern="1200" baseline="0" dirty="0">
                          <a:solidFill>
                            <a:schemeClr val="tx1"/>
                          </a:solidFill>
                          <a:effectLst/>
                          <a:latin typeface="Calibri" panose="020F0502020204030204" pitchFamily="34" charset="0"/>
                          <a:ea typeface="+mn-ea"/>
                          <a:cs typeface="+mn-cs"/>
                        </a:rPr>
                        <a:t>2025</a:t>
                      </a:r>
                      <a:endParaRPr lang="en-US" sz="1600" b="0" i="0" u="none" strike="noStrike" kern="1200" dirty="0">
                        <a:solidFill>
                          <a:schemeClr val="tx1"/>
                        </a:solidFill>
                        <a:effectLst/>
                        <a:latin typeface="Calibri" panose="020F0502020204030204" pitchFamily="34" charset="0"/>
                        <a:ea typeface="+mn-ea"/>
                        <a:cs typeface="+mn-cs"/>
                      </a:endParaRPr>
                    </a:p>
                  </a:txBody>
                  <a:tcPr marL="5715" marR="5715" marT="5715" marB="0" anchor="ctr"/>
                </a:tc>
                <a:extLst>
                  <a:ext uri="{0D108BD9-81ED-4DB2-BD59-A6C34878D82A}">
                    <a16:rowId xmlns:a16="http://schemas.microsoft.com/office/drawing/2014/main" val="1258475387"/>
                  </a:ext>
                </a:extLst>
              </a:tr>
            </a:tbl>
          </a:graphicData>
        </a:graphic>
      </p:graphicFrame>
      <p:sp>
        <p:nvSpPr>
          <p:cNvPr id="3" name="TextBox 2">
            <a:extLst>
              <a:ext uri="{FF2B5EF4-FFF2-40B4-BE49-F238E27FC236}">
                <a16:creationId xmlns:a16="http://schemas.microsoft.com/office/drawing/2014/main" id="{EAE42474-CC6C-BCA6-DF0E-4F592704A73E}"/>
              </a:ext>
            </a:extLst>
          </p:cNvPr>
          <p:cNvSpPr txBox="1"/>
          <p:nvPr/>
        </p:nvSpPr>
        <p:spPr>
          <a:xfrm>
            <a:off x="8668070" y="3134380"/>
            <a:ext cx="2685730" cy="523220"/>
          </a:xfrm>
          <a:prstGeom prst="rect">
            <a:avLst/>
          </a:prstGeom>
          <a:noFill/>
        </p:spPr>
        <p:txBody>
          <a:bodyPr wrap="square" rtlCol="0">
            <a:spAutoFit/>
          </a:bodyPr>
          <a:lstStyle/>
          <a:p>
            <a:r>
              <a:rPr lang="en-US" sz="1400" dirty="0">
                <a:latin typeface="+mn-lt"/>
              </a:rPr>
              <a:t>Recirc start by 20-Feb can close before the March Plenary</a:t>
            </a:r>
          </a:p>
        </p:txBody>
      </p:sp>
    </p:spTree>
    <p:extLst>
      <p:ext uri="{BB962C8B-B14F-4D97-AF65-F5344CB8AC3E}">
        <p14:creationId xmlns:p14="http://schemas.microsoft.com/office/powerpoint/2010/main" val="10660525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91EF6-C5F4-27C8-E8D4-DF6D56F2CF69}"/>
              </a:ext>
            </a:extLst>
          </p:cNvPr>
          <p:cNvSpPr>
            <a:spLocks noGrp="1"/>
          </p:cNvSpPr>
          <p:nvPr>
            <p:ph type="title"/>
          </p:nvPr>
        </p:nvSpPr>
        <p:spPr/>
        <p:txBody>
          <a:bodyPr/>
          <a:lstStyle/>
          <a:p>
            <a:r>
              <a:rPr lang="en-US" dirty="0"/>
              <a:t>Editor’s Corner</a:t>
            </a:r>
          </a:p>
        </p:txBody>
      </p:sp>
      <p:sp>
        <p:nvSpPr>
          <p:cNvPr id="4" name="Slide Number Placeholder 3">
            <a:extLst>
              <a:ext uri="{FF2B5EF4-FFF2-40B4-BE49-F238E27FC236}">
                <a16:creationId xmlns:a16="http://schemas.microsoft.com/office/drawing/2014/main" id="{E3ED3D41-12CB-A6B1-8FF5-0D49F1824DB1}"/>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16</a:t>
            </a:fld>
            <a:endParaRPr lang="en-US"/>
          </a:p>
        </p:txBody>
      </p:sp>
      <p:pic>
        <p:nvPicPr>
          <p:cNvPr id="5" name="Picture 4" descr="A picture containing text, indoor, device, different&#10;&#10;Description automatically generated">
            <a:extLst>
              <a:ext uri="{FF2B5EF4-FFF2-40B4-BE49-F238E27FC236}">
                <a16:creationId xmlns:a16="http://schemas.microsoft.com/office/drawing/2014/main" id="{E6323F3B-8911-58EA-B446-D600F8AFEA84}"/>
              </a:ext>
            </a:extLst>
          </p:cNvPr>
          <p:cNvPicPr>
            <a:picLocks noChangeAspect="1"/>
          </p:cNvPicPr>
          <p:nvPr/>
        </p:nvPicPr>
        <p:blipFill>
          <a:blip r:embed="rId2"/>
          <a:stretch>
            <a:fillRect/>
          </a:stretch>
        </p:blipFill>
        <p:spPr>
          <a:xfrm>
            <a:off x="4068905" y="2095385"/>
            <a:ext cx="4054191" cy="2667231"/>
          </a:xfrm>
          <a:prstGeom prst="rect">
            <a:avLst/>
          </a:prstGeom>
        </p:spPr>
      </p:pic>
    </p:spTree>
    <p:extLst>
      <p:ext uri="{BB962C8B-B14F-4D97-AF65-F5344CB8AC3E}">
        <p14:creationId xmlns:p14="http://schemas.microsoft.com/office/powerpoint/2010/main" val="18448467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4F1EE-85C6-15A2-A283-36C00276FB28}"/>
              </a:ext>
            </a:extLst>
          </p:cNvPr>
          <p:cNvSpPr>
            <a:spLocks noGrp="1"/>
          </p:cNvSpPr>
          <p:nvPr>
            <p:ph type="title"/>
          </p:nvPr>
        </p:nvSpPr>
        <p:spPr>
          <a:xfrm>
            <a:off x="914400" y="685800"/>
            <a:ext cx="10363200" cy="1752600"/>
          </a:xfrm>
        </p:spPr>
        <p:txBody>
          <a:bodyPr/>
          <a:lstStyle/>
          <a:p>
            <a:r>
              <a:rPr lang="en-US" dirty="0"/>
              <a:t>Comment resolution</a:t>
            </a:r>
          </a:p>
        </p:txBody>
      </p:sp>
      <p:sp>
        <p:nvSpPr>
          <p:cNvPr id="4" name="Slide Number Placeholder 3">
            <a:extLst>
              <a:ext uri="{FF2B5EF4-FFF2-40B4-BE49-F238E27FC236}">
                <a16:creationId xmlns:a16="http://schemas.microsoft.com/office/drawing/2014/main" id="{986ECB91-853E-D216-19C2-BD7FFDB9FFE9}"/>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17</a:t>
            </a:fld>
            <a:endParaRPr lang="en-US"/>
          </a:p>
        </p:txBody>
      </p:sp>
      <p:pic>
        <p:nvPicPr>
          <p:cNvPr id="5" name="Picture 4">
            <a:extLst>
              <a:ext uri="{FF2B5EF4-FFF2-40B4-BE49-F238E27FC236}">
                <a16:creationId xmlns:a16="http://schemas.microsoft.com/office/drawing/2014/main" id="{4F3C895C-03D4-64A3-3440-C3EF04BDF1C8}"/>
              </a:ext>
            </a:extLst>
          </p:cNvPr>
          <p:cNvPicPr>
            <a:picLocks noChangeAspect="1"/>
          </p:cNvPicPr>
          <p:nvPr/>
        </p:nvPicPr>
        <p:blipFill>
          <a:blip r:embed="rId2"/>
          <a:stretch>
            <a:fillRect/>
          </a:stretch>
        </p:blipFill>
        <p:spPr>
          <a:xfrm>
            <a:off x="4988349" y="2971800"/>
            <a:ext cx="2215301" cy="2754158"/>
          </a:xfrm>
          <a:prstGeom prst="rect">
            <a:avLst/>
          </a:prstGeom>
        </p:spPr>
      </p:pic>
      <p:sp>
        <p:nvSpPr>
          <p:cNvPr id="8" name="Isosceles Triangle 7">
            <a:extLst>
              <a:ext uri="{FF2B5EF4-FFF2-40B4-BE49-F238E27FC236}">
                <a16:creationId xmlns:a16="http://schemas.microsoft.com/office/drawing/2014/main" id="{F8CB53E8-BCF6-44BF-8D10-671CF70727FC}"/>
              </a:ext>
            </a:extLst>
          </p:cNvPr>
          <p:cNvSpPr/>
          <p:nvPr/>
        </p:nvSpPr>
        <p:spPr bwMode="auto">
          <a:xfrm rot="5400000">
            <a:off x="4953000" y="2895600"/>
            <a:ext cx="228600" cy="228600"/>
          </a:xfrm>
          <a:prstGeom prst="triangle">
            <a:avLst/>
          </a:prstGeom>
          <a:solidFill>
            <a:schemeClr val="bg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2383496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8AEA16-846A-22C8-C21C-6FA84C92DB1E}"/>
              </a:ext>
            </a:extLst>
          </p:cNvPr>
          <p:cNvSpPr>
            <a:spLocks noGrp="1"/>
          </p:cNvSpPr>
          <p:nvPr>
            <p:ph type="title"/>
          </p:nvPr>
        </p:nvSpPr>
        <p:spPr/>
        <p:txBody>
          <a:bodyPr/>
          <a:lstStyle/>
          <a:p>
            <a:r>
              <a:rPr lang="en-US" dirty="0"/>
              <a:t>Consolidated Comments</a:t>
            </a:r>
          </a:p>
        </p:txBody>
      </p:sp>
      <p:sp>
        <p:nvSpPr>
          <p:cNvPr id="3" name="Text Placeholder 2">
            <a:extLst>
              <a:ext uri="{FF2B5EF4-FFF2-40B4-BE49-F238E27FC236}">
                <a16:creationId xmlns:a16="http://schemas.microsoft.com/office/drawing/2014/main" id="{95A53D6C-BE82-4664-4E39-41DAAFE6B47E}"/>
              </a:ext>
            </a:extLst>
          </p:cNvPr>
          <p:cNvSpPr>
            <a:spLocks noGrp="1"/>
          </p:cNvSpPr>
          <p:nvPr>
            <p:ph type="body" sz="half" idx="1"/>
          </p:nvPr>
        </p:nvSpPr>
        <p:spPr/>
        <p:txBody>
          <a:bodyPr/>
          <a:lstStyle/>
          <a:p>
            <a:pPr marL="0" indent="0" algn="ctr">
              <a:buNone/>
            </a:pPr>
            <a:r>
              <a:rPr lang="en-US" dirty="0"/>
              <a:t>15-24-0371	</a:t>
            </a:r>
          </a:p>
          <a:p>
            <a:pPr marL="0" indent="0" algn="ctr">
              <a:buNone/>
            </a:pPr>
            <a:r>
              <a:rPr lang="en-US" dirty="0">
                <a:hlinkClick r:id="rId2"/>
              </a:rPr>
              <a:t>https://mentor.ieee.org/802.15/dcn/24/15-24-0371-33-04ab-consolidated-comments-draft-1-0.xlsm</a:t>
            </a:r>
            <a:endParaRPr lang="en-US" dirty="0"/>
          </a:p>
          <a:p>
            <a:pPr marL="0" indent="0" algn="ctr">
              <a:buNone/>
            </a:pPr>
            <a:endParaRPr lang="en-US" dirty="0"/>
          </a:p>
        </p:txBody>
      </p:sp>
      <p:sp>
        <p:nvSpPr>
          <p:cNvPr id="4" name="Slide Number Placeholder 3">
            <a:extLst>
              <a:ext uri="{FF2B5EF4-FFF2-40B4-BE49-F238E27FC236}">
                <a16:creationId xmlns:a16="http://schemas.microsoft.com/office/drawing/2014/main" id="{69ABA10D-3530-A7B7-4D03-AE85D0543055}"/>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18</a:t>
            </a:fld>
            <a:endParaRPr lang="en-US" dirty="0"/>
          </a:p>
        </p:txBody>
      </p:sp>
    </p:spTree>
    <p:extLst>
      <p:ext uri="{BB962C8B-B14F-4D97-AF65-F5344CB8AC3E}">
        <p14:creationId xmlns:p14="http://schemas.microsoft.com/office/powerpoint/2010/main" val="12124625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C5EFEA9-9B57-549C-F31A-5DC9D88D01D0}"/>
              </a:ext>
            </a:extLst>
          </p:cNvPr>
          <p:cNvSpPr>
            <a:spLocks noGrp="1"/>
          </p:cNvSpPr>
          <p:nvPr>
            <p:ph type="ctrTitle"/>
          </p:nvPr>
        </p:nvSpPr>
        <p:spPr/>
        <p:txBody>
          <a:bodyPr/>
          <a:lstStyle/>
          <a:p>
            <a:r>
              <a:rPr lang="en-US" dirty="0"/>
              <a:t>Comment Resolution Guidelines</a:t>
            </a:r>
          </a:p>
        </p:txBody>
      </p:sp>
      <p:sp>
        <p:nvSpPr>
          <p:cNvPr id="6" name="Subtitle 5">
            <a:extLst>
              <a:ext uri="{FF2B5EF4-FFF2-40B4-BE49-F238E27FC236}">
                <a16:creationId xmlns:a16="http://schemas.microsoft.com/office/drawing/2014/main" id="{553B0A16-D64E-49BF-4D83-7BCA19A290A0}"/>
              </a:ext>
            </a:extLst>
          </p:cNvPr>
          <p:cNvSpPr>
            <a:spLocks noGrp="1"/>
          </p:cNvSpPr>
          <p:nvPr>
            <p:ph type="subTitle" idx="1"/>
          </p:nvPr>
        </p:nvSpPr>
        <p:spPr/>
        <p:txBody>
          <a:bodyPr/>
          <a:lstStyle/>
          <a:p>
            <a:r>
              <a:rPr lang="en-US" dirty="0"/>
              <a:t>Helpful things to know</a:t>
            </a:r>
          </a:p>
        </p:txBody>
      </p:sp>
      <p:sp>
        <p:nvSpPr>
          <p:cNvPr id="4" name="Slide Number Placeholder 3">
            <a:extLst>
              <a:ext uri="{FF2B5EF4-FFF2-40B4-BE49-F238E27FC236}">
                <a16:creationId xmlns:a16="http://schemas.microsoft.com/office/drawing/2014/main" id="{B3C4BBDB-9A8D-055E-9F22-478DEA31BCDC}"/>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19</a:t>
            </a:fld>
            <a:endParaRPr lang="en-US"/>
          </a:p>
        </p:txBody>
      </p:sp>
    </p:spTree>
    <p:extLst>
      <p:ext uri="{BB962C8B-B14F-4D97-AF65-F5344CB8AC3E}">
        <p14:creationId xmlns:p14="http://schemas.microsoft.com/office/powerpoint/2010/main" val="6782395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D478927-EBBB-D360-6913-635EC8422525}"/>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a:t>
            </a:fld>
            <a:endParaRPr lang="en-US"/>
          </a:p>
        </p:txBody>
      </p:sp>
      <p:pic>
        <p:nvPicPr>
          <p:cNvPr id="9" name="Picture 8" descr="A picture containing text, colorful, decorated&#10;&#10;Description automatically generated">
            <a:extLst>
              <a:ext uri="{FF2B5EF4-FFF2-40B4-BE49-F238E27FC236}">
                <a16:creationId xmlns:a16="http://schemas.microsoft.com/office/drawing/2014/main" id="{F8964304-CE5A-A095-76A5-E7A96A91177F}"/>
              </a:ext>
            </a:extLst>
          </p:cNvPr>
          <p:cNvPicPr>
            <a:picLocks noChangeAspect="1"/>
          </p:cNvPicPr>
          <p:nvPr/>
        </p:nvPicPr>
        <p:blipFill>
          <a:blip r:embed="rId2"/>
          <a:stretch>
            <a:fillRect/>
          </a:stretch>
        </p:blipFill>
        <p:spPr>
          <a:xfrm>
            <a:off x="479376" y="764704"/>
            <a:ext cx="1430914" cy="150962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0" name="Title 2">
            <a:extLst>
              <a:ext uri="{FF2B5EF4-FFF2-40B4-BE49-F238E27FC236}">
                <a16:creationId xmlns:a16="http://schemas.microsoft.com/office/drawing/2014/main" id="{5CCCC684-B412-AB4C-0936-26DD339068F4}"/>
              </a:ext>
            </a:extLst>
          </p:cNvPr>
          <p:cNvSpPr>
            <a:spLocks noGrp="1"/>
          </p:cNvSpPr>
          <p:nvPr>
            <p:ph type="ctrTitle"/>
          </p:nvPr>
        </p:nvSpPr>
        <p:spPr>
          <a:xfrm>
            <a:off x="3906417" y="804307"/>
            <a:ext cx="7772400" cy="1470025"/>
          </a:xfrm>
          <a:solidFill>
            <a:schemeClr val="bg1">
              <a:lumMod val="95000"/>
            </a:schemeClr>
          </a:solidFill>
        </p:spPr>
        <p:txBody>
          <a:bodyPr/>
          <a:lstStyle/>
          <a:p>
            <a:r>
              <a:rPr lang="en-US" dirty="0"/>
              <a:t>Task Group 15.4ab</a:t>
            </a:r>
            <a:br>
              <a:rPr lang="en-US" dirty="0"/>
            </a:br>
            <a:r>
              <a:rPr lang="en-US" sz="3600" dirty="0"/>
              <a:t>Next Generation UWB Amendment</a:t>
            </a:r>
          </a:p>
        </p:txBody>
      </p:sp>
      <p:sp>
        <p:nvSpPr>
          <p:cNvPr id="11" name="Subtitle 3">
            <a:extLst>
              <a:ext uri="{FF2B5EF4-FFF2-40B4-BE49-F238E27FC236}">
                <a16:creationId xmlns:a16="http://schemas.microsoft.com/office/drawing/2014/main" id="{1F0D43FA-F6BD-0786-B287-9D745B501004}"/>
              </a:ext>
            </a:extLst>
          </p:cNvPr>
          <p:cNvSpPr>
            <a:spLocks noGrp="1"/>
          </p:cNvSpPr>
          <p:nvPr>
            <p:ph type="subTitle" idx="1"/>
          </p:nvPr>
        </p:nvSpPr>
        <p:spPr>
          <a:xfrm>
            <a:off x="839416" y="2372137"/>
            <a:ext cx="5789984" cy="4039056"/>
          </a:xfrm>
          <a:ln>
            <a:solidFill>
              <a:schemeClr val="bg2">
                <a:lumMod val="20000"/>
                <a:lumOff val="80000"/>
              </a:schemeClr>
            </a:solidFill>
          </a:ln>
        </p:spPr>
        <p:txBody>
          <a:bodyPr/>
          <a:lstStyle/>
          <a:p>
            <a:endParaRPr lang="en-US" sz="2800" dirty="0"/>
          </a:p>
          <a:p>
            <a:endParaRPr lang="en-US" sz="2800" dirty="0"/>
          </a:p>
          <a:p>
            <a:r>
              <a:rPr lang="en-US" sz="2800" dirty="0"/>
              <a:t>January 2025 802 </a:t>
            </a:r>
          </a:p>
          <a:p>
            <a:r>
              <a:rPr lang="en-US" sz="2800" dirty="0"/>
              <a:t>\Wireless Interim Session</a:t>
            </a:r>
          </a:p>
          <a:p>
            <a:r>
              <a:rPr lang="en-US" sz="2800" dirty="0"/>
              <a:t>Mixed Mode</a:t>
            </a:r>
          </a:p>
          <a:p>
            <a:r>
              <a:rPr lang="en-US" sz="2800" dirty="0"/>
              <a:t>Live from</a:t>
            </a:r>
          </a:p>
          <a:p>
            <a:r>
              <a:rPr lang="en-US" sz="2800" dirty="0"/>
              <a:t>Kobe, Japan</a:t>
            </a:r>
          </a:p>
        </p:txBody>
      </p:sp>
      <p:pic>
        <p:nvPicPr>
          <p:cNvPr id="3" name="Picture 2">
            <a:extLst>
              <a:ext uri="{FF2B5EF4-FFF2-40B4-BE49-F238E27FC236}">
                <a16:creationId xmlns:a16="http://schemas.microsoft.com/office/drawing/2014/main" id="{0BB27AD8-E4CF-2D49-3FBB-C026FA546968}"/>
              </a:ext>
            </a:extLst>
          </p:cNvPr>
          <p:cNvPicPr>
            <a:picLocks noChangeAspect="1"/>
          </p:cNvPicPr>
          <p:nvPr/>
        </p:nvPicPr>
        <p:blipFill>
          <a:blip r:embed="rId3"/>
          <a:stretch>
            <a:fillRect/>
          </a:stretch>
        </p:blipFill>
        <p:spPr>
          <a:xfrm>
            <a:off x="6946387" y="2551275"/>
            <a:ext cx="4732430" cy="3680779"/>
          </a:xfrm>
          <a:prstGeom prst="rect">
            <a:avLst/>
          </a:prstGeom>
        </p:spPr>
      </p:pic>
    </p:spTree>
    <p:extLst>
      <p:ext uri="{BB962C8B-B14F-4D97-AF65-F5344CB8AC3E}">
        <p14:creationId xmlns:p14="http://schemas.microsoft.com/office/powerpoint/2010/main" val="6637388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B5447-B9FE-24B6-B641-67BA615E96E7}"/>
              </a:ext>
            </a:extLst>
          </p:cNvPr>
          <p:cNvSpPr>
            <a:spLocks noGrp="1"/>
          </p:cNvSpPr>
          <p:nvPr>
            <p:ph type="title"/>
          </p:nvPr>
        </p:nvSpPr>
        <p:spPr/>
        <p:txBody>
          <a:bodyPr/>
          <a:lstStyle/>
          <a:p>
            <a:r>
              <a:rPr lang="en-US" dirty="0"/>
              <a:t>Accepted and Revised</a:t>
            </a:r>
          </a:p>
        </p:txBody>
      </p:sp>
      <p:sp>
        <p:nvSpPr>
          <p:cNvPr id="3" name="Text Placeholder 2">
            <a:extLst>
              <a:ext uri="{FF2B5EF4-FFF2-40B4-BE49-F238E27FC236}">
                <a16:creationId xmlns:a16="http://schemas.microsoft.com/office/drawing/2014/main" id="{A5A22D43-49FB-3186-53E3-18054F1D7B4C}"/>
              </a:ext>
            </a:extLst>
          </p:cNvPr>
          <p:cNvSpPr>
            <a:spLocks noGrp="1"/>
          </p:cNvSpPr>
          <p:nvPr>
            <p:ph type="body" sz="half" idx="1"/>
          </p:nvPr>
        </p:nvSpPr>
        <p:spPr/>
        <p:txBody>
          <a:bodyPr>
            <a:normAutofit fontScale="77500" lnSpcReduction="20000"/>
          </a:bodyPr>
          <a:lstStyle/>
          <a:p>
            <a:pPr>
              <a:spcBef>
                <a:spcPts val="600"/>
              </a:spcBef>
              <a:spcAft>
                <a:spcPts val="600"/>
              </a:spcAft>
            </a:pPr>
            <a:r>
              <a:rPr lang="en-US" b="1" dirty="0"/>
              <a:t>Accepted</a:t>
            </a:r>
            <a:r>
              <a:rPr lang="en-US" dirty="0"/>
              <a:t> means the commenter provides a change resolution accepted by the group EXACTLY as proposed</a:t>
            </a:r>
          </a:p>
          <a:p>
            <a:pPr>
              <a:spcBef>
                <a:spcPts val="600"/>
              </a:spcBef>
              <a:spcAft>
                <a:spcPts val="600"/>
              </a:spcAft>
            </a:pPr>
            <a:r>
              <a:rPr lang="en-US" dirty="0"/>
              <a:t>There is NO RESOLUTION DETAIL when resolution is accepted.</a:t>
            </a:r>
          </a:p>
          <a:p>
            <a:pPr>
              <a:spcBef>
                <a:spcPts val="600"/>
              </a:spcBef>
              <a:spcAft>
                <a:spcPts val="600"/>
              </a:spcAft>
            </a:pPr>
            <a:r>
              <a:rPr lang="en-US" dirty="0"/>
              <a:t>Exception: MEC comment “draft meets all editorial requirements” (no change specified, we accept this comment) </a:t>
            </a:r>
          </a:p>
        </p:txBody>
      </p:sp>
      <p:sp>
        <p:nvSpPr>
          <p:cNvPr id="4" name="Content Placeholder 3">
            <a:extLst>
              <a:ext uri="{FF2B5EF4-FFF2-40B4-BE49-F238E27FC236}">
                <a16:creationId xmlns:a16="http://schemas.microsoft.com/office/drawing/2014/main" id="{10774F6C-AD61-4887-8821-296E0A77BB64}"/>
              </a:ext>
            </a:extLst>
          </p:cNvPr>
          <p:cNvSpPr>
            <a:spLocks noGrp="1"/>
          </p:cNvSpPr>
          <p:nvPr>
            <p:ph sz="half" idx="2"/>
          </p:nvPr>
        </p:nvSpPr>
        <p:spPr/>
        <p:txBody>
          <a:bodyPr>
            <a:normAutofit fontScale="77500" lnSpcReduction="20000"/>
          </a:bodyPr>
          <a:lstStyle/>
          <a:p>
            <a:pPr>
              <a:spcBef>
                <a:spcPts val="600"/>
              </a:spcBef>
              <a:spcAft>
                <a:spcPts val="600"/>
              </a:spcAft>
            </a:pPr>
            <a:r>
              <a:rPr lang="en-US" b="1" dirty="0"/>
              <a:t>Revised</a:t>
            </a:r>
            <a:r>
              <a:rPr lang="en-US" dirty="0"/>
              <a:t> means we agree in principle that a change is required and we have provide an alternate change</a:t>
            </a:r>
          </a:p>
          <a:p>
            <a:pPr>
              <a:spcBef>
                <a:spcPts val="600"/>
              </a:spcBef>
              <a:spcAft>
                <a:spcPts val="600"/>
              </a:spcAft>
            </a:pPr>
            <a:r>
              <a:rPr lang="en-US" dirty="0"/>
              <a:t>Resolution detail contains EXACTLY what change we are asking the TE to make to the draft</a:t>
            </a:r>
          </a:p>
          <a:p>
            <a:pPr>
              <a:spcBef>
                <a:spcPts val="600"/>
              </a:spcBef>
              <a:spcAft>
                <a:spcPts val="600"/>
              </a:spcAft>
            </a:pPr>
            <a:endParaRPr lang="en-US" dirty="0"/>
          </a:p>
        </p:txBody>
      </p:sp>
      <p:sp>
        <p:nvSpPr>
          <p:cNvPr id="5" name="Slide Number Placeholder 4">
            <a:extLst>
              <a:ext uri="{FF2B5EF4-FFF2-40B4-BE49-F238E27FC236}">
                <a16:creationId xmlns:a16="http://schemas.microsoft.com/office/drawing/2014/main" id="{976DB117-FC8D-0787-C0A2-597C9638B9B7}"/>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20</a:t>
            </a:fld>
            <a:endParaRPr lang="en-US"/>
          </a:p>
        </p:txBody>
      </p:sp>
    </p:spTree>
    <p:extLst>
      <p:ext uri="{BB962C8B-B14F-4D97-AF65-F5344CB8AC3E}">
        <p14:creationId xmlns:p14="http://schemas.microsoft.com/office/powerpoint/2010/main" val="30408310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DE78B-D9B0-748D-922F-D94C84A3C692}"/>
              </a:ext>
            </a:extLst>
          </p:cNvPr>
          <p:cNvSpPr>
            <a:spLocks noGrp="1"/>
          </p:cNvSpPr>
          <p:nvPr>
            <p:ph type="title"/>
          </p:nvPr>
        </p:nvSpPr>
        <p:spPr/>
        <p:txBody>
          <a:bodyPr/>
          <a:lstStyle/>
          <a:p>
            <a:r>
              <a:rPr lang="en-US" dirty="0"/>
              <a:t>General Guidelines</a:t>
            </a:r>
          </a:p>
        </p:txBody>
      </p:sp>
      <p:sp>
        <p:nvSpPr>
          <p:cNvPr id="3" name="Text Placeholder 2">
            <a:extLst>
              <a:ext uri="{FF2B5EF4-FFF2-40B4-BE49-F238E27FC236}">
                <a16:creationId xmlns:a16="http://schemas.microsoft.com/office/drawing/2014/main" id="{BB40E429-B189-AACB-8267-87BB5F2153CF}"/>
              </a:ext>
            </a:extLst>
          </p:cNvPr>
          <p:cNvSpPr>
            <a:spLocks noGrp="1"/>
          </p:cNvSpPr>
          <p:nvPr>
            <p:ph type="body" sz="half" idx="1"/>
          </p:nvPr>
        </p:nvSpPr>
        <p:spPr/>
        <p:txBody>
          <a:bodyPr>
            <a:normAutofit fontScale="92500" lnSpcReduction="10000"/>
          </a:bodyPr>
          <a:lstStyle/>
          <a:p>
            <a:r>
              <a:rPr lang="en-US" dirty="0"/>
              <a:t>Copy dependent disposition details, don’t cross-reference</a:t>
            </a:r>
          </a:p>
          <a:p>
            <a:pPr lvl="1"/>
            <a:r>
              <a:rPr lang="en-US" dirty="0"/>
              <a:t>add “(same comment disposition detail as comment i-1234)”</a:t>
            </a:r>
          </a:p>
          <a:p>
            <a:r>
              <a:rPr lang="en-US" dirty="0"/>
              <a:t>Copy textual disposition details, don’t reference submissions, EXCEPT: </a:t>
            </a:r>
          </a:p>
          <a:p>
            <a:pPr lvl="1"/>
            <a:r>
              <a:rPr lang="en-US" dirty="0"/>
              <a:t>if the disposition detail contains something that cannot be easily and unambiguously represented in plain text, (e.g., </a:t>
            </a:r>
            <a:r>
              <a:rPr lang="en-US" dirty="0">
                <a:highlight>
                  <a:srgbClr val="FFFF00"/>
                </a:highlight>
              </a:rPr>
              <a:t>graphics</a:t>
            </a:r>
            <a:r>
              <a:rPr lang="en-US" dirty="0"/>
              <a:t> or </a:t>
            </a:r>
            <a:r>
              <a:rPr lang="en-US" dirty="0">
                <a:highlight>
                  <a:srgbClr val="FFFF00"/>
                </a:highlight>
              </a:rPr>
              <a:t>extensive markup edits</a:t>
            </a:r>
            <a:r>
              <a:rPr lang="en-US" dirty="0"/>
              <a:t>)</a:t>
            </a:r>
          </a:p>
          <a:p>
            <a:pPr lvl="1"/>
            <a:r>
              <a:rPr lang="en-US" dirty="0"/>
              <a:t>References to comment disposition details in external documents should be public URLs </a:t>
            </a:r>
          </a:p>
          <a:p>
            <a:endParaRPr lang="en-US" dirty="0"/>
          </a:p>
          <a:p>
            <a:endParaRPr lang="en-US" dirty="0"/>
          </a:p>
        </p:txBody>
      </p:sp>
      <p:sp>
        <p:nvSpPr>
          <p:cNvPr id="4" name="Slide Number Placeholder 3">
            <a:extLst>
              <a:ext uri="{FF2B5EF4-FFF2-40B4-BE49-F238E27FC236}">
                <a16:creationId xmlns:a16="http://schemas.microsoft.com/office/drawing/2014/main" id="{94797461-C5F3-8D56-21D3-66CC7DD73633}"/>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21</a:t>
            </a:fld>
            <a:endParaRPr lang="en-US"/>
          </a:p>
        </p:txBody>
      </p:sp>
    </p:spTree>
    <p:extLst>
      <p:ext uri="{BB962C8B-B14F-4D97-AF65-F5344CB8AC3E}">
        <p14:creationId xmlns:p14="http://schemas.microsoft.com/office/powerpoint/2010/main" val="39767407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F7105-EEBD-2C93-E618-37EA7514F581}"/>
              </a:ext>
            </a:extLst>
          </p:cNvPr>
          <p:cNvSpPr>
            <a:spLocks noGrp="1"/>
          </p:cNvSpPr>
          <p:nvPr>
            <p:ph type="title"/>
          </p:nvPr>
        </p:nvSpPr>
        <p:spPr>
          <a:xfrm>
            <a:off x="914400" y="685800"/>
            <a:ext cx="10363200" cy="685800"/>
          </a:xfrm>
        </p:spPr>
        <p:txBody>
          <a:bodyPr/>
          <a:lstStyle/>
          <a:p>
            <a:r>
              <a:rPr lang="en-US" dirty="0"/>
              <a:t>Rejecting a comment correctly</a:t>
            </a:r>
          </a:p>
        </p:txBody>
      </p:sp>
      <p:sp>
        <p:nvSpPr>
          <p:cNvPr id="3" name="Text Placeholder 2">
            <a:extLst>
              <a:ext uri="{FF2B5EF4-FFF2-40B4-BE49-F238E27FC236}">
                <a16:creationId xmlns:a16="http://schemas.microsoft.com/office/drawing/2014/main" id="{19E46123-31FB-4892-4A86-D7FA1EAA57FF}"/>
              </a:ext>
            </a:extLst>
          </p:cNvPr>
          <p:cNvSpPr>
            <a:spLocks noGrp="1"/>
          </p:cNvSpPr>
          <p:nvPr>
            <p:ph type="body" sz="half" idx="1"/>
          </p:nvPr>
        </p:nvSpPr>
        <p:spPr>
          <a:xfrm>
            <a:off x="914400" y="1752601"/>
            <a:ext cx="10363200" cy="4722812"/>
          </a:xfrm>
        </p:spPr>
        <p:txBody>
          <a:bodyPr>
            <a:normAutofit fontScale="62500" lnSpcReduction="20000"/>
          </a:bodyPr>
          <a:lstStyle/>
          <a:p>
            <a:r>
              <a:rPr lang="en-US" dirty="0"/>
              <a:t>Reasons to reject (only valid reasons): Rejected is used [only] when one or more of these applies:</a:t>
            </a:r>
          </a:p>
          <a:p>
            <a:pPr lvl="1"/>
            <a:r>
              <a:rPr lang="en-US" dirty="0"/>
              <a:t>The CRG disagrees with the technical change proposed </a:t>
            </a:r>
          </a:p>
          <a:p>
            <a:pPr lvl="1"/>
            <a:r>
              <a:rPr lang="en-US" dirty="0"/>
              <a:t>The proposed change in the comment does not contain sufficient detail </a:t>
            </a:r>
          </a:p>
          <a:p>
            <a:pPr lvl="1"/>
            <a:r>
              <a:rPr lang="en-US" dirty="0"/>
              <a:t>The comment is stale (no new information)</a:t>
            </a:r>
          </a:p>
          <a:p>
            <a:pPr lvl="1"/>
            <a:r>
              <a:rPr lang="en-US" dirty="0"/>
              <a:t>The commenter has indicated to the CRG chair that they wish to withdraw the comment</a:t>
            </a:r>
          </a:p>
          <a:p>
            <a:pPr lvl="1"/>
            <a:r>
              <a:rPr lang="en-US" dirty="0"/>
              <a:t>The comment is out of scope:  Valid only for recirculation or when the comment is on material not part of the standard being balloted (explain which)</a:t>
            </a:r>
          </a:p>
          <a:p>
            <a:r>
              <a:rPr lang="en-US" dirty="0"/>
              <a:t>OK for SA ballot, to be avoided in 802.15 WG ballots</a:t>
            </a:r>
          </a:p>
          <a:p>
            <a:pPr lvl="1"/>
            <a:r>
              <a:rPr lang="en-US" dirty="0"/>
              <a:t>The comment includes an attachment that does not meet the criteria indicated by </a:t>
            </a:r>
            <a:r>
              <a:rPr lang="en-US" dirty="0" err="1"/>
              <a:t>myProject</a:t>
            </a:r>
            <a:r>
              <a:rPr lang="en-US" dirty="0"/>
              <a:t> ;</a:t>
            </a:r>
          </a:p>
          <a:p>
            <a:pPr lvl="1"/>
            <a:r>
              <a:rPr lang="en-US" dirty="0"/>
              <a:t>The CRG cannot address as a single issue; </a:t>
            </a:r>
          </a:p>
          <a:p>
            <a:pPr lvl="1"/>
            <a:r>
              <a:rPr lang="en-US" dirty="0"/>
              <a:t>Does not relate to a specific line, paragraph, figure, or equation in the balloted draft.</a:t>
            </a:r>
          </a:p>
          <a:p>
            <a:r>
              <a:rPr lang="en-US" dirty="0"/>
              <a:t>To be used only in dire, unresolvable deadlock</a:t>
            </a:r>
          </a:p>
          <a:p>
            <a:pPr lvl="1"/>
            <a:r>
              <a:rPr lang="en-US" dirty="0"/>
              <a:t>The CRG cannot come to a consensus to make changes necessary to address the comment. </a:t>
            </a:r>
          </a:p>
          <a:p>
            <a:pPr lvl="1"/>
            <a:r>
              <a:rPr lang="en-US" dirty="0"/>
              <a:t>CRG documenting that it failed at it’s primary responsibility to reach consensus</a:t>
            </a:r>
          </a:p>
          <a:p>
            <a:endParaRPr lang="en-US" dirty="0"/>
          </a:p>
          <a:p>
            <a:pPr lvl="1"/>
            <a:endParaRPr lang="en-US" dirty="0"/>
          </a:p>
          <a:p>
            <a:endParaRPr lang="en-US" dirty="0"/>
          </a:p>
        </p:txBody>
      </p:sp>
      <p:sp>
        <p:nvSpPr>
          <p:cNvPr id="4" name="Slide Number Placeholder 3">
            <a:extLst>
              <a:ext uri="{FF2B5EF4-FFF2-40B4-BE49-F238E27FC236}">
                <a16:creationId xmlns:a16="http://schemas.microsoft.com/office/drawing/2014/main" id="{B0F271DB-EFBC-D1E4-A4C1-4C1B2CB408DD}"/>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22</a:t>
            </a:fld>
            <a:endParaRPr lang="en-US"/>
          </a:p>
        </p:txBody>
      </p:sp>
    </p:spTree>
    <p:extLst>
      <p:ext uri="{BB962C8B-B14F-4D97-AF65-F5344CB8AC3E}">
        <p14:creationId xmlns:p14="http://schemas.microsoft.com/office/powerpoint/2010/main" val="1097305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F7105-EEBD-2C93-E618-37EA7514F581}"/>
              </a:ext>
            </a:extLst>
          </p:cNvPr>
          <p:cNvSpPr>
            <a:spLocks noGrp="1"/>
          </p:cNvSpPr>
          <p:nvPr>
            <p:ph type="title"/>
          </p:nvPr>
        </p:nvSpPr>
        <p:spPr>
          <a:xfrm>
            <a:off x="914400" y="685800"/>
            <a:ext cx="10363200" cy="685800"/>
          </a:xfrm>
        </p:spPr>
        <p:txBody>
          <a:bodyPr/>
          <a:lstStyle/>
          <a:p>
            <a:r>
              <a:rPr lang="en-US" dirty="0"/>
              <a:t>Rejecting a comment correctly: Detail</a:t>
            </a:r>
          </a:p>
        </p:txBody>
      </p:sp>
      <p:sp>
        <p:nvSpPr>
          <p:cNvPr id="3" name="Text Placeholder 2">
            <a:extLst>
              <a:ext uri="{FF2B5EF4-FFF2-40B4-BE49-F238E27FC236}">
                <a16:creationId xmlns:a16="http://schemas.microsoft.com/office/drawing/2014/main" id="{19E46123-31FB-4892-4A86-D7FA1EAA57FF}"/>
              </a:ext>
            </a:extLst>
          </p:cNvPr>
          <p:cNvSpPr>
            <a:spLocks noGrp="1"/>
          </p:cNvSpPr>
          <p:nvPr>
            <p:ph type="body" sz="half" idx="1"/>
          </p:nvPr>
        </p:nvSpPr>
        <p:spPr>
          <a:xfrm>
            <a:off x="914400" y="1371600"/>
            <a:ext cx="10363200" cy="5103813"/>
          </a:xfrm>
        </p:spPr>
        <p:txBody>
          <a:bodyPr>
            <a:normAutofit fontScale="62500" lnSpcReduction="20000"/>
          </a:bodyPr>
          <a:lstStyle/>
          <a:p>
            <a:pPr marL="0" indent="0">
              <a:buNone/>
            </a:pPr>
            <a:r>
              <a:rPr lang="en-US" dirty="0"/>
              <a:t>The disposition detail field should explain why the comment is being rejected using one or more of these reasons:</a:t>
            </a:r>
          </a:p>
          <a:p>
            <a:r>
              <a:rPr lang="en-US" dirty="0"/>
              <a:t>An (technical) explanation of why the CRG disagrees with the comment; </a:t>
            </a:r>
          </a:p>
          <a:p>
            <a:r>
              <a:rPr lang="en-US" dirty="0"/>
              <a:t>a statement that the comment is out of scope, and the rationale; </a:t>
            </a:r>
          </a:p>
          <a:p>
            <a:r>
              <a:rPr lang="en-US" dirty="0"/>
              <a:t>a statement that the proposed change in the comment does not contain sufficient detail so that the CRG can understand the specific changes that are being proposed; </a:t>
            </a:r>
          </a:p>
          <a:p>
            <a:r>
              <a:rPr lang="en-US" dirty="0"/>
              <a:t>a statement that the proposed change is already included in another part of the standard and not needed here.</a:t>
            </a:r>
          </a:p>
          <a:p>
            <a:r>
              <a:rPr lang="en-US" dirty="0"/>
              <a:t>a statement that the proposed wording change does not improve the technical clarity or accuracy of the text in the consideration of </a:t>
            </a:r>
            <a:r>
              <a:rPr lang="en-US" dirty="0" err="1"/>
              <a:t>theCRG</a:t>
            </a:r>
            <a:r>
              <a:rPr lang="en-US" dirty="0"/>
              <a:t>, e.g., "change happy to glad";</a:t>
            </a:r>
          </a:p>
          <a:p>
            <a:r>
              <a:rPr lang="en-US" dirty="0"/>
              <a:t>a statement that the CRG could not reach consensus on the changes necessary to address the comment;</a:t>
            </a:r>
          </a:p>
          <a:p>
            <a:r>
              <a:rPr lang="en-US" dirty="0"/>
              <a:t>a statement that the CRG has previously considered the comment (or a substantively similar comment), along with identification (by reference or copy) of the original comment and its disposition detail and status;</a:t>
            </a:r>
          </a:p>
          <a:p>
            <a:r>
              <a:rPr lang="en-US" dirty="0"/>
              <a:t>A statement that the commenter has withdrawn the comment.</a:t>
            </a:r>
          </a:p>
          <a:p>
            <a:r>
              <a:rPr lang="en-US" dirty="0"/>
              <a:t>For editorial comments:  "The CRG refers this change to IEEE SA Editorial staff for consideration during preparation for publication.” </a:t>
            </a:r>
          </a:p>
        </p:txBody>
      </p:sp>
      <p:sp>
        <p:nvSpPr>
          <p:cNvPr id="4" name="Slide Number Placeholder 3">
            <a:extLst>
              <a:ext uri="{FF2B5EF4-FFF2-40B4-BE49-F238E27FC236}">
                <a16:creationId xmlns:a16="http://schemas.microsoft.com/office/drawing/2014/main" id="{B0F271DB-EFBC-D1E4-A4C1-4C1B2CB408DD}"/>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23</a:t>
            </a:fld>
            <a:endParaRPr lang="en-US"/>
          </a:p>
        </p:txBody>
      </p:sp>
    </p:spTree>
    <p:extLst>
      <p:ext uri="{BB962C8B-B14F-4D97-AF65-F5344CB8AC3E}">
        <p14:creationId xmlns:p14="http://schemas.microsoft.com/office/powerpoint/2010/main" val="33959463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E910A5-500D-51D8-C8F5-327859A4BC98}"/>
              </a:ext>
            </a:extLst>
          </p:cNvPr>
          <p:cNvSpPr>
            <a:spLocks noGrp="1"/>
          </p:cNvSpPr>
          <p:nvPr>
            <p:ph type="title"/>
          </p:nvPr>
        </p:nvSpPr>
        <p:spPr/>
        <p:txBody>
          <a:bodyPr/>
          <a:lstStyle/>
          <a:p>
            <a:r>
              <a:rPr lang="en-US" dirty="0"/>
              <a:t>Why it matters</a:t>
            </a:r>
          </a:p>
        </p:txBody>
      </p:sp>
      <p:sp>
        <p:nvSpPr>
          <p:cNvPr id="3" name="Text Placeholder 2">
            <a:extLst>
              <a:ext uri="{FF2B5EF4-FFF2-40B4-BE49-F238E27FC236}">
                <a16:creationId xmlns:a16="http://schemas.microsoft.com/office/drawing/2014/main" id="{981B4A3D-2120-48F5-45BB-22B35E235C3F}"/>
              </a:ext>
            </a:extLst>
          </p:cNvPr>
          <p:cNvSpPr>
            <a:spLocks noGrp="1"/>
          </p:cNvSpPr>
          <p:nvPr>
            <p:ph type="body" sz="half" idx="1"/>
          </p:nvPr>
        </p:nvSpPr>
        <p:spPr/>
        <p:txBody>
          <a:bodyPr/>
          <a:lstStyle/>
          <a:p>
            <a:r>
              <a:rPr lang="en-US" dirty="0"/>
              <a:t>REVCOM may NOT approve the draft if comment resolution is not documented properly</a:t>
            </a:r>
          </a:p>
          <a:p>
            <a:r>
              <a:rPr lang="en-US" dirty="0"/>
              <a:t>At best it delays completion of the amendment</a:t>
            </a:r>
          </a:p>
          <a:p>
            <a:r>
              <a:rPr lang="en-US" dirty="0"/>
              <a:t>REVCOM is more likely to approve when we have followed the published guidelines from REVCOM</a:t>
            </a:r>
          </a:p>
        </p:txBody>
      </p:sp>
      <p:sp>
        <p:nvSpPr>
          <p:cNvPr id="4" name="Slide Number Placeholder 3">
            <a:extLst>
              <a:ext uri="{FF2B5EF4-FFF2-40B4-BE49-F238E27FC236}">
                <a16:creationId xmlns:a16="http://schemas.microsoft.com/office/drawing/2014/main" id="{D5717B16-0A96-E61E-9243-956F536C5A9A}"/>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24</a:t>
            </a:fld>
            <a:endParaRPr lang="en-US"/>
          </a:p>
        </p:txBody>
      </p:sp>
    </p:spTree>
    <p:extLst>
      <p:ext uri="{BB962C8B-B14F-4D97-AF65-F5344CB8AC3E}">
        <p14:creationId xmlns:p14="http://schemas.microsoft.com/office/powerpoint/2010/main" val="5775458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47B81-8258-FE27-F09D-D69C8488A834}"/>
              </a:ext>
            </a:extLst>
          </p:cNvPr>
          <p:cNvSpPr>
            <a:spLocks noGrp="1"/>
          </p:cNvSpPr>
          <p:nvPr>
            <p:ph type="title"/>
          </p:nvPr>
        </p:nvSpPr>
        <p:spPr/>
        <p:txBody>
          <a:bodyPr/>
          <a:lstStyle/>
          <a:p>
            <a:r>
              <a:rPr lang="en-US" dirty="0"/>
              <a:t>Recess</a:t>
            </a:r>
          </a:p>
        </p:txBody>
      </p:sp>
      <p:sp>
        <p:nvSpPr>
          <p:cNvPr id="4" name="Slide Number Placeholder 3">
            <a:extLst>
              <a:ext uri="{FF2B5EF4-FFF2-40B4-BE49-F238E27FC236}">
                <a16:creationId xmlns:a16="http://schemas.microsoft.com/office/drawing/2014/main" id="{6B1AAE3A-B326-3366-95E8-19E54CFDDEC6}"/>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25</a:t>
            </a:fld>
            <a:endParaRPr lang="en-US"/>
          </a:p>
        </p:txBody>
      </p:sp>
      <p:pic>
        <p:nvPicPr>
          <p:cNvPr id="5" name="Picture 4">
            <a:extLst>
              <a:ext uri="{FF2B5EF4-FFF2-40B4-BE49-F238E27FC236}">
                <a16:creationId xmlns:a16="http://schemas.microsoft.com/office/drawing/2014/main" id="{618D91CD-B6E4-2E9D-F40A-98B8599AA3D4}"/>
              </a:ext>
            </a:extLst>
          </p:cNvPr>
          <p:cNvPicPr>
            <a:picLocks noChangeAspect="1"/>
          </p:cNvPicPr>
          <p:nvPr/>
        </p:nvPicPr>
        <p:blipFill>
          <a:blip r:embed="rId2"/>
          <a:stretch>
            <a:fillRect/>
          </a:stretch>
        </p:blipFill>
        <p:spPr>
          <a:xfrm>
            <a:off x="4388972" y="2148729"/>
            <a:ext cx="3414056" cy="2560542"/>
          </a:xfrm>
          <a:prstGeom prst="rect">
            <a:avLst/>
          </a:prstGeom>
        </p:spPr>
      </p:pic>
      <p:sp>
        <p:nvSpPr>
          <p:cNvPr id="7" name="Subtitle 3">
            <a:extLst>
              <a:ext uri="{FF2B5EF4-FFF2-40B4-BE49-F238E27FC236}">
                <a16:creationId xmlns:a16="http://schemas.microsoft.com/office/drawing/2014/main" id="{B7B3B758-6707-53B4-A18C-B96D5D615BF5}"/>
              </a:ext>
            </a:extLst>
          </p:cNvPr>
          <p:cNvSpPr txBox="1">
            <a:spLocks/>
          </p:cNvSpPr>
          <p:nvPr/>
        </p:nvSpPr>
        <p:spPr bwMode="auto">
          <a:xfrm>
            <a:off x="914400" y="5589029"/>
            <a:ext cx="10363200" cy="659371"/>
          </a:xfrm>
          <a:prstGeom prst="rect">
            <a:avLst/>
          </a:prstGeom>
          <a:noFill/>
          <a:ln>
            <a:solidFill>
              <a:schemeClr val="bg2">
                <a:lumMod val="20000"/>
                <a:lumOff val="80000"/>
              </a:schemeClr>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08585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42875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177165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a:lstStyle>
          <a:p>
            <a:pPr marL="0" indent="0" algn="ctr">
              <a:buNone/>
            </a:pPr>
            <a:r>
              <a:rPr lang="en-US" sz="2800" kern="0" dirty="0"/>
              <a:t>November 2024 802 Wireless Plenary</a:t>
            </a:r>
          </a:p>
        </p:txBody>
      </p:sp>
    </p:spTree>
    <p:extLst>
      <p:ext uri="{BB962C8B-B14F-4D97-AF65-F5344CB8AC3E}">
        <p14:creationId xmlns:p14="http://schemas.microsoft.com/office/powerpoint/2010/main" val="10483175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2422297-D70F-9612-630D-0F46A4F57EA9}"/>
              </a:ext>
            </a:extLst>
          </p:cNvPr>
          <p:cNvSpPr>
            <a:spLocks noGrp="1"/>
          </p:cNvSpPr>
          <p:nvPr>
            <p:ph type="ctrTitle"/>
          </p:nvPr>
        </p:nvSpPr>
        <p:spPr>
          <a:xfrm>
            <a:off x="914400" y="2274331"/>
            <a:ext cx="10363200" cy="3314697"/>
          </a:xfrm>
        </p:spPr>
        <p:txBody>
          <a:bodyPr/>
          <a:lstStyle/>
          <a:p>
            <a:r>
              <a:rPr lang="en-US" dirty="0"/>
              <a:t>Resume from Recess</a:t>
            </a:r>
          </a:p>
        </p:txBody>
      </p:sp>
      <p:sp>
        <p:nvSpPr>
          <p:cNvPr id="4" name="Slide Number Placeholder 3">
            <a:extLst>
              <a:ext uri="{FF2B5EF4-FFF2-40B4-BE49-F238E27FC236}">
                <a16:creationId xmlns:a16="http://schemas.microsoft.com/office/drawing/2014/main" id="{83FD117C-DD5C-44C8-DFEA-DB52804827C6}"/>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26</a:t>
            </a:fld>
            <a:endParaRPr lang="en-US"/>
          </a:p>
        </p:txBody>
      </p:sp>
      <p:sp>
        <p:nvSpPr>
          <p:cNvPr id="8" name="Title 2">
            <a:extLst>
              <a:ext uri="{FF2B5EF4-FFF2-40B4-BE49-F238E27FC236}">
                <a16:creationId xmlns:a16="http://schemas.microsoft.com/office/drawing/2014/main" id="{30B6DDAA-7B61-DA00-B0E6-B873FED7D472}"/>
              </a:ext>
            </a:extLst>
          </p:cNvPr>
          <p:cNvSpPr txBox="1">
            <a:spLocks/>
          </p:cNvSpPr>
          <p:nvPr/>
        </p:nvSpPr>
        <p:spPr bwMode="auto">
          <a:xfrm>
            <a:off x="914400" y="804307"/>
            <a:ext cx="10363201" cy="1470025"/>
          </a:xfrm>
          <a:prstGeom prst="rect">
            <a:avLst/>
          </a:prstGeom>
          <a:solidFill>
            <a:schemeClr val="bg1">
              <a:lumMod val="95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r>
              <a:rPr lang="en-US" kern="0" dirty="0"/>
              <a:t>Task Group 15.4ab</a:t>
            </a:r>
            <a:br>
              <a:rPr lang="en-US" kern="0" dirty="0"/>
            </a:br>
            <a:r>
              <a:rPr lang="en-US" kern="0" dirty="0"/>
              <a:t>Next Generation UWB Amendment</a:t>
            </a:r>
          </a:p>
        </p:txBody>
      </p:sp>
      <p:sp>
        <p:nvSpPr>
          <p:cNvPr id="2" name="Subtitle 3">
            <a:extLst>
              <a:ext uri="{FF2B5EF4-FFF2-40B4-BE49-F238E27FC236}">
                <a16:creationId xmlns:a16="http://schemas.microsoft.com/office/drawing/2014/main" id="{FA9A403E-3BCF-2F1D-C91B-AC590E6A2E97}"/>
              </a:ext>
            </a:extLst>
          </p:cNvPr>
          <p:cNvSpPr txBox="1">
            <a:spLocks/>
          </p:cNvSpPr>
          <p:nvPr/>
        </p:nvSpPr>
        <p:spPr bwMode="auto">
          <a:xfrm>
            <a:off x="914400" y="5589029"/>
            <a:ext cx="10363200" cy="659371"/>
          </a:xfrm>
          <a:prstGeom prst="rect">
            <a:avLst/>
          </a:prstGeom>
          <a:noFill/>
          <a:ln>
            <a:solidFill>
              <a:schemeClr val="bg2">
                <a:lumMod val="20000"/>
                <a:lumOff val="80000"/>
              </a:schemeClr>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08585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42875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177165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a:lstStyle>
          <a:p>
            <a:pPr marL="0" indent="0" algn="ctr">
              <a:buNone/>
            </a:pPr>
            <a:r>
              <a:rPr lang="en-US" sz="2800" kern="0" dirty="0"/>
              <a:t>November 2024 802 Wireless Plenary</a:t>
            </a:r>
          </a:p>
        </p:txBody>
      </p:sp>
    </p:spTree>
    <p:extLst>
      <p:ext uri="{BB962C8B-B14F-4D97-AF65-F5344CB8AC3E}">
        <p14:creationId xmlns:p14="http://schemas.microsoft.com/office/powerpoint/2010/main" val="14229689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BCCB99F-E60D-DF9D-A74D-C5778A97E250}"/>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27</a:t>
            </a:fld>
            <a:endParaRPr lang="en-US"/>
          </a:p>
        </p:txBody>
      </p:sp>
      <p:sp>
        <p:nvSpPr>
          <p:cNvPr id="5" name="Title 1">
            <a:extLst>
              <a:ext uri="{FF2B5EF4-FFF2-40B4-BE49-F238E27FC236}">
                <a16:creationId xmlns:a16="http://schemas.microsoft.com/office/drawing/2014/main" id="{F538B887-D37E-C61E-08C3-4E13F8873F26}"/>
              </a:ext>
            </a:extLst>
          </p:cNvPr>
          <p:cNvSpPr>
            <a:spLocks noGrp="1"/>
          </p:cNvSpPr>
          <p:nvPr>
            <p:ph type="title"/>
          </p:nvPr>
        </p:nvSpPr>
        <p:spPr>
          <a:xfrm>
            <a:off x="1981200" y="764704"/>
            <a:ext cx="8229600" cy="792088"/>
          </a:xfrm>
          <a:solidFill>
            <a:schemeClr val="bg1"/>
          </a:solidFill>
        </p:spPr>
        <p:txBody>
          <a:bodyPr>
            <a:normAutofit/>
          </a:bodyPr>
          <a:lstStyle/>
          <a:p>
            <a:pPr eaLnBrk="1" hangingPunct="1">
              <a:defRPr/>
            </a:pPr>
            <a:r>
              <a:rPr lang="en-US" altLang="en-US" sz="3200" dirty="0">
                <a:solidFill>
                  <a:schemeClr val="tx1"/>
                </a:solidFill>
              </a:rPr>
              <a:t>Participants have a duty to inform the IEEE</a:t>
            </a:r>
            <a:endParaRPr lang="en-US" sz="3200" dirty="0">
              <a:solidFill>
                <a:schemeClr val="tx1"/>
              </a:solidFill>
            </a:endParaRPr>
          </a:p>
        </p:txBody>
      </p:sp>
      <p:sp>
        <p:nvSpPr>
          <p:cNvPr id="6" name="Rectangle 5">
            <a:extLst>
              <a:ext uri="{FF2B5EF4-FFF2-40B4-BE49-F238E27FC236}">
                <a16:creationId xmlns:a16="http://schemas.microsoft.com/office/drawing/2014/main" id="{E2459980-557B-72DB-4E3F-832B688F2108}"/>
              </a:ext>
            </a:extLst>
          </p:cNvPr>
          <p:cNvSpPr/>
          <p:nvPr/>
        </p:nvSpPr>
        <p:spPr>
          <a:xfrm>
            <a:off x="1945464" y="1897788"/>
            <a:ext cx="8489949" cy="4195508"/>
          </a:xfrm>
          <a:prstGeom prst="rect">
            <a:avLst/>
          </a:prstGeom>
        </p:spPr>
        <p:txBody>
          <a:bodyPr>
            <a:spAutoFit/>
          </a:bodyPr>
          <a:lstStyle/>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shall</a:t>
            </a:r>
            <a:r>
              <a:rPr lang="en-US" altLang="en-US" sz="2133" b="1" dirty="0">
                <a:solidFill>
                  <a:schemeClr val="tx1"/>
                </a:solidFill>
                <a:latin typeface="Calibri" panose="020F0502020204030204" pitchFamily="34" charset="0"/>
                <a:cs typeface="Calibri" panose="020F0502020204030204" pitchFamily="34" charset="0"/>
              </a:rPr>
              <a:t>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lvl="1"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anose="020F0502020204030204" pitchFamily="34" charset="0"/>
              <a:cs typeface="Calibri" panose="020F0502020204030204" pitchFamily="34" charset="0"/>
            </a:endParaRPr>
          </a:p>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should </a:t>
            </a:r>
            <a:r>
              <a:rPr lang="en-US" altLang="en-US" sz="2133" b="1" dirty="0">
                <a:solidFill>
                  <a:schemeClr val="tx1"/>
                </a:solidFill>
                <a:latin typeface="Calibri" panose="020F0502020204030204" pitchFamily="34" charset="0"/>
                <a:cs typeface="Calibri" panose="020F0502020204030204" pitchFamily="34" charset="0"/>
              </a:rPr>
              <a:t>inform the IEEE (or cause the IEEE to be informed) of the identity of any other holders of potential Essential Patent Claims</a:t>
            </a: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marL="0" lvl="1" indent="0" algn="ctr" eaLnBrk="1" hangingPunct="1">
              <a:defRPr/>
            </a:pPr>
            <a:r>
              <a:rPr lang="en-US" altLang="en-US" sz="3200" b="1" dirty="0">
                <a:solidFill>
                  <a:schemeClr val="tx1"/>
                </a:solidFill>
                <a:latin typeface="Calibri" panose="020F0502020204030204" pitchFamily="34" charset="0"/>
                <a:cs typeface="Calibri" panose="020F0502020204030204" pitchFamily="34" charset="0"/>
              </a:rPr>
              <a:t>Early identification of holders of potential Essential Patent Claims is encouraged</a:t>
            </a:r>
          </a:p>
        </p:txBody>
      </p:sp>
      <p:sp>
        <p:nvSpPr>
          <p:cNvPr id="2" name="Title 1">
            <a:extLst>
              <a:ext uri="{FF2B5EF4-FFF2-40B4-BE49-F238E27FC236}">
                <a16:creationId xmlns:a16="http://schemas.microsoft.com/office/drawing/2014/main" id="{B4831ED3-1DE1-447A-407E-4EF1FB2AF9C1}"/>
              </a:ext>
            </a:extLst>
          </p:cNvPr>
          <p:cNvSpPr txBox="1">
            <a:spLocks/>
          </p:cNvSpPr>
          <p:nvPr/>
        </p:nvSpPr>
        <p:spPr bwMode="auto">
          <a:xfrm>
            <a:off x="1981200" y="692697"/>
            <a:ext cx="8229600" cy="720080"/>
          </a:xfrm>
          <a:prstGeom prst="rect">
            <a:avLst/>
          </a:prstGeom>
          <a:solidFill>
            <a:srgbClr val="FFC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noAutofit/>
          </a:bodyPr>
          <a:lstStyle>
            <a:lvl1pPr algn="ctr" rtl="0" eaLnBrk="0" fontAlgn="base" hangingPunct="0">
              <a:spcBef>
                <a:spcPct val="0"/>
              </a:spcBef>
              <a:spcAft>
                <a:spcPct val="0"/>
              </a:spcAft>
              <a:defRPr sz="4000">
                <a:solidFill>
                  <a:schemeClr val="tx2"/>
                </a:solidFill>
                <a:latin typeface="+mn-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eaLnBrk="1" hangingPunct="1">
              <a:defRPr/>
            </a:pPr>
            <a:r>
              <a:rPr lang="en-US" altLang="en-US" kern="0"/>
              <a:t>Ways to inform IEEE</a:t>
            </a:r>
            <a:endParaRPr lang="en-US" kern="0" dirty="0"/>
          </a:p>
        </p:txBody>
      </p:sp>
      <p:sp>
        <p:nvSpPr>
          <p:cNvPr id="3" name="Rectangle 2">
            <a:extLst>
              <a:ext uri="{FF2B5EF4-FFF2-40B4-BE49-F238E27FC236}">
                <a16:creationId xmlns:a16="http://schemas.microsoft.com/office/drawing/2014/main" id="{CFFC725B-A288-C23C-239B-D04C6CFDF408}"/>
              </a:ext>
            </a:extLst>
          </p:cNvPr>
          <p:cNvSpPr/>
          <p:nvPr/>
        </p:nvSpPr>
        <p:spPr>
          <a:xfrm>
            <a:off x="1864785" y="1551158"/>
            <a:ext cx="8492067" cy="4758162"/>
          </a:xfrm>
          <a:prstGeom prst="rect">
            <a:avLst/>
          </a:prstGeom>
          <a:solidFill>
            <a:srgbClr val="FFC000"/>
          </a:solidFill>
        </p:spPr>
        <p:txBody>
          <a:bodyPr>
            <a:spAutoFit/>
          </a:bodyPr>
          <a:lstStyle/>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Cause an LOA to be submitted to the IEEE SA (patcom@ieee.org); or</a:t>
            </a:r>
          </a:p>
          <a:p>
            <a:pPr marL="230394" indent="-230394"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itchFamily="34" charset="0"/>
              <a:cs typeface="Calibri" pitchFamily="34" charset="0"/>
            </a:endParaRPr>
          </a:p>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Provide the chair of this group with the identity of the holder(s) of any and all such claims as soon as possible; or</a:t>
            </a:r>
          </a:p>
          <a:p>
            <a:pPr marL="230394" indent="-230394"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itchFamily="34" charset="0"/>
              <a:cs typeface="Calibri" pitchFamily="34" charset="0"/>
            </a:endParaRPr>
          </a:p>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Speak up now and respond to this Call for Potentially Essential Patents</a:t>
            </a:r>
          </a:p>
          <a:p>
            <a:pPr eaLnBrk="1" hangingPunct="1">
              <a:buClr>
                <a:srgbClr val="C00000"/>
              </a:buClr>
              <a:buSzPct val="150000"/>
              <a:defRPr/>
            </a:pPr>
            <a:endParaRPr lang="en-US" altLang="en-US" sz="2133" b="1" dirty="0">
              <a:solidFill>
                <a:schemeClr val="tx1"/>
              </a:solidFill>
              <a:latin typeface="Calibri" pitchFamily="34" charset="0"/>
              <a:cs typeface="Calibri" pitchFamily="34" charset="0"/>
            </a:endParaRPr>
          </a:p>
          <a:p>
            <a:pPr eaLnBrk="1" hangingPunct="1">
              <a:buClr>
                <a:srgbClr val="C00000"/>
              </a:buClr>
              <a:defRPr/>
            </a:pPr>
            <a:r>
              <a:rPr lang="en-US" altLang="en-US" sz="2133" dirty="0">
                <a:solidFill>
                  <a:schemeClr val="tx1"/>
                </a:solidFill>
                <a:latin typeface="Calibri" pitchFamily="34" charset="0"/>
                <a:cs typeface="Calibri" pitchFamily="34" charset="0"/>
              </a:rPr>
              <a:t>If anyone in this meeting is personally aware of the holder of any patent claims that are potentially essential to implementation of the proposed standard(s) under consideration by this group and that are not already the subject of an Accepted Letter of Assurance, please respond at this time by providing relevant information to the WG Chair</a:t>
            </a:r>
            <a:br>
              <a:rPr lang="en-US" altLang="en-US" sz="2133" dirty="0">
                <a:solidFill>
                  <a:schemeClr val="tx1"/>
                </a:solidFill>
                <a:latin typeface="Calibri" pitchFamily="34" charset="0"/>
                <a:cs typeface="Calibri" pitchFamily="34" charset="0"/>
              </a:rPr>
            </a:br>
            <a:endParaRPr lang="en-US" altLang="en-US" sz="2133" b="1" dirty="0">
              <a:solidFill>
                <a:schemeClr val="tx1"/>
              </a:solidFill>
              <a:latin typeface="Calibri" pitchFamily="34" charset="0"/>
              <a:cs typeface="Calibri" pitchFamily="34" charset="0"/>
            </a:endParaRPr>
          </a:p>
          <a:p>
            <a:pPr eaLnBrk="1" hangingPunct="1">
              <a:lnSpc>
                <a:spcPct val="80000"/>
              </a:lnSpc>
              <a:buFont typeface="Monotype Sorts"/>
              <a:buNone/>
              <a:defRPr/>
            </a:pPr>
            <a:br>
              <a:rPr lang="en-US" altLang="en-US" sz="1600" b="1" dirty="0">
                <a:solidFill>
                  <a:schemeClr val="tx1"/>
                </a:solidFill>
                <a:latin typeface="Calibri" panose="020F0502020204030204" pitchFamily="34" charset="0"/>
                <a:cs typeface="Calibri" panose="020F0502020204030204" pitchFamily="34" charset="0"/>
              </a:rPr>
            </a:br>
            <a:endParaRPr lang="en-US" altLang="en-US" sz="1600"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754424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47B81-8258-FE27-F09D-D69C8488A834}"/>
              </a:ext>
            </a:extLst>
          </p:cNvPr>
          <p:cNvSpPr>
            <a:spLocks noGrp="1"/>
          </p:cNvSpPr>
          <p:nvPr>
            <p:ph type="title"/>
          </p:nvPr>
        </p:nvSpPr>
        <p:spPr/>
        <p:txBody>
          <a:bodyPr/>
          <a:lstStyle/>
          <a:p>
            <a:r>
              <a:rPr lang="en-US" dirty="0"/>
              <a:t>Next Steps</a:t>
            </a:r>
          </a:p>
        </p:txBody>
      </p:sp>
      <p:sp>
        <p:nvSpPr>
          <p:cNvPr id="4" name="Slide Number Placeholder 3">
            <a:extLst>
              <a:ext uri="{FF2B5EF4-FFF2-40B4-BE49-F238E27FC236}">
                <a16:creationId xmlns:a16="http://schemas.microsoft.com/office/drawing/2014/main" id="{6B1AAE3A-B326-3366-95E8-19E54CFDDEC6}"/>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28</a:t>
            </a:fld>
            <a:endParaRPr lang="en-US"/>
          </a:p>
        </p:txBody>
      </p:sp>
      <p:pic>
        <p:nvPicPr>
          <p:cNvPr id="6" name="Picture 5" descr="A stairs in the woods&#10;&#10;Description automatically generated">
            <a:extLst>
              <a:ext uri="{FF2B5EF4-FFF2-40B4-BE49-F238E27FC236}">
                <a16:creationId xmlns:a16="http://schemas.microsoft.com/office/drawing/2014/main" id="{2281A8BB-D1DE-4400-25E5-444761B57D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3275" y="2057400"/>
            <a:ext cx="5495925" cy="4124325"/>
          </a:xfrm>
          <a:prstGeom prst="rect">
            <a:avLst/>
          </a:prstGeom>
        </p:spPr>
      </p:pic>
    </p:spTree>
    <p:extLst>
      <p:ext uri="{BB962C8B-B14F-4D97-AF65-F5344CB8AC3E}">
        <p14:creationId xmlns:p14="http://schemas.microsoft.com/office/powerpoint/2010/main" val="2814741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A483B-CADC-0D06-E161-32C423B71A94}"/>
              </a:ext>
            </a:extLst>
          </p:cNvPr>
          <p:cNvSpPr>
            <a:spLocks noGrp="1"/>
          </p:cNvSpPr>
          <p:nvPr>
            <p:ph type="title"/>
          </p:nvPr>
        </p:nvSpPr>
        <p:spPr/>
        <p:txBody>
          <a:bodyPr/>
          <a:lstStyle/>
          <a:p>
            <a:r>
              <a:rPr lang="en-US" dirty="0"/>
              <a:t>Forming a CRG</a:t>
            </a:r>
          </a:p>
        </p:txBody>
      </p:sp>
      <p:sp>
        <p:nvSpPr>
          <p:cNvPr id="3" name="Text Placeholder 2">
            <a:extLst>
              <a:ext uri="{FF2B5EF4-FFF2-40B4-BE49-F238E27FC236}">
                <a16:creationId xmlns:a16="http://schemas.microsoft.com/office/drawing/2014/main" id="{D07E1922-36E7-6A98-9BE2-0CA4643F306D}"/>
              </a:ext>
            </a:extLst>
          </p:cNvPr>
          <p:cNvSpPr>
            <a:spLocks noGrp="1"/>
          </p:cNvSpPr>
          <p:nvPr>
            <p:ph type="body" sz="half" idx="1"/>
          </p:nvPr>
        </p:nvSpPr>
        <p:spPr/>
        <p:txBody>
          <a:bodyPr>
            <a:normAutofit fontScale="70000" lnSpcReduction="20000"/>
          </a:bodyPr>
          <a:lstStyle/>
          <a:p>
            <a:r>
              <a:rPr lang="en-US" dirty="0"/>
              <a:t>Comment Resolution Group (CRG)</a:t>
            </a:r>
          </a:p>
          <a:p>
            <a:pPr lvl="1"/>
            <a:r>
              <a:rPr lang="en-US" dirty="0"/>
              <a:t>Created by motion in the WG and authorized to </a:t>
            </a:r>
            <a:r>
              <a:rPr lang="en-US" u="sng" dirty="0">
                <a:solidFill>
                  <a:srgbClr val="00B050"/>
                </a:solidFill>
              </a:rPr>
              <a:t>initiate recirculation ballot(s) </a:t>
            </a:r>
            <a:r>
              <a:rPr lang="en-US" dirty="0"/>
              <a:t>without WG motion.</a:t>
            </a:r>
          </a:p>
          <a:p>
            <a:r>
              <a:rPr lang="en-US" dirty="0"/>
              <a:t>During an interim or plenary session, the task group is the CRG </a:t>
            </a:r>
          </a:p>
          <a:p>
            <a:r>
              <a:rPr lang="en-US" dirty="0"/>
              <a:t>Why form an CRG now?</a:t>
            </a:r>
          </a:p>
          <a:p>
            <a:pPr lvl="1"/>
            <a:r>
              <a:rPr lang="en-US" dirty="0"/>
              <a:t>So we can initiate a recirculation before the January 2025 interim commences</a:t>
            </a:r>
          </a:p>
          <a:p>
            <a:r>
              <a:rPr lang="en-US" dirty="0"/>
              <a:t>Who should be the CRG</a:t>
            </a:r>
          </a:p>
          <a:p>
            <a:pPr lvl="1"/>
            <a:r>
              <a:rPr lang="en-US" dirty="0"/>
              <a:t>It must represent a diversity of affiliations: no single affiliation shared by 25% or more of the CRG.</a:t>
            </a:r>
          </a:p>
          <a:p>
            <a:pPr lvl="1"/>
            <a:r>
              <a:rPr lang="en-US" dirty="0"/>
              <a:t>Must be a voting member of WG15 </a:t>
            </a:r>
          </a:p>
          <a:p>
            <a:pPr lvl="1"/>
            <a:r>
              <a:rPr lang="en-US" dirty="0"/>
              <a:t>Must be able to attend interim virtual meetings between close of November session ands start of January session (CRG action requires quorum)</a:t>
            </a:r>
          </a:p>
          <a:p>
            <a:pPr lvl="1"/>
            <a:endParaRPr lang="en-US" dirty="0"/>
          </a:p>
        </p:txBody>
      </p:sp>
      <p:sp>
        <p:nvSpPr>
          <p:cNvPr id="4" name="Slide Number Placeholder 3">
            <a:extLst>
              <a:ext uri="{FF2B5EF4-FFF2-40B4-BE49-F238E27FC236}">
                <a16:creationId xmlns:a16="http://schemas.microsoft.com/office/drawing/2014/main" id="{01148910-B334-060E-D3B4-027714623673}"/>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29</a:t>
            </a:fld>
            <a:endParaRPr lang="en-US"/>
          </a:p>
        </p:txBody>
      </p:sp>
    </p:spTree>
    <p:extLst>
      <p:ext uri="{BB962C8B-B14F-4D97-AF65-F5344CB8AC3E}">
        <p14:creationId xmlns:p14="http://schemas.microsoft.com/office/powerpoint/2010/main" val="40285771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2A396E6-AC8C-FBC3-49B8-22ECCCCDBECB}"/>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3</a:t>
            </a:fld>
            <a:endParaRPr lang="en-US"/>
          </a:p>
        </p:txBody>
      </p:sp>
      <p:sp>
        <p:nvSpPr>
          <p:cNvPr id="2" name="Content Placeholder 2">
            <a:extLst>
              <a:ext uri="{FF2B5EF4-FFF2-40B4-BE49-F238E27FC236}">
                <a16:creationId xmlns:a16="http://schemas.microsoft.com/office/drawing/2014/main" id="{0D4E12AA-0DC0-7A7A-9EBE-572CFDD3F3BB}"/>
              </a:ext>
            </a:extLst>
          </p:cNvPr>
          <p:cNvSpPr txBox="1">
            <a:spLocks/>
          </p:cNvSpPr>
          <p:nvPr/>
        </p:nvSpPr>
        <p:spPr bwMode="auto">
          <a:xfrm>
            <a:off x="2209802" y="1828800"/>
            <a:ext cx="7770813" cy="4646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normAutofit fontScale="92500" lnSpcReduction="20000"/>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08585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42875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177165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a:lstStyle>
          <a:p>
            <a:pPr marL="0" indent="0" algn="ctr">
              <a:buNone/>
            </a:pPr>
            <a:r>
              <a:rPr lang="en-US" sz="2800" b="1" u="sng" kern="0" dirty="0">
                <a:solidFill>
                  <a:srgbClr val="FF0000"/>
                </a:solidFill>
              </a:rPr>
              <a:t>This 802.15 meeting is part of the IEEE 802 Wireless Interim session</a:t>
            </a:r>
          </a:p>
          <a:p>
            <a:pPr marL="0" indent="0" algn="ctr">
              <a:buNone/>
            </a:pPr>
            <a:endParaRPr lang="en-US" sz="2800" b="1" u="sng" kern="0" dirty="0">
              <a:solidFill>
                <a:srgbClr val="FF0000"/>
              </a:solidFill>
            </a:endParaRPr>
          </a:p>
          <a:p>
            <a:pPr>
              <a:buFont typeface="Arial" panose="020B0604020202020204" pitchFamily="34" charset="0"/>
              <a:buChar char="•"/>
            </a:pPr>
            <a:r>
              <a:rPr lang="en-US" sz="2000" kern="0" dirty="0">
                <a:highlight>
                  <a:srgbClr val="FFFF00"/>
                </a:highlight>
              </a:rPr>
              <a:t>You must pay the registration fee in order to attend </a:t>
            </a:r>
            <a:r>
              <a:rPr lang="en-US" sz="2000" b="1" u="sng" kern="0" dirty="0">
                <a:highlight>
                  <a:srgbClr val="FFFF00"/>
                </a:highlight>
              </a:rPr>
              <a:t>virtually or in person</a:t>
            </a:r>
          </a:p>
          <a:p>
            <a:pPr>
              <a:buFont typeface="Arial" panose="020B0604020202020204" pitchFamily="34" charset="0"/>
              <a:buChar char="•"/>
            </a:pPr>
            <a:r>
              <a:rPr lang="en-US" sz="2000" kern="0" dirty="0"/>
              <a:t>If you have not already done so please register:</a:t>
            </a:r>
          </a:p>
          <a:p>
            <a:pPr marL="0" indent="0"/>
            <a:endParaRPr lang="en-US" sz="2000" kern="0" dirty="0"/>
          </a:p>
          <a:p>
            <a:pPr marL="0" indent="0" algn="ctr"/>
            <a:r>
              <a:rPr lang="en-US" sz="2400" b="1" kern="0" dirty="0"/>
              <a:t>Session Information &amp; Registration Website: </a:t>
            </a:r>
          </a:p>
          <a:p>
            <a:pPr marL="0" indent="0" algn="ctr">
              <a:buNone/>
            </a:pPr>
            <a:r>
              <a:rPr lang="en-US" sz="2400" kern="0" dirty="0">
                <a:hlinkClick r:id="rId2"/>
              </a:rPr>
              <a:t>https://touchpoint.eventsair.com/2025-jan-ieee-802-wireless-interim-session/registration</a:t>
            </a:r>
            <a:endParaRPr lang="en-US" sz="2400" kern="0" dirty="0"/>
          </a:p>
          <a:p>
            <a:pPr marL="457200" lvl="1" indent="0" algn="ctr">
              <a:buNone/>
            </a:pPr>
            <a:endParaRPr lang="en-US" sz="2400" kern="0" dirty="0"/>
          </a:p>
          <a:p>
            <a:pPr marL="457200" lvl="1" indent="0" algn="ctr">
              <a:buNone/>
            </a:pPr>
            <a:r>
              <a:rPr lang="en-US" sz="2400" b="1" kern="0" dirty="0">
                <a:solidFill>
                  <a:srgbClr val="FF0000"/>
                </a:solidFill>
              </a:rPr>
              <a:t>If you do not intend to register for this session you must leave this meeting and, if you have logged attendance on IMAT, email the appropriate WG chair or vice chairs to have your attendance cancelled</a:t>
            </a:r>
          </a:p>
          <a:p>
            <a:endParaRPr lang="en-US" kern="0" dirty="0"/>
          </a:p>
        </p:txBody>
      </p:sp>
      <p:sp>
        <p:nvSpPr>
          <p:cNvPr id="3" name="Title 1">
            <a:extLst>
              <a:ext uri="{FF2B5EF4-FFF2-40B4-BE49-F238E27FC236}">
                <a16:creationId xmlns:a16="http://schemas.microsoft.com/office/drawing/2014/main" id="{1EF1EB42-E07B-08EB-CDDB-7D605F295A5F}"/>
              </a:ext>
            </a:extLst>
          </p:cNvPr>
          <p:cNvSpPr>
            <a:spLocks noGrp="1"/>
          </p:cNvSpPr>
          <p:nvPr>
            <p:ph type="title"/>
          </p:nvPr>
        </p:nvSpPr>
        <p:spPr>
          <a:xfrm>
            <a:off x="2286001" y="533400"/>
            <a:ext cx="7764463" cy="1143000"/>
          </a:xfrm>
        </p:spPr>
        <p:txBody>
          <a:bodyPr anchor="t"/>
          <a:lstStyle/>
          <a:p>
            <a:r>
              <a:rPr lang="en-US" sz="3600" dirty="0"/>
              <a:t>Registration for </a:t>
            </a:r>
            <a:r>
              <a:rPr lang="en-US" sz="3600" b="1" dirty="0"/>
              <a:t>802 LMSC Plenaries </a:t>
            </a:r>
            <a:r>
              <a:rPr lang="en-US" sz="3600" dirty="0"/>
              <a:t>and 802 Wireless Interims</a:t>
            </a:r>
          </a:p>
        </p:txBody>
      </p:sp>
    </p:spTree>
    <p:extLst>
      <p:ext uri="{BB962C8B-B14F-4D97-AF65-F5344CB8AC3E}">
        <p14:creationId xmlns:p14="http://schemas.microsoft.com/office/powerpoint/2010/main" val="7528878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0D0E90-076D-6FC9-4F68-BC7DFC336C8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1203C6-331D-080D-338B-593229FDEDCA}"/>
              </a:ext>
            </a:extLst>
          </p:cNvPr>
          <p:cNvSpPr>
            <a:spLocks noGrp="1"/>
          </p:cNvSpPr>
          <p:nvPr>
            <p:ph type="title"/>
          </p:nvPr>
        </p:nvSpPr>
        <p:spPr/>
        <p:txBody>
          <a:bodyPr/>
          <a:lstStyle/>
          <a:p>
            <a:r>
              <a:rPr lang="en-US" dirty="0"/>
              <a:t>Forming a CRG</a:t>
            </a:r>
          </a:p>
        </p:txBody>
      </p:sp>
      <p:sp>
        <p:nvSpPr>
          <p:cNvPr id="3" name="Text Placeholder 2">
            <a:extLst>
              <a:ext uri="{FF2B5EF4-FFF2-40B4-BE49-F238E27FC236}">
                <a16:creationId xmlns:a16="http://schemas.microsoft.com/office/drawing/2014/main" id="{340E82EF-4534-F04C-A535-DCBAD82BA8B3}"/>
              </a:ext>
            </a:extLst>
          </p:cNvPr>
          <p:cNvSpPr>
            <a:spLocks noGrp="1"/>
          </p:cNvSpPr>
          <p:nvPr>
            <p:ph type="body" sz="half" idx="1"/>
          </p:nvPr>
        </p:nvSpPr>
        <p:spPr/>
        <p:txBody>
          <a:bodyPr>
            <a:normAutofit fontScale="77500" lnSpcReduction="20000"/>
          </a:bodyPr>
          <a:lstStyle/>
          <a:p>
            <a:r>
              <a:rPr lang="en-US" dirty="0"/>
              <a:t>Difference between TG and CRG between sessions</a:t>
            </a:r>
          </a:p>
          <a:p>
            <a:pPr lvl="1"/>
            <a:r>
              <a:rPr lang="en-US" dirty="0"/>
              <a:t>Everyone in the TG who attends meetings can contribute to comment resolutions</a:t>
            </a:r>
          </a:p>
          <a:p>
            <a:pPr lvl="1"/>
            <a:r>
              <a:rPr lang="en-US" dirty="0"/>
              <a:t>Approval of comment resolutions will be done by motion of all WG voters present just as we do in session</a:t>
            </a:r>
          </a:p>
          <a:p>
            <a:pPr lvl="1"/>
            <a:r>
              <a:rPr lang="en-US" dirty="0"/>
              <a:t>Motion to initiate recirculation is of CRG members</a:t>
            </a:r>
          </a:p>
          <a:p>
            <a:r>
              <a:rPr lang="en-US" dirty="0"/>
              <a:t>Volunteers to be on the CRG</a:t>
            </a:r>
          </a:p>
          <a:p>
            <a:pPr lvl="1"/>
            <a:r>
              <a:rPr lang="en-US" dirty="0"/>
              <a:t>Primary responsibility is to show up!</a:t>
            </a:r>
          </a:p>
          <a:p>
            <a:pPr lvl="1"/>
            <a:r>
              <a:rPr lang="en-US" dirty="0"/>
              <a:t>Meet the affiliation balance requirement</a:t>
            </a:r>
          </a:p>
          <a:p>
            <a:pPr lvl="1"/>
            <a:r>
              <a:rPr lang="en-US" dirty="0"/>
              <a:t>Need at least 4 people (to meet affiliation diversity)</a:t>
            </a:r>
          </a:p>
          <a:p>
            <a:pPr lvl="1"/>
            <a:r>
              <a:rPr lang="en-US" dirty="0"/>
              <a:t>No defined limit but…largest in WG15 history was about 17 people</a:t>
            </a:r>
          </a:p>
          <a:p>
            <a:pPr lvl="1"/>
            <a:r>
              <a:rPr lang="en-US" dirty="0"/>
              <a:t>6 to 12 is a good number</a:t>
            </a:r>
          </a:p>
          <a:p>
            <a:pPr lvl="1"/>
            <a:endParaRPr lang="en-US" dirty="0"/>
          </a:p>
          <a:p>
            <a:pPr lvl="1"/>
            <a:endParaRPr lang="en-US" dirty="0"/>
          </a:p>
          <a:p>
            <a:pPr lvl="1"/>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ECD4366D-6330-C237-5E81-1A72585C37B4}"/>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30</a:t>
            </a:fld>
            <a:endParaRPr lang="en-US"/>
          </a:p>
        </p:txBody>
      </p:sp>
    </p:spTree>
    <p:extLst>
      <p:ext uri="{BB962C8B-B14F-4D97-AF65-F5344CB8AC3E}">
        <p14:creationId xmlns:p14="http://schemas.microsoft.com/office/powerpoint/2010/main" val="41015026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33C7AF-8FBE-BE0F-A7BC-E60E7E144C9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DF66D16-DB05-EB80-6E9D-ED8E0C1A5A54}"/>
              </a:ext>
            </a:extLst>
          </p:cNvPr>
          <p:cNvSpPr>
            <a:spLocks noGrp="1"/>
          </p:cNvSpPr>
          <p:nvPr>
            <p:ph type="title"/>
          </p:nvPr>
        </p:nvSpPr>
        <p:spPr>
          <a:xfrm>
            <a:off x="914400" y="685800"/>
            <a:ext cx="10363200" cy="709046"/>
          </a:xfrm>
        </p:spPr>
        <p:txBody>
          <a:bodyPr>
            <a:normAutofit fontScale="90000"/>
          </a:bodyPr>
          <a:lstStyle/>
          <a:p>
            <a:r>
              <a:rPr lang="en-US" dirty="0"/>
              <a:t>Propose: Same CRG makeup as in November</a:t>
            </a:r>
          </a:p>
        </p:txBody>
      </p:sp>
      <p:sp>
        <p:nvSpPr>
          <p:cNvPr id="3" name="Text Placeholder 2">
            <a:extLst>
              <a:ext uri="{FF2B5EF4-FFF2-40B4-BE49-F238E27FC236}">
                <a16:creationId xmlns:a16="http://schemas.microsoft.com/office/drawing/2014/main" id="{3CCC3B41-9F6C-B7D9-AC38-964836677CAA}"/>
              </a:ext>
            </a:extLst>
          </p:cNvPr>
          <p:cNvSpPr>
            <a:spLocks noGrp="1"/>
          </p:cNvSpPr>
          <p:nvPr>
            <p:ph type="body" sz="half" idx="1"/>
          </p:nvPr>
        </p:nvSpPr>
        <p:spPr>
          <a:xfrm>
            <a:off x="762000" y="4724400"/>
            <a:ext cx="9573208" cy="762000"/>
          </a:xfrm>
        </p:spPr>
        <p:txBody>
          <a:bodyPr>
            <a:normAutofit fontScale="85000" lnSpcReduction="20000"/>
          </a:bodyPr>
          <a:lstStyle/>
          <a:p>
            <a:pPr marL="0" indent="0">
              <a:buNone/>
            </a:pPr>
            <a:r>
              <a:rPr lang="en-US" dirty="0"/>
              <a:t>CRG Motion: move to request the working group form a comment resolution group with the following members: </a:t>
            </a:r>
          </a:p>
          <a:p>
            <a:pPr lvl="1"/>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ADD8962F-7EF9-54AB-F0EC-1D7D5E216631}"/>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31</a:t>
            </a:fld>
            <a:endParaRPr lang="en-US"/>
          </a:p>
        </p:txBody>
      </p:sp>
      <p:graphicFrame>
        <p:nvGraphicFramePr>
          <p:cNvPr id="6" name="Table 5">
            <a:extLst>
              <a:ext uri="{FF2B5EF4-FFF2-40B4-BE49-F238E27FC236}">
                <a16:creationId xmlns:a16="http://schemas.microsoft.com/office/drawing/2014/main" id="{EC9A4F99-7C4A-49B8-1E70-148DABCE746F}"/>
              </a:ext>
            </a:extLst>
          </p:cNvPr>
          <p:cNvGraphicFramePr>
            <a:graphicFrameLocks noGrp="1"/>
          </p:cNvGraphicFramePr>
          <p:nvPr>
            <p:extLst>
              <p:ext uri="{D42A27DB-BD31-4B8C-83A1-F6EECF244321}">
                <p14:modId xmlns:p14="http://schemas.microsoft.com/office/powerpoint/2010/main" val="3254674225"/>
              </p:ext>
            </p:extLst>
          </p:nvPr>
        </p:nvGraphicFramePr>
        <p:xfrm>
          <a:off x="2533920" y="1447800"/>
          <a:ext cx="6690360" cy="3079946"/>
        </p:xfrm>
        <a:graphic>
          <a:graphicData uri="http://schemas.openxmlformats.org/drawingml/2006/table">
            <a:tbl>
              <a:tblPr firstRow="1" firstCol="1" bandRow="1">
                <a:tableStyleId>{5C22544A-7EE6-4342-B048-85BDC9FD1C3A}</a:tableStyleId>
              </a:tblPr>
              <a:tblGrid>
                <a:gridCol w="3581400">
                  <a:extLst>
                    <a:ext uri="{9D8B030D-6E8A-4147-A177-3AD203B41FA5}">
                      <a16:colId xmlns:a16="http://schemas.microsoft.com/office/drawing/2014/main" val="212524111"/>
                    </a:ext>
                  </a:extLst>
                </a:gridCol>
                <a:gridCol w="3108960">
                  <a:extLst>
                    <a:ext uri="{9D8B030D-6E8A-4147-A177-3AD203B41FA5}">
                      <a16:colId xmlns:a16="http://schemas.microsoft.com/office/drawing/2014/main" val="884110607"/>
                    </a:ext>
                  </a:extLst>
                </a:gridCol>
              </a:tblGrid>
              <a:tr h="0">
                <a:tc>
                  <a:txBody>
                    <a:bodyPr/>
                    <a:lstStyle/>
                    <a:p>
                      <a:pPr marL="0" marR="0">
                        <a:lnSpc>
                          <a:spcPct val="107000"/>
                        </a:lnSpc>
                        <a:spcBef>
                          <a:spcPts val="0"/>
                        </a:spcBef>
                        <a:spcAft>
                          <a:spcPts val="0"/>
                        </a:spcAft>
                      </a:pPr>
                      <a:r>
                        <a:rPr lang="en-US" sz="1800" kern="1200" dirty="0">
                          <a:effectLst/>
                        </a:rPr>
                        <a:t>Name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kern="1200">
                          <a:effectLst/>
                        </a:rPr>
                        <a:t>Affiliation</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31941445"/>
                  </a:ext>
                </a:extLst>
              </a:tr>
              <a:tr h="0">
                <a:tc>
                  <a:txBody>
                    <a:bodyPr/>
                    <a:lstStyle/>
                    <a:p>
                      <a:pPr marL="0" marR="0">
                        <a:lnSpc>
                          <a:spcPct val="107000"/>
                        </a:lnSpc>
                        <a:spcBef>
                          <a:spcPts val="0"/>
                        </a:spcBef>
                        <a:spcAft>
                          <a:spcPts val="0"/>
                        </a:spcAft>
                      </a:pPr>
                      <a:r>
                        <a:rPr lang="en-US" sz="1800">
                          <a:effectLst/>
                        </a:rPr>
                        <a:t>Ben Rolfe (Chair)</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BCA</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04957616"/>
                  </a:ext>
                </a:extLst>
              </a:tr>
              <a:tr h="0">
                <a:tc>
                  <a:txBody>
                    <a:bodyPr/>
                    <a:lstStyle/>
                    <a:p>
                      <a:pPr marL="0" marR="0">
                        <a:lnSpc>
                          <a:spcPct val="107000"/>
                        </a:lnSpc>
                        <a:spcBef>
                          <a:spcPts val="0"/>
                        </a:spcBef>
                        <a:spcAft>
                          <a:spcPts val="0"/>
                        </a:spcAft>
                      </a:pPr>
                      <a:r>
                        <a:rPr lang="en-US" sz="1800" dirty="0">
                          <a:effectLst/>
                        </a:rPr>
                        <a:t> Billy Verso</a:t>
                      </a:r>
                    </a:p>
                  </a:txBody>
                  <a:tcPr marL="68580" marR="68580" marT="0" marB="0"/>
                </a:tc>
                <a:tc>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Qorvo</a:t>
                      </a:r>
                    </a:p>
                  </a:txBody>
                  <a:tcPr marL="68580" marR="68580" marT="0" marB="0"/>
                </a:tc>
                <a:extLst>
                  <a:ext uri="{0D108BD9-81ED-4DB2-BD59-A6C34878D82A}">
                    <a16:rowId xmlns:a16="http://schemas.microsoft.com/office/drawing/2014/main" val="295465182"/>
                  </a:ext>
                </a:extLst>
              </a:tr>
              <a:tr h="0">
                <a:tc>
                  <a:txBody>
                    <a:bodyPr/>
                    <a:lstStyle/>
                    <a:p>
                      <a:pPr marL="0" marR="0">
                        <a:lnSpc>
                          <a:spcPct val="107000"/>
                        </a:lnSpc>
                        <a:spcBef>
                          <a:spcPts val="0"/>
                        </a:spcBef>
                        <a:spcAft>
                          <a:spcPts val="0"/>
                        </a:spcAft>
                      </a:pPr>
                      <a:r>
                        <a:rPr lang="en-US" sz="1800" dirty="0">
                          <a:effectLst/>
                        </a:rPr>
                        <a:t> Clint Chaplin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Samsung</a:t>
                      </a:r>
                    </a:p>
                  </a:txBody>
                  <a:tcPr marL="68580" marR="68580" marT="0" marB="0"/>
                </a:tc>
                <a:extLst>
                  <a:ext uri="{0D108BD9-81ED-4DB2-BD59-A6C34878D82A}">
                    <a16:rowId xmlns:a16="http://schemas.microsoft.com/office/drawing/2014/main" val="3990447646"/>
                  </a:ext>
                </a:extLst>
              </a:tr>
              <a:tr h="61420">
                <a:tc>
                  <a:txBody>
                    <a:bodyPr/>
                    <a:lstStyle/>
                    <a:p>
                      <a:pPr marL="0" marR="0">
                        <a:lnSpc>
                          <a:spcPct val="107000"/>
                        </a:lnSpc>
                        <a:spcBef>
                          <a:spcPts val="0"/>
                        </a:spcBef>
                        <a:spcAft>
                          <a:spcPts val="0"/>
                        </a:spcAft>
                      </a:pPr>
                      <a:r>
                        <a:rPr lang="en-US" sz="1800" dirty="0">
                          <a:effectLst/>
                        </a:rPr>
                        <a:t> Riku Pirhonen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NXP</a:t>
                      </a:r>
                    </a:p>
                  </a:txBody>
                  <a:tcPr marL="68580" marR="68580" marT="0" marB="0"/>
                </a:tc>
                <a:extLst>
                  <a:ext uri="{0D108BD9-81ED-4DB2-BD59-A6C34878D82A}">
                    <a16:rowId xmlns:a16="http://schemas.microsoft.com/office/drawing/2014/main" val="3234045788"/>
                  </a:ext>
                </a:extLst>
              </a:tr>
              <a:tr h="0">
                <a:tc>
                  <a:txBody>
                    <a:bodyPr/>
                    <a:lstStyle/>
                    <a:p>
                      <a:pPr marL="0" marR="0">
                        <a:lnSpc>
                          <a:spcPct val="107000"/>
                        </a:lnSpc>
                        <a:spcBef>
                          <a:spcPts val="0"/>
                        </a:spcBef>
                        <a:spcAft>
                          <a:spcPts val="0"/>
                        </a:spcAft>
                      </a:pPr>
                      <a:r>
                        <a:rPr lang="en-US" sz="1800" dirty="0">
                          <a:effectLst/>
                        </a:rPr>
                        <a:t> Mickael </a:t>
                      </a:r>
                      <a:r>
                        <a:rPr lang="en-US" sz="1800" dirty="0" err="1">
                          <a:effectLst/>
                        </a:rPr>
                        <a:t>Maman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ST Microelectronics</a:t>
                      </a:r>
                    </a:p>
                  </a:txBody>
                  <a:tcPr marL="68580" marR="68580" marT="0" marB="0"/>
                </a:tc>
                <a:extLst>
                  <a:ext uri="{0D108BD9-81ED-4DB2-BD59-A6C34878D82A}">
                    <a16:rowId xmlns:a16="http://schemas.microsoft.com/office/drawing/2014/main" val="1941043928"/>
                  </a:ext>
                </a:extLst>
              </a:tr>
              <a:tr h="0">
                <a:tc>
                  <a:txBody>
                    <a:bodyPr/>
                    <a:lstStyle/>
                    <a:p>
                      <a:pPr marL="0" marR="0">
                        <a:lnSpc>
                          <a:spcPct val="107000"/>
                        </a:lnSpc>
                        <a:spcBef>
                          <a:spcPts val="0"/>
                        </a:spcBef>
                        <a:spcAft>
                          <a:spcPts val="0"/>
                        </a:spcAft>
                      </a:pPr>
                      <a:r>
                        <a:rPr lang="en-US" sz="1800" dirty="0">
                          <a:effectLst/>
                        </a:rPr>
                        <a:t> </a:t>
                      </a:r>
                      <a:r>
                        <a:rPr lang="en-US" sz="1800" dirty="0" err="1">
                          <a:effectLst/>
                        </a:rPr>
                        <a:t>Rojan</a:t>
                      </a:r>
                      <a:r>
                        <a:rPr lang="en-US" sz="1800" dirty="0">
                          <a:effectLst/>
                        </a:rPr>
                        <a:t>  </a:t>
                      </a:r>
                      <a:r>
                        <a:rPr lang="en-US" sz="1800" dirty="0" err="1">
                          <a:effectLst/>
                        </a:rPr>
                        <a:t>Chitrakar</a:t>
                      </a:r>
                      <a:r>
                        <a:rPr lang="en-US" sz="1800" dirty="0">
                          <a:effectLst/>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b="0" i="0" kern="1200" dirty="0">
                          <a:solidFill>
                            <a:schemeClr val="dk1"/>
                          </a:solidFill>
                          <a:effectLst/>
                          <a:latin typeface="+mn-lt"/>
                          <a:ea typeface="+mn-ea"/>
                          <a:cs typeface="+mn-cs"/>
                        </a:rPr>
                        <a:t>Huawei</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09419433"/>
                  </a:ext>
                </a:extLst>
              </a:tr>
              <a:tr h="0">
                <a:tc>
                  <a:txBody>
                    <a:bodyPr/>
                    <a:lstStyle/>
                    <a:p>
                      <a:pPr marL="0" marR="0">
                        <a:lnSpc>
                          <a:spcPct val="107000"/>
                        </a:lnSpc>
                        <a:spcBef>
                          <a:spcPts val="0"/>
                        </a:spcBef>
                        <a:spcAft>
                          <a:spcPts val="0"/>
                        </a:spcAft>
                      </a:pPr>
                      <a:r>
                        <a:rPr lang="en-US" sz="1800" dirty="0">
                          <a:effectLst/>
                        </a:rPr>
                        <a:t> Alex Krebs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Apple</a:t>
                      </a:r>
                    </a:p>
                  </a:txBody>
                  <a:tcPr marL="68580" marR="68580" marT="0" marB="0"/>
                </a:tc>
                <a:extLst>
                  <a:ext uri="{0D108BD9-81ED-4DB2-BD59-A6C34878D82A}">
                    <a16:rowId xmlns:a16="http://schemas.microsoft.com/office/drawing/2014/main" val="2459563753"/>
                  </a:ext>
                </a:extLst>
              </a:tr>
              <a:tr h="0">
                <a:tc>
                  <a:txBody>
                    <a:bodyPr/>
                    <a:lstStyle/>
                    <a:p>
                      <a:pPr marL="0" marR="0">
                        <a:lnSpc>
                          <a:spcPct val="107000"/>
                        </a:lnSpc>
                        <a:spcBef>
                          <a:spcPts val="0"/>
                        </a:spcBef>
                        <a:spcAft>
                          <a:spcPts val="0"/>
                        </a:spcAft>
                      </a:pPr>
                      <a:r>
                        <a:rPr lang="en-US" sz="1800" dirty="0">
                          <a:effectLst/>
                        </a:rPr>
                        <a:t> </a:t>
                      </a:r>
                      <a:r>
                        <a:rPr lang="en-US" sz="1800" dirty="0" err="1">
                          <a:effectLst/>
                        </a:rPr>
                        <a:t>Pooria</a:t>
                      </a:r>
                      <a:r>
                        <a:rPr lang="en-US" sz="1800" dirty="0">
                          <a:effectLst/>
                        </a:rPr>
                        <a:t> </a:t>
                      </a:r>
                      <a:r>
                        <a:rPr lang="en-US" sz="1800" dirty="0" err="1">
                          <a:effectLst/>
                        </a:rPr>
                        <a:t>Pakrooh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Qualcomm</a:t>
                      </a:r>
                    </a:p>
                  </a:txBody>
                  <a:tcPr marL="68580" marR="68580" marT="0" marB="0"/>
                </a:tc>
                <a:extLst>
                  <a:ext uri="{0D108BD9-81ED-4DB2-BD59-A6C34878D82A}">
                    <a16:rowId xmlns:a16="http://schemas.microsoft.com/office/drawing/2014/main" val="4250519934"/>
                  </a:ext>
                </a:extLst>
              </a:tr>
              <a:tr h="0">
                <a:tc>
                  <a:txBody>
                    <a:bodyPr/>
                    <a:lstStyle/>
                    <a:p>
                      <a:pPr marL="0" marR="0">
                        <a:lnSpc>
                          <a:spcPct val="107000"/>
                        </a:lnSpc>
                        <a:spcBef>
                          <a:spcPts val="0"/>
                        </a:spcBef>
                        <a:spcAft>
                          <a:spcPts val="0"/>
                        </a:spcAft>
                      </a:pPr>
                      <a:r>
                        <a:rPr lang="en-US" sz="1800" dirty="0">
                          <a:effectLst/>
                        </a:rPr>
                        <a:t> Carlos Aldana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Meta</a:t>
                      </a:r>
                    </a:p>
                  </a:txBody>
                  <a:tcPr marL="68580" marR="68580" marT="0" marB="0"/>
                </a:tc>
                <a:extLst>
                  <a:ext uri="{0D108BD9-81ED-4DB2-BD59-A6C34878D82A}">
                    <a16:rowId xmlns:a16="http://schemas.microsoft.com/office/drawing/2014/main" val="2489069208"/>
                  </a:ext>
                </a:extLst>
              </a:tr>
              <a:tr h="0">
                <a:tc>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Li-Hsiang Sun</a:t>
                      </a:r>
                    </a:p>
                  </a:txBody>
                  <a:tcPr marL="68580" marR="68580" marT="0" marB="0"/>
                </a:tc>
                <a:tc>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MediaTek</a:t>
                      </a:r>
                    </a:p>
                  </a:txBody>
                  <a:tcPr marL="68580" marR="68580" marT="0" marB="0"/>
                </a:tc>
                <a:extLst>
                  <a:ext uri="{0D108BD9-81ED-4DB2-BD59-A6C34878D82A}">
                    <a16:rowId xmlns:a16="http://schemas.microsoft.com/office/drawing/2014/main" val="3798579534"/>
                  </a:ext>
                </a:extLst>
              </a:tr>
            </a:tbl>
          </a:graphicData>
        </a:graphic>
      </p:graphicFrame>
      <p:sp>
        <p:nvSpPr>
          <p:cNvPr id="5" name="Text Placeholder 2">
            <a:extLst>
              <a:ext uri="{FF2B5EF4-FFF2-40B4-BE49-F238E27FC236}">
                <a16:creationId xmlns:a16="http://schemas.microsoft.com/office/drawing/2014/main" id="{2DA5EC47-21D8-08E8-7E4D-711C64E1EC97}"/>
              </a:ext>
            </a:extLst>
          </p:cNvPr>
          <p:cNvSpPr txBox="1">
            <a:spLocks/>
          </p:cNvSpPr>
          <p:nvPr/>
        </p:nvSpPr>
        <p:spPr bwMode="auto">
          <a:xfrm>
            <a:off x="961867" y="5665104"/>
            <a:ext cx="9573208" cy="852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normAutofit fontScale="92500" lnSpcReduction="20000"/>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08585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42875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177165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a:lstStyle>
          <a:p>
            <a:pPr marL="400050" lvl="1" indent="0">
              <a:buFontTx/>
              <a:buNone/>
            </a:pPr>
            <a:r>
              <a:rPr lang="en-US" kern="0" dirty="0"/>
              <a:t>Moved by:  Second: </a:t>
            </a:r>
          </a:p>
          <a:p>
            <a:pPr marL="400050" lvl="1" indent="0">
              <a:buFontTx/>
              <a:buNone/>
            </a:pPr>
            <a:r>
              <a:rPr lang="en-US" kern="0" dirty="0"/>
              <a:t>Result: </a:t>
            </a:r>
          </a:p>
          <a:p>
            <a:pPr marL="0" indent="0">
              <a:buFontTx/>
              <a:buNone/>
            </a:pPr>
            <a:endParaRPr lang="en-US" kern="0" dirty="0"/>
          </a:p>
        </p:txBody>
      </p:sp>
    </p:spTree>
    <p:extLst>
      <p:ext uri="{BB962C8B-B14F-4D97-AF65-F5344CB8AC3E}">
        <p14:creationId xmlns:p14="http://schemas.microsoft.com/office/powerpoint/2010/main" val="36810805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D8B707E-CA37-C584-AE76-1B82A64BEF9E}"/>
              </a:ext>
            </a:extLst>
          </p:cNvPr>
          <p:cNvSpPr>
            <a:spLocks noGrp="1"/>
          </p:cNvSpPr>
          <p:nvPr>
            <p:ph type="ctrTitle"/>
          </p:nvPr>
        </p:nvSpPr>
        <p:spPr/>
        <p:txBody>
          <a:bodyPr/>
          <a:lstStyle/>
          <a:p>
            <a:r>
              <a:rPr lang="en-US" dirty="0"/>
              <a:t>Any Other Business</a:t>
            </a:r>
          </a:p>
        </p:txBody>
      </p:sp>
      <p:sp>
        <p:nvSpPr>
          <p:cNvPr id="4" name="Slide Number Placeholder 3">
            <a:extLst>
              <a:ext uri="{FF2B5EF4-FFF2-40B4-BE49-F238E27FC236}">
                <a16:creationId xmlns:a16="http://schemas.microsoft.com/office/drawing/2014/main" id="{B7C5327B-CB8C-981B-6E71-C492BF814091}"/>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32</a:t>
            </a:fld>
            <a:endParaRPr lang="en-US"/>
          </a:p>
        </p:txBody>
      </p:sp>
    </p:spTree>
    <p:extLst>
      <p:ext uri="{BB962C8B-B14F-4D97-AF65-F5344CB8AC3E}">
        <p14:creationId xmlns:p14="http://schemas.microsoft.com/office/powerpoint/2010/main" val="1585331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58F71-290D-7146-1E88-A5CC93F2366B}"/>
              </a:ext>
            </a:extLst>
          </p:cNvPr>
          <p:cNvSpPr>
            <a:spLocks noGrp="1"/>
          </p:cNvSpPr>
          <p:nvPr>
            <p:ph type="title"/>
          </p:nvPr>
        </p:nvSpPr>
        <p:spPr>
          <a:xfrm>
            <a:off x="914400" y="685800"/>
            <a:ext cx="10363200" cy="533400"/>
          </a:xfrm>
        </p:spPr>
        <p:txBody>
          <a:bodyPr/>
          <a:lstStyle/>
          <a:p>
            <a:r>
              <a:rPr lang="en-US" dirty="0"/>
              <a:t>Adjourned</a:t>
            </a:r>
          </a:p>
        </p:txBody>
      </p:sp>
      <p:sp>
        <p:nvSpPr>
          <p:cNvPr id="4" name="Slide Number Placeholder 3">
            <a:extLst>
              <a:ext uri="{FF2B5EF4-FFF2-40B4-BE49-F238E27FC236}">
                <a16:creationId xmlns:a16="http://schemas.microsoft.com/office/drawing/2014/main" id="{AC6808DB-A970-B770-72CB-D3AA92AD8BEC}"/>
              </a:ext>
            </a:extLst>
          </p:cNvPr>
          <p:cNvSpPr>
            <a:spLocks noGrp="1"/>
          </p:cNvSpPr>
          <p:nvPr>
            <p:ph type="sldNum" sz="quarter" idx="12"/>
          </p:nvPr>
        </p:nvSpPr>
        <p:spPr/>
        <p:txBody>
          <a:bodyPr/>
          <a:lstStyle/>
          <a:p>
            <a:pPr>
              <a:defRPr/>
            </a:pPr>
            <a:r>
              <a:rPr lang="en-US" dirty="0"/>
              <a:t>Slide </a:t>
            </a:r>
            <a:fld id="{C251FCF5-DCE1-4BE7-BAC9-5817EB43EA6A}" type="slidenum">
              <a:rPr lang="en-US" smtClean="0"/>
              <a:pPr>
                <a:defRPr/>
              </a:pPr>
              <a:t>33</a:t>
            </a:fld>
            <a:endParaRPr lang="en-US" dirty="0"/>
          </a:p>
        </p:txBody>
      </p:sp>
      <p:pic>
        <p:nvPicPr>
          <p:cNvPr id="5" name="Picture 4">
            <a:extLst>
              <a:ext uri="{FF2B5EF4-FFF2-40B4-BE49-F238E27FC236}">
                <a16:creationId xmlns:a16="http://schemas.microsoft.com/office/drawing/2014/main" id="{BAA299EE-70B0-B648-4050-A1876DBEBFE6}"/>
              </a:ext>
            </a:extLst>
          </p:cNvPr>
          <p:cNvPicPr>
            <a:picLocks noChangeAspect="1"/>
          </p:cNvPicPr>
          <p:nvPr/>
        </p:nvPicPr>
        <p:blipFill>
          <a:blip r:embed="rId2"/>
          <a:stretch>
            <a:fillRect/>
          </a:stretch>
        </p:blipFill>
        <p:spPr>
          <a:xfrm>
            <a:off x="3671549" y="2057208"/>
            <a:ext cx="4848902" cy="2743583"/>
          </a:xfrm>
          <a:prstGeom prst="rect">
            <a:avLst/>
          </a:prstGeom>
        </p:spPr>
      </p:pic>
    </p:spTree>
    <p:extLst>
      <p:ext uri="{BB962C8B-B14F-4D97-AF65-F5344CB8AC3E}">
        <p14:creationId xmlns:p14="http://schemas.microsoft.com/office/powerpoint/2010/main" val="21596465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CDF03-FE70-E69A-609D-2066AAF06AE6}"/>
              </a:ext>
            </a:extLst>
          </p:cNvPr>
          <p:cNvSpPr>
            <a:spLocks noGrp="1"/>
          </p:cNvSpPr>
          <p:nvPr>
            <p:ph type="title"/>
          </p:nvPr>
        </p:nvSpPr>
        <p:spPr/>
        <p:txBody>
          <a:bodyPr/>
          <a:lstStyle/>
          <a:p>
            <a:r>
              <a:rPr lang="en-US" b="1" dirty="0">
                <a:solidFill>
                  <a:srgbClr val="FF0000"/>
                </a:solidFill>
              </a:rPr>
              <a:t>Critically Important Notice!</a:t>
            </a:r>
          </a:p>
        </p:txBody>
      </p:sp>
      <p:sp>
        <p:nvSpPr>
          <p:cNvPr id="3" name="Text Placeholder 2">
            <a:extLst>
              <a:ext uri="{FF2B5EF4-FFF2-40B4-BE49-F238E27FC236}">
                <a16:creationId xmlns:a16="http://schemas.microsoft.com/office/drawing/2014/main" id="{0FD07B43-E6CE-FA02-41F9-5AB78F1AF603}"/>
              </a:ext>
            </a:extLst>
          </p:cNvPr>
          <p:cNvSpPr>
            <a:spLocks noGrp="1"/>
          </p:cNvSpPr>
          <p:nvPr>
            <p:ph type="body" sz="half" idx="1"/>
          </p:nvPr>
        </p:nvSpPr>
        <p:spPr>
          <a:xfrm>
            <a:off x="914400" y="1981200"/>
            <a:ext cx="10439400" cy="4114800"/>
          </a:xfrm>
        </p:spPr>
        <p:txBody>
          <a:bodyPr/>
          <a:lstStyle/>
          <a:p>
            <a:pPr marL="0" indent="0" algn="ctr">
              <a:buNone/>
            </a:pPr>
            <a:r>
              <a:rPr lang="en-US" b="1" dirty="0">
                <a:solidFill>
                  <a:srgbClr val="FF0000"/>
                </a:solidFill>
              </a:rPr>
              <a:t>The Kobe Convention Center DOES NOT PROVIDE HOUSEKEEPING!!!!!</a:t>
            </a:r>
          </a:p>
          <a:p>
            <a:pPr marL="0" indent="0" algn="ctr">
              <a:buNone/>
            </a:pPr>
            <a:r>
              <a:rPr lang="en-US" b="1" dirty="0">
                <a:solidFill>
                  <a:srgbClr val="FF0000"/>
                </a:solidFill>
              </a:rPr>
              <a:t>You must clean up after yourself</a:t>
            </a:r>
            <a:r>
              <a:rPr lang="en-US" dirty="0">
                <a:solidFill>
                  <a:srgbClr val="FF0000"/>
                </a:solidFill>
              </a:rPr>
              <a:t>!</a:t>
            </a:r>
          </a:p>
          <a:p>
            <a:r>
              <a:rPr lang="en-US" dirty="0"/>
              <a:t>Please pick up ALL your empty coffee cups, plates, dishes or other discards (trash) after EACH meeting and put in the proper bin(s)</a:t>
            </a:r>
          </a:p>
          <a:p>
            <a:r>
              <a:rPr lang="en-US" dirty="0"/>
              <a:t>You TG chair and VCs are not housekeepers either!</a:t>
            </a:r>
          </a:p>
        </p:txBody>
      </p:sp>
      <p:sp>
        <p:nvSpPr>
          <p:cNvPr id="5" name="Slide Number Placeholder 4">
            <a:extLst>
              <a:ext uri="{FF2B5EF4-FFF2-40B4-BE49-F238E27FC236}">
                <a16:creationId xmlns:a16="http://schemas.microsoft.com/office/drawing/2014/main" id="{BFA10F6C-D948-05D1-6B82-F395595CA705}"/>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4</a:t>
            </a:fld>
            <a:endParaRPr lang="en-US"/>
          </a:p>
        </p:txBody>
      </p:sp>
    </p:spTree>
    <p:extLst>
      <p:ext uri="{BB962C8B-B14F-4D97-AF65-F5344CB8AC3E}">
        <p14:creationId xmlns:p14="http://schemas.microsoft.com/office/powerpoint/2010/main" val="15436792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806000-37FB-5B0E-44CE-F219554A63A2}"/>
              </a:ext>
            </a:extLst>
          </p:cNvPr>
          <p:cNvSpPr>
            <a:spLocks noGrp="1"/>
          </p:cNvSpPr>
          <p:nvPr>
            <p:ph type="title"/>
          </p:nvPr>
        </p:nvSpPr>
        <p:spPr/>
        <p:txBody>
          <a:bodyPr/>
          <a:lstStyle/>
          <a:p>
            <a:r>
              <a:rPr lang="en-US" b="1" dirty="0">
                <a:latin typeface="+mn-lt"/>
              </a:rPr>
              <a:t>Meeting Preamble </a:t>
            </a:r>
          </a:p>
        </p:txBody>
      </p:sp>
      <p:sp>
        <p:nvSpPr>
          <p:cNvPr id="3" name="Text Placeholder 2">
            <a:extLst>
              <a:ext uri="{FF2B5EF4-FFF2-40B4-BE49-F238E27FC236}">
                <a16:creationId xmlns:a16="http://schemas.microsoft.com/office/drawing/2014/main" id="{8C6D1B6F-3DBA-9EF3-93F4-483187D6D518}"/>
              </a:ext>
            </a:extLst>
          </p:cNvPr>
          <p:cNvSpPr>
            <a:spLocks noGrp="1"/>
          </p:cNvSpPr>
          <p:nvPr>
            <p:ph type="body" sz="half" idx="1"/>
          </p:nvPr>
        </p:nvSpPr>
        <p:spPr>
          <a:xfrm>
            <a:off x="914400" y="1981200"/>
            <a:ext cx="10363200" cy="1524000"/>
          </a:xfrm>
        </p:spPr>
        <p:txBody>
          <a:bodyPr/>
          <a:lstStyle/>
          <a:p>
            <a:pPr algn="ctr"/>
            <a:r>
              <a:rPr lang="en-US" dirty="0"/>
              <a:t>Stuff you need to know before we get to the meeting content</a:t>
            </a:r>
          </a:p>
          <a:p>
            <a:pPr algn="ctr"/>
            <a:endParaRPr lang="en-US" dirty="0"/>
          </a:p>
        </p:txBody>
      </p:sp>
      <p:sp>
        <p:nvSpPr>
          <p:cNvPr id="5" name="Slide Number Placeholder 4">
            <a:extLst>
              <a:ext uri="{FF2B5EF4-FFF2-40B4-BE49-F238E27FC236}">
                <a16:creationId xmlns:a16="http://schemas.microsoft.com/office/drawing/2014/main" id="{078E59CC-9CD4-87CC-1D6F-88D7B694035B}"/>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5</a:t>
            </a:fld>
            <a:endParaRPr lang="en-US"/>
          </a:p>
        </p:txBody>
      </p:sp>
      <p:pic>
        <p:nvPicPr>
          <p:cNvPr id="7" name="Picture Placeholder 10">
            <a:extLst>
              <a:ext uri="{FF2B5EF4-FFF2-40B4-BE49-F238E27FC236}">
                <a16:creationId xmlns:a16="http://schemas.microsoft.com/office/drawing/2014/main" id="{8FD5CBBD-F98E-A44E-88FB-0E79C4EBDEBC}"/>
              </a:ext>
            </a:extLst>
          </p:cNvPr>
          <p:cNvPicPr>
            <a:picLocks noGrp="1" noChangeAspect="1"/>
          </p:cNvPicPr>
          <p:nvPr>
            <p:ph sz="half" idx="2"/>
          </p:nvPr>
        </p:nvPicPr>
        <p:blipFill rotWithShape="1">
          <a:blip r:embed="rId2"/>
          <a:stretch/>
        </p:blipFill>
        <p:spPr>
          <a:xfrm>
            <a:off x="6707187" y="3661355"/>
            <a:ext cx="3806825" cy="1751139"/>
          </a:xfrm>
          <a:noFill/>
        </p:spPr>
      </p:pic>
    </p:spTree>
    <p:extLst>
      <p:ext uri="{BB962C8B-B14F-4D97-AF65-F5344CB8AC3E}">
        <p14:creationId xmlns:p14="http://schemas.microsoft.com/office/powerpoint/2010/main" val="20051473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2A396E6-AC8C-FBC3-49B8-22ECCCCDBECB}"/>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6</a:t>
            </a:fld>
            <a:endParaRPr lang="en-US"/>
          </a:p>
        </p:txBody>
      </p:sp>
      <p:sp>
        <p:nvSpPr>
          <p:cNvPr id="7" name="Title 1">
            <a:extLst>
              <a:ext uri="{FF2B5EF4-FFF2-40B4-BE49-F238E27FC236}">
                <a16:creationId xmlns:a16="http://schemas.microsoft.com/office/drawing/2014/main" id="{274BD988-B8D2-E2BB-1BB5-FF7E977111A8}"/>
              </a:ext>
            </a:extLst>
          </p:cNvPr>
          <p:cNvSpPr>
            <a:spLocks noGrp="1"/>
          </p:cNvSpPr>
          <p:nvPr/>
        </p:nvSpPr>
        <p:spPr bwMode="auto">
          <a:xfrm>
            <a:off x="915458" y="620688"/>
            <a:ext cx="10361084" cy="616074"/>
          </a:xfrm>
          <a:prstGeom prst="rect">
            <a:avLst/>
          </a:prstGeom>
          <a:noFill/>
          <a:ln w="9525">
            <a:noFill/>
            <a:round/>
            <a:headEnd/>
            <a:tailEnd/>
          </a:ln>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mj-lt"/>
                <a:ea typeface="+mj-ea"/>
                <a:cs typeface="MS Gothic"/>
              </a:defRPr>
            </a:lvl1pPr>
            <a:lvl2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2pPr>
            <a:lvl3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3pPr>
            <a:lvl4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4pPr>
            <a:lvl5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dirty="0"/>
              <a:t>Mixed Mode Logistics</a:t>
            </a:r>
          </a:p>
        </p:txBody>
      </p:sp>
      <p:sp>
        <p:nvSpPr>
          <p:cNvPr id="8" name="Content Placeholder 2">
            <a:extLst>
              <a:ext uri="{FF2B5EF4-FFF2-40B4-BE49-F238E27FC236}">
                <a16:creationId xmlns:a16="http://schemas.microsoft.com/office/drawing/2014/main" id="{45404A07-8225-C02C-AAE2-B94B01774B10}"/>
              </a:ext>
            </a:extLst>
          </p:cNvPr>
          <p:cNvSpPr>
            <a:spLocks noGrp="1"/>
          </p:cNvSpPr>
          <p:nvPr/>
        </p:nvSpPr>
        <p:spPr bwMode="auto">
          <a:xfrm>
            <a:off x="915458" y="1236762"/>
            <a:ext cx="10361084" cy="5216574"/>
          </a:xfrm>
          <a:prstGeom prst="rect">
            <a:avLst/>
          </a:prstGeom>
          <a:noFill/>
          <a:ln w="9525">
            <a:noFill/>
            <a:round/>
            <a:headEnd/>
            <a:tailEnd/>
          </a:ln>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8" charset="0"/>
              <a:defRPr sz="2400" b="1">
                <a:solidFill>
                  <a:srgbClr val="000000"/>
                </a:solidFill>
                <a:latin typeface="+mn-lt"/>
                <a:ea typeface="+mn-ea"/>
                <a:cs typeface="MS Gothic"/>
              </a:defRPr>
            </a:lvl1pPr>
            <a:lvl2pPr marL="742950" indent="-285750" algn="l" defTabSz="449263" rtl="0" eaLnBrk="1" fontAlgn="base" hangingPunct="1">
              <a:spcBef>
                <a:spcPts val="500"/>
              </a:spcBef>
              <a:spcAft>
                <a:spcPct val="0"/>
              </a:spcAft>
              <a:buClr>
                <a:srgbClr val="000000"/>
              </a:buClr>
              <a:buSzPct val="100000"/>
              <a:buFont typeface="Times New Roman" pitchFamily="18" charset="0"/>
              <a:defRPr sz="2000">
                <a:solidFill>
                  <a:srgbClr val="000000"/>
                </a:solidFill>
                <a:latin typeface="+mn-lt"/>
                <a:ea typeface="+mn-ea"/>
                <a:cs typeface="MS Gothic"/>
              </a:defRPr>
            </a:lvl2pPr>
            <a:lvl3pPr marL="1143000" indent="-228600" algn="l" defTabSz="449263" rtl="0" eaLnBrk="1" fontAlgn="base" hangingPunct="1">
              <a:spcBef>
                <a:spcPts val="450"/>
              </a:spcBef>
              <a:spcAft>
                <a:spcPct val="0"/>
              </a:spcAft>
              <a:buClr>
                <a:srgbClr val="000000"/>
              </a:buClr>
              <a:buSzPct val="100000"/>
              <a:buFont typeface="Times New Roman" pitchFamily="18" charset="0"/>
              <a:defRPr>
                <a:solidFill>
                  <a:srgbClr val="000000"/>
                </a:solidFill>
                <a:latin typeface="+mn-lt"/>
                <a:ea typeface="+mn-ea"/>
                <a:cs typeface="MS Gothic"/>
              </a:defRPr>
            </a:lvl3pPr>
            <a:lvl4pPr marL="1600200" indent="-228600" algn="l" defTabSz="449263" rtl="0" eaLnBrk="1" fontAlgn="base" hangingPunct="1">
              <a:spcBef>
                <a:spcPts val="400"/>
              </a:spcBef>
              <a:spcAft>
                <a:spcPct val="0"/>
              </a:spcAft>
              <a:buClr>
                <a:srgbClr val="000000"/>
              </a:buClr>
              <a:buSzPct val="100000"/>
              <a:buFont typeface="Times New Roman" pitchFamily="18" charset="0"/>
              <a:defRPr sz="1600">
                <a:solidFill>
                  <a:srgbClr val="000000"/>
                </a:solidFill>
                <a:latin typeface="+mn-lt"/>
                <a:ea typeface="+mn-ea"/>
                <a:cs typeface="MS Gothic"/>
              </a:defRPr>
            </a:lvl4pPr>
            <a:lvl5pPr marL="2057400" indent="-228600" algn="l" defTabSz="449263" rtl="0" eaLnBrk="1" fontAlgn="base" hangingPunct="1">
              <a:spcBef>
                <a:spcPts val="400"/>
              </a:spcBef>
              <a:spcAft>
                <a:spcPct val="0"/>
              </a:spcAft>
              <a:buClr>
                <a:srgbClr val="000000"/>
              </a:buClr>
              <a:buSzPct val="100000"/>
              <a:buFont typeface="Times New Roman" pitchFamily="18" charset="0"/>
              <a:defRPr sz="1600">
                <a:solidFill>
                  <a:srgbClr val="000000"/>
                </a:solidFill>
                <a:latin typeface="+mn-lt"/>
                <a:ea typeface="+mn-ea"/>
                <a:cs typeface="MS Gothic"/>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marL="457200" indent="-457200">
              <a:buAutoNum type="arabicPeriod"/>
            </a:pPr>
            <a:r>
              <a:rPr lang="en-US" dirty="0"/>
              <a:t>Head table will project (one computer all day)</a:t>
            </a:r>
          </a:p>
          <a:p>
            <a:pPr marL="457200" indent="-457200">
              <a:buAutoNum type="arabicPeriod"/>
            </a:pPr>
            <a:r>
              <a:rPr lang="en-US" dirty="0"/>
              <a:t>Local: queue to speak a microphone; remember remote attendees will hear you only if you use the microphone!</a:t>
            </a:r>
          </a:p>
          <a:p>
            <a:pPr marL="457200" indent="-457200">
              <a:buAutoNum type="arabicPeriod"/>
            </a:pPr>
            <a:r>
              <a:rPr lang="en-US" dirty="0"/>
              <a:t>Remote attendees please queue via chat window</a:t>
            </a:r>
          </a:p>
          <a:p>
            <a:pPr marL="457200" indent="-457200">
              <a:buFont typeface="Times New Roman" pitchFamily="18" charset="0"/>
              <a:buAutoNum type="arabicPeriod"/>
            </a:pPr>
            <a:r>
              <a:rPr lang="en-US" dirty="0"/>
              <a:t>Local attendees when joining WebEx </a:t>
            </a:r>
            <a:r>
              <a:rPr lang="en-US" dirty="0">
                <a:solidFill>
                  <a:srgbClr val="FF0000"/>
                </a:solidFill>
              </a:rPr>
              <a:t>connect without audio! </a:t>
            </a:r>
          </a:p>
          <a:p>
            <a:pPr marL="0" indent="0"/>
            <a:r>
              <a:rPr lang="en-US" dirty="0">
                <a:solidFill>
                  <a:srgbClr val="FF0000"/>
                </a:solidFill>
              </a:rPr>
              <a:t>	In-room Webex with audio enabled will disrupt the meeting!  </a:t>
            </a:r>
            <a:endParaRPr lang="en-US" dirty="0"/>
          </a:p>
          <a:p>
            <a:pPr marL="457200" indent="-457200">
              <a:buAutoNum type="arabicPeriod"/>
            </a:pPr>
            <a:r>
              <a:rPr lang="en-US" dirty="0">
                <a:solidFill>
                  <a:schemeClr val="accent1">
                    <a:lumMod val="50000"/>
                  </a:schemeClr>
                </a:solidFill>
              </a:rPr>
              <a:t>Presenters, both local and remote, will present via WebEx</a:t>
            </a:r>
          </a:p>
          <a:p>
            <a:pPr marL="457200" indent="-457200">
              <a:buAutoNum type="arabicPeriod"/>
            </a:pPr>
            <a:r>
              <a:rPr lang="en-US" dirty="0">
                <a:solidFill>
                  <a:schemeClr val="tx1"/>
                </a:solidFill>
              </a:rPr>
              <a:t>For those Remote Attendees connecting to Webex, Configure Webex Audio to use “Music Mode” (seems to work best).</a:t>
            </a:r>
          </a:p>
          <a:p>
            <a:pPr marL="457200" indent="-457200">
              <a:buAutoNum type="arabicPeriod"/>
            </a:pPr>
            <a:r>
              <a:rPr lang="en-US" dirty="0">
                <a:solidFill>
                  <a:schemeClr val="tx1"/>
                </a:solidFill>
              </a:rPr>
              <a:t>Makes sure “mute on entry” is set in WebEx</a:t>
            </a:r>
          </a:p>
          <a:p>
            <a:pPr marL="457200" indent="-457200">
              <a:buAutoNum type="arabicPeriod"/>
            </a:pPr>
            <a:r>
              <a:rPr lang="en-US" dirty="0">
                <a:solidFill>
                  <a:schemeClr val="tx1"/>
                </a:solidFill>
              </a:rPr>
              <a:t>Please do not turn on video.</a:t>
            </a:r>
          </a:p>
        </p:txBody>
      </p:sp>
      <p:sp>
        <p:nvSpPr>
          <p:cNvPr id="2" name="Arrow: Right 1">
            <a:extLst>
              <a:ext uri="{FF2B5EF4-FFF2-40B4-BE49-F238E27FC236}">
                <a16:creationId xmlns:a16="http://schemas.microsoft.com/office/drawing/2014/main" id="{089CA25F-62D0-EA89-4B9F-7C2857CA5CA6}"/>
              </a:ext>
            </a:extLst>
          </p:cNvPr>
          <p:cNvSpPr/>
          <p:nvPr/>
        </p:nvSpPr>
        <p:spPr bwMode="auto">
          <a:xfrm rot="10800000">
            <a:off x="10363200" y="2930649"/>
            <a:ext cx="1524000" cy="914400"/>
          </a:xfrm>
          <a:prstGeom prst="rightArrow">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3397811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0CD1AC1-9EB6-42CD-2D50-0D57D55B161D}"/>
              </a:ext>
            </a:extLst>
          </p:cNvPr>
          <p:cNvSpPr>
            <a:spLocks noGrp="1"/>
          </p:cNvSpPr>
          <p:nvPr>
            <p:ph type="title"/>
          </p:nvPr>
        </p:nvSpPr>
        <p:spPr/>
        <p:txBody>
          <a:bodyPr/>
          <a:lstStyle/>
          <a:p>
            <a:r>
              <a:rPr lang="en-US" dirty="0"/>
              <a:t>Task Group Rules</a:t>
            </a:r>
          </a:p>
        </p:txBody>
      </p:sp>
      <p:sp>
        <p:nvSpPr>
          <p:cNvPr id="7" name="Text Placeholder 6">
            <a:extLst>
              <a:ext uri="{FF2B5EF4-FFF2-40B4-BE49-F238E27FC236}">
                <a16:creationId xmlns:a16="http://schemas.microsoft.com/office/drawing/2014/main" id="{24BA0305-4752-4A4F-B402-CE02265FCC6E}"/>
              </a:ext>
            </a:extLst>
          </p:cNvPr>
          <p:cNvSpPr>
            <a:spLocks noGrp="1"/>
          </p:cNvSpPr>
          <p:nvPr>
            <p:ph type="body" sz="half" idx="1"/>
          </p:nvPr>
        </p:nvSpPr>
        <p:spPr/>
        <p:txBody>
          <a:bodyPr>
            <a:normAutofit fontScale="92500" lnSpcReduction="20000"/>
          </a:bodyPr>
          <a:lstStyle/>
          <a:p>
            <a:r>
              <a:rPr lang="en-US" dirty="0"/>
              <a:t>Discussion: Everyone present is welcome</a:t>
            </a:r>
          </a:p>
          <a:p>
            <a:r>
              <a:rPr lang="en-US" dirty="0"/>
              <a:t>Straw polls: Everyone present may vote</a:t>
            </a:r>
          </a:p>
          <a:p>
            <a:r>
              <a:rPr lang="en-US" dirty="0"/>
              <a:t>Formal motions: WG voters</a:t>
            </a:r>
          </a:p>
          <a:p>
            <a:r>
              <a:rPr lang="en-US" dirty="0"/>
              <a:t>To make, second and vote</a:t>
            </a:r>
          </a:p>
          <a:p>
            <a:r>
              <a:rPr lang="en-US" dirty="0"/>
              <a:t>Patent policy for PAR activities applies</a:t>
            </a:r>
          </a:p>
          <a:p>
            <a:r>
              <a:rPr lang="en-US" dirty="0"/>
              <a:t>All the usual rules of conduct</a:t>
            </a:r>
          </a:p>
          <a:p>
            <a:endParaRPr lang="en-US" dirty="0">
              <a:solidFill>
                <a:schemeClr val="accent1">
                  <a:lumMod val="50000"/>
                </a:schemeClr>
              </a:solidFill>
            </a:endParaRPr>
          </a:p>
          <a:p>
            <a:pPr marL="0" indent="0" algn="ctr">
              <a:buNone/>
            </a:pPr>
            <a:r>
              <a:rPr lang="en-US" dirty="0">
                <a:solidFill>
                  <a:schemeClr val="accent1">
                    <a:lumMod val="50000"/>
                  </a:schemeClr>
                </a:solidFill>
              </a:rPr>
              <a:t>Please identify yourself on first contact with name and affiliation</a:t>
            </a:r>
          </a:p>
        </p:txBody>
      </p:sp>
      <p:sp>
        <p:nvSpPr>
          <p:cNvPr id="5" name="Slide Number Placeholder 4">
            <a:extLst>
              <a:ext uri="{FF2B5EF4-FFF2-40B4-BE49-F238E27FC236}">
                <a16:creationId xmlns:a16="http://schemas.microsoft.com/office/drawing/2014/main" id="{2CC92302-9016-8F7F-76AE-8CE24BFF20AC}"/>
              </a:ext>
            </a:extLst>
          </p:cNvPr>
          <p:cNvSpPr>
            <a:spLocks noGrp="1"/>
          </p:cNvSpPr>
          <p:nvPr>
            <p:ph type="sldNum" sz="quarter" idx="12"/>
          </p:nvPr>
        </p:nvSpPr>
        <p:spPr/>
        <p:txBody>
          <a:bodyPr/>
          <a:lstStyle/>
          <a:p>
            <a:pPr>
              <a:defRPr/>
            </a:pPr>
            <a:r>
              <a:rPr lang="en-US" dirty="0"/>
              <a:t>Slide </a:t>
            </a:r>
            <a:fld id="{C251FCF5-DCE1-4BE7-BAC9-5817EB43EA6A}" type="slidenum">
              <a:rPr lang="en-US" smtClean="0"/>
              <a:pPr>
                <a:defRPr/>
              </a:pPr>
              <a:t>7</a:t>
            </a:fld>
            <a:endParaRPr lang="en-US" dirty="0"/>
          </a:p>
        </p:txBody>
      </p:sp>
    </p:spTree>
    <p:extLst>
      <p:ext uri="{BB962C8B-B14F-4D97-AF65-F5344CB8AC3E}">
        <p14:creationId xmlns:p14="http://schemas.microsoft.com/office/powerpoint/2010/main" val="26999251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70D7A-4A41-A8C9-F440-8575D5BA2C8C}"/>
              </a:ext>
            </a:extLst>
          </p:cNvPr>
          <p:cNvSpPr>
            <a:spLocks noGrp="1"/>
          </p:cNvSpPr>
          <p:nvPr>
            <p:ph type="title"/>
          </p:nvPr>
        </p:nvSpPr>
        <p:spPr/>
        <p:txBody>
          <a:bodyPr/>
          <a:lstStyle/>
          <a:p>
            <a:r>
              <a:rPr lang="en-US" dirty="0"/>
              <a:t>IEEE-SA Patent, Copyright, and Participation Policies</a:t>
            </a:r>
          </a:p>
        </p:txBody>
      </p:sp>
      <p:sp>
        <p:nvSpPr>
          <p:cNvPr id="3" name="Text Placeholder 2">
            <a:extLst>
              <a:ext uri="{FF2B5EF4-FFF2-40B4-BE49-F238E27FC236}">
                <a16:creationId xmlns:a16="http://schemas.microsoft.com/office/drawing/2014/main" id="{8E0FFB2B-963D-39C7-8B1F-D3EF64FDAE3E}"/>
              </a:ext>
            </a:extLst>
          </p:cNvPr>
          <p:cNvSpPr>
            <a:spLocks noGrp="1"/>
          </p:cNvSpPr>
          <p:nvPr>
            <p:ph type="body" sz="half" idx="1"/>
          </p:nvPr>
        </p:nvSpPr>
        <p:spPr/>
        <p:txBody>
          <a:bodyPr>
            <a:normAutofit fontScale="47500" lnSpcReduction="20000"/>
          </a:bodyPr>
          <a:lstStyle/>
          <a:p>
            <a:pPr marL="0" indent="0">
              <a:buNone/>
            </a:pPr>
            <a:r>
              <a:rPr lang="en-US" dirty="0"/>
              <a:t>See: </a:t>
            </a:r>
            <a:r>
              <a:rPr lang="en-US" dirty="0">
                <a:hlinkClick r:id="rId2"/>
              </a:rPr>
              <a:t>https://grouper.ieee.org/groups/802/sapolicies.shtml</a:t>
            </a:r>
            <a:endParaRPr lang="en-US" dirty="0"/>
          </a:p>
          <a:p>
            <a:pPr marL="0" indent="0">
              <a:buNone/>
            </a:pPr>
            <a:endParaRPr lang="en-US" dirty="0"/>
          </a:p>
          <a:p>
            <a:pPr marL="0" indent="0">
              <a:buNone/>
            </a:pPr>
            <a:r>
              <a:rPr lang="en-US" dirty="0"/>
              <a:t>IEEE-SA Patent Slides for Standards Development Meetings (.pdf)</a:t>
            </a:r>
          </a:p>
          <a:p>
            <a:pPr marL="0" indent="0">
              <a:buNone/>
            </a:pPr>
            <a:r>
              <a:rPr lang="en-US" dirty="0">
                <a:hlinkClick r:id="rId3"/>
              </a:rPr>
              <a:t>https://development.standards.ieee.org/myproject/Public/mytools/mob/slideset.pdf</a:t>
            </a:r>
            <a:endParaRPr lang="en-US" dirty="0"/>
          </a:p>
          <a:p>
            <a:pPr marL="0" indent="0">
              <a:buNone/>
            </a:pPr>
            <a:endParaRPr lang="en-US" dirty="0"/>
          </a:p>
          <a:p>
            <a:pPr marL="0" indent="0">
              <a:buNone/>
            </a:pPr>
            <a:r>
              <a:rPr lang="en-US" dirty="0"/>
              <a:t>IEEE-SA Standards Board Patent Committee (</a:t>
            </a:r>
            <a:r>
              <a:rPr lang="en-US" dirty="0" err="1"/>
              <a:t>PatCom</a:t>
            </a:r>
            <a:r>
              <a:rPr lang="en-US" dirty="0"/>
              <a:t>) home page</a:t>
            </a:r>
          </a:p>
          <a:p>
            <a:pPr marL="0" indent="0">
              <a:buNone/>
            </a:pPr>
            <a:r>
              <a:rPr lang="en-US" dirty="0">
                <a:hlinkClick r:id="rId4"/>
              </a:rPr>
              <a:t>https://standards.ieee.org/content/ieee-standards/en/about/sasb/patcom/index.html</a:t>
            </a:r>
            <a:endParaRPr lang="en-US" dirty="0"/>
          </a:p>
          <a:p>
            <a:pPr marL="0" indent="0">
              <a:buNone/>
            </a:pPr>
            <a:endParaRPr lang="en-US" dirty="0"/>
          </a:p>
          <a:p>
            <a:pPr marL="0" indent="0">
              <a:buNone/>
            </a:pPr>
            <a:r>
              <a:rPr lang="en-US" dirty="0"/>
              <a:t>IEEE-SA Participation Policy meeting slide set - individual method (.pdf)</a:t>
            </a:r>
          </a:p>
          <a:p>
            <a:pPr marL="0" indent="0">
              <a:buNone/>
            </a:pPr>
            <a:r>
              <a:rPr lang="en-US" dirty="0">
                <a:hlinkClick r:id="rId5"/>
              </a:rPr>
              <a:t>https://standards.ieee.org/content/dam/ieee-standards/standards/web/documents/other/Participant-Behavior-Individual-Method.pdf</a:t>
            </a:r>
            <a:endParaRPr lang="en-US" dirty="0"/>
          </a:p>
          <a:p>
            <a:pPr marL="0" indent="0">
              <a:buNone/>
            </a:pPr>
            <a:endParaRPr lang="en-US" dirty="0"/>
          </a:p>
          <a:p>
            <a:pPr marL="0" indent="0">
              <a:buNone/>
            </a:pPr>
            <a:r>
              <a:rPr lang="en-US" dirty="0"/>
              <a:t>Working Group Copyright Materials</a:t>
            </a:r>
          </a:p>
          <a:p>
            <a:pPr marL="0" indent="0">
              <a:buNone/>
            </a:pPr>
            <a:r>
              <a:rPr lang="en-US" dirty="0">
                <a:hlinkClick r:id="rId6"/>
              </a:rPr>
              <a:t>https://standards.ieee.org/ipr/copyright-materials.html</a:t>
            </a:r>
            <a:endParaRPr lang="en-US" dirty="0"/>
          </a:p>
          <a:p>
            <a:pPr marL="0" indent="0">
              <a:buNone/>
            </a:pPr>
            <a:r>
              <a:rPr lang="en-US" dirty="0">
                <a:hlinkClick r:id="rId7"/>
              </a:rPr>
              <a:t>https://standards.ieee.org/content/dam/ieee-standards/standards/web/documents/other/ieee-sa-copyright-policy-2019.pdf</a:t>
            </a:r>
            <a:endParaRPr lang="en-US" dirty="0"/>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A74D123C-EC94-C96F-A72B-0283F40F1FEE}"/>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8</a:t>
            </a:fld>
            <a:endParaRPr lang="en-US"/>
          </a:p>
        </p:txBody>
      </p:sp>
    </p:spTree>
    <p:extLst>
      <p:ext uri="{BB962C8B-B14F-4D97-AF65-F5344CB8AC3E}">
        <p14:creationId xmlns:p14="http://schemas.microsoft.com/office/powerpoint/2010/main" val="26013418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BCCB99F-E60D-DF9D-A74D-C5778A97E250}"/>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9</a:t>
            </a:fld>
            <a:endParaRPr lang="en-US"/>
          </a:p>
        </p:txBody>
      </p:sp>
      <p:sp>
        <p:nvSpPr>
          <p:cNvPr id="5" name="Title 1">
            <a:extLst>
              <a:ext uri="{FF2B5EF4-FFF2-40B4-BE49-F238E27FC236}">
                <a16:creationId xmlns:a16="http://schemas.microsoft.com/office/drawing/2014/main" id="{F538B887-D37E-C61E-08C3-4E13F8873F26}"/>
              </a:ext>
            </a:extLst>
          </p:cNvPr>
          <p:cNvSpPr>
            <a:spLocks noGrp="1"/>
          </p:cNvSpPr>
          <p:nvPr>
            <p:ph type="title"/>
          </p:nvPr>
        </p:nvSpPr>
        <p:spPr>
          <a:xfrm>
            <a:off x="1981200" y="764704"/>
            <a:ext cx="8229600" cy="792088"/>
          </a:xfrm>
          <a:solidFill>
            <a:schemeClr val="bg1"/>
          </a:solidFill>
        </p:spPr>
        <p:txBody>
          <a:bodyPr>
            <a:normAutofit/>
          </a:bodyPr>
          <a:lstStyle/>
          <a:p>
            <a:pPr eaLnBrk="1" hangingPunct="1">
              <a:defRPr/>
            </a:pPr>
            <a:r>
              <a:rPr lang="en-US" altLang="en-US" sz="3200" dirty="0">
                <a:solidFill>
                  <a:schemeClr val="tx1"/>
                </a:solidFill>
              </a:rPr>
              <a:t>Participants have a duty to inform the IEEE</a:t>
            </a:r>
            <a:endParaRPr lang="en-US" sz="3200" dirty="0">
              <a:solidFill>
                <a:schemeClr val="tx1"/>
              </a:solidFill>
            </a:endParaRPr>
          </a:p>
        </p:txBody>
      </p:sp>
      <p:sp>
        <p:nvSpPr>
          <p:cNvPr id="6" name="Rectangle 5">
            <a:extLst>
              <a:ext uri="{FF2B5EF4-FFF2-40B4-BE49-F238E27FC236}">
                <a16:creationId xmlns:a16="http://schemas.microsoft.com/office/drawing/2014/main" id="{E2459980-557B-72DB-4E3F-832B688F2108}"/>
              </a:ext>
            </a:extLst>
          </p:cNvPr>
          <p:cNvSpPr/>
          <p:nvPr/>
        </p:nvSpPr>
        <p:spPr>
          <a:xfrm>
            <a:off x="1945464" y="1897788"/>
            <a:ext cx="8489949" cy="4195508"/>
          </a:xfrm>
          <a:prstGeom prst="rect">
            <a:avLst/>
          </a:prstGeom>
        </p:spPr>
        <p:txBody>
          <a:bodyPr>
            <a:spAutoFit/>
          </a:bodyPr>
          <a:lstStyle/>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shall</a:t>
            </a:r>
            <a:r>
              <a:rPr lang="en-US" altLang="en-US" sz="2133" b="1" dirty="0">
                <a:solidFill>
                  <a:schemeClr val="tx1"/>
                </a:solidFill>
                <a:latin typeface="Calibri" panose="020F0502020204030204" pitchFamily="34" charset="0"/>
                <a:cs typeface="Calibri" panose="020F0502020204030204" pitchFamily="34" charset="0"/>
              </a:rPr>
              <a:t>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lvl="1"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anose="020F0502020204030204" pitchFamily="34" charset="0"/>
              <a:cs typeface="Calibri" panose="020F0502020204030204" pitchFamily="34" charset="0"/>
            </a:endParaRPr>
          </a:p>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should </a:t>
            </a:r>
            <a:r>
              <a:rPr lang="en-US" altLang="en-US" sz="2133" b="1" dirty="0">
                <a:solidFill>
                  <a:schemeClr val="tx1"/>
                </a:solidFill>
                <a:latin typeface="Calibri" panose="020F0502020204030204" pitchFamily="34" charset="0"/>
                <a:cs typeface="Calibri" panose="020F0502020204030204" pitchFamily="34" charset="0"/>
              </a:rPr>
              <a:t>inform the IEEE (or cause the IEEE to be informed) of the identity of any other holders of potential Essential Patent Claims</a:t>
            </a: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marL="0" lvl="1" indent="0" algn="ctr" eaLnBrk="1" hangingPunct="1">
              <a:defRPr/>
            </a:pPr>
            <a:r>
              <a:rPr lang="en-US" altLang="en-US" sz="3200" b="1" dirty="0">
                <a:solidFill>
                  <a:schemeClr val="tx1"/>
                </a:solidFill>
                <a:latin typeface="Calibri" panose="020F0502020204030204" pitchFamily="34" charset="0"/>
                <a:cs typeface="Calibri" panose="020F0502020204030204" pitchFamily="34" charset="0"/>
              </a:rPr>
              <a:t>Early identification of holders of potential Essential Patent Claims is encouraged</a:t>
            </a:r>
          </a:p>
        </p:txBody>
      </p:sp>
    </p:spTree>
    <p:extLst>
      <p:ext uri="{BB962C8B-B14F-4D97-AF65-F5344CB8AC3E}">
        <p14:creationId xmlns:p14="http://schemas.microsoft.com/office/powerpoint/2010/main" val="1968010864"/>
      </p:ext>
    </p:extLst>
  </p:cSld>
  <p:clrMapOvr>
    <a:masterClrMapping/>
  </p:clrMapOvr>
</p:sld>
</file>

<file path=ppt/theme/theme1.xml><?xml version="1.0" encoding="utf-8"?>
<a:theme xmlns:a="http://schemas.openxmlformats.org/drawingml/2006/main" name="IEEE-802_15">
  <a:themeElements>
    <a:clrScheme name="IEEE-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IEEE-802_15">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IEEE-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EEE-802_15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IEEE-802_15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EEE-802_15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EEE-802_15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EEE-802_15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IEEE-802_15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D:\MYDOCU~1\IEEEP8~1.15\TEMPLATE\IEEE-8~1.POT</Template>
  <TotalTime>66115</TotalTime>
  <Words>2643</Words>
  <Application>Microsoft Office PowerPoint</Application>
  <PresentationFormat>Widescreen</PresentationFormat>
  <Paragraphs>294</Paragraphs>
  <Slides>33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Arial</vt:lpstr>
      <vt:lpstr>Calibri</vt:lpstr>
      <vt:lpstr>DejaVu Sans</vt:lpstr>
      <vt:lpstr>Monotype Sorts</vt:lpstr>
      <vt:lpstr>Open Sans</vt:lpstr>
      <vt:lpstr>Times New Roman</vt:lpstr>
      <vt:lpstr>IEEE-802_15</vt:lpstr>
      <vt:lpstr>PowerPoint Presentation</vt:lpstr>
      <vt:lpstr>Task Group 15.4ab Next Generation UWB Amendment</vt:lpstr>
      <vt:lpstr>Registration for 802 LMSC Plenaries and 802 Wireless Interims</vt:lpstr>
      <vt:lpstr>Critically Important Notice!</vt:lpstr>
      <vt:lpstr>Meeting Preamble </vt:lpstr>
      <vt:lpstr>PowerPoint Presentation</vt:lpstr>
      <vt:lpstr>Task Group Rules</vt:lpstr>
      <vt:lpstr>IEEE-SA Patent, Copyright, and Participation Policies</vt:lpstr>
      <vt:lpstr>Participants have a duty to inform the IEEE</vt:lpstr>
      <vt:lpstr>Participants have a duty to inform the IEEE</vt:lpstr>
      <vt:lpstr>IEEE 802 Ground Rules</vt:lpstr>
      <vt:lpstr>Agenda</vt:lpstr>
      <vt:lpstr>Project Information</vt:lpstr>
      <vt:lpstr>5.2.b Scope of the project (As approved):</vt:lpstr>
      <vt:lpstr>PowerPoint Presentation</vt:lpstr>
      <vt:lpstr>Editor’s Corner</vt:lpstr>
      <vt:lpstr>Comment resolution</vt:lpstr>
      <vt:lpstr>Consolidated Comments</vt:lpstr>
      <vt:lpstr>Comment Resolution Guidelines</vt:lpstr>
      <vt:lpstr>Accepted and Revised</vt:lpstr>
      <vt:lpstr>General Guidelines</vt:lpstr>
      <vt:lpstr>Rejecting a comment correctly</vt:lpstr>
      <vt:lpstr>Rejecting a comment correctly: Detail</vt:lpstr>
      <vt:lpstr>Why it matters</vt:lpstr>
      <vt:lpstr>Recess</vt:lpstr>
      <vt:lpstr>Resume from Recess</vt:lpstr>
      <vt:lpstr>Participants have a duty to inform the IEEE</vt:lpstr>
      <vt:lpstr>Next Steps</vt:lpstr>
      <vt:lpstr>Forming a CRG</vt:lpstr>
      <vt:lpstr>Forming a CRG</vt:lpstr>
      <vt:lpstr>Propose: Same CRG makeup as in November</vt:lpstr>
      <vt:lpstr>Any Other Business</vt:lpstr>
      <vt:lpstr>Adjourned</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802.15 WG-Opening Report Sept Interim 2021</dc:title>
  <dc:subject>IEEE 802.15 &lt;subject&gt;</dc:subject>
  <dc:creator>Pat Kinney</dc:creator>
  <cp:keywords/>
  <dc:description/>
  <cp:lastModifiedBy>Benjamin Rolfe</cp:lastModifiedBy>
  <cp:revision>1320</cp:revision>
  <cp:lastPrinted>2000-07-07T01:25:49Z</cp:lastPrinted>
  <dcterms:created xsi:type="dcterms:W3CDTF">1999-06-22T06:24:01Z</dcterms:created>
  <dcterms:modified xsi:type="dcterms:W3CDTF">2025-01-13T02:12:05Z</dcterms:modified>
  <cp:category/>
</cp:coreProperties>
</file>