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60" r:id="rId2"/>
    <p:sldId id="361" r:id="rId3"/>
    <p:sldId id="412" r:id="rId4"/>
    <p:sldId id="425" r:id="rId5"/>
    <p:sldId id="362" r:id="rId6"/>
    <p:sldId id="363" r:id="rId7"/>
    <p:sldId id="365" r:id="rId8"/>
    <p:sldId id="366" r:id="rId9"/>
    <p:sldId id="367" r:id="rId10"/>
    <p:sldId id="368" r:id="rId11"/>
    <p:sldId id="369" r:id="rId12"/>
    <p:sldId id="370" r:id="rId13"/>
    <p:sldId id="427" r:id="rId14"/>
    <p:sldId id="377" r:id="rId15"/>
    <p:sldId id="426" r:id="rId16"/>
    <p:sldId id="382" r:id="rId17"/>
    <p:sldId id="381" r:id="rId18"/>
    <p:sldId id="409" r:id="rId19"/>
    <p:sldId id="428" r:id="rId20"/>
    <p:sldId id="429" r:id="rId21"/>
    <p:sldId id="416" r:id="rId22"/>
    <p:sldId id="415" r:id="rId23"/>
    <p:sldId id="418" r:id="rId24"/>
    <p:sldId id="430" r:id="rId25"/>
    <p:sldId id="383" r:id="rId26"/>
    <p:sldId id="413" r:id="rId27"/>
    <p:sldId id="394" r:id="rId28"/>
    <p:sldId id="423" r:id="rId29"/>
    <p:sldId id="420" r:id="rId30"/>
    <p:sldId id="421" r:id="rId31"/>
    <p:sldId id="422" r:id="rId32"/>
    <p:sldId id="424" r:id="rId33"/>
    <p:sldId id="393" r:id="rId34"/>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802.15-25-0032-00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4/15-24-0678-01-04ab-detailed-agenda-january-2025.xls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5/dcn/24/15-24-0371-30-04ab-consolidated-comments-draft-1-0.xls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5-jan-ieee-802-wireless-interim-session/registr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January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January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116956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https://mentor.ieee.org/802.15/dcn/24/15-24-0678-01-04ab-detailed-agenda-january-2025.xlsx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28818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22555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3699424" y="1532871"/>
          <a:ext cx="5063576" cy="4182129"/>
        </p:xfrm>
        <a:graphic>
          <a:graphicData uri="http://schemas.openxmlformats.org/drawingml/2006/table">
            <a:tbl>
              <a:tblPr>
                <a:tableStyleId>{5C22544A-7EE6-4342-B048-85BDC9FD1C3A}</a:tableStyleId>
              </a:tblPr>
              <a:tblGrid>
                <a:gridCol w="3310976">
                  <a:extLst>
                    <a:ext uri="{9D8B030D-6E8A-4147-A177-3AD203B41FA5}">
                      <a16:colId xmlns:a16="http://schemas.microsoft.com/office/drawing/2014/main" val="4020299781"/>
                    </a:ext>
                  </a:extLst>
                </a:gridCol>
                <a:gridCol w="1752600">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June-July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a:t>
                      </a:r>
                      <a:r>
                        <a:rPr lang="en-US" sz="1600" b="0" i="0" u="none" strike="noStrike" kern="1200" baseline="0" dirty="0">
                          <a:solidFill>
                            <a:schemeClr val="tx1"/>
                          </a:solidFill>
                          <a:effectLst/>
                          <a:latin typeface="Calibri" panose="020F0502020204030204" pitchFamily="34" charset="0"/>
                          <a:ea typeface="+mn-ea"/>
                          <a:cs typeface="+mn-cs"/>
                        </a:rPr>
                        <a:t>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
        <p:nvSpPr>
          <p:cNvPr id="3" name="TextBox 2">
            <a:extLst>
              <a:ext uri="{FF2B5EF4-FFF2-40B4-BE49-F238E27FC236}">
                <a16:creationId xmlns:a16="http://schemas.microsoft.com/office/drawing/2014/main" id="{EAE42474-CC6C-BCA6-DF0E-4F592704A73E}"/>
              </a:ext>
            </a:extLst>
          </p:cNvPr>
          <p:cNvSpPr txBox="1"/>
          <p:nvPr/>
        </p:nvSpPr>
        <p:spPr>
          <a:xfrm>
            <a:off x="8668070" y="3134380"/>
            <a:ext cx="2685730" cy="523220"/>
          </a:xfrm>
          <a:prstGeom prst="rect">
            <a:avLst/>
          </a:prstGeom>
          <a:noFill/>
        </p:spPr>
        <p:txBody>
          <a:bodyPr wrap="square" rtlCol="0">
            <a:spAutoFit/>
          </a:bodyPr>
          <a:lstStyle/>
          <a:p>
            <a:r>
              <a:rPr lang="en-US" sz="1400" dirty="0">
                <a:latin typeface="+mn-lt"/>
              </a:rPr>
              <a:t>Recirc start by 20-Feb can close before the March Plenary</a:t>
            </a:r>
          </a:p>
        </p:txBody>
      </p:sp>
    </p:spTree>
    <p:extLst>
      <p:ext uri="{BB962C8B-B14F-4D97-AF65-F5344CB8AC3E}">
        <p14:creationId xmlns:p14="http://schemas.microsoft.com/office/powerpoint/2010/main" val="106605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2895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p>
          <a:p>
            <a:pPr marL="0" indent="0" algn="ctr">
              <a:buNone/>
            </a:pPr>
            <a:r>
              <a:rPr lang="en-US" dirty="0">
                <a:hlinkClick r:id="rId2"/>
              </a:rPr>
              <a:t>https://mentor.ieee.org/802.15/dcn/24/15-24-0371-33-04ab-consolidated-comments-draft-1-0.xlsm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p:txBody>
          <a:bodyPr/>
          <a:lstStyle/>
          <a:p>
            <a:r>
              <a:rPr lang="en-US" dirty="0"/>
              <a:t>Comment Resolution Guidelines</a:t>
            </a:r>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67823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January 2025 802 </a:t>
            </a:r>
          </a:p>
          <a:p>
            <a:r>
              <a:rPr lang="en-US" sz="2800" dirty="0"/>
              <a:t>\Wireless Interim Session</a:t>
            </a:r>
          </a:p>
          <a:p>
            <a:r>
              <a:rPr lang="en-US" sz="2800" dirty="0"/>
              <a:t>Mixed Mode</a:t>
            </a:r>
          </a:p>
          <a:p>
            <a:r>
              <a:rPr lang="en-US" sz="2800" dirty="0"/>
              <a:t>Live from</a:t>
            </a:r>
          </a:p>
          <a:p>
            <a:r>
              <a:rPr lang="en-US" sz="2800" dirty="0"/>
              <a:t>Kobe, Japan</a:t>
            </a:r>
          </a:p>
        </p:txBody>
      </p:sp>
      <p:pic>
        <p:nvPicPr>
          <p:cNvPr id="3" name="Picture 2">
            <a:extLst>
              <a:ext uri="{FF2B5EF4-FFF2-40B4-BE49-F238E27FC236}">
                <a16:creationId xmlns:a16="http://schemas.microsoft.com/office/drawing/2014/main" id="{0BB27AD8-E4CF-2D49-3FBB-C026FA546968}"/>
              </a:ext>
            </a:extLst>
          </p:cNvPr>
          <p:cNvPicPr>
            <a:picLocks noChangeAspect="1"/>
          </p:cNvPicPr>
          <p:nvPr/>
        </p:nvPicPr>
        <p:blipFill>
          <a:blip r:embed="rId3"/>
          <a:stretch>
            <a:fillRect/>
          </a:stretch>
        </p:blipFill>
        <p:spPr>
          <a:xfrm>
            <a:off x="6946387" y="2551275"/>
            <a:ext cx="4732430" cy="3680779"/>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3040831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Tree>
    <p:extLst>
      <p:ext uri="{BB962C8B-B14F-4D97-AF65-F5344CB8AC3E}">
        <p14:creationId xmlns:p14="http://schemas.microsoft.com/office/powerpoint/2010/main" val="397674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dire, unresolvable deadlock</a:t>
            </a:r>
          </a:p>
          <a:p>
            <a:pPr lvl="1"/>
            <a:r>
              <a:rPr lang="en-US" dirty="0"/>
              <a:t>The CRG cannot come to a consensus to make changes necessary to address the comment. </a:t>
            </a:r>
          </a:p>
          <a:p>
            <a:pPr lvl="1"/>
            <a:r>
              <a:rPr lang="en-US" dirty="0"/>
              <a:t>CRG documenting that it failed at it’s primary responsibility to reach consensus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10973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39594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577545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048317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42296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483B-CADC-0D06-E161-32C423B71A94}"/>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D07E1922-36E7-6A98-9BE2-0CA4643F306D}"/>
              </a:ext>
            </a:extLst>
          </p:cNvPr>
          <p:cNvSpPr>
            <a:spLocks noGrp="1"/>
          </p:cNvSpPr>
          <p:nvPr>
            <p:ph type="body" sz="half" idx="1"/>
          </p:nvPr>
        </p:nvSpPr>
        <p:spPr/>
        <p:txBody>
          <a:bodyPr>
            <a:normAutofit fontScale="70000" lnSpcReduction="20000"/>
          </a:bodyPr>
          <a:lstStyle/>
          <a:p>
            <a:r>
              <a:rPr lang="en-US" dirty="0"/>
              <a:t>Comment Resolution Group (CRG)</a:t>
            </a:r>
          </a:p>
          <a:p>
            <a:pPr lvl="1"/>
            <a:r>
              <a:rPr lang="en-US" dirty="0"/>
              <a:t>Created by motion in the WG and authorized to </a:t>
            </a:r>
            <a:r>
              <a:rPr lang="en-US" u="sng" dirty="0">
                <a:solidFill>
                  <a:srgbClr val="00B050"/>
                </a:solidFill>
              </a:rPr>
              <a:t>initiate recirculation ballot(s) </a:t>
            </a:r>
            <a:r>
              <a:rPr lang="en-US" dirty="0"/>
              <a:t>without WG motion.</a:t>
            </a:r>
          </a:p>
          <a:p>
            <a:r>
              <a:rPr lang="en-US" dirty="0"/>
              <a:t>During an interim or plenary session, the task group is the CRG </a:t>
            </a:r>
          </a:p>
          <a:p>
            <a:r>
              <a:rPr lang="en-US" dirty="0"/>
              <a:t>Why form an CRG now?</a:t>
            </a:r>
          </a:p>
          <a:p>
            <a:pPr lvl="1"/>
            <a:r>
              <a:rPr lang="en-US" dirty="0"/>
              <a:t>So we can initiate a recirculation before the January 2025 interim commences</a:t>
            </a:r>
          </a:p>
          <a:p>
            <a:r>
              <a:rPr lang="en-US" dirty="0"/>
              <a:t>Who should be the CRG</a:t>
            </a:r>
          </a:p>
          <a:p>
            <a:pPr lvl="1"/>
            <a:r>
              <a:rPr lang="en-US" dirty="0"/>
              <a:t>It must represent a diversity of affiliations: no single affiliation shared by 25% or more of the CRG.</a:t>
            </a:r>
          </a:p>
          <a:p>
            <a:pPr lvl="1"/>
            <a:r>
              <a:rPr lang="en-US" dirty="0"/>
              <a:t>Must be a voting member of WG15 </a:t>
            </a:r>
          </a:p>
          <a:p>
            <a:pPr lvl="1"/>
            <a:r>
              <a:rPr lang="en-US" dirty="0"/>
              <a:t>Must be able to attend interim virtual meetings between close of November session ands start of January session (CRG action requires quorum)</a:t>
            </a:r>
          </a:p>
          <a:p>
            <a:pPr lvl="1"/>
            <a:endParaRPr lang="en-US" dirty="0"/>
          </a:p>
        </p:txBody>
      </p:sp>
      <p:sp>
        <p:nvSpPr>
          <p:cNvPr id="4" name="Slide Number Placeholder 3">
            <a:extLst>
              <a:ext uri="{FF2B5EF4-FFF2-40B4-BE49-F238E27FC236}">
                <a16:creationId xmlns:a16="http://schemas.microsoft.com/office/drawing/2014/main" id="{01148910-B334-060E-D3B4-02771462367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402857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0" indent="0" algn="ctr">
              <a:buNone/>
            </a:pPr>
            <a:r>
              <a:rPr lang="en-US" sz="2400" kern="0" dirty="0">
                <a:hlinkClick r:id="rId2"/>
              </a:rPr>
              <a:t>https://touchpoint.eventsair.com/2025-jan-ieee-802-wireless-interim-session/registration</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D0E90-076D-6FC9-4F68-BC7DFC336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203C6-331D-080D-338B-593229FDEDCA}"/>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340E82EF-4534-F04C-A535-DCBAD82BA8B3}"/>
              </a:ext>
            </a:extLst>
          </p:cNvPr>
          <p:cNvSpPr>
            <a:spLocks noGrp="1"/>
          </p:cNvSpPr>
          <p:nvPr>
            <p:ph type="body" sz="half" idx="1"/>
          </p:nvPr>
        </p:nvSpPr>
        <p:spPr/>
        <p:txBody>
          <a:bodyPr>
            <a:normAutofit fontScale="77500" lnSpcReduction="20000"/>
          </a:bodyPr>
          <a:lstStyle/>
          <a:p>
            <a:r>
              <a:rPr lang="en-US" dirty="0"/>
              <a:t>Difference between TG and CRG between sessions</a:t>
            </a:r>
          </a:p>
          <a:p>
            <a:pPr lvl="1"/>
            <a:r>
              <a:rPr lang="en-US" dirty="0"/>
              <a:t>Everyone in the TG who attends meetings can contribute to comment resolutions</a:t>
            </a:r>
          </a:p>
          <a:p>
            <a:pPr lvl="1"/>
            <a:r>
              <a:rPr lang="en-US" dirty="0"/>
              <a:t>Approval of comment resolutions will be done by motion of all WG voters present just as we do in session</a:t>
            </a:r>
          </a:p>
          <a:p>
            <a:pPr lvl="1"/>
            <a:r>
              <a:rPr lang="en-US" dirty="0"/>
              <a:t>Motion to initiate recirculation is of CRG members</a:t>
            </a:r>
          </a:p>
          <a:p>
            <a:r>
              <a:rPr lang="en-US" dirty="0"/>
              <a:t>Volunteers to be on the CRG</a:t>
            </a:r>
          </a:p>
          <a:p>
            <a:pPr lvl="1"/>
            <a:r>
              <a:rPr lang="en-US" dirty="0"/>
              <a:t>Primary responsibility is to show up!</a:t>
            </a:r>
          </a:p>
          <a:p>
            <a:pPr lvl="1"/>
            <a:r>
              <a:rPr lang="en-US" dirty="0"/>
              <a:t>Meet the affiliation balance requirement</a:t>
            </a:r>
          </a:p>
          <a:p>
            <a:pPr lvl="1"/>
            <a:r>
              <a:rPr lang="en-US" dirty="0"/>
              <a:t>Need at least 4 people (to meet affiliation diversity)</a:t>
            </a:r>
          </a:p>
          <a:p>
            <a:pPr lvl="1"/>
            <a:r>
              <a:rPr lang="en-US" dirty="0"/>
              <a:t>No defined limit but…largest in WG15 history was about 17 people</a:t>
            </a:r>
          </a:p>
          <a:p>
            <a:pPr lvl="1"/>
            <a:r>
              <a:rPr lang="en-US" dirty="0"/>
              <a:t>6 to 12 is a good number</a:t>
            </a:r>
          </a:p>
          <a:p>
            <a:pPr lvl="1"/>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CD4366D-6330-C237-5E81-1A72585C37B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4101502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a:xfrm>
            <a:off x="914400" y="685800"/>
            <a:ext cx="10363200" cy="709046"/>
          </a:xfrm>
        </p:spPr>
        <p:txBody>
          <a:bodyPr>
            <a:normAutofit fontScale="90000"/>
          </a:bodyPr>
          <a:lstStyle/>
          <a:p>
            <a:r>
              <a:rPr lang="en-US" dirty="0"/>
              <a:t>Propose: Same CRG makeup as in November</a:t>
            </a:r>
          </a:p>
        </p:txBody>
      </p:sp>
      <p:sp>
        <p:nvSpPr>
          <p:cNvPr id="3" name="Text Placeholder 2">
            <a:extLst>
              <a:ext uri="{FF2B5EF4-FFF2-40B4-BE49-F238E27FC236}">
                <a16:creationId xmlns:a16="http://schemas.microsoft.com/office/drawing/2014/main" id="{3CCC3B41-9F6C-B7D9-AC38-964836677CAA}"/>
              </a:ext>
            </a:extLst>
          </p:cNvPr>
          <p:cNvSpPr>
            <a:spLocks noGrp="1"/>
          </p:cNvSpPr>
          <p:nvPr>
            <p:ph type="body" sz="half" idx="1"/>
          </p:nvPr>
        </p:nvSpPr>
        <p:spPr>
          <a:xfrm>
            <a:off x="762000" y="4724400"/>
            <a:ext cx="9573208" cy="762000"/>
          </a:xfrm>
        </p:spPr>
        <p:txBody>
          <a:bodyPr>
            <a:normAutofit fontScale="85000" lnSpcReduction="20000"/>
          </a:bodyPr>
          <a:lstStyle/>
          <a:p>
            <a:pPr marL="0" indent="0">
              <a:buNone/>
            </a:pPr>
            <a:r>
              <a:rPr lang="en-US" dirty="0"/>
              <a:t>CRG Motion: move to request the working group form a comment resolution group with the following members: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3254674225"/>
              </p:ext>
            </p:extLst>
          </p:nvPr>
        </p:nvGraphicFramePr>
        <p:xfrm>
          <a:off x="2533920" y="14478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961867" y="5665104"/>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buFontTx/>
              <a:buNone/>
            </a:pPr>
            <a:r>
              <a:rPr lang="en-US" kern="0" dirty="0"/>
              <a:t>Moved by:  Second: </a:t>
            </a:r>
          </a:p>
          <a:p>
            <a:pPr marL="400050" lvl="1" indent="0">
              <a:buFontTx/>
              <a:buNone/>
            </a:pPr>
            <a:r>
              <a:rPr lang="en-US" kern="0" dirty="0"/>
              <a:t>Result: </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15853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33</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DF03-FE70-E69A-609D-2066AAF06AE6}"/>
              </a:ext>
            </a:extLst>
          </p:cNvPr>
          <p:cNvSpPr>
            <a:spLocks noGrp="1"/>
          </p:cNvSpPr>
          <p:nvPr>
            <p:ph type="title"/>
          </p:nvPr>
        </p:nvSpPr>
        <p:spPr/>
        <p:txBody>
          <a:bodyPr/>
          <a:lstStyle/>
          <a:p>
            <a:r>
              <a:rPr lang="en-US" b="1" dirty="0">
                <a:solidFill>
                  <a:srgbClr val="FF0000"/>
                </a:solidFill>
              </a:rPr>
              <a:t>Critically Important Notice!</a:t>
            </a:r>
          </a:p>
        </p:txBody>
      </p:sp>
      <p:sp>
        <p:nvSpPr>
          <p:cNvPr id="3" name="Text Placeholder 2">
            <a:extLst>
              <a:ext uri="{FF2B5EF4-FFF2-40B4-BE49-F238E27FC236}">
                <a16:creationId xmlns:a16="http://schemas.microsoft.com/office/drawing/2014/main" id="{0FD07B43-E6CE-FA02-41F9-5AB78F1AF603}"/>
              </a:ext>
            </a:extLst>
          </p:cNvPr>
          <p:cNvSpPr>
            <a:spLocks noGrp="1"/>
          </p:cNvSpPr>
          <p:nvPr>
            <p:ph type="body" sz="half" idx="1"/>
          </p:nvPr>
        </p:nvSpPr>
        <p:spPr>
          <a:xfrm>
            <a:off x="914400" y="1981200"/>
            <a:ext cx="10439400" cy="4114800"/>
          </a:xfrm>
        </p:spPr>
        <p:txBody>
          <a:bodyPr/>
          <a:lstStyle/>
          <a:p>
            <a:pPr marL="0" indent="0" algn="ctr">
              <a:buNone/>
            </a:pPr>
            <a:r>
              <a:rPr lang="en-US" b="1" dirty="0">
                <a:solidFill>
                  <a:srgbClr val="FF0000"/>
                </a:solidFill>
              </a:rPr>
              <a:t>The Kobe Convention Center DOES NOT PROVIDE HOUSEKEEPING!!!!!</a:t>
            </a:r>
          </a:p>
          <a:p>
            <a:pPr marL="0" indent="0" algn="ctr">
              <a:buNone/>
            </a:pPr>
            <a:r>
              <a:rPr lang="en-US" b="1" dirty="0">
                <a:solidFill>
                  <a:srgbClr val="FF0000"/>
                </a:solidFill>
              </a:rPr>
              <a:t>You must clean up after yourself</a:t>
            </a:r>
            <a:r>
              <a:rPr lang="en-US" dirty="0"/>
              <a:t>!</a:t>
            </a:r>
          </a:p>
          <a:p>
            <a:r>
              <a:rPr lang="en-US" dirty="0"/>
              <a:t>Please pick up ALL your empty coffee cups, plates, dishes or other discards (trash) after EACH meeting and put in the proper bin</a:t>
            </a:r>
          </a:p>
          <a:p>
            <a:r>
              <a:rPr lang="en-US" dirty="0"/>
              <a:t>You TG chair and VCs are not housekeepers either!</a:t>
            </a:r>
          </a:p>
        </p:txBody>
      </p:sp>
      <p:sp>
        <p:nvSpPr>
          <p:cNvPr id="5" name="Slide Number Placeholder 4">
            <a:extLst>
              <a:ext uri="{FF2B5EF4-FFF2-40B4-BE49-F238E27FC236}">
                <a16:creationId xmlns:a16="http://schemas.microsoft.com/office/drawing/2014/main" id="{BFA10F6C-D948-05D1-6B82-F395595CA70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154367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  </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363200" y="2930649"/>
            <a:ext cx="1524000" cy="914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7</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260134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65067</TotalTime>
  <Words>2640</Words>
  <Application>Microsoft Office PowerPoint</Application>
  <PresentationFormat>Widescreen</PresentationFormat>
  <Paragraphs>294</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Registration for 802 LMSC Plenaries and 802 Wireless Interims</vt:lpstr>
      <vt:lpstr>Critically Important Notice!</vt:lpstr>
      <vt:lpstr>Meeting Preamble </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Editor’s Corner</vt:lpstr>
      <vt:lpstr>Comment resolution</vt:lpstr>
      <vt:lpstr>Consolidated Comments</vt:lpstr>
      <vt:lpstr>Comment Resolution Guidelines</vt:lpstr>
      <vt:lpstr>Accepted and Revised</vt:lpstr>
      <vt:lpstr>General Guidelines</vt:lpstr>
      <vt:lpstr>Rejecting a comment correctly</vt:lpstr>
      <vt:lpstr>Rejecting a comment correctly: Detail</vt:lpstr>
      <vt:lpstr>Why it matters</vt:lpstr>
      <vt:lpstr>Recess</vt:lpstr>
      <vt:lpstr>Resume from Recess</vt:lpstr>
      <vt:lpstr>Participants have a duty to inform the IEEE</vt:lpstr>
      <vt:lpstr>Next Steps</vt:lpstr>
      <vt:lpstr>Forming a CRG</vt:lpstr>
      <vt:lpstr>Forming a CRG</vt:lpstr>
      <vt:lpstr>Propose: Same CRG makeup as in November</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1318</cp:revision>
  <cp:lastPrinted>2000-07-07T01:25:49Z</cp:lastPrinted>
  <dcterms:created xsi:type="dcterms:W3CDTF">1999-06-22T06:24:01Z</dcterms:created>
  <dcterms:modified xsi:type="dcterms:W3CDTF">2025-01-12T08:44:00Z</dcterms:modified>
  <cp:category/>
</cp:coreProperties>
</file>