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70"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71"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72"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73"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74"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60F46EF7-E9D9-422C-861B-4251CE97ECC3}"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5" name="CustomShape 1"/>
          <p:cNvSpPr/>
          <p:nvPr/>
        </p:nvSpPr>
        <p:spPr>
          <a:xfrm>
            <a:off x="3288600" y="9736920"/>
            <a:ext cx="868320" cy="774720"/>
          </a:xfrm>
          <a:prstGeom prst="rect">
            <a:avLst/>
          </a:prstGeom>
          <a:noFill/>
          <a:ln w="0">
            <a:noFill/>
          </a:ln>
        </p:spPr>
        <p:style>
          <a:lnRef idx="0"/>
          <a:fillRef idx="0"/>
          <a:effectRef idx="0"/>
          <a:fontRef idx="minor"/>
        </p:style>
        <p:txBody>
          <a:bodyPr lIns="0" rIns="0" tIns="0" bIns="0" anchor="t">
            <a:noAutofit/>
          </a:bodyPr>
          <a:p>
            <a:pPr algn="r">
              <a:lnSpc>
                <a:spcPct val="100000"/>
              </a:lnSpc>
            </a:pPr>
            <a:fld id="{C3B70335-11C5-4F23-9B88-2E2791721933}" type="slidenum">
              <a:rPr b="0" lang="en-IE" sz="1300" spc="-1" strike="noStrike">
                <a:solidFill>
                  <a:srgbClr val="000000"/>
                </a:solidFill>
                <a:latin typeface="Times New Roman"/>
                <a:ea typeface="MS PGothic"/>
              </a:rPr>
              <a:t>&lt;number&gt;</a:t>
            </a:fld>
            <a:endParaRPr b="0" lang="fi-FI" sz="1300" spc="-1" strike="noStrike">
              <a:solidFill>
                <a:srgbClr val="000000"/>
              </a:solidFill>
              <a:latin typeface="Arial"/>
            </a:endParaRPr>
          </a:p>
        </p:txBody>
      </p:sp>
      <p:sp>
        <p:nvSpPr>
          <p:cNvPr id="416" name="PlaceHolder 1"/>
          <p:cNvSpPr>
            <a:spLocks noGrp="1"/>
          </p:cNvSpPr>
          <p:nvPr>
            <p:ph type="body"/>
          </p:nvPr>
        </p:nvSpPr>
        <p:spPr>
          <a:xfrm>
            <a:off x="1036080" y="4777200"/>
            <a:ext cx="5670720" cy="449676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417" name="PlaceHolder 2"/>
          <p:cNvSpPr>
            <a:spLocks noGrp="1"/>
          </p:cNvSpPr>
          <p:nvPr>
            <p:ph type="sldImg"/>
          </p:nvPr>
        </p:nvSpPr>
        <p:spPr>
          <a:xfrm>
            <a:off x="1282680" y="760320"/>
            <a:ext cx="5182920" cy="37292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6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802.15-25-0029-00</a:t>
            </a:r>
            <a:endParaRPr b="0" lang="fi-FI" sz="1400" spc="-1" strike="noStrike">
              <a:solidFill>
                <a:srgbClr val="000000"/>
              </a:solidFill>
              <a:latin typeface="Arial"/>
            </a:endParaRPr>
          </a:p>
        </p:txBody>
      </p:sp>
      <p:sp>
        <p:nvSpPr>
          <p:cNvPr id="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6"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960601B-48B7-448B-8AA5-DA8647296CB3}"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7"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8"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47"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802.15-25-0029-00</a:t>
            </a:r>
            <a:endParaRPr b="0" lang="fi-FI" sz="1400" spc="-1" strike="noStrike">
              <a:solidFill>
                <a:srgbClr val="000000"/>
              </a:solidFill>
              <a:latin typeface="Arial"/>
            </a:endParaRPr>
          </a:p>
        </p:txBody>
      </p:sp>
      <p:sp>
        <p:nvSpPr>
          <p:cNvPr id="4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9"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5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2"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756A165-510E-40ED-A59E-61C1C3581E6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3"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4"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93"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802.15-25-0029-00</a:t>
            </a:r>
            <a:endParaRPr b="0" lang="fi-FI" sz="1400" spc="-1" strike="noStrike">
              <a:solidFill>
                <a:srgbClr val="000000"/>
              </a:solidFill>
              <a:latin typeface="Arial"/>
            </a:endParaRPr>
          </a:p>
        </p:txBody>
      </p:sp>
      <p:sp>
        <p:nvSpPr>
          <p:cNvPr id="94"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5"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6"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8"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2468A81-E9EE-4003-A319-16057F74C50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9"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00"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39"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802.15-25-0029-00</a:t>
            </a:r>
            <a:endParaRPr b="0" lang="fi-FI" sz="1400" spc="-1" strike="noStrike">
              <a:solidFill>
                <a:srgbClr val="000000"/>
              </a:solidFill>
              <a:latin typeface="Arial"/>
            </a:endParaRPr>
          </a:p>
        </p:txBody>
      </p:sp>
      <p:sp>
        <p:nvSpPr>
          <p:cNvPr id="140"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1"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2"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4"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A9BCF77-1F88-4D5A-9035-E718A7335E1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5"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6"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186"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802.15-25-0029-00</a:t>
            </a:r>
            <a:endParaRPr b="0" lang="fi-FI" sz="1400" spc="-1" strike="noStrike">
              <a:solidFill>
                <a:srgbClr val="000000"/>
              </a:solidFill>
              <a:latin typeface="Arial"/>
            </a:endParaRPr>
          </a:p>
        </p:txBody>
      </p:sp>
      <p:sp>
        <p:nvSpPr>
          <p:cNvPr id="18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1"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AECE46A-62E3-4D2A-A183-28418554B40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2"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3"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232"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802.15-25-0029-00</a:t>
            </a:r>
            <a:endParaRPr b="0" lang="fi-FI" sz="1400" spc="-1" strike="noStrike">
              <a:solidFill>
                <a:srgbClr val="000000"/>
              </a:solidFill>
              <a:latin typeface="Arial"/>
            </a:endParaRPr>
          </a:p>
        </p:txBody>
      </p:sp>
      <p:sp>
        <p:nvSpPr>
          <p:cNvPr id="23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3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7"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1BB9E6A-D548-4BB0-8302-FBCE6AD9EDF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38"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39"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78"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802.15-25-0029-00</a:t>
            </a:r>
            <a:endParaRPr b="0" lang="fi-FI" sz="1400" spc="-1" strike="noStrike">
              <a:solidFill>
                <a:srgbClr val="000000"/>
              </a:solidFill>
              <a:latin typeface="Arial"/>
            </a:endParaRPr>
          </a:p>
        </p:txBody>
      </p:sp>
      <p:sp>
        <p:nvSpPr>
          <p:cNvPr id="27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0"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3"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AEB2298-01CD-40EE-8CBF-AB83C5504D7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4"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5"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3" name="CustomShape 2"/>
          <p:cNvSpPr/>
          <p:nvPr/>
        </p:nvSpPr>
        <p:spPr>
          <a:xfrm>
            <a:off x="3095640" y="380520"/>
            <a:ext cx="5590440" cy="214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324"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5" name="CustomShape 4"/>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26"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7"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8" name="CustomShape 7"/>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2B9738DC-D764-4205-8185-55633ED416C5}"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329" name="CustomShape 8"/>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330" name="CustomShape 9"/>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33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33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29-00-04ac-nov-2024-tg4ac-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7-04ac-list-of-issues-to-be-solved.docx" TargetMode="External"/><Relationship Id="rId2" Type="http://schemas.openxmlformats.org/officeDocument/2006/relationships/hyperlink" Target="https://mentor.ieee.org/802.15/dcn/23/15-23-0397-02-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8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8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5" name="CustomShape 1"/>
          <p:cNvSpPr/>
          <p:nvPr/>
        </p:nvSpPr>
        <p:spPr>
          <a:xfrm>
            <a:off x="152280" y="609480"/>
            <a:ext cx="8970120" cy="46047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January Meeting.</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CustomShape 1"/>
          <p:cNvSpPr/>
          <p:nvPr/>
        </p:nvSpPr>
        <p:spPr>
          <a:xfrm>
            <a:off x="685800" y="685440"/>
            <a:ext cx="7750800" cy="1045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5" name="CustomShape 2"/>
          <p:cNvSpPr/>
          <p:nvPr/>
        </p:nvSpPr>
        <p:spPr>
          <a:xfrm>
            <a:off x="438120" y="602280"/>
            <a:ext cx="82094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96" name="CustomShape 3"/>
          <p:cNvSpPr/>
          <p:nvPr/>
        </p:nvSpPr>
        <p:spPr>
          <a:xfrm>
            <a:off x="457200" y="1604520"/>
            <a:ext cx="8209440" cy="3957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7" name="CustomShape 4"/>
          <p:cNvSpPr/>
          <p:nvPr/>
        </p:nvSpPr>
        <p:spPr>
          <a:xfrm>
            <a:off x="457200" y="1604520"/>
            <a:ext cx="8208000" cy="39560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the pre-ballot draft and process comments received in it.</a:t>
            </a:r>
            <a:endParaRPr b="0" lang="fi-FI"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457200" y="273600"/>
            <a:ext cx="8214120" cy="1129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99" name="CustomShape 2"/>
          <p:cNvSpPr/>
          <p:nvPr/>
        </p:nvSpPr>
        <p:spPr>
          <a:xfrm>
            <a:off x="457200" y="1604520"/>
            <a:ext cx="7760160" cy="3962160"/>
          </a:xfrm>
          <a:prstGeom prst="rect">
            <a:avLst/>
          </a:prstGeom>
          <a:noFill/>
          <a:ln w="0">
            <a:noFill/>
          </a:ln>
        </p:spPr>
        <p:style>
          <a:lnRef idx="0"/>
          <a:fillRef idx="0"/>
          <a:effectRef idx="0"/>
          <a:fontRef idx="minor"/>
        </p:style>
        <p:txBody>
          <a:bodyPr lIns="0" rIns="0" tIns="0" bIns="0" anchor="t">
            <a:normAutofit fontScale="62000"/>
          </a:bodyPr>
          <a:p>
            <a:pPr marL="16200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fi-FI" sz="3200" spc="-1" strike="noStrike">
              <a:solidFill>
                <a:srgbClr val="000000"/>
              </a:solidFill>
              <a:latin typeface="Arial"/>
            </a:endParaRPr>
          </a:p>
          <a:p>
            <a:pPr lvl="1" marL="29808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29808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15-25-0029</a:t>
            </a:r>
            <a:endParaRPr b="0" lang="fi-FI" sz="3200" spc="-1" strike="noStrike">
              <a:solidFill>
                <a:srgbClr val="000000"/>
              </a:solidFill>
              <a:latin typeface="Arial"/>
            </a:endParaRPr>
          </a:p>
          <a:p>
            <a:pPr lvl="1" marL="29808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15-24-0629-00</a:t>
            </a:r>
            <a:endParaRPr b="0" lang="fi-FI" sz="3200" spc="-1" strike="noStrike">
              <a:solidFill>
                <a:srgbClr val="000000"/>
              </a:solidFill>
              <a:latin typeface="Arial"/>
            </a:endParaRPr>
          </a:p>
          <a:p>
            <a:pPr lvl="1" marL="29808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the pre-ballot draft and review comments proposed to it</a:t>
            </a:r>
            <a:endParaRPr b="0" lang="fi-FI" sz="3200" spc="-1" strike="noStrike">
              <a:solidFill>
                <a:srgbClr val="000000"/>
              </a:solidFill>
              <a:latin typeface="Arial"/>
            </a:endParaRPr>
          </a:p>
          <a:p>
            <a:pPr marL="16200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10:30-12:30</a:t>
            </a:r>
            <a:endParaRPr b="0" lang="fi-FI" sz="3200" spc="-1" strike="noStrike">
              <a:solidFill>
                <a:srgbClr val="000000"/>
              </a:solidFill>
              <a:latin typeface="Arial"/>
            </a:endParaRPr>
          </a:p>
          <a:p>
            <a:pPr lvl="1" marL="29808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Check out the new draft</a:t>
            </a:r>
            <a:endParaRPr b="0" lang="fi-FI" sz="3200" spc="-1" strike="noStrike">
              <a:solidFill>
                <a:srgbClr val="000000"/>
              </a:solidFill>
              <a:latin typeface="Arial"/>
            </a:endParaRPr>
          </a:p>
          <a:p>
            <a:pPr lvl="1" marL="29808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Make TG ballot to request starting letter ballot</a:t>
            </a:r>
            <a:endParaRPr b="0" lang="fi-FI" sz="3200" spc="-1" strike="noStrike">
              <a:solidFill>
                <a:srgbClr val="000000"/>
              </a:solidFill>
              <a:latin typeface="Arial"/>
            </a:endParaRPr>
          </a:p>
          <a:p>
            <a:pPr lvl="1" marL="29808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CustomShape 1"/>
          <p:cNvSpPr/>
          <p:nvPr/>
        </p:nvSpPr>
        <p:spPr>
          <a:xfrm>
            <a:off x="457200" y="273600"/>
            <a:ext cx="8218080" cy="1133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401" name="CustomShape 2"/>
          <p:cNvSpPr/>
          <p:nvPr/>
        </p:nvSpPr>
        <p:spPr>
          <a:xfrm>
            <a:off x="457200" y="1604520"/>
            <a:ext cx="8218440" cy="39657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a:t>
            </a:r>
            <a:r>
              <a:rPr b="0" lang="en-US" sz="3200" spc="-1" strike="noStrike">
                <a:solidFill>
                  <a:srgbClr val="000000"/>
                </a:solidFill>
                <a:latin typeface="Arial"/>
                <a:ea typeface="DejaVu Sans"/>
              </a:rPr>
              <a:t>.</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15-23-0397-02</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CustomShape 17"/>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a:t>
            </a:r>
            <a:r>
              <a:rPr b="0" i="1" lang="en-US" sz="2000" spc="-1" strike="noStrike">
                <a:solidFill>
                  <a:srgbClr val="000000"/>
                </a:solidFill>
                <a:latin typeface="Arial"/>
                <a:ea typeface="DejaVu Sans"/>
              </a:rPr>
              <a:t> formally request that the 802.15 WG start a WG Letter Ballot requesting approval of document P802-15-4ac_D00 and to forward document P802-15-4ac_D00</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40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CustomShape 27"/>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document P802-15-4ac_D00 and to forward document P802-15-4ac_D00</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40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TextShape 1"/>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407" name="TextShape 2"/>
          <p:cNvSpPr/>
          <p:nvPr/>
        </p:nvSpPr>
        <p:spPr>
          <a:xfrm>
            <a:off x="457200" y="1604520"/>
            <a:ext cx="8221320" cy="39693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40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sng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Apr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TextShape 3"/>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410" name="TextShape 4"/>
          <p:cNvSpPr/>
          <p:nvPr/>
        </p:nvSpPr>
        <p:spPr>
          <a:xfrm>
            <a:off x="457200" y="1604520"/>
            <a:ext cx="8221320" cy="39693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411"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412" name="PlaceHolder 2"/>
          <p:cNvSpPr>
            <a:spLocks noGrp="1"/>
          </p:cNvSpPr>
          <p:nvPr>
            <p:ph/>
          </p:nvPr>
        </p:nvSpPr>
        <p:spPr>
          <a:xfrm>
            <a:off x="457200" y="1604520"/>
            <a:ext cx="8228160" cy="39762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Reviewed all </a:t>
            </a:r>
            <a:r>
              <a:rPr b="0" lang="en-US" sz="3200" spc="-1" strike="noStrike">
                <a:solidFill>
                  <a:srgbClr val="000000"/>
                </a:solidFill>
                <a:latin typeface="Arial"/>
              </a:rPr>
              <a:t>comments received </a:t>
            </a:r>
            <a:r>
              <a:rPr b="0" lang="en-US" sz="3200" spc="-1" strike="noStrike">
                <a:solidFill>
                  <a:srgbClr val="000000"/>
                </a:solidFill>
                <a:latin typeface="Arial"/>
              </a:rPr>
              <a:t>during per-</a:t>
            </a:r>
            <a:r>
              <a:rPr b="0" lang="en-US" sz="3200" spc="-1" strike="noStrike">
                <a:solidFill>
                  <a:srgbClr val="000000"/>
                </a:solidFill>
                <a:latin typeface="Arial"/>
              </a:rPr>
              <a:t>letterballot review</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Requested start of </a:t>
            </a:r>
            <a:r>
              <a:rPr b="0" lang="en-US" sz="3200" spc="-1" strike="noStrike">
                <a:solidFill>
                  <a:srgbClr val="000000"/>
                </a:solidFill>
                <a:latin typeface="Arial"/>
              </a:rPr>
              <a:t>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3" name="TextShape 1"/>
          <p:cNvSpPr/>
          <p:nvPr/>
        </p:nvSpPr>
        <p:spPr>
          <a:xfrm>
            <a:off x="457200" y="273600"/>
            <a:ext cx="845136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March</a:t>
            </a:r>
            <a:endParaRPr b="0" lang="fi-FI" sz="4400" spc="-1" strike="noStrike">
              <a:solidFill>
                <a:srgbClr val="000000"/>
              </a:solidFill>
              <a:latin typeface="Arial"/>
            </a:endParaRPr>
          </a:p>
        </p:txBody>
      </p:sp>
      <p:sp>
        <p:nvSpPr>
          <p:cNvPr id="414" name="TextShape 2"/>
          <p:cNvSpPr/>
          <p:nvPr/>
        </p:nvSpPr>
        <p:spPr>
          <a:xfrm>
            <a:off x="457200" y="1604520"/>
            <a:ext cx="8221320" cy="39693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fi-FI"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TG4ae.</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 LB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LB recirculation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CustomShape 1"/>
          <p:cNvSpPr/>
          <p:nvPr/>
        </p:nvSpPr>
        <p:spPr>
          <a:xfrm>
            <a:off x="190440" y="1007640"/>
            <a:ext cx="8742960" cy="552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77" name="CustomShape 2"/>
          <p:cNvSpPr/>
          <p:nvPr/>
        </p:nvSpPr>
        <p:spPr>
          <a:xfrm>
            <a:off x="685800" y="533520"/>
            <a:ext cx="7752240" cy="5893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78" name="CustomShape 3"/>
          <p:cNvSpPr/>
          <p:nvPr/>
        </p:nvSpPr>
        <p:spPr>
          <a:xfrm>
            <a:off x="685800" y="-228600"/>
            <a:ext cx="7752240" cy="1049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9" name="CustomShape 4"/>
          <p:cNvSpPr/>
          <p:nvPr/>
        </p:nvSpPr>
        <p:spPr>
          <a:xfrm>
            <a:off x="380880" y="838080"/>
            <a:ext cx="8438040" cy="5542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CustomShape 1"/>
          <p:cNvSpPr/>
          <p:nvPr/>
        </p:nvSpPr>
        <p:spPr>
          <a:xfrm>
            <a:off x="339840" y="692280"/>
            <a:ext cx="8818920" cy="376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81" name="CustomShape 2"/>
          <p:cNvSpPr/>
          <p:nvPr/>
        </p:nvSpPr>
        <p:spPr>
          <a:xfrm>
            <a:off x="34920" y="1413000"/>
            <a:ext cx="9123840" cy="48567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684360" y="658800"/>
            <a:ext cx="7752240" cy="80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83" name="CustomShape 2"/>
          <p:cNvSpPr/>
          <p:nvPr/>
        </p:nvSpPr>
        <p:spPr>
          <a:xfrm>
            <a:off x="0" y="1557360"/>
            <a:ext cx="8971560" cy="3364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85"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87"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89"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1"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3" name="CustomShape 2"/>
          <p:cNvSpPr/>
          <p:nvPr/>
        </p:nvSpPr>
        <p:spPr>
          <a:xfrm>
            <a:off x="609480" y="1773360"/>
            <a:ext cx="842724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18323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2025-01-12T03:20:17Z</dcterms:modified>
  <cp:revision>182</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