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416" r:id="rId2"/>
    <p:sldId id="2417" r:id="rId3"/>
    <p:sldId id="2418" r:id="rId4"/>
    <p:sldId id="2427" r:id="rId5"/>
    <p:sldId id="2419" r:id="rId6"/>
    <p:sldId id="2420" r:id="rId7"/>
    <p:sldId id="2421" r:id="rId8"/>
    <p:sldId id="2422" r:id="rId9"/>
    <p:sldId id="2423" r:id="rId10"/>
    <p:sldId id="2424" r:id="rId11"/>
    <p:sldId id="2426" r:id="rId12"/>
    <p:sldId id="2425"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63" d="100"/>
          <a:sy n="63" d="100"/>
        </p:scale>
        <p:origin x="96" y="154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000" b="0"/>
            </a:lvl1pPr>
            <a:lvl2pPr marL="800100" indent="-342900">
              <a:buFont typeface="Arial" panose="020B0604020202020204" pitchFamily="34" charset="0"/>
              <a:buChar char="•"/>
              <a:defRPr sz="18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600"/>
            </a:lvl4pPr>
            <a:lvl5pPr marL="2114550" indent="-285750">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802.15-25/0007r2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009936" y="6475413"/>
            <a:ext cx="3343864"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Kajita (STE Japan, Inc.), S. Kitazawa (Muroran IT)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enu_news/s-news/01kiban13_02000118.html" TargetMode="External"/><Relationship Id="rId2" Type="http://schemas.openxmlformats.org/officeDocument/2006/relationships/hyperlink" Target="https://www.soumu.go.jp/main_content/000846640.pdf" TargetMode="External"/><Relationship Id="rId1" Type="http://schemas.openxmlformats.org/officeDocument/2006/relationships/slideLayout" Target="../slideLayouts/slideLayout2.xml"/><Relationship Id="rId4" Type="http://schemas.openxmlformats.org/officeDocument/2006/relationships/hyperlink" Target="https://www.soumu.go.jp/main_content/000397220.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3504" y="609600"/>
            <a:ext cx="109728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Partial proposal on adding SUN FSK to two Japanese VHF bands</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a:t>
            </a:r>
            <a:r>
              <a:rPr lang="en-US" altLang="en-JP" sz="1600" dirty="0">
                <a:solidFill>
                  <a:schemeClr val="tx2"/>
                </a:solidFill>
              </a:rPr>
              <a:t>6 Jan.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Shugo Kajita</a:t>
            </a:r>
            <a:r>
              <a:rPr lang="en-US" altLang="en-JP" sz="1600" baseline="30000" dirty="0">
                <a:solidFill>
                  <a:schemeClr val="tx1"/>
                </a:solidFill>
              </a:rPr>
              <a:t>1</a:t>
            </a:r>
            <a:r>
              <a:rPr lang="en-US" altLang="en-JP" sz="1600" dirty="0">
                <a:solidFill>
                  <a:schemeClr val="tx1"/>
                </a:solidFill>
              </a:rPr>
              <a:t>, Shoichi Kitazawa</a:t>
            </a:r>
            <a:r>
              <a:rPr lang="en-US" altLang="en-JP" sz="1600" baseline="30000" dirty="0">
                <a:solidFill>
                  <a:schemeClr val="tx1"/>
                </a:solidFill>
              </a:rPr>
              <a:t>2</a:t>
            </a:r>
            <a:r>
              <a:rPr lang="en-US" altLang="en-JP" sz="1600" dirty="0">
                <a:solidFill>
                  <a:schemeClr val="tx1"/>
                </a:solidFill>
              </a:rPr>
              <a:t>, </a:t>
            </a:r>
            <a:r>
              <a:rPr lang="en-US" altLang="en-JP" sz="1600" dirty="0" err="1">
                <a:solidFill>
                  <a:schemeClr val="tx1"/>
                </a:solidFill>
              </a:rPr>
              <a:t>Tetsushi</a:t>
            </a:r>
            <a:r>
              <a:rPr lang="en-US" altLang="en-JP" sz="1600" dirty="0">
                <a:solidFill>
                  <a:schemeClr val="tx1"/>
                </a:solidFill>
              </a:rPr>
              <a:t> Ikegami</a:t>
            </a:r>
            <a:r>
              <a:rPr lang="en-US" altLang="en-JP" sz="1600" baseline="30000" dirty="0">
                <a:solidFill>
                  <a:schemeClr val="tx1"/>
                </a:solidFill>
              </a:rPr>
              <a:t>3</a:t>
            </a:r>
            <a:r>
              <a:rPr lang="en-US" altLang="en-JP" sz="1600" dirty="0">
                <a:solidFill>
                  <a:schemeClr val="tx1"/>
                </a:solidFill>
              </a:rPr>
              <a:t>, Susumu Ishihara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1</a:t>
            </a:r>
            <a:r>
              <a:rPr lang="en-US" altLang="en-JP" sz="1600" dirty="0">
                <a:solidFill>
                  <a:schemeClr val="tx1"/>
                </a:solidFill>
              </a:rPr>
              <a:t>, Takashi Matsuda</a:t>
            </a:r>
            <a:r>
              <a:rPr lang="en-US" altLang="en-JP" sz="1600" baseline="30000" dirty="0">
                <a:solidFill>
                  <a:schemeClr val="tx1"/>
                </a:solidFill>
              </a:rPr>
              <a:t>5</a:t>
            </a:r>
            <a:r>
              <a:rPr lang="en-US" altLang="en-JP" sz="1600" dirty="0">
                <a:solidFill>
                  <a:schemeClr val="tx1"/>
                </a:solidFill>
              </a:rPr>
              <a:t>, Ryu Miura</a:t>
            </a:r>
            <a:r>
              <a:rPr lang="en-US" altLang="en-JP" sz="1600" baseline="30000" dirty="0">
                <a:solidFill>
                  <a:schemeClr val="tx1"/>
                </a:solidFill>
              </a:rPr>
              <a:t>5</a:t>
            </a:r>
            <a:r>
              <a:rPr lang="en-US" altLang="en-JP" sz="1600" dirty="0">
                <a:solidFill>
                  <a:schemeClr val="tx1"/>
                </a:solidFill>
              </a:rPr>
              <a:t>, Masakatsu Ogawa</a:t>
            </a:r>
            <a:r>
              <a:rPr lang="en-US" altLang="en-JP" sz="1600" baseline="30000" dirty="0">
                <a:solidFill>
                  <a:schemeClr val="tx1"/>
                </a:solidFill>
              </a:rPr>
              <a:t>6</a:t>
            </a:r>
            <a:r>
              <a:rPr lang="en-US" altLang="en-JP" sz="1600" dirty="0">
                <a:solidFill>
                  <a:schemeClr val="tx1"/>
                </a:solidFill>
              </a:rPr>
              <a:t>, Mineo Takai</a:t>
            </a:r>
            <a:r>
              <a:rPr lang="en-US" altLang="en-JP" sz="1600" baseline="30000" dirty="0">
                <a:solidFill>
                  <a:schemeClr val="tx1"/>
                </a:solidFill>
              </a:rPr>
              <a:t>7</a:t>
            </a:r>
            <a:r>
              <a:rPr lang="en-US" altLang="en-JP" sz="1600" dirty="0">
                <a:solidFill>
                  <a:schemeClr val="tx1"/>
                </a:solidFill>
              </a:rPr>
              <a:t>, Masanori Uno</a:t>
            </a:r>
            <a:r>
              <a:rPr lang="en-US" altLang="en-JP" sz="1600" baseline="30000" dirty="0">
                <a:solidFill>
                  <a:schemeClr val="tx1"/>
                </a:solidFill>
              </a:rPr>
              <a:t>8</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Space-Time Engineering Japan, Inc., </a:t>
            </a:r>
            <a:r>
              <a:rPr lang="en-US" altLang="en-JP" sz="1600" baseline="30000" dirty="0">
                <a:solidFill>
                  <a:schemeClr val="tx1"/>
                </a:solidFill>
              </a:rPr>
              <a:t>2</a:t>
            </a:r>
            <a:r>
              <a:rPr lang="en-US" altLang="en-JP" sz="1600" dirty="0">
                <a:solidFill>
                  <a:schemeClr val="tx1"/>
                </a:solidFill>
              </a:rPr>
              <a:t>Muroran Institute of Technology,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Shizuoka University, </a:t>
            </a:r>
            <a:r>
              <a:rPr lang="en-US" altLang="en-JP" sz="1600" baseline="30000" dirty="0">
                <a:solidFill>
                  <a:schemeClr val="tx1"/>
                </a:solidFill>
              </a:rPr>
              <a:t>5</a:t>
            </a:r>
            <a:r>
              <a:rPr lang="en-US" altLang="en-JP" sz="1600" dirty="0">
                <a:solidFill>
                  <a:schemeClr val="tx1"/>
                </a:solidFill>
              </a:rPr>
              <a:t>National Institute of Information and Communications Technology, </a:t>
            </a:r>
            <a:r>
              <a:rPr lang="en-US" altLang="en-JP" sz="1600" baseline="30000" dirty="0">
                <a:solidFill>
                  <a:schemeClr val="tx1"/>
                </a:solidFill>
              </a:rPr>
              <a:t>6</a:t>
            </a:r>
            <a:r>
              <a:rPr lang="en-US" altLang="en-JP" sz="1600" dirty="0">
                <a:solidFill>
                  <a:schemeClr val="tx1"/>
                </a:solidFill>
              </a:rPr>
              <a:t>Sophia University, </a:t>
            </a:r>
            <a:r>
              <a:rPr lang="en-US" altLang="en-JP" sz="1600" baseline="30000" dirty="0">
                <a:solidFill>
                  <a:schemeClr val="tx1"/>
                </a:solidFill>
              </a:rPr>
              <a:t>7</a:t>
            </a:r>
            <a:r>
              <a:rPr lang="en-US" altLang="en-JP" sz="1600" dirty="0">
                <a:solidFill>
                  <a:schemeClr val="tx1"/>
                </a:solidFill>
              </a:rPr>
              <a:t>Space-Time Engineering, LLC., </a:t>
            </a:r>
            <a:r>
              <a:rPr lang="en-US" altLang="en-JP" sz="1600" baseline="30000" dirty="0">
                <a:solidFill>
                  <a:schemeClr val="tx1"/>
                </a:solidFill>
              </a:rPr>
              <a:t>8</a:t>
            </a:r>
            <a:r>
              <a:rPr lang="en-US" altLang="en-JP" sz="1600" dirty="0">
                <a:solidFill>
                  <a:schemeClr val="tx1"/>
                </a:solidFill>
              </a:rPr>
              <a:t>e-trees.Japan Inc.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a:solidFill>
                  <a:schemeClr val="tx2"/>
                </a:solidFill>
              </a:rPr>
              <a:t>skajita@spacetime-eng.com, kitazawa@muroran-it.ac.jp, ikegami@meiji.ac.jp, ishihara.susumu@shizuoka.ac.jp, akato@spacetime-eng.com, matsuda@nict.go.jp, ryu@nict.go.jp, m-ogawa@sophia.ac.jp, mineo@ieee.org, uno@e-trees.jp</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Response to TG 802.15.4ad Call for Proposals (IEEE 802.15-24/0488r1)</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This document includes a partial proposal on adding SUN FSK to two Japanese VHF bands.</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Partial proposal on adding SUN FSK to two Japanese VHF bands</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19219B-712F-DB4E-2B94-8A8096E0F3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1A01BB-5163-1B21-A231-59C2701E3DB8}"/>
              </a:ext>
            </a:extLst>
          </p:cNvPr>
          <p:cNvSpPr>
            <a:spLocks noGrp="1"/>
          </p:cNvSpPr>
          <p:nvPr>
            <p:ph type="title"/>
          </p:nvPr>
        </p:nvSpPr>
        <p:spPr/>
        <p:txBody>
          <a:bodyPr/>
          <a:lstStyle/>
          <a:p>
            <a:r>
              <a:rPr lang="en-US" altLang="en-JP" dirty="0"/>
              <a:t>ACPR Measurements of </a:t>
            </a:r>
            <a:r>
              <a:rPr lang="en-US" dirty="0"/>
              <a:t>Proposed Modulation and</a:t>
            </a:r>
            <a:br>
              <a:rPr lang="en-US" dirty="0"/>
            </a:br>
            <a:r>
              <a:rPr lang="en-US" dirty="0"/>
              <a:t>Channel Parameters for the UMITS Band</a:t>
            </a:r>
          </a:p>
        </p:txBody>
      </p:sp>
      <p:sp>
        <p:nvSpPr>
          <p:cNvPr id="3" name="Content Placeholder 2">
            <a:extLst>
              <a:ext uri="{FF2B5EF4-FFF2-40B4-BE49-F238E27FC236}">
                <a16:creationId xmlns:a16="http://schemas.microsoft.com/office/drawing/2014/main" id="{06FD3865-DCD5-244F-96F0-1C097C41A582}"/>
              </a:ext>
            </a:extLst>
          </p:cNvPr>
          <p:cNvSpPr>
            <a:spLocks noGrp="1"/>
          </p:cNvSpPr>
          <p:nvPr>
            <p:ph idx="1"/>
          </p:nvPr>
        </p:nvSpPr>
        <p:spPr/>
        <p:txBody>
          <a:bodyPr/>
          <a:lstStyle/>
          <a:p>
            <a:r>
              <a:rPr lang="en-US" dirty="0"/>
              <a:t>All operating modes in the UMITS Band also meet the ACPR criteria for adjacent channels, with a margin exceeding 3 dB from the target ACPR of -45 </a:t>
            </a:r>
            <a:r>
              <a:rPr lang="en-US" dirty="0" err="1"/>
              <a:t>dBc</a:t>
            </a:r>
            <a:r>
              <a:rPr lang="en-US" dirty="0"/>
              <a:t> for adjacent channels.</a:t>
            </a:r>
          </a:p>
          <a:p>
            <a:endParaRPr lang="en-US" dirty="0"/>
          </a:p>
        </p:txBody>
      </p:sp>
      <p:sp>
        <p:nvSpPr>
          <p:cNvPr id="4" name="Slide Number Placeholder 3">
            <a:extLst>
              <a:ext uri="{FF2B5EF4-FFF2-40B4-BE49-F238E27FC236}">
                <a16:creationId xmlns:a16="http://schemas.microsoft.com/office/drawing/2014/main" id="{6293B760-1CBC-99B5-DC64-3DC09A357D8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graphicFrame>
        <p:nvGraphicFramePr>
          <p:cNvPr id="6" name="Table 5">
            <a:extLst>
              <a:ext uri="{FF2B5EF4-FFF2-40B4-BE49-F238E27FC236}">
                <a16:creationId xmlns:a16="http://schemas.microsoft.com/office/drawing/2014/main" id="{C06DA376-2F5B-4E2B-CCC2-98240B8393A1}"/>
              </a:ext>
            </a:extLst>
          </p:cNvPr>
          <p:cNvGraphicFramePr>
            <a:graphicFrameLocks noGrp="1"/>
          </p:cNvGraphicFramePr>
          <p:nvPr>
            <p:extLst>
              <p:ext uri="{D42A27DB-BD31-4B8C-83A1-F6EECF244321}">
                <p14:modId xmlns:p14="http://schemas.microsoft.com/office/powerpoint/2010/main" val="2516966553"/>
              </p:ext>
            </p:extLst>
          </p:nvPr>
        </p:nvGraphicFramePr>
        <p:xfrm>
          <a:off x="2286000" y="2468880"/>
          <a:ext cx="7498080" cy="3675888"/>
        </p:xfrm>
        <a:graphic>
          <a:graphicData uri="http://schemas.openxmlformats.org/drawingml/2006/table">
            <a:tbl>
              <a:tblPr>
                <a:tableStyleId>{5940675A-B579-460E-94D1-54222C63F5DA}</a:tableStyleId>
              </a:tblPr>
              <a:tblGrid>
                <a:gridCol w="1463040">
                  <a:extLst>
                    <a:ext uri="{9D8B030D-6E8A-4147-A177-3AD203B41FA5}">
                      <a16:colId xmlns:a16="http://schemas.microsoft.com/office/drawing/2014/main" val="3108098045"/>
                    </a:ext>
                  </a:extLst>
                </a:gridCol>
                <a:gridCol w="1463040">
                  <a:extLst>
                    <a:ext uri="{9D8B030D-6E8A-4147-A177-3AD203B41FA5}">
                      <a16:colId xmlns:a16="http://schemas.microsoft.com/office/drawing/2014/main" val="3297832202"/>
                    </a:ext>
                  </a:extLst>
                </a:gridCol>
                <a:gridCol w="1143000">
                  <a:extLst>
                    <a:ext uri="{9D8B030D-6E8A-4147-A177-3AD203B41FA5}">
                      <a16:colId xmlns:a16="http://schemas.microsoft.com/office/drawing/2014/main" val="3218693556"/>
                    </a:ext>
                  </a:extLst>
                </a:gridCol>
                <a:gridCol w="1143000">
                  <a:extLst>
                    <a:ext uri="{9D8B030D-6E8A-4147-A177-3AD203B41FA5}">
                      <a16:colId xmlns:a16="http://schemas.microsoft.com/office/drawing/2014/main" val="2628373871"/>
                    </a:ext>
                  </a:extLst>
                </a:gridCol>
                <a:gridCol w="1143000">
                  <a:extLst>
                    <a:ext uri="{9D8B030D-6E8A-4147-A177-3AD203B41FA5}">
                      <a16:colId xmlns:a16="http://schemas.microsoft.com/office/drawing/2014/main" val="2700246241"/>
                    </a:ext>
                  </a:extLst>
                </a:gridCol>
                <a:gridCol w="1143000">
                  <a:extLst>
                    <a:ext uri="{9D8B030D-6E8A-4147-A177-3AD203B41FA5}">
                      <a16:colId xmlns:a16="http://schemas.microsoft.com/office/drawing/2014/main" val="217278948"/>
                    </a:ext>
                  </a:extLst>
                </a:gridCol>
              </a:tblGrid>
              <a:tr h="301752">
                <a:tc rowSpan="2">
                  <a:txBody>
                    <a:bodyPr/>
                    <a:lstStyle/>
                    <a:p>
                      <a:pPr algn="ctr" fontAlgn="ctr"/>
                      <a:r>
                        <a:rPr lang="en-US" sz="1400" u="none" strike="noStrike" dirty="0">
                          <a:effectLst/>
                          <a:latin typeface="+mn-lt"/>
                        </a:rPr>
                        <a:t>Center frequency</a:t>
                      </a:r>
                      <a:br>
                        <a:rPr lang="en-US" sz="1400" u="none" strike="noStrike" dirty="0">
                          <a:effectLst/>
                          <a:latin typeface="+mn-lt"/>
                        </a:rPr>
                      </a:br>
                      <a:r>
                        <a:rPr lang="en-US" sz="1400" u="none" strike="noStrike" dirty="0">
                          <a:effectLst/>
                          <a:latin typeface="+mn-lt"/>
                        </a:rPr>
                        <a:t>(MHz)</a:t>
                      </a:r>
                      <a:endParaRPr lang="en-US" sz="1400" b="0" i="0" u="none" strike="noStrike" dirty="0">
                        <a:solidFill>
                          <a:srgbClr val="000000"/>
                        </a:solidFill>
                        <a:effectLst/>
                        <a:latin typeface="+mn-lt"/>
                      </a:endParaRPr>
                    </a:p>
                  </a:txBody>
                  <a:tcPr marL="7620" marR="7620" marT="7620" marB="0" anchor="ctr"/>
                </a:tc>
                <a:tc rowSpan="2">
                  <a:txBody>
                    <a:bodyPr/>
                    <a:lstStyle/>
                    <a:p>
                      <a:pPr algn="ctr" fontAlgn="ctr"/>
                      <a:r>
                        <a:rPr lang="en-US" sz="1400" u="none" strike="noStrike" dirty="0">
                          <a:effectLst/>
                          <a:latin typeface="+mn-lt"/>
                        </a:rPr>
                        <a:t>Operating Mode</a:t>
                      </a:r>
                      <a:endParaRPr lang="en-US" sz="1400" b="0" i="0" u="none" strike="noStrike" dirty="0">
                        <a:solidFill>
                          <a:srgbClr val="000000"/>
                        </a:solidFill>
                        <a:effectLst/>
                        <a:latin typeface="+mn-lt"/>
                      </a:endParaRPr>
                    </a:p>
                  </a:txBody>
                  <a:tcPr marL="7620" marR="7620" marT="7620" marB="0" anchor="ctr"/>
                </a:tc>
                <a:tc gridSpan="2">
                  <a:txBody>
                    <a:bodyPr/>
                    <a:lstStyle/>
                    <a:p>
                      <a:pPr algn="ctr" fontAlgn="ctr"/>
                      <a:r>
                        <a:rPr lang="en-US" sz="1400" u="none" strike="noStrike" dirty="0">
                          <a:effectLst/>
                          <a:latin typeface="+mn-lt"/>
                        </a:rPr>
                        <a:t>Power (dBm)</a:t>
                      </a:r>
                      <a:endParaRPr lang="en-US" sz="1400" b="0" i="0" u="none" strike="noStrike" dirty="0">
                        <a:solidFill>
                          <a:srgbClr val="000000"/>
                        </a:solidFill>
                        <a:effectLst/>
                        <a:latin typeface="+mn-lt"/>
                      </a:endParaRPr>
                    </a:p>
                  </a:txBody>
                  <a:tcPr marL="7620" marR="7620" marT="7620" marB="0" anchor="ctr"/>
                </a:tc>
                <a:tc hMerge="1">
                  <a:txBody>
                    <a:bodyPr/>
                    <a:lstStyle/>
                    <a:p>
                      <a:endParaRPr lang="en-US"/>
                    </a:p>
                  </a:txBody>
                  <a:tcPr/>
                </a:tc>
                <a:tc gridSpan="2">
                  <a:txBody>
                    <a:bodyPr/>
                    <a:lstStyle/>
                    <a:p>
                      <a:pPr algn="ctr" fontAlgn="ctr"/>
                      <a:r>
                        <a:rPr lang="en-US" sz="1400" u="none" strike="noStrike" dirty="0">
                          <a:effectLst/>
                          <a:latin typeface="+mn-lt"/>
                        </a:rPr>
                        <a:t>ACPR (Adjacent)</a:t>
                      </a:r>
                      <a:endParaRPr lang="en-US" sz="1400" b="0" i="0" u="none" strike="noStrike" dirty="0">
                        <a:solidFill>
                          <a:srgbClr val="000000"/>
                        </a:solidFill>
                        <a:effectLst/>
                        <a:latin typeface="+mn-lt"/>
                      </a:endParaRPr>
                    </a:p>
                  </a:txBody>
                  <a:tcPr marL="7620" marR="7620" marT="7620" marB="0" anchor="ctr"/>
                </a:tc>
                <a:tc hMerge="1">
                  <a:txBody>
                    <a:bodyPr/>
                    <a:lstStyle/>
                    <a:p>
                      <a:endParaRPr lang="en-US"/>
                    </a:p>
                  </a:txBody>
                  <a:tcPr/>
                </a:tc>
                <a:extLst>
                  <a:ext uri="{0D108BD9-81ED-4DB2-BD59-A6C34878D82A}">
                    <a16:rowId xmlns:a16="http://schemas.microsoft.com/office/drawing/2014/main" val="3173367759"/>
                  </a:ext>
                </a:extLst>
              </a:tr>
              <a:tr h="301752">
                <a:tc vMerge="1">
                  <a:txBody>
                    <a:bodyPr/>
                    <a:lstStyle/>
                    <a:p>
                      <a:endParaRPr lang="en-US"/>
                    </a:p>
                  </a:txBody>
                  <a:tcPr/>
                </a:tc>
                <a:tc vMerge="1">
                  <a:txBody>
                    <a:bodyPr/>
                    <a:lstStyle/>
                    <a:p>
                      <a:endParaRPr lang="en-US"/>
                    </a:p>
                  </a:txBody>
                  <a:tcPr/>
                </a:tc>
                <a:tc>
                  <a:txBody>
                    <a:bodyPr/>
                    <a:lstStyle/>
                    <a:p>
                      <a:pPr algn="ctr" fontAlgn="ctr"/>
                      <a:r>
                        <a:rPr lang="en-US" sz="1400" u="none" strike="noStrike" dirty="0">
                          <a:effectLst/>
                          <a:latin typeface="+mn-lt"/>
                        </a:rPr>
                        <a:t>Configured</a:t>
                      </a:r>
                      <a:endParaRPr lang="en-US" sz="1400" b="0" i="0" u="none" strike="noStrike" dirty="0">
                        <a:solidFill>
                          <a:srgbClr val="000000"/>
                        </a:solidFill>
                        <a:effectLst/>
                        <a:latin typeface="+mn-lt"/>
                      </a:endParaRPr>
                    </a:p>
                  </a:txBody>
                  <a:tcPr marL="7620" marR="7620" marT="7620" marB="0" anchor="ctr"/>
                </a:tc>
                <a:tc>
                  <a:txBody>
                    <a:bodyPr/>
                    <a:lstStyle/>
                    <a:p>
                      <a:pPr algn="ctr" fontAlgn="ctr"/>
                      <a:r>
                        <a:rPr lang="en-US" sz="1400" u="none" strike="noStrike" dirty="0">
                          <a:effectLst/>
                          <a:latin typeface="+mn-lt"/>
                        </a:rPr>
                        <a:t>Measured </a:t>
                      </a:r>
                      <a:endParaRPr lang="en-US" sz="1400" b="0" i="0" u="none" strike="noStrike" dirty="0">
                        <a:solidFill>
                          <a:srgbClr val="000000"/>
                        </a:solidFill>
                        <a:effectLst/>
                        <a:latin typeface="+mn-lt"/>
                      </a:endParaRPr>
                    </a:p>
                  </a:txBody>
                  <a:tcPr marL="7620" marR="7620" marT="7620" marB="0" anchor="ctr"/>
                </a:tc>
                <a:tc>
                  <a:txBody>
                    <a:bodyPr/>
                    <a:lstStyle/>
                    <a:p>
                      <a:pPr algn="ctr" fontAlgn="ctr"/>
                      <a:r>
                        <a:rPr lang="en-US" sz="1400" u="none" strike="noStrike">
                          <a:effectLst/>
                          <a:latin typeface="+mn-lt"/>
                        </a:rPr>
                        <a:t>Upper</a:t>
                      </a:r>
                      <a:endParaRPr lang="en-US" sz="1400" b="0" i="0" u="none" strike="noStrike">
                        <a:solidFill>
                          <a:srgbClr val="000000"/>
                        </a:solidFill>
                        <a:effectLst/>
                        <a:latin typeface="+mn-lt"/>
                      </a:endParaRPr>
                    </a:p>
                  </a:txBody>
                  <a:tcPr marL="7620" marR="7620" marT="7620" marB="0" anchor="ctr"/>
                </a:tc>
                <a:tc>
                  <a:txBody>
                    <a:bodyPr/>
                    <a:lstStyle/>
                    <a:p>
                      <a:pPr algn="ctr" fontAlgn="ctr"/>
                      <a:r>
                        <a:rPr lang="en-US" sz="1400" u="none" strike="noStrike">
                          <a:effectLst/>
                          <a:latin typeface="+mn-lt"/>
                        </a:rPr>
                        <a:t>Lower</a:t>
                      </a:r>
                      <a:endParaRPr lang="en-US" sz="1400" b="0" i="0" u="none" strike="noStrike">
                        <a:solidFill>
                          <a:srgbClr val="000000"/>
                        </a:solidFill>
                        <a:effectLst/>
                        <a:latin typeface="+mn-lt"/>
                      </a:endParaRPr>
                    </a:p>
                  </a:txBody>
                  <a:tcPr marL="7620" marR="7620" marT="7620" marB="0" anchor="ctr"/>
                </a:tc>
                <a:extLst>
                  <a:ext uri="{0D108BD9-81ED-4DB2-BD59-A6C34878D82A}">
                    <a16:rowId xmlns:a16="http://schemas.microsoft.com/office/drawing/2014/main" val="630860431"/>
                  </a:ext>
                </a:extLst>
              </a:tr>
              <a:tr h="256032">
                <a:tc rowSpan="12">
                  <a:txBody>
                    <a:bodyPr/>
                    <a:lstStyle/>
                    <a:p>
                      <a:pPr algn="ctr" fontAlgn="ctr"/>
                      <a:r>
                        <a:rPr lang="en-US" sz="1200" b="0" i="0" u="none" strike="noStrike" dirty="0">
                          <a:solidFill>
                            <a:srgbClr val="000000"/>
                          </a:solidFill>
                          <a:effectLst/>
                          <a:latin typeface="+mn-lt"/>
                        </a:rPr>
                        <a:t>169.22</a:t>
                      </a:r>
                    </a:p>
                  </a:txBody>
                  <a:tcPr marL="7620" marR="7620" marT="7620" marB="0" anchor="ctr"/>
                </a:tc>
                <a:tc>
                  <a:txBody>
                    <a:bodyPr/>
                    <a:lstStyle/>
                    <a:p>
                      <a:pPr algn="ctr" fontAlgn="ctr"/>
                      <a:r>
                        <a:rPr lang="en-US" sz="1200" b="0" i="0" u="none" strike="noStrike">
                          <a:solidFill>
                            <a:srgbClr val="000000"/>
                          </a:solidFill>
                          <a:effectLst/>
                          <a:latin typeface="+mn-lt"/>
                        </a:rPr>
                        <a:t>#1</a:t>
                      </a:r>
                    </a:p>
                  </a:txBody>
                  <a:tcPr marL="7620" marR="7620" marT="7620" marB="0" anchor="ctr"/>
                </a:tc>
                <a:tc>
                  <a:txBody>
                    <a:bodyPr/>
                    <a:lstStyle/>
                    <a:p>
                      <a:pPr algn="ctr" fontAlgn="ctr"/>
                      <a:r>
                        <a:rPr lang="en-US" sz="1200" b="0" i="0" u="none" strike="noStrike">
                          <a:solidFill>
                            <a:srgbClr val="000000"/>
                          </a:solidFill>
                          <a:effectLst/>
                          <a:latin typeface="+mn-lt"/>
                        </a:rPr>
                        <a:t>30</a:t>
                      </a:r>
                    </a:p>
                  </a:txBody>
                  <a:tcPr marL="7620" marR="7620" marT="7620" marB="0" anchor="ctr"/>
                </a:tc>
                <a:tc>
                  <a:txBody>
                    <a:bodyPr/>
                    <a:lstStyle/>
                    <a:p>
                      <a:pPr algn="ctr" fontAlgn="ctr"/>
                      <a:r>
                        <a:rPr lang="en-US" sz="1200" b="0" i="0" u="none" strike="noStrike">
                          <a:solidFill>
                            <a:srgbClr val="000000"/>
                          </a:solidFill>
                          <a:effectLst/>
                          <a:latin typeface="+mn-lt"/>
                        </a:rPr>
                        <a:t>28.9</a:t>
                      </a:r>
                    </a:p>
                  </a:txBody>
                  <a:tcPr marL="7620" marR="7620" marT="7620" marB="0" anchor="ctr"/>
                </a:tc>
                <a:tc>
                  <a:txBody>
                    <a:bodyPr/>
                    <a:lstStyle/>
                    <a:p>
                      <a:pPr algn="ctr" fontAlgn="ctr"/>
                      <a:r>
                        <a:rPr lang="en-US" sz="1200" b="0" i="0" u="none" strike="noStrike">
                          <a:solidFill>
                            <a:srgbClr val="000000"/>
                          </a:solidFill>
                          <a:effectLst/>
                          <a:latin typeface="+mn-lt"/>
                        </a:rPr>
                        <a:t>-51.8</a:t>
                      </a:r>
                    </a:p>
                  </a:txBody>
                  <a:tcPr marL="7620" marR="7620" marT="7620" marB="0" anchor="ctr"/>
                </a:tc>
                <a:tc>
                  <a:txBody>
                    <a:bodyPr/>
                    <a:lstStyle/>
                    <a:p>
                      <a:pPr algn="ctr" fontAlgn="ctr"/>
                      <a:r>
                        <a:rPr lang="en-US" sz="1200" b="0" i="0" u="none" strike="noStrike">
                          <a:solidFill>
                            <a:srgbClr val="000000"/>
                          </a:solidFill>
                          <a:effectLst/>
                          <a:latin typeface="+mn-lt"/>
                        </a:rPr>
                        <a:t>-50.6</a:t>
                      </a:r>
                    </a:p>
                  </a:txBody>
                  <a:tcPr marL="7620" marR="7620" marT="7620" marB="0" anchor="ctr"/>
                </a:tc>
                <a:extLst>
                  <a:ext uri="{0D108BD9-81ED-4DB2-BD59-A6C34878D82A}">
                    <a16:rowId xmlns:a16="http://schemas.microsoft.com/office/drawing/2014/main" val="4137124949"/>
                  </a:ext>
                </a:extLst>
              </a:tr>
              <a:tr h="256032">
                <a:tc vMerge="1">
                  <a:txBody>
                    <a:bodyPr/>
                    <a:lstStyle/>
                    <a:p>
                      <a:endParaRPr lang="en-US"/>
                    </a:p>
                  </a:txBody>
                  <a:tcPr/>
                </a:tc>
                <a:tc>
                  <a:txBody>
                    <a:bodyPr/>
                    <a:lstStyle/>
                    <a:p>
                      <a:pPr algn="ctr" fontAlgn="ctr"/>
                      <a:r>
                        <a:rPr lang="en-US" sz="1200" b="0" i="0" u="none" strike="noStrike" dirty="0">
                          <a:solidFill>
                            <a:srgbClr val="000000"/>
                          </a:solidFill>
                          <a:effectLst/>
                          <a:latin typeface="+mn-lt"/>
                        </a:rPr>
                        <a:t>#2</a:t>
                      </a:r>
                    </a:p>
                  </a:txBody>
                  <a:tcPr marL="7620" marR="7620" marT="7620" marB="0" anchor="ctr">
                    <a:solidFill>
                      <a:schemeClr val="bg2">
                        <a:lumMod val="20000"/>
                        <a:lumOff val="80000"/>
                      </a:schemeClr>
                    </a:solidFill>
                  </a:tcPr>
                </a:tc>
                <a:tc>
                  <a:txBody>
                    <a:bodyPr/>
                    <a:lstStyle/>
                    <a:p>
                      <a:pPr algn="ctr" fontAlgn="ctr"/>
                      <a:r>
                        <a:rPr lang="en-US" sz="1200" b="0" i="0" u="none" strike="noStrike" dirty="0">
                          <a:solidFill>
                            <a:srgbClr val="000000"/>
                          </a:solidFill>
                          <a:effectLst/>
                          <a:latin typeface="+mn-lt"/>
                        </a:rPr>
                        <a:t>30</a:t>
                      </a:r>
                    </a:p>
                  </a:txBody>
                  <a:tcPr marL="7620" marR="7620" marT="7620" marB="0" anchor="ctr">
                    <a:solidFill>
                      <a:schemeClr val="bg2">
                        <a:lumMod val="20000"/>
                        <a:lumOff val="80000"/>
                      </a:schemeClr>
                    </a:solidFill>
                  </a:tcPr>
                </a:tc>
                <a:tc>
                  <a:txBody>
                    <a:bodyPr/>
                    <a:lstStyle/>
                    <a:p>
                      <a:pPr algn="ctr" fontAlgn="ctr"/>
                      <a:r>
                        <a:rPr lang="en-US" sz="1200" b="0" i="0" u="none" strike="noStrike" dirty="0">
                          <a:solidFill>
                            <a:srgbClr val="000000"/>
                          </a:solidFill>
                          <a:effectLst/>
                          <a:latin typeface="+mn-lt"/>
                        </a:rPr>
                        <a:t>28.6</a:t>
                      </a:r>
                    </a:p>
                  </a:txBody>
                  <a:tcPr marL="7620" marR="7620" marT="7620" marB="0" anchor="ctr">
                    <a:solidFill>
                      <a:schemeClr val="bg2">
                        <a:lumMod val="20000"/>
                        <a:lumOff val="80000"/>
                      </a:schemeClr>
                    </a:solidFill>
                  </a:tcPr>
                </a:tc>
                <a:tc>
                  <a:txBody>
                    <a:bodyPr/>
                    <a:lstStyle/>
                    <a:p>
                      <a:pPr algn="ctr" fontAlgn="ctr"/>
                      <a:r>
                        <a:rPr lang="en-US" sz="1200" b="0" i="0" u="none" strike="noStrike" dirty="0">
                          <a:solidFill>
                            <a:srgbClr val="000000"/>
                          </a:solidFill>
                          <a:effectLst/>
                          <a:latin typeface="+mn-lt"/>
                        </a:rPr>
                        <a:t>-52.8</a:t>
                      </a:r>
                    </a:p>
                  </a:txBody>
                  <a:tcPr marL="7620" marR="7620" marT="7620" marB="0" anchor="ctr">
                    <a:solidFill>
                      <a:schemeClr val="bg2">
                        <a:lumMod val="20000"/>
                        <a:lumOff val="80000"/>
                      </a:schemeClr>
                    </a:solidFill>
                  </a:tcPr>
                </a:tc>
                <a:tc>
                  <a:txBody>
                    <a:bodyPr/>
                    <a:lstStyle/>
                    <a:p>
                      <a:pPr algn="ctr" fontAlgn="ctr"/>
                      <a:r>
                        <a:rPr lang="en-US" sz="1200" b="0" i="0" u="none" strike="noStrike" dirty="0">
                          <a:solidFill>
                            <a:srgbClr val="000000"/>
                          </a:solidFill>
                          <a:effectLst/>
                          <a:latin typeface="+mn-lt"/>
                        </a:rPr>
                        <a:t>-51.7</a:t>
                      </a:r>
                    </a:p>
                  </a:txBody>
                  <a:tcPr marL="7620" marR="7620" marT="7620" marB="0" anchor="ctr">
                    <a:solidFill>
                      <a:schemeClr val="bg2">
                        <a:lumMod val="20000"/>
                        <a:lumOff val="80000"/>
                      </a:schemeClr>
                    </a:solidFill>
                  </a:tcPr>
                </a:tc>
                <a:extLst>
                  <a:ext uri="{0D108BD9-81ED-4DB2-BD59-A6C34878D82A}">
                    <a16:rowId xmlns:a16="http://schemas.microsoft.com/office/drawing/2014/main" val="784841212"/>
                  </a:ext>
                </a:extLst>
              </a:tr>
              <a:tr h="256032">
                <a:tc vMerge="1">
                  <a:txBody>
                    <a:bodyPr/>
                    <a:lstStyle/>
                    <a:p>
                      <a:endParaRPr lang="en-US"/>
                    </a:p>
                  </a:txBody>
                  <a:tcPr/>
                </a:tc>
                <a:tc>
                  <a:txBody>
                    <a:bodyPr/>
                    <a:lstStyle/>
                    <a:p>
                      <a:pPr algn="ctr" fontAlgn="ctr"/>
                      <a:r>
                        <a:rPr lang="en-US" sz="1200" b="0" i="0" u="none" strike="noStrike" dirty="0">
                          <a:solidFill>
                            <a:srgbClr val="000000"/>
                          </a:solidFill>
                          <a:effectLst/>
                          <a:latin typeface="+mn-lt"/>
                        </a:rPr>
                        <a:t>#3</a:t>
                      </a:r>
                    </a:p>
                  </a:txBody>
                  <a:tcPr marL="7620" marR="7620" marT="7620" marB="0" anchor="ctr"/>
                </a:tc>
                <a:tc>
                  <a:txBody>
                    <a:bodyPr/>
                    <a:lstStyle/>
                    <a:p>
                      <a:pPr algn="ctr" fontAlgn="ctr"/>
                      <a:r>
                        <a:rPr lang="en-US" sz="1200" b="0" i="0" u="none" strike="noStrike">
                          <a:solidFill>
                            <a:srgbClr val="000000"/>
                          </a:solidFill>
                          <a:effectLst/>
                          <a:latin typeface="+mn-lt"/>
                        </a:rPr>
                        <a:t>30</a:t>
                      </a:r>
                    </a:p>
                  </a:txBody>
                  <a:tcPr marL="7620" marR="7620" marT="7620" marB="0" anchor="ctr"/>
                </a:tc>
                <a:tc>
                  <a:txBody>
                    <a:bodyPr/>
                    <a:lstStyle/>
                    <a:p>
                      <a:pPr algn="ctr" fontAlgn="ctr"/>
                      <a:r>
                        <a:rPr lang="en-US" sz="1200" b="0" i="0" u="none" strike="noStrike">
                          <a:solidFill>
                            <a:srgbClr val="000000"/>
                          </a:solidFill>
                          <a:effectLst/>
                          <a:latin typeface="+mn-lt"/>
                        </a:rPr>
                        <a:t>29.3</a:t>
                      </a:r>
                    </a:p>
                  </a:txBody>
                  <a:tcPr marL="7620" marR="7620" marT="7620" marB="0" anchor="ctr"/>
                </a:tc>
                <a:tc>
                  <a:txBody>
                    <a:bodyPr/>
                    <a:lstStyle/>
                    <a:p>
                      <a:pPr algn="ctr" fontAlgn="ctr"/>
                      <a:r>
                        <a:rPr lang="en-US" sz="1200" b="0" i="0" u="none" strike="noStrike">
                          <a:solidFill>
                            <a:srgbClr val="000000"/>
                          </a:solidFill>
                          <a:effectLst/>
                          <a:latin typeface="+mn-lt"/>
                        </a:rPr>
                        <a:t>-51.4</a:t>
                      </a:r>
                    </a:p>
                  </a:txBody>
                  <a:tcPr marL="7620" marR="7620" marT="7620" marB="0" anchor="ctr"/>
                </a:tc>
                <a:tc>
                  <a:txBody>
                    <a:bodyPr/>
                    <a:lstStyle/>
                    <a:p>
                      <a:pPr algn="ctr" fontAlgn="ctr"/>
                      <a:r>
                        <a:rPr lang="en-US" sz="1200" b="0" i="0" u="none" strike="noStrike">
                          <a:solidFill>
                            <a:srgbClr val="000000"/>
                          </a:solidFill>
                          <a:effectLst/>
                          <a:latin typeface="+mn-lt"/>
                        </a:rPr>
                        <a:t>-50.8</a:t>
                      </a:r>
                    </a:p>
                  </a:txBody>
                  <a:tcPr marL="7620" marR="7620" marT="7620" marB="0" anchor="ctr"/>
                </a:tc>
                <a:extLst>
                  <a:ext uri="{0D108BD9-81ED-4DB2-BD59-A6C34878D82A}">
                    <a16:rowId xmlns:a16="http://schemas.microsoft.com/office/drawing/2014/main" val="414183341"/>
                  </a:ext>
                </a:extLst>
              </a:tr>
              <a:tr h="256032">
                <a:tc vMerge="1">
                  <a:txBody>
                    <a:bodyPr/>
                    <a:lstStyle/>
                    <a:p>
                      <a:endParaRPr lang="en-US"/>
                    </a:p>
                  </a:txBody>
                  <a:tcPr/>
                </a:tc>
                <a:tc>
                  <a:txBody>
                    <a:bodyPr/>
                    <a:lstStyle/>
                    <a:p>
                      <a:pPr algn="ctr" fontAlgn="ctr"/>
                      <a:r>
                        <a:rPr lang="en-US" sz="1200" b="0" i="0" u="none" strike="noStrike">
                          <a:solidFill>
                            <a:srgbClr val="000000"/>
                          </a:solidFill>
                          <a:effectLst/>
                          <a:latin typeface="+mn-lt"/>
                        </a:rPr>
                        <a:t>#4</a:t>
                      </a:r>
                    </a:p>
                  </a:txBody>
                  <a:tcPr marL="7620" marR="7620" marT="7620" marB="0" anchor="ctr">
                    <a:solidFill>
                      <a:schemeClr val="bg2">
                        <a:lumMod val="20000"/>
                        <a:lumOff val="80000"/>
                      </a:schemeClr>
                    </a:solidFill>
                  </a:tcPr>
                </a:tc>
                <a:tc>
                  <a:txBody>
                    <a:bodyPr/>
                    <a:lstStyle/>
                    <a:p>
                      <a:pPr algn="ctr" fontAlgn="ctr"/>
                      <a:r>
                        <a:rPr lang="en-US" sz="1200" b="0" i="0" u="none" strike="noStrike" dirty="0">
                          <a:solidFill>
                            <a:srgbClr val="000000"/>
                          </a:solidFill>
                          <a:effectLst/>
                          <a:latin typeface="+mn-lt"/>
                        </a:rPr>
                        <a:t>30</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29.2</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-52.5</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-51.9</a:t>
                      </a:r>
                    </a:p>
                  </a:txBody>
                  <a:tcPr marL="7620" marR="7620" marT="7620" marB="0" anchor="ctr">
                    <a:solidFill>
                      <a:schemeClr val="bg2">
                        <a:lumMod val="20000"/>
                        <a:lumOff val="80000"/>
                      </a:schemeClr>
                    </a:solidFill>
                  </a:tcPr>
                </a:tc>
                <a:extLst>
                  <a:ext uri="{0D108BD9-81ED-4DB2-BD59-A6C34878D82A}">
                    <a16:rowId xmlns:a16="http://schemas.microsoft.com/office/drawing/2014/main" val="3240559380"/>
                  </a:ext>
                </a:extLst>
              </a:tr>
              <a:tr h="256032">
                <a:tc vMerge="1">
                  <a:txBody>
                    <a:bodyPr/>
                    <a:lstStyle/>
                    <a:p>
                      <a:endParaRPr lang="en-US"/>
                    </a:p>
                  </a:txBody>
                  <a:tcPr/>
                </a:tc>
                <a:tc>
                  <a:txBody>
                    <a:bodyPr/>
                    <a:lstStyle/>
                    <a:p>
                      <a:pPr algn="ctr" fontAlgn="ctr"/>
                      <a:r>
                        <a:rPr lang="en-US" sz="1200" b="0" i="0" u="none" strike="noStrike">
                          <a:solidFill>
                            <a:srgbClr val="000000"/>
                          </a:solidFill>
                          <a:effectLst/>
                          <a:latin typeface="+mn-lt"/>
                        </a:rPr>
                        <a:t>#5</a:t>
                      </a:r>
                    </a:p>
                  </a:txBody>
                  <a:tcPr marL="7620" marR="7620" marT="7620" marB="0" anchor="ctr"/>
                </a:tc>
                <a:tc>
                  <a:txBody>
                    <a:bodyPr/>
                    <a:lstStyle/>
                    <a:p>
                      <a:pPr algn="ctr" fontAlgn="ctr"/>
                      <a:r>
                        <a:rPr lang="en-US" sz="1200" b="0" i="0" u="none" strike="noStrike">
                          <a:solidFill>
                            <a:srgbClr val="000000"/>
                          </a:solidFill>
                          <a:effectLst/>
                          <a:latin typeface="+mn-lt"/>
                        </a:rPr>
                        <a:t>30</a:t>
                      </a:r>
                    </a:p>
                  </a:txBody>
                  <a:tcPr marL="7620" marR="7620" marT="7620" marB="0" anchor="ctr"/>
                </a:tc>
                <a:tc>
                  <a:txBody>
                    <a:bodyPr/>
                    <a:lstStyle/>
                    <a:p>
                      <a:pPr algn="ctr" fontAlgn="ctr"/>
                      <a:r>
                        <a:rPr lang="en-US" sz="1200" b="0" i="0" u="none" strike="noStrike">
                          <a:solidFill>
                            <a:srgbClr val="000000"/>
                          </a:solidFill>
                          <a:effectLst/>
                          <a:latin typeface="+mn-lt"/>
                        </a:rPr>
                        <a:t>29.3</a:t>
                      </a:r>
                    </a:p>
                  </a:txBody>
                  <a:tcPr marL="7620" marR="7620" marT="7620" marB="0" anchor="ctr"/>
                </a:tc>
                <a:tc>
                  <a:txBody>
                    <a:bodyPr/>
                    <a:lstStyle/>
                    <a:p>
                      <a:pPr algn="ctr" fontAlgn="ctr"/>
                      <a:r>
                        <a:rPr lang="en-US" sz="1200" b="0" i="0" u="none" strike="noStrike">
                          <a:solidFill>
                            <a:srgbClr val="000000"/>
                          </a:solidFill>
                          <a:effectLst/>
                          <a:latin typeface="+mn-lt"/>
                        </a:rPr>
                        <a:t>-50.9</a:t>
                      </a:r>
                    </a:p>
                  </a:txBody>
                  <a:tcPr marL="7620" marR="7620" marT="7620" marB="0" anchor="ctr"/>
                </a:tc>
                <a:tc>
                  <a:txBody>
                    <a:bodyPr/>
                    <a:lstStyle/>
                    <a:p>
                      <a:pPr algn="ctr" fontAlgn="ctr"/>
                      <a:r>
                        <a:rPr lang="en-US" sz="1200" b="0" i="0" u="none" strike="noStrike" dirty="0">
                          <a:solidFill>
                            <a:srgbClr val="000000"/>
                          </a:solidFill>
                          <a:effectLst/>
                          <a:latin typeface="+mn-lt"/>
                        </a:rPr>
                        <a:t>-50.6</a:t>
                      </a:r>
                    </a:p>
                  </a:txBody>
                  <a:tcPr marL="7620" marR="7620" marT="7620" marB="0" anchor="ctr"/>
                </a:tc>
                <a:extLst>
                  <a:ext uri="{0D108BD9-81ED-4DB2-BD59-A6C34878D82A}">
                    <a16:rowId xmlns:a16="http://schemas.microsoft.com/office/drawing/2014/main" val="728528582"/>
                  </a:ext>
                </a:extLst>
              </a:tr>
              <a:tr h="256032">
                <a:tc vMerge="1">
                  <a:txBody>
                    <a:bodyPr/>
                    <a:lstStyle/>
                    <a:p>
                      <a:endParaRPr lang="en-US"/>
                    </a:p>
                  </a:txBody>
                  <a:tcPr/>
                </a:tc>
                <a:tc>
                  <a:txBody>
                    <a:bodyPr/>
                    <a:lstStyle/>
                    <a:p>
                      <a:pPr algn="ctr" fontAlgn="ctr"/>
                      <a:r>
                        <a:rPr lang="en-US" sz="1200" b="0" i="0" u="none" strike="noStrike">
                          <a:solidFill>
                            <a:srgbClr val="000000"/>
                          </a:solidFill>
                          <a:effectLst/>
                          <a:latin typeface="+mn-lt"/>
                        </a:rPr>
                        <a:t>#6</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30</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29.2</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-52.1</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-51.8</a:t>
                      </a:r>
                    </a:p>
                  </a:txBody>
                  <a:tcPr marL="7620" marR="7620" marT="7620" marB="0" anchor="ctr">
                    <a:solidFill>
                      <a:schemeClr val="bg2">
                        <a:lumMod val="20000"/>
                        <a:lumOff val="80000"/>
                      </a:schemeClr>
                    </a:solidFill>
                  </a:tcPr>
                </a:tc>
                <a:extLst>
                  <a:ext uri="{0D108BD9-81ED-4DB2-BD59-A6C34878D82A}">
                    <a16:rowId xmlns:a16="http://schemas.microsoft.com/office/drawing/2014/main" val="2336542877"/>
                  </a:ext>
                </a:extLst>
              </a:tr>
              <a:tr h="256032">
                <a:tc vMerge="1">
                  <a:txBody>
                    <a:bodyPr/>
                    <a:lstStyle/>
                    <a:p>
                      <a:endParaRPr lang="en-US"/>
                    </a:p>
                  </a:txBody>
                  <a:tcPr/>
                </a:tc>
                <a:tc>
                  <a:txBody>
                    <a:bodyPr/>
                    <a:lstStyle/>
                    <a:p>
                      <a:pPr algn="ctr" fontAlgn="ctr"/>
                      <a:r>
                        <a:rPr lang="en-US" sz="1200" b="0" i="0" u="none" strike="noStrike">
                          <a:solidFill>
                            <a:srgbClr val="000000"/>
                          </a:solidFill>
                          <a:effectLst/>
                          <a:latin typeface="+mn-lt"/>
                        </a:rPr>
                        <a:t>#7</a:t>
                      </a:r>
                    </a:p>
                  </a:txBody>
                  <a:tcPr marL="7620" marR="7620" marT="7620" marB="0" anchor="ctr"/>
                </a:tc>
                <a:tc>
                  <a:txBody>
                    <a:bodyPr/>
                    <a:lstStyle/>
                    <a:p>
                      <a:pPr algn="ctr" fontAlgn="ctr"/>
                      <a:r>
                        <a:rPr lang="en-US" sz="1200" b="0" i="0" u="none" strike="noStrike">
                          <a:solidFill>
                            <a:srgbClr val="000000"/>
                          </a:solidFill>
                          <a:effectLst/>
                          <a:latin typeface="+mn-lt"/>
                        </a:rPr>
                        <a:t>30</a:t>
                      </a:r>
                    </a:p>
                  </a:txBody>
                  <a:tcPr marL="7620" marR="7620" marT="7620" marB="0" anchor="ctr"/>
                </a:tc>
                <a:tc>
                  <a:txBody>
                    <a:bodyPr/>
                    <a:lstStyle/>
                    <a:p>
                      <a:pPr algn="ctr" fontAlgn="ctr"/>
                      <a:r>
                        <a:rPr lang="en-US" sz="1200" b="0" i="0" u="none" strike="noStrike">
                          <a:solidFill>
                            <a:srgbClr val="000000"/>
                          </a:solidFill>
                          <a:effectLst/>
                          <a:latin typeface="+mn-lt"/>
                        </a:rPr>
                        <a:t>28.4</a:t>
                      </a:r>
                    </a:p>
                  </a:txBody>
                  <a:tcPr marL="7620" marR="7620" marT="7620" marB="0" anchor="ctr"/>
                </a:tc>
                <a:tc>
                  <a:txBody>
                    <a:bodyPr/>
                    <a:lstStyle/>
                    <a:p>
                      <a:pPr algn="ctr" fontAlgn="ctr"/>
                      <a:r>
                        <a:rPr lang="en-US" sz="1200" b="0" i="0" u="none" strike="noStrike">
                          <a:solidFill>
                            <a:srgbClr val="000000"/>
                          </a:solidFill>
                          <a:effectLst/>
                          <a:latin typeface="+mn-lt"/>
                        </a:rPr>
                        <a:t>-50.1</a:t>
                      </a:r>
                    </a:p>
                  </a:txBody>
                  <a:tcPr marL="7620" marR="7620" marT="7620" marB="0" anchor="ctr"/>
                </a:tc>
                <a:tc>
                  <a:txBody>
                    <a:bodyPr/>
                    <a:lstStyle/>
                    <a:p>
                      <a:pPr algn="ctr" fontAlgn="ctr"/>
                      <a:r>
                        <a:rPr lang="en-US" sz="1200" b="0" i="0" u="none" strike="noStrike">
                          <a:solidFill>
                            <a:srgbClr val="000000"/>
                          </a:solidFill>
                          <a:effectLst/>
                          <a:latin typeface="+mn-lt"/>
                        </a:rPr>
                        <a:t>-50.0</a:t>
                      </a:r>
                    </a:p>
                  </a:txBody>
                  <a:tcPr marL="7620" marR="7620" marT="7620" marB="0" anchor="ctr"/>
                </a:tc>
                <a:extLst>
                  <a:ext uri="{0D108BD9-81ED-4DB2-BD59-A6C34878D82A}">
                    <a16:rowId xmlns:a16="http://schemas.microsoft.com/office/drawing/2014/main" val="2040130603"/>
                  </a:ext>
                </a:extLst>
              </a:tr>
              <a:tr h="256032">
                <a:tc vMerge="1">
                  <a:txBody>
                    <a:bodyPr/>
                    <a:lstStyle/>
                    <a:p>
                      <a:endParaRPr lang="en-US"/>
                    </a:p>
                  </a:txBody>
                  <a:tcPr/>
                </a:tc>
                <a:tc>
                  <a:txBody>
                    <a:bodyPr/>
                    <a:lstStyle/>
                    <a:p>
                      <a:pPr algn="ctr" fontAlgn="ctr"/>
                      <a:r>
                        <a:rPr lang="en-US" sz="1200" b="0" i="0" u="none" strike="noStrike">
                          <a:solidFill>
                            <a:srgbClr val="000000"/>
                          </a:solidFill>
                          <a:effectLst/>
                          <a:latin typeface="+mn-lt"/>
                        </a:rPr>
                        <a:t>#8</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30</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28.4</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-51.1</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-51.1</a:t>
                      </a:r>
                    </a:p>
                  </a:txBody>
                  <a:tcPr marL="7620" marR="7620" marT="7620" marB="0" anchor="ctr">
                    <a:solidFill>
                      <a:schemeClr val="bg2">
                        <a:lumMod val="20000"/>
                        <a:lumOff val="80000"/>
                      </a:schemeClr>
                    </a:solidFill>
                  </a:tcPr>
                </a:tc>
                <a:extLst>
                  <a:ext uri="{0D108BD9-81ED-4DB2-BD59-A6C34878D82A}">
                    <a16:rowId xmlns:a16="http://schemas.microsoft.com/office/drawing/2014/main" val="2373915172"/>
                  </a:ext>
                </a:extLst>
              </a:tr>
              <a:tr h="256032">
                <a:tc vMerge="1">
                  <a:txBody>
                    <a:bodyPr/>
                    <a:lstStyle/>
                    <a:p>
                      <a:endParaRPr lang="en-US"/>
                    </a:p>
                  </a:txBody>
                  <a:tcPr/>
                </a:tc>
                <a:tc>
                  <a:txBody>
                    <a:bodyPr/>
                    <a:lstStyle/>
                    <a:p>
                      <a:pPr algn="ctr" fontAlgn="ctr"/>
                      <a:r>
                        <a:rPr lang="en-US" sz="1200" b="0" i="0" u="none" strike="noStrike">
                          <a:solidFill>
                            <a:srgbClr val="000000"/>
                          </a:solidFill>
                          <a:effectLst/>
                          <a:latin typeface="+mn-lt"/>
                        </a:rPr>
                        <a:t>#9</a:t>
                      </a:r>
                    </a:p>
                  </a:txBody>
                  <a:tcPr marL="7620" marR="7620" marT="7620" marB="0" anchor="ctr"/>
                </a:tc>
                <a:tc>
                  <a:txBody>
                    <a:bodyPr/>
                    <a:lstStyle/>
                    <a:p>
                      <a:pPr algn="ctr" fontAlgn="ctr"/>
                      <a:r>
                        <a:rPr lang="en-US" sz="1200" b="0" i="0" u="none" strike="noStrike">
                          <a:solidFill>
                            <a:srgbClr val="000000"/>
                          </a:solidFill>
                          <a:effectLst/>
                          <a:latin typeface="+mn-lt"/>
                        </a:rPr>
                        <a:t>30</a:t>
                      </a:r>
                    </a:p>
                  </a:txBody>
                  <a:tcPr marL="7620" marR="7620" marT="7620" marB="0" anchor="ctr"/>
                </a:tc>
                <a:tc>
                  <a:txBody>
                    <a:bodyPr/>
                    <a:lstStyle/>
                    <a:p>
                      <a:pPr algn="ctr" fontAlgn="ctr"/>
                      <a:r>
                        <a:rPr lang="en-US" sz="1200" b="0" i="0" u="none" strike="noStrike" dirty="0">
                          <a:solidFill>
                            <a:srgbClr val="000000"/>
                          </a:solidFill>
                          <a:effectLst/>
                          <a:latin typeface="+mn-lt"/>
                        </a:rPr>
                        <a:t>29.2</a:t>
                      </a:r>
                    </a:p>
                  </a:txBody>
                  <a:tcPr marL="7620" marR="7620" marT="7620" marB="0" anchor="ctr"/>
                </a:tc>
                <a:tc>
                  <a:txBody>
                    <a:bodyPr/>
                    <a:lstStyle/>
                    <a:p>
                      <a:pPr algn="ctr" fontAlgn="ctr"/>
                      <a:r>
                        <a:rPr lang="en-US" sz="1200" b="0" i="0" u="none" strike="noStrike">
                          <a:solidFill>
                            <a:srgbClr val="000000"/>
                          </a:solidFill>
                          <a:effectLst/>
                          <a:latin typeface="+mn-lt"/>
                        </a:rPr>
                        <a:t>-48.9</a:t>
                      </a:r>
                    </a:p>
                  </a:txBody>
                  <a:tcPr marL="7620" marR="7620" marT="7620" marB="0" anchor="ctr"/>
                </a:tc>
                <a:tc>
                  <a:txBody>
                    <a:bodyPr/>
                    <a:lstStyle/>
                    <a:p>
                      <a:pPr algn="ctr" fontAlgn="ctr"/>
                      <a:r>
                        <a:rPr lang="en-US" sz="1200" b="0" i="0" u="none" strike="noStrike">
                          <a:solidFill>
                            <a:srgbClr val="000000"/>
                          </a:solidFill>
                          <a:effectLst/>
                          <a:latin typeface="+mn-lt"/>
                        </a:rPr>
                        <a:t>-48.8</a:t>
                      </a:r>
                    </a:p>
                  </a:txBody>
                  <a:tcPr marL="7620" marR="7620" marT="7620" marB="0" anchor="ctr"/>
                </a:tc>
                <a:extLst>
                  <a:ext uri="{0D108BD9-81ED-4DB2-BD59-A6C34878D82A}">
                    <a16:rowId xmlns:a16="http://schemas.microsoft.com/office/drawing/2014/main" val="1394583996"/>
                  </a:ext>
                </a:extLst>
              </a:tr>
              <a:tr h="256032">
                <a:tc vMerge="1">
                  <a:txBody>
                    <a:bodyPr/>
                    <a:lstStyle/>
                    <a:p>
                      <a:endParaRPr lang="en-US"/>
                    </a:p>
                  </a:txBody>
                  <a:tcPr/>
                </a:tc>
                <a:tc>
                  <a:txBody>
                    <a:bodyPr/>
                    <a:lstStyle/>
                    <a:p>
                      <a:pPr algn="ctr" fontAlgn="ctr"/>
                      <a:r>
                        <a:rPr lang="en-US" sz="1200" b="0" i="0" u="none" strike="noStrike">
                          <a:solidFill>
                            <a:srgbClr val="000000"/>
                          </a:solidFill>
                          <a:effectLst/>
                          <a:latin typeface="+mn-lt"/>
                        </a:rPr>
                        <a:t>#10</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30</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29.1</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-49.3</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-49.3</a:t>
                      </a:r>
                    </a:p>
                  </a:txBody>
                  <a:tcPr marL="7620" marR="7620" marT="7620" marB="0" anchor="ctr">
                    <a:solidFill>
                      <a:schemeClr val="bg2">
                        <a:lumMod val="20000"/>
                        <a:lumOff val="80000"/>
                      </a:schemeClr>
                    </a:solidFill>
                  </a:tcPr>
                </a:tc>
                <a:extLst>
                  <a:ext uri="{0D108BD9-81ED-4DB2-BD59-A6C34878D82A}">
                    <a16:rowId xmlns:a16="http://schemas.microsoft.com/office/drawing/2014/main" val="1494742659"/>
                  </a:ext>
                </a:extLst>
              </a:tr>
              <a:tr h="256032">
                <a:tc vMerge="1">
                  <a:txBody>
                    <a:bodyPr/>
                    <a:lstStyle/>
                    <a:p>
                      <a:endParaRPr lang="en-US"/>
                    </a:p>
                  </a:txBody>
                  <a:tcPr/>
                </a:tc>
                <a:tc>
                  <a:txBody>
                    <a:bodyPr/>
                    <a:lstStyle/>
                    <a:p>
                      <a:pPr algn="ctr" fontAlgn="ctr"/>
                      <a:r>
                        <a:rPr lang="en-US" sz="1200" b="0" i="0" u="none" strike="noStrike">
                          <a:solidFill>
                            <a:srgbClr val="000000"/>
                          </a:solidFill>
                          <a:effectLst/>
                          <a:latin typeface="+mn-lt"/>
                        </a:rPr>
                        <a:t>#11</a:t>
                      </a:r>
                    </a:p>
                  </a:txBody>
                  <a:tcPr marL="7620" marR="7620" marT="7620" marB="0" anchor="ctr"/>
                </a:tc>
                <a:tc>
                  <a:txBody>
                    <a:bodyPr/>
                    <a:lstStyle/>
                    <a:p>
                      <a:pPr algn="ctr" fontAlgn="ctr"/>
                      <a:r>
                        <a:rPr lang="en-US" sz="1200" b="0" i="0" u="none" strike="noStrike">
                          <a:solidFill>
                            <a:srgbClr val="000000"/>
                          </a:solidFill>
                          <a:effectLst/>
                          <a:latin typeface="+mn-lt"/>
                        </a:rPr>
                        <a:t>30</a:t>
                      </a:r>
                    </a:p>
                  </a:txBody>
                  <a:tcPr marL="7620" marR="7620" marT="7620" marB="0" anchor="ctr"/>
                </a:tc>
                <a:tc>
                  <a:txBody>
                    <a:bodyPr/>
                    <a:lstStyle/>
                    <a:p>
                      <a:pPr algn="ctr" fontAlgn="ctr"/>
                      <a:r>
                        <a:rPr lang="en-US" sz="1200" b="0" i="0" u="none" strike="noStrike">
                          <a:solidFill>
                            <a:srgbClr val="000000"/>
                          </a:solidFill>
                          <a:effectLst/>
                          <a:latin typeface="+mn-lt"/>
                        </a:rPr>
                        <a:t>29.2</a:t>
                      </a:r>
                    </a:p>
                  </a:txBody>
                  <a:tcPr marL="7620" marR="7620" marT="7620" marB="0" anchor="ctr"/>
                </a:tc>
                <a:tc>
                  <a:txBody>
                    <a:bodyPr/>
                    <a:lstStyle/>
                    <a:p>
                      <a:pPr algn="ctr" fontAlgn="ctr"/>
                      <a:r>
                        <a:rPr lang="en-US" sz="1200" b="0" i="0" u="none" strike="noStrike">
                          <a:solidFill>
                            <a:srgbClr val="000000"/>
                          </a:solidFill>
                          <a:effectLst/>
                          <a:latin typeface="+mn-lt"/>
                        </a:rPr>
                        <a:t>-48.5</a:t>
                      </a:r>
                    </a:p>
                  </a:txBody>
                  <a:tcPr marL="7620" marR="7620" marT="7620" marB="0" anchor="ctr"/>
                </a:tc>
                <a:tc>
                  <a:txBody>
                    <a:bodyPr/>
                    <a:lstStyle/>
                    <a:p>
                      <a:pPr algn="ctr" fontAlgn="ctr"/>
                      <a:r>
                        <a:rPr lang="en-US" sz="1200" b="0" i="0" u="none" strike="noStrike">
                          <a:solidFill>
                            <a:srgbClr val="000000"/>
                          </a:solidFill>
                          <a:effectLst/>
                          <a:latin typeface="+mn-lt"/>
                        </a:rPr>
                        <a:t>-48.3</a:t>
                      </a:r>
                    </a:p>
                  </a:txBody>
                  <a:tcPr marL="7620" marR="7620" marT="7620" marB="0" anchor="ctr"/>
                </a:tc>
                <a:extLst>
                  <a:ext uri="{0D108BD9-81ED-4DB2-BD59-A6C34878D82A}">
                    <a16:rowId xmlns:a16="http://schemas.microsoft.com/office/drawing/2014/main" val="2097934109"/>
                  </a:ext>
                </a:extLst>
              </a:tr>
              <a:tr h="256032">
                <a:tc vMerge="1">
                  <a:txBody>
                    <a:bodyPr/>
                    <a:lstStyle/>
                    <a:p>
                      <a:endParaRPr lang="en-US"/>
                    </a:p>
                  </a:txBody>
                  <a:tcPr/>
                </a:tc>
                <a:tc>
                  <a:txBody>
                    <a:bodyPr/>
                    <a:lstStyle/>
                    <a:p>
                      <a:pPr algn="ctr" fontAlgn="ctr"/>
                      <a:r>
                        <a:rPr lang="en-US" sz="1200" b="0" i="0" u="none" strike="noStrike">
                          <a:solidFill>
                            <a:srgbClr val="000000"/>
                          </a:solidFill>
                          <a:effectLst/>
                          <a:latin typeface="+mn-lt"/>
                        </a:rPr>
                        <a:t>#12</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30</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29.2</a:t>
                      </a:r>
                    </a:p>
                  </a:txBody>
                  <a:tcPr marL="7620" marR="7620" marT="7620" marB="0" anchor="ctr">
                    <a:solidFill>
                      <a:schemeClr val="bg2">
                        <a:lumMod val="20000"/>
                        <a:lumOff val="80000"/>
                      </a:schemeClr>
                    </a:solidFill>
                  </a:tcPr>
                </a:tc>
                <a:tc>
                  <a:txBody>
                    <a:bodyPr/>
                    <a:lstStyle/>
                    <a:p>
                      <a:pPr algn="ctr" fontAlgn="ctr"/>
                      <a:r>
                        <a:rPr lang="en-US" sz="1200" b="0" i="0" u="none" strike="noStrike">
                          <a:solidFill>
                            <a:srgbClr val="000000"/>
                          </a:solidFill>
                          <a:effectLst/>
                          <a:latin typeface="+mn-lt"/>
                        </a:rPr>
                        <a:t>-48.2</a:t>
                      </a:r>
                    </a:p>
                  </a:txBody>
                  <a:tcPr marL="7620" marR="7620" marT="7620" marB="0" anchor="ctr">
                    <a:solidFill>
                      <a:schemeClr val="bg2">
                        <a:lumMod val="20000"/>
                        <a:lumOff val="80000"/>
                      </a:schemeClr>
                    </a:solidFill>
                  </a:tcPr>
                </a:tc>
                <a:tc>
                  <a:txBody>
                    <a:bodyPr/>
                    <a:lstStyle/>
                    <a:p>
                      <a:pPr algn="ctr" fontAlgn="ctr"/>
                      <a:r>
                        <a:rPr lang="en-US" sz="1200" b="0" i="0" u="none" strike="noStrike" dirty="0">
                          <a:solidFill>
                            <a:srgbClr val="000000"/>
                          </a:solidFill>
                          <a:effectLst/>
                          <a:latin typeface="+mn-lt"/>
                        </a:rPr>
                        <a:t>-48.2</a:t>
                      </a:r>
                    </a:p>
                  </a:txBody>
                  <a:tcPr marL="7620" marR="7620" marT="7620" marB="0" anchor="ctr">
                    <a:solidFill>
                      <a:schemeClr val="bg2">
                        <a:lumMod val="20000"/>
                        <a:lumOff val="80000"/>
                      </a:schemeClr>
                    </a:solidFill>
                  </a:tcPr>
                </a:tc>
                <a:extLst>
                  <a:ext uri="{0D108BD9-81ED-4DB2-BD59-A6C34878D82A}">
                    <a16:rowId xmlns:a16="http://schemas.microsoft.com/office/drawing/2014/main" val="1060785422"/>
                  </a:ext>
                </a:extLst>
              </a:tr>
            </a:tbl>
          </a:graphicData>
        </a:graphic>
      </p:graphicFrame>
      <p:sp>
        <p:nvSpPr>
          <p:cNvPr id="7" name="TextBox 6">
            <a:extLst>
              <a:ext uri="{FF2B5EF4-FFF2-40B4-BE49-F238E27FC236}">
                <a16:creationId xmlns:a16="http://schemas.microsoft.com/office/drawing/2014/main" id="{334F53A7-5CEB-CFA8-AF33-CDE049B7AFAA}"/>
              </a:ext>
            </a:extLst>
          </p:cNvPr>
          <p:cNvSpPr txBox="1"/>
          <p:nvPr/>
        </p:nvSpPr>
        <p:spPr>
          <a:xfrm>
            <a:off x="4389120" y="6126480"/>
            <a:ext cx="5486400" cy="307777"/>
          </a:xfrm>
          <a:prstGeom prst="rect">
            <a:avLst/>
          </a:prstGeom>
          <a:noFill/>
        </p:spPr>
        <p:txBody>
          <a:bodyPr wrap="square" rtlCol="0">
            <a:spAutoFit/>
          </a:bodyPr>
          <a:lstStyle/>
          <a:p>
            <a:pPr algn="r"/>
            <a:r>
              <a:rPr lang="en-US" sz="1400" dirty="0">
                <a:solidFill>
                  <a:schemeClr val="tx1"/>
                </a:solidFill>
              </a:rPr>
              <a:t>* Operating Modes with gray background are modulated with 4-FSK.</a:t>
            </a:r>
            <a:endParaRPr lang="en-US" sz="2000" dirty="0">
              <a:solidFill>
                <a:schemeClr val="tx1"/>
              </a:solidFill>
            </a:endParaRPr>
          </a:p>
        </p:txBody>
      </p:sp>
    </p:spTree>
    <p:extLst>
      <p:ext uri="{BB962C8B-B14F-4D97-AF65-F5344CB8AC3E}">
        <p14:creationId xmlns:p14="http://schemas.microsoft.com/office/powerpoint/2010/main" val="295851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7B666-9CE9-923A-8584-34D50E3BB30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B3CEC34A-CFD7-2C30-2BD0-073DADBE142B}"/>
              </a:ext>
            </a:extLst>
          </p:cNvPr>
          <p:cNvSpPr>
            <a:spLocks noGrp="1"/>
          </p:cNvSpPr>
          <p:nvPr>
            <p:ph idx="1"/>
          </p:nvPr>
        </p:nvSpPr>
        <p:spPr/>
        <p:txBody>
          <a:bodyPr/>
          <a:lstStyle/>
          <a:p>
            <a:r>
              <a:rPr lang="en-US" dirty="0"/>
              <a:t>Our partial proposal for adding SUN FSK to the two Japanese VHF bands, namely the VHF-High Band and the UMITS Band, has been presented.</a:t>
            </a:r>
          </a:p>
          <a:p>
            <a:r>
              <a:rPr lang="en-US" dirty="0"/>
              <a:t>We will conduct a simulation study using the TG4ad channel model and the interference model, as outlined in the Next Generation SUN PHY Technical Guidance Document (DCN 15-24-0061-16).</a:t>
            </a:r>
            <a:endParaRPr lang="en-US" dirty="0">
              <a:solidFill>
                <a:schemeClr val="tx2"/>
              </a:solidFill>
            </a:endParaRPr>
          </a:p>
        </p:txBody>
      </p:sp>
      <p:sp>
        <p:nvSpPr>
          <p:cNvPr id="4" name="Slide Number Placeholder 3">
            <a:extLst>
              <a:ext uri="{FF2B5EF4-FFF2-40B4-BE49-F238E27FC236}">
                <a16:creationId xmlns:a16="http://schemas.microsoft.com/office/drawing/2014/main" id="{EAAF7C04-54FB-F2E5-6F8B-742EEABA9AD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014134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DB379-CBB1-A527-58E8-30D1BF706C1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DDEEE5E-4586-48E5-EC25-3270F2E8CD34}"/>
              </a:ext>
            </a:extLst>
          </p:cNvPr>
          <p:cNvSpPr>
            <a:spLocks noGrp="1"/>
          </p:cNvSpPr>
          <p:nvPr>
            <p:ph idx="1"/>
          </p:nvPr>
        </p:nvSpPr>
        <p:spPr/>
        <p:txBody>
          <a:bodyPr/>
          <a:lstStyle/>
          <a:p>
            <a:pPr marL="0" indent="0">
              <a:buNone/>
            </a:pPr>
            <a:r>
              <a:rPr lang="en-US" sz="2000" dirty="0"/>
              <a:t>[1] M. Takai, S. Kitazawa, S. </a:t>
            </a:r>
            <a:r>
              <a:rPr lang="en-US" sz="2000" dirty="0" err="1"/>
              <a:t>Kajita</a:t>
            </a:r>
            <a:r>
              <a:rPr lang="en-US" sz="2000" dirty="0"/>
              <a:t>, “Diversified Range IoT (DR-IoT) for Disaster Response Applications,” DCN: 802.15-24/0507r1.</a:t>
            </a:r>
          </a:p>
          <a:p>
            <a:pPr marL="0" indent="0">
              <a:buNone/>
            </a:pPr>
            <a:r>
              <a:rPr lang="en-US" sz="2000" dirty="0"/>
              <a:t>[2] Ministry of Internal Affairs and Communications, “</a:t>
            </a:r>
            <a:r>
              <a:rPr lang="en-US" sz="2000" dirty="0">
                <a:hlinkClick r:id="rId2"/>
              </a:rPr>
              <a:t>FY 2022 Spectrum Reorganization Action Plan</a:t>
            </a:r>
            <a:r>
              <a:rPr lang="en-US" sz="2000" dirty="0"/>
              <a:t>,” (Abstract, Japanese).</a:t>
            </a:r>
          </a:p>
          <a:p>
            <a:pPr marL="0" indent="0">
              <a:buNone/>
            </a:pPr>
            <a:r>
              <a:rPr lang="en-US" sz="2000" dirty="0"/>
              <a:t>[3] Ministry of Internal Affairs and Communications, “</a:t>
            </a:r>
            <a:r>
              <a:rPr lang="en-US" sz="2000" dirty="0">
                <a:hlinkClick r:id="rId3"/>
              </a:rPr>
              <a:t>Consultation on the regulatory rules of the VHF-High Band</a:t>
            </a:r>
            <a:r>
              <a:rPr lang="en-US" sz="2000" dirty="0"/>
              <a:t>,” (Japanese).</a:t>
            </a:r>
          </a:p>
          <a:p>
            <a:pPr marL="0" indent="0">
              <a:buNone/>
            </a:pPr>
            <a:r>
              <a:rPr lang="en-US" sz="2000" dirty="0"/>
              <a:t>[4] Information and Communications Council, “</a:t>
            </a:r>
            <a:r>
              <a:rPr lang="en-US" sz="2000" dirty="0">
                <a:hlinkClick r:id="rId4"/>
              </a:rPr>
              <a:t>Report on the regulatory rules of the 169 MHz band systems</a:t>
            </a:r>
            <a:r>
              <a:rPr lang="en-US" sz="2000" dirty="0"/>
              <a:t>,” (Japanese).</a:t>
            </a:r>
          </a:p>
          <a:p>
            <a:pPr marL="0" indent="0">
              <a:buNone/>
            </a:pPr>
            <a:endParaRPr lang="en-US" dirty="0"/>
          </a:p>
        </p:txBody>
      </p:sp>
      <p:sp>
        <p:nvSpPr>
          <p:cNvPr id="4" name="Slide Number Placeholder 3">
            <a:extLst>
              <a:ext uri="{FF2B5EF4-FFF2-40B4-BE49-F238E27FC236}">
                <a16:creationId xmlns:a16="http://schemas.microsoft.com/office/drawing/2014/main" id="{BB882944-3FEF-3DCD-0A8A-E5224793D66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11329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96CB1C-9761-F49D-940F-23C3AAE67067}"/>
              </a:ext>
            </a:extLst>
          </p:cNvPr>
          <p:cNvSpPr>
            <a:spLocks noGrp="1"/>
          </p:cNvSpPr>
          <p:nvPr>
            <p:ph type="title"/>
          </p:nvPr>
        </p:nvSpPr>
        <p:spPr/>
        <p:txBody>
          <a:bodyPr/>
          <a:lstStyle/>
          <a:p>
            <a:r>
              <a:rPr lang="en-US" dirty="0"/>
              <a:t>Background</a:t>
            </a:r>
          </a:p>
        </p:txBody>
      </p:sp>
      <p:sp>
        <p:nvSpPr>
          <p:cNvPr id="6" name="Content Placeholder 5">
            <a:extLst>
              <a:ext uri="{FF2B5EF4-FFF2-40B4-BE49-F238E27FC236}">
                <a16:creationId xmlns:a16="http://schemas.microsoft.com/office/drawing/2014/main" id="{C463CE2E-2793-4222-F4E5-CF68954C6E1F}"/>
              </a:ext>
            </a:extLst>
          </p:cNvPr>
          <p:cNvSpPr>
            <a:spLocks noGrp="1"/>
          </p:cNvSpPr>
          <p:nvPr>
            <p:ph idx="1"/>
          </p:nvPr>
        </p:nvSpPr>
        <p:spPr/>
        <p:txBody>
          <a:bodyPr/>
          <a:lstStyle/>
          <a:p>
            <a:r>
              <a:rPr lang="en-US" dirty="0"/>
              <a:t>Japanese VHF-High Band</a:t>
            </a:r>
          </a:p>
          <a:p>
            <a:pPr lvl="1"/>
            <a:r>
              <a:rPr lang="en-US" dirty="0"/>
              <a:t>The Ministry of Internal Affairs and Communications (MIC) is in the process of initial round of rule-making to introduce Narrowband IoT Communication Systems in the Japanese VHF-High band (</a:t>
            </a:r>
            <a:r>
              <a:rPr lang="en-US" altLang="en-JP" dirty="0"/>
              <a:t>170 – 177.5 and 217.5 – 222 MHz</a:t>
            </a:r>
            <a:r>
              <a:rPr lang="en-US" dirty="0"/>
              <a:t>). One of their primary use cases is public safety applications including disaster response and recovery operations.</a:t>
            </a:r>
          </a:p>
          <a:p>
            <a:pPr lvl="1"/>
            <a:r>
              <a:rPr lang="en-US" dirty="0"/>
              <a:t>SUN FSK and SUN OFDM already defined in other frequency bands are being considered as the foundation for the initial rules [3]. However, it is anticipated that standards tailored specifically for the VHF-High Band will be developed before the second round of rule-making begins.</a:t>
            </a:r>
          </a:p>
          <a:p>
            <a:r>
              <a:rPr lang="en-US" dirty="0"/>
              <a:t>Japanese Unmanned Mobile Image Transmission System (UMITS) Band</a:t>
            </a:r>
          </a:p>
          <a:p>
            <a:pPr lvl="1"/>
            <a:r>
              <a:rPr lang="en-US" dirty="0"/>
              <a:t>The MIC is also exploring the possibility of implementing narrowband channelization in the UMITS band (169.05–169.3575 MHz and 169.8075–170 MHz) to improve spectrum utilization for command and control (C2) links used in unmanned aerial vehicle (UAV) operations.</a:t>
            </a:r>
          </a:p>
          <a:p>
            <a:pPr lvl="1"/>
            <a:r>
              <a:rPr lang="en-US" dirty="0"/>
              <a:t>Currently, no specific channel spacing or channel plan exists for narrowband channels in the rules governing this licensed band. However, a standardized channel plan with defined channel spacing is being considered to facilitate better spectrum management.</a:t>
            </a:r>
          </a:p>
          <a:p>
            <a:endParaRPr lang="en-US" dirty="0"/>
          </a:p>
        </p:txBody>
      </p:sp>
      <p:sp>
        <p:nvSpPr>
          <p:cNvPr id="2" name="Slide Number Placeholder 1">
            <a:extLst>
              <a:ext uri="{FF2B5EF4-FFF2-40B4-BE49-F238E27FC236}">
                <a16:creationId xmlns:a16="http://schemas.microsoft.com/office/drawing/2014/main" id="{92D94C41-7C3C-1C84-8A1B-3B50B937D63D}"/>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1902498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48EEF-0FE3-215B-357A-6C12FD22046F}"/>
              </a:ext>
            </a:extLst>
          </p:cNvPr>
          <p:cNvSpPr>
            <a:spLocks noGrp="1"/>
          </p:cNvSpPr>
          <p:nvPr>
            <p:ph type="title"/>
          </p:nvPr>
        </p:nvSpPr>
        <p:spPr/>
        <p:txBody>
          <a:bodyPr/>
          <a:lstStyle/>
          <a:p>
            <a:r>
              <a:rPr lang="en-US" dirty="0"/>
              <a:t>Purpose and Scope of this proposal</a:t>
            </a:r>
          </a:p>
        </p:txBody>
      </p:sp>
      <p:sp>
        <p:nvSpPr>
          <p:cNvPr id="3" name="Content Placeholder 2">
            <a:extLst>
              <a:ext uri="{FF2B5EF4-FFF2-40B4-BE49-F238E27FC236}">
                <a16:creationId xmlns:a16="http://schemas.microsoft.com/office/drawing/2014/main" id="{8EC89E33-8AE2-FE17-722E-CDDAD5B99DE9}"/>
              </a:ext>
            </a:extLst>
          </p:cNvPr>
          <p:cNvSpPr>
            <a:spLocks noGrp="1"/>
          </p:cNvSpPr>
          <p:nvPr>
            <p:ph idx="1"/>
          </p:nvPr>
        </p:nvSpPr>
        <p:spPr/>
        <p:txBody>
          <a:bodyPr/>
          <a:lstStyle/>
          <a:p>
            <a:r>
              <a:rPr lang="en-US" dirty="0"/>
              <a:t>This partial proposal aims to add a set of operating modes to the SUN PHY for the Japanese VHF-High Band and UMITS Band, aligning with the rules currently being considered or investigated.</a:t>
            </a:r>
          </a:p>
          <a:p>
            <a:r>
              <a:rPr lang="en-US" dirty="0"/>
              <a:t>This proposal focuses exclusively on SUN FSK for the following reasons:</a:t>
            </a:r>
          </a:p>
          <a:p>
            <a:pPr lvl="1"/>
            <a:r>
              <a:rPr lang="en-US" dirty="0"/>
              <a:t>The proposed operating modes should be compatible with off-the-shelf IEEE 802.15.4 radio modules to reduce device manufacturing time and costs.</a:t>
            </a:r>
          </a:p>
          <a:p>
            <a:pPr lvl="1"/>
            <a:r>
              <a:rPr lang="en-US" dirty="0"/>
              <a:t>Off-the-shelf IEEE 802.15.4 radio modules designed for Wireless M-Bus (N mode) in the 169 MHz band are available, offering some programmability in operating frequencies, modulation, and channel parameters for the Japanese VHF bands.</a:t>
            </a:r>
          </a:p>
          <a:p>
            <a:pPr lvl="1"/>
            <a:r>
              <a:rPr lang="en-US" dirty="0"/>
              <a:t>Adopting a constant envelope modulation scheme like FSK is both energy-efficient and cost-effective for high-power transmission radios, as it significantly reduces the performance requirements for power amplifiers compared to non-constant envelope modulation schemes.</a:t>
            </a:r>
          </a:p>
          <a:p>
            <a:r>
              <a:rPr lang="en-US" dirty="0"/>
              <a:t>This proposal is partial and can be merged with other proposals for the same frequency bands, if applicable.</a:t>
            </a:r>
          </a:p>
          <a:p>
            <a:endParaRPr lang="en-US" dirty="0"/>
          </a:p>
        </p:txBody>
      </p:sp>
      <p:sp>
        <p:nvSpPr>
          <p:cNvPr id="4" name="Slide Number Placeholder 3">
            <a:extLst>
              <a:ext uri="{FF2B5EF4-FFF2-40B4-BE49-F238E27FC236}">
                <a16:creationId xmlns:a16="http://schemas.microsoft.com/office/drawing/2014/main" id="{8C193557-C668-3D6E-4C03-AAEC6F949F6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809266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169DC-9D85-4C66-345F-2E2A43149D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249912-4546-6EFA-9CEA-D1915CC42A21}"/>
              </a:ext>
            </a:extLst>
          </p:cNvPr>
          <p:cNvSpPr>
            <a:spLocks noGrp="1"/>
          </p:cNvSpPr>
          <p:nvPr>
            <p:ph type="title"/>
          </p:nvPr>
        </p:nvSpPr>
        <p:spPr/>
        <p:txBody>
          <a:bodyPr/>
          <a:lstStyle/>
          <a:p>
            <a:r>
              <a:rPr lang="en-US" dirty="0"/>
              <a:t>Proposed Changes to the Existing SUN FSK</a:t>
            </a:r>
          </a:p>
        </p:txBody>
      </p:sp>
      <p:sp>
        <p:nvSpPr>
          <p:cNvPr id="3" name="Content Placeholder 2">
            <a:extLst>
              <a:ext uri="{FF2B5EF4-FFF2-40B4-BE49-F238E27FC236}">
                <a16:creationId xmlns:a16="http://schemas.microsoft.com/office/drawing/2014/main" id="{806DC23E-6F19-07FB-E828-AA7B569AF1C7}"/>
              </a:ext>
            </a:extLst>
          </p:cNvPr>
          <p:cNvSpPr>
            <a:spLocks noGrp="1"/>
          </p:cNvSpPr>
          <p:nvPr>
            <p:ph idx="1"/>
          </p:nvPr>
        </p:nvSpPr>
        <p:spPr>
          <a:xfrm>
            <a:off x="914401" y="1600200"/>
            <a:ext cx="10360152" cy="4800600"/>
          </a:xfrm>
        </p:spPr>
        <p:txBody>
          <a:bodyPr/>
          <a:lstStyle/>
          <a:p>
            <a:r>
              <a:rPr lang="en-US" dirty="0"/>
              <a:t>This proposal aims to preserve the existing SUN Narrowband FSK standard with minimal modifications, except for the following aspects:</a:t>
            </a:r>
          </a:p>
          <a:p>
            <a:pPr lvl="1"/>
            <a:r>
              <a:rPr lang="en-US" b="1" dirty="0"/>
              <a:t>Support for a Wide Range of Data Rates</a:t>
            </a:r>
            <a:r>
              <a:rPr lang="en-US" dirty="0"/>
              <a:t>: The symbol period used for MAC and PHY timing parameters is adjusted to 20 µs, replacing the symbol period of operating mode #1 currently specified in the standard.</a:t>
            </a:r>
          </a:p>
          <a:p>
            <a:pPr lvl="1"/>
            <a:r>
              <a:rPr lang="en-US" b="1" dirty="0"/>
              <a:t>Coexistence with a Wide Range of Channel Bandwidths Using Energy Detection (ED)</a:t>
            </a:r>
            <a:r>
              <a:rPr lang="en-US" dirty="0"/>
              <a:t>: To enable coexistence among operations with different channel bandwidths, narrower channel operations may perform ED over a bandwidth wider than their operational bandwidth. The specific bandwidth for ED, as well as the necessity of performing ED, is determined by the regulatory requirements for the corresponding band.</a:t>
            </a:r>
          </a:p>
          <a:p>
            <a:endParaRPr lang="en-US" dirty="0"/>
          </a:p>
        </p:txBody>
      </p:sp>
      <p:sp>
        <p:nvSpPr>
          <p:cNvPr id="4" name="Slide Number Placeholder 3">
            <a:extLst>
              <a:ext uri="{FF2B5EF4-FFF2-40B4-BE49-F238E27FC236}">
                <a16:creationId xmlns:a16="http://schemas.microsoft.com/office/drawing/2014/main" id="{4DBA7F88-59FC-B832-C7E3-0CC2E550C59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288157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5BB03-BF54-5163-7E91-AD0874659763}"/>
              </a:ext>
            </a:extLst>
          </p:cNvPr>
          <p:cNvSpPr>
            <a:spLocks noGrp="1"/>
          </p:cNvSpPr>
          <p:nvPr>
            <p:ph type="title"/>
          </p:nvPr>
        </p:nvSpPr>
        <p:spPr/>
        <p:txBody>
          <a:bodyPr/>
          <a:lstStyle/>
          <a:p>
            <a:r>
              <a:rPr lang="en-US" dirty="0"/>
              <a:t>Proposed Changes to the Existing SUN FSK</a:t>
            </a:r>
          </a:p>
        </p:txBody>
      </p:sp>
      <p:sp>
        <p:nvSpPr>
          <p:cNvPr id="3" name="Content Placeholder 2">
            <a:extLst>
              <a:ext uri="{FF2B5EF4-FFF2-40B4-BE49-F238E27FC236}">
                <a16:creationId xmlns:a16="http://schemas.microsoft.com/office/drawing/2014/main" id="{8501A269-03AE-21A9-5CBE-A0004B67F255}"/>
              </a:ext>
            </a:extLst>
          </p:cNvPr>
          <p:cNvSpPr>
            <a:spLocks noGrp="1"/>
          </p:cNvSpPr>
          <p:nvPr>
            <p:ph idx="1"/>
          </p:nvPr>
        </p:nvSpPr>
        <p:spPr>
          <a:xfrm>
            <a:off x="914401" y="1600200"/>
            <a:ext cx="10360152" cy="4800600"/>
          </a:xfrm>
        </p:spPr>
        <p:txBody>
          <a:bodyPr/>
          <a:lstStyle/>
          <a:p>
            <a:r>
              <a:rPr lang="en-US" dirty="0"/>
              <a:t>A set of operating modes with varying channel bandwidths is proposed. Modes with narrower bandwidths provide extended communication range at reduced speeds, while those with wider bandwidths enable higher-speed communication over shorter distances.</a:t>
            </a:r>
          </a:p>
          <a:p>
            <a:pPr lvl="1"/>
            <a:r>
              <a:rPr lang="en-US" dirty="0"/>
              <a:t>To enable the coordinator to flexibly select the optimal mode based on the range and speed requirements of a given communication environment, multiple operating modes are defined, with data rates doubling incrementally, starting from the base data rate of the narrowest 12.5 kHz bandwidth.</a:t>
            </a:r>
          </a:p>
          <a:p>
            <a:r>
              <a:rPr lang="en-US" dirty="0"/>
              <a:t>The proposed data rates assume Gaussian filtering (BT = 0.5) and aim to maintain a consistent ratio to channel spacing (</a:t>
            </a:r>
            <a:r>
              <a:rPr lang="en-US" i="1" dirty="0"/>
              <a:t>R</a:t>
            </a:r>
            <a:r>
              <a:rPr lang="en-US" dirty="0"/>
              <a:t>) within the given frequency band. This approach seeks to maximize throughput while adhering to the Adjacent Channel Power Ratio (ACPR) requirements currently under consideration or investigation by local regulators.</a:t>
            </a:r>
          </a:p>
          <a:p>
            <a:pPr lvl="1"/>
            <a:r>
              <a:rPr lang="en-US" b="1" dirty="0"/>
              <a:t>VHF-High Band</a:t>
            </a:r>
            <a:r>
              <a:rPr lang="en-US" dirty="0"/>
              <a:t>: </a:t>
            </a:r>
            <a:r>
              <a:rPr lang="en-US" i="1" dirty="0"/>
              <a:t>R</a:t>
            </a:r>
            <a:r>
              <a:rPr lang="en-US" dirty="0"/>
              <a:t> = 0.75 or 0.8 (2-FSK) and 1.0 (4-FSK)</a:t>
            </a:r>
          </a:p>
          <a:p>
            <a:pPr lvl="2"/>
            <a:r>
              <a:rPr lang="en-US" dirty="0"/>
              <a:t>Target ACPR requirements: -25 </a:t>
            </a:r>
            <a:r>
              <a:rPr lang="en-US" dirty="0" err="1"/>
              <a:t>dBc</a:t>
            </a:r>
            <a:r>
              <a:rPr lang="en-US" dirty="0"/>
              <a:t> for adjacent channels and -35 </a:t>
            </a:r>
            <a:r>
              <a:rPr lang="en-US" dirty="0" err="1"/>
              <a:t>dBc</a:t>
            </a:r>
            <a:r>
              <a:rPr lang="en-US" dirty="0"/>
              <a:t> for alternate channels</a:t>
            </a:r>
          </a:p>
          <a:p>
            <a:pPr lvl="1"/>
            <a:r>
              <a:rPr lang="en-US" b="1" dirty="0"/>
              <a:t>UMITS Band</a:t>
            </a:r>
            <a:r>
              <a:rPr lang="en-US" dirty="0"/>
              <a:t>: </a:t>
            </a:r>
            <a:r>
              <a:rPr lang="en-US" i="1" dirty="0"/>
              <a:t>R</a:t>
            </a:r>
            <a:r>
              <a:rPr lang="en-US" dirty="0"/>
              <a:t> = 0.4 (2-FSK) and 0.64 (4-FSK)</a:t>
            </a:r>
          </a:p>
          <a:p>
            <a:pPr lvl="2"/>
            <a:r>
              <a:rPr lang="en-US" dirty="0"/>
              <a:t>Target ACPR requirement: -45 </a:t>
            </a:r>
            <a:r>
              <a:rPr lang="en-US" dirty="0" err="1"/>
              <a:t>dBc</a:t>
            </a:r>
            <a:r>
              <a:rPr lang="en-US" dirty="0"/>
              <a:t> for adjacent channels across all channel spacings</a:t>
            </a:r>
          </a:p>
        </p:txBody>
      </p:sp>
      <p:sp>
        <p:nvSpPr>
          <p:cNvPr id="4" name="Slide Number Placeholder 3">
            <a:extLst>
              <a:ext uri="{FF2B5EF4-FFF2-40B4-BE49-F238E27FC236}">
                <a16:creationId xmlns:a16="http://schemas.microsoft.com/office/drawing/2014/main" id="{E23C853B-0EA2-AFDD-9C85-02D3C331143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988234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2E806-C939-F579-39BF-899B43116DC0}"/>
              </a:ext>
            </a:extLst>
          </p:cNvPr>
          <p:cNvSpPr>
            <a:spLocks noGrp="1"/>
          </p:cNvSpPr>
          <p:nvPr>
            <p:ph type="title"/>
          </p:nvPr>
        </p:nvSpPr>
        <p:spPr/>
        <p:txBody>
          <a:bodyPr/>
          <a:lstStyle/>
          <a:p>
            <a:r>
              <a:rPr lang="en-US" altLang="en-JP" dirty="0"/>
              <a:t>Proposed M</a:t>
            </a:r>
            <a:r>
              <a:rPr lang="en-JP" altLang="en-JP" dirty="0"/>
              <a:t>odulation and </a:t>
            </a:r>
            <a:r>
              <a:rPr lang="en-US" altLang="en-JP" dirty="0"/>
              <a:t>C</a:t>
            </a:r>
            <a:r>
              <a:rPr lang="en-JP" altLang="en-JP" dirty="0"/>
              <a:t>hannel </a:t>
            </a:r>
            <a:r>
              <a:rPr lang="en-US" altLang="en-JP" dirty="0"/>
              <a:t>Parameters</a:t>
            </a:r>
            <a:br>
              <a:rPr lang="en-US" altLang="en-JP" dirty="0"/>
            </a:br>
            <a:r>
              <a:rPr lang="en-US" altLang="en-JP" dirty="0"/>
              <a:t>for the VHF-High Band</a:t>
            </a:r>
            <a:endParaRPr lang="en-US" dirty="0"/>
          </a:p>
        </p:txBody>
      </p:sp>
      <p:sp>
        <p:nvSpPr>
          <p:cNvPr id="3" name="Content Placeholder 2">
            <a:extLst>
              <a:ext uri="{FF2B5EF4-FFF2-40B4-BE49-F238E27FC236}">
                <a16:creationId xmlns:a16="http://schemas.microsoft.com/office/drawing/2014/main" id="{C5089888-E7B6-F5AF-31ED-6D9BF96A650B}"/>
              </a:ext>
            </a:extLst>
          </p:cNvPr>
          <p:cNvSpPr>
            <a:spLocks noGrp="1"/>
          </p:cNvSpPr>
          <p:nvPr>
            <p:ph idx="1"/>
          </p:nvPr>
        </p:nvSpPr>
        <p:spPr>
          <a:xfrm>
            <a:off x="914400" y="1600200"/>
            <a:ext cx="10360152" cy="4800600"/>
          </a:xfrm>
        </p:spPr>
        <p:txBody>
          <a:bodyPr/>
          <a:lstStyle/>
          <a:p>
            <a:r>
              <a:rPr lang="en-US" sz="1800" dirty="0"/>
              <a:t>Two data rates are defined for each channel spacing in the VHF-High Band. Both rates are modulated with 2-FSK for the 12.5 kHz channel spacing, where the lower rate is defined for long-range communications.</a:t>
            </a:r>
          </a:p>
          <a:p>
            <a:r>
              <a:rPr lang="en-US" sz="1800" dirty="0"/>
              <a:t>For all other channel spacings, the lower rate utilizes 2-FSK while the higher rate uses 4-FSK. The 4-FSK modulation requires a higher SNR but delivers a higher data rate within the same bandwidth.</a:t>
            </a:r>
          </a:p>
        </p:txBody>
      </p:sp>
      <p:sp>
        <p:nvSpPr>
          <p:cNvPr id="4" name="Slide Number Placeholder 3">
            <a:extLst>
              <a:ext uri="{FF2B5EF4-FFF2-40B4-BE49-F238E27FC236}">
                <a16:creationId xmlns:a16="http://schemas.microsoft.com/office/drawing/2014/main" id="{1DDD22AA-0A35-540F-679B-7AFAF60EFB4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aphicFrame>
        <p:nvGraphicFramePr>
          <p:cNvPr id="5" name="コンテンツ プレースホルダー 6">
            <a:extLst>
              <a:ext uri="{FF2B5EF4-FFF2-40B4-BE49-F238E27FC236}">
                <a16:creationId xmlns:a16="http://schemas.microsoft.com/office/drawing/2014/main" id="{AA2246FC-028F-6C04-DDAC-655CD040F3A5}"/>
              </a:ext>
            </a:extLst>
          </p:cNvPr>
          <p:cNvGraphicFramePr>
            <a:graphicFrameLocks/>
          </p:cNvGraphicFramePr>
          <p:nvPr>
            <p:extLst>
              <p:ext uri="{D42A27DB-BD31-4B8C-83A1-F6EECF244321}">
                <p14:modId xmlns:p14="http://schemas.microsoft.com/office/powerpoint/2010/main" val="231969648"/>
              </p:ext>
            </p:extLst>
          </p:nvPr>
        </p:nvGraphicFramePr>
        <p:xfrm>
          <a:off x="1097280" y="3017520"/>
          <a:ext cx="10058400" cy="3352800"/>
        </p:xfrm>
        <a:graphic>
          <a:graphicData uri="http://schemas.openxmlformats.org/drawingml/2006/table">
            <a:tbl>
              <a:tblPr firstRow="1" bandRow="1">
                <a:tableStyleId>{5940675A-B579-460E-94D1-54222C63F5DA}</a:tableStyleId>
              </a:tblPr>
              <a:tblGrid>
                <a:gridCol w="164592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3674779847"/>
                    </a:ext>
                  </a:extLst>
                </a:gridCol>
              </a:tblGrid>
              <a:tr h="274320">
                <a:tc rowSpan="2">
                  <a:txBody>
                    <a:bodyPr/>
                    <a:lstStyle/>
                    <a:p>
                      <a:pPr algn="ctr"/>
                      <a:r>
                        <a:rPr kumimoji="1" lang="en-US" altLang="ja-JP" sz="1400" dirty="0">
                          <a:latin typeface="+mn-lt"/>
                        </a:rPr>
                        <a:t>Frequency band (MHz)</a:t>
                      </a:r>
                      <a:endParaRPr kumimoji="1" lang="ja-JP" altLang="en-US" sz="1400" dirty="0">
                        <a:latin typeface="+mn-lt"/>
                      </a:endParaRPr>
                    </a:p>
                  </a:txBody>
                  <a:tcPr anchor="ctr"/>
                </a:tc>
                <a:tc rowSpan="2">
                  <a:txBody>
                    <a:bodyPr/>
                    <a:lstStyle/>
                    <a:p>
                      <a:pPr algn="ctr"/>
                      <a:r>
                        <a:rPr kumimoji="1" lang="en-US" altLang="ja-JP" sz="1400" dirty="0">
                          <a:latin typeface="+mn-lt"/>
                        </a:rPr>
                        <a:t>Parameter</a:t>
                      </a:r>
                      <a:endParaRPr kumimoji="1" lang="ja-JP" altLang="en-US" sz="1400" dirty="0">
                        <a:latin typeface="+mn-lt"/>
                      </a:endParaRPr>
                    </a:p>
                  </a:txBody>
                  <a:tcPr anchor="ctr"/>
                </a:tc>
                <a:tc gridSpan="7">
                  <a:txBody>
                    <a:bodyPr/>
                    <a:lstStyle/>
                    <a:p>
                      <a:pPr algn="ctr"/>
                      <a:r>
                        <a:rPr kumimoji="1" lang="en-US" altLang="ja-JP" sz="1400" dirty="0">
                          <a:latin typeface="+mn-lt"/>
                        </a:rPr>
                        <a:t>Operating mode</a:t>
                      </a:r>
                      <a:endParaRPr kumimoji="1" lang="ja-JP" altLang="en-US" sz="1400" dirty="0">
                        <a:latin typeface="+mn-lt"/>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lang="en-JP"/>
                    </a:p>
                  </a:txBody>
                  <a:tcPr/>
                </a:tc>
                <a:extLst>
                  <a:ext uri="{0D108BD9-81ED-4DB2-BD59-A6C34878D82A}">
                    <a16:rowId xmlns:a16="http://schemas.microsoft.com/office/drawing/2014/main" val="10000"/>
                  </a:ext>
                </a:extLst>
              </a:tr>
              <a:tr h="3017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400" dirty="0">
                          <a:latin typeface="+mn-lt"/>
                        </a:rPr>
                        <a:t>#1</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lt"/>
                        </a:rPr>
                        <a:t>#2</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lt"/>
                        </a:rPr>
                        <a:t>#3</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lt"/>
                        </a:rPr>
                        <a:t>#5</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7</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9</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11</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301752">
                <a:tc rowSpan="9">
                  <a:txBody>
                    <a:bodyPr/>
                    <a:lstStyle/>
                    <a:p>
                      <a:pPr algn="ctr"/>
                      <a:r>
                        <a:rPr kumimoji="1" lang="en-US" altLang="ja-JP" sz="1400" kern="1200" dirty="0">
                          <a:solidFill>
                            <a:schemeClr val="tx1"/>
                          </a:solidFill>
                          <a:latin typeface="+mn-lt"/>
                          <a:ea typeface="+mn-ea"/>
                          <a:cs typeface="+mn-cs"/>
                        </a:rPr>
                        <a:t>170 – 177.5</a:t>
                      </a:r>
                    </a:p>
                    <a:p>
                      <a:pPr algn="ctr"/>
                      <a:endParaRPr kumimoji="1" lang="en-US" altLang="ja-JP" sz="1400" kern="1200" dirty="0">
                        <a:solidFill>
                          <a:schemeClr val="tx1"/>
                        </a:solidFill>
                        <a:latin typeface="+mn-lt"/>
                        <a:ea typeface="+mn-ea"/>
                        <a:cs typeface="+mn-cs"/>
                      </a:endParaRPr>
                    </a:p>
                    <a:p>
                      <a:pPr algn="ctr"/>
                      <a:r>
                        <a:rPr kumimoji="1" lang="en-US" altLang="ja-JP" sz="1400" dirty="0">
                          <a:latin typeface="+mn-lt"/>
                        </a:rPr>
                        <a:t>217.5 – 222</a:t>
                      </a:r>
                    </a:p>
                  </a:txBody>
                  <a:tcPr anchor="ct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JP" altLang="ja-JP" sz="1400" dirty="0">
                          <a:latin typeface="+mn-lt"/>
                        </a:rPr>
                        <a:t>5</a:t>
                      </a:r>
                      <a:endParaRPr kumimoji="1" lang="ja-JP" altLang="en-US" sz="1400" dirty="0">
                        <a:latin typeface="+mn-lt"/>
                      </a:endParaRPr>
                    </a:p>
                  </a:txBody>
                  <a:tcPr anchor="ctr"/>
                </a:tc>
                <a:tc>
                  <a:txBody>
                    <a:bodyPr/>
                    <a:lstStyle/>
                    <a:p>
                      <a:pPr algn="ctr"/>
                      <a:r>
                        <a:rPr kumimoji="1" lang="en-US" altLang="ja-JP" sz="1400" dirty="0">
                          <a:latin typeface="+mn-lt"/>
                        </a:rPr>
                        <a:t>10</a:t>
                      </a:r>
                      <a:endParaRPr kumimoji="1" lang="ja-JP" altLang="en-US" sz="1400" dirty="0">
                        <a:latin typeface="+mn-lt"/>
                      </a:endParaRPr>
                    </a:p>
                  </a:txBody>
                  <a:tcPr anchor="ctr"/>
                </a:tc>
                <a:tc>
                  <a:txBody>
                    <a:bodyPr/>
                    <a:lstStyle/>
                    <a:p>
                      <a:pPr algn="ctr"/>
                      <a:r>
                        <a:rPr kumimoji="1" lang="en-US" altLang="ja-JP" sz="1400" dirty="0">
                          <a:latin typeface="+mn-lt"/>
                        </a:rPr>
                        <a:t>20</a:t>
                      </a:r>
                      <a:endParaRPr kumimoji="1" lang="ja-JP" altLang="en-US" sz="1400" dirty="0">
                        <a:latin typeface="+mn-lt"/>
                      </a:endParaRPr>
                    </a:p>
                  </a:txBody>
                  <a:tcPr anchor="ctr"/>
                </a:tc>
                <a:tc>
                  <a:txBody>
                    <a:bodyPr/>
                    <a:lstStyle/>
                    <a:p>
                      <a:pPr algn="ctr"/>
                      <a:r>
                        <a:rPr kumimoji="1" lang="en-US" altLang="ja-JP" sz="1400" dirty="0">
                          <a:latin typeface="+mn-lt"/>
                        </a:rPr>
                        <a:t>40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sz="1400" b="0" dirty="0">
                          <a:solidFill>
                            <a:schemeClr val="tx1"/>
                          </a:solidFill>
                          <a:latin typeface="+mn-lt"/>
                        </a:rPr>
                        <a:t>75</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1</a:t>
                      </a:r>
                      <a:r>
                        <a:rPr kumimoji="1" lang="en-US" altLang="ja-JP" sz="1400" b="0" dirty="0">
                          <a:solidFill>
                            <a:schemeClr val="tx1"/>
                          </a:solidFill>
                          <a:latin typeface="+mn-lt"/>
                        </a:rPr>
                        <a:t>5</a:t>
                      </a:r>
                      <a:r>
                        <a:rPr kumimoji="1" lang="en-JP" altLang="ja-JP" sz="1400" b="0" dirty="0">
                          <a:solidFill>
                            <a:schemeClr val="tx1"/>
                          </a:solidFill>
                          <a:latin typeface="+mn-lt"/>
                        </a:rPr>
                        <a:t>0</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3</a:t>
                      </a:r>
                      <a:r>
                        <a:rPr kumimoji="1" lang="en-US" altLang="ja-JP" sz="1400" b="0" dirty="0">
                          <a:solidFill>
                            <a:schemeClr val="tx1"/>
                          </a:solidFill>
                          <a:latin typeface="+mn-lt"/>
                        </a:rPr>
                        <a:t>0</a:t>
                      </a:r>
                      <a:r>
                        <a:rPr kumimoji="1" lang="en-JP" altLang="ja-JP" sz="1400" b="0" dirty="0">
                          <a:solidFill>
                            <a:schemeClr val="tx1"/>
                          </a:solidFill>
                          <a:latin typeface="+mn-lt"/>
                        </a:rPr>
                        <a:t>0</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2"/>
                  </a:ext>
                </a:extLst>
              </a:tr>
              <a:tr h="301752">
                <a:tc vMerge="1">
                  <a:txBody>
                    <a:bodyPr/>
                    <a:lstStyle/>
                    <a:p>
                      <a:endParaRPr kumimoji="1" lang="ja-JP" altLang="en-US" sz="1100"/>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algn="ctr"/>
                      <a:r>
                        <a:rPr kumimoji="1" lang="en-US" altLang="ja-JP" sz="1400" dirty="0">
                          <a:latin typeface="+mn-lt"/>
                        </a:rPr>
                        <a:t>2-FSK</a:t>
                      </a:r>
                      <a:endParaRPr kumimoji="1" lang="ja-JP" alt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3"/>
                  </a:ext>
                </a:extLst>
              </a:tr>
              <a:tr h="301752">
                <a:tc vMerge="1">
                  <a:txBody>
                    <a:bodyPr/>
                    <a:lstStyle/>
                    <a:p>
                      <a:endParaRPr kumimoji="1" lang="ja-JP" altLang="en-US" sz="1100"/>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4"/>
                  </a:ext>
                </a:extLst>
              </a:tr>
              <a:tr h="301752">
                <a:tc vMerge="1">
                  <a:txBody>
                    <a:bodyPr/>
                    <a:lstStyle/>
                    <a:p>
                      <a:endParaRPr kumimoji="1" lang="ja-JP" altLang="en-US" sz="1100" dirty="0"/>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dirty="0">
                          <a:latin typeface="+mn-lt"/>
                        </a:rPr>
                        <a:t>12.5</a:t>
                      </a:r>
                      <a:endParaRPr kumimoji="1" lang="ja-JP" altLang="en-US" sz="1400" dirty="0">
                        <a:latin typeface="+mn-lt"/>
                      </a:endParaRPr>
                    </a:p>
                  </a:txBody>
                  <a:tcPr anchor="ctr"/>
                </a:tc>
                <a:tc>
                  <a:txBody>
                    <a:bodyPr/>
                    <a:lstStyle/>
                    <a:p>
                      <a:pPr algn="ctr"/>
                      <a:r>
                        <a:rPr kumimoji="1" lang="en-US" altLang="ja-JP" sz="1400" dirty="0">
                          <a:latin typeface="+mn-lt"/>
                        </a:rPr>
                        <a:t>12.5</a:t>
                      </a:r>
                      <a:endParaRPr kumimoji="1" lang="ja-JP" altLang="en-US" sz="1400" dirty="0">
                        <a:latin typeface="+mn-lt"/>
                      </a:endParaRPr>
                    </a:p>
                  </a:txBody>
                  <a:tcPr anchor="ctr"/>
                </a:tc>
                <a:tc>
                  <a:txBody>
                    <a:bodyPr/>
                    <a:lstStyle/>
                    <a:p>
                      <a:pPr algn="ctr"/>
                      <a:r>
                        <a:rPr kumimoji="1" lang="en-US" altLang="ja-JP" sz="1400" dirty="0">
                          <a:latin typeface="+mn-lt"/>
                        </a:rPr>
                        <a:t>25</a:t>
                      </a:r>
                      <a:endParaRPr kumimoji="1" lang="ja-JP" altLang="en-US" sz="1400" dirty="0">
                        <a:latin typeface="+mn-lt"/>
                      </a:endParaRPr>
                    </a:p>
                  </a:txBody>
                  <a:tcPr anchor="ctr"/>
                </a:tc>
                <a:tc>
                  <a:txBody>
                    <a:bodyPr/>
                    <a:lstStyle/>
                    <a:p>
                      <a:pPr algn="ctr"/>
                      <a:r>
                        <a:rPr kumimoji="1" lang="en-US" altLang="ja-JP" sz="1400" dirty="0">
                          <a:latin typeface="+mn-lt"/>
                        </a:rPr>
                        <a:t>50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100</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400</a:t>
                      </a:r>
                    </a:p>
                  </a:txBody>
                  <a:tcPr anchor="ctr">
                    <a:noFill/>
                  </a:tcPr>
                </a:tc>
                <a:extLst>
                  <a:ext uri="{0D108BD9-81ED-4DB2-BD59-A6C34878D82A}">
                    <a16:rowId xmlns:a16="http://schemas.microsoft.com/office/drawing/2014/main" val="10005"/>
                  </a:ext>
                </a:extLst>
              </a:tr>
              <a:tr h="301752">
                <a:tc vMerge="1">
                  <a:txBody>
                    <a:bodyPr/>
                    <a:lstStyle/>
                    <a:p>
                      <a:endParaRPr lang="en-JP"/>
                    </a:p>
                  </a:txBody>
                  <a:tcPr/>
                </a:tc>
                <a:tc gridSpan="3">
                  <a:txBody>
                    <a:bodyPr/>
                    <a:lstStyle/>
                    <a:p>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hMerge="1">
                  <a:txBody>
                    <a:bodyPr/>
                    <a:lstStyle/>
                    <a:p>
                      <a:pPr algn="ctr"/>
                      <a:endParaRPr kumimoji="1" lang="ja-JP" altLang="en-US" sz="1200" dirty="0">
                        <a:latin typeface="+mj-lt"/>
                      </a:endParaRPr>
                    </a:p>
                  </a:txBody>
                  <a:tcPr/>
                </a:tc>
                <a:tc>
                  <a:txBody>
                    <a:bodyPr/>
                    <a:lstStyle/>
                    <a:p>
                      <a:pPr algn="ctr"/>
                      <a:r>
                        <a:rPr kumimoji="1" lang="en-US" altLang="ja-JP" sz="1400" dirty="0">
                          <a:latin typeface="+mn-lt"/>
                        </a:rPr>
                        <a:t>#4</a:t>
                      </a:r>
                      <a:endParaRPr kumimoji="1" lang="ja-JP" altLang="en-US" sz="1400" dirty="0">
                        <a:latin typeface="+mn-lt"/>
                      </a:endParaRPr>
                    </a:p>
                  </a:txBody>
                  <a:tcPr anchor="ctr"/>
                </a:tc>
                <a:tc>
                  <a:txBody>
                    <a:bodyPr/>
                    <a:lstStyle/>
                    <a:p>
                      <a:pPr algn="ctr"/>
                      <a:r>
                        <a:rPr kumimoji="1" lang="en-US" altLang="ja-JP" sz="1400" dirty="0">
                          <a:latin typeface="+mn-lt"/>
                        </a:rPr>
                        <a:t>#6</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sz="1400" dirty="0">
                          <a:latin typeface="+mn-lt"/>
                        </a:rPr>
                        <a:t>#8</a:t>
                      </a:r>
                      <a:endParaRPr kumimoji="1" lang="ja-JP" altLang="en-US" sz="1400" dirty="0">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dirty="0">
                          <a:latin typeface="+mn-lt"/>
                        </a:rPr>
                        <a:t>#10</a:t>
                      </a:r>
                      <a:endParaRPr kumimoji="1" lang="ja-JP" altLang="en-US" sz="1400" dirty="0">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12</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582653387"/>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Data rate (kb/s)</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2</a:t>
                      </a:r>
                      <a:r>
                        <a:rPr kumimoji="1" lang="en-US" altLang="ja-JP" sz="1400" dirty="0">
                          <a:latin typeface="+mn-lt"/>
                        </a:rPr>
                        <a:t>5</a:t>
                      </a:r>
                      <a:endParaRPr kumimoji="1" lang="ja-JP" altLang="en-US" sz="1400" dirty="0">
                        <a:latin typeface="+mn-lt"/>
                      </a:endParaRPr>
                    </a:p>
                  </a:txBody>
                  <a:tcPr anchor="ctr"/>
                </a:tc>
                <a:tc>
                  <a:txBody>
                    <a:bodyPr/>
                    <a:lstStyle/>
                    <a:p>
                      <a:pPr algn="ctr"/>
                      <a:r>
                        <a:rPr kumimoji="1" lang="en-JP" altLang="ja-JP" sz="1400" dirty="0">
                          <a:latin typeface="+mn-lt"/>
                        </a:rPr>
                        <a:t>5</a:t>
                      </a:r>
                      <a:r>
                        <a:rPr kumimoji="1" lang="en-US" altLang="ja-JP" sz="1400" dirty="0">
                          <a:latin typeface="+mn-lt"/>
                        </a:rPr>
                        <a:t>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dirty="0">
                          <a:latin typeface="+mn-lt"/>
                        </a:rPr>
                        <a:t>1</a:t>
                      </a:r>
                      <a:r>
                        <a:rPr kumimoji="1" lang="en-US" altLang="ja-JP" sz="1400" dirty="0">
                          <a:latin typeface="+mn-lt"/>
                        </a:rPr>
                        <a:t>0</a:t>
                      </a:r>
                      <a:r>
                        <a:rPr kumimoji="1" lang="en-JP" altLang="ja-JP" sz="1400" dirty="0">
                          <a:latin typeface="+mn-lt"/>
                        </a:rPr>
                        <a:t>0</a:t>
                      </a:r>
                      <a:endParaRPr kumimoji="1" lang="ja-JP" altLang="en-US" sz="1400" dirty="0">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2</a:t>
                      </a:r>
                      <a:r>
                        <a:rPr kumimoji="1" lang="en-US" altLang="ja-JP" sz="1400" b="0" dirty="0">
                          <a:solidFill>
                            <a:schemeClr val="tx1"/>
                          </a:solidFill>
                          <a:latin typeface="+mn-lt"/>
                        </a:rPr>
                        <a:t>0</a:t>
                      </a:r>
                      <a:r>
                        <a:rPr kumimoji="1" lang="en-JP" altLang="ja-JP" sz="1400" b="0" dirty="0">
                          <a:solidFill>
                            <a:schemeClr val="tx1"/>
                          </a:solidFill>
                          <a:latin typeface="+mn-lt"/>
                        </a:rPr>
                        <a:t>0</a:t>
                      </a:r>
                    </a:p>
                  </a:txBody>
                  <a:tcPr anchor="ctr">
                    <a:noFill/>
                  </a:tcPr>
                </a:tc>
                <a:tc>
                  <a:txBody>
                    <a:bodyPr/>
                    <a:lstStyle/>
                    <a:p>
                      <a:pPr algn="ctr"/>
                      <a:r>
                        <a:rPr kumimoji="1" lang="en-US" altLang="ja-JP" sz="1400" b="0" dirty="0">
                          <a:solidFill>
                            <a:schemeClr val="tx1"/>
                          </a:solidFill>
                          <a:latin typeface="+mn-lt"/>
                        </a:rPr>
                        <a:t>400</a:t>
                      </a:r>
                    </a:p>
                  </a:txBody>
                  <a:tcPr anchor="ctr">
                    <a:noFill/>
                  </a:tcPr>
                </a:tc>
                <a:extLst>
                  <a:ext uri="{0D108BD9-81ED-4DB2-BD59-A6C34878D82A}">
                    <a16:rowId xmlns:a16="http://schemas.microsoft.com/office/drawing/2014/main" val="2511847960"/>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4-FSK</a:t>
                      </a:r>
                      <a:endParaRPr kumimoji="1" lang="ja-JP" altLang="en-US" sz="1400" dirty="0">
                        <a:latin typeface="+mn-lt"/>
                      </a:endParaRPr>
                    </a:p>
                  </a:txBody>
                  <a:tcPr anchor="ctr"/>
                </a:tc>
                <a:tc>
                  <a:txBody>
                    <a:bodyPr/>
                    <a:lstStyle/>
                    <a:p>
                      <a:pPr algn="ctr"/>
                      <a:r>
                        <a:rPr kumimoji="1" lang="en-JP" altLang="ja-JP" sz="1400" dirty="0">
                          <a:latin typeface="+mn-lt"/>
                        </a:rPr>
                        <a:t>4-FSK</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4-FSK</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4-FSK</a:t>
                      </a:r>
                    </a:p>
                  </a:txBody>
                  <a:tcPr anchor="ctr">
                    <a:noFill/>
                  </a:tcPr>
                </a:tc>
                <a:tc>
                  <a:txBody>
                    <a:bodyPr/>
                    <a:lstStyle/>
                    <a:p>
                      <a:pPr algn="ctr"/>
                      <a:r>
                        <a:rPr kumimoji="1" lang="en-US" altLang="ja-JP" sz="1400" b="0" dirty="0">
                          <a:solidFill>
                            <a:schemeClr val="tx1"/>
                          </a:solidFill>
                          <a:latin typeface="+mn-lt"/>
                        </a:rPr>
                        <a:t>4-FSK</a:t>
                      </a:r>
                    </a:p>
                  </a:txBody>
                  <a:tcPr anchor="ctr">
                    <a:noFill/>
                  </a:tcPr>
                </a:tc>
                <a:extLst>
                  <a:ext uri="{0D108BD9-81ED-4DB2-BD59-A6C34878D82A}">
                    <a16:rowId xmlns:a16="http://schemas.microsoft.com/office/drawing/2014/main" val="4163610863"/>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0.33</a:t>
                      </a:r>
                      <a:endParaRPr kumimoji="1" lang="ja-JP" altLang="en-US" sz="1400" dirty="0">
                        <a:latin typeface="+mn-lt"/>
                      </a:endParaRPr>
                    </a:p>
                  </a:txBody>
                  <a:tcPr anchor="ctr"/>
                </a:tc>
                <a:tc>
                  <a:txBody>
                    <a:bodyPr/>
                    <a:lstStyle/>
                    <a:p>
                      <a:pPr algn="ctr"/>
                      <a:r>
                        <a:rPr kumimoji="1" lang="en-JP" altLang="ja-JP" sz="1400" dirty="0">
                          <a:latin typeface="+mn-lt"/>
                        </a:rPr>
                        <a:t>0.33</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0.33</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US" altLang="ja-JP" sz="1400" b="0" dirty="0">
                          <a:solidFill>
                            <a:schemeClr val="tx1"/>
                          </a:solidFill>
                          <a:latin typeface="+mn-lt"/>
                        </a:rPr>
                        <a:t>0.33</a:t>
                      </a:r>
                    </a:p>
                  </a:txBody>
                  <a:tcPr anchor="ctr">
                    <a:noFill/>
                  </a:tcPr>
                </a:tc>
                <a:extLst>
                  <a:ext uri="{0D108BD9-81ED-4DB2-BD59-A6C34878D82A}">
                    <a16:rowId xmlns:a16="http://schemas.microsoft.com/office/drawing/2014/main" val="2987243445"/>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25</a:t>
                      </a:r>
                      <a:endParaRPr kumimoji="1" lang="ja-JP" altLang="en-US" sz="1400" dirty="0">
                        <a:latin typeface="+mn-lt"/>
                      </a:endParaRPr>
                    </a:p>
                  </a:txBody>
                  <a:tcPr anchor="ctr"/>
                </a:tc>
                <a:tc>
                  <a:txBody>
                    <a:bodyPr/>
                    <a:lstStyle/>
                    <a:p>
                      <a:pPr algn="ctr"/>
                      <a:r>
                        <a:rPr kumimoji="1" lang="en-JP" altLang="ja-JP" sz="1400" dirty="0">
                          <a:latin typeface="+mn-lt"/>
                        </a:rPr>
                        <a:t>50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100</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400</a:t>
                      </a:r>
                    </a:p>
                  </a:txBody>
                  <a:tcPr anchor="ctr">
                    <a:noFill/>
                  </a:tcPr>
                </a:tc>
                <a:extLst>
                  <a:ext uri="{0D108BD9-81ED-4DB2-BD59-A6C34878D82A}">
                    <a16:rowId xmlns:a16="http://schemas.microsoft.com/office/drawing/2014/main" val="2829723139"/>
                  </a:ext>
                </a:extLst>
              </a:tr>
            </a:tbl>
          </a:graphicData>
        </a:graphic>
      </p:graphicFrame>
    </p:spTree>
    <p:extLst>
      <p:ext uri="{BB962C8B-B14F-4D97-AF65-F5344CB8AC3E}">
        <p14:creationId xmlns:p14="http://schemas.microsoft.com/office/powerpoint/2010/main" val="1299963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0BDED-5CC5-6B4A-5EA9-2834D6E8CC9D}"/>
              </a:ext>
            </a:extLst>
          </p:cNvPr>
          <p:cNvSpPr>
            <a:spLocks noGrp="1"/>
          </p:cNvSpPr>
          <p:nvPr>
            <p:ph type="title"/>
          </p:nvPr>
        </p:nvSpPr>
        <p:spPr/>
        <p:txBody>
          <a:bodyPr/>
          <a:lstStyle/>
          <a:p>
            <a:r>
              <a:rPr lang="en-US" dirty="0"/>
              <a:t>Proposed Modulation and Channel Parameters</a:t>
            </a:r>
            <a:br>
              <a:rPr lang="en-US" dirty="0"/>
            </a:br>
            <a:r>
              <a:rPr lang="en-US" dirty="0"/>
              <a:t>for the UMITS Band</a:t>
            </a:r>
          </a:p>
        </p:txBody>
      </p:sp>
      <p:sp>
        <p:nvSpPr>
          <p:cNvPr id="3" name="Content Placeholder 2">
            <a:extLst>
              <a:ext uri="{FF2B5EF4-FFF2-40B4-BE49-F238E27FC236}">
                <a16:creationId xmlns:a16="http://schemas.microsoft.com/office/drawing/2014/main" id="{10A61C87-2539-3048-7806-5F0161567D6E}"/>
              </a:ext>
            </a:extLst>
          </p:cNvPr>
          <p:cNvSpPr>
            <a:spLocks noGrp="1"/>
          </p:cNvSpPr>
          <p:nvPr>
            <p:ph idx="1"/>
          </p:nvPr>
        </p:nvSpPr>
        <p:spPr/>
        <p:txBody>
          <a:bodyPr/>
          <a:lstStyle/>
          <a:p>
            <a:r>
              <a:rPr lang="en-US" sz="1800" dirty="0"/>
              <a:t>Similar to the VHF-High Band, two data rates are defined for each channel spacing in this band. However, in this band, the lower rate utilizes 2-FSK, while the higher rate uses 4-FSK for all channel spacings.</a:t>
            </a:r>
          </a:p>
          <a:p>
            <a:r>
              <a:rPr lang="en-US" sz="1800" dirty="0"/>
              <a:t>For the same channel spacing, the data rates in this band are lower than those in the VHF-High Band due to stricter ACPR requirements.</a:t>
            </a:r>
          </a:p>
        </p:txBody>
      </p:sp>
      <p:sp>
        <p:nvSpPr>
          <p:cNvPr id="4" name="Slide Number Placeholder 3">
            <a:extLst>
              <a:ext uri="{FF2B5EF4-FFF2-40B4-BE49-F238E27FC236}">
                <a16:creationId xmlns:a16="http://schemas.microsoft.com/office/drawing/2014/main" id="{BAA019AE-B66B-2486-DF0C-30110812664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5" name="コンテンツ プレースホルダー 6">
            <a:extLst>
              <a:ext uri="{FF2B5EF4-FFF2-40B4-BE49-F238E27FC236}">
                <a16:creationId xmlns:a16="http://schemas.microsoft.com/office/drawing/2014/main" id="{AA5A528E-6F94-B874-3491-0CF3DBF971AF}"/>
              </a:ext>
            </a:extLst>
          </p:cNvPr>
          <p:cNvGraphicFramePr>
            <a:graphicFrameLocks/>
          </p:cNvGraphicFramePr>
          <p:nvPr>
            <p:extLst>
              <p:ext uri="{D42A27DB-BD31-4B8C-83A1-F6EECF244321}">
                <p14:modId xmlns:p14="http://schemas.microsoft.com/office/powerpoint/2010/main" val="1237164093"/>
              </p:ext>
            </p:extLst>
          </p:nvPr>
        </p:nvGraphicFramePr>
        <p:xfrm>
          <a:off x="1554480" y="3017520"/>
          <a:ext cx="9144000" cy="3352800"/>
        </p:xfrm>
        <a:graphic>
          <a:graphicData uri="http://schemas.openxmlformats.org/drawingml/2006/table">
            <a:tbl>
              <a:tblPr firstRow="1" bandRow="1">
                <a:tableStyleId>{5940675A-B579-460E-94D1-54222C63F5DA}</a:tableStyleId>
              </a:tblPr>
              <a:tblGrid>
                <a:gridCol w="164592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3674779847"/>
                    </a:ext>
                  </a:extLst>
                </a:gridCol>
                <a:gridCol w="9144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gridCol w="914400">
                  <a:extLst>
                    <a:ext uri="{9D8B030D-6E8A-4147-A177-3AD203B41FA5}">
                      <a16:colId xmlns:a16="http://schemas.microsoft.com/office/drawing/2014/main" val="3294837349"/>
                    </a:ext>
                  </a:extLst>
                </a:gridCol>
                <a:gridCol w="914400">
                  <a:extLst>
                    <a:ext uri="{9D8B030D-6E8A-4147-A177-3AD203B41FA5}">
                      <a16:colId xmlns:a16="http://schemas.microsoft.com/office/drawing/2014/main" val="1109424869"/>
                    </a:ext>
                  </a:extLst>
                </a:gridCol>
              </a:tblGrid>
              <a:tr h="301752">
                <a:tc rowSpan="2">
                  <a:txBody>
                    <a:bodyPr/>
                    <a:lstStyle/>
                    <a:p>
                      <a:pPr algn="ctr"/>
                      <a:r>
                        <a:rPr kumimoji="1" lang="en-US" altLang="ja-JP" sz="1400" dirty="0">
                          <a:latin typeface="+mn-lt"/>
                        </a:rPr>
                        <a:t>Frequency band (MHz)</a:t>
                      </a:r>
                      <a:endParaRPr kumimoji="1" lang="ja-JP" altLang="en-US" sz="1400" dirty="0">
                        <a:latin typeface="+mn-lt"/>
                      </a:endParaRPr>
                    </a:p>
                  </a:txBody>
                  <a:tcPr anchor="ctr"/>
                </a:tc>
                <a:tc rowSpan="2">
                  <a:txBody>
                    <a:bodyPr/>
                    <a:lstStyle/>
                    <a:p>
                      <a:pPr algn="ctr"/>
                      <a:r>
                        <a:rPr kumimoji="1" lang="en-US" altLang="ja-JP" sz="1400" dirty="0">
                          <a:latin typeface="+mn-lt"/>
                        </a:rPr>
                        <a:t>Parameter</a:t>
                      </a:r>
                      <a:endParaRPr kumimoji="1" lang="ja-JP" altLang="en-US" sz="1400" dirty="0">
                        <a:latin typeface="+mn-lt"/>
                      </a:endParaRPr>
                    </a:p>
                  </a:txBody>
                  <a:tcPr anchor="ctr"/>
                </a:tc>
                <a:tc gridSpan="6">
                  <a:txBody>
                    <a:bodyPr/>
                    <a:lstStyle/>
                    <a:p>
                      <a:pPr algn="ctr"/>
                      <a:r>
                        <a:rPr lang="en-JP" sz="1400" dirty="0">
                          <a:latin typeface="+mn-lt"/>
                        </a:rPr>
                        <a:t>Operati</a:t>
                      </a:r>
                      <a:r>
                        <a:rPr lang="en-US" sz="1400" dirty="0">
                          <a:latin typeface="+mn-lt"/>
                        </a:rPr>
                        <a:t>ng</a:t>
                      </a:r>
                      <a:r>
                        <a:rPr lang="en-JP" sz="1400" dirty="0">
                          <a:latin typeface="+mn-lt"/>
                        </a:rPr>
                        <a:t> mode</a:t>
                      </a:r>
                      <a:endParaRPr sz="1400" dirty="0">
                        <a:latin typeface="+mn-lt"/>
                      </a:endParaRPr>
                    </a:p>
                  </a:txBody>
                  <a:tcPr anchor="ctr">
                    <a:lnB w="12700" cap="flat" cmpd="sng" algn="ctr">
                      <a:solidFill>
                        <a:schemeClr val="tx1"/>
                      </a:solidFill>
                      <a:prstDash val="solid"/>
                      <a:round/>
                      <a:headEnd type="none" w="med" len="med"/>
                      <a:tailEnd type="none" w="med" len="med"/>
                    </a:lnB>
                  </a:tcPr>
                </a:tc>
                <a:tc hMerge="1">
                  <a:txBody>
                    <a:bodyPr/>
                    <a:lstStyle/>
                    <a:p>
                      <a:endParaRPr lang="en-JP"/>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sz="1400" dirty="0">
                        <a:latin typeface="+mj-lt"/>
                      </a:endParaRPr>
                    </a:p>
                  </a:txBody>
                  <a:tcPr>
                    <a:lnB w="12700" cap="flat" cmpd="sng" algn="ctr">
                      <a:solidFill>
                        <a:schemeClr val="tx1"/>
                      </a:solidFill>
                      <a:prstDash val="solid"/>
                      <a:round/>
                      <a:headEnd type="none" w="med" len="med"/>
                      <a:tailEnd type="none" w="med" len="med"/>
                    </a:lnB>
                  </a:tcPr>
                </a:tc>
                <a:tc hMerge="1">
                  <a:txBody>
                    <a:bodyPr/>
                    <a:lstStyle/>
                    <a:p>
                      <a:endParaRPr sz="1400" dirty="0">
                        <a:latin typeface="+mj-lt"/>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17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3</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5</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7</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9</a:t>
                      </a:r>
                      <a:endParaRPr kumimoji="1" lang="ja-JP" altLang="en-US" sz="1400" b="0" baseline="3000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11</a:t>
                      </a:r>
                      <a:endParaRPr kumimoji="1" lang="ja-JP" altLang="en-US" sz="1400" b="0" baseline="3000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301752">
                <a:tc rowSpan="9">
                  <a:txBody>
                    <a:bodyPr/>
                    <a:lstStyle/>
                    <a:p>
                      <a:pPr algn="ctr"/>
                      <a:r>
                        <a:rPr kumimoji="1" lang="en-US" altLang="ja-JP" sz="1400" kern="1200" dirty="0">
                          <a:solidFill>
                            <a:schemeClr val="tx1"/>
                          </a:solidFill>
                          <a:latin typeface="+mn-lt"/>
                          <a:ea typeface="+mn-ea"/>
                          <a:cs typeface="+mn-cs"/>
                        </a:rPr>
                        <a:t>169.05 –  169.3575</a:t>
                      </a:r>
                    </a:p>
                    <a:p>
                      <a:pPr algn="ctr"/>
                      <a:endParaRPr kumimoji="1" lang="en-US" altLang="ja-JP" sz="14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chemeClr val="tx1"/>
                          </a:solidFill>
                          <a:latin typeface="+mn-lt"/>
                          <a:ea typeface="+mn-ea"/>
                          <a:cs typeface="+mn-cs"/>
                        </a:rPr>
                        <a:t>169.8075 – 170</a:t>
                      </a:r>
                    </a:p>
                  </a:txBody>
                  <a:tcPr anchor="ct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5</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10</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20</a:t>
                      </a:r>
                      <a:endParaRPr kumimoji="1" lang="ja-JP" altLang="en-US" sz="1400" b="0" dirty="0">
                        <a:solidFill>
                          <a:schemeClr val="tx1"/>
                        </a:solidFill>
                        <a:latin typeface="+mn-lt"/>
                      </a:endParaRPr>
                    </a:p>
                  </a:txBody>
                  <a:tcPr anchor="ctr">
                    <a:noFill/>
                  </a:tcPr>
                </a:tc>
                <a:tc>
                  <a:txBody>
                    <a:bodyPr/>
                    <a:lstStyle/>
                    <a:p>
                      <a:pPr algn="ctr"/>
                      <a:r>
                        <a:rPr kumimoji="1" lang="en-JP" altLang="ja-JP" sz="1400" b="0">
                          <a:solidFill>
                            <a:schemeClr val="tx1"/>
                          </a:solidFill>
                          <a:latin typeface="+mn-lt"/>
                        </a:rPr>
                        <a:t>40</a:t>
                      </a:r>
                      <a:endParaRPr kumimoji="1" lang="ja-JP" altLang="en-US" sz="1400" b="0" dirty="0">
                        <a:solidFill>
                          <a:schemeClr val="tx1"/>
                        </a:solidFill>
                        <a:latin typeface="+mn-lt"/>
                      </a:endParaRPr>
                    </a:p>
                  </a:txBody>
                  <a:tcPr anchor="ctr">
                    <a:noFill/>
                  </a:tcPr>
                </a:tc>
                <a:tc>
                  <a:txBody>
                    <a:bodyPr/>
                    <a:lstStyle/>
                    <a:p>
                      <a:pPr algn="ctr"/>
                      <a:r>
                        <a:rPr kumimoji="1" lang="en-JP" altLang="ja-JP" sz="1400" b="0">
                          <a:solidFill>
                            <a:schemeClr val="tx1"/>
                          </a:solidFill>
                          <a:latin typeface="+mn-lt"/>
                        </a:rPr>
                        <a:t>80</a:t>
                      </a:r>
                      <a:endParaRPr kumimoji="1" lang="ja-JP" altLang="en-US" sz="1400" b="0" dirty="0">
                        <a:solidFill>
                          <a:schemeClr val="tx1"/>
                        </a:solidFill>
                        <a:latin typeface="+mn-lt"/>
                      </a:endParaRPr>
                    </a:p>
                  </a:txBody>
                  <a:tcPr anchor="ctr">
                    <a:noFill/>
                  </a:tcPr>
                </a:tc>
                <a:tc>
                  <a:txBody>
                    <a:bodyPr/>
                    <a:lstStyle/>
                    <a:p>
                      <a:pPr algn="ctr"/>
                      <a:r>
                        <a:rPr kumimoji="1" lang="en-JP" altLang="ja-JP" sz="1400" b="0">
                          <a:solidFill>
                            <a:schemeClr val="tx1"/>
                          </a:solidFill>
                          <a:latin typeface="+mn-lt"/>
                        </a:rPr>
                        <a:t>120</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2"/>
                  </a:ext>
                </a:extLst>
              </a:tr>
              <a:tr h="301752">
                <a:tc vMerge="1">
                  <a:txBody>
                    <a:bodyPr/>
                    <a:lstStyle/>
                    <a:p>
                      <a:endParaRPr kumimoji="1" lang="ja-JP" altLang="en-US" sz="1100"/>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3"/>
                  </a:ext>
                </a:extLst>
              </a:tr>
              <a:tr h="301752">
                <a:tc vMerge="1">
                  <a:txBody>
                    <a:bodyPr/>
                    <a:lstStyle/>
                    <a:p>
                      <a:endParaRPr kumimoji="1" lang="ja-JP" altLang="en-US" sz="1100"/>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4"/>
                  </a:ext>
                </a:extLst>
              </a:tr>
              <a:tr h="301752">
                <a:tc vMerge="1">
                  <a:txBody>
                    <a:bodyPr/>
                    <a:lstStyle/>
                    <a:p>
                      <a:endParaRPr kumimoji="1" lang="ja-JP" altLang="en-US" sz="1100" dirty="0"/>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12.5</a:t>
                      </a:r>
                    </a:p>
                  </a:txBody>
                  <a:tcPr anchor="ctr">
                    <a:noFill/>
                  </a:tcPr>
                </a:tc>
                <a:tc>
                  <a:txBody>
                    <a:bodyPr/>
                    <a:lstStyle/>
                    <a:p>
                      <a:pPr algn="ctr"/>
                      <a:r>
                        <a:rPr kumimoji="1" lang="en-US" altLang="ja-JP" sz="1400" b="0" dirty="0">
                          <a:solidFill>
                            <a:schemeClr val="tx1"/>
                          </a:solidFill>
                          <a:latin typeface="+mn-lt"/>
                        </a:rPr>
                        <a:t>25</a:t>
                      </a:r>
                    </a:p>
                  </a:txBody>
                  <a:tcPr anchor="ctr">
                    <a:noFill/>
                  </a:tcPr>
                </a:tc>
                <a:tc>
                  <a:txBody>
                    <a:bodyPr/>
                    <a:lstStyle/>
                    <a:p>
                      <a:pPr algn="ctr"/>
                      <a:r>
                        <a:rPr kumimoji="1" lang="en-US" altLang="ja-JP" sz="1400" b="0" dirty="0">
                          <a:solidFill>
                            <a:schemeClr val="tx1"/>
                          </a:solidFill>
                          <a:latin typeface="+mn-lt"/>
                        </a:rPr>
                        <a:t>50</a:t>
                      </a:r>
                    </a:p>
                  </a:txBody>
                  <a:tcPr anchor="ctr">
                    <a:noFill/>
                  </a:tcP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300</a:t>
                      </a:r>
                    </a:p>
                  </a:txBody>
                  <a:tcPr anchor="ctr">
                    <a:noFill/>
                  </a:tcPr>
                </a:tc>
                <a:extLst>
                  <a:ext uri="{0D108BD9-81ED-4DB2-BD59-A6C34878D82A}">
                    <a16:rowId xmlns:a16="http://schemas.microsoft.com/office/drawing/2014/main" val="10005"/>
                  </a:ext>
                </a:extLst>
              </a:tr>
              <a:tr h="301752">
                <a:tc vMerge="1">
                  <a:txBody>
                    <a:bodyPr/>
                    <a:lstStyle/>
                    <a:p>
                      <a:endParaRPr lang="en-JP"/>
                    </a:p>
                  </a:txBody>
                  <a:tcPr/>
                </a:tc>
                <a:tc>
                  <a:txBody>
                    <a:bodyPr/>
                    <a:lstStyle/>
                    <a:p>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2</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4</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6</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8</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10</a:t>
                      </a:r>
                      <a:endParaRPr kumimoji="1" lang="ja-JP" altLang="en-US" sz="1400" b="0" baseline="3000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12</a:t>
                      </a:r>
                      <a:endParaRPr kumimoji="1" lang="ja-JP" altLang="en-US" sz="1400" b="0" baseline="30000" dirty="0">
                        <a:solidFill>
                          <a:schemeClr val="tx1"/>
                        </a:solidFill>
                        <a:latin typeface="+mn-lt"/>
                      </a:endParaRPr>
                    </a:p>
                  </a:txBody>
                  <a:tcPr anchor="ctr">
                    <a:noFill/>
                  </a:tcPr>
                </a:tc>
                <a:extLst>
                  <a:ext uri="{0D108BD9-81ED-4DB2-BD59-A6C34878D82A}">
                    <a16:rowId xmlns:a16="http://schemas.microsoft.com/office/drawing/2014/main" val="1086811069"/>
                  </a:ext>
                </a:extLst>
              </a:tr>
              <a:tr h="301752">
                <a:tc vMerge="1">
                  <a:txBody>
                    <a:bodyPr/>
                    <a:lstStyle/>
                    <a:p>
                      <a:endParaRPr kumimoji="1" lang="en-US" altLang="ja-JP" sz="1400" kern="1200" dirty="0">
                        <a:solidFill>
                          <a:schemeClr val="tx1"/>
                        </a:solidFill>
                        <a:highlight>
                          <a:srgbClr val="FFFF00"/>
                        </a:highlight>
                        <a:latin typeface="+mj-lt"/>
                        <a:ea typeface="+mn-ea"/>
                        <a:cs typeface="+mn-cs"/>
                      </a:endParaRPr>
                    </a:p>
                  </a:txBody>
                  <a:tcP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8</a:t>
                      </a:r>
                    </a:p>
                  </a:txBody>
                  <a:tcPr anchor="ctr">
                    <a:noFill/>
                  </a:tcPr>
                </a:tc>
                <a:tc>
                  <a:txBody>
                    <a:bodyPr/>
                    <a:lstStyle/>
                    <a:p>
                      <a:pPr algn="ctr"/>
                      <a:r>
                        <a:rPr kumimoji="1" lang="en-US" altLang="ja-JP" sz="1400" b="0">
                          <a:solidFill>
                            <a:schemeClr val="tx1"/>
                          </a:solidFill>
                          <a:latin typeface="+mn-lt"/>
                        </a:rPr>
                        <a:t>16</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32</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64</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128</a:t>
                      </a:r>
                      <a:endParaRPr kumimoji="1" lang="en-US" altLang="ja-JP" sz="1400" b="0" dirty="0">
                        <a:solidFill>
                          <a:schemeClr val="tx1"/>
                        </a:solidFill>
                        <a:latin typeface="+mn-lt"/>
                      </a:endParaRPr>
                    </a:p>
                  </a:txBody>
                  <a:tcPr anchor="ctr">
                    <a:noFill/>
                  </a:tcPr>
                </a:tc>
                <a:tc>
                  <a:txBody>
                    <a:bodyPr/>
                    <a:lstStyle/>
                    <a:p>
                      <a:pPr algn="ctr"/>
                      <a:r>
                        <a:rPr kumimoji="1" lang="en-US" altLang="ja-JP" sz="1400" b="0" dirty="0">
                          <a:solidFill>
                            <a:schemeClr val="tx1"/>
                          </a:solidFill>
                          <a:latin typeface="+mn-lt"/>
                        </a:rPr>
                        <a:t>192</a:t>
                      </a:r>
                    </a:p>
                  </a:txBody>
                  <a:tcPr anchor="ctr">
                    <a:noFill/>
                  </a:tcPr>
                </a:tc>
                <a:extLst>
                  <a:ext uri="{0D108BD9-81ED-4DB2-BD59-A6C34878D82A}">
                    <a16:rowId xmlns:a16="http://schemas.microsoft.com/office/drawing/2014/main" val="3017198818"/>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algn="ctr"/>
                      <a:r>
                        <a:rPr kumimoji="1" lang="en-US" altLang="ja-JP" sz="1400" b="0" dirty="0">
                          <a:solidFill>
                            <a:schemeClr val="tx1"/>
                          </a:solidFill>
                          <a:latin typeface="+mn-lt"/>
                        </a:rPr>
                        <a:t>4-FSK</a:t>
                      </a: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4-FSK</a:t>
                      </a:r>
                      <a:endParaRPr kumimoji="1" lang="en-US" altLang="ja-JP" sz="1400" b="0" dirty="0">
                        <a:solidFill>
                          <a:schemeClr val="tx1"/>
                        </a:solidFill>
                        <a:latin typeface="+mn-lt"/>
                      </a:endParaRPr>
                    </a:p>
                  </a:txBody>
                  <a:tcPr anchor="ctr">
                    <a:noFill/>
                  </a:tcPr>
                </a:tc>
                <a:extLst>
                  <a:ext uri="{0D108BD9-81ED-4DB2-BD59-A6C34878D82A}">
                    <a16:rowId xmlns:a16="http://schemas.microsoft.com/office/drawing/2014/main" val="2946323366"/>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JP" altLang="ja-JP" sz="1400" b="0">
                          <a:solidFill>
                            <a:schemeClr val="tx1"/>
                          </a:solidFill>
                          <a:latin typeface="+mn-lt"/>
                        </a:rPr>
                        <a:t>0.33</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0.33</a:t>
                      </a:r>
                      <a:endParaRPr kumimoji="1" lang="en-US" altLang="ja-JP" sz="1400" b="0" dirty="0">
                        <a:solidFill>
                          <a:schemeClr val="tx1"/>
                        </a:solidFill>
                        <a:latin typeface="+mn-lt"/>
                      </a:endParaRPr>
                    </a:p>
                  </a:txBody>
                  <a:tcPr anchor="ctr">
                    <a:noFill/>
                  </a:tcP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US" altLang="ja-JP" sz="1400" b="0">
                          <a:solidFill>
                            <a:schemeClr val="tx1"/>
                          </a:solidFill>
                          <a:latin typeface="+mn-lt"/>
                        </a:rPr>
                        <a:t>0.33</a:t>
                      </a:r>
                      <a:endParaRPr kumimoji="1" lang="en-US" altLang="ja-JP" sz="1400" b="0" dirty="0">
                        <a:solidFill>
                          <a:schemeClr val="tx1"/>
                        </a:solidFill>
                        <a:latin typeface="+mn-lt"/>
                      </a:endParaRPr>
                    </a:p>
                  </a:txBody>
                  <a:tcPr anchor="ctr">
                    <a:noFill/>
                  </a:tcPr>
                </a:tc>
                <a:extLst>
                  <a:ext uri="{0D108BD9-81ED-4DB2-BD59-A6C34878D82A}">
                    <a16:rowId xmlns:a16="http://schemas.microsoft.com/office/drawing/2014/main" val="731720526"/>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12.5</a:t>
                      </a:r>
                    </a:p>
                  </a:txBody>
                  <a:tcPr anchor="ctr">
                    <a:noFill/>
                  </a:tcPr>
                </a:tc>
                <a:tc>
                  <a:txBody>
                    <a:bodyPr/>
                    <a:lstStyle/>
                    <a:p>
                      <a:pPr algn="ctr"/>
                      <a:r>
                        <a:rPr kumimoji="1" lang="en-US" altLang="ja-JP" sz="1400" b="0" dirty="0">
                          <a:solidFill>
                            <a:schemeClr val="tx1"/>
                          </a:solidFill>
                          <a:latin typeface="+mn-lt"/>
                        </a:rPr>
                        <a:t>25</a:t>
                      </a:r>
                    </a:p>
                  </a:txBody>
                  <a:tcPr anchor="ctr">
                    <a:noFill/>
                  </a:tcPr>
                </a:tc>
                <a:tc>
                  <a:txBody>
                    <a:bodyPr/>
                    <a:lstStyle/>
                    <a:p>
                      <a:pPr algn="ctr"/>
                      <a:r>
                        <a:rPr kumimoji="1" lang="en-US" altLang="ja-JP" sz="1400" b="0" dirty="0">
                          <a:solidFill>
                            <a:schemeClr val="tx1"/>
                          </a:solidFill>
                          <a:latin typeface="+mn-lt"/>
                        </a:rPr>
                        <a:t>50</a:t>
                      </a:r>
                    </a:p>
                  </a:txBody>
                  <a:tcPr anchor="ctr">
                    <a:noFill/>
                  </a:tcP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300</a:t>
                      </a:r>
                    </a:p>
                  </a:txBody>
                  <a:tcPr anchor="ctr">
                    <a:noFill/>
                  </a:tcPr>
                </a:tc>
                <a:extLst>
                  <a:ext uri="{0D108BD9-81ED-4DB2-BD59-A6C34878D82A}">
                    <a16:rowId xmlns:a16="http://schemas.microsoft.com/office/drawing/2014/main" val="1216963631"/>
                  </a:ext>
                </a:extLst>
              </a:tr>
            </a:tbl>
          </a:graphicData>
        </a:graphic>
      </p:graphicFrame>
    </p:spTree>
    <p:extLst>
      <p:ext uri="{BB962C8B-B14F-4D97-AF65-F5344CB8AC3E}">
        <p14:creationId xmlns:p14="http://schemas.microsoft.com/office/powerpoint/2010/main" val="3390256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9F5C4-02BC-8860-13BF-1CC3FB30E3DC}"/>
              </a:ext>
            </a:extLst>
          </p:cNvPr>
          <p:cNvSpPr>
            <a:spLocks noGrp="1"/>
          </p:cNvSpPr>
          <p:nvPr>
            <p:ph type="title"/>
          </p:nvPr>
        </p:nvSpPr>
        <p:spPr/>
        <p:txBody>
          <a:bodyPr/>
          <a:lstStyle/>
          <a:p>
            <a:r>
              <a:rPr lang="en-US" altLang="en-JP" dirty="0"/>
              <a:t>ACPR Measurements of</a:t>
            </a:r>
            <a:br>
              <a:rPr lang="en-US" altLang="en-JP" dirty="0"/>
            </a:br>
            <a:r>
              <a:rPr lang="en-US" altLang="en-JP" dirty="0"/>
              <a:t>Proposed M</a:t>
            </a:r>
            <a:r>
              <a:rPr lang="en-JP" altLang="en-JP" dirty="0"/>
              <a:t>odulation and</a:t>
            </a:r>
            <a:r>
              <a:rPr lang="en-US" altLang="en-JP" dirty="0"/>
              <a:t> C</a:t>
            </a:r>
            <a:r>
              <a:rPr lang="en-JP" altLang="en-JP" dirty="0"/>
              <a:t>hannel </a:t>
            </a:r>
            <a:r>
              <a:rPr lang="en-US" altLang="en-JP" dirty="0"/>
              <a:t>Parameters</a:t>
            </a:r>
            <a:endParaRPr lang="en-US" dirty="0"/>
          </a:p>
        </p:txBody>
      </p:sp>
      <p:sp>
        <p:nvSpPr>
          <p:cNvPr id="3" name="Content Placeholder 2">
            <a:extLst>
              <a:ext uri="{FF2B5EF4-FFF2-40B4-BE49-F238E27FC236}">
                <a16:creationId xmlns:a16="http://schemas.microsoft.com/office/drawing/2014/main" id="{817368A3-DF49-4232-CE6E-0BB2966ABE43}"/>
              </a:ext>
            </a:extLst>
          </p:cNvPr>
          <p:cNvSpPr>
            <a:spLocks noGrp="1"/>
          </p:cNvSpPr>
          <p:nvPr>
            <p:ph idx="1"/>
          </p:nvPr>
        </p:nvSpPr>
        <p:spPr/>
        <p:txBody>
          <a:bodyPr/>
          <a:lstStyle/>
          <a:p>
            <a:r>
              <a:rPr lang="en-US" dirty="0"/>
              <a:t>We have been conducting a measurement campaign in urban, suburban, and mountainous areas of Japan using the proposed operating modes #1, #2, #3, #5, #7, #9, and #12 (2-FSK) in the VHF-High Band [1]. For these field measurements, the radio prototype is configured with Gaussian filtering (BT = 0.5), no FEC, and a transmission power of 5 W.</a:t>
            </a:r>
          </a:p>
          <a:p>
            <a:r>
              <a:rPr lang="en-US" dirty="0"/>
              <a:t>The ACPRs of the proposed operating modes for higher/upper adjacent and alternate channels (applicable only to the VHF-High Band) are also measured using the same radio prototype.</a:t>
            </a:r>
          </a:p>
          <a:p>
            <a:pPr marL="0" indent="0">
              <a:buNone/>
            </a:pPr>
            <a:endParaRPr lang="en-US" dirty="0"/>
          </a:p>
        </p:txBody>
      </p:sp>
      <p:sp>
        <p:nvSpPr>
          <p:cNvPr id="4" name="Slide Number Placeholder 3">
            <a:extLst>
              <a:ext uri="{FF2B5EF4-FFF2-40B4-BE49-F238E27FC236}">
                <a16:creationId xmlns:a16="http://schemas.microsoft.com/office/drawing/2014/main" id="{6AC38CF4-24FA-4689-B047-B04DDD4E480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graphicFrame>
        <p:nvGraphicFramePr>
          <p:cNvPr id="5" name="Table 4">
            <a:extLst>
              <a:ext uri="{FF2B5EF4-FFF2-40B4-BE49-F238E27FC236}">
                <a16:creationId xmlns:a16="http://schemas.microsoft.com/office/drawing/2014/main" id="{42E135C5-2D88-0E20-1E18-B01AD3B173E9}"/>
              </a:ext>
            </a:extLst>
          </p:cNvPr>
          <p:cNvGraphicFramePr>
            <a:graphicFrameLocks noGrp="1"/>
          </p:cNvGraphicFramePr>
          <p:nvPr>
            <p:extLst>
              <p:ext uri="{D42A27DB-BD31-4B8C-83A1-F6EECF244321}">
                <p14:modId xmlns:p14="http://schemas.microsoft.com/office/powerpoint/2010/main" val="108511571"/>
              </p:ext>
            </p:extLst>
          </p:nvPr>
        </p:nvGraphicFramePr>
        <p:xfrm>
          <a:off x="1097280" y="4206240"/>
          <a:ext cx="5029200" cy="2188464"/>
        </p:xfrm>
        <a:graphic>
          <a:graphicData uri="http://schemas.openxmlformats.org/drawingml/2006/table">
            <a:tbl>
              <a:tblPr firstRow="1" bandRow="1">
                <a:tableStyleId>{5940675A-B579-460E-94D1-54222C63F5DA}</a:tableStyleId>
              </a:tblPr>
              <a:tblGrid>
                <a:gridCol w="1691640">
                  <a:extLst>
                    <a:ext uri="{9D8B030D-6E8A-4147-A177-3AD203B41FA5}">
                      <a16:colId xmlns:a16="http://schemas.microsoft.com/office/drawing/2014/main" val="661975011"/>
                    </a:ext>
                  </a:extLst>
                </a:gridCol>
                <a:gridCol w="3337560">
                  <a:extLst>
                    <a:ext uri="{9D8B030D-6E8A-4147-A177-3AD203B41FA5}">
                      <a16:colId xmlns:a16="http://schemas.microsoft.com/office/drawing/2014/main" val="2398446284"/>
                    </a:ext>
                  </a:extLst>
                </a:gridCol>
              </a:tblGrid>
              <a:tr h="402336">
                <a:tc>
                  <a:txBody>
                    <a:bodyPr/>
                    <a:lstStyle/>
                    <a:p>
                      <a:pPr algn="ctr"/>
                      <a:r>
                        <a:rPr lang="en-US" sz="1600" dirty="0"/>
                        <a:t>SPAN</a:t>
                      </a:r>
                    </a:p>
                  </a:txBody>
                  <a:tcPr anchor="ctr"/>
                </a:tc>
                <a:tc>
                  <a:txBody>
                    <a:bodyPr/>
                    <a:lstStyle/>
                    <a:p>
                      <a:pPr algn="ctr"/>
                      <a:r>
                        <a:rPr lang="en-US" sz="1600" dirty="0"/>
                        <a:t>7 BN</a:t>
                      </a:r>
                    </a:p>
                  </a:txBody>
                  <a:tcPr anchor="ctr"/>
                </a:tc>
                <a:extLst>
                  <a:ext uri="{0D108BD9-81ED-4DB2-BD59-A6C34878D82A}">
                    <a16:rowId xmlns:a16="http://schemas.microsoft.com/office/drawing/2014/main" val="1504183662"/>
                  </a:ext>
                </a:extLst>
              </a:tr>
              <a:tr h="402336">
                <a:tc>
                  <a:txBody>
                    <a:bodyPr/>
                    <a:lstStyle/>
                    <a:p>
                      <a:pPr algn="ctr"/>
                      <a:r>
                        <a:rPr lang="en-US" sz="1600" dirty="0"/>
                        <a:t>RBW</a:t>
                      </a:r>
                    </a:p>
                  </a:txBody>
                  <a:tcPr anchor="ctr"/>
                </a:tc>
                <a:tc>
                  <a:txBody>
                    <a:bodyPr/>
                    <a:lstStyle/>
                    <a:p>
                      <a:pPr algn="ctr"/>
                      <a:r>
                        <a:rPr lang="en-US" sz="1600" dirty="0"/>
                        <a:t>100 Hz (SPAN </a:t>
                      </a:r>
                      <a:r>
                        <a:rPr lang="ja-JP" altLang="en-US" sz="1600" dirty="0">
                          <a:latin typeface="Times New Roman" panose="02020603050405020304" pitchFamily="18" charset="0"/>
                          <a:cs typeface="Times New Roman" panose="02020603050405020304" pitchFamily="18" charset="0"/>
                        </a:rPr>
                        <a:t>≥</a:t>
                      </a:r>
                      <a:r>
                        <a:rPr lang="en-US" sz="1600" dirty="0"/>
                        <a:t> 700 kHz),</a:t>
                      </a:r>
                    </a:p>
                    <a:p>
                      <a:pPr algn="ctr"/>
                      <a:r>
                        <a:rPr lang="en-US" sz="1600" dirty="0"/>
                        <a:t>10 Hz (SPAN &lt; 700 kHz)</a:t>
                      </a:r>
                    </a:p>
                  </a:txBody>
                  <a:tcPr anchor="ctr"/>
                </a:tc>
                <a:extLst>
                  <a:ext uri="{0D108BD9-81ED-4DB2-BD59-A6C34878D82A}">
                    <a16:rowId xmlns:a16="http://schemas.microsoft.com/office/drawing/2014/main" val="814147079"/>
                  </a:ext>
                </a:extLst>
              </a:tr>
              <a:tr h="402336">
                <a:tc>
                  <a:txBody>
                    <a:bodyPr/>
                    <a:lstStyle/>
                    <a:p>
                      <a:pPr algn="ctr"/>
                      <a:r>
                        <a:rPr lang="en-US" sz="1600" dirty="0"/>
                        <a:t>VBW</a:t>
                      </a:r>
                    </a:p>
                  </a:txBody>
                  <a:tcPr anchor="ctr"/>
                </a:tc>
                <a:tc>
                  <a:txBody>
                    <a:bodyPr/>
                    <a:lstStyle/>
                    <a:p>
                      <a:pPr algn="ctr"/>
                      <a:r>
                        <a:rPr lang="en-US" sz="1600" dirty="0"/>
                        <a:t>Same as RBW</a:t>
                      </a:r>
                    </a:p>
                  </a:txBody>
                  <a:tcPr anchor="ctr"/>
                </a:tc>
                <a:extLst>
                  <a:ext uri="{0D108BD9-81ED-4DB2-BD59-A6C34878D82A}">
                    <a16:rowId xmlns:a16="http://schemas.microsoft.com/office/drawing/2014/main" val="4274249303"/>
                  </a:ext>
                </a:extLst>
              </a:tr>
              <a:tr h="402336">
                <a:tc>
                  <a:txBody>
                    <a:bodyPr/>
                    <a:lstStyle/>
                    <a:p>
                      <a:pPr algn="ctr"/>
                      <a:r>
                        <a:rPr lang="en-US" sz="1600" dirty="0"/>
                        <a:t>Attenuator</a:t>
                      </a:r>
                    </a:p>
                  </a:txBody>
                  <a:tcPr anchor="ctr"/>
                </a:tc>
                <a:tc>
                  <a:txBody>
                    <a:bodyPr/>
                    <a:lstStyle/>
                    <a:p>
                      <a:pPr algn="ctr"/>
                      <a:r>
                        <a:rPr lang="en-US" sz="1600" dirty="0"/>
                        <a:t>0 dB (Internal), 50 dB (External)</a:t>
                      </a:r>
                    </a:p>
                  </a:txBody>
                  <a:tcPr anchor="ctr"/>
                </a:tc>
                <a:extLst>
                  <a:ext uri="{0D108BD9-81ED-4DB2-BD59-A6C34878D82A}">
                    <a16:rowId xmlns:a16="http://schemas.microsoft.com/office/drawing/2014/main" val="79751374"/>
                  </a:ext>
                </a:extLst>
              </a:tr>
              <a:tr h="402336">
                <a:tc>
                  <a:txBody>
                    <a:bodyPr/>
                    <a:lstStyle/>
                    <a:p>
                      <a:pPr algn="ctr"/>
                      <a:r>
                        <a:rPr lang="en-US" sz="1600" dirty="0"/>
                        <a:t>Detector type</a:t>
                      </a:r>
                    </a:p>
                  </a:txBody>
                  <a:tcPr anchor="ctr"/>
                </a:tc>
                <a:tc>
                  <a:txBody>
                    <a:bodyPr/>
                    <a:lstStyle/>
                    <a:p>
                      <a:pPr algn="ctr"/>
                      <a:r>
                        <a:rPr lang="en-US" sz="1600" dirty="0"/>
                        <a:t>RMS Average (over 10 counts)</a:t>
                      </a:r>
                    </a:p>
                  </a:txBody>
                  <a:tcPr anchor="ctr"/>
                </a:tc>
                <a:extLst>
                  <a:ext uri="{0D108BD9-81ED-4DB2-BD59-A6C34878D82A}">
                    <a16:rowId xmlns:a16="http://schemas.microsoft.com/office/drawing/2014/main" val="4117351462"/>
                  </a:ext>
                </a:extLst>
              </a:tr>
            </a:tbl>
          </a:graphicData>
        </a:graphic>
      </p:graphicFrame>
      <p:sp>
        <p:nvSpPr>
          <p:cNvPr id="6" name="TextBox 5">
            <a:extLst>
              <a:ext uri="{FF2B5EF4-FFF2-40B4-BE49-F238E27FC236}">
                <a16:creationId xmlns:a16="http://schemas.microsoft.com/office/drawing/2014/main" id="{97872CB1-5D73-99CB-1A95-B48AAC815B98}"/>
              </a:ext>
            </a:extLst>
          </p:cNvPr>
          <p:cNvSpPr txBox="1"/>
          <p:nvPr/>
        </p:nvSpPr>
        <p:spPr>
          <a:xfrm>
            <a:off x="1051560" y="3840480"/>
            <a:ext cx="5120640" cy="338554"/>
          </a:xfrm>
          <a:prstGeom prst="rect">
            <a:avLst/>
          </a:prstGeom>
          <a:noFill/>
        </p:spPr>
        <p:txBody>
          <a:bodyPr wrap="square" rtlCol="0">
            <a:spAutoFit/>
          </a:bodyPr>
          <a:lstStyle/>
          <a:p>
            <a:pPr algn="ctr"/>
            <a:r>
              <a:rPr lang="en-US" sz="1600" b="1" dirty="0">
                <a:solidFill>
                  <a:schemeClr val="tx1"/>
                </a:solidFill>
              </a:rPr>
              <a:t>ACPR Measurement Configuration (Anritsu MS2840A)</a:t>
            </a:r>
            <a:endParaRPr lang="en-US" b="1" dirty="0">
              <a:solidFill>
                <a:schemeClr val="tx1"/>
              </a:solidFill>
            </a:endParaRPr>
          </a:p>
        </p:txBody>
      </p:sp>
      <p:pic>
        <p:nvPicPr>
          <p:cNvPr id="8" name="Picture 7">
            <a:extLst>
              <a:ext uri="{FF2B5EF4-FFF2-40B4-BE49-F238E27FC236}">
                <a16:creationId xmlns:a16="http://schemas.microsoft.com/office/drawing/2014/main" id="{2F7F1442-9347-C676-7C7A-25B43A91705E}"/>
              </a:ext>
            </a:extLst>
          </p:cNvPr>
          <p:cNvPicPr>
            <a:picLocks noChangeAspect="1"/>
          </p:cNvPicPr>
          <p:nvPr/>
        </p:nvPicPr>
        <p:blipFill>
          <a:blip r:embed="rId2" cstate="print">
            <a:extLst>
              <a:ext uri="{28A0092B-C50C-407E-A947-70E740481C1C}">
                <a14:useLocalDpi xmlns:a14="http://schemas.microsoft.com/office/drawing/2010/main" val="0"/>
              </a:ext>
            </a:extLst>
          </a:blip>
          <a:srcRect t="14668" b="18666"/>
          <a:stretch/>
        </p:blipFill>
        <p:spPr>
          <a:xfrm>
            <a:off x="6309360" y="3931920"/>
            <a:ext cx="4937760" cy="2468880"/>
          </a:xfrm>
          <a:prstGeom prst="rect">
            <a:avLst/>
          </a:prstGeom>
        </p:spPr>
      </p:pic>
    </p:spTree>
    <p:extLst>
      <p:ext uri="{BB962C8B-B14F-4D97-AF65-F5344CB8AC3E}">
        <p14:creationId xmlns:p14="http://schemas.microsoft.com/office/powerpoint/2010/main" val="4062531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6FE94-380F-8B1A-28BC-BAC08D0193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ACBF36-A4A7-E891-9152-FE6FAECCD1F5}"/>
              </a:ext>
            </a:extLst>
          </p:cNvPr>
          <p:cNvSpPr>
            <a:spLocks noGrp="1"/>
          </p:cNvSpPr>
          <p:nvPr>
            <p:ph type="title"/>
          </p:nvPr>
        </p:nvSpPr>
        <p:spPr/>
        <p:txBody>
          <a:bodyPr/>
          <a:lstStyle/>
          <a:p>
            <a:r>
              <a:rPr lang="en-US" altLang="en-JP" dirty="0"/>
              <a:t>ACPR Measurements of Proposed M</a:t>
            </a:r>
            <a:r>
              <a:rPr lang="en-JP" altLang="en-JP" dirty="0"/>
              <a:t>odulation and</a:t>
            </a:r>
            <a:br>
              <a:rPr lang="en-US" altLang="en-JP" dirty="0"/>
            </a:br>
            <a:r>
              <a:rPr lang="en-US" altLang="en-JP" dirty="0"/>
              <a:t>C</a:t>
            </a:r>
            <a:r>
              <a:rPr lang="en-JP" altLang="en-JP" dirty="0"/>
              <a:t>hannel </a:t>
            </a:r>
            <a:r>
              <a:rPr lang="en-US" altLang="en-JP" dirty="0"/>
              <a:t>Parameters for the VHF-High Band</a:t>
            </a:r>
            <a:endParaRPr lang="en-US" dirty="0"/>
          </a:p>
        </p:txBody>
      </p:sp>
      <p:sp>
        <p:nvSpPr>
          <p:cNvPr id="3" name="Content Placeholder 2">
            <a:extLst>
              <a:ext uri="{FF2B5EF4-FFF2-40B4-BE49-F238E27FC236}">
                <a16:creationId xmlns:a16="http://schemas.microsoft.com/office/drawing/2014/main" id="{F98B8B1D-56DF-F1C8-7E51-F5F5B1E29438}"/>
              </a:ext>
            </a:extLst>
          </p:cNvPr>
          <p:cNvSpPr>
            <a:spLocks noGrp="1"/>
          </p:cNvSpPr>
          <p:nvPr>
            <p:ph idx="1"/>
          </p:nvPr>
        </p:nvSpPr>
        <p:spPr>
          <a:xfrm>
            <a:off x="914400" y="1600200"/>
            <a:ext cx="10360152" cy="4800600"/>
          </a:xfrm>
        </p:spPr>
        <p:txBody>
          <a:bodyPr/>
          <a:lstStyle/>
          <a:p>
            <a:r>
              <a:rPr lang="en-US" dirty="0"/>
              <a:t>All the operating modes meet the ACPR criteria for both adjacent and alternate channels, with a margin exceeding 3 dB from the target ACPRs of -25 </a:t>
            </a:r>
            <a:r>
              <a:rPr lang="en-US" dirty="0" err="1"/>
              <a:t>dBc</a:t>
            </a:r>
            <a:r>
              <a:rPr lang="en-US" dirty="0"/>
              <a:t> (adjacent) and -35 </a:t>
            </a:r>
            <a:r>
              <a:rPr lang="en-US" dirty="0" err="1"/>
              <a:t>dBc</a:t>
            </a:r>
            <a:r>
              <a:rPr lang="en-US" dirty="0"/>
              <a:t> (alternate).</a:t>
            </a:r>
          </a:p>
        </p:txBody>
      </p:sp>
      <p:sp>
        <p:nvSpPr>
          <p:cNvPr id="4" name="Slide Number Placeholder 3">
            <a:extLst>
              <a:ext uri="{FF2B5EF4-FFF2-40B4-BE49-F238E27FC236}">
                <a16:creationId xmlns:a16="http://schemas.microsoft.com/office/drawing/2014/main" id="{EA73EA22-FF3C-D562-AD4B-C4B941BBC31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6" name="Table 5">
            <a:extLst>
              <a:ext uri="{FF2B5EF4-FFF2-40B4-BE49-F238E27FC236}">
                <a16:creationId xmlns:a16="http://schemas.microsoft.com/office/drawing/2014/main" id="{AC210400-D832-FFA8-FF50-58B1A374B43D}"/>
              </a:ext>
            </a:extLst>
          </p:cNvPr>
          <p:cNvGraphicFramePr>
            <a:graphicFrameLocks noGrp="1"/>
          </p:cNvGraphicFramePr>
          <p:nvPr>
            <p:extLst>
              <p:ext uri="{D42A27DB-BD31-4B8C-83A1-F6EECF244321}">
                <p14:modId xmlns:p14="http://schemas.microsoft.com/office/powerpoint/2010/main" val="1099879402"/>
              </p:ext>
            </p:extLst>
          </p:nvPr>
        </p:nvGraphicFramePr>
        <p:xfrm>
          <a:off x="1280160" y="2468880"/>
          <a:ext cx="9784080" cy="3675888"/>
        </p:xfrm>
        <a:graphic>
          <a:graphicData uri="http://schemas.openxmlformats.org/drawingml/2006/table">
            <a:tbl>
              <a:tblPr>
                <a:tableStyleId>{5940675A-B579-460E-94D1-54222C63F5DA}</a:tableStyleId>
              </a:tblPr>
              <a:tblGrid>
                <a:gridCol w="1463040">
                  <a:extLst>
                    <a:ext uri="{9D8B030D-6E8A-4147-A177-3AD203B41FA5}">
                      <a16:colId xmlns:a16="http://schemas.microsoft.com/office/drawing/2014/main" val="3108098045"/>
                    </a:ext>
                  </a:extLst>
                </a:gridCol>
                <a:gridCol w="1463040">
                  <a:extLst>
                    <a:ext uri="{9D8B030D-6E8A-4147-A177-3AD203B41FA5}">
                      <a16:colId xmlns:a16="http://schemas.microsoft.com/office/drawing/2014/main" val="3297832202"/>
                    </a:ext>
                  </a:extLst>
                </a:gridCol>
                <a:gridCol w="1143000">
                  <a:extLst>
                    <a:ext uri="{9D8B030D-6E8A-4147-A177-3AD203B41FA5}">
                      <a16:colId xmlns:a16="http://schemas.microsoft.com/office/drawing/2014/main" val="3218693556"/>
                    </a:ext>
                  </a:extLst>
                </a:gridCol>
                <a:gridCol w="1143000">
                  <a:extLst>
                    <a:ext uri="{9D8B030D-6E8A-4147-A177-3AD203B41FA5}">
                      <a16:colId xmlns:a16="http://schemas.microsoft.com/office/drawing/2014/main" val="2628373871"/>
                    </a:ext>
                  </a:extLst>
                </a:gridCol>
                <a:gridCol w="1143000">
                  <a:extLst>
                    <a:ext uri="{9D8B030D-6E8A-4147-A177-3AD203B41FA5}">
                      <a16:colId xmlns:a16="http://schemas.microsoft.com/office/drawing/2014/main" val="2700246241"/>
                    </a:ext>
                  </a:extLst>
                </a:gridCol>
                <a:gridCol w="1143000">
                  <a:extLst>
                    <a:ext uri="{9D8B030D-6E8A-4147-A177-3AD203B41FA5}">
                      <a16:colId xmlns:a16="http://schemas.microsoft.com/office/drawing/2014/main" val="217278948"/>
                    </a:ext>
                  </a:extLst>
                </a:gridCol>
                <a:gridCol w="1143000">
                  <a:extLst>
                    <a:ext uri="{9D8B030D-6E8A-4147-A177-3AD203B41FA5}">
                      <a16:colId xmlns:a16="http://schemas.microsoft.com/office/drawing/2014/main" val="872012725"/>
                    </a:ext>
                  </a:extLst>
                </a:gridCol>
                <a:gridCol w="1143000">
                  <a:extLst>
                    <a:ext uri="{9D8B030D-6E8A-4147-A177-3AD203B41FA5}">
                      <a16:colId xmlns:a16="http://schemas.microsoft.com/office/drawing/2014/main" val="2052659503"/>
                    </a:ext>
                  </a:extLst>
                </a:gridCol>
              </a:tblGrid>
              <a:tr h="301752">
                <a:tc rowSpan="2">
                  <a:txBody>
                    <a:bodyPr/>
                    <a:lstStyle/>
                    <a:p>
                      <a:pPr algn="ctr" fontAlgn="ctr"/>
                      <a:r>
                        <a:rPr lang="en-US" sz="1400" u="none" strike="noStrike" dirty="0">
                          <a:effectLst/>
                        </a:rPr>
                        <a:t>Center frequency</a:t>
                      </a:r>
                      <a:br>
                        <a:rPr lang="en-US" sz="1400" u="none" strike="noStrike" dirty="0">
                          <a:effectLst/>
                        </a:rPr>
                      </a:br>
                      <a:r>
                        <a:rPr lang="en-US" sz="1400" u="none" strike="noStrike" dirty="0">
                          <a:effectLst/>
                        </a:rPr>
                        <a:t>(MHz)</a:t>
                      </a:r>
                      <a:endParaRPr lang="en-US" sz="1400" b="0" i="0" u="none" strike="noStrike" dirty="0">
                        <a:solidFill>
                          <a:srgbClr val="000000"/>
                        </a:solidFill>
                        <a:effectLst/>
                        <a:latin typeface="Aptos Narrow" panose="020B0004020202020204" pitchFamily="34" charset="0"/>
                      </a:endParaRPr>
                    </a:p>
                  </a:txBody>
                  <a:tcPr marL="7620" marR="7620" marT="7620" marB="0" anchor="ctr"/>
                </a:tc>
                <a:tc rowSpan="2">
                  <a:txBody>
                    <a:bodyPr/>
                    <a:lstStyle/>
                    <a:p>
                      <a:pPr algn="ctr" fontAlgn="ctr"/>
                      <a:r>
                        <a:rPr lang="en-US" sz="1400" u="none" strike="noStrike" dirty="0">
                          <a:effectLst/>
                        </a:rPr>
                        <a:t>Operating Mode</a:t>
                      </a:r>
                      <a:endParaRPr lang="en-US" sz="1400" b="0" i="0" u="none" strike="noStrike" dirty="0">
                        <a:solidFill>
                          <a:srgbClr val="000000"/>
                        </a:solidFill>
                        <a:effectLst/>
                        <a:latin typeface="Aptos Narrow" panose="020B0004020202020204" pitchFamily="34" charset="0"/>
                      </a:endParaRPr>
                    </a:p>
                  </a:txBody>
                  <a:tcPr marL="7620" marR="7620" marT="7620" marB="0" anchor="ctr"/>
                </a:tc>
                <a:tc gridSpan="2">
                  <a:txBody>
                    <a:bodyPr/>
                    <a:lstStyle/>
                    <a:p>
                      <a:pPr algn="ctr" fontAlgn="ctr"/>
                      <a:r>
                        <a:rPr lang="en-US" sz="1400" u="none" strike="noStrike" dirty="0">
                          <a:effectLst/>
                        </a:rPr>
                        <a:t>Power (dBm)</a:t>
                      </a:r>
                      <a:endParaRPr lang="en-US" sz="1400" b="0" i="0" u="none" strike="noStrike" dirty="0">
                        <a:solidFill>
                          <a:srgbClr val="000000"/>
                        </a:solidFill>
                        <a:effectLst/>
                        <a:latin typeface="Aptos Narrow" panose="020B0004020202020204" pitchFamily="34" charset="0"/>
                      </a:endParaRPr>
                    </a:p>
                  </a:txBody>
                  <a:tcPr marL="7620" marR="7620" marT="7620" marB="0" anchor="ctr"/>
                </a:tc>
                <a:tc hMerge="1">
                  <a:txBody>
                    <a:bodyPr/>
                    <a:lstStyle/>
                    <a:p>
                      <a:endParaRPr lang="en-US"/>
                    </a:p>
                  </a:txBody>
                  <a:tcPr/>
                </a:tc>
                <a:tc gridSpan="2">
                  <a:txBody>
                    <a:bodyPr/>
                    <a:lstStyle/>
                    <a:p>
                      <a:pPr algn="ctr" fontAlgn="ctr"/>
                      <a:r>
                        <a:rPr lang="en-US" sz="1400" u="none" strike="noStrike" dirty="0">
                          <a:effectLst/>
                        </a:rPr>
                        <a:t>ACPR (Adjacent)</a:t>
                      </a:r>
                      <a:endParaRPr lang="en-US" sz="1400" b="0" i="0" u="none" strike="noStrike" dirty="0">
                        <a:solidFill>
                          <a:srgbClr val="000000"/>
                        </a:solidFill>
                        <a:effectLst/>
                        <a:latin typeface="Aptos Narrow" panose="020B0004020202020204" pitchFamily="34" charset="0"/>
                      </a:endParaRPr>
                    </a:p>
                  </a:txBody>
                  <a:tcPr marL="7620" marR="7620" marT="7620" marB="0" anchor="ctr"/>
                </a:tc>
                <a:tc hMerge="1">
                  <a:txBody>
                    <a:bodyPr/>
                    <a:lstStyle/>
                    <a:p>
                      <a:endParaRPr lang="en-US"/>
                    </a:p>
                  </a:txBody>
                  <a:tcPr/>
                </a:tc>
                <a:tc gridSpan="2">
                  <a:txBody>
                    <a:bodyPr/>
                    <a:lstStyle/>
                    <a:p>
                      <a:pPr algn="ctr" fontAlgn="ctr"/>
                      <a:r>
                        <a:rPr lang="en-US" sz="1400" u="none" strike="noStrike" dirty="0">
                          <a:effectLst/>
                        </a:rPr>
                        <a:t>ACPR (Alternate)</a:t>
                      </a:r>
                      <a:endParaRPr lang="en-US" sz="1400" b="0" i="0" u="none" strike="noStrike" dirty="0">
                        <a:solidFill>
                          <a:srgbClr val="000000"/>
                        </a:solidFill>
                        <a:effectLst/>
                        <a:latin typeface="Aptos Narrow" panose="020B0004020202020204" pitchFamily="34" charset="0"/>
                      </a:endParaRPr>
                    </a:p>
                  </a:txBody>
                  <a:tcPr marL="7620" marR="7620" marT="7620" marB="0" anchor="ctr"/>
                </a:tc>
                <a:tc hMerge="1">
                  <a:txBody>
                    <a:bodyPr/>
                    <a:lstStyle/>
                    <a:p>
                      <a:endParaRPr lang="en-US"/>
                    </a:p>
                  </a:txBody>
                  <a:tcPr/>
                </a:tc>
                <a:extLst>
                  <a:ext uri="{0D108BD9-81ED-4DB2-BD59-A6C34878D82A}">
                    <a16:rowId xmlns:a16="http://schemas.microsoft.com/office/drawing/2014/main" val="3173367759"/>
                  </a:ext>
                </a:extLst>
              </a:tr>
              <a:tr h="301752">
                <a:tc vMerge="1">
                  <a:txBody>
                    <a:bodyPr/>
                    <a:lstStyle/>
                    <a:p>
                      <a:endParaRPr lang="en-US"/>
                    </a:p>
                  </a:txBody>
                  <a:tcPr/>
                </a:tc>
                <a:tc vMerge="1">
                  <a:txBody>
                    <a:bodyPr/>
                    <a:lstStyle/>
                    <a:p>
                      <a:endParaRPr lang="en-US"/>
                    </a:p>
                  </a:txBody>
                  <a:tcPr/>
                </a:tc>
                <a:tc>
                  <a:txBody>
                    <a:bodyPr/>
                    <a:lstStyle/>
                    <a:p>
                      <a:pPr algn="ctr" fontAlgn="ctr"/>
                      <a:r>
                        <a:rPr lang="en-US" sz="1400" u="none" strike="noStrike" dirty="0">
                          <a:effectLst/>
                        </a:rPr>
                        <a:t>Configured</a:t>
                      </a:r>
                      <a:endParaRPr lang="en-US" sz="14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dirty="0">
                          <a:effectLst/>
                        </a:rPr>
                        <a:t>Measured </a:t>
                      </a:r>
                      <a:endParaRPr lang="en-US" sz="14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Upper</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Lower</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dirty="0">
                          <a:effectLst/>
                        </a:rPr>
                        <a:t>Upper</a:t>
                      </a:r>
                      <a:endParaRPr lang="en-US" sz="14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dirty="0">
                          <a:effectLst/>
                        </a:rPr>
                        <a:t>Lower</a:t>
                      </a:r>
                      <a:endParaRPr lang="en-US" sz="1400" b="0" i="0" u="none" strike="noStrike" dirty="0">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630860431"/>
                  </a:ext>
                </a:extLst>
              </a:tr>
              <a:tr h="256032">
                <a:tc rowSpan="12">
                  <a:txBody>
                    <a:bodyPr/>
                    <a:lstStyle/>
                    <a:p>
                      <a:pPr algn="ctr" fontAlgn="ctr"/>
                      <a:r>
                        <a:rPr lang="en-US" sz="1400" u="none" strike="noStrike" dirty="0">
                          <a:effectLst/>
                        </a:rPr>
                        <a:t>220</a:t>
                      </a:r>
                      <a:endParaRPr lang="en-US" sz="14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dirty="0">
                          <a:effectLst/>
                        </a:rPr>
                        <a:t>#1</a:t>
                      </a:r>
                      <a:endParaRPr lang="en-US" sz="14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37</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36.1</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-52.7</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-51.5</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dirty="0">
                          <a:effectLst/>
                        </a:rPr>
                        <a:t>-76.0</a:t>
                      </a:r>
                      <a:endParaRPr lang="en-US" sz="14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-76.3</a:t>
                      </a:r>
                      <a:endParaRPr lang="en-US" sz="1400" b="0" i="0" u="none" strike="noStrike">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4137124949"/>
                  </a:ext>
                </a:extLst>
              </a:tr>
              <a:tr h="256032">
                <a:tc vMerge="1">
                  <a:txBody>
                    <a:bodyPr/>
                    <a:lstStyle/>
                    <a:p>
                      <a:endParaRPr lang="en-US"/>
                    </a:p>
                  </a:txBody>
                  <a:tcPr/>
                </a:tc>
                <a:tc>
                  <a:txBody>
                    <a:bodyPr/>
                    <a:lstStyle/>
                    <a:p>
                      <a:pPr algn="ctr" fontAlgn="ctr"/>
                      <a:r>
                        <a:rPr lang="en-US" sz="1400" u="none" strike="noStrike">
                          <a:effectLst/>
                        </a:rPr>
                        <a:t>#2</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37</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36.3</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-29.6</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-28.7</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-68.9</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-68.4</a:t>
                      </a:r>
                      <a:endParaRPr lang="en-US" sz="1400" b="0" i="0" u="none" strike="noStrike">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784841212"/>
                  </a:ext>
                </a:extLst>
              </a:tr>
              <a:tr h="256032">
                <a:tc vMerge="1">
                  <a:txBody>
                    <a:bodyPr/>
                    <a:lstStyle/>
                    <a:p>
                      <a:endParaRPr lang="en-US"/>
                    </a:p>
                  </a:txBody>
                  <a:tcPr/>
                </a:tc>
                <a:tc>
                  <a:txBody>
                    <a:bodyPr/>
                    <a:lstStyle/>
                    <a:p>
                      <a:pPr algn="ctr" fontAlgn="ctr"/>
                      <a:r>
                        <a:rPr lang="en-US" sz="1400" u="none" strike="noStrike">
                          <a:effectLst/>
                        </a:rPr>
                        <a:t>#3</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37</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36.4</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-29.2</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-28.7</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-67.2</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-67.0</a:t>
                      </a:r>
                      <a:endParaRPr lang="en-US" sz="1400" b="0" i="0" u="none" strike="noStrike">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414183341"/>
                  </a:ext>
                </a:extLst>
              </a:tr>
              <a:tr h="256032">
                <a:tc vMerge="1">
                  <a:txBody>
                    <a:bodyPr/>
                    <a:lstStyle/>
                    <a:p>
                      <a:endParaRPr lang="en-US"/>
                    </a:p>
                  </a:txBody>
                  <a:tcPr/>
                </a:tc>
                <a:tc>
                  <a:txBody>
                    <a:bodyPr/>
                    <a:lstStyle/>
                    <a:p>
                      <a:pPr algn="ctr" fontAlgn="ctr"/>
                      <a:r>
                        <a:rPr lang="en-US" sz="1400" u="none" strike="noStrike" dirty="0">
                          <a:effectLst/>
                        </a:rPr>
                        <a:t>#4</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37</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36.3</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-31.6</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-31.2</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-70.2</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-70.1</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extLst>
                  <a:ext uri="{0D108BD9-81ED-4DB2-BD59-A6C34878D82A}">
                    <a16:rowId xmlns:a16="http://schemas.microsoft.com/office/drawing/2014/main" val="3240559380"/>
                  </a:ext>
                </a:extLst>
              </a:tr>
              <a:tr h="256032">
                <a:tc vMerge="1">
                  <a:txBody>
                    <a:bodyPr/>
                    <a:lstStyle/>
                    <a:p>
                      <a:endParaRPr lang="en-US"/>
                    </a:p>
                  </a:txBody>
                  <a:tcPr/>
                </a:tc>
                <a:tc>
                  <a:txBody>
                    <a:bodyPr/>
                    <a:lstStyle/>
                    <a:p>
                      <a:pPr algn="ctr" fontAlgn="ctr"/>
                      <a:r>
                        <a:rPr lang="en-US" sz="1400" u="none" strike="noStrike" dirty="0">
                          <a:effectLst/>
                        </a:rPr>
                        <a:t>#5</a:t>
                      </a:r>
                      <a:endParaRPr lang="en-US" sz="14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dirty="0">
                          <a:effectLst/>
                        </a:rPr>
                        <a:t>37</a:t>
                      </a:r>
                      <a:endParaRPr lang="en-US" sz="14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36.2</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-28.2</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-28.0</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-65.6</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dirty="0">
                          <a:effectLst/>
                        </a:rPr>
                        <a:t>-65.7</a:t>
                      </a:r>
                      <a:endParaRPr lang="en-US" sz="1400" b="0" i="0" u="none" strike="noStrike" dirty="0">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728528582"/>
                  </a:ext>
                </a:extLst>
              </a:tr>
              <a:tr h="256032">
                <a:tc vMerge="1">
                  <a:txBody>
                    <a:bodyPr/>
                    <a:lstStyle/>
                    <a:p>
                      <a:endParaRPr lang="en-US"/>
                    </a:p>
                  </a:txBody>
                  <a:tcPr/>
                </a:tc>
                <a:tc>
                  <a:txBody>
                    <a:bodyPr/>
                    <a:lstStyle/>
                    <a:p>
                      <a:pPr algn="ctr" fontAlgn="ctr"/>
                      <a:r>
                        <a:rPr lang="en-US" sz="1400" u="none" strike="noStrike" dirty="0">
                          <a:effectLst/>
                        </a:rPr>
                        <a:t>#6</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37</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36.2</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-31.2</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-31.0</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-68.1</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-68.1</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extLst>
                  <a:ext uri="{0D108BD9-81ED-4DB2-BD59-A6C34878D82A}">
                    <a16:rowId xmlns:a16="http://schemas.microsoft.com/office/drawing/2014/main" val="2336542877"/>
                  </a:ext>
                </a:extLst>
              </a:tr>
              <a:tr h="256032">
                <a:tc vMerge="1">
                  <a:txBody>
                    <a:bodyPr/>
                    <a:lstStyle/>
                    <a:p>
                      <a:endParaRPr lang="en-US"/>
                    </a:p>
                  </a:txBody>
                  <a:tcPr/>
                </a:tc>
                <a:tc>
                  <a:txBody>
                    <a:bodyPr/>
                    <a:lstStyle/>
                    <a:p>
                      <a:pPr algn="ctr" fontAlgn="ctr"/>
                      <a:r>
                        <a:rPr lang="en-US" sz="1400" u="none" strike="noStrike">
                          <a:effectLst/>
                        </a:rPr>
                        <a:t>#7</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37</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36.1</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-29.5</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-29.4</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-66.4</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-66.4</a:t>
                      </a:r>
                      <a:endParaRPr lang="en-US" sz="1400" b="0" i="0" u="none" strike="noStrike">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2040130603"/>
                  </a:ext>
                </a:extLst>
              </a:tr>
              <a:tr h="256032">
                <a:tc vMerge="1">
                  <a:txBody>
                    <a:bodyPr/>
                    <a:lstStyle/>
                    <a:p>
                      <a:endParaRPr lang="en-US"/>
                    </a:p>
                  </a:txBody>
                  <a:tcPr/>
                </a:tc>
                <a:tc>
                  <a:txBody>
                    <a:bodyPr/>
                    <a:lstStyle/>
                    <a:p>
                      <a:pPr algn="ctr" fontAlgn="ctr"/>
                      <a:r>
                        <a:rPr lang="en-US" sz="1400" u="none" strike="noStrike" dirty="0">
                          <a:effectLst/>
                        </a:rPr>
                        <a:t>#8</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37</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36.1</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-29.9</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-29.5</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-68.2</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-68.1</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extLst>
                  <a:ext uri="{0D108BD9-81ED-4DB2-BD59-A6C34878D82A}">
                    <a16:rowId xmlns:a16="http://schemas.microsoft.com/office/drawing/2014/main" val="2373915172"/>
                  </a:ext>
                </a:extLst>
              </a:tr>
              <a:tr h="256032">
                <a:tc vMerge="1">
                  <a:txBody>
                    <a:bodyPr/>
                    <a:lstStyle/>
                    <a:p>
                      <a:endParaRPr lang="en-US"/>
                    </a:p>
                  </a:txBody>
                  <a:tcPr/>
                </a:tc>
                <a:tc>
                  <a:txBody>
                    <a:bodyPr/>
                    <a:lstStyle/>
                    <a:p>
                      <a:pPr algn="ctr" fontAlgn="ctr"/>
                      <a:r>
                        <a:rPr lang="en-US" sz="1400" u="none" strike="noStrike">
                          <a:effectLst/>
                        </a:rPr>
                        <a:t>#9</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37</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36.2</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-28.5</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-28.5</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-69.4</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-69.3</a:t>
                      </a:r>
                      <a:endParaRPr lang="en-US" sz="1400" b="0" i="0" u="none" strike="noStrike">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1394583996"/>
                  </a:ext>
                </a:extLst>
              </a:tr>
              <a:tr h="256032">
                <a:tc vMerge="1">
                  <a:txBody>
                    <a:bodyPr/>
                    <a:lstStyle/>
                    <a:p>
                      <a:endParaRPr lang="en-US"/>
                    </a:p>
                  </a:txBody>
                  <a:tcPr/>
                </a:tc>
                <a:tc>
                  <a:txBody>
                    <a:bodyPr/>
                    <a:lstStyle/>
                    <a:p>
                      <a:pPr algn="ctr" fontAlgn="ctr"/>
                      <a:r>
                        <a:rPr lang="en-US" sz="1400" u="none" strike="noStrike" dirty="0">
                          <a:effectLst/>
                        </a:rPr>
                        <a:t>#10</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37</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36.2</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-28.8</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-28.7</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-70.1</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-70.1</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extLst>
                  <a:ext uri="{0D108BD9-81ED-4DB2-BD59-A6C34878D82A}">
                    <a16:rowId xmlns:a16="http://schemas.microsoft.com/office/drawing/2014/main" val="1494742659"/>
                  </a:ext>
                </a:extLst>
              </a:tr>
              <a:tr h="256032">
                <a:tc vMerge="1">
                  <a:txBody>
                    <a:bodyPr/>
                    <a:lstStyle/>
                    <a:p>
                      <a:endParaRPr lang="en-US"/>
                    </a:p>
                  </a:txBody>
                  <a:tcPr/>
                </a:tc>
                <a:tc>
                  <a:txBody>
                    <a:bodyPr/>
                    <a:lstStyle/>
                    <a:p>
                      <a:pPr algn="ctr" fontAlgn="ctr"/>
                      <a:r>
                        <a:rPr lang="en-US" sz="1400" u="none" strike="noStrike">
                          <a:effectLst/>
                        </a:rPr>
                        <a:t>#11</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37</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36.2</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-28.6</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-28.6</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-71.6</a:t>
                      </a:r>
                      <a:endParaRPr lang="en-US"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en-US" sz="1400" u="none" strike="noStrike">
                          <a:effectLst/>
                        </a:rPr>
                        <a:t>-71.6</a:t>
                      </a:r>
                      <a:endParaRPr lang="en-US" sz="1400" b="0" i="0" u="none" strike="noStrike">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2097934109"/>
                  </a:ext>
                </a:extLst>
              </a:tr>
              <a:tr h="256032">
                <a:tc vMerge="1">
                  <a:txBody>
                    <a:bodyPr/>
                    <a:lstStyle/>
                    <a:p>
                      <a:endParaRPr lang="en-US"/>
                    </a:p>
                  </a:txBody>
                  <a:tcPr/>
                </a:tc>
                <a:tc>
                  <a:txBody>
                    <a:bodyPr/>
                    <a:lstStyle/>
                    <a:p>
                      <a:pPr algn="ctr" fontAlgn="ctr"/>
                      <a:r>
                        <a:rPr lang="en-US" sz="1400" u="none" strike="noStrike" dirty="0">
                          <a:effectLst/>
                        </a:rPr>
                        <a:t>#12</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37</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36.3</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-28.2</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-28.1</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-74.1</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tc>
                  <a:txBody>
                    <a:bodyPr/>
                    <a:lstStyle/>
                    <a:p>
                      <a:pPr algn="ctr" fontAlgn="ctr"/>
                      <a:r>
                        <a:rPr lang="en-US" sz="1400" u="none" strike="noStrike" dirty="0">
                          <a:effectLst/>
                        </a:rPr>
                        <a:t>-74.3</a:t>
                      </a:r>
                      <a:endParaRPr lang="en-US" sz="1400" b="0" i="0" u="none" strike="noStrike" dirty="0">
                        <a:solidFill>
                          <a:srgbClr val="000000"/>
                        </a:solidFill>
                        <a:effectLst/>
                        <a:latin typeface="Aptos Narrow" panose="020B0004020202020204" pitchFamily="34" charset="0"/>
                      </a:endParaRPr>
                    </a:p>
                  </a:txBody>
                  <a:tcPr marL="7620" marR="7620" marT="7620" marB="0" anchor="ctr">
                    <a:solidFill>
                      <a:schemeClr val="bg2">
                        <a:lumMod val="20000"/>
                        <a:lumOff val="80000"/>
                      </a:schemeClr>
                    </a:solidFill>
                  </a:tcPr>
                </a:tc>
                <a:extLst>
                  <a:ext uri="{0D108BD9-81ED-4DB2-BD59-A6C34878D82A}">
                    <a16:rowId xmlns:a16="http://schemas.microsoft.com/office/drawing/2014/main" val="1060785422"/>
                  </a:ext>
                </a:extLst>
              </a:tr>
            </a:tbl>
          </a:graphicData>
        </a:graphic>
      </p:graphicFrame>
      <p:sp>
        <p:nvSpPr>
          <p:cNvPr id="7" name="TextBox 6">
            <a:extLst>
              <a:ext uri="{FF2B5EF4-FFF2-40B4-BE49-F238E27FC236}">
                <a16:creationId xmlns:a16="http://schemas.microsoft.com/office/drawing/2014/main" id="{A47D98FF-EF2A-882C-F3F3-AF58FB11641A}"/>
              </a:ext>
            </a:extLst>
          </p:cNvPr>
          <p:cNvSpPr txBox="1"/>
          <p:nvPr/>
        </p:nvSpPr>
        <p:spPr>
          <a:xfrm>
            <a:off x="5669280" y="6126480"/>
            <a:ext cx="5486400" cy="307777"/>
          </a:xfrm>
          <a:prstGeom prst="rect">
            <a:avLst/>
          </a:prstGeom>
          <a:noFill/>
        </p:spPr>
        <p:txBody>
          <a:bodyPr wrap="square" rtlCol="0">
            <a:spAutoFit/>
          </a:bodyPr>
          <a:lstStyle/>
          <a:p>
            <a:pPr algn="r"/>
            <a:r>
              <a:rPr lang="en-US" sz="1400" dirty="0">
                <a:solidFill>
                  <a:schemeClr val="tx1"/>
                </a:solidFill>
              </a:rPr>
              <a:t>* Operating Modes with gray background are modulated with 4-FSK.</a:t>
            </a:r>
            <a:endParaRPr lang="en-US" sz="2000" dirty="0">
              <a:solidFill>
                <a:schemeClr val="tx1"/>
              </a:solidFill>
            </a:endParaRPr>
          </a:p>
        </p:txBody>
      </p:sp>
    </p:spTree>
    <p:extLst>
      <p:ext uri="{BB962C8B-B14F-4D97-AF65-F5344CB8AC3E}">
        <p14:creationId xmlns:p14="http://schemas.microsoft.com/office/powerpoint/2010/main" val="681056416"/>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90387</TotalTime>
  <Words>2242</Words>
  <Application>Microsoft Office PowerPoint</Application>
  <PresentationFormat>ワイド画面</PresentationFormat>
  <Paragraphs>399</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Aptos Narrow</vt:lpstr>
      <vt:lpstr>Arial</vt:lpstr>
      <vt:lpstr>Times New Roman</vt:lpstr>
      <vt:lpstr>Office Theme</vt:lpstr>
      <vt:lpstr>PowerPoint プレゼンテーション</vt:lpstr>
      <vt:lpstr>Background</vt:lpstr>
      <vt:lpstr>Purpose and Scope of this proposal</vt:lpstr>
      <vt:lpstr>Proposed Changes to the Existing SUN FSK</vt:lpstr>
      <vt:lpstr>Proposed Changes to the Existing SUN FSK</vt:lpstr>
      <vt:lpstr>Proposed Modulation and Channel Parameters for the VHF-High Band</vt:lpstr>
      <vt:lpstr>Proposed Modulation and Channel Parameters for the UMITS Band</vt:lpstr>
      <vt:lpstr>ACPR Measurements of Proposed Modulation and Channel Parameters</vt:lpstr>
      <vt:lpstr>ACPR Measurements of Proposed Modulation and Channel Parameters for the VHF-High Band</vt:lpstr>
      <vt:lpstr>ACPR Measurements of Proposed Modulation and Channel Parameters for the UMITS Band</vt:lpstr>
      <vt:lpstr>Summary</vt:lpstr>
      <vt:lpstr>References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宗吾 梶田</cp:lastModifiedBy>
  <cp:revision>672</cp:revision>
  <cp:lastPrinted>1601-01-01T00:00:00Z</cp:lastPrinted>
  <dcterms:created xsi:type="dcterms:W3CDTF">2021-01-26T19:12:38Z</dcterms:created>
  <dcterms:modified xsi:type="dcterms:W3CDTF">2025-01-15T01:36:42Z</dcterms:modified>
</cp:coreProperties>
</file>