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9" r:id="rId2"/>
    <p:sldId id="2069" r:id="rId3"/>
    <p:sldId id="2070" r:id="rId4"/>
    <p:sldId id="2068" r:id="rId5"/>
    <p:sldId id="2065" r:id="rId6"/>
    <p:sldId id="2066" r:id="rId7"/>
    <p:sldId id="2064" r:id="rId8"/>
    <p:sldId id="2057" r:id="rId9"/>
    <p:sldId id="2059" r:id="rId10"/>
    <p:sldId id="2061" r:id="rId11"/>
    <p:sldId id="2062" r:id="rId12"/>
    <p:sldId id="2063" r:id="rId13"/>
    <p:sldId id="20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AB1FF"/>
    <a:srgbClr val="C77A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3" autoAdjust="0"/>
    <p:restoredTop sz="94676" autoAdjust="0"/>
  </p:normalViewPr>
  <p:slideViewPr>
    <p:cSldViewPr>
      <p:cViewPr varScale="1">
        <p:scale>
          <a:sx n="70" d="100"/>
          <a:sy n="70" d="100"/>
        </p:scale>
        <p:origin x="79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EED6CC-816A-E548-A8CE-9121A88906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78CFC-6982-294A-ABFA-64C1A0D13BCF}"/>
              </a:ext>
            </a:extLst>
          </p:cNvPr>
          <p:cNvSpPr txBox="1"/>
          <p:nvPr userDrawn="1"/>
        </p:nvSpPr>
        <p:spPr>
          <a:xfrm>
            <a:off x="8325853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E936D-6A11-C44F-942B-2DED49317366}"/>
              </a:ext>
            </a:extLst>
          </p:cNvPr>
          <p:cNvSpPr txBox="1"/>
          <p:nvPr userDrawn="1"/>
        </p:nvSpPr>
        <p:spPr>
          <a:xfrm>
            <a:off x="7940842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E0B8D-1721-C14A-8963-980C6B4ACC25}"/>
              </a:ext>
            </a:extLst>
          </p:cNvPr>
          <p:cNvSpPr txBox="1"/>
          <p:nvPr userDrawn="1"/>
        </p:nvSpPr>
        <p:spPr>
          <a:xfrm>
            <a:off x="7257448" y="48126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AC5FFF-9316-BA20-E3B3-38A4872F4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Clint Powell,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802.15-24-0680-00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06BDF95-B92A-A917-90F6-D44BC10530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413854"/>
            <a:ext cx="15255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January 2025</a:t>
            </a:r>
            <a:endParaRPr lang="en-US" sz="12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AB2CC2-B985-EF78-915C-8329A99CE8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4600" y="6469556"/>
            <a:ext cx="22062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sz="1200" dirty="0"/>
              <a:t>Clint Powell (PWC, LLC)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ara@mtgevents.com.au" TargetMode="External"/><Relationship Id="rId3" Type="http://schemas.openxmlformats.org/officeDocument/2006/relationships/hyperlink" Target="mailto:annkrieger.dod@gmail.com" TargetMode="External"/><Relationship Id="rId7" Type="http://schemas.openxmlformats.org/officeDocument/2006/relationships/hyperlink" Target="mailto:cpowell@ieee.org" TargetMode="External"/><Relationship Id="rId2" Type="http://schemas.openxmlformats.org/officeDocument/2006/relationships/hyperlink" Target="mailto:pbeecher@ieee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n@blindcreek.com" TargetMode="External"/><Relationship Id="rId5" Type="http://schemas.openxmlformats.org/officeDocument/2006/relationships/hyperlink" Target="mailto:hosako@nict.go.jp" TargetMode="External"/><Relationship Id="rId4" Type="http://schemas.openxmlformats.org/officeDocument/2006/relationships/hyperlink" Target="mailto:t.kuerner@tu-braunschweig.de" TargetMode="External"/><Relationship Id="rId9" Type="http://schemas.openxmlformats.org/officeDocument/2006/relationships/hyperlink" Target="mailto:daniel@mtgevents.com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668B767-4C5C-A342-72A7-47852D13D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9586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IEEE 802 Wireless Interim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83B966-E656-DA6F-14DE-E078DA859E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8077200" cy="2513012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/>
            </a:pPr>
            <a:r>
              <a:rPr lang="en-US" b="1" dirty="0">
                <a:latin typeface="Times New Roman" charset="0"/>
              </a:rPr>
              <a:t>802.15 WNG Tech Focus Info Package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>
                <a:latin typeface="Times New Roman" charset="0"/>
              </a:rPr>
              <a:t>Jan 15, 2025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/>
              <a:t>Held in Kobe &amp; Hybrid via Webex</a:t>
            </a:r>
            <a:endParaRPr lang="en-US" sz="2000" b="1" dirty="0"/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80A8FD-6AFB-77D7-7CE8-0B220A76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51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3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869FA-C0EC-2789-C066-187D62BC0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DE867F2-3252-0325-949C-69F313428E7D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A74A76-2FE9-C105-9817-90F1C900F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Storage Requirements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946588-61B9-E2E2-78DC-87652EE3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2A4E564-15A1-1721-9585-C683502DD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52819"/>
            <a:ext cx="8534400" cy="505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three THz demos together would take up about 5 square meters if boxes are </a:t>
            </a:r>
            <a:r>
              <a:rPr lang="en-US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layed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flat, less if they are stacked.</a:t>
            </a:r>
          </a:p>
          <a:p>
            <a:pPr marL="0" marR="0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1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THz wave (3d) + MMW (3e) hybrid wireless communication system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size W320 x D435 x H320 (size 120)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- 1 square meter 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2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New Use Case (3e, in future, it will be 3d)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Container (box): 1 (OD mm: 530 x 366 x 336)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Robot car (in hard case) (Outer diameter: about the same as above)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Approx. 40' display: (Approx. 1200 x 800 x 200 when packed)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3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3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Uncompressed 4K transmission at 300GHz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1: W80cm x D60cm x H44cm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2: W80cm x D58cm x H49cm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3: W121cm x D43cm x H24cm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Cardboard: W63cm x D55cm x H28cm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4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marL="0" marR="0" algn="l"/>
            <a:r>
              <a:rPr lang="en-US" sz="10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</a:p>
          <a:p>
            <a:pPr marL="45720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000" kern="1200" dirty="0">
              <a:latin typeface="Arial Rounded MT Bold" pitchFamily="34" charset="0"/>
              <a:cs typeface="Arial" charset="0"/>
            </a:endParaRPr>
          </a:p>
          <a:p>
            <a:pPr marL="909637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4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7DEF9-8147-4CFC-8B9D-7387399BC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E0418D3-547E-3751-4C60-AF2F1E3AC483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315B25-24D4-8CB3-7C2C-0D23B2B0B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Display Booth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D0C323F-D414-D88E-3D14-F2AA0E84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  <p:pic>
        <p:nvPicPr>
          <p:cNvPr id="5" name="Picture 4" descr="A diagram of a rectangular object&#10;&#10;Description automatically generated">
            <a:extLst>
              <a:ext uri="{FF2B5EF4-FFF2-40B4-BE49-F238E27FC236}">
                <a16:creationId xmlns:a16="http://schemas.microsoft.com/office/drawing/2014/main" id="{43A77667-3C55-1466-5786-2419F4F68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9727" r="10893" b="27776"/>
          <a:stretch/>
        </p:blipFill>
        <p:spPr>
          <a:xfrm>
            <a:off x="1888530" y="1337218"/>
            <a:ext cx="5366940" cy="50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2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F7681-A279-AD3F-8518-7BCDDE02A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6BBF215F-A002-F7EF-D00A-F4708765388F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1DBA58-B4AE-8AD9-19C8-F8CE5CB6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Floor Plan of Demos - on 4</a:t>
            </a:r>
            <a:r>
              <a:rPr lang="en-US" sz="3200" b="1" kern="0" baseline="30000" dirty="0"/>
              <a:t>th</a:t>
            </a:r>
            <a:r>
              <a:rPr lang="en-US" sz="3200" b="1" kern="0" dirty="0"/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918306D-E986-28BE-6327-50B1CC0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  <p:pic>
        <p:nvPicPr>
          <p:cNvPr id="3" name="Picture 2" descr="A blueprint of a building&#10;&#10;Description automatically generated">
            <a:extLst>
              <a:ext uri="{FF2B5EF4-FFF2-40B4-BE49-F238E27FC236}">
                <a16:creationId xmlns:a16="http://schemas.microsoft.com/office/drawing/2014/main" id="{5BDDDA04-CAD9-0D4D-B405-0780817E0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t="4634" r="6647" b="12424"/>
          <a:stretch/>
        </p:blipFill>
        <p:spPr>
          <a:xfrm>
            <a:off x="489531" y="1295400"/>
            <a:ext cx="8155172" cy="5122647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6C75467-C6EC-B19A-C3DD-3B31CD9A3B1C}"/>
              </a:ext>
            </a:extLst>
          </p:cNvPr>
          <p:cNvSpPr/>
          <p:nvPr/>
        </p:nvSpPr>
        <p:spPr bwMode="auto">
          <a:xfrm>
            <a:off x="4617564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9B49F14-2AB6-3174-475A-1F403C3047D4}"/>
              </a:ext>
            </a:extLst>
          </p:cNvPr>
          <p:cNvSpPr/>
          <p:nvPr/>
        </p:nvSpPr>
        <p:spPr bwMode="auto">
          <a:xfrm>
            <a:off x="48275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A240C016-1409-5A90-74CA-230765BBFAE2}"/>
              </a:ext>
            </a:extLst>
          </p:cNvPr>
          <p:cNvSpPr/>
          <p:nvPr/>
        </p:nvSpPr>
        <p:spPr bwMode="auto">
          <a:xfrm>
            <a:off x="49799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D9892632-AC69-F4B2-11DE-2D8302AA8F98}"/>
              </a:ext>
            </a:extLst>
          </p:cNvPr>
          <p:cNvSpPr/>
          <p:nvPr/>
        </p:nvSpPr>
        <p:spPr bwMode="auto">
          <a:xfrm>
            <a:off x="4370388" y="1395630"/>
            <a:ext cx="1447800" cy="304800"/>
          </a:xfrm>
          <a:prstGeom prst="borderCallout1">
            <a:avLst>
              <a:gd name="adj1" fmla="val 99583"/>
              <a:gd name="adj2" fmla="val 111"/>
              <a:gd name="adj3" fmla="val 414226"/>
              <a:gd name="adj4" fmla="val 3498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/>
              <a:t>Demo/Display Booths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807B716-E442-C180-B6B5-B2E3D984E66C}"/>
              </a:ext>
            </a:extLst>
          </p:cNvPr>
          <p:cNvSpPr/>
          <p:nvPr/>
        </p:nvSpPr>
        <p:spPr bwMode="auto">
          <a:xfrm rot="16200000">
            <a:off x="4814634" y="2458974"/>
            <a:ext cx="117348" cy="518160"/>
          </a:xfrm>
          <a:prstGeom prst="rightBrace">
            <a:avLst>
              <a:gd name="adj1" fmla="val 8333"/>
              <a:gd name="adj2" fmla="val 507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7F3C8-A842-FF38-783E-831058436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96DB5844-1B13-45A3-69DA-2C292D59239B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E23DFA-8C01-633A-4571-75FA2D48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802.15 WNG Tech Focus Agenda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47A53C6-E47D-DB47-09A0-00550ABE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kern="1200" dirty="0">
                <a:latin typeface="Arial Rounded MT Bold" pitchFamily="34" charset="0"/>
                <a:cs typeface="Arial" charset="0"/>
              </a:rPr>
              <a:t>WNG Open    Ben Rolfe  (</a:t>
            </a:r>
            <a:r>
              <a:rPr lang="en-US" sz="1600" kern="12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kern="1200" dirty="0">
                <a:latin typeface="Arial Rounded MT Bold" pitchFamily="34" charset="0"/>
                <a:cs typeface="Arial" charset="0"/>
              </a:rPr>
              <a:t> Associates)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802 Chair Welcome    James Gilb  (GA-ASI)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WG15 Overview and Agenda    Phil Beecher  (Wi-SUN Alliance)  	4min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Intro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10min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Current status of 3e device,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Mr.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Keitarou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Kondou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Results of the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Project,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Prof./Dr. Tetsuya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Kawanishi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Waseda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Univ.)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New Use Case,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Yozo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Shoji  (NICT)  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Summary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5min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>
                <a:latin typeface="Arial Rounded MT Bold" pitchFamily="34" charset="0"/>
                <a:cs typeface="Arial" charset="0"/>
              </a:rPr>
              <a:t>15.4 Intro    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Phil Beecher  (Wi-SUN Alliance)	1min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Latest R&amp;D Progress in Wireless Smart Utility Networks,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Hiroshi Harada  (Kyoto Univ.), Q&amp;A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15.4 Summary    Phil Beecher  (Wi-SUN Alliance)  	5min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WNG Close    Ben Rolfe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Associates) 	1min</a:t>
            </a:r>
          </a:p>
          <a:p>
            <a:pPr marL="8524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772400" algn="l"/>
              </a:tabLst>
              <a:defRPr/>
            </a:pPr>
            <a:endParaRPr lang="en-US" sz="16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Demos immediately following WNG, until 4pm in common/break area on 4</a:t>
            </a:r>
            <a:r>
              <a:rPr lang="en-US" sz="16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8A13D3-3244-A5E8-07FB-F0FB3B2B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67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5081C-EC64-76F3-7C73-9EF05103C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6779BDA-3CF0-F66D-1058-D2C7DE81A4CA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128D80-E670-0113-8E64-A274093F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General Administrative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669978-6C8E-521A-6C87-787CA54C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The following WG15 Leadership will be heavily involved in running the event onsite Tues./Wed.: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Phil Beecher (802.15 WG 1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st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pbeecher@ieee.org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 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Ann Krieger (802.15 WG 2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nd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annkrieger.dod@gmail.com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Thomas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(Chair WG15 SC on Terahertz Comms.)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t.kuerner@tu-braunschweig.de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(WG15 SC Terahertz Vice Chair and local industry contact)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hosako@nict.go.jp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Ben Rolfe (WNG Chair)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Clint Powell (802.15 WG Chair - remote)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cpowell@ieee.org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and will be coordinating closely with: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Jon Rosdahl (802 WCSC Treasurer and Events Planning)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Sara Archer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Daniel </a:t>
            </a:r>
            <a:r>
              <a:rPr lang="en-US" sz="2000" dirty="0" err="1">
                <a:latin typeface="Arial Rounded MT Bold" pitchFamily="34" charset="0"/>
                <a:cs typeface="Arial" charset="0"/>
              </a:rPr>
              <a:t>Branik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5DE6F14-3A55-5DC5-0A6E-BD74E2C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20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D7D72-E9F0-F778-1DBB-D8D88C08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7B068B02-93C7-46A5-E6DA-A722C3019474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2EB005-250F-1B32-8999-0261A66E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Guest Fee Waivers &amp; Demo Associated Costs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798B10-3DE5-7ACC-7A6E-5D127CC6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839200" cy="451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Guest Registration Fees for Wed. 1/15</a:t>
            </a:r>
          </a:p>
          <a:p>
            <a:pPr marL="1033463" indent="-34290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Fees for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AM &amp; PM Breaks, and Lunch are expected to be waived by the 802 WCSC on it’s 12/18 call.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endParaRPr lang="en-US" sz="20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Demo Associated Costs</a:t>
            </a:r>
          </a:p>
          <a:p>
            <a:pPr marL="1033463" indent="-3571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Cost for space and electricity for demo/display booths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are expected to be waived by the 802 WCSC on it’s 12/18 call.</a:t>
            </a:r>
          </a:p>
          <a:p>
            <a:pPr marL="1490663" lvl="1" indent="-3571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A budget limit of $2500 USD is being set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1C2714C-0859-6E6C-D1B7-1769B787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369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7C796-EDEF-FB7E-3849-51E7EBA79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E00BEEE-D71E-CFB1-C2A7-4AC0C4828A6C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C60D65-B2AB-5134-2DCF-850C8528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/>
              <a:t>Tues./Wed. Timeline </a:t>
            </a:r>
            <a:r>
              <a:rPr lang="en-US" sz="2800" b="1" dirty="0" err="1"/>
              <a:t>w.r.t.</a:t>
            </a:r>
            <a:r>
              <a:rPr lang="en-US" sz="2800" b="1" dirty="0"/>
              <a:t> WNG &amp; Demos</a:t>
            </a:r>
            <a:endParaRPr lang="en-US" sz="28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9247FFD-4026-EE18-5B06-59C3B9F0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4924"/>
            <a:ext cx="8839200" cy="50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indent="-6953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Tues.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Afternoon	Demo packages arrive and are stored in provided area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19063" indent="-9525" algn="l" fontAlgn="b">
              <a:lnSpc>
                <a:spcPct val="80000"/>
              </a:lnSpc>
              <a:spcBef>
                <a:spcPts val="60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Wed.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8-8:30am	WG15 midweek 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CAC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No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8:30-9am	Guests Meet &amp; Greet w/802 Leadership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All presenter/demo assistants meet and greet with WG15 and Terahertz SC leadership, available WCSC leadership and 802 Chair James Gilb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9-10am	WG15 Midweek plenary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No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9am-12pm	Demo Set Up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10-10:30am	Normal AM break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10:30am-12:30pm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WG15 WNG Tech Focus Presentations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Guest</a:t>
            </a:r>
            <a:r>
              <a:rPr lang="en-US" sz="1500" u="sng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Presenters Only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Wed. - </a:t>
            </a:r>
            <a:r>
              <a:rPr lang="en-US" sz="15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F</a:t>
            </a:r>
            <a:r>
              <a:rPr lang="en-US" sz="15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rom below onwards both presenters and demo assistant guests may participate: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~12-4pm	Demos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Tech Demos on 4</a:t>
            </a:r>
            <a:r>
              <a:rPr lang="en-US" sz="15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 floor immediately starting a conclusion of WNG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12-1:30pm	Lunch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Regular lunch (with reserved tables for the invited guests and WG15 leadership if possible)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3:30-4pm	Normal PM break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4-5pm	Demo Tear Down and Pack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endParaRPr lang="en-US" sz="160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69572E3-8F23-8631-E26C-29619459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12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50576-708E-964C-81E6-6CB838FF6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A00941D-3E12-55DE-757E-A9A239085E42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045FFC-CCF2-87B5-7F17-AC1BF029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Presentations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CC040A-0529-F864-781D-155EF4D01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E6692A-CF59-89F0-344B-17E93A35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4EB3AA1-37AE-98AF-C82B-1492BAAC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Presentation 1 – “Current Status of 3e Device”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Keitarou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Kondou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2 – “Progress of 3d; Results of the </a:t>
            </a:r>
            <a:r>
              <a:rPr lang="en-US" sz="1700" kern="12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Project”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Tetsuya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Kawanishi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Waseda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Univ.)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3 – “Progress of 3d; New Use Case”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Shoji (NICT)</a:t>
            </a: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2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60B2F-6B8E-3FCF-B2DE-E08026AEB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CFAD16B-B136-C414-1251-F94852D7B6E5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4AD962-6E41-5268-170E-860D77A6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Demo Assistants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7CCDB0-BAD2-785A-37C3-7395C1E9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81C282-AD19-2F90-3E93-82D341F8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157DF4C-BA96-7585-2E52-A19A72F4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Demo 1 – “THz wave (3d) + MMW (3e) hybrid …”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Shinsuke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Hara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Inagaki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2 – “New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Use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Case…”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Nguyen Duc Phuc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Aire Suzuki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3 – “Uncompressed 4K transmission at 300GHz”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Isao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Morohashi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Tadashi Kishimoto (NICT)</a:t>
            </a:r>
          </a:p>
        </p:txBody>
      </p:sp>
    </p:spTree>
    <p:extLst>
      <p:ext uri="{BB962C8B-B14F-4D97-AF65-F5344CB8AC3E}">
        <p14:creationId xmlns:p14="http://schemas.microsoft.com/office/powerpoint/2010/main" val="389859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DBEFF-43AD-D007-739B-C1F854FA8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D77C8095-FFB3-6F53-7969-982F1464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604482"/>
            <a:ext cx="8077200" cy="12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IEEE Non-endorsement</a:t>
            </a:r>
            <a:br>
              <a:rPr lang="en-US" sz="3200" b="1" kern="0" dirty="0"/>
            </a:br>
            <a:r>
              <a:rPr lang="en-US" sz="3200" b="1" kern="0" dirty="0"/>
              <a:t>Disclaimer/Logo Policy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D2DDAD-4438-CB40-C4FF-B26429C4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4AC17E-AB4C-A837-E3C8-AF4458BCC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73123"/>
            <a:ext cx="8534400" cy="429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Presenters/demo assistants must conceal/prevent as much as possible any trademarks or brand names and have the non-endorsement disclaimer in their presentation and on display in their demo.</a:t>
            </a: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Presentations are due to the WG15 Leadership listed on Slide 2 by COB on Fri. 1/3, to allow ample time to review for any adjustments needed </a:t>
            </a:r>
            <a:r>
              <a:rPr lang="en-US" sz="2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w.r.t.</a:t>
            </a: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the above policy.</a:t>
            </a:r>
            <a:endParaRPr lang="en-US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0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F4FD-A9B4-3B13-AB96-1086A9340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829EEC9-8899-A71F-2F55-D85A8EA4EDE8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1257927-6409-0289-5393-CF13AE867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3"/>
            <a:ext cx="8077200" cy="161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Non-endorsement Disclaimer Statement Instructions</a:t>
            </a:r>
            <a:br>
              <a:rPr lang="en-US" sz="3200" b="1" kern="0" dirty="0"/>
            </a:br>
            <a:r>
              <a:rPr lang="en-US" sz="2400" b="1" kern="0" dirty="0"/>
              <a:t>(see next slide for Disclaimer statement)</a:t>
            </a:r>
            <a:endParaRPr lang="en-US" sz="3200" b="1" kern="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72F5E3F-3C54-60F8-FB23-CC4B2D60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B9E079-9192-4D94-ADD7-88637BAC4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8077200" cy="230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Tx/>
              <a:buChar char="-"/>
              <a:defRPr/>
            </a:pPr>
            <a:r>
              <a:rPr lang="en-US" sz="3200" b="1" kern="0" dirty="0"/>
              <a:t>To be inserted after introduction slide(s) -</a:t>
            </a:r>
          </a:p>
          <a:p>
            <a:pPr>
              <a:defRPr/>
            </a:pPr>
            <a:r>
              <a:rPr lang="en-US" sz="3200" b="1" kern="0" dirty="0"/>
              <a:t>&amp;</a:t>
            </a:r>
          </a:p>
          <a:p>
            <a:pPr>
              <a:defRPr/>
            </a:pPr>
            <a:r>
              <a:rPr lang="en-US" sz="3200" b="1" kern="0" dirty="0"/>
              <a:t>- To be included on the demo display board -</a:t>
            </a:r>
          </a:p>
          <a:p>
            <a:pPr marL="457200" indent="-457200">
              <a:buFontTx/>
              <a:buChar char="-"/>
              <a:defRPr/>
            </a:pPr>
            <a:endParaRPr lang="en-US" sz="3200" b="1" kern="0" dirty="0"/>
          </a:p>
        </p:txBody>
      </p:sp>
    </p:spTree>
    <p:extLst>
      <p:ext uri="{BB962C8B-B14F-4D97-AF65-F5344CB8AC3E}">
        <p14:creationId xmlns:p14="http://schemas.microsoft.com/office/powerpoint/2010/main" val="402412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65A64-6E57-D6CB-1530-5BFD22A60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CFA16D40-2EB1-DD4A-F7F6-4B25DF59A8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EDF9F8B0-6D6E-2BD3-2212-C7CFF318FA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503" y="13528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5651BED-4ABB-7C1F-EFD7-D6F3264C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29" y="1004888"/>
            <a:ext cx="8260341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4400" b="1" kern="0" dirty="0"/>
              <a:t>DISCLAIMER</a:t>
            </a:r>
          </a:p>
          <a:p>
            <a:pPr>
              <a:defRPr/>
            </a:pPr>
            <a:endParaRPr lang="en-US" sz="3200" b="1" kern="0" dirty="0"/>
          </a:p>
          <a:p>
            <a:pPr marL="0" marR="0" algn="l"/>
            <a:r>
              <a:rPr lang="en-US" sz="3200" b="1" kern="0" dirty="0"/>
              <a:t>The use of any particular/specific brands of components, equipment, or instruments as a part of the demonstration and presentation does not constitute an endorsement of those brands by IEEE, IEEE SA, or the IEEE LMSC.</a:t>
            </a:r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00BA0C80-003C-D98F-9B02-7929D5D4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37302448"/>
      </p:ext>
    </p:extLst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49505</TotalTime>
  <Words>1233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Aptos</vt:lpstr>
      <vt:lpstr>Arial</vt:lpstr>
      <vt:lpstr>Arial Rounded MT Bold</vt:lpstr>
      <vt:lpstr>Symbol</vt:lpstr>
      <vt:lpstr>Times New Roman</vt:lpstr>
      <vt:lpstr>IEEE-802_15</vt:lpstr>
      <vt:lpstr> IEEE 802 Wireless Interim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 WG-Opening Report Sept Interim 2021</dc:title>
  <dc:subject>IEEE 802.15 &lt;subject&gt;</dc:subject>
  <dc:creator>Pat Kinney</dc:creator>
  <cp:keywords/>
  <dc:description/>
  <cp:lastModifiedBy>Clint Powell2</cp:lastModifiedBy>
  <cp:revision>1544</cp:revision>
  <cp:lastPrinted>2000-07-07T01:25:49Z</cp:lastPrinted>
  <dcterms:created xsi:type="dcterms:W3CDTF">1999-06-22T06:24:01Z</dcterms:created>
  <dcterms:modified xsi:type="dcterms:W3CDTF">2024-12-15T18:57:36Z</dcterms:modified>
  <cp:category/>
</cp:coreProperties>
</file>