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360" r:id="rId2"/>
    <p:sldId id="361" r:id="rId3"/>
    <p:sldId id="362" r:id="rId4"/>
    <p:sldId id="365" r:id="rId5"/>
    <p:sldId id="366" r:id="rId6"/>
    <p:sldId id="367" r:id="rId7"/>
    <p:sldId id="368" r:id="rId8"/>
    <p:sldId id="369" r:id="rId9"/>
    <p:sldId id="370" r:id="rId10"/>
    <p:sldId id="377" r:id="rId11"/>
    <p:sldId id="388" r:id="rId12"/>
    <p:sldId id="422" r:id="rId13"/>
    <p:sldId id="382" r:id="rId14"/>
    <p:sldId id="381" r:id="rId15"/>
    <p:sldId id="409" r:id="rId16"/>
    <p:sldId id="425" r:id="rId17"/>
    <p:sldId id="423" r:id="rId18"/>
    <p:sldId id="408" r:id="rId19"/>
    <p:sldId id="383" r:id="rId20"/>
    <p:sldId id="413" r:id="rId21"/>
    <p:sldId id="394" r:id="rId22"/>
    <p:sldId id="424" r:id="rId23"/>
    <p:sldId id="393" r:id="rId24"/>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33" d="100"/>
          <a:sy n="133" d="100"/>
        </p:scale>
        <p:origin x="67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802.15-24-0674-03</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5/dcn/24/15-24-0371-30-04ab-consolidated-comments-draft-1-0.xls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668-05-04ab-tgab-agenda-november-2024-through-january-2025.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Nov2024-Jan2025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25 November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November 2024 through January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3926435686"/>
              </p:ext>
            </p:extLst>
          </p:nvPr>
        </p:nvGraphicFramePr>
        <p:xfrm>
          <a:off x="3699424" y="1532871"/>
          <a:ext cx="4834976" cy="41821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Jan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Feb/March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Start</a:t>
                      </a:r>
                      <a:r>
                        <a:rPr lang="en-US" sz="1600" b="0" i="0" u="none" strike="noStrike" kern="1200" baseline="0" dirty="0">
                          <a:solidFill>
                            <a:schemeClr val="tx1"/>
                          </a:solidFill>
                          <a:effectLst/>
                          <a:latin typeface="Calibri" panose="020F0502020204030204" pitchFamily="34" charset="0"/>
                          <a:ea typeface="+mn-ea"/>
                          <a:cs typeface="+mn-cs"/>
                        </a:rPr>
                        <a:t> July 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C7AF-8FBE-BE0F-A7BC-E60E7E144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6D16-DB05-EB80-6E9D-ED8E0C1A5A54}"/>
              </a:ext>
            </a:extLst>
          </p:cNvPr>
          <p:cNvSpPr>
            <a:spLocks noGrp="1"/>
          </p:cNvSpPr>
          <p:nvPr>
            <p:ph type="title"/>
          </p:nvPr>
        </p:nvSpPr>
        <p:spPr/>
        <p:txBody>
          <a:bodyPr/>
          <a:lstStyle/>
          <a:p>
            <a:r>
              <a:rPr lang="en-US" dirty="0"/>
              <a:t>CRG</a:t>
            </a:r>
          </a:p>
        </p:txBody>
      </p:sp>
      <p:sp>
        <p:nvSpPr>
          <p:cNvPr id="4" name="Slide Number Placeholder 3">
            <a:extLst>
              <a:ext uri="{FF2B5EF4-FFF2-40B4-BE49-F238E27FC236}">
                <a16:creationId xmlns:a16="http://schemas.microsoft.com/office/drawing/2014/main" id="{ADD8962F-7EF9-54AB-F0EC-1D7D5E21663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graphicFrame>
        <p:nvGraphicFramePr>
          <p:cNvPr id="6" name="Table 5">
            <a:extLst>
              <a:ext uri="{FF2B5EF4-FFF2-40B4-BE49-F238E27FC236}">
                <a16:creationId xmlns:a16="http://schemas.microsoft.com/office/drawing/2014/main" id="{EC9A4F99-7C4A-49B8-1E70-148DABCE746F}"/>
              </a:ext>
            </a:extLst>
          </p:cNvPr>
          <p:cNvGraphicFramePr>
            <a:graphicFrameLocks noGrp="1"/>
          </p:cNvGraphicFramePr>
          <p:nvPr>
            <p:extLst>
              <p:ext uri="{D42A27DB-BD31-4B8C-83A1-F6EECF244321}">
                <p14:modId xmlns:p14="http://schemas.microsoft.com/office/powerpoint/2010/main" val="2159925196"/>
              </p:ext>
            </p:extLst>
          </p:nvPr>
        </p:nvGraphicFramePr>
        <p:xfrm>
          <a:off x="2533920" y="2277300"/>
          <a:ext cx="6690360" cy="3079946"/>
        </p:xfrm>
        <a:graphic>
          <a:graphicData uri="http://schemas.openxmlformats.org/drawingml/2006/table">
            <a:tbl>
              <a:tblPr firstRow="1" firstCol="1" bandRow="1">
                <a:tableStyleId>{5C22544A-7EE6-4342-B048-85BDC9FD1C3A}</a:tableStyleId>
              </a:tblPr>
              <a:tblGrid>
                <a:gridCol w="3581400">
                  <a:extLst>
                    <a:ext uri="{9D8B030D-6E8A-4147-A177-3AD203B41FA5}">
                      <a16:colId xmlns:a16="http://schemas.microsoft.com/office/drawing/2014/main" val="212524111"/>
                    </a:ext>
                  </a:extLst>
                </a:gridCol>
                <a:gridCol w="3108960">
                  <a:extLst>
                    <a:ext uri="{9D8B030D-6E8A-4147-A177-3AD203B41FA5}">
                      <a16:colId xmlns:a16="http://schemas.microsoft.com/office/drawing/2014/main" val="884110607"/>
                    </a:ext>
                  </a:extLst>
                </a:gridCol>
              </a:tblGrid>
              <a:tr h="0">
                <a:tc>
                  <a:txBody>
                    <a:bodyPr/>
                    <a:lstStyle/>
                    <a:p>
                      <a:pPr marL="0" marR="0">
                        <a:lnSpc>
                          <a:spcPct val="107000"/>
                        </a:lnSpc>
                        <a:spcBef>
                          <a:spcPts val="0"/>
                        </a:spcBef>
                        <a:spcAft>
                          <a:spcPts val="0"/>
                        </a:spcAft>
                      </a:pPr>
                      <a:r>
                        <a:rPr lang="en-US" sz="1800" kern="12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a:effectLst/>
                        </a:rPr>
                        <a:t>Affiliation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941445"/>
                  </a:ext>
                </a:extLst>
              </a:tr>
              <a:tr h="0">
                <a:tc>
                  <a:txBody>
                    <a:bodyPr/>
                    <a:lstStyle/>
                    <a:p>
                      <a:pPr marL="0" marR="0">
                        <a:lnSpc>
                          <a:spcPct val="107000"/>
                        </a:lnSpc>
                        <a:spcBef>
                          <a:spcPts val="0"/>
                        </a:spcBef>
                        <a:spcAft>
                          <a:spcPts val="0"/>
                        </a:spcAft>
                      </a:pPr>
                      <a:r>
                        <a:rPr lang="en-US" sz="1800">
                          <a:effectLst/>
                        </a:rPr>
                        <a:t>Ben Rolfe (Chair)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57616"/>
                  </a:ext>
                </a:extLst>
              </a:tr>
              <a:tr h="0">
                <a:tc>
                  <a:txBody>
                    <a:bodyPr/>
                    <a:lstStyle/>
                    <a:p>
                      <a:pPr marL="0" marR="0">
                        <a:lnSpc>
                          <a:spcPct val="107000"/>
                        </a:lnSpc>
                        <a:spcBef>
                          <a:spcPts val="0"/>
                        </a:spcBef>
                        <a:spcAft>
                          <a:spcPts val="0"/>
                        </a:spcAft>
                      </a:pPr>
                      <a:r>
                        <a:rPr lang="en-US" sz="1800" dirty="0">
                          <a:effectLst/>
                        </a:rPr>
                        <a:t> Billy Verso</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Qorvo</a:t>
                      </a:r>
                    </a:p>
                  </a:txBody>
                  <a:tcPr marL="68580" marR="68580" marT="0" marB="0"/>
                </a:tc>
                <a:extLst>
                  <a:ext uri="{0D108BD9-81ED-4DB2-BD59-A6C34878D82A}">
                    <a16:rowId xmlns:a16="http://schemas.microsoft.com/office/drawing/2014/main" val="295465182"/>
                  </a:ext>
                </a:extLst>
              </a:tr>
              <a:tr h="0">
                <a:tc>
                  <a:txBody>
                    <a:bodyPr/>
                    <a:lstStyle/>
                    <a:p>
                      <a:pPr marL="0" marR="0">
                        <a:lnSpc>
                          <a:spcPct val="107000"/>
                        </a:lnSpc>
                        <a:spcBef>
                          <a:spcPts val="0"/>
                        </a:spcBef>
                        <a:spcAft>
                          <a:spcPts val="0"/>
                        </a:spcAft>
                      </a:pPr>
                      <a:r>
                        <a:rPr lang="en-US" sz="1800" dirty="0">
                          <a:effectLst/>
                        </a:rPr>
                        <a:t> Clint Chaplin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Samsung</a:t>
                      </a:r>
                    </a:p>
                  </a:txBody>
                  <a:tcPr marL="68580" marR="68580" marT="0" marB="0"/>
                </a:tc>
                <a:extLst>
                  <a:ext uri="{0D108BD9-81ED-4DB2-BD59-A6C34878D82A}">
                    <a16:rowId xmlns:a16="http://schemas.microsoft.com/office/drawing/2014/main" val="3990447646"/>
                  </a:ext>
                </a:extLst>
              </a:tr>
              <a:tr h="61420">
                <a:tc>
                  <a:txBody>
                    <a:bodyPr/>
                    <a:lstStyle/>
                    <a:p>
                      <a:pPr marL="0" marR="0">
                        <a:lnSpc>
                          <a:spcPct val="107000"/>
                        </a:lnSpc>
                        <a:spcBef>
                          <a:spcPts val="0"/>
                        </a:spcBef>
                        <a:spcAft>
                          <a:spcPts val="0"/>
                        </a:spcAft>
                      </a:pPr>
                      <a:r>
                        <a:rPr lang="en-US" sz="1800" dirty="0">
                          <a:effectLst/>
                        </a:rPr>
                        <a:t> Riku Pirhonen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NXP</a:t>
                      </a:r>
                    </a:p>
                  </a:txBody>
                  <a:tcPr marL="68580" marR="68580" marT="0" marB="0"/>
                </a:tc>
                <a:extLst>
                  <a:ext uri="{0D108BD9-81ED-4DB2-BD59-A6C34878D82A}">
                    <a16:rowId xmlns:a16="http://schemas.microsoft.com/office/drawing/2014/main" val="3234045788"/>
                  </a:ext>
                </a:extLst>
              </a:tr>
              <a:tr h="0">
                <a:tc>
                  <a:txBody>
                    <a:bodyPr/>
                    <a:lstStyle/>
                    <a:p>
                      <a:pPr marL="0" marR="0">
                        <a:lnSpc>
                          <a:spcPct val="107000"/>
                        </a:lnSpc>
                        <a:spcBef>
                          <a:spcPts val="0"/>
                        </a:spcBef>
                        <a:spcAft>
                          <a:spcPts val="0"/>
                        </a:spcAft>
                      </a:pPr>
                      <a:r>
                        <a:rPr lang="en-US" sz="1800" dirty="0">
                          <a:effectLst/>
                        </a:rPr>
                        <a:t> Mickael </a:t>
                      </a:r>
                      <a:r>
                        <a:rPr lang="en-US" sz="1800" dirty="0" err="1">
                          <a:effectLst/>
                        </a:rPr>
                        <a:t>Maman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 Microelectronics</a:t>
                      </a:r>
                    </a:p>
                  </a:txBody>
                  <a:tcPr marL="68580" marR="68580" marT="0" marB="0"/>
                </a:tc>
                <a:extLst>
                  <a:ext uri="{0D108BD9-81ED-4DB2-BD59-A6C34878D82A}">
                    <a16:rowId xmlns:a16="http://schemas.microsoft.com/office/drawing/2014/main" val="1941043928"/>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Rojan</a:t>
                      </a:r>
                      <a:r>
                        <a:rPr lang="en-US" sz="1800" dirty="0">
                          <a:effectLst/>
                        </a:rPr>
                        <a:t>  </a:t>
                      </a:r>
                      <a:r>
                        <a:rPr lang="en-US" sz="1800" dirty="0" err="1">
                          <a:effectLst/>
                        </a:rPr>
                        <a:t>Chitrakar</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i="0" kern="1200" dirty="0">
                          <a:solidFill>
                            <a:schemeClr val="dk1"/>
                          </a:solidFill>
                          <a:effectLst/>
                          <a:latin typeface="+mn-lt"/>
                          <a:ea typeface="+mn-ea"/>
                          <a:cs typeface="+mn-cs"/>
                        </a:rPr>
                        <a:t>Huawei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419433"/>
                  </a:ext>
                </a:extLst>
              </a:tr>
              <a:tr h="0">
                <a:tc>
                  <a:txBody>
                    <a:bodyPr/>
                    <a:lstStyle/>
                    <a:p>
                      <a:pPr marL="0" marR="0">
                        <a:lnSpc>
                          <a:spcPct val="107000"/>
                        </a:lnSpc>
                        <a:spcBef>
                          <a:spcPts val="0"/>
                        </a:spcBef>
                        <a:spcAft>
                          <a:spcPts val="0"/>
                        </a:spcAft>
                      </a:pPr>
                      <a:r>
                        <a:rPr lang="en-US" sz="1800" dirty="0">
                          <a:effectLst/>
                        </a:rPr>
                        <a:t> Alex Krebs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Apple</a:t>
                      </a:r>
                    </a:p>
                  </a:txBody>
                  <a:tcPr marL="68580" marR="68580" marT="0" marB="0"/>
                </a:tc>
                <a:extLst>
                  <a:ext uri="{0D108BD9-81ED-4DB2-BD59-A6C34878D82A}">
                    <a16:rowId xmlns:a16="http://schemas.microsoft.com/office/drawing/2014/main" val="2459563753"/>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Pooria</a:t>
                      </a:r>
                      <a:r>
                        <a:rPr lang="en-US" sz="1800" dirty="0">
                          <a:effectLst/>
                        </a:rPr>
                        <a:t> </a:t>
                      </a:r>
                      <a:r>
                        <a:rPr lang="en-US" sz="1800" dirty="0" err="1">
                          <a:effectLst/>
                        </a:rPr>
                        <a:t>Pakrooh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Qualcomm</a:t>
                      </a:r>
                    </a:p>
                  </a:txBody>
                  <a:tcPr marL="68580" marR="68580" marT="0" marB="0"/>
                </a:tc>
                <a:extLst>
                  <a:ext uri="{0D108BD9-81ED-4DB2-BD59-A6C34878D82A}">
                    <a16:rowId xmlns:a16="http://schemas.microsoft.com/office/drawing/2014/main" val="4250519934"/>
                  </a:ext>
                </a:extLst>
              </a:tr>
              <a:tr h="0">
                <a:tc>
                  <a:txBody>
                    <a:bodyPr/>
                    <a:lstStyle/>
                    <a:p>
                      <a:pPr marL="0" marR="0">
                        <a:lnSpc>
                          <a:spcPct val="107000"/>
                        </a:lnSpc>
                        <a:spcBef>
                          <a:spcPts val="0"/>
                        </a:spcBef>
                        <a:spcAft>
                          <a:spcPts val="0"/>
                        </a:spcAft>
                      </a:pPr>
                      <a:r>
                        <a:rPr lang="en-US" sz="1800" dirty="0">
                          <a:effectLst/>
                        </a:rPr>
                        <a:t> Carlos Aldana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Meta</a:t>
                      </a:r>
                    </a:p>
                  </a:txBody>
                  <a:tcPr marL="68580" marR="68580" marT="0" marB="0"/>
                </a:tc>
                <a:extLst>
                  <a:ext uri="{0D108BD9-81ED-4DB2-BD59-A6C34878D82A}">
                    <a16:rowId xmlns:a16="http://schemas.microsoft.com/office/drawing/2014/main" val="2489069208"/>
                  </a:ext>
                </a:extLst>
              </a:tr>
              <a:tr h="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Li-Hsiang Sun</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MediaTek</a:t>
                      </a:r>
                    </a:p>
                  </a:txBody>
                  <a:tcPr marL="68580" marR="68580" marT="0" marB="0"/>
                </a:tc>
                <a:extLst>
                  <a:ext uri="{0D108BD9-81ED-4DB2-BD59-A6C34878D82A}">
                    <a16:rowId xmlns:a16="http://schemas.microsoft.com/office/drawing/2014/main" val="3798579534"/>
                  </a:ext>
                </a:extLst>
              </a:tr>
            </a:tbl>
          </a:graphicData>
        </a:graphic>
      </p:graphicFrame>
      <p:sp>
        <p:nvSpPr>
          <p:cNvPr id="5" name="Text Placeholder 2">
            <a:extLst>
              <a:ext uri="{FF2B5EF4-FFF2-40B4-BE49-F238E27FC236}">
                <a16:creationId xmlns:a16="http://schemas.microsoft.com/office/drawing/2014/main" id="{2DA5EC47-21D8-08E8-7E4D-711C64E1EC97}"/>
              </a:ext>
            </a:extLst>
          </p:cNvPr>
          <p:cNvSpPr txBox="1">
            <a:spLocks/>
          </p:cNvSpPr>
          <p:nvPr/>
        </p:nvSpPr>
        <p:spPr bwMode="auto">
          <a:xfrm>
            <a:off x="685800" y="5562600"/>
            <a:ext cx="9573208" cy="8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400050" lvl="1" indent="0" algn="ctr">
              <a:buFontTx/>
              <a:buNone/>
            </a:pPr>
            <a:r>
              <a:rPr lang="en-US" kern="0" dirty="0"/>
              <a:t>Quorum:  50% of CRG present</a:t>
            </a:r>
          </a:p>
          <a:p>
            <a:pPr marL="0" indent="0">
              <a:buFontTx/>
              <a:buNone/>
            </a:pPr>
            <a:endParaRPr lang="en-US" kern="0" dirty="0"/>
          </a:p>
        </p:txBody>
      </p:sp>
    </p:spTree>
    <p:extLst>
      <p:ext uri="{BB962C8B-B14F-4D97-AF65-F5344CB8AC3E}">
        <p14:creationId xmlns:p14="http://schemas.microsoft.com/office/powerpoint/2010/main" val="368108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p>
          <a:p>
            <a:pPr marL="0" indent="0" algn="ctr">
              <a:buNone/>
            </a:pPr>
            <a:r>
              <a:rPr lang="en-US">
                <a:hlinkClick r:id="rId2"/>
              </a:rPr>
              <a:t>https://mentor.ieee.org/802.15/dcn/24/15-24-0371-30-04ab-consolidated-comments-draft-1-0.xlsm</a:t>
            </a:r>
            <a:endParaRPr lang="en-US"/>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813B6-2711-6E49-5228-6C1DB9B0D4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B3FDE55-4CAD-2885-B374-0834DFEE61B8}"/>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0ADD44A5-983C-95DF-1C83-6889B76C344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Tree>
    <p:extLst>
      <p:ext uri="{BB962C8B-B14F-4D97-AF65-F5344CB8AC3E}">
        <p14:creationId xmlns:p14="http://schemas.microsoft.com/office/powerpoint/2010/main" val="81204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E126A36-AD5F-F467-A2D7-132366F2FE24}"/>
              </a:ext>
            </a:extLst>
          </p:cNvPr>
          <p:cNvPicPr>
            <a:picLocks noChangeAspect="1"/>
          </p:cNvPicPr>
          <p:nvPr/>
        </p:nvPicPr>
        <p:blipFill>
          <a:blip r:embed="rId2"/>
          <a:stretch>
            <a:fillRect/>
          </a:stretch>
        </p:blipFill>
        <p:spPr>
          <a:xfrm>
            <a:off x="6487272" y="977548"/>
            <a:ext cx="3621632" cy="3763901"/>
          </a:xfrm>
          <a:prstGeom prst="rect">
            <a:avLst/>
          </a:prstGeom>
        </p:spPr>
      </p:pic>
      <p:pic>
        <p:nvPicPr>
          <p:cNvPr id="20" name="Picture 19">
            <a:extLst>
              <a:ext uri="{FF2B5EF4-FFF2-40B4-BE49-F238E27FC236}">
                <a16:creationId xmlns:a16="http://schemas.microsoft.com/office/drawing/2014/main" id="{03A30A3F-CA76-8FA5-702C-87C218B7E59E}"/>
              </a:ext>
            </a:extLst>
          </p:cNvPr>
          <p:cNvPicPr>
            <a:picLocks noChangeAspect="1"/>
          </p:cNvPicPr>
          <p:nvPr/>
        </p:nvPicPr>
        <p:blipFill>
          <a:blip r:embed="rId3"/>
          <a:stretch>
            <a:fillRect/>
          </a:stretch>
        </p:blipFill>
        <p:spPr>
          <a:xfrm>
            <a:off x="4257095" y="1274229"/>
            <a:ext cx="3761294" cy="3705333"/>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4"/>
          <a:stretch>
            <a:fillRect/>
          </a:stretch>
        </p:blipFill>
        <p:spPr>
          <a:xfrm>
            <a:off x="381000" y="1248784"/>
            <a:ext cx="3761294" cy="370533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November thru January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1383719"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135675"/>
            <a:ext cx="10363200" cy="1339636"/>
          </a:xfrm>
          <a:ln>
            <a:solidFill>
              <a:schemeClr val="accent1">
                <a:lumMod val="75000"/>
              </a:schemeClr>
            </a:solidFill>
          </a:ln>
        </p:spPr>
        <p:txBody>
          <a:bodyPr>
            <a:normAutofit fontScale="70000" lnSpcReduction="20000"/>
          </a:bodyPr>
          <a:lstStyle/>
          <a:p>
            <a:pPr marL="0" indent="0">
              <a:buNone/>
            </a:pPr>
            <a:r>
              <a:rPr lang="en-US" dirty="0"/>
              <a:t>Commence on 26-November-2024 through January 7th</a:t>
            </a:r>
          </a:p>
          <a:p>
            <a:r>
              <a:rPr lang="en-US" dirty="0"/>
              <a:t>Weekly Tuesdays 06:00 PT (1 hour)</a:t>
            </a:r>
          </a:p>
          <a:p>
            <a:r>
              <a:rPr lang="en-US" dirty="0"/>
              <a:t>Thursdays 14:00 PT (1 hour) </a:t>
            </a:r>
          </a:p>
          <a:p>
            <a:pPr lvl="1"/>
            <a:r>
              <a:rPr lang="en-US" dirty="0"/>
              <a:t>Excludes November 28, December 24, 26, 31, January 2</a:t>
            </a:r>
          </a:p>
        </p:txBody>
      </p:sp>
      <p:sp>
        <p:nvSpPr>
          <p:cNvPr id="31" name="Oval 30">
            <a:extLst>
              <a:ext uri="{FF2B5EF4-FFF2-40B4-BE49-F238E27FC236}">
                <a16:creationId xmlns:a16="http://schemas.microsoft.com/office/drawing/2014/main" id="{AF450B58-E231-CB49-F965-DB9145E057D1}"/>
              </a:ext>
            </a:extLst>
          </p:cNvPr>
          <p:cNvSpPr/>
          <p:nvPr/>
        </p:nvSpPr>
        <p:spPr bwMode="auto">
          <a:xfrm>
            <a:off x="1524000" y="4572000"/>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1383719"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cxnSp>
        <p:nvCxnSpPr>
          <p:cNvPr id="10" name="Straight Connector 9">
            <a:extLst>
              <a:ext uri="{FF2B5EF4-FFF2-40B4-BE49-F238E27FC236}">
                <a16:creationId xmlns:a16="http://schemas.microsoft.com/office/drawing/2014/main" id="{68CE4AD2-9076-D412-C639-88CF0102384D}"/>
              </a:ext>
            </a:extLst>
          </p:cNvPr>
          <p:cNvCxnSpPr/>
          <p:nvPr/>
        </p:nvCxnSpPr>
        <p:spPr bwMode="auto">
          <a:xfrm flipH="1">
            <a:off x="54182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58E90499-A6EE-342A-EA7F-5C2DC44F9A2D}"/>
              </a:ext>
            </a:extLst>
          </p:cNvPr>
          <p:cNvCxnSpPr/>
          <p:nvPr/>
        </p:nvCxnSpPr>
        <p:spPr bwMode="auto">
          <a:xfrm>
            <a:off x="54102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C5157342-7A09-C588-399D-CB8F9183A7EB}"/>
              </a:ext>
            </a:extLst>
          </p:cNvPr>
          <p:cNvSpPr/>
          <p:nvPr/>
        </p:nvSpPr>
        <p:spPr bwMode="auto">
          <a:xfrm>
            <a:off x="5334000"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DBC00859-D21C-DB23-6BC3-740062E74744}"/>
              </a:ext>
            </a:extLst>
          </p:cNvPr>
          <p:cNvSpPr/>
          <p:nvPr/>
        </p:nvSpPr>
        <p:spPr bwMode="auto">
          <a:xfrm>
            <a:off x="6419852"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Oval 25">
            <a:extLst>
              <a:ext uri="{FF2B5EF4-FFF2-40B4-BE49-F238E27FC236}">
                <a16:creationId xmlns:a16="http://schemas.microsoft.com/office/drawing/2014/main" id="{9FFDCAC8-DE66-7976-3D6D-F2AE62AE8064}"/>
              </a:ext>
            </a:extLst>
          </p:cNvPr>
          <p:cNvSpPr/>
          <p:nvPr/>
        </p:nvSpPr>
        <p:spPr bwMode="auto">
          <a:xfrm>
            <a:off x="5334000"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8" name="Oval 27">
            <a:extLst>
              <a:ext uri="{FF2B5EF4-FFF2-40B4-BE49-F238E27FC236}">
                <a16:creationId xmlns:a16="http://schemas.microsoft.com/office/drawing/2014/main" id="{218D8B66-5EFB-4566-790D-3B4661F18260}"/>
              </a:ext>
            </a:extLst>
          </p:cNvPr>
          <p:cNvSpPr/>
          <p:nvPr/>
        </p:nvSpPr>
        <p:spPr bwMode="auto">
          <a:xfrm>
            <a:off x="6419852"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C66992CB-D4CF-BC4D-0116-C7169960ABB5}"/>
              </a:ext>
            </a:extLst>
          </p:cNvPr>
          <p:cNvSpPr/>
          <p:nvPr/>
        </p:nvSpPr>
        <p:spPr bwMode="auto">
          <a:xfrm>
            <a:off x="5334000"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A4E82E2-0376-4910-741A-9049D03FE817}"/>
              </a:ext>
            </a:extLst>
          </p:cNvPr>
          <p:cNvSpPr/>
          <p:nvPr/>
        </p:nvSpPr>
        <p:spPr bwMode="auto">
          <a:xfrm>
            <a:off x="6419852"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EC0744A5-A02F-4A21-6E16-FA2F6C6FB546}"/>
              </a:ext>
            </a:extLst>
          </p:cNvPr>
          <p:cNvSpPr/>
          <p:nvPr/>
        </p:nvSpPr>
        <p:spPr bwMode="auto">
          <a:xfrm>
            <a:off x="9277348"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5" name="Rectangle 44">
            <a:extLst>
              <a:ext uri="{FF2B5EF4-FFF2-40B4-BE49-F238E27FC236}">
                <a16:creationId xmlns:a16="http://schemas.microsoft.com/office/drawing/2014/main" id="{1E1792F7-3D4B-9867-81DB-AB57132694B6}"/>
              </a:ext>
            </a:extLst>
          </p:cNvPr>
          <p:cNvSpPr/>
          <p:nvPr/>
        </p:nvSpPr>
        <p:spPr bwMode="auto">
          <a:xfrm>
            <a:off x="4876800" y="4067759"/>
            <a:ext cx="2514600" cy="320816"/>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7" name="Straight Connector 46">
            <a:extLst>
              <a:ext uri="{FF2B5EF4-FFF2-40B4-BE49-F238E27FC236}">
                <a16:creationId xmlns:a16="http://schemas.microsoft.com/office/drawing/2014/main" id="{8EF7410A-25CF-E5E2-CBFB-336DCEF5587B}"/>
              </a:ext>
            </a:extLst>
          </p:cNvPr>
          <p:cNvCxnSpPr/>
          <p:nvPr/>
        </p:nvCxnSpPr>
        <p:spPr bwMode="auto">
          <a:xfrm>
            <a:off x="4876800" y="4067759"/>
            <a:ext cx="2514600"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37C8B3D8-728A-41E8-3885-7B5D6CE41FE9}"/>
              </a:ext>
            </a:extLst>
          </p:cNvPr>
          <p:cNvCxnSpPr/>
          <p:nvPr/>
        </p:nvCxnSpPr>
        <p:spPr bwMode="auto">
          <a:xfrm flipV="1">
            <a:off x="4839642" y="4067759"/>
            <a:ext cx="2551758"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Connector 2">
            <a:extLst>
              <a:ext uri="{FF2B5EF4-FFF2-40B4-BE49-F238E27FC236}">
                <a16:creationId xmlns:a16="http://schemas.microsoft.com/office/drawing/2014/main" id="{45ADA378-DFFC-80AC-4E22-2CB870AA6850}"/>
              </a:ext>
            </a:extLst>
          </p:cNvPr>
          <p:cNvCxnSpPr/>
          <p:nvPr/>
        </p:nvCxnSpPr>
        <p:spPr bwMode="auto">
          <a:xfrm flipH="1">
            <a:off x="26750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4F2F8DF9-0E02-7339-FE2C-DBC02F09EFCB}"/>
              </a:ext>
            </a:extLst>
          </p:cNvPr>
          <p:cNvCxnSpPr/>
          <p:nvPr/>
        </p:nvCxnSpPr>
        <p:spPr bwMode="auto">
          <a:xfrm>
            <a:off x="26670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rrow: Right 6">
            <a:extLst>
              <a:ext uri="{FF2B5EF4-FFF2-40B4-BE49-F238E27FC236}">
                <a16:creationId xmlns:a16="http://schemas.microsoft.com/office/drawing/2014/main" id="{7738D272-B097-4EA2-42CA-05C5255324E1}"/>
              </a:ext>
            </a:extLst>
          </p:cNvPr>
          <p:cNvSpPr/>
          <p:nvPr/>
        </p:nvSpPr>
        <p:spPr bwMode="auto">
          <a:xfrm rot="2630276">
            <a:off x="5704232" y="2562967"/>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
        <p:nvSpPr>
          <p:cNvPr id="9" name="Arrow: Right 8">
            <a:extLst>
              <a:ext uri="{FF2B5EF4-FFF2-40B4-BE49-F238E27FC236}">
                <a16:creationId xmlns:a16="http://schemas.microsoft.com/office/drawing/2014/main" id="{C58EB35B-35B5-F468-CA4C-F5AA5E0D3A3C}"/>
              </a:ext>
            </a:extLst>
          </p:cNvPr>
          <p:cNvSpPr/>
          <p:nvPr/>
        </p:nvSpPr>
        <p:spPr bwMode="auto">
          <a:xfrm rot="3075479">
            <a:off x="4703689" y="3017211"/>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 </a:t>
            </a:r>
          </a:p>
        </p:txBody>
      </p:sp>
    </p:spTree>
    <p:extLst>
      <p:ext uri="{BB962C8B-B14F-4D97-AF65-F5344CB8AC3E}">
        <p14:creationId xmlns:p14="http://schemas.microsoft.com/office/powerpoint/2010/main" val="339159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 January 2025</a:t>
            </a:r>
          </a:p>
        </p:txBody>
      </p:sp>
    </p:spTree>
    <p:extLst>
      <p:ext uri="{BB962C8B-B14F-4D97-AF65-F5344CB8AC3E}">
        <p14:creationId xmlns:p14="http://schemas.microsoft.com/office/powerpoint/2010/main" val="104831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November 26</a:t>
            </a:r>
            <a:r>
              <a:rPr lang="en-US" sz="2800" baseline="30000" dirty="0"/>
              <a:t>th</a:t>
            </a:r>
            <a:r>
              <a:rPr lang="en-US" sz="2800" dirty="0"/>
              <a:t>, 2024 </a:t>
            </a:r>
          </a:p>
          <a:p>
            <a:r>
              <a:rPr lang="en-US" sz="2800" dirty="0"/>
              <a:t>through </a:t>
            </a:r>
          </a:p>
          <a:p>
            <a:r>
              <a:rPr lang="en-US" sz="2800" dirty="0"/>
              <a:t>January 7</a:t>
            </a:r>
            <a:r>
              <a:rPr lang="en-US" sz="2800" baseline="30000" dirty="0"/>
              <a:t>th</a:t>
            </a:r>
            <a:r>
              <a:rPr lang="en-US" sz="2800" dirty="0"/>
              <a:t> 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2" name="Subtitle 3">
            <a:extLst>
              <a:ext uri="{FF2B5EF4-FFF2-40B4-BE49-F238E27FC236}">
                <a16:creationId xmlns:a16="http://schemas.microsoft.com/office/drawing/2014/main" id="{FA9A403E-3BCF-2F1D-C91B-AC590E6A2E97}"/>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 January 2025</a:t>
            </a:r>
          </a:p>
        </p:txBody>
      </p:sp>
    </p:spTree>
    <p:extLst>
      <p:ext uri="{BB962C8B-B14F-4D97-AF65-F5344CB8AC3E}">
        <p14:creationId xmlns:p14="http://schemas.microsoft.com/office/powerpoint/2010/main" val="142296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158533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23</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a:t>
            </a:r>
            <a:r>
              <a:rPr lang="en-US">
                <a:hlinkClick r:id="rId2"/>
              </a:rPr>
              <a:t>/24/15-24-0668-05-04ab-tgab-agenda-november-2024-through-january-2025</a:t>
            </a:r>
            <a:r>
              <a:rPr lang="en-US" dirty="0">
                <a:hlinkClick r:id="rId2"/>
              </a:rPr>
              <a:t>.xlsx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86277</TotalTime>
  <Words>1535</Words>
  <Application>Microsoft Office PowerPoint</Application>
  <PresentationFormat>Widescreen</PresentationFormat>
  <Paragraphs>194</Paragraphs>
  <Slides>23</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 Black</vt: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CRG</vt:lpstr>
      <vt:lpstr>Editor’s Corner</vt:lpstr>
      <vt:lpstr>Comment resolution</vt:lpstr>
      <vt:lpstr>Consolidated Comments</vt:lpstr>
      <vt:lpstr>Any Other Business</vt:lpstr>
      <vt:lpstr>Next Steps</vt:lpstr>
      <vt:lpstr>Call schedule, November thru January</vt:lpstr>
      <vt:lpstr>Recess</vt:lpstr>
      <vt:lpstr>Resume from Recess</vt:lpstr>
      <vt:lpstr>Participants have a duty to inform the IEEE</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1329</cp:revision>
  <cp:lastPrinted>2000-07-07T01:25:49Z</cp:lastPrinted>
  <dcterms:created xsi:type="dcterms:W3CDTF">1999-06-22T06:24:01Z</dcterms:created>
  <dcterms:modified xsi:type="dcterms:W3CDTF">2024-12-13T00:38:06Z</dcterms:modified>
  <cp:category/>
</cp:coreProperties>
</file>