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59" r:id="rId2"/>
    <p:sldId id="2067" r:id="rId3"/>
    <p:sldId id="2023" r:id="rId4"/>
    <p:sldId id="2024" r:id="rId5"/>
    <p:sldId id="357" r:id="rId6"/>
    <p:sldId id="340" r:id="rId7"/>
    <p:sldId id="2068" r:id="rId8"/>
    <p:sldId id="205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77A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55" autoAdjust="0"/>
    <p:restoredTop sz="94676" autoAdjust="0"/>
  </p:normalViewPr>
  <p:slideViewPr>
    <p:cSldViewPr>
      <p:cViewPr varScale="1">
        <p:scale>
          <a:sx n="69" d="100"/>
          <a:sy n="69" d="100"/>
        </p:scale>
        <p:origin x="112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171450"/>
            <a:ext cx="2665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doc.: IEEE 802.15-01/468r0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1450"/>
            <a:ext cx="2284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November 2001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14800" y="8850313"/>
            <a:ext cx="213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0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Robert F. Heile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667000" y="8850313"/>
            <a:ext cx="1371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20750">
              <a:defRPr sz="1000"/>
            </a:lvl1pPr>
          </a:lstStyle>
          <a:p>
            <a:pPr>
              <a:defRPr/>
            </a:pPr>
            <a:r>
              <a:rPr lang="en-US"/>
              <a:t>Page </a:t>
            </a:r>
            <a:fld id="{D5CB87EC-05DA-49A1-AD33-2683CE925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85800" y="3810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85800" y="8850313"/>
            <a:ext cx="7032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20750">
              <a:defRPr/>
            </a:pPr>
            <a:r>
              <a:rPr lang="en-US" sz="1200">
                <a:latin typeface="Times New Roman" charset="0"/>
                <a:ea typeface="ＭＳ Ｐゴシック" charset="0"/>
              </a:rPr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85800" y="8839200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7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15963" y="8851900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41350" y="292100"/>
            <a:ext cx="557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ED6CC-816A-E548-A8CE-9121A88906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282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133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134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69BD7D-1DCB-4C55-B36B-7043228FA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78CFC-6982-294A-ABFA-64C1A0D13BCF}"/>
              </a:ext>
            </a:extLst>
          </p:cNvPr>
          <p:cNvSpPr txBox="1"/>
          <p:nvPr userDrawn="1"/>
        </p:nvSpPr>
        <p:spPr>
          <a:xfrm>
            <a:off x="8325853" y="51976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E936D-6A11-C44F-942B-2DED49317366}"/>
              </a:ext>
            </a:extLst>
          </p:cNvPr>
          <p:cNvSpPr txBox="1"/>
          <p:nvPr userDrawn="1"/>
        </p:nvSpPr>
        <p:spPr>
          <a:xfrm>
            <a:off x="7940842" y="51976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E0B8D-1721-C14A-8963-980C6B4ACC25}"/>
              </a:ext>
            </a:extLst>
          </p:cNvPr>
          <p:cNvSpPr txBox="1"/>
          <p:nvPr userDrawn="1"/>
        </p:nvSpPr>
        <p:spPr>
          <a:xfrm>
            <a:off x="7257448" y="48126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1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AC5FFF-9316-BA20-E3B3-38A4872F47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486400" y="6475413"/>
            <a:ext cx="3124200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Clint Powell, Meta Platforms</a:t>
            </a:r>
          </a:p>
        </p:txBody>
      </p:sp>
    </p:spTree>
    <p:extLst>
      <p:ext uri="{BB962C8B-B14F-4D97-AF65-F5344CB8AC3E}">
        <p14:creationId xmlns:p14="http://schemas.microsoft.com/office/powerpoint/2010/main" val="373112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line Headline, 1- or 2-line Subhead, Content, Photo L">
  <p:cSld name="1-line Headline, 1- or 2-line Subhead, Content, Photo L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4683131" y="2180684"/>
            <a:ext cx="4003675" cy="380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8575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900"/>
              <a:buChar char="﹣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8575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SzPts val="900"/>
              <a:buChar char="･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>
            <a:spLocks noGrp="1"/>
          </p:cNvSpPr>
          <p:nvPr>
            <p:ph type="pic" idx="2"/>
          </p:nvPr>
        </p:nvSpPr>
        <p:spPr>
          <a:xfrm>
            <a:off x="457200" y="2180683"/>
            <a:ext cx="4005072" cy="3808076"/>
          </a:xfrm>
          <a:prstGeom prst="rect">
            <a:avLst/>
          </a:prstGeom>
          <a:solidFill>
            <a:srgbClr val="CCCCCC"/>
          </a:solidFill>
          <a:ln>
            <a:noFill/>
          </a:ln>
        </p:spPr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366187"/>
            <a:ext cx="8229600" cy="71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3"/>
          </p:nvPr>
        </p:nvSpPr>
        <p:spPr>
          <a:xfrm>
            <a:off x="457200" y="1195371"/>
            <a:ext cx="8229600" cy="71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400"/>
              <a:buNone/>
              <a:defRPr sz="16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Char char="﹣"/>
              <a:defRPr/>
            </a:lvl4pPr>
            <a:lvl5pPr marL="2286000" lvl="4" indent="-3429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SzPts val="1800"/>
              <a:buChar char="･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27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Slide </a:t>
            </a:r>
            <a:fld id="{B0E774AB-328E-4169-BDA4-F9A4CFC1E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4267200" y="393700"/>
            <a:ext cx="4191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lvl="4" algn="r">
              <a:defRPr/>
            </a:pPr>
            <a:r>
              <a:rPr lang="en-US" sz="1400" b="1" dirty="0">
                <a:latin typeface="Times New Roman" charset="0"/>
                <a:ea typeface="ＭＳ Ｐゴシック" charset="0"/>
              </a:rPr>
              <a:t>doc.: IEEE 802.15-24-0672-00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charset="0"/>
                <a:ea typeface="ＭＳ Ｐゴシック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06BDF95-B92A-A917-90F6-D44BC10530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413854"/>
            <a:ext cx="15255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latin typeface="Times New Roman" charset="0"/>
                <a:ea typeface="ＭＳ Ｐゴシック" charset="0"/>
              </a:rPr>
              <a:t>January 2025</a:t>
            </a:r>
            <a:endParaRPr lang="en-US" sz="1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AB2CC2-B985-EF78-915C-8329A99CE8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469556"/>
            <a:ext cx="220629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200" dirty="0"/>
              <a:t>Clint Powell (PWC, LLC)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jp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jpe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668B767-4C5C-A342-72A7-47852D13D1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349586"/>
            <a:ext cx="7772400" cy="1143000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dirty="0"/>
              <a:t>IEEE 802.15 Work Group on</a:t>
            </a:r>
            <a:br>
              <a:rPr lang="en-US" dirty="0"/>
            </a:br>
            <a:r>
              <a:rPr lang="en-US" dirty="0"/>
              <a:t>Wireless Specialty Networks (WSNs)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E83B966-E656-DA6F-14DE-E078DA859E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962400"/>
            <a:ext cx="8077200" cy="2513012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endParaRPr lang="en-US" sz="2400" b="1" dirty="0">
              <a:latin typeface="Times New Roman" charset="0"/>
            </a:endParaRPr>
          </a:p>
          <a:p>
            <a:pPr>
              <a:lnSpc>
                <a:spcPct val="70000"/>
              </a:lnSpc>
              <a:spcBef>
                <a:spcPts val="0"/>
              </a:spcBef>
              <a:defRPr/>
            </a:pPr>
            <a:r>
              <a:rPr lang="en-US" b="1" dirty="0">
                <a:latin typeface="Times New Roman" charset="0"/>
              </a:rPr>
              <a:t>Kobe 802.15 WNG Technology Focus</a:t>
            </a:r>
          </a:p>
          <a:p>
            <a:pPr>
              <a:lnSpc>
                <a:spcPct val="70000"/>
              </a:lnSpc>
              <a:defRPr/>
            </a:pPr>
            <a:endParaRPr lang="en-US" sz="2400" b="1" dirty="0">
              <a:latin typeface="Times New Roman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2800" b="1" dirty="0">
                <a:latin typeface="Times New Roman" charset="0"/>
              </a:rPr>
              <a:t>Jan 15, 2025</a:t>
            </a:r>
          </a:p>
          <a:p>
            <a:pPr>
              <a:lnSpc>
                <a:spcPct val="70000"/>
              </a:lnSpc>
              <a:defRPr/>
            </a:pPr>
            <a:endParaRPr lang="en-US" sz="2400" b="1" dirty="0">
              <a:latin typeface="Times New Roman" charset="0"/>
            </a:endParaRPr>
          </a:p>
          <a:p>
            <a:pPr eaLnBrk="1" fontAlgn="b" hangingPunct="1">
              <a:spcBef>
                <a:spcPts val="0"/>
              </a:spcBef>
              <a:defRPr/>
            </a:pPr>
            <a:r>
              <a:rPr lang="en-US" b="1" dirty="0"/>
              <a:t>Held in Kobe &amp; Hybrid via Webex</a:t>
            </a:r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80A8FD-6AFB-77D7-7CE8-0B220A76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513" y="847725"/>
            <a:ext cx="29749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13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7F3C8-A842-FF38-783E-831058436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96DB5844-1B13-45A3-69DA-2C292D59239B}"/>
              </a:ext>
            </a:extLst>
          </p:cNvPr>
          <p:cNvSpPr txBox="1"/>
          <p:nvPr/>
        </p:nvSpPr>
        <p:spPr>
          <a:xfrm>
            <a:off x="7239609" y="4494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2E23DFA-8C01-633A-4571-75FA2D486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28" y="593724"/>
            <a:ext cx="8077200" cy="7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latin typeface="Times New Roman" charset="0"/>
              </a:rPr>
              <a:t>802.15 WNG Tech Focus Agenda</a:t>
            </a:r>
            <a:endParaRPr lang="en-US" sz="3200" b="1" kern="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47A53C6-E47D-DB47-09A0-00550ABED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52819"/>
            <a:ext cx="8839200" cy="512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9525" algn="l" fontAlgn="b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tabLst>
                <a:tab pos="7891463" algn="l"/>
              </a:tabLst>
              <a:defRPr/>
            </a:pPr>
            <a:r>
              <a:rPr lang="en-US" sz="1600" kern="1200" dirty="0">
                <a:latin typeface="Arial Rounded MT Bold" pitchFamily="34" charset="0"/>
                <a:cs typeface="Arial" charset="0"/>
              </a:rPr>
              <a:t>WNG Open    Ben Rolfe  (</a:t>
            </a:r>
            <a:r>
              <a:rPr lang="en-US" sz="1600" kern="1200" dirty="0" err="1">
                <a:latin typeface="Arial Rounded MT Bold" pitchFamily="34" charset="0"/>
                <a:cs typeface="Arial" charset="0"/>
              </a:rPr>
              <a:t>BlindCreek</a:t>
            </a:r>
            <a:r>
              <a:rPr lang="en-US" sz="1600" kern="1200" dirty="0">
                <a:latin typeface="Arial Rounded MT Bold" pitchFamily="34" charset="0"/>
                <a:cs typeface="Arial" charset="0"/>
              </a:rPr>
              <a:t> Associates)  	1min</a:t>
            </a:r>
          </a:p>
          <a:p>
            <a:pPr marL="457200" indent="-9525" algn="l" fontAlgn="b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tabLst>
                <a:tab pos="7891463" algn="l"/>
              </a:tabLst>
              <a:defRPr/>
            </a:pPr>
            <a:r>
              <a:rPr lang="en-US" sz="1600" dirty="0">
                <a:latin typeface="Arial Rounded MT Bold" pitchFamily="34" charset="0"/>
                <a:cs typeface="Arial" charset="0"/>
              </a:rPr>
              <a:t>802 Chair Welcome    James Gilb  (GA-ASI)  	1min</a:t>
            </a:r>
          </a:p>
          <a:p>
            <a:pPr marL="457200" indent="-9525" algn="l" fontAlgn="b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tabLst>
                <a:tab pos="7891463" algn="l"/>
              </a:tabLst>
              <a:defRPr/>
            </a:pPr>
            <a:r>
              <a:rPr lang="en-US" sz="1600" dirty="0">
                <a:latin typeface="Arial Rounded MT Bold" pitchFamily="34" charset="0"/>
                <a:cs typeface="Arial" charset="0"/>
              </a:rPr>
              <a:t>WG15 Overview and Agenda    Phil Beecher  (Wi-SUN Alliance)  	4min</a:t>
            </a:r>
          </a:p>
          <a:p>
            <a:pPr marL="1033463" indent="-290513" algn="l" fontAlgn="b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891463" algn="l"/>
              </a:tabLst>
              <a:defRPr/>
            </a:pPr>
            <a:r>
              <a:rPr lang="en-US" sz="1600" dirty="0">
                <a:latin typeface="Arial Rounded MT Bold" pitchFamily="34" charset="0"/>
                <a:cs typeface="Arial" charset="0"/>
              </a:rPr>
              <a:t>THz Intro    Thomas </a:t>
            </a:r>
            <a:r>
              <a:rPr lang="en-US" sz="1600" dirty="0" err="1">
                <a:latin typeface="Arial Rounded MT Bold" pitchFamily="34" charset="0"/>
                <a:cs typeface="Arial" charset="0"/>
              </a:rPr>
              <a:t>Kuerner</a:t>
            </a:r>
            <a:r>
              <a:rPr lang="en-US" sz="1600" dirty="0">
                <a:latin typeface="Arial Rounded MT Bold" pitchFamily="34" charset="0"/>
                <a:cs typeface="Arial" charset="0"/>
              </a:rPr>
              <a:t>  (TUB) / </a:t>
            </a:r>
            <a:r>
              <a:rPr lang="en-US" sz="1600" dirty="0" err="1">
                <a:latin typeface="Arial Rounded MT Bold" pitchFamily="34" charset="0"/>
                <a:cs typeface="Arial" charset="0"/>
              </a:rPr>
              <a:t>Iwao</a:t>
            </a:r>
            <a:r>
              <a:rPr lang="en-US" sz="1600" dirty="0">
                <a:latin typeface="Arial Rounded MT Bold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itchFamily="34" charset="0"/>
                <a:cs typeface="Arial" charset="0"/>
              </a:rPr>
              <a:t>Hosako</a:t>
            </a:r>
            <a:r>
              <a:rPr lang="en-US" sz="1600" dirty="0">
                <a:latin typeface="Arial Rounded MT Bold" pitchFamily="34" charset="0"/>
                <a:cs typeface="Arial" charset="0"/>
              </a:rPr>
              <a:t>  (NICT)  	10min</a:t>
            </a:r>
          </a:p>
          <a:p>
            <a:pPr marL="1371600" lvl="1" indent="-290513" algn="l" fontAlgn="b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891463" algn="l"/>
              </a:tabLst>
              <a:defRPr/>
            </a:pPr>
            <a:r>
              <a:rPr lang="en-US" sz="1600" dirty="0">
                <a:latin typeface="Arial Rounded MT Bold" pitchFamily="34" charset="0"/>
                <a:cs typeface="Arial" charset="0"/>
              </a:rPr>
              <a:t>Current status of 3e device, Q&amp;A</a:t>
            </a:r>
            <a:br>
              <a:rPr lang="en-US" sz="1600" dirty="0">
                <a:latin typeface="Arial Rounded MT Bold" pitchFamily="34" charset="0"/>
                <a:cs typeface="Arial" charset="0"/>
              </a:rPr>
            </a:br>
            <a:r>
              <a:rPr lang="en-US" sz="1600" dirty="0">
                <a:latin typeface="Arial Rounded MT Bold" pitchFamily="34" charset="0"/>
                <a:cs typeface="Arial" charset="0"/>
              </a:rPr>
              <a:t>Mr. </a:t>
            </a:r>
            <a:r>
              <a:rPr lang="en-US" sz="1600" dirty="0" err="1">
                <a:latin typeface="Arial Rounded MT Bold" pitchFamily="34" charset="0"/>
                <a:cs typeface="Arial" charset="0"/>
              </a:rPr>
              <a:t>Keitarou</a:t>
            </a:r>
            <a:r>
              <a:rPr lang="en-US" sz="1600" dirty="0">
                <a:latin typeface="Arial Rounded MT Bold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itchFamily="34" charset="0"/>
                <a:cs typeface="Arial" charset="0"/>
              </a:rPr>
              <a:t>Kondou</a:t>
            </a:r>
            <a:r>
              <a:rPr lang="en-US" sz="1600" dirty="0">
                <a:latin typeface="Arial Rounded MT Bold" pitchFamily="34" charset="0"/>
                <a:cs typeface="Arial" charset="0"/>
              </a:rPr>
              <a:t>  (NICT)  	20min</a:t>
            </a:r>
          </a:p>
          <a:p>
            <a:pPr marL="1371600" lvl="1" indent="-290513" algn="l" fontAlgn="b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891463" algn="l"/>
              </a:tabLst>
              <a:defRPr/>
            </a:pPr>
            <a:r>
              <a:rPr lang="en-US" sz="1600" dirty="0">
                <a:latin typeface="Arial Rounded MT Bold" pitchFamily="34" charset="0"/>
                <a:cs typeface="Arial" charset="0"/>
              </a:rPr>
              <a:t>Progress of 3d: Results of the </a:t>
            </a:r>
            <a:r>
              <a:rPr lang="en-US" sz="1600" dirty="0" err="1">
                <a:latin typeface="Arial Rounded MT Bold" pitchFamily="34" charset="0"/>
                <a:cs typeface="Arial" charset="0"/>
              </a:rPr>
              <a:t>ThoR</a:t>
            </a:r>
            <a:r>
              <a:rPr lang="en-US" sz="1600" dirty="0">
                <a:latin typeface="Arial Rounded MT Bold" pitchFamily="34" charset="0"/>
                <a:cs typeface="Arial" charset="0"/>
              </a:rPr>
              <a:t> Project, Q&amp;A</a:t>
            </a:r>
            <a:br>
              <a:rPr lang="en-US" sz="1600" dirty="0">
                <a:latin typeface="Arial Rounded MT Bold" pitchFamily="34" charset="0"/>
                <a:cs typeface="Arial" charset="0"/>
              </a:rPr>
            </a:br>
            <a:r>
              <a:rPr lang="en-US" sz="1600" dirty="0">
                <a:latin typeface="Arial Rounded MT Bold" pitchFamily="34" charset="0"/>
                <a:cs typeface="Arial" charset="0"/>
              </a:rPr>
              <a:t>Prof./Dr. Tetsuya </a:t>
            </a:r>
            <a:r>
              <a:rPr lang="en-US" sz="1600" dirty="0" err="1">
                <a:latin typeface="Arial Rounded MT Bold" pitchFamily="34" charset="0"/>
                <a:cs typeface="Arial" charset="0"/>
              </a:rPr>
              <a:t>Kawanishi</a:t>
            </a:r>
            <a:r>
              <a:rPr lang="en-US" sz="1600" dirty="0">
                <a:latin typeface="Arial Rounded MT Bold" pitchFamily="34" charset="0"/>
                <a:cs typeface="Arial" charset="0"/>
              </a:rPr>
              <a:t>  (</a:t>
            </a:r>
            <a:r>
              <a:rPr lang="en-US" sz="1600" dirty="0" err="1">
                <a:latin typeface="Arial Rounded MT Bold" pitchFamily="34" charset="0"/>
                <a:cs typeface="Arial" charset="0"/>
              </a:rPr>
              <a:t>Waseda</a:t>
            </a:r>
            <a:r>
              <a:rPr lang="en-US" sz="1600" dirty="0">
                <a:latin typeface="Arial Rounded MT Bold" pitchFamily="34" charset="0"/>
                <a:cs typeface="Arial" charset="0"/>
              </a:rPr>
              <a:t> Univ.)  	20min</a:t>
            </a:r>
          </a:p>
          <a:p>
            <a:pPr marL="1371600" lvl="1" indent="-290513" algn="l" fontAlgn="b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891463" algn="l"/>
              </a:tabLst>
              <a:defRPr/>
            </a:pPr>
            <a:r>
              <a:rPr lang="en-US" sz="1600" dirty="0">
                <a:latin typeface="Arial Rounded MT Bold" pitchFamily="34" charset="0"/>
                <a:cs typeface="Arial" charset="0"/>
              </a:rPr>
              <a:t>Progress of 3d: New Use Case, Q&amp;A</a:t>
            </a:r>
            <a:br>
              <a:rPr lang="en-US" sz="1600" dirty="0">
                <a:latin typeface="Arial Rounded MT Bold" pitchFamily="34" charset="0"/>
                <a:cs typeface="Arial" charset="0"/>
              </a:rPr>
            </a:br>
            <a:r>
              <a:rPr lang="en-US" sz="1600" dirty="0">
                <a:latin typeface="Arial Rounded MT Bold" pitchFamily="34" charset="0"/>
                <a:cs typeface="Arial" charset="0"/>
              </a:rPr>
              <a:t>Dr. </a:t>
            </a:r>
            <a:r>
              <a:rPr lang="en-US" sz="1600" dirty="0" err="1">
                <a:latin typeface="Arial Rounded MT Bold" pitchFamily="34" charset="0"/>
                <a:cs typeface="Arial" charset="0"/>
              </a:rPr>
              <a:t>Yozo</a:t>
            </a:r>
            <a:r>
              <a:rPr lang="en-US" sz="1600" dirty="0">
                <a:latin typeface="Arial Rounded MT Bold" pitchFamily="34" charset="0"/>
                <a:cs typeface="Arial" charset="0"/>
              </a:rPr>
              <a:t> Shoji  (NICT)  	20min</a:t>
            </a:r>
          </a:p>
          <a:p>
            <a:pPr marL="1033463" lvl="1" indent="-290513" algn="l" fontAlgn="b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891463" algn="l"/>
              </a:tabLst>
              <a:defRPr/>
            </a:pPr>
            <a:r>
              <a:rPr lang="en-US" sz="1600" dirty="0">
                <a:latin typeface="Arial Rounded MT Bold" pitchFamily="34" charset="0"/>
                <a:cs typeface="Arial" charset="0"/>
              </a:rPr>
              <a:t>THz Summary    Thomas </a:t>
            </a:r>
            <a:r>
              <a:rPr lang="en-US" sz="1600" dirty="0" err="1">
                <a:latin typeface="Arial Rounded MT Bold" pitchFamily="34" charset="0"/>
                <a:cs typeface="Arial" charset="0"/>
              </a:rPr>
              <a:t>Kuerner</a:t>
            </a:r>
            <a:r>
              <a:rPr lang="en-US" sz="1600" dirty="0">
                <a:latin typeface="Arial Rounded MT Bold" pitchFamily="34" charset="0"/>
                <a:cs typeface="Arial" charset="0"/>
              </a:rPr>
              <a:t>  (TUB) / </a:t>
            </a:r>
            <a:r>
              <a:rPr lang="en-US" sz="1600" dirty="0" err="1">
                <a:latin typeface="Arial Rounded MT Bold" pitchFamily="34" charset="0"/>
                <a:cs typeface="Arial" charset="0"/>
              </a:rPr>
              <a:t>Iwao</a:t>
            </a:r>
            <a:r>
              <a:rPr lang="en-US" sz="1600" dirty="0">
                <a:latin typeface="Arial Rounded MT Bold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itchFamily="34" charset="0"/>
                <a:cs typeface="Arial" charset="0"/>
              </a:rPr>
              <a:t>Hosako</a:t>
            </a:r>
            <a:r>
              <a:rPr lang="en-US" sz="1600" dirty="0">
                <a:latin typeface="Arial Rounded MT Bold" pitchFamily="34" charset="0"/>
                <a:cs typeface="Arial" charset="0"/>
              </a:rPr>
              <a:t>  (NICT)  	5min</a:t>
            </a:r>
          </a:p>
          <a:p>
            <a:pPr marL="1033463" indent="-290513" algn="l" fontAlgn="b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891463" algn="l"/>
              </a:tabLst>
              <a:defRPr/>
            </a:pPr>
            <a:r>
              <a:rPr lang="en-US" sz="1600" dirty="0">
                <a:latin typeface="Arial Rounded MT Bold" pitchFamily="34" charset="0"/>
                <a:cs typeface="Arial" charset="0"/>
              </a:rPr>
              <a:t>15.4 Intro    Phil Beecher  (Wi-SUN Alliance)	1min</a:t>
            </a:r>
          </a:p>
          <a:p>
            <a:pPr marL="1371600" lvl="1" indent="-290513" algn="l" fontAlgn="b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891463" algn="l"/>
              </a:tabLst>
              <a:defRPr/>
            </a:pPr>
            <a:r>
              <a:rPr lang="en-US" sz="1600" dirty="0">
                <a:latin typeface="Arial Rounded MT Bold" pitchFamily="34" charset="0"/>
                <a:cs typeface="Arial" charset="0"/>
              </a:rPr>
              <a:t>Latest R&amp;D Progress in Wireless Smart Utility Networks, Q&amp;A</a:t>
            </a:r>
            <a:br>
              <a:rPr lang="en-US" sz="1600" dirty="0">
                <a:latin typeface="Arial Rounded MT Bold" pitchFamily="34" charset="0"/>
                <a:cs typeface="Arial" charset="0"/>
              </a:rPr>
            </a:br>
            <a:r>
              <a:rPr lang="en-US" sz="1600" dirty="0">
                <a:latin typeface="Arial Rounded MT Bold" pitchFamily="34" charset="0"/>
                <a:cs typeface="Arial" charset="0"/>
              </a:rPr>
              <a:t>Dr. Hiroshi Harada  (Kyoto Univ.), Q&amp;A	20min</a:t>
            </a:r>
          </a:p>
          <a:p>
            <a:pPr marL="1033463" lvl="1" indent="-290513" algn="l" fontAlgn="b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7891463" algn="l"/>
              </a:tabLst>
              <a:defRPr/>
            </a:pPr>
            <a:r>
              <a:rPr lang="en-US" sz="1600" dirty="0">
                <a:latin typeface="Arial Rounded MT Bold" pitchFamily="34" charset="0"/>
                <a:cs typeface="Arial" charset="0"/>
              </a:rPr>
              <a:t>15.4 Summary    Phil Beecher  (Wi-SUN Alliance)  	5min</a:t>
            </a:r>
          </a:p>
          <a:p>
            <a:pPr marL="457200" indent="-9525" algn="l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7891463" algn="l"/>
              </a:tabLst>
              <a:defRPr/>
            </a:pPr>
            <a:r>
              <a:rPr lang="en-US" sz="1600" dirty="0">
                <a:latin typeface="Arial Rounded MT Bold" pitchFamily="34" charset="0"/>
                <a:cs typeface="Arial" charset="0"/>
              </a:rPr>
              <a:t>WNG Close    Ben Rolfe  (</a:t>
            </a:r>
            <a:r>
              <a:rPr lang="en-US" sz="1600" dirty="0" err="1">
                <a:latin typeface="Arial Rounded MT Bold" pitchFamily="34" charset="0"/>
                <a:cs typeface="Arial" charset="0"/>
              </a:rPr>
              <a:t>BlindCreek</a:t>
            </a:r>
            <a:r>
              <a:rPr lang="en-US" sz="1600" dirty="0">
                <a:latin typeface="Arial Rounded MT Bold" pitchFamily="34" charset="0"/>
                <a:cs typeface="Arial" charset="0"/>
              </a:rPr>
              <a:t> Associates) 	1min</a:t>
            </a:r>
          </a:p>
          <a:p>
            <a:pPr marL="852488" algn="l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7772400" algn="l"/>
              </a:tabLst>
              <a:defRPr/>
            </a:pPr>
            <a:endParaRPr lang="en-US" sz="1600" kern="1200" dirty="0">
              <a:latin typeface="Arial Rounded MT Bold" pitchFamily="34" charset="0"/>
              <a:cs typeface="Arial" charset="0"/>
            </a:endParaRPr>
          </a:p>
          <a:p>
            <a:pPr marL="457200" indent="-9525" algn="l" fontAlgn="b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tabLst>
                <a:tab pos="7891463" algn="l"/>
              </a:tabLst>
              <a:defRPr/>
            </a:pPr>
            <a:r>
              <a:rPr lang="en-US" sz="1600" dirty="0">
                <a:latin typeface="Arial Rounded MT Bold" pitchFamily="34" charset="0"/>
                <a:cs typeface="Arial" charset="0"/>
              </a:rPr>
              <a:t>Demos immediately following WNG, until 4pm in common/break area on 4</a:t>
            </a:r>
            <a:r>
              <a:rPr lang="en-US" sz="1600" baseline="30000" dirty="0">
                <a:latin typeface="Arial Rounded MT Bold" pitchFamily="34" charset="0"/>
                <a:cs typeface="Arial" charset="0"/>
              </a:rPr>
              <a:t>th</a:t>
            </a:r>
            <a:r>
              <a:rPr lang="en-US" sz="1600" dirty="0">
                <a:latin typeface="Arial Rounded MT Bold" pitchFamily="34" charset="0"/>
                <a:cs typeface="Arial" charset="0"/>
              </a:rPr>
              <a:t> floor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68A13D3-3244-A5E8-07FB-F0FB3B2B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 dirty="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156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B3B567-ACD6-FF6C-4CE4-722D6E692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1" y="1600200"/>
            <a:ext cx="8318377" cy="432924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A7A059-CD18-21EC-896E-787068AEBE46}"/>
              </a:ext>
            </a:extLst>
          </p:cNvPr>
          <p:cNvSpPr/>
          <p:nvPr/>
        </p:nvSpPr>
        <p:spPr>
          <a:xfrm>
            <a:off x="4181529" y="4038600"/>
            <a:ext cx="693684" cy="108782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CCB198-045D-6349-0A94-D1353FAA2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28" y="593724"/>
            <a:ext cx="8077200" cy="7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3200" b="1" kern="0" dirty="0"/>
              <a:t>IEEE 802 LMSC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1839028-4BC5-7139-C8C8-7D2F01CD01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 dirty="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17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41FF58-83EA-75FF-B8A4-A2E39314E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86" y="1752600"/>
            <a:ext cx="8407042" cy="4035951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4247FC52-2797-EBE0-D993-B5400741B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28" y="593724"/>
            <a:ext cx="8077200" cy="7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3200" b="1" kern="0" dirty="0"/>
              <a:t>IEEE 802 Wireless Standards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067EBDC-5010-ED1C-698F-E51783AF4C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 dirty="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1566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 dirty="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5</a:t>
            </a:fld>
            <a:endParaRPr lang="en-US" sz="12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BE1FC62-2A16-4834-9CFB-41E45E7DB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28" y="593724"/>
            <a:ext cx="8077200" cy="7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3200" b="1" kern="0" dirty="0"/>
              <a:t>802.15 WG Org. 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EC839-CD30-54E1-BE32-D6C4D4C83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71978"/>
            <a:ext cx="8686800" cy="4410409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FDD2503-4D62-C59E-7D83-79BC1A611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477738"/>
            <a:ext cx="2290440" cy="88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60425" indent="-635000" algn="l" fontAlgn="b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tabLst>
                <a:tab pos="1944688" algn="l"/>
              </a:tabLst>
              <a:defRPr/>
            </a:pPr>
            <a:r>
              <a:rPr lang="en-US" sz="900" b="1" u="sng" kern="1200" dirty="0">
                <a:solidFill>
                  <a:srgbClr val="0000FF"/>
                </a:solidFill>
                <a:latin typeface="Arial Rounded MT Bold" pitchFamily="34" charset="0"/>
                <a:cs typeface="Arial" charset="0"/>
              </a:rPr>
              <a:t>802.15 WG Membership</a:t>
            </a:r>
          </a:p>
          <a:p>
            <a:pPr marL="860425" indent="-635000" algn="l" fontAlgn="b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tabLst>
                <a:tab pos="1828800" algn="l"/>
              </a:tabLst>
              <a:defRPr/>
            </a:pPr>
            <a:r>
              <a:rPr lang="en-US" sz="900" kern="1200" dirty="0">
                <a:latin typeface="Arial Rounded MT Bold" pitchFamily="34" charset="0"/>
                <a:cs typeface="Arial" charset="0"/>
              </a:rPr>
              <a:t>Voting members:	115</a:t>
            </a:r>
          </a:p>
          <a:p>
            <a:pPr marL="860425" indent="-635000" algn="l" fontAlgn="b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tabLst>
                <a:tab pos="1828800" algn="l"/>
              </a:tabLst>
              <a:defRPr/>
            </a:pPr>
            <a:r>
              <a:rPr lang="en-US" sz="900" kern="1200" dirty="0">
                <a:latin typeface="Arial Rounded MT Bold" pitchFamily="34" charset="0"/>
                <a:cs typeface="Arial" charset="0"/>
              </a:rPr>
              <a:t>Nearly voting members:	12</a:t>
            </a:r>
          </a:p>
          <a:p>
            <a:pPr marL="860425" indent="-635000" algn="l" fontAlgn="b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tabLst>
                <a:tab pos="1828800" algn="l"/>
              </a:tabLst>
              <a:defRPr/>
            </a:pPr>
            <a:r>
              <a:rPr lang="en-US" sz="900" kern="1200" dirty="0">
                <a:latin typeface="Arial Rounded MT Bold" pitchFamily="34" charset="0"/>
                <a:cs typeface="Arial" charset="0"/>
              </a:rPr>
              <a:t>Aspirant voting members:	22</a:t>
            </a:r>
          </a:p>
        </p:txBody>
      </p:sp>
    </p:spTree>
    <p:extLst>
      <p:ext uri="{BB962C8B-B14F-4D97-AF65-F5344CB8AC3E}">
        <p14:creationId xmlns:p14="http://schemas.microsoft.com/office/powerpoint/2010/main" val="39426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2E6ACE8-C4FA-467F-A0BF-9EF2F79754C1}"/>
              </a:ext>
            </a:extLst>
          </p:cNvPr>
          <p:cNvSpPr txBox="1"/>
          <p:nvPr/>
        </p:nvSpPr>
        <p:spPr>
          <a:xfrm>
            <a:off x="7239609" y="4494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B671323E-5425-4FC0-B11C-7F5AA248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6</a:t>
            </a:fld>
            <a:endParaRPr lang="en-US" sz="1200"/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418CE834-8575-4219-8F4F-44D840ECC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28" y="593724"/>
            <a:ext cx="8077200" cy="7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3200" b="1" kern="0" dirty="0"/>
              <a:t>802.15 WG Standards Pipeline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81FB1A-DA1C-EDCB-0EC0-C3ABC69B6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341933"/>
            <a:ext cx="8610600" cy="49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1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1C862-BAA8-2B32-48F6-FC3D403A5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4CC0B8D1-674F-3AA9-CF2F-F8CE8140F6E0}"/>
              </a:ext>
            </a:extLst>
          </p:cNvPr>
          <p:cNvSpPr txBox="1"/>
          <p:nvPr/>
        </p:nvSpPr>
        <p:spPr>
          <a:xfrm>
            <a:off x="7239609" y="4494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82F68400-F20E-B77C-DD9D-6D0FECD2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7</a:t>
            </a:fld>
            <a:endParaRPr lang="en-US" sz="1200"/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8F13FE90-3CBE-2377-E0ED-6916DD56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28" y="593724"/>
            <a:ext cx="8077200" cy="7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3200" b="1" kern="0" dirty="0"/>
              <a:t>802.15 Kobe 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1CFC0-87AF-29ED-F9B8-8B1D071BF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88" y="1253544"/>
            <a:ext cx="7766824" cy="52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0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2520541b.jpg">
            <a:extLst>
              <a:ext uri="{FF2B5EF4-FFF2-40B4-BE49-F238E27FC236}">
                <a16:creationId xmlns:a16="http://schemas.microsoft.com/office/drawing/2014/main" id="{D86DF105-8C99-854C-9E2F-BC3E7A659D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1187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F311F8B-396A-AD1F-C7A9-BE3BF7C8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 dirty="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8</a:t>
            </a:fld>
            <a:endParaRPr lang="en-US" sz="1200" dirty="0"/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D26721B7-5AA6-CD8C-B3C2-7922A518D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2747"/>
            <a:ext cx="8077200" cy="7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b="1" dirty="0"/>
              <a:t>IEEE 802.15 Standards &amp; their Applications</a:t>
            </a:r>
            <a:endParaRPr lang="en-US" sz="3200" b="1" kern="0" dirty="0"/>
          </a:p>
        </p:txBody>
      </p:sp>
      <p:sp>
        <p:nvSpPr>
          <p:cNvPr id="73" name="Google Shape;157;p7">
            <a:extLst>
              <a:ext uri="{FF2B5EF4-FFF2-40B4-BE49-F238E27FC236}">
                <a16:creationId xmlns:a16="http://schemas.microsoft.com/office/drawing/2014/main" id="{860C0334-CB89-358E-C948-709290D0248C}"/>
              </a:ext>
            </a:extLst>
          </p:cNvPr>
          <p:cNvSpPr txBox="1">
            <a:spLocks/>
          </p:cNvSpPr>
          <p:nvPr/>
        </p:nvSpPr>
        <p:spPr bwMode="auto">
          <a:xfrm>
            <a:off x="8025501" y="5641189"/>
            <a:ext cx="601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  <a:buSzPts val="800"/>
            </a:pPr>
            <a:fld id="{00000000-1234-1234-1234-123412341234}" type="slidenum">
              <a:rPr lang="en-US" smtClean="0">
                <a:latin typeface="+mn-lt"/>
              </a:rPr>
              <a:pPr algn="r">
                <a:spcBef>
                  <a:spcPts val="0"/>
                </a:spcBef>
                <a:spcAft>
                  <a:spcPts val="0"/>
                </a:spcAft>
                <a:buSzPts val="800"/>
              </a:pPr>
              <a:t>8</a:t>
            </a:fld>
            <a:endParaRPr lang="en-US">
              <a:latin typeface="+mn-lt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6DAFCE2C-49B5-EA4B-2ED2-29E2C06C4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079" y="1674405"/>
            <a:ext cx="1691898" cy="919220"/>
          </a:xfrm>
          <a:prstGeom prst="rect">
            <a:avLst/>
          </a:prstGeom>
        </p:spPr>
      </p:pic>
      <p:pic>
        <p:nvPicPr>
          <p:cNvPr id="75" name="図 5">
            <a:extLst>
              <a:ext uri="{FF2B5EF4-FFF2-40B4-BE49-F238E27FC236}">
                <a16:creationId xmlns:a16="http://schemas.microsoft.com/office/drawing/2014/main" id="{02E74B2E-999D-187C-B13B-49C88D964A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8118" y="3413393"/>
            <a:ext cx="1257587" cy="980501"/>
          </a:xfrm>
          <a:prstGeom prst="rect">
            <a:avLst/>
          </a:prstGeom>
        </p:spPr>
      </p:pic>
      <p:pic>
        <p:nvPicPr>
          <p:cNvPr id="78" name="Content Placeholder 4">
            <a:extLst>
              <a:ext uri="{FF2B5EF4-FFF2-40B4-BE49-F238E27FC236}">
                <a16:creationId xmlns:a16="http://schemas.microsoft.com/office/drawing/2014/main" id="{AC117200-5AD5-59B5-F6FA-03652C281B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60" y="1801628"/>
            <a:ext cx="1312189" cy="59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4437145-3CF3-32B2-4ACB-4C8B4794B2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r="11343"/>
          <a:stretch/>
        </p:blipFill>
        <p:spPr>
          <a:xfrm>
            <a:off x="1854928" y="5049221"/>
            <a:ext cx="1188044" cy="62125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AEA61AD-2F73-A764-6460-B66AF9E3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13144"/>
          <a:stretch/>
        </p:blipFill>
        <p:spPr bwMode="auto">
          <a:xfrm>
            <a:off x="353262" y="4836992"/>
            <a:ext cx="1160133" cy="62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7B1EFE7-48E5-7D55-EB45-1FC540470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b="12396"/>
          <a:stretch/>
        </p:blipFill>
        <p:spPr bwMode="auto">
          <a:xfrm>
            <a:off x="515358" y="3791398"/>
            <a:ext cx="1110188" cy="73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81" descr="Warehouse Management">
            <a:extLst>
              <a:ext uri="{FF2B5EF4-FFF2-40B4-BE49-F238E27FC236}">
                <a16:creationId xmlns:a16="http://schemas.microsoft.com/office/drawing/2014/main" id="{64349FFF-4226-5E9D-EBD9-C5BA787D3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331" y="1797773"/>
            <a:ext cx="977081" cy="649472"/>
          </a:xfrm>
          <a:prstGeom prst="rect">
            <a:avLst/>
          </a:prstGeom>
          <a:noFill/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99E0AD3-FDF0-32C2-5CD5-AE453704B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4023" y="2787064"/>
            <a:ext cx="1039724" cy="66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EB02DEB7-FD84-E401-D3D8-DAA57F9D1D82}"/>
              </a:ext>
            </a:extLst>
          </p:cNvPr>
          <p:cNvGrpSpPr>
            <a:grpSpLocks noChangeAspect="1"/>
          </p:cNvGrpSpPr>
          <p:nvPr/>
        </p:nvGrpSpPr>
        <p:grpSpPr>
          <a:xfrm>
            <a:off x="8135951" y="4604861"/>
            <a:ext cx="528092" cy="1036328"/>
            <a:chOff x="8756083" y="1726475"/>
            <a:chExt cx="1396105" cy="2798307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EEF1D5EC-CC59-C9CF-46B8-7436E02A6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6083" y="1726475"/>
              <a:ext cx="1396105" cy="279830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7339CC9-0416-0602-16BE-7A3959828062}"/>
                </a:ext>
              </a:extLst>
            </p:cNvPr>
            <p:cNvSpPr txBox="1"/>
            <p:nvPr/>
          </p:nvSpPr>
          <p:spPr>
            <a:xfrm>
              <a:off x="9222489" y="3698943"/>
              <a:ext cx="463294" cy="62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+mn-lt"/>
                </a:rPr>
                <a:t> 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219CE4F-2B2D-BFFA-9254-76F2CD276F10}"/>
              </a:ext>
            </a:extLst>
          </p:cNvPr>
          <p:cNvGrpSpPr/>
          <p:nvPr/>
        </p:nvGrpSpPr>
        <p:grpSpPr>
          <a:xfrm>
            <a:off x="2781864" y="2849257"/>
            <a:ext cx="3418002" cy="2200749"/>
            <a:chOff x="2781864" y="2849257"/>
            <a:chExt cx="3418002" cy="2200749"/>
          </a:xfrm>
        </p:grpSpPr>
        <p:pic>
          <p:nvPicPr>
            <p:cNvPr id="76" name="Graphic 75" descr="Map compass with solid fill">
              <a:extLst>
                <a:ext uri="{FF2B5EF4-FFF2-40B4-BE49-F238E27FC236}">
                  <a16:creationId xmlns:a16="http://schemas.microsoft.com/office/drawing/2014/main" id="{133B1F9D-3507-5A6B-B7AA-849AF2C47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781864" y="2849257"/>
              <a:ext cx="3418002" cy="2200749"/>
            </a:xfrm>
            <a:prstGeom prst="rect">
              <a:avLst/>
            </a:prstGeom>
          </p:spPr>
        </p:pic>
        <p:pic>
          <p:nvPicPr>
            <p:cNvPr id="77" name="Picture 76" descr="Massive planets orbiting a bright space">
              <a:extLst>
                <a:ext uri="{FF2B5EF4-FFF2-40B4-BE49-F238E27FC236}">
                  <a16:creationId xmlns:a16="http://schemas.microsoft.com/office/drawing/2014/main" id="{E90A6A99-2F5C-E596-3D70-B8F51AD91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606" y="3326561"/>
              <a:ext cx="2198418" cy="12368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7" name="Picture 86" descr="A picture containing text, clipart, dishware&#10;&#10;Description automatically generated">
              <a:extLst>
                <a:ext uri="{FF2B5EF4-FFF2-40B4-BE49-F238E27FC236}">
                  <a16:creationId xmlns:a16="http://schemas.microsoft.com/office/drawing/2014/main" id="{43E81A97-AB98-D7F7-5B4A-2E569072B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553" y="3699599"/>
              <a:ext cx="1014413" cy="500063"/>
            </a:xfrm>
            <a:prstGeom prst="rect">
              <a:avLst/>
            </a:prstGeom>
          </p:spPr>
        </p:pic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A77687B4-51BF-E4E4-47DF-CBD11A5E5E14}"/>
              </a:ext>
            </a:extLst>
          </p:cNvPr>
          <p:cNvSpPr txBox="1"/>
          <p:nvPr/>
        </p:nvSpPr>
        <p:spPr>
          <a:xfrm>
            <a:off x="207692" y="3469858"/>
            <a:ext cx="1366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Industrial Networks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C4F44D8-0724-4867-1EF6-4F2FFE39F94C}"/>
              </a:ext>
            </a:extLst>
          </p:cNvPr>
          <p:cNvSpPr txBox="1"/>
          <p:nvPr/>
        </p:nvSpPr>
        <p:spPr>
          <a:xfrm>
            <a:off x="3909829" y="2450859"/>
            <a:ext cx="1366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Automotive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E219E68-4936-6743-A082-FBF9BDF0163D}"/>
              </a:ext>
            </a:extLst>
          </p:cNvPr>
          <p:cNvSpPr txBox="1"/>
          <p:nvPr/>
        </p:nvSpPr>
        <p:spPr>
          <a:xfrm>
            <a:off x="1765742" y="5682657"/>
            <a:ext cx="1366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Consumer Devices</a:t>
            </a:r>
          </a:p>
        </p:txBody>
      </p:sp>
      <p:pic>
        <p:nvPicPr>
          <p:cNvPr id="91" name="Picture 90" descr="next-46-att-telehealth">
            <a:extLst>
              <a:ext uri="{FF2B5EF4-FFF2-40B4-BE49-F238E27FC236}">
                <a16:creationId xmlns:a16="http://schemas.microsoft.com/office/drawing/2014/main" id="{66BFC5BA-0D7A-1A93-10D7-56F2BCFD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187" y="4837485"/>
            <a:ext cx="925449" cy="117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E28FA1AF-AE48-AB4F-212B-941A3585A019}"/>
              </a:ext>
            </a:extLst>
          </p:cNvPr>
          <p:cNvSpPr txBox="1"/>
          <p:nvPr/>
        </p:nvSpPr>
        <p:spPr>
          <a:xfrm>
            <a:off x="7499034" y="4596907"/>
            <a:ext cx="721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Medical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720EF1EB-25F1-3FEA-AF26-DBFA1467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846" y="5409221"/>
            <a:ext cx="838406" cy="62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6CE5DBB2-7DD1-9577-0B20-3B410E64DE0F}"/>
              </a:ext>
            </a:extLst>
          </p:cNvPr>
          <p:cNvSpPr txBox="1"/>
          <p:nvPr/>
        </p:nvSpPr>
        <p:spPr>
          <a:xfrm>
            <a:off x="5350414" y="5048046"/>
            <a:ext cx="136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Optical</a:t>
            </a:r>
            <a:br>
              <a:rPr lang="en-US" sz="900" dirty="0">
                <a:latin typeface="+mn-lt"/>
              </a:rPr>
            </a:br>
            <a:r>
              <a:rPr lang="en-US" sz="900" dirty="0">
                <a:latin typeface="+mn-lt"/>
              </a:rPr>
              <a:t>Communications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71120E9-C6FA-5870-FFC9-2C6FD4726C02}"/>
              </a:ext>
            </a:extLst>
          </p:cNvPr>
          <p:cNvSpPr txBox="1"/>
          <p:nvPr/>
        </p:nvSpPr>
        <p:spPr>
          <a:xfrm>
            <a:off x="6726763" y="3502899"/>
            <a:ext cx="10482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Multi-media networks</a:t>
            </a:r>
            <a:br>
              <a:rPr lang="en-US" sz="900" dirty="0">
                <a:latin typeface="+mn-lt"/>
              </a:rPr>
            </a:br>
            <a:r>
              <a:rPr lang="en-US" sz="900" dirty="0">
                <a:latin typeface="+mn-lt"/>
              </a:rPr>
              <a:t>&amp;</a:t>
            </a:r>
          </a:p>
          <a:p>
            <a:pPr algn="ctr"/>
            <a:r>
              <a:rPr lang="en-US" sz="900" dirty="0">
                <a:latin typeface="+mn-lt"/>
              </a:rPr>
              <a:t>High Speed</a:t>
            </a:r>
            <a:br>
              <a:rPr lang="en-US" sz="900" dirty="0">
                <a:latin typeface="+mn-lt"/>
              </a:rPr>
            </a:br>
            <a:r>
              <a:rPr lang="en-US" sz="900" dirty="0">
                <a:latin typeface="+mn-lt"/>
              </a:rPr>
              <a:t>Interconnect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E2C89860-77B9-36E6-55A8-4B461552A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53" y="1797773"/>
            <a:ext cx="1066025" cy="6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6069394B-6A16-8C2E-80FB-975C0232F67B}"/>
              </a:ext>
            </a:extLst>
          </p:cNvPr>
          <p:cNvSpPr txBox="1"/>
          <p:nvPr/>
        </p:nvSpPr>
        <p:spPr>
          <a:xfrm>
            <a:off x="697656" y="2450859"/>
            <a:ext cx="1366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Locating and Tracking</a:t>
            </a:r>
          </a:p>
        </p:txBody>
      </p:sp>
      <p:pic>
        <p:nvPicPr>
          <p:cNvPr id="98" name="Bild 4">
            <a:extLst>
              <a:ext uri="{FF2B5EF4-FFF2-40B4-BE49-F238E27FC236}">
                <a16:creationId xmlns:a16="http://schemas.microsoft.com/office/drawing/2014/main" id="{A2C9A5F2-029C-8DAE-A967-1A544CFF45F0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45330" y="2119245"/>
            <a:ext cx="1530127" cy="987734"/>
          </a:xfrm>
          <a:prstGeom prst="rect">
            <a:avLst/>
          </a:prstGeom>
          <a:noFill/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2091AF21-E0FD-DAFC-B1D1-29C016DB70C2}"/>
              </a:ext>
            </a:extLst>
          </p:cNvPr>
          <p:cNvSpPr txBox="1"/>
          <p:nvPr/>
        </p:nvSpPr>
        <p:spPr>
          <a:xfrm>
            <a:off x="6444793" y="2824804"/>
            <a:ext cx="1366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FAN/MAN/RAN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2229DE0A-32F2-3907-17B1-BA36791F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62326" y="1745041"/>
            <a:ext cx="922622" cy="7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EA883975-AE05-1E61-95D4-74DF3BCA475A}"/>
              </a:ext>
            </a:extLst>
          </p:cNvPr>
          <p:cNvSpPr txBox="1"/>
          <p:nvPr/>
        </p:nvSpPr>
        <p:spPr>
          <a:xfrm>
            <a:off x="2696633" y="2450859"/>
            <a:ext cx="107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Ultra-low Power Sensors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E8049B6-5860-B2CB-025E-4E3C110C3C84}"/>
              </a:ext>
            </a:extLst>
          </p:cNvPr>
          <p:cNvSpPr/>
          <p:nvPr/>
        </p:nvSpPr>
        <p:spPr>
          <a:xfrm>
            <a:off x="5546725" y="1591618"/>
            <a:ext cx="3453744" cy="1708469"/>
          </a:xfrm>
          <a:prstGeom prst="rect">
            <a:avLst/>
          </a:prstGeom>
          <a:noFill/>
          <a:ln>
            <a:solidFill>
              <a:srgbClr val="C7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24BB662-7FDC-0602-A70D-CC5B66D5BFA5}"/>
              </a:ext>
            </a:extLst>
          </p:cNvPr>
          <p:cNvSpPr txBox="1"/>
          <p:nvPr/>
        </p:nvSpPr>
        <p:spPr>
          <a:xfrm>
            <a:off x="5587613" y="2723968"/>
            <a:ext cx="979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77A00"/>
                </a:solidFill>
                <a:latin typeface="+mn-lt"/>
              </a:rPr>
              <a:t>802.15.16</a:t>
            </a:r>
          </a:p>
          <a:p>
            <a:pPr algn="ctr"/>
            <a:r>
              <a:rPr lang="en-US" sz="1400" b="1" dirty="0">
                <a:solidFill>
                  <a:srgbClr val="C77A00"/>
                </a:solidFill>
                <a:latin typeface="+mn-lt"/>
              </a:rPr>
              <a:t>802.15.4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5F09C2D-4AEB-272B-14B3-E3F4CA1F14D7}"/>
              </a:ext>
            </a:extLst>
          </p:cNvPr>
          <p:cNvSpPr/>
          <p:nvPr/>
        </p:nvSpPr>
        <p:spPr>
          <a:xfrm>
            <a:off x="6030765" y="3413393"/>
            <a:ext cx="2969703" cy="9729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158A3E9-59B7-9E46-F156-AC5AEC950089}"/>
              </a:ext>
            </a:extLst>
          </p:cNvPr>
          <p:cNvSpPr txBox="1"/>
          <p:nvPr/>
        </p:nvSpPr>
        <p:spPr>
          <a:xfrm>
            <a:off x="6030765" y="3753419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+mn-lt"/>
              </a:rPr>
              <a:t>802.15.3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C9E344C-39DB-3097-25AB-88B9F0F9F582}"/>
              </a:ext>
            </a:extLst>
          </p:cNvPr>
          <p:cNvSpPr/>
          <p:nvPr/>
        </p:nvSpPr>
        <p:spPr>
          <a:xfrm>
            <a:off x="6626767" y="4505479"/>
            <a:ext cx="2373701" cy="15648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0B677BA-9C09-AAFD-7745-55F79F0F070D}"/>
              </a:ext>
            </a:extLst>
          </p:cNvPr>
          <p:cNvSpPr txBox="1"/>
          <p:nvPr/>
        </p:nvSpPr>
        <p:spPr>
          <a:xfrm>
            <a:off x="6642615" y="4549763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lt"/>
              </a:rPr>
              <a:t>802.15.6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D4D240A-A511-5055-A5E0-34E0D9E49902}"/>
              </a:ext>
            </a:extLst>
          </p:cNvPr>
          <p:cNvSpPr/>
          <p:nvPr/>
        </p:nvSpPr>
        <p:spPr>
          <a:xfrm>
            <a:off x="5533983" y="4506119"/>
            <a:ext cx="985359" cy="156485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AAB971-F6C6-C095-3299-2D4A348A0498}"/>
              </a:ext>
            </a:extLst>
          </p:cNvPr>
          <p:cNvSpPr txBox="1"/>
          <p:nvPr/>
        </p:nvSpPr>
        <p:spPr>
          <a:xfrm>
            <a:off x="5535632" y="4557220"/>
            <a:ext cx="979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802.15.7</a:t>
            </a:r>
          </a:p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802.15.13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5082F46-BD66-20AA-D8C8-15B90B9F4B33}"/>
              </a:ext>
            </a:extLst>
          </p:cNvPr>
          <p:cNvSpPr txBox="1"/>
          <p:nvPr/>
        </p:nvSpPr>
        <p:spPr>
          <a:xfrm>
            <a:off x="1985272" y="3795139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+mn-lt"/>
              </a:rPr>
              <a:t>802.15.4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76F9A34-828A-260D-47FC-D7F2B55FB8C6}"/>
              </a:ext>
            </a:extLst>
          </p:cNvPr>
          <p:cNvSpPr txBox="1"/>
          <p:nvPr/>
        </p:nvSpPr>
        <p:spPr>
          <a:xfrm>
            <a:off x="404456" y="4510251"/>
            <a:ext cx="1366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Structural Monitoring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398E624-37AD-704E-FE17-D05584BABE71}"/>
              </a:ext>
            </a:extLst>
          </p:cNvPr>
          <p:cNvSpPr txBox="1"/>
          <p:nvPr/>
        </p:nvSpPr>
        <p:spPr>
          <a:xfrm>
            <a:off x="241222" y="5462466"/>
            <a:ext cx="1366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Agricultural Monitoring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0083B25-15F9-5659-BF74-2E803DE3707A}"/>
              </a:ext>
            </a:extLst>
          </p:cNvPr>
          <p:cNvGrpSpPr/>
          <p:nvPr/>
        </p:nvGrpSpPr>
        <p:grpSpPr>
          <a:xfrm>
            <a:off x="164511" y="1583625"/>
            <a:ext cx="5270485" cy="4495520"/>
            <a:chOff x="1740921" y="457565"/>
            <a:chExt cx="5270485" cy="4495520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8CD1232-7004-B5E0-5D27-6E3606AED0B9}"/>
                </a:ext>
              </a:extLst>
            </p:cNvPr>
            <p:cNvCxnSpPr>
              <a:cxnSpLocks/>
            </p:cNvCxnSpPr>
            <p:nvPr/>
          </p:nvCxnSpPr>
          <p:spPr>
            <a:xfrm>
              <a:off x="1740921" y="457565"/>
              <a:ext cx="3797" cy="449552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3346AF7-BF80-540E-2F62-3027310810FA}"/>
                </a:ext>
              </a:extLst>
            </p:cNvPr>
            <p:cNvCxnSpPr>
              <a:cxnSpLocks/>
            </p:cNvCxnSpPr>
            <p:nvPr/>
          </p:nvCxnSpPr>
          <p:spPr>
            <a:xfrm>
              <a:off x="1746096" y="457565"/>
              <a:ext cx="5265310" cy="382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26613D3-38FE-B929-7025-5C5164F8D4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7588" y="461389"/>
              <a:ext cx="3818" cy="1344511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960CDE2-5DEA-E93B-98D0-3C9B2B5848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2049" y="1805900"/>
              <a:ext cx="1945539" cy="151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60E4085-7C13-706D-B5FA-6EC879AB84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88712" y="1807410"/>
              <a:ext cx="573337" cy="101355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DE37328-E28F-9CB5-13DA-7C6F46559ED8}"/>
                </a:ext>
              </a:extLst>
            </p:cNvPr>
            <p:cNvCxnSpPr>
              <a:cxnSpLocks/>
            </p:cNvCxnSpPr>
            <p:nvPr/>
          </p:nvCxnSpPr>
          <p:spPr>
            <a:xfrm>
              <a:off x="4488712" y="2820968"/>
              <a:ext cx="561165" cy="956345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9DB6545-408F-90D3-6772-6881D162929E}"/>
                </a:ext>
              </a:extLst>
            </p:cNvPr>
            <p:cNvCxnSpPr>
              <a:cxnSpLocks/>
            </p:cNvCxnSpPr>
            <p:nvPr/>
          </p:nvCxnSpPr>
          <p:spPr>
            <a:xfrm>
              <a:off x="5049877" y="3777313"/>
              <a:ext cx="0" cy="1175772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AC464C7-383F-4952-BEBD-7A5DEEC718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9893" y="4953085"/>
              <a:ext cx="3312156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DBBCFD8-F605-DB13-53F5-9C34DB4D0D52}"/>
              </a:ext>
            </a:extLst>
          </p:cNvPr>
          <p:cNvSpPr/>
          <p:nvPr/>
        </p:nvSpPr>
        <p:spPr>
          <a:xfrm>
            <a:off x="3592592" y="4907491"/>
            <a:ext cx="848831" cy="1166918"/>
          </a:xfrm>
          <a:prstGeom prst="rect">
            <a:avLst/>
          </a:prstGeom>
          <a:noFill/>
          <a:ln>
            <a:solidFill>
              <a:srgbClr val="2AB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F6468-93AA-05D1-E7A2-F6FE23B40080}"/>
              </a:ext>
            </a:extLst>
          </p:cNvPr>
          <p:cNvSpPr txBox="1"/>
          <p:nvPr/>
        </p:nvSpPr>
        <p:spPr>
          <a:xfrm>
            <a:off x="3580421" y="4927837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AB1FF"/>
                </a:solidFill>
                <a:latin typeface="+mn-lt"/>
              </a:rPr>
              <a:t>802.15.9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0A86861-5661-E563-7855-10D81D73D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5" t="5340" b="7488"/>
          <a:stretch/>
        </p:blipFill>
        <p:spPr bwMode="auto">
          <a:xfrm>
            <a:off x="3751071" y="5452332"/>
            <a:ext cx="519396" cy="60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57500D-CC26-D57B-FF54-DE74BBCA7BBE}"/>
              </a:ext>
            </a:extLst>
          </p:cNvPr>
          <p:cNvSpPr/>
          <p:nvPr/>
        </p:nvSpPr>
        <p:spPr>
          <a:xfrm>
            <a:off x="4566410" y="4908118"/>
            <a:ext cx="848831" cy="1166918"/>
          </a:xfrm>
          <a:prstGeom prst="rect">
            <a:avLst/>
          </a:prstGeom>
          <a:noFill/>
          <a:ln>
            <a:solidFill>
              <a:srgbClr val="2AB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9786F-FF14-2B56-61F5-3E51334DC37E}"/>
              </a:ext>
            </a:extLst>
          </p:cNvPr>
          <p:cNvSpPr txBox="1"/>
          <p:nvPr/>
        </p:nvSpPr>
        <p:spPr>
          <a:xfrm>
            <a:off x="4491999" y="4927837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AB1FF"/>
                </a:solidFill>
                <a:latin typeface="+mn-lt"/>
              </a:rPr>
              <a:t>802.15.10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0693FF5-65A5-A74C-C9CE-5A0127B50AC0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43181" t="4746" r="8059" b="68979"/>
          <a:stretch/>
        </p:blipFill>
        <p:spPr>
          <a:xfrm>
            <a:off x="4586438" y="5475755"/>
            <a:ext cx="803115" cy="5792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86A08A-83A5-F1B1-834F-1BAD053186FE}"/>
              </a:ext>
            </a:extLst>
          </p:cNvPr>
          <p:cNvSpPr txBox="1"/>
          <p:nvPr/>
        </p:nvSpPr>
        <p:spPr>
          <a:xfrm>
            <a:off x="3595092" y="5133987"/>
            <a:ext cx="86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Key</a:t>
            </a:r>
            <a:br>
              <a:rPr lang="en-US" sz="900" dirty="0">
                <a:latin typeface="+mn-lt"/>
              </a:rPr>
            </a:br>
            <a:r>
              <a:rPr lang="en-US" sz="900" dirty="0">
                <a:latin typeface="+mn-lt"/>
              </a:rPr>
              <a:t>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5157D-A8E1-099F-7F22-CEF7840C8396}"/>
              </a:ext>
            </a:extLst>
          </p:cNvPr>
          <p:cNvSpPr txBox="1"/>
          <p:nvPr/>
        </p:nvSpPr>
        <p:spPr>
          <a:xfrm>
            <a:off x="4623639" y="5133987"/>
            <a:ext cx="740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Layer 2</a:t>
            </a:r>
            <a:br>
              <a:rPr lang="en-US" sz="900" dirty="0">
                <a:latin typeface="+mn-lt"/>
              </a:rPr>
            </a:br>
            <a:r>
              <a:rPr lang="en-US" sz="900" dirty="0">
                <a:latin typeface="+mn-lt"/>
              </a:rPr>
              <a:t>Routing</a:t>
            </a:r>
          </a:p>
        </p:txBody>
      </p:sp>
    </p:spTree>
    <p:extLst>
      <p:ext uri="{BB962C8B-B14F-4D97-AF65-F5344CB8AC3E}">
        <p14:creationId xmlns:p14="http://schemas.microsoft.com/office/powerpoint/2010/main" val="527119656"/>
      </p:ext>
    </p:extLst>
  </p:cSld>
  <p:clrMapOvr>
    <a:masterClrMapping/>
  </p:clrMapOvr>
</p:sld>
</file>

<file path=ppt/theme/theme1.xml><?xml version="1.0" encoding="utf-8"?>
<a:theme xmlns:a="http://schemas.openxmlformats.org/drawingml/2006/main" name="IEEE-802_15">
  <a:themeElements>
    <a:clrScheme name="IEEE-802_15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EEE-802_15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EEE-802_15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EE-802_15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D:\MYDOCU~1\IEEEP8~1.15\TEMPLATE\IEEE-8~1.POT</Template>
  <TotalTime>48836</TotalTime>
  <Words>344</Words>
  <Application>Microsoft Office PowerPoint</Application>
  <PresentationFormat>On-screen Show (4:3)</PresentationFormat>
  <Paragraphs>64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Rounded MT Bold</vt:lpstr>
      <vt:lpstr>Times New Roman</vt:lpstr>
      <vt:lpstr>IEEE-802_15</vt:lpstr>
      <vt:lpstr> IEEE 802.15 Work Group on Wireless Specialty Networks (WSNs)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802.15 WG-Opening Report Sept Interim 2021</dc:title>
  <dc:subject>IEEE 802.15 &lt;subject&gt;</dc:subject>
  <dc:creator>Pat Kinney</dc:creator>
  <cp:keywords/>
  <dc:description/>
  <cp:lastModifiedBy>Clint Powell2</cp:lastModifiedBy>
  <cp:revision>1516</cp:revision>
  <cp:lastPrinted>2000-07-07T01:25:49Z</cp:lastPrinted>
  <dcterms:created xsi:type="dcterms:W3CDTF">1999-06-22T06:24:01Z</dcterms:created>
  <dcterms:modified xsi:type="dcterms:W3CDTF">2024-12-19T01:45:04Z</dcterms:modified>
  <cp:category/>
</cp:coreProperties>
</file>