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87" r:id="rId2"/>
    <p:sldId id="290" r:id="rId3"/>
    <p:sldId id="289" r:id="rId4"/>
    <p:sldId id="319" r:id="rId5"/>
    <p:sldId id="321" r:id="rId6"/>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78" d="100"/>
          <a:sy n="78" d="100"/>
        </p:scale>
        <p:origin x="854"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5423925" y="412234"/>
            <a:ext cx="5955275"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15-24-0667-00-0000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903819" y="685801"/>
            <a:ext cx="1046479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927959" y="1371601"/>
            <a:ext cx="1043728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2057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IG agenda opening and closing report and Minutes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15 Nov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and minutes for the </a:t>
            </a:r>
            <a:r>
              <a:rPr lang="en-US" altLang="en-US" sz="1600" b="1" dirty="0">
                <a:solidFill>
                  <a:schemeClr val="tx1"/>
                </a:solidFill>
                <a:highlight>
                  <a:srgbClr val="00FFFF"/>
                </a:highlight>
                <a:latin typeface="Times New Roman" panose="02020603050405020304" pitchFamily="18" charset="0"/>
              </a:rPr>
              <a:t>November Plenary</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911424" y="685800"/>
            <a:ext cx="10441160" cy="2383160"/>
          </a:xfrm>
        </p:spPr>
        <p:txBody>
          <a:bodyPr>
            <a:normAutofit/>
          </a:bodyPr>
          <a:lstStyle/>
          <a:p>
            <a:r>
              <a:rPr lang="en-US" dirty="0"/>
              <a:t>November 2024 802 Plenary Session</a:t>
            </a:r>
            <a:br>
              <a:rPr lang="en-US" dirty="0"/>
            </a:br>
            <a:r>
              <a:rPr lang="en-US" dirty="0"/>
              <a:t>Interest Group, Spectrum Access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1D47-C4C5-A23D-B2EE-9CCBA12F43EE}"/>
              </a:ext>
            </a:extLst>
          </p:cNvPr>
          <p:cNvSpPr>
            <a:spLocks noGrp="1"/>
          </p:cNvSpPr>
          <p:nvPr>
            <p:ph type="title"/>
          </p:nvPr>
        </p:nvSpPr>
        <p:spPr>
          <a:xfrm>
            <a:off x="1055440" y="617538"/>
            <a:ext cx="10464799" cy="754063"/>
          </a:xfrm>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p:txBody>
          <a:bodyPr>
            <a:normAutofit/>
          </a:bodyPr>
          <a:lstStyle/>
          <a:p>
            <a:pPr marL="0" indent="0" algn="ctr">
              <a:defRPr/>
            </a:pPr>
            <a:endParaRPr lang="en-US" dirty="0"/>
          </a:p>
          <a:p>
            <a:pPr marL="514350" indent="-514350">
              <a:buFont typeface="+mj-lt"/>
              <a:buAutoNum type="arabicPeriod"/>
              <a:defRPr/>
            </a:pPr>
            <a:r>
              <a:rPr lang="en-US" sz="2800" dirty="0"/>
              <a:t>Opening and Meeting Reminders for non-PAR activity</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5A8-B31F-1634-2B87-18E9757C4D86}"/>
              </a:ext>
            </a:extLst>
          </p:cNvPr>
          <p:cNvSpPr>
            <a:spLocks noGrp="1"/>
          </p:cNvSpPr>
          <p:nvPr>
            <p:ph type="title"/>
          </p:nvPr>
        </p:nvSpPr>
        <p:spPr/>
        <p:txBody>
          <a:bodyPr/>
          <a:lstStyle/>
          <a:p>
            <a:r>
              <a:rPr lang="en-US" dirty="0"/>
              <a:t>Meeting Summary</a:t>
            </a:r>
          </a:p>
        </p:txBody>
      </p:sp>
      <p:sp>
        <p:nvSpPr>
          <p:cNvPr id="3" name="Content Placeholder 2">
            <a:extLst>
              <a:ext uri="{FF2B5EF4-FFF2-40B4-BE49-F238E27FC236}">
                <a16:creationId xmlns:a16="http://schemas.microsoft.com/office/drawing/2014/main" id="{16118E97-1AF8-B617-4CCB-7BA9D6943526}"/>
              </a:ext>
            </a:extLst>
          </p:cNvPr>
          <p:cNvSpPr>
            <a:spLocks noGrp="1"/>
          </p:cNvSpPr>
          <p:nvPr>
            <p:ph idx="1"/>
          </p:nvPr>
        </p:nvSpPr>
        <p:spPr/>
        <p:txBody>
          <a:bodyPr>
            <a:normAutofit fontScale="62500" lnSpcReduction="20000"/>
          </a:bodyPr>
          <a:lstStyle/>
          <a:p>
            <a:pPr marL="514350" indent="-514350">
              <a:buFont typeface="+mj-lt"/>
              <a:buAutoNum type="arabicPeriod"/>
            </a:pPr>
            <a:r>
              <a:rPr lang="en-US" dirty="0"/>
              <a:t>Meeting opening</a:t>
            </a:r>
          </a:p>
          <a:p>
            <a:pPr marL="914400" lvl="1" indent="-514350">
              <a:buFont typeface="+mj-lt"/>
              <a:buAutoNum type="arabicPeriod"/>
            </a:pPr>
            <a:r>
              <a:rPr lang="en-US" dirty="0"/>
              <a:t>Called to order at 10:30 local time (Vancouver, BC)</a:t>
            </a:r>
          </a:p>
          <a:p>
            <a:pPr marL="914400" lvl="1" indent="-514350">
              <a:buFont typeface="+mj-lt"/>
              <a:buAutoNum type="arabicPeriod"/>
            </a:pPr>
            <a:r>
              <a:rPr lang="en-US" dirty="0"/>
              <a:t>Attendance requirements reminder</a:t>
            </a:r>
          </a:p>
          <a:p>
            <a:pPr marL="914400" lvl="1" indent="-514350">
              <a:buFont typeface="+mj-lt"/>
              <a:buAutoNum type="arabicPeriod"/>
            </a:pPr>
            <a:r>
              <a:rPr lang="en-US" dirty="0"/>
              <a:t>Review IEEE Policy slides for pre-PAR activity</a:t>
            </a:r>
          </a:p>
          <a:p>
            <a:pPr marL="914400" lvl="1" indent="-514350">
              <a:buFont typeface="+mj-lt"/>
              <a:buAutoNum type="arabicPeriod"/>
            </a:pPr>
            <a:r>
              <a:rPr lang="en-US" dirty="0"/>
              <a:t>Review agenda:</a:t>
            </a:r>
          </a:p>
          <a:p>
            <a:pPr marL="1314450" lvl="2" indent="-514350">
              <a:buFont typeface="+mj-lt"/>
              <a:buAutoNum type="arabicPeriod"/>
            </a:pPr>
            <a:r>
              <a:rPr lang="en-US" dirty="0"/>
              <a:t>Noted that no agenda items were received prior to opening the plenary</a:t>
            </a:r>
          </a:p>
          <a:p>
            <a:pPr marL="1314450" lvl="2" indent="-514350">
              <a:buFont typeface="+mj-lt"/>
              <a:buAutoNum type="arabicPeriod"/>
            </a:pPr>
            <a:r>
              <a:rPr lang="en-US" dirty="0"/>
              <a:t>Discussion topic suggested by attendee (other business)</a:t>
            </a:r>
          </a:p>
          <a:p>
            <a:pPr marL="514350" indent="-514350">
              <a:buFont typeface="+mj-lt"/>
              <a:buAutoNum type="arabicPeriod"/>
            </a:pPr>
            <a:r>
              <a:rPr lang="en-US" dirty="0"/>
              <a:t>Discussion</a:t>
            </a:r>
          </a:p>
          <a:p>
            <a:pPr marL="914400" lvl="1" indent="-514350">
              <a:buFont typeface="+mj-lt"/>
              <a:buAutoNum type="arabicPeriod"/>
            </a:pPr>
            <a:r>
              <a:rPr lang="en-US" dirty="0"/>
              <a:t>Suggestion to consider a high level view of the variations in regulatory requirements  in different regions and bands that are covered by 802 wireless standards</a:t>
            </a:r>
          </a:p>
          <a:p>
            <a:pPr marL="914400" lvl="1" indent="-514350">
              <a:buFont typeface="+mj-lt"/>
              <a:buAutoNum type="arabicPeriod"/>
            </a:pPr>
            <a:r>
              <a:rPr lang="en-US" dirty="0"/>
              <a:t>Not intended to over every region, a few to start with</a:t>
            </a:r>
          </a:p>
          <a:p>
            <a:pPr marL="514350" indent="-514350">
              <a:buFont typeface="+mj-lt"/>
              <a:buAutoNum type="arabicPeriod"/>
              <a:defRPr/>
            </a:pPr>
            <a:r>
              <a:rPr lang="en-US" sz="3200" dirty="0"/>
              <a:t>Next Steps: </a:t>
            </a:r>
          </a:p>
          <a:p>
            <a:pPr marL="514350" indent="-514350">
              <a:buFont typeface="+mj-lt"/>
              <a:buAutoNum type="arabicPeriod"/>
              <a:defRPr/>
            </a:pPr>
            <a:r>
              <a:rPr lang="en-US" sz="3200" dirty="0"/>
              <a:t>Any other business: non heard</a:t>
            </a:r>
          </a:p>
          <a:p>
            <a:pPr marL="514350" indent="-514350">
              <a:buFont typeface="+mj-lt"/>
              <a:buAutoNum type="arabicPeriod"/>
              <a:defRPr/>
            </a:pPr>
            <a:r>
              <a:rPr lang="en-US" sz="3200" dirty="0"/>
              <a:t>Adjourn at 12:10 local time</a:t>
            </a:r>
          </a:p>
          <a:p>
            <a:pPr marL="514350" indent="-514350">
              <a:buFont typeface="+mj-lt"/>
              <a:buAutoNum type="arabicPeriod"/>
            </a:pPr>
            <a:endParaRPr lang="en-US" dirty="0"/>
          </a:p>
          <a:p>
            <a:pPr marL="800100" lvl="2" indent="0"/>
            <a:endParaRPr lang="en-US" dirty="0"/>
          </a:p>
          <a:p>
            <a:pPr marL="1314450" lvl="2"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93700D9-D34C-BF9A-886D-C59A5BE7295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2565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6F989-862A-9E51-3AA1-54EC9AC2E821}"/>
              </a:ext>
            </a:extLst>
          </p:cNvPr>
          <p:cNvSpPr>
            <a:spLocks noGrp="1"/>
          </p:cNvSpPr>
          <p:nvPr>
            <p:ph type="title"/>
          </p:nvPr>
        </p:nvSpPr>
        <p:spPr>
          <a:xfrm>
            <a:off x="903819" y="685801"/>
            <a:ext cx="4400093" cy="754063"/>
          </a:xfrm>
        </p:spPr>
        <p:txBody>
          <a:bodyPr/>
          <a:lstStyle/>
          <a:p>
            <a:r>
              <a:rPr lang="en-US" sz="2800" dirty="0"/>
              <a:t>Recorded Attendance:</a:t>
            </a:r>
          </a:p>
        </p:txBody>
      </p:sp>
      <p:sp>
        <p:nvSpPr>
          <p:cNvPr id="4" name="Slide Number Placeholder 3">
            <a:extLst>
              <a:ext uri="{FF2B5EF4-FFF2-40B4-BE49-F238E27FC236}">
                <a16:creationId xmlns:a16="http://schemas.microsoft.com/office/drawing/2014/main" id="{1EF7EF0F-D8C3-B424-188C-0C03A1F9322D}"/>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graphicFrame>
        <p:nvGraphicFramePr>
          <p:cNvPr id="6" name="Table 5">
            <a:extLst>
              <a:ext uri="{FF2B5EF4-FFF2-40B4-BE49-F238E27FC236}">
                <a16:creationId xmlns:a16="http://schemas.microsoft.com/office/drawing/2014/main" id="{09529F07-4B2E-B1DB-8815-6742959986F8}"/>
              </a:ext>
            </a:extLst>
          </p:cNvPr>
          <p:cNvGraphicFramePr>
            <a:graphicFrameLocks noGrp="1"/>
          </p:cNvGraphicFramePr>
          <p:nvPr>
            <p:extLst>
              <p:ext uri="{D42A27DB-BD31-4B8C-83A1-F6EECF244321}">
                <p14:modId xmlns:p14="http://schemas.microsoft.com/office/powerpoint/2010/main" val="2083550520"/>
              </p:ext>
            </p:extLst>
          </p:nvPr>
        </p:nvGraphicFramePr>
        <p:xfrm>
          <a:off x="5292366" y="1340768"/>
          <a:ext cx="2808312" cy="4636604"/>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124088678"/>
                    </a:ext>
                  </a:extLst>
                </a:gridCol>
              </a:tblGrid>
              <a:tr h="294928">
                <a:tc>
                  <a:txBody>
                    <a:bodyPr/>
                    <a:lstStyle/>
                    <a:p>
                      <a:r>
                        <a:rPr lang="en-US" sz="1400" dirty="0">
                          <a:latin typeface="+mn-lt"/>
                        </a:rPr>
                        <a:t>Name</a:t>
                      </a:r>
                    </a:p>
                  </a:txBody>
                  <a:tcPr/>
                </a:tc>
                <a:extLst>
                  <a:ext uri="{0D108BD9-81ED-4DB2-BD59-A6C34878D82A}">
                    <a16:rowId xmlns:a16="http://schemas.microsoft.com/office/drawing/2014/main" val="142815728"/>
                  </a:ext>
                </a:extLst>
              </a:tr>
              <a:tr h="250921">
                <a:tc>
                  <a:txBody>
                    <a:bodyPr/>
                    <a:lstStyle/>
                    <a:p>
                      <a:pPr algn="l" fontAlgn="b"/>
                      <a:r>
                        <a:rPr lang="en-US" sz="1400" b="0" i="0" u="none" strike="noStrike" kern="1200" dirty="0">
                          <a:solidFill>
                            <a:srgbClr val="000000"/>
                          </a:solidFill>
                          <a:effectLst/>
                          <a:latin typeface="+mn-lt"/>
                          <a:ea typeface="+mn-ea"/>
                          <a:cs typeface="+mn-cs"/>
                        </a:rPr>
                        <a:t>Guo, Jianlin</a:t>
                      </a:r>
                    </a:p>
                  </a:txBody>
                  <a:tcPr marL="7620" marR="7620" marT="7620" marB="0" anchor="b"/>
                </a:tc>
                <a:extLst>
                  <a:ext uri="{0D108BD9-81ED-4DB2-BD59-A6C34878D82A}">
                    <a16:rowId xmlns:a16="http://schemas.microsoft.com/office/drawing/2014/main" val="1051012477"/>
                  </a:ext>
                </a:extLst>
              </a:tr>
              <a:tr h="250921">
                <a:tc>
                  <a:txBody>
                    <a:bodyPr/>
                    <a:lstStyle/>
                    <a:p>
                      <a:pPr algn="l" fontAlgn="b"/>
                      <a:r>
                        <a:rPr lang="en-US" sz="1400" b="0" i="0" u="none" strike="noStrike" kern="1200" dirty="0">
                          <a:solidFill>
                            <a:srgbClr val="000000"/>
                          </a:solidFill>
                          <a:effectLst/>
                          <a:latin typeface="+mn-lt"/>
                          <a:ea typeface="+mn-ea"/>
                          <a:cs typeface="+mn-cs"/>
                        </a:rPr>
                        <a:t>HOSAKO, IWAO</a:t>
                      </a:r>
                    </a:p>
                  </a:txBody>
                  <a:tcPr marL="7620" marR="7620" marT="7620" marB="0" anchor="b"/>
                </a:tc>
                <a:extLst>
                  <a:ext uri="{0D108BD9-81ED-4DB2-BD59-A6C34878D82A}">
                    <a16:rowId xmlns:a16="http://schemas.microsoft.com/office/drawing/2014/main" val="4044385880"/>
                  </a:ext>
                </a:extLst>
              </a:tr>
              <a:tr h="250921">
                <a:tc>
                  <a:txBody>
                    <a:bodyPr/>
                    <a:lstStyle/>
                    <a:p>
                      <a:pPr algn="l" fontAlgn="b"/>
                      <a:r>
                        <a:rPr lang="en-US" sz="1400" b="0" i="0" u="none" strike="noStrike" kern="1200" dirty="0">
                          <a:solidFill>
                            <a:srgbClr val="000000"/>
                          </a:solidFill>
                          <a:effectLst/>
                          <a:latin typeface="+mn-lt"/>
                          <a:ea typeface="+mn-ea"/>
                          <a:cs typeface="+mn-cs"/>
                        </a:rPr>
                        <a:t>Huang, Lei</a:t>
                      </a:r>
                    </a:p>
                  </a:txBody>
                  <a:tcPr marL="7620" marR="7620" marT="7620" marB="0" anchor="b"/>
                </a:tc>
                <a:extLst>
                  <a:ext uri="{0D108BD9-81ED-4DB2-BD59-A6C34878D82A}">
                    <a16:rowId xmlns:a16="http://schemas.microsoft.com/office/drawing/2014/main" val="1671520994"/>
                  </a:ext>
                </a:extLst>
              </a:tr>
              <a:tr h="250921">
                <a:tc>
                  <a:txBody>
                    <a:bodyPr/>
                    <a:lstStyle/>
                    <a:p>
                      <a:pPr algn="l" fontAlgn="b"/>
                      <a:r>
                        <a:rPr lang="en-US" sz="1400" b="0" i="0" u="none" strike="noStrike" kern="1200" dirty="0">
                          <a:solidFill>
                            <a:srgbClr val="000000"/>
                          </a:solidFill>
                          <a:effectLst/>
                          <a:latin typeface="+mn-lt"/>
                          <a:ea typeface="+mn-ea"/>
                          <a:cs typeface="+mn-cs"/>
                        </a:rPr>
                        <a:t>Jones, Vincent Knowles IV</a:t>
                      </a:r>
                    </a:p>
                  </a:txBody>
                  <a:tcPr marL="7620" marR="7620" marT="7620" marB="0" anchor="b"/>
                </a:tc>
                <a:extLst>
                  <a:ext uri="{0D108BD9-81ED-4DB2-BD59-A6C34878D82A}">
                    <a16:rowId xmlns:a16="http://schemas.microsoft.com/office/drawing/2014/main" val="3912415248"/>
                  </a:ext>
                </a:extLst>
              </a:tr>
              <a:tr h="250921">
                <a:tc>
                  <a:txBody>
                    <a:bodyPr/>
                    <a:lstStyle/>
                    <a:p>
                      <a:pPr algn="l" fontAlgn="b"/>
                      <a:r>
                        <a:rPr lang="en-US" sz="1400" b="0" i="0" u="none" strike="noStrike" kern="1200" dirty="0" err="1">
                          <a:solidFill>
                            <a:srgbClr val="000000"/>
                          </a:solidFill>
                          <a:effectLst/>
                          <a:latin typeface="+mn-lt"/>
                          <a:ea typeface="+mn-ea"/>
                          <a:cs typeface="+mn-cs"/>
                        </a:rPr>
                        <a:t>Kabbinale</a:t>
                      </a:r>
                      <a:r>
                        <a:rPr lang="en-US" sz="1400" b="0" i="0" u="none" strike="noStrike" kern="1200" dirty="0">
                          <a:solidFill>
                            <a:srgbClr val="000000"/>
                          </a:solidFill>
                          <a:effectLst/>
                          <a:latin typeface="+mn-lt"/>
                          <a:ea typeface="+mn-ea"/>
                          <a:cs typeface="+mn-cs"/>
                        </a:rPr>
                        <a:t>, </a:t>
                      </a:r>
                      <a:r>
                        <a:rPr lang="en-US" sz="1400" b="0" i="0" u="none" strike="noStrike" kern="1200" dirty="0" err="1">
                          <a:solidFill>
                            <a:srgbClr val="000000"/>
                          </a:solidFill>
                          <a:effectLst/>
                          <a:latin typeface="+mn-lt"/>
                          <a:ea typeface="+mn-ea"/>
                          <a:cs typeface="+mn-cs"/>
                        </a:rPr>
                        <a:t>Aniruddh</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3691021"/>
                  </a:ext>
                </a:extLst>
              </a:tr>
              <a:tr h="250921">
                <a:tc>
                  <a:txBody>
                    <a:bodyPr/>
                    <a:lstStyle/>
                    <a:p>
                      <a:pPr algn="l" fontAlgn="b"/>
                      <a:r>
                        <a:rPr lang="en-US" sz="1400" b="0" i="0" u="none" strike="noStrike" kern="1200">
                          <a:solidFill>
                            <a:srgbClr val="000000"/>
                          </a:solidFill>
                          <a:effectLst/>
                          <a:latin typeface="+mn-lt"/>
                          <a:ea typeface="+mn-ea"/>
                          <a:cs typeface="+mn-cs"/>
                        </a:rPr>
                        <a:t>KOBAYASHI, Takumi</a:t>
                      </a:r>
                    </a:p>
                  </a:txBody>
                  <a:tcPr marL="7620" marR="7620" marT="7620" marB="0" anchor="b"/>
                </a:tc>
                <a:extLst>
                  <a:ext uri="{0D108BD9-81ED-4DB2-BD59-A6C34878D82A}">
                    <a16:rowId xmlns:a16="http://schemas.microsoft.com/office/drawing/2014/main" val="2050902433"/>
                  </a:ext>
                </a:extLst>
              </a:tr>
              <a:tr h="250921">
                <a:tc>
                  <a:txBody>
                    <a:bodyPr/>
                    <a:lstStyle/>
                    <a:p>
                      <a:pPr algn="l" fontAlgn="b"/>
                      <a:r>
                        <a:rPr lang="en-US" sz="1400" b="0" i="0" u="none" strike="noStrike" kern="1200" dirty="0" err="1">
                          <a:solidFill>
                            <a:srgbClr val="000000"/>
                          </a:solidFill>
                          <a:effectLst/>
                          <a:latin typeface="+mn-lt"/>
                          <a:ea typeface="+mn-ea"/>
                          <a:cs typeface="+mn-cs"/>
                        </a:rPr>
                        <a:t>kristem</a:t>
                      </a:r>
                      <a:r>
                        <a:rPr lang="en-US" sz="1400" b="0" i="0" u="none" strike="noStrike" kern="1200" dirty="0">
                          <a:solidFill>
                            <a:srgbClr val="000000"/>
                          </a:solidFill>
                          <a:effectLst/>
                          <a:latin typeface="+mn-lt"/>
                          <a:ea typeface="+mn-ea"/>
                          <a:cs typeface="+mn-cs"/>
                        </a:rPr>
                        <a:t>, </a:t>
                      </a:r>
                      <a:r>
                        <a:rPr lang="en-US" sz="1400" b="0" i="0" u="none" strike="noStrike" kern="1200" dirty="0" err="1">
                          <a:solidFill>
                            <a:srgbClr val="000000"/>
                          </a:solidFill>
                          <a:effectLst/>
                          <a:latin typeface="+mn-lt"/>
                          <a:ea typeface="+mn-ea"/>
                          <a:cs typeface="+mn-cs"/>
                        </a:rPr>
                        <a:t>vinod</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2723689187"/>
                  </a:ext>
                </a:extLst>
              </a:tr>
              <a:tr h="250921">
                <a:tc>
                  <a:txBody>
                    <a:bodyPr/>
                    <a:lstStyle/>
                    <a:p>
                      <a:pPr algn="l" fontAlgn="b"/>
                      <a:r>
                        <a:rPr lang="en-US" sz="1400" b="0" i="0" u="none" strike="noStrike" kern="1200">
                          <a:solidFill>
                            <a:srgbClr val="000000"/>
                          </a:solidFill>
                          <a:effectLst/>
                          <a:latin typeface="+mn-lt"/>
                          <a:ea typeface="+mn-ea"/>
                          <a:cs typeface="+mn-cs"/>
                        </a:rPr>
                        <a:t>Lee, Jaegook</a:t>
                      </a:r>
                    </a:p>
                  </a:txBody>
                  <a:tcPr marL="7620" marR="7620" marT="7620" marB="0" anchor="b"/>
                </a:tc>
                <a:extLst>
                  <a:ext uri="{0D108BD9-81ED-4DB2-BD59-A6C34878D82A}">
                    <a16:rowId xmlns:a16="http://schemas.microsoft.com/office/drawing/2014/main" val="2510883299"/>
                  </a:ext>
                </a:extLst>
              </a:tr>
              <a:tr h="250921">
                <a:tc>
                  <a:txBody>
                    <a:bodyPr/>
                    <a:lstStyle/>
                    <a:p>
                      <a:pPr algn="l" fontAlgn="b"/>
                      <a:r>
                        <a:rPr lang="en-US" sz="1400" b="0" i="0" u="none" strike="noStrike" kern="1200" dirty="0">
                          <a:solidFill>
                            <a:srgbClr val="000000"/>
                          </a:solidFill>
                          <a:effectLst/>
                          <a:latin typeface="+mn-lt"/>
                          <a:ea typeface="+mn-ea"/>
                          <a:cs typeface="+mn-cs"/>
                        </a:rPr>
                        <a:t>Luo, </a:t>
                      </a:r>
                      <a:r>
                        <a:rPr lang="en-US" sz="1400" b="0" i="0" u="none" strike="noStrike" kern="1200" dirty="0" err="1">
                          <a:solidFill>
                            <a:srgbClr val="000000"/>
                          </a:solidFill>
                          <a:effectLst/>
                          <a:latin typeface="+mn-lt"/>
                          <a:ea typeface="+mn-ea"/>
                          <a:cs typeface="+mn-cs"/>
                        </a:rPr>
                        <a:t>Xiliang</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341440832"/>
                  </a:ext>
                </a:extLst>
              </a:tr>
              <a:tr h="250921">
                <a:tc>
                  <a:txBody>
                    <a:bodyPr/>
                    <a:lstStyle/>
                    <a:p>
                      <a:pPr algn="l" fontAlgn="b"/>
                      <a:r>
                        <a:rPr lang="en-US" sz="1400" b="0" i="0" u="none" strike="noStrike" kern="1200" dirty="0" err="1">
                          <a:solidFill>
                            <a:srgbClr val="000000"/>
                          </a:solidFill>
                          <a:effectLst/>
                          <a:latin typeface="+mn-lt"/>
                          <a:ea typeface="+mn-ea"/>
                          <a:cs typeface="+mn-cs"/>
                        </a:rPr>
                        <a:t>Pakrooh</a:t>
                      </a:r>
                      <a:r>
                        <a:rPr lang="en-US" sz="1400" b="0" i="0" u="none" strike="noStrike" kern="1200" dirty="0">
                          <a:solidFill>
                            <a:srgbClr val="000000"/>
                          </a:solidFill>
                          <a:effectLst/>
                          <a:latin typeface="+mn-lt"/>
                          <a:ea typeface="+mn-ea"/>
                          <a:cs typeface="+mn-cs"/>
                        </a:rPr>
                        <a:t>, </a:t>
                      </a:r>
                      <a:r>
                        <a:rPr lang="en-US" sz="1400" b="0" i="0" u="none" strike="noStrike" kern="1200" dirty="0" err="1">
                          <a:solidFill>
                            <a:srgbClr val="000000"/>
                          </a:solidFill>
                          <a:effectLst/>
                          <a:latin typeface="+mn-lt"/>
                          <a:ea typeface="+mn-ea"/>
                          <a:cs typeface="+mn-cs"/>
                        </a:rPr>
                        <a:t>Pooria</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2774959713"/>
                  </a:ext>
                </a:extLst>
              </a:tr>
              <a:tr h="250921">
                <a:tc>
                  <a:txBody>
                    <a:bodyPr/>
                    <a:lstStyle/>
                    <a:p>
                      <a:pPr algn="l" fontAlgn="b"/>
                      <a:r>
                        <a:rPr lang="en-US" sz="1400" b="0" i="0" u="none" strike="noStrike" kern="1200" dirty="0">
                          <a:solidFill>
                            <a:srgbClr val="000000"/>
                          </a:solidFill>
                          <a:effectLst/>
                          <a:latin typeface="+mn-lt"/>
                          <a:ea typeface="+mn-ea"/>
                          <a:cs typeface="+mn-cs"/>
                        </a:rPr>
                        <a:t>Rolfe, Benjamin</a:t>
                      </a:r>
                    </a:p>
                  </a:txBody>
                  <a:tcPr marL="9525" marR="9525" marT="9525" marB="0" anchor="b"/>
                </a:tc>
                <a:extLst>
                  <a:ext uri="{0D108BD9-81ED-4DB2-BD59-A6C34878D82A}">
                    <a16:rowId xmlns:a16="http://schemas.microsoft.com/office/drawing/2014/main" val="423245871"/>
                  </a:ext>
                </a:extLst>
              </a:tr>
              <a:tr h="250921">
                <a:tc>
                  <a:txBody>
                    <a:bodyPr/>
                    <a:lstStyle/>
                    <a:p>
                      <a:pPr algn="l" fontAlgn="b"/>
                      <a:r>
                        <a:rPr lang="en-US" sz="1400" b="0" i="0" u="none" strike="noStrike" kern="1200" dirty="0">
                          <a:solidFill>
                            <a:srgbClr val="000000"/>
                          </a:solidFill>
                          <a:effectLst/>
                          <a:latin typeface="+mn-lt"/>
                          <a:ea typeface="+mn-ea"/>
                          <a:cs typeface="+mn-cs"/>
                        </a:rPr>
                        <a:t>Schmidt, Reinhold</a:t>
                      </a:r>
                    </a:p>
                  </a:txBody>
                  <a:tcPr marL="7620" marR="7620" marT="7620" marB="0" anchor="b"/>
                </a:tc>
                <a:extLst>
                  <a:ext uri="{0D108BD9-81ED-4DB2-BD59-A6C34878D82A}">
                    <a16:rowId xmlns:a16="http://schemas.microsoft.com/office/drawing/2014/main" val="3665611581"/>
                  </a:ext>
                </a:extLst>
              </a:tr>
              <a:tr h="250921">
                <a:tc>
                  <a:txBody>
                    <a:bodyPr/>
                    <a:lstStyle/>
                    <a:p>
                      <a:pPr algn="l" fontAlgn="b"/>
                      <a:r>
                        <a:rPr lang="en-US" sz="1400" b="0" i="0" u="none" strike="noStrike" kern="1200" dirty="0" err="1">
                          <a:solidFill>
                            <a:srgbClr val="000000"/>
                          </a:solidFill>
                          <a:effectLst/>
                          <a:latin typeface="+mn-lt"/>
                          <a:ea typeface="+mn-ea"/>
                          <a:cs typeface="+mn-cs"/>
                        </a:rPr>
                        <a:t>Sekine</a:t>
                      </a:r>
                      <a:r>
                        <a:rPr lang="en-US" sz="1400" b="0" i="0" u="none" strike="noStrike" kern="1200" dirty="0">
                          <a:solidFill>
                            <a:srgbClr val="000000"/>
                          </a:solidFill>
                          <a:effectLst/>
                          <a:latin typeface="+mn-lt"/>
                          <a:ea typeface="+mn-ea"/>
                          <a:cs typeface="+mn-cs"/>
                        </a:rPr>
                        <a:t>, Norihiko</a:t>
                      </a:r>
                    </a:p>
                  </a:txBody>
                  <a:tcPr marL="7620" marR="7620" marT="7620" marB="0" anchor="b"/>
                </a:tc>
                <a:extLst>
                  <a:ext uri="{0D108BD9-81ED-4DB2-BD59-A6C34878D82A}">
                    <a16:rowId xmlns:a16="http://schemas.microsoft.com/office/drawing/2014/main" val="2303499781"/>
                  </a:ext>
                </a:extLst>
              </a:tr>
              <a:tr h="250921">
                <a:tc>
                  <a:txBody>
                    <a:bodyPr/>
                    <a:lstStyle/>
                    <a:p>
                      <a:pPr algn="l" fontAlgn="b"/>
                      <a:r>
                        <a:rPr lang="en-US" sz="1400" b="0" i="0" u="none" strike="noStrike" kern="1200" dirty="0">
                          <a:solidFill>
                            <a:srgbClr val="000000"/>
                          </a:solidFill>
                          <a:effectLst/>
                          <a:latin typeface="+mn-lt"/>
                          <a:ea typeface="+mn-ea"/>
                          <a:cs typeface="+mn-cs"/>
                        </a:rPr>
                        <a:t>So, </a:t>
                      </a:r>
                      <a:r>
                        <a:rPr lang="en-US" sz="1400" b="0" i="0" u="none" strike="noStrike" kern="1200" dirty="0" err="1">
                          <a:solidFill>
                            <a:srgbClr val="000000"/>
                          </a:solidFill>
                          <a:effectLst/>
                          <a:latin typeface="+mn-lt"/>
                          <a:ea typeface="+mn-ea"/>
                          <a:cs typeface="+mn-cs"/>
                        </a:rPr>
                        <a:t>Youngwan</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4008756290"/>
                  </a:ext>
                </a:extLst>
              </a:tr>
              <a:tr h="250921">
                <a:tc>
                  <a:txBody>
                    <a:bodyPr/>
                    <a:lstStyle/>
                    <a:p>
                      <a:pPr algn="l" fontAlgn="b"/>
                      <a:r>
                        <a:rPr lang="en-US" sz="1400" b="0" i="0" u="none" strike="noStrike" kern="1200" dirty="0">
                          <a:solidFill>
                            <a:srgbClr val="000000"/>
                          </a:solidFill>
                          <a:effectLst/>
                          <a:latin typeface="+mn-lt"/>
                          <a:ea typeface="+mn-ea"/>
                          <a:cs typeface="+mn-cs"/>
                        </a:rPr>
                        <a:t>Suzuki, </a:t>
                      </a:r>
                      <a:r>
                        <a:rPr lang="en-US" sz="1400" b="0" i="0" u="none" strike="noStrike" kern="1200" dirty="0" err="1">
                          <a:solidFill>
                            <a:srgbClr val="000000"/>
                          </a:solidFill>
                          <a:effectLst/>
                          <a:latin typeface="+mn-lt"/>
                          <a:ea typeface="+mn-ea"/>
                          <a:cs typeface="+mn-cs"/>
                        </a:rPr>
                        <a:t>Takafumi</a:t>
                      </a:r>
                      <a:endParaRPr lang="en-US" sz="1400" b="0" i="0" u="none" strike="noStrike" kern="1200" dirty="0">
                        <a:solidFill>
                          <a:srgbClr val="000000"/>
                        </a:solidFill>
                        <a:effectLst/>
                        <a:latin typeface="+mn-lt"/>
                        <a:ea typeface="+mn-ea"/>
                        <a:cs typeface="+mn-cs"/>
                      </a:endParaRPr>
                    </a:p>
                  </a:txBody>
                  <a:tcPr marL="7620" marR="7620" marT="7620" marB="0" anchor="b"/>
                </a:tc>
                <a:extLst>
                  <a:ext uri="{0D108BD9-81ED-4DB2-BD59-A6C34878D82A}">
                    <a16:rowId xmlns:a16="http://schemas.microsoft.com/office/drawing/2014/main" val="2025929475"/>
                  </a:ext>
                </a:extLst>
              </a:tr>
              <a:tr h="258644">
                <a:tc>
                  <a:txBody>
                    <a:bodyPr/>
                    <a:lstStyle/>
                    <a:p>
                      <a:pPr algn="l" fontAlgn="b"/>
                      <a:r>
                        <a:rPr lang="en-US" sz="1400" b="0" i="0" u="none" strike="noStrike" kern="1200" dirty="0">
                          <a:solidFill>
                            <a:srgbClr val="000000"/>
                          </a:solidFill>
                          <a:effectLst/>
                          <a:latin typeface="+mn-lt"/>
                          <a:ea typeface="+mn-ea"/>
                          <a:cs typeface="+mn-cs"/>
                        </a:rPr>
                        <a:t>Wisland, Dag</a:t>
                      </a:r>
                    </a:p>
                  </a:txBody>
                  <a:tcPr marL="7620" marR="7620" marT="7620" marB="0" anchor="b"/>
                </a:tc>
                <a:extLst>
                  <a:ext uri="{0D108BD9-81ED-4DB2-BD59-A6C34878D82A}">
                    <a16:rowId xmlns:a16="http://schemas.microsoft.com/office/drawing/2014/main" val="277338637"/>
                  </a:ext>
                </a:extLst>
              </a:tr>
              <a:tr h="309345">
                <a:tc>
                  <a:txBody>
                    <a:bodyPr/>
                    <a:lstStyle/>
                    <a:p>
                      <a:pPr algn="l" fontAlgn="b"/>
                      <a:r>
                        <a:rPr lang="en-US" sz="1400" b="0" i="0" u="none" strike="noStrike" kern="1200" dirty="0" err="1">
                          <a:solidFill>
                            <a:srgbClr val="000000"/>
                          </a:solidFill>
                          <a:effectLst/>
                          <a:latin typeface="+mn-lt"/>
                          <a:ea typeface="+mn-ea"/>
                          <a:cs typeface="+mn-cs"/>
                        </a:rPr>
                        <a:t>Zakaib</a:t>
                      </a:r>
                      <a:r>
                        <a:rPr lang="en-US" sz="1400" b="0" i="0" u="none" strike="noStrike" kern="1200" dirty="0">
                          <a:solidFill>
                            <a:srgbClr val="000000"/>
                          </a:solidFill>
                          <a:effectLst/>
                          <a:latin typeface="+mn-lt"/>
                          <a:ea typeface="+mn-ea"/>
                          <a:cs typeface="+mn-cs"/>
                        </a:rPr>
                        <a:t>, Larry</a:t>
                      </a:r>
                    </a:p>
                  </a:txBody>
                  <a:tcPr marL="7620" marR="7620" marT="7620" marB="0" anchor="b"/>
                </a:tc>
                <a:extLst>
                  <a:ext uri="{0D108BD9-81ED-4DB2-BD59-A6C34878D82A}">
                    <a16:rowId xmlns:a16="http://schemas.microsoft.com/office/drawing/2014/main" val="1781267555"/>
                  </a:ext>
                </a:extLst>
              </a:tr>
            </a:tbl>
          </a:graphicData>
        </a:graphic>
      </p:graphicFrame>
    </p:spTree>
    <p:extLst>
      <p:ext uri="{BB962C8B-B14F-4D97-AF65-F5344CB8AC3E}">
        <p14:creationId xmlns:p14="http://schemas.microsoft.com/office/powerpoint/2010/main" val="1747484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19712</TotalTime>
  <Words>390</Words>
  <Application>Microsoft Office PowerPoint</Application>
  <PresentationFormat>Widescreen</PresentationFormat>
  <Paragraphs>61</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 Unicode MS</vt:lpstr>
      <vt:lpstr>Arial</vt:lpstr>
      <vt:lpstr>Times New Roman</vt:lpstr>
      <vt:lpstr>Office Theme</vt:lpstr>
      <vt:lpstr>PowerPoint Presentation</vt:lpstr>
      <vt:lpstr>November 2024 802 Plenary Session Interest Group, Spectrum Access</vt:lpstr>
      <vt:lpstr>Agenda</vt:lpstr>
      <vt:lpstr>Meeting Summary</vt:lpstr>
      <vt:lpstr>Recorded Attendance: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140</cp:revision>
  <cp:lastPrinted>2000-03-07T00:55:37Z</cp:lastPrinted>
  <dcterms:created xsi:type="dcterms:W3CDTF">2016-01-17T22:48:36Z</dcterms:created>
  <dcterms:modified xsi:type="dcterms:W3CDTF">2024-11-15T23:58:33Z</dcterms:modified>
  <cp:category/>
</cp:coreProperties>
</file>