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4"/>
  </p:notesMasterIdLst>
  <p:handoutMasterIdLst>
    <p:handoutMasterId r:id="rId45"/>
  </p:handoutMasterIdLst>
  <p:sldIdLst>
    <p:sldId id="287" r:id="rId2"/>
    <p:sldId id="2147472191" r:id="rId3"/>
    <p:sldId id="2425" r:id="rId4"/>
    <p:sldId id="2147472204" r:id="rId5"/>
    <p:sldId id="297" r:id="rId6"/>
    <p:sldId id="2147472199" r:id="rId7"/>
    <p:sldId id="2147472206" r:id="rId8"/>
    <p:sldId id="362" r:id="rId9"/>
    <p:sldId id="2147472207" r:id="rId10"/>
    <p:sldId id="2147472195" r:id="rId11"/>
    <p:sldId id="2147472196" r:id="rId12"/>
    <p:sldId id="2147472197" r:id="rId13"/>
    <p:sldId id="2147472200" r:id="rId14"/>
    <p:sldId id="2147472201" r:id="rId15"/>
    <p:sldId id="2147472198" r:id="rId16"/>
    <p:sldId id="2147472205" r:id="rId17"/>
    <p:sldId id="2437" r:id="rId18"/>
    <p:sldId id="2440" r:id="rId19"/>
    <p:sldId id="2147472202" r:id="rId20"/>
    <p:sldId id="2147472210" r:id="rId21"/>
    <p:sldId id="2147472208" r:id="rId22"/>
    <p:sldId id="258" r:id="rId23"/>
    <p:sldId id="261" r:id="rId24"/>
    <p:sldId id="267" r:id="rId25"/>
    <p:sldId id="262" r:id="rId26"/>
    <p:sldId id="263" r:id="rId27"/>
    <p:sldId id="265" r:id="rId28"/>
    <p:sldId id="268" r:id="rId29"/>
    <p:sldId id="269" r:id="rId30"/>
    <p:sldId id="270" r:id="rId31"/>
    <p:sldId id="266" r:id="rId32"/>
    <p:sldId id="260" r:id="rId33"/>
    <p:sldId id="275" r:id="rId34"/>
    <p:sldId id="356" r:id="rId35"/>
    <p:sldId id="276" r:id="rId36"/>
    <p:sldId id="288" r:id="rId37"/>
    <p:sldId id="289" r:id="rId38"/>
    <p:sldId id="291" r:id="rId39"/>
    <p:sldId id="296" r:id="rId40"/>
    <p:sldId id="283" r:id="rId41"/>
    <p:sldId id="2147472209" r:id="rId42"/>
    <p:sldId id="280" r:id="rId4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8" autoAdjust="0"/>
    <p:restoredTop sz="94646" autoAdjust="0"/>
  </p:normalViewPr>
  <p:slideViewPr>
    <p:cSldViewPr>
      <p:cViewPr varScale="1">
        <p:scale>
          <a:sx n="87" d="100"/>
          <a:sy n="87" d="100"/>
        </p:scale>
        <p:origin x="1070" y="67"/>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93" d="100"/>
          <a:sy n="93" d="100"/>
        </p:scale>
        <p:origin x="4160" y="2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84C8AE-9B4D-E3B9-5EF1-3F5F2F4C5CC3}"/>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A93ED1B-99F0-D389-A91C-4FD1A9DEF3C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4984800F-1B68-5C40-AB02-2EF575ED69AA}" type="datetime1">
              <a:rPr lang="nb-NO" smtClean="0"/>
              <a:t>10.03.2025</a:t>
            </a:fld>
            <a:endParaRPr lang="en-GB"/>
          </a:p>
        </p:txBody>
      </p:sp>
      <p:sp>
        <p:nvSpPr>
          <p:cNvPr id="4" name="Footer Placeholder 3">
            <a:extLst>
              <a:ext uri="{FF2B5EF4-FFF2-40B4-BE49-F238E27FC236}">
                <a16:creationId xmlns:a16="http://schemas.microsoft.com/office/drawing/2014/main" id="{AD2C4568-7AD1-2059-08F4-350857F7F88F}"/>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593556-3ACF-ACF0-B4AD-7E13060BD39C}"/>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D84A3096-DD52-C145-A3CC-6FBA9647148E}" type="slidenum">
              <a:rPr lang="en-GB" smtClean="0"/>
              <a:t>‹#›</a:t>
            </a:fld>
            <a:endParaRPr lang="en-GB"/>
          </a:p>
        </p:txBody>
      </p:sp>
    </p:spTree>
    <p:extLst>
      <p:ext uri="{BB962C8B-B14F-4D97-AF65-F5344CB8AC3E}">
        <p14:creationId xmlns:p14="http://schemas.microsoft.com/office/powerpoint/2010/main" val="246013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fld id="{9302359A-0692-374B-B2D7-DC91120A3B79}" type="datetime1">
              <a:rPr lang="nb-NO" smtClean="0"/>
              <a:t>10.03.2025</a:t>
            </a:fld>
            <a:endParaRPr lang="en-US"/>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2F42CA46-55FB-EB46-B431-2F161EA131BB}" type="datetime1">
              <a:rPr lang="nb-NO" altLang="en-US" sz="1400" smtClean="0">
                <a:ea typeface="Arial Unicode MS" pitchFamily="34" charset="-128"/>
              </a:rPr>
              <a:t>10.03.2025</a:t>
            </a:fld>
            <a:endParaRPr lang="en-US" altLang="en-US" sz="1400">
              <a:ea typeface="Arial Unicode MS" pitchFamily="34" charset="-128"/>
            </a:endParaRP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dirty="0">
                <a:latin typeface="Times New Roman" panose="02020603050405020304" pitchFamily="18" charset="0"/>
              </a:rPr>
              <a:t> </a:t>
            </a:r>
          </a:p>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C5F8447-C010-5D49-F2EB-7E3B57BB5D2A}"/>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B432052A-8097-0301-49C6-4B531A629E63}"/>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9C98BD5A-023D-4A40-AB82-50628BCD9ABB}" type="datetime1">
              <a:rPr lang="nb-NO" altLang="en-US" sz="1400" smtClean="0">
                <a:ea typeface="Arial Unicode MS" pitchFamily="34" charset="-128"/>
              </a:rPr>
              <a:t>10.03.2025</a:t>
            </a:fld>
            <a:endParaRPr lang="en-US" altLang="en-US" sz="1400">
              <a:ea typeface="Arial Unicode MS" pitchFamily="34" charset="-128"/>
            </a:endParaRPr>
          </a:p>
        </p:txBody>
      </p:sp>
      <p:sp>
        <p:nvSpPr>
          <p:cNvPr id="5123" name="Rectangle 11">
            <a:extLst>
              <a:ext uri="{FF2B5EF4-FFF2-40B4-BE49-F238E27FC236}">
                <a16:creationId xmlns:a16="http://schemas.microsoft.com/office/drawing/2014/main" id="{D2006A5C-1BCD-C4FC-28E1-7BDEA6CD0B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2</a:t>
            </a:fld>
            <a:endParaRPr lang="en-US" altLang="en-US" sz="2400"/>
          </a:p>
        </p:txBody>
      </p:sp>
      <p:sp>
        <p:nvSpPr>
          <p:cNvPr id="5124" name="Text Box 1">
            <a:extLst>
              <a:ext uri="{FF2B5EF4-FFF2-40B4-BE49-F238E27FC236}">
                <a16:creationId xmlns:a16="http://schemas.microsoft.com/office/drawing/2014/main" id="{90E9268B-B497-1870-AA37-EF346ACB6844}"/>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0423D91-DA0E-AA08-C133-867D43665519}"/>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2</a:t>
            </a:fld>
            <a:endParaRPr lang="en-US" altLang="en-US"/>
          </a:p>
        </p:txBody>
      </p:sp>
      <p:sp>
        <p:nvSpPr>
          <p:cNvPr id="5126" name="Text Box 3">
            <a:extLst>
              <a:ext uri="{FF2B5EF4-FFF2-40B4-BE49-F238E27FC236}">
                <a16:creationId xmlns:a16="http://schemas.microsoft.com/office/drawing/2014/main" id="{7FB337CC-3EED-82AB-6AA7-DC85B2BBDE85}"/>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D947B85D-2D61-DFFB-419C-715243E8FBDE}"/>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en-US" altLang="en-US" dirty="0">
                <a:latin typeface="Times New Roman" panose="02020603050405020304" pitchFamily="18" charset="0"/>
              </a:rPr>
              <a:t> </a:t>
            </a: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5255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Make good use of the ‘notes’ pane to complete the slide with comments and additional textual content. 3 – 4 sentences should be enough to describe any one slide.</a:t>
            </a:r>
          </a:p>
          <a:p>
            <a:endParaRPr lang="en-US" dirty="0"/>
          </a:p>
        </p:txBody>
      </p:sp>
      <p:sp>
        <p:nvSpPr>
          <p:cNvPr id="4" name="Slide Number Placeholder 3"/>
          <p:cNvSpPr>
            <a:spLocks noGrp="1"/>
          </p:cNvSpPr>
          <p:nvPr>
            <p:ph type="sldNum" sz="quarter" idx="5"/>
          </p:nvPr>
        </p:nvSpPr>
        <p:spPr/>
        <p:txBody>
          <a:bodyPr/>
          <a:lstStyle/>
          <a:p>
            <a:pPr>
              <a:defRPr/>
            </a:pPr>
            <a:fld id="{BED2394B-E06C-4DC9-BCC2-551C3DED9AAD}" type="slidenum">
              <a:rPr lang="en-US" smtClean="0"/>
              <a:pPr>
                <a:defRPr/>
              </a:pPr>
              <a:t>5</a:t>
            </a:fld>
            <a:endParaRPr lang="en-US"/>
          </a:p>
        </p:txBody>
      </p:sp>
    </p:spTree>
    <p:extLst>
      <p:ext uri="{BB962C8B-B14F-4D97-AF65-F5344CB8AC3E}">
        <p14:creationId xmlns:p14="http://schemas.microsoft.com/office/powerpoint/2010/main" val="386848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4B7C46-617C-4C1E-A6C4-9513B38A16AF}" type="slidenum">
              <a:rPr lang="en-US" smtClean="0"/>
              <a:t>8</a:t>
            </a:fld>
            <a:endParaRPr lang="en-US"/>
          </a:p>
        </p:txBody>
      </p:sp>
    </p:spTree>
    <p:extLst>
      <p:ext uri="{BB962C8B-B14F-4D97-AF65-F5344CB8AC3E}">
        <p14:creationId xmlns:p14="http://schemas.microsoft.com/office/powerpoint/2010/main" val="326202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0447D-0098-EE23-49A8-51E4E7DB4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1D61F-62E8-E5B1-13F0-F0B7A4B33139}"/>
              </a:ext>
            </a:extLst>
          </p:cNvPr>
          <p:cNvSpPr>
            <a:spLocks noGrp="1" noRot="1" noChangeAspect="1"/>
          </p:cNvSpPr>
          <p:nvPr>
            <p:ph type="sldImg"/>
          </p:nvPr>
        </p:nvSpPr>
        <p:spPr>
          <a:xfrm>
            <a:off x="1131888" y="698500"/>
            <a:ext cx="4591050" cy="3443288"/>
          </a:xfrm>
        </p:spPr>
      </p:sp>
      <p:sp>
        <p:nvSpPr>
          <p:cNvPr id="3" name="Notes Placeholder 2">
            <a:extLst>
              <a:ext uri="{FF2B5EF4-FFF2-40B4-BE49-F238E27FC236}">
                <a16:creationId xmlns:a16="http://schemas.microsoft.com/office/drawing/2014/main" id="{06943A4E-490D-F8BA-529F-935A4CCA45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FC2D2C-73DB-3BEF-0947-E1EC9026AABD}"/>
              </a:ext>
            </a:extLst>
          </p:cNvPr>
          <p:cNvSpPr>
            <a:spLocks noGrp="1"/>
          </p:cNvSpPr>
          <p:nvPr>
            <p:ph type="sldNum" sz="quarter" idx="5"/>
          </p:nvPr>
        </p:nvSpPr>
        <p:spPr/>
        <p:txBody>
          <a:bodyPr/>
          <a:lstStyle/>
          <a:p>
            <a:fld id="{1D4B7C46-617C-4C1E-A6C4-9513B38A16AF}" type="slidenum">
              <a:rPr lang="en-US" smtClean="0"/>
              <a:t>9</a:t>
            </a:fld>
            <a:endParaRPr lang="en-US"/>
          </a:p>
        </p:txBody>
      </p:sp>
    </p:spTree>
    <p:extLst>
      <p:ext uri="{BB962C8B-B14F-4D97-AF65-F5344CB8AC3E}">
        <p14:creationId xmlns:p14="http://schemas.microsoft.com/office/powerpoint/2010/main" val="940234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55576" y="685800"/>
            <a:ext cx="7764463" cy="7540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685800"/>
            <a:ext cx="7764463" cy="7540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685800"/>
            <a:ext cx="7764463" cy="7540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5576" y="685800"/>
            <a:ext cx="7764463" cy="754063"/>
          </a:xfrm>
          <a:prstGeom prst="rect">
            <a:avLst/>
          </a:prstGeom>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
        <p:nvSpPr>
          <p:cNvPr id="5" name="Title 4">
            <a:extLst>
              <a:ext uri="{FF2B5EF4-FFF2-40B4-BE49-F238E27FC236}">
                <a16:creationId xmlns:a16="http://schemas.microsoft.com/office/drawing/2014/main" id="{A91DA2D5-D4DB-CEBD-5697-9723DF9943CB}"/>
              </a:ext>
            </a:extLst>
          </p:cNvPr>
          <p:cNvSpPr>
            <a:spLocks noGrp="1"/>
          </p:cNvSpPr>
          <p:nvPr>
            <p:ph type="title"/>
          </p:nvPr>
        </p:nvSpPr>
        <p:spPr>
          <a:xfrm>
            <a:off x="755576" y="685800"/>
            <a:ext cx="7764463" cy="754063"/>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1</a:t>
            </a:r>
            <a:r>
              <a:rPr lang="en-US" sz="1200" b="1" i="0" kern="1200" dirty="0">
                <a:solidFill>
                  <a:schemeClr val="tx1"/>
                </a:solidFill>
                <a:effectLst/>
                <a:latin typeface="Times New Roman" panose="02020603050405020304" pitchFamily="18" charset="0"/>
                <a:ea typeface="MS PGothic" panose="020B0600070205080204" pitchFamily="34" charset="-128"/>
                <a:cs typeface="+mn-cs"/>
              </a:rPr>
              <a:t>5-24-0651-01-04ad</a:t>
            </a:r>
            <a:endParaRPr lang="en-GB" altLang="en-US" b="1" dirty="0">
              <a:solidFill>
                <a:schemeClr val="tx1"/>
              </a:solidFill>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March 2025</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T. Almholt (Texas Instruments, Inc)</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
        <p:nvSpPr>
          <p:cNvPr id="4" name="Title Placeholder 3">
            <a:extLst>
              <a:ext uri="{FF2B5EF4-FFF2-40B4-BE49-F238E27FC236}">
                <a16:creationId xmlns:a16="http://schemas.microsoft.com/office/drawing/2014/main" id="{FD6C8008-3500-ABAB-4066-73798F5D78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oms-group.org/en/oms-ho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n.wikipedia.org/wiki/Linear_congruential_generato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e.mathworks.com/help/5g/ref/nrtdlchannel-system-object.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en.wikipedia.org/wiki/ALOHAnet"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755576" y="836712"/>
            <a:ext cx="7848872" cy="5080494"/>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dirty="0">
                <a:effectLst>
                  <a:outerShdw blurRad="38100" dist="38100" dir="2700000" algn="tl">
                    <a:srgbClr val="C0C0C0"/>
                  </a:outerShdw>
                </a:effectLst>
                <a:latin typeface="Times New Roman" panose="02020603050405020304" pitchFamily="18" charset="0"/>
              </a:rPr>
              <a:t>Project: </a:t>
            </a:r>
            <a:r>
              <a:rPr lang="en-US" altLang="en-US" sz="2000" b="1" u="sng" dirty="0">
                <a:effectLst>
                  <a:outerShdw blurRad="38100" dist="38100" dir="2700000" algn="tl">
                    <a:srgbClr val="C0C0C0"/>
                  </a:outerShdw>
                </a:effectLst>
                <a:latin typeface="Times New Roman" panose="02020603050405020304" pitchFamily="18" charset="0"/>
              </a:rPr>
              <a:t>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marL="1616075" indent="-1608138" eaLnBrk="1" hangingPunct="1">
              <a:spcBef>
                <a:spcPts val="600"/>
              </a:spcBef>
              <a:buClrTx/>
              <a:buFontTx/>
              <a:buNone/>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Submission Title : Long Range extension of the 802.15.4-2020 OFDM PHY</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Date Submitted : </a:t>
            </a:r>
            <a:r>
              <a:rPr lang="en-US" altLang="en-US" sz="1600" b="1" dirty="0">
                <a:solidFill>
                  <a:schemeClr val="tx1"/>
                </a:solidFill>
                <a:latin typeface="Times New Roman" panose="02020603050405020304" pitchFamily="18" charset="0"/>
              </a:rPr>
              <a:t>March</a:t>
            </a:r>
            <a:r>
              <a:rPr lang="en-US" altLang="en-US" sz="1600" dirty="0">
                <a:solidFill>
                  <a:schemeClr val="tx1"/>
                </a:solidFill>
                <a:latin typeface="Times New Roman" panose="02020603050405020304" pitchFamily="18" charset="0"/>
              </a:rPr>
              <a:t> 10, 2025</a:t>
            </a:r>
          </a:p>
          <a:p>
            <a:pPr eaLnBrk="1" hangingPunct="1">
              <a:spcBef>
                <a:spcPts val="600"/>
              </a:spcBef>
              <a:buClrTx/>
              <a:buFontTx/>
              <a:buNone/>
              <a:defRPr/>
            </a:pPr>
            <a:r>
              <a:rPr lang="en-US" altLang="en-US" sz="1600" b="1" dirty="0">
                <a:latin typeface="Times New Roman" panose="02020603050405020304" pitchFamily="18" charset="0"/>
              </a:rPr>
              <a:t>Source :</a:t>
            </a:r>
            <a:r>
              <a:rPr lang="en-US" altLang="en-US" sz="1600" dirty="0">
                <a:latin typeface="Times New Roman" panose="02020603050405020304" pitchFamily="18" charset="0"/>
              </a:rPr>
              <a:t> 	Thomas Almholt (Texas Instruments, Inc), Tomas Motos (Texas Instruments, Inc)</a:t>
            </a:r>
          </a:p>
          <a:p>
            <a:pPr eaLnBrk="1" hangingPunct="1">
              <a:spcBef>
                <a:spcPts val="600"/>
              </a:spcBef>
              <a:buClrTx/>
              <a:buFontTx/>
              <a:buNone/>
              <a:defRPr/>
            </a:pPr>
            <a:r>
              <a:rPr lang="en-US" altLang="en-US" sz="1600" b="1" dirty="0">
                <a:latin typeface="Times New Roman" panose="02020603050405020304" pitchFamily="18" charset="0"/>
              </a:rPr>
              <a:t>Re :</a:t>
            </a:r>
            <a:r>
              <a:rPr lang="en-US" altLang="en-US" sz="1600" dirty="0">
                <a:latin typeface="Times New Roman" panose="02020603050405020304" pitchFamily="18" charset="0"/>
              </a:rPr>
              <a:t> 	TG4ad Next Generation SUN PHYs</a:t>
            </a:r>
          </a:p>
          <a:p>
            <a:pPr marL="987425" indent="-979488" eaLnBrk="1" hangingPunct="1">
              <a:spcBef>
                <a:spcPts val="600"/>
              </a:spcBef>
              <a:buClrTx/>
              <a:buFontTx/>
              <a:buNone/>
              <a:tabLst>
                <a:tab pos="987425"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600" b="1" dirty="0">
                <a:latin typeface="Times New Roman" panose="02020603050405020304" pitchFamily="18" charset="0"/>
              </a:rPr>
              <a:t>Abstract : </a:t>
            </a:r>
            <a:r>
              <a:rPr lang="en-US" altLang="en-US" sz="1600" dirty="0">
                <a:latin typeface="Times New Roman" panose="02020603050405020304" pitchFamily="18" charset="0"/>
              </a:rPr>
              <a:t>This contribution describes a new long range extension of the SUN 802.15.4 OFDM PHY with high degree of re-use of existing OFDM PHY.</a:t>
            </a:r>
          </a:p>
          <a:p>
            <a:pPr eaLnBrk="1" hangingPunct="1">
              <a:spcBef>
                <a:spcPts val="60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Long Range technology proposal</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P802.15.4ad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lang="en-US" altLang="ko-KR" sz="1600" dirty="0">
                <a:latin typeface="Times New Roman" panose="02020603050405020304" pitchFamily="18" charset="0"/>
              </a:rPr>
              <a:t> </a:t>
            </a:r>
            <a:endParaRPr lang="en-US" altLang="en-US" sz="1600" dirty="0">
              <a:latin typeface="Times New Roman" panose="02020603050405020304" pitchFamily="18" charset="0"/>
            </a:endParaRPr>
          </a:p>
          <a:p>
            <a:pPr eaLnBrk="1" hangingPunct="1">
              <a:spcBef>
                <a:spcPts val="60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
        <p:nvSpPr>
          <p:cNvPr id="3" name="Slide Number Placeholder 3">
            <a:extLst>
              <a:ext uri="{FF2B5EF4-FFF2-40B4-BE49-F238E27FC236}">
                <a16:creationId xmlns:a16="http://schemas.microsoft.com/office/drawing/2014/main" id="{429EBAA1-9C46-4368-A208-FD346CEFF001}"/>
              </a:ext>
            </a:extLst>
          </p:cNvPr>
          <p:cNvSpPr txBox="1">
            <a:spLocks/>
          </p:cNvSpPr>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chemeClr val="tx1"/>
                </a:solidFill>
                <a:latin typeface="Times New Roman" panose="02020603050405020304" pitchFamily="18" charset="0"/>
                <a:ea typeface="MS PGothic" panose="020B0600070205080204" pitchFamily="34" charset="-128"/>
                <a:cs typeface="+mn-cs"/>
              </a:rPr>
              <a:t>Slide</a:t>
            </a:r>
            <a:r>
              <a:rPr lang="en-GB">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2D121-29C9-9101-2C4B-1345D9BEA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51210-596E-F005-6885-229DFCA450BF}"/>
              </a:ext>
            </a:extLst>
          </p:cNvPr>
          <p:cNvSpPr>
            <a:spLocks noGrp="1"/>
          </p:cNvSpPr>
          <p:nvPr>
            <p:ph type="title"/>
          </p:nvPr>
        </p:nvSpPr>
        <p:spPr>
          <a:xfrm>
            <a:off x="611560" y="647080"/>
            <a:ext cx="8183083" cy="994172"/>
          </a:xfrm>
        </p:spPr>
        <p:txBody>
          <a:bodyPr/>
          <a:lstStyle/>
          <a:p>
            <a:r>
              <a:rPr lang="en-GB" sz="2800" dirty="0"/>
              <a:t>DBPSK Modulation Kernel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51CBD8-8644-02A5-4B20-13A1303382AD}"/>
                  </a:ext>
                </a:extLst>
              </p:cNvPr>
              <p:cNvSpPr>
                <a:spLocks noGrp="1"/>
              </p:cNvSpPr>
              <p:nvPr>
                <p:ph idx="1"/>
              </p:nvPr>
            </p:nvSpPr>
            <p:spPr>
              <a:xfrm>
                <a:off x="719390" y="1715154"/>
                <a:ext cx="7705219" cy="994172"/>
              </a:xfrm>
            </p:spPr>
            <p:txBody>
              <a:bodyPr>
                <a:noAutofit/>
              </a:bodyPr>
              <a:lstStyle/>
              <a:p>
                <a:r>
                  <a:rPr lang="en-GB" sz="1800" dirty="0"/>
                  <a:t>BPSK symbols are always transmitted </a:t>
                </a:r>
                <a:r>
                  <a:rPr lang="en-GB" sz="1800" b="1" dirty="0"/>
                  <a:t>in pairs </a:t>
                </a:r>
                <a:r>
                  <a:rPr lang="en-GB" sz="1800" dirty="0"/>
                  <a:t>on the same sub-carrier</a:t>
                </a:r>
              </a:p>
              <a:p>
                <a:r>
                  <a:rPr lang="en-GB" sz="1800" dirty="0"/>
                  <a:t>The </a:t>
                </a:r>
                <a:r>
                  <a:rPr lang="en-GB" sz="1800" b="1" dirty="0"/>
                  <a:t>difference</a:t>
                </a:r>
                <a:r>
                  <a:rPr lang="en-GB" sz="1800" dirty="0"/>
                  <a:t> of the phase between the first symbol and the second symbol encodes the information</a:t>
                </a:r>
              </a:p>
              <a:p>
                <a:r>
                  <a:rPr lang="en-GB" sz="1800" dirty="0"/>
                  <a:t>At the receiver, the local phase (per sub-carrier)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𝜃</m:t>
                        </m:r>
                      </m:e>
                      <m:sub>
                        <m:r>
                          <a:rPr lang="en-US" sz="1800" b="0" i="1" smtClean="0">
                            <a:solidFill>
                              <a:schemeClr val="tx1"/>
                            </a:solidFill>
                            <a:latin typeface="Cambria Math" panose="02040503050406030204" pitchFamily="18" charset="0"/>
                          </a:rPr>
                          <m:t>𝑖</m:t>
                        </m:r>
                      </m:sub>
                    </m:sSub>
                  </m:oMath>
                </a14:m>
                <a:r>
                  <a:rPr lang="en-GB" sz="1800" dirty="0"/>
                  <a:t> is irrelevant, as the Soft Metric function does not depend on it. This is a key aspect of the design.</a:t>
                </a:r>
              </a:p>
            </p:txBody>
          </p:sp>
        </mc:Choice>
        <mc:Fallback xmlns="">
          <p:sp>
            <p:nvSpPr>
              <p:cNvPr id="3" name="Content Placeholder 2">
                <a:extLst>
                  <a:ext uri="{FF2B5EF4-FFF2-40B4-BE49-F238E27FC236}">
                    <a16:creationId xmlns:a16="http://schemas.microsoft.com/office/drawing/2014/main" id="{4751CBD8-8644-02A5-4B20-13A1303382AD}"/>
                  </a:ext>
                </a:extLst>
              </p:cNvPr>
              <p:cNvSpPr>
                <a:spLocks noGrp="1" noRot="1" noChangeAspect="1" noMove="1" noResize="1" noEditPoints="1" noAdjustHandles="1" noChangeArrowheads="1" noChangeShapeType="1" noTextEdit="1"/>
              </p:cNvSpPr>
              <p:nvPr>
                <p:ph idx="1"/>
              </p:nvPr>
            </p:nvSpPr>
            <p:spPr>
              <a:xfrm>
                <a:off x="719390" y="1715154"/>
                <a:ext cx="7705219" cy="994172"/>
              </a:xfrm>
              <a:blipFill>
                <a:blip r:embed="rId2"/>
                <a:stretch>
                  <a:fillRect l="-658" t="-2500" b="-102500"/>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2C2D6691-801C-636A-EA95-BF71EB6AC49B}"/>
              </a:ext>
            </a:extLst>
          </p:cNvPr>
          <p:cNvPicPr>
            <a:picLocks noChangeAspect="1"/>
          </p:cNvPicPr>
          <p:nvPr/>
        </p:nvPicPr>
        <p:blipFill>
          <a:blip r:embed="rId3"/>
          <a:stretch>
            <a:fillRect/>
          </a:stretch>
        </p:blipFill>
        <p:spPr>
          <a:xfrm>
            <a:off x="6263361" y="4660499"/>
            <a:ext cx="2152788" cy="1727386"/>
          </a:xfrm>
          <a:prstGeom prst="rect">
            <a:avLst/>
          </a:prstGeom>
        </p:spPr>
      </p:pic>
      <p:pic>
        <p:nvPicPr>
          <p:cNvPr id="6" name="Picture 5">
            <a:extLst>
              <a:ext uri="{FF2B5EF4-FFF2-40B4-BE49-F238E27FC236}">
                <a16:creationId xmlns:a16="http://schemas.microsoft.com/office/drawing/2014/main" id="{ED71C445-B78F-C7A4-93BA-49527173603D}"/>
              </a:ext>
            </a:extLst>
          </p:cNvPr>
          <p:cNvPicPr>
            <a:picLocks noChangeAspect="1"/>
          </p:cNvPicPr>
          <p:nvPr/>
        </p:nvPicPr>
        <p:blipFill>
          <a:blip r:embed="rId4"/>
          <a:stretch>
            <a:fillRect/>
          </a:stretch>
        </p:blipFill>
        <p:spPr>
          <a:xfrm>
            <a:off x="388981" y="4914685"/>
            <a:ext cx="5511800" cy="14732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584BEA-B9E2-1876-E274-2C29232494EC}"/>
                  </a:ext>
                </a:extLst>
              </p:cNvPr>
              <p:cNvSpPr txBox="1"/>
              <p:nvPr/>
            </p:nvSpPr>
            <p:spPr>
              <a:xfrm>
                <a:off x="539552" y="3862177"/>
                <a:ext cx="1584176" cy="5559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𝑠</m:t>
                          </m:r>
                        </m:e>
                        <m:sub>
                          <m:r>
                            <a:rPr lang="en-US" sz="1600" b="0" i="1" smtClean="0">
                              <a:solidFill>
                                <a:schemeClr val="tx1"/>
                              </a:solidFill>
                              <a:latin typeface="Cambria Math" panose="02040503050406030204" pitchFamily="18" charset="0"/>
                            </a:rPr>
                            <m:t>0</m:t>
                          </m:r>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𝐴</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r>
                                <a:rPr lang="en-US" sz="1600" b="0" i="1" smtClean="0">
                                  <a:solidFill>
                                    <a:schemeClr val="tx1"/>
                                  </a:solidFill>
                                  <a:latin typeface="Cambria Math" panose="02040503050406030204" pitchFamily="18" charset="0"/>
                                </a:rPr>
                                <m:t>0</m:t>
                              </m:r>
                            </m:sup>
                          </m:sSup>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𝐴</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r>
                                <a:rPr lang="en-US" sz="1600" b="0" i="1" smtClean="0">
                                  <a:solidFill>
                                    <a:schemeClr val="tx1"/>
                                  </a:solidFill>
                                  <a:latin typeface="Cambria Math" panose="02040503050406030204" pitchFamily="18" charset="0"/>
                                </a:rPr>
                                <m:t>0</m:t>
                              </m:r>
                            </m:sup>
                          </m:sSup>
                        </m:e>
                      </m:d>
                    </m:oMath>
                  </m:oMathPara>
                </a14:m>
                <a:endParaRPr lang="en-US" sz="1600" b="0"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𝑠</m:t>
                          </m:r>
                        </m:e>
                        <m:sub>
                          <m:r>
                            <a:rPr lang="en-US" sz="1600" b="0" i="1" smtClean="0">
                              <a:solidFill>
                                <a:schemeClr val="tx1"/>
                              </a:solidFill>
                              <a:latin typeface="Cambria Math" panose="02040503050406030204" pitchFamily="18" charset="0"/>
                            </a:rPr>
                            <m:t>1</m:t>
                          </m:r>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𝐴</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r>
                                <a:rPr lang="en-US" sz="1600" b="0" i="1" smtClean="0">
                                  <a:solidFill>
                                    <a:schemeClr val="tx1"/>
                                  </a:solidFill>
                                  <a:latin typeface="Cambria Math" panose="02040503050406030204" pitchFamily="18" charset="0"/>
                                </a:rPr>
                                <m:t>0</m:t>
                              </m:r>
                            </m:sup>
                          </m:sSup>
                          <m:r>
                            <a:rPr lang="en-US" sz="1600" b="0" i="1" smtClean="0">
                              <a:solidFill>
                                <a:schemeClr val="tx1"/>
                              </a:solidFill>
                              <a:latin typeface="Cambria Math" panose="02040503050406030204" pitchFamily="18" charset="0"/>
                            </a:rPr>
                            <m:t> </m:t>
                          </m:r>
                          <m:r>
                            <a:rPr lang="en-US" sz="1600" b="0" i="1" smtClean="0">
                              <a:solidFill>
                                <a:schemeClr val="tx1"/>
                              </a:solidFill>
                              <a:latin typeface="Cambria Math" panose="02040503050406030204" pitchFamily="18" charset="0"/>
                            </a:rPr>
                            <m:t>𝐴</m:t>
                          </m:r>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r>
                                <a:rPr lang="en-US" sz="1600" b="0" i="1" smtClean="0">
                                  <a:solidFill>
                                    <a:schemeClr val="tx1"/>
                                  </a:solidFill>
                                  <a:latin typeface="Cambria Math" panose="02040503050406030204" pitchFamily="18" charset="0"/>
                                </a:rPr>
                                <m:t>𝜋</m:t>
                              </m:r>
                            </m:sup>
                          </m:sSup>
                        </m:e>
                      </m:d>
                    </m:oMath>
                  </m:oMathPara>
                </a14:m>
                <a:endParaRPr lang="en-GB" sz="1600" dirty="0">
                  <a:solidFill>
                    <a:schemeClr val="tx1"/>
                  </a:solidFill>
                </a:endParaRPr>
              </a:p>
            </p:txBody>
          </p:sp>
        </mc:Choice>
        <mc:Fallback xmlns="">
          <p:sp>
            <p:nvSpPr>
              <p:cNvPr id="7" name="TextBox 6">
                <a:extLst>
                  <a:ext uri="{FF2B5EF4-FFF2-40B4-BE49-F238E27FC236}">
                    <a16:creationId xmlns:a16="http://schemas.microsoft.com/office/drawing/2014/main" id="{72584BEA-B9E2-1876-E274-2C29232494EC}"/>
                  </a:ext>
                </a:extLst>
              </p:cNvPr>
              <p:cNvSpPr txBox="1">
                <a:spLocks noRot="1" noChangeAspect="1" noMove="1" noResize="1" noEditPoints="1" noAdjustHandles="1" noChangeArrowheads="1" noChangeShapeType="1" noTextEdit="1"/>
              </p:cNvSpPr>
              <p:nvPr/>
            </p:nvSpPr>
            <p:spPr>
              <a:xfrm>
                <a:off x="539552" y="3862177"/>
                <a:ext cx="1584176" cy="555921"/>
              </a:xfrm>
              <a:prstGeom prst="rect">
                <a:avLst/>
              </a:prstGeom>
              <a:blipFill>
                <a:blip r:embed="rId5"/>
                <a:stretch>
                  <a:fillRect l="-3175" b="-13636"/>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CC7FEC09-798E-A1D8-69BF-A2A8B44B3FEF}"/>
              </a:ext>
            </a:extLst>
          </p:cNvPr>
          <p:cNvSpPr txBox="1"/>
          <p:nvPr/>
        </p:nvSpPr>
        <p:spPr>
          <a:xfrm>
            <a:off x="431540" y="4519832"/>
            <a:ext cx="1800200" cy="276999"/>
          </a:xfrm>
          <a:prstGeom prst="rect">
            <a:avLst/>
          </a:prstGeom>
          <a:noFill/>
        </p:spPr>
        <p:txBody>
          <a:bodyPr wrap="square" rtlCol="0">
            <a:spAutoFit/>
          </a:bodyPr>
          <a:lstStyle/>
          <a:p>
            <a:r>
              <a:rPr lang="en-GB" dirty="0">
                <a:solidFill>
                  <a:schemeClr val="tx1"/>
                </a:solidFill>
              </a:rPr>
              <a:t>Transmitted pair </a:t>
            </a:r>
            <a:r>
              <a:rPr lang="en-GB" dirty="0" err="1">
                <a:solidFill>
                  <a:schemeClr val="tx1"/>
                </a:solidFill>
              </a:rPr>
              <a:t>i</a:t>
            </a:r>
            <a:r>
              <a:rPr lang="en-GB" dirty="0">
                <a:solidFill>
                  <a:schemeClr val="tx1"/>
                </a:solidFill>
              </a:rPr>
              <a:t> </a:t>
            </a:r>
          </a:p>
        </p:txBody>
      </p:sp>
      <p:sp>
        <p:nvSpPr>
          <p:cNvPr id="14" name="TextBox 13">
            <a:extLst>
              <a:ext uri="{FF2B5EF4-FFF2-40B4-BE49-F238E27FC236}">
                <a16:creationId xmlns:a16="http://schemas.microsoft.com/office/drawing/2014/main" id="{85F562FD-7DAF-B12E-6E72-2F2E6C556226}"/>
              </a:ext>
            </a:extLst>
          </p:cNvPr>
          <p:cNvSpPr txBox="1"/>
          <p:nvPr/>
        </p:nvSpPr>
        <p:spPr>
          <a:xfrm>
            <a:off x="2627784" y="4528086"/>
            <a:ext cx="1800200" cy="276999"/>
          </a:xfrm>
          <a:prstGeom prst="rect">
            <a:avLst/>
          </a:prstGeom>
          <a:noFill/>
        </p:spPr>
        <p:txBody>
          <a:bodyPr wrap="square" rtlCol="0">
            <a:spAutoFit/>
          </a:bodyPr>
          <a:lstStyle/>
          <a:p>
            <a:r>
              <a:rPr lang="en-GB" dirty="0">
                <a:solidFill>
                  <a:schemeClr val="tx1"/>
                </a:solidFill>
              </a:rPr>
              <a:t>Received pair </a:t>
            </a:r>
            <a:r>
              <a:rPr lang="en-GB" dirty="0" err="1">
                <a:solidFill>
                  <a:schemeClr val="tx1"/>
                </a:solidFill>
              </a:rPr>
              <a:t>i</a:t>
            </a:r>
            <a:endParaRPr lang="en-GB" dirty="0">
              <a:solidFill>
                <a:schemeClr val="tx1"/>
              </a:solidFill>
            </a:endParaRPr>
          </a:p>
        </p:txBody>
      </p:sp>
      <p:sp>
        <p:nvSpPr>
          <p:cNvPr id="15" name="TextBox 14">
            <a:extLst>
              <a:ext uri="{FF2B5EF4-FFF2-40B4-BE49-F238E27FC236}">
                <a16:creationId xmlns:a16="http://schemas.microsoft.com/office/drawing/2014/main" id="{15A6609F-8174-2E97-2F27-A0DD28B880B1}"/>
              </a:ext>
            </a:extLst>
          </p:cNvPr>
          <p:cNvSpPr txBox="1"/>
          <p:nvPr/>
        </p:nvSpPr>
        <p:spPr>
          <a:xfrm>
            <a:off x="5169310" y="4528086"/>
            <a:ext cx="1800200" cy="276999"/>
          </a:xfrm>
          <a:prstGeom prst="rect">
            <a:avLst/>
          </a:prstGeom>
          <a:noFill/>
        </p:spPr>
        <p:txBody>
          <a:bodyPr wrap="square" rtlCol="0">
            <a:spAutoFit/>
          </a:bodyPr>
          <a:lstStyle/>
          <a:p>
            <a:r>
              <a:rPr lang="en-GB" dirty="0">
                <a:solidFill>
                  <a:schemeClr val="tx1"/>
                </a:solidFill>
              </a:rPr>
              <a:t>Received soft metric </a:t>
            </a:r>
            <a:r>
              <a:rPr lang="en-GB" dirty="0" err="1">
                <a:solidFill>
                  <a:schemeClr val="tx1"/>
                </a:solidFill>
              </a:rPr>
              <a:t>i</a:t>
            </a:r>
            <a:endParaRPr lang="en-GB" dirty="0">
              <a:solidFill>
                <a:schemeClr val="tx1"/>
              </a:solidFill>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7AB01E5-A9DE-DE2D-B509-8E71240D73C7}"/>
                  </a:ext>
                </a:extLst>
              </p:cNvPr>
              <p:cNvSpPr txBox="1"/>
              <p:nvPr/>
            </p:nvSpPr>
            <p:spPr>
              <a:xfrm>
                <a:off x="2411760" y="3846611"/>
                <a:ext cx="2592288" cy="5559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𝑟</m:t>
                          </m:r>
                        </m:e>
                        <m:sub>
                          <m:r>
                            <a:rPr lang="en-US" sz="1600" b="0" i="1" smtClean="0">
                              <a:solidFill>
                                <a:schemeClr val="tx1"/>
                              </a:solidFill>
                              <a:latin typeface="Cambria Math" panose="02040503050406030204" pitchFamily="18" charset="0"/>
                            </a:rPr>
                            <m:t>0</m:t>
                          </m:r>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sup>
                          </m:sSup>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sup>
                          </m:sSup>
                        </m:e>
                      </m:d>
                    </m:oMath>
                  </m:oMathPara>
                </a14:m>
                <a:endParaRPr lang="en-US" sz="1600" b="0"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𝑟</m:t>
                          </m:r>
                        </m:e>
                        <m:sub>
                          <m:r>
                            <a:rPr lang="en-US" sz="1600" b="0" i="1" smtClean="0">
                              <a:solidFill>
                                <a:schemeClr val="tx1"/>
                              </a:solidFill>
                              <a:latin typeface="Cambria Math" panose="02040503050406030204" pitchFamily="18" charset="0"/>
                            </a:rPr>
                            <m:t>1</m:t>
                          </m:r>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sup>
                          </m:sSup>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𝜋</m:t>
                              </m:r>
                              <m:r>
                                <a:rPr lang="en-US" sz="1600" i="1">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sup>
                          </m:sSup>
                        </m:e>
                      </m:d>
                    </m:oMath>
                  </m:oMathPara>
                </a14:m>
                <a:endParaRPr lang="en-GB" sz="1600" dirty="0">
                  <a:solidFill>
                    <a:schemeClr val="tx1"/>
                  </a:solidFill>
                </a:endParaRPr>
              </a:p>
            </p:txBody>
          </p:sp>
        </mc:Choice>
        <mc:Fallback xmlns="">
          <p:sp>
            <p:nvSpPr>
              <p:cNvPr id="16" name="TextBox 15">
                <a:extLst>
                  <a:ext uri="{FF2B5EF4-FFF2-40B4-BE49-F238E27FC236}">
                    <a16:creationId xmlns:a16="http://schemas.microsoft.com/office/drawing/2014/main" id="{F7AB01E5-A9DE-DE2D-B509-8E71240D73C7}"/>
                  </a:ext>
                </a:extLst>
              </p:cNvPr>
              <p:cNvSpPr txBox="1">
                <a:spLocks noRot="1" noChangeAspect="1" noMove="1" noResize="1" noEditPoints="1" noAdjustHandles="1" noChangeArrowheads="1" noChangeShapeType="1" noTextEdit="1"/>
              </p:cNvSpPr>
              <p:nvPr/>
            </p:nvSpPr>
            <p:spPr>
              <a:xfrm>
                <a:off x="2411760" y="3846611"/>
                <a:ext cx="2592288" cy="555921"/>
              </a:xfrm>
              <a:prstGeom prst="rect">
                <a:avLst/>
              </a:prstGeom>
              <a:blipFill>
                <a:blip r:embed="rId6"/>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5903164-A502-7364-47A6-860C26177F76}"/>
                  </a:ext>
                </a:extLst>
              </p:cNvPr>
              <p:cNvSpPr txBox="1"/>
              <p:nvPr/>
            </p:nvSpPr>
            <p:spPr>
              <a:xfrm>
                <a:off x="4932040" y="3850005"/>
                <a:ext cx="3096344" cy="6408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𝑆𝑀</m:t>
                          </m:r>
                        </m:e>
                        <m:sub>
                          <m:r>
                            <a:rPr lang="en-US" sz="1600" b="0" i="1" smtClean="0">
                              <a:solidFill>
                                <a:schemeClr val="tx1"/>
                              </a:solidFill>
                              <a:latin typeface="Cambria Math" panose="02040503050406030204" pitchFamily="18" charset="0"/>
                            </a:rPr>
                            <m:t>0</m:t>
                          </m:r>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sup>
                      </m:sSup>
                      <m:r>
                        <a:rPr lang="en-US" sz="1600" b="0" i="1" smtClean="0">
                          <a:solidFill>
                            <a:schemeClr val="tx1"/>
                          </a:solidFill>
                          <a:latin typeface="Cambria Math" panose="02040503050406030204" pitchFamily="18" charset="0"/>
                        </a:rPr>
                        <m:t>.</m:t>
                      </m:r>
                      <m:sSubSup>
                        <m:sSubSupPr>
                          <m:ctrlPr>
                            <a:rPr lang="en-US" sz="1600" b="0" i="1" smtClean="0">
                              <a:solidFill>
                                <a:schemeClr val="tx1"/>
                              </a:solidFill>
                              <a:latin typeface="Cambria Math" panose="02040503050406030204" pitchFamily="18" charset="0"/>
                            </a:rPr>
                          </m:ctrlPr>
                        </m:sSubSup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𝑗</m:t>
                          </m:r>
                          <m:d>
                            <m:dPr>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e>
                          </m:d>
                        </m:sup>
                      </m:sSubSup>
                      <m:r>
                        <a:rPr lang="en-US" sz="1600" b="0" i="1" smtClean="0">
                          <a:solidFill>
                            <a:schemeClr val="tx1"/>
                          </a:solidFill>
                          <a:latin typeface="Cambria Math" panose="02040503050406030204" pitchFamily="18" charset="0"/>
                        </a:rPr>
                        <m:t>=</m:t>
                      </m:r>
                      <m:sSubSup>
                        <m:sSubSupPr>
                          <m:ctrlPr>
                            <a:rPr lang="en-US" sz="1600" b="0" i="1" smtClean="0">
                              <a:solidFill>
                                <a:schemeClr val="tx1"/>
                              </a:solidFill>
                              <a:latin typeface="Cambria Math" panose="02040503050406030204" pitchFamily="18" charset="0"/>
                            </a:rPr>
                          </m:ctrlPr>
                        </m:sSubSupPr>
                        <m:e>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2</m:t>
                          </m:r>
                        </m:sup>
                      </m:sSubSup>
                    </m:oMath>
                  </m:oMathPara>
                </a14:m>
                <a:endParaRPr lang="en-US" sz="1600" b="0"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𝑆𝑀</m:t>
                          </m:r>
                        </m:e>
                        <m:sub>
                          <m:r>
                            <a:rPr lang="en-US" sz="1600" b="0" i="1" smtClean="0">
                              <a:solidFill>
                                <a:schemeClr val="tx1"/>
                              </a:solidFill>
                              <a:latin typeface="Cambria Math" panose="02040503050406030204" pitchFamily="18" charset="0"/>
                            </a:rPr>
                            <m:t>1</m:t>
                          </m:r>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i="1">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𝑒</m:t>
                          </m:r>
                        </m:e>
                        <m:sup>
                          <m:r>
                            <a:rPr lang="en-US" sz="1600" i="1">
                              <a:solidFill>
                                <a:schemeClr val="tx1"/>
                              </a:solidFill>
                              <a:latin typeface="Cambria Math" panose="02040503050406030204" pitchFamily="18" charset="0"/>
                            </a:rPr>
                            <m:t>𝑗</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sup>
                      </m:sSup>
                      <m:r>
                        <a:rPr lang="en-US" sz="1600" i="1">
                          <a:solidFill>
                            <a:schemeClr val="tx1"/>
                          </a:solidFill>
                          <a:latin typeface="Cambria Math" panose="02040503050406030204" pitchFamily="18" charset="0"/>
                        </a:rPr>
                        <m:t>.</m:t>
                      </m:r>
                      <m:sSubSup>
                        <m:sSubSupPr>
                          <m:ctrlPr>
                            <a:rPr lang="en-US" sz="1600" b="0" i="1" smtClean="0">
                              <a:solidFill>
                                <a:schemeClr val="tx1"/>
                              </a:solidFill>
                              <a:latin typeface="Cambria Math" panose="02040503050406030204" pitchFamily="18" charset="0"/>
                            </a:rPr>
                          </m:ctrlPr>
                        </m:sSubSupPr>
                        <m:e>
                          <m:r>
                            <a:rPr lang="en-US" sz="1600" i="1">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up>
                          <m:r>
                            <a:rPr lang="en-US" sz="1600" i="1">
                              <a:solidFill>
                                <a:schemeClr val="tx1"/>
                              </a:solidFill>
                              <a:latin typeface="Cambria Math" panose="02040503050406030204" pitchFamily="18" charset="0"/>
                            </a:rPr>
                            <m:t>−</m:t>
                          </m:r>
                          <m:r>
                            <a:rPr lang="en-US" sz="1600" i="1" smtClean="0">
                              <a:solidFill>
                                <a:schemeClr val="tx1"/>
                              </a:solidFill>
                              <a:latin typeface="Cambria Math" panose="02040503050406030204" pitchFamily="18" charset="0"/>
                            </a:rPr>
                            <m:t>𝑗</m:t>
                          </m:r>
                          <m:d>
                            <m:dPr>
                              <m:ctrlPr>
                                <a:rPr lang="en-US" sz="160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𝜋</m:t>
                              </m:r>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e>
                          </m:d>
                        </m:sup>
                      </m:sSubSup>
                      <m:r>
                        <a:rPr lang="en-US" sz="1600" i="1">
                          <a:solidFill>
                            <a:schemeClr val="tx1"/>
                          </a:solidFill>
                          <a:latin typeface="Cambria Math" panose="02040503050406030204" pitchFamily="18" charset="0"/>
                        </a:rPr>
                        <m:t>=</m:t>
                      </m:r>
                      <m:sSubSup>
                        <m:sSubSupPr>
                          <m:ctrlPr>
                            <a:rPr lang="en-US" sz="1600" b="0" i="1" smtClean="0">
                              <a:solidFill>
                                <a:schemeClr val="tx1"/>
                              </a:solidFill>
                              <a:latin typeface="Cambria Math" panose="02040503050406030204" pitchFamily="18" charset="0"/>
                            </a:rPr>
                          </m:ctrlPr>
                        </m:sSubSup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2</m:t>
                          </m:r>
                        </m:sup>
                      </m:sSubSup>
                    </m:oMath>
                  </m:oMathPara>
                </a14:m>
                <a:endParaRPr lang="en-GB" sz="1600" dirty="0">
                  <a:solidFill>
                    <a:schemeClr val="tx1"/>
                  </a:solidFill>
                </a:endParaRPr>
              </a:p>
            </p:txBody>
          </p:sp>
        </mc:Choice>
        <mc:Fallback xmlns="">
          <p:sp>
            <p:nvSpPr>
              <p:cNvPr id="17" name="TextBox 16">
                <a:extLst>
                  <a:ext uri="{FF2B5EF4-FFF2-40B4-BE49-F238E27FC236}">
                    <a16:creationId xmlns:a16="http://schemas.microsoft.com/office/drawing/2014/main" id="{F5903164-A502-7364-47A6-860C26177F76}"/>
                  </a:ext>
                </a:extLst>
              </p:cNvPr>
              <p:cNvSpPr txBox="1">
                <a:spLocks noRot="1" noChangeAspect="1" noMove="1" noResize="1" noEditPoints="1" noAdjustHandles="1" noChangeArrowheads="1" noChangeShapeType="1" noTextEdit="1"/>
              </p:cNvSpPr>
              <p:nvPr/>
            </p:nvSpPr>
            <p:spPr>
              <a:xfrm>
                <a:off x="4932040" y="3850005"/>
                <a:ext cx="3096344" cy="640816"/>
              </a:xfrm>
              <a:prstGeom prst="rect">
                <a:avLst/>
              </a:prstGeom>
              <a:blipFill>
                <a:blip r:embed="rId7"/>
                <a:stretch>
                  <a:fillRect t="-1961" b="-11765"/>
                </a:stretch>
              </a:blipFill>
            </p:spPr>
            <p:txBody>
              <a:bodyPr/>
              <a:lstStyle/>
              <a:p>
                <a:r>
                  <a:rPr lang="en-GB">
                    <a:noFill/>
                  </a:rPr>
                  <a:t> </a:t>
                </a:r>
              </a:p>
            </p:txBody>
          </p:sp>
        </mc:Fallback>
      </mc:AlternateContent>
    </p:spTree>
    <p:extLst>
      <p:ext uri="{BB962C8B-B14F-4D97-AF65-F5344CB8AC3E}">
        <p14:creationId xmlns:p14="http://schemas.microsoft.com/office/powerpoint/2010/main" val="1004257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DCB41-A602-E06F-743D-9A9AA1194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A1771-2D49-9FFA-559A-3E6BC946803E}"/>
              </a:ext>
            </a:extLst>
          </p:cNvPr>
          <p:cNvSpPr>
            <a:spLocks noGrp="1"/>
          </p:cNvSpPr>
          <p:nvPr>
            <p:ph type="title"/>
          </p:nvPr>
        </p:nvSpPr>
        <p:spPr>
          <a:xfrm>
            <a:off x="611560" y="647080"/>
            <a:ext cx="8183083" cy="994172"/>
          </a:xfrm>
        </p:spPr>
        <p:txBody>
          <a:bodyPr/>
          <a:lstStyle/>
          <a:p>
            <a:r>
              <a:rPr lang="en-GB" sz="2800" dirty="0"/>
              <a:t>DBPSK Properties</a:t>
            </a:r>
          </a:p>
        </p:txBody>
      </p:sp>
      <p:sp>
        <p:nvSpPr>
          <p:cNvPr id="3" name="Content Placeholder 2">
            <a:extLst>
              <a:ext uri="{FF2B5EF4-FFF2-40B4-BE49-F238E27FC236}">
                <a16:creationId xmlns:a16="http://schemas.microsoft.com/office/drawing/2014/main" id="{47EE1F58-DF35-7F75-60CF-9D763B73859C}"/>
              </a:ext>
            </a:extLst>
          </p:cNvPr>
          <p:cNvSpPr>
            <a:spLocks noGrp="1"/>
          </p:cNvSpPr>
          <p:nvPr>
            <p:ph idx="1"/>
          </p:nvPr>
        </p:nvSpPr>
        <p:spPr>
          <a:xfrm>
            <a:off x="539552" y="1556792"/>
            <a:ext cx="7705219" cy="4896544"/>
          </a:xfrm>
        </p:spPr>
        <p:txBody>
          <a:bodyPr>
            <a:noAutofit/>
          </a:bodyPr>
          <a:lstStyle/>
          <a:p>
            <a:r>
              <a:rPr lang="en-GB" sz="1400" dirty="0"/>
              <a:t>+ Unknown phase (per channel) is cancelled out</a:t>
            </a:r>
          </a:p>
          <a:p>
            <a:r>
              <a:rPr lang="en-GB" sz="1400" dirty="0"/>
              <a:t>+ Frequency Offset Estimation Requirements are significantly reduced</a:t>
            </a:r>
          </a:p>
          <a:p>
            <a:r>
              <a:rPr lang="en-GB" sz="1400" dirty="0"/>
              <a:t>	+ Only inter-symbol frequency offset remnant is meaningful (&lt;</a:t>
            </a:r>
            <a:r>
              <a:rPr lang="en-GB" sz="1400" dirty="0" err="1"/>
              <a:t>SymDur</a:t>
            </a:r>
            <a:r>
              <a:rPr lang="en-GB" sz="1400" dirty="0"/>
              <a:t>) </a:t>
            </a:r>
          </a:p>
          <a:p>
            <a:r>
              <a:rPr lang="en-GB" sz="1400" dirty="0"/>
              <a:t>+ XTAL Drift Requirements significantly reduced</a:t>
            </a:r>
          </a:p>
          <a:p>
            <a:r>
              <a:rPr lang="en-GB" sz="1400" dirty="0"/>
              <a:t>+ Timing Errors estimation requirements significantly reduced</a:t>
            </a:r>
          </a:p>
          <a:p>
            <a:r>
              <a:rPr lang="en-GB" sz="1400" dirty="0"/>
              <a:t>	+ No strict symbol synchronization nor tracking is required</a:t>
            </a:r>
          </a:p>
          <a:p>
            <a:r>
              <a:rPr lang="en-GB" sz="1400" dirty="0"/>
              <a:t>+ Allows shorter STF and LTF sequences</a:t>
            </a:r>
          </a:p>
          <a:p>
            <a:r>
              <a:rPr lang="en-GB" sz="1400" dirty="0"/>
              <a:t>+ Equalization and tracking over time requirements significantly reduced</a:t>
            </a:r>
          </a:p>
          <a:p>
            <a:r>
              <a:rPr lang="en-GB" sz="1400" dirty="0"/>
              <a:t>	+ Each sub-carrier can be considered as an independent narrow-band DBPSK channel </a:t>
            </a:r>
          </a:p>
          <a:p>
            <a:r>
              <a:rPr lang="en-GB" sz="1400" dirty="0"/>
              <a:t>+ As every subchannel is demodulated independently (DBPSK) the amplitude/phase variations do not affect the overall demodulation across sub-channels</a:t>
            </a:r>
          </a:p>
          <a:p>
            <a:r>
              <a:rPr lang="en-GB" sz="1400" dirty="0"/>
              <a:t>+ Effectively SUN OFDM VLR operates as demodulating independent subchannels of 10 kHz/20kHz/40kHz/80 </a:t>
            </a:r>
            <a:r>
              <a:rPr lang="en-GB" sz="1400" dirty="0" err="1"/>
              <a:t>KHz</a:t>
            </a:r>
            <a:endParaRPr lang="en-GB" sz="1400" dirty="0"/>
          </a:p>
        </p:txBody>
      </p:sp>
      <p:sp>
        <p:nvSpPr>
          <p:cNvPr id="6" name="TextBox 5">
            <a:extLst>
              <a:ext uri="{FF2B5EF4-FFF2-40B4-BE49-F238E27FC236}">
                <a16:creationId xmlns:a16="http://schemas.microsoft.com/office/drawing/2014/main" id="{D6BE35D7-3230-315D-2F7A-9DAC3F9DDCF0}"/>
              </a:ext>
            </a:extLst>
          </p:cNvPr>
          <p:cNvSpPr txBox="1"/>
          <p:nvPr/>
        </p:nvSpPr>
        <p:spPr>
          <a:xfrm>
            <a:off x="1547664" y="5583547"/>
            <a:ext cx="6120680" cy="646331"/>
          </a:xfrm>
          <a:prstGeom prst="rect">
            <a:avLst/>
          </a:prstGeom>
          <a:solidFill>
            <a:srgbClr val="FFFF00"/>
          </a:solidFill>
        </p:spPr>
        <p:txBody>
          <a:bodyPr wrap="square" rtlCol="0">
            <a:spAutoFit/>
          </a:bodyPr>
          <a:lstStyle/>
          <a:p>
            <a:r>
              <a:rPr lang="en-GB" dirty="0">
                <a:solidFill>
                  <a:schemeClr val="tx1"/>
                </a:solidFill>
              </a:rPr>
              <a:t>The general message here is that due to the </a:t>
            </a:r>
            <a:r>
              <a:rPr lang="en-GB" b="1" dirty="0">
                <a:solidFill>
                  <a:schemeClr val="tx1"/>
                </a:solidFill>
              </a:rPr>
              <a:t>time-frequency sparsity of the transmitted signal</a:t>
            </a:r>
            <a:r>
              <a:rPr lang="en-GB" dirty="0">
                <a:solidFill>
                  <a:schemeClr val="tx1"/>
                </a:solidFill>
              </a:rPr>
              <a:t>, only differential encoding is feasible to allow low-complexity, low-overall-system-cost, battery powered operations</a:t>
            </a:r>
            <a:endParaRPr lang="en-GB" b="1" dirty="0">
              <a:solidFill>
                <a:schemeClr val="tx1"/>
              </a:solidFill>
            </a:endParaRPr>
          </a:p>
        </p:txBody>
      </p:sp>
    </p:spTree>
    <p:extLst>
      <p:ext uri="{BB962C8B-B14F-4D97-AF65-F5344CB8AC3E}">
        <p14:creationId xmlns:p14="http://schemas.microsoft.com/office/powerpoint/2010/main" val="2270887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1489F-8FF2-424C-34B2-3D038AE66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3E02B0-1CB9-FF77-94EE-57D70058027E}"/>
              </a:ext>
            </a:extLst>
          </p:cNvPr>
          <p:cNvSpPr>
            <a:spLocks noGrp="1"/>
          </p:cNvSpPr>
          <p:nvPr>
            <p:ph type="title"/>
          </p:nvPr>
        </p:nvSpPr>
        <p:spPr>
          <a:xfrm>
            <a:off x="611560" y="647080"/>
            <a:ext cx="8183083" cy="994172"/>
          </a:xfrm>
        </p:spPr>
        <p:txBody>
          <a:bodyPr/>
          <a:lstStyle/>
          <a:p>
            <a:r>
              <a:rPr lang="en-GB" sz="2800" dirty="0"/>
              <a:t>BPSK-with-pilot-tones issues (1/3)</a:t>
            </a:r>
          </a:p>
        </p:txBody>
      </p:sp>
      <p:sp>
        <p:nvSpPr>
          <p:cNvPr id="4" name="Content Placeholder 3">
            <a:extLst>
              <a:ext uri="{FF2B5EF4-FFF2-40B4-BE49-F238E27FC236}">
                <a16:creationId xmlns:a16="http://schemas.microsoft.com/office/drawing/2014/main" id="{19DA153E-D3A0-BA3F-BB83-51BA4071C324}"/>
              </a:ext>
            </a:extLst>
          </p:cNvPr>
          <p:cNvSpPr>
            <a:spLocks noGrp="1"/>
          </p:cNvSpPr>
          <p:nvPr>
            <p:ph idx="1"/>
          </p:nvPr>
        </p:nvSpPr>
        <p:spPr>
          <a:xfrm>
            <a:off x="449796" y="2564237"/>
            <a:ext cx="8532440" cy="2292500"/>
          </a:xfrm>
        </p:spPr>
        <p:txBody>
          <a:bodyPr/>
          <a:lstStyle/>
          <a:p>
            <a:r>
              <a:rPr lang="en-GB" sz="1200" dirty="0"/>
              <a:t>Each of sub-carrier is visited evenly and only once every N_AT (number of active tones) (Example, N_AT = 12)</a:t>
            </a:r>
          </a:p>
          <a:p>
            <a:r>
              <a:rPr lang="en-GB" sz="1200" b="1" dirty="0"/>
              <a:t>Corollary: </a:t>
            </a:r>
            <a:r>
              <a:rPr lang="en-GB" sz="1200" dirty="0"/>
              <a:t>the period between each of the sub-carriers is equal to the number of active sub-carrier</a:t>
            </a:r>
          </a:p>
          <a:p>
            <a:r>
              <a:rPr lang="en-GB" sz="1200" dirty="0"/>
              <a:t>This also applies to the distances between the LTF, PHR and PSDU</a:t>
            </a:r>
          </a:p>
          <a:p>
            <a:r>
              <a:rPr lang="en-GB" sz="1200" dirty="0"/>
              <a:t>If pilot tones are inserted on a 2 pilot tones per 6 data symbols (1 every 3), the distance between pilot tones on average is (3+1)*N_AT symbols (assuming that pilot tones are distributed so that they visit all sub-carriers over time)</a:t>
            </a:r>
          </a:p>
          <a:p>
            <a:r>
              <a:rPr lang="en-GB" sz="1200" dirty="0"/>
              <a:t>For </a:t>
            </a:r>
            <a:r>
              <a:rPr lang="en-GB" sz="1200" dirty="0" err="1"/>
              <a:t>SymDur</a:t>
            </a:r>
            <a:r>
              <a:rPr lang="en-GB" sz="1200" dirty="0"/>
              <a:t> = 120 us and N_AT = 104, the distance between a pilot tone on the same sub-carrier is 49.2 </a:t>
            </a:r>
            <a:r>
              <a:rPr lang="en-GB" sz="1200" dirty="0" err="1"/>
              <a:t>ms</a:t>
            </a:r>
            <a:r>
              <a:rPr lang="en-GB" sz="1200" dirty="0"/>
              <a:t>!!</a:t>
            </a:r>
          </a:p>
          <a:p>
            <a:r>
              <a:rPr lang="en-GB" sz="1200" dirty="0"/>
              <a:t>The maximum remnant frequency offset error for the phase rotation to be </a:t>
            </a:r>
            <a:r>
              <a:rPr lang="en-GB" sz="1200" b="1" dirty="0"/>
              <a:t>within 45 degrees </a:t>
            </a:r>
            <a:r>
              <a:rPr lang="en-GB" sz="1200" dirty="0"/>
              <a:t>from the previous symbol is:</a:t>
            </a:r>
          </a:p>
          <a:p>
            <a:endParaRPr lang="en-GB" sz="1600" dirty="0"/>
          </a:p>
        </p:txBody>
      </p:sp>
      <p:sp>
        <p:nvSpPr>
          <p:cNvPr id="6" name="TextBox 5">
            <a:extLst>
              <a:ext uri="{FF2B5EF4-FFF2-40B4-BE49-F238E27FC236}">
                <a16:creationId xmlns:a16="http://schemas.microsoft.com/office/drawing/2014/main" id="{C93FCC91-1AA1-D3A2-2A9F-E80236622FF3}"/>
              </a:ext>
            </a:extLst>
          </p:cNvPr>
          <p:cNvSpPr txBox="1"/>
          <p:nvPr/>
        </p:nvSpPr>
        <p:spPr>
          <a:xfrm>
            <a:off x="899592" y="1641252"/>
            <a:ext cx="7632848" cy="276999"/>
          </a:xfrm>
          <a:prstGeom prst="rect">
            <a:avLst/>
          </a:prstGeom>
          <a:noFill/>
        </p:spPr>
        <p:txBody>
          <a:bodyPr wrap="square" rtlCol="0">
            <a:spAutoFit/>
          </a:bodyPr>
          <a:lstStyle/>
          <a:p>
            <a:r>
              <a:rPr lang="en-GB" dirty="0">
                <a:solidFill>
                  <a:schemeClr val="tx1"/>
                </a:solidFill>
              </a:rPr>
              <a:t> </a:t>
            </a:r>
            <a:r>
              <a:rPr lang="en-GB" b="1" dirty="0">
                <a:solidFill>
                  <a:schemeClr val="tx1"/>
                </a:solidFill>
              </a:rPr>
              <a:t>9</a:t>
            </a:r>
            <a:r>
              <a:rPr lang="en-GB" dirty="0">
                <a:solidFill>
                  <a:schemeClr val="tx1"/>
                </a:solidFill>
              </a:rPr>
              <a:t>    12     2    11    14     4    13     3     6     5     7    10    </a:t>
            </a:r>
            <a:r>
              <a:rPr lang="en-GB" b="1" dirty="0">
                <a:solidFill>
                  <a:schemeClr val="tx1"/>
                </a:solidFill>
              </a:rPr>
              <a:t> 9    </a:t>
            </a:r>
            <a:r>
              <a:rPr lang="en-GB" dirty="0">
                <a:solidFill>
                  <a:schemeClr val="tx1"/>
                </a:solidFill>
              </a:rPr>
              <a:t>12     2    11    14     4    13   3     6     5     7    10</a:t>
            </a:r>
          </a:p>
        </p:txBody>
      </p:sp>
      <p:cxnSp>
        <p:nvCxnSpPr>
          <p:cNvPr id="8" name="Straight Arrow Connector 7">
            <a:extLst>
              <a:ext uri="{FF2B5EF4-FFF2-40B4-BE49-F238E27FC236}">
                <a16:creationId xmlns:a16="http://schemas.microsoft.com/office/drawing/2014/main" id="{BEAB7950-D774-4177-3EE4-171887A246B7}"/>
              </a:ext>
            </a:extLst>
          </p:cNvPr>
          <p:cNvCxnSpPr/>
          <p:nvPr/>
        </p:nvCxnSpPr>
        <p:spPr bwMode="auto">
          <a:xfrm>
            <a:off x="1043608" y="2132856"/>
            <a:ext cx="3456384" cy="0"/>
          </a:xfrm>
          <a:prstGeom prst="straightConnector1">
            <a:avLst/>
          </a:prstGeom>
          <a:solidFill>
            <a:srgbClr val="00B8FF"/>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5D7AB9-AEFE-0222-0FAA-56E349E38BFF}"/>
                  </a:ext>
                </a:extLst>
              </p:cNvPr>
              <p:cNvSpPr txBox="1"/>
              <p:nvPr/>
            </p:nvSpPr>
            <p:spPr>
              <a:xfrm>
                <a:off x="1480113" y="5007524"/>
                <a:ext cx="1136080" cy="4184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𝜋</m:t>
                          </m:r>
                        </m:num>
                        <m:den>
                          <m:r>
                            <a:rPr lang="en-US" sz="1600" b="0" i="1" smtClean="0">
                              <a:solidFill>
                                <a:schemeClr val="tx1"/>
                              </a:solidFill>
                              <a:latin typeface="Cambria Math" panose="02040503050406030204" pitchFamily="18" charset="0"/>
                            </a:rPr>
                            <m:t>4</m:t>
                          </m:r>
                        </m:den>
                      </m:f>
                      <m:r>
                        <a:rPr lang="en-US" sz="1600" b="0" i="1" smtClean="0">
                          <a:solidFill>
                            <a:schemeClr val="tx1"/>
                          </a:solidFill>
                          <a:latin typeface="Cambria Math" panose="02040503050406030204" pitchFamily="18" charset="0"/>
                        </a:rPr>
                        <m:t>=2</m:t>
                      </m:r>
                      <m:r>
                        <a:rPr lang="en-US" sz="1600" b="0" i="1" smtClean="0">
                          <a:solidFill>
                            <a:schemeClr val="tx1"/>
                          </a:solidFill>
                          <a:latin typeface="Cambria Math" panose="02040503050406030204" pitchFamily="18" charset="0"/>
                        </a:rPr>
                        <m:t>𝜋</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𝑓</m:t>
                          </m:r>
                        </m:e>
                        <m:sub>
                          <m:r>
                            <a:rPr lang="en-US" sz="1600" b="0" i="1" smtClean="0">
                              <a:solidFill>
                                <a:schemeClr val="tx1"/>
                              </a:solidFill>
                              <a:latin typeface="Cambria Math" panose="02040503050406030204" pitchFamily="18" charset="0"/>
                            </a:rPr>
                            <m:t>𝑒𝑟𝑟</m:t>
                          </m:r>
                        </m:sub>
                      </m:sSub>
                      <m:r>
                        <a:rPr lang="en-US" sz="1600" b="0" i="1" smtClean="0">
                          <a:solidFill>
                            <a:schemeClr val="tx1"/>
                          </a:solidFill>
                          <a:latin typeface="Cambria Math" panose="02040503050406030204" pitchFamily="18" charset="0"/>
                        </a:rPr>
                        <m:t>𝑇</m:t>
                      </m:r>
                    </m:oMath>
                  </m:oMathPara>
                </a14:m>
                <a:endParaRPr lang="en-GB" sz="1600" dirty="0">
                  <a:solidFill>
                    <a:schemeClr val="tx1"/>
                  </a:solidFill>
                </a:endParaRPr>
              </a:p>
            </p:txBody>
          </p:sp>
        </mc:Choice>
        <mc:Fallback xmlns="">
          <p:sp>
            <p:nvSpPr>
              <p:cNvPr id="9" name="TextBox 8">
                <a:extLst>
                  <a:ext uri="{FF2B5EF4-FFF2-40B4-BE49-F238E27FC236}">
                    <a16:creationId xmlns:a16="http://schemas.microsoft.com/office/drawing/2014/main" id="{5F5D7AB9-AEFE-0222-0FAA-56E349E38BFF}"/>
                  </a:ext>
                </a:extLst>
              </p:cNvPr>
              <p:cNvSpPr txBox="1">
                <a:spLocks noRot="1" noChangeAspect="1" noMove="1" noResize="1" noEditPoints="1" noAdjustHandles="1" noChangeArrowheads="1" noChangeShapeType="1" noTextEdit="1"/>
              </p:cNvSpPr>
              <p:nvPr/>
            </p:nvSpPr>
            <p:spPr>
              <a:xfrm>
                <a:off x="1480113" y="5007524"/>
                <a:ext cx="1136080" cy="418448"/>
              </a:xfrm>
              <a:prstGeom prst="rect">
                <a:avLst/>
              </a:prstGeom>
              <a:blipFill>
                <a:blip r:embed="rId2"/>
                <a:stretch>
                  <a:fillRect l="-2222" r="-3333" b="-147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5118906-9A00-5FEF-346C-32362D858E33}"/>
                  </a:ext>
                </a:extLst>
              </p:cNvPr>
              <p:cNvSpPr txBox="1"/>
              <p:nvPr/>
            </p:nvSpPr>
            <p:spPr>
              <a:xfrm>
                <a:off x="3203848" y="5007524"/>
                <a:ext cx="883575"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160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1</m:t>
                          </m:r>
                        </m:num>
                        <m:den>
                          <m:r>
                            <a:rPr lang="en-US" sz="1600" b="0" i="1" smtClean="0">
                              <a:solidFill>
                                <a:schemeClr val="tx1"/>
                              </a:solidFill>
                              <a:latin typeface="Cambria Math" panose="02040503050406030204" pitchFamily="18" charset="0"/>
                            </a:rPr>
                            <m:t>8</m:t>
                          </m:r>
                          <m:r>
                            <a:rPr lang="en-US" sz="1600" b="0" i="1" smtClean="0">
                              <a:solidFill>
                                <a:schemeClr val="tx1"/>
                              </a:solidFill>
                              <a:latin typeface="Cambria Math" panose="02040503050406030204" pitchFamily="18" charset="0"/>
                            </a:rPr>
                            <m:t>𝑇</m:t>
                          </m:r>
                        </m:den>
                      </m:f>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𝑓</m:t>
                          </m:r>
                        </m:e>
                        <m:sub>
                          <m:r>
                            <a:rPr lang="en-US" sz="1600" b="0" i="1" smtClean="0">
                              <a:solidFill>
                                <a:schemeClr val="tx1"/>
                              </a:solidFill>
                              <a:latin typeface="Cambria Math" panose="02040503050406030204" pitchFamily="18" charset="0"/>
                            </a:rPr>
                            <m:t>𝑒𝑟𝑟</m:t>
                          </m:r>
                        </m:sub>
                      </m:sSub>
                    </m:oMath>
                  </m:oMathPara>
                </a14:m>
                <a:endParaRPr lang="en-GB" sz="1600" dirty="0">
                  <a:solidFill>
                    <a:schemeClr val="tx1"/>
                  </a:solidFill>
                </a:endParaRPr>
              </a:p>
            </p:txBody>
          </p:sp>
        </mc:Choice>
        <mc:Fallback xmlns="">
          <p:sp>
            <p:nvSpPr>
              <p:cNvPr id="10" name="TextBox 9">
                <a:extLst>
                  <a:ext uri="{FF2B5EF4-FFF2-40B4-BE49-F238E27FC236}">
                    <a16:creationId xmlns:a16="http://schemas.microsoft.com/office/drawing/2014/main" id="{E5118906-9A00-5FEF-346C-32362D858E33}"/>
                  </a:ext>
                </a:extLst>
              </p:cNvPr>
              <p:cNvSpPr txBox="1">
                <a:spLocks noRot="1" noChangeAspect="1" noMove="1" noResize="1" noEditPoints="1" noAdjustHandles="1" noChangeArrowheads="1" noChangeShapeType="1" noTextEdit="1"/>
              </p:cNvSpPr>
              <p:nvPr/>
            </p:nvSpPr>
            <p:spPr>
              <a:xfrm>
                <a:off x="3203848" y="5007524"/>
                <a:ext cx="883575" cy="462627"/>
              </a:xfrm>
              <a:prstGeom prst="rect">
                <a:avLst/>
              </a:prstGeom>
              <a:blipFill>
                <a:blip r:embed="rId3"/>
                <a:stretch>
                  <a:fillRect l="-4225" t="-2703" b="-13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930288C-BFEE-CEA5-A791-092AAD788A27}"/>
                  </a:ext>
                </a:extLst>
              </p:cNvPr>
              <p:cNvSpPr txBox="1"/>
              <p:nvPr/>
            </p:nvSpPr>
            <p:spPr>
              <a:xfrm>
                <a:off x="4675078" y="5118195"/>
                <a:ext cx="1432355" cy="307777"/>
              </a:xfrm>
              <a:prstGeom prst="rect">
                <a:avLst/>
              </a:prstGeom>
              <a:noFill/>
            </p:spPr>
            <p:txBody>
              <a:bodyPr wrap="square" lIns="0" tIns="0" rIns="0" bIns="0" rtlCol="0">
                <a:spAutoFit/>
              </a:bodyPr>
              <a:lstStyle/>
              <a:p>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𝑓</m:t>
                        </m:r>
                      </m:e>
                      <m:sub>
                        <m:r>
                          <a:rPr lang="en-US" sz="2000" b="0" i="1" smtClean="0">
                            <a:solidFill>
                              <a:schemeClr val="tx1"/>
                            </a:solidFill>
                            <a:latin typeface="Cambria Math" panose="02040503050406030204" pitchFamily="18" charset="0"/>
                          </a:rPr>
                          <m:t>𝑒𝑟𝑟</m:t>
                        </m:r>
                      </m:sub>
                    </m:sSub>
                  </m:oMath>
                </a14:m>
                <a:r>
                  <a:rPr lang="en-GB" sz="2000" dirty="0">
                    <a:solidFill>
                      <a:schemeClr val="tx1"/>
                    </a:solidFill>
                  </a:rPr>
                  <a:t> = 2.5 Hz</a:t>
                </a:r>
              </a:p>
            </p:txBody>
          </p:sp>
        </mc:Choice>
        <mc:Fallback xmlns="">
          <p:sp>
            <p:nvSpPr>
              <p:cNvPr id="11" name="TextBox 10">
                <a:extLst>
                  <a:ext uri="{FF2B5EF4-FFF2-40B4-BE49-F238E27FC236}">
                    <a16:creationId xmlns:a16="http://schemas.microsoft.com/office/drawing/2014/main" id="{A930288C-BFEE-CEA5-A791-092AAD788A27}"/>
                  </a:ext>
                </a:extLst>
              </p:cNvPr>
              <p:cNvSpPr txBox="1">
                <a:spLocks noRot="1" noChangeAspect="1" noMove="1" noResize="1" noEditPoints="1" noAdjustHandles="1" noChangeArrowheads="1" noChangeShapeType="1" noTextEdit="1"/>
              </p:cNvSpPr>
              <p:nvPr/>
            </p:nvSpPr>
            <p:spPr>
              <a:xfrm>
                <a:off x="4675078" y="5118195"/>
                <a:ext cx="1432355" cy="307777"/>
              </a:xfrm>
              <a:prstGeom prst="rect">
                <a:avLst/>
              </a:prstGeom>
              <a:blipFill>
                <a:blip r:embed="rId4"/>
                <a:stretch>
                  <a:fillRect l="-7965" t="-28000" r="-5310" b="-48000"/>
                </a:stretch>
              </a:blipFill>
            </p:spPr>
            <p:txBody>
              <a:bodyPr/>
              <a:lstStyle/>
              <a:p>
                <a:r>
                  <a:rPr lang="en-GB">
                    <a:noFill/>
                  </a:rPr>
                  <a:t> </a:t>
                </a:r>
              </a:p>
            </p:txBody>
          </p:sp>
        </mc:Fallback>
      </mc:AlternateContent>
      <p:sp>
        <p:nvSpPr>
          <p:cNvPr id="12" name="TextBox 11">
            <a:extLst>
              <a:ext uri="{FF2B5EF4-FFF2-40B4-BE49-F238E27FC236}">
                <a16:creationId xmlns:a16="http://schemas.microsoft.com/office/drawing/2014/main" id="{441A59A8-DFBA-1D5A-ECD8-DF023A066DAD}"/>
              </a:ext>
            </a:extLst>
          </p:cNvPr>
          <p:cNvSpPr txBox="1"/>
          <p:nvPr/>
        </p:nvSpPr>
        <p:spPr>
          <a:xfrm>
            <a:off x="6559793" y="4702696"/>
            <a:ext cx="2422443" cy="1015663"/>
          </a:xfrm>
          <a:prstGeom prst="rect">
            <a:avLst/>
          </a:prstGeom>
          <a:solidFill>
            <a:srgbClr val="FFFF00"/>
          </a:solidFill>
        </p:spPr>
        <p:txBody>
          <a:bodyPr wrap="square" rtlCol="0">
            <a:spAutoFit/>
          </a:bodyPr>
          <a:lstStyle/>
          <a:p>
            <a:r>
              <a:rPr lang="en-GB" dirty="0">
                <a:solidFill>
                  <a:schemeClr val="tx1"/>
                </a:solidFill>
              </a:rPr>
              <a:t>Even if a receiver could obtain this resolution for the measurement, the XTAL stability requirements (Allan Variance) moves to the </a:t>
            </a:r>
            <a:r>
              <a:rPr lang="en-GB" b="1" dirty="0">
                <a:solidFill>
                  <a:schemeClr val="tx1"/>
                </a:solidFill>
              </a:rPr>
              <a:t>parts-per-billion</a:t>
            </a:r>
          </a:p>
        </p:txBody>
      </p:sp>
    </p:spTree>
    <p:extLst>
      <p:ext uri="{BB962C8B-B14F-4D97-AF65-F5344CB8AC3E}">
        <p14:creationId xmlns:p14="http://schemas.microsoft.com/office/powerpoint/2010/main" val="121332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64D49-41AF-FAF4-2907-901F6ED90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F996BB-FBAA-9DC0-17F7-B50154D3D891}"/>
              </a:ext>
            </a:extLst>
          </p:cNvPr>
          <p:cNvSpPr>
            <a:spLocks noGrp="1"/>
          </p:cNvSpPr>
          <p:nvPr>
            <p:ph type="title"/>
          </p:nvPr>
        </p:nvSpPr>
        <p:spPr>
          <a:xfrm>
            <a:off x="611560" y="647080"/>
            <a:ext cx="8183083" cy="994172"/>
          </a:xfrm>
        </p:spPr>
        <p:txBody>
          <a:bodyPr/>
          <a:lstStyle/>
          <a:p>
            <a:r>
              <a:rPr lang="en-GB" sz="2800" dirty="0"/>
              <a:t>BPSK-with-pilot-tones issues (2/3)</a:t>
            </a:r>
          </a:p>
        </p:txBody>
      </p:sp>
      <p:sp>
        <p:nvSpPr>
          <p:cNvPr id="4" name="Content Placeholder 3">
            <a:extLst>
              <a:ext uri="{FF2B5EF4-FFF2-40B4-BE49-F238E27FC236}">
                <a16:creationId xmlns:a16="http://schemas.microsoft.com/office/drawing/2014/main" id="{6FEE117A-F496-65C0-F04F-E7A449739E18}"/>
              </a:ext>
            </a:extLst>
          </p:cNvPr>
          <p:cNvSpPr>
            <a:spLocks noGrp="1"/>
          </p:cNvSpPr>
          <p:nvPr>
            <p:ph idx="1"/>
          </p:nvPr>
        </p:nvSpPr>
        <p:spPr>
          <a:xfrm>
            <a:off x="449796" y="2564237"/>
            <a:ext cx="8532440" cy="1944881"/>
          </a:xfrm>
        </p:spPr>
        <p:txBody>
          <a:bodyPr/>
          <a:lstStyle/>
          <a:p>
            <a:r>
              <a:rPr lang="en-GB" sz="1400" dirty="0"/>
              <a:t>Symbols per sub-channel are visited every N_AT. </a:t>
            </a:r>
            <a:r>
              <a:rPr lang="en-GB" sz="1400" b="1" dirty="0"/>
              <a:t>Timing error becomes a phase error.</a:t>
            </a:r>
          </a:p>
          <a:p>
            <a:endParaRPr lang="en-GB" sz="1400" dirty="0"/>
          </a:p>
          <a:p>
            <a:r>
              <a:rPr lang="en-GB" sz="1400" dirty="0"/>
              <a:t>Timing drift for 20 ppm XTALs: 40ppm*N_AT*</a:t>
            </a:r>
            <a:r>
              <a:rPr lang="en-GB" sz="1400" dirty="0" err="1"/>
              <a:t>SymDur</a:t>
            </a:r>
            <a:r>
              <a:rPr lang="en-GB" sz="1400" dirty="0"/>
              <a:t> = 0.5 us -&gt; linear phase error for each of the sub-carriers</a:t>
            </a:r>
          </a:p>
          <a:p>
            <a:endParaRPr lang="en-GB" sz="1400" dirty="0"/>
          </a:p>
          <a:p>
            <a:r>
              <a:rPr lang="en-GB" sz="1400" dirty="0"/>
              <a:t>Example: for sub-carrier +52 (52 </a:t>
            </a:r>
            <a:r>
              <a:rPr lang="en-GB" sz="1400" dirty="0" err="1"/>
              <a:t>cyles</a:t>
            </a:r>
            <a:r>
              <a:rPr lang="en-GB" sz="1400" dirty="0"/>
              <a:t> per 96 us) -&gt; 0.5 us corresponds to over pi/2 rotation, just due to timing offset errors</a:t>
            </a:r>
          </a:p>
        </p:txBody>
      </p:sp>
      <p:sp>
        <p:nvSpPr>
          <p:cNvPr id="6" name="TextBox 5">
            <a:extLst>
              <a:ext uri="{FF2B5EF4-FFF2-40B4-BE49-F238E27FC236}">
                <a16:creationId xmlns:a16="http://schemas.microsoft.com/office/drawing/2014/main" id="{BCE3B88D-9487-CAF8-8921-DD9C564F01C6}"/>
              </a:ext>
            </a:extLst>
          </p:cNvPr>
          <p:cNvSpPr txBox="1"/>
          <p:nvPr/>
        </p:nvSpPr>
        <p:spPr>
          <a:xfrm>
            <a:off x="899592" y="1641252"/>
            <a:ext cx="7632848" cy="276999"/>
          </a:xfrm>
          <a:prstGeom prst="rect">
            <a:avLst/>
          </a:prstGeom>
          <a:noFill/>
        </p:spPr>
        <p:txBody>
          <a:bodyPr wrap="square" rtlCol="0">
            <a:spAutoFit/>
          </a:bodyPr>
          <a:lstStyle/>
          <a:p>
            <a:r>
              <a:rPr lang="en-GB" dirty="0">
                <a:solidFill>
                  <a:schemeClr val="tx1"/>
                </a:solidFill>
              </a:rPr>
              <a:t> </a:t>
            </a:r>
            <a:r>
              <a:rPr lang="en-GB" b="1" dirty="0">
                <a:solidFill>
                  <a:schemeClr val="tx1"/>
                </a:solidFill>
              </a:rPr>
              <a:t>9</a:t>
            </a:r>
            <a:r>
              <a:rPr lang="en-GB" dirty="0">
                <a:solidFill>
                  <a:schemeClr val="tx1"/>
                </a:solidFill>
              </a:rPr>
              <a:t>    12     2    11    14     4    13     3     6     5     7    10    </a:t>
            </a:r>
            <a:r>
              <a:rPr lang="en-GB" b="1" dirty="0">
                <a:solidFill>
                  <a:schemeClr val="tx1"/>
                </a:solidFill>
              </a:rPr>
              <a:t> 9    </a:t>
            </a:r>
            <a:r>
              <a:rPr lang="en-GB" dirty="0">
                <a:solidFill>
                  <a:schemeClr val="tx1"/>
                </a:solidFill>
              </a:rPr>
              <a:t>12     2    11    14     4    13   3     6     5     7    10</a:t>
            </a:r>
          </a:p>
        </p:txBody>
      </p:sp>
      <p:cxnSp>
        <p:nvCxnSpPr>
          <p:cNvPr id="8" name="Straight Arrow Connector 7">
            <a:extLst>
              <a:ext uri="{FF2B5EF4-FFF2-40B4-BE49-F238E27FC236}">
                <a16:creationId xmlns:a16="http://schemas.microsoft.com/office/drawing/2014/main" id="{E58C406B-C3D7-04EC-F25F-4AC371A19D7A}"/>
              </a:ext>
            </a:extLst>
          </p:cNvPr>
          <p:cNvCxnSpPr/>
          <p:nvPr/>
        </p:nvCxnSpPr>
        <p:spPr bwMode="auto">
          <a:xfrm>
            <a:off x="1043608" y="2132856"/>
            <a:ext cx="3456384" cy="0"/>
          </a:xfrm>
          <a:prstGeom prst="straightConnector1">
            <a:avLst/>
          </a:prstGeom>
          <a:solidFill>
            <a:srgbClr val="00B8FF"/>
          </a:solidFill>
          <a:ln w="9525" cap="flat" cmpd="sng" algn="ctr">
            <a:solidFill>
              <a:schemeClr val="tx1"/>
            </a:solidFill>
            <a:prstDash val="solid"/>
            <a:round/>
            <a:headEnd type="triangl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TextBox 11">
            <a:extLst>
              <a:ext uri="{FF2B5EF4-FFF2-40B4-BE49-F238E27FC236}">
                <a16:creationId xmlns:a16="http://schemas.microsoft.com/office/drawing/2014/main" id="{281B0B66-DC04-47B4-F5AD-FA732659A973}"/>
              </a:ext>
            </a:extLst>
          </p:cNvPr>
          <p:cNvSpPr txBox="1"/>
          <p:nvPr/>
        </p:nvSpPr>
        <p:spPr>
          <a:xfrm>
            <a:off x="6109997" y="4589209"/>
            <a:ext cx="2422443" cy="1323439"/>
          </a:xfrm>
          <a:prstGeom prst="rect">
            <a:avLst/>
          </a:prstGeom>
          <a:solidFill>
            <a:srgbClr val="FFFF00"/>
          </a:solidFill>
        </p:spPr>
        <p:txBody>
          <a:bodyPr wrap="square" rtlCol="0">
            <a:spAutoFit/>
          </a:bodyPr>
          <a:lstStyle/>
          <a:p>
            <a:r>
              <a:rPr lang="en-GB" sz="1600" dirty="0">
                <a:solidFill>
                  <a:schemeClr val="tx1"/>
                </a:solidFill>
              </a:rPr>
              <a:t>Supporting 20 ppm XTALs becomes very challenging due to the scarcity and the time separation between pilots</a:t>
            </a:r>
            <a:endParaRPr lang="en-GB" sz="1600" b="1" dirty="0">
              <a:solidFill>
                <a:schemeClr val="tx1"/>
              </a:solidFill>
            </a:endParaRPr>
          </a:p>
        </p:txBody>
      </p:sp>
      <p:pic>
        <p:nvPicPr>
          <p:cNvPr id="3" name="Picture 2">
            <a:extLst>
              <a:ext uri="{FF2B5EF4-FFF2-40B4-BE49-F238E27FC236}">
                <a16:creationId xmlns:a16="http://schemas.microsoft.com/office/drawing/2014/main" id="{19075735-0E96-766A-91CC-491021CAF37A}"/>
              </a:ext>
            </a:extLst>
          </p:cNvPr>
          <p:cNvPicPr>
            <a:picLocks noChangeAspect="1"/>
          </p:cNvPicPr>
          <p:nvPr/>
        </p:nvPicPr>
        <p:blipFill>
          <a:blip r:embed="rId2"/>
          <a:stretch>
            <a:fillRect/>
          </a:stretch>
        </p:blipFill>
        <p:spPr>
          <a:xfrm>
            <a:off x="348970" y="4581128"/>
            <a:ext cx="5511800" cy="1473200"/>
          </a:xfrm>
          <a:prstGeom prst="rect">
            <a:avLst/>
          </a:prstGeom>
        </p:spPr>
      </p:pic>
    </p:spTree>
    <p:extLst>
      <p:ext uri="{BB962C8B-B14F-4D97-AF65-F5344CB8AC3E}">
        <p14:creationId xmlns:p14="http://schemas.microsoft.com/office/powerpoint/2010/main" val="1089236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34380-ABF1-6C92-4B3B-FADCE59B0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42D011-F10F-7AED-52D1-08C78E1DB6F2}"/>
              </a:ext>
            </a:extLst>
          </p:cNvPr>
          <p:cNvSpPr>
            <a:spLocks noGrp="1"/>
          </p:cNvSpPr>
          <p:nvPr>
            <p:ph type="title"/>
          </p:nvPr>
        </p:nvSpPr>
        <p:spPr>
          <a:xfrm>
            <a:off x="611560" y="647080"/>
            <a:ext cx="8183083" cy="994172"/>
          </a:xfrm>
        </p:spPr>
        <p:txBody>
          <a:bodyPr/>
          <a:lstStyle/>
          <a:p>
            <a:r>
              <a:rPr lang="en-GB" sz="2800" dirty="0"/>
              <a:t>BPSK-with-pilot-tones issues (3/3)</a:t>
            </a:r>
          </a:p>
        </p:txBody>
      </p:sp>
      <p:sp>
        <p:nvSpPr>
          <p:cNvPr id="4" name="Content Placeholder 3">
            <a:extLst>
              <a:ext uri="{FF2B5EF4-FFF2-40B4-BE49-F238E27FC236}">
                <a16:creationId xmlns:a16="http://schemas.microsoft.com/office/drawing/2014/main" id="{3A7C1E31-01F4-523C-3B7F-8DE35083C305}"/>
              </a:ext>
            </a:extLst>
          </p:cNvPr>
          <p:cNvSpPr>
            <a:spLocks noGrp="1"/>
          </p:cNvSpPr>
          <p:nvPr>
            <p:ph idx="1"/>
          </p:nvPr>
        </p:nvSpPr>
        <p:spPr>
          <a:xfrm>
            <a:off x="472377" y="1466566"/>
            <a:ext cx="3775079" cy="4032448"/>
          </a:xfrm>
        </p:spPr>
        <p:txBody>
          <a:bodyPr/>
          <a:lstStyle/>
          <a:p>
            <a:r>
              <a:rPr lang="en-GB" sz="1400" dirty="0"/>
              <a:t>A coherent modulation that requires to equalize each of the sub-channels and operates at ~5 dB lower SNR would require a substantially longer STF and LTF sequences. </a:t>
            </a:r>
          </a:p>
          <a:p>
            <a:endParaRPr lang="en-GB" sz="1400" dirty="0"/>
          </a:p>
          <a:p>
            <a:r>
              <a:rPr lang="en-GB" sz="1400" dirty="0"/>
              <a:t>Both STF and LTF shall be able to allow very strict frequency offset, symbol timing errors recovery. We are assuming at least x4 the duration for the STF and x8 the duration for the LTF (four visits to each sub-carrier)</a:t>
            </a:r>
          </a:p>
          <a:p>
            <a:endParaRPr lang="en-GB" sz="1400" dirty="0"/>
          </a:p>
          <a:p>
            <a:r>
              <a:rPr lang="en-GB" sz="1400" dirty="0"/>
              <a:t>For short duration packets, this investment is significant. DBPSK has shorter packet lengths than BPSK with pilots up to ~35 PDU sizes</a:t>
            </a:r>
          </a:p>
          <a:p>
            <a:r>
              <a:rPr lang="en-GB" sz="1400" b="1" dirty="0"/>
              <a:t>Even for PDUs of 50 bytes, the difference between the two is only +10% of penalty for DBPSK</a:t>
            </a:r>
          </a:p>
          <a:p>
            <a:endParaRPr lang="en-GB" sz="1400" dirty="0"/>
          </a:p>
        </p:txBody>
      </p:sp>
      <p:pic>
        <p:nvPicPr>
          <p:cNvPr id="7" name="Picture 6" descr="A graph with a red line and blue line&#10;&#10;AI-generated content may be incorrect.">
            <a:extLst>
              <a:ext uri="{FF2B5EF4-FFF2-40B4-BE49-F238E27FC236}">
                <a16:creationId xmlns:a16="http://schemas.microsoft.com/office/drawing/2014/main" id="{1C097EA5-FD88-0760-ECE5-7EFE881D6A95}"/>
              </a:ext>
            </a:extLst>
          </p:cNvPr>
          <p:cNvPicPr>
            <a:picLocks noChangeAspect="1"/>
          </p:cNvPicPr>
          <p:nvPr/>
        </p:nvPicPr>
        <p:blipFill>
          <a:blip r:embed="rId2"/>
          <a:stretch>
            <a:fillRect/>
          </a:stretch>
        </p:blipFill>
        <p:spPr>
          <a:xfrm>
            <a:off x="4247456" y="1412777"/>
            <a:ext cx="4896544" cy="3672408"/>
          </a:xfrm>
          <a:prstGeom prst="rect">
            <a:avLst/>
          </a:prstGeom>
        </p:spPr>
      </p:pic>
      <p:sp>
        <p:nvSpPr>
          <p:cNvPr id="9" name="TextBox 8">
            <a:extLst>
              <a:ext uri="{FF2B5EF4-FFF2-40B4-BE49-F238E27FC236}">
                <a16:creationId xmlns:a16="http://schemas.microsoft.com/office/drawing/2014/main" id="{2D3319F0-6ED6-EB19-2134-B1E37D5E9287}"/>
              </a:ext>
            </a:extLst>
          </p:cNvPr>
          <p:cNvSpPr txBox="1"/>
          <p:nvPr/>
        </p:nvSpPr>
        <p:spPr>
          <a:xfrm>
            <a:off x="4932040" y="5206747"/>
            <a:ext cx="3096344" cy="276999"/>
          </a:xfrm>
          <a:prstGeom prst="rect">
            <a:avLst/>
          </a:prstGeom>
          <a:noFill/>
        </p:spPr>
        <p:txBody>
          <a:bodyPr wrap="square" rtlCol="0">
            <a:spAutoFit/>
          </a:bodyPr>
          <a:lstStyle/>
          <a:p>
            <a:r>
              <a:rPr lang="en-GB" dirty="0">
                <a:solidFill>
                  <a:schemeClr val="tx1"/>
                </a:solidFill>
              </a:rPr>
              <a:t>DSSS=2   </a:t>
            </a:r>
            <a:r>
              <a:rPr lang="en-GB" dirty="0" err="1">
                <a:solidFill>
                  <a:schemeClr val="tx1"/>
                </a:solidFill>
              </a:rPr>
              <a:t>SymDur</a:t>
            </a:r>
            <a:r>
              <a:rPr lang="en-GB" dirty="0">
                <a:solidFill>
                  <a:schemeClr val="tx1"/>
                </a:solidFill>
              </a:rPr>
              <a:t>=120 us</a:t>
            </a:r>
          </a:p>
        </p:txBody>
      </p:sp>
    </p:spTree>
    <p:extLst>
      <p:ext uri="{BB962C8B-B14F-4D97-AF65-F5344CB8AC3E}">
        <p14:creationId xmlns:p14="http://schemas.microsoft.com/office/powerpoint/2010/main" val="155941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D4847-FB01-9772-1D25-05D3634FA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BF3786-00EC-64FE-DA74-A580CB12BAF5}"/>
              </a:ext>
            </a:extLst>
          </p:cNvPr>
          <p:cNvSpPr>
            <a:spLocks noGrp="1"/>
          </p:cNvSpPr>
          <p:nvPr>
            <p:ph type="title"/>
          </p:nvPr>
        </p:nvSpPr>
        <p:spPr>
          <a:xfrm>
            <a:off x="611560" y="647080"/>
            <a:ext cx="8183083" cy="994172"/>
          </a:xfrm>
        </p:spPr>
        <p:txBody>
          <a:bodyPr/>
          <a:lstStyle/>
          <a:p>
            <a:r>
              <a:rPr lang="en-GB" sz="2800" dirty="0"/>
              <a:t>DBPSK summary</a:t>
            </a:r>
          </a:p>
        </p:txBody>
      </p:sp>
      <p:sp>
        <p:nvSpPr>
          <p:cNvPr id="5" name="Content Placeholder 2">
            <a:extLst>
              <a:ext uri="{FF2B5EF4-FFF2-40B4-BE49-F238E27FC236}">
                <a16:creationId xmlns:a16="http://schemas.microsoft.com/office/drawing/2014/main" id="{2CA71740-DD07-DE6A-6808-DA3B70770F2B}"/>
              </a:ext>
            </a:extLst>
          </p:cNvPr>
          <p:cNvSpPr txBox="1">
            <a:spLocks/>
          </p:cNvSpPr>
          <p:nvPr/>
        </p:nvSpPr>
        <p:spPr bwMode="auto">
          <a:xfrm>
            <a:off x="611560" y="2708920"/>
            <a:ext cx="7705219"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r>
              <a:rPr lang="en-GB" sz="1400" kern="0" dirty="0"/>
              <a:t>+ </a:t>
            </a:r>
            <a:r>
              <a:rPr lang="en-GB" sz="1400" b="1" kern="0" dirty="0"/>
              <a:t>Differential BPSK is the only modulation kernel that can effectively be used on the sparse time/frequency resources of SUN OFDM VLR</a:t>
            </a:r>
          </a:p>
          <a:p>
            <a:r>
              <a:rPr lang="en-GB" sz="1400" kern="0" dirty="0"/>
              <a:t>+ BPSK modulations bring extreme requirements of frequency offset estimation, timing offset tracking, XTAL Allan Variance in the part-per-billion range</a:t>
            </a:r>
          </a:p>
          <a:p>
            <a:endParaRPr lang="en-GB" sz="1400" kern="0" dirty="0"/>
          </a:p>
          <a:p>
            <a:endParaRPr lang="en-GB" sz="1400" kern="0" dirty="0"/>
          </a:p>
          <a:p>
            <a:endParaRPr lang="en-GB" sz="1400" kern="0" dirty="0"/>
          </a:p>
          <a:p>
            <a:r>
              <a:rPr lang="en-GB" sz="1400" kern="0" dirty="0"/>
              <a:t>+ Other competing chirp-based technologies are also affected by these impairments and never achieve the “datasheet sensitivity” or “AWGN sensitivity” in the real world</a:t>
            </a:r>
          </a:p>
          <a:p>
            <a:r>
              <a:rPr lang="en-GB" sz="1400" kern="0" dirty="0"/>
              <a:t>+ When using a DBPSK kernel each sub-carrier </a:t>
            </a:r>
            <a:r>
              <a:rPr lang="en-GB" sz="1400" dirty="0"/>
              <a:t>can be demodulated independently without any need for channel equalization: frequency selective fading becomes flat-fading for each of the sub-carriers and phase and time drift are solved locally at the symbol level</a:t>
            </a:r>
          </a:p>
          <a:p>
            <a:r>
              <a:rPr lang="en-GB" sz="1400" kern="0" dirty="0"/>
              <a:t>+ DBPSK still meets the sensitivity requirements (&lt; -120 dBm)</a:t>
            </a:r>
          </a:p>
          <a:p>
            <a:endParaRPr lang="en-GB" sz="1400" kern="0"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22FE36E-9C63-F3D2-66E0-F1BF3E063C9D}"/>
                  </a:ext>
                </a:extLst>
              </p:cNvPr>
              <p:cNvSpPr txBox="1"/>
              <p:nvPr/>
            </p:nvSpPr>
            <p:spPr>
              <a:xfrm>
                <a:off x="1475656" y="1644645"/>
                <a:ext cx="2592288" cy="5559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𝑟</m:t>
                          </m:r>
                        </m:e>
                        <m:sub>
                          <m:r>
                            <a:rPr lang="en-US" sz="1600" b="0" i="1" smtClean="0">
                              <a:solidFill>
                                <a:schemeClr val="tx1"/>
                              </a:solidFill>
                              <a:latin typeface="Cambria Math" panose="02040503050406030204" pitchFamily="18" charset="0"/>
                            </a:rPr>
                            <m:t>0</m:t>
                          </m:r>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sup>
                          </m:sSup>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sup>
                          </m:sSup>
                        </m:e>
                      </m:d>
                    </m:oMath>
                  </m:oMathPara>
                </a14:m>
                <a:endParaRPr lang="en-US" sz="1600" b="0"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𝑟</m:t>
                          </m:r>
                        </m:e>
                        <m:sub>
                          <m:r>
                            <a:rPr lang="en-US" sz="1600" b="0" i="1" smtClean="0">
                              <a:solidFill>
                                <a:schemeClr val="tx1"/>
                              </a:solidFill>
                              <a:latin typeface="Cambria Math" panose="02040503050406030204" pitchFamily="18" charset="0"/>
                            </a:rPr>
                            <m:t>1</m:t>
                          </m:r>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d>
                        <m:dPr>
                          <m:begChr m:val="["/>
                          <m:endChr m:val="]"/>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sup>
                          </m:sSup>
                          <m:r>
                            <a:rPr lang="en-US" sz="1600" b="0" i="1" smtClean="0">
                              <a:solidFill>
                                <a:schemeClr val="tx1"/>
                              </a:solidFill>
                              <a:latin typeface="Cambria Math" panose="02040503050406030204" pitchFamily="18" charset="0"/>
                            </a:rPr>
                            <m:t> </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𝜋</m:t>
                              </m:r>
                              <m:r>
                                <a:rPr lang="en-US" sz="1600" i="1">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sup>
                          </m:sSup>
                        </m:e>
                      </m:d>
                    </m:oMath>
                  </m:oMathPara>
                </a14:m>
                <a:endParaRPr lang="en-GB" sz="1600" dirty="0">
                  <a:solidFill>
                    <a:schemeClr val="tx1"/>
                  </a:solidFill>
                </a:endParaRPr>
              </a:p>
            </p:txBody>
          </p:sp>
        </mc:Choice>
        <mc:Fallback xmlns="">
          <p:sp>
            <p:nvSpPr>
              <p:cNvPr id="6" name="TextBox 5">
                <a:extLst>
                  <a:ext uri="{FF2B5EF4-FFF2-40B4-BE49-F238E27FC236}">
                    <a16:creationId xmlns:a16="http://schemas.microsoft.com/office/drawing/2014/main" id="{C22FE36E-9C63-F3D2-66E0-F1BF3E063C9D}"/>
                  </a:ext>
                </a:extLst>
              </p:cNvPr>
              <p:cNvSpPr txBox="1">
                <a:spLocks noRot="1" noChangeAspect="1" noMove="1" noResize="1" noEditPoints="1" noAdjustHandles="1" noChangeArrowheads="1" noChangeShapeType="1" noTextEdit="1"/>
              </p:cNvSpPr>
              <p:nvPr/>
            </p:nvSpPr>
            <p:spPr>
              <a:xfrm>
                <a:off x="1475656" y="1644645"/>
                <a:ext cx="2592288" cy="555921"/>
              </a:xfrm>
              <a:prstGeom prst="rect">
                <a:avLst/>
              </a:prstGeom>
              <a:blipFill>
                <a:blip r:embed="rId2"/>
                <a:stretch>
                  <a:fillRect b="-1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E837C8-C8AB-4EC9-FCD4-612A08897A51}"/>
                  </a:ext>
                </a:extLst>
              </p:cNvPr>
              <p:cNvSpPr txBox="1"/>
              <p:nvPr/>
            </p:nvSpPr>
            <p:spPr>
              <a:xfrm>
                <a:off x="3995936" y="1648039"/>
                <a:ext cx="3096344" cy="64081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𝑆𝑀</m:t>
                          </m:r>
                        </m:e>
                        <m:sub>
                          <m:r>
                            <a:rPr lang="en-US" sz="1600" b="0" i="1" smtClean="0">
                              <a:solidFill>
                                <a:schemeClr val="tx1"/>
                              </a:solidFill>
                              <a:latin typeface="Cambria Math" panose="02040503050406030204" pitchFamily="18" charset="0"/>
                            </a:rPr>
                            <m:t>0</m:t>
                          </m:r>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b="0" i="1" smtClean="0">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𝑒</m:t>
                          </m:r>
                        </m:e>
                        <m:sup>
                          <m:r>
                            <a:rPr lang="en-US" sz="1600" b="0" i="1" smtClean="0">
                              <a:solidFill>
                                <a:schemeClr val="tx1"/>
                              </a:solidFill>
                              <a:latin typeface="Cambria Math" panose="02040503050406030204" pitchFamily="18" charset="0"/>
                            </a:rPr>
                            <m:t>𝑗</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sup>
                      </m:sSup>
                      <m:r>
                        <a:rPr lang="en-US" sz="1600" b="0" i="1" smtClean="0">
                          <a:solidFill>
                            <a:schemeClr val="tx1"/>
                          </a:solidFill>
                          <a:latin typeface="Cambria Math" panose="02040503050406030204" pitchFamily="18" charset="0"/>
                        </a:rPr>
                        <m:t>.</m:t>
                      </m:r>
                      <m:sSubSup>
                        <m:sSubSupPr>
                          <m:ctrlPr>
                            <a:rPr lang="en-US" sz="1600" b="0" i="1" smtClean="0">
                              <a:solidFill>
                                <a:schemeClr val="tx1"/>
                              </a:solidFill>
                              <a:latin typeface="Cambria Math" panose="02040503050406030204" pitchFamily="18" charset="0"/>
                            </a:rPr>
                          </m:ctrlPr>
                        </m:sSubSup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𝑗</m:t>
                          </m:r>
                          <m:d>
                            <m:dPr>
                              <m:ctrlPr>
                                <a:rPr lang="en-US" sz="1600" b="0" i="1" smtClean="0">
                                  <a:solidFill>
                                    <a:schemeClr val="tx1"/>
                                  </a:solidFill>
                                  <a:latin typeface="Cambria Math" panose="02040503050406030204" pitchFamily="18" charset="0"/>
                                </a:rPr>
                              </m:ctrlPr>
                            </m:dPr>
                            <m:e>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e>
                          </m:d>
                        </m:sup>
                      </m:sSubSup>
                      <m:r>
                        <a:rPr lang="en-US" sz="1600" b="0" i="1" smtClean="0">
                          <a:solidFill>
                            <a:schemeClr val="tx1"/>
                          </a:solidFill>
                          <a:latin typeface="Cambria Math" panose="02040503050406030204" pitchFamily="18" charset="0"/>
                        </a:rPr>
                        <m:t>=</m:t>
                      </m:r>
                      <m:sSubSup>
                        <m:sSubSupPr>
                          <m:ctrlPr>
                            <a:rPr lang="en-US" sz="1600" b="0" i="1" smtClean="0">
                              <a:solidFill>
                                <a:schemeClr val="tx1"/>
                              </a:solidFill>
                              <a:latin typeface="Cambria Math" panose="02040503050406030204" pitchFamily="18" charset="0"/>
                            </a:rPr>
                          </m:ctrlPr>
                        </m:sSubSupPr>
                        <m:e>
                          <m:r>
                            <a:rPr lang="en-US" sz="1600" b="0" i="1" smtClean="0">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2</m:t>
                          </m:r>
                        </m:sup>
                      </m:sSubSup>
                    </m:oMath>
                  </m:oMathPara>
                </a14:m>
                <a:endParaRPr lang="en-US" sz="1600" b="0" dirty="0">
                  <a:solidFill>
                    <a:schemeClr val="tx1"/>
                  </a:solidFill>
                </a:endParaRPr>
              </a:p>
              <a:p>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𝑆𝑀</m:t>
                          </m:r>
                        </m:e>
                        <m:sub>
                          <m:r>
                            <a:rPr lang="en-US" sz="1600" b="0" i="1" smtClean="0">
                              <a:solidFill>
                                <a:schemeClr val="tx1"/>
                              </a:solidFill>
                              <a:latin typeface="Cambria Math" panose="02040503050406030204" pitchFamily="18" charset="0"/>
                            </a:rPr>
                            <m:t>1</m:t>
                          </m:r>
                          <m:r>
                            <a:rPr lang="en-US" sz="1600" b="0" i="1" smtClean="0">
                              <a:solidFill>
                                <a:schemeClr val="tx1"/>
                              </a:solidFill>
                              <a:latin typeface="Cambria Math" panose="02040503050406030204" pitchFamily="18" charset="0"/>
                            </a:rPr>
                            <m:t>𝑖</m:t>
                          </m:r>
                        </m:sub>
                      </m:sSub>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Sub>
                      <m:sSup>
                        <m:sSupPr>
                          <m:ctrlPr>
                            <a:rPr lang="en-US" sz="1600" i="1">
                              <a:solidFill>
                                <a:schemeClr val="tx1"/>
                              </a:solidFill>
                              <a:latin typeface="Cambria Math" panose="02040503050406030204" pitchFamily="18" charset="0"/>
                            </a:rPr>
                          </m:ctrlPr>
                        </m:sSupPr>
                        <m:e>
                          <m:r>
                            <a:rPr lang="en-US" sz="1600" b="0" i="1" smtClean="0">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𝑒</m:t>
                          </m:r>
                        </m:e>
                        <m:sup>
                          <m:r>
                            <a:rPr lang="en-US" sz="1600" i="1">
                              <a:solidFill>
                                <a:schemeClr val="tx1"/>
                              </a:solidFill>
                              <a:latin typeface="Cambria Math" panose="02040503050406030204" pitchFamily="18" charset="0"/>
                            </a:rPr>
                            <m:t>𝑗</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sup>
                      </m:sSup>
                      <m:r>
                        <a:rPr lang="en-US" sz="1600" i="1">
                          <a:solidFill>
                            <a:schemeClr val="tx1"/>
                          </a:solidFill>
                          <a:latin typeface="Cambria Math" panose="02040503050406030204" pitchFamily="18" charset="0"/>
                        </a:rPr>
                        <m:t>.</m:t>
                      </m:r>
                      <m:sSubSup>
                        <m:sSubSupPr>
                          <m:ctrlPr>
                            <a:rPr lang="en-US" sz="1600" b="0" i="1" smtClean="0">
                              <a:solidFill>
                                <a:schemeClr val="tx1"/>
                              </a:solidFill>
                              <a:latin typeface="Cambria Math" panose="02040503050406030204" pitchFamily="18" charset="0"/>
                            </a:rPr>
                          </m:ctrlPr>
                        </m:sSubSupPr>
                        <m:e>
                          <m:r>
                            <a:rPr lang="en-US" sz="1600" i="1">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up>
                          <m:r>
                            <a:rPr lang="en-US" sz="1600" i="1">
                              <a:solidFill>
                                <a:schemeClr val="tx1"/>
                              </a:solidFill>
                              <a:latin typeface="Cambria Math" panose="02040503050406030204" pitchFamily="18" charset="0"/>
                            </a:rPr>
                            <m:t>−</m:t>
                          </m:r>
                          <m:r>
                            <a:rPr lang="en-US" sz="1600" i="1" smtClean="0">
                              <a:solidFill>
                                <a:schemeClr val="tx1"/>
                              </a:solidFill>
                              <a:latin typeface="Cambria Math" panose="02040503050406030204" pitchFamily="18" charset="0"/>
                            </a:rPr>
                            <m:t>𝑗</m:t>
                          </m:r>
                          <m:d>
                            <m:dPr>
                              <m:ctrlPr>
                                <a:rPr lang="en-US" sz="1600" i="1">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𝜋</m:t>
                              </m:r>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𝜃</m:t>
                                  </m:r>
                                </m:e>
                                <m:sub>
                                  <m:r>
                                    <a:rPr lang="en-US" sz="1600" b="0" i="1" smtClean="0">
                                      <a:solidFill>
                                        <a:schemeClr val="tx1"/>
                                      </a:solidFill>
                                      <a:latin typeface="Cambria Math" panose="02040503050406030204" pitchFamily="18" charset="0"/>
                                    </a:rPr>
                                    <m:t>𝑖</m:t>
                                  </m:r>
                                </m:sub>
                              </m:sSub>
                            </m:e>
                          </m:d>
                        </m:sup>
                      </m:sSubSup>
                      <m:r>
                        <a:rPr lang="en-US" sz="1600" i="1">
                          <a:solidFill>
                            <a:schemeClr val="tx1"/>
                          </a:solidFill>
                          <a:latin typeface="Cambria Math" panose="02040503050406030204" pitchFamily="18" charset="0"/>
                        </a:rPr>
                        <m:t>=</m:t>
                      </m:r>
                      <m:sSubSup>
                        <m:sSubSupPr>
                          <m:ctrlPr>
                            <a:rPr lang="en-US" sz="1600" b="0" i="1" smtClean="0">
                              <a:solidFill>
                                <a:schemeClr val="tx1"/>
                              </a:solidFill>
                              <a:latin typeface="Cambria Math" panose="02040503050406030204" pitchFamily="18" charset="0"/>
                            </a:rPr>
                          </m:ctrlPr>
                        </m:sSubSupPr>
                        <m:e>
                          <m:r>
                            <a:rPr lang="en-US" sz="1600" b="0" i="1" smtClean="0">
                              <a:solidFill>
                                <a:schemeClr val="tx1"/>
                              </a:solidFill>
                              <a:latin typeface="Cambria Math" panose="02040503050406030204" pitchFamily="18" charset="0"/>
                            </a:rPr>
                            <m:t>𝐴</m:t>
                          </m:r>
                        </m:e>
                        <m:sub>
                          <m:r>
                            <a:rPr lang="en-US" sz="1600" b="0" i="1" smtClean="0">
                              <a:solidFill>
                                <a:schemeClr val="tx1"/>
                              </a:solidFill>
                              <a:latin typeface="Cambria Math" panose="02040503050406030204" pitchFamily="18" charset="0"/>
                            </a:rPr>
                            <m:t>𝑖</m:t>
                          </m:r>
                        </m:sub>
                        <m:sup>
                          <m:r>
                            <a:rPr lang="en-US" sz="1600" b="0" i="1" smtClean="0">
                              <a:solidFill>
                                <a:schemeClr val="tx1"/>
                              </a:solidFill>
                              <a:latin typeface="Cambria Math" panose="02040503050406030204" pitchFamily="18" charset="0"/>
                            </a:rPr>
                            <m:t>2</m:t>
                          </m:r>
                        </m:sup>
                      </m:sSubSup>
                    </m:oMath>
                  </m:oMathPara>
                </a14:m>
                <a:endParaRPr lang="en-GB" sz="1600" dirty="0">
                  <a:solidFill>
                    <a:schemeClr val="tx1"/>
                  </a:solidFill>
                </a:endParaRPr>
              </a:p>
            </p:txBody>
          </p:sp>
        </mc:Choice>
        <mc:Fallback xmlns="">
          <p:sp>
            <p:nvSpPr>
              <p:cNvPr id="7" name="TextBox 6">
                <a:extLst>
                  <a:ext uri="{FF2B5EF4-FFF2-40B4-BE49-F238E27FC236}">
                    <a16:creationId xmlns:a16="http://schemas.microsoft.com/office/drawing/2014/main" id="{85E837C8-C8AB-4EC9-FCD4-612A08897A51}"/>
                  </a:ext>
                </a:extLst>
              </p:cNvPr>
              <p:cNvSpPr txBox="1">
                <a:spLocks noRot="1" noChangeAspect="1" noMove="1" noResize="1" noEditPoints="1" noAdjustHandles="1" noChangeArrowheads="1" noChangeShapeType="1" noTextEdit="1"/>
              </p:cNvSpPr>
              <p:nvPr/>
            </p:nvSpPr>
            <p:spPr>
              <a:xfrm>
                <a:off x="3995936" y="1648039"/>
                <a:ext cx="3096344" cy="640816"/>
              </a:xfrm>
              <a:prstGeom prst="rect">
                <a:avLst/>
              </a:prstGeom>
              <a:blipFill>
                <a:blip r:embed="rId3"/>
                <a:stretch>
                  <a:fillRect b="-13725"/>
                </a:stretch>
              </a:blipFill>
            </p:spPr>
            <p:txBody>
              <a:bodyPr/>
              <a:lstStyle/>
              <a:p>
                <a:r>
                  <a:rPr lang="en-GB">
                    <a:noFill/>
                  </a:rPr>
                  <a:t> </a:t>
                </a:r>
              </a:p>
            </p:txBody>
          </p:sp>
        </mc:Fallback>
      </mc:AlternateContent>
    </p:spTree>
    <p:extLst>
      <p:ext uri="{BB962C8B-B14F-4D97-AF65-F5344CB8AC3E}">
        <p14:creationId xmlns:p14="http://schemas.microsoft.com/office/powerpoint/2010/main" val="290966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D4896-0273-23C6-DCE0-46F9E88F8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0C560-6D53-0BB2-94CA-00A436D814A7}"/>
              </a:ext>
            </a:extLst>
          </p:cNvPr>
          <p:cNvSpPr>
            <a:spLocks noGrp="1"/>
          </p:cNvSpPr>
          <p:nvPr>
            <p:ph type="title"/>
          </p:nvPr>
        </p:nvSpPr>
        <p:spPr>
          <a:xfrm>
            <a:off x="611560" y="647080"/>
            <a:ext cx="8183083" cy="994172"/>
          </a:xfrm>
        </p:spPr>
        <p:txBody>
          <a:bodyPr/>
          <a:lstStyle/>
          <a:p>
            <a:r>
              <a:rPr lang="en-GB" sz="2800" dirty="0"/>
              <a:t>XTAL requirements</a:t>
            </a:r>
          </a:p>
        </p:txBody>
      </p:sp>
      <p:sp>
        <p:nvSpPr>
          <p:cNvPr id="5" name="Content Placeholder 2">
            <a:extLst>
              <a:ext uri="{FF2B5EF4-FFF2-40B4-BE49-F238E27FC236}">
                <a16:creationId xmlns:a16="http://schemas.microsoft.com/office/drawing/2014/main" id="{B9B41745-B20D-7B9D-29F7-DFBA2D872221}"/>
              </a:ext>
            </a:extLst>
          </p:cNvPr>
          <p:cNvSpPr txBox="1">
            <a:spLocks/>
          </p:cNvSpPr>
          <p:nvPr/>
        </p:nvSpPr>
        <p:spPr bwMode="auto">
          <a:xfrm>
            <a:off x="589856" y="1772816"/>
            <a:ext cx="7705219"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Autofit/>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r>
              <a:rPr lang="en-GB" sz="2000" kern="0" dirty="0"/>
              <a:t>According to the </a:t>
            </a:r>
            <a:r>
              <a:rPr lang="en-GB" sz="2000" kern="0" dirty="0">
                <a:hlinkClick r:id="rId2"/>
              </a:rPr>
              <a:t>Open Metering Standard </a:t>
            </a:r>
            <a:r>
              <a:rPr lang="en-GB" sz="2000" kern="0" dirty="0"/>
              <a:t>Document Annex Q to</a:t>
            </a:r>
          </a:p>
          <a:p>
            <a:r>
              <a:rPr lang="en-GB" sz="2000" kern="0" dirty="0"/>
              <a:t>Volume 2 Primary Communication Issue 5.0.1 (release 2023-12)</a:t>
            </a:r>
          </a:p>
          <a:p>
            <a:endParaRPr lang="en-GB" sz="1400" kern="0" dirty="0"/>
          </a:p>
          <a:p>
            <a:r>
              <a:rPr lang="en-GB" sz="1800" b="1" dirty="0">
                <a:solidFill>
                  <a:srgbClr val="000000"/>
                </a:solidFill>
                <a:effectLst/>
                <a:latin typeface="Arial" panose="020B0604020202020204" pitchFamily="34" charset="0"/>
              </a:rPr>
              <a:t>Q.F.1 Common Causes and Techniques to Reduce Centre Frequency Drift</a:t>
            </a:r>
            <a:endParaRPr lang="en-GB" sz="1800" dirty="0">
              <a:solidFill>
                <a:srgbClr val="000000"/>
              </a:solidFill>
              <a:effectLst/>
              <a:latin typeface="Arial" panose="020B0604020202020204" pitchFamily="34" charset="0"/>
            </a:endParaRPr>
          </a:p>
          <a:p>
            <a:r>
              <a:rPr lang="en-GB" sz="1800" dirty="0">
                <a:solidFill>
                  <a:srgbClr val="000000"/>
                </a:solidFill>
                <a:effectLst/>
                <a:latin typeface="Arial" panose="020B0604020202020204" pitchFamily="34" charset="0"/>
              </a:rPr>
              <a:t>A common cause of centre frequency drift in the endpoint transmitter stems from impairments on the RF reference clock. Instability on the RF reference clock voltage supply, start-up characteristics of the RF reference clock and heat transfer from transceiver to RF reference clock are some of the most common impairments. […] Even small fluctuations of the voltage will cause noticeably frequency shifts which will translate into centre frequency drift on the transmitted signals. It is therefore important to use a hardware design which insures a stable voltage supply at all times.</a:t>
            </a:r>
          </a:p>
        </p:txBody>
      </p:sp>
    </p:spTree>
    <p:extLst>
      <p:ext uri="{BB962C8B-B14F-4D97-AF65-F5344CB8AC3E}">
        <p14:creationId xmlns:p14="http://schemas.microsoft.com/office/powerpoint/2010/main" val="2344185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DejaVu Sans" pitchFamily="34" charset="0"/>
              </a:rPr>
              <a:t>OFDM Windowing</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8" name="Content Placeholder 2">
            <a:extLst>
              <a:ext uri="{FF2B5EF4-FFF2-40B4-BE49-F238E27FC236}">
                <a16:creationId xmlns:a16="http://schemas.microsoft.com/office/drawing/2014/main" id="{2CC30290-D59D-D355-B88B-7C8F42FF29B4}"/>
              </a:ext>
            </a:extLst>
          </p:cNvPr>
          <p:cNvSpPr>
            <a:spLocks noGrp="1"/>
          </p:cNvSpPr>
          <p:nvPr>
            <p:ph idx="1"/>
          </p:nvPr>
        </p:nvSpPr>
        <p:spPr>
          <a:xfrm>
            <a:off x="323528" y="1584541"/>
            <a:ext cx="4591075" cy="2298585"/>
          </a:xfrm>
        </p:spPr>
        <p:txBody>
          <a:bodyPr>
            <a:noAutofit/>
          </a:bodyPr>
          <a:lstStyle/>
          <a:p>
            <a:r>
              <a:rPr lang="en-GB" sz="1600" dirty="0"/>
              <a:t>SUN OFDM does not currently specify any windowing between symbols</a:t>
            </a:r>
          </a:p>
          <a:p>
            <a:r>
              <a:rPr lang="en-GB" sz="1600" dirty="0"/>
              <a:t>We propose that this is changed for the next revision of the SUN OFDM specification. This change would also carry over to SUN OFDM VLR</a:t>
            </a:r>
          </a:p>
          <a:p>
            <a:r>
              <a:rPr lang="en-GB" sz="1600" dirty="0"/>
              <a:t>A linear ramp for the first half of the CP is sufficient</a:t>
            </a:r>
          </a:p>
        </p:txBody>
      </p:sp>
      <p:pic>
        <p:nvPicPr>
          <p:cNvPr id="9" name="Picture 8" descr="A diagram of a cross with arrows&#10;&#10;Description automatically generated">
            <a:extLst>
              <a:ext uri="{FF2B5EF4-FFF2-40B4-BE49-F238E27FC236}">
                <a16:creationId xmlns:a16="http://schemas.microsoft.com/office/drawing/2014/main" id="{737F2E83-EE17-4B50-0A54-8757A4F870F7}"/>
              </a:ext>
            </a:extLst>
          </p:cNvPr>
          <p:cNvPicPr>
            <a:picLocks noChangeAspect="1"/>
          </p:cNvPicPr>
          <p:nvPr/>
        </p:nvPicPr>
        <p:blipFill>
          <a:blip r:embed="rId2"/>
          <a:stretch>
            <a:fillRect/>
          </a:stretch>
        </p:blipFill>
        <p:spPr>
          <a:xfrm>
            <a:off x="289928" y="5549694"/>
            <a:ext cx="4135756" cy="781198"/>
          </a:xfrm>
          <a:prstGeom prst="rect">
            <a:avLst/>
          </a:prstGeom>
        </p:spPr>
      </p:pic>
      <p:graphicFrame>
        <p:nvGraphicFramePr>
          <p:cNvPr id="10" name="Table 9">
            <a:extLst>
              <a:ext uri="{FF2B5EF4-FFF2-40B4-BE49-F238E27FC236}">
                <a16:creationId xmlns:a16="http://schemas.microsoft.com/office/drawing/2014/main" id="{F67CC0B4-617A-1085-45C7-792BCB8309E1}"/>
              </a:ext>
            </a:extLst>
          </p:cNvPr>
          <p:cNvGraphicFramePr>
            <a:graphicFrameLocks noGrp="1"/>
          </p:cNvGraphicFramePr>
          <p:nvPr/>
        </p:nvGraphicFramePr>
        <p:xfrm>
          <a:off x="436244" y="4224942"/>
          <a:ext cx="4135755" cy="1130300"/>
        </p:xfrm>
        <a:graphic>
          <a:graphicData uri="http://schemas.openxmlformats.org/drawingml/2006/table">
            <a:tbl>
              <a:tblPr firstRow="1" firstCol="1" bandRow="1">
                <a:tableStyleId>{5C22544A-7EE6-4342-B048-85BDC9FD1C3A}</a:tableStyleId>
              </a:tblPr>
              <a:tblGrid>
                <a:gridCol w="1378585">
                  <a:extLst>
                    <a:ext uri="{9D8B030D-6E8A-4147-A177-3AD203B41FA5}">
                      <a16:colId xmlns:a16="http://schemas.microsoft.com/office/drawing/2014/main" val="2671713708"/>
                    </a:ext>
                  </a:extLst>
                </a:gridCol>
                <a:gridCol w="1378585">
                  <a:extLst>
                    <a:ext uri="{9D8B030D-6E8A-4147-A177-3AD203B41FA5}">
                      <a16:colId xmlns:a16="http://schemas.microsoft.com/office/drawing/2014/main" val="995092725"/>
                    </a:ext>
                  </a:extLst>
                </a:gridCol>
                <a:gridCol w="1378585">
                  <a:extLst>
                    <a:ext uri="{9D8B030D-6E8A-4147-A177-3AD203B41FA5}">
                      <a16:colId xmlns:a16="http://schemas.microsoft.com/office/drawing/2014/main" val="2022080656"/>
                    </a:ext>
                  </a:extLst>
                </a:gridCol>
              </a:tblGrid>
              <a:tr h="187325">
                <a:tc>
                  <a:txBody>
                    <a:bodyPr/>
                    <a:lstStyle/>
                    <a:p>
                      <a:r>
                        <a:rPr lang="en-US" sz="1200">
                          <a:effectLst/>
                        </a:rPr>
                        <a:t>Base Symbol Duration</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CP Duration</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Symbol Duration</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403317"/>
                  </a:ext>
                </a:extLst>
              </a:tr>
              <a:tr h="194945">
                <a:tc>
                  <a:txBody>
                    <a:bodyPr/>
                    <a:lstStyle/>
                    <a:p>
                      <a:r>
                        <a:rPr lang="en-US" sz="1200">
                          <a:effectLst/>
                        </a:rPr>
                        <a:t>96 us</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24 us</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120 us</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0941643"/>
                  </a:ext>
                </a:extLst>
              </a:tr>
              <a:tr h="194945">
                <a:tc>
                  <a:txBody>
                    <a:bodyPr/>
                    <a:lstStyle/>
                    <a:p>
                      <a:r>
                        <a:rPr lang="en-US" sz="1200">
                          <a:effectLst/>
                        </a:rPr>
                        <a:t>48 us</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12 us</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60 us</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377457"/>
                  </a:ext>
                </a:extLst>
              </a:tr>
              <a:tr h="187325">
                <a:tc>
                  <a:txBody>
                    <a:bodyPr/>
                    <a:lstStyle/>
                    <a:p>
                      <a:r>
                        <a:rPr lang="en-US" sz="1200">
                          <a:effectLst/>
                        </a:rPr>
                        <a:t>24 us</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6 us</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30 us</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9671132"/>
                  </a:ext>
                </a:extLst>
              </a:tr>
              <a:tr h="187325">
                <a:tc>
                  <a:txBody>
                    <a:bodyPr/>
                    <a:lstStyle/>
                    <a:p>
                      <a:r>
                        <a:rPr lang="en-US" sz="1200">
                          <a:effectLst/>
                        </a:rPr>
                        <a:t>12 us</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3 us</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15 us</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0920938"/>
                  </a:ext>
                </a:extLst>
              </a:tr>
            </a:tbl>
          </a:graphicData>
        </a:graphic>
      </p:graphicFrame>
      <p:pic>
        <p:nvPicPr>
          <p:cNvPr id="16" name="Picture 15" descr="A graph of a frequency&#10;&#10;AI-generated content may be incorrect.">
            <a:extLst>
              <a:ext uri="{FF2B5EF4-FFF2-40B4-BE49-F238E27FC236}">
                <a16:creationId xmlns:a16="http://schemas.microsoft.com/office/drawing/2014/main" id="{E1EE1122-4751-DB67-A6FB-3CEE75A5D756}"/>
              </a:ext>
            </a:extLst>
          </p:cNvPr>
          <p:cNvPicPr>
            <a:picLocks noChangeAspect="1"/>
          </p:cNvPicPr>
          <p:nvPr/>
        </p:nvPicPr>
        <p:blipFill>
          <a:blip r:embed="rId3"/>
          <a:stretch>
            <a:fillRect/>
          </a:stretch>
        </p:blipFill>
        <p:spPr>
          <a:xfrm>
            <a:off x="4951312" y="3925767"/>
            <a:ext cx="3680453" cy="2760340"/>
          </a:xfrm>
          <a:prstGeom prst="rect">
            <a:avLst/>
          </a:prstGeom>
        </p:spPr>
      </p:pic>
      <p:pic>
        <p:nvPicPr>
          <p:cNvPr id="20" name="Picture 19" descr="A graph of a frequency&#10;&#10;AI-generated content may be incorrect.">
            <a:extLst>
              <a:ext uri="{FF2B5EF4-FFF2-40B4-BE49-F238E27FC236}">
                <a16:creationId xmlns:a16="http://schemas.microsoft.com/office/drawing/2014/main" id="{A966564D-7618-6DFA-A6FB-6DB666175355}"/>
              </a:ext>
            </a:extLst>
          </p:cNvPr>
          <p:cNvPicPr>
            <a:picLocks noChangeAspect="1"/>
          </p:cNvPicPr>
          <p:nvPr/>
        </p:nvPicPr>
        <p:blipFill>
          <a:blip r:embed="rId4"/>
          <a:stretch>
            <a:fillRect/>
          </a:stretch>
        </p:blipFill>
        <p:spPr>
          <a:xfrm>
            <a:off x="4932958" y="1268760"/>
            <a:ext cx="3680453" cy="2760340"/>
          </a:xfrm>
          <a:prstGeom prst="rect">
            <a:avLst/>
          </a:prstGeom>
        </p:spPr>
      </p:pic>
    </p:spTree>
    <p:extLst>
      <p:ext uri="{BB962C8B-B14F-4D97-AF65-F5344CB8AC3E}">
        <p14:creationId xmlns:p14="http://schemas.microsoft.com/office/powerpoint/2010/main" val="123548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DejaVu Sans" pitchFamily="34" charset="0"/>
              </a:rPr>
              <a:t>Linear Congruential Generator</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0C347CE-876C-D85D-69DC-27A5C3C97CDD}"/>
                  </a:ext>
                </a:extLst>
              </p:cNvPr>
              <p:cNvSpPr>
                <a:spLocks noGrp="1"/>
              </p:cNvSpPr>
              <p:nvPr>
                <p:ph idx="1"/>
              </p:nvPr>
            </p:nvSpPr>
            <p:spPr>
              <a:xfrm>
                <a:off x="776070" y="1844825"/>
                <a:ext cx="7764463" cy="4464496"/>
              </a:xfrm>
            </p:spPr>
            <p:txBody>
              <a:bodyPr/>
              <a:lstStyle/>
              <a:p>
                <a:r>
                  <a:rPr lang="en-GB" sz="1400" dirty="0">
                    <a:hlinkClick r:id="rId2"/>
                  </a:rPr>
                  <a:t>https://en.wikipedia.org/wiki/Linear_congruential_generator</a:t>
                </a:r>
                <a:r>
                  <a:rPr lang="en-GB" sz="1400" dirty="0"/>
                  <a:t> is an iterative algorithm that yields a sequence of pseudo-randomized numbers</a:t>
                </a:r>
              </a:p>
              <a:p>
                <a:r>
                  <a:rPr lang="en-GB" sz="1400" dirty="0"/>
                  <a:t>General case:</a:t>
                </a:r>
              </a:p>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𝑛</m:t>
                          </m:r>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m:t>
                          </m:r>
                          <m:r>
                            <a:rPr lang="en-US" sz="1400" b="0" i="1" smtClean="0">
                              <a:latin typeface="Cambria Math" panose="02040503050406030204" pitchFamily="18" charset="0"/>
                            </a:rPr>
                            <m:t>𝑎𝑋</m:t>
                          </m:r>
                        </m:e>
                        <m:sub>
                          <m:r>
                            <a:rPr lang="en-US" sz="1400" b="0" i="1" smtClean="0">
                              <a:latin typeface="Cambria Math" panose="02040503050406030204" pitchFamily="18" charset="0"/>
                            </a:rPr>
                            <m:t>𝑛</m:t>
                          </m:r>
                          <m:r>
                            <a:rPr lang="en-US" sz="1400" b="0" i="1" smtClean="0">
                              <a:latin typeface="Cambria Math" panose="02040503050406030204" pitchFamily="18" charset="0"/>
                            </a:rPr>
                            <m:t> </m:t>
                          </m:r>
                        </m:sub>
                      </m:sSub>
                      <m:r>
                        <a:rPr lang="en-US" sz="1400" b="0" i="1" smtClean="0">
                          <a:latin typeface="Cambria Math" panose="02040503050406030204" pitchFamily="18" charset="0"/>
                        </a:rPr>
                        <m:t>+</m:t>
                      </m:r>
                      <m:r>
                        <a:rPr lang="en-US" sz="1400" b="0" i="1" smtClean="0">
                          <a:latin typeface="Cambria Math" panose="02040503050406030204" pitchFamily="18" charset="0"/>
                        </a:rPr>
                        <m:t>𝑐</m:t>
                      </m:r>
                      <m:r>
                        <a:rPr lang="en-US" sz="1400" b="0" i="1" smtClean="0">
                          <a:latin typeface="Cambria Math" panose="02040503050406030204" pitchFamily="18" charset="0"/>
                        </a:rPr>
                        <m:t>) </m:t>
                      </m:r>
                      <m:r>
                        <a:rPr lang="en-US" sz="1400" b="0" i="1" smtClean="0">
                          <a:latin typeface="Cambria Math" panose="02040503050406030204" pitchFamily="18" charset="0"/>
                        </a:rPr>
                        <m:t>𝑚𝑜𝑑</m:t>
                      </m:r>
                      <m:r>
                        <a:rPr lang="en-US" sz="1400" b="0" i="1" smtClean="0">
                          <a:latin typeface="Cambria Math" panose="02040503050406030204" pitchFamily="18" charset="0"/>
                        </a:rPr>
                        <m:t> </m:t>
                      </m:r>
                      <m:r>
                        <a:rPr lang="en-US" sz="1400" b="0" i="1" smtClean="0">
                          <a:latin typeface="Cambria Math" panose="02040503050406030204" pitchFamily="18" charset="0"/>
                        </a:rPr>
                        <m:t>𝑚</m:t>
                      </m:r>
                      <m:r>
                        <a:rPr lang="en-US" sz="1400" b="0" i="1" smtClean="0">
                          <a:latin typeface="Cambria Math" panose="02040503050406030204" pitchFamily="18" charset="0"/>
                        </a:rPr>
                        <m:t>)</m:t>
                      </m:r>
                    </m:oMath>
                  </m:oMathPara>
                </a14:m>
                <a:endParaRPr lang="en-US" sz="1400" b="0" dirty="0"/>
              </a:p>
              <a:p>
                <a:r>
                  <a:rPr lang="en-GB" sz="1400" dirty="0"/>
                  <a:t>Additionally, numbers are re-rolled if falling outside the number of active tones defined by each of the operating modes or if the number is the DC tone</a:t>
                </a:r>
              </a:p>
              <a:p>
                <a:endParaRPr lang="en-GB" sz="1400" dirty="0"/>
              </a:p>
              <a:p>
                <a:r>
                  <a:rPr lang="en-GB" sz="1400" dirty="0"/>
                  <a:t>For SUN OFDM VLR, we can select some specific values for a, c and m = 2*N_DFT</a:t>
                </a:r>
              </a:p>
              <a:p>
                <a:endParaRPr lang="en-GB" sz="1400" dirty="0"/>
              </a:p>
            </p:txBody>
          </p:sp>
        </mc:Choice>
        <mc:Fallback xmlns="">
          <p:sp>
            <p:nvSpPr>
              <p:cNvPr id="5" name="Content Placeholder 4">
                <a:extLst>
                  <a:ext uri="{FF2B5EF4-FFF2-40B4-BE49-F238E27FC236}">
                    <a16:creationId xmlns:a16="http://schemas.microsoft.com/office/drawing/2014/main" id="{70C347CE-876C-D85D-69DC-27A5C3C97CDD}"/>
                  </a:ext>
                </a:extLst>
              </p:cNvPr>
              <p:cNvSpPr>
                <a:spLocks noGrp="1" noRot="1" noChangeAspect="1" noMove="1" noResize="1" noEditPoints="1" noAdjustHandles="1" noChangeArrowheads="1" noChangeShapeType="1" noTextEdit="1"/>
              </p:cNvSpPr>
              <p:nvPr>
                <p:ph idx="1"/>
              </p:nvPr>
            </p:nvSpPr>
            <p:spPr>
              <a:xfrm>
                <a:off x="776070" y="1844825"/>
                <a:ext cx="7764463" cy="4464496"/>
              </a:xfrm>
              <a:blipFill>
                <a:blip r:embed="rId3"/>
                <a:stretch>
                  <a:fillRect l="-163" t="-284"/>
                </a:stretch>
              </a:blipFill>
            </p:spPr>
            <p:txBody>
              <a:bodyPr/>
              <a:lstStyle/>
              <a:p>
                <a:r>
                  <a:rPr lang="en-GB">
                    <a:noFill/>
                  </a:rPr>
                  <a:t> </a:t>
                </a:r>
              </a:p>
            </p:txBody>
          </p:sp>
        </mc:Fallback>
      </mc:AlternateContent>
      <p:graphicFrame>
        <p:nvGraphicFramePr>
          <p:cNvPr id="8" name="Table 7">
            <a:extLst>
              <a:ext uri="{FF2B5EF4-FFF2-40B4-BE49-F238E27FC236}">
                <a16:creationId xmlns:a16="http://schemas.microsoft.com/office/drawing/2014/main" id="{2531EC15-8AC6-2262-DC92-47F0BCE81BC9}"/>
              </a:ext>
            </a:extLst>
          </p:cNvPr>
          <p:cNvGraphicFramePr>
            <a:graphicFrameLocks noGrp="1"/>
          </p:cNvGraphicFramePr>
          <p:nvPr/>
        </p:nvGraphicFramePr>
        <p:xfrm>
          <a:off x="804962" y="4405649"/>
          <a:ext cx="1545380" cy="1722059"/>
        </p:xfrm>
        <a:graphic>
          <a:graphicData uri="http://schemas.openxmlformats.org/drawingml/2006/table">
            <a:tbl>
              <a:tblPr firstRow="1" firstCol="1" bandRow="1">
                <a:tableStyleId>{5C22544A-7EE6-4342-B048-85BDC9FD1C3A}</a:tableStyleId>
              </a:tblPr>
              <a:tblGrid>
                <a:gridCol w="681284">
                  <a:extLst>
                    <a:ext uri="{9D8B030D-6E8A-4147-A177-3AD203B41FA5}">
                      <a16:colId xmlns:a16="http://schemas.microsoft.com/office/drawing/2014/main" val="2953521275"/>
                    </a:ext>
                  </a:extLst>
                </a:gridCol>
                <a:gridCol w="864096">
                  <a:extLst>
                    <a:ext uri="{9D8B030D-6E8A-4147-A177-3AD203B41FA5}">
                      <a16:colId xmlns:a16="http://schemas.microsoft.com/office/drawing/2014/main" val="3712485013"/>
                    </a:ext>
                  </a:extLst>
                </a:gridCol>
              </a:tblGrid>
              <a:tr h="247487">
                <a:tc>
                  <a:txBody>
                    <a:bodyPr/>
                    <a:lstStyle/>
                    <a:p>
                      <a:pPr>
                        <a:tabLst>
                          <a:tab pos="1241425" algn="r"/>
                        </a:tabLst>
                      </a:pPr>
                      <a:r>
                        <a:rPr lang="en-US" sz="1200">
                          <a:effectLst/>
                        </a:rPr>
                        <a:t>Index	</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dirty="0">
                          <a:effectLst/>
                        </a:rPr>
                        <a:t>a</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729933151"/>
                  </a:ext>
                </a:extLst>
              </a:tr>
              <a:tr h="190849">
                <a:tc>
                  <a:txBody>
                    <a:bodyPr/>
                    <a:lstStyle/>
                    <a:p>
                      <a:r>
                        <a:rPr lang="en-US" sz="1200" dirty="0">
                          <a:effectLst/>
                        </a:rPr>
                        <a:t>0</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dirty="0">
                          <a:effectLst/>
                        </a:rPr>
                        <a:t>17</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5772037"/>
                  </a:ext>
                </a:extLst>
              </a:tr>
              <a:tr h="183389">
                <a:tc>
                  <a:txBody>
                    <a:bodyPr/>
                    <a:lstStyle/>
                    <a:p>
                      <a:r>
                        <a:rPr lang="en-US" sz="1200" dirty="0">
                          <a:effectLst/>
                        </a:rPr>
                        <a:t>1</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29</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6697550"/>
                  </a:ext>
                </a:extLst>
              </a:tr>
              <a:tr h="183389">
                <a:tc>
                  <a:txBody>
                    <a:bodyPr/>
                    <a:lstStyle/>
                    <a:p>
                      <a:r>
                        <a:rPr lang="en-US" sz="1200" dirty="0">
                          <a:effectLst/>
                        </a:rPr>
                        <a:t>2</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37</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7111816"/>
                  </a:ext>
                </a:extLst>
              </a:tr>
              <a:tr h="183389">
                <a:tc>
                  <a:txBody>
                    <a:bodyPr/>
                    <a:lstStyle/>
                    <a:p>
                      <a:r>
                        <a:rPr lang="en-US" sz="1200" dirty="0">
                          <a:effectLst/>
                        </a:rPr>
                        <a:t>3</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41</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2689118"/>
                  </a:ext>
                </a:extLst>
              </a:tr>
              <a:tr h="183389">
                <a:tc>
                  <a:txBody>
                    <a:bodyPr/>
                    <a:lstStyle/>
                    <a:p>
                      <a:r>
                        <a:rPr lang="en-US" sz="1200" dirty="0">
                          <a:effectLst/>
                        </a:rPr>
                        <a:t>4</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53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6072608"/>
                  </a:ext>
                </a:extLst>
              </a:tr>
              <a:tr h="183389">
                <a:tc>
                  <a:txBody>
                    <a:bodyPr/>
                    <a:lstStyle/>
                    <a:p>
                      <a:r>
                        <a:rPr lang="en-US" sz="1200" dirty="0">
                          <a:effectLst/>
                        </a:rPr>
                        <a:t>5</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61</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5679294"/>
                  </a:ext>
                </a:extLst>
              </a:tr>
              <a:tr h="183389">
                <a:tc>
                  <a:txBody>
                    <a:bodyPr/>
                    <a:lstStyle/>
                    <a:p>
                      <a:r>
                        <a:rPr lang="en-US" sz="1200" dirty="0">
                          <a:effectLst/>
                        </a:rPr>
                        <a:t>6</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73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9447456"/>
                  </a:ext>
                </a:extLst>
              </a:tr>
              <a:tr h="183389">
                <a:tc>
                  <a:txBody>
                    <a:bodyPr/>
                    <a:lstStyle/>
                    <a:p>
                      <a:r>
                        <a:rPr lang="en-US" sz="1200" dirty="0">
                          <a:effectLst/>
                        </a:rPr>
                        <a:t>7</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dirty="0">
                          <a:effectLst/>
                        </a:rPr>
                        <a:t>89</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5309869"/>
                  </a:ext>
                </a:extLst>
              </a:tr>
            </a:tbl>
          </a:graphicData>
        </a:graphic>
      </p:graphicFrame>
      <p:graphicFrame>
        <p:nvGraphicFramePr>
          <p:cNvPr id="10" name="Table 9">
            <a:extLst>
              <a:ext uri="{FF2B5EF4-FFF2-40B4-BE49-F238E27FC236}">
                <a16:creationId xmlns:a16="http://schemas.microsoft.com/office/drawing/2014/main" id="{B56916B0-508A-9FAF-B4CA-B7579424F412}"/>
              </a:ext>
            </a:extLst>
          </p:cNvPr>
          <p:cNvGraphicFramePr>
            <a:graphicFrameLocks noGrp="1"/>
          </p:cNvGraphicFramePr>
          <p:nvPr/>
        </p:nvGraphicFramePr>
        <p:xfrm>
          <a:off x="2789131" y="4405652"/>
          <a:ext cx="4293870" cy="2011680"/>
        </p:xfrm>
        <a:graphic>
          <a:graphicData uri="http://schemas.openxmlformats.org/drawingml/2006/table">
            <a:tbl>
              <a:tblPr firstRow="1" firstCol="1" bandRow="1">
                <a:tableStyleId>{5C22544A-7EE6-4342-B048-85BDC9FD1C3A}</a:tableStyleId>
              </a:tblPr>
              <a:tblGrid>
                <a:gridCol w="715645">
                  <a:extLst>
                    <a:ext uri="{9D8B030D-6E8A-4147-A177-3AD203B41FA5}">
                      <a16:colId xmlns:a16="http://schemas.microsoft.com/office/drawing/2014/main" val="3870382043"/>
                    </a:ext>
                  </a:extLst>
                </a:gridCol>
                <a:gridCol w="715645">
                  <a:extLst>
                    <a:ext uri="{9D8B030D-6E8A-4147-A177-3AD203B41FA5}">
                      <a16:colId xmlns:a16="http://schemas.microsoft.com/office/drawing/2014/main" val="2760193481"/>
                    </a:ext>
                  </a:extLst>
                </a:gridCol>
                <a:gridCol w="715645">
                  <a:extLst>
                    <a:ext uri="{9D8B030D-6E8A-4147-A177-3AD203B41FA5}">
                      <a16:colId xmlns:a16="http://schemas.microsoft.com/office/drawing/2014/main" val="3753405710"/>
                    </a:ext>
                  </a:extLst>
                </a:gridCol>
                <a:gridCol w="715645">
                  <a:extLst>
                    <a:ext uri="{9D8B030D-6E8A-4147-A177-3AD203B41FA5}">
                      <a16:colId xmlns:a16="http://schemas.microsoft.com/office/drawing/2014/main" val="602754710"/>
                    </a:ext>
                  </a:extLst>
                </a:gridCol>
                <a:gridCol w="715645">
                  <a:extLst>
                    <a:ext uri="{9D8B030D-6E8A-4147-A177-3AD203B41FA5}">
                      <a16:colId xmlns:a16="http://schemas.microsoft.com/office/drawing/2014/main" val="4189230171"/>
                    </a:ext>
                  </a:extLst>
                </a:gridCol>
                <a:gridCol w="715645">
                  <a:extLst>
                    <a:ext uri="{9D8B030D-6E8A-4147-A177-3AD203B41FA5}">
                      <a16:colId xmlns:a16="http://schemas.microsoft.com/office/drawing/2014/main" val="3832219023"/>
                    </a:ext>
                  </a:extLst>
                </a:gridCol>
              </a:tblGrid>
              <a:tr h="0">
                <a:tc>
                  <a:txBody>
                    <a:bodyPr/>
                    <a:lstStyle/>
                    <a:p>
                      <a:r>
                        <a:rPr lang="en-US" sz="1200" dirty="0">
                          <a:effectLst/>
                        </a:rPr>
                        <a:t>Index</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dirty="0">
                          <a:effectLst/>
                        </a:rPr>
                        <a:t>c</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dirty="0">
                          <a:effectLst/>
                        </a:rPr>
                        <a:t>Index</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dirty="0">
                          <a:effectLst/>
                        </a:rPr>
                        <a:t>c</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Index</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dirty="0">
                          <a:effectLst/>
                        </a:rPr>
                        <a:t>c</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990159127"/>
                  </a:ext>
                </a:extLst>
              </a:tr>
              <a:tr h="0">
                <a:tc>
                  <a:txBody>
                    <a:bodyPr/>
                    <a:lstStyle/>
                    <a:p>
                      <a:r>
                        <a:rPr lang="en-US" sz="1200" dirty="0">
                          <a:effectLst/>
                        </a:rPr>
                        <a:t>0</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10</a:t>
                      </a:r>
                      <a:endParaRPr lang="en-NO"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r>
                        <a:rPr lang="en-US" sz="1200">
                          <a:effectLst/>
                        </a:rPr>
                        <a:t>37</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20</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79</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1498308"/>
                  </a:ext>
                </a:extLst>
              </a:tr>
              <a:tr h="0">
                <a:tc>
                  <a:txBody>
                    <a:bodyPr/>
                    <a:lstStyle/>
                    <a:p>
                      <a:r>
                        <a:rPr lang="en-US" sz="1200">
                          <a:effectLst/>
                        </a:rPr>
                        <a:t>1</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5</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11</a:t>
                      </a:r>
                      <a:endParaRPr lang="en-NO"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r>
                        <a:rPr lang="en-US" sz="1200">
                          <a:effectLst/>
                        </a:rPr>
                        <a:t>41</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21</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83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0237733"/>
                  </a:ext>
                </a:extLst>
              </a:tr>
              <a:tr h="0">
                <a:tc>
                  <a:txBody>
                    <a:bodyPr/>
                    <a:lstStyle/>
                    <a:p>
                      <a:r>
                        <a:rPr lang="en-US" sz="1200">
                          <a:effectLst/>
                        </a:rPr>
                        <a:t>2</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dirty="0">
                          <a:effectLst/>
                        </a:rPr>
                        <a:t>7</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12</a:t>
                      </a:r>
                      <a:endParaRPr lang="en-NO"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r>
                        <a:rPr lang="en-US" sz="1200">
                          <a:effectLst/>
                        </a:rPr>
                        <a:t>43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22</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89</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5744248"/>
                  </a:ext>
                </a:extLst>
              </a:tr>
              <a:tr h="0">
                <a:tc>
                  <a:txBody>
                    <a:bodyPr/>
                    <a:lstStyle/>
                    <a:p>
                      <a:r>
                        <a:rPr lang="en-US" sz="1200">
                          <a:effectLst/>
                        </a:rPr>
                        <a:t>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11</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13</a:t>
                      </a:r>
                      <a:endParaRPr lang="en-NO"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r>
                        <a:rPr lang="en-US" sz="1200">
                          <a:effectLst/>
                        </a:rPr>
                        <a:t>47</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97</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2362154"/>
                  </a:ext>
                </a:extLst>
              </a:tr>
              <a:tr h="0">
                <a:tc>
                  <a:txBody>
                    <a:bodyPr/>
                    <a:lstStyle/>
                    <a:p>
                      <a:r>
                        <a:rPr lang="en-US" sz="1200">
                          <a:effectLst/>
                        </a:rPr>
                        <a:t>4</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13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14</a:t>
                      </a:r>
                      <a:endParaRPr lang="en-NO"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r>
                        <a:rPr lang="en-US" sz="1200">
                          <a:effectLst/>
                        </a:rPr>
                        <a:t>53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24</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101</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7495333"/>
                  </a:ext>
                </a:extLst>
              </a:tr>
              <a:tr h="0">
                <a:tc>
                  <a:txBody>
                    <a:bodyPr/>
                    <a:lstStyle/>
                    <a:p>
                      <a:r>
                        <a:rPr lang="en-US" sz="1200">
                          <a:effectLst/>
                        </a:rPr>
                        <a:t>5</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17</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15</a:t>
                      </a:r>
                      <a:endParaRPr lang="en-NO"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r>
                        <a:rPr lang="en-US" sz="1200" dirty="0">
                          <a:effectLst/>
                        </a:rPr>
                        <a:t>59</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25</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dirty="0">
                          <a:effectLst/>
                        </a:rPr>
                        <a:t>103</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3403008"/>
                  </a:ext>
                </a:extLst>
              </a:tr>
              <a:tr h="0">
                <a:tc>
                  <a:txBody>
                    <a:bodyPr/>
                    <a:lstStyle/>
                    <a:p>
                      <a:r>
                        <a:rPr lang="en-US" sz="1200" dirty="0">
                          <a:effectLst/>
                        </a:rPr>
                        <a:t>6</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19</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16</a:t>
                      </a:r>
                      <a:endParaRPr lang="en-NO"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r>
                        <a:rPr lang="en-US" sz="1200">
                          <a:effectLst/>
                        </a:rPr>
                        <a:t>61</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26</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107</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5966203"/>
                  </a:ext>
                </a:extLst>
              </a:tr>
              <a:tr h="0">
                <a:tc>
                  <a:txBody>
                    <a:bodyPr/>
                    <a:lstStyle/>
                    <a:p>
                      <a:r>
                        <a:rPr lang="en-US" sz="1200">
                          <a:effectLst/>
                        </a:rPr>
                        <a:t>7</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23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17</a:t>
                      </a:r>
                      <a:endParaRPr lang="en-NO"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r>
                        <a:rPr lang="en-US" sz="1200" dirty="0">
                          <a:effectLst/>
                        </a:rPr>
                        <a:t>67</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27</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109</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4426614"/>
                  </a:ext>
                </a:extLst>
              </a:tr>
              <a:tr h="0">
                <a:tc>
                  <a:txBody>
                    <a:bodyPr/>
                    <a:lstStyle/>
                    <a:p>
                      <a:r>
                        <a:rPr lang="en-US" sz="1200">
                          <a:effectLst/>
                        </a:rPr>
                        <a:t>8</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29</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18</a:t>
                      </a:r>
                      <a:endParaRPr lang="en-NO"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r>
                        <a:rPr lang="en-US" sz="1200">
                          <a:effectLst/>
                        </a:rPr>
                        <a:t>71</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a:effectLst/>
                        </a:rPr>
                        <a:t>28</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113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3439870"/>
                  </a:ext>
                </a:extLst>
              </a:tr>
              <a:tr h="0">
                <a:tc>
                  <a:txBody>
                    <a:bodyPr/>
                    <a:lstStyle/>
                    <a:p>
                      <a:r>
                        <a:rPr lang="en-US" sz="1200" dirty="0">
                          <a:effectLst/>
                        </a:rPr>
                        <a:t>9</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a:effectLst/>
                        </a:rPr>
                        <a:t>31</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19</a:t>
                      </a:r>
                      <a:endParaRPr lang="en-NO" sz="1200" dirty="0">
                        <a:effectLst/>
                        <a:latin typeface="Calibri" panose="020F0502020204030204" pitchFamily="34" charset="0"/>
                        <a:ea typeface="+mn-ea"/>
                        <a:cs typeface="Times New Roman" panose="02020603050405020304" pitchFamily="18" charset="0"/>
                      </a:endParaRPr>
                    </a:p>
                  </a:txBody>
                  <a:tcPr marL="68580" marR="68580" marT="0" marB="0">
                    <a:solidFill>
                      <a:srgbClr val="92D050"/>
                    </a:solidFill>
                  </a:tcPr>
                </a:tc>
                <a:tc>
                  <a:txBody>
                    <a:bodyPr/>
                    <a:lstStyle/>
                    <a:p>
                      <a:r>
                        <a:rPr lang="en-US" sz="1200">
                          <a:effectLst/>
                        </a:rPr>
                        <a:t>73</a:t>
                      </a:r>
                      <a:endParaRPr lang="en-NO"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200" dirty="0">
                          <a:effectLst/>
                        </a:rPr>
                        <a:t>29</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r>
                        <a:rPr lang="en-US" sz="1200" dirty="0">
                          <a:effectLst/>
                        </a:rPr>
                        <a:t>127</a:t>
                      </a:r>
                      <a:endParaRPr lang="en-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4133874"/>
                  </a:ext>
                </a:extLst>
              </a:tr>
            </a:tbl>
          </a:graphicData>
        </a:graphic>
      </p:graphicFrame>
    </p:spTree>
    <p:extLst>
      <p:ext uri="{BB962C8B-B14F-4D97-AF65-F5344CB8AC3E}">
        <p14:creationId xmlns:p14="http://schemas.microsoft.com/office/powerpoint/2010/main" val="603908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E3D33-D412-4B99-0817-E94F2103F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77EE1-0A8C-306A-6EED-56029D53F415}"/>
              </a:ext>
            </a:extLst>
          </p:cNvPr>
          <p:cNvSpPr>
            <a:spLocks noGrp="1"/>
          </p:cNvSpPr>
          <p:nvPr>
            <p:ph type="title"/>
          </p:nvPr>
        </p:nvSpPr>
        <p:spPr/>
        <p:txBody>
          <a:bodyPr/>
          <a:lstStyle/>
          <a:p>
            <a:r>
              <a:rPr lang="en-US" dirty="0">
                <a:cs typeface="DejaVu Sans" pitchFamily="34" charset="0"/>
              </a:rPr>
              <a:t>Linear Congruential Generator</a:t>
            </a:r>
          </a:p>
        </p:txBody>
      </p:sp>
      <p:sp>
        <p:nvSpPr>
          <p:cNvPr id="4" name="Slide Number Placeholder 3">
            <a:extLst>
              <a:ext uri="{FF2B5EF4-FFF2-40B4-BE49-F238E27FC236}">
                <a16:creationId xmlns:a16="http://schemas.microsoft.com/office/drawing/2014/main" id="{9158B9C3-9295-BA62-F7F4-D2C00A0B9C7B}"/>
              </a:ext>
            </a:extLst>
          </p:cNvPr>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8AAB739-A75B-8F13-70E3-1CD9B6AF4B52}"/>
                  </a:ext>
                </a:extLst>
              </p:cNvPr>
              <p:cNvSpPr>
                <a:spLocks noGrp="1"/>
              </p:cNvSpPr>
              <p:nvPr>
                <p:ph idx="1"/>
              </p:nvPr>
            </p:nvSpPr>
            <p:spPr>
              <a:xfrm>
                <a:off x="776070" y="1844824"/>
                <a:ext cx="7764463" cy="4608511"/>
              </a:xfrm>
            </p:spPr>
            <p:txBody>
              <a:bodyPr/>
              <a:lstStyle/>
              <a:p>
                <a:r>
                  <a:rPr lang="en-GB" sz="1400" dirty="0"/>
                  <a:t>There are 8*30 = 240 different hopping sequences available</a:t>
                </a:r>
              </a:p>
              <a:p>
                <a:r>
                  <a:rPr lang="en-GB" sz="1400" dirty="0"/>
                  <a:t>Devices using different hopping sequences do not interfere with each other</a:t>
                </a:r>
              </a:p>
              <a:p>
                <a:r>
                  <a:rPr lang="en-GB" sz="1400" dirty="0"/>
                  <a:t>Even when using the same sequence, devices only interfere with each other if the sequences are perfectly aligned at the symbol level</a:t>
                </a:r>
              </a:p>
              <a:p>
                <a:endParaRPr lang="en-GB" sz="1400" dirty="0"/>
              </a:p>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𝑛</m:t>
                          </m:r>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m:t>
                          </m:r>
                          <m:r>
                            <a:rPr lang="en-US" sz="1400" b="0" i="1" smtClean="0">
                              <a:latin typeface="Cambria Math" panose="02040503050406030204" pitchFamily="18" charset="0"/>
                            </a:rPr>
                            <m:t>𝑎𝑋</m:t>
                          </m:r>
                        </m:e>
                        <m:sub>
                          <m:r>
                            <a:rPr lang="en-US" sz="1400" b="0" i="1" smtClean="0">
                              <a:latin typeface="Cambria Math" panose="02040503050406030204" pitchFamily="18" charset="0"/>
                            </a:rPr>
                            <m:t>𝑛</m:t>
                          </m:r>
                          <m:r>
                            <a:rPr lang="en-US" sz="1400" b="0" i="1" smtClean="0">
                              <a:latin typeface="Cambria Math" panose="02040503050406030204" pitchFamily="18" charset="0"/>
                            </a:rPr>
                            <m:t> </m:t>
                          </m:r>
                        </m:sub>
                      </m:sSub>
                      <m:r>
                        <a:rPr lang="en-US" sz="1400" b="0" i="1" smtClean="0">
                          <a:latin typeface="Cambria Math" panose="02040503050406030204" pitchFamily="18" charset="0"/>
                        </a:rPr>
                        <m:t>+</m:t>
                      </m:r>
                      <m:r>
                        <a:rPr lang="en-US" sz="1400" b="0" i="1" smtClean="0">
                          <a:latin typeface="Cambria Math" panose="02040503050406030204" pitchFamily="18" charset="0"/>
                        </a:rPr>
                        <m:t>𝑐</m:t>
                      </m:r>
                      <m:r>
                        <a:rPr lang="en-US" sz="1400" b="0" i="1" smtClean="0">
                          <a:latin typeface="Cambria Math" panose="02040503050406030204" pitchFamily="18" charset="0"/>
                        </a:rPr>
                        <m:t>) </m:t>
                      </m:r>
                      <m:r>
                        <a:rPr lang="en-US" sz="1400" b="0" i="1" smtClean="0">
                          <a:latin typeface="Cambria Math" panose="02040503050406030204" pitchFamily="18" charset="0"/>
                        </a:rPr>
                        <m:t>𝑚𝑜𝑑</m:t>
                      </m:r>
                      <m:r>
                        <a:rPr lang="en-US" sz="1400" b="0" i="1" smtClean="0">
                          <a:latin typeface="Cambria Math" panose="02040503050406030204" pitchFamily="18" charset="0"/>
                        </a:rPr>
                        <m:t> </m:t>
                      </m:r>
                      <m:r>
                        <a:rPr lang="en-US" sz="1400" b="0" i="1" smtClean="0">
                          <a:latin typeface="Cambria Math" panose="02040503050406030204" pitchFamily="18" charset="0"/>
                        </a:rPr>
                        <m:t>𝑚</m:t>
                      </m:r>
                      <m:r>
                        <a:rPr lang="en-US" sz="1400" b="0" i="1" smtClean="0">
                          <a:latin typeface="Cambria Math" panose="02040503050406030204" pitchFamily="18" charset="0"/>
                        </a:rPr>
                        <m:t>)</m:t>
                      </m:r>
                    </m:oMath>
                  </m:oMathPara>
                </a14:m>
                <a:endParaRPr lang="en-US" sz="1400" b="0" dirty="0"/>
              </a:p>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𝑌</m:t>
                          </m:r>
                        </m:e>
                        <m:sub>
                          <m:r>
                            <a:rPr lang="en-US" sz="1400" b="0" i="1" smtClean="0">
                              <a:latin typeface="Cambria Math" panose="02040503050406030204" pitchFamily="18" charset="0"/>
                            </a:rPr>
                            <m:t>𝑛</m:t>
                          </m:r>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𝑋</m:t>
                          </m:r>
                        </m:e>
                        <m:sub>
                          <m:r>
                            <a:rPr lang="en-US" sz="1400" b="0" i="1" smtClean="0">
                              <a:latin typeface="Cambria Math" panose="02040503050406030204" pitchFamily="18" charset="0"/>
                            </a:rPr>
                            <m:t>𝑛</m:t>
                          </m:r>
                          <m:r>
                            <a:rPr lang="en-US" sz="1400" b="0" i="1" smtClean="0">
                              <a:latin typeface="Cambria Math" panose="02040503050406030204" pitchFamily="18" charset="0"/>
                            </a:rPr>
                            <m:t>+1</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𝑁</m:t>
                          </m:r>
                        </m:e>
                        <m:sub>
                          <m:r>
                            <a:rPr lang="en-US" sz="1400" b="0" i="1" smtClean="0">
                              <a:latin typeface="Cambria Math" panose="02040503050406030204" pitchFamily="18" charset="0"/>
                            </a:rPr>
                            <m:t>𝐷𝐹𝑇</m:t>
                          </m:r>
                        </m:sub>
                      </m:sSub>
                      <m:r>
                        <a:rPr lang="en-US" sz="1400" b="0" i="1" smtClean="0">
                          <a:latin typeface="Cambria Math" panose="02040503050406030204" pitchFamily="18" charset="0"/>
                        </a:rPr>
                        <m:t>/2</m:t>
                      </m:r>
                    </m:oMath>
                  </m:oMathPara>
                </a14:m>
                <a:endParaRPr lang="en-US" sz="1400" b="0" dirty="0"/>
              </a:p>
              <a:p>
                <a:endParaRPr lang="en-GB" sz="1400" dirty="0"/>
              </a:p>
              <a:p>
                <a:r>
                  <a:rPr lang="en-GB" sz="1400" dirty="0"/>
                  <a:t>Example, N_DFT = 32, N_AT = 26, A=17, C=83. </a:t>
                </a:r>
              </a:p>
              <a:p>
                <a:r>
                  <a:rPr lang="en-GB" sz="1400" dirty="0"/>
                  <a:t>Reroll when X[n] = N_DFT, X[n] &lt; N_DFT-N_AT/2, X[n] &gt; N_DFT+N_AT/2 </a:t>
                </a:r>
                <a:endParaRPr lang="en-GB" sz="1050" dirty="0"/>
              </a:p>
              <a:p>
                <a:r>
                  <a:rPr lang="en-GB" sz="1050" dirty="0"/>
                  <a:t> 17     7    10    12    21    11    14    25    15    18     5    20    29    19    22     9    24     4    23     26    13     3     6    28     8    27</a:t>
                </a:r>
              </a:p>
              <a:p>
                <a:r>
                  <a:rPr lang="en-GB" sz="1050" dirty="0"/>
                  <a:t> 17     7    10    12    21    11    14    25    15    18     5    20    29    19    22     9    24     4    23     26    13     3     6    28     8    27</a:t>
                </a:r>
              </a:p>
              <a:p>
                <a:r>
                  <a:rPr lang="en-GB" sz="1050" dirty="0"/>
                  <a:t>…</a:t>
                </a:r>
                <a:endParaRPr lang="en-GB" sz="1400" dirty="0"/>
              </a:p>
              <a:p>
                <a:r>
                  <a:rPr lang="en-GB" sz="1400" dirty="0"/>
                  <a:t>Each sub-channel is visited only once per repetition</a:t>
                </a:r>
              </a:p>
              <a:p>
                <a:r>
                  <a:rPr lang="en-GB" sz="1400" dirty="0"/>
                  <a:t>The repetitions are always identical</a:t>
                </a:r>
              </a:p>
              <a:p>
                <a:r>
                  <a:rPr lang="en-GB" sz="1400" dirty="0"/>
                  <a:t>Each sub-channel is visited every N_AT symbols</a:t>
                </a:r>
              </a:p>
              <a:p>
                <a:endParaRPr lang="en-GB" sz="1400" dirty="0"/>
              </a:p>
            </p:txBody>
          </p:sp>
        </mc:Choice>
        <mc:Fallback xmlns="">
          <p:sp>
            <p:nvSpPr>
              <p:cNvPr id="5" name="Content Placeholder 4">
                <a:extLst>
                  <a:ext uri="{FF2B5EF4-FFF2-40B4-BE49-F238E27FC236}">
                    <a16:creationId xmlns:a16="http://schemas.microsoft.com/office/drawing/2014/main" id="{C8AAB739-A75B-8F13-70E3-1CD9B6AF4B52}"/>
                  </a:ext>
                </a:extLst>
              </p:cNvPr>
              <p:cNvSpPr>
                <a:spLocks noGrp="1" noRot="1" noChangeAspect="1" noMove="1" noResize="1" noEditPoints="1" noAdjustHandles="1" noChangeArrowheads="1" noChangeShapeType="1" noTextEdit="1"/>
              </p:cNvSpPr>
              <p:nvPr>
                <p:ph idx="1"/>
              </p:nvPr>
            </p:nvSpPr>
            <p:spPr>
              <a:xfrm>
                <a:off x="776070" y="1844824"/>
                <a:ext cx="7764463" cy="4608511"/>
              </a:xfrm>
              <a:blipFill>
                <a:blip r:embed="rId2"/>
                <a:stretch>
                  <a:fillRect l="-163" t="-275" b="-275"/>
                </a:stretch>
              </a:blipFill>
            </p:spPr>
            <p:txBody>
              <a:bodyPr/>
              <a:lstStyle/>
              <a:p>
                <a:r>
                  <a:rPr lang="en-GB">
                    <a:noFill/>
                  </a:rPr>
                  <a:t> </a:t>
                </a:r>
              </a:p>
            </p:txBody>
          </p:sp>
        </mc:Fallback>
      </mc:AlternateContent>
    </p:spTree>
    <p:extLst>
      <p:ext uri="{BB962C8B-B14F-4D97-AF65-F5344CB8AC3E}">
        <p14:creationId xmlns:p14="http://schemas.microsoft.com/office/powerpoint/2010/main" val="779232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B2EA0-52B9-A1BA-10F2-DF091D82D6C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492A477-8A86-0CAE-2C38-CEDDF71121A7}"/>
              </a:ext>
            </a:extLst>
          </p:cNvPr>
          <p:cNvSpPr>
            <a:spLocks noChangeArrowheads="1"/>
          </p:cNvSpPr>
          <p:nvPr/>
        </p:nvSpPr>
        <p:spPr bwMode="auto">
          <a:xfrm>
            <a:off x="755576" y="836712"/>
            <a:ext cx="7848872" cy="3495445"/>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marL="1616075" indent="-1608138" eaLnBrk="1" hangingPunct="1">
              <a:spcBef>
                <a:spcPts val="600"/>
              </a:spcBef>
              <a:buClrTx/>
              <a:buFontTx/>
              <a:buNone/>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2000" b="1" dirty="0">
                <a:latin typeface="Times New Roman" panose="02020603050405020304" pitchFamily="18" charset="0"/>
              </a:rPr>
              <a:t>Submission Title : Long Range extension of the 802.15.4-2020 OFDM PHY</a:t>
            </a:r>
            <a:endParaRPr lang="en-US" altLang="en-US" sz="2000" dirty="0">
              <a:latin typeface="Times New Roman" panose="02020603050405020304" pitchFamily="18" charset="0"/>
            </a:endParaRPr>
          </a:p>
          <a:p>
            <a:pPr eaLnBrk="1" hangingPunct="1">
              <a:spcBef>
                <a:spcPts val="600"/>
              </a:spcBef>
              <a:buClrTx/>
              <a:buFontTx/>
              <a:buNone/>
              <a:defRPr/>
            </a:pPr>
            <a:r>
              <a:rPr lang="en-US" altLang="en-US" sz="2000" b="1" dirty="0">
                <a:latin typeface="Times New Roman" panose="02020603050405020304" pitchFamily="18" charset="0"/>
              </a:rPr>
              <a:t>Date Submitted : </a:t>
            </a:r>
            <a:r>
              <a:rPr lang="en-US" altLang="en-US" sz="2000" dirty="0">
                <a:solidFill>
                  <a:schemeClr val="tx1"/>
                </a:solidFill>
                <a:latin typeface="Times New Roman" panose="02020603050405020304" pitchFamily="18" charset="0"/>
              </a:rPr>
              <a:t>Initial filing Feb 11, 2024, Revised March 10, 2025</a:t>
            </a:r>
          </a:p>
          <a:p>
            <a:pPr eaLnBrk="1" hangingPunct="1">
              <a:spcBef>
                <a:spcPts val="600"/>
              </a:spcBef>
              <a:buClrTx/>
              <a:buFontTx/>
              <a:buNone/>
              <a:defRPr/>
            </a:pPr>
            <a:r>
              <a:rPr lang="en-US" altLang="en-US" sz="2000" b="1" dirty="0">
                <a:latin typeface="Times New Roman" panose="02020603050405020304" pitchFamily="18" charset="0"/>
              </a:rPr>
              <a:t>Source :</a:t>
            </a:r>
            <a:r>
              <a:rPr lang="en-US" altLang="en-US" sz="2000" dirty="0">
                <a:latin typeface="Times New Roman" panose="02020603050405020304" pitchFamily="18" charset="0"/>
              </a:rPr>
              <a:t> 	Thomas </a:t>
            </a:r>
            <a:r>
              <a:rPr lang="en-US" altLang="en-US" sz="2000" dirty="0" err="1">
                <a:latin typeface="Times New Roman" panose="02020603050405020304" pitchFamily="18" charset="0"/>
              </a:rPr>
              <a:t>Almholt</a:t>
            </a:r>
            <a:r>
              <a:rPr lang="en-US" altLang="en-US" sz="2000" dirty="0">
                <a:latin typeface="Times New Roman" panose="02020603050405020304" pitchFamily="18" charset="0"/>
              </a:rPr>
              <a:t> (Texas Instruments, Inc), Tomas Motos (Texas Instruments, Inc)</a:t>
            </a:r>
          </a:p>
          <a:p>
            <a:pPr eaLnBrk="1" hangingPunct="1">
              <a:spcBef>
                <a:spcPts val="600"/>
              </a:spcBef>
              <a:buClrTx/>
              <a:buFontTx/>
              <a:buNone/>
              <a:defRPr/>
            </a:pPr>
            <a:r>
              <a:rPr lang="en-US" altLang="en-US" sz="2000" b="1" dirty="0">
                <a:latin typeface="Times New Roman" panose="02020603050405020304" pitchFamily="18" charset="0"/>
              </a:rPr>
              <a:t>Re :</a:t>
            </a:r>
            <a:r>
              <a:rPr lang="en-US" altLang="en-US" sz="2000" dirty="0">
                <a:latin typeface="Times New Roman" panose="02020603050405020304" pitchFamily="18" charset="0"/>
              </a:rPr>
              <a:t> 	TG4ad Next Generation SUN PHYs</a:t>
            </a:r>
          </a:p>
          <a:p>
            <a:pPr marL="987425" indent="-979488" eaLnBrk="1" hangingPunct="1">
              <a:spcBef>
                <a:spcPts val="600"/>
              </a:spcBef>
              <a:buClrTx/>
              <a:buFontTx/>
              <a:buNone/>
              <a:tabLst>
                <a:tab pos="987425"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2000" b="1" dirty="0">
                <a:latin typeface="Times New Roman" panose="02020603050405020304" pitchFamily="18" charset="0"/>
              </a:rPr>
              <a:t>Abstract : </a:t>
            </a:r>
            <a:r>
              <a:rPr lang="en-US" altLang="en-US" sz="2000" dirty="0">
                <a:latin typeface="Times New Roman" panose="02020603050405020304" pitchFamily="18" charset="0"/>
              </a:rPr>
              <a:t>This contribution describes a new long range extension of the herein. </a:t>
            </a:r>
            <a:r>
              <a:rPr lang="en-US" altLang="ko-KR" sz="2000" dirty="0">
                <a:latin typeface="Times New Roman" panose="02020603050405020304" pitchFamily="18" charset="0"/>
              </a:rPr>
              <a:t> </a:t>
            </a:r>
            <a:endParaRPr lang="en-US" altLang="en-US" sz="2000" dirty="0">
              <a:latin typeface="Times New Roman" panose="02020603050405020304" pitchFamily="18" charset="0"/>
            </a:endParaRPr>
          </a:p>
          <a:p>
            <a:pPr eaLnBrk="1" hangingPunct="1">
              <a:spcBef>
                <a:spcPts val="600"/>
              </a:spcBef>
              <a:buClrTx/>
              <a:buFontTx/>
              <a:buNone/>
              <a:defRPr/>
            </a:pPr>
            <a:r>
              <a:rPr lang="en-US" altLang="en-US" sz="2000" b="1" dirty="0">
                <a:latin typeface="Times New Roman" panose="02020603050405020304" pitchFamily="18" charset="0"/>
              </a:rPr>
              <a:t>Release:</a:t>
            </a:r>
            <a:r>
              <a:rPr lang="en-US" altLang="en-US" sz="2000" dirty="0">
                <a:latin typeface="Times New Roman" panose="02020603050405020304" pitchFamily="18" charset="0"/>
              </a:rPr>
              <a:t>	</a:t>
            </a:r>
            <a:endParaRPr lang="en-US" altLang="en-US" sz="2000" b="1" dirty="0">
              <a:effectLst>
                <a:outerShdw blurRad="38100" dist="38100" dir="2700000" algn="tl">
                  <a:srgbClr val="C0C0C0"/>
                </a:outerShdw>
              </a:effectLst>
              <a:latin typeface="Times New Roman" panose="02020603050405020304" pitchFamily="18" charset="0"/>
            </a:endParaRPr>
          </a:p>
          <a:p>
            <a:pPr eaLnBrk="1" hangingPunct="1">
              <a:spcBef>
                <a:spcPct val="0"/>
              </a:spcBef>
              <a:buClrTx/>
              <a:buFontTx/>
              <a:buNone/>
              <a:defRPr/>
            </a:pPr>
            <a:endParaRPr lang="en-US" altLang="en-US" sz="1600" dirty="0">
              <a:latin typeface="Times New Roman" panose="02020603050405020304" pitchFamily="18" charset="0"/>
            </a:endParaRPr>
          </a:p>
        </p:txBody>
      </p:sp>
      <p:sp>
        <p:nvSpPr>
          <p:cNvPr id="3" name="Slide Number Placeholder 3">
            <a:extLst>
              <a:ext uri="{FF2B5EF4-FFF2-40B4-BE49-F238E27FC236}">
                <a16:creationId xmlns:a16="http://schemas.microsoft.com/office/drawing/2014/main" id="{FD52DBC2-5BF3-5AFF-D25E-ACF07F5788CD}"/>
              </a:ext>
            </a:extLst>
          </p:cNvPr>
          <p:cNvSpPr txBox="1">
            <a:spLocks/>
          </p:cNvSpPr>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chemeClr val="tx1"/>
                </a:solidFill>
                <a:latin typeface="Times New Roman" panose="02020603050405020304" pitchFamily="18" charset="0"/>
                <a:ea typeface="MS PGothic" panose="020B0600070205080204" pitchFamily="34" charset="-128"/>
                <a:cs typeface="+mn-cs"/>
              </a:rPr>
              <a:t>Slide</a:t>
            </a:r>
            <a:r>
              <a:rPr lang="en-GB">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2314703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80088-740F-0E5A-52C1-7FD97D5AD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F2BD3-104C-FF2F-7D1F-621C87323FBE}"/>
              </a:ext>
            </a:extLst>
          </p:cNvPr>
          <p:cNvSpPr>
            <a:spLocks noGrp="1"/>
          </p:cNvSpPr>
          <p:nvPr>
            <p:ph type="ctrTitle"/>
          </p:nvPr>
        </p:nvSpPr>
        <p:spPr/>
        <p:txBody>
          <a:bodyPr/>
          <a:lstStyle/>
          <a:p>
            <a:r>
              <a:rPr lang="en-GB" dirty="0"/>
              <a:t>Channel Model Simulations</a:t>
            </a:r>
          </a:p>
        </p:txBody>
      </p:sp>
      <p:sp>
        <p:nvSpPr>
          <p:cNvPr id="4" name="Slide Number Placeholder 3">
            <a:extLst>
              <a:ext uri="{FF2B5EF4-FFF2-40B4-BE49-F238E27FC236}">
                <a16:creationId xmlns:a16="http://schemas.microsoft.com/office/drawing/2014/main" id="{E000BF87-2473-6AA5-936A-EC4275502301}"/>
              </a:ext>
            </a:extLst>
          </p:cNvPr>
          <p:cNvSpPr>
            <a:spLocks noGrp="1"/>
          </p:cNvSpPr>
          <p:nvPr>
            <p:ph type="sldNum" sz="quarter" idx="10"/>
          </p:nvPr>
        </p:nvSpPr>
        <p:spPr/>
        <p:txBody>
          <a:bodyPr/>
          <a:lstStyle/>
          <a:p>
            <a:pPr>
              <a:defRPr/>
            </a:pPr>
            <a:fld id="{03BA23CF-AA30-4A18-B744-605C3E9DBF07}" type="slidenum">
              <a:rPr lang="en-US" smtClean="0"/>
              <a:pPr>
                <a:defRPr/>
              </a:pPr>
              <a:t>20</a:t>
            </a:fld>
            <a:endParaRPr lang="en-US"/>
          </a:p>
        </p:txBody>
      </p:sp>
    </p:spTree>
    <p:extLst>
      <p:ext uri="{BB962C8B-B14F-4D97-AF65-F5344CB8AC3E}">
        <p14:creationId xmlns:p14="http://schemas.microsoft.com/office/powerpoint/2010/main" val="164826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556B0-D5FE-E6AC-D97D-E04E8453843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AFB7A22-8070-BBEA-1321-164C7409B6C2}"/>
              </a:ext>
            </a:extLst>
          </p:cNvPr>
          <p:cNvPicPr>
            <a:picLocks noChangeAspect="1"/>
          </p:cNvPicPr>
          <p:nvPr/>
        </p:nvPicPr>
        <p:blipFill>
          <a:blip r:embed="rId2"/>
          <a:stretch>
            <a:fillRect/>
          </a:stretch>
        </p:blipFill>
        <p:spPr>
          <a:xfrm>
            <a:off x="539552" y="2114481"/>
            <a:ext cx="8487879" cy="2806253"/>
          </a:xfrm>
          <a:prstGeom prst="rect">
            <a:avLst/>
          </a:prstGeom>
        </p:spPr>
      </p:pic>
      <p:sp>
        <p:nvSpPr>
          <p:cNvPr id="2" name="Title 1">
            <a:extLst>
              <a:ext uri="{FF2B5EF4-FFF2-40B4-BE49-F238E27FC236}">
                <a16:creationId xmlns:a16="http://schemas.microsoft.com/office/drawing/2014/main" id="{901896DA-B33A-FC75-A2A5-09D5BB8788AE}"/>
              </a:ext>
            </a:extLst>
          </p:cNvPr>
          <p:cNvSpPr>
            <a:spLocks noGrp="1"/>
          </p:cNvSpPr>
          <p:nvPr>
            <p:ph type="title"/>
          </p:nvPr>
        </p:nvSpPr>
        <p:spPr/>
        <p:txBody>
          <a:bodyPr/>
          <a:lstStyle/>
          <a:p>
            <a:r>
              <a:rPr lang="en-GB" dirty="0"/>
              <a:t>Selected Modes</a:t>
            </a:r>
          </a:p>
        </p:txBody>
      </p:sp>
      <p:sp>
        <p:nvSpPr>
          <p:cNvPr id="5" name="Rectangle 4">
            <a:extLst>
              <a:ext uri="{FF2B5EF4-FFF2-40B4-BE49-F238E27FC236}">
                <a16:creationId xmlns:a16="http://schemas.microsoft.com/office/drawing/2014/main" id="{9FEACE88-FC1C-823E-53EE-C5428650FBE0}"/>
              </a:ext>
            </a:extLst>
          </p:cNvPr>
          <p:cNvSpPr/>
          <p:nvPr/>
        </p:nvSpPr>
        <p:spPr bwMode="auto">
          <a:xfrm>
            <a:off x="1907704" y="3171891"/>
            <a:ext cx="1008112" cy="1748843"/>
          </a:xfrm>
          <a:prstGeom prst="rect">
            <a:avLst/>
          </a:prstGeom>
          <a:solidFill>
            <a:srgbClr val="00B8FF">
              <a:alpha val="3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15" name="Rectangle 14">
            <a:extLst>
              <a:ext uri="{FF2B5EF4-FFF2-40B4-BE49-F238E27FC236}">
                <a16:creationId xmlns:a16="http://schemas.microsoft.com/office/drawing/2014/main" id="{0E8462E9-4F54-D5E2-69C1-0CC6895E0B28}"/>
              </a:ext>
            </a:extLst>
          </p:cNvPr>
          <p:cNvSpPr/>
          <p:nvPr/>
        </p:nvSpPr>
        <p:spPr bwMode="auto">
          <a:xfrm>
            <a:off x="3779912" y="4045686"/>
            <a:ext cx="1008112" cy="441282"/>
          </a:xfrm>
          <a:prstGeom prst="rect">
            <a:avLst/>
          </a:prstGeom>
          <a:solidFill>
            <a:srgbClr val="00B8FF">
              <a:alpha val="3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4" name="Rectangle 3">
            <a:extLst>
              <a:ext uri="{FF2B5EF4-FFF2-40B4-BE49-F238E27FC236}">
                <a16:creationId xmlns:a16="http://schemas.microsoft.com/office/drawing/2014/main" id="{5EE59D8C-EA82-7E33-16DB-451A1DD4AC91}"/>
              </a:ext>
            </a:extLst>
          </p:cNvPr>
          <p:cNvSpPr/>
          <p:nvPr/>
        </p:nvSpPr>
        <p:spPr bwMode="auto">
          <a:xfrm>
            <a:off x="5652120" y="3616057"/>
            <a:ext cx="1008112" cy="441282"/>
          </a:xfrm>
          <a:prstGeom prst="rect">
            <a:avLst/>
          </a:prstGeom>
          <a:solidFill>
            <a:srgbClr val="00B8FF">
              <a:alpha val="3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6" name="Rectangle 5">
            <a:extLst>
              <a:ext uri="{FF2B5EF4-FFF2-40B4-BE49-F238E27FC236}">
                <a16:creationId xmlns:a16="http://schemas.microsoft.com/office/drawing/2014/main" id="{12881C05-C35C-4569-9F3C-52852ECD3158}"/>
              </a:ext>
            </a:extLst>
          </p:cNvPr>
          <p:cNvSpPr/>
          <p:nvPr/>
        </p:nvSpPr>
        <p:spPr bwMode="auto">
          <a:xfrm>
            <a:off x="7443255" y="3171891"/>
            <a:ext cx="801153" cy="441282"/>
          </a:xfrm>
          <a:prstGeom prst="rect">
            <a:avLst/>
          </a:prstGeom>
          <a:solidFill>
            <a:srgbClr val="00B8FF">
              <a:alpha val="3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0645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93E6-8374-1EA6-1456-C415E46D6ED6}"/>
              </a:ext>
            </a:extLst>
          </p:cNvPr>
          <p:cNvSpPr>
            <a:spLocks noGrp="1"/>
          </p:cNvSpPr>
          <p:nvPr>
            <p:ph type="title"/>
          </p:nvPr>
        </p:nvSpPr>
        <p:spPr>
          <a:xfrm>
            <a:off x="628650" y="857251"/>
            <a:ext cx="7886700" cy="994172"/>
          </a:xfrm>
        </p:spPr>
        <p:txBody>
          <a:bodyPr>
            <a:normAutofit fontScale="90000"/>
          </a:bodyPr>
          <a:lstStyle/>
          <a:p>
            <a:r>
              <a:rPr lang="en-GB" dirty="0"/>
              <a:t>Channel Model for SUN OFDM VLR</a:t>
            </a:r>
          </a:p>
        </p:txBody>
      </p:sp>
      <p:sp>
        <p:nvSpPr>
          <p:cNvPr id="3" name="Content Placeholder 2">
            <a:extLst>
              <a:ext uri="{FF2B5EF4-FFF2-40B4-BE49-F238E27FC236}">
                <a16:creationId xmlns:a16="http://schemas.microsoft.com/office/drawing/2014/main" id="{5C97600A-B236-9D3F-DC99-4CB8C4B70F8E}"/>
              </a:ext>
            </a:extLst>
          </p:cNvPr>
          <p:cNvSpPr>
            <a:spLocks noGrp="1"/>
          </p:cNvSpPr>
          <p:nvPr>
            <p:ph idx="1"/>
          </p:nvPr>
        </p:nvSpPr>
        <p:spPr>
          <a:xfrm>
            <a:off x="628650" y="1933796"/>
            <a:ext cx="7886700" cy="3556176"/>
          </a:xfrm>
        </p:spPr>
        <p:txBody>
          <a:bodyPr>
            <a:normAutofit fontScale="40000" lnSpcReduction="20000"/>
          </a:bodyPr>
          <a:lstStyle/>
          <a:p>
            <a:r>
              <a:rPr lang="en-GB" dirty="0"/>
              <a:t>Channel Models</a:t>
            </a:r>
          </a:p>
          <a:p>
            <a:pPr lvl="1"/>
            <a:r>
              <a:rPr lang="en-GB" b="1" dirty="0"/>
              <a:t>AWGN</a:t>
            </a:r>
          </a:p>
          <a:p>
            <a:pPr lvl="1"/>
            <a:r>
              <a:rPr lang="en-GB" b="1" dirty="0"/>
              <a:t>LOS</a:t>
            </a:r>
            <a:r>
              <a:rPr lang="en-GB" dirty="0"/>
              <a:t> (ETSI TR 138 901 </a:t>
            </a:r>
            <a:r>
              <a:rPr lang="en-GB" b="1" dirty="0"/>
              <a:t>TDL-D</a:t>
            </a:r>
            <a:r>
              <a:rPr lang="en-GB" dirty="0"/>
              <a:t> </a:t>
            </a:r>
            <a:r>
              <a:rPr lang="en-GB" dirty="0" err="1"/>
              <a:t>DS</a:t>
            </a:r>
            <a:r>
              <a:rPr lang="en-GB" baseline="-25000" dirty="0" err="1"/>
              <a:t>desired</a:t>
            </a:r>
            <a:r>
              <a:rPr lang="en-GB" dirty="0"/>
              <a:t> = 1000 ns) </a:t>
            </a:r>
          </a:p>
          <a:p>
            <a:pPr lvl="1"/>
            <a:r>
              <a:rPr lang="en-GB" b="1" dirty="0"/>
              <a:t>NLOS</a:t>
            </a:r>
            <a:r>
              <a:rPr lang="en-GB" dirty="0"/>
              <a:t> (ETSI TR 138 901 </a:t>
            </a:r>
            <a:r>
              <a:rPr lang="en-GB" b="1" dirty="0"/>
              <a:t>TDL-B</a:t>
            </a:r>
            <a:r>
              <a:rPr lang="en-GB" dirty="0"/>
              <a:t> </a:t>
            </a:r>
            <a:r>
              <a:rPr lang="en-GB" dirty="0" err="1"/>
              <a:t>DS</a:t>
            </a:r>
            <a:r>
              <a:rPr lang="en-GB" baseline="-25000" dirty="0" err="1"/>
              <a:t>desired</a:t>
            </a:r>
            <a:r>
              <a:rPr lang="en-GB" dirty="0"/>
              <a:t> = 1000 ns)</a:t>
            </a:r>
          </a:p>
          <a:p>
            <a:r>
              <a:rPr lang="en-GB" dirty="0" err="1"/>
              <a:t>Matlab</a:t>
            </a:r>
            <a:r>
              <a:rPr lang="en-GB" dirty="0"/>
              <a:t> Models (</a:t>
            </a:r>
            <a:r>
              <a:rPr lang="en-GB" dirty="0">
                <a:hlinkClick r:id="rId2"/>
              </a:rPr>
              <a:t>nrTDLChannel</a:t>
            </a:r>
            <a:r>
              <a:rPr lang="en-GB" dirty="0"/>
              <a:t>) employed for channel generation</a:t>
            </a:r>
          </a:p>
          <a:p>
            <a:pPr lvl="1"/>
            <a:r>
              <a:rPr lang="en-GB" dirty="0"/>
              <a:t>Model randomized on a packet-per-packet basis</a:t>
            </a:r>
          </a:p>
          <a:p>
            <a:pPr lvl="1"/>
            <a:r>
              <a:rPr lang="en-GB" dirty="0"/>
              <a:t>200 packets per signal level, 20 bytes per packet</a:t>
            </a:r>
          </a:p>
          <a:p>
            <a:pPr lvl="1"/>
            <a:r>
              <a:rPr lang="en-GB" dirty="0"/>
              <a:t>Theoretical NF = 0 dB </a:t>
            </a:r>
          </a:p>
          <a:p>
            <a:pPr lvl="2"/>
            <a:r>
              <a:rPr lang="en-GB" dirty="0"/>
              <a:t>Different implementations can displace the provided curves by their own NF</a:t>
            </a:r>
          </a:p>
          <a:p>
            <a:r>
              <a:rPr lang="en-GB" dirty="0"/>
              <a:t>Full model of the SUN OFDM VLR receiver</a:t>
            </a:r>
          </a:p>
          <a:p>
            <a:pPr lvl="1"/>
            <a:r>
              <a:rPr lang="en-GB" dirty="0"/>
              <a:t>Timing and Frequency Synchronization to the STF channel</a:t>
            </a:r>
          </a:p>
          <a:p>
            <a:pPr lvl="1"/>
            <a:r>
              <a:rPr lang="en-GB" dirty="0"/>
              <a:t>Hopping Patterns</a:t>
            </a:r>
          </a:p>
          <a:p>
            <a:pPr lvl="1"/>
            <a:r>
              <a:rPr lang="en-GB" dirty="0"/>
              <a:t>Interleaving</a:t>
            </a:r>
          </a:p>
          <a:p>
            <a:pPr lvl="1"/>
            <a:r>
              <a:rPr lang="en-GB" dirty="0"/>
              <a:t>DBPSK demodulation</a:t>
            </a:r>
          </a:p>
          <a:p>
            <a:pPr lvl="1"/>
            <a:r>
              <a:rPr lang="en-GB" dirty="0"/>
              <a:t>FEC</a:t>
            </a:r>
          </a:p>
          <a:p>
            <a:pPr lvl="1"/>
            <a:endParaRPr lang="en-GB" dirty="0"/>
          </a:p>
        </p:txBody>
      </p:sp>
      <p:pic>
        <p:nvPicPr>
          <p:cNvPr id="4" name="Picture 3">
            <a:extLst>
              <a:ext uri="{FF2B5EF4-FFF2-40B4-BE49-F238E27FC236}">
                <a16:creationId xmlns:a16="http://schemas.microsoft.com/office/drawing/2014/main" id="{FE2F194A-4A84-6B4A-231B-22B9D59E5B83}"/>
              </a:ext>
            </a:extLst>
          </p:cNvPr>
          <p:cNvPicPr>
            <a:picLocks noChangeAspect="1"/>
          </p:cNvPicPr>
          <p:nvPr/>
        </p:nvPicPr>
        <p:blipFill>
          <a:blip r:embed="rId3"/>
          <a:stretch>
            <a:fillRect/>
          </a:stretch>
        </p:blipFill>
        <p:spPr>
          <a:xfrm>
            <a:off x="2996806" y="4596485"/>
            <a:ext cx="6147194" cy="1786974"/>
          </a:xfrm>
          <a:prstGeom prst="rect">
            <a:avLst/>
          </a:prstGeom>
        </p:spPr>
      </p:pic>
    </p:spTree>
    <p:extLst>
      <p:ext uri="{BB962C8B-B14F-4D97-AF65-F5344CB8AC3E}">
        <p14:creationId xmlns:p14="http://schemas.microsoft.com/office/powerpoint/2010/main" val="836332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BD246-6659-0653-76A2-75612D7D4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690EAC-4AC0-B248-D65E-F1E2020B292D}"/>
              </a:ext>
            </a:extLst>
          </p:cNvPr>
          <p:cNvSpPr>
            <a:spLocks noGrp="1"/>
          </p:cNvSpPr>
          <p:nvPr>
            <p:ph type="title"/>
          </p:nvPr>
        </p:nvSpPr>
        <p:spPr>
          <a:xfrm>
            <a:off x="628650" y="857251"/>
            <a:ext cx="8183083" cy="994172"/>
          </a:xfrm>
        </p:spPr>
        <p:txBody>
          <a:bodyPr/>
          <a:lstStyle/>
          <a:p>
            <a:r>
              <a:rPr lang="en-GB" sz="2800" dirty="0"/>
              <a:t>Example: O1, 1 MHz BW - 10kHz subcarriers </a:t>
            </a:r>
            <a:br>
              <a:rPr lang="en-GB" sz="2800" dirty="0"/>
            </a:br>
            <a:r>
              <a:rPr lang="en-GB" sz="2800" dirty="0"/>
              <a:t>(104 tones) simulation</a:t>
            </a:r>
          </a:p>
        </p:txBody>
      </p:sp>
      <p:sp>
        <p:nvSpPr>
          <p:cNvPr id="3" name="Content Placeholder 2">
            <a:extLst>
              <a:ext uri="{FF2B5EF4-FFF2-40B4-BE49-F238E27FC236}">
                <a16:creationId xmlns:a16="http://schemas.microsoft.com/office/drawing/2014/main" id="{537B9D78-6211-53F3-C979-4206197B233F}"/>
              </a:ext>
            </a:extLst>
          </p:cNvPr>
          <p:cNvSpPr>
            <a:spLocks noGrp="1"/>
          </p:cNvSpPr>
          <p:nvPr>
            <p:ph idx="1"/>
          </p:nvPr>
        </p:nvSpPr>
        <p:spPr>
          <a:xfrm>
            <a:off x="867581" y="5093030"/>
            <a:ext cx="7705219" cy="770672"/>
          </a:xfrm>
        </p:spPr>
        <p:txBody>
          <a:bodyPr>
            <a:normAutofit/>
          </a:bodyPr>
          <a:lstStyle/>
          <a:p>
            <a:r>
              <a:rPr lang="en-GB" sz="1800" dirty="0"/>
              <a:t>Amplitude and Phases varies quickly and significantly (20 dB in amplitude, non-linear phase variations) between faded sub-channels (TDL-B)</a:t>
            </a:r>
          </a:p>
        </p:txBody>
      </p:sp>
      <p:pic>
        <p:nvPicPr>
          <p:cNvPr id="9" name="Picture 8" descr="A graph of a frequency&#10;&#10;AI-generated content may be incorrect.">
            <a:extLst>
              <a:ext uri="{FF2B5EF4-FFF2-40B4-BE49-F238E27FC236}">
                <a16:creationId xmlns:a16="http://schemas.microsoft.com/office/drawing/2014/main" id="{174151FB-5145-A635-ED95-0BD2A2FF5AF0}"/>
              </a:ext>
            </a:extLst>
          </p:cNvPr>
          <p:cNvPicPr>
            <a:picLocks noChangeAspect="1"/>
          </p:cNvPicPr>
          <p:nvPr/>
        </p:nvPicPr>
        <p:blipFill>
          <a:blip r:embed="rId2"/>
          <a:stretch>
            <a:fillRect/>
          </a:stretch>
        </p:blipFill>
        <p:spPr>
          <a:xfrm>
            <a:off x="154743" y="1824798"/>
            <a:ext cx="4347180" cy="3260385"/>
          </a:xfrm>
          <a:prstGeom prst="rect">
            <a:avLst/>
          </a:prstGeom>
        </p:spPr>
      </p:pic>
      <p:pic>
        <p:nvPicPr>
          <p:cNvPr id="11" name="Picture 10" descr="A graph with blue lines&#10;&#10;AI-generated content may be incorrect.">
            <a:extLst>
              <a:ext uri="{FF2B5EF4-FFF2-40B4-BE49-F238E27FC236}">
                <a16:creationId xmlns:a16="http://schemas.microsoft.com/office/drawing/2014/main" id="{5C8EA8F7-C4FB-4221-77CF-D257EB50A912}"/>
              </a:ext>
            </a:extLst>
          </p:cNvPr>
          <p:cNvPicPr>
            <a:picLocks noChangeAspect="1"/>
          </p:cNvPicPr>
          <p:nvPr/>
        </p:nvPicPr>
        <p:blipFill>
          <a:blip r:embed="rId3"/>
          <a:stretch>
            <a:fillRect/>
          </a:stretch>
        </p:blipFill>
        <p:spPr>
          <a:xfrm>
            <a:off x="4501923" y="1890724"/>
            <a:ext cx="4171374" cy="3128531"/>
          </a:xfrm>
          <a:prstGeom prst="rect">
            <a:avLst/>
          </a:prstGeom>
        </p:spPr>
      </p:pic>
      <p:sp>
        <p:nvSpPr>
          <p:cNvPr id="4" name="TextBox 3">
            <a:extLst>
              <a:ext uri="{FF2B5EF4-FFF2-40B4-BE49-F238E27FC236}">
                <a16:creationId xmlns:a16="http://schemas.microsoft.com/office/drawing/2014/main" id="{E8EB28EF-5599-3AD5-972E-FD0C1416251F}"/>
              </a:ext>
            </a:extLst>
          </p:cNvPr>
          <p:cNvSpPr txBox="1"/>
          <p:nvPr/>
        </p:nvSpPr>
        <p:spPr>
          <a:xfrm>
            <a:off x="3635896" y="2680471"/>
            <a:ext cx="751890" cy="276999"/>
          </a:xfrm>
          <a:prstGeom prst="rect">
            <a:avLst/>
          </a:prstGeom>
          <a:noFill/>
        </p:spPr>
        <p:txBody>
          <a:bodyPr wrap="square" rtlCol="0">
            <a:spAutoFit/>
          </a:bodyPr>
          <a:lstStyle/>
          <a:p>
            <a:r>
              <a:rPr lang="en-GB" dirty="0">
                <a:solidFill>
                  <a:schemeClr val="tx1"/>
                </a:solidFill>
              </a:rPr>
              <a:t>CRC OK</a:t>
            </a:r>
          </a:p>
        </p:txBody>
      </p:sp>
    </p:spTree>
    <p:extLst>
      <p:ext uri="{BB962C8B-B14F-4D97-AF65-F5344CB8AC3E}">
        <p14:creationId xmlns:p14="http://schemas.microsoft.com/office/powerpoint/2010/main" val="3599311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FC09C-358D-829B-3E38-982BD9C3D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A2F6D-10D6-FD67-402F-FA34BFFAF351}"/>
              </a:ext>
            </a:extLst>
          </p:cNvPr>
          <p:cNvSpPr>
            <a:spLocks noGrp="1"/>
          </p:cNvSpPr>
          <p:nvPr>
            <p:ph type="title"/>
          </p:nvPr>
        </p:nvSpPr>
        <p:spPr>
          <a:xfrm>
            <a:off x="298196" y="697846"/>
            <a:ext cx="8794922" cy="994172"/>
          </a:xfrm>
        </p:spPr>
        <p:txBody>
          <a:bodyPr/>
          <a:lstStyle/>
          <a:p>
            <a:r>
              <a:rPr lang="en-GB" sz="2800" b="1" dirty="0"/>
              <a:t>Option 1 </a:t>
            </a:r>
            <a:r>
              <a:rPr lang="en-GB" sz="2800" dirty="0"/>
              <a:t>– DSSS = 2 – 10 kHz subcarriers – 2kbps</a:t>
            </a:r>
          </a:p>
        </p:txBody>
      </p:sp>
      <p:pic>
        <p:nvPicPr>
          <p:cNvPr id="5" name="Content Placeholder 4">
            <a:extLst>
              <a:ext uri="{FF2B5EF4-FFF2-40B4-BE49-F238E27FC236}">
                <a16:creationId xmlns:a16="http://schemas.microsoft.com/office/drawing/2014/main" id="{1574324E-AAA2-0FEE-7076-8A1F94FF710A}"/>
              </a:ext>
            </a:extLst>
          </p:cNvPr>
          <p:cNvPicPr>
            <a:picLocks noGrp="1" noChangeAspect="1"/>
          </p:cNvPicPr>
          <p:nvPr>
            <p:ph idx="1"/>
          </p:nvPr>
        </p:nvPicPr>
        <p:blipFill>
          <a:blip r:embed="rId2"/>
          <a:srcRect/>
          <a:stretch/>
        </p:blipFill>
        <p:spPr>
          <a:xfrm>
            <a:off x="323244" y="1916832"/>
            <a:ext cx="5167312" cy="3875484"/>
          </a:xfrm>
        </p:spPr>
      </p:pic>
      <p:sp>
        <p:nvSpPr>
          <p:cNvPr id="6" name="Content Placeholder 2">
            <a:extLst>
              <a:ext uri="{FF2B5EF4-FFF2-40B4-BE49-F238E27FC236}">
                <a16:creationId xmlns:a16="http://schemas.microsoft.com/office/drawing/2014/main" id="{F2F0B04A-E964-35B8-8FA6-3073403157D6}"/>
              </a:ext>
            </a:extLst>
          </p:cNvPr>
          <p:cNvSpPr txBox="1">
            <a:spLocks/>
          </p:cNvSpPr>
          <p:nvPr/>
        </p:nvSpPr>
        <p:spPr>
          <a:xfrm>
            <a:off x="5234721" y="2348466"/>
            <a:ext cx="3611083" cy="222486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AWGN (10 % PER)</a:t>
            </a:r>
          </a:p>
          <a:p>
            <a:pPr lvl="1"/>
            <a:r>
              <a:rPr lang="en-GB" sz="1800" dirty="0"/>
              <a:t>-128 dBm</a:t>
            </a:r>
          </a:p>
          <a:p>
            <a:r>
              <a:rPr lang="en-GB" sz="2100" dirty="0"/>
              <a:t>TDL-D (10% PER)</a:t>
            </a:r>
          </a:p>
          <a:p>
            <a:pPr lvl="1"/>
            <a:r>
              <a:rPr lang="en-GB" sz="1800" dirty="0"/>
              <a:t>-125.5 dBm</a:t>
            </a:r>
          </a:p>
          <a:p>
            <a:r>
              <a:rPr lang="en-GB" sz="2100" dirty="0"/>
              <a:t>TDL-B (10% PER)</a:t>
            </a:r>
          </a:p>
          <a:p>
            <a:pPr lvl="1"/>
            <a:r>
              <a:rPr lang="en-GB" sz="1800" dirty="0"/>
              <a:t>-122 dBm</a:t>
            </a:r>
          </a:p>
          <a:p>
            <a:pPr lvl="1"/>
            <a:endParaRPr lang="en-GB" sz="1800" dirty="0"/>
          </a:p>
          <a:p>
            <a:endParaRPr lang="en-GB" sz="2100" dirty="0"/>
          </a:p>
        </p:txBody>
      </p:sp>
    </p:spTree>
    <p:extLst>
      <p:ext uri="{BB962C8B-B14F-4D97-AF65-F5344CB8AC3E}">
        <p14:creationId xmlns:p14="http://schemas.microsoft.com/office/powerpoint/2010/main" val="2848519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4218B-8E0D-79A6-6195-6260BC0CF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5C386-1637-EB24-2D18-DE0042365C84}"/>
              </a:ext>
            </a:extLst>
          </p:cNvPr>
          <p:cNvSpPr>
            <a:spLocks noGrp="1"/>
          </p:cNvSpPr>
          <p:nvPr>
            <p:ph type="title"/>
          </p:nvPr>
        </p:nvSpPr>
        <p:spPr>
          <a:xfrm>
            <a:off x="335654" y="634008"/>
            <a:ext cx="8794922" cy="994172"/>
          </a:xfrm>
        </p:spPr>
        <p:txBody>
          <a:bodyPr/>
          <a:lstStyle/>
          <a:p>
            <a:r>
              <a:rPr lang="en-GB" sz="2800" b="1" dirty="0"/>
              <a:t>Option 1 </a:t>
            </a:r>
            <a:r>
              <a:rPr lang="en-GB" sz="2800" dirty="0"/>
              <a:t>– DSSS = 2 – 20 kHz subcarriers – 4kbps</a:t>
            </a:r>
          </a:p>
        </p:txBody>
      </p:sp>
      <p:pic>
        <p:nvPicPr>
          <p:cNvPr id="5" name="Content Placeholder 4">
            <a:extLst>
              <a:ext uri="{FF2B5EF4-FFF2-40B4-BE49-F238E27FC236}">
                <a16:creationId xmlns:a16="http://schemas.microsoft.com/office/drawing/2014/main" id="{EAE173D3-693A-3FF8-A323-74EA3FE76297}"/>
              </a:ext>
            </a:extLst>
          </p:cNvPr>
          <p:cNvPicPr>
            <a:picLocks noGrp="1" noChangeAspect="1"/>
          </p:cNvPicPr>
          <p:nvPr>
            <p:ph idx="1"/>
          </p:nvPr>
        </p:nvPicPr>
        <p:blipFill>
          <a:blip r:embed="rId2"/>
          <a:srcRect/>
          <a:stretch/>
        </p:blipFill>
        <p:spPr>
          <a:xfrm>
            <a:off x="298197" y="1851422"/>
            <a:ext cx="5167312" cy="3875484"/>
          </a:xfrm>
        </p:spPr>
      </p:pic>
      <p:sp>
        <p:nvSpPr>
          <p:cNvPr id="6" name="Content Placeholder 2">
            <a:extLst>
              <a:ext uri="{FF2B5EF4-FFF2-40B4-BE49-F238E27FC236}">
                <a16:creationId xmlns:a16="http://schemas.microsoft.com/office/drawing/2014/main" id="{0C88A32B-310C-05E0-6CEE-B7F62228CFBA}"/>
              </a:ext>
            </a:extLst>
          </p:cNvPr>
          <p:cNvSpPr txBox="1">
            <a:spLocks/>
          </p:cNvSpPr>
          <p:nvPr/>
        </p:nvSpPr>
        <p:spPr>
          <a:xfrm>
            <a:off x="5234721" y="2348466"/>
            <a:ext cx="3611083" cy="222486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AWGN (10 % PER)</a:t>
            </a:r>
          </a:p>
          <a:p>
            <a:pPr lvl="1"/>
            <a:r>
              <a:rPr lang="en-GB" sz="1800" dirty="0"/>
              <a:t>-125.5 dBm</a:t>
            </a:r>
          </a:p>
          <a:p>
            <a:r>
              <a:rPr lang="en-GB" sz="2100" dirty="0"/>
              <a:t>TDL-D (10% PER)</a:t>
            </a:r>
          </a:p>
          <a:p>
            <a:pPr lvl="1"/>
            <a:r>
              <a:rPr lang="en-GB" sz="1800" dirty="0"/>
              <a:t>-123 dBm</a:t>
            </a:r>
          </a:p>
          <a:p>
            <a:r>
              <a:rPr lang="en-GB" sz="2100" dirty="0"/>
              <a:t>TDL-B (10% PER)</a:t>
            </a:r>
          </a:p>
          <a:p>
            <a:pPr lvl="1"/>
            <a:r>
              <a:rPr lang="en-GB" sz="1800" dirty="0"/>
              <a:t>-119 dBm</a:t>
            </a:r>
          </a:p>
          <a:p>
            <a:pPr lvl="1"/>
            <a:endParaRPr lang="en-GB" sz="1800" dirty="0"/>
          </a:p>
          <a:p>
            <a:endParaRPr lang="en-GB" sz="2100" dirty="0"/>
          </a:p>
        </p:txBody>
      </p:sp>
    </p:spTree>
    <p:extLst>
      <p:ext uri="{BB962C8B-B14F-4D97-AF65-F5344CB8AC3E}">
        <p14:creationId xmlns:p14="http://schemas.microsoft.com/office/powerpoint/2010/main" val="2319853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0B713-8FDF-8529-A36D-F3018A28F9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CD4D2-31BA-3265-F2DE-8C2D1DC862C0}"/>
              </a:ext>
            </a:extLst>
          </p:cNvPr>
          <p:cNvSpPr>
            <a:spLocks noGrp="1"/>
          </p:cNvSpPr>
          <p:nvPr>
            <p:ph type="title"/>
          </p:nvPr>
        </p:nvSpPr>
        <p:spPr>
          <a:xfrm>
            <a:off x="286941" y="634008"/>
            <a:ext cx="8794922" cy="994172"/>
          </a:xfrm>
        </p:spPr>
        <p:txBody>
          <a:bodyPr/>
          <a:lstStyle/>
          <a:p>
            <a:r>
              <a:rPr lang="en-GB" sz="2800" b="1" dirty="0"/>
              <a:t>Option 1 </a:t>
            </a:r>
            <a:r>
              <a:rPr lang="en-GB" sz="2800" dirty="0"/>
              <a:t>– DSSS = 2 – 40 kHz subcarriers – 8kbps</a:t>
            </a:r>
          </a:p>
        </p:txBody>
      </p:sp>
      <p:pic>
        <p:nvPicPr>
          <p:cNvPr id="5" name="Content Placeholder 4">
            <a:extLst>
              <a:ext uri="{FF2B5EF4-FFF2-40B4-BE49-F238E27FC236}">
                <a16:creationId xmlns:a16="http://schemas.microsoft.com/office/drawing/2014/main" id="{E4962B61-C6EE-2C59-807E-97B613F9864C}"/>
              </a:ext>
            </a:extLst>
          </p:cNvPr>
          <p:cNvPicPr>
            <a:picLocks noGrp="1" noChangeAspect="1"/>
          </p:cNvPicPr>
          <p:nvPr>
            <p:ph idx="1"/>
          </p:nvPr>
        </p:nvPicPr>
        <p:blipFill>
          <a:blip r:embed="rId2"/>
          <a:srcRect/>
          <a:stretch/>
        </p:blipFill>
        <p:spPr>
          <a:xfrm>
            <a:off x="298197" y="1851422"/>
            <a:ext cx="5167312" cy="3875484"/>
          </a:xfrm>
        </p:spPr>
      </p:pic>
      <p:sp>
        <p:nvSpPr>
          <p:cNvPr id="6" name="Content Placeholder 2">
            <a:extLst>
              <a:ext uri="{FF2B5EF4-FFF2-40B4-BE49-F238E27FC236}">
                <a16:creationId xmlns:a16="http://schemas.microsoft.com/office/drawing/2014/main" id="{46372E0F-94DB-E61F-8176-FC82C45E1EA7}"/>
              </a:ext>
            </a:extLst>
          </p:cNvPr>
          <p:cNvSpPr txBox="1">
            <a:spLocks/>
          </p:cNvSpPr>
          <p:nvPr/>
        </p:nvSpPr>
        <p:spPr>
          <a:xfrm>
            <a:off x="5234721" y="2348466"/>
            <a:ext cx="3611083" cy="222486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AWGN (10 % PER)</a:t>
            </a:r>
          </a:p>
          <a:p>
            <a:pPr lvl="1"/>
            <a:r>
              <a:rPr lang="en-GB" sz="1800" dirty="0"/>
              <a:t>-124 dBm</a:t>
            </a:r>
          </a:p>
          <a:p>
            <a:r>
              <a:rPr lang="en-GB" sz="2100" dirty="0"/>
              <a:t>TDL-D (10% PER)</a:t>
            </a:r>
          </a:p>
          <a:p>
            <a:pPr lvl="1"/>
            <a:r>
              <a:rPr lang="en-GB" sz="1800" dirty="0"/>
              <a:t>-121 dBm</a:t>
            </a:r>
          </a:p>
          <a:p>
            <a:r>
              <a:rPr lang="en-GB" sz="2100" dirty="0"/>
              <a:t>TDL-B (10% PER)</a:t>
            </a:r>
          </a:p>
          <a:p>
            <a:pPr lvl="1"/>
            <a:r>
              <a:rPr lang="en-GB" sz="1800"/>
              <a:t>-117 </a:t>
            </a:r>
            <a:r>
              <a:rPr lang="en-GB" sz="1800" dirty="0"/>
              <a:t>dBm</a:t>
            </a:r>
          </a:p>
          <a:p>
            <a:pPr lvl="1"/>
            <a:endParaRPr lang="en-GB" sz="1800" dirty="0"/>
          </a:p>
          <a:p>
            <a:endParaRPr lang="en-GB" sz="2100" dirty="0"/>
          </a:p>
        </p:txBody>
      </p:sp>
    </p:spTree>
    <p:extLst>
      <p:ext uri="{BB962C8B-B14F-4D97-AF65-F5344CB8AC3E}">
        <p14:creationId xmlns:p14="http://schemas.microsoft.com/office/powerpoint/2010/main" val="2744894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C7793-4FF9-FBA4-81BD-D69D6D1DA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257F3-5CFF-AD7F-6340-C22BDAFF40EF}"/>
              </a:ext>
            </a:extLst>
          </p:cNvPr>
          <p:cNvSpPr>
            <a:spLocks noGrp="1"/>
          </p:cNvSpPr>
          <p:nvPr>
            <p:ph type="title"/>
          </p:nvPr>
        </p:nvSpPr>
        <p:spPr>
          <a:xfrm>
            <a:off x="298197" y="634008"/>
            <a:ext cx="8794922" cy="994172"/>
          </a:xfrm>
        </p:spPr>
        <p:txBody>
          <a:bodyPr/>
          <a:lstStyle/>
          <a:p>
            <a:r>
              <a:rPr lang="en-GB" sz="2800" b="1" dirty="0"/>
              <a:t>Option 1 </a:t>
            </a:r>
            <a:r>
              <a:rPr lang="en-GB" sz="2800" dirty="0"/>
              <a:t>– DSSS = 2 – 80 kHz subcarriers – 16kbps</a:t>
            </a:r>
          </a:p>
        </p:txBody>
      </p:sp>
      <p:pic>
        <p:nvPicPr>
          <p:cNvPr id="5" name="Content Placeholder 4">
            <a:extLst>
              <a:ext uri="{FF2B5EF4-FFF2-40B4-BE49-F238E27FC236}">
                <a16:creationId xmlns:a16="http://schemas.microsoft.com/office/drawing/2014/main" id="{7D4E3787-A5B0-F660-7634-B2199547CC95}"/>
              </a:ext>
            </a:extLst>
          </p:cNvPr>
          <p:cNvPicPr>
            <a:picLocks noGrp="1" noChangeAspect="1"/>
          </p:cNvPicPr>
          <p:nvPr>
            <p:ph idx="1"/>
          </p:nvPr>
        </p:nvPicPr>
        <p:blipFill>
          <a:blip r:embed="rId2"/>
          <a:srcRect/>
          <a:stretch/>
        </p:blipFill>
        <p:spPr>
          <a:xfrm>
            <a:off x="298197" y="1851422"/>
            <a:ext cx="5167312" cy="3875484"/>
          </a:xfrm>
        </p:spPr>
      </p:pic>
      <p:sp>
        <p:nvSpPr>
          <p:cNvPr id="6" name="Content Placeholder 2">
            <a:extLst>
              <a:ext uri="{FF2B5EF4-FFF2-40B4-BE49-F238E27FC236}">
                <a16:creationId xmlns:a16="http://schemas.microsoft.com/office/drawing/2014/main" id="{E942E840-10BC-2320-B40D-FEDCC10003AC}"/>
              </a:ext>
            </a:extLst>
          </p:cNvPr>
          <p:cNvSpPr txBox="1">
            <a:spLocks/>
          </p:cNvSpPr>
          <p:nvPr/>
        </p:nvSpPr>
        <p:spPr>
          <a:xfrm>
            <a:off x="5234721" y="2348466"/>
            <a:ext cx="3611083" cy="222486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AWGN (10 % PER)</a:t>
            </a:r>
          </a:p>
          <a:p>
            <a:pPr lvl="1"/>
            <a:r>
              <a:rPr lang="en-GB" sz="1800" dirty="0"/>
              <a:t>-122 dBm</a:t>
            </a:r>
          </a:p>
          <a:p>
            <a:r>
              <a:rPr lang="en-GB" sz="2100" dirty="0"/>
              <a:t>TDL-D (10% PER)</a:t>
            </a:r>
          </a:p>
          <a:p>
            <a:pPr lvl="1"/>
            <a:r>
              <a:rPr lang="en-GB" sz="1800" dirty="0"/>
              <a:t>-119 dBm</a:t>
            </a:r>
          </a:p>
          <a:p>
            <a:r>
              <a:rPr lang="en-GB" sz="2100" dirty="0"/>
              <a:t>TDL-B (10% PER)</a:t>
            </a:r>
          </a:p>
          <a:p>
            <a:pPr lvl="1"/>
            <a:r>
              <a:rPr lang="en-GB" sz="1800" dirty="0"/>
              <a:t>-114 dBm</a:t>
            </a:r>
          </a:p>
          <a:p>
            <a:pPr lvl="1"/>
            <a:endParaRPr lang="en-GB" sz="1800" dirty="0"/>
          </a:p>
          <a:p>
            <a:endParaRPr lang="en-GB" sz="2100" dirty="0"/>
          </a:p>
        </p:txBody>
      </p:sp>
    </p:spTree>
    <p:extLst>
      <p:ext uri="{BB962C8B-B14F-4D97-AF65-F5344CB8AC3E}">
        <p14:creationId xmlns:p14="http://schemas.microsoft.com/office/powerpoint/2010/main" val="1098881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561F4-25FA-6533-8EFF-5F3C65C54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D7237-D085-8353-BF25-0FDA577CDBE8}"/>
              </a:ext>
            </a:extLst>
          </p:cNvPr>
          <p:cNvSpPr>
            <a:spLocks noGrp="1"/>
          </p:cNvSpPr>
          <p:nvPr>
            <p:ph type="title"/>
          </p:nvPr>
        </p:nvSpPr>
        <p:spPr>
          <a:xfrm>
            <a:off x="314942" y="634008"/>
            <a:ext cx="8794922" cy="994172"/>
          </a:xfrm>
        </p:spPr>
        <p:txBody>
          <a:bodyPr/>
          <a:lstStyle/>
          <a:p>
            <a:r>
              <a:rPr lang="en-GB" sz="2800" b="1" dirty="0"/>
              <a:t>Option 4 </a:t>
            </a:r>
            <a:r>
              <a:rPr lang="en-GB" sz="2800" dirty="0"/>
              <a:t>– DSSS = 2 – 10 kHz subcarriers – 2kbps</a:t>
            </a:r>
          </a:p>
        </p:txBody>
      </p:sp>
      <p:pic>
        <p:nvPicPr>
          <p:cNvPr id="5" name="Content Placeholder 4">
            <a:extLst>
              <a:ext uri="{FF2B5EF4-FFF2-40B4-BE49-F238E27FC236}">
                <a16:creationId xmlns:a16="http://schemas.microsoft.com/office/drawing/2014/main" id="{11EEF327-1F4D-C8A8-9153-29A993D791FF}"/>
              </a:ext>
            </a:extLst>
          </p:cNvPr>
          <p:cNvPicPr>
            <a:picLocks noGrp="1" noChangeAspect="1"/>
          </p:cNvPicPr>
          <p:nvPr>
            <p:ph idx="1"/>
          </p:nvPr>
        </p:nvPicPr>
        <p:blipFill>
          <a:blip r:embed="rId2"/>
          <a:srcRect/>
          <a:stretch/>
        </p:blipFill>
        <p:spPr>
          <a:xfrm>
            <a:off x="298197" y="1851422"/>
            <a:ext cx="5167312" cy="3875484"/>
          </a:xfrm>
        </p:spPr>
      </p:pic>
      <p:sp>
        <p:nvSpPr>
          <p:cNvPr id="6" name="Content Placeholder 2">
            <a:extLst>
              <a:ext uri="{FF2B5EF4-FFF2-40B4-BE49-F238E27FC236}">
                <a16:creationId xmlns:a16="http://schemas.microsoft.com/office/drawing/2014/main" id="{34E333A0-17ED-3D6B-A440-EE342E418152}"/>
              </a:ext>
            </a:extLst>
          </p:cNvPr>
          <p:cNvSpPr txBox="1">
            <a:spLocks/>
          </p:cNvSpPr>
          <p:nvPr/>
        </p:nvSpPr>
        <p:spPr>
          <a:xfrm>
            <a:off x="5234721" y="2348466"/>
            <a:ext cx="3611083" cy="222486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AWGN (10 % PER)</a:t>
            </a:r>
          </a:p>
          <a:p>
            <a:pPr lvl="1"/>
            <a:r>
              <a:rPr lang="en-GB" sz="1800" dirty="0"/>
              <a:t>-129 dBm</a:t>
            </a:r>
          </a:p>
          <a:p>
            <a:r>
              <a:rPr lang="en-GB" sz="2100" dirty="0"/>
              <a:t>TDL-D (10% PER)</a:t>
            </a:r>
          </a:p>
          <a:p>
            <a:pPr lvl="1"/>
            <a:r>
              <a:rPr lang="en-GB" sz="1800" dirty="0"/>
              <a:t>-126.5 dBm</a:t>
            </a:r>
          </a:p>
          <a:p>
            <a:r>
              <a:rPr lang="en-GB" sz="2100" dirty="0"/>
              <a:t>TDL-B (10% PER)</a:t>
            </a:r>
          </a:p>
          <a:p>
            <a:pPr lvl="1"/>
            <a:r>
              <a:rPr lang="en-GB" sz="1800" dirty="0"/>
              <a:t>-122 dBm</a:t>
            </a:r>
          </a:p>
          <a:p>
            <a:pPr lvl="1"/>
            <a:endParaRPr lang="en-GB" sz="1800" dirty="0"/>
          </a:p>
          <a:p>
            <a:endParaRPr lang="en-GB" sz="2100" dirty="0"/>
          </a:p>
        </p:txBody>
      </p:sp>
    </p:spTree>
    <p:extLst>
      <p:ext uri="{BB962C8B-B14F-4D97-AF65-F5344CB8AC3E}">
        <p14:creationId xmlns:p14="http://schemas.microsoft.com/office/powerpoint/2010/main" val="1351645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777D6-70BF-23F2-AC86-F7C1D22F09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AC03E-F0B5-ADE0-68C0-2DDF6CD58017}"/>
              </a:ext>
            </a:extLst>
          </p:cNvPr>
          <p:cNvSpPr>
            <a:spLocks noGrp="1"/>
          </p:cNvSpPr>
          <p:nvPr>
            <p:ph type="title"/>
          </p:nvPr>
        </p:nvSpPr>
        <p:spPr>
          <a:xfrm>
            <a:off x="328965" y="634008"/>
            <a:ext cx="8794922" cy="994172"/>
          </a:xfrm>
        </p:spPr>
        <p:txBody>
          <a:bodyPr/>
          <a:lstStyle/>
          <a:p>
            <a:r>
              <a:rPr lang="en-GB" sz="2800" b="1" dirty="0"/>
              <a:t>Option 3 </a:t>
            </a:r>
            <a:r>
              <a:rPr lang="en-GB" sz="2800" dirty="0"/>
              <a:t>– DSSS = 2 – 20 kHz subcarriers – 4kbps</a:t>
            </a:r>
          </a:p>
        </p:txBody>
      </p:sp>
      <p:pic>
        <p:nvPicPr>
          <p:cNvPr id="5" name="Content Placeholder 4">
            <a:extLst>
              <a:ext uri="{FF2B5EF4-FFF2-40B4-BE49-F238E27FC236}">
                <a16:creationId xmlns:a16="http://schemas.microsoft.com/office/drawing/2014/main" id="{B916200C-6347-4ADD-6645-43E47011DE41}"/>
              </a:ext>
            </a:extLst>
          </p:cNvPr>
          <p:cNvPicPr>
            <a:picLocks noGrp="1" noChangeAspect="1"/>
          </p:cNvPicPr>
          <p:nvPr>
            <p:ph idx="1"/>
          </p:nvPr>
        </p:nvPicPr>
        <p:blipFill>
          <a:blip r:embed="rId2"/>
          <a:srcRect/>
          <a:stretch/>
        </p:blipFill>
        <p:spPr>
          <a:xfrm>
            <a:off x="298197" y="1851422"/>
            <a:ext cx="5167312" cy="3875484"/>
          </a:xfrm>
        </p:spPr>
      </p:pic>
      <p:sp>
        <p:nvSpPr>
          <p:cNvPr id="6" name="Content Placeholder 2">
            <a:extLst>
              <a:ext uri="{FF2B5EF4-FFF2-40B4-BE49-F238E27FC236}">
                <a16:creationId xmlns:a16="http://schemas.microsoft.com/office/drawing/2014/main" id="{3FD648FD-3629-BFAE-5A67-0B8EF18B11FE}"/>
              </a:ext>
            </a:extLst>
          </p:cNvPr>
          <p:cNvSpPr txBox="1">
            <a:spLocks/>
          </p:cNvSpPr>
          <p:nvPr/>
        </p:nvSpPr>
        <p:spPr>
          <a:xfrm>
            <a:off x="5234721" y="2348466"/>
            <a:ext cx="3611083" cy="222486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AWGN (10 % PER)</a:t>
            </a:r>
          </a:p>
          <a:p>
            <a:pPr lvl="1"/>
            <a:r>
              <a:rPr lang="en-GB" sz="1800" dirty="0"/>
              <a:t>-127.5 dBm</a:t>
            </a:r>
          </a:p>
          <a:p>
            <a:r>
              <a:rPr lang="en-GB" sz="2100" dirty="0"/>
              <a:t>TDL-D (10% PER)</a:t>
            </a:r>
          </a:p>
          <a:p>
            <a:pPr lvl="1"/>
            <a:r>
              <a:rPr lang="en-GB" sz="1800" dirty="0"/>
              <a:t>-124.5 dBm</a:t>
            </a:r>
          </a:p>
          <a:p>
            <a:r>
              <a:rPr lang="en-GB" sz="2100" dirty="0"/>
              <a:t>TDL-B (10% PER)</a:t>
            </a:r>
          </a:p>
          <a:p>
            <a:pPr lvl="1"/>
            <a:r>
              <a:rPr lang="en-GB" sz="1800" dirty="0"/>
              <a:t>-119 dBm</a:t>
            </a:r>
          </a:p>
          <a:p>
            <a:pPr lvl="1"/>
            <a:endParaRPr lang="en-GB" sz="1800" dirty="0"/>
          </a:p>
          <a:p>
            <a:endParaRPr lang="en-GB" sz="2100" dirty="0"/>
          </a:p>
        </p:txBody>
      </p:sp>
    </p:spTree>
    <p:extLst>
      <p:ext uri="{BB962C8B-B14F-4D97-AF65-F5344CB8AC3E}">
        <p14:creationId xmlns:p14="http://schemas.microsoft.com/office/powerpoint/2010/main" val="72031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6" name="Rectangle 3">
            <a:extLst>
              <a:ext uri="{FF2B5EF4-FFF2-40B4-BE49-F238E27FC236}">
                <a16:creationId xmlns:a16="http://schemas.microsoft.com/office/drawing/2014/main" id="{085C9DBC-92E2-74E2-BAD1-5B6ADD35E2A8}"/>
              </a:ext>
            </a:extLst>
          </p:cNvPr>
          <p:cNvSpPr>
            <a:spLocks noChangeArrowheads="1"/>
          </p:cNvSpPr>
          <p:nvPr/>
        </p:nvSpPr>
        <p:spPr bwMode="auto">
          <a:xfrm>
            <a:off x="755576" y="1439863"/>
            <a:ext cx="7848872" cy="3557000"/>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marL="1616075" indent="-1608138" eaLnBrk="1" hangingPunct="1">
              <a:spcBef>
                <a:spcPts val="600"/>
              </a:spcBef>
              <a:buClrTx/>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800" b="1" dirty="0">
                <a:latin typeface="Times New Roman" panose="02020603050405020304" pitchFamily="18" charset="0"/>
              </a:rPr>
              <a:t>SUN OFDM VLR as SC-FDMA extension from SUN OFDM</a:t>
            </a:r>
          </a:p>
          <a:p>
            <a:pPr marL="1616075" indent="-1608138" eaLnBrk="1" hangingPunct="1">
              <a:spcBef>
                <a:spcPts val="600"/>
              </a:spcBef>
              <a:buClrTx/>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800" b="1" dirty="0">
                <a:latin typeface="Times New Roman" panose="02020603050405020304" pitchFamily="18" charset="0"/>
              </a:rPr>
              <a:t>Packet Structure</a:t>
            </a:r>
          </a:p>
          <a:p>
            <a:pPr marL="1616075" indent="-1608138" eaLnBrk="1" hangingPunct="1">
              <a:spcBef>
                <a:spcPts val="600"/>
              </a:spcBef>
              <a:buClrTx/>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800" b="1" dirty="0">
                <a:latin typeface="Times New Roman" panose="02020603050405020304" pitchFamily="18" charset="0"/>
              </a:rPr>
              <a:t>Channel Access Mechanism (STF)</a:t>
            </a:r>
          </a:p>
          <a:p>
            <a:pPr marL="1616075" indent="-1608138" eaLnBrk="1" hangingPunct="1">
              <a:spcBef>
                <a:spcPts val="600"/>
              </a:spcBef>
              <a:buClrTx/>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800" b="1" dirty="0" err="1">
                <a:latin typeface="Times New Roman" panose="02020603050405020304" pitchFamily="18" charset="0"/>
              </a:rPr>
              <a:t>Interleaver</a:t>
            </a:r>
            <a:endParaRPr lang="en-US" altLang="en-US" sz="1800" b="1" dirty="0">
              <a:latin typeface="Times New Roman" panose="02020603050405020304" pitchFamily="18" charset="0"/>
            </a:endParaRPr>
          </a:p>
          <a:p>
            <a:pPr marL="1616075" indent="-1608138" eaLnBrk="1" hangingPunct="1">
              <a:spcBef>
                <a:spcPts val="600"/>
              </a:spcBef>
              <a:buClrTx/>
              <a:buFontTx/>
              <a:buNone/>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800" b="1" dirty="0">
                <a:latin typeface="Times New Roman" panose="02020603050405020304" pitchFamily="18" charset="0"/>
              </a:rPr>
              <a:t>DBPSK Modulation Kernel</a:t>
            </a:r>
          </a:p>
          <a:p>
            <a:pPr marL="1616075" indent="-1608138" eaLnBrk="1" hangingPunct="1">
              <a:spcBef>
                <a:spcPts val="600"/>
              </a:spcBef>
              <a:buClrTx/>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800" b="1" dirty="0">
                <a:latin typeface="Times New Roman" panose="02020603050405020304" pitchFamily="18" charset="0"/>
              </a:rPr>
              <a:t>OFDM Windowing</a:t>
            </a:r>
          </a:p>
          <a:p>
            <a:pPr marL="1616075" indent="-1608138" eaLnBrk="1" hangingPunct="1">
              <a:spcBef>
                <a:spcPts val="600"/>
              </a:spcBef>
              <a:buClrTx/>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800" b="1" dirty="0">
                <a:latin typeface="Times New Roman" panose="02020603050405020304" pitchFamily="18" charset="0"/>
              </a:rPr>
              <a:t>LCG – Linear Congruential Generator</a:t>
            </a:r>
          </a:p>
          <a:p>
            <a:pPr marL="1616075" indent="-1608138" eaLnBrk="1" hangingPunct="1">
              <a:spcBef>
                <a:spcPts val="600"/>
              </a:spcBef>
              <a:buClrTx/>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endParaRPr lang="en-US" altLang="en-US" sz="1800" b="1" dirty="0">
              <a:latin typeface="Times New Roman" panose="02020603050405020304" pitchFamily="18" charset="0"/>
            </a:endParaRPr>
          </a:p>
          <a:p>
            <a:pPr marL="1616075" indent="-1608138" eaLnBrk="1" hangingPunct="1">
              <a:spcBef>
                <a:spcPts val="600"/>
              </a:spcBef>
              <a:buClrTx/>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800" b="1" dirty="0">
                <a:latin typeface="Times New Roman" panose="02020603050405020304" pitchFamily="18" charset="0"/>
              </a:rPr>
              <a:t>Channel Model Simulations</a:t>
            </a:r>
          </a:p>
          <a:p>
            <a:pPr marL="1616075" indent="-1608138" eaLnBrk="1" hangingPunct="1">
              <a:spcBef>
                <a:spcPts val="600"/>
              </a:spcBef>
              <a:buClrTx/>
              <a:tabLst>
                <a:tab pos="1362075" algn="l"/>
                <a:tab pos="1524000"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a:pPr>
            <a:r>
              <a:rPr lang="en-US" altLang="en-US" sz="1800" b="1" dirty="0">
                <a:latin typeface="Times New Roman" panose="02020603050405020304" pitchFamily="18" charset="0"/>
              </a:rPr>
              <a:t>Network Capacity Simulations</a:t>
            </a:r>
          </a:p>
        </p:txBody>
      </p:sp>
    </p:spTree>
    <p:extLst>
      <p:ext uri="{BB962C8B-B14F-4D97-AF65-F5344CB8AC3E}">
        <p14:creationId xmlns:p14="http://schemas.microsoft.com/office/powerpoint/2010/main" val="3319851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ACF75-6364-EA8D-192B-BA70AFF85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81AC96-9D99-58B5-0791-8E29209E5103}"/>
              </a:ext>
            </a:extLst>
          </p:cNvPr>
          <p:cNvSpPr>
            <a:spLocks noGrp="1"/>
          </p:cNvSpPr>
          <p:nvPr>
            <p:ph type="title"/>
          </p:nvPr>
        </p:nvSpPr>
        <p:spPr>
          <a:xfrm>
            <a:off x="288717" y="608686"/>
            <a:ext cx="8794922" cy="994172"/>
          </a:xfrm>
        </p:spPr>
        <p:txBody>
          <a:bodyPr/>
          <a:lstStyle/>
          <a:p>
            <a:r>
              <a:rPr lang="en-GB" sz="2800" b="1" dirty="0"/>
              <a:t>Option 2 </a:t>
            </a:r>
            <a:r>
              <a:rPr lang="en-GB" sz="2800" dirty="0"/>
              <a:t>– DSSS = 2 – 40 kHz subcarriers – 8kbps</a:t>
            </a:r>
          </a:p>
        </p:txBody>
      </p:sp>
      <p:pic>
        <p:nvPicPr>
          <p:cNvPr id="5" name="Content Placeholder 4">
            <a:extLst>
              <a:ext uri="{FF2B5EF4-FFF2-40B4-BE49-F238E27FC236}">
                <a16:creationId xmlns:a16="http://schemas.microsoft.com/office/drawing/2014/main" id="{911FF40A-782F-EC80-1221-32867EFDA51E}"/>
              </a:ext>
            </a:extLst>
          </p:cNvPr>
          <p:cNvPicPr>
            <a:picLocks noGrp="1" noChangeAspect="1"/>
          </p:cNvPicPr>
          <p:nvPr>
            <p:ph idx="1"/>
          </p:nvPr>
        </p:nvPicPr>
        <p:blipFill>
          <a:blip r:embed="rId2"/>
          <a:srcRect/>
          <a:stretch/>
        </p:blipFill>
        <p:spPr>
          <a:xfrm>
            <a:off x="298197" y="1851422"/>
            <a:ext cx="5167312" cy="3875484"/>
          </a:xfrm>
        </p:spPr>
      </p:pic>
      <p:sp>
        <p:nvSpPr>
          <p:cNvPr id="6" name="Content Placeholder 2">
            <a:extLst>
              <a:ext uri="{FF2B5EF4-FFF2-40B4-BE49-F238E27FC236}">
                <a16:creationId xmlns:a16="http://schemas.microsoft.com/office/drawing/2014/main" id="{886C75C9-349F-2794-9D56-BF187FF6F7C1}"/>
              </a:ext>
            </a:extLst>
          </p:cNvPr>
          <p:cNvSpPr txBox="1">
            <a:spLocks/>
          </p:cNvSpPr>
          <p:nvPr/>
        </p:nvSpPr>
        <p:spPr>
          <a:xfrm>
            <a:off x="5234721" y="2348466"/>
            <a:ext cx="3611083" cy="222486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dirty="0"/>
              <a:t>AWGN (10 % PER)</a:t>
            </a:r>
          </a:p>
          <a:p>
            <a:pPr lvl="1"/>
            <a:r>
              <a:rPr lang="en-GB" sz="1800" dirty="0"/>
              <a:t>-125 dBm</a:t>
            </a:r>
          </a:p>
          <a:p>
            <a:r>
              <a:rPr lang="en-GB" sz="2100" dirty="0"/>
              <a:t>TDL-D (10% PER)</a:t>
            </a:r>
          </a:p>
          <a:p>
            <a:pPr lvl="1"/>
            <a:r>
              <a:rPr lang="en-GB" sz="1800" dirty="0"/>
              <a:t>-122 dBm</a:t>
            </a:r>
          </a:p>
          <a:p>
            <a:r>
              <a:rPr lang="en-GB" sz="2100" dirty="0"/>
              <a:t>TDL-B (10% PER)</a:t>
            </a:r>
          </a:p>
          <a:p>
            <a:pPr lvl="1"/>
            <a:r>
              <a:rPr lang="en-GB" sz="1800" dirty="0"/>
              <a:t>-117 dBm</a:t>
            </a:r>
          </a:p>
          <a:p>
            <a:pPr lvl="1"/>
            <a:endParaRPr lang="en-GB" sz="1800" dirty="0"/>
          </a:p>
          <a:p>
            <a:endParaRPr lang="en-GB" sz="2100" dirty="0"/>
          </a:p>
        </p:txBody>
      </p:sp>
    </p:spTree>
    <p:extLst>
      <p:ext uri="{BB962C8B-B14F-4D97-AF65-F5344CB8AC3E}">
        <p14:creationId xmlns:p14="http://schemas.microsoft.com/office/powerpoint/2010/main" val="2229862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20D5-966B-96EE-A418-D817CD2795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6EA84F-35ED-528B-DD5B-A528BADCF8B3}"/>
              </a:ext>
            </a:extLst>
          </p:cNvPr>
          <p:cNvSpPr>
            <a:spLocks noGrp="1"/>
          </p:cNvSpPr>
          <p:nvPr>
            <p:ph type="title"/>
          </p:nvPr>
        </p:nvSpPr>
        <p:spPr>
          <a:xfrm>
            <a:off x="251520" y="620688"/>
            <a:ext cx="8794922" cy="994172"/>
          </a:xfrm>
        </p:spPr>
        <p:txBody>
          <a:bodyPr/>
          <a:lstStyle/>
          <a:p>
            <a:r>
              <a:rPr lang="en-GB" dirty="0"/>
              <a:t>Summary Table</a:t>
            </a:r>
          </a:p>
        </p:txBody>
      </p:sp>
      <p:sp>
        <p:nvSpPr>
          <p:cNvPr id="6" name="Content Placeholder 2">
            <a:extLst>
              <a:ext uri="{FF2B5EF4-FFF2-40B4-BE49-F238E27FC236}">
                <a16:creationId xmlns:a16="http://schemas.microsoft.com/office/drawing/2014/main" id="{A3B86A63-497C-E7ED-0495-01183C14658B}"/>
              </a:ext>
            </a:extLst>
          </p:cNvPr>
          <p:cNvSpPr txBox="1">
            <a:spLocks/>
          </p:cNvSpPr>
          <p:nvPr/>
        </p:nvSpPr>
        <p:spPr>
          <a:xfrm>
            <a:off x="1184056" y="5029200"/>
            <a:ext cx="7355558" cy="158068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TDL-D fading channel (</a:t>
            </a:r>
            <a:r>
              <a:rPr lang="en-GB" sz="1400" dirty="0" err="1"/>
              <a:t>LoS</a:t>
            </a:r>
            <a:r>
              <a:rPr lang="en-GB" sz="1400" dirty="0"/>
              <a:t> 1000 ns) results in </a:t>
            </a:r>
            <a:r>
              <a:rPr lang="en-GB" sz="1400" b="1" dirty="0"/>
              <a:t>~3 dB </a:t>
            </a:r>
            <a:r>
              <a:rPr lang="en-GB" sz="1400" dirty="0"/>
              <a:t>of sensitivity impact compared to pure AWGN channel</a:t>
            </a:r>
          </a:p>
          <a:p>
            <a:r>
              <a:rPr lang="en-GB" sz="1400" dirty="0"/>
              <a:t>TDL-B fading channel (</a:t>
            </a:r>
            <a:r>
              <a:rPr lang="en-GB" sz="1400" dirty="0" err="1"/>
              <a:t>nLoS</a:t>
            </a:r>
            <a:r>
              <a:rPr lang="en-GB" sz="1400" dirty="0"/>
              <a:t> 1000 ns) results in </a:t>
            </a:r>
            <a:r>
              <a:rPr lang="en-GB" sz="1400" b="1" dirty="0"/>
              <a:t>~6-7 dB </a:t>
            </a:r>
            <a:r>
              <a:rPr lang="en-GB" sz="1400" dirty="0"/>
              <a:t>of sensitivity impact compared to pure AWGN channel</a:t>
            </a:r>
          </a:p>
          <a:p>
            <a:r>
              <a:rPr lang="en-GB" sz="1400" dirty="0"/>
              <a:t>No PER floor observed in any of the simulations</a:t>
            </a:r>
          </a:p>
          <a:p>
            <a:pPr lvl="1"/>
            <a:endParaRPr lang="en-GB" sz="1200" dirty="0"/>
          </a:p>
          <a:p>
            <a:endParaRPr lang="en-GB" sz="1400" dirty="0"/>
          </a:p>
        </p:txBody>
      </p:sp>
      <p:graphicFrame>
        <p:nvGraphicFramePr>
          <p:cNvPr id="7" name="Content Placeholder 6">
            <a:extLst>
              <a:ext uri="{FF2B5EF4-FFF2-40B4-BE49-F238E27FC236}">
                <a16:creationId xmlns:a16="http://schemas.microsoft.com/office/drawing/2014/main" id="{25BA38AA-A138-3C94-017E-18B492C83EFF}"/>
              </a:ext>
            </a:extLst>
          </p:cNvPr>
          <p:cNvGraphicFramePr>
            <a:graphicFrameLocks noGrp="1"/>
          </p:cNvGraphicFramePr>
          <p:nvPr>
            <p:ph idx="1"/>
            <p:extLst>
              <p:ext uri="{D42A27DB-BD31-4B8C-83A1-F6EECF244321}">
                <p14:modId xmlns:p14="http://schemas.microsoft.com/office/powerpoint/2010/main" val="1086940594"/>
              </p:ext>
            </p:extLst>
          </p:nvPr>
        </p:nvGraphicFramePr>
        <p:xfrm>
          <a:off x="652914" y="1350010"/>
          <a:ext cx="7886700" cy="3638550"/>
        </p:xfrm>
        <a:graphic>
          <a:graphicData uri="http://schemas.openxmlformats.org/drawingml/2006/table">
            <a:tbl>
              <a:tblPr firstRow="1" bandRow="1">
                <a:tableStyleId>{5C22544A-7EE6-4342-B048-85BDC9FD1C3A}</a:tableStyleId>
              </a:tblPr>
              <a:tblGrid>
                <a:gridCol w="2449475">
                  <a:extLst>
                    <a:ext uri="{9D8B030D-6E8A-4147-A177-3AD203B41FA5}">
                      <a16:colId xmlns:a16="http://schemas.microsoft.com/office/drawing/2014/main" val="3198437886"/>
                    </a:ext>
                  </a:extLst>
                </a:gridCol>
                <a:gridCol w="1682603">
                  <a:extLst>
                    <a:ext uri="{9D8B030D-6E8A-4147-A177-3AD203B41FA5}">
                      <a16:colId xmlns:a16="http://schemas.microsoft.com/office/drawing/2014/main" val="248657359"/>
                    </a:ext>
                  </a:extLst>
                </a:gridCol>
                <a:gridCol w="1782947">
                  <a:extLst>
                    <a:ext uri="{9D8B030D-6E8A-4147-A177-3AD203B41FA5}">
                      <a16:colId xmlns:a16="http://schemas.microsoft.com/office/drawing/2014/main" val="2778840524"/>
                    </a:ext>
                  </a:extLst>
                </a:gridCol>
                <a:gridCol w="1971675">
                  <a:extLst>
                    <a:ext uri="{9D8B030D-6E8A-4147-A177-3AD203B41FA5}">
                      <a16:colId xmlns:a16="http://schemas.microsoft.com/office/drawing/2014/main" val="3733836217"/>
                    </a:ext>
                  </a:extLst>
                </a:gridCol>
              </a:tblGrid>
              <a:tr h="278130">
                <a:tc>
                  <a:txBody>
                    <a:bodyPr/>
                    <a:lstStyle/>
                    <a:p>
                      <a:endParaRPr lang="en-GB" sz="1100"/>
                    </a:p>
                  </a:txBody>
                  <a:tcPr marL="68580" marR="68580" marT="34290" marB="34290"/>
                </a:tc>
                <a:tc>
                  <a:txBody>
                    <a:bodyPr/>
                    <a:lstStyle/>
                    <a:p>
                      <a:r>
                        <a:rPr lang="en-GB" sz="1100" dirty="0"/>
                        <a:t>AWGN</a:t>
                      </a:r>
                    </a:p>
                  </a:txBody>
                  <a:tcPr marL="68580" marR="68580" marT="34290" marB="34290"/>
                </a:tc>
                <a:tc>
                  <a:txBody>
                    <a:bodyPr/>
                    <a:lstStyle/>
                    <a:p>
                      <a:r>
                        <a:rPr lang="en-GB" sz="1100" dirty="0"/>
                        <a:t>TDL-D (LOS)</a:t>
                      </a:r>
                    </a:p>
                  </a:txBody>
                  <a:tcPr marL="68580" marR="68580" marT="34290" marB="34290"/>
                </a:tc>
                <a:tc>
                  <a:txBody>
                    <a:bodyPr/>
                    <a:lstStyle/>
                    <a:p>
                      <a:r>
                        <a:rPr lang="en-GB" sz="1100" dirty="0"/>
                        <a:t>TDL-B (NLOS)</a:t>
                      </a:r>
                    </a:p>
                  </a:txBody>
                  <a:tcPr marL="68580" marR="68580" marT="34290" marB="34290"/>
                </a:tc>
                <a:extLst>
                  <a:ext uri="{0D108BD9-81ED-4DB2-BD59-A6C34878D82A}">
                    <a16:rowId xmlns:a16="http://schemas.microsoft.com/office/drawing/2014/main" val="412023886"/>
                  </a:ext>
                </a:extLst>
              </a:tr>
              <a:tr h="480060">
                <a:tc>
                  <a:txBody>
                    <a:bodyPr/>
                    <a:lstStyle/>
                    <a:p>
                      <a:r>
                        <a:rPr lang="en-GB" sz="1100" dirty="0"/>
                        <a:t>O1 – DSSS2 – 10 kHz – 2 kbps</a:t>
                      </a:r>
                    </a:p>
                  </a:txBody>
                  <a:tcPr marL="68580" marR="68580" marT="34290" marB="34290"/>
                </a:tc>
                <a:tc>
                  <a:txBody>
                    <a:bodyPr/>
                    <a:lstStyle/>
                    <a:p>
                      <a:r>
                        <a:rPr lang="en-GB" sz="1100" dirty="0"/>
                        <a:t>-128 dBm</a:t>
                      </a:r>
                    </a:p>
                  </a:txBody>
                  <a:tcPr marL="68580" marR="68580" marT="34290" marB="34290"/>
                </a:tc>
                <a:tc>
                  <a:txBody>
                    <a:bodyPr/>
                    <a:lstStyle/>
                    <a:p>
                      <a:r>
                        <a:rPr lang="en-GB" sz="1100" dirty="0"/>
                        <a:t>-125.5 dBm</a:t>
                      </a:r>
                    </a:p>
                  </a:txBody>
                  <a:tcPr marL="68580" marR="68580" marT="34290" marB="34290"/>
                </a:tc>
                <a:tc>
                  <a:txBody>
                    <a:bodyPr/>
                    <a:lstStyle/>
                    <a:p>
                      <a:r>
                        <a:rPr lang="en-GB" sz="1100" dirty="0"/>
                        <a:t>-122 dBm</a:t>
                      </a:r>
                    </a:p>
                  </a:txBody>
                  <a:tcPr marL="68580" marR="68580" marT="34290" marB="34290"/>
                </a:tc>
                <a:extLst>
                  <a:ext uri="{0D108BD9-81ED-4DB2-BD59-A6C34878D82A}">
                    <a16:rowId xmlns:a16="http://schemas.microsoft.com/office/drawing/2014/main" val="1784823285"/>
                  </a:ext>
                </a:extLst>
              </a:tr>
              <a:tr h="480060">
                <a:tc>
                  <a:txBody>
                    <a:bodyPr/>
                    <a:lstStyle/>
                    <a:p>
                      <a:r>
                        <a:rPr lang="en-GB" sz="1100" dirty="0"/>
                        <a:t>O4 – DSSS2 – 10 kHz – 2 kbps</a:t>
                      </a:r>
                    </a:p>
                  </a:txBody>
                  <a:tcPr marL="68580" marR="68580" marT="34290" marB="34290"/>
                </a:tc>
                <a:tc>
                  <a:txBody>
                    <a:bodyPr/>
                    <a:lstStyle/>
                    <a:p>
                      <a:r>
                        <a:rPr lang="en-GB" sz="1100" dirty="0"/>
                        <a:t>-129 dBm</a:t>
                      </a:r>
                    </a:p>
                  </a:txBody>
                  <a:tcPr marL="68580" marR="68580" marT="34290" marB="34290"/>
                </a:tc>
                <a:tc>
                  <a:txBody>
                    <a:bodyPr/>
                    <a:lstStyle/>
                    <a:p>
                      <a:r>
                        <a:rPr lang="en-GB" sz="1100" dirty="0"/>
                        <a:t>-126.5 dBm</a:t>
                      </a:r>
                    </a:p>
                  </a:txBody>
                  <a:tcPr marL="68580" marR="68580" marT="34290" marB="34290"/>
                </a:tc>
                <a:tc>
                  <a:txBody>
                    <a:bodyPr/>
                    <a:lstStyle/>
                    <a:p>
                      <a:r>
                        <a:rPr lang="en-GB" sz="1100" dirty="0"/>
                        <a:t>-122 dBm</a:t>
                      </a:r>
                    </a:p>
                  </a:txBody>
                  <a:tcPr marL="68580" marR="68580" marT="34290" marB="34290"/>
                </a:tc>
                <a:extLst>
                  <a:ext uri="{0D108BD9-81ED-4DB2-BD59-A6C34878D82A}">
                    <a16:rowId xmlns:a16="http://schemas.microsoft.com/office/drawing/2014/main" val="1179643093"/>
                  </a:ext>
                </a:extLst>
              </a:tr>
              <a:tr h="480060">
                <a:tc>
                  <a:txBody>
                    <a:bodyPr/>
                    <a:lstStyle/>
                    <a:p>
                      <a:r>
                        <a:rPr lang="en-GB" sz="1100" dirty="0"/>
                        <a:t>O1 – DSSS2 – 20 kHz – 4 kbps</a:t>
                      </a:r>
                    </a:p>
                  </a:txBody>
                  <a:tcPr marL="68580" marR="68580" marT="34290" marB="34290"/>
                </a:tc>
                <a:tc>
                  <a:txBody>
                    <a:bodyPr/>
                    <a:lstStyle/>
                    <a:p>
                      <a:r>
                        <a:rPr lang="en-GB" sz="1100" dirty="0"/>
                        <a:t>-125.5 dBm</a:t>
                      </a:r>
                    </a:p>
                  </a:txBody>
                  <a:tcPr marL="68580" marR="68580" marT="34290" marB="34290"/>
                </a:tc>
                <a:tc>
                  <a:txBody>
                    <a:bodyPr/>
                    <a:lstStyle/>
                    <a:p>
                      <a:r>
                        <a:rPr lang="en-GB" sz="1100" dirty="0"/>
                        <a:t>-123 dBm</a:t>
                      </a:r>
                    </a:p>
                  </a:txBody>
                  <a:tcPr marL="68580" marR="68580" marT="34290" marB="34290"/>
                </a:tc>
                <a:tc>
                  <a:txBody>
                    <a:bodyPr/>
                    <a:lstStyle/>
                    <a:p>
                      <a:r>
                        <a:rPr lang="en-GB" sz="1100" dirty="0"/>
                        <a:t>-119 dBm</a:t>
                      </a:r>
                    </a:p>
                  </a:txBody>
                  <a:tcPr marL="68580" marR="68580" marT="34290" marB="34290"/>
                </a:tc>
                <a:extLst>
                  <a:ext uri="{0D108BD9-81ED-4DB2-BD59-A6C34878D82A}">
                    <a16:rowId xmlns:a16="http://schemas.microsoft.com/office/drawing/2014/main" val="2188261888"/>
                  </a:ext>
                </a:extLst>
              </a:tr>
              <a:tr h="480060">
                <a:tc>
                  <a:txBody>
                    <a:bodyPr/>
                    <a:lstStyle/>
                    <a:p>
                      <a:r>
                        <a:rPr lang="en-GB" sz="1100" dirty="0"/>
                        <a:t>O3 – DSSS2 – 10 kHz – 2 kbps</a:t>
                      </a:r>
                    </a:p>
                  </a:txBody>
                  <a:tcPr marL="68580" marR="68580" marT="34290" marB="34290"/>
                </a:tc>
                <a:tc>
                  <a:txBody>
                    <a:bodyPr/>
                    <a:lstStyle/>
                    <a:p>
                      <a:r>
                        <a:rPr lang="en-GB" sz="1100" dirty="0"/>
                        <a:t>-127.7 dBm</a:t>
                      </a:r>
                    </a:p>
                  </a:txBody>
                  <a:tcPr marL="68580" marR="68580" marT="34290" marB="34290"/>
                </a:tc>
                <a:tc>
                  <a:txBody>
                    <a:bodyPr/>
                    <a:lstStyle/>
                    <a:p>
                      <a:r>
                        <a:rPr lang="en-GB" sz="1100" dirty="0"/>
                        <a:t>-124.5 dBm</a:t>
                      </a:r>
                    </a:p>
                  </a:txBody>
                  <a:tcPr marL="68580" marR="68580" marT="34290" marB="34290"/>
                </a:tc>
                <a:tc>
                  <a:txBody>
                    <a:bodyPr/>
                    <a:lstStyle/>
                    <a:p>
                      <a:r>
                        <a:rPr lang="en-GB" sz="1100" dirty="0"/>
                        <a:t>-119 dBm</a:t>
                      </a:r>
                    </a:p>
                  </a:txBody>
                  <a:tcPr marL="68580" marR="68580" marT="34290" marB="34290"/>
                </a:tc>
                <a:extLst>
                  <a:ext uri="{0D108BD9-81ED-4DB2-BD59-A6C34878D82A}">
                    <a16:rowId xmlns:a16="http://schemas.microsoft.com/office/drawing/2014/main" val="1410986247"/>
                  </a:ext>
                </a:extLst>
              </a:tr>
              <a:tr h="480060">
                <a:tc>
                  <a:txBody>
                    <a:bodyPr/>
                    <a:lstStyle/>
                    <a:p>
                      <a:r>
                        <a:rPr lang="en-GB" sz="1100" dirty="0"/>
                        <a:t>O1 – DSSS2 – 40 kHz – 8 kbps</a:t>
                      </a:r>
                    </a:p>
                  </a:txBody>
                  <a:tcPr marL="68580" marR="68580" marT="34290" marB="34290"/>
                </a:tc>
                <a:tc>
                  <a:txBody>
                    <a:bodyPr/>
                    <a:lstStyle/>
                    <a:p>
                      <a:r>
                        <a:rPr lang="en-GB" sz="1100" dirty="0"/>
                        <a:t>-124 dBm</a:t>
                      </a:r>
                    </a:p>
                  </a:txBody>
                  <a:tcPr marL="68580" marR="68580" marT="34290" marB="34290"/>
                </a:tc>
                <a:tc>
                  <a:txBody>
                    <a:bodyPr/>
                    <a:lstStyle/>
                    <a:p>
                      <a:r>
                        <a:rPr lang="en-GB" sz="1100" dirty="0"/>
                        <a:t>-121 dBm</a:t>
                      </a:r>
                    </a:p>
                  </a:txBody>
                  <a:tcPr marL="68580" marR="68580" marT="34290" marB="34290"/>
                </a:tc>
                <a:tc>
                  <a:txBody>
                    <a:bodyPr/>
                    <a:lstStyle/>
                    <a:p>
                      <a:r>
                        <a:rPr lang="en-GB" sz="1100" dirty="0"/>
                        <a:t>-117 dBm</a:t>
                      </a:r>
                    </a:p>
                  </a:txBody>
                  <a:tcPr marL="68580" marR="68580" marT="34290" marB="34290"/>
                </a:tc>
                <a:extLst>
                  <a:ext uri="{0D108BD9-81ED-4DB2-BD59-A6C34878D82A}">
                    <a16:rowId xmlns:a16="http://schemas.microsoft.com/office/drawing/2014/main" val="3845082264"/>
                  </a:ext>
                </a:extLst>
              </a:tr>
              <a:tr h="480060">
                <a:tc>
                  <a:txBody>
                    <a:bodyPr/>
                    <a:lstStyle/>
                    <a:p>
                      <a:r>
                        <a:rPr lang="en-GB" sz="1100" dirty="0"/>
                        <a:t>O2 – DSSS2 – 10 kHz – 2 kbps</a:t>
                      </a:r>
                    </a:p>
                  </a:txBody>
                  <a:tcPr marL="68580" marR="68580" marT="34290" marB="34290"/>
                </a:tc>
                <a:tc>
                  <a:txBody>
                    <a:bodyPr/>
                    <a:lstStyle/>
                    <a:p>
                      <a:r>
                        <a:rPr lang="en-GB" sz="1100" dirty="0"/>
                        <a:t>-125 dBm</a:t>
                      </a:r>
                    </a:p>
                  </a:txBody>
                  <a:tcPr marL="68580" marR="68580" marT="34290" marB="34290"/>
                </a:tc>
                <a:tc>
                  <a:txBody>
                    <a:bodyPr/>
                    <a:lstStyle/>
                    <a:p>
                      <a:r>
                        <a:rPr lang="en-GB" sz="1100" dirty="0"/>
                        <a:t>-122 dBm</a:t>
                      </a:r>
                    </a:p>
                  </a:txBody>
                  <a:tcPr marL="68580" marR="68580" marT="34290" marB="34290"/>
                </a:tc>
                <a:tc>
                  <a:txBody>
                    <a:bodyPr/>
                    <a:lstStyle/>
                    <a:p>
                      <a:r>
                        <a:rPr lang="en-GB" sz="1100" dirty="0"/>
                        <a:t>-117 dBm</a:t>
                      </a:r>
                    </a:p>
                  </a:txBody>
                  <a:tcPr marL="68580" marR="68580" marT="34290" marB="34290"/>
                </a:tc>
                <a:extLst>
                  <a:ext uri="{0D108BD9-81ED-4DB2-BD59-A6C34878D82A}">
                    <a16:rowId xmlns:a16="http://schemas.microsoft.com/office/drawing/2014/main" val="2528963689"/>
                  </a:ext>
                </a:extLst>
              </a:tr>
              <a:tr h="480060">
                <a:tc>
                  <a:txBody>
                    <a:bodyPr/>
                    <a:lstStyle/>
                    <a:p>
                      <a:r>
                        <a:rPr lang="en-GB" sz="1100" dirty="0"/>
                        <a:t>O1 – DSSS2 – 80 kHz – 16 kbps</a:t>
                      </a:r>
                    </a:p>
                  </a:txBody>
                  <a:tcPr marL="68580" marR="68580" marT="34290" marB="34290"/>
                </a:tc>
                <a:tc>
                  <a:txBody>
                    <a:bodyPr/>
                    <a:lstStyle/>
                    <a:p>
                      <a:r>
                        <a:rPr lang="en-GB" sz="1100" dirty="0"/>
                        <a:t>-122 dBm</a:t>
                      </a:r>
                    </a:p>
                  </a:txBody>
                  <a:tcPr marL="68580" marR="68580" marT="34290" marB="34290"/>
                </a:tc>
                <a:tc>
                  <a:txBody>
                    <a:bodyPr/>
                    <a:lstStyle/>
                    <a:p>
                      <a:r>
                        <a:rPr lang="en-GB" sz="1100" dirty="0"/>
                        <a:t>-119 dBm</a:t>
                      </a:r>
                    </a:p>
                  </a:txBody>
                  <a:tcPr marL="68580" marR="68580" marT="34290" marB="34290"/>
                </a:tc>
                <a:tc>
                  <a:txBody>
                    <a:bodyPr/>
                    <a:lstStyle/>
                    <a:p>
                      <a:r>
                        <a:rPr lang="en-GB" sz="1100" dirty="0"/>
                        <a:t>-114 dBm</a:t>
                      </a:r>
                    </a:p>
                  </a:txBody>
                  <a:tcPr marL="68580" marR="68580" marT="34290" marB="34290"/>
                </a:tc>
                <a:extLst>
                  <a:ext uri="{0D108BD9-81ED-4DB2-BD59-A6C34878D82A}">
                    <a16:rowId xmlns:a16="http://schemas.microsoft.com/office/drawing/2014/main" val="2261886804"/>
                  </a:ext>
                </a:extLst>
              </a:tr>
            </a:tbl>
          </a:graphicData>
        </a:graphic>
      </p:graphicFrame>
    </p:spTree>
    <p:extLst>
      <p:ext uri="{BB962C8B-B14F-4D97-AF65-F5344CB8AC3E}">
        <p14:creationId xmlns:p14="http://schemas.microsoft.com/office/powerpoint/2010/main" val="1225803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FBAF8-E151-4118-9213-98388B896D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E38CA-2886-CB40-0A0C-6197FF2C4E85}"/>
              </a:ext>
            </a:extLst>
          </p:cNvPr>
          <p:cNvSpPr>
            <a:spLocks noGrp="1"/>
          </p:cNvSpPr>
          <p:nvPr>
            <p:ph type="title"/>
          </p:nvPr>
        </p:nvSpPr>
        <p:spPr>
          <a:xfrm>
            <a:off x="628650" y="857251"/>
            <a:ext cx="7886700" cy="994172"/>
          </a:xfrm>
        </p:spPr>
        <p:txBody>
          <a:bodyPr>
            <a:normAutofit fontScale="90000"/>
          </a:bodyPr>
          <a:lstStyle/>
          <a:p>
            <a:r>
              <a:rPr lang="en-GB" dirty="0"/>
              <a:t>Channel Model Simulation Conclusions</a:t>
            </a:r>
          </a:p>
        </p:txBody>
      </p:sp>
      <p:sp>
        <p:nvSpPr>
          <p:cNvPr id="3" name="Content Placeholder 2">
            <a:extLst>
              <a:ext uri="{FF2B5EF4-FFF2-40B4-BE49-F238E27FC236}">
                <a16:creationId xmlns:a16="http://schemas.microsoft.com/office/drawing/2014/main" id="{D3BC66FC-6DB7-D147-552A-2F233616F94E}"/>
              </a:ext>
            </a:extLst>
          </p:cNvPr>
          <p:cNvSpPr>
            <a:spLocks noGrp="1"/>
          </p:cNvSpPr>
          <p:nvPr>
            <p:ph idx="1"/>
          </p:nvPr>
        </p:nvSpPr>
        <p:spPr>
          <a:xfrm>
            <a:off x="628650" y="1933796"/>
            <a:ext cx="7886700" cy="3556176"/>
          </a:xfrm>
        </p:spPr>
        <p:txBody>
          <a:bodyPr>
            <a:noAutofit/>
          </a:bodyPr>
          <a:lstStyle/>
          <a:p>
            <a:r>
              <a:rPr lang="en-GB" sz="2400" dirty="0"/>
              <a:t>SUN OFDM VLR is inherently resistant to multipath due to the DBPSK modulation kernel and the distributed approach of time and frequency spreading</a:t>
            </a:r>
          </a:p>
          <a:p>
            <a:endParaRPr lang="en-GB" sz="2400" dirty="0"/>
          </a:p>
          <a:p>
            <a:r>
              <a:rPr lang="en-GB" sz="2400" dirty="0"/>
              <a:t>DBPSK is effectively the only feasible option for time/frequency sparse signals </a:t>
            </a:r>
          </a:p>
        </p:txBody>
      </p:sp>
    </p:spTree>
    <p:extLst>
      <p:ext uri="{BB962C8B-B14F-4D97-AF65-F5344CB8AC3E}">
        <p14:creationId xmlns:p14="http://schemas.microsoft.com/office/powerpoint/2010/main" val="3400039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36CC-B056-04BA-7F15-0B7F783A5420}"/>
              </a:ext>
            </a:extLst>
          </p:cNvPr>
          <p:cNvSpPr>
            <a:spLocks noGrp="1"/>
          </p:cNvSpPr>
          <p:nvPr>
            <p:ph type="ctrTitle"/>
          </p:nvPr>
        </p:nvSpPr>
        <p:spPr/>
        <p:txBody>
          <a:bodyPr/>
          <a:lstStyle/>
          <a:p>
            <a:r>
              <a:rPr lang="en-GB" dirty="0"/>
              <a:t>Network Capacity Simulations</a:t>
            </a:r>
          </a:p>
        </p:txBody>
      </p:sp>
      <p:sp>
        <p:nvSpPr>
          <p:cNvPr id="4" name="Slide Number Placeholder 3">
            <a:extLst>
              <a:ext uri="{FF2B5EF4-FFF2-40B4-BE49-F238E27FC236}">
                <a16:creationId xmlns:a16="http://schemas.microsoft.com/office/drawing/2014/main" id="{06160AD3-5606-7577-90AB-8C412C0015DC}"/>
              </a:ext>
            </a:extLst>
          </p:cNvPr>
          <p:cNvSpPr>
            <a:spLocks noGrp="1"/>
          </p:cNvSpPr>
          <p:nvPr>
            <p:ph type="sldNum" sz="quarter" idx="10"/>
          </p:nvPr>
        </p:nvSpPr>
        <p:spPr/>
        <p:txBody>
          <a:bodyPr/>
          <a:lstStyle/>
          <a:p>
            <a:pPr>
              <a:defRPr/>
            </a:pPr>
            <a:fld id="{03BA23CF-AA30-4A18-B744-605C3E9DBF07}" type="slidenum">
              <a:rPr lang="en-US" smtClean="0"/>
              <a:pPr>
                <a:defRPr/>
              </a:pPr>
              <a:t>33</a:t>
            </a:fld>
            <a:endParaRPr lang="en-US"/>
          </a:p>
        </p:txBody>
      </p:sp>
    </p:spTree>
    <p:extLst>
      <p:ext uri="{BB962C8B-B14F-4D97-AF65-F5344CB8AC3E}">
        <p14:creationId xmlns:p14="http://schemas.microsoft.com/office/powerpoint/2010/main" val="3771311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4BE10-4563-CD9A-C317-8CF1AE1AC2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63772-39B6-CD20-B131-4302D0D80872}"/>
              </a:ext>
            </a:extLst>
          </p:cNvPr>
          <p:cNvSpPr>
            <a:spLocks noGrp="1"/>
          </p:cNvSpPr>
          <p:nvPr>
            <p:ph type="title"/>
          </p:nvPr>
        </p:nvSpPr>
        <p:spPr/>
        <p:txBody>
          <a:bodyPr>
            <a:normAutofit/>
          </a:bodyPr>
          <a:lstStyle/>
          <a:p>
            <a:r>
              <a:rPr lang="en-GB" dirty="0"/>
              <a:t>MAC Layers for SUN OFDM VLR</a:t>
            </a:r>
          </a:p>
        </p:txBody>
      </p:sp>
      <p:sp>
        <p:nvSpPr>
          <p:cNvPr id="4" name="Slide Number Placeholder 3">
            <a:extLst>
              <a:ext uri="{FF2B5EF4-FFF2-40B4-BE49-F238E27FC236}">
                <a16:creationId xmlns:a16="http://schemas.microsoft.com/office/drawing/2014/main" id="{D6FDAB4A-6E7B-FC9E-E621-5897BB74A75C}"/>
              </a:ext>
            </a:extLst>
          </p:cNvPr>
          <p:cNvSpPr>
            <a:spLocks noGrp="1"/>
          </p:cNvSpPr>
          <p:nvPr>
            <p:ph type="sldNum" sz="quarter" idx="10"/>
          </p:nvPr>
        </p:nvSpPr>
        <p:spPr/>
        <p:txBody>
          <a:bodyPr/>
          <a:lstStyle/>
          <a:p>
            <a:pPr>
              <a:defRPr/>
            </a:pPr>
            <a:fld id="{2B97888F-6AF7-4263-B69D-592D8C33BAC7}" type="slidenum">
              <a:rPr lang="en-US" smtClean="0"/>
              <a:pPr>
                <a:defRPr/>
              </a:pPr>
              <a:t>34</a:t>
            </a:fld>
            <a:endParaRPr lang="en-US"/>
          </a:p>
        </p:txBody>
      </p:sp>
      <p:sp>
        <p:nvSpPr>
          <p:cNvPr id="9" name="Content Placeholder 2">
            <a:extLst>
              <a:ext uri="{FF2B5EF4-FFF2-40B4-BE49-F238E27FC236}">
                <a16:creationId xmlns:a16="http://schemas.microsoft.com/office/drawing/2014/main" id="{27F5C96C-B647-DCD0-52D9-4FE55BC78702}"/>
              </a:ext>
            </a:extLst>
          </p:cNvPr>
          <p:cNvSpPr txBox="1">
            <a:spLocks/>
          </p:cNvSpPr>
          <p:nvPr/>
        </p:nvSpPr>
        <p:spPr bwMode="auto">
          <a:xfrm>
            <a:off x="333379" y="1643608"/>
            <a:ext cx="8186660" cy="408964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GB" sz="1600" kern="0" dirty="0"/>
              <a:t>In LPWAN (Low Power Wide Area Network) the Medium Access Control methods need to be adapted to the needs and capabilities of the End Nodes</a:t>
            </a:r>
          </a:p>
          <a:p>
            <a:r>
              <a:rPr lang="en-GB" sz="1600" kern="0" dirty="0"/>
              <a:t>End Nodes:</a:t>
            </a:r>
          </a:p>
          <a:p>
            <a:pPr lvl="1"/>
            <a:r>
              <a:rPr lang="en-GB" kern="0" dirty="0"/>
              <a:t>Low Power Nodes, battery powered. MAC layer shall not require them to stand on RX for unlimited periods of time</a:t>
            </a:r>
          </a:p>
          <a:p>
            <a:pPr lvl="1"/>
            <a:r>
              <a:rPr lang="en-GB" kern="0" dirty="0"/>
              <a:t>MAC layer shall be optimized so that the traffic profile of the network does not require a significant number of retransmission of the information</a:t>
            </a:r>
          </a:p>
          <a:p>
            <a:pPr lvl="1"/>
            <a:r>
              <a:rPr lang="en-GB" kern="0" dirty="0"/>
              <a:t>Low Power Nodes shall not be required to maintain strict timing windows based on active XTAL (few ppm)</a:t>
            </a:r>
          </a:p>
          <a:p>
            <a:pPr lvl="1"/>
            <a:r>
              <a:rPr lang="en-GB" kern="0" dirty="0"/>
              <a:t>MAC layer shall not require devices to listen for ACKs for an extensive period of time</a:t>
            </a:r>
          </a:p>
          <a:p>
            <a:pPr lvl="1"/>
            <a:r>
              <a:rPr lang="en-GB" kern="0" dirty="0"/>
              <a:t>MAC layer shall not require listening for Beacons at regular intervals</a:t>
            </a:r>
          </a:p>
          <a:p>
            <a:r>
              <a:rPr lang="en-GB" sz="1600" kern="0" dirty="0"/>
              <a:t>Given all these constrains the most popular configuration for these networks is a Pure ALOHA network</a:t>
            </a:r>
          </a:p>
          <a:p>
            <a:pPr lvl="1"/>
            <a:r>
              <a:rPr lang="en-GB" kern="0" dirty="0"/>
              <a:t>ALOHA: every node transmits whenever they want, then listen for ACKs optionally</a:t>
            </a:r>
          </a:p>
          <a:p>
            <a:pPr lvl="1"/>
            <a:r>
              <a:rPr lang="en-GB" kern="0" dirty="0">
                <a:hlinkClick r:id="rId2"/>
              </a:rPr>
              <a:t>https://en.wikipedia.org/wiki/ALOHAnet</a:t>
            </a:r>
            <a:endParaRPr lang="en-GB" kern="0" dirty="0"/>
          </a:p>
          <a:p>
            <a:pPr lvl="1"/>
            <a:endParaRPr lang="en-GB" kern="0" dirty="0"/>
          </a:p>
          <a:p>
            <a:pPr marL="0" indent="0">
              <a:buNone/>
            </a:pPr>
            <a:r>
              <a:rPr lang="en-GB" sz="1600" kern="0" dirty="0"/>
              <a:t>	</a:t>
            </a:r>
          </a:p>
          <a:p>
            <a:pPr lvl="1"/>
            <a:endParaRPr lang="en-GB" kern="0" dirty="0"/>
          </a:p>
          <a:p>
            <a:pPr marL="284347" lvl="1" indent="0">
              <a:buNone/>
            </a:pPr>
            <a:endParaRPr lang="en-GB" kern="0" dirty="0"/>
          </a:p>
        </p:txBody>
      </p:sp>
    </p:spTree>
    <p:extLst>
      <p:ext uri="{BB962C8B-B14F-4D97-AF65-F5344CB8AC3E}">
        <p14:creationId xmlns:p14="http://schemas.microsoft.com/office/powerpoint/2010/main" val="3598935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448AA-CEFF-A018-CF4E-714F263D1545}"/>
            </a:ext>
          </a:extLst>
        </p:cNvPr>
        <p:cNvGrpSpPr/>
        <p:nvPr/>
      </p:nvGrpSpPr>
      <p:grpSpPr>
        <a:xfrm>
          <a:off x="0" y="0"/>
          <a:ext cx="0" cy="0"/>
          <a:chOff x="0" y="0"/>
          <a:chExt cx="0" cy="0"/>
        </a:xfrm>
      </p:grpSpPr>
      <p:pic>
        <p:nvPicPr>
          <p:cNvPr id="8" name="Picture 7" descr="A graph with a blue line&#10;&#10;Description automatically generated">
            <a:extLst>
              <a:ext uri="{FF2B5EF4-FFF2-40B4-BE49-F238E27FC236}">
                <a16:creationId xmlns:a16="http://schemas.microsoft.com/office/drawing/2014/main" id="{D17D2C36-E031-8BAE-916F-68F637B2D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2424" y="3799618"/>
            <a:ext cx="3342768" cy="2571750"/>
          </a:xfrm>
          <a:prstGeom prst="rect">
            <a:avLst/>
          </a:prstGeom>
        </p:spPr>
      </p:pic>
      <p:sp>
        <p:nvSpPr>
          <p:cNvPr id="2" name="Title 1">
            <a:extLst>
              <a:ext uri="{FF2B5EF4-FFF2-40B4-BE49-F238E27FC236}">
                <a16:creationId xmlns:a16="http://schemas.microsoft.com/office/drawing/2014/main" id="{97CB8843-89E1-CA90-765B-7BB7070070E8}"/>
              </a:ext>
            </a:extLst>
          </p:cNvPr>
          <p:cNvSpPr>
            <a:spLocks noGrp="1"/>
          </p:cNvSpPr>
          <p:nvPr>
            <p:ph type="title"/>
          </p:nvPr>
        </p:nvSpPr>
        <p:spPr/>
        <p:txBody>
          <a:bodyPr/>
          <a:lstStyle/>
          <a:p>
            <a:r>
              <a:rPr lang="en-GB" dirty="0"/>
              <a:t>Randomly Generated Network</a:t>
            </a:r>
          </a:p>
        </p:txBody>
      </p:sp>
      <p:sp>
        <p:nvSpPr>
          <p:cNvPr id="4" name="Slide Number Placeholder 3">
            <a:extLst>
              <a:ext uri="{FF2B5EF4-FFF2-40B4-BE49-F238E27FC236}">
                <a16:creationId xmlns:a16="http://schemas.microsoft.com/office/drawing/2014/main" id="{83A6105E-74D8-A315-A4AA-46D79975D3B9}"/>
              </a:ext>
            </a:extLst>
          </p:cNvPr>
          <p:cNvSpPr>
            <a:spLocks noGrp="1"/>
          </p:cNvSpPr>
          <p:nvPr>
            <p:ph type="sldNum" sz="quarter" idx="10"/>
          </p:nvPr>
        </p:nvSpPr>
        <p:spPr/>
        <p:txBody>
          <a:bodyPr/>
          <a:lstStyle/>
          <a:p>
            <a:pPr>
              <a:defRPr/>
            </a:pPr>
            <a:fld id="{2B97888F-6AF7-4263-B69D-592D8C33BAC7}" type="slidenum">
              <a:rPr lang="en-US" smtClean="0"/>
              <a:pPr>
                <a:defRPr/>
              </a:pPr>
              <a:t>35</a:t>
            </a:fld>
            <a:endParaRPr lang="en-US"/>
          </a:p>
        </p:txBody>
      </p:sp>
      <p:pic>
        <p:nvPicPr>
          <p:cNvPr id="6" name="Content Placeholder 5" descr="A network map with blue dots&#10;&#10;Description automatically generated">
            <a:extLst>
              <a:ext uri="{FF2B5EF4-FFF2-40B4-BE49-F238E27FC236}">
                <a16:creationId xmlns:a16="http://schemas.microsoft.com/office/drawing/2014/main" id="{5ABE8543-A858-5690-CFA0-6E34D47599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9586" y="1265375"/>
            <a:ext cx="3611643" cy="2708732"/>
          </a:xfrm>
        </p:spPr>
      </p:pic>
      <p:sp>
        <p:nvSpPr>
          <p:cNvPr id="9" name="Content Placeholder 2">
            <a:extLst>
              <a:ext uri="{FF2B5EF4-FFF2-40B4-BE49-F238E27FC236}">
                <a16:creationId xmlns:a16="http://schemas.microsoft.com/office/drawing/2014/main" id="{FDE5DDE7-9FFF-96D9-E58F-0D2E2E0382D3}"/>
              </a:ext>
            </a:extLst>
          </p:cNvPr>
          <p:cNvSpPr txBox="1">
            <a:spLocks/>
          </p:cNvSpPr>
          <p:nvPr/>
        </p:nvSpPr>
        <p:spPr bwMode="auto">
          <a:xfrm>
            <a:off x="333378" y="1643608"/>
            <a:ext cx="4596207" cy="4305672"/>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GB" sz="1400" kern="0" dirty="0"/>
              <a:t>The Network is generated randomly for each group of simulations (but remains constant between multiple modes)</a:t>
            </a:r>
          </a:p>
          <a:p>
            <a:r>
              <a:rPr lang="en-GB" sz="1400" kern="0" dirty="0"/>
              <a:t>Using </a:t>
            </a:r>
            <a:r>
              <a:rPr lang="en-GB" sz="1400" kern="0" dirty="0" err="1"/>
              <a:t>Hata</a:t>
            </a:r>
            <a:r>
              <a:rPr lang="en-GB" sz="1400" kern="0" dirty="0"/>
              <a:t> model for Path Loss and urban areas (Rappaport page 153)</a:t>
            </a:r>
          </a:p>
          <a:p>
            <a:r>
              <a:rPr lang="en-GB" sz="1400" kern="0" dirty="0"/>
              <a:t>Link Budget for the network selected to be 151 dB, </a:t>
            </a:r>
            <a:r>
              <a:rPr lang="en-GB" sz="1400" kern="0" dirty="0" err="1"/>
              <a:t>D</a:t>
            </a:r>
            <a:r>
              <a:rPr lang="en-GB" sz="1400" kern="0" baseline="-25000" dirty="0" err="1"/>
              <a:t>max</a:t>
            </a:r>
            <a:r>
              <a:rPr lang="en-GB" sz="1400" kern="0" dirty="0"/>
              <a:t> = 3.2 km</a:t>
            </a:r>
          </a:p>
          <a:p>
            <a:r>
              <a:rPr lang="en-GB" sz="1400" kern="0" dirty="0"/>
              <a:t>Most of the nodes see a path loss in the [130,150] dB range</a:t>
            </a:r>
          </a:p>
          <a:p>
            <a:r>
              <a:rPr lang="en-GB" sz="1400" kern="0" dirty="0"/>
              <a:t>Additionally, nodes will see a randomized Fading applied to each transmission, with std dev of 6 dB</a:t>
            </a:r>
          </a:p>
          <a:p>
            <a:pPr lvl="1"/>
            <a:r>
              <a:rPr lang="en-GB" sz="1200" kern="0" dirty="0"/>
              <a:t>This fading is flat fading, affecting the entire set of subcarriers equally</a:t>
            </a:r>
          </a:p>
        </p:txBody>
      </p:sp>
      <p:sp>
        <p:nvSpPr>
          <p:cNvPr id="10" name="TextBox 9">
            <a:extLst>
              <a:ext uri="{FF2B5EF4-FFF2-40B4-BE49-F238E27FC236}">
                <a16:creationId xmlns:a16="http://schemas.microsoft.com/office/drawing/2014/main" id="{434F132E-D725-2DEF-D924-2F2116811B1D}"/>
              </a:ext>
            </a:extLst>
          </p:cNvPr>
          <p:cNvSpPr txBox="1"/>
          <p:nvPr/>
        </p:nvSpPr>
        <p:spPr>
          <a:xfrm>
            <a:off x="6604363" y="5085493"/>
            <a:ext cx="1684866" cy="307777"/>
          </a:xfrm>
          <a:prstGeom prst="rect">
            <a:avLst/>
          </a:prstGeom>
          <a:noFill/>
        </p:spPr>
        <p:txBody>
          <a:bodyPr wrap="square" rtlCol="0">
            <a:spAutoFit/>
          </a:bodyPr>
          <a:lstStyle/>
          <a:p>
            <a:r>
              <a:rPr lang="en-GB" sz="1400" dirty="0"/>
              <a:t>Path Loss [dB]</a:t>
            </a:r>
          </a:p>
        </p:txBody>
      </p:sp>
    </p:spTree>
    <p:extLst>
      <p:ext uri="{BB962C8B-B14F-4D97-AF65-F5344CB8AC3E}">
        <p14:creationId xmlns:p14="http://schemas.microsoft.com/office/powerpoint/2010/main" val="1845727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F83A-64E8-9E98-3941-DB80697CCA09}"/>
              </a:ext>
            </a:extLst>
          </p:cNvPr>
          <p:cNvSpPr>
            <a:spLocks noGrp="1"/>
          </p:cNvSpPr>
          <p:nvPr>
            <p:ph type="title"/>
          </p:nvPr>
        </p:nvSpPr>
        <p:spPr/>
        <p:txBody>
          <a:bodyPr/>
          <a:lstStyle/>
          <a:p>
            <a:r>
              <a:rPr lang="en-GB" dirty="0"/>
              <a:t>Measuring Network Throughput</a:t>
            </a:r>
          </a:p>
        </p:txBody>
      </p:sp>
      <p:sp>
        <p:nvSpPr>
          <p:cNvPr id="4" name="Slide Number Placeholder 3">
            <a:extLst>
              <a:ext uri="{FF2B5EF4-FFF2-40B4-BE49-F238E27FC236}">
                <a16:creationId xmlns:a16="http://schemas.microsoft.com/office/drawing/2014/main" id="{D617E228-5E36-BCF0-903C-A88489BF08EF}"/>
              </a:ext>
            </a:extLst>
          </p:cNvPr>
          <p:cNvSpPr>
            <a:spLocks noGrp="1"/>
          </p:cNvSpPr>
          <p:nvPr>
            <p:ph type="sldNum" sz="quarter" idx="10"/>
          </p:nvPr>
        </p:nvSpPr>
        <p:spPr/>
        <p:txBody>
          <a:bodyPr/>
          <a:lstStyle/>
          <a:p>
            <a:pPr>
              <a:defRPr/>
            </a:pPr>
            <a:fld id="{2B97888F-6AF7-4263-B69D-592D8C33BAC7}" type="slidenum">
              <a:rPr lang="en-US" smtClean="0"/>
              <a:pPr>
                <a:defRPr/>
              </a:pPr>
              <a:t>36</a:t>
            </a:fld>
            <a:endParaRPr lang="en-US"/>
          </a:p>
        </p:txBody>
      </p:sp>
      <p:graphicFrame>
        <p:nvGraphicFramePr>
          <p:cNvPr id="5" name="Table 4">
            <a:extLst>
              <a:ext uri="{FF2B5EF4-FFF2-40B4-BE49-F238E27FC236}">
                <a16:creationId xmlns:a16="http://schemas.microsoft.com/office/drawing/2014/main" id="{9B5F3129-33BC-A2C3-53C0-F54E68C12530}"/>
              </a:ext>
            </a:extLst>
          </p:cNvPr>
          <p:cNvGraphicFramePr>
            <a:graphicFrameLocks noGrp="1"/>
          </p:cNvGraphicFramePr>
          <p:nvPr>
            <p:extLst>
              <p:ext uri="{D42A27DB-BD31-4B8C-83A1-F6EECF244321}">
                <p14:modId xmlns:p14="http://schemas.microsoft.com/office/powerpoint/2010/main" val="2285936695"/>
              </p:ext>
            </p:extLst>
          </p:nvPr>
        </p:nvGraphicFramePr>
        <p:xfrm>
          <a:off x="824217" y="1575204"/>
          <a:ext cx="7865758" cy="2042160"/>
        </p:xfrm>
        <a:graphic>
          <a:graphicData uri="http://schemas.openxmlformats.org/drawingml/2006/table">
            <a:tbl>
              <a:tblPr firstRow="1" bandRow="1">
                <a:tableStyleId>{5C22544A-7EE6-4342-B048-85BDC9FD1C3A}</a:tableStyleId>
              </a:tblPr>
              <a:tblGrid>
                <a:gridCol w="1647083">
                  <a:extLst>
                    <a:ext uri="{9D8B030D-6E8A-4147-A177-3AD203B41FA5}">
                      <a16:colId xmlns:a16="http://schemas.microsoft.com/office/drawing/2014/main" val="1770546618"/>
                    </a:ext>
                  </a:extLst>
                </a:gridCol>
                <a:gridCol w="6218675">
                  <a:extLst>
                    <a:ext uri="{9D8B030D-6E8A-4147-A177-3AD203B41FA5}">
                      <a16:colId xmlns:a16="http://schemas.microsoft.com/office/drawing/2014/main" val="2498609368"/>
                    </a:ext>
                  </a:extLst>
                </a:gridCol>
              </a:tblGrid>
              <a:tr h="0">
                <a:tc>
                  <a:txBody>
                    <a:bodyPr/>
                    <a:lstStyle/>
                    <a:p>
                      <a:r>
                        <a:rPr lang="en-GB" sz="1400" dirty="0"/>
                        <a:t>Condition</a:t>
                      </a:r>
                    </a:p>
                  </a:txBody>
                  <a:tcPr/>
                </a:tc>
                <a:tc>
                  <a:txBody>
                    <a:bodyPr/>
                    <a:lstStyle/>
                    <a:p>
                      <a:r>
                        <a:rPr lang="en-GB" sz="1400" dirty="0"/>
                        <a:t>Description </a:t>
                      </a:r>
                    </a:p>
                  </a:txBody>
                  <a:tcPr/>
                </a:tc>
                <a:extLst>
                  <a:ext uri="{0D108BD9-81ED-4DB2-BD59-A6C34878D82A}">
                    <a16:rowId xmlns:a16="http://schemas.microsoft.com/office/drawing/2014/main" val="2176011157"/>
                  </a:ext>
                </a:extLst>
              </a:tr>
              <a:tr h="0">
                <a:tc>
                  <a:txBody>
                    <a:bodyPr/>
                    <a:lstStyle/>
                    <a:p>
                      <a:r>
                        <a:rPr lang="en-GB" sz="1400" dirty="0"/>
                        <a:t>STF collision</a:t>
                      </a:r>
                    </a:p>
                  </a:txBody>
                  <a:tcPr/>
                </a:tc>
                <a:tc>
                  <a:txBody>
                    <a:bodyPr/>
                    <a:lstStyle/>
                    <a:p>
                      <a:r>
                        <a:rPr lang="en-GB" sz="1400" dirty="0"/>
                        <a:t>Two STFs collide over the air, both packets are lost</a:t>
                      </a:r>
                    </a:p>
                  </a:txBody>
                  <a:tcPr/>
                </a:tc>
                <a:extLst>
                  <a:ext uri="{0D108BD9-81ED-4DB2-BD59-A6C34878D82A}">
                    <a16:rowId xmlns:a16="http://schemas.microsoft.com/office/drawing/2014/main" val="2792946986"/>
                  </a:ext>
                </a:extLst>
              </a:tr>
              <a:tr h="0">
                <a:tc>
                  <a:txBody>
                    <a:bodyPr/>
                    <a:lstStyle/>
                    <a:p>
                      <a:r>
                        <a:rPr lang="en-GB" sz="1400" dirty="0"/>
                        <a:t>PSDU collision</a:t>
                      </a:r>
                    </a:p>
                  </a:txBody>
                  <a:tcPr/>
                </a:tc>
                <a:tc>
                  <a:txBody>
                    <a:bodyPr/>
                    <a:lstStyle/>
                    <a:p>
                      <a:r>
                        <a:rPr lang="en-GB" sz="1400" dirty="0"/>
                        <a:t>A second packet arrives while receiving a first packet. Both lost is CI_LIMIT is violated (CI_LIMIT is max difference between the packets)</a:t>
                      </a:r>
                    </a:p>
                  </a:txBody>
                  <a:tcPr/>
                </a:tc>
                <a:extLst>
                  <a:ext uri="{0D108BD9-81ED-4DB2-BD59-A6C34878D82A}">
                    <a16:rowId xmlns:a16="http://schemas.microsoft.com/office/drawing/2014/main" val="1900061566"/>
                  </a:ext>
                </a:extLst>
              </a:tr>
              <a:tr h="0">
                <a:tc>
                  <a:txBody>
                    <a:bodyPr/>
                    <a:lstStyle/>
                    <a:p>
                      <a:r>
                        <a:rPr lang="en-GB" sz="1400" dirty="0"/>
                        <a:t>Packet Faded</a:t>
                      </a:r>
                    </a:p>
                  </a:txBody>
                  <a:tcPr/>
                </a:tc>
                <a:tc>
                  <a:txBody>
                    <a:bodyPr/>
                    <a:lstStyle/>
                    <a:p>
                      <a:r>
                        <a:rPr lang="en-GB" sz="1400" dirty="0"/>
                        <a:t>The packet is beyond Link Budget (due to random fading), thus lost</a:t>
                      </a:r>
                    </a:p>
                  </a:txBody>
                  <a:tcPr/>
                </a:tc>
                <a:extLst>
                  <a:ext uri="{0D108BD9-81ED-4DB2-BD59-A6C34878D82A}">
                    <a16:rowId xmlns:a16="http://schemas.microsoft.com/office/drawing/2014/main" val="2896913068"/>
                  </a:ext>
                </a:extLst>
              </a:tr>
              <a:tr h="0">
                <a:tc>
                  <a:txBody>
                    <a:bodyPr/>
                    <a:lstStyle/>
                    <a:p>
                      <a:r>
                        <a:rPr lang="en-GB" sz="1400" dirty="0"/>
                        <a:t>ACK blackout</a:t>
                      </a:r>
                    </a:p>
                  </a:txBody>
                  <a:tcPr/>
                </a:tc>
                <a:tc>
                  <a:txBody>
                    <a:bodyPr/>
                    <a:lstStyle/>
                    <a:p>
                      <a:r>
                        <a:rPr lang="en-GB" sz="1400" dirty="0"/>
                        <a:t>TX ACK blocks incoming packets</a:t>
                      </a:r>
                    </a:p>
                  </a:txBody>
                  <a:tcPr/>
                </a:tc>
                <a:extLst>
                  <a:ext uri="{0D108BD9-81ED-4DB2-BD59-A6C34878D82A}">
                    <a16:rowId xmlns:a16="http://schemas.microsoft.com/office/drawing/2014/main" val="470807769"/>
                  </a:ext>
                </a:extLst>
              </a:tr>
              <a:tr h="0">
                <a:tc>
                  <a:txBody>
                    <a:bodyPr/>
                    <a:lstStyle/>
                    <a:p>
                      <a:r>
                        <a:rPr lang="en-GB" sz="1400" dirty="0"/>
                        <a:t>Packet Lost</a:t>
                      </a:r>
                    </a:p>
                  </a:txBody>
                  <a:tcPr/>
                </a:tc>
                <a:tc>
                  <a:txBody>
                    <a:bodyPr/>
                    <a:lstStyle/>
                    <a:p>
                      <a:r>
                        <a:rPr lang="en-GB" sz="1400" dirty="0"/>
                        <a:t>A packet is not seen (but does not cause a collision to other packet)</a:t>
                      </a:r>
                    </a:p>
                  </a:txBody>
                  <a:tcPr/>
                </a:tc>
                <a:extLst>
                  <a:ext uri="{0D108BD9-81ED-4DB2-BD59-A6C34878D82A}">
                    <a16:rowId xmlns:a16="http://schemas.microsoft.com/office/drawing/2014/main" val="2151333326"/>
                  </a:ext>
                </a:extLst>
              </a:tr>
            </a:tbl>
          </a:graphicData>
        </a:graphic>
      </p:graphicFrame>
      <p:graphicFrame>
        <p:nvGraphicFramePr>
          <p:cNvPr id="6" name="Table 5">
            <a:extLst>
              <a:ext uri="{FF2B5EF4-FFF2-40B4-BE49-F238E27FC236}">
                <a16:creationId xmlns:a16="http://schemas.microsoft.com/office/drawing/2014/main" id="{EBD1611F-AD71-E0C3-216F-3AF5D489134D}"/>
              </a:ext>
            </a:extLst>
          </p:cNvPr>
          <p:cNvGraphicFramePr>
            <a:graphicFrameLocks noGrp="1"/>
          </p:cNvGraphicFramePr>
          <p:nvPr/>
        </p:nvGraphicFramePr>
        <p:xfrm>
          <a:off x="824217" y="3707480"/>
          <a:ext cx="7865758" cy="1828800"/>
        </p:xfrm>
        <a:graphic>
          <a:graphicData uri="http://schemas.openxmlformats.org/drawingml/2006/table">
            <a:tbl>
              <a:tblPr firstRow="1" bandRow="1">
                <a:tableStyleId>{5C22544A-7EE6-4342-B048-85BDC9FD1C3A}</a:tableStyleId>
              </a:tblPr>
              <a:tblGrid>
                <a:gridCol w="1647678">
                  <a:extLst>
                    <a:ext uri="{9D8B030D-6E8A-4147-A177-3AD203B41FA5}">
                      <a16:colId xmlns:a16="http://schemas.microsoft.com/office/drawing/2014/main" val="1770546618"/>
                    </a:ext>
                  </a:extLst>
                </a:gridCol>
                <a:gridCol w="6218080">
                  <a:extLst>
                    <a:ext uri="{9D8B030D-6E8A-4147-A177-3AD203B41FA5}">
                      <a16:colId xmlns:a16="http://schemas.microsoft.com/office/drawing/2014/main" val="2498609368"/>
                    </a:ext>
                  </a:extLst>
                </a:gridCol>
              </a:tblGrid>
              <a:tr h="0">
                <a:tc>
                  <a:txBody>
                    <a:bodyPr/>
                    <a:lstStyle/>
                    <a:p>
                      <a:r>
                        <a:rPr lang="en-GB" sz="1400" dirty="0"/>
                        <a:t>Metrics</a:t>
                      </a:r>
                    </a:p>
                  </a:txBody>
                  <a:tcPr/>
                </a:tc>
                <a:tc>
                  <a:txBody>
                    <a:bodyPr/>
                    <a:lstStyle/>
                    <a:p>
                      <a:r>
                        <a:rPr lang="en-GB" sz="1400" dirty="0"/>
                        <a:t>Description </a:t>
                      </a:r>
                    </a:p>
                  </a:txBody>
                  <a:tcPr/>
                </a:tc>
                <a:extLst>
                  <a:ext uri="{0D108BD9-81ED-4DB2-BD59-A6C34878D82A}">
                    <a16:rowId xmlns:a16="http://schemas.microsoft.com/office/drawing/2014/main" val="2176011157"/>
                  </a:ext>
                </a:extLst>
              </a:tr>
              <a:tr h="0">
                <a:tc>
                  <a:txBody>
                    <a:bodyPr/>
                    <a:lstStyle/>
                    <a:p>
                      <a:r>
                        <a:rPr lang="en-GB" sz="1400" dirty="0"/>
                        <a:t>Packet TX</a:t>
                      </a:r>
                    </a:p>
                  </a:txBody>
                  <a:tcPr/>
                </a:tc>
                <a:tc>
                  <a:txBody>
                    <a:bodyPr/>
                    <a:lstStyle/>
                    <a:p>
                      <a:r>
                        <a:rPr lang="en-GB" sz="1400" dirty="0"/>
                        <a:t>Total number of packets transmitted by network during simulation time</a:t>
                      </a:r>
                    </a:p>
                  </a:txBody>
                  <a:tcPr/>
                </a:tc>
                <a:extLst>
                  <a:ext uri="{0D108BD9-81ED-4DB2-BD59-A6C34878D82A}">
                    <a16:rowId xmlns:a16="http://schemas.microsoft.com/office/drawing/2014/main" val="2792946986"/>
                  </a:ext>
                </a:extLst>
              </a:tr>
              <a:tr h="0">
                <a:tc>
                  <a:txBody>
                    <a:bodyPr/>
                    <a:lstStyle/>
                    <a:p>
                      <a:r>
                        <a:rPr lang="en-GB" sz="1400" dirty="0"/>
                        <a:t>Packet RX</a:t>
                      </a:r>
                    </a:p>
                  </a:txBody>
                  <a:tcPr/>
                </a:tc>
                <a:tc>
                  <a:txBody>
                    <a:bodyPr/>
                    <a:lstStyle/>
                    <a:p>
                      <a:r>
                        <a:rPr lang="en-GB" sz="1400" dirty="0"/>
                        <a:t>Total number of packets received by central node(s)</a:t>
                      </a:r>
                    </a:p>
                  </a:txBody>
                  <a:tcPr/>
                </a:tc>
                <a:extLst>
                  <a:ext uri="{0D108BD9-81ED-4DB2-BD59-A6C34878D82A}">
                    <a16:rowId xmlns:a16="http://schemas.microsoft.com/office/drawing/2014/main" val="1900061566"/>
                  </a:ext>
                </a:extLst>
              </a:tr>
              <a:tr h="0">
                <a:tc>
                  <a:txBody>
                    <a:bodyPr/>
                    <a:lstStyle/>
                    <a:p>
                      <a:r>
                        <a:rPr lang="en-GB" sz="1400" dirty="0"/>
                        <a:t>Packet </a:t>
                      </a:r>
                      <a:r>
                        <a:rPr lang="en-GB" sz="1400" dirty="0" err="1"/>
                        <a:t>ACKed</a:t>
                      </a:r>
                      <a:endParaRPr lang="en-GB" sz="1400" dirty="0"/>
                    </a:p>
                  </a:txBody>
                  <a:tcPr/>
                </a:tc>
                <a:tc>
                  <a:txBody>
                    <a:bodyPr/>
                    <a:lstStyle/>
                    <a:p>
                      <a:r>
                        <a:rPr lang="en-GB" sz="1400" dirty="0"/>
                        <a:t>Total number of </a:t>
                      </a:r>
                      <a:r>
                        <a:rPr lang="en-GB" sz="1400" dirty="0" err="1"/>
                        <a:t>ACK’ed</a:t>
                      </a:r>
                      <a:r>
                        <a:rPr lang="en-GB" sz="1400" dirty="0"/>
                        <a:t> packets. PER = 1 – (</a:t>
                      </a:r>
                      <a:r>
                        <a:rPr lang="en-GB" sz="1400" dirty="0" err="1"/>
                        <a:t>ACK’ed</a:t>
                      </a:r>
                      <a:r>
                        <a:rPr lang="en-GB" sz="1400" dirty="0"/>
                        <a:t> / Packet TX)</a:t>
                      </a:r>
                    </a:p>
                  </a:txBody>
                  <a:tcPr/>
                </a:tc>
                <a:extLst>
                  <a:ext uri="{0D108BD9-81ED-4DB2-BD59-A6C34878D82A}">
                    <a16:rowId xmlns:a16="http://schemas.microsoft.com/office/drawing/2014/main" val="2896913068"/>
                  </a:ext>
                </a:extLst>
              </a:tr>
              <a:tr h="0">
                <a:tc>
                  <a:txBody>
                    <a:bodyPr/>
                    <a:lstStyle/>
                    <a:p>
                      <a:r>
                        <a:rPr lang="en-GB" sz="1400" dirty="0"/>
                        <a:t>PTXPM</a:t>
                      </a:r>
                    </a:p>
                  </a:txBody>
                  <a:tcPr/>
                </a:tc>
                <a:tc>
                  <a:txBody>
                    <a:bodyPr/>
                    <a:lstStyle/>
                    <a:p>
                      <a:r>
                        <a:rPr lang="en-GB" sz="1400" dirty="0"/>
                        <a:t>Packet per min (TX)</a:t>
                      </a:r>
                    </a:p>
                  </a:txBody>
                  <a:tcPr/>
                </a:tc>
                <a:extLst>
                  <a:ext uri="{0D108BD9-81ED-4DB2-BD59-A6C34878D82A}">
                    <a16:rowId xmlns:a16="http://schemas.microsoft.com/office/drawing/2014/main" val="470807769"/>
                  </a:ext>
                </a:extLst>
              </a:tr>
              <a:tr h="0">
                <a:tc>
                  <a:txBody>
                    <a:bodyPr/>
                    <a:lstStyle/>
                    <a:p>
                      <a:r>
                        <a:rPr lang="en-GB" sz="1400" dirty="0"/>
                        <a:t>POKPM</a:t>
                      </a:r>
                    </a:p>
                  </a:txBody>
                  <a:tcPr/>
                </a:tc>
                <a:tc>
                  <a:txBody>
                    <a:bodyPr/>
                    <a:lstStyle/>
                    <a:p>
                      <a:r>
                        <a:rPr lang="en-GB" sz="1400" dirty="0"/>
                        <a:t>Packets per min (OK = </a:t>
                      </a:r>
                      <a:r>
                        <a:rPr lang="en-GB" sz="1400" dirty="0" err="1"/>
                        <a:t>ACK’ed</a:t>
                      </a:r>
                      <a:r>
                        <a:rPr lang="en-GB" sz="1400" dirty="0"/>
                        <a:t>) </a:t>
                      </a:r>
                    </a:p>
                  </a:txBody>
                  <a:tcPr/>
                </a:tc>
                <a:extLst>
                  <a:ext uri="{0D108BD9-81ED-4DB2-BD59-A6C34878D82A}">
                    <a16:rowId xmlns:a16="http://schemas.microsoft.com/office/drawing/2014/main" val="2151333326"/>
                  </a:ext>
                </a:extLst>
              </a:tr>
            </a:tbl>
          </a:graphicData>
        </a:graphic>
      </p:graphicFrame>
    </p:spTree>
    <p:extLst>
      <p:ext uri="{BB962C8B-B14F-4D97-AF65-F5344CB8AC3E}">
        <p14:creationId xmlns:p14="http://schemas.microsoft.com/office/powerpoint/2010/main" val="1734977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941316-A80A-1539-B282-D144D84263F0}"/>
              </a:ext>
            </a:extLst>
          </p:cNvPr>
          <p:cNvPicPr>
            <a:picLocks noChangeAspect="1"/>
          </p:cNvPicPr>
          <p:nvPr/>
        </p:nvPicPr>
        <p:blipFill>
          <a:blip r:embed="rId2"/>
          <a:stretch>
            <a:fillRect/>
          </a:stretch>
        </p:blipFill>
        <p:spPr>
          <a:xfrm>
            <a:off x="601645" y="1575205"/>
            <a:ext cx="2250872" cy="2557809"/>
          </a:xfrm>
          <a:prstGeom prst="rect">
            <a:avLst/>
          </a:prstGeom>
        </p:spPr>
      </p:pic>
      <p:sp>
        <p:nvSpPr>
          <p:cNvPr id="2" name="Title 1">
            <a:extLst>
              <a:ext uri="{FF2B5EF4-FFF2-40B4-BE49-F238E27FC236}">
                <a16:creationId xmlns:a16="http://schemas.microsoft.com/office/drawing/2014/main" id="{3A13007E-DCEF-8AEE-0474-EA8EFA0768AC}"/>
              </a:ext>
            </a:extLst>
          </p:cNvPr>
          <p:cNvSpPr>
            <a:spLocks noGrp="1"/>
          </p:cNvSpPr>
          <p:nvPr>
            <p:ph type="title"/>
          </p:nvPr>
        </p:nvSpPr>
        <p:spPr/>
        <p:txBody>
          <a:bodyPr>
            <a:normAutofit/>
          </a:bodyPr>
          <a:lstStyle/>
          <a:p>
            <a:r>
              <a:rPr lang="en-GB" dirty="0"/>
              <a:t>STF collision, PSDU collisions</a:t>
            </a:r>
          </a:p>
        </p:txBody>
      </p:sp>
      <p:sp>
        <p:nvSpPr>
          <p:cNvPr id="4" name="Slide Number Placeholder 3">
            <a:extLst>
              <a:ext uri="{FF2B5EF4-FFF2-40B4-BE49-F238E27FC236}">
                <a16:creationId xmlns:a16="http://schemas.microsoft.com/office/drawing/2014/main" id="{AA9DF49F-8B7C-6E2D-5AF9-CE81279C5DDA}"/>
              </a:ext>
            </a:extLst>
          </p:cNvPr>
          <p:cNvSpPr>
            <a:spLocks noGrp="1"/>
          </p:cNvSpPr>
          <p:nvPr>
            <p:ph type="sldNum" sz="quarter" idx="10"/>
          </p:nvPr>
        </p:nvSpPr>
        <p:spPr/>
        <p:txBody>
          <a:bodyPr/>
          <a:lstStyle/>
          <a:p>
            <a:pPr>
              <a:defRPr/>
            </a:pPr>
            <a:fld id="{2B97888F-6AF7-4263-B69D-592D8C33BAC7}" type="slidenum">
              <a:rPr lang="en-US" smtClean="0"/>
              <a:pPr>
                <a:defRPr/>
              </a:pPr>
              <a:t>37</a:t>
            </a:fld>
            <a:endParaRPr lang="en-US"/>
          </a:p>
        </p:txBody>
      </p:sp>
      <p:pic>
        <p:nvPicPr>
          <p:cNvPr id="6" name="Picture 5">
            <a:extLst>
              <a:ext uri="{FF2B5EF4-FFF2-40B4-BE49-F238E27FC236}">
                <a16:creationId xmlns:a16="http://schemas.microsoft.com/office/drawing/2014/main" id="{6BE89D09-5E73-A7C9-20D6-866FAD6AB786}"/>
              </a:ext>
            </a:extLst>
          </p:cNvPr>
          <p:cNvPicPr>
            <a:picLocks noChangeAspect="1"/>
          </p:cNvPicPr>
          <p:nvPr/>
        </p:nvPicPr>
        <p:blipFill>
          <a:blip r:embed="rId3"/>
          <a:stretch>
            <a:fillRect/>
          </a:stretch>
        </p:blipFill>
        <p:spPr>
          <a:xfrm>
            <a:off x="3828422" y="3676842"/>
            <a:ext cx="4140723" cy="1777982"/>
          </a:xfrm>
          <a:prstGeom prst="rect">
            <a:avLst/>
          </a:prstGeom>
        </p:spPr>
      </p:pic>
      <p:pic>
        <p:nvPicPr>
          <p:cNvPr id="7" name="Picture 6">
            <a:extLst>
              <a:ext uri="{FF2B5EF4-FFF2-40B4-BE49-F238E27FC236}">
                <a16:creationId xmlns:a16="http://schemas.microsoft.com/office/drawing/2014/main" id="{98D09B4B-0384-3E96-63DE-3487BE94438A}"/>
              </a:ext>
            </a:extLst>
          </p:cNvPr>
          <p:cNvPicPr>
            <a:picLocks noChangeAspect="1"/>
          </p:cNvPicPr>
          <p:nvPr/>
        </p:nvPicPr>
        <p:blipFill>
          <a:blip r:embed="rId4"/>
          <a:stretch>
            <a:fillRect/>
          </a:stretch>
        </p:blipFill>
        <p:spPr>
          <a:xfrm>
            <a:off x="3956167" y="1643608"/>
            <a:ext cx="3630158" cy="1558751"/>
          </a:xfrm>
          <a:prstGeom prst="rect">
            <a:avLst/>
          </a:prstGeom>
        </p:spPr>
      </p:pic>
      <p:sp>
        <p:nvSpPr>
          <p:cNvPr id="8" name="Oval 7">
            <a:extLst>
              <a:ext uri="{FF2B5EF4-FFF2-40B4-BE49-F238E27FC236}">
                <a16:creationId xmlns:a16="http://schemas.microsoft.com/office/drawing/2014/main" id="{960AA39E-4936-02F1-50C5-490C04B7185C}"/>
              </a:ext>
            </a:extLst>
          </p:cNvPr>
          <p:cNvSpPr/>
          <p:nvPr/>
        </p:nvSpPr>
        <p:spPr>
          <a:xfrm>
            <a:off x="1004835" y="2012811"/>
            <a:ext cx="673240" cy="1105319"/>
          </a:xfrm>
          <a:prstGeom prst="ellipse">
            <a:avLst/>
          </a:prstGeom>
          <a:noFill/>
          <a:ln w="31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6AD4700-5ED1-2069-676A-E65E655A5F5F}"/>
              </a:ext>
            </a:extLst>
          </p:cNvPr>
          <p:cNvSpPr/>
          <p:nvPr/>
        </p:nvSpPr>
        <p:spPr>
          <a:xfrm>
            <a:off x="1838849" y="2585566"/>
            <a:ext cx="942876" cy="1105319"/>
          </a:xfrm>
          <a:prstGeom prst="ellipse">
            <a:avLst/>
          </a:prstGeom>
          <a:noFill/>
          <a:ln w="31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DE55908B-5E75-5B00-B9BF-EA18B4A6A0A4}"/>
              </a:ext>
            </a:extLst>
          </p:cNvPr>
          <p:cNvCxnSpPr/>
          <p:nvPr/>
        </p:nvCxnSpPr>
        <p:spPr>
          <a:xfrm flipV="1">
            <a:off x="1838849" y="2324309"/>
            <a:ext cx="2934118" cy="10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B2CC91B-9190-02AE-B8F2-76050EA104A4}"/>
              </a:ext>
            </a:extLst>
          </p:cNvPr>
          <p:cNvCxnSpPr>
            <a:cxnSpLocks/>
          </p:cNvCxnSpPr>
          <p:nvPr/>
        </p:nvCxnSpPr>
        <p:spPr>
          <a:xfrm>
            <a:off x="2852518" y="3202358"/>
            <a:ext cx="1558709" cy="1230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9535452-B53B-2816-0E97-034843B3A499}"/>
              </a:ext>
            </a:extLst>
          </p:cNvPr>
          <p:cNvSpPr/>
          <p:nvPr/>
        </p:nvSpPr>
        <p:spPr>
          <a:xfrm>
            <a:off x="5098006" y="1870323"/>
            <a:ext cx="673240" cy="1105319"/>
          </a:xfrm>
          <a:prstGeom prst="ellipse">
            <a:avLst/>
          </a:prstGeom>
          <a:noFill/>
          <a:ln w="31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000D0BE8-6693-7425-D4FC-1A56F9EE98BE}"/>
              </a:ext>
            </a:extLst>
          </p:cNvPr>
          <p:cNvSpPr/>
          <p:nvPr/>
        </p:nvSpPr>
        <p:spPr>
          <a:xfrm>
            <a:off x="5562162" y="4013174"/>
            <a:ext cx="673240" cy="1105319"/>
          </a:xfrm>
          <a:prstGeom prst="ellipse">
            <a:avLst/>
          </a:prstGeom>
          <a:noFill/>
          <a:ln w="31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1863005-8124-4260-9846-0ED51C03BAEF}"/>
              </a:ext>
            </a:extLst>
          </p:cNvPr>
          <p:cNvSpPr txBox="1"/>
          <p:nvPr/>
        </p:nvSpPr>
        <p:spPr>
          <a:xfrm>
            <a:off x="5746526" y="2238316"/>
            <a:ext cx="1019831" cy="276999"/>
          </a:xfrm>
          <a:prstGeom prst="rect">
            <a:avLst/>
          </a:prstGeom>
          <a:noFill/>
        </p:spPr>
        <p:txBody>
          <a:bodyPr wrap="none" rtlCol="0">
            <a:spAutoFit/>
          </a:bodyPr>
          <a:lstStyle/>
          <a:p>
            <a:r>
              <a:rPr lang="en-GB" dirty="0"/>
              <a:t>STF collision</a:t>
            </a:r>
          </a:p>
        </p:txBody>
      </p:sp>
      <p:sp>
        <p:nvSpPr>
          <p:cNvPr id="18" name="TextBox 17">
            <a:extLst>
              <a:ext uri="{FF2B5EF4-FFF2-40B4-BE49-F238E27FC236}">
                <a16:creationId xmlns:a16="http://schemas.microsoft.com/office/drawing/2014/main" id="{82A76F68-B1FC-039C-3CBC-7AE77E438A58}"/>
              </a:ext>
            </a:extLst>
          </p:cNvPr>
          <p:cNvSpPr txBox="1"/>
          <p:nvPr/>
        </p:nvSpPr>
        <p:spPr>
          <a:xfrm>
            <a:off x="5771247" y="4339954"/>
            <a:ext cx="2076209" cy="276999"/>
          </a:xfrm>
          <a:prstGeom prst="rect">
            <a:avLst/>
          </a:prstGeom>
          <a:noFill/>
        </p:spPr>
        <p:txBody>
          <a:bodyPr wrap="none" rtlCol="0">
            <a:spAutoFit/>
          </a:bodyPr>
          <a:lstStyle/>
          <a:p>
            <a:r>
              <a:rPr lang="en-GB" dirty="0"/>
              <a:t>PSDU collision or Packet Lost</a:t>
            </a:r>
          </a:p>
        </p:txBody>
      </p:sp>
      <p:sp>
        <p:nvSpPr>
          <p:cNvPr id="3" name="TextBox 2">
            <a:extLst>
              <a:ext uri="{FF2B5EF4-FFF2-40B4-BE49-F238E27FC236}">
                <a16:creationId xmlns:a16="http://schemas.microsoft.com/office/drawing/2014/main" id="{5C246CF8-D624-199F-52B0-55C1B2C4DE43}"/>
              </a:ext>
            </a:extLst>
          </p:cNvPr>
          <p:cNvSpPr txBox="1"/>
          <p:nvPr/>
        </p:nvSpPr>
        <p:spPr>
          <a:xfrm>
            <a:off x="6991414" y="2253705"/>
            <a:ext cx="1550941" cy="338554"/>
          </a:xfrm>
          <a:prstGeom prst="rect">
            <a:avLst/>
          </a:prstGeom>
          <a:solidFill>
            <a:srgbClr val="FFFF00"/>
          </a:solidFill>
        </p:spPr>
        <p:txBody>
          <a:bodyPr wrap="square" rtlCol="0">
            <a:spAutoFit/>
          </a:bodyPr>
          <a:lstStyle/>
          <a:p>
            <a:r>
              <a:rPr lang="en-GB" sz="1600" dirty="0">
                <a:solidFill>
                  <a:schemeClr val="tx1"/>
                </a:solidFill>
              </a:rPr>
              <a:t>STF collision</a:t>
            </a:r>
            <a:endParaRPr lang="en-GB" sz="1600" b="1" dirty="0">
              <a:solidFill>
                <a:schemeClr val="tx1"/>
              </a:solidFill>
            </a:endParaRPr>
          </a:p>
        </p:txBody>
      </p:sp>
      <p:sp>
        <p:nvSpPr>
          <p:cNvPr id="10" name="TextBox 9">
            <a:extLst>
              <a:ext uri="{FF2B5EF4-FFF2-40B4-BE49-F238E27FC236}">
                <a16:creationId xmlns:a16="http://schemas.microsoft.com/office/drawing/2014/main" id="{BE4BBF80-9BF0-F76C-9C99-3785F334F094}"/>
              </a:ext>
            </a:extLst>
          </p:cNvPr>
          <p:cNvSpPr txBox="1"/>
          <p:nvPr/>
        </p:nvSpPr>
        <p:spPr>
          <a:xfrm>
            <a:off x="7132830" y="4019790"/>
            <a:ext cx="1550941" cy="338554"/>
          </a:xfrm>
          <a:prstGeom prst="rect">
            <a:avLst/>
          </a:prstGeom>
          <a:solidFill>
            <a:srgbClr val="FFFF00"/>
          </a:solidFill>
        </p:spPr>
        <p:txBody>
          <a:bodyPr wrap="square" rtlCol="0">
            <a:spAutoFit/>
          </a:bodyPr>
          <a:lstStyle/>
          <a:p>
            <a:r>
              <a:rPr lang="en-GB" sz="1600" dirty="0">
                <a:solidFill>
                  <a:schemeClr val="tx1"/>
                </a:solidFill>
              </a:rPr>
              <a:t>PSDU collision?</a:t>
            </a:r>
            <a:endParaRPr lang="en-GB" sz="1600" b="1" dirty="0">
              <a:solidFill>
                <a:schemeClr val="tx1"/>
              </a:solidFill>
            </a:endParaRPr>
          </a:p>
        </p:txBody>
      </p:sp>
      <p:sp>
        <p:nvSpPr>
          <p:cNvPr id="13" name="Content Placeholder 2">
            <a:extLst>
              <a:ext uri="{FF2B5EF4-FFF2-40B4-BE49-F238E27FC236}">
                <a16:creationId xmlns:a16="http://schemas.microsoft.com/office/drawing/2014/main" id="{4CA5F008-294C-641D-860E-C1FC985FA7A5}"/>
              </a:ext>
            </a:extLst>
          </p:cNvPr>
          <p:cNvSpPr txBox="1">
            <a:spLocks/>
          </p:cNvSpPr>
          <p:nvPr/>
        </p:nvSpPr>
        <p:spPr bwMode="auto">
          <a:xfrm>
            <a:off x="755576" y="4761397"/>
            <a:ext cx="3770650" cy="1777982"/>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GB" sz="1400" kern="0" dirty="0"/>
              <a:t>STF RX</a:t>
            </a:r>
          </a:p>
          <a:p>
            <a:r>
              <a:rPr lang="en-GB" sz="1400" kern="0" dirty="0"/>
              <a:t>PSDU RX</a:t>
            </a:r>
          </a:p>
          <a:p>
            <a:r>
              <a:rPr lang="en-GB" sz="1400" kern="0" dirty="0"/>
              <a:t>ACKs TX</a:t>
            </a:r>
            <a:endParaRPr lang="en-GB" sz="1200" kern="0" dirty="0"/>
          </a:p>
        </p:txBody>
      </p:sp>
      <p:cxnSp>
        <p:nvCxnSpPr>
          <p:cNvPr id="19" name="Straight Arrow Connector 18">
            <a:extLst>
              <a:ext uri="{FF2B5EF4-FFF2-40B4-BE49-F238E27FC236}">
                <a16:creationId xmlns:a16="http://schemas.microsoft.com/office/drawing/2014/main" id="{8EB11886-0065-6857-A1DE-5F25364255DD}"/>
              </a:ext>
            </a:extLst>
          </p:cNvPr>
          <p:cNvCxnSpPr/>
          <p:nvPr/>
        </p:nvCxnSpPr>
        <p:spPr bwMode="auto">
          <a:xfrm flipV="1">
            <a:off x="1838849" y="4204141"/>
            <a:ext cx="2667333" cy="665019"/>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a:extLst>
              <a:ext uri="{FF2B5EF4-FFF2-40B4-BE49-F238E27FC236}">
                <a16:creationId xmlns:a16="http://schemas.microsoft.com/office/drawing/2014/main" id="{1FB68DBA-5127-D728-756E-1DCB9FEDAFD8}"/>
              </a:ext>
            </a:extLst>
          </p:cNvPr>
          <p:cNvCxnSpPr/>
          <p:nvPr/>
        </p:nvCxnSpPr>
        <p:spPr bwMode="auto">
          <a:xfrm flipV="1">
            <a:off x="1895925" y="4391479"/>
            <a:ext cx="3252009" cy="822913"/>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3" name="Straight Arrow Connector 22">
            <a:extLst>
              <a:ext uri="{FF2B5EF4-FFF2-40B4-BE49-F238E27FC236}">
                <a16:creationId xmlns:a16="http://schemas.microsoft.com/office/drawing/2014/main" id="{4323F05E-71DA-B5BF-7793-9F69011C393F}"/>
              </a:ext>
            </a:extLst>
          </p:cNvPr>
          <p:cNvCxnSpPr/>
          <p:nvPr/>
        </p:nvCxnSpPr>
        <p:spPr bwMode="auto">
          <a:xfrm flipV="1">
            <a:off x="1887160" y="4377436"/>
            <a:ext cx="4512864" cy="1175570"/>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TextBox 27">
            <a:extLst>
              <a:ext uri="{FF2B5EF4-FFF2-40B4-BE49-F238E27FC236}">
                <a16:creationId xmlns:a16="http://schemas.microsoft.com/office/drawing/2014/main" id="{5CB52266-538F-EF6E-9A20-24B6D3FD82A6}"/>
              </a:ext>
            </a:extLst>
          </p:cNvPr>
          <p:cNvSpPr txBox="1"/>
          <p:nvPr/>
        </p:nvSpPr>
        <p:spPr>
          <a:xfrm>
            <a:off x="7128078" y="5045115"/>
            <a:ext cx="1550941" cy="338554"/>
          </a:xfrm>
          <a:prstGeom prst="rect">
            <a:avLst/>
          </a:prstGeom>
          <a:solidFill>
            <a:srgbClr val="FFFF00"/>
          </a:solidFill>
        </p:spPr>
        <p:txBody>
          <a:bodyPr wrap="square" rtlCol="0">
            <a:spAutoFit/>
          </a:bodyPr>
          <a:lstStyle/>
          <a:p>
            <a:r>
              <a:rPr lang="en-GB" sz="1600" dirty="0">
                <a:solidFill>
                  <a:schemeClr val="tx1"/>
                </a:solidFill>
              </a:rPr>
              <a:t>Packet lost</a:t>
            </a:r>
            <a:endParaRPr lang="en-GB" sz="1600" b="1" dirty="0">
              <a:solidFill>
                <a:schemeClr val="tx1"/>
              </a:solidFill>
            </a:endParaRPr>
          </a:p>
        </p:txBody>
      </p:sp>
    </p:spTree>
    <p:extLst>
      <p:ext uri="{BB962C8B-B14F-4D97-AF65-F5344CB8AC3E}">
        <p14:creationId xmlns:p14="http://schemas.microsoft.com/office/powerpoint/2010/main" val="2153405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F1760-0909-573D-0C77-743EB9A78AE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EC9E865-A110-8647-2754-3341C3D4EEAC}"/>
              </a:ext>
            </a:extLst>
          </p:cNvPr>
          <p:cNvPicPr>
            <a:picLocks noChangeAspect="1"/>
          </p:cNvPicPr>
          <p:nvPr/>
        </p:nvPicPr>
        <p:blipFill>
          <a:blip r:embed="rId2"/>
          <a:stretch>
            <a:fillRect/>
          </a:stretch>
        </p:blipFill>
        <p:spPr>
          <a:xfrm>
            <a:off x="574675" y="1830829"/>
            <a:ext cx="7772400" cy="2291991"/>
          </a:xfrm>
          <a:prstGeom prst="rect">
            <a:avLst/>
          </a:prstGeom>
        </p:spPr>
      </p:pic>
      <p:sp>
        <p:nvSpPr>
          <p:cNvPr id="2" name="Title 1">
            <a:extLst>
              <a:ext uri="{FF2B5EF4-FFF2-40B4-BE49-F238E27FC236}">
                <a16:creationId xmlns:a16="http://schemas.microsoft.com/office/drawing/2014/main" id="{8FEE9063-B6A6-6C23-4BBA-4222EAC971EA}"/>
              </a:ext>
            </a:extLst>
          </p:cNvPr>
          <p:cNvSpPr>
            <a:spLocks noGrp="1"/>
          </p:cNvSpPr>
          <p:nvPr>
            <p:ph type="title"/>
          </p:nvPr>
        </p:nvSpPr>
        <p:spPr/>
        <p:txBody>
          <a:bodyPr/>
          <a:lstStyle/>
          <a:p>
            <a:r>
              <a:rPr lang="en-GB" dirty="0"/>
              <a:t>Condition: ACK blackout</a:t>
            </a:r>
          </a:p>
        </p:txBody>
      </p:sp>
      <p:sp>
        <p:nvSpPr>
          <p:cNvPr id="4" name="Slide Number Placeholder 3">
            <a:extLst>
              <a:ext uri="{FF2B5EF4-FFF2-40B4-BE49-F238E27FC236}">
                <a16:creationId xmlns:a16="http://schemas.microsoft.com/office/drawing/2014/main" id="{65600D27-6C34-73E6-B522-CF9C1201819A}"/>
              </a:ext>
            </a:extLst>
          </p:cNvPr>
          <p:cNvSpPr>
            <a:spLocks noGrp="1"/>
          </p:cNvSpPr>
          <p:nvPr>
            <p:ph type="sldNum" sz="quarter" idx="10"/>
          </p:nvPr>
        </p:nvSpPr>
        <p:spPr/>
        <p:txBody>
          <a:bodyPr/>
          <a:lstStyle/>
          <a:p>
            <a:pPr>
              <a:defRPr/>
            </a:pPr>
            <a:fld id="{2B97888F-6AF7-4263-B69D-592D8C33BAC7}" type="slidenum">
              <a:rPr lang="en-US" smtClean="0"/>
              <a:pPr>
                <a:defRPr/>
              </a:pPr>
              <a:t>38</a:t>
            </a:fld>
            <a:endParaRPr lang="en-US"/>
          </a:p>
        </p:txBody>
      </p:sp>
      <p:sp>
        <p:nvSpPr>
          <p:cNvPr id="7" name="Oval 6">
            <a:extLst>
              <a:ext uri="{FF2B5EF4-FFF2-40B4-BE49-F238E27FC236}">
                <a16:creationId xmlns:a16="http://schemas.microsoft.com/office/drawing/2014/main" id="{E52754C9-1DC6-0F46-F5D3-09E01FDCCB80}"/>
              </a:ext>
            </a:extLst>
          </p:cNvPr>
          <p:cNvSpPr/>
          <p:nvPr/>
        </p:nvSpPr>
        <p:spPr>
          <a:xfrm>
            <a:off x="2698382" y="1871505"/>
            <a:ext cx="673240" cy="1105319"/>
          </a:xfrm>
          <a:prstGeom prst="ellipse">
            <a:avLst/>
          </a:prstGeom>
          <a:noFill/>
          <a:ln w="31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184BB8-E8C9-D25F-EB48-247A7862CF60}"/>
              </a:ext>
            </a:extLst>
          </p:cNvPr>
          <p:cNvSpPr txBox="1"/>
          <p:nvPr/>
        </p:nvSpPr>
        <p:spPr>
          <a:xfrm>
            <a:off x="1322393" y="2239498"/>
            <a:ext cx="2076209" cy="276999"/>
          </a:xfrm>
          <a:prstGeom prst="rect">
            <a:avLst/>
          </a:prstGeom>
          <a:noFill/>
        </p:spPr>
        <p:txBody>
          <a:bodyPr wrap="none" rtlCol="0">
            <a:spAutoFit/>
          </a:bodyPr>
          <a:lstStyle/>
          <a:p>
            <a:r>
              <a:rPr lang="en-GB" dirty="0">
                <a:solidFill>
                  <a:schemeClr val="tx1"/>
                </a:solidFill>
              </a:rPr>
              <a:t>PSDU collision or Packet Lost</a:t>
            </a:r>
          </a:p>
        </p:txBody>
      </p:sp>
      <p:sp>
        <p:nvSpPr>
          <p:cNvPr id="9" name="Oval 8">
            <a:extLst>
              <a:ext uri="{FF2B5EF4-FFF2-40B4-BE49-F238E27FC236}">
                <a16:creationId xmlns:a16="http://schemas.microsoft.com/office/drawing/2014/main" id="{3BA448E8-4957-994D-F9EA-CF21FC98A800}"/>
              </a:ext>
            </a:extLst>
          </p:cNvPr>
          <p:cNvSpPr/>
          <p:nvPr/>
        </p:nvSpPr>
        <p:spPr>
          <a:xfrm>
            <a:off x="4663624" y="1871505"/>
            <a:ext cx="673240" cy="1105319"/>
          </a:xfrm>
          <a:prstGeom prst="ellipse">
            <a:avLst/>
          </a:prstGeom>
          <a:noFill/>
          <a:ln w="31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651321F-8D65-571B-87F0-087F530C525A}"/>
              </a:ext>
            </a:extLst>
          </p:cNvPr>
          <p:cNvSpPr txBox="1"/>
          <p:nvPr/>
        </p:nvSpPr>
        <p:spPr>
          <a:xfrm>
            <a:off x="4747612" y="2239498"/>
            <a:ext cx="1079142" cy="276999"/>
          </a:xfrm>
          <a:prstGeom prst="rect">
            <a:avLst/>
          </a:prstGeom>
          <a:noFill/>
        </p:spPr>
        <p:txBody>
          <a:bodyPr wrap="none" rtlCol="0">
            <a:spAutoFit/>
          </a:bodyPr>
          <a:lstStyle/>
          <a:p>
            <a:r>
              <a:rPr lang="en-GB" dirty="0">
                <a:solidFill>
                  <a:schemeClr val="tx1"/>
                </a:solidFill>
              </a:rPr>
              <a:t>ACK blackout</a:t>
            </a:r>
          </a:p>
        </p:txBody>
      </p:sp>
      <p:sp>
        <p:nvSpPr>
          <p:cNvPr id="11" name="Oval 10">
            <a:extLst>
              <a:ext uri="{FF2B5EF4-FFF2-40B4-BE49-F238E27FC236}">
                <a16:creationId xmlns:a16="http://schemas.microsoft.com/office/drawing/2014/main" id="{0B44660D-84D4-3ED7-3965-C8964D0FEF78}"/>
              </a:ext>
            </a:extLst>
          </p:cNvPr>
          <p:cNvSpPr/>
          <p:nvPr/>
        </p:nvSpPr>
        <p:spPr>
          <a:xfrm>
            <a:off x="5919034" y="2464839"/>
            <a:ext cx="776673" cy="1437063"/>
          </a:xfrm>
          <a:prstGeom prst="ellipse">
            <a:avLst/>
          </a:prstGeom>
          <a:noFill/>
          <a:ln w="31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67480C-1B91-6947-81E5-518CDC643CD4}"/>
              </a:ext>
            </a:extLst>
          </p:cNvPr>
          <p:cNvSpPr txBox="1"/>
          <p:nvPr/>
        </p:nvSpPr>
        <p:spPr>
          <a:xfrm>
            <a:off x="5397859" y="3070700"/>
            <a:ext cx="2076209" cy="276999"/>
          </a:xfrm>
          <a:prstGeom prst="rect">
            <a:avLst/>
          </a:prstGeom>
          <a:noFill/>
        </p:spPr>
        <p:txBody>
          <a:bodyPr wrap="none" rtlCol="0">
            <a:spAutoFit/>
          </a:bodyPr>
          <a:lstStyle/>
          <a:p>
            <a:r>
              <a:rPr lang="en-GB" dirty="0">
                <a:solidFill>
                  <a:schemeClr val="tx1"/>
                </a:solidFill>
              </a:rPr>
              <a:t>PSDU collision or Packet Lost</a:t>
            </a:r>
          </a:p>
        </p:txBody>
      </p:sp>
      <p:sp>
        <p:nvSpPr>
          <p:cNvPr id="13" name="TextBox 12">
            <a:extLst>
              <a:ext uri="{FF2B5EF4-FFF2-40B4-BE49-F238E27FC236}">
                <a16:creationId xmlns:a16="http://schemas.microsoft.com/office/drawing/2014/main" id="{1D95BA2E-52B1-639B-CACB-DFF98E3B81DA}"/>
              </a:ext>
            </a:extLst>
          </p:cNvPr>
          <p:cNvSpPr txBox="1"/>
          <p:nvPr/>
        </p:nvSpPr>
        <p:spPr>
          <a:xfrm>
            <a:off x="2381460" y="4464609"/>
            <a:ext cx="1326383" cy="461665"/>
          </a:xfrm>
          <a:prstGeom prst="rect">
            <a:avLst/>
          </a:prstGeom>
          <a:noFill/>
        </p:spPr>
        <p:txBody>
          <a:bodyPr wrap="square" rtlCol="0">
            <a:spAutoFit/>
          </a:bodyPr>
          <a:lstStyle/>
          <a:p>
            <a:r>
              <a:rPr lang="en-GB" dirty="0">
                <a:solidFill>
                  <a:schemeClr val="tx1"/>
                </a:solidFill>
              </a:rPr>
              <a:t>Short ACK</a:t>
            </a:r>
          </a:p>
          <a:p>
            <a:r>
              <a:rPr lang="en-GB" dirty="0">
                <a:solidFill>
                  <a:schemeClr val="tx1"/>
                </a:solidFill>
              </a:rPr>
              <a:t>(DSSS=2)</a:t>
            </a:r>
          </a:p>
        </p:txBody>
      </p:sp>
      <p:sp>
        <p:nvSpPr>
          <p:cNvPr id="14" name="TextBox 13">
            <a:extLst>
              <a:ext uri="{FF2B5EF4-FFF2-40B4-BE49-F238E27FC236}">
                <a16:creationId xmlns:a16="http://schemas.microsoft.com/office/drawing/2014/main" id="{CF76351B-101B-D69E-B3F1-9B95C9A94D6F}"/>
              </a:ext>
            </a:extLst>
          </p:cNvPr>
          <p:cNvSpPr txBox="1"/>
          <p:nvPr/>
        </p:nvSpPr>
        <p:spPr>
          <a:xfrm>
            <a:off x="6844603" y="4432589"/>
            <a:ext cx="1326383" cy="461665"/>
          </a:xfrm>
          <a:prstGeom prst="rect">
            <a:avLst/>
          </a:prstGeom>
          <a:noFill/>
        </p:spPr>
        <p:txBody>
          <a:bodyPr wrap="square" rtlCol="0">
            <a:spAutoFit/>
          </a:bodyPr>
          <a:lstStyle/>
          <a:p>
            <a:r>
              <a:rPr lang="en-GB" dirty="0">
                <a:solidFill>
                  <a:schemeClr val="tx1"/>
                </a:solidFill>
              </a:rPr>
              <a:t>Long ACK</a:t>
            </a:r>
          </a:p>
          <a:p>
            <a:r>
              <a:rPr lang="en-GB" dirty="0">
                <a:solidFill>
                  <a:schemeClr val="tx1"/>
                </a:solidFill>
              </a:rPr>
              <a:t>(DSSS=6)</a:t>
            </a:r>
          </a:p>
        </p:txBody>
      </p:sp>
      <p:cxnSp>
        <p:nvCxnSpPr>
          <p:cNvPr id="17" name="Straight Arrow Connector 16">
            <a:extLst>
              <a:ext uri="{FF2B5EF4-FFF2-40B4-BE49-F238E27FC236}">
                <a16:creationId xmlns:a16="http://schemas.microsoft.com/office/drawing/2014/main" id="{384F40C3-EF8F-56B5-00B8-E854B4410C41}"/>
              </a:ext>
            </a:extLst>
          </p:cNvPr>
          <p:cNvCxnSpPr>
            <a:cxnSpLocks/>
            <a:stCxn id="13" idx="0"/>
          </p:cNvCxnSpPr>
          <p:nvPr/>
        </p:nvCxnSpPr>
        <p:spPr>
          <a:xfrm flipV="1">
            <a:off x="3044651" y="2908624"/>
            <a:ext cx="1276140" cy="15559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F72A1AC-8B8D-2139-302D-F8AB4E707E9B}"/>
              </a:ext>
            </a:extLst>
          </p:cNvPr>
          <p:cNvCxnSpPr>
            <a:cxnSpLocks/>
          </p:cNvCxnSpPr>
          <p:nvPr/>
        </p:nvCxnSpPr>
        <p:spPr>
          <a:xfrm flipH="1" flipV="1">
            <a:off x="7837836" y="3901902"/>
            <a:ext cx="177644" cy="520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254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EB5A5-816F-8183-DDFC-9F82500477CE}"/>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C2EFFC6-3FFE-ADBF-0BEB-32A49FC7224E}"/>
              </a:ext>
            </a:extLst>
          </p:cNvPr>
          <p:cNvSpPr txBox="1">
            <a:spLocks/>
          </p:cNvSpPr>
          <p:nvPr/>
        </p:nvSpPr>
        <p:spPr bwMode="auto">
          <a:xfrm>
            <a:off x="342898" y="1667985"/>
            <a:ext cx="8467725" cy="3709449"/>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GB" kern="0" dirty="0"/>
              <a:t>100 Nodes, 1 Central Node</a:t>
            </a:r>
          </a:p>
          <a:p>
            <a:r>
              <a:rPr lang="en-GB" kern="0" dirty="0"/>
              <a:t>CI_LIMIT = 25 dB (A packet can be received as long as the 2</a:t>
            </a:r>
            <a:r>
              <a:rPr lang="en-GB" kern="0" baseline="30000" dirty="0"/>
              <a:t>nd</a:t>
            </a:r>
            <a:r>
              <a:rPr lang="en-GB" kern="0" dirty="0"/>
              <a:t> packet is not more than 25 dB over the original packet level)</a:t>
            </a:r>
          </a:p>
          <a:p>
            <a:endParaRPr lang="en-GB" kern="0" dirty="0"/>
          </a:p>
        </p:txBody>
      </p:sp>
      <p:sp>
        <p:nvSpPr>
          <p:cNvPr id="2" name="Title 1">
            <a:extLst>
              <a:ext uri="{FF2B5EF4-FFF2-40B4-BE49-F238E27FC236}">
                <a16:creationId xmlns:a16="http://schemas.microsoft.com/office/drawing/2014/main" id="{A4D781E0-186B-F590-5FA8-A92C63F8EF16}"/>
              </a:ext>
            </a:extLst>
          </p:cNvPr>
          <p:cNvSpPr>
            <a:spLocks noGrp="1"/>
          </p:cNvSpPr>
          <p:nvPr>
            <p:ph type="title"/>
          </p:nvPr>
        </p:nvSpPr>
        <p:spPr/>
        <p:txBody>
          <a:bodyPr>
            <a:normAutofit fontScale="90000"/>
          </a:bodyPr>
          <a:lstStyle/>
          <a:p>
            <a:r>
              <a:rPr lang="en-GB" dirty="0"/>
              <a:t>High Traffic (~23% PER, 80 PPM)</a:t>
            </a:r>
          </a:p>
        </p:txBody>
      </p:sp>
      <p:sp>
        <p:nvSpPr>
          <p:cNvPr id="4" name="Slide Number Placeholder 3">
            <a:extLst>
              <a:ext uri="{FF2B5EF4-FFF2-40B4-BE49-F238E27FC236}">
                <a16:creationId xmlns:a16="http://schemas.microsoft.com/office/drawing/2014/main" id="{EAB9DEA1-BA19-A910-FA35-52F706A7A087}"/>
              </a:ext>
            </a:extLst>
          </p:cNvPr>
          <p:cNvSpPr>
            <a:spLocks noGrp="1"/>
          </p:cNvSpPr>
          <p:nvPr>
            <p:ph type="sldNum" sz="quarter" idx="10"/>
          </p:nvPr>
        </p:nvSpPr>
        <p:spPr/>
        <p:txBody>
          <a:bodyPr/>
          <a:lstStyle/>
          <a:p>
            <a:pPr>
              <a:defRPr/>
            </a:pPr>
            <a:fld id="{2B97888F-6AF7-4263-B69D-592D8C33BAC7}" type="slidenum">
              <a:rPr lang="en-US" smtClean="0"/>
              <a:pPr>
                <a:defRPr/>
              </a:pPr>
              <a:t>39</a:t>
            </a:fld>
            <a:endParaRPr lang="en-US"/>
          </a:p>
        </p:txBody>
      </p:sp>
      <p:sp>
        <p:nvSpPr>
          <p:cNvPr id="7" name="Content Placeholder 2">
            <a:extLst>
              <a:ext uri="{FF2B5EF4-FFF2-40B4-BE49-F238E27FC236}">
                <a16:creationId xmlns:a16="http://schemas.microsoft.com/office/drawing/2014/main" id="{9C33DBB1-E76A-F741-EF08-3DCBC10CE9D5}"/>
              </a:ext>
            </a:extLst>
          </p:cNvPr>
          <p:cNvSpPr txBox="1">
            <a:spLocks/>
          </p:cNvSpPr>
          <p:nvPr/>
        </p:nvSpPr>
        <p:spPr bwMode="auto">
          <a:xfrm>
            <a:off x="4012345" y="3140968"/>
            <a:ext cx="4939333" cy="3262282"/>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500">
                <a:solidFill>
                  <a:schemeClr val="tx1"/>
                </a:solidFill>
                <a:latin typeface="+mn-lt"/>
              </a:defRPr>
            </a:lvl3pPr>
            <a:lvl4pPr marL="1001168" indent="-194416" algn="l" rtl="0" eaLnBrk="1" fontAlgn="base" hangingPunct="1">
              <a:spcBef>
                <a:spcPct val="5000"/>
              </a:spcBef>
              <a:spcAft>
                <a:spcPct val="0"/>
              </a:spcAft>
              <a:buChar char="–"/>
              <a:defRPr sz="1500">
                <a:solidFill>
                  <a:schemeClr val="tx1"/>
                </a:solidFill>
                <a:latin typeface="+mn-lt"/>
              </a:defRPr>
            </a:lvl4pPr>
            <a:lvl5pPr marL="1240546" indent="-144163" algn="l" rtl="0" eaLnBrk="1" fontAlgn="base" hangingPunct="1">
              <a:spcBef>
                <a:spcPct val="0"/>
              </a:spcBef>
              <a:spcAft>
                <a:spcPct val="0"/>
              </a:spcAft>
              <a:buChar char="»"/>
              <a:defRPr sz="15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r>
              <a:rPr lang="en-GB" sz="1400" b="1" kern="0" dirty="0"/>
              <a:t>STF Collisions are very low (&lt;1 %)</a:t>
            </a:r>
          </a:p>
          <a:p>
            <a:r>
              <a:rPr lang="en-GB" sz="1400" b="1" kern="0" dirty="0"/>
              <a:t>PSDU Collisions are  &lt; 1% of the total source of packets lost when CI_LIMIT is 25 dB</a:t>
            </a:r>
          </a:p>
          <a:p>
            <a:r>
              <a:rPr lang="en-GB" sz="1400" kern="0" dirty="0"/>
              <a:t>Fading represents a similar ~3% of the packets (independent on the traffic)</a:t>
            </a:r>
          </a:p>
          <a:p>
            <a:r>
              <a:rPr lang="en-GB" sz="1400" kern="0" dirty="0"/>
              <a:t>Faded packets can be reduced by designing smaller networks with larger fading margins (</a:t>
            </a:r>
            <a:r>
              <a:rPr lang="en-GB" sz="1400" b="1" kern="0" dirty="0"/>
              <a:t>6 dB is enough</a:t>
            </a:r>
            <a:r>
              <a:rPr lang="en-GB" sz="1400" kern="0" dirty="0"/>
              <a:t>)</a:t>
            </a:r>
          </a:p>
          <a:p>
            <a:r>
              <a:rPr lang="en-GB" sz="1400" b="1" kern="0" dirty="0"/>
              <a:t>Most of the PER (~20 %) is due to packets that were ignored because the receiver node was busy receiving the first packet</a:t>
            </a:r>
          </a:p>
          <a:p>
            <a:pPr marL="0" indent="0">
              <a:buNone/>
            </a:pPr>
            <a:endParaRPr lang="en-GB" sz="1400" kern="0" dirty="0"/>
          </a:p>
          <a:p>
            <a:endParaRPr lang="en-GB" sz="1200" kern="0" dirty="0"/>
          </a:p>
        </p:txBody>
      </p:sp>
      <p:pic>
        <p:nvPicPr>
          <p:cNvPr id="8" name="Picture 7">
            <a:extLst>
              <a:ext uri="{FF2B5EF4-FFF2-40B4-BE49-F238E27FC236}">
                <a16:creationId xmlns:a16="http://schemas.microsoft.com/office/drawing/2014/main" id="{EDC675C6-3888-B4B0-3025-6D662244F0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9552" y="3295898"/>
            <a:ext cx="2883076" cy="2714476"/>
          </a:xfrm>
          <a:prstGeom prst="rect">
            <a:avLst/>
          </a:prstGeom>
        </p:spPr>
      </p:pic>
    </p:spTree>
    <p:extLst>
      <p:ext uri="{BB962C8B-B14F-4D97-AF65-F5344CB8AC3E}">
        <p14:creationId xmlns:p14="http://schemas.microsoft.com/office/powerpoint/2010/main" val="592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953C-5B2C-941D-516E-87F5C6E02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CDBFEE-679A-290F-BCE0-9B7EE2239F83}"/>
              </a:ext>
            </a:extLst>
          </p:cNvPr>
          <p:cNvSpPr>
            <a:spLocks noGrp="1"/>
          </p:cNvSpPr>
          <p:nvPr>
            <p:ph type="title"/>
          </p:nvPr>
        </p:nvSpPr>
        <p:spPr/>
        <p:txBody>
          <a:bodyPr/>
          <a:lstStyle/>
          <a:p>
            <a:r>
              <a:rPr lang="en-US" dirty="0"/>
              <a:t>SUN OFDM VLR as SC-FDMA</a:t>
            </a:r>
          </a:p>
        </p:txBody>
      </p:sp>
      <p:sp>
        <p:nvSpPr>
          <p:cNvPr id="4" name="Slide Number Placeholder 3">
            <a:extLst>
              <a:ext uri="{FF2B5EF4-FFF2-40B4-BE49-F238E27FC236}">
                <a16:creationId xmlns:a16="http://schemas.microsoft.com/office/drawing/2014/main" id="{978C6FF2-6FCC-6276-D942-A7971FC4AC97}"/>
              </a:ext>
            </a:extLst>
          </p:cNvPr>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3" name="Content Placeholder 8">
            <a:extLst>
              <a:ext uri="{FF2B5EF4-FFF2-40B4-BE49-F238E27FC236}">
                <a16:creationId xmlns:a16="http://schemas.microsoft.com/office/drawing/2014/main" id="{D1FF7F74-65D3-F47B-A52D-7AAE30D1FAB1}"/>
              </a:ext>
            </a:extLst>
          </p:cNvPr>
          <p:cNvSpPr>
            <a:spLocks noGrp="1"/>
          </p:cNvSpPr>
          <p:nvPr>
            <p:ph idx="1"/>
          </p:nvPr>
        </p:nvSpPr>
        <p:spPr>
          <a:xfrm>
            <a:off x="403944" y="2673184"/>
            <a:ext cx="8467725" cy="3709449"/>
          </a:xfrm>
        </p:spPr>
        <p:txBody>
          <a:bodyPr/>
          <a:lstStyle/>
          <a:p>
            <a:pPr marL="0" indent="0">
              <a:buNone/>
            </a:pPr>
            <a:endParaRPr lang="en-US" sz="1400" dirty="0"/>
          </a:p>
          <a:p>
            <a:endParaRPr lang="en-US" sz="1400" dirty="0"/>
          </a:p>
          <a:p>
            <a:endParaRPr lang="en-US" sz="1400" dirty="0"/>
          </a:p>
          <a:p>
            <a:endParaRPr lang="en-US" sz="1400" dirty="0"/>
          </a:p>
          <a:p>
            <a:pPr marL="0" indent="0">
              <a:buNone/>
            </a:pPr>
            <a:endParaRPr lang="en-US" sz="1400" dirty="0"/>
          </a:p>
          <a:p>
            <a:r>
              <a:rPr lang="en-US" sz="1400" dirty="0"/>
              <a:t>There are only </a:t>
            </a:r>
            <a:r>
              <a:rPr lang="en-US" sz="1400" dirty="0">
                <a:solidFill>
                  <a:srgbClr val="00B050"/>
                </a:solidFill>
              </a:rPr>
              <a:t>three blocks</a:t>
            </a:r>
            <a:r>
              <a:rPr lang="en-US" sz="1400" dirty="0"/>
              <a:t> that need to be modified in an OFDM modulator to account for a new scheme</a:t>
            </a:r>
          </a:p>
          <a:p>
            <a:pPr lvl="1"/>
            <a:r>
              <a:rPr lang="en-US" sz="1200" b="1" dirty="0"/>
              <a:t>DSSS</a:t>
            </a:r>
            <a:r>
              <a:rPr lang="en-US" sz="1200" dirty="0"/>
              <a:t> (Direct Sequence Spread Spreading) blocks takes information bits coming from the </a:t>
            </a:r>
            <a:r>
              <a:rPr lang="en-US" sz="1200" dirty="0" err="1"/>
              <a:t>Interleaver</a:t>
            </a:r>
            <a:r>
              <a:rPr lang="en-US" sz="1200" dirty="0"/>
              <a:t> and expands them into series of chips</a:t>
            </a:r>
          </a:p>
          <a:p>
            <a:pPr lvl="1"/>
            <a:r>
              <a:rPr lang="en-US" sz="1200" dirty="0"/>
              <a:t>The Chips to Symbol is restricted to </a:t>
            </a:r>
            <a:r>
              <a:rPr lang="en-US" sz="1200" b="1" dirty="0"/>
              <a:t>BPSK</a:t>
            </a:r>
            <a:r>
              <a:rPr lang="en-US" sz="1200" dirty="0"/>
              <a:t> (Binary Phase Shift Keying), using a </a:t>
            </a:r>
            <a:r>
              <a:rPr lang="en-US" sz="1200" b="1" dirty="0"/>
              <a:t>Differential Encoding</a:t>
            </a:r>
          </a:p>
          <a:p>
            <a:pPr lvl="1"/>
            <a:r>
              <a:rPr lang="en-US" sz="1200" dirty="0"/>
              <a:t>Out of the N possible sub-carriers of OFDM only a </a:t>
            </a:r>
            <a:r>
              <a:rPr lang="en-US" sz="1200" b="1" dirty="0"/>
              <a:t>single carrier</a:t>
            </a:r>
            <a:r>
              <a:rPr lang="en-US" sz="1200" dirty="0"/>
              <a:t> is used</a:t>
            </a:r>
          </a:p>
        </p:txBody>
      </p:sp>
      <p:pic>
        <p:nvPicPr>
          <p:cNvPr id="5" name="Picture 4">
            <a:extLst>
              <a:ext uri="{FF2B5EF4-FFF2-40B4-BE49-F238E27FC236}">
                <a16:creationId xmlns:a16="http://schemas.microsoft.com/office/drawing/2014/main" id="{9A708493-DE9A-9F97-5542-CAE0E9A29131}"/>
              </a:ext>
            </a:extLst>
          </p:cNvPr>
          <p:cNvPicPr/>
          <p:nvPr/>
        </p:nvPicPr>
        <p:blipFill>
          <a:blip r:embed="rId2"/>
          <a:stretch>
            <a:fillRect/>
          </a:stretch>
        </p:blipFill>
        <p:spPr>
          <a:xfrm>
            <a:off x="1331640" y="1688776"/>
            <a:ext cx="6383292" cy="1968815"/>
          </a:xfrm>
          <a:prstGeom prst="rect">
            <a:avLst/>
          </a:prstGeom>
        </p:spPr>
      </p:pic>
    </p:spTree>
    <p:extLst>
      <p:ext uri="{BB962C8B-B14F-4D97-AF65-F5344CB8AC3E}">
        <p14:creationId xmlns:p14="http://schemas.microsoft.com/office/powerpoint/2010/main" val="2271622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5453E-77FB-9D35-A3E6-F9CF429BF8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3E28DD-C39B-2370-D328-E09861910CDE}"/>
              </a:ext>
            </a:extLst>
          </p:cNvPr>
          <p:cNvSpPr>
            <a:spLocks noGrp="1"/>
          </p:cNvSpPr>
          <p:nvPr>
            <p:ph type="title"/>
          </p:nvPr>
        </p:nvSpPr>
        <p:spPr/>
        <p:txBody>
          <a:bodyPr/>
          <a:lstStyle/>
          <a:p>
            <a:r>
              <a:rPr lang="en-GB" dirty="0"/>
              <a:t>Baseline N:1 Network</a:t>
            </a:r>
          </a:p>
        </p:txBody>
      </p:sp>
      <p:pic>
        <p:nvPicPr>
          <p:cNvPr id="6" name="Content Placeholder 5">
            <a:extLst>
              <a:ext uri="{FF2B5EF4-FFF2-40B4-BE49-F238E27FC236}">
                <a16:creationId xmlns:a16="http://schemas.microsoft.com/office/drawing/2014/main" id="{F7F7B617-387D-3FFA-26E4-94277D24691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42898" y="1590056"/>
            <a:ext cx="4946649" cy="3709987"/>
          </a:xfrm>
        </p:spPr>
      </p:pic>
      <p:sp>
        <p:nvSpPr>
          <p:cNvPr id="4" name="Slide Number Placeholder 3">
            <a:extLst>
              <a:ext uri="{FF2B5EF4-FFF2-40B4-BE49-F238E27FC236}">
                <a16:creationId xmlns:a16="http://schemas.microsoft.com/office/drawing/2014/main" id="{73FF6803-225F-367F-27F0-1D2A7CF37DF8}"/>
              </a:ext>
            </a:extLst>
          </p:cNvPr>
          <p:cNvSpPr>
            <a:spLocks noGrp="1"/>
          </p:cNvSpPr>
          <p:nvPr>
            <p:ph type="sldNum" sz="quarter" idx="10"/>
          </p:nvPr>
        </p:nvSpPr>
        <p:spPr/>
        <p:txBody>
          <a:bodyPr/>
          <a:lstStyle/>
          <a:p>
            <a:pPr>
              <a:defRPr/>
            </a:pPr>
            <a:fld id="{2B97888F-6AF7-4263-B69D-592D8C33BAC7}" type="slidenum">
              <a:rPr lang="en-US" smtClean="0"/>
              <a:pPr>
                <a:defRPr/>
              </a:pPr>
              <a:t>40</a:t>
            </a:fld>
            <a:endParaRPr lang="en-US"/>
          </a:p>
        </p:txBody>
      </p:sp>
      <p:graphicFrame>
        <p:nvGraphicFramePr>
          <p:cNvPr id="5" name="Table 4">
            <a:extLst>
              <a:ext uri="{FF2B5EF4-FFF2-40B4-BE49-F238E27FC236}">
                <a16:creationId xmlns:a16="http://schemas.microsoft.com/office/drawing/2014/main" id="{ECF6C555-1738-39CE-FC01-9195B6012639}"/>
              </a:ext>
            </a:extLst>
          </p:cNvPr>
          <p:cNvGraphicFramePr>
            <a:graphicFrameLocks noGrp="1"/>
          </p:cNvGraphicFramePr>
          <p:nvPr>
            <p:extLst>
              <p:ext uri="{D42A27DB-BD31-4B8C-83A1-F6EECF244321}">
                <p14:modId xmlns:p14="http://schemas.microsoft.com/office/powerpoint/2010/main" val="2429869552"/>
              </p:ext>
            </p:extLst>
          </p:nvPr>
        </p:nvGraphicFramePr>
        <p:xfrm>
          <a:off x="5125507" y="2729214"/>
          <a:ext cx="3564468" cy="741680"/>
        </p:xfrm>
        <a:graphic>
          <a:graphicData uri="http://schemas.openxmlformats.org/drawingml/2006/table">
            <a:tbl>
              <a:tblPr firstRow="1" bandRow="1">
                <a:tableStyleId>{5C22544A-7EE6-4342-B048-85BDC9FD1C3A}</a:tableStyleId>
              </a:tblPr>
              <a:tblGrid>
                <a:gridCol w="1188156">
                  <a:extLst>
                    <a:ext uri="{9D8B030D-6E8A-4147-A177-3AD203B41FA5}">
                      <a16:colId xmlns:a16="http://schemas.microsoft.com/office/drawing/2014/main" val="1770546618"/>
                    </a:ext>
                  </a:extLst>
                </a:gridCol>
                <a:gridCol w="1188156">
                  <a:extLst>
                    <a:ext uri="{9D8B030D-6E8A-4147-A177-3AD203B41FA5}">
                      <a16:colId xmlns:a16="http://schemas.microsoft.com/office/drawing/2014/main" val="2498609368"/>
                    </a:ext>
                  </a:extLst>
                </a:gridCol>
                <a:gridCol w="1188156">
                  <a:extLst>
                    <a:ext uri="{9D8B030D-6E8A-4147-A177-3AD203B41FA5}">
                      <a16:colId xmlns:a16="http://schemas.microsoft.com/office/drawing/2014/main" val="2193184165"/>
                    </a:ext>
                  </a:extLst>
                </a:gridCol>
              </a:tblGrid>
              <a:tr h="370840">
                <a:tc>
                  <a:txBody>
                    <a:bodyPr/>
                    <a:lstStyle/>
                    <a:p>
                      <a:r>
                        <a:rPr lang="en-GB" dirty="0"/>
                        <a:t>Baseline</a:t>
                      </a:r>
                    </a:p>
                  </a:txBody>
                  <a:tcPr/>
                </a:tc>
                <a:tc>
                  <a:txBody>
                    <a:bodyPr/>
                    <a:lstStyle/>
                    <a:p>
                      <a:r>
                        <a:rPr lang="en-GB" dirty="0"/>
                        <a:t>DSSS=2 </a:t>
                      </a:r>
                    </a:p>
                  </a:txBody>
                  <a:tcPr/>
                </a:tc>
                <a:tc>
                  <a:txBody>
                    <a:bodyPr/>
                    <a:lstStyle/>
                    <a:p>
                      <a:r>
                        <a:rPr lang="en-GB" dirty="0"/>
                        <a:t>DSSS=6</a:t>
                      </a:r>
                    </a:p>
                  </a:txBody>
                  <a:tcPr/>
                </a:tc>
                <a:extLst>
                  <a:ext uri="{0D108BD9-81ED-4DB2-BD59-A6C34878D82A}">
                    <a16:rowId xmlns:a16="http://schemas.microsoft.com/office/drawing/2014/main" val="2176011157"/>
                  </a:ext>
                </a:extLst>
              </a:tr>
              <a:tr h="370840">
                <a:tc>
                  <a:txBody>
                    <a:bodyPr/>
                    <a:lstStyle/>
                    <a:p>
                      <a:r>
                        <a:rPr lang="en-GB" dirty="0"/>
                        <a:t>10%</a:t>
                      </a:r>
                    </a:p>
                  </a:txBody>
                  <a:tcPr/>
                </a:tc>
                <a:tc>
                  <a:txBody>
                    <a:bodyPr/>
                    <a:lstStyle/>
                    <a:p>
                      <a:r>
                        <a:rPr lang="en-GB" dirty="0"/>
                        <a:t>~60 ppm</a:t>
                      </a:r>
                    </a:p>
                  </a:txBody>
                  <a:tcPr/>
                </a:tc>
                <a:tc>
                  <a:txBody>
                    <a:bodyPr/>
                    <a:lstStyle/>
                    <a:p>
                      <a:r>
                        <a:rPr lang="en-GB" dirty="0"/>
                        <a:t>~30 ppm</a:t>
                      </a:r>
                    </a:p>
                  </a:txBody>
                  <a:tcPr/>
                </a:tc>
                <a:extLst>
                  <a:ext uri="{0D108BD9-81ED-4DB2-BD59-A6C34878D82A}">
                    <a16:rowId xmlns:a16="http://schemas.microsoft.com/office/drawing/2014/main" val="2792946986"/>
                  </a:ext>
                </a:extLst>
              </a:tr>
            </a:tbl>
          </a:graphicData>
        </a:graphic>
      </p:graphicFrame>
    </p:spTree>
    <p:extLst>
      <p:ext uri="{BB962C8B-B14F-4D97-AF65-F5344CB8AC3E}">
        <p14:creationId xmlns:p14="http://schemas.microsoft.com/office/powerpoint/2010/main" val="2802469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70D24-F3B5-9807-1F45-9880EDAA83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3C1DFB-1CF8-9AB4-9845-CFFF4EC6CFFD}"/>
              </a:ext>
            </a:extLst>
          </p:cNvPr>
          <p:cNvSpPr>
            <a:spLocks noGrp="1"/>
          </p:cNvSpPr>
          <p:nvPr>
            <p:ph type="title"/>
          </p:nvPr>
        </p:nvSpPr>
        <p:spPr/>
        <p:txBody>
          <a:bodyPr/>
          <a:lstStyle/>
          <a:p>
            <a:r>
              <a:rPr lang="en-GB" dirty="0"/>
              <a:t>Multi-node RX N:M networks</a:t>
            </a:r>
          </a:p>
        </p:txBody>
      </p:sp>
      <p:pic>
        <p:nvPicPr>
          <p:cNvPr id="6" name="Content Placeholder 5">
            <a:extLst>
              <a:ext uri="{FF2B5EF4-FFF2-40B4-BE49-F238E27FC236}">
                <a16:creationId xmlns:a16="http://schemas.microsoft.com/office/drawing/2014/main" id="{15C85A01-9AF6-327C-29F8-B95946940F0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42898" y="1590056"/>
            <a:ext cx="4946649" cy="3709987"/>
          </a:xfrm>
        </p:spPr>
      </p:pic>
      <p:sp>
        <p:nvSpPr>
          <p:cNvPr id="4" name="Slide Number Placeholder 3">
            <a:extLst>
              <a:ext uri="{FF2B5EF4-FFF2-40B4-BE49-F238E27FC236}">
                <a16:creationId xmlns:a16="http://schemas.microsoft.com/office/drawing/2014/main" id="{EC797B82-9297-C131-4E36-DD43980A7335}"/>
              </a:ext>
            </a:extLst>
          </p:cNvPr>
          <p:cNvSpPr>
            <a:spLocks noGrp="1"/>
          </p:cNvSpPr>
          <p:nvPr>
            <p:ph type="sldNum" sz="quarter" idx="10"/>
          </p:nvPr>
        </p:nvSpPr>
        <p:spPr/>
        <p:txBody>
          <a:bodyPr/>
          <a:lstStyle/>
          <a:p>
            <a:pPr>
              <a:defRPr/>
            </a:pPr>
            <a:fld id="{2B97888F-6AF7-4263-B69D-592D8C33BAC7}" type="slidenum">
              <a:rPr lang="en-US" smtClean="0"/>
              <a:pPr>
                <a:defRPr/>
              </a:pPr>
              <a:t>41</a:t>
            </a:fld>
            <a:endParaRPr lang="en-US"/>
          </a:p>
        </p:txBody>
      </p:sp>
      <p:graphicFrame>
        <p:nvGraphicFramePr>
          <p:cNvPr id="3" name="Table 2">
            <a:extLst>
              <a:ext uri="{FF2B5EF4-FFF2-40B4-BE49-F238E27FC236}">
                <a16:creationId xmlns:a16="http://schemas.microsoft.com/office/drawing/2014/main" id="{265BA32E-F16A-1E3F-1DF5-A1B5137DD9CF}"/>
              </a:ext>
            </a:extLst>
          </p:cNvPr>
          <p:cNvGraphicFramePr>
            <a:graphicFrameLocks noGrp="1"/>
          </p:cNvGraphicFramePr>
          <p:nvPr>
            <p:extLst>
              <p:ext uri="{D42A27DB-BD31-4B8C-83A1-F6EECF244321}">
                <p14:modId xmlns:p14="http://schemas.microsoft.com/office/powerpoint/2010/main" val="293049354"/>
              </p:ext>
            </p:extLst>
          </p:nvPr>
        </p:nvGraphicFramePr>
        <p:xfrm>
          <a:off x="5125507" y="1781369"/>
          <a:ext cx="3564468" cy="741680"/>
        </p:xfrm>
        <a:graphic>
          <a:graphicData uri="http://schemas.openxmlformats.org/drawingml/2006/table">
            <a:tbl>
              <a:tblPr firstRow="1" bandRow="1">
                <a:tableStyleId>{5C22544A-7EE6-4342-B048-85BDC9FD1C3A}</a:tableStyleId>
              </a:tblPr>
              <a:tblGrid>
                <a:gridCol w="1188156">
                  <a:extLst>
                    <a:ext uri="{9D8B030D-6E8A-4147-A177-3AD203B41FA5}">
                      <a16:colId xmlns:a16="http://schemas.microsoft.com/office/drawing/2014/main" val="1770546618"/>
                    </a:ext>
                  </a:extLst>
                </a:gridCol>
                <a:gridCol w="1188156">
                  <a:extLst>
                    <a:ext uri="{9D8B030D-6E8A-4147-A177-3AD203B41FA5}">
                      <a16:colId xmlns:a16="http://schemas.microsoft.com/office/drawing/2014/main" val="2498609368"/>
                    </a:ext>
                  </a:extLst>
                </a:gridCol>
                <a:gridCol w="1188156">
                  <a:extLst>
                    <a:ext uri="{9D8B030D-6E8A-4147-A177-3AD203B41FA5}">
                      <a16:colId xmlns:a16="http://schemas.microsoft.com/office/drawing/2014/main" val="2193184165"/>
                    </a:ext>
                  </a:extLst>
                </a:gridCol>
              </a:tblGrid>
              <a:tr h="370840">
                <a:tc>
                  <a:txBody>
                    <a:bodyPr/>
                    <a:lstStyle/>
                    <a:p>
                      <a:r>
                        <a:rPr lang="en-GB" dirty="0"/>
                        <a:t>Baseline</a:t>
                      </a:r>
                    </a:p>
                  </a:txBody>
                  <a:tcPr/>
                </a:tc>
                <a:tc>
                  <a:txBody>
                    <a:bodyPr/>
                    <a:lstStyle/>
                    <a:p>
                      <a:r>
                        <a:rPr lang="en-GB" dirty="0"/>
                        <a:t>DSSS=2 </a:t>
                      </a:r>
                    </a:p>
                  </a:txBody>
                  <a:tcPr/>
                </a:tc>
                <a:tc>
                  <a:txBody>
                    <a:bodyPr/>
                    <a:lstStyle/>
                    <a:p>
                      <a:r>
                        <a:rPr lang="en-GB" dirty="0"/>
                        <a:t>DSSS=6</a:t>
                      </a:r>
                    </a:p>
                  </a:txBody>
                  <a:tcPr/>
                </a:tc>
                <a:extLst>
                  <a:ext uri="{0D108BD9-81ED-4DB2-BD59-A6C34878D82A}">
                    <a16:rowId xmlns:a16="http://schemas.microsoft.com/office/drawing/2014/main" val="2176011157"/>
                  </a:ext>
                </a:extLst>
              </a:tr>
              <a:tr h="370840">
                <a:tc>
                  <a:txBody>
                    <a:bodyPr/>
                    <a:lstStyle/>
                    <a:p>
                      <a:endParaRPr lang="en-GB" dirty="0"/>
                    </a:p>
                  </a:txBody>
                  <a:tcPr/>
                </a:tc>
                <a:tc>
                  <a:txBody>
                    <a:bodyPr/>
                    <a:lstStyle/>
                    <a:p>
                      <a:r>
                        <a:rPr lang="en-GB" dirty="0"/>
                        <a:t>~60</a:t>
                      </a:r>
                    </a:p>
                  </a:txBody>
                  <a:tcPr/>
                </a:tc>
                <a:tc>
                  <a:txBody>
                    <a:bodyPr/>
                    <a:lstStyle/>
                    <a:p>
                      <a:r>
                        <a:rPr lang="en-GB" dirty="0"/>
                        <a:t>~30</a:t>
                      </a:r>
                    </a:p>
                  </a:txBody>
                  <a:tcPr/>
                </a:tc>
                <a:extLst>
                  <a:ext uri="{0D108BD9-81ED-4DB2-BD59-A6C34878D82A}">
                    <a16:rowId xmlns:a16="http://schemas.microsoft.com/office/drawing/2014/main" val="2792946986"/>
                  </a:ext>
                </a:extLst>
              </a:tr>
            </a:tbl>
          </a:graphicData>
        </a:graphic>
      </p:graphicFrame>
      <p:graphicFrame>
        <p:nvGraphicFramePr>
          <p:cNvPr id="5" name="Table 4">
            <a:extLst>
              <a:ext uri="{FF2B5EF4-FFF2-40B4-BE49-F238E27FC236}">
                <a16:creationId xmlns:a16="http://schemas.microsoft.com/office/drawing/2014/main" id="{8073916B-0331-5F78-9964-09F6B6FFF3F2}"/>
              </a:ext>
            </a:extLst>
          </p:cNvPr>
          <p:cNvGraphicFramePr>
            <a:graphicFrameLocks noGrp="1"/>
          </p:cNvGraphicFramePr>
          <p:nvPr>
            <p:extLst>
              <p:ext uri="{D42A27DB-BD31-4B8C-83A1-F6EECF244321}">
                <p14:modId xmlns:p14="http://schemas.microsoft.com/office/powerpoint/2010/main" val="2277014116"/>
              </p:ext>
            </p:extLst>
          </p:nvPr>
        </p:nvGraphicFramePr>
        <p:xfrm>
          <a:off x="5125507" y="2729214"/>
          <a:ext cx="3564468" cy="1010920"/>
        </p:xfrm>
        <a:graphic>
          <a:graphicData uri="http://schemas.openxmlformats.org/drawingml/2006/table">
            <a:tbl>
              <a:tblPr firstRow="1" bandRow="1">
                <a:tableStyleId>{5C22544A-7EE6-4342-B048-85BDC9FD1C3A}</a:tableStyleId>
              </a:tblPr>
              <a:tblGrid>
                <a:gridCol w="1188156">
                  <a:extLst>
                    <a:ext uri="{9D8B030D-6E8A-4147-A177-3AD203B41FA5}">
                      <a16:colId xmlns:a16="http://schemas.microsoft.com/office/drawing/2014/main" val="1770546618"/>
                    </a:ext>
                  </a:extLst>
                </a:gridCol>
                <a:gridCol w="1188156">
                  <a:extLst>
                    <a:ext uri="{9D8B030D-6E8A-4147-A177-3AD203B41FA5}">
                      <a16:colId xmlns:a16="http://schemas.microsoft.com/office/drawing/2014/main" val="2498609368"/>
                    </a:ext>
                  </a:extLst>
                </a:gridCol>
                <a:gridCol w="1188156">
                  <a:extLst>
                    <a:ext uri="{9D8B030D-6E8A-4147-A177-3AD203B41FA5}">
                      <a16:colId xmlns:a16="http://schemas.microsoft.com/office/drawing/2014/main" val="2193184165"/>
                    </a:ext>
                  </a:extLst>
                </a:gridCol>
              </a:tblGrid>
              <a:tr h="370840">
                <a:tc>
                  <a:txBody>
                    <a:bodyPr/>
                    <a:lstStyle/>
                    <a:p>
                      <a:r>
                        <a:rPr lang="en-GB" dirty="0" err="1"/>
                        <a:t>Multinode</a:t>
                      </a:r>
                      <a:endParaRPr lang="en-GB" dirty="0"/>
                    </a:p>
                  </a:txBody>
                  <a:tcPr/>
                </a:tc>
                <a:tc>
                  <a:txBody>
                    <a:bodyPr/>
                    <a:lstStyle/>
                    <a:p>
                      <a:r>
                        <a:rPr lang="en-GB" dirty="0"/>
                        <a:t>DSSS=2 </a:t>
                      </a:r>
                    </a:p>
                  </a:txBody>
                  <a:tcPr/>
                </a:tc>
                <a:tc>
                  <a:txBody>
                    <a:bodyPr/>
                    <a:lstStyle/>
                    <a:p>
                      <a:r>
                        <a:rPr lang="en-GB" dirty="0"/>
                        <a:t>DSSS=6</a:t>
                      </a:r>
                    </a:p>
                  </a:txBody>
                  <a:tcPr/>
                </a:tc>
                <a:extLst>
                  <a:ext uri="{0D108BD9-81ED-4DB2-BD59-A6C34878D82A}">
                    <a16:rowId xmlns:a16="http://schemas.microsoft.com/office/drawing/2014/main" val="2176011157"/>
                  </a:ext>
                </a:extLst>
              </a:tr>
              <a:tr h="370840">
                <a:tc>
                  <a:txBody>
                    <a:bodyPr/>
                    <a:lstStyle/>
                    <a:p>
                      <a:endParaRPr lang="en-GB" dirty="0"/>
                    </a:p>
                  </a:txBody>
                  <a:tcPr/>
                </a:tc>
                <a:tc>
                  <a:txBody>
                    <a:bodyPr/>
                    <a:lstStyle/>
                    <a:p>
                      <a:r>
                        <a:rPr lang="en-GB" dirty="0"/>
                        <a:t>&gt;&gt;100</a:t>
                      </a:r>
                    </a:p>
                  </a:txBody>
                  <a:tcPr/>
                </a:tc>
                <a:tc>
                  <a:txBody>
                    <a:bodyPr/>
                    <a:lstStyle/>
                    <a:p>
                      <a:r>
                        <a:rPr lang="en-GB" dirty="0"/>
                        <a:t>&gt; 100</a:t>
                      </a:r>
                    </a:p>
                  </a:txBody>
                  <a:tcPr/>
                </a:tc>
                <a:extLst>
                  <a:ext uri="{0D108BD9-81ED-4DB2-BD59-A6C34878D82A}">
                    <a16:rowId xmlns:a16="http://schemas.microsoft.com/office/drawing/2014/main" val="2792946986"/>
                  </a:ext>
                </a:extLst>
              </a:tr>
            </a:tbl>
          </a:graphicData>
        </a:graphic>
      </p:graphicFrame>
      <p:sp>
        <p:nvSpPr>
          <p:cNvPr id="7" name="TextBox 6">
            <a:extLst>
              <a:ext uri="{FF2B5EF4-FFF2-40B4-BE49-F238E27FC236}">
                <a16:creationId xmlns:a16="http://schemas.microsoft.com/office/drawing/2014/main" id="{A9524ECB-AB7D-20A1-47A8-07752CAA4168}"/>
              </a:ext>
            </a:extLst>
          </p:cNvPr>
          <p:cNvSpPr txBox="1"/>
          <p:nvPr/>
        </p:nvSpPr>
        <p:spPr>
          <a:xfrm>
            <a:off x="5069943" y="4182734"/>
            <a:ext cx="3675596" cy="1600438"/>
          </a:xfrm>
          <a:prstGeom prst="rect">
            <a:avLst/>
          </a:prstGeom>
          <a:solidFill>
            <a:srgbClr val="FFFF00"/>
          </a:solidFill>
        </p:spPr>
        <p:txBody>
          <a:bodyPr wrap="square" rtlCol="0">
            <a:spAutoFit/>
          </a:bodyPr>
          <a:lstStyle/>
          <a:p>
            <a:r>
              <a:rPr lang="en-GB" sz="1400" dirty="0">
                <a:solidFill>
                  <a:schemeClr val="tx1"/>
                </a:solidFill>
              </a:rPr>
              <a:t>SUN OFDM VLR can offer very significant network capacity improvements when using multiple RX nodes </a:t>
            </a:r>
          </a:p>
          <a:p>
            <a:endParaRPr lang="en-GB" sz="1400" dirty="0">
              <a:solidFill>
                <a:schemeClr val="tx1"/>
              </a:solidFill>
            </a:endParaRPr>
          </a:p>
          <a:p>
            <a:r>
              <a:rPr lang="en-GB" sz="1400" dirty="0">
                <a:solidFill>
                  <a:schemeClr val="tx1"/>
                </a:solidFill>
              </a:rPr>
              <a:t>Randomly select an STF sub-carrier, then there are N receivers in parallel always listening for their respective STF sub-carrier</a:t>
            </a:r>
          </a:p>
        </p:txBody>
      </p:sp>
    </p:spTree>
    <p:extLst>
      <p:ext uri="{BB962C8B-B14F-4D97-AF65-F5344CB8AC3E}">
        <p14:creationId xmlns:p14="http://schemas.microsoft.com/office/powerpoint/2010/main" val="916647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6903C-DE93-B93C-05FF-E03F27DD90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C66791-9BEE-CB4D-7EC1-2A7F1A900AE3}"/>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876ED09D-6452-7789-C985-99881B9E6153}"/>
              </a:ext>
            </a:extLst>
          </p:cNvPr>
          <p:cNvSpPr>
            <a:spLocks noGrp="1"/>
          </p:cNvSpPr>
          <p:nvPr>
            <p:ph idx="1"/>
          </p:nvPr>
        </p:nvSpPr>
        <p:spPr/>
        <p:txBody>
          <a:bodyPr/>
          <a:lstStyle/>
          <a:p>
            <a:endParaRPr lang="en-GB" sz="1600" dirty="0"/>
          </a:p>
          <a:p>
            <a:r>
              <a:rPr lang="en-GB" sz="1600" dirty="0"/>
              <a:t>Even for High PER situations, the STF collision rate stays below the 1% of the total collision sources </a:t>
            </a:r>
          </a:p>
          <a:p>
            <a:endParaRPr lang="en-GB" sz="1600" dirty="0"/>
          </a:p>
          <a:p>
            <a:r>
              <a:rPr lang="en-GB" sz="1600" dirty="0"/>
              <a:t>A multi-seed SUN OFDM VLR network can offer a very significant capacity increases compared to single-seed (or low CI_LIMIT) networks</a:t>
            </a:r>
          </a:p>
          <a:p>
            <a:pPr lvl="1"/>
            <a:endParaRPr lang="en-GB" sz="1400" dirty="0"/>
          </a:p>
          <a:p>
            <a:r>
              <a:rPr lang="en-GB" sz="1600" b="1" dirty="0"/>
              <a:t>SUN OFDM VLR PHY offers multiple configuration options for the upper layers to increase capacity</a:t>
            </a:r>
          </a:p>
          <a:p>
            <a:endParaRPr lang="en-GB" sz="1600" b="1" dirty="0"/>
          </a:p>
        </p:txBody>
      </p:sp>
      <p:sp>
        <p:nvSpPr>
          <p:cNvPr id="4" name="Slide Number Placeholder 3">
            <a:extLst>
              <a:ext uri="{FF2B5EF4-FFF2-40B4-BE49-F238E27FC236}">
                <a16:creationId xmlns:a16="http://schemas.microsoft.com/office/drawing/2014/main" id="{5E758869-6700-A9E3-6ED4-95657EE990EB}"/>
              </a:ext>
            </a:extLst>
          </p:cNvPr>
          <p:cNvSpPr>
            <a:spLocks noGrp="1"/>
          </p:cNvSpPr>
          <p:nvPr>
            <p:ph type="sldNum" sz="quarter" idx="10"/>
          </p:nvPr>
        </p:nvSpPr>
        <p:spPr/>
        <p:txBody>
          <a:bodyPr/>
          <a:lstStyle/>
          <a:p>
            <a:pPr>
              <a:defRPr/>
            </a:pPr>
            <a:fld id="{2B97888F-6AF7-4263-B69D-592D8C33BAC7}" type="slidenum">
              <a:rPr lang="en-US" smtClean="0"/>
              <a:pPr>
                <a:defRPr/>
              </a:pPr>
              <a:t>42</a:t>
            </a:fld>
            <a:endParaRPr lang="en-US"/>
          </a:p>
        </p:txBody>
      </p:sp>
    </p:spTree>
    <p:extLst>
      <p:ext uri="{BB962C8B-B14F-4D97-AF65-F5344CB8AC3E}">
        <p14:creationId xmlns:p14="http://schemas.microsoft.com/office/powerpoint/2010/main" val="1167168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1916832"/>
            <a:ext cx="4852875" cy="2612167"/>
          </a:xfrm>
        </p:spPr>
        <p:txBody>
          <a:bodyPr/>
          <a:lstStyle/>
          <a:p>
            <a:pPr marL="627247" lvl="1" indent="-342900">
              <a:buFont typeface="+mj-lt"/>
              <a:buAutoNum type="arabicPeriod"/>
            </a:pPr>
            <a:r>
              <a:rPr lang="en-US" sz="1200" dirty="0"/>
              <a:t>The use of DSSS creates additional redundancy to the transmitted information sequence to allow detection in lower SNR conditions (in the presence of more noise energy, or lower signal energy)</a:t>
            </a:r>
          </a:p>
          <a:p>
            <a:pPr marL="627247" lvl="1" indent="-342900">
              <a:buFont typeface="+mj-lt"/>
              <a:buAutoNum type="arabicPeriod"/>
            </a:pPr>
            <a:endParaRPr lang="en-US" sz="1200" dirty="0"/>
          </a:p>
          <a:p>
            <a:pPr marL="627247" lvl="1" indent="-342900">
              <a:buFont typeface="+mj-lt"/>
              <a:buAutoNum type="arabicPeriod"/>
            </a:pPr>
            <a:r>
              <a:rPr lang="en-US" sz="1200" dirty="0"/>
              <a:t>The use of DBPSK (differential BPSK) to encode the binary information into symbols, on a </a:t>
            </a:r>
            <a:r>
              <a:rPr lang="en-US" sz="1200" b="1" dirty="0"/>
              <a:t>pair-by-pair basis</a:t>
            </a:r>
            <a:r>
              <a:rPr lang="en-US" sz="1200" dirty="0"/>
              <a:t>. Each of the OFDM symbols is sub divided into two sub-symbols transmitted on the same sub-carrier. This scheme allows a</a:t>
            </a:r>
            <a:r>
              <a:rPr lang="en-US" sz="1200" b="1" dirty="0"/>
              <a:t> local view </a:t>
            </a:r>
            <a:r>
              <a:rPr lang="en-US" sz="1200" dirty="0"/>
              <a:t>of the incoming symbols on the same sub-carrier. </a:t>
            </a:r>
            <a:r>
              <a:rPr lang="en-US" sz="1200" b="1" dirty="0"/>
              <a:t>This scheme effectively removes the need for precise channel equalization.</a:t>
            </a:r>
          </a:p>
          <a:p>
            <a:pPr marL="627247" lvl="1" indent="-342900">
              <a:buFont typeface="+mj-lt"/>
              <a:buAutoNum type="arabicPeriod"/>
            </a:pPr>
            <a:endParaRPr lang="en-US" sz="1200" dirty="0"/>
          </a:p>
          <a:p>
            <a:pPr marL="627247" lvl="1" indent="-342900">
              <a:buFont typeface="+mj-lt"/>
              <a:buAutoNum type="arabicPeriod"/>
            </a:pPr>
            <a:r>
              <a:rPr lang="en-US" sz="1200" dirty="0"/>
              <a:t>A </a:t>
            </a:r>
            <a:r>
              <a:rPr lang="en-US" sz="1200" b="1" dirty="0"/>
              <a:t>single subcarrier</a:t>
            </a:r>
            <a:r>
              <a:rPr lang="en-US" sz="1200" dirty="0"/>
              <a:t> is employed for each of the OFDM symbol. This effectively modifies OFDM into a system with N=1 and allows a Peak-to-Average-Power Ratio (PAPR) of around 1 dB</a:t>
            </a:r>
          </a:p>
          <a:p>
            <a:pPr marL="627247" lvl="1" indent="-342900">
              <a:buFont typeface="+mj-lt"/>
              <a:buAutoNum type="arabicPeriod"/>
            </a:pPr>
            <a:endParaRPr lang="en-US" sz="1200" dirty="0"/>
          </a:p>
          <a:p>
            <a:pPr marL="627247" lvl="1" indent="-342900">
              <a:buFont typeface="+mj-lt"/>
              <a:buAutoNum type="arabicPeriod"/>
            </a:pPr>
            <a:r>
              <a:rPr lang="en-US" sz="1200" dirty="0"/>
              <a:t>Additional linear filtering across OFDM symbols reduces the Adjacent Channel Power (ACP) and simplifies </a:t>
            </a:r>
            <a:r>
              <a:rPr lang="en-US" sz="1200" dirty="0" err="1"/>
              <a:t>upsampling</a:t>
            </a:r>
            <a:r>
              <a:rPr lang="en-US" sz="1200" dirty="0"/>
              <a:t> of the baseband signal.</a:t>
            </a:r>
          </a:p>
          <a:p>
            <a:pPr marL="627247" lvl="1" indent="-342900">
              <a:buFont typeface="+mj-lt"/>
              <a:buAutoNum type="arabicPeriod"/>
            </a:pPr>
            <a:endParaRPr lang="en-US" sz="1200" dirty="0"/>
          </a:p>
          <a:p>
            <a:pPr marL="627247" lvl="1" indent="-342900">
              <a:buFont typeface="+mj-lt"/>
              <a:buAutoNum type="arabicPeriod"/>
            </a:pPr>
            <a:endParaRPr lang="en-US" sz="1200" dirty="0"/>
          </a:p>
          <a:p>
            <a:pPr marL="0" indent="0"/>
            <a:endParaRPr lang="en-US" sz="1600" dirty="0"/>
          </a:p>
        </p:txBody>
      </p:sp>
      <p:pic>
        <p:nvPicPr>
          <p:cNvPr id="4" name="Picture 3" descr="Graphical user interface, website&#10;&#10;Description automatically generated">
            <a:extLst>
              <a:ext uri="{FF2B5EF4-FFF2-40B4-BE49-F238E27FC236}">
                <a16:creationId xmlns:a16="http://schemas.microsoft.com/office/drawing/2014/main" id="{00AD8808-2AC3-8C4E-9D96-929E9A0F7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564904"/>
            <a:ext cx="3819608" cy="2324979"/>
          </a:xfrm>
          <a:prstGeom prst="rect">
            <a:avLst/>
          </a:prstGeom>
        </p:spPr>
      </p:pic>
      <p:sp>
        <p:nvSpPr>
          <p:cNvPr id="7" name="Title 1">
            <a:extLst>
              <a:ext uri="{FF2B5EF4-FFF2-40B4-BE49-F238E27FC236}">
                <a16:creationId xmlns:a16="http://schemas.microsoft.com/office/drawing/2014/main" id="{E2593AB4-5692-DF32-6249-7B2F5839068F}"/>
              </a:ext>
            </a:extLst>
          </p:cNvPr>
          <p:cNvSpPr txBox="1">
            <a:spLocks/>
          </p:cNvSpPr>
          <p:nvPr/>
        </p:nvSpPr>
        <p:spPr>
          <a:xfrm>
            <a:off x="907976" y="838200"/>
            <a:ext cx="7764463" cy="754063"/>
          </a:xfrm>
          <a:prstGeom prst="rect">
            <a:avLst/>
          </a:prstGeom>
        </p:spPr>
        <p:txBody>
          <a:bodyPr vert="horz" lIns="91440" tIns="45720" rIns="91440" bIns="45720" rtlCol="0" anchor="ctr">
            <a:normAutofit/>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SUN OFDM VLR as SC-FDMA</a:t>
            </a:r>
          </a:p>
        </p:txBody>
      </p:sp>
    </p:spTree>
    <p:extLst>
      <p:ext uri="{BB962C8B-B14F-4D97-AF65-F5344CB8AC3E}">
        <p14:creationId xmlns:p14="http://schemas.microsoft.com/office/powerpoint/2010/main" val="213326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E9ECF-F0F8-8B38-22AB-5C6C70864D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83DBC2-2942-A335-C954-B101B7293ECA}"/>
              </a:ext>
            </a:extLst>
          </p:cNvPr>
          <p:cNvPicPr>
            <a:picLocks noChangeAspect="1"/>
          </p:cNvPicPr>
          <p:nvPr/>
        </p:nvPicPr>
        <p:blipFill>
          <a:blip r:embed="rId2"/>
          <a:stretch>
            <a:fillRect/>
          </a:stretch>
        </p:blipFill>
        <p:spPr>
          <a:xfrm>
            <a:off x="899592" y="1628800"/>
            <a:ext cx="7772400" cy="2569702"/>
          </a:xfrm>
          <a:prstGeom prst="rect">
            <a:avLst/>
          </a:prstGeom>
        </p:spPr>
      </p:pic>
      <p:pic>
        <p:nvPicPr>
          <p:cNvPr id="4" name="Picture 3" descr="Chart&#10;&#10;Description automatically generated">
            <a:extLst>
              <a:ext uri="{FF2B5EF4-FFF2-40B4-BE49-F238E27FC236}">
                <a16:creationId xmlns:a16="http://schemas.microsoft.com/office/drawing/2014/main" id="{CC4E12B8-E902-56DF-1233-F2B1377AD0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47665" y="4293096"/>
            <a:ext cx="6076138" cy="2034731"/>
          </a:xfrm>
          <a:prstGeom prst="rect">
            <a:avLst/>
          </a:prstGeom>
        </p:spPr>
      </p:pic>
      <p:sp>
        <p:nvSpPr>
          <p:cNvPr id="7" name="Title 1">
            <a:extLst>
              <a:ext uri="{FF2B5EF4-FFF2-40B4-BE49-F238E27FC236}">
                <a16:creationId xmlns:a16="http://schemas.microsoft.com/office/drawing/2014/main" id="{DD1CD657-840A-F29B-B2CB-45916E7AC451}"/>
              </a:ext>
            </a:extLst>
          </p:cNvPr>
          <p:cNvSpPr txBox="1">
            <a:spLocks/>
          </p:cNvSpPr>
          <p:nvPr/>
        </p:nvSpPr>
        <p:spPr>
          <a:xfrm>
            <a:off x="907976" y="838200"/>
            <a:ext cx="7764463" cy="754063"/>
          </a:xfrm>
          <a:prstGeom prst="rect">
            <a:avLst/>
          </a:prstGeom>
        </p:spPr>
        <p:txBody>
          <a:bodyPr vert="horz" lIns="91440" tIns="45720" rIns="91440" bIns="45720" rtlCol="0" anchor="ctr">
            <a:normAutofit/>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SUN OFDM VLR as SC-FDMA</a:t>
            </a:r>
          </a:p>
        </p:txBody>
      </p:sp>
    </p:spTree>
    <p:extLst>
      <p:ext uri="{BB962C8B-B14F-4D97-AF65-F5344CB8AC3E}">
        <p14:creationId xmlns:p14="http://schemas.microsoft.com/office/powerpoint/2010/main" val="243911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DDAB-AC2A-D8F3-77DD-831D866EFF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313EB9-711A-D89E-76E8-438A4C99F5B8}"/>
              </a:ext>
            </a:extLst>
          </p:cNvPr>
          <p:cNvSpPr>
            <a:spLocks noGrp="1"/>
          </p:cNvSpPr>
          <p:nvPr>
            <p:ph type="title"/>
          </p:nvPr>
        </p:nvSpPr>
        <p:spPr>
          <a:xfrm>
            <a:off x="611560" y="443325"/>
            <a:ext cx="8183083" cy="994172"/>
          </a:xfrm>
        </p:spPr>
        <p:txBody>
          <a:bodyPr/>
          <a:lstStyle/>
          <a:p>
            <a:r>
              <a:rPr lang="en-GB" sz="2800" dirty="0"/>
              <a:t>SUN OFDM VLR Packet Structure</a:t>
            </a:r>
          </a:p>
        </p:txBody>
      </p:sp>
      <p:sp>
        <p:nvSpPr>
          <p:cNvPr id="4" name="Content Placeholder 3">
            <a:extLst>
              <a:ext uri="{FF2B5EF4-FFF2-40B4-BE49-F238E27FC236}">
                <a16:creationId xmlns:a16="http://schemas.microsoft.com/office/drawing/2014/main" id="{407E5AF5-A378-B30B-2CE3-75152E6EC3ED}"/>
              </a:ext>
            </a:extLst>
          </p:cNvPr>
          <p:cNvSpPr>
            <a:spLocks noGrp="1"/>
          </p:cNvSpPr>
          <p:nvPr>
            <p:ph idx="1"/>
          </p:nvPr>
        </p:nvSpPr>
        <p:spPr/>
        <p:txBody>
          <a:bodyPr/>
          <a:lstStyle/>
          <a:p>
            <a:r>
              <a:rPr lang="en-GB" sz="1600" dirty="0"/>
              <a:t>The STF is 80 bits encoded to 160 chips, on a single sub-carrier</a:t>
            </a:r>
          </a:p>
          <a:p>
            <a:r>
              <a:rPr lang="en-GB" sz="1600" dirty="0"/>
              <a:t>The LTF is 26 bits encoded to 52 chips, using the same hopping sequence as the rest of the packet</a:t>
            </a:r>
          </a:p>
          <a:p>
            <a:r>
              <a:rPr lang="en-GB" sz="1600" dirty="0"/>
              <a:t>The PHR contains 24 information bits, 48 coded bits, interleaved and then spread to 288 chips, using the same hopping sequence as the rest of the packet</a:t>
            </a:r>
          </a:p>
          <a:p>
            <a:r>
              <a:rPr lang="en-GB" sz="1600" dirty="0"/>
              <a:t>The PSDU contains n information bits, 2*n coded bits, interleaved and then spread to n*DSSS*2 chips</a:t>
            </a:r>
          </a:p>
        </p:txBody>
      </p:sp>
      <p:pic>
        <p:nvPicPr>
          <p:cNvPr id="8" name="Picture 7">
            <a:extLst>
              <a:ext uri="{FF2B5EF4-FFF2-40B4-BE49-F238E27FC236}">
                <a16:creationId xmlns:a16="http://schemas.microsoft.com/office/drawing/2014/main" id="{9233A423-C518-CF66-62E0-34D6CDFBB1F4}"/>
              </a:ext>
            </a:extLst>
          </p:cNvPr>
          <p:cNvPicPr>
            <a:picLocks noChangeAspect="1"/>
          </p:cNvPicPr>
          <p:nvPr/>
        </p:nvPicPr>
        <p:blipFill>
          <a:blip r:embed="rId2"/>
          <a:stretch>
            <a:fillRect/>
          </a:stretch>
        </p:blipFill>
        <p:spPr>
          <a:xfrm>
            <a:off x="744806" y="3444949"/>
            <a:ext cx="7772400" cy="2969726"/>
          </a:xfrm>
          <a:prstGeom prst="rect">
            <a:avLst/>
          </a:prstGeom>
        </p:spPr>
      </p:pic>
    </p:spTree>
    <p:extLst>
      <p:ext uri="{BB962C8B-B14F-4D97-AF65-F5344CB8AC3E}">
        <p14:creationId xmlns:p14="http://schemas.microsoft.com/office/powerpoint/2010/main" val="244763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0DE8-6270-9F15-73D1-090DBE03076D}"/>
              </a:ext>
            </a:extLst>
          </p:cNvPr>
          <p:cNvSpPr>
            <a:spLocks noGrp="1"/>
          </p:cNvSpPr>
          <p:nvPr>
            <p:ph type="title"/>
          </p:nvPr>
        </p:nvSpPr>
        <p:spPr>
          <a:xfrm>
            <a:off x="231776" y="685800"/>
            <a:ext cx="8288264" cy="754063"/>
          </a:xfrm>
        </p:spPr>
        <p:txBody>
          <a:bodyPr>
            <a:normAutofit/>
          </a:bodyPr>
          <a:lstStyle/>
          <a:p>
            <a:r>
              <a:rPr lang="en-GB" dirty="0"/>
              <a:t>Channel Access Mechanism</a:t>
            </a:r>
          </a:p>
        </p:txBody>
      </p:sp>
      <p:sp>
        <p:nvSpPr>
          <p:cNvPr id="4" name="Slide Number Placeholder 3">
            <a:extLst>
              <a:ext uri="{FF2B5EF4-FFF2-40B4-BE49-F238E27FC236}">
                <a16:creationId xmlns:a16="http://schemas.microsoft.com/office/drawing/2014/main" id="{73E693D8-2DF6-A6DE-F1A9-5DCD81C77358}"/>
              </a:ext>
            </a:extLst>
          </p:cNvPr>
          <p:cNvSpPr>
            <a:spLocks noGrp="1"/>
          </p:cNvSpPr>
          <p:nvPr>
            <p:ph type="sldNum" sz="quarter" idx="10"/>
          </p:nvPr>
        </p:nvSpPr>
        <p:spPr/>
        <p:txBody>
          <a:bodyPr/>
          <a:lstStyle/>
          <a:p>
            <a:pPr>
              <a:defRPr/>
            </a:pPr>
            <a:fld id="{2B97888F-6AF7-4263-B69D-592D8C33BAC7}" type="slidenum">
              <a:rPr lang="en-US" smtClean="0"/>
              <a:pPr>
                <a:defRPr/>
              </a:pPr>
              <a:t>8</a:t>
            </a:fld>
            <a:endParaRPr lang="en-US"/>
          </a:p>
        </p:txBody>
      </p:sp>
      <p:sp>
        <p:nvSpPr>
          <p:cNvPr id="7" name="Content Placeholder 2">
            <a:extLst>
              <a:ext uri="{FF2B5EF4-FFF2-40B4-BE49-F238E27FC236}">
                <a16:creationId xmlns:a16="http://schemas.microsoft.com/office/drawing/2014/main" id="{8DFE8BA7-46B8-D7DB-270C-D689206982EC}"/>
              </a:ext>
            </a:extLst>
          </p:cNvPr>
          <p:cNvSpPr txBox="1">
            <a:spLocks/>
          </p:cNvSpPr>
          <p:nvPr/>
        </p:nvSpPr>
        <p:spPr bwMode="auto">
          <a:xfrm>
            <a:off x="231775" y="1574277"/>
            <a:ext cx="8360290" cy="372693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500">
                <a:solidFill>
                  <a:schemeClr val="tx1"/>
                </a:solidFill>
                <a:latin typeface="+mn-lt"/>
              </a:defRPr>
            </a:lvl3pPr>
            <a:lvl4pPr marL="1001168" indent="-194416" algn="l" rtl="0" eaLnBrk="0" fontAlgn="base" hangingPunct="0">
              <a:spcBef>
                <a:spcPct val="5000"/>
              </a:spcBef>
              <a:spcAft>
                <a:spcPct val="0"/>
              </a:spcAft>
              <a:buChar char="–"/>
              <a:defRPr sz="1500">
                <a:solidFill>
                  <a:schemeClr val="tx1"/>
                </a:solidFill>
                <a:latin typeface="+mn-lt"/>
              </a:defRPr>
            </a:lvl4pPr>
            <a:lvl5pPr marL="1240546" indent="-144163" algn="l" rtl="0" eaLnBrk="0" fontAlgn="base" hangingPunct="0">
              <a:spcBef>
                <a:spcPct val="0"/>
              </a:spcBef>
              <a:spcAft>
                <a:spcPct val="0"/>
              </a:spcAft>
              <a:buChar char="»"/>
              <a:defRPr sz="15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a:lstStyle>
          <a:p>
            <a:r>
              <a:rPr lang="en-GB" sz="1400" kern="0" dirty="0"/>
              <a:t>Nodes synchronize on a </a:t>
            </a:r>
            <a:r>
              <a:rPr lang="en-GB" sz="1400" b="1" kern="0" dirty="0"/>
              <a:t>specific sub-carrier</a:t>
            </a:r>
            <a:r>
              <a:rPr lang="en-GB" sz="1400" kern="0" dirty="0"/>
              <a:t> that must be known in advance (the “meeting point”)</a:t>
            </a:r>
          </a:p>
          <a:p>
            <a:r>
              <a:rPr lang="en-GB" sz="1400" kern="0" dirty="0"/>
              <a:t>A subset of the sub-carriers is employed per network, so multiple networks can easily coexist by employing different subsets</a:t>
            </a:r>
          </a:p>
          <a:p>
            <a:r>
              <a:rPr lang="en-GB" sz="1400" kern="0" dirty="0"/>
              <a:t>Transmitting devices can randomly select between the N valid synchronization sub-carriers for each of their transmissions</a:t>
            </a:r>
          </a:p>
          <a:p>
            <a:r>
              <a:rPr lang="en-GB" sz="1400" kern="0" dirty="0"/>
              <a:t>Receiving nodes shall be able to listen to any of these sub-carriers. Typically, this is achieved by an N-node receiver configuration (but N can be 1 for simpler network topographies).</a:t>
            </a:r>
          </a:p>
          <a:p>
            <a:r>
              <a:rPr lang="en-GB" sz="1400" kern="0" dirty="0"/>
              <a:t>This scheme allows flexibility and scalability to network configurations and enables SUN OFDM  VLR to be deployed with different network parameters</a:t>
            </a:r>
          </a:p>
          <a:p>
            <a:pPr lvl="1"/>
            <a:r>
              <a:rPr lang="en-GB" sz="1200" kern="0" dirty="0"/>
              <a:t>1-to-many : single collector node, many end-nods</a:t>
            </a:r>
          </a:p>
          <a:p>
            <a:pPr lvl="1"/>
            <a:r>
              <a:rPr lang="en-GB" sz="1200" kern="0" dirty="0"/>
              <a:t>N-to-many : N-collector node, many end-nodes</a:t>
            </a:r>
          </a:p>
          <a:p>
            <a:pPr marL="0" indent="0">
              <a:buNone/>
            </a:pPr>
            <a:endParaRPr lang="en-GB" sz="1400" kern="0" dirty="0"/>
          </a:p>
          <a:p>
            <a:endParaRPr lang="en-GB" sz="1400" kern="0" dirty="0"/>
          </a:p>
          <a:p>
            <a:endParaRPr lang="en-GB" sz="1400" kern="0" dirty="0"/>
          </a:p>
        </p:txBody>
      </p:sp>
      <p:sp>
        <p:nvSpPr>
          <p:cNvPr id="5" name="TextBox 4">
            <a:extLst>
              <a:ext uri="{FF2B5EF4-FFF2-40B4-BE49-F238E27FC236}">
                <a16:creationId xmlns:a16="http://schemas.microsoft.com/office/drawing/2014/main" id="{5B850B2D-A03D-CEA1-722F-B394823ECFEF}"/>
              </a:ext>
            </a:extLst>
          </p:cNvPr>
          <p:cNvSpPr txBox="1"/>
          <p:nvPr/>
        </p:nvSpPr>
        <p:spPr>
          <a:xfrm>
            <a:off x="1577467" y="4620072"/>
            <a:ext cx="6120680" cy="1200329"/>
          </a:xfrm>
          <a:prstGeom prst="rect">
            <a:avLst/>
          </a:prstGeom>
          <a:solidFill>
            <a:srgbClr val="FFFF00"/>
          </a:solidFill>
        </p:spPr>
        <p:txBody>
          <a:bodyPr wrap="square" rtlCol="0">
            <a:spAutoFit/>
          </a:bodyPr>
          <a:lstStyle/>
          <a:p>
            <a:r>
              <a:rPr lang="en-GB" sz="1800" dirty="0">
                <a:solidFill>
                  <a:schemeClr val="tx1"/>
                </a:solidFill>
              </a:rPr>
              <a:t>The general concept is that there is a subset of sub-carriers per network (out of the total active subcarriers) that can be used for STF. This is like the Advertising Channel concept (3 out of 40 channels) employed by Bluetooth LE devices</a:t>
            </a:r>
            <a:endParaRPr lang="en-GB" sz="1800" b="1" dirty="0">
              <a:solidFill>
                <a:schemeClr val="tx1"/>
              </a:solidFill>
            </a:endParaRPr>
          </a:p>
        </p:txBody>
      </p:sp>
    </p:spTree>
    <p:extLst>
      <p:ext uri="{BB962C8B-B14F-4D97-AF65-F5344CB8AC3E}">
        <p14:creationId xmlns:p14="http://schemas.microsoft.com/office/powerpoint/2010/main" val="379175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04E06-9A0B-35FB-6964-AFC2E38B5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A31F2-1B8D-233F-380F-D3BAA7272B2A}"/>
              </a:ext>
            </a:extLst>
          </p:cNvPr>
          <p:cNvSpPr>
            <a:spLocks noGrp="1"/>
          </p:cNvSpPr>
          <p:nvPr>
            <p:ph type="title"/>
          </p:nvPr>
        </p:nvSpPr>
        <p:spPr>
          <a:xfrm>
            <a:off x="231776" y="685800"/>
            <a:ext cx="8288264" cy="754063"/>
          </a:xfrm>
        </p:spPr>
        <p:txBody>
          <a:bodyPr>
            <a:normAutofit/>
          </a:bodyPr>
          <a:lstStyle/>
          <a:p>
            <a:r>
              <a:rPr lang="en-GB" dirty="0" err="1"/>
              <a:t>Interleaver</a:t>
            </a:r>
            <a:endParaRPr lang="en-GB" dirty="0"/>
          </a:p>
        </p:txBody>
      </p:sp>
      <p:sp>
        <p:nvSpPr>
          <p:cNvPr id="4" name="Slide Number Placeholder 3">
            <a:extLst>
              <a:ext uri="{FF2B5EF4-FFF2-40B4-BE49-F238E27FC236}">
                <a16:creationId xmlns:a16="http://schemas.microsoft.com/office/drawing/2014/main" id="{73055E41-9350-913E-AD1C-7D996486E349}"/>
              </a:ext>
            </a:extLst>
          </p:cNvPr>
          <p:cNvSpPr>
            <a:spLocks noGrp="1"/>
          </p:cNvSpPr>
          <p:nvPr>
            <p:ph type="sldNum" sz="quarter" idx="10"/>
          </p:nvPr>
        </p:nvSpPr>
        <p:spPr/>
        <p:txBody>
          <a:bodyPr/>
          <a:lstStyle/>
          <a:p>
            <a:pPr>
              <a:defRPr/>
            </a:pPr>
            <a:fld id="{2B97888F-6AF7-4263-B69D-592D8C33BAC7}" type="slidenum">
              <a:rPr lang="en-US" smtClean="0"/>
              <a:pPr>
                <a:defRPr/>
              </a:pPr>
              <a:t>9</a:t>
            </a:fld>
            <a:endParaRPr lang="en-US"/>
          </a:p>
        </p:txBody>
      </p:sp>
      <p:sp>
        <p:nvSpPr>
          <p:cNvPr id="7" name="Content Placeholder 2">
            <a:extLst>
              <a:ext uri="{FF2B5EF4-FFF2-40B4-BE49-F238E27FC236}">
                <a16:creationId xmlns:a16="http://schemas.microsoft.com/office/drawing/2014/main" id="{AD7341EA-123E-ECEF-5C03-15D15691FB02}"/>
              </a:ext>
            </a:extLst>
          </p:cNvPr>
          <p:cNvSpPr txBox="1">
            <a:spLocks/>
          </p:cNvSpPr>
          <p:nvPr/>
        </p:nvSpPr>
        <p:spPr bwMode="auto">
          <a:xfrm>
            <a:off x="231775" y="1574277"/>
            <a:ext cx="8360290" cy="3726931"/>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lvl1pPr marL="189124" indent="-189124" algn="l" rtl="0" eaLnBrk="0" fontAlgn="base" hangingPunct="0">
              <a:spcBef>
                <a:spcPts val="667"/>
              </a:spcBef>
              <a:spcAft>
                <a:spcPct val="0"/>
              </a:spcAft>
              <a:buChar char="•"/>
              <a:defRPr sz="1800">
                <a:solidFill>
                  <a:schemeClr val="tx1"/>
                </a:solidFill>
                <a:latin typeface="+mn-lt"/>
                <a:ea typeface="+mn-ea"/>
                <a:cs typeface="+mn-cs"/>
              </a:defRPr>
            </a:lvl1pPr>
            <a:lvl2pPr marL="478763" indent="-194416" algn="l" rtl="0" eaLnBrk="0" fontAlgn="base" hangingPunct="0">
              <a:spcBef>
                <a:spcPct val="20000"/>
              </a:spcBef>
              <a:spcAft>
                <a:spcPct val="0"/>
              </a:spcAft>
              <a:buChar char="–"/>
              <a:defRPr sz="1600">
                <a:solidFill>
                  <a:schemeClr val="tx1"/>
                </a:solidFill>
                <a:latin typeface="+mn-lt"/>
              </a:defRPr>
            </a:lvl2pPr>
            <a:lvl3pPr marL="711530" indent="-137548" algn="l" rtl="0" eaLnBrk="0" fontAlgn="base" hangingPunct="0">
              <a:spcBef>
                <a:spcPct val="15000"/>
              </a:spcBef>
              <a:spcAft>
                <a:spcPct val="0"/>
              </a:spcAft>
              <a:buChar char="•"/>
              <a:defRPr sz="1500">
                <a:solidFill>
                  <a:schemeClr val="tx1"/>
                </a:solidFill>
                <a:latin typeface="+mn-lt"/>
              </a:defRPr>
            </a:lvl3pPr>
            <a:lvl4pPr marL="1001168" indent="-194416" algn="l" rtl="0" eaLnBrk="0" fontAlgn="base" hangingPunct="0">
              <a:spcBef>
                <a:spcPct val="5000"/>
              </a:spcBef>
              <a:spcAft>
                <a:spcPct val="0"/>
              </a:spcAft>
              <a:buChar char="–"/>
              <a:defRPr sz="1500">
                <a:solidFill>
                  <a:schemeClr val="tx1"/>
                </a:solidFill>
                <a:latin typeface="+mn-lt"/>
              </a:defRPr>
            </a:lvl4pPr>
            <a:lvl5pPr marL="1240546" indent="-144163" algn="l" rtl="0" eaLnBrk="0" fontAlgn="base" hangingPunct="0">
              <a:spcBef>
                <a:spcPct val="0"/>
              </a:spcBef>
              <a:spcAft>
                <a:spcPct val="0"/>
              </a:spcAft>
              <a:buChar char="»"/>
              <a:defRPr sz="1500">
                <a:solidFill>
                  <a:schemeClr val="tx1"/>
                </a:solidFill>
                <a:latin typeface="+mn-lt"/>
              </a:defRPr>
            </a:lvl5pPr>
            <a:lvl6pPr marL="1621441" indent="-144163" algn="l" rtl="0" fontAlgn="base">
              <a:spcBef>
                <a:spcPct val="0"/>
              </a:spcBef>
              <a:spcAft>
                <a:spcPct val="0"/>
              </a:spcAft>
              <a:buChar char="»"/>
              <a:defRPr sz="1300">
                <a:solidFill>
                  <a:schemeClr val="tx1"/>
                </a:solidFill>
                <a:latin typeface="+mn-lt"/>
              </a:defRPr>
            </a:lvl6pPr>
            <a:lvl7pPr marL="2002336" indent="-144163" algn="l" rtl="0" fontAlgn="base">
              <a:spcBef>
                <a:spcPct val="0"/>
              </a:spcBef>
              <a:spcAft>
                <a:spcPct val="0"/>
              </a:spcAft>
              <a:buChar char="»"/>
              <a:defRPr sz="1300">
                <a:solidFill>
                  <a:schemeClr val="tx1"/>
                </a:solidFill>
                <a:latin typeface="+mn-lt"/>
              </a:defRPr>
            </a:lvl7pPr>
            <a:lvl8pPr marL="2383230" indent="-144163" algn="l" rtl="0" fontAlgn="base">
              <a:spcBef>
                <a:spcPct val="0"/>
              </a:spcBef>
              <a:spcAft>
                <a:spcPct val="0"/>
              </a:spcAft>
              <a:buChar char="»"/>
              <a:defRPr sz="1300">
                <a:solidFill>
                  <a:schemeClr val="tx1"/>
                </a:solidFill>
                <a:latin typeface="+mn-lt"/>
              </a:defRPr>
            </a:lvl8pPr>
            <a:lvl9pPr marL="2764124" indent="-144163" algn="l" rtl="0" fontAlgn="base">
              <a:spcBef>
                <a:spcPct val="0"/>
              </a:spcBef>
              <a:spcAft>
                <a:spcPct val="0"/>
              </a:spcAft>
              <a:buChar char="»"/>
              <a:defRPr sz="1300">
                <a:solidFill>
                  <a:schemeClr val="tx1"/>
                </a:solidFill>
                <a:latin typeface="+mn-lt"/>
              </a:defRPr>
            </a:lvl9pPr>
          </a:lstStyle>
          <a:p>
            <a:r>
              <a:rPr lang="en-GB" sz="1400" kern="0" dirty="0"/>
              <a:t>SUN OFDM VLR packets are byte oriented</a:t>
            </a:r>
          </a:p>
          <a:p>
            <a:r>
              <a:rPr lang="en-GB" sz="1400" kern="0" dirty="0"/>
              <a:t>In order to avoid additional padding requirements and reduce HW complexity, the </a:t>
            </a:r>
            <a:r>
              <a:rPr lang="en-GB" sz="1400" kern="0" dirty="0" err="1"/>
              <a:t>interleaver</a:t>
            </a:r>
            <a:r>
              <a:rPr lang="en-GB" sz="1400" kern="0" dirty="0"/>
              <a:t> size is adapted to this packet structure.</a:t>
            </a:r>
          </a:p>
          <a:p>
            <a:r>
              <a:rPr lang="en-GB" sz="1400" kern="0" dirty="0"/>
              <a:t>Every incoming 8 bits are transformed into 16 coded bits by the FEC convolutional encoder</a:t>
            </a:r>
          </a:p>
          <a:p>
            <a:r>
              <a:rPr lang="en-GB" sz="1400" kern="0" dirty="0"/>
              <a:t>Those 16 coded bits are then interleaved on a 4x4 </a:t>
            </a:r>
            <a:r>
              <a:rPr lang="en-GB" sz="1400" kern="0" dirty="0" err="1"/>
              <a:t>interleaver</a:t>
            </a:r>
            <a:r>
              <a:rPr lang="en-GB" sz="1400" kern="0" dirty="0"/>
              <a:t> engine, same as the existing configuration in SUN FSK</a:t>
            </a:r>
            <a:endParaRPr lang="en-GB" sz="1200" kern="0" dirty="0"/>
          </a:p>
          <a:p>
            <a:pPr marL="0" indent="0">
              <a:buNone/>
            </a:pPr>
            <a:endParaRPr lang="en-GB" sz="1400" kern="0" dirty="0"/>
          </a:p>
          <a:p>
            <a:endParaRPr lang="en-GB" sz="1400" kern="0" dirty="0"/>
          </a:p>
          <a:p>
            <a:endParaRPr lang="en-GB" sz="1400" kern="0" dirty="0"/>
          </a:p>
        </p:txBody>
      </p:sp>
      <p:pic>
        <p:nvPicPr>
          <p:cNvPr id="3" name="Picture 2">
            <a:extLst>
              <a:ext uri="{FF2B5EF4-FFF2-40B4-BE49-F238E27FC236}">
                <a16:creationId xmlns:a16="http://schemas.microsoft.com/office/drawing/2014/main" id="{14C660D4-9800-5580-9392-9D421955AF59}"/>
              </a:ext>
            </a:extLst>
          </p:cNvPr>
          <p:cNvPicPr>
            <a:picLocks noChangeAspect="1"/>
          </p:cNvPicPr>
          <p:nvPr/>
        </p:nvPicPr>
        <p:blipFill>
          <a:blip r:embed="rId3"/>
          <a:stretch>
            <a:fillRect/>
          </a:stretch>
        </p:blipFill>
        <p:spPr>
          <a:xfrm>
            <a:off x="2555775" y="3164546"/>
            <a:ext cx="4369271" cy="3108122"/>
          </a:xfrm>
          <a:prstGeom prst="rect">
            <a:avLst/>
          </a:prstGeom>
        </p:spPr>
      </p:pic>
    </p:spTree>
    <p:extLst>
      <p:ext uri="{BB962C8B-B14F-4D97-AF65-F5344CB8AC3E}">
        <p14:creationId xmlns:p14="http://schemas.microsoft.com/office/powerpoint/2010/main" val="29935399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109277</TotalTime>
  <Words>3835</Words>
  <Application>Microsoft Office PowerPoint</Application>
  <PresentationFormat>On-screen Show (4:3)</PresentationFormat>
  <Paragraphs>510</Paragraphs>
  <Slides>42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 Unicode MS</vt:lpstr>
      <vt:lpstr>DejaVu Sans</vt:lpstr>
      <vt:lpstr>MS Gothic</vt:lpstr>
      <vt:lpstr>MS PGothic</vt:lpstr>
      <vt:lpstr>MS PGothic</vt:lpstr>
      <vt:lpstr>Arial</vt:lpstr>
      <vt:lpstr>Calibri</vt:lpstr>
      <vt:lpstr>Cambria Math</vt:lpstr>
      <vt:lpstr>Times New Roman</vt:lpstr>
      <vt:lpstr>Office Theme</vt:lpstr>
      <vt:lpstr>PowerPoint Presentation</vt:lpstr>
      <vt:lpstr>PowerPoint Presentation</vt:lpstr>
      <vt:lpstr>Agenda</vt:lpstr>
      <vt:lpstr>SUN OFDM VLR as SC-FDMA</vt:lpstr>
      <vt:lpstr>PowerPoint Presentation</vt:lpstr>
      <vt:lpstr>PowerPoint Presentation</vt:lpstr>
      <vt:lpstr>SUN OFDM VLR Packet Structure</vt:lpstr>
      <vt:lpstr>Channel Access Mechanism</vt:lpstr>
      <vt:lpstr>Interleaver</vt:lpstr>
      <vt:lpstr>DBPSK Modulation Kernel</vt:lpstr>
      <vt:lpstr>DBPSK Properties</vt:lpstr>
      <vt:lpstr>BPSK-with-pilot-tones issues (1/3)</vt:lpstr>
      <vt:lpstr>BPSK-with-pilot-tones issues (2/3)</vt:lpstr>
      <vt:lpstr>BPSK-with-pilot-tones issues (3/3)</vt:lpstr>
      <vt:lpstr>DBPSK summary</vt:lpstr>
      <vt:lpstr>XTAL requirements</vt:lpstr>
      <vt:lpstr>OFDM Windowing</vt:lpstr>
      <vt:lpstr>Linear Congruential Generator</vt:lpstr>
      <vt:lpstr>Linear Congruential Generator</vt:lpstr>
      <vt:lpstr>Channel Model Simulations</vt:lpstr>
      <vt:lpstr>Selected Modes</vt:lpstr>
      <vt:lpstr>Channel Model for SUN OFDM VLR</vt:lpstr>
      <vt:lpstr>Example: O1, 1 MHz BW - 10kHz subcarriers  (104 tones) simulation</vt:lpstr>
      <vt:lpstr>Option 1 – DSSS = 2 – 10 kHz subcarriers – 2kbps</vt:lpstr>
      <vt:lpstr>Option 1 – DSSS = 2 – 20 kHz subcarriers – 4kbps</vt:lpstr>
      <vt:lpstr>Option 1 – DSSS = 2 – 40 kHz subcarriers – 8kbps</vt:lpstr>
      <vt:lpstr>Option 1 – DSSS = 2 – 80 kHz subcarriers – 16kbps</vt:lpstr>
      <vt:lpstr>Option 4 – DSSS = 2 – 10 kHz subcarriers – 2kbps</vt:lpstr>
      <vt:lpstr>Option 3 – DSSS = 2 – 20 kHz subcarriers – 4kbps</vt:lpstr>
      <vt:lpstr>Option 2 – DSSS = 2 – 40 kHz subcarriers – 8kbps</vt:lpstr>
      <vt:lpstr>Summary Table</vt:lpstr>
      <vt:lpstr>Channel Model Simulation Conclusions</vt:lpstr>
      <vt:lpstr>Network Capacity Simulations</vt:lpstr>
      <vt:lpstr>MAC Layers for SUN OFDM VLR</vt:lpstr>
      <vt:lpstr>Randomly Generated Network</vt:lpstr>
      <vt:lpstr>Measuring Network Throughput</vt:lpstr>
      <vt:lpstr>STF collision, PSDU collisions</vt:lpstr>
      <vt:lpstr>Condition: ACK blackout</vt:lpstr>
      <vt:lpstr>High Traffic (~23% PER, 80 PPM)</vt:lpstr>
      <vt:lpstr>Baseline N:1 Network</vt:lpstr>
      <vt:lpstr>Multi-node RX N:M networks</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Almholt, Thomas</cp:lastModifiedBy>
  <cp:revision>511</cp:revision>
  <cp:lastPrinted>2000-03-07T00:55:37Z</cp:lastPrinted>
  <dcterms:created xsi:type="dcterms:W3CDTF">2016-01-17T22:48:36Z</dcterms:created>
  <dcterms:modified xsi:type="dcterms:W3CDTF">2025-03-10T15:42:20Z</dcterms:modified>
  <cp:category/>
</cp:coreProperties>
</file>