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59" r:id="rId2"/>
    <p:sldId id="258" r:id="rId3"/>
    <p:sldId id="295" r:id="rId4"/>
    <p:sldId id="347" r:id="rId5"/>
    <p:sldId id="348" r:id="rId6"/>
    <p:sldId id="359" r:id="rId7"/>
    <p:sldId id="346" r:id="rId8"/>
    <p:sldId id="350" r:id="rId9"/>
    <p:sldId id="349" r:id="rId10"/>
    <p:sldId id="365" r:id="rId11"/>
    <p:sldId id="351" r:id="rId12"/>
    <p:sldId id="358" r:id="rId13"/>
    <p:sldId id="366" r:id="rId14"/>
    <p:sldId id="352" r:id="rId15"/>
    <p:sldId id="354" r:id="rId16"/>
    <p:sldId id="361" r:id="rId17"/>
    <p:sldId id="362" r:id="rId18"/>
    <p:sldId id="363" r:id="rId19"/>
    <p:sldId id="367" r:id="rId20"/>
    <p:sldId id="364" r:id="rId21"/>
    <p:sldId id="360" r:id="rId22"/>
    <p:sldId id="353" r:id="rId23"/>
    <p:sldId id="356" r:id="rId24"/>
    <p:sldId id="357" r:id="rId2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FDFF"/>
    <a:srgbClr val="B36BE2"/>
    <a:srgbClr val="FF0000"/>
    <a:srgbClr val="FF4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5915"/>
  </p:normalViewPr>
  <p:slideViewPr>
    <p:cSldViewPr>
      <p:cViewPr varScale="1">
        <p:scale>
          <a:sx n="140" d="100"/>
          <a:sy n="140" d="100"/>
        </p:scale>
        <p:origin x="2040" y="18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_hammerschmidt@yahoo.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November 2024</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a:t>V. </a:t>
            </a:r>
            <a:r>
              <a:rPr lang="en-US" altLang="en-US" dirty="0" err="1"/>
              <a:t>Kristem</a:t>
            </a:r>
            <a:r>
              <a:rPr lang="en-US" altLang="en-US" dirty="0"/>
              <a:t>, et al</a:t>
            </a:r>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a:t>
            </a:r>
            <a:r>
              <a:rPr lang="en-US" sz="1400" dirty="0"/>
              <a:t>Dynamic PHR Sync Length Negotiation</a:t>
            </a:r>
            <a:endParaRPr lang="en-US" altLang="en-US" sz="1400" dirty="0"/>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November, 2024</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Vinod </a:t>
            </a:r>
            <a:r>
              <a:rPr lang="en-US" altLang="en-US" sz="1400" dirty="0" err="1">
                <a:latin typeface="+mj-lt"/>
              </a:rPr>
              <a:t>Kristem</a:t>
            </a:r>
            <a:r>
              <a:rPr lang="en-US" altLang="en-US" sz="1400" dirty="0">
                <a:latin typeface="+mj-lt"/>
              </a:rPr>
              <a:t>, </a:t>
            </a:r>
            <a:r>
              <a:rPr lang="en-US" altLang="en-US" sz="1400" dirty="0" err="1">
                <a:latin typeface="+mj-lt"/>
              </a:rPr>
              <a:t>Xiliang</a:t>
            </a:r>
            <a:r>
              <a:rPr lang="en-US" altLang="en-US" sz="1400" dirty="0">
                <a:latin typeface="+mj-lt"/>
              </a:rPr>
              <a:t> Luo,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a:t>
            </a:r>
            <a:r>
              <a:rPr lang="en-US" altLang="en-US" sz="1400" dirty="0">
                <a:solidFill>
                  <a:schemeClr val="tx2"/>
                </a:solidFill>
                <a:hlinkClick r:id="rId2"/>
              </a:rPr>
              <a:t> </a:t>
            </a:r>
            <a:r>
              <a:rPr lang="en-US" altLang="en-US" sz="1400" dirty="0">
                <a:solidFill>
                  <a:schemeClr val="tx2"/>
                </a:solidFill>
              </a:rPr>
              <a:t>	</a:t>
            </a:r>
            <a:r>
              <a:rPr lang="en-US" altLang="en-US" sz="1400" dirty="0" err="1">
                <a:solidFill>
                  <a:schemeClr val="tx2"/>
                </a:solidFill>
              </a:rPr>
              <a:t>vkristem@apple.com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Proposal to address the gaps in the sync length negotiation</a:t>
            </a:r>
          </a:p>
          <a:p>
            <a:pPr>
              <a:spcBef>
                <a:spcPts val="600"/>
              </a:spcBef>
              <a:spcAft>
                <a:spcPts val="600"/>
              </a:spcAft>
            </a:pPr>
            <a:r>
              <a:rPr lang="en-US" altLang="en-US" sz="1400" b="1" dirty="0"/>
              <a:t>Purpose:   	</a:t>
            </a:r>
            <a:r>
              <a:rPr lang="en-US" altLang="en-US" sz="1400" dirty="0"/>
              <a:t>To bring awareness on the potential gaps in sync negotiation and address them</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BF74-F35D-F88A-5974-A56FA7D1C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47BE4-F8A8-BB9E-9978-513718B45FFF}"/>
              </a:ext>
            </a:extLst>
          </p:cNvPr>
          <p:cNvSpPr>
            <a:spLocks noGrp="1"/>
          </p:cNvSpPr>
          <p:nvPr>
            <p:ph type="title"/>
          </p:nvPr>
        </p:nvSpPr>
        <p:spPr>
          <a:xfrm>
            <a:off x="460513" y="616916"/>
            <a:ext cx="8302487" cy="533400"/>
          </a:xfrm>
        </p:spPr>
        <p:txBody>
          <a:bodyPr/>
          <a:lstStyle/>
          <a:p>
            <a:r>
              <a:rPr lang="en-US" sz="3200" dirty="0"/>
              <a:t>Unsuccessful negotiation only in one direction</a:t>
            </a:r>
          </a:p>
        </p:txBody>
      </p:sp>
      <p:sp>
        <p:nvSpPr>
          <p:cNvPr id="3" name="Content Placeholder 2">
            <a:extLst>
              <a:ext uri="{FF2B5EF4-FFF2-40B4-BE49-F238E27FC236}">
                <a16:creationId xmlns:a16="http://schemas.microsoft.com/office/drawing/2014/main" id="{4409CDE4-A970-AB33-EAD2-012FA990E0C5}"/>
              </a:ext>
            </a:extLst>
          </p:cNvPr>
          <p:cNvSpPr>
            <a:spLocks noGrp="1"/>
          </p:cNvSpPr>
          <p:nvPr>
            <p:ph idx="1"/>
          </p:nvPr>
        </p:nvSpPr>
        <p:spPr>
          <a:xfrm>
            <a:off x="168967" y="4623553"/>
            <a:ext cx="8882269" cy="1617531"/>
          </a:xfrm>
        </p:spPr>
        <p:txBody>
          <a:bodyPr/>
          <a:lstStyle/>
          <a:p>
            <a:r>
              <a:rPr lang="en-US" sz="1800" dirty="0"/>
              <a:t>Negotiation can be successful only in one direction</a:t>
            </a:r>
          </a:p>
          <a:p>
            <a:pPr lvl="1"/>
            <a:r>
              <a:rPr lang="en-US" sz="1400" dirty="0"/>
              <a:t>Asymmetric traffic/requirements in uplink and downlink</a:t>
            </a:r>
          </a:p>
          <a:p>
            <a:pPr lvl="1"/>
            <a:r>
              <a:rPr lang="en-US" sz="1400" dirty="0"/>
              <a:t>Asymmetric capabilities as transmitter and receiver for a device</a:t>
            </a:r>
          </a:p>
          <a:p>
            <a:r>
              <a:rPr lang="en-US" sz="1800" dirty="0"/>
              <a:t>B     A: Dynamic PHR, A    B: fall back to 4z PHR</a:t>
            </a:r>
          </a:p>
          <a:p>
            <a:pPr lvl="1"/>
            <a:r>
              <a:rPr lang="en-US" sz="1400" dirty="0"/>
              <a:t>Could make things more challenging if receiver doesn’t know the result of negotiation  </a:t>
            </a:r>
          </a:p>
          <a:p>
            <a:endParaRPr lang="en-US" sz="1800" dirty="0"/>
          </a:p>
          <a:p>
            <a:pPr lvl="1"/>
            <a:endParaRPr lang="en-US" sz="500" dirty="0">
              <a:effectLst/>
            </a:endParaRPr>
          </a:p>
        </p:txBody>
      </p:sp>
      <p:sp>
        <p:nvSpPr>
          <p:cNvPr id="5" name="Footer Placeholder 4">
            <a:extLst>
              <a:ext uri="{FF2B5EF4-FFF2-40B4-BE49-F238E27FC236}">
                <a16:creationId xmlns:a16="http://schemas.microsoft.com/office/drawing/2014/main" id="{90F677E3-CC88-BBE6-8C39-DC1CB365F09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52DAF292-2449-EC16-67FF-EBAAFFAD3911}"/>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10</a:t>
            </a:fld>
            <a:endParaRPr lang="en-US" altLang="en-US" dirty="0"/>
          </a:p>
        </p:txBody>
      </p:sp>
      <p:sp>
        <p:nvSpPr>
          <p:cNvPr id="7" name="Date Placeholder 1">
            <a:extLst>
              <a:ext uri="{FF2B5EF4-FFF2-40B4-BE49-F238E27FC236}">
                <a16:creationId xmlns:a16="http://schemas.microsoft.com/office/drawing/2014/main" id="{780D908A-B2C7-90A2-B86D-69216D944769}"/>
              </a:ext>
            </a:extLst>
          </p:cNvPr>
          <p:cNvSpPr>
            <a:spLocks noGrp="1"/>
          </p:cNvSpPr>
          <p:nvPr>
            <p:ph type="dt" sz="half" idx="10"/>
          </p:nvPr>
        </p:nvSpPr>
        <p:spPr>
          <a:xfrm>
            <a:off x="685800" y="378281"/>
            <a:ext cx="1600200" cy="215444"/>
          </a:xfrm>
        </p:spPr>
        <p:txBody>
          <a:bodyPr/>
          <a:lstStyle/>
          <a:p>
            <a:r>
              <a:rPr lang="en-US" altLang="en-US" dirty="0"/>
              <a:t>November 2024</a:t>
            </a:r>
          </a:p>
        </p:txBody>
      </p:sp>
      <p:pic>
        <p:nvPicPr>
          <p:cNvPr id="33" name="Picture 32">
            <a:extLst>
              <a:ext uri="{FF2B5EF4-FFF2-40B4-BE49-F238E27FC236}">
                <a16:creationId xmlns:a16="http://schemas.microsoft.com/office/drawing/2014/main" id="{654BA4AD-4436-A120-BB9E-AA46BBD452A5}"/>
              </a:ext>
            </a:extLst>
          </p:cNvPr>
          <p:cNvPicPr>
            <a:picLocks noChangeAspect="1"/>
          </p:cNvPicPr>
          <p:nvPr/>
        </p:nvPicPr>
        <p:blipFill>
          <a:blip r:embed="rId2"/>
          <a:stretch>
            <a:fillRect/>
          </a:stretch>
        </p:blipFill>
        <p:spPr>
          <a:xfrm>
            <a:off x="190738" y="1505103"/>
            <a:ext cx="4404555" cy="2794703"/>
          </a:xfrm>
          <a:prstGeom prst="rect">
            <a:avLst/>
          </a:prstGeom>
        </p:spPr>
      </p:pic>
      <p:pic>
        <p:nvPicPr>
          <p:cNvPr id="35" name="Picture 34">
            <a:extLst>
              <a:ext uri="{FF2B5EF4-FFF2-40B4-BE49-F238E27FC236}">
                <a16:creationId xmlns:a16="http://schemas.microsoft.com/office/drawing/2014/main" id="{AD19C0B3-18CE-311C-AC3B-F28E1D6DE07A}"/>
              </a:ext>
            </a:extLst>
          </p:cNvPr>
          <p:cNvPicPr>
            <a:picLocks noChangeAspect="1"/>
          </p:cNvPicPr>
          <p:nvPr/>
        </p:nvPicPr>
        <p:blipFill>
          <a:blip r:embed="rId3"/>
          <a:stretch>
            <a:fillRect/>
          </a:stretch>
        </p:blipFill>
        <p:spPr>
          <a:xfrm>
            <a:off x="4850590" y="1516373"/>
            <a:ext cx="3988610" cy="2842880"/>
          </a:xfrm>
          <a:prstGeom prst="rect">
            <a:avLst/>
          </a:prstGeom>
        </p:spPr>
      </p:pic>
      <p:cxnSp>
        <p:nvCxnSpPr>
          <p:cNvPr id="36" name="Straight Arrow Connector 35">
            <a:extLst>
              <a:ext uri="{FF2B5EF4-FFF2-40B4-BE49-F238E27FC236}">
                <a16:creationId xmlns:a16="http://schemas.microsoft.com/office/drawing/2014/main" id="{6E10E0B8-5D1D-691F-6522-8AC38034467C}"/>
              </a:ext>
            </a:extLst>
          </p:cNvPr>
          <p:cNvCxnSpPr/>
          <p:nvPr/>
        </p:nvCxnSpPr>
        <p:spPr bwMode="auto">
          <a:xfrm>
            <a:off x="762000" y="5638800"/>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AD596D31-5FDF-A042-9D72-3A9E12061686}"/>
              </a:ext>
            </a:extLst>
          </p:cNvPr>
          <p:cNvCxnSpPr/>
          <p:nvPr/>
        </p:nvCxnSpPr>
        <p:spPr bwMode="auto">
          <a:xfrm>
            <a:off x="3048000" y="5638800"/>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7">
            <a:extLst>
              <a:ext uri="{FF2B5EF4-FFF2-40B4-BE49-F238E27FC236}">
                <a16:creationId xmlns:a16="http://schemas.microsoft.com/office/drawing/2014/main" id="{386F0F84-3522-75B9-0542-D11638AB32F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294599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46D8-5E31-5F32-E0E5-E0A38AE5F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B0B66-16B6-3163-FA38-1FE0B22E23C4}"/>
              </a:ext>
            </a:extLst>
          </p:cNvPr>
          <p:cNvSpPr>
            <a:spLocks noGrp="1"/>
          </p:cNvSpPr>
          <p:nvPr>
            <p:ph type="title"/>
          </p:nvPr>
        </p:nvSpPr>
        <p:spPr>
          <a:xfrm>
            <a:off x="685800" y="609600"/>
            <a:ext cx="7772400" cy="533400"/>
          </a:xfrm>
        </p:spPr>
        <p:txBody>
          <a:bodyPr/>
          <a:lstStyle/>
          <a:p>
            <a:r>
              <a:rPr lang="en-US" dirty="0"/>
              <a:t>Filling the gaps</a:t>
            </a:r>
          </a:p>
        </p:txBody>
      </p:sp>
      <p:sp>
        <p:nvSpPr>
          <p:cNvPr id="3" name="Content Placeholder 2">
            <a:extLst>
              <a:ext uri="{FF2B5EF4-FFF2-40B4-BE49-F238E27FC236}">
                <a16:creationId xmlns:a16="http://schemas.microsoft.com/office/drawing/2014/main" id="{C856A12C-6362-6882-DBF8-12FB337D1C12}"/>
              </a:ext>
            </a:extLst>
          </p:cNvPr>
          <p:cNvSpPr>
            <a:spLocks noGrp="1"/>
          </p:cNvSpPr>
          <p:nvPr>
            <p:ph idx="1"/>
          </p:nvPr>
        </p:nvSpPr>
        <p:spPr>
          <a:xfrm>
            <a:off x="131009" y="1295399"/>
            <a:ext cx="8327191" cy="4964569"/>
          </a:xfrm>
        </p:spPr>
        <p:txBody>
          <a:bodyPr/>
          <a:lstStyle/>
          <a:p>
            <a:r>
              <a:rPr lang="en-US" sz="1800" b="1" dirty="0"/>
              <a:t>Gap in negotiation</a:t>
            </a:r>
            <a:r>
              <a:rPr lang="en-US" sz="1800" dirty="0"/>
              <a:t>: Receiver might not know outcome of the negotiation, or the list of feasible data rates</a:t>
            </a:r>
            <a:endParaRPr lang="en-US" sz="1800" i="1" dirty="0"/>
          </a:p>
          <a:p>
            <a:pPr lvl="1"/>
            <a:r>
              <a:rPr lang="en-US" sz="1400" dirty="0"/>
              <a:t>Receiver unaware of Tx support on Sync and SFD length</a:t>
            </a:r>
          </a:p>
          <a:p>
            <a:pPr lvl="1"/>
            <a:r>
              <a:rPr lang="en-US" sz="1400" dirty="0"/>
              <a:t>Negotiation decision not signaled by transmitter  </a:t>
            </a:r>
            <a:endParaRPr lang="en-US" sz="1000" dirty="0"/>
          </a:p>
          <a:p>
            <a:endParaRPr lang="en-US" sz="1800" dirty="0"/>
          </a:p>
          <a:p>
            <a:r>
              <a:rPr lang="en-US" sz="1800" dirty="0"/>
              <a:t>Receiver could benefit knowing outcome of negotiation</a:t>
            </a:r>
          </a:p>
          <a:p>
            <a:pPr lvl="1"/>
            <a:r>
              <a:rPr lang="en-US" sz="1400" dirty="0"/>
              <a:t>Avoids potential interop issues</a:t>
            </a:r>
          </a:p>
          <a:p>
            <a:pPr lvl="1"/>
            <a:r>
              <a:rPr lang="en-US" sz="1400" dirty="0"/>
              <a:t>Receiver can be better prepared for the agreed data rates</a:t>
            </a:r>
          </a:p>
          <a:p>
            <a:endParaRPr lang="en-US" sz="1800" dirty="0"/>
          </a:p>
          <a:p>
            <a:r>
              <a:rPr lang="en-US" sz="1800" dirty="0"/>
              <a:t>HRP UWB PHY PIB Attribute (</a:t>
            </a:r>
            <a:r>
              <a:rPr lang="en-US" sz="1800" i="1" dirty="0" err="1">
                <a:effectLst/>
                <a:latin typeface="Arial" panose="020B0604020202020204" pitchFamily="34" charset="0"/>
                <a:cs typeface="Arial" panose="020B0604020202020204" pitchFamily="34" charset="0"/>
              </a:rPr>
              <a:t>phyHrpUwbPhrDataRate</a:t>
            </a:r>
            <a:r>
              <a:rPr lang="en-US" sz="1800" dirty="0"/>
              <a:t>) used to communicate OOB on the PHR/PSDU rate</a:t>
            </a:r>
          </a:p>
          <a:p>
            <a:pPr lvl="1"/>
            <a:r>
              <a:rPr lang="en-US" sz="1400" dirty="0"/>
              <a:t>Does not provide complete information on outcome of negotiation</a:t>
            </a:r>
          </a:p>
          <a:p>
            <a:pPr lvl="1"/>
            <a:r>
              <a:rPr lang="en-US" sz="1400" dirty="0"/>
              <a:t>Better to add in-band signaling as part of the negotiation</a:t>
            </a:r>
          </a:p>
          <a:p>
            <a:endParaRPr lang="en-US" sz="1800" dirty="0"/>
          </a:p>
          <a:p>
            <a:r>
              <a:rPr lang="en-US" sz="1800" dirty="0"/>
              <a:t>We provide few options to address these gaps</a:t>
            </a:r>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5" name="Footer Placeholder 4">
            <a:extLst>
              <a:ext uri="{FF2B5EF4-FFF2-40B4-BE49-F238E27FC236}">
                <a16:creationId xmlns:a16="http://schemas.microsoft.com/office/drawing/2014/main" id="{16EBE6CC-512E-A4F8-FAEF-7297C0357A3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10C66E48-BFCB-D950-873D-BDC809CB4E6A}"/>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11</a:t>
            </a:fld>
            <a:endParaRPr lang="en-US" altLang="en-US" dirty="0"/>
          </a:p>
        </p:txBody>
      </p:sp>
      <p:sp>
        <p:nvSpPr>
          <p:cNvPr id="10" name="Date Placeholder 1">
            <a:extLst>
              <a:ext uri="{FF2B5EF4-FFF2-40B4-BE49-F238E27FC236}">
                <a16:creationId xmlns:a16="http://schemas.microsoft.com/office/drawing/2014/main" id="{02F00976-84A5-F3D1-F4CE-DA15F7CCD722}"/>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4" name="Rectangle 7">
            <a:extLst>
              <a:ext uri="{FF2B5EF4-FFF2-40B4-BE49-F238E27FC236}">
                <a16:creationId xmlns:a16="http://schemas.microsoft.com/office/drawing/2014/main" id="{F36D8D95-DB59-4679-C0EE-110C562C779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322582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10113-6F28-7C59-506F-E36130917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A96B2-31DC-9FFD-2E5D-DB313AE50929}"/>
              </a:ext>
            </a:extLst>
          </p:cNvPr>
          <p:cNvSpPr>
            <a:spLocks noGrp="1"/>
          </p:cNvSpPr>
          <p:nvPr>
            <p:ph type="title"/>
          </p:nvPr>
        </p:nvSpPr>
        <p:spPr>
          <a:xfrm>
            <a:off x="131010" y="609600"/>
            <a:ext cx="8860590" cy="533400"/>
          </a:xfrm>
        </p:spPr>
        <p:txBody>
          <a:bodyPr/>
          <a:lstStyle/>
          <a:p>
            <a:r>
              <a:rPr lang="en-US" sz="2800" dirty="0"/>
              <a:t>Option 1: Expand TDMS to include Sync and SFD support</a:t>
            </a:r>
          </a:p>
        </p:txBody>
      </p:sp>
      <p:sp>
        <p:nvSpPr>
          <p:cNvPr id="3" name="Content Placeholder 2">
            <a:extLst>
              <a:ext uri="{FF2B5EF4-FFF2-40B4-BE49-F238E27FC236}">
                <a16:creationId xmlns:a16="http://schemas.microsoft.com/office/drawing/2014/main" id="{FCC12C15-0EEB-67DB-B2FC-51FDA7893BF1}"/>
              </a:ext>
            </a:extLst>
          </p:cNvPr>
          <p:cNvSpPr>
            <a:spLocks noGrp="1"/>
          </p:cNvSpPr>
          <p:nvPr>
            <p:ph idx="1"/>
          </p:nvPr>
        </p:nvSpPr>
        <p:spPr>
          <a:xfrm>
            <a:off x="131009" y="1295399"/>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Signal the transmitter support of Sync PSR and SFD length using TDMS</a:t>
            </a:r>
          </a:p>
          <a:p>
            <a:pPr lvl="1"/>
            <a:r>
              <a:rPr lang="en-US" sz="1400" dirty="0"/>
              <a:t>Need large bit mask to completely specify the transmitter support</a:t>
            </a:r>
          </a:p>
          <a:p>
            <a:r>
              <a:rPr lang="en-US" sz="1800" dirty="0"/>
              <a:t>Enables receiver to determine the outcome of negotiation and which data rates are feasible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E379C166-E340-DE94-996F-EA7E01C4A8B8}"/>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A93AF2BF-CDB2-4F58-3430-C477B32DDD82}"/>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12</a:t>
            </a:fld>
            <a:endParaRPr lang="en-US" altLang="en-US" dirty="0"/>
          </a:p>
        </p:txBody>
      </p:sp>
      <p:sp>
        <p:nvSpPr>
          <p:cNvPr id="10" name="Date Placeholder 1">
            <a:extLst>
              <a:ext uri="{FF2B5EF4-FFF2-40B4-BE49-F238E27FC236}">
                <a16:creationId xmlns:a16="http://schemas.microsoft.com/office/drawing/2014/main" id="{D723D3AD-F58A-DE99-FC34-09F702CECFA5}"/>
              </a:ext>
            </a:extLst>
          </p:cNvPr>
          <p:cNvSpPr>
            <a:spLocks noGrp="1"/>
          </p:cNvSpPr>
          <p:nvPr>
            <p:ph type="dt" sz="half" idx="10"/>
          </p:nvPr>
        </p:nvSpPr>
        <p:spPr>
          <a:xfrm>
            <a:off x="685800" y="378281"/>
            <a:ext cx="1600200" cy="215444"/>
          </a:xfrm>
        </p:spPr>
        <p:txBody>
          <a:bodyPr/>
          <a:lstStyle/>
          <a:p>
            <a:r>
              <a:rPr lang="en-US" altLang="en-US" dirty="0"/>
              <a:t>November 2024</a:t>
            </a:r>
          </a:p>
        </p:txBody>
      </p:sp>
      <p:cxnSp>
        <p:nvCxnSpPr>
          <p:cNvPr id="14" name="Straight Connector 13">
            <a:extLst>
              <a:ext uri="{FF2B5EF4-FFF2-40B4-BE49-F238E27FC236}">
                <a16:creationId xmlns:a16="http://schemas.microsoft.com/office/drawing/2014/main" id="{7C7CB7C6-C59D-915F-B994-3C6681FCBB1E}"/>
              </a:ext>
            </a:extLst>
          </p:cNvPr>
          <p:cNvCxnSpPr/>
          <p:nvPr/>
        </p:nvCxnSpPr>
        <p:spPr bwMode="auto">
          <a:xfrm flipH="1">
            <a:off x="3369134" y="2433472"/>
            <a:ext cx="652950" cy="896649"/>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C1BEC614-7217-9CC9-A45F-47FE5545E421}"/>
              </a:ext>
            </a:extLst>
          </p:cNvPr>
          <p:cNvCxnSpPr/>
          <p:nvPr/>
        </p:nvCxnSpPr>
        <p:spPr bwMode="auto">
          <a:xfrm>
            <a:off x="5077489" y="2443508"/>
            <a:ext cx="1100158" cy="882152"/>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a:extLst>
              <a:ext uri="{FF2B5EF4-FFF2-40B4-BE49-F238E27FC236}">
                <a16:creationId xmlns:a16="http://schemas.microsoft.com/office/drawing/2014/main" id="{EAA0FD38-2467-7022-76F8-ACAEC8BFC80A}"/>
              </a:ext>
            </a:extLst>
          </p:cNvPr>
          <p:cNvPicPr>
            <a:picLocks noChangeAspect="1"/>
          </p:cNvPicPr>
          <p:nvPr/>
        </p:nvPicPr>
        <p:blipFill>
          <a:blip r:embed="rId2"/>
          <a:stretch>
            <a:fillRect/>
          </a:stretch>
        </p:blipFill>
        <p:spPr>
          <a:xfrm>
            <a:off x="1763489" y="1961853"/>
            <a:ext cx="5617022" cy="467158"/>
          </a:xfrm>
          <a:prstGeom prst="rect">
            <a:avLst/>
          </a:prstGeom>
        </p:spPr>
      </p:pic>
      <p:graphicFrame>
        <p:nvGraphicFramePr>
          <p:cNvPr id="15" name="Table 14">
            <a:extLst>
              <a:ext uri="{FF2B5EF4-FFF2-40B4-BE49-F238E27FC236}">
                <a16:creationId xmlns:a16="http://schemas.microsoft.com/office/drawing/2014/main" id="{00F42F81-649F-FBE7-AF24-4E741445FF00}"/>
              </a:ext>
            </a:extLst>
          </p:cNvPr>
          <p:cNvGraphicFramePr>
            <a:graphicFrameLocks noGrp="1"/>
          </p:cNvGraphicFramePr>
          <p:nvPr>
            <p:extLst>
              <p:ext uri="{D42A27DB-BD31-4B8C-83A1-F6EECF244321}">
                <p14:modId xmlns:p14="http://schemas.microsoft.com/office/powerpoint/2010/main" val="2598130897"/>
              </p:ext>
            </p:extLst>
          </p:nvPr>
        </p:nvGraphicFramePr>
        <p:xfrm>
          <a:off x="3369134" y="3330121"/>
          <a:ext cx="2808513" cy="792480"/>
        </p:xfrm>
        <a:graphic>
          <a:graphicData uri="http://schemas.openxmlformats.org/drawingml/2006/table">
            <a:tbl>
              <a:tblPr firstRow="1" bandRow="1">
                <a:tableStyleId>{5C22544A-7EE6-4342-B048-85BDC9FD1C3A}</a:tableStyleId>
              </a:tblPr>
              <a:tblGrid>
                <a:gridCol w="936171">
                  <a:extLst>
                    <a:ext uri="{9D8B030D-6E8A-4147-A177-3AD203B41FA5}">
                      <a16:colId xmlns:a16="http://schemas.microsoft.com/office/drawing/2014/main" val="2488371710"/>
                    </a:ext>
                  </a:extLst>
                </a:gridCol>
                <a:gridCol w="936171">
                  <a:extLst>
                    <a:ext uri="{9D8B030D-6E8A-4147-A177-3AD203B41FA5}">
                      <a16:colId xmlns:a16="http://schemas.microsoft.com/office/drawing/2014/main" val="2547939385"/>
                    </a:ext>
                  </a:extLst>
                </a:gridCol>
                <a:gridCol w="936171">
                  <a:extLst>
                    <a:ext uri="{9D8B030D-6E8A-4147-A177-3AD203B41FA5}">
                      <a16:colId xmlns:a16="http://schemas.microsoft.com/office/drawing/2014/main" val="1428919415"/>
                    </a:ext>
                  </a:extLst>
                </a:gridCol>
              </a:tblGrid>
              <a:tr h="163286">
                <a:tc>
                  <a:txBody>
                    <a:bodyPr/>
                    <a:lstStyle/>
                    <a:p>
                      <a:pPr algn="ctr"/>
                      <a:r>
                        <a:rPr lang="en-US" sz="1000" dirty="0">
                          <a:solidFill>
                            <a:schemeClr val="tx1"/>
                          </a:solidFill>
                        </a:rPr>
                        <a:t>Bits: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39289"/>
                  </a:ext>
                </a:extLst>
              </a:tr>
              <a:tr h="367393">
                <a:tc>
                  <a:txBody>
                    <a:bodyPr/>
                    <a:lstStyle/>
                    <a:p>
                      <a:pPr algn="ctr"/>
                      <a:r>
                        <a:rPr lang="en-US" sz="1000" dirty="0">
                          <a:solidFill>
                            <a:schemeClr val="tx1"/>
                          </a:solidFill>
                        </a:rPr>
                        <a:t>Rate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LDPC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B050"/>
                          </a:solidFill>
                        </a:rPr>
                        <a:t>Bit mask with Sync and SFD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74129"/>
                  </a:ext>
                </a:extLst>
              </a:tr>
            </a:tbl>
          </a:graphicData>
        </a:graphic>
      </p:graphicFrame>
      <p:sp>
        <p:nvSpPr>
          <p:cNvPr id="4" name="Rectangle 7">
            <a:extLst>
              <a:ext uri="{FF2B5EF4-FFF2-40B4-BE49-F238E27FC236}">
                <a16:creationId xmlns:a16="http://schemas.microsoft.com/office/drawing/2014/main" id="{33A4A957-E549-E5F8-38DF-61A9E491336D}"/>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159128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65B99-D4A4-726C-98A3-BA09307F7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EB6C8-5669-8950-482A-636802BAB019}"/>
              </a:ext>
            </a:extLst>
          </p:cNvPr>
          <p:cNvSpPr>
            <a:spLocks noGrp="1"/>
          </p:cNvSpPr>
          <p:nvPr>
            <p:ph type="title"/>
          </p:nvPr>
        </p:nvSpPr>
        <p:spPr>
          <a:xfrm>
            <a:off x="685800" y="609600"/>
            <a:ext cx="7772400" cy="533400"/>
          </a:xfrm>
        </p:spPr>
        <p:txBody>
          <a:bodyPr/>
          <a:lstStyle/>
          <a:p>
            <a:r>
              <a:rPr lang="en-US" dirty="0"/>
              <a:t>Option 2: Signaling negotiation status</a:t>
            </a:r>
          </a:p>
        </p:txBody>
      </p:sp>
      <p:sp>
        <p:nvSpPr>
          <p:cNvPr id="3" name="Content Placeholder 2">
            <a:extLst>
              <a:ext uri="{FF2B5EF4-FFF2-40B4-BE49-F238E27FC236}">
                <a16:creationId xmlns:a16="http://schemas.microsoft.com/office/drawing/2014/main" id="{DA71CC89-CDFA-DA5F-80DA-DD513782C243}"/>
              </a:ext>
            </a:extLst>
          </p:cNvPr>
          <p:cNvSpPr>
            <a:spLocks noGrp="1"/>
          </p:cNvSpPr>
          <p:nvPr>
            <p:ph idx="1"/>
          </p:nvPr>
        </p:nvSpPr>
        <p:spPr>
          <a:xfrm>
            <a:off x="131009" y="1295399"/>
            <a:ext cx="8631991" cy="4964569"/>
          </a:xfrm>
        </p:spPr>
        <p:txBody>
          <a:bodyPr/>
          <a:lstStyle/>
          <a:p>
            <a:r>
              <a:rPr lang="en-US" sz="1800" dirty="0"/>
              <a:t>Reconfigure reserved bits in DDMN to indicate the negotiation status to receiver</a:t>
            </a:r>
          </a:p>
          <a:p>
            <a:pPr lvl="1"/>
            <a:r>
              <a:rPr lang="en-US" sz="1400" dirty="0"/>
              <a:t>Enables receiver to be aware of outcome of negotiation and which data rates are feasible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5F23C0F0-BF3B-7A5B-2174-980662931659}"/>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051E9151-3309-EDA5-D0A3-DEF1EA0FF590}"/>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13</a:t>
            </a:fld>
            <a:endParaRPr lang="en-US" altLang="en-US" dirty="0"/>
          </a:p>
        </p:txBody>
      </p:sp>
      <p:sp>
        <p:nvSpPr>
          <p:cNvPr id="10" name="Date Placeholder 1">
            <a:extLst>
              <a:ext uri="{FF2B5EF4-FFF2-40B4-BE49-F238E27FC236}">
                <a16:creationId xmlns:a16="http://schemas.microsoft.com/office/drawing/2014/main" id="{F9259761-4E15-26E8-6168-04B58B1B7146}"/>
              </a:ext>
            </a:extLst>
          </p:cNvPr>
          <p:cNvSpPr>
            <a:spLocks noGrp="1"/>
          </p:cNvSpPr>
          <p:nvPr>
            <p:ph type="dt" sz="half" idx="10"/>
          </p:nvPr>
        </p:nvSpPr>
        <p:spPr>
          <a:xfrm>
            <a:off x="685800" y="378281"/>
            <a:ext cx="1600200" cy="215444"/>
          </a:xfrm>
        </p:spPr>
        <p:txBody>
          <a:bodyPr/>
          <a:lstStyle/>
          <a:p>
            <a:r>
              <a:rPr lang="en-US" altLang="en-US" dirty="0"/>
              <a:t>November 2024</a:t>
            </a:r>
          </a:p>
        </p:txBody>
      </p:sp>
      <p:pic>
        <p:nvPicPr>
          <p:cNvPr id="16" name="Picture 15">
            <a:extLst>
              <a:ext uri="{FF2B5EF4-FFF2-40B4-BE49-F238E27FC236}">
                <a16:creationId xmlns:a16="http://schemas.microsoft.com/office/drawing/2014/main" id="{CEB6DDE2-0E6F-C8AB-403C-EB4EC338FF38}"/>
              </a:ext>
            </a:extLst>
          </p:cNvPr>
          <p:cNvPicPr>
            <a:picLocks noChangeAspect="1"/>
          </p:cNvPicPr>
          <p:nvPr/>
        </p:nvPicPr>
        <p:blipFill>
          <a:blip r:embed="rId2"/>
          <a:stretch>
            <a:fillRect/>
          </a:stretch>
        </p:blipFill>
        <p:spPr>
          <a:xfrm>
            <a:off x="1828800" y="2133600"/>
            <a:ext cx="4790516" cy="1012189"/>
          </a:xfrm>
          <a:prstGeom prst="rect">
            <a:avLst/>
          </a:prstGeom>
        </p:spPr>
      </p:pic>
      <p:graphicFrame>
        <p:nvGraphicFramePr>
          <p:cNvPr id="4" name="Table 3">
            <a:extLst>
              <a:ext uri="{FF2B5EF4-FFF2-40B4-BE49-F238E27FC236}">
                <a16:creationId xmlns:a16="http://schemas.microsoft.com/office/drawing/2014/main" id="{D09E49AC-BE93-0FFD-3009-92244C4170D5}"/>
              </a:ext>
            </a:extLst>
          </p:cNvPr>
          <p:cNvGraphicFramePr>
            <a:graphicFrameLocks noGrp="1"/>
          </p:cNvGraphicFramePr>
          <p:nvPr/>
        </p:nvGraphicFramePr>
        <p:xfrm>
          <a:off x="571503" y="3931920"/>
          <a:ext cx="5617026" cy="792480"/>
        </p:xfrm>
        <a:graphic>
          <a:graphicData uri="http://schemas.openxmlformats.org/drawingml/2006/table">
            <a:tbl>
              <a:tblPr firstRow="1" bandRow="1">
                <a:tableStyleId>{5C22544A-7EE6-4342-B048-85BDC9FD1C3A}</a:tableStyleId>
              </a:tblPr>
              <a:tblGrid>
                <a:gridCol w="936171">
                  <a:extLst>
                    <a:ext uri="{9D8B030D-6E8A-4147-A177-3AD203B41FA5}">
                      <a16:colId xmlns:a16="http://schemas.microsoft.com/office/drawing/2014/main" val="2488371710"/>
                    </a:ext>
                  </a:extLst>
                </a:gridCol>
                <a:gridCol w="936171">
                  <a:extLst>
                    <a:ext uri="{9D8B030D-6E8A-4147-A177-3AD203B41FA5}">
                      <a16:colId xmlns:a16="http://schemas.microsoft.com/office/drawing/2014/main" val="2547939385"/>
                    </a:ext>
                  </a:extLst>
                </a:gridCol>
                <a:gridCol w="936171">
                  <a:extLst>
                    <a:ext uri="{9D8B030D-6E8A-4147-A177-3AD203B41FA5}">
                      <a16:colId xmlns:a16="http://schemas.microsoft.com/office/drawing/2014/main" val="1428919415"/>
                    </a:ext>
                  </a:extLst>
                </a:gridCol>
                <a:gridCol w="936171">
                  <a:extLst>
                    <a:ext uri="{9D8B030D-6E8A-4147-A177-3AD203B41FA5}">
                      <a16:colId xmlns:a16="http://schemas.microsoft.com/office/drawing/2014/main" val="1061916864"/>
                    </a:ext>
                  </a:extLst>
                </a:gridCol>
                <a:gridCol w="936171">
                  <a:extLst>
                    <a:ext uri="{9D8B030D-6E8A-4147-A177-3AD203B41FA5}">
                      <a16:colId xmlns:a16="http://schemas.microsoft.com/office/drawing/2014/main" val="712519741"/>
                    </a:ext>
                  </a:extLst>
                </a:gridCol>
                <a:gridCol w="936171">
                  <a:extLst>
                    <a:ext uri="{9D8B030D-6E8A-4147-A177-3AD203B41FA5}">
                      <a16:colId xmlns:a16="http://schemas.microsoft.com/office/drawing/2014/main" val="1931853734"/>
                    </a:ext>
                  </a:extLst>
                </a:gridCol>
              </a:tblGrid>
              <a:tr h="241119">
                <a:tc>
                  <a:txBody>
                    <a:bodyPr/>
                    <a:lstStyle/>
                    <a:p>
                      <a:pPr algn="ctr"/>
                      <a:r>
                        <a:rPr lang="en-US" sz="1000" dirty="0">
                          <a:solidFill>
                            <a:schemeClr val="tx1"/>
                          </a:solidFill>
                        </a:rPr>
                        <a:t>Bits: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Octets:0/2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39289"/>
                  </a:ext>
                </a:extLst>
              </a:tr>
              <a:tr h="466838">
                <a:tc>
                  <a:txBody>
                    <a:bodyPr/>
                    <a:lstStyle/>
                    <a:p>
                      <a:pPr algn="ctr"/>
                      <a:r>
                        <a:rPr lang="en-US" sz="1000" dirty="0">
                          <a:solidFill>
                            <a:schemeClr val="tx1"/>
                          </a:solidFill>
                        </a:rPr>
                        <a:t>Transmit Specifier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Receiver Specifier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B050"/>
                          </a:solidFill>
                        </a:rPr>
                        <a:t>Negotiation Specifier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B050"/>
                          </a:solidFill>
                        </a:rPr>
                        <a:t>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Negotiation Specifier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TDMS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RDMS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74129"/>
                  </a:ext>
                </a:extLst>
              </a:tr>
            </a:tbl>
          </a:graphicData>
        </a:graphic>
      </p:graphicFrame>
      <p:graphicFrame>
        <p:nvGraphicFramePr>
          <p:cNvPr id="13" name="Table 12">
            <a:extLst>
              <a:ext uri="{FF2B5EF4-FFF2-40B4-BE49-F238E27FC236}">
                <a16:creationId xmlns:a16="http://schemas.microsoft.com/office/drawing/2014/main" id="{DF0EE127-6DC1-7821-D0EF-6D4917D9E3E0}"/>
              </a:ext>
            </a:extLst>
          </p:cNvPr>
          <p:cNvGraphicFramePr>
            <a:graphicFrameLocks noGrp="1"/>
          </p:cNvGraphicFramePr>
          <p:nvPr/>
        </p:nvGraphicFramePr>
        <p:xfrm>
          <a:off x="1828800" y="5181600"/>
          <a:ext cx="4267600" cy="792480"/>
        </p:xfrm>
        <a:graphic>
          <a:graphicData uri="http://schemas.openxmlformats.org/drawingml/2006/table">
            <a:tbl>
              <a:tblPr firstRow="1" bandRow="1">
                <a:tableStyleId>{5C22544A-7EE6-4342-B048-85BDC9FD1C3A}</a:tableStyleId>
              </a:tblPr>
              <a:tblGrid>
                <a:gridCol w="853520">
                  <a:extLst>
                    <a:ext uri="{9D8B030D-6E8A-4147-A177-3AD203B41FA5}">
                      <a16:colId xmlns:a16="http://schemas.microsoft.com/office/drawing/2014/main" val="2488371710"/>
                    </a:ext>
                  </a:extLst>
                </a:gridCol>
                <a:gridCol w="853520">
                  <a:extLst>
                    <a:ext uri="{9D8B030D-6E8A-4147-A177-3AD203B41FA5}">
                      <a16:colId xmlns:a16="http://schemas.microsoft.com/office/drawing/2014/main" val="2547939385"/>
                    </a:ext>
                  </a:extLst>
                </a:gridCol>
                <a:gridCol w="853520">
                  <a:extLst>
                    <a:ext uri="{9D8B030D-6E8A-4147-A177-3AD203B41FA5}">
                      <a16:colId xmlns:a16="http://schemas.microsoft.com/office/drawing/2014/main" val="1428919415"/>
                    </a:ext>
                  </a:extLst>
                </a:gridCol>
                <a:gridCol w="853520">
                  <a:extLst>
                    <a:ext uri="{9D8B030D-6E8A-4147-A177-3AD203B41FA5}">
                      <a16:colId xmlns:a16="http://schemas.microsoft.com/office/drawing/2014/main" val="1061916864"/>
                    </a:ext>
                  </a:extLst>
                </a:gridCol>
                <a:gridCol w="853520">
                  <a:extLst>
                    <a:ext uri="{9D8B030D-6E8A-4147-A177-3AD203B41FA5}">
                      <a16:colId xmlns:a16="http://schemas.microsoft.com/office/drawing/2014/main" val="712519741"/>
                    </a:ext>
                  </a:extLst>
                </a:gridCol>
              </a:tblGrid>
              <a:tr h="145143">
                <a:tc>
                  <a:txBody>
                    <a:bodyPr/>
                    <a:lstStyle/>
                    <a:p>
                      <a:pPr algn="ctr"/>
                      <a:r>
                        <a:rPr lang="en-US" sz="1000" dirty="0">
                          <a:solidFill>
                            <a:srgbClr val="00B050"/>
                          </a:solidFill>
                        </a:rPr>
                        <a:t>Bits: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39289"/>
                  </a:ext>
                </a:extLst>
              </a:tr>
              <a:tr h="235858">
                <a:tc>
                  <a:txBody>
                    <a:bodyPr/>
                    <a:lstStyle/>
                    <a:p>
                      <a:pPr algn="ctr"/>
                      <a:r>
                        <a:rPr lang="en-US" sz="1000" dirty="0">
                          <a:solidFill>
                            <a:srgbClr val="00B050"/>
                          </a:solidFill>
                        </a:rPr>
                        <a:t>Negotiation status for 1.95 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Negotiation status for 7.8 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B050"/>
                          </a:solidFill>
                        </a:rPr>
                        <a:t>Negotiation status for 31.2 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Negotiation status for 62.4 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00B050"/>
                          </a:solidFill>
                        </a:rPr>
                        <a:t>Negotiation status for 124.8 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74129"/>
                  </a:ext>
                </a:extLst>
              </a:tr>
            </a:tbl>
          </a:graphicData>
        </a:graphic>
      </p:graphicFrame>
      <p:cxnSp>
        <p:nvCxnSpPr>
          <p:cNvPr id="14" name="Straight Connector 13">
            <a:extLst>
              <a:ext uri="{FF2B5EF4-FFF2-40B4-BE49-F238E27FC236}">
                <a16:creationId xmlns:a16="http://schemas.microsoft.com/office/drawing/2014/main" id="{0D2F9D86-92F0-D088-6984-D29F0475605C}"/>
              </a:ext>
            </a:extLst>
          </p:cNvPr>
          <p:cNvCxnSpPr/>
          <p:nvPr/>
        </p:nvCxnSpPr>
        <p:spPr bwMode="auto">
          <a:xfrm flipH="1">
            <a:off x="1828800" y="4702842"/>
            <a:ext cx="1572795" cy="478758"/>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86597A88-17C2-C77A-F1BE-18585ADB86D8}"/>
              </a:ext>
            </a:extLst>
          </p:cNvPr>
          <p:cNvCxnSpPr/>
          <p:nvPr/>
        </p:nvCxnSpPr>
        <p:spPr bwMode="auto">
          <a:xfrm>
            <a:off x="4342400" y="4743312"/>
            <a:ext cx="1754000" cy="438288"/>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A3E134B3-6D23-5879-2B74-69E481E83EC7}"/>
              </a:ext>
            </a:extLst>
          </p:cNvPr>
          <p:cNvCxnSpPr/>
          <p:nvPr/>
        </p:nvCxnSpPr>
        <p:spPr bwMode="auto">
          <a:xfrm flipH="1">
            <a:off x="2459468" y="2912557"/>
            <a:ext cx="1393882" cy="997805"/>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9E179332-3F0F-144E-FB24-7C342B64498E}"/>
              </a:ext>
            </a:extLst>
          </p:cNvPr>
          <p:cNvCxnSpPr/>
          <p:nvPr/>
        </p:nvCxnSpPr>
        <p:spPr bwMode="auto">
          <a:xfrm flipH="1">
            <a:off x="4342400" y="2912557"/>
            <a:ext cx="362608" cy="1038275"/>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A0B32A4B-4FF3-F537-BF00-75C36FCE0F8E}"/>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404155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8547-278F-4B37-FCD7-55498C2E9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E6B1E-1D63-4C0B-3DBC-5E0F344FF2ED}"/>
              </a:ext>
            </a:extLst>
          </p:cNvPr>
          <p:cNvSpPr>
            <a:spLocks noGrp="1"/>
          </p:cNvSpPr>
          <p:nvPr>
            <p:ph type="title"/>
          </p:nvPr>
        </p:nvSpPr>
        <p:spPr>
          <a:xfrm>
            <a:off x="131009" y="609600"/>
            <a:ext cx="8708191" cy="533400"/>
          </a:xfrm>
        </p:spPr>
        <p:txBody>
          <a:bodyPr/>
          <a:lstStyle/>
          <a:p>
            <a:r>
              <a:rPr lang="en-US" sz="3200" dirty="0"/>
              <a:t>Option 2: Handshake for bidirectional exchange</a:t>
            </a:r>
          </a:p>
        </p:txBody>
      </p:sp>
      <p:sp>
        <p:nvSpPr>
          <p:cNvPr id="3" name="Content Placeholder 2">
            <a:extLst>
              <a:ext uri="{FF2B5EF4-FFF2-40B4-BE49-F238E27FC236}">
                <a16:creationId xmlns:a16="http://schemas.microsoft.com/office/drawing/2014/main" id="{29B117E4-F349-46BC-DF6D-E0BEC1668C4B}"/>
              </a:ext>
            </a:extLst>
          </p:cNvPr>
          <p:cNvSpPr>
            <a:spLocks noGrp="1"/>
          </p:cNvSpPr>
          <p:nvPr>
            <p:ph idx="1"/>
          </p:nvPr>
        </p:nvSpPr>
        <p:spPr>
          <a:xfrm>
            <a:off x="406108" y="5906212"/>
            <a:ext cx="8327191" cy="500989"/>
          </a:xfrm>
        </p:spPr>
        <p:txBody>
          <a:bodyPr/>
          <a:lstStyle/>
          <a:p>
            <a:r>
              <a:rPr lang="en-US" sz="1800" dirty="0"/>
              <a:t>Would need a 4-way handshake for bidirectional communication of NS</a:t>
            </a:r>
            <a:endParaRPr lang="en-US" sz="14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464129B7-ED96-0575-17A7-0227A9ED2310}"/>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08285F38-788D-38D2-6156-E4126F8965E9}"/>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14</a:t>
            </a:fld>
            <a:endParaRPr lang="en-US" altLang="en-US" dirty="0"/>
          </a:p>
        </p:txBody>
      </p:sp>
      <p:sp>
        <p:nvSpPr>
          <p:cNvPr id="10" name="Date Placeholder 1">
            <a:extLst>
              <a:ext uri="{FF2B5EF4-FFF2-40B4-BE49-F238E27FC236}">
                <a16:creationId xmlns:a16="http://schemas.microsoft.com/office/drawing/2014/main" id="{0D5E0E28-0D34-70FE-27F2-FE17EC494DA5}"/>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2" name="Rectangle 7">
            <a:extLst>
              <a:ext uri="{FF2B5EF4-FFF2-40B4-BE49-F238E27FC236}">
                <a16:creationId xmlns:a16="http://schemas.microsoft.com/office/drawing/2014/main" id="{6F8E2FDC-16F6-6254-C68B-EB547E8524BE}"/>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grpSp>
        <p:nvGrpSpPr>
          <p:cNvPr id="35" name="Group 34">
            <a:extLst>
              <a:ext uri="{FF2B5EF4-FFF2-40B4-BE49-F238E27FC236}">
                <a16:creationId xmlns:a16="http://schemas.microsoft.com/office/drawing/2014/main" id="{4D37376E-F3DA-6189-2F73-221F21584FA6}"/>
              </a:ext>
            </a:extLst>
          </p:cNvPr>
          <p:cNvGrpSpPr/>
          <p:nvPr/>
        </p:nvGrpSpPr>
        <p:grpSpPr>
          <a:xfrm>
            <a:off x="2667000" y="1905000"/>
            <a:ext cx="3652781" cy="3774248"/>
            <a:chOff x="2817958" y="1343732"/>
            <a:chExt cx="3652781" cy="3774248"/>
          </a:xfrm>
        </p:grpSpPr>
        <p:cxnSp>
          <p:nvCxnSpPr>
            <p:cNvPr id="7" name="Straight Connector 6">
              <a:extLst>
                <a:ext uri="{FF2B5EF4-FFF2-40B4-BE49-F238E27FC236}">
                  <a16:creationId xmlns:a16="http://schemas.microsoft.com/office/drawing/2014/main" id="{56F9BA37-80CF-28F9-0394-08ACEC9385A2}"/>
                </a:ext>
              </a:extLst>
            </p:cNvPr>
            <p:cNvCxnSpPr/>
            <p:nvPr/>
          </p:nvCxnSpPr>
          <p:spPr bwMode="auto">
            <a:xfrm>
              <a:off x="3003265" y="1678466"/>
              <a:ext cx="0" cy="3439514"/>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AA1321FE-D2B7-5BDF-2547-1A0F0022D215}"/>
                </a:ext>
              </a:extLst>
            </p:cNvPr>
            <p:cNvCxnSpPr/>
            <p:nvPr/>
          </p:nvCxnSpPr>
          <p:spPr bwMode="auto">
            <a:xfrm>
              <a:off x="6299858" y="1761232"/>
              <a:ext cx="0" cy="3356748"/>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C8E9F043-2AC9-E622-E938-A8E82DBB2136}"/>
                </a:ext>
              </a:extLst>
            </p:cNvPr>
            <p:cNvSpPr txBox="1"/>
            <p:nvPr/>
          </p:nvSpPr>
          <p:spPr>
            <a:xfrm>
              <a:off x="2817958" y="1343732"/>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99591316-C701-E36F-1B24-59D3E4E1011F}"/>
                </a:ext>
              </a:extLst>
            </p:cNvPr>
            <p:cNvSpPr txBox="1"/>
            <p:nvPr/>
          </p:nvSpPr>
          <p:spPr>
            <a:xfrm>
              <a:off x="6114551" y="1412435"/>
              <a:ext cx="356188" cy="400110"/>
            </a:xfrm>
            <a:prstGeom prst="rect">
              <a:avLst/>
            </a:prstGeom>
            <a:noFill/>
          </p:spPr>
          <p:txBody>
            <a:bodyPr wrap="none" rtlCol="0">
              <a:spAutoFit/>
            </a:bodyPr>
            <a:lstStyle/>
            <a:p>
              <a:r>
                <a:rPr lang="en-US" sz="2000" b="1" dirty="0"/>
                <a:t>B</a:t>
              </a:r>
            </a:p>
          </p:txBody>
        </p:sp>
        <p:cxnSp>
          <p:nvCxnSpPr>
            <p:cNvPr id="18" name="Straight Arrow Connector 17">
              <a:extLst>
                <a:ext uri="{FF2B5EF4-FFF2-40B4-BE49-F238E27FC236}">
                  <a16:creationId xmlns:a16="http://schemas.microsoft.com/office/drawing/2014/main" id="{2008E0ED-9FC8-17BA-4C75-A1B89883A1F3}"/>
                </a:ext>
              </a:extLst>
            </p:cNvPr>
            <p:cNvCxnSpPr/>
            <p:nvPr/>
          </p:nvCxnSpPr>
          <p:spPr bwMode="auto">
            <a:xfrm>
              <a:off x="3075991" y="1997073"/>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6B24DE34-5D69-D77C-4D15-2DD0124BE909}"/>
                </a:ext>
              </a:extLst>
            </p:cNvPr>
            <p:cNvCxnSpPr/>
            <p:nvPr/>
          </p:nvCxnSpPr>
          <p:spPr bwMode="auto">
            <a:xfrm flipH="1">
              <a:off x="3048780" y="2807455"/>
              <a:ext cx="3193186"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446A321D-ADE2-A3F1-5223-FA1C24B4CBF1}"/>
                </a:ext>
              </a:extLst>
            </p:cNvPr>
            <p:cNvCxnSpPr/>
            <p:nvPr/>
          </p:nvCxnSpPr>
          <p:spPr bwMode="auto">
            <a:xfrm>
              <a:off x="3102201" y="3666630"/>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F346010A-BA0E-F2DA-B28E-FC474BA1712D}"/>
                </a:ext>
              </a:extLst>
            </p:cNvPr>
            <p:cNvSpPr txBox="1"/>
            <p:nvPr/>
          </p:nvSpPr>
          <p:spPr>
            <a:xfrm>
              <a:off x="4088534" y="1706174"/>
              <a:ext cx="966931" cy="276999"/>
            </a:xfrm>
            <a:prstGeom prst="rect">
              <a:avLst/>
            </a:prstGeom>
            <a:noFill/>
          </p:spPr>
          <p:txBody>
            <a:bodyPr wrap="none" rtlCol="0">
              <a:spAutoFit/>
            </a:bodyPr>
            <a:lstStyle/>
            <a:p>
              <a:r>
                <a:rPr lang="en-US" i="1" dirty="0"/>
                <a:t>MAC Frame</a:t>
              </a:r>
            </a:p>
          </p:txBody>
        </p:sp>
        <p:sp>
          <p:nvSpPr>
            <p:cNvPr id="24" name="TextBox 23">
              <a:extLst>
                <a:ext uri="{FF2B5EF4-FFF2-40B4-BE49-F238E27FC236}">
                  <a16:creationId xmlns:a16="http://schemas.microsoft.com/office/drawing/2014/main" id="{273CC360-5743-77F0-1B30-49A39440CB6C}"/>
                </a:ext>
              </a:extLst>
            </p:cNvPr>
            <p:cNvSpPr txBox="1"/>
            <p:nvPr/>
          </p:nvSpPr>
          <p:spPr>
            <a:xfrm>
              <a:off x="3726364" y="2019012"/>
              <a:ext cx="1686680" cy="276999"/>
            </a:xfrm>
            <a:prstGeom prst="rect">
              <a:avLst/>
            </a:prstGeom>
            <a:noFill/>
          </p:spPr>
          <p:txBody>
            <a:bodyPr wrap="none" rtlCol="0">
              <a:spAutoFit/>
            </a:bodyPr>
            <a:lstStyle/>
            <a:p>
              <a:r>
                <a:rPr lang="en-US" i="1" dirty="0"/>
                <a:t>{DDMN IE with TDMS}</a:t>
              </a:r>
            </a:p>
          </p:txBody>
        </p:sp>
        <p:sp>
          <p:nvSpPr>
            <p:cNvPr id="25" name="TextBox 24">
              <a:extLst>
                <a:ext uri="{FF2B5EF4-FFF2-40B4-BE49-F238E27FC236}">
                  <a16:creationId xmlns:a16="http://schemas.microsoft.com/office/drawing/2014/main" id="{97DC30D8-0A51-ED86-73CA-20702AF076F9}"/>
                </a:ext>
              </a:extLst>
            </p:cNvPr>
            <p:cNvSpPr txBox="1"/>
            <p:nvPr/>
          </p:nvSpPr>
          <p:spPr>
            <a:xfrm>
              <a:off x="4101779" y="2530456"/>
              <a:ext cx="966931" cy="276999"/>
            </a:xfrm>
            <a:prstGeom prst="rect">
              <a:avLst/>
            </a:prstGeom>
            <a:noFill/>
          </p:spPr>
          <p:txBody>
            <a:bodyPr wrap="none" rtlCol="0">
              <a:spAutoFit/>
            </a:bodyPr>
            <a:lstStyle/>
            <a:p>
              <a:r>
                <a:rPr lang="en-US" i="1" dirty="0"/>
                <a:t>MAC Frame</a:t>
              </a:r>
            </a:p>
          </p:txBody>
        </p:sp>
        <p:sp>
          <p:nvSpPr>
            <p:cNvPr id="26" name="TextBox 25">
              <a:extLst>
                <a:ext uri="{FF2B5EF4-FFF2-40B4-BE49-F238E27FC236}">
                  <a16:creationId xmlns:a16="http://schemas.microsoft.com/office/drawing/2014/main" id="{60440160-CA62-3C1C-47BB-DC24A0DB425A}"/>
                </a:ext>
              </a:extLst>
            </p:cNvPr>
            <p:cNvSpPr txBox="1"/>
            <p:nvPr/>
          </p:nvSpPr>
          <p:spPr>
            <a:xfrm>
              <a:off x="3451370" y="2835256"/>
              <a:ext cx="2404826" cy="276999"/>
            </a:xfrm>
            <a:prstGeom prst="rect">
              <a:avLst/>
            </a:prstGeom>
            <a:noFill/>
          </p:spPr>
          <p:txBody>
            <a:bodyPr wrap="none" rtlCol="0">
              <a:spAutoFit/>
            </a:bodyPr>
            <a:lstStyle/>
            <a:p>
              <a:r>
                <a:rPr lang="en-US" i="1" dirty="0"/>
                <a:t>{DDMN IE with RDMS and TDMS}</a:t>
              </a:r>
            </a:p>
          </p:txBody>
        </p:sp>
        <p:sp>
          <p:nvSpPr>
            <p:cNvPr id="27" name="TextBox 26">
              <a:extLst>
                <a:ext uri="{FF2B5EF4-FFF2-40B4-BE49-F238E27FC236}">
                  <a16:creationId xmlns:a16="http://schemas.microsoft.com/office/drawing/2014/main" id="{75B9EC19-413D-CFE6-6F8B-5E1F68E80600}"/>
                </a:ext>
              </a:extLst>
            </p:cNvPr>
            <p:cNvSpPr txBox="1"/>
            <p:nvPr/>
          </p:nvSpPr>
          <p:spPr>
            <a:xfrm>
              <a:off x="4101779" y="3388146"/>
              <a:ext cx="966931" cy="276999"/>
            </a:xfrm>
            <a:prstGeom prst="rect">
              <a:avLst/>
            </a:prstGeom>
            <a:noFill/>
          </p:spPr>
          <p:txBody>
            <a:bodyPr wrap="none" rtlCol="0">
              <a:spAutoFit/>
            </a:bodyPr>
            <a:lstStyle/>
            <a:p>
              <a:r>
                <a:rPr lang="en-US" i="1" dirty="0"/>
                <a:t>MAC Frame</a:t>
              </a:r>
            </a:p>
          </p:txBody>
        </p:sp>
        <p:sp>
          <p:nvSpPr>
            <p:cNvPr id="28" name="TextBox 27">
              <a:extLst>
                <a:ext uri="{FF2B5EF4-FFF2-40B4-BE49-F238E27FC236}">
                  <a16:creationId xmlns:a16="http://schemas.microsoft.com/office/drawing/2014/main" id="{74A35E1C-3C46-B3AF-C5F9-C215C93C69C4}"/>
                </a:ext>
              </a:extLst>
            </p:cNvPr>
            <p:cNvSpPr txBox="1"/>
            <p:nvPr/>
          </p:nvSpPr>
          <p:spPr>
            <a:xfrm>
              <a:off x="3451370" y="3692946"/>
              <a:ext cx="2531462" cy="276999"/>
            </a:xfrm>
            <a:prstGeom prst="rect">
              <a:avLst/>
            </a:prstGeom>
            <a:noFill/>
          </p:spPr>
          <p:txBody>
            <a:bodyPr wrap="none" rtlCol="0">
              <a:spAutoFit/>
            </a:bodyPr>
            <a:lstStyle/>
            <a:p>
              <a:r>
                <a:rPr lang="en-US" i="1" dirty="0"/>
                <a:t>{DDMN IE with </a:t>
              </a:r>
              <a:r>
                <a:rPr lang="en-US" i="1" dirty="0">
                  <a:solidFill>
                    <a:srgbClr val="FF0000"/>
                  </a:solidFill>
                </a:rPr>
                <a:t>valid NS </a:t>
              </a:r>
              <a:r>
                <a:rPr lang="en-US" i="1" dirty="0"/>
                <a:t>and RDMS}</a:t>
              </a:r>
            </a:p>
          </p:txBody>
        </p:sp>
        <p:cxnSp>
          <p:nvCxnSpPr>
            <p:cNvPr id="31" name="Straight Arrow Connector 30">
              <a:extLst>
                <a:ext uri="{FF2B5EF4-FFF2-40B4-BE49-F238E27FC236}">
                  <a16:creationId xmlns:a16="http://schemas.microsoft.com/office/drawing/2014/main" id="{40CD133C-C2E0-BBFD-C74B-D11561CB84BD}"/>
                </a:ext>
              </a:extLst>
            </p:cNvPr>
            <p:cNvCxnSpPr/>
            <p:nvPr/>
          </p:nvCxnSpPr>
          <p:spPr bwMode="auto">
            <a:xfrm flipH="1">
              <a:off x="3109558" y="4563647"/>
              <a:ext cx="3193186"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a16="http://schemas.microsoft.com/office/drawing/2014/main" id="{3E657BAB-0D1D-2F20-2AFA-4003776F3EA0}"/>
                </a:ext>
              </a:extLst>
            </p:cNvPr>
            <p:cNvSpPr txBox="1"/>
            <p:nvPr/>
          </p:nvSpPr>
          <p:spPr>
            <a:xfrm>
              <a:off x="4162557" y="4286648"/>
              <a:ext cx="966931" cy="276999"/>
            </a:xfrm>
            <a:prstGeom prst="rect">
              <a:avLst/>
            </a:prstGeom>
            <a:noFill/>
          </p:spPr>
          <p:txBody>
            <a:bodyPr wrap="none" rtlCol="0">
              <a:spAutoFit/>
            </a:bodyPr>
            <a:lstStyle/>
            <a:p>
              <a:r>
                <a:rPr lang="en-US" i="1" dirty="0"/>
                <a:t>MAC Frame</a:t>
              </a:r>
            </a:p>
          </p:txBody>
        </p:sp>
        <p:sp>
          <p:nvSpPr>
            <p:cNvPr id="33" name="TextBox 32">
              <a:extLst>
                <a:ext uri="{FF2B5EF4-FFF2-40B4-BE49-F238E27FC236}">
                  <a16:creationId xmlns:a16="http://schemas.microsoft.com/office/drawing/2014/main" id="{9CE51D3E-822F-0DDC-1B81-62A72F4A8C26}"/>
                </a:ext>
              </a:extLst>
            </p:cNvPr>
            <p:cNvSpPr txBox="1"/>
            <p:nvPr/>
          </p:nvSpPr>
          <p:spPr>
            <a:xfrm>
              <a:off x="3686334" y="4603351"/>
              <a:ext cx="1813317" cy="276999"/>
            </a:xfrm>
            <a:prstGeom prst="rect">
              <a:avLst/>
            </a:prstGeom>
            <a:noFill/>
          </p:spPr>
          <p:txBody>
            <a:bodyPr wrap="none" rtlCol="0">
              <a:spAutoFit/>
            </a:bodyPr>
            <a:lstStyle/>
            <a:p>
              <a:r>
                <a:rPr lang="en-US" i="1" dirty="0"/>
                <a:t>{DDMN IE with </a:t>
              </a:r>
              <a:r>
                <a:rPr lang="en-US" i="1" dirty="0">
                  <a:solidFill>
                    <a:srgbClr val="FF0000"/>
                  </a:solidFill>
                </a:rPr>
                <a:t>valid NS</a:t>
              </a:r>
              <a:r>
                <a:rPr lang="en-US" i="1" dirty="0"/>
                <a:t>}</a:t>
              </a:r>
            </a:p>
          </p:txBody>
        </p:sp>
      </p:grpSp>
      <p:graphicFrame>
        <p:nvGraphicFramePr>
          <p:cNvPr id="34" name="Table 33">
            <a:extLst>
              <a:ext uri="{FF2B5EF4-FFF2-40B4-BE49-F238E27FC236}">
                <a16:creationId xmlns:a16="http://schemas.microsoft.com/office/drawing/2014/main" id="{4061EF1D-1D9F-F961-A238-47BAF50021AB}"/>
              </a:ext>
            </a:extLst>
          </p:cNvPr>
          <p:cNvGraphicFramePr>
            <a:graphicFrameLocks noGrp="1"/>
          </p:cNvGraphicFramePr>
          <p:nvPr>
            <p:extLst>
              <p:ext uri="{D42A27DB-BD31-4B8C-83A1-F6EECF244321}">
                <p14:modId xmlns:p14="http://schemas.microsoft.com/office/powerpoint/2010/main" val="1082874387"/>
              </p:ext>
            </p:extLst>
          </p:nvPr>
        </p:nvGraphicFramePr>
        <p:xfrm>
          <a:off x="4571999" y="1367050"/>
          <a:ext cx="4343394" cy="548640"/>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488371710"/>
                    </a:ext>
                  </a:extLst>
                </a:gridCol>
                <a:gridCol w="723899">
                  <a:extLst>
                    <a:ext uri="{9D8B030D-6E8A-4147-A177-3AD203B41FA5}">
                      <a16:colId xmlns:a16="http://schemas.microsoft.com/office/drawing/2014/main" val="2547939385"/>
                    </a:ext>
                  </a:extLst>
                </a:gridCol>
                <a:gridCol w="723899">
                  <a:extLst>
                    <a:ext uri="{9D8B030D-6E8A-4147-A177-3AD203B41FA5}">
                      <a16:colId xmlns:a16="http://schemas.microsoft.com/office/drawing/2014/main" val="1428919415"/>
                    </a:ext>
                  </a:extLst>
                </a:gridCol>
                <a:gridCol w="723899">
                  <a:extLst>
                    <a:ext uri="{9D8B030D-6E8A-4147-A177-3AD203B41FA5}">
                      <a16:colId xmlns:a16="http://schemas.microsoft.com/office/drawing/2014/main" val="1061916864"/>
                    </a:ext>
                  </a:extLst>
                </a:gridCol>
                <a:gridCol w="723899">
                  <a:extLst>
                    <a:ext uri="{9D8B030D-6E8A-4147-A177-3AD203B41FA5}">
                      <a16:colId xmlns:a16="http://schemas.microsoft.com/office/drawing/2014/main" val="712519741"/>
                    </a:ext>
                  </a:extLst>
                </a:gridCol>
                <a:gridCol w="723899">
                  <a:extLst>
                    <a:ext uri="{9D8B030D-6E8A-4147-A177-3AD203B41FA5}">
                      <a16:colId xmlns:a16="http://schemas.microsoft.com/office/drawing/2014/main" val="1931853734"/>
                    </a:ext>
                  </a:extLst>
                </a:gridCol>
              </a:tblGrid>
              <a:tr h="0">
                <a:tc>
                  <a:txBody>
                    <a:bodyPr/>
                    <a:lstStyle/>
                    <a:p>
                      <a:pPr algn="ctr"/>
                      <a:r>
                        <a:rPr lang="en-US" sz="600" dirty="0">
                          <a:solidFill>
                            <a:schemeClr val="tx1"/>
                          </a:solidFill>
                        </a:rPr>
                        <a:t>Bits: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Octets:0/2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39289"/>
                  </a:ext>
                </a:extLst>
              </a:tr>
              <a:tr h="177593">
                <a:tc>
                  <a:txBody>
                    <a:bodyPr/>
                    <a:lstStyle/>
                    <a:p>
                      <a:pPr algn="ctr"/>
                      <a:r>
                        <a:rPr lang="en-US" sz="600" dirty="0">
                          <a:solidFill>
                            <a:schemeClr val="tx1"/>
                          </a:solidFill>
                        </a:rPr>
                        <a:t>Transmit Specifier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dirty="0">
                          <a:solidFill>
                            <a:schemeClr val="tx1"/>
                          </a:solidFill>
                        </a:rPr>
                        <a:t>Receiver Specifier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dirty="0">
                          <a:solidFill>
                            <a:srgbClr val="00B050"/>
                          </a:solidFill>
                        </a:rPr>
                        <a:t>Negotiation Specifier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dirty="0">
                          <a:solidFill>
                            <a:srgbClr val="00B050"/>
                          </a:solidFill>
                        </a:rPr>
                        <a:t>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rgbClr val="00B050"/>
                          </a:solidFill>
                        </a:rPr>
                        <a:t>Negotiation Specifier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TDMS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RDMS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74129"/>
                  </a:ext>
                </a:extLst>
              </a:tr>
            </a:tbl>
          </a:graphicData>
        </a:graphic>
      </p:graphicFrame>
      <p:pic>
        <p:nvPicPr>
          <p:cNvPr id="4" name="Picture 3">
            <a:extLst>
              <a:ext uri="{FF2B5EF4-FFF2-40B4-BE49-F238E27FC236}">
                <a16:creationId xmlns:a16="http://schemas.microsoft.com/office/drawing/2014/main" id="{73DC1F7A-A4ED-2895-CF26-2A4CE3130E3E}"/>
              </a:ext>
            </a:extLst>
          </p:cNvPr>
          <p:cNvPicPr>
            <a:picLocks noChangeAspect="1"/>
          </p:cNvPicPr>
          <p:nvPr/>
        </p:nvPicPr>
        <p:blipFill>
          <a:blip r:embed="rId2"/>
          <a:stretch>
            <a:fillRect/>
          </a:stretch>
        </p:blipFill>
        <p:spPr>
          <a:xfrm>
            <a:off x="4709529" y="2811553"/>
            <a:ext cx="336550" cy="101600"/>
          </a:xfrm>
          <a:prstGeom prst="rect">
            <a:avLst/>
          </a:prstGeom>
        </p:spPr>
      </p:pic>
      <p:pic>
        <p:nvPicPr>
          <p:cNvPr id="8" name="Picture 7">
            <a:extLst>
              <a:ext uri="{FF2B5EF4-FFF2-40B4-BE49-F238E27FC236}">
                <a16:creationId xmlns:a16="http://schemas.microsoft.com/office/drawing/2014/main" id="{FEA5F6C0-ED6D-6D69-9736-1AEF238986EC}"/>
              </a:ext>
            </a:extLst>
          </p:cNvPr>
          <p:cNvPicPr>
            <a:picLocks noChangeAspect="1"/>
          </p:cNvPicPr>
          <p:nvPr/>
        </p:nvPicPr>
        <p:blipFill>
          <a:blip r:embed="rId3"/>
          <a:stretch>
            <a:fillRect/>
          </a:stretch>
        </p:blipFill>
        <p:spPr>
          <a:xfrm>
            <a:off x="5180418" y="3618821"/>
            <a:ext cx="336550" cy="101600"/>
          </a:xfrm>
          <a:prstGeom prst="rect">
            <a:avLst/>
          </a:prstGeom>
        </p:spPr>
      </p:pic>
      <p:pic>
        <p:nvPicPr>
          <p:cNvPr id="13" name="Picture 12">
            <a:extLst>
              <a:ext uri="{FF2B5EF4-FFF2-40B4-BE49-F238E27FC236}">
                <a16:creationId xmlns:a16="http://schemas.microsoft.com/office/drawing/2014/main" id="{38420137-FC83-B3F0-BDBF-D6712E8E5F8F}"/>
              </a:ext>
            </a:extLst>
          </p:cNvPr>
          <p:cNvPicPr>
            <a:picLocks noChangeAspect="1"/>
          </p:cNvPicPr>
          <p:nvPr/>
        </p:nvPicPr>
        <p:blipFill>
          <a:blip r:embed="rId2"/>
          <a:stretch>
            <a:fillRect/>
          </a:stretch>
        </p:blipFill>
        <p:spPr>
          <a:xfrm>
            <a:off x="4442034" y="3633194"/>
            <a:ext cx="336550" cy="101600"/>
          </a:xfrm>
          <a:prstGeom prst="rect">
            <a:avLst/>
          </a:prstGeom>
        </p:spPr>
      </p:pic>
      <p:pic>
        <p:nvPicPr>
          <p:cNvPr id="14" name="Picture 13">
            <a:extLst>
              <a:ext uri="{FF2B5EF4-FFF2-40B4-BE49-F238E27FC236}">
                <a16:creationId xmlns:a16="http://schemas.microsoft.com/office/drawing/2014/main" id="{8D316EDF-3585-A590-F169-DD463917D20B}"/>
              </a:ext>
            </a:extLst>
          </p:cNvPr>
          <p:cNvPicPr>
            <a:picLocks noChangeAspect="1"/>
          </p:cNvPicPr>
          <p:nvPr/>
        </p:nvPicPr>
        <p:blipFill>
          <a:blip r:embed="rId3"/>
          <a:stretch>
            <a:fillRect/>
          </a:stretch>
        </p:blipFill>
        <p:spPr>
          <a:xfrm>
            <a:off x="5291269" y="4484049"/>
            <a:ext cx="336550" cy="101600"/>
          </a:xfrm>
          <a:prstGeom prst="rect">
            <a:avLst/>
          </a:prstGeom>
        </p:spPr>
      </p:pic>
      <p:pic>
        <p:nvPicPr>
          <p:cNvPr id="16" name="Picture 15">
            <a:extLst>
              <a:ext uri="{FF2B5EF4-FFF2-40B4-BE49-F238E27FC236}">
                <a16:creationId xmlns:a16="http://schemas.microsoft.com/office/drawing/2014/main" id="{E709EBAB-7F15-D192-9E6E-C06F8E748790}"/>
              </a:ext>
            </a:extLst>
          </p:cNvPr>
          <p:cNvPicPr>
            <a:picLocks noChangeAspect="1"/>
          </p:cNvPicPr>
          <p:nvPr/>
        </p:nvPicPr>
        <p:blipFill>
          <a:blip r:embed="rId2"/>
          <a:stretch>
            <a:fillRect/>
          </a:stretch>
        </p:blipFill>
        <p:spPr>
          <a:xfrm>
            <a:off x="4513684" y="4480414"/>
            <a:ext cx="336550" cy="101600"/>
          </a:xfrm>
          <a:prstGeom prst="rect">
            <a:avLst/>
          </a:prstGeom>
        </p:spPr>
      </p:pic>
      <p:pic>
        <p:nvPicPr>
          <p:cNvPr id="20" name="Picture 19">
            <a:extLst>
              <a:ext uri="{FF2B5EF4-FFF2-40B4-BE49-F238E27FC236}">
                <a16:creationId xmlns:a16="http://schemas.microsoft.com/office/drawing/2014/main" id="{F61A8E6B-B19D-02EE-7B44-2B54A9254BB4}"/>
              </a:ext>
            </a:extLst>
          </p:cNvPr>
          <p:cNvPicPr>
            <a:picLocks noChangeAspect="1"/>
          </p:cNvPicPr>
          <p:nvPr/>
        </p:nvPicPr>
        <p:blipFill>
          <a:blip r:embed="rId3"/>
          <a:stretch>
            <a:fillRect/>
          </a:stretch>
        </p:blipFill>
        <p:spPr>
          <a:xfrm>
            <a:off x="4709529" y="5389350"/>
            <a:ext cx="336550" cy="101600"/>
          </a:xfrm>
          <a:prstGeom prst="rect">
            <a:avLst/>
          </a:prstGeom>
        </p:spPr>
      </p:pic>
    </p:spTree>
    <p:extLst>
      <p:ext uri="{BB962C8B-B14F-4D97-AF65-F5344CB8AC3E}">
        <p14:creationId xmlns:p14="http://schemas.microsoft.com/office/powerpoint/2010/main" val="120497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39F6-9BC2-9FE6-A1A0-05D959E7E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36176-5F75-9D2A-82FE-2B684BDD165D}"/>
              </a:ext>
            </a:extLst>
          </p:cNvPr>
          <p:cNvSpPr>
            <a:spLocks noGrp="1"/>
          </p:cNvSpPr>
          <p:nvPr>
            <p:ph type="title"/>
          </p:nvPr>
        </p:nvSpPr>
        <p:spPr>
          <a:xfrm>
            <a:off x="304800" y="609600"/>
            <a:ext cx="8534400" cy="533400"/>
          </a:xfrm>
        </p:spPr>
        <p:txBody>
          <a:bodyPr/>
          <a:lstStyle/>
          <a:p>
            <a:r>
              <a:rPr lang="en-US" sz="3200" dirty="0"/>
              <a:t>Option 3: TDMS to indicate feasible data rates</a:t>
            </a:r>
          </a:p>
        </p:txBody>
      </p:sp>
      <p:sp>
        <p:nvSpPr>
          <p:cNvPr id="3" name="Content Placeholder 2">
            <a:extLst>
              <a:ext uri="{FF2B5EF4-FFF2-40B4-BE49-F238E27FC236}">
                <a16:creationId xmlns:a16="http://schemas.microsoft.com/office/drawing/2014/main" id="{65B684EB-D19E-1153-2057-FA95DFA2FA52}"/>
              </a:ext>
            </a:extLst>
          </p:cNvPr>
          <p:cNvSpPr>
            <a:spLocks noGrp="1"/>
          </p:cNvSpPr>
          <p:nvPr>
            <p:ph idx="1"/>
          </p:nvPr>
        </p:nvSpPr>
        <p:spPr>
          <a:xfrm>
            <a:off x="131009" y="1449059"/>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Transmitter gets receiver requirements using RDMS</a:t>
            </a:r>
          </a:p>
          <a:p>
            <a:r>
              <a:rPr lang="en-US" sz="1800" dirty="0"/>
              <a:t>Transmitter determines which data rates are feasible based on RDMS, and its own wish list</a:t>
            </a:r>
          </a:p>
          <a:p>
            <a:r>
              <a:rPr lang="en-US" sz="1800" dirty="0"/>
              <a:t>Transmitter indicates feasible data rates using TDMS</a:t>
            </a:r>
          </a:p>
          <a:p>
            <a:r>
              <a:rPr lang="en-US" sz="1800" dirty="0"/>
              <a:t>No changes to TDMS, RDMS or DDMN IE definitions</a:t>
            </a:r>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AB20F1AE-CCC0-8B9A-5159-B49E973C1F6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7C4DC3A1-57E1-8689-B93C-631247A34277}"/>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15</a:t>
            </a:fld>
            <a:endParaRPr lang="en-US" altLang="en-US" dirty="0"/>
          </a:p>
        </p:txBody>
      </p:sp>
      <p:sp>
        <p:nvSpPr>
          <p:cNvPr id="10" name="Date Placeholder 1">
            <a:extLst>
              <a:ext uri="{FF2B5EF4-FFF2-40B4-BE49-F238E27FC236}">
                <a16:creationId xmlns:a16="http://schemas.microsoft.com/office/drawing/2014/main" id="{7062D120-D9D4-4B6D-05ED-2F424B9EB5DC}"/>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2" name="Rectangle 7">
            <a:extLst>
              <a:ext uri="{FF2B5EF4-FFF2-40B4-BE49-F238E27FC236}">
                <a16:creationId xmlns:a16="http://schemas.microsoft.com/office/drawing/2014/main" id="{5A06E799-D7F0-4805-80A0-AB77EEE0EC4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grpSp>
        <p:nvGrpSpPr>
          <p:cNvPr id="17" name="Group 16">
            <a:extLst>
              <a:ext uri="{FF2B5EF4-FFF2-40B4-BE49-F238E27FC236}">
                <a16:creationId xmlns:a16="http://schemas.microsoft.com/office/drawing/2014/main" id="{BAB63578-9495-A79D-32B7-0D1B1C66EBA9}"/>
              </a:ext>
            </a:extLst>
          </p:cNvPr>
          <p:cNvGrpSpPr/>
          <p:nvPr/>
        </p:nvGrpSpPr>
        <p:grpSpPr>
          <a:xfrm>
            <a:off x="2745609" y="1766817"/>
            <a:ext cx="3652781" cy="2485777"/>
            <a:chOff x="2817958" y="1343732"/>
            <a:chExt cx="3652781" cy="2485777"/>
          </a:xfrm>
        </p:grpSpPr>
        <p:cxnSp>
          <p:nvCxnSpPr>
            <p:cNvPr id="7" name="Straight Connector 6">
              <a:extLst>
                <a:ext uri="{FF2B5EF4-FFF2-40B4-BE49-F238E27FC236}">
                  <a16:creationId xmlns:a16="http://schemas.microsoft.com/office/drawing/2014/main" id="{4BB5B323-99A8-573D-6D04-118DFA9F03E7}"/>
                </a:ext>
              </a:extLst>
            </p:cNvPr>
            <p:cNvCxnSpPr/>
            <p:nvPr/>
          </p:nvCxnSpPr>
          <p:spPr bwMode="auto">
            <a:xfrm>
              <a:off x="3003265" y="1678466"/>
              <a:ext cx="0" cy="2137106"/>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3D7865BE-3F4C-7EA7-F250-65B92CE6114A}"/>
                </a:ext>
              </a:extLst>
            </p:cNvPr>
            <p:cNvCxnSpPr/>
            <p:nvPr/>
          </p:nvCxnSpPr>
          <p:spPr bwMode="auto">
            <a:xfrm>
              <a:off x="6299858" y="1761232"/>
              <a:ext cx="0" cy="2068277"/>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732A3DCC-DC12-EEAE-B487-0ACF1ED8A0B3}"/>
                </a:ext>
              </a:extLst>
            </p:cNvPr>
            <p:cNvSpPr txBox="1"/>
            <p:nvPr/>
          </p:nvSpPr>
          <p:spPr>
            <a:xfrm>
              <a:off x="2817958" y="1343732"/>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A813F2A6-03A6-422E-0A26-FD9FF668828C}"/>
                </a:ext>
              </a:extLst>
            </p:cNvPr>
            <p:cNvSpPr txBox="1"/>
            <p:nvPr/>
          </p:nvSpPr>
          <p:spPr>
            <a:xfrm>
              <a:off x="6114551" y="1412435"/>
              <a:ext cx="356188" cy="400110"/>
            </a:xfrm>
            <a:prstGeom prst="rect">
              <a:avLst/>
            </a:prstGeom>
            <a:noFill/>
          </p:spPr>
          <p:txBody>
            <a:bodyPr wrap="none" rtlCol="0">
              <a:spAutoFit/>
            </a:bodyPr>
            <a:lstStyle/>
            <a:p>
              <a:r>
                <a:rPr lang="en-US" sz="2000" b="1" dirty="0"/>
                <a:t>B</a:t>
              </a:r>
            </a:p>
          </p:txBody>
        </p:sp>
        <p:cxnSp>
          <p:nvCxnSpPr>
            <p:cNvPr id="19" name="Straight Arrow Connector 18">
              <a:extLst>
                <a:ext uri="{FF2B5EF4-FFF2-40B4-BE49-F238E27FC236}">
                  <a16:creationId xmlns:a16="http://schemas.microsoft.com/office/drawing/2014/main" id="{15B2E1F3-4CDA-5039-B7A9-E2C97C972710}"/>
                </a:ext>
              </a:extLst>
            </p:cNvPr>
            <p:cNvCxnSpPr>
              <a:cxnSpLocks/>
            </p:cNvCxnSpPr>
            <p:nvPr/>
          </p:nvCxnSpPr>
          <p:spPr bwMode="auto">
            <a:xfrm flipH="1">
              <a:off x="3096809" y="2076667"/>
              <a:ext cx="3193186"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962A74CF-5605-2E37-78FF-6919C430AB1B}"/>
                </a:ext>
              </a:extLst>
            </p:cNvPr>
            <p:cNvCxnSpPr>
              <a:cxnSpLocks/>
            </p:cNvCxnSpPr>
            <p:nvPr/>
          </p:nvCxnSpPr>
          <p:spPr bwMode="auto">
            <a:xfrm>
              <a:off x="3131403" y="3050422"/>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5D3FEEBB-72AF-9918-5CED-6F4F1E582C19}"/>
                </a:ext>
              </a:extLst>
            </p:cNvPr>
            <p:cNvSpPr txBox="1"/>
            <p:nvPr/>
          </p:nvSpPr>
          <p:spPr>
            <a:xfrm>
              <a:off x="4149808" y="1799668"/>
              <a:ext cx="966931" cy="276999"/>
            </a:xfrm>
            <a:prstGeom prst="rect">
              <a:avLst/>
            </a:prstGeom>
            <a:noFill/>
          </p:spPr>
          <p:txBody>
            <a:bodyPr wrap="none" rtlCol="0">
              <a:spAutoFit/>
            </a:bodyPr>
            <a:lstStyle/>
            <a:p>
              <a:r>
                <a:rPr lang="en-US" i="1" dirty="0"/>
                <a:t>MAC Frame</a:t>
              </a:r>
            </a:p>
          </p:txBody>
        </p:sp>
        <p:sp>
          <p:nvSpPr>
            <p:cNvPr id="26" name="TextBox 25">
              <a:extLst>
                <a:ext uri="{FF2B5EF4-FFF2-40B4-BE49-F238E27FC236}">
                  <a16:creationId xmlns:a16="http://schemas.microsoft.com/office/drawing/2014/main" id="{00F453F5-1E52-1C2A-21C1-C153517CD82E}"/>
                </a:ext>
              </a:extLst>
            </p:cNvPr>
            <p:cNvSpPr txBox="1"/>
            <p:nvPr/>
          </p:nvSpPr>
          <p:spPr>
            <a:xfrm>
              <a:off x="3718266" y="2076667"/>
              <a:ext cx="1696298" cy="276999"/>
            </a:xfrm>
            <a:prstGeom prst="rect">
              <a:avLst/>
            </a:prstGeom>
            <a:noFill/>
          </p:spPr>
          <p:txBody>
            <a:bodyPr wrap="none" rtlCol="0">
              <a:spAutoFit/>
            </a:bodyPr>
            <a:lstStyle/>
            <a:p>
              <a:r>
                <a:rPr lang="en-US" i="1" dirty="0"/>
                <a:t>{DDMN IE with RDMS}</a:t>
              </a:r>
            </a:p>
          </p:txBody>
        </p:sp>
        <p:sp>
          <p:nvSpPr>
            <p:cNvPr id="27" name="TextBox 26">
              <a:extLst>
                <a:ext uri="{FF2B5EF4-FFF2-40B4-BE49-F238E27FC236}">
                  <a16:creationId xmlns:a16="http://schemas.microsoft.com/office/drawing/2014/main" id="{C26A45CA-0DBB-E033-43A9-E45E8B12CEC4}"/>
                </a:ext>
              </a:extLst>
            </p:cNvPr>
            <p:cNvSpPr txBox="1"/>
            <p:nvPr/>
          </p:nvSpPr>
          <p:spPr>
            <a:xfrm>
              <a:off x="4130981" y="2771938"/>
              <a:ext cx="966931" cy="276999"/>
            </a:xfrm>
            <a:prstGeom prst="rect">
              <a:avLst/>
            </a:prstGeom>
            <a:noFill/>
          </p:spPr>
          <p:txBody>
            <a:bodyPr wrap="none" rtlCol="0">
              <a:spAutoFit/>
            </a:bodyPr>
            <a:lstStyle/>
            <a:p>
              <a:r>
                <a:rPr lang="en-US" i="1" dirty="0"/>
                <a:t>MAC Frame</a:t>
              </a:r>
            </a:p>
          </p:txBody>
        </p:sp>
        <p:sp>
          <p:nvSpPr>
            <p:cNvPr id="28" name="TextBox 27">
              <a:extLst>
                <a:ext uri="{FF2B5EF4-FFF2-40B4-BE49-F238E27FC236}">
                  <a16:creationId xmlns:a16="http://schemas.microsoft.com/office/drawing/2014/main" id="{7602DE13-E6EE-D87F-7819-1EE418E7F30A}"/>
                </a:ext>
              </a:extLst>
            </p:cNvPr>
            <p:cNvSpPr txBox="1"/>
            <p:nvPr/>
          </p:nvSpPr>
          <p:spPr>
            <a:xfrm>
              <a:off x="3718266" y="3088531"/>
              <a:ext cx="1686680" cy="276999"/>
            </a:xfrm>
            <a:prstGeom prst="rect">
              <a:avLst/>
            </a:prstGeom>
            <a:noFill/>
          </p:spPr>
          <p:txBody>
            <a:bodyPr wrap="none" rtlCol="0">
              <a:spAutoFit/>
            </a:bodyPr>
            <a:lstStyle/>
            <a:p>
              <a:r>
                <a:rPr lang="en-US" i="1" dirty="0"/>
                <a:t>{DDMN IE with TDMS}</a:t>
              </a:r>
            </a:p>
          </p:txBody>
        </p:sp>
      </p:grpSp>
      <p:sp>
        <p:nvSpPr>
          <p:cNvPr id="29" name="TextBox 28">
            <a:extLst>
              <a:ext uri="{FF2B5EF4-FFF2-40B4-BE49-F238E27FC236}">
                <a16:creationId xmlns:a16="http://schemas.microsoft.com/office/drawing/2014/main" id="{220A7AB9-D3AE-B48E-56FC-EDEFE862BAF6}"/>
              </a:ext>
            </a:extLst>
          </p:cNvPr>
          <p:cNvSpPr txBox="1"/>
          <p:nvPr/>
        </p:nvSpPr>
        <p:spPr>
          <a:xfrm>
            <a:off x="4077459" y="1389885"/>
            <a:ext cx="848566" cy="400110"/>
          </a:xfrm>
          <a:prstGeom prst="rect">
            <a:avLst/>
          </a:prstGeom>
          <a:noFill/>
        </p:spPr>
        <p:txBody>
          <a:bodyPr wrap="none" rtlCol="0">
            <a:spAutoFit/>
          </a:bodyPr>
          <a:lstStyle/>
          <a:p>
            <a:r>
              <a:rPr lang="en-US" sz="2000" b="1" dirty="0"/>
              <a:t>A     B</a:t>
            </a:r>
          </a:p>
        </p:txBody>
      </p:sp>
      <p:cxnSp>
        <p:nvCxnSpPr>
          <p:cNvPr id="30" name="Straight Arrow Connector 29">
            <a:extLst>
              <a:ext uri="{FF2B5EF4-FFF2-40B4-BE49-F238E27FC236}">
                <a16:creationId xmlns:a16="http://schemas.microsoft.com/office/drawing/2014/main" id="{20C8EC22-3D95-02F8-756F-652BB5B0D8E3}"/>
              </a:ext>
            </a:extLst>
          </p:cNvPr>
          <p:cNvCxnSpPr/>
          <p:nvPr/>
        </p:nvCxnSpPr>
        <p:spPr bwMode="auto">
          <a:xfrm>
            <a:off x="4404780" y="1589940"/>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440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51E3D-3D0F-0B7E-7AAF-D4178347A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4622C-7BEC-283D-E7CD-1871415A03F5}"/>
              </a:ext>
            </a:extLst>
          </p:cNvPr>
          <p:cNvSpPr>
            <a:spLocks noGrp="1"/>
          </p:cNvSpPr>
          <p:nvPr>
            <p:ph type="title"/>
          </p:nvPr>
        </p:nvSpPr>
        <p:spPr>
          <a:xfrm>
            <a:off x="228600" y="609600"/>
            <a:ext cx="8633900" cy="881838"/>
          </a:xfrm>
        </p:spPr>
        <p:txBody>
          <a:bodyPr/>
          <a:lstStyle/>
          <a:p>
            <a:r>
              <a:rPr lang="en-US" sz="3200" dirty="0"/>
              <a:t>Unsuccessful negotiation: Unsupported SFD length </a:t>
            </a:r>
            <a:r>
              <a:rPr lang="en-US" sz="2800" dirty="0"/>
              <a:t>(</a:t>
            </a:r>
            <a:r>
              <a:rPr lang="en-US" sz="2800" dirty="0">
                <a:solidFill>
                  <a:srgbClr val="FF0000"/>
                </a:solidFill>
              </a:rPr>
              <a:t>Revisit using Option 3</a:t>
            </a:r>
            <a:r>
              <a:rPr lang="en-US" sz="2800" dirty="0"/>
              <a:t>)</a:t>
            </a:r>
            <a:endParaRPr lang="en-US" sz="3200" dirty="0"/>
          </a:p>
        </p:txBody>
      </p:sp>
      <p:sp>
        <p:nvSpPr>
          <p:cNvPr id="3" name="Content Placeholder 2">
            <a:extLst>
              <a:ext uri="{FF2B5EF4-FFF2-40B4-BE49-F238E27FC236}">
                <a16:creationId xmlns:a16="http://schemas.microsoft.com/office/drawing/2014/main" id="{805B204B-2755-E355-8B96-0FFC2CC8E630}"/>
              </a:ext>
            </a:extLst>
          </p:cNvPr>
          <p:cNvSpPr>
            <a:spLocks noGrp="1"/>
          </p:cNvSpPr>
          <p:nvPr>
            <p:ph idx="1"/>
          </p:nvPr>
        </p:nvSpPr>
        <p:spPr>
          <a:xfrm>
            <a:off x="131009" y="1449059"/>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C075FC05-F563-F406-D9BD-261E9DEB69B7}"/>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7BF50EF0-F353-B48B-E48C-0B8F9F03D6FE}"/>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16</a:t>
            </a:fld>
            <a:endParaRPr lang="en-US" altLang="en-US" dirty="0"/>
          </a:p>
        </p:txBody>
      </p:sp>
      <p:sp>
        <p:nvSpPr>
          <p:cNvPr id="10" name="Date Placeholder 1">
            <a:extLst>
              <a:ext uri="{FF2B5EF4-FFF2-40B4-BE49-F238E27FC236}">
                <a16:creationId xmlns:a16="http://schemas.microsoft.com/office/drawing/2014/main" id="{AA124498-B6D1-3D9D-EA7F-072F0DFE04CA}"/>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2" name="Rectangle 7">
            <a:extLst>
              <a:ext uri="{FF2B5EF4-FFF2-40B4-BE49-F238E27FC236}">
                <a16:creationId xmlns:a16="http://schemas.microsoft.com/office/drawing/2014/main" id="{C74722F7-4090-2452-49A1-CE7E3F4D3EAB}"/>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grpSp>
        <p:nvGrpSpPr>
          <p:cNvPr id="24" name="Group 23">
            <a:extLst>
              <a:ext uri="{FF2B5EF4-FFF2-40B4-BE49-F238E27FC236}">
                <a16:creationId xmlns:a16="http://schemas.microsoft.com/office/drawing/2014/main" id="{B6999A16-B2B7-833A-4304-575138ECC9F1}"/>
              </a:ext>
            </a:extLst>
          </p:cNvPr>
          <p:cNvGrpSpPr/>
          <p:nvPr/>
        </p:nvGrpSpPr>
        <p:grpSpPr>
          <a:xfrm>
            <a:off x="157586" y="1828800"/>
            <a:ext cx="4256828" cy="3972856"/>
            <a:chOff x="2419861" y="1113066"/>
            <a:chExt cx="4256828" cy="3972856"/>
          </a:xfrm>
        </p:grpSpPr>
        <p:cxnSp>
          <p:nvCxnSpPr>
            <p:cNvPr id="29" name="Straight Connector 28">
              <a:extLst>
                <a:ext uri="{FF2B5EF4-FFF2-40B4-BE49-F238E27FC236}">
                  <a16:creationId xmlns:a16="http://schemas.microsoft.com/office/drawing/2014/main" id="{4D31D3FE-7FF8-4A1C-93F9-A0D0D7D44EA6}"/>
                </a:ext>
              </a:extLst>
            </p:cNvPr>
            <p:cNvCxnSpPr/>
            <p:nvPr/>
          </p:nvCxnSpPr>
          <p:spPr bwMode="auto">
            <a:xfrm>
              <a:off x="2895600" y="1447800"/>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09F5C689-444E-1443-29D0-9C59490C3279}"/>
                </a:ext>
              </a:extLst>
            </p:cNvPr>
            <p:cNvCxnSpPr/>
            <p:nvPr/>
          </p:nvCxnSpPr>
          <p:spPr bwMode="auto">
            <a:xfrm>
              <a:off x="6192193" y="153056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77403F91-4DC3-59D5-95C6-748C97DA0953}"/>
                </a:ext>
              </a:extLst>
            </p:cNvPr>
            <p:cNvSpPr txBox="1"/>
            <p:nvPr/>
          </p:nvSpPr>
          <p:spPr>
            <a:xfrm>
              <a:off x="2710293" y="1113066"/>
              <a:ext cx="370614" cy="400110"/>
            </a:xfrm>
            <a:prstGeom prst="rect">
              <a:avLst/>
            </a:prstGeom>
            <a:noFill/>
          </p:spPr>
          <p:txBody>
            <a:bodyPr wrap="none" rtlCol="0">
              <a:spAutoFit/>
            </a:bodyPr>
            <a:lstStyle/>
            <a:p>
              <a:r>
                <a:rPr lang="en-US" sz="2000" b="1" dirty="0"/>
                <a:t>A</a:t>
              </a:r>
            </a:p>
          </p:txBody>
        </p:sp>
        <p:sp>
          <p:nvSpPr>
            <p:cNvPr id="32" name="TextBox 31">
              <a:extLst>
                <a:ext uri="{FF2B5EF4-FFF2-40B4-BE49-F238E27FC236}">
                  <a16:creationId xmlns:a16="http://schemas.microsoft.com/office/drawing/2014/main" id="{12A97EEA-914B-5733-22C6-E09A39A050AE}"/>
                </a:ext>
              </a:extLst>
            </p:cNvPr>
            <p:cNvSpPr txBox="1"/>
            <p:nvPr/>
          </p:nvSpPr>
          <p:spPr>
            <a:xfrm>
              <a:off x="6006886" y="1181769"/>
              <a:ext cx="356188" cy="400110"/>
            </a:xfrm>
            <a:prstGeom prst="rect">
              <a:avLst/>
            </a:prstGeom>
            <a:noFill/>
          </p:spPr>
          <p:txBody>
            <a:bodyPr wrap="none" rtlCol="0">
              <a:spAutoFit/>
            </a:bodyPr>
            <a:lstStyle/>
            <a:p>
              <a:r>
                <a:rPr lang="en-US" sz="2000" b="1" dirty="0"/>
                <a:t>B</a:t>
              </a:r>
            </a:p>
          </p:txBody>
        </p:sp>
        <p:grpSp>
          <p:nvGrpSpPr>
            <p:cNvPr id="33" name="Group 32">
              <a:extLst>
                <a:ext uri="{FF2B5EF4-FFF2-40B4-BE49-F238E27FC236}">
                  <a16:creationId xmlns:a16="http://schemas.microsoft.com/office/drawing/2014/main" id="{0DA7F84C-34FD-E8B5-AD85-CF2E22DAB152}"/>
                </a:ext>
              </a:extLst>
            </p:cNvPr>
            <p:cNvGrpSpPr/>
            <p:nvPr/>
          </p:nvGrpSpPr>
          <p:grpSpPr>
            <a:xfrm>
              <a:off x="4058145" y="1281183"/>
              <a:ext cx="848566" cy="400110"/>
              <a:chOff x="3558879" y="1171811"/>
              <a:chExt cx="848566" cy="400110"/>
            </a:xfrm>
          </p:grpSpPr>
          <p:sp>
            <p:nvSpPr>
              <p:cNvPr id="77" name="TextBox 76">
                <a:extLst>
                  <a:ext uri="{FF2B5EF4-FFF2-40B4-BE49-F238E27FC236}">
                    <a16:creationId xmlns:a16="http://schemas.microsoft.com/office/drawing/2014/main" id="{96BA3ED5-A78B-4A1E-A159-684FD00EF344}"/>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78" name="Straight Arrow Connector 77">
                <a:extLst>
                  <a:ext uri="{FF2B5EF4-FFF2-40B4-BE49-F238E27FC236}">
                    <a16:creationId xmlns:a16="http://schemas.microsoft.com/office/drawing/2014/main" id="{6B48A126-4A4D-92FA-E845-B6D9F125D193}"/>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 name="Straight Arrow Connector 33">
              <a:extLst>
                <a:ext uri="{FF2B5EF4-FFF2-40B4-BE49-F238E27FC236}">
                  <a16:creationId xmlns:a16="http://schemas.microsoft.com/office/drawing/2014/main" id="{669F0AD8-63A5-874F-0206-008C5DEEB9DA}"/>
                </a:ext>
              </a:extLst>
            </p:cNvPr>
            <p:cNvCxnSpPr/>
            <p:nvPr/>
          </p:nvCxnSpPr>
          <p:spPr bwMode="auto">
            <a:xfrm>
              <a:off x="2939146" y="1749936"/>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EE9ABA13-4629-2AEE-F98D-8AB9D02E247F}"/>
                </a:ext>
              </a:extLst>
            </p:cNvPr>
            <p:cNvCxnSpPr/>
            <p:nvPr/>
          </p:nvCxnSpPr>
          <p:spPr bwMode="auto">
            <a:xfrm flipH="1">
              <a:off x="2938558" y="3482383"/>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Group 35">
              <a:extLst>
                <a:ext uri="{FF2B5EF4-FFF2-40B4-BE49-F238E27FC236}">
                  <a16:creationId xmlns:a16="http://schemas.microsoft.com/office/drawing/2014/main" id="{2D2B6998-1422-EEB7-8DEE-933C4FBCC494}"/>
                </a:ext>
              </a:extLst>
            </p:cNvPr>
            <p:cNvGrpSpPr/>
            <p:nvPr/>
          </p:nvGrpSpPr>
          <p:grpSpPr>
            <a:xfrm>
              <a:off x="3367445" y="2531939"/>
              <a:ext cx="2299668" cy="279396"/>
              <a:chOff x="2981436" y="2283870"/>
              <a:chExt cx="2299668" cy="279396"/>
            </a:xfrm>
          </p:grpSpPr>
          <p:sp>
            <p:nvSpPr>
              <p:cNvPr id="72" name="TextBox 71">
                <a:extLst>
                  <a:ext uri="{FF2B5EF4-FFF2-40B4-BE49-F238E27FC236}">
                    <a16:creationId xmlns:a16="http://schemas.microsoft.com/office/drawing/2014/main" id="{5A3D600F-CCBD-5EC1-6D29-C58F7D3642A3}"/>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73" name="TextBox 72">
                <a:extLst>
                  <a:ext uri="{FF2B5EF4-FFF2-40B4-BE49-F238E27FC236}">
                    <a16:creationId xmlns:a16="http://schemas.microsoft.com/office/drawing/2014/main" id="{FBAD940D-4B04-CA18-7FA1-55F77F026DDB}"/>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74" name="TextBox 73">
                <a:extLst>
                  <a:ext uri="{FF2B5EF4-FFF2-40B4-BE49-F238E27FC236}">
                    <a16:creationId xmlns:a16="http://schemas.microsoft.com/office/drawing/2014/main" id="{F11D71DA-5D65-C16E-D160-3862CF7A494A}"/>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75" name="TextBox 74">
                <a:extLst>
                  <a:ext uri="{FF2B5EF4-FFF2-40B4-BE49-F238E27FC236}">
                    <a16:creationId xmlns:a16="http://schemas.microsoft.com/office/drawing/2014/main" id="{E3950F8C-5B5C-1F9E-3CFF-D57B883FEA7D}"/>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76" name="TextBox 75">
                <a:extLst>
                  <a:ext uri="{FF2B5EF4-FFF2-40B4-BE49-F238E27FC236}">
                    <a16:creationId xmlns:a16="http://schemas.microsoft.com/office/drawing/2014/main" id="{53BFECE7-1B1D-B4BF-9C8D-033C62716385}"/>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37" name="Group 36">
              <a:extLst>
                <a:ext uri="{FF2B5EF4-FFF2-40B4-BE49-F238E27FC236}">
                  <a16:creationId xmlns:a16="http://schemas.microsoft.com/office/drawing/2014/main" id="{842D2804-E16C-B46C-F31D-53F961448317}"/>
                </a:ext>
              </a:extLst>
            </p:cNvPr>
            <p:cNvGrpSpPr/>
            <p:nvPr/>
          </p:nvGrpSpPr>
          <p:grpSpPr>
            <a:xfrm>
              <a:off x="3385445" y="2229143"/>
              <a:ext cx="313989" cy="243593"/>
              <a:chOff x="6934200" y="2149191"/>
              <a:chExt cx="313989" cy="213009"/>
            </a:xfrm>
          </p:grpSpPr>
          <p:cxnSp>
            <p:nvCxnSpPr>
              <p:cNvPr id="70" name="Straight Connector 69">
                <a:extLst>
                  <a:ext uri="{FF2B5EF4-FFF2-40B4-BE49-F238E27FC236}">
                    <a16:creationId xmlns:a16="http://schemas.microsoft.com/office/drawing/2014/main" id="{D467902D-CF1F-944B-3DCA-3D2318710DD5}"/>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737EC3F4-2189-2E09-1E4F-7FFEB72D6667}"/>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 name="Group 37">
              <a:extLst>
                <a:ext uri="{FF2B5EF4-FFF2-40B4-BE49-F238E27FC236}">
                  <a16:creationId xmlns:a16="http://schemas.microsoft.com/office/drawing/2014/main" id="{7C55E466-4A2B-0F3C-67A4-534C39436340}"/>
                </a:ext>
              </a:extLst>
            </p:cNvPr>
            <p:cNvGrpSpPr/>
            <p:nvPr/>
          </p:nvGrpSpPr>
          <p:grpSpPr>
            <a:xfrm>
              <a:off x="3877011" y="2246376"/>
              <a:ext cx="313989" cy="243593"/>
              <a:chOff x="6934200" y="2149191"/>
              <a:chExt cx="313989" cy="213009"/>
            </a:xfrm>
          </p:grpSpPr>
          <p:cxnSp>
            <p:nvCxnSpPr>
              <p:cNvPr id="68" name="Straight Connector 67">
                <a:extLst>
                  <a:ext uri="{FF2B5EF4-FFF2-40B4-BE49-F238E27FC236}">
                    <a16:creationId xmlns:a16="http://schemas.microsoft.com/office/drawing/2014/main" id="{FE254E4C-C137-E961-3A15-83B6F7E16A0E}"/>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007F77C0-3DD9-617B-7009-25965EC4D381}"/>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A645A5C6-A5E9-C015-D7D4-79AAD64F8F3C}"/>
                </a:ext>
              </a:extLst>
            </p:cNvPr>
            <p:cNvGrpSpPr/>
            <p:nvPr/>
          </p:nvGrpSpPr>
          <p:grpSpPr>
            <a:xfrm>
              <a:off x="3503407" y="4367639"/>
              <a:ext cx="2299668" cy="279396"/>
              <a:chOff x="2981436" y="2283870"/>
              <a:chExt cx="2299668" cy="279396"/>
            </a:xfrm>
          </p:grpSpPr>
          <p:sp>
            <p:nvSpPr>
              <p:cNvPr id="63" name="TextBox 62">
                <a:extLst>
                  <a:ext uri="{FF2B5EF4-FFF2-40B4-BE49-F238E27FC236}">
                    <a16:creationId xmlns:a16="http://schemas.microsoft.com/office/drawing/2014/main" id="{169E06D8-4DF0-0ACB-FD2E-A198E9C4F294}"/>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64" name="TextBox 63">
                <a:extLst>
                  <a:ext uri="{FF2B5EF4-FFF2-40B4-BE49-F238E27FC236}">
                    <a16:creationId xmlns:a16="http://schemas.microsoft.com/office/drawing/2014/main" id="{92994CF3-45BC-0A6B-FE41-7A781513AE7A}"/>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65" name="TextBox 64">
                <a:extLst>
                  <a:ext uri="{FF2B5EF4-FFF2-40B4-BE49-F238E27FC236}">
                    <a16:creationId xmlns:a16="http://schemas.microsoft.com/office/drawing/2014/main" id="{D1DC66ED-F867-04FC-EEF6-FF2336305B42}"/>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66" name="TextBox 65">
                <a:extLst>
                  <a:ext uri="{FF2B5EF4-FFF2-40B4-BE49-F238E27FC236}">
                    <a16:creationId xmlns:a16="http://schemas.microsoft.com/office/drawing/2014/main" id="{E085CD35-EAD6-438F-9BD0-7DF06F2A8BB8}"/>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67" name="TextBox 66">
                <a:extLst>
                  <a:ext uri="{FF2B5EF4-FFF2-40B4-BE49-F238E27FC236}">
                    <a16:creationId xmlns:a16="http://schemas.microsoft.com/office/drawing/2014/main" id="{2A75C495-DFD2-A121-285C-BC58BDE53E7B}"/>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40" name="Group 39">
              <a:extLst>
                <a:ext uri="{FF2B5EF4-FFF2-40B4-BE49-F238E27FC236}">
                  <a16:creationId xmlns:a16="http://schemas.microsoft.com/office/drawing/2014/main" id="{43BD9F9D-C642-7347-D505-68162D51624E}"/>
                </a:ext>
              </a:extLst>
            </p:cNvPr>
            <p:cNvGrpSpPr/>
            <p:nvPr/>
          </p:nvGrpSpPr>
          <p:grpSpPr>
            <a:xfrm>
              <a:off x="4944053" y="4104467"/>
              <a:ext cx="313989" cy="213009"/>
              <a:chOff x="6934200" y="2149191"/>
              <a:chExt cx="313989" cy="213009"/>
            </a:xfrm>
          </p:grpSpPr>
          <p:cxnSp>
            <p:nvCxnSpPr>
              <p:cNvPr id="61" name="Straight Connector 60">
                <a:extLst>
                  <a:ext uri="{FF2B5EF4-FFF2-40B4-BE49-F238E27FC236}">
                    <a16:creationId xmlns:a16="http://schemas.microsoft.com/office/drawing/2014/main" id="{91CAC29D-5B51-5116-6732-26F7BDDDAC4A}"/>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2F4F7291-688C-D025-0A50-E8D3852D5BCE}"/>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Group 40">
              <a:extLst>
                <a:ext uri="{FF2B5EF4-FFF2-40B4-BE49-F238E27FC236}">
                  <a16:creationId xmlns:a16="http://schemas.microsoft.com/office/drawing/2014/main" id="{136D7266-E4E8-3F6A-38EC-B30AC91B6BAF}"/>
                </a:ext>
              </a:extLst>
            </p:cNvPr>
            <p:cNvGrpSpPr/>
            <p:nvPr/>
          </p:nvGrpSpPr>
          <p:grpSpPr>
            <a:xfrm>
              <a:off x="4459184" y="4118398"/>
              <a:ext cx="313989" cy="213009"/>
              <a:chOff x="6934200" y="2149191"/>
              <a:chExt cx="313989" cy="213009"/>
            </a:xfrm>
          </p:grpSpPr>
          <p:cxnSp>
            <p:nvCxnSpPr>
              <p:cNvPr id="59" name="Straight Connector 58">
                <a:extLst>
                  <a:ext uri="{FF2B5EF4-FFF2-40B4-BE49-F238E27FC236}">
                    <a16:creationId xmlns:a16="http://schemas.microsoft.com/office/drawing/2014/main" id="{CCD32E78-539B-C201-3C0C-03A331B07E54}"/>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78B58523-9BAD-1B08-1F06-616818E2BAC3}"/>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a:extLst>
                <a:ext uri="{FF2B5EF4-FFF2-40B4-BE49-F238E27FC236}">
                  <a16:creationId xmlns:a16="http://schemas.microsoft.com/office/drawing/2014/main" id="{4D6E117C-4A4A-F8E0-FAD0-FD578751F6DB}"/>
                </a:ext>
              </a:extLst>
            </p:cNvPr>
            <p:cNvGrpSpPr/>
            <p:nvPr/>
          </p:nvGrpSpPr>
          <p:grpSpPr>
            <a:xfrm>
              <a:off x="4041515" y="4118397"/>
              <a:ext cx="313989" cy="213009"/>
              <a:chOff x="6934200" y="2149191"/>
              <a:chExt cx="313989" cy="213009"/>
            </a:xfrm>
          </p:grpSpPr>
          <p:cxnSp>
            <p:nvCxnSpPr>
              <p:cNvPr id="57" name="Straight Connector 56">
                <a:extLst>
                  <a:ext uri="{FF2B5EF4-FFF2-40B4-BE49-F238E27FC236}">
                    <a16:creationId xmlns:a16="http://schemas.microsoft.com/office/drawing/2014/main" id="{792454D3-F9C3-2080-1877-3A51F729CD6A}"/>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10DE5EAF-532E-31C1-C27C-06209059EA08}"/>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oup 42">
              <a:extLst>
                <a:ext uri="{FF2B5EF4-FFF2-40B4-BE49-F238E27FC236}">
                  <a16:creationId xmlns:a16="http://schemas.microsoft.com/office/drawing/2014/main" id="{5D85E231-C8CE-59A3-0A85-69616A4229B5}"/>
                </a:ext>
              </a:extLst>
            </p:cNvPr>
            <p:cNvGrpSpPr/>
            <p:nvPr/>
          </p:nvGrpSpPr>
          <p:grpSpPr>
            <a:xfrm>
              <a:off x="3635220" y="4104467"/>
              <a:ext cx="313989" cy="213009"/>
              <a:chOff x="6934200" y="2149191"/>
              <a:chExt cx="313989" cy="213009"/>
            </a:xfrm>
          </p:grpSpPr>
          <p:cxnSp>
            <p:nvCxnSpPr>
              <p:cNvPr id="55" name="Straight Connector 54">
                <a:extLst>
                  <a:ext uri="{FF2B5EF4-FFF2-40B4-BE49-F238E27FC236}">
                    <a16:creationId xmlns:a16="http://schemas.microsoft.com/office/drawing/2014/main" id="{CC7B8BCA-9D63-8F98-07EB-F14AC5B2E1AD}"/>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E36CF8F3-F1B9-1157-BB3E-A5950B7A0EF9}"/>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Multiply 43">
              <a:extLst>
                <a:ext uri="{FF2B5EF4-FFF2-40B4-BE49-F238E27FC236}">
                  <a16:creationId xmlns:a16="http://schemas.microsoft.com/office/drawing/2014/main" id="{DD201CEF-F72F-ADEB-677A-FAB2F529B5B0}"/>
                </a:ext>
              </a:extLst>
            </p:cNvPr>
            <p:cNvSpPr/>
            <p:nvPr/>
          </p:nvSpPr>
          <p:spPr bwMode="auto">
            <a:xfrm>
              <a:off x="2419861" y="4298033"/>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5" name="TextBox 44">
              <a:extLst>
                <a:ext uri="{FF2B5EF4-FFF2-40B4-BE49-F238E27FC236}">
                  <a16:creationId xmlns:a16="http://schemas.microsoft.com/office/drawing/2014/main" id="{D10330B4-641A-90F0-914F-C81205C2AC72}"/>
                </a:ext>
              </a:extLst>
            </p:cNvPr>
            <p:cNvSpPr txBox="1"/>
            <p:nvPr/>
          </p:nvSpPr>
          <p:spPr>
            <a:xfrm>
              <a:off x="4255659" y="4778145"/>
              <a:ext cx="856325" cy="307777"/>
            </a:xfrm>
            <a:prstGeom prst="rect">
              <a:avLst/>
            </a:prstGeom>
            <a:noFill/>
          </p:spPr>
          <p:txBody>
            <a:bodyPr wrap="none" rtlCol="0">
              <a:spAutoFit/>
            </a:bodyPr>
            <a:lstStyle/>
            <a:p>
              <a:r>
                <a:rPr lang="en-US" sz="1400" dirty="0"/>
                <a:t>(SFD 32)</a:t>
              </a:r>
            </a:p>
          </p:txBody>
        </p:sp>
        <p:sp>
          <p:nvSpPr>
            <p:cNvPr id="46" name="Summing Junction 45">
              <a:extLst>
                <a:ext uri="{FF2B5EF4-FFF2-40B4-BE49-F238E27FC236}">
                  <a16:creationId xmlns:a16="http://schemas.microsoft.com/office/drawing/2014/main" id="{6430C2C9-A8A1-2AE1-9FC3-C0368633BA3F}"/>
                </a:ext>
              </a:extLst>
            </p:cNvPr>
            <p:cNvSpPr/>
            <p:nvPr/>
          </p:nvSpPr>
          <p:spPr bwMode="auto">
            <a:xfrm>
              <a:off x="5395332" y="407264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47" name="Group 46">
              <a:extLst>
                <a:ext uri="{FF2B5EF4-FFF2-40B4-BE49-F238E27FC236}">
                  <a16:creationId xmlns:a16="http://schemas.microsoft.com/office/drawing/2014/main" id="{20CB7BFA-51E5-6FE9-DFA0-D07FB21110CE}"/>
                </a:ext>
              </a:extLst>
            </p:cNvPr>
            <p:cNvGrpSpPr/>
            <p:nvPr/>
          </p:nvGrpSpPr>
          <p:grpSpPr>
            <a:xfrm>
              <a:off x="6381304" y="4317476"/>
              <a:ext cx="295385" cy="213009"/>
              <a:chOff x="6381304" y="4317476"/>
              <a:chExt cx="295385" cy="213009"/>
            </a:xfrm>
          </p:grpSpPr>
          <p:cxnSp>
            <p:nvCxnSpPr>
              <p:cNvPr id="53" name="Straight Connector 52">
                <a:extLst>
                  <a:ext uri="{FF2B5EF4-FFF2-40B4-BE49-F238E27FC236}">
                    <a16:creationId xmlns:a16="http://schemas.microsoft.com/office/drawing/2014/main" id="{2BF1B636-11B3-D7B6-AF9C-5664FFCF3587}"/>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F2DC23C4-20B1-7A81-AE83-C78A3D3F80B3}"/>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Box 47">
              <a:extLst>
                <a:ext uri="{FF2B5EF4-FFF2-40B4-BE49-F238E27FC236}">
                  <a16:creationId xmlns:a16="http://schemas.microsoft.com/office/drawing/2014/main" id="{0435BAB8-8789-8EAF-F83F-C6B0BA184BD0}"/>
                </a:ext>
              </a:extLst>
            </p:cNvPr>
            <p:cNvSpPr txBox="1"/>
            <p:nvPr/>
          </p:nvSpPr>
          <p:spPr>
            <a:xfrm>
              <a:off x="2851598" y="2516764"/>
              <a:ext cx="577402" cy="261610"/>
            </a:xfrm>
            <a:prstGeom prst="rect">
              <a:avLst/>
            </a:prstGeom>
            <a:noFill/>
          </p:spPr>
          <p:txBody>
            <a:bodyPr wrap="none" rtlCol="0">
              <a:spAutoFit/>
            </a:bodyPr>
            <a:lstStyle/>
            <a:p>
              <a:r>
                <a:rPr lang="en-US" sz="1100" dirty="0"/>
                <a:t>TDMS</a:t>
              </a:r>
            </a:p>
          </p:txBody>
        </p:sp>
        <p:sp>
          <p:nvSpPr>
            <p:cNvPr id="49" name="TextBox 48">
              <a:extLst>
                <a:ext uri="{FF2B5EF4-FFF2-40B4-BE49-F238E27FC236}">
                  <a16:creationId xmlns:a16="http://schemas.microsoft.com/office/drawing/2014/main" id="{9205E713-D6D9-8EC8-DF67-FF910FECFFED}"/>
                </a:ext>
              </a:extLst>
            </p:cNvPr>
            <p:cNvSpPr txBox="1"/>
            <p:nvPr/>
          </p:nvSpPr>
          <p:spPr>
            <a:xfrm>
              <a:off x="2956890" y="4368024"/>
              <a:ext cx="585417" cy="261610"/>
            </a:xfrm>
            <a:prstGeom prst="rect">
              <a:avLst/>
            </a:prstGeom>
            <a:noFill/>
          </p:spPr>
          <p:txBody>
            <a:bodyPr wrap="none" rtlCol="0">
              <a:spAutoFit/>
            </a:bodyPr>
            <a:lstStyle/>
            <a:p>
              <a:r>
                <a:rPr lang="en-US" sz="1100" dirty="0"/>
                <a:t>RDMS</a:t>
              </a:r>
            </a:p>
          </p:txBody>
        </p:sp>
        <p:sp>
          <p:nvSpPr>
            <p:cNvPr id="50" name="Summing Junction 49">
              <a:extLst>
                <a:ext uri="{FF2B5EF4-FFF2-40B4-BE49-F238E27FC236}">
                  <a16:creationId xmlns:a16="http://schemas.microsoft.com/office/drawing/2014/main" id="{25574394-FB47-B2F5-BC01-BFF960622425}"/>
                </a:ext>
              </a:extLst>
            </p:cNvPr>
            <p:cNvSpPr/>
            <p:nvPr/>
          </p:nvSpPr>
          <p:spPr bwMode="auto">
            <a:xfrm>
              <a:off x="5241212" y="222306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1" name="Summing Junction 50">
              <a:extLst>
                <a:ext uri="{FF2B5EF4-FFF2-40B4-BE49-F238E27FC236}">
                  <a16:creationId xmlns:a16="http://schemas.microsoft.com/office/drawing/2014/main" id="{8B43677C-5EB6-ED04-E023-6308662F9744}"/>
                </a:ext>
              </a:extLst>
            </p:cNvPr>
            <p:cNvSpPr/>
            <p:nvPr/>
          </p:nvSpPr>
          <p:spPr bwMode="auto">
            <a:xfrm>
              <a:off x="4769159"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2" name="Summing Junction 51">
              <a:extLst>
                <a:ext uri="{FF2B5EF4-FFF2-40B4-BE49-F238E27FC236}">
                  <a16:creationId xmlns:a16="http://schemas.microsoft.com/office/drawing/2014/main" id="{EADE297B-6613-EEBA-ADC0-4B0DF257A2A3}"/>
                </a:ext>
              </a:extLst>
            </p:cNvPr>
            <p:cNvSpPr/>
            <p:nvPr/>
          </p:nvSpPr>
          <p:spPr bwMode="auto">
            <a:xfrm>
              <a:off x="4304321"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cxnSp>
        <p:nvCxnSpPr>
          <p:cNvPr id="80" name="Straight Connector 79">
            <a:extLst>
              <a:ext uri="{FF2B5EF4-FFF2-40B4-BE49-F238E27FC236}">
                <a16:creationId xmlns:a16="http://schemas.microsoft.com/office/drawing/2014/main" id="{7F328A6C-520E-BF45-BD3E-94897677E0B2}"/>
              </a:ext>
            </a:extLst>
          </p:cNvPr>
          <p:cNvCxnSpPr/>
          <p:nvPr/>
        </p:nvCxnSpPr>
        <p:spPr bwMode="auto">
          <a:xfrm>
            <a:off x="5349292" y="211860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a:extLst>
              <a:ext uri="{FF2B5EF4-FFF2-40B4-BE49-F238E27FC236}">
                <a16:creationId xmlns:a16="http://schemas.microsoft.com/office/drawing/2014/main" id="{57FA81F4-8669-8570-9537-DE102B297179}"/>
              </a:ext>
            </a:extLst>
          </p:cNvPr>
          <p:cNvCxnSpPr/>
          <p:nvPr/>
        </p:nvCxnSpPr>
        <p:spPr bwMode="auto">
          <a:xfrm>
            <a:off x="8645885" y="2201372"/>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a:extLst>
              <a:ext uri="{FF2B5EF4-FFF2-40B4-BE49-F238E27FC236}">
                <a16:creationId xmlns:a16="http://schemas.microsoft.com/office/drawing/2014/main" id="{9D928840-27EA-065B-57A5-9F212159A088}"/>
              </a:ext>
            </a:extLst>
          </p:cNvPr>
          <p:cNvSpPr txBox="1"/>
          <p:nvPr/>
        </p:nvSpPr>
        <p:spPr>
          <a:xfrm>
            <a:off x="5163985" y="1783872"/>
            <a:ext cx="370614" cy="400110"/>
          </a:xfrm>
          <a:prstGeom prst="rect">
            <a:avLst/>
          </a:prstGeom>
          <a:noFill/>
        </p:spPr>
        <p:txBody>
          <a:bodyPr wrap="none" rtlCol="0">
            <a:spAutoFit/>
          </a:bodyPr>
          <a:lstStyle/>
          <a:p>
            <a:r>
              <a:rPr lang="en-US" sz="2000" b="1" dirty="0"/>
              <a:t>A</a:t>
            </a:r>
          </a:p>
        </p:txBody>
      </p:sp>
      <p:sp>
        <p:nvSpPr>
          <p:cNvPr id="83" name="TextBox 82">
            <a:extLst>
              <a:ext uri="{FF2B5EF4-FFF2-40B4-BE49-F238E27FC236}">
                <a16:creationId xmlns:a16="http://schemas.microsoft.com/office/drawing/2014/main" id="{1C408C00-DAC6-9C48-9703-FD59B54AD62F}"/>
              </a:ext>
            </a:extLst>
          </p:cNvPr>
          <p:cNvSpPr txBox="1"/>
          <p:nvPr/>
        </p:nvSpPr>
        <p:spPr>
          <a:xfrm>
            <a:off x="8460578" y="1852575"/>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29DF6AC2-01D5-5D01-1E42-89868653298F}"/>
              </a:ext>
            </a:extLst>
          </p:cNvPr>
          <p:cNvGrpSpPr/>
          <p:nvPr/>
        </p:nvGrpSpPr>
        <p:grpSpPr>
          <a:xfrm>
            <a:off x="6511837" y="1951989"/>
            <a:ext cx="848566" cy="400110"/>
            <a:chOff x="3558879" y="1171811"/>
            <a:chExt cx="848566" cy="400110"/>
          </a:xfrm>
        </p:grpSpPr>
        <p:sp>
          <p:nvSpPr>
            <p:cNvPr id="128" name="TextBox 127">
              <a:extLst>
                <a:ext uri="{FF2B5EF4-FFF2-40B4-BE49-F238E27FC236}">
                  <a16:creationId xmlns:a16="http://schemas.microsoft.com/office/drawing/2014/main" id="{A8DC2481-6D74-B1E5-FF1F-61B794FB2AD6}"/>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129" name="Straight Arrow Connector 128">
              <a:extLst>
                <a:ext uri="{FF2B5EF4-FFF2-40B4-BE49-F238E27FC236}">
                  <a16:creationId xmlns:a16="http://schemas.microsoft.com/office/drawing/2014/main" id="{B72932AB-03F7-CDDF-7775-DDD78750635F}"/>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Multiply 94">
            <a:extLst>
              <a:ext uri="{FF2B5EF4-FFF2-40B4-BE49-F238E27FC236}">
                <a16:creationId xmlns:a16="http://schemas.microsoft.com/office/drawing/2014/main" id="{48284D16-E91F-97FA-D5A0-68E95B330615}"/>
              </a:ext>
            </a:extLst>
          </p:cNvPr>
          <p:cNvSpPr/>
          <p:nvPr/>
        </p:nvSpPr>
        <p:spPr bwMode="auto">
          <a:xfrm>
            <a:off x="4873553" y="4968839"/>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133" name="Group 132">
            <a:extLst>
              <a:ext uri="{FF2B5EF4-FFF2-40B4-BE49-F238E27FC236}">
                <a16:creationId xmlns:a16="http://schemas.microsoft.com/office/drawing/2014/main" id="{A74A285B-F22C-2DA7-AF6C-F2BCB195488E}"/>
              </a:ext>
            </a:extLst>
          </p:cNvPr>
          <p:cNvGrpSpPr/>
          <p:nvPr/>
        </p:nvGrpSpPr>
        <p:grpSpPr>
          <a:xfrm>
            <a:off x="5454401" y="2252685"/>
            <a:ext cx="3157442" cy="1603539"/>
            <a:chOff x="5392250" y="4153189"/>
            <a:chExt cx="3157442" cy="1603539"/>
          </a:xfrm>
        </p:grpSpPr>
        <p:cxnSp>
          <p:nvCxnSpPr>
            <p:cNvPr id="86" name="Straight Arrow Connector 85">
              <a:extLst>
                <a:ext uri="{FF2B5EF4-FFF2-40B4-BE49-F238E27FC236}">
                  <a16:creationId xmlns:a16="http://schemas.microsoft.com/office/drawing/2014/main" id="{2202819D-867F-5B9C-0F25-2A5E3F62E22A}"/>
                </a:ext>
              </a:extLst>
            </p:cNvPr>
            <p:cNvCxnSpPr/>
            <p:nvPr/>
          </p:nvCxnSpPr>
          <p:spPr bwMode="auto">
            <a:xfrm flipH="1">
              <a:off x="5392250" y="4153189"/>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2" name="Group 131">
              <a:extLst>
                <a:ext uri="{FF2B5EF4-FFF2-40B4-BE49-F238E27FC236}">
                  <a16:creationId xmlns:a16="http://schemas.microsoft.com/office/drawing/2014/main" id="{CD64D013-1629-1043-B6F5-09D424D82E1D}"/>
                </a:ext>
              </a:extLst>
            </p:cNvPr>
            <p:cNvGrpSpPr/>
            <p:nvPr/>
          </p:nvGrpSpPr>
          <p:grpSpPr>
            <a:xfrm>
              <a:off x="5410582" y="4743446"/>
              <a:ext cx="2846185" cy="1013282"/>
              <a:chOff x="5410582" y="4743446"/>
              <a:chExt cx="2846185" cy="1013282"/>
            </a:xfrm>
          </p:grpSpPr>
          <p:grpSp>
            <p:nvGrpSpPr>
              <p:cNvPr id="90" name="Group 89">
                <a:extLst>
                  <a:ext uri="{FF2B5EF4-FFF2-40B4-BE49-F238E27FC236}">
                    <a16:creationId xmlns:a16="http://schemas.microsoft.com/office/drawing/2014/main" id="{59B31EDD-C71B-FABF-A63C-CAD131EF752E}"/>
                  </a:ext>
                </a:extLst>
              </p:cNvPr>
              <p:cNvGrpSpPr/>
              <p:nvPr/>
            </p:nvGrpSpPr>
            <p:grpSpPr>
              <a:xfrm>
                <a:off x="5957099" y="5038445"/>
                <a:ext cx="2299668" cy="279396"/>
                <a:chOff x="2981436" y="2283870"/>
                <a:chExt cx="2299668" cy="279396"/>
              </a:xfrm>
            </p:grpSpPr>
            <p:sp>
              <p:nvSpPr>
                <p:cNvPr id="114" name="TextBox 113">
                  <a:extLst>
                    <a:ext uri="{FF2B5EF4-FFF2-40B4-BE49-F238E27FC236}">
                      <a16:creationId xmlns:a16="http://schemas.microsoft.com/office/drawing/2014/main" id="{97576E6F-B4C8-9D59-D725-C4043B935232}"/>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15" name="TextBox 114">
                  <a:extLst>
                    <a:ext uri="{FF2B5EF4-FFF2-40B4-BE49-F238E27FC236}">
                      <a16:creationId xmlns:a16="http://schemas.microsoft.com/office/drawing/2014/main" id="{DBFF1177-DD96-4237-00F0-5DF91D12D643}"/>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16" name="TextBox 115">
                  <a:extLst>
                    <a:ext uri="{FF2B5EF4-FFF2-40B4-BE49-F238E27FC236}">
                      <a16:creationId xmlns:a16="http://schemas.microsoft.com/office/drawing/2014/main" id="{44732208-0FC7-1884-718C-322BFCE4040B}"/>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17" name="TextBox 116">
                  <a:extLst>
                    <a:ext uri="{FF2B5EF4-FFF2-40B4-BE49-F238E27FC236}">
                      <a16:creationId xmlns:a16="http://schemas.microsoft.com/office/drawing/2014/main" id="{41BEC94C-F786-6DC1-EE34-8399E6D43C3B}"/>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18" name="TextBox 117">
                  <a:extLst>
                    <a:ext uri="{FF2B5EF4-FFF2-40B4-BE49-F238E27FC236}">
                      <a16:creationId xmlns:a16="http://schemas.microsoft.com/office/drawing/2014/main" id="{089B8C98-B202-313C-2098-56808983A63F}"/>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91" name="Group 90">
                <a:extLst>
                  <a:ext uri="{FF2B5EF4-FFF2-40B4-BE49-F238E27FC236}">
                    <a16:creationId xmlns:a16="http://schemas.microsoft.com/office/drawing/2014/main" id="{FBF1DE06-0736-05C6-8ECB-8EB871EA8E20}"/>
                  </a:ext>
                </a:extLst>
              </p:cNvPr>
              <p:cNvGrpSpPr/>
              <p:nvPr/>
            </p:nvGrpSpPr>
            <p:grpSpPr>
              <a:xfrm>
                <a:off x="7397745" y="4775273"/>
                <a:ext cx="313989" cy="213009"/>
                <a:chOff x="6934200" y="2149191"/>
                <a:chExt cx="313989" cy="213009"/>
              </a:xfrm>
            </p:grpSpPr>
            <p:cxnSp>
              <p:nvCxnSpPr>
                <p:cNvPr id="112" name="Straight Connector 111">
                  <a:extLst>
                    <a:ext uri="{FF2B5EF4-FFF2-40B4-BE49-F238E27FC236}">
                      <a16:creationId xmlns:a16="http://schemas.microsoft.com/office/drawing/2014/main" id="{90D07BB6-A3FD-73B7-44C7-D78D08357981}"/>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189277AF-6E69-54EA-254A-48CDE2EB65F9}"/>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Group 91">
                <a:extLst>
                  <a:ext uri="{FF2B5EF4-FFF2-40B4-BE49-F238E27FC236}">
                    <a16:creationId xmlns:a16="http://schemas.microsoft.com/office/drawing/2014/main" id="{A7E07633-1B8E-4667-E801-883A0C514C26}"/>
                  </a:ext>
                </a:extLst>
              </p:cNvPr>
              <p:cNvGrpSpPr/>
              <p:nvPr/>
            </p:nvGrpSpPr>
            <p:grpSpPr>
              <a:xfrm>
                <a:off x="6912876" y="4789204"/>
                <a:ext cx="313989" cy="213009"/>
                <a:chOff x="6934200" y="2149191"/>
                <a:chExt cx="313989" cy="213009"/>
              </a:xfrm>
            </p:grpSpPr>
            <p:cxnSp>
              <p:nvCxnSpPr>
                <p:cNvPr id="110" name="Straight Connector 109">
                  <a:extLst>
                    <a:ext uri="{FF2B5EF4-FFF2-40B4-BE49-F238E27FC236}">
                      <a16:creationId xmlns:a16="http://schemas.microsoft.com/office/drawing/2014/main" id="{FFDA2711-C5F2-DD11-7C58-1EFAF6DEF3E8}"/>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AF90D833-EFFB-EEB6-DE9F-7BD4BD36E84E}"/>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oup 92">
                <a:extLst>
                  <a:ext uri="{FF2B5EF4-FFF2-40B4-BE49-F238E27FC236}">
                    <a16:creationId xmlns:a16="http://schemas.microsoft.com/office/drawing/2014/main" id="{B40EEA27-B12F-0E54-6A3D-F8560267016C}"/>
                  </a:ext>
                </a:extLst>
              </p:cNvPr>
              <p:cNvGrpSpPr/>
              <p:nvPr/>
            </p:nvGrpSpPr>
            <p:grpSpPr>
              <a:xfrm>
                <a:off x="6495207" y="4789203"/>
                <a:ext cx="313989" cy="213009"/>
                <a:chOff x="6934200" y="2149191"/>
                <a:chExt cx="313989" cy="213009"/>
              </a:xfrm>
            </p:grpSpPr>
            <p:cxnSp>
              <p:nvCxnSpPr>
                <p:cNvPr id="108" name="Straight Connector 107">
                  <a:extLst>
                    <a:ext uri="{FF2B5EF4-FFF2-40B4-BE49-F238E27FC236}">
                      <a16:creationId xmlns:a16="http://schemas.microsoft.com/office/drawing/2014/main" id="{E4D81D6B-2D93-382A-0C4D-66288D59C7C8}"/>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CFA5D21D-7614-29F0-59C6-95033F559BF7}"/>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oup 93">
                <a:extLst>
                  <a:ext uri="{FF2B5EF4-FFF2-40B4-BE49-F238E27FC236}">
                    <a16:creationId xmlns:a16="http://schemas.microsoft.com/office/drawing/2014/main" id="{730A7D7F-DCFC-4C35-3693-C433F1E1E899}"/>
                  </a:ext>
                </a:extLst>
              </p:cNvPr>
              <p:cNvGrpSpPr/>
              <p:nvPr/>
            </p:nvGrpSpPr>
            <p:grpSpPr>
              <a:xfrm>
                <a:off x="6088912" y="4775273"/>
                <a:ext cx="313989" cy="213009"/>
                <a:chOff x="6934200" y="2149191"/>
                <a:chExt cx="313989" cy="213009"/>
              </a:xfrm>
            </p:grpSpPr>
            <p:cxnSp>
              <p:nvCxnSpPr>
                <p:cNvPr id="106" name="Straight Connector 105">
                  <a:extLst>
                    <a:ext uri="{FF2B5EF4-FFF2-40B4-BE49-F238E27FC236}">
                      <a16:creationId xmlns:a16="http://schemas.microsoft.com/office/drawing/2014/main" id="{15972B71-3BB7-C195-CFCE-B2909352BFBD}"/>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a:extLst>
                    <a:ext uri="{FF2B5EF4-FFF2-40B4-BE49-F238E27FC236}">
                      <a16:creationId xmlns:a16="http://schemas.microsoft.com/office/drawing/2014/main" id="{386CF2AA-8EB1-430C-89FE-98EBC57C59DC}"/>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6" name="TextBox 95">
                <a:extLst>
                  <a:ext uri="{FF2B5EF4-FFF2-40B4-BE49-F238E27FC236}">
                    <a16:creationId xmlns:a16="http://schemas.microsoft.com/office/drawing/2014/main" id="{7AD7BC90-8D18-4BFF-844A-D6943CB1392F}"/>
                  </a:ext>
                </a:extLst>
              </p:cNvPr>
              <p:cNvSpPr txBox="1"/>
              <p:nvPr/>
            </p:nvSpPr>
            <p:spPr>
              <a:xfrm>
                <a:off x="6709351" y="5448951"/>
                <a:ext cx="856325" cy="307777"/>
              </a:xfrm>
              <a:prstGeom prst="rect">
                <a:avLst/>
              </a:prstGeom>
              <a:noFill/>
            </p:spPr>
            <p:txBody>
              <a:bodyPr wrap="none" rtlCol="0">
                <a:spAutoFit/>
              </a:bodyPr>
              <a:lstStyle/>
              <a:p>
                <a:r>
                  <a:rPr lang="en-US" sz="1400" dirty="0"/>
                  <a:t>(SFD 32)</a:t>
                </a:r>
              </a:p>
            </p:txBody>
          </p:sp>
          <p:sp>
            <p:nvSpPr>
              <p:cNvPr id="97" name="Summing Junction 96">
                <a:extLst>
                  <a:ext uri="{FF2B5EF4-FFF2-40B4-BE49-F238E27FC236}">
                    <a16:creationId xmlns:a16="http://schemas.microsoft.com/office/drawing/2014/main" id="{ECF10232-5CE8-B658-9C0D-038485AE1DCC}"/>
                  </a:ext>
                </a:extLst>
              </p:cNvPr>
              <p:cNvSpPr/>
              <p:nvPr/>
            </p:nvSpPr>
            <p:spPr bwMode="auto">
              <a:xfrm>
                <a:off x="7849024" y="474344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0" name="TextBox 99">
                <a:extLst>
                  <a:ext uri="{FF2B5EF4-FFF2-40B4-BE49-F238E27FC236}">
                    <a16:creationId xmlns:a16="http://schemas.microsoft.com/office/drawing/2014/main" id="{E1E2544C-2566-05F0-6505-A931A9685992}"/>
                  </a:ext>
                </a:extLst>
              </p:cNvPr>
              <p:cNvSpPr txBox="1"/>
              <p:nvPr/>
            </p:nvSpPr>
            <p:spPr>
              <a:xfrm>
                <a:off x="5410582" y="5038830"/>
                <a:ext cx="585417" cy="261610"/>
              </a:xfrm>
              <a:prstGeom prst="rect">
                <a:avLst/>
              </a:prstGeom>
              <a:noFill/>
            </p:spPr>
            <p:txBody>
              <a:bodyPr wrap="none" rtlCol="0">
                <a:spAutoFit/>
              </a:bodyPr>
              <a:lstStyle/>
              <a:p>
                <a:r>
                  <a:rPr lang="en-US" sz="1100" dirty="0"/>
                  <a:t>RDMS</a:t>
                </a:r>
              </a:p>
            </p:txBody>
          </p:sp>
        </p:grpSp>
      </p:grpSp>
      <p:cxnSp>
        <p:nvCxnSpPr>
          <p:cNvPr id="85" name="Straight Arrow Connector 84">
            <a:extLst>
              <a:ext uri="{FF2B5EF4-FFF2-40B4-BE49-F238E27FC236}">
                <a16:creationId xmlns:a16="http://schemas.microsoft.com/office/drawing/2014/main" id="{52904122-0D43-59F7-B350-F5DC08AF3A14}"/>
              </a:ext>
            </a:extLst>
          </p:cNvPr>
          <p:cNvCxnSpPr/>
          <p:nvPr/>
        </p:nvCxnSpPr>
        <p:spPr bwMode="auto">
          <a:xfrm>
            <a:off x="5425247" y="4516440"/>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 name="Group 86">
            <a:extLst>
              <a:ext uri="{FF2B5EF4-FFF2-40B4-BE49-F238E27FC236}">
                <a16:creationId xmlns:a16="http://schemas.microsoft.com/office/drawing/2014/main" id="{D0D176C6-EF85-DBBF-E8B5-92AADA0086AF}"/>
              </a:ext>
            </a:extLst>
          </p:cNvPr>
          <p:cNvGrpSpPr/>
          <p:nvPr/>
        </p:nvGrpSpPr>
        <p:grpSpPr>
          <a:xfrm>
            <a:off x="5853546" y="5298443"/>
            <a:ext cx="2299668" cy="279396"/>
            <a:chOff x="2981436" y="2283870"/>
            <a:chExt cx="2299668" cy="279396"/>
          </a:xfrm>
        </p:grpSpPr>
        <p:sp>
          <p:nvSpPr>
            <p:cNvPr id="123" name="TextBox 122">
              <a:extLst>
                <a:ext uri="{FF2B5EF4-FFF2-40B4-BE49-F238E27FC236}">
                  <a16:creationId xmlns:a16="http://schemas.microsoft.com/office/drawing/2014/main" id="{CDA31EF5-BF92-270E-B94F-CAE8260906CE}"/>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24" name="TextBox 123">
              <a:extLst>
                <a:ext uri="{FF2B5EF4-FFF2-40B4-BE49-F238E27FC236}">
                  <a16:creationId xmlns:a16="http://schemas.microsoft.com/office/drawing/2014/main" id="{61F73A95-122E-10F9-4CEB-781C9E374B38}"/>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25" name="TextBox 124">
              <a:extLst>
                <a:ext uri="{FF2B5EF4-FFF2-40B4-BE49-F238E27FC236}">
                  <a16:creationId xmlns:a16="http://schemas.microsoft.com/office/drawing/2014/main" id="{E56DA124-56DF-971A-48B4-EF1B29555F98}"/>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26" name="TextBox 125">
              <a:extLst>
                <a:ext uri="{FF2B5EF4-FFF2-40B4-BE49-F238E27FC236}">
                  <a16:creationId xmlns:a16="http://schemas.microsoft.com/office/drawing/2014/main" id="{3D77F488-BA37-15E9-C59D-A6D0CC2CFCFA}"/>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27" name="TextBox 126">
              <a:extLst>
                <a:ext uri="{FF2B5EF4-FFF2-40B4-BE49-F238E27FC236}">
                  <a16:creationId xmlns:a16="http://schemas.microsoft.com/office/drawing/2014/main" id="{C551316E-1750-C5DC-BE13-8526C026C8D7}"/>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sp>
        <p:nvSpPr>
          <p:cNvPr id="99" name="TextBox 98">
            <a:extLst>
              <a:ext uri="{FF2B5EF4-FFF2-40B4-BE49-F238E27FC236}">
                <a16:creationId xmlns:a16="http://schemas.microsoft.com/office/drawing/2014/main" id="{509683A4-7421-588B-9C11-9003175ACEC9}"/>
              </a:ext>
            </a:extLst>
          </p:cNvPr>
          <p:cNvSpPr txBox="1"/>
          <p:nvPr/>
        </p:nvSpPr>
        <p:spPr>
          <a:xfrm>
            <a:off x="5337699" y="5283268"/>
            <a:ext cx="577402" cy="261610"/>
          </a:xfrm>
          <a:prstGeom prst="rect">
            <a:avLst/>
          </a:prstGeom>
          <a:noFill/>
        </p:spPr>
        <p:txBody>
          <a:bodyPr wrap="none" rtlCol="0">
            <a:spAutoFit/>
          </a:bodyPr>
          <a:lstStyle/>
          <a:p>
            <a:r>
              <a:rPr lang="en-US" sz="1100" dirty="0"/>
              <a:t>TDMS</a:t>
            </a:r>
          </a:p>
        </p:txBody>
      </p:sp>
      <p:sp>
        <p:nvSpPr>
          <p:cNvPr id="101" name="Summing Junction 100">
            <a:extLst>
              <a:ext uri="{FF2B5EF4-FFF2-40B4-BE49-F238E27FC236}">
                <a16:creationId xmlns:a16="http://schemas.microsoft.com/office/drawing/2014/main" id="{BAEA51BD-4D65-2DB8-CD18-E76C898EA96C}"/>
              </a:ext>
            </a:extLst>
          </p:cNvPr>
          <p:cNvSpPr/>
          <p:nvPr/>
        </p:nvSpPr>
        <p:spPr bwMode="auto">
          <a:xfrm>
            <a:off x="7727313" y="498957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2" name="Summing Junction 101">
            <a:extLst>
              <a:ext uri="{FF2B5EF4-FFF2-40B4-BE49-F238E27FC236}">
                <a16:creationId xmlns:a16="http://schemas.microsoft.com/office/drawing/2014/main" id="{4C57D66E-C353-2A28-AB39-733C3EBFB6C5}"/>
              </a:ext>
            </a:extLst>
          </p:cNvPr>
          <p:cNvSpPr/>
          <p:nvPr/>
        </p:nvSpPr>
        <p:spPr bwMode="auto">
          <a:xfrm>
            <a:off x="7255260" y="499617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3" name="Summing Junction 102">
            <a:extLst>
              <a:ext uri="{FF2B5EF4-FFF2-40B4-BE49-F238E27FC236}">
                <a16:creationId xmlns:a16="http://schemas.microsoft.com/office/drawing/2014/main" id="{DF2CBFC8-04F3-1257-49D2-9FDAEC16693E}"/>
              </a:ext>
            </a:extLst>
          </p:cNvPr>
          <p:cNvSpPr/>
          <p:nvPr/>
        </p:nvSpPr>
        <p:spPr bwMode="auto">
          <a:xfrm>
            <a:off x="6790422" y="499617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0" name="Multiply 129">
            <a:extLst>
              <a:ext uri="{FF2B5EF4-FFF2-40B4-BE49-F238E27FC236}">
                <a16:creationId xmlns:a16="http://schemas.microsoft.com/office/drawing/2014/main" id="{8DFBA929-6A38-E27A-2B2A-B80838EAC219}"/>
              </a:ext>
            </a:extLst>
          </p:cNvPr>
          <p:cNvSpPr/>
          <p:nvPr/>
        </p:nvSpPr>
        <p:spPr bwMode="auto">
          <a:xfrm>
            <a:off x="8692990" y="5012129"/>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4" name="Summing Junction 133">
            <a:extLst>
              <a:ext uri="{FF2B5EF4-FFF2-40B4-BE49-F238E27FC236}">
                <a16:creationId xmlns:a16="http://schemas.microsoft.com/office/drawing/2014/main" id="{7D7AC2FD-292C-E901-BDCB-9775177451AE}"/>
              </a:ext>
            </a:extLst>
          </p:cNvPr>
          <p:cNvSpPr/>
          <p:nvPr/>
        </p:nvSpPr>
        <p:spPr bwMode="auto">
          <a:xfrm>
            <a:off x="6354749" y="498957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5" name="Summing Junction 134">
            <a:extLst>
              <a:ext uri="{FF2B5EF4-FFF2-40B4-BE49-F238E27FC236}">
                <a16:creationId xmlns:a16="http://schemas.microsoft.com/office/drawing/2014/main" id="{B5120ED5-0745-65DB-E1A3-728AA808E53C}"/>
              </a:ext>
            </a:extLst>
          </p:cNvPr>
          <p:cNvSpPr/>
          <p:nvPr/>
        </p:nvSpPr>
        <p:spPr bwMode="auto">
          <a:xfrm>
            <a:off x="5889911" y="498957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6" name="TextBox 135">
            <a:extLst>
              <a:ext uri="{FF2B5EF4-FFF2-40B4-BE49-F238E27FC236}">
                <a16:creationId xmlns:a16="http://schemas.microsoft.com/office/drawing/2014/main" id="{5867C390-8D07-89CE-CF54-3C79F832E24F}"/>
              </a:ext>
            </a:extLst>
          </p:cNvPr>
          <p:cNvSpPr txBox="1"/>
          <p:nvPr/>
        </p:nvSpPr>
        <p:spPr>
          <a:xfrm>
            <a:off x="57492" y="1695160"/>
            <a:ext cx="1499385" cy="276999"/>
          </a:xfrm>
          <a:prstGeom prst="rect">
            <a:avLst/>
          </a:prstGeom>
          <a:noFill/>
        </p:spPr>
        <p:txBody>
          <a:bodyPr wrap="none" rtlCol="0">
            <a:spAutoFit/>
          </a:bodyPr>
          <a:lstStyle/>
          <a:p>
            <a:r>
              <a:rPr lang="en-US" dirty="0"/>
              <a:t>Wish list: {1.95, 7.8}</a:t>
            </a:r>
          </a:p>
        </p:txBody>
      </p:sp>
      <p:sp>
        <p:nvSpPr>
          <p:cNvPr id="137" name="TextBox 136">
            <a:extLst>
              <a:ext uri="{FF2B5EF4-FFF2-40B4-BE49-F238E27FC236}">
                <a16:creationId xmlns:a16="http://schemas.microsoft.com/office/drawing/2014/main" id="{3CB029DB-3E24-B350-43C9-C74595667931}"/>
              </a:ext>
            </a:extLst>
          </p:cNvPr>
          <p:cNvSpPr txBox="1"/>
          <p:nvPr/>
        </p:nvSpPr>
        <p:spPr>
          <a:xfrm>
            <a:off x="4784906" y="1637132"/>
            <a:ext cx="1499385" cy="276999"/>
          </a:xfrm>
          <a:prstGeom prst="rect">
            <a:avLst/>
          </a:prstGeom>
          <a:noFill/>
        </p:spPr>
        <p:txBody>
          <a:bodyPr wrap="none" rtlCol="0">
            <a:spAutoFit/>
          </a:bodyPr>
          <a:lstStyle/>
          <a:p>
            <a:r>
              <a:rPr lang="en-US" dirty="0"/>
              <a:t>Wish list: {1.95, 7.8}</a:t>
            </a:r>
          </a:p>
        </p:txBody>
      </p:sp>
      <p:cxnSp>
        <p:nvCxnSpPr>
          <p:cNvPr id="139" name="Straight Connector 138">
            <a:extLst>
              <a:ext uri="{FF2B5EF4-FFF2-40B4-BE49-F238E27FC236}">
                <a16:creationId xmlns:a16="http://schemas.microsoft.com/office/drawing/2014/main" id="{C158B3EB-B2A7-BB9A-89E8-56B7654C38C4}"/>
              </a:ext>
            </a:extLst>
          </p:cNvPr>
          <p:cNvCxnSpPr/>
          <p:nvPr/>
        </p:nvCxnSpPr>
        <p:spPr bwMode="auto">
          <a:xfrm>
            <a:off x="4572000" y="1449059"/>
            <a:ext cx="0" cy="4799341"/>
          </a:xfrm>
          <a:prstGeom prst="line">
            <a:avLst/>
          </a:prstGeom>
          <a:solidFill>
            <a:schemeClr val="accent1"/>
          </a:solidFill>
          <a:ln w="2222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a:extLst>
              <a:ext uri="{FF2B5EF4-FFF2-40B4-BE49-F238E27FC236}">
                <a16:creationId xmlns:a16="http://schemas.microsoft.com/office/drawing/2014/main" id="{C111AB7D-BAF4-7984-440C-3FCE9A49B6C6}"/>
              </a:ext>
            </a:extLst>
          </p:cNvPr>
          <p:cNvSpPr txBox="1"/>
          <p:nvPr/>
        </p:nvSpPr>
        <p:spPr>
          <a:xfrm>
            <a:off x="1600669" y="1464187"/>
            <a:ext cx="1383712" cy="276999"/>
          </a:xfrm>
          <a:prstGeom prst="rect">
            <a:avLst/>
          </a:prstGeom>
          <a:noFill/>
        </p:spPr>
        <p:txBody>
          <a:bodyPr wrap="none" rtlCol="0">
            <a:spAutoFit/>
          </a:bodyPr>
          <a:lstStyle/>
          <a:p>
            <a:r>
              <a:rPr lang="en-US" u="sng" dirty="0"/>
              <a:t>Current handshake </a:t>
            </a:r>
          </a:p>
        </p:txBody>
      </p:sp>
      <p:sp>
        <p:nvSpPr>
          <p:cNvPr id="141" name="TextBox 140">
            <a:extLst>
              <a:ext uri="{FF2B5EF4-FFF2-40B4-BE49-F238E27FC236}">
                <a16:creationId xmlns:a16="http://schemas.microsoft.com/office/drawing/2014/main" id="{B27BAD5D-75B2-FDC9-5C87-44EABECAB091}"/>
              </a:ext>
            </a:extLst>
          </p:cNvPr>
          <p:cNvSpPr txBox="1"/>
          <p:nvPr/>
        </p:nvSpPr>
        <p:spPr>
          <a:xfrm>
            <a:off x="5921195" y="1435878"/>
            <a:ext cx="1729961" cy="276999"/>
          </a:xfrm>
          <a:prstGeom prst="rect">
            <a:avLst/>
          </a:prstGeom>
          <a:noFill/>
        </p:spPr>
        <p:txBody>
          <a:bodyPr wrap="none" rtlCol="0">
            <a:spAutoFit/>
          </a:bodyPr>
          <a:lstStyle/>
          <a:p>
            <a:r>
              <a:rPr lang="en-US" u="sng" dirty="0"/>
              <a:t>Handshake with option 3</a:t>
            </a:r>
          </a:p>
        </p:txBody>
      </p:sp>
      <p:sp>
        <p:nvSpPr>
          <p:cNvPr id="142" name="TextBox 141">
            <a:extLst>
              <a:ext uri="{FF2B5EF4-FFF2-40B4-BE49-F238E27FC236}">
                <a16:creationId xmlns:a16="http://schemas.microsoft.com/office/drawing/2014/main" id="{804E91EC-7250-0CC3-F314-B60F2B7E841C}"/>
              </a:ext>
            </a:extLst>
          </p:cNvPr>
          <p:cNvSpPr txBox="1"/>
          <p:nvPr/>
        </p:nvSpPr>
        <p:spPr>
          <a:xfrm>
            <a:off x="5173837" y="5827944"/>
            <a:ext cx="3463705" cy="276999"/>
          </a:xfrm>
          <a:prstGeom prst="rect">
            <a:avLst/>
          </a:prstGeom>
          <a:noFill/>
        </p:spPr>
        <p:txBody>
          <a:bodyPr wrap="none" rtlCol="0">
            <a:spAutoFit/>
          </a:bodyPr>
          <a:lstStyle/>
          <a:p>
            <a:r>
              <a:rPr lang="en-US" b="1" dirty="0"/>
              <a:t>Both Tx and Rx aware of unsuccessful negotiation</a:t>
            </a:r>
          </a:p>
        </p:txBody>
      </p:sp>
      <p:sp>
        <p:nvSpPr>
          <p:cNvPr id="143" name="TextBox 142">
            <a:extLst>
              <a:ext uri="{FF2B5EF4-FFF2-40B4-BE49-F238E27FC236}">
                <a16:creationId xmlns:a16="http://schemas.microsoft.com/office/drawing/2014/main" id="{5B471DED-B849-D89B-7A7F-05884CD06E49}"/>
              </a:ext>
            </a:extLst>
          </p:cNvPr>
          <p:cNvSpPr txBox="1"/>
          <p:nvPr/>
        </p:nvSpPr>
        <p:spPr>
          <a:xfrm>
            <a:off x="1049555" y="5830642"/>
            <a:ext cx="2778774" cy="276999"/>
          </a:xfrm>
          <a:prstGeom prst="rect">
            <a:avLst/>
          </a:prstGeom>
          <a:noFill/>
        </p:spPr>
        <p:txBody>
          <a:bodyPr wrap="none" rtlCol="0">
            <a:spAutoFit/>
          </a:bodyPr>
          <a:lstStyle/>
          <a:p>
            <a:r>
              <a:rPr lang="en-US" b="1" dirty="0"/>
              <a:t>Rx unaware of unsuccessful negotiation</a:t>
            </a:r>
          </a:p>
        </p:txBody>
      </p:sp>
    </p:spTree>
    <p:extLst>
      <p:ext uri="{BB962C8B-B14F-4D97-AF65-F5344CB8AC3E}">
        <p14:creationId xmlns:p14="http://schemas.microsoft.com/office/powerpoint/2010/main" val="143711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D6B56-B089-C87A-D597-7E44C07C5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26490-593B-8DC9-6C25-51EEFCA2C1FC}"/>
              </a:ext>
            </a:extLst>
          </p:cNvPr>
          <p:cNvSpPr>
            <a:spLocks noGrp="1"/>
          </p:cNvSpPr>
          <p:nvPr>
            <p:ph type="title"/>
          </p:nvPr>
        </p:nvSpPr>
        <p:spPr>
          <a:xfrm>
            <a:off x="229732" y="609600"/>
            <a:ext cx="8685668" cy="881838"/>
          </a:xfrm>
        </p:spPr>
        <p:txBody>
          <a:bodyPr/>
          <a:lstStyle/>
          <a:p>
            <a:r>
              <a:rPr lang="en-US" sz="3200" dirty="0"/>
              <a:t>Unsuccessful negotiation: Unsupported Sync PSR </a:t>
            </a:r>
            <a:r>
              <a:rPr lang="en-US" sz="2800" dirty="0"/>
              <a:t>(</a:t>
            </a:r>
            <a:r>
              <a:rPr lang="en-US" sz="2800" dirty="0">
                <a:solidFill>
                  <a:srgbClr val="FF0000"/>
                </a:solidFill>
              </a:rPr>
              <a:t>Revisit using Option 3</a:t>
            </a:r>
            <a:r>
              <a:rPr lang="en-US" sz="2800" dirty="0"/>
              <a:t>)</a:t>
            </a:r>
            <a:endParaRPr lang="en-US" sz="3200" dirty="0"/>
          </a:p>
        </p:txBody>
      </p:sp>
      <p:sp>
        <p:nvSpPr>
          <p:cNvPr id="3" name="Content Placeholder 2">
            <a:extLst>
              <a:ext uri="{FF2B5EF4-FFF2-40B4-BE49-F238E27FC236}">
                <a16:creationId xmlns:a16="http://schemas.microsoft.com/office/drawing/2014/main" id="{98743B0C-E7C2-19CC-581D-2D9F49365D74}"/>
              </a:ext>
            </a:extLst>
          </p:cNvPr>
          <p:cNvSpPr>
            <a:spLocks noGrp="1"/>
          </p:cNvSpPr>
          <p:nvPr>
            <p:ph idx="1"/>
          </p:nvPr>
        </p:nvSpPr>
        <p:spPr>
          <a:xfrm>
            <a:off x="131009" y="1449059"/>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15C10E59-61FA-7E92-2D16-3E7751111858}"/>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B90F821D-C5E6-059D-1C3D-BC60622E98AF}"/>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17</a:t>
            </a:fld>
            <a:endParaRPr lang="en-US" altLang="en-US" dirty="0"/>
          </a:p>
        </p:txBody>
      </p:sp>
      <p:sp>
        <p:nvSpPr>
          <p:cNvPr id="10" name="Date Placeholder 1">
            <a:extLst>
              <a:ext uri="{FF2B5EF4-FFF2-40B4-BE49-F238E27FC236}">
                <a16:creationId xmlns:a16="http://schemas.microsoft.com/office/drawing/2014/main" id="{B5E4E097-390D-67BF-B6BC-235898AA8C59}"/>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2" name="Rectangle 7">
            <a:extLst>
              <a:ext uri="{FF2B5EF4-FFF2-40B4-BE49-F238E27FC236}">
                <a16:creationId xmlns:a16="http://schemas.microsoft.com/office/drawing/2014/main" id="{F819AC22-1CB9-BF0F-6B10-4C2C95DB4556}"/>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cxnSp>
        <p:nvCxnSpPr>
          <p:cNvPr id="80" name="Straight Connector 79">
            <a:extLst>
              <a:ext uri="{FF2B5EF4-FFF2-40B4-BE49-F238E27FC236}">
                <a16:creationId xmlns:a16="http://schemas.microsoft.com/office/drawing/2014/main" id="{5014956E-3323-60BC-EA29-9D3BC64D251F}"/>
              </a:ext>
            </a:extLst>
          </p:cNvPr>
          <p:cNvCxnSpPr/>
          <p:nvPr/>
        </p:nvCxnSpPr>
        <p:spPr bwMode="auto">
          <a:xfrm>
            <a:off x="5349292" y="211860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a:extLst>
              <a:ext uri="{FF2B5EF4-FFF2-40B4-BE49-F238E27FC236}">
                <a16:creationId xmlns:a16="http://schemas.microsoft.com/office/drawing/2014/main" id="{FFBF8CDE-FE9F-687B-6B2E-7F51F45BEDBE}"/>
              </a:ext>
            </a:extLst>
          </p:cNvPr>
          <p:cNvCxnSpPr/>
          <p:nvPr/>
        </p:nvCxnSpPr>
        <p:spPr bwMode="auto">
          <a:xfrm>
            <a:off x="8645885" y="2201372"/>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a:extLst>
              <a:ext uri="{FF2B5EF4-FFF2-40B4-BE49-F238E27FC236}">
                <a16:creationId xmlns:a16="http://schemas.microsoft.com/office/drawing/2014/main" id="{0BB5F3B4-1D41-377F-BDFF-DC1FC3CA6D3E}"/>
              </a:ext>
            </a:extLst>
          </p:cNvPr>
          <p:cNvSpPr txBox="1"/>
          <p:nvPr/>
        </p:nvSpPr>
        <p:spPr>
          <a:xfrm>
            <a:off x="5163985" y="1783872"/>
            <a:ext cx="370614" cy="400110"/>
          </a:xfrm>
          <a:prstGeom prst="rect">
            <a:avLst/>
          </a:prstGeom>
          <a:noFill/>
        </p:spPr>
        <p:txBody>
          <a:bodyPr wrap="none" rtlCol="0">
            <a:spAutoFit/>
          </a:bodyPr>
          <a:lstStyle/>
          <a:p>
            <a:r>
              <a:rPr lang="en-US" sz="2000" b="1" dirty="0"/>
              <a:t>A</a:t>
            </a:r>
          </a:p>
        </p:txBody>
      </p:sp>
      <p:sp>
        <p:nvSpPr>
          <p:cNvPr id="83" name="TextBox 82">
            <a:extLst>
              <a:ext uri="{FF2B5EF4-FFF2-40B4-BE49-F238E27FC236}">
                <a16:creationId xmlns:a16="http://schemas.microsoft.com/office/drawing/2014/main" id="{7AEF7612-2DB1-CEC3-73F2-B20B46CF627B}"/>
              </a:ext>
            </a:extLst>
          </p:cNvPr>
          <p:cNvSpPr txBox="1"/>
          <p:nvPr/>
        </p:nvSpPr>
        <p:spPr>
          <a:xfrm>
            <a:off x="8460578" y="1852575"/>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C8A45DE5-A01B-FCEE-FC51-CE9BBB120E46}"/>
              </a:ext>
            </a:extLst>
          </p:cNvPr>
          <p:cNvGrpSpPr/>
          <p:nvPr/>
        </p:nvGrpSpPr>
        <p:grpSpPr>
          <a:xfrm>
            <a:off x="6511837" y="1951989"/>
            <a:ext cx="848566" cy="400110"/>
            <a:chOff x="3558879" y="1171811"/>
            <a:chExt cx="848566" cy="400110"/>
          </a:xfrm>
        </p:grpSpPr>
        <p:sp>
          <p:nvSpPr>
            <p:cNvPr id="128" name="TextBox 127">
              <a:extLst>
                <a:ext uri="{FF2B5EF4-FFF2-40B4-BE49-F238E27FC236}">
                  <a16:creationId xmlns:a16="http://schemas.microsoft.com/office/drawing/2014/main" id="{16804716-6F81-2A81-713E-A2795609DB1A}"/>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129" name="Straight Arrow Connector 128">
              <a:extLst>
                <a:ext uri="{FF2B5EF4-FFF2-40B4-BE49-F238E27FC236}">
                  <a16:creationId xmlns:a16="http://schemas.microsoft.com/office/drawing/2014/main" id="{F9A25313-C61D-1087-7B9E-DA4E5BE9A8C5}"/>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Multiply 94">
            <a:extLst>
              <a:ext uri="{FF2B5EF4-FFF2-40B4-BE49-F238E27FC236}">
                <a16:creationId xmlns:a16="http://schemas.microsoft.com/office/drawing/2014/main" id="{BABB7AC7-A48B-E52D-7DFB-A92A67468C20}"/>
              </a:ext>
            </a:extLst>
          </p:cNvPr>
          <p:cNvSpPr/>
          <p:nvPr/>
        </p:nvSpPr>
        <p:spPr bwMode="auto">
          <a:xfrm>
            <a:off x="4873553" y="4968839"/>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85" name="Straight Arrow Connector 84">
            <a:extLst>
              <a:ext uri="{FF2B5EF4-FFF2-40B4-BE49-F238E27FC236}">
                <a16:creationId xmlns:a16="http://schemas.microsoft.com/office/drawing/2014/main" id="{48DD7238-4CB0-B62A-87B3-462FB4EB8405}"/>
              </a:ext>
            </a:extLst>
          </p:cNvPr>
          <p:cNvCxnSpPr/>
          <p:nvPr/>
        </p:nvCxnSpPr>
        <p:spPr bwMode="auto">
          <a:xfrm>
            <a:off x="5425247" y="4516440"/>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 name="Group 86">
            <a:extLst>
              <a:ext uri="{FF2B5EF4-FFF2-40B4-BE49-F238E27FC236}">
                <a16:creationId xmlns:a16="http://schemas.microsoft.com/office/drawing/2014/main" id="{9980DACE-6D69-B8AB-CEAB-13C7F69EF3B7}"/>
              </a:ext>
            </a:extLst>
          </p:cNvPr>
          <p:cNvGrpSpPr/>
          <p:nvPr/>
        </p:nvGrpSpPr>
        <p:grpSpPr>
          <a:xfrm>
            <a:off x="5853546" y="5298443"/>
            <a:ext cx="2299668" cy="279396"/>
            <a:chOff x="2981436" y="2283870"/>
            <a:chExt cx="2299668" cy="279396"/>
          </a:xfrm>
        </p:grpSpPr>
        <p:sp>
          <p:nvSpPr>
            <p:cNvPr id="123" name="TextBox 122">
              <a:extLst>
                <a:ext uri="{FF2B5EF4-FFF2-40B4-BE49-F238E27FC236}">
                  <a16:creationId xmlns:a16="http://schemas.microsoft.com/office/drawing/2014/main" id="{0A3987B0-9BAD-A14D-BC60-D266DC8BE605}"/>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24" name="TextBox 123">
              <a:extLst>
                <a:ext uri="{FF2B5EF4-FFF2-40B4-BE49-F238E27FC236}">
                  <a16:creationId xmlns:a16="http://schemas.microsoft.com/office/drawing/2014/main" id="{E60E86E0-DFCE-504E-411C-7C17C0394CD1}"/>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25" name="TextBox 124">
              <a:extLst>
                <a:ext uri="{FF2B5EF4-FFF2-40B4-BE49-F238E27FC236}">
                  <a16:creationId xmlns:a16="http://schemas.microsoft.com/office/drawing/2014/main" id="{C31B18FD-CAFA-2A41-EFAB-7A80CBF4ECA6}"/>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26" name="TextBox 125">
              <a:extLst>
                <a:ext uri="{FF2B5EF4-FFF2-40B4-BE49-F238E27FC236}">
                  <a16:creationId xmlns:a16="http://schemas.microsoft.com/office/drawing/2014/main" id="{D45795B1-C0C6-9B67-EDEA-719F241D973D}"/>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27" name="TextBox 126">
              <a:extLst>
                <a:ext uri="{FF2B5EF4-FFF2-40B4-BE49-F238E27FC236}">
                  <a16:creationId xmlns:a16="http://schemas.microsoft.com/office/drawing/2014/main" id="{AB717A66-BAFB-5889-6264-660EB09A4EB5}"/>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sp>
        <p:nvSpPr>
          <p:cNvPr id="99" name="TextBox 98">
            <a:extLst>
              <a:ext uri="{FF2B5EF4-FFF2-40B4-BE49-F238E27FC236}">
                <a16:creationId xmlns:a16="http://schemas.microsoft.com/office/drawing/2014/main" id="{164096E8-DD9C-4893-42F2-E7511C66D9D1}"/>
              </a:ext>
            </a:extLst>
          </p:cNvPr>
          <p:cNvSpPr txBox="1"/>
          <p:nvPr/>
        </p:nvSpPr>
        <p:spPr>
          <a:xfrm>
            <a:off x="5337699" y="5283268"/>
            <a:ext cx="577402" cy="261610"/>
          </a:xfrm>
          <a:prstGeom prst="rect">
            <a:avLst/>
          </a:prstGeom>
          <a:noFill/>
        </p:spPr>
        <p:txBody>
          <a:bodyPr wrap="none" rtlCol="0">
            <a:spAutoFit/>
          </a:bodyPr>
          <a:lstStyle/>
          <a:p>
            <a:r>
              <a:rPr lang="en-US" sz="1100" dirty="0"/>
              <a:t>TDMS</a:t>
            </a:r>
          </a:p>
        </p:txBody>
      </p:sp>
      <p:sp>
        <p:nvSpPr>
          <p:cNvPr id="101" name="Summing Junction 100">
            <a:extLst>
              <a:ext uri="{FF2B5EF4-FFF2-40B4-BE49-F238E27FC236}">
                <a16:creationId xmlns:a16="http://schemas.microsoft.com/office/drawing/2014/main" id="{2FADC044-7C9A-953C-9D7A-1342BA1F547D}"/>
              </a:ext>
            </a:extLst>
          </p:cNvPr>
          <p:cNvSpPr/>
          <p:nvPr/>
        </p:nvSpPr>
        <p:spPr bwMode="auto">
          <a:xfrm>
            <a:off x="7727313" y="498957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2" name="Summing Junction 101">
            <a:extLst>
              <a:ext uri="{FF2B5EF4-FFF2-40B4-BE49-F238E27FC236}">
                <a16:creationId xmlns:a16="http://schemas.microsoft.com/office/drawing/2014/main" id="{263C47D0-F756-888F-81A7-E3CFDE58DF7C}"/>
              </a:ext>
            </a:extLst>
          </p:cNvPr>
          <p:cNvSpPr/>
          <p:nvPr/>
        </p:nvSpPr>
        <p:spPr bwMode="auto">
          <a:xfrm>
            <a:off x="7255260" y="499617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3" name="Summing Junction 102">
            <a:extLst>
              <a:ext uri="{FF2B5EF4-FFF2-40B4-BE49-F238E27FC236}">
                <a16:creationId xmlns:a16="http://schemas.microsoft.com/office/drawing/2014/main" id="{3E47CF0F-C989-D48C-3BD0-6952A0DC981A}"/>
              </a:ext>
            </a:extLst>
          </p:cNvPr>
          <p:cNvSpPr/>
          <p:nvPr/>
        </p:nvSpPr>
        <p:spPr bwMode="auto">
          <a:xfrm>
            <a:off x="6790422" y="499617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0" name="Multiply 129">
            <a:extLst>
              <a:ext uri="{FF2B5EF4-FFF2-40B4-BE49-F238E27FC236}">
                <a16:creationId xmlns:a16="http://schemas.microsoft.com/office/drawing/2014/main" id="{4A76D736-40FD-38E7-DE60-171C994D8BB9}"/>
              </a:ext>
            </a:extLst>
          </p:cNvPr>
          <p:cNvSpPr/>
          <p:nvPr/>
        </p:nvSpPr>
        <p:spPr bwMode="auto">
          <a:xfrm>
            <a:off x="8692990" y="5012129"/>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4" name="Summing Junction 133">
            <a:extLst>
              <a:ext uri="{FF2B5EF4-FFF2-40B4-BE49-F238E27FC236}">
                <a16:creationId xmlns:a16="http://schemas.microsoft.com/office/drawing/2014/main" id="{6E8A6FB6-106D-A51A-85D1-6D2598F243D4}"/>
              </a:ext>
            </a:extLst>
          </p:cNvPr>
          <p:cNvSpPr/>
          <p:nvPr/>
        </p:nvSpPr>
        <p:spPr bwMode="auto">
          <a:xfrm>
            <a:off x="6354749" y="498957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5" name="Summing Junction 134">
            <a:extLst>
              <a:ext uri="{FF2B5EF4-FFF2-40B4-BE49-F238E27FC236}">
                <a16:creationId xmlns:a16="http://schemas.microsoft.com/office/drawing/2014/main" id="{7D9D58C6-A3AB-520A-58E2-036484B628DD}"/>
              </a:ext>
            </a:extLst>
          </p:cNvPr>
          <p:cNvSpPr/>
          <p:nvPr/>
        </p:nvSpPr>
        <p:spPr bwMode="auto">
          <a:xfrm>
            <a:off x="5889911" y="498957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6" name="TextBox 135">
            <a:extLst>
              <a:ext uri="{FF2B5EF4-FFF2-40B4-BE49-F238E27FC236}">
                <a16:creationId xmlns:a16="http://schemas.microsoft.com/office/drawing/2014/main" id="{15C9496F-9145-A273-E7B8-71924857E585}"/>
              </a:ext>
            </a:extLst>
          </p:cNvPr>
          <p:cNvSpPr txBox="1"/>
          <p:nvPr/>
        </p:nvSpPr>
        <p:spPr>
          <a:xfrm>
            <a:off x="57492" y="1695160"/>
            <a:ext cx="1499385" cy="276999"/>
          </a:xfrm>
          <a:prstGeom prst="rect">
            <a:avLst/>
          </a:prstGeom>
          <a:noFill/>
        </p:spPr>
        <p:txBody>
          <a:bodyPr wrap="none" rtlCol="0">
            <a:spAutoFit/>
          </a:bodyPr>
          <a:lstStyle/>
          <a:p>
            <a:r>
              <a:rPr lang="en-US" dirty="0"/>
              <a:t>Wish list: {1.95, 7.8}</a:t>
            </a:r>
          </a:p>
        </p:txBody>
      </p:sp>
      <p:sp>
        <p:nvSpPr>
          <p:cNvPr id="137" name="TextBox 136">
            <a:extLst>
              <a:ext uri="{FF2B5EF4-FFF2-40B4-BE49-F238E27FC236}">
                <a16:creationId xmlns:a16="http://schemas.microsoft.com/office/drawing/2014/main" id="{85061861-7B68-6FDD-3A5F-9338AD434779}"/>
              </a:ext>
            </a:extLst>
          </p:cNvPr>
          <p:cNvSpPr txBox="1"/>
          <p:nvPr/>
        </p:nvSpPr>
        <p:spPr>
          <a:xfrm>
            <a:off x="4784906" y="1637132"/>
            <a:ext cx="1499385" cy="276999"/>
          </a:xfrm>
          <a:prstGeom prst="rect">
            <a:avLst/>
          </a:prstGeom>
          <a:noFill/>
        </p:spPr>
        <p:txBody>
          <a:bodyPr wrap="none" rtlCol="0">
            <a:spAutoFit/>
          </a:bodyPr>
          <a:lstStyle/>
          <a:p>
            <a:r>
              <a:rPr lang="en-US" dirty="0"/>
              <a:t>Wish list: {1.95, 7.8}</a:t>
            </a:r>
          </a:p>
        </p:txBody>
      </p:sp>
      <p:cxnSp>
        <p:nvCxnSpPr>
          <p:cNvPr id="139" name="Straight Connector 138">
            <a:extLst>
              <a:ext uri="{FF2B5EF4-FFF2-40B4-BE49-F238E27FC236}">
                <a16:creationId xmlns:a16="http://schemas.microsoft.com/office/drawing/2014/main" id="{060558C6-E47F-8321-3AFF-EF99EAA89E79}"/>
              </a:ext>
            </a:extLst>
          </p:cNvPr>
          <p:cNvCxnSpPr/>
          <p:nvPr/>
        </p:nvCxnSpPr>
        <p:spPr bwMode="auto">
          <a:xfrm>
            <a:off x="4572000" y="1449059"/>
            <a:ext cx="0" cy="4799341"/>
          </a:xfrm>
          <a:prstGeom prst="line">
            <a:avLst/>
          </a:prstGeom>
          <a:solidFill>
            <a:schemeClr val="accent1"/>
          </a:solidFill>
          <a:ln w="2222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a:extLst>
              <a:ext uri="{FF2B5EF4-FFF2-40B4-BE49-F238E27FC236}">
                <a16:creationId xmlns:a16="http://schemas.microsoft.com/office/drawing/2014/main" id="{E0720AF9-2D49-DDC1-AFB5-484BDD930EA2}"/>
              </a:ext>
            </a:extLst>
          </p:cNvPr>
          <p:cNvSpPr txBox="1"/>
          <p:nvPr/>
        </p:nvSpPr>
        <p:spPr>
          <a:xfrm>
            <a:off x="1600669" y="1464187"/>
            <a:ext cx="1383712" cy="276999"/>
          </a:xfrm>
          <a:prstGeom prst="rect">
            <a:avLst/>
          </a:prstGeom>
          <a:noFill/>
        </p:spPr>
        <p:txBody>
          <a:bodyPr wrap="none" rtlCol="0">
            <a:spAutoFit/>
          </a:bodyPr>
          <a:lstStyle/>
          <a:p>
            <a:r>
              <a:rPr lang="en-US" u="sng" dirty="0"/>
              <a:t>Current handshake </a:t>
            </a:r>
          </a:p>
        </p:txBody>
      </p:sp>
      <p:sp>
        <p:nvSpPr>
          <p:cNvPr id="141" name="TextBox 140">
            <a:extLst>
              <a:ext uri="{FF2B5EF4-FFF2-40B4-BE49-F238E27FC236}">
                <a16:creationId xmlns:a16="http://schemas.microsoft.com/office/drawing/2014/main" id="{60AE9929-893E-98C9-76BA-0355414EA7EA}"/>
              </a:ext>
            </a:extLst>
          </p:cNvPr>
          <p:cNvSpPr txBox="1"/>
          <p:nvPr/>
        </p:nvSpPr>
        <p:spPr>
          <a:xfrm>
            <a:off x="5943948" y="1417355"/>
            <a:ext cx="1768433" cy="276999"/>
          </a:xfrm>
          <a:prstGeom prst="rect">
            <a:avLst/>
          </a:prstGeom>
          <a:noFill/>
        </p:spPr>
        <p:txBody>
          <a:bodyPr wrap="none" rtlCol="0">
            <a:spAutoFit/>
          </a:bodyPr>
          <a:lstStyle/>
          <a:p>
            <a:r>
              <a:rPr lang="en-US" u="sng" dirty="0"/>
              <a:t>Handshake with option 3 </a:t>
            </a:r>
          </a:p>
        </p:txBody>
      </p:sp>
      <p:sp>
        <p:nvSpPr>
          <p:cNvPr id="142" name="TextBox 141">
            <a:extLst>
              <a:ext uri="{FF2B5EF4-FFF2-40B4-BE49-F238E27FC236}">
                <a16:creationId xmlns:a16="http://schemas.microsoft.com/office/drawing/2014/main" id="{E4915E1E-EDF5-45E4-1F42-50D01646BF37}"/>
              </a:ext>
            </a:extLst>
          </p:cNvPr>
          <p:cNvSpPr txBox="1"/>
          <p:nvPr/>
        </p:nvSpPr>
        <p:spPr>
          <a:xfrm>
            <a:off x="5221605" y="5848805"/>
            <a:ext cx="3463705" cy="276999"/>
          </a:xfrm>
          <a:prstGeom prst="rect">
            <a:avLst/>
          </a:prstGeom>
          <a:noFill/>
        </p:spPr>
        <p:txBody>
          <a:bodyPr wrap="none" rtlCol="0">
            <a:spAutoFit/>
          </a:bodyPr>
          <a:lstStyle/>
          <a:p>
            <a:r>
              <a:rPr lang="en-US" b="1" dirty="0"/>
              <a:t>Both Tx and Rx aware of unsuccessful negotiation</a:t>
            </a:r>
          </a:p>
        </p:txBody>
      </p:sp>
      <p:sp>
        <p:nvSpPr>
          <p:cNvPr id="143" name="TextBox 142">
            <a:extLst>
              <a:ext uri="{FF2B5EF4-FFF2-40B4-BE49-F238E27FC236}">
                <a16:creationId xmlns:a16="http://schemas.microsoft.com/office/drawing/2014/main" id="{54A3CC43-7232-3441-F181-BB707AF0FB05}"/>
              </a:ext>
            </a:extLst>
          </p:cNvPr>
          <p:cNvSpPr txBox="1"/>
          <p:nvPr/>
        </p:nvSpPr>
        <p:spPr>
          <a:xfrm>
            <a:off x="1012101" y="5835634"/>
            <a:ext cx="2778774" cy="276999"/>
          </a:xfrm>
          <a:prstGeom prst="rect">
            <a:avLst/>
          </a:prstGeom>
          <a:noFill/>
        </p:spPr>
        <p:txBody>
          <a:bodyPr wrap="none" rtlCol="0">
            <a:spAutoFit/>
          </a:bodyPr>
          <a:lstStyle/>
          <a:p>
            <a:r>
              <a:rPr lang="en-US" b="1" dirty="0"/>
              <a:t>Rx unaware of unsuccessful negotiation</a:t>
            </a:r>
          </a:p>
        </p:txBody>
      </p:sp>
      <p:cxnSp>
        <p:nvCxnSpPr>
          <p:cNvPr id="7" name="Straight Connector 6">
            <a:extLst>
              <a:ext uri="{FF2B5EF4-FFF2-40B4-BE49-F238E27FC236}">
                <a16:creationId xmlns:a16="http://schemas.microsoft.com/office/drawing/2014/main" id="{7E196A40-70AF-7E9F-D974-D460908BE59B}"/>
              </a:ext>
            </a:extLst>
          </p:cNvPr>
          <p:cNvCxnSpPr/>
          <p:nvPr/>
        </p:nvCxnSpPr>
        <p:spPr bwMode="auto">
          <a:xfrm>
            <a:off x="705471" y="2168393"/>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309C98E7-22CC-AC1A-4EC5-F70353E2EA2D}"/>
              </a:ext>
            </a:extLst>
          </p:cNvPr>
          <p:cNvCxnSpPr/>
          <p:nvPr/>
        </p:nvCxnSpPr>
        <p:spPr bwMode="auto">
          <a:xfrm>
            <a:off x="4002064" y="2251159"/>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E381712E-5681-71BA-61F0-9ABA21009DBA}"/>
              </a:ext>
            </a:extLst>
          </p:cNvPr>
          <p:cNvSpPr txBox="1"/>
          <p:nvPr/>
        </p:nvSpPr>
        <p:spPr>
          <a:xfrm>
            <a:off x="520164" y="1833659"/>
            <a:ext cx="370614" cy="400110"/>
          </a:xfrm>
          <a:prstGeom prst="rect">
            <a:avLst/>
          </a:prstGeom>
          <a:noFill/>
        </p:spPr>
        <p:txBody>
          <a:bodyPr wrap="none" rtlCol="0">
            <a:spAutoFit/>
          </a:bodyPr>
          <a:lstStyle/>
          <a:p>
            <a:r>
              <a:rPr lang="en-US" sz="2000" b="1" dirty="0"/>
              <a:t>A</a:t>
            </a:r>
          </a:p>
        </p:txBody>
      </p:sp>
      <p:sp>
        <p:nvSpPr>
          <p:cNvPr id="11" name="TextBox 10">
            <a:extLst>
              <a:ext uri="{FF2B5EF4-FFF2-40B4-BE49-F238E27FC236}">
                <a16:creationId xmlns:a16="http://schemas.microsoft.com/office/drawing/2014/main" id="{EEE57DA1-B139-F9F8-7459-0EE4A7500F76}"/>
              </a:ext>
            </a:extLst>
          </p:cNvPr>
          <p:cNvSpPr txBox="1"/>
          <p:nvPr/>
        </p:nvSpPr>
        <p:spPr>
          <a:xfrm>
            <a:off x="3816757" y="1902362"/>
            <a:ext cx="356188" cy="400110"/>
          </a:xfrm>
          <a:prstGeom prst="rect">
            <a:avLst/>
          </a:prstGeom>
          <a:noFill/>
        </p:spPr>
        <p:txBody>
          <a:bodyPr wrap="none" rtlCol="0">
            <a:spAutoFit/>
          </a:bodyPr>
          <a:lstStyle/>
          <a:p>
            <a:r>
              <a:rPr lang="en-US" sz="2000" b="1" dirty="0"/>
              <a:t>B</a:t>
            </a:r>
          </a:p>
        </p:txBody>
      </p:sp>
      <p:grpSp>
        <p:nvGrpSpPr>
          <p:cNvPr id="13" name="Group 12">
            <a:extLst>
              <a:ext uri="{FF2B5EF4-FFF2-40B4-BE49-F238E27FC236}">
                <a16:creationId xmlns:a16="http://schemas.microsoft.com/office/drawing/2014/main" id="{0441FAC7-DA99-FE34-4152-8843A52E8BCF}"/>
              </a:ext>
            </a:extLst>
          </p:cNvPr>
          <p:cNvGrpSpPr/>
          <p:nvPr/>
        </p:nvGrpSpPr>
        <p:grpSpPr>
          <a:xfrm>
            <a:off x="1868016" y="2001776"/>
            <a:ext cx="848566" cy="400110"/>
            <a:chOff x="3558879" y="1171811"/>
            <a:chExt cx="848566" cy="400110"/>
          </a:xfrm>
        </p:grpSpPr>
        <p:sp>
          <p:nvSpPr>
            <p:cNvPr id="166" name="TextBox 165">
              <a:extLst>
                <a:ext uri="{FF2B5EF4-FFF2-40B4-BE49-F238E27FC236}">
                  <a16:creationId xmlns:a16="http://schemas.microsoft.com/office/drawing/2014/main" id="{DE9EBE65-C423-B0F4-EA1C-6FA335BB0E2A}"/>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167" name="Straight Arrow Connector 166">
              <a:extLst>
                <a:ext uri="{FF2B5EF4-FFF2-40B4-BE49-F238E27FC236}">
                  <a16:creationId xmlns:a16="http://schemas.microsoft.com/office/drawing/2014/main" id="{53960716-F212-9A27-D472-411CDDBF1536}"/>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 name="Straight Arrow Connector 13">
            <a:extLst>
              <a:ext uri="{FF2B5EF4-FFF2-40B4-BE49-F238E27FC236}">
                <a16:creationId xmlns:a16="http://schemas.microsoft.com/office/drawing/2014/main" id="{AD1C995C-85C6-79DA-B6A8-71F5924A3C10}"/>
              </a:ext>
            </a:extLst>
          </p:cNvPr>
          <p:cNvCxnSpPr/>
          <p:nvPr/>
        </p:nvCxnSpPr>
        <p:spPr bwMode="auto">
          <a:xfrm>
            <a:off x="749017" y="2470529"/>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6C039E67-580C-5EFC-C367-891F202EC7CB}"/>
              </a:ext>
            </a:extLst>
          </p:cNvPr>
          <p:cNvGrpSpPr/>
          <p:nvPr/>
        </p:nvGrpSpPr>
        <p:grpSpPr>
          <a:xfrm>
            <a:off x="1177316" y="3252532"/>
            <a:ext cx="2299668" cy="279396"/>
            <a:chOff x="2981436" y="2283870"/>
            <a:chExt cx="2299668" cy="279396"/>
          </a:xfrm>
        </p:grpSpPr>
        <p:sp>
          <p:nvSpPr>
            <p:cNvPr id="161" name="TextBox 160">
              <a:extLst>
                <a:ext uri="{FF2B5EF4-FFF2-40B4-BE49-F238E27FC236}">
                  <a16:creationId xmlns:a16="http://schemas.microsoft.com/office/drawing/2014/main" id="{45CFF059-9DBC-BB21-C943-300306B7D437}"/>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62" name="TextBox 161">
              <a:extLst>
                <a:ext uri="{FF2B5EF4-FFF2-40B4-BE49-F238E27FC236}">
                  <a16:creationId xmlns:a16="http://schemas.microsoft.com/office/drawing/2014/main" id="{CDFBC6F3-8C99-60BB-5AD5-AC48AF726234}"/>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63" name="TextBox 162">
              <a:extLst>
                <a:ext uri="{FF2B5EF4-FFF2-40B4-BE49-F238E27FC236}">
                  <a16:creationId xmlns:a16="http://schemas.microsoft.com/office/drawing/2014/main" id="{EB069A33-4E05-FDEE-AF34-C8AE36BB9138}"/>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64" name="TextBox 163">
              <a:extLst>
                <a:ext uri="{FF2B5EF4-FFF2-40B4-BE49-F238E27FC236}">
                  <a16:creationId xmlns:a16="http://schemas.microsoft.com/office/drawing/2014/main" id="{370A3DEC-C962-54E5-4A89-7C9126DF9329}"/>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65" name="TextBox 164">
              <a:extLst>
                <a:ext uri="{FF2B5EF4-FFF2-40B4-BE49-F238E27FC236}">
                  <a16:creationId xmlns:a16="http://schemas.microsoft.com/office/drawing/2014/main" id="{1BA4F16F-C48F-34BA-B298-D211EC874466}"/>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17" name="Group 16">
            <a:extLst>
              <a:ext uri="{FF2B5EF4-FFF2-40B4-BE49-F238E27FC236}">
                <a16:creationId xmlns:a16="http://schemas.microsoft.com/office/drawing/2014/main" id="{46F7E42F-B0A9-F0D8-C091-BCEEA25AB465}"/>
              </a:ext>
            </a:extLst>
          </p:cNvPr>
          <p:cNvGrpSpPr/>
          <p:nvPr/>
        </p:nvGrpSpPr>
        <p:grpSpPr>
          <a:xfrm>
            <a:off x="1195316" y="2949736"/>
            <a:ext cx="313989" cy="243593"/>
            <a:chOff x="6934200" y="2149191"/>
            <a:chExt cx="313989" cy="213009"/>
          </a:xfrm>
        </p:grpSpPr>
        <p:cxnSp>
          <p:nvCxnSpPr>
            <p:cNvPr id="159" name="Straight Connector 158">
              <a:extLst>
                <a:ext uri="{FF2B5EF4-FFF2-40B4-BE49-F238E27FC236}">
                  <a16:creationId xmlns:a16="http://schemas.microsoft.com/office/drawing/2014/main" id="{F7C959CB-C477-0B00-AD74-B955C015C055}"/>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Straight Connector 159">
              <a:extLst>
                <a:ext uri="{FF2B5EF4-FFF2-40B4-BE49-F238E27FC236}">
                  <a16:creationId xmlns:a16="http://schemas.microsoft.com/office/drawing/2014/main" id="{DFEA4BAD-D291-A252-2604-E9C8E027EE91}"/>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a:extLst>
              <a:ext uri="{FF2B5EF4-FFF2-40B4-BE49-F238E27FC236}">
                <a16:creationId xmlns:a16="http://schemas.microsoft.com/office/drawing/2014/main" id="{57A50948-39E9-82E5-2136-F1B5FA317770}"/>
              </a:ext>
            </a:extLst>
          </p:cNvPr>
          <p:cNvGrpSpPr/>
          <p:nvPr/>
        </p:nvGrpSpPr>
        <p:grpSpPr>
          <a:xfrm>
            <a:off x="1686882" y="2966969"/>
            <a:ext cx="313989" cy="243593"/>
            <a:chOff x="6934200" y="2149191"/>
            <a:chExt cx="313989" cy="213009"/>
          </a:xfrm>
        </p:grpSpPr>
        <p:cxnSp>
          <p:nvCxnSpPr>
            <p:cNvPr id="157" name="Straight Connector 156">
              <a:extLst>
                <a:ext uri="{FF2B5EF4-FFF2-40B4-BE49-F238E27FC236}">
                  <a16:creationId xmlns:a16="http://schemas.microsoft.com/office/drawing/2014/main" id="{61EC28D2-424F-15F6-C2C2-95E7AC3CB733}"/>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Connector 157">
              <a:extLst>
                <a:ext uri="{FF2B5EF4-FFF2-40B4-BE49-F238E27FC236}">
                  <a16:creationId xmlns:a16="http://schemas.microsoft.com/office/drawing/2014/main" id="{8BF1D8EA-D157-6C37-5FCB-BB52933AAC38}"/>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9" name="Multiply 88">
            <a:extLst>
              <a:ext uri="{FF2B5EF4-FFF2-40B4-BE49-F238E27FC236}">
                <a16:creationId xmlns:a16="http://schemas.microsoft.com/office/drawing/2014/main" id="{65F86231-569B-B5B3-4170-38CC7DCC6F51}"/>
              </a:ext>
            </a:extLst>
          </p:cNvPr>
          <p:cNvSpPr/>
          <p:nvPr/>
        </p:nvSpPr>
        <p:spPr bwMode="auto">
          <a:xfrm>
            <a:off x="229732" y="5018626"/>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104" name="Group 103">
            <a:extLst>
              <a:ext uri="{FF2B5EF4-FFF2-40B4-BE49-F238E27FC236}">
                <a16:creationId xmlns:a16="http://schemas.microsoft.com/office/drawing/2014/main" id="{1178EF2F-3CAF-DF86-9D00-9824BE4F9225}"/>
              </a:ext>
            </a:extLst>
          </p:cNvPr>
          <p:cNvGrpSpPr/>
          <p:nvPr/>
        </p:nvGrpSpPr>
        <p:grpSpPr>
          <a:xfrm>
            <a:off x="4191175" y="5038069"/>
            <a:ext cx="295385" cy="213009"/>
            <a:chOff x="6381304" y="4317476"/>
            <a:chExt cx="295385" cy="213009"/>
          </a:xfrm>
        </p:grpSpPr>
        <p:cxnSp>
          <p:nvCxnSpPr>
            <p:cNvPr id="131" name="Straight Connector 130">
              <a:extLst>
                <a:ext uri="{FF2B5EF4-FFF2-40B4-BE49-F238E27FC236}">
                  <a16:creationId xmlns:a16="http://schemas.microsoft.com/office/drawing/2014/main" id="{299D5B4D-BE2D-5D55-0080-9768322CA14B}"/>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36668BCA-6661-9EA6-D0B7-A542D5AD9B1C}"/>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5" name="TextBox 104">
            <a:extLst>
              <a:ext uri="{FF2B5EF4-FFF2-40B4-BE49-F238E27FC236}">
                <a16:creationId xmlns:a16="http://schemas.microsoft.com/office/drawing/2014/main" id="{2F08BEF1-67C9-57EE-BBBE-082C26CD0DA4}"/>
              </a:ext>
            </a:extLst>
          </p:cNvPr>
          <p:cNvSpPr txBox="1"/>
          <p:nvPr/>
        </p:nvSpPr>
        <p:spPr>
          <a:xfrm>
            <a:off x="661469" y="3237357"/>
            <a:ext cx="577402" cy="261610"/>
          </a:xfrm>
          <a:prstGeom prst="rect">
            <a:avLst/>
          </a:prstGeom>
          <a:noFill/>
        </p:spPr>
        <p:txBody>
          <a:bodyPr wrap="none" rtlCol="0">
            <a:spAutoFit/>
          </a:bodyPr>
          <a:lstStyle/>
          <a:p>
            <a:r>
              <a:rPr lang="en-US" sz="1100" dirty="0"/>
              <a:t>TDMS</a:t>
            </a:r>
          </a:p>
        </p:txBody>
      </p:sp>
      <p:grpSp>
        <p:nvGrpSpPr>
          <p:cNvPr id="168" name="Group 167">
            <a:extLst>
              <a:ext uri="{FF2B5EF4-FFF2-40B4-BE49-F238E27FC236}">
                <a16:creationId xmlns:a16="http://schemas.microsoft.com/office/drawing/2014/main" id="{CCF77A83-73BB-83F2-3E06-9BFF8BEF5A51}"/>
              </a:ext>
            </a:extLst>
          </p:cNvPr>
          <p:cNvGrpSpPr/>
          <p:nvPr/>
        </p:nvGrpSpPr>
        <p:grpSpPr>
          <a:xfrm>
            <a:off x="495941" y="4202976"/>
            <a:ext cx="3409930" cy="1700451"/>
            <a:chOff x="495941" y="4202976"/>
            <a:chExt cx="3409930" cy="1700451"/>
          </a:xfrm>
        </p:grpSpPr>
        <p:cxnSp>
          <p:nvCxnSpPr>
            <p:cNvPr id="15" name="Straight Arrow Connector 14">
              <a:extLst>
                <a:ext uri="{FF2B5EF4-FFF2-40B4-BE49-F238E27FC236}">
                  <a16:creationId xmlns:a16="http://schemas.microsoft.com/office/drawing/2014/main" id="{CB2133C0-6D8A-5CC7-2279-5ECFF91DDA6F}"/>
                </a:ext>
              </a:extLst>
            </p:cNvPr>
            <p:cNvCxnSpPr/>
            <p:nvPr/>
          </p:nvCxnSpPr>
          <p:spPr bwMode="auto">
            <a:xfrm flipH="1">
              <a:off x="748429" y="4202976"/>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18">
              <a:extLst>
                <a:ext uri="{FF2B5EF4-FFF2-40B4-BE49-F238E27FC236}">
                  <a16:creationId xmlns:a16="http://schemas.microsoft.com/office/drawing/2014/main" id="{B3600573-69B4-37BC-D33D-2F6BB7343464}"/>
                </a:ext>
              </a:extLst>
            </p:cNvPr>
            <p:cNvGrpSpPr/>
            <p:nvPr/>
          </p:nvGrpSpPr>
          <p:grpSpPr>
            <a:xfrm>
              <a:off x="1313278" y="5088232"/>
              <a:ext cx="2299668" cy="279396"/>
              <a:chOff x="2981436" y="2283870"/>
              <a:chExt cx="2299668" cy="279396"/>
            </a:xfrm>
          </p:grpSpPr>
          <p:sp>
            <p:nvSpPr>
              <p:cNvPr id="152" name="TextBox 151">
                <a:extLst>
                  <a:ext uri="{FF2B5EF4-FFF2-40B4-BE49-F238E27FC236}">
                    <a16:creationId xmlns:a16="http://schemas.microsoft.com/office/drawing/2014/main" id="{C4B8BBD2-B1E9-AC40-35BB-86D3AD7FAE26}"/>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53" name="TextBox 152">
                <a:extLst>
                  <a:ext uri="{FF2B5EF4-FFF2-40B4-BE49-F238E27FC236}">
                    <a16:creationId xmlns:a16="http://schemas.microsoft.com/office/drawing/2014/main" id="{D11B1FD6-DD9E-D014-5AA3-A1B405AB7EA4}"/>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54" name="TextBox 153">
                <a:extLst>
                  <a:ext uri="{FF2B5EF4-FFF2-40B4-BE49-F238E27FC236}">
                    <a16:creationId xmlns:a16="http://schemas.microsoft.com/office/drawing/2014/main" id="{A55EA1C5-CD03-9633-F4D3-B7CEE53F749E}"/>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55" name="TextBox 154">
                <a:extLst>
                  <a:ext uri="{FF2B5EF4-FFF2-40B4-BE49-F238E27FC236}">
                    <a16:creationId xmlns:a16="http://schemas.microsoft.com/office/drawing/2014/main" id="{2CB4771D-9ABA-553B-3223-500C94B484A1}"/>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56" name="TextBox 155">
                <a:extLst>
                  <a:ext uri="{FF2B5EF4-FFF2-40B4-BE49-F238E27FC236}">
                    <a16:creationId xmlns:a16="http://schemas.microsoft.com/office/drawing/2014/main" id="{6097D6C6-BABD-835C-E762-6130C23ED693}"/>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20" name="Group 19">
              <a:extLst>
                <a:ext uri="{FF2B5EF4-FFF2-40B4-BE49-F238E27FC236}">
                  <a16:creationId xmlns:a16="http://schemas.microsoft.com/office/drawing/2014/main" id="{398E275A-2C2F-6F35-1D11-6D6DAE23811A}"/>
                </a:ext>
              </a:extLst>
            </p:cNvPr>
            <p:cNvGrpSpPr/>
            <p:nvPr/>
          </p:nvGrpSpPr>
          <p:grpSpPr>
            <a:xfrm>
              <a:off x="2753924" y="4825060"/>
              <a:ext cx="313989" cy="213009"/>
              <a:chOff x="6934200" y="2149191"/>
              <a:chExt cx="313989" cy="213009"/>
            </a:xfrm>
          </p:grpSpPr>
          <p:cxnSp>
            <p:nvCxnSpPr>
              <p:cNvPr id="150" name="Straight Connector 149">
                <a:extLst>
                  <a:ext uri="{FF2B5EF4-FFF2-40B4-BE49-F238E27FC236}">
                    <a16:creationId xmlns:a16="http://schemas.microsoft.com/office/drawing/2014/main" id="{96FEBF29-46D8-6ACF-6A64-0A6CF152FADC}"/>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a:extLst>
                  <a:ext uri="{FF2B5EF4-FFF2-40B4-BE49-F238E27FC236}">
                    <a16:creationId xmlns:a16="http://schemas.microsoft.com/office/drawing/2014/main" id="{00A4A1B7-0962-9E19-92AE-837276407F78}"/>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9D123813-503A-6D81-758F-789C5FC473F2}"/>
                </a:ext>
              </a:extLst>
            </p:cNvPr>
            <p:cNvGrpSpPr/>
            <p:nvPr/>
          </p:nvGrpSpPr>
          <p:grpSpPr>
            <a:xfrm>
              <a:off x="2269055" y="4838991"/>
              <a:ext cx="313989" cy="213009"/>
              <a:chOff x="6934200" y="2149191"/>
              <a:chExt cx="313989" cy="213009"/>
            </a:xfrm>
          </p:grpSpPr>
          <p:cxnSp>
            <p:nvCxnSpPr>
              <p:cNvPr id="148" name="Straight Connector 147">
                <a:extLst>
                  <a:ext uri="{FF2B5EF4-FFF2-40B4-BE49-F238E27FC236}">
                    <a16:creationId xmlns:a16="http://schemas.microsoft.com/office/drawing/2014/main" id="{0B96156A-9A07-8E97-45A0-CE4BD259A827}"/>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a:extLst>
                  <a:ext uri="{FF2B5EF4-FFF2-40B4-BE49-F238E27FC236}">
                    <a16:creationId xmlns:a16="http://schemas.microsoft.com/office/drawing/2014/main" id="{9BC67817-7F24-A282-F853-ACA6EB8F0FC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51D2FF16-1DE1-9627-3DFA-45CF53A530E3}"/>
                </a:ext>
              </a:extLst>
            </p:cNvPr>
            <p:cNvGrpSpPr/>
            <p:nvPr/>
          </p:nvGrpSpPr>
          <p:grpSpPr>
            <a:xfrm>
              <a:off x="1851386" y="4838990"/>
              <a:ext cx="313989" cy="213009"/>
              <a:chOff x="6934200" y="2149191"/>
              <a:chExt cx="313989" cy="213009"/>
            </a:xfrm>
          </p:grpSpPr>
          <p:cxnSp>
            <p:nvCxnSpPr>
              <p:cNvPr id="146" name="Straight Connector 145">
                <a:extLst>
                  <a:ext uri="{FF2B5EF4-FFF2-40B4-BE49-F238E27FC236}">
                    <a16:creationId xmlns:a16="http://schemas.microsoft.com/office/drawing/2014/main" id="{8608A7C0-09B9-6803-46C9-C9FCABAB140E}"/>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id="{F4E386C4-A1E1-329A-B8BC-745F7E512104}"/>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a:extLst>
                <a:ext uri="{FF2B5EF4-FFF2-40B4-BE49-F238E27FC236}">
                  <a16:creationId xmlns:a16="http://schemas.microsoft.com/office/drawing/2014/main" id="{4CC08BE2-DD8E-1FFF-25B8-2764DD8F40F0}"/>
                </a:ext>
              </a:extLst>
            </p:cNvPr>
            <p:cNvGrpSpPr/>
            <p:nvPr/>
          </p:nvGrpSpPr>
          <p:grpSpPr>
            <a:xfrm>
              <a:off x="1445091" y="4825060"/>
              <a:ext cx="313989" cy="213009"/>
              <a:chOff x="6934200" y="2149191"/>
              <a:chExt cx="313989" cy="213009"/>
            </a:xfrm>
          </p:grpSpPr>
          <p:cxnSp>
            <p:nvCxnSpPr>
              <p:cNvPr id="144" name="Straight Connector 143">
                <a:extLst>
                  <a:ext uri="{FF2B5EF4-FFF2-40B4-BE49-F238E27FC236}">
                    <a16:creationId xmlns:a16="http://schemas.microsoft.com/office/drawing/2014/main" id="{4311EDE4-23DE-1CD1-1ED5-CD82F69AE91F}"/>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a:extLst>
                  <a:ext uri="{FF2B5EF4-FFF2-40B4-BE49-F238E27FC236}">
                    <a16:creationId xmlns:a16="http://schemas.microsoft.com/office/drawing/2014/main" id="{B1C92D82-CA92-9797-1BB6-0582874AED90}"/>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a:extLst>
                <a:ext uri="{FF2B5EF4-FFF2-40B4-BE49-F238E27FC236}">
                  <a16:creationId xmlns:a16="http://schemas.microsoft.com/office/drawing/2014/main" id="{567BDEEC-8B63-A457-6A67-474532236982}"/>
                </a:ext>
              </a:extLst>
            </p:cNvPr>
            <p:cNvSpPr txBox="1"/>
            <p:nvPr/>
          </p:nvSpPr>
          <p:spPr>
            <a:xfrm>
              <a:off x="2065530" y="5595650"/>
              <a:ext cx="766557" cy="307777"/>
            </a:xfrm>
            <a:prstGeom prst="rect">
              <a:avLst/>
            </a:prstGeom>
            <a:noFill/>
          </p:spPr>
          <p:txBody>
            <a:bodyPr wrap="none" rtlCol="0">
              <a:spAutoFit/>
            </a:bodyPr>
            <a:lstStyle/>
            <a:p>
              <a:r>
                <a:rPr lang="en-US" sz="1400" dirty="0"/>
                <a:t>(SFD 8)</a:t>
              </a:r>
            </a:p>
          </p:txBody>
        </p:sp>
        <p:sp>
          <p:nvSpPr>
            <p:cNvPr id="26" name="TextBox 25">
              <a:extLst>
                <a:ext uri="{FF2B5EF4-FFF2-40B4-BE49-F238E27FC236}">
                  <a16:creationId xmlns:a16="http://schemas.microsoft.com/office/drawing/2014/main" id="{79A13CAD-69AE-CF3B-98EF-A4CA52722AB1}"/>
                </a:ext>
              </a:extLst>
            </p:cNvPr>
            <p:cNvSpPr txBox="1"/>
            <p:nvPr/>
          </p:nvSpPr>
          <p:spPr>
            <a:xfrm>
              <a:off x="1328534" y="5360435"/>
              <a:ext cx="415498" cy="276999"/>
            </a:xfrm>
            <a:prstGeom prst="rect">
              <a:avLst/>
            </a:prstGeom>
            <a:noFill/>
          </p:spPr>
          <p:txBody>
            <a:bodyPr wrap="none" rtlCol="0">
              <a:spAutoFit/>
            </a:bodyPr>
            <a:lstStyle/>
            <a:p>
              <a:r>
                <a:rPr lang="en-US" dirty="0"/>
                <a:t>192</a:t>
              </a:r>
            </a:p>
          </p:txBody>
        </p:sp>
        <p:sp>
          <p:nvSpPr>
            <p:cNvPr id="27" name="TextBox 26">
              <a:extLst>
                <a:ext uri="{FF2B5EF4-FFF2-40B4-BE49-F238E27FC236}">
                  <a16:creationId xmlns:a16="http://schemas.microsoft.com/office/drawing/2014/main" id="{60EA2D9C-D418-F6D3-D18C-4D6AD51E0C0D}"/>
                </a:ext>
              </a:extLst>
            </p:cNvPr>
            <p:cNvSpPr txBox="1"/>
            <p:nvPr/>
          </p:nvSpPr>
          <p:spPr>
            <a:xfrm>
              <a:off x="1772271" y="5368793"/>
              <a:ext cx="415498" cy="276999"/>
            </a:xfrm>
            <a:prstGeom prst="rect">
              <a:avLst/>
            </a:prstGeom>
            <a:noFill/>
          </p:spPr>
          <p:txBody>
            <a:bodyPr wrap="none" rtlCol="0">
              <a:spAutoFit/>
            </a:bodyPr>
            <a:lstStyle/>
            <a:p>
              <a:r>
                <a:rPr lang="en-US" dirty="0"/>
                <a:t>192</a:t>
              </a:r>
            </a:p>
          </p:txBody>
        </p:sp>
        <p:sp>
          <p:nvSpPr>
            <p:cNvPr id="28" name="TextBox 27">
              <a:extLst>
                <a:ext uri="{FF2B5EF4-FFF2-40B4-BE49-F238E27FC236}">
                  <a16:creationId xmlns:a16="http://schemas.microsoft.com/office/drawing/2014/main" id="{E6EC6F1B-D470-9FD4-B4A7-99242A0F0238}"/>
                </a:ext>
              </a:extLst>
            </p:cNvPr>
            <p:cNvSpPr txBox="1"/>
            <p:nvPr/>
          </p:nvSpPr>
          <p:spPr>
            <a:xfrm>
              <a:off x="2194973" y="5368793"/>
              <a:ext cx="338554" cy="276999"/>
            </a:xfrm>
            <a:prstGeom prst="rect">
              <a:avLst/>
            </a:prstGeom>
            <a:noFill/>
          </p:spPr>
          <p:txBody>
            <a:bodyPr wrap="none" rtlCol="0">
              <a:spAutoFit/>
            </a:bodyPr>
            <a:lstStyle/>
            <a:p>
              <a:r>
                <a:rPr lang="en-US" dirty="0"/>
                <a:t>64</a:t>
              </a:r>
            </a:p>
          </p:txBody>
        </p:sp>
        <p:sp>
          <p:nvSpPr>
            <p:cNvPr id="79" name="TextBox 78">
              <a:extLst>
                <a:ext uri="{FF2B5EF4-FFF2-40B4-BE49-F238E27FC236}">
                  <a16:creationId xmlns:a16="http://schemas.microsoft.com/office/drawing/2014/main" id="{47773FFE-DA14-7BCC-240E-DCF47E760F0B}"/>
                </a:ext>
              </a:extLst>
            </p:cNvPr>
            <p:cNvSpPr txBox="1"/>
            <p:nvPr/>
          </p:nvSpPr>
          <p:spPr>
            <a:xfrm>
              <a:off x="2652173" y="5368793"/>
              <a:ext cx="338554" cy="276999"/>
            </a:xfrm>
            <a:prstGeom prst="rect">
              <a:avLst/>
            </a:prstGeom>
            <a:noFill/>
          </p:spPr>
          <p:txBody>
            <a:bodyPr wrap="none" rtlCol="0">
              <a:spAutoFit/>
            </a:bodyPr>
            <a:lstStyle/>
            <a:p>
              <a:r>
                <a:rPr lang="en-US" dirty="0"/>
                <a:t>32</a:t>
              </a:r>
            </a:p>
          </p:txBody>
        </p:sp>
        <p:sp>
          <p:nvSpPr>
            <p:cNvPr id="88" name="TextBox 87">
              <a:extLst>
                <a:ext uri="{FF2B5EF4-FFF2-40B4-BE49-F238E27FC236}">
                  <a16:creationId xmlns:a16="http://schemas.microsoft.com/office/drawing/2014/main" id="{A6037F90-541D-E35E-9DB3-204FE7D862D1}"/>
                </a:ext>
              </a:extLst>
            </p:cNvPr>
            <p:cNvSpPr txBox="1"/>
            <p:nvPr/>
          </p:nvSpPr>
          <p:spPr>
            <a:xfrm>
              <a:off x="495941" y="5367628"/>
              <a:ext cx="846707" cy="276999"/>
            </a:xfrm>
            <a:prstGeom prst="rect">
              <a:avLst/>
            </a:prstGeom>
            <a:noFill/>
          </p:spPr>
          <p:txBody>
            <a:bodyPr wrap="none" rtlCol="0">
              <a:spAutoFit/>
            </a:bodyPr>
            <a:lstStyle/>
            <a:p>
              <a:r>
                <a:rPr lang="en-US" dirty="0"/>
                <a:t>Sync PSR:</a:t>
              </a:r>
            </a:p>
          </p:txBody>
        </p:sp>
        <p:sp>
          <p:nvSpPr>
            <p:cNvPr id="98" name="Summing Junction 97">
              <a:extLst>
                <a:ext uri="{FF2B5EF4-FFF2-40B4-BE49-F238E27FC236}">
                  <a16:creationId xmlns:a16="http://schemas.microsoft.com/office/drawing/2014/main" id="{3FF96452-20E3-6FD7-EDD2-A443775A0E5B}"/>
                </a:ext>
              </a:extLst>
            </p:cNvPr>
            <p:cNvSpPr/>
            <p:nvPr/>
          </p:nvSpPr>
          <p:spPr bwMode="auto">
            <a:xfrm>
              <a:off x="3205203" y="4793233"/>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19" name="TextBox 118">
              <a:extLst>
                <a:ext uri="{FF2B5EF4-FFF2-40B4-BE49-F238E27FC236}">
                  <a16:creationId xmlns:a16="http://schemas.microsoft.com/office/drawing/2014/main" id="{F299BB7F-B2B5-0EB5-AC0C-9BE0310C8CE2}"/>
                </a:ext>
              </a:extLst>
            </p:cNvPr>
            <p:cNvSpPr txBox="1"/>
            <p:nvPr/>
          </p:nvSpPr>
          <p:spPr>
            <a:xfrm>
              <a:off x="766761" y="5088617"/>
              <a:ext cx="585417" cy="261610"/>
            </a:xfrm>
            <a:prstGeom prst="rect">
              <a:avLst/>
            </a:prstGeom>
            <a:noFill/>
          </p:spPr>
          <p:txBody>
            <a:bodyPr wrap="none" rtlCol="0">
              <a:spAutoFit/>
            </a:bodyPr>
            <a:lstStyle/>
            <a:p>
              <a:r>
                <a:rPr lang="en-US" sz="1100" dirty="0"/>
                <a:t>RDMS</a:t>
              </a:r>
            </a:p>
          </p:txBody>
        </p:sp>
      </p:grpSp>
      <p:sp>
        <p:nvSpPr>
          <p:cNvPr id="120" name="Summing Junction 119">
            <a:extLst>
              <a:ext uri="{FF2B5EF4-FFF2-40B4-BE49-F238E27FC236}">
                <a16:creationId xmlns:a16="http://schemas.microsoft.com/office/drawing/2014/main" id="{41E3B7BE-19B3-B440-3356-C64BEB965816}"/>
              </a:ext>
            </a:extLst>
          </p:cNvPr>
          <p:cNvSpPr/>
          <p:nvPr/>
        </p:nvSpPr>
        <p:spPr bwMode="auto">
          <a:xfrm>
            <a:off x="3051083" y="2943659"/>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21" name="Summing Junction 120">
            <a:extLst>
              <a:ext uri="{FF2B5EF4-FFF2-40B4-BE49-F238E27FC236}">
                <a16:creationId xmlns:a16="http://schemas.microsoft.com/office/drawing/2014/main" id="{4EA994E7-721E-A29B-AD6B-47C04AE28EAE}"/>
              </a:ext>
            </a:extLst>
          </p:cNvPr>
          <p:cNvSpPr/>
          <p:nvPr/>
        </p:nvSpPr>
        <p:spPr bwMode="auto">
          <a:xfrm>
            <a:off x="2579030" y="2950265"/>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22" name="Summing Junction 121">
            <a:extLst>
              <a:ext uri="{FF2B5EF4-FFF2-40B4-BE49-F238E27FC236}">
                <a16:creationId xmlns:a16="http://schemas.microsoft.com/office/drawing/2014/main" id="{C007D28C-F5C1-C546-4B5F-43065CC201F5}"/>
              </a:ext>
            </a:extLst>
          </p:cNvPr>
          <p:cNvSpPr/>
          <p:nvPr/>
        </p:nvSpPr>
        <p:spPr bwMode="auto">
          <a:xfrm>
            <a:off x="2114192" y="2950265"/>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169" name="Group 168">
            <a:extLst>
              <a:ext uri="{FF2B5EF4-FFF2-40B4-BE49-F238E27FC236}">
                <a16:creationId xmlns:a16="http://schemas.microsoft.com/office/drawing/2014/main" id="{05BC36C1-A757-FBF4-13A1-2AC10CAA6B92}"/>
              </a:ext>
            </a:extLst>
          </p:cNvPr>
          <p:cNvGrpSpPr/>
          <p:nvPr/>
        </p:nvGrpSpPr>
        <p:grpSpPr>
          <a:xfrm>
            <a:off x="5325493" y="2317154"/>
            <a:ext cx="3285107" cy="1700451"/>
            <a:chOff x="620764" y="4202976"/>
            <a:chExt cx="3285107" cy="1700451"/>
          </a:xfrm>
        </p:grpSpPr>
        <p:cxnSp>
          <p:nvCxnSpPr>
            <p:cNvPr id="170" name="Straight Arrow Connector 169">
              <a:extLst>
                <a:ext uri="{FF2B5EF4-FFF2-40B4-BE49-F238E27FC236}">
                  <a16:creationId xmlns:a16="http://schemas.microsoft.com/office/drawing/2014/main" id="{019B256B-3353-2252-D38C-F3F773A474D3}"/>
                </a:ext>
              </a:extLst>
            </p:cNvPr>
            <p:cNvCxnSpPr/>
            <p:nvPr/>
          </p:nvCxnSpPr>
          <p:spPr bwMode="auto">
            <a:xfrm flipH="1">
              <a:off x="748429" y="4202976"/>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1" name="Group 170">
              <a:extLst>
                <a:ext uri="{FF2B5EF4-FFF2-40B4-BE49-F238E27FC236}">
                  <a16:creationId xmlns:a16="http://schemas.microsoft.com/office/drawing/2014/main" id="{FF0D771B-ED92-704A-E4DB-4959F18C41B6}"/>
                </a:ext>
              </a:extLst>
            </p:cNvPr>
            <p:cNvGrpSpPr/>
            <p:nvPr/>
          </p:nvGrpSpPr>
          <p:grpSpPr>
            <a:xfrm>
              <a:off x="1313278" y="5088232"/>
              <a:ext cx="2299668" cy="279396"/>
              <a:chOff x="2981436" y="2283870"/>
              <a:chExt cx="2299668" cy="279396"/>
            </a:xfrm>
          </p:grpSpPr>
          <p:sp>
            <p:nvSpPr>
              <p:cNvPr id="192" name="TextBox 191">
                <a:extLst>
                  <a:ext uri="{FF2B5EF4-FFF2-40B4-BE49-F238E27FC236}">
                    <a16:creationId xmlns:a16="http://schemas.microsoft.com/office/drawing/2014/main" id="{6010B781-14B2-EB56-8879-A478F27F4B18}"/>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93" name="TextBox 192">
                <a:extLst>
                  <a:ext uri="{FF2B5EF4-FFF2-40B4-BE49-F238E27FC236}">
                    <a16:creationId xmlns:a16="http://schemas.microsoft.com/office/drawing/2014/main" id="{6BEE5D52-DE75-58CC-4429-7941E111DBBF}"/>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94" name="TextBox 193">
                <a:extLst>
                  <a:ext uri="{FF2B5EF4-FFF2-40B4-BE49-F238E27FC236}">
                    <a16:creationId xmlns:a16="http://schemas.microsoft.com/office/drawing/2014/main" id="{A2A57992-19F8-622F-5D4D-E7153D794B63}"/>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95" name="TextBox 194">
                <a:extLst>
                  <a:ext uri="{FF2B5EF4-FFF2-40B4-BE49-F238E27FC236}">
                    <a16:creationId xmlns:a16="http://schemas.microsoft.com/office/drawing/2014/main" id="{495EDD62-07D1-EE3A-FA42-1DA29A00D2D4}"/>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96" name="TextBox 195">
                <a:extLst>
                  <a:ext uri="{FF2B5EF4-FFF2-40B4-BE49-F238E27FC236}">
                    <a16:creationId xmlns:a16="http://schemas.microsoft.com/office/drawing/2014/main" id="{9740D612-216F-DC7E-FC5C-D21A43370D1B}"/>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172" name="Group 171">
              <a:extLst>
                <a:ext uri="{FF2B5EF4-FFF2-40B4-BE49-F238E27FC236}">
                  <a16:creationId xmlns:a16="http://schemas.microsoft.com/office/drawing/2014/main" id="{086874D3-6FA0-ECEC-A5F4-02143B4708EF}"/>
                </a:ext>
              </a:extLst>
            </p:cNvPr>
            <p:cNvGrpSpPr/>
            <p:nvPr/>
          </p:nvGrpSpPr>
          <p:grpSpPr>
            <a:xfrm>
              <a:off x="2753924" y="4825060"/>
              <a:ext cx="313989" cy="213009"/>
              <a:chOff x="6934200" y="2149191"/>
              <a:chExt cx="313989" cy="213009"/>
            </a:xfrm>
          </p:grpSpPr>
          <p:cxnSp>
            <p:nvCxnSpPr>
              <p:cNvPr id="190" name="Straight Connector 189">
                <a:extLst>
                  <a:ext uri="{FF2B5EF4-FFF2-40B4-BE49-F238E27FC236}">
                    <a16:creationId xmlns:a16="http://schemas.microsoft.com/office/drawing/2014/main" id="{6A8179AC-E6B2-C9B0-6411-F5B44752641C}"/>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190">
                <a:extLst>
                  <a:ext uri="{FF2B5EF4-FFF2-40B4-BE49-F238E27FC236}">
                    <a16:creationId xmlns:a16="http://schemas.microsoft.com/office/drawing/2014/main" id="{3E7B3CE2-1F0A-C019-E00B-3EE2E4600F2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oup 172">
              <a:extLst>
                <a:ext uri="{FF2B5EF4-FFF2-40B4-BE49-F238E27FC236}">
                  <a16:creationId xmlns:a16="http://schemas.microsoft.com/office/drawing/2014/main" id="{0B3C4C74-4D07-0F2B-4EEB-E151959674D0}"/>
                </a:ext>
              </a:extLst>
            </p:cNvPr>
            <p:cNvGrpSpPr/>
            <p:nvPr/>
          </p:nvGrpSpPr>
          <p:grpSpPr>
            <a:xfrm>
              <a:off x="2269055" y="4838991"/>
              <a:ext cx="313989" cy="213009"/>
              <a:chOff x="6934200" y="2149191"/>
              <a:chExt cx="313989" cy="213009"/>
            </a:xfrm>
          </p:grpSpPr>
          <p:cxnSp>
            <p:nvCxnSpPr>
              <p:cNvPr id="188" name="Straight Connector 187">
                <a:extLst>
                  <a:ext uri="{FF2B5EF4-FFF2-40B4-BE49-F238E27FC236}">
                    <a16:creationId xmlns:a16="http://schemas.microsoft.com/office/drawing/2014/main" id="{D7187DA6-7E70-F68F-E7E8-553A98ADFDCC}"/>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Straight Connector 188">
                <a:extLst>
                  <a:ext uri="{FF2B5EF4-FFF2-40B4-BE49-F238E27FC236}">
                    <a16:creationId xmlns:a16="http://schemas.microsoft.com/office/drawing/2014/main" id="{FD583FEB-F69D-BA58-E063-21B996364EC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4" name="Group 173">
              <a:extLst>
                <a:ext uri="{FF2B5EF4-FFF2-40B4-BE49-F238E27FC236}">
                  <a16:creationId xmlns:a16="http://schemas.microsoft.com/office/drawing/2014/main" id="{931C1597-F01B-2F8A-7EB4-596DEB36D02B}"/>
                </a:ext>
              </a:extLst>
            </p:cNvPr>
            <p:cNvGrpSpPr/>
            <p:nvPr/>
          </p:nvGrpSpPr>
          <p:grpSpPr>
            <a:xfrm>
              <a:off x="1851386" y="4838990"/>
              <a:ext cx="313989" cy="213009"/>
              <a:chOff x="6934200" y="2149191"/>
              <a:chExt cx="313989" cy="213009"/>
            </a:xfrm>
          </p:grpSpPr>
          <p:cxnSp>
            <p:nvCxnSpPr>
              <p:cNvPr id="186" name="Straight Connector 185">
                <a:extLst>
                  <a:ext uri="{FF2B5EF4-FFF2-40B4-BE49-F238E27FC236}">
                    <a16:creationId xmlns:a16="http://schemas.microsoft.com/office/drawing/2014/main" id="{FC6F980A-CCEB-1EE7-2A73-22B56D75B4E1}"/>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a:extLst>
                  <a:ext uri="{FF2B5EF4-FFF2-40B4-BE49-F238E27FC236}">
                    <a16:creationId xmlns:a16="http://schemas.microsoft.com/office/drawing/2014/main" id="{23831718-C714-AE78-1074-06AD119D2B7F}"/>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5" name="Group 174">
              <a:extLst>
                <a:ext uri="{FF2B5EF4-FFF2-40B4-BE49-F238E27FC236}">
                  <a16:creationId xmlns:a16="http://schemas.microsoft.com/office/drawing/2014/main" id="{1CFDFEF8-606F-319C-FCD6-BC21275136D4}"/>
                </a:ext>
              </a:extLst>
            </p:cNvPr>
            <p:cNvGrpSpPr/>
            <p:nvPr/>
          </p:nvGrpSpPr>
          <p:grpSpPr>
            <a:xfrm>
              <a:off x="1445091" y="4825060"/>
              <a:ext cx="313989" cy="213009"/>
              <a:chOff x="6934200" y="2149191"/>
              <a:chExt cx="313989" cy="213009"/>
            </a:xfrm>
          </p:grpSpPr>
          <p:cxnSp>
            <p:nvCxnSpPr>
              <p:cNvPr id="184" name="Straight Connector 183">
                <a:extLst>
                  <a:ext uri="{FF2B5EF4-FFF2-40B4-BE49-F238E27FC236}">
                    <a16:creationId xmlns:a16="http://schemas.microsoft.com/office/drawing/2014/main" id="{FBE83816-1B9C-BB77-0C96-421C8B8043B0}"/>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a:extLst>
                  <a:ext uri="{FF2B5EF4-FFF2-40B4-BE49-F238E27FC236}">
                    <a16:creationId xmlns:a16="http://schemas.microsoft.com/office/drawing/2014/main" id="{3B288689-6D22-C460-A2B9-30E0EA345ABC}"/>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6" name="TextBox 175">
              <a:extLst>
                <a:ext uri="{FF2B5EF4-FFF2-40B4-BE49-F238E27FC236}">
                  <a16:creationId xmlns:a16="http://schemas.microsoft.com/office/drawing/2014/main" id="{BD6CDC80-8E5C-A80B-56CC-FB4C5AC11893}"/>
                </a:ext>
              </a:extLst>
            </p:cNvPr>
            <p:cNvSpPr txBox="1"/>
            <p:nvPr/>
          </p:nvSpPr>
          <p:spPr>
            <a:xfrm>
              <a:off x="2065530" y="5595650"/>
              <a:ext cx="766557" cy="307777"/>
            </a:xfrm>
            <a:prstGeom prst="rect">
              <a:avLst/>
            </a:prstGeom>
            <a:noFill/>
          </p:spPr>
          <p:txBody>
            <a:bodyPr wrap="none" rtlCol="0">
              <a:spAutoFit/>
            </a:bodyPr>
            <a:lstStyle/>
            <a:p>
              <a:r>
                <a:rPr lang="en-US" sz="1400" dirty="0"/>
                <a:t>(SFD 8)</a:t>
              </a:r>
            </a:p>
          </p:txBody>
        </p:sp>
        <p:sp>
          <p:nvSpPr>
            <p:cNvPr id="177" name="TextBox 176">
              <a:extLst>
                <a:ext uri="{FF2B5EF4-FFF2-40B4-BE49-F238E27FC236}">
                  <a16:creationId xmlns:a16="http://schemas.microsoft.com/office/drawing/2014/main" id="{6B379B4D-EB40-B414-1309-BF6B88D3E110}"/>
                </a:ext>
              </a:extLst>
            </p:cNvPr>
            <p:cNvSpPr txBox="1"/>
            <p:nvPr/>
          </p:nvSpPr>
          <p:spPr>
            <a:xfrm>
              <a:off x="1328534" y="5360435"/>
              <a:ext cx="415498" cy="276999"/>
            </a:xfrm>
            <a:prstGeom prst="rect">
              <a:avLst/>
            </a:prstGeom>
            <a:noFill/>
          </p:spPr>
          <p:txBody>
            <a:bodyPr wrap="none" rtlCol="0">
              <a:spAutoFit/>
            </a:bodyPr>
            <a:lstStyle/>
            <a:p>
              <a:r>
                <a:rPr lang="en-US" dirty="0"/>
                <a:t>192</a:t>
              </a:r>
            </a:p>
          </p:txBody>
        </p:sp>
        <p:sp>
          <p:nvSpPr>
            <p:cNvPr id="178" name="TextBox 177">
              <a:extLst>
                <a:ext uri="{FF2B5EF4-FFF2-40B4-BE49-F238E27FC236}">
                  <a16:creationId xmlns:a16="http://schemas.microsoft.com/office/drawing/2014/main" id="{8BFB67AE-4A6D-38A1-557F-442F1DDB583E}"/>
                </a:ext>
              </a:extLst>
            </p:cNvPr>
            <p:cNvSpPr txBox="1"/>
            <p:nvPr/>
          </p:nvSpPr>
          <p:spPr>
            <a:xfrm>
              <a:off x="1772271" y="5368793"/>
              <a:ext cx="415498" cy="276999"/>
            </a:xfrm>
            <a:prstGeom prst="rect">
              <a:avLst/>
            </a:prstGeom>
            <a:noFill/>
          </p:spPr>
          <p:txBody>
            <a:bodyPr wrap="none" rtlCol="0">
              <a:spAutoFit/>
            </a:bodyPr>
            <a:lstStyle/>
            <a:p>
              <a:r>
                <a:rPr lang="en-US" dirty="0"/>
                <a:t>192</a:t>
              </a:r>
            </a:p>
          </p:txBody>
        </p:sp>
        <p:sp>
          <p:nvSpPr>
            <p:cNvPr id="179" name="TextBox 178">
              <a:extLst>
                <a:ext uri="{FF2B5EF4-FFF2-40B4-BE49-F238E27FC236}">
                  <a16:creationId xmlns:a16="http://schemas.microsoft.com/office/drawing/2014/main" id="{BD5630F7-ED6C-E96C-4A76-84F8641535D6}"/>
                </a:ext>
              </a:extLst>
            </p:cNvPr>
            <p:cNvSpPr txBox="1"/>
            <p:nvPr/>
          </p:nvSpPr>
          <p:spPr>
            <a:xfrm>
              <a:off x="2194973" y="5368793"/>
              <a:ext cx="338554" cy="276999"/>
            </a:xfrm>
            <a:prstGeom prst="rect">
              <a:avLst/>
            </a:prstGeom>
            <a:noFill/>
          </p:spPr>
          <p:txBody>
            <a:bodyPr wrap="none" rtlCol="0">
              <a:spAutoFit/>
            </a:bodyPr>
            <a:lstStyle/>
            <a:p>
              <a:r>
                <a:rPr lang="en-US" dirty="0"/>
                <a:t>64</a:t>
              </a:r>
            </a:p>
          </p:txBody>
        </p:sp>
        <p:sp>
          <p:nvSpPr>
            <p:cNvPr id="180" name="TextBox 179">
              <a:extLst>
                <a:ext uri="{FF2B5EF4-FFF2-40B4-BE49-F238E27FC236}">
                  <a16:creationId xmlns:a16="http://schemas.microsoft.com/office/drawing/2014/main" id="{5B8872CA-9B7C-0518-0C21-9B03B64C549E}"/>
                </a:ext>
              </a:extLst>
            </p:cNvPr>
            <p:cNvSpPr txBox="1"/>
            <p:nvPr/>
          </p:nvSpPr>
          <p:spPr>
            <a:xfrm>
              <a:off x="2652173" y="5368793"/>
              <a:ext cx="338554" cy="276999"/>
            </a:xfrm>
            <a:prstGeom prst="rect">
              <a:avLst/>
            </a:prstGeom>
            <a:noFill/>
          </p:spPr>
          <p:txBody>
            <a:bodyPr wrap="none" rtlCol="0">
              <a:spAutoFit/>
            </a:bodyPr>
            <a:lstStyle/>
            <a:p>
              <a:r>
                <a:rPr lang="en-US" dirty="0"/>
                <a:t>32</a:t>
              </a:r>
            </a:p>
          </p:txBody>
        </p:sp>
        <p:sp>
          <p:nvSpPr>
            <p:cNvPr id="181" name="TextBox 180">
              <a:extLst>
                <a:ext uri="{FF2B5EF4-FFF2-40B4-BE49-F238E27FC236}">
                  <a16:creationId xmlns:a16="http://schemas.microsoft.com/office/drawing/2014/main" id="{CBBCE87C-C1BB-E17C-B5ED-B4AAEC0A3313}"/>
                </a:ext>
              </a:extLst>
            </p:cNvPr>
            <p:cNvSpPr txBox="1"/>
            <p:nvPr/>
          </p:nvSpPr>
          <p:spPr>
            <a:xfrm>
              <a:off x="620764" y="5367628"/>
              <a:ext cx="846707" cy="276999"/>
            </a:xfrm>
            <a:prstGeom prst="rect">
              <a:avLst/>
            </a:prstGeom>
            <a:noFill/>
          </p:spPr>
          <p:txBody>
            <a:bodyPr wrap="none" rtlCol="0">
              <a:spAutoFit/>
            </a:bodyPr>
            <a:lstStyle/>
            <a:p>
              <a:r>
                <a:rPr lang="en-US" dirty="0"/>
                <a:t>Sync PSR:</a:t>
              </a:r>
            </a:p>
          </p:txBody>
        </p:sp>
        <p:sp>
          <p:nvSpPr>
            <p:cNvPr id="182" name="Summing Junction 181">
              <a:extLst>
                <a:ext uri="{FF2B5EF4-FFF2-40B4-BE49-F238E27FC236}">
                  <a16:creationId xmlns:a16="http://schemas.microsoft.com/office/drawing/2014/main" id="{307616ED-4258-6E8D-8F53-2D4FA267E357}"/>
                </a:ext>
              </a:extLst>
            </p:cNvPr>
            <p:cNvSpPr/>
            <p:nvPr/>
          </p:nvSpPr>
          <p:spPr bwMode="auto">
            <a:xfrm>
              <a:off x="3205203" y="4793233"/>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83" name="TextBox 182">
              <a:extLst>
                <a:ext uri="{FF2B5EF4-FFF2-40B4-BE49-F238E27FC236}">
                  <a16:creationId xmlns:a16="http://schemas.microsoft.com/office/drawing/2014/main" id="{3E7DBE46-24B6-4503-E0B9-25C0F721C569}"/>
                </a:ext>
              </a:extLst>
            </p:cNvPr>
            <p:cNvSpPr txBox="1"/>
            <p:nvPr/>
          </p:nvSpPr>
          <p:spPr>
            <a:xfrm>
              <a:off x="766761" y="5088617"/>
              <a:ext cx="585417" cy="261610"/>
            </a:xfrm>
            <a:prstGeom prst="rect">
              <a:avLst/>
            </a:prstGeom>
            <a:noFill/>
          </p:spPr>
          <p:txBody>
            <a:bodyPr wrap="none" rtlCol="0">
              <a:spAutoFit/>
            </a:bodyPr>
            <a:lstStyle/>
            <a:p>
              <a:r>
                <a:rPr lang="en-US" sz="1100" dirty="0"/>
                <a:t>RDMS</a:t>
              </a:r>
            </a:p>
          </p:txBody>
        </p:sp>
      </p:grpSp>
    </p:spTree>
    <p:extLst>
      <p:ext uri="{BB962C8B-B14F-4D97-AF65-F5344CB8AC3E}">
        <p14:creationId xmlns:p14="http://schemas.microsoft.com/office/powerpoint/2010/main" val="220384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E94E-B2CF-C013-3BCD-3524610C5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05FE-4F33-9253-933B-AC30B6429F62}"/>
              </a:ext>
            </a:extLst>
          </p:cNvPr>
          <p:cNvSpPr>
            <a:spLocks noGrp="1"/>
          </p:cNvSpPr>
          <p:nvPr>
            <p:ph type="title"/>
          </p:nvPr>
        </p:nvSpPr>
        <p:spPr>
          <a:xfrm>
            <a:off x="131009" y="609600"/>
            <a:ext cx="8784391" cy="881838"/>
          </a:xfrm>
        </p:spPr>
        <p:txBody>
          <a:bodyPr/>
          <a:lstStyle/>
          <a:p>
            <a:r>
              <a:rPr lang="en-US" sz="3200" dirty="0"/>
              <a:t>Unsuccessful negotiation: Only one common rate (</a:t>
            </a:r>
            <a:r>
              <a:rPr lang="en-US" sz="2800" dirty="0">
                <a:solidFill>
                  <a:srgbClr val="FF0000"/>
                </a:solidFill>
              </a:rPr>
              <a:t>Revisit using Option 3</a:t>
            </a:r>
            <a:r>
              <a:rPr lang="en-US" sz="3200" dirty="0"/>
              <a:t>)</a:t>
            </a:r>
          </a:p>
        </p:txBody>
      </p:sp>
      <p:sp>
        <p:nvSpPr>
          <p:cNvPr id="3" name="Content Placeholder 2">
            <a:extLst>
              <a:ext uri="{FF2B5EF4-FFF2-40B4-BE49-F238E27FC236}">
                <a16:creationId xmlns:a16="http://schemas.microsoft.com/office/drawing/2014/main" id="{0E541D2C-A8E4-9E5C-B7BD-2E8859C3B683}"/>
              </a:ext>
            </a:extLst>
          </p:cNvPr>
          <p:cNvSpPr>
            <a:spLocks noGrp="1"/>
          </p:cNvSpPr>
          <p:nvPr>
            <p:ph idx="1"/>
          </p:nvPr>
        </p:nvSpPr>
        <p:spPr>
          <a:xfrm>
            <a:off x="131009" y="1449059"/>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4E246863-240D-3A24-0EF2-8472720CA0CD}"/>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64C243F8-0644-6492-7DFC-6ACB6C02873C}"/>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18</a:t>
            </a:fld>
            <a:endParaRPr lang="en-US" altLang="en-US" dirty="0"/>
          </a:p>
        </p:txBody>
      </p:sp>
      <p:sp>
        <p:nvSpPr>
          <p:cNvPr id="10" name="Date Placeholder 1">
            <a:extLst>
              <a:ext uri="{FF2B5EF4-FFF2-40B4-BE49-F238E27FC236}">
                <a16:creationId xmlns:a16="http://schemas.microsoft.com/office/drawing/2014/main" id="{37F12C38-DD69-755E-2F5B-1F6F77DB54A6}"/>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2" name="Rectangle 7">
            <a:extLst>
              <a:ext uri="{FF2B5EF4-FFF2-40B4-BE49-F238E27FC236}">
                <a16:creationId xmlns:a16="http://schemas.microsoft.com/office/drawing/2014/main" id="{2FBF097F-8C52-66A2-1EB5-0AD679732E2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cxnSp>
        <p:nvCxnSpPr>
          <p:cNvPr id="80" name="Straight Connector 79">
            <a:extLst>
              <a:ext uri="{FF2B5EF4-FFF2-40B4-BE49-F238E27FC236}">
                <a16:creationId xmlns:a16="http://schemas.microsoft.com/office/drawing/2014/main" id="{E37F157F-3879-8DE5-48DA-18E6374EB737}"/>
              </a:ext>
            </a:extLst>
          </p:cNvPr>
          <p:cNvCxnSpPr/>
          <p:nvPr/>
        </p:nvCxnSpPr>
        <p:spPr bwMode="auto">
          <a:xfrm>
            <a:off x="5349292" y="211860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a:extLst>
              <a:ext uri="{FF2B5EF4-FFF2-40B4-BE49-F238E27FC236}">
                <a16:creationId xmlns:a16="http://schemas.microsoft.com/office/drawing/2014/main" id="{D8C65B2F-6A67-02EC-5901-D7D8E075D98F}"/>
              </a:ext>
            </a:extLst>
          </p:cNvPr>
          <p:cNvCxnSpPr/>
          <p:nvPr/>
        </p:nvCxnSpPr>
        <p:spPr bwMode="auto">
          <a:xfrm>
            <a:off x="8645885" y="2201372"/>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a:extLst>
              <a:ext uri="{FF2B5EF4-FFF2-40B4-BE49-F238E27FC236}">
                <a16:creationId xmlns:a16="http://schemas.microsoft.com/office/drawing/2014/main" id="{849D3B62-5902-6450-CA70-B7C427C8FE60}"/>
              </a:ext>
            </a:extLst>
          </p:cNvPr>
          <p:cNvSpPr txBox="1"/>
          <p:nvPr/>
        </p:nvSpPr>
        <p:spPr>
          <a:xfrm>
            <a:off x="5163985" y="1783872"/>
            <a:ext cx="370614" cy="400110"/>
          </a:xfrm>
          <a:prstGeom prst="rect">
            <a:avLst/>
          </a:prstGeom>
          <a:noFill/>
        </p:spPr>
        <p:txBody>
          <a:bodyPr wrap="none" rtlCol="0">
            <a:spAutoFit/>
          </a:bodyPr>
          <a:lstStyle/>
          <a:p>
            <a:r>
              <a:rPr lang="en-US" sz="2000" b="1" dirty="0"/>
              <a:t>A</a:t>
            </a:r>
          </a:p>
        </p:txBody>
      </p:sp>
      <p:sp>
        <p:nvSpPr>
          <p:cNvPr id="83" name="TextBox 82">
            <a:extLst>
              <a:ext uri="{FF2B5EF4-FFF2-40B4-BE49-F238E27FC236}">
                <a16:creationId xmlns:a16="http://schemas.microsoft.com/office/drawing/2014/main" id="{88226246-3CDA-F778-F8B5-97D4B63A553C}"/>
              </a:ext>
            </a:extLst>
          </p:cNvPr>
          <p:cNvSpPr txBox="1"/>
          <p:nvPr/>
        </p:nvSpPr>
        <p:spPr>
          <a:xfrm>
            <a:off x="8460578" y="1852575"/>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C6CCBE13-0F0B-D794-DF5E-0E85A3D657AC}"/>
              </a:ext>
            </a:extLst>
          </p:cNvPr>
          <p:cNvGrpSpPr/>
          <p:nvPr/>
        </p:nvGrpSpPr>
        <p:grpSpPr>
          <a:xfrm>
            <a:off x="6511837" y="1951989"/>
            <a:ext cx="848566" cy="400110"/>
            <a:chOff x="3558879" y="1171811"/>
            <a:chExt cx="848566" cy="400110"/>
          </a:xfrm>
        </p:grpSpPr>
        <p:sp>
          <p:nvSpPr>
            <p:cNvPr id="128" name="TextBox 127">
              <a:extLst>
                <a:ext uri="{FF2B5EF4-FFF2-40B4-BE49-F238E27FC236}">
                  <a16:creationId xmlns:a16="http://schemas.microsoft.com/office/drawing/2014/main" id="{EF0C5320-E89E-D301-B90B-EEA37F92B055}"/>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129" name="Straight Arrow Connector 128">
              <a:extLst>
                <a:ext uri="{FF2B5EF4-FFF2-40B4-BE49-F238E27FC236}">
                  <a16:creationId xmlns:a16="http://schemas.microsoft.com/office/drawing/2014/main" id="{1DBE523E-CA84-9FB0-D0DC-7233F34278BF}"/>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Multiply 94">
            <a:extLst>
              <a:ext uri="{FF2B5EF4-FFF2-40B4-BE49-F238E27FC236}">
                <a16:creationId xmlns:a16="http://schemas.microsoft.com/office/drawing/2014/main" id="{5127A703-C0D4-36D3-3285-D065B1D87E07}"/>
              </a:ext>
            </a:extLst>
          </p:cNvPr>
          <p:cNvSpPr/>
          <p:nvPr/>
        </p:nvSpPr>
        <p:spPr bwMode="auto">
          <a:xfrm>
            <a:off x="4873553" y="4968839"/>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85" name="Straight Arrow Connector 84">
            <a:extLst>
              <a:ext uri="{FF2B5EF4-FFF2-40B4-BE49-F238E27FC236}">
                <a16:creationId xmlns:a16="http://schemas.microsoft.com/office/drawing/2014/main" id="{D1EEE578-5D91-99A7-D5F3-180AE8D7A8CD}"/>
              </a:ext>
            </a:extLst>
          </p:cNvPr>
          <p:cNvCxnSpPr/>
          <p:nvPr/>
        </p:nvCxnSpPr>
        <p:spPr bwMode="auto">
          <a:xfrm>
            <a:off x="5443749" y="4200627"/>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 name="Group 86">
            <a:extLst>
              <a:ext uri="{FF2B5EF4-FFF2-40B4-BE49-F238E27FC236}">
                <a16:creationId xmlns:a16="http://schemas.microsoft.com/office/drawing/2014/main" id="{15D808FD-4B29-0423-4919-EBFC5EDBD75E}"/>
              </a:ext>
            </a:extLst>
          </p:cNvPr>
          <p:cNvGrpSpPr/>
          <p:nvPr/>
        </p:nvGrpSpPr>
        <p:grpSpPr>
          <a:xfrm>
            <a:off x="5872048" y="4982630"/>
            <a:ext cx="2299668" cy="279396"/>
            <a:chOff x="2981436" y="2283870"/>
            <a:chExt cx="2299668" cy="279396"/>
          </a:xfrm>
        </p:grpSpPr>
        <p:sp>
          <p:nvSpPr>
            <p:cNvPr id="123" name="TextBox 122">
              <a:extLst>
                <a:ext uri="{FF2B5EF4-FFF2-40B4-BE49-F238E27FC236}">
                  <a16:creationId xmlns:a16="http://schemas.microsoft.com/office/drawing/2014/main" id="{E354D105-FEFB-6B6D-2D7C-BD5DC2478C33}"/>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24" name="TextBox 123">
              <a:extLst>
                <a:ext uri="{FF2B5EF4-FFF2-40B4-BE49-F238E27FC236}">
                  <a16:creationId xmlns:a16="http://schemas.microsoft.com/office/drawing/2014/main" id="{989A0989-5CE8-3B53-2E57-CAADDF90E7F6}"/>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25" name="TextBox 124">
              <a:extLst>
                <a:ext uri="{FF2B5EF4-FFF2-40B4-BE49-F238E27FC236}">
                  <a16:creationId xmlns:a16="http://schemas.microsoft.com/office/drawing/2014/main" id="{4DDA6A16-A74A-7033-6357-6F52454A620E}"/>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26" name="TextBox 125">
              <a:extLst>
                <a:ext uri="{FF2B5EF4-FFF2-40B4-BE49-F238E27FC236}">
                  <a16:creationId xmlns:a16="http://schemas.microsoft.com/office/drawing/2014/main" id="{8BC68042-B19F-D5DB-F9FD-66679425AECB}"/>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27" name="TextBox 126">
              <a:extLst>
                <a:ext uri="{FF2B5EF4-FFF2-40B4-BE49-F238E27FC236}">
                  <a16:creationId xmlns:a16="http://schemas.microsoft.com/office/drawing/2014/main" id="{62EC61A3-5F2C-DBD3-7DFE-899E3B8A6A7F}"/>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sp>
        <p:nvSpPr>
          <p:cNvPr id="99" name="TextBox 98">
            <a:extLst>
              <a:ext uri="{FF2B5EF4-FFF2-40B4-BE49-F238E27FC236}">
                <a16:creationId xmlns:a16="http://schemas.microsoft.com/office/drawing/2014/main" id="{629CA584-E9FC-FBB7-0834-4AFD29E038A6}"/>
              </a:ext>
            </a:extLst>
          </p:cNvPr>
          <p:cNvSpPr txBox="1"/>
          <p:nvPr/>
        </p:nvSpPr>
        <p:spPr>
          <a:xfrm>
            <a:off x="5336890" y="4952431"/>
            <a:ext cx="577402" cy="261610"/>
          </a:xfrm>
          <a:prstGeom prst="rect">
            <a:avLst/>
          </a:prstGeom>
          <a:noFill/>
        </p:spPr>
        <p:txBody>
          <a:bodyPr wrap="none" rtlCol="0">
            <a:spAutoFit/>
          </a:bodyPr>
          <a:lstStyle/>
          <a:p>
            <a:r>
              <a:rPr lang="en-US" sz="1100" dirty="0"/>
              <a:t>TDMS</a:t>
            </a:r>
          </a:p>
        </p:txBody>
      </p:sp>
      <p:sp>
        <p:nvSpPr>
          <p:cNvPr id="101" name="Summing Junction 100">
            <a:extLst>
              <a:ext uri="{FF2B5EF4-FFF2-40B4-BE49-F238E27FC236}">
                <a16:creationId xmlns:a16="http://schemas.microsoft.com/office/drawing/2014/main" id="{1B98CBCE-3AEC-F182-A174-64BCF3E5BA87}"/>
              </a:ext>
            </a:extLst>
          </p:cNvPr>
          <p:cNvSpPr/>
          <p:nvPr/>
        </p:nvSpPr>
        <p:spPr bwMode="auto">
          <a:xfrm>
            <a:off x="7745815" y="4673757"/>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2" name="Summing Junction 101">
            <a:extLst>
              <a:ext uri="{FF2B5EF4-FFF2-40B4-BE49-F238E27FC236}">
                <a16:creationId xmlns:a16="http://schemas.microsoft.com/office/drawing/2014/main" id="{D94BB5AA-FFB0-9240-63A5-4BE68A6AA77F}"/>
              </a:ext>
            </a:extLst>
          </p:cNvPr>
          <p:cNvSpPr/>
          <p:nvPr/>
        </p:nvSpPr>
        <p:spPr bwMode="auto">
          <a:xfrm>
            <a:off x="7273762" y="4680363"/>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3" name="Summing Junction 102">
            <a:extLst>
              <a:ext uri="{FF2B5EF4-FFF2-40B4-BE49-F238E27FC236}">
                <a16:creationId xmlns:a16="http://schemas.microsoft.com/office/drawing/2014/main" id="{DE941AFE-020D-B507-C4EA-30844AB4F03E}"/>
              </a:ext>
            </a:extLst>
          </p:cNvPr>
          <p:cNvSpPr/>
          <p:nvPr/>
        </p:nvSpPr>
        <p:spPr bwMode="auto">
          <a:xfrm>
            <a:off x="6808924" y="4680363"/>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0" name="Multiply 129">
            <a:extLst>
              <a:ext uri="{FF2B5EF4-FFF2-40B4-BE49-F238E27FC236}">
                <a16:creationId xmlns:a16="http://schemas.microsoft.com/office/drawing/2014/main" id="{5014F94D-0AAE-4662-8351-00B4DBB9E4DA}"/>
              </a:ext>
            </a:extLst>
          </p:cNvPr>
          <p:cNvSpPr/>
          <p:nvPr/>
        </p:nvSpPr>
        <p:spPr bwMode="auto">
          <a:xfrm>
            <a:off x="8692990" y="5012129"/>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4" name="Summing Junction 133">
            <a:extLst>
              <a:ext uri="{FF2B5EF4-FFF2-40B4-BE49-F238E27FC236}">
                <a16:creationId xmlns:a16="http://schemas.microsoft.com/office/drawing/2014/main" id="{8E25336E-6AA7-E0C5-A7D1-2BFB2149889C}"/>
              </a:ext>
            </a:extLst>
          </p:cNvPr>
          <p:cNvSpPr/>
          <p:nvPr/>
        </p:nvSpPr>
        <p:spPr bwMode="auto">
          <a:xfrm>
            <a:off x="6373251" y="4673757"/>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5" name="Summing Junction 134">
            <a:extLst>
              <a:ext uri="{FF2B5EF4-FFF2-40B4-BE49-F238E27FC236}">
                <a16:creationId xmlns:a16="http://schemas.microsoft.com/office/drawing/2014/main" id="{CF75B1EF-C68F-9C45-10F1-71EF30D944E7}"/>
              </a:ext>
            </a:extLst>
          </p:cNvPr>
          <p:cNvSpPr/>
          <p:nvPr/>
        </p:nvSpPr>
        <p:spPr bwMode="auto">
          <a:xfrm>
            <a:off x="5908413" y="4673757"/>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139" name="Straight Connector 138">
            <a:extLst>
              <a:ext uri="{FF2B5EF4-FFF2-40B4-BE49-F238E27FC236}">
                <a16:creationId xmlns:a16="http://schemas.microsoft.com/office/drawing/2014/main" id="{C06482D2-302D-075A-8DD6-C608C77F2565}"/>
              </a:ext>
            </a:extLst>
          </p:cNvPr>
          <p:cNvCxnSpPr/>
          <p:nvPr/>
        </p:nvCxnSpPr>
        <p:spPr bwMode="auto">
          <a:xfrm>
            <a:off x="4572000" y="1449059"/>
            <a:ext cx="0" cy="4799341"/>
          </a:xfrm>
          <a:prstGeom prst="line">
            <a:avLst/>
          </a:prstGeom>
          <a:solidFill>
            <a:schemeClr val="accent1"/>
          </a:solidFill>
          <a:ln w="2222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a:extLst>
              <a:ext uri="{FF2B5EF4-FFF2-40B4-BE49-F238E27FC236}">
                <a16:creationId xmlns:a16="http://schemas.microsoft.com/office/drawing/2014/main" id="{7DFEEBAE-1096-92BD-79DE-608176B77CFD}"/>
              </a:ext>
            </a:extLst>
          </p:cNvPr>
          <p:cNvSpPr txBox="1"/>
          <p:nvPr/>
        </p:nvSpPr>
        <p:spPr>
          <a:xfrm>
            <a:off x="1600669" y="1464187"/>
            <a:ext cx="1383712" cy="276999"/>
          </a:xfrm>
          <a:prstGeom prst="rect">
            <a:avLst/>
          </a:prstGeom>
          <a:noFill/>
        </p:spPr>
        <p:txBody>
          <a:bodyPr wrap="none" rtlCol="0">
            <a:spAutoFit/>
          </a:bodyPr>
          <a:lstStyle/>
          <a:p>
            <a:r>
              <a:rPr lang="en-US" u="sng" dirty="0"/>
              <a:t>Current handshake </a:t>
            </a:r>
          </a:p>
        </p:txBody>
      </p:sp>
      <p:sp>
        <p:nvSpPr>
          <p:cNvPr id="141" name="TextBox 140">
            <a:extLst>
              <a:ext uri="{FF2B5EF4-FFF2-40B4-BE49-F238E27FC236}">
                <a16:creationId xmlns:a16="http://schemas.microsoft.com/office/drawing/2014/main" id="{CA5EF8AA-0765-E266-1AA9-DAB32E0AF790}"/>
              </a:ext>
            </a:extLst>
          </p:cNvPr>
          <p:cNvSpPr txBox="1"/>
          <p:nvPr/>
        </p:nvSpPr>
        <p:spPr>
          <a:xfrm>
            <a:off x="5944747" y="1436303"/>
            <a:ext cx="1729961" cy="276999"/>
          </a:xfrm>
          <a:prstGeom prst="rect">
            <a:avLst/>
          </a:prstGeom>
          <a:noFill/>
        </p:spPr>
        <p:txBody>
          <a:bodyPr wrap="none" rtlCol="0">
            <a:spAutoFit/>
          </a:bodyPr>
          <a:lstStyle/>
          <a:p>
            <a:r>
              <a:rPr lang="en-US" u="sng" dirty="0"/>
              <a:t>Handshake with option 3</a:t>
            </a:r>
          </a:p>
        </p:txBody>
      </p:sp>
      <p:sp>
        <p:nvSpPr>
          <p:cNvPr id="142" name="TextBox 141">
            <a:extLst>
              <a:ext uri="{FF2B5EF4-FFF2-40B4-BE49-F238E27FC236}">
                <a16:creationId xmlns:a16="http://schemas.microsoft.com/office/drawing/2014/main" id="{537B2FB0-3E02-8AA7-1B26-80A195D47E3F}"/>
              </a:ext>
            </a:extLst>
          </p:cNvPr>
          <p:cNvSpPr txBox="1"/>
          <p:nvPr/>
        </p:nvSpPr>
        <p:spPr>
          <a:xfrm>
            <a:off x="5231966" y="5711566"/>
            <a:ext cx="3463705" cy="276999"/>
          </a:xfrm>
          <a:prstGeom prst="rect">
            <a:avLst/>
          </a:prstGeom>
          <a:noFill/>
        </p:spPr>
        <p:txBody>
          <a:bodyPr wrap="none" rtlCol="0">
            <a:spAutoFit/>
          </a:bodyPr>
          <a:lstStyle/>
          <a:p>
            <a:r>
              <a:rPr lang="en-US" b="1" dirty="0"/>
              <a:t>Both Tx and Rx aware of unsuccessful negotiation</a:t>
            </a:r>
          </a:p>
        </p:txBody>
      </p:sp>
      <p:sp>
        <p:nvSpPr>
          <p:cNvPr id="143" name="TextBox 142">
            <a:extLst>
              <a:ext uri="{FF2B5EF4-FFF2-40B4-BE49-F238E27FC236}">
                <a16:creationId xmlns:a16="http://schemas.microsoft.com/office/drawing/2014/main" id="{D09455BD-FA76-3143-B9A8-465CF2B8C3B7}"/>
              </a:ext>
            </a:extLst>
          </p:cNvPr>
          <p:cNvSpPr txBox="1"/>
          <p:nvPr/>
        </p:nvSpPr>
        <p:spPr>
          <a:xfrm>
            <a:off x="1133261" y="5721164"/>
            <a:ext cx="2778774" cy="276999"/>
          </a:xfrm>
          <a:prstGeom prst="rect">
            <a:avLst/>
          </a:prstGeom>
          <a:noFill/>
        </p:spPr>
        <p:txBody>
          <a:bodyPr wrap="none" rtlCol="0">
            <a:spAutoFit/>
          </a:bodyPr>
          <a:lstStyle/>
          <a:p>
            <a:r>
              <a:rPr lang="en-US" b="1" dirty="0"/>
              <a:t>Rx unaware of unsuccessful negotiation</a:t>
            </a:r>
          </a:p>
        </p:txBody>
      </p:sp>
      <p:cxnSp>
        <p:nvCxnSpPr>
          <p:cNvPr id="24" name="Straight Connector 23">
            <a:extLst>
              <a:ext uri="{FF2B5EF4-FFF2-40B4-BE49-F238E27FC236}">
                <a16:creationId xmlns:a16="http://schemas.microsoft.com/office/drawing/2014/main" id="{30F6D665-21FA-F848-BF83-83B675AC17E8}"/>
              </a:ext>
            </a:extLst>
          </p:cNvPr>
          <p:cNvCxnSpPr/>
          <p:nvPr/>
        </p:nvCxnSpPr>
        <p:spPr bwMode="auto">
          <a:xfrm>
            <a:off x="695560" y="2208399"/>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40077863-467A-147A-0A98-80FA1B786020}"/>
              </a:ext>
            </a:extLst>
          </p:cNvPr>
          <p:cNvCxnSpPr/>
          <p:nvPr/>
        </p:nvCxnSpPr>
        <p:spPr bwMode="auto">
          <a:xfrm>
            <a:off x="3992153" y="2291165"/>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A4ACC38C-9E1E-1830-3264-94BA4BA7B8E4}"/>
              </a:ext>
            </a:extLst>
          </p:cNvPr>
          <p:cNvSpPr txBox="1"/>
          <p:nvPr/>
        </p:nvSpPr>
        <p:spPr>
          <a:xfrm>
            <a:off x="510253" y="1873665"/>
            <a:ext cx="370614" cy="400110"/>
          </a:xfrm>
          <a:prstGeom prst="rect">
            <a:avLst/>
          </a:prstGeom>
          <a:noFill/>
        </p:spPr>
        <p:txBody>
          <a:bodyPr wrap="none" rtlCol="0">
            <a:spAutoFit/>
          </a:bodyPr>
          <a:lstStyle/>
          <a:p>
            <a:r>
              <a:rPr lang="en-US" sz="2000" b="1" dirty="0"/>
              <a:t>A</a:t>
            </a:r>
          </a:p>
        </p:txBody>
      </p:sp>
      <p:sp>
        <p:nvSpPr>
          <p:cNvPr id="31" name="TextBox 30">
            <a:extLst>
              <a:ext uri="{FF2B5EF4-FFF2-40B4-BE49-F238E27FC236}">
                <a16:creationId xmlns:a16="http://schemas.microsoft.com/office/drawing/2014/main" id="{EAA3E519-4E0C-B6BD-8F2E-3C3F6FE38EE3}"/>
              </a:ext>
            </a:extLst>
          </p:cNvPr>
          <p:cNvSpPr txBox="1"/>
          <p:nvPr/>
        </p:nvSpPr>
        <p:spPr>
          <a:xfrm>
            <a:off x="3806846" y="1942368"/>
            <a:ext cx="356188" cy="400110"/>
          </a:xfrm>
          <a:prstGeom prst="rect">
            <a:avLst/>
          </a:prstGeom>
          <a:noFill/>
        </p:spPr>
        <p:txBody>
          <a:bodyPr wrap="none" rtlCol="0">
            <a:spAutoFit/>
          </a:bodyPr>
          <a:lstStyle/>
          <a:p>
            <a:r>
              <a:rPr lang="en-US" sz="2000" b="1" dirty="0"/>
              <a:t>B</a:t>
            </a:r>
          </a:p>
        </p:txBody>
      </p:sp>
      <p:grpSp>
        <p:nvGrpSpPr>
          <p:cNvPr id="32" name="Group 31">
            <a:extLst>
              <a:ext uri="{FF2B5EF4-FFF2-40B4-BE49-F238E27FC236}">
                <a16:creationId xmlns:a16="http://schemas.microsoft.com/office/drawing/2014/main" id="{C1CD4285-BF25-E59C-E9E8-D53F18805137}"/>
              </a:ext>
            </a:extLst>
          </p:cNvPr>
          <p:cNvGrpSpPr/>
          <p:nvPr/>
        </p:nvGrpSpPr>
        <p:grpSpPr>
          <a:xfrm>
            <a:off x="1858105" y="2041782"/>
            <a:ext cx="848566" cy="400110"/>
            <a:chOff x="3558879" y="1171811"/>
            <a:chExt cx="848566" cy="400110"/>
          </a:xfrm>
        </p:grpSpPr>
        <p:sp>
          <p:nvSpPr>
            <p:cNvPr id="75" name="TextBox 74">
              <a:extLst>
                <a:ext uri="{FF2B5EF4-FFF2-40B4-BE49-F238E27FC236}">
                  <a16:creationId xmlns:a16="http://schemas.microsoft.com/office/drawing/2014/main" id="{685A23C3-7866-0308-7672-EFFA5AF2BA69}"/>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76" name="Straight Arrow Connector 75">
              <a:extLst>
                <a:ext uri="{FF2B5EF4-FFF2-40B4-BE49-F238E27FC236}">
                  <a16:creationId xmlns:a16="http://schemas.microsoft.com/office/drawing/2014/main" id="{9BECC58C-D588-35C9-910C-66C88571CD21}"/>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Straight Arrow Connector 32">
            <a:extLst>
              <a:ext uri="{FF2B5EF4-FFF2-40B4-BE49-F238E27FC236}">
                <a16:creationId xmlns:a16="http://schemas.microsoft.com/office/drawing/2014/main" id="{C62BC9D5-BE40-D328-6700-BC54C786866C}"/>
              </a:ext>
            </a:extLst>
          </p:cNvPr>
          <p:cNvCxnSpPr/>
          <p:nvPr/>
        </p:nvCxnSpPr>
        <p:spPr bwMode="auto">
          <a:xfrm>
            <a:off x="739106" y="2510535"/>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Group 34">
            <a:extLst>
              <a:ext uri="{FF2B5EF4-FFF2-40B4-BE49-F238E27FC236}">
                <a16:creationId xmlns:a16="http://schemas.microsoft.com/office/drawing/2014/main" id="{C085733C-9C00-A61D-1C03-356394481987}"/>
              </a:ext>
            </a:extLst>
          </p:cNvPr>
          <p:cNvGrpSpPr/>
          <p:nvPr/>
        </p:nvGrpSpPr>
        <p:grpSpPr>
          <a:xfrm>
            <a:off x="1167405" y="3292538"/>
            <a:ext cx="2299668" cy="279396"/>
            <a:chOff x="2981436" y="2283870"/>
            <a:chExt cx="2299668" cy="279396"/>
          </a:xfrm>
        </p:grpSpPr>
        <p:sp>
          <p:nvSpPr>
            <p:cNvPr id="70" name="TextBox 69">
              <a:extLst>
                <a:ext uri="{FF2B5EF4-FFF2-40B4-BE49-F238E27FC236}">
                  <a16:creationId xmlns:a16="http://schemas.microsoft.com/office/drawing/2014/main" id="{AB5A0A1C-84F0-1AFB-DAEB-32BE57BC59F4}"/>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71" name="TextBox 70">
              <a:extLst>
                <a:ext uri="{FF2B5EF4-FFF2-40B4-BE49-F238E27FC236}">
                  <a16:creationId xmlns:a16="http://schemas.microsoft.com/office/drawing/2014/main" id="{F9B0E3C2-ED41-6214-36FD-E7658AA3746E}"/>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72" name="TextBox 71">
              <a:extLst>
                <a:ext uri="{FF2B5EF4-FFF2-40B4-BE49-F238E27FC236}">
                  <a16:creationId xmlns:a16="http://schemas.microsoft.com/office/drawing/2014/main" id="{E8C4A346-8F57-4608-DA57-21D4A9F8AC0A}"/>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73" name="TextBox 72">
              <a:extLst>
                <a:ext uri="{FF2B5EF4-FFF2-40B4-BE49-F238E27FC236}">
                  <a16:creationId xmlns:a16="http://schemas.microsoft.com/office/drawing/2014/main" id="{04A9724A-1941-C481-1854-8DB1B1C342A6}"/>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74" name="TextBox 73">
              <a:extLst>
                <a:ext uri="{FF2B5EF4-FFF2-40B4-BE49-F238E27FC236}">
                  <a16:creationId xmlns:a16="http://schemas.microsoft.com/office/drawing/2014/main" id="{6B1649C8-1E3B-EBEC-F597-DEEE7B0D4D24}"/>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36" name="Group 35">
            <a:extLst>
              <a:ext uri="{FF2B5EF4-FFF2-40B4-BE49-F238E27FC236}">
                <a16:creationId xmlns:a16="http://schemas.microsoft.com/office/drawing/2014/main" id="{BB9FAFAD-EF7D-9858-3C3B-22BB4E0F1072}"/>
              </a:ext>
            </a:extLst>
          </p:cNvPr>
          <p:cNvGrpSpPr/>
          <p:nvPr/>
        </p:nvGrpSpPr>
        <p:grpSpPr>
          <a:xfrm>
            <a:off x="2608051" y="3029366"/>
            <a:ext cx="313989" cy="213009"/>
            <a:chOff x="6934200" y="2149191"/>
            <a:chExt cx="313989" cy="213009"/>
          </a:xfrm>
        </p:grpSpPr>
        <p:cxnSp>
          <p:nvCxnSpPr>
            <p:cNvPr id="68" name="Straight Connector 67">
              <a:extLst>
                <a:ext uri="{FF2B5EF4-FFF2-40B4-BE49-F238E27FC236}">
                  <a16:creationId xmlns:a16="http://schemas.microsoft.com/office/drawing/2014/main" id="{902FFA02-D07A-BC6C-9383-E170CB788517}"/>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53DF50F1-153F-AE3E-0B32-C6AAF99E8975}"/>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36">
            <a:extLst>
              <a:ext uri="{FF2B5EF4-FFF2-40B4-BE49-F238E27FC236}">
                <a16:creationId xmlns:a16="http://schemas.microsoft.com/office/drawing/2014/main" id="{1FFC5D42-2BB5-FE0A-4063-BFCD09F9DF11}"/>
              </a:ext>
            </a:extLst>
          </p:cNvPr>
          <p:cNvGrpSpPr/>
          <p:nvPr/>
        </p:nvGrpSpPr>
        <p:grpSpPr>
          <a:xfrm>
            <a:off x="3099617" y="3046599"/>
            <a:ext cx="313989" cy="213009"/>
            <a:chOff x="6934200" y="2149191"/>
            <a:chExt cx="313989" cy="213009"/>
          </a:xfrm>
        </p:grpSpPr>
        <p:cxnSp>
          <p:nvCxnSpPr>
            <p:cNvPr id="66" name="Straight Connector 65">
              <a:extLst>
                <a:ext uri="{FF2B5EF4-FFF2-40B4-BE49-F238E27FC236}">
                  <a16:creationId xmlns:a16="http://schemas.microsoft.com/office/drawing/2014/main" id="{10E611F3-0B97-1109-D94F-33F58BAFB810}"/>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7D264C9F-CC4C-350B-689B-391095F6A25A}"/>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Multiply 42">
            <a:extLst>
              <a:ext uri="{FF2B5EF4-FFF2-40B4-BE49-F238E27FC236}">
                <a16:creationId xmlns:a16="http://schemas.microsoft.com/office/drawing/2014/main" id="{E370B1F4-BAC2-5D44-54C8-581432066AD7}"/>
              </a:ext>
            </a:extLst>
          </p:cNvPr>
          <p:cNvSpPr/>
          <p:nvPr/>
        </p:nvSpPr>
        <p:spPr bwMode="auto">
          <a:xfrm>
            <a:off x="219821" y="5058632"/>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45" name="Group 44">
            <a:extLst>
              <a:ext uri="{FF2B5EF4-FFF2-40B4-BE49-F238E27FC236}">
                <a16:creationId xmlns:a16="http://schemas.microsoft.com/office/drawing/2014/main" id="{2720578B-6EF1-B82B-826D-FB7C9FE089A6}"/>
              </a:ext>
            </a:extLst>
          </p:cNvPr>
          <p:cNvGrpSpPr/>
          <p:nvPr/>
        </p:nvGrpSpPr>
        <p:grpSpPr>
          <a:xfrm>
            <a:off x="4181264" y="5078075"/>
            <a:ext cx="295385" cy="213009"/>
            <a:chOff x="6381304" y="4317476"/>
            <a:chExt cx="295385" cy="213009"/>
          </a:xfrm>
        </p:grpSpPr>
        <p:cxnSp>
          <p:nvCxnSpPr>
            <p:cNvPr id="51" name="Straight Connector 50">
              <a:extLst>
                <a:ext uri="{FF2B5EF4-FFF2-40B4-BE49-F238E27FC236}">
                  <a16:creationId xmlns:a16="http://schemas.microsoft.com/office/drawing/2014/main" id="{AF738EA7-86E4-AD8C-600F-296C44015E25}"/>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6180D29E-A000-5C9E-7CCB-A448AD723707}"/>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 name="TextBox 45">
            <a:extLst>
              <a:ext uri="{FF2B5EF4-FFF2-40B4-BE49-F238E27FC236}">
                <a16:creationId xmlns:a16="http://schemas.microsoft.com/office/drawing/2014/main" id="{BAF0D5F3-419A-7E42-6CFC-0692D74FD143}"/>
              </a:ext>
            </a:extLst>
          </p:cNvPr>
          <p:cNvSpPr txBox="1"/>
          <p:nvPr/>
        </p:nvSpPr>
        <p:spPr>
          <a:xfrm>
            <a:off x="651558" y="3277363"/>
            <a:ext cx="577402" cy="261610"/>
          </a:xfrm>
          <a:prstGeom prst="rect">
            <a:avLst/>
          </a:prstGeom>
          <a:noFill/>
        </p:spPr>
        <p:txBody>
          <a:bodyPr wrap="none" rtlCol="0">
            <a:spAutoFit/>
          </a:bodyPr>
          <a:lstStyle/>
          <a:p>
            <a:r>
              <a:rPr lang="en-US" sz="1100" dirty="0"/>
              <a:t>TDMS</a:t>
            </a:r>
          </a:p>
        </p:txBody>
      </p:sp>
      <p:grpSp>
        <p:nvGrpSpPr>
          <p:cNvPr id="86" name="Group 85">
            <a:extLst>
              <a:ext uri="{FF2B5EF4-FFF2-40B4-BE49-F238E27FC236}">
                <a16:creationId xmlns:a16="http://schemas.microsoft.com/office/drawing/2014/main" id="{7222F4FE-97A3-B0CF-45C2-73E0840C2934}"/>
              </a:ext>
            </a:extLst>
          </p:cNvPr>
          <p:cNvGrpSpPr/>
          <p:nvPr/>
        </p:nvGrpSpPr>
        <p:grpSpPr>
          <a:xfrm>
            <a:off x="738518" y="4242982"/>
            <a:ext cx="3157442" cy="1164652"/>
            <a:chOff x="738518" y="4242982"/>
            <a:chExt cx="3157442" cy="1164652"/>
          </a:xfrm>
        </p:grpSpPr>
        <p:cxnSp>
          <p:nvCxnSpPr>
            <p:cNvPr id="34" name="Straight Arrow Connector 33">
              <a:extLst>
                <a:ext uri="{FF2B5EF4-FFF2-40B4-BE49-F238E27FC236}">
                  <a16:creationId xmlns:a16="http://schemas.microsoft.com/office/drawing/2014/main" id="{B41347A2-7E06-EFEA-DE57-E538B03DE530}"/>
                </a:ext>
              </a:extLst>
            </p:cNvPr>
            <p:cNvCxnSpPr/>
            <p:nvPr/>
          </p:nvCxnSpPr>
          <p:spPr bwMode="auto">
            <a:xfrm flipH="1">
              <a:off x="738518" y="4242982"/>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Group 37">
              <a:extLst>
                <a:ext uri="{FF2B5EF4-FFF2-40B4-BE49-F238E27FC236}">
                  <a16:creationId xmlns:a16="http://schemas.microsoft.com/office/drawing/2014/main" id="{B7315B61-D249-D542-49DE-6B1AC5C059C2}"/>
                </a:ext>
              </a:extLst>
            </p:cNvPr>
            <p:cNvGrpSpPr/>
            <p:nvPr/>
          </p:nvGrpSpPr>
          <p:grpSpPr>
            <a:xfrm>
              <a:off x="1303367" y="5128238"/>
              <a:ext cx="2299668" cy="279396"/>
              <a:chOff x="2981436" y="2283870"/>
              <a:chExt cx="2299668" cy="279396"/>
            </a:xfrm>
          </p:grpSpPr>
          <p:sp>
            <p:nvSpPr>
              <p:cNvPr id="61" name="TextBox 60">
                <a:extLst>
                  <a:ext uri="{FF2B5EF4-FFF2-40B4-BE49-F238E27FC236}">
                    <a16:creationId xmlns:a16="http://schemas.microsoft.com/office/drawing/2014/main" id="{C46C9794-5765-E908-BD61-306D583DFDFB}"/>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62" name="TextBox 61">
                <a:extLst>
                  <a:ext uri="{FF2B5EF4-FFF2-40B4-BE49-F238E27FC236}">
                    <a16:creationId xmlns:a16="http://schemas.microsoft.com/office/drawing/2014/main" id="{2B98F4AA-D005-4F13-3397-411E45B2D01F}"/>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63" name="TextBox 62">
                <a:extLst>
                  <a:ext uri="{FF2B5EF4-FFF2-40B4-BE49-F238E27FC236}">
                    <a16:creationId xmlns:a16="http://schemas.microsoft.com/office/drawing/2014/main" id="{0E58028C-F085-9A4E-2132-EBDEAF1EA829}"/>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64" name="TextBox 63">
                <a:extLst>
                  <a:ext uri="{FF2B5EF4-FFF2-40B4-BE49-F238E27FC236}">
                    <a16:creationId xmlns:a16="http://schemas.microsoft.com/office/drawing/2014/main" id="{2B934E7C-76BB-64F2-B14B-0A0B36CD691B}"/>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65" name="TextBox 64">
                <a:extLst>
                  <a:ext uri="{FF2B5EF4-FFF2-40B4-BE49-F238E27FC236}">
                    <a16:creationId xmlns:a16="http://schemas.microsoft.com/office/drawing/2014/main" id="{E95DBA16-F7E7-7C00-7D08-3C47203D5417}"/>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39" name="Group 38">
              <a:extLst>
                <a:ext uri="{FF2B5EF4-FFF2-40B4-BE49-F238E27FC236}">
                  <a16:creationId xmlns:a16="http://schemas.microsoft.com/office/drawing/2014/main" id="{49BDA2CF-0483-8249-0DA8-8310B5B07E24}"/>
                </a:ext>
              </a:extLst>
            </p:cNvPr>
            <p:cNvGrpSpPr/>
            <p:nvPr/>
          </p:nvGrpSpPr>
          <p:grpSpPr>
            <a:xfrm>
              <a:off x="2744013" y="4865066"/>
              <a:ext cx="313989" cy="213009"/>
              <a:chOff x="6934200" y="2149191"/>
              <a:chExt cx="313989" cy="213009"/>
            </a:xfrm>
          </p:grpSpPr>
          <p:cxnSp>
            <p:nvCxnSpPr>
              <p:cNvPr id="59" name="Straight Connector 58">
                <a:extLst>
                  <a:ext uri="{FF2B5EF4-FFF2-40B4-BE49-F238E27FC236}">
                    <a16:creationId xmlns:a16="http://schemas.microsoft.com/office/drawing/2014/main" id="{1AD6CC92-197A-89DC-6142-E26BB5DE64E5}"/>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987CFB79-B264-0F10-237B-62EE8D8358F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Group 39">
              <a:extLst>
                <a:ext uri="{FF2B5EF4-FFF2-40B4-BE49-F238E27FC236}">
                  <a16:creationId xmlns:a16="http://schemas.microsoft.com/office/drawing/2014/main" id="{18E91C92-C72F-2A87-AC75-E9847948E890}"/>
                </a:ext>
              </a:extLst>
            </p:cNvPr>
            <p:cNvGrpSpPr/>
            <p:nvPr/>
          </p:nvGrpSpPr>
          <p:grpSpPr>
            <a:xfrm>
              <a:off x="2259144" y="4878997"/>
              <a:ext cx="313989" cy="213009"/>
              <a:chOff x="6934200" y="2149191"/>
              <a:chExt cx="313989" cy="213009"/>
            </a:xfrm>
          </p:grpSpPr>
          <p:cxnSp>
            <p:nvCxnSpPr>
              <p:cNvPr id="57" name="Straight Connector 56">
                <a:extLst>
                  <a:ext uri="{FF2B5EF4-FFF2-40B4-BE49-F238E27FC236}">
                    <a16:creationId xmlns:a16="http://schemas.microsoft.com/office/drawing/2014/main" id="{8B512260-40B9-E7CC-950F-C951FDFF7C21}"/>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5A9A8F8E-D6F4-4873-618D-F9771194FC0D}"/>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Group 40">
              <a:extLst>
                <a:ext uri="{FF2B5EF4-FFF2-40B4-BE49-F238E27FC236}">
                  <a16:creationId xmlns:a16="http://schemas.microsoft.com/office/drawing/2014/main" id="{0E26825C-E566-3946-FEF2-96C33AB44648}"/>
                </a:ext>
              </a:extLst>
            </p:cNvPr>
            <p:cNvGrpSpPr/>
            <p:nvPr/>
          </p:nvGrpSpPr>
          <p:grpSpPr>
            <a:xfrm>
              <a:off x="1841475" y="4878996"/>
              <a:ext cx="313989" cy="213009"/>
              <a:chOff x="6934200" y="2149191"/>
              <a:chExt cx="313989" cy="213009"/>
            </a:xfrm>
          </p:grpSpPr>
          <p:cxnSp>
            <p:nvCxnSpPr>
              <p:cNvPr id="55" name="Straight Connector 54">
                <a:extLst>
                  <a:ext uri="{FF2B5EF4-FFF2-40B4-BE49-F238E27FC236}">
                    <a16:creationId xmlns:a16="http://schemas.microsoft.com/office/drawing/2014/main" id="{7C36667C-2B5D-A7DF-E750-DBF15DCDB012}"/>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E44CAB17-7292-08F3-E0DA-1E77D5D12083}"/>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a:extLst>
                <a:ext uri="{FF2B5EF4-FFF2-40B4-BE49-F238E27FC236}">
                  <a16:creationId xmlns:a16="http://schemas.microsoft.com/office/drawing/2014/main" id="{318755FE-2651-04EE-78B4-C1F10ECC6CC0}"/>
                </a:ext>
              </a:extLst>
            </p:cNvPr>
            <p:cNvGrpSpPr/>
            <p:nvPr/>
          </p:nvGrpSpPr>
          <p:grpSpPr>
            <a:xfrm>
              <a:off x="1435180" y="4865066"/>
              <a:ext cx="313989" cy="213009"/>
              <a:chOff x="6934200" y="2149191"/>
              <a:chExt cx="313989" cy="213009"/>
            </a:xfrm>
          </p:grpSpPr>
          <p:cxnSp>
            <p:nvCxnSpPr>
              <p:cNvPr id="53" name="Straight Connector 52">
                <a:extLst>
                  <a:ext uri="{FF2B5EF4-FFF2-40B4-BE49-F238E27FC236}">
                    <a16:creationId xmlns:a16="http://schemas.microsoft.com/office/drawing/2014/main" id="{60CCDE8B-CE52-E947-FED4-19C606D97B42}"/>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10832310-C6CB-A236-00F4-B21ABCFB3374}"/>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Summing Junction 43">
              <a:extLst>
                <a:ext uri="{FF2B5EF4-FFF2-40B4-BE49-F238E27FC236}">
                  <a16:creationId xmlns:a16="http://schemas.microsoft.com/office/drawing/2014/main" id="{DA79011F-E613-2FEB-CE8C-7795210F5710}"/>
                </a:ext>
              </a:extLst>
            </p:cNvPr>
            <p:cNvSpPr/>
            <p:nvPr/>
          </p:nvSpPr>
          <p:spPr bwMode="auto">
            <a:xfrm>
              <a:off x="3195292" y="4833239"/>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7" name="TextBox 46">
              <a:extLst>
                <a:ext uri="{FF2B5EF4-FFF2-40B4-BE49-F238E27FC236}">
                  <a16:creationId xmlns:a16="http://schemas.microsoft.com/office/drawing/2014/main" id="{9BF65770-3DE5-D60F-4B36-AE2C71503374}"/>
                </a:ext>
              </a:extLst>
            </p:cNvPr>
            <p:cNvSpPr txBox="1"/>
            <p:nvPr/>
          </p:nvSpPr>
          <p:spPr>
            <a:xfrm>
              <a:off x="756850" y="5128623"/>
              <a:ext cx="585417" cy="261610"/>
            </a:xfrm>
            <a:prstGeom prst="rect">
              <a:avLst/>
            </a:prstGeom>
            <a:noFill/>
          </p:spPr>
          <p:txBody>
            <a:bodyPr wrap="none" rtlCol="0">
              <a:spAutoFit/>
            </a:bodyPr>
            <a:lstStyle/>
            <a:p>
              <a:r>
                <a:rPr lang="en-US" sz="1100" dirty="0"/>
                <a:t>RDMS</a:t>
              </a:r>
            </a:p>
          </p:txBody>
        </p:sp>
      </p:grpSp>
      <p:sp>
        <p:nvSpPr>
          <p:cNvPr id="48" name="Summing Junction 47">
            <a:extLst>
              <a:ext uri="{FF2B5EF4-FFF2-40B4-BE49-F238E27FC236}">
                <a16:creationId xmlns:a16="http://schemas.microsoft.com/office/drawing/2014/main" id="{7644C8FC-CA29-4938-9619-EC1D8E7F3C7D}"/>
              </a:ext>
            </a:extLst>
          </p:cNvPr>
          <p:cNvSpPr/>
          <p:nvPr/>
        </p:nvSpPr>
        <p:spPr bwMode="auto">
          <a:xfrm>
            <a:off x="1247206" y="2985373"/>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9" name="Summing Junction 48">
            <a:extLst>
              <a:ext uri="{FF2B5EF4-FFF2-40B4-BE49-F238E27FC236}">
                <a16:creationId xmlns:a16="http://schemas.microsoft.com/office/drawing/2014/main" id="{BD685215-1320-D5E1-B7CF-4D8340BA0112}"/>
              </a:ext>
            </a:extLst>
          </p:cNvPr>
          <p:cNvSpPr/>
          <p:nvPr/>
        </p:nvSpPr>
        <p:spPr bwMode="auto">
          <a:xfrm>
            <a:off x="1691162" y="297672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0" name="Summing Junction 49">
            <a:extLst>
              <a:ext uri="{FF2B5EF4-FFF2-40B4-BE49-F238E27FC236}">
                <a16:creationId xmlns:a16="http://schemas.microsoft.com/office/drawing/2014/main" id="{DB336B87-CFC1-ECB3-9A1A-90B944070E22}"/>
              </a:ext>
            </a:extLst>
          </p:cNvPr>
          <p:cNvSpPr/>
          <p:nvPr/>
        </p:nvSpPr>
        <p:spPr bwMode="auto">
          <a:xfrm>
            <a:off x="2105736" y="297444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7" name="TextBox 76">
            <a:extLst>
              <a:ext uri="{FF2B5EF4-FFF2-40B4-BE49-F238E27FC236}">
                <a16:creationId xmlns:a16="http://schemas.microsoft.com/office/drawing/2014/main" id="{FECF84EB-7722-9F71-5238-B0B2DB80ADE5}"/>
              </a:ext>
            </a:extLst>
          </p:cNvPr>
          <p:cNvSpPr txBox="1"/>
          <p:nvPr/>
        </p:nvSpPr>
        <p:spPr>
          <a:xfrm>
            <a:off x="57492" y="1695160"/>
            <a:ext cx="1653273" cy="276999"/>
          </a:xfrm>
          <a:prstGeom prst="rect">
            <a:avLst/>
          </a:prstGeom>
          <a:noFill/>
        </p:spPr>
        <p:txBody>
          <a:bodyPr wrap="none" rtlCol="0">
            <a:spAutoFit/>
          </a:bodyPr>
          <a:lstStyle/>
          <a:p>
            <a:r>
              <a:rPr lang="en-US" dirty="0"/>
              <a:t>Wish list: {62.4, 124.8}</a:t>
            </a:r>
          </a:p>
        </p:txBody>
      </p:sp>
      <p:sp>
        <p:nvSpPr>
          <p:cNvPr id="78" name="TextBox 77">
            <a:extLst>
              <a:ext uri="{FF2B5EF4-FFF2-40B4-BE49-F238E27FC236}">
                <a16:creationId xmlns:a16="http://schemas.microsoft.com/office/drawing/2014/main" id="{F7CE5381-DC83-5B1B-1A61-6BECDCA71FD6}"/>
              </a:ext>
            </a:extLst>
          </p:cNvPr>
          <p:cNvSpPr txBox="1"/>
          <p:nvPr/>
        </p:nvSpPr>
        <p:spPr>
          <a:xfrm>
            <a:off x="4664182" y="1684956"/>
            <a:ext cx="1653273" cy="276999"/>
          </a:xfrm>
          <a:prstGeom prst="rect">
            <a:avLst/>
          </a:prstGeom>
          <a:noFill/>
        </p:spPr>
        <p:txBody>
          <a:bodyPr wrap="none" rtlCol="0">
            <a:spAutoFit/>
          </a:bodyPr>
          <a:lstStyle/>
          <a:p>
            <a:r>
              <a:rPr lang="en-US" dirty="0"/>
              <a:t>Wish list: {62.4, 124.8}</a:t>
            </a:r>
          </a:p>
        </p:txBody>
      </p:sp>
      <p:grpSp>
        <p:nvGrpSpPr>
          <p:cNvPr id="90" name="Group 89">
            <a:extLst>
              <a:ext uri="{FF2B5EF4-FFF2-40B4-BE49-F238E27FC236}">
                <a16:creationId xmlns:a16="http://schemas.microsoft.com/office/drawing/2014/main" id="{05F72123-4E2A-F9CE-CD03-D45717F8D886}"/>
              </a:ext>
            </a:extLst>
          </p:cNvPr>
          <p:cNvGrpSpPr/>
          <p:nvPr/>
        </p:nvGrpSpPr>
        <p:grpSpPr>
          <a:xfrm>
            <a:off x="5408268" y="2231417"/>
            <a:ext cx="3157442" cy="1164652"/>
            <a:chOff x="738518" y="4242982"/>
            <a:chExt cx="3157442" cy="1164652"/>
          </a:xfrm>
        </p:grpSpPr>
        <p:cxnSp>
          <p:nvCxnSpPr>
            <p:cNvPr id="91" name="Straight Arrow Connector 90">
              <a:extLst>
                <a:ext uri="{FF2B5EF4-FFF2-40B4-BE49-F238E27FC236}">
                  <a16:creationId xmlns:a16="http://schemas.microsoft.com/office/drawing/2014/main" id="{0CA41F0E-E462-147A-B1A1-31B24E7A0861}"/>
                </a:ext>
              </a:extLst>
            </p:cNvPr>
            <p:cNvCxnSpPr/>
            <p:nvPr/>
          </p:nvCxnSpPr>
          <p:spPr bwMode="auto">
            <a:xfrm flipH="1">
              <a:off x="738518" y="4242982"/>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 name="Group 91">
              <a:extLst>
                <a:ext uri="{FF2B5EF4-FFF2-40B4-BE49-F238E27FC236}">
                  <a16:creationId xmlns:a16="http://schemas.microsoft.com/office/drawing/2014/main" id="{B7B9D701-22F8-7CF8-13E6-65396A942126}"/>
                </a:ext>
              </a:extLst>
            </p:cNvPr>
            <p:cNvGrpSpPr/>
            <p:nvPr/>
          </p:nvGrpSpPr>
          <p:grpSpPr>
            <a:xfrm>
              <a:off x="1303367" y="5128238"/>
              <a:ext cx="2299668" cy="279396"/>
              <a:chOff x="2981436" y="2283870"/>
              <a:chExt cx="2299668" cy="279396"/>
            </a:xfrm>
          </p:grpSpPr>
          <p:sp>
            <p:nvSpPr>
              <p:cNvPr id="115" name="TextBox 114">
                <a:extLst>
                  <a:ext uri="{FF2B5EF4-FFF2-40B4-BE49-F238E27FC236}">
                    <a16:creationId xmlns:a16="http://schemas.microsoft.com/office/drawing/2014/main" id="{2944F73F-C42E-B2D4-F348-F05D09162CA3}"/>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116" name="TextBox 115">
                <a:extLst>
                  <a:ext uri="{FF2B5EF4-FFF2-40B4-BE49-F238E27FC236}">
                    <a16:creationId xmlns:a16="http://schemas.microsoft.com/office/drawing/2014/main" id="{F0C6DA79-F68E-85ED-305F-933F2E90B525}"/>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117" name="TextBox 116">
                <a:extLst>
                  <a:ext uri="{FF2B5EF4-FFF2-40B4-BE49-F238E27FC236}">
                    <a16:creationId xmlns:a16="http://schemas.microsoft.com/office/drawing/2014/main" id="{FC8EBE22-1265-3192-6578-B5BB5AA3BEE7}"/>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118" name="TextBox 117">
                <a:extLst>
                  <a:ext uri="{FF2B5EF4-FFF2-40B4-BE49-F238E27FC236}">
                    <a16:creationId xmlns:a16="http://schemas.microsoft.com/office/drawing/2014/main" id="{75976B22-ED45-2FB8-0A7D-B15822E23481}"/>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132" name="TextBox 131">
                <a:extLst>
                  <a:ext uri="{FF2B5EF4-FFF2-40B4-BE49-F238E27FC236}">
                    <a16:creationId xmlns:a16="http://schemas.microsoft.com/office/drawing/2014/main" id="{5C9EB6DC-AA7B-1416-9D78-431E54912B40}"/>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93" name="Group 92">
              <a:extLst>
                <a:ext uri="{FF2B5EF4-FFF2-40B4-BE49-F238E27FC236}">
                  <a16:creationId xmlns:a16="http://schemas.microsoft.com/office/drawing/2014/main" id="{59229EF1-7FDE-61E1-A0FD-152989005BDA}"/>
                </a:ext>
              </a:extLst>
            </p:cNvPr>
            <p:cNvGrpSpPr/>
            <p:nvPr/>
          </p:nvGrpSpPr>
          <p:grpSpPr>
            <a:xfrm>
              <a:off x="2744013" y="4865066"/>
              <a:ext cx="313989" cy="213009"/>
              <a:chOff x="6934200" y="2149191"/>
              <a:chExt cx="313989" cy="213009"/>
            </a:xfrm>
          </p:grpSpPr>
          <p:cxnSp>
            <p:nvCxnSpPr>
              <p:cNvPr id="113" name="Straight Connector 112">
                <a:extLst>
                  <a:ext uri="{FF2B5EF4-FFF2-40B4-BE49-F238E27FC236}">
                    <a16:creationId xmlns:a16="http://schemas.microsoft.com/office/drawing/2014/main" id="{FF869289-E1AF-D698-4B1A-785D9FF970D9}"/>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EED4C7F3-30C7-CB98-75B9-666EE1DCC70A}"/>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oup 93">
              <a:extLst>
                <a:ext uri="{FF2B5EF4-FFF2-40B4-BE49-F238E27FC236}">
                  <a16:creationId xmlns:a16="http://schemas.microsoft.com/office/drawing/2014/main" id="{BD95F83E-EE32-06F4-6F9A-B2D00EC67C1E}"/>
                </a:ext>
              </a:extLst>
            </p:cNvPr>
            <p:cNvGrpSpPr/>
            <p:nvPr/>
          </p:nvGrpSpPr>
          <p:grpSpPr>
            <a:xfrm>
              <a:off x="2259144" y="4878997"/>
              <a:ext cx="313989" cy="213009"/>
              <a:chOff x="6934200" y="2149191"/>
              <a:chExt cx="313989" cy="213009"/>
            </a:xfrm>
          </p:grpSpPr>
          <p:cxnSp>
            <p:nvCxnSpPr>
              <p:cNvPr id="111" name="Straight Connector 110">
                <a:extLst>
                  <a:ext uri="{FF2B5EF4-FFF2-40B4-BE49-F238E27FC236}">
                    <a16:creationId xmlns:a16="http://schemas.microsoft.com/office/drawing/2014/main" id="{719F0C1F-4C71-8D62-BEA3-15E461003DB7}"/>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62DBF2D3-0B5B-0C42-B2C6-5F15B0A2202C}"/>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6" name="Group 95">
              <a:extLst>
                <a:ext uri="{FF2B5EF4-FFF2-40B4-BE49-F238E27FC236}">
                  <a16:creationId xmlns:a16="http://schemas.microsoft.com/office/drawing/2014/main" id="{9A866B0A-8730-9C83-DC05-B3694A72B16F}"/>
                </a:ext>
              </a:extLst>
            </p:cNvPr>
            <p:cNvGrpSpPr/>
            <p:nvPr/>
          </p:nvGrpSpPr>
          <p:grpSpPr>
            <a:xfrm>
              <a:off x="1841475" y="4878996"/>
              <a:ext cx="313989" cy="213009"/>
              <a:chOff x="6934200" y="2149191"/>
              <a:chExt cx="313989" cy="213009"/>
            </a:xfrm>
          </p:grpSpPr>
          <p:cxnSp>
            <p:nvCxnSpPr>
              <p:cNvPr id="109" name="Straight Connector 108">
                <a:extLst>
                  <a:ext uri="{FF2B5EF4-FFF2-40B4-BE49-F238E27FC236}">
                    <a16:creationId xmlns:a16="http://schemas.microsoft.com/office/drawing/2014/main" id="{2E01C4C1-0A2B-9C68-5290-BD47BAA74D26}"/>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28102686-ED31-E1CD-AB29-88CB7600722F}"/>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7" name="Group 96">
              <a:extLst>
                <a:ext uri="{FF2B5EF4-FFF2-40B4-BE49-F238E27FC236}">
                  <a16:creationId xmlns:a16="http://schemas.microsoft.com/office/drawing/2014/main" id="{CDFF8B56-FAE9-F30C-13A3-98382B74135B}"/>
                </a:ext>
              </a:extLst>
            </p:cNvPr>
            <p:cNvGrpSpPr/>
            <p:nvPr/>
          </p:nvGrpSpPr>
          <p:grpSpPr>
            <a:xfrm>
              <a:off x="1435180" y="4865066"/>
              <a:ext cx="313989" cy="213009"/>
              <a:chOff x="6934200" y="2149191"/>
              <a:chExt cx="313989" cy="213009"/>
            </a:xfrm>
          </p:grpSpPr>
          <p:cxnSp>
            <p:nvCxnSpPr>
              <p:cNvPr id="107" name="Straight Connector 106">
                <a:extLst>
                  <a:ext uri="{FF2B5EF4-FFF2-40B4-BE49-F238E27FC236}">
                    <a16:creationId xmlns:a16="http://schemas.microsoft.com/office/drawing/2014/main" id="{C044FDDA-7B2F-82FF-67CB-77866D6B8BA9}"/>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2ED28FD-F10E-7E3C-BFA9-E7B006A9847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Summing Junction 99">
              <a:extLst>
                <a:ext uri="{FF2B5EF4-FFF2-40B4-BE49-F238E27FC236}">
                  <a16:creationId xmlns:a16="http://schemas.microsoft.com/office/drawing/2014/main" id="{60E67F9E-7AF6-A343-3A87-55415DDF3351}"/>
                </a:ext>
              </a:extLst>
            </p:cNvPr>
            <p:cNvSpPr/>
            <p:nvPr/>
          </p:nvSpPr>
          <p:spPr bwMode="auto">
            <a:xfrm>
              <a:off x="3195292" y="4833239"/>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6" name="TextBox 105">
              <a:extLst>
                <a:ext uri="{FF2B5EF4-FFF2-40B4-BE49-F238E27FC236}">
                  <a16:creationId xmlns:a16="http://schemas.microsoft.com/office/drawing/2014/main" id="{6DF5F31E-A4C4-6B44-67AE-5B5D823D1583}"/>
                </a:ext>
              </a:extLst>
            </p:cNvPr>
            <p:cNvSpPr txBox="1"/>
            <p:nvPr/>
          </p:nvSpPr>
          <p:spPr>
            <a:xfrm>
              <a:off x="756850" y="5128623"/>
              <a:ext cx="585417" cy="261610"/>
            </a:xfrm>
            <a:prstGeom prst="rect">
              <a:avLst/>
            </a:prstGeom>
            <a:noFill/>
          </p:spPr>
          <p:txBody>
            <a:bodyPr wrap="none" rtlCol="0">
              <a:spAutoFit/>
            </a:bodyPr>
            <a:lstStyle/>
            <a:p>
              <a:r>
                <a:rPr lang="en-US" sz="1100" dirty="0"/>
                <a:t>RDMS</a:t>
              </a:r>
            </a:p>
          </p:txBody>
        </p:sp>
      </p:grpSp>
    </p:spTree>
    <p:extLst>
      <p:ext uri="{BB962C8B-B14F-4D97-AF65-F5344CB8AC3E}">
        <p14:creationId xmlns:p14="http://schemas.microsoft.com/office/powerpoint/2010/main" val="282895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656EA-218C-30C2-9681-A4432399DF6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652164C-8961-D3EE-95A8-1B236F43A4FD}"/>
              </a:ext>
            </a:extLst>
          </p:cNvPr>
          <p:cNvPicPr>
            <a:picLocks noChangeAspect="1"/>
          </p:cNvPicPr>
          <p:nvPr/>
        </p:nvPicPr>
        <p:blipFill>
          <a:blip r:embed="rId2"/>
          <a:stretch>
            <a:fillRect/>
          </a:stretch>
        </p:blipFill>
        <p:spPr>
          <a:xfrm>
            <a:off x="5372056" y="1171958"/>
            <a:ext cx="3755191" cy="793435"/>
          </a:xfrm>
          <a:prstGeom prst="rect">
            <a:avLst/>
          </a:prstGeom>
        </p:spPr>
      </p:pic>
      <p:sp>
        <p:nvSpPr>
          <p:cNvPr id="3" name="Content Placeholder 2">
            <a:extLst>
              <a:ext uri="{FF2B5EF4-FFF2-40B4-BE49-F238E27FC236}">
                <a16:creationId xmlns:a16="http://schemas.microsoft.com/office/drawing/2014/main" id="{58BB185D-CBE6-CE95-9556-4E750C7F0BE6}"/>
              </a:ext>
            </a:extLst>
          </p:cNvPr>
          <p:cNvSpPr>
            <a:spLocks noGrp="1"/>
          </p:cNvSpPr>
          <p:nvPr>
            <p:ph idx="1"/>
          </p:nvPr>
        </p:nvSpPr>
        <p:spPr>
          <a:xfrm>
            <a:off x="131009" y="1373421"/>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3-way handshake would be sufficient</a:t>
            </a:r>
          </a:p>
          <a:p>
            <a:r>
              <a:rPr lang="en-US" sz="1800" dirty="0"/>
              <a:t>No need of explicit bits for signaling negotiation status </a:t>
            </a:r>
          </a:p>
          <a:p>
            <a:pPr lvl="1"/>
            <a:r>
              <a:rPr lang="en-US" sz="1400" dirty="0"/>
              <a:t>Implicitly captured by TDMS</a:t>
            </a:r>
            <a:endParaRPr lang="en-US" sz="10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508B9FC9-E50B-2DD3-14A1-C98AAE16D370}"/>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CDBBCE35-D622-B5CC-9945-AD516C8C25C2}"/>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19</a:t>
            </a:fld>
            <a:endParaRPr lang="en-US" altLang="en-US" dirty="0"/>
          </a:p>
        </p:txBody>
      </p:sp>
      <p:sp>
        <p:nvSpPr>
          <p:cNvPr id="10" name="Date Placeholder 1">
            <a:extLst>
              <a:ext uri="{FF2B5EF4-FFF2-40B4-BE49-F238E27FC236}">
                <a16:creationId xmlns:a16="http://schemas.microsoft.com/office/drawing/2014/main" id="{2D6E07B3-38D5-E384-BBF9-8A9BCDCC631D}"/>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2" name="Rectangle 7">
            <a:extLst>
              <a:ext uri="{FF2B5EF4-FFF2-40B4-BE49-F238E27FC236}">
                <a16:creationId xmlns:a16="http://schemas.microsoft.com/office/drawing/2014/main" id="{F7231522-269C-5C69-C02B-F56E1A81BE09}"/>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grpSp>
        <p:nvGrpSpPr>
          <p:cNvPr id="17" name="Group 16">
            <a:extLst>
              <a:ext uri="{FF2B5EF4-FFF2-40B4-BE49-F238E27FC236}">
                <a16:creationId xmlns:a16="http://schemas.microsoft.com/office/drawing/2014/main" id="{87634BBE-3104-6AD6-8DD3-31296CDDAD5E}"/>
              </a:ext>
            </a:extLst>
          </p:cNvPr>
          <p:cNvGrpSpPr/>
          <p:nvPr/>
        </p:nvGrpSpPr>
        <p:grpSpPr>
          <a:xfrm>
            <a:off x="2745609" y="1676400"/>
            <a:ext cx="3652781" cy="3505200"/>
            <a:chOff x="2817958" y="1343732"/>
            <a:chExt cx="3652781" cy="3505200"/>
          </a:xfrm>
        </p:grpSpPr>
        <p:cxnSp>
          <p:nvCxnSpPr>
            <p:cNvPr id="7" name="Straight Connector 6">
              <a:extLst>
                <a:ext uri="{FF2B5EF4-FFF2-40B4-BE49-F238E27FC236}">
                  <a16:creationId xmlns:a16="http://schemas.microsoft.com/office/drawing/2014/main" id="{9C5B2441-455A-15E1-7665-631081D8282C}"/>
                </a:ext>
              </a:extLst>
            </p:cNvPr>
            <p:cNvCxnSpPr/>
            <p:nvPr/>
          </p:nvCxnSpPr>
          <p:spPr bwMode="auto">
            <a:xfrm>
              <a:off x="3003265" y="1678466"/>
              <a:ext cx="0" cy="3170466"/>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671977AD-4272-B97D-78F4-57FB98DC19FA}"/>
                </a:ext>
              </a:extLst>
            </p:cNvPr>
            <p:cNvCxnSpPr/>
            <p:nvPr/>
          </p:nvCxnSpPr>
          <p:spPr bwMode="auto">
            <a:xfrm>
              <a:off x="6299858" y="1761232"/>
              <a:ext cx="0" cy="30877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9F68492E-5A21-1C62-8B85-3044CE43FECE}"/>
                </a:ext>
              </a:extLst>
            </p:cNvPr>
            <p:cNvSpPr txBox="1"/>
            <p:nvPr/>
          </p:nvSpPr>
          <p:spPr>
            <a:xfrm>
              <a:off x="2817958" y="1343732"/>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059D807C-E1A5-3F2D-EAE8-ECC42DE8AF5A}"/>
                </a:ext>
              </a:extLst>
            </p:cNvPr>
            <p:cNvSpPr txBox="1"/>
            <p:nvPr/>
          </p:nvSpPr>
          <p:spPr>
            <a:xfrm>
              <a:off x="6114551" y="1412435"/>
              <a:ext cx="356188" cy="400110"/>
            </a:xfrm>
            <a:prstGeom prst="rect">
              <a:avLst/>
            </a:prstGeom>
            <a:noFill/>
          </p:spPr>
          <p:txBody>
            <a:bodyPr wrap="none" rtlCol="0">
              <a:spAutoFit/>
            </a:bodyPr>
            <a:lstStyle/>
            <a:p>
              <a:r>
                <a:rPr lang="en-US" sz="2000" b="1" dirty="0"/>
                <a:t>B</a:t>
              </a:r>
            </a:p>
          </p:txBody>
        </p:sp>
        <p:cxnSp>
          <p:nvCxnSpPr>
            <p:cNvPr id="18" name="Straight Arrow Connector 17">
              <a:extLst>
                <a:ext uri="{FF2B5EF4-FFF2-40B4-BE49-F238E27FC236}">
                  <a16:creationId xmlns:a16="http://schemas.microsoft.com/office/drawing/2014/main" id="{24AACA91-F649-DC1A-D32B-DCD4043878EF}"/>
                </a:ext>
              </a:extLst>
            </p:cNvPr>
            <p:cNvCxnSpPr>
              <a:cxnSpLocks/>
            </p:cNvCxnSpPr>
            <p:nvPr/>
          </p:nvCxnSpPr>
          <p:spPr bwMode="auto">
            <a:xfrm>
              <a:off x="3075991" y="2424499"/>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8BE61244-D0B6-6D43-2EF6-202F94AFD299}"/>
                </a:ext>
              </a:extLst>
            </p:cNvPr>
            <p:cNvCxnSpPr>
              <a:cxnSpLocks/>
            </p:cNvCxnSpPr>
            <p:nvPr/>
          </p:nvCxnSpPr>
          <p:spPr bwMode="auto">
            <a:xfrm flipH="1">
              <a:off x="3048780" y="3234881"/>
              <a:ext cx="3193186"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FC38C51D-AFA3-B05F-49EF-DFA8372E5489}"/>
                </a:ext>
              </a:extLst>
            </p:cNvPr>
            <p:cNvCxnSpPr>
              <a:cxnSpLocks/>
            </p:cNvCxnSpPr>
            <p:nvPr/>
          </p:nvCxnSpPr>
          <p:spPr bwMode="auto">
            <a:xfrm>
              <a:off x="3102201" y="4094056"/>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DD3809DC-08AB-5535-1C8F-2038AFFC784F}"/>
                </a:ext>
              </a:extLst>
            </p:cNvPr>
            <p:cNvSpPr txBox="1"/>
            <p:nvPr/>
          </p:nvSpPr>
          <p:spPr>
            <a:xfrm>
              <a:off x="4088534" y="2133600"/>
              <a:ext cx="966931" cy="276999"/>
            </a:xfrm>
            <a:prstGeom prst="rect">
              <a:avLst/>
            </a:prstGeom>
            <a:noFill/>
          </p:spPr>
          <p:txBody>
            <a:bodyPr wrap="none" rtlCol="0">
              <a:spAutoFit/>
            </a:bodyPr>
            <a:lstStyle/>
            <a:p>
              <a:r>
                <a:rPr lang="en-US" i="1" dirty="0"/>
                <a:t>MAC Frame</a:t>
              </a:r>
            </a:p>
          </p:txBody>
        </p:sp>
        <p:sp>
          <p:nvSpPr>
            <p:cNvPr id="25" name="TextBox 24">
              <a:extLst>
                <a:ext uri="{FF2B5EF4-FFF2-40B4-BE49-F238E27FC236}">
                  <a16:creationId xmlns:a16="http://schemas.microsoft.com/office/drawing/2014/main" id="{982F0865-74EF-C429-5315-98991803D3DF}"/>
                </a:ext>
              </a:extLst>
            </p:cNvPr>
            <p:cNvSpPr txBox="1"/>
            <p:nvPr/>
          </p:nvSpPr>
          <p:spPr>
            <a:xfrm>
              <a:off x="4101779" y="2957882"/>
              <a:ext cx="966931" cy="276999"/>
            </a:xfrm>
            <a:prstGeom prst="rect">
              <a:avLst/>
            </a:prstGeom>
            <a:noFill/>
          </p:spPr>
          <p:txBody>
            <a:bodyPr wrap="none" rtlCol="0">
              <a:spAutoFit/>
            </a:bodyPr>
            <a:lstStyle/>
            <a:p>
              <a:r>
                <a:rPr lang="en-US" i="1" dirty="0"/>
                <a:t>MAC Frame</a:t>
              </a:r>
            </a:p>
          </p:txBody>
        </p:sp>
        <p:sp>
          <p:nvSpPr>
            <p:cNvPr id="26" name="TextBox 25">
              <a:extLst>
                <a:ext uri="{FF2B5EF4-FFF2-40B4-BE49-F238E27FC236}">
                  <a16:creationId xmlns:a16="http://schemas.microsoft.com/office/drawing/2014/main" id="{BF020D29-D5F1-B601-2899-FB1DAAD69907}"/>
                </a:ext>
              </a:extLst>
            </p:cNvPr>
            <p:cNvSpPr txBox="1"/>
            <p:nvPr/>
          </p:nvSpPr>
          <p:spPr>
            <a:xfrm>
              <a:off x="3329991" y="3259723"/>
              <a:ext cx="2481770" cy="276999"/>
            </a:xfrm>
            <a:prstGeom prst="rect">
              <a:avLst/>
            </a:prstGeom>
            <a:noFill/>
          </p:spPr>
          <p:txBody>
            <a:bodyPr wrap="none" rtlCol="0">
              <a:spAutoFit/>
            </a:bodyPr>
            <a:lstStyle/>
            <a:p>
              <a:r>
                <a:rPr lang="en-US" i="1" dirty="0"/>
                <a:t>{DDMN IE with </a:t>
              </a:r>
              <a:r>
                <a:rPr lang="en-US" i="1" dirty="0">
                  <a:solidFill>
                    <a:srgbClr val="FF0000"/>
                  </a:solidFill>
                </a:rPr>
                <a:t>TDMS</a:t>
              </a:r>
              <a:r>
                <a:rPr lang="en-US" i="1" dirty="0"/>
                <a:t> and RDMS}</a:t>
              </a:r>
            </a:p>
          </p:txBody>
        </p:sp>
        <p:sp>
          <p:nvSpPr>
            <p:cNvPr id="27" name="TextBox 26">
              <a:extLst>
                <a:ext uri="{FF2B5EF4-FFF2-40B4-BE49-F238E27FC236}">
                  <a16:creationId xmlns:a16="http://schemas.microsoft.com/office/drawing/2014/main" id="{63C4AEEB-D40E-A720-6434-0D635348DBC5}"/>
                </a:ext>
              </a:extLst>
            </p:cNvPr>
            <p:cNvSpPr txBox="1"/>
            <p:nvPr/>
          </p:nvSpPr>
          <p:spPr>
            <a:xfrm>
              <a:off x="4101779" y="3815572"/>
              <a:ext cx="966931" cy="276999"/>
            </a:xfrm>
            <a:prstGeom prst="rect">
              <a:avLst/>
            </a:prstGeom>
            <a:noFill/>
          </p:spPr>
          <p:txBody>
            <a:bodyPr wrap="none" rtlCol="0">
              <a:spAutoFit/>
            </a:bodyPr>
            <a:lstStyle/>
            <a:p>
              <a:r>
                <a:rPr lang="en-US" i="1" dirty="0"/>
                <a:t>MAC Frame</a:t>
              </a:r>
            </a:p>
          </p:txBody>
        </p:sp>
        <p:sp>
          <p:nvSpPr>
            <p:cNvPr id="28" name="TextBox 27">
              <a:extLst>
                <a:ext uri="{FF2B5EF4-FFF2-40B4-BE49-F238E27FC236}">
                  <a16:creationId xmlns:a16="http://schemas.microsoft.com/office/drawing/2014/main" id="{537F43BA-6173-981A-362B-C579AB12B6AC}"/>
                </a:ext>
              </a:extLst>
            </p:cNvPr>
            <p:cNvSpPr txBox="1"/>
            <p:nvPr/>
          </p:nvSpPr>
          <p:spPr>
            <a:xfrm>
              <a:off x="3689064" y="4132165"/>
              <a:ext cx="1686680" cy="276999"/>
            </a:xfrm>
            <a:prstGeom prst="rect">
              <a:avLst/>
            </a:prstGeom>
            <a:noFill/>
          </p:spPr>
          <p:txBody>
            <a:bodyPr wrap="none" rtlCol="0">
              <a:spAutoFit/>
            </a:bodyPr>
            <a:lstStyle/>
            <a:p>
              <a:r>
                <a:rPr lang="en-US" i="1" dirty="0"/>
                <a:t>{DDMN IE with </a:t>
              </a:r>
              <a:r>
                <a:rPr lang="en-US" i="1" dirty="0">
                  <a:solidFill>
                    <a:srgbClr val="FF0000"/>
                  </a:solidFill>
                </a:rPr>
                <a:t>TDMS</a:t>
              </a:r>
              <a:r>
                <a:rPr lang="en-US" i="1" dirty="0"/>
                <a:t>}</a:t>
              </a:r>
            </a:p>
          </p:txBody>
        </p:sp>
        <p:sp>
          <p:nvSpPr>
            <p:cNvPr id="4" name="TextBox 3">
              <a:extLst>
                <a:ext uri="{FF2B5EF4-FFF2-40B4-BE49-F238E27FC236}">
                  <a16:creationId xmlns:a16="http://schemas.microsoft.com/office/drawing/2014/main" id="{4876096E-E397-B8EB-88CE-26EB303A2664}"/>
                </a:ext>
              </a:extLst>
            </p:cNvPr>
            <p:cNvSpPr txBox="1"/>
            <p:nvPr/>
          </p:nvSpPr>
          <p:spPr>
            <a:xfrm>
              <a:off x="3684255" y="2432830"/>
              <a:ext cx="1696298" cy="276999"/>
            </a:xfrm>
            <a:prstGeom prst="rect">
              <a:avLst/>
            </a:prstGeom>
            <a:noFill/>
          </p:spPr>
          <p:txBody>
            <a:bodyPr wrap="none" rtlCol="0">
              <a:spAutoFit/>
            </a:bodyPr>
            <a:lstStyle/>
            <a:p>
              <a:r>
                <a:rPr lang="en-US" i="1" dirty="0"/>
                <a:t>{DDMN IE with </a:t>
              </a:r>
              <a:r>
                <a:rPr lang="en-US" i="1" dirty="0">
                  <a:solidFill>
                    <a:srgbClr val="FF0000"/>
                  </a:solidFill>
                </a:rPr>
                <a:t>RDMS</a:t>
              </a:r>
              <a:r>
                <a:rPr lang="en-US" i="1" dirty="0"/>
                <a:t>}</a:t>
              </a:r>
            </a:p>
          </p:txBody>
        </p:sp>
      </p:grpSp>
      <p:pic>
        <p:nvPicPr>
          <p:cNvPr id="8" name="Picture 7">
            <a:extLst>
              <a:ext uri="{FF2B5EF4-FFF2-40B4-BE49-F238E27FC236}">
                <a16:creationId xmlns:a16="http://schemas.microsoft.com/office/drawing/2014/main" id="{369CEE04-136E-5EDE-1AFD-1252E3D1AEA3}"/>
              </a:ext>
            </a:extLst>
          </p:cNvPr>
          <p:cNvPicPr>
            <a:picLocks noChangeAspect="1"/>
          </p:cNvPicPr>
          <p:nvPr/>
        </p:nvPicPr>
        <p:blipFill>
          <a:blip r:embed="rId3"/>
          <a:stretch>
            <a:fillRect/>
          </a:stretch>
        </p:blipFill>
        <p:spPr>
          <a:xfrm>
            <a:off x="5105400" y="3804906"/>
            <a:ext cx="336550" cy="101600"/>
          </a:xfrm>
          <a:prstGeom prst="rect">
            <a:avLst/>
          </a:prstGeom>
        </p:spPr>
      </p:pic>
      <p:pic>
        <p:nvPicPr>
          <p:cNvPr id="13" name="Picture 12">
            <a:extLst>
              <a:ext uri="{FF2B5EF4-FFF2-40B4-BE49-F238E27FC236}">
                <a16:creationId xmlns:a16="http://schemas.microsoft.com/office/drawing/2014/main" id="{594CA59A-2EF6-84C9-C0EC-DC930A352122}"/>
              </a:ext>
            </a:extLst>
          </p:cNvPr>
          <p:cNvPicPr>
            <a:picLocks noChangeAspect="1"/>
          </p:cNvPicPr>
          <p:nvPr/>
        </p:nvPicPr>
        <p:blipFill>
          <a:blip r:embed="rId4"/>
          <a:stretch>
            <a:fillRect/>
          </a:stretch>
        </p:blipFill>
        <p:spPr>
          <a:xfrm>
            <a:off x="4736886" y="2994692"/>
            <a:ext cx="336550" cy="101600"/>
          </a:xfrm>
          <a:prstGeom prst="rect">
            <a:avLst/>
          </a:prstGeom>
        </p:spPr>
      </p:pic>
      <p:pic>
        <p:nvPicPr>
          <p:cNvPr id="16" name="Picture 15">
            <a:extLst>
              <a:ext uri="{FF2B5EF4-FFF2-40B4-BE49-F238E27FC236}">
                <a16:creationId xmlns:a16="http://schemas.microsoft.com/office/drawing/2014/main" id="{846AD19E-13C6-C72E-0D9B-5217F942439F}"/>
              </a:ext>
            </a:extLst>
          </p:cNvPr>
          <p:cNvPicPr>
            <a:picLocks noChangeAspect="1"/>
          </p:cNvPicPr>
          <p:nvPr/>
        </p:nvPicPr>
        <p:blipFill>
          <a:blip r:embed="rId4"/>
          <a:stretch>
            <a:fillRect/>
          </a:stretch>
        </p:blipFill>
        <p:spPr>
          <a:xfrm>
            <a:off x="4400336" y="3834746"/>
            <a:ext cx="336550" cy="101600"/>
          </a:xfrm>
          <a:prstGeom prst="rect">
            <a:avLst/>
          </a:prstGeom>
        </p:spPr>
      </p:pic>
      <p:pic>
        <p:nvPicPr>
          <p:cNvPr id="20" name="Picture 19">
            <a:extLst>
              <a:ext uri="{FF2B5EF4-FFF2-40B4-BE49-F238E27FC236}">
                <a16:creationId xmlns:a16="http://schemas.microsoft.com/office/drawing/2014/main" id="{807EB1AA-9888-A580-703F-9F8AF12D01E9}"/>
              </a:ext>
            </a:extLst>
          </p:cNvPr>
          <p:cNvPicPr>
            <a:picLocks noChangeAspect="1"/>
          </p:cNvPicPr>
          <p:nvPr/>
        </p:nvPicPr>
        <p:blipFill>
          <a:blip r:embed="rId3"/>
          <a:stretch>
            <a:fillRect/>
          </a:stretch>
        </p:blipFill>
        <p:spPr>
          <a:xfrm>
            <a:off x="4768850" y="4710441"/>
            <a:ext cx="336550" cy="101600"/>
          </a:xfrm>
          <a:prstGeom prst="rect">
            <a:avLst/>
          </a:prstGeom>
        </p:spPr>
      </p:pic>
      <p:sp>
        <p:nvSpPr>
          <p:cNvPr id="29" name="Title 1">
            <a:extLst>
              <a:ext uri="{FF2B5EF4-FFF2-40B4-BE49-F238E27FC236}">
                <a16:creationId xmlns:a16="http://schemas.microsoft.com/office/drawing/2014/main" id="{998339B0-4636-CE9E-A115-64B0F1023DDF}"/>
              </a:ext>
            </a:extLst>
          </p:cNvPr>
          <p:cNvSpPr>
            <a:spLocks noGrp="1"/>
          </p:cNvSpPr>
          <p:nvPr>
            <p:ph type="title"/>
          </p:nvPr>
        </p:nvSpPr>
        <p:spPr>
          <a:xfrm>
            <a:off x="131009" y="609600"/>
            <a:ext cx="8708191" cy="533400"/>
          </a:xfrm>
        </p:spPr>
        <p:txBody>
          <a:bodyPr/>
          <a:lstStyle/>
          <a:p>
            <a:r>
              <a:rPr lang="en-US" sz="3200" dirty="0"/>
              <a:t>Option 3: Handshake for bidirectional exchange</a:t>
            </a:r>
          </a:p>
        </p:txBody>
      </p:sp>
    </p:spTree>
    <p:extLst>
      <p:ext uri="{BB962C8B-B14F-4D97-AF65-F5344CB8AC3E}">
        <p14:creationId xmlns:p14="http://schemas.microsoft.com/office/powerpoint/2010/main" val="84670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659544019"/>
              </p:ext>
            </p:extLst>
          </p:nvPr>
        </p:nvGraphicFramePr>
        <p:xfrm>
          <a:off x="685800" y="908723"/>
          <a:ext cx="7774632" cy="5397215"/>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Other coexistence improvement</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Backward compatibility with enhanced ranging capable devices (ERDEVs)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Improved link budget and/or reduced air-time</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Additional channels and operating frequencies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solidFill>
                            <a:schemeClr val="tx1"/>
                          </a:solidFill>
                          <a:effectLst/>
                          <a:latin typeface="Calibri" panose="020F0502020204030204" pitchFamily="34" charset="0"/>
                          <a:cs typeface="Calibri" panose="020F0502020204030204" pitchFamily="34" charset="0"/>
                        </a:rPr>
                        <a:t>Reduced complexity and power consumption</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Hybrid operation with narrowband signaling to assist UWB</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200" dirty="0">
                          <a:latin typeface="Calibri" panose="020F0502020204030204" pitchFamily="34" charset="0"/>
                          <a:cs typeface="Calibri" panose="020F0502020204030204" pitchFamily="34" charset="0"/>
                        </a:rPr>
                        <a:t>Address the gaps in Dynamic PHR Sync length negotiation</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200" dirty="0">
                          <a:latin typeface="Calibri" panose="020F0502020204030204" pitchFamily="34" charset="0"/>
                          <a:cs typeface="Calibri" panose="020F0502020204030204" pitchFamily="34" charset="0"/>
                        </a:rPr>
                        <a:t>Address the gaps in Dynamic PHR Sync length negotiation</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dirty="0"/>
              <a:t>V. </a:t>
            </a:r>
            <a:r>
              <a:rPr lang="en-US" altLang="en-US" dirty="0" err="1"/>
              <a:t>Kristem</a:t>
            </a:r>
            <a:r>
              <a:rPr lang="en-US" altLang="en-US" dirty="0"/>
              <a:t>, et al</a:t>
            </a:r>
          </a:p>
        </p:txBody>
      </p:sp>
      <p:sp>
        <p:nvSpPr>
          <p:cNvPr id="2" name="Date Placeholder 1">
            <a:extLst>
              <a:ext uri="{FF2B5EF4-FFF2-40B4-BE49-F238E27FC236}">
                <a16:creationId xmlns:a16="http://schemas.microsoft.com/office/drawing/2014/main" id="{B9614A35-9E40-B7DC-E1F3-008F682FB814}"/>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3" name="Rectangle 7">
            <a:extLst>
              <a:ext uri="{FF2B5EF4-FFF2-40B4-BE49-F238E27FC236}">
                <a16:creationId xmlns:a16="http://schemas.microsoft.com/office/drawing/2014/main" id="{E379B5D9-CAA4-E238-C1C8-A5512F330CF9}"/>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CC13-038F-E016-A842-45228DF5CA80}"/>
              </a:ext>
            </a:extLst>
          </p:cNvPr>
          <p:cNvSpPr>
            <a:spLocks noGrp="1"/>
          </p:cNvSpPr>
          <p:nvPr>
            <p:ph type="title"/>
          </p:nvPr>
        </p:nvSpPr>
        <p:spPr>
          <a:xfrm>
            <a:off x="685800" y="685800"/>
            <a:ext cx="7772400" cy="685800"/>
          </a:xfrm>
        </p:spPr>
        <p:txBody>
          <a:bodyPr/>
          <a:lstStyle/>
          <a:p>
            <a:r>
              <a:rPr lang="en-US" dirty="0"/>
              <a:t>Summary</a:t>
            </a:r>
          </a:p>
        </p:txBody>
      </p:sp>
      <p:sp>
        <p:nvSpPr>
          <p:cNvPr id="3" name="Content Placeholder 2">
            <a:extLst>
              <a:ext uri="{FF2B5EF4-FFF2-40B4-BE49-F238E27FC236}">
                <a16:creationId xmlns:a16="http://schemas.microsoft.com/office/drawing/2014/main" id="{65132761-F7DF-60CB-8FB3-CED24A70FB86}"/>
              </a:ext>
            </a:extLst>
          </p:cNvPr>
          <p:cNvSpPr>
            <a:spLocks noGrp="1"/>
          </p:cNvSpPr>
          <p:nvPr>
            <p:ph idx="1"/>
          </p:nvPr>
        </p:nvSpPr>
        <p:spPr>
          <a:xfrm>
            <a:off x="712206" y="1471220"/>
            <a:ext cx="7898394" cy="4114800"/>
          </a:xfrm>
        </p:spPr>
        <p:txBody>
          <a:bodyPr/>
          <a:lstStyle/>
          <a:p>
            <a:endParaRPr lang="en-US" sz="2000" dirty="0"/>
          </a:p>
          <a:p>
            <a:r>
              <a:rPr lang="en-US" sz="2000" dirty="0"/>
              <a:t>DDMN IE facilitates dynamic PHR sync negotiation in 4ab</a:t>
            </a:r>
          </a:p>
          <a:p>
            <a:pPr lvl="1"/>
            <a:r>
              <a:rPr lang="en-US" sz="1600" dirty="0"/>
              <a:t>3-way handshake to negotiate data rates, Sync PSR, and SFD length</a:t>
            </a:r>
            <a:r>
              <a:rPr lang="en-US" sz="1800" dirty="0"/>
              <a:t> </a:t>
            </a:r>
          </a:p>
          <a:p>
            <a:endParaRPr lang="en-US" sz="2000" dirty="0"/>
          </a:p>
          <a:p>
            <a:r>
              <a:rPr lang="en-US" sz="2000" dirty="0"/>
              <a:t>Identified some gaps in current negotiation/handshake</a:t>
            </a:r>
          </a:p>
          <a:p>
            <a:pPr lvl="1"/>
            <a:r>
              <a:rPr lang="en-US" sz="1600" dirty="0"/>
              <a:t>Scenarios in which receiver unaware of unsuccessful negotiation, leading to potentially different behavior on transmitter and receiver</a:t>
            </a:r>
          </a:p>
          <a:p>
            <a:pPr lvl="1"/>
            <a:r>
              <a:rPr lang="en-US" sz="1600" dirty="0"/>
              <a:t>Could lead to potential interop issues </a:t>
            </a:r>
          </a:p>
          <a:p>
            <a:endParaRPr lang="en-US" sz="2000" dirty="0"/>
          </a:p>
          <a:p>
            <a:r>
              <a:rPr lang="en-US" sz="2000" dirty="0"/>
              <a:t>Provided few options to address the gaps</a:t>
            </a:r>
          </a:p>
          <a:p>
            <a:pPr lvl="1"/>
            <a:r>
              <a:rPr lang="en-US" sz="1600" dirty="0"/>
              <a:t>Option 3 resolves the issues with minimal changes to 4ab spec. D1.0</a:t>
            </a:r>
          </a:p>
        </p:txBody>
      </p:sp>
      <p:sp>
        <p:nvSpPr>
          <p:cNvPr id="6" name="Slide Number Placeholder 5">
            <a:extLst>
              <a:ext uri="{FF2B5EF4-FFF2-40B4-BE49-F238E27FC236}">
                <a16:creationId xmlns:a16="http://schemas.microsoft.com/office/drawing/2014/main" id="{D39AB6A5-9C82-A423-378F-79737D64227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20</a:t>
            </a:fld>
            <a:endParaRPr lang="en-US" altLang="en-US"/>
          </a:p>
        </p:txBody>
      </p:sp>
      <p:sp>
        <p:nvSpPr>
          <p:cNvPr id="9" name="Footer Placeholder 4">
            <a:extLst>
              <a:ext uri="{FF2B5EF4-FFF2-40B4-BE49-F238E27FC236}">
                <a16:creationId xmlns:a16="http://schemas.microsoft.com/office/drawing/2014/main" id="{07743AA2-33C7-7EA8-C8F4-98AB908CBA42}"/>
              </a:ext>
            </a:extLst>
          </p:cNvPr>
          <p:cNvSpPr>
            <a:spLocks noGrp="1"/>
          </p:cNvSpPr>
          <p:nvPr>
            <p:ph type="ftr" sz="quarter" idx="11"/>
          </p:nvPr>
        </p:nvSpPr>
        <p:spPr>
          <a:xfrm>
            <a:off x="5486400" y="6475413"/>
            <a:ext cx="3124200" cy="184666"/>
          </a:xfrm>
        </p:spPr>
        <p:txBody>
          <a:bodyPr/>
          <a:lstStyle/>
          <a:p>
            <a:r>
              <a:rPr lang="en-US" altLang="en-US" dirty="0"/>
              <a:t>V. </a:t>
            </a:r>
            <a:r>
              <a:rPr lang="en-US" altLang="en-US" dirty="0" err="1"/>
              <a:t>Kristem</a:t>
            </a:r>
            <a:r>
              <a:rPr lang="en-US" altLang="en-US" dirty="0"/>
              <a:t>, et al</a:t>
            </a:r>
          </a:p>
        </p:txBody>
      </p:sp>
      <p:sp>
        <p:nvSpPr>
          <p:cNvPr id="10" name="Date Placeholder 1">
            <a:extLst>
              <a:ext uri="{FF2B5EF4-FFF2-40B4-BE49-F238E27FC236}">
                <a16:creationId xmlns:a16="http://schemas.microsoft.com/office/drawing/2014/main" id="{980A7426-032A-2515-77B1-45780956AD51}"/>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1" name="Rectangle 7">
            <a:extLst>
              <a:ext uri="{FF2B5EF4-FFF2-40B4-BE49-F238E27FC236}">
                <a16:creationId xmlns:a16="http://schemas.microsoft.com/office/drawing/2014/main" id="{E25B51B4-B5DD-86AE-93FF-5A1AD51D3786}"/>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417009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1D24-BF31-D304-64EE-462B184D2C64}"/>
              </a:ext>
            </a:extLst>
          </p:cNvPr>
          <p:cNvSpPr>
            <a:spLocks noGrp="1"/>
          </p:cNvSpPr>
          <p:nvPr>
            <p:ph type="title"/>
          </p:nvPr>
        </p:nvSpPr>
        <p:spPr>
          <a:xfrm>
            <a:off x="838200" y="2743200"/>
            <a:ext cx="7772400" cy="1066800"/>
          </a:xfrm>
        </p:spPr>
        <p:txBody>
          <a:bodyPr/>
          <a:lstStyle/>
          <a:p>
            <a:r>
              <a:rPr lang="en-US" dirty="0"/>
              <a:t>APPENDIX</a:t>
            </a:r>
          </a:p>
        </p:txBody>
      </p:sp>
      <p:sp>
        <p:nvSpPr>
          <p:cNvPr id="6" name="Slide Number Placeholder 5">
            <a:extLst>
              <a:ext uri="{FF2B5EF4-FFF2-40B4-BE49-F238E27FC236}">
                <a16:creationId xmlns:a16="http://schemas.microsoft.com/office/drawing/2014/main" id="{B6F349BE-0641-3941-FAE4-DA2DD62F5EC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21</a:t>
            </a:fld>
            <a:endParaRPr lang="en-US" altLang="en-US"/>
          </a:p>
        </p:txBody>
      </p:sp>
      <p:sp>
        <p:nvSpPr>
          <p:cNvPr id="7" name="Footer Placeholder 4">
            <a:extLst>
              <a:ext uri="{FF2B5EF4-FFF2-40B4-BE49-F238E27FC236}">
                <a16:creationId xmlns:a16="http://schemas.microsoft.com/office/drawing/2014/main" id="{C35ECC0E-6BBA-651B-A2AA-7C53B5DB3DA3}"/>
              </a:ext>
            </a:extLst>
          </p:cNvPr>
          <p:cNvSpPr>
            <a:spLocks noGrp="1"/>
          </p:cNvSpPr>
          <p:nvPr>
            <p:ph type="ftr" sz="quarter" idx="11"/>
          </p:nvPr>
        </p:nvSpPr>
        <p:spPr>
          <a:xfrm>
            <a:off x="5486400" y="6475413"/>
            <a:ext cx="3124200" cy="184666"/>
          </a:xfrm>
        </p:spPr>
        <p:txBody>
          <a:bodyPr/>
          <a:lstStyle/>
          <a:p>
            <a:r>
              <a:rPr lang="en-US" altLang="en-US" dirty="0"/>
              <a:t>V. </a:t>
            </a:r>
            <a:r>
              <a:rPr lang="en-US" altLang="en-US" dirty="0" err="1"/>
              <a:t>Kristem</a:t>
            </a:r>
            <a:r>
              <a:rPr lang="en-US" altLang="en-US" dirty="0"/>
              <a:t>, et al</a:t>
            </a:r>
          </a:p>
        </p:txBody>
      </p:sp>
      <p:sp>
        <p:nvSpPr>
          <p:cNvPr id="8" name="Date Placeholder 1">
            <a:extLst>
              <a:ext uri="{FF2B5EF4-FFF2-40B4-BE49-F238E27FC236}">
                <a16:creationId xmlns:a16="http://schemas.microsoft.com/office/drawing/2014/main" id="{09957F4E-A7E1-6BC0-0BE0-0783C02CA406}"/>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3" name="Rectangle 7">
            <a:extLst>
              <a:ext uri="{FF2B5EF4-FFF2-40B4-BE49-F238E27FC236}">
                <a16:creationId xmlns:a16="http://schemas.microsoft.com/office/drawing/2014/main" id="{BA74B913-A17D-309D-DE74-1F0618BDC96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339979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1767D-D756-5D7A-124E-2C543A644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BA3EB-D960-A1C8-0F52-4C0156683635}"/>
              </a:ext>
            </a:extLst>
          </p:cNvPr>
          <p:cNvSpPr>
            <a:spLocks noGrp="1"/>
          </p:cNvSpPr>
          <p:nvPr>
            <p:ph type="title"/>
          </p:nvPr>
        </p:nvSpPr>
        <p:spPr>
          <a:xfrm>
            <a:off x="685800" y="609600"/>
            <a:ext cx="7772400" cy="533400"/>
          </a:xfrm>
        </p:spPr>
        <p:txBody>
          <a:bodyPr/>
          <a:lstStyle/>
          <a:p>
            <a:r>
              <a:rPr lang="en-US" dirty="0"/>
              <a:t>Option 2: Optimized handshake</a:t>
            </a:r>
          </a:p>
        </p:txBody>
      </p:sp>
      <p:sp>
        <p:nvSpPr>
          <p:cNvPr id="3" name="Content Placeholder 2">
            <a:extLst>
              <a:ext uri="{FF2B5EF4-FFF2-40B4-BE49-F238E27FC236}">
                <a16:creationId xmlns:a16="http://schemas.microsoft.com/office/drawing/2014/main" id="{63DC745D-6710-5725-9804-77970860AFE5}"/>
              </a:ext>
            </a:extLst>
          </p:cNvPr>
          <p:cNvSpPr>
            <a:spLocks noGrp="1"/>
          </p:cNvSpPr>
          <p:nvPr>
            <p:ph idx="1"/>
          </p:nvPr>
        </p:nvSpPr>
        <p:spPr>
          <a:xfrm>
            <a:off x="131009" y="1295399"/>
            <a:ext cx="8327191" cy="4964569"/>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3-way handshake would be sufficient</a:t>
            </a:r>
            <a:endParaRPr lang="en-US" sz="14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4DD6F03F-2690-932A-FCF7-05EE07208DA7}"/>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C21621EC-8C59-9A8A-527E-E20C856609E2}"/>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22</a:t>
            </a:fld>
            <a:endParaRPr lang="en-US" altLang="en-US" dirty="0"/>
          </a:p>
        </p:txBody>
      </p:sp>
      <p:sp>
        <p:nvSpPr>
          <p:cNvPr id="10" name="Date Placeholder 1">
            <a:extLst>
              <a:ext uri="{FF2B5EF4-FFF2-40B4-BE49-F238E27FC236}">
                <a16:creationId xmlns:a16="http://schemas.microsoft.com/office/drawing/2014/main" id="{648F6DA1-6E50-FB84-BDDB-E5D9C1ADAE91}"/>
              </a:ext>
            </a:extLst>
          </p:cNvPr>
          <p:cNvSpPr>
            <a:spLocks noGrp="1"/>
          </p:cNvSpPr>
          <p:nvPr>
            <p:ph type="dt" sz="half" idx="10"/>
          </p:nvPr>
        </p:nvSpPr>
        <p:spPr>
          <a:xfrm>
            <a:off x="685800" y="378281"/>
            <a:ext cx="1600200" cy="215444"/>
          </a:xfrm>
        </p:spPr>
        <p:txBody>
          <a:bodyPr/>
          <a:lstStyle/>
          <a:p>
            <a:r>
              <a:rPr lang="en-US" altLang="en-US" dirty="0"/>
              <a:t>November 2024</a:t>
            </a:r>
          </a:p>
        </p:txBody>
      </p:sp>
      <p:grpSp>
        <p:nvGrpSpPr>
          <p:cNvPr id="20" name="Group 19">
            <a:extLst>
              <a:ext uri="{FF2B5EF4-FFF2-40B4-BE49-F238E27FC236}">
                <a16:creationId xmlns:a16="http://schemas.microsoft.com/office/drawing/2014/main" id="{0984B384-A5D6-F4AC-BA22-6596E15DBA84}"/>
              </a:ext>
            </a:extLst>
          </p:cNvPr>
          <p:cNvGrpSpPr/>
          <p:nvPr/>
        </p:nvGrpSpPr>
        <p:grpSpPr>
          <a:xfrm>
            <a:off x="2514600" y="1758536"/>
            <a:ext cx="3652781" cy="3774248"/>
            <a:chOff x="2817958" y="1343732"/>
            <a:chExt cx="3652781" cy="3774248"/>
          </a:xfrm>
        </p:grpSpPr>
        <p:cxnSp>
          <p:nvCxnSpPr>
            <p:cNvPr id="7" name="Straight Connector 6">
              <a:extLst>
                <a:ext uri="{FF2B5EF4-FFF2-40B4-BE49-F238E27FC236}">
                  <a16:creationId xmlns:a16="http://schemas.microsoft.com/office/drawing/2014/main" id="{A1837803-FA4E-73BF-F6A5-6B33FF1997A7}"/>
                </a:ext>
              </a:extLst>
            </p:cNvPr>
            <p:cNvCxnSpPr/>
            <p:nvPr/>
          </p:nvCxnSpPr>
          <p:spPr bwMode="auto">
            <a:xfrm>
              <a:off x="3003265" y="1678466"/>
              <a:ext cx="0" cy="3439514"/>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C4359041-6755-385D-4350-FE4FD64E7AB9}"/>
                </a:ext>
              </a:extLst>
            </p:cNvPr>
            <p:cNvCxnSpPr/>
            <p:nvPr/>
          </p:nvCxnSpPr>
          <p:spPr bwMode="auto">
            <a:xfrm>
              <a:off x="6299858" y="1761232"/>
              <a:ext cx="0" cy="3356748"/>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F4FAD4AB-54F9-D31F-BF87-DD9FE4F4807C}"/>
                </a:ext>
              </a:extLst>
            </p:cNvPr>
            <p:cNvSpPr txBox="1"/>
            <p:nvPr/>
          </p:nvSpPr>
          <p:spPr>
            <a:xfrm>
              <a:off x="2817958" y="1343732"/>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696D0668-415F-B463-5255-8AE8930BF86F}"/>
                </a:ext>
              </a:extLst>
            </p:cNvPr>
            <p:cNvSpPr txBox="1"/>
            <p:nvPr/>
          </p:nvSpPr>
          <p:spPr>
            <a:xfrm>
              <a:off x="6114551" y="1412435"/>
              <a:ext cx="356188" cy="400110"/>
            </a:xfrm>
            <a:prstGeom prst="rect">
              <a:avLst/>
            </a:prstGeom>
            <a:noFill/>
          </p:spPr>
          <p:txBody>
            <a:bodyPr wrap="none" rtlCol="0">
              <a:spAutoFit/>
            </a:bodyPr>
            <a:lstStyle/>
            <a:p>
              <a:r>
                <a:rPr lang="en-US" sz="2000" b="1" dirty="0"/>
                <a:t>B</a:t>
              </a:r>
            </a:p>
          </p:txBody>
        </p:sp>
        <p:cxnSp>
          <p:nvCxnSpPr>
            <p:cNvPr id="18" name="Straight Arrow Connector 17">
              <a:extLst>
                <a:ext uri="{FF2B5EF4-FFF2-40B4-BE49-F238E27FC236}">
                  <a16:creationId xmlns:a16="http://schemas.microsoft.com/office/drawing/2014/main" id="{CC1242FB-1C42-B572-D268-93EEECBEA6A8}"/>
                </a:ext>
              </a:extLst>
            </p:cNvPr>
            <p:cNvCxnSpPr>
              <a:cxnSpLocks/>
            </p:cNvCxnSpPr>
            <p:nvPr/>
          </p:nvCxnSpPr>
          <p:spPr bwMode="auto">
            <a:xfrm>
              <a:off x="3075991" y="2424499"/>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E1A8AC03-E08C-32D3-E639-646983DBDA55}"/>
                </a:ext>
              </a:extLst>
            </p:cNvPr>
            <p:cNvCxnSpPr>
              <a:cxnSpLocks/>
            </p:cNvCxnSpPr>
            <p:nvPr/>
          </p:nvCxnSpPr>
          <p:spPr bwMode="auto">
            <a:xfrm flipH="1">
              <a:off x="3048780" y="3234881"/>
              <a:ext cx="3193186"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502B3651-B373-81C8-86BC-F4DF464E5F1B}"/>
                </a:ext>
              </a:extLst>
            </p:cNvPr>
            <p:cNvCxnSpPr>
              <a:cxnSpLocks/>
            </p:cNvCxnSpPr>
            <p:nvPr/>
          </p:nvCxnSpPr>
          <p:spPr bwMode="auto">
            <a:xfrm>
              <a:off x="3102201" y="4094056"/>
              <a:ext cx="3140765"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2D244294-0531-A08F-D601-4BFFBF05B500}"/>
                </a:ext>
              </a:extLst>
            </p:cNvPr>
            <p:cNvSpPr txBox="1"/>
            <p:nvPr/>
          </p:nvSpPr>
          <p:spPr>
            <a:xfrm>
              <a:off x="4088534" y="2133600"/>
              <a:ext cx="966931" cy="276999"/>
            </a:xfrm>
            <a:prstGeom prst="rect">
              <a:avLst/>
            </a:prstGeom>
            <a:noFill/>
          </p:spPr>
          <p:txBody>
            <a:bodyPr wrap="none" rtlCol="0">
              <a:spAutoFit/>
            </a:bodyPr>
            <a:lstStyle/>
            <a:p>
              <a:r>
                <a:rPr lang="en-US" i="1" dirty="0"/>
                <a:t>MAC Frame</a:t>
              </a:r>
            </a:p>
          </p:txBody>
        </p:sp>
        <p:sp>
          <p:nvSpPr>
            <p:cNvPr id="25" name="TextBox 24">
              <a:extLst>
                <a:ext uri="{FF2B5EF4-FFF2-40B4-BE49-F238E27FC236}">
                  <a16:creationId xmlns:a16="http://schemas.microsoft.com/office/drawing/2014/main" id="{97299E21-35EB-499C-0777-DB597618C162}"/>
                </a:ext>
              </a:extLst>
            </p:cNvPr>
            <p:cNvSpPr txBox="1"/>
            <p:nvPr/>
          </p:nvSpPr>
          <p:spPr>
            <a:xfrm>
              <a:off x="4101779" y="2957882"/>
              <a:ext cx="966931" cy="276999"/>
            </a:xfrm>
            <a:prstGeom prst="rect">
              <a:avLst/>
            </a:prstGeom>
            <a:noFill/>
          </p:spPr>
          <p:txBody>
            <a:bodyPr wrap="none" rtlCol="0">
              <a:spAutoFit/>
            </a:bodyPr>
            <a:lstStyle/>
            <a:p>
              <a:r>
                <a:rPr lang="en-US" i="1" dirty="0"/>
                <a:t>MAC Frame</a:t>
              </a:r>
            </a:p>
          </p:txBody>
        </p:sp>
        <p:sp>
          <p:nvSpPr>
            <p:cNvPr id="26" name="TextBox 25">
              <a:extLst>
                <a:ext uri="{FF2B5EF4-FFF2-40B4-BE49-F238E27FC236}">
                  <a16:creationId xmlns:a16="http://schemas.microsoft.com/office/drawing/2014/main" id="{8595331B-E9E8-9FFF-877A-D49CA1D73398}"/>
                </a:ext>
              </a:extLst>
            </p:cNvPr>
            <p:cNvSpPr txBox="1"/>
            <p:nvPr/>
          </p:nvSpPr>
          <p:spPr>
            <a:xfrm>
              <a:off x="3514477" y="3257113"/>
              <a:ext cx="2481770" cy="276999"/>
            </a:xfrm>
            <a:prstGeom prst="rect">
              <a:avLst/>
            </a:prstGeom>
            <a:noFill/>
          </p:spPr>
          <p:txBody>
            <a:bodyPr wrap="none" rtlCol="0">
              <a:spAutoFit/>
            </a:bodyPr>
            <a:lstStyle/>
            <a:p>
              <a:r>
                <a:rPr lang="en-US" i="1" dirty="0"/>
                <a:t>{DDMN IE with </a:t>
              </a:r>
              <a:r>
                <a:rPr lang="en-US" i="1" dirty="0">
                  <a:solidFill>
                    <a:srgbClr val="FF0000"/>
                  </a:solidFill>
                </a:rPr>
                <a:t>TDMS*</a:t>
              </a:r>
              <a:r>
                <a:rPr lang="en-US" i="1" dirty="0"/>
                <a:t> and RDMS}</a:t>
              </a:r>
            </a:p>
          </p:txBody>
        </p:sp>
        <p:sp>
          <p:nvSpPr>
            <p:cNvPr id="27" name="TextBox 26">
              <a:extLst>
                <a:ext uri="{FF2B5EF4-FFF2-40B4-BE49-F238E27FC236}">
                  <a16:creationId xmlns:a16="http://schemas.microsoft.com/office/drawing/2014/main" id="{AAB1EA98-3A05-F594-46E8-422B9C13289A}"/>
                </a:ext>
              </a:extLst>
            </p:cNvPr>
            <p:cNvSpPr txBox="1"/>
            <p:nvPr/>
          </p:nvSpPr>
          <p:spPr>
            <a:xfrm>
              <a:off x="4101779" y="3815572"/>
              <a:ext cx="966931" cy="276999"/>
            </a:xfrm>
            <a:prstGeom prst="rect">
              <a:avLst/>
            </a:prstGeom>
            <a:noFill/>
          </p:spPr>
          <p:txBody>
            <a:bodyPr wrap="none" rtlCol="0">
              <a:spAutoFit/>
            </a:bodyPr>
            <a:lstStyle/>
            <a:p>
              <a:r>
                <a:rPr lang="en-US" i="1" dirty="0"/>
                <a:t>MAC Frame</a:t>
              </a:r>
            </a:p>
          </p:txBody>
        </p:sp>
        <p:sp>
          <p:nvSpPr>
            <p:cNvPr id="28" name="TextBox 27">
              <a:extLst>
                <a:ext uri="{FF2B5EF4-FFF2-40B4-BE49-F238E27FC236}">
                  <a16:creationId xmlns:a16="http://schemas.microsoft.com/office/drawing/2014/main" id="{58BABE8A-0B9D-E583-51FA-B62FBA632661}"/>
                </a:ext>
              </a:extLst>
            </p:cNvPr>
            <p:cNvSpPr txBox="1"/>
            <p:nvPr/>
          </p:nvSpPr>
          <p:spPr>
            <a:xfrm>
              <a:off x="3794639" y="4095299"/>
              <a:ext cx="1851789" cy="276999"/>
            </a:xfrm>
            <a:prstGeom prst="rect">
              <a:avLst/>
            </a:prstGeom>
            <a:noFill/>
          </p:spPr>
          <p:txBody>
            <a:bodyPr wrap="none" rtlCol="0">
              <a:spAutoFit/>
            </a:bodyPr>
            <a:lstStyle/>
            <a:p>
              <a:r>
                <a:rPr lang="en-US" i="1" dirty="0"/>
                <a:t>{DDMN IE with </a:t>
              </a:r>
              <a:r>
                <a:rPr lang="en-US" i="1" dirty="0">
                  <a:solidFill>
                    <a:srgbClr val="FF0000"/>
                  </a:solidFill>
                </a:rPr>
                <a:t>valid NS</a:t>
              </a:r>
              <a:r>
                <a:rPr lang="en-US" i="1" dirty="0"/>
                <a:t>}</a:t>
              </a:r>
            </a:p>
          </p:txBody>
        </p:sp>
        <p:sp>
          <p:nvSpPr>
            <p:cNvPr id="4" name="TextBox 3">
              <a:extLst>
                <a:ext uri="{FF2B5EF4-FFF2-40B4-BE49-F238E27FC236}">
                  <a16:creationId xmlns:a16="http://schemas.microsoft.com/office/drawing/2014/main" id="{5587CA66-6F71-AD24-9666-A047B5188831}"/>
                </a:ext>
              </a:extLst>
            </p:cNvPr>
            <p:cNvSpPr txBox="1"/>
            <p:nvPr/>
          </p:nvSpPr>
          <p:spPr>
            <a:xfrm>
              <a:off x="3425863" y="2443214"/>
              <a:ext cx="2493440" cy="276999"/>
            </a:xfrm>
            <a:prstGeom prst="rect">
              <a:avLst/>
            </a:prstGeom>
            <a:noFill/>
          </p:spPr>
          <p:txBody>
            <a:bodyPr wrap="none" rtlCol="0">
              <a:spAutoFit/>
            </a:bodyPr>
            <a:lstStyle/>
            <a:p>
              <a:r>
                <a:rPr lang="en-US" i="1" dirty="0"/>
                <a:t>{DDMN IE with TDMS </a:t>
              </a:r>
              <a:r>
                <a:rPr lang="en-US" i="1" dirty="0">
                  <a:solidFill>
                    <a:srgbClr val="FF0000"/>
                  </a:solidFill>
                </a:rPr>
                <a:t>and RDMS</a:t>
              </a:r>
              <a:r>
                <a:rPr lang="en-US" i="1" dirty="0"/>
                <a:t>}</a:t>
              </a:r>
            </a:p>
          </p:txBody>
        </p:sp>
      </p:grpSp>
      <p:graphicFrame>
        <p:nvGraphicFramePr>
          <p:cNvPr id="17" name="Table 16">
            <a:extLst>
              <a:ext uri="{FF2B5EF4-FFF2-40B4-BE49-F238E27FC236}">
                <a16:creationId xmlns:a16="http://schemas.microsoft.com/office/drawing/2014/main" id="{A2AEB746-2E0F-DD6D-E5A3-C59AC2CDDC94}"/>
              </a:ext>
            </a:extLst>
          </p:cNvPr>
          <p:cNvGraphicFramePr>
            <a:graphicFrameLocks noGrp="1"/>
          </p:cNvGraphicFramePr>
          <p:nvPr>
            <p:extLst>
              <p:ext uri="{D42A27DB-BD31-4B8C-83A1-F6EECF244321}">
                <p14:modId xmlns:p14="http://schemas.microsoft.com/office/powerpoint/2010/main" val="3380188529"/>
              </p:ext>
            </p:extLst>
          </p:nvPr>
        </p:nvGraphicFramePr>
        <p:xfrm>
          <a:off x="4572000" y="1304003"/>
          <a:ext cx="4343394" cy="548640"/>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488371710"/>
                    </a:ext>
                  </a:extLst>
                </a:gridCol>
                <a:gridCol w="723899">
                  <a:extLst>
                    <a:ext uri="{9D8B030D-6E8A-4147-A177-3AD203B41FA5}">
                      <a16:colId xmlns:a16="http://schemas.microsoft.com/office/drawing/2014/main" val="2547939385"/>
                    </a:ext>
                  </a:extLst>
                </a:gridCol>
                <a:gridCol w="723899">
                  <a:extLst>
                    <a:ext uri="{9D8B030D-6E8A-4147-A177-3AD203B41FA5}">
                      <a16:colId xmlns:a16="http://schemas.microsoft.com/office/drawing/2014/main" val="1428919415"/>
                    </a:ext>
                  </a:extLst>
                </a:gridCol>
                <a:gridCol w="723899">
                  <a:extLst>
                    <a:ext uri="{9D8B030D-6E8A-4147-A177-3AD203B41FA5}">
                      <a16:colId xmlns:a16="http://schemas.microsoft.com/office/drawing/2014/main" val="1061916864"/>
                    </a:ext>
                  </a:extLst>
                </a:gridCol>
                <a:gridCol w="723899">
                  <a:extLst>
                    <a:ext uri="{9D8B030D-6E8A-4147-A177-3AD203B41FA5}">
                      <a16:colId xmlns:a16="http://schemas.microsoft.com/office/drawing/2014/main" val="712519741"/>
                    </a:ext>
                  </a:extLst>
                </a:gridCol>
                <a:gridCol w="723899">
                  <a:extLst>
                    <a:ext uri="{9D8B030D-6E8A-4147-A177-3AD203B41FA5}">
                      <a16:colId xmlns:a16="http://schemas.microsoft.com/office/drawing/2014/main" val="1931853734"/>
                    </a:ext>
                  </a:extLst>
                </a:gridCol>
              </a:tblGrid>
              <a:tr h="0">
                <a:tc>
                  <a:txBody>
                    <a:bodyPr/>
                    <a:lstStyle/>
                    <a:p>
                      <a:pPr algn="ctr"/>
                      <a:r>
                        <a:rPr lang="en-US" sz="600" dirty="0">
                          <a:solidFill>
                            <a:schemeClr val="tx1"/>
                          </a:solidFill>
                        </a:rPr>
                        <a:t>Bits: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Octets:0/2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39289"/>
                  </a:ext>
                </a:extLst>
              </a:tr>
              <a:tr h="177593">
                <a:tc>
                  <a:txBody>
                    <a:bodyPr/>
                    <a:lstStyle/>
                    <a:p>
                      <a:pPr algn="ctr"/>
                      <a:r>
                        <a:rPr lang="en-US" sz="600" dirty="0">
                          <a:solidFill>
                            <a:schemeClr val="tx1"/>
                          </a:solidFill>
                        </a:rPr>
                        <a:t>Transmit Specifier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dirty="0">
                          <a:solidFill>
                            <a:schemeClr val="tx1"/>
                          </a:solidFill>
                        </a:rPr>
                        <a:t>Receiver Specifier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dirty="0">
                          <a:solidFill>
                            <a:srgbClr val="00B050"/>
                          </a:solidFill>
                        </a:rPr>
                        <a:t>Negotiation Specifier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dirty="0">
                          <a:solidFill>
                            <a:srgbClr val="00B050"/>
                          </a:solidFill>
                        </a:rPr>
                        <a:t>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rgbClr val="00B050"/>
                          </a:solidFill>
                        </a:rPr>
                        <a:t>Negotiation Specifier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TDMS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solidFill>
                        </a:rPr>
                        <a:t>RDMS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74129"/>
                  </a:ext>
                </a:extLst>
              </a:tr>
            </a:tbl>
          </a:graphicData>
        </a:graphic>
      </p:graphicFrame>
      <p:sp>
        <p:nvSpPr>
          <p:cNvPr id="29" name="TextBox 28">
            <a:extLst>
              <a:ext uri="{FF2B5EF4-FFF2-40B4-BE49-F238E27FC236}">
                <a16:creationId xmlns:a16="http://schemas.microsoft.com/office/drawing/2014/main" id="{B570FD6F-7C13-2301-15A3-06FCC600A409}"/>
              </a:ext>
            </a:extLst>
          </p:cNvPr>
          <p:cNvSpPr txBox="1"/>
          <p:nvPr/>
        </p:nvSpPr>
        <p:spPr>
          <a:xfrm>
            <a:off x="6424132" y="3700512"/>
            <a:ext cx="2719868" cy="646331"/>
          </a:xfrm>
          <a:prstGeom prst="rect">
            <a:avLst/>
          </a:prstGeom>
          <a:noFill/>
        </p:spPr>
        <p:txBody>
          <a:bodyPr wrap="square" rtlCol="0">
            <a:spAutoFit/>
          </a:bodyPr>
          <a:lstStyle/>
          <a:p>
            <a:r>
              <a:rPr lang="en-US" i="1" dirty="0">
                <a:solidFill>
                  <a:srgbClr val="FF0000"/>
                </a:solidFill>
              </a:rPr>
              <a:t>TDMS*: </a:t>
            </a:r>
            <a:r>
              <a:rPr lang="en-US" dirty="0"/>
              <a:t>TDMS, determined after taking RX requirements (RDMS) into account </a:t>
            </a:r>
          </a:p>
          <a:p>
            <a:r>
              <a:rPr lang="en-US" dirty="0"/>
              <a:t>(indicates support of feasible data rates)</a:t>
            </a:r>
          </a:p>
        </p:txBody>
      </p:sp>
      <p:pic>
        <p:nvPicPr>
          <p:cNvPr id="8" name="Picture 7">
            <a:extLst>
              <a:ext uri="{FF2B5EF4-FFF2-40B4-BE49-F238E27FC236}">
                <a16:creationId xmlns:a16="http://schemas.microsoft.com/office/drawing/2014/main" id="{1D1993A0-7F91-44C6-83EF-001410651874}"/>
              </a:ext>
            </a:extLst>
          </p:cNvPr>
          <p:cNvPicPr>
            <a:picLocks noChangeAspect="1"/>
          </p:cNvPicPr>
          <p:nvPr/>
        </p:nvPicPr>
        <p:blipFill>
          <a:blip r:embed="rId2"/>
          <a:stretch>
            <a:fillRect/>
          </a:stretch>
        </p:blipFill>
        <p:spPr>
          <a:xfrm>
            <a:off x="4248901" y="3091226"/>
            <a:ext cx="336550" cy="101600"/>
          </a:xfrm>
          <a:prstGeom prst="rect">
            <a:avLst/>
          </a:prstGeom>
        </p:spPr>
      </p:pic>
      <p:pic>
        <p:nvPicPr>
          <p:cNvPr id="13" name="Picture 12">
            <a:extLst>
              <a:ext uri="{FF2B5EF4-FFF2-40B4-BE49-F238E27FC236}">
                <a16:creationId xmlns:a16="http://schemas.microsoft.com/office/drawing/2014/main" id="{29DFE258-74A2-5BE8-1B46-463A3AB948AC}"/>
              </a:ext>
            </a:extLst>
          </p:cNvPr>
          <p:cNvPicPr>
            <a:picLocks noChangeAspect="1"/>
          </p:cNvPicPr>
          <p:nvPr/>
        </p:nvPicPr>
        <p:blipFill>
          <a:blip r:embed="rId2"/>
          <a:stretch>
            <a:fillRect/>
          </a:stretch>
        </p:blipFill>
        <p:spPr>
          <a:xfrm>
            <a:off x="5120938" y="3903905"/>
            <a:ext cx="336550" cy="101600"/>
          </a:xfrm>
          <a:prstGeom prst="rect">
            <a:avLst/>
          </a:prstGeom>
        </p:spPr>
      </p:pic>
      <p:pic>
        <p:nvPicPr>
          <p:cNvPr id="14" name="Picture 13">
            <a:extLst>
              <a:ext uri="{FF2B5EF4-FFF2-40B4-BE49-F238E27FC236}">
                <a16:creationId xmlns:a16="http://schemas.microsoft.com/office/drawing/2014/main" id="{A73D71C8-2BFF-3A8D-48AF-B6A9A2EC8264}"/>
              </a:ext>
            </a:extLst>
          </p:cNvPr>
          <p:cNvPicPr>
            <a:picLocks noChangeAspect="1"/>
          </p:cNvPicPr>
          <p:nvPr/>
        </p:nvPicPr>
        <p:blipFill>
          <a:blip r:embed="rId2"/>
          <a:stretch>
            <a:fillRect/>
          </a:stretch>
        </p:blipFill>
        <p:spPr>
          <a:xfrm>
            <a:off x="4709529" y="4757290"/>
            <a:ext cx="336550" cy="101600"/>
          </a:xfrm>
          <a:prstGeom prst="rect">
            <a:avLst/>
          </a:prstGeom>
        </p:spPr>
      </p:pic>
      <p:pic>
        <p:nvPicPr>
          <p:cNvPr id="16" name="Picture 15">
            <a:extLst>
              <a:ext uri="{FF2B5EF4-FFF2-40B4-BE49-F238E27FC236}">
                <a16:creationId xmlns:a16="http://schemas.microsoft.com/office/drawing/2014/main" id="{52BA1D85-AA6D-821A-F864-A50030D807F2}"/>
              </a:ext>
            </a:extLst>
          </p:cNvPr>
          <p:cNvPicPr>
            <a:picLocks noChangeAspect="1"/>
          </p:cNvPicPr>
          <p:nvPr/>
        </p:nvPicPr>
        <p:blipFill>
          <a:blip r:embed="rId3"/>
          <a:stretch>
            <a:fillRect/>
          </a:stretch>
        </p:blipFill>
        <p:spPr>
          <a:xfrm>
            <a:off x="4364320" y="3908970"/>
            <a:ext cx="336550" cy="101600"/>
          </a:xfrm>
          <a:prstGeom prst="rect">
            <a:avLst/>
          </a:prstGeom>
        </p:spPr>
      </p:pic>
      <p:pic>
        <p:nvPicPr>
          <p:cNvPr id="21" name="Picture 20">
            <a:extLst>
              <a:ext uri="{FF2B5EF4-FFF2-40B4-BE49-F238E27FC236}">
                <a16:creationId xmlns:a16="http://schemas.microsoft.com/office/drawing/2014/main" id="{EEB88003-58CD-F6C1-5655-D90CC624689E}"/>
              </a:ext>
            </a:extLst>
          </p:cNvPr>
          <p:cNvPicPr>
            <a:picLocks noChangeAspect="1"/>
          </p:cNvPicPr>
          <p:nvPr/>
        </p:nvPicPr>
        <p:blipFill>
          <a:blip r:embed="rId3"/>
          <a:stretch>
            <a:fillRect/>
          </a:stretch>
        </p:blipFill>
        <p:spPr>
          <a:xfrm>
            <a:off x="4952616" y="3101451"/>
            <a:ext cx="336550" cy="101600"/>
          </a:xfrm>
          <a:prstGeom prst="rect">
            <a:avLst/>
          </a:prstGeom>
        </p:spPr>
      </p:pic>
      <p:sp>
        <p:nvSpPr>
          <p:cNvPr id="24" name="Rectangle 7">
            <a:extLst>
              <a:ext uri="{FF2B5EF4-FFF2-40B4-BE49-F238E27FC236}">
                <a16:creationId xmlns:a16="http://schemas.microsoft.com/office/drawing/2014/main" id="{5CB69257-AA78-11CF-952E-FE09F620CB8D}"/>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233170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E7D28-FB40-1B53-6677-AF9062209A04}"/>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23</a:t>
            </a:fld>
            <a:endParaRPr lang="en-US" altLang="en-US"/>
          </a:p>
        </p:txBody>
      </p:sp>
      <p:pic>
        <p:nvPicPr>
          <p:cNvPr id="7" name="Picture 6">
            <a:extLst>
              <a:ext uri="{FF2B5EF4-FFF2-40B4-BE49-F238E27FC236}">
                <a16:creationId xmlns:a16="http://schemas.microsoft.com/office/drawing/2014/main" id="{C4FA7057-7DDD-584C-35D0-79C8E24EB13A}"/>
              </a:ext>
            </a:extLst>
          </p:cNvPr>
          <p:cNvPicPr>
            <a:picLocks noChangeAspect="1"/>
          </p:cNvPicPr>
          <p:nvPr/>
        </p:nvPicPr>
        <p:blipFill>
          <a:blip r:embed="rId2"/>
          <a:stretch>
            <a:fillRect/>
          </a:stretch>
        </p:blipFill>
        <p:spPr>
          <a:xfrm>
            <a:off x="381000" y="638415"/>
            <a:ext cx="5603241" cy="3978632"/>
          </a:xfrm>
          <a:prstGeom prst="rect">
            <a:avLst/>
          </a:prstGeom>
        </p:spPr>
      </p:pic>
      <p:sp>
        <p:nvSpPr>
          <p:cNvPr id="8" name="Footer Placeholder 4">
            <a:extLst>
              <a:ext uri="{FF2B5EF4-FFF2-40B4-BE49-F238E27FC236}">
                <a16:creationId xmlns:a16="http://schemas.microsoft.com/office/drawing/2014/main" id="{79605C4E-E960-F868-B10D-F186A41504AE}"/>
              </a:ext>
            </a:extLst>
          </p:cNvPr>
          <p:cNvSpPr>
            <a:spLocks noGrp="1"/>
          </p:cNvSpPr>
          <p:nvPr>
            <p:ph type="ftr" sz="quarter" idx="11"/>
          </p:nvPr>
        </p:nvSpPr>
        <p:spPr>
          <a:xfrm>
            <a:off x="5486400" y="6475413"/>
            <a:ext cx="3124200" cy="184666"/>
          </a:xfrm>
        </p:spPr>
        <p:txBody>
          <a:bodyPr/>
          <a:lstStyle/>
          <a:p>
            <a:r>
              <a:rPr lang="en-US" altLang="en-US" dirty="0"/>
              <a:t>V. </a:t>
            </a:r>
            <a:r>
              <a:rPr lang="en-US" altLang="en-US" dirty="0" err="1"/>
              <a:t>Kristem</a:t>
            </a:r>
            <a:r>
              <a:rPr lang="en-US" altLang="en-US" dirty="0"/>
              <a:t>, et al</a:t>
            </a:r>
          </a:p>
        </p:txBody>
      </p:sp>
      <p:sp>
        <p:nvSpPr>
          <p:cNvPr id="9" name="Date Placeholder 1">
            <a:extLst>
              <a:ext uri="{FF2B5EF4-FFF2-40B4-BE49-F238E27FC236}">
                <a16:creationId xmlns:a16="http://schemas.microsoft.com/office/drawing/2014/main" id="{0C9FFB85-CB3F-5DC6-1366-FDE877B705FE}"/>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11" name="TextBox 10">
            <a:extLst>
              <a:ext uri="{FF2B5EF4-FFF2-40B4-BE49-F238E27FC236}">
                <a16:creationId xmlns:a16="http://schemas.microsoft.com/office/drawing/2014/main" id="{EE593BF5-5373-A753-EC7D-8B09E95637F7}"/>
              </a:ext>
            </a:extLst>
          </p:cNvPr>
          <p:cNvSpPr txBox="1"/>
          <p:nvPr/>
        </p:nvSpPr>
        <p:spPr>
          <a:xfrm>
            <a:off x="1485900" y="6125774"/>
            <a:ext cx="2483372" cy="276999"/>
          </a:xfrm>
          <a:prstGeom prst="rect">
            <a:avLst/>
          </a:prstGeom>
          <a:noFill/>
        </p:spPr>
        <p:txBody>
          <a:bodyPr wrap="none" rtlCol="0">
            <a:spAutoFit/>
          </a:bodyPr>
          <a:lstStyle/>
          <a:p>
            <a:r>
              <a:rPr lang="en-US" b="1" dirty="0"/>
              <a:t>DRMDR: Dynamic data rate mode</a:t>
            </a:r>
          </a:p>
        </p:txBody>
      </p:sp>
      <p:pic>
        <p:nvPicPr>
          <p:cNvPr id="12" name="Picture 11">
            <a:extLst>
              <a:ext uri="{FF2B5EF4-FFF2-40B4-BE49-F238E27FC236}">
                <a16:creationId xmlns:a16="http://schemas.microsoft.com/office/drawing/2014/main" id="{1743F609-F441-45C0-AD9D-51C6B800C628}"/>
              </a:ext>
            </a:extLst>
          </p:cNvPr>
          <p:cNvPicPr>
            <a:picLocks noChangeAspect="1"/>
          </p:cNvPicPr>
          <p:nvPr/>
        </p:nvPicPr>
        <p:blipFill>
          <a:blip r:embed="rId3"/>
          <a:stretch>
            <a:fillRect/>
          </a:stretch>
        </p:blipFill>
        <p:spPr>
          <a:xfrm>
            <a:off x="4741370" y="3037702"/>
            <a:ext cx="4402630" cy="3248070"/>
          </a:xfrm>
          <a:prstGeom prst="rect">
            <a:avLst/>
          </a:prstGeom>
        </p:spPr>
      </p:pic>
      <p:pic>
        <p:nvPicPr>
          <p:cNvPr id="13" name="Picture 12">
            <a:extLst>
              <a:ext uri="{FF2B5EF4-FFF2-40B4-BE49-F238E27FC236}">
                <a16:creationId xmlns:a16="http://schemas.microsoft.com/office/drawing/2014/main" id="{5705AA99-EF3A-9658-E15A-31E3BD00CB8B}"/>
              </a:ext>
            </a:extLst>
          </p:cNvPr>
          <p:cNvPicPr>
            <a:picLocks noChangeAspect="1"/>
          </p:cNvPicPr>
          <p:nvPr/>
        </p:nvPicPr>
        <p:blipFill>
          <a:blip r:embed="rId4"/>
          <a:stretch>
            <a:fillRect/>
          </a:stretch>
        </p:blipFill>
        <p:spPr>
          <a:xfrm>
            <a:off x="953801" y="4806688"/>
            <a:ext cx="3547570" cy="966913"/>
          </a:xfrm>
          <a:prstGeom prst="rect">
            <a:avLst/>
          </a:prstGeom>
        </p:spPr>
      </p:pic>
      <p:sp>
        <p:nvSpPr>
          <p:cNvPr id="2" name="Rectangle 7">
            <a:extLst>
              <a:ext uri="{FF2B5EF4-FFF2-40B4-BE49-F238E27FC236}">
                <a16:creationId xmlns:a16="http://schemas.microsoft.com/office/drawing/2014/main" id="{8AFF47D2-BF45-D811-9069-C37480DA5B5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47943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D1A034-8354-C34C-D88C-356E71A11B89}"/>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24</a:t>
            </a:fld>
            <a:endParaRPr lang="en-US" altLang="en-US"/>
          </a:p>
        </p:txBody>
      </p:sp>
      <p:pic>
        <p:nvPicPr>
          <p:cNvPr id="7" name="Picture 6">
            <a:extLst>
              <a:ext uri="{FF2B5EF4-FFF2-40B4-BE49-F238E27FC236}">
                <a16:creationId xmlns:a16="http://schemas.microsoft.com/office/drawing/2014/main" id="{2481F7C0-A604-87AD-DAF5-93F1C84134D8}"/>
              </a:ext>
            </a:extLst>
          </p:cNvPr>
          <p:cNvPicPr>
            <a:picLocks noChangeAspect="1"/>
          </p:cNvPicPr>
          <p:nvPr/>
        </p:nvPicPr>
        <p:blipFill>
          <a:blip r:embed="rId2"/>
          <a:stretch>
            <a:fillRect/>
          </a:stretch>
        </p:blipFill>
        <p:spPr>
          <a:xfrm>
            <a:off x="1429254" y="778681"/>
            <a:ext cx="6361696" cy="5164920"/>
          </a:xfrm>
          <a:prstGeom prst="rect">
            <a:avLst/>
          </a:prstGeom>
        </p:spPr>
      </p:pic>
      <p:sp>
        <p:nvSpPr>
          <p:cNvPr id="8" name="Footer Placeholder 4">
            <a:extLst>
              <a:ext uri="{FF2B5EF4-FFF2-40B4-BE49-F238E27FC236}">
                <a16:creationId xmlns:a16="http://schemas.microsoft.com/office/drawing/2014/main" id="{70DF83F1-C7D2-B1AE-ACAE-8A6D1CD9A57B}"/>
              </a:ext>
            </a:extLst>
          </p:cNvPr>
          <p:cNvSpPr>
            <a:spLocks noGrp="1"/>
          </p:cNvSpPr>
          <p:nvPr>
            <p:ph type="ftr" sz="quarter" idx="11"/>
          </p:nvPr>
        </p:nvSpPr>
        <p:spPr>
          <a:xfrm>
            <a:off x="5486400" y="6475413"/>
            <a:ext cx="3124200" cy="184666"/>
          </a:xfrm>
        </p:spPr>
        <p:txBody>
          <a:bodyPr/>
          <a:lstStyle/>
          <a:p>
            <a:r>
              <a:rPr lang="en-US" altLang="en-US" dirty="0"/>
              <a:t>V. </a:t>
            </a:r>
            <a:r>
              <a:rPr lang="en-US" altLang="en-US" dirty="0" err="1"/>
              <a:t>Kristem</a:t>
            </a:r>
            <a:r>
              <a:rPr lang="en-US" altLang="en-US" dirty="0"/>
              <a:t>, et al</a:t>
            </a:r>
          </a:p>
        </p:txBody>
      </p:sp>
      <p:sp>
        <p:nvSpPr>
          <p:cNvPr id="9" name="Date Placeholder 1">
            <a:extLst>
              <a:ext uri="{FF2B5EF4-FFF2-40B4-BE49-F238E27FC236}">
                <a16:creationId xmlns:a16="http://schemas.microsoft.com/office/drawing/2014/main" id="{5CA798DA-2A3C-A8A4-5A4B-F7E9C1049924}"/>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2" name="TextBox 1">
            <a:extLst>
              <a:ext uri="{FF2B5EF4-FFF2-40B4-BE49-F238E27FC236}">
                <a16:creationId xmlns:a16="http://schemas.microsoft.com/office/drawing/2014/main" id="{47D50F16-D676-A08D-B96F-97CFE6629075}"/>
              </a:ext>
            </a:extLst>
          </p:cNvPr>
          <p:cNvSpPr txBox="1"/>
          <p:nvPr/>
        </p:nvSpPr>
        <p:spPr>
          <a:xfrm>
            <a:off x="1502465" y="6079319"/>
            <a:ext cx="3185487" cy="276999"/>
          </a:xfrm>
          <a:prstGeom prst="rect">
            <a:avLst/>
          </a:prstGeom>
          <a:noFill/>
        </p:spPr>
        <p:txBody>
          <a:bodyPr wrap="none" rtlCol="0">
            <a:spAutoFit/>
          </a:bodyPr>
          <a:lstStyle/>
          <a:p>
            <a:pPr marL="171450" indent="-171450">
              <a:buFont typeface="Arial" panose="020B0604020202020204" pitchFamily="34" charset="0"/>
              <a:buChar char="•"/>
            </a:pPr>
            <a:r>
              <a:rPr lang="en-US" b="1" dirty="0"/>
              <a:t>Capability/Association typically done OOB</a:t>
            </a:r>
          </a:p>
        </p:txBody>
      </p:sp>
      <p:sp>
        <p:nvSpPr>
          <p:cNvPr id="3" name="Rectangle 7">
            <a:extLst>
              <a:ext uri="{FF2B5EF4-FFF2-40B4-BE49-F238E27FC236}">
                <a16:creationId xmlns:a16="http://schemas.microsoft.com/office/drawing/2014/main" id="{C0D0C045-46FC-C17E-EEC4-EF5B3219E98B}"/>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114753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1E97D2-74E7-51C5-D7D0-955E9FB90407}"/>
              </a:ext>
            </a:extLst>
          </p:cNvPr>
          <p:cNvPicPr>
            <a:picLocks noChangeAspect="1"/>
          </p:cNvPicPr>
          <p:nvPr/>
        </p:nvPicPr>
        <p:blipFill>
          <a:blip r:embed="rId2"/>
          <a:stretch>
            <a:fillRect/>
          </a:stretch>
        </p:blipFill>
        <p:spPr>
          <a:xfrm>
            <a:off x="1295400" y="2958931"/>
            <a:ext cx="4800600" cy="3450123"/>
          </a:xfrm>
          <a:prstGeom prst="rect">
            <a:avLst/>
          </a:prstGeom>
        </p:spPr>
      </p:pic>
      <p:sp>
        <p:nvSpPr>
          <p:cNvPr id="2" name="Title 1">
            <a:extLst>
              <a:ext uri="{FF2B5EF4-FFF2-40B4-BE49-F238E27FC236}">
                <a16:creationId xmlns:a16="http://schemas.microsoft.com/office/drawing/2014/main" id="{14FB0322-0E80-2645-923F-8051C1E79616}"/>
              </a:ext>
            </a:extLst>
          </p:cNvPr>
          <p:cNvSpPr>
            <a:spLocks noGrp="1"/>
          </p:cNvSpPr>
          <p:nvPr>
            <p:ph type="title"/>
          </p:nvPr>
        </p:nvSpPr>
        <p:spPr>
          <a:xfrm>
            <a:off x="685800" y="609600"/>
            <a:ext cx="7772400" cy="533400"/>
          </a:xfrm>
        </p:spPr>
        <p:txBody>
          <a:bodyPr/>
          <a:lstStyle/>
          <a:p>
            <a:r>
              <a:rPr lang="en-US" dirty="0"/>
              <a:t>Introduction</a:t>
            </a:r>
          </a:p>
        </p:txBody>
      </p:sp>
      <p:sp>
        <p:nvSpPr>
          <p:cNvPr id="3" name="Content Placeholder 2">
            <a:extLst>
              <a:ext uri="{FF2B5EF4-FFF2-40B4-BE49-F238E27FC236}">
                <a16:creationId xmlns:a16="http://schemas.microsoft.com/office/drawing/2014/main" id="{B5F22012-4D75-48BC-D4E1-10FC5E6ECBB5}"/>
              </a:ext>
            </a:extLst>
          </p:cNvPr>
          <p:cNvSpPr>
            <a:spLocks noGrp="1"/>
          </p:cNvSpPr>
          <p:nvPr>
            <p:ph idx="1"/>
          </p:nvPr>
        </p:nvSpPr>
        <p:spPr>
          <a:xfrm>
            <a:off x="131009" y="1295399"/>
            <a:ext cx="8327191" cy="4964569"/>
          </a:xfrm>
        </p:spPr>
        <p:txBody>
          <a:bodyPr/>
          <a:lstStyle/>
          <a:p>
            <a:r>
              <a:rPr lang="en-US" sz="1800" dirty="0"/>
              <a:t>Dynamic data mode introduced in IEEE 802.15.4ab</a:t>
            </a:r>
          </a:p>
          <a:p>
            <a:pPr lvl="1"/>
            <a:r>
              <a:rPr lang="en-US" sz="1400" dirty="0"/>
              <a:t>Enables in-band dynamic switching of data rates/coding packet to packet</a:t>
            </a:r>
          </a:p>
          <a:p>
            <a:endParaRPr lang="en-US" sz="1800" dirty="0"/>
          </a:p>
          <a:p>
            <a:r>
              <a:rPr lang="en-US" sz="1800" dirty="0"/>
              <a:t>3-way handshake using Dynamic Data Mode Negotiation (DDMN) IE</a:t>
            </a:r>
          </a:p>
          <a:p>
            <a:pPr lvl="1"/>
            <a:r>
              <a:rPr lang="en-US" sz="1400" dirty="0"/>
              <a:t>Negotiates Sync PSR, SFD length, data rates supported</a:t>
            </a:r>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096950BA-9052-A417-7570-DAD863ED9FBB}"/>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D5B996FD-4545-7621-3A67-B1CB0EA98A8A}"/>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3</a:t>
            </a:fld>
            <a:endParaRPr lang="en-US" altLang="en-US" dirty="0"/>
          </a:p>
        </p:txBody>
      </p:sp>
      <p:sp>
        <p:nvSpPr>
          <p:cNvPr id="10" name="Date Placeholder 1">
            <a:extLst>
              <a:ext uri="{FF2B5EF4-FFF2-40B4-BE49-F238E27FC236}">
                <a16:creationId xmlns:a16="http://schemas.microsoft.com/office/drawing/2014/main" id="{BA318864-1309-AEDB-0E35-C37D91F0720F}"/>
              </a:ext>
            </a:extLst>
          </p:cNvPr>
          <p:cNvSpPr>
            <a:spLocks noGrp="1"/>
          </p:cNvSpPr>
          <p:nvPr>
            <p:ph type="dt" sz="half" idx="10"/>
          </p:nvPr>
        </p:nvSpPr>
        <p:spPr>
          <a:xfrm>
            <a:off x="685800" y="378281"/>
            <a:ext cx="1600200" cy="215444"/>
          </a:xfrm>
        </p:spPr>
        <p:txBody>
          <a:bodyPr/>
          <a:lstStyle/>
          <a:p>
            <a:r>
              <a:rPr lang="en-US" altLang="en-US" dirty="0"/>
              <a:t>November 2024</a:t>
            </a:r>
          </a:p>
        </p:txBody>
      </p:sp>
      <p:pic>
        <p:nvPicPr>
          <p:cNvPr id="16" name="Picture 15">
            <a:extLst>
              <a:ext uri="{FF2B5EF4-FFF2-40B4-BE49-F238E27FC236}">
                <a16:creationId xmlns:a16="http://schemas.microsoft.com/office/drawing/2014/main" id="{EFDE8FB6-3B51-F523-CA0A-76D981BD6FB4}"/>
              </a:ext>
            </a:extLst>
          </p:cNvPr>
          <p:cNvPicPr>
            <a:picLocks noChangeAspect="1"/>
          </p:cNvPicPr>
          <p:nvPr/>
        </p:nvPicPr>
        <p:blipFill>
          <a:blip r:embed="rId3"/>
          <a:stretch>
            <a:fillRect/>
          </a:stretch>
        </p:blipFill>
        <p:spPr>
          <a:xfrm>
            <a:off x="4953000" y="2892572"/>
            <a:ext cx="3755191" cy="793435"/>
          </a:xfrm>
          <a:prstGeom prst="rect">
            <a:avLst/>
          </a:prstGeom>
        </p:spPr>
      </p:pic>
      <p:pic>
        <p:nvPicPr>
          <p:cNvPr id="11" name="Picture 10">
            <a:extLst>
              <a:ext uri="{FF2B5EF4-FFF2-40B4-BE49-F238E27FC236}">
                <a16:creationId xmlns:a16="http://schemas.microsoft.com/office/drawing/2014/main" id="{9FC5CD19-A2B1-1912-63F4-6C233222AAB1}"/>
              </a:ext>
            </a:extLst>
          </p:cNvPr>
          <p:cNvPicPr>
            <a:picLocks noChangeAspect="1"/>
          </p:cNvPicPr>
          <p:nvPr/>
        </p:nvPicPr>
        <p:blipFill>
          <a:blip r:embed="rId4"/>
          <a:stretch>
            <a:fillRect/>
          </a:stretch>
        </p:blipFill>
        <p:spPr>
          <a:xfrm>
            <a:off x="3886200" y="4495800"/>
            <a:ext cx="336550" cy="101600"/>
          </a:xfrm>
          <a:prstGeom prst="rect">
            <a:avLst/>
          </a:prstGeom>
        </p:spPr>
      </p:pic>
      <p:pic>
        <p:nvPicPr>
          <p:cNvPr id="13" name="Picture 12">
            <a:extLst>
              <a:ext uri="{FF2B5EF4-FFF2-40B4-BE49-F238E27FC236}">
                <a16:creationId xmlns:a16="http://schemas.microsoft.com/office/drawing/2014/main" id="{95E2A0FB-57A6-0C0C-2AD2-CB7D5C7F826C}"/>
              </a:ext>
            </a:extLst>
          </p:cNvPr>
          <p:cNvPicPr>
            <a:picLocks noChangeAspect="1"/>
          </p:cNvPicPr>
          <p:nvPr/>
        </p:nvPicPr>
        <p:blipFill>
          <a:blip r:embed="rId4"/>
          <a:stretch>
            <a:fillRect/>
          </a:stretch>
        </p:blipFill>
        <p:spPr>
          <a:xfrm>
            <a:off x="3657600" y="5029200"/>
            <a:ext cx="336550" cy="101600"/>
          </a:xfrm>
          <a:prstGeom prst="rect">
            <a:avLst/>
          </a:prstGeom>
        </p:spPr>
      </p:pic>
      <p:pic>
        <p:nvPicPr>
          <p:cNvPr id="14" name="Picture 13">
            <a:extLst>
              <a:ext uri="{FF2B5EF4-FFF2-40B4-BE49-F238E27FC236}">
                <a16:creationId xmlns:a16="http://schemas.microsoft.com/office/drawing/2014/main" id="{04098668-03D5-53F2-511A-DBE2A177600E}"/>
              </a:ext>
            </a:extLst>
          </p:cNvPr>
          <p:cNvPicPr>
            <a:picLocks noChangeAspect="1"/>
          </p:cNvPicPr>
          <p:nvPr/>
        </p:nvPicPr>
        <p:blipFill>
          <a:blip r:embed="rId5"/>
          <a:stretch>
            <a:fillRect/>
          </a:stretch>
        </p:blipFill>
        <p:spPr>
          <a:xfrm>
            <a:off x="4159250" y="5003800"/>
            <a:ext cx="336550" cy="101600"/>
          </a:xfrm>
          <a:prstGeom prst="rect">
            <a:avLst/>
          </a:prstGeom>
        </p:spPr>
      </p:pic>
      <p:pic>
        <p:nvPicPr>
          <p:cNvPr id="17" name="Picture 16">
            <a:extLst>
              <a:ext uri="{FF2B5EF4-FFF2-40B4-BE49-F238E27FC236}">
                <a16:creationId xmlns:a16="http://schemas.microsoft.com/office/drawing/2014/main" id="{22A92C80-0FD0-00FE-4E0A-2CAAFD37897D}"/>
              </a:ext>
            </a:extLst>
          </p:cNvPr>
          <p:cNvPicPr>
            <a:picLocks noChangeAspect="1"/>
          </p:cNvPicPr>
          <p:nvPr/>
        </p:nvPicPr>
        <p:blipFill>
          <a:blip r:embed="rId5"/>
          <a:stretch>
            <a:fillRect/>
          </a:stretch>
        </p:blipFill>
        <p:spPr>
          <a:xfrm>
            <a:off x="3886200" y="5562600"/>
            <a:ext cx="336550" cy="101600"/>
          </a:xfrm>
          <a:prstGeom prst="rect">
            <a:avLst/>
          </a:prstGeom>
        </p:spPr>
      </p:pic>
      <p:sp>
        <p:nvSpPr>
          <p:cNvPr id="4" name="Rectangle 7">
            <a:extLst>
              <a:ext uri="{FF2B5EF4-FFF2-40B4-BE49-F238E27FC236}">
                <a16:creationId xmlns:a16="http://schemas.microsoft.com/office/drawing/2014/main" id="{0D5F3DBA-E8B4-F3B8-94A7-D8260D9466A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1929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1CFDF-6843-5C86-4BCE-544B1510C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05AF0-6ED2-CA51-16E7-5C5805931152}"/>
              </a:ext>
            </a:extLst>
          </p:cNvPr>
          <p:cNvSpPr>
            <a:spLocks noGrp="1"/>
          </p:cNvSpPr>
          <p:nvPr>
            <p:ph type="title"/>
          </p:nvPr>
        </p:nvSpPr>
        <p:spPr>
          <a:xfrm>
            <a:off x="685800" y="609600"/>
            <a:ext cx="7772400" cy="533400"/>
          </a:xfrm>
        </p:spPr>
        <p:txBody>
          <a:bodyPr/>
          <a:lstStyle/>
          <a:p>
            <a:r>
              <a:rPr lang="en-US" dirty="0"/>
              <a:t>Sync, SFD, data rate Negotiation</a:t>
            </a:r>
          </a:p>
        </p:txBody>
      </p:sp>
      <p:sp>
        <p:nvSpPr>
          <p:cNvPr id="3" name="Content Placeholder 2">
            <a:extLst>
              <a:ext uri="{FF2B5EF4-FFF2-40B4-BE49-F238E27FC236}">
                <a16:creationId xmlns:a16="http://schemas.microsoft.com/office/drawing/2014/main" id="{C427FE7F-31FD-1EA4-3AB4-0CE07638F722}"/>
              </a:ext>
            </a:extLst>
          </p:cNvPr>
          <p:cNvSpPr>
            <a:spLocks noGrp="1"/>
          </p:cNvSpPr>
          <p:nvPr>
            <p:ph idx="1"/>
          </p:nvPr>
        </p:nvSpPr>
        <p:spPr>
          <a:xfrm>
            <a:off x="131009" y="1295399"/>
            <a:ext cx="8327191" cy="4964569"/>
          </a:xfrm>
        </p:spPr>
        <p:txBody>
          <a:bodyPr/>
          <a:lstStyle/>
          <a:p>
            <a:r>
              <a:rPr lang="en-US" sz="1800" dirty="0"/>
              <a:t>Transmitter sends DDMN IE with TDMS </a:t>
            </a:r>
          </a:p>
          <a:p>
            <a:pPr lvl="1"/>
            <a:r>
              <a:rPr lang="en-US" sz="1400" dirty="0"/>
              <a:t>Specifies data rate and coding it supports and </a:t>
            </a:r>
            <a:r>
              <a:rPr lang="en-US" sz="1400" b="1" i="1" dirty="0"/>
              <a:t>wishes</a:t>
            </a:r>
            <a:r>
              <a:rPr lang="en-US" sz="1400" dirty="0"/>
              <a:t> to use</a:t>
            </a:r>
          </a:p>
          <a:p>
            <a:endParaRPr lang="en-US" sz="1800" dirty="0"/>
          </a:p>
          <a:p>
            <a:endParaRPr lang="en-US" sz="1800" dirty="0"/>
          </a:p>
          <a:p>
            <a:endParaRPr lang="en-US" sz="1800" dirty="0"/>
          </a:p>
          <a:p>
            <a:endParaRPr lang="en-US" sz="1800" dirty="0"/>
          </a:p>
          <a:p>
            <a:pPr marL="0" indent="0">
              <a:buNone/>
            </a:pPr>
            <a:endParaRPr lang="en-US" sz="1800" dirty="0"/>
          </a:p>
          <a:p>
            <a:r>
              <a:rPr lang="en-US" sz="1800" dirty="0"/>
              <a:t>Receiver sends DDMN IE with RDMS</a:t>
            </a:r>
          </a:p>
          <a:p>
            <a:pPr lvl="1"/>
            <a:r>
              <a:rPr lang="en-US" sz="1400" dirty="0"/>
              <a:t>Specifies the supported data rates, required Sync PSR per data rate, common SFD length</a:t>
            </a:r>
          </a:p>
          <a:p>
            <a:endParaRPr lang="en-US" sz="1800" dirty="0"/>
          </a:p>
          <a:p>
            <a:endParaRPr lang="en-US" sz="1800" dirty="0"/>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47123BD8-69FE-FF17-73E8-41C90FFF4C6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42E47D07-186F-0020-5C54-2185FA3AE463}"/>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4</a:t>
            </a:fld>
            <a:endParaRPr lang="en-US" altLang="en-US" dirty="0"/>
          </a:p>
        </p:txBody>
      </p:sp>
      <p:sp>
        <p:nvSpPr>
          <p:cNvPr id="10" name="Date Placeholder 1">
            <a:extLst>
              <a:ext uri="{FF2B5EF4-FFF2-40B4-BE49-F238E27FC236}">
                <a16:creationId xmlns:a16="http://schemas.microsoft.com/office/drawing/2014/main" id="{1E604905-5465-7509-15F0-6DE29B0EC966}"/>
              </a:ext>
            </a:extLst>
          </p:cNvPr>
          <p:cNvSpPr>
            <a:spLocks noGrp="1"/>
          </p:cNvSpPr>
          <p:nvPr>
            <p:ph type="dt" sz="half" idx="10"/>
          </p:nvPr>
        </p:nvSpPr>
        <p:spPr>
          <a:xfrm>
            <a:off x="685800" y="378281"/>
            <a:ext cx="1600200" cy="215444"/>
          </a:xfrm>
        </p:spPr>
        <p:txBody>
          <a:bodyPr/>
          <a:lstStyle/>
          <a:p>
            <a:r>
              <a:rPr lang="en-US" altLang="en-US" dirty="0"/>
              <a:t>November 2024</a:t>
            </a:r>
          </a:p>
        </p:txBody>
      </p:sp>
      <p:pic>
        <p:nvPicPr>
          <p:cNvPr id="4" name="Picture 3">
            <a:extLst>
              <a:ext uri="{FF2B5EF4-FFF2-40B4-BE49-F238E27FC236}">
                <a16:creationId xmlns:a16="http://schemas.microsoft.com/office/drawing/2014/main" id="{465FD39A-FDCB-77D7-994B-70FE993F8508}"/>
              </a:ext>
            </a:extLst>
          </p:cNvPr>
          <p:cNvPicPr>
            <a:picLocks noChangeAspect="1"/>
          </p:cNvPicPr>
          <p:nvPr/>
        </p:nvPicPr>
        <p:blipFill>
          <a:blip r:embed="rId2"/>
          <a:stretch>
            <a:fillRect/>
          </a:stretch>
        </p:blipFill>
        <p:spPr>
          <a:xfrm>
            <a:off x="2133600" y="1923362"/>
            <a:ext cx="6172200" cy="1114978"/>
          </a:xfrm>
          <a:prstGeom prst="rect">
            <a:avLst/>
          </a:prstGeom>
        </p:spPr>
      </p:pic>
      <p:pic>
        <p:nvPicPr>
          <p:cNvPr id="7" name="Picture 6">
            <a:extLst>
              <a:ext uri="{FF2B5EF4-FFF2-40B4-BE49-F238E27FC236}">
                <a16:creationId xmlns:a16="http://schemas.microsoft.com/office/drawing/2014/main" id="{1C375B09-886C-FCBB-CBC0-B452D9D2AA5D}"/>
              </a:ext>
            </a:extLst>
          </p:cNvPr>
          <p:cNvPicPr>
            <a:picLocks noChangeAspect="1"/>
          </p:cNvPicPr>
          <p:nvPr/>
        </p:nvPicPr>
        <p:blipFill>
          <a:blip r:embed="rId3"/>
          <a:stretch>
            <a:fillRect/>
          </a:stretch>
        </p:blipFill>
        <p:spPr>
          <a:xfrm>
            <a:off x="5219700" y="3208146"/>
            <a:ext cx="3017254" cy="657154"/>
          </a:xfrm>
          <a:prstGeom prst="rect">
            <a:avLst/>
          </a:prstGeom>
        </p:spPr>
      </p:pic>
      <p:cxnSp>
        <p:nvCxnSpPr>
          <p:cNvPr id="9" name="Straight Connector 8">
            <a:extLst>
              <a:ext uri="{FF2B5EF4-FFF2-40B4-BE49-F238E27FC236}">
                <a16:creationId xmlns:a16="http://schemas.microsoft.com/office/drawing/2014/main" id="{6C15D2D6-3E8F-9E42-3AB3-0DEF6B4F6ABE}"/>
              </a:ext>
            </a:extLst>
          </p:cNvPr>
          <p:cNvCxnSpPr/>
          <p:nvPr/>
        </p:nvCxnSpPr>
        <p:spPr bwMode="auto">
          <a:xfrm flipH="1">
            <a:off x="5894805" y="2727160"/>
            <a:ext cx="124995" cy="526625"/>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9E8AAB32-2804-0304-85E4-CFCB1A756441}"/>
              </a:ext>
            </a:extLst>
          </p:cNvPr>
          <p:cNvCxnSpPr/>
          <p:nvPr/>
        </p:nvCxnSpPr>
        <p:spPr bwMode="auto">
          <a:xfrm>
            <a:off x="7010400" y="2727160"/>
            <a:ext cx="609600" cy="526625"/>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Picture 23">
            <a:extLst>
              <a:ext uri="{FF2B5EF4-FFF2-40B4-BE49-F238E27FC236}">
                <a16:creationId xmlns:a16="http://schemas.microsoft.com/office/drawing/2014/main" id="{16DD89A4-E463-567D-2336-8A6F1C996EDF}"/>
              </a:ext>
            </a:extLst>
          </p:cNvPr>
          <p:cNvPicPr>
            <a:picLocks noChangeAspect="1"/>
          </p:cNvPicPr>
          <p:nvPr/>
        </p:nvPicPr>
        <p:blipFill>
          <a:blip r:embed="rId4"/>
          <a:stretch>
            <a:fillRect/>
          </a:stretch>
        </p:blipFill>
        <p:spPr>
          <a:xfrm>
            <a:off x="1625602" y="4114800"/>
            <a:ext cx="5969000" cy="998412"/>
          </a:xfrm>
          <a:prstGeom prst="rect">
            <a:avLst/>
          </a:prstGeom>
        </p:spPr>
      </p:pic>
      <p:pic>
        <p:nvPicPr>
          <p:cNvPr id="25" name="Picture 24">
            <a:extLst>
              <a:ext uri="{FF2B5EF4-FFF2-40B4-BE49-F238E27FC236}">
                <a16:creationId xmlns:a16="http://schemas.microsoft.com/office/drawing/2014/main" id="{3D3CA6F9-C536-5F18-EB12-641535911EEA}"/>
              </a:ext>
            </a:extLst>
          </p:cNvPr>
          <p:cNvPicPr>
            <a:picLocks noChangeAspect="1"/>
          </p:cNvPicPr>
          <p:nvPr/>
        </p:nvPicPr>
        <p:blipFill>
          <a:blip r:embed="rId5"/>
          <a:stretch>
            <a:fillRect/>
          </a:stretch>
        </p:blipFill>
        <p:spPr>
          <a:xfrm>
            <a:off x="3276600" y="5333598"/>
            <a:ext cx="2923495" cy="637350"/>
          </a:xfrm>
          <a:prstGeom prst="rect">
            <a:avLst/>
          </a:prstGeom>
        </p:spPr>
      </p:pic>
      <p:cxnSp>
        <p:nvCxnSpPr>
          <p:cNvPr id="26" name="Straight Connector 25">
            <a:extLst>
              <a:ext uri="{FF2B5EF4-FFF2-40B4-BE49-F238E27FC236}">
                <a16:creationId xmlns:a16="http://schemas.microsoft.com/office/drawing/2014/main" id="{1A7A6F97-6716-C9F0-E271-3C5342DF591E}"/>
              </a:ext>
            </a:extLst>
          </p:cNvPr>
          <p:cNvCxnSpPr/>
          <p:nvPr/>
        </p:nvCxnSpPr>
        <p:spPr bwMode="auto">
          <a:xfrm flipH="1">
            <a:off x="3886201" y="4827577"/>
            <a:ext cx="380999" cy="526625"/>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69B76370-924F-F2E2-339D-C71FCB5C31AC}"/>
              </a:ext>
            </a:extLst>
          </p:cNvPr>
          <p:cNvCxnSpPr/>
          <p:nvPr/>
        </p:nvCxnSpPr>
        <p:spPr bwMode="auto">
          <a:xfrm>
            <a:off x="5081247" y="4827577"/>
            <a:ext cx="481353" cy="526625"/>
          </a:xfrm>
          <a:prstGeom prst="line">
            <a:avLst/>
          </a:prstGeom>
          <a:solidFill>
            <a:schemeClr val="accent1"/>
          </a:solidFill>
          <a:ln w="254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85963978-B059-715E-FF63-979271FE84CE}"/>
              </a:ext>
            </a:extLst>
          </p:cNvPr>
          <p:cNvCxnSpPr/>
          <p:nvPr/>
        </p:nvCxnSpPr>
        <p:spPr bwMode="auto">
          <a:xfrm flipH="1">
            <a:off x="2362200" y="5654886"/>
            <a:ext cx="1600200" cy="25594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309B2D02-DFB8-B186-55C6-1E97D86052E7}"/>
              </a:ext>
            </a:extLst>
          </p:cNvPr>
          <p:cNvCxnSpPr/>
          <p:nvPr/>
        </p:nvCxnSpPr>
        <p:spPr bwMode="auto">
          <a:xfrm>
            <a:off x="6376647" y="4724400"/>
            <a:ext cx="432256" cy="73390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 name="Picture 40">
            <a:extLst>
              <a:ext uri="{FF2B5EF4-FFF2-40B4-BE49-F238E27FC236}">
                <a16:creationId xmlns:a16="http://schemas.microsoft.com/office/drawing/2014/main" id="{D40E1BEE-6FDB-7AEA-781C-8B6FF778AF0B}"/>
              </a:ext>
            </a:extLst>
          </p:cNvPr>
          <p:cNvPicPr>
            <a:picLocks noChangeAspect="1"/>
          </p:cNvPicPr>
          <p:nvPr/>
        </p:nvPicPr>
        <p:blipFill>
          <a:blip r:embed="rId6"/>
          <a:stretch>
            <a:fillRect/>
          </a:stretch>
        </p:blipFill>
        <p:spPr>
          <a:xfrm>
            <a:off x="381000" y="4983103"/>
            <a:ext cx="1949414" cy="1492310"/>
          </a:xfrm>
          <a:prstGeom prst="rect">
            <a:avLst/>
          </a:prstGeom>
        </p:spPr>
      </p:pic>
      <p:pic>
        <p:nvPicPr>
          <p:cNvPr id="44" name="Picture 43">
            <a:extLst>
              <a:ext uri="{FF2B5EF4-FFF2-40B4-BE49-F238E27FC236}">
                <a16:creationId xmlns:a16="http://schemas.microsoft.com/office/drawing/2014/main" id="{36D81DDA-ED4F-F0B0-7D7F-D02C3A8F3279}"/>
              </a:ext>
            </a:extLst>
          </p:cNvPr>
          <p:cNvPicPr>
            <a:picLocks noChangeAspect="1"/>
          </p:cNvPicPr>
          <p:nvPr/>
        </p:nvPicPr>
        <p:blipFill>
          <a:blip r:embed="rId7"/>
          <a:stretch>
            <a:fillRect/>
          </a:stretch>
        </p:blipFill>
        <p:spPr>
          <a:xfrm>
            <a:off x="6883234" y="5124399"/>
            <a:ext cx="1817994" cy="1316922"/>
          </a:xfrm>
          <a:prstGeom prst="rect">
            <a:avLst/>
          </a:prstGeom>
        </p:spPr>
      </p:pic>
      <p:sp>
        <p:nvSpPr>
          <p:cNvPr id="8" name="Rectangle 7">
            <a:extLst>
              <a:ext uri="{FF2B5EF4-FFF2-40B4-BE49-F238E27FC236}">
                <a16:creationId xmlns:a16="http://schemas.microsoft.com/office/drawing/2014/main" id="{1FF533D8-5EB9-D1CA-1E03-FA7020E7144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22412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1FDB-0DE5-84C0-221F-2A4706785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70543-F6FA-7D00-0B76-575D9FF1F113}"/>
              </a:ext>
            </a:extLst>
          </p:cNvPr>
          <p:cNvSpPr>
            <a:spLocks noGrp="1"/>
          </p:cNvSpPr>
          <p:nvPr>
            <p:ph type="title"/>
          </p:nvPr>
        </p:nvSpPr>
        <p:spPr>
          <a:xfrm>
            <a:off x="685800" y="609600"/>
            <a:ext cx="7772400" cy="533400"/>
          </a:xfrm>
        </p:spPr>
        <p:txBody>
          <a:bodyPr/>
          <a:lstStyle/>
          <a:p>
            <a:r>
              <a:rPr lang="en-US" dirty="0"/>
              <a:t>Gaps in negotiation</a:t>
            </a:r>
          </a:p>
        </p:txBody>
      </p:sp>
      <p:sp>
        <p:nvSpPr>
          <p:cNvPr id="3" name="Content Placeholder 2">
            <a:extLst>
              <a:ext uri="{FF2B5EF4-FFF2-40B4-BE49-F238E27FC236}">
                <a16:creationId xmlns:a16="http://schemas.microsoft.com/office/drawing/2014/main" id="{9AD04ABC-F01B-C3FF-9AA2-A0F8683CF2E1}"/>
              </a:ext>
            </a:extLst>
          </p:cNvPr>
          <p:cNvSpPr>
            <a:spLocks noGrp="1"/>
          </p:cNvSpPr>
          <p:nvPr>
            <p:ph idx="1"/>
          </p:nvPr>
        </p:nvSpPr>
        <p:spPr>
          <a:xfrm>
            <a:off x="179804" y="1460258"/>
            <a:ext cx="8784391" cy="4559542"/>
          </a:xfrm>
        </p:spPr>
        <p:txBody>
          <a:bodyPr/>
          <a:lstStyle/>
          <a:p>
            <a:r>
              <a:rPr lang="en-US" sz="1800" dirty="0"/>
              <a:t>Transmitter determines the list of </a:t>
            </a:r>
            <a:r>
              <a:rPr lang="en-US" sz="1800" b="1" i="1" dirty="0"/>
              <a:t>feasible</a:t>
            </a:r>
            <a:r>
              <a:rPr lang="en-US" sz="1800" dirty="0"/>
              <a:t> data rates it can use</a:t>
            </a:r>
          </a:p>
          <a:p>
            <a:pPr lvl="1"/>
            <a:r>
              <a:rPr lang="en-US" sz="1400" dirty="0"/>
              <a:t>Transmitter shall use the data rates that both can support</a:t>
            </a:r>
          </a:p>
          <a:p>
            <a:pPr lvl="1"/>
            <a:r>
              <a:rPr lang="en-US" sz="1400" dirty="0"/>
              <a:t>Transmitter shall use SFD length specified by receiver, for all data rates</a:t>
            </a:r>
          </a:p>
          <a:p>
            <a:pPr lvl="1"/>
            <a:r>
              <a:rPr lang="en-US" sz="1400" dirty="0"/>
              <a:t>Transmitter shall use Sync PSR no smaller than the value specified by receiver</a:t>
            </a:r>
          </a:p>
          <a:p>
            <a:endParaRPr lang="en-US" sz="1800" dirty="0"/>
          </a:p>
          <a:p>
            <a:r>
              <a:rPr lang="en-US" sz="1800" dirty="0"/>
              <a:t>Receiver </a:t>
            </a:r>
            <a:r>
              <a:rPr lang="en-US" sz="1800" b="1" i="1" dirty="0"/>
              <a:t>cannot</a:t>
            </a:r>
            <a:r>
              <a:rPr lang="en-US" sz="1800" dirty="0"/>
              <a:t> determine outcome of negotiation</a:t>
            </a:r>
          </a:p>
          <a:p>
            <a:pPr lvl="1"/>
            <a:r>
              <a:rPr lang="en-US" sz="1400" dirty="0"/>
              <a:t>Receiver not aware of transmitter support on Sync PSR and SFD length</a:t>
            </a:r>
          </a:p>
          <a:p>
            <a:pPr lvl="1"/>
            <a:r>
              <a:rPr lang="en-US" sz="1400" dirty="0"/>
              <a:t>Transmitter decisions on </a:t>
            </a:r>
            <a:r>
              <a:rPr lang="en-US" sz="1400" i="1" dirty="0"/>
              <a:t>feasible</a:t>
            </a:r>
            <a:r>
              <a:rPr lang="en-US" sz="1400" dirty="0"/>
              <a:t> data rates not signaled to the receiver</a:t>
            </a:r>
          </a:p>
          <a:p>
            <a:pPr marL="0" indent="0">
              <a:buNone/>
            </a:pPr>
            <a:endParaRPr lang="en-US" sz="1800" dirty="0"/>
          </a:p>
          <a:p>
            <a:r>
              <a:rPr lang="en-US" sz="1800" dirty="0"/>
              <a:t>Receiver would not be aware of an unsuccessful negotiation (no agreement)</a:t>
            </a:r>
          </a:p>
          <a:p>
            <a:endParaRPr lang="en-US" sz="1800" dirty="0"/>
          </a:p>
          <a:p>
            <a:r>
              <a:rPr lang="en-US" sz="1800" dirty="0"/>
              <a:t>Tx/Rx behavior not defined incase of an unsuccessful negotiation</a:t>
            </a:r>
            <a:endParaRPr lang="en-US" sz="1400" dirty="0"/>
          </a:p>
          <a:p>
            <a:pPr lvl="1"/>
            <a:r>
              <a:rPr lang="en-US" sz="1400" dirty="0"/>
              <a:t>Potential interop issues </a:t>
            </a:r>
          </a:p>
          <a:p>
            <a:pPr lvl="1"/>
            <a:r>
              <a:rPr lang="en-US" sz="1400" dirty="0" err="1"/>
              <a:t>E.x</a:t>
            </a:r>
            <a:r>
              <a:rPr lang="en-US" sz="1400" dirty="0"/>
              <a:t>. Transmitter might fall back to 4z PHR, receiver would be anticipating dynamic PHR</a:t>
            </a:r>
          </a:p>
          <a:p>
            <a:endParaRPr lang="en-US" sz="1800" dirty="0"/>
          </a:p>
          <a:p>
            <a:pPr marL="0" indent="0">
              <a:buNone/>
            </a:pPr>
            <a:endParaRPr lang="en-US" sz="1200" dirty="0"/>
          </a:p>
        </p:txBody>
      </p:sp>
      <p:sp>
        <p:nvSpPr>
          <p:cNvPr id="5" name="Footer Placeholder 4">
            <a:extLst>
              <a:ext uri="{FF2B5EF4-FFF2-40B4-BE49-F238E27FC236}">
                <a16:creationId xmlns:a16="http://schemas.microsoft.com/office/drawing/2014/main" id="{48EBBDF5-ADC3-F107-CBD0-3276098F75E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5D225C56-991E-C3E3-C465-ADBB06695D58}"/>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5</a:t>
            </a:fld>
            <a:endParaRPr lang="en-US" altLang="en-US" dirty="0"/>
          </a:p>
        </p:txBody>
      </p:sp>
      <p:sp>
        <p:nvSpPr>
          <p:cNvPr id="10" name="Date Placeholder 1">
            <a:extLst>
              <a:ext uri="{FF2B5EF4-FFF2-40B4-BE49-F238E27FC236}">
                <a16:creationId xmlns:a16="http://schemas.microsoft.com/office/drawing/2014/main" id="{F4634E13-E4FF-5740-DD5F-B5568D72ADFB}"/>
              </a:ext>
            </a:extLst>
          </p:cNvPr>
          <p:cNvSpPr>
            <a:spLocks noGrp="1"/>
          </p:cNvSpPr>
          <p:nvPr>
            <p:ph type="dt" sz="half" idx="10"/>
          </p:nvPr>
        </p:nvSpPr>
        <p:spPr>
          <a:xfrm>
            <a:off x="685800" y="378281"/>
            <a:ext cx="1600200" cy="215444"/>
          </a:xfrm>
        </p:spPr>
        <p:txBody>
          <a:bodyPr/>
          <a:lstStyle/>
          <a:p>
            <a:r>
              <a:rPr lang="en-US" altLang="en-US" dirty="0"/>
              <a:t>November 2024</a:t>
            </a:r>
          </a:p>
        </p:txBody>
      </p:sp>
      <p:sp>
        <p:nvSpPr>
          <p:cNvPr id="4" name="Rectangle 7">
            <a:extLst>
              <a:ext uri="{FF2B5EF4-FFF2-40B4-BE49-F238E27FC236}">
                <a16:creationId xmlns:a16="http://schemas.microsoft.com/office/drawing/2014/main" id="{6AC9BA87-B41D-1853-5080-2231A142726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53012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CA065-A1F6-0904-4FE9-0A754BDBD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6FF39-9903-B4BD-0710-B29B080C7B86}"/>
              </a:ext>
            </a:extLst>
          </p:cNvPr>
          <p:cNvSpPr>
            <a:spLocks noGrp="1"/>
          </p:cNvSpPr>
          <p:nvPr>
            <p:ph type="title"/>
          </p:nvPr>
        </p:nvSpPr>
        <p:spPr>
          <a:xfrm>
            <a:off x="536713" y="616916"/>
            <a:ext cx="8153400" cy="533400"/>
          </a:xfrm>
        </p:spPr>
        <p:txBody>
          <a:bodyPr/>
          <a:lstStyle/>
          <a:p>
            <a:r>
              <a:rPr lang="en-US" sz="3200" dirty="0"/>
              <a:t>Successful negotiation scenario</a:t>
            </a:r>
          </a:p>
        </p:txBody>
      </p:sp>
      <p:sp>
        <p:nvSpPr>
          <p:cNvPr id="3" name="Content Placeholder 2">
            <a:extLst>
              <a:ext uri="{FF2B5EF4-FFF2-40B4-BE49-F238E27FC236}">
                <a16:creationId xmlns:a16="http://schemas.microsoft.com/office/drawing/2014/main" id="{AB116A98-5716-F110-9D0E-DE6F834C98EF}"/>
              </a:ext>
            </a:extLst>
          </p:cNvPr>
          <p:cNvSpPr>
            <a:spLocks noGrp="1"/>
          </p:cNvSpPr>
          <p:nvPr>
            <p:ph idx="1"/>
          </p:nvPr>
        </p:nvSpPr>
        <p:spPr>
          <a:xfrm>
            <a:off x="76202" y="5512860"/>
            <a:ext cx="8882269" cy="443795"/>
          </a:xfrm>
        </p:spPr>
        <p:txBody>
          <a:bodyPr/>
          <a:lstStyle/>
          <a:p>
            <a:r>
              <a:rPr lang="en-US" sz="1800" dirty="0"/>
              <a:t>If Tx supports Sync PSR 64 and SFD length 8     negotiation successful</a:t>
            </a:r>
          </a:p>
          <a:p>
            <a:r>
              <a:rPr lang="en-US" sz="1800" dirty="0"/>
              <a:t>Both Tx and Rx perceives it as successful negotiation</a:t>
            </a:r>
          </a:p>
        </p:txBody>
      </p:sp>
      <p:sp>
        <p:nvSpPr>
          <p:cNvPr id="5" name="Footer Placeholder 4">
            <a:extLst>
              <a:ext uri="{FF2B5EF4-FFF2-40B4-BE49-F238E27FC236}">
                <a16:creationId xmlns:a16="http://schemas.microsoft.com/office/drawing/2014/main" id="{062C5DA1-4E7C-C128-7CB3-74796450B96B}"/>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21FE9D6F-DB6E-8B8B-8609-4CF9AFDBB53D}"/>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6</a:t>
            </a:fld>
            <a:endParaRPr lang="en-US" altLang="en-US" dirty="0"/>
          </a:p>
        </p:txBody>
      </p:sp>
      <p:sp>
        <p:nvSpPr>
          <p:cNvPr id="7" name="Date Placeholder 1">
            <a:extLst>
              <a:ext uri="{FF2B5EF4-FFF2-40B4-BE49-F238E27FC236}">
                <a16:creationId xmlns:a16="http://schemas.microsoft.com/office/drawing/2014/main" id="{B53CDE73-2755-6F7A-5976-53AA14FDDC06}"/>
              </a:ext>
            </a:extLst>
          </p:cNvPr>
          <p:cNvSpPr>
            <a:spLocks noGrp="1"/>
          </p:cNvSpPr>
          <p:nvPr>
            <p:ph type="dt" sz="half" idx="10"/>
          </p:nvPr>
        </p:nvSpPr>
        <p:spPr>
          <a:xfrm>
            <a:off x="685800" y="378281"/>
            <a:ext cx="1600200" cy="215444"/>
          </a:xfrm>
        </p:spPr>
        <p:txBody>
          <a:bodyPr/>
          <a:lstStyle/>
          <a:p>
            <a:r>
              <a:rPr lang="en-US" altLang="en-US" dirty="0"/>
              <a:t>November 2024</a:t>
            </a:r>
          </a:p>
        </p:txBody>
      </p:sp>
      <p:cxnSp>
        <p:nvCxnSpPr>
          <p:cNvPr id="11" name="Straight Connector 10">
            <a:extLst>
              <a:ext uri="{FF2B5EF4-FFF2-40B4-BE49-F238E27FC236}">
                <a16:creationId xmlns:a16="http://schemas.microsoft.com/office/drawing/2014/main" id="{15333C57-FA98-B9B4-1B11-174E90A4E597}"/>
              </a:ext>
            </a:extLst>
          </p:cNvPr>
          <p:cNvCxnSpPr/>
          <p:nvPr/>
        </p:nvCxnSpPr>
        <p:spPr bwMode="auto">
          <a:xfrm>
            <a:off x="2895600" y="1447800"/>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6E55E697-D493-48D5-13F8-C1CF0AAA1304}"/>
              </a:ext>
            </a:extLst>
          </p:cNvPr>
          <p:cNvCxnSpPr/>
          <p:nvPr/>
        </p:nvCxnSpPr>
        <p:spPr bwMode="auto">
          <a:xfrm>
            <a:off x="6192193" y="153056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965D03E3-4066-19B4-3D33-16EE5F0313EC}"/>
              </a:ext>
            </a:extLst>
          </p:cNvPr>
          <p:cNvSpPr txBox="1"/>
          <p:nvPr/>
        </p:nvSpPr>
        <p:spPr>
          <a:xfrm>
            <a:off x="2710293" y="1113066"/>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7A908559-8E05-B31F-AF2C-F7A3AE981BD9}"/>
              </a:ext>
            </a:extLst>
          </p:cNvPr>
          <p:cNvSpPr txBox="1"/>
          <p:nvPr/>
        </p:nvSpPr>
        <p:spPr>
          <a:xfrm>
            <a:off x="6006886" y="1181769"/>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5706431D-06C0-CD72-6C07-6A6ECE1DE277}"/>
              </a:ext>
            </a:extLst>
          </p:cNvPr>
          <p:cNvGrpSpPr/>
          <p:nvPr/>
        </p:nvGrpSpPr>
        <p:grpSpPr>
          <a:xfrm>
            <a:off x="4058145" y="1281183"/>
            <a:ext cx="848566" cy="400110"/>
            <a:chOff x="3558879" y="1171811"/>
            <a:chExt cx="848566" cy="400110"/>
          </a:xfrm>
        </p:grpSpPr>
        <p:sp>
          <p:nvSpPr>
            <p:cNvPr id="16" name="TextBox 15">
              <a:extLst>
                <a:ext uri="{FF2B5EF4-FFF2-40B4-BE49-F238E27FC236}">
                  <a16:creationId xmlns:a16="http://schemas.microsoft.com/office/drawing/2014/main" id="{581397F0-CB04-C5AA-D4C7-CD98FF7DC57D}"/>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20" name="Straight Arrow Connector 19">
              <a:extLst>
                <a:ext uri="{FF2B5EF4-FFF2-40B4-BE49-F238E27FC236}">
                  <a16:creationId xmlns:a16="http://schemas.microsoft.com/office/drawing/2014/main" id="{AD28CA9A-DAC8-EECB-C184-1ED8CF146F34}"/>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Straight Arrow Connector 21">
            <a:extLst>
              <a:ext uri="{FF2B5EF4-FFF2-40B4-BE49-F238E27FC236}">
                <a16:creationId xmlns:a16="http://schemas.microsoft.com/office/drawing/2014/main" id="{551F77F8-6A64-F146-0250-F93976DE127A}"/>
              </a:ext>
            </a:extLst>
          </p:cNvPr>
          <p:cNvCxnSpPr/>
          <p:nvPr/>
        </p:nvCxnSpPr>
        <p:spPr bwMode="auto">
          <a:xfrm>
            <a:off x="2939146" y="1749936"/>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F635E4B3-EB78-B846-36D9-9480D28C217B}"/>
              </a:ext>
            </a:extLst>
          </p:cNvPr>
          <p:cNvCxnSpPr/>
          <p:nvPr/>
        </p:nvCxnSpPr>
        <p:spPr bwMode="auto">
          <a:xfrm flipH="1">
            <a:off x="2938558" y="3482383"/>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344E2514-CA38-1A21-797E-4BD93F58490E}"/>
              </a:ext>
            </a:extLst>
          </p:cNvPr>
          <p:cNvGrpSpPr/>
          <p:nvPr/>
        </p:nvGrpSpPr>
        <p:grpSpPr>
          <a:xfrm>
            <a:off x="3367445" y="2531939"/>
            <a:ext cx="2299668" cy="279396"/>
            <a:chOff x="2981436" y="2283870"/>
            <a:chExt cx="2299668" cy="279396"/>
          </a:xfrm>
        </p:grpSpPr>
        <p:sp>
          <p:nvSpPr>
            <p:cNvPr id="27" name="TextBox 26">
              <a:extLst>
                <a:ext uri="{FF2B5EF4-FFF2-40B4-BE49-F238E27FC236}">
                  <a16:creationId xmlns:a16="http://schemas.microsoft.com/office/drawing/2014/main" id="{A2A0499E-B4D7-527C-6436-5B8F6AF0C31A}"/>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28" name="TextBox 27">
              <a:extLst>
                <a:ext uri="{FF2B5EF4-FFF2-40B4-BE49-F238E27FC236}">
                  <a16:creationId xmlns:a16="http://schemas.microsoft.com/office/drawing/2014/main" id="{79563750-7310-894D-20B6-A1824FCBBEE5}"/>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29" name="TextBox 28">
              <a:extLst>
                <a:ext uri="{FF2B5EF4-FFF2-40B4-BE49-F238E27FC236}">
                  <a16:creationId xmlns:a16="http://schemas.microsoft.com/office/drawing/2014/main" id="{0390ED1D-3EC6-1C2F-4E2C-0963EEC37EAA}"/>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30" name="TextBox 29">
              <a:extLst>
                <a:ext uri="{FF2B5EF4-FFF2-40B4-BE49-F238E27FC236}">
                  <a16:creationId xmlns:a16="http://schemas.microsoft.com/office/drawing/2014/main" id="{6210A87D-2DF5-A190-59E3-4B0BA52C3C00}"/>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31" name="TextBox 30">
              <a:extLst>
                <a:ext uri="{FF2B5EF4-FFF2-40B4-BE49-F238E27FC236}">
                  <a16:creationId xmlns:a16="http://schemas.microsoft.com/office/drawing/2014/main" id="{DE9F3DCB-20B0-E287-D9EF-2BA1B0CA2370}"/>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41" name="Group 40">
            <a:extLst>
              <a:ext uri="{FF2B5EF4-FFF2-40B4-BE49-F238E27FC236}">
                <a16:creationId xmlns:a16="http://schemas.microsoft.com/office/drawing/2014/main" id="{063C54D7-0BD9-3768-3CC1-B528791A1D8D}"/>
              </a:ext>
            </a:extLst>
          </p:cNvPr>
          <p:cNvGrpSpPr/>
          <p:nvPr/>
        </p:nvGrpSpPr>
        <p:grpSpPr>
          <a:xfrm>
            <a:off x="3385445" y="2229143"/>
            <a:ext cx="313989" cy="243593"/>
            <a:chOff x="6934200" y="2149191"/>
            <a:chExt cx="313989" cy="213009"/>
          </a:xfrm>
        </p:grpSpPr>
        <p:cxnSp>
          <p:nvCxnSpPr>
            <p:cNvPr id="37" name="Straight Connector 36">
              <a:extLst>
                <a:ext uri="{FF2B5EF4-FFF2-40B4-BE49-F238E27FC236}">
                  <a16:creationId xmlns:a16="http://schemas.microsoft.com/office/drawing/2014/main" id="{5B77D23D-C8B0-E737-19F0-3BDBB35FC39B}"/>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E420AE94-B4FA-9C25-CD02-DA11C839A251}"/>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a:extLst>
              <a:ext uri="{FF2B5EF4-FFF2-40B4-BE49-F238E27FC236}">
                <a16:creationId xmlns:a16="http://schemas.microsoft.com/office/drawing/2014/main" id="{30BC000F-DDD5-04D3-14EA-8834614B166B}"/>
              </a:ext>
            </a:extLst>
          </p:cNvPr>
          <p:cNvGrpSpPr/>
          <p:nvPr/>
        </p:nvGrpSpPr>
        <p:grpSpPr>
          <a:xfrm>
            <a:off x="3877011" y="2246376"/>
            <a:ext cx="313989" cy="243593"/>
            <a:chOff x="6934200" y="2149191"/>
            <a:chExt cx="313989" cy="213009"/>
          </a:xfrm>
        </p:grpSpPr>
        <p:cxnSp>
          <p:nvCxnSpPr>
            <p:cNvPr id="43" name="Straight Connector 42">
              <a:extLst>
                <a:ext uri="{FF2B5EF4-FFF2-40B4-BE49-F238E27FC236}">
                  <a16:creationId xmlns:a16="http://schemas.microsoft.com/office/drawing/2014/main" id="{31ACAD0F-51E2-13C2-4ADD-3B07F3EDD0B9}"/>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4D65D69-9FF5-92C3-F862-0613442AECBC}"/>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56">
            <a:extLst>
              <a:ext uri="{FF2B5EF4-FFF2-40B4-BE49-F238E27FC236}">
                <a16:creationId xmlns:a16="http://schemas.microsoft.com/office/drawing/2014/main" id="{AD1C1449-DC2E-4B4D-457D-281FAC728507}"/>
              </a:ext>
            </a:extLst>
          </p:cNvPr>
          <p:cNvGrpSpPr/>
          <p:nvPr/>
        </p:nvGrpSpPr>
        <p:grpSpPr>
          <a:xfrm>
            <a:off x="3503407" y="4367639"/>
            <a:ext cx="2299668" cy="279396"/>
            <a:chOff x="2981436" y="2283870"/>
            <a:chExt cx="2299668" cy="279396"/>
          </a:xfrm>
        </p:grpSpPr>
        <p:sp>
          <p:nvSpPr>
            <p:cNvPr id="58" name="TextBox 57">
              <a:extLst>
                <a:ext uri="{FF2B5EF4-FFF2-40B4-BE49-F238E27FC236}">
                  <a16:creationId xmlns:a16="http://schemas.microsoft.com/office/drawing/2014/main" id="{694FFD7A-4AAE-5800-7951-CDDAA4B2EA72}"/>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59" name="TextBox 58">
              <a:extLst>
                <a:ext uri="{FF2B5EF4-FFF2-40B4-BE49-F238E27FC236}">
                  <a16:creationId xmlns:a16="http://schemas.microsoft.com/office/drawing/2014/main" id="{CE30B71A-2DA6-E8DE-8319-F68265223D47}"/>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60" name="TextBox 59">
              <a:extLst>
                <a:ext uri="{FF2B5EF4-FFF2-40B4-BE49-F238E27FC236}">
                  <a16:creationId xmlns:a16="http://schemas.microsoft.com/office/drawing/2014/main" id="{9E3EAE83-0A4B-D04C-4933-4D55F92CD842}"/>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61" name="TextBox 60">
              <a:extLst>
                <a:ext uri="{FF2B5EF4-FFF2-40B4-BE49-F238E27FC236}">
                  <a16:creationId xmlns:a16="http://schemas.microsoft.com/office/drawing/2014/main" id="{F12E1CFE-25DD-E8BD-BD5D-36C6B1B79932}"/>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62" name="TextBox 61">
              <a:extLst>
                <a:ext uri="{FF2B5EF4-FFF2-40B4-BE49-F238E27FC236}">
                  <a16:creationId xmlns:a16="http://schemas.microsoft.com/office/drawing/2014/main" id="{10EFF095-024C-7DB0-6001-1D47B7FDDAC4}"/>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63" name="Group 62">
            <a:extLst>
              <a:ext uri="{FF2B5EF4-FFF2-40B4-BE49-F238E27FC236}">
                <a16:creationId xmlns:a16="http://schemas.microsoft.com/office/drawing/2014/main" id="{A828125B-40DF-1FC5-DE9C-60E72A470141}"/>
              </a:ext>
            </a:extLst>
          </p:cNvPr>
          <p:cNvGrpSpPr/>
          <p:nvPr/>
        </p:nvGrpSpPr>
        <p:grpSpPr>
          <a:xfrm>
            <a:off x="4944053" y="4104467"/>
            <a:ext cx="313989" cy="213009"/>
            <a:chOff x="6934200" y="2149191"/>
            <a:chExt cx="313989" cy="213009"/>
          </a:xfrm>
        </p:grpSpPr>
        <p:cxnSp>
          <p:nvCxnSpPr>
            <p:cNvPr id="64" name="Straight Connector 63">
              <a:extLst>
                <a:ext uri="{FF2B5EF4-FFF2-40B4-BE49-F238E27FC236}">
                  <a16:creationId xmlns:a16="http://schemas.microsoft.com/office/drawing/2014/main" id="{04B6FC1A-548F-BE19-E8E3-30B2ADFCF4B8}"/>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5F489B5F-E94E-5D3D-8D1F-72F56916EB9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a:extLst>
              <a:ext uri="{FF2B5EF4-FFF2-40B4-BE49-F238E27FC236}">
                <a16:creationId xmlns:a16="http://schemas.microsoft.com/office/drawing/2014/main" id="{2FD8EB21-A67A-413A-6C6A-9742F9ED64E5}"/>
              </a:ext>
            </a:extLst>
          </p:cNvPr>
          <p:cNvGrpSpPr/>
          <p:nvPr/>
        </p:nvGrpSpPr>
        <p:grpSpPr>
          <a:xfrm>
            <a:off x="4459184" y="4118398"/>
            <a:ext cx="313989" cy="213009"/>
            <a:chOff x="6934200" y="2149191"/>
            <a:chExt cx="313989" cy="213009"/>
          </a:xfrm>
        </p:grpSpPr>
        <p:cxnSp>
          <p:nvCxnSpPr>
            <p:cNvPr id="70" name="Straight Connector 69">
              <a:extLst>
                <a:ext uri="{FF2B5EF4-FFF2-40B4-BE49-F238E27FC236}">
                  <a16:creationId xmlns:a16="http://schemas.microsoft.com/office/drawing/2014/main" id="{54CE0171-54DC-9415-1AA6-C50A21E9AC95}"/>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B4484612-F58E-3237-76C2-248EB99E521B}"/>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oup 71">
            <a:extLst>
              <a:ext uri="{FF2B5EF4-FFF2-40B4-BE49-F238E27FC236}">
                <a16:creationId xmlns:a16="http://schemas.microsoft.com/office/drawing/2014/main" id="{B7A025E0-CE11-1329-C8FB-BF7943E38FE8}"/>
              </a:ext>
            </a:extLst>
          </p:cNvPr>
          <p:cNvGrpSpPr/>
          <p:nvPr/>
        </p:nvGrpSpPr>
        <p:grpSpPr>
          <a:xfrm>
            <a:off x="4041515" y="4118397"/>
            <a:ext cx="313989" cy="213009"/>
            <a:chOff x="6934200" y="2149191"/>
            <a:chExt cx="313989" cy="213009"/>
          </a:xfrm>
        </p:grpSpPr>
        <p:cxnSp>
          <p:nvCxnSpPr>
            <p:cNvPr id="73" name="Straight Connector 72">
              <a:extLst>
                <a:ext uri="{FF2B5EF4-FFF2-40B4-BE49-F238E27FC236}">
                  <a16:creationId xmlns:a16="http://schemas.microsoft.com/office/drawing/2014/main" id="{F80A6AC3-287A-6167-D7AB-36DBF887C86D}"/>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C49E5AFA-4B6F-848A-1A18-E4B3C851F5A2}"/>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Group 74">
            <a:extLst>
              <a:ext uri="{FF2B5EF4-FFF2-40B4-BE49-F238E27FC236}">
                <a16:creationId xmlns:a16="http://schemas.microsoft.com/office/drawing/2014/main" id="{2718CB08-14C0-4487-6258-166B0B4721D2}"/>
              </a:ext>
            </a:extLst>
          </p:cNvPr>
          <p:cNvGrpSpPr/>
          <p:nvPr/>
        </p:nvGrpSpPr>
        <p:grpSpPr>
          <a:xfrm>
            <a:off x="3635220" y="4104467"/>
            <a:ext cx="313989" cy="213009"/>
            <a:chOff x="6934200" y="2149191"/>
            <a:chExt cx="313989" cy="213009"/>
          </a:xfrm>
        </p:grpSpPr>
        <p:cxnSp>
          <p:nvCxnSpPr>
            <p:cNvPr id="76" name="Straight Connector 75">
              <a:extLst>
                <a:ext uri="{FF2B5EF4-FFF2-40B4-BE49-F238E27FC236}">
                  <a16:creationId xmlns:a16="http://schemas.microsoft.com/office/drawing/2014/main" id="{82E21343-FBC0-109F-C2E6-96AE548A0F7E}"/>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DC97971C-6902-B11A-AE3A-FCD100ED73AF}"/>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5" name="TextBox 84">
            <a:extLst>
              <a:ext uri="{FF2B5EF4-FFF2-40B4-BE49-F238E27FC236}">
                <a16:creationId xmlns:a16="http://schemas.microsoft.com/office/drawing/2014/main" id="{E25842DB-C163-E7F3-0BD1-40FD4A4F4DDB}"/>
              </a:ext>
            </a:extLst>
          </p:cNvPr>
          <p:cNvSpPr txBox="1"/>
          <p:nvPr/>
        </p:nvSpPr>
        <p:spPr>
          <a:xfrm>
            <a:off x="4255659" y="4875057"/>
            <a:ext cx="766557" cy="307777"/>
          </a:xfrm>
          <a:prstGeom prst="rect">
            <a:avLst/>
          </a:prstGeom>
          <a:noFill/>
        </p:spPr>
        <p:txBody>
          <a:bodyPr wrap="none" rtlCol="0">
            <a:spAutoFit/>
          </a:bodyPr>
          <a:lstStyle/>
          <a:p>
            <a:r>
              <a:rPr lang="en-US" sz="1400" dirty="0"/>
              <a:t>(SFD 8)</a:t>
            </a:r>
          </a:p>
        </p:txBody>
      </p:sp>
      <p:sp>
        <p:nvSpPr>
          <p:cNvPr id="4" name="TextBox 3">
            <a:extLst>
              <a:ext uri="{FF2B5EF4-FFF2-40B4-BE49-F238E27FC236}">
                <a16:creationId xmlns:a16="http://schemas.microsoft.com/office/drawing/2014/main" id="{F57D0FB1-EA51-2B4A-7956-8025FB0DB719}"/>
              </a:ext>
            </a:extLst>
          </p:cNvPr>
          <p:cNvSpPr txBox="1"/>
          <p:nvPr/>
        </p:nvSpPr>
        <p:spPr>
          <a:xfrm>
            <a:off x="3518663" y="4639842"/>
            <a:ext cx="338554" cy="276999"/>
          </a:xfrm>
          <a:prstGeom prst="rect">
            <a:avLst/>
          </a:prstGeom>
          <a:noFill/>
        </p:spPr>
        <p:txBody>
          <a:bodyPr wrap="none" rtlCol="0">
            <a:spAutoFit/>
          </a:bodyPr>
          <a:lstStyle/>
          <a:p>
            <a:r>
              <a:rPr lang="en-US" dirty="0"/>
              <a:t>64</a:t>
            </a:r>
          </a:p>
        </p:txBody>
      </p:sp>
      <p:sp>
        <p:nvSpPr>
          <p:cNvPr id="17" name="TextBox 16">
            <a:extLst>
              <a:ext uri="{FF2B5EF4-FFF2-40B4-BE49-F238E27FC236}">
                <a16:creationId xmlns:a16="http://schemas.microsoft.com/office/drawing/2014/main" id="{893AA675-E6A3-6971-FBD3-1A4092022A4D}"/>
              </a:ext>
            </a:extLst>
          </p:cNvPr>
          <p:cNvSpPr txBox="1"/>
          <p:nvPr/>
        </p:nvSpPr>
        <p:spPr>
          <a:xfrm>
            <a:off x="3927902" y="4648200"/>
            <a:ext cx="338554" cy="276999"/>
          </a:xfrm>
          <a:prstGeom prst="rect">
            <a:avLst/>
          </a:prstGeom>
          <a:noFill/>
        </p:spPr>
        <p:txBody>
          <a:bodyPr wrap="none" rtlCol="0">
            <a:spAutoFit/>
          </a:bodyPr>
          <a:lstStyle/>
          <a:p>
            <a:r>
              <a:rPr lang="en-US" dirty="0"/>
              <a:t>64</a:t>
            </a:r>
          </a:p>
        </p:txBody>
      </p:sp>
      <p:sp>
        <p:nvSpPr>
          <p:cNvPr id="18" name="TextBox 17">
            <a:extLst>
              <a:ext uri="{FF2B5EF4-FFF2-40B4-BE49-F238E27FC236}">
                <a16:creationId xmlns:a16="http://schemas.microsoft.com/office/drawing/2014/main" id="{8B912114-05E7-8DB8-A7A1-1241122E05C0}"/>
              </a:ext>
            </a:extLst>
          </p:cNvPr>
          <p:cNvSpPr txBox="1"/>
          <p:nvPr/>
        </p:nvSpPr>
        <p:spPr>
          <a:xfrm>
            <a:off x="4385102" y="4648200"/>
            <a:ext cx="338554" cy="276999"/>
          </a:xfrm>
          <a:prstGeom prst="rect">
            <a:avLst/>
          </a:prstGeom>
          <a:noFill/>
        </p:spPr>
        <p:txBody>
          <a:bodyPr wrap="none" rtlCol="0">
            <a:spAutoFit/>
          </a:bodyPr>
          <a:lstStyle/>
          <a:p>
            <a:r>
              <a:rPr lang="en-US" dirty="0"/>
              <a:t>64</a:t>
            </a:r>
          </a:p>
        </p:txBody>
      </p:sp>
      <p:sp>
        <p:nvSpPr>
          <p:cNvPr id="19" name="TextBox 18">
            <a:extLst>
              <a:ext uri="{FF2B5EF4-FFF2-40B4-BE49-F238E27FC236}">
                <a16:creationId xmlns:a16="http://schemas.microsoft.com/office/drawing/2014/main" id="{0D81D969-6C6C-4972-5A24-2AB002DA9344}"/>
              </a:ext>
            </a:extLst>
          </p:cNvPr>
          <p:cNvSpPr txBox="1"/>
          <p:nvPr/>
        </p:nvSpPr>
        <p:spPr>
          <a:xfrm>
            <a:off x="4842302" y="4648200"/>
            <a:ext cx="338554" cy="276999"/>
          </a:xfrm>
          <a:prstGeom prst="rect">
            <a:avLst/>
          </a:prstGeom>
          <a:noFill/>
        </p:spPr>
        <p:txBody>
          <a:bodyPr wrap="none" rtlCol="0">
            <a:spAutoFit/>
          </a:bodyPr>
          <a:lstStyle/>
          <a:p>
            <a:r>
              <a:rPr lang="en-US" dirty="0"/>
              <a:t>64</a:t>
            </a:r>
          </a:p>
        </p:txBody>
      </p:sp>
      <p:sp>
        <p:nvSpPr>
          <p:cNvPr id="21" name="TextBox 20">
            <a:extLst>
              <a:ext uri="{FF2B5EF4-FFF2-40B4-BE49-F238E27FC236}">
                <a16:creationId xmlns:a16="http://schemas.microsoft.com/office/drawing/2014/main" id="{C0EBF2F7-451E-1014-8ED9-2726282C2E2C}"/>
              </a:ext>
            </a:extLst>
          </p:cNvPr>
          <p:cNvSpPr txBox="1"/>
          <p:nvPr/>
        </p:nvSpPr>
        <p:spPr>
          <a:xfrm>
            <a:off x="2686070" y="4647035"/>
            <a:ext cx="846707" cy="276999"/>
          </a:xfrm>
          <a:prstGeom prst="rect">
            <a:avLst/>
          </a:prstGeom>
          <a:noFill/>
        </p:spPr>
        <p:txBody>
          <a:bodyPr wrap="none" rtlCol="0">
            <a:spAutoFit/>
          </a:bodyPr>
          <a:lstStyle/>
          <a:p>
            <a:r>
              <a:rPr lang="en-US" dirty="0"/>
              <a:t>Sync PSR:</a:t>
            </a:r>
          </a:p>
        </p:txBody>
      </p:sp>
      <p:sp>
        <p:nvSpPr>
          <p:cNvPr id="25" name="Summing Junction 24">
            <a:extLst>
              <a:ext uri="{FF2B5EF4-FFF2-40B4-BE49-F238E27FC236}">
                <a16:creationId xmlns:a16="http://schemas.microsoft.com/office/drawing/2014/main" id="{240AA0BB-0D49-24C7-158A-26BFC8386FA7}"/>
              </a:ext>
            </a:extLst>
          </p:cNvPr>
          <p:cNvSpPr/>
          <p:nvPr/>
        </p:nvSpPr>
        <p:spPr bwMode="auto">
          <a:xfrm>
            <a:off x="5395332" y="407264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Group 25">
            <a:extLst>
              <a:ext uri="{FF2B5EF4-FFF2-40B4-BE49-F238E27FC236}">
                <a16:creationId xmlns:a16="http://schemas.microsoft.com/office/drawing/2014/main" id="{FB7F0712-2054-CF1D-19C2-5577E6F7E000}"/>
              </a:ext>
            </a:extLst>
          </p:cNvPr>
          <p:cNvGrpSpPr/>
          <p:nvPr/>
        </p:nvGrpSpPr>
        <p:grpSpPr>
          <a:xfrm>
            <a:off x="6381304" y="4317476"/>
            <a:ext cx="295385" cy="213009"/>
            <a:chOff x="6381304" y="4317476"/>
            <a:chExt cx="295385" cy="213009"/>
          </a:xfrm>
        </p:grpSpPr>
        <p:cxnSp>
          <p:nvCxnSpPr>
            <p:cNvPr id="32" name="Straight Connector 31">
              <a:extLst>
                <a:ext uri="{FF2B5EF4-FFF2-40B4-BE49-F238E27FC236}">
                  <a16:creationId xmlns:a16="http://schemas.microsoft.com/office/drawing/2014/main" id="{0A2C5518-4539-DED9-6227-16955E58EEE8}"/>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80577A6D-148A-016B-2ED0-A162123A1785}"/>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oup 8">
            <a:extLst>
              <a:ext uri="{FF2B5EF4-FFF2-40B4-BE49-F238E27FC236}">
                <a16:creationId xmlns:a16="http://schemas.microsoft.com/office/drawing/2014/main" id="{9E9BE4F2-870A-1ABA-BC10-50C90CE57DA0}"/>
              </a:ext>
            </a:extLst>
          </p:cNvPr>
          <p:cNvGrpSpPr/>
          <p:nvPr/>
        </p:nvGrpSpPr>
        <p:grpSpPr>
          <a:xfrm>
            <a:off x="2358789" y="4385880"/>
            <a:ext cx="295385" cy="213009"/>
            <a:chOff x="6381304" y="4317476"/>
            <a:chExt cx="295385" cy="213009"/>
          </a:xfrm>
        </p:grpSpPr>
        <p:cxnSp>
          <p:nvCxnSpPr>
            <p:cNvPr id="10" name="Straight Connector 9">
              <a:extLst>
                <a:ext uri="{FF2B5EF4-FFF2-40B4-BE49-F238E27FC236}">
                  <a16:creationId xmlns:a16="http://schemas.microsoft.com/office/drawing/2014/main" id="{7F035909-AD6E-0CEC-6E0B-F756D8CAC07B}"/>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7AC7F588-8C94-D5EB-32A4-0C1A292DAA39}"/>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TextBox 34">
            <a:extLst>
              <a:ext uri="{FF2B5EF4-FFF2-40B4-BE49-F238E27FC236}">
                <a16:creationId xmlns:a16="http://schemas.microsoft.com/office/drawing/2014/main" id="{E40DC7DD-F745-1E02-C76E-08849F544037}"/>
              </a:ext>
            </a:extLst>
          </p:cNvPr>
          <p:cNvSpPr txBox="1"/>
          <p:nvPr/>
        </p:nvSpPr>
        <p:spPr>
          <a:xfrm>
            <a:off x="2851598" y="2516764"/>
            <a:ext cx="577402" cy="261610"/>
          </a:xfrm>
          <a:prstGeom prst="rect">
            <a:avLst/>
          </a:prstGeom>
          <a:noFill/>
        </p:spPr>
        <p:txBody>
          <a:bodyPr wrap="none" rtlCol="0">
            <a:spAutoFit/>
          </a:bodyPr>
          <a:lstStyle/>
          <a:p>
            <a:r>
              <a:rPr lang="en-US" sz="1100" dirty="0"/>
              <a:t>TDMS</a:t>
            </a:r>
          </a:p>
        </p:txBody>
      </p:sp>
      <p:sp>
        <p:nvSpPr>
          <p:cNvPr id="36" name="TextBox 35">
            <a:extLst>
              <a:ext uri="{FF2B5EF4-FFF2-40B4-BE49-F238E27FC236}">
                <a16:creationId xmlns:a16="http://schemas.microsoft.com/office/drawing/2014/main" id="{0B5678E4-8921-A453-84B1-589A0673C272}"/>
              </a:ext>
            </a:extLst>
          </p:cNvPr>
          <p:cNvSpPr txBox="1"/>
          <p:nvPr/>
        </p:nvSpPr>
        <p:spPr>
          <a:xfrm>
            <a:off x="2956890" y="4368024"/>
            <a:ext cx="585417" cy="261610"/>
          </a:xfrm>
          <a:prstGeom prst="rect">
            <a:avLst/>
          </a:prstGeom>
          <a:noFill/>
        </p:spPr>
        <p:txBody>
          <a:bodyPr wrap="none" rtlCol="0">
            <a:spAutoFit/>
          </a:bodyPr>
          <a:lstStyle/>
          <a:p>
            <a:r>
              <a:rPr lang="en-US" sz="1100" dirty="0"/>
              <a:t>RDMS</a:t>
            </a:r>
          </a:p>
        </p:txBody>
      </p:sp>
      <p:cxnSp>
        <p:nvCxnSpPr>
          <p:cNvPr id="39" name="Straight Arrow Connector 38">
            <a:extLst>
              <a:ext uri="{FF2B5EF4-FFF2-40B4-BE49-F238E27FC236}">
                <a16:creationId xmlns:a16="http://schemas.microsoft.com/office/drawing/2014/main" id="{F2FDC19B-F48F-ADAD-DE54-7A3A581FD363}"/>
              </a:ext>
            </a:extLst>
          </p:cNvPr>
          <p:cNvCxnSpPr/>
          <p:nvPr/>
        </p:nvCxnSpPr>
        <p:spPr bwMode="auto">
          <a:xfrm>
            <a:off x="5181600" y="5715000"/>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Summing Junction 49">
            <a:extLst>
              <a:ext uri="{FF2B5EF4-FFF2-40B4-BE49-F238E27FC236}">
                <a16:creationId xmlns:a16="http://schemas.microsoft.com/office/drawing/2014/main" id="{05332775-C3DE-B7A0-C096-9FDDCF619F1A}"/>
              </a:ext>
            </a:extLst>
          </p:cNvPr>
          <p:cNvSpPr/>
          <p:nvPr/>
        </p:nvSpPr>
        <p:spPr bwMode="auto">
          <a:xfrm>
            <a:off x="5241212" y="222306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1" name="Summing Junction 50">
            <a:extLst>
              <a:ext uri="{FF2B5EF4-FFF2-40B4-BE49-F238E27FC236}">
                <a16:creationId xmlns:a16="http://schemas.microsoft.com/office/drawing/2014/main" id="{5EA136B3-944A-FC5F-B8D0-9EBE5CEFBABD}"/>
              </a:ext>
            </a:extLst>
          </p:cNvPr>
          <p:cNvSpPr/>
          <p:nvPr/>
        </p:nvSpPr>
        <p:spPr bwMode="auto">
          <a:xfrm>
            <a:off x="4769159"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2" name="Summing Junction 51">
            <a:extLst>
              <a:ext uri="{FF2B5EF4-FFF2-40B4-BE49-F238E27FC236}">
                <a16:creationId xmlns:a16="http://schemas.microsoft.com/office/drawing/2014/main" id="{90CA0105-99F4-3F9B-53F0-DA634A7855D6}"/>
              </a:ext>
            </a:extLst>
          </p:cNvPr>
          <p:cNvSpPr/>
          <p:nvPr/>
        </p:nvSpPr>
        <p:spPr bwMode="auto">
          <a:xfrm>
            <a:off x="4304321"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3" name="TextBox 22">
            <a:extLst>
              <a:ext uri="{FF2B5EF4-FFF2-40B4-BE49-F238E27FC236}">
                <a16:creationId xmlns:a16="http://schemas.microsoft.com/office/drawing/2014/main" id="{E33190BA-8277-1D93-AE31-0680D919BBEC}"/>
              </a:ext>
            </a:extLst>
          </p:cNvPr>
          <p:cNvSpPr txBox="1"/>
          <p:nvPr/>
        </p:nvSpPr>
        <p:spPr>
          <a:xfrm>
            <a:off x="1013649" y="1438510"/>
            <a:ext cx="1938159" cy="338554"/>
          </a:xfrm>
          <a:prstGeom prst="rect">
            <a:avLst/>
          </a:prstGeom>
          <a:noFill/>
        </p:spPr>
        <p:txBody>
          <a:bodyPr wrap="none" rtlCol="0">
            <a:spAutoFit/>
          </a:bodyPr>
          <a:lstStyle/>
          <a:p>
            <a:r>
              <a:rPr lang="en-US" sz="1600" dirty="0"/>
              <a:t>Wish list: {1.95, 7.8}</a:t>
            </a:r>
          </a:p>
        </p:txBody>
      </p:sp>
      <p:sp>
        <p:nvSpPr>
          <p:cNvPr id="40" name="Rectangle 7">
            <a:extLst>
              <a:ext uri="{FF2B5EF4-FFF2-40B4-BE49-F238E27FC236}">
                <a16:creationId xmlns:a16="http://schemas.microsoft.com/office/drawing/2014/main" id="{1F26B35E-E692-2C77-9773-F1F06A4C282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361965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3DF3-F01F-CE5F-F531-3CCBB0BF5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ACB3E-FE5F-D9AB-F902-90CCFA57446B}"/>
              </a:ext>
            </a:extLst>
          </p:cNvPr>
          <p:cNvSpPr>
            <a:spLocks noGrp="1"/>
          </p:cNvSpPr>
          <p:nvPr>
            <p:ph type="title"/>
          </p:nvPr>
        </p:nvSpPr>
        <p:spPr>
          <a:xfrm>
            <a:off x="228600" y="634867"/>
            <a:ext cx="8683487" cy="533400"/>
          </a:xfrm>
        </p:spPr>
        <p:txBody>
          <a:bodyPr/>
          <a:lstStyle/>
          <a:p>
            <a:r>
              <a:rPr lang="en-US" sz="3200" dirty="0"/>
              <a:t>Unsuccessful negotiation: Unsupported SFD length</a:t>
            </a:r>
          </a:p>
        </p:txBody>
      </p:sp>
      <p:sp>
        <p:nvSpPr>
          <p:cNvPr id="3" name="Content Placeholder 2">
            <a:extLst>
              <a:ext uri="{FF2B5EF4-FFF2-40B4-BE49-F238E27FC236}">
                <a16:creationId xmlns:a16="http://schemas.microsoft.com/office/drawing/2014/main" id="{1C6DFF51-A2DD-B7D0-2CA5-CCBA9B42A6CB}"/>
              </a:ext>
            </a:extLst>
          </p:cNvPr>
          <p:cNvSpPr>
            <a:spLocks noGrp="1"/>
          </p:cNvSpPr>
          <p:nvPr>
            <p:ph idx="1"/>
          </p:nvPr>
        </p:nvSpPr>
        <p:spPr>
          <a:xfrm>
            <a:off x="75199" y="5193407"/>
            <a:ext cx="8882269" cy="978793"/>
          </a:xfrm>
        </p:spPr>
        <p:txBody>
          <a:bodyPr/>
          <a:lstStyle/>
          <a:p>
            <a:r>
              <a:rPr lang="en-US" sz="1800" dirty="0"/>
              <a:t>If Tx cannot support SFD length 32 (optional)     negotiation unsuccessful</a:t>
            </a:r>
          </a:p>
          <a:p>
            <a:pPr lvl="1"/>
            <a:r>
              <a:rPr lang="en-US" sz="1400" dirty="0"/>
              <a:t>No feasible data rates</a:t>
            </a:r>
          </a:p>
          <a:p>
            <a:r>
              <a:rPr lang="en-US" sz="1800" dirty="0"/>
              <a:t>Rx perceives it as successful negotiation, unaware of Tx SFD support</a:t>
            </a:r>
          </a:p>
        </p:txBody>
      </p:sp>
      <p:sp>
        <p:nvSpPr>
          <p:cNvPr id="5" name="Footer Placeholder 4">
            <a:extLst>
              <a:ext uri="{FF2B5EF4-FFF2-40B4-BE49-F238E27FC236}">
                <a16:creationId xmlns:a16="http://schemas.microsoft.com/office/drawing/2014/main" id="{9AFE0599-538F-949B-3BE0-F65A9AED421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6B5CA729-C89D-851F-C46C-60E8B523D121}"/>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7</a:t>
            </a:fld>
            <a:endParaRPr lang="en-US" altLang="en-US" dirty="0"/>
          </a:p>
        </p:txBody>
      </p:sp>
      <p:sp>
        <p:nvSpPr>
          <p:cNvPr id="7" name="Date Placeholder 1">
            <a:extLst>
              <a:ext uri="{FF2B5EF4-FFF2-40B4-BE49-F238E27FC236}">
                <a16:creationId xmlns:a16="http://schemas.microsoft.com/office/drawing/2014/main" id="{65F76029-F70B-B6B9-DE77-CC0ADA8B3D51}"/>
              </a:ext>
            </a:extLst>
          </p:cNvPr>
          <p:cNvSpPr>
            <a:spLocks noGrp="1"/>
          </p:cNvSpPr>
          <p:nvPr>
            <p:ph type="dt" sz="half" idx="10"/>
          </p:nvPr>
        </p:nvSpPr>
        <p:spPr>
          <a:xfrm>
            <a:off x="685800" y="378281"/>
            <a:ext cx="1600200" cy="215444"/>
          </a:xfrm>
        </p:spPr>
        <p:txBody>
          <a:bodyPr/>
          <a:lstStyle/>
          <a:p>
            <a:r>
              <a:rPr lang="en-US" altLang="en-US" dirty="0"/>
              <a:t>November 2024</a:t>
            </a:r>
          </a:p>
        </p:txBody>
      </p:sp>
      <p:cxnSp>
        <p:nvCxnSpPr>
          <p:cNvPr id="10" name="Straight Arrow Connector 9">
            <a:extLst>
              <a:ext uri="{FF2B5EF4-FFF2-40B4-BE49-F238E27FC236}">
                <a16:creationId xmlns:a16="http://schemas.microsoft.com/office/drawing/2014/main" id="{53F7C97D-790A-9234-A202-02EB6BF7ABF4}"/>
              </a:ext>
            </a:extLst>
          </p:cNvPr>
          <p:cNvCxnSpPr/>
          <p:nvPr/>
        </p:nvCxnSpPr>
        <p:spPr bwMode="auto">
          <a:xfrm>
            <a:off x="5111984" y="5422485"/>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oup 20">
            <a:extLst>
              <a:ext uri="{FF2B5EF4-FFF2-40B4-BE49-F238E27FC236}">
                <a16:creationId xmlns:a16="http://schemas.microsoft.com/office/drawing/2014/main" id="{0E0DDF67-1E9D-2896-F16D-BA75B8A495E9}"/>
              </a:ext>
            </a:extLst>
          </p:cNvPr>
          <p:cNvGrpSpPr/>
          <p:nvPr/>
        </p:nvGrpSpPr>
        <p:grpSpPr>
          <a:xfrm>
            <a:off x="2419861" y="1113066"/>
            <a:ext cx="4256828" cy="3972856"/>
            <a:chOff x="2419861" y="1113066"/>
            <a:chExt cx="4256828" cy="3972856"/>
          </a:xfrm>
        </p:grpSpPr>
        <p:cxnSp>
          <p:nvCxnSpPr>
            <p:cNvPr id="11" name="Straight Connector 10">
              <a:extLst>
                <a:ext uri="{FF2B5EF4-FFF2-40B4-BE49-F238E27FC236}">
                  <a16:creationId xmlns:a16="http://schemas.microsoft.com/office/drawing/2014/main" id="{8E97BE85-D484-D606-E534-21B1FC94A22F}"/>
                </a:ext>
              </a:extLst>
            </p:cNvPr>
            <p:cNvCxnSpPr/>
            <p:nvPr/>
          </p:nvCxnSpPr>
          <p:spPr bwMode="auto">
            <a:xfrm>
              <a:off x="2895600" y="1447800"/>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BCA8124A-5721-9B9F-A2F9-BFAB362D83D2}"/>
                </a:ext>
              </a:extLst>
            </p:cNvPr>
            <p:cNvCxnSpPr/>
            <p:nvPr/>
          </p:nvCxnSpPr>
          <p:spPr bwMode="auto">
            <a:xfrm>
              <a:off x="6192193" y="153056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76A09AB6-A370-83BA-2471-FD59133029FB}"/>
                </a:ext>
              </a:extLst>
            </p:cNvPr>
            <p:cNvSpPr txBox="1"/>
            <p:nvPr/>
          </p:nvSpPr>
          <p:spPr>
            <a:xfrm>
              <a:off x="2710293" y="1113066"/>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B1346F59-F435-BAAB-8585-98EA0CB3C0CC}"/>
                </a:ext>
              </a:extLst>
            </p:cNvPr>
            <p:cNvSpPr txBox="1"/>
            <p:nvPr/>
          </p:nvSpPr>
          <p:spPr>
            <a:xfrm>
              <a:off x="6006886" y="1181769"/>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AD1CE8E8-7781-AE1E-90A3-A582A07DF38F}"/>
                </a:ext>
              </a:extLst>
            </p:cNvPr>
            <p:cNvGrpSpPr/>
            <p:nvPr/>
          </p:nvGrpSpPr>
          <p:grpSpPr>
            <a:xfrm>
              <a:off x="4058145" y="1281183"/>
              <a:ext cx="848566" cy="400110"/>
              <a:chOff x="3558879" y="1171811"/>
              <a:chExt cx="848566" cy="400110"/>
            </a:xfrm>
          </p:grpSpPr>
          <p:sp>
            <p:nvSpPr>
              <p:cNvPr id="16" name="TextBox 15">
                <a:extLst>
                  <a:ext uri="{FF2B5EF4-FFF2-40B4-BE49-F238E27FC236}">
                    <a16:creationId xmlns:a16="http://schemas.microsoft.com/office/drawing/2014/main" id="{EF3082DE-CA29-BFD2-9858-6D379DFEDC9C}"/>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20" name="Straight Arrow Connector 19">
                <a:extLst>
                  <a:ext uri="{FF2B5EF4-FFF2-40B4-BE49-F238E27FC236}">
                    <a16:creationId xmlns:a16="http://schemas.microsoft.com/office/drawing/2014/main" id="{6A96313B-F7B1-9606-42DC-EFD4B69BB133}"/>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Straight Arrow Connector 21">
              <a:extLst>
                <a:ext uri="{FF2B5EF4-FFF2-40B4-BE49-F238E27FC236}">
                  <a16:creationId xmlns:a16="http://schemas.microsoft.com/office/drawing/2014/main" id="{F00DA111-6035-270C-336C-AC70D7A3290D}"/>
                </a:ext>
              </a:extLst>
            </p:cNvPr>
            <p:cNvCxnSpPr/>
            <p:nvPr/>
          </p:nvCxnSpPr>
          <p:spPr bwMode="auto">
            <a:xfrm>
              <a:off x="2939146" y="1749936"/>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3F17A045-E08E-44CC-DD8D-95351ED5C2C3}"/>
                </a:ext>
              </a:extLst>
            </p:cNvPr>
            <p:cNvCxnSpPr/>
            <p:nvPr/>
          </p:nvCxnSpPr>
          <p:spPr bwMode="auto">
            <a:xfrm flipH="1">
              <a:off x="2938558" y="3482383"/>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D83588A0-96AF-904B-3F29-A626D5099F3C}"/>
                </a:ext>
              </a:extLst>
            </p:cNvPr>
            <p:cNvGrpSpPr/>
            <p:nvPr/>
          </p:nvGrpSpPr>
          <p:grpSpPr>
            <a:xfrm>
              <a:off x="3367445" y="2531939"/>
              <a:ext cx="2299668" cy="279396"/>
              <a:chOff x="2981436" y="2283870"/>
              <a:chExt cx="2299668" cy="279396"/>
            </a:xfrm>
          </p:grpSpPr>
          <p:sp>
            <p:nvSpPr>
              <p:cNvPr id="27" name="TextBox 26">
                <a:extLst>
                  <a:ext uri="{FF2B5EF4-FFF2-40B4-BE49-F238E27FC236}">
                    <a16:creationId xmlns:a16="http://schemas.microsoft.com/office/drawing/2014/main" id="{B521E89B-EA82-4573-F4BC-F746A0094188}"/>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28" name="TextBox 27">
                <a:extLst>
                  <a:ext uri="{FF2B5EF4-FFF2-40B4-BE49-F238E27FC236}">
                    <a16:creationId xmlns:a16="http://schemas.microsoft.com/office/drawing/2014/main" id="{D9AE2941-036F-5FEF-5562-FBFDE3668B9F}"/>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29" name="TextBox 28">
                <a:extLst>
                  <a:ext uri="{FF2B5EF4-FFF2-40B4-BE49-F238E27FC236}">
                    <a16:creationId xmlns:a16="http://schemas.microsoft.com/office/drawing/2014/main" id="{0BF9F0F1-BE7A-6B66-E9B4-D202DD3A1F38}"/>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30" name="TextBox 29">
                <a:extLst>
                  <a:ext uri="{FF2B5EF4-FFF2-40B4-BE49-F238E27FC236}">
                    <a16:creationId xmlns:a16="http://schemas.microsoft.com/office/drawing/2014/main" id="{C5673179-E37C-C1A2-5549-9E2ED3370228}"/>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31" name="TextBox 30">
                <a:extLst>
                  <a:ext uri="{FF2B5EF4-FFF2-40B4-BE49-F238E27FC236}">
                    <a16:creationId xmlns:a16="http://schemas.microsoft.com/office/drawing/2014/main" id="{0358C378-A3FB-9D85-42E7-3CEB1A3FA8E9}"/>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41" name="Group 40">
              <a:extLst>
                <a:ext uri="{FF2B5EF4-FFF2-40B4-BE49-F238E27FC236}">
                  <a16:creationId xmlns:a16="http://schemas.microsoft.com/office/drawing/2014/main" id="{F6D3A924-9BD1-345F-D4E6-A958A4A36ECA}"/>
                </a:ext>
              </a:extLst>
            </p:cNvPr>
            <p:cNvGrpSpPr/>
            <p:nvPr/>
          </p:nvGrpSpPr>
          <p:grpSpPr>
            <a:xfrm>
              <a:off x="3385445" y="2229143"/>
              <a:ext cx="313989" cy="243593"/>
              <a:chOff x="6934200" y="2149191"/>
              <a:chExt cx="313989" cy="213009"/>
            </a:xfrm>
          </p:grpSpPr>
          <p:cxnSp>
            <p:nvCxnSpPr>
              <p:cNvPr id="37" name="Straight Connector 36">
                <a:extLst>
                  <a:ext uri="{FF2B5EF4-FFF2-40B4-BE49-F238E27FC236}">
                    <a16:creationId xmlns:a16="http://schemas.microsoft.com/office/drawing/2014/main" id="{AF31A746-B462-8E3E-896C-E5623D28A254}"/>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904AE2B4-9976-79CA-2E83-EC08584D302F}"/>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a:extLst>
                <a:ext uri="{FF2B5EF4-FFF2-40B4-BE49-F238E27FC236}">
                  <a16:creationId xmlns:a16="http://schemas.microsoft.com/office/drawing/2014/main" id="{83F94843-798F-F44A-1C71-D896E2C19111}"/>
                </a:ext>
              </a:extLst>
            </p:cNvPr>
            <p:cNvGrpSpPr/>
            <p:nvPr/>
          </p:nvGrpSpPr>
          <p:grpSpPr>
            <a:xfrm>
              <a:off x="3877011" y="2246376"/>
              <a:ext cx="313989" cy="243593"/>
              <a:chOff x="6934200" y="2149191"/>
              <a:chExt cx="313989" cy="213009"/>
            </a:xfrm>
          </p:grpSpPr>
          <p:cxnSp>
            <p:nvCxnSpPr>
              <p:cNvPr id="43" name="Straight Connector 42">
                <a:extLst>
                  <a:ext uri="{FF2B5EF4-FFF2-40B4-BE49-F238E27FC236}">
                    <a16:creationId xmlns:a16="http://schemas.microsoft.com/office/drawing/2014/main" id="{BBF73D39-C0B6-F7BA-39F0-37FA743F391C}"/>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DA0752D0-06E4-29AE-7C59-2F61B1273659}"/>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56">
              <a:extLst>
                <a:ext uri="{FF2B5EF4-FFF2-40B4-BE49-F238E27FC236}">
                  <a16:creationId xmlns:a16="http://schemas.microsoft.com/office/drawing/2014/main" id="{8116CD1F-F021-6FE4-871E-3D2B7CDF8A11}"/>
                </a:ext>
              </a:extLst>
            </p:cNvPr>
            <p:cNvGrpSpPr/>
            <p:nvPr/>
          </p:nvGrpSpPr>
          <p:grpSpPr>
            <a:xfrm>
              <a:off x="3503407" y="4367639"/>
              <a:ext cx="2299668" cy="279396"/>
              <a:chOff x="2981436" y="2283870"/>
              <a:chExt cx="2299668" cy="279396"/>
            </a:xfrm>
          </p:grpSpPr>
          <p:sp>
            <p:nvSpPr>
              <p:cNvPr id="58" name="TextBox 57">
                <a:extLst>
                  <a:ext uri="{FF2B5EF4-FFF2-40B4-BE49-F238E27FC236}">
                    <a16:creationId xmlns:a16="http://schemas.microsoft.com/office/drawing/2014/main" id="{2AD05FDE-93D9-6421-843E-DDDED5CCFA17}"/>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59" name="TextBox 58">
                <a:extLst>
                  <a:ext uri="{FF2B5EF4-FFF2-40B4-BE49-F238E27FC236}">
                    <a16:creationId xmlns:a16="http://schemas.microsoft.com/office/drawing/2014/main" id="{DC24737C-F176-0BF4-224F-ECB0B2F2FF27}"/>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60" name="TextBox 59">
                <a:extLst>
                  <a:ext uri="{FF2B5EF4-FFF2-40B4-BE49-F238E27FC236}">
                    <a16:creationId xmlns:a16="http://schemas.microsoft.com/office/drawing/2014/main" id="{57814B88-9944-8866-03C1-21DDC74FD716}"/>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61" name="TextBox 60">
                <a:extLst>
                  <a:ext uri="{FF2B5EF4-FFF2-40B4-BE49-F238E27FC236}">
                    <a16:creationId xmlns:a16="http://schemas.microsoft.com/office/drawing/2014/main" id="{4F3C88DE-0AE2-5684-1382-33E6FEEEC5BD}"/>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62" name="TextBox 61">
                <a:extLst>
                  <a:ext uri="{FF2B5EF4-FFF2-40B4-BE49-F238E27FC236}">
                    <a16:creationId xmlns:a16="http://schemas.microsoft.com/office/drawing/2014/main" id="{E17197E8-7A02-19BC-53E6-847C578EF946}"/>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63" name="Group 62">
              <a:extLst>
                <a:ext uri="{FF2B5EF4-FFF2-40B4-BE49-F238E27FC236}">
                  <a16:creationId xmlns:a16="http://schemas.microsoft.com/office/drawing/2014/main" id="{A039A95F-FC56-F53A-4B77-55BC081BCD12}"/>
                </a:ext>
              </a:extLst>
            </p:cNvPr>
            <p:cNvGrpSpPr/>
            <p:nvPr/>
          </p:nvGrpSpPr>
          <p:grpSpPr>
            <a:xfrm>
              <a:off x="4944053" y="4104467"/>
              <a:ext cx="313989" cy="213009"/>
              <a:chOff x="6934200" y="2149191"/>
              <a:chExt cx="313989" cy="213009"/>
            </a:xfrm>
          </p:grpSpPr>
          <p:cxnSp>
            <p:nvCxnSpPr>
              <p:cNvPr id="64" name="Straight Connector 63">
                <a:extLst>
                  <a:ext uri="{FF2B5EF4-FFF2-40B4-BE49-F238E27FC236}">
                    <a16:creationId xmlns:a16="http://schemas.microsoft.com/office/drawing/2014/main" id="{67756673-9931-13D1-9FF5-7B9695D4B81E}"/>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9708EF42-5422-4D0C-2579-EA3012EF8A68}"/>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a:extLst>
                <a:ext uri="{FF2B5EF4-FFF2-40B4-BE49-F238E27FC236}">
                  <a16:creationId xmlns:a16="http://schemas.microsoft.com/office/drawing/2014/main" id="{D3074EDA-0CCE-940E-6271-AFBA3719BE35}"/>
                </a:ext>
              </a:extLst>
            </p:cNvPr>
            <p:cNvGrpSpPr/>
            <p:nvPr/>
          </p:nvGrpSpPr>
          <p:grpSpPr>
            <a:xfrm>
              <a:off x="4459184" y="4118398"/>
              <a:ext cx="313989" cy="213009"/>
              <a:chOff x="6934200" y="2149191"/>
              <a:chExt cx="313989" cy="213009"/>
            </a:xfrm>
          </p:grpSpPr>
          <p:cxnSp>
            <p:nvCxnSpPr>
              <p:cNvPr id="70" name="Straight Connector 69">
                <a:extLst>
                  <a:ext uri="{FF2B5EF4-FFF2-40B4-BE49-F238E27FC236}">
                    <a16:creationId xmlns:a16="http://schemas.microsoft.com/office/drawing/2014/main" id="{78D22FC0-A31C-7355-A1E2-85207D311218}"/>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A74A88F3-2B61-5245-1F0B-A3AE64D2401F}"/>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oup 71">
              <a:extLst>
                <a:ext uri="{FF2B5EF4-FFF2-40B4-BE49-F238E27FC236}">
                  <a16:creationId xmlns:a16="http://schemas.microsoft.com/office/drawing/2014/main" id="{0FCC1C2A-1427-ABD5-D216-39E4B9894851}"/>
                </a:ext>
              </a:extLst>
            </p:cNvPr>
            <p:cNvGrpSpPr/>
            <p:nvPr/>
          </p:nvGrpSpPr>
          <p:grpSpPr>
            <a:xfrm>
              <a:off x="4041515" y="4118397"/>
              <a:ext cx="313989" cy="213009"/>
              <a:chOff x="6934200" y="2149191"/>
              <a:chExt cx="313989" cy="213009"/>
            </a:xfrm>
          </p:grpSpPr>
          <p:cxnSp>
            <p:nvCxnSpPr>
              <p:cNvPr id="73" name="Straight Connector 72">
                <a:extLst>
                  <a:ext uri="{FF2B5EF4-FFF2-40B4-BE49-F238E27FC236}">
                    <a16:creationId xmlns:a16="http://schemas.microsoft.com/office/drawing/2014/main" id="{D0BA9028-6B6F-D632-7F6C-B94B6F684E1A}"/>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93B50995-A8C1-72CA-2A61-00926F57B62F}"/>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Group 74">
              <a:extLst>
                <a:ext uri="{FF2B5EF4-FFF2-40B4-BE49-F238E27FC236}">
                  <a16:creationId xmlns:a16="http://schemas.microsoft.com/office/drawing/2014/main" id="{F00BC248-DAE9-C246-E1F4-2C82CCBC6170}"/>
                </a:ext>
              </a:extLst>
            </p:cNvPr>
            <p:cNvGrpSpPr/>
            <p:nvPr/>
          </p:nvGrpSpPr>
          <p:grpSpPr>
            <a:xfrm>
              <a:off x="3635220" y="4104467"/>
              <a:ext cx="313989" cy="213009"/>
              <a:chOff x="6934200" y="2149191"/>
              <a:chExt cx="313989" cy="213009"/>
            </a:xfrm>
          </p:grpSpPr>
          <p:cxnSp>
            <p:nvCxnSpPr>
              <p:cNvPr id="76" name="Straight Connector 75">
                <a:extLst>
                  <a:ext uri="{FF2B5EF4-FFF2-40B4-BE49-F238E27FC236}">
                    <a16:creationId xmlns:a16="http://schemas.microsoft.com/office/drawing/2014/main" id="{10017311-E588-E839-B882-1B187801780F}"/>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6F5BCFA5-A596-6F23-1B3B-34D0BEA5B837}"/>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Multiply 82">
              <a:extLst>
                <a:ext uri="{FF2B5EF4-FFF2-40B4-BE49-F238E27FC236}">
                  <a16:creationId xmlns:a16="http://schemas.microsoft.com/office/drawing/2014/main" id="{196EC424-25CC-481E-6227-7725D5CAF463}"/>
                </a:ext>
              </a:extLst>
            </p:cNvPr>
            <p:cNvSpPr/>
            <p:nvPr/>
          </p:nvSpPr>
          <p:spPr bwMode="auto">
            <a:xfrm>
              <a:off x="2419861" y="4298033"/>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5" name="TextBox 84">
              <a:extLst>
                <a:ext uri="{FF2B5EF4-FFF2-40B4-BE49-F238E27FC236}">
                  <a16:creationId xmlns:a16="http://schemas.microsoft.com/office/drawing/2014/main" id="{E77FE8DF-F2C5-86FB-1499-7532A6F4078A}"/>
                </a:ext>
              </a:extLst>
            </p:cNvPr>
            <p:cNvSpPr txBox="1"/>
            <p:nvPr/>
          </p:nvSpPr>
          <p:spPr>
            <a:xfrm>
              <a:off x="4255659" y="4778145"/>
              <a:ext cx="856325" cy="307777"/>
            </a:xfrm>
            <a:prstGeom prst="rect">
              <a:avLst/>
            </a:prstGeom>
            <a:noFill/>
          </p:spPr>
          <p:txBody>
            <a:bodyPr wrap="none" rtlCol="0">
              <a:spAutoFit/>
            </a:bodyPr>
            <a:lstStyle/>
            <a:p>
              <a:r>
                <a:rPr lang="en-US" sz="1400" dirty="0"/>
                <a:t>(SFD 32)</a:t>
              </a:r>
            </a:p>
          </p:txBody>
        </p:sp>
        <p:sp>
          <p:nvSpPr>
            <p:cNvPr id="87" name="Summing Junction 86">
              <a:extLst>
                <a:ext uri="{FF2B5EF4-FFF2-40B4-BE49-F238E27FC236}">
                  <a16:creationId xmlns:a16="http://schemas.microsoft.com/office/drawing/2014/main" id="{76ABB861-81C9-C742-7237-7B50002D8EDF}"/>
                </a:ext>
              </a:extLst>
            </p:cNvPr>
            <p:cNvSpPr/>
            <p:nvPr/>
          </p:nvSpPr>
          <p:spPr bwMode="auto">
            <a:xfrm>
              <a:off x="5395332" y="407264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91" name="Group 90">
              <a:extLst>
                <a:ext uri="{FF2B5EF4-FFF2-40B4-BE49-F238E27FC236}">
                  <a16:creationId xmlns:a16="http://schemas.microsoft.com/office/drawing/2014/main" id="{571E40CC-517D-CC7E-6E31-2D0ABB8123BA}"/>
                </a:ext>
              </a:extLst>
            </p:cNvPr>
            <p:cNvGrpSpPr/>
            <p:nvPr/>
          </p:nvGrpSpPr>
          <p:grpSpPr>
            <a:xfrm>
              <a:off x="6381304" y="4317476"/>
              <a:ext cx="295385" cy="213009"/>
              <a:chOff x="6381304" y="4317476"/>
              <a:chExt cx="295385" cy="213009"/>
            </a:xfrm>
          </p:grpSpPr>
          <p:cxnSp>
            <p:nvCxnSpPr>
              <p:cNvPr id="89" name="Straight Connector 88">
                <a:extLst>
                  <a:ext uri="{FF2B5EF4-FFF2-40B4-BE49-F238E27FC236}">
                    <a16:creationId xmlns:a16="http://schemas.microsoft.com/office/drawing/2014/main" id="{39AB9F9B-334A-CFBF-6031-B0C49B7E8EE7}"/>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a:extLst>
                  <a:ext uri="{FF2B5EF4-FFF2-40B4-BE49-F238E27FC236}">
                    <a16:creationId xmlns:a16="http://schemas.microsoft.com/office/drawing/2014/main" id="{C330A526-08F1-9862-F1DF-F963C11530D7}"/>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extBox 3">
              <a:extLst>
                <a:ext uri="{FF2B5EF4-FFF2-40B4-BE49-F238E27FC236}">
                  <a16:creationId xmlns:a16="http://schemas.microsoft.com/office/drawing/2014/main" id="{0A714E6A-F1EF-80FD-BDEC-599E05DA7638}"/>
                </a:ext>
              </a:extLst>
            </p:cNvPr>
            <p:cNvSpPr txBox="1"/>
            <p:nvPr/>
          </p:nvSpPr>
          <p:spPr>
            <a:xfrm>
              <a:off x="2851598" y="2516764"/>
              <a:ext cx="577402" cy="261610"/>
            </a:xfrm>
            <a:prstGeom prst="rect">
              <a:avLst/>
            </a:prstGeom>
            <a:noFill/>
          </p:spPr>
          <p:txBody>
            <a:bodyPr wrap="none" rtlCol="0">
              <a:spAutoFit/>
            </a:bodyPr>
            <a:lstStyle/>
            <a:p>
              <a:r>
                <a:rPr lang="en-US" sz="1100" dirty="0"/>
                <a:t>TDMS</a:t>
              </a:r>
            </a:p>
          </p:txBody>
        </p:sp>
        <p:sp>
          <p:nvSpPr>
            <p:cNvPr id="9" name="TextBox 8">
              <a:extLst>
                <a:ext uri="{FF2B5EF4-FFF2-40B4-BE49-F238E27FC236}">
                  <a16:creationId xmlns:a16="http://schemas.microsoft.com/office/drawing/2014/main" id="{7E511082-A8B6-01B4-1647-A75D8200DE43}"/>
                </a:ext>
              </a:extLst>
            </p:cNvPr>
            <p:cNvSpPr txBox="1"/>
            <p:nvPr/>
          </p:nvSpPr>
          <p:spPr>
            <a:xfrm>
              <a:off x="2956890" y="4368024"/>
              <a:ext cx="585417" cy="261610"/>
            </a:xfrm>
            <a:prstGeom prst="rect">
              <a:avLst/>
            </a:prstGeom>
            <a:noFill/>
          </p:spPr>
          <p:txBody>
            <a:bodyPr wrap="none" rtlCol="0">
              <a:spAutoFit/>
            </a:bodyPr>
            <a:lstStyle/>
            <a:p>
              <a:r>
                <a:rPr lang="en-US" sz="1100" dirty="0"/>
                <a:t>RDMS</a:t>
              </a:r>
            </a:p>
          </p:txBody>
        </p:sp>
        <p:sp>
          <p:nvSpPr>
            <p:cNvPr id="17" name="Summing Junction 16">
              <a:extLst>
                <a:ext uri="{FF2B5EF4-FFF2-40B4-BE49-F238E27FC236}">
                  <a16:creationId xmlns:a16="http://schemas.microsoft.com/office/drawing/2014/main" id="{3D890EE6-49EB-E586-36D5-C1E71CEC58E6}"/>
                </a:ext>
              </a:extLst>
            </p:cNvPr>
            <p:cNvSpPr/>
            <p:nvPr/>
          </p:nvSpPr>
          <p:spPr bwMode="auto">
            <a:xfrm>
              <a:off x="5241212" y="222306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8" name="Summing Junction 17">
              <a:extLst>
                <a:ext uri="{FF2B5EF4-FFF2-40B4-BE49-F238E27FC236}">
                  <a16:creationId xmlns:a16="http://schemas.microsoft.com/office/drawing/2014/main" id="{BC617041-EB74-4CB2-14D8-15A8F90C8667}"/>
                </a:ext>
              </a:extLst>
            </p:cNvPr>
            <p:cNvSpPr/>
            <p:nvPr/>
          </p:nvSpPr>
          <p:spPr bwMode="auto">
            <a:xfrm>
              <a:off x="4769159"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Summing Junction 18">
              <a:extLst>
                <a:ext uri="{FF2B5EF4-FFF2-40B4-BE49-F238E27FC236}">
                  <a16:creationId xmlns:a16="http://schemas.microsoft.com/office/drawing/2014/main" id="{60B90CA1-04B0-9A43-FE47-BF2E2E63CDA8}"/>
                </a:ext>
              </a:extLst>
            </p:cNvPr>
            <p:cNvSpPr/>
            <p:nvPr/>
          </p:nvSpPr>
          <p:spPr bwMode="auto">
            <a:xfrm>
              <a:off x="4304321"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sp>
        <p:nvSpPr>
          <p:cNvPr id="13" name="TextBox 12">
            <a:extLst>
              <a:ext uri="{FF2B5EF4-FFF2-40B4-BE49-F238E27FC236}">
                <a16:creationId xmlns:a16="http://schemas.microsoft.com/office/drawing/2014/main" id="{70CA4C9D-295A-4008-5E66-68717D2E506D}"/>
              </a:ext>
            </a:extLst>
          </p:cNvPr>
          <p:cNvSpPr txBox="1"/>
          <p:nvPr/>
        </p:nvSpPr>
        <p:spPr>
          <a:xfrm>
            <a:off x="1013649" y="1438510"/>
            <a:ext cx="1938159" cy="338554"/>
          </a:xfrm>
          <a:prstGeom prst="rect">
            <a:avLst/>
          </a:prstGeom>
          <a:noFill/>
        </p:spPr>
        <p:txBody>
          <a:bodyPr wrap="none" rtlCol="0">
            <a:spAutoFit/>
          </a:bodyPr>
          <a:lstStyle/>
          <a:p>
            <a:r>
              <a:rPr lang="en-US" sz="1600" dirty="0"/>
              <a:t>Wish list: {1.95, 7.8}</a:t>
            </a:r>
          </a:p>
        </p:txBody>
      </p:sp>
      <p:sp>
        <p:nvSpPr>
          <p:cNvPr id="23" name="Rectangle 7">
            <a:extLst>
              <a:ext uri="{FF2B5EF4-FFF2-40B4-BE49-F238E27FC236}">
                <a16:creationId xmlns:a16="http://schemas.microsoft.com/office/drawing/2014/main" id="{CA382E59-EEBE-B486-AC55-393235701EF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104325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7749C-D031-E21A-D284-00338166D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8C24E-8D14-5816-79B7-ADFE1DB95EA1}"/>
              </a:ext>
            </a:extLst>
          </p:cNvPr>
          <p:cNvSpPr>
            <a:spLocks noGrp="1"/>
          </p:cNvSpPr>
          <p:nvPr>
            <p:ph type="title"/>
          </p:nvPr>
        </p:nvSpPr>
        <p:spPr>
          <a:xfrm>
            <a:off x="417445" y="635736"/>
            <a:ext cx="8385313" cy="533400"/>
          </a:xfrm>
        </p:spPr>
        <p:txBody>
          <a:bodyPr/>
          <a:lstStyle/>
          <a:p>
            <a:r>
              <a:rPr lang="en-US" sz="3200" dirty="0"/>
              <a:t>Unsuccessful negotiation: Unsupported Sync PSR</a:t>
            </a:r>
          </a:p>
        </p:txBody>
      </p:sp>
      <p:sp>
        <p:nvSpPr>
          <p:cNvPr id="3" name="Content Placeholder 2">
            <a:extLst>
              <a:ext uri="{FF2B5EF4-FFF2-40B4-BE49-F238E27FC236}">
                <a16:creationId xmlns:a16="http://schemas.microsoft.com/office/drawing/2014/main" id="{BBAD29E3-FC10-BA16-AA65-BBAC6DD63240}"/>
              </a:ext>
            </a:extLst>
          </p:cNvPr>
          <p:cNvSpPr>
            <a:spLocks noGrp="1"/>
          </p:cNvSpPr>
          <p:nvPr>
            <p:ph idx="1"/>
          </p:nvPr>
        </p:nvSpPr>
        <p:spPr>
          <a:xfrm>
            <a:off x="75199" y="5030083"/>
            <a:ext cx="8882269" cy="1279852"/>
          </a:xfrm>
        </p:spPr>
        <p:txBody>
          <a:bodyPr/>
          <a:lstStyle/>
          <a:p>
            <a:pPr marL="457200" lvl="1" indent="0">
              <a:buNone/>
            </a:pPr>
            <a:endParaRPr lang="en-US" sz="1800" dirty="0"/>
          </a:p>
          <a:p>
            <a:r>
              <a:rPr lang="en-US" sz="1800" dirty="0"/>
              <a:t>If Tx cannot support Sync PSR 192 or 256 (optional)     negotiation unsuccessful</a:t>
            </a:r>
          </a:p>
          <a:p>
            <a:pPr lvl="1"/>
            <a:r>
              <a:rPr lang="en-US" sz="1400" dirty="0"/>
              <a:t>No feasible data rates</a:t>
            </a:r>
          </a:p>
          <a:p>
            <a:r>
              <a:rPr lang="en-US" sz="1800" dirty="0"/>
              <a:t>Rx perceives it as successful negotiation, unaware of Tx Sync PSR support</a:t>
            </a:r>
            <a:r>
              <a:rPr lang="en-US" sz="1400" dirty="0"/>
              <a:t> </a:t>
            </a:r>
            <a:endParaRPr lang="en-US" sz="900" dirty="0">
              <a:effectLst/>
            </a:endParaRPr>
          </a:p>
        </p:txBody>
      </p:sp>
      <p:sp>
        <p:nvSpPr>
          <p:cNvPr id="5" name="Footer Placeholder 4">
            <a:extLst>
              <a:ext uri="{FF2B5EF4-FFF2-40B4-BE49-F238E27FC236}">
                <a16:creationId xmlns:a16="http://schemas.microsoft.com/office/drawing/2014/main" id="{5450A5B6-9C66-E5BD-DE7B-DEC5093DA5C1}"/>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C8DEC8A3-3B4F-B616-DEE2-0DA3D523808E}"/>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8</a:t>
            </a:fld>
            <a:endParaRPr lang="en-US" altLang="en-US" dirty="0"/>
          </a:p>
        </p:txBody>
      </p:sp>
      <p:sp>
        <p:nvSpPr>
          <p:cNvPr id="7" name="Date Placeholder 1">
            <a:extLst>
              <a:ext uri="{FF2B5EF4-FFF2-40B4-BE49-F238E27FC236}">
                <a16:creationId xmlns:a16="http://schemas.microsoft.com/office/drawing/2014/main" id="{1D603EA6-31E5-9741-31A4-91416C02F29E}"/>
              </a:ext>
            </a:extLst>
          </p:cNvPr>
          <p:cNvSpPr>
            <a:spLocks noGrp="1"/>
          </p:cNvSpPr>
          <p:nvPr>
            <p:ph type="dt" sz="half" idx="10"/>
          </p:nvPr>
        </p:nvSpPr>
        <p:spPr>
          <a:xfrm>
            <a:off x="685800" y="378281"/>
            <a:ext cx="1600200" cy="215444"/>
          </a:xfrm>
        </p:spPr>
        <p:txBody>
          <a:bodyPr/>
          <a:lstStyle/>
          <a:p>
            <a:r>
              <a:rPr lang="en-US" altLang="en-US" dirty="0"/>
              <a:t>November 2024</a:t>
            </a:r>
          </a:p>
        </p:txBody>
      </p:sp>
      <p:cxnSp>
        <p:nvCxnSpPr>
          <p:cNvPr id="13" name="Straight Arrow Connector 12">
            <a:extLst>
              <a:ext uri="{FF2B5EF4-FFF2-40B4-BE49-F238E27FC236}">
                <a16:creationId xmlns:a16="http://schemas.microsoft.com/office/drawing/2014/main" id="{EF6292A2-2066-B4B5-4A89-F5FAAFFBA830}"/>
              </a:ext>
            </a:extLst>
          </p:cNvPr>
          <p:cNvCxnSpPr/>
          <p:nvPr/>
        </p:nvCxnSpPr>
        <p:spPr bwMode="auto">
          <a:xfrm>
            <a:off x="5867400" y="5562600"/>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oup 39">
            <a:extLst>
              <a:ext uri="{FF2B5EF4-FFF2-40B4-BE49-F238E27FC236}">
                <a16:creationId xmlns:a16="http://schemas.microsoft.com/office/drawing/2014/main" id="{64696D88-2008-24E4-7584-C7833A404F0D}"/>
              </a:ext>
            </a:extLst>
          </p:cNvPr>
          <p:cNvGrpSpPr/>
          <p:nvPr/>
        </p:nvGrpSpPr>
        <p:grpSpPr>
          <a:xfrm>
            <a:off x="2419861" y="1113066"/>
            <a:ext cx="4256828" cy="4069768"/>
            <a:chOff x="2419861" y="1113066"/>
            <a:chExt cx="4256828" cy="4069768"/>
          </a:xfrm>
        </p:grpSpPr>
        <p:cxnSp>
          <p:nvCxnSpPr>
            <p:cNvPr id="11" name="Straight Connector 10">
              <a:extLst>
                <a:ext uri="{FF2B5EF4-FFF2-40B4-BE49-F238E27FC236}">
                  <a16:creationId xmlns:a16="http://schemas.microsoft.com/office/drawing/2014/main" id="{1BA359FF-C000-891D-1349-38069E2EDC7C}"/>
                </a:ext>
              </a:extLst>
            </p:cNvPr>
            <p:cNvCxnSpPr/>
            <p:nvPr/>
          </p:nvCxnSpPr>
          <p:spPr bwMode="auto">
            <a:xfrm>
              <a:off x="2895600" y="1447800"/>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F94472BA-C2E8-73AD-B0B7-4D73371F6374}"/>
                </a:ext>
              </a:extLst>
            </p:cNvPr>
            <p:cNvCxnSpPr/>
            <p:nvPr/>
          </p:nvCxnSpPr>
          <p:spPr bwMode="auto">
            <a:xfrm>
              <a:off x="6192193" y="153056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8F89A475-268A-9209-42C1-CEF2D206DA8D}"/>
                </a:ext>
              </a:extLst>
            </p:cNvPr>
            <p:cNvSpPr txBox="1"/>
            <p:nvPr/>
          </p:nvSpPr>
          <p:spPr>
            <a:xfrm>
              <a:off x="2710293" y="1113066"/>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100D2745-EF14-21CA-ABD0-1215828F4287}"/>
                </a:ext>
              </a:extLst>
            </p:cNvPr>
            <p:cNvSpPr txBox="1"/>
            <p:nvPr/>
          </p:nvSpPr>
          <p:spPr>
            <a:xfrm>
              <a:off x="6006886" y="1181769"/>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733E8700-AADA-E0CF-A89B-6D1A6C91B3E0}"/>
                </a:ext>
              </a:extLst>
            </p:cNvPr>
            <p:cNvGrpSpPr/>
            <p:nvPr/>
          </p:nvGrpSpPr>
          <p:grpSpPr>
            <a:xfrm>
              <a:off x="4058145" y="1281183"/>
              <a:ext cx="848566" cy="400110"/>
              <a:chOff x="3558879" y="1171811"/>
              <a:chExt cx="848566" cy="400110"/>
            </a:xfrm>
          </p:grpSpPr>
          <p:sp>
            <p:nvSpPr>
              <p:cNvPr id="16" name="TextBox 15">
                <a:extLst>
                  <a:ext uri="{FF2B5EF4-FFF2-40B4-BE49-F238E27FC236}">
                    <a16:creationId xmlns:a16="http://schemas.microsoft.com/office/drawing/2014/main" id="{9D7B4ECB-4CA0-EE7B-C975-E992C82BD53B}"/>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20" name="Straight Arrow Connector 19">
                <a:extLst>
                  <a:ext uri="{FF2B5EF4-FFF2-40B4-BE49-F238E27FC236}">
                    <a16:creationId xmlns:a16="http://schemas.microsoft.com/office/drawing/2014/main" id="{B1ECB598-7306-70B3-9A2C-BBC6816244E0}"/>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Straight Arrow Connector 21">
              <a:extLst>
                <a:ext uri="{FF2B5EF4-FFF2-40B4-BE49-F238E27FC236}">
                  <a16:creationId xmlns:a16="http://schemas.microsoft.com/office/drawing/2014/main" id="{17831E75-B0E7-C466-DF7E-37A4C657015F}"/>
                </a:ext>
              </a:extLst>
            </p:cNvPr>
            <p:cNvCxnSpPr/>
            <p:nvPr/>
          </p:nvCxnSpPr>
          <p:spPr bwMode="auto">
            <a:xfrm>
              <a:off x="2939146" y="1749936"/>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7CDAA664-0843-6EF3-BC9B-1F9D6B6417E6}"/>
                </a:ext>
              </a:extLst>
            </p:cNvPr>
            <p:cNvCxnSpPr/>
            <p:nvPr/>
          </p:nvCxnSpPr>
          <p:spPr bwMode="auto">
            <a:xfrm flipH="1">
              <a:off x="2938558" y="3482383"/>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A4C3AC7E-CE5C-E8A8-BFC7-D50EDA11C59D}"/>
                </a:ext>
              </a:extLst>
            </p:cNvPr>
            <p:cNvGrpSpPr/>
            <p:nvPr/>
          </p:nvGrpSpPr>
          <p:grpSpPr>
            <a:xfrm>
              <a:off x="3367445" y="2531939"/>
              <a:ext cx="2299668" cy="279396"/>
              <a:chOff x="2981436" y="2283870"/>
              <a:chExt cx="2299668" cy="279396"/>
            </a:xfrm>
          </p:grpSpPr>
          <p:sp>
            <p:nvSpPr>
              <p:cNvPr id="27" name="TextBox 26">
                <a:extLst>
                  <a:ext uri="{FF2B5EF4-FFF2-40B4-BE49-F238E27FC236}">
                    <a16:creationId xmlns:a16="http://schemas.microsoft.com/office/drawing/2014/main" id="{A66328A4-76B7-FA24-26F2-E2F846A76B4E}"/>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28" name="TextBox 27">
                <a:extLst>
                  <a:ext uri="{FF2B5EF4-FFF2-40B4-BE49-F238E27FC236}">
                    <a16:creationId xmlns:a16="http://schemas.microsoft.com/office/drawing/2014/main" id="{0BC883F4-DEC0-EFB8-A3EB-BF354A86AF9F}"/>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29" name="TextBox 28">
                <a:extLst>
                  <a:ext uri="{FF2B5EF4-FFF2-40B4-BE49-F238E27FC236}">
                    <a16:creationId xmlns:a16="http://schemas.microsoft.com/office/drawing/2014/main" id="{F22EB7EC-1450-0C83-1623-6B794BE74919}"/>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30" name="TextBox 29">
                <a:extLst>
                  <a:ext uri="{FF2B5EF4-FFF2-40B4-BE49-F238E27FC236}">
                    <a16:creationId xmlns:a16="http://schemas.microsoft.com/office/drawing/2014/main" id="{EF851F2D-4976-8DF4-940A-F03EA7AFFC63}"/>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31" name="TextBox 30">
                <a:extLst>
                  <a:ext uri="{FF2B5EF4-FFF2-40B4-BE49-F238E27FC236}">
                    <a16:creationId xmlns:a16="http://schemas.microsoft.com/office/drawing/2014/main" id="{4D86C9FC-B2FC-663D-E03E-94A279BFDC2F}"/>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41" name="Group 40">
              <a:extLst>
                <a:ext uri="{FF2B5EF4-FFF2-40B4-BE49-F238E27FC236}">
                  <a16:creationId xmlns:a16="http://schemas.microsoft.com/office/drawing/2014/main" id="{A6CB91DF-0D40-845C-7B1C-34D078619D3B}"/>
                </a:ext>
              </a:extLst>
            </p:cNvPr>
            <p:cNvGrpSpPr/>
            <p:nvPr/>
          </p:nvGrpSpPr>
          <p:grpSpPr>
            <a:xfrm>
              <a:off x="3385445" y="2229143"/>
              <a:ext cx="313989" cy="243593"/>
              <a:chOff x="6934200" y="2149191"/>
              <a:chExt cx="313989" cy="213009"/>
            </a:xfrm>
          </p:grpSpPr>
          <p:cxnSp>
            <p:nvCxnSpPr>
              <p:cNvPr id="37" name="Straight Connector 36">
                <a:extLst>
                  <a:ext uri="{FF2B5EF4-FFF2-40B4-BE49-F238E27FC236}">
                    <a16:creationId xmlns:a16="http://schemas.microsoft.com/office/drawing/2014/main" id="{0D508404-C14C-176E-9E3B-4A0E02FC36AF}"/>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279E6F09-3B48-8DB1-EC53-91A7B624140B}"/>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a:extLst>
                <a:ext uri="{FF2B5EF4-FFF2-40B4-BE49-F238E27FC236}">
                  <a16:creationId xmlns:a16="http://schemas.microsoft.com/office/drawing/2014/main" id="{BC65CA3E-6FB1-269B-BA79-6BE6CD0BAFF4}"/>
                </a:ext>
              </a:extLst>
            </p:cNvPr>
            <p:cNvGrpSpPr/>
            <p:nvPr/>
          </p:nvGrpSpPr>
          <p:grpSpPr>
            <a:xfrm>
              <a:off x="3877011" y="2246376"/>
              <a:ext cx="313989" cy="243593"/>
              <a:chOff x="6934200" y="2149191"/>
              <a:chExt cx="313989" cy="213009"/>
            </a:xfrm>
          </p:grpSpPr>
          <p:cxnSp>
            <p:nvCxnSpPr>
              <p:cNvPr id="43" name="Straight Connector 42">
                <a:extLst>
                  <a:ext uri="{FF2B5EF4-FFF2-40B4-BE49-F238E27FC236}">
                    <a16:creationId xmlns:a16="http://schemas.microsoft.com/office/drawing/2014/main" id="{E51D6FCD-9822-7E05-178A-2F316DB9B3B9}"/>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1E37387E-EDC5-4E9A-3BB2-E575F300D70A}"/>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56">
              <a:extLst>
                <a:ext uri="{FF2B5EF4-FFF2-40B4-BE49-F238E27FC236}">
                  <a16:creationId xmlns:a16="http://schemas.microsoft.com/office/drawing/2014/main" id="{2D144CED-0928-E44C-3B2B-C31E9EA25DB7}"/>
                </a:ext>
              </a:extLst>
            </p:cNvPr>
            <p:cNvGrpSpPr/>
            <p:nvPr/>
          </p:nvGrpSpPr>
          <p:grpSpPr>
            <a:xfrm>
              <a:off x="3503407" y="4367639"/>
              <a:ext cx="2299668" cy="279396"/>
              <a:chOff x="2981436" y="2283870"/>
              <a:chExt cx="2299668" cy="279396"/>
            </a:xfrm>
          </p:grpSpPr>
          <p:sp>
            <p:nvSpPr>
              <p:cNvPr id="58" name="TextBox 57">
                <a:extLst>
                  <a:ext uri="{FF2B5EF4-FFF2-40B4-BE49-F238E27FC236}">
                    <a16:creationId xmlns:a16="http://schemas.microsoft.com/office/drawing/2014/main" id="{C60E08D6-304A-BF47-A34F-BD7000E4A030}"/>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59" name="TextBox 58">
                <a:extLst>
                  <a:ext uri="{FF2B5EF4-FFF2-40B4-BE49-F238E27FC236}">
                    <a16:creationId xmlns:a16="http://schemas.microsoft.com/office/drawing/2014/main" id="{D209899C-F0E2-E580-9AEB-E8E792B7E46D}"/>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60" name="TextBox 59">
                <a:extLst>
                  <a:ext uri="{FF2B5EF4-FFF2-40B4-BE49-F238E27FC236}">
                    <a16:creationId xmlns:a16="http://schemas.microsoft.com/office/drawing/2014/main" id="{D739ABFC-8D3E-A2E7-BBFC-41AB8C817F67}"/>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61" name="TextBox 60">
                <a:extLst>
                  <a:ext uri="{FF2B5EF4-FFF2-40B4-BE49-F238E27FC236}">
                    <a16:creationId xmlns:a16="http://schemas.microsoft.com/office/drawing/2014/main" id="{8DAFF09F-3432-488E-104A-92E1B4117749}"/>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62" name="TextBox 61">
                <a:extLst>
                  <a:ext uri="{FF2B5EF4-FFF2-40B4-BE49-F238E27FC236}">
                    <a16:creationId xmlns:a16="http://schemas.microsoft.com/office/drawing/2014/main" id="{E8966D06-FB71-CA80-E362-1E10C5762696}"/>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63" name="Group 62">
              <a:extLst>
                <a:ext uri="{FF2B5EF4-FFF2-40B4-BE49-F238E27FC236}">
                  <a16:creationId xmlns:a16="http://schemas.microsoft.com/office/drawing/2014/main" id="{68F6C795-990E-69FA-8618-4C3E0AC23755}"/>
                </a:ext>
              </a:extLst>
            </p:cNvPr>
            <p:cNvGrpSpPr/>
            <p:nvPr/>
          </p:nvGrpSpPr>
          <p:grpSpPr>
            <a:xfrm>
              <a:off x="4944053" y="4104467"/>
              <a:ext cx="313989" cy="213009"/>
              <a:chOff x="6934200" y="2149191"/>
              <a:chExt cx="313989" cy="213009"/>
            </a:xfrm>
          </p:grpSpPr>
          <p:cxnSp>
            <p:nvCxnSpPr>
              <p:cNvPr id="64" name="Straight Connector 63">
                <a:extLst>
                  <a:ext uri="{FF2B5EF4-FFF2-40B4-BE49-F238E27FC236}">
                    <a16:creationId xmlns:a16="http://schemas.microsoft.com/office/drawing/2014/main" id="{E8C37390-FDD9-8368-0C47-A6F91EC7C000}"/>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E789A889-EBB1-201F-4FFF-7D92E37C2136}"/>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a:extLst>
                <a:ext uri="{FF2B5EF4-FFF2-40B4-BE49-F238E27FC236}">
                  <a16:creationId xmlns:a16="http://schemas.microsoft.com/office/drawing/2014/main" id="{48E7B1D2-E3E3-CC4E-EED9-C74124D35314}"/>
                </a:ext>
              </a:extLst>
            </p:cNvPr>
            <p:cNvGrpSpPr/>
            <p:nvPr/>
          </p:nvGrpSpPr>
          <p:grpSpPr>
            <a:xfrm>
              <a:off x="4459184" y="4118398"/>
              <a:ext cx="313989" cy="213009"/>
              <a:chOff x="6934200" y="2149191"/>
              <a:chExt cx="313989" cy="213009"/>
            </a:xfrm>
          </p:grpSpPr>
          <p:cxnSp>
            <p:nvCxnSpPr>
              <p:cNvPr id="70" name="Straight Connector 69">
                <a:extLst>
                  <a:ext uri="{FF2B5EF4-FFF2-40B4-BE49-F238E27FC236}">
                    <a16:creationId xmlns:a16="http://schemas.microsoft.com/office/drawing/2014/main" id="{8A6E7771-EB4C-52DF-CAFD-D9065438CF47}"/>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B73BA111-5822-3872-05FE-CFBF560C611D}"/>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oup 71">
              <a:extLst>
                <a:ext uri="{FF2B5EF4-FFF2-40B4-BE49-F238E27FC236}">
                  <a16:creationId xmlns:a16="http://schemas.microsoft.com/office/drawing/2014/main" id="{19AF53B7-E848-C830-22BC-2524441CA234}"/>
                </a:ext>
              </a:extLst>
            </p:cNvPr>
            <p:cNvGrpSpPr/>
            <p:nvPr/>
          </p:nvGrpSpPr>
          <p:grpSpPr>
            <a:xfrm>
              <a:off x="4041515" y="4118397"/>
              <a:ext cx="313989" cy="213009"/>
              <a:chOff x="6934200" y="2149191"/>
              <a:chExt cx="313989" cy="213009"/>
            </a:xfrm>
          </p:grpSpPr>
          <p:cxnSp>
            <p:nvCxnSpPr>
              <p:cNvPr id="73" name="Straight Connector 72">
                <a:extLst>
                  <a:ext uri="{FF2B5EF4-FFF2-40B4-BE49-F238E27FC236}">
                    <a16:creationId xmlns:a16="http://schemas.microsoft.com/office/drawing/2014/main" id="{42CC422F-378D-E96D-6E11-20E7C52446F6}"/>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19F03366-89F1-6B56-0E11-A5D04EC92F51}"/>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Group 74">
              <a:extLst>
                <a:ext uri="{FF2B5EF4-FFF2-40B4-BE49-F238E27FC236}">
                  <a16:creationId xmlns:a16="http://schemas.microsoft.com/office/drawing/2014/main" id="{8F33E929-01CA-CF08-EB04-FAE2D319BD17}"/>
                </a:ext>
              </a:extLst>
            </p:cNvPr>
            <p:cNvGrpSpPr/>
            <p:nvPr/>
          </p:nvGrpSpPr>
          <p:grpSpPr>
            <a:xfrm>
              <a:off x="3635220" y="4104467"/>
              <a:ext cx="313989" cy="213009"/>
              <a:chOff x="6934200" y="2149191"/>
              <a:chExt cx="313989" cy="213009"/>
            </a:xfrm>
          </p:grpSpPr>
          <p:cxnSp>
            <p:nvCxnSpPr>
              <p:cNvPr id="76" name="Straight Connector 75">
                <a:extLst>
                  <a:ext uri="{FF2B5EF4-FFF2-40B4-BE49-F238E27FC236}">
                    <a16:creationId xmlns:a16="http://schemas.microsoft.com/office/drawing/2014/main" id="{501DA61E-B221-2CBB-EF30-FDC27237131E}"/>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A749F4E9-0C5B-7CDE-1F96-415513D33449}"/>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5" name="TextBox 84">
              <a:extLst>
                <a:ext uri="{FF2B5EF4-FFF2-40B4-BE49-F238E27FC236}">
                  <a16:creationId xmlns:a16="http://schemas.microsoft.com/office/drawing/2014/main" id="{EF56A3BC-1D15-25C5-6A0A-880575D458EB}"/>
                </a:ext>
              </a:extLst>
            </p:cNvPr>
            <p:cNvSpPr txBox="1"/>
            <p:nvPr/>
          </p:nvSpPr>
          <p:spPr>
            <a:xfrm>
              <a:off x="4255659" y="4875057"/>
              <a:ext cx="766557" cy="307777"/>
            </a:xfrm>
            <a:prstGeom prst="rect">
              <a:avLst/>
            </a:prstGeom>
            <a:noFill/>
          </p:spPr>
          <p:txBody>
            <a:bodyPr wrap="none" rtlCol="0">
              <a:spAutoFit/>
            </a:bodyPr>
            <a:lstStyle/>
            <a:p>
              <a:r>
                <a:rPr lang="en-US" sz="1400" dirty="0"/>
                <a:t>(SFD 8)</a:t>
              </a:r>
            </a:p>
          </p:txBody>
        </p:sp>
        <p:sp>
          <p:nvSpPr>
            <p:cNvPr id="4" name="TextBox 3">
              <a:extLst>
                <a:ext uri="{FF2B5EF4-FFF2-40B4-BE49-F238E27FC236}">
                  <a16:creationId xmlns:a16="http://schemas.microsoft.com/office/drawing/2014/main" id="{E537A5EA-487C-F59B-0FB2-24F1ED6DDF62}"/>
                </a:ext>
              </a:extLst>
            </p:cNvPr>
            <p:cNvSpPr txBox="1"/>
            <p:nvPr/>
          </p:nvSpPr>
          <p:spPr>
            <a:xfrm>
              <a:off x="3518663" y="4639842"/>
              <a:ext cx="415498" cy="276999"/>
            </a:xfrm>
            <a:prstGeom prst="rect">
              <a:avLst/>
            </a:prstGeom>
            <a:noFill/>
          </p:spPr>
          <p:txBody>
            <a:bodyPr wrap="none" rtlCol="0">
              <a:spAutoFit/>
            </a:bodyPr>
            <a:lstStyle/>
            <a:p>
              <a:r>
                <a:rPr lang="en-US" dirty="0"/>
                <a:t>192</a:t>
              </a:r>
            </a:p>
          </p:txBody>
        </p:sp>
        <p:sp>
          <p:nvSpPr>
            <p:cNvPr id="17" name="TextBox 16">
              <a:extLst>
                <a:ext uri="{FF2B5EF4-FFF2-40B4-BE49-F238E27FC236}">
                  <a16:creationId xmlns:a16="http://schemas.microsoft.com/office/drawing/2014/main" id="{D9496CFA-EAC6-0FC6-B8B4-C2E97D16E69F}"/>
                </a:ext>
              </a:extLst>
            </p:cNvPr>
            <p:cNvSpPr txBox="1"/>
            <p:nvPr/>
          </p:nvSpPr>
          <p:spPr>
            <a:xfrm>
              <a:off x="3962400" y="4648200"/>
              <a:ext cx="415498" cy="276999"/>
            </a:xfrm>
            <a:prstGeom prst="rect">
              <a:avLst/>
            </a:prstGeom>
            <a:noFill/>
          </p:spPr>
          <p:txBody>
            <a:bodyPr wrap="none" rtlCol="0">
              <a:spAutoFit/>
            </a:bodyPr>
            <a:lstStyle/>
            <a:p>
              <a:r>
                <a:rPr lang="en-US" dirty="0"/>
                <a:t>192</a:t>
              </a:r>
            </a:p>
          </p:txBody>
        </p:sp>
        <p:sp>
          <p:nvSpPr>
            <p:cNvPr id="18" name="TextBox 17">
              <a:extLst>
                <a:ext uri="{FF2B5EF4-FFF2-40B4-BE49-F238E27FC236}">
                  <a16:creationId xmlns:a16="http://schemas.microsoft.com/office/drawing/2014/main" id="{C6015C0C-757E-78BC-6C7B-305ED6A35E2E}"/>
                </a:ext>
              </a:extLst>
            </p:cNvPr>
            <p:cNvSpPr txBox="1"/>
            <p:nvPr/>
          </p:nvSpPr>
          <p:spPr>
            <a:xfrm>
              <a:off x="4385102" y="4648200"/>
              <a:ext cx="338554" cy="276999"/>
            </a:xfrm>
            <a:prstGeom prst="rect">
              <a:avLst/>
            </a:prstGeom>
            <a:noFill/>
          </p:spPr>
          <p:txBody>
            <a:bodyPr wrap="none" rtlCol="0">
              <a:spAutoFit/>
            </a:bodyPr>
            <a:lstStyle/>
            <a:p>
              <a:r>
                <a:rPr lang="en-US" dirty="0"/>
                <a:t>64</a:t>
              </a:r>
            </a:p>
          </p:txBody>
        </p:sp>
        <p:sp>
          <p:nvSpPr>
            <p:cNvPr id="19" name="TextBox 18">
              <a:extLst>
                <a:ext uri="{FF2B5EF4-FFF2-40B4-BE49-F238E27FC236}">
                  <a16:creationId xmlns:a16="http://schemas.microsoft.com/office/drawing/2014/main" id="{65A7CA39-2A89-879C-AE93-952C832B5688}"/>
                </a:ext>
              </a:extLst>
            </p:cNvPr>
            <p:cNvSpPr txBox="1"/>
            <p:nvPr/>
          </p:nvSpPr>
          <p:spPr>
            <a:xfrm>
              <a:off x="4842302" y="4648200"/>
              <a:ext cx="338554" cy="276999"/>
            </a:xfrm>
            <a:prstGeom prst="rect">
              <a:avLst/>
            </a:prstGeom>
            <a:noFill/>
          </p:spPr>
          <p:txBody>
            <a:bodyPr wrap="none" rtlCol="0">
              <a:spAutoFit/>
            </a:bodyPr>
            <a:lstStyle/>
            <a:p>
              <a:r>
                <a:rPr lang="en-US" dirty="0"/>
                <a:t>32</a:t>
              </a:r>
            </a:p>
          </p:txBody>
        </p:sp>
        <p:sp>
          <p:nvSpPr>
            <p:cNvPr id="21" name="TextBox 20">
              <a:extLst>
                <a:ext uri="{FF2B5EF4-FFF2-40B4-BE49-F238E27FC236}">
                  <a16:creationId xmlns:a16="http://schemas.microsoft.com/office/drawing/2014/main" id="{85B2917E-F1ED-A5C5-E2F5-114ECC758092}"/>
                </a:ext>
              </a:extLst>
            </p:cNvPr>
            <p:cNvSpPr txBox="1"/>
            <p:nvPr/>
          </p:nvSpPr>
          <p:spPr>
            <a:xfrm>
              <a:off x="2686070" y="4647035"/>
              <a:ext cx="846707" cy="276999"/>
            </a:xfrm>
            <a:prstGeom prst="rect">
              <a:avLst/>
            </a:prstGeom>
            <a:noFill/>
          </p:spPr>
          <p:txBody>
            <a:bodyPr wrap="none" rtlCol="0">
              <a:spAutoFit/>
            </a:bodyPr>
            <a:lstStyle/>
            <a:p>
              <a:r>
                <a:rPr lang="en-US" dirty="0"/>
                <a:t>Sync PSR:</a:t>
              </a:r>
            </a:p>
          </p:txBody>
        </p:sp>
        <p:sp>
          <p:nvSpPr>
            <p:cNvPr id="23" name="Multiply 22">
              <a:extLst>
                <a:ext uri="{FF2B5EF4-FFF2-40B4-BE49-F238E27FC236}">
                  <a16:creationId xmlns:a16="http://schemas.microsoft.com/office/drawing/2014/main" id="{E6924D53-8BBD-E744-4F0A-6D0990166083}"/>
                </a:ext>
              </a:extLst>
            </p:cNvPr>
            <p:cNvSpPr/>
            <p:nvPr/>
          </p:nvSpPr>
          <p:spPr bwMode="auto">
            <a:xfrm>
              <a:off x="2419861" y="4298033"/>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5" name="Summing Junction 24">
              <a:extLst>
                <a:ext uri="{FF2B5EF4-FFF2-40B4-BE49-F238E27FC236}">
                  <a16:creationId xmlns:a16="http://schemas.microsoft.com/office/drawing/2014/main" id="{E8698E20-C112-A031-F501-1FB14C737A07}"/>
                </a:ext>
              </a:extLst>
            </p:cNvPr>
            <p:cNvSpPr/>
            <p:nvPr/>
          </p:nvSpPr>
          <p:spPr bwMode="auto">
            <a:xfrm>
              <a:off x="5395332" y="407264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Group 25">
              <a:extLst>
                <a:ext uri="{FF2B5EF4-FFF2-40B4-BE49-F238E27FC236}">
                  <a16:creationId xmlns:a16="http://schemas.microsoft.com/office/drawing/2014/main" id="{02A32FB1-D6CC-1321-9CAB-ACBBE0163208}"/>
                </a:ext>
              </a:extLst>
            </p:cNvPr>
            <p:cNvGrpSpPr/>
            <p:nvPr/>
          </p:nvGrpSpPr>
          <p:grpSpPr>
            <a:xfrm>
              <a:off x="6381304" y="4317476"/>
              <a:ext cx="295385" cy="213009"/>
              <a:chOff x="6381304" y="4317476"/>
              <a:chExt cx="295385" cy="213009"/>
            </a:xfrm>
          </p:grpSpPr>
          <p:cxnSp>
            <p:nvCxnSpPr>
              <p:cNvPr id="32" name="Straight Connector 31">
                <a:extLst>
                  <a:ext uri="{FF2B5EF4-FFF2-40B4-BE49-F238E27FC236}">
                    <a16:creationId xmlns:a16="http://schemas.microsoft.com/office/drawing/2014/main" id="{D1A40AA0-56F8-D617-6A57-6C49ED02AC42}"/>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E3EE60FB-32E9-AB44-105A-CE28C16D87DF}"/>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TextBox 8">
              <a:extLst>
                <a:ext uri="{FF2B5EF4-FFF2-40B4-BE49-F238E27FC236}">
                  <a16:creationId xmlns:a16="http://schemas.microsoft.com/office/drawing/2014/main" id="{D1C6EBF3-AC4C-05E4-0BE1-66DE507BAA36}"/>
                </a:ext>
              </a:extLst>
            </p:cNvPr>
            <p:cNvSpPr txBox="1"/>
            <p:nvPr/>
          </p:nvSpPr>
          <p:spPr>
            <a:xfrm>
              <a:off x="2851598" y="2516764"/>
              <a:ext cx="577402" cy="261610"/>
            </a:xfrm>
            <a:prstGeom prst="rect">
              <a:avLst/>
            </a:prstGeom>
            <a:noFill/>
          </p:spPr>
          <p:txBody>
            <a:bodyPr wrap="none" rtlCol="0">
              <a:spAutoFit/>
            </a:bodyPr>
            <a:lstStyle/>
            <a:p>
              <a:r>
                <a:rPr lang="en-US" sz="1100" dirty="0"/>
                <a:t>TDMS</a:t>
              </a:r>
            </a:p>
          </p:txBody>
        </p:sp>
        <p:sp>
          <p:nvSpPr>
            <p:cNvPr id="10" name="TextBox 9">
              <a:extLst>
                <a:ext uri="{FF2B5EF4-FFF2-40B4-BE49-F238E27FC236}">
                  <a16:creationId xmlns:a16="http://schemas.microsoft.com/office/drawing/2014/main" id="{EF94EC25-B74C-CCC0-6CA3-10437F5B1436}"/>
                </a:ext>
              </a:extLst>
            </p:cNvPr>
            <p:cNvSpPr txBox="1"/>
            <p:nvPr/>
          </p:nvSpPr>
          <p:spPr>
            <a:xfrm>
              <a:off x="2956890" y="4368024"/>
              <a:ext cx="585417" cy="261610"/>
            </a:xfrm>
            <a:prstGeom prst="rect">
              <a:avLst/>
            </a:prstGeom>
            <a:noFill/>
          </p:spPr>
          <p:txBody>
            <a:bodyPr wrap="none" rtlCol="0">
              <a:spAutoFit/>
            </a:bodyPr>
            <a:lstStyle/>
            <a:p>
              <a:r>
                <a:rPr lang="en-US" sz="1100" dirty="0"/>
                <a:t>RDMS</a:t>
              </a:r>
            </a:p>
          </p:txBody>
        </p:sp>
        <p:sp>
          <p:nvSpPr>
            <p:cNvPr id="35" name="Summing Junction 34">
              <a:extLst>
                <a:ext uri="{FF2B5EF4-FFF2-40B4-BE49-F238E27FC236}">
                  <a16:creationId xmlns:a16="http://schemas.microsoft.com/office/drawing/2014/main" id="{07A4807B-BF26-AD44-F8FF-2A193095A367}"/>
                </a:ext>
              </a:extLst>
            </p:cNvPr>
            <p:cNvSpPr/>
            <p:nvPr/>
          </p:nvSpPr>
          <p:spPr bwMode="auto">
            <a:xfrm>
              <a:off x="5241212" y="2223066"/>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6" name="Summing Junction 35">
              <a:extLst>
                <a:ext uri="{FF2B5EF4-FFF2-40B4-BE49-F238E27FC236}">
                  <a16:creationId xmlns:a16="http://schemas.microsoft.com/office/drawing/2014/main" id="{3EB7F5F1-7DA9-8CFE-2FF1-8EA5D292CA1A}"/>
                </a:ext>
              </a:extLst>
            </p:cNvPr>
            <p:cNvSpPr/>
            <p:nvPr/>
          </p:nvSpPr>
          <p:spPr bwMode="auto">
            <a:xfrm>
              <a:off x="4769159"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9" name="Summing Junction 38">
              <a:extLst>
                <a:ext uri="{FF2B5EF4-FFF2-40B4-BE49-F238E27FC236}">
                  <a16:creationId xmlns:a16="http://schemas.microsoft.com/office/drawing/2014/main" id="{7D7E1794-4B7B-9569-A5F0-44304B970295}"/>
                </a:ext>
              </a:extLst>
            </p:cNvPr>
            <p:cNvSpPr/>
            <p:nvPr/>
          </p:nvSpPr>
          <p:spPr bwMode="auto">
            <a:xfrm>
              <a:off x="4304321" y="2229672"/>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sp>
        <p:nvSpPr>
          <p:cNvPr id="45" name="TextBox 44">
            <a:extLst>
              <a:ext uri="{FF2B5EF4-FFF2-40B4-BE49-F238E27FC236}">
                <a16:creationId xmlns:a16="http://schemas.microsoft.com/office/drawing/2014/main" id="{C9EAD545-2C06-D33A-4060-96AB66CCBBA1}"/>
              </a:ext>
            </a:extLst>
          </p:cNvPr>
          <p:cNvSpPr txBox="1"/>
          <p:nvPr/>
        </p:nvSpPr>
        <p:spPr>
          <a:xfrm>
            <a:off x="1013649" y="1438510"/>
            <a:ext cx="1938159" cy="338554"/>
          </a:xfrm>
          <a:prstGeom prst="rect">
            <a:avLst/>
          </a:prstGeom>
          <a:noFill/>
        </p:spPr>
        <p:txBody>
          <a:bodyPr wrap="none" rtlCol="0">
            <a:spAutoFit/>
          </a:bodyPr>
          <a:lstStyle/>
          <a:p>
            <a:r>
              <a:rPr lang="en-US" sz="1600" dirty="0"/>
              <a:t>Wish list: {1.95, 7.8}</a:t>
            </a:r>
          </a:p>
        </p:txBody>
      </p:sp>
      <p:sp>
        <p:nvSpPr>
          <p:cNvPr id="46" name="Rectangle 7">
            <a:extLst>
              <a:ext uri="{FF2B5EF4-FFF2-40B4-BE49-F238E27FC236}">
                <a16:creationId xmlns:a16="http://schemas.microsoft.com/office/drawing/2014/main" id="{0027B48F-8B1C-6894-156B-AD8FA85C2AB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49882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6903F-5C83-5B8B-310B-940DF9B4B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BA372-969B-FCE0-3CBA-89D7C3A9D4FE}"/>
              </a:ext>
            </a:extLst>
          </p:cNvPr>
          <p:cNvSpPr>
            <a:spLocks noGrp="1"/>
          </p:cNvSpPr>
          <p:nvPr>
            <p:ph type="title"/>
          </p:nvPr>
        </p:nvSpPr>
        <p:spPr>
          <a:xfrm>
            <a:off x="460513" y="616916"/>
            <a:ext cx="8302487" cy="533400"/>
          </a:xfrm>
        </p:spPr>
        <p:txBody>
          <a:bodyPr/>
          <a:lstStyle/>
          <a:p>
            <a:r>
              <a:rPr lang="en-US" sz="3200" dirty="0"/>
              <a:t>Unsuccessful negotiation: Only one common rate</a:t>
            </a:r>
          </a:p>
        </p:txBody>
      </p:sp>
      <p:sp>
        <p:nvSpPr>
          <p:cNvPr id="3" name="Content Placeholder 2">
            <a:extLst>
              <a:ext uri="{FF2B5EF4-FFF2-40B4-BE49-F238E27FC236}">
                <a16:creationId xmlns:a16="http://schemas.microsoft.com/office/drawing/2014/main" id="{872C0716-B26D-A46E-1CF0-68632EE8C7F9}"/>
              </a:ext>
            </a:extLst>
          </p:cNvPr>
          <p:cNvSpPr>
            <a:spLocks noGrp="1"/>
          </p:cNvSpPr>
          <p:nvPr>
            <p:ph idx="1"/>
          </p:nvPr>
        </p:nvSpPr>
        <p:spPr>
          <a:xfrm>
            <a:off x="76201" y="5060883"/>
            <a:ext cx="8882269" cy="1279852"/>
          </a:xfrm>
        </p:spPr>
        <p:txBody>
          <a:bodyPr/>
          <a:lstStyle/>
          <a:p>
            <a:pPr marL="457200" lvl="1" indent="0">
              <a:buNone/>
            </a:pPr>
            <a:endParaRPr lang="en-US" sz="1800" dirty="0"/>
          </a:p>
          <a:p>
            <a:r>
              <a:rPr lang="en-US" sz="1800" dirty="0"/>
              <a:t>Tx might choose not to go ahead with dynamic PHR</a:t>
            </a:r>
          </a:p>
          <a:p>
            <a:pPr lvl="1"/>
            <a:r>
              <a:rPr lang="en-US" sz="1400" dirty="0"/>
              <a:t>Not feasible to switch data rates</a:t>
            </a:r>
          </a:p>
          <a:p>
            <a:r>
              <a:rPr lang="en-US" sz="1800" dirty="0"/>
              <a:t>Rx perceives it as successful negotiation, unaware of Tx decision</a:t>
            </a:r>
            <a:endParaRPr lang="en-US" sz="900" dirty="0">
              <a:effectLst/>
            </a:endParaRPr>
          </a:p>
        </p:txBody>
      </p:sp>
      <p:sp>
        <p:nvSpPr>
          <p:cNvPr id="5" name="Footer Placeholder 4">
            <a:extLst>
              <a:ext uri="{FF2B5EF4-FFF2-40B4-BE49-F238E27FC236}">
                <a16:creationId xmlns:a16="http://schemas.microsoft.com/office/drawing/2014/main" id="{AA70FDD9-C325-5CFD-97D2-5C6E808A7E8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D1984A31-B1CD-73CA-429F-1044221484DF}"/>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9</a:t>
            </a:fld>
            <a:endParaRPr lang="en-US" altLang="en-US" dirty="0"/>
          </a:p>
        </p:txBody>
      </p:sp>
      <p:sp>
        <p:nvSpPr>
          <p:cNvPr id="7" name="Date Placeholder 1">
            <a:extLst>
              <a:ext uri="{FF2B5EF4-FFF2-40B4-BE49-F238E27FC236}">
                <a16:creationId xmlns:a16="http://schemas.microsoft.com/office/drawing/2014/main" id="{4F9211E2-E768-82B0-86E0-E2046550906D}"/>
              </a:ext>
            </a:extLst>
          </p:cNvPr>
          <p:cNvSpPr>
            <a:spLocks noGrp="1"/>
          </p:cNvSpPr>
          <p:nvPr>
            <p:ph type="dt" sz="half" idx="10"/>
          </p:nvPr>
        </p:nvSpPr>
        <p:spPr>
          <a:xfrm>
            <a:off x="685800" y="378281"/>
            <a:ext cx="1600200" cy="215444"/>
          </a:xfrm>
        </p:spPr>
        <p:txBody>
          <a:bodyPr/>
          <a:lstStyle/>
          <a:p>
            <a:r>
              <a:rPr lang="en-US" altLang="en-US" dirty="0"/>
              <a:t>November 2024</a:t>
            </a:r>
          </a:p>
        </p:txBody>
      </p:sp>
      <p:grpSp>
        <p:nvGrpSpPr>
          <p:cNvPr id="26" name="Group 25">
            <a:extLst>
              <a:ext uri="{FF2B5EF4-FFF2-40B4-BE49-F238E27FC236}">
                <a16:creationId xmlns:a16="http://schemas.microsoft.com/office/drawing/2014/main" id="{0A91625D-8A49-0B75-2ABC-E8D6D63EA366}"/>
              </a:ext>
            </a:extLst>
          </p:cNvPr>
          <p:cNvGrpSpPr/>
          <p:nvPr/>
        </p:nvGrpSpPr>
        <p:grpSpPr>
          <a:xfrm>
            <a:off x="2419861" y="1113066"/>
            <a:ext cx="4256828" cy="3543866"/>
            <a:chOff x="2419861" y="1113066"/>
            <a:chExt cx="4256828" cy="3543866"/>
          </a:xfrm>
        </p:grpSpPr>
        <p:cxnSp>
          <p:nvCxnSpPr>
            <p:cNvPr id="11" name="Straight Connector 10">
              <a:extLst>
                <a:ext uri="{FF2B5EF4-FFF2-40B4-BE49-F238E27FC236}">
                  <a16:creationId xmlns:a16="http://schemas.microsoft.com/office/drawing/2014/main" id="{D74824CB-4AD6-F0BE-C142-1C512712E732}"/>
                </a:ext>
              </a:extLst>
            </p:cNvPr>
            <p:cNvCxnSpPr/>
            <p:nvPr/>
          </p:nvCxnSpPr>
          <p:spPr bwMode="auto">
            <a:xfrm>
              <a:off x="2895600" y="1447800"/>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4BEA75BF-B3B4-1EAE-A2FD-15C1E2D1A0EB}"/>
                </a:ext>
              </a:extLst>
            </p:cNvPr>
            <p:cNvCxnSpPr/>
            <p:nvPr/>
          </p:nvCxnSpPr>
          <p:spPr bwMode="auto">
            <a:xfrm>
              <a:off x="6192193" y="1530566"/>
              <a:ext cx="0" cy="304800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28DAEC6E-DC31-0F67-BB80-C9CF965814F8}"/>
                </a:ext>
              </a:extLst>
            </p:cNvPr>
            <p:cNvSpPr txBox="1"/>
            <p:nvPr/>
          </p:nvSpPr>
          <p:spPr>
            <a:xfrm>
              <a:off x="2710293" y="1113066"/>
              <a:ext cx="370614" cy="400110"/>
            </a:xfrm>
            <a:prstGeom prst="rect">
              <a:avLst/>
            </a:prstGeom>
            <a:noFill/>
          </p:spPr>
          <p:txBody>
            <a:bodyPr wrap="none" rtlCol="0">
              <a:spAutoFit/>
            </a:bodyPr>
            <a:lstStyle/>
            <a:p>
              <a:r>
                <a:rPr lang="en-US" sz="2000" b="1" dirty="0"/>
                <a:t>A</a:t>
              </a:r>
            </a:p>
          </p:txBody>
        </p:sp>
        <p:sp>
          <p:nvSpPr>
            <p:cNvPr id="15" name="TextBox 14">
              <a:extLst>
                <a:ext uri="{FF2B5EF4-FFF2-40B4-BE49-F238E27FC236}">
                  <a16:creationId xmlns:a16="http://schemas.microsoft.com/office/drawing/2014/main" id="{F6736EA3-4260-B574-770B-907209B79D97}"/>
                </a:ext>
              </a:extLst>
            </p:cNvPr>
            <p:cNvSpPr txBox="1"/>
            <p:nvPr/>
          </p:nvSpPr>
          <p:spPr>
            <a:xfrm>
              <a:off x="6006886" y="1181769"/>
              <a:ext cx="356188" cy="400110"/>
            </a:xfrm>
            <a:prstGeom prst="rect">
              <a:avLst/>
            </a:prstGeom>
            <a:noFill/>
          </p:spPr>
          <p:txBody>
            <a:bodyPr wrap="none" rtlCol="0">
              <a:spAutoFit/>
            </a:bodyPr>
            <a:lstStyle/>
            <a:p>
              <a:r>
                <a:rPr lang="en-US" sz="2000" b="1" dirty="0"/>
                <a:t>B</a:t>
              </a:r>
            </a:p>
          </p:txBody>
        </p:sp>
        <p:grpSp>
          <p:nvGrpSpPr>
            <p:cNvPr id="84" name="Group 83">
              <a:extLst>
                <a:ext uri="{FF2B5EF4-FFF2-40B4-BE49-F238E27FC236}">
                  <a16:creationId xmlns:a16="http://schemas.microsoft.com/office/drawing/2014/main" id="{DEFF00FA-B506-08B3-13B7-3C267E318477}"/>
                </a:ext>
              </a:extLst>
            </p:cNvPr>
            <p:cNvGrpSpPr/>
            <p:nvPr/>
          </p:nvGrpSpPr>
          <p:grpSpPr>
            <a:xfrm>
              <a:off x="4058145" y="1281183"/>
              <a:ext cx="848566" cy="400110"/>
              <a:chOff x="3558879" y="1171811"/>
              <a:chExt cx="848566" cy="400110"/>
            </a:xfrm>
          </p:grpSpPr>
          <p:sp>
            <p:nvSpPr>
              <p:cNvPr id="16" name="TextBox 15">
                <a:extLst>
                  <a:ext uri="{FF2B5EF4-FFF2-40B4-BE49-F238E27FC236}">
                    <a16:creationId xmlns:a16="http://schemas.microsoft.com/office/drawing/2014/main" id="{AB6A773A-2FD4-25D4-2B55-BCF8FF95C4C2}"/>
                  </a:ext>
                </a:extLst>
              </p:cNvPr>
              <p:cNvSpPr txBox="1"/>
              <p:nvPr/>
            </p:nvSpPr>
            <p:spPr>
              <a:xfrm>
                <a:off x="3558879" y="1171811"/>
                <a:ext cx="848566" cy="400110"/>
              </a:xfrm>
              <a:prstGeom prst="rect">
                <a:avLst/>
              </a:prstGeom>
              <a:noFill/>
            </p:spPr>
            <p:txBody>
              <a:bodyPr wrap="none" rtlCol="0">
                <a:spAutoFit/>
              </a:bodyPr>
              <a:lstStyle/>
              <a:p>
                <a:r>
                  <a:rPr lang="en-US" sz="2000" b="1" dirty="0"/>
                  <a:t>A     B</a:t>
                </a:r>
              </a:p>
            </p:txBody>
          </p:sp>
          <p:cxnSp>
            <p:nvCxnSpPr>
              <p:cNvPr id="20" name="Straight Arrow Connector 19">
                <a:extLst>
                  <a:ext uri="{FF2B5EF4-FFF2-40B4-BE49-F238E27FC236}">
                    <a16:creationId xmlns:a16="http://schemas.microsoft.com/office/drawing/2014/main" id="{535B47A2-2771-53C8-150F-348F8E9EC909}"/>
                  </a:ext>
                </a:extLst>
              </p:cNvPr>
              <p:cNvCxnSpPr/>
              <p:nvPr/>
            </p:nvCxnSpPr>
            <p:spPr bwMode="auto">
              <a:xfrm>
                <a:off x="3886200" y="1371866"/>
                <a:ext cx="228600" cy="0"/>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Straight Arrow Connector 21">
              <a:extLst>
                <a:ext uri="{FF2B5EF4-FFF2-40B4-BE49-F238E27FC236}">
                  <a16:creationId xmlns:a16="http://schemas.microsoft.com/office/drawing/2014/main" id="{3E98ACFF-71AD-C2AE-D947-5E3D1040BD6B}"/>
                </a:ext>
              </a:extLst>
            </p:cNvPr>
            <p:cNvCxnSpPr/>
            <p:nvPr/>
          </p:nvCxnSpPr>
          <p:spPr bwMode="auto">
            <a:xfrm>
              <a:off x="2939146" y="1749936"/>
              <a:ext cx="3156854" cy="399255"/>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F11D51B2-6960-3977-653F-73095D3005ED}"/>
                </a:ext>
              </a:extLst>
            </p:cNvPr>
            <p:cNvCxnSpPr/>
            <p:nvPr/>
          </p:nvCxnSpPr>
          <p:spPr bwMode="auto">
            <a:xfrm flipH="1">
              <a:off x="2938558" y="3482383"/>
              <a:ext cx="3157442" cy="413924"/>
            </a:xfrm>
            <a:prstGeom prst="straightConnector1">
              <a:avLst/>
            </a:prstGeom>
            <a:solidFill>
              <a:schemeClr val="accent1"/>
            </a:solidFill>
            <a:ln w="25400" cap="flat" cmpd="sng" algn="ctr">
              <a:solidFill>
                <a:schemeClr val="tx1"/>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D2215EA4-22D2-8A7B-2832-4766A9DD33E9}"/>
                </a:ext>
              </a:extLst>
            </p:cNvPr>
            <p:cNvGrpSpPr/>
            <p:nvPr/>
          </p:nvGrpSpPr>
          <p:grpSpPr>
            <a:xfrm>
              <a:off x="3367445" y="2531939"/>
              <a:ext cx="2299668" cy="279396"/>
              <a:chOff x="2981436" y="2283870"/>
              <a:chExt cx="2299668" cy="279396"/>
            </a:xfrm>
          </p:grpSpPr>
          <p:sp>
            <p:nvSpPr>
              <p:cNvPr id="27" name="TextBox 26">
                <a:extLst>
                  <a:ext uri="{FF2B5EF4-FFF2-40B4-BE49-F238E27FC236}">
                    <a16:creationId xmlns:a16="http://schemas.microsoft.com/office/drawing/2014/main" id="{9B592C4E-9F70-675A-9A7D-423328A950E2}"/>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28" name="TextBox 27">
                <a:extLst>
                  <a:ext uri="{FF2B5EF4-FFF2-40B4-BE49-F238E27FC236}">
                    <a16:creationId xmlns:a16="http://schemas.microsoft.com/office/drawing/2014/main" id="{9151A961-CA1B-2258-3E4B-B8516C7A7CA7}"/>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29" name="TextBox 28">
                <a:extLst>
                  <a:ext uri="{FF2B5EF4-FFF2-40B4-BE49-F238E27FC236}">
                    <a16:creationId xmlns:a16="http://schemas.microsoft.com/office/drawing/2014/main" id="{B2611B18-BD91-4BCD-91D1-158C060FF0BD}"/>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30" name="TextBox 29">
                <a:extLst>
                  <a:ext uri="{FF2B5EF4-FFF2-40B4-BE49-F238E27FC236}">
                    <a16:creationId xmlns:a16="http://schemas.microsoft.com/office/drawing/2014/main" id="{270506B0-4F00-000B-8D37-F962E6D3B0E7}"/>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31" name="TextBox 30">
                <a:extLst>
                  <a:ext uri="{FF2B5EF4-FFF2-40B4-BE49-F238E27FC236}">
                    <a16:creationId xmlns:a16="http://schemas.microsoft.com/office/drawing/2014/main" id="{28D69CCD-C558-9ED8-B6B4-A1B15703CFB4}"/>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41" name="Group 40">
              <a:extLst>
                <a:ext uri="{FF2B5EF4-FFF2-40B4-BE49-F238E27FC236}">
                  <a16:creationId xmlns:a16="http://schemas.microsoft.com/office/drawing/2014/main" id="{0319F201-A6FE-B421-5EE5-91B6F31E7860}"/>
                </a:ext>
              </a:extLst>
            </p:cNvPr>
            <p:cNvGrpSpPr/>
            <p:nvPr/>
          </p:nvGrpSpPr>
          <p:grpSpPr>
            <a:xfrm>
              <a:off x="4808091" y="2268767"/>
              <a:ext cx="313989" cy="213009"/>
              <a:chOff x="6934200" y="2149191"/>
              <a:chExt cx="313989" cy="213009"/>
            </a:xfrm>
          </p:grpSpPr>
          <p:cxnSp>
            <p:nvCxnSpPr>
              <p:cNvPr id="37" name="Straight Connector 36">
                <a:extLst>
                  <a:ext uri="{FF2B5EF4-FFF2-40B4-BE49-F238E27FC236}">
                    <a16:creationId xmlns:a16="http://schemas.microsoft.com/office/drawing/2014/main" id="{A385E867-538B-C8C7-1726-BDC9D977129B}"/>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6D0EB8D7-3E42-491B-DE3C-5AA083EAE0AC}"/>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a:extLst>
                <a:ext uri="{FF2B5EF4-FFF2-40B4-BE49-F238E27FC236}">
                  <a16:creationId xmlns:a16="http://schemas.microsoft.com/office/drawing/2014/main" id="{AD39901B-4A4C-8DF5-9E77-2115A4B13528}"/>
                </a:ext>
              </a:extLst>
            </p:cNvPr>
            <p:cNvGrpSpPr/>
            <p:nvPr/>
          </p:nvGrpSpPr>
          <p:grpSpPr>
            <a:xfrm>
              <a:off x="5299657" y="2286000"/>
              <a:ext cx="313989" cy="213009"/>
              <a:chOff x="6934200" y="2149191"/>
              <a:chExt cx="313989" cy="213009"/>
            </a:xfrm>
          </p:grpSpPr>
          <p:cxnSp>
            <p:nvCxnSpPr>
              <p:cNvPr id="43" name="Straight Connector 42">
                <a:extLst>
                  <a:ext uri="{FF2B5EF4-FFF2-40B4-BE49-F238E27FC236}">
                    <a16:creationId xmlns:a16="http://schemas.microsoft.com/office/drawing/2014/main" id="{9AEFE025-8B99-20C1-7DF9-0AA6B9329355}"/>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C8C88010-ECD6-162B-6A57-43739F399C5B}"/>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56">
              <a:extLst>
                <a:ext uri="{FF2B5EF4-FFF2-40B4-BE49-F238E27FC236}">
                  <a16:creationId xmlns:a16="http://schemas.microsoft.com/office/drawing/2014/main" id="{BDC5383B-406A-CF47-7FE4-3840E41A4341}"/>
                </a:ext>
              </a:extLst>
            </p:cNvPr>
            <p:cNvGrpSpPr/>
            <p:nvPr/>
          </p:nvGrpSpPr>
          <p:grpSpPr>
            <a:xfrm>
              <a:off x="3503407" y="4367639"/>
              <a:ext cx="2299668" cy="279396"/>
              <a:chOff x="2981436" y="2283870"/>
              <a:chExt cx="2299668" cy="279396"/>
            </a:xfrm>
          </p:grpSpPr>
          <p:sp>
            <p:nvSpPr>
              <p:cNvPr id="58" name="TextBox 57">
                <a:extLst>
                  <a:ext uri="{FF2B5EF4-FFF2-40B4-BE49-F238E27FC236}">
                    <a16:creationId xmlns:a16="http://schemas.microsoft.com/office/drawing/2014/main" id="{223DF467-C3EC-0486-EC92-BD5E1816C9E1}"/>
                  </a:ext>
                </a:extLst>
              </p:cNvPr>
              <p:cNvSpPr txBox="1"/>
              <p:nvPr/>
            </p:nvSpPr>
            <p:spPr>
              <a:xfrm>
                <a:off x="2981436" y="2283871"/>
                <a:ext cx="453970" cy="276999"/>
              </a:xfrm>
              <a:prstGeom prst="rect">
                <a:avLst/>
              </a:prstGeom>
              <a:noFill/>
              <a:ln>
                <a:solidFill>
                  <a:schemeClr val="tx1"/>
                </a:solidFill>
              </a:ln>
            </p:spPr>
            <p:txBody>
              <a:bodyPr wrap="none" rtlCol="0">
                <a:spAutoFit/>
              </a:bodyPr>
              <a:lstStyle/>
              <a:p>
                <a:r>
                  <a:rPr lang="en-US" dirty="0"/>
                  <a:t>1.95</a:t>
                </a:r>
              </a:p>
            </p:txBody>
          </p:sp>
          <p:sp>
            <p:nvSpPr>
              <p:cNvPr id="59" name="TextBox 58">
                <a:extLst>
                  <a:ext uri="{FF2B5EF4-FFF2-40B4-BE49-F238E27FC236}">
                    <a16:creationId xmlns:a16="http://schemas.microsoft.com/office/drawing/2014/main" id="{342616D1-9938-9F84-A1A4-909F43533F72}"/>
                  </a:ext>
                </a:extLst>
              </p:cNvPr>
              <p:cNvSpPr txBox="1"/>
              <p:nvPr/>
            </p:nvSpPr>
            <p:spPr>
              <a:xfrm>
                <a:off x="3445345" y="2283871"/>
                <a:ext cx="377026" cy="276999"/>
              </a:xfrm>
              <a:prstGeom prst="rect">
                <a:avLst/>
              </a:prstGeom>
              <a:noFill/>
              <a:ln>
                <a:solidFill>
                  <a:schemeClr val="tx1"/>
                </a:solidFill>
              </a:ln>
            </p:spPr>
            <p:txBody>
              <a:bodyPr wrap="none" rtlCol="0">
                <a:spAutoFit/>
              </a:bodyPr>
              <a:lstStyle/>
              <a:p>
                <a:r>
                  <a:rPr lang="en-US" dirty="0"/>
                  <a:t>7.8</a:t>
                </a:r>
              </a:p>
            </p:txBody>
          </p:sp>
          <p:sp>
            <p:nvSpPr>
              <p:cNvPr id="60" name="TextBox 59">
                <a:extLst>
                  <a:ext uri="{FF2B5EF4-FFF2-40B4-BE49-F238E27FC236}">
                    <a16:creationId xmlns:a16="http://schemas.microsoft.com/office/drawing/2014/main" id="{B1E05376-953B-AB8F-5238-2454AEA07556}"/>
                  </a:ext>
                </a:extLst>
              </p:cNvPr>
              <p:cNvSpPr txBox="1"/>
              <p:nvPr/>
            </p:nvSpPr>
            <p:spPr>
              <a:xfrm>
                <a:off x="3832310" y="2283870"/>
                <a:ext cx="453970" cy="276999"/>
              </a:xfrm>
              <a:prstGeom prst="rect">
                <a:avLst/>
              </a:prstGeom>
              <a:noFill/>
              <a:ln>
                <a:solidFill>
                  <a:schemeClr val="tx1"/>
                </a:solidFill>
              </a:ln>
            </p:spPr>
            <p:txBody>
              <a:bodyPr wrap="none" rtlCol="0">
                <a:spAutoFit/>
              </a:bodyPr>
              <a:lstStyle/>
              <a:p>
                <a:r>
                  <a:rPr lang="en-US" dirty="0"/>
                  <a:t>31.2</a:t>
                </a:r>
              </a:p>
            </p:txBody>
          </p:sp>
          <p:sp>
            <p:nvSpPr>
              <p:cNvPr id="61" name="TextBox 60">
                <a:extLst>
                  <a:ext uri="{FF2B5EF4-FFF2-40B4-BE49-F238E27FC236}">
                    <a16:creationId xmlns:a16="http://schemas.microsoft.com/office/drawing/2014/main" id="{252ECC37-E31D-53AA-B4FD-E06CE2716396}"/>
                  </a:ext>
                </a:extLst>
              </p:cNvPr>
              <p:cNvSpPr txBox="1"/>
              <p:nvPr/>
            </p:nvSpPr>
            <p:spPr>
              <a:xfrm>
                <a:off x="4296219" y="2283870"/>
                <a:ext cx="453970" cy="276999"/>
              </a:xfrm>
              <a:prstGeom prst="rect">
                <a:avLst/>
              </a:prstGeom>
              <a:noFill/>
              <a:ln>
                <a:solidFill>
                  <a:schemeClr val="tx1"/>
                </a:solidFill>
              </a:ln>
            </p:spPr>
            <p:txBody>
              <a:bodyPr wrap="none" rtlCol="0">
                <a:spAutoFit/>
              </a:bodyPr>
              <a:lstStyle/>
              <a:p>
                <a:r>
                  <a:rPr lang="en-US" dirty="0"/>
                  <a:t>62.4</a:t>
                </a:r>
              </a:p>
            </p:txBody>
          </p:sp>
          <p:sp>
            <p:nvSpPr>
              <p:cNvPr id="62" name="TextBox 61">
                <a:extLst>
                  <a:ext uri="{FF2B5EF4-FFF2-40B4-BE49-F238E27FC236}">
                    <a16:creationId xmlns:a16="http://schemas.microsoft.com/office/drawing/2014/main" id="{AB3FA9C6-7593-0ADC-29B2-47E08BFD0F86}"/>
                  </a:ext>
                </a:extLst>
              </p:cNvPr>
              <p:cNvSpPr txBox="1"/>
              <p:nvPr/>
            </p:nvSpPr>
            <p:spPr>
              <a:xfrm>
                <a:off x="4750189" y="2286267"/>
                <a:ext cx="530915" cy="276999"/>
              </a:xfrm>
              <a:prstGeom prst="rect">
                <a:avLst/>
              </a:prstGeom>
              <a:noFill/>
              <a:ln>
                <a:solidFill>
                  <a:schemeClr val="tx1"/>
                </a:solidFill>
              </a:ln>
            </p:spPr>
            <p:txBody>
              <a:bodyPr wrap="none" rtlCol="0">
                <a:spAutoFit/>
              </a:bodyPr>
              <a:lstStyle/>
              <a:p>
                <a:r>
                  <a:rPr lang="en-US" dirty="0"/>
                  <a:t>124.8</a:t>
                </a:r>
              </a:p>
            </p:txBody>
          </p:sp>
        </p:grpSp>
        <p:grpSp>
          <p:nvGrpSpPr>
            <p:cNvPr id="63" name="Group 62">
              <a:extLst>
                <a:ext uri="{FF2B5EF4-FFF2-40B4-BE49-F238E27FC236}">
                  <a16:creationId xmlns:a16="http://schemas.microsoft.com/office/drawing/2014/main" id="{16F09270-EBD6-8468-177E-A4D3625CDA03}"/>
                </a:ext>
              </a:extLst>
            </p:cNvPr>
            <p:cNvGrpSpPr/>
            <p:nvPr/>
          </p:nvGrpSpPr>
          <p:grpSpPr>
            <a:xfrm>
              <a:off x="4944053" y="4104467"/>
              <a:ext cx="313989" cy="213009"/>
              <a:chOff x="6934200" y="2149191"/>
              <a:chExt cx="313989" cy="213009"/>
            </a:xfrm>
          </p:grpSpPr>
          <p:cxnSp>
            <p:nvCxnSpPr>
              <p:cNvPr id="64" name="Straight Connector 63">
                <a:extLst>
                  <a:ext uri="{FF2B5EF4-FFF2-40B4-BE49-F238E27FC236}">
                    <a16:creationId xmlns:a16="http://schemas.microsoft.com/office/drawing/2014/main" id="{9A4C0C3B-9136-9322-5D8F-6837A8BFB3F7}"/>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D0FD1A01-2FDE-A552-3DC8-721AC9DC3CE1}"/>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a:extLst>
                <a:ext uri="{FF2B5EF4-FFF2-40B4-BE49-F238E27FC236}">
                  <a16:creationId xmlns:a16="http://schemas.microsoft.com/office/drawing/2014/main" id="{CD0687D4-F76E-B83D-D41B-6D52E1B95304}"/>
                </a:ext>
              </a:extLst>
            </p:cNvPr>
            <p:cNvGrpSpPr/>
            <p:nvPr/>
          </p:nvGrpSpPr>
          <p:grpSpPr>
            <a:xfrm>
              <a:off x="4459184" y="4118398"/>
              <a:ext cx="313989" cy="213009"/>
              <a:chOff x="6934200" y="2149191"/>
              <a:chExt cx="313989" cy="213009"/>
            </a:xfrm>
          </p:grpSpPr>
          <p:cxnSp>
            <p:nvCxnSpPr>
              <p:cNvPr id="70" name="Straight Connector 69">
                <a:extLst>
                  <a:ext uri="{FF2B5EF4-FFF2-40B4-BE49-F238E27FC236}">
                    <a16:creationId xmlns:a16="http://schemas.microsoft.com/office/drawing/2014/main" id="{460DBC7D-5FF9-0A6B-680D-4CB5731ECE03}"/>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3C88D948-29E2-1EF3-9938-B907F319BFC3}"/>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oup 71">
              <a:extLst>
                <a:ext uri="{FF2B5EF4-FFF2-40B4-BE49-F238E27FC236}">
                  <a16:creationId xmlns:a16="http://schemas.microsoft.com/office/drawing/2014/main" id="{692ACD8D-8BCA-CF18-B4AD-1841F565AE4A}"/>
                </a:ext>
              </a:extLst>
            </p:cNvPr>
            <p:cNvGrpSpPr/>
            <p:nvPr/>
          </p:nvGrpSpPr>
          <p:grpSpPr>
            <a:xfrm>
              <a:off x="4041515" y="4118397"/>
              <a:ext cx="313989" cy="213009"/>
              <a:chOff x="6934200" y="2149191"/>
              <a:chExt cx="313989" cy="213009"/>
            </a:xfrm>
          </p:grpSpPr>
          <p:cxnSp>
            <p:nvCxnSpPr>
              <p:cNvPr id="73" name="Straight Connector 72">
                <a:extLst>
                  <a:ext uri="{FF2B5EF4-FFF2-40B4-BE49-F238E27FC236}">
                    <a16:creationId xmlns:a16="http://schemas.microsoft.com/office/drawing/2014/main" id="{F4DE3BDD-5569-E615-7EA6-D88F6DE58CD8}"/>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EABE09BF-C82B-9B6E-8649-2FED5F118CEC}"/>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Group 74">
              <a:extLst>
                <a:ext uri="{FF2B5EF4-FFF2-40B4-BE49-F238E27FC236}">
                  <a16:creationId xmlns:a16="http://schemas.microsoft.com/office/drawing/2014/main" id="{0716DFDD-D387-C81A-CA56-77C2719A01AB}"/>
                </a:ext>
              </a:extLst>
            </p:cNvPr>
            <p:cNvGrpSpPr/>
            <p:nvPr/>
          </p:nvGrpSpPr>
          <p:grpSpPr>
            <a:xfrm>
              <a:off x="3635220" y="4104467"/>
              <a:ext cx="313989" cy="213009"/>
              <a:chOff x="6934200" y="2149191"/>
              <a:chExt cx="313989" cy="213009"/>
            </a:xfrm>
          </p:grpSpPr>
          <p:cxnSp>
            <p:nvCxnSpPr>
              <p:cNvPr id="76" name="Straight Connector 75">
                <a:extLst>
                  <a:ext uri="{FF2B5EF4-FFF2-40B4-BE49-F238E27FC236}">
                    <a16:creationId xmlns:a16="http://schemas.microsoft.com/office/drawing/2014/main" id="{0517BE81-4F84-57CB-0F87-AB11C4D1E94F}"/>
                  </a:ext>
                </a:extLst>
              </p:cNvPr>
              <p:cNvCxnSpPr/>
              <p:nvPr/>
            </p:nvCxnSpPr>
            <p:spPr bwMode="auto">
              <a:xfrm>
                <a:off x="6934200" y="2286000"/>
                <a:ext cx="114300" cy="76200"/>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CB264B5D-AFE2-C81D-44FC-3D7A2836D3A8}"/>
                  </a:ext>
                </a:extLst>
              </p:cNvPr>
              <p:cNvCxnSpPr/>
              <p:nvPr/>
            </p:nvCxnSpPr>
            <p:spPr bwMode="auto">
              <a:xfrm flipH="1">
                <a:off x="7048500" y="2149191"/>
                <a:ext cx="199689" cy="213009"/>
              </a:xfrm>
              <a:prstGeom prst="line">
                <a:avLst/>
              </a:prstGeom>
              <a:solidFill>
                <a:schemeClr val="accent1"/>
              </a:solidFill>
              <a:ln w="317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Multiply 8">
              <a:extLst>
                <a:ext uri="{FF2B5EF4-FFF2-40B4-BE49-F238E27FC236}">
                  <a16:creationId xmlns:a16="http://schemas.microsoft.com/office/drawing/2014/main" id="{BD6A5E1E-3A0D-CC6C-0925-E5FC2069F45E}"/>
                </a:ext>
              </a:extLst>
            </p:cNvPr>
            <p:cNvSpPr/>
            <p:nvPr/>
          </p:nvSpPr>
          <p:spPr bwMode="auto">
            <a:xfrm>
              <a:off x="2419861" y="4298033"/>
              <a:ext cx="389820" cy="358899"/>
            </a:xfrm>
            <a:prstGeom prst="mathMultiply">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 name="Summing Junction 9">
              <a:extLst>
                <a:ext uri="{FF2B5EF4-FFF2-40B4-BE49-F238E27FC236}">
                  <a16:creationId xmlns:a16="http://schemas.microsoft.com/office/drawing/2014/main" id="{801D81F3-8B72-FD1B-FD7D-BAFB6F73740B}"/>
                </a:ext>
              </a:extLst>
            </p:cNvPr>
            <p:cNvSpPr/>
            <p:nvPr/>
          </p:nvSpPr>
          <p:spPr bwMode="auto">
            <a:xfrm>
              <a:off x="5395332" y="4072640"/>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13" name="Group 12">
              <a:extLst>
                <a:ext uri="{FF2B5EF4-FFF2-40B4-BE49-F238E27FC236}">
                  <a16:creationId xmlns:a16="http://schemas.microsoft.com/office/drawing/2014/main" id="{857740E8-2276-612F-C61C-226E384F0878}"/>
                </a:ext>
              </a:extLst>
            </p:cNvPr>
            <p:cNvGrpSpPr/>
            <p:nvPr/>
          </p:nvGrpSpPr>
          <p:grpSpPr>
            <a:xfrm>
              <a:off x="6381304" y="4317476"/>
              <a:ext cx="295385" cy="213009"/>
              <a:chOff x="6381304" y="4317476"/>
              <a:chExt cx="295385" cy="213009"/>
            </a:xfrm>
          </p:grpSpPr>
          <p:cxnSp>
            <p:nvCxnSpPr>
              <p:cNvPr id="17" name="Straight Connector 16">
                <a:extLst>
                  <a:ext uri="{FF2B5EF4-FFF2-40B4-BE49-F238E27FC236}">
                    <a16:creationId xmlns:a16="http://schemas.microsoft.com/office/drawing/2014/main" id="{7E61749E-A122-8D94-3544-1F64C53F26F5}"/>
                  </a:ext>
                </a:extLst>
              </p:cNvPr>
              <p:cNvCxnSpPr/>
              <p:nvPr/>
            </p:nvCxnSpPr>
            <p:spPr bwMode="auto">
              <a:xfrm>
                <a:off x="6381304" y="4454285"/>
                <a:ext cx="114300" cy="76200"/>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949CFA5A-3D6A-7311-6B3E-08770A2DFCB3}"/>
                  </a:ext>
                </a:extLst>
              </p:cNvPr>
              <p:cNvCxnSpPr/>
              <p:nvPr/>
            </p:nvCxnSpPr>
            <p:spPr bwMode="auto">
              <a:xfrm flipH="1">
                <a:off x="6477000" y="4317476"/>
                <a:ext cx="199689" cy="213009"/>
              </a:xfrm>
              <a:prstGeom prst="line">
                <a:avLst/>
              </a:prstGeom>
              <a:solidFill>
                <a:schemeClr val="accent1"/>
              </a:solidFill>
              <a:ln w="82550"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extBox 3">
              <a:extLst>
                <a:ext uri="{FF2B5EF4-FFF2-40B4-BE49-F238E27FC236}">
                  <a16:creationId xmlns:a16="http://schemas.microsoft.com/office/drawing/2014/main" id="{9034D167-2605-CDB9-8251-D6AF02C0C8EC}"/>
                </a:ext>
              </a:extLst>
            </p:cNvPr>
            <p:cNvSpPr txBox="1"/>
            <p:nvPr/>
          </p:nvSpPr>
          <p:spPr>
            <a:xfrm>
              <a:off x="2851598" y="2516764"/>
              <a:ext cx="577402" cy="261610"/>
            </a:xfrm>
            <a:prstGeom prst="rect">
              <a:avLst/>
            </a:prstGeom>
            <a:noFill/>
          </p:spPr>
          <p:txBody>
            <a:bodyPr wrap="none" rtlCol="0">
              <a:spAutoFit/>
            </a:bodyPr>
            <a:lstStyle/>
            <a:p>
              <a:r>
                <a:rPr lang="en-US" sz="1100" dirty="0"/>
                <a:t>TDMS</a:t>
              </a:r>
            </a:p>
          </p:txBody>
        </p:sp>
        <p:sp>
          <p:nvSpPr>
            <p:cNvPr id="19" name="TextBox 18">
              <a:extLst>
                <a:ext uri="{FF2B5EF4-FFF2-40B4-BE49-F238E27FC236}">
                  <a16:creationId xmlns:a16="http://schemas.microsoft.com/office/drawing/2014/main" id="{1C0288EB-2AFE-7FFD-F755-05425C97CA67}"/>
                </a:ext>
              </a:extLst>
            </p:cNvPr>
            <p:cNvSpPr txBox="1"/>
            <p:nvPr/>
          </p:nvSpPr>
          <p:spPr>
            <a:xfrm>
              <a:off x="2956890" y="4368024"/>
              <a:ext cx="585417" cy="261610"/>
            </a:xfrm>
            <a:prstGeom prst="rect">
              <a:avLst/>
            </a:prstGeom>
            <a:noFill/>
          </p:spPr>
          <p:txBody>
            <a:bodyPr wrap="none" rtlCol="0">
              <a:spAutoFit/>
            </a:bodyPr>
            <a:lstStyle/>
            <a:p>
              <a:r>
                <a:rPr lang="en-US" sz="1100" dirty="0"/>
                <a:t>RDMS</a:t>
              </a:r>
            </a:p>
          </p:txBody>
        </p:sp>
        <p:sp>
          <p:nvSpPr>
            <p:cNvPr id="21" name="Summing Junction 20">
              <a:extLst>
                <a:ext uri="{FF2B5EF4-FFF2-40B4-BE49-F238E27FC236}">
                  <a16:creationId xmlns:a16="http://schemas.microsoft.com/office/drawing/2014/main" id="{DF343C23-4832-6703-B7ED-823D5A2C89B4}"/>
                </a:ext>
              </a:extLst>
            </p:cNvPr>
            <p:cNvSpPr/>
            <p:nvPr/>
          </p:nvSpPr>
          <p:spPr bwMode="auto">
            <a:xfrm>
              <a:off x="3447246" y="2224774"/>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3" name="Summing Junction 22">
              <a:extLst>
                <a:ext uri="{FF2B5EF4-FFF2-40B4-BE49-F238E27FC236}">
                  <a16:creationId xmlns:a16="http://schemas.microsoft.com/office/drawing/2014/main" id="{FA86A53B-36E2-F826-1CCA-AB77A272751B}"/>
                </a:ext>
              </a:extLst>
            </p:cNvPr>
            <p:cNvSpPr/>
            <p:nvPr/>
          </p:nvSpPr>
          <p:spPr bwMode="auto">
            <a:xfrm>
              <a:off x="3891202" y="2216123"/>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5" name="Summing Junction 24">
              <a:extLst>
                <a:ext uri="{FF2B5EF4-FFF2-40B4-BE49-F238E27FC236}">
                  <a16:creationId xmlns:a16="http://schemas.microsoft.com/office/drawing/2014/main" id="{23D87E18-599B-AD24-9ADC-AB731DB9A196}"/>
                </a:ext>
              </a:extLst>
            </p:cNvPr>
            <p:cNvSpPr/>
            <p:nvPr/>
          </p:nvSpPr>
          <p:spPr bwMode="auto">
            <a:xfrm>
              <a:off x="4305776" y="2213841"/>
              <a:ext cx="287296" cy="277000"/>
            </a:xfrm>
            <a:prstGeom prst="flowChartSummingJunction">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sp>
        <p:nvSpPr>
          <p:cNvPr id="32" name="TextBox 31">
            <a:extLst>
              <a:ext uri="{FF2B5EF4-FFF2-40B4-BE49-F238E27FC236}">
                <a16:creationId xmlns:a16="http://schemas.microsoft.com/office/drawing/2014/main" id="{88ABB69C-DD11-19B2-9430-27F68B303D7F}"/>
              </a:ext>
            </a:extLst>
          </p:cNvPr>
          <p:cNvSpPr txBox="1"/>
          <p:nvPr/>
        </p:nvSpPr>
        <p:spPr>
          <a:xfrm>
            <a:off x="808464" y="1439341"/>
            <a:ext cx="2143344" cy="338554"/>
          </a:xfrm>
          <a:prstGeom prst="rect">
            <a:avLst/>
          </a:prstGeom>
          <a:noFill/>
        </p:spPr>
        <p:txBody>
          <a:bodyPr wrap="none" rtlCol="0">
            <a:spAutoFit/>
          </a:bodyPr>
          <a:lstStyle/>
          <a:p>
            <a:r>
              <a:rPr lang="en-US" sz="1600" dirty="0"/>
              <a:t>Wish list: {62.4, 124.8}</a:t>
            </a:r>
          </a:p>
        </p:txBody>
      </p:sp>
      <p:sp>
        <p:nvSpPr>
          <p:cNvPr id="33" name="Rectangle 7">
            <a:extLst>
              <a:ext uri="{FF2B5EF4-FFF2-40B4-BE49-F238E27FC236}">
                <a16:creationId xmlns:a16="http://schemas.microsoft.com/office/drawing/2014/main" id="{6F990B93-697B-832F-CD03-617C4F08998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15-24-0620-00-04ab</a:t>
            </a:r>
            <a:endParaRPr lang="en-US" altLang="en-US" sz="1400" b="1" dirty="0"/>
          </a:p>
        </p:txBody>
      </p:sp>
    </p:spTree>
    <p:extLst>
      <p:ext uri="{BB962C8B-B14F-4D97-AF65-F5344CB8AC3E}">
        <p14:creationId xmlns:p14="http://schemas.microsoft.com/office/powerpoint/2010/main" val="19469970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72888</TotalTime>
  <Words>2099</Words>
  <Application>Microsoft Macintosh PowerPoint</Application>
  <PresentationFormat>On-screen Show (4:3)</PresentationFormat>
  <Paragraphs>708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Introduction</vt:lpstr>
      <vt:lpstr>Sync, SFD, data rate Negotiation</vt:lpstr>
      <vt:lpstr>Gaps in negotiation</vt:lpstr>
      <vt:lpstr>Successful negotiation scenario</vt:lpstr>
      <vt:lpstr>Unsuccessful negotiation: Unsupported SFD length</vt:lpstr>
      <vt:lpstr>Unsuccessful negotiation: Unsupported Sync PSR</vt:lpstr>
      <vt:lpstr>Unsuccessful negotiation: Only one common rate</vt:lpstr>
      <vt:lpstr>Unsuccessful negotiation only in one direction</vt:lpstr>
      <vt:lpstr>Filling the gaps</vt:lpstr>
      <vt:lpstr>Option 1: Expand TDMS to include Sync and SFD support</vt:lpstr>
      <vt:lpstr>Option 2: Signaling negotiation status</vt:lpstr>
      <vt:lpstr>Option 2: Handshake for bidirectional exchange</vt:lpstr>
      <vt:lpstr>Option 3: TDMS to indicate feasible data rates</vt:lpstr>
      <vt:lpstr>Unsuccessful negotiation: Unsupported SFD length (Revisit using Option 3)</vt:lpstr>
      <vt:lpstr>Unsuccessful negotiation: Unsupported Sync PSR (Revisit using Option 3)</vt:lpstr>
      <vt:lpstr>Unsuccessful negotiation: Only one common rate (Revisit using Option 3)</vt:lpstr>
      <vt:lpstr>Option 3: Handshake for bidirectional exchange</vt:lpstr>
      <vt:lpstr>Summary</vt:lpstr>
      <vt:lpstr>APPENDIX</vt:lpstr>
      <vt:lpstr>Option 2: Optimized handshake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Vinod Kristem</cp:lastModifiedBy>
  <cp:revision>1567</cp:revision>
  <cp:lastPrinted>1998-02-10T13:28:06Z</cp:lastPrinted>
  <dcterms:created xsi:type="dcterms:W3CDTF">2021-07-16T20:39:58Z</dcterms:created>
  <dcterms:modified xsi:type="dcterms:W3CDTF">2024-11-13T21:34:26Z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